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6" r:id="rId4"/>
    <p:sldId id="26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-48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jpe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jpeg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3124200"/>
            <a:ext cx="6477000" cy="1914144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5056632"/>
            <a:ext cx="6477000" cy="1174088"/>
          </a:xfrm>
        </p:spPr>
        <p:txBody>
          <a:bodyPr vert="horz" lIns="91440" tIns="0" rIns="45720" bIns="0" rtlCol="0">
            <a:normAutofit/>
          </a:bodyPr>
          <a:lstStyle>
            <a:lvl1pPr marL="0" indent="0" algn="l" defTabSz="914400" rtl="0" eaLnBrk="1" latinLnBrk="0" hangingPunct="1">
              <a:lnSpc>
                <a:spcPts val="2600"/>
              </a:lnSpc>
              <a:spcBef>
                <a:spcPts val="0"/>
              </a:spcBef>
              <a:buSzPct val="90000"/>
              <a:buFontTx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00216"/>
            <a:ext cx="1984248" cy="27432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59352" y="6300216"/>
            <a:ext cx="3813048" cy="27432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300216"/>
            <a:ext cx="685800" cy="274320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Watermar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122215" y="3200400"/>
            <a:ext cx="8021782" cy="2209800"/>
          </a:xfrm>
        </p:spPr>
        <p:txBody>
          <a:bodyPr wrap="none" lIns="0" tIns="0" rIns="0" bIns="0" anchor="ctr" anchorCtr="0">
            <a:noAutofit/>
          </a:bodyPr>
          <a:lstStyle>
            <a:lvl1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0813" y="3833095"/>
            <a:ext cx="4724400" cy="1209964"/>
          </a:xfrm>
        </p:spPr>
        <p:txBody>
          <a:bodyPr lIns="45720" tIns="0" rIns="45720" bIns="0" anchor="b" anchorCtr="0">
            <a:noAutofit/>
          </a:bodyPr>
          <a:lstStyle>
            <a:lvl1pPr algn="l">
              <a:lnSpc>
                <a:spcPts val="5000"/>
              </a:lnSpc>
              <a:defRPr sz="4600"/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0813" y="5056909"/>
            <a:ext cx="4724400" cy="1156586"/>
          </a:xfrm>
        </p:spPr>
        <p:txBody>
          <a:bodyPr lIns="91440" tIns="0" rIns="45720" bIns="0">
            <a:normAutofit/>
          </a:bodyPr>
          <a:lstStyle>
            <a:lvl1pPr marL="0" indent="0" algn="l">
              <a:lnSpc>
                <a:spcPts val="2600"/>
              </a:lnSpc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98744"/>
            <a:ext cx="1981200" cy="273050"/>
          </a:xfrm>
        </p:spPr>
        <p:txBody>
          <a:bodyPr/>
          <a:lstStyle>
            <a:lvl1pPr algn="l">
              <a:defRPr sz="1100">
                <a:latin typeface="Rockwell" pitchFamily="18" charset="0"/>
              </a:defRPr>
            </a:lvl1pPr>
          </a:lstStyle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400" y="6298744"/>
            <a:ext cx="3810000" cy="27305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4856" y="6312392"/>
            <a:ext cx="685800" cy="265089"/>
          </a:xfrm>
        </p:spPr>
        <p:txBody>
          <a:bodyPr/>
          <a:lstStyle>
            <a:lvl1pPr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94560"/>
            <a:ext cx="7772400" cy="1362075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b="1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57016"/>
            <a:ext cx="7772400" cy="987552"/>
          </a:xfrm>
        </p:spPr>
        <p:txBody>
          <a:bodyPr vert="horz" lIns="91440" tIns="0" rIns="45720" bIns="0" rtlCol="0" anchor="t" anchorCtr="0">
            <a:normAutofit/>
          </a:bodyPr>
          <a:lstStyle>
            <a:lvl1pPr marL="0" indent="0">
              <a:spcBef>
                <a:spcPts val="0"/>
              </a:spcBef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SzPct val="90000"/>
              <a:buFontTx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Watermar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712693" y="1689847"/>
            <a:ext cx="8431303" cy="2209800"/>
          </a:xfrm>
        </p:spPr>
        <p:txBody>
          <a:bodyPr wrap="none" lIns="0" tIns="0" rIns="0" bIns="0" anchor="ctr" anchorCtr="0">
            <a:noAutofit/>
          </a:bodyPr>
          <a:lstStyle>
            <a:lvl1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196353"/>
            <a:ext cx="5334000" cy="1362075"/>
          </a:xfrm>
        </p:spPr>
        <p:txBody>
          <a:bodyPr lIns="45720" tIns="0" rIns="45720" bIns="0" anchor="b" anchorCtr="0"/>
          <a:lstStyle>
            <a:lvl1pPr algn="l">
              <a:lnSpc>
                <a:spcPts val="5000"/>
              </a:lnSpc>
              <a:defRPr sz="4600" b="1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60618"/>
            <a:ext cx="5334000" cy="983087"/>
          </a:xfrm>
        </p:spPr>
        <p:txBody>
          <a:bodyPr tIns="0" rIns="45720" bIns="0" anchor="t" anchorCtr="0"/>
          <a:lstStyle>
            <a:lvl1pPr marL="0" indent="0"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Picture"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2775" y="4069804"/>
            <a:ext cx="5538788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6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1240000">
            <a:off x="654352" y="445180"/>
            <a:ext cx="5416247" cy="3630168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1240000">
            <a:off x="857677" y="632632"/>
            <a:ext cx="5009597" cy="325526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58117" y="5230906"/>
            <a:ext cx="5532958" cy="865093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326" y="1419366"/>
            <a:ext cx="3200400" cy="584035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7367" y="2174875"/>
            <a:ext cx="3566160" cy="3616325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2290763" indent="-344488">
              <a:defRPr sz="1600"/>
            </a:lvl6pPr>
            <a:lvl7pPr marL="2290763" indent="-344488">
              <a:defRPr sz="1600"/>
            </a:lvl7pPr>
            <a:lvl8pPr marL="2290763" indent="-344488">
              <a:defRPr sz="1600"/>
            </a:lvl8pPr>
            <a:lvl9pPr marL="2290763" indent="-344488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30247" y="1419366"/>
            <a:ext cx="3200400" cy="584035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514" y="2174875"/>
            <a:ext cx="3566160" cy="3616325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2290763" indent="-344488">
              <a:defRPr sz="1600"/>
            </a:lvl6pPr>
            <a:lvl7pPr marL="2290763" indent="-344488">
              <a:defRPr sz="1600"/>
            </a:lvl7pPr>
            <a:lvl8pPr marL="2290763" indent="-344488">
              <a:defRPr sz="1600"/>
            </a:lvl8pPr>
            <a:lvl9pPr marL="2290763" indent="-344488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pic>
        <p:nvPicPr>
          <p:cNvPr id="11" name="Picture 10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39" y="1897040"/>
            <a:ext cx="3228975" cy="142875"/>
          </a:xfrm>
          <a:prstGeom prst="rect">
            <a:avLst/>
          </a:prstGeom>
        </p:spPr>
      </p:pic>
      <p:pic>
        <p:nvPicPr>
          <p:cNvPr id="13" name="Picture 12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0" y="1897040"/>
            <a:ext cx="3228975" cy="142875"/>
          </a:xfrm>
          <a:prstGeom prst="rect">
            <a:avLst/>
          </a:prstGeom>
        </p:spPr>
      </p:pic>
      <p:pic>
        <p:nvPicPr>
          <p:cNvPr id="12" name="Picture 11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39" y="1897040"/>
            <a:ext cx="3228975" cy="142875"/>
          </a:xfrm>
          <a:prstGeom prst="rect">
            <a:avLst/>
          </a:prstGeom>
        </p:spPr>
      </p:pic>
      <p:pic>
        <p:nvPicPr>
          <p:cNvPr id="14" name="Picture 13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0" y="1897040"/>
            <a:ext cx="3228975" cy="1428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8"/>
            <a:ext cx="731520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3870960"/>
            <a:ext cx="731520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tabLst/>
              <a:defRPr sz="1800"/>
            </a:lvl6pPr>
            <a:lvl7pPr marL="2290763" indent="-344488">
              <a:tabLst/>
              <a:defRPr sz="1800"/>
            </a:lvl7pPr>
            <a:lvl8pPr marL="2290763" indent="-344488">
              <a:tabLst/>
              <a:defRPr sz="1800"/>
            </a:lvl8pPr>
            <a:lvl9pPr marL="2290763" indent="-344488">
              <a:tabLst/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690048"/>
            <a:ext cx="3563938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7250" y="368490"/>
            <a:ext cx="3566160" cy="5627498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 marL="2290763" indent="-344488">
              <a:defRPr sz="2000"/>
            </a:lvl7pPr>
            <a:lvl8pPr marL="2290763" indent="-344488">
              <a:defRPr sz="2000"/>
            </a:lvl8pPr>
            <a:lvl9pPr marL="2290763" indent="-344488"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398" y="2866030"/>
            <a:ext cx="3563938" cy="2163171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7546" y="1524000"/>
            <a:ext cx="356616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7544" y="2699982"/>
            <a:ext cx="3566160" cy="2163171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grpSp>
        <p:nvGrpSpPr>
          <p:cNvPr id="3" name="Group 7"/>
          <p:cNvGrpSpPr/>
          <p:nvPr/>
        </p:nvGrpSpPr>
        <p:grpSpPr>
          <a:xfrm rot="21421631">
            <a:off x="629028" y="505650"/>
            <a:ext cx="3850925" cy="5516274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4"/>
          </p:nvPr>
        </p:nvSpPr>
        <p:spPr>
          <a:xfrm rot="21421631">
            <a:off x="808793" y="667560"/>
            <a:ext cx="3468664" cy="512472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3"/>
          <p:cNvGrpSpPr/>
          <p:nvPr/>
        </p:nvGrpSpPr>
        <p:grpSpPr>
          <a:xfrm rot="21214351">
            <a:off x="313409" y="3520798"/>
            <a:ext cx="4088024" cy="3026020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6"/>
          </p:nvPr>
        </p:nvSpPr>
        <p:spPr>
          <a:xfrm rot="21214351">
            <a:off x="491057" y="3682579"/>
            <a:ext cx="3704109" cy="269708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232774">
            <a:off x="169481" y="241256"/>
            <a:ext cx="4088024" cy="3026020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347129" y="403037"/>
            <a:ext cx="3704109" cy="269708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3434" y="1524000"/>
            <a:ext cx="356616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3432" y="2699982"/>
            <a:ext cx="3566160" cy="2163171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762374"/>
            <a:ext cx="731520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32774">
            <a:off x="2059282" y="379100"/>
            <a:ext cx="5031327" cy="3443312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928736"/>
            <a:ext cx="7315200" cy="98797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2248157" y="564564"/>
            <a:ext cx="4653577" cy="307238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762374"/>
            <a:ext cx="731520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grpSp>
        <p:nvGrpSpPr>
          <p:cNvPr id="3" name="Group 13"/>
          <p:cNvGrpSpPr/>
          <p:nvPr/>
        </p:nvGrpSpPr>
        <p:grpSpPr>
          <a:xfrm rot="21420000">
            <a:off x="113687" y="116368"/>
            <a:ext cx="3969060" cy="3705360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7"/>
          </p:nvPr>
        </p:nvSpPr>
        <p:spPr>
          <a:xfrm rot="21420000">
            <a:off x="299151" y="304998"/>
            <a:ext cx="3598455" cy="3334235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360000">
            <a:off x="4165479" y="323141"/>
            <a:ext cx="4792693" cy="3443312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6"/>
          </p:nvPr>
        </p:nvSpPr>
        <p:spPr>
          <a:xfrm rot="360000">
            <a:off x="4336486" y="507668"/>
            <a:ext cx="4432860" cy="307238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926106"/>
            <a:ext cx="7315200" cy="99060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51682" y="450851"/>
            <a:ext cx="846083" cy="535781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450851"/>
            <a:ext cx="5943600" cy="535781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22" Type="http://schemas.openxmlformats.org/officeDocument/2006/relationships/image" Target="../media/image6.png"/><Relationship Id="rId23" Type="http://schemas.openxmlformats.org/officeDocument/2006/relationships/image" Target="../media/image7.png"/><Relationship Id="rId24" Type="http://schemas.openxmlformats.org/officeDocument/2006/relationships/image" Target="../media/image8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503238"/>
            <a:ext cx="7313613" cy="8683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735138"/>
            <a:ext cx="7313613" cy="40560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63438" y="6314461"/>
            <a:ext cx="1295400" cy="2650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2607" y="6305797"/>
            <a:ext cx="3717967" cy="25927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21388" y="5476097"/>
            <a:ext cx="1483056" cy="8518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</a:lstStyle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550" indent="-463550" algn="l" defTabSz="914400" rtl="0" eaLnBrk="1" latinLnBrk="0" hangingPunct="1">
        <a:spcBef>
          <a:spcPts val="2000"/>
        </a:spcBef>
        <a:buSzPct val="90000"/>
        <a:buFontTx/>
        <a:buBlip>
          <a:blip r:embed="rId22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SzPct val="90000"/>
        <a:buFontTx/>
        <a:buBlip>
          <a:blip r:embed="rId23"/>
        </a:buBlip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255713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7025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938338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90763" indent="-344488" algn="l" defTabSz="914400" rtl="0" eaLnBrk="1" latinLnBrk="0" hangingPunct="1">
        <a:spcBef>
          <a:spcPct val="20000"/>
        </a:spcBef>
        <a:buSzPct val="90000"/>
        <a:buFontTx/>
        <a:buBlip>
          <a:blip r:embed="rId22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625725" indent="-344488" algn="l" defTabSz="914400" rtl="0" eaLnBrk="1" latinLnBrk="0" hangingPunct="1">
        <a:spcBef>
          <a:spcPct val="20000"/>
        </a:spcBef>
        <a:buSzPct val="90000"/>
        <a:buFontTx/>
        <a:buBlip>
          <a:blip r:embed="rId24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0213" indent="-344488" algn="l" defTabSz="914400" rtl="0" eaLnBrk="1" latinLnBrk="0" hangingPunct="1">
        <a:spcBef>
          <a:spcPct val="20000"/>
        </a:spcBef>
        <a:buSzPct val="90000"/>
        <a:buFontTx/>
        <a:buBlip>
          <a:blip r:embed="rId22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313113" indent="-344488" algn="l" defTabSz="914400" rtl="0" eaLnBrk="1" latinLnBrk="0" hangingPunct="1">
        <a:spcBef>
          <a:spcPct val="20000"/>
        </a:spcBef>
        <a:buSzPct val="90000"/>
        <a:buFontTx/>
        <a:buBlip>
          <a:blip r:embed="rId23"/>
        </a:buBlip>
        <a:defRPr lang="en-US" sz="1800" kern="1200" dirty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en.wikipedia.org/wiki/William_Shakespeare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I5lsuyUNu_4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m/search?q=make+a+neck+ruff+out+of+paper&amp;rlz=1C5CHFA_enGB690GB690&amp;oq=make+a+neck+ruff+out+of+paper&amp;aqs=chrome..69i57j0i22i30j0i390.16008j0j7&amp;sourceid=chrome&amp;ie=UTF-8%23kpvalbx=_qNIsYLr7GvTwxgOtzoyAAg11" TargetMode="External"/><Relationship Id="rId3" Type="http://schemas.openxmlformats.org/officeDocument/2006/relationships/hyperlink" Target="http://zenithharriton.com/new-page-61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zn-MlLRJkCs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5400" dirty="0" smtClean="0"/>
              <a:t>Ye </a:t>
            </a:r>
            <a:r>
              <a:rPr lang="en-US" sz="5400" dirty="0" err="1" smtClean="0"/>
              <a:t>Olde</a:t>
            </a:r>
            <a:r>
              <a:rPr lang="en-US" sz="5400" dirty="0" smtClean="0"/>
              <a:t> </a:t>
            </a:r>
            <a:r>
              <a:rPr lang="en-US" sz="5400" dirty="0" err="1" smtClean="0"/>
              <a:t>Taske</a:t>
            </a:r>
            <a:endParaRPr lang="en-US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Performance Practices 2021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535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Performative</a:t>
            </a:r>
            <a:r>
              <a:rPr lang="en-US" dirty="0" smtClean="0"/>
              <a:t>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 smtClean="0"/>
              <a:t>You have 1 hour to prepare a </a:t>
            </a:r>
            <a:r>
              <a:rPr lang="en-US" b="1" dirty="0" err="1" smtClean="0"/>
              <a:t>performative</a:t>
            </a:r>
            <a:r>
              <a:rPr lang="en-US" b="1" dirty="0" smtClean="0"/>
              <a:t> lecture about William Shakespeare.</a:t>
            </a:r>
          </a:p>
          <a:p>
            <a:r>
              <a:rPr lang="en-US" dirty="0" smtClean="0"/>
              <a:t>The following slides will guide you to different themes and sources that you might want to consider in your presentation.</a:t>
            </a:r>
          </a:p>
          <a:p>
            <a:r>
              <a:rPr lang="en-US" dirty="0" smtClean="0"/>
              <a:t>I suggest that you read through these slides and share out the tasks </a:t>
            </a:r>
            <a:r>
              <a:rPr lang="mr-IN" dirty="0" smtClean="0"/>
              <a:t>–</a:t>
            </a:r>
            <a:r>
              <a:rPr lang="en-US" dirty="0" smtClean="0"/>
              <a:t> roughly 3 each </a:t>
            </a:r>
            <a:r>
              <a:rPr lang="mr-IN" dirty="0" smtClean="0"/>
              <a:t>–</a:t>
            </a:r>
            <a:r>
              <a:rPr lang="en-US" dirty="0" smtClean="0"/>
              <a:t> and then reconvene to discuss who will deliver what information.</a:t>
            </a:r>
          </a:p>
          <a:p>
            <a:r>
              <a:rPr lang="en-US" b="1" dirty="0" smtClean="0"/>
              <a:t>The goal is to make your work </a:t>
            </a:r>
            <a:r>
              <a:rPr lang="en-US" b="1" dirty="0" err="1" smtClean="0"/>
              <a:t>performative</a:t>
            </a:r>
            <a:r>
              <a:rPr lang="en-US" b="1" dirty="0"/>
              <a:t> </a:t>
            </a:r>
            <a:r>
              <a:rPr lang="en-US" b="1" dirty="0" smtClean="0"/>
              <a:t>and no more than 10 minutes long.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113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Performative</a:t>
            </a:r>
            <a:r>
              <a:rPr lang="en-US" dirty="0" smtClean="0"/>
              <a:t>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How to make your work </a:t>
            </a:r>
            <a:r>
              <a:rPr lang="en-US" dirty="0" err="1" smtClean="0"/>
              <a:t>performative</a:t>
            </a:r>
            <a:r>
              <a:rPr lang="en-US" dirty="0" smtClean="0"/>
              <a:t>:</a:t>
            </a:r>
          </a:p>
          <a:p>
            <a:r>
              <a:rPr lang="en-US" dirty="0" smtClean="0"/>
              <a:t>How will you speak?</a:t>
            </a:r>
          </a:p>
          <a:p>
            <a:r>
              <a:rPr lang="en-US" dirty="0" smtClean="0"/>
              <a:t>How will you dress?</a:t>
            </a:r>
          </a:p>
          <a:p>
            <a:r>
              <a:rPr lang="en-US" dirty="0" smtClean="0"/>
              <a:t>Will you use background music?</a:t>
            </a:r>
          </a:p>
          <a:p>
            <a:r>
              <a:rPr lang="en-US" dirty="0" smtClean="0"/>
              <a:t>Will you frame your shot with props?</a:t>
            </a:r>
          </a:p>
          <a:p>
            <a:r>
              <a:rPr lang="en-US" dirty="0" smtClean="0"/>
              <a:t>Will you use text to prove your points?</a:t>
            </a:r>
          </a:p>
          <a:p>
            <a:r>
              <a:rPr lang="en-US" dirty="0" smtClean="0"/>
              <a:t>Will you use images to reinforce your points?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204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Performative</a:t>
            </a:r>
            <a:r>
              <a:rPr lang="en-US" dirty="0" smtClean="0"/>
              <a:t>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How to make your work </a:t>
            </a:r>
            <a:r>
              <a:rPr lang="en-US" dirty="0" err="1" smtClean="0"/>
              <a:t>performative</a:t>
            </a:r>
            <a:r>
              <a:rPr lang="en-US" dirty="0" smtClean="0"/>
              <a:t>:</a:t>
            </a:r>
          </a:p>
          <a:p>
            <a:r>
              <a:rPr lang="en-US" dirty="0" smtClean="0"/>
              <a:t>Be interesting and interested </a:t>
            </a:r>
            <a:r>
              <a:rPr lang="mr-IN" dirty="0" smtClean="0"/>
              <a:t>–</a:t>
            </a:r>
            <a:r>
              <a:rPr lang="en-US" dirty="0" smtClean="0"/>
              <a:t> what does the information mean to you?</a:t>
            </a:r>
          </a:p>
          <a:p>
            <a:r>
              <a:rPr lang="en-US" dirty="0" smtClean="0"/>
              <a:t>Be confident!</a:t>
            </a:r>
          </a:p>
          <a:p>
            <a:r>
              <a:rPr lang="en-US" dirty="0" smtClean="0"/>
              <a:t>This is for fun so don’t be afraid of laughing at the results.</a:t>
            </a:r>
          </a:p>
          <a:p>
            <a:r>
              <a:rPr lang="en-US" dirty="0" smtClean="0"/>
              <a:t>Use what the internet has to offer </a:t>
            </a:r>
            <a:r>
              <a:rPr lang="mr-IN" dirty="0" smtClean="0"/>
              <a:t>–</a:t>
            </a:r>
            <a:r>
              <a:rPr lang="en-US" dirty="0" smtClean="0"/>
              <a:t> and - never tell anyone I said this but you should read the </a:t>
            </a:r>
            <a:r>
              <a:rPr lang="en-US" dirty="0"/>
              <a:t>Wikipedia introduction first: </a:t>
            </a:r>
            <a:r>
              <a:rPr lang="en-US" dirty="0">
                <a:hlinkClick r:id="rId2"/>
              </a:rPr>
              <a:t>https://en.wikipedia.org/wiki/</a:t>
            </a:r>
            <a:r>
              <a:rPr lang="en-US" dirty="0" smtClean="0">
                <a:hlinkClick r:id="rId2"/>
              </a:rPr>
              <a:t>William_Shakespeare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717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Shakespeare: Themes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were the themes of some of Shakespeare's writings?</a:t>
            </a:r>
          </a:p>
          <a:p>
            <a:endParaRPr lang="en-US" dirty="0"/>
          </a:p>
          <a:p>
            <a:r>
              <a:rPr lang="en-US" dirty="0" smtClean="0"/>
              <a:t>You should be general initially </a:t>
            </a:r>
            <a:r>
              <a:rPr lang="mr-IN" dirty="0" smtClean="0"/>
              <a:t>–</a:t>
            </a:r>
            <a:r>
              <a:rPr lang="en-US" dirty="0" smtClean="0"/>
              <a:t> but then focus on 2-3 key texts to expand upon the common themes.</a:t>
            </a:r>
          </a:p>
          <a:p>
            <a:endParaRPr lang="en-US" dirty="0"/>
          </a:p>
          <a:p>
            <a:r>
              <a:rPr lang="en-US" dirty="0" smtClean="0"/>
              <a:t>How are these themes relevant to Elizabethan or Jacobean audiences and how are they relevant now?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067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Shakespeare: </a:t>
            </a:r>
            <a:r>
              <a:rPr lang="en-US" dirty="0" smtClean="0"/>
              <a:t>Method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Did Shakespeare have a method</a:t>
            </a:r>
            <a:r>
              <a:rPr lang="mr-IN" dirty="0" smtClean="0"/>
              <a:t>…</a:t>
            </a:r>
            <a:r>
              <a:rPr lang="en-GB" dirty="0" smtClean="0"/>
              <a:t>? </a:t>
            </a:r>
          </a:p>
          <a:p>
            <a:r>
              <a:rPr lang="en-GB" dirty="0" smtClean="0"/>
              <a:t>No.</a:t>
            </a:r>
            <a:endParaRPr lang="en-GB" dirty="0"/>
          </a:p>
          <a:p>
            <a:r>
              <a:rPr lang="en-GB" dirty="0" smtClean="0"/>
              <a:t>But what is ‘typical’ of his work? </a:t>
            </a:r>
          </a:p>
          <a:p>
            <a:r>
              <a:rPr lang="en-GB" dirty="0" smtClean="0"/>
              <a:t>Iambic Pentameter was the rhythmical pattern of language in which the plays were written </a:t>
            </a:r>
            <a:r>
              <a:rPr lang="mr-IN" dirty="0" smtClean="0"/>
              <a:t>–</a:t>
            </a:r>
            <a:r>
              <a:rPr lang="en-GB" dirty="0" smtClean="0"/>
              <a:t> what is this and how does it work?</a:t>
            </a:r>
          </a:p>
          <a:p>
            <a:r>
              <a:rPr lang="en-GB" dirty="0">
                <a:hlinkClick r:id="rId2"/>
              </a:rPr>
              <a:t>https://www.youtube.com/watch?v=</a:t>
            </a:r>
            <a:r>
              <a:rPr lang="en-GB" dirty="0" smtClean="0">
                <a:hlinkClick r:id="rId2"/>
              </a:rPr>
              <a:t>I5lsuyUNu_4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370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Shakespeare: </a:t>
            </a:r>
            <a:r>
              <a:rPr lang="en-US" dirty="0" smtClean="0"/>
              <a:t>Time period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When was Shakespeare writing and when were the plays on the stage?</a:t>
            </a:r>
          </a:p>
          <a:p>
            <a:r>
              <a:rPr lang="en-US" dirty="0" smtClean="0"/>
              <a:t>Who was in power at this time?</a:t>
            </a:r>
          </a:p>
          <a:p>
            <a:r>
              <a:rPr lang="en-US" dirty="0" smtClean="0"/>
              <a:t>How did the rich live </a:t>
            </a:r>
            <a:r>
              <a:rPr lang="mr-IN" dirty="0" smtClean="0"/>
              <a:t>–</a:t>
            </a:r>
            <a:r>
              <a:rPr lang="en-US" dirty="0" smtClean="0"/>
              <a:t> but more important </a:t>
            </a:r>
            <a:r>
              <a:rPr lang="mr-IN" dirty="0" smtClean="0"/>
              <a:t>–</a:t>
            </a:r>
            <a:r>
              <a:rPr lang="en-US" dirty="0" smtClean="0"/>
              <a:t> how did the rest of the people live?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7230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Shakespeare: </a:t>
            </a:r>
            <a:r>
              <a:rPr lang="en-US" dirty="0" smtClean="0"/>
              <a:t>Fashion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What was a la mode, de </a:t>
            </a:r>
            <a:r>
              <a:rPr lang="en-US" dirty="0" err="1" smtClean="0"/>
              <a:t>rigueure</a:t>
            </a:r>
            <a:r>
              <a:rPr lang="en-US" dirty="0" smtClean="0"/>
              <a:t>, chic at the time?</a:t>
            </a:r>
          </a:p>
          <a:p>
            <a:r>
              <a:rPr lang="en-US" dirty="0" smtClean="0"/>
              <a:t>How did people move and dress?</a:t>
            </a:r>
          </a:p>
          <a:p>
            <a:r>
              <a:rPr lang="en-US" dirty="0" smtClean="0"/>
              <a:t>What was the typical day-to-day wear and what was the court dress code?</a:t>
            </a:r>
          </a:p>
          <a:p>
            <a:r>
              <a:rPr lang="en-US" dirty="0" smtClean="0"/>
              <a:t>Can you make a neck ruff out of paper to wear during your presentation? (to examples below)</a:t>
            </a:r>
          </a:p>
          <a:p>
            <a:r>
              <a:rPr lang="en-US" sz="1100" dirty="0">
                <a:hlinkClick r:id="rId2"/>
              </a:rPr>
              <a:t>https://www.google.com/search?q=make+a+neck+ruff+out+of+paper&amp;rlz=1C5CHFA_enGB690GB690&amp;oq=make+a+neck+ruff+out+of+paper&amp;aqs=chrome..69i57j0i22i30j0i390.16008j0j7&amp;sourceid=chrome&amp;ie=UTF-8#kpvalbx=</a:t>
            </a:r>
            <a:r>
              <a:rPr lang="en-US" sz="1100" dirty="0" smtClean="0">
                <a:hlinkClick r:id="rId2"/>
              </a:rPr>
              <a:t>_qNIsYLr7GvTwxgOtzoyAAg11</a:t>
            </a:r>
            <a:r>
              <a:rPr lang="en-US" sz="1100" dirty="0" smtClean="0"/>
              <a:t> </a:t>
            </a:r>
            <a:endParaRPr lang="en-US" dirty="0"/>
          </a:p>
          <a:p>
            <a:r>
              <a:rPr lang="en-US" dirty="0">
                <a:hlinkClick r:id="rId3"/>
              </a:rPr>
              <a:t>http://zenithharriton.com/new-page-</a:t>
            </a:r>
            <a:r>
              <a:rPr lang="en-US" dirty="0" smtClean="0">
                <a:hlinkClick r:id="rId3"/>
              </a:rPr>
              <a:t>61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1470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Shakespeare: Human Rights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can we tell if the general populous had human rights or not?</a:t>
            </a:r>
          </a:p>
          <a:p>
            <a:r>
              <a:rPr lang="en-US" dirty="0" smtClean="0"/>
              <a:t>Who are the commentators of the time?</a:t>
            </a:r>
          </a:p>
          <a:p>
            <a:r>
              <a:rPr lang="en-US" dirty="0" smtClean="0"/>
              <a:t>Who was also writing about this period of time?</a:t>
            </a:r>
          </a:p>
          <a:p>
            <a:r>
              <a:rPr lang="en-US" dirty="0" smtClean="0"/>
              <a:t>What art and music was being created during </a:t>
            </a:r>
            <a:r>
              <a:rPr lang="en-US" dirty="0"/>
              <a:t>and after </a:t>
            </a:r>
            <a:r>
              <a:rPr lang="en-US" dirty="0" smtClean="0"/>
              <a:t>Shakespeare’s lifetime?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161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Shakespeare: </a:t>
            </a:r>
            <a:r>
              <a:rPr lang="en-US" dirty="0" smtClean="0"/>
              <a:t>Religion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US" dirty="0" smtClean="0"/>
          </a:p>
          <a:p>
            <a:r>
              <a:rPr lang="en-US" dirty="0" smtClean="0"/>
              <a:t>Did religion shape society (probably), and influence the way that England was ruled (yes) and if so </a:t>
            </a:r>
            <a:r>
              <a:rPr lang="mr-IN" dirty="0" smtClean="0"/>
              <a:t>–</a:t>
            </a:r>
            <a:r>
              <a:rPr lang="en-US" dirty="0" smtClean="0"/>
              <a:t> how would the prevalent thoughts about religion have impacted Shakespeare’s work and the playing of his drama?</a:t>
            </a:r>
          </a:p>
          <a:p>
            <a:r>
              <a:rPr lang="en-US" dirty="0" smtClean="0"/>
              <a:t>What was the most popular religion of the time and were there any tensions that would effect day-to-day living?</a:t>
            </a:r>
          </a:p>
          <a:p>
            <a:r>
              <a:rPr lang="en-US" dirty="0" smtClean="0"/>
              <a:t>Were there any wars on the horizon or had any wars just finished?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695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Shakespeare: </a:t>
            </a:r>
            <a:r>
              <a:rPr lang="en-US" dirty="0" smtClean="0"/>
              <a:t>Performance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do we know how the works of Shakespeare</a:t>
            </a:r>
            <a:r>
              <a:rPr lang="en-US" dirty="0"/>
              <a:t> </a:t>
            </a:r>
            <a:r>
              <a:rPr lang="en-US" dirty="0" smtClean="0"/>
              <a:t>sounded in performance?</a:t>
            </a:r>
          </a:p>
          <a:p>
            <a:endParaRPr lang="en-US" dirty="0" smtClean="0"/>
          </a:p>
          <a:p>
            <a:r>
              <a:rPr lang="en-US" dirty="0" smtClean="0"/>
              <a:t>What sources are there to dictate how a play might have looked and sounded in a theatre?</a:t>
            </a:r>
          </a:p>
          <a:p>
            <a:endParaRPr lang="en-US" dirty="0"/>
          </a:p>
          <a:p>
            <a:r>
              <a:rPr lang="en-US" dirty="0" smtClean="0"/>
              <a:t>What evidence is there today of how the work was staged?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000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Shakespeare: </a:t>
            </a:r>
            <a:r>
              <a:rPr lang="en-US" dirty="0" smtClean="0"/>
              <a:t>Legacy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evidence of Shakespeare still exists today?</a:t>
            </a:r>
          </a:p>
          <a:p>
            <a:r>
              <a:rPr lang="en-US" dirty="0" smtClean="0"/>
              <a:t>What is/was the impact of the work, life and history of William Shakespeare?</a:t>
            </a:r>
          </a:p>
          <a:p>
            <a:r>
              <a:rPr lang="en-US" dirty="0" smtClean="0"/>
              <a:t>Has any part of Shakespeare’s text found its way in to everyday life (hint </a:t>
            </a:r>
            <a:r>
              <a:rPr lang="mr-IN" dirty="0" smtClean="0"/>
              <a:t>–</a:t>
            </a:r>
            <a:r>
              <a:rPr lang="en-US" dirty="0" smtClean="0"/>
              <a:t> yes </a:t>
            </a:r>
            <a:r>
              <a:rPr lang="mr-IN" dirty="0" smtClean="0"/>
              <a:t>–</a:t>
            </a:r>
            <a:r>
              <a:rPr lang="en-US" dirty="0" smtClean="0"/>
              <a:t> absolutely)?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https://www.youtube.com/watch?v=zn-</a:t>
            </a:r>
            <a:r>
              <a:rPr lang="en-US" dirty="0" smtClean="0">
                <a:hlinkClick r:id="rId2"/>
              </a:rPr>
              <a:t>MlLRJkCs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9025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Good luck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purpose of this task is to have a laugh </a:t>
            </a:r>
            <a:r>
              <a:rPr lang="mr-IN" dirty="0" smtClean="0"/>
              <a:t>–</a:t>
            </a:r>
            <a:r>
              <a:rPr lang="en-US" dirty="0" smtClean="0"/>
              <a:t> really.</a:t>
            </a:r>
          </a:p>
          <a:p>
            <a:endParaRPr lang="en-US" dirty="0"/>
          </a:p>
          <a:p>
            <a:r>
              <a:rPr lang="en-US" dirty="0" smtClean="0"/>
              <a:t>Obviously, this is also a rehearsal for your assignment so the process of looking at a topic through a theatre creation contextual lens is very good practice for researching and identifying good information for you own work. </a:t>
            </a:r>
          </a:p>
          <a:p>
            <a:r>
              <a:rPr lang="en-US" b="1" dirty="0" smtClean="0"/>
              <a:t>Enjoy it, discuss it and present it!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28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Inkwell">
  <a:themeElements>
    <a:clrScheme name="Inkwell">
      <a:dk1>
        <a:sysClr val="windowText" lastClr="000000"/>
      </a:dk1>
      <a:lt1>
        <a:sysClr val="window" lastClr="FFFFFF"/>
      </a:lt1>
      <a:dk2>
        <a:srgbClr val="584D2E"/>
      </a:dk2>
      <a:lt2>
        <a:srgbClr val="EFE7C3"/>
      </a:lt2>
      <a:accent1>
        <a:srgbClr val="860908"/>
      </a:accent1>
      <a:accent2>
        <a:srgbClr val="4A0505"/>
      </a:accent2>
      <a:accent3>
        <a:srgbClr val="7A500A"/>
      </a:accent3>
      <a:accent4>
        <a:srgbClr val="C47810"/>
      </a:accent4>
      <a:accent5>
        <a:srgbClr val="827752"/>
      </a:accent5>
      <a:accent6>
        <a:srgbClr val="B5BB83"/>
      </a:accent6>
      <a:hlink>
        <a:srgbClr val="C47810"/>
      </a:hlink>
      <a:folHlink>
        <a:srgbClr val="F0A43A"/>
      </a:folHlink>
    </a:clrScheme>
    <a:fontScheme name="Inkwell">
      <a:majorFont>
        <a:latin typeface="Goudy Old Style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Goudy Old Style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Inkwell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3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15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101600" dist="38100" dir="5400000" rotWithShape="0">
              <a:srgbClr val="000000">
                <a:alpha val="7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  <a:softEdge rad="25400"/>
          </a:effectLst>
        </a:effectStyle>
      </a:effectStyleLst>
      <a:bgFillStyleLst>
        <a:blipFill rotWithShape="1">
          <a:blip xmlns:r="http://schemas.openxmlformats.org/officeDocument/2006/relationships" r:embed="rId3"/>
          <a:stretch/>
        </a:blipFill>
        <a:blipFill rotWithShape="1">
          <a:blip xmlns:r="http://schemas.openxmlformats.org/officeDocument/2006/relationships" r:embed="rId4"/>
          <a:stretch/>
        </a:blipFill>
        <a:blipFill rotWithShape="1">
          <a:blip xmlns:r="http://schemas.openxmlformats.org/officeDocument/2006/relationships" r:embed="rId5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Inkwell.thmx</Template>
  <TotalTime>38</TotalTime>
  <Words>803</Words>
  <Application>Microsoft Macintosh PowerPoint</Application>
  <PresentationFormat>On-screen Show (4:3)</PresentationFormat>
  <Paragraphs>71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Inkwell</vt:lpstr>
      <vt:lpstr>Ye Olde Taske</vt:lpstr>
      <vt:lpstr>Performative Lecture</vt:lpstr>
      <vt:lpstr>Performative Lecture</vt:lpstr>
      <vt:lpstr>Performative Lecture</vt:lpstr>
      <vt:lpstr>Shakespeare: Themes</vt:lpstr>
      <vt:lpstr>Shakespeare: Method</vt:lpstr>
      <vt:lpstr>Shakespeare: Time period</vt:lpstr>
      <vt:lpstr>Shakespeare: Fashion</vt:lpstr>
      <vt:lpstr>Shakespeare: Human Rights</vt:lpstr>
      <vt:lpstr>Shakespeare: Religion</vt:lpstr>
      <vt:lpstr>Shakespeare: Performance</vt:lpstr>
      <vt:lpstr>Shakespeare: Legacy</vt:lpstr>
      <vt:lpstr>Good luck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 Olde Taske</dc:title>
  <dc:creator>Jonathan</dc:creator>
  <cp:lastModifiedBy>Jonathan</cp:lastModifiedBy>
  <cp:revision>6</cp:revision>
  <dcterms:created xsi:type="dcterms:W3CDTF">2021-02-17T08:15:42Z</dcterms:created>
  <dcterms:modified xsi:type="dcterms:W3CDTF">2021-02-17T08:53:53Z</dcterms:modified>
</cp:coreProperties>
</file>