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7" r:id="rId2"/>
    <p:sldId id="258" r:id="rId3"/>
    <p:sldId id="434" r:id="rId4"/>
    <p:sldId id="435" r:id="rId5"/>
    <p:sldId id="281" r:id="rId6"/>
    <p:sldId id="259" r:id="rId7"/>
    <p:sldId id="261" r:id="rId8"/>
    <p:sldId id="260" r:id="rId9"/>
    <p:sldId id="262" r:id="rId10"/>
    <p:sldId id="263" r:id="rId11"/>
    <p:sldId id="264" r:id="rId12"/>
    <p:sldId id="282" r:id="rId13"/>
    <p:sldId id="284" r:id="rId14"/>
    <p:sldId id="289" r:id="rId15"/>
    <p:sldId id="290" r:id="rId16"/>
    <p:sldId id="287" r:id="rId17"/>
    <p:sldId id="285" r:id="rId18"/>
    <p:sldId id="288" r:id="rId19"/>
    <p:sldId id="430" r:id="rId20"/>
    <p:sldId id="431" r:id="rId21"/>
    <p:sldId id="432" r:id="rId22"/>
    <p:sldId id="433" r:id="rId23"/>
    <p:sldId id="286" r:id="rId24"/>
    <p:sldId id="276" r:id="rId25"/>
    <p:sldId id="277" r:id="rId26"/>
    <p:sldId id="265"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54933" autoAdjust="0"/>
  </p:normalViewPr>
  <p:slideViewPr>
    <p:cSldViewPr snapToGrid="0">
      <p:cViewPr varScale="1">
        <p:scale>
          <a:sx n="68" d="100"/>
          <a:sy n="68" d="100"/>
        </p:scale>
        <p:origin x="2118"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5716F-D66A-4DFD-8278-9DED37A0C918}"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37B4D159-8104-489A-BA71-632C0645298D}">
      <dgm:prSet/>
      <dgm:spPr/>
      <dgm:t>
        <a:bodyPr/>
        <a:lstStyle/>
        <a:p>
          <a:r>
            <a:rPr lang="en-GB"/>
            <a:t>By the end of this session, you should be able to…..</a:t>
          </a:r>
          <a:endParaRPr lang="en-US"/>
        </a:p>
      </dgm:t>
    </dgm:pt>
    <dgm:pt modelId="{4648AE06-3EF2-40AA-8418-664D01C18A4C}" type="parTrans" cxnId="{4BEC069E-7D83-4B63-B191-7292B8797735}">
      <dgm:prSet/>
      <dgm:spPr/>
      <dgm:t>
        <a:bodyPr/>
        <a:lstStyle/>
        <a:p>
          <a:endParaRPr lang="en-US"/>
        </a:p>
      </dgm:t>
    </dgm:pt>
    <dgm:pt modelId="{6492EA9B-5078-45BD-BF0E-587EE137B2CE}" type="sibTrans" cxnId="{4BEC069E-7D83-4B63-B191-7292B8797735}">
      <dgm:prSet/>
      <dgm:spPr/>
      <dgm:t>
        <a:bodyPr/>
        <a:lstStyle/>
        <a:p>
          <a:endParaRPr lang="en-US"/>
        </a:p>
      </dgm:t>
    </dgm:pt>
    <dgm:pt modelId="{2E588087-5A46-43F3-BF42-F30D595E69B5}">
      <dgm:prSet/>
      <dgm:spPr/>
      <dgm:t>
        <a:bodyPr/>
        <a:lstStyle/>
        <a:p>
          <a:r>
            <a:rPr lang="en-GB" dirty="0"/>
            <a:t>Explain the key ideas which underpin the classicist school of thought within criminology</a:t>
          </a:r>
          <a:endParaRPr lang="en-US" dirty="0"/>
        </a:p>
      </dgm:t>
    </dgm:pt>
    <dgm:pt modelId="{C86918CF-75E1-472A-AEB8-4EF65BF29D0B}" type="parTrans" cxnId="{667CBFB1-5216-4949-86A4-0C8BCF4B90C7}">
      <dgm:prSet/>
      <dgm:spPr/>
      <dgm:t>
        <a:bodyPr/>
        <a:lstStyle/>
        <a:p>
          <a:endParaRPr lang="en-US"/>
        </a:p>
      </dgm:t>
    </dgm:pt>
    <dgm:pt modelId="{8544A9B1-DB4D-4FF4-9387-987F690B9635}" type="sibTrans" cxnId="{667CBFB1-5216-4949-86A4-0C8BCF4B90C7}">
      <dgm:prSet/>
      <dgm:spPr/>
      <dgm:t>
        <a:bodyPr/>
        <a:lstStyle/>
        <a:p>
          <a:endParaRPr lang="en-US"/>
        </a:p>
      </dgm:t>
    </dgm:pt>
    <dgm:pt modelId="{3EFC776A-05B6-4CD0-A13E-98FD5602145D}">
      <dgm:prSet/>
      <dgm:spPr/>
      <dgm:t>
        <a:bodyPr/>
        <a:lstStyle/>
        <a:p>
          <a:r>
            <a:rPr lang="en-GB" dirty="0"/>
            <a:t>Identify some of the key thinkers within the school</a:t>
          </a:r>
          <a:endParaRPr lang="en-US" dirty="0"/>
        </a:p>
      </dgm:t>
    </dgm:pt>
    <dgm:pt modelId="{1BF12F1E-018D-4E8C-A9B6-C984851DFDB3}" type="parTrans" cxnId="{37C81EBD-F9E9-4812-ABEC-B2D7080017B4}">
      <dgm:prSet/>
      <dgm:spPr/>
    </dgm:pt>
    <dgm:pt modelId="{48233334-D3E1-48B8-BF38-FC3A768B51BE}" type="sibTrans" cxnId="{37C81EBD-F9E9-4812-ABEC-B2D7080017B4}">
      <dgm:prSet/>
      <dgm:spPr/>
    </dgm:pt>
    <dgm:pt modelId="{B06DCD2F-B7CD-4897-AE69-875A9F6CB44D}" type="pres">
      <dgm:prSet presAssocID="{9C05716F-D66A-4DFD-8278-9DED37A0C918}" presName="Name0" presStyleCnt="0">
        <dgm:presLayoutVars>
          <dgm:dir/>
          <dgm:animLvl val="lvl"/>
          <dgm:resizeHandles val="exact"/>
        </dgm:presLayoutVars>
      </dgm:prSet>
      <dgm:spPr/>
    </dgm:pt>
    <dgm:pt modelId="{B6944011-B1DC-4A21-B3B0-6B06812846EC}" type="pres">
      <dgm:prSet presAssocID="{37B4D159-8104-489A-BA71-632C0645298D}" presName="linNode" presStyleCnt="0"/>
      <dgm:spPr/>
    </dgm:pt>
    <dgm:pt modelId="{39D4CC87-2FC8-4EA8-AA34-E90D39C8A4E7}" type="pres">
      <dgm:prSet presAssocID="{37B4D159-8104-489A-BA71-632C0645298D}" presName="parentText" presStyleLbl="node1" presStyleIdx="0" presStyleCnt="1">
        <dgm:presLayoutVars>
          <dgm:chMax val="1"/>
          <dgm:bulletEnabled val="1"/>
        </dgm:presLayoutVars>
      </dgm:prSet>
      <dgm:spPr/>
    </dgm:pt>
    <dgm:pt modelId="{5D163FE5-434A-497C-AD47-8A4952BA31C1}" type="pres">
      <dgm:prSet presAssocID="{37B4D159-8104-489A-BA71-632C0645298D}" presName="descendantText" presStyleLbl="alignAccFollowNode1" presStyleIdx="0" presStyleCnt="1">
        <dgm:presLayoutVars>
          <dgm:bulletEnabled val="1"/>
        </dgm:presLayoutVars>
      </dgm:prSet>
      <dgm:spPr/>
    </dgm:pt>
  </dgm:ptLst>
  <dgm:cxnLst>
    <dgm:cxn modelId="{D1ACC203-3226-4136-AC92-91D76190661E}" type="presOf" srcId="{37B4D159-8104-489A-BA71-632C0645298D}" destId="{39D4CC87-2FC8-4EA8-AA34-E90D39C8A4E7}" srcOrd="0" destOrd="0" presId="urn:microsoft.com/office/officeart/2005/8/layout/vList5"/>
    <dgm:cxn modelId="{5841E51E-A4DC-4EFD-8687-5705BAC91F88}" type="presOf" srcId="{9C05716F-D66A-4DFD-8278-9DED37A0C918}" destId="{B06DCD2F-B7CD-4897-AE69-875A9F6CB44D}" srcOrd="0" destOrd="0" presId="urn:microsoft.com/office/officeart/2005/8/layout/vList5"/>
    <dgm:cxn modelId="{75B42986-6F77-47B4-BD20-A2DF91120CE7}" type="presOf" srcId="{2E588087-5A46-43F3-BF42-F30D595E69B5}" destId="{5D163FE5-434A-497C-AD47-8A4952BA31C1}" srcOrd="0" destOrd="0" presId="urn:microsoft.com/office/officeart/2005/8/layout/vList5"/>
    <dgm:cxn modelId="{4BEC069E-7D83-4B63-B191-7292B8797735}" srcId="{9C05716F-D66A-4DFD-8278-9DED37A0C918}" destId="{37B4D159-8104-489A-BA71-632C0645298D}" srcOrd="0" destOrd="0" parTransId="{4648AE06-3EF2-40AA-8418-664D01C18A4C}" sibTransId="{6492EA9B-5078-45BD-BF0E-587EE137B2CE}"/>
    <dgm:cxn modelId="{667CBFB1-5216-4949-86A4-0C8BCF4B90C7}" srcId="{37B4D159-8104-489A-BA71-632C0645298D}" destId="{2E588087-5A46-43F3-BF42-F30D595E69B5}" srcOrd="0" destOrd="0" parTransId="{C86918CF-75E1-472A-AEB8-4EF65BF29D0B}" sibTransId="{8544A9B1-DB4D-4FF4-9387-987F690B9635}"/>
    <dgm:cxn modelId="{37C81EBD-F9E9-4812-ABEC-B2D7080017B4}" srcId="{37B4D159-8104-489A-BA71-632C0645298D}" destId="{3EFC776A-05B6-4CD0-A13E-98FD5602145D}" srcOrd="1" destOrd="0" parTransId="{1BF12F1E-018D-4E8C-A9B6-C984851DFDB3}" sibTransId="{48233334-D3E1-48B8-BF38-FC3A768B51BE}"/>
    <dgm:cxn modelId="{E7D7A6E1-82A1-4356-BC6F-8D48651D022A}" type="presOf" srcId="{3EFC776A-05B6-4CD0-A13E-98FD5602145D}" destId="{5D163FE5-434A-497C-AD47-8A4952BA31C1}" srcOrd="0" destOrd="1" presId="urn:microsoft.com/office/officeart/2005/8/layout/vList5"/>
    <dgm:cxn modelId="{853AAB04-0393-434C-BE16-6D46E4353BA1}" type="presParOf" srcId="{B06DCD2F-B7CD-4897-AE69-875A9F6CB44D}" destId="{B6944011-B1DC-4A21-B3B0-6B06812846EC}" srcOrd="0" destOrd="0" presId="urn:microsoft.com/office/officeart/2005/8/layout/vList5"/>
    <dgm:cxn modelId="{844E98C9-2348-4240-B43A-EB9242E11787}" type="presParOf" srcId="{B6944011-B1DC-4A21-B3B0-6B06812846EC}" destId="{39D4CC87-2FC8-4EA8-AA34-E90D39C8A4E7}" srcOrd="0" destOrd="0" presId="urn:microsoft.com/office/officeart/2005/8/layout/vList5"/>
    <dgm:cxn modelId="{33E2021B-3C04-4EF0-A449-35AA8A615883}" type="presParOf" srcId="{B6944011-B1DC-4A21-B3B0-6B06812846EC}" destId="{5D163FE5-434A-497C-AD47-8A4952BA31C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0CF93-512D-4A53-88C4-126D31C16D5B}"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04611422-9E46-48A2-957E-59B4EC0692ED}">
      <dgm:prSet/>
      <dgm:spPr/>
      <dgm:t>
        <a:bodyPr/>
        <a:lstStyle/>
        <a:p>
          <a:r>
            <a:rPr lang="en-US" b="1" dirty="0"/>
            <a:t>Crime was an act carried out by a rational human being:</a:t>
          </a:r>
          <a:endParaRPr lang="en-US" dirty="0"/>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dirty="0"/>
            <a:t>Main aim of state intervention was </a:t>
          </a:r>
          <a:r>
            <a:rPr lang="en-US" b="1" dirty="0"/>
            <a:t>deterrence. The law should not be overly harsh – legitimacy is needed for compliance. </a:t>
          </a:r>
          <a:endParaRPr lang="en-US" dirty="0"/>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3C9C9037-F27B-4E20-A75E-C966BEBFC676}" type="pres">
      <dgm:prSet presAssocID="{A280CF93-512D-4A53-88C4-126D31C16D5B}" presName="vert0" presStyleCnt="0">
        <dgm:presLayoutVars>
          <dgm:dir/>
          <dgm:animOne val="branch"/>
          <dgm:animLvl val="lvl"/>
        </dgm:presLayoutVars>
      </dgm:prSet>
      <dgm:spPr/>
    </dgm:pt>
    <dgm:pt modelId="{1BFD74BA-D54D-400D-A92A-E5EAA9D916F9}" type="pres">
      <dgm:prSet presAssocID="{04611422-9E46-48A2-957E-59B4EC0692ED}" presName="thickLine" presStyleLbl="alignNode1" presStyleIdx="0" presStyleCnt="4"/>
      <dgm:spPr/>
    </dgm:pt>
    <dgm:pt modelId="{4652DA3E-E978-407E-BC8B-14CDEC051C4F}" type="pres">
      <dgm:prSet presAssocID="{04611422-9E46-48A2-957E-59B4EC0692ED}" presName="horz1" presStyleCnt="0"/>
      <dgm:spPr/>
    </dgm:pt>
    <dgm:pt modelId="{E7DB00A5-25E8-41F8-9922-0E1B43815E1E}" type="pres">
      <dgm:prSet presAssocID="{04611422-9E46-48A2-957E-59B4EC0692ED}" presName="tx1" presStyleLbl="revTx" presStyleIdx="0" presStyleCnt="4"/>
      <dgm:spPr/>
    </dgm:pt>
    <dgm:pt modelId="{2A215E5F-C40C-4031-9D75-6746713269C7}" type="pres">
      <dgm:prSet presAssocID="{04611422-9E46-48A2-957E-59B4EC0692ED}" presName="vert1" presStyleCnt="0"/>
      <dgm:spPr/>
    </dgm:pt>
    <dgm:pt modelId="{57F06D70-06C5-4B13-9402-090D281545DD}" type="pres">
      <dgm:prSet presAssocID="{F9AE936E-10B6-4AD1-BABB-29D6F60628FD}" presName="thickLine" presStyleLbl="alignNode1" presStyleIdx="1" presStyleCnt="4"/>
      <dgm:spPr/>
    </dgm:pt>
    <dgm:pt modelId="{5FAB36E1-6063-4ACB-B1C6-F27D74ACD9E2}" type="pres">
      <dgm:prSet presAssocID="{F9AE936E-10B6-4AD1-BABB-29D6F60628FD}" presName="horz1" presStyleCnt="0"/>
      <dgm:spPr/>
    </dgm:pt>
    <dgm:pt modelId="{0A6C5C1B-03A3-4F14-8D08-F4A38BA3B27D}" type="pres">
      <dgm:prSet presAssocID="{F9AE936E-10B6-4AD1-BABB-29D6F60628FD}" presName="tx1" presStyleLbl="revTx" presStyleIdx="1" presStyleCnt="4"/>
      <dgm:spPr/>
    </dgm:pt>
    <dgm:pt modelId="{818A1D33-656D-4106-B5C5-4DB2993F5A98}" type="pres">
      <dgm:prSet presAssocID="{F9AE936E-10B6-4AD1-BABB-29D6F60628FD}" presName="vert1" presStyleCnt="0"/>
      <dgm:spPr/>
    </dgm:pt>
    <dgm:pt modelId="{8BF84D77-A207-469F-9FD7-66010A72D75F}" type="pres">
      <dgm:prSet presAssocID="{1A1642DE-DDE6-447D-AB12-5865A3061FE9}" presName="thickLine" presStyleLbl="alignNode1" presStyleIdx="2" presStyleCnt="4"/>
      <dgm:spPr/>
    </dgm:pt>
    <dgm:pt modelId="{3FB7B3B5-0FA1-43CF-BB3F-EB04D4E887EA}" type="pres">
      <dgm:prSet presAssocID="{1A1642DE-DDE6-447D-AB12-5865A3061FE9}" presName="horz1" presStyleCnt="0"/>
      <dgm:spPr/>
    </dgm:pt>
    <dgm:pt modelId="{8CD4F69E-8E89-4EBB-9E09-3C9D6DF6F367}" type="pres">
      <dgm:prSet presAssocID="{1A1642DE-DDE6-447D-AB12-5865A3061FE9}" presName="tx1" presStyleLbl="revTx" presStyleIdx="2" presStyleCnt="4"/>
      <dgm:spPr/>
    </dgm:pt>
    <dgm:pt modelId="{4A8481F5-B9CC-4993-A10B-DDAC79F5A2D8}" type="pres">
      <dgm:prSet presAssocID="{1A1642DE-DDE6-447D-AB12-5865A3061FE9}" presName="vert1" presStyleCnt="0"/>
      <dgm:spPr/>
    </dgm:pt>
    <dgm:pt modelId="{97449619-BD35-486F-A9F2-FF91B8C9AF52}" type="pres">
      <dgm:prSet presAssocID="{171FC0E0-1350-4B73-A9C5-E1BA86E96808}" presName="thickLine" presStyleLbl="alignNode1" presStyleIdx="3" presStyleCnt="4"/>
      <dgm:spPr/>
    </dgm:pt>
    <dgm:pt modelId="{8CB8069D-BC3C-4924-AE4F-52410D4DCC48}" type="pres">
      <dgm:prSet presAssocID="{171FC0E0-1350-4B73-A9C5-E1BA86E96808}" presName="horz1" presStyleCnt="0"/>
      <dgm:spPr/>
    </dgm:pt>
    <dgm:pt modelId="{229DE73B-2C7F-4EA3-B3F9-7AD7DD8A3216}" type="pres">
      <dgm:prSet presAssocID="{171FC0E0-1350-4B73-A9C5-E1BA86E96808}" presName="tx1" presStyleLbl="revTx" presStyleIdx="3" presStyleCnt="4"/>
      <dgm:spPr/>
    </dgm:pt>
    <dgm:pt modelId="{65387099-8148-4303-AE0A-580A1CE47E3D}" type="pres">
      <dgm:prSet presAssocID="{171FC0E0-1350-4B73-A9C5-E1BA86E96808}" presName="vert1" presStyleCnt="0"/>
      <dgm:spPr/>
    </dgm:pt>
  </dgm:ptLst>
  <dgm:cxnLst>
    <dgm:cxn modelId="{FA4EF600-5775-4BF1-A728-998D535E3D65}" srcId="{A280CF93-512D-4A53-88C4-126D31C16D5B}" destId="{F9AE936E-10B6-4AD1-BABB-29D6F60628FD}" srcOrd="1" destOrd="0" parTransId="{D550D769-C4FF-4593-BB20-635F90643AA5}" sibTransId="{6304BBA3-0495-47F9-B914-2AC987186574}"/>
    <dgm:cxn modelId="{2AAEC522-4511-4D57-832D-D94141EB39C4}" type="presOf" srcId="{04611422-9E46-48A2-957E-59B4EC0692ED}" destId="{E7DB00A5-25E8-41F8-9922-0E1B43815E1E}" srcOrd="0" destOrd="0" presId="urn:microsoft.com/office/officeart/2008/layout/LinedList"/>
    <dgm:cxn modelId="{7837E936-5F76-4B28-8C24-F15E643BD998}" type="presOf" srcId="{A280CF93-512D-4A53-88C4-126D31C16D5B}" destId="{3C9C9037-F27B-4E20-A75E-C966BEBFC676}" srcOrd="0" destOrd="0" presId="urn:microsoft.com/office/officeart/2008/layout/LinedList"/>
    <dgm:cxn modelId="{72872165-5CEC-4355-8FB4-E957878FDDFD}" type="presOf" srcId="{171FC0E0-1350-4B73-A9C5-E1BA86E96808}" destId="{229DE73B-2C7F-4EA3-B3F9-7AD7DD8A3216}" srcOrd="0" destOrd="0" presId="urn:microsoft.com/office/officeart/2008/layout/LinedLis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C643FEA9-33B9-4698-B019-B74014CA5A98}" type="presOf" srcId="{F9AE936E-10B6-4AD1-BABB-29D6F60628FD}" destId="{0A6C5C1B-03A3-4F14-8D08-F4A38BA3B27D}" srcOrd="0" destOrd="0" presId="urn:microsoft.com/office/officeart/2008/layout/LinedList"/>
    <dgm:cxn modelId="{B44647D4-F5FD-43C6-BF2F-B19877FC07B0}" type="presOf" srcId="{1A1642DE-DDE6-447D-AB12-5865A3061FE9}" destId="{8CD4F69E-8E89-4EBB-9E09-3C9D6DF6F367}" srcOrd="0" destOrd="0" presId="urn:microsoft.com/office/officeart/2008/layout/LinedList"/>
    <dgm:cxn modelId="{1F07F8F8-9BDD-4670-BDDC-FD839B3DF0E3}" type="presParOf" srcId="{3C9C9037-F27B-4E20-A75E-C966BEBFC676}" destId="{1BFD74BA-D54D-400D-A92A-E5EAA9D916F9}" srcOrd="0" destOrd="0" presId="urn:microsoft.com/office/officeart/2008/layout/LinedList"/>
    <dgm:cxn modelId="{0EBB79D9-75EA-4E7F-8E65-1D44B55BA580}" type="presParOf" srcId="{3C9C9037-F27B-4E20-A75E-C966BEBFC676}" destId="{4652DA3E-E978-407E-BC8B-14CDEC051C4F}" srcOrd="1" destOrd="0" presId="urn:microsoft.com/office/officeart/2008/layout/LinedList"/>
    <dgm:cxn modelId="{1CFAF72C-0066-41A4-82BF-E99AD98A4580}" type="presParOf" srcId="{4652DA3E-E978-407E-BC8B-14CDEC051C4F}" destId="{E7DB00A5-25E8-41F8-9922-0E1B43815E1E}" srcOrd="0" destOrd="0" presId="urn:microsoft.com/office/officeart/2008/layout/LinedList"/>
    <dgm:cxn modelId="{DD55F9DF-91AF-41A3-9F8D-DF1FED33C013}" type="presParOf" srcId="{4652DA3E-E978-407E-BC8B-14CDEC051C4F}" destId="{2A215E5F-C40C-4031-9D75-6746713269C7}" srcOrd="1" destOrd="0" presId="urn:microsoft.com/office/officeart/2008/layout/LinedList"/>
    <dgm:cxn modelId="{3E13DE75-2EA1-430D-B7B5-AE4FAC337C0C}" type="presParOf" srcId="{3C9C9037-F27B-4E20-A75E-C966BEBFC676}" destId="{57F06D70-06C5-4B13-9402-090D281545DD}" srcOrd="2" destOrd="0" presId="urn:microsoft.com/office/officeart/2008/layout/LinedList"/>
    <dgm:cxn modelId="{9881AD21-D3FE-40AF-BEFA-3DCFAAD34AF9}" type="presParOf" srcId="{3C9C9037-F27B-4E20-A75E-C966BEBFC676}" destId="{5FAB36E1-6063-4ACB-B1C6-F27D74ACD9E2}" srcOrd="3" destOrd="0" presId="urn:microsoft.com/office/officeart/2008/layout/LinedList"/>
    <dgm:cxn modelId="{59264A54-4170-4DF8-BC18-A03B1EC09203}" type="presParOf" srcId="{5FAB36E1-6063-4ACB-B1C6-F27D74ACD9E2}" destId="{0A6C5C1B-03A3-4F14-8D08-F4A38BA3B27D}" srcOrd="0" destOrd="0" presId="urn:microsoft.com/office/officeart/2008/layout/LinedList"/>
    <dgm:cxn modelId="{6876CAD6-51CF-4630-BA03-B6846DEE0CF6}" type="presParOf" srcId="{5FAB36E1-6063-4ACB-B1C6-F27D74ACD9E2}" destId="{818A1D33-656D-4106-B5C5-4DB2993F5A98}" srcOrd="1" destOrd="0" presId="urn:microsoft.com/office/officeart/2008/layout/LinedList"/>
    <dgm:cxn modelId="{BEFB4E91-26D0-4682-8B78-2AF245C25978}" type="presParOf" srcId="{3C9C9037-F27B-4E20-A75E-C966BEBFC676}" destId="{8BF84D77-A207-469F-9FD7-66010A72D75F}" srcOrd="4" destOrd="0" presId="urn:microsoft.com/office/officeart/2008/layout/LinedList"/>
    <dgm:cxn modelId="{E073E347-E49E-4FDE-B128-BBE767BC3156}" type="presParOf" srcId="{3C9C9037-F27B-4E20-A75E-C966BEBFC676}" destId="{3FB7B3B5-0FA1-43CF-BB3F-EB04D4E887EA}" srcOrd="5" destOrd="0" presId="urn:microsoft.com/office/officeart/2008/layout/LinedList"/>
    <dgm:cxn modelId="{C47218E6-0067-4581-9DEE-ABE9A188E828}" type="presParOf" srcId="{3FB7B3B5-0FA1-43CF-BB3F-EB04D4E887EA}" destId="{8CD4F69E-8E89-4EBB-9E09-3C9D6DF6F367}" srcOrd="0" destOrd="0" presId="urn:microsoft.com/office/officeart/2008/layout/LinedList"/>
    <dgm:cxn modelId="{C6DBE4E2-9478-4CC5-A5C2-F0EF297AED38}" type="presParOf" srcId="{3FB7B3B5-0FA1-43CF-BB3F-EB04D4E887EA}" destId="{4A8481F5-B9CC-4993-A10B-DDAC79F5A2D8}" srcOrd="1" destOrd="0" presId="urn:microsoft.com/office/officeart/2008/layout/LinedList"/>
    <dgm:cxn modelId="{A56C6DEA-B850-469C-A392-1146BAA3AF87}" type="presParOf" srcId="{3C9C9037-F27B-4E20-A75E-C966BEBFC676}" destId="{97449619-BD35-486F-A9F2-FF91B8C9AF52}" srcOrd="6" destOrd="0" presId="urn:microsoft.com/office/officeart/2008/layout/LinedList"/>
    <dgm:cxn modelId="{B932494E-425F-4DF9-B53E-2F601766DE75}" type="presParOf" srcId="{3C9C9037-F27B-4E20-A75E-C966BEBFC676}" destId="{8CB8069D-BC3C-4924-AE4F-52410D4DCC48}" srcOrd="7" destOrd="0" presId="urn:microsoft.com/office/officeart/2008/layout/LinedList"/>
    <dgm:cxn modelId="{2EC344E1-33ED-434E-B71F-8133D83C73F1}" type="presParOf" srcId="{8CB8069D-BC3C-4924-AE4F-52410D4DCC48}" destId="{229DE73B-2C7F-4EA3-B3F9-7AD7DD8A3216}" srcOrd="0" destOrd="0" presId="urn:microsoft.com/office/officeart/2008/layout/LinedList"/>
    <dgm:cxn modelId="{23E2BDEB-64AF-4195-B724-D9E5333A38BE}" type="presParOf" srcId="{8CB8069D-BC3C-4924-AE4F-52410D4DCC48}" destId="{65387099-8148-4303-AE0A-580A1CE47E3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643E90-6D42-4CCC-92C1-C4EBDC0001FA}"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15D67F71-D23F-4C12-A6F8-8A8247F60928}">
      <dgm:prSet/>
      <dgm:spPr/>
      <dgm:t>
        <a:bodyPr/>
        <a:lstStyle/>
        <a:p>
          <a:r>
            <a:rPr lang="en-US" dirty="0"/>
            <a:t>Prisons are institutions where prisoners can learn to make rational choices through work and reflection</a:t>
          </a:r>
        </a:p>
      </dgm:t>
    </dgm:pt>
    <dgm:pt modelId="{4145B002-36DF-478E-A567-B5A4FEF8ACCD}" type="parTrans" cxnId="{05A5218B-9EF8-4D00-963A-A0625AB01BAF}">
      <dgm:prSet/>
      <dgm:spPr/>
      <dgm:t>
        <a:bodyPr/>
        <a:lstStyle/>
        <a:p>
          <a:endParaRPr lang="en-US"/>
        </a:p>
      </dgm:t>
    </dgm:pt>
    <dgm:pt modelId="{51F3EFC3-6EE5-4C81-B932-9376E9A966B6}" type="sibTrans" cxnId="{05A5218B-9EF8-4D00-963A-A0625AB01BAF}">
      <dgm:prSet/>
      <dgm:spPr/>
      <dgm:t>
        <a:bodyPr/>
        <a:lstStyle/>
        <a:p>
          <a:endParaRPr lang="en-US"/>
        </a:p>
      </dgm:t>
    </dgm:pt>
    <dgm:pt modelId="{3283AD49-FCF5-4357-BAD6-2B59DFD36EA2}">
      <dgm:prSet custT="1"/>
      <dgm:spPr/>
      <dgm:t>
        <a:bodyPr/>
        <a:lstStyle/>
        <a:p>
          <a:r>
            <a:rPr lang="en-US" sz="1600" dirty="0"/>
            <a:t>Bentham’s ‘Pleasure-pain’ principle:</a:t>
          </a:r>
        </a:p>
      </dgm:t>
    </dgm:pt>
    <dgm:pt modelId="{7B12DEFF-4B02-46DE-A2F7-573165DE8318}" type="parTrans" cxnId="{DD5AE3C1-4DE3-41D4-9B31-6CEBEA800D09}">
      <dgm:prSet/>
      <dgm:spPr/>
      <dgm:t>
        <a:bodyPr/>
        <a:lstStyle/>
        <a:p>
          <a:endParaRPr lang="en-US"/>
        </a:p>
      </dgm:t>
    </dgm:pt>
    <dgm:pt modelId="{267AD090-6C1F-4F8E-867D-BFA81C58098C}" type="sibTrans" cxnId="{DD5AE3C1-4DE3-41D4-9B31-6CEBEA800D09}">
      <dgm:prSet/>
      <dgm:spPr/>
      <dgm:t>
        <a:bodyPr/>
        <a:lstStyle/>
        <a:p>
          <a:endParaRPr lang="en-US"/>
        </a:p>
      </dgm:t>
    </dgm:pt>
    <dgm:pt modelId="{F847E1BB-84FD-4025-AAEE-C0D97A2AD998}">
      <dgm:prSet custT="1"/>
      <dgm:spPr/>
      <dgm:t>
        <a:bodyPr/>
        <a:lstStyle/>
        <a:p>
          <a:r>
            <a:rPr lang="en-US" sz="1800" dirty="0"/>
            <a:t>Conformity = rewards</a:t>
          </a:r>
        </a:p>
      </dgm:t>
    </dgm:pt>
    <dgm:pt modelId="{1E9E35F1-2DB9-45F3-99F6-D33E0440FDD4}" type="parTrans" cxnId="{017BB43F-BDA0-43CE-9D3E-4F6CD60C4ED4}">
      <dgm:prSet/>
      <dgm:spPr/>
      <dgm:t>
        <a:bodyPr/>
        <a:lstStyle/>
        <a:p>
          <a:endParaRPr lang="en-US"/>
        </a:p>
      </dgm:t>
    </dgm:pt>
    <dgm:pt modelId="{3F754554-343B-4074-9C8D-06709FC659DE}" type="sibTrans" cxnId="{017BB43F-BDA0-43CE-9D3E-4F6CD60C4ED4}">
      <dgm:prSet/>
      <dgm:spPr/>
      <dgm:t>
        <a:bodyPr/>
        <a:lstStyle/>
        <a:p>
          <a:endParaRPr lang="en-US"/>
        </a:p>
      </dgm:t>
    </dgm:pt>
    <dgm:pt modelId="{5E43E6F2-C19E-4D13-81B1-207E4211135F}">
      <dgm:prSet custT="1"/>
      <dgm:spPr/>
      <dgm:t>
        <a:bodyPr/>
        <a:lstStyle/>
        <a:p>
          <a:pPr algn="l"/>
          <a:r>
            <a:rPr lang="en-US" sz="1400" dirty="0"/>
            <a:t>Non-compliance = sanctions</a:t>
          </a:r>
        </a:p>
      </dgm:t>
    </dgm:pt>
    <dgm:pt modelId="{05900DB1-7E8C-4D9E-AA4E-1C5F82355A40}" type="parTrans" cxnId="{9B9F64D2-EEA5-4F3F-A4B9-315BF38DAED0}">
      <dgm:prSet/>
      <dgm:spPr/>
      <dgm:t>
        <a:bodyPr/>
        <a:lstStyle/>
        <a:p>
          <a:endParaRPr lang="en-US"/>
        </a:p>
      </dgm:t>
    </dgm:pt>
    <dgm:pt modelId="{3ECE166E-7C18-4502-8E21-F5678AF5F813}" type="sibTrans" cxnId="{9B9F64D2-EEA5-4F3F-A4B9-315BF38DAED0}">
      <dgm:prSet/>
      <dgm:spPr/>
      <dgm:t>
        <a:bodyPr/>
        <a:lstStyle/>
        <a:p>
          <a:endParaRPr lang="en-US"/>
        </a:p>
      </dgm:t>
    </dgm:pt>
    <dgm:pt modelId="{922651D7-F39B-4C61-B579-1C042D18165F}">
      <dgm:prSet custT="1"/>
      <dgm:spPr/>
      <dgm:t>
        <a:bodyPr/>
        <a:lstStyle/>
        <a:p>
          <a:pPr algn="ctr"/>
          <a:r>
            <a:rPr lang="en-US" sz="1200" dirty="0"/>
            <a:t>Surveillance was crucial</a:t>
          </a:r>
        </a:p>
      </dgm:t>
    </dgm:pt>
    <dgm:pt modelId="{8D3FD540-F858-4559-A95A-DA3815BAC9E2}" type="parTrans" cxnId="{6FF21E44-DB27-4CB3-AA33-D369E2D5B62E}">
      <dgm:prSet/>
      <dgm:spPr/>
      <dgm:t>
        <a:bodyPr/>
        <a:lstStyle/>
        <a:p>
          <a:endParaRPr lang="en-US"/>
        </a:p>
      </dgm:t>
    </dgm:pt>
    <dgm:pt modelId="{40A27936-585B-4207-9D4C-27991F79B870}" type="sibTrans" cxnId="{6FF21E44-DB27-4CB3-AA33-D369E2D5B62E}">
      <dgm:prSet/>
      <dgm:spPr/>
      <dgm:t>
        <a:bodyPr/>
        <a:lstStyle/>
        <a:p>
          <a:endParaRPr lang="en-US"/>
        </a:p>
      </dgm:t>
    </dgm:pt>
    <dgm:pt modelId="{9C2ED3F0-FD04-42AA-B1FF-2BB8380DEEE7}" type="pres">
      <dgm:prSet presAssocID="{20643E90-6D42-4CCC-92C1-C4EBDC0001FA}" presName="cycle" presStyleCnt="0">
        <dgm:presLayoutVars>
          <dgm:dir/>
          <dgm:resizeHandles val="exact"/>
        </dgm:presLayoutVars>
      </dgm:prSet>
      <dgm:spPr/>
    </dgm:pt>
    <dgm:pt modelId="{7738306A-6F0B-47A6-8A4A-F051BDB1A43C}" type="pres">
      <dgm:prSet presAssocID="{15D67F71-D23F-4C12-A6F8-8A8247F60928}" presName="node" presStyleLbl="node1" presStyleIdx="0" presStyleCnt="4">
        <dgm:presLayoutVars>
          <dgm:bulletEnabled val="1"/>
        </dgm:presLayoutVars>
      </dgm:prSet>
      <dgm:spPr/>
    </dgm:pt>
    <dgm:pt modelId="{17C24B59-5D13-4E43-8CA4-1B70D2B1B217}" type="pres">
      <dgm:prSet presAssocID="{15D67F71-D23F-4C12-A6F8-8A8247F60928}" presName="spNode" presStyleCnt="0"/>
      <dgm:spPr/>
    </dgm:pt>
    <dgm:pt modelId="{C3D9453B-1FCD-4158-86BC-9A6C9E5B96F8}" type="pres">
      <dgm:prSet presAssocID="{51F3EFC3-6EE5-4C81-B932-9376E9A966B6}" presName="sibTrans" presStyleLbl="sibTrans1D1" presStyleIdx="0" presStyleCnt="4"/>
      <dgm:spPr/>
    </dgm:pt>
    <dgm:pt modelId="{61A56B4F-D277-4C7F-BD20-AA5BFA7E1EDA}" type="pres">
      <dgm:prSet presAssocID="{3283AD49-FCF5-4357-BAD6-2B59DFD36EA2}" presName="node" presStyleLbl="node1" presStyleIdx="1" presStyleCnt="4">
        <dgm:presLayoutVars>
          <dgm:bulletEnabled val="1"/>
        </dgm:presLayoutVars>
      </dgm:prSet>
      <dgm:spPr/>
    </dgm:pt>
    <dgm:pt modelId="{8C3C566A-7CE2-4FE4-9116-385B69305BB8}" type="pres">
      <dgm:prSet presAssocID="{3283AD49-FCF5-4357-BAD6-2B59DFD36EA2}" presName="spNode" presStyleCnt="0"/>
      <dgm:spPr/>
    </dgm:pt>
    <dgm:pt modelId="{3D9D36C7-1BC4-4034-9E69-CE7B381753C9}" type="pres">
      <dgm:prSet presAssocID="{267AD090-6C1F-4F8E-867D-BFA81C58098C}" presName="sibTrans" presStyleLbl="sibTrans1D1" presStyleIdx="1" presStyleCnt="4"/>
      <dgm:spPr/>
    </dgm:pt>
    <dgm:pt modelId="{F3BC556D-7F53-4635-8D20-499F3081FBF1}" type="pres">
      <dgm:prSet presAssocID="{F847E1BB-84FD-4025-AAEE-C0D97A2AD998}" presName="node" presStyleLbl="node1" presStyleIdx="2" presStyleCnt="4">
        <dgm:presLayoutVars>
          <dgm:bulletEnabled val="1"/>
        </dgm:presLayoutVars>
      </dgm:prSet>
      <dgm:spPr/>
    </dgm:pt>
    <dgm:pt modelId="{26486D3A-DFA5-453F-85BB-5BD2409DC135}" type="pres">
      <dgm:prSet presAssocID="{F847E1BB-84FD-4025-AAEE-C0D97A2AD998}" presName="spNode" presStyleCnt="0"/>
      <dgm:spPr/>
    </dgm:pt>
    <dgm:pt modelId="{5A76973C-FD4E-4063-A24D-6D1F037FA4DF}" type="pres">
      <dgm:prSet presAssocID="{3F754554-343B-4074-9C8D-06709FC659DE}" presName="sibTrans" presStyleLbl="sibTrans1D1" presStyleIdx="2" presStyleCnt="4"/>
      <dgm:spPr/>
    </dgm:pt>
    <dgm:pt modelId="{FE2E5B43-BE90-4ABD-945B-3D8C53A1C3BE}" type="pres">
      <dgm:prSet presAssocID="{5E43E6F2-C19E-4D13-81B1-207E4211135F}" presName="node" presStyleLbl="node1" presStyleIdx="3" presStyleCnt="4">
        <dgm:presLayoutVars>
          <dgm:bulletEnabled val="1"/>
        </dgm:presLayoutVars>
      </dgm:prSet>
      <dgm:spPr/>
    </dgm:pt>
    <dgm:pt modelId="{B331A21E-259B-4A01-9D82-5EE1014E2F00}" type="pres">
      <dgm:prSet presAssocID="{5E43E6F2-C19E-4D13-81B1-207E4211135F}" presName="spNode" presStyleCnt="0"/>
      <dgm:spPr/>
    </dgm:pt>
    <dgm:pt modelId="{75839ABB-8A21-4AF4-B687-8B6AFD5FE322}" type="pres">
      <dgm:prSet presAssocID="{3ECE166E-7C18-4502-8E21-F5678AF5F813}" presName="sibTrans" presStyleLbl="sibTrans1D1" presStyleIdx="3" presStyleCnt="4"/>
      <dgm:spPr/>
    </dgm:pt>
  </dgm:ptLst>
  <dgm:cxnLst>
    <dgm:cxn modelId="{E4C81B02-D974-4DCB-86DD-B47D23AEC6DC}" type="presOf" srcId="{51F3EFC3-6EE5-4C81-B932-9376E9A966B6}" destId="{C3D9453B-1FCD-4158-86BC-9A6C9E5B96F8}" srcOrd="0" destOrd="0" presId="urn:microsoft.com/office/officeart/2005/8/layout/cycle5"/>
    <dgm:cxn modelId="{8B25392D-1F85-4B91-A5D8-9631E3D5DFDD}" type="presOf" srcId="{267AD090-6C1F-4F8E-867D-BFA81C58098C}" destId="{3D9D36C7-1BC4-4034-9E69-CE7B381753C9}" srcOrd="0" destOrd="0" presId="urn:microsoft.com/office/officeart/2005/8/layout/cycle5"/>
    <dgm:cxn modelId="{017BB43F-BDA0-43CE-9D3E-4F6CD60C4ED4}" srcId="{20643E90-6D42-4CCC-92C1-C4EBDC0001FA}" destId="{F847E1BB-84FD-4025-AAEE-C0D97A2AD998}" srcOrd="2" destOrd="0" parTransId="{1E9E35F1-2DB9-45F3-99F6-D33E0440FDD4}" sibTransId="{3F754554-343B-4074-9C8D-06709FC659DE}"/>
    <dgm:cxn modelId="{6FF21E44-DB27-4CB3-AA33-D369E2D5B62E}" srcId="{5E43E6F2-C19E-4D13-81B1-207E4211135F}" destId="{922651D7-F39B-4C61-B579-1C042D18165F}" srcOrd="0" destOrd="0" parTransId="{8D3FD540-F858-4559-A95A-DA3815BAC9E2}" sibTransId="{40A27936-585B-4207-9D4C-27991F79B870}"/>
    <dgm:cxn modelId="{2702ED58-2B30-48C0-80EB-855EC00706A2}" type="presOf" srcId="{3ECE166E-7C18-4502-8E21-F5678AF5F813}" destId="{75839ABB-8A21-4AF4-B687-8B6AFD5FE322}" srcOrd="0" destOrd="0" presId="urn:microsoft.com/office/officeart/2005/8/layout/cycle5"/>
    <dgm:cxn modelId="{05A5218B-9EF8-4D00-963A-A0625AB01BAF}" srcId="{20643E90-6D42-4CCC-92C1-C4EBDC0001FA}" destId="{15D67F71-D23F-4C12-A6F8-8A8247F60928}" srcOrd="0" destOrd="0" parTransId="{4145B002-36DF-478E-A567-B5A4FEF8ACCD}" sibTransId="{51F3EFC3-6EE5-4C81-B932-9376E9A966B6}"/>
    <dgm:cxn modelId="{E6BE458E-3B3B-4098-8139-96EB4AFA534E}" type="presOf" srcId="{F847E1BB-84FD-4025-AAEE-C0D97A2AD998}" destId="{F3BC556D-7F53-4635-8D20-499F3081FBF1}" srcOrd="0" destOrd="0" presId="urn:microsoft.com/office/officeart/2005/8/layout/cycle5"/>
    <dgm:cxn modelId="{DD5AE3C1-4DE3-41D4-9B31-6CEBEA800D09}" srcId="{20643E90-6D42-4CCC-92C1-C4EBDC0001FA}" destId="{3283AD49-FCF5-4357-BAD6-2B59DFD36EA2}" srcOrd="1" destOrd="0" parTransId="{7B12DEFF-4B02-46DE-A2F7-573165DE8318}" sibTransId="{267AD090-6C1F-4F8E-867D-BFA81C58098C}"/>
    <dgm:cxn modelId="{55B091C8-7514-45C2-A2C9-DD33D4C8183E}" type="presOf" srcId="{3F754554-343B-4074-9C8D-06709FC659DE}" destId="{5A76973C-FD4E-4063-A24D-6D1F037FA4DF}" srcOrd="0" destOrd="0" presId="urn:microsoft.com/office/officeart/2005/8/layout/cycle5"/>
    <dgm:cxn modelId="{E6DC29D2-E545-47A3-B4E7-CF652EC843D8}" type="presOf" srcId="{922651D7-F39B-4C61-B579-1C042D18165F}" destId="{FE2E5B43-BE90-4ABD-945B-3D8C53A1C3BE}" srcOrd="0" destOrd="1" presId="urn:microsoft.com/office/officeart/2005/8/layout/cycle5"/>
    <dgm:cxn modelId="{9B9F64D2-EEA5-4F3F-A4B9-315BF38DAED0}" srcId="{20643E90-6D42-4CCC-92C1-C4EBDC0001FA}" destId="{5E43E6F2-C19E-4D13-81B1-207E4211135F}" srcOrd="3" destOrd="0" parTransId="{05900DB1-7E8C-4D9E-AA4E-1C5F82355A40}" sibTransId="{3ECE166E-7C18-4502-8E21-F5678AF5F813}"/>
    <dgm:cxn modelId="{8F537DD4-071D-442A-8FC5-F53420F9A8E2}" type="presOf" srcId="{15D67F71-D23F-4C12-A6F8-8A8247F60928}" destId="{7738306A-6F0B-47A6-8A4A-F051BDB1A43C}" srcOrd="0" destOrd="0" presId="urn:microsoft.com/office/officeart/2005/8/layout/cycle5"/>
    <dgm:cxn modelId="{210891D5-4E70-491A-8222-E46A2B03F14D}" type="presOf" srcId="{5E43E6F2-C19E-4D13-81B1-207E4211135F}" destId="{FE2E5B43-BE90-4ABD-945B-3D8C53A1C3BE}" srcOrd="0" destOrd="0" presId="urn:microsoft.com/office/officeart/2005/8/layout/cycle5"/>
    <dgm:cxn modelId="{929B57DA-E459-42BD-B789-8406B3D905E7}" type="presOf" srcId="{3283AD49-FCF5-4357-BAD6-2B59DFD36EA2}" destId="{61A56B4F-D277-4C7F-BD20-AA5BFA7E1EDA}" srcOrd="0" destOrd="0" presId="urn:microsoft.com/office/officeart/2005/8/layout/cycle5"/>
    <dgm:cxn modelId="{8497A2F0-A821-4374-8783-3727944AE54F}" type="presOf" srcId="{20643E90-6D42-4CCC-92C1-C4EBDC0001FA}" destId="{9C2ED3F0-FD04-42AA-B1FF-2BB8380DEEE7}" srcOrd="0" destOrd="0" presId="urn:microsoft.com/office/officeart/2005/8/layout/cycle5"/>
    <dgm:cxn modelId="{9C7A93A8-CF44-4842-807B-CD1E9D0C4B5E}" type="presParOf" srcId="{9C2ED3F0-FD04-42AA-B1FF-2BB8380DEEE7}" destId="{7738306A-6F0B-47A6-8A4A-F051BDB1A43C}" srcOrd="0" destOrd="0" presId="urn:microsoft.com/office/officeart/2005/8/layout/cycle5"/>
    <dgm:cxn modelId="{A890141D-8974-4B92-88DF-5F44A97E236D}" type="presParOf" srcId="{9C2ED3F0-FD04-42AA-B1FF-2BB8380DEEE7}" destId="{17C24B59-5D13-4E43-8CA4-1B70D2B1B217}" srcOrd="1" destOrd="0" presId="urn:microsoft.com/office/officeart/2005/8/layout/cycle5"/>
    <dgm:cxn modelId="{81246FBA-D6BC-4AE4-A350-73C91A594E06}" type="presParOf" srcId="{9C2ED3F0-FD04-42AA-B1FF-2BB8380DEEE7}" destId="{C3D9453B-1FCD-4158-86BC-9A6C9E5B96F8}" srcOrd="2" destOrd="0" presId="urn:microsoft.com/office/officeart/2005/8/layout/cycle5"/>
    <dgm:cxn modelId="{3EB1C18E-19F9-4562-B101-6AA58D67B17F}" type="presParOf" srcId="{9C2ED3F0-FD04-42AA-B1FF-2BB8380DEEE7}" destId="{61A56B4F-D277-4C7F-BD20-AA5BFA7E1EDA}" srcOrd="3" destOrd="0" presId="urn:microsoft.com/office/officeart/2005/8/layout/cycle5"/>
    <dgm:cxn modelId="{4F0C579D-AB45-4E26-AC53-9B606ED68A77}" type="presParOf" srcId="{9C2ED3F0-FD04-42AA-B1FF-2BB8380DEEE7}" destId="{8C3C566A-7CE2-4FE4-9116-385B69305BB8}" srcOrd="4" destOrd="0" presId="urn:microsoft.com/office/officeart/2005/8/layout/cycle5"/>
    <dgm:cxn modelId="{2D7727C7-4AD1-4C11-9408-9E47088E461B}" type="presParOf" srcId="{9C2ED3F0-FD04-42AA-B1FF-2BB8380DEEE7}" destId="{3D9D36C7-1BC4-4034-9E69-CE7B381753C9}" srcOrd="5" destOrd="0" presId="urn:microsoft.com/office/officeart/2005/8/layout/cycle5"/>
    <dgm:cxn modelId="{F2E8EDAE-93F2-403A-B925-776FE84CD8F1}" type="presParOf" srcId="{9C2ED3F0-FD04-42AA-B1FF-2BB8380DEEE7}" destId="{F3BC556D-7F53-4635-8D20-499F3081FBF1}" srcOrd="6" destOrd="0" presId="urn:microsoft.com/office/officeart/2005/8/layout/cycle5"/>
    <dgm:cxn modelId="{AECC6FF0-043B-4301-B5D1-1FDD0F4E232A}" type="presParOf" srcId="{9C2ED3F0-FD04-42AA-B1FF-2BB8380DEEE7}" destId="{26486D3A-DFA5-453F-85BB-5BD2409DC135}" srcOrd="7" destOrd="0" presId="urn:microsoft.com/office/officeart/2005/8/layout/cycle5"/>
    <dgm:cxn modelId="{05F1E8A3-7742-4C1E-8DEC-841C5BF17908}" type="presParOf" srcId="{9C2ED3F0-FD04-42AA-B1FF-2BB8380DEEE7}" destId="{5A76973C-FD4E-4063-A24D-6D1F037FA4DF}" srcOrd="8" destOrd="0" presId="urn:microsoft.com/office/officeart/2005/8/layout/cycle5"/>
    <dgm:cxn modelId="{75B11F15-6534-47A8-B3DF-20A3AB15E437}" type="presParOf" srcId="{9C2ED3F0-FD04-42AA-B1FF-2BB8380DEEE7}" destId="{FE2E5B43-BE90-4ABD-945B-3D8C53A1C3BE}" srcOrd="9" destOrd="0" presId="urn:microsoft.com/office/officeart/2005/8/layout/cycle5"/>
    <dgm:cxn modelId="{F30F3949-DD22-41F5-9A32-7D0089975AA4}" type="presParOf" srcId="{9C2ED3F0-FD04-42AA-B1FF-2BB8380DEEE7}" destId="{B331A21E-259B-4A01-9D82-5EE1014E2F00}" srcOrd="10" destOrd="0" presId="urn:microsoft.com/office/officeart/2005/8/layout/cycle5"/>
    <dgm:cxn modelId="{4EA93DC8-D89C-41C0-92E1-13FF2A040700}" type="presParOf" srcId="{9C2ED3F0-FD04-42AA-B1FF-2BB8380DEEE7}" destId="{75839ABB-8A21-4AF4-B687-8B6AFD5FE322}" srcOrd="11"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3E40D1-14EE-47C3-B873-4F0D737549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EA5C7-5E40-4BF2-80AD-050FDE64F31F}">
      <dgm:prSet/>
      <dgm:spPr/>
      <dgm:t>
        <a:bodyPr/>
        <a:lstStyle/>
        <a:p>
          <a:pPr>
            <a:lnSpc>
              <a:spcPct val="100000"/>
            </a:lnSpc>
          </a:pPr>
          <a:r>
            <a:rPr lang="en-GB" b="1"/>
            <a:t>Significant impact on criminological theory</a:t>
          </a:r>
          <a:endParaRPr lang="en-US"/>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dgm:spPr/>
      <dgm:t>
        <a:bodyPr/>
        <a:lstStyle/>
        <a:p>
          <a:pPr>
            <a:lnSpc>
              <a:spcPct val="100000"/>
            </a:lnSpc>
          </a:pPr>
          <a:r>
            <a:rPr lang="en-GB" b="1"/>
            <a:t>Even greater impact on criminal justice practice</a:t>
          </a:r>
          <a:endParaRPr lang="en-US"/>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dgm:spPr/>
      <dgm:t>
        <a:bodyPr/>
        <a:lstStyle/>
        <a:p>
          <a:pPr>
            <a:lnSpc>
              <a:spcPct val="100000"/>
            </a:lnSpc>
          </a:pPr>
          <a:r>
            <a:rPr lang="en-GB"/>
            <a:t>e.g. ideas such as punishments being appropriate to the nature of the crime have formed a basis for modern criminal justice systems throughout the world.</a:t>
          </a:r>
          <a:endParaRPr lang="en-US"/>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dgm:spPr/>
      <dgm:t>
        <a:bodyPr/>
        <a:lstStyle/>
        <a:p>
          <a:pPr>
            <a:lnSpc>
              <a:spcPct val="100000"/>
            </a:lnSpc>
          </a:pPr>
          <a:r>
            <a:rPr lang="en-GB"/>
            <a:t>Classicism is commonly reflected in processes surrounding deterrence.</a:t>
          </a:r>
          <a:endParaRPr lang="en-US"/>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3F13C119-34ED-4C47-8BD8-CFF3454429AA}" type="pres">
      <dgm:prSet presAssocID="{B33E40D1-14EE-47C3-B873-4F0D7375499F}" presName="root" presStyleCnt="0">
        <dgm:presLayoutVars>
          <dgm:dir/>
          <dgm:resizeHandles val="exact"/>
        </dgm:presLayoutVars>
      </dgm:prSet>
      <dgm:spPr/>
    </dgm:pt>
    <dgm:pt modelId="{841DF80D-465A-47E9-A7BB-E4649CEDC9B1}" type="pres">
      <dgm:prSet presAssocID="{722EA5C7-5E40-4BF2-80AD-050FDE64F31F}" presName="compNode" presStyleCnt="0"/>
      <dgm:spPr/>
    </dgm:pt>
    <dgm:pt modelId="{3FAD2A98-5C1F-4E84-818B-D586C83A6837}" type="pres">
      <dgm:prSet presAssocID="{722EA5C7-5E40-4BF2-80AD-050FDE64F31F}" presName="bgRect" presStyleLbl="bgShp" presStyleIdx="0" presStyleCnt="4"/>
      <dgm:spPr/>
    </dgm:pt>
    <dgm:pt modelId="{1EF9BCA8-AD52-485C-8F46-FE954988654A}" type="pres">
      <dgm:prSet presAssocID="{722EA5C7-5E40-4BF2-80AD-050FDE64F3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224B74B-6980-48F3-A48F-122A792F1F4E}" type="pres">
      <dgm:prSet presAssocID="{722EA5C7-5E40-4BF2-80AD-050FDE64F31F}" presName="spaceRect" presStyleCnt="0"/>
      <dgm:spPr/>
    </dgm:pt>
    <dgm:pt modelId="{F51F41CC-027B-462E-89A7-03FEF187EE1C}" type="pres">
      <dgm:prSet presAssocID="{722EA5C7-5E40-4BF2-80AD-050FDE64F31F}" presName="parTx" presStyleLbl="revTx" presStyleIdx="0" presStyleCnt="4">
        <dgm:presLayoutVars>
          <dgm:chMax val="0"/>
          <dgm:chPref val="0"/>
        </dgm:presLayoutVars>
      </dgm:prSet>
      <dgm:spPr/>
    </dgm:pt>
    <dgm:pt modelId="{0F7CFF36-EF80-472F-BA7E-C5704443D63D}" type="pres">
      <dgm:prSet presAssocID="{6EE1DB92-67AD-4302-8110-B884C5366FE8}" presName="sibTrans" presStyleCnt="0"/>
      <dgm:spPr/>
    </dgm:pt>
    <dgm:pt modelId="{22901BCC-01E1-409D-8CB1-2AE0746A6ED0}" type="pres">
      <dgm:prSet presAssocID="{68E695D5-B597-47B9-808D-AF9EA35CE79C}" presName="compNode" presStyleCnt="0"/>
      <dgm:spPr/>
    </dgm:pt>
    <dgm:pt modelId="{7AB9F498-4D85-4272-9C94-5FDBBE788291}" type="pres">
      <dgm:prSet presAssocID="{68E695D5-B597-47B9-808D-AF9EA35CE79C}" presName="bgRect" presStyleLbl="bgShp" presStyleIdx="1" presStyleCnt="4"/>
      <dgm:spPr/>
    </dgm:pt>
    <dgm:pt modelId="{62D758ED-ABEF-4EC6-8CA9-4A61C4F10B86}" type="pres">
      <dgm:prSet presAssocID="{68E695D5-B597-47B9-808D-AF9EA35CE7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6C65553-1A4F-41EA-B108-7548FCFBF0B0}" type="pres">
      <dgm:prSet presAssocID="{68E695D5-B597-47B9-808D-AF9EA35CE79C}" presName="spaceRect" presStyleCnt="0"/>
      <dgm:spPr/>
    </dgm:pt>
    <dgm:pt modelId="{9E262A57-D2D7-4A6E-8644-169972C1316A}" type="pres">
      <dgm:prSet presAssocID="{68E695D5-B597-47B9-808D-AF9EA35CE79C}" presName="parTx" presStyleLbl="revTx" presStyleIdx="1" presStyleCnt="4">
        <dgm:presLayoutVars>
          <dgm:chMax val="0"/>
          <dgm:chPref val="0"/>
        </dgm:presLayoutVars>
      </dgm:prSet>
      <dgm:spPr/>
    </dgm:pt>
    <dgm:pt modelId="{4EA10694-97B4-42F3-B26C-8802BD44A5BA}" type="pres">
      <dgm:prSet presAssocID="{2A7EFEFB-EE87-4497-A210-80CDE008B552}" presName="sibTrans" presStyleCnt="0"/>
      <dgm:spPr/>
    </dgm:pt>
    <dgm:pt modelId="{6468F3A1-7828-4E97-890F-3B915F612060}" type="pres">
      <dgm:prSet presAssocID="{7DEA7621-2841-49DE-B3DF-5101AB130E44}" presName="compNode" presStyleCnt="0"/>
      <dgm:spPr/>
    </dgm:pt>
    <dgm:pt modelId="{4A5B26E1-5B39-4DCB-89B4-F320DA981343}" type="pres">
      <dgm:prSet presAssocID="{7DEA7621-2841-49DE-B3DF-5101AB130E44}" presName="bgRect" presStyleLbl="bgShp" presStyleIdx="2" presStyleCnt="4"/>
      <dgm:spPr/>
    </dgm:pt>
    <dgm:pt modelId="{8263400D-1AF2-429A-A1A7-3EE5D6831FBB}" type="pres">
      <dgm:prSet presAssocID="{7DEA7621-2841-49DE-B3DF-5101AB13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2AAD3265-F70B-4D36-85E5-077124107511}" type="pres">
      <dgm:prSet presAssocID="{7DEA7621-2841-49DE-B3DF-5101AB130E44}" presName="spaceRect" presStyleCnt="0"/>
      <dgm:spPr/>
    </dgm:pt>
    <dgm:pt modelId="{BC023A52-4DD1-4E70-8610-BC093A0BAD2B}" type="pres">
      <dgm:prSet presAssocID="{7DEA7621-2841-49DE-B3DF-5101AB130E44}" presName="parTx" presStyleLbl="revTx" presStyleIdx="2" presStyleCnt="4">
        <dgm:presLayoutVars>
          <dgm:chMax val="0"/>
          <dgm:chPref val="0"/>
        </dgm:presLayoutVars>
      </dgm:prSet>
      <dgm:spPr/>
    </dgm:pt>
    <dgm:pt modelId="{89903E0D-7C68-41D1-A541-AC072683F93A}" type="pres">
      <dgm:prSet presAssocID="{B3464007-B8AB-49E4-8B28-143CD0FDE481}" presName="sibTrans" presStyleCnt="0"/>
      <dgm:spPr/>
    </dgm:pt>
    <dgm:pt modelId="{301780C8-CE3E-4EA4-B690-B1563940157F}" type="pres">
      <dgm:prSet presAssocID="{52078D1B-3EC8-4DFB-BFFA-DDFE168CEA84}" presName="compNode" presStyleCnt="0"/>
      <dgm:spPr/>
    </dgm:pt>
    <dgm:pt modelId="{00BA066A-7BC0-49D7-A5D7-DA7BE78C7550}" type="pres">
      <dgm:prSet presAssocID="{52078D1B-3EC8-4DFB-BFFA-DDFE168CEA84}" presName="bgRect" presStyleLbl="bgShp" presStyleIdx="3" presStyleCnt="4"/>
      <dgm:spPr/>
    </dgm:pt>
    <dgm:pt modelId="{8BD62D8F-D468-4CE1-AE2E-948702E4E211}" type="pres">
      <dgm:prSet presAssocID="{52078D1B-3EC8-4DFB-BFFA-DDFE168CEA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2E2DE767-0160-4112-A5B8-248D7A9B9138}" type="pres">
      <dgm:prSet presAssocID="{52078D1B-3EC8-4DFB-BFFA-DDFE168CEA84}" presName="spaceRect" presStyleCnt="0"/>
      <dgm:spPr/>
    </dgm:pt>
    <dgm:pt modelId="{F97A8E42-29AB-4906-99D6-B4C708FD9EC8}" type="pres">
      <dgm:prSet presAssocID="{52078D1B-3EC8-4DFB-BFFA-DDFE168CEA84}" presName="parTx" presStyleLbl="revTx" presStyleIdx="3" presStyleCnt="4">
        <dgm:presLayoutVars>
          <dgm:chMax val="0"/>
          <dgm:chPref val="0"/>
        </dgm:presLayoutVars>
      </dgm:prSet>
      <dgm:spPr/>
    </dgm:pt>
  </dgm:ptLst>
  <dgm:cxnLst>
    <dgm:cxn modelId="{0490A304-0645-4493-A05B-7C24416FFF05}" srcId="{B33E40D1-14EE-47C3-B873-4F0D7375499F}" destId="{68E695D5-B597-47B9-808D-AF9EA35CE79C}" srcOrd="1" destOrd="0" parTransId="{B3E6BD02-2C9E-44EF-A1D1-D7AFECC909FE}" sibTransId="{2A7EFEFB-EE87-4497-A210-80CDE008B552}"/>
    <dgm:cxn modelId="{23DA151C-93B0-4C23-A418-44C4CAB9CB9A}" type="presOf" srcId="{722EA5C7-5E40-4BF2-80AD-050FDE64F31F}" destId="{F51F41CC-027B-462E-89A7-03FEF187EE1C}" srcOrd="0" destOrd="0" presId="urn:microsoft.com/office/officeart/2018/2/layout/IconVerticalSolidList"/>
    <dgm:cxn modelId="{084F571E-2336-4D11-9CA7-113E935CFAB7}" type="presOf" srcId="{B33E40D1-14EE-47C3-B873-4F0D7375499F}" destId="{3F13C119-34ED-4C47-8BD8-CFF3454429AA}" srcOrd="0" destOrd="0" presId="urn:microsoft.com/office/officeart/2018/2/layout/IconVerticalSolidList"/>
    <dgm:cxn modelId="{41D89D3D-CF23-4B1D-B2B8-88806A7D747D}" srcId="{B33E40D1-14EE-47C3-B873-4F0D7375499F}" destId="{7DEA7621-2841-49DE-B3DF-5101AB130E44}" srcOrd="2" destOrd="0" parTransId="{048CD7DD-E092-4247-BFD8-F765E8D9A5E0}" sibTransId="{B3464007-B8AB-49E4-8B28-143CD0FDE481}"/>
    <dgm:cxn modelId="{F6EC6362-87FD-4FAA-B6EA-E391AD04D927}" srcId="{B33E40D1-14EE-47C3-B873-4F0D7375499F}" destId="{722EA5C7-5E40-4BF2-80AD-050FDE64F31F}" srcOrd="0" destOrd="0" parTransId="{B252B6A0-2085-4D0E-87CD-6EDF1143CC91}" sibTransId="{6EE1DB92-67AD-4302-8110-B884C5366FE8}"/>
    <dgm:cxn modelId="{504C1B48-A874-494D-91D0-163775CFEE85}" srcId="{B33E40D1-14EE-47C3-B873-4F0D7375499F}" destId="{52078D1B-3EC8-4DFB-BFFA-DDFE168CEA84}" srcOrd="3" destOrd="0" parTransId="{D532EE0E-EAB7-4691-AF11-43509D6C1F40}" sibTransId="{50CB1204-A5B5-4F81-85DE-FBAD78257596}"/>
    <dgm:cxn modelId="{50A60CA2-97B5-4096-8470-B34180916BEB}" type="presOf" srcId="{52078D1B-3EC8-4DFB-BFFA-DDFE168CEA84}" destId="{F97A8E42-29AB-4906-99D6-B4C708FD9EC8}" srcOrd="0" destOrd="0" presId="urn:microsoft.com/office/officeart/2018/2/layout/IconVerticalSolidList"/>
    <dgm:cxn modelId="{CB4186AE-5211-4444-8D5E-010D31C6FB20}" type="presOf" srcId="{68E695D5-B597-47B9-808D-AF9EA35CE79C}" destId="{9E262A57-D2D7-4A6E-8644-169972C1316A}" srcOrd="0" destOrd="0" presId="urn:microsoft.com/office/officeart/2018/2/layout/IconVerticalSolidList"/>
    <dgm:cxn modelId="{8B1549CF-8BEF-464A-A63D-3EA58E961E40}" type="presOf" srcId="{7DEA7621-2841-49DE-B3DF-5101AB130E44}" destId="{BC023A52-4DD1-4E70-8610-BC093A0BAD2B}" srcOrd="0" destOrd="0" presId="urn:microsoft.com/office/officeart/2018/2/layout/IconVerticalSolidList"/>
    <dgm:cxn modelId="{4ECF5412-057F-40FA-B4EC-16FA4FA64869}" type="presParOf" srcId="{3F13C119-34ED-4C47-8BD8-CFF3454429AA}" destId="{841DF80D-465A-47E9-A7BB-E4649CEDC9B1}" srcOrd="0" destOrd="0" presId="urn:microsoft.com/office/officeart/2018/2/layout/IconVerticalSolidList"/>
    <dgm:cxn modelId="{F2014EA0-49B4-4E2A-964F-8EFD544C784E}" type="presParOf" srcId="{841DF80D-465A-47E9-A7BB-E4649CEDC9B1}" destId="{3FAD2A98-5C1F-4E84-818B-D586C83A6837}" srcOrd="0" destOrd="0" presId="urn:microsoft.com/office/officeart/2018/2/layout/IconVerticalSolidList"/>
    <dgm:cxn modelId="{DF183E20-B075-48AA-9915-BF267DD4C385}" type="presParOf" srcId="{841DF80D-465A-47E9-A7BB-E4649CEDC9B1}" destId="{1EF9BCA8-AD52-485C-8F46-FE954988654A}" srcOrd="1" destOrd="0" presId="urn:microsoft.com/office/officeart/2018/2/layout/IconVerticalSolidList"/>
    <dgm:cxn modelId="{4C2CBC48-D58C-4F3C-8E22-68F76A88C8FF}" type="presParOf" srcId="{841DF80D-465A-47E9-A7BB-E4649CEDC9B1}" destId="{1224B74B-6980-48F3-A48F-122A792F1F4E}" srcOrd="2" destOrd="0" presId="urn:microsoft.com/office/officeart/2018/2/layout/IconVerticalSolidList"/>
    <dgm:cxn modelId="{33742DF4-5594-46C1-8C0C-AAE89586A214}" type="presParOf" srcId="{841DF80D-465A-47E9-A7BB-E4649CEDC9B1}" destId="{F51F41CC-027B-462E-89A7-03FEF187EE1C}" srcOrd="3" destOrd="0" presId="urn:microsoft.com/office/officeart/2018/2/layout/IconVerticalSolidList"/>
    <dgm:cxn modelId="{2224360B-4D45-4D3C-A579-7B734B9DCBF8}" type="presParOf" srcId="{3F13C119-34ED-4C47-8BD8-CFF3454429AA}" destId="{0F7CFF36-EF80-472F-BA7E-C5704443D63D}" srcOrd="1" destOrd="0" presId="urn:microsoft.com/office/officeart/2018/2/layout/IconVerticalSolidList"/>
    <dgm:cxn modelId="{3A1AAD71-2F02-4A0F-927B-E027217F7187}" type="presParOf" srcId="{3F13C119-34ED-4C47-8BD8-CFF3454429AA}" destId="{22901BCC-01E1-409D-8CB1-2AE0746A6ED0}" srcOrd="2" destOrd="0" presId="urn:microsoft.com/office/officeart/2018/2/layout/IconVerticalSolidList"/>
    <dgm:cxn modelId="{39FEFCE4-1F64-4C6E-8405-37D62B6CD385}" type="presParOf" srcId="{22901BCC-01E1-409D-8CB1-2AE0746A6ED0}" destId="{7AB9F498-4D85-4272-9C94-5FDBBE788291}" srcOrd="0" destOrd="0" presId="urn:microsoft.com/office/officeart/2018/2/layout/IconVerticalSolidList"/>
    <dgm:cxn modelId="{45BDD660-AEE2-4E7E-8A39-B23520C88B2F}" type="presParOf" srcId="{22901BCC-01E1-409D-8CB1-2AE0746A6ED0}" destId="{62D758ED-ABEF-4EC6-8CA9-4A61C4F10B86}" srcOrd="1" destOrd="0" presId="urn:microsoft.com/office/officeart/2018/2/layout/IconVerticalSolidList"/>
    <dgm:cxn modelId="{0B55DC23-84D0-4FC1-A557-8F92E76A7525}" type="presParOf" srcId="{22901BCC-01E1-409D-8CB1-2AE0746A6ED0}" destId="{76C65553-1A4F-41EA-B108-7548FCFBF0B0}" srcOrd="2" destOrd="0" presId="urn:microsoft.com/office/officeart/2018/2/layout/IconVerticalSolidList"/>
    <dgm:cxn modelId="{F067A176-4E91-4B5C-A82C-F009D6C9CDFE}" type="presParOf" srcId="{22901BCC-01E1-409D-8CB1-2AE0746A6ED0}" destId="{9E262A57-D2D7-4A6E-8644-169972C1316A}" srcOrd="3" destOrd="0" presId="urn:microsoft.com/office/officeart/2018/2/layout/IconVerticalSolidList"/>
    <dgm:cxn modelId="{F606CF3E-E8F8-41AC-BB06-5A7CE7DD3826}" type="presParOf" srcId="{3F13C119-34ED-4C47-8BD8-CFF3454429AA}" destId="{4EA10694-97B4-42F3-B26C-8802BD44A5BA}" srcOrd="3" destOrd="0" presId="urn:microsoft.com/office/officeart/2018/2/layout/IconVerticalSolidList"/>
    <dgm:cxn modelId="{83AE8247-A8F8-4CBC-B251-7F979CA60EB5}" type="presParOf" srcId="{3F13C119-34ED-4C47-8BD8-CFF3454429AA}" destId="{6468F3A1-7828-4E97-890F-3B915F612060}" srcOrd="4" destOrd="0" presId="urn:microsoft.com/office/officeart/2018/2/layout/IconVerticalSolidList"/>
    <dgm:cxn modelId="{C66F6EE2-158C-40DC-A697-011E87A856D5}" type="presParOf" srcId="{6468F3A1-7828-4E97-890F-3B915F612060}" destId="{4A5B26E1-5B39-4DCB-89B4-F320DA981343}" srcOrd="0" destOrd="0" presId="urn:microsoft.com/office/officeart/2018/2/layout/IconVerticalSolidList"/>
    <dgm:cxn modelId="{31D413F4-F43B-4A74-90A6-94A07AFBD1FE}" type="presParOf" srcId="{6468F3A1-7828-4E97-890F-3B915F612060}" destId="{8263400D-1AF2-429A-A1A7-3EE5D6831FBB}" srcOrd="1" destOrd="0" presId="urn:microsoft.com/office/officeart/2018/2/layout/IconVerticalSolidList"/>
    <dgm:cxn modelId="{705568B4-18FC-472E-ACC8-DF525403F50E}" type="presParOf" srcId="{6468F3A1-7828-4E97-890F-3B915F612060}" destId="{2AAD3265-F70B-4D36-85E5-077124107511}" srcOrd="2" destOrd="0" presId="urn:microsoft.com/office/officeart/2018/2/layout/IconVerticalSolidList"/>
    <dgm:cxn modelId="{21DE9EDC-9F4D-4CB2-AA0B-FBA667662EB9}" type="presParOf" srcId="{6468F3A1-7828-4E97-890F-3B915F612060}" destId="{BC023A52-4DD1-4E70-8610-BC093A0BAD2B}" srcOrd="3" destOrd="0" presId="urn:microsoft.com/office/officeart/2018/2/layout/IconVerticalSolidList"/>
    <dgm:cxn modelId="{B15C1DE1-D79C-4AE0-AB23-446DA34144E8}" type="presParOf" srcId="{3F13C119-34ED-4C47-8BD8-CFF3454429AA}" destId="{89903E0D-7C68-41D1-A541-AC072683F93A}" srcOrd="5" destOrd="0" presId="urn:microsoft.com/office/officeart/2018/2/layout/IconVerticalSolidList"/>
    <dgm:cxn modelId="{C490799B-DB5C-476D-A083-8227326F74C0}" type="presParOf" srcId="{3F13C119-34ED-4C47-8BD8-CFF3454429AA}" destId="{301780C8-CE3E-4EA4-B690-B1563940157F}" srcOrd="6" destOrd="0" presId="urn:microsoft.com/office/officeart/2018/2/layout/IconVerticalSolidList"/>
    <dgm:cxn modelId="{41C846E4-A0A5-4174-B7EF-E75B2ECE94E4}" type="presParOf" srcId="{301780C8-CE3E-4EA4-B690-B1563940157F}" destId="{00BA066A-7BC0-49D7-A5D7-DA7BE78C7550}" srcOrd="0" destOrd="0" presId="urn:microsoft.com/office/officeart/2018/2/layout/IconVerticalSolidList"/>
    <dgm:cxn modelId="{7CB292AC-9534-46B2-A84A-62EEA90FDA90}" type="presParOf" srcId="{301780C8-CE3E-4EA4-B690-B1563940157F}" destId="{8BD62D8F-D468-4CE1-AE2E-948702E4E211}" srcOrd="1" destOrd="0" presId="urn:microsoft.com/office/officeart/2018/2/layout/IconVerticalSolidList"/>
    <dgm:cxn modelId="{2F8F2F93-04CF-4DB9-BF26-0086279F05EA}" type="presParOf" srcId="{301780C8-CE3E-4EA4-B690-B1563940157F}" destId="{2E2DE767-0160-4112-A5B8-248D7A9B9138}" srcOrd="2" destOrd="0" presId="urn:microsoft.com/office/officeart/2018/2/layout/IconVerticalSolidList"/>
    <dgm:cxn modelId="{9CE0B4D2-F4A7-46EE-A8DF-6B8E01324E9A}" type="presParOf" srcId="{301780C8-CE3E-4EA4-B690-B1563940157F}" destId="{F97A8E42-29AB-4906-99D6-B4C708FD9E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E760C8B1-C5B6-4167-9848-25D6E6630874}" type="pres">
      <dgm:prSet presAssocID="{D483A10B-CB93-4763-BB3A-14566862DC5F}" presName="linear" presStyleCnt="0">
        <dgm:presLayoutVars>
          <dgm:animLvl val="lvl"/>
          <dgm:resizeHandles val="exact"/>
        </dgm:presLayoutVars>
      </dgm:prSet>
      <dgm:spPr/>
    </dgm:pt>
    <dgm:pt modelId="{83109F9A-014D-42EB-9B5C-3F34959FA331}" type="pres">
      <dgm:prSet presAssocID="{E1A57AC3-CFE6-4360-B868-CF07DCD522AF}" presName="parentText" presStyleLbl="node1" presStyleIdx="0" presStyleCnt="1">
        <dgm:presLayoutVars>
          <dgm:chMax val="0"/>
          <dgm:bulletEnabled val="1"/>
        </dgm:presLayoutVars>
      </dgm:prSet>
      <dgm:spPr/>
    </dgm:pt>
    <dgm:pt modelId="{08924BF9-91F7-44F0-86B1-3DFB0E7855F0}"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1B11342C-2ADD-4E67-9D1E-0C4D684521DC}" type="presOf" srcId="{E1A57AC3-CFE6-4360-B868-CF07DCD522AF}" destId="{83109F9A-014D-42EB-9B5C-3F34959FA331}" srcOrd="0" destOrd="0" presId="urn:microsoft.com/office/officeart/2005/8/layout/vList2"/>
    <dgm:cxn modelId="{D1B0933F-D162-461E-9A97-EDDDB131C193}" srcId="{D483A10B-CB93-4763-BB3A-14566862DC5F}" destId="{E1A57AC3-CFE6-4360-B868-CF07DCD522AF}" srcOrd="0" destOrd="0" parTransId="{FFF15A1E-9849-411C-9CC1-DE9A75685D3C}" sibTransId="{29762639-3BBC-43EF-987C-37C9E8D018E0}"/>
    <dgm:cxn modelId="{8FC3138E-C731-4CEF-9C55-A3965D6B7837}" type="presOf" srcId="{BADC3E5E-A76A-4299-A91A-CE833494D715}" destId="{08924BF9-91F7-44F0-86B1-3DFB0E7855F0}" srcOrd="0" destOrd="2"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A97F28B8-6D46-4C2D-9818-DE6858285381}" type="presOf" srcId="{D483A10B-CB93-4763-BB3A-14566862DC5F}" destId="{E760C8B1-C5B6-4167-9848-25D6E6630874}" srcOrd="0" destOrd="0" presId="urn:microsoft.com/office/officeart/2005/8/layout/vList2"/>
    <dgm:cxn modelId="{6D44A6BA-A325-43CF-A183-B0A81F61603A}" type="presOf" srcId="{4CDA98CD-5663-40DD-9903-D0AF68C38FDD}" destId="{08924BF9-91F7-44F0-86B1-3DFB0E7855F0}" srcOrd="0" destOrd="0" presId="urn:microsoft.com/office/officeart/2005/8/layout/vList2"/>
    <dgm:cxn modelId="{ED1795CE-2262-437B-AA03-674C80E6198A}" type="presOf" srcId="{715581C1-F39C-4385-A378-358E1CCAF717}" destId="{08924BF9-91F7-44F0-86B1-3DFB0E7855F0}" srcOrd="0" destOrd="1" presId="urn:microsoft.com/office/officeart/2005/8/layout/vList2"/>
    <dgm:cxn modelId="{742BD53B-21F9-4D7D-9E37-D9C79133118B}" type="presParOf" srcId="{E760C8B1-C5B6-4167-9848-25D6E6630874}" destId="{83109F9A-014D-42EB-9B5C-3F34959FA331}" srcOrd="0" destOrd="0" presId="urn:microsoft.com/office/officeart/2005/8/layout/vList2"/>
    <dgm:cxn modelId="{36C8B22A-0831-44A0-94BC-33BD8F6604B9}" type="presParOf" srcId="{E760C8B1-C5B6-4167-9848-25D6E6630874}" destId="{08924BF9-91F7-44F0-86B1-3DFB0E7855F0}"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3A6261-36BA-4331-92EF-7CAAAEA75FE4}"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phldrT="1"/>
      <dgm:spPr/>
      <dgm:t>
        <a:bodyPr/>
        <a:lstStyle/>
        <a:p>
          <a:r>
            <a:rPr lang="en-US"/>
            <a:t>1</a:t>
          </a:r>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phldrT="2"/>
      <dgm:spPr/>
      <dgm:t>
        <a:bodyPr/>
        <a:lstStyle/>
        <a:p>
          <a:r>
            <a:rPr lang="en-US"/>
            <a:t>2</a:t>
          </a:r>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phldrT="3"/>
      <dgm:spPr/>
      <dgm:t>
        <a:bodyPr/>
        <a:lstStyle/>
        <a:p>
          <a:r>
            <a:rPr lang="en-US"/>
            <a:t>3</a:t>
          </a:r>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phldrT="4"/>
      <dgm:spPr/>
      <dgm:t>
        <a:bodyPr/>
        <a:lstStyle/>
        <a:p>
          <a:r>
            <a:rPr lang="en-US"/>
            <a:t>4</a:t>
          </a:r>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phldrT="5"/>
      <dgm:spPr/>
      <dgm:t>
        <a:bodyPr/>
        <a:lstStyle/>
        <a:p>
          <a:r>
            <a:rPr lang="en-US"/>
            <a:t>5</a:t>
          </a:r>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phldrT="6"/>
      <dgm:spPr/>
      <dgm:t>
        <a:bodyPr/>
        <a:lstStyle/>
        <a:p>
          <a:r>
            <a:rPr lang="en-US"/>
            <a:t>6</a:t>
          </a:r>
        </a:p>
      </dgm:t>
    </dgm:pt>
    <dgm:pt modelId="{4F4A7600-168B-4555-AC1D-5062BD938AEA}" type="pres">
      <dgm:prSet presAssocID="{C33A6261-36BA-4331-92EF-7CAAAEA75FE4}" presName="linearFlow" presStyleCnt="0">
        <dgm:presLayoutVars>
          <dgm:dir/>
          <dgm:animLvl val="lvl"/>
          <dgm:resizeHandles val="exact"/>
        </dgm:presLayoutVars>
      </dgm:prSet>
      <dgm:spPr/>
    </dgm:pt>
    <dgm:pt modelId="{E7290DEF-0CCC-42D6-9748-C74D70299714}" type="pres">
      <dgm:prSet presAssocID="{521F077C-9F1C-4888-9A75-5E519917EDE5}" presName="compositeNode" presStyleCnt="0"/>
      <dgm:spPr/>
    </dgm:pt>
    <dgm:pt modelId="{7F07DF51-6B66-4364-B5AA-9D3D2A090C5B}" type="pres">
      <dgm:prSet presAssocID="{521F077C-9F1C-4888-9A75-5E519917EDE5}" presName="parTx" presStyleLbl="node1" presStyleIdx="0" presStyleCnt="0">
        <dgm:presLayoutVars>
          <dgm:chMax val="0"/>
          <dgm:chPref val="0"/>
          <dgm:bulletEnabled val="1"/>
        </dgm:presLayoutVars>
      </dgm:prSet>
      <dgm:spPr/>
    </dgm:pt>
    <dgm:pt modelId="{1D879547-1A69-4CC0-B1AF-DD6BDEE07616}" type="pres">
      <dgm:prSet presAssocID="{521F077C-9F1C-4888-9A75-5E519917EDE5}" presName="parSh" presStyleCnt="0"/>
      <dgm:spPr/>
    </dgm:pt>
    <dgm:pt modelId="{60B4F026-CCFE-473D-848F-E31A43616DE2}" type="pres">
      <dgm:prSet presAssocID="{521F077C-9F1C-4888-9A75-5E519917EDE5}" presName="lineNode" presStyleLbl="alignAccFollowNode1" presStyleIdx="0" presStyleCnt="18"/>
      <dgm:spPr/>
    </dgm:pt>
    <dgm:pt modelId="{EDDB032C-6D25-4C8C-81A8-C8B9BA050F7C}" type="pres">
      <dgm:prSet presAssocID="{521F077C-9F1C-4888-9A75-5E519917EDE5}" presName="lineArrowNode" presStyleLbl="alignAccFollowNode1" presStyleIdx="1" presStyleCnt="18"/>
      <dgm:spPr/>
    </dgm:pt>
    <dgm:pt modelId="{38269C12-0541-4C00-978E-4992420AA029}" type="pres">
      <dgm:prSet presAssocID="{035CDDE6-078D-486B-9036-E80802D0EF40}" presName="sibTransNodeCircle" presStyleLbl="alignNode1" presStyleIdx="0" presStyleCnt="6">
        <dgm:presLayoutVars>
          <dgm:chMax val="0"/>
          <dgm:bulletEnabled/>
        </dgm:presLayoutVars>
      </dgm:prSet>
      <dgm:spPr/>
    </dgm:pt>
    <dgm:pt modelId="{AACF697C-C620-4BCC-928B-5CB04A3B0178}" type="pres">
      <dgm:prSet presAssocID="{035CDDE6-078D-486B-9036-E80802D0EF40}" presName="spacerBetweenCircleAndCallout" presStyleCnt="0">
        <dgm:presLayoutVars/>
      </dgm:prSet>
      <dgm:spPr/>
    </dgm:pt>
    <dgm:pt modelId="{67E47241-54EA-4997-8A90-27B8C7AB8094}" type="pres">
      <dgm:prSet presAssocID="{521F077C-9F1C-4888-9A75-5E519917EDE5}" presName="nodeText" presStyleLbl="alignAccFollowNode1" presStyleIdx="2" presStyleCnt="18">
        <dgm:presLayoutVars>
          <dgm:bulletEnabled val="1"/>
        </dgm:presLayoutVars>
      </dgm:prSet>
      <dgm:spPr/>
    </dgm:pt>
    <dgm:pt modelId="{9EF51992-2918-43DC-A948-2407A46B449B}" type="pres">
      <dgm:prSet presAssocID="{035CDDE6-078D-486B-9036-E80802D0EF40}" presName="sibTransComposite" presStyleCnt="0"/>
      <dgm:spPr/>
    </dgm:pt>
    <dgm:pt modelId="{8778BC4D-B724-48F2-9B5D-1FC17A5D555D}" type="pres">
      <dgm:prSet presAssocID="{3D07F855-D051-401D-A82A-61D6F4AF3908}" presName="compositeNode" presStyleCnt="0"/>
      <dgm:spPr/>
    </dgm:pt>
    <dgm:pt modelId="{A630CC70-F1F2-4DE4-BAF0-AE08738F01CB}" type="pres">
      <dgm:prSet presAssocID="{3D07F855-D051-401D-A82A-61D6F4AF3908}" presName="parTx" presStyleLbl="node1" presStyleIdx="0" presStyleCnt="0">
        <dgm:presLayoutVars>
          <dgm:chMax val="0"/>
          <dgm:chPref val="0"/>
          <dgm:bulletEnabled val="1"/>
        </dgm:presLayoutVars>
      </dgm:prSet>
      <dgm:spPr/>
    </dgm:pt>
    <dgm:pt modelId="{9A4D6250-8468-4690-A5BE-12F1B04716DC}" type="pres">
      <dgm:prSet presAssocID="{3D07F855-D051-401D-A82A-61D6F4AF3908}" presName="parSh" presStyleCnt="0"/>
      <dgm:spPr/>
    </dgm:pt>
    <dgm:pt modelId="{FEF4F63E-B766-4C42-B96E-D77D6911210A}" type="pres">
      <dgm:prSet presAssocID="{3D07F855-D051-401D-A82A-61D6F4AF3908}" presName="lineNode" presStyleLbl="alignAccFollowNode1" presStyleIdx="3" presStyleCnt="18"/>
      <dgm:spPr/>
    </dgm:pt>
    <dgm:pt modelId="{A35CA201-73E1-4A32-BF9E-FECE4D8784D9}" type="pres">
      <dgm:prSet presAssocID="{3D07F855-D051-401D-A82A-61D6F4AF3908}" presName="lineArrowNode" presStyleLbl="alignAccFollowNode1" presStyleIdx="4" presStyleCnt="18"/>
      <dgm:spPr/>
    </dgm:pt>
    <dgm:pt modelId="{A8A14A8B-864E-414E-8231-6B0F76CA2763}" type="pres">
      <dgm:prSet presAssocID="{A21999D9-A597-466B-8BD9-AA02E3D80535}" presName="sibTransNodeCircle" presStyleLbl="alignNode1" presStyleIdx="1" presStyleCnt="6">
        <dgm:presLayoutVars>
          <dgm:chMax val="0"/>
          <dgm:bulletEnabled/>
        </dgm:presLayoutVars>
      </dgm:prSet>
      <dgm:spPr/>
    </dgm:pt>
    <dgm:pt modelId="{D9179823-02DF-4A1B-A989-BB836D3867D5}" type="pres">
      <dgm:prSet presAssocID="{A21999D9-A597-466B-8BD9-AA02E3D80535}" presName="spacerBetweenCircleAndCallout" presStyleCnt="0">
        <dgm:presLayoutVars/>
      </dgm:prSet>
      <dgm:spPr/>
    </dgm:pt>
    <dgm:pt modelId="{376DC025-7EF7-49C5-9917-0903A775EBAF}" type="pres">
      <dgm:prSet presAssocID="{3D07F855-D051-401D-A82A-61D6F4AF3908}" presName="nodeText" presStyleLbl="alignAccFollowNode1" presStyleIdx="5" presStyleCnt="18">
        <dgm:presLayoutVars>
          <dgm:bulletEnabled val="1"/>
        </dgm:presLayoutVars>
      </dgm:prSet>
      <dgm:spPr/>
    </dgm:pt>
    <dgm:pt modelId="{C30E5AAC-B307-4BD5-B39D-122F5BC580AB}" type="pres">
      <dgm:prSet presAssocID="{A21999D9-A597-466B-8BD9-AA02E3D80535}" presName="sibTransComposite" presStyleCnt="0"/>
      <dgm:spPr/>
    </dgm:pt>
    <dgm:pt modelId="{5E00DB42-BF7D-44D6-BD22-AF2CFC55DE34}" type="pres">
      <dgm:prSet presAssocID="{CC9CD970-93A7-489F-933D-B87D650E5BA1}" presName="compositeNode" presStyleCnt="0"/>
      <dgm:spPr/>
    </dgm:pt>
    <dgm:pt modelId="{C6335F1F-804C-41BD-BDC8-15F702E6A004}" type="pres">
      <dgm:prSet presAssocID="{CC9CD970-93A7-489F-933D-B87D650E5BA1}" presName="parTx" presStyleLbl="node1" presStyleIdx="0" presStyleCnt="0">
        <dgm:presLayoutVars>
          <dgm:chMax val="0"/>
          <dgm:chPref val="0"/>
          <dgm:bulletEnabled val="1"/>
        </dgm:presLayoutVars>
      </dgm:prSet>
      <dgm:spPr/>
    </dgm:pt>
    <dgm:pt modelId="{7E4FBEE4-9ADC-45AA-ACA3-98855A150042}" type="pres">
      <dgm:prSet presAssocID="{CC9CD970-93A7-489F-933D-B87D650E5BA1}" presName="parSh" presStyleCnt="0"/>
      <dgm:spPr/>
    </dgm:pt>
    <dgm:pt modelId="{C51D498D-27D2-4A4A-9708-DA1F2EBDA5BA}" type="pres">
      <dgm:prSet presAssocID="{CC9CD970-93A7-489F-933D-B87D650E5BA1}" presName="lineNode" presStyleLbl="alignAccFollowNode1" presStyleIdx="6" presStyleCnt="18"/>
      <dgm:spPr/>
    </dgm:pt>
    <dgm:pt modelId="{5DB3F2DD-8458-4589-8ED9-48005A233267}" type="pres">
      <dgm:prSet presAssocID="{CC9CD970-93A7-489F-933D-B87D650E5BA1}" presName="lineArrowNode" presStyleLbl="alignAccFollowNode1" presStyleIdx="7" presStyleCnt="18"/>
      <dgm:spPr/>
    </dgm:pt>
    <dgm:pt modelId="{64890148-473F-46F4-B236-1AC6CF627AAB}" type="pres">
      <dgm:prSet presAssocID="{6F60F3F7-2877-413C-95B5-D209C7774715}" presName="sibTransNodeCircle" presStyleLbl="alignNode1" presStyleIdx="2" presStyleCnt="6">
        <dgm:presLayoutVars>
          <dgm:chMax val="0"/>
          <dgm:bulletEnabled/>
        </dgm:presLayoutVars>
      </dgm:prSet>
      <dgm:spPr/>
    </dgm:pt>
    <dgm:pt modelId="{DFA84A0C-93BA-45B3-BCBA-3623C28CCE02}" type="pres">
      <dgm:prSet presAssocID="{6F60F3F7-2877-413C-95B5-D209C7774715}" presName="spacerBetweenCircleAndCallout" presStyleCnt="0">
        <dgm:presLayoutVars/>
      </dgm:prSet>
      <dgm:spPr/>
    </dgm:pt>
    <dgm:pt modelId="{96C6A46A-668C-40FD-9338-F69DED0D01E9}" type="pres">
      <dgm:prSet presAssocID="{CC9CD970-93A7-489F-933D-B87D650E5BA1}" presName="nodeText" presStyleLbl="alignAccFollowNode1" presStyleIdx="8" presStyleCnt="18">
        <dgm:presLayoutVars>
          <dgm:bulletEnabled val="1"/>
        </dgm:presLayoutVars>
      </dgm:prSet>
      <dgm:spPr/>
    </dgm:pt>
    <dgm:pt modelId="{C0B61DD4-9C7B-48D7-BC6B-9CF9CC61F3FD}" type="pres">
      <dgm:prSet presAssocID="{6F60F3F7-2877-413C-95B5-D209C7774715}" presName="sibTransComposite" presStyleCnt="0"/>
      <dgm:spPr/>
    </dgm:pt>
    <dgm:pt modelId="{0E49810D-F89F-43EC-B010-925F1E71DCE9}" type="pres">
      <dgm:prSet presAssocID="{75DC4DB8-23D5-4F05-ABDA-6639DE0823F8}" presName="compositeNode" presStyleCnt="0"/>
      <dgm:spPr/>
    </dgm:pt>
    <dgm:pt modelId="{8F8E6948-B4B8-434B-B90E-D6B417D495E1}" type="pres">
      <dgm:prSet presAssocID="{75DC4DB8-23D5-4F05-ABDA-6639DE0823F8}" presName="parTx" presStyleLbl="node1" presStyleIdx="0" presStyleCnt="0">
        <dgm:presLayoutVars>
          <dgm:chMax val="0"/>
          <dgm:chPref val="0"/>
          <dgm:bulletEnabled val="1"/>
        </dgm:presLayoutVars>
      </dgm:prSet>
      <dgm:spPr/>
    </dgm:pt>
    <dgm:pt modelId="{2160CCD4-2616-4DB9-8B1E-0EB31C84AD9E}" type="pres">
      <dgm:prSet presAssocID="{75DC4DB8-23D5-4F05-ABDA-6639DE0823F8}" presName="parSh" presStyleCnt="0"/>
      <dgm:spPr/>
    </dgm:pt>
    <dgm:pt modelId="{C75A0BF6-A4C4-4612-A2D4-EA380B3E94B1}" type="pres">
      <dgm:prSet presAssocID="{75DC4DB8-23D5-4F05-ABDA-6639DE0823F8}" presName="lineNode" presStyleLbl="alignAccFollowNode1" presStyleIdx="9" presStyleCnt="18"/>
      <dgm:spPr/>
    </dgm:pt>
    <dgm:pt modelId="{D807BAF1-B85F-4F79-9A37-9F46BAF2203D}" type="pres">
      <dgm:prSet presAssocID="{75DC4DB8-23D5-4F05-ABDA-6639DE0823F8}" presName="lineArrowNode" presStyleLbl="alignAccFollowNode1" presStyleIdx="10" presStyleCnt="18"/>
      <dgm:spPr/>
    </dgm:pt>
    <dgm:pt modelId="{89C35824-B11F-469B-BED5-D60321700D7A}" type="pres">
      <dgm:prSet presAssocID="{8F8B5362-AD8D-42A8-B874-ECC094B60455}" presName="sibTransNodeCircle" presStyleLbl="alignNode1" presStyleIdx="3" presStyleCnt="6">
        <dgm:presLayoutVars>
          <dgm:chMax val="0"/>
          <dgm:bulletEnabled/>
        </dgm:presLayoutVars>
      </dgm:prSet>
      <dgm:spPr/>
    </dgm:pt>
    <dgm:pt modelId="{DC2EFDEF-6D82-45C1-9310-3540F78C6BFB}" type="pres">
      <dgm:prSet presAssocID="{8F8B5362-AD8D-42A8-B874-ECC094B60455}" presName="spacerBetweenCircleAndCallout" presStyleCnt="0">
        <dgm:presLayoutVars/>
      </dgm:prSet>
      <dgm:spPr/>
    </dgm:pt>
    <dgm:pt modelId="{E80F7D31-A30D-410E-A43E-BD15B023C84F}" type="pres">
      <dgm:prSet presAssocID="{75DC4DB8-23D5-4F05-ABDA-6639DE0823F8}" presName="nodeText" presStyleLbl="alignAccFollowNode1" presStyleIdx="11" presStyleCnt="18">
        <dgm:presLayoutVars>
          <dgm:bulletEnabled val="1"/>
        </dgm:presLayoutVars>
      </dgm:prSet>
      <dgm:spPr/>
    </dgm:pt>
    <dgm:pt modelId="{28CBDA6A-A56F-4BF0-B6B2-D0D9D9E2D8C1}" type="pres">
      <dgm:prSet presAssocID="{8F8B5362-AD8D-42A8-B874-ECC094B60455}" presName="sibTransComposite" presStyleCnt="0"/>
      <dgm:spPr/>
    </dgm:pt>
    <dgm:pt modelId="{47B81DA0-6B5D-4FD8-BE77-9EE8300D3BDA}" type="pres">
      <dgm:prSet presAssocID="{21A60192-3134-4462-AFC3-2C3F4F9614B8}" presName="compositeNode" presStyleCnt="0"/>
      <dgm:spPr/>
    </dgm:pt>
    <dgm:pt modelId="{67AA11AD-7320-4818-AF5A-ED6720F8322F}" type="pres">
      <dgm:prSet presAssocID="{21A60192-3134-4462-AFC3-2C3F4F9614B8}" presName="parTx" presStyleLbl="node1" presStyleIdx="0" presStyleCnt="0">
        <dgm:presLayoutVars>
          <dgm:chMax val="0"/>
          <dgm:chPref val="0"/>
          <dgm:bulletEnabled val="1"/>
        </dgm:presLayoutVars>
      </dgm:prSet>
      <dgm:spPr/>
    </dgm:pt>
    <dgm:pt modelId="{1AFC7E2A-0666-44C4-9810-1FB8D45AFD5A}" type="pres">
      <dgm:prSet presAssocID="{21A60192-3134-4462-AFC3-2C3F4F9614B8}" presName="parSh" presStyleCnt="0"/>
      <dgm:spPr/>
    </dgm:pt>
    <dgm:pt modelId="{3ED29019-5F8A-4BEA-8DB2-DE97C541E197}" type="pres">
      <dgm:prSet presAssocID="{21A60192-3134-4462-AFC3-2C3F4F9614B8}" presName="lineNode" presStyleLbl="alignAccFollowNode1" presStyleIdx="12" presStyleCnt="18"/>
      <dgm:spPr/>
    </dgm:pt>
    <dgm:pt modelId="{51262F6A-F3FB-4CA0-ADA8-A880F5B0F2B9}" type="pres">
      <dgm:prSet presAssocID="{21A60192-3134-4462-AFC3-2C3F4F9614B8}" presName="lineArrowNode" presStyleLbl="alignAccFollowNode1" presStyleIdx="13" presStyleCnt="18"/>
      <dgm:spPr/>
    </dgm:pt>
    <dgm:pt modelId="{401678F6-D6A7-4076-A142-FC097E24D457}" type="pres">
      <dgm:prSet presAssocID="{3F48DE0B-68F2-4FD4-A823-70E4782FC054}" presName="sibTransNodeCircle" presStyleLbl="alignNode1" presStyleIdx="4" presStyleCnt="6">
        <dgm:presLayoutVars>
          <dgm:chMax val="0"/>
          <dgm:bulletEnabled/>
        </dgm:presLayoutVars>
      </dgm:prSet>
      <dgm:spPr/>
    </dgm:pt>
    <dgm:pt modelId="{6B8C2B8E-F007-4157-BBF6-0F500B1F1FE5}" type="pres">
      <dgm:prSet presAssocID="{3F48DE0B-68F2-4FD4-A823-70E4782FC054}" presName="spacerBetweenCircleAndCallout" presStyleCnt="0">
        <dgm:presLayoutVars/>
      </dgm:prSet>
      <dgm:spPr/>
    </dgm:pt>
    <dgm:pt modelId="{C599A02E-A37B-4106-BB26-151C63E1F453}" type="pres">
      <dgm:prSet presAssocID="{21A60192-3134-4462-AFC3-2C3F4F9614B8}" presName="nodeText" presStyleLbl="alignAccFollowNode1" presStyleIdx="14" presStyleCnt="18">
        <dgm:presLayoutVars>
          <dgm:bulletEnabled val="1"/>
        </dgm:presLayoutVars>
      </dgm:prSet>
      <dgm:spPr/>
    </dgm:pt>
    <dgm:pt modelId="{879E8981-2C65-47ED-B642-332EA8CD5685}" type="pres">
      <dgm:prSet presAssocID="{3F48DE0B-68F2-4FD4-A823-70E4782FC054}" presName="sibTransComposite" presStyleCnt="0"/>
      <dgm:spPr/>
    </dgm:pt>
    <dgm:pt modelId="{535F3EBB-C6AB-4D43-B70D-F641EC613EE2}" type="pres">
      <dgm:prSet presAssocID="{D1F87719-E51D-4CA9-AD77-C93DC558F7F6}" presName="compositeNode" presStyleCnt="0"/>
      <dgm:spPr/>
    </dgm:pt>
    <dgm:pt modelId="{B6C8458F-7A5A-4D16-BF89-309A0BCFA9A0}" type="pres">
      <dgm:prSet presAssocID="{D1F87719-E51D-4CA9-AD77-C93DC558F7F6}" presName="parTx" presStyleLbl="node1" presStyleIdx="0" presStyleCnt="0">
        <dgm:presLayoutVars>
          <dgm:chMax val="0"/>
          <dgm:chPref val="0"/>
          <dgm:bulletEnabled val="1"/>
        </dgm:presLayoutVars>
      </dgm:prSet>
      <dgm:spPr/>
    </dgm:pt>
    <dgm:pt modelId="{003A6F4E-26E5-4DC5-BCCA-0A035653170F}" type="pres">
      <dgm:prSet presAssocID="{D1F87719-E51D-4CA9-AD77-C93DC558F7F6}" presName="parSh" presStyleCnt="0"/>
      <dgm:spPr/>
    </dgm:pt>
    <dgm:pt modelId="{95063B7D-56CE-4490-916C-9E722CD99F51}" type="pres">
      <dgm:prSet presAssocID="{D1F87719-E51D-4CA9-AD77-C93DC558F7F6}" presName="lineNode" presStyleLbl="alignAccFollowNode1" presStyleIdx="15" presStyleCnt="18"/>
      <dgm:spPr/>
    </dgm:pt>
    <dgm:pt modelId="{50E4E0D8-7084-40BB-A720-7C67EE7BB4B3}" type="pres">
      <dgm:prSet presAssocID="{D1F87719-E51D-4CA9-AD77-C93DC558F7F6}" presName="lineArrowNode" presStyleLbl="alignAccFollowNode1" presStyleIdx="16" presStyleCnt="18"/>
      <dgm:spPr/>
    </dgm:pt>
    <dgm:pt modelId="{590A7B64-80CF-47EB-BA2E-FC4CECC3C0A3}" type="pres">
      <dgm:prSet presAssocID="{00E3D894-2902-46A3-95B1-DC64D82F29DB}" presName="sibTransNodeCircle" presStyleLbl="alignNode1" presStyleIdx="5" presStyleCnt="6">
        <dgm:presLayoutVars>
          <dgm:chMax val="0"/>
          <dgm:bulletEnabled/>
        </dgm:presLayoutVars>
      </dgm:prSet>
      <dgm:spPr/>
    </dgm:pt>
    <dgm:pt modelId="{DE341080-CA86-43C9-9BE2-8F91B80FD351}" type="pres">
      <dgm:prSet presAssocID="{00E3D894-2902-46A3-95B1-DC64D82F29DB}" presName="spacerBetweenCircleAndCallout" presStyleCnt="0">
        <dgm:presLayoutVars/>
      </dgm:prSet>
      <dgm:spPr/>
    </dgm:pt>
    <dgm:pt modelId="{6E792AC4-901C-4B0C-A109-248C95D5EB32}" type="pres">
      <dgm:prSet presAssocID="{D1F87719-E51D-4CA9-AD77-C93DC558F7F6}" presName="nodeText" presStyleLbl="alignAccFollowNode1" presStyleIdx="17" presStyleCnt="18">
        <dgm:presLayoutVars>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D6345B0C-6B97-4B71-8BFF-715A6E286CA3}" type="presOf" srcId="{D1F87719-E51D-4CA9-AD77-C93DC558F7F6}" destId="{6E792AC4-901C-4B0C-A109-248C95D5EB32}" srcOrd="0" destOrd="0" presId="urn:microsoft.com/office/officeart/2016/7/layout/LinearArrowProcessNumbered"/>
    <dgm:cxn modelId="{A0427D18-259B-4AF9-83A9-B601C79765F9}" type="presOf" srcId="{C33A6261-36BA-4331-92EF-7CAAAEA75FE4}" destId="{4F4A7600-168B-4555-AC1D-5062BD938AEA}" srcOrd="0" destOrd="0" presId="urn:microsoft.com/office/officeart/2016/7/layout/LinearArrowProcessNumbered"/>
    <dgm:cxn modelId="{8413A61B-B82D-467A-832D-59C575E8AB74}" srcId="{C33A6261-36BA-4331-92EF-7CAAAEA75FE4}" destId="{21A60192-3134-4462-AFC3-2C3F4F9614B8}" srcOrd="4" destOrd="0" parTransId="{3CDBD9D7-7C4B-47CD-BDD3-6FC222D4516E}" sibTransId="{3F48DE0B-68F2-4FD4-A823-70E4782FC054}"/>
    <dgm:cxn modelId="{FB790A1F-72A6-4A86-B599-07B6B3A23797}" type="presOf" srcId="{3F48DE0B-68F2-4FD4-A823-70E4782FC054}" destId="{401678F6-D6A7-4076-A142-FC097E24D457}" srcOrd="0" destOrd="0" presId="urn:microsoft.com/office/officeart/2016/7/layout/LinearArrowProcessNumbered"/>
    <dgm:cxn modelId="{C1DC3129-68C3-4FDD-9FA4-41667DB046E0}" type="presOf" srcId="{6F60F3F7-2877-413C-95B5-D209C7774715}" destId="{64890148-473F-46F4-B236-1AC6CF627AAB}" srcOrd="0" destOrd="0" presId="urn:microsoft.com/office/officeart/2016/7/layout/LinearArrowProcessNumbered"/>
    <dgm:cxn modelId="{46684C37-933E-47F9-B13D-0E4EDDBB049F}" type="presOf" srcId="{8F8B5362-AD8D-42A8-B874-ECC094B60455}" destId="{89C35824-B11F-469B-BED5-D60321700D7A}" srcOrd="0" destOrd="0" presId="urn:microsoft.com/office/officeart/2016/7/layout/LinearArrowProcessNumbered"/>
    <dgm:cxn modelId="{9430A738-4AC2-4463-99BF-C7648AE0999D}" type="presOf" srcId="{CC9CD970-93A7-489F-933D-B87D650E5BA1}" destId="{96C6A46A-668C-40FD-9338-F69DED0D01E9}" srcOrd="0" destOrd="0" presId="urn:microsoft.com/office/officeart/2016/7/layout/LinearArrowProcessNumbered"/>
    <dgm:cxn modelId="{A4B5163A-838F-4CFC-95F3-325E6F0F68E1}" type="presOf" srcId="{3D07F855-D051-401D-A82A-61D6F4AF3908}" destId="{376DC025-7EF7-49C5-9917-0903A775EBAF}" srcOrd="0" destOrd="0" presId="urn:microsoft.com/office/officeart/2016/7/layout/LinearArrowProcessNumbered"/>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84025546-9844-447E-981C-593C34B057C3}" type="presOf" srcId="{521F077C-9F1C-4888-9A75-5E519917EDE5}" destId="{67E47241-54EA-4997-8A90-27B8C7AB8094}" srcOrd="0" destOrd="0" presId="urn:microsoft.com/office/officeart/2016/7/layout/LinearArrowProcessNumbered"/>
    <dgm:cxn modelId="{E227AD53-A912-462E-BFAE-0AB5A5DA610C}" srcId="{C33A6261-36BA-4331-92EF-7CAAAEA75FE4}" destId="{75DC4DB8-23D5-4F05-ABDA-6639DE0823F8}" srcOrd="3" destOrd="0" parTransId="{A1F57757-EEC4-4A42-8FD3-9734A9AB7114}" sibTransId="{8F8B5362-AD8D-42A8-B874-ECC094B60455}"/>
    <dgm:cxn modelId="{7E80F178-55F4-489A-A776-9DA9E1E29062}" type="presOf" srcId="{035CDDE6-078D-486B-9036-E80802D0EF40}" destId="{38269C12-0541-4C00-978E-4992420AA029}" srcOrd="0" destOrd="0" presId="urn:microsoft.com/office/officeart/2016/7/layout/LinearArrowProcessNumbered"/>
    <dgm:cxn modelId="{7E40C292-311E-427D-8B2E-4E4CF35253E9}" type="presOf" srcId="{00E3D894-2902-46A3-95B1-DC64D82F29DB}" destId="{590A7B64-80CF-47EB-BA2E-FC4CECC3C0A3}" srcOrd="0" destOrd="0" presId="urn:microsoft.com/office/officeart/2016/7/layout/LinearArrowProcessNumbered"/>
    <dgm:cxn modelId="{EE58D8D0-6EB1-4C3F-B1C8-B0E8AB586FD9}" type="presOf" srcId="{A21999D9-A597-466B-8BD9-AA02E3D80535}" destId="{A8A14A8B-864E-414E-8231-6B0F76CA2763}" srcOrd="0" destOrd="0" presId="urn:microsoft.com/office/officeart/2016/7/layout/LinearArrowProcessNumbered"/>
    <dgm:cxn modelId="{12FB05F0-41E5-4117-808A-84F904E8C400}" type="presOf" srcId="{21A60192-3134-4462-AFC3-2C3F4F9614B8}" destId="{C599A02E-A37B-4106-BB26-151C63E1F453}" srcOrd="0" destOrd="0" presId="urn:microsoft.com/office/officeart/2016/7/layout/LinearArrowProcessNumbered"/>
    <dgm:cxn modelId="{3E253BF7-98C0-4316-991A-0E653008E0CC}" type="presOf" srcId="{75DC4DB8-23D5-4F05-ABDA-6639DE0823F8}" destId="{E80F7D31-A30D-410E-A43E-BD15B023C84F}" srcOrd="0" destOrd="0" presId="urn:microsoft.com/office/officeart/2016/7/layout/LinearArrowProcessNumbered"/>
    <dgm:cxn modelId="{BE03BD2C-9D47-4AB3-8B3E-92A67734F0F6}" type="presParOf" srcId="{4F4A7600-168B-4555-AC1D-5062BD938AEA}" destId="{E7290DEF-0CCC-42D6-9748-C74D70299714}" srcOrd="0" destOrd="0" presId="urn:microsoft.com/office/officeart/2016/7/layout/LinearArrowProcessNumbered"/>
    <dgm:cxn modelId="{AD42A5E0-857A-43AB-9E6B-AFAFC48BDA57}" type="presParOf" srcId="{E7290DEF-0CCC-42D6-9748-C74D70299714}" destId="{7F07DF51-6B66-4364-B5AA-9D3D2A090C5B}" srcOrd="0" destOrd="0" presId="urn:microsoft.com/office/officeart/2016/7/layout/LinearArrowProcessNumbered"/>
    <dgm:cxn modelId="{EBCCCA19-7581-4E14-B662-CCB090BBC9F7}" type="presParOf" srcId="{E7290DEF-0CCC-42D6-9748-C74D70299714}" destId="{1D879547-1A69-4CC0-B1AF-DD6BDEE07616}" srcOrd="1" destOrd="0" presId="urn:microsoft.com/office/officeart/2016/7/layout/LinearArrowProcessNumbered"/>
    <dgm:cxn modelId="{99E78511-F9F4-47DF-A1A4-1B0E2615F90C}" type="presParOf" srcId="{1D879547-1A69-4CC0-B1AF-DD6BDEE07616}" destId="{60B4F026-CCFE-473D-848F-E31A43616DE2}" srcOrd="0" destOrd="0" presId="urn:microsoft.com/office/officeart/2016/7/layout/LinearArrowProcessNumbered"/>
    <dgm:cxn modelId="{0F606A45-0D8C-492E-9F98-D9696CDF4539}" type="presParOf" srcId="{1D879547-1A69-4CC0-B1AF-DD6BDEE07616}" destId="{EDDB032C-6D25-4C8C-81A8-C8B9BA050F7C}" srcOrd="1" destOrd="0" presId="urn:microsoft.com/office/officeart/2016/7/layout/LinearArrowProcessNumbered"/>
    <dgm:cxn modelId="{22B8FAA1-3913-4CA4-94C3-06AB64EE2416}" type="presParOf" srcId="{1D879547-1A69-4CC0-B1AF-DD6BDEE07616}" destId="{38269C12-0541-4C00-978E-4992420AA029}" srcOrd="2" destOrd="0" presId="urn:microsoft.com/office/officeart/2016/7/layout/LinearArrowProcessNumbered"/>
    <dgm:cxn modelId="{3417EC67-6C0B-4D09-B8B6-2E8FE2879A87}" type="presParOf" srcId="{1D879547-1A69-4CC0-B1AF-DD6BDEE07616}" destId="{AACF697C-C620-4BCC-928B-5CB04A3B0178}" srcOrd="3" destOrd="0" presId="urn:microsoft.com/office/officeart/2016/7/layout/LinearArrowProcessNumbered"/>
    <dgm:cxn modelId="{67CC04C3-F144-4A1F-8FA4-C0E81E9D5B7B}" type="presParOf" srcId="{E7290DEF-0CCC-42D6-9748-C74D70299714}" destId="{67E47241-54EA-4997-8A90-27B8C7AB8094}" srcOrd="2" destOrd="0" presId="urn:microsoft.com/office/officeart/2016/7/layout/LinearArrowProcessNumbered"/>
    <dgm:cxn modelId="{AA219BD0-1A0C-4F95-BA86-56080BE6A1AA}" type="presParOf" srcId="{4F4A7600-168B-4555-AC1D-5062BD938AEA}" destId="{9EF51992-2918-43DC-A948-2407A46B449B}" srcOrd="1" destOrd="0" presId="urn:microsoft.com/office/officeart/2016/7/layout/LinearArrowProcessNumbered"/>
    <dgm:cxn modelId="{269C92FC-5632-431C-A991-ADB61164399E}" type="presParOf" srcId="{4F4A7600-168B-4555-AC1D-5062BD938AEA}" destId="{8778BC4D-B724-48F2-9B5D-1FC17A5D555D}" srcOrd="2" destOrd="0" presId="urn:microsoft.com/office/officeart/2016/7/layout/LinearArrowProcessNumbered"/>
    <dgm:cxn modelId="{8749B6CA-3E3F-499E-AA52-43A3941D0F55}" type="presParOf" srcId="{8778BC4D-B724-48F2-9B5D-1FC17A5D555D}" destId="{A630CC70-F1F2-4DE4-BAF0-AE08738F01CB}" srcOrd="0" destOrd="0" presId="urn:microsoft.com/office/officeart/2016/7/layout/LinearArrowProcessNumbered"/>
    <dgm:cxn modelId="{60085F66-188D-46AC-A239-B2F3C1E5B1C4}" type="presParOf" srcId="{8778BC4D-B724-48F2-9B5D-1FC17A5D555D}" destId="{9A4D6250-8468-4690-A5BE-12F1B04716DC}" srcOrd="1" destOrd="0" presId="urn:microsoft.com/office/officeart/2016/7/layout/LinearArrowProcessNumbered"/>
    <dgm:cxn modelId="{8F3CE229-8725-4141-8E19-675F82FB4CD6}" type="presParOf" srcId="{9A4D6250-8468-4690-A5BE-12F1B04716DC}" destId="{FEF4F63E-B766-4C42-B96E-D77D6911210A}" srcOrd="0" destOrd="0" presId="urn:microsoft.com/office/officeart/2016/7/layout/LinearArrowProcessNumbered"/>
    <dgm:cxn modelId="{053F5318-916D-4E70-B4AE-F3C11DAEDB70}" type="presParOf" srcId="{9A4D6250-8468-4690-A5BE-12F1B04716DC}" destId="{A35CA201-73E1-4A32-BF9E-FECE4D8784D9}" srcOrd="1" destOrd="0" presId="urn:microsoft.com/office/officeart/2016/7/layout/LinearArrowProcessNumbered"/>
    <dgm:cxn modelId="{21098459-F522-409A-8B9E-9F3E313E5599}" type="presParOf" srcId="{9A4D6250-8468-4690-A5BE-12F1B04716DC}" destId="{A8A14A8B-864E-414E-8231-6B0F76CA2763}" srcOrd="2" destOrd="0" presId="urn:microsoft.com/office/officeart/2016/7/layout/LinearArrowProcessNumbered"/>
    <dgm:cxn modelId="{49B90166-E68C-4117-8A16-303B952AA031}" type="presParOf" srcId="{9A4D6250-8468-4690-A5BE-12F1B04716DC}" destId="{D9179823-02DF-4A1B-A989-BB836D3867D5}" srcOrd="3" destOrd="0" presId="urn:microsoft.com/office/officeart/2016/7/layout/LinearArrowProcessNumbered"/>
    <dgm:cxn modelId="{3B62DDF7-BE65-4583-AC45-8001171A0E29}" type="presParOf" srcId="{8778BC4D-B724-48F2-9B5D-1FC17A5D555D}" destId="{376DC025-7EF7-49C5-9917-0903A775EBAF}" srcOrd="2" destOrd="0" presId="urn:microsoft.com/office/officeart/2016/7/layout/LinearArrowProcessNumbered"/>
    <dgm:cxn modelId="{942E4E56-6A6E-4B1B-8223-A1A535711455}" type="presParOf" srcId="{4F4A7600-168B-4555-AC1D-5062BD938AEA}" destId="{C30E5AAC-B307-4BD5-B39D-122F5BC580AB}" srcOrd="3" destOrd="0" presId="urn:microsoft.com/office/officeart/2016/7/layout/LinearArrowProcessNumbered"/>
    <dgm:cxn modelId="{9D620CC6-E55E-4EE7-A193-1D3BF27CB47D}" type="presParOf" srcId="{4F4A7600-168B-4555-AC1D-5062BD938AEA}" destId="{5E00DB42-BF7D-44D6-BD22-AF2CFC55DE34}" srcOrd="4" destOrd="0" presId="urn:microsoft.com/office/officeart/2016/7/layout/LinearArrowProcessNumbered"/>
    <dgm:cxn modelId="{F5E72753-099D-4524-8C43-10CC129CA4EC}" type="presParOf" srcId="{5E00DB42-BF7D-44D6-BD22-AF2CFC55DE34}" destId="{C6335F1F-804C-41BD-BDC8-15F702E6A004}" srcOrd="0" destOrd="0" presId="urn:microsoft.com/office/officeart/2016/7/layout/LinearArrowProcessNumbered"/>
    <dgm:cxn modelId="{F53C909D-5D9F-4AB6-AAD9-50C8A9E132E7}" type="presParOf" srcId="{5E00DB42-BF7D-44D6-BD22-AF2CFC55DE34}" destId="{7E4FBEE4-9ADC-45AA-ACA3-98855A150042}" srcOrd="1" destOrd="0" presId="urn:microsoft.com/office/officeart/2016/7/layout/LinearArrowProcessNumbered"/>
    <dgm:cxn modelId="{DD4A4F0F-15C7-4CB9-A758-901CD69492F6}" type="presParOf" srcId="{7E4FBEE4-9ADC-45AA-ACA3-98855A150042}" destId="{C51D498D-27D2-4A4A-9708-DA1F2EBDA5BA}" srcOrd="0" destOrd="0" presId="urn:microsoft.com/office/officeart/2016/7/layout/LinearArrowProcessNumbered"/>
    <dgm:cxn modelId="{535EA2B8-C638-4C6A-B638-2431B4404E0D}" type="presParOf" srcId="{7E4FBEE4-9ADC-45AA-ACA3-98855A150042}" destId="{5DB3F2DD-8458-4589-8ED9-48005A233267}" srcOrd="1" destOrd="0" presId="urn:microsoft.com/office/officeart/2016/7/layout/LinearArrowProcessNumbered"/>
    <dgm:cxn modelId="{F03FAFF5-B495-4DBF-AABB-A34DBC9AC9AD}" type="presParOf" srcId="{7E4FBEE4-9ADC-45AA-ACA3-98855A150042}" destId="{64890148-473F-46F4-B236-1AC6CF627AAB}" srcOrd="2" destOrd="0" presId="urn:microsoft.com/office/officeart/2016/7/layout/LinearArrowProcessNumbered"/>
    <dgm:cxn modelId="{E523C36E-90B8-4E2D-A20C-9971803DF60A}" type="presParOf" srcId="{7E4FBEE4-9ADC-45AA-ACA3-98855A150042}" destId="{DFA84A0C-93BA-45B3-BCBA-3623C28CCE02}" srcOrd="3" destOrd="0" presId="urn:microsoft.com/office/officeart/2016/7/layout/LinearArrowProcessNumbered"/>
    <dgm:cxn modelId="{45897CCF-7CFF-43BF-A377-40CCD0C82E21}" type="presParOf" srcId="{5E00DB42-BF7D-44D6-BD22-AF2CFC55DE34}" destId="{96C6A46A-668C-40FD-9338-F69DED0D01E9}" srcOrd="2" destOrd="0" presId="urn:microsoft.com/office/officeart/2016/7/layout/LinearArrowProcessNumbered"/>
    <dgm:cxn modelId="{3AB53B15-6407-4F13-9427-F3ACB78E61DE}" type="presParOf" srcId="{4F4A7600-168B-4555-AC1D-5062BD938AEA}" destId="{C0B61DD4-9C7B-48D7-BC6B-9CF9CC61F3FD}" srcOrd="5" destOrd="0" presId="urn:microsoft.com/office/officeart/2016/7/layout/LinearArrowProcessNumbered"/>
    <dgm:cxn modelId="{F9D52299-A901-46C9-BAF6-0D122626771F}" type="presParOf" srcId="{4F4A7600-168B-4555-AC1D-5062BD938AEA}" destId="{0E49810D-F89F-43EC-B010-925F1E71DCE9}" srcOrd="6" destOrd="0" presId="urn:microsoft.com/office/officeart/2016/7/layout/LinearArrowProcessNumbered"/>
    <dgm:cxn modelId="{3B004292-3806-40D5-B463-995D1614C2DC}" type="presParOf" srcId="{0E49810D-F89F-43EC-B010-925F1E71DCE9}" destId="{8F8E6948-B4B8-434B-B90E-D6B417D495E1}" srcOrd="0" destOrd="0" presId="urn:microsoft.com/office/officeart/2016/7/layout/LinearArrowProcessNumbered"/>
    <dgm:cxn modelId="{71753AAF-263F-4455-8956-6839D6BA57C9}" type="presParOf" srcId="{0E49810D-F89F-43EC-B010-925F1E71DCE9}" destId="{2160CCD4-2616-4DB9-8B1E-0EB31C84AD9E}" srcOrd="1" destOrd="0" presId="urn:microsoft.com/office/officeart/2016/7/layout/LinearArrowProcessNumbered"/>
    <dgm:cxn modelId="{22F5F28F-D54C-418B-A571-F2EE90472F8A}" type="presParOf" srcId="{2160CCD4-2616-4DB9-8B1E-0EB31C84AD9E}" destId="{C75A0BF6-A4C4-4612-A2D4-EA380B3E94B1}" srcOrd="0" destOrd="0" presId="urn:microsoft.com/office/officeart/2016/7/layout/LinearArrowProcessNumbered"/>
    <dgm:cxn modelId="{DDB7B4A6-3DAC-4A33-877A-CB0F58553AB4}" type="presParOf" srcId="{2160CCD4-2616-4DB9-8B1E-0EB31C84AD9E}" destId="{D807BAF1-B85F-4F79-9A37-9F46BAF2203D}" srcOrd="1" destOrd="0" presId="urn:microsoft.com/office/officeart/2016/7/layout/LinearArrowProcessNumbered"/>
    <dgm:cxn modelId="{C4C2A72D-C908-45CF-B2B3-E3C78144CA68}" type="presParOf" srcId="{2160CCD4-2616-4DB9-8B1E-0EB31C84AD9E}" destId="{89C35824-B11F-469B-BED5-D60321700D7A}" srcOrd="2" destOrd="0" presId="urn:microsoft.com/office/officeart/2016/7/layout/LinearArrowProcessNumbered"/>
    <dgm:cxn modelId="{F5A0E094-BAF8-4216-A8EE-8BDE1F4F8430}" type="presParOf" srcId="{2160CCD4-2616-4DB9-8B1E-0EB31C84AD9E}" destId="{DC2EFDEF-6D82-45C1-9310-3540F78C6BFB}" srcOrd="3" destOrd="0" presId="urn:microsoft.com/office/officeart/2016/7/layout/LinearArrowProcessNumbered"/>
    <dgm:cxn modelId="{BE766374-2977-4DF0-9181-583000B11A28}" type="presParOf" srcId="{0E49810D-F89F-43EC-B010-925F1E71DCE9}" destId="{E80F7D31-A30D-410E-A43E-BD15B023C84F}" srcOrd="2" destOrd="0" presId="urn:microsoft.com/office/officeart/2016/7/layout/LinearArrowProcessNumbered"/>
    <dgm:cxn modelId="{5C4F6627-BF47-4D4B-BB71-4A47B84F8865}" type="presParOf" srcId="{4F4A7600-168B-4555-AC1D-5062BD938AEA}" destId="{28CBDA6A-A56F-4BF0-B6B2-D0D9D9E2D8C1}" srcOrd="7" destOrd="0" presId="urn:microsoft.com/office/officeart/2016/7/layout/LinearArrowProcessNumbered"/>
    <dgm:cxn modelId="{1F3DC89D-E25B-4C3E-8BCD-4ADCAD01589C}" type="presParOf" srcId="{4F4A7600-168B-4555-AC1D-5062BD938AEA}" destId="{47B81DA0-6B5D-4FD8-BE77-9EE8300D3BDA}" srcOrd="8" destOrd="0" presId="urn:microsoft.com/office/officeart/2016/7/layout/LinearArrowProcessNumbered"/>
    <dgm:cxn modelId="{0A19B255-CA07-4C81-9F4D-E55626A7FE20}" type="presParOf" srcId="{47B81DA0-6B5D-4FD8-BE77-9EE8300D3BDA}" destId="{67AA11AD-7320-4818-AF5A-ED6720F8322F}" srcOrd="0" destOrd="0" presId="urn:microsoft.com/office/officeart/2016/7/layout/LinearArrowProcessNumbered"/>
    <dgm:cxn modelId="{0D8E0481-A46F-485C-805A-C719A1B5B73F}" type="presParOf" srcId="{47B81DA0-6B5D-4FD8-BE77-9EE8300D3BDA}" destId="{1AFC7E2A-0666-44C4-9810-1FB8D45AFD5A}" srcOrd="1" destOrd="0" presId="urn:microsoft.com/office/officeart/2016/7/layout/LinearArrowProcessNumbered"/>
    <dgm:cxn modelId="{D35DA1A2-0100-4B03-BF89-E7FA81D4C0FE}" type="presParOf" srcId="{1AFC7E2A-0666-44C4-9810-1FB8D45AFD5A}" destId="{3ED29019-5F8A-4BEA-8DB2-DE97C541E197}" srcOrd="0" destOrd="0" presId="urn:microsoft.com/office/officeart/2016/7/layout/LinearArrowProcessNumbered"/>
    <dgm:cxn modelId="{3E55DBB3-580F-4D8E-8485-FFF8D8E65703}" type="presParOf" srcId="{1AFC7E2A-0666-44C4-9810-1FB8D45AFD5A}" destId="{51262F6A-F3FB-4CA0-ADA8-A880F5B0F2B9}" srcOrd="1" destOrd="0" presId="urn:microsoft.com/office/officeart/2016/7/layout/LinearArrowProcessNumbered"/>
    <dgm:cxn modelId="{19E85AFB-5684-44B6-B1AD-73906A2937BA}" type="presParOf" srcId="{1AFC7E2A-0666-44C4-9810-1FB8D45AFD5A}" destId="{401678F6-D6A7-4076-A142-FC097E24D457}" srcOrd="2" destOrd="0" presId="urn:microsoft.com/office/officeart/2016/7/layout/LinearArrowProcessNumbered"/>
    <dgm:cxn modelId="{83732FDA-7DD6-4812-864F-4280CED0BDD4}" type="presParOf" srcId="{1AFC7E2A-0666-44C4-9810-1FB8D45AFD5A}" destId="{6B8C2B8E-F007-4157-BBF6-0F500B1F1FE5}" srcOrd="3" destOrd="0" presId="urn:microsoft.com/office/officeart/2016/7/layout/LinearArrowProcessNumbered"/>
    <dgm:cxn modelId="{ED945FE7-F577-4EFD-BF81-05EB48E82571}" type="presParOf" srcId="{47B81DA0-6B5D-4FD8-BE77-9EE8300D3BDA}" destId="{C599A02E-A37B-4106-BB26-151C63E1F453}" srcOrd="2" destOrd="0" presId="urn:microsoft.com/office/officeart/2016/7/layout/LinearArrowProcessNumbered"/>
    <dgm:cxn modelId="{1916403B-635F-46F3-9DD5-70B0A24BCA42}" type="presParOf" srcId="{4F4A7600-168B-4555-AC1D-5062BD938AEA}" destId="{879E8981-2C65-47ED-B642-332EA8CD5685}" srcOrd="9" destOrd="0" presId="urn:microsoft.com/office/officeart/2016/7/layout/LinearArrowProcessNumbered"/>
    <dgm:cxn modelId="{F9FFA7F0-2886-4C6E-AB77-5211E731439B}" type="presParOf" srcId="{4F4A7600-168B-4555-AC1D-5062BD938AEA}" destId="{535F3EBB-C6AB-4D43-B70D-F641EC613EE2}" srcOrd="10" destOrd="0" presId="urn:microsoft.com/office/officeart/2016/7/layout/LinearArrowProcessNumbered"/>
    <dgm:cxn modelId="{C229016A-AEC2-45D9-917A-6B771445DED6}" type="presParOf" srcId="{535F3EBB-C6AB-4D43-B70D-F641EC613EE2}" destId="{B6C8458F-7A5A-4D16-BF89-309A0BCFA9A0}" srcOrd="0" destOrd="0" presId="urn:microsoft.com/office/officeart/2016/7/layout/LinearArrowProcessNumbered"/>
    <dgm:cxn modelId="{524D85FD-B57D-4343-A98D-F86294AC5DF4}" type="presParOf" srcId="{535F3EBB-C6AB-4D43-B70D-F641EC613EE2}" destId="{003A6F4E-26E5-4DC5-BCCA-0A035653170F}" srcOrd="1" destOrd="0" presId="urn:microsoft.com/office/officeart/2016/7/layout/LinearArrowProcessNumbered"/>
    <dgm:cxn modelId="{15AAD3E6-8190-46D7-81C8-923C0ABFA30E}" type="presParOf" srcId="{003A6F4E-26E5-4DC5-BCCA-0A035653170F}" destId="{95063B7D-56CE-4490-916C-9E722CD99F51}" srcOrd="0" destOrd="0" presId="urn:microsoft.com/office/officeart/2016/7/layout/LinearArrowProcessNumbered"/>
    <dgm:cxn modelId="{48FD04F4-7F83-4B04-82C0-DF00BF3E1EA7}" type="presParOf" srcId="{003A6F4E-26E5-4DC5-BCCA-0A035653170F}" destId="{50E4E0D8-7084-40BB-A720-7C67EE7BB4B3}" srcOrd="1" destOrd="0" presId="urn:microsoft.com/office/officeart/2016/7/layout/LinearArrowProcessNumbered"/>
    <dgm:cxn modelId="{1663A5ED-281C-47A6-A393-BA49C6D334BC}" type="presParOf" srcId="{003A6F4E-26E5-4DC5-BCCA-0A035653170F}" destId="{590A7B64-80CF-47EB-BA2E-FC4CECC3C0A3}" srcOrd="2" destOrd="0" presId="urn:microsoft.com/office/officeart/2016/7/layout/LinearArrowProcessNumbered"/>
    <dgm:cxn modelId="{D999847A-9A41-4A5F-95B2-2259565986C4}" type="presParOf" srcId="{003A6F4E-26E5-4DC5-BCCA-0A035653170F}" destId="{DE341080-CA86-43C9-9BE2-8F91B80FD351}" srcOrd="3" destOrd="0" presId="urn:microsoft.com/office/officeart/2016/7/layout/LinearArrowProcessNumbered"/>
    <dgm:cxn modelId="{DC3850EA-9C3B-469D-A4DD-65DD8B70011A}" type="presParOf" srcId="{535F3EBB-C6AB-4D43-B70D-F641EC613EE2}" destId="{6E792AC4-901C-4B0C-A109-248C95D5EB32}"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5571C6-36F1-4259-AC22-FB3982ACAE8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9FEF9FF-62F6-48DB-B97A-F85BE5C7D672}">
      <dgm:prSet/>
      <dgm:spPr/>
      <dgm:t>
        <a:bodyPr/>
        <a:lstStyle/>
        <a:p>
          <a:r>
            <a:rPr lang="en-GB" dirty="0"/>
            <a:t>- Crime serves a purpose: Many classical thinkers originally assumed this was economic gain. However, it can be much more than this.</a:t>
          </a:r>
          <a:endParaRPr lang="en-US" dirty="0"/>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dgm:spPr/>
      <dgm:t>
        <a:bodyPr/>
        <a:lstStyle/>
        <a:p>
          <a:r>
            <a:rPr lang="en-GB" dirty="0"/>
            <a:t>- Happiness, respect, admiration amongst peers, status, excitement.</a:t>
          </a:r>
          <a:endParaRPr lang="en-US" dirty="0"/>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dgm:spPr/>
      <dgm:t>
        <a:bodyPr/>
        <a:lstStyle/>
        <a:p>
          <a:r>
            <a:rPr lang="en-GB"/>
            <a:t>- Cornish and Clarke (2006): recognise that in many cases the decision is made quickly or with reduced capacity to be rational </a:t>
          </a:r>
          <a:endParaRPr lang="en-US"/>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dgm:spPr/>
      <dgm:t>
        <a:bodyPr/>
        <a:lstStyle/>
        <a:p>
          <a:r>
            <a:rPr lang="en-GB" dirty="0"/>
            <a:t>Clarke and Cornish argue that criminals, like everyone else, are making the most rational or sensible decision for them at the time, with the information and with the capacity they have at that moment.</a:t>
          </a:r>
          <a:endParaRPr lang="en-US"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A696C6D3-E7E8-4F11-AF37-2770D49A5BC4}" type="pres">
      <dgm:prSet presAssocID="{535571C6-36F1-4259-AC22-FB3982ACAE85}" presName="vert0" presStyleCnt="0">
        <dgm:presLayoutVars>
          <dgm:dir/>
          <dgm:animOne val="branch"/>
          <dgm:animLvl val="lvl"/>
        </dgm:presLayoutVars>
      </dgm:prSet>
      <dgm:spPr/>
    </dgm:pt>
    <dgm:pt modelId="{F27D692A-78B1-42AF-A258-E8BF0976D260}" type="pres">
      <dgm:prSet presAssocID="{B9FEF9FF-62F6-48DB-B97A-F85BE5C7D672}" presName="thickLine" presStyleLbl="alignNode1" presStyleIdx="0" presStyleCnt="4"/>
      <dgm:spPr/>
    </dgm:pt>
    <dgm:pt modelId="{DB39EFC9-1C98-46E6-AE7E-0669A01AC246}" type="pres">
      <dgm:prSet presAssocID="{B9FEF9FF-62F6-48DB-B97A-F85BE5C7D672}" presName="horz1" presStyleCnt="0"/>
      <dgm:spPr/>
    </dgm:pt>
    <dgm:pt modelId="{E30F2590-DA0B-42AF-8C41-5DE9C06246A1}" type="pres">
      <dgm:prSet presAssocID="{B9FEF9FF-62F6-48DB-B97A-F85BE5C7D672}" presName="tx1" presStyleLbl="revTx" presStyleIdx="0" presStyleCnt="4"/>
      <dgm:spPr/>
    </dgm:pt>
    <dgm:pt modelId="{38855602-7832-4B66-80CF-6E35195D2BE2}" type="pres">
      <dgm:prSet presAssocID="{B9FEF9FF-62F6-48DB-B97A-F85BE5C7D672}" presName="vert1" presStyleCnt="0"/>
      <dgm:spPr/>
    </dgm:pt>
    <dgm:pt modelId="{559777E8-E594-46BF-85C4-CB4EA86725D3}" type="pres">
      <dgm:prSet presAssocID="{899A3552-820F-4183-B7A9-556001C369B5}" presName="thickLine" presStyleLbl="alignNode1" presStyleIdx="1" presStyleCnt="4"/>
      <dgm:spPr/>
    </dgm:pt>
    <dgm:pt modelId="{C2EAD4A1-CC4F-4FD3-B3CF-E0F934FD5E89}" type="pres">
      <dgm:prSet presAssocID="{899A3552-820F-4183-B7A9-556001C369B5}" presName="horz1" presStyleCnt="0"/>
      <dgm:spPr/>
    </dgm:pt>
    <dgm:pt modelId="{64FE0FB3-CD74-4245-A78C-16ED5513EE5F}" type="pres">
      <dgm:prSet presAssocID="{899A3552-820F-4183-B7A9-556001C369B5}" presName="tx1" presStyleLbl="revTx" presStyleIdx="1" presStyleCnt="4"/>
      <dgm:spPr/>
    </dgm:pt>
    <dgm:pt modelId="{163F83D2-163E-418E-A181-39E862BA9ACA}" type="pres">
      <dgm:prSet presAssocID="{899A3552-820F-4183-B7A9-556001C369B5}" presName="vert1" presStyleCnt="0"/>
      <dgm:spPr/>
    </dgm:pt>
    <dgm:pt modelId="{9D39AB8D-8422-422F-AA91-EFFBCCCCA53E}" type="pres">
      <dgm:prSet presAssocID="{279D834E-0518-471F-BF2B-E5ABFF08DA91}" presName="thickLine" presStyleLbl="alignNode1" presStyleIdx="2" presStyleCnt="4"/>
      <dgm:spPr/>
    </dgm:pt>
    <dgm:pt modelId="{1D34F9E2-ACB2-4D3D-84EF-15A2C7B74F95}" type="pres">
      <dgm:prSet presAssocID="{279D834E-0518-471F-BF2B-E5ABFF08DA91}" presName="horz1" presStyleCnt="0"/>
      <dgm:spPr/>
    </dgm:pt>
    <dgm:pt modelId="{56A8BAF8-F8DD-443C-A3EF-E0716A6B9CBA}" type="pres">
      <dgm:prSet presAssocID="{279D834E-0518-471F-BF2B-E5ABFF08DA91}" presName="tx1" presStyleLbl="revTx" presStyleIdx="2" presStyleCnt="4"/>
      <dgm:spPr/>
    </dgm:pt>
    <dgm:pt modelId="{640193C8-4ED8-4E4E-A1D9-4E8F7D4301AD}" type="pres">
      <dgm:prSet presAssocID="{279D834E-0518-471F-BF2B-E5ABFF08DA91}" presName="vert1" presStyleCnt="0"/>
      <dgm:spPr/>
    </dgm:pt>
    <dgm:pt modelId="{0D7CFDF9-4119-4797-BA21-1FACDF7BF75F}" type="pres">
      <dgm:prSet presAssocID="{5ED1554C-CA8F-4913-AC7D-CC98B027755D}" presName="thickLine" presStyleLbl="alignNode1" presStyleIdx="3" presStyleCnt="4"/>
      <dgm:spPr/>
    </dgm:pt>
    <dgm:pt modelId="{D8533060-E1CE-4D6F-9F67-06A40FAF28B1}" type="pres">
      <dgm:prSet presAssocID="{5ED1554C-CA8F-4913-AC7D-CC98B027755D}" presName="horz1" presStyleCnt="0"/>
      <dgm:spPr/>
    </dgm:pt>
    <dgm:pt modelId="{B97714FA-2943-4546-84DD-3761F041DD64}" type="pres">
      <dgm:prSet presAssocID="{5ED1554C-CA8F-4913-AC7D-CC98B027755D}" presName="tx1" presStyleLbl="revTx" presStyleIdx="3" presStyleCnt="4"/>
      <dgm:spPr/>
    </dgm:pt>
    <dgm:pt modelId="{80B84D49-E3E2-4E7B-B454-CAF4710CA31E}" type="pres">
      <dgm:prSet presAssocID="{5ED1554C-CA8F-4913-AC7D-CC98B027755D}" presName="vert1" presStyleCnt="0"/>
      <dgm:spPr/>
    </dgm:pt>
  </dgm:ptLst>
  <dgm:cxnLst>
    <dgm:cxn modelId="{CC16D20A-D0A8-45C6-8FE2-3B4908A7DACE}" type="presOf" srcId="{5ED1554C-CA8F-4913-AC7D-CC98B027755D}" destId="{B97714FA-2943-4546-84DD-3761F041DD64}" srcOrd="0" destOrd="0" presId="urn:microsoft.com/office/officeart/2008/layout/LinedList"/>
    <dgm:cxn modelId="{7F0D443D-12CF-4753-BA56-8292D5D624AA}" type="presOf" srcId="{B9FEF9FF-62F6-48DB-B97A-F85BE5C7D672}" destId="{E30F2590-DA0B-42AF-8C41-5DE9C06246A1}" srcOrd="0" destOrd="0" presId="urn:microsoft.com/office/officeart/2008/layout/LinedList"/>
    <dgm:cxn modelId="{7FCBED67-88D4-43C3-8F78-071FBC3A9387}" srcId="{535571C6-36F1-4259-AC22-FB3982ACAE85}" destId="{899A3552-820F-4183-B7A9-556001C369B5}" srcOrd="1" destOrd="0" parTransId="{89C8C34D-1FE0-41A0-821F-F728BDEA60BA}" sibTransId="{EEEBE631-1317-41A4-B5FC-03CEF96E1C2F}"/>
    <dgm:cxn modelId="{83CEF368-6F3E-4E8A-96B2-0B19CC13AC45}" type="presOf" srcId="{535571C6-36F1-4259-AC22-FB3982ACAE85}" destId="{A696C6D3-E7E8-4F11-AF37-2770D49A5BC4}" srcOrd="0" destOrd="0" presId="urn:microsoft.com/office/officeart/2008/layout/LinedList"/>
    <dgm:cxn modelId="{8B259B71-9BC3-42FE-AD62-7DD7FF747AC9}" type="presOf" srcId="{279D834E-0518-471F-BF2B-E5ABFF08DA91}" destId="{56A8BAF8-F8DD-443C-A3EF-E0716A6B9CBA}" srcOrd="0" destOrd="0" presId="urn:microsoft.com/office/officeart/2008/layout/LinedList"/>
    <dgm:cxn modelId="{6AC0B1A5-F473-4D5C-8E80-D79732698701}" srcId="{535571C6-36F1-4259-AC22-FB3982ACAE85}" destId="{5ED1554C-CA8F-4913-AC7D-CC98B027755D}" srcOrd="3" destOrd="0" parTransId="{FB16E608-37B6-4E5B-9EE8-0E09115004A5}" sibTransId="{D3992E5F-1183-4939-8CDB-FBC3B8746BA7}"/>
    <dgm:cxn modelId="{C13C45BE-321F-4319-A6FF-8261149EC665}" type="presOf" srcId="{899A3552-820F-4183-B7A9-556001C369B5}" destId="{64FE0FB3-CD74-4245-A78C-16ED5513EE5F}" srcOrd="0" destOrd="0" presId="urn:microsoft.com/office/officeart/2008/layout/LinedList"/>
    <dgm:cxn modelId="{075314E9-B1B7-45B4-A604-98BCE23141B0}" srcId="{535571C6-36F1-4259-AC22-FB3982ACAE85}" destId="{B9FEF9FF-62F6-48DB-B97A-F85BE5C7D672}" srcOrd="0" destOrd="0" parTransId="{D4985639-B365-4A5C-8976-1DDCACC4F1A0}" sibTransId="{A3EA29E2-AAA8-4D1B-B291-0324AC1255A4}"/>
    <dgm:cxn modelId="{ABEDB0F6-897D-40B5-B524-E79DB07B163F}" srcId="{535571C6-36F1-4259-AC22-FB3982ACAE85}" destId="{279D834E-0518-471F-BF2B-E5ABFF08DA91}" srcOrd="2" destOrd="0" parTransId="{61081F2E-D4DF-415A-9B1E-8FFD5F0B0C89}" sibTransId="{CB123EF5-3447-4CBD-931D-9D77E816A74A}"/>
    <dgm:cxn modelId="{3FFA5E7A-8F3D-4257-8F65-0D7D3602B14F}" type="presParOf" srcId="{A696C6D3-E7E8-4F11-AF37-2770D49A5BC4}" destId="{F27D692A-78B1-42AF-A258-E8BF0976D260}" srcOrd="0" destOrd="0" presId="urn:microsoft.com/office/officeart/2008/layout/LinedList"/>
    <dgm:cxn modelId="{2E214269-DCF1-415F-8E34-C67005DE976F}" type="presParOf" srcId="{A696C6D3-E7E8-4F11-AF37-2770D49A5BC4}" destId="{DB39EFC9-1C98-46E6-AE7E-0669A01AC246}" srcOrd="1" destOrd="0" presId="urn:microsoft.com/office/officeart/2008/layout/LinedList"/>
    <dgm:cxn modelId="{91A85E7B-A32C-4640-94E3-A203501970E4}" type="presParOf" srcId="{DB39EFC9-1C98-46E6-AE7E-0669A01AC246}" destId="{E30F2590-DA0B-42AF-8C41-5DE9C06246A1}" srcOrd="0" destOrd="0" presId="urn:microsoft.com/office/officeart/2008/layout/LinedList"/>
    <dgm:cxn modelId="{269AF12B-56CB-41E5-A664-9BC5A8CF4222}" type="presParOf" srcId="{DB39EFC9-1C98-46E6-AE7E-0669A01AC246}" destId="{38855602-7832-4B66-80CF-6E35195D2BE2}" srcOrd="1" destOrd="0" presId="urn:microsoft.com/office/officeart/2008/layout/LinedList"/>
    <dgm:cxn modelId="{A3E8FACE-4A46-4B8A-AA9C-54F5528B717D}" type="presParOf" srcId="{A696C6D3-E7E8-4F11-AF37-2770D49A5BC4}" destId="{559777E8-E594-46BF-85C4-CB4EA86725D3}" srcOrd="2" destOrd="0" presId="urn:microsoft.com/office/officeart/2008/layout/LinedList"/>
    <dgm:cxn modelId="{FD5AEFD8-0847-4066-BED1-327A30F162B6}" type="presParOf" srcId="{A696C6D3-E7E8-4F11-AF37-2770D49A5BC4}" destId="{C2EAD4A1-CC4F-4FD3-B3CF-E0F934FD5E89}" srcOrd="3" destOrd="0" presId="urn:microsoft.com/office/officeart/2008/layout/LinedList"/>
    <dgm:cxn modelId="{8D22347E-4915-4D3F-B71B-AB666F5A7A88}" type="presParOf" srcId="{C2EAD4A1-CC4F-4FD3-B3CF-E0F934FD5E89}" destId="{64FE0FB3-CD74-4245-A78C-16ED5513EE5F}" srcOrd="0" destOrd="0" presId="urn:microsoft.com/office/officeart/2008/layout/LinedList"/>
    <dgm:cxn modelId="{9E0A015A-8E36-4956-B592-BAB10B43DBF3}" type="presParOf" srcId="{C2EAD4A1-CC4F-4FD3-B3CF-E0F934FD5E89}" destId="{163F83D2-163E-418E-A181-39E862BA9ACA}" srcOrd="1" destOrd="0" presId="urn:microsoft.com/office/officeart/2008/layout/LinedList"/>
    <dgm:cxn modelId="{9677CF4B-67FC-4119-8FB0-AEAFAB7213F3}" type="presParOf" srcId="{A696C6D3-E7E8-4F11-AF37-2770D49A5BC4}" destId="{9D39AB8D-8422-422F-AA91-EFFBCCCCA53E}" srcOrd="4" destOrd="0" presId="urn:microsoft.com/office/officeart/2008/layout/LinedList"/>
    <dgm:cxn modelId="{BE4414D0-EB11-4082-8EB6-759497E9F306}" type="presParOf" srcId="{A696C6D3-E7E8-4F11-AF37-2770D49A5BC4}" destId="{1D34F9E2-ACB2-4D3D-84EF-15A2C7B74F95}" srcOrd="5" destOrd="0" presId="urn:microsoft.com/office/officeart/2008/layout/LinedList"/>
    <dgm:cxn modelId="{D579F67C-12B7-45D8-89EF-A02F99ACC6E7}" type="presParOf" srcId="{1D34F9E2-ACB2-4D3D-84EF-15A2C7B74F95}" destId="{56A8BAF8-F8DD-443C-A3EF-E0716A6B9CBA}" srcOrd="0" destOrd="0" presId="urn:microsoft.com/office/officeart/2008/layout/LinedList"/>
    <dgm:cxn modelId="{5A09D881-3D5F-4C35-8CCC-599284EDED2D}" type="presParOf" srcId="{1D34F9E2-ACB2-4D3D-84EF-15A2C7B74F95}" destId="{640193C8-4ED8-4E4E-A1D9-4E8F7D4301AD}" srcOrd="1" destOrd="0" presId="urn:microsoft.com/office/officeart/2008/layout/LinedList"/>
    <dgm:cxn modelId="{AD18AC52-D978-48D2-9261-22570223445F}" type="presParOf" srcId="{A696C6D3-E7E8-4F11-AF37-2770D49A5BC4}" destId="{0D7CFDF9-4119-4797-BA21-1FACDF7BF75F}" srcOrd="6" destOrd="0" presId="urn:microsoft.com/office/officeart/2008/layout/LinedList"/>
    <dgm:cxn modelId="{E18EC665-90A7-4160-97E6-4DAB793F0676}" type="presParOf" srcId="{A696C6D3-E7E8-4F11-AF37-2770D49A5BC4}" destId="{D8533060-E1CE-4D6F-9F67-06A40FAF28B1}" srcOrd="7" destOrd="0" presId="urn:microsoft.com/office/officeart/2008/layout/LinedList"/>
    <dgm:cxn modelId="{9EA1CA25-AD73-446E-966A-D7CCD89AF2C5}" type="presParOf" srcId="{D8533060-E1CE-4D6F-9F67-06A40FAF28B1}" destId="{B97714FA-2943-4546-84DD-3761F041DD64}" srcOrd="0" destOrd="0" presId="urn:microsoft.com/office/officeart/2008/layout/LinedList"/>
    <dgm:cxn modelId="{D5274E18-7B34-47E1-88A6-97744DD402E6}" type="presParOf" srcId="{D8533060-E1CE-4D6F-9F67-06A40FAF28B1}" destId="{80B84D49-E3E2-4E7B-B454-CAF4710CA31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63FE5-434A-497C-AD47-8A4952BA31C1}">
      <dsp:nvSpPr>
        <dsp:cNvPr id="0" name=""/>
        <dsp:cNvSpPr/>
      </dsp:nvSpPr>
      <dsp:spPr>
        <a:xfrm rot="5400000">
          <a:off x="6372970" y="-1934651"/>
          <a:ext cx="2731272" cy="7283394"/>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60960" rIns="121920" bIns="6096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Explain the key ideas which underpin the classicist school of thought within criminology</a:t>
          </a:r>
          <a:endParaRPr lang="en-US" sz="3200" kern="1200" dirty="0"/>
        </a:p>
        <a:p>
          <a:pPr marL="285750" lvl="1" indent="-285750" algn="l" defTabSz="1422400">
            <a:lnSpc>
              <a:spcPct val="90000"/>
            </a:lnSpc>
            <a:spcBef>
              <a:spcPct val="0"/>
            </a:spcBef>
            <a:spcAft>
              <a:spcPct val="15000"/>
            </a:spcAft>
            <a:buChar char="•"/>
          </a:pPr>
          <a:r>
            <a:rPr lang="en-GB" sz="3200" kern="1200" dirty="0"/>
            <a:t>Identify some of the key thinkers within the school</a:t>
          </a:r>
          <a:endParaRPr lang="en-US" sz="3200" kern="1200" dirty="0"/>
        </a:p>
      </dsp:txBody>
      <dsp:txXfrm rot="-5400000">
        <a:off x="4096909" y="474740"/>
        <a:ext cx="7150064" cy="2464612"/>
      </dsp:txXfrm>
    </dsp:sp>
    <dsp:sp modelId="{39D4CC87-2FC8-4EA8-AA34-E90D39C8A4E7}">
      <dsp:nvSpPr>
        <dsp:cNvPr id="0" name=""/>
        <dsp:cNvSpPr/>
      </dsp:nvSpPr>
      <dsp:spPr>
        <a:xfrm>
          <a:off x="0" y="0"/>
          <a:ext cx="4096909" cy="341409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a:t>By the end of this session, you should be able to…..</a:t>
          </a:r>
          <a:endParaRPr lang="en-US" sz="4700" kern="1200"/>
        </a:p>
      </dsp:txBody>
      <dsp:txXfrm>
        <a:off x="166662" y="166662"/>
        <a:ext cx="3763585" cy="3080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D74BA-D54D-400D-A92A-E5EAA9D916F9}">
      <dsp:nvSpPr>
        <dsp:cNvPr id="0" name=""/>
        <dsp:cNvSpPr/>
      </dsp:nvSpPr>
      <dsp:spPr>
        <a:xfrm>
          <a:off x="0" y="0"/>
          <a:ext cx="613999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7DB00A5-25E8-41F8-9922-0E1B43815E1E}">
      <dsp:nvSpPr>
        <dsp:cNvPr id="0" name=""/>
        <dsp:cNvSpPr/>
      </dsp:nvSpPr>
      <dsp:spPr>
        <a:xfrm>
          <a:off x="0" y="0"/>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dirty="0"/>
            <a:t>Crime was an act carried out by a rational human being:</a:t>
          </a:r>
          <a:endParaRPr lang="en-US" sz="2100" kern="1200" dirty="0"/>
        </a:p>
      </dsp:txBody>
      <dsp:txXfrm>
        <a:off x="0" y="0"/>
        <a:ext cx="6139997" cy="1060147"/>
      </dsp:txXfrm>
    </dsp:sp>
    <dsp:sp modelId="{57F06D70-06C5-4B13-9402-090D281545DD}">
      <dsp:nvSpPr>
        <dsp:cNvPr id="0" name=""/>
        <dsp:cNvSpPr/>
      </dsp:nvSpPr>
      <dsp:spPr>
        <a:xfrm>
          <a:off x="0" y="1060147"/>
          <a:ext cx="6139997" cy="0"/>
        </a:xfrm>
        <a:prstGeom prst="line">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6C5C1B-03A3-4F14-8D08-F4A38BA3B27D}">
      <dsp:nvSpPr>
        <dsp:cNvPr id="0" name=""/>
        <dsp:cNvSpPr/>
      </dsp:nvSpPr>
      <dsp:spPr>
        <a:xfrm>
          <a:off x="0" y="1060147"/>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Main aim of state intervention was </a:t>
          </a:r>
          <a:r>
            <a:rPr lang="en-US" sz="2100" b="1" kern="1200" dirty="0"/>
            <a:t>deterrence. The law should not be overly harsh – legitimacy is needed for compliance. </a:t>
          </a:r>
          <a:endParaRPr lang="en-US" sz="2100" kern="1200" dirty="0"/>
        </a:p>
      </dsp:txBody>
      <dsp:txXfrm>
        <a:off x="0" y="1060147"/>
        <a:ext cx="6139997" cy="1060147"/>
      </dsp:txXfrm>
    </dsp:sp>
    <dsp:sp modelId="{8BF84D77-A207-469F-9FD7-66010A72D75F}">
      <dsp:nvSpPr>
        <dsp:cNvPr id="0" name=""/>
        <dsp:cNvSpPr/>
      </dsp:nvSpPr>
      <dsp:spPr>
        <a:xfrm>
          <a:off x="0" y="2120295"/>
          <a:ext cx="6139997" cy="0"/>
        </a:xfrm>
        <a:prstGeom prst="line">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D4F69E-8E89-4EBB-9E09-3C9D6DF6F367}">
      <dsp:nvSpPr>
        <dsp:cNvPr id="0" name=""/>
        <dsp:cNvSpPr/>
      </dsp:nvSpPr>
      <dsp:spPr>
        <a:xfrm>
          <a:off x="0" y="2120294"/>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Responses to crime should be </a:t>
          </a:r>
          <a:r>
            <a:rPr lang="en-US" sz="2100" b="1" kern="1200"/>
            <a:t>consistent</a:t>
          </a:r>
          <a:endParaRPr lang="en-US" sz="2100" kern="1200"/>
        </a:p>
      </dsp:txBody>
      <dsp:txXfrm>
        <a:off x="0" y="2120294"/>
        <a:ext cx="6139997" cy="1060147"/>
      </dsp:txXfrm>
    </dsp:sp>
    <dsp:sp modelId="{97449619-BD35-486F-A9F2-FF91B8C9AF52}">
      <dsp:nvSpPr>
        <dsp:cNvPr id="0" name=""/>
        <dsp:cNvSpPr/>
      </dsp:nvSpPr>
      <dsp:spPr>
        <a:xfrm>
          <a:off x="0" y="3180442"/>
          <a:ext cx="6139997"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9DE73B-2C7F-4EA3-B3F9-7AD7DD8A3216}">
      <dsp:nvSpPr>
        <dsp:cNvPr id="0" name=""/>
        <dsp:cNvSpPr/>
      </dsp:nvSpPr>
      <dsp:spPr>
        <a:xfrm>
          <a:off x="0" y="3180442"/>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Discretion</a:t>
          </a:r>
          <a:r>
            <a:rPr lang="en-US" sz="2100" kern="1200"/>
            <a:t> of professionals (judges and Magistrates) should be restricted</a:t>
          </a:r>
        </a:p>
      </dsp:txBody>
      <dsp:txXfrm>
        <a:off x="0" y="3180442"/>
        <a:ext cx="6139997" cy="1060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8306A-6F0B-47A6-8A4A-F051BDB1A43C}">
      <dsp:nvSpPr>
        <dsp:cNvPr id="0" name=""/>
        <dsp:cNvSpPr/>
      </dsp:nvSpPr>
      <dsp:spPr>
        <a:xfrm>
          <a:off x="1798413" y="287109"/>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Prisons are institutions where prisoners can learn to make rational choices through work and reflection</a:t>
          </a:r>
        </a:p>
      </dsp:txBody>
      <dsp:txXfrm>
        <a:off x="1851477" y="340173"/>
        <a:ext cx="1566216" cy="980895"/>
      </dsp:txXfrm>
    </dsp:sp>
    <dsp:sp modelId="{C3D9453B-1FCD-4158-86BC-9A6C9E5B96F8}">
      <dsp:nvSpPr>
        <dsp:cNvPr id="0" name=""/>
        <dsp:cNvSpPr/>
      </dsp:nvSpPr>
      <dsp:spPr>
        <a:xfrm>
          <a:off x="837168" y="830621"/>
          <a:ext cx="3594833" cy="3594833"/>
        </a:xfrm>
        <a:custGeom>
          <a:avLst/>
          <a:gdLst/>
          <a:ahLst/>
          <a:cxnLst/>
          <a:rect l="0" t="0" r="0" b="0"/>
          <a:pathLst>
            <a:path>
              <a:moveTo>
                <a:pt x="2864899" y="351322"/>
              </a:moveTo>
              <a:arcTo wR="1797416" hR="1797416" stAng="18386047"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1A56B4F-D277-4C7F-BD20-AA5BFA7E1EDA}">
      <dsp:nvSpPr>
        <dsp:cNvPr id="0" name=""/>
        <dsp:cNvSpPr/>
      </dsp:nvSpPr>
      <dsp:spPr>
        <a:xfrm>
          <a:off x="3595830" y="2084526"/>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Bentham’s ‘Pleasure-pain’ principle:</a:t>
          </a:r>
        </a:p>
      </dsp:txBody>
      <dsp:txXfrm>
        <a:off x="3648894" y="2137590"/>
        <a:ext cx="1566216" cy="980895"/>
      </dsp:txXfrm>
    </dsp:sp>
    <dsp:sp modelId="{3D9D36C7-1BC4-4034-9E69-CE7B381753C9}">
      <dsp:nvSpPr>
        <dsp:cNvPr id="0" name=""/>
        <dsp:cNvSpPr/>
      </dsp:nvSpPr>
      <dsp:spPr>
        <a:xfrm>
          <a:off x="837168" y="830621"/>
          <a:ext cx="3594833" cy="3594833"/>
        </a:xfrm>
        <a:custGeom>
          <a:avLst/>
          <a:gdLst/>
          <a:ahLst/>
          <a:cxnLst/>
          <a:rect l="0" t="0" r="0" b="0"/>
          <a:pathLst>
            <a:path>
              <a:moveTo>
                <a:pt x="3408618" y="2594119"/>
              </a:moveTo>
              <a:arcTo wR="1797416" hR="1797416" stAng="1578681"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3BC556D-7F53-4635-8D20-499F3081FBF1}">
      <dsp:nvSpPr>
        <dsp:cNvPr id="0" name=""/>
        <dsp:cNvSpPr/>
      </dsp:nvSpPr>
      <dsp:spPr>
        <a:xfrm>
          <a:off x="1798413" y="3881943"/>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Conformity = rewards</a:t>
          </a:r>
        </a:p>
      </dsp:txBody>
      <dsp:txXfrm>
        <a:off x="1851477" y="3935007"/>
        <a:ext cx="1566216" cy="980895"/>
      </dsp:txXfrm>
    </dsp:sp>
    <dsp:sp modelId="{5A76973C-FD4E-4063-A24D-6D1F037FA4DF}">
      <dsp:nvSpPr>
        <dsp:cNvPr id="0" name=""/>
        <dsp:cNvSpPr/>
      </dsp:nvSpPr>
      <dsp:spPr>
        <a:xfrm>
          <a:off x="837168" y="830621"/>
          <a:ext cx="3594833" cy="3594833"/>
        </a:xfrm>
        <a:custGeom>
          <a:avLst/>
          <a:gdLst/>
          <a:ahLst/>
          <a:cxnLst/>
          <a:rect l="0" t="0" r="0" b="0"/>
          <a:pathLst>
            <a:path>
              <a:moveTo>
                <a:pt x="729934" y="3243511"/>
              </a:moveTo>
              <a:arcTo wR="1797416" hR="1797416" stAng="7586047"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E2E5B43-BE90-4ABD-945B-3D8C53A1C3BE}">
      <dsp:nvSpPr>
        <dsp:cNvPr id="0" name=""/>
        <dsp:cNvSpPr/>
      </dsp:nvSpPr>
      <dsp:spPr>
        <a:xfrm>
          <a:off x="996" y="2084526"/>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Non-compliance = sanctions</a:t>
          </a:r>
        </a:p>
        <a:p>
          <a:pPr marL="114300" lvl="1" indent="-114300" algn="ctr" defTabSz="533400">
            <a:lnSpc>
              <a:spcPct val="90000"/>
            </a:lnSpc>
            <a:spcBef>
              <a:spcPct val="0"/>
            </a:spcBef>
            <a:spcAft>
              <a:spcPct val="15000"/>
            </a:spcAft>
            <a:buChar char="•"/>
          </a:pPr>
          <a:r>
            <a:rPr lang="en-US" sz="1200" kern="1200" dirty="0"/>
            <a:t>Surveillance was crucial</a:t>
          </a:r>
        </a:p>
      </dsp:txBody>
      <dsp:txXfrm>
        <a:off x="54060" y="2137590"/>
        <a:ext cx="1566216" cy="980895"/>
      </dsp:txXfrm>
    </dsp:sp>
    <dsp:sp modelId="{75839ABB-8A21-4AF4-B687-8B6AFD5FE322}">
      <dsp:nvSpPr>
        <dsp:cNvPr id="0" name=""/>
        <dsp:cNvSpPr/>
      </dsp:nvSpPr>
      <dsp:spPr>
        <a:xfrm>
          <a:off x="837168" y="830621"/>
          <a:ext cx="3594833" cy="3594833"/>
        </a:xfrm>
        <a:custGeom>
          <a:avLst/>
          <a:gdLst/>
          <a:ahLst/>
          <a:cxnLst/>
          <a:rect l="0" t="0" r="0" b="0"/>
          <a:pathLst>
            <a:path>
              <a:moveTo>
                <a:pt x="186214" y="1000713"/>
              </a:moveTo>
              <a:arcTo wR="1797416" hR="1797416" stAng="12378681"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D2A98-5C1F-4E84-818B-D586C83A6837}">
      <dsp:nvSpPr>
        <dsp:cNvPr id="0" name=""/>
        <dsp:cNvSpPr/>
      </dsp:nvSpPr>
      <dsp:spPr>
        <a:xfrm>
          <a:off x="0" y="2334"/>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9BCA8-AD52-485C-8F46-FE954988654A}">
      <dsp:nvSpPr>
        <dsp:cNvPr id="0" name=""/>
        <dsp:cNvSpPr/>
      </dsp:nvSpPr>
      <dsp:spPr>
        <a:xfrm>
          <a:off x="357948" y="268577"/>
          <a:ext cx="650814" cy="650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F41CC-027B-462E-89A7-03FEF187EE1C}">
      <dsp:nvSpPr>
        <dsp:cNvPr id="0" name=""/>
        <dsp:cNvSpPr/>
      </dsp:nvSpPr>
      <dsp:spPr>
        <a:xfrm>
          <a:off x="1366710" y="2334"/>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b="1" kern="1200"/>
            <a:t>Significant impact on criminological theory</a:t>
          </a:r>
          <a:endParaRPr lang="en-US" sz="2000" kern="1200"/>
        </a:p>
      </dsp:txBody>
      <dsp:txXfrm>
        <a:off x="1366710" y="2334"/>
        <a:ext cx="6375872" cy="1183299"/>
      </dsp:txXfrm>
    </dsp:sp>
    <dsp:sp modelId="{7AB9F498-4D85-4272-9C94-5FDBBE788291}">
      <dsp:nvSpPr>
        <dsp:cNvPr id="0" name=""/>
        <dsp:cNvSpPr/>
      </dsp:nvSpPr>
      <dsp:spPr>
        <a:xfrm>
          <a:off x="0" y="1481458"/>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758ED-ABEF-4EC6-8CA9-4A61C4F10B86}">
      <dsp:nvSpPr>
        <dsp:cNvPr id="0" name=""/>
        <dsp:cNvSpPr/>
      </dsp:nvSpPr>
      <dsp:spPr>
        <a:xfrm>
          <a:off x="357948" y="1747701"/>
          <a:ext cx="650814" cy="650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262A57-D2D7-4A6E-8644-169972C1316A}">
      <dsp:nvSpPr>
        <dsp:cNvPr id="0" name=""/>
        <dsp:cNvSpPr/>
      </dsp:nvSpPr>
      <dsp:spPr>
        <a:xfrm>
          <a:off x="1366710" y="1481458"/>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b="1" kern="1200"/>
            <a:t>Even greater impact on criminal justice practice</a:t>
          </a:r>
          <a:endParaRPr lang="en-US" sz="2000" kern="1200"/>
        </a:p>
      </dsp:txBody>
      <dsp:txXfrm>
        <a:off x="1366710" y="1481458"/>
        <a:ext cx="6375872" cy="1183299"/>
      </dsp:txXfrm>
    </dsp:sp>
    <dsp:sp modelId="{4A5B26E1-5B39-4DCB-89B4-F320DA981343}">
      <dsp:nvSpPr>
        <dsp:cNvPr id="0" name=""/>
        <dsp:cNvSpPr/>
      </dsp:nvSpPr>
      <dsp:spPr>
        <a:xfrm>
          <a:off x="0" y="2960582"/>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3400D-1AF2-429A-A1A7-3EE5D6831FBB}">
      <dsp:nvSpPr>
        <dsp:cNvPr id="0" name=""/>
        <dsp:cNvSpPr/>
      </dsp:nvSpPr>
      <dsp:spPr>
        <a:xfrm>
          <a:off x="357948" y="3226825"/>
          <a:ext cx="650814" cy="650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023A52-4DD1-4E70-8610-BC093A0BAD2B}">
      <dsp:nvSpPr>
        <dsp:cNvPr id="0" name=""/>
        <dsp:cNvSpPr/>
      </dsp:nvSpPr>
      <dsp:spPr>
        <a:xfrm>
          <a:off x="1366710" y="2960582"/>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kern="1200"/>
            <a:t>e.g. ideas such as punishments being appropriate to the nature of the crime have formed a basis for modern criminal justice systems throughout the world.</a:t>
          </a:r>
          <a:endParaRPr lang="en-US" sz="2000" kern="1200"/>
        </a:p>
      </dsp:txBody>
      <dsp:txXfrm>
        <a:off x="1366710" y="2960582"/>
        <a:ext cx="6375872" cy="1183299"/>
      </dsp:txXfrm>
    </dsp:sp>
    <dsp:sp modelId="{00BA066A-7BC0-49D7-A5D7-DA7BE78C7550}">
      <dsp:nvSpPr>
        <dsp:cNvPr id="0" name=""/>
        <dsp:cNvSpPr/>
      </dsp:nvSpPr>
      <dsp:spPr>
        <a:xfrm>
          <a:off x="0" y="4439706"/>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D62D8F-D468-4CE1-AE2E-948702E4E211}">
      <dsp:nvSpPr>
        <dsp:cNvPr id="0" name=""/>
        <dsp:cNvSpPr/>
      </dsp:nvSpPr>
      <dsp:spPr>
        <a:xfrm>
          <a:off x="357948" y="4705949"/>
          <a:ext cx="650814" cy="650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7A8E42-29AB-4906-99D6-B4C708FD9EC8}">
      <dsp:nvSpPr>
        <dsp:cNvPr id="0" name=""/>
        <dsp:cNvSpPr/>
      </dsp:nvSpPr>
      <dsp:spPr>
        <a:xfrm>
          <a:off x="1366710" y="4439706"/>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kern="1200"/>
            <a:t>Classicism is commonly reflected in processes surrounding deterrence.</a:t>
          </a:r>
          <a:endParaRPr lang="en-US" sz="2000" kern="1200"/>
        </a:p>
      </dsp:txBody>
      <dsp:txXfrm>
        <a:off x="1366710" y="4439706"/>
        <a:ext cx="6375872" cy="1183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09F9A-014D-42EB-9B5C-3F34959FA331}">
      <dsp:nvSpPr>
        <dsp:cNvPr id="0" name=""/>
        <dsp:cNvSpPr/>
      </dsp:nvSpPr>
      <dsp:spPr>
        <a:xfrm>
          <a:off x="0" y="406079"/>
          <a:ext cx="4862623" cy="228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approach taken by Classicist criminologists can be challenged on a number of grounds:</a:t>
          </a:r>
          <a:endParaRPr lang="en-US" sz="3200" kern="1200"/>
        </a:p>
      </dsp:txBody>
      <dsp:txXfrm>
        <a:off x="111488" y="517567"/>
        <a:ext cx="4639647" cy="2060864"/>
      </dsp:txXfrm>
    </dsp:sp>
    <dsp:sp modelId="{08924BF9-91F7-44F0-86B1-3DFB0E7855F0}">
      <dsp:nvSpPr>
        <dsp:cNvPr id="0" name=""/>
        <dsp:cNvSpPr/>
      </dsp:nvSpPr>
      <dsp:spPr>
        <a:xfrm>
          <a:off x="0" y="2689919"/>
          <a:ext cx="4862623" cy="271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88"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kern="1200"/>
            <a:t>There was no hard evidence to justify their views</a:t>
          </a:r>
          <a:endParaRPr lang="en-US" sz="2500" kern="1200"/>
        </a:p>
        <a:p>
          <a:pPr marL="228600" lvl="1" indent="-228600" algn="l" defTabSz="1111250">
            <a:lnSpc>
              <a:spcPct val="90000"/>
            </a:lnSpc>
            <a:spcBef>
              <a:spcPct val="0"/>
            </a:spcBef>
            <a:spcAft>
              <a:spcPct val="20000"/>
            </a:spcAft>
            <a:buChar char="•"/>
          </a:pPr>
          <a:r>
            <a:rPr lang="en-GB" sz="2500" b="1" kern="1200"/>
            <a:t>There was too much emphasis placed on rationality</a:t>
          </a:r>
          <a:endParaRPr lang="en-US" sz="2500" kern="1200"/>
        </a:p>
        <a:p>
          <a:pPr marL="228600" lvl="1" indent="-228600" algn="l" defTabSz="1111250">
            <a:lnSpc>
              <a:spcPct val="90000"/>
            </a:lnSpc>
            <a:spcBef>
              <a:spcPct val="0"/>
            </a:spcBef>
            <a:spcAft>
              <a:spcPct val="20000"/>
            </a:spcAft>
            <a:buChar char="•"/>
          </a:pPr>
          <a:r>
            <a:rPr lang="en-GB" sz="2500" b="1" kern="1200"/>
            <a:t>The importance of discretion was underemphasised</a:t>
          </a:r>
          <a:endParaRPr lang="en-US" sz="2500" kern="1200"/>
        </a:p>
      </dsp:txBody>
      <dsp:txXfrm>
        <a:off x="0" y="2689919"/>
        <a:ext cx="4862623" cy="27158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4F026-CCFE-473D-848F-E31A43616DE2}">
      <dsp:nvSpPr>
        <dsp:cNvPr id="0" name=""/>
        <dsp:cNvSpPr/>
      </dsp:nvSpPr>
      <dsp:spPr>
        <a:xfrm>
          <a:off x="952989" y="641409"/>
          <a:ext cx="757946"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DB032C-6D25-4C8C-81A8-C8B9BA050F7C}">
      <dsp:nvSpPr>
        <dsp:cNvPr id="0" name=""/>
        <dsp:cNvSpPr/>
      </dsp:nvSpPr>
      <dsp:spPr>
        <a:xfrm>
          <a:off x="175641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269C12-0541-4C00-978E-4992420AA029}">
      <dsp:nvSpPr>
        <dsp:cNvPr id="0" name=""/>
        <dsp:cNvSpPr/>
      </dsp:nvSpPr>
      <dsp:spPr>
        <a:xfrm>
          <a:off x="48627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595225" y="378424"/>
        <a:ext cx="526041" cy="526041"/>
      </dsp:txXfrm>
    </dsp:sp>
    <dsp:sp modelId="{67E47241-54EA-4997-8A90-27B8C7AB8094}">
      <dsp:nvSpPr>
        <dsp:cNvPr id="0" name=""/>
        <dsp:cNvSpPr/>
      </dsp:nvSpPr>
      <dsp:spPr>
        <a:xfrm>
          <a:off x="555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•each human being is rational;</a:t>
          </a:r>
          <a:endParaRPr lang="en-US" sz="1100" kern="1200"/>
        </a:p>
      </dsp:txBody>
      <dsp:txXfrm>
        <a:off x="5556" y="1520089"/>
        <a:ext cx="1705378" cy="1624524"/>
      </dsp:txXfrm>
    </dsp:sp>
    <dsp:sp modelId="{FEF4F63E-B766-4C42-B96E-D77D6911210A}">
      <dsp:nvSpPr>
        <dsp:cNvPr id="0" name=""/>
        <dsp:cNvSpPr/>
      </dsp:nvSpPr>
      <dsp:spPr>
        <a:xfrm>
          <a:off x="1900421"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5CA201-73E1-4A32-BF9E-FECE4D8784D9}">
      <dsp:nvSpPr>
        <dsp:cNvPr id="0" name=""/>
        <dsp:cNvSpPr/>
      </dsp:nvSpPr>
      <dsp:spPr>
        <a:xfrm>
          <a:off x="3651277"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A14A8B-864E-414E-8231-6B0F76CA2763}">
      <dsp:nvSpPr>
        <dsp:cNvPr id="0" name=""/>
        <dsp:cNvSpPr/>
      </dsp:nvSpPr>
      <dsp:spPr>
        <a:xfrm>
          <a:off x="238114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490090" y="378424"/>
        <a:ext cx="526041" cy="526041"/>
      </dsp:txXfrm>
    </dsp:sp>
    <dsp:sp modelId="{376DC025-7EF7-49C5-9917-0903A775EBAF}">
      <dsp:nvSpPr>
        <dsp:cNvPr id="0" name=""/>
        <dsp:cNvSpPr/>
      </dsp:nvSpPr>
      <dsp:spPr>
        <a:xfrm>
          <a:off x="1900421"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consideration involves weighing up gains against possible dangers;</a:t>
          </a:r>
          <a:endParaRPr lang="en-US" sz="1100" kern="1200"/>
        </a:p>
      </dsp:txBody>
      <dsp:txXfrm>
        <a:off x="1900421" y="1520089"/>
        <a:ext cx="1705378" cy="1624524"/>
      </dsp:txXfrm>
    </dsp:sp>
    <dsp:sp modelId="{C51D498D-27D2-4A4A-9708-DA1F2EBDA5BA}">
      <dsp:nvSpPr>
        <dsp:cNvPr id="0" name=""/>
        <dsp:cNvSpPr/>
      </dsp:nvSpPr>
      <dsp:spPr>
        <a:xfrm>
          <a:off x="3795286"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B3F2DD-8458-4589-8ED9-48005A233267}">
      <dsp:nvSpPr>
        <dsp:cNvPr id="0" name=""/>
        <dsp:cNvSpPr/>
      </dsp:nvSpPr>
      <dsp:spPr>
        <a:xfrm>
          <a:off x="554614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890148-473F-46F4-B236-1AC6CF627AAB}">
      <dsp:nvSpPr>
        <dsp:cNvPr id="0" name=""/>
        <dsp:cNvSpPr/>
      </dsp:nvSpPr>
      <dsp:spPr>
        <a:xfrm>
          <a:off x="427600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384955" y="378424"/>
        <a:ext cx="526041" cy="526041"/>
      </dsp:txXfrm>
    </dsp:sp>
    <dsp:sp modelId="{96C6A46A-668C-40FD-9338-F69DED0D01E9}">
      <dsp:nvSpPr>
        <dsp:cNvPr id="0" name=""/>
        <dsp:cNvSpPr/>
      </dsp:nvSpPr>
      <dsp:spPr>
        <a:xfrm>
          <a:off x="379528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assessment decides how each person will behave (both their legal and illegal behaviours);</a:t>
          </a:r>
          <a:endParaRPr lang="en-US" sz="1100" kern="1200"/>
        </a:p>
      </dsp:txBody>
      <dsp:txXfrm>
        <a:off x="3795286" y="1520089"/>
        <a:ext cx="1705378" cy="1624524"/>
      </dsp:txXfrm>
    </dsp:sp>
    <dsp:sp modelId="{C75A0BF6-A4C4-4612-A2D4-EA380B3E94B1}">
      <dsp:nvSpPr>
        <dsp:cNvPr id="0" name=""/>
        <dsp:cNvSpPr/>
      </dsp:nvSpPr>
      <dsp:spPr>
        <a:xfrm>
          <a:off x="5690152"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07BAF1-B85F-4F79-9A37-9F46BAF2203D}">
      <dsp:nvSpPr>
        <dsp:cNvPr id="0" name=""/>
        <dsp:cNvSpPr/>
      </dsp:nvSpPr>
      <dsp:spPr>
        <a:xfrm>
          <a:off x="7441007"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C35824-B11F-469B-BED5-D60321700D7A}">
      <dsp:nvSpPr>
        <dsp:cNvPr id="0" name=""/>
        <dsp:cNvSpPr/>
      </dsp:nvSpPr>
      <dsp:spPr>
        <a:xfrm>
          <a:off x="617087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279820" y="378424"/>
        <a:ext cx="526041" cy="526041"/>
      </dsp:txXfrm>
    </dsp:sp>
    <dsp:sp modelId="{E80F7D31-A30D-410E-A43E-BD15B023C84F}">
      <dsp:nvSpPr>
        <dsp:cNvPr id="0" name=""/>
        <dsp:cNvSpPr/>
      </dsp:nvSpPr>
      <dsp:spPr>
        <a:xfrm>
          <a:off x="569015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•before acting, each person weighs up the likely pleasure against the possible pain;</a:t>
          </a:r>
          <a:endParaRPr lang="en-US" sz="1100" kern="1200"/>
        </a:p>
      </dsp:txBody>
      <dsp:txXfrm>
        <a:off x="5690152" y="1520089"/>
        <a:ext cx="1705378" cy="1624524"/>
      </dsp:txXfrm>
    </dsp:sp>
    <dsp:sp modelId="{3ED29019-5F8A-4BEA-8DB2-DE97C541E197}">
      <dsp:nvSpPr>
        <dsp:cNvPr id="0" name=""/>
        <dsp:cNvSpPr/>
      </dsp:nvSpPr>
      <dsp:spPr>
        <a:xfrm>
          <a:off x="7585017"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262F6A-F3FB-4CA0-ADA8-A880F5B0F2B9}">
      <dsp:nvSpPr>
        <dsp:cNvPr id="0" name=""/>
        <dsp:cNvSpPr/>
      </dsp:nvSpPr>
      <dsp:spPr>
        <a:xfrm>
          <a:off x="933587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1678F6-D6A7-4076-A142-FC097E24D457}">
      <dsp:nvSpPr>
        <dsp:cNvPr id="0" name=""/>
        <dsp:cNvSpPr/>
      </dsp:nvSpPr>
      <dsp:spPr>
        <a:xfrm>
          <a:off x="806573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8174685" y="378424"/>
        <a:ext cx="526041" cy="526041"/>
      </dsp:txXfrm>
    </dsp:sp>
    <dsp:sp modelId="{C599A02E-A37B-4106-BB26-151C63E1F453}">
      <dsp:nvSpPr>
        <dsp:cNvPr id="0" name=""/>
        <dsp:cNvSpPr/>
      </dsp:nvSpPr>
      <dsp:spPr>
        <a:xfrm>
          <a:off x="7585017"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•their choice will depend on which action will give the person most individual pleasure;</a:t>
          </a:r>
          <a:endParaRPr lang="en-US" sz="1100" kern="1200"/>
        </a:p>
      </dsp:txBody>
      <dsp:txXfrm>
        <a:off x="7585017" y="1520089"/>
        <a:ext cx="1705378" cy="1624524"/>
      </dsp:txXfrm>
    </dsp:sp>
    <dsp:sp modelId="{95063B7D-56CE-4490-916C-9E722CD99F51}">
      <dsp:nvSpPr>
        <dsp:cNvPr id="0" name=""/>
        <dsp:cNvSpPr/>
      </dsp:nvSpPr>
      <dsp:spPr>
        <a:xfrm>
          <a:off x="9479882" y="641409"/>
          <a:ext cx="852689"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0A7B64-80CF-47EB-BA2E-FC4CECC3C0A3}">
      <dsp:nvSpPr>
        <dsp:cNvPr id="0" name=""/>
        <dsp:cNvSpPr/>
      </dsp:nvSpPr>
      <dsp:spPr>
        <a:xfrm>
          <a:off x="996060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6</a:t>
          </a:r>
        </a:p>
      </dsp:txBody>
      <dsp:txXfrm>
        <a:off x="10069550" y="378424"/>
        <a:ext cx="526041" cy="526041"/>
      </dsp:txXfrm>
    </dsp:sp>
    <dsp:sp modelId="{6E792AC4-901C-4B0C-A109-248C95D5EB32}">
      <dsp:nvSpPr>
        <dsp:cNvPr id="0" name=""/>
        <dsp:cNvSpPr/>
      </dsp:nvSpPr>
      <dsp:spPr>
        <a:xfrm>
          <a:off x="947988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•possible future punishment (if it is sufficiently swift, severe, and certain) may reduce the likelihood that illegal behaviour is chosen.</a:t>
          </a:r>
          <a:endParaRPr lang="en-US" sz="1100" kern="1200"/>
        </a:p>
      </dsp:txBody>
      <dsp:txXfrm>
        <a:off x="9479882" y="1520089"/>
        <a:ext cx="1705378" cy="16245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D692A-78B1-42AF-A258-E8BF0976D260}">
      <dsp:nvSpPr>
        <dsp:cNvPr id="0" name=""/>
        <dsp:cNvSpPr/>
      </dsp:nvSpPr>
      <dsp:spPr>
        <a:xfrm>
          <a:off x="0" y="0"/>
          <a:ext cx="499162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F2590-DA0B-42AF-8C41-5DE9C06246A1}">
      <dsp:nvSpPr>
        <dsp:cNvPr id="0" name=""/>
        <dsp:cNvSpPr/>
      </dsp:nvSpPr>
      <dsp:spPr>
        <a:xfrm>
          <a:off x="0" y="0"/>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Crime serves a purpose: Many classical thinkers originally assumed this was economic gain. However, it can be much more than this.</a:t>
          </a:r>
          <a:endParaRPr lang="en-US" sz="1400" kern="1200" dirty="0"/>
        </a:p>
      </dsp:txBody>
      <dsp:txXfrm>
        <a:off x="0" y="0"/>
        <a:ext cx="4991629" cy="919280"/>
      </dsp:txXfrm>
    </dsp:sp>
    <dsp:sp modelId="{559777E8-E594-46BF-85C4-CB4EA86725D3}">
      <dsp:nvSpPr>
        <dsp:cNvPr id="0" name=""/>
        <dsp:cNvSpPr/>
      </dsp:nvSpPr>
      <dsp:spPr>
        <a:xfrm>
          <a:off x="0" y="919280"/>
          <a:ext cx="499162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E0FB3-CD74-4245-A78C-16ED5513EE5F}">
      <dsp:nvSpPr>
        <dsp:cNvPr id="0" name=""/>
        <dsp:cNvSpPr/>
      </dsp:nvSpPr>
      <dsp:spPr>
        <a:xfrm>
          <a:off x="0" y="919280"/>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Happiness, respect, admiration amongst peers, status, excitement.</a:t>
          </a:r>
          <a:endParaRPr lang="en-US" sz="1400" kern="1200" dirty="0"/>
        </a:p>
      </dsp:txBody>
      <dsp:txXfrm>
        <a:off x="0" y="919280"/>
        <a:ext cx="4991629" cy="919280"/>
      </dsp:txXfrm>
    </dsp:sp>
    <dsp:sp modelId="{9D39AB8D-8422-422F-AA91-EFFBCCCCA53E}">
      <dsp:nvSpPr>
        <dsp:cNvPr id="0" name=""/>
        <dsp:cNvSpPr/>
      </dsp:nvSpPr>
      <dsp:spPr>
        <a:xfrm>
          <a:off x="0" y="1838561"/>
          <a:ext cx="499162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8BAF8-F8DD-443C-A3EF-E0716A6B9CBA}">
      <dsp:nvSpPr>
        <dsp:cNvPr id="0" name=""/>
        <dsp:cNvSpPr/>
      </dsp:nvSpPr>
      <dsp:spPr>
        <a:xfrm>
          <a:off x="0" y="1838561"/>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Cornish and Clarke (2006): recognise that in many cases the decision is made quickly or with reduced capacity to be rational </a:t>
          </a:r>
          <a:endParaRPr lang="en-US" sz="1400" kern="1200"/>
        </a:p>
      </dsp:txBody>
      <dsp:txXfrm>
        <a:off x="0" y="1838561"/>
        <a:ext cx="4991629" cy="919280"/>
      </dsp:txXfrm>
    </dsp:sp>
    <dsp:sp modelId="{0D7CFDF9-4119-4797-BA21-1FACDF7BF75F}">
      <dsp:nvSpPr>
        <dsp:cNvPr id="0" name=""/>
        <dsp:cNvSpPr/>
      </dsp:nvSpPr>
      <dsp:spPr>
        <a:xfrm>
          <a:off x="0" y="2757842"/>
          <a:ext cx="499162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714FA-2943-4546-84DD-3761F041DD64}">
      <dsp:nvSpPr>
        <dsp:cNvPr id="0" name=""/>
        <dsp:cNvSpPr/>
      </dsp:nvSpPr>
      <dsp:spPr>
        <a:xfrm>
          <a:off x="0" y="2757842"/>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Clarke and Cornish argue that criminals, like everyone else, are making the most rational or sensible decision for them at the time, with the information and with the capacity they have at that moment.</a:t>
          </a:r>
          <a:endParaRPr lang="en-US" sz="1400" kern="1200" dirty="0"/>
        </a:p>
      </dsp:txBody>
      <dsp:txXfrm>
        <a:off x="0" y="2757842"/>
        <a:ext cx="4991629" cy="919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Explain what classicist criminology is</a:t>
          </a:r>
          <a:endParaRPr lang="en-US" sz="16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Where can we see classicist criminology in our justice system today?</a:t>
          </a:r>
          <a:endParaRPr lang="en-US" sz="16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What is the key difference between classicism and positivism?</a:t>
          </a:r>
          <a:endParaRPr lang="en-US" sz="1600" kern="1200"/>
        </a:p>
      </dsp:txBody>
      <dsp:txXfrm>
        <a:off x="6927375" y="238136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A8CFB6-251D-47E8-80E9-D324ED29D8FB}"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84B62-A73B-44C3-8370-12AED632F4DF}" type="slidenum">
              <a:rPr lang="en-GB" smtClean="0"/>
              <a:t>‹#›</a:t>
            </a:fld>
            <a:endParaRPr lang="en-GB"/>
          </a:p>
        </p:txBody>
      </p:sp>
    </p:spTree>
    <p:extLst>
      <p:ext uri="{BB962C8B-B14F-4D97-AF65-F5344CB8AC3E}">
        <p14:creationId xmlns:p14="http://schemas.microsoft.com/office/powerpoint/2010/main" val="1483303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84B62-A73B-44C3-8370-12AED632F4DF}" type="slidenum">
              <a:rPr lang="en-GB" smtClean="0"/>
              <a:t>2</a:t>
            </a:fld>
            <a:endParaRPr lang="en-GB"/>
          </a:p>
        </p:txBody>
      </p:sp>
    </p:spTree>
    <p:extLst>
      <p:ext uri="{BB962C8B-B14F-4D97-AF65-F5344CB8AC3E}">
        <p14:creationId xmlns:p14="http://schemas.microsoft.com/office/powerpoint/2010/main" val="1726323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5</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6</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7</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8</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9</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10</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11</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12</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13</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3447713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18</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19</a:t>
            </a:fld>
            <a:endParaRPr lang="en-GB"/>
          </a:p>
        </p:txBody>
      </p:sp>
    </p:spTree>
    <p:extLst>
      <p:ext uri="{BB962C8B-B14F-4D97-AF65-F5344CB8AC3E}">
        <p14:creationId xmlns:p14="http://schemas.microsoft.com/office/powerpoint/2010/main" val="1946308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96A3EE-060B-4E44-B573-BF30520114AF}" type="slidenum">
              <a:t>20</a:t>
            </a:fld>
            <a:endParaRPr lang="en-GB"/>
          </a:p>
        </p:txBody>
      </p:sp>
    </p:spTree>
    <p:extLst>
      <p:ext uri="{BB962C8B-B14F-4D97-AF65-F5344CB8AC3E}">
        <p14:creationId xmlns:p14="http://schemas.microsoft.com/office/powerpoint/2010/main" val="29418243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21</a:t>
            </a:fld>
            <a:endParaRPr lang="en-GB"/>
          </a:p>
        </p:txBody>
      </p:sp>
    </p:spTree>
    <p:extLst>
      <p:ext uri="{BB962C8B-B14F-4D97-AF65-F5344CB8AC3E}">
        <p14:creationId xmlns:p14="http://schemas.microsoft.com/office/powerpoint/2010/main" val="4018337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F7726F-0A85-4F0F-B934-B4CA25860FDA}" type="slidenum">
              <a:rPr lang="en-GB" smtClean="0"/>
              <a:t>22</a:t>
            </a:fld>
            <a:endParaRPr lang="en-GB"/>
          </a:p>
        </p:txBody>
      </p:sp>
    </p:spTree>
    <p:extLst>
      <p:ext uri="{BB962C8B-B14F-4D97-AF65-F5344CB8AC3E}">
        <p14:creationId xmlns:p14="http://schemas.microsoft.com/office/powerpoint/2010/main" val="158392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24</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26</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27</a:t>
            </a:fld>
            <a:endParaRPr lang="en-GB"/>
          </a:p>
        </p:txBody>
      </p:sp>
    </p:spTree>
    <p:extLst>
      <p:ext uri="{BB962C8B-B14F-4D97-AF65-F5344CB8AC3E}">
        <p14:creationId xmlns:p14="http://schemas.microsoft.com/office/powerpoint/2010/main" val="1520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DF007-C340-6B9A-86D4-85D0EEF4A9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E41458-97B3-E4D2-212B-34A53EF8B3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F27652-295E-71D7-CBEC-D14CAF82421A}"/>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FB463CEE-6959-A336-F30A-C2D6B5BE7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918056-4DA4-02B8-C8B3-D063B07F66D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280701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FC32-7546-DDD2-C73C-4D2C0C8427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6DCEEB-A716-210E-4B04-2A4BB7CE85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45327-F3E9-547F-A0A9-83D41C3C922A}"/>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2D2C0B5A-9BA0-8BB0-8049-1B211D85B1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C5744-7872-2B5A-A8C1-926B5C2425C3}"/>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25546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5B91-68A9-4D92-0CB2-53C0B63303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B5B5F0-43EC-A920-AB42-34A543EC6E0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E5B698-2D1E-CF5E-187B-83C5B6F4039E}"/>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B6552E09-BD6D-231D-677B-EF7D0D4DF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20D685-655C-3E02-9C18-DC812445891E}"/>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48663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22BD-DC48-8190-0B5C-8705DB5D91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9F414-4056-6F2A-E1FB-F2E7ED268B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14A94E-1BC3-2F54-0DC6-2FE4401650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A467E8-F618-B5B1-66FC-C2445BAF5E19}"/>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6" name="Footer Placeholder 5">
            <a:extLst>
              <a:ext uri="{FF2B5EF4-FFF2-40B4-BE49-F238E27FC236}">
                <a16:creationId xmlns:a16="http://schemas.microsoft.com/office/drawing/2014/main" id="{F1EE3BF5-AB4D-2BC9-D520-9F5D53D2DF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A4C36F-9BA8-FCC7-5EA6-0A5F507097E4}"/>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844192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1BC7-89E3-154B-E56D-61D65D2CBC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7908D8-9A91-651F-6235-BF1DC53286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20B6D4-C526-C70D-7B33-13C3AF3595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72D690-4D52-3147-C6DB-C6468823FF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B68DEB-CE81-DECC-5839-BD7B5B77AC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DA69ED-D5A5-A564-61AD-E330944ACC65}"/>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8" name="Footer Placeholder 7">
            <a:extLst>
              <a:ext uri="{FF2B5EF4-FFF2-40B4-BE49-F238E27FC236}">
                <a16:creationId xmlns:a16="http://schemas.microsoft.com/office/drawing/2014/main" id="{A1D86330-63FE-DC30-9FD5-D872B10F7D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C8A510-46F7-7738-9A4D-4CFC5431C364}"/>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792253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1656-2D07-EB6A-E9A5-C3C4676131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7A222E-A97E-DD39-F4F5-874D498EC71C}"/>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4" name="Footer Placeholder 3">
            <a:extLst>
              <a:ext uri="{FF2B5EF4-FFF2-40B4-BE49-F238E27FC236}">
                <a16:creationId xmlns:a16="http://schemas.microsoft.com/office/drawing/2014/main" id="{8268A0CA-1BF5-184E-5A0D-DA21665EB2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496988-F3AB-FFAB-52A1-A04E88CF1560}"/>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560161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960C01-F2B5-A712-8D75-909C0DF73C3D}"/>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3" name="Footer Placeholder 2">
            <a:extLst>
              <a:ext uri="{FF2B5EF4-FFF2-40B4-BE49-F238E27FC236}">
                <a16:creationId xmlns:a16="http://schemas.microsoft.com/office/drawing/2014/main" id="{A504703D-5052-DF36-CC9D-17644E362A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69471E-E2D2-C09B-DA15-2DC714FA3EC3}"/>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88137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74482-A385-0E54-5870-FB31E96D9F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3E6AA3-26AD-FE33-D153-51D11BE6A3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DBEB89-9CAA-A9FC-2D82-F6AEF7E2DB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FA9C38-31C4-7C3B-210D-82BD8A3A9B40}"/>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6" name="Footer Placeholder 5">
            <a:extLst>
              <a:ext uri="{FF2B5EF4-FFF2-40B4-BE49-F238E27FC236}">
                <a16:creationId xmlns:a16="http://schemas.microsoft.com/office/drawing/2014/main" id="{887CEA42-C399-F42B-5A29-B3F6DD006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B56BE0-0627-FDA9-51B7-5CF1FAB419D8}"/>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516504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F07AA-50F6-320F-9B14-9E89F772D7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7AB426-F4E3-BB91-195A-B37491FEF3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7698BB-00BB-419A-AD06-9AE9BEEED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4CFD5-4097-DEB7-4B2F-2751042188FB}"/>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6" name="Footer Placeholder 5">
            <a:extLst>
              <a:ext uri="{FF2B5EF4-FFF2-40B4-BE49-F238E27FC236}">
                <a16:creationId xmlns:a16="http://schemas.microsoft.com/office/drawing/2014/main" id="{AA4DBFA5-4DAD-4CDD-97E7-5AF3197E7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83ED7F-1B8D-51BA-5084-31D8EFDD2A8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95253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D2169-F893-B958-40B1-FDED78BC90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CAE398-DC4E-B3BD-040C-7417C6E16A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C9083-D61E-96F6-A6FA-54AF5287EDF3}"/>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139D764E-67AA-B2CB-C195-242AEF011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B60C9-C4F6-E140-9963-2D144973162F}"/>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936899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D82716-044A-C7CC-9B5C-5176536922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CB29A7-BDAE-1BE6-1D07-CCF0D6F24F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C3FF73-28D1-B7D2-0B2C-089EB596D05D}"/>
              </a:ext>
            </a:extLst>
          </p:cNvPr>
          <p:cNvSpPr>
            <a:spLocks noGrp="1"/>
          </p:cNvSpPr>
          <p:nvPr>
            <p:ph type="dt" sz="half" idx="10"/>
          </p:nvPr>
        </p:nvSpPr>
        <p:spPr/>
        <p:txBody>
          <a:body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ED3C50C1-4B7C-04A6-7D09-EF405B773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152CE-C8B6-DC8D-C1F9-8787D7566F0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64267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8441A-F704-B689-5C56-30D483C198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B9D55-9285-AAC1-9EE8-41F7B1D082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FC6BF-191E-E951-A936-F13928A214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10A388-32BA-4BAE-888F-DC4C7A8F9364}" type="datetimeFigureOut">
              <a:rPr lang="en-GB" smtClean="0"/>
              <a:t>28/10/2025</a:t>
            </a:fld>
            <a:endParaRPr lang="en-GB"/>
          </a:p>
        </p:txBody>
      </p:sp>
      <p:sp>
        <p:nvSpPr>
          <p:cNvPr id="5" name="Footer Placeholder 4">
            <a:extLst>
              <a:ext uri="{FF2B5EF4-FFF2-40B4-BE49-F238E27FC236}">
                <a16:creationId xmlns:a16="http://schemas.microsoft.com/office/drawing/2014/main" id="{4C9B1371-6CFC-2B56-99A3-45B9BBBAA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32670B-75D7-C297-30A2-48B9AAD6FD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1306D5-4EAA-4CC2-A90B-858BCE011D5F}" type="slidenum">
              <a:rPr lang="en-GB" smtClean="0"/>
              <a:t>‹#›</a:t>
            </a:fld>
            <a:endParaRPr lang="en-GB"/>
          </a:p>
        </p:txBody>
      </p:sp>
    </p:spTree>
    <p:extLst>
      <p:ext uri="{BB962C8B-B14F-4D97-AF65-F5344CB8AC3E}">
        <p14:creationId xmlns:p14="http://schemas.microsoft.com/office/powerpoint/2010/main" val="2032508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pn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0.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9.pn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2.jpeg"/><Relationship Id="rId7" Type="http://schemas.openxmlformats.org/officeDocument/2006/relationships/diagramColors" Target="../diagrams/colors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dots on a white background&#10;&#10;Description automatically generated">
            <a:extLst>
              <a:ext uri="{FF2B5EF4-FFF2-40B4-BE49-F238E27FC236}">
                <a16:creationId xmlns:a16="http://schemas.microsoft.com/office/drawing/2014/main" id="{6CD6B4AD-2814-9D3D-0A6F-74131FF1FA55}"/>
              </a:ext>
            </a:extLst>
          </p:cNvPr>
          <p:cNvPicPr>
            <a:picLocks noChangeAspect="1"/>
          </p:cNvPicPr>
          <p:nvPr/>
        </p:nvPicPr>
        <p:blipFill>
          <a:blip r:embed="rId2">
            <a:alphaModFix amt="50000"/>
          </a:blip>
          <a:srcRect t="18752"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13CE33C8-594D-B6DA-7037-ECAE3E7933C4}"/>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Classicism</a:t>
            </a:r>
          </a:p>
        </p:txBody>
      </p:sp>
      <p:sp>
        <p:nvSpPr>
          <p:cNvPr id="3" name="Subtitle 2">
            <a:extLst>
              <a:ext uri="{FF2B5EF4-FFF2-40B4-BE49-F238E27FC236}">
                <a16:creationId xmlns:a16="http://schemas.microsoft.com/office/drawing/2014/main" id="{62F6B85C-7B90-05BE-C5CC-9B2251DE02BD}"/>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Criminological ‘schools of thought’</a:t>
            </a: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992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10DC5-CFD1-1DE7-FE1E-2809019F8586}"/>
              </a:ext>
            </a:extLst>
          </p:cNvPr>
          <p:cNvSpPr>
            <a:spLocks noGrp="1"/>
          </p:cNvSpPr>
          <p:nvPr>
            <p:ph type="title"/>
          </p:nvPr>
        </p:nvSpPr>
        <p:spPr>
          <a:xfrm>
            <a:off x="938439" y="945251"/>
            <a:ext cx="10869248" cy="1570831"/>
          </a:xfrm>
        </p:spPr>
        <p:txBody>
          <a:bodyPr>
            <a:normAutofit/>
          </a:bodyPr>
          <a:lstStyle/>
          <a:p>
            <a:r>
              <a:rPr lang="en-GB" dirty="0"/>
              <a:t>Learning objectives</a:t>
            </a:r>
          </a:p>
        </p:txBody>
      </p:sp>
      <p:graphicFrame>
        <p:nvGraphicFramePr>
          <p:cNvPr id="5" name="Content Placeholder 2">
            <a:extLst>
              <a:ext uri="{FF2B5EF4-FFF2-40B4-BE49-F238E27FC236}">
                <a16:creationId xmlns:a16="http://schemas.microsoft.com/office/drawing/2014/main" id="{34FCF0C2-06BB-E3B2-5E81-27E56DDC43B9}"/>
              </a:ext>
            </a:extLst>
          </p:cNvPr>
          <p:cNvGraphicFramePr>
            <a:graphicFrameLocks noGrp="1"/>
          </p:cNvGraphicFramePr>
          <p:nvPr>
            <p:ph idx="1"/>
            <p:extLst>
              <p:ext uri="{D42A27DB-BD31-4B8C-83A1-F6EECF244321}">
                <p14:modId xmlns:p14="http://schemas.microsoft.com/office/powerpoint/2010/main" val="3015248367"/>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774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6BEF1CB-7B54-AECC-DC3A-1F1E85D06EFE}"/>
              </a:ext>
            </a:extLst>
          </p:cNvPr>
          <p:cNvSpPr txBox="1"/>
          <p:nvPr/>
        </p:nvSpPr>
        <p:spPr>
          <a:xfrm>
            <a:off x="643468" y="643467"/>
            <a:ext cx="4620584" cy="456713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a:solidFill>
                  <a:schemeClr val="tx1"/>
                </a:solidFill>
                <a:latin typeface="+mj-lt"/>
                <a:ea typeface="+mj-ea"/>
                <a:cs typeface="+mj-cs"/>
              </a:rPr>
              <a:t>CLASSICAL CRIMINOLOGY</a:t>
            </a:r>
          </a:p>
        </p:txBody>
      </p:sp>
      <p:pic>
        <p:nvPicPr>
          <p:cNvPr id="6" name="Graphic 5" descr="Head with Gears">
            <a:extLst>
              <a:ext uri="{FF2B5EF4-FFF2-40B4-BE49-F238E27FC236}">
                <a16:creationId xmlns:a16="http://schemas.microsoft.com/office/drawing/2014/main" id="{0D69AC61-F668-320D-E150-E435B3520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pic>
        <p:nvPicPr>
          <p:cNvPr id="7" name="Picture 6">
            <a:extLst>
              <a:ext uri="{FF2B5EF4-FFF2-40B4-BE49-F238E27FC236}">
                <a16:creationId xmlns:a16="http://schemas.microsoft.com/office/drawing/2014/main" id="{938E3CD4-8444-96FA-FB7C-29102AFFA585}"/>
              </a:ext>
            </a:extLst>
          </p:cNvPr>
          <p:cNvPicPr>
            <a:picLocks noChangeAspect="1"/>
          </p:cNvPicPr>
          <p:nvPr/>
        </p:nvPicPr>
        <p:blipFill>
          <a:blip r:embed="rId4"/>
          <a:srcRect t="13966" b="7693"/>
          <a:stretch/>
        </p:blipFill>
        <p:spPr>
          <a:xfrm>
            <a:off x="105507" y="85957"/>
            <a:ext cx="7152835" cy="3735718"/>
          </a:xfrm>
          <a:prstGeom prst="rect">
            <a:avLst/>
          </a:prstGeom>
        </p:spPr>
      </p:pic>
    </p:spTree>
    <p:extLst>
      <p:ext uri="{BB962C8B-B14F-4D97-AF65-F5344CB8AC3E}">
        <p14:creationId xmlns:p14="http://schemas.microsoft.com/office/powerpoint/2010/main" val="196426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Definition of classicism</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348DEE-B697-6A14-7001-FE31B0725C18}"/>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dirty="0"/>
              <a:t>Pre – Enlightenment period: Crime was the consequence of evil.</a:t>
            </a:r>
          </a:p>
          <a:p>
            <a:pPr marL="285750" indent="-228600">
              <a:lnSpc>
                <a:spcPct val="90000"/>
              </a:lnSpc>
              <a:spcAft>
                <a:spcPts val="600"/>
              </a:spcAft>
              <a:buFont typeface="Arial" panose="020B0604020202020204" pitchFamily="34" charset="0"/>
              <a:buChar char="•"/>
            </a:pPr>
            <a:r>
              <a:rPr lang="en-US" sz="2000" dirty="0"/>
              <a:t>People should be able to do what they wanted, as long as not proscribed by the law. </a:t>
            </a:r>
          </a:p>
          <a:p>
            <a:pPr marL="285750" indent="-228600">
              <a:lnSpc>
                <a:spcPct val="90000"/>
              </a:lnSpc>
              <a:spcAft>
                <a:spcPts val="600"/>
              </a:spcAft>
              <a:buFont typeface="Arial" panose="020B0604020202020204" pitchFamily="34" charset="0"/>
              <a:buChar char="•"/>
            </a:pPr>
            <a:r>
              <a:rPr lang="en-US" sz="2000" b="1" i="1" dirty="0"/>
              <a:t>Age of Enlightenment 1715-89</a:t>
            </a:r>
            <a:r>
              <a:rPr lang="en-US" sz="2000" dirty="0"/>
              <a:t>: saw a shift in previous thought regarding faith and criminality.</a:t>
            </a:r>
          </a:p>
          <a:p>
            <a:pPr marL="285750" indent="-228600">
              <a:lnSpc>
                <a:spcPct val="90000"/>
              </a:lnSpc>
              <a:spcAft>
                <a:spcPts val="600"/>
              </a:spcAft>
              <a:buFont typeface="Arial" panose="020B0604020202020204" pitchFamily="34" charset="0"/>
              <a:buChar char="•"/>
            </a:pPr>
            <a:r>
              <a:rPr lang="en-US" sz="2000" dirty="0"/>
              <a:t>Classicists started to argue that we should be less concerned with ‘faith’ and more about ‘reason’.  </a:t>
            </a:r>
          </a:p>
          <a:p>
            <a:pPr marL="285750" indent="-228600">
              <a:lnSpc>
                <a:spcPct val="90000"/>
              </a:lnSpc>
              <a:spcAft>
                <a:spcPts val="600"/>
              </a:spcAft>
              <a:buFont typeface="Arial" panose="020B0604020202020204" pitchFamily="34" charset="0"/>
              <a:buChar char="•"/>
            </a:pPr>
            <a:r>
              <a:rPr lang="en-US" sz="2000" dirty="0"/>
              <a:t>Classical thinkers challenged the use of severe punishment and the power held by the Monarchs over societies. </a:t>
            </a:r>
          </a:p>
          <a:p>
            <a:pPr marL="285750" indent="-228600">
              <a:lnSpc>
                <a:spcPct val="90000"/>
              </a:lnSpc>
              <a:spcAft>
                <a:spcPts val="600"/>
              </a:spcAft>
              <a:buFont typeface="Arial" panose="020B0604020202020204" pitchFamily="34" charset="0"/>
              <a:buChar char="•"/>
            </a:pPr>
            <a:r>
              <a:rPr lang="en-US" sz="2000" dirty="0"/>
              <a:t>Classical thinkers proposed that societies should be run on fairer grounds </a:t>
            </a:r>
          </a:p>
        </p:txBody>
      </p:sp>
      <p:pic>
        <p:nvPicPr>
          <p:cNvPr id="4" name="Picture 3" descr="A red background with white text&#10;&#10;Description automatically generated with medium confidence"/>
          <p:cNvPicPr>
            <a:picLocks noChangeAspect="1"/>
          </p:cNvPicPr>
          <p:nvPr/>
        </p:nvPicPr>
        <p:blipFill>
          <a:blip r:embed="rId3"/>
          <a:srcRect l="21903" r="24222"/>
          <a:stretch/>
        </p:blipFill>
        <p:spPr>
          <a:xfrm>
            <a:off x="7675658" y="2093976"/>
            <a:ext cx="3941064" cy="4096512"/>
          </a:xfrm>
          <a:prstGeom prst="rect">
            <a:avLst/>
          </a:prstGeom>
        </p:spPr>
      </p:pic>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1043631" y="873940"/>
            <a:ext cx="4928291" cy="1035781"/>
          </a:xfrm>
        </p:spPr>
        <p:txBody>
          <a:bodyPr anchor="ctr">
            <a:normAutofit/>
          </a:bodyPr>
          <a:lstStyle/>
          <a:p>
            <a:r>
              <a:rPr lang="en-GB" sz="3300" b="1"/>
              <a:t>JOHN LOCKE (1632-1704</a:t>
            </a:r>
            <a:r>
              <a:rPr lang="en-GB" sz="3300" b="1" u="sng"/>
              <a:t>)</a:t>
            </a:r>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195859" y="2143009"/>
            <a:ext cx="5840799" cy="4058836"/>
          </a:xfrm>
        </p:spPr>
        <p:txBody>
          <a:bodyPr anchor="ctr">
            <a:normAutofit/>
          </a:bodyPr>
          <a:lstStyle/>
          <a:p>
            <a:r>
              <a:rPr lang="en-GB" sz="1800" b="1" dirty="0"/>
              <a:t> All nations and societies should be run so that each person only gives up a portion of their liberty; only the amount necessary for their society to be fair and to function. </a:t>
            </a:r>
          </a:p>
          <a:p>
            <a:endParaRPr lang="en-GB" sz="1800" b="1" dirty="0"/>
          </a:p>
          <a:p>
            <a:r>
              <a:rPr lang="en-GB" sz="1800" b="1" dirty="0"/>
              <a:t>Each person should then be able to rely on the state to protect their interests from people who were greedy or unfair.</a:t>
            </a:r>
          </a:p>
          <a:p>
            <a:endParaRPr lang="en-GB" sz="1800" b="1" dirty="0"/>
          </a:p>
          <a:p>
            <a:r>
              <a:rPr lang="en-GB" sz="1800" b="1" dirty="0"/>
              <a:t>Conscious thought – everyone in society has got the ability use their free will and rational thought in order to make their own decisions and should do so without fear of punishment by the state. </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b="2905"/>
          <a:stretch/>
        </p:blipFill>
        <p:spPr>
          <a:xfrm>
            <a:off x="6788383" y="613147"/>
            <a:ext cx="4565417" cy="5593443"/>
          </a:xfrm>
          <a:prstGeom prst="rect">
            <a:avLst/>
          </a:prstGeom>
        </p:spPr>
      </p:pic>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773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043631" y="873940"/>
            <a:ext cx="4928291" cy="1035781"/>
          </a:xfrm>
          <a:prstGeom prst="rect">
            <a:avLst/>
          </a:prstGeom>
        </p:spPr>
        <p:txBody>
          <a:bodyPr vert="horz" lIns="91440" tIns="45720" rIns="91440" bIns="45720" rtlCol="0" anchor="ctr">
            <a:normAutofit fontScale="47500" lnSpcReduction="20000"/>
          </a:bodyPr>
          <a:lstStyle/>
          <a:p>
            <a:pPr>
              <a:lnSpc>
                <a:spcPct val="90000"/>
              </a:lnSpc>
              <a:spcBef>
                <a:spcPct val="0"/>
              </a:spcBef>
              <a:spcAft>
                <a:spcPts val="600"/>
              </a:spcAft>
            </a:pPr>
            <a:r>
              <a:rPr lang="en-US" sz="6700" b="1" spc="-50" dirty="0">
                <a:latin typeface="+mj-lt"/>
                <a:ea typeface="+mj-ea"/>
                <a:cs typeface="+mj-cs"/>
              </a:rPr>
              <a:t>CESARE BECCARIA  (1767)</a:t>
            </a:r>
          </a:p>
          <a:p>
            <a:pPr>
              <a:lnSpc>
                <a:spcPct val="90000"/>
              </a:lnSpc>
              <a:spcBef>
                <a:spcPct val="0"/>
              </a:spcBef>
              <a:spcAft>
                <a:spcPts val="600"/>
              </a:spcAft>
            </a:pPr>
            <a:r>
              <a:rPr lang="en-GB" sz="3600" b="0" i="1" kern="1200" dirty="0">
                <a:solidFill>
                  <a:schemeClr val="tx1"/>
                </a:solidFill>
                <a:effectLst/>
                <a:latin typeface="+mn-lt"/>
                <a:ea typeface="+mn-ea"/>
                <a:cs typeface="+mn-cs"/>
              </a:rPr>
              <a:t> ‘As punishments become more cruel, men become more ferocious’ </a:t>
            </a:r>
            <a:r>
              <a:rPr lang="en-GB" sz="3600" b="0" i="0" kern="1200" dirty="0">
                <a:solidFill>
                  <a:schemeClr val="tx1"/>
                </a:solidFill>
                <a:effectLst/>
                <a:latin typeface="+mn-lt"/>
                <a:ea typeface="+mn-ea"/>
                <a:cs typeface="+mn-cs"/>
              </a:rPr>
              <a:t>(Cockburn, 1994: 155). </a:t>
            </a:r>
            <a:endParaRPr lang="en-US" sz="3600" spc="-50" dirty="0">
              <a:latin typeface="+mj-lt"/>
              <a:ea typeface="+mj-ea"/>
              <a:cs typeface="+mj-cs"/>
            </a:endParaRPr>
          </a:p>
        </p:txBody>
      </p:sp>
      <p:pic>
        <p:nvPicPr>
          <p:cNvPr id="4" name="Content Placeholder 3"/>
          <p:cNvPicPr>
            <a:picLocks noGrp="1" noChangeAspect="1"/>
          </p:cNvPicPr>
          <p:nvPr>
            <p:ph idx="1"/>
          </p:nvPr>
        </p:nvPicPr>
        <p:blipFill rotWithShape="1">
          <a:blip r:embed="rId3"/>
          <a:srcRect r="1" b="5092"/>
          <a:stretch/>
        </p:blipFill>
        <p:spPr>
          <a:xfrm>
            <a:off x="6788383" y="613147"/>
            <a:ext cx="4565417" cy="5593443"/>
          </a:xfrm>
          <a:prstGeom prst="rect">
            <a:avLst/>
          </a:prstGeom>
        </p:spPr>
      </p:pic>
      <p:cxnSp>
        <p:nvCxnSpPr>
          <p:cNvPr id="38" name="Straight Connector 3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4" name="TextBox 1">
            <a:extLst>
              <a:ext uri="{FF2B5EF4-FFF2-40B4-BE49-F238E27FC236}">
                <a16:creationId xmlns:a16="http://schemas.microsoft.com/office/drawing/2014/main" id="{C5680548-B7BB-16F2-B5C8-20530CA00EBD}"/>
              </a:ext>
            </a:extLst>
          </p:cNvPr>
          <p:cNvGraphicFramePr/>
          <p:nvPr>
            <p:extLst>
              <p:ext uri="{D42A27DB-BD31-4B8C-83A1-F6EECF244321}">
                <p14:modId xmlns:p14="http://schemas.microsoft.com/office/powerpoint/2010/main" val="3505223236"/>
              </p:ext>
            </p:extLst>
          </p:nvPr>
        </p:nvGraphicFramePr>
        <p:xfrm>
          <a:off x="267837" y="2195371"/>
          <a:ext cx="6139997" cy="4240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D05294A3-BFB2-5A9F-E121-65F1609CC6A0}"/>
              </a:ext>
            </a:extLst>
          </p:cNvPr>
          <p:cNvSpPr txBox="1"/>
          <p:nvPr/>
        </p:nvSpPr>
        <p:spPr>
          <a:xfrm>
            <a:off x="6788383" y="4821595"/>
            <a:ext cx="1961722" cy="1384995"/>
          </a:xfrm>
          <a:prstGeom prst="rect">
            <a:avLst/>
          </a:prstGeom>
          <a:solidFill>
            <a:schemeClr val="accent4">
              <a:lumMod val="20000"/>
              <a:lumOff val="80000"/>
            </a:schemeClr>
          </a:solidFill>
        </p:spPr>
        <p:txBody>
          <a:bodyPr wrap="square" rtlCol="0">
            <a:spAutoFit/>
          </a:bodyPr>
          <a:lstStyle/>
          <a:p>
            <a:r>
              <a:rPr lang="en-GB" sz="2800" dirty="0"/>
              <a:t>CERTAINTY</a:t>
            </a:r>
          </a:p>
          <a:p>
            <a:r>
              <a:rPr lang="en-GB" sz="2800" dirty="0"/>
              <a:t>CELERITY</a:t>
            </a:r>
          </a:p>
          <a:p>
            <a:r>
              <a:rPr lang="en-GB" sz="2800" dirty="0"/>
              <a:t>SEVERITY</a:t>
            </a:r>
            <a:endParaRPr lang="en-GB" dirty="0"/>
          </a:p>
        </p:txBody>
      </p:sp>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4928291" cy="1035781"/>
          </a:xfrm>
        </p:spPr>
        <p:txBody>
          <a:bodyPr vert="horz" lIns="91440" tIns="45720" rIns="91440" bIns="45720" rtlCol="0" anchor="ctr">
            <a:normAutofit fontScale="90000"/>
          </a:bodyPr>
          <a:lstStyle/>
          <a:p>
            <a:r>
              <a:rPr lang="en-US" sz="3600" dirty="0"/>
              <a:t>Jeremy Bentham (1748-1832)</a:t>
            </a:r>
          </a:p>
        </p:txBody>
      </p:sp>
      <p:sp>
        <p:nvSpPr>
          <p:cNvPr id="3" name="TextBox 2"/>
          <p:cNvSpPr txBox="1"/>
          <p:nvPr/>
        </p:nvSpPr>
        <p:spPr>
          <a:xfrm>
            <a:off x="195859" y="2127511"/>
            <a:ext cx="5840799" cy="4252186"/>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Clr>
                <a:schemeClr val="accent1"/>
              </a:buClr>
              <a:buFont typeface="Arial" panose="020B0604020202020204" pitchFamily="34" charset="0"/>
              <a:buChar char="•"/>
            </a:pPr>
            <a:r>
              <a:rPr lang="en-US" sz="1600" b="1" dirty="0"/>
              <a:t>Leading classicist criminologist – </a:t>
            </a:r>
            <a:r>
              <a:rPr lang="en-US" sz="1600" dirty="0"/>
              <a:t>Helped spread Beccaria's word in Britain</a:t>
            </a:r>
            <a:r>
              <a:rPr lang="en-US" sz="1600" b="1" dirty="0"/>
              <a:t>.</a:t>
            </a:r>
          </a:p>
          <a:p>
            <a:pPr marL="285750" indent="-228600">
              <a:lnSpc>
                <a:spcPct val="90000"/>
              </a:lnSpc>
              <a:spcAft>
                <a:spcPts val="600"/>
              </a:spcAft>
              <a:buClr>
                <a:schemeClr val="accent1"/>
              </a:buClr>
              <a:buFont typeface="Arial" panose="020B0604020202020204" pitchFamily="34" charset="0"/>
              <a:buChar char="•"/>
            </a:pPr>
            <a:endParaRPr lang="en-US" sz="1600" b="1" dirty="0"/>
          </a:p>
          <a:p>
            <a:pPr marL="57150">
              <a:lnSpc>
                <a:spcPct val="90000"/>
              </a:lnSpc>
              <a:spcAft>
                <a:spcPts val="600"/>
              </a:spcAft>
              <a:buClr>
                <a:schemeClr val="accent1"/>
              </a:buClr>
            </a:pPr>
            <a:r>
              <a:rPr lang="en-US" sz="1600" b="1" dirty="0"/>
              <a:t>Bentham like Beccaria and earlier writers </a:t>
            </a:r>
            <a:r>
              <a:rPr lang="en-US" sz="1600" b="1" dirty="0" err="1"/>
              <a:t>recognised</a:t>
            </a:r>
            <a:r>
              <a:rPr lang="en-US" sz="1600" b="1" dirty="0"/>
              <a:t> the need to understand people as rational actors and </a:t>
            </a:r>
            <a:r>
              <a:rPr lang="en-GB" sz="1600" b="1" dirty="0"/>
              <a:t>that they are selfish. If they will gain something, they will commit crime. </a:t>
            </a:r>
            <a:endParaRPr lang="en-US" sz="1600" b="1" dirty="0"/>
          </a:p>
          <a:p>
            <a:pPr indent="-228600">
              <a:lnSpc>
                <a:spcPct val="90000"/>
              </a:lnSpc>
              <a:spcAft>
                <a:spcPts val="600"/>
              </a:spcAft>
              <a:buClr>
                <a:schemeClr val="accent1"/>
              </a:buClr>
              <a:buFont typeface="Arial" panose="020B0604020202020204" pitchFamily="34" charset="0"/>
              <a:buChar char="•"/>
            </a:pPr>
            <a:endParaRPr lang="en-US" sz="1600" dirty="0"/>
          </a:p>
          <a:p>
            <a:pPr>
              <a:lnSpc>
                <a:spcPct val="90000"/>
              </a:lnSpc>
              <a:spcAft>
                <a:spcPts val="600"/>
              </a:spcAft>
              <a:buClr>
                <a:schemeClr val="accent1"/>
              </a:buClr>
            </a:pPr>
            <a:r>
              <a:rPr lang="en-US" sz="1600" b="1" i="1" u="sng" dirty="0"/>
              <a:t>Reform of the penal code</a:t>
            </a:r>
          </a:p>
          <a:p>
            <a:pPr marL="57150">
              <a:lnSpc>
                <a:spcPct val="90000"/>
              </a:lnSpc>
              <a:spcAft>
                <a:spcPts val="600"/>
              </a:spcAft>
              <a:buClr>
                <a:schemeClr val="accent1"/>
              </a:buClr>
            </a:pPr>
            <a:r>
              <a:rPr lang="en-US" sz="1600" dirty="0"/>
              <a:t>Sought to adjust penalties to reflect the seriousness of the crime.</a:t>
            </a:r>
          </a:p>
          <a:p>
            <a:pPr marL="57150">
              <a:lnSpc>
                <a:spcPct val="90000"/>
              </a:lnSpc>
              <a:spcAft>
                <a:spcPts val="600"/>
              </a:spcAft>
              <a:buClr>
                <a:schemeClr val="accent1"/>
              </a:buClr>
            </a:pPr>
            <a:r>
              <a:rPr lang="en-US" sz="1600" dirty="0"/>
              <a:t>The Criminal Law Commissioners [1833] sought to limit the use of judicial discretion in sentencing.</a:t>
            </a:r>
          </a:p>
          <a:p>
            <a:pPr indent="-228600">
              <a:lnSpc>
                <a:spcPct val="90000"/>
              </a:lnSpc>
              <a:spcAft>
                <a:spcPts val="600"/>
              </a:spcAft>
              <a:buClr>
                <a:schemeClr val="accent1"/>
              </a:buClr>
              <a:buFont typeface="Arial" panose="020B0604020202020204" pitchFamily="34" charset="0"/>
              <a:buChar char="•"/>
            </a:pPr>
            <a:endParaRPr lang="en-US" sz="1600" b="1" dirty="0"/>
          </a:p>
          <a:p>
            <a:pPr>
              <a:lnSpc>
                <a:spcPct val="90000"/>
              </a:lnSpc>
              <a:spcAft>
                <a:spcPts val="600"/>
              </a:spcAft>
              <a:buClr>
                <a:schemeClr val="accent1"/>
              </a:buClr>
            </a:pPr>
            <a:r>
              <a:rPr lang="en-US" sz="1600" b="1" i="1" u="sng" dirty="0"/>
              <a:t>Police reform</a:t>
            </a:r>
          </a:p>
          <a:p>
            <a:pPr marL="57150">
              <a:lnSpc>
                <a:spcPct val="90000"/>
              </a:lnSpc>
              <a:spcAft>
                <a:spcPts val="600"/>
              </a:spcAft>
              <a:buClr>
                <a:schemeClr val="accent1"/>
              </a:buClr>
            </a:pPr>
            <a:r>
              <a:rPr lang="en-US" sz="1600" dirty="0"/>
              <a:t>Abolition of the historic ‘parish constable’ system of policing</a:t>
            </a:r>
          </a:p>
          <a:p>
            <a:pPr marL="57150">
              <a:lnSpc>
                <a:spcPct val="90000"/>
              </a:lnSpc>
              <a:spcAft>
                <a:spcPts val="600"/>
              </a:spcAft>
              <a:buClr>
                <a:schemeClr val="accent1"/>
              </a:buClr>
            </a:pPr>
            <a:r>
              <a:rPr lang="en-US" sz="1600" dirty="0"/>
              <a:t>Focus was on deterrence</a:t>
            </a:r>
          </a:p>
        </p:txBody>
      </p:sp>
      <p:pic>
        <p:nvPicPr>
          <p:cNvPr id="4" name="Content Placeholder 3"/>
          <p:cNvPicPr>
            <a:picLocks noGrp="1" noChangeAspect="1"/>
          </p:cNvPicPr>
          <p:nvPr>
            <p:ph idx="1"/>
          </p:nvPr>
        </p:nvPicPr>
        <p:blipFill rotWithShape="1">
          <a:blip r:embed="rId3"/>
          <a:srcRect b="2376"/>
          <a:stretch/>
        </p:blipFill>
        <p:spPr>
          <a:xfrm>
            <a:off x="6788383" y="613147"/>
            <a:ext cx="4565417" cy="5593443"/>
          </a:xfrm>
          <a:prstGeom prst="rect">
            <a:avLst/>
          </a:prstGeom>
        </p:spPr>
      </p:pic>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493F687-B977-C090-9552-77A0456751A7}"/>
              </a:ext>
            </a:extLst>
          </p:cNvPr>
          <p:cNvSpPr txBox="1"/>
          <p:nvPr/>
        </p:nvSpPr>
        <p:spPr>
          <a:xfrm>
            <a:off x="7223760" y="4865333"/>
            <a:ext cx="3516923" cy="830997"/>
          </a:xfrm>
          <a:prstGeom prst="rect">
            <a:avLst/>
          </a:prstGeom>
          <a:solidFill>
            <a:srgbClr val="FFFF00"/>
          </a:solidFill>
        </p:spPr>
        <p:txBody>
          <a:bodyPr wrap="square" rtlCol="0">
            <a:spAutoFit/>
          </a:bodyPr>
          <a:lstStyle/>
          <a:p>
            <a:pPr algn="ctr"/>
            <a:r>
              <a:rPr lang="en-GB" sz="2400" i="1" dirty="0"/>
              <a:t>‘HEDONISTIC CALCULUS’</a:t>
            </a:r>
          </a:p>
        </p:txBody>
      </p:sp>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83555" y="-33826"/>
            <a:ext cx="4821283"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bg1"/>
                </a:solidFill>
                <a:latin typeface="+mj-lt"/>
                <a:ea typeface="+mj-ea"/>
                <a:cs typeface="+mj-cs"/>
              </a:rPr>
              <a:t>PRISON REFORM</a:t>
            </a:r>
          </a:p>
        </p:txBody>
      </p:sp>
      <p:pic>
        <p:nvPicPr>
          <p:cNvPr id="7" name="Picture 6">
            <a:extLst>
              <a:ext uri="{FF2B5EF4-FFF2-40B4-BE49-F238E27FC236}">
                <a16:creationId xmlns:a16="http://schemas.microsoft.com/office/drawing/2014/main" id="{C72BD3CB-3A41-C633-6923-F5899699F422}"/>
              </a:ext>
            </a:extLst>
          </p:cNvPr>
          <p:cNvPicPr>
            <a:picLocks noChangeAspect="1"/>
          </p:cNvPicPr>
          <p:nvPr/>
        </p:nvPicPr>
        <p:blipFill>
          <a:blip r:embed="rId3"/>
          <a:stretch>
            <a:fillRect/>
          </a:stretch>
        </p:blipFill>
        <p:spPr>
          <a:xfrm>
            <a:off x="458336" y="657868"/>
            <a:ext cx="2784700" cy="2735967"/>
          </a:xfrm>
          <a:prstGeom prst="rect">
            <a:avLst/>
          </a:prstGeom>
        </p:spPr>
      </p:pic>
      <p:pic>
        <p:nvPicPr>
          <p:cNvPr id="3" name="Picture 2"/>
          <p:cNvPicPr>
            <a:picLocks noChangeAspect="1"/>
          </p:cNvPicPr>
          <p:nvPr/>
        </p:nvPicPr>
        <p:blipFill>
          <a:blip r:embed="rId4"/>
          <a:stretch>
            <a:fillRect/>
          </a:stretch>
        </p:blipFill>
        <p:spPr>
          <a:xfrm>
            <a:off x="3664752" y="2917575"/>
            <a:ext cx="2295082" cy="2599642"/>
          </a:xfrm>
          <a:prstGeom prst="rect">
            <a:avLst/>
          </a:prstGeom>
        </p:spPr>
      </p:pic>
      <p:sp>
        <p:nvSpPr>
          <p:cNvPr id="8" name="TextBox 7">
            <a:extLst>
              <a:ext uri="{FF2B5EF4-FFF2-40B4-BE49-F238E27FC236}">
                <a16:creationId xmlns:a16="http://schemas.microsoft.com/office/drawing/2014/main" id="{A73BB59C-EE69-AA17-A813-67CF11F5BB0D}"/>
              </a:ext>
            </a:extLst>
          </p:cNvPr>
          <p:cNvSpPr txBox="1"/>
          <p:nvPr/>
        </p:nvSpPr>
        <p:spPr>
          <a:xfrm>
            <a:off x="844128" y="4002574"/>
            <a:ext cx="2567410" cy="523220"/>
          </a:xfrm>
          <a:prstGeom prst="rect">
            <a:avLst/>
          </a:prstGeom>
          <a:noFill/>
        </p:spPr>
        <p:txBody>
          <a:bodyPr wrap="square" rtlCol="0">
            <a:spAutoFit/>
          </a:bodyPr>
          <a:lstStyle/>
          <a:p>
            <a:r>
              <a:rPr lang="en-GB" sz="2800" dirty="0"/>
              <a:t>PANOPTICON</a:t>
            </a:r>
          </a:p>
        </p:txBody>
      </p:sp>
      <p:graphicFrame>
        <p:nvGraphicFramePr>
          <p:cNvPr id="10" name="TextBox 1">
            <a:extLst>
              <a:ext uri="{FF2B5EF4-FFF2-40B4-BE49-F238E27FC236}">
                <a16:creationId xmlns:a16="http://schemas.microsoft.com/office/drawing/2014/main" id="{AAFB9A45-5702-8195-1E1D-469C64BCD1C4}"/>
              </a:ext>
            </a:extLst>
          </p:cNvPr>
          <p:cNvGraphicFramePr/>
          <p:nvPr>
            <p:extLst>
              <p:ext uri="{D42A27DB-BD31-4B8C-83A1-F6EECF244321}">
                <p14:modId xmlns:p14="http://schemas.microsoft.com/office/powerpoint/2010/main" val="4273963083"/>
              </p:ext>
            </p:extLst>
          </p:nvPr>
        </p:nvGraphicFramePr>
        <p:xfrm>
          <a:off x="6526589" y="1200995"/>
          <a:ext cx="5269171" cy="52560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222" y="365125"/>
            <a:ext cx="2689847" cy="3938518"/>
          </a:xfrm>
        </p:spPr>
        <p:txBody>
          <a:bodyPr>
            <a:normAutofit/>
          </a:bodyPr>
          <a:lstStyle/>
          <a:p>
            <a:r>
              <a:rPr lang="en-GB" sz="3200"/>
              <a:t>Impact of classicism</a:t>
            </a:r>
          </a:p>
        </p:txBody>
      </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553" y="3797597"/>
            <a:ext cx="5086908" cy="2423944"/>
          </a:xfrm>
        </p:spPr>
        <p:txBody>
          <a:bodyPr anchor="ctr">
            <a:normAutofit/>
          </a:bodyPr>
          <a:lstStyle/>
          <a:p>
            <a:r>
              <a:rPr lang="en-GB"/>
              <a:t>Implications of classicism</a:t>
            </a:r>
          </a:p>
        </p:txBody>
      </p:sp>
      <p:pic>
        <p:nvPicPr>
          <p:cNvPr id="4" name="Picture 3"/>
          <p:cNvPicPr>
            <a:picLocks noChangeAspect="1"/>
          </p:cNvPicPr>
          <p:nvPr/>
        </p:nvPicPr>
        <p:blipFill>
          <a:blip r:embed="rId3"/>
          <a:stretch>
            <a:fillRect/>
          </a:stretch>
        </p:blipFill>
        <p:spPr>
          <a:xfrm>
            <a:off x="1587387" y="264354"/>
            <a:ext cx="2881876" cy="2881876"/>
          </a:xfrm>
          <a:prstGeom prst="rect">
            <a:avLst/>
          </a:prstGeom>
        </p:spPr>
      </p:pic>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nvPr>
        </p:nvGraphicFramePr>
        <p:xfrm>
          <a:off x="6491176" y="365125"/>
          <a:ext cx="4862623" cy="58118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552" y="365125"/>
            <a:ext cx="5022630" cy="2430030"/>
          </a:xfrm>
        </p:spPr>
        <p:txBody>
          <a:bodyPr>
            <a:normAutofit/>
          </a:bodyPr>
          <a:lstStyle/>
          <a:p>
            <a:r>
              <a:rPr lang="en-GB"/>
              <a:t>Neoclassicism</a:t>
            </a:r>
          </a:p>
        </p:txBody>
      </p:sp>
      <p:sp>
        <p:nvSpPr>
          <p:cNvPr id="3" name="Content Placeholder 2"/>
          <p:cNvSpPr>
            <a:spLocks noGrp="1"/>
          </p:cNvSpPr>
          <p:nvPr>
            <p:ph idx="1"/>
          </p:nvPr>
        </p:nvSpPr>
        <p:spPr>
          <a:xfrm>
            <a:off x="259199" y="3535635"/>
            <a:ext cx="5473336" cy="3215730"/>
          </a:xfrm>
        </p:spPr>
        <p:txBody>
          <a:bodyPr>
            <a:normAutofit fontScale="77500" lnSpcReduction="20000"/>
          </a:bodyPr>
          <a:lstStyle/>
          <a:p>
            <a:pPr>
              <a:lnSpc>
                <a:spcPct val="110000"/>
              </a:lnSpc>
            </a:pPr>
            <a:r>
              <a:rPr lang="en-GB" dirty="0"/>
              <a:t>Recognises the need to take account of other factors that may affect rationality</a:t>
            </a:r>
          </a:p>
          <a:p>
            <a:pPr>
              <a:lnSpc>
                <a:spcPct val="110000"/>
              </a:lnSpc>
            </a:pPr>
            <a:r>
              <a:rPr lang="en-GB" dirty="0"/>
              <a:t>Poverty, enfeeblement (weakness), madness, immaturity (Pitts, 1988).</a:t>
            </a:r>
          </a:p>
          <a:p>
            <a:pPr>
              <a:lnSpc>
                <a:spcPct val="110000"/>
              </a:lnSpc>
            </a:pPr>
            <a:endParaRPr lang="en-GB" dirty="0"/>
          </a:p>
          <a:p>
            <a:pPr>
              <a:lnSpc>
                <a:spcPct val="110000"/>
              </a:lnSpc>
            </a:pPr>
            <a:r>
              <a:rPr lang="en-GB" dirty="0"/>
              <a:t>Taylor et al (1973) ‘in the neoclassical schema, man is still to be held accountable for his actions but certain minor reservations are made’</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2853" r="3907"/>
          <a:stretch/>
        </p:blipFill>
        <p:spPr>
          <a:xfrm>
            <a:off x="7053760" y="609599"/>
            <a:ext cx="4156574" cy="5520657"/>
          </a:xfrm>
          <a:prstGeom prst="rect">
            <a:avLst/>
          </a:prstGeom>
        </p:spPr>
      </p:pic>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a:xfrm>
            <a:off x="484552" y="365125"/>
            <a:ext cx="10869248" cy="1570831"/>
          </a:xfrm>
        </p:spPr>
        <p:txBody>
          <a:bodyPr>
            <a:normAutofit/>
          </a:bodyPr>
          <a:lstStyle/>
          <a:p>
            <a:r>
              <a:rPr lang="en-GB"/>
              <a:t>Modern neo-classical criminology</a:t>
            </a:r>
          </a:p>
        </p:txBody>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1043631" y="873940"/>
            <a:ext cx="5052369" cy="1035781"/>
          </a:xfrm>
        </p:spPr>
        <p:txBody>
          <a:bodyPr anchor="ctr">
            <a:normAutofit/>
          </a:bodyPr>
          <a:lstStyle/>
          <a:p>
            <a:r>
              <a:rPr lang="en-GB" sz="3600"/>
              <a:t>Rational choice theory</a:t>
            </a:r>
          </a:p>
        </p:txBody>
      </p:sp>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1045029" y="2524721"/>
            <a:ext cx="4991629" cy="3677123"/>
          </a:xfrm>
        </p:spPr>
        <p:txBody>
          <a:bodyPr anchor="ctr">
            <a:normAutofit/>
          </a:bodyPr>
          <a:lstStyle/>
          <a:p>
            <a:r>
              <a:rPr lang="en-GB" sz="1800"/>
              <a:t>Cornish and Clarke - An individual will only choose to participate in any particular act if they will benefit from it.</a:t>
            </a:r>
          </a:p>
          <a:p>
            <a:endParaRPr lang="en-GB" sz="1800"/>
          </a:p>
          <a:p>
            <a:r>
              <a:rPr lang="en-GB" sz="1800"/>
              <a:t>Rational choice is at the core of whether to offence and when, where and with whom.</a:t>
            </a:r>
          </a:p>
          <a:p>
            <a:endParaRPr lang="en-GB" sz="1800"/>
          </a:p>
          <a:p>
            <a:r>
              <a:rPr lang="en-GB" sz="1800"/>
              <a:t>If you make something harder to offend against, then the potential offender will move onto something else. </a:t>
            </a:r>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6930493" y="2271348"/>
            <a:ext cx="4223252" cy="2375587"/>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470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2850942" y="722995"/>
            <a:ext cx="6681116" cy="1182433"/>
          </a:xfrm>
        </p:spPr>
        <p:txBody>
          <a:bodyPr>
            <a:normAutofit fontScale="90000"/>
          </a:bodyPr>
          <a:lstStyle/>
          <a:p>
            <a:r>
              <a:rPr lang="en-GB" sz="6000" b="1"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974672" y="4440367"/>
            <a:ext cx="2701228" cy="1349115"/>
          </a:xfrm>
        </p:spPr>
        <p:txBody>
          <a:bodyPr>
            <a:normAutofit fontScale="62500" lnSpcReduction="2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347554" y="2417633"/>
            <a:ext cx="4405052" cy="1754326"/>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7110833" y="2547658"/>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7284986" y="3819593"/>
            <a:ext cx="4032354" cy="923330"/>
          </a:xfrm>
          <a:prstGeom prst="rect">
            <a:avLst/>
          </a:prstGeom>
          <a:noFill/>
        </p:spPr>
        <p:txBody>
          <a:bodyPr wrap="square" rtlCol="0">
            <a:spAutoFit/>
          </a:bodyPr>
          <a:lstStyle/>
          <a:p>
            <a:r>
              <a:rPr lang="en-GB" dirty="0"/>
              <a:t>Factors which influence the decision about whether to commit a specific crime</a:t>
            </a:r>
          </a:p>
        </p:txBody>
      </p:sp>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1043631" y="873940"/>
            <a:ext cx="5052369" cy="1035781"/>
          </a:xfrm>
        </p:spPr>
        <p:txBody>
          <a:bodyPr anchor="ctr">
            <a:normAutofit/>
          </a:bodyPr>
          <a:lstStyle/>
          <a:p>
            <a:r>
              <a:rPr lang="en-GB" sz="3600"/>
              <a:t>Rational choice theory</a:t>
            </a:r>
          </a:p>
        </p:txBody>
      </p:sp>
      <p:sp>
        <p:nvSpPr>
          <p:cNvPr id="21" name="Rectangle 2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52A6992-1A03-9E3C-0627-9B1E2BA7AE88}"/>
              </a:ext>
            </a:extLst>
          </p:cNvPr>
          <p:cNvPicPr>
            <a:picLocks noChangeAspect="1"/>
          </p:cNvPicPr>
          <p:nvPr/>
        </p:nvPicPr>
        <p:blipFill rotWithShape="1">
          <a:blip r:embed="rId3"/>
          <a:stretch/>
        </p:blipFill>
        <p:spPr>
          <a:xfrm>
            <a:off x="6930493" y="2271352"/>
            <a:ext cx="4223252" cy="2375579"/>
          </a:xfrm>
          <a:prstGeom prst="rect">
            <a:avLst/>
          </a:prstGeom>
        </p:spPr>
      </p:pic>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3297720787"/>
              </p:ext>
            </p:extLst>
          </p:nvPr>
        </p:nvGraphicFramePr>
        <p:xfrm>
          <a:off x="1045029" y="2524721"/>
          <a:ext cx="4991629" cy="36771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FEBD92F7-C3F7-690C-7325-C81480A3A511}"/>
              </a:ext>
            </a:extLst>
          </p:cNvPr>
          <p:cNvSpPr txBox="1"/>
          <p:nvPr/>
        </p:nvSpPr>
        <p:spPr>
          <a:xfrm>
            <a:off x="6791896" y="4724516"/>
            <a:ext cx="4486307" cy="1477328"/>
          </a:xfrm>
          <a:prstGeom prst="rect">
            <a:avLst/>
          </a:prstGeom>
          <a:noFill/>
        </p:spPr>
        <p:txBody>
          <a:bodyPr wrap="square">
            <a:spAutoFit/>
          </a:bodyPr>
          <a:lstStyle/>
          <a:p>
            <a:pPr algn="ctr"/>
            <a:r>
              <a:rPr lang="en-GB" dirty="0"/>
              <a:t>Cornish and Clarke (2006) suggest that offenders tend to focus on the immediate risks and benefits; what the crime will give them now compared to the immediate likelihood of being caught. </a:t>
            </a:r>
          </a:p>
        </p:txBody>
      </p:sp>
    </p:spTree>
    <p:extLst>
      <p:ext uri="{BB962C8B-B14F-4D97-AF65-F5344CB8AC3E}">
        <p14:creationId xmlns:p14="http://schemas.microsoft.com/office/powerpoint/2010/main" val="2908821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Rational choice theory</a:t>
            </a:r>
          </a:p>
        </p:txBody>
      </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220749" y="2680499"/>
            <a:ext cx="2476070" cy="3643932"/>
          </a:xfrm>
        </p:spPr>
        <p:txBody>
          <a:bodyPr vert="horz" lIns="91440" tIns="45720" rIns="91440" bIns="45720" rtlCol="0" anchor="ctr">
            <a:normAutofit/>
          </a:bodyPr>
          <a:lstStyle/>
          <a:p>
            <a:r>
              <a:rPr lang="en-US" cap="all" spc="200"/>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4819304" y="609600"/>
            <a:ext cx="5562600" cy="5562600"/>
          </a:xfrm>
          <a:prstGeom prst="rect">
            <a:avLst/>
          </a:prstGeom>
        </p:spPr>
      </p:pic>
    </p:spTree>
    <p:extLst>
      <p:ext uri="{BB962C8B-B14F-4D97-AF65-F5344CB8AC3E}">
        <p14:creationId xmlns:p14="http://schemas.microsoft.com/office/powerpoint/2010/main" val="2459443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a:xfrm>
            <a:off x="2722880" y="-500797"/>
            <a:ext cx="10058400" cy="1450757"/>
          </a:xfrm>
        </p:spPr>
        <p:txBody>
          <a:bodyPr/>
          <a:lstStyle/>
          <a:p>
            <a:r>
              <a:rPr lang="en-GB" dirty="0"/>
              <a:t>Routine Activities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4"/>
          <a:stretch>
            <a:fillRect/>
          </a:stretch>
        </p:blipFill>
        <p:spPr>
          <a:xfrm>
            <a:off x="1549400" y="1206500"/>
            <a:ext cx="8564563" cy="4818063"/>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140677" y="2524721"/>
            <a:ext cx="5895981" cy="3677123"/>
          </a:xfrm>
        </p:spPr>
        <p:txBody>
          <a:bodyPr anchor="ctr">
            <a:normAutofit/>
          </a:bodyPr>
          <a:lstStyle/>
          <a:p>
            <a:pPr marL="0" indent="0">
              <a:buNone/>
            </a:pPr>
            <a:endParaRPr lang="en-US" sz="1800" dirty="0"/>
          </a:p>
          <a:p>
            <a:pPr marL="0" indent="0" algn="ctr">
              <a:buNone/>
            </a:pPr>
            <a:r>
              <a:rPr lang="en-US" dirty="0"/>
              <a:t>Cohen and Felson’s (1979) suggested that for crime to occur, </a:t>
            </a:r>
            <a:r>
              <a:rPr lang="en-GB" dirty="0"/>
              <a:t>three things were necessary: a motivated offender, a suitable target, and the absence of guardians.</a:t>
            </a:r>
          </a:p>
          <a:p>
            <a:endParaRPr lang="en-GB" sz="1800" dirty="0"/>
          </a:p>
          <a:p>
            <a:endParaRPr lang="en-US" sz="1800" dirty="0"/>
          </a:p>
        </p:txBody>
      </p:sp>
      <p:sp>
        <p:nvSpPr>
          <p:cNvPr id="23" name="Rectangle 22">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l="228" r="53593"/>
          <a:stretch/>
        </p:blipFill>
        <p:spPr>
          <a:xfrm>
            <a:off x="6930493" y="1264247"/>
            <a:ext cx="4223252" cy="4389790"/>
          </a:xfrm>
          <a:prstGeom prst="rect">
            <a:avLst/>
          </a:prstGeom>
        </p:spPr>
      </p:pic>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4BFC94F-6436-57E0-8620-E72DC37B2050}"/>
              </a:ext>
            </a:extLst>
          </p:cNvPr>
          <p:cNvSpPr txBox="1"/>
          <p:nvPr/>
        </p:nvSpPr>
        <p:spPr>
          <a:xfrm>
            <a:off x="838200" y="984738"/>
            <a:ext cx="5344551" cy="646331"/>
          </a:xfrm>
          <a:prstGeom prst="rect">
            <a:avLst/>
          </a:prstGeom>
          <a:noFill/>
        </p:spPr>
        <p:txBody>
          <a:bodyPr wrap="square" rtlCol="0">
            <a:spAutoFit/>
          </a:bodyPr>
          <a:lstStyle/>
          <a:p>
            <a:r>
              <a:rPr lang="en-GB" sz="3600" dirty="0"/>
              <a:t>Routine Activities Theory</a:t>
            </a:r>
          </a:p>
        </p:txBody>
      </p:sp>
    </p:spTree>
    <p:extLst>
      <p:ext uri="{BB962C8B-B14F-4D97-AF65-F5344CB8AC3E}">
        <p14:creationId xmlns:p14="http://schemas.microsoft.com/office/powerpoint/2010/main" val="3489562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7F6BD-0535-9B92-FFF1-7329716EE45A}"/>
              </a:ext>
            </a:extLst>
          </p:cNvPr>
          <p:cNvSpPr>
            <a:spLocks noGrp="1"/>
          </p:cNvSpPr>
          <p:nvPr>
            <p:ph type="title"/>
          </p:nvPr>
        </p:nvSpPr>
        <p:spPr>
          <a:xfrm>
            <a:off x="1043631" y="873940"/>
            <a:ext cx="5052369" cy="1035781"/>
          </a:xfrm>
        </p:spPr>
        <p:txBody>
          <a:bodyPr vert="horz" lIns="91440" tIns="45720" rIns="91440" bIns="45720" rtlCol="0" anchor="ctr">
            <a:normAutofit/>
          </a:bodyPr>
          <a:lstStyle/>
          <a:p>
            <a:r>
              <a:rPr lang="en-US" sz="3600" kern="1200">
                <a:solidFill>
                  <a:schemeClr val="tx1"/>
                </a:solidFill>
                <a:latin typeface="+mj-lt"/>
                <a:ea typeface="+mj-ea"/>
                <a:cs typeface="+mj-cs"/>
              </a:rPr>
              <a:t>Routine Activities Theory </a:t>
            </a:r>
          </a:p>
        </p:txBody>
      </p:sp>
      <p:sp>
        <p:nvSpPr>
          <p:cNvPr id="9" name="TextBox 8">
            <a:extLst>
              <a:ext uri="{FF2B5EF4-FFF2-40B4-BE49-F238E27FC236}">
                <a16:creationId xmlns:a16="http://schemas.microsoft.com/office/drawing/2014/main" id="{A513DFF3-F9D7-385B-21DF-9EA51CAED803}"/>
              </a:ext>
            </a:extLst>
          </p:cNvPr>
          <p:cNvSpPr txBox="1"/>
          <p:nvPr/>
        </p:nvSpPr>
        <p:spPr>
          <a:xfrm>
            <a:off x="1045029" y="2524721"/>
            <a:ext cx="4991629" cy="36771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Cohen and Felson assume that there will be a motivated offender involved and are not interested in the reasons why. </a:t>
            </a:r>
          </a:p>
          <a:p>
            <a:pPr indent="-228600">
              <a:lnSpc>
                <a:spcPct val="90000"/>
              </a:lnSpc>
              <a:spcAft>
                <a:spcPts val="600"/>
              </a:spcAft>
              <a:buFont typeface="Arial" panose="020B0604020202020204" pitchFamily="34" charset="0"/>
              <a:buChar char="•"/>
            </a:pPr>
            <a:r>
              <a:rPr lang="en-US" sz="2600" b="1" dirty="0"/>
              <a:t>How does this differ from other theories? </a:t>
            </a:r>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A motivated offender: </a:t>
            </a:r>
          </a:p>
          <a:p>
            <a:pPr indent="-228600">
              <a:lnSpc>
                <a:spcPct val="90000"/>
              </a:lnSpc>
              <a:spcAft>
                <a:spcPts val="600"/>
              </a:spcAft>
              <a:buFont typeface="Arial" panose="020B0604020202020204" pitchFamily="34" charset="0"/>
              <a:buChar char="•"/>
            </a:pPr>
            <a:r>
              <a:rPr lang="en-US" sz="2600" dirty="0"/>
              <a:t>Does not need to have a deep psychological motivation to commit a crime </a:t>
            </a:r>
          </a:p>
          <a:p>
            <a:pPr indent="-228600">
              <a:lnSpc>
                <a:spcPct val="90000"/>
              </a:lnSpc>
              <a:spcAft>
                <a:spcPts val="600"/>
              </a:spcAft>
              <a:buFont typeface="Arial" panose="020B0604020202020204" pitchFamily="34" charset="0"/>
              <a:buChar char="•"/>
            </a:pPr>
            <a:endParaRPr lang="en-US" dirty="0"/>
          </a:p>
        </p:txBody>
      </p:sp>
      <p:sp>
        <p:nvSpPr>
          <p:cNvPr id="23" name="Rectangle 22">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diagram of a crime&#10;&#10;Description automatically generated">
            <a:extLst>
              <a:ext uri="{FF2B5EF4-FFF2-40B4-BE49-F238E27FC236}">
                <a16:creationId xmlns:a16="http://schemas.microsoft.com/office/drawing/2014/main" id="{DD93E531-A4D4-7DF9-DE21-F3A9A5874A31}"/>
              </a:ext>
            </a:extLst>
          </p:cNvPr>
          <p:cNvPicPr>
            <a:picLocks noGrp="1" noChangeAspect="1"/>
          </p:cNvPicPr>
          <p:nvPr>
            <p:ph idx="1"/>
          </p:nvPr>
        </p:nvPicPr>
        <p:blipFill>
          <a:blip r:embed="rId3"/>
          <a:stretch>
            <a:fillRect/>
          </a:stretch>
        </p:blipFill>
        <p:spPr>
          <a:xfrm>
            <a:off x="6930493" y="1728782"/>
            <a:ext cx="4223252" cy="3460720"/>
          </a:xfrm>
          <a:prstGeom prst="rect">
            <a:avLst/>
          </a:prstGeom>
        </p:spPr>
      </p:pic>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722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4311-973C-A6F5-C51C-754117C4088B}"/>
              </a:ext>
            </a:extLst>
          </p:cNvPr>
          <p:cNvSpPr>
            <a:spLocks noGrp="1"/>
          </p:cNvSpPr>
          <p:nvPr>
            <p:ph type="title"/>
          </p:nvPr>
        </p:nvSpPr>
        <p:spPr/>
        <p:txBody>
          <a:bodyPr/>
          <a:lstStyle/>
          <a:p>
            <a:r>
              <a:rPr lang="en-GB" dirty="0"/>
              <a:t>Routine activities theory </a:t>
            </a:r>
          </a:p>
        </p:txBody>
      </p:sp>
      <p:sp>
        <p:nvSpPr>
          <p:cNvPr id="3" name="Content Placeholder 2">
            <a:extLst>
              <a:ext uri="{FF2B5EF4-FFF2-40B4-BE49-F238E27FC236}">
                <a16:creationId xmlns:a16="http://schemas.microsoft.com/office/drawing/2014/main" id="{15559E3E-3479-EAE4-1806-49954E0BB602}"/>
              </a:ext>
            </a:extLst>
          </p:cNvPr>
          <p:cNvSpPr>
            <a:spLocks noGrp="1"/>
          </p:cNvSpPr>
          <p:nvPr>
            <p:ph idx="1"/>
          </p:nvPr>
        </p:nvSpPr>
        <p:spPr>
          <a:xfrm>
            <a:off x="1070950" y="2052638"/>
            <a:ext cx="4848226" cy="3398839"/>
          </a:xfrm>
        </p:spPr>
        <p:txBody>
          <a:bodyPr vert="horz" lIns="91440" tIns="45720" rIns="91440" bIns="45720" rtlCol="0" anchor="t">
            <a:normAutofit lnSpcReduction="10000"/>
          </a:bodyPr>
          <a:lstStyle/>
          <a:p>
            <a:endParaRPr lang="en-GB" sz="2400" b="1" dirty="0">
              <a:latin typeface="Arial"/>
              <a:cs typeface="Arial"/>
            </a:endParaRPr>
          </a:p>
          <a:p>
            <a:pPr marL="0" indent="0">
              <a:buNone/>
            </a:pPr>
            <a:r>
              <a:rPr lang="en-GB" sz="2400" b="1" dirty="0">
                <a:solidFill>
                  <a:schemeClr val="tx2">
                    <a:lumMod val="25000"/>
                    <a:lumOff val="75000"/>
                  </a:schemeClr>
                </a:solidFill>
                <a:latin typeface="Arial"/>
                <a:cs typeface="Arial"/>
              </a:rPr>
              <a:t>CRAVED: </a:t>
            </a:r>
          </a:p>
          <a:p>
            <a:pPr marL="0" indent="0">
              <a:buNone/>
            </a:pPr>
            <a:r>
              <a:rPr lang="en-GB" sz="2400" b="1" dirty="0">
                <a:solidFill>
                  <a:schemeClr val="tx2">
                    <a:lumMod val="25000"/>
                    <a:lumOff val="75000"/>
                  </a:schemeClr>
                </a:solidFill>
                <a:latin typeface="Arial"/>
                <a:cs typeface="Arial"/>
              </a:rPr>
              <a:t>C</a:t>
            </a:r>
            <a:r>
              <a:rPr lang="en-GB" sz="2400" b="1" dirty="0">
                <a:latin typeface="Arial"/>
                <a:cs typeface="Arial"/>
              </a:rPr>
              <a:t>oncealable</a:t>
            </a:r>
          </a:p>
          <a:p>
            <a:pPr marL="0" indent="0">
              <a:buNone/>
            </a:pPr>
            <a:r>
              <a:rPr lang="en-GB" sz="2400" b="1" dirty="0">
                <a:solidFill>
                  <a:schemeClr val="tx2">
                    <a:lumMod val="25000"/>
                    <a:lumOff val="75000"/>
                  </a:schemeClr>
                </a:solidFill>
                <a:latin typeface="Arial"/>
                <a:cs typeface="Arial"/>
              </a:rPr>
              <a:t>R</a:t>
            </a:r>
            <a:r>
              <a:rPr lang="en-GB" sz="2400" b="1" dirty="0">
                <a:latin typeface="Arial"/>
                <a:cs typeface="Arial"/>
              </a:rPr>
              <a:t>emovable</a:t>
            </a:r>
          </a:p>
          <a:p>
            <a:pPr marL="0" indent="0">
              <a:buNone/>
            </a:pPr>
            <a:r>
              <a:rPr lang="en-GB" sz="2400" b="1" dirty="0">
                <a:solidFill>
                  <a:schemeClr val="tx2">
                    <a:lumMod val="25000"/>
                    <a:lumOff val="75000"/>
                  </a:schemeClr>
                </a:solidFill>
                <a:latin typeface="Arial"/>
                <a:cs typeface="Arial"/>
              </a:rPr>
              <a:t>A</a:t>
            </a:r>
            <a:r>
              <a:rPr lang="en-GB" sz="2400" b="1" dirty="0">
                <a:latin typeface="Arial"/>
                <a:cs typeface="Arial"/>
              </a:rPr>
              <a:t>vailable</a:t>
            </a:r>
          </a:p>
          <a:p>
            <a:pPr marL="0" indent="0">
              <a:buNone/>
            </a:pPr>
            <a:r>
              <a:rPr lang="en-GB" sz="2400" b="1" dirty="0">
                <a:solidFill>
                  <a:schemeClr val="tx2">
                    <a:lumMod val="25000"/>
                    <a:lumOff val="75000"/>
                  </a:schemeClr>
                </a:solidFill>
                <a:latin typeface="Arial"/>
                <a:cs typeface="Arial"/>
              </a:rPr>
              <a:t>V</a:t>
            </a:r>
            <a:r>
              <a:rPr lang="en-GB" sz="2400" b="1" dirty="0">
                <a:latin typeface="Arial"/>
                <a:cs typeface="Arial"/>
              </a:rPr>
              <a:t>aluable</a:t>
            </a:r>
          </a:p>
          <a:p>
            <a:pPr marL="0" indent="0">
              <a:buNone/>
            </a:pPr>
            <a:r>
              <a:rPr lang="en-GB" sz="2400" b="1" dirty="0">
                <a:solidFill>
                  <a:schemeClr val="tx2">
                    <a:lumMod val="25000"/>
                    <a:lumOff val="75000"/>
                  </a:schemeClr>
                </a:solidFill>
                <a:latin typeface="Arial"/>
                <a:cs typeface="Arial"/>
              </a:rPr>
              <a:t>E</a:t>
            </a:r>
            <a:r>
              <a:rPr lang="en-GB" sz="2400" b="1" dirty="0">
                <a:latin typeface="Arial"/>
                <a:cs typeface="Arial"/>
              </a:rPr>
              <a:t>njoyable </a:t>
            </a:r>
          </a:p>
          <a:p>
            <a:pPr marL="0" indent="0">
              <a:buNone/>
            </a:pPr>
            <a:r>
              <a:rPr lang="en-GB" sz="2400" b="1" dirty="0">
                <a:solidFill>
                  <a:schemeClr val="tx2">
                    <a:lumMod val="25000"/>
                    <a:lumOff val="75000"/>
                  </a:schemeClr>
                </a:solidFill>
                <a:latin typeface="Arial"/>
                <a:cs typeface="Arial"/>
              </a:rPr>
              <a:t>D</a:t>
            </a:r>
            <a:r>
              <a:rPr lang="en-GB" sz="2400" b="1" dirty="0">
                <a:latin typeface="Arial"/>
                <a:cs typeface="Arial"/>
              </a:rPr>
              <a:t>isposable </a:t>
            </a:r>
          </a:p>
          <a:p>
            <a:endParaRPr lang="en-GB" sz="2400" dirty="0">
              <a:latin typeface="Arial"/>
              <a:cs typeface="Arial"/>
            </a:endParaRPr>
          </a:p>
        </p:txBody>
      </p:sp>
      <p:pic>
        <p:nvPicPr>
          <p:cNvPr id="4" name="Picture 3" descr="A diagram with blue circles&#10;&#10;Description automatically generated">
            <a:extLst>
              <a:ext uri="{FF2B5EF4-FFF2-40B4-BE49-F238E27FC236}">
                <a16:creationId xmlns:a16="http://schemas.microsoft.com/office/drawing/2014/main" id="{B8D85DDC-7E60-0AB0-943D-2CEC05E389A5}"/>
              </a:ext>
            </a:extLst>
          </p:cNvPr>
          <p:cNvPicPr>
            <a:picLocks noChangeAspect="1"/>
          </p:cNvPicPr>
          <p:nvPr/>
        </p:nvPicPr>
        <p:blipFill>
          <a:blip r:embed="rId3"/>
          <a:stretch>
            <a:fillRect/>
          </a:stretch>
        </p:blipFill>
        <p:spPr>
          <a:xfrm>
            <a:off x="8451056" y="2339505"/>
            <a:ext cx="3469481" cy="4217193"/>
          </a:xfrm>
          <a:prstGeom prst="rect">
            <a:avLst/>
          </a:prstGeom>
        </p:spPr>
      </p:pic>
      <p:sp>
        <p:nvSpPr>
          <p:cNvPr id="5" name="TextBox 4">
            <a:extLst>
              <a:ext uri="{FF2B5EF4-FFF2-40B4-BE49-F238E27FC236}">
                <a16:creationId xmlns:a16="http://schemas.microsoft.com/office/drawing/2014/main" id="{5CDC1026-0B78-C594-4FA1-4791D44DD648}"/>
              </a:ext>
            </a:extLst>
          </p:cNvPr>
          <p:cNvSpPr txBox="1"/>
          <p:nvPr/>
        </p:nvSpPr>
        <p:spPr>
          <a:xfrm>
            <a:off x="1113410" y="5618454"/>
            <a:ext cx="64341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A suitable target could an object, place or a person </a:t>
            </a:r>
          </a:p>
        </p:txBody>
      </p:sp>
      <p:sp>
        <p:nvSpPr>
          <p:cNvPr id="7" name="Rectangle: Rounded Corners 6">
            <a:extLst>
              <a:ext uri="{FF2B5EF4-FFF2-40B4-BE49-F238E27FC236}">
                <a16:creationId xmlns:a16="http://schemas.microsoft.com/office/drawing/2014/main" id="{88F8E7DF-E4F3-9EF5-D85E-5A44F46B570B}"/>
              </a:ext>
            </a:extLst>
          </p:cNvPr>
          <p:cNvSpPr/>
          <p:nvPr/>
        </p:nvSpPr>
        <p:spPr>
          <a:xfrm>
            <a:off x="767174" y="2418127"/>
            <a:ext cx="5540698" cy="3052691"/>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401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BD19-0DD7-0BDA-9CF2-FFC5C328DF01}"/>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CE4EFD84-46F2-F0CF-2925-455F43CECB35}"/>
              </a:ext>
            </a:extLst>
          </p:cNvPr>
          <p:cNvSpPr>
            <a:spLocks noGrp="1"/>
          </p:cNvSpPr>
          <p:nvPr>
            <p:ph idx="1"/>
          </p:nvPr>
        </p:nvSpPr>
        <p:spPr>
          <a:xfrm>
            <a:off x="566736" y="2506662"/>
            <a:ext cx="5693570" cy="4351338"/>
          </a:xfrm>
        </p:spPr>
        <p:txBody>
          <a:bodyPr vert="horz" lIns="91440" tIns="45720" rIns="91440" bIns="45720" rtlCol="0" anchor="t">
            <a:normAutofit/>
          </a:bodyPr>
          <a:lstStyle/>
          <a:p>
            <a:pPr>
              <a:buFont typeface="Calibri" panose="020B0604020202020204" pitchFamily="34" charset="0"/>
              <a:buChar char="-"/>
            </a:pPr>
            <a:r>
              <a:rPr lang="en-GB" dirty="0"/>
              <a:t>This section may deter offenders from carrying out a crime </a:t>
            </a:r>
          </a:p>
          <a:p>
            <a:pPr>
              <a:buFont typeface="Calibri" panose="020B0604020202020204" pitchFamily="34" charset="0"/>
              <a:buChar char="-"/>
            </a:pPr>
            <a:r>
              <a:rPr lang="en-GB" dirty="0"/>
              <a:t>Guardians can include not only people who can protect the targets but also:</a:t>
            </a:r>
            <a:endParaRPr lang="en-US" dirty="0"/>
          </a:p>
          <a:p>
            <a:pPr>
              <a:buFont typeface="Calibri" panose="020B0604020202020204" pitchFamily="34" charset="0"/>
              <a:buChar char="-"/>
            </a:pPr>
            <a:r>
              <a:rPr lang="en-GB" dirty="0"/>
              <a:t>Police </a:t>
            </a:r>
          </a:p>
          <a:p>
            <a:pPr>
              <a:buFont typeface="Calibri" panose="020B0604020202020204" pitchFamily="34" charset="0"/>
              <a:buChar char="-"/>
            </a:pPr>
            <a:r>
              <a:rPr lang="en-GB" dirty="0"/>
              <a:t>Security</a:t>
            </a:r>
          </a:p>
          <a:p>
            <a:pPr>
              <a:buFont typeface="Calibri" panose="020B0604020202020204" pitchFamily="34" charset="0"/>
              <a:buChar char="-"/>
            </a:pPr>
            <a:r>
              <a:rPr lang="en-GB" dirty="0"/>
              <a:t>Door staff </a:t>
            </a:r>
          </a:p>
          <a:p>
            <a:pPr>
              <a:buFont typeface="Calibri" panose="020B0604020202020204" pitchFamily="34" charset="0"/>
              <a:buChar char="-"/>
            </a:pPr>
            <a:r>
              <a:rPr lang="en-GB" dirty="0"/>
              <a:t>Neighbours </a:t>
            </a:r>
          </a:p>
          <a:p>
            <a:pPr>
              <a:buFont typeface="Calibri" panose="020B0604020202020204" pitchFamily="34" charset="0"/>
              <a:buChar char="-"/>
            </a:pPr>
            <a:endParaRPr lang="en-GB" dirty="0"/>
          </a:p>
        </p:txBody>
      </p:sp>
      <p:pic>
        <p:nvPicPr>
          <p:cNvPr id="4" name="Picture 3">
            <a:extLst>
              <a:ext uri="{FF2B5EF4-FFF2-40B4-BE49-F238E27FC236}">
                <a16:creationId xmlns:a16="http://schemas.microsoft.com/office/drawing/2014/main" id="{A6627D41-1A51-4A65-8E09-3CFC099BF425}"/>
              </a:ext>
            </a:extLst>
          </p:cNvPr>
          <p:cNvPicPr>
            <a:picLocks noChangeAspect="1"/>
          </p:cNvPicPr>
          <p:nvPr/>
        </p:nvPicPr>
        <p:blipFill>
          <a:blip r:embed="rId3"/>
          <a:stretch>
            <a:fillRect/>
          </a:stretch>
        </p:blipFill>
        <p:spPr>
          <a:xfrm>
            <a:off x="7641431" y="2352675"/>
            <a:ext cx="3505199" cy="3831431"/>
          </a:xfrm>
          <a:prstGeom prst="rect">
            <a:avLst/>
          </a:prstGeom>
        </p:spPr>
      </p:pic>
    </p:spTree>
    <p:extLst>
      <p:ext uri="{BB962C8B-B14F-4D97-AF65-F5344CB8AC3E}">
        <p14:creationId xmlns:p14="http://schemas.microsoft.com/office/powerpoint/2010/main" val="1867378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31D9-5C1F-90CF-2968-51F59CC4463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FFAA449-9B69-22F2-1175-26F2FF09B0BA}"/>
              </a:ext>
            </a:extLst>
          </p:cNvPr>
          <p:cNvSpPr>
            <a:spLocks noGrp="1"/>
          </p:cNvSpPr>
          <p:nvPr>
            <p:ph idx="1"/>
          </p:nvPr>
        </p:nvSpPr>
        <p:spPr>
          <a:xfrm>
            <a:off x="5534184" y="436209"/>
            <a:ext cx="6186841" cy="4946324"/>
          </a:xfrm>
        </p:spPr>
        <p:txBody>
          <a:bodyPr vert="horz" lIns="91440" tIns="45720" rIns="91440" bIns="45720" rtlCol="0" anchor="t">
            <a:noAutofit/>
          </a:bodyPr>
          <a:lstStyle/>
          <a:p>
            <a:pPr marL="0" indent="0">
              <a:buNone/>
            </a:pPr>
            <a:r>
              <a:rPr lang="en-GB" dirty="0"/>
              <a:t>Mary lives in a very large house with lots of designer items on show that you can see through the windows, and she also flashes them all over social media. She always leaves one of her windows open for fresh air and lives on a busy street. Every day Mary leaves the house at 9am and doesn’t get back until 1pm. While she was out, she went to buy a coffee – but left her phone on the seat of her car. Mary was in a hurry, so she ran into the coffee shop and did not lock her car and her phone was stolen.</a:t>
            </a:r>
          </a:p>
          <a:p>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97B81D82-68EC-8000-D3C0-6FDAA931F656}"/>
              </a:ext>
            </a:extLst>
          </p:cNvPr>
          <p:cNvSpPr txBox="1"/>
          <p:nvPr/>
        </p:nvSpPr>
        <p:spPr>
          <a:xfrm>
            <a:off x="277286" y="2559468"/>
            <a:ext cx="426719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Read the scenario and answer the following questions: </a:t>
            </a:r>
          </a:p>
          <a:p>
            <a:pPr marL="342900" indent="-342900">
              <a:buAutoNum type="arabicParenR"/>
            </a:pPr>
            <a:r>
              <a:rPr lang="en-GB" sz="2000" dirty="0"/>
              <a:t>Between what times is Mary's house most vulnerable? </a:t>
            </a:r>
          </a:p>
          <a:p>
            <a:pPr marL="342900" indent="-342900">
              <a:buAutoNum type="arabicParenR"/>
            </a:pPr>
            <a:r>
              <a:rPr lang="en-GB" sz="2000" dirty="0"/>
              <a:t>What can Mary do to deter offenders from her house within these times? </a:t>
            </a:r>
          </a:p>
          <a:p>
            <a:pPr marL="342900" indent="-342900">
              <a:buAutoNum type="arabicParenR"/>
            </a:pPr>
            <a:r>
              <a:rPr lang="en-GB" sz="2000" dirty="0"/>
              <a:t>How many potential targets can you notice here? And what are they? </a:t>
            </a:r>
          </a:p>
          <a:p>
            <a:pPr marL="342900" indent="-342900">
              <a:buAutoNum type="arabicParenR"/>
            </a:pPr>
            <a:r>
              <a:rPr lang="en-GB" sz="2000" dirty="0"/>
              <a:t>What could Mary do to prevent her phone being stolen? </a:t>
            </a:r>
          </a:p>
        </p:txBody>
      </p:sp>
      <p:sp>
        <p:nvSpPr>
          <p:cNvPr id="7" name="Rectangle: Rounded Corners 6">
            <a:extLst>
              <a:ext uri="{FF2B5EF4-FFF2-40B4-BE49-F238E27FC236}">
                <a16:creationId xmlns:a16="http://schemas.microsoft.com/office/drawing/2014/main" id="{F7F85FDD-F855-8635-6F71-A033C51F6308}"/>
              </a:ext>
            </a:extLst>
          </p:cNvPr>
          <p:cNvSpPr/>
          <p:nvPr/>
        </p:nvSpPr>
        <p:spPr>
          <a:xfrm>
            <a:off x="4621238" y="246185"/>
            <a:ext cx="7406640" cy="5831058"/>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269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Situational crime prevention</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l="12716" r="12715" b="-1"/>
          <a:stretch/>
        </p:blipFill>
        <p:spPr>
          <a:xfrm>
            <a:off x="5922492" y="838318"/>
            <a:ext cx="5536001" cy="5122610"/>
          </a:xfrm>
          <a:prstGeom prst="rect">
            <a:avLst/>
          </a:prstGeom>
        </p:spPr>
      </p:pic>
    </p:spTree>
    <p:extLst>
      <p:ext uri="{BB962C8B-B14F-4D97-AF65-F5344CB8AC3E}">
        <p14:creationId xmlns:p14="http://schemas.microsoft.com/office/powerpoint/2010/main" val="340589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a:xfrm>
            <a:off x="8205404" y="2510760"/>
            <a:ext cx="3401961" cy="3686015"/>
          </a:xfrm>
        </p:spPr>
        <p:txBody>
          <a:bodyPr vert="horz" lIns="91440" tIns="45720" rIns="91440" bIns="45720" rtlCol="0" anchor="b">
            <a:normAutofit fontScale="90000"/>
          </a:bodyPr>
          <a:lstStyle/>
          <a:p>
            <a:r>
              <a:rPr lang="en-US" sz="5600" dirty="0">
                <a:solidFill>
                  <a:schemeClr val="tx1">
                    <a:lumMod val="85000"/>
                    <a:lumOff val="15000"/>
                  </a:schemeClr>
                </a:solidFill>
              </a:rPr>
              <a:t>Situational crime prevention - SWANSEA</a:t>
            </a:r>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720725" y="1271588"/>
            <a:ext cx="6738938" cy="3790950"/>
          </a:xfrm>
          <a:prstGeom prst="rect">
            <a:avLst/>
          </a:prstGeom>
        </p:spPr>
      </p:pic>
    </p:spTree>
    <p:extLst>
      <p:ext uri="{BB962C8B-B14F-4D97-AF65-F5344CB8AC3E}">
        <p14:creationId xmlns:p14="http://schemas.microsoft.com/office/powerpoint/2010/main" val="505590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introduction to positivism</a:t>
            </a:r>
          </a:p>
        </p:txBody>
      </p:sp>
      <p:sp>
        <p:nvSpPr>
          <p:cNvPr id="3" name="Content Placeholder 2"/>
          <p:cNvSpPr>
            <a:spLocks noGrp="1"/>
          </p:cNvSpPr>
          <p:nvPr>
            <p:ph idx="1"/>
          </p:nvPr>
        </p:nvSpPr>
        <p:spPr>
          <a:xfrm>
            <a:off x="4639733" y="2606940"/>
            <a:ext cx="6515947" cy="4023360"/>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sz="2800" u="sng" dirty="0">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Focus on the offender </a:t>
            </a:r>
            <a:r>
              <a:rPr lang="en-GB" sz="2800" dirty="0">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Crime was viewed as an act which breached society’s consensual values</a:t>
            </a:r>
            <a:r>
              <a:rPr lang="en-GB" sz="2800" dirty="0">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1472</Words>
  <Application>Microsoft Office PowerPoint</Application>
  <PresentationFormat>Widescreen</PresentationFormat>
  <Paragraphs>175</Paragraphs>
  <Slides>27</Slides>
  <Notes>24</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Aptos</vt:lpstr>
      <vt:lpstr>Aptos Display</vt:lpstr>
      <vt:lpstr>Arial</vt:lpstr>
      <vt:lpstr>Calibri</vt:lpstr>
      <vt:lpstr>Calibri Light</vt:lpstr>
      <vt:lpstr>Wingdings</vt:lpstr>
      <vt:lpstr>Office Theme</vt:lpstr>
      <vt:lpstr>Classicism</vt:lpstr>
      <vt:lpstr>Learning objectives</vt:lpstr>
      <vt:lpstr>PowerPoint Presentation</vt:lpstr>
      <vt:lpstr>Definition of classicism</vt:lpstr>
      <vt:lpstr>JOHN LOCKE (1632-1704)</vt:lpstr>
      <vt:lpstr>PowerPoint Presentation</vt:lpstr>
      <vt:lpstr>Jeremy Bentham (1748-1832)</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Activities Theory</vt:lpstr>
      <vt:lpstr>PowerPoint Presentation</vt:lpstr>
      <vt:lpstr>Routine Activities Theory </vt:lpstr>
      <vt:lpstr>Routine activities theory </vt:lpstr>
      <vt:lpstr>Routine activity theory</vt:lpstr>
      <vt:lpstr>TASK</vt:lpstr>
      <vt:lpstr>Situational crime prevention</vt:lpstr>
      <vt:lpstr>Situational crime prevention</vt:lpstr>
      <vt:lpstr>Situational crime prevention - SWANSEA</vt:lpstr>
      <vt:lpstr>An introduction to positivism</vt:lpstr>
      <vt:lpstr>THINKPOINT QUESTIONS  (Try to answer without looking at your notes)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2024-10-31T13:41:21Z</dcterms:created>
  <dcterms:modified xsi:type="dcterms:W3CDTF">2025-10-28T12:14:10Z</dcterms:modified>
</cp:coreProperties>
</file>