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Override PartName="/ppt/notesSlides/notesSlide27.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Default Extension="docx" ContentType="application/vnd.openxmlformats-officedocument.wordprocessingml.document"/>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Default Extension="emf" ContentType="image/x-emf"/>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Default Extension="vml" ContentType="application/vnd.openxmlformats-officedocument.vmlDrawing"/>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6" r:id="rId2"/>
    <p:sldId id="257" r:id="rId3"/>
    <p:sldId id="258" r:id="rId4"/>
    <p:sldId id="259" r:id="rId5"/>
    <p:sldId id="260" r:id="rId6"/>
    <p:sldId id="261" r:id="rId7"/>
    <p:sldId id="262" r:id="rId8"/>
    <p:sldId id="263" r:id="rId9"/>
    <p:sldId id="265" r:id="rId10"/>
    <p:sldId id="266" r:id="rId11"/>
    <p:sldId id="264" r:id="rId12"/>
    <p:sldId id="267" r:id="rId13"/>
    <p:sldId id="268" r:id="rId14"/>
    <p:sldId id="269" r:id="rId15"/>
    <p:sldId id="270" r:id="rId16"/>
    <p:sldId id="271" r:id="rId17"/>
    <p:sldId id="272" r:id="rId18"/>
    <p:sldId id="273" r:id="rId19"/>
    <p:sldId id="274" r:id="rId20"/>
    <p:sldId id="277" r:id="rId21"/>
    <p:sldId id="276" r:id="rId22"/>
    <p:sldId id="275" r:id="rId23"/>
    <p:sldId id="278" r:id="rId24"/>
    <p:sldId id="279" r:id="rId25"/>
    <p:sldId id="280" r:id="rId26"/>
    <p:sldId id="282" r:id="rId27"/>
    <p:sldId id="283" r:id="rId28"/>
    <p:sldId id="284" r:id="rId29"/>
    <p:sldId id="285" r:id="rId30"/>
    <p:sldId id="286"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2746" autoAdjust="0"/>
  </p:normalViewPr>
  <p:slideViewPr>
    <p:cSldViewPr>
      <p:cViewPr varScale="1">
        <p:scale>
          <a:sx n="40" d="100"/>
          <a:sy n="40" d="100"/>
        </p:scale>
        <p:origin x="-1386" y="-11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E1B74CB-3B10-4D9E-9CCB-0893D078D50B}" type="datetimeFigureOut">
              <a:rPr lang="en-GB" smtClean="0"/>
              <a:pPr/>
              <a:t>06/09/2011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70546F2-50FC-4181-A747-570FDB4C0F9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en.wikipedia.org/wiki/Geeks"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www.benaughty.com/"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70546F2-50FC-4181-A747-570FDB4C0F9C}"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kern="1200" cap="small" dirty="0" smtClean="0">
                <a:solidFill>
                  <a:schemeClr val="tx1"/>
                </a:solidFill>
                <a:latin typeface="+mn-lt"/>
                <a:ea typeface="+mn-ea"/>
                <a:cs typeface="+mn-cs"/>
              </a:rPr>
              <a:t>1.</a:t>
            </a:r>
            <a:r>
              <a:rPr lang="en-GB" sz="1200" b="1" kern="1200" cap="small" dirty="0" smtClean="0">
                <a:solidFill>
                  <a:schemeClr val="tx1"/>
                </a:solidFill>
                <a:latin typeface="+mn-lt"/>
                <a:ea typeface="+mn-ea"/>
                <a:cs typeface="+mn-cs"/>
              </a:rPr>
              <a:t> Introduction</a:t>
            </a:r>
            <a:endParaRPr lang="en-GB" sz="1200" b="1"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Internet has fundamentally reshaped our social lives and has become a place where people can ‘socialise’ wherever they may be [1].  It has had a profound effect on the way individuals meet their romantic partners.  Internet dating ‘... allows individuals, groups, or even couples the opportunity to meet online and possibly develop a relationship that is social, romantic, and or sexual’ [2].   Rosenfeld [3] argues that the Internet is a new kind of ‘social intermediary’ which has displaced the traditional ‘friend-of-a-friend’ introduction to possible partners in the offline world.  The perception that ‘the range of personality types who date online is limited to </a:t>
            </a:r>
            <a:r>
              <a:rPr lang="en-GB" sz="1200" u="sng" kern="1200" dirty="0" smtClean="0">
                <a:solidFill>
                  <a:schemeClr val="tx1"/>
                </a:solidFill>
                <a:latin typeface="+mn-lt"/>
                <a:ea typeface="+mn-ea"/>
                <a:cs typeface="+mn-cs"/>
                <a:hlinkClick r:id="rId3" tooltip="http://en.wikipedia.org/wiki/Geeks"/>
              </a:rPr>
              <a:t>Internet geeks</a:t>
            </a:r>
            <a:r>
              <a:rPr lang="en-GB" sz="1200" kern="1200" dirty="0" smtClean="0">
                <a:solidFill>
                  <a:schemeClr val="tx1"/>
                </a:solidFill>
                <a:latin typeface="+mn-lt"/>
                <a:ea typeface="+mn-ea"/>
                <a:cs typeface="+mn-cs"/>
              </a:rPr>
              <a:t> and the desperate and dateless has changed’ [4].</a:t>
            </a:r>
            <a:r>
              <a:rPr lang="en-GB" sz="1200" b="1" kern="1200" dirty="0" smtClean="0">
                <a:solidFill>
                  <a:schemeClr val="tx1"/>
                </a:solidFill>
                <a:latin typeface="+mn-lt"/>
                <a:ea typeface="+mn-ea"/>
                <a:cs typeface="+mn-cs"/>
              </a:rPr>
              <a:t> </a:t>
            </a:r>
            <a:r>
              <a:rPr lang="en-GB" sz="1200" kern="1200" dirty="0" smtClean="0">
                <a:solidFill>
                  <a:schemeClr val="tx1"/>
                </a:solidFill>
                <a:latin typeface="+mn-lt"/>
                <a:ea typeface="+mn-ea"/>
                <a:cs typeface="+mn-cs"/>
              </a:rPr>
              <a:t> Online dating has shed much of its former stigma and is seen as an innovative way for potential soul mates to meet.  However, while there are compelling reasons for people to participate in online dating, there are ethical concerns regarding the behaviour of some of the participants and providers.  This paper outlines the types of Internet dating site available and discusses some of the ethical controversies associated with their use. </a:t>
            </a: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cap="small" dirty="0" smtClean="0">
                <a:solidFill>
                  <a:schemeClr val="tx1"/>
                </a:solidFill>
                <a:latin typeface="+mn-lt"/>
                <a:ea typeface="+mn-ea"/>
                <a:cs typeface="+mn-cs"/>
              </a:rPr>
              <a:t>2. Evolution and growth of online dating</a:t>
            </a:r>
            <a:endParaRPr lang="en-GB" sz="1200" b="1"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Internet dating ‘first emerged in the mid-late 1990's, as a result of the evolution of web technology moving from simple, static HTML pages over to more powerful database driven, dynamic systems that could be queried by multiple, simultaneous users’ [5].  Mainstream online dating websites provide the customer with a wide choice of individuals within a specific region, who match a number of qualities and interests with the user. eHarmony, for example, has a Compatibility Matching System that allows its members to be matched with other members with whom they are likely to enjoy a long-term relationship [6]. Database technology also facilitates segmentation analysis and has helped spawn a number of niche, special interest dating sites such as CatholicMatch.com and RugbyLover.co.uk, based on the type of members, their interests or the type of relationship sought. </a:t>
            </a:r>
          </a:p>
          <a:p>
            <a:r>
              <a:rPr lang="en-GB" sz="1200" kern="1200" dirty="0" smtClean="0">
                <a:solidFill>
                  <a:schemeClr val="tx1"/>
                </a:solidFill>
                <a:latin typeface="+mn-lt"/>
                <a:ea typeface="+mn-ea"/>
                <a:cs typeface="+mn-cs"/>
              </a:rPr>
              <a:t>The first major online dating website, Match.com, was launched in 1995.  It did not take long for competitors to realise there was a gap in the market and, among many others, in 1997 Yahoo Personals entered the market followed by eHarmony in 2000 [7].  The UK industry was predicted to grow from 2.8 million paid users in 2006 to 6.0 million by 2011 [8</a:t>
            </a:r>
            <a:r>
              <a:rPr lang="en-GB" sz="1200" b="1" kern="1200" dirty="0" smtClean="0">
                <a:solidFill>
                  <a:schemeClr val="tx1"/>
                </a:solidFill>
                <a:latin typeface="+mn-lt"/>
                <a:ea typeface="+mn-ea"/>
                <a:cs typeface="+mn-cs"/>
              </a:rPr>
              <a:t>] </a:t>
            </a:r>
            <a:r>
              <a:rPr lang="en-GB" sz="1200" kern="1200" dirty="0" smtClean="0">
                <a:solidFill>
                  <a:schemeClr val="tx1"/>
                </a:solidFill>
                <a:latin typeface="+mn-lt"/>
                <a:ea typeface="+mn-ea"/>
                <a:cs typeface="+mn-cs"/>
              </a:rPr>
              <a:t>but has already surpassed that. The top two UK dating sites, Dating Direct and Match, each have 7 million members [9].  </a:t>
            </a: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cap="small" dirty="0" smtClean="0">
                <a:solidFill>
                  <a:schemeClr val="tx1"/>
                </a:solidFill>
                <a:latin typeface="+mn-lt"/>
                <a:ea typeface="+mn-ea"/>
                <a:cs typeface="+mn-cs"/>
              </a:rPr>
              <a:t>3. Types of online dating websites </a:t>
            </a:r>
            <a:endParaRPr lang="en-GB" sz="1200" kern="1200" dirty="0" smtClean="0">
              <a:solidFill>
                <a:schemeClr val="tx1"/>
              </a:solidFill>
              <a:latin typeface="+mn-lt"/>
              <a:ea typeface="+mn-ea"/>
              <a:cs typeface="+mn-cs"/>
            </a:endParaRPr>
          </a:p>
          <a:p>
            <a:r>
              <a:rPr lang="en-GB" sz="1200" b="0" kern="1200" dirty="0" smtClean="0">
                <a:solidFill>
                  <a:schemeClr val="tx1"/>
                </a:solidFill>
                <a:latin typeface="+mn-lt"/>
                <a:ea typeface="+mn-ea"/>
                <a:cs typeface="+mn-cs"/>
              </a:rPr>
              <a:t>There are countless numbers of online dating websites available but according to Tracy [10], they can be categorised into one of five types:  </a:t>
            </a:r>
            <a:endParaRPr lang="en-GB" sz="1200" kern="1200" dirty="0" smtClean="0">
              <a:solidFill>
                <a:schemeClr val="tx1"/>
              </a:solidFill>
              <a:latin typeface="+mn-lt"/>
              <a:ea typeface="+mn-ea"/>
              <a:cs typeface="+mn-cs"/>
            </a:endParaRPr>
          </a:p>
          <a:p>
            <a:pPr lvl="0"/>
            <a:r>
              <a:rPr lang="en-GB" sz="1200" b="0" kern="1200" dirty="0" smtClean="0">
                <a:solidFill>
                  <a:schemeClr val="tx1"/>
                </a:solidFill>
                <a:latin typeface="+mn-lt"/>
                <a:ea typeface="+mn-ea"/>
                <a:cs typeface="+mn-cs"/>
              </a:rPr>
              <a:t>General online dating websites</a:t>
            </a:r>
            <a:endParaRPr lang="en-GB" sz="1200" kern="1200" dirty="0" smtClean="0">
              <a:solidFill>
                <a:schemeClr val="tx1"/>
              </a:solidFill>
              <a:latin typeface="+mn-lt"/>
              <a:ea typeface="+mn-ea"/>
              <a:cs typeface="+mn-cs"/>
            </a:endParaRPr>
          </a:p>
          <a:p>
            <a:pPr lvl="0"/>
            <a:r>
              <a:rPr lang="en-GB" sz="1200" b="0" kern="1200" dirty="0" smtClean="0">
                <a:solidFill>
                  <a:schemeClr val="tx1"/>
                </a:solidFill>
                <a:latin typeface="+mn-lt"/>
                <a:ea typeface="+mn-ea"/>
                <a:cs typeface="+mn-cs"/>
              </a:rPr>
              <a:t>Relationship services</a:t>
            </a:r>
            <a:endParaRPr lang="en-GB" sz="1200" kern="1200" dirty="0" smtClean="0">
              <a:solidFill>
                <a:schemeClr val="tx1"/>
              </a:solidFill>
              <a:latin typeface="+mn-lt"/>
              <a:ea typeface="+mn-ea"/>
              <a:cs typeface="+mn-cs"/>
            </a:endParaRPr>
          </a:p>
          <a:p>
            <a:pPr lvl="0"/>
            <a:r>
              <a:rPr lang="en-GB" sz="1200" b="0" kern="1200" dirty="0" smtClean="0">
                <a:solidFill>
                  <a:schemeClr val="tx1"/>
                </a:solidFill>
                <a:latin typeface="+mn-lt"/>
                <a:ea typeface="+mn-ea"/>
                <a:cs typeface="+mn-cs"/>
              </a:rPr>
              <a:t>Social networking websites</a:t>
            </a:r>
            <a:endParaRPr lang="en-GB" sz="1200" kern="1200" dirty="0" smtClean="0">
              <a:solidFill>
                <a:schemeClr val="tx1"/>
              </a:solidFill>
              <a:latin typeface="+mn-lt"/>
              <a:ea typeface="+mn-ea"/>
              <a:cs typeface="+mn-cs"/>
            </a:endParaRPr>
          </a:p>
          <a:p>
            <a:pPr lvl="0"/>
            <a:r>
              <a:rPr lang="en-GB" sz="1200" b="0" kern="1200" dirty="0" smtClean="0">
                <a:solidFill>
                  <a:schemeClr val="tx1"/>
                </a:solidFill>
                <a:latin typeface="+mn-lt"/>
                <a:ea typeface="+mn-ea"/>
                <a:cs typeface="+mn-cs"/>
              </a:rPr>
              <a:t>Niche online dating websites</a:t>
            </a:r>
            <a:endParaRPr lang="en-GB" sz="1200" kern="1200" dirty="0" smtClean="0">
              <a:solidFill>
                <a:schemeClr val="tx1"/>
              </a:solidFill>
              <a:latin typeface="+mn-lt"/>
              <a:ea typeface="+mn-ea"/>
              <a:cs typeface="+mn-cs"/>
            </a:endParaRPr>
          </a:p>
          <a:p>
            <a:pPr lvl="0"/>
            <a:r>
              <a:rPr lang="en-GB" sz="1200" b="0" kern="1200" dirty="0" smtClean="0">
                <a:solidFill>
                  <a:schemeClr val="tx1"/>
                </a:solidFill>
                <a:latin typeface="+mn-lt"/>
                <a:ea typeface="+mn-ea"/>
                <a:cs typeface="+mn-cs"/>
              </a:rPr>
              <a:t>Merging online dating websites</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3.1 General online dating websites</a:t>
            </a:r>
            <a:endParaRPr lang="en-GB" sz="1200" kern="1200" dirty="0" smtClean="0">
              <a:solidFill>
                <a:schemeClr val="tx1"/>
              </a:solidFill>
              <a:latin typeface="+mn-lt"/>
              <a:ea typeface="+mn-ea"/>
              <a:cs typeface="+mn-cs"/>
            </a:endParaRPr>
          </a:p>
          <a:p>
            <a:r>
              <a:rPr lang="en-GB" sz="1200" b="0" kern="1200" dirty="0" smtClean="0">
                <a:solidFill>
                  <a:schemeClr val="tx1"/>
                </a:solidFill>
                <a:latin typeface="+mn-lt"/>
                <a:ea typeface="+mn-ea"/>
                <a:cs typeface="+mn-cs"/>
              </a:rPr>
              <a:t>General online dating websites such as Match and Yahoo Personals comprise the majority of the industry and allow their members full access to the database, enabling members to browse any profile that they wish. Searches can be based on criteria but members are able to broaden their search as wide as they wish, although this is not necessarily based on compatibility. </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3.2 Relationship services</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‘Formed to help people who are more serious about finding a "</a:t>
            </a:r>
            <a:r>
              <a:rPr lang="en-GB" sz="1200" kern="1200" dirty="0" err="1" smtClean="0">
                <a:solidFill>
                  <a:schemeClr val="tx1"/>
                </a:solidFill>
                <a:latin typeface="+mn-lt"/>
                <a:ea typeface="+mn-ea"/>
                <a:cs typeface="+mn-cs"/>
              </a:rPr>
              <a:t>soulmate</a:t>
            </a:r>
            <a:r>
              <a:rPr lang="en-GB" sz="1200" kern="1200" dirty="0" smtClean="0">
                <a:solidFill>
                  <a:schemeClr val="tx1"/>
                </a:solidFill>
                <a:latin typeface="+mn-lt"/>
                <a:ea typeface="+mn-ea"/>
                <a:cs typeface="+mn-cs"/>
              </a:rPr>
              <a:t>", generally, these services target “marriage-minded” people’ [10].  Relationship services from providers such as eHarmony and Chemistry.com, differ from general online dating websites as the user is able to access only those members’ profiles with whom they are deemed compatible by the system, based on the user’s answers to a lengthy questionnaire.  While it can be perceived to be onerous to complete the questionnaire, this sifting process for compatibility reduces the member’s need to trawl through hundreds of profiles to attempt to find a potential partner. </a:t>
            </a: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3.3 Social networking websites</a:t>
            </a:r>
            <a:endParaRPr lang="en-GB" sz="1200" kern="1200" dirty="0" smtClean="0">
              <a:solidFill>
                <a:schemeClr val="tx1"/>
              </a:solidFill>
              <a:latin typeface="+mn-lt"/>
              <a:ea typeface="+mn-ea"/>
              <a:cs typeface="+mn-cs"/>
            </a:endParaRPr>
          </a:p>
          <a:p>
            <a:r>
              <a:rPr lang="en-GB" sz="1200" i="1" kern="1200" dirty="0" smtClean="0">
                <a:solidFill>
                  <a:schemeClr val="tx1"/>
                </a:solidFill>
                <a:latin typeface="+mn-lt"/>
                <a:ea typeface="+mn-ea"/>
                <a:cs typeface="+mn-cs"/>
              </a:rPr>
              <a:t>Social network</a:t>
            </a:r>
            <a:r>
              <a:rPr lang="en-GB" sz="1200" kern="1200" dirty="0" smtClean="0">
                <a:solidFill>
                  <a:schemeClr val="tx1"/>
                </a:solidFill>
                <a:latin typeface="+mn-lt"/>
                <a:ea typeface="+mn-ea"/>
                <a:cs typeface="+mn-cs"/>
              </a:rPr>
              <a:t> websites are increasingly being used as a medium for online dating and represent a paradigm shift in the evolution of the Internet, now often referred to as Web 2.0.   Web 2.0 represents a fundamental move away from a model ‘characterized by static websites, download of content, use of search engines, and surfing from one website to the next...towards a more dynamic and interactive Internet, where content is generated by users, uploaded and shared easily with others and within communities’ [11].  The most popular social networking website is </a:t>
            </a:r>
            <a:r>
              <a:rPr lang="en-GB" sz="1200" kern="1200" dirty="0" err="1" smtClean="0">
                <a:solidFill>
                  <a:schemeClr val="tx1"/>
                </a:solidFill>
                <a:latin typeface="+mn-lt"/>
                <a:ea typeface="+mn-ea"/>
                <a:cs typeface="+mn-cs"/>
              </a:rPr>
              <a:t>Facebook</a:t>
            </a:r>
            <a:r>
              <a:rPr lang="en-GB" sz="1200" kern="1200" dirty="0" smtClean="0">
                <a:solidFill>
                  <a:schemeClr val="tx1"/>
                </a:solidFill>
                <a:latin typeface="+mn-lt"/>
                <a:ea typeface="+mn-ea"/>
                <a:cs typeface="+mn-cs"/>
              </a:rPr>
              <a:t>, with</a:t>
            </a:r>
            <a:r>
              <a:rPr lang="en-GB" sz="1200" i="1" kern="1200" dirty="0" smtClean="0">
                <a:solidFill>
                  <a:schemeClr val="tx1"/>
                </a:solidFill>
                <a:latin typeface="+mn-lt"/>
                <a:ea typeface="+mn-ea"/>
                <a:cs typeface="+mn-cs"/>
              </a:rPr>
              <a:t> </a:t>
            </a:r>
            <a:r>
              <a:rPr lang="en-GB" sz="1200" kern="1200" dirty="0" smtClean="0">
                <a:solidFill>
                  <a:schemeClr val="tx1"/>
                </a:solidFill>
                <a:latin typeface="+mn-lt"/>
                <a:ea typeface="+mn-ea"/>
                <a:cs typeface="+mn-cs"/>
              </a:rPr>
              <a:t>an estimated 550,000,000 unique monthly visitors [12]</a:t>
            </a:r>
            <a:r>
              <a:rPr lang="en-GB" sz="1200" b="1" kern="1200" dirty="0" smtClean="0">
                <a:solidFill>
                  <a:schemeClr val="tx1"/>
                </a:solidFill>
                <a:latin typeface="+mn-lt"/>
                <a:ea typeface="+mn-ea"/>
                <a:cs typeface="+mn-cs"/>
              </a:rPr>
              <a:t>.</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For some, the attraction of social network sites compared with online dating sites is that ‘when you're on a dating site, you talk mostly about dating. On a social networking site, you may cover dating along with a plethora of other topics’ [13].  However, although the leading social network sites (SNS) have many more members than an online dating site, most SNS members are not looking to ‘date’, and those that are, do not have the ability to </a:t>
            </a:r>
            <a:r>
              <a:rPr lang="en-GB" sz="1200" i="1" kern="1200" dirty="0" smtClean="0">
                <a:solidFill>
                  <a:schemeClr val="tx1"/>
                </a:solidFill>
                <a:latin typeface="+mn-lt"/>
                <a:ea typeface="+mn-ea"/>
                <a:cs typeface="+mn-cs"/>
              </a:rPr>
              <a:t>search</a:t>
            </a:r>
            <a:r>
              <a:rPr lang="en-GB" sz="1200" kern="1200" dirty="0" smtClean="0">
                <a:solidFill>
                  <a:schemeClr val="tx1"/>
                </a:solidFill>
                <a:latin typeface="+mn-lt"/>
                <a:ea typeface="+mn-ea"/>
                <a:cs typeface="+mn-cs"/>
              </a:rPr>
              <a:t> for potential partners. Those who use online dating sites want to date. Nevertheless, due to the success of social networking websites such as Friendster, many online dating websites have now introduced a function that allows their members to easily access other members’ social networking accounts [14]</a:t>
            </a:r>
            <a:r>
              <a:rPr lang="en-GB" sz="1200" b="1" kern="1200" dirty="0" smtClean="0">
                <a:solidFill>
                  <a:schemeClr val="tx1"/>
                </a:solidFill>
                <a:latin typeface="+mn-lt"/>
                <a:ea typeface="+mn-ea"/>
                <a:cs typeface="+mn-cs"/>
              </a:rPr>
              <a:t>.</a:t>
            </a:r>
            <a:r>
              <a:rPr lang="en-GB" sz="1200" kern="1200" dirty="0" smtClean="0">
                <a:solidFill>
                  <a:schemeClr val="tx1"/>
                </a:solidFill>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3.4 Niche online dating websites</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Niche online dating sites are designed for groups of people with similar interests.  For example, TrekPassions.com is a niche dating service for Star Trek and sci-fi fans. HinduConnections.com is for people seeking partners from the same religion [10]. Other examples of niche dating sites include those designed for animal lovers, single parents, plus size singles, smokers, gothic singles and singles who love motorcycles. More controversial niche dating websites include Beautifulpeople.com, where ‘applicants must submit a photograph of themselves to allow existing members to decide through an online rating system whether they are attractive enough to be admitted’ [15]. Similarly, to join </a:t>
            </a:r>
            <a:r>
              <a:rPr lang="en-GB" sz="1200" i="1" kern="1200" dirty="0" smtClean="0">
                <a:solidFill>
                  <a:schemeClr val="tx1"/>
                </a:solidFill>
                <a:latin typeface="+mn-lt"/>
                <a:ea typeface="+mn-ea"/>
                <a:cs typeface="+mn-cs"/>
              </a:rPr>
              <a:t>intelligentpeople.com,</a:t>
            </a:r>
            <a:r>
              <a:rPr lang="en-GB" sz="1200" kern="1200" dirty="0" smtClean="0">
                <a:solidFill>
                  <a:schemeClr val="tx1"/>
                </a:solidFill>
                <a:latin typeface="+mn-lt"/>
                <a:ea typeface="+mn-ea"/>
                <a:cs typeface="+mn-cs"/>
              </a:rPr>
              <a:t> users ‘need to pass an IQ test and the site's founders claim that it will allow them to ensure only the top 15% of the population is allowed access’ [16]. </a:t>
            </a:r>
          </a:p>
          <a:p>
            <a:endParaRPr lang="en-GB"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C70546F2-50FC-4181-A747-570FDB4C0F9C}"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 </a:t>
            </a:r>
            <a:r>
              <a:rPr lang="en-GB" sz="1200" kern="1200" dirty="0" err="1" smtClean="0">
                <a:solidFill>
                  <a:schemeClr val="tx1"/>
                </a:solidFill>
                <a:latin typeface="+mn-lt"/>
                <a:ea typeface="+mn-ea"/>
                <a:cs typeface="+mn-cs"/>
              </a:rPr>
              <a:t>Hitwise</a:t>
            </a:r>
            <a:r>
              <a:rPr lang="en-GB" sz="1200" kern="1200" dirty="0" smtClean="0">
                <a:solidFill>
                  <a:schemeClr val="tx1"/>
                </a:solidFill>
                <a:latin typeface="+mn-lt"/>
                <a:ea typeface="+mn-ea"/>
                <a:cs typeface="+mn-cs"/>
              </a:rPr>
              <a:t> survey discovered that niche dating sites such as gay dating sites and religious dating sites were growing faster than the mainstream counterparts [17]. Niche dating websites cater for almost every interest. ‘Someone’s passion in life (whether that is for dogs, fishing, wine tasting or golf) says as much if not more about that person and their personality than an in depth personality test ever can’ [18].   However, each niche dating site is likely to have a much smaller community size compared with a general dating site and the nature of the niche inevitably attracts groups that challenge the ethical consensus (e.g. Foot-Worshipers.com, BondageDating.com and SwingersDating.co.uk).</a:t>
            </a:r>
          </a:p>
          <a:p>
            <a:endParaRPr lang="en-GB" sz="1200" kern="1200" dirty="0" smtClean="0">
              <a:solidFill>
                <a:schemeClr val="tx1"/>
              </a:solidFill>
              <a:latin typeface="+mn-lt"/>
              <a:ea typeface="+mn-ea"/>
              <a:cs typeface="+mn-cs"/>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3.5 Merging online dating websites</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This hybrid type of dating website merges the online and offline world and is ‘Internet dating with a twist’ [19]. Chicknchit.com, for example, devised a dating card they call a ‘chit’, likened to a ‘business card for your love life’ [19]. In the offline world, members hand a card to anyone they ‘fancy’.  If interested, the card holder can then use the personal ID number on the card to access the member’s profile on the Chick 'n' Chit website. From that point on the system becomes pure Internet dating. The chit system is discrete, charming and most people are flattered to know someone finds them attractive [20]. This website is no longer accessible.  While this conventional blended approach to service delivery obeys early e-commerce success models, in this e-commerce ‘re-invention’ era [21], the nature of the service could indicate that pure Internet delivery is the most efficacious channel.</a:t>
            </a: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cap="small" dirty="0" smtClean="0">
                <a:solidFill>
                  <a:schemeClr val="tx1"/>
                </a:solidFill>
                <a:latin typeface="+mn-lt"/>
                <a:ea typeface="+mn-ea"/>
                <a:cs typeface="+mn-cs"/>
              </a:rPr>
              <a:t>4.  Future models for online dating</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Spontaneous or proximity dating is said to be the next big thing, in which users tap into location-based dating services via </a:t>
            </a:r>
            <a:r>
              <a:rPr lang="en-GB" sz="1200" kern="1200" dirty="0" err="1" smtClean="0">
                <a:solidFill>
                  <a:schemeClr val="tx1"/>
                </a:solidFill>
                <a:latin typeface="+mn-lt"/>
                <a:ea typeface="+mn-ea"/>
                <a:cs typeface="+mn-cs"/>
              </a:rPr>
              <a:t>smartphone</a:t>
            </a:r>
            <a:r>
              <a:rPr lang="en-GB" sz="1200" kern="1200" dirty="0" smtClean="0">
                <a:solidFill>
                  <a:schemeClr val="tx1"/>
                </a:solidFill>
                <a:latin typeface="+mn-lt"/>
                <a:ea typeface="+mn-ea"/>
                <a:cs typeface="+mn-cs"/>
              </a:rPr>
              <a:t> applications.  Wherever the user travels, apps such as </a:t>
            </a:r>
            <a:r>
              <a:rPr lang="en-GB" sz="1200" kern="1200" dirty="0" err="1" smtClean="0">
                <a:solidFill>
                  <a:schemeClr val="tx1"/>
                </a:solidFill>
                <a:latin typeface="+mn-lt"/>
                <a:ea typeface="+mn-ea"/>
                <a:cs typeface="+mn-cs"/>
              </a:rPr>
              <a:t>SinglesAroundMe</a:t>
            </a:r>
            <a:r>
              <a:rPr lang="en-GB" sz="1200" kern="1200" dirty="0" smtClean="0">
                <a:solidFill>
                  <a:schemeClr val="tx1"/>
                </a:solidFill>
                <a:latin typeface="+mn-lt"/>
                <a:ea typeface="+mn-ea"/>
                <a:cs typeface="+mn-cs"/>
              </a:rPr>
              <a:t> (SAM) and </a:t>
            </a:r>
            <a:r>
              <a:rPr lang="en-GB" sz="1200" kern="1200" dirty="0" err="1" smtClean="0">
                <a:solidFill>
                  <a:schemeClr val="tx1"/>
                </a:solidFill>
                <a:latin typeface="+mn-lt"/>
                <a:ea typeface="+mn-ea"/>
                <a:cs typeface="+mn-cs"/>
              </a:rPr>
              <a:t>MeetMoi</a:t>
            </a:r>
            <a:r>
              <a:rPr lang="en-GB" sz="1200" kern="1200" dirty="0" smtClean="0">
                <a:solidFill>
                  <a:schemeClr val="tx1"/>
                </a:solidFill>
                <a:latin typeface="+mn-lt"/>
                <a:ea typeface="+mn-ea"/>
                <a:cs typeface="+mn-cs"/>
              </a:rPr>
              <a:t> use GPS technology to locate the user, search for compatible matches near his or her actual location and then, in real time, alert him or her about other members in the area, usually measured in feet.  SAM plots singles on a Google map in real time. Members can select interesting singles close-by, and if they wish, they can strike up a conversation or arrange to meet for a chat. ‘Online dating is so old-school,’ says SAM founder Chris Klotz. ‘This is the next frontier. Simply, it's the new way to date, social networking in real time, live and interactive’ [22].</a:t>
            </a:r>
          </a:p>
          <a:p>
            <a:r>
              <a:rPr lang="en-GB" sz="1200" kern="1200" dirty="0" smtClean="0">
                <a:solidFill>
                  <a:schemeClr val="tx1"/>
                </a:solidFill>
                <a:latin typeface="+mn-lt"/>
                <a:ea typeface="+mn-ea"/>
                <a:cs typeface="+mn-cs"/>
              </a:rPr>
              <a:t>Virtual dating, which combines online dating and online gaming, has already been developed [23].  Members create avatars to represent themselves and then interact with other avatars on a virtual date at a virtual venue such as a café in Paris or a romantic walk on a Barbados beach.</a:t>
            </a: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b="1" kern="1200" cap="small" dirty="0" smtClean="0">
                <a:solidFill>
                  <a:schemeClr val="tx1"/>
                </a:solidFill>
                <a:latin typeface="+mn-lt"/>
                <a:ea typeface="+mn-ea"/>
                <a:cs typeface="+mn-cs"/>
              </a:rPr>
              <a:t>5.  Rationale for online dating</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Twenty-first century lifestyles are pressurised and atomistic, challenging conventional social support resources of family and friends as a means of meeting partners.  People often move location for work. Most experience multiple relationships during their longer life expectancy. </a:t>
            </a:r>
            <a:r>
              <a:rPr lang="en-US" sz="1200" kern="1200" dirty="0" smtClean="0">
                <a:solidFill>
                  <a:schemeClr val="tx1"/>
                </a:solidFill>
                <a:latin typeface="+mn-lt"/>
                <a:ea typeface="+mn-ea"/>
                <a:cs typeface="+mn-cs"/>
              </a:rPr>
              <a:t>Many, such as single parents may find it difficult to go out to </a:t>
            </a:r>
            <a:r>
              <a:rPr lang="en-US" sz="1200" kern="1200" dirty="0" err="1" smtClean="0">
                <a:solidFill>
                  <a:schemeClr val="tx1"/>
                </a:solidFill>
                <a:latin typeface="+mn-lt"/>
                <a:ea typeface="+mn-ea"/>
                <a:cs typeface="+mn-cs"/>
              </a:rPr>
              <a:t>socialise</a:t>
            </a:r>
            <a:r>
              <a:rPr lang="en-US" sz="1200" kern="1200" dirty="0" smtClean="0">
                <a:solidFill>
                  <a:schemeClr val="tx1"/>
                </a:solidFill>
                <a:latin typeface="+mn-lt"/>
                <a:ea typeface="+mn-ea"/>
                <a:cs typeface="+mn-cs"/>
              </a:rPr>
              <a:t>.   The ease and convenience of online dating increasingly appeals to such a society [</a:t>
            </a:r>
            <a:r>
              <a:rPr lang="en-GB" sz="1200" kern="1200" dirty="0" smtClean="0">
                <a:solidFill>
                  <a:schemeClr val="tx1"/>
                </a:solidFill>
                <a:latin typeface="+mn-lt"/>
                <a:ea typeface="+mn-ea"/>
                <a:cs typeface="+mn-cs"/>
              </a:rPr>
              <a:t>24]. Socialising involves a lot of personal time, interaction and financial outlay (the average dater is willing to spend £42.75 on a first date, with men aiming to spend an average of £55.47, compared to women’s spend of £31.39) [25].  The Internet has become ‘the third most common way of making initial contact - behind introductions from friends, but almost on a par with encounters in bars and restaurants’ [24].  Online dating is focused on those looking to date. Dating in conventional social venues such as bars and clubs is often haphazard and unsafe.  </a:t>
            </a:r>
          </a:p>
          <a:p>
            <a:r>
              <a:rPr lang="en-GB" sz="1200" kern="1200" dirty="0" smtClean="0">
                <a:solidFill>
                  <a:schemeClr val="tx1"/>
                </a:solidFill>
                <a:latin typeface="+mn-lt"/>
                <a:ea typeface="+mn-ea"/>
                <a:cs typeface="+mn-cs"/>
              </a:rPr>
              <a:t>Online dating is appealing for a variety of other reasons. Participants search from the comfort and privacy of their home, until they feel confident enough to make contact.  They can take their time to get to know the potential date online or on the phone before deciding whether there is enough ‘digital chemistry’ to ‘flesh-meet’ [25][26].  Online communication methods, such as synchronous chat, offer users a high level of control.  Users decide what information to disclose about themselves and how they present themselves to others [27], a form of ‘impression management’ via their personal ‘shop window’ [26].  Many find it ‘easier to write and express themselves emotionally and more revealingly than they would do in face-to-face interactions’ [26].  Users can edit their comments before sending, select the best photographs to post or opt-out of a dialogue by blocking interaction with particular users or logging-off.  Online dating is ideal for users who find personality and qualities more important than image and looks as they can search for members by personal characteristics, lifestyle, interests and hobbies.  </a:t>
            </a: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b="1" kern="1200" cap="small" dirty="0" smtClean="0">
                <a:solidFill>
                  <a:schemeClr val="tx1"/>
                </a:solidFill>
                <a:latin typeface="+mn-lt"/>
                <a:ea typeface="+mn-ea"/>
                <a:cs typeface="+mn-cs"/>
              </a:rPr>
              <a:t>5.  Rationale for online dating</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Twenty-first century lifestyles are pressurised and atomistic, challenging conventional social support resources of family and friends as a means of meeting partners.  People often move location for work. Most experience multiple relationships during their longer life expectancy. </a:t>
            </a:r>
            <a:r>
              <a:rPr lang="en-US" sz="1200" kern="1200" dirty="0" smtClean="0">
                <a:solidFill>
                  <a:schemeClr val="tx1"/>
                </a:solidFill>
                <a:latin typeface="+mn-lt"/>
                <a:ea typeface="+mn-ea"/>
                <a:cs typeface="+mn-cs"/>
              </a:rPr>
              <a:t>Many, such as single parents may find it difficult to go out to </a:t>
            </a:r>
            <a:r>
              <a:rPr lang="en-US" sz="1200" kern="1200" dirty="0" err="1" smtClean="0">
                <a:solidFill>
                  <a:schemeClr val="tx1"/>
                </a:solidFill>
                <a:latin typeface="+mn-lt"/>
                <a:ea typeface="+mn-ea"/>
                <a:cs typeface="+mn-cs"/>
              </a:rPr>
              <a:t>socialise</a:t>
            </a:r>
            <a:r>
              <a:rPr lang="en-US" sz="1200" kern="1200" dirty="0" smtClean="0">
                <a:solidFill>
                  <a:schemeClr val="tx1"/>
                </a:solidFill>
                <a:latin typeface="+mn-lt"/>
                <a:ea typeface="+mn-ea"/>
                <a:cs typeface="+mn-cs"/>
              </a:rPr>
              <a:t>.   The ease and convenience of online dating increasingly appeals to such a society [</a:t>
            </a:r>
            <a:r>
              <a:rPr lang="en-GB" sz="1200" kern="1200" dirty="0" smtClean="0">
                <a:solidFill>
                  <a:schemeClr val="tx1"/>
                </a:solidFill>
                <a:latin typeface="+mn-lt"/>
                <a:ea typeface="+mn-ea"/>
                <a:cs typeface="+mn-cs"/>
              </a:rPr>
              <a:t>24]. Socialising involves a lot of personal time, interaction and financial outlay (the average dater is willing to spend £42.75 on a first date, with men aiming to spend an average of £55.47, compared to women’s spend of £31.39) [25].  The Internet has become ‘the third most common way of making initial contact - behind introductions from friends, but almost on a par with encounters in bars and restaurants’ [24].  Online dating is focused on those looking to date. Dating in conventional social venues such as bars and clubs is often haphazard and unsafe.  </a:t>
            </a:r>
          </a:p>
          <a:p>
            <a:r>
              <a:rPr lang="en-GB" sz="1200" kern="1200" dirty="0" smtClean="0">
                <a:solidFill>
                  <a:schemeClr val="tx1"/>
                </a:solidFill>
                <a:latin typeface="+mn-lt"/>
                <a:ea typeface="+mn-ea"/>
                <a:cs typeface="+mn-cs"/>
              </a:rPr>
              <a:t>Online dating is appealing for a variety of other reasons. Participants search from the comfort and privacy of their home, until they feel confident enough to make contact.  They can take their time to get to know the potential date online or on the phone before deciding whether there is enough ‘digital chemistry’ to ‘flesh-meet’ [25][26].  Online communication methods, such as synchronous chat, offer users a high level of control.  Users decide what information to disclose about themselves and how they present themselves to others [27], a form of ‘impression management’ via their personal ‘shop window’ [26].  Many find it ‘easier to write and express themselves emotionally and more revealingly than they would do in face-to-face interactions’ [26].  Users can edit their comments before sending, select the best photographs to post or opt-out of a dialogue by blocking interaction with particular users or logging-off.  Online dating is ideal for users who find personality and qualities more important than image and looks as they can search for members by personal characteristics, lifestyle, interests and hobbies.  </a:t>
            </a:r>
            <a:endParaRPr lang="en-GB" sz="1200" kern="1200" smtClean="0">
              <a:solidFill>
                <a:schemeClr val="tx1"/>
              </a:solidFill>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C70546F2-50FC-4181-A747-570FDB4C0F9C}"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cap="small" dirty="0" smtClean="0">
                <a:solidFill>
                  <a:schemeClr val="tx1"/>
                </a:solidFill>
                <a:latin typeface="+mn-lt"/>
                <a:ea typeface="+mn-ea"/>
                <a:cs typeface="+mn-cs"/>
              </a:rPr>
              <a:t>6.  Ethics and internet dating </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online dating industry generates much controversy, and its critics charge some providers and participants with unethical behaviour.  Ferrell, </a:t>
            </a:r>
            <a:r>
              <a:rPr lang="en-GB" sz="1200" kern="1200" dirty="0" err="1" smtClean="0">
                <a:solidFill>
                  <a:schemeClr val="tx1"/>
                </a:solidFill>
                <a:latin typeface="+mn-lt"/>
                <a:ea typeface="+mn-ea"/>
                <a:cs typeface="+mn-cs"/>
              </a:rPr>
              <a:t>Fraedrich</a:t>
            </a:r>
            <a:r>
              <a:rPr lang="en-GB" sz="1200" kern="1200" dirty="0" smtClean="0">
                <a:solidFill>
                  <a:schemeClr val="tx1"/>
                </a:solidFill>
                <a:latin typeface="+mn-lt"/>
                <a:ea typeface="+mn-ea"/>
                <a:cs typeface="+mn-cs"/>
              </a:rPr>
              <a:t> and Ferrell [28] describe ‘ethics’ as the study and philosophy of human conduct, with an emphasis on the determination of right and wrong. Ethical behaviour refers to behaviour that conforms to generally accepted social norms [29]. </a:t>
            </a:r>
            <a:r>
              <a:rPr lang="en-GB" sz="1200" b="0" kern="1200" dirty="0" smtClean="0">
                <a:solidFill>
                  <a:schemeClr val="tx1"/>
                </a:solidFill>
                <a:latin typeface="+mn-lt"/>
                <a:ea typeface="+mn-ea"/>
                <a:cs typeface="+mn-cs"/>
              </a:rPr>
              <a:t>‘Most ethical theories attempt to achieve the same goal: ‘to enhance human dignity, peace, happiness and well-being’ [30]. Internet</a:t>
            </a:r>
            <a:r>
              <a:rPr lang="en-GB" sz="1200" kern="1200" dirty="0" smtClean="0">
                <a:solidFill>
                  <a:schemeClr val="tx1"/>
                </a:solidFill>
                <a:latin typeface="+mn-lt"/>
                <a:ea typeface="+mn-ea"/>
                <a:cs typeface="+mn-cs"/>
              </a:rPr>
              <a:t> ethics can be understood as a branch of ethics which studies the social and ethical impacts of ICT [31].  The focus ‘is directed on people’s actions rather than mere technology itself' [32].  De George [33] recognises that cyber space is not a separate space but part of the world in which we live.  The same moral and ethical rules apply as in other aspects of society. He argues that although some of the ethical issues found on the Internet such as fraud and theft are familiar to society, others are new [33]. Therefore, while the problems inherent in dating might not be new, it is important to examine the ethical risk issues in the Internet context, to see if new dilemmas arise.</a:t>
            </a: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1" kern="1200" dirty="0" smtClean="0">
                <a:solidFill>
                  <a:schemeClr val="tx1"/>
                </a:solidFill>
                <a:latin typeface="+mn-lt"/>
                <a:ea typeface="+mn-ea"/>
                <a:cs typeface="+mn-cs"/>
              </a:rPr>
              <a:t>6.1  Dishonesty</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One of the main problems with online dating is the ability for individuals to create false profiles to mislead other users. Married people have been known to pretend that they were single.  Members may lie about their physical appearance, age, financial status, and even gender.  It is claimed that Julian </a:t>
            </a:r>
            <a:r>
              <a:rPr lang="en-GB" sz="1200" kern="1200" dirty="0" err="1" smtClean="0">
                <a:solidFill>
                  <a:schemeClr val="tx1"/>
                </a:solidFill>
                <a:latin typeface="+mn-lt"/>
                <a:ea typeface="+mn-ea"/>
                <a:cs typeface="+mn-cs"/>
              </a:rPr>
              <a:t>Assange</a:t>
            </a:r>
            <a:r>
              <a:rPr lang="en-GB" sz="1200" kern="1200" dirty="0" smtClean="0">
                <a:solidFill>
                  <a:schemeClr val="tx1"/>
                </a:solidFill>
                <a:latin typeface="+mn-lt"/>
                <a:ea typeface="+mn-ea"/>
                <a:cs typeface="+mn-cs"/>
              </a:rPr>
              <a:t>, the co-founder of </a:t>
            </a:r>
            <a:r>
              <a:rPr lang="en-GB" sz="1200" kern="1200" dirty="0" err="1" smtClean="0">
                <a:solidFill>
                  <a:schemeClr val="tx1"/>
                </a:solidFill>
                <a:latin typeface="+mn-lt"/>
                <a:ea typeface="+mn-ea"/>
                <a:cs typeface="+mn-cs"/>
              </a:rPr>
              <a:t>WikiLeaks</a:t>
            </a:r>
            <a:r>
              <a:rPr lang="en-GB" sz="1200" kern="1200" dirty="0" smtClean="0">
                <a:solidFill>
                  <a:schemeClr val="tx1"/>
                </a:solidFill>
                <a:latin typeface="+mn-lt"/>
                <a:ea typeface="+mn-ea"/>
                <a:cs typeface="+mn-cs"/>
              </a:rPr>
              <a:t>, once maintained profiles on dating sites under a false name ‘Harry Harrison’ [24].  Research suggests that one third of people using online dating services are married [34].  It is estimated that 33% of online daters lie to some degree; approximately 20% of online daters admit to deception in their physical profile, but think that 90% of other people are lying [34]. </a:t>
            </a:r>
            <a:r>
              <a:rPr lang="en-GB" sz="1200" b="0" kern="1200" dirty="0" smtClean="0">
                <a:solidFill>
                  <a:schemeClr val="tx1"/>
                </a:solidFill>
                <a:latin typeface="+mn-lt"/>
                <a:ea typeface="+mn-ea"/>
                <a:cs typeface="+mn-cs"/>
              </a:rPr>
              <a:t>Dishonesty is not always ‘lying’.  It can involve the user uploading pictures from several years ago, possibly before major weight gain or a change of hair colour. ‘</a:t>
            </a:r>
            <a:r>
              <a:rPr lang="en-GB" sz="1200" kern="1200" dirty="0" smtClean="0">
                <a:solidFill>
                  <a:schemeClr val="tx1"/>
                </a:solidFill>
                <a:latin typeface="+mn-lt"/>
                <a:ea typeface="+mn-ea"/>
                <a:cs typeface="+mn-cs"/>
              </a:rPr>
              <a:t>It can be easily argued that profiles as a basis of online dating sites encourage dishonesty.  For those eager to meet accepting partners, profile questions can be daunting’ [35].  It is against the terms of service of most dating sites for users to provide inaccurate, misleading or false information to users.  Other users are encouraged to report suspicious behaviour or bogus profiles.  However, it is difficult to detect and police.  One dating site, True.com offers criminal background checks and claims it prosecutes married people and criminals if they use their site [26].</a:t>
            </a:r>
          </a:p>
          <a:p>
            <a:r>
              <a:rPr lang="en-GB" sz="1200" kern="1200" dirty="0" smtClean="0">
                <a:solidFill>
                  <a:schemeClr val="tx1"/>
                </a:solidFill>
                <a:latin typeface="+mn-lt"/>
                <a:ea typeface="+mn-ea"/>
                <a:cs typeface="+mn-cs"/>
              </a:rPr>
              <a:t>It is claimed that some unscrupulous sites post bogus profiles maintained by their own employees.  These ‘ghosts’ typically have very attractive profiles which are used to entice new punters.  In 2009, </a:t>
            </a:r>
            <a:r>
              <a:rPr lang="en-GB" sz="1200" kern="1200" dirty="0" err="1" smtClean="0">
                <a:solidFill>
                  <a:schemeClr val="tx1"/>
                </a:solidFill>
                <a:latin typeface="+mn-lt"/>
                <a:ea typeface="+mn-ea"/>
                <a:cs typeface="+mn-cs"/>
              </a:rPr>
              <a:t>Jetplace’s</a:t>
            </a:r>
            <a:r>
              <a:rPr lang="en-GB" sz="1200" kern="1200" dirty="0" smtClean="0">
                <a:solidFill>
                  <a:schemeClr val="tx1"/>
                </a:solidFill>
                <a:latin typeface="+mn-lt"/>
                <a:ea typeface="+mn-ea"/>
                <a:cs typeface="+mn-cs"/>
              </a:rPr>
              <a:t> matchmaking service admitted maintaining more than 1,300 false profiles [24]. </a:t>
            </a:r>
            <a:r>
              <a:rPr lang="en-GB" sz="1200" b="1" u="sng" kern="1200" dirty="0" smtClean="0">
                <a:solidFill>
                  <a:schemeClr val="tx1"/>
                </a:solidFill>
                <a:latin typeface="+mn-lt"/>
                <a:ea typeface="+mn-ea"/>
                <a:cs typeface="+mn-cs"/>
              </a:rPr>
              <a:t>Redhotpie.com.au</a:t>
            </a:r>
            <a:r>
              <a:rPr lang="en-GB" sz="1200" b="1" u="sng" kern="1200" baseline="0" dirty="0" smtClean="0">
                <a:solidFill>
                  <a:schemeClr val="tx1"/>
                </a:solidFill>
                <a:latin typeface="+mn-lt"/>
                <a:ea typeface="+mn-ea"/>
                <a:cs typeface="+mn-cs"/>
              </a:rPr>
              <a:t> – an adult dating site that sent fake ‘flirt’ messages to users.</a:t>
            </a:r>
            <a:endParaRPr lang="en-GB" sz="1200" b="1" u="sng"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6.2  Safety</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While most dating sites offer safe dating tips, there have been accusations that dating sites do not offer vulnerable users sufficient protection against fraud and sexual predators.  In 2009, several elderly women were scammed into sending money to online dating site fraudsters posing as US soldiers [24].  In isolated cases, dating sites have been used to prey on women and have resulted in rape or murder [27].</a:t>
            </a:r>
            <a:r>
              <a:rPr lang="en-GB" sz="1200" b="0" kern="1200" dirty="0" smtClean="0">
                <a:solidFill>
                  <a:schemeClr val="tx1"/>
                </a:solidFill>
                <a:latin typeface="+mn-lt"/>
                <a:ea typeface="+mn-ea"/>
                <a:cs typeface="+mn-cs"/>
              </a:rPr>
              <a:t> An example of a</a:t>
            </a:r>
            <a:r>
              <a:rPr lang="en-US" sz="1200" kern="1200" dirty="0" smtClean="0">
                <a:solidFill>
                  <a:schemeClr val="tx1"/>
                </a:solidFill>
                <a:latin typeface="+mn-lt"/>
                <a:ea typeface="+mn-ea"/>
                <a:cs typeface="+mn-cs"/>
              </a:rPr>
              <a:t>‘sexual predator’ </a:t>
            </a:r>
            <a:r>
              <a:rPr lang="en-GB" sz="1200" b="0" kern="1200" dirty="0" smtClean="0">
                <a:solidFill>
                  <a:schemeClr val="tx1"/>
                </a:solidFill>
                <a:latin typeface="+mn-lt"/>
                <a:ea typeface="+mn-ea"/>
                <a:cs typeface="+mn-cs"/>
              </a:rPr>
              <a:t>is the 53 year old doctor who </a:t>
            </a:r>
            <a:r>
              <a:rPr lang="en-US" sz="1200" kern="1200" dirty="0" smtClean="0">
                <a:solidFill>
                  <a:schemeClr val="tx1"/>
                </a:solidFill>
                <a:latin typeface="+mn-lt"/>
                <a:ea typeface="+mn-ea"/>
                <a:cs typeface="+mn-cs"/>
              </a:rPr>
              <a:t>portrayed himself on the Asian marriage website Shaadi.com as a wealthy young banker, to attract two young women. After wining and dining them, he spiked their drinks and subjected them to brutal sex attacks</a:t>
            </a:r>
            <a:r>
              <a:rPr lang="en-GB" sz="1200" kern="1200" dirty="0" smtClean="0">
                <a:solidFill>
                  <a:schemeClr val="tx1"/>
                </a:solidFill>
                <a:latin typeface="+mn-lt"/>
                <a:ea typeface="+mn-ea"/>
                <a:cs typeface="+mn-cs"/>
              </a:rPr>
              <a:t> [36].  </a:t>
            </a:r>
            <a:r>
              <a:rPr lang="en-US" sz="1200" kern="1200" dirty="0" smtClean="0">
                <a:solidFill>
                  <a:schemeClr val="tx1"/>
                </a:solidFill>
                <a:latin typeface="+mn-lt"/>
                <a:ea typeface="+mn-ea"/>
                <a:cs typeface="+mn-cs"/>
              </a:rPr>
              <a:t>A similar story is that of the </a:t>
            </a:r>
            <a:r>
              <a:rPr lang="en-GB" sz="1200" kern="1200" dirty="0" smtClean="0">
                <a:solidFill>
                  <a:schemeClr val="tx1"/>
                </a:solidFill>
                <a:latin typeface="+mn-lt"/>
                <a:ea typeface="+mn-ea"/>
                <a:cs typeface="+mn-cs"/>
              </a:rPr>
              <a:t>man dubbed “Germany's first Internet murderer”. Christian </a:t>
            </a:r>
            <a:r>
              <a:rPr lang="en-GB" sz="1200" kern="1200" dirty="0" err="1" smtClean="0">
                <a:solidFill>
                  <a:schemeClr val="tx1"/>
                </a:solidFill>
                <a:latin typeface="+mn-lt"/>
                <a:ea typeface="+mn-ea"/>
                <a:cs typeface="+mn-cs"/>
              </a:rPr>
              <a:t>Grotheer</a:t>
            </a:r>
            <a:r>
              <a:rPr lang="en-GB" sz="1200" kern="1200" dirty="0" smtClean="0">
                <a:solidFill>
                  <a:schemeClr val="tx1"/>
                </a:solidFill>
                <a:latin typeface="+mn-lt"/>
                <a:ea typeface="+mn-ea"/>
                <a:cs typeface="+mn-cs"/>
              </a:rPr>
              <a:t>, from Hamburg</a:t>
            </a:r>
            <a:r>
              <a:rPr lang="en-GB" sz="1200" b="1" i="1" kern="1200" dirty="0" smtClean="0">
                <a:solidFill>
                  <a:schemeClr val="tx1"/>
                </a:solidFill>
                <a:latin typeface="+mn-lt"/>
                <a:ea typeface="+mn-ea"/>
                <a:cs typeface="+mn-cs"/>
              </a:rPr>
              <a:t> </a:t>
            </a:r>
            <a:r>
              <a:rPr lang="en-GB" sz="1200" kern="1200" dirty="0" smtClean="0">
                <a:solidFill>
                  <a:schemeClr val="tx1"/>
                </a:solidFill>
                <a:latin typeface="+mn-lt"/>
                <a:ea typeface="+mn-ea"/>
                <a:cs typeface="+mn-cs"/>
              </a:rPr>
              <a:t>was jailed for life for killing two women he met through online dating websites [37].</a:t>
            </a: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6.3 Personal data security</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Typically, dating websites require users to provide personal information such as gender, date of birth, e-mail address and postcode, before they can access the main content of the websites. Many sites such as Match store cookies on their users’ computers to collect information about their online activity on the site, such as the web pages visited, the links clicked, and the searches conducted.  Most users are totally unaware that this information is being collected. While most websites collect information for legitimate reasons, there are some unscrupulous sites that may sell the information to third parties, or use it to hack into social networks or other online accounts [38].  Websites such as eHarmony and Yahoo Personals are licensees of the </a:t>
            </a:r>
            <a:r>
              <a:rPr lang="en-GB" sz="1200" kern="1200" dirty="0" err="1" smtClean="0">
                <a:solidFill>
                  <a:schemeClr val="tx1"/>
                </a:solidFill>
                <a:latin typeface="+mn-lt"/>
                <a:ea typeface="+mn-ea"/>
                <a:cs typeface="+mn-cs"/>
              </a:rPr>
              <a:t>TRUSTe</a:t>
            </a:r>
            <a:r>
              <a:rPr lang="en-GB" sz="1200" kern="1200" dirty="0" smtClean="0">
                <a:solidFill>
                  <a:schemeClr val="tx1"/>
                </a:solidFill>
                <a:latin typeface="+mn-lt"/>
                <a:ea typeface="+mn-ea"/>
                <a:cs typeface="+mn-cs"/>
              </a:rPr>
              <a:t> Privacy Program, which promotes online safety and trust, and guides consumers to websites that protect their privacy.  Many consumers have no knowledge of such security guarantors, or sensitivity to their need, and do not realise that some sites do not feature them. </a:t>
            </a: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1" kern="1200" dirty="0" smtClean="0">
                <a:solidFill>
                  <a:schemeClr val="tx1"/>
                </a:solidFill>
                <a:latin typeface="+mn-lt"/>
                <a:ea typeface="+mn-ea"/>
                <a:cs typeface="+mn-cs"/>
              </a:rPr>
              <a:t>6.4  </a:t>
            </a:r>
            <a:r>
              <a:rPr lang="en-GB" sz="1200" b="1" kern="1200" dirty="0" err="1" smtClean="0">
                <a:solidFill>
                  <a:schemeClr val="tx1"/>
                </a:solidFill>
                <a:latin typeface="+mn-lt"/>
                <a:ea typeface="+mn-ea"/>
                <a:cs typeface="+mn-cs"/>
              </a:rPr>
              <a:t>Commodification</a:t>
            </a:r>
            <a:r>
              <a:rPr lang="en-GB" sz="1200" b="1" kern="1200" dirty="0" smtClean="0">
                <a:solidFill>
                  <a:schemeClr val="tx1"/>
                </a:solidFill>
                <a:latin typeface="+mn-lt"/>
                <a:ea typeface="+mn-ea"/>
                <a:cs typeface="+mn-cs"/>
              </a:rPr>
              <a:t> and commercialisation</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Henry-</a:t>
            </a:r>
            <a:r>
              <a:rPr lang="en-GB" sz="1200" kern="1200" dirty="0" err="1" smtClean="0">
                <a:solidFill>
                  <a:schemeClr val="tx1"/>
                </a:solidFill>
                <a:latin typeface="+mn-lt"/>
                <a:ea typeface="+mn-ea"/>
                <a:cs typeface="+mn-cs"/>
              </a:rPr>
              <a:t>Waring</a:t>
            </a:r>
            <a:r>
              <a:rPr lang="en-GB" sz="1200" kern="1200" dirty="0" smtClean="0">
                <a:solidFill>
                  <a:schemeClr val="tx1"/>
                </a:solidFill>
                <a:latin typeface="+mn-lt"/>
                <a:ea typeface="+mn-ea"/>
                <a:cs typeface="+mn-cs"/>
              </a:rPr>
              <a:t> argues that online dating is having an adverse effect on the way in which society views relationships by ‘encouraging people to view partners as commodities that can simply be traded in for better versions at the click of a computer mouse’ [24]. She contends that the commercial nature of the online dating industry inevitably regards dating as a type of commodity. ‘The market is therefore a key influence shaping online dating’ [39]. Online dating is big business and the sites have to make money.  Dating websites cater to every age, race, hobby and interest, in 2008 online dating had grown to be ‘the third largest revenue producer out of all paid content sites, behind digital music and online gaming’ [40]</a:t>
            </a:r>
            <a:r>
              <a:rPr lang="en-GB" sz="1200" b="1" kern="1200" dirty="0" smtClean="0">
                <a:solidFill>
                  <a:schemeClr val="tx1"/>
                </a:solidFill>
                <a:latin typeface="+mn-lt"/>
                <a:ea typeface="+mn-ea"/>
                <a:cs typeface="+mn-cs"/>
              </a:rPr>
              <a:t>.</a:t>
            </a:r>
            <a:r>
              <a:rPr lang="en-GB" sz="1200" kern="1200" dirty="0" smtClean="0">
                <a:solidFill>
                  <a:schemeClr val="tx1"/>
                </a:solidFill>
                <a:latin typeface="+mn-lt"/>
                <a:ea typeface="+mn-ea"/>
                <a:cs typeface="+mn-cs"/>
              </a:rPr>
              <a:t>  According to </a:t>
            </a:r>
            <a:r>
              <a:rPr lang="en-GB" sz="1200" kern="1200" dirty="0" err="1" smtClean="0">
                <a:solidFill>
                  <a:schemeClr val="tx1"/>
                </a:solidFill>
                <a:latin typeface="+mn-lt"/>
                <a:ea typeface="+mn-ea"/>
                <a:cs typeface="+mn-cs"/>
              </a:rPr>
              <a:t>Marketdata</a:t>
            </a:r>
            <a:r>
              <a:rPr lang="en-GB" sz="1200" kern="1200" dirty="0" smtClean="0">
                <a:solidFill>
                  <a:schemeClr val="tx1"/>
                </a:solidFill>
                <a:latin typeface="+mn-lt"/>
                <a:ea typeface="+mn-ea"/>
                <a:cs typeface="+mn-cs"/>
              </a:rPr>
              <a:t> Enterprises, the online dating industry now generates $1.8 billion in revenue annually [41].  To attract subscriptions, some large companies such as Match might advertise that they have many millions of members, but less than one million are actually ‘active’ (logged in at least once in the previous three months) [23]. </a:t>
            </a:r>
          </a:p>
          <a:p>
            <a:r>
              <a:rPr lang="en-GB" sz="1200" kern="1200" dirty="0" smtClean="0">
                <a:solidFill>
                  <a:schemeClr val="tx1"/>
                </a:solidFill>
                <a:latin typeface="+mn-lt"/>
                <a:ea typeface="+mn-ea"/>
                <a:cs typeface="+mn-cs"/>
              </a:rPr>
              <a:t>Advertising campaigns and revenue have helped the industry prosper. Advertising revenue depends on the numbers of visitors to a site, and it is claimed that some dating sites conduct their own surveys to exaggerate activity, member numbers or rates of successful unions [24].  Dating sites have been reluctant to submit their compatibility algorithms for independent inspection, claiming it is their secret weapon [24].  Niche online dating websites are ideal advertising platforms for specific products. On the Geek2Geek dating website, tailored advertisers are promoting their products including ‘geek t-shirts, mugs, ties, high caffeine products, and many other gifts for programmers, </a:t>
            </a:r>
            <a:r>
              <a:rPr lang="en-GB" sz="1200" kern="1200" dirty="0" err="1" smtClean="0">
                <a:solidFill>
                  <a:schemeClr val="tx1"/>
                </a:solidFill>
                <a:latin typeface="+mn-lt"/>
                <a:ea typeface="+mn-ea"/>
                <a:cs typeface="+mn-cs"/>
              </a:rPr>
              <a:t>linux</a:t>
            </a:r>
            <a:r>
              <a:rPr lang="en-GB" sz="1200" kern="1200" dirty="0" smtClean="0">
                <a:solidFill>
                  <a:schemeClr val="tx1"/>
                </a:solidFill>
                <a:latin typeface="+mn-lt"/>
                <a:ea typeface="+mn-ea"/>
                <a:cs typeface="+mn-cs"/>
              </a:rPr>
              <a:t> hackers, and open source geeks’ [42].    </a:t>
            </a:r>
          </a:p>
          <a:p>
            <a:r>
              <a:rPr lang="en-GB" sz="1200" kern="1200" dirty="0" smtClean="0">
                <a:solidFill>
                  <a:schemeClr val="tx1"/>
                </a:solidFill>
                <a:latin typeface="+mn-lt"/>
                <a:ea typeface="+mn-ea"/>
                <a:cs typeface="+mn-cs"/>
              </a:rPr>
              <a:t>A trend within online dating sites is the group ownership of many different websites. Love Horse, Rugby Lover and Martial Affair, for example, were created by the same corporation, Global Personals Limited.  Typically, database resources and web technologies are shared throughout a group’s websites, thereby reducing costs and speeding time to market for new sites. This multiple income stream from the one database gives the customer the illusion of choice, but may result in the customer paying several times for the same service.</a:t>
            </a: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1" kern="1200" dirty="0" smtClean="0">
                <a:solidFill>
                  <a:schemeClr val="tx1"/>
                </a:solidFill>
                <a:latin typeface="+mn-lt"/>
                <a:ea typeface="+mn-ea"/>
                <a:cs typeface="+mn-cs"/>
              </a:rPr>
              <a:t>6.4  </a:t>
            </a:r>
            <a:r>
              <a:rPr lang="en-GB" sz="1200" b="1" kern="1200" dirty="0" err="1" smtClean="0">
                <a:solidFill>
                  <a:schemeClr val="tx1"/>
                </a:solidFill>
                <a:latin typeface="+mn-lt"/>
                <a:ea typeface="+mn-ea"/>
                <a:cs typeface="+mn-cs"/>
              </a:rPr>
              <a:t>Commodification</a:t>
            </a:r>
            <a:r>
              <a:rPr lang="en-GB" sz="1200" b="1" kern="1200" dirty="0" smtClean="0">
                <a:solidFill>
                  <a:schemeClr val="tx1"/>
                </a:solidFill>
                <a:latin typeface="+mn-lt"/>
                <a:ea typeface="+mn-ea"/>
                <a:cs typeface="+mn-cs"/>
              </a:rPr>
              <a:t> and commercialisation</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Henry-</a:t>
            </a:r>
            <a:r>
              <a:rPr lang="en-GB" sz="1200" kern="1200" dirty="0" err="1" smtClean="0">
                <a:solidFill>
                  <a:schemeClr val="tx1"/>
                </a:solidFill>
                <a:latin typeface="+mn-lt"/>
                <a:ea typeface="+mn-ea"/>
                <a:cs typeface="+mn-cs"/>
              </a:rPr>
              <a:t>Waring</a:t>
            </a:r>
            <a:r>
              <a:rPr lang="en-GB" sz="1200" kern="1200" dirty="0" smtClean="0">
                <a:solidFill>
                  <a:schemeClr val="tx1"/>
                </a:solidFill>
                <a:latin typeface="+mn-lt"/>
                <a:ea typeface="+mn-ea"/>
                <a:cs typeface="+mn-cs"/>
              </a:rPr>
              <a:t> argues that online dating is having an adverse effect on the way in which society views relationships by ‘encouraging people to view partners as commodities that can simply be traded in for better versions at the click of a computer mouse’ [24]. She contends that the commercial nature of the online dating industry inevitably regards dating as a type of commodity. ‘The market is therefore a key influence shaping online dating’ [39]. Online dating is big business and the sites have to make money.  Dating websites cater to every age, race, hobby and interest, in 2008 online dating had grown to be ‘the third largest revenue producer out of all paid content sites, behind digital music and online gaming’ [40]</a:t>
            </a:r>
            <a:r>
              <a:rPr lang="en-GB" sz="1200" b="1" kern="1200" dirty="0" smtClean="0">
                <a:solidFill>
                  <a:schemeClr val="tx1"/>
                </a:solidFill>
                <a:latin typeface="+mn-lt"/>
                <a:ea typeface="+mn-ea"/>
                <a:cs typeface="+mn-cs"/>
              </a:rPr>
              <a:t>.</a:t>
            </a:r>
            <a:r>
              <a:rPr lang="en-GB" sz="1200" kern="1200" dirty="0" smtClean="0">
                <a:solidFill>
                  <a:schemeClr val="tx1"/>
                </a:solidFill>
                <a:latin typeface="+mn-lt"/>
                <a:ea typeface="+mn-ea"/>
                <a:cs typeface="+mn-cs"/>
              </a:rPr>
              <a:t>  According to </a:t>
            </a:r>
            <a:r>
              <a:rPr lang="en-GB" sz="1200" kern="1200" dirty="0" err="1" smtClean="0">
                <a:solidFill>
                  <a:schemeClr val="tx1"/>
                </a:solidFill>
                <a:latin typeface="+mn-lt"/>
                <a:ea typeface="+mn-ea"/>
                <a:cs typeface="+mn-cs"/>
              </a:rPr>
              <a:t>Marketdata</a:t>
            </a:r>
            <a:r>
              <a:rPr lang="en-GB" sz="1200" kern="1200" dirty="0" smtClean="0">
                <a:solidFill>
                  <a:schemeClr val="tx1"/>
                </a:solidFill>
                <a:latin typeface="+mn-lt"/>
                <a:ea typeface="+mn-ea"/>
                <a:cs typeface="+mn-cs"/>
              </a:rPr>
              <a:t> Enterprises, the online dating industry now generates $1.8 billion in revenue annually [41].  To attract subscriptions, some large companies such as Match might advertise that they have many millions of members, but less than one million are actually ‘active’ (logged in at least once in the previous three months) [23]. </a:t>
            </a:r>
          </a:p>
          <a:p>
            <a:r>
              <a:rPr lang="en-GB" sz="1200" kern="1200" dirty="0" smtClean="0">
                <a:solidFill>
                  <a:schemeClr val="tx1"/>
                </a:solidFill>
                <a:latin typeface="+mn-lt"/>
                <a:ea typeface="+mn-ea"/>
                <a:cs typeface="+mn-cs"/>
              </a:rPr>
              <a:t>Advertising campaigns and revenue have helped the industry prosper. Advertising revenue depends on the numbers of visitors to a site, and it is claimed that some dating sites conduct their own surveys to exaggerate activity, member numbers or rates of successful unions [24].  Dating sites have been reluctant to submit their compatibility algorithms for independent inspection, claiming it is their secret weapon [24].  Niche online dating websites are ideal advertising platforms for specific products. On the Geek2Geek dating website, tailored advertisers are promoting their products including ‘geek t-shirts, mugs, ties, high caffeine products, and many other gifts for programmers, </a:t>
            </a:r>
            <a:r>
              <a:rPr lang="en-GB" sz="1200" kern="1200" dirty="0" err="1" smtClean="0">
                <a:solidFill>
                  <a:schemeClr val="tx1"/>
                </a:solidFill>
                <a:latin typeface="+mn-lt"/>
                <a:ea typeface="+mn-ea"/>
                <a:cs typeface="+mn-cs"/>
              </a:rPr>
              <a:t>linux</a:t>
            </a:r>
            <a:r>
              <a:rPr lang="en-GB" sz="1200" kern="1200" dirty="0" smtClean="0">
                <a:solidFill>
                  <a:schemeClr val="tx1"/>
                </a:solidFill>
                <a:latin typeface="+mn-lt"/>
                <a:ea typeface="+mn-ea"/>
                <a:cs typeface="+mn-cs"/>
              </a:rPr>
              <a:t> hackers, and open source geeks’ [42].    </a:t>
            </a:r>
          </a:p>
          <a:p>
            <a:r>
              <a:rPr lang="en-GB" sz="1200" kern="1200" dirty="0" smtClean="0">
                <a:solidFill>
                  <a:schemeClr val="tx1"/>
                </a:solidFill>
                <a:latin typeface="+mn-lt"/>
                <a:ea typeface="+mn-ea"/>
                <a:cs typeface="+mn-cs"/>
              </a:rPr>
              <a:t>A trend within online dating sites is the group ownership of many different websites. Love Horse, Rugby Lover and Martial Affair, for example, were created by the same corporation, Global Personals Limited.  Typically, database resources and web technologies are shared throughout a group’s websites, thereby reducing costs and speeding time to market for new sites. This multiple income stream from the one database gives the customer the illusion of choice, but may result in the customer paying several times for the same service.</a:t>
            </a:r>
            <a:endParaRPr lang="en-GB" sz="1200" kern="1200" smtClean="0">
              <a:solidFill>
                <a:schemeClr val="tx1"/>
              </a:solidFill>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C70546F2-50FC-4181-A747-570FDB4C0F9C}" type="slidenum">
              <a:rPr lang="en-GB" smtClean="0"/>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6.5  Immorality and illegality</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Some of the niche dating websites have caused outrage where they are seen to promote unsavoury or immoral acts. Rather than focusing on introducing people for dating and long-term relationships, sites such as </a:t>
            </a:r>
            <a:r>
              <a:rPr lang="en-GB" sz="1200" u="none" strike="noStrike" kern="1200" dirty="0" smtClean="0">
                <a:solidFill>
                  <a:schemeClr val="tx1"/>
                </a:solidFill>
                <a:latin typeface="+mn-lt"/>
                <a:ea typeface="+mn-ea"/>
                <a:cs typeface="+mn-cs"/>
                <a:hlinkClick r:id="rId3" tooltip="Visit BeNaughty"/>
              </a:rPr>
              <a:t>BeNaughty.com</a:t>
            </a:r>
            <a:r>
              <a:rPr lang="en-GB" sz="1200" kern="1200" dirty="0" smtClean="0">
                <a:solidFill>
                  <a:schemeClr val="tx1"/>
                </a:solidFill>
                <a:latin typeface="+mn-lt"/>
                <a:ea typeface="+mn-ea"/>
                <a:cs typeface="+mn-cs"/>
              </a:rPr>
              <a:t> are designed to facilitate casual sexual encounters and are perceived to encourage short-term sexual gratification with multiple partners [2].</a:t>
            </a:r>
          </a:p>
          <a:p>
            <a:r>
              <a:rPr lang="en-GB" sz="1200" kern="1200" dirty="0" smtClean="0">
                <a:solidFill>
                  <a:schemeClr val="tx1"/>
                </a:solidFill>
                <a:latin typeface="+mn-lt"/>
                <a:ea typeface="+mn-ea"/>
                <a:cs typeface="+mn-cs"/>
              </a:rPr>
              <a:t>T</a:t>
            </a:r>
            <a:r>
              <a:rPr lang="en-GB" sz="1200" b="0" kern="1200" dirty="0" smtClean="0">
                <a:solidFill>
                  <a:schemeClr val="tx1"/>
                </a:solidFill>
                <a:latin typeface="+mn-lt"/>
                <a:ea typeface="+mn-ea"/>
                <a:cs typeface="+mn-cs"/>
              </a:rPr>
              <a:t>his raises the dichotomy between what is unethical and what is illegal. Henderson’s [43] model in Figure 1 represents the Legal Vs Ethical Classification of Actions. The framework has been adapted to illustrate examples of legal versus ethical online dating issues.  Quadrant 1, of Figure 1, illustrates an ideal, legal and ethical scenario</a:t>
            </a:r>
            <a:r>
              <a:rPr lang="en-GB" sz="1200" kern="1200" dirty="0" smtClean="0">
                <a:solidFill>
                  <a:schemeClr val="tx1"/>
                </a:solidFill>
                <a:latin typeface="+mn-lt"/>
                <a:ea typeface="+mn-ea"/>
                <a:cs typeface="+mn-cs"/>
              </a:rPr>
              <a:t>.  </a:t>
            </a:r>
            <a:r>
              <a:rPr lang="en-GB" sz="1200" b="0" kern="1200" dirty="0" smtClean="0">
                <a:solidFill>
                  <a:schemeClr val="tx1"/>
                </a:solidFill>
                <a:latin typeface="+mn-lt"/>
                <a:ea typeface="+mn-ea"/>
                <a:cs typeface="+mn-cs"/>
              </a:rPr>
              <a:t> Quadrant 4, on the other hand, illustrates an example of both unethical and illegal dating practice.  However, Quadrants 2 and 3 illustrate scenarios that are contentious.  Although some online dating websites may be seen as morally just, such as those for users of marijuana for pain relief, they are still illegal; the mission of </a:t>
            </a:r>
            <a:r>
              <a:rPr lang="en-GB" sz="1200" kern="1200" dirty="0" smtClean="0">
                <a:solidFill>
                  <a:schemeClr val="tx1"/>
                </a:solidFill>
                <a:latin typeface="+mn-lt"/>
                <a:ea typeface="+mn-ea"/>
                <a:cs typeface="+mn-cs"/>
              </a:rPr>
              <a:t>420Dating is to provide a ‘smoker-friendly’ </a:t>
            </a:r>
            <a:r>
              <a:rPr lang="en-GB" sz="1200" b="0" kern="1200" dirty="0" smtClean="0">
                <a:solidFill>
                  <a:schemeClr val="tx1"/>
                </a:solidFill>
                <a:latin typeface="+mn-lt"/>
                <a:ea typeface="+mn-ea"/>
                <a:cs typeface="+mn-cs"/>
              </a:rPr>
              <a:t>niche online dating website for marijuana users</a:t>
            </a:r>
            <a:r>
              <a:rPr lang="en-GB" sz="1200" kern="1200" dirty="0" smtClean="0">
                <a:solidFill>
                  <a:schemeClr val="tx1"/>
                </a:solidFill>
                <a:latin typeface="+mn-lt"/>
                <a:ea typeface="+mn-ea"/>
                <a:cs typeface="+mn-cs"/>
              </a:rPr>
              <a:t> [44]. </a:t>
            </a:r>
            <a:r>
              <a:rPr lang="en-GB" sz="1200" b="0" kern="1200" dirty="0" smtClean="0">
                <a:solidFill>
                  <a:schemeClr val="tx1"/>
                </a:solidFill>
                <a:latin typeface="+mn-lt"/>
                <a:ea typeface="+mn-ea"/>
                <a:cs typeface="+mn-cs"/>
              </a:rPr>
              <a:t>Conversely, some online dating websites may be regarded as unethical but relate to legal behaviour; c</a:t>
            </a:r>
            <a:r>
              <a:rPr lang="en-GB" sz="1200" kern="1200" dirty="0" smtClean="0">
                <a:solidFill>
                  <a:schemeClr val="tx1"/>
                </a:solidFill>
                <a:latin typeface="+mn-lt"/>
                <a:ea typeface="+mn-ea"/>
                <a:cs typeface="+mn-cs"/>
              </a:rPr>
              <a:t>ritics argue that sites such as Marital Affair </a:t>
            </a:r>
            <a:r>
              <a:rPr lang="en-GB" sz="1200" b="0" kern="1200" dirty="0" smtClean="0">
                <a:solidFill>
                  <a:schemeClr val="tx1"/>
                </a:solidFill>
                <a:latin typeface="+mn-lt"/>
                <a:ea typeface="+mn-ea"/>
                <a:cs typeface="+mn-cs"/>
              </a:rPr>
              <a:t>that target married men and women seeking an illicit sexual encounter,</a:t>
            </a:r>
            <a:r>
              <a:rPr lang="en-GB" sz="1200" kern="1200" dirty="0" smtClean="0">
                <a:solidFill>
                  <a:schemeClr val="tx1"/>
                </a:solidFill>
                <a:latin typeface="+mn-lt"/>
                <a:ea typeface="+mn-ea"/>
                <a:cs typeface="+mn-cs"/>
              </a:rPr>
              <a:t> ‘deliberately promote infidelity to further their commercial ambitions’ [24]. </a:t>
            </a: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endParaRPr lang="en-GB" dirty="0"/>
          </a:p>
        </p:txBody>
      </p:sp>
      <p:sp>
        <p:nvSpPr>
          <p:cNvPr id="4" name="Slide Number Placeholder 3"/>
          <p:cNvSpPr>
            <a:spLocks noGrp="1"/>
          </p:cNvSpPr>
          <p:nvPr>
            <p:ph type="sldNum" sz="quarter" idx="10"/>
          </p:nvPr>
        </p:nvSpPr>
        <p:spPr/>
        <p:txBody>
          <a:bodyPr/>
          <a:lstStyle/>
          <a:p>
            <a:fld id="{049BBCA3-08B5-407E-9ACE-226466842912}" type="slidenum">
              <a:rPr lang="en-GB" smtClean="0"/>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Thus, ethical conduct may range beyond the limits of the law. While the requirements of law and morality may overlap at times they are not the same; legal requirements tend to </a:t>
            </a:r>
            <a:r>
              <a:rPr lang="en-US" sz="1200" i="1" kern="1200" dirty="0" smtClean="0">
                <a:solidFill>
                  <a:schemeClr val="tx1"/>
                </a:solidFill>
                <a:latin typeface="+mn-lt"/>
                <a:ea typeface="+mn-ea"/>
                <a:cs typeface="+mn-cs"/>
              </a:rPr>
              <a:t>forbid</a:t>
            </a:r>
            <a:r>
              <a:rPr lang="en-US" sz="1200" kern="1200" dirty="0" smtClean="0">
                <a:solidFill>
                  <a:schemeClr val="tx1"/>
                </a:solidFill>
                <a:latin typeface="+mn-lt"/>
                <a:ea typeface="+mn-ea"/>
                <a:cs typeface="+mn-cs"/>
              </a:rPr>
              <a:t> certain actions, whereas morality tends to </a:t>
            </a:r>
            <a:r>
              <a:rPr lang="en-US" sz="1200" i="1" kern="1200" dirty="0" smtClean="0">
                <a:solidFill>
                  <a:schemeClr val="tx1"/>
                </a:solidFill>
                <a:latin typeface="+mn-lt"/>
                <a:ea typeface="+mn-ea"/>
                <a:cs typeface="+mn-cs"/>
              </a:rPr>
              <a:t>encourage</a:t>
            </a:r>
            <a:r>
              <a:rPr lang="en-US" sz="1200" kern="1200" dirty="0" smtClean="0">
                <a:solidFill>
                  <a:schemeClr val="tx1"/>
                </a:solidFill>
                <a:latin typeface="+mn-lt"/>
                <a:ea typeface="+mn-ea"/>
                <a:cs typeface="+mn-cs"/>
              </a:rPr>
              <a:t> certain positive actions. Inherent problems arise when people believe laws represent morality [45]. The global scale of the Internet further complicates the analysis, as diverse ethical precepts and laws may be involved as daters cross national and cultural boundaries.  The evolution of ethical standards of social acceptability tends to be more dynamic than legal reform, creating tension even for the consensus apparent in quadrants 1 and 4.</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cap="small" dirty="0" smtClean="0">
                <a:solidFill>
                  <a:schemeClr val="tx1"/>
                </a:solidFill>
                <a:latin typeface="+mn-lt"/>
                <a:ea typeface="+mn-ea"/>
                <a:cs typeface="+mn-cs"/>
              </a:rPr>
              <a:t>7. Conclusion</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use of ICT in the search for relationships is becoming the norm in contemporary dating circles.  While there are obvious benefits inherent in online dating, there are still controversies to be addressed.  Lessons can be learned from the solutions proposed for other Internet ethical problems, such as Internet gambling.  </a:t>
            </a:r>
            <a:r>
              <a:rPr lang="en-GB" sz="1200" kern="1200" dirty="0" err="1" smtClean="0">
                <a:solidFill>
                  <a:schemeClr val="tx1"/>
                </a:solidFill>
                <a:latin typeface="+mn-lt"/>
                <a:ea typeface="+mn-ea"/>
                <a:cs typeface="+mn-cs"/>
              </a:rPr>
              <a:t>Jawad</a:t>
            </a:r>
            <a:r>
              <a:rPr lang="en-GB" sz="1200" kern="1200" dirty="0" smtClean="0">
                <a:solidFill>
                  <a:schemeClr val="tx1"/>
                </a:solidFill>
                <a:latin typeface="+mn-lt"/>
                <a:ea typeface="+mn-ea"/>
                <a:cs typeface="+mn-cs"/>
              </a:rPr>
              <a:t> and Griffiths [46] advocate: the development of code to protect users; legal reform to outlaw unethical behaviour; market influences, reflecting the need for long-term business to be ethical to ensure sustainability; and finally development of norms, personal responsibility by providers and users to conduct themselves in an ethical manner. The last element requires knowledge, skill and training, which would benefit from the dialogue between all stakeholders [47].  The other three elements may be part of the solution but will always be undermined by unethical code avoidance, legal discontinuity across nations and the amoral environment of market forces.</a:t>
            </a: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49BBCA3-08B5-407E-9ACE-226466842912}" type="slidenum">
              <a:rPr lang="en-GB" smtClean="0"/>
              <a:pPr/>
              <a:t>24</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cap="small" dirty="0" smtClean="0">
                <a:solidFill>
                  <a:schemeClr val="tx1"/>
                </a:solidFill>
                <a:latin typeface="+mn-lt"/>
                <a:ea typeface="+mn-ea"/>
                <a:cs typeface="+mn-cs"/>
              </a:rPr>
              <a:t>7. Conclusion</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use of ICT in the search for relationships is becoming the norm in contemporary dating circles.  While there are obvious benefits inherent in online dating, there are still controversies to be addressed.  Lessons can be learned from the solutions proposed for other Internet ethical problems, such as Internet gambling.  </a:t>
            </a:r>
            <a:r>
              <a:rPr lang="en-GB" sz="1200" kern="1200" dirty="0" err="1" smtClean="0">
                <a:solidFill>
                  <a:schemeClr val="tx1"/>
                </a:solidFill>
                <a:latin typeface="+mn-lt"/>
                <a:ea typeface="+mn-ea"/>
                <a:cs typeface="+mn-cs"/>
              </a:rPr>
              <a:t>Jawad</a:t>
            </a:r>
            <a:r>
              <a:rPr lang="en-GB" sz="1200" kern="1200" dirty="0" smtClean="0">
                <a:solidFill>
                  <a:schemeClr val="tx1"/>
                </a:solidFill>
                <a:latin typeface="+mn-lt"/>
                <a:ea typeface="+mn-ea"/>
                <a:cs typeface="+mn-cs"/>
              </a:rPr>
              <a:t> and Griffiths [46] advocate: the development of code to protect users; legal reform to outlaw unethical behaviour; market influences, reflecting the need for long-term business to be ethical to ensure sustainability; and finally development of norms, personal responsibility by providers and users to conduct themselves in an ethical manner. The last element requires knowledge, skill and training, which would benefit from the dialogue between all stakeholders [47].  The other three elements may be part of the solution but will always be undermined by unethical code avoidance, legal discontinuity across nations and the amoral environment of market forces.</a:t>
            </a:r>
          </a:p>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25</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70546F2-50FC-4181-A747-570FDB4C0F9C}" type="slidenum">
              <a:rPr lang="en-GB" smtClean="0"/>
              <a:pPr/>
              <a:t>26</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70546F2-50FC-4181-A747-570FDB4C0F9C}" type="slidenum">
              <a:rPr lang="en-GB" smtClean="0"/>
              <a:pPr/>
              <a:t>27</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70546F2-50FC-4181-A747-570FDB4C0F9C}" type="slidenum">
              <a:rPr lang="en-GB" smtClean="0"/>
              <a:pPr/>
              <a:t>28</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70546F2-50FC-4181-A747-570FDB4C0F9C}" type="slidenum">
              <a:rPr lang="en-GB" smtClean="0"/>
              <a:pPr/>
              <a:t>29</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70546F2-50FC-4181-A747-570FDB4C0F9C}" type="slidenum">
              <a:rPr lang="en-GB" smtClean="0"/>
              <a:pPr/>
              <a:t>30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8F0ED6D2-C87B-4263-8E31-0DA1E36F5FCB}" type="datetimeFigureOut">
              <a:rPr lang="en-GB" smtClean="0"/>
              <a:pPr/>
              <a:t>06/09/2011</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4EB13FD-BDC0-4E8E-B1BE-7F2FB7B3CACA}"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8F0ED6D2-C87B-4263-8E31-0DA1E36F5FCB}" type="datetimeFigureOut">
              <a:rPr lang="en-GB" smtClean="0"/>
              <a:pPr/>
              <a:t>06/09/2011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4EB13FD-BDC0-4E8E-B1BE-7F2FB7B3CACA}"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8F0ED6D2-C87B-4263-8E31-0DA1E36F5FCB}" type="datetimeFigureOut">
              <a:rPr lang="en-GB" smtClean="0"/>
              <a:pPr/>
              <a:t>06/09/2011</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4EB13FD-BDC0-4E8E-B1BE-7F2FB7B3CACA}"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8F0ED6D2-C87B-4263-8E31-0DA1E36F5FCB}" type="datetimeFigureOut">
              <a:rPr lang="en-GB" smtClean="0"/>
              <a:pPr/>
              <a:t>06/09/2011</a:t>
            </a:fld>
            <a:endParaRPr lang="en-GB"/>
          </a:p>
        </p:txBody>
      </p:sp>
      <p:sp>
        <p:nvSpPr>
          <p:cNvPr id="10" name="Slide Number Placeholder 9"/>
          <p:cNvSpPr>
            <a:spLocks noGrp="1"/>
          </p:cNvSpPr>
          <p:nvPr>
            <p:ph type="sldNum" sz="quarter" idx="16"/>
          </p:nvPr>
        </p:nvSpPr>
        <p:spPr/>
        <p:txBody>
          <a:bodyPr rtlCol="0"/>
          <a:lstStyle/>
          <a:p>
            <a:fld id="{A4EB13FD-BDC0-4E8E-B1BE-7F2FB7B3CACA}"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8F0ED6D2-C87B-4263-8E31-0DA1E36F5FCB}" type="datetimeFigureOut">
              <a:rPr lang="en-GB" smtClean="0"/>
              <a:pPr/>
              <a:t>06/09/2011</a:t>
            </a:fld>
            <a:endParaRPr lang="en-GB"/>
          </a:p>
        </p:txBody>
      </p:sp>
      <p:sp>
        <p:nvSpPr>
          <p:cNvPr id="12" name="Slide Number Placeholder 11"/>
          <p:cNvSpPr>
            <a:spLocks noGrp="1"/>
          </p:cNvSpPr>
          <p:nvPr>
            <p:ph type="sldNum" sz="quarter" idx="16"/>
          </p:nvPr>
        </p:nvSpPr>
        <p:spPr/>
        <p:txBody>
          <a:bodyPr rtlCol="0"/>
          <a:lstStyle/>
          <a:p>
            <a:fld id="{A4EB13FD-BDC0-4E8E-B1BE-7F2FB7B3CACA}"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F0ED6D2-C87B-4263-8E31-0DA1E36F5FCB}" type="datetimeFigureOut">
              <a:rPr lang="en-GB" smtClean="0"/>
              <a:pPr/>
              <a:t>06/09/2011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4EB13FD-BDC0-4E8E-B1BE-7F2FB7B3CAC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0ED6D2-C87B-4263-8E31-0DA1E36F5FCB}" type="datetimeFigureOut">
              <a:rPr lang="en-GB" smtClean="0"/>
              <a:pPr/>
              <a:t>06/09/2011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4EB13FD-BDC0-4E8E-B1BE-7F2FB7B3CAC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8F0ED6D2-C87B-4263-8E31-0DA1E36F5FCB}" type="datetimeFigureOut">
              <a:rPr lang="en-GB" smtClean="0"/>
              <a:pPr/>
              <a:t>06/09/2011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4EB13FD-BDC0-4E8E-B1BE-7F2FB7B3CACA}"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8F0ED6D2-C87B-4263-8E31-0DA1E36F5FCB}" type="datetimeFigureOut">
              <a:rPr lang="en-GB" smtClean="0"/>
              <a:pPr/>
              <a:t>06/09/2011</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4EB13FD-BDC0-4E8E-B1BE-7F2FB7B3CACA}"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F0ED6D2-C87B-4263-8E31-0DA1E36F5FCB}" type="datetimeFigureOut">
              <a:rPr lang="en-GB" smtClean="0"/>
              <a:pPr/>
              <a:t>06/09/2011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EB13FD-BDC0-4E8E-B1BE-7F2FB7B3CAC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8F0ED6D2-C87B-4263-8E31-0DA1E36F5FCB}" type="datetimeFigureOut">
              <a:rPr lang="en-GB" smtClean="0"/>
              <a:pPr/>
              <a:t>06/09/2011</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4EB13FD-BDC0-4E8E-B1BE-7F2FB7B3CACA}"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8F0ED6D2-C87B-4263-8E31-0DA1E36F5FCB}" type="datetimeFigureOut">
              <a:rPr lang="en-GB" smtClean="0"/>
              <a:pPr/>
              <a:t>06/09/2011</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4EB13FD-BDC0-4E8E-B1BE-7F2FB7B3CAC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package" Target="../embeddings/Microsoft_Office_Word_Document111.docx"/></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package" Target="../embeddings/Microsoft_Office_Word_Document222.docx"/></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cap="small" dirty="0" smtClean="0"/>
              <a:t>WLTM: The Ethics of Online Dating </a:t>
            </a:r>
            <a:r>
              <a:rPr lang="en-GB" dirty="0" smtClean="0"/>
              <a:t/>
            </a:r>
            <a:br>
              <a:rPr lang="en-GB" dirty="0" smtClean="0"/>
            </a:br>
            <a:endParaRPr lang="en-GB" dirty="0"/>
          </a:p>
        </p:txBody>
      </p:sp>
      <p:sp>
        <p:nvSpPr>
          <p:cNvPr id="3" name="Subtitle 2"/>
          <p:cNvSpPr>
            <a:spLocks noGrp="1"/>
          </p:cNvSpPr>
          <p:nvPr>
            <p:ph type="subTitle" idx="1"/>
          </p:nvPr>
        </p:nvSpPr>
        <p:spPr/>
        <p:txBody>
          <a:bodyPr>
            <a:normAutofit fontScale="77500" lnSpcReduction="20000"/>
          </a:bodyPr>
          <a:lstStyle/>
          <a:p>
            <a:r>
              <a:rPr lang="en-GB" dirty="0" smtClean="0"/>
              <a:t>Steve Griffiths</a:t>
            </a:r>
          </a:p>
          <a:p>
            <a:r>
              <a:rPr lang="en-GB" dirty="0" smtClean="0"/>
              <a:t>Swansea Metropolitan University, Wales, UK</a:t>
            </a:r>
          </a:p>
        </p:txBody>
      </p:sp>
      <p:sp>
        <p:nvSpPr>
          <p:cNvPr id="4" name="Rectangle 3"/>
          <p:cNvSpPr/>
          <p:nvPr/>
        </p:nvSpPr>
        <p:spPr>
          <a:xfrm>
            <a:off x="642910" y="500042"/>
            <a:ext cx="7929617" cy="2862322"/>
          </a:xfrm>
          <a:prstGeom prst="rect">
            <a:avLst/>
          </a:prstGeom>
        </p:spPr>
        <p:txBody>
          <a:bodyPr wrap="square">
            <a:spAutoFit/>
          </a:bodyPr>
          <a:lstStyle/>
          <a:p>
            <a:r>
              <a:rPr lang="en-GB" sz="3600" b="1" dirty="0" smtClean="0"/>
              <a:t>ITA </a:t>
            </a:r>
            <a:r>
              <a:rPr lang="en-GB" sz="3600" b="1" dirty="0" smtClean="0"/>
              <a:t>11</a:t>
            </a:r>
          </a:p>
          <a:p>
            <a:endParaRPr lang="en-GB" sz="3200" dirty="0" smtClean="0"/>
          </a:p>
          <a:p>
            <a:r>
              <a:rPr lang="en-GB" sz="2800" dirty="0" smtClean="0"/>
              <a:t>4</a:t>
            </a:r>
            <a:r>
              <a:rPr lang="en-GB" sz="2800" baseline="30000" dirty="0" smtClean="0"/>
              <a:t>th</a:t>
            </a:r>
            <a:r>
              <a:rPr lang="en-GB" sz="2800" dirty="0" smtClean="0"/>
              <a:t> Internet Technology and Applications Conference, Wrexham, Glyndwr University</a:t>
            </a:r>
          </a:p>
          <a:p>
            <a:endParaRPr lang="en-GB" sz="2800" dirty="0" smtClean="0"/>
          </a:p>
          <a:p>
            <a:r>
              <a:rPr lang="en-GB" sz="2800" dirty="0" smtClean="0"/>
              <a:t>6</a:t>
            </a:r>
            <a:r>
              <a:rPr lang="en-GB" sz="2800" baseline="30000" dirty="0" smtClean="0"/>
              <a:t>th</a:t>
            </a:r>
            <a:r>
              <a:rPr lang="en-GB" sz="2800" dirty="0" smtClean="0"/>
              <a:t>  September 2011 </a:t>
            </a:r>
            <a:endParaRPr lang="en-GB" sz="2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cap="small" dirty="0" smtClean="0"/>
              <a:t>1.</a:t>
            </a:r>
            <a:r>
              <a:rPr lang="en-GB" b="1" cap="small" dirty="0" smtClean="0"/>
              <a:t> Introduction</a:t>
            </a:r>
            <a:endParaRPr lang="en-GB" dirty="0"/>
          </a:p>
        </p:txBody>
      </p:sp>
      <p:sp>
        <p:nvSpPr>
          <p:cNvPr id="3" name="Content Placeholder 2"/>
          <p:cNvSpPr>
            <a:spLocks noGrp="1"/>
          </p:cNvSpPr>
          <p:nvPr>
            <p:ph sz="quarter" idx="1"/>
          </p:nvPr>
        </p:nvSpPr>
        <p:spPr>
          <a:xfrm>
            <a:off x="323528" y="1600200"/>
            <a:ext cx="8442520" cy="4997152"/>
          </a:xfrm>
        </p:spPr>
        <p:txBody>
          <a:bodyPr>
            <a:noAutofit/>
          </a:bodyPr>
          <a:lstStyle/>
          <a:p>
            <a:r>
              <a:rPr lang="en-GB" sz="2600" dirty="0" smtClean="0"/>
              <a:t>Internet dating ‘... allows individuals, groups, or even couples the opportunity to meet online and possibly develop a relationship that is social, romantic, and or sexual’ [1]. </a:t>
            </a:r>
          </a:p>
          <a:p>
            <a:r>
              <a:rPr lang="en-GB" sz="2600" dirty="0" smtClean="0"/>
              <a:t>The perception that ‘the range of personality types who date online is limited to Internet geeks and the desperate and dateless has changed’ [2].</a:t>
            </a:r>
            <a:r>
              <a:rPr lang="en-GB" sz="2600" b="1" dirty="0" smtClean="0"/>
              <a:t> </a:t>
            </a:r>
            <a:r>
              <a:rPr lang="en-GB" sz="2600" dirty="0" smtClean="0"/>
              <a:t> Online dating has shed much of its stigma and is seen as an innovative way to meet.  </a:t>
            </a:r>
          </a:p>
          <a:p>
            <a:r>
              <a:rPr lang="en-GB" sz="2600" dirty="0" smtClean="0"/>
              <a:t>BUT... there are ethical concerns regarding the behaviour of some of the participants and providers.  This presentation outlines the types of Internet dating site available and some of the ethical controversies associated with their use. </a:t>
            </a:r>
          </a:p>
          <a:p>
            <a:endParaRPr lang="en-GB" sz="26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cap="small" dirty="0" smtClean="0"/>
              <a:t>2. Evolution and growth of online dating</a:t>
            </a:r>
            <a:endParaRPr lang="en-GB" dirty="0"/>
          </a:p>
        </p:txBody>
      </p:sp>
      <p:sp>
        <p:nvSpPr>
          <p:cNvPr id="3" name="Content Placeholder 2"/>
          <p:cNvSpPr>
            <a:spLocks noGrp="1"/>
          </p:cNvSpPr>
          <p:nvPr>
            <p:ph sz="quarter" idx="1"/>
          </p:nvPr>
        </p:nvSpPr>
        <p:spPr>
          <a:xfrm>
            <a:off x="612648" y="1600200"/>
            <a:ext cx="8153400" cy="4925144"/>
          </a:xfrm>
        </p:spPr>
        <p:txBody>
          <a:bodyPr>
            <a:normAutofit fontScale="77500" lnSpcReduction="20000"/>
          </a:bodyPr>
          <a:lstStyle/>
          <a:p>
            <a:r>
              <a:rPr lang="en-GB" dirty="0" smtClean="0"/>
              <a:t>Internet dating ‘first emerged in the mid-late 1990's, as a result of the evolution of web technology moving from simple, static HTML pages over to more powerful database driven, dynamic systems that could be queried by multiple, simultaneous users’ [3].  </a:t>
            </a:r>
          </a:p>
          <a:p>
            <a:r>
              <a:rPr lang="en-GB" dirty="0" smtClean="0"/>
              <a:t>The first </a:t>
            </a:r>
            <a:r>
              <a:rPr lang="en-GB" i="1" dirty="0" smtClean="0"/>
              <a:t>major</a:t>
            </a:r>
            <a:r>
              <a:rPr lang="en-GB" dirty="0" smtClean="0"/>
              <a:t> online dating website, Match.com, was launched in 1995,  followed in 1997 by Yahoo Personals and by eHarmony in 2000 [4].  The UK industry had 2.8 million paid users in 2006 [5]</a:t>
            </a:r>
            <a:r>
              <a:rPr lang="en-GB" b="1" dirty="0" smtClean="0"/>
              <a:t> </a:t>
            </a:r>
            <a:r>
              <a:rPr lang="en-GB" dirty="0" smtClean="0"/>
              <a:t>but in 2011 the top two UK dating sites, Dating Direct and Match, each have 7 million members [6]. </a:t>
            </a:r>
          </a:p>
          <a:p>
            <a:r>
              <a:rPr lang="en-GB" dirty="0" smtClean="0"/>
              <a:t>Early online dating websites tended towards the ‘mainstream’, to provide the customer with a wide choice of individuals with whom they may enjoy a long-term relationship [7]. </a:t>
            </a:r>
          </a:p>
          <a:p>
            <a:r>
              <a:rPr lang="en-GB" dirty="0" smtClean="0"/>
              <a:t>Subsequently, segmentation analysis has helped spawn dating sites for compatibility matching and special interest such as CatholicMatch.com and RugbyLover.co.uk, based on the type of members, their interests or the type of relationship sought. </a:t>
            </a:r>
          </a:p>
          <a:p>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cap="small" dirty="0" smtClean="0"/>
              <a:t>3. Types of online dating websites </a:t>
            </a:r>
            <a:endParaRPr lang="en-GB" dirty="0"/>
          </a:p>
        </p:txBody>
      </p:sp>
      <p:sp>
        <p:nvSpPr>
          <p:cNvPr id="3" name="Content Placeholder 2"/>
          <p:cNvSpPr>
            <a:spLocks noGrp="1"/>
          </p:cNvSpPr>
          <p:nvPr>
            <p:ph sz="quarter" idx="1"/>
          </p:nvPr>
        </p:nvSpPr>
        <p:spPr/>
        <p:txBody>
          <a:bodyPr>
            <a:normAutofit lnSpcReduction="10000"/>
          </a:bodyPr>
          <a:lstStyle/>
          <a:p>
            <a:pPr marL="0" indent="0">
              <a:buNone/>
            </a:pPr>
            <a:r>
              <a:rPr lang="en-GB" dirty="0" smtClean="0"/>
              <a:t>There are countless numbers of online dating websites available but according to Tracy [8], they can be categorised into one of five types:  </a:t>
            </a:r>
          </a:p>
          <a:p>
            <a:pPr marL="0" indent="0">
              <a:buNone/>
            </a:pPr>
            <a:endParaRPr lang="en-GB" dirty="0" smtClean="0"/>
          </a:p>
          <a:p>
            <a:pPr lvl="0"/>
            <a:r>
              <a:rPr lang="en-GB" dirty="0" smtClean="0"/>
              <a:t>General online dating websites</a:t>
            </a:r>
          </a:p>
          <a:p>
            <a:pPr lvl="0"/>
            <a:r>
              <a:rPr lang="en-GB" dirty="0" smtClean="0"/>
              <a:t>Relationship services</a:t>
            </a:r>
          </a:p>
          <a:p>
            <a:pPr lvl="0"/>
            <a:r>
              <a:rPr lang="en-GB" dirty="0" smtClean="0"/>
              <a:t>Social networking websites</a:t>
            </a:r>
          </a:p>
          <a:p>
            <a:pPr lvl="0"/>
            <a:r>
              <a:rPr lang="en-GB" dirty="0" smtClean="0"/>
              <a:t>Niche online dating websites</a:t>
            </a:r>
          </a:p>
          <a:p>
            <a:pPr lvl="0"/>
            <a:r>
              <a:rPr lang="en-GB" dirty="0" smtClean="0"/>
              <a:t>Merging online dating websites with offline methods</a:t>
            </a:r>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3.1 General online dating websites</a:t>
            </a:r>
            <a:endParaRPr lang="en-GB" dirty="0"/>
          </a:p>
        </p:txBody>
      </p:sp>
      <p:sp>
        <p:nvSpPr>
          <p:cNvPr id="3" name="Content Placeholder 2"/>
          <p:cNvSpPr>
            <a:spLocks noGrp="1"/>
          </p:cNvSpPr>
          <p:nvPr>
            <p:ph sz="quarter" idx="1"/>
          </p:nvPr>
        </p:nvSpPr>
        <p:spPr>
          <a:xfrm>
            <a:off x="612648" y="1600200"/>
            <a:ext cx="8153400" cy="4493096"/>
          </a:xfrm>
        </p:spPr>
        <p:txBody>
          <a:bodyPr>
            <a:normAutofit lnSpcReduction="10000"/>
          </a:bodyPr>
          <a:lstStyle/>
          <a:p>
            <a:r>
              <a:rPr lang="en-GB" sz="3200" dirty="0" smtClean="0"/>
              <a:t>Comprise the majority of the industry </a:t>
            </a:r>
          </a:p>
          <a:p>
            <a:r>
              <a:rPr lang="en-GB" sz="3200" dirty="0" smtClean="0"/>
              <a:t>Allow members full access to the database, enabling members to browse any profile that they wish. </a:t>
            </a:r>
          </a:p>
          <a:p>
            <a:r>
              <a:rPr lang="en-GB" sz="3200" dirty="0" smtClean="0"/>
              <a:t>Searches can be based on criteria but members are able to broaden their search as wide as they wish - not necessarily based on compatibility. </a:t>
            </a:r>
          </a:p>
          <a:p>
            <a:r>
              <a:rPr lang="en-GB" sz="3200" dirty="0" smtClean="0"/>
              <a:t>E.g. </a:t>
            </a:r>
            <a:r>
              <a:rPr lang="en-GB" sz="3200" u="sng" dirty="0" smtClean="0"/>
              <a:t>Match.com</a:t>
            </a:r>
            <a:r>
              <a:rPr lang="en-GB" sz="3200" dirty="0" smtClean="0"/>
              <a:t> and Yahoo Personals </a:t>
            </a:r>
            <a:endParaRPr lang="en-GB" sz="32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3.2 Relationship services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Target ‘marriage-minded’ people [8].  </a:t>
            </a:r>
          </a:p>
          <a:p>
            <a:r>
              <a:rPr lang="en-GB" dirty="0" smtClean="0"/>
              <a:t>Providers include </a:t>
            </a:r>
            <a:r>
              <a:rPr lang="en-GB" u="sng" dirty="0" smtClean="0"/>
              <a:t>eHarmony.com </a:t>
            </a:r>
            <a:r>
              <a:rPr lang="en-GB" dirty="0" smtClean="0"/>
              <a:t>and </a:t>
            </a:r>
            <a:r>
              <a:rPr lang="en-GB" u="sng" dirty="0" smtClean="0"/>
              <a:t>Chemistry.com</a:t>
            </a:r>
            <a:r>
              <a:rPr lang="en-GB" dirty="0" smtClean="0"/>
              <a:t> </a:t>
            </a:r>
          </a:p>
          <a:p>
            <a:r>
              <a:rPr lang="en-GB" i="1" dirty="0" smtClean="0"/>
              <a:t>Relationship services </a:t>
            </a:r>
            <a:r>
              <a:rPr lang="en-GB" dirty="0" smtClean="0"/>
              <a:t>from differ from </a:t>
            </a:r>
            <a:r>
              <a:rPr lang="en-GB" i="1" dirty="0" smtClean="0"/>
              <a:t>general online dating websites</a:t>
            </a:r>
            <a:r>
              <a:rPr lang="en-GB" dirty="0" smtClean="0"/>
              <a:t> as the user is able to access only those members’ profiles with whom they are deemed compatible by the system, based on the user’s answers to a lengthy questionnaire.  </a:t>
            </a:r>
          </a:p>
          <a:p>
            <a:r>
              <a:rPr lang="en-GB" dirty="0" smtClean="0"/>
              <a:t>This sifting process for compatibility reduces the member’s need to trawl through hundreds of profiles to attempt to find a potential partner. </a:t>
            </a:r>
          </a:p>
          <a:p>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3.3 Social networking websites</a:t>
            </a:r>
            <a:endParaRPr lang="en-GB" dirty="0"/>
          </a:p>
        </p:txBody>
      </p:sp>
      <p:sp>
        <p:nvSpPr>
          <p:cNvPr id="3" name="Content Placeholder 2"/>
          <p:cNvSpPr>
            <a:spLocks noGrp="1"/>
          </p:cNvSpPr>
          <p:nvPr>
            <p:ph sz="quarter" idx="1"/>
          </p:nvPr>
        </p:nvSpPr>
        <p:spPr>
          <a:xfrm>
            <a:off x="395536" y="1600200"/>
            <a:ext cx="8496944" cy="5069160"/>
          </a:xfrm>
        </p:spPr>
        <p:txBody>
          <a:bodyPr>
            <a:noAutofit/>
          </a:bodyPr>
          <a:lstStyle/>
          <a:p>
            <a:r>
              <a:rPr lang="en-GB" sz="2500" i="1" dirty="0" smtClean="0"/>
              <a:t>Social network</a:t>
            </a:r>
            <a:r>
              <a:rPr lang="en-GB" sz="2500" dirty="0" smtClean="0"/>
              <a:t> sites (SNS) such as Friendster and </a:t>
            </a:r>
            <a:r>
              <a:rPr lang="en-GB" sz="2500" dirty="0" err="1" smtClean="0"/>
              <a:t>Facebook</a:t>
            </a:r>
            <a:r>
              <a:rPr lang="en-GB" sz="2500" dirty="0" smtClean="0"/>
              <a:t> are increasingly being used for dating due to their dynamic and interactive nature, where content is generated by users, and shared easily with others and within communities [9].  </a:t>
            </a:r>
          </a:p>
          <a:p>
            <a:pPr>
              <a:buSzPct val="100000"/>
              <a:buFont typeface="Wingdings" pitchFamily="2" charset="2"/>
              <a:buChar char=""/>
            </a:pPr>
            <a:r>
              <a:rPr lang="en-GB" sz="2500" dirty="0" smtClean="0"/>
              <a:t>For some, the attraction is that ‘when you're on a dating site, you talk mostly about dating. On a social networking site, you may cover dating along with a plethora of other topics’ [10].  </a:t>
            </a:r>
          </a:p>
          <a:p>
            <a:pPr>
              <a:buSzPct val="100000"/>
              <a:buFont typeface="Wingdings" pitchFamily="2" charset="2"/>
              <a:buChar char=""/>
            </a:pPr>
            <a:r>
              <a:rPr lang="en-GB" sz="2500" dirty="0" smtClean="0"/>
              <a:t>The leading SNS have a vast membership pool (e.g. </a:t>
            </a:r>
            <a:r>
              <a:rPr lang="en-GB" sz="2500" dirty="0" err="1" smtClean="0"/>
              <a:t>Facebook</a:t>
            </a:r>
            <a:r>
              <a:rPr lang="en-GB" sz="2500" dirty="0" smtClean="0"/>
              <a:t>)</a:t>
            </a:r>
          </a:p>
          <a:p>
            <a:pPr>
              <a:buSzPct val="120000"/>
              <a:buFont typeface="Wingdings" pitchFamily="2" charset="2"/>
              <a:buChar char=""/>
            </a:pPr>
            <a:r>
              <a:rPr lang="en-GB" sz="2500" dirty="0" smtClean="0"/>
              <a:t>BUT most SNS members are not looking to ‘date’, and those that are, do not have the ability to </a:t>
            </a:r>
            <a:r>
              <a:rPr lang="en-GB" sz="2500" b="1" i="1" dirty="0" smtClean="0"/>
              <a:t>search</a:t>
            </a:r>
            <a:r>
              <a:rPr lang="en-GB" sz="2500" dirty="0" smtClean="0"/>
              <a:t> for potential partners. Those who use online dating sites want to date. </a:t>
            </a:r>
          </a:p>
          <a:p>
            <a:endParaRPr lang="en-GB" sz="25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3.4 Niche online dating websites</a:t>
            </a:r>
            <a:endParaRPr lang="en-GB" dirty="0"/>
          </a:p>
        </p:txBody>
      </p:sp>
      <p:sp>
        <p:nvSpPr>
          <p:cNvPr id="3" name="Content Placeholder 2"/>
          <p:cNvSpPr>
            <a:spLocks noGrp="1"/>
          </p:cNvSpPr>
          <p:nvPr>
            <p:ph sz="quarter" idx="1"/>
          </p:nvPr>
        </p:nvSpPr>
        <p:spPr>
          <a:xfrm>
            <a:off x="251520" y="1600200"/>
            <a:ext cx="8712968" cy="5069160"/>
          </a:xfrm>
        </p:spPr>
        <p:txBody>
          <a:bodyPr>
            <a:noAutofit/>
          </a:bodyPr>
          <a:lstStyle/>
          <a:p>
            <a:r>
              <a:rPr lang="en-GB" sz="2800" dirty="0" smtClean="0"/>
              <a:t>Designed for groups of people with similar interests: </a:t>
            </a:r>
          </a:p>
          <a:p>
            <a:pPr lvl="1"/>
            <a:r>
              <a:rPr lang="en-GB" sz="2800" u="sng" dirty="0" smtClean="0"/>
              <a:t>TrekPassions.com</a:t>
            </a:r>
            <a:r>
              <a:rPr lang="en-GB" sz="2800" dirty="0" smtClean="0"/>
              <a:t> for Star Trek and sci-fi fans. </a:t>
            </a:r>
          </a:p>
          <a:p>
            <a:pPr lvl="1"/>
            <a:r>
              <a:rPr lang="en-GB" sz="2800" u="sng" dirty="0" smtClean="0"/>
              <a:t>HinduConnections.com</a:t>
            </a:r>
            <a:r>
              <a:rPr lang="en-GB" sz="2800" dirty="0" smtClean="0"/>
              <a:t> is religion-based. </a:t>
            </a:r>
          </a:p>
          <a:p>
            <a:pPr lvl="1"/>
            <a:r>
              <a:rPr lang="en-GB" sz="2800" u="sng" dirty="0" smtClean="0"/>
              <a:t>Gaydar.co.uk</a:t>
            </a:r>
            <a:r>
              <a:rPr lang="en-GB" sz="2800" dirty="0" smtClean="0"/>
              <a:t> is sexuality-focused</a:t>
            </a:r>
          </a:p>
          <a:p>
            <a:pPr marL="365125" indent="-365125">
              <a:spcBef>
                <a:spcPts val="0"/>
              </a:spcBef>
              <a:defRPr/>
            </a:pPr>
            <a:r>
              <a:rPr lang="en-GB" sz="2800" dirty="0" smtClean="0"/>
              <a:t>Niche sites cater for almost every interest. ‘Someone’s passion in life (whether that is for dogs, fishing, wine tasting or golf) says as much if not more about that person and their personality than an in depth personality test ever can’ [11]. </a:t>
            </a:r>
          </a:p>
          <a:p>
            <a:pPr marL="365125" indent="-365125">
              <a:spcBef>
                <a:spcPts val="0"/>
              </a:spcBef>
              <a:defRPr/>
            </a:pPr>
            <a:r>
              <a:rPr lang="en-GB" sz="2800" dirty="0" smtClean="0"/>
              <a:t>Niche sites are growing faster than the mainstream counterparts [12]. </a:t>
            </a:r>
          </a:p>
          <a:p>
            <a:pPr marL="365125" indent="-365125">
              <a:spcBef>
                <a:spcPts val="0"/>
              </a:spcBef>
              <a:defRPr/>
            </a:pPr>
            <a:r>
              <a:rPr lang="en-GB" sz="2800" dirty="0" smtClean="0"/>
              <a:t>  </a:t>
            </a:r>
          </a:p>
          <a:p>
            <a:endParaRPr lang="en-GB" sz="28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Niche online dating sites (cont.)</a:t>
            </a:r>
            <a:endParaRPr lang="en-GB" dirty="0"/>
          </a:p>
        </p:txBody>
      </p:sp>
      <p:sp>
        <p:nvSpPr>
          <p:cNvPr id="3" name="Content Placeholder 2"/>
          <p:cNvSpPr>
            <a:spLocks noGrp="1"/>
          </p:cNvSpPr>
          <p:nvPr>
            <p:ph sz="quarter" idx="1"/>
          </p:nvPr>
        </p:nvSpPr>
        <p:spPr>
          <a:xfrm>
            <a:off x="251520" y="1600200"/>
            <a:ext cx="8640960" cy="4997152"/>
          </a:xfrm>
        </p:spPr>
        <p:txBody>
          <a:bodyPr>
            <a:noAutofit/>
          </a:bodyPr>
          <a:lstStyle/>
          <a:p>
            <a:r>
              <a:rPr lang="en-GB" sz="2800" dirty="0" smtClean="0"/>
              <a:t>More controversial niche dating websites include: </a:t>
            </a:r>
          </a:p>
          <a:p>
            <a:pPr lvl="1"/>
            <a:r>
              <a:rPr lang="en-GB" u="sng" dirty="0" smtClean="0"/>
              <a:t>beautifulpeople.com</a:t>
            </a:r>
            <a:r>
              <a:rPr lang="en-GB" dirty="0" smtClean="0"/>
              <a:t> - applicants submit their photograph and existing members use an online rating system to decide whether they are attractive enough to be admitted [13]. </a:t>
            </a:r>
          </a:p>
          <a:p>
            <a:pPr lvl="1"/>
            <a:r>
              <a:rPr lang="en-GB" u="sng" dirty="0" smtClean="0"/>
              <a:t>intelligentpeople.com</a:t>
            </a:r>
            <a:r>
              <a:rPr lang="en-GB" i="1" dirty="0" smtClean="0"/>
              <a:t> –</a:t>
            </a:r>
            <a:r>
              <a:rPr lang="en-GB" dirty="0" smtClean="0"/>
              <a:t>applicants must pass an IQ test [14]. </a:t>
            </a:r>
          </a:p>
          <a:p>
            <a:pPr marL="365125" indent="-365125">
              <a:spcBef>
                <a:spcPts val="0"/>
              </a:spcBef>
              <a:defRPr/>
            </a:pPr>
            <a:r>
              <a:rPr lang="en-GB" sz="2800" dirty="0" smtClean="0"/>
              <a:t>Each niche site is likely to have a much smaller community size compared with a general dating site</a:t>
            </a:r>
          </a:p>
          <a:p>
            <a:pPr marL="365125" indent="-365125">
              <a:spcBef>
                <a:spcPts val="0"/>
              </a:spcBef>
              <a:defRPr/>
            </a:pPr>
            <a:r>
              <a:rPr lang="en-GB" sz="2800" dirty="0" smtClean="0"/>
              <a:t>The nature of the niche inevitably attracts groups that challenge the ethical consensus: </a:t>
            </a:r>
          </a:p>
          <a:p>
            <a:pPr marL="685165" lvl="1" indent="-365125">
              <a:spcBef>
                <a:spcPts val="0"/>
              </a:spcBef>
              <a:defRPr/>
            </a:pPr>
            <a:r>
              <a:rPr lang="en-GB" sz="2500" dirty="0" smtClean="0"/>
              <a:t>e.g. </a:t>
            </a:r>
            <a:r>
              <a:rPr lang="en-GB" sz="2500" u="sng" dirty="0" smtClean="0"/>
              <a:t>Foot-Worshipers.com</a:t>
            </a:r>
            <a:r>
              <a:rPr lang="en-GB" sz="2500" dirty="0" smtClean="0"/>
              <a:t>, </a:t>
            </a:r>
            <a:r>
              <a:rPr lang="en-GB" sz="2500" u="sng" dirty="0" smtClean="0"/>
              <a:t>BondageDating.com</a:t>
            </a:r>
            <a:r>
              <a:rPr lang="en-GB" sz="2500" dirty="0" smtClean="0"/>
              <a:t> and </a:t>
            </a:r>
            <a:r>
              <a:rPr lang="en-GB" sz="2500" u="sng" dirty="0" smtClean="0"/>
              <a:t>SwingersDating.co.uk</a:t>
            </a:r>
            <a:endParaRPr lang="en-GB" sz="2500" dirty="0" smtClean="0"/>
          </a:p>
          <a:p>
            <a:endParaRPr lang="en-GB" sz="2600" dirty="0" smtClean="0"/>
          </a:p>
          <a:p>
            <a:endParaRPr lang="en-GB" sz="2600" dirty="0" smtClean="0"/>
          </a:p>
          <a:p>
            <a:endParaRPr lang="en-GB" sz="26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3.5 Merging online dating websites</a:t>
            </a:r>
            <a:endParaRPr lang="en-GB" dirty="0"/>
          </a:p>
        </p:txBody>
      </p:sp>
      <p:sp>
        <p:nvSpPr>
          <p:cNvPr id="3" name="Content Placeholder 2"/>
          <p:cNvSpPr>
            <a:spLocks noGrp="1"/>
          </p:cNvSpPr>
          <p:nvPr>
            <p:ph sz="quarter" idx="1"/>
          </p:nvPr>
        </p:nvSpPr>
        <p:spPr>
          <a:xfrm>
            <a:off x="395536" y="1600200"/>
            <a:ext cx="8568952" cy="4997152"/>
          </a:xfrm>
        </p:spPr>
        <p:txBody>
          <a:bodyPr>
            <a:noAutofit/>
          </a:bodyPr>
          <a:lstStyle/>
          <a:p>
            <a:r>
              <a:rPr lang="en-GB" sz="2600" dirty="0" smtClean="0"/>
              <a:t>This hybrid type of dating website merges the online and offline world and is ‘Internet dating with a twist’ [15]. </a:t>
            </a:r>
          </a:p>
          <a:p>
            <a:r>
              <a:rPr lang="en-GB" sz="2600" dirty="0" smtClean="0"/>
              <a:t>Chicknchit.com, for example, devised a dating card they call a ‘chit’, likened to a ‘business card for your love life’ [15]. </a:t>
            </a:r>
          </a:p>
          <a:p>
            <a:pPr lvl="1"/>
            <a:r>
              <a:rPr lang="en-GB" sz="2400" dirty="0" smtClean="0"/>
              <a:t>In the offline world, members hand a card to anyone they ‘fancy’.  </a:t>
            </a:r>
          </a:p>
          <a:p>
            <a:pPr lvl="1"/>
            <a:r>
              <a:rPr lang="en-GB" sz="2400" dirty="0" smtClean="0"/>
              <a:t>The card holder can then use the personal ID number on the card to access the member’s profile on the Chick 'n' Chit website. </a:t>
            </a:r>
          </a:p>
          <a:p>
            <a:pPr lvl="1"/>
            <a:r>
              <a:rPr lang="en-GB" sz="2400" dirty="0" smtClean="0"/>
              <a:t>From that point on the system becomes pure Internet dating. </a:t>
            </a:r>
          </a:p>
          <a:p>
            <a:r>
              <a:rPr lang="en-GB" sz="2600" dirty="0" smtClean="0"/>
              <a:t>This website is no longer accessible. Pure Internet delivery is the most efficacious channel?</a:t>
            </a:r>
          </a:p>
          <a:p>
            <a:endParaRPr lang="en-GB" sz="24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cap="small" dirty="0" smtClean="0"/>
              <a:t>4.  Future models for online dating</a:t>
            </a:r>
            <a:endParaRPr lang="en-GB" dirty="0"/>
          </a:p>
        </p:txBody>
      </p:sp>
      <p:sp>
        <p:nvSpPr>
          <p:cNvPr id="3" name="Content Placeholder 2"/>
          <p:cNvSpPr>
            <a:spLocks noGrp="1"/>
          </p:cNvSpPr>
          <p:nvPr>
            <p:ph sz="quarter" idx="1"/>
          </p:nvPr>
        </p:nvSpPr>
        <p:spPr>
          <a:xfrm>
            <a:off x="251520" y="1600200"/>
            <a:ext cx="8514528" cy="5069160"/>
          </a:xfrm>
        </p:spPr>
        <p:txBody>
          <a:bodyPr>
            <a:noAutofit/>
          </a:bodyPr>
          <a:lstStyle/>
          <a:p>
            <a:pPr marL="457200" indent="-457200">
              <a:buSzPct val="100000"/>
              <a:buFont typeface="+mj-lt"/>
              <a:buAutoNum type="arabicPeriod"/>
            </a:pPr>
            <a:r>
              <a:rPr lang="en-GB" sz="2600" dirty="0" smtClean="0"/>
              <a:t>Spontaneous/proximity dating via </a:t>
            </a:r>
            <a:r>
              <a:rPr lang="en-GB" sz="2600" dirty="0" err="1" smtClean="0"/>
              <a:t>smartphone</a:t>
            </a:r>
            <a:r>
              <a:rPr lang="en-GB" sz="2600" dirty="0" smtClean="0"/>
              <a:t> applications:  </a:t>
            </a:r>
          </a:p>
          <a:p>
            <a:pPr lvl="1"/>
            <a:r>
              <a:rPr lang="en-GB" sz="2400" dirty="0" smtClean="0"/>
              <a:t>Apps such as </a:t>
            </a:r>
            <a:r>
              <a:rPr lang="en-GB" sz="2400" i="1" dirty="0" err="1" smtClean="0"/>
              <a:t>SinglesAroundMe</a:t>
            </a:r>
            <a:r>
              <a:rPr lang="en-GB" sz="2400" dirty="0" smtClean="0"/>
              <a:t> and </a:t>
            </a:r>
            <a:r>
              <a:rPr lang="en-GB" sz="2400" i="1" dirty="0" err="1" smtClean="0"/>
              <a:t>MeetMoi</a:t>
            </a:r>
            <a:r>
              <a:rPr lang="en-GB" sz="2400" dirty="0" smtClean="0"/>
              <a:t> use GPS technology to locate the user, search for compatible matches near his/her actual location and then, in real time, alert him or her about other members in the area, usually measured in </a:t>
            </a:r>
            <a:r>
              <a:rPr lang="en-GB" sz="2400" b="1" u="sng" dirty="0" smtClean="0"/>
              <a:t>feet</a:t>
            </a:r>
            <a:r>
              <a:rPr lang="en-GB" sz="2400" dirty="0" smtClean="0"/>
              <a:t>.  </a:t>
            </a:r>
          </a:p>
          <a:p>
            <a:pPr lvl="1"/>
            <a:r>
              <a:rPr lang="en-GB" sz="2400" dirty="0" smtClean="0"/>
              <a:t>Can plot members on a Google map in real time. </a:t>
            </a:r>
          </a:p>
          <a:p>
            <a:pPr lvl="1"/>
            <a:r>
              <a:rPr lang="en-GB" sz="2400" dirty="0" smtClean="0"/>
              <a:t>Members can select singles close-by, and chat or meet. </a:t>
            </a:r>
          </a:p>
          <a:p>
            <a:pPr marL="457200" indent="-457200">
              <a:buSzPct val="100000"/>
              <a:buFont typeface="+mj-lt"/>
              <a:buAutoNum type="arabicPeriod"/>
            </a:pPr>
            <a:r>
              <a:rPr lang="en-GB" sz="2600" dirty="0" smtClean="0"/>
              <a:t>Virtual dating, which combines online dating and online gaming:</a:t>
            </a:r>
          </a:p>
          <a:p>
            <a:pPr lvl="1"/>
            <a:r>
              <a:rPr lang="en-GB" sz="2400" dirty="0" smtClean="0"/>
              <a:t>Members create avatars to represent themselves and then interact with other avatars on a virtual date at a virtual venue e.g. a café in Paris or a romantic walk on a Barbados beach.</a:t>
            </a:r>
          </a:p>
          <a:p>
            <a:endParaRPr lang="en-GB" sz="2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cap="small" dirty="0" smtClean="0"/>
              <a:t>5.  Rationale for online dating</a:t>
            </a:r>
            <a:endParaRPr lang="en-GB" dirty="0"/>
          </a:p>
        </p:txBody>
      </p:sp>
      <p:sp>
        <p:nvSpPr>
          <p:cNvPr id="3" name="Content Placeholder 2"/>
          <p:cNvSpPr>
            <a:spLocks noGrp="1"/>
          </p:cNvSpPr>
          <p:nvPr>
            <p:ph sz="quarter" idx="1"/>
          </p:nvPr>
        </p:nvSpPr>
        <p:spPr>
          <a:xfrm>
            <a:off x="395536" y="1600200"/>
            <a:ext cx="8496944" cy="4997152"/>
          </a:xfrm>
        </p:spPr>
        <p:txBody>
          <a:bodyPr>
            <a:noAutofit/>
          </a:bodyPr>
          <a:lstStyle/>
          <a:p>
            <a:r>
              <a:rPr lang="en-GB" sz="2400" dirty="0" smtClean="0"/>
              <a:t>The Internet has become ‘the third most common way of making initial contact - behind introductions from friends, but almost on a par with encounters in bars and restaurants’ [16].  </a:t>
            </a:r>
          </a:p>
          <a:p>
            <a:r>
              <a:rPr lang="en-US" sz="2400" dirty="0" smtClean="0"/>
              <a:t>The ease and convenience of online dating increasingly appeals to a society in which:</a:t>
            </a:r>
            <a:r>
              <a:rPr lang="en-GB" sz="2400" dirty="0" smtClean="0"/>
              <a:t> </a:t>
            </a:r>
          </a:p>
          <a:p>
            <a:pPr lvl="1"/>
            <a:r>
              <a:rPr lang="en-GB" sz="2200" dirty="0" smtClean="0"/>
              <a:t>Lifestyles are pressurised and atomistic</a:t>
            </a:r>
          </a:p>
          <a:p>
            <a:pPr lvl="1"/>
            <a:r>
              <a:rPr lang="en-GB" sz="2200" dirty="0" smtClean="0"/>
              <a:t>People often move location for work</a:t>
            </a:r>
          </a:p>
          <a:p>
            <a:pPr lvl="1"/>
            <a:r>
              <a:rPr lang="en-GB" sz="2200" dirty="0" smtClean="0"/>
              <a:t>Many experience multiple relationships</a:t>
            </a:r>
          </a:p>
          <a:p>
            <a:pPr lvl="1"/>
            <a:r>
              <a:rPr lang="en-US" sz="2200" dirty="0" smtClean="0"/>
              <a:t>Many, such as single parents find it difficult to go out to </a:t>
            </a:r>
            <a:r>
              <a:rPr lang="en-US" sz="2200" dirty="0" err="1" smtClean="0"/>
              <a:t>socialise</a:t>
            </a:r>
            <a:r>
              <a:rPr lang="en-US" sz="2200" dirty="0" smtClean="0"/>
              <a:t> </a:t>
            </a:r>
          </a:p>
          <a:p>
            <a:pPr lvl="1"/>
            <a:r>
              <a:rPr lang="en-GB" sz="2200" dirty="0" smtClean="0"/>
              <a:t>Socialising involves a lot of personal time and financial outlay</a:t>
            </a:r>
          </a:p>
          <a:p>
            <a:r>
              <a:rPr lang="en-GB" sz="2400" dirty="0" smtClean="0"/>
              <a:t>Focused on those looking to date. Seeking a date in conventional social venues such as bars and clubs is often haphazard</a:t>
            </a:r>
          </a:p>
          <a:p>
            <a:endParaRPr lang="en-GB" sz="24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cap="small" dirty="0" smtClean="0"/>
              <a:t>Rationale for online dating (cont.)</a:t>
            </a:r>
            <a:endParaRPr lang="en-GB" dirty="0"/>
          </a:p>
        </p:txBody>
      </p:sp>
      <p:sp>
        <p:nvSpPr>
          <p:cNvPr id="3" name="Content Placeholder 2"/>
          <p:cNvSpPr>
            <a:spLocks noGrp="1"/>
          </p:cNvSpPr>
          <p:nvPr>
            <p:ph sz="quarter" idx="1"/>
          </p:nvPr>
        </p:nvSpPr>
        <p:spPr>
          <a:xfrm>
            <a:off x="323528" y="1600200"/>
            <a:ext cx="8568952" cy="4495800"/>
          </a:xfrm>
        </p:spPr>
        <p:txBody>
          <a:bodyPr>
            <a:noAutofit/>
          </a:bodyPr>
          <a:lstStyle/>
          <a:p>
            <a:r>
              <a:rPr lang="en-GB" sz="2400" dirty="0" smtClean="0"/>
              <a:t>Participants search from the comfort and privacy of their home</a:t>
            </a:r>
          </a:p>
          <a:p>
            <a:r>
              <a:rPr lang="en-GB" sz="2400" dirty="0" smtClean="0"/>
              <a:t>Can get to know the potential date online before deciding whether there is enough ‘digital chemistry’ to ‘flesh-meet’[17][18].  </a:t>
            </a:r>
          </a:p>
          <a:p>
            <a:r>
              <a:rPr lang="en-GB" sz="2400" dirty="0" smtClean="0"/>
              <a:t>Online communications offer users a high level of control:  </a:t>
            </a:r>
          </a:p>
          <a:p>
            <a:pPr lvl="1"/>
            <a:r>
              <a:rPr lang="en-GB" sz="2200" dirty="0" smtClean="0"/>
              <a:t>Users decide how they present themselves to others, what information to disclose, they can edit their comments before sending or select the best photographs to post </a:t>
            </a:r>
          </a:p>
          <a:p>
            <a:pPr lvl="1"/>
            <a:r>
              <a:rPr lang="en-GB" sz="2200" dirty="0" smtClean="0"/>
              <a:t>Users can opt-out of a dialogue (e.g. block interaction or log-off) </a:t>
            </a:r>
          </a:p>
          <a:p>
            <a:r>
              <a:rPr lang="en-GB" sz="2400" dirty="0" smtClean="0"/>
              <a:t>Many find it easier to express themselves emotionally and more revealingly than they would do in face-to-face interactions’ [18].  </a:t>
            </a:r>
          </a:p>
          <a:p>
            <a:r>
              <a:rPr lang="en-GB" sz="2400" dirty="0" smtClean="0"/>
              <a:t>Ideal for users who seek particular personality traits, personal characteristics, lifestyle, interests and hobbies.  </a:t>
            </a:r>
          </a:p>
          <a:p>
            <a:endParaRPr lang="en-GB" sz="24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cap="small" dirty="0" smtClean="0"/>
              <a:t>6.  Ethics and internet dating </a:t>
            </a:r>
            <a:endParaRPr lang="en-GB" dirty="0"/>
          </a:p>
        </p:txBody>
      </p:sp>
      <p:sp>
        <p:nvSpPr>
          <p:cNvPr id="3" name="Content Placeholder 2"/>
          <p:cNvSpPr>
            <a:spLocks noGrp="1"/>
          </p:cNvSpPr>
          <p:nvPr>
            <p:ph sz="quarter" idx="1"/>
          </p:nvPr>
        </p:nvSpPr>
        <p:spPr>
          <a:xfrm>
            <a:off x="395536" y="1600200"/>
            <a:ext cx="8496944" cy="4853136"/>
          </a:xfrm>
        </p:spPr>
        <p:txBody>
          <a:bodyPr>
            <a:noAutofit/>
          </a:bodyPr>
          <a:lstStyle/>
          <a:p>
            <a:r>
              <a:rPr lang="en-GB" sz="2400" dirty="0" smtClean="0"/>
              <a:t>Online dating generates controversy, and its critics charge some providers and participants with unethical behaviour.  </a:t>
            </a:r>
          </a:p>
          <a:p>
            <a:r>
              <a:rPr lang="en-GB" sz="2400" dirty="0" smtClean="0"/>
              <a:t>Internet ethics studies the social and ethical impacts of ICT [19].  The focus ‘is directed on people’s actions rather than mere technology itself' [20].  </a:t>
            </a:r>
          </a:p>
          <a:p>
            <a:r>
              <a:rPr lang="en-GB" sz="2400" dirty="0" smtClean="0"/>
              <a:t>De George [21] recognises that cyber space is not a separate space but part of the world in which we live.  The same moral and ethical rules apply as in other aspects of society. </a:t>
            </a:r>
          </a:p>
          <a:p>
            <a:r>
              <a:rPr lang="en-GB" sz="2400" dirty="0" smtClean="0"/>
              <a:t>He argues that while the problems inherent in dating might not be new, it is important to examine the ethical risk issues in the Internet context, to see if new dilemmas arise.</a:t>
            </a:r>
          </a:p>
          <a:p>
            <a:endParaRPr lang="en-GB" sz="24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6.1  Dishonesty</a:t>
            </a:r>
            <a:endParaRPr lang="en-GB" dirty="0"/>
          </a:p>
        </p:txBody>
      </p:sp>
      <p:sp>
        <p:nvSpPr>
          <p:cNvPr id="3" name="Content Placeholder 2"/>
          <p:cNvSpPr>
            <a:spLocks noGrp="1"/>
          </p:cNvSpPr>
          <p:nvPr>
            <p:ph sz="quarter" idx="1"/>
          </p:nvPr>
        </p:nvSpPr>
        <p:spPr>
          <a:xfrm>
            <a:off x="251520" y="1600200"/>
            <a:ext cx="8640960" cy="5257800"/>
          </a:xfrm>
        </p:spPr>
        <p:txBody>
          <a:bodyPr>
            <a:noAutofit/>
          </a:bodyPr>
          <a:lstStyle/>
          <a:p>
            <a:r>
              <a:rPr lang="en-GB" sz="2200" dirty="0" smtClean="0"/>
              <a:t>False profiles e.g. Julian </a:t>
            </a:r>
            <a:r>
              <a:rPr lang="en-GB" sz="2200" dirty="0" err="1" smtClean="0"/>
              <a:t>Assange</a:t>
            </a:r>
            <a:r>
              <a:rPr lang="en-GB" sz="2200" dirty="0" smtClean="0"/>
              <a:t>.  Online dating research suggests [22]:</a:t>
            </a:r>
          </a:p>
          <a:p>
            <a:pPr lvl="1"/>
            <a:r>
              <a:rPr lang="en-GB" sz="2200" dirty="0" smtClean="0"/>
              <a:t> that one third of users are married</a:t>
            </a:r>
          </a:p>
          <a:p>
            <a:pPr lvl="1"/>
            <a:r>
              <a:rPr lang="en-GB" sz="2200" dirty="0" smtClean="0"/>
              <a:t>33% lie to some degree; 20% admit to deception in their physical profile, but think that 90% of other people are lying. </a:t>
            </a:r>
          </a:p>
          <a:p>
            <a:r>
              <a:rPr lang="en-GB" sz="2200" dirty="0" smtClean="0"/>
              <a:t>Dishonesty is not always ‘lying’...e.g. uploading pictures from years ago, possibly before major weight gain or a change of hair colour?</a:t>
            </a:r>
          </a:p>
          <a:p>
            <a:r>
              <a:rPr lang="en-GB" sz="2200" dirty="0" smtClean="0"/>
              <a:t>Terms of service of most dating sites prohibit users from providing inaccurate, misleading or false information but difficult to detect and police. </a:t>
            </a:r>
            <a:r>
              <a:rPr lang="en-GB" sz="2200" u="sng" dirty="0" smtClean="0"/>
              <a:t>True.com</a:t>
            </a:r>
            <a:r>
              <a:rPr lang="en-GB" sz="2200" dirty="0" smtClean="0"/>
              <a:t> offers criminal background checks and claims it prosecutes married people and criminals if they use their site [18].</a:t>
            </a:r>
          </a:p>
          <a:p>
            <a:r>
              <a:rPr lang="en-GB" sz="2200" dirty="0" smtClean="0"/>
              <a:t>Unscrupulous sites post bogus profiles maintained by their own employees. In 2009, </a:t>
            </a:r>
            <a:r>
              <a:rPr lang="en-GB" sz="2200" dirty="0" err="1" smtClean="0"/>
              <a:t>Jetplace</a:t>
            </a:r>
            <a:r>
              <a:rPr lang="en-GB" sz="2200" dirty="0" smtClean="0"/>
              <a:t> admitted maintaining more than 1,300 false profiles  [16].</a:t>
            </a:r>
          </a:p>
          <a:p>
            <a:endParaRPr lang="en-GB" sz="22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6.2  Safety</a:t>
            </a:r>
            <a:endParaRPr lang="en-GB" dirty="0"/>
          </a:p>
        </p:txBody>
      </p:sp>
      <p:sp>
        <p:nvSpPr>
          <p:cNvPr id="3" name="Content Placeholder 2"/>
          <p:cNvSpPr>
            <a:spLocks noGrp="1"/>
          </p:cNvSpPr>
          <p:nvPr>
            <p:ph sz="quarter" idx="1"/>
          </p:nvPr>
        </p:nvSpPr>
        <p:spPr>
          <a:xfrm>
            <a:off x="395536" y="1600200"/>
            <a:ext cx="8370512" cy="4997152"/>
          </a:xfrm>
        </p:spPr>
        <p:txBody>
          <a:bodyPr>
            <a:noAutofit/>
          </a:bodyPr>
          <a:lstStyle/>
          <a:p>
            <a:r>
              <a:rPr lang="en-GB" sz="2400" dirty="0" smtClean="0"/>
              <a:t>While most dating sites offer safe dating tips, there have been accusations that dating sites do not offer vulnerable users sufficient protection against fraud and sexual predators.  </a:t>
            </a:r>
          </a:p>
          <a:p>
            <a:r>
              <a:rPr lang="en-GB" sz="2400" dirty="0" smtClean="0"/>
              <a:t>In 2009, several elderly women were scammed into sending money to online dating site fraudsters posing as US soldiers [16].  </a:t>
            </a:r>
          </a:p>
          <a:p>
            <a:r>
              <a:rPr lang="en-GB" sz="2400" dirty="0" smtClean="0"/>
              <a:t>In isolated cases, dating sites have been used to prey on women: </a:t>
            </a:r>
          </a:p>
          <a:p>
            <a:pPr lvl="1"/>
            <a:r>
              <a:rPr lang="en-GB" sz="2300" dirty="0" smtClean="0"/>
              <a:t>A 53 year old doctor </a:t>
            </a:r>
            <a:r>
              <a:rPr lang="en-US" sz="2300" dirty="0" smtClean="0"/>
              <a:t>portrayed himself on the Asian marriage website </a:t>
            </a:r>
            <a:r>
              <a:rPr lang="en-US" sz="2300" u="sng" dirty="0" smtClean="0"/>
              <a:t>Shaadi.com</a:t>
            </a:r>
            <a:r>
              <a:rPr lang="en-US" sz="2300" dirty="0" smtClean="0"/>
              <a:t> as a wealthy young banker. After wining and dining two young women, he spiked their drinks and subjected them to brutal sex attacks</a:t>
            </a:r>
            <a:r>
              <a:rPr lang="en-GB" sz="2300" dirty="0" smtClean="0"/>
              <a:t>  [23].  </a:t>
            </a:r>
          </a:p>
          <a:p>
            <a:pPr lvl="1"/>
            <a:r>
              <a:rPr lang="en-GB" sz="2300" dirty="0" smtClean="0"/>
              <a:t>‘Germany's first Internet murderer’, Christian </a:t>
            </a:r>
            <a:r>
              <a:rPr lang="en-GB" sz="2300" dirty="0" err="1" smtClean="0"/>
              <a:t>Grotheer</a:t>
            </a:r>
            <a:r>
              <a:rPr lang="en-GB" sz="2300" dirty="0" smtClean="0"/>
              <a:t>, was jailed for life for killing two women he met through online dating websites [24].</a:t>
            </a:r>
          </a:p>
          <a:p>
            <a:endParaRPr lang="en-GB" sz="24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6.3 Personal data security</a:t>
            </a:r>
            <a:endParaRPr lang="en-GB" dirty="0"/>
          </a:p>
        </p:txBody>
      </p:sp>
      <p:sp>
        <p:nvSpPr>
          <p:cNvPr id="3" name="Content Placeholder 2"/>
          <p:cNvSpPr>
            <a:spLocks noGrp="1"/>
          </p:cNvSpPr>
          <p:nvPr>
            <p:ph sz="quarter" idx="1"/>
          </p:nvPr>
        </p:nvSpPr>
        <p:spPr>
          <a:xfrm>
            <a:off x="395536" y="1600200"/>
            <a:ext cx="8370512" cy="4997152"/>
          </a:xfrm>
        </p:spPr>
        <p:txBody>
          <a:bodyPr>
            <a:noAutofit/>
          </a:bodyPr>
          <a:lstStyle/>
          <a:p>
            <a:r>
              <a:rPr lang="en-GB" sz="2400" dirty="0" smtClean="0"/>
              <a:t>When registering with dating websites, users provide personal information such as gender, </a:t>
            </a:r>
            <a:r>
              <a:rPr lang="en-GB" sz="2400" dirty="0" err="1" smtClean="0"/>
              <a:t>DoB</a:t>
            </a:r>
            <a:r>
              <a:rPr lang="en-GB" sz="2400" dirty="0" smtClean="0"/>
              <a:t>, e-mail address and postcode. </a:t>
            </a:r>
          </a:p>
          <a:p>
            <a:r>
              <a:rPr lang="en-GB" sz="2400" dirty="0" smtClean="0"/>
              <a:t>Many sites such as Match store cookies on their users’ computers to collect information about their online activity on the site. Most users are totally unaware that this information is being collected. </a:t>
            </a:r>
          </a:p>
          <a:p>
            <a:r>
              <a:rPr lang="en-GB" sz="2400" dirty="0" smtClean="0"/>
              <a:t>Unscrupulous sites may sell the information to third parties, or use it to hack into social networks or other online accounts [25].  </a:t>
            </a:r>
          </a:p>
          <a:p>
            <a:r>
              <a:rPr lang="en-GB" sz="2400" dirty="0" smtClean="0"/>
              <a:t>Sites such as eHarmony and Yahoo Personals are licensees of the </a:t>
            </a:r>
            <a:r>
              <a:rPr lang="en-GB" sz="2400" dirty="0" err="1" smtClean="0"/>
              <a:t>TRUSTe</a:t>
            </a:r>
            <a:r>
              <a:rPr lang="en-GB" sz="2400" dirty="0" smtClean="0"/>
              <a:t> Privacy Program, which promotes online safety and trust, and guides consumers to websites that protect their privacy.  </a:t>
            </a:r>
          </a:p>
          <a:p>
            <a:r>
              <a:rPr lang="en-GB" sz="2400" dirty="0" smtClean="0"/>
              <a:t>Many consumers have no knowledge of such security guarantors, or sensitivity to their need.</a:t>
            </a:r>
            <a:endParaRPr lang="en-GB" sz="24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6.4  </a:t>
            </a:r>
            <a:r>
              <a:rPr lang="en-GB" b="1" dirty="0" err="1" smtClean="0"/>
              <a:t>Commodification</a:t>
            </a:r>
            <a:r>
              <a:rPr lang="en-GB" b="1" dirty="0" smtClean="0"/>
              <a:t> and commercialisation</a:t>
            </a:r>
            <a:endParaRPr lang="en-GB" dirty="0"/>
          </a:p>
        </p:txBody>
      </p:sp>
      <p:sp>
        <p:nvSpPr>
          <p:cNvPr id="3" name="Content Placeholder 2"/>
          <p:cNvSpPr>
            <a:spLocks noGrp="1"/>
          </p:cNvSpPr>
          <p:nvPr>
            <p:ph sz="quarter" idx="1"/>
          </p:nvPr>
        </p:nvSpPr>
        <p:spPr>
          <a:xfrm>
            <a:off x="467544" y="1600200"/>
            <a:ext cx="8352928" cy="4925144"/>
          </a:xfrm>
        </p:spPr>
        <p:txBody>
          <a:bodyPr>
            <a:noAutofit/>
          </a:bodyPr>
          <a:lstStyle/>
          <a:p>
            <a:r>
              <a:rPr lang="en-GB" sz="2300" dirty="0" smtClean="0"/>
              <a:t>Online dating is big business. In 2008 it was ‘the third largest revenue producer out of all paid content sites, behind digital music and online gaming’  [26]</a:t>
            </a:r>
            <a:r>
              <a:rPr lang="en-GB" sz="2300" b="1" dirty="0" smtClean="0"/>
              <a:t>.</a:t>
            </a:r>
            <a:r>
              <a:rPr lang="en-GB" sz="2300" dirty="0" smtClean="0"/>
              <a:t>  The industry generates $1.8 billion in revenue annually [27].  </a:t>
            </a:r>
          </a:p>
          <a:p>
            <a:r>
              <a:rPr lang="en-GB" sz="2300" dirty="0" smtClean="0"/>
              <a:t>To attract subscriptions, some large companies such as Match might advertise that they have many millions of members, but less than one million are actually ‘active’ [28]. </a:t>
            </a:r>
          </a:p>
          <a:p>
            <a:r>
              <a:rPr lang="en-GB" sz="2300" dirty="0" smtClean="0"/>
              <a:t>Advertising revenue depends on the numbers of visitors to a site, and it is claimed that some dating sites conduct their own surveys to exaggerate (</a:t>
            </a:r>
            <a:r>
              <a:rPr lang="en-GB" sz="2300" dirty="0" err="1" smtClean="0"/>
              <a:t>i</a:t>
            </a:r>
            <a:r>
              <a:rPr lang="en-GB" sz="2300" dirty="0" smtClean="0"/>
              <a:t>) activity, (ii) member numbers or (iii) rates of successful unions [16].  </a:t>
            </a:r>
          </a:p>
          <a:p>
            <a:r>
              <a:rPr lang="en-GB" sz="2300" dirty="0" smtClean="0"/>
              <a:t>Dating sites are reluctant to submit their compatibility algorithms for independent inspection, claiming it is their secret weapon [16].  </a:t>
            </a:r>
          </a:p>
          <a:p>
            <a:endParaRPr lang="en-GB" sz="23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6.4  </a:t>
            </a:r>
            <a:r>
              <a:rPr lang="en-GB" b="1" dirty="0" err="1" smtClean="0"/>
              <a:t>Commodification</a:t>
            </a:r>
            <a:r>
              <a:rPr lang="en-GB" b="1" dirty="0" smtClean="0"/>
              <a:t> and commercialisation (cont.)</a:t>
            </a:r>
            <a:endParaRPr lang="en-GB" dirty="0"/>
          </a:p>
        </p:txBody>
      </p:sp>
      <p:sp>
        <p:nvSpPr>
          <p:cNvPr id="3" name="Content Placeholder 2"/>
          <p:cNvSpPr>
            <a:spLocks noGrp="1"/>
          </p:cNvSpPr>
          <p:nvPr>
            <p:ph sz="quarter" idx="1"/>
          </p:nvPr>
        </p:nvSpPr>
        <p:spPr>
          <a:xfrm>
            <a:off x="467544" y="1600200"/>
            <a:ext cx="8298504" cy="5069160"/>
          </a:xfrm>
        </p:spPr>
        <p:txBody>
          <a:bodyPr>
            <a:noAutofit/>
          </a:bodyPr>
          <a:lstStyle/>
          <a:p>
            <a:r>
              <a:rPr lang="en-GB" sz="2400" dirty="0" smtClean="0"/>
              <a:t>Henry-</a:t>
            </a:r>
            <a:r>
              <a:rPr lang="en-GB" sz="2400" dirty="0" err="1" smtClean="0"/>
              <a:t>Waring</a:t>
            </a:r>
            <a:r>
              <a:rPr lang="en-GB" sz="2400" dirty="0" smtClean="0"/>
              <a:t> contends that the commercial nature of the online dating industry inevitably regards dating as a type of commodity and encourages people to ‘trade in’ their partners for better versions at the click of a computer mouse [16]. ‘The market is therefore a key influence shaping online dating’ [29]. </a:t>
            </a:r>
          </a:p>
          <a:p>
            <a:r>
              <a:rPr lang="en-GB" sz="2400" dirty="0" smtClean="0"/>
              <a:t>A trend is the group ownership of many different online dating websites. Love Horse, Rugby Lover and Marital Affair, for example, were created by the same corporation, Global Personals Limited.  Database and web technologies are shared, thereby reducing costs and speeding time to market for new sites. This multiple income stream from the one database gives the customer the illusion of choice, but may result in the customer paying several times for the same service.</a:t>
            </a:r>
          </a:p>
          <a:p>
            <a:endParaRPr lang="en-GB" sz="24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6.5  Immorality and illegality</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Some of the niche dating websites have caused outrage where they are seen to promote unsavoury or immoral acts. Rather than focusing on introducing people for dating and long-term relationships, sites such as </a:t>
            </a:r>
            <a:r>
              <a:rPr lang="en-GB" u="sng" dirty="0" smtClean="0"/>
              <a:t>BeNaughty.com</a:t>
            </a:r>
            <a:r>
              <a:rPr lang="en-GB" dirty="0" smtClean="0"/>
              <a:t> are designed to facilitate casual sexual encounters and are perceived to encourage short-term sexual gratification with multiple partners [1].</a:t>
            </a:r>
          </a:p>
          <a:p>
            <a:endParaRPr lang="en-GB" dirty="0" smtClean="0"/>
          </a:p>
          <a:p>
            <a:r>
              <a:rPr lang="en-GB" dirty="0" smtClean="0"/>
              <a:t>This raises the dichotomy between what is unethical and what is illegal. Henderson’s [30] model in Figure 1 represents the Legal Vs Ethical Classification of Actions. The framework has been adapted to illustrate examples of legal versus ethical online dating issues.  </a:t>
            </a:r>
          </a:p>
          <a:p>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28600"/>
            <a:ext cx="8496944" cy="990600"/>
          </a:xfrm>
        </p:spPr>
        <p:txBody>
          <a:bodyPr>
            <a:noAutofit/>
          </a:bodyPr>
          <a:lstStyle/>
          <a:p>
            <a:r>
              <a:rPr lang="en-GB" sz="3600" b="1" dirty="0" smtClean="0"/>
              <a:t>Figure 1</a:t>
            </a:r>
            <a:r>
              <a:rPr lang="en-GB" sz="3600" dirty="0" smtClean="0"/>
              <a:t> </a:t>
            </a:r>
            <a:r>
              <a:rPr lang="en-GB" sz="3600" b="1" dirty="0" smtClean="0"/>
              <a:t>The</a:t>
            </a:r>
            <a:r>
              <a:rPr lang="en-GB" sz="3600" dirty="0" smtClean="0"/>
              <a:t> </a:t>
            </a:r>
            <a:r>
              <a:rPr lang="en-GB" sz="3600" b="1" dirty="0" smtClean="0"/>
              <a:t>Legal Vs Ethical Classification of Actions </a:t>
            </a:r>
            <a:r>
              <a:rPr lang="en-GB" sz="2000" b="1" dirty="0" smtClean="0"/>
              <a:t>(adapted from Henderson, 1982 [30])</a:t>
            </a:r>
            <a:endParaRPr lang="en-US" sz="2000" dirty="0"/>
          </a:p>
        </p:txBody>
      </p:sp>
      <p:graphicFrame>
        <p:nvGraphicFramePr>
          <p:cNvPr id="4" name="Content Placeholder 3"/>
          <p:cNvGraphicFramePr>
            <a:graphicFrameLocks noChangeAspect="1"/>
          </p:cNvGraphicFramePr>
          <p:nvPr>
            <p:ph sz="quarter" idx="1"/>
          </p:nvPr>
        </p:nvGraphicFramePr>
        <p:xfrm>
          <a:off x="841375" y="1809750"/>
          <a:ext cx="7278688" cy="4279900"/>
        </p:xfrm>
        <a:graphic>
          <a:graphicData uri="http://schemas.openxmlformats.org/presentationml/2006/ole">
            <p:oleObj spid="_x0000_s1026" name="Document" r:id="rId4" imgW="8090323" imgH="4756833" progId="">
              <p:embed/>
            </p:oleObj>
          </a:graphicData>
        </a:graphic>
      </p:graphicFrame>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6.5  Immorality and illegality (cont.)</a:t>
            </a:r>
            <a:endParaRPr lang="en-GB" dirty="0"/>
          </a:p>
        </p:txBody>
      </p:sp>
      <p:sp>
        <p:nvSpPr>
          <p:cNvPr id="3" name="Content Placeholder 2"/>
          <p:cNvSpPr>
            <a:spLocks noGrp="1"/>
          </p:cNvSpPr>
          <p:nvPr>
            <p:ph sz="quarter" idx="1"/>
          </p:nvPr>
        </p:nvSpPr>
        <p:spPr>
          <a:xfrm>
            <a:off x="467544" y="1600200"/>
            <a:ext cx="8424936" cy="4495800"/>
          </a:xfrm>
        </p:spPr>
        <p:txBody>
          <a:bodyPr>
            <a:noAutofit/>
          </a:bodyPr>
          <a:lstStyle/>
          <a:p>
            <a:r>
              <a:rPr lang="en-US" sz="2600" dirty="0" smtClean="0"/>
              <a:t>Thus, ethical conduct may range beyond the limits of the law </a:t>
            </a:r>
          </a:p>
          <a:p>
            <a:pPr lvl="1"/>
            <a:r>
              <a:rPr lang="en-US" sz="2400" dirty="0" smtClean="0"/>
              <a:t>While law and morality may overlap at times they are not the same; legal requirements tend to </a:t>
            </a:r>
            <a:r>
              <a:rPr lang="en-US" sz="2400" i="1" dirty="0" smtClean="0"/>
              <a:t>forbid</a:t>
            </a:r>
            <a:r>
              <a:rPr lang="en-US" sz="2400" dirty="0" smtClean="0"/>
              <a:t> certain actions, whereas morality tends to </a:t>
            </a:r>
            <a:r>
              <a:rPr lang="en-US" sz="2400" i="1" dirty="0" smtClean="0"/>
              <a:t>encourage</a:t>
            </a:r>
            <a:r>
              <a:rPr lang="en-US" sz="2400" dirty="0" smtClean="0"/>
              <a:t> certain positive actions. </a:t>
            </a:r>
          </a:p>
          <a:p>
            <a:pPr lvl="1"/>
            <a:r>
              <a:rPr lang="en-US" sz="2400" dirty="0" smtClean="0"/>
              <a:t>Inherent problems arise when people believe laws represent morality [31]. </a:t>
            </a:r>
          </a:p>
          <a:p>
            <a:r>
              <a:rPr lang="en-US" sz="2600" dirty="0" smtClean="0"/>
              <a:t>The global scale of the Internet further complicates the analysis, as diverse ethical precepts and laws may be involved as daters cross national and cultural boundaries.  </a:t>
            </a:r>
          </a:p>
          <a:p>
            <a:r>
              <a:rPr lang="en-US" sz="2600" dirty="0" smtClean="0"/>
              <a:t>Evolution of ethical standards of social acceptability tends to be more dynamic than legal reform, creating tension even for the consensus apparent in quadrants 1 and 4.</a:t>
            </a:r>
            <a:endParaRPr lang="en-GB" sz="2600" dirty="0" smtClean="0"/>
          </a:p>
          <a:p>
            <a:endParaRPr lang="en-GB" sz="26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cap="small" dirty="0" smtClean="0"/>
              <a:t>7. Conclusion</a:t>
            </a:r>
            <a:endParaRPr lang="en-GB" dirty="0"/>
          </a:p>
        </p:txBody>
      </p:sp>
      <p:sp>
        <p:nvSpPr>
          <p:cNvPr id="3" name="Content Placeholder 2"/>
          <p:cNvSpPr>
            <a:spLocks noGrp="1"/>
          </p:cNvSpPr>
          <p:nvPr>
            <p:ph sz="quarter" idx="1"/>
          </p:nvPr>
        </p:nvSpPr>
        <p:spPr>
          <a:xfrm>
            <a:off x="323528" y="1600200"/>
            <a:ext cx="8442520" cy="4495800"/>
          </a:xfrm>
        </p:spPr>
        <p:txBody>
          <a:bodyPr>
            <a:noAutofit/>
          </a:bodyPr>
          <a:lstStyle/>
          <a:p>
            <a:r>
              <a:rPr lang="en-GB" sz="2400" dirty="0" smtClean="0"/>
              <a:t>The use of ICT in the search for relationships is becoming the norm in contemporary dating.  While there are obvious benefits, there are still controversies to be addressed.  </a:t>
            </a:r>
          </a:p>
          <a:p>
            <a:r>
              <a:rPr lang="en-GB" sz="2400" dirty="0" smtClean="0"/>
              <a:t>Lessons can be learned from the solutions proposed for other Internet ethical problems, such as Internet gambling.  </a:t>
            </a:r>
            <a:r>
              <a:rPr lang="en-GB" sz="2400" dirty="0" err="1" smtClean="0"/>
              <a:t>Jawad</a:t>
            </a:r>
            <a:r>
              <a:rPr lang="en-GB" sz="2400" dirty="0" smtClean="0"/>
              <a:t> and Griffiths [32] advocate: </a:t>
            </a:r>
          </a:p>
          <a:p>
            <a:pPr marL="834390" lvl="1" indent="-514350">
              <a:buFont typeface="+mj-lt"/>
              <a:buAutoNum type="arabicPeriod"/>
            </a:pPr>
            <a:r>
              <a:rPr lang="en-GB" sz="2400" dirty="0" smtClean="0"/>
              <a:t>the development of code to protect users; </a:t>
            </a:r>
          </a:p>
          <a:p>
            <a:pPr marL="834390" lvl="1" indent="-514350">
              <a:buFont typeface="+mj-lt"/>
              <a:buAutoNum type="arabicPeriod"/>
            </a:pPr>
            <a:r>
              <a:rPr lang="en-GB" sz="2400" dirty="0" smtClean="0"/>
              <a:t>legal reform to outlaw unethical behaviour; </a:t>
            </a:r>
          </a:p>
          <a:p>
            <a:pPr marL="834390" lvl="1" indent="-514350">
              <a:buFont typeface="+mj-lt"/>
              <a:buAutoNum type="arabicPeriod"/>
            </a:pPr>
            <a:r>
              <a:rPr lang="en-GB" sz="2400" dirty="0" smtClean="0"/>
              <a:t>market influences, ethics for long-term business sustainability; </a:t>
            </a:r>
          </a:p>
          <a:p>
            <a:pPr marL="834390" lvl="1" indent="-514350">
              <a:buFont typeface="+mj-lt"/>
              <a:buAutoNum type="arabicPeriod"/>
            </a:pPr>
            <a:r>
              <a:rPr lang="en-GB" sz="2400" dirty="0" smtClean="0"/>
              <a:t>development of norms and personal responsibility.</a:t>
            </a:r>
          </a:p>
          <a:p>
            <a:endParaRPr lang="en-GB" sz="2400"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a:t>
            </a:r>
            <a:endParaRPr lang="en-GB" dirty="0"/>
          </a:p>
        </p:txBody>
      </p:sp>
      <p:graphicFrame>
        <p:nvGraphicFramePr>
          <p:cNvPr id="4" name="Content Placeholder 3"/>
          <p:cNvGraphicFramePr>
            <a:graphicFrameLocks noChangeAspect="1"/>
          </p:cNvGraphicFramePr>
          <p:nvPr>
            <p:ph sz="quarter" idx="1"/>
          </p:nvPr>
        </p:nvGraphicFramePr>
        <p:xfrm>
          <a:off x="1638300" y="1573213"/>
          <a:ext cx="6745288" cy="4260850"/>
        </p:xfrm>
        <a:graphic>
          <a:graphicData uri="http://schemas.openxmlformats.org/presentationml/2006/ole">
            <p:oleObj spid="_x0000_s2050" name="Document" r:id="rId4" imgW="6788361" imgH="4288144" progId="">
              <p:embed/>
            </p:oleObj>
          </a:graphicData>
        </a:graphic>
      </p:graphicFrame>
      <p:sp>
        <p:nvSpPr>
          <p:cNvPr id="5" name="TextBox 4"/>
          <p:cNvSpPr txBox="1"/>
          <p:nvPr/>
        </p:nvSpPr>
        <p:spPr>
          <a:xfrm>
            <a:off x="395536" y="5657671"/>
            <a:ext cx="8496944" cy="1200329"/>
          </a:xfrm>
          <a:prstGeom prst="rect">
            <a:avLst/>
          </a:prstGeom>
          <a:noFill/>
        </p:spPr>
        <p:txBody>
          <a:bodyPr wrap="square" rtlCol="0">
            <a:spAutoFit/>
          </a:bodyPr>
          <a:lstStyle/>
          <a:p>
            <a:r>
              <a:rPr lang="en-GB" sz="2400" dirty="0"/>
              <a:t>Figure 2</a:t>
            </a:r>
            <a:r>
              <a:rPr lang="en-GB" sz="2400" dirty="0" smtClean="0"/>
              <a:t> </a:t>
            </a:r>
            <a:r>
              <a:rPr lang="en-GB" sz="2400" dirty="0"/>
              <a:t>Constraints of Cyberspace </a:t>
            </a:r>
            <a:r>
              <a:rPr lang="en-GB" sz="2400" dirty="0" smtClean="0"/>
              <a:t>activities </a:t>
            </a:r>
          </a:p>
          <a:p>
            <a:r>
              <a:rPr lang="en-GB" sz="2400" dirty="0" smtClean="0"/>
              <a:t>Adapted </a:t>
            </a:r>
            <a:r>
              <a:rPr lang="en-GB" sz="2400" dirty="0"/>
              <a:t>from Griffiths and Jawad (2008</a:t>
            </a:r>
            <a:r>
              <a:rPr lang="en-GB" sz="2400" dirty="0" smtClean="0"/>
              <a:t>) [32]</a:t>
            </a:r>
            <a:endParaRPr lang="en-US" sz="2400" dirty="0"/>
          </a:p>
          <a:p>
            <a:endParaRPr lang="en-GB" sz="24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cap="small" dirty="0" smtClean="0"/>
              <a:t>7. Conclusion</a:t>
            </a:r>
            <a:endParaRPr lang="en-GB" dirty="0"/>
          </a:p>
        </p:txBody>
      </p:sp>
      <p:sp>
        <p:nvSpPr>
          <p:cNvPr id="3" name="Content Placeholder 2"/>
          <p:cNvSpPr>
            <a:spLocks noGrp="1"/>
          </p:cNvSpPr>
          <p:nvPr>
            <p:ph sz="quarter" idx="1"/>
          </p:nvPr>
        </p:nvSpPr>
        <p:spPr>
          <a:xfrm>
            <a:off x="323528" y="1600200"/>
            <a:ext cx="8442520" cy="4495800"/>
          </a:xfrm>
        </p:spPr>
        <p:txBody>
          <a:bodyPr>
            <a:noAutofit/>
          </a:bodyPr>
          <a:lstStyle/>
          <a:p>
            <a:pPr marL="514350" indent="-514350"/>
            <a:r>
              <a:rPr lang="en-GB" sz="2400" dirty="0" smtClean="0"/>
              <a:t>The last element, the development of norms and personal responsibility, requires knowledge, skill and training, which would benefit from the dialogue between all stakeholders [33].  </a:t>
            </a:r>
          </a:p>
          <a:p>
            <a:pPr marL="514350" indent="-514350"/>
            <a:r>
              <a:rPr lang="en-GB" sz="2400" dirty="0" smtClean="0"/>
              <a:t>The other three elements may be part of the solution but will always be undermined by unethical code avoidance, legal discontinuity across nations and the amoral environment of market forces.</a:t>
            </a:r>
          </a:p>
          <a:p>
            <a:endParaRPr lang="en-GB" sz="24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small" dirty="0" smtClean="0"/>
              <a:t>8. References (1)</a:t>
            </a:r>
            <a:endParaRPr lang="en-GB" dirty="0"/>
          </a:p>
        </p:txBody>
      </p:sp>
      <p:sp>
        <p:nvSpPr>
          <p:cNvPr id="3" name="Content Placeholder 2"/>
          <p:cNvSpPr>
            <a:spLocks noGrp="1"/>
          </p:cNvSpPr>
          <p:nvPr>
            <p:ph sz="quarter" idx="1"/>
          </p:nvPr>
        </p:nvSpPr>
        <p:spPr>
          <a:xfrm>
            <a:off x="251520" y="1600200"/>
            <a:ext cx="8640960" cy="4495800"/>
          </a:xfrm>
        </p:spPr>
        <p:txBody>
          <a:bodyPr>
            <a:noAutofit/>
          </a:bodyPr>
          <a:lstStyle/>
          <a:p>
            <a:pPr marL="342900" lvl="0" indent="-342900">
              <a:buNone/>
            </a:pPr>
            <a:r>
              <a:rPr lang="en-GB" sz="1400" dirty="0" smtClean="0"/>
              <a:t>[1] Joyce, S. ‘The Rise of Online Dating’, Dr Dating</a:t>
            </a:r>
            <a:r>
              <a:rPr lang="en-GB" sz="1400" b="1" dirty="0" smtClean="0"/>
              <a:t>,</a:t>
            </a:r>
            <a:r>
              <a:rPr lang="en-GB" sz="1400" dirty="0" smtClean="0"/>
              <a:t> (online).  Available at </a:t>
            </a:r>
            <a:r>
              <a:rPr lang="en-GB" sz="1400" i="1" dirty="0" smtClean="0"/>
              <a:t>http://www.drdating.com/online-dating/the-rise-of-online-dating.php</a:t>
            </a:r>
            <a:r>
              <a:rPr lang="en-GB" sz="1400" dirty="0" smtClean="0"/>
              <a:t>. Accessed 21</a:t>
            </a:r>
            <a:r>
              <a:rPr lang="en-GB" sz="1400" baseline="30000" dirty="0" smtClean="0"/>
              <a:t>st</a:t>
            </a:r>
            <a:r>
              <a:rPr lang="en-GB" sz="1400" dirty="0" smtClean="0"/>
              <a:t> February 2011</a:t>
            </a:r>
          </a:p>
          <a:p>
            <a:pPr marL="342900" lvl="0" indent="-342900">
              <a:buNone/>
            </a:pPr>
            <a:r>
              <a:rPr lang="en-GB" sz="1400" dirty="0" smtClean="0"/>
              <a:t>[2] M/</a:t>
            </a:r>
            <a:r>
              <a:rPr lang="en-GB" sz="1400" dirty="0" err="1" smtClean="0"/>
              <a:t>Cyclopedia</a:t>
            </a:r>
            <a:r>
              <a:rPr lang="en-GB" sz="1400" dirty="0" smtClean="0"/>
              <a:t> of New Media</a:t>
            </a:r>
            <a:r>
              <a:rPr lang="en-GB" sz="1400" b="1" dirty="0" smtClean="0"/>
              <a:t>, </a:t>
            </a:r>
            <a:r>
              <a:rPr lang="en-GB" sz="1400" dirty="0" smtClean="0"/>
              <a:t> ‘Stigma of Online Dating’, (online).  Available at </a:t>
            </a:r>
            <a:r>
              <a:rPr lang="en-GB" sz="1400" i="1" dirty="0" smtClean="0"/>
              <a:t> http://wiki.media-culture.org.au/index.php/Online_Dating_-_Stigma_of_Online_Dating</a:t>
            </a:r>
            <a:r>
              <a:rPr lang="en-GB" sz="1400" dirty="0" smtClean="0"/>
              <a:t>.  Accessed 2</a:t>
            </a:r>
            <a:r>
              <a:rPr lang="en-GB" sz="1400" baseline="30000" dirty="0" smtClean="0"/>
              <a:t>1st</a:t>
            </a:r>
            <a:r>
              <a:rPr lang="en-GB" sz="1400" dirty="0" smtClean="0"/>
              <a:t> February 2011</a:t>
            </a:r>
          </a:p>
          <a:p>
            <a:pPr marL="342900" lvl="0" indent="-342900">
              <a:buNone/>
            </a:pPr>
            <a:r>
              <a:rPr lang="en-GB" sz="1400" dirty="0" smtClean="0"/>
              <a:t>[3] </a:t>
            </a:r>
            <a:r>
              <a:rPr lang="en-GB" sz="1400" dirty="0" err="1" smtClean="0"/>
              <a:t>Summersgill</a:t>
            </a:r>
            <a:r>
              <a:rPr lang="en-GB" sz="1400" dirty="0" smtClean="0"/>
              <a:t>, A. (2008),</a:t>
            </a:r>
            <a:r>
              <a:rPr lang="en-GB" sz="1400" b="1" dirty="0" smtClean="0"/>
              <a:t>  ‘</a:t>
            </a:r>
            <a:r>
              <a:rPr lang="en-GB" sz="1400" dirty="0" smtClean="0"/>
              <a:t>The History &amp; Potential of Online Dating’ Dating Trail, 19</a:t>
            </a:r>
            <a:r>
              <a:rPr lang="en-GB" sz="1400" baseline="30000" dirty="0" smtClean="0"/>
              <a:t>th</a:t>
            </a:r>
            <a:r>
              <a:rPr lang="en-GB" sz="1400" dirty="0" smtClean="0"/>
              <a:t> Dec (online).  Available </a:t>
            </a:r>
            <a:r>
              <a:rPr lang="en-GB" sz="1400" i="1" dirty="0" smtClean="0"/>
              <a:t>at http://www.datingtrail.co.uk/history_online_dating.php</a:t>
            </a:r>
            <a:r>
              <a:rPr lang="en-GB" sz="1400" dirty="0" smtClean="0"/>
              <a:t>.  Accessed: 21</a:t>
            </a:r>
            <a:r>
              <a:rPr lang="en-GB" sz="1400" baseline="30000" dirty="0" smtClean="0"/>
              <a:t>st</a:t>
            </a:r>
            <a:r>
              <a:rPr lang="en-GB" sz="1400" dirty="0" smtClean="0"/>
              <a:t> February 2011</a:t>
            </a:r>
          </a:p>
          <a:p>
            <a:pPr marL="342900" lvl="0" indent="-342900">
              <a:buNone/>
            </a:pPr>
            <a:r>
              <a:rPr lang="en-GB" sz="1400" dirty="0" smtClean="0"/>
              <a:t>[4] Lee, A. And </a:t>
            </a:r>
            <a:r>
              <a:rPr lang="en-GB" sz="1400" dirty="0" err="1" smtClean="0"/>
              <a:t>Bruckman</a:t>
            </a:r>
            <a:r>
              <a:rPr lang="en-GB" sz="1400" dirty="0" smtClean="0"/>
              <a:t>, A. (2007), ‘Judging You by the Company You Keep’, </a:t>
            </a:r>
            <a:r>
              <a:rPr lang="en-GB" sz="1400" i="1" dirty="0" smtClean="0"/>
              <a:t>Proceedings Of The 2007 International ACM Conference On Supporting Group Work</a:t>
            </a:r>
            <a:r>
              <a:rPr lang="en-GB" sz="1400" dirty="0" smtClean="0"/>
              <a:t>, ACM, New York</a:t>
            </a:r>
          </a:p>
          <a:p>
            <a:pPr marL="342900" lvl="0" indent="-342900">
              <a:buNone/>
            </a:pPr>
            <a:r>
              <a:rPr lang="en-GB" sz="1400" dirty="0" smtClean="0"/>
              <a:t>[5] Online dating growth, (online).  Available at </a:t>
            </a:r>
            <a:r>
              <a:rPr lang="en-GB" sz="1400" i="1" dirty="0" smtClean="0"/>
              <a:t>http://www.top5datingsites.co.uk/articles/online-dating-growth.html</a:t>
            </a:r>
            <a:r>
              <a:rPr lang="en-GB" sz="1400" dirty="0" smtClean="0"/>
              <a:t>. Accessed 21</a:t>
            </a:r>
            <a:r>
              <a:rPr lang="en-GB" sz="1400" baseline="30000" dirty="0" smtClean="0"/>
              <a:t>st</a:t>
            </a:r>
            <a:r>
              <a:rPr lang="en-GB" sz="1400" dirty="0" smtClean="0"/>
              <a:t> February 2011</a:t>
            </a:r>
          </a:p>
          <a:p>
            <a:pPr marL="342900" lvl="0" indent="-342900">
              <a:buNone/>
            </a:pPr>
            <a:r>
              <a:rPr lang="en-GB" sz="1400" dirty="0" smtClean="0"/>
              <a:t>[6] Top 10 Best Dating Sites  (2011) (online).  Available at </a:t>
            </a:r>
            <a:r>
              <a:rPr lang="en-GB" sz="1400" i="1" u="sng" dirty="0" smtClean="0"/>
              <a:t>http://www.top10bestdatingsites.co.uk/?kw=dating%2520sites&amp;c=7024464547&amp;t=search&amp;p=&amp;m=p&amp;a=3&amp;gclid=CJv3vJGW4qYCFY9O4QodGDUYzQ</a:t>
            </a:r>
            <a:r>
              <a:rPr lang="en-GB" sz="1400" i="1" dirty="0" smtClean="0"/>
              <a:t>.</a:t>
            </a:r>
            <a:r>
              <a:rPr lang="en-GB" sz="1400" dirty="0" smtClean="0"/>
              <a:t>  Accessed 30</a:t>
            </a:r>
            <a:r>
              <a:rPr lang="en-GB" sz="1400" baseline="30000" dirty="0" smtClean="0"/>
              <a:t>th</a:t>
            </a:r>
            <a:r>
              <a:rPr lang="en-GB" sz="1400" dirty="0" smtClean="0"/>
              <a:t> January 2011</a:t>
            </a:r>
          </a:p>
          <a:p>
            <a:pPr marL="342900" indent="-342900">
              <a:buNone/>
            </a:pPr>
            <a:r>
              <a:rPr lang="en-GB" sz="1400" dirty="0" smtClean="0"/>
              <a:t>[7] e-Harmony</a:t>
            </a:r>
            <a:r>
              <a:rPr lang="en-GB" sz="1400" b="1" dirty="0" smtClean="0"/>
              <a:t>,</a:t>
            </a:r>
            <a:r>
              <a:rPr lang="en-GB" sz="1400" dirty="0" smtClean="0"/>
              <a:t> Company Overview, (online). Available </a:t>
            </a:r>
            <a:r>
              <a:rPr lang="en-GB" sz="1400" i="1" dirty="0" smtClean="0"/>
              <a:t>at http://www.eharmony.com/about/eharmony</a:t>
            </a:r>
            <a:r>
              <a:rPr lang="en-GB" sz="1400" dirty="0" smtClean="0"/>
              <a:t>. Accessed 21</a:t>
            </a:r>
            <a:r>
              <a:rPr lang="en-GB" sz="1400" baseline="30000" dirty="0" smtClean="0"/>
              <a:t>st</a:t>
            </a:r>
            <a:r>
              <a:rPr lang="en-GB" sz="1400" dirty="0" smtClean="0"/>
              <a:t> February 2011</a:t>
            </a:r>
          </a:p>
          <a:p>
            <a:pPr marL="342900" lvl="0" indent="-342900">
              <a:buNone/>
            </a:pPr>
            <a:r>
              <a:rPr lang="en-GB" sz="1400" dirty="0" smtClean="0"/>
              <a:t>[8] Tracy, J. ‘Inside The Online Dating Industry: A Look at the Five Different Types of Online Dating Services’, Online Dating Magazine, (online).  Available at</a:t>
            </a:r>
            <a:r>
              <a:rPr lang="en-GB" sz="1400" u="sng" dirty="0" smtClean="0"/>
              <a:t>   </a:t>
            </a:r>
            <a:r>
              <a:rPr lang="en-GB" sz="1400" i="1" dirty="0" smtClean="0"/>
              <a:t>http://www.onlinedatingmagazine.com/columns/industry/06-typesofonlinedatingservices.html.</a:t>
            </a:r>
            <a:r>
              <a:rPr lang="en-GB" sz="1400" dirty="0" smtClean="0"/>
              <a:t> Accessed 21</a:t>
            </a:r>
            <a:r>
              <a:rPr lang="en-GB" sz="1400" baseline="30000" dirty="0" smtClean="0"/>
              <a:t>st</a:t>
            </a:r>
            <a:r>
              <a:rPr lang="en-GB" sz="1400" dirty="0" smtClean="0"/>
              <a:t> February 2011</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small" dirty="0" smtClean="0"/>
              <a:t>8. References (2)</a:t>
            </a:r>
            <a:endParaRPr lang="en-GB" dirty="0"/>
          </a:p>
        </p:txBody>
      </p:sp>
      <p:sp>
        <p:nvSpPr>
          <p:cNvPr id="3" name="Content Placeholder 2"/>
          <p:cNvSpPr>
            <a:spLocks noGrp="1"/>
          </p:cNvSpPr>
          <p:nvPr>
            <p:ph sz="quarter" idx="1"/>
          </p:nvPr>
        </p:nvSpPr>
        <p:spPr>
          <a:xfrm>
            <a:off x="251520" y="1600200"/>
            <a:ext cx="8640960" cy="4495800"/>
          </a:xfrm>
        </p:spPr>
        <p:txBody>
          <a:bodyPr>
            <a:noAutofit/>
          </a:bodyPr>
          <a:lstStyle/>
          <a:p>
            <a:pPr marL="342900" lvl="0" indent="-342900">
              <a:buNone/>
            </a:pPr>
            <a:r>
              <a:rPr lang="en-GB" sz="1600" dirty="0" smtClean="0"/>
              <a:t>[9] H</a:t>
            </a:r>
            <a:r>
              <a:rPr lang="en-US" sz="1600" dirty="0" err="1" smtClean="0"/>
              <a:t>ome</a:t>
            </a:r>
            <a:r>
              <a:rPr lang="en-US" sz="1600" dirty="0" smtClean="0"/>
              <a:t> Office Task Force On Child Protection On The Internet (2008)</a:t>
            </a:r>
            <a:r>
              <a:rPr lang="en-US" sz="1600" b="1" dirty="0" smtClean="0"/>
              <a:t> ‘</a:t>
            </a:r>
            <a:r>
              <a:rPr lang="en-US" sz="1600" dirty="0" smtClean="0"/>
              <a:t>Good Practice Guidance For The Providers Of Social Networking And Other User Interactive Services’, (online).  Available at </a:t>
            </a:r>
            <a:r>
              <a:rPr lang="en-US" sz="1600" i="1" u="sng" dirty="0" smtClean="0"/>
              <a:t>http://police.homeoffice.gov.uk/publications/operational-policing/social-networking-guidance/social-networking-good-practice?view=Binary</a:t>
            </a:r>
            <a:r>
              <a:rPr lang="en-US" sz="1600" dirty="0" smtClean="0"/>
              <a:t>.  </a:t>
            </a:r>
            <a:r>
              <a:rPr lang="en-GB" sz="1600" dirty="0" smtClean="0"/>
              <a:t>Accessed 30</a:t>
            </a:r>
            <a:r>
              <a:rPr lang="en-GB" sz="1600" baseline="30000" dirty="0" smtClean="0"/>
              <a:t>th</a:t>
            </a:r>
            <a:r>
              <a:rPr lang="en-GB" sz="1600" dirty="0" smtClean="0"/>
              <a:t> January 2011</a:t>
            </a:r>
          </a:p>
          <a:p>
            <a:pPr marL="342900" indent="-342900">
              <a:buNone/>
            </a:pPr>
            <a:r>
              <a:rPr lang="en-GB" sz="1600" dirty="0" smtClean="0"/>
              <a:t>[10] Dating Weblog. (2007) ‘Social Networking Sites </a:t>
            </a:r>
            <a:r>
              <a:rPr lang="en-GB" sz="1600" dirty="0" err="1" smtClean="0"/>
              <a:t>vs</a:t>
            </a:r>
            <a:r>
              <a:rPr lang="en-GB" sz="1600" dirty="0" smtClean="0"/>
              <a:t> Dating Sites’, 4th December, (online).  Available at </a:t>
            </a:r>
            <a:r>
              <a:rPr lang="en-GB" sz="1600" i="1" dirty="0" smtClean="0"/>
              <a:t>http://www.dating-weblog.com/50226711/social_networking_sites_vs_dating_sites.php</a:t>
            </a:r>
            <a:r>
              <a:rPr lang="en-GB" sz="1600" dirty="0" smtClean="0"/>
              <a:t>. Accessed 21st February 2011</a:t>
            </a:r>
          </a:p>
          <a:p>
            <a:pPr marL="342900" indent="-342900">
              <a:buNone/>
            </a:pPr>
            <a:r>
              <a:rPr lang="en-GB" sz="1600" dirty="0" smtClean="0"/>
              <a:t>[11] Free Press Release, ‘Today Many More People Are Into Niche Dating Sites’, (online).  Available at </a:t>
            </a:r>
            <a:r>
              <a:rPr lang="en-GB" sz="1600" i="1" dirty="0" smtClean="0"/>
              <a:t>http://www.free-press-release.com/news-today-many-more-people-are-into-niche-dating-sites-1250792997.html</a:t>
            </a:r>
            <a:r>
              <a:rPr lang="en-GB" sz="1600" dirty="0" smtClean="0"/>
              <a:t>. Accessed 21</a:t>
            </a:r>
            <a:r>
              <a:rPr lang="en-GB" sz="1600" baseline="30000" dirty="0" smtClean="0"/>
              <a:t>st</a:t>
            </a:r>
            <a:r>
              <a:rPr lang="en-GB" sz="1600" dirty="0" smtClean="0"/>
              <a:t> February 2011</a:t>
            </a:r>
          </a:p>
          <a:p>
            <a:pPr marL="342900" indent="-342900">
              <a:buNone/>
            </a:pPr>
            <a:r>
              <a:rPr lang="en-GB" sz="1600" dirty="0" smtClean="0"/>
              <a:t>[12] Dating </a:t>
            </a:r>
            <a:r>
              <a:rPr lang="en-GB" sz="1600" dirty="0" err="1" smtClean="0"/>
              <a:t>sitebuilder</a:t>
            </a:r>
            <a:r>
              <a:rPr lang="en-GB" sz="1600" dirty="0" smtClean="0"/>
              <a:t>, ‘Niche dating sites are growing steadily compared to mainstream’, (online).  Available at </a:t>
            </a:r>
            <a:r>
              <a:rPr lang="en-GB" sz="1600" i="1" dirty="0" smtClean="0"/>
              <a:t>http://www.datingsitebuilder.com/niche-dating-sites-are-growing-steadily-compared-to-mainstream-blog-69.html</a:t>
            </a:r>
            <a:r>
              <a:rPr lang="en-GB" sz="1600" dirty="0" smtClean="0"/>
              <a:t>. Accessed 21</a:t>
            </a:r>
            <a:r>
              <a:rPr lang="en-GB" sz="1600" baseline="30000" dirty="0" smtClean="0"/>
              <a:t>st</a:t>
            </a:r>
            <a:r>
              <a:rPr lang="en-GB" sz="1600" dirty="0" smtClean="0"/>
              <a:t> February 2011</a:t>
            </a:r>
          </a:p>
          <a:p>
            <a:pPr marL="342900" lvl="0" indent="-342900">
              <a:buNone/>
            </a:pPr>
            <a:r>
              <a:rPr lang="en-GB" sz="1600" dirty="0" smtClean="0"/>
              <a:t>[13] The Telegraph (2009) ‘Lonely Hearts Website For Beautiful People Only Goes Global’, 26</a:t>
            </a:r>
            <a:r>
              <a:rPr lang="en-GB" sz="1600" baseline="30000" dirty="0" smtClean="0"/>
              <a:t>th</a:t>
            </a:r>
            <a:r>
              <a:rPr lang="en-GB" sz="1600" dirty="0" smtClean="0"/>
              <a:t> October (online).  Available at  </a:t>
            </a:r>
            <a:r>
              <a:rPr lang="en-GB" sz="1600" i="1" dirty="0" smtClean="0"/>
              <a:t>http://www.telegraph.co.uk/relationships/online-dating/6434425/Lonely-hearts-website-for-beautiful-people-only-goes-global.html</a:t>
            </a:r>
            <a:r>
              <a:rPr lang="en-GB" sz="1600" dirty="0" smtClean="0"/>
              <a:t>. Accessed 21</a:t>
            </a:r>
            <a:r>
              <a:rPr lang="en-GB" sz="1600" baseline="30000" dirty="0" smtClean="0"/>
              <a:t>st</a:t>
            </a:r>
            <a:r>
              <a:rPr lang="en-GB" sz="1600" dirty="0" smtClean="0"/>
              <a:t> February 2011</a:t>
            </a:r>
          </a:p>
          <a:p>
            <a:pPr marL="342900" lvl="0" indent="-342900">
              <a:buNone/>
            </a:pPr>
            <a:r>
              <a:rPr lang="en-GB" sz="1600" dirty="0" smtClean="0"/>
              <a:t>[14] </a:t>
            </a:r>
            <a:r>
              <a:rPr lang="en-GB" sz="1600" dirty="0" err="1" smtClean="0"/>
              <a:t>Marre</a:t>
            </a:r>
            <a:r>
              <a:rPr lang="en-GB" sz="1600" dirty="0" smtClean="0"/>
              <a:t>, O. (2009) ‘Kissing To Be Clever: A Dating Website Welcomes The Bright, If Not Beautiful’</a:t>
            </a:r>
            <a:r>
              <a:rPr lang="en-GB" sz="1600" i="1" dirty="0" smtClean="0"/>
              <a:t>, The Observer</a:t>
            </a:r>
            <a:r>
              <a:rPr lang="en-GB" sz="1600" dirty="0" smtClean="0"/>
              <a:t>, 26</a:t>
            </a:r>
            <a:r>
              <a:rPr lang="en-GB" sz="1600" baseline="30000" dirty="0" smtClean="0"/>
              <a:t>th</a:t>
            </a:r>
            <a:r>
              <a:rPr lang="en-GB" sz="1600" dirty="0" smtClean="0"/>
              <a:t> April </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small" dirty="0" smtClean="0"/>
              <a:t>8. References (3)</a:t>
            </a:r>
            <a:endParaRPr lang="en-GB" dirty="0"/>
          </a:p>
        </p:txBody>
      </p:sp>
      <p:sp>
        <p:nvSpPr>
          <p:cNvPr id="3" name="Content Placeholder 2"/>
          <p:cNvSpPr>
            <a:spLocks noGrp="1"/>
          </p:cNvSpPr>
          <p:nvPr>
            <p:ph sz="quarter" idx="1"/>
          </p:nvPr>
        </p:nvSpPr>
        <p:spPr/>
        <p:txBody>
          <a:bodyPr>
            <a:noAutofit/>
          </a:bodyPr>
          <a:lstStyle/>
          <a:p>
            <a:pPr marL="342900" lvl="0" indent="-342900">
              <a:buNone/>
            </a:pPr>
            <a:r>
              <a:rPr lang="en-GB" sz="1600" dirty="0" smtClean="0"/>
              <a:t>[15] 24-7 Press Release (2006) ‘Dating Cards "Chits" Have Arrived’, 28 Feb (online).  Available at </a:t>
            </a:r>
            <a:r>
              <a:rPr lang="en-GB" sz="1600" i="1" dirty="0" smtClean="0"/>
              <a:t>http://www.24-7pressrelease.com/press-release/dating-cards-chits-have-arrived-just-like-a-business-card-for-your-love-life-11542.php</a:t>
            </a:r>
            <a:r>
              <a:rPr lang="en-GB" sz="1600" dirty="0" smtClean="0"/>
              <a:t>.  Accessed 21 February 2011</a:t>
            </a:r>
          </a:p>
          <a:p>
            <a:pPr marL="342900" lvl="0" indent="-342900">
              <a:buNone/>
            </a:pPr>
            <a:r>
              <a:rPr lang="en-GB" sz="1600" dirty="0" smtClean="0"/>
              <a:t>[16] Economist (2010) ‘Love at First Byte’, 29</a:t>
            </a:r>
            <a:r>
              <a:rPr lang="en-GB" sz="1600" baseline="30000" dirty="0" smtClean="0"/>
              <a:t>th</a:t>
            </a:r>
            <a:r>
              <a:rPr lang="en-GB" sz="1600" dirty="0" smtClean="0"/>
              <a:t> December, (online).  Available at </a:t>
            </a:r>
            <a:r>
              <a:rPr lang="en-GB" sz="1600" i="1" dirty="0" smtClean="0"/>
              <a:t>http://www.economist.com/node/13381506?story_id=13381506</a:t>
            </a:r>
            <a:r>
              <a:rPr lang="en-GB" sz="1600" dirty="0" smtClean="0"/>
              <a:t>. Accessed 21</a:t>
            </a:r>
            <a:r>
              <a:rPr lang="en-GB" sz="1600" baseline="30000" dirty="0" smtClean="0"/>
              <a:t>st</a:t>
            </a:r>
            <a:r>
              <a:rPr lang="en-GB" sz="1600" dirty="0" smtClean="0"/>
              <a:t> February 2011</a:t>
            </a:r>
          </a:p>
          <a:p>
            <a:pPr marL="342900" lvl="0" indent="-342900">
              <a:buNone/>
            </a:pPr>
            <a:r>
              <a:rPr lang="en-GB" sz="1600" dirty="0" smtClean="0"/>
              <a:t>[17] </a:t>
            </a:r>
            <a:r>
              <a:rPr lang="en-GB" sz="1600" dirty="0" err="1" smtClean="0"/>
              <a:t>Lovegeist</a:t>
            </a:r>
            <a:r>
              <a:rPr lang="en-GB" sz="1600" dirty="0" smtClean="0"/>
              <a:t> Report 2010 -2011 A comprehensive study of changing attitudes towards love and relationships in the UK and Ireland, (online).  Available at </a:t>
            </a:r>
            <a:r>
              <a:rPr lang="en-GB" sz="1600" i="1" dirty="0" smtClean="0"/>
              <a:t>http://lovegeist.uk.match.com/reports/LoveGeist_Report_2010.pdf</a:t>
            </a:r>
            <a:r>
              <a:rPr lang="en-GB" sz="1600" dirty="0" smtClean="0"/>
              <a:t>. Accessed 21</a:t>
            </a:r>
            <a:r>
              <a:rPr lang="en-GB" sz="1600" baseline="30000" dirty="0" smtClean="0"/>
              <a:t>st</a:t>
            </a:r>
            <a:r>
              <a:rPr lang="en-GB" sz="1600" dirty="0" smtClean="0"/>
              <a:t> February 2011</a:t>
            </a:r>
          </a:p>
          <a:p>
            <a:pPr marL="342900" lvl="0" indent="-342900">
              <a:buNone/>
            </a:pPr>
            <a:r>
              <a:rPr lang="en-GB" sz="1600" dirty="0" smtClean="0"/>
              <a:t>[18] Henry-</a:t>
            </a:r>
            <a:r>
              <a:rPr lang="en-GB" sz="1600" dirty="0" err="1" smtClean="0"/>
              <a:t>Waring</a:t>
            </a:r>
            <a:r>
              <a:rPr lang="en-GB" sz="1600" dirty="0" smtClean="0"/>
              <a:t>, M. and </a:t>
            </a:r>
            <a:r>
              <a:rPr lang="en-GB" sz="1600" dirty="0" err="1" smtClean="0"/>
              <a:t>Barraket</a:t>
            </a:r>
            <a:r>
              <a:rPr lang="en-GB" sz="1600" dirty="0" smtClean="0"/>
              <a:t>, J. (2008) ‘Dating &amp; Intimacy in the 21st Century: The Use of Online Dating Sites in Australia</a:t>
            </a:r>
            <a:r>
              <a:rPr lang="en-GB" sz="1600" b="1" dirty="0" smtClean="0"/>
              <a:t>’, </a:t>
            </a:r>
            <a:r>
              <a:rPr lang="en-GB" sz="1600" i="1" dirty="0" smtClean="0"/>
              <a:t>International Journal of Emerging Technologies and Society</a:t>
            </a:r>
            <a:r>
              <a:rPr lang="en-GB" sz="1600" dirty="0" smtClean="0"/>
              <a:t>, Vol. 6, No. 1, 2008, pp: 14 - 33 </a:t>
            </a:r>
          </a:p>
          <a:p>
            <a:pPr marL="342900" lvl="0" indent="-342900">
              <a:buNone/>
            </a:pPr>
            <a:r>
              <a:rPr lang="en-GB" sz="1600" dirty="0" smtClean="0"/>
              <a:t>[19] Bynum, </a:t>
            </a:r>
            <a:r>
              <a:rPr lang="en-GB" sz="1600" dirty="0" err="1" smtClean="0"/>
              <a:t>Terell</a:t>
            </a:r>
            <a:r>
              <a:rPr lang="en-GB" sz="1600" dirty="0" smtClean="0"/>
              <a:t> Ward (2008) ‘Computer And Information Ethics’, Stanford </a:t>
            </a:r>
            <a:r>
              <a:rPr lang="en-GB" sz="1600" dirty="0" err="1" smtClean="0"/>
              <a:t>Encyclopedia</a:t>
            </a:r>
            <a:r>
              <a:rPr lang="en-GB" sz="1600" dirty="0" smtClean="0"/>
              <a:t> of Philosophy, 23 October (online). Available at </a:t>
            </a:r>
            <a:r>
              <a:rPr lang="en-GB" sz="1600" i="1" u="sng" dirty="0" smtClean="0"/>
              <a:t>http://plato.stanford.edu/entries/ethics-computer/</a:t>
            </a:r>
            <a:r>
              <a:rPr lang="en-GB" sz="1600" i="1" dirty="0" smtClean="0"/>
              <a:t>.</a:t>
            </a:r>
            <a:r>
              <a:rPr lang="en-GB" sz="1600" dirty="0" smtClean="0"/>
              <a:t>  Accessed  15 May 2009</a:t>
            </a:r>
          </a:p>
          <a:p>
            <a:pPr marL="342900" lvl="0" indent="-342900">
              <a:buNone/>
            </a:pPr>
            <a:r>
              <a:rPr lang="en-GB" sz="1600" dirty="0" smtClean="0"/>
              <a:t>[20] World of Science. Cited in Harris, K. (2010) An Analysis Of The Ethical Considerations Associated With Niche Online Dating Websites.  Unpublished Dissertation, Swansea Metropolitan University</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small" dirty="0" smtClean="0"/>
              <a:t>8. References (4)</a:t>
            </a:r>
            <a:endParaRPr lang="en-GB" dirty="0"/>
          </a:p>
        </p:txBody>
      </p:sp>
      <p:sp>
        <p:nvSpPr>
          <p:cNvPr id="3" name="Content Placeholder 2"/>
          <p:cNvSpPr>
            <a:spLocks noGrp="1"/>
          </p:cNvSpPr>
          <p:nvPr>
            <p:ph sz="quarter" idx="1"/>
          </p:nvPr>
        </p:nvSpPr>
        <p:spPr>
          <a:xfrm>
            <a:off x="323528" y="1600200"/>
            <a:ext cx="8568952" cy="4495800"/>
          </a:xfrm>
        </p:spPr>
        <p:txBody>
          <a:bodyPr>
            <a:noAutofit/>
          </a:bodyPr>
          <a:lstStyle/>
          <a:p>
            <a:pPr marL="342900" lvl="0" indent="-342900">
              <a:buNone/>
            </a:pPr>
            <a:r>
              <a:rPr lang="en-GB" sz="1600" dirty="0" smtClean="0"/>
              <a:t>[21] De George, R.T.</a:t>
            </a:r>
            <a:r>
              <a:rPr lang="en-GB" sz="1600" b="1" dirty="0" smtClean="0"/>
              <a:t> </a:t>
            </a:r>
            <a:r>
              <a:rPr lang="en-GB" sz="1600" dirty="0" smtClean="0"/>
              <a:t> (2003) </a:t>
            </a:r>
            <a:r>
              <a:rPr lang="en-GB" sz="1600" i="1" dirty="0" smtClean="0"/>
              <a:t>The Ethics of Information Technology and Business. </a:t>
            </a:r>
            <a:r>
              <a:rPr lang="en-GB" sz="1600" dirty="0" smtClean="0"/>
              <a:t>Blackwell: Oxford</a:t>
            </a:r>
          </a:p>
          <a:p>
            <a:pPr marL="342900" lvl="0" indent="-342900">
              <a:buNone/>
            </a:pPr>
            <a:r>
              <a:rPr lang="en-GB" sz="1600" dirty="0" smtClean="0"/>
              <a:t>[22] Goddard, S. (2009) ‘10 Things To Know About Internet Dating’, </a:t>
            </a:r>
            <a:r>
              <a:rPr lang="en-GB" sz="1600" i="1" dirty="0" smtClean="0"/>
              <a:t>The Times</a:t>
            </a:r>
            <a:r>
              <a:rPr lang="en-GB" sz="1600" b="1" dirty="0" smtClean="0"/>
              <a:t>, </a:t>
            </a:r>
            <a:r>
              <a:rPr lang="en-GB" sz="1600" dirty="0" smtClean="0"/>
              <a:t>17</a:t>
            </a:r>
            <a:r>
              <a:rPr lang="en-GB" sz="1600" baseline="30000" dirty="0" smtClean="0"/>
              <a:t>th</a:t>
            </a:r>
            <a:r>
              <a:rPr lang="en-GB" sz="1600" dirty="0" smtClean="0"/>
              <a:t> January.</a:t>
            </a:r>
          </a:p>
          <a:p>
            <a:pPr marL="342900" lvl="0" indent="-342900">
              <a:buNone/>
            </a:pPr>
            <a:r>
              <a:rPr lang="en-GB" sz="1600" dirty="0" smtClean="0"/>
              <a:t>[23] </a:t>
            </a:r>
            <a:r>
              <a:rPr lang="en-GB" sz="1600" dirty="0" err="1" smtClean="0"/>
              <a:t>Narain</a:t>
            </a:r>
            <a:r>
              <a:rPr lang="en-GB" sz="1600" dirty="0" smtClean="0"/>
              <a:t>, J. (2009) ‘Struck off, the rapist doctor who posed as a City </a:t>
            </a:r>
            <a:r>
              <a:rPr lang="en-GB" sz="1600" dirty="0" err="1" smtClean="0"/>
              <a:t>whizzkid</a:t>
            </a:r>
            <a:r>
              <a:rPr lang="en-GB" sz="1600" dirty="0" smtClean="0"/>
              <a:t>’</a:t>
            </a:r>
            <a:r>
              <a:rPr lang="en-GB" sz="1600" i="1" dirty="0" smtClean="0"/>
              <a:t>, Daily Mail</a:t>
            </a:r>
            <a:r>
              <a:rPr lang="en-GB" sz="1600" dirty="0" smtClean="0"/>
              <a:t>, 3</a:t>
            </a:r>
            <a:r>
              <a:rPr lang="en-GB" sz="1600" baseline="30000" dirty="0" smtClean="0"/>
              <a:t>rd</a:t>
            </a:r>
            <a:r>
              <a:rPr lang="en-GB" sz="1600" dirty="0" smtClean="0"/>
              <a:t> October</a:t>
            </a:r>
          </a:p>
          <a:p>
            <a:pPr marL="342900" lvl="0" indent="-342900">
              <a:buNone/>
            </a:pPr>
            <a:r>
              <a:rPr lang="en-GB" sz="1600" dirty="0" smtClean="0"/>
              <a:t>[24] Standard (2010)</a:t>
            </a:r>
            <a:r>
              <a:rPr lang="en-GB" sz="1600" b="1" dirty="0" smtClean="0"/>
              <a:t> ‘</a:t>
            </a:r>
            <a:r>
              <a:rPr lang="en-GB" sz="1600" dirty="0" smtClean="0"/>
              <a:t>Death with online dating’, 2</a:t>
            </a:r>
            <a:r>
              <a:rPr lang="en-GB" sz="1600" baseline="30000" dirty="0" smtClean="0"/>
              <a:t> </a:t>
            </a:r>
            <a:r>
              <a:rPr lang="en-GB" sz="1600" dirty="0" smtClean="0"/>
              <a:t>April, (online).Available at </a:t>
            </a:r>
            <a:r>
              <a:rPr lang="en-GB" sz="1600" i="1" dirty="0" smtClean="0"/>
              <a:t>http://www.thestandard.com.hk/news_detail.asp?pp_cat=17&amp;art_id=80415&amp;sid=23322456&amp;con_type=1</a:t>
            </a:r>
            <a:r>
              <a:rPr lang="en-GB" sz="1600" dirty="0" smtClean="0"/>
              <a:t>. Accessed 21 Feb 2011</a:t>
            </a:r>
          </a:p>
          <a:p>
            <a:pPr marL="342900" lvl="0" indent="-342900">
              <a:buNone/>
            </a:pPr>
            <a:r>
              <a:rPr lang="en-GB" sz="1600" dirty="0" smtClean="0"/>
              <a:t>[25] Linton, K., Disadvantages of Cookies on a Computer, </a:t>
            </a:r>
            <a:r>
              <a:rPr lang="en-GB" sz="1600" dirty="0" err="1" smtClean="0"/>
              <a:t>eHow</a:t>
            </a:r>
            <a:r>
              <a:rPr lang="en-GB" sz="1600" dirty="0" smtClean="0"/>
              <a:t>  (online).  Available at </a:t>
            </a:r>
            <a:r>
              <a:rPr lang="en-GB" sz="1600" i="1" dirty="0" smtClean="0"/>
              <a:t>http://www.ehow.com/about_5047612_disadvantages-cookies-computer.html</a:t>
            </a:r>
            <a:r>
              <a:rPr lang="en-GB" sz="1600" dirty="0" smtClean="0"/>
              <a:t>. Accessed 21</a:t>
            </a:r>
            <a:r>
              <a:rPr lang="en-GB" sz="1600" baseline="30000" dirty="0" smtClean="0"/>
              <a:t>st</a:t>
            </a:r>
            <a:r>
              <a:rPr lang="en-GB" sz="1600" dirty="0" smtClean="0"/>
              <a:t> February 2011</a:t>
            </a:r>
          </a:p>
          <a:p>
            <a:pPr marL="342900" lvl="0" indent="-342900">
              <a:buNone/>
            </a:pPr>
            <a:r>
              <a:rPr lang="en-GB" sz="1600" dirty="0" smtClean="0"/>
              <a:t>[26] Mitchell, R.L., (2009) ‘Online dating: It's bigger than porn’, Computer World,</a:t>
            </a:r>
            <a:r>
              <a:rPr lang="en-GB" sz="1600" b="1" dirty="0" smtClean="0"/>
              <a:t> </a:t>
            </a:r>
            <a:r>
              <a:rPr lang="en-GB" sz="1600" dirty="0" smtClean="0"/>
              <a:t>13</a:t>
            </a:r>
            <a:r>
              <a:rPr lang="en-GB" sz="1600" baseline="30000" dirty="0" smtClean="0"/>
              <a:t>th</a:t>
            </a:r>
            <a:r>
              <a:rPr lang="en-GB" sz="1600" dirty="0" smtClean="0"/>
              <a:t> February</a:t>
            </a:r>
            <a:r>
              <a:rPr lang="en-GB" sz="1600" b="1" dirty="0" smtClean="0"/>
              <a:t> </a:t>
            </a:r>
            <a:r>
              <a:rPr lang="en-GB" sz="1600" dirty="0" smtClean="0"/>
              <a:t>(online).  Available at </a:t>
            </a:r>
            <a:r>
              <a:rPr lang="en-GB" sz="1600" i="1" dirty="0" smtClean="0"/>
              <a:t>http://blogs.computerworld.com/online_dating_its_bigger_than_porn</a:t>
            </a:r>
            <a:r>
              <a:rPr lang="en-GB" sz="1600" dirty="0" smtClean="0"/>
              <a:t>.  Accessed 21st February 2011</a:t>
            </a:r>
          </a:p>
          <a:p>
            <a:pPr marL="342900" lvl="0" indent="-342900">
              <a:buNone/>
            </a:pPr>
            <a:r>
              <a:rPr lang="en-GB" sz="1600" dirty="0" smtClean="0"/>
              <a:t>[27] Dating Site Reviews (2009) ‘Financially Successful Women are not so lucky in the Dating Game’, 24</a:t>
            </a:r>
            <a:r>
              <a:rPr lang="en-GB" sz="1600" baseline="30000" dirty="0" smtClean="0"/>
              <a:t>th</a:t>
            </a:r>
            <a:r>
              <a:rPr lang="en-GB" sz="1600" dirty="0" smtClean="0"/>
              <a:t> September (online).  Available at </a:t>
            </a:r>
            <a:r>
              <a:rPr lang="en-GB" sz="1600" i="1" dirty="0" smtClean="0"/>
              <a:t>http://www.datingsitesreviews.com/article.php?story=Financially-Successful-Women-Dating-Game</a:t>
            </a:r>
            <a:r>
              <a:rPr lang="en-GB" sz="1600" dirty="0" smtClean="0"/>
              <a:t>. Accessed 21st February 2011</a:t>
            </a:r>
          </a:p>
          <a:p>
            <a:pPr marL="342900" indent="-342900">
              <a:buNone/>
            </a:pPr>
            <a:endParaRPr lang="en-GB" sz="1600" dirty="0" smtClean="0"/>
          </a:p>
          <a:p>
            <a:pPr marL="342900" indent="-342900">
              <a:buNone/>
            </a:pPr>
            <a:endParaRPr lang="en-GB" sz="16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small" dirty="0" smtClean="0"/>
              <a:t>8. References (5)</a:t>
            </a:r>
            <a:endParaRPr lang="en-GB" dirty="0"/>
          </a:p>
        </p:txBody>
      </p:sp>
      <p:sp>
        <p:nvSpPr>
          <p:cNvPr id="3" name="Content Placeholder 2"/>
          <p:cNvSpPr>
            <a:spLocks noGrp="1"/>
          </p:cNvSpPr>
          <p:nvPr>
            <p:ph sz="quarter" idx="1"/>
          </p:nvPr>
        </p:nvSpPr>
        <p:spPr/>
        <p:txBody>
          <a:bodyPr>
            <a:noAutofit/>
          </a:bodyPr>
          <a:lstStyle/>
          <a:p>
            <a:pPr marL="342900" indent="-342900">
              <a:buNone/>
            </a:pPr>
            <a:r>
              <a:rPr lang="en-GB" sz="1600" dirty="0" smtClean="0"/>
              <a:t>[28] Epstein, R. (2007) ‘The Truth about Online Dating’, Scientific American Mind, January 30</a:t>
            </a:r>
            <a:r>
              <a:rPr lang="en-GB" sz="1600" baseline="30000" dirty="0" smtClean="0"/>
              <a:t>th</a:t>
            </a:r>
            <a:r>
              <a:rPr lang="en-GB" sz="1600" dirty="0" smtClean="0"/>
              <a:t>, (online).  Available at </a:t>
            </a:r>
            <a:r>
              <a:rPr lang="en-GB" sz="1600" i="1" u="sng" dirty="0" smtClean="0"/>
              <a:t>http://www.scientificamerican.com/article.cfm?id=the-truth-about-online-da&amp;page=4</a:t>
            </a:r>
            <a:r>
              <a:rPr lang="en-GB" sz="1600" i="1" dirty="0" smtClean="0"/>
              <a:t>.</a:t>
            </a:r>
            <a:r>
              <a:rPr lang="en-GB" sz="1600" dirty="0" smtClean="0"/>
              <a:t>  Accessed 15</a:t>
            </a:r>
            <a:r>
              <a:rPr lang="en-GB" sz="1600" baseline="30000" dirty="0" smtClean="0"/>
              <a:t>th</a:t>
            </a:r>
            <a:r>
              <a:rPr lang="en-GB" sz="1600" dirty="0" smtClean="0"/>
              <a:t> February 2011 </a:t>
            </a:r>
          </a:p>
          <a:p>
            <a:pPr marL="342900" lvl="0" indent="-342900">
              <a:buNone/>
            </a:pPr>
            <a:r>
              <a:rPr lang="en-GB" sz="1600" dirty="0" smtClean="0"/>
              <a:t>[29] Henry-</a:t>
            </a:r>
            <a:r>
              <a:rPr lang="en-GB" sz="1600" dirty="0" err="1" smtClean="0"/>
              <a:t>Waring</a:t>
            </a:r>
            <a:r>
              <a:rPr lang="en-GB" sz="1600" dirty="0" smtClean="0"/>
              <a:t>, M. (2007) ‘The </a:t>
            </a:r>
            <a:r>
              <a:rPr lang="en-GB" sz="1600" dirty="0" err="1" smtClean="0"/>
              <a:t>Commodification</a:t>
            </a:r>
            <a:r>
              <a:rPr lang="en-GB" sz="1600" dirty="0" smtClean="0"/>
              <a:t> Of Intimacy’, On-line Opinion: Australia’s e-Journal of Social and Political Debate, 9 July (online).  Available at </a:t>
            </a:r>
            <a:r>
              <a:rPr lang="en-GB" sz="1600" i="1" dirty="0" smtClean="0"/>
              <a:t>http://www.onlineopinion.com.au/view.asp?article=6082&amp;page=0</a:t>
            </a:r>
            <a:r>
              <a:rPr lang="en-GB" sz="1600" dirty="0" smtClean="0"/>
              <a:t>.  Accessed 21st February 2011 </a:t>
            </a:r>
          </a:p>
          <a:p>
            <a:pPr marL="342900" lvl="0" indent="-342900">
              <a:buNone/>
            </a:pPr>
            <a:r>
              <a:rPr lang="en-GB" sz="1600" dirty="0" smtClean="0"/>
              <a:t>[30] Verne E. Henderson (1982) ‘The Ethical Side of Enterprise’, </a:t>
            </a:r>
            <a:r>
              <a:rPr lang="en-GB" sz="1600" i="1" dirty="0" smtClean="0"/>
              <a:t>Sloan Management Review</a:t>
            </a:r>
            <a:r>
              <a:rPr lang="en-GB" sz="1600" dirty="0" smtClean="0"/>
              <a:t>, Spring82, Vol. 23 Issue 3, p37-47</a:t>
            </a:r>
          </a:p>
          <a:p>
            <a:pPr marL="342900" lvl="0" indent="-342900">
              <a:buNone/>
            </a:pPr>
            <a:r>
              <a:rPr lang="en-GB" sz="1600" dirty="0" smtClean="0"/>
              <a:t>[31] </a:t>
            </a:r>
            <a:r>
              <a:rPr lang="en-GB" sz="1600" dirty="0" err="1" smtClean="0"/>
              <a:t>Kuratko</a:t>
            </a:r>
            <a:r>
              <a:rPr lang="en-GB" sz="1600" dirty="0" smtClean="0"/>
              <a:t>, D.F. (2009) </a:t>
            </a:r>
            <a:r>
              <a:rPr lang="en-GB" sz="1600" i="1" dirty="0" smtClean="0"/>
              <a:t>Entrepreneurship: Theory, Process, Practice</a:t>
            </a:r>
            <a:r>
              <a:rPr lang="en-GB" sz="1600" dirty="0" smtClean="0"/>
              <a:t>, 8</a:t>
            </a:r>
            <a:r>
              <a:rPr lang="en-GB" sz="1600" baseline="30000" dirty="0" smtClean="0"/>
              <a:t>th</a:t>
            </a:r>
            <a:r>
              <a:rPr lang="en-GB" sz="1600" dirty="0" smtClean="0"/>
              <a:t> Ed., </a:t>
            </a:r>
            <a:r>
              <a:rPr lang="en-GB" sz="1600" dirty="0" err="1" smtClean="0"/>
              <a:t>Cengae</a:t>
            </a:r>
            <a:r>
              <a:rPr lang="en-GB" sz="1600" dirty="0" smtClean="0"/>
              <a:t> Learning: USA</a:t>
            </a:r>
          </a:p>
          <a:p>
            <a:pPr marL="342900" lvl="0" indent="-342900">
              <a:buNone/>
            </a:pPr>
            <a:r>
              <a:rPr lang="en-GB" sz="1600" dirty="0" smtClean="0"/>
              <a:t>[32] Griffiths, S. &amp; </a:t>
            </a:r>
            <a:r>
              <a:rPr lang="en-GB" sz="1600" dirty="0" err="1" smtClean="0"/>
              <a:t>Jawad</a:t>
            </a:r>
            <a:r>
              <a:rPr lang="en-GB" sz="1600" dirty="0" smtClean="0"/>
              <a:t>, C. (2008) ‘Internet Gambling Ethics Regulation: The UK Perspective’ in </a:t>
            </a:r>
            <a:r>
              <a:rPr lang="en-GB" sz="1600" dirty="0" err="1" smtClean="0"/>
              <a:t>Toine</a:t>
            </a:r>
            <a:r>
              <a:rPr lang="en-GB" sz="1600" dirty="0" smtClean="0"/>
              <a:t> </a:t>
            </a:r>
            <a:r>
              <a:rPr lang="en-GB" sz="1600" dirty="0" err="1" smtClean="0"/>
              <a:t>Spapens</a:t>
            </a:r>
            <a:r>
              <a:rPr lang="en-GB" sz="1600" dirty="0" smtClean="0"/>
              <a:t>, T., </a:t>
            </a:r>
            <a:r>
              <a:rPr lang="en-GB" sz="1600" dirty="0" err="1" smtClean="0"/>
              <a:t>Fijnaut</a:t>
            </a:r>
            <a:r>
              <a:rPr lang="en-GB" sz="1600" dirty="0" smtClean="0"/>
              <a:t>, C. and Littler, A. (</a:t>
            </a:r>
            <a:r>
              <a:rPr lang="en-GB" sz="1600" dirty="0" err="1" smtClean="0"/>
              <a:t>eds</a:t>
            </a:r>
            <a:r>
              <a:rPr lang="en-GB" sz="1600" dirty="0" smtClean="0"/>
              <a:t>), </a:t>
            </a:r>
            <a:r>
              <a:rPr lang="en-GB" sz="1600" i="1" dirty="0" smtClean="0"/>
              <a:t>The Regulation of Gambling and the Role of Crime and Addiction</a:t>
            </a:r>
            <a:r>
              <a:rPr lang="en-GB" sz="1600" dirty="0" smtClean="0"/>
              <a:t>, University of </a:t>
            </a:r>
            <a:r>
              <a:rPr lang="en-GB" sz="1600" dirty="0" err="1" smtClean="0"/>
              <a:t>Tilberg</a:t>
            </a:r>
            <a:r>
              <a:rPr lang="en-GB" sz="1600" dirty="0" smtClean="0"/>
              <a:t> Press: </a:t>
            </a:r>
            <a:r>
              <a:rPr lang="en-GB" sz="1600" dirty="0" err="1" smtClean="0"/>
              <a:t>Tilberg</a:t>
            </a:r>
            <a:r>
              <a:rPr lang="en-GB" sz="1600" dirty="0" smtClean="0"/>
              <a:t>, Holland</a:t>
            </a:r>
          </a:p>
          <a:p>
            <a:pPr marL="342900" lvl="0" indent="-342900">
              <a:buNone/>
            </a:pPr>
            <a:r>
              <a:rPr lang="en-GB" sz="1600" dirty="0" smtClean="0"/>
              <a:t>[33] Stahl, B.C. (2001) Responsibility in the Interconnected Economy, </a:t>
            </a:r>
            <a:r>
              <a:rPr lang="en-GB" sz="1600" i="1" dirty="0" smtClean="0"/>
              <a:t>Business Ethics A European Review</a:t>
            </a:r>
            <a:r>
              <a:rPr lang="en-GB" sz="1600" dirty="0" smtClean="0"/>
              <a:t>, Vol. 10, No 3, pp. 213-222 </a:t>
            </a:r>
          </a:p>
          <a:p>
            <a:pPr marL="342900" indent="-342900">
              <a:buNone/>
            </a:pPr>
            <a:endParaRPr lang="en-GB" sz="16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852</TotalTime>
  <Words>8562</Words>
  <Application>Microsoft Office PowerPoint</Application>
  <PresentationFormat>On-screen Show (4:3)</PresentationFormat>
  <Paragraphs>270</Paragraphs>
  <Slides>30</Slides>
  <Notes>30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30</vt:i4>
      </vt:variant>
    </vt:vector>
  </HeadingPairs>
  <TitlesOfParts>
    <vt:vector size="32" baseType="lpstr">
      <vt:lpstr>Median</vt:lpstr>
      <vt:lpstr>Document</vt:lpstr>
      <vt:lpstr>WLTM: The Ethics of Online Dating  </vt:lpstr>
      <vt:lpstr>1. Introduction</vt:lpstr>
      <vt:lpstr>2. Evolution and growth of online dating</vt:lpstr>
      <vt:lpstr>3. Types of online dating websites </vt:lpstr>
      <vt:lpstr>3.1 General online dating websites</vt:lpstr>
      <vt:lpstr>3.2 Relationship services</vt:lpstr>
      <vt:lpstr>3.3 Social networking websites</vt:lpstr>
      <vt:lpstr>3.4 Niche online dating websites</vt:lpstr>
      <vt:lpstr>Niche online dating sites (cont.)</vt:lpstr>
      <vt:lpstr>3.5 Merging online dating websites</vt:lpstr>
      <vt:lpstr>4.  Future models for online dating</vt:lpstr>
      <vt:lpstr>5.  Rationale for online dating</vt:lpstr>
      <vt:lpstr>Rationale for online dating (cont.)</vt:lpstr>
      <vt:lpstr>6.  Ethics and internet dating </vt:lpstr>
      <vt:lpstr>6.1  Dishonesty</vt:lpstr>
      <vt:lpstr>6.2  Safety</vt:lpstr>
      <vt:lpstr>6.3 Personal data security</vt:lpstr>
      <vt:lpstr>6.4  Commodification and commercialisation</vt:lpstr>
      <vt:lpstr>6.4  Commodification and commercialisation (cont.)</vt:lpstr>
      <vt:lpstr>6.5  Immorality and illegality</vt:lpstr>
      <vt:lpstr>Figure 1 The Legal Vs Ethical Classification of Actions (adapted from Henderson, 1982 [30])</vt:lpstr>
      <vt:lpstr>6.5  Immorality and illegality (cont.)</vt:lpstr>
      <vt:lpstr>7. Conclusion</vt:lpstr>
      <vt:lpstr>Implications</vt:lpstr>
      <vt:lpstr>7. Conclusion</vt:lpstr>
      <vt:lpstr>8. References (1)</vt:lpstr>
      <vt:lpstr>8. References (2)</vt:lpstr>
      <vt:lpstr>8. References (3)</vt:lpstr>
      <vt:lpstr>8. References (4)</vt:lpstr>
      <vt:lpstr>8. References (5)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dc:creator>
  <cp:lastModifiedBy>Karen</cp:lastModifiedBy>
  <cp:revision>57</cp:revision>
  <dcterms:created xsi:type="dcterms:W3CDTF">2011-09-04T08:46:52Z</dcterms:created>
  <dcterms:modified xsi:type="dcterms:W3CDTF">2011-09-06T17:08:52Z</dcterms:modified>
</cp:coreProperties>
</file>