
<file path=[Content_Types].xml><?xml version="1.0" encoding="utf-8"?>
<Types xmlns="http://schemas.openxmlformats.org/package/2006/content-types">
  <Default Extension="jfif"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media/image7.jpg" ContentType="image/jpg"/>
  <Override PartName="/ppt/media/image11.jpg" ContentType="image/jpg"/>
  <Override PartName="/ppt/media/image12.jpg" ContentType="image/jpg"/>
  <Override PartName="/ppt/media/image13.jpg" ContentType="image/jpg"/>
  <Override PartName="/ppt/media/image14.jpg" ContentType="image/jpg"/>
  <Override PartName="/ppt/media/image15.jpg" ContentType="image/jpg"/>
  <Override PartName="/ppt/media/image16.jpg" ContentType="image/jpg"/>
  <Override PartName="/ppt/media/image17.jpg" ContentType="image/jpg"/>
  <Override PartName="/ppt/media/image18.jpg" ContentType="image/jpg"/>
  <Override PartName="/ppt/media/image19.jpg" ContentType="image/jpg"/>
  <Override PartName="/ppt/media/image21.jpg" ContentType="image/jpg"/>
  <Override PartName="/ppt/media/image23.jpg" ContentType="image/jpg"/>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94" r:id="rId1"/>
    <p:sldMasterId id="2147483724" r:id="rId2"/>
  </p:sldMasterIdLst>
  <p:notesMasterIdLst>
    <p:notesMasterId r:id="rId51"/>
  </p:notesMasterIdLst>
  <p:sldIdLst>
    <p:sldId id="293" r:id="rId3"/>
    <p:sldId id="294" r:id="rId4"/>
    <p:sldId id="295" r:id="rId5"/>
    <p:sldId id="296" r:id="rId6"/>
    <p:sldId id="297" r:id="rId7"/>
    <p:sldId id="298" r:id="rId8"/>
    <p:sldId id="299" r:id="rId9"/>
    <p:sldId id="300" r:id="rId10"/>
    <p:sldId id="301" r:id="rId11"/>
    <p:sldId id="302" r:id="rId12"/>
    <p:sldId id="303" r:id="rId13"/>
    <p:sldId id="304" r:id="rId14"/>
    <p:sldId id="305" r:id="rId15"/>
    <p:sldId id="306" r:id="rId16"/>
    <p:sldId id="307" r:id="rId17"/>
    <p:sldId id="308" r:id="rId18"/>
    <p:sldId id="310" r:id="rId19"/>
    <p:sldId id="311" r:id="rId20"/>
    <p:sldId id="312" r:id="rId21"/>
    <p:sldId id="313" r:id="rId22"/>
    <p:sldId id="260" r:id="rId23"/>
    <p:sldId id="314" r:id="rId24"/>
    <p:sldId id="315" r:id="rId25"/>
    <p:sldId id="316" r:id="rId26"/>
    <p:sldId id="317" r:id="rId27"/>
    <p:sldId id="318" r:id="rId28"/>
    <p:sldId id="319" r:id="rId29"/>
    <p:sldId id="320" r:id="rId30"/>
    <p:sldId id="268" r:id="rId31"/>
    <p:sldId id="269" r:id="rId32"/>
    <p:sldId id="321" r:id="rId33"/>
    <p:sldId id="256" r:id="rId34"/>
    <p:sldId id="257" r:id="rId35"/>
    <p:sldId id="258" r:id="rId36"/>
    <p:sldId id="259" r:id="rId37"/>
    <p:sldId id="261" r:id="rId38"/>
    <p:sldId id="262" r:id="rId39"/>
    <p:sldId id="263" r:id="rId40"/>
    <p:sldId id="264" r:id="rId41"/>
    <p:sldId id="265" r:id="rId42"/>
    <p:sldId id="266" r:id="rId43"/>
    <p:sldId id="267" r:id="rId44"/>
    <p:sldId id="273" r:id="rId45"/>
    <p:sldId id="274" r:id="rId46"/>
    <p:sldId id="270" r:id="rId47"/>
    <p:sldId id="271" r:id="rId48"/>
    <p:sldId id="272" r:id="rId49"/>
    <p:sldId id="276" r:id="rId50"/>
  </p:sldIdLst>
  <p:sldSz cx="12192000" cy="6858000"/>
  <p:notesSz cx="6858000" cy="9144000"/>
  <p:defaultTextStyle>
    <a:defPPr>
      <a:defRPr kern="0"/>
    </a:def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204" autoAdjust="0"/>
    <p:restoredTop sz="94641" autoAdjust="0"/>
  </p:normalViewPr>
  <p:slideViewPr>
    <p:cSldViewPr snapToGrid="0">
      <p:cViewPr varScale="1">
        <p:scale>
          <a:sx n="78" d="100"/>
          <a:sy n="78" d="100"/>
        </p:scale>
        <p:origin x="869" y="29"/>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viewProps" Target="viewProp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notesMaster" Target="notesMasters/notesMaster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1"/>
  <c:lang val="en-US"/>
  <c:roundedCorners val="1"/>
  <c:style val="2"/>
  <c:chart>
    <c:autoTitleDeleted val="1"/>
    <c:plotArea>
      <c:layout/>
      <c:barChart>
        <c:barDir val="col"/>
        <c:grouping val="clustered"/>
        <c:varyColors val="0"/>
        <c:ser>
          <c:idx val="0"/>
          <c:order val="0"/>
          <c:tx>
            <c:v>Current use (%)</c:v>
          </c:tx>
          <c:spPr>
            <a:solidFill>
              <a:srgbClr val="007C83"/>
            </a:solidFill>
          </c:spPr>
          <c:invertIfNegative val="1"/>
          <c:dPt>
            <c:idx val="1"/>
            <c:invertIfNegative val="0"/>
            <c:bubble3D val="0"/>
            <c:spPr>
              <a:solidFill>
                <a:srgbClr val="F26B5B"/>
              </a:solidFill>
            </c:spPr>
            <c:extLst>
              <c:ext xmlns:c16="http://schemas.microsoft.com/office/drawing/2014/chart" uri="{C3380CC4-5D6E-409C-BE32-E72D297353CC}">
                <c16:uniqueId val="{00000001-ACAE-480A-9EF9-3D30C7072589}"/>
              </c:ext>
            </c:extLst>
          </c:dPt>
          <c:dLbls>
            <c:spPr>
              <a:noFill/>
              <a:ln>
                <a:noFill/>
              </a:ln>
              <a:effectLst/>
            </c:spPr>
            <c:txPr>
              <a:bodyPr anchorCtr="1"/>
              <a:lstStyle/>
              <a:p>
                <a:pPr>
                  <a:defRPr sz="1125" b="1">
                    <a:solidFill>
                      <a:srgbClr val="102A43"/>
                    </a:solidFill>
                    <a:latin typeface="Bitstream Charter"/>
                    <a:ea typeface="Bitstream Charter"/>
                    <a:cs typeface="Bitstream Charter"/>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'Chart Data'!$A$2:$A$3</c:f>
              <c:strCache>
                <c:ptCount val="2"/>
                <c:pt idx="0">
                  <c:v>E-cigarette use
(16–24, GB)</c:v>
                </c:pt>
                <c:pt idx="1">
                  <c:v>Smoking
(18–24, UK)</c:v>
                </c:pt>
              </c:strCache>
            </c:strRef>
          </c:cat>
          <c:val>
            <c:numRef>
              <c:f>'Chart Data'!$B$2:$B$3</c:f>
              <c:numCache>
                <c:formatCode>0.0%</c:formatCode>
                <c:ptCount val="2"/>
                <c:pt idx="0">
                  <c:v>0.13</c:v>
                </c:pt>
                <c:pt idx="1">
                  <c:v>8.1000000000000003E-2</c:v>
                </c:pt>
              </c:numCache>
            </c:numRef>
          </c:val>
          <c:extLst>
            <c:ext xmlns:c14="http://schemas.microsoft.com/office/drawing/2007/8/2/chart" uri="{6F2FDCE9-48DA-4B69-8628-5D25D57E5C99}">
              <c14:invertSolidFillFmt>
                <c14:spPr xmlns:c14="http://schemas.microsoft.com/office/drawing/2007/8/2/chart">
                  <a:solidFill>
                    <a:srgbClr val="FFFFFF"/>
                  </a:solidFill>
                </c14:spPr>
              </c14:invertSolidFillFmt>
            </c:ext>
            <c:ext xmlns:c16="http://schemas.microsoft.com/office/drawing/2014/chart" uri="{C3380CC4-5D6E-409C-BE32-E72D297353CC}">
              <c16:uniqueId val="{00000002-ACAE-480A-9EF9-3D30C7072589}"/>
            </c:ext>
          </c:extLst>
        </c:ser>
        <c:dLbls>
          <c:dLblPos val="outEnd"/>
          <c:showLegendKey val="0"/>
          <c:showVal val="1"/>
          <c:showCatName val="0"/>
          <c:showSerName val="0"/>
          <c:showPercent val="0"/>
          <c:showBubbleSize val="0"/>
        </c:dLbls>
        <c:gapWidth val="60"/>
        <c:axId val="48650112"/>
        <c:axId val="48672768"/>
      </c:barChart>
      <c:catAx>
        <c:axId val="48650112"/>
        <c:scaling>
          <c:orientation val="minMax"/>
        </c:scaling>
        <c:delete val="0"/>
        <c:axPos val="b"/>
        <c:numFmt formatCode="General" sourceLinked="1"/>
        <c:majorTickMark val="none"/>
        <c:minorTickMark val="none"/>
        <c:tickLblPos val="nextTo"/>
        <c:spPr>
          <a:ln w="9525">
            <a:solidFill>
              <a:srgbClr val="D9E2E8"/>
            </a:solidFill>
            <a:prstDash val="solid"/>
          </a:ln>
        </c:spPr>
        <c:txPr>
          <a:bodyPr anchorCtr="1"/>
          <a:lstStyle/>
          <a:p>
            <a:pPr>
              <a:defRPr sz="975">
                <a:solidFill>
                  <a:srgbClr val="172B3A"/>
                </a:solidFill>
                <a:latin typeface="Bitstream Charter"/>
                <a:ea typeface="Bitstream Charter"/>
                <a:cs typeface="Bitstream Charter"/>
              </a:defRPr>
            </a:pPr>
            <a:endParaRPr lang="en-US"/>
          </a:p>
        </c:txPr>
        <c:crossAx val="48672768"/>
        <c:crosses val="autoZero"/>
        <c:auto val="1"/>
        <c:lblAlgn val="ctr"/>
        <c:lblOffset val="100"/>
        <c:noMultiLvlLbl val="1"/>
      </c:catAx>
      <c:valAx>
        <c:axId val="48672768"/>
        <c:scaling>
          <c:orientation val="minMax"/>
          <c:max val="0.16"/>
          <c:min val="0"/>
        </c:scaling>
        <c:delete val="0"/>
        <c:axPos val="l"/>
        <c:majorGridlines>
          <c:spPr>
            <a:ln w="9525">
              <a:solidFill>
                <a:srgbClr val="D9E2E8"/>
              </a:solidFill>
              <a:prstDash val="solid"/>
            </a:ln>
          </c:spPr>
        </c:majorGridlines>
        <c:numFmt formatCode="0.0%" sourceLinked="1"/>
        <c:majorTickMark val="none"/>
        <c:minorTickMark val="none"/>
        <c:tickLblPos val="nextTo"/>
        <c:spPr>
          <a:ln w="9525">
            <a:solidFill>
              <a:srgbClr val="D4D4D4"/>
            </a:solidFill>
            <a:prstDash val="solid"/>
          </a:ln>
        </c:spPr>
        <c:txPr>
          <a:bodyPr anchorCtr="1"/>
          <a:lstStyle/>
          <a:p>
            <a:pPr>
              <a:defRPr sz="900">
                <a:solidFill>
                  <a:srgbClr val="5C6B73"/>
                </a:solidFill>
                <a:latin typeface="Bitstream Charter"/>
                <a:ea typeface="Bitstream Charter"/>
                <a:cs typeface="Bitstream Charter"/>
              </a:defRPr>
            </a:pPr>
            <a:endParaRPr lang="en-US"/>
          </a:p>
        </c:txPr>
        <c:crossAx val="48650112"/>
        <c:crosses val="autoZero"/>
        <c:crossBetween val="between"/>
        <c:majorUnit val="0.04"/>
      </c:valAx>
      <c:spPr>
        <a:solidFill>
          <a:srgbClr val="FFFFFF"/>
        </a:solidFill>
      </c:spPr>
    </c:plotArea>
    <c:plotVisOnly val="1"/>
    <c:dispBlanksAs val="zero"/>
    <c:showDLblsOverMax val="1"/>
  </c:chart>
  <c:spPr>
    <a:solidFill>
      <a:srgbClr val="FFFFFF"/>
    </a:solidFill>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p:cNvSpPr>
            <a:spLocks noGrp="1"/>
          </p:cNvSpPr>
          <p:nvPr>
            <p:ph type="hdr" sz="quarter"/>
          </p:nvPr>
        </p:nvSpPr>
        <p:spPr>
          <a:prstGeom prst="rect">
            <a:avLst/>
          </a:prstGeom>
        </p:spPr>
        <p:txBody>
          <a:bodyPr/>
          <a:lstStyle/>
          <a:p>
            <a:endParaRPr/>
          </a:p>
        </p:txBody>
      </p:sp>
      <p:sp>
        <p:nvSpPr>
          <p:cNvPr id="3" name="Date Placeholder"/>
          <p:cNvSpPr>
            <a:spLocks noGrp="1"/>
          </p:cNvSpPr>
          <p:nvPr>
            <p:ph type="dt" sz="quarter" idx="1"/>
          </p:nvPr>
        </p:nvSpPr>
        <p:spPr>
          <a:prstGeom prst="rect">
            <a:avLst/>
          </a:prstGeom>
        </p:spPr>
        <p:txBody>
          <a:bodyPr/>
          <a:lstStyle/>
          <a:p>
            <a:endParaRPr/>
          </a:p>
        </p:txBody>
      </p:sp>
      <p:sp>
        <p:nvSpPr>
          <p:cNvPr id="4" name="Slide Image Placeholder"/>
          <p:cNvSpPr>
            <a:spLocks noGrp="1" noRot="1" noChangeAspect="1"/>
          </p:cNvSpPr>
          <p:nvPr>
            <p:ph type="sldImg" idx="2"/>
          </p:nvPr>
        </p:nvSpPr>
        <p:spPr>
          <a:prstGeom prst="rect">
            <a:avLst/>
          </a:prstGeom>
        </p:spPr>
        <p:txBody>
          <a:bodyPr/>
          <a:lstStyle/>
          <a:p>
            <a:endParaRPr/>
          </a:p>
        </p:txBody>
      </p:sp>
      <p:sp>
        <p:nvSpPr>
          <p:cNvPr id="5" name="Notes Placeholder"/>
          <p:cNvSpPr>
            <a:spLocks noGrp="1"/>
          </p:cNvSpPr>
          <p:nvPr>
            <p:ph type="body" sz="quarter" idx="3"/>
          </p:nvPr>
        </p:nvSpPr>
        <p:spPr>
          <a:prstGeom prst="rect">
            <a:avLst/>
          </a:prstGeom>
        </p:spPr>
        <p:txBody>
          <a:bodyPr/>
          <a:lstStyle/>
          <a:p>
            <a:endParaRPr/>
          </a:p>
        </p:txBody>
      </p:sp>
      <p:sp>
        <p:nvSpPr>
          <p:cNvPr id="6" name="Footer Placeholder"/>
          <p:cNvSpPr>
            <a:spLocks noGrp="1"/>
          </p:cNvSpPr>
          <p:nvPr>
            <p:ph type="ftr" sz="quarter" idx="4"/>
          </p:nvPr>
        </p:nvSpPr>
        <p:spPr>
          <a:prstGeom prst="rect">
            <a:avLst/>
          </a:prstGeom>
        </p:spPr>
        <p:txBody>
          <a:bodyPr/>
          <a:lstStyle/>
          <a:p>
            <a:endParaRPr/>
          </a:p>
        </p:txBody>
      </p:sp>
      <p:sp>
        <p:nvSpPr>
          <p:cNvPr id="7" name="Slide Number Placeholder"/>
          <p:cNvSpPr>
            <a:spLocks noGrp="1"/>
          </p:cNvSpPr>
          <p:nvPr>
            <p:ph type="sldNum" sz="quarter" idx="5"/>
          </p:nvPr>
        </p:nvSpPr>
        <p:spPr>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dirty="0"/>
              <a:t>Opening. Introduce Own Your Air as an inclusive, </a:t>
            </a:r>
            <a:r>
              <a:rPr dirty="0" err="1"/>
              <a:t>non-judgemental</a:t>
            </a:r>
            <a:r>
              <a:rPr dirty="0"/>
              <a:t> campaign for young adults in Birmingham. It separates smoking cessation from vaping prevention: people who smoke receive support to stop smoking, while non-smokers are discouraged from starting nicotine vaping. Image: AI-generated editorial illustration, created for this presentation.</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Describe the programme before explaining why it is needed. Each session combines a short activity with practical support. The campaign does not prescribe medication. Qualified local stop-smoking advisers assess and provide treatment where appropriate. Image: AI-generated editorial illustration, created for this presentation.</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Explain the campaign's harm-reduction approach. Vaping is not presented as harmless, but the NHS recognises that it is less harmful than smoking and can help adults quit cigarettes. Cite: NICE (2025) NG209; NHS (2025a) Vaping myths and facts; Birmingham City Council (2025) Get help to stop smoking.</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Explain why each target is measurable. The smoking target applies only to the group who smoked at baseline. A vaping-only participant can still succeed by reducing nicotine dependence or stopping vaping, but the campaign will report that outcome separately, not combine it with smoking abstinence.</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The delivery model is deliberately practical for 18–25-year-olds. Peer champions improve relatability but do not replace clinical care. The intervention should be co-designed with young adults before the first cohort, including the wording of recruitment messages and choice of venues.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Define the four evaluation types. Formative evaluation happens before delivery, process evaluation checks whether the pilot was delivered as intended, outcome evaluation measures short-term changes, and impact evaluation examines whether benefits continue and are equitable. The results should guide a decision to adapt, stop or scale the pilot.</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Show the poster as a campaign prototype. Replace the QR placeholder with the final registration URL only after the council has approved referral routes and data protection information. The poster intentionally does not use frightening images. It clearly states the age group, focus, activities and benefits required in the brief.</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Explain the purpose of each partner rather than simply listing names. For a real launch, the campaign team must use approved logos and agree referral, safeguarding and communications arrangements. Sources: Birmingham City Council (2025); NHS (2025a); NICE (2025).</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Make clear that this is a unique campaign. We take useful elements from existing resources, including quit plans and social support, but our target group, delivery style, peer role, eight-session structure and evaluation plan are new. Sources: NHS (2025b); Birmingham City Council (2025); OHID (2023) Stoptober toolkit.</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Connect the benefits to things participants care about now: sport, work shifts, friendships, money and personal control. The NHS notes benefits start quickly after quitting smoking, including improvement in pulse rate and senses of taste and smell. Image: AI-generated editorial illustration, created for this presentation. Sources: NHS (2025b) Quit smoking; NHS (2025c) What could happen when you quit smoking.</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3827E5-012D-F9C6-9A05-B84C83ED91A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016F7FD-D96D-036E-3167-2AF50D7334B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EC22CCA-16D5-1433-E7CC-FEE245FD811D}"/>
              </a:ext>
            </a:extLst>
          </p:cNvPr>
          <p:cNvSpPr>
            <a:spLocks noGrp="1"/>
          </p:cNvSpPr>
          <p:nvPr>
            <p:ph type="body" idx="1"/>
          </p:nvPr>
        </p:nvSpPr>
        <p:spPr/>
        <p:txBody>
          <a:bodyPr/>
          <a:lstStyle/>
          <a:p>
            <a:r>
              <a:t>Introduce each model in plain language. COM-B explains behaviour through capability, opportunity and motivation. The Health Belief Model shows how perceived risk, benefits, barriers and cues influence action. The Theory of Planned Behaviour explains the roles of attitudes, social norms and perceived behavioural control. Sources: Michie, van Stralen and West (2011); Rosenstock, Strecher and Becker (1988); Ajzen (1991).</a:t>
            </a:r>
          </a:p>
        </p:txBody>
      </p:sp>
      <p:sp>
        <p:nvSpPr>
          <p:cNvPr id="4" name="Slide Number Placeholder 3">
            <a:extLst>
              <a:ext uri="{FF2B5EF4-FFF2-40B4-BE49-F238E27FC236}">
                <a16:creationId xmlns:a16="http://schemas.microsoft.com/office/drawing/2014/main" id="{7082AB68-350C-5873-3CC2-C32FD58AEE9D}"/>
              </a:ext>
            </a:extLst>
          </p:cNvPr>
          <p:cNvSpPr>
            <a:spLocks noGrp="1"/>
          </p:cNvSpPr>
          <p:nvPr>
            <p:ph type="sldNum" idx="5"/>
          </p:nvPr>
        </p:nvSpPr>
        <p:spPr/>
        <p:txBody>
          <a:bodyPr/>
          <a:lstStyle/>
          <a:p>
            <a:endParaRPr/>
          </a:p>
        </p:txBody>
      </p:sp>
    </p:spTree>
    <p:extLst>
      <p:ext uri="{BB962C8B-B14F-4D97-AF65-F5344CB8AC3E}">
        <p14:creationId xmlns:p14="http://schemas.microsoft.com/office/powerpoint/2010/main" val="3052280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454362-C91E-C89F-3538-8FCF38E97B4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C6B01C-172E-307A-E111-2C57CCC0828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A46F726-9A5C-0C61-245C-56B3D158215C}"/>
              </a:ext>
            </a:extLst>
          </p:cNvPr>
          <p:cNvSpPr>
            <a:spLocks noGrp="1"/>
          </p:cNvSpPr>
          <p:nvPr>
            <p:ph type="body" idx="1"/>
          </p:nvPr>
        </p:nvSpPr>
        <p:spPr/>
        <p:txBody>
          <a:bodyPr/>
          <a:lstStyle/>
          <a:p>
            <a:r>
              <a:t>Introduce each model in plain language. COM-B explains behaviour through capability, opportunity and motivation. The Health Belief Model shows how perceived risk, benefits, barriers and cues influence action. The Theory of Planned Behaviour explains the roles of attitudes, social norms and perceived behavioural control. Sources: Michie, van Stralen and West (2011); Rosenstock, Strecher and Becker (1988); Ajzen (1991).</a:t>
            </a:r>
          </a:p>
        </p:txBody>
      </p:sp>
      <p:sp>
        <p:nvSpPr>
          <p:cNvPr id="4" name="Slide Number Placeholder 3">
            <a:extLst>
              <a:ext uri="{FF2B5EF4-FFF2-40B4-BE49-F238E27FC236}">
                <a16:creationId xmlns:a16="http://schemas.microsoft.com/office/drawing/2014/main" id="{346ADD65-4708-A492-CCD0-0E15DBEC5AAC}"/>
              </a:ext>
            </a:extLst>
          </p:cNvPr>
          <p:cNvSpPr>
            <a:spLocks noGrp="1"/>
          </p:cNvSpPr>
          <p:nvPr>
            <p:ph type="sldNum" idx="5"/>
          </p:nvPr>
        </p:nvSpPr>
        <p:spPr/>
        <p:txBody>
          <a:bodyPr/>
          <a:lstStyle/>
          <a:p>
            <a:endParaRPr/>
          </a:p>
        </p:txBody>
      </p:sp>
    </p:spTree>
    <p:extLst>
      <p:ext uri="{BB962C8B-B14F-4D97-AF65-F5344CB8AC3E}">
        <p14:creationId xmlns:p14="http://schemas.microsoft.com/office/powerpoint/2010/main" val="7911754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Close with the recommendation. Own Your Air offers a proportionate, preventative intervention rather than waiting until nicotine dependence or smoking-related illness becomes entrenched. Invite questions.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References slide 1 of 2.</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References slide 2 of 2. Add any course materials, local services or partner campaign materials your group uses before submitting.</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bg>
      <p:bgPr>
        <a:solidFill>
          <a:schemeClr val="bg2">
            <a:alpha val="6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1E2FA06-E5C3-D198-C671-6904474CEDDF}"/>
              </a:ext>
            </a:extLst>
          </p:cNvPr>
          <p:cNvSpPr/>
          <p:nvPr/>
        </p:nvSpPr>
        <p:spPr>
          <a:xfrm>
            <a:off x="0" y="0"/>
            <a:ext cx="12192000" cy="6858000"/>
          </a:xfrm>
          <a:prstGeom prst="rect">
            <a:avLst/>
          </a:prstGeom>
          <a:solidFill>
            <a:schemeClr val="bg2">
              <a:lumMod val="9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37" name="Freeform: Shape 36">
            <a:extLst>
              <a:ext uri="{FF2B5EF4-FFF2-40B4-BE49-F238E27FC236}">
                <a16:creationId xmlns:a16="http://schemas.microsoft.com/office/drawing/2014/main" id="{CF023FE7-CB68-3594-7BD8-CC9A00255EA6}"/>
              </a:ext>
            </a:extLst>
          </p:cNvPr>
          <p:cNvSpPr/>
          <p:nvPr/>
        </p:nvSpPr>
        <p:spPr>
          <a:xfrm rot="16200000">
            <a:off x="7081211" y="1747209"/>
            <a:ext cx="6857999" cy="3363581"/>
          </a:xfrm>
          <a:custGeom>
            <a:avLst/>
            <a:gdLst>
              <a:gd name="connsiteX0" fmla="*/ 6857999 w 6857999"/>
              <a:gd name="connsiteY0" fmla="*/ 123826 h 3363581"/>
              <a:gd name="connsiteX1" fmla="*/ 6857999 w 6857999"/>
              <a:gd name="connsiteY1" fmla="*/ 3363581 h 3363581"/>
              <a:gd name="connsiteX2" fmla="*/ 0 w 6857999"/>
              <a:gd name="connsiteY2" fmla="*/ 3363580 h 3363581"/>
              <a:gd name="connsiteX3" fmla="*/ 0 w 6857999"/>
              <a:gd name="connsiteY3" fmla="*/ 393588 h 3363581"/>
              <a:gd name="connsiteX4" fmla="*/ 23185 w 6857999"/>
              <a:gd name="connsiteY4" fmla="*/ 395032 h 3363581"/>
              <a:gd name="connsiteX5" fmla="*/ 998435 w 6857999"/>
              <a:gd name="connsiteY5" fmla="*/ 32794 h 3363581"/>
              <a:gd name="connsiteX6" fmla="*/ 1917762 w 6857999"/>
              <a:gd name="connsiteY6" fmla="*/ 395033 h 3363581"/>
              <a:gd name="connsiteX7" fmla="*/ 2868155 w 6857999"/>
              <a:gd name="connsiteY7" fmla="*/ 110307 h 3363581"/>
              <a:gd name="connsiteX8" fmla="*/ 3812338 w 6857999"/>
              <a:gd name="connsiteY8" fmla="*/ 395033 h 3363581"/>
              <a:gd name="connsiteX9" fmla="*/ 4753412 w 6857999"/>
              <a:gd name="connsiteY9" fmla="*/ 0 h 3363581"/>
              <a:gd name="connsiteX10" fmla="*/ 5712709 w 6857999"/>
              <a:gd name="connsiteY10" fmla="*/ 395033 h 3363581"/>
              <a:gd name="connsiteX11" fmla="*/ 6672424 w 6857999"/>
              <a:gd name="connsiteY11" fmla="*/ 98381 h 3363581"/>
              <a:gd name="connsiteX12" fmla="*/ 6849948 w 6857999"/>
              <a:gd name="connsiteY12" fmla="*/ 121630 h 3363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57999" h="3363581">
                <a:moveTo>
                  <a:pt x="6857999" y="123826"/>
                </a:moveTo>
                <a:lnTo>
                  <a:pt x="6857999" y="3363581"/>
                </a:lnTo>
                <a:lnTo>
                  <a:pt x="0" y="3363580"/>
                </a:lnTo>
                <a:lnTo>
                  <a:pt x="0" y="393588"/>
                </a:lnTo>
                <a:lnTo>
                  <a:pt x="23185" y="395032"/>
                </a:lnTo>
                <a:cubicBezTo>
                  <a:pt x="496825" y="395032"/>
                  <a:pt x="524786" y="32794"/>
                  <a:pt x="998435" y="32794"/>
                </a:cubicBezTo>
                <a:cubicBezTo>
                  <a:pt x="1472074" y="32794"/>
                  <a:pt x="1606142" y="382113"/>
                  <a:pt x="1917762" y="395033"/>
                </a:cubicBezTo>
                <a:cubicBezTo>
                  <a:pt x="2229382" y="407952"/>
                  <a:pt x="2394508" y="110307"/>
                  <a:pt x="2868155" y="110307"/>
                </a:cubicBezTo>
                <a:cubicBezTo>
                  <a:pt x="3341795" y="110307"/>
                  <a:pt x="3498128" y="413417"/>
                  <a:pt x="3812338" y="395033"/>
                </a:cubicBezTo>
                <a:cubicBezTo>
                  <a:pt x="4126547" y="376649"/>
                  <a:pt x="4279764" y="2"/>
                  <a:pt x="4753412" y="0"/>
                </a:cubicBezTo>
                <a:cubicBezTo>
                  <a:pt x="5070140" y="0"/>
                  <a:pt x="5392874" y="378636"/>
                  <a:pt x="5712709" y="395033"/>
                </a:cubicBezTo>
                <a:cubicBezTo>
                  <a:pt x="6032544" y="411429"/>
                  <a:pt x="6198776" y="98381"/>
                  <a:pt x="6672424" y="98381"/>
                </a:cubicBezTo>
                <a:cubicBezTo>
                  <a:pt x="6738107" y="101458"/>
                  <a:pt x="6796840" y="109656"/>
                  <a:pt x="6849948" y="121630"/>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 name="Group 9">
            <a:extLst>
              <a:ext uri="{FF2B5EF4-FFF2-40B4-BE49-F238E27FC236}">
                <a16:creationId xmlns:a16="http://schemas.microsoft.com/office/drawing/2014/main" id="{9202F837-F353-1001-95F9-2AF03EA5942C}"/>
              </a:ext>
            </a:extLst>
          </p:cNvPr>
          <p:cNvGrpSpPr/>
          <p:nvPr/>
        </p:nvGrpSpPr>
        <p:grpSpPr>
          <a:xfrm>
            <a:off x="6838856" y="456164"/>
            <a:ext cx="3152835" cy="2985662"/>
            <a:chOff x="6763229" y="687542"/>
            <a:chExt cx="3015956" cy="2856041"/>
          </a:xfrm>
        </p:grpSpPr>
        <p:sp>
          <p:nvSpPr>
            <p:cNvPr id="11" name="Star: 7 Points 2">
              <a:extLst>
                <a:ext uri="{FF2B5EF4-FFF2-40B4-BE49-F238E27FC236}">
                  <a16:creationId xmlns:a16="http://schemas.microsoft.com/office/drawing/2014/main" id="{64A1948A-5F32-5AC9-3F12-8DA52EC059F4}"/>
                </a:ext>
              </a:extLst>
            </p:cNvPr>
            <p:cNvSpPr/>
            <p:nvPr/>
          </p:nvSpPr>
          <p:spPr>
            <a:xfrm rot="21296686">
              <a:off x="6763229" y="687542"/>
              <a:ext cx="3015956" cy="2856041"/>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943 h 4842336"/>
                <a:gd name="connsiteX1" fmla="*/ 1612943 w 5102527"/>
                <a:gd name="connsiteY1" fmla="*/ 2131971 h 4842336"/>
                <a:gd name="connsiteX2" fmla="*/ 485508 w 5102527"/>
                <a:gd name="connsiteY2" fmla="*/ 934102 h 4842336"/>
                <a:gd name="connsiteX3" fmla="*/ 2253602 w 5102527"/>
                <a:gd name="connsiteY3" fmla="*/ 1457423 h 4842336"/>
                <a:gd name="connsiteX4" fmla="*/ 2767495 w 5102527"/>
                <a:gd name="connsiteY4" fmla="*/ 376 h 4842336"/>
                <a:gd name="connsiteX5" fmla="*/ 3180842 w 5102527"/>
                <a:gd name="connsiteY5" fmla="*/ 1613777 h 4842336"/>
                <a:gd name="connsiteX6" fmla="*/ 4697919 w 5102527"/>
                <a:gd name="connsiteY6" fmla="*/ 711600 h 4842336"/>
                <a:gd name="connsiteX7" fmla="*/ 4272827 w 5102527"/>
                <a:gd name="connsiteY7" fmla="*/ 1481367 h 4842336"/>
                <a:gd name="connsiteX8" fmla="*/ 3922734 w 5102527"/>
                <a:gd name="connsiteY8" fmla="*/ 2013361 h 4842336"/>
                <a:gd name="connsiteX9" fmla="*/ 5102436 w 5102527"/>
                <a:gd name="connsiteY9" fmla="*/ 2339765 h 4842336"/>
                <a:gd name="connsiteX10" fmla="*/ 3863686 w 5102527"/>
                <a:gd name="connsiteY10" fmla="*/ 2812017 h 4842336"/>
                <a:gd name="connsiteX11" fmla="*/ 4828315 w 5102527"/>
                <a:gd name="connsiteY11" fmla="*/ 3987808 h 4842336"/>
                <a:gd name="connsiteX12" fmla="*/ 3349202 w 5102527"/>
                <a:gd name="connsiteY12" fmla="*/ 3472928 h 4842336"/>
                <a:gd name="connsiteX13" fmla="*/ 3184115 w 5102527"/>
                <a:gd name="connsiteY13" fmla="*/ 4840888 h 4842336"/>
                <a:gd name="connsiteX14" fmla="*/ 2421953 w 5102527"/>
                <a:gd name="connsiteY14" fmla="*/ 3718549 h 4842336"/>
                <a:gd name="connsiteX15" fmla="*/ 1092966 w 5102527"/>
                <a:gd name="connsiteY15" fmla="*/ 4437432 h 4842336"/>
                <a:gd name="connsiteX16" fmla="*/ 1577328 w 5102527"/>
                <a:gd name="connsiteY16" fmla="*/ 2982171 h 4842336"/>
                <a:gd name="connsiteX17" fmla="*/ 1 w 5102527"/>
                <a:gd name="connsiteY17" fmla="*/ 2871943 h 4842336"/>
                <a:gd name="connsiteX0" fmla="*/ 1 w 5102527"/>
                <a:gd name="connsiteY0" fmla="*/ 2871943 h 4842336"/>
                <a:gd name="connsiteX1" fmla="*/ 1612943 w 5102527"/>
                <a:gd name="connsiteY1" fmla="*/ 2131971 h 4842336"/>
                <a:gd name="connsiteX2" fmla="*/ 485508 w 5102527"/>
                <a:gd name="connsiteY2" fmla="*/ 934102 h 4842336"/>
                <a:gd name="connsiteX3" fmla="*/ 2253602 w 5102527"/>
                <a:gd name="connsiteY3" fmla="*/ 1457423 h 4842336"/>
                <a:gd name="connsiteX4" fmla="*/ 2767495 w 5102527"/>
                <a:gd name="connsiteY4" fmla="*/ 376 h 4842336"/>
                <a:gd name="connsiteX5" fmla="*/ 3180842 w 5102527"/>
                <a:gd name="connsiteY5" fmla="*/ 1613777 h 4842336"/>
                <a:gd name="connsiteX6" fmla="*/ 4697919 w 5102527"/>
                <a:gd name="connsiteY6" fmla="*/ 711600 h 4842336"/>
                <a:gd name="connsiteX7" fmla="*/ 4272827 w 5102527"/>
                <a:gd name="connsiteY7" fmla="*/ 1481367 h 4842336"/>
                <a:gd name="connsiteX8" fmla="*/ 3922734 w 5102527"/>
                <a:gd name="connsiteY8" fmla="*/ 2013361 h 4842336"/>
                <a:gd name="connsiteX9" fmla="*/ 5102436 w 5102527"/>
                <a:gd name="connsiteY9" fmla="*/ 2339765 h 4842336"/>
                <a:gd name="connsiteX10" fmla="*/ 3863686 w 5102527"/>
                <a:gd name="connsiteY10" fmla="*/ 2812017 h 4842336"/>
                <a:gd name="connsiteX11" fmla="*/ 4828315 w 5102527"/>
                <a:gd name="connsiteY11" fmla="*/ 3987808 h 4842336"/>
                <a:gd name="connsiteX12" fmla="*/ 3349202 w 5102527"/>
                <a:gd name="connsiteY12" fmla="*/ 3472928 h 4842336"/>
                <a:gd name="connsiteX13" fmla="*/ 3184115 w 5102527"/>
                <a:gd name="connsiteY13" fmla="*/ 4840888 h 4842336"/>
                <a:gd name="connsiteX14" fmla="*/ 2421953 w 5102527"/>
                <a:gd name="connsiteY14" fmla="*/ 3718549 h 4842336"/>
                <a:gd name="connsiteX15" fmla="*/ 1092966 w 5102527"/>
                <a:gd name="connsiteY15" fmla="*/ 4437432 h 4842336"/>
                <a:gd name="connsiteX16" fmla="*/ 1577328 w 5102527"/>
                <a:gd name="connsiteY16" fmla="*/ 2982171 h 4842336"/>
                <a:gd name="connsiteX17" fmla="*/ 1 w 5102527"/>
                <a:gd name="connsiteY17" fmla="*/ 2871943 h 4842336"/>
                <a:gd name="connsiteX0" fmla="*/ 1 w 5102527"/>
                <a:gd name="connsiteY0" fmla="*/ 2871943 h 4842336"/>
                <a:gd name="connsiteX1" fmla="*/ 1612943 w 5102527"/>
                <a:gd name="connsiteY1" fmla="*/ 2131971 h 4842336"/>
                <a:gd name="connsiteX2" fmla="*/ 485508 w 5102527"/>
                <a:gd name="connsiteY2" fmla="*/ 934102 h 4842336"/>
                <a:gd name="connsiteX3" fmla="*/ 2253602 w 5102527"/>
                <a:gd name="connsiteY3" fmla="*/ 1457423 h 4842336"/>
                <a:gd name="connsiteX4" fmla="*/ 2767495 w 5102527"/>
                <a:gd name="connsiteY4" fmla="*/ 376 h 4842336"/>
                <a:gd name="connsiteX5" fmla="*/ 3180842 w 5102527"/>
                <a:gd name="connsiteY5" fmla="*/ 1613777 h 4842336"/>
                <a:gd name="connsiteX6" fmla="*/ 4697919 w 5102527"/>
                <a:gd name="connsiteY6" fmla="*/ 711600 h 4842336"/>
                <a:gd name="connsiteX7" fmla="*/ 4272827 w 5102527"/>
                <a:gd name="connsiteY7" fmla="*/ 1481367 h 4842336"/>
                <a:gd name="connsiteX8" fmla="*/ 3922734 w 5102527"/>
                <a:gd name="connsiteY8" fmla="*/ 2013361 h 4842336"/>
                <a:gd name="connsiteX9" fmla="*/ 5102436 w 5102527"/>
                <a:gd name="connsiteY9" fmla="*/ 2339765 h 4842336"/>
                <a:gd name="connsiteX10" fmla="*/ 3863686 w 5102527"/>
                <a:gd name="connsiteY10" fmla="*/ 2812017 h 4842336"/>
                <a:gd name="connsiteX11" fmla="*/ 4828315 w 5102527"/>
                <a:gd name="connsiteY11" fmla="*/ 3987808 h 4842336"/>
                <a:gd name="connsiteX12" fmla="*/ 3349202 w 5102527"/>
                <a:gd name="connsiteY12" fmla="*/ 3472928 h 4842336"/>
                <a:gd name="connsiteX13" fmla="*/ 3184115 w 5102527"/>
                <a:gd name="connsiteY13" fmla="*/ 4840888 h 4842336"/>
                <a:gd name="connsiteX14" fmla="*/ 2421953 w 5102527"/>
                <a:gd name="connsiteY14" fmla="*/ 3718549 h 4842336"/>
                <a:gd name="connsiteX15" fmla="*/ 1092966 w 5102527"/>
                <a:gd name="connsiteY15" fmla="*/ 4437432 h 4842336"/>
                <a:gd name="connsiteX16" fmla="*/ 1577328 w 5102527"/>
                <a:gd name="connsiteY16" fmla="*/ 2982171 h 4842336"/>
                <a:gd name="connsiteX17" fmla="*/ 1 w 5102527"/>
                <a:gd name="connsiteY17" fmla="*/ 2871943 h 4842336"/>
                <a:gd name="connsiteX0" fmla="*/ 10941 w 5113467"/>
                <a:gd name="connsiteY0" fmla="*/ 2871943 h 4842336"/>
                <a:gd name="connsiteX1" fmla="*/ 1623883 w 5113467"/>
                <a:gd name="connsiteY1" fmla="*/ 2131971 h 4842336"/>
                <a:gd name="connsiteX2" fmla="*/ 496448 w 5113467"/>
                <a:gd name="connsiteY2" fmla="*/ 934102 h 4842336"/>
                <a:gd name="connsiteX3" fmla="*/ 2264542 w 5113467"/>
                <a:gd name="connsiteY3" fmla="*/ 1457423 h 4842336"/>
                <a:gd name="connsiteX4" fmla="*/ 2778435 w 5113467"/>
                <a:gd name="connsiteY4" fmla="*/ 376 h 4842336"/>
                <a:gd name="connsiteX5" fmla="*/ 3191782 w 5113467"/>
                <a:gd name="connsiteY5" fmla="*/ 1613777 h 4842336"/>
                <a:gd name="connsiteX6" fmla="*/ 4708859 w 5113467"/>
                <a:gd name="connsiteY6" fmla="*/ 711600 h 4842336"/>
                <a:gd name="connsiteX7" fmla="*/ 4283767 w 5113467"/>
                <a:gd name="connsiteY7" fmla="*/ 1481367 h 4842336"/>
                <a:gd name="connsiteX8" fmla="*/ 3933674 w 5113467"/>
                <a:gd name="connsiteY8" fmla="*/ 2013361 h 4842336"/>
                <a:gd name="connsiteX9" fmla="*/ 5113376 w 5113467"/>
                <a:gd name="connsiteY9" fmla="*/ 2339765 h 4842336"/>
                <a:gd name="connsiteX10" fmla="*/ 3874626 w 5113467"/>
                <a:gd name="connsiteY10" fmla="*/ 2812017 h 4842336"/>
                <a:gd name="connsiteX11" fmla="*/ 4839255 w 5113467"/>
                <a:gd name="connsiteY11" fmla="*/ 3987808 h 4842336"/>
                <a:gd name="connsiteX12" fmla="*/ 3360142 w 5113467"/>
                <a:gd name="connsiteY12" fmla="*/ 3472928 h 4842336"/>
                <a:gd name="connsiteX13" fmla="*/ 3195055 w 5113467"/>
                <a:gd name="connsiteY13" fmla="*/ 4840888 h 4842336"/>
                <a:gd name="connsiteX14" fmla="*/ 2432893 w 5113467"/>
                <a:gd name="connsiteY14" fmla="*/ 3718549 h 4842336"/>
                <a:gd name="connsiteX15" fmla="*/ 1103906 w 5113467"/>
                <a:gd name="connsiteY15" fmla="*/ 4437432 h 4842336"/>
                <a:gd name="connsiteX16" fmla="*/ 1588268 w 5113467"/>
                <a:gd name="connsiteY16" fmla="*/ 2982171 h 4842336"/>
                <a:gd name="connsiteX17" fmla="*/ 10941 w 5113467"/>
                <a:gd name="connsiteY17" fmla="*/ 2871943 h 4842336"/>
                <a:gd name="connsiteX0" fmla="*/ 10941 w 5113467"/>
                <a:gd name="connsiteY0" fmla="*/ 2871943 h 4842336"/>
                <a:gd name="connsiteX1" fmla="*/ 1623883 w 5113467"/>
                <a:gd name="connsiteY1" fmla="*/ 2131971 h 4842336"/>
                <a:gd name="connsiteX2" fmla="*/ 496448 w 5113467"/>
                <a:gd name="connsiteY2" fmla="*/ 934102 h 4842336"/>
                <a:gd name="connsiteX3" fmla="*/ 2264542 w 5113467"/>
                <a:gd name="connsiteY3" fmla="*/ 1457423 h 4842336"/>
                <a:gd name="connsiteX4" fmla="*/ 2778435 w 5113467"/>
                <a:gd name="connsiteY4" fmla="*/ 376 h 4842336"/>
                <a:gd name="connsiteX5" fmla="*/ 3191782 w 5113467"/>
                <a:gd name="connsiteY5" fmla="*/ 1613777 h 4842336"/>
                <a:gd name="connsiteX6" fmla="*/ 4708859 w 5113467"/>
                <a:gd name="connsiteY6" fmla="*/ 711600 h 4842336"/>
                <a:gd name="connsiteX7" fmla="*/ 4283767 w 5113467"/>
                <a:gd name="connsiteY7" fmla="*/ 1481367 h 4842336"/>
                <a:gd name="connsiteX8" fmla="*/ 3933674 w 5113467"/>
                <a:gd name="connsiteY8" fmla="*/ 2013361 h 4842336"/>
                <a:gd name="connsiteX9" fmla="*/ 5113376 w 5113467"/>
                <a:gd name="connsiteY9" fmla="*/ 2339765 h 4842336"/>
                <a:gd name="connsiteX10" fmla="*/ 3874626 w 5113467"/>
                <a:gd name="connsiteY10" fmla="*/ 2812017 h 4842336"/>
                <a:gd name="connsiteX11" fmla="*/ 4839255 w 5113467"/>
                <a:gd name="connsiteY11" fmla="*/ 3987808 h 4842336"/>
                <a:gd name="connsiteX12" fmla="*/ 3360142 w 5113467"/>
                <a:gd name="connsiteY12" fmla="*/ 3472928 h 4842336"/>
                <a:gd name="connsiteX13" fmla="*/ 3195055 w 5113467"/>
                <a:gd name="connsiteY13" fmla="*/ 4840888 h 4842336"/>
                <a:gd name="connsiteX14" fmla="*/ 2432893 w 5113467"/>
                <a:gd name="connsiteY14" fmla="*/ 3718549 h 4842336"/>
                <a:gd name="connsiteX15" fmla="*/ 1103906 w 5113467"/>
                <a:gd name="connsiteY15" fmla="*/ 4437432 h 4842336"/>
                <a:gd name="connsiteX16" fmla="*/ 1588268 w 5113467"/>
                <a:gd name="connsiteY16" fmla="*/ 2982171 h 4842336"/>
                <a:gd name="connsiteX17" fmla="*/ 10941 w 5113467"/>
                <a:gd name="connsiteY17" fmla="*/ 2871943 h 484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13467" h="4842336">
                  <a:moveTo>
                    <a:pt x="10941" y="2871943"/>
                  </a:moveTo>
                  <a:cubicBezTo>
                    <a:pt x="-133165" y="2864186"/>
                    <a:pt x="1186011" y="2342550"/>
                    <a:pt x="1623883" y="2131971"/>
                  </a:cubicBezTo>
                  <a:cubicBezTo>
                    <a:pt x="1463522" y="1944955"/>
                    <a:pt x="559785" y="1125194"/>
                    <a:pt x="496448" y="934102"/>
                  </a:cubicBezTo>
                  <a:cubicBezTo>
                    <a:pt x="496242" y="859702"/>
                    <a:pt x="2167940" y="1438559"/>
                    <a:pt x="2264542" y="1457423"/>
                  </a:cubicBezTo>
                  <a:cubicBezTo>
                    <a:pt x="2383985" y="1210092"/>
                    <a:pt x="2572744" y="370638"/>
                    <a:pt x="2778435" y="376"/>
                  </a:cubicBezTo>
                  <a:cubicBezTo>
                    <a:pt x="2864730" y="-25098"/>
                    <a:pt x="3096740" y="1251340"/>
                    <a:pt x="3191782" y="1613777"/>
                  </a:cubicBezTo>
                  <a:cubicBezTo>
                    <a:pt x="3846850" y="1216373"/>
                    <a:pt x="4524029" y="677887"/>
                    <a:pt x="4708859" y="711600"/>
                  </a:cubicBezTo>
                  <a:cubicBezTo>
                    <a:pt x="4682029" y="917420"/>
                    <a:pt x="4379632" y="1342752"/>
                    <a:pt x="4283767" y="1481367"/>
                  </a:cubicBezTo>
                  <a:lnTo>
                    <a:pt x="3933674" y="2013361"/>
                  </a:lnTo>
                  <a:cubicBezTo>
                    <a:pt x="4199296" y="2079989"/>
                    <a:pt x="4981863" y="2236546"/>
                    <a:pt x="5113376" y="2339765"/>
                  </a:cubicBezTo>
                  <a:cubicBezTo>
                    <a:pt x="5122708" y="2482002"/>
                    <a:pt x="4414109" y="2568301"/>
                    <a:pt x="3874626" y="2812017"/>
                  </a:cubicBezTo>
                  <a:cubicBezTo>
                    <a:pt x="4068985" y="3056194"/>
                    <a:pt x="4646826" y="3630712"/>
                    <a:pt x="4839255" y="3987808"/>
                  </a:cubicBezTo>
                  <a:cubicBezTo>
                    <a:pt x="4873795" y="4086399"/>
                    <a:pt x="3678757" y="3513942"/>
                    <a:pt x="3360142" y="3472928"/>
                  </a:cubicBezTo>
                  <a:cubicBezTo>
                    <a:pt x="3313766" y="3788235"/>
                    <a:pt x="3229978" y="4781903"/>
                    <a:pt x="3195055" y="4840888"/>
                  </a:cubicBezTo>
                  <a:cubicBezTo>
                    <a:pt x="3058760" y="4889358"/>
                    <a:pt x="2497162" y="3704868"/>
                    <a:pt x="2432893" y="3718549"/>
                  </a:cubicBezTo>
                  <a:cubicBezTo>
                    <a:pt x="2301511" y="3712882"/>
                    <a:pt x="1249236" y="4573515"/>
                    <a:pt x="1103906" y="4437432"/>
                  </a:cubicBezTo>
                  <a:cubicBezTo>
                    <a:pt x="1178777" y="3959550"/>
                    <a:pt x="1460352" y="3422164"/>
                    <a:pt x="1588268" y="2982171"/>
                  </a:cubicBezTo>
                  <a:cubicBezTo>
                    <a:pt x="1500275" y="2910840"/>
                    <a:pt x="14457" y="2978890"/>
                    <a:pt x="10941" y="2871943"/>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620E7251-7D68-ADE9-EBFD-8C96E6DB29F2}"/>
                </a:ext>
              </a:extLst>
            </p:cNvPr>
            <p:cNvSpPr/>
            <p:nvPr/>
          </p:nvSpPr>
          <p:spPr>
            <a:xfrm rot="858224">
              <a:off x="8185011" y="2434730"/>
              <a:ext cx="210018" cy="87150"/>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DE20D687-5676-A1DC-E1BD-3DCAC4F3E175}"/>
                </a:ext>
              </a:extLst>
            </p:cNvPr>
            <p:cNvSpPr/>
            <p:nvPr/>
          </p:nvSpPr>
          <p:spPr>
            <a:xfrm rot="586966" flipV="1">
              <a:off x="7983115" y="1904892"/>
              <a:ext cx="290765" cy="343049"/>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C78CEED0-7BD6-2475-DDE7-BE60DBDF11F6}"/>
                </a:ext>
              </a:extLst>
            </p:cNvPr>
            <p:cNvSpPr/>
            <p:nvPr/>
          </p:nvSpPr>
          <p:spPr>
            <a:xfrm rot="586966" flipV="1">
              <a:off x="8007746" y="2117205"/>
              <a:ext cx="222390" cy="129855"/>
            </a:xfrm>
            <a:custGeom>
              <a:avLst/>
              <a:gdLst>
                <a:gd name="connsiteX0" fmla="*/ 102196 w 191528"/>
                <a:gd name="connsiteY0" fmla="*/ 111835 h 111835"/>
                <a:gd name="connsiteX1" fmla="*/ 190731 w 191528"/>
                <a:gd name="connsiteY1" fmla="*/ 68568 h 111835"/>
                <a:gd name="connsiteX2" fmla="*/ 191528 w 191528"/>
                <a:gd name="connsiteY2" fmla="*/ 67173 h 111835"/>
                <a:gd name="connsiteX3" fmla="*/ 177867 w 191528"/>
                <a:gd name="connsiteY3" fmla="*/ 43267 h 111835"/>
                <a:gd name="connsiteX4" fmla="*/ 89332 w 191528"/>
                <a:gd name="connsiteY4" fmla="*/ 0 h 111835"/>
                <a:gd name="connsiteX5" fmla="*/ 797 w 191528"/>
                <a:gd name="connsiteY5" fmla="*/ 43267 h 111835"/>
                <a:gd name="connsiteX6" fmla="*/ 0 w 191528"/>
                <a:gd name="connsiteY6" fmla="*/ 44662 h 111835"/>
                <a:gd name="connsiteX7" fmla="*/ 13661 w 191528"/>
                <a:gd name="connsiteY7" fmla="*/ 68568 h 111835"/>
                <a:gd name="connsiteX8" fmla="*/ 102196 w 191528"/>
                <a:gd name="connsiteY8" fmla="*/ 111835 h 1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528" h="111835">
                  <a:moveTo>
                    <a:pt x="102196" y="111835"/>
                  </a:moveTo>
                  <a:cubicBezTo>
                    <a:pt x="136771" y="111835"/>
                    <a:pt x="168073" y="95301"/>
                    <a:pt x="190731" y="68568"/>
                  </a:cubicBezTo>
                  <a:lnTo>
                    <a:pt x="191528" y="67173"/>
                  </a:lnTo>
                  <a:lnTo>
                    <a:pt x="177867" y="43267"/>
                  </a:lnTo>
                  <a:cubicBezTo>
                    <a:pt x="155209" y="16534"/>
                    <a:pt x="123907" y="0"/>
                    <a:pt x="89332" y="0"/>
                  </a:cubicBezTo>
                  <a:cubicBezTo>
                    <a:pt x="54757" y="0"/>
                    <a:pt x="23455" y="16534"/>
                    <a:pt x="797" y="43267"/>
                  </a:cubicBezTo>
                  <a:lnTo>
                    <a:pt x="0" y="44662"/>
                  </a:lnTo>
                  <a:lnTo>
                    <a:pt x="13661" y="68568"/>
                  </a:lnTo>
                  <a:cubicBezTo>
                    <a:pt x="36319" y="95301"/>
                    <a:pt x="67621" y="111835"/>
                    <a:pt x="102196" y="111835"/>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Oval 14">
              <a:extLst>
                <a:ext uri="{FF2B5EF4-FFF2-40B4-BE49-F238E27FC236}">
                  <a16:creationId xmlns:a16="http://schemas.microsoft.com/office/drawing/2014/main" id="{87C97EE4-DC55-00D0-5D5A-978D53496A18}"/>
                </a:ext>
              </a:extLst>
            </p:cNvPr>
            <p:cNvSpPr/>
            <p:nvPr/>
          </p:nvSpPr>
          <p:spPr>
            <a:xfrm rot="586966" flipV="1">
              <a:off x="8390223" y="1969784"/>
              <a:ext cx="290765" cy="343049"/>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58BD5328-36E0-8D3D-9AC5-7441BBBCFCC4}"/>
                </a:ext>
              </a:extLst>
            </p:cNvPr>
            <p:cNvSpPr/>
            <p:nvPr/>
          </p:nvSpPr>
          <p:spPr>
            <a:xfrm rot="586966" flipV="1">
              <a:off x="8414854" y="2182096"/>
              <a:ext cx="222390" cy="129855"/>
            </a:xfrm>
            <a:custGeom>
              <a:avLst/>
              <a:gdLst>
                <a:gd name="connsiteX0" fmla="*/ 102196 w 191528"/>
                <a:gd name="connsiteY0" fmla="*/ 111835 h 111835"/>
                <a:gd name="connsiteX1" fmla="*/ 190731 w 191528"/>
                <a:gd name="connsiteY1" fmla="*/ 68568 h 111835"/>
                <a:gd name="connsiteX2" fmla="*/ 191528 w 191528"/>
                <a:gd name="connsiteY2" fmla="*/ 67173 h 111835"/>
                <a:gd name="connsiteX3" fmla="*/ 177867 w 191528"/>
                <a:gd name="connsiteY3" fmla="*/ 43267 h 111835"/>
                <a:gd name="connsiteX4" fmla="*/ 89332 w 191528"/>
                <a:gd name="connsiteY4" fmla="*/ 0 h 111835"/>
                <a:gd name="connsiteX5" fmla="*/ 797 w 191528"/>
                <a:gd name="connsiteY5" fmla="*/ 43267 h 111835"/>
                <a:gd name="connsiteX6" fmla="*/ 0 w 191528"/>
                <a:gd name="connsiteY6" fmla="*/ 44662 h 111835"/>
                <a:gd name="connsiteX7" fmla="*/ 13661 w 191528"/>
                <a:gd name="connsiteY7" fmla="*/ 68568 h 111835"/>
                <a:gd name="connsiteX8" fmla="*/ 102196 w 191528"/>
                <a:gd name="connsiteY8" fmla="*/ 111835 h 1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528" h="111835">
                  <a:moveTo>
                    <a:pt x="102196" y="111835"/>
                  </a:moveTo>
                  <a:cubicBezTo>
                    <a:pt x="136771" y="111835"/>
                    <a:pt x="168073" y="95301"/>
                    <a:pt x="190731" y="68568"/>
                  </a:cubicBezTo>
                  <a:lnTo>
                    <a:pt x="191528" y="67173"/>
                  </a:lnTo>
                  <a:lnTo>
                    <a:pt x="177867" y="43267"/>
                  </a:lnTo>
                  <a:cubicBezTo>
                    <a:pt x="155209" y="16534"/>
                    <a:pt x="123907" y="0"/>
                    <a:pt x="89332" y="0"/>
                  </a:cubicBezTo>
                  <a:cubicBezTo>
                    <a:pt x="54757" y="0"/>
                    <a:pt x="23455" y="16534"/>
                    <a:pt x="797" y="43267"/>
                  </a:cubicBezTo>
                  <a:lnTo>
                    <a:pt x="0" y="44662"/>
                  </a:lnTo>
                  <a:lnTo>
                    <a:pt x="13661" y="68568"/>
                  </a:lnTo>
                  <a:cubicBezTo>
                    <a:pt x="36319" y="95301"/>
                    <a:pt x="67621" y="111835"/>
                    <a:pt x="102196" y="111835"/>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3" name="Title 22">
            <a:extLst>
              <a:ext uri="{FF2B5EF4-FFF2-40B4-BE49-F238E27FC236}">
                <a16:creationId xmlns:a16="http://schemas.microsoft.com/office/drawing/2014/main" id="{0AD30B65-D9DC-054D-49C4-AE0D1ECCC6E1}"/>
              </a:ext>
            </a:extLst>
          </p:cNvPr>
          <p:cNvSpPr>
            <a:spLocks noGrp="1"/>
          </p:cNvSpPr>
          <p:nvPr>
            <p:ph type="title"/>
          </p:nvPr>
        </p:nvSpPr>
        <p:spPr>
          <a:xfrm>
            <a:off x="699660" y="1981200"/>
            <a:ext cx="5893516" cy="2921253"/>
          </a:xfrm>
        </p:spPr>
        <p:txBody>
          <a:bodyPr/>
          <a:lstStyle>
            <a:lvl1pPr>
              <a:defRPr sz="7200"/>
            </a:lvl1pPr>
          </a:lstStyle>
          <a:p>
            <a:r>
              <a:rPr lang="en-US"/>
              <a:t>Click to edit Master title style</a:t>
            </a:r>
          </a:p>
        </p:txBody>
      </p:sp>
      <p:sp>
        <p:nvSpPr>
          <p:cNvPr id="25" name="Subtitle 2">
            <a:extLst>
              <a:ext uri="{FF2B5EF4-FFF2-40B4-BE49-F238E27FC236}">
                <a16:creationId xmlns:a16="http://schemas.microsoft.com/office/drawing/2014/main" id="{CC0B5DB4-20B0-BFB3-1DE8-15B9B681E2A9}"/>
              </a:ext>
            </a:extLst>
          </p:cNvPr>
          <p:cNvSpPr>
            <a:spLocks noGrp="1"/>
          </p:cNvSpPr>
          <p:nvPr>
            <p:ph type="subTitle" idx="1"/>
          </p:nvPr>
        </p:nvSpPr>
        <p:spPr>
          <a:xfrm>
            <a:off x="699659" y="4902454"/>
            <a:ext cx="4898036" cy="1243513"/>
          </a:xfrm>
        </p:spPr>
        <p:txBody>
          <a:bodyPr vert="horz" lIns="91440" tIns="45720" rIns="91440" bIns="45720" rtlCol="0" anchor="t">
            <a:normAutofit/>
          </a:bodyPr>
          <a:lstStyle>
            <a:lvl1pPr marL="0" indent="0">
              <a:lnSpc>
                <a:spcPct val="120000"/>
              </a:lnSpc>
              <a:spcBef>
                <a:spcPts val="0"/>
              </a:spcBef>
              <a:buNone/>
              <a:defRPr lang="en-US" sz="1600" cap="none" baseline="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a:xfrm>
            <a:off x="700790" y="251847"/>
            <a:ext cx="3256613" cy="365125"/>
          </a:xfrm>
        </p:spPr>
        <p:txBody>
          <a:bodyPr/>
          <a:lstStyle/>
          <a:p>
            <a:endParaRPr lang="en-GB"/>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a:xfrm>
            <a:off x="700790" y="6341919"/>
            <a:ext cx="1806461" cy="365125"/>
          </a:xfrm>
        </p:spPr>
        <p:txBody>
          <a:bodyPr/>
          <a:lstStyle>
            <a:lvl1pPr algn="l">
              <a:defRPr/>
            </a:lvl1p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p>
            <a:fld id="{B6F15528-21DE-4FAA-801E-634DDDAF4B2B}" type="slidenum">
              <a:rPr lang="en-GB" smtClean="0"/>
              <a:t>‹#›</a:t>
            </a:fld>
            <a:endParaRPr lang="en-GB"/>
          </a:p>
        </p:txBody>
      </p:sp>
      <p:grpSp>
        <p:nvGrpSpPr>
          <p:cNvPr id="29" name="Group 28">
            <a:extLst>
              <a:ext uri="{FF2B5EF4-FFF2-40B4-BE49-F238E27FC236}">
                <a16:creationId xmlns:a16="http://schemas.microsoft.com/office/drawing/2014/main" id="{46C50597-E383-5995-45AF-46A4F39D2D38}"/>
              </a:ext>
            </a:extLst>
          </p:cNvPr>
          <p:cNvGrpSpPr/>
          <p:nvPr/>
        </p:nvGrpSpPr>
        <p:grpSpPr>
          <a:xfrm>
            <a:off x="8178315" y="4701550"/>
            <a:ext cx="2333558" cy="2005494"/>
            <a:chOff x="8384758" y="4742724"/>
            <a:chExt cx="2010773" cy="1728088"/>
          </a:xfrm>
        </p:grpSpPr>
        <p:sp>
          <p:nvSpPr>
            <p:cNvPr id="9" name="Freeform: Shape 8">
              <a:extLst>
                <a:ext uri="{FF2B5EF4-FFF2-40B4-BE49-F238E27FC236}">
                  <a16:creationId xmlns:a16="http://schemas.microsoft.com/office/drawing/2014/main" id="{EBE2C260-226F-0303-4884-7AAE48403FC6}"/>
                </a:ext>
              </a:extLst>
            </p:cNvPr>
            <p:cNvSpPr/>
            <p:nvPr/>
          </p:nvSpPr>
          <p:spPr>
            <a:xfrm rot="1071834" flipV="1">
              <a:off x="8384758" y="4742724"/>
              <a:ext cx="2010773" cy="1728088"/>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94182" h="3557030">
                  <a:moveTo>
                    <a:pt x="181940" y="0"/>
                  </a:moveTo>
                  <a:lnTo>
                    <a:pt x="4594182" y="278024"/>
                  </a:lnTo>
                  <a:cubicBezTo>
                    <a:pt x="4458665" y="1334125"/>
                    <a:pt x="4263386" y="1802992"/>
                    <a:pt x="4068080" y="2303347"/>
                  </a:cubicBezTo>
                  <a:cubicBezTo>
                    <a:pt x="4043469" y="2399936"/>
                    <a:pt x="3563939" y="3154715"/>
                    <a:pt x="3422346" y="3280152"/>
                  </a:cubicBezTo>
                  <a:cubicBezTo>
                    <a:pt x="3310672" y="3373178"/>
                    <a:pt x="3030354" y="3432752"/>
                    <a:pt x="2847727" y="3500970"/>
                  </a:cubicBezTo>
                  <a:cubicBezTo>
                    <a:pt x="2472767" y="3575671"/>
                    <a:pt x="2171596" y="3552975"/>
                    <a:pt x="1908870" y="3556118"/>
                  </a:cubicBezTo>
                  <a:cubicBezTo>
                    <a:pt x="1646144" y="3559261"/>
                    <a:pt x="728648" y="3255485"/>
                    <a:pt x="490012" y="3184180"/>
                  </a:cubicBezTo>
                  <a:cubicBezTo>
                    <a:pt x="11986" y="2501181"/>
                    <a:pt x="52379" y="1912974"/>
                    <a:pt x="15197" y="1426435"/>
                  </a:cubicBezTo>
                  <a:cubicBezTo>
                    <a:pt x="-16128" y="1155428"/>
                    <a:pt x="-15596" y="539629"/>
                    <a:pt x="181940" y="0"/>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7" name="Group 16">
              <a:extLst>
                <a:ext uri="{FF2B5EF4-FFF2-40B4-BE49-F238E27FC236}">
                  <a16:creationId xmlns:a16="http://schemas.microsoft.com/office/drawing/2014/main" id="{ADA8EDD3-4B3C-3DCD-30D4-480C309DCFD7}"/>
                </a:ext>
              </a:extLst>
            </p:cNvPr>
            <p:cNvGrpSpPr/>
            <p:nvPr/>
          </p:nvGrpSpPr>
          <p:grpSpPr>
            <a:xfrm flipH="1">
              <a:off x="9013279" y="5202737"/>
              <a:ext cx="753730" cy="404031"/>
              <a:chOff x="5447388" y="3100610"/>
              <a:chExt cx="1500891" cy="804540"/>
            </a:xfrm>
          </p:grpSpPr>
          <p:sp>
            <p:nvSpPr>
              <p:cNvPr id="18" name="Oval 17">
                <a:extLst>
                  <a:ext uri="{FF2B5EF4-FFF2-40B4-BE49-F238E27FC236}">
                    <a16:creationId xmlns:a16="http://schemas.microsoft.com/office/drawing/2014/main" id="{870E2107-B25C-7D66-0A22-2D3F858CCA5C}"/>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B357750C-FE1E-96E9-9035-CE1F425D94CC}"/>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Oval 19">
                <a:extLst>
                  <a:ext uri="{FF2B5EF4-FFF2-40B4-BE49-F238E27FC236}">
                    <a16:creationId xmlns:a16="http://schemas.microsoft.com/office/drawing/2014/main" id="{4AFE9603-9748-1035-C828-C59E183C57DE}"/>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452D3419-4F1B-0681-7E92-D953FA8569EE}"/>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1271D20E-EB91-A613-FA0E-F7EC22C70693}"/>
                  </a:ext>
                </a:extLst>
              </p:cNvPr>
              <p:cNvSpPr/>
              <p:nvPr/>
            </p:nvSpPr>
            <p:spPr>
              <a:xfrm>
                <a:off x="6134392" y="3650520"/>
                <a:ext cx="202239"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Tree>
    <p:extLst>
      <p:ext uri="{BB962C8B-B14F-4D97-AF65-F5344CB8AC3E}">
        <p14:creationId xmlns:p14="http://schemas.microsoft.com/office/powerpoint/2010/main" val="66842544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7B1CF-2791-AE81-4CE4-265E61111F4C}"/>
              </a:ext>
            </a:extLst>
          </p:cNvPr>
          <p:cNvSpPr>
            <a:spLocks noGrp="1"/>
          </p:cNvSpPr>
          <p:nvPr>
            <p:ph type="title"/>
          </p:nvPr>
        </p:nvSpPr>
        <p:spPr>
          <a:xfrm>
            <a:off x="699660" y="502920"/>
            <a:ext cx="10515600" cy="97840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D628F3-BE4E-C904-CB09-2ED57B3D469B}"/>
              </a:ext>
            </a:extLst>
          </p:cNvPr>
          <p:cNvSpPr>
            <a:spLocks noGrp="1"/>
          </p:cNvSpPr>
          <p:nvPr>
            <p:ph idx="1"/>
          </p:nvPr>
        </p:nvSpPr>
        <p:spPr>
          <a:xfrm>
            <a:off x="699660" y="1511748"/>
            <a:ext cx="10515600" cy="45994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2EEE4F20-0666-E738-7D6B-45FE53B2D2CB}"/>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2C25C0C3-F29F-DD22-4617-DF238580DDC9}"/>
              </a:ext>
            </a:extLst>
          </p:cNvPr>
          <p:cNvSpPr>
            <a:spLocks noGrp="1"/>
          </p:cNvSpPr>
          <p:nvPr>
            <p:ph type="dt" sz="half" idx="10"/>
          </p:nvPr>
        </p:nvSpPr>
        <p:spPr/>
        <p:txBody>
          <a:body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FA98DB3A-BD63-171C-60F7-DEDCA8FFE478}"/>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1259147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93C0CD0-29CC-DED1-1E10-04F931012415}"/>
              </a:ext>
            </a:extLst>
          </p:cNvPr>
          <p:cNvSpPr/>
          <p:nvPr/>
        </p:nvSpPr>
        <p:spPr>
          <a:xfrm>
            <a:off x="0" y="0"/>
            <a:ext cx="12192000" cy="6858000"/>
          </a:xfrm>
          <a:prstGeom prst="rect">
            <a:avLst/>
          </a:prstGeom>
          <a:solidFill>
            <a:schemeClr val="bg2">
              <a:lumMod val="9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2" name="Title 11">
            <a:extLst>
              <a:ext uri="{FF2B5EF4-FFF2-40B4-BE49-F238E27FC236}">
                <a16:creationId xmlns:a16="http://schemas.microsoft.com/office/drawing/2014/main" id="{A626A3F4-4399-C1D0-2100-F8E7625C986B}"/>
              </a:ext>
            </a:extLst>
          </p:cNvPr>
          <p:cNvSpPr>
            <a:spLocks noGrp="1"/>
          </p:cNvSpPr>
          <p:nvPr>
            <p:ph type="title"/>
          </p:nvPr>
        </p:nvSpPr>
        <p:spPr>
          <a:xfrm>
            <a:off x="699660" y="1133061"/>
            <a:ext cx="4576888" cy="3588027"/>
          </a:xfrm>
        </p:spPr>
        <p:txBody>
          <a:bodyPr anchor="t">
            <a:normAutofit/>
          </a:bodyPr>
          <a:lstStyle>
            <a:lvl1pPr>
              <a:defRPr sz="7200"/>
            </a:lvl1pPr>
          </a:lstStyle>
          <a:p>
            <a:r>
              <a:rPr lang="en-US"/>
              <a:t>Click to edit Master title style</a:t>
            </a:r>
            <a:endParaRPr lang="en-US" dirty="0"/>
          </a:p>
        </p:txBody>
      </p:sp>
      <p:sp>
        <p:nvSpPr>
          <p:cNvPr id="14" name="Subtitle 2">
            <a:extLst>
              <a:ext uri="{FF2B5EF4-FFF2-40B4-BE49-F238E27FC236}">
                <a16:creationId xmlns:a16="http://schemas.microsoft.com/office/drawing/2014/main" id="{52F83225-AEA2-08E6-5367-5F7DD64A5A7D}"/>
              </a:ext>
            </a:extLst>
          </p:cNvPr>
          <p:cNvSpPr>
            <a:spLocks noGrp="1"/>
          </p:cNvSpPr>
          <p:nvPr>
            <p:ph type="subTitle" idx="1"/>
          </p:nvPr>
        </p:nvSpPr>
        <p:spPr>
          <a:xfrm>
            <a:off x="699659" y="4721088"/>
            <a:ext cx="4298593" cy="1003852"/>
          </a:xfrm>
        </p:spPr>
        <p:txBody>
          <a:bodyPr vert="horz" lIns="91440" tIns="45720" rIns="91440" bIns="45720" rtlCol="0" anchor="b">
            <a:normAutofit/>
          </a:bodyPr>
          <a:lstStyle>
            <a:lvl1pPr marL="0" indent="0">
              <a:lnSpc>
                <a:spcPct val="120000"/>
              </a:lnSpc>
              <a:spcBef>
                <a:spcPts val="0"/>
              </a:spcBef>
              <a:buNone/>
              <a:defRPr lang="en-US" sz="1600" cap="none" baseline="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a:xfrm>
            <a:off x="700790" y="256032"/>
            <a:ext cx="3256613" cy="365125"/>
          </a:xfrm>
        </p:spPr>
        <p:txBody>
          <a:bodyPr/>
          <a:lstStyle/>
          <a:p>
            <a:endParaRPr lang="en-GB"/>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a:xfrm>
            <a:off x="700790" y="6341919"/>
            <a:ext cx="1806461" cy="365125"/>
          </a:xfrm>
        </p:spPr>
        <p:txBody>
          <a:bodyPr/>
          <a:lstStyle>
            <a:lvl1pPr algn="l">
              <a:defRPr/>
            </a:lvl1p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p>
            <a:fld id="{B6F15528-21DE-4FAA-801E-634DDDAF4B2B}" type="slidenum">
              <a:rPr lang="en-GB" smtClean="0"/>
              <a:t>‹#›</a:t>
            </a:fld>
            <a:endParaRPr lang="en-GB"/>
          </a:p>
        </p:txBody>
      </p:sp>
      <p:sp>
        <p:nvSpPr>
          <p:cNvPr id="23" name="Picture Placeholder 9">
            <a:extLst>
              <a:ext uri="{FF2B5EF4-FFF2-40B4-BE49-F238E27FC236}">
                <a16:creationId xmlns:a16="http://schemas.microsoft.com/office/drawing/2014/main" id="{B399B5B8-EAB1-4A35-8C7E-A842926B740D}"/>
              </a:ext>
            </a:extLst>
          </p:cNvPr>
          <p:cNvSpPr>
            <a:spLocks noGrp="1"/>
          </p:cNvSpPr>
          <p:nvPr>
            <p:ph type="pic" sz="quarter" idx="14" hasCustomPrompt="1"/>
          </p:nvPr>
        </p:nvSpPr>
        <p:spPr>
          <a:xfrm>
            <a:off x="5602083" y="1542762"/>
            <a:ext cx="5707601" cy="5315238"/>
          </a:xfrm>
          <a:custGeom>
            <a:avLst/>
            <a:gdLst>
              <a:gd name="connsiteX0" fmla="*/ 2576006 w 5441943"/>
              <a:gd name="connsiteY0" fmla="*/ 41 h 5067842"/>
              <a:gd name="connsiteX1" fmla="*/ 2988480 w 5441943"/>
              <a:gd name="connsiteY1" fmla="*/ 43413 h 5067842"/>
              <a:gd name="connsiteX2" fmla="*/ 4955377 w 5441943"/>
              <a:gd name="connsiteY2" fmla="*/ 1075549 h 5067842"/>
              <a:gd name="connsiteX3" fmla="*/ 5037577 w 5441943"/>
              <a:gd name="connsiteY3" fmla="*/ 4123286 h 5067842"/>
              <a:gd name="connsiteX4" fmla="*/ 3951424 w 5441943"/>
              <a:gd name="connsiteY4" fmla="*/ 5012975 h 5067842"/>
              <a:gd name="connsiteX5" fmla="*/ 3820826 w 5441943"/>
              <a:gd name="connsiteY5" fmla="*/ 5067842 h 5067842"/>
              <a:gd name="connsiteX6" fmla="*/ 2092196 w 5441943"/>
              <a:gd name="connsiteY6" fmla="*/ 5067842 h 5067842"/>
              <a:gd name="connsiteX7" fmla="*/ 2013774 w 5441943"/>
              <a:gd name="connsiteY7" fmla="*/ 5044835 h 5067842"/>
              <a:gd name="connsiteX8" fmla="*/ 34896 w 5441943"/>
              <a:gd name="connsiteY8" fmla="*/ 2881395 h 5067842"/>
              <a:gd name="connsiteX9" fmla="*/ 940110 w 5441943"/>
              <a:gd name="connsiteY9" fmla="*/ 624396 h 5067842"/>
              <a:gd name="connsiteX10" fmla="*/ 2576006 w 5441943"/>
              <a:gd name="connsiteY10" fmla="*/ 41 h 5067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41943" h="5067842">
                <a:moveTo>
                  <a:pt x="2576006" y="41"/>
                </a:moveTo>
                <a:cubicBezTo>
                  <a:pt x="2715826" y="887"/>
                  <a:pt x="2854358" y="14907"/>
                  <a:pt x="2988480" y="43413"/>
                </a:cubicBezTo>
                <a:cubicBezTo>
                  <a:pt x="3703795" y="195445"/>
                  <a:pt x="4521652" y="487778"/>
                  <a:pt x="4955377" y="1075549"/>
                </a:cubicBezTo>
                <a:cubicBezTo>
                  <a:pt x="5389103" y="1663321"/>
                  <a:pt x="5750950" y="3145931"/>
                  <a:pt x="5037577" y="4123286"/>
                </a:cubicBezTo>
                <a:cubicBezTo>
                  <a:pt x="4673616" y="4553014"/>
                  <a:pt x="4315864" y="4840448"/>
                  <a:pt x="3951424" y="5012975"/>
                </a:cubicBezTo>
                <a:lnTo>
                  <a:pt x="3820826" y="5067842"/>
                </a:lnTo>
                <a:lnTo>
                  <a:pt x="2092196" y="5067842"/>
                </a:lnTo>
                <a:lnTo>
                  <a:pt x="2013774" y="5044835"/>
                </a:lnTo>
                <a:cubicBezTo>
                  <a:pt x="886942" y="4686371"/>
                  <a:pt x="221525" y="3784382"/>
                  <a:pt x="34896" y="2881395"/>
                </a:cubicBezTo>
                <a:cubicBezTo>
                  <a:pt x="-151733" y="1978408"/>
                  <a:pt x="447846" y="1097393"/>
                  <a:pt x="940110" y="624396"/>
                </a:cubicBezTo>
                <a:cubicBezTo>
                  <a:pt x="1340074" y="240086"/>
                  <a:pt x="1970121" y="-3625"/>
                  <a:pt x="2576006" y="41"/>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9" name="Freeform: Shape 8">
            <a:extLst>
              <a:ext uri="{FF2B5EF4-FFF2-40B4-BE49-F238E27FC236}">
                <a16:creationId xmlns:a16="http://schemas.microsoft.com/office/drawing/2014/main" id="{F90C4FB2-5AD5-51CC-1A4F-72EF27566590}"/>
              </a:ext>
            </a:extLst>
          </p:cNvPr>
          <p:cNvSpPr/>
          <p:nvPr/>
        </p:nvSpPr>
        <p:spPr>
          <a:xfrm>
            <a:off x="8166776" y="0"/>
            <a:ext cx="4025224" cy="2166290"/>
          </a:xfrm>
          <a:custGeom>
            <a:avLst/>
            <a:gdLst>
              <a:gd name="csX0" fmla="*/ 0 w 4025224"/>
              <a:gd name="csY0" fmla="*/ 0 h 2166290"/>
              <a:gd name="csX1" fmla="*/ 1171925 w 4025224"/>
              <a:gd name="csY1" fmla="*/ 0 h 2166290"/>
              <a:gd name="csX2" fmla="*/ 1194569 w 4025224"/>
              <a:gd name="csY2" fmla="*/ 50285 h 2166290"/>
              <a:gd name="csX3" fmla="*/ 1616851 w 4025224"/>
              <a:gd name="csY3" fmla="*/ 585873 h 2166290"/>
              <a:gd name="csX4" fmla="*/ 2897449 w 4025224"/>
              <a:gd name="csY4" fmla="*/ 999115 h 2166290"/>
              <a:gd name="csX5" fmla="*/ 3639922 w 4025224"/>
              <a:gd name="csY5" fmla="*/ 748153 h 2166290"/>
              <a:gd name="csX6" fmla="*/ 4008437 w 4025224"/>
              <a:gd name="csY6" fmla="*/ 379803 h 2166290"/>
              <a:gd name="csX7" fmla="*/ 4025224 w 4025224"/>
              <a:gd name="csY7" fmla="*/ 353041 h 2166290"/>
              <a:gd name="csX8" fmla="*/ 4025224 w 4025224"/>
              <a:gd name="csY8" fmla="*/ 1866594 h 2166290"/>
              <a:gd name="csX9" fmla="*/ 3945842 w 4025224"/>
              <a:gd name="csY9" fmla="*/ 1913593 h 2166290"/>
              <a:gd name="csX10" fmla="*/ 3108626 w 4025224"/>
              <a:gd name="csY10" fmla="*/ 2153724 h 2166290"/>
              <a:gd name="csX11" fmla="*/ 564359 w 4025224"/>
              <a:gd name="csY11" fmla="*/ 1326027 h 2166290"/>
              <a:gd name="csX12" fmla="*/ 9289 w 4025224"/>
              <a:gd name="csY12" fmla="*/ 63825 h 216629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4025224" h="2166290">
                <a:moveTo>
                  <a:pt x="0" y="0"/>
                </a:moveTo>
                <a:lnTo>
                  <a:pt x="1171925" y="0"/>
                </a:lnTo>
                <a:lnTo>
                  <a:pt x="1194569" y="50285"/>
                </a:lnTo>
                <a:cubicBezTo>
                  <a:pt x="1305628" y="262859"/>
                  <a:pt x="1462822" y="448910"/>
                  <a:pt x="1616851" y="585873"/>
                </a:cubicBezTo>
                <a:cubicBezTo>
                  <a:pt x="1924912" y="859800"/>
                  <a:pt x="2480917" y="996418"/>
                  <a:pt x="2897449" y="999115"/>
                </a:cubicBezTo>
                <a:cubicBezTo>
                  <a:pt x="3185803" y="971118"/>
                  <a:pt x="3455687" y="888716"/>
                  <a:pt x="3639922" y="748153"/>
                </a:cubicBezTo>
                <a:cubicBezTo>
                  <a:pt x="3766788" y="653840"/>
                  <a:pt x="3909535" y="520978"/>
                  <a:pt x="4008437" y="379803"/>
                </a:cubicBezTo>
                <a:lnTo>
                  <a:pt x="4025224" y="353041"/>
                </a:lnTo>
                <a:lnTo>
                  <a:pt x="4025224" y="1866594"/>
                </a:lnTo>
                <a:lnTo>
                  <a:pt x="3945842" y="1913593"/>
                </a:lnTo>
                <a:cubicBezTo>
                  <a:pt x="3703090" y="2042861"/>
                  <a:pt x="3424499" y="2132939"/>
                  <a:pt x="3108626" y="2153724"/>
                </a:cubicBezTo>
                <a:cubicBezTo>
                  <a:pt x="2240288" y="2247380"/>
                  <a:pt x="1263092" y="1802283"/>
                  <a:pt x="564359" y="1326027"/>
                </a:cubicBezTo>
                <a:cubicBezTo>
                  <a:pt x="211176" y="961314"/>
                  <a:pt x="67059" y="428127"/>
                  <a:pt x="9289" y="63825"/>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Tree>
    <p:extLst>
      <p:ext uri="{BB962C8B-B14F-4D97-AF65-F5344CB8AC3E}">
        <p14:creationId xmlns:p14="http://schemas.microsoft.com/office/powerpoint/2010/main" val="103231446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2">
    <p:bg>
      <p:bgPr>
        <a:solidFill>
          <a:schemeClr val="tx2"/>
        </a:solidFill>
        <a:effectLst/>
      </p:bgPr>
    </p:bg>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040411C6-28F6-8585-91B7-03FC170B45C7}"/>
              </a:ext>
            </a:extLst>
          </p:cNvPr>
          <p:cNvSpPr>
            <a:spLocks noGrp="1"/>
          </p:cNvSpPr>
          <p:nvPr>
            <p:ph type="pic" sz="quarter" idx="13" hasCustomPrompt="1"/>
          </p:nvPr>
        </p:nvSpPr>
        <p:spPr>
          <a:xfrm>
            <a:off x="0" y="0"/>
            <a:ext cx="12192000" cy="6858000"/>
          </a:xfrm>
          <a:custGeom>
            <a:avLst/>
            <a:gdLst>
              <a:gd name="connsiteX0" fmla="*/ 8855167 w 12192000"/>
              <a:gd name="connsiteY0" fmla="*/ 6129871 h 6858000"/>
              <a:gd name="connsiteX1" fmla="*/ 9418143 w 12192000"/>
              <a:gd name="connsiteY1" fmla="*/ 6214139 h 6858000"/>
              <a:gd name="connsiteX2" fmla="*/ 9940232 w 12192000"/>
              <a:gd name="connsiteY2" fmla="*/ 6580765 h 6858000"/>
              <a:gd name="connsiteX3" fmla="*/ 10003724 w 12192000"/>
              <a:gd name="connsiteY3" fmla="*/ 6723989 h 6858000"/>
              <a:gd name="connsiteX4" fmla="*/ 10046063 w 12192000"/>
              <a:gd name="connsiteY4" fmla="*/ 6858000 h 6858000"/>
              <a:gd name="connsiteX5" fmla="*/ 7595601 w 12192000"/>
              <a:gd name="connsiteY5" fmla="*/ 6858000 h 6858000"/>
              <a:gd name="connsiteX6" fmla="*/ 7645247 w 12192000"/>
              <a:gd name="connsiteY6" fmla="*/ 6757511 h 6858000"/>
              <a:gd name="connsiteX7" fmla="*/ 8305226 w 12192000"/>
              <a:gd name="connsiteY7" fmla="*/ 6218074 h 6858000"/>
              <a:gd name="connsiteX8" fmla="*/ 8855167 w 12192000"/>
              <a:gd name="connsiteY8" fmla="*/ 6129871 h 6858000"/>
              <a:gd name="connsiteX9" fmla="*/ 11660333 w 12192000"/>
              <a:gd name="connsiteY9" fmla="*/ 739228 h 6858000"/>
              <a:gd name="connsiteX10" fmla="*/ 6228080 w 12192000"/>
              <a:gd name="connsiteY10" fmla="*/ 915837 h 6858000"/>
              <a:gd name="connsiteX11" fmla="*/ 6385355 w 12192000"/>
              <a:gd name="connsiteY11" fmla="*/ 2733681 h 6858000"/>
              <a:gd name="connsiteX12" fmla="*/ 7145125 w 12192000"/>
              <a:gd name="connsiteY12" fmla="*/ 4559224 h 6858000"/>
              <a:gd name="connsiteX13" fmla="*/ 7941628 w 12192000"/>
              <a:gd name="connsiteY13" fmla="*/ 5097598 h 6858000"/>
              <a:gd name="connsiteX14" fmla="*/ 9033448 w 12192000"/>
              <a:gd name="connsiteY14" fmla="*/ 5224198 h 6858000"/>
              <a:gd name="connsiteX15" fmla="*/ 10238924 w 12192000"/>
              <a:gd name="connsiteY15" fmla="*/ 5154274 h 6858000"/>
              <a:gd name="connsiteX16" fmla="*/ 11483653 w 12192000"/>
              <a:gd name="connsiteY16" fmla="*/ 3710684 h 6858000"/>
              <a:gd name="connsiteX17" fmla="*/ 11646617 w 12192000"/>
              <a:gd name="connsiteY17" fmla="*/ 2471509 h 6858000"/>
              <a:gd name="connsiteX18" fmla="*/ 11660333 w 12192000"/>
              <a:gd name="connsiteY18" fmla="*/ 739228 h 6858000"/>
              <a:gd name="connsiteX19" fmla="*/ 0 w 12192000"/>
              <a:gd name="connsiteY19" fmla="*/ 0 h 6858000"/>
              <a:gd name="connsiteX20" fmla="*/ 12192000 w 12192000"/>
              <a:gd name="connsiteY20" fmla="*/ 0 h 6858000"/>
              <a:gd name="connsiteX21" fmla="*/ 12192000 w 12192000"/>
              <a:gd name="connsiteY21" fmla="*/ 6858000 h 6858000"/>
              <a:gd name="connsiteX22" fmla="*/ 11062506 w 12192000"/>
              <a:gd name="connsiteY22" fmla="*/ 6858000 h 6858000"/>
              <a:gd name="connsiteX23" fmla="*/ 11047856 w 12192000"/>
              <a:gd name="connsiteY23" fmla="*/ 6794231 h 6858000"/>
              <a:gd name="connsiteX24" fmla="*/ 9892865 w 12192000"/>
              <a:gd name="connsiteY24" fmla="*/ 5335072 h 6858000"/>
              <a:gd name="connsiteX25" fmla="*/ 9004162 w 12192000"/>
              <a:gd name="connsiteY25" fmla="*/ 5223527 h 6858000"/>
              <a:gd name="connsiteX26" fmla="*/ 7713673 w 12192000"/>
              <a:gd name="connsiteY26" fmla="*/ 5425100 h 6858000"/>
              <a:gd name="connsiteX27" fmla="*/ 6806707 w 12192000"/>
              <a:gd name="connsiteY27" fmla="*/ 6439693 h 6858000"/>
              <a:gd name="connsiteX28" fmla="*/ 6654677 w 12192000"/>
              <a:gd name="connsiteY28" fmla="*/ 6796868 h 6858000"/>
              <a:gd name="connsiteX29" fmla="*/ 6646736 w 12192000"/>
              <a:gd name="connsiteY29" fmla="*/ 6858000 h 6858000"/>
              <a:gd name="connsiteX30" fmla="*/ 0 w 12192000"/>
              <a:gd name="connsiteY3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192000" h="6858000">
                <a:moveTo>
                  <a:pt x="8855167" y="6129871"/>
                </a:moveTo>
                <a:cubicBezTo>
                  <a:pt x="9053338" y="6133189"/>
                  <a:pt x="9253682" y="6165252"/>
                  <a:pt x="9418143" y="6214139"/>
                </a:cubicBezTo>
                <a:cubicBezTo>
                  <a:pt x="9601693" y="6336993"/>
                  <a:pt x="9830339" y="6430915"/>
                  <a:pt x="9940232" y="6580765"/>
                </a:cubicBezTo>
                <a:cubicBezTo>
                  <a:pt x="9963593" y="6627091"/>
                  <a:pt x="9985058" y="6675159"/>
                  <a:pt x="10003724" y="6723989"/>
                </a:cubicBezTo>
                <a:lnTo>
                  <a:pt x="10046063" y="6858000"/>
                </a:lnTo>
                <a:lnTo>
                  <a:pt x="7595601" y="6858000"/>
                </a:lnTo>
                <a:lnTo>
                  <a:pt x="7645247" y="6757511"/>
                </a:lnTo>
                <a:cubicBezTo>
                  <a:pt x="7793439" y="6505265"/>
                  <a:pt x="8066704" y="6319280"/>
                  <a:pt x="8305226" y="6218074"/>
                </a:cubicBezTo>
                <a:cubicBezTo>
                  <a:pt x="8460996" y="6151980"/>
                  <a:pt x="8656995" y="6126553"/>
                  <a:pt x="8855167" y="6129871"/>
                </a:cubicBezTo>
                <a:close/>
                <a:moveTo>
                  <a:pt x="11660333" y="739228"/>
                </a:moveTo>
                <a:lnTo>
                  <a:pt x="6228080" y="915837"/>
                </a:lnTo>
                <a:cubicBezTo>
                  <a:pt x="6164868" y="939348"/>
                  <a:pt x="6329236" y="2252394"/>
                  <a:pt x="6385355" y="2733681"/>
                </a:cubicBezTo>
                <a:cubicBezTo>
                  <a:pt x="6547431" y="3460984"/>
                  <a:pt x="6706573" y="4143793"/>
                  <a:pt x="7145125" y="4559224"/>
                </a:cubicBezTo>
                <a:cubicBezTo>
                  <a:pt x="7273948" y="4695085"/>
                  <a:pt x="7730955" y="4997969"/>
                  <a:pt x="7941628" y="5097598"/>
                </a:cubicBezTo>
                <a:cubicBezTo>
                  <a:pt x="8374170" y="5206696"/>
                  <a:pt x="8650564" y="5214752"/>
                  <a:pt x="9033448" y="5224198"/>
                </a:cubicBezTo>
                <a:cubicBezTo>
                  <a:pt x="9416330" y="5233645"/>
                  <a:pt x="9963641" y="5258412"/>
                  <a:pt x="10238924" y="5154274"/>
                </a:cubicBezTo>
                <a:cubicBezTo>
                  <a:pt x="10641226" y="4898231"/>
                  <a:pt x="11218146" y="4144944"/>
                  <a:pt x="11483653" y="3710684"/>
                </a:cubicBezTo>
                <a:cubicBezTo>
                  <a:pt x="11522790" y="3500572"/>
                  <a:pt x="11603870" y="2971840"/>
                  <a:pt x="11646617" y="2471509"/>
                </a:cubicBezTo>
                <a:cubicBezTo>
                  <a:pt x="11682752" y="2075714"/>
                  <a:pt x="11643767" y="1543520"/>
                  <a:pt x="11660333" y="739228"/>
                </a:cubicBezTo>
                <a:close/>
                <a:moveTo>
                  <a:pt x="0" y="0"/>
                </a:moveTo>
                <a:lnTo>
                  <a:pt x="12192000" y="0"/>
                </a:lnTo>
                <a:lnTo>
                  <a:pt x="12192000" y="6858000"/>
                </a:lnTo>
                <a:lnTo>
                  <a:pt x="11062506" y="6858000"/>
                </a:lnTo>
                <a:lnTo>
                  <a:pt x="11047856" y="6794231"/>
                </a:lnTo>
                <a:cubicBezTo>
                  <a:pt x="10932983" y="6327966"/>
                  <a:pt x="10635396" y="5613294"/>
                  <a:pt x="9892865" y="5335072"/>
                </a:cubicBezTo>
                <a:cubicBezTo>
                  <a:pt x="9608195" y="5260686"/>
                  <a:pt x="9302261" y="5226558"/>
                  <a:pt x="9004162" y="5223527"/>
                </a:cubicBezTo>
                <a:cubicBezTo>
                  <a:pt x="8507330" y="5218476"/>
                  <a:pt x="8032263" y="5299806"/>
                  <a:pt x="7713673" y="5425100"/>
                </a:cubicBezTo>
                <a:cubicBezTo>
                  <a:pt x="7220482" y="5677966"/>
                  <a:pt x="6988215" y="6163608"/>
                  <a:pt x="6806707" y="6439693"/>
                </a:cubicBezTo>
                <a:cubicBezTo>
                  <a:pt x="6715953" y="6577735"/>
                  <a:pt x="6675151" y="6693338"/>
                  <a:pt x="6654677" y="6796868"/>
                </a:cubicBezTo>
                <a:lnTo>
                  <a:pt x="6646736" y="6858000"/>
                </a:ln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9" name="Freeform: Shape 8">
            <a:extLst>
              <a:ext uri="{FF2B5EF4-FFF2-40B4-BE49-F238E27FC236}">
                <a16:creationId xmlns:a16="http://schemas.microsoft.com/office/drawing/2014/main" id="{574818CC-FA8B-22A1-D41B-AE54C0DF6720}"/>
              </a:ext>
            </a:extLst>
          </p:cNvPr>
          <p:cNvSpPr/>
          <p:nvPr/>
        </p:nvSpPr>
        <p:spPr>
          <a:xfrm rot="10800000" flipV="1">
            <a:off x="6213837" y="739228"/>
            <a:ext cx="5448722" cy="449446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77429"/>
              <a:gd name="connsiteX1" fmla="*/ 4711018 w 4723365"/>
              <a:gd name="connsiteY1" fmla="*/ 120927 h 3077429"/>
              <a:gd name="connsiteX2" fmla="*/ 4574680 w 4723365"/>
              <a:gd name="connsiteY2" fmla="*/ 1365633 h 3077429"/>
              <a:gd name="connsiteX3" fmla="*/ 3916054 w 4723365"/>
              <a:gd name="connsiteY3" fmla="*/ 2615611 h 3077429"/>
              <a:gd name="connsiteX4" fmla="*/ 3225585 w 4723365"/>
              <a:gd name="connsiteY4" fmla="*/ 2984244 h 3077429"/>
              <a:gd name="connsiteX5" fmla="*/ 2279113 w 4723365"/>
              <a:gd name="connsiteY5" fmla="*/ 3070929 h 3077429"/>
              <a:gd name="connsiteX6" fmla="*/ 1234115 w 4723365"/>
              <a:gd name="connsiteY6" fmla="*/ 3023051 h 3077429"/>
              <a:gd name="connsiteX7" fmla="*/ 155089 w 4723365"/>
              <a:gd name="connsiteY7" fmla="*/ 2034602 h 3077429"/>
              <a:gd name="connsiteX8" fmla="*/ 13820 w 4723365"/>
              <a:gd name="connsiteY8" fmla="*/ 1186120 h 3077429"/>
              <a:gd name="connsiteX9" fmla="*/ 1930 w 4723365"/>
              <a:gd name="connsiteY9" fmla="*/ 0 h 3077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23365" h="3077429">
                <a:moveTo>
                  <a:pt x="1930" y="0"/>
                </a:moveTo>
                <a:lnTo>
                  <a:pt x="4711018" y="120927"/>
                </a:lnTo>
                <a:cubicBezTo>
                  <a:pt x="4765815" y="137025"/>
                  <a:pt x="4623328" y="1036088"/>
                  <a:pt x="4574680" y="1365633"/>
                </a:cubicBezTo>
                <a:cubicBezTo>
                  <a:pt x="4434180" y="1863629"/>
                  <a:pt x="4296224" y="2331159"/>
                  <a:pt x="3916054" y="2615611"/>
                </a:cubicBezTo>
                <a:cubicBezTo>
                  <a:pt x="3804380" y="2708637"/>
                  <a:pt x="3408212" y="2916026"/>
                  <a:pt x="3225585" y="2984244"/>
                </a:cubicBezTo>
                <a:cubicBezTo>
                  <a:pt x="2850625" y="3058945"/>
                  <a:pt x="2611025" y="3064461"/>
                  <a:pt x="2279113" y="3070929"/>
                </a:cubicBezTo>
                <a:cubicBezTo>
                  <a:pt x="1947201" y="3077397"/>
                  <a:pt x="1472751" y="3094356"/>
                  <a:pt x="1234115" y="3023051"/>
                </a:cubicBezTo>
                <a:cubicBezTo>
                  <a:pt x="885369" y="2847734"/>
                  <a:pt x="385251" y="2331947"/>
                  <a:pt x="155089" y="2034602"/>
                </a:cubicBezTo>
                <a:cubicBezTo>
                  <a:pt x="121162" y="1890735"/>
                  <a:pt x="50876" y="1528704"/>
                  <a:pt x="13820" y="1186120"/>
                </a:cubicBezTo>
                <a:cubicBezTo>
                  <a:pt x="-17505" y="915113"/>
                  <a:pt x="16290" y="550711"/>
                  <a:pt x="1930" y="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9">
            <a:extLst>
              <a:ext uri="{FF2B5EF4-FFF2-40B4-BE49-F238E27FC236}">
                <a16:creationId xmlns:a16="http://schemas.microsoft.com/office/drawing/2014/main" id="{4D24DBE0-203A-0714-DC99-07DF75B9C3DA}"/>
              </a:ext>
            </a:extLst>
          </p:cNvPr>
          <p:cNvSpPr/>
          <p:nvPr/>
        </p:nvSpPr>
        <p:spPr>
          <a:xfrm rot="10800000" flipH="1">
            <a:off x="6644615" y="5223305"/>
            <a:ext cx="4421642" cy="1651023"/>
          </a:xfrm>
          <a:custGeom>
            <a:avLst/>
            <a:gdLst>
              <a:gd name="connsiteX0" fmla="*/ 2359547 w 4421642"/>
              <a:gd name="connsiteY0" fmla="*/ 1650801 h 1651023"/>
              <a:gd name="connsiteX1" fmla="*/ 3248250 w 4421642"/>
              <a:gd name="connsiteY1" fmla="*/ 1539256 h 1651023"/>
              <a:gd name="connsiteX2" fmla="*/ 4403241 w 4421642"/>
              <a:gd name="connsiteY2" fmla="*/ 80097 h 1651023"/>
              <a:gd name="connsiteX3" fmla="*/ 4421642 w 4421642"/>
              <a:gd name="connsiteY3" fmla="*/ 0 h 1651023"/>
              <a:gd name="connsiteX4" fmla="*/ 3406227 w 4421642"/>
              <a:gd name="connsiteY4" fmla="*/ 0 h 1651023"/>
              <a:gd name="connsiteX5" fmla="*/ 3405801 w 4421642"/>
              <a:gd name="connsiteY5" fmla="*/ 2549 h 1651023"/>
              <a:gd name="connsiteX6" fmla="*/ 3295617 w 4421642"/>
              <a:gd name="connsiteY6" fmla="*/ 293563 h 1651023"/>
              <a:gd name="connsiteX7" fmla="*/ 2773528 w 4421642"/>
              <a:gd name="connsiteY7" fmla="*/ 660189 h 1651023"/>
              <a:gd name="connsiteX8" fmla="*/ 1660611 w 4421642"/>
              <a:gd name="connsiteY8" fmla="*/ 656254 h 1651023"/>
              <a:gd name="connsiteX9" fmla="*/ 945245 w 4421642"/>
              <a:gd name="connsiteY9" fmla="*/ 4709 h 1651023"/>
              <a:gd name="connsiteX10" fmla="*/ 943844 w 4421642"/>
              <a:gd name="connsiteY10" fmla="*/ 0 h 1651023"/>
              <a:gd name="connsiteX11" fmla="*/ 0 w 4421642"/>
              <a:gd name="connsiteY11" fmla="*/ 0 h 1651023"/>
              <a:gd name="connsiteX12" fmla="*/ 10062 w 4421642"/>
              <a:gd name="connsiteY12" fmla="*/ 77460 h 1651023"/>
              <a:gd name="connsiteX13" fmla="*/ 162092 w 4421642"/>
              <a:gd name="connsiteY13" fmla="*/ 434635 h 1651023"/>
              <a:gd name="connsiteX14" fmla="*/ 1069058 w 4421642"/>
              <a:gd name="connsiteY14" fmla="*/ 1449228 h 1651023"/>
              <a:gd name="connsiteX15" fmla="*/ 2359547 w 4421642"/>
              <a:gd name="connsiteY15" fmla="*/ 1650801 h 1651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21642" h="1651023">
                <a:moveTo>
                  <a:pt x="2359547" y="1650801"/>
                </a:moveTo>
                <a:cubicBezTo>
                  <a:pt x="2657646" y="1647770"/>
                  <a:pt x="2963580" y="1613642"/>
                  <a:pt x="3248250" y="1539256"/>
                </a:cubicBezTo>
                <a:cubicBezTo>
                  <a:pt x="3990781" y="1261034"/>
                  <a:pt x="4288368" y="546362"/>
                  <a:pt x="4403241" y="80097"/>
                </a:cubicBezTo>
                <a:lnTo>
                  <a:pt x="4421642" y="0"/>
                </a:lnTo>
                <a:lnTo>
                  <a:pt x="3406227" y="0"/>
                </a:lnTo>
                <a:lnTo>
                  <a:pt x="3405801" y="2549"/>
                </a:lnTo>
                <a:cubicBezTo>
                  <a:pt x="3381478" y="101291"/>
                  <a:pt x="3342339" y="200911"/>
                  <a:pt x="3295617" y="293563"/>
                </a:cubicBezTo>
                <a:cubicBezTo>
                  <a:pt x="3185724" y="443413"/>
                  <a:pt x="2957078" y="537335"/>
                  <a:pt x="2773528" y="660189"/>
                </a:cubicBezTo>
                <a:cubicBezTo>
                  <a:pt x="2444607" y="757963"/>
                  <a:pt x="1972152" y="788442"/>
                  <a:pt x="1660611" y="656254"/>
                </a:cubicBezTo>
                <a:cubicBezTo>
                  <a:pt x="1388014" y="540590"/>
                  <a:pt x="1070039" y="314194"/>
                  <a:pt x="945245" y="4709"/>
                </a:cubicBezTo>
                <a:lnTo>
                  <a:pt x="943844" y="0"/>
                </a:lnTo>
                <a:lnTo>
                  <a:pt x="0" y="0"/>
                </a:lnTo>
                <a:lnTo>
                  <a:pt x="10062" y="77460"/>
                </a:lnTo>
                <a:cubicBezTo>
                  <a:pt x="30536" y="180990"/>
                  <a:pt x="71338" y="296593"/>
                  <a:pt x="162092" y="434635"/>
                </a:cubicBezTo>
                <a:cubicBezTo>
                  <a:pt x="343600" y="710720"/>
                  <a:pt x="575867" y="1196362"/>
                  <a:pt x="1069058" y="1449228"/>
                </a:cubicBezTo>
                <a:cubicBezTo>
                  <a:pt x="1387648" y="1574522"/>
                  <a:pt x="1862715" y="1655852"/>
                  <a:pt x="2359547" y="1650801"/>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F9AA69D-4CFD-D1F4-52D9-CA213F676E26}"/>
              </a:ext>
            </a:extLst>
          </p:cNvPr>
          <p:cNvSpPr>
            <a:spLocks noGrp="1"/>
          </p:cNvSpPr>
          <p:nvPr>
            <p:ph type="ctrTitle"/>
          </p:nvPr>
        </p:nvSpPr>
        <p:spPr>
          <a:xfrm>
            <a:off x="6952503" y="1335635"/>
            <a:ext cx="4010358" cy="2396362"/>
          </a:xfrm>
        </p:spPr>
        <p:txBody>
          <a:bodyPr anchor="ctr">
            <a:normAutofit/>
          </a:bodyPr>
          <a:lstStyle>
            <a:lvl1pPr algn="ctr">
              <a:defRPr sz="66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1EFA269-7CD0-B50B-0D2E-66E0E812D73D}"/>
              </a:ext>
            </a:extLst>
          </p:cNvPr>
          <p:cNvSpPr>
            <a:spLocks noGrp="1"/>
          </p:cNvSpPr>
          <p:nvPr>
            <p:ph type="subTitle" idx="1"/>
          </p:nvPr>
        </p:nvSpPr>
        <p:spPr>
          <a:xfrm>
            <a:off x="7514704" y="3850055"/>
            <a:ext cx="3042459" cy="1003853"/>
          </a:xfrm>
          <a:prstGeom prst="rect">
            <a:avLst/>
          </a:prstGeom>
        </p:spPr>
        <p:txBody>
          <a:bodyPr anchor="ctr">
            <a:normAutofit/>
          </a:bodyPr>
          <a:lstStyle>
            <a:lvl1pPr marL="0" indent="0" algn="ctr">
              <a:lnSpc>
                <a:spcPct val="110000"/>
              </a:lnSpc>
              <a:buNone/>
              <a:defRPr sz="16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p:txBody>
          <a:bodyPr/>
          <a:lstStyle>
            <a:lvl1pPr>
              <a:defRPr>
                <a:solidFill>
                  <a:schemeClr val="bg1"/>
                </a:solidFill>
                <a:effectLst>
                  <a:outerShdw blurRad="38100" dist="38100" dir="2700000" algn="tl">
                    <a:srgbClr val="000000">
                      <a:alpha val="43137"/>
                    </a:srgbClr>
                  </a:outerShdw>
                </a:effectLst>
              </a:defRPr>
            </a:lvl1pPr>
          </a:lstStyle>
          <a:p>
            <a:endParaRPr lang="en-GB"/>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p:txBody>
          <a:bodyPr/>
          <a:lstStyle>
            <a:lvl1pPr>
              <a:defRPr>
                <a:solidFill>
                  <a:schemeClr val="bg1"/>
                </a:solidFill>
                <a:effectLst>
                  <a:outerShdw blurRad="38100" dist="38100" dir="2700000" algn="tl">
                    <a:srgbClr val="000000">
                      <a:alpha val="43137"/>
                    </a:srgbClr>
                  </a:outerShdw>
                </a:effectLst>
              </a:defRPr>
            </a:lvl1p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lvl1pPr>
              <a:defRPr>
                <a:solidFill>
                  <a:schemeClr val="bg1"/>
                </a:solidFill>
                <a:effectLst>
                  <a:outerShdw blurRad="38100" dist="38100" dir="2700000" algn="tl">
                    <a:srgbClr val="000000">
                      <a:alpha val="43137"/>
                    </a:srgbClr>
                  </a:outerShdw>
                </a:effectLst>
              </a:defRPr>
            </a:lvl1pPr>
          </a:lstStyle>
          <a:p>
            <a:fld id="{B6F15528-21DE-4FAA-801E-634DDDAF4B2B}" type="slidenum">
              <a:rPr lang="en-GB" smtClean="0"/>
              <a:t>‹#›</a:t>
            </a:fld>
            <a:endParaRPr lang="en-GB"/>
          </a:p>
        </p:txBody>
      </p:sp>
    </p:spTree>
    <p:extLst>
      <p:ext uri="{BB962C8B-B14F-4D97-AF65-F5344CB8AC3E}">
        <p14:creationId xmlns:p14="http://schemas.microsoft.com/office/powerpoint/2010/main" val="110985986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Agenda">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B5B1B45C-C751-7073-07E7-A6F87BE783E1}"/>
              </a:ext>
            </a:extLst>
          </p:cNvPr>
          <p:cNvSpPr/>
          <p:nvPr/>
        </p:nvSpPr>
        <p:spPr>
          <a:xfrm rot="5400000">
            <a:off x="-649554" y="649107"/>
            <a:ext cx="6879229" cy="5580115"/>
          </a:xfrm>
          <a:custGeom>
            <a:avLst/>
            <a:gdLst>
              <a:gd name="connsiteX0" fmla="*/ 0 w 6879229"/>
              <a:gd name="connsiteY0" fmla="*/ 5580115 h 5580115"/>
              <a:gd name="connsiteX1" fmla="*/ 0 w 6879229"/>
              <a:gd name="connsiteY1" fmla="*/ 336408 h 5580115"/>
              <a:gd name="connsiteX2" fmla="*/ 14600 w 6879229"/>
              <a:gd name="connsiteY2" fmla="*/ 341265 h 5580115"/>
              <a:gd name="connsiteX3" fmla="*/ 407674 w 6879229"/>
              <a:gd name="connsiteY3" fmla="*/ 406739 h 5580115"/>
              <a:gd name="connsiteX4" fmla="*/ 1396779 w 6879229"/>
              <a:gd name="connsiteY4" fmla="*/ 33767 h 5580115"/>
              <a:gd name="connsiteX5" fmla="*/ 2329167 w 6879229"/>
              <a:gd name="connsiteY5" fmla="*/ 406739 h 5580115"/>
              <a:gd name="connsiteX6" fmla="*/ 3293063 w 6879229"/>
              <a:gd name="connsiteY6" fmla="*/ 113574 h 5580115"/>
              <a:gd name="connsiteX7" fmla="*/ 4250658 w 6879229"/>
              <a:gd name="connsiteY7" fmla="*/ 406739 h 5580115"/>
              <a:gd name="connsiteX8" fmla="*/ 5205103 w 6879229"/>
              <a:gd name="connsiteY8" fmla="*/ 0 h 5580115"/>
              <a:gd name="connsiteX9" fmla="*/ 6178027 w 6879229"/>
              <a:gd name="connsiteY9" fmla="*/ 406740 h 5580115"/>
              <a:gd name="connsiteX10" fmla="*/ 6842247 w 6879229"/>
              <a:gd name="connsiteY10" fmla="*/ 151396 h 5580115"/>
              <a:gd name="connsiteX11" fmla="*/ 6879229 w 6879229"/>
              <a:gd name="connsiteY11" fmla="*/ 141992 h 5580115"/>
              <a:gd name="connsiteX12" fmla="*/ 6866459 w 6879229"/>
              <a:gd name="connsiteY12" fmla="*/ 5580115 h 5580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79229" h="5580115">
                <a:moveTo>
                  <a:pt x="0" y="5580115"/>
                </a:moveTo>
                <a:lnTo>
                  <a:pt x="0" y="336408"/>
                </a:lnTo>
                <a:lnTo>
                  <a:pt x="14600" y="341265"/>
                </a:lnTo>
                <a:cubicBezTo>
                  <a:pt x="140883" y="379552"/>
                  <a:pt x="272568" y="406739"/>
                  <a:pt x="407674" y="406739"/>
                </a:cubicBezTo>
                <a:cubicBezTo>
                  <a:pt x="888043" y="406739"/>
                  <a:pt x="916401" y="33767"/>
                  <a:pt x="1396779" y="33767"/>
                </a:cubicBezTo>
                <a:cubicBezTo>
                  <a:pt x="1877148" y="33767"/>
                  <a:pt x="2013120" y="393437"/>
                  <a:pt x="2329167" y="406739"/>
                </a:cubicBezTo>
                <a:cubicBezTo>
                  <a:pt x="2645214" y="420040"/>
                  <a:pt x="2812686" y="113574"/>
                  <a:pt x="3293063" y="113574"/>
                </a:cubicBezTo>
                <a:cubicBezTo>
                  <a:pt x="3773430" y="113574"/>
                  <a:pt x="3931985" y="425667"/>
                  <a:pt x="4250658" y="406739"/>
                </a:cubicBezTo>
                <a:cubicBezTo>
                  <a:pt x="4569331" y="387810"/>
                  <a:pt x="4724725" y="0"/>
                  <a:pt x="5205103" y="0"/>
                </a:cubicBezTo>
                <a:cubicBezTo>
                  <a:pt x="5526330" y="0"/>
                  <a:pt x="5853648" y="389857"/>
                  <a:pt x="6178027" y="406740"/>
                </a:cubicBezTo>
                <a:cubicBezTo>
                  <a:pt x="6421312" y="419401"/>
                  <a:pt x="6576966" y="241259"/>
                  <a:pt x="6842247" y="151396"/>
                </a:cubicBezTo>
                <a:lnTo>
                  <a:pt x="6879229" y="141992"/>
                </a:lnTo>
                <a:lnTo>
                  <a:pt x="6866459" y="5580115"/>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593653" y="2351727"/>
            <a:ext cx="3887763" cy="2646660"/>
          </a:xfrm>
        </p:spPr>
        <p:txBody>
          <a:bodyPr anchor="ctr">
            <a:normAutofit/>
          </a:bodyPr>
          <a:lstStyle>
            <a:lvl1pPr algn="ctr">
              <a:defRPr sz="7200">
                <a:solidFill>
                  <a:schemeClr val="bg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6642264" y="948906"/>
            <a:ext cx="4331108" cy="5055079"/>
          </a:xfrm>
          <a:prstGeom prst="rect">
            <a:avLst/>
          </a:prstGeom>
        </p:spPr>
        <p:txBody>
          <a:bodyPr anchor="ctr">
            <a:normAutofit/>
          </a:bodyPr>
          <a:lstStyle>
            <a:lvl1pPr>
              <a:defRPr sz="16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bg2"/>
                </a:solidFill>
              </a:defRPr>
            </a:lvl1p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2004670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accent1"/>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4C01885-66BA-780E-B5EB-88DA4ADEDC67}"/>
              </a:ext>
            </a:extLst>
          </p:cNvPr>
          <p:cNvSpPr>
            <a:spLocks noGrp="1"/>
          </p:cNvSpPr>
          <p:nvPr>
            <p:ph type="title"/>
          </p:nvPr>
        </p:nvSpPr>
        <p:spPr>
          <a:xfrm>
            <a:off x="6354310" y="1070670"/>
            <a:ext cx="4488575" cy="1453080"/>
          </a:xfrm>
        </p:spPr>
        <p:txBody>
          <a:bodyPr/>
          <a:lstStyle>
            <a:lvl1pPr>
              <a:defRPr sz="8000">
                <a:solidFill>
                  <a:schemeClr val="tx2"/>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354310" y="256032"/>
            <a:ext cx="3256613" cy="365125"/>
          </a:xfrm>
        </p:spPr>
        <p:txBody>
          <a:bodyPr/>
          <a:lstStyle>
            <a:lvl1pPr>
              <a:defRPr>
                <a:solidFill>
                  <a:schemeClr val="tx2"/>
                </a:solidFill>
              </a:defRPr>
            </a:lvl1pPr>
          </a:lstStyle>
          <a:p>
            <a:endParaRPr lang="en-GB"/>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6354310" y="2545730"/>
            <a:ext cx="4488575" cy="3569029"/>
          </a:xfrm>
          <a:prstGeom prst="rect">
            <a:avLst/>
          </a:prstGeom>
        </p:spPr>
        <p:txBody>
          <a:bodyPr>
            <a:normAutofit/>
          </a:bodyPr>
          <a:lstStyle>
            <a:lvl1pPr>
              <a:defRPr sz="1600">
                <a:solidFill>
                  <a:schemeClr val="tx2"/>
                </a:solidFill>
              </a:defRPr>
            </a:lvl1pPr>
            <a:lvl2pPr>
              <a:defRPr sz="1400">
                <a:solidFill>
                  <a:schemeClr val="tx2"/>
                </a:solidFill>
              </a:defRPr>
            </a:lvl2pPr>
            <a:lvl3pPr>
              <a:defRPr sz="1400">
                <a:solidFill>
                  <a:schemeClr val="tx2"/>
                </a:solidFill>
              </a:defRPr>
            </a:lvl3pPr>
            <a:lvl4pPr>
              <a:defRPr sz="1400">
                <a:solidFill>
                  <a:schemeClr val="tx2"/>
                </a:solidFill>
              </a:defRPr>
            </a:lvl4pPr>
            <a:lvl5pPr>
              <a:defRPr sz="140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6354310" y="6356350"/>
            <a:ext cx="2880610" cy="365125"/>
          </a:xfrm>
        </p:spPr>
        <p:txBody>
          <a:bodyPr/>
          <a:lstStyle>
            <a:lvl1pPr algn="l">
              <a:defRPr>
                <a:solidFill>
                  <a:schemeClr val="tx2"/>
                </a:solidFill>
              </a:defRPr>
            </a:lvl1p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B6F15528-21DE-4FAA-801E-634DDDAF4B2B}" type="slidenum">
              <a:rPr lang="en-GB" smtClean="0"/>
              <a:t>‹#›</a:t>
            </a:fld>
            <a:endParaRPr lang="en-GB"/>
          </a:p>
        </p:txBody>
      </p:sp>
      <p:sp>
        <p:nvSpPr>
          <p:cNvPr id="24" name="Picture Placeholder 11">
            <a:extLst>
              <a:ext uri="{FF2B5EF4-FFF2-40B4-BE49-F238E27FC236}">
                <a16:creationId xmlns:a16="http://schemas.microsoft.com/office/drawing/2014/main" id="{0B5B43A2-3F72-21BD-F8B0-B5E66ED78C4D}"/>
              </a:ext>
            </a:extLst>
          </p:cNvPr>
          <p:cNvSpPr>
            <a:spLocks noGrp="1"/>
          </p:cNvSpPr>
          <p:nvPr>
            <p:ph type="pic" sz="quarter" idx="14" hasCustomPrompt="1"/>
          </p:nvPr>
        </p:nvSpPr>
        <p:spPr>
          <a:xfrm rot="21048132">
            <a:off x="1031694" y="796632"/>
            <a:ext cx="3725672" cy="3664445"/>
          </a:xfrm>
          <a:custGeom>
            <a:avLst/>
            <a:gdLst>
              <a:gd name="connsiteX0" fmla="*/ 1608654 w 2955473"/>
              <a:gd name="connsiteY0" fmla="*/ 1 h 2975231"/>
              <a:gd name="connsiteX1" fmla="*/ 1907042 w 2955473"/>
              <a:gd name="connsiteY1" fmla="*/ 40268 h 2975231"/>
              <a:gd name="connsiteX2" fmla="*/ 2955473 w 2955473"/>
              <a:gd name="connsiteY2" fmla="*/ 1389745 h 2975231"/>
              <a:gd name="connsiteX3" fmla="*/ 1894542 w 2955473"/>
              <a:gd name="connsiteY3" fmla="*/ 2940652 h 2975231"/>
              <a:gd name="connsiteX4" fmla="*/ 215597 w 2955473"/>
              <a:gd name="connsiteY4" fmla="*/ 2314973 h 2975231"/>
              <a:gd name="connsiteX5" fmla="*/ 51635 w 2955473"/>
              <a:gd name="connsiteY5" fmla="*/ 1085943 h 2975231"/>
              <a:gd name="connsiteX6" fmla="*/ 663171 w 2955473"/>
              <a:gd name="connsiteY6" fmla="*/ 240863 h 2975231"/>
              <a:gd name="connsiteX7" fmla="*/ 1608654 w 2955473"/>
              <a:gd name="connsiteY7" fmla="*/ 1 h 2975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55473" h="2975231">
                <a:moveTo>
                  <a:pt x="1608654" y="1"/>
                </a:moveTo>
                <a:cubicBezTo>
                  <a:pt x="1717499" y="45"/>
                  <a:pt x="1819623" y="12356"/>
                  <a:pt x="1907042" y="40268"/>
                </a:cubicBezTo>
                <a:cubicBezTo>
                  <a:pt x="2256716" y="151916"/>
                  <a:pt x="2944472" y="714411"/>
                  <a:pt x="2955473" y="1389745"/>
                </a:cubicBezTo>
                <a:cubicBezTo>
                  <a:pt x="2909399" y="2225557"/>
                  <a:pt x="2351188" y="2786448"/>
                  <a:pt x="1894542" y="2940652"/>
                </a:cubicBezTo>
                <a:cubicBezTo>
                  <a:pt x="1437897" y="3094857"/>
                  <a:pt x="495451" y="2705978"/>
                  <a:pt x="215597" y="2314973"/>
                </a:cubicBezTo>
                <a:cubicBezTo>
                  <a:pt x="-64257" y="1923967"/>
                  <a:pt x="-14818" y="1411172"/>
                  <a:pt x="51635" y="1085943"/>
                </a:cubicBezTo>
                <a:cubicBezTo>
                  <a:pt x="118088" y="760713"/>
                  <a:pt x="353937" y="415142"/>
                  <a:pt x="663171" y="240863"/>
                </a:cubicBezTo>
                <a:cubicBezTo>
                  <a:pt x="895097" y="110154"/>
                  <a:pt x="1282120" y="-129"/>
                  <a:pt x="1608654" y="1"/>
                </a:cubicBezTo>
                <a:close/>
              </a:path>
            </a:pathLst>
          </a:custGeom>
          <a:blipFill>
            <a:blip r:embed="rId2">
              <a:alphaModFix amt="60000"/>
            </a:blip>
            <a:stretch>
              <a:fillRect/>
            </a:stretch>
          </a:blipFill>
        </p:spPr>
        <p:txBody>
          <a:bodyPr wrap="square">
            <a:noAutofit/>
          </a:bodyPr>
          <a:lstStyle>
            <a:lvl1pPr marL="0" indent="0">
              <a:buNone/>
              <a:defRPr>
                <a:solidFill>
                  <a:schemeClr val="tx2"/>
                </a:solidFill>
              </a:defRPr>
            </a:lvl1pPr>
          </a:lstStyle>
          <a:p>
            <a:r>
              <a:rPr lang="en-US" dirty="0"/>
              <a:t>  </a:t>
            </a:r>
          </a:p>
        </p:txBody>
      </p:sp>
      <p:sp>
        <p:nvSpPr>
          <p:cNvPr id="25" name="Freeform: Shape 5">
            <a:extLst>
              <a:ext uri="{FF2B5EF4-FFF2-40B4-BE49-F238E27FC236}">
                <a16:creationId xmlns:a16="http://schemas.microsoft.com/office/drawing/2014/main" id="{9C072A2D-8BD7-161B-9291-1E23B1E9F132}"/>
              </a:ext>
            </a:extLst>
          </p:cNvPr>
          <p:cNvSpPr/>
          <p:nvPr/>
        </p:nvSpPr>
        <p:spPr>
          <a:xfrm rot="10800000" flipH="1" flipV="1">
            <a:off x="1769839" y="4353227"/>
            <a:ext cx="2448883" cy="1230417"/>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574680"/>
              <a:gd name="connsiteY0" fmla="*/ 0 h 3089347"/>
              <a:gd name="connsiteX1" fmla="*/ 4574680 w 4574680"/>
              <a:gd name="connsiteY1" fmla="*/ 1365633 h 3089347"/>
              <a:gd name="connsiteX2" fmla="*/ 3916054 w 4574680"/>
              <a:gd name="connsiteY2" fmla="*/ 2615611 h 3089347"/>
              <a:gd name="connsiteX3" fmla="*/ 3225585 w 4574680"/>
              <a:gd name="connsiteY3" fmla="*/ 2984244 h 3089347"/>
              <a:gd name="connsiteX4" fmla="*/ 2247563 w 4574680"/>
              <a:gd name="connsiteY4" fmla="*/ 3086503 h 3089347"/>
              <a:gd name="connsiteX5" fmla="*/ 1234115 w 4574680"/>
              <a:gd name="connsiteY5" fmla="*/ 3023051 h 3089347"/>
              <a:gd name="connsiteX6" fmla="*/ 155089 w 4574680"/>
              <a:gd name="connsiteY6" fmla="*/ 2034602 h 3089347"/>
              <a:gd name="connsiteX7" fmla="*/ 13820 w 4574680"/>
              <a:gd name="connsiteY7" fmla="*/ 1186120 h 3089347"/>
              <a:gd name="connsiteX8" fmla="*/ 1930 w 4574680"/>
              <a:gd name="connsiteY8" fmla="*/ 0 h 3089347"/>
              <a:gd name="connsiteX0" fmla="*/ 0 w 4560860"/>
              <a:gd name="connsiteY0" fmla="*/ 55958 h 1959185"/>
              <a:gd name="connsiteX1" fmla="*/ 4560860 w 4560860"/>
              <a:gd name="connsiteY1" fmla="*/ 235471 h 1959185"/>
              <a:gd name="connsiteX2" fmla="*/ 3902234 w 4560860"/>
              <a:gd name="connsiteY2" fmla="*/ 1485449 h 1959185"/>
              <a:gd name="connsiteX3" fmla="*/ 3211765 w 4560860"/>
              <a:gd name="connsiteY3" fmla="*/ 1854082 h 1959185"/>
              <a:gd name="connsiteX4" fmla="*/ 2233743 w 4560860"/>
              <a:gd name="connsiteY4" fmla="*/ 1956341 h 1959185"/>
              <a:gd name="connsiteX5" fmla="*/ 1220295 w 4560860"/>
              <a:gd name="connsiteY5" fmla="*/ 1892889 h 1959185"/>
              <a:gd name="connsiteX6" fmla="*/ 141269 w 4560860"/>
              <a:gd name="connsiteY6" fmla="*/ 904440 h 1959185"/>
              <a:gd name="connsiteX7" fmla="*/ 0 w 4560860"/>
              <a:gd name="connsiteY7" fmla="*/ 55958 h 1959185"/>
              <a:gd name="connsiteX0" fmla="*/ 0 w 4419591"/>
              <a:gd name="connsiteY0" fmla="*/ 681456 h 1736201"/>
              <a:gd name="connsiteX1" fmla="*/ 4419591 w 4419591"/>
              <a:gd name="connsiteY1" fmla="*/ 12487 h 1736201"/>
              <a:gd name="connsiteX2" fmla="*/ 3760965 w 4419591"/>
              <a:gd name="connsiteY2" fmla="*/ 1262465 h 1736201"/>
              <a:gd name="connsiteX3" fmla="*/ 3070496 w 4419591"/>
              <a:gd name="connsiteY3" fmla="*/ 1631098 h 1736201"/>
              <a:gd name="connsiteX4" fmla="*/ 2092474 w 4419591"/>
              <a:gd name="connsiteY4" fmla="*/ 1733357 h 1736201"/>
              <a:gd name="connsiteX5" fmla="*/ 1079026 w 4419591"/>
              <a:gd name="connsiteY5" fmla="*/ 1669905 h 1736201"/>
              <a:gd name="connsiteX6" fmla="*/ 0 w 4419591"/>
              <a:gd name="connsiteY6" fmla="*/ 681456 h 1736201"/>
              <a:gd name="connsiteX0" fmla="*/ 0 w 4444077"/>
              <a:gd name="connsiteY0" fmla="*/ 278206 h 1768127"/>
              <a:gd name="connsiteX1" fmla="*/ 4444077 w 4444077"/>
              <a:gd name="connsiteY1" fmla="*/ 44413 h 1768127"/>
              <a:gd name="connsiteX2" fmla="*/ 3785451 w 4444077"/>
              <a:gd name="connsiteY2" fmla="*/ 1294391 h 1768127"/>
              <a:gd name="connsiteX3" fmla="*/ 3094982 w 4444077"/>
              <a:gd name="connsiteY3" fmla="*/ 1663024 h 1768127"/>
              <a:gd name="connsiteX4" fmla="*/ 2116960 w 4444077"/>
              <a:gd name="connsiteY4" fmla="*/ 1765283 h 1768127"/>
              <a:gd name="connsiteX5" fmla="*/ 1103512 w 4444077"/>
              <a:gd name="connsiteY5" fmla="*/ 1701831 h 1768127"/>
              <a:gd name="connsiteX6" fmla="*/ 0 w 4444077"/>
              <a:gd name="connsiteY6" fmla="*/ 278206 h 176812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3650 h 1743571"/>
              <a:gd name="connsiteX1" fmla="*/ 4444077 w 4444077"/>
              <a:gd name="connsiteY1" fmla="*/ 19857 h 1743571"/>
              <a:gd name="connsiteX2" fmla="*/ 3785451 w 4444077"/>
              <a:gd name="connsiteY2" fmla="*/ 1269835 h 1743571"/>
              <a:gd name="connsiteX3" fmla="*/ 3094982 w 4444077"/>
              <a:gd name="connsiteY3" fmla="*/ 1638468 h 1743571"/>
              <a:gd name="connsiteX4" fmla="*/ 2116960 w 4444077"/>
              <a:gd name="connsiteY4" fmla="*/ 1740727 h 1743571"/>
              <a:gd name="connsiteX5" fmla="*/ 1103512 w 4444077"/>
              <a:gd name="connsiteY5" fmla="*/ 1677275 h 1743571"/>
              <a:gd name="connsiteX6" fmla="*/ 0 w 4444077"/>
              <a:gd name="connsiteY6" fmla="*/ 253650 h 1743571"/>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189833 w 4444077"/>
              <a:gd name="connsiteY3" fmla="*/ 1575178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14306 w 4444077"/>
              <a:gd name="connsiteY2" fmla="*/ 1264899 h 1723714"/>
              <a:gd name="connsiteX3" fmla="*/ 3189833 w 4444077"/>
              <a:gd name="connsiteY3" fmla="*/ 1575178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14306 w 4444077"/>
              <a:gd name="connsiteY2" fmla="*/ 1264899 h 1723714"/>
              <a:gd name="connsiteX3" fmla="*/ 3189833 w 4444077"/>
              <a:gd name="connsiteY3" fmla="*/ 1575178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14306 w 4444077"/>
              <a:gd name="connsiteY2" fmla="*/ 1264899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85176 w 4444077"/>
              <a:gd name="connsiteY2" fmla="*/ 1274845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85176 w 4444077"/>
              <a:gd name="connsiteY2" fmla="*/ 1274845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85176 w 4444077"/>
              <a:gd name="connsiteY2" fmla="*/ 1274845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4077" h="1723714">
                <a:moveTo>
                  <a:pt x="0" y="233793"/>
                </a:moveTo>
                <a:cubicBezTo>
                  <a:pt x="1291362" y="189652"/>
                  <a:pt x="3168354" y="57895"/>
                  <a:pt x="4444077" y="0"/>
                </a:cubicBezTo>
                <a:cubicBezTo>
                  <a:pt x="4352550" y="749432"/>
                  <a:pt x="4378232" y="890922"/>
                  <a:pt x="3985176" y="1274845"/>
                </a:cubicBezTo>
                <a:cubicBezTo>
                  <a:pt x="3751091" y="1462369"/>
                  <a:pt x="3456217" y="1531828"/>
                  <a:pt x="3273590" y="1600046"/>
                </a:cubicBezTo>
                <a:cubicBezTo>
                  <a:pt x="2898630" y="1674747"/>
                  <a:pt x="2448872" y="1714402"/>
                  <a:pt x="2116960" y="1720870"/>
                </a:cubicBezTo>
                <a:cubicBezTo>
                  <a:pt x="1785048" y="1727338"/>
                  <a:pt x="1342148" y="1728723"/>
                  <a:pt x="1103512" y="1657418"/>
                </a:cubicBezTo>
                <a:cubicBezTo>
                  <a:pt x="754766" y="1482101"/>
                  <a:pt x="340352" y="1121045"/>
                  <a:pt x="0" y="233793"/>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2"/>
              </a:solidFill>
            </a:endParaRPr>
          </a:p>
          <a:p>
            <a:pPr algn="ctr"/>
            <a:endParaRPr lang="en-US" dirty="0">
              <a:solidFill>
                <a:schemeClr val="tx2"/>
              </a:solidFill>
            </a:endParaRPr>
          </a:p>
        </p:txBody>
      </p:sp>
      <p:sp>
        <p:nvSpPr>
          <p:cNvPr id="10" name="Freeform 9">
            <a:extLst>
              <a:ext uri="{FF2B5EF4-FFF2-40B4-BE49-F238E27FC236}">
                <a16:creationId xmlns:a16="http://schemas.microsoft.com/office/drawing/2014/main" id="{C66BF687-18B3-B4D9-3829-54B304012400}"/>
              </a:ext>
            </a:extLst>
          </p:cNvPr>
          <p:cNvSpPr/>
          <p:nvPr/>
        </p:nvSpPr>
        <p:spPr>
          <a:xfrm rot="11640837" flipH="1">
            <a:off x="1581156" y="5591494"/>
            <a:ext cx="2315009" cy="1266376"/>
          </a:xfrm>
          <a:custGeom>
            <a:avLst/>
            <a:gdLst>
              <a:gd name="connsiteX0" fmla="*/ 735845 w 2315009"/>
              <a:gd name="connsiteY0" fmla="*/ 1198094 h 1266376"/>
              <a:gd name="connsiteX1" fmla="*/ 1706063 w 2315009"/>
              <a:gd name="connsiteY1" fmla="*/ 1198581 h 1266376"/>
              <a:gd name="connsiteX2" fmla="*/ 2290513 w 2315009"/>
              <a:gd name="connsiteY2" fmla="*/ 429320 h 1266376"/>
              <a:gd name="connsiteX3" fmla="*/ 2315009 w 2315009"/>
              <a:gd name="connsiteY3" fmla="*/ 266726 h 1266376"/>
              <a:gd name="connsiteX4" fmla="*/ 1828072 w 2315009"/>
              <a:gd name="connsiteY4" fmla="*/ 145194 h 1266376"/>
              <a:gd name="connsiteX5" fmla="*/ 1824945 w 2315009"/>
              <a:gd name="connsiteY5" fmla="*/ 166186 h 1266376"/>
              <a:gd name="connsiteX6" fmla="*/ 1574870 w 2315009"/>
              <a:gd name="connsiteY6" fmla="*/ 686358 h 1266376"/>
              <a:gd name="connsiteX7" fmla="*/ 780663 w 2315009"/>
              <a:gd name="connsiteY7" fmla="*/ 642497 h 1266376"/>
              <a:gd name="connsiteX8" fmla="*/ 485404 w 2315009"/>
              <a:gd name="connsiteY8" fmla="*/ 0 h 1266376"/>
              <a:gd name="connsiteX9" fmla="*/ 0 w 2315009"/>
              <a:gd name="connsiteY9" fmla="*/ 76647 h 1266376"/>
              <a:gd name="connsiteX10" fmla="*/ 87283 w 2315009"/>
              <a:gd name="connsiteY10" fmla="*/ 504176 h 1266376"/>
              <a:gd name="connsiteX11" fmla="*/ 511250 w 2315009"/>
              <a:gd name="connsiteY11" fmla="*/ 1122860 h 1266376"/>
              <a:gd name="connsiteX12" fmla="*/ 735845 w 2315009"/>
              <a:gd name="connsiteY12" fmla="*/ 1198094 h 1266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15009" h="1266376">
                <a:moveTo>
                  <a:pt x="735845" y="1198094"/>
                </a:moveTo>
                <a:cubicBezTo>
                  <a:pt x="1010251" y="1267877"/>
                  <a:pt x="1408984" y="1307991"/>
                  <a:pt x="1706063" y="1198581"/>
                </a:cubicBezTo>
                <a:cubicBezTo>
                  <a:pt x="2088905" y="1025678"/>
                  <a:pt x="2230788" y="730915"/>
                  <a:pt x="2290513" y="429320"/>
                </a:cubicBezTo>
                <a:lnTo>
                  <a:pt x="2315009" y="266726"/>
                </a:lnTo>
                <a:lnTo>
                  <a:pt x="1828072" y="145194"/>
                </a:lnTo>
                <a:lnTo>
                  <a:pt x="1824945" y="166186"/>
                </a:lnTo>
                <a:cubicBezTo>
                  <a:pt x="1787301" y="421216"/>
                  <a:pt x="1755260" y="595210"/>
                  <a:pt x="1574870" y="686358"/>
                </a:cubicBezTo>
                <a:cubicBezTo>
                  <a:pt x="1373457" y="817883"/>
                  <a:pt x="962240" y="756891"/>
                  <a:pt x="780663" y="642497"/>
                </a:cubicBezTo>
                <a:cubicBezTo>
                  <a:pt x="599085" y="528104"/>
                  <a:pt x="524005" y="279592"/>
                  <a:pt x="485404" y="0"/>
                </a:cubicBezTo>
                <a:lnTo>
                  <a:pt x="0" y="76647"/>
                </a:lnTo>
                <a:cubicBezTo>
                  <a:pt x="9850" y="208657"/>
                  <a:pt x="37847" y="312521"/>
                  <a:pt x="87283" y="504176"/>
                </a:cubicBezTo>
                <a:cubicBezTo>
                  <a:pt x="136719" y="695831"/>
                  <a:pt x="253906" y="936898"/>
                  <a:pt x="511250" y="1122860"/>
                </a:cubicBezTo>
                <a:cubicBezTo>
                  <a:pt x="566721" y="1148275"/>
                  <a:pt x="644376" y="1174833"/>
                  <a:pt x="735845" y="1198094"/>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2"/>
              </a:solidFill>
            </a:endParaRPr>
          </a:p>
        </p:txBody>
      </p:sp>
      <p:grpSp>
        <p:nvGrpSpPr>
          <p:cNvPr id="27" name="Group 26">
            <a:extLst>
              <a:ext uri="{FF2B5EF4-FFF2-40B4-BE49-F238E27FC236}">
                <a16:creationId xmlns:a16="http://schemas.microsoft.com/office/drawing/2014/main" id="{F689B83F-DED1-4FF1-8795-D66BE073A1FC}"/>
              </a:ext>
            </a:extLst>
          </p:cNvPr>
          <p:cNvGrpSpPr/>
          <p:nvPr/>
        </p:nvGrpSpPr>
        <p:grpSpPr>
          <a:xfrm flipH="1">
            <a:off x="2581419" y="4775542"/>
            <a:ext cx="626222" cy="449746"/>
            <a:chOff x="10056508" y="3477013"/>
            <a:chExt cx="713092" cy="512135"/>
          </a:xfrm>
        </p:grpSpPr>
        <p:sp>
          <p:nvSpPr>
            <p:cNvPr id="28" name="Freeform: Shape 13">
              <a:extLst>
                <a:ext uri="{FF2B5EF4-FFF2-40B4-BE49-F238E27FC236}">
                  <a16:creationId xmlns:a16="http://schemas.microsoft.com/office/drawing/2014/main" id="{DE610B33-E292-9F11-4A6E-0FF88920F876}"/>
                </a:ext>
              </a:extLst>
            </p:cNvPr>
            <p:cNvSpPr/>
            <p:nvPr/>
          </p:nvSpPr>
          <p:spPr>
            <a:xfrm>
              <a:off x="10056508" y="3890827"/>
              <a:ext cx="713092" cy="9832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solidFill>
                    <a:srgbClr val="2C3431"/>
                  </a:solidFill>
                </a:ln>
                <a:solidFill>
                  <a:schemeClr val="tx2"/>
                </a:solidFill>
              </a:endParaRPr>
            </a:p>
          </p:txBody>
        </p:sp>
        <p:sp>
          <p:nvSpPr>
            <p:cNvPr id="29" name="Oval 28">
              <a:extLst>
                <a:ext uri="{FF2B5EF4-FFF2-40B4-BE49-F238E27FC236}">
                  <a16:creationId xmlns:a16="http://schemas.microsoft.com/office/drawing/2014/main" id="{97165388-148A-221C-3FA3-50B9A61BDE7D}"/>
                </a:ext>
              </a:extLst>
            </p:cNvPr>
            <p:cNvSpPr/>
            <p:nvPr/>
          </p:nvSpPr>
          <p:spPr>
            <a:xfrm flipH="1">
              <a:off x="10462097" y="3477013"/>
              <a:ext cx="250414" cy="295443"/>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0" name="Freeform: Shape 15">
              <a:extLst>
                <a:ext uri="{FF2B5EF4-FFF2-40B4-BE49-F238E27FC236}">
                  <a16:creationId xmlns:a16="http://schemas.microsoft.com/office/drawing/2014/main" id="{1F069273-C2A7-3D8B-5203-4527BC8B3039}"/>
                </a:ext>
              </a:extLst>
            </p:cNvPr>
            <p:cNvSpPr/>
            <p:nvPr/>
          </p:nvSpPr>
          <p:spPr>
            <a:xfrm flipH="1">
              <a:off x="10468546" y="3477013"/>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
          <p:nvSpPr>
            <p:cNvPr id="31" name="Oval 30">
              <a:extLst>
                <a:ext uri="{FF2B5EF4-FFF2-40B4-BE49-F238E27FC236}">
                  <a16:creationId xmlns:a16="http://schemas.microsoft.com/office/drawing/2014/main" id="{80AA5136-A18C-C2B6-E9C2-10452AF62273}"/>
                </a:ext>
              </a:extLst>
            </p:cNvPr>
            <p:cNvSpPr/>
            <p:nvPr/>
          </p:nvSpPr>
          <p:spPr>
            <a:xfrm flipH="1">
              <a:off x="10108996" y="3520306"/>
              <a:ext cx="250414" cy="295443"/>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2" name="Freeform: Shape 17">
              <a:extLst>
                <a:ext uri="{FF2B5EF4-FFF2-40B4-BE49-F238E27FC236}">
                  <a16:creationId xmlns:a16="http://schemas.microsoft.com/office/drawing/2014/main" id="{9DF0C0FE-A9B3-F4DB-36E8-A044451CC18F}"/>
                </a:ext>
              </a:extLst>
            </p:cNvPr>
            <p:cNvSpPr/>
            <p:nvPr/>
          </p:nvSpPr>
          <p:spPr>
            <a:xfrm flipH="1">
              <a:off x="10114155"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grpSp>
    </p:spTree>
    <p:extLst>
      <p:ext uri="{BB962C8B-B14F-4D97-AF65-F5344CB8AC3E}">
        <p14:creationId xmlns:p14="http://schemas.microsoft.com/office/powerpoint/2010/main" val="929365275"/>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5714BF7F-4D9A-6724-4323-AA2D7D6D9DF7}"/>
              </a:ext>
            </a:extLst>
          </p:cNvPr>
          <p:cNvSpPr/>
          <p:nvPr/>
        </p:nvSpPr>
        <p:spPr>
          <a:xfrm rot="968660">
            <a:off x="-905498" y="1677624"/>
            <a:ext cx="12803897" cy="5197757"/>
          </a:xfrm>
          <a:custGeom>
            <a:avLst/>
            <a:gdLst>
              <a:gd name="connsiteX0" fmla="*/ 0 w 12803897"/>
              <a:gd name="connsiteY0" fmla="*/ 215826 h 5197757"/>
              <a:gd name="connsiteX1" fmla="*/ 7265655 w 12803897"/>
              <a:gd name="connsiteY1" fmla="*/ 186960 h 5197757"/>
              <a:gd name="connsiteX2" fmla="*/ 7010816 w 12803897"/>
              <a:gd name="connsiteY2" fmla="*/ 1624595 h 5197757"/>
              <a:gd name="connsiteX3" fmla="*/ 6977045 w 12803897"/>
              <a:gd name="connsiteY3" fmla="*/ 1720315 h 5197757"/>
              <a:gd name="connsiteX4" fmla="*/ 7021935 w 12803897"/>
              <a:gd name="connsiteY4" fmla="*/ 1659818 h 5197757"/>
              <a:gd name="connsiteX5" fmla="*/ 9081366 w 12803897"/>
              <a:gd name="connsiteY5" fmla="*/ 191287 h 5197757"/>
              <a:gd name="connsiteX6" fmla="*/ 12803897 w 12803897"/>
              <a:gd name="connsiteY6" fmla="*/ 1329451 h 5197757"/>
              <a:gd name="connsiteX7" fmla="*/ 11646289 w 12803897"/>
              <a:gd name="connsiteY7" fmla="*/ 2444351 h 5197757"/>
              <a:gd name="connsiteX8" fmla="*/ 10703071 w 12803897"/>
              <a:gd name="connsiteY8" fmla="*/ 1801280 h 5197757"/>
              <a:gd name="connsiteX9" fmla="*/ 9611631 w 12803897"/>
              <a:gd name="connsiteY9" fmla="*/ 1844412 h 5197757"/>
              <a:gd name="connsiteX10" fmla="*/ 8242239 w 12803897"/>
              <a:gd name="connsiteY10" fmla="*/ 3063993 h 5197757"/>
              <a:gd name="connsiteX11" fmla="*/ 8285777 w 12803897"/>
              <a:gd name="connsiteY11" fmla="*/ 4735422 h 5197757"/>
              <a:gd name="connsiteX12" fmla="*/ 8288961 w 12803897"/>
              <a:gd name="connsiteY12" fmla="*/ 4740118 h 5197757"/>
              <a:gd name="connsiteX13" fmla="*/ 6708028 w 12803897"/>
              <a:gd name="connsiteY13" fmla="*/ 5197757 h 5197757"/>
              <a:gd name="connsiteX14" fmla="*/ 6590215 w 12803897"/>
              <a:gd name="connsiteY14" fmla="*/ 5015394 h 5197757"/>
              <a:gd name="connsiteX15" fmla="*/ 6381330 w 12803897"/>
              <a:gd name="connsiteY15" fmla="*/ 4559771 h 5197757"/>
              <a:gd name="connsiteX16" fmla="*/ 6446023 w 12803897"/>
              <a:gd name="connsiteY16" fmla="*/ 2638685 h 5197757"/>
              <a:gd name="connsiteX17" fmla="*/ 6579563 w 12803897"/>
              <a:gd name="connsiteY17" fmla="*/ 2344774 h 5197757"/>
              <a:gd name="connsiteX18" fmla="*/ 6581210 w 12803897"/>
              <a:gd name="connsiteY18" fmla="*/ 2341768 h 5197757"/>
              <a:gd name="connsiteX19" fmla="*/ 6390775 w 12803897"/>
              <a:gd name="connsiteY19" fmla="*/ 2558036 h 5197757"/>
              <a:gd name="connsiteX20" fmla="*/ 5091615 w 12803897"/>
              <a:gd name="connsiteY20" fmla="*/ 3522488 h 5197757"/>
              <a:gd name="connsiteX21" fmla="*/ 1850877 w 12803897"/>
              <a:gd name="connsiteY21" fmla="*/ 3321467 h 5197757"/>
              <a:gd name="connsiteX22" fmla="*/ 436663 w 12803897"/>
              <a:gd name="connsiteY22" fmla="*/ 1564029 h 5197757"/>
              <a:gd name="connsiteX23" fmla="*/ 0 w 12803897"/>
              <a:gd name="connsiteY23" fmla="*/ 215826 h 5197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803897" h="5197757">
                <a:moveTo>
                  <a:pt x="0" y="215826"/>
                </a:moveTo>
                <a:cubicBezTo>
                  <a:pt x="2348676" y="46033"/>
                  <a:pt x="4889223" y="185711"/>
                  <a:pt x="7265655" y="186960"/>
                </a:cubicBezTo>
                <a:cubicBezTo>
                  <a:pt x="7338978" y="202764"/>
                  <a:pt x="7199484" y="1058103"/>
                  <a:pt x="7010816" y="1624595"/>
                </a:cubicBezTo>
                <a:lnTo>
                  <a:pt x="6977045" y="1720315"/>
                </a:lnTo>
                <a:lnTo>
                  <a:pt x="7021935" y="1659818"/>
                </a:lnTo>
                <a:cubicBezTo>
                  <a:pt x="7485497" y="1064003"/>
                  <a:pt x="8182247" y="453886"/>
                  <a:pt x="9081366" y="191287"/>
                </a:cubicBezTo>
                <a:cubicBezTo>
                  <a:pt x="11123560" y="-313606"/>
                  <a:pt x="11383778" y="220443"/>
                  <a:pt x="12803897" y="1329451"/>
                </a:cubicBezTo>
                <a:lnTo>
                  <a:pt x="11646289" y="2444351"/>
                </a:lnTo>
                <a:cubicBezTo>
                  <a:pt x="11284679" y="2199999"/>
                  <a:pt x="11054493" y="1963438"/>
                  <a:pt x="10703071" y="1801280"/>
                </a:cubicBezTo>
                <a:cubicBezTo>
                  <a:pt x="10378558" y="1707199"/>
                  <a:pt x="9981450" y="1777345"/>
                  <a:pt x="9611631" y="1844412"/>
                </a:cubicBezTo>
                <a:cubicBezTo>
                  <a:pt x="9097720" y="2060654"/>
                  <a:pt x="8463216" y="2582157"/>
                  <a:pt x="8242239" y="3063993"/>
                </a:cubicBezTo>
                <a:cubicBezTo>
                  <a:pt x="8021263" y="3545828"/>
                  <a:pt x="7876899" y="4115955"/>
                  <a:pt x="8285777" y="4735422"/>
                </a:cubicBezTo>
                <a:lnTo>
                  <a:pt x="8288961" y="4740118"/>
                </a:lnTo>
                <a:lnTo>
                  <a:pt x="6708028" y="5197757"/>
                </a:lnTo>
                <a:lnTo>
                  <a:pt x="6590215" y="5015394"/>
                </a:lnTo>
                <a:cubicBezTo>
                  <a:pt x="6498240" y="4860843"/>
                  <a:pt x="6423367" y="4705884"/>
                  <a:pt x="6381330" y="4559771"/>
                </a:cubicBezTo>
                <a:cubicBezTo>
                  <a:pt x="6213182" y="3975320"/>
                  <a:pt x="6196391" y="3529915"/>
                  <a:pt x="6446023" y="2638685"/>
                </a:cubicBezTo>
                <a:cubicBezTo>
                  <a:pt x="6480551" y="2549005"/>
                  <a:pt x="6525147" y="2450070"/>
                  <a:pt x="6579563" y="2344774"/>
                </a:cubicBezTo>
                <a:lnTo>
                  <a:pt x="6581210" y="2341768"/>
                </a:lnTo>
                <a:lnTo>
                  <a:pt x="6390775" y="2558036"/>
                </a:lnTo>
                <a:cubicBezTo>
                  <a:pt x="6006743" y="2965774"/>
                  <a:pt x="5514858" y="3354069"/>
                  <a:pt x="5091615" y="3522488"/>
                </a:cubicBezTo>
                <a:cubicBezTo>
                  <a:pt x="4315803" y="3679339"/>
                  <a:pt x="2736973" y="3646373"/>
                  <a:pt x="1850877" y="3321467"/>
                </a:cubicBezTo>
                <a:cubicBezTo>
                  <a:pt x="1022674" y="2895235"/>
                  <a:pt x="734136" y="2091994"/>
                  <a:pt x="436663" y="1564029"/>
                </a:cubicBezTo>
                <a:cubicBezTo>
                  <a:pt x="316759" y="1197444"/>
                  <a:pt x="278132" y="1047856"/>
                  <a:pt x="0" y="215826"/>
                </a:cubicBezTo>
                <a:close/>
              </a:path>
            </a:pathLst>
          </a:custGeom>
          <a:solidFill>
            <a:schemeClr val="bg2">
              <a:alpha val="1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8786A1A-F56A-1CFB-EBA5-B8B2AF1FB4BF}"/>
              </a:ext>
            </a:extLst>
          </p:cNvPr>
          <p:cNvSpPr>
            <a:spLocks noGrp="1"/>
          </p:cNvSpPr>
          <p:nvPr>
            <p:ph type="title" hasCustomPrompt="1"/>
          </p:nvPr>
        </p:nvSpPr>
        <p:spPr>
          <a:xfrm>
            <a:off x="700790" y="2880794"/>
            <a:ext cx="7813623" cy="3702571"/>
          </a:xfrm>
        </p:spPr>
        <p:txBody>
          <a:bodyPr anchor="b">
            <a:normAutofit/>
          </a:bodyPr>
          <a:lstStyle>
            <a:lvl1pPr>
              <a:defRPr sz="8000">
                <a:solidFill>
                  <a:schemeClr val="accent3">
                    <a:lumMod val="75000"/>
                  </a:schemeClr>
                </a:solidFill>
              </a:defRPr>
            </a:lvl1pPr>
          </a:lstStyle>
          <a:p>
            <a:r>
              <a:rPr lang="en-US" dirty="0"/>
              <a:t>Section Header</a:t>
            </a:r>
          </a:p>
        </p:txBody>
      </p:sp>
      <p:sp>
        <p:nvSpPr>
          <p:cNvPr id="5" name="Footer Placeholder 4">
            <a:extLst>
              <a:ext uri="{FF2B5EF4-FFF2-40B4-BE49-F238E27FC236}">
                <a16:creationId xmlns:a16="http://schemas.microsoft.com/office/drawing/2014/main" id="{4107C5F7-587C-87C6-CAF8-A612BCDB2271}"/>
              </a:ext>
            </a:extLst>
          </p:cNvPr>
          <p:cNvSpPr>
            <a:spLocks noGrp="1"/>
          </p:cNvSpPr>
          <p:nvPr>
            <p:ph type="ftr" sz="quarter" idx="11"/>
          </p:nvPr>
        </p:nvSpPr>
        <p:spPr>
          <a:xfrm>
            <a:off x="700790" y="256032"/>
            <a:ext cx="3256613" cy="365125"/>
          </a:xfrm>
        </p:spPr>
        <p:txBody>
          <a:bodyPr/>
          <a:lstStyle>
            <a:lvl1pPr>
              <a:defRPr>
                <a:solidFill>
                  <a:schemeClr val="accent3">
                    <a:lumMod val="75000"/>
                  </a:schemeClr>
                </a:solidFill>
              </a:defRPr>
            </a:lvl1pPr>
          </a:lstStyle>
          <a:p>
            <a:endParaRPr lang="en-GB"/>
          </a:p>
        </p:txBody>
      </p:sp>
      <p:sp>
        <p:nvSpPr>
          <p:cNvPr id="4" name="Date Placeholder 3">
            <a:extLst>
              <a:ext uri="{FF2B5EF4-FFF2-40B4-BE49-F238E27FC236}">
                <a16:creationId xmlns:a16="http://schemas.microsoft.com/office/drawing/2014/main" id="{D3D89F01-23DF-7F47-AE88-C42313662CB1}"/>
              </a:ext>
            </a:extLst>
          </p:cNvPr>
          <p:cNvSpPr>
            <a:spLocks noGrp="1"/>
          </p:cNvSpPr>
          <p:nvPr>
            <p:ph type="dt" sz="half" idx="10"/>
          </p:nvPr>
        </p:nvSpPr>
        <p:spPr/>
        <p:txBody>
          <a:bodyPr/>
          <a:lstStyle>
            <a:lvl1pPr>
              <a:defRPr>
                <a:solidFill>
                  <a:schemeClr val="accent3">
                    <a:lumMod val="75000"/>
                  </a:schemeClr>
                </a:solidFill>
              </a:defRPr>
            </a:lvl1p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F9647014-48DE-DE03-E331-DB15BAA26852}"/>
              </a:ext>
            </a:extLst>
          </p:cNvPr>
          <p:cNvSpPr>
            <a:spLocks noGrp="1"/>
          </p:cNvSpPr>
          <p:nvPr>
            <p:ph type="sldNum" sz="quarter" idx="12"/>
          </p:nvPr>
        </p:nvSpPr>
        <p:spPr/>
        <p:txBody>
          <a:bodyPr/>
          <a:lstStyle>
            <a:lvl1pPr>
              <a:defRPr>
                <a:solidFill>
                  <a:schemeClr val="accent3">
                    <a:lumMod val="75000"/>
                  </a:schemeClr>
                </a:solidFill>
              </a:defRPr>
            </a:lvl1pPr>
          </a:lstStyle>
          <a:p>
            <a:fld id="{B6F15528-21DE-4FAA-801E-634DDDAF4B2B}" type="slidenum">
              <a:rPr lang="en-GB" smtClean="0"/>
              <a:t>‹#›</a:t>
            </a:fld>
            <a:endParaRPr lang="en-GB"/>
          </a:p>
        </p:txBody>
      </p:sp>
    </p:spTree>
    <p:extLst>
      <p:ext uri="{BB962C8B-B14F-4D97-AF65-F5344CB8AC3E}">
        <p14:creationId xmlns:p14="http://schemas.microsoft.com/office/powerpoint/2010/main" val="31573527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1834373"/>
            <a:ext cx="4451073" cy="1447313"/>
          </a:xfrm>
        </p:spPr>
        <p:txBody>
          <a:bodyPr anchor="t"/>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5776439" y="1834374"/>
            <a:ext cx="4566440" cy="3722894"/>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5776439" y="6356350"/>
            <a:ext cx="3172685" cy="365125"/>
          </a:xfrm>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B6F15528-21DE-4FAA-801E-634DDDAF4B2B}" type="slidenum">
              <a:rPr lang="en-GB" smtClean="0"/>
              <a:t>‹#›</a:t>
            </a:fld>
            <a:endParaRPr lang="en-GB"/>
          </a:p>
        </p:txBody>
      </p:sp>
      <p:sp>
        <p:nvSpPr>
          <p:cNvPr id="7" name="Freeform: Shape 6">
            <a:extLst>
              <a:ext uri="{FF2B5EF4-FFF2-40B4-BE49-F238E27FC236}">
                <a16:creationId xmlns:a16="http://schemas.microsoft.com/office/drawing/2014/main" id="{71F306B8-9596-E7B4-B1A3-AEE40DF47EE5}"/>
              </a:ext>
            </a:extLst>
          </p:cNvPr>
          <p:cNvSpPr/>
          <p:nvPr/>
        </p:nvSpPr>
        <p:spPr>
          <a:xfrm rot="20531603" flipH="1" flipV="1">
            <a:off x="572309" y="5403881"/>
            <a:ext cx="2210866" cy="1146496"/>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574680"/>
              <a:gd name="connsiteY0" fmla="*/ 0 h 3089347"/>
              <a:gd name="connsiteX1" fmla="*/ 4574680 w 4574680"/>
              <a:gd name="connsiteY1" fmla="*/ 1365633 h 3089347"/>
              <a:gd name="connsiteX2" fmla="*/ 3916054 w 4574680"/>
              <a:gd name="connsiteY2" fmla="*/ 2615611 h 3089347"/>
              <a:gd name="connsiteX3" fmla="*/ 3225585 w 4574680"/>
              <a:gd name="connsiteY3" fmla="*/ 2984244 h 3089347"/>
              <a:gd name="connsiteX4" fmla="*/ 2247563 w 4574680"/>
              <a:gd name="connsiteY4" fmla="*/ 3086503 h 3089347"/>
              <a:gd name="connsiteX5" fmla="*/ 1234115 w 4574680"/>
              <a:gd name="connsiteY5" fmla="*/ 3023051 h 3089347"/>
              <a:gd name="connsiteX6" fmla="*/ 155089 w 4574680"/>
              <a:gd name="connsiteY6" fmla="*/ 2034602 h 3089347"/>
              <a:gd name="connsiteX7" fmla="*/ 13820 w 4574680"/>
              <a:gd name="connsiteY7" fmla="*/ 1186120 h 3089347"/>
              <a:gd name="connsiteX8" fmla="*/ 1930 w 4574680"/>
              <a:gd name="connsiteY8" fmla="*/ 0 h 3089347"/>
              <a:gd name="connsiteX0" fmla="*/ 0 w 4560860"/>
              <a:gd name="connsiteY0" fmla="*/ 55958 h 1959185"/>
              <a:gd name="connsiteX1" fmla="*/ 4560860 w 4560860"/>
              <a:gd name="connsiteY1" fmla="*/ 235471 h 1959185"/>
              <a:gd name="connsiteX2" fmla="*/ 3902234 w 4560860"/>
              <a:gd name="connsiteY2" fmla="*/ 1485449 h 1959185"/>
              <a:gd name="connsiteX3" fmla="*/ 3211765 w 4560860"/>
              <a:gd name="connsiteY3" fmla="*/ 1854082 h 1959185"/>
              <a:gd name="connsiteX4" fmla="*/ 2233743 w 4560860"/>
              <a:gd name="connsiteY4" fmla="*/ 1956341 h 1959185"/>
              <a:gd name="connsiteX5" fmla="*/ 1220295 w 4560860"/>
              <a:gd name="connsiteY5" fmla="*/ 1892889 h 1959185"/>
              <a:gd name="connsiteX6" fmla="*/ 141269 w 4560860"/>
              <a:gd name="connsiteY6" fmla="*/ 904440 h 1959185"/>
              <a:gd name="connsiteX7" fmla="*/ 0 w 4560860"/>
              <a:gd name="connsiteY7" fmla="*/ 55958 h 1959185"/>
              <a:gd name="connsiteX0" fmla="*/ 0 w 4419591"/>
              <a:gd name="connsiteY0" fmla="*/ 681456 h 1736201"/>
              <a:gd name="connsiteX1" fmla="*/ 4419591 w 4419591"/>
              <a:gd name="connsiteY1" fmla="*/ 12487 h 1736201"/>
              <a:gd name="connsiteX2" fmla="*/ 3760965 w 4419591"/>
              <a:gd name="connsiteY2" fmla="*/ 1262465 h 1736201"/>
              <a:gd name="connsiteX3" fmla="*/ 3070496 w 4419591"/>
              <a:gd name="connsiteY3" fmla="*/ 1631098 h 1736201"/>
              <a:gd name="connsiteX4" fmla="*/ 2092474 w 4419591"/>
              <a:gd name="connsiteY4" fmla="*/ 1733357 h 1736201"/>
              <a:gd name="connsiteX5" fmla="*/ 1079026 w 4419591"/>
              <a:gd name="connsiteY5" fmla="*/ 1669905 h 1736201"/>
              <a:gd name="connsiteX6" fmla="*/ 0 w 4419591"/>
              <a:gd name="connsiteY6" fmla="*/ 681456 h 1736201"/>
              <a:gd name="connsiteX0" fmla="*/ 0 w 4444077"/>
              <a:gd name="connsiteY0" fmla="*/ 278206 h 1768127"/>
              <a:gd name="connsiteX1" fmla="*/ 4444077 w 4444077"/>
              <a:gd name="connsiteY1" fmla="*/ 44413 h 1768127"/>
              <a:gd name="connsiteX2" fmla="*/ 3785451 w 4444077"/>
              <a:gd name="connsiteY2" fmla="*/ 1294391 h 1768127"/>
              <a:gd name="connsiteX3" fmla="*/ 3094982 w 4444077"/>
              <a:gd name="connsiteY3" fmla="*/ 1663024 h 1768127"/>
              <a:gd name="connsiteX4" fmla="*/ 2116960 w 4444077"/>
              <a:gd name="connsiteY4" fmla="*/ 1765283 h 1768127"/>
              <a:gd name="connsiteX5" fmla="*/ 1103512 w 4444077"/>
              <a:gd name="connsiteY5" fmla="*/ 1701831 h 1768127"/>
              <a:gd name="connsiteX6" fmla="*/ 0 w 4444077"/>
              <a:gd name="connsiteY6" fmla="*/ 278206 h 176812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3650 h 1743571"/>
              <a:gd name="connsiteX1" fmla="*/ 4444077 w 4444077"/>
              <a:gd name="connsiteY1" fmla="*/ 19857 h 1743571"/>
              <a:gd name="connsiteX2" fmla="*/ 3785451 w 4444077"/>
              <a:gd name="connsiteY2" fmla="*/ 1269835 h 1743571"/>
              <a:gd name="connsiteX3" fmla="*/ 3094982 w 4444077"/>
              <a:gd name="connsiteY3" fmla="*/ 1638468 h 1743571"/>
              <a:gd name="connsiteX4" fmla="*/ 2116960 w 4444077"/>
              <a:gd name="connsiteY4" fmla="*/ 1740727 h 1743571"/>
              <a:gd name="connsiteX5" fmla="*/ 1103512 w 4444077"/>
              <a:gd name="connsiteY5" fmla="*/ 1677275 h 1743571"/>
              <a:gd name="connsiteX6" fmla="*/ 0 w 4444077"/>
              <a:gd name="connsiteY6" fmla="*/ 253650 h 1743571"/>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4077" h="1723714">
                <a:moveTo>
                  <a:pt x="0" y="233793"/>
                </a:moveTo>
                <a:cubicBezTo>
                  <a:pt x="1291362" y="189652"/>
                  <a:pt x="3168354" y="57895"/>
                  <a:pt x="4444077" y="0"/>
                </a:cubicBezTo>
                <a:cubicBezTo>
                  <a:pt x="4352550" y="749432"/>
                  <a:pt x="4165621" y="965526"/>
                  <a:pt x="3785451" y="1249978"/>
                </a:cubicBezTo>
                <a:cubicBezTo>
                  <a:pt x="3673777" y="1343004"/>
                  <a:pt x="3277609" y="1550393"/>
                  <a:pt x="3094982" y="1618611"/>
                </a:cubicBezTo>
                <a:cubicBezTo>
                  <a:pt x="2720022" y="1693312"/>
                  <a:pt x="2448872" y="1714402"/>
                  <a:pt x="2116960" y="1720870"/>
                </a:cubicBezTo>
                <a:cubicBezTo>
                  <a:pt x="1785048" y="1727338"/>
                  <a:pt x="1342148" y="1728723"/>
                  <a:pt x="1103512" y="1657418"/>
                </a:cubicBezTo>
                <a:cubicBezTo>
                  <a:pt x="754766" y="1482101"/>
                  <a:pt x="340352" y="1121045"/>
                  <a:pt x="0" y="233793"/>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a:p>
            <a:pPr algn="ctr"/>
            <a:endParaRPr lang="en-US" dirty="0"/>
          </a:p>
        </p:txBody>
      </p:sp>
      <p:sp>
        <p:nvSpPr>
          <p:cNvPr id="8" name="Star: 7 Points 2">
            <a:extLst>
              <a:ext uri="{FF2B5EF4-FFF2-40B4-BE49-F238E27FC236}">
                <a16:creationId xmlns:a16="http://schemas.microsoft.com/office/drawing/2014/main" id="{F82C3035-0D94-8ADF-0DE8-0556DA540FF6}"/>
              </a:ext>
            </a:extLst>
          </p:cNvPr>
          <p:cNvSpPr/>
          <p:nvPr/>
        </p:nvSpPr>
        <p:spPr>
          <a:xfrm rot="18062601">
            <a:off x="1686615" y="3570969"/>
            <a:ext cx="1886784" cy="1900950"/>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EFBA6A1D-A642-FFEA-C959-A64BD06A6A6C}"/>
              </a:ext>
            </a:extLst>
          </p:cNvPr>
          <p:cNvSpPr/>
          <p:nvPr/>
        </p:nvSpPr>
        <p:spPr>
          <a:xfrm rot="17755581">
            <a:off x="2689157" y="5224197"/>
            <a:ext cx="2003020" cy="1096769"/>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660758"/>
              <a:gd name="connsiteY0" fmla="*/ 1967436 h 1967436"/>
              <a:gd name="connsiteX1" fmla="*/ 103200 w 3660758"/>
              <a:gd name="connsiteY1" fmla="*/ 1967436 h 1967436"/>
              <a:gd name="connsiteX2" fmla="*/ 96094 w 3660758"/>
              <a:gd name="connsiteY2" fmla="*/ 1904172 h 1967436"/>
              <a:gd name="connsiteX3" fmla="*/ 30923 w 3660758"/>
              <a:gd name="connsiteY3" fmla="*/ 873691 h 1967436"/>
              <a:gd name="connsiteX4" fmla="*/ 12232 w 3660758"/>
              <a:gd name="connsiteY4" fmla="*/ 0 h 1967436"/>
              <a:gd name="connsiteX5" fmla="*/ 3416309 w 3660758"/>
              <a:gd name="connsiteY5" fmla="*/ 4176 h 1967436"/>
              <a:gd name="connsiteX6" fmla="*/ 3389093 w 3660758"/>
              <a:gd name="connsiteY6" fmla="*/ 1921570 h 1967436"/>
              <a:gd name="connsiteX7" fmla="*/ 3383099 w 3660758"/>
              <a:gd name="connsiteY7" fmla="*/ 1967436 h 1967436"/>
              <a:gd name="connsiteX0" fmla="*/ 3383099 w 3431409"/>
              <a:gd name="connsiteY0" fmla="*/ 1967436 h 1967436"/>
              <a:gd name="connsiteX1" fmla="*/ 103200 w 3431409"/>
              <a:gd name="connsiteY1" fmla="*/ 1967436 h 1967436"/>
              <a:gd name="connsiteX2" fmla="*/ 96094 w 3431409"/>
              <a:gd name="connsiteY2" fmla="*/ 1904172 h 1967436"/>
              <a:gd name="connsiteX3" fmla="*/ 30923 w 3431409"/>
              <a:gd name="connsiteY3" fmla="*/ 873691 h 1967436"/>
              <a:gd name="connsiteX4" fmla="*/ 12232 w 3431409"/>
              <a:gd name="connsiteY4" fmla="*/ 0 h 1967436"/>
              <a:gd name="connsiteX5" fmla="*/ 3416309 w 3431409"/>
              <a:gd name="connsiteY5" fmla="*/ 4176 h 1967436"/>
              <a:gd name="connsiteX6" fmla="*/ 3389093 w 3431409"/>
              <a:gd name="connsiteY6" fmla="*/ 1921570 h 1967436"/>
              <a:gd name="connsiteX7" fmla="*/ 3383099 w 3431409"/>
              <a:gd name="connsiteY7"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1409"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60337" y="1363846"/>
                  <a:pt x="3394628" y="1594360"/>
                  <a:pt x="3389093" y="1921570"/>
                </a:cubicBezTo>
                <a:lnTo>
                  <a:pt x="3383099" y="1967436"/>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 name="Group 9">
            <a:extLst>
              <a:ext uri="{FF2B5EF4-FFF2-40B4-BE49-F238E27FC236}">
                <a16:creationId xmlns:a16="http://schemas.microsoft.com/office/drawing/2014/main" id="{1F52DA47-97EB-C152-1228-A51F55B73D73}"/>
              </a:ext>
            </a:extLst>
          </p:cNvPr>
          <p:cNvGrpSpPr/>
          <p:nvPr/>
        </p:nvGrpSpPr>
        <p:grpSpPr>
          <a:xfrm>
            <a:off x="2301013" y="4314649"/>
            <a:ext cx="689925" cy="312906"/>
            <a:chOff x="1162566" y="1754387"/>
            <a:chExt cx="689925" cy="312906"/>
          </a:xfrm>
        </p:grpSpPr>
        <p:sp>
          <p:nvSpPr>
            <p:cNvPr id="11" name="Oval 10">
              <a:extLst>
                <a:ext uri="{FF2B5EF4-FFF2-40B4-BE49-F238E27FC236}">
                  <a16:creationId xmlns:a16="http://schemas.microsoft.com/office/drawing/2014/main" id="{5EB2478F-A743-FE6F-6997-12E196EE2F06}"/>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5391B45E-F469-B6A8-F28E-A7F3058221E2}"/>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Oval 12">
              <a:extLst>
                <a:ext uri="{FF2B5EF4-FFF2-40B4-BE49-F238E27FC236}">
                  <a16:creationId xmlns:a16="http://schemas.microsoft.com/office/drawing/2014/main" id="{0C4706A5-7A0D-5A74-03B7-BC81D7311A30}"/>
                </a:ext>
              </a:extLst>
            </p:cNvPr>
            <p:cNvSpPr/>
            <p:nvPr/>
          </p:nvSpPr>
          <p:spPr>
            <a:xfrm rot="21262796" flipV="1">
              <a:off x="1575997"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0F770CF4-B3EE-6232-E447-04277D5FCCF6}"/>
                </a:ext>
              </a:extLst>
            </p:cNvPr>
            <p:cNvSpPr/>
            <p:nvPr/>
          </p:nvSpPr>
          <p:spPr>
            <a:xfrm rot="18622065" flipV="1">
              <a:off x="1711783"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5" name="Oval 14">
            <a:extLst>
              <a:ext uri="{FF2B5EF4-FFF2-40B4-BE49-F238E27FC236}">
                <a16:creationId xmlns:a16="http://schemas.microsoft.com/office/drawing/2014/main" id="{BCB3267D-E15A-62E4-B97B-11578A25132D}"/>
              </a:ext>
            </a:extLst>
          </p:cNvPr>
          <p:cNvSpPr/>
          <p:nvPr/>
        </p:nvSpPr>
        <p:spPr>
          <a:xfrm rot="5784107">
            <a:off x="2582081" y="4689445"/>
            <a:ext cx="124751" cy="137337"/>
          </a:xfrm>
          <a:prstGeom prst="ellipse">
            <a:avLst/>
          </a:prstGeom>
          <a:noFill/>
          <a:ln w="5397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69ED7691-72CD-905D-1323-370449C44B63}"/>
              </a:ext>
            </a:extLst>
          </p:cNvPr>
          <p:cNvGrpSpPr/>
          <p:nvPr/>
        </p:nvGrpSpPr>
        <p:grpSpPr>
          <a:xfrm rot="691471" flipH="1">
            <a:off x="3359115" y="5822161"/>
            <a:ext cx="529288" cy="367128"/>
            <a:chOff x="9839339" y="677159"/>
            <a:chExt cx="751991" cy="521600"/>
          </a:xfrm>
        </p:grpSpPr>
        <p:sp>
          <p:nvSpPr>
            <p:cNvPr id="17" name="Freeform: Shape 16">
              <a:extLst>
                <a:ext uri="{FF2B5EF4-FFF2-40B4-BE49-F238E27FC236}">
                  <a16:creationId xmlns:a16="http://schemas.microsoft.com/office/drawing/2014/main" id="{AAF28E9C-654B-9B53-91F1-68F6C59A5B6F}"/>
                </a:ext>
              </a:extLst>
            </p:cNvPr>
            <p:cNvSpPr/>
            <p:nvPr/>
          </p:nvSpPr>
          <p:spPr>
            <a:xfrm rot="5636109">
              <a:off x="10405736" y="63306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1C93B7D-C257-A7A0-B694-081E9CABEAB2}"/>
                </a:ext>
              </a:extLst>
            </p:cNvPr>
            <p:cNvSpPr/>
            <p:nvPr/>
          </p:nvSpPr>
          <p:spPr>
            <a:xfrm rot="15963891" flipH="1">
              <a:off x="9883433" y="661928"/>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BD8BBF25-BD81-0EDE-359F-175061D73FA5}"/>
                </a:ext>
              </a:extLst>
            </p:cNvPr>
            <p:cNvSpPr/>
            <p:nvPr/>
          </p:nvSpPr>
          <p:spPr>
            <a:xfrm>
              <a:off x="10099691" y="1099560"/>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8512125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Content 3">
    <p:spTree>
      <p:nvGrpSpPr>
        <p:cNvPr id="1" name=""/>
        <p:cNvGrpSpPr/>
        <p:nvPr/>
      </p:nvGrpSpPr>
      <p:grpSpPr>
        <a:xfrm>
          <a:off x="0" y="0"/>
          <a:ext cx="0" cy="0"/>
          <a:chOff x="0" y="0"/>
          <a:chExt cx="0" cy="0"/>
        </a:xfrm>
      </p:grpSpPr>
      <p:sp>
        <p:nvSpPr>
          <p:cNvPr id="10" name="Star: 7 Points 2">
            <a:extLst>
              <a:ext uri="{FF2B5EF4-FFF2-40B4-BE49-F238E27FC236}">
                <a16:creationId xmlns:a16="http://schemas.microsoft.com/office/drawing/2014/main" id="{CE0A8C0D-DA92-8717-9598-EB576F71156B}"/>
              </a:ext>
            </a:extLst>
          </p:cNvPr>
          <p:cNvSpPr/>
          <p:nvPr/>
        </p:nvSpPr>
        <p:spPr>
          <a:xfrm rot="16200000">
            <a:off x="10225495" y="4902832"/>
            <a:ext cx="1947856" cy="1962481"/>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9ACD491F-0B7C-652F-0057-23BB1F23A469}"/>
              </a:ext>
            </a:extLst>
          </p:cNvPr>
          <p:cNvSpPr/>
          <p:nvPr/>
        </p:nvSpPr>
        <p:spPr>
          <a:xfrm rot="20301122" flipH="1" flipV="1">
            <a:off x="6667414" y="5271714"/>
            <a:ext cx="2235932" cy="1213807"/>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574680"/>
              <a:gd name="connsiteY0" fmla="*/ 0 h 3089347"/>
              <a:gd name="connsiteX1" fmla="*/ 4574680 w 4574680"/>
              <a:gd name="connsiteY1" fmla="*/ 1365633 h 3089347"/>
              <a:gd name="connsiteX2" fmla="*/ 3916054 w 4574680"/>
              <a:gd name="connsiteY2" fmla="*/ 2615611 h 3089347"/>
              <a:gd name="connsiteX3" fmla="*/ 3225585 w 4574680"/>
              <a:gd name="connsiteY3" fmla="*/ 2984244 h 3089347"/>
              <a:gd name="connsiteX4" fmla="*/ 2247563 w 4574680"/>
              <a:gd name="connsiteY4" fmla="*/ 3086503 h 3089347"/>
              <a:gd name="connsiteX5" fmla="*/ 1234115 w 4574680"/>
              <a:gd name="connsiteY5" fmla="*/ 3023051 h 3089347"/>
              <a:gd name="connsiteX6" fmla="*/ 155089 w 4574680"/>
              <a:gd name="connsiteY6" fmla="*/ 2034602 h 3089347"/>
              <a:gd name="connsiteX7" fmla="*/ 13820 w 4574680"/>
              <a:gd name="connsiteY7" fmla="*/ 1186120 h 3089347"/>
              <a:gd name="connsiteX8" fmla="*/ 1930 w 4574680"/>
              <a:gd name="connsiteY8" fmla="*/ 0 h 3089347"/>
              <a:gd name="connsiteX0" fmla="*/ 0 w 4560860"/>
              <a:gd name="connsiteY0" fmla="*/ 55958 h 1959185"/>
              <a:gd name="connsiteX1" fmla="*/ 4560860 w 4560860"/>
              <a:gd name="connsiteY1" fmla="*/ 235471 h 1959185"/>
              <a:gd name="connsiteX2" fmla="*/ 3902234 w 4560860"/>
              <a:gd name="connsiteY2" fmla="*/ 1485449 h 1959185"/>
              <a:gd name="connsiteX3" fmla="*/ 3211765 w 4560860"/>
              <a:gd name="connsiteY3" fmla="*/ 1854082 h 1959185"/>
              <a:gd name="connsiteX4" fmla="*/ 2233743 w 4560860"/>
              <a:gd name="connsiteY4" fmla="*/ 1956341 h 1959185"/>
              <a:gd name="connsiteX5" fmla="*/ 1220295 w 4560860"/>
              <a:gd name="connsiteY5" fmla="*/ 1892889 h 1959185"/>
              <a:gd name="connsiteX6" fmla="*/ 141269 w 4560860"/>
              <a:gd name="connsiteY6" fmla="*/ 904440 h 1959185"/>
              <a:gd name="connsiteX7" fmla="*/ 0 w 4560860"/>
              <a:gd name="connsiteY7" fmla="*/ 55958 h 1959185"/>
              <a:gd name="connsiteX0" fmla="*/ 0 w 4419591"/>
              <a:gd name="connsiteY0" fmla="*/ 681456 h 1736201"/>
              <a:gd name="connsiteX1" fmla="*/ 4419591 w 4419591"/>
              <a:gd name="connsiteY1" fmla="*/ 12487 h 1736201"/>
              <a:gd name="connsiteX2" fmla="*/ 3760965 w 4419591"/>
              <a:gd name="connsiteY2" fmla="*/ 1262465 h 1736201"/>
              <a:gd name="connsiteX3" fmla="*/ 3070496 w 4419591"/>
              <a:gd name="connsiteY3" fmla="*/ 1631098 h 1736201"/>
              <a:gd name="connsiteX4" fmla="*/ 2092474 w 4419591"/>
              <a:gd name="connsiteY4" fmla="*/ 1733357 h 1736201"/>
              <a:gd name="connsiteX5" fmla="*/ 1079026 w 4419591"/>
              <a:gd name="connsiteY5" fmla="*/ 1669905 h 1736201"/>
              <a:gd name="connsiteX6" fmla="*/ 0 w 4419591"/>
              <a:gd name="connsiteY6" fmla="*/ 681456 h 1736201"/>
              <a:gd name="connsiteX0" fmla="*/ 0 w 4444077"/>
              <a:gd name="connsiteY0" fmla="*/ 278206 h 1768127"/>
              <a:gd name="connsiteX1" fmla="*/ 4444077 w 4444077"/>
              <a:gd name="connsiteY1" fmla="*/ 44413 h 1768127"/>
              <a:gd name="connsiteX2" fmla="*/ 3785451 w 4444077"/>
              <a:gd name="connsiteY2" fmla="*/ 1294391 h 1768127"/>
              <a:gd name="connsiteX3" fmla="*/ 3094982 w 4444077"/>
              <a:gd name="connsiteY3" fmla="*/ 1663024 h 1768127"/>
              <a:gd name="connsiteX4" fmla="*/ 2116960 w 4444077"/>
              <a:gd name="connsiteY4" fmla="*/ 1765283 h 1768127"/>
              <a:gd name="connsiteX5" fmla="*/ 1103512 w 4444077"/>
              <a:gd name="connsiteY5" fmla="*/ 1701831 h 1768127"/>
              <a:gd name="connsiteX6" fmla="*/ 0 w 4444077"/>
              <a:gd name="connsiteY6" fmla="*/ 278206 h 176812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3650 h 1743571"/>
              <a:gd name="connsiteX1" fmla="*/ 4444077 w 4444077"/>
              <a:gd name="connsiteY1" fmla="*/ 19857 h 1743571"/>
              <a:gd name="connsiteX2" fmla="*/ 3785451 w 4444077"/>
              <a:gd name="connsiteY2" fmla="*/ 1269835 h 1743571"/>
              <a:gd name="connsiteX3" fmla="*/ 3094982 w 4444077"/>
              <a:gd name="connsiteY3" fmla="*/ 1638468 h 1743571"/>
              <a:gd name="connsiteX4" fmla="*/ 2116960 w 4444077"/>
              <a:gd name="connsiteY4" fmla="*/ 1740727 h 1743571"/>
              <a:gd name="connsiteX5" fmla="*/ 1103512 w 4444077"/>
              <a:gd name="connsiteY5" fmla="*/ 1677275 h 1743571"/>
              <a:gd name="connsiteX6" fmla="*/ 0 w 4444077"/>
              <a:gd name="connsiteY6" fmla="*/ 253650 h 1743571"/>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4077" h="1723714">
                <a:moveTo>
                  <a:pt x="0" y="233793"/>
                </a:moveTo>
                <a:cubicBezTo>
                  <a:pt x="1291362" y="189652"/>
                  <a:pt x="3168354" y="57895"/>
                  <a:pt x="4444077" y="0"/>
                </a:cubicBezTo>
                <a:cubicBezTo>
                  <a:pt x="4352550" y="749432"/>
                  <a:pt x="4165621" y="965526"/>
                  <a:pt x="3785451" y="1249978"/>
                </a:cubicBezTo>
                <a:cubicBezTo>
                  <a:pt x="3673777" y="1343004"/>
                  <a:pt x="3277609" y="1550393"/>
                  <a:pt x="3094982" y="1618611"/>
                </a:cubicBezTo>
                <a:cubicBezTo>
                  <a:pt x="2720022" y="1693312"/>
                  <a:pt x="2448872" y="1714402"/>
                  <a:pt x="2116960" y="1720870"/>
                </a:cubicBezTo>
                <a:cubicBezTo>
                  <a:pt x="1785048" y="1727338"/>
                  <a:pt x="1342148" y="1728723"/>
                  <a:pt x="1103512" y="1657418"/>
                </a:cubicBezTo>
                <a:cubicBezTo>
                  <a:pt x="754766" y="1482101"/>
                  <a:pt x="340352" y="1121045"/>
                  <a:pt x="0" y="233793"/>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a:p>
            <a:pPr algn="ctr"/>
            <a:endParaRPr lang="en-US" dirty="0"/>
          </a:p>
        </p:txBody>
      </p:sp>
      <p:sp>
        <p:nvSpPr>
          <p:cNvPr id="13" name="Freeform: Shape 12">
            <a:extLst>
              <a:ext uri="{FF2B5EF4-FFF2-40B4-BE49-F238E27FC236}">
                <a16:creationId xmlns:a16="http://schemas.microsoft.com/office/drawing/2014/main" id="{F49B7ACE-2BBA-793C-AC64-373A31EC90AF}"/>
              </a:ext>
            </a:extLst>
          </p:cNvPr>
          <p:cNvSpPr/>
          <p:nvPr/>
        </p:nvSpPr>
        <p:spPr>
          <a:xfrm rot="17222743">
            <a:off x="8676787" y="5159997"/>
            <a:ext cx="1904644" cy="1134193"/>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431404"/>
              <a:gd name="connsiteY0" fmla="*/ 1967436 h 1967436"/>
              <a:gd name="connsiteX1" fmla="*/ 103200 w 3431404"/>
              <a:gd name="connsiteY1" fmla="*/ 1967436 h 1967436"/>
              <a:gd name="connsiteX2" fmla="*/ 96094 w 3431404"/>
              <a:gd name="connsiteY2" fmla="*/ 1904172 h 1967436"/>
              <a:gd name="connsiteX3" fmla="*/ 30923 w 3431404"/>
              <a:gd name="connsiteY3" fmla="*/ 873691 h 1967436"/>
              <a:gd name="connsiteX4" fmla="*/ 12232 w 3431404"/>
              <a:gd name="connsiteY4" fmla="*/ 0 h 1967436"/>
              <a:gd name="connsiteX5" fmla="*/ 3416309 w 3431404"/>
              <a:gd name="connsiteY5" fmla="*/ 4176 h 1967436"/>
              <a:gd name="connsiteX6" fmla="*/ 3419269 w 3431404"/>
              <a:gd name="connsiteY6" fmla="*/ 1195523 h 1967436"/>
              <a:gd name="connsiteX7" fmla="*/ 3389093 w 3431404"/>
              <a:gd name="connsiteY7" fmla="*/ 1921570 h 1967436"/>
              <a:gd name="connsiteX8" fmla="*/ 3383099 w 3431404"/>
              <a:gd name="connsiteY8"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1404"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402173" y="846636"/>
                  <a:pt x="3419269" y="1195523"/>
                </a:cubicBezTo>
                <a:cubicBezTo>
                  <a:pt x="3424380" y="1414648"/>
                  <a:pt x="3409967" y="1696133"/>
                  <a:pt x="3389093" y="1921570"/>
                </a:cubicBezTo>
                <a:lnTo>
                  <a:pt x="3383099" y="1967436"/>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4" name="Group 13">
            <a:extLst>
              <a:ext uri="{FF2B5EF4-FFF2-40B4-BE49-F238E27FC236}">
                <a16:creationId xmlns:a16="http://schemas.microsoft.com/office/drawing/2014/main" id="{DF03931B-28B2-589C-337B-0817B49369D1}"/>
              </a:ext>
            </a:extLst>
          </p:cNvPr>
          <p:cNvGrpSpPr/>
          <p:nvPr/>
        </p:nvGrpSpPr>
        <p:grpSpPr>
          <a:xfrm>
            <a:off x="10982019" y="5688860"/>
            <a:ext cx="558077" cy="403937"/>
            <a:chOff x="-987768" y="1008276"/>
            <a:chExt cx="718103" cy="519764"/>
          </a:xfrm>
        </p:grpSpPr>
        <p:sp>
          <p:nvSpPr>
            <p:cNvPr id="15" name="Oval 14">
              <a:extLst>
                <a:ext uri="{FF2B5EF4-FFF2-40B4-BE49-F238E27FC236}">
                  <a16:creationId xmlns:a16="http://schemas.microsoft.com/office/drawing/2014/main" id="{068B0E6B-34E0-FEE2-89BF-62531B7BBF0A}"/>
                </a:ext>
              </a:extLst>
            </p:cNvPr>
            <p:cNvSpPr/>
            <p:nvPr/>
          </p:nvSpPr>
          <p:spPr>
            <a:xfrm rot="20842655" flipH="1">
              <a:off x="-987768" y="1008276"/>
              <a:ext cx="148102" cy="152584"/>
            </a:xfrm>
            <a:prstGeom prst="ellipse">
              <a:avLst/>
            </a:pr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EA730A9C-9D8C-A823-D695-5C542292E281}"/>
                </a:ext>
              </a:extLst>
            </p:cNvPr>
            <p:cNvSpPr/>
            <p:nvPr/>
          </p:nvSpPr>
          <p:spPr>
            <a:xfrm>
              <a:off x="-747692" y="1428841"/>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9704DFA-5A09-EE3E-964A-391DC9A20BBB}"/>
                </a:ext>
              </a:extLst>
            </p:cNvPr>
            <p:cNvSpPr/>
            <p:nvPr/>
          </p:nvSpPr>
          <p:spPr>
            <a:xfrm rot="5636109">
              <a:off x="-455259" y="97052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BC9FDE2C-59A0-C905-C4C7-7221CD31B72F}"/>
              </a:ext>
            </a:extLst>
          </p:cNvPr>
          <p:cNvGrpSpPr/>
          <p:nvPr/>
        </p:nvGrpSpPr>
        <p:grpSpPr>
          <a:xfrm rot="20415238">
            <a:off x="7458153" y="5732841"/>
            <a:ext cx="654454" cy="291551"/>
            <a:chOff x="10096975" y="5939226"/>
            <a:chExt cx="929806" cy="414217"/>
          </a:xfrm>
        </p:grpSpPr>
        <p:sp>
          <p:nvSpPr>
            <p:cNvPr id="22" name="Freeform: Shape 21">
              <a:extLst>
                <a:ext uri="{FF2B5EF4-FFF2-40B4-BE49-F238E27FC236}">
                  <a16:creationId xmlns:a16="http://schemas.microsoft.com/office/drawing/2014/main" id="{5D693631-801B-B096-47E5-C73C1EFBA463}"/>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63BBE4E4-3A3D-5522-E285-FB5B619FB23F}"/>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C889C6A6-70BF-169E-4DC6-F18CB74C2C7D}"/>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8" name="Group 27">
            <a:extLst>
              <a:ext uri="{FF2B5EF4-FFF2-40B4-BE49-F238E27FC236}">
                <a16:creationId xmlns:a16="http://schemas.microsoft.com/office/drawing/2014/main" id="{AA14217E-5329-2CD0-7691-694DD7F99948}"/>
              </a:ext>
            </a:extLst>
          </p:cNvPr>
          <p:cNvGrpSpPr/>
          <p:nvPr/>
        </p:nvGrpSpPr>
        <p:grpSpPr>
          <a:xfrm flipH="1">
            <a:off x="9395005" y="5246710"/>
            <a:ext cx="606354" cy="325031"/>
            <a:chOff x="5447388" y="3100610"/>
            <a:chExt cx="1500891" cy="804540"/>
          </a:xfrm>
        </p:grpSpPr>
        <p:sp>
          <p:nvSpPr>
            <p:cNvPr id="29" name="Oval 28">
              <a:extLst>
                <a:ext uri="{FF2B5EF4-FFF2-40B4-BE49-F238E27FC236}">
                  <a16:creationId xmlns:a16="http://schemas.microsoft.com/office/drawing/2014/main" id="{A2CF4568-AF56-C9DA-101A-8D2DE15F9DCD}"/>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6DEB9F6D-028B-F675-170F-EB9B8ED801D1}"/>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Oval 31">
              <a:extLst>
                <a:ext uri="{FF2B5EF4-FFF2-40B4-BE49-F238E27FC236}">
                  <a16:creationId xmlns:a16="http://schemas.microsoft.com/office/drawing/2014/main" id="{A0E20388-2B6F-882F-550C-EB1EEE5F1BCA}"/>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42E71AE5-B7D7-F8C9-712C-5C9EE7F07EBE}"/>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C310E982-8C26-D492-0139-A3D88D5CEAF3}"/>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699660" y="947057"/>
            <a:ext cx="3847847" cy="2171700"/>
          </a:xfrm>
        </p:spPr>
        <p:txBody>
          <a:bodyPr anchor="t"/>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5220975" y="922246"/>
            <a:ext cx="5618483" cy="309553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3928991" y="6356350"/>
            <a:ext cx="2066535" cy="365125"/>
          </a:xfrm>
        </p:spPr>
        <p:txBody>
          <a:body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6177382" y="6356350"/>
            <a:ext cx="491834" cy="365125"/>
          </a:xfrm>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42613659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15" name="Star: 7 Points 2">
            <a:extLst>
              <a:ext uri="{FF2B5EF4-FFF2-40B4-BE49-F238E27FC236}">
                <a16:creationId xmlns:a16="http://schemas.microsoft.com/office/drawing/2014/main" id="{77EA1A05-7340-5497-CC8D-FAE60C30DD3B}"/>
              </a:ext>
            </a:extLst>
          </p:cNvPr>
          <p:cNvSpPr/>
          <p:nvPr/>
        </p:nvSpPr>
        <p:spPr>
          <a:xfrm rot="7778087">
            <a:off x="3673573" y="4743092"/>
            <a:ext cx="2146968" cy="2044828"/>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5215 h 4845608"/>
              <a:gd name="connsiteX1" fmla="*/ 1612941 w 5102525"/>
              <a:gd name="connsiteY1" fmla="*/ 2135243 h 4845608"/>
              <a:gd name="connsiteX2" fmla="*/ 485506 w 5102525"/>
              <a:gd name="connsiteY2" fmla="*/ 937374 h 4845608"/>
              <a:gd name="connsiteX3" fmla="*/ 2767493 w 5102525"/>
              <a:gd name="connsiteY3" fmla="*/ 3648 h 4845608"/>
              <a:gd name="connsiteX4" fmla="*/ 3163847 w 5102525"/>
              <a:gd name="connsiteY4" fmla="*/ 1282362 h 4845608"/>
              <a:gd name="connsiteX5" fmla="*/ 4697917 w 5102525"/>
              <a:gd name="connsiteY5" fmla="*/ 714872 h 4845608"/>
              <a:gd name="connsiteX6" fmla="*/ 4272825 w 5102525"/>
              <a:gd name="connsiteY6" fmla="*/ 1484639 h 4845608"/>
              <a:gd name="connsiteX7" fmla="*/ 3922732 w 5102525"/>
              <a:gd name="connsiteY7" fmla="*/ 2016633 h 4845608"/>
              <a:gd name="connsiteX8" fmla="*/ 5102434 w 5102525"/>
              <a:gd name="connsiteY8" fmla="*/ 2343037 h 4845608"/>
              <a:gd name="connsiteX9" fmla="*/ 3863684 w 5102525"/>
              <a:gd name="connsiteY9" fmla="*/ 2815289 h 4845608"/>
              <a:gd name="connsiteX10" fmla="*/ 4828313 w 5102525"/>
              <a:gd name="connsiteY10" fmla="*/ 3991080 h 4845608"/>
              <a:gd name="connsiteX11" fmla="*/ 3349200 w 5102525"/>
              <a:gd name="connsiteY11" fmla="*/ 3476200 h 4845608"/>
              <a:gd name="connsiteX12" fmla="*/ 3184113 w 5102525"/>
              <a:gd name="connsiteY12" fmla="*/ 4844160 h 4845608"/>
              <a:gd name="connsiteX13" fmla="*/ 2421951 w 5102525"/>
              <a:gd name="connsiteY13" fmla="*/ 3721821 h 4845608"/>
              <a:gd name="connsiteX14" fmla="*/ 1092964 w 5102525"/>
              <a:gd name="connsiteY14" fmla="*/ 4440704 h 4845608"/>
              <a:gd name="connsiteX15" fmla="*/ 1577326 w 5102525"/>
              <a:gd name="connsiteY15" fmla="*/ 2985443 h 4845608"/>
              <a:gd name="connsiteX16" fmla="*/ -1 w 5102525"/>
              <a:gd name="connsiteY16" fmla="*/ 2875215 h 4845608"/>
              <a:gd name="connsiteX0" fmla="*/ 1 w 5102527"/>
              <a:gd name="connsiteY0" fmla="*/ 2871567 h 4841960"/>
              <a:gd name="connsiteX1" fmla="*/ 1612943 w 5102527"/>
              <a:gd name="connsiteY1" fmla="*/ 2131595 h 4841960"/>
              <a:gd name="connsiteX2" fmla="*/ 2767495 w 5102527"/>
              <a:gd name="connsiteY2" fmla="*/ 0 h 4841960"/>
              <a:gd name="connsiteX3" fmla="*/ 3163849 w 5102527"/>
              <a:gd name="connsiteY3" fmla="*/ 1278714 h 4841960"/>
              <a:gd name="connsiteX4" fmla="*/ 4697919 w 5102527"/>
              <a:gd name="connsiteY4" fmla="*/ 711224 h 4841960"/>
              <a:gd name="connsiteX5" fmla="*/ 4272827 w 5102527"/>
              <a:gd name="connsiteY5" fmla="*/ 1480991 h 4841960"/>
              <a:gd name="connsiteX6" fmla="*/ 3922734 w 5102527"/>
              <a:gd name="connsiteY6" fmla="*/ 2012985 h 4841960"/>
              <a:gd name="connsiteX7" fmla="*/ 5102436 w 5102527"/>
              <a:gd name="connsiteY7" fmla="*/ 2339389 h 4841960"/>
              <a:gd name="connsiteX8" fmla="*/ 3863686 w 5102527"/>
              <a:gd name="connsiteY8" fmla="*/ 2811641 h 4841960"/>
              <a:gd name="connsiteX9" fmla="*/ 4828315 w 5102527"/>
              <a:gd name="connsiteY9" fmla="*/ 3987432 h 4841960"/>
              <a:gd name="connsiteX10" fmla="*/ 3349202 w 5102527"/>
              <a:gd name="connsiteY10" fmla="*/ 3472552 h 4841960"/>
              <a:gd name="connsiteX11" fmla="*/ 3184115 w 5102527"/>
              <a:gd name="connsiteY11" fmla="*/ 4840512 h 4841960"/>
              <a:gd name="connsiteX12" fmla="*/ 2421953 w 5102527"/>
              <a:gd name="connsiteY12" fmla="*/ 3718173 h 4841960"/>
              <a:gd name="connsiteX13" fmla="*/ 1092966 w 5102527"/>
              <a:gd name="connsiteY13" fmla="*/ 4437056 h 4841960"/>
              <a:gd name="connsiteX14" fmla="*/ 1577328 w 5102527"/>
              <a:gd name="connsiteY14" fmla="*/ 2981795 h 4841960"/>
              <a:gd name="connsiteX15" fmla="*/ 1 w 5102527"/>
              <a:gd name="connsiteY15" fmla="*/ 2871567 h 4841960"/>
              <a:gd name="connsiteX0" fmla="*/ -1 w 5102525"/>
              <a:gd name="connsiteY0" fmla="*/ 2815753 h 4786146"/>
              <a:gd name="connsiteX1" fmla="*/ 1612941 w 5102525"/>
              <a:gd name="connsiteY1" fmla="*/ 2075781 h 4786146"/>
              <a:gd name="connsiteX2" fmla="*/ 2330067 w 5102525"/>
              <a:gd name="connsiteY2" fmla="*/ -1 h 4786146"/>
              <a:gd name="connsiteX3" fmla="*/ 3163847 w 5102525"/>
              <a:gd name="connsiteY3" fmla="*/ 1222900 h 4786146"/>
              <a:gd name="connsiteX4" fmla="*/ 4697917 w 5102525"/>
              <a:gd name="connsiteY4" fmla="*/ 655410 h 4786146"/>
              <a:gd name="connsiteX5" fmla="*/ 4272825 w 5102525"/>
              <a:gd name="connsiteY5" fmla="*/ 1425177 h 4786146"/>
              <a:gd name="connsiteX6" fmla="*/ 3922732 w 5102525"/>
              <a:gd name="connsiteY6" fmla="*/ 1957171 h 4786146"/>
              <a:gd name="connsiteX7" fmla="*/ 5102434 w 5102525"/>
              <a:gd name="connsiteY7" fmla="*/ 2283575 h 4786146"/>
              <a:gd name="connsiteX8" fmla="*/ 3863684 w 5102525"/>
              <a:gd name="connsiteY8" fmla="*/ 2755827 h 4786146"/>
              <a:gd name="connsiteX9" fmla="*/ 4828313 w 5102525"/>
              <a:gd name="connsiteY9" fmla="*/ 3931618 h 4786146"/>
              <a:gd name="connsiteX10" fmla="*/ 3349200 w 5102525"/>
              <a:gd name="connsiteY10" fmla="*/ 3416738 h 4786146"/>
              <a:gd name="connsiteX11" fmla="*/ 3184113 w 5102525"/>
              <a:gd name="connsiteY11" fmla="*/ 4784698 h 4786146"/>
              <a:gd name="connsiteX12" fmla="*/ 2421951 w 5102525"/>
              <a:gd name="connsiteY12" fmla="*/ 3662359 h 4786146"/>
              <a:gd name="connsiteX13" fmla="*/ 1092964 w 5102525"/>
              <a:gd name="connsiteY13" fmla="*/ 4381242 h 4786146"/>
              <a:gd name="connsiteX14" fmla="*/ 1577326 w 5102525"/>
              <a:gd name="connsiteY14" fmla="*/ 2925981 h 4786146"/>
              <a:gd name="connsiteX15" fmla="*/ -1 w 5102525"/>
              <a:gd name="connsiteY15" fmla="*/ 2815753 h 4786146"/>
              <a:gd name="connsiteX0" fmla="*/ 0 w 4853634"/>
              <a:gd name="connsiteY0" fmla="*/ 1626981 h 4786148"/>
              <a:gd name="connsiteX1" fmla="*/ 1364050 w 4853634"/>
              <a:gd name="connsiteY1" fmla="*/ 207578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0 w 4853634"/>
              <a:gd name="connsiteY0" fmla="*/ 1626979 h 4786146"/>
              <a:gd name="connsiteX1" fmla="*/ 1603369 w 4853634"/>
              <a:gd name="connsiteY1" fmla="*/ 1571261 h 4786146"/>
              <a:gd name="connsiteX2" fmla="*/ 2081176 w 4853634"/>
              <a:gd name="connsiteY2" fmla="*/ -1 h 4786146"/>
              <a:gd name="connsiteX3" fmla="*/ 2914956 w 4853634"/>
              <a:gd name="connsiteY3" fmla="*/ 1222900 h 4786146"/>
              <a:gd name="connsiteX4" fmla="*/ 4449026 w 4853634"/>
              <a:gd name="connsiteY4" fmla="*/ 655410 h 4786146"/>
              <a:gd name="connsiteX5" fmla="*/ 4023934 w 4853634"/>
              <a:gd name="connsiteY5" fmla="*/ 1425177 h 4786146"/>
              <a:gd name="connsiteX6" fmla="*/ 3673841 w 4853634"/>
              <a:gd name="connsiteY6" fmla="*/ 1957171 h 4786146"/>
              <a:gd name="connsiteX7" fmla="*/ 4853543 w 4853634"/>
              <a:gd name="connsiteY7" fmla="*/ 2283575 h 4786146"/>
              <a:gd name="connsiteX8" fmla="*/ 3614793 w 4853634"/>
              <a:gd name="connsiteY8" fmla="*/ 2755827 h 4786146"/>
              <a:gd name="connsiteX9" fmla="*/ 4579422 w 4853634"/>
              <a:gd name="connsiteY9" fmla="*/ 3931618 h 4786146"/>
              <a:gd name="connsiteX10" fmla="*/ 3100309 w 4853634"/>
              <a:gd name="connsiteY10" fmla="*/ 3416738 h 4786146"/>
              <a:gd name="connsiteX11" fmla="*/ 2935222 w 4853634"/>
              <a:gd name="connsiteY11" fmla="*/ 4784698 h 4786146"/>
              <a:gd name="connsiteX12" fmla="*/ 2173060 w 4853634"/>
              <a:gd name="connsiteY12" fmla="*/ 3662359 h 4786146"/>
              <a:gd name="connsiteX13" fmla="*/ 844073 w 4853634"/>
              <a:gd name="connsiteY13" fmla="*/ 4381242 h 4786146"/>
              <a:gd name="connsiteX14" fmla="*/ 1328435 w 4853634"/>
              <a:gd name="connsiteY14" fmla="*/ 2925981 h 4786146"/>
              <a:gd name="connsiteX15" fmla="*/ 0 w 4853634"/>
              <a:gd name="connsiteY15" fmla="*/ 1626979 h 4786146"/>
              <a:gd name="connsiteX0" fmla="*/ 0 w 4853634"/>
              <a:gd name="connsiteY0" fmla="*/ 1626981 h 4786148"/>
              <a:gd name="connsiteX1" fmla="*/ 1603369 w 4853634"/>
              <a:gd name="connsiteY1" fmla="*/ 157126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814647 w 4824208"/>
              <a:gd name="connsiteY13" fmla="*/ 4381242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814649 w 4824210"/>
              <a:gd name="connsiteY13" fmla="*/ 4381244 h 4786148"/>
              <a:gd name="connsiteX14" fmla="*/ 1299011 w 4824210"/>
              <a:gd name="connsiteY14" fmla="*/ 2925983 h 4786148"/>
              <a:gd name="connsiteX15" fmla="*/ 1 w 4824210"/>
              <a:gd name="connsiteY15" fmla="*/ 1515908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354842 w 4824208"/>
              <a:gd name="connsiteY13" fmla="*/ 3823584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354844 w 4824210"/>
              <a:gd name="connsiteY13" fmla="*/ 3823586 h 4786148"/>
              <a:gd name="connsiteX14" fmla="*/ 1306700 w 4824210"/>
              <a:gd name="connsiteY14" fmla="*/ 2597830 h 4786148"/>
              <a:gd name="connsiteX15" fmla="*/ 1 w 4824210"/>
              <a:gd name="connsiteY15" fmla="*/ 1515908 h 4786148"/>
              <a:gd name="connsiteX0" fmla="*/ -1 w 4824208"/>
              <a:gd name="connsiteY0" fmla="*/ 1515906 h 4785882"/>
              <a:gd name="connsiteX1" fmla="*/ 1573943 w 4824208"/>
              <a:gd name="connsiteY1" fmla="*/ 1571261 h 4785882"/>
              <a:gd name="connsiteX2" fmla="*/ 2051750 w 4824208"/>
              <a:gd name="connsiteY2" fmla="*/ -1 h 4785882"/>
              <a:gd name="connsiteX3" fmla="*/ 2885530 w 4824208"/>
              <a:gd name="connsiteY3" fmla="*/ 1222900 h 4785882"/>
              <a:gd name="connsiteX4" fmla="*/ 4419600 w 4824208"/>
              <a:gd name="connsiteY4" fmla="*/ 655410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4419602 w 4824210"/>
              <a:gd name="connsiteY4" fmla="*/ 655412 h 4785884"/>
              <a:gd name="connsiteX5" fmla="*/ 3994510 w 4824210"/>
              <a:gd name="connsiteY5" fmla="*/ 1425179 h 4785884"/>
              <a:gd name="connsiteX6" fmla="*/ 3644417 w 4824210"/>
              <a:gd name="connsiteY6" fmla="*/ 1957173 h 4785884"/>
              <a:gd name="connsiteX7" fmla="*/ 4824119 w 4824210"/>
              <a:gd name="connsiteY7" fmla="*/ 2283577 h 4785884"/>
              <a:gd name="connsiteX8" fmla="*/ 3585369 w 4824210"/>
              <a:gd name="connsiteY8" fmla="*/ 2755829 h 4785884"/>
              <a:gd name="connsiteX9" fmla="*/ 4549998 w 4824210"/>
              <a:gd name="connsiteY9" fmla="*/ 3931620 h 4785884"/>
              <a:gd name="connsiteX10" fmla="*/ 3070885 w 4824210"/>
              <a:gd name="connsiteY10" fmla="*/ 3416740 h 4785884"/>
              <a:gd name="connsiteX11" fmla="*/ 2905798 w 4824210"/>
              <a:gd name="connsiteY11" fmla="*/ 4784700 h 4785884"/>
              <a:gd name="connsiteX12" fmla="*/ 2017369 w 4824210"/>
              <a:gd name="connsiteY12" fmla="*/ 3391175 h 4785884"/>
              <a:gd name="connsiteX13" fmla="*/ 354844 w 4824210"/>
              <a:gd name="connsiteY13" fmla="*/ 3823586 h 4785884"/>
              <a:gd name="connsiteX14" fmla="*/ 1306700 w 4824210"/>
              <a:gd name="connsiteY14" fmla="*/ 2597830 h 4785884"/>
              <a:gd name="connsiteX15" fmla="*/ 1 w 4824210"/>
              <a:gd name="connsiteY15"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787860 w 4824208"/>
              <a:gd name="connsiteY3" fmla="*/ 1342310 h 4785882"/>
              <a:gd name="connsiteX4" fmla="*/ 3924153 w 4824208"/>
              <a:gd name="connsiteY4" fmla="*/ 431702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816877"/>
              <a:gd name="connsiteX1" fmla="*/ 1681474 w 4824210"/>
              <a:gd name="connsiteY1" fmla="*/ 1764603 h 4816877"/>
              <a:gd name="connsiteX2" fmla="*/ 2051752 w 4824210"/>
              <a:gd name="connsiteY2" fmla="*/ 1 h 4816877"/>
              <a:gd name="connsiteX3" fmla="*/ 2692151 w 4824210"/>
              <a:gd name="connsiteY3" fmla="*/ 1634454 h 4816877"/>
              <a:gd name="connsiteX4" fmla="*/ 3924155 w 4824210"/>
              <a:gd name="connsiteY4" fmla="*/ 431704 h 4816877"/>
              <a:gd name="connsiteX5" fmla="*/ 3501933 w 4824210"/>
              <a:gd name="connsiteY5" fmla="*/ 2011010 h 4816877"/>
              <a:gd name="connsiteX6" fmla="*/ 4824119 w 4824210"/>
              <a:gd name="connsiteY6" fmla="*/ 2283577 h 4816877"/>
              <a:gd name="connsiteX7" fmla="*/ 3585369 w 4824210"/>
              <a:gd name="connsiteY7" fmla="*/ 2755829 h 4816877"/>
              <a:gd name="connsiteX8" fmla="*/ 4549998 w 4824210"/>
              <a:gd name="connsiteY8" fmla="*/ 3931620 h 4816877"/>
              <a:gd name="connsiteX9" fmla="*/ 3070885 w 4824210"/>
              <a:gd name="connsiteY9" fmla="*/ 3416740 h 4816877"/>
              <a:gd name="connsiteX10" fmla="*/ 2769359 w 4824210"/>
              <a:gd name="connsiteY10" fmla="*/ 4815717 h 4816877"/>
              <a:gd name="connsiteX11" fmla="*/ 2017369 w 4824210"/>
              <a:gd name="connsiteY11" fmla="*/ 3391175 h 4816877"/>
              <a:gd name="connsiteX12" fmla="*/ 354844 w 4824210"/>
              <a:gd name="connsiteY12" fmla="*/ 3823586 h 4816877"/>
              <a:gd name="connsiteX13" fmla="*/ 1306700 w 4824210"/>
              <a:gd name="connsiteY13" fmla="*/ 2597830 h 4816877"/>
              <a:gd name="connsiteX14" fmla="*/ 1 w 4824210"/>
              <a:gd name="connsiteY14" fmla="*/ 1515908 h 4816877"/>
              <a:gd name="connsiteX0" fmla="*/ -1 w 4824208"/>
              <a:gd name="connsiteY0" fmla="*/ 1515906 h 4816873"/>
              <a:gd name="connsiteX1" fmla="*/ 1681472 w 4824208"/>
              <a:gd name="connsiteY1" fmla="*/ 1764601 h 4816873"/>
              <a:gd name="connsiteX2" fmla="*/ 2051750 w 4824208"/>
              <a:gd name="connsiteY2" fmla="*/ -1 h 4816873"/>
              <a:gd name="connsiteX3" fmla="*/ 2588999 w 4824208"/>
              <a:gd name="connsiteY3" fmla="*/ 1677665 h 4816873"/>
              <a:gd name="connsiteX4" fmla="*/ 3924153 w 4824208"/>
              <a:gd name="connsiteY4" fmla="*/ 431702 h 4816873"/>
              <a:gd name="connsiteX5" fmla="*/ 3501931 w 4824208"/>
              <a:gd name="connsiteY5" fmla="*/ 2011008 h 4816873"/>
              <a:gd name="connsiteX6" fmla="*/ 4824117 w 4824208"/>
              <a:gd name="connsiteY6" fmla="*/ 2283575 h 4816873"/>
              <a:gd name="connsiteX7" fmla="*/ 3585367 w 4824208"/>
              <a:gd name="connsiteY7" fmla="*/ 2755827 h 4816873"/>
              <a:gd name="connsiteX8" fmla="*/ 4549996 w 4824208"/>
              <a:gd name="connsiteY8" fmla="*/ 3931618 h 4816873"/>
              <a:gd name="connsiteX9" fmla="*/ 3070883 w 4824208"/>
              <a:gd name="connsiteY9" fmla="*/ 3416738 h 4816873"/>
              <a:gd name="connsiteX10" fmla="*/ 2769357 w 4824208"/>
              <a:gd name="connsiteY10" fmla="*/ 4815715 h 4816873"/>
              <a:gd name="connsiteX11" fmla="*/ 2017367 w 4824208"/>
              <a:gd name="connsiteY11" fmla="*/ 3391173 h 4816873"/>
              <a:gd name="connsiteX12" fmla="*/ 354842 w 4824208"/>
              <a:gd name="connsiteY12" fmla="*/ 3823584 h 4816873"/>
              <a:gd name="connsiteX13" fmla="*/ 1306698 w 4824208"/>
              <a:gd name="connsiteY13" fmla="*/ 2597828 h 4816873"/>
              <a:gd name="connsiteX14" fmla="*/ -1 w 4824208"/>
              <a:gd name="connsiteY14" fmla="*/ 1515906 h 4816873"/>
              <a:gd name="connsiteX0" fmla="*/ 1 w 4824210"/>
              <a:gd name="connsiteY0" fmla="*/ 1450607 h 4751576"/>
              <a:gd name="connsiteX1" fmla="*/ 1681474 w 4824210"/>
              <a:gd name="connsiteY1" fmla="*/ 1699302 h 4751576"/>
              <a:gd name="connsiteX2" fmla="*/ 1872212 w 4824210"/>
              <a:gd name="connsiteY2" fmla="*/ 0 h 4751576"/>
              <a:gd name="connsiteX3" fmla="*/ 2589001 w 4824210"/>
              <a:gd name="connsiteY3" fmla="*/ 1612366 h 4751576"/>
              <a:gd name="connsiteX4" fmla="*/ 3924155 w 4824210"/>
              <a:gd name="connsiteY4" fmla="*/ 366403 h 4751576"/>
              <a:gd name="connsiteX5" fmla="*/ 3501933 w 4824210"/>
              <a:gd name="connsiteY5" fmla="*/ 1945709 h 4751576"/>
              <a:gd name="connsiteX6" fmla="*/ 4824119 w 4824210"/>
              <a:gd name="connsiteY6" fmla="*/ 2218276 h 4751576"/>
              <a:gd name="connsiteX7" fmla="*/ 3585369 w 4824210"/>
              <a:gd name="connsiteY7" fmla="*/ 2690528 h 4751576"/>
              <a:gd name="connsiteX8" fmla="*/ 4549998 w 4824210"/>
              <a:gd name="connsiteY8" fmla="*/ 3866319 h 4751576"/>
              <a:gd name="connsiteX9" fmla="*/ 3070885 w 4824210"/>
              <a:gd name="connsiteY9" fmla="*/ 3351439 h 4751576"/>
              <a:gd name="connsiteX10" fmla="*/ 2769359 w 4824210"/>
              <a:gd name="connsiteY10" fmla="*/ 4750416 h 4751576"/>
              <a:gd name="connsiteX11" fmla="*/ 2017369 w 4824210"/>
              <a:gd name="connsiteY11" fmla="*/ 3325874 h 4751576"/>
              <a:gd name="connsiteX12" fmla="*/ 354844 w 4824210"/>
              <a:gd name="connsiteY12" fmla="*/ 3758285 h 4751576"/>
              <a:gd name="connsiteX13" fmla="*/ 1306700 w 4824210"/>
              <a:gd name="connsiteY13" fmla="*/ 2532529 h 4751576"/>
              <a:gd name="connsiteX14" fmla="*/ 1 w 4824210"/>
              <a:gd name="connsiteY14" fmla="*/ 1450607 h 475157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589001 w 4824210"/>
              <a:gd name="connsiteY3" fmla="*/ 148555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52997 w 4824210"/>
              <a:gd name="connsiteY3" fmla="*/ 1403752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652995 w 4824208"/>
              <a:gd name="connsiteY3" fmla="*/ 1403750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52997 w 4824210"/>
              <a:gd name="connsiteY3" fmla="*/ 1403752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652995 w 4824208"/>
              <a:gd name="connsiteY3" fmla="*/ 1403750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60385 w 4824210"/>
              <a:gd name="connsiteY3" fmla="*/ 138277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660383 w 4824208"/>
              <a:gd name="connsiteY3" fmla="*/ 138277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60385 w 4824210"/>
              <a:gd name="connsiteY3" fmla="*/ 138277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6368 h 4627335"/>
              <a:gd name="connsiteX1" fmla="*/ 1681472 w 4824208"/>
              <a:gd name="connsiteY1" fmla="*/ 1575063 h 4627335"/>
              <a:gd name="connsiteX2" fmla="*/ 1951479 w 4824208"/>
              <a:gd name="connsiteY2" fmla="*/ 2572 h 4627335"/>
              <a:gd name="connsiteX3" fmla="*/ 2660383 w 4824208"/>
              <a:gd name="connsiteY3" fmla="*/ 1385347 h 4627335"/>
              <a:gd name="connsiteX4" fmla="*/ 3924153 w 4824208"/>
              <a:gd name="connsiteY4" fmla="*/ 242164 h 4627335"/>
              <a:gd name="connsiteX5" fmla="*/ 3501931 w 4824208"/>
              <a:gd name="connsiteY5" fmla="*/ 1821470 h 4627335"/>
              <a:gd name="connsiteX6" fmla="*/ 4824117 w 4824208"/>
              <a:gd name="connsiteY6" fmla="*/ 2094037 h 4627335"/>
              <a:gd name="connsiteX7" fmla="*/ 3585367 w 4824208"/>
              <a:gd name="connsiteY7" fmla="*/ 2566289 h 4627335"/>
              <a:gd name="connsiteX8" fmla="*/ 4549996 w 4824208"/>
              <a:gd name="connsiteY8" fmla="*/ 3742080 h 4627335"/>
              <a:gd name="connsiteX9" fmla="*/ 3070883 w 4824208"/>
              <a:gd name="connsiteY9" fmla="*/ 3227200 h 4627335"/>
              <a:gd name="connsiteX10" fmla="*/ 2769357 w 4824208"/>
              <a:gd name="connsiteY10" fmla="*/ 4626177 h 4627335"/>
              <a:gd name="connsiteX11" fmla="*/ 2017367 w 4824208"/>
              <a:gd name="connsiteY11" fmla="*/ 3201635 h 4627335"/>
              <a:gd name="connsiteX12" fmla="*/ 354842 w 4824208"/>
              <a:gd name="connsiteY12" fmla="*/ 3634046 h 4627335"/>
              <a:gd name="connsiteX13" fmla="*/ 1306698 w 4824208"/>
              <a:gd name="connsiteY13" fmla="*/ 2408290 h 4627335"/>
              <a:gd name="connsiteX14" fmla="*/ -1 w 4824208"/>
              <a:gd name="connsiteY14" fmla="*/ 1326368 h 4627335"/>
              <a:gd name="connsiteX0" fmla="*/ 1 w 4858857"/>
              <a:gd name="connsiteY0" fmla="*/ 1326370 h 4627339"/>
              <a:gd name="connsiteX1" fmla="*/ 1681474 w 4858857"/>
              <a:gd name="connsiteY1" fmla="*/ 1575065 h 4627339"/>
              <a:gd name="connsiteX2" fmla="*/ 1951481 w 4858857"/>
              <a:gd name="connsiteY2" fmla="*/ 2574 h 4627339"/>
              <a:gd name="connsiteX3" fmla="*/ 2660385 w 4858857"/>
              <a:gd name="connsiteY3" fmla="*/ 1385349 h 4627339"/>
              <a:gd name="connsiteX4" fmla="*/ 3924155 w 4858857"/>
              <a:gd name="connsiteY4" fmla="*/ 242166 h 4627339"/>
              <a:gd name="connsiteX5" fmla="*/ 3501933 w 4858857"/>
              <a:gd name="connsiteY5" fmla="*/ 1821472 h 4627339"/>
              <a:gd name="connsiteX6" fmla="*/ 4858770 w 4858857"/>
              <a:gd name="connsiteY6" fmla="*/ 2100005 h 4627339"/>
              <a:gd name="connsiteX7" fmla="*/ 3585369 w 4858857"/>
              <a:gd name="connsiteY7" fmla="*/ 2566291 h 4627339"/>
              <a:gd name="connsiteX8" fmla="*/ 4549998 w 4858857"/>
              <a:gd name="connsiteY8" fmla="*/ 3742082 h 4627339"/>
              <a:gd name="connsiteX9" fmla="*/ 3070885 w 4858857"/>
              <a:gd name="connsiteY9" fmla="*/ 3227202 h 4627339"/>
              <a:gd name="connsiteX10" fmla="*/ 2769359 w 4858857"/>
              <a:gd name="connsiteY10" fmla="*/ 4626179 h 4627339"/>
              <a:gd name="connsiteX11" fmla="*/ 2017369 w 4858857"/>
              <a:gd name="connsiteY11" fmla="*/ 3201637 h 4627339"/>
              <a:gd name="connsiteX12" fmla="*/ 354844 w 4858857"/>
              <a:gd name="connsiteY12" fmla="*/ 3634048 h 4627339"/>
              <a:gd name="connsiteX13" fmla="*/ 1306700 w 4858857"/>
              <a:gd name="connsiteY13" fmla="*/ 2408292 h 4627339"/>
              <a:gd name="connsiteX14" fmla="*/ 1 w 4858857"/>
              <a:gd name="connsiteY14" fmla="*/ 1326370 h 4627339"/>
              <a:gd name="connsiteX0" fmla="*/ -1 w 4858855"/>
              <a:gd name="connsiteY0" fmla="*/ 1326370 h 4627337"/>
              <a:gd name="connsiteX1" fmla="*/ 1681472 w 4858855"/>
              <a:gd name="connsiteY1" fmla="*/ 1575065 h 4627337"/>
              <a:gd name="connsiteX2" fmla="*/ 1951479 w 4858855"/>
              <a:gd name="connsiteY2" fmla="*/ 2574 h 4627337"/>
              <a:gd name="connsiteX3" fmla="*/ 2660383 w 4858855"/>
              <a:gd name="connsiteY3" fmla="*/ 1385349 h 4627337"/>
              <a:gd name="connsiteX4" fmla="*/ 3924153 w 4858855"/>
              <a:gd name="connsiteY4" fmla="*/ 242166 h 4627337"/>
              <a:gd name="connsiteX5" fmla="*/ 3501931 w 4858855"/>
              <a:gd name="connsiteY5" fmla="*/ 1821472 h 4627337"/>
              <a:gd name="connsiteX6" fmla="*/ 4858768 w 4858855"/>
              <a:gd name="connsiteY6" fmla="*/ 2100005 h 4627337"/>
              <a:gd name="connsiteX7" fmla="*/ 3585367 w 4858855"/>
              <a:gd name="connsiteY7" fmla="*/ 2566291 h 4627337"/>
              <a:gd name="connsiteX8" fmla="*/ 4549996 w 4858855"/>
              <a:gd name="connsiteY8" fmla="*/ 3742082 h 4627337"/>
              <a:gd name="connsiteX9" fmla="*/ 3070883 w 4858855"/>
              <a:gd name="connsiteY9" fmla="*/ 3227202 h 4627337"/>
              <a:gd name="connsiteX10" fmla="*/ 2769357 w 4858855"/>
              <a:gd name="connsiteY10" fmla="*/ 4626179 h 4627337"/>
              <a:gd name="connsiteX11" fmla="*/ 2017367 w 4858855"/>
              <a:gd name="connsiteY11" fmla="*/ 3201637 h 4627337"/>
              <a:gd name="connsiteX12" fmla="*/ 354842 w 4858855"/>
              <a:gd name="connsiteY12" fmla="*/ 3634048 h 4627337"/>
              <a:gd name="connsiteX13" fmla="*/ 1306698 w 4858855"/>
              <a:gd name="connsiteY13" fmla="*/ 2408292 h 4627337"/>
              <a:gd name="connsiteX14" fmla="*/ -1 w 4858855"/>
              <a:gd name="connsiteY14" fmla="*/ 1326370 h 4627337"/>
              <a:gd name="connsiteX0" fmla="*/ 1 w 4858857"/>
              <a:gd name="connsiteY0" fmla="*/ 1326370 h 4627339"/>
              <a:gd name="connsiteX1" fmla="*/ 1681474 w 4858857"/>
              <a:gd name="connsiteY1" fmla="*/ 1575065 h 4627339"/>
              <a:gd name="connsiteX2" fmla="*/ 1951481 w 4858857"/>
              <a:gd name="connsiteY2" fmla="*/ 2574 h 4627339"/>
              <a:gd name="connsiteX3" fmla="*/ 2660385 w 4858857"/>
              <a:gd name="connsiteY3" fmla="*/ 1385349 h 4627339"/>
              <a:gd name="connsiteX4" fmla="*/ 3924155 w 4858857"/>
              <a:gd name="connsiteY4" fmla="*/ 242166 h 4627339"/>
              <a:gd name="connsiteX5" fmla="*/ 3501933 w 4858857"/>
              <a:gd name="connsiteY5" fmla="*/ 1821472 h 4627339"/>
              <a:gd name="connsiteX6" fmla="*/ 4858770 w 4858857"/>
              <a:gd name="connsiteY6" fmla="*/ 2100005 h 4627339"/>
              <a:gd name="connsiteX7" fmla="*/ 3585369 w 4858857"/>
              <a:gd name="connsiteY7" fmla="*/ 2566291 h 4627339"/>
              <a:gd name="connsiteX8" fmla="*/ 4549998 w 4858857"/>
              <a:gd name="connsiteY8" fmla="*/ 3742082 h 4627339"/>
              <a:gd name="connsiteX9" fmla="*/ 3070885 w 4858857"/>
              <a:gd name="connsiteY9" fmla="*/ 3227202 h 4627339"/>
              <a:gd name="connsiteX10" fmla="*/ 2769359 w 4858857"/>
              <a:gd name="connsiteY10" fmla="*/ 4626179 h 4627339"/>
              <a:gd name="connsiteX11" fmla="*/ 2017369 w 4858857"/>
              <a:gd name="connsiteY11" fmla="*/ 3201637 h 4627339"/>
              <a:gd name="connsiteX12" fmla="*/ 354844 w 4858857"/>
              <a:gd name="connsiteY12" fmla="*/ 3634048 h 4627339"/>
              <a:gd name="connsiteX13" fmla="*/ 1306700 w 4858857"/>
              <a:gd name="connsiteY13" fmla="*/ 2408292 h 4627339"/>
              <a:gd name="connsiteX14" fmla="*/ 1 w 4858857"/>
              <a:gd name="connsiteY14" fmla="*/ 1326370 h 4627339"/>
              <a:gd name="connsiteX0" fmla="*/ -1 w 4858845"/>
              <a:gd name="connsiteY0" fmla="*/ 1326370 h 4627337"/>
              <a:gd name="connsiteX1" fmla="*/ 1681472 w 4858845"/>
              <a:gd name="connsiteY1" fmla="*/ 1575065 h 4627337"/>
              <a:gd name="connsiteX2" fmla="*/ 1951479 w 4858845"/>
              <a:gd name="connsiteY2" fmla="*/ 2574 h 4627337"/>
              <a:gd name="connsiteX3" fmla="*/ 2660383 w 4858845"/>
              <a:gd name="connsiteY3" fmla="*/ 1385349 h 4627337"/>
              <a:gd name="connsiteX4" fmla="*/ 3924153 w 4858845"/>
              <a:gd name="connsiteY4" fmla="*/ 242166 h 4627337"/>
              <a:gd name="connsiteX5" fmla="*/ 3501931 w 4858845"/>
              <a:gd name="connsiteY5" fmla="*/ 1821472 h 4627337"/>
              <a:gd name="connsiteX6" fmla="*/ 4858768 w 4858845"/>
              <a:gd name="connsiteY6" fmla="*/ 2100005 h 4627337"/>
              <a:gd name="connsiteX7" fmla="*/ 3585367 w 4858845"/>
              <a:gd name="connsiteY7" fmla="*/ 2566291 h 4627337"/>
              <a:gd name="connsiteX8" fmla="*/ 4549996 w 4858845"/>
              <a:gd name="connsiteY8" fmla="*/ 3742082 h 4627337"/>
              <a:gd name="connsiteX9" fmla="*/ 3070883 w 4858845"/>
              <a:gd name="connsiteY9" fmla="*/ 3227202 h 4627337"/>
              <a:gd name="connsiteX10" fmla="*/ 2769357 w 4858845"/>
              <a:gd name="connsiteY10" fmla="*/ 4626179 h 4627337"/>
              <a:gd name="connsiteX11" fmla="*/ 2017367 w 4858845"/>
              <a:gd name="connsiteY11" fmla="*/ 3201637 h 4627337"/>
              <a:gd name="connsiteX12" fmla="*/ 354842 w 4858845"/>
              <a:gd name="connsiteY12" fmla="*/ 3634048 h 4627337"/>
              <a:gd name="connsiteX13" fmla="*/ 1306698 w 4858845"/>
              <a:gd name="connsiteY13" fmla="*/ 2408292 h 4627337"/>
              <a:gd name="connsiteX14" fmla="*/ -1 w 4858845"/>
              <a:gd name="connsiteY14" fmla="*/ 1326370 h 4627337"/>
              <a:gd name="connsiteX0" fmla="*/ 1 w 4858847"/>
              <a:gd name="connsiteY0" fmla="*/ 1326583 h 4627552"/>
              <a:gd name="connsiteX1" fmla="*/ 1681474 w 4858847"/>
              <a:gd name="connsiteY1" fmla="*/ 1575278 h 4627552"/>
              <a:gd name="connsiteX2" fmla="*/ 1951481 w 4858847"/>
              <a:gd name="connsiteY2" fmla="*/ 2787 h 4627552"/>
              <a:gd name="connsiteX3" fmla="*/ 2628117 w 4858847"/>
              <a:gd name="connsiteY3" fmla="*/ 1285257 h 4627552"/>
              <a:gd name="connsiteX4" fmla="*/ 3924155 w 4858847"/>
              <a:gd name="connsiteY4" fmla="*/ 242379 h 4627552"/>
              <a:gd name="connsiteX5" fmla="*/ 3501933 w 4858847"/>
              <a:gd name="connsiteY5" fmla="*/ 1821685 h 4627552"/>
              <a:gd name="connsiteX6" fmla="*/ 4858770 w 4858847"/>
              <a:gd name="connsiteY6" fmla="*/ 2100218 h 4627552"/>
              <a:gd name="connsiteX7" fmla="*/ 3585369 w 4858847"/>
              <a:gd name="connsiteY7" fmla="*/ 2566504 h 4627552"/>
              <a:gd name="connsiteX8" fmla="*/ 4549998 w 4858847"/>
              <a:gd name="connsiteY8" fmla="*/ 3742295 h 4627552"/>
              <a:gd name="connsiteX9" fmla="*/ 3070885 w 4858847"/>
              <a:gd name="connsiteY9" fmla="*/ 3227415 h 4627552"/>
              <a:gd name="connsiteX10" fmla="*/ 2769359 w 4858847"/>
              <a:gd name="connsiteY10" fmla="*/ 4626392 h 4627552"/>
              <a:gd name="connsiteX11" fmla="*/ 2017369 w 4858847"/>
              <a:gd name="connsiteY11" fmla="*/ 3201850 h 4627552"/>
              <a:gd name="connsiteX12" fmla="*/ 354844 w 4858847"/>
              <a:gd name="connsiteY12" fmla="*/ 3634261 h 4627552"/>
              <a:gd name="connsiteX13" fmla="*/ 1306700 w 4858847"/>
              <a:gd name="connsiteY13" fmla="*/ 2408505 h 4627552"/>
              <a:gd name="connsiteX14" fmla="*/ 1 w 4858847"/>
              <a:gd name="connsiteY14" fmla="*/ 1326583 h 4627552"/>
              <a:gd name="connsiteX0" fmla="*/ -1 w 4858845"/>
              <a:gd name="connsiteY0" fmla="*/ 1326583 h 4627550"/>
              <a:gd name="connsiteX1" fmla="*/ 1729268 w 4858845"/>
              <a:gd name="connsiteY1" fmla="*/ 1510282 h 4627550"/>
              <a:gd name="connsiteX2" fmla="*/ 1951479 w 4858845"/>
              <a:gd name="connsiteY2" fmla="*/ 2787 h 4627550"/>
              <a:gd name="connsiteX3" fmla="*/ 2628115 w 4858845"/>
              <a:gd name="connsiteY3" fmla="*/ 1285257 h 4627550"/>
              <a:gd name="connsiteX4" fmla="*/ 3924153 w 4858845"/>
              <a:gd name="connsiteY4" fmla="*/ 242379 h 4627550"/>
              <a:gd name="connsiteX5" fmla="*/ 3501931 w 4858845"/>
              <a:gd name="connsiteY5" fmla="*/ 1821685 h 4627550"/>
              <a:gd name="connsiteX6" fmla="*/ 4858768 w 4858845"/>
              <a:gd name="connsiteY6" fmla="*/ 2100218 h 4627550"/>
              <a:gd name="connsiteX7" fmla="*/ 3585367 w 4858845"/>
              <a:gd name="connsiteY7" fmla="*/ 2566504 h 4627550"/>
              <a:gd name="connsiteX8" fmla="*/ 4549996 w 4858845"/>
              <a:gd name="connsiteY8" fmla="*/ 3742295 h 4627550"/>
              <a:gd name="connsiteX9" fmla="*/ 3070883 w 4858845"/>
              <a:gd name="connsiteY9" fmla="*/ 3227415 h 4627550"/>
              <a:gd name="connsiteX10" fmla="*/ 2769357 w 4858845"/>
              <a:gd name="connsiteY10" fmla="*/ 4626392 h 4627550"/>
              <a:gd name="connsiteX11" fmla="*/ 2017367 w 4858845"/>
              <a:gd name="connsiteY11" fmla="*/ 3201850 h 4627550"/>
              <a:gd name="connsiteX12" fmla="*/ 354842 w 4858845"/>
              <a:gd name="connsiteY12" fmla="*/ 3634261 h 4627550"/>
              <a:gd name="connsiteX13" fmla="*/ 1306698 w 4858845"/>
              <a:gd name="connsiteY13" fmla="*/ 2408505 h 4627550"/>
              <a:gd name="connsiteX14" fmla="*/ -1 w 4858845"/>
              <a:gd name="connsiteY14" fmla="*/ 1326583 h 4627550"/>
              <a:gd name="connsiteX0" fmla="*/ 1 w 4858847"/>
              <a:gd name="connsiteY0" fmla="*/ 1326620 h 4627589"/>
              <a:gd name="connsiteX1" fmla="*/ 1729270 w 4858847"/>
              <a:gd name="connsiteY1" fmla="*/ 1510319 h 4627589"/>
              <a:gd name="connsiteX2" fmla="*/ 1951481 w 4858847"/>
              <a:gd name="connsiteY2" fmla="*/ 2824 h 4627589"/>
              <a:gd name="connsiteX3" fmla="*/ 2678273 w 4858847"/>
              <a:gd name="connsiteY3" fmla="*/ 1269160 h 4627589"/>
              <a:gd name="connsiteX4" fmla="*/ 3924155 w 4858847"/>
              <a:gd name="connsiteY4" fmla="*/ 242416 h 4627589"/>
              <a:gd name="connsiteX5" fmla="*/ 3501933 w 4858847"/>
              <a:gd name="connsiteY5" fmla="*/ 1821722 h 4627589"/>
              <a:gd name="connsiteX6" fmla="*/ 4858770 w 4858847"/>
              <a:gd name="connsiteY6" fmla="*/ 2100255 h 4627589"/>
              <a:gd name="connsiteX7" fmla="*/ 3585369 w 4858847"/>
              <a:gd name="connsiteY7" fmla="*/ 2566541 h 4627589"/>
              <a:gd name="connsiteX8" fmla="*/ 4549998 w 4858847"/>
              <a:gd name="connsiteY8" fmla="*/ 3742332 h 4627589"/>
              <a:gd name="connsiteX9" fmla="*/ 3070885 w 4858847"/>
              <a:gd name="connsiteY9" fmla="*/ 3227452 h 4627589"/>
              <a:gd name="connsiteX10" fmla="*/ 2769359 w 4858847"/>
              <a:gd name="connsiteY10" fmla="*/ 4626429 h 4627589"/>
              <a:gd name="connsiteX11" fmla="*/ 2017369 w 4858847"/>
              <a:gd name="connsiteY11" fmla="*/ 3201887 h 4627589"/>
              <a:gd name="connsiteX12" fmla="*/ 354844 w 4858847"/>
              <a:gd name="connsiteY12" fmla="*/ 3634298 h 4627589"/>
              <a:gd name="connsiteX13" fmla="*/ 1306700 w 4858847"/>
              <a:gd name="connsiteY13" fmla="*/ 2408542 h 4627589"/>
              <a:gd name="connsiteX14" fmla="*/ 1 w 4858847"/>
              <a:gd name="connsiteY14" fmla="*/ 1326620 h 4627589"/>
              <a:gd name="connsiteX0" fmla="*/ -1 w 4858845"/>
              <a:gd name="connsiteY0" fmla="*/ 1326722 h 4627689"/>
              <a:gd name="connsiteX1" fmla="*/ 1729268 w 4858845"/>
              <a:gd name="connsiteY1" fmla="*/ 1510421 h 4627689"/>
              <a:gd name="connsiteX2" fmla="*/ 1951479 w 4858845"/>
              <a:gd name="connsiteY2" fmla="*/ 2926 h 4627689"/>
              <a:gd name="connsiteX3" fmla="*/ 2682153 w 4858845"/>
              <a:gd name="connsiteY3" fmla="*/ 1227936 h 4627689"/>
              <a:gd name="connsiteX4" fmla="*/ 3924153 w 4858845"/>
              <a:gd name="connsiteY4" fmla="*/ 242518 h 4627689"/>
              <a:gd name="connsiteX5" fmla="*/ 3501931 w 4858845"/>
              <a:gd name="connsiteY5" fmla="*/ 1821824 h 4627689"/>
              <a:gd name="connsiteX6" fmla="*/ 4858768 w 4858845"/>
              <a:gd name="connsiteY6" fmla="*/ 2100357 h 4627689"/>
              <a:gd name="connsiteX7" fmla="*/ 3585367 w 4858845"/>
              <a:gd name="connsiteY7" fmla="*/ 2566643 h 4627689"/>
              <a:gd name="connsiteX8" fmla="*/ 4549996 w 4858845"/>
              <a:gd name="connsiteY8" fmla="*/ 3742434 h 4627689"/>
              <a:gd name="connsiteX9" fmla="*/ 3070883 w 4858845"/>
              <a:gd name="connsiteY9" fmla="*/ 3227554 h 4627689"/>
              <a:gd name="connsiteX10" fmla="*/ 2769357 w 4858845"/>
              <a:gd name="connsiteY10" fmla="*/ 4626531 h 4627689"/>
              <a:gd name="connsiteX11" fmla="*/ 2017367 w 4858845"/>
              <a:gd name="connsiteY11" fmla="*/ 3201989 h 4627689"/>
              <a:gd name="connsiteX12" fmla="*/ 354842 w 4858845"/>
              <a:gd name="connsiteY12" fmla="*/ 3634400 h 4627689"/>
              <a:gd name="connsiteX13" fmla="*/ 1306698 w 4858845"/>
              <a:gd name="connsiteY13" fmla="*/ 2408644 h 4627689"/>
              <a:gd name="connsiteX14" fmla="*/ -1 w 4858845"/>
              <a:gd name="connsiteY14" fmla="*/ 1326722 h 4627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858845" h="4627689">
                <a:moveTo>
                  <a:pt x="-1" y="1326722"/>
                </a:moveTo>
                <a:cubicBezTo>
                  <a:pt x="633321" y="1386803"/>
                  <a:pt x="1422331" y="1489110"/>
                  <a:pt x="1729268" y="1510421"/>
                </a:cubicBezTo>
                <a:cubicBezTo>
                  <a:pt x="1838388" y="1104512"/>
                  <a:pt x="1849623" y="188812"/>
                  <a:pt x="1951479" y="2926"/>
                </a:cubicBezTo>
                <a:cubicBezTo>
                  <a:pt x="1954761" y="-63939"/>
                  <a:pt x="2603697" y="1034996"/>
                  <a:pt x="2682153" y="1227936"/>
                </a:cubicBezTo>
                <a:cubicBezTo>
                  <a:pt x="3132575" y="810608"/>
                  <a:pt x="3766488" y="313694"/>
                  <a:pt x="3924153" y="242518"/>
                </a:cubicBezTo>
                <a:cubicBezTo>
                  <a:pt x="3844660" y="676883"/>
                  <a:pt x="3460638" y="1725148"/>
                  <a:pt x="3501931" y="1821824"/>
                </a:cubicBezTo>
                <a:cubicBezTo>
                  <a:pt x="3736210" y="1856001"/>
                  <a:pt x="4727255" y="1997138"/>
                  <a:pt x="4858768" y="2100357"/>
                </a:cubicBezTo>
                <a:cubicBezTo>
                  <a:pt x="4868100" y="2242594"/>
                  <a:pt x="4037744" y="2385170"/>
                  <a:pt x="3585367" y="2566643"/>
                </a:cubicBezTo>
                <a:cubicBezTo>
                  <a:pt x="3779726" y="2810820"/>
                  <a:pt x="4357567" y="3385338"/>
                  <a:pt x="4549996" y="3742434"/>
                </a:cubicBezTo>
                <a:cubicBezTo>
                  <a:pt x="4377750" y="3753626"/>
                  <a:pt x="3367928" y="3296337"/>
                  <a:pt x="3070883" y="3227554"/>
                </a:cubicBezTo>
                <a:cubicBezTo>
                  <a:pt x="3024507" y="3542861"/>
                  <a:pt x="2850188" y="4337729"/>
                  <a:pt x="2769357" y="4626531"/>
                </a:cubicBezTo>
                <a:cubicBezTo>
                  <a:pt x="2633062" y="4675001"/>
                  <a:pt x="2081636" y="3188308"/>
                  <a:pt x="2017367" y="3201989"/>
                </a:cubicBezTo>
                <a:cubicBezTo>
                  <a:pt x="1885985" y="3196322"/>
                  <a:pt x="500172" y="3770483"/>
                  <a:pt x="354842" y="3634400"/>
                </a:cubicBezTo>
                <a:cubicBezTo>
                  <a:pt x="407329" y="3527906"/>
                  <a:pt x="1071571" y="2713522"/>
                  <a:pt x="1306698" y="2408644"/>
                </a:cubicBezTo>
                <a:cubicBezTo>
                  <a:pt x="1218705" y="2337313"/>
                  <a:pt x="52034" y="1463538"/>
                  <a:pt x="-1" y="1326722"/>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89" y="970539"/>
            <a:ext cx="3672139" cy="211634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0" y="3102503"/>
            <a:ext cx="2694536" cy="2749198"/>
          </a:xfrm>
          <a:prstGeom prst="rect">
            <a:avLst/>
          </a:prstGeom>
        </p:spPr>
        <p:txBody>
          <a:bodyPr/>
          <a:lstStyle>
            <a:lvl1pPr>
              <a:buNone/>
              <a:defRPr/>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99660" y="6356350"/>
            <a:ext cx="2173481" cy="365125"/>
          </a:xfrm>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2873141" y="6356350"/>
            <a:ext cx="1252515" cy="365125"/>
          </a:xfrm>
        </p:spPr>
        <p:txBody>
          <a:bodyPr/>
          <a:lstStyle/>
          <a:p>
            <a:fld id="{1D8BD707-D9CF-40AE-B4C6-C98DA3205C09}" type="datetimeFigureOut">
              <a:rPr lang="en-US" smtClean="0"/>
              <a:t>10/9/2026</a:t>
            </a:fld>
            <a:endParaRPr lang="en-US"/>
          </a:p>
        </p:txBody>
      </p:sp>
      <p:sp>
        <p:nvSpPr>
          <p:cNvPr id="16" name="Picture Placeholder 15">
            <a:extLst>
              <a:ext uri="{FF2B5EF4-FFF2-40B4-BE49-F238E27FC236}">
                <a16:creationId xmlns:a16="http://schemas.microsoft.com/office/drawing/2014/main" id="{E86D9B6D-77DB-9ADE-2F02-1C7FDB54C62E}"/>
              </a:ext>
            </a:extLst>
          </p:cNvPr>
          <p:cNvSpPr>
            <a:spLocks noGrp="1"/>
          </p:cNvSpPr>
          <p:nvPr>
            <p:ph type="pic" sz="quarter" idx="13" hasCustomPrompt="1"/>
          </p:nvPr>
        </p:nvSpPr>
        <p:spPr>
          <a:xfrm rot="-60000">
            <a:off x="5326181" y="503529"/>
            <a:ext cx="6470404" cy="6381741"/>
          </a:xfrm>
          <a:custGeom>
            <a:avLst/>
            <a:gdLst>
              <a:gd name="connsiteX0" fmla="*/ 263541 w 6470404"/>
              <a:gd name="connsiteY0" fmla="*/ 0 h 6381741"/>
              <a:gd name="connsiteX1" fmla="*/ 6470404 w 6470404"/>
              <a:gd name="connsiteY1" fmla="*/ 418971 h 6381741"/>
              <a:gd name="connsiteX2" fmla="*/ 6058123 w 6470404"/>
              <a:gd name="connsiteY2" fmla="*/ 6381741 h 6381741"/>
              <a:gd name="connsiteX3" fmla="*/ 0 w 6470404"/>
              <a:gd name="connsiteY3" fmla="*/ 5981218 h 6381741"/>
              <a:gd name="connsiteX4" fmla="*/ 8833 w 6470404"/>
              <a:gd name="connsiteY4" fmla="*/ 5781428 h 6381741"/>
              <a:gd name="connsiteX5" fmla="*/ 13710 w 6470404"/>
              <a:gd name="connsiteY5" fmla="*/ 5661968 h 6381741"/>
              <a:gd name="connsiteX6" fmla="*/ 26674 w 6470404"/>
              <a:gd name="connsiteY6" fmla="*/ 5664322 h 6381741"/>
              <a:gd name="connsiteX7" fmla="*/ 296409 w 6470404"/>
              <a:gd name="connsiteY7" fmla="*/ 5699488 h 6381741"/>
              <a:gd name="connsiteX8" fmla="*/ 102515 w 6470404"/>
              <a:gd name="connsiteY8" fmla="*/ 5469989 h 6381741"/>
              <a:gd name="connsiteX9" fmla="*/ 24411 w 6470404"/>
              <a:gd name="connsiteY9" fmla="*/ 5387472 h 6381741"/>
              <a:gd name="connsiteX10" fmla="*/ 25185 w 6470404"/>
              <a:gd name="connsiteY10" fmla="*/ 5367338 h 6381741"/>
              <a:gd name="connsiteX11" fmla="*/ 37950 w 6470404"/>
              <a:gd name="connsiteY11" fmla="*/ 5027262 h 6381741"/>
              <a:gd name="connsiteX12" fmla="*/ 38343 w 6470404"/>
              <a:gd name="connsiteY12" fmla="*/ 5016631 h 6381741"/>
              <a:gd name="connsiteX13" fmla="*/ 94366 w 6470404"/>
              <a:gd name="connsiteY13" fmla="*/ 4964535 h 6381741"/>
              <a:gd name="connsiteX14" fmla="*/ 414068 w 6470404"/>
              <a:gd name="connsiteY14" fmla="*/ 4664176 h 6381741"/>
              <a:gd name="connsiteX15" fmla="*/ 166546 w 6470404"/>
              <a:gd name="connsiteY15" fmla="*/ 4692305 h 6381741"/>
              <a:gd name="connsiteX16" fmla="*/ 49514 w 6470404"/>
              <a:gd name="connsiteY16" fmla="*/ 4714276 h 6381741"/>
              <a:gd name="connsiteX17" fmla="*/ 52039 w 6470404"/>
              <a:gd name="connsiteY17" fmla="*/ 4645777 h 6381741"/>
              <a:gd name="connsiteX18" fmla="*/ 263541 w 6470404"/>
              <a:gd name="connsiteY18" fmla="*/ 0 h 6381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70404" h="6381741">
                <a:moveTo>
                  <a:pt x="263541" y="0"/>
                </a:moveTo>
                <a:lnTo>
                  <a:pt x="6470404" y="418971"/>
                </a:lnTo>
                <a:lnTo>
                  <a:pt x="6058123" y="6381741"/>
                </a:lnTo>
                <a:lnTo>
                  <a:pt x="0" y="5981218"/>
                </a:lnTo>
                <a:cubicBezTo>
                  <a:pt x="2649" y="5925958"/>
                  <a:pt x="5601" y="5858895"/>
                  <a:pt x="8833" y="5781428"/>
                </a:cubicBezTo>
                <a:lnTo>
                  <a:pt x="13710" y="5661968"/>
                </a:lnTo>
                <a:lnTo>
                  <a:pt x="26674" y="5664322"/>
                </a:lnTo>
                <a:cubicBezTo>
                  <a:pt x="173708" y="5690087"/>
                  <a:pt x="307148" y="5709658"/>
                  <a:pt x="296409" y="5699488"/>
                </a:cubicBezTo>
                <a:cubicBezTo>
                  <a:pt x="279898" y="5655665"/>
                  <a:pt x="195687" y="5566936"/>
                  <a:pt x="102515" y="5469989"/>
                </a:cubicBezTo>
                <a:lnTo>
                  <a:pt x="24411" y="5387472"/>
                </a:lnTo>
                <a:lnTo>
                  <a:pt x="25185" y="5367338"/>
                </a:lnTo>
                <a:cubicBezTo>
                  <a:pt x="29204" y="5261815"/>
                  <a:pt x="33466" y="5147990"/>
                  <a:pt x="37950" y="5027262"/>
                </a:cubicBezTo>
                <a:lnTo>
                  <a:pt x="38343" y="5016631"/>
                </a:lnTo>
                <a:lnTo>
                  <a:pt x="94366" y="4964535"/>
                </a:lnTo>
                <a:cubicBezTo>
                  <a:pt x="196936" y="4869268"/>
                  <a:pt x="312872" y="4761715"/>
                  <a:pt x="414068" y="4664176"/>
                </a:cubicBezTo>
                <a:cubicBezTo>
                  <a:pt x="391249" y="4655955"/>
                  <a:pt x="288573" y="4670473"/>
                  <a:pt x="166546" y="4692305"/>
                </a:cubicBezTo>
                <a:lnTo>
                  <a:pt x="49514" y="4714276"/>
                </a:lnTo>
                <a:lnTo>
                  <a:pt x="52039" y="4645777"/>
                </a:lnTo>
                <a:cubicBezTo>
                  <a:pt x="108406" y="3114781"/>
                  <a:pt x="190860" y="856243"/>
                  <a:pt x="263541" y="0"/>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B6F15528-21DE-4FAA-801E-634DDDAF4B2B}" type="slidenum">
              <a:rPr lang="en-GB" smtClean="0"/>
              <a:t>‹#›</a:t>
            </a:fld>
            <a:endParaRPr lang="en-GB"/>
          </a:p>
        </p:txBody>
      </p:sp>
      <p:grpSp>
        <p:nvGrpSpPr>
          <p:cNvPr id="9" name="Group 8">
            <a:extLst>
              <a:ext uri="{FF2B5EF4-FFF2-40B4-BE49-F238E27FC236}">
                <a16:creationId xmlns:a16="http://schemas.microsoft.com/office/drawing/2014/main" id="{06C44693-C69D-4576-2193-CF5BB3785B93}"/>
              </a:ext>
            </a:extLst>
          </p:cNvPr>
          <p:cNvGrpSpPr/>
          <p:nvPr/>
        </p:nvGrpSpPr>
        <p:grpSpPr>
          <a:xfrm>
            <a:off x="4528770" y="5602945"/>
            <a:ext cx="511470" cy="258450"/>
            <a:chOff x="1162566" y="1754387"/>
            <a:chExt cx="619238" cy="312906"/>
          </a:xfrm>
        </p:grpSpPr>
        <p:sp>
          <p:nvSpPr>
            <p:cNvPr id="10" name="Oval 9">
              <a:extLst>
                <a:ext uri="{FF2B5EF4-FFF2-40B4-BE49-F238E27FC236}">
                  <a16:creationId xmlns:a16="http://schemas.microsoft.com/office/drawing/2014/main" id="{FC16810E-FBD3-2782-B418-0B7CBB547BF5}"/>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774EA105-50A2-B88F-772C-D7703D52DE69}"/>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F3A381B1-068D-C74E-25E1-0D42A2052FEA}"/>
                </a:ext>
              </a:extLst>
            </p:cNvPr>
            <p:cNvSpPr/>
            <p:nvPr/>
          </p:nvSpPr>
          <p:spPr>
            <a:xfrm rot="21262796" flipV="1">
              <a:off x="1505310"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0CEFB066-0FBA-B2D3-4528-4C85B1A9AF37}"/>
                </a:ext>
              </a:extLst>
            </p:cNvPr>
            <p:cNvSpPr/>
            <p:nvPr/>
          </p:nvSpPr>
          <p:spPr>
            <a:xfrm rot="18622065" flipV="1">
              <a:off x="1641096"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4" name="Freeform: Shape 13">
            <a:extLst>
              <a:ext uri="{FF2B5EF4-FFF2-40B4-BE49-F238E27FC236}">
                <a16:creationId xmlns:a16="http://schemas.microsoft.com/office/drawing/2014/main" id="{2EE2C089-1D47-C9AE-CEE0-846B87832EDF}"/>
              </a:ext>
            </a:extLst>
          </p:cNvPr>
          <p:cNvSpPr/>
          <p:nvPr/>
        </p:nvSpPr>
        <p:spPr>
          <a:xfrm>
            <a:off x="4733078" y="5936343"/>
            <a:ext cx="134669" cy="4571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738765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393947"/>
            <a:ext cx="4317777" cy="1456511"/>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0" y="1866073"/>
            <a:ext cx="4317777" cy="418488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9" name="Picture Placeholder 18">
            <a:extLst>
              <a:ext uri="{FF2B5EF4-FFF2-40B4-BE49-F238E27FC236}">
                <a16:creationId xmlns:a16="http://schemas.microsoft.com/office/drawing/2014/main" id="{A947E307-FD1B-B59C-8656-08EC231E2D73}"/>
              </a:ext>
            </a:extLst>
          </p:cNvPr>
          <p:cNvSpPr>
            <a:spLocks noGrp="1"/>
          </p:cNvSpPr>
          <p:nvPr>
            <p:ph type="pic" sz="quarter" idx="13" hasCustomPrompt="1"/>
          </p:nvPr>
        </p:nvSpPr>
        <p:spPr>
          <a:xfrm>
            <a:off x="6008607" y="715327"/>
            <a:ext cx="6174128" cy="5170603"/>
          </a:xfrm>
          <a:custGeom>
            <a:avLst/>
            <a:gdLst>
              <a:gd name="connsiteX0" fmla="*/ 194215 w 6174128"/>
              <a:gd name="connsiteY0" fmla="*/ 0 h 5170603"/>
              <a:gd name="connsiteX1" fmla="*/ 6164780 w 6174128"/>
              <a:gd name="connsiteY1" fmla="*/ 136351 h 5170603"/>
              <a:gd name="connsiteX2" fmla="*/ 6174128 w 6174128"/>
              <a:gd name="connsiteY2" fmla="*/ 380097 h 5170603"/>
              <a:gd name="connsiteX3" fmla="*/ 6025458 w 6174128"/>
              <a:gd name="connsiteY3" fmla="*/ 5170603 h 5170603"/>
              <a:gd name="connsiteX4" fmla="*/ 550169 w 6174128"/>
              <a:gd name="connsiteY4" fmla="*/ 5018512 h 5170603"/>
              <a:gd name="connsiteX5" fmla="*/ 421477 w 6174128"/>
              <a:gd name="connsiteY5" fmla="*/ 5009858 h 5170603"/>
              <a:gd name="connsiteX6" fmla="*/ 92991 w 6174128"/>
              <a:gd name="connsiteY6" fmla="*/ 4857238 h 5170603"/>
              <a:gd name="connsiteX7" fmla="*/ 0 w 6174128"/>
              <a:gd name="connsiteY7" fmla="*/ 4817341 h 5170603"/>
              <a:gd name="connsiteX8" fmla="*/ 5212 w 6174128"/>
              <a:gd name="connsiteY8" fmla="*/ 4689916 h 5170603"/>
              <a:gd name="connsiteX9" fmla="*/ 194215 w 6174128"/>
              <a:gd name="connsiteY9" fmla="*/ 0 h 5170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74128" h="5170603">
                <a:moveTo>
                  <a:pt x="194215" y="0"/>
                </a:moveTo>
                <a:cubicBezTo>
                  <a:pt x="1962445" y="4679"/>
                  <a:pt x="4580303" y="83224"/>
                  <a:pt x="6164780" y="136351"/>
                </a:cubicBezTo>
                <a:cubicBezTo>
                  <a:pt x="6175983" y="128528"/>
                  <a:pt x="6172419" y="326204"/>
                  <a:pt x="6174128" y="380097"/>
                </a:cubicBezTo>
                <a:cubicBezTo>
                  <a:pt x="6150907" y="1219140"/>
                  <a:pt x="6123269" y="3319304"/>
                  <a:pt x="6025458" y="5170603"/>
                </a:cubicBezTo>
                <a:cubicBezTo>
                  <a:pt x="4749495" y="5170818"/>
                  <a:pt x="1803684" y="5098090"/>
                  <a:pt x="550169" y="5018512"/>
                </a:cubicBezTo>
                <a:lnTo>
                  <a:pt x="421477" y="5009858"/>
                </a:lnTo>
                <a:lnTo>
                  <a:pt x="92991" y="4857238"/>
                </a:lnTo>
                <a:lnTo>
                  <a:pt x="0" y="4817341"/>
                </a:lnTo>
                <a:lnTo>
                  <a:pt x="5212" y="4689916"/>
                </a:lnTo>
                <a:cubicBezTo>
                  <a:pt x="62369" y="3264627"/>
                  <a:pt x="137898" y="998491"/>
                  <a:pt x="194215" y="0"/>
                </a:cubicBezTo>
                <a:close/>
              </a:path>
            </a:pathLst>
          </a:custGeom>
          <a:blipFill>
            <a:blip r:embed="rId2">
              <a:alphaModFix amt="60000"/>
            </a:blip>
            <a:stretch>
              <a:fillRect/>
            </a:stretch>
          </a:blipFill>
        </p:spPr>
        <p:txBody>
          <a:bodyPr wrap="square">
            <a:noAutofit/>
          </a:bodyPr>
          <a:lstStyle>
            <a:lvl1pPr>
              <a:buNone/>
              <a:defRPr/>
            </a:lvl1pPr>
          </a:lstStyle>
          <a:p>
            <a:r>
              <a:rPr lang="en-US" dirty="0"/>
              <a:t> </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B6F15528-21DE-4FAA-801E-634DDDAF4B2B}" type="slidenum">
              <a:rPr lang="en-GB" smtClean="0"/>
              <a:t>‹#›</a:t>
            </a:fld>
            <a:endParaRPr lang="en-GB"/>
          </a:p>
        </p:txBody>
      </p:sp>
      <p:sp>
        <p:nvSpPr>
          <p:cNvPr id="18" name="Freeform: Shape 17">
            <a:extLst>
              <a:ext uri="{FF2B5EF4-FFF2-40B4-BE49-F238E27FC236}">
                <a16:creationId xmlns:a16="http://schemas.microsoft.com/office/drawing/2014/main" id="{014C0A5A-5E29-5179-0BFE-C6BDBDE1E6DE}"/>
              </a:ext>
            </a:extLst>
          </p:cNvPr>
          <p:cNvSpPr/>
          <p:nvPr/>
        </p:nvSpPr>
        <p:spPr>
          <a:xfrm rot="1478417">
            <a:off x="5226311" y="5728725"/>
            <a:ext cx="2131513" cy="1040024"/>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8" name="Group 27">
            <a:extLst>
              <a:ext uri="{FF2B5EF4-FFF2-40B4-BE49-F238E27FC236}">
                <a16:creationId xmlns:a16="http://schemas.microsoft.com/office/drawing/2014/main" id="{DF01B343-8EFD-4853-A5EB-49AFE61FB070}"/>
              </a:ext>
            </a:extLst>
          </p:cNvPr>
          <p:cNvGrpSpPr/>
          <p:nvPr/>
        </p:nvGrpSpPr>
        <p:grpSpPr>
          <a:xfrm>
            <a:off x="6096000" y="6050957"/>
            <a:ext cx="604535" cy="324056"/>
            <a:chOff x="5447388" y="3100610"/>
            <a:chExt cx="1500891" cy="804540"/>
          </a:xfrm>
        </p:grpSpPr>
        <p:sp>
          <p:nvSpPr>
            <p:cNvPr id="29" name="Oval 28">
              <a:extLst>
                <a:ext uri="{FF2B5EF4-FFF2-40B4-BE49-F238E27FC236}">
                  <a16:creationId xmlns:a16="http://schemas.microsoft.com/office/drawing/2014/main" id="{6B109EC9-0B66-D112-9A2F-6C049154B06C}"/>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79DA0E32-2A9E-3DB7-EE9B-782A9838C27C}"/>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Oval 36">
              <a:extLst>
                <a:ext uri="{FF2B5EF4-FFF2-40B4-BE49-F238E27FC236}">
                  <a16:creationId xmlns:a16="http://schemas.microsoft.com/office/drawing/2014/main" id="{D1BEF5F2-194B-76C6-E20C-7BF4815080CA}"/>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11635AF6-8966-8100-A012-FF1979702490}"/>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Freeform: Shape 38">
              <a:extLst>
                <a:ext uri="{FF2B5EF4-FFF2-40B4-BE49-F238E27FC236}">
                  <a16:creationId xmlns:a16="http://schemas.microsoft.com/office/drawing/2014/main" id="{72BC8D46-5871-31FD-7843-B208B6E68BFF}"/>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2201576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C702D98-F007-4217-54BE-CF666380E56A}"/>
              </a:ext>
            </a:extLst>
          </p:cNvPr>
          <p:cNvSpPr/>
          <p:nvPr/>
        </p:nvSpPr>
        <p:spPr>
          <a:xfrm rot="10501542">
            <a:off x="1936564" y="5732033"/>
            <a:ext cx="2409819" cy="1099578"/>
          </a:xfrm>
          <a:custGeom>
            <a:avLst/>
            <a:gdLst>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08042 w 2817833"/>
              <a:gd name="connsiteY5" fmla="*/ 911500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92762 w 2869434"/>
              <a:gd name="connsiteY0" fmla="*/ 1376350 h 1592824"/>
              <a:gd name="connsiteX1" fmla="*/ 64066 w 2869434"/>
              <a:gd name="connsiteY1" fmla="*/ 322098 h 1592824"/>
              <a:gd name="connsiteX2" fmla="*/ 35636 w 2869434"/>
              <a:gd name="connsiteY2" fmla="*/ 34843 h 1592824"/>
              <a:gd name="connsiteX3" fmla="*/ 598438 w 2869434"/>
              <a:gd name="connsiteY3" fmla="*/ 0 h 1592824"/>
              <a:gd name="connsiteX4" fmla="*/ 616870 w 2869434"/>
              <a:gd name="connsiteY4" fmla="*/ 142333 h 1592824"/>
              <a:gd name="connsiteX5" fmla="*/ 1018552 w 2869434"/>
              <a:gd name="connsiteY5" fmla="*/ 820783 h 1592824"/>
              <a:gd name="connsiteX6" fmla="*/ 1875360 w 2869434"/>
              <a:gd name="connsiteY6" fmla="*/ 900808 h 1592824"/>
              <a:gd name="connsiteX7" fmla="*/ 2216182 w 2869434"/>
              <a:gd name="connsiteY7" fmla="*/ 555673 h 1592824"/>
              <a:gd name="connsiteX8" fmla="*/ 2234960 w 2869434"/>
              <a:gd name="connsiteY8" fmla="*/ 23807 h 1592824"/>
              <a:gd name="connsiteX9" fmla="*/ 2817529 w 2869434"/>
              <a:gd name="connsiteY9" fmla="*/ 32281 h 1592824"/>
              <a:gd name="connsiteX10" fmla="*/ 2868923 w 2869434"/>
              <a:gd name="connsiteY10" fmla="*/ 392308 h 1592824"/>
              <a:gd name="connsiteX11" fmla="*/ 2694148 w 2869434"/>
              <a:gd name="connsiteY11" fmla="*/ 1073395 h 1592824"/>
              <a:gd name="connsiteX12" fmla="*/ 2102493 w 2869434"/>
              <a:gd name="connsiteY12" fmla="*/ 1538808 h 1592824"/>
              <a:gd name="connsiteX13" fmla="*/ 832178 w 2869434"/>
              <a:gd name="connsiteY13" fmla="*/ 1452272 h 1592824"/>
              <a:gd name="connsiteX14" fmla="*/ 692762 w 2869434"/>
              <a:gd name="connsiteY14" fmla="*/ 1376350 h 1592824"/>
              <a:gd name="connsiteX0" fmla="*/ 676240 w 2852912"/>
              <a:gd name="connsiteY0" fmla="*/ 1376350 h 1592824"/>
              <a:gd name="connsiteX1" fmla="*/ 81309 w 2852912"/>
              <a:gd name="connsiteY1" fmla="*/ 436393 h 1592824"/>
              <a:gd name="connsiteX2" fmla="*/ 19114 w 2852912"/>
              <a:gd name="connsiteY2" fmla="*/ 34843 h 1592824"/>
              <a:gd name="connsiteX3" fmla="*/ 581916 w 2852912"/>
              <a:gd name="connsiteY3" fmla="*/ 0 h 1592824"/>
              <a:gd name="connsiteX4" fmla="*/ 600348 w 2852912"/>
              <a:gd name="connsiteY4" fmla="*/ 142333 h 1592824"/>
              <a:gd name="connsiteX5" fmla="*/ 1002030 w 2852912"/>
              <a:gd name="connsiteY5" fmla="*/ 820783 h 1592824"/>
              <a:gd name="connsiteX6" fmla="*/ 1858838 w 2852912"/>
              <a:gd name="connsiteY6" fmla="*/ 900808 h 1592824"/>
              <a:gd name="connsiteX7" fmla="*/ 2199660 w 2852912"/>
              <a:gd name="connsiteY7" fmla="*/ 555673 h 1592824"/>
              <a:gd name="connsiteX8" fmla="*/ 2218438 w 2852912"/>
              <a:gd name="connsiteY8" fmla="*/ 23807 h 1592824"/>
              <a:gd name="connsiteX9" fmla="*/ 2801007 w 2852912"/>
              <a:gd name="connsiteY9" fmla="*/ 32281 h 1592824"/>
              <a:gd name="connsiteX10" fmla="*/ 2852401 w 2852912"/>
              <a:gd name="connsiteY10" fmla="*/ 392308 h 1592824"/>
              <a:gd name="connsiteX11" fmla="*/ 2677626 w 2852912"/>
              <a:gd name="connsiteY11" fmla="*/ 1073395 h 1592824"/>
              <a:gd name="connsiteX12" fmla="*/ 2085971 w 2852912"/>
              <a:gd name="connsiteY12" fmla="*/ 1538808 h 1592824"/>
              <a:gd name="connsiteX13" fmla="*/ 815656 w 2852912"/>
              <a:gd name="connsiteY13" fmla="*/ 1452272 h 1592824"/>
              <a:gd name="connsiteX14" fmla="*/ 676240 w 2852912"/>
              <a:gd name="connsiteY14" fmla="*/ 1376350 h 1592824"/>
              <a:gd name="connsiteX0" fmla="*/ 665403 w 2842075"/>
              <a:gd name="connsiteY0" fmla="*/ 1376350 h 1592824"/>
              <a:gd name="connsiteX1" fmla="*/ 70472 w 2842075"/>
              <a:gd name="connsiteY1" fmla="*/ 436393 h 1592824"/>
              <a:gd name="connsiteX2" fmla="*/ 8277 w 2842075"/>
              <a:gd name="connsiteY2" fmla="*/ 34843 h 1592824"/>
              <a:gd name="connsiteX3" fmla="*/ 571079 w 2842075"/>
              <a:gd name="connsiteY3" fmla="*/ 0 h 1592824"/>
              <a:gd name="connsiteX4" fmla="*/ 589511 w 2842075"/>
              <a:gd name="connsiteY4" fmla="*/ 142333 h 1592824"/>
              <a:gd name="connsiteX5" fmla="*/ 991193 w 2842075"/>
              <a:gd name="connsiteY5" fmla="*/ 820783 h 1592824"/>
              <a:gd name="connsiteX6" fmla="*/ 1848001 w 2842075"/>
              <a:gd name="connsiteY6" fmla="*/ 900808 h 1592824"/>
              <a:gd name="connsiteX7" fmla="*/ 2188823 w 2842075"/>
              <a:gd name="connsiteY7" fmla="*/ 555673 h 1592824"/>
              <a:gd name="connsiteX8" fmla="*/ 2207601 w 2842075"/>
              <a:gd name="connsiteY8" fmla="*/ 23807 h 1592824"/>
              <a:gd name="connsiteX9" fmla="*/ 2790170 w 2842075"/>
              <a:gd name="connsiteY9" fmla="*/ 32281 h 1592824"/>
              <a:gd name="connsiteX10" fmla="*/ 2841564 w 2842075"/>
              <a:gd name="connsiteY10" fmla="*/ 392308 h 1592824"/>
              <a:gd name="connsiteX11" fmla="*/ 2666789 w 2842075"/>
              <a:gd name="connsiteY11" fmla="*/ 1073395 h 1592824"/>
              <a:gd name="connsiteX12" fmla="*/ 2075134 w 2842075"/>
              <a:gd name="connsiteY12" fmla="*/ 1538808 h 1592824"/>
              <a:gd name="connsiteX13" fmla="*/ 804819 w 2842075"/>
              <a:gd name="connsiteY13" fmla="*/ 1452272 h 1592824"/>
              <a:gd name="connsiteX14" fmla="*/ 665403 w 2842075"/>
              <a:gd name="connsiteY14" fmla="*/ 1376350 h 1592824"/>
              <a:gd name="connsiteX0" fmla="*/ 657126 w 2833798"/>
              <a:gd name="connsiteY0" fmla="*/ 1376350 h 1592824"/>
              <a:gd name="connsiteX1" fmla="*/ 62195 w 2833798"/>
              <a:gd name="connsiteY1" fmla="*/ 436393 h 1592824"/>
              <a:gd name="connsiteX2" fmla="*/ 0 w 2833798"/>
              <a:gd name="connsiteY2" fmla="*/ 34843 h 1592824"/>
              <a:gd name="connsiteX3" fmla="*/ 562802 w 2833798"/>
              <a:gd name="connsiteY3" fmla="*/ 0 h 1592824"/>
              <a:gd name="connsiteX4" fmla="*/ 581234 w 2833798"/>
              <a:gd name="connsiteY4" fmla="*/ 142333 h 1592824"/>
              <a:gd name="connsiteX5" fmla="*/ 982916 w 2833798"/>
              <a:gd name="connsiteY5" fmla="*/ 820783 h 1592824"/>
              <a:gd name="connsiteX6" fmla="*/ 1839724 w 2833798"/>
              <a:gd name="connsiteY6" fmla="*/ 900808 h 1592824"/>
              <a:gd name="connsiteX7" fmla="*/ 2180546 w 2833798"/>
              <a:gd name="connsiteY7" fmla="*/ 555673 h 1592824"/>
              <a:gd name="connsiteX8" fmla="*/ 2199324 w 2833798"/>
              <a:gd name="connsiteY8" fmla="*/ 23807 h 1592824"/>
              <a:gd name="connsiteX9" fmla="*/ 2781893 w 2833798"/>
              <a:gd name="connsiteY9" fmla="*/ 32281 h 1592824"/>
              <a:gd name="connsiteX10" fmla="*/ 2833287 w 2833798"/>
              <a:gd name="connsiteY10" fmla="*/ 392308 h 1592824"/>
              <a:gd name="connsiteX11" fmla="*/ 2658512 w 2833798"/>
              <a:gd name="connsiteY11" fmla="*/ 1073395 h 1592824"/>
              <a:gd name="connsiteX12" fmla="*/ 2066857 w 2833798"/>
              <a:gd name="connsiteY12" fmla="*/ 1538808 h 1592824"/>
              <a:gd name="connsiteX13" fmla="*/ 796542 w 2833798"/>
              <a:gd name="connsiteY13" fmla="*/ 1452272 h 1592824"/>
              <a:gd name="connsiteX14" fmla="*/ 657126 w 2833798"/>
              <a:gd name="connsiteY14" fmla="*/ 1376350 h 1592824"/>
              <a:gd name="connsiteX0" fmla="*/ 654843 w 2831515"/>
              <a:gd name="connsiteY0" fmla="*/ 1376350 h 1592824"/>
              <a:gd name="connsiteX1" fmla="*/ 59912 w 2831515"/>
              <a:gd name="connsiteY1" fmla="*/ 436393 h 1592824"/>
              <a:gd name="connsiteX2" fmla="*/ 12356 w 2831515"/>
              <a:gd name="connsiteY2" fmla="*/ 77528 h 1592824"/>
              <a:gd name="connsiteX3" fmla="*/ 560519 w 2831515"/>
              <a:gd name="connsiteY3" fmla="*/ 0 h 1592824"/>
              <a:gd name="connsiteX4" fmla="*/ 578951 w 2831515"/>
              <a:gd name="connsiteY4" fmla="*/ 142333 h 1592824"/>
              <a:gd name="connsiteX5" fmla="*/ 980633 w 2831515"/>
              <a:gd name="connsiteY5" fmla="*/ 820783 h 1592824"/>
              <a:gd name="connsiteX6" fmla="*/ 1837441 w 2831515"/>
              <a:gd name="connsiteY6" fmla="*/ 900808 h 1592824"/>
              <a:gd name="connsiteX7" fmla="*/ 2178263 w 2831515"/>
              <a:gd name="connsiteY7" fmla="*/ 555673 h 1592824"/>
              <a:gd name="connsiteX8" fmla="*/ 2197041 w 2831515"/>
              <a:gd name="connsiteY8" fmla="*/ 23807 h 1592824"/>
              <a:gd name="connsiteX9" fmla="*/ 2779610 w 2831515"/>
              <a:gd name="connsiteY9" fmla="*/ 32281 h 1592824"/>
              <a:gd name="connsiteX10" fmla="*/ 2831004 w 2831515"/>
              <a:gd name="connsiteY10" fmla="*/ 392308 h 1592824"/>
              <a:gd name="connsiteX11" fmla="*/ 2656229 w 2831515"/>
              <a:gd name="connsiteY11" fmla="*/ 1073395 h 1592824"/>
              <a:gd name="connsiteX12" fmla="*/ 2064574 w 2831515"/>
              <a:gd name="connsiteY12" fmla="*/ 1538808 h 1592824"/>
              <a:gd name="connsiteX13" fmla="*/ 794259 w 2831515"/>
              <a:gd name="connsiteY13" fmla="*/ 1452272 h 1592824"/>
              <a:gd name="connsiteX14" fmla="*/ 654843 w 2831515"/>
              <a:gd name="connsiteY14" fmla="*/ 1376350 h 1592824"/>
              <a:gd name="connsiteX0" fmla="*/ 669683 w 2846355"/>
              <a:gd name="connsiteY0" fmla="*/ 1376350 h 1592824"/>
              <a:gd name="connsiteX1" fmla="*/ 74752 w 2846355"/>
              <a:gd name="connsiteY1" fmla="*/ 436393 h 1592824"/>
              <a:gd name="connsiteX2" fmla="*/ 969 w 2846355"/>
              <a:gd name="connsiteY2" fmla="*/ 83689 h 1592824"/>
              <a:gd name="connsiteX3" fmla="*/ 575359 w 2846355"/>
              <a:gd name="connsiteY3" fmla="*/ 0 h 1592824"/>
              <a:gd name="connsiteX4" fmla="*/ 593791 w 2846355"/>
              <a:gd name="connsiteY4" fmla="*/ 142333 h 1592824"/>
              <a:gd name="connsiteX5" fmla="*/ 995473 w 2846355"/>
              <a:gd name="connsiteY5" fmla="*/ 820783 h 1592824"/>
              <a:gd name="connsiteX6" fmla="*/ 1852281 w 2846355"/>
              <a:gd name="connsiteY6" fmla="*/ 900808 h 1592824"/>
              <a:gd name="connsiteX7" fmla="*/ 2193103 w 2846355"/>
              <a:gd name="connsiteY7" fmla="*/ 555673 h 1592824"/>
              <a:gd name="connsiteX8" fmla="*/ 2211881 w 2846355"/>
              <a:gd name="connsiteY8" fmla="*/ 23807 h 1592824"/>
              <a:gd name="connsiteX9" fmla="*/ 2794450 w 2846355"/>
              <a:gd name="connsiteY9" fmla="*/ 32281 h 1592824"/>
              <a:gd name="connsiteX10" fmla="*/ 2845844 w 2846355"/>
              <a:gd name="connsiteY10" fmla="*/ 392308 h 1592824"/>
              <a:gd name="connsiteX11" fmla="*/ 2671069 w 2846355"/>
              <a:gd name="connsiteY11" fmla="*/ 1073395 h 1592824"/>
              <a:gd name="connsiteX12" fmla="*/ 2079414 w 2846355"/>
              <a:gd name="connsiteY12" fmla="*/ 1538808 h 1592824"/>
              <a:gd name="connsiteX13" fmla="*/ 809099 w 2846355"/>
              <a:gd name="connsiteY13" fmla="*/ 1452272 h 1592824"/>
              <a:gd name="connsiteX14" fmla="*/ 669683 w 2846355"/>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1077920 w 2845386"/>
              <a:gd name="connsiteY5" fmla="*/ 764841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668714 w 2845386"/>
              <a:gd name="connsiteY13" fmla="*/ 1376350 h 1556992"/>
              <a:gd name="connsiteX0" fmla="*/ 746172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746172 w 2845386"/>
              <a:gd name="connsiteY13" fmla="*/ 1376350 h 1556992"/>
              <a:gd name="connsiteX0" fmla="*/ 698505 w 2845386"/>
              <a:gd name="connsiteY0" fmla="*/ 1390335 h 1559226"/>
              <a:gd name="connsiteX1" fmla="*/ 116789 w 2845386"/>
              <a:gd name="connsiteY1" fmla="*/ 590029 h 1559226"/>
              <a:gd name="connsiteX2" fmla="*/ 0 w 2845386"/>
              <a:gd name="connsiteY2" fmla="*/ 83689 h 1559226"/>
              <a:gd name="connsiteX3" fmla="*/ 574390 w 2845386"/>
              <a:gd name="connsiteY3" fmla="*/ 0 h 1559226"/>
              <a:gd name="connsiteX4" fmla="*/ 592822 w 2845386"/>
              <a:gd name="connsiteY4" fmla="*/ 142333 h 1559226"/>
              <a:gd name="connsiteX5" fmla="*/ 1077920 w 2845386"/>
              <a:gd name="connsiteY5" fmla="*/ 764841 h 1559226"/>
              <a:gd name="connsiteX6" fmla="*/ 1791731 w 2845386"/>
              <a:gd name="connsiteY6" fmla="*/ 767945 h 1559226"/>
              <a:gd name="connsiteX7" fmla="*/ 2126592 w 2845386"/>
              <a:gd name="connsiteY7" fmla="*/ 478752 h 1559226"/>
              <a:gd name="connsiteX8" fmla="*/ 2210912 w 2845386"/>
              <a:gd name="connsiteY8" fmla="*/ 23807 h 1559226"/>
              <a:gd name="connsiteX9" fmla="*/ 2793481 w 2845386"/>
              <a:gd name="connsiteY9" fmla="*/ 32281 h 1559226"/>
              <a:gd name="connsiteX10" fmla="*/ 2844875 w 2845386"/>
              <a:gd name="connsiteY10" fmla="*/ 392308 h 1559226"/>
              <a:gd name="connsiteX11" fmla="*/ 2670100 w 2845386"/>
              <a:gd name="connsiteY11" fmla="*/ 1073395 h 1559226"/>
              <a:gd name="connsiteX12" fmla="*/ 2078445 w 2845386"/>
              <a:gd name="connsiteY12" fmla="*/ 1538808 h 1559226"/>
              <a:gd name="connsiteX13" fmla="*/ 698505 w 2845386"/>
              <a:gd name="connsiteY13" fmla="*/ 1390335 h 1559226"/>
              <a:gd name="connsiteX0" fmla="*/ 698505 w 2823415"/>
              <a:gd name="connsiteY0" fmla="*/ 1390335 h 1559226"/>
              <a:gd name="connsiteX1" fmla="*/ 116789 w 2823415"/>
              <a:gd name="connsiteY1" fmla="*/ 590029 h 1559226"/>
              <a:gd name="connsiteX2" fmla="*/ 0 w 2823415"/>
              <a:gd name="connsiteY2" fmla="*/ 83689 h 1559226"/>
              <a:gd name="connsiteX3" fmla="*/ 574390 w 2823415"/>
              <a:gd name="connsiteY3" fmla="*/ 0 h 1559226"/>
              <a:gd name="connsiteX4" fmla="*/ 592822 w 2823415"/>
              <a:gd name="connsiteY4" fmla="*/ 142333 h 1559226"/>
              <a:gd name="connsiteX5" fmla="*/ 1077920 w 2823415"/>
              <a:gd name="connsiteY5" fmla="*/ 764841 h 1559226"/>
              <a:gd name="connsiteX6" fmla="*/ 1791731 w 2823415"/>
              <a:gd name="connsiteY6" fmla="*/ 767945 h 1559226"/>
              <a:gd name="connsiteX7" fmla="*/ 2126592 w 2823415"/>
              <a:gd name="connsiteY7" fmla="*/ 478752 h 1559226"/>
              <a:gd name="connsiteX8" fmla="*/ 2210912 w 2823415"/>
              <a:gd name="connsiteY8" fmla="*/ 23807 h 1559226"/>
              <a:gd name="connsiteX9" fmla="*/ 2793481 w 2823415"/>
              <a:gd name="connsiteY9" fmla="*/ 32281 h 1559226"/>
              <a:gd name="connsiteX10" fmla="*/ 2670100 w 2823415"/>
              <a:gd name="connsiteY10" fmla="*/ 1073395 h 1559226"/>
              <a:gd name="connsiteX11" fmla="*/ 2078445 w 2823415"/>
              <a:gd name="connsiteY11" fmla="*/ 1538808 h 1559226"/>
              <a:gd name="connsiteX12" fmla="*/ 698505 w 2823415"/>
              <a:gd name="connsiteY12" fmla="*/ 1390335 h 1559226"/>
              <a:gd name="connsiteX0" fmla="*/ 698505 w 2896498"/>
              <a:gd name="connsiteY0" fmla="*/ 1390335 h 1559226"/>
              <a:gd name="connsiteX1" fmla="*/ 116789 w 2896498"/>
              <a:gd name="connsiteY1" fmla="*/ 590029 h 1559226"/>
              <a:gd name="connsiteX2" fmla="*/ 0 w 2896498"/>
              <a:gd name="connsiteY2" fmla="*/ 83689 h 1559226"/>
              <a:gd name="connsiteX3" fmla="*/ 574390 w 2896498"/>
              <a:gd name="connsiteY3" fmla="*/ 0 h 1559226"/>
              <a:gd name="connsiteX4" fmla="*/ 592822 w 2896498"/>
              <a:gd name="connsiteY4" fmla="*/ 142333 h 1559226"/>
              <a:gd name="connsiteX5" fmla="*/ 1077920 w 2896498"/>
              <a:gd name="connsiteY5" fmla="*/ 764841 h 1559226"/>
              <a:gd name="connsiteX6" fmla="*/ 1791731 w 2896498"/>
              <a:gd name="connsiteY6" fmla="*/ 767945 h 1559226"/>
              <a:gd name="connsiteX7" fmla="*/ 2126592 w 2896498"/>
              <a:gd name="connsiteY7" fmla="*/ 478752 h 1559226"/>
              <a:gd name="connsiteX8" fmla="*/ 2210912 w 2896498"/>
              <a:gd name="connsiteY8" fmla="*/ 23807 h 1559226"/>
              <a:gd name="connsiteX9" fmla="*/ 2876897 w 2896498"/>
              <a:gd name="connsiteY9" fmla="*/ 39276 h 1559226"/>
              <a:gd name="connsiteX10" fmla="*/ 2670100 w 2896498"/>
              <a:gd name="connsiteY10" fmla="*/ 1073395 h 1559226"/>
              <a:gd name="connsiteX11" fmla="*/ 2078445 w 2896498"/>
              <a:gd name="connsiteY11" fmla="*/ 1538808 h 1559226"/>
              <a:gd name="connsiteX12" fmla="*/ 698505 w 2896498"/>
              <a:gd name="connsiteY12" fmla="*/ 1390335 h 1559226"/>
              <a:gd name="connsiteX0" fmla="*/ 698505 w 2876898"/>
              <a:gd name="connsiteY0" fmla="*/ 1390335 h 1559226"/>
              <a:gd name="connsiteX1" fmla="*/ 116789 w 2876898"/>
              <a:gd name="connsiteY1" fmla="*/ 590029 h 1559226"/>
              <a:gd name="connsiteX2" fmla="*/ 0 w 2876898"/>
              <a:gd name="connsiteY2" fmla="*/ 83689 h 1559226"/>
              <a:gd name="connsiteX3" fmla="*/ 574390 w 2876898"/>
              <a:gd name="connsiteY3" fmla="*/ 0 h 1559226"/>
              <a:gd name="connsiteX4" fmla="*/ 592822 w 2876898"/>
              <a:gd name="connsiteY4" fmla="*/ 142333 h 1559226"/>
              <a:gd name="connsiteX5" fmla="*/ 1077920 w 2876898"/>
              <a:gd name="connsiteY5" fmla="*/ 764841 h 1559226"/>
              <a:gd name="connsiteX6" fmla="*/ 1791731 w 2876898"/>
              <a:gd name="connsiteY6" fmla="*/ 767945 h 1559226"/>
              <a:gd name="connsiteX7" fmla="*/ 2126592 w 2876898"/>
              <a:gd name="connsiteY7" fmla="*/ 478752 h 1559226"/>
              <a:gd name="connsiteX8" fmla="*/ 2210912 w 2876898"/>
              <a:gd name="connsiteY8" fmla="*/ 23807 h 1559226"/>
              <a:gd name="connsiteX9" fmla="*/ 2876897 w 2876898"/>
              <a:gd name="connsiteY9" fmla="*/ 39276 h 1559226"/>
              <a:gd name="connsiteX10" fmla="*/ 2078445 w 2876898"/>
              <a:gd name="connsiteY10" fmla="*/ 1538808 h 1559226"/>
              <a:gd name="connsiteX11" fmla="*/ 698505 w 2876898"/>
              <a:gd name="connsiteY11" fmla="*/ 1390335 h 1559226"/>
              <a:gd name="connsiteX0" fmla="*/ 698505 w 2876897"/>
              <a:gd name="connsiteY0" fmla="*/ 1390335 h 1467132"/>
              <a:gd name="connsiteX1" fmla="*/ 116789 w 2876897"/>
              <a:gd name="connsiteY1" fmla="*/ 590029 h 1467132"/>
              <a:gd name="connsiteX2" fmla="*/ 0 w 2876897"/>
              <a:gd name="connsiteY2" fmla="*/ 83689 h 1467132"/>
              <a:gd name="connsiteX3" fmla="*/ 574390 w 2876897"/>
              <a:gd name="connsiteY3" fmla="*/ 0 h 1467132"/>
              <a:gd name="connsiteX4" fmla="*/ 592822 w 2876897"/>
              <a:gd name="connsiteY4" fmla="*/ 142333 h 1467132"/>
              <a:gd name="connsiteX5" fmla="*/ 1077920 w 2876897"/>
              <a:gd name="connsiteY5" fmla="*/ 764841 h 1467132"/>
              <a:gd name="connsiteX6" fmla="*/ 1791731 w 2876897"/>
              <a:gd name="connsiteY6" fmla="*/ 767945 h 1467132"/>
              <a:gd name="connsiteX7" fmla="*/ 2126592 w 2876897"/>
              <a:gd name="connsiteY7" fmla="*/ 478752 h 1467132"/>
              <a:gd name="connsiteX8" fmla="*/ 2210912 w 2876897"/>
              <a:gd name="connsiteY8" fmla="*/ 23807 h 1467132"/>
              <a:gd name="connsiteX9" fmla="*/ 2876897 w 2876897"/>
              <a:gd name="connsiteY9" fmla="*/ 39276 h 1467132"/>
              <a:gd name="connsiteX10" fmla="*/ 2018862 w 2876897"/>
              <a:gd name="connsiteY10" fmla="*/ 1370981 h 1467132"/>
              <a:gd name="connsiteX11" fmla="*/ 698505 w 2876897"/>
              <a:gd name="connsiteY11" fmla="*/ 1390335 h 1467132"/>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742142 w 2920534"/>
              <a:gd name="connsiteY0" fmla="*/ 1390335 h 1560220"/>
              <a:gd name="connsiteX1" fmla="*/ 160426 w 2920534"/>
              <a:gd name="connsiteY1" fmla="*/ 590029 h 1560220"/>
              <a:gd name="connsiteX2" fmla="*/ 0 w 2920534"/>
              <a:gd name="connsiteY2" fmla="*/ 83887 h 1560220"/>
              <a:gd name="connsiteX3" fmla="*/ 618027 w 2920534"/>
              <a:gd name="connsiteY3" fmla="*/ 0 h 1560220"/>
              <a:gd name="connsiteX4" fmla="*/ 636459 w 2920534"/>
              <a:gd name="connsiteY4" fmla="*/ 142333 h 1560220"/>
              <a:gd name="connsiteX5" fmla="*/ 1121557 w 2920534"/>
              <a:gd name="connsiteY5" fmla="*/ 764841 h 1560220"/>
              <a:gd name="connsiteX6" fmla="*/ 1835368 w 2920534"/>
              <a:gd name="connsiteY6" fmla="*/ 767945 h 1560220"/>
              <a:gd name="connsiteX7" fmla="*/ 2170229 w 2920534"/>
              <a:gd name="connsiteY7" fmla="*/ 478752 h 1560220"/>
              <a:gd name="connsiteX8" fmla="*/ 2254549 w 2920534"/>
              <a:gd name="connsiteY8" fmla="*/ 23807 h 1560220"/>
              <a:gd name="connsiteX9" fmla="*/ 2920534 w 2920534"/>
              <a:gd name="connsiteY9" fmla="*/ 39276 h 1560220"/>
              <a:gd name="connsiteX10" fmla="*/ 2128040 w 2920534"/>
              <a:gd name="connsiteY10" fmla="*/ 1412939 h 1560220"/>
              <a:gd name="connsiteX11" fmla="*/ 742142 w 2920534"/>
              <a:gd name="connsiteY11" fmla="*/ 1390335 h 1560220"/>
              <a:gd name="connsiteX0" fmla="*/ 742142 w 2913516"/>
              <a:gd name="connsiteY0" fmla="*/ 1390335 h 1560220"/>
              <a:gd name="connsiteX1" fmla="*/ 160426 w 2913516"/>
              <a:gd name="connsiteY1" fmla="*/ 59002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4549 w 2913516"/>
              <a:gd name="connsiteY8" fmla="*/ 23807 h 1560220"/>
              <a:gd name="connsiteX9" fmla="*/ 2913516 w 2913516"/>
              <a:gd name="connsiteY9" fmla="*/ 80446 h 1560220"/>
              <a:gd name="connsiteX10" fmla="*/ 2128040 w 2913516"/>
              <a:gd name="connsiteY10" fmla="*/ 1412939 h 1560220"/>
              <a:gd name="connsiteX11" fmla="*/ 742142 w 2913516"/>
              <a:gd name="connsiteY11" fmla="*/ 1390335 h 1560220"/>
              <a:gd name="connsiteX0" fmla="*/ 742142 w 2913516"/>
              <a:gd name="connsiteY0" fmla="*/ 1390335 h 1560220"/>
              <a:gd name="connsiteX1" fmla="*/ 160426 w 2913516"/>
              <a:gd name="connsiteY1" fmla="*/ 59002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9170 w 2913516"/>
              <a:gd name="connsiteY8" fmla="*/ 14971 h 1560220"/>
              <a:gd name="connsiteX9" fmla="*/ 2913516 w 2913516"/>
              <a:gd name="connsiteY9" fmla="*/ 80446 h 1560220"/>
              <a:gd name="connsiteX10" fmla="*/ 2128040 w 2913516"/>
              <a:gd name="connsiteY10" fmla="*/ 1412939 h 1560220"/>
              <a:gd name="connsiteX11" fmla="*/ 742142 w 2913516"/>
              <a:gd name="connsiteY11" fmla="*/ 1390335 h 1560220"/>
              <a:gd name="connsiteX0" fmla="*/ 742142 w 2913516"/>
              <a:gd name="connsiteY0" fmla="*/ 1390335 h 1560220"/>
              <a:gd name="connsiteX1" fmla="*/ 160426 w 2913516"/>
              <a:gd name="connsiteY1" fmla="*/ 59002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9170 w 2913516"/>
              <a:gd name="connsiteY8" fmla="*/ 14971 h 1560220"/>
              <a:gd name="connsiteX9" fmla="*/ 2913516 w 2913516"/>
              <a:gd name="connsiteY9" fmla="*/ 80446 h 1560220"/>
              <a:gd name="connsiteX10" fmla="*/ 2128040 w 2913516"/>
              <a:gd name="connsiteY10" fmla="*/ 1412939 h 1560220"/>
              <a:gd name="connsiteX11" fmla="*/ 742142 w 2913516"/>
              <a:gd name="connsiteY11" fmla="*/ 1390335 h 1560220"/>
              <a:gd name="connsiteX0" fmla="*/ 742142 w 2913516"/>
              <a:gd name="connsiteY0" fmla="*/ 1390335 h 1560220"/>
              <a:gd name="connsiteX1" fmla="*/ 160250 w 2913516"/>
              <a:gd name="connsiteY1" fmla="*/ 64585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9170 w 2913516"/>
              <a:gd name="connsiteY8" fmla="*/ 14971 h 1560220"/>
              <a:gd name="connsiteX9" fmla="*/ 2913516 w 2913516"/>
              <a:gd name="connsiteY9" fmla="*/ 80446 h 1560220"/>
              <a:gd name="connsiteX10" fmla="*/ 2128040 w 2913516"/>
              <a:gd name="connsiteY10" fmla="*/ 1412939 h 1560220"/>
              <a:gd name="connsiteX11" fmla="*/ 742142 w 2913516"/>
              <a:gd name="connsiteY11" fmla="*/ 1390335 h 1560220"/>
              <a:gd name="connsiteX0" fmla="*/ 742142 w 2913516"/>
              <a:gd name="connsiteY0" fmla="*/ 1390335 h 1560220"/>
              <a:gd name="connsiteX1" fmla="*/ 160250 w 2913516"/>
              <a:gd name="connsiteY1" fmla="*/ 64585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9170 w 2913516"/>
              <a:gd name="connsiteY8" fmla="*/ 14971 h 1560220"/>
              <a:gd name="connsiteX9" fmla="*/ 2913516 w 2913516"/>
              <a:gd name="connsiteY9" fmla="*/ 80446 h 1560220"/>
              <a:gd name="connsiteX10" fmla="*/ 2128040 w 2913516"/>
              <a:gd name="connsiteY10" fmla="*/ 1412939 h 1560220"/>
              <a:gd name="connsiteX11" fmla="*/ 742142 w 2913516"/>
              <a:gd name="connsiteY11" fmla="*/ 1390335 h 1560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13516" h="1560220">
                <a:moveTo>
                  <a:pt x="742142" y="1390335"/>
                </a:moveTo>
                <a:cubicBezTo>
                  <a:pt x="425816" y="1190875"/>
                  <a:pt x="253306" y="902358"/>
                  <a:pt x="160250" y="645859"/>
                </a:cubicBezTo>
                <a:cubicBezTo>
                  <a:pt x="67194" y="389360"/>
                  <a:pt x="12108" y="225479"/>
                  <a:pt x="0" y="83887"/>
                </a:cubicBezTo>
                <a:lnTo>
                  <a:pt x="618027" y="0"/>
                </a:lnTo>
                <a:lnTo>
                  <a:pt x="636459" y="142333"/>
                </a:lnTo>
                <a:cubicBezTo>
                  <a:pt x="683907" y="442220"/>
                  <a:pt x="921739" y="660572"/>
                  <a:pt x="1121557" y="764841"/>
                </a:cubicBezTo>
                <a:cubicBezTo>
                  <a:pt x="1321375" y="869110"/>
                  <a:pt x="1624402" y="845068"/>
                  <a:pt x="1835368" y="767945"/>
                </a:cubicBezTo>
                <a:cubicBezTo>
                  <a:pt x="1986803" y="697752"/>
                  <a:pt x="2098375" y="615429"/>
                  <a:pt x="2170229" y="478752"/>
                </a:cubicBezTo>
                <a:cubicBezTo>
                  <a:pt x="2230162" y="332585"/>
                  <a:pt x="2242066" y="175475"/>
                  <a:pt x="2259170" y="14971"/>
                </a:cubicBezTo>
                <a:lnTo>
                  <a:pt x="2913516" y="80446"/>
                </a:lnTo>
                <a:cubicBezTo>
                  <a:pt x="2891438" y="332946"/>
                  <a:pt x="2753271" y="1124828"/>
                  <a:pt x="2128040" y="1412939"/>
                </a:cubicBezTo>
                <a:cubicBezTo>
                  <a:pt x="1597853" y="1666223"/>
                  <a:pt x="1069085" y="1548465"/>
                  <a:pt x="742142" y="1390335"/>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5761909" y="524414"/>
            <a:ext cx="5099448" cy="1456511"/>
          </a:xfrm>
        </p:spPr>
        <p:txBody>
          <a:bodyPr/>
          <a:lstStyle/>
          <a:p>
            <a:r>
              <a:rPr lang="en-US"/>
              <a:t>Click to edit Master title style</a:t>
            </a:r>
            <a:endParaRPr lang="en-US" dirty="0"/>
          </a:p>
        </p:txBody>
      </p:sp>
      <p:sp>
        <p:nvSpPr>
          <p:cNvPr id="7" name="Picture Placeholder 12">
            <a:extLst>
              <a:ext uri="{FF2B5EF4-FFF2-40B4-BE49-F238E27FC236}">
                <a16:creationId xmlns:a16="http://schemas.microsoft.com/office/drawing/2014/main" id="{28F9C7CC-D823-5202-529E-0CE25F1FAD20}"/>
              </a:ext>
            </a:extLst>
          </p:cNvPr>
          <p:cNvSpPr>
            <a:spLocks noGrp="1"/>
          </p:cNvSpPr>
          <p:nvPr>
            <p:ph type="pic" sz="quarter" idx="13" hasCustomPrompt="1"/>
          </p:nvPr>
        </p:nvSpPr>
        <p:spPr>
          <a:xfrm>
            <a:off x="579267" y="2090182"/>
            <a:ext cx="3810250" cy="3691086"/>
          </a:xfrm>
          <a:custGeom>
            <a:avLst/>
            <a:gdLst>
              <a:gd name="connsiteX0" fmla="*/ 1733499 w 3643243"/>
              <a:gd name="connsiteY0" fmla="*/ 101 h 3529302"/>
              <a:gd name="connsiteX1" fmla="*/ 1879032 w 3643243"/>
              <a:gd name="connsiteY1" fmla="*/ 10137 h 3529302"/>
              <a:gd name="connsiteX2" fmla="*/ 3624111 w 3643243"/>
              <a:gd name="connsiteY2" fmla="*/ 1556495 h 3529302"/>
              <a:gd name="connsiteX3" fmla="*/ 2815655 w 3643243"/>
              <a:gd name="connsiteY3" fmla="*/ 3277800 h 3529302"/>
              <a:gd name="connsiteX4" fmla="*/ 1104347 w 3643243"/>
              <a:gd name="connsiteY4" fmla="*/ 3421282 h 3529302"/>
              <a:gd name="connsiteX5" fmla="*/ 158226 w 3643243"/>
              <a:gd name="connsiteY5" fmla="*/ 2495066 h 3529302"/>
              <a:gd name="connsiteX6" fmla="*/ 176604 w 3643243"/>
              <a:gd name="connsiteY6" fmla="*/ 970733 h 3529302"/>
              <a:gd name="connsiteX7" fmla="*/ 1733499 w 3643243"/>
              <a:gd name="connsiteY7" fmla="*/ 101 h 352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43243" h="3529302">
                <a:moveTo>
                  <a:pt x="1733499" y="101"/>
                </a:moveTo>
                <a:cubicBezTo>
                  <a:pt x="1781367" y="699"/>
                  <a:pt x="1829894" y="3965"/>
                  <a:pt x="1879032" y="10137"/>
                </a:cubicBezTo>
                <a:cubicBezTo>
                  <a:pt x="2843412" y="202782"/>
                  <a:pt x="3515202" y="911597"/>
                  <a:pt x="3624111" y="1556495"/>
                </a:cubicBezTo>
                <a:cubicBezTo>
                  <a:pt x="3733021" y="2201394"/>
                  <a:pt x="3365404" y="2931605"/>
                  <a:pt x="2815655" y="3277800"/>
                </a:cubicBezTo>
                <a:cubicBezTo>
                  <a:pt x="2265907" y="3623995"/>
                  <a:pt x="1547253" y="3551738"/>
                  <a:pt x="1104347" y="3421282"/>
                </a:cubicBezTo>
                <a:cubicBezTo>
                  <a:pt x="661443" y="3290825"/>
                  <a:pt x="312850" y="2903490"/>
                  <a:pt x="158226" y="2495066"/>
                </a:cubicBezTo>
                <a:cubicBezTo>
                  <a:pt x="3602" y="2086641"/>
                  <a:pt x="-110197" y="1384888"/>
                  <a:pt x="176604" y="970733"/>
                </a:cubicBezTo>
                <a:cubicBezTo>
                  <a:pt x="445480" y="582463"/>
                  <a:pt x="1015474" y="-8872"/>
                  <a:pt x="1733499" y="101"/>
                </a:cubicBezTo>
                <a:close/>
              </a:path>
            </a:pathLst>
          </a:custGeom>
          <a:blipFill>
            <a:blip r:embed="rId2">
              <a:alphaModFix amt="60000"/>
            </a:blip>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5761909" y="1996540"/>
            <a:ext cx="5099448" cy="40825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5761909" y="6356350"/>
            <a:ext cx="3172685" cy="365125"/>
          </a:xfrm>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B6F15528-21DE-4FAA-801E-634DDDAF4B2B}" type="slidenum">
              <a:rPr lang="en-GB" smtClean="0"/>
              <a:t>‹#›</a:t>
            </a:fld>
            <a:endParaRPr lang="en-GB"/>
          </a:p>
        </p:txBody>
      </p:sp>
      <p:sp>
        <p:nvSpPr>
          <p:cNvPr id="9" name="Star: 7 Points 2">
            <a:extLst>
              <a:ext uri="{FF2B5EF4-FFF2-40B4-BE49-F238E27FC236}">
                <a16:creationId xmlns:a16="http://schemas.microsoft.com/office/drawing/2014/main" id="{4D992FEB-30B5-0081-357C-23D9BD7B9108}"/>
              </a:ext>
            </a:extLst>
          </p:cNvPr>
          <p:cNvSpPr/>
          <p:nvPr/>
        </p:nvSpPr>
        <p:spPr>
          <a:xfrm rot="14040461">
            <a:off x="2721815" y="671469"/>
            <a:ext cx="2138987" cy="2029695"/>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42603 w 5102527"/>
              <a:gd name="connsiteY7" fmla="*/ 1463567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97919 w 5102527"/>
              <a:gd name="connsiteY6" fmla="*/ 711224 h 4841960"/>
              <a:gd name="connsiteX7" fmla="*/ 4242603 w 5102527"/>
              <a:gd name="connsiteY7" fmla="*/ 1463567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242603 w 5102527"/>
              <a:gd name="connsiteY7" fmla="*/ 1463567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242603 w 5102527"/>
              <a:gd name="connsiteY7" fmla="*/ 1463567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19650 w 5102527"/>
              <a:gd name="connsiteY5" fmla="*/ 1641633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19650 w 5102527"/>
              <a:gd name="connsiteY5" fmla="*/ 1641633 h 4841960"/>
              <a:gd name="connsiteX6" fmla="*/ 4668546 w 5102527"/>
              <a:gd name="connsiteY6" fmla="*/ 557980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283459"/>
              <a:gd name="connsiteY0" fmla="*/ 2871567 h 4841960"/>
              <a:gd name="connsiteX1" fmla="*/ 1612943 w 5283459"/>
              <a:gd name="connsiteY1" fmla="*/ 2131595 h 4841960"/>
              <a:gd name="connsiteX2" fmla="*/ 485508 w 5283459"/>
              <a:gd name="connsiteY2" fmla="*/ 933726 h 4841960"/>
              <a:gd name="connsiteX3" fmla="*/ 2253602 w 5283459"/>
              <a:gd name="connsiteY3" fmla="*/ 1457047 h 4841960"/>
              <a:gd name="connsiteX4" fmla="*/ 2767495 w 5283459"/>
              <a:gd name="connsiteY4" fmla="*/ 0 h 4841960"/>
              <a:gd name="connsiteX5" fmla="*/ 3119650 w 5283459"/>
              <a:gd name="connsiteY5" fmla="*/ 1641633 h 4841960"/>
              <a:gd name="connsiteX6" fmla="*/ 4668546 w 5283459"/>
              <a:gd name="connsiteY6" fmla="*/ 557980 h 4841960"/>
              <a:gd name="connsiteX7" fmla="*/ 4566662 w 5283459"/>
              <a:gd name="connsiteY7" fmla="*/ 855782 h 4841960"/>
              <a:gd name="connsiteX8" fmla="*/ 3783552 w 5283459"/>
              <a:gd name="connsiteY8" fmla="*/ 2109324 h 4841960"/>
              <a:gd name="connsiteX9" fmla="*/ 5283387 w 5283459"/>
              <a:gd name="connsiteY9" fmla="*/ 2288814 h 4841960"/>
              <a:gd name="connsiteX10" fmla="*/ 3863686 w 5283459"/>
              <a:gd name="connsiteY10" fmla="*/ 2811641 h 4841960"/>
              <a:gd name="connsiteX11" fmla="*/ 4828315 w 5283459"/>
              <a:gd name="connsiteY11" fmla="*/ 3987432 h 4841960"/>
              <a:gd name="connsiteX12" fmla="*/ 3349202 w 5283459"/>
              <a:gd name="connsiteY12" fmla="*/ 3472552 h 4841960"/>
              <a:gd name="connsiteX13" fmla="*/ 3184115 w 5283459"/>
              <a:gd name="connsiteY13" fmla="*/ 4840512 h 4841960"/>
              <a:gd name="connsiteX14" fmla="*/ 2421953 w 5283459"/>
              <a:gd name="connsiteY14" fmla="*/ 3718173 h 4841960"/>
              <a:gd name="connsiteX15" fmla="*/ 1092966 w 5283459"/>
              <a:gd name="connsiteY15" fmla="*/ 4437056 h 4841960"/>
              <a:gd name="connsiteX16" fmla="*/ 1577328 w 5283459"/>
              <a:gd name="connsiteY16" fmla="*/ 2981795 h 4841960"/>
              <a:gd name="connsiteX17" fmla="*/ 1 w 5283459"/>
              <a:gd name="connsiteY17" fmla="*/ 2871567 h 4841960"/>
              <a:gd name="connsiteX0" fmla="*/ 1 w 5283459"/>
              <a:gd name="connsiteY0" fmla="*/ 2871567 h 4841960"/>
              <a:gd name="connsiteX1" fmla="*/ 1612943 w 5283459"/>
              <a:gd name="connsiteY1" fmla="*/ 2131595 h 4841960"/>
              <a:gd name="connsiteX2" fmla="*/ 485508 w 5283459"/>
              <a:gd name="connsiteY2" fmla="*/ 933726 h 4841960"/>
              <a:gd name="connsiteX3" fmla="*/ 2253602 w 5283459"/>
              <a:gd name="connsiteY3" fmla="*/ 1457047 h 4841960"/>
              <a:gd name="connsiteX4" fmla="*/ 2767495 w 5283459"/>
              <a:gd name="connsiteY4" fmla="*/ 0 h 4841960"/>
              <a:gd name="connsiteX5" fmla="*/ 3119650 w 5283459"/>
              <a:gd name="connsiteY5" fmla="*/ 1641633 h 4841960"/>
              <a:gd name="connsiteX6" fmla="*/ 4668546 w 5283459"/>
              <a:gd name="connsiteY6" fmla="*/ 557980 h 4841960"/>
              <a:gd name="connsiteX7" fmla="*/ 4566662 w 5283459"/>
              <a:gd name="connsiteY7" fmla="*/ 855782 h 4841960"/>
              <a:gd name="connsiteX8" fmla="*/ 3783552 w 5283459"/>
              <a:gd name="connsiteY8" fmla="*/ 2109324 h 4841960"/>
              <a:gd name="connsiteX9" fmla="*/ 5283387 w 5283459"/>
              <a:gd name="connsiteY9" fmla="*/ 2288814 h 4841960"/>
              <a:gd name="connsiteX10" fmla="*/ 3863686 w 5283459"/>
              <a:gd name="connsiteY10" fmla="*/ 2811641 h 4841960"/>
              <a:gd name="connsiteX11" fmla="*/ 4828315 w 5283459"/>
              <a:gd name="connsiteY11" fmla="*/ 3987432 h 4841960"/>
              <a:gd name="connsiteX12" fmla="*/ 3349202 w 5283459"/>
              <a:gd name="connsiteY12" fmla="*/ 3472552 h 4841960"/>
              <a:gd name="connsiteX13" fmla="*/ 3184115 w 5283459"/>
              <a:gd name="connsiteY13" fmla="*/ 4840512 h 4841960"/>
              <a:gd name="connsiteX14" fmla="*/ 2421953 w 5283459"/>
              <a:gd name="connsiteY14" fmla="*/ 3718173 h 4841960"/>
              <a:gd name="connsiteX15" fmla="*/ 1092966 w 5283459"/>
              <a:gd name="connsiteY15" fmla="*/ 4437056 h 4841960"/>
              <a:gd name="connsiteX16" fmla="*/ 1577328 w 5283459"/>
              <a:gd name="connsiteY16" fmla="*/ 2981795 h 4841960"/>
              <a:gd name="connsiteX17" fmla="*/ 1 w 5283459"/>
              <a:gd name="connsiteY17" fmla="*/ 2871567 h 4841960"/>
              <a:gd name="connsiteX0" fmla="*/ 1 w 5283459"/>
              <a:gd name="connsiteY0" fmla="*/ 2871567 h 4841759"/>
              <a:gd name="connsiteX1" fmla="*/ 1612943 w 5283459"/>
              <a:gd name="connsiteY1" fmla="*/ 2131595 h 4841759"/>
              <a:gd name="connsiteX2" fmla="*/ 485508 w 5283459"/>
              <a:gd name="connsiteY2" fmla="*/ 933726 h 4841759"/>
              <a:gd name="connsiteX3" fmla="*/ 2253602 w 5283459"/>
              <a:gd name="connsiteY3" fmla="*/ 1457047 h 4841759"/>
              <a:gd name="connsiteX4" fmla="*/ 2767495 w 5283459"/>
              <a:gd name="connsiteY4" fmla="*/ 0 h 4841759"/>
              <a:gd name="connsiteX5" fmla="*/ 3119650 w 5283459"/>
              <a:gd name="connsiteY5" fmla="*/ 1641633 h 4841759"/>
              <a:gd name="connsiteX6" fmla="*/ 4668546 w 5283459"/>
              <a:gd name="connsiteY6" fmla="*/ 557980 h 4841759"/>
              <a:gd name="connsiteX7" fmla="*/ 4566662 w 5283459"/>
              <a:gd name="connsiteY7" fmla="*/ 855782 h 4841759"/>
              <a:gd name="connsiteX8" fmla="*/ 3783552 w 5283459"/>
              <a:gd name="connsiteY8" fmla="*/ 2109324 h 4841759"/>
              <a:gd name="connsiteX9" fmla="*/ 5283387 w 5283459"/>
              <a:gd name="connsiteY9" fmla="*/ 2288814 h 4841759"/>
              <a:gd name="connsiteX10" fmla="*/ 3863686 w 5283459"/>
              <a:gd name="connsiteY10" fmla="*/ 2811641 h 4841759"/>
              <a:gd name="connsiteX11" fmla="*/ 4828315 w 5283459"/>
              <a:gd name="connsiteY11" fmla="*/ 3987432 h 4841759"/>
              <a:gd name="connsiteX12" fmla="*/ 3349202 w 5283459"/>
              <a:gd name="connsiteY12" fmla="*/ 3472552 h 4841759"/>
              <a:gd name="connsiteX13" fmla="*/ 3184115 w 5283459"/>
              <a:gd name="connsiteY13" fmla="*/ 4840512 h 4841759"/>
              <a:gd name="connsiteX14" fmla="*/ 2321840 w 5283459"/>
              <a:gd name="connsiteY14" fmla="*/ 3521052 h 4841759"/>
              <a:gd name="connsiteX15" fmla="*/ 1092966 w 5283459"/>
              <a:gd name="connsiteY15" fmla="*/ 4437056 h 4841759"/>
              <a:gd name="connsiteX16" fmla="*/ 1577328 w 5283459"/>
              <a:gd name="connsiteY16" fmla="*/ 2981795 h 4841759"/>
              <a:gd name="connsiteX17" fmla="*/ 1 w 5283459"/>
              <a:gd name="connsiteY17" fmla="*/ 2871567 h 4841759"/>
              <a:gd name="connsiteX0" fmla="*/ 1 w 5283459"/>
              <a:gd name="connsiteY0" fmla="*/ 2871567 h 4841759"/>
              <a:gd name="connsiteX1" fmla="*/ 1612943 w 5283459"/>
              <a:gd name="connsiteY1" fmla="*/ 2131595 h 4841759"/>
              <a:gd name="connsiteX2" fmla="*/ 485508 w 5283459"/>
              <a:gd name="connsiteY2" fmla="*/ 933726 h 4841759"/>
              <a:gd name="connsiteX3" fmla="*/ 2253602 w 5283459"/>
              <a:gd name="connsiteY3" fmla="*/ 1457047 h 4841759"/>
              <a:gd name="connsiteX4" fmla="*/ 2767495 w 5283459"/>
              <a:gd name="connsiteY4" fmla="*/ 0 h 4841759"/>
              <a:gd name="connsiteX5" fmla="*/ 3119650 w 5283459"/>
              <a:gd name="connsiteY5" fmla="*/ 1641633 h 4841759"/>
              <a:gd name="connsiteX6" fmla="*/ 4668546 w 5283459"/>
              <a:gd name="connsiteY6" fmla="*/ 557980 h 4841759"/>
              <a:gd name="connsiteX7" fmla="*/ 4566662 w 5283459"/>
              <a:gd name="connsiteY7" fmla="*/ 855782 h 4841759"/>
              <a:gd name="connsiteX8" fmla="*/ 3783552 w 5283459"/>
              <a:gd name="connsiteY8" fmla="*/ 2109324 h 4841759"/>
              <a:gd name="connsiteX9" fmla="*/ 5283387 w 5283459"/>
              <a:gd name="connsiteY9" fmla="*/ 2288814 h 4841759"/>
              <a:gd name="connsiteX10" fmla="*/ 3863686 w 5283459"/>
              <a:gd name="connsiteY10" fmla="*/ 2811641 h 4841759"/>
              <a:gd name="connsiteX11" fmla="*/ 4828315 w 5283459"/>
              <a:gd name="connsiteY11" fmla="*/ 3987432 h 4841759"/>
              <a:gd name="connsiteX12" fmla="*/ 3163959 w 5283459"/>
              <a:gd name="connsiteY12" fmla="*/ 3382797 h 4841759"/>
              <a:gd name="connsiteX13" fmla="*/ 3184115 w 5283459"/>
              <a:gd name="connsiteY13" fmla="*/ 4840512 h 4841759"/>
              <a:gd name="connsiteX14" fmla="*/ 2321840 w 5283459"/>
              <a:gd name="connsiteY14" fmla="*/ 3521052 h 4841759"/>
              <a:gd name="connsiteX15" fmla="*/ 1092966 w 5283459"/>
              <a:gd name="connsiteY15" fmla="*/ 4437056 h 4841759"/>
              <a:gd name="connsiteX16" fmla="*/ 1577328 w 5283459"/>
              <a:gd name="connsiteY16" fmla="*/ 2981795 h 4841759"/>
              <a:gd name="connsiteX17" fmla="*/ 1 w 5283459"/>
              <a:gd name="connsiteY17" fmla="*/ 2871567 h 4841759"/>
              <a:gd name="connsiteX0" fmla="*/ 1 w 5283459"/>
              <a:gd name="connsiteY0" fmla="*/ 2871567 h 4993481"/>
              <a:gd name="connsiteX1" fmla="*/ 1612943 w 5283459"/>
              <a:gd name="connsiteY1" fmla="*/ 2131595 h 4993481"/>
              <a:gd name="connsiteX2" fmla="*/ 485508 w 5283459"/>
              <a:gd name="connsiteY2" fmla="*/ 933726 h 4993481"/>
              <a:gd name="connsiteX3" fmla="*/ 2253602 w 5283459"/>
              <a:gd name="connsiteY3" fmla="*/ 1457047 h 4993481"/>
              <a:gd name="connsiteX4" fmla="*/ 2767495 w 5283459"/>
              <a:gd name="connsiteY4" fmla="*/ 0 h 4993481"/>
              <a:gd name="connsiteX5" fmla="*/ 3119650 w 5283459"/>
              <a:gd name="connsiteY5" fmla="*/ 1641633 h 4993481"/>
              <a:gd name="connsiteX6" fmla="*/ 4668546 w 5283459"/>
              <a:gd name="connsiteY6" fmla="*/ 557980 h 4993481"/>
              <a:gd name="connsiteX7" fmla="*/ 4566662 w 5283459"/>
              <a:gd name="connsiteY7" fmla="*/ 855782 h 4993481"/>
              <a:gd name="connsiteX8" fmla="*/ 3783552 w 5283459"/>
              <a:gd name="connsiteY8" fmla="*/ 2109324 h 4993481"/>
              <a:gd name="connsiteX9" fmla="*/ 5283387 w 5283459"/>
              <a:gd name="connsiteY9" fmla="*/ 2288814 h 4993481"/>
              <a:gd name="connsiteX10" fmla="*/ 3863686 w 5283459"/>
              <a:gd name="connsiteY10" fmla="*/ 2811641 h 4993481"/>
              <a:gd name="connsiteX11" fmla="*/ 4828315 w 5283459"/>
              <a:gd name="connsiteY11" fmla="*/ 3987432 h 4993481"/>
              <a:gd name="connsiteX12" fmla="*/ 3163959 w 5283459"/>
              <a:gd name="connsiteY12" fmla="*/ 3382797 h 4993481"/>
              <a:gd name="connsiteX13" fmla="*/ 3087331 w 5283459"/>
              <a:gd name="connsiteY13" fmla="*/ 4992275 h 4993481"/>
              <a:gd name="connsiteX14" fmla="*/ 2321840 w 5283459"/>
              <a:gd name="connsiteY14" fmla="*/ 3521052 h 4993481"/>
              <a:gd name="connsiteX15" fmla="*/ 1092966 w 5283459"/>
              <a:gd name="connsiteY15" fmla="*/ 4437056 h 4993481"/>
              <a:gd name="connsiteX16" fmla="*/ 1577328 w 5283459"/>
              <a:gd name="connsiteY16" fmla="*/ 2981795 h 4993481"/>
              <a:gd name="connsiteX17" fmla="*/ 1 w 5283459"/>
              <a:gd name="connsiteY17" fmla="*/ 2871567 h 4993481"/>
              <a:gd name="connsiteX0" fmla="*/ 1 w 5283459"/>
              <a:gd name="connsiteY0" fmla="*/ 2871567 h 4993411"/>
              <a:gd name="connsiteX1" fmla="*/ 1612943 w 5283459"/>
              <a:gd name="connsiteY1" fmla="*/ 2131595 h 4993411"/>
              <a:gd name="connsiteX2" fmla="*/ 485508 w 5283459"/>
              <a:gd name="connsiteY2" fmla="*/ 933726 h 4993411"/>
              <a:gd name="connsiteX3" fmla="*/ 2253602 w 5283459"/>
              <a:gd name="connsiteY3" fmla="*/ 1457047 h 4993411"/>
              <a:gd name="connsiteX4" fmla="*/ 2767495 w 5283459"/>
              <a:gd name="connsiteY4" fmla="*/ 0 h 4993411"/>
              <a:gd name="connsiteX5" fmla="*/ 3119650 w 5283459"/>
              <a:gd name="connsiteY5" fmla="*/ 1641633 h 4993411"/>
              <a:gd name="connsiteX6" fmla="*/ 4668546 w 5283459"/>
              <a:gd name="connsiteY6" fmla="*/ 557980 h 4993411"/>
              <a:gd name="connsiteX7" fmla="*/ 4566662 w 5283459"/>
              <a:gd name="connsiteY7" fmla="*/ 855782 h 4993411"/>
              <a:gd name="connsiteX8" fmla="*/ 3783552 w 5283459"/>
              <a:gd name="connsiteY8" fmla="*/ 2109324 h 4993411"/>
              <a:gd name="connsiteX9" fmla="*/ 5283387 w 5283459"/>
              <a:gd name="connsiteY9" fmla="*/ 2288814 h 4993411"/>
              <a:gd name="connsiteX10" fmla="*/ 3863686 w 5283459"/>
              <a:gd name="connsiteY10" fmla="*/ 2811641 h 4993411"/>
              <a:gd name="connsiteX11" fmla="*/ 4828315 w 5283459"/>
              <a:gd name="connsiteY11" fmla="*/ 3987432 h 4993411"/>
              <a:gd name="connsiteX12" fmla="*/ 3163959 w 5283459"/>
              <a:gd name="connsiteY12" fmla="*/ 3382797 h 4993411"/>
              <a:gd name="connsiteX13" fmla="*/ 3087331 w 5283459"/>
              <a:gd name="connsiteY13" fmla="*/ 4992275 h 4993411"/>
              <a:gd name="connsiteX14" fmla="*/ 2321840 w 5283459"/>
              <a:gd name="connsiteY14" fmla="*/ 3521052 h 4993411"/>
              <a:gd name="connsiteX15" fmla="*/ 1092966 w 5283459"/>
              <a:gd name="connsiteY15" fmla="*/ 4437056 h 4993411"/>
              <a:gd name="connsiteX16" fmla="*/ 1577328 w 5283459"/>
              <a:gd name="connsiteY16" fmla="*/ 2981795 h 4993411"/>
              <a:gd name="connsiteX17" fmla="*/ 1 w 5283459"/>
              <a:gd name="connsiteY17" fmla="*/ 2871567 h 4993411"/>
              <a:gd name="connsiteX0" fmla="*/ 1 w 5283459"/>
              <a:gd name="connsiteY0" fmla="*/ 2871567 h 4993409"/>
              <a:gd name="connsiteX1" fmla="*/ 1612943 w 5283459"/>
              <a:gd name="connsiteY1" fmla="*/ 2131595 h 4993409"/>
              <a:gd name="connsiteX2" fmla="*/ 485508 w 5283459"/>
              <a:gd name="connsiteY2" fmla="*/ 933726 h 4993409"/>
              <a:gd name="connsiteX3" fmla="*/ 2253602 w 5283459"/>
              <a:gd name="connsiteY3" fmla="*/ 1457047 h 4993409"/>
              <a:gd name="connsiteX4" fmla="*/ 2767495 w 5283459"/>
              <a:gd name="connsiteY4" fmla="*/ 0 h 4993409"/>
              <a:gd name="connsiteX5" fmla="*/ 3119650 w 5283459"/>
              <a:gd name="connsiteY5" fmla="*/ 1641633 h 4993409"/>
              <a:gd name="connsiteX6" fmla="*/ 4668546 w 5283459"/>
              <a:gd name="connsiteY6" fmla="*/ 557980 h 4993409"/>
              <a:gd name="connsiteX7" fmla="*/ 4566662 w 5283459"/>
              <a:gd name="connsiteY7" fmla="*/ 855782 h 4993409"/>
              <a:gd name="connsiteX8" fmla="*/ 3783552 w 5283459"/>
              <a:gd name="connsiteY8" fmla="*/ 2109324 h 4993409"/>
              <a:gd name="connsiteX9" fmla="*/ 5283387 w 5283459"/>
              <a:gd name="connsiteY9" fmla="*/ 2288814 h 4993409"/>
              <a:gd name="connsiteX10" fmla="*/ 3863686 w 5283459"/>
              <a:gd name="connsiteY10" fmla="*/ 2811641 h 4993409"/>
              <a:gd name="connsiteX11" fmla="*/ 4828315 w 5283459"/>
              <a:gd name="connsiteY11" fmla="*/ 3987432 h 4993409"/>
              <a:gd name="connsiteX12" fmla="*/ 3163959 w 5283459"/>
              <a:gd name="connsiteY12" fmla="*/ 3382797 h 4993409"/>
              <a:gd name="connsiteX13" fmla="*/ 3087331 w 5283459"/>
              <a:gd name="connsiteY13" fmla="*/ 4992275 h 4993409"/>
              <a:gd name="connsiteX14" fmla="*/ 2321840 w 5283459"/>
              <a:gd name="connsiteY14" fmla="*/ 3521052 h 4993409"/>
              <a:gd name="connsiteX15" fmla="*/ 1092966 w 5283459"/>
              <a:gd name="connsiteY15" fmla="*/ 4437056 h 4993409"/>
              <a:gd name="connsiteX16" fmla="*/ 1577328 w 5283459"/>
              <a:gd name="connsiteY16" fmla="*/ 2981795 h 4993409"/>
              <a:gd name="connsiteX17" fmla="*/ 1 w 5283459"/>
              <a:gd name="connsiteY17" fmla="*/ 2871567 h 4993409"/>
              <a:gd name="connsiteX0" fmla="*/ 1 w 5283459"/>
              <a:gd name="connsiteY0" fmla="*/ 2871567 h 4993409"/>
              <a:gd name="connsiteX1" fmla="*/ 1612943 w 5283459"/>
              <a:gd name="connsiteY1" fmla="*/ 2131595 h 4993409"/>
              <a:gd name="connsiteX2" fmla="*/ 485508 w 5283459"/>
              <a:gd name="connsiteY2" fmla="*/ 933726 h 4993409"/>
              <a:gd name="connsiteX3" fmla="*/ 2253602 w 5283459"/>
              <a:gd name="connsiteY3" fmla="*/ 1457047 h 4993409"/>
              <a:gd name="connsiteX4" fmla="*/ 2767495 w 5283459"/>
              <a:gd name="connsiteY4" fmla="*/ 0 h 4993409"/>
              <a:gd name="connsiteX5" fmla="*/ 3119650 w 5283459"/>
              <a:gd name="connsiteY5" fmla="*/ 1641633 h 4993409"/>
              <a:gd name="connsiteX6" fmla="*/ 4668546 w 5283459"/>
              <a:gd name="connsiteY6" fmla="*/ 557980 h 4993409"/>
              <a:gd name="connsiteX7" fmla="*/ 4566662 w 5283459"/>
              <a:gd name="connsiteY7" fmla="*/ 855782 h 4993409"/>
              <a:gd name="connsiteX8" fmla="*/ 3783552 w 5283459"/>
              <a:gd name="connsiteY8" fmla="*/ 2109324 h 4993409"/>
              <a:gd name="connsiteX9" fmla="*/ 5283387 w 5283459"/>
              <a:gd name="connsiteY9" fmla="*/ 2288814 h 4993409"/>
              <a:gd name="connsiteX10" fmla="*/ 3863686 w 5283459"/>
              <a:gd name="connsiteY10" fmla="*/ 2811641 h 4993409"/>
              <a:gd name="connsiteX11" fmla="*/ 4828315 w 5283459"/>
              <a:gd name="connsiteY11" fmla="*/ 3987432 h 4993409"/>
              <a:gd name="connsiteX12" fmla="*/ 3163959 w 5283459"/>
              <a:gd name="connsiteY12" fmla="*/ 3382797 h 4993409"/>
              <a:gd name="connsiteX13" fmla="*/ 3087331 w 5283459"/>
              <a:gd name="connsiteY13" fmla="*/ 4992275 h 4993409"/>
              <a:gd name="connsiteX14" fmla="*/ 2321840 w 5283459"/>
              <a:gd name="connsiteY14" fmla="*/ 3521052 h 4993409"/>
              <a:gd name="connsiteX15" fmla="*/ 1092966 w 5283459"/>
              <a:gd name="connsiteY15" fmla="*/ 4437056 h 4993409"/>
              <a:gd name="connsiteX16" fmla="*/ 1577328 w 5283459"/>
              <a:gd name="connsiteY16" fmla="*/ 2981795 h 4993409"/>
              <a:gd name="connsiteX17" fmla="*/ 1 w 5283459"/>
              <a:gd name="connsiteY17" fmla="*/ 2871567 h 4993409"/>
              <a:gd name="connsiteX0" fmla="*/ 1 w 5283459"/>
              <a:gd name="connsiteY0" fmla="*/ 2871567 h 4993409"/>
              <a:gd name="connsiteX1" fmla="*/ 1612943 w 5283459"/>
              <a:gd name="connsiteY1" fmla="*/ 2131595 h 4993409"/>
              <a:gd name="connsiteX2" fmla="*/ 485508 w 5283459"/>
              <a:gd name="connsiteY2" fmla="*/ 933726 h 4993409"/>
              <a:gd name="connsiteX3" fmla="*/ 2180755 w 5283459"/>
              <a:gd name="connsiteY3" fmla="*/ 1529671 h 4993409"/>
              <a:gd name="connsiteX4" fmla="*/ 2767495 w 5283459"/>
              <a:gd name="connsiteY4" fmla="*/ 0 h 4993409"/>
              <a:gd name="connsiteX5" fmla="*/ 3119650 w 5283459"/>
              <a:gd name="connsiteY5" fmla="*/ 1641633 h 4993409"/>
              <a:gd name="connsiteX6" fmla="*/ 4668546 w 5283459"/>
              <a:gd name="connsiteY6" fmla="*/ 557980 h 4993409"/>
              <a:gd name="connsiteX7" fmla="*/ 4566662 w 5283459"/>
              <a:gd name="connsiteY7" fmla="*/ 855782 h 4993409"/>
              <a:gd name="connsiteX8" fmla="*/ 3783552 w 5283459"/>
              <a:gd name="connsiteY8" fmla="*/ 2109324 h 4993409"/>
              <a:gd name="connsiteX9" fmla="*/ 5283387 w 5283459"/>
              <a:gd name="connsiteY9" fmla="*/ 2288814 h 4993409"/>
              <a:gd name="connsiteX10" fmla="*/ 3863686 w 5283459"/>
              <a:gd name="connsiteY10" fmla="*/ 2811641 h 4993409"/>
              <a:gd name="connsiteX11" fmla="*/ 4828315 w 5283459"/>
              <a:gd name="connsiteY11" fmla="*/ 3987432 h 4993409"/>
              <a:gd name="connsiteX12" fmla="*/ 3163959 w 5283459"/>
              <a:gd name="connsiteY12" fmla="*/ 3382797 h 4993409"/>
              <a:gd name="connsiteX13" fmla="*/ 3087331 w 5283459"/>
              <a:gd name="connsiteY13" fmla="*/ 4992275 h 4993409"/>
              <a:gd name="connsiteX14" fmla="*/ 2321840 w 5283459"/>
              <a:gd name="connsiteY14" fmla="*/ 3521052 h 4993409"/>
              <a:gd name="connsiteX15" fmla="*/ 1092966 w 5283459"/>
              <a:gd name="connsiteY15" fmla="*/ 4437056 h 4993409"/>
              <a:gd name="connsiteX16" fmla="*/ 1577328 w 5283459"/>
              <a:gd name="connsiteY16" fmla="*/ 2981795 h 4993409"/>
              <a:gd name="connsiteX17" fmla="*/ 1 w 5283459"/>
              <a:gd name="connsiteY17" fmla="*/ 2871567 h 4993409"/>
              <a:gd name="connsiteX0" fmla="*/ 1 w 5283459"/>
              <a:gd name="connsiteY0" fmla="*/ 2939586 h 5061428"/>
              <a:gd name="connsiteX1" fmla="*/ 1612943 w 5283459"/>
              <a:gd name="connsiteY1" fmla="*/ 2199614 h 5061428"/>
              <a:gd name="connsiteX2" fmla="*/ 485508 w 5283459"/>
              <a:gd name="connsiteY2" fmla="*/ 1001745 h 5061428"/>
              <a:gd name="connsiteX3" fmla="*/ 2180755 w 5283459"/>
              <a:gd name="connsiteY3" fmla="*/ 1597690 h 5061428"/>
              <a:gd name="connsiteX4" fmla="*/ 2534370 w 5283459"/>
              <a:gd name="connsiteY4" fmla="*/ 595651 h 5061428"/>
              <a:gd name="connsiteX5" fmla="*/ 2767495 w 5283459"/>
              <a:gd name="connsiteY5" fmla="*/ 68019 h 5061428"/>
              <a:gd name="connsiteX6" fmla="*/ 3119650 w 5283459"/>
              <a:gd name="connsiteY6" fmla="*/ 1709652 h 5061428"/>
              <a:gd name="connsiteX7" fmla="*/ 4668546 w 5283459"/>
              <a:gd name="connsiteY7" fmla="*/ 625999 h 5061428"/>
              <a:gd name="connsiteX8" fmla="*/ 4566662 w 5283459"/>
              <a:gd name="connsiteY8" fmla="*/ 923801 h 5061428"/>
              <a:gd name="connsiteX9" fmla="*/ 3783552 w 5283459"/>
              <a:gd name="connsiteY9" fmla="*/ 2177343 h 5061428"/>
              <a:gd name="connsiteX10" fmla="*/ 5283387 w 5283459"/>
              <a:gd name="connsiteY10" fmla="*/ 2356833 h 5061428"/>
              <a:gd name="connsiteX11" fmla="*/ 3863686 w 5283459"/>
              <a:gd name="connsiteY11" fmla="*/ 2879660 h 5061428"/>
              <a:gd name="connsiteX12" fmla="*/ 4828315 w 5283459"/>
              <a:gd name="connsiteY12" fmla="*/ 4055451 h 5061428"/>
              <a:gd name="connsiteX13" fmla="*/ 3163959 w 5283459"/>
              <a:gd name="connsiteY13" fmla="*/ 3450816 h 5061428"/>
              <a:gd name="connsiteX14" fmla="*/ 3087331 w 5283459"/>
              <a:gd name="connsiteY14" fmla="*/ 5060294 h 5061428"/>
              <a:gd name="connsiteX15" fmla="*/ 2321840 w 5283459"/>
              <a:gd name="connsiteY15" fmla="*/ 3589071 h 5061428"/>
              <a:gd name="connsiteX16" fmla="*/ 1092966 w 5283459"/>
              <a:gd name="connsiteY16" fmla="*/ 4505075 h 5061428"/>
              <a:gd name="connsiteX17" fmla="*/ 1577328 w 5283459"/>
              <a:gd name="connsiteY17" fmla="*/ 3049814 h 5061428"/>
              <a:gd name="connsiteX18" fmla="*/ 1 w 5283459"/>
              <a:gd name="connsiteY18" fmla="*/ 2939586 h 5061428"/>
              <a:gd name="connsiteX0" fmla="*/ 1 w 5283459"/>
              <a:gd name="connsiteY0" fmla="*/ 2939586 h 5061428"/>
              <a:gd name="connsiteX1" fmla="*/ 1612943 w 5283459"/>
              <a:gd name="connsiteY1" fmla="*/ 2199614 h 5061428"/>
              <a:gd name="connsiteX2" fmla="*/ 485508 w 5283459"/>
              <a:gd name="connsiteY2" fmla="*/ 1001745 h 5061428"/>
              <a:gd name="connsiteX3" fmla="*/ 2180755 w 5283459"/>
              <a:gd name="connsiteY3" fmla="*/ 1597690 h 5061428"/>
              <a:gd name="connsiteX4" fmla="*/ 2534370 w 5283459"/>
              <a:gd name="connsiteY4" fmla="*/ 595651 h 5061428"/>
              <a:gd name="connsiteX5" fmla="*/ 2767495 w 5283459"/>
              <a:gd name="connsiteY5" fmla="*/ 68019 h 5061428"/>
              <a:gd name="connsiteX6" fmla="*/ 3119650 w 5283459"/>
              <a:gd name="connsiteY6" fmla="*/ 1709652 h 5061428"/>
              <a:gd name="connsiteX7" fmla="*/ 4668546 w 5283459"/>
              <a:gd name="connsiteY7" fmla="*/ 625999 h 5061428"/>
              <a:gd name="connsiteX8" fmla="*/ 4566662 w 5283459"/>
              <a:gd name="connsiteY8" fmla="*/ 923801 h 5061428"/>
              <a:gd name="connsiteX9" fmla="*/ 3783552 w 5283459"/>
              <a:gd name="connsiteY9" fmla="*/ 2177343 h 5061428"/>
              <a:gd name="connsiteX10" fmla="*/ 5283387 w 5283459"/>
              <a:gd name="connsiteY10" fmla="*/ 2356833 h 5061428"/>
              <a:gd name="connsiteX11" fmla="*/ 3863686 w 5283459"/>
              <a:gd name="connsiteY11" fmla="*/ 2879660 h 5061428"/>
              <a:gd name="connsiteX12" fmla="*/ 4828315 w 5283459"/>
              <a:gd name="connsiteY12" fmla="*/ 4055451 h 5061428"/>
              <a:gd name="connsiteX13" fmla="*/ 3163959 w 5283459"/>
              <a:gd name="connsiteY13" fmla="*/ 3450816 h 5061428"/>
              <a:gd name="connsiteX14" fmla="*/ 3087331 w 5283459"/>
              <a:gd name="connsiteY14" fmla="*/ 5060294 h 5061428"/>
              <a:gd name="connsiteX15" fmla="*/ 2321840 w 5283459"/>
              <a:gd name="connsiteY15" fmla="*/ 3589071 h 5061428"/>
              <a:gd name="connsiteX16" fmla="*/ 1092966 w 5283459"/>
              <a:gd name="connsiteY16" fmla="*/ 4505075 h 5061428"/>
              <a:gd name="connsiteX17" fmla="*/ 1577328 w 5283459"/>
              <a:gd name="connsiteY17" fmla="*/ 3049814 h 5061428"/>
              <a:gd name="connsiteX18" fmla="*/ 1 w 5283459"/>
              <a:gd name="connsiteY18" fmla="*/ 2939586 h 5061428"/>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3163959 w 5283459"/>
              <a:gd name="connsiteY13" fmla="*/ 3402890 h 5013502"/>
              <a:gd name="connsiteX14" fmla="*/ 3087331 w 5283459"/>
              <a:gd name="connsiteY14" fmla="*/ 5012368 h 5013502"/>
              <a:gd name="connsiteX15" fmla="*/ 2321840 w 5283459"/>
              <a:gd name="connsiteY15" fmla="*/ 3541145 h 5013502"/>
              <a:gd name="connsiteX16" fmla="*/ 1092966 w 5283459"/>
              <a:gd name="connsiteY16" fmla="*/ 4457149 h 5013502"/>
              <a:gd name="connsiteX17" fmla="*/ 1577328 w 5283459"/>
              <a:gd name="connsiteY17" fmla="*/ 3001888 h 5013502"/>
              <a:gd name="connsiteX18" fmla="*/ 1 w 5283459"/>
              <a:gd name="connsiteY18"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62715 w 5283459"/>
              <a:gd name="connsiteY13" fmla="*/ 4118276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62715 w 5283459"/>
              <a:gd name="connsiteY13" fmla="*/ 4118276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62715 w 5283459"/>
              <a:gd name="connsiteY13" fmla="*/ 4118276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62715 w 5283459"/>
              <a:gd name="connsiteY13" fmla="*/ 4118276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94311 w 5283459"/>
              <a:gd name="connsiteY13" fmla="*/ 4082278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498"/>
              <a:gd name="connsiteX1" fmla="*/ 1612943 w 5283459"/>
              <a:gd name="connsiteY1" fmla="*/ 2151688 h 5013498"/>
              <a:gd name="connsiteX2" fmla="*/ 485508 w 5283459"/>
              <a:gd name="connsiteY2" fmla="*/ 953819 h 5013498"/>
              <a:gd name="connsiteX3" fmla="*/ 2180755 w 5283459"/>
              <a:gd name="connsiteY3" fmla="*/ 1549764 h 5013498"/>
              <a:gd name="connsiteX4" fmla="*/ 2534370 w 5283459"/>
              <a:gd name="connsiteY4" fmla="*/ 547725 h 5013498"/>
              <a:gd name="connsiteX5" fmla="*/ 2767495 w 5283459"/>
              <a:gd name="connsiteY5" fmla="*/ 20093 h 5013498"/>
              <a:gd name="connsiteX6" fmla="*/ 3119650 w 5283459"/>
              <a:gd name="connsiteY6" fmla="*/ 1661726 h 5013498"/>
              <a:gd name="connsiteX7" fmla="*/ 4668546 w 5283459"/>
              <a:gd name="connsiteY7" fmla="*/ 578073 h 5013498"/>
              <a:gd name="connsiteX8" fmla="*/ 4566662 w 5283459"/>
              <a:gd name="connsiteY8" fmla="*/ 875875 h 5013498"/>
              <a:gd name="connsiteX9" fmla="*/ 3783552 w 5283459"/>
              <a:gd name="connsiteY9" fmla="*/ 2129417 h 5013498"/>
              <a:gd name="connsiteX10" fmla="*/ 5283387 w 5283459"/>
              <a:gd name="connsiteY10" fmla="*/ 2308907 h 5013498"/>
              <a:gd name="connsiteX11" fmla="*/ 3863686 w 5283459"/>
              <a:gd name="connsiteY11" fmla="*/ 2831734 h 5013498"/>
              <a:gd name="connsiteX12" fmla="*/ 4828315 w 5283459"/>
              <a:gd name="connsiteY12" fmla="*/ 4007525 h 5013498"/>
              <a:gd name="connsiteX13" fmla="*/ 4694311 w 5283459"/>
              <a:gd name="connsiteY13" fmla="*/ 4082278 h 5013498"/>
              <a:gd name="connsiteX14" fmla="*/ 3163959 w 5283459"/>
              <a:gd name="connsiteY14" fmla="*/ 3402890 h 5013498"/>
              <a:gd name="connsiteX15" fmla="*/ 3087331 w 5283459"/>
              <a:gd name="connsiteY15" fmla="*/ 5012368 h 5013498"/>
              <a:gd name="connsiteX16" fmla="*/ 2321840 w 5283459"/>
              <a:gd name="connsiteY16" fmla="*/ 3541145 h 5013498"/>
              <a:gd name="connsiteX17" fmla="*/ 1092966 w 5283459"/>
              <a:gd name="connsiteY17" fmla="*/ 4457149 h 5013498"/>
              <a:gd name="connsiteX18" fmla="*/ 1577328 w 5283459"/>
              <a:gd name="connsiteY18" fmla="*/ 3001888 h 5013498"/>
              <a:gd name="connsiteX19" fmla="*/ 1 w 5283459"/>
              <a:gd name="connsiteY19" fmla="*/ 2891660 h 5013498"/>
              <a:gd name="connsiteX0" fmla="*/ 1 w 5283459"/>
              <a:gd name="connsiteY0" fmla="*/ 2891660 h 5013498"/>
              <a:gd name="connsiteX1" fmla="*/ 1612943 w 5283459"/>
              <a:gd name="connsiteY1" fmla="*/ 2151688 h 5013498"/>
              <a:gd name="connsiteX2" fmla="*/ 485508 w 5283459"/>
              <a:gd name="connsiteY2" fmla="*/ 953819 h 5013498"/>
              <a:gd name="connsiteX3" fmla="*/ 2180755 w 5283459"/>
              <a:gd name="connsiteY3" fmla="*/ 1549764 h 5013498"/>
              <a:gd name="connsiteX4" fmla="*/ 2534370 w 5283459"/>
              <a:gd name="connsiteY4" fmla="*/ 547725 h 5013498"/>
              <a:gd name="connsiteX5" fmla="*/ 2767495 w 5283459"/>
              <a:gd name="connsiteY5" fmla="*/ 20093 h 5013498"/>
              <a:gd name="connsiteX6" fmla="*/ 3119650 w 5283459"/>
              <a:gd name="connsiteY6" fmla="*/ 1661726 h 5013498"/>
              <a:gd name="connsiteX7" fmla="*/ 4668546 w 5283459"/>
              <a:gd name="connsiteY7" fmla="*/ 578073 h 5013498"/>
              <a:gd name="connsiteX8" fmla="*/ 4566662 w 5283459"/>
              <a:gd name="connsiteY8" fmla="*/ 875875 h 5013498"/>
              <a:gd name="connsiteX9" fmla="*/ 3783552 w 5283459"/>
              <a:gd name="connsiteY9" fmla="*/ 2129417 h 5013498"/>
              <a:gd name="connsiteX10" fmla="*/ 5283387 w 5283459"/>
              <a:gd name="connsiteY10" fmla="*/ 2308907 h 5013498"/>
              <a:gd name="connsiteX11" fmla="*/ 3863686 w 5283459"/>
              <a:gd name="connsiteY11" fmla="*/ 2831734 h 5013498"/>
              <a:gd name="connsiteX12" fmla="*/ 4828315 w 5283459"/>
              <a:gd name="connsiteY12" fmla="*/ 4007525 h 5013498"/>
              <a:gd name="connsiteX13" fmla="*/ 4694311 w 5283459"/>
              <a:gd name="connsiteY13" fmla="*/ 4082278 h 5013498"/>
              <a:gd name="connsiteX14" fmla="*/ 3163959 w 5283459"/>
              <a:gd name="connsiteY14" fmla="*/ 3402890 h 5013498"/>
              <a:gd name="connsiteX15" fmla="*/ 3087331 w 5283459"/>
              <a:gd name="connsiteY15" fmla="*/ 5012368 h 5013498"/>
              <a:gd name="connsiteX16" fmla="*/ 2321840 w 5283459"/>
              <a:gd name="connsiteY16" fmla="*/ 3541145 h 5013498"/>
              <a:gd name="connsiteX17" fmla="*/ 1092966 w 5283459"/>
              <a:gd name="connsiteY17" fmla="*/ 4457149 h 5013498"/>
              <a:gd name="connsiteX18" fmla="*/ 1577328 w 5283459"/>
              <a:gd name="connsiteY18" fmla="*/ 3001888 h 5013498"/>
              <a:gd name="connsiteX19" fmla="*/ 1 w 5283459"/>
              <a:gd name="connsiteY19" fmla="*/ 2891660 h 5013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83459" h="5013498">
                <a:moveTo>
                  <a:pt x="1" y="2891660"/>
                </a:moveTo>
                <a:cubicBezTo>
                  <a:pt x="421402" y="2605038"/>
                  <a:pt x="1175071" y="2362267"/>
                  <a:pt x="1612943" y="2151688"/>
                </a:cubicBezTo>
                <a:cubicBezTo>
                  <a:pt x="1425135" y="1952100"/>
                  <a:pt x="548845" y="1144911"/>
                  <a:pt x="485508" y="953819"/>
                </a:cubicBezTo>
                <a:cubicBezTo>
                  <a:pt x="427904" y="900429"/>
                  <a:pt x="2084153" y="1530900"/>
                  <a:pt x="2180755" y="1549764"/>
                </a:cubicBezTo>
                <a:cubicBezTo>
                  <a:pt x="2277889" y="1527089"/>
                  <a:pt x="2436580" y="802670"/>
                  <a:pt x="2534370" y="547725"/>
                </a:cubicBezTo>
                <a:cubicBezTo>
                  <a:pt x="2632160" y="292780"/>
                  <a:pt x="2737746" y="-92410"/>
                  <a:pt x="2767495" y="20093"/>
                </a:cubicBezTo>
                <a:cubicBezTo>
                  <a:pt x="2961050" y="599763"/>
                  <a:pt x="2993754" y="1272211"/>
                  <a:pt x="3119650" y="1661726"/>
                </a:cubicBezTo>
                <a:cubicBezTo>
                  <a:pt x="3607738" y="1302543"/>
                  <a:pt x="4483716" y="544360"/>
                  <a:pt x="4668546" y="578073"/>
                </a:cubicBezTo>
                <a:cubicBezTo>
                  <a:pt x="4748271" y="558769"/>
                  <a:pt x="4702521" y="681319"/>
                  <a:pt x="4566662" y="875875"/>
                </a:cubicBezTo>
                <a:cubicBezTo>
                  <a:pt x="4449964" y="1053206"/>
                  <a:pt x="3900250" y="1952086"/>
                  <a:pt x="3783552" y="2129417"/>
                </a:cubicBezTo>
                <a:cubicBezTo>
                  <a:pt x="4118941" y="2172370"/>
                  <a:pt x="5151874" y="2205688"/>
                  <a:pt x="5283387" y="2308907"/>
                </a:cubicBezTo>
                <a:cubicBezTo>
                  <a:pt x="5292719" y="2451144"/>
                  <a:pt x="4403169" y="2588018"/>
                  <a:pt x="3863686" y="2831734"/>
                </a:cubicBezTo>
                <a:cubicBezTo>
                  <a:pt x="4058045" y="3075911"/>
                  <a:pt x="4536177" y="3608438"/>
                  <a:pt x="4828315" y="4007525"/>
                </a:cubicBezTo>
                <a:cubicBezTo>
                  <a:pt x="4911639" y="4126610"/>
                  <a:pt x="4971704" y="4183050"/>
                  <a:pt x="4694311" y="4082278"/>
                </a:cubicBezTo>
                <a:cubicBezTo>
                  <a:pt x="4416918" y="3981506"/>
                  <a:pt x="3318923" y="3462909"/>
                  <a:pt x="3163959" y="3402890"/>
                </a:cubicBezTo>
                <a:cubicBezTo>
                  <a:pt x="3117583" y="3718197"/>
                  <a:pt x="3168162" y="4723566"/>
                  <a:pt x="3087331" y="5012368"/>
                </a:cubicBezTo>
                <a:cubicBezTo>
                  <a:pt x="2951036" y="5060838"/>
                  <a:pt x="2342026" y="3535238"/>
                  <a:pt x="2321840" y="3541145"/>
                </a:cubicBezTo>
                <a:cubicBezTo>
                  <a:pt x="2151792" y="3590905"/>
                  <a:pt x="1238296" y="4593232"/>
                  <a:pt x="1092966" y="4457149"/>
                </a:cubicBezTo>
                <a:cubicBezTo>
                  <a:pt x="1167837" y="3979267"/>
                  <a:pt x="1449412" y="3441881"/>
                  <a:pt x="1577328" y="3001888"/>
                </a:cubicBezTo>
                <a:cubicBezTo>
                  <a:pt x="1489335" y="2930557"/>
                  <a:pt x="52036" y="3028476"/>
                  <a:pt x="1" y="2891660"/>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828221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1" y="646981"/>
            <a:ext cx="3924475" cy="1774821"/>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1" y="2437418"/>
            <a:ext cx="3924475" cy="361590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Picture Placeholder 6">
            <a:extLst>
              <a:ext uri="{FF2B5EF4-FFF2-40B4-BE49-F238E27FC236}">
                <a16:creationId xmlns:a16="http://schemas.microsoft.com/office/drawing/2014/main" id="{1D1D621C-D743-9FD4-3A9F-E53834521BDD}"/>
              </a:ext>
            </a:extLst>
          </p:cNvPr>
          <p:cNvSpPr>
            <a:spLocks noGrp="1"/>
          </p:cNvSpPr>
          <p:nvPr>
            <p:ph type="pic" sz="quarter" idx="13" hasCustomPrompt="1"/>
          </p:nvPr>
        </p:nvSpPr>
        <p:spPr>
          <a:xfrm>
            <a:off x="5630779" y="1"/>
            <a:ext cx="6561221" cy="6857999"/>
          </a:xfrm>
          <a:custGeom>
            <a:avLst/>
            <a:gdLst>
              <a:gd name="connsiteX0" fmla="*/ 163902 w 6576203"/>
              <a:gd name="connsiteY0" fmla="*/ 0 h 6857999"/>
              <a:gd name="connsiteX1" fmla="*/ 6576203 w 6576203"/>
              <a:gd name="connsiteY1" fmla="*/ 0 h 6857999"/>
              <a:gd name="connsiteX2" fmla="*/ 6576203 w 6576203"/>
              <a:gd name="connsiteY2" fmla="*/ 6857999 h 6857999"/>
              <a:gd name="connsiteX3" fmla="*/ 0 w 6576203"/>
              <a:gd name="connsiteY3" fmla="*/ 6857999 h 6857999"/>
              <a:gd name="connsiteX4" fmla="*/ 163902 w 6576203"/>
              <a:gd name="connsiteY4" fmla="*/ 0 h 685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76203" h="6857999">
                <a:moveTo>
                  <a:pt x="163902" y="0"/>
                </a:moveTo>
                <a:lnTo>
                  <a:pt x="6576203" y="0"/>
                </a:lnTo>
                <a:lnTo>
                  <a:pt x="6576203" y="6857999"/>
                </a:lnTo>
                <a:lnTo>
                  <a:pt x="0" y="6857999"/>
                </a:lnTo>
                <a:cubicBezTo>
                  <a:pt x="129396" y="5080957"/>
                  <a:pt x="-17253" y="1388853"/>
                  <a:pt x="163902" y="0"/>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700790" y="6341919"/>
            <a:ext cx="2649449" cy="365125"/>
          </a:xfrm>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3350239" y="6356350"/>
            <a:ext cx="1267193" cy="365125"/>
          </a:xfrm>
        </p:spPr>
        <p:txBody>
          <a:body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4799288" y="6356350"/>
            <a:ext cx="491834" cy="365125"/>
          </a:xfrm>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4510393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530973"/>
            <a:ext cx="5395210" cy="1456511"/>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0" y="2003099"/>
            <a:ext cx="5395210" cy="4016701"/>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Picture Placeholder 6">
            <a:extLst>
              <a:ext uri="{FF2B5EF4-FFF2-40B4-BE49-F238E27FC236}">
                <a16:creationId xmlns:a16="http://schemas.microsoft.com/office/drawing/2014/main" id="{F7C14F03-5F69-CD7A-5E41-41F01F7E1B25}"/>
              </a:ext>
            </a:extLst>
          </p:cNvPr>
          <p:cNvSpPr>
            <a:spLocks noGrp="1"/>
          </p:cNvSpPr>
          <p:nvPr>
            <p:ph type="pic" sz="quarter" idx="13" hasCustomPrompt="1"/>
          </p:nvPr>
        </p:nvSpPr>
        <p:spPr>
          <a:xfrm rot="21445552">
            <a:off x="6850601" y="1238846"/>
            <a:ext cx="4920503" cy="5710219"/>
          </a:xfrm>
          <a:custGeom>
            <a:avLst/>
            <a:gdLst>
              <a:gd name="connsiteX0" fmla="*/ 411479 w 4071298"/>
              <a:gd name="connsiteY0" fmla="*/ 0 h 4927971"/>
              <a:gd name="connsiteX1" fmla="*/ 4066810 w 4071298"/>
              <a:gd name="connsiteY1" fmla="*/ 297084 h 4927971"/>
              <a:gd name="connsiteX2" fmla="*/ 3830054 w 4071298"/>
              <a:gd name="connsiteY2" fmla="*/ 3228906 h 4927971"/>
              <a:gd name="connsiteX3" fmla="*/ 3682055 w 4071298"/>
              <a:gd name="connsiteY3" fmla="*/ 4820224 h 4927971"/>
              <a:gd name="connsiteX4" fmla="*/ 3667113 w 4071298"/>
              <a:gd name="connsiteY4" fmla="*/ 4927971 h 4927971"/>
              <a:gd name="connsiteX5" fmla="*/ 0 w 4071298"/>
              <a:gd name="connsiteY5" fmla="*/ 4680097 h 4927971"/>
              <a:gd name="connsiteX6" fmla="*/ 411479 w 4071298"/>
              <a:gd name="connsiteY6" fmla="*/ 0 h 4927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1298" h="4927971">
                <a:moveTo>
                  <a:pt x="411479" y="0"/>
                </a:moveTo>
                <a:lnTo>
                  <a:pt x="4066810" y="297084"/>
                </a:lnTo>
                <a:cubicBezTo>
                  <a:pt x="4106050" y="347981"/>
                  <a:pt x="3876383" y="2404020"/>
                  <a:pt x="3830054" y="3228906"/>
                </a:cubicBezTo>
                <a:cubicBezTo>
                  <a:pt x="3794913" y="3746516"/>
                  <a:pt x="3746275" y="4289908"/>
                  <a:pt x="3682055" y="4820224"/>
                </a:cubicBezTo>
                <a:lnTo>
                  <a:pt x="3667113" y="4927971"/>
                </a:lnTo>
                <a:lnTo>
                  <a:pt x="0" y="4680097"/>
                </a:lnTo>
                <a:cubicBezTo>
                  <a:pt x="63787" y="3377506"/>
                  <a:pt x="224565" y="1779657"/>
                  <a:pt x="411479"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4294911" y="6356350"/>
            <a:ext cx="1801089" cy="365125"/>
          </a:xfrm>
        </p:spPr>
        <p:txBody>
          <a:body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11437920" y="6356350"/>
            <a:ext cx="547255" cy="365125"/>
          </a:xfrm>
        </p:spPr>
        <p:txBody>
          <a:bodyPr/>
          <a:lstStyle/>
          <a:p>
            <a:fld id="{B6F15528-21DE-4FAA-801E-634DDDAF4B2B}" type="slidenum">
              <a:rPr lang="en-GB" smtClean="0"/>
              <a:t>‹#›</a:t>
            </a:fld>
            <a:endParaRPr lang="en-GB"/>
          </a:p>
        </p:txBody>
      </p:sp>
      <p:sp>
        <p:nvSpPr>
          <p:cNvPr id="17" name="Freeform: Shape 16">
            <a:extLst>
              <a:ext uri="{FF2B5EF4-FFF2-40B4-BE49-F238E27FC236}">
                <a16:creationId xmlns:a16="http://schemas.microsoft.com/office/drawing/2014/main" id="{CCAB591D-BAA9-AC99-31C1-486B4E5000CC}"/>
              </a:ext>
            </a:extLst>
          </p:cNvPr>
          <p:cNvSpPr/>
          <p:nvPr/>
        </p:nvSpPr>
        <p:spPr>
          <a:xfrm rot="20950976">
            <a:off x="10293274" y="488579"/>
            <a:ext cx="1998763" cy="950307"/>
          </a:xfrm>
          <a:custGeom>
            <a:avLst/>
            <a:gdLst>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08042 w 2817833"/>
              <a:gd name="connsiteY5" fmla="*/ 911500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92762 w 2869434"/>
              <a:gd name="connsiteY0" fmla="*/ 1376350 h 1592824"/>
              <a:gd name="connsiteX1" fmla="*/ 64066 w 2869434"/>
              <a:gd name="connsiteY1" fmla="*/ 322098 h 1592824"/>
              <a:gd name="connsiteX2" fmla="*/ 35636 w 2869434"/>
              <a:gd name="connsiteY2" fmla="*/ 34843 h 1592824"/>
              <a:gd name="connsiteX3" fmla="*/ 598438 w 2869434"/>
              <a:gd name="connsiteY3" fmla="*/ 0 h 1592824"/>
              <a:gd name="connsiteX4" fmla="*/ 616870 w 2869434"/>
              <a:gd name="connsiteY4" fmla="*/ 142333 h 1592824"/>
              <a:gd name="connsiteX5" fmla="*/ 1018552 w 2869434"/>
              <a:gd name="connsiteY5" fmla="*/ 820783 h 1592824"/>
              <a:gd name="connsiteX6" fmla="*/ 1875360 w 2869434"/>
              <a:gd name="connsiteY6" fmla="*/ 900808 h 1592824"/>
              <a:gd name="connsiteX7" fmla="*/ 2216182 w 2869434"/>
              <a:gd name="connsiteY7" fmla="*/ 555673 h 1592824"/>
              <a:gd name="connsiteX8" fmla="*/ 2234960 w 2869434"/>
              <a:gd name="connsiteY8" fmla="*/ 23807 h 1592824"/>
              <a:gd name="connsiteX9" fmla="*/ 2817529 w 2869434"/>
              <a:gd name="connsiteY9" fmla="*/ 32281 h 1592824"/>
              <a:gd name="connsiteX10" fmla="*/ 2868923 w 2869434"/>
              <a:gd name="connsiteY10" fmla="*/ 392308 h 1592824"/>
              <a:gd name="connsiteX11" fmla="*/ 2694148 w 2869434"/>
              <a:gd name="connsiteY11" fmla="*/ 1073395 h 1592824"/>
              <a:gd name="connsiteX12" fmla="*/ 2102493 w 2869434"/>
              <a:gd name="connsiteY12" fmla="*/ 1538808 h 1592824"/>
              <a:gd name="connsiteX13" fmla="*/ 832178 w 2869434"/>
              <a:gd name="connsiteY13" fmla="*/ 1452272 h 1592824"/>
              <a:gd name="connsiteX14" fmla="*/ 692762 w 2869434"/>
              <a:gd name="connsiteY14" fmla="*/ 1376350 h 1592824"/>
              <a:gd name="connsiteX0" fmla="*/ 676240 w 2852912"/>
              <a:gd name="connsiteY0" fmla="*/ 1376350 h 1592824"/>
              <a:gd name="connsiteX1" fmla="*/ 81309 w 2852912"/>
              <a:gd name="connsiteY1" fmla="*/ 436393 h 1592824"/>
              <a:gd name="connsiteX2" fmla="*/ 19114 w 2852912"/>
              <a:gd name="connsiteY2" fmla="*/ 34843 h 1592824"/>
              <a:gd name="connsiteX3" fmla="*/ 581916 w 2852912"/>
              <a:gd name="connsiteY3" fmla="*/ 0 h 1592824"/>
              <a:gd name="connsiteX4" fmla="*/ 600348 w 2852912"/>
              <a:gd name="connsiteY4" fmla="*/ 142333 h 1592824"/>
              <a:gd name="connsiteX5" fmla="*/ 1002030 w 2852912"/>
              <a:gd name="connsiteY5" fmla="*/ 820783 h 1592824"/>
              <a:gd name="connsiteX6" fmla="*/ 1858838 w 2852912"/>
              <a:gd name="connsiteY6" fmla="*/ 900808 h 1592824"/>
              <a:gd name="connsiteX7" fmla="*/ 2199660 w 2852912"/>
              <a:gd name="connsiteY7" fmla="*/ 555673 h 1592824"/>
              <a:gd name="connsiteX8" fmla="*/ 2218438 w 2852912"/>
              <a:gd name="connsiteY8" fmla="*/ 23807 h 1592824"/>
              <a:gd name="connsiteX9" fmla="*/ 2801007 w 2852912"/>
              <a:gd name="connsiteY9" fmla="*/ 32281 h 1592824"/>
              <a:gd name="connsiteX10" fmla="*/ 2852401 w 2852912"/>
              <a:gd name="connsiteY10" fmla="*/ 392308 h 1592824"/>
              <a:gd name="connsiteX11" fmla="*/ 2677626 w 2852912"/>
              <a:gd name="connsiteY11" fmla="*/ 1073395 h 1592824"/>
              <a:gd name="connsiteX12" fmla="*/ 2085971 w 2852912"/>
              <a:gd name="connsiteY12" fmla="*/ 1538808 h 1592824"/>
              <a:gd name="connsiteX13" fmla="*/ 815656 w 2852912"/>
              <a:gd name="connsiteY13" fmla="*/ 1452272 h 1592824"/>
              <a:gd name="connsiteX14" fmla="*/ 676240 w 2852912"/>
              <a:gd name="connsiteY14" fmla="*/ 1376350 h 1592824"/>
              <a:gd name="connsiteX0" fmla="*/ 665403 w 2842075"/>
              <a:gd name="connsiteY0" fmla="*/ 1376350 h 1592824"/>
              <a:gd name="connsiteX1" fmla="*/ 70472 w 2842075"/>
              <a:gd name="connsiteY1" fmla="*/ 436393 h 1592824"/>
              <a:gd name="connsiteX2" fmla="*/ 8277 w 2842075"/>
              <a:gd name="connsiteY2" fmla="*/ 34843 h 1592824"/>
              <a:gd name="connsiteX3" fmla="*/ 571079 w 2842075"/>
              <a:gd name="connsiteY3" fmla="*/ 0 h 1592824"/>
              <a:gd name="connsiteX4" fmla="*/ 589511 w 2842075"/>
              <a:gd name="connsiteY4" fmla="*/ 142333 h 1592824"/>
              <a:gd name="connsiteX5" fmla="*/ 991193 w 2842075"/>
              <a:gd name="connsiteY5" fmla="*/ 820783 h 1592824"/>
              <a:gd name="connsiteX6" fmla="*/ 1848001 w 2842075"/>
              <a:gd name="connsiteY6" fmla="*/ 900808 h 1592824"/>
              <a:gd name="connsiteX7" fmla="*/ 2188823 w 2842075"/>
              <a:gd name="connsiteY7" fmla="*/ 555673 h 1592824"/>
              <a:gd name="connsiteX8" fmla="*/ 2207601 w 2842075"/>
              <a:gd name="connsiteY8" fmla="*/ 23807 h 1592824"/>
              <a:gd name="connsiteX9" fmla="*/ 2790170 w 2842075"/>
              <a:gd name="connsiteY9" fmla="*/ 32281 h 1592824"/>
              <a:gd name="connsiteX10" fmla="*/ 2841564 w 2842075"/>
              <a:gd name="connsiteY10" fmla="*/ 392308 h 1592824"/>
              <a:gd name="connsiteX11" fmla="*/ 2666789 w 2842075"/>
              <a:gd name="connsiteY11" fmla="*/ 1073395 h 1592824"/>
              <a:gd name="connsiteX12" fmla="*/ 2075134 w 2842075"/>
              <a:gd name="connsiteY12" fmla="*/ 1538808 h 1592824"/>
              <a:gd name="connsiteX13" fmla="*/ 804819 w 2842075"/>
              <a:gd name="connsiteY13" fmla="*/ 1452272 h 1592824"/>
              <a:gd name="connsiteX14" fmla="*/ 665403 w 2842075"/>
              <a:gd name="connsiteY14" fmla="*/ 1376350 h 1592824"/>
              <a:gd name="connsiteX0" fmla="*/ 657126 w 2833798"/>
              <a:gd name="connsiteY0" fmla="*/ 1376350 h 1592824"/>
              <a:gd name="connsiteX1" fmla="*/ 62195 w 2833798"/>
              <a:gd name="connsiteY1" fmla="*/ 436393 h 1592824"/>
              <a:gd name="connsiteX2" fmla="*/ 0 w 2833798"/>
              <a:gd name="connsiteY2" fmla="*/ 34843 h 1592824"/>
              <a:gd name="connsiteX3" fmla="*/ 562802 w 2833798"/>
              <a:gd name="connsiteY3" fmla="*/ 0 h 1592824"/>
              <a:gd name="connsiteX4" fmla="*/ 581234 w 2833798"/>
              <a:gd name="connsiteY4" fmla="*/ 142333 h 1592824"/>
              <a:gd name="connsiteX5" fmla="*/ 982916 w 2833798"/>
              <a:gd name="connsiteY5" fmla="*/ 820783 h 1592824"/>
              <a:gd name="connsiteX6" fmla="*/ 1839724 w 2833798"/>
              <a:gd name="connsiteY6" fmla="*/ 900808 h 1592824"/>
              <a:gd name="connsiteX7" fmla="*/ 2180546 w 2833798"/>
              <a:gd name="connsiteY7" fmla="*/ 555673 h 1592824"/>
              <a:gd name="connsiteX8" fmla="*/ 2199324 w 2833798"/>
              <a:gd name="connsiteY8" fmla="*/ 23807 h 1592824"/>
              <a:gd name="connsiteX9" fmla="*/ 2781893 w 2833798"/>
              <a:gd name="connsiteY9" fmla="*/ 32281 h 1592824"/>
              <a:gd name="connsiteX10" fmla="*/ 2833287 w 2833798"/>
              <a:gd name="connsiteY10" fmla="*/ 392308 h 1592824"/>
              <a:gd name="connsiteX11" fmla="*/ 2658512 w 2833798"/>
              <a:gd name="connsiteY11" fmla="*/ 1073395 h 1592824"/>
              <a:gd name="connsiteX12" fmla="*/ 2066857 w 2833798"/>
              <a:gd name="connsiteY12" fmla="*/ 1538808 h 1592824"/>
              <a:gd name="connsiteX13" fmla="*/ 796542 w 2833798"/>
              <a:gd name="connsiteY13" fmla="*/ 1452272 h 1592824"/>
              <a:gd name="connsiteX14" fmla="*/ 657126 w 2833798"/>
              <a:gd name="connsiteY14" fmla="*/ 1376350 h 1592824"/>
              <a:gd name="connsiteX0" fmla="*/ 654843 w 2831515"/>
              <a:gd name="connsiteY0" fmla="*/ 1376350 h 1592824"/>
              <a:gd name="connsiteX1" fmla="*/ 59912 w 2831515"/>
              <a:gd name="connsiteY1" fmla="*/ 436393 h 1592824"/>
              <a:gd name="connsiteX2" fmla="*/ 12356 w 2831515"/>
              <a:gd name="connsiteY2" fmla="*/ 77528 h 1592824"/>
              <a:gd name="connsiteX3" fmla="*/ 560519 w 2831515"/>
              <a:gd name="connsiteY3" fmla="*/ 0 h 1592824"/>
              <a:gd name="connsiteX4" fmla="*/ 578951 w 2831515"/>
              <a:gd name="connsiteY4" fmla="*/ 142333 h 1592824"/>
              <a:gd name="connsiteX5" fmla="*/ 980633 w 2831515"/>
              <a:gd name="connsiteY5" fmla="*/ 820783 h 1592824"/>
              <a:gd name="connsiteX6" fmla="*/ 1837441 w 2831515"/>
              <a:gd name="connsiteY6" fmla="*/ 900808 h 1592824"/>
              <a:gd name="connsiteX7" fmla="*/ 2178263 w 2831515"/>
              <a:gd name="connsiteY7" fmla="*/ 555673 h 1592824"/>
              <a:gd name="connsiteX8" fmla="*/ 2197041 w 2831515"/>
              <a:gd name="connsiteY8" fmla="*/ 23807 h 1592824"/>
              <a:gd name="connsiteX9" fmla="*/ 2779610 w 2831515"/>
              <a:gd name="connsiteY9" fmla="*/ 32281 h 1592824"/>
              <a:gd name="connsiteX10" fmla="*/ 2831004 w 2831515"/>
              <a:gd name="connsiteY10" fmla="*/ 392308 h 1592824"/>
              <a:gd name="connsiteX11" fmla="*/ 2656229 w 2831515"/>
              <a:gd name="connsiteY11" fmla="*/ 1073395 h 1592824"/>
              <a:gd name="connsiteX12" fmla="*/ 2064574 w 2831515"/>
              <a:gd name="connsiteY12" fmla="*/ 1538808 h 1592824"/>
              <a:gd name="connsiteX13" fmla="*/ 794259 w 2831515"/>
              <a:gd name="connsiteY13" fmla="*/ 1452272 h 1592824"/>
              <a:gd name="connsiteX14" fmla="*/ 654843 w 2831515"/>
              <a:gd name="connsiteY14" fmla="*/ 1376350 h 1592824"/>
              <a:gd name="connsiteX0" fmla="*/ 669683 w 2846355"/>
              <a:gd name="connsiteY0" fmla="*/ 1376350 h 1592824"/>
              <a:gd name="connsiteX1" fmla="*/ 74752 w 2846355"/>
              <a:gd name="connsiteY1" fmla="*/ 436393 h 1592824"/>
              <a:gd name="connsiteX2" fmla="*/ 969 w 2846355"/>
              <a:gd name="connsiteY2" fmla="*/ 83689 h 1592824"/>
              <a:gd name="connsiteX3" fmla="*/ 575359 w 2846355"/>
              <a:gd name="connsiteY3" fmla="*/ 0 h 1592824"/>
              <a:gd name="connsiteX4" fmla="*/ 593791 w 2846355"/>
              <a:gd name="connsiteY4" fmla="*/ 142333 h 1592824"/>
              <a:gd name="connsiteX5" fmla="*/ 995473 w 2846355"/>
              <a:gd name="connsiteY5" fmla="*/ 820783 h 1592824"/>
              <a:gd name="connsiteX6" fmla="*/ 1852281 w 2846355"/>
              <a:gd name="connsiteY6" fmla="*/ 900808 h 1592824"/>
              <a:gd name="connsiteX7" fmla="*/ 2193103 w 2846355"/>
              <a:gd name="connsiteY7" fmla="*/ 555673 h 1592824"/>
              <a:gd name="connsiteX8" fmla="*/ 2211881 w 2846355"/>
              <a:gd name="connsiteY8" fmla="*/ 23807 h 1592824"/>
              <a:gd name="connsiteX9" fmla="*/ 2794450 w 2846355"/>
              <a:gd name="connsiteY9" fmla="*/ 32281 h 1592824"/>
              <a:gd name="connsiteX10" fmla="*/ 2845844 w 2846355"/>
              <a:gd name="connsiteY10" fmla="*/ 392308 h 1592824"/>
              <a:gd name="connsiteX11" fmla="*/ 2671069 w 2846355"/>
              <a:gd name="connsiteY11" fmla="*/ 1073395 h 1592824"/>
              <a:gd name="connsiteX12" fmla="*/ 2079414 w 2846355"/>
              <a:gd name="connsiteY12" fmla="*/ 1538808 h 1592824"/>
              <a:gd name="connsiteX13" fmla="*/ 809099 w 2846355"/>
              <a:gd name="connsiteY13" fmla="*/ 1452272 h 1592824"/>
              <a:gd name="connsiteX14" fmla="*/ 669683 w 2846355"/>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1077920 w 2845386"/>
              <a:gd name="connsiteY5" fmla="*/ 764841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668714 w 2845386"/>
              <a:gd name="connsiteY13" fmla="*/ 1376350 h 1556992"/>
              <a:gd name="connsiteX0" fmla="*/ 746172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746172 w 2845386"/>
              <a:gd name="connsiteY13" fmla="*/ 1376350 h 1556992"/>
              <a:gd name="connsiteX0" fmla="*/ 698505 w 2845386"/>
              <a:gd name="connsiteY0" fmla="*/ 1390335 h 1559226"/>
              <a:gd name="connsiteX1" fmla="*/ 116789 w 2845386"/>
              <a:gd name="connsiteY1" fmla="*/ 590029 h 1559226"/>
              <a:gd name="connsiteX2" fmla="*/ 0 w 2845386"/>
              <a:gd name="connsiteY2" fmla="*/ 83689 h 1559226"/>
              <a:gd name="connsiteX3" fmla="*/ 574390 w 2845386"/>
              <a:gd name="connsiteY3" fmla="*/ 0 h 1559226"/>
              <a:gd name="connsiteX4" fmla="*/ 592822 w 2845386"/>
              <a:gd name="connsiteY4" fmla="*/ 142333 h 1559226"/>
              <a:gd name="connsiteX5" fmla="*/ 1077920 w 2845386"/>
              <a:gd name="connsiteY5" fmla="*/ 764841 h 1559226"/>
              <a:gd name="connsiteX6" fmla="*/ 1791731 w 2845386"/>
              <a:gd name="connsiteY6" fmla="*/ 767945 h 1559226"/>
              <a:gd name="connsiteX7" fmla="*/ 2126592 w 2845386"/>
              <a:gd name="connsiteY7" fmla="*/ 478752 h 1559226"/>
              <a:gd name="connsiteX8" fmla="*/ 2210912 w 2845386"/>
              <a:gd name="connsiteY8" fmla="*/ 23807 h 1559226"/>
              <a:gd name="connsiteX9" fmla="*/ 2793481 w 2845386"/>
              <a:gd name="connsiteY9" fmla="*/ 32281 h 1559226"/>
              <a:gd name="connsiteX10" fmla="*/ 2844875 w 2845386"/>
              <a:gd name="connsiteY10" fmla="*/ 392308 h 1559226"/>
              <a:gd name="connsiteX11" fmla="*/ 2670100 w 2845386"/>
              <a:gd name="connsiteY11" fmla="*/ 1073395 h 1559226"/>
              <a:gd name="connsiteX12" fmla="*/ 2078445 w 2845386"/>
              <a:gd name="connsiteY12" fmla="*/ 1538808 h 1559226"/>
              <a:gd name="connsiteX13" fmla="*/ 698505 w 2845386"/>
              <a:gd name="connsiteY13" fmla="*/ 1390335 h 1559226"/>
              <a:gd name="connsiteX0" fmla="*/ 698505 w 2823415"/>
              <a:gd name="connsiteY0" fmla="*/ 1390335 h 1559226"/>
              <a:gd name="connsiteX1" fmla="*/ 116789 w 2823415"/>
              <a:gd name="connsiteY1" fmla="*/ 590029 h 1559226"/>
              <a:gd name="connsiteX2" fmla="*/ 0 w 2823415"/>
              <a:gd name="connsiteY2" fmla="*/ 83689 h 1559226"/>
              <a:gd name="connsiteX3" fmla="*/ 574390 w 2823415"/>
              <a:gd name="connsiteY3" fmla="*/ 0 h 1559226"/>
              <a:gd name="connsiteX4" fmla="*/ 592822 w 2823415"/>
              <a:gd name="connsiteY4" fmla="*/ 142333 h 1559226"/>
              <a:gd name="connsiteX5" fmla="*/ 1077920 w 2823415"/>
              <a:gd name="connsiteY5" fmla="*/ 764841 h 1559226"/>
              <a:gd name="connsiteX6" fmla="*/ 1791731 w 2823415"/>
              <a:gd name="connsiteY6" fmla="*/ 767945 h 1559226"/>
              <a:gd name="connsiteX7" fmla="*/ 2126592 w 2823415"/>
              <a:gd name="connsiteY7" fmla="*/ 478752 h 1559226"/>
              <a:gd name="connsiteX8" fmla="*/ 2210912 w 2823415"/>
              <a:gd name="connsiteY8" fmla="*/ 23807 h 1559226"/>
              <a:gd name="connsiteX9" fmla="*/ 2793481 w 2823415"/>
              <a:gd name="connsiteY9" fmla="*/ 32281 h 1559226"/>
              <a:gd name="connsiteX10" fmla="*/ 2670100 w 2823415"/>
              <a:gd name="connsiteY10" fmla="*/ 1073395 h 1559226"/>
              <a:gd name="connsiteX11" fmla="*/ 2078445 w 2823415"/>
              <a:gd name="connsiteY11" fmla="*/ 1538808 h 1559226"/>
              <a:gd name="connsiteX12" fmla="*/ 698505 w 2823415"/>
              <a:gd name="connsiteY12" fmla="*/ 1390335 h 1559226"/>
              <a:gd name="connsiteX0" fmla="*/ 698505 w 2896498"/>
              <a:gd name="connsiteY0" fmla="*/ 1390335 h 1559226"/>
              <a:gd name="connsiteX1" fmla="*/ 116789 w 2896498"/>
              <a:gd name="connsiteY1" fmla="*/ 590029 h 1559226"/>
              <a:gd name="connsiteX2" fmla="*/ 0 w 2896498"/>
              <a:gd name="connsiteY2" fmla="*/ 83689 h 1559226"/>
              <a:gd name="connsiteX3" fmla="*/ 574390 w 2896498"/>
              <a:gd name="connsiteY3" fmla="*/ 0 h 1559226"/>
              <a:gd name="connsiteX4" fmla="*/ 592822 w 2896498"/>
              <a:gd name="connsiteY4" fmla="*/ 142333 h 1559226"/>
              <a:gd name="connsiteX5" fmla="*/ 1077920 w 2896498"/>
              <a:gd name="connsiteY5" fmla="*/ 764841 h 1559226"/>
              <a:gd name="connsiteX6" fmla="*/ 1791731 w 2896498"/>
              <a:gd name="connsiteY6" fmla="*/ 767945 h 1559226"/>
              <a:gd name="connsiteX7" fmla="*/ 2126592 w 2896498"/>
              <a:gd name="connsiteY7" fmla="*/ 478752 h 1559226"/>
              <a:gd name="connsiteX8" fmla="*/ 2210912 w 2896498"/>
              <a:gd name="connsiteY8" fmla="*/ 23807 h 1559226"/>
              <a:gd name="connsiteX9" fmla="*/ 2876897 w 2896498"/>
              <a:gd name="connsiteY9" fmla="*/ 39276 h 1559226"/>
              <a:gd name="connsiteX10" fmla="*/ 2670100 w 2896498"/>
              <a:gd name="connsiteY10" fmla="*/ 1073395 h 1559226"/>
              <a:gd name="connsiteX11" fmla="*/ 2078445 w 2896498"/>
              <a:gd name="connsiteY11" fmla="*/ 1538808 h 1559226"/>
              <a:gd name="connsiteX12" fmla="*/ 698505 w 2896498"/>
              <a:gd name="connsiteY12" fmla="*/ 1390335 h 1559226"/>
              <a:gd name="connsiteX0" fmla="*/ 698505 w 2876898"/>
              <a:gd name="connsiteY0" fmla="*/ 1390335 h 1559226"/>
              <a:gd name="connsiteX1" fmla="*/ 116789 w 2876898"/>
              <a:gd name="connsiteY1" fmla="*/ 590029 h 1559226"/>
              <a:gd name="connsiteX2" fmla="*/ 0 w 2876898"/>
              <a:gd name="connsiteY2" fmla="*/ 83689 h 1559226"/>
              <a:gd name="connsiteX3" fmla="*/ 574390 w 2876898"/>
              <a:gd name="connsiteY3" fmla="*/ 0 h 1559226"/>
              <a:gd name="connsiteX4" fmla="*/ 592822 w 2876898"/>
              <a:gd name="connsiteY4" fmla="*/ 142333 h 1559226"/>
              <a:gd name="connsiteX5" fmla="*/ 1077920 w 2876898"/>
              <a:gd name="connsiteY5" fmla="*/ 764841 h 1559226"/>
              <a:gd name="connsiteX6" fmla="*/ 1791731 w 2876898"/>
              <a:gd name="connsiteY6" fmla="*/ 767945 h 1559226"/>
              <a:gd name="connsiteX7" fmla="*/ 2126592 w 2876898"/>
              <a:gd name="connsiteY7" fmla="*/ 478752 h 1559226"/>
              <a:gd name="connsiteX8" fmla="*/ 2210912 w 2876898"/>
              <a:gd name="connsiteY8" fmla="*/ 23807 h 1559226"/>
              <a:gd name="connsiteX9" fmla="*/ 2876897 w 2876898"/>
              <a:gd name="connsiteY9" fmla="*/ 39276 h 1559226"/>
              <a:gd name="connsiteX10" fmla="*/ 2078445 w 2876898"/>
              <a:gd name="connsiteY10" fmla="*/ 1538808 h 1559226"/>
              <a:gd name="connsiteX11" fmla="*/ 698505 w 2876898"/>
              <a:gd name="connsiteY11" fmla="*/ 1390335 h 1559226"/>
              <a:gd name="connsiteX0" fmla="*/ 698505 w 2876897"/>
              <a:gd name="connsiteY0" fmla="*/ 1390335 h 1467132"/>
              <a:gd name="connsiteX1" fmla="*/ 116789 w 2876897"/>
              <a:gd name="connsiteY1" fmla="*/ 590029 h 1467132"/>
              <a:gd name="connsiteX2" fmla="*/ 0 w 2876897"/>
              <a:gd name="connsiteY2" fmla="*/ 83689 h 1467132"/>
              <a:gd name="connsiteX3" fmla="*/ 574390 w 2876897"/>
              <a:gd name="connsiteY3" fmla="*/ 0 h 1467132"/>
              <a:gd name="connsiteX4" fmla="*/ 592822 w 2876897"/>
              <a:gd name="connsiteY4" fmla="*/ 142333 h 1467132"/>
              <a:gd name="connsiteX5" fmla="*/ 1077920 w 2876897"/>
              <a:gd name="connsiteY5" fmla="*/ 764841 h 1467132"/>
              <a:gd name="connsiteX6" fmla="*/ 1791731 w 2876897"/>
              <a:gd name="connsiteY6" fmla="*/ 767945 h 1467132"/>
              <a:gd name="connsiteX7" fmla="*/ 2126592 w 2876897"/>
              <a:gd name="connsiteY7" fmla="*/ 478752 h 1467132"/>
              <a:gd name="connsiteX8" fmla="*/ 2210912 w 2876897"/>
              <a:gd name="connsiteY8" fmla="*/ 23807 h 1467132"/>
              <a:gd name="connsiteX9" fmla="*/ 2876897 w 2876897"/>
              <a:gd name="connsiteY9" fmla="*/ 39276 h 1467132"/>
              <a:gd name="connsiteX10" fmla="*/ 2018862 w 2876897"/>
              <a:gd name="connsiteY10" fmla="*/ 1370981 h 1467132"/>
              <a:gd name="connsiteX11" fmla="*/ 698505 w 2876897"/>
              <a:gd name="connsiteY11" fmla="*/ 1390335 h 1467132"/>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91884"/>
              <a:gd name="connsiteX1" fmla="*/ 116789 w 2876897"/>
              <a:gd name="connsiteY1" fmla="*/ 590029 h 1591884"/>
              <a:gd name="connsiteX2" fmla="*/ 0 w 2876897"/>
              <a:gd name="connsiteY2" fmla="*/ 83689 h 1591884"/>
              <a:gd name="connsiteX3" fmla="*/ 574390 w 2876897"/>
              <a:gd name="connsiteY3" fmla="*/ 0 h 1591884"/>
              <a:gd name="connsiteX4" fmla="*/ 592822 w 2876897"/>
              <a:gd name="connsiteY4" fmla="*/ 142333 h 1591884"/>
              <a:gd name="connsiteX5" fmla="*/ 1077920 w 2876897"/>
              <a:gd name="connsiteY5" fmla="*/ 764841 h 1591884"/>
              <a:gd name="connsiteX6" fmla="*/ 1791731 w 2876897"/>
              <a:gd name="connsiteY6" fmla="*/ 767945 h 1591884"/>
              <a:gd name="connsiteX7" fmla="*/ 2126592 w 2876897"/>
              <a:gd name="connsiteY7" fmla="*/ 478752 h 1591884"/>
              <a:gd name="connsiteX8" fmla="*/ 2210912 w 2876897"/>
              <a:gd name="connsiteY8" fmla="*/ 23807 h 1591884"/>
              <a:gd name="connsiteX9" fmla="*/ 2876897 w 2876897"/>
              <a:gd name="connsiteY9" fmla="*/ 39276 h 1591884"/>
              <a:gd name="connsiteX10" fmla="*/ 2096211 w 2876897"/>
              <a:gd name="connsiteY10" fmla="*/ 1461348 h 1591884"/>
              <a:gd name="connsiteX11" fmla="*/ 698505 w 2876897"/>
              <a:gd name="connsiteY11" fmla="*/ 1390335 h 1591884"/>
              <a:gd name="connsiteX0" fmla="*/ 698505 w 2876897"/>
              <a:gd name="connsiteY0" fmla="*/ 1390335 h 1549509"/>
              <a:gd name="connsiteX1" fmla="*/ 116789 w 2876897"/>
              <a:gd name="connsiteY1" fmla="*/ 590029 h 1549509"/>
              <a:gd name="connsiteX2" fmla="*/ 0 w 2876897"/>
              <a:gd name="connsiteY2" fmla="*/ 83689 h 1549509"/>
              <a:gd name="connsiteX3" fmla="*/ 574390 w 2876897"/>
              <a:gd name="connsiteY3" fmla="*/ 0 h 1549509"/>
              <a:gd name="connsiteX4" fmla="*/ 592822 w 2876897"/>
              <a:gd name="connsiteY4" fmla="*/ 142333 h 1549509"/>
              <a:gd name="connsiteX5" fmla="*/ 1077920 w 2876897"/>
              <a:gd name="connsiteY5" fmla="*/ 764841 h 1549509"/>
              <a:gd name="connsiteX6" fmla="*/ 1791731 w 2876897"/>
              <a:gd name="connsiteY6" fmla="*/ 767945 h 1549509"/>
              <a:gd name="connsiteX7" fmla="*/ 2126592 w 2876897"/>
              <a:gd name="connsiteY7" fmla="*/ 478752 h 1549509"/>
              <a:gd name="connsiteX8" fmla="*/ 2210912 w 2876897"/>
              <a:gd name="connsiteY8" fmla="*/ 23807 h 1549509"/>
              <a:gd name="connsiteX9" fmla="*/ 2876897 w 2876897"/>
              <a:gd name="connsiteY9" fmla="*/ 39276 h 1549509"/>
              <a:gd name="connsiteX10" fmla="*/ 2096211 w 2876897"/>
              <a:gd name="connsiteY10" fmla="*/ 1461348 h 1549509"/>
              <a:gd name="connsiteX11" fmla="*/ 698505 w 2876897"/>
              <a:gd name="connsiteY11" fmla="*/ 1390335 h 1549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76897" h="1549509">
                <a:moveTo>
                  <a:pt x="698505" y="1390335"/>
                </a:moveTo>
                <a:cubicBezTo>
                  <a:pt x="382179" y="1190875"/>
                  <a:pt x="233206" y="807803"/>
                  <a:pt x="116789" y="590029"/>
                </a:cubicBezTo>
                <a:cubicBezTo>
                  <a:pt x="372" y="372255"/>
                  <a:pt x="12108" y="225281"/>
                  <a:pt x="0" y="83689"/>
                </a:cubicBezTo>
                <a:lnTo>
                  <a:pt x="574390" y="0"/>
                </a:lnTo>
                <a:lnTo>
                  <a:pt x="592822" y="142333"/>
                </a:lnTo>
                <a:cubicBezTo>
                  <a:pt x="640270" y="442220"/>
                  <a:pt x="878102" y="660572"/>
                  <a:pt x="1077920" y="764841"/>
                </a:cubicBezTo>
                <a:cubicBezTo>
                  <a:pt x="1277738" y="869110"/>
                  <a:pt x="1580765" y="845068"/>
                  <a:pt x="1791731" y="767945"/>
                </a:cubicBezTo>
                <a:cubicBezTo>
                  <a:pt x="1909457" y="671038"/>
                  <a:pt x="2056108" y="596953"/>
                  <a:pt x="2126592" y="478752"/>
                </a:cubicBezTo>
                <a:cubicBezTo>
                  <a:pt x="2186525" y="332585"/>
                  <a:pt x="2227007" y="164432"/>
                  <a:pt x="2210912" y="23807"/>
                </a:cubicBezTo>
                <a:lnTo>
                  <a:pt x="2876897" y="39276"/>
                </a:lnTo>
                <a:cubicBezTo>
                  <a:pt x="2854819" y="291776"/>
                  <a:pt x="2721442" y="1173237"/>
                  <a:pt x="2096211" y="1461348"/>
                </a:cubicBezTo>
                <a:cubicBezTo>
                  <a:pt x="1609321" y="1617817"/>
                  <a:pt x="1025448" y="1548465"/>
                  <a:pt x="698505" y="1390335"/>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8467844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699660" y="530973"/>
            <a:ext cx="5395210" cy="1456511"/>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699660" y="2003099"/>
            <a:ext cx="5395210" cy="4016701"/>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2" name="Picture Placeholder 21">
            <a:extLst>
              <a:ext uri="{FF2B5EF4-FFF2-40B4-BE49-F238E27FC236}">
                <a16:creationId xmlns:a16="http://schemas.microsoft.com/office/drawing/2014/main" id="{28BC5525-CF2B-61B7-2A74-6DE992B6BCDC}"/>
              </a:ext>
            </a:extLst>
          </p:cNvPr>
          <p:cNvSpPr>
            <a:spLocks noGrp="1"/>
          </p:cNvSpPr>
          <p:nvPr>
            <p:ph type="pic" sz="quarter" idx="13" hasCustomPrompt="1"/>
          </p:nvPr>
        </p:nvSpPr>
        <p:spPr>
          <a:xfrm rot="21429196">
            <a:off x="6624315" y="183622"/>
            <a:ext cx="5543342" cy="6080538"/>
          </a:xfrm>
          <a:custGeom>
            <a:avLst/>
            <a:gdLst>
              <a:gd name="connsiteX0" fmla="*/ 516568 w 5543342"/>
              <a:gd name="connsiteY0" fmla="*/ 0 h 6080538"/>
              <a:gd name="connsiteX1" fmla="*/ 5542764 w 5543342"/>
              <a:gd name="connsiteY1" fmla="*/ 510009 h 6080538"/>
              <a:gd name="connsiteX2" fmla="*/ 5340089 w 5543342"/>
              <a:gd name="connsiteY2" fmla="*/ 3610175 h 6080538"/>
              <a:gd name="connsiteX3" fmla="*/ 5118358 w 5543342"/>
              <a:gd name="connsiteY3" fmla="*/ 6080538 h 6080538"/>
              <a:gd name="connsiteX4" fmla="*/ 1287318 w 5543342"/>
              <a:gd name="connsiteY4" fmla="*/ 5769564 h 6080538"/>
              <a:gd name="connsiteX5" fmla="*/ 1291721 w 5543342"/>
              <a:gd name="connsiteY5" fmla="*/ 5758465 h 6080538"/>
              <a:gd name="connsiteX6" fmla="*/ 1332268 w 5543342"/>
              <a:gd name="connsiteY6" fmla="*/ 5554724 h 6080538"/>
              <a:gd name="connsiteX7" fmla="*/ 1006825 w 5543342"/>
              <a:gd name="connsiteY7" fmla="*/ 4870534 h 6080538"/>
              <a:gd name="connsiteX8" fmla="*/ 420574 w 5543342"/>
              <a:gd name="connsiteY8" fmla="*/ 4651036 h 6080538"/>
              <a:gd name="connsiteX9" fmla="*/ 16166 w 5543342"/>
              <a:gd name="connsiteY9" fmla="*/ 4725372 h 6080538"/>
              <a:gd name="connsiteX10" fmla="*/ 0 w 5543342"/>
              <a:gd name="connsiteY10" fmla="*/ 4733953 h 6080538"/>
              <a:gd name="connsiteX11" fmla="*/ 25673 w 5543342"/>
              <a:gd name="connsiteY11" fmla="*/ 4477145 h 6080538"/>
              <a:gd name="connsiteX12" fmla="*/ 268217 w 5543342"/>
              <a:gd name="connsiteY12" fmla="*/ 2031585 h 6080538"/>
              <a:gd name="connsiteX13" fmla="*/ 494239 w 5543342"/>
              <a:gd name="connsiteY13" fmla="*/ 128602 h 608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43342" h="6080538">
                <a:moveTo>
                  <a:pt x="516568" y="0"/>
                </a:moveTo>
                <a:lnTo>
                  <a:pt x="5542764" y="510009"/>
                </a:lnTo>
                <a:cubicBezTo>
                  <a:pt x="5553671" y="891546"/>
                  <a:pt x="5407648" y="2576786"/>
                  <a:pt x="5340089" y="3610175"/>
                </a:cubicBezTo>
                <a:cubicBezTo>
                  <a:pt x="5278007" y="4570989"/>
                  <a:pt x="5231601" y="5375940"/>
                  <a:pt x="5118358" y="6080538"/>
                </a:cubicBezTo>
                <a:lnTo>
                  <a:pt x="1287318" y="5769564"/>
                </a:lnTo>
                <a:lnTo>
                  <a:pt x="1291721" y="5758465"/>
                </a:lnTo>
                <a:cubicBezTo>
                  <a:pt x="1317526" y="5680617"/>
                  <a:pt x="1331151" y="5609386"/>
                  <a:pt x="1332268" y="5554724"/>
                </a:cubicBezTo>
                <a:cubicBezTo>
                  <a:pt x="1336735" y="5336075"/>
                  <a:pt x="1158774" y="5021148"/>
                  <a:pt x="1006825" y="4870534"/>
                </a:cubicBezTo>
                <a:cubicBezTo>
                  <a:pt x="854876" y="4719919"/>
                  <a:pt x="606104" y="4621003"/>
                  <a:pt x="420574" y="4651036"/>
                </a:cubicBezTo>
                <a:cubicBezTo>
                  <a:pt x="304618" y="4669807"/>
                  <a:pt x="163887" y="4661920"/>
                  <a:pt x="16166" y="4725372"/>
                </a:cubicBezTo>
                <a:lnTo>
                  <a:pt x="0" y="4733953"/>
                </a:lnTo>
                <a:lnTo>
                  <a:pt x="25673" y="4477145"/>
                </a:lnTo>
                <a:cubicBezTo>
                  <a:pt x="109984" y="3645971"/>
                  <a:pt x="226715" y="2587322"/>
                  <a:pt x="268217" y="2031585"/>
                </a:cubicBezTo>
                <a:cubicBezTo>
                  <a:pt x="323179" y="1411943"/>
                  <a:pt x="397647" y="762029"/>
                  <a:pt x="494239" y="128602"/>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99660" y="6356350"/>
            <a:ext cx="3172685" cy="365125"/>
          </a:xfrm>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9552711" y="6356350"/>
            <a:ext cx="1801089" cy="365125"/>
          </a:xfrm>
        </p:spPr>
        <p:txBody>
          <a:body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11437920" y="6356350"/>
            <a:ext cx="547255" cy="365125"/>
          </a:xfrm>
        </p:spPr>
        <p:txBody>
          <a:bodyPr/>
          <a:lstStyle/>
          <a:p>
            <a:fld id="{B6F15528-21DE-4FAA-801E-634DDDAF4B2B}" type="slidenum">
              <a:rPr lang="en-GB" smtClean="0"/>
              <a:t>‹#›</a:t>
            </a:fld>
            <a:endParaRPr lang="en-GB"/>
          </a:p>
        </p:txBody>
      </p:sp>
      <p:sp>
        <p:nvSpPr>
          <p:cNvPr id="20" name="Oval 28">
            <a:extLst>
              <a:ext uri="{FF2B5EF4-FFF2-40B4-BE49-F238E27FC236}">
                <a16:creationId xmlns:a16="http://schemas.microsoft.com/office/drawing/2014/main" id="{1B4BC684-4AF2-808F-7211-8B63C550A059}"/>
              </a:ext>
            </a:extLst>
          </p:cNvPr>
          <p:cNvSpPr/>
          <p:nvPr/>
        </p:nvSpPr>
        <p:spPr>
          <a:xfrm rot="2599426">
            <a:off x="6252667" y="4935505"/>
            <a:ext cx="1800041" cy="1775781"/>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59270" h="3018036">
                <a:moveTo>
                  <a:pt x="11907" y="1624714"/>
                </a:moveTo>
                <a:cubicBezTo>
                  <a:pt x="-67795" y="983902"/>
                  <a:pt x="272066" y="723639"/>
                  <a:pt x="453606" y="460819"/>
                </a:cubicBezTo>
                <a:cubicBezTo>
                  <a:pt x="635146" y="197999"/>
                  <a:pt x="1049220" y="9410"/>
                  <a:pt x="1412722" y="379"/>
                </a:cubicBezTo>
                <a:cubicBezTo>
                  <a:pt x="1776224" y="-8652"/>
                  <a:pt x="2371800" y="143814"/>
                  <a:pt x="2634620" y="406634"/>
                </a:cubicBezTo>
                <a:cubicBezTo>
                  <a:pt x="2897440" y="669454"/>
                  <a:pt x="3249737" y="1489643"/>
                  <a:pt x="2935457" y="2092073"/>
                </a:cubicBezTo>
                <a:cubicBezTo>
                  <a:pt x="2492483" y="2809649"/>
                  <a:pt x="1744193" y="3083102"/>
                  <a:pt x="1256935" y="3005209"/>
                </a:cubicBezTo>
                <a:cubicBezTo>
                  <a:pt x="769677" y="2927316"/>
                  <a:pt x="91609" y="2265526"/>
                  <a:pt x="11907" y="1624714"/>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 name="Group 32">
            <a:extLst>
              <a:ext uri="{FF2B5EF4-FFF2-40B4-BE49-F238E27FC236}">
                <a16:creationId xmlns:a16="http://schemas.microsoft.com/office/drawing/2014/main" id="{DCE8AB87-6DEE-5CAA-3E21-056B4B855423}"/>
              </a:ext>
            </a:extLst>
          </p:cNvPr>
          <p:cNvGrpSpPr/>
          <p:nvPr/>
        </p:nvGrpSpPr>
        <p:grpSpPr>
          <a:xfrm flipH="1">
            <a:off x="6891213" y="5570054"/>
            <a:ext cx="626222" cy="449746"/>
            <a:chOff x="10056508" y="3477013"/>
            <a:chExt cx="713092" cy="512135"/>
          </a:xfrm>
        </p:grpSpPr>
        <p:sp>
          <p:nvSpPr>
            <p:cNvPr id="34" name="Freeform: Shape 13">
              <a:extLst>
                <a:ext uri="{FF2B5EF4-FFF2-40B4-BE49-F238E27FC236}">
                  <a16:creationId xmlns:a16="http://schemas.microsoft.com/office/drawing/2014/main" id="{2C30964C-23D6-6A1F-9B3D-211EE16A296B}"/>
                </a:ext>
              </a:extLst>
            </p:cNvPr>
            <p:cNvSpPr/>
            <p:nvPr/>
          </p:nvSpPr>
          <p:spPr>
            <a:xfrm>
              <a:off x="10056508" y="3890827"/>
              <a:ext cx="713092" cy="9832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222C6CE2-D5F6-D391-6769-2FA1C4CDD625}"/>
                </a:ext>
              </a:extLst>
            </p:cNvPr>
            <p:cNvSpPr/>
            <p:nvPr/>
          </p:nvSpPr>
          <p:spPr>
            <a:xfrm flipH="1">
              <a:off x="10462097" y="3477013"/>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15">
              <a:extLst>
                <a:ext uri="{FF2B5EF4-FFF2-40B4-BE49-F238E27FC236}">
                  <a16:creationId xmlns:a16="http://schemas.microsoft.com/office/drawing/2014/main" id="{8A70E6DA-2CCB-333F-CF01-25091DD49D99}"/>
                </a:ext>
              </a:extLst>
            </p:cNvPr>
            <p:cNvSpPr/>
            <p:nvPr/>
          </p:nvSpPr>
          <p:spPr>
            <a:xfrm flipH="1">
              <a:off x="10468546" y="3477013"/>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Oval 36">
              <a:extLst>
                <a:ext uri="{FF2B5EF4-FFF2-40B4-BE49-F238E27FC236}">
                  <a16:creationId xmlns:a16="http://schemas.microsoft.com/office/drawing/2014/main" id="{7032E2D2-EED1-81D7-BCB0-617356BCDEAA}"/>
                </a:ext>
              </a:extLst>
            </p:cNvPr>
            <p:cNvSpPr/>
            <p:nvPr/>
          </p:nvSpPr>
          <p:spPr>
            <a:xfrm flipH="1">
              <a:off x="10108996" y="3520306"/>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17">
              <a:extLst>
                <a:ext uri="{FF2B5EF4-FFF2-40B4-BE49-F238E27FC236}">
                  <a16:creationId xmlns:a16="http://schemas.microsoft.com/office/drawing/2014/main" id="{7D4E2E0E-0263-345D-95F4-1DBE004F10AD}"/>
                </a:ext>
              </a:extLst>
            </p:cNvPr>
            <p:cNvSpPr/>
            <p:nvPr/>
          </p:nvSpPr>
          <p:spPr>
            <a:xfrm flipH="1">
              <a:off x="10114155"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6227828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4088" y="345440"/>
            <a:ext cx="6472566" cy="1133246"/>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4089" y="1494301"/>
            <a:ext cx="6472566" cy="460169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704088" y="6356350"/>
            <a:ext cx="3242623" cy="365125"/>
          </a:xfrm>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4740976" y="6356350"/>
            <a:ext cx="1801089" cy="365125"/>
          </a:xfrm>
        </p:spPr>
        <p:txBody>
          <a:body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6644241" y="6356350"/>
            <a:ext cx="547255" cy="365125"/>
          </a:xfrm>
        </p:spPr>
        <p:txBody>
          <a:bodyPr/>
          <a:lstStyle/>
          <a:p>
            <a:fld id="{B6F15528-21DE-4FAA-801E-634DDDAF4B2B}" type="slidenum">
              <a:rPr lang="en-GB" smtClean="0"/>
              <a:t>‹#›</a:t>
            </a:fld>
            <a:endParaRPr lang="en-GB"/>
          </a:p>
        </p:txBody>
      </p:sp>
      <p:sp>
        <p:nvSpPr>
          <p:cNvPr id="11" name="Picture Placeholder 10">
            <a:extLst>
              <a:ext uri="{FF2B5EF4-FFF2-40B4-BE49-F238E27FC236}">
                <a16:creationId xmlns:a16="http://schemas.microsoft.com/office/drawing/2014/main" id="{BC4E015C-42DC-76ED-17D3-98FEDC30D753}"/>
              </a:ext>
            </a:extLst>
          </p:cNvPr>
          <p:cNvSpPr>
            <a:spLocks noGrp="1"/>
          </p:cNvSpPr>
          <p:nvPr>
            <p:ph type="pic" sz="quarter" idx="13" hasCustomPrompt="1"/>
          </p:nvPr>
        </p:nvSpPr>
        <p:spPr>
          <a:xfrm>
            <a:off x="8044872" y="0"/>
            <a:ext cx="4147127" cy="6858000"/>
          </a:xfrm>
          <a:custGeom>
            <a:avLst/>
            <a:gdLst>
              <a:gd name="connsiteX0" fmla="*/ 120263 w 6271682"/>
              <a:gd name="connsiteY0" fmla="*/ 0 h 6858000"/>
              <a:gd name="connsiteX1" fmla="*/ 6271682 w 6271682"/>
              <a:gd name="connsiteY1" fmla="*/ 0 h 6858000"/>
              <a:gd name="connsiteX2" fmla="*/ 6271682 w 6271682"/>
              <a:gd name="connsiteY2" fmla="*/ 6858000 h 6858000"/>
              <a:gd name="connsiteX3" fmla="*/ 27900 w 6271682"/>
              <a:gd name="connsiteY3" fmla="*/ 6858000 h 6858000"/>
              <a:gd name="connsiteX4" fmla="*/ 120263 w 6271682"/>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1682" h="6858000">
                <a:moveTo>
                  <a:pt x="120263" y="0"/>
                </a:moveTo>
                <a:lnTo>
                  <a:pt x="6271682" y="0"/>
                </a:lnTo>
                <a:lnTo>
                  <a:pt x="6271682" y="6858000"/>
                </a:lnTo>
                <a:lnTo>
                  <a:pt x="27900" y="6858000"/>
                </a:lnTo>
                <a:cubicBezTo>
                  <a:pt x="-61384" y="4082473"/>
                  <a:pt x="89475" y="2286000"/>
                  <a:pt x="120263" y="0"/>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33903808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2" y="4426528"/>
            <a:ext cx="3853453" cy="1689602"/>
          </a:xfrm>
        </p:spPr>
        <p:txBody>
          <a:bodyPr anchor="t"/>
          <a:lstStyle/>
          <a:p>
            <a:r>
              <a:rPr lang="en-US"/>
              <a:t>Click to edit Master title style</a:t>
            </a:r>
            <a:endParaRPr lang="en-US" dirty="0"/>
          </a:p>
        </p:txBody>
      </p:sp>
      <p:sp>
        <p:nvSpPr>
          <p:cNvPr id="9" name="Picture Placeholder 8">
            <a:extLst>
              <a:ext uri="{FF2B5EF4-FFF2-40B4-BE49-F238E27FC236}">
                <a16:creationId xmlns:a16="http://schemas.microsoft.com/office/drawing/2014/main" id="{6976598F-F6AF-BB82-8775-D6BCA6D905E1}"/>
              </a:ext>
            </a:extLst>
          </p:cNvPr>
          <p:cNvSpPr>
            <a:spLocks noGrp="1"/>
          </p:cNvSpPr>
          <p:nvPr>
            <p:ph type="pic" sz="quarter" idx="13" hasCustomPrompt="1"/>
          </p:nvPr>
        </p:nvSpPr>
        <p:spPr>
          <a:xfrm>
            <a:off x="0" y="0"/>
            <a:ext cx="12192000" cy="4106174"/>
          </a:xfrm>
          <a:custGeom>
            <a:avLst/>
            <a:gdLst>
              <a:gd name="connsiteX0" fmla="*/ 0 w 12192000"/>
              <a:gd name="connsiteY0" fmla="*/ 0 h 4106174"/>
              <a:gd name="connsiteX1" fmla="*/ 12192000 w 12192000"/>
              <a:gd name="connsiteY1" fmla="*/ 0 h 4106174"/>
              <a:gd name="connsiteX2" fmla="*/ 12192000 w 12192000"/>
              <a:gd name="connsiteY2" fmla="*/ 4031835 h 4106174"/>
              <a:gd name="connsiteX3" fmla="*/ 0 w 12192000"/>
              <a:gd name="connsiteY3" fmla="*/ 3969361 h 4106174"/>
            </a:gdLst>
            <a:ahLst/>
            <a:cxnLst>
              <a:cxn ang="0">
                <a:pos x="connsiteX0" y="connsiteY0"/>
              </a:cxn>
              <a:cxn ang="0">
                <a:pos x="connsiteX1" y="connsiteY1"/>
              </a:cxn>
              <a:cxn ang="0">
                <a:pos x="connsiteX2" y="connsiteY2"/>
              </a:cxn>
              <a:cxn ang="0">
                <a:pos x="connsiteX3" y="connsiteY3"/>
              </a:cxn>
            </a:cxnLst>
            <a:rect l="l" t="t" r="r" b="b"/>
            <a:pathLst>
              <a:path w="12192000" h="4106174">
                <a:moveTo>
                  <a:pt x="0" y="0"/>
                </a:moveTo>
                <a:lnTo>
                  <a:pt x="12192000" y="0"/>
                </a:lnTo>
                <a:lnTo>
                  <a:pt x="12192000" y="4031835"/>
                </a:lnTo>
                <a:cubicBezTo>
                  <a:pt x="8158670" y="4281734"/>
                  <a:pt x="3051835" y="3807967"/>
                  <a:pt x="0" y="3969361"/>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4925961" y="4426528"/>
            <a:ext cx="6602723" cy="185886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84910382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699659" y="947783"/>
            <a:ext cx="3055595" cy="1570973"/>
          </a:xfrm>
        </p:spPr>
        <p:txBody>
          <a:bodyPr anchor="t"/>
          <a:lstStyle/>
          <a:p>
            <a:r>
              <a:rPr lang="en-US"/>
              <a:t>Click to edit Master title style</a:t>
            </a:r>
            <a:endParaRPr lang="en-US" dirty="0"/>
          </a:p>
        </p:txBody>
      </p:sp>
      <p:sp>
        <p:nvSpPr>
          <p:cNvPr id="14" name="Picture Placeholder 13">
            <a:extLst>
              <a:ext uri="{FF2B5EF4-FFF2-40B4-BE49-F238E27FC236}">
                <a16:creationId xmlns:a16="http://schemas.microsoft.com/office/drawing/2014/main" id="{3D01256D-37B2-9E09-91D3-E0A708DD5B76}"/>
              </a:ext>
            </a:extLst>
          </p:cNvPr>
          <p:cNvSpPr>
            <a:spLocks noGrp="1"/>
          </p:cNvSpPr>
          <p:nvPr>
            <p:ph type="pic" sz="quarter" idx="13" hasCustomPrompt="1"/>
          </p:nvPr>
        </p:nvSpPr>
        <p:spPr>
          <a:xfrm>
            <a:off x="375586" y="3232355"/>
            <a:ext cx="3496759" cy="2961002"/>
          </a:xfrm>
          <a:custGeom>
            <a:avLst/>
            <a:gdLst>
              <a:gd name="connsiteX0" fmla="*/ 3341940 w 3496759"/>
              <a:gd name="connsiteY0" fmla="*/ 0 h 2961002"/>
              <a:gd name="connsiteX1" fmla="*/ 3496759 w 3496759"/>
              <a:gd name="connsiteY1" fmla="*/ 2746153 h 2961002"/>
              <a:gd name="connsiteX2" fmla="*/ 136061 w 3496759"/>
              <a:gd name="connsiteY2" fmla="*/ 2961002 h 2961002"/>
              <a:gd name="connsiteX3" fmla="*/ 0 w 3496759"/>
              <a:gd name="connsiteY3" fmla="*/ 174175 h 2961002"/>
              <a:gd name="connsiteX4" fmla="*/ 2023692 w 3496759"/>
              <a:gd name="connsiteY4" fmla="*/ 64436 h 2961002"/>
              <a:gd name="connsiteX5" fmla="*/ 2256538 w 3496759"/>
              <a:gd name="connsiteY5" fmla="*/ 52682 h 2961002"/>
              <a:gd name="connsiteX6" fmla="*/ 2247977 w 3496759"/>
              <a:gd name="connsiteY6" fmla="*/ 72592 h 2961002"/>
              <a:gd name="connsiteX7" fmla="*/ 2225535 w 3496759"/>
              <a:gd name="connsiteY7" fmla="*/ 164386 h 2961002"/>
              <a:gd name="connsiteX8" fmla="*/ 2307513 w 3496759"/>
              <a:gd name="connsiteY8" fmla="*/ 318345 h 2961002"/>
              <a:gd name="connsiteX9" fmla="*/ 2428894 w 3496759"/>
              <a:gd name="connsiteY9" fmla="*/ 296195 h 2961002"/>
              <a:gd name="connsiteX10" fmla="*/ 2542559 w 3496759"/>
              <a:gd name="connsiteY10" fmla="*/ 145939 h 2961002"/>
              <a:gd name="connsiteX11" fmla="*/ 2634775 w 3496759"/>
              <a:gd name="connsiteY11" fmla="*/ 309655 h 2961002"/>
              <a:gd name="connsiteX12" fmla="*/ 2816626 w 3496759"/>
              <a:gd name="connsiteY12" fmla="*/ 238732 h 2961002"/>
              <a:gd name="connsiteX13" fmla="*/ 2795835 w 3496759"/>
              <a:gd name="connsiteY13" fmla="*/ 69972 h 2961002"/>
              <a:gd name="connsiteX14" fmla="*/ 2988306 w 3496759"/>
              <a:gd name="connsiteY14" fmla="*/ 94882 h 2961002"/>
              <a:gd name="connsiteX15" fmla="*/ 3087045 w 3496759"/>
              <a:gd name="connsiteY15" fmla="*/ 18236 h 2961002"/>
              <a:gd name="connsiteX16" fmla="*/ 3090490 w 3496759"/>
              <a:gd name="connsiteY16" fmla="*/ 11851 h 2961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96759" h="2961002">
                <a:moveTo>
                  <a:pt x="3341940" y="0"/>
                </a:moveTo>
                <a:cubicBezTo>
                  <a:pt x="3388811" y="328615"/>
                  <a:pt x="3495783" y="2199740"/>
                  <a:pt x="3496759" y="2746153"/>
                </a:cubicBezTo>
                <a:cubicBezTo>
                  <a:pt x="2830638" y="2812104"/>
                  <a:pt x="2024969" y="2898919"/>
                  <a:pt x="136061" y="2961002"/>
                </a:cubicBezTo>
                <a:lnTo>
                  <a:pt x="0" y="174175"/>
                </a:lnTo>
                <a:cubicBezTo>
                  <a:pt x="538808" y="142959"/>
                  <a:pt x="1275643" y="102721"/>
                  <a:pt x="2023692" y="64436"/>
                </a:cubicBezTo>
                <a:lnTo>
                  <a:pt x="2256538" y="52682"/>
                </a:lnTo>
                <a:lnTo>
                  <a:pt x="2247977" y="72592"/>
                </a:lnTo>
                <a:cubicBezTo>
                  <a:pt x="2240248" y="92031"/>
                  <a:pt x="2232645" y="117050"/>
                  <a:pt x="2225535" y="164386"/>
                </a:cubicBezTo>
                <a:cubicBezTo>
                  <a:pt x="2225563" y="203480"/>
                  <a:pt x="2250847" y="290232"/>
                  <a:pt x="2307513" y="318345"/>
                </a:cubicBezTo>
                <a:cubicBezTo>
                  <a:pt x="2344791" y="326112"/>
                  <a:pt x="2414670" y="322165"/>
                  <a:pt x="2428894" y="296195"/>
                </a:cubicBezTo>
                <a:cubicBezTo>
                  <a:pt x="2466212" y="257288"/>
                  <a:pt x="2498126" y="241730"/>
                  <a:pt x="2542559" y="145939"/>
                </a:cubicBezTo>
                <a:cubicBezTo>
                  <a:pt x="2569521" y="242163"/>
                  <a:pt x="2581981" y="259052"/>
                  <a:pt x="2634775" y="309655"/>
                </a:cubicBezTo>
                <a:cubicBezTo>
                  <a:pt x="2686012" y="332441"/>
                  <a:pt x="2790537" y="339486"/>
                  <a:pt x="2816626" y="238732"/>
                </a:cubicBezTo>
                <a:cubicBezTo>
                  <a:pt x="2824521" y="199579"/>
                  <a:pt x="2836745" y="187278"/>
                  <a:pt x="2795835" y="69972"/>
                </a:cubicBezTo>
                <a:cubicBezTo>
                  <a:pt x="2883067" y="76228"/>
                  <a:pt x="2867248" y="109075"/>
                  <a:pt x="2988306" y="94882"/>
                </a:cubicBezTo>
                <a:cubicBezTo>
                  <a:pt x="3021738" y="85848"/>
                  <a:pt x="3062455" y="54549"/>
                  <a:pt x="3087045" y="18236"/>
                </a:cubicBezTo>
                <a:lnTo>
                  <a:pt x="3090490" y="11851"/>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4192438" y="947783"/>
            <a:ext cx="7298771" cy="52455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B6F15528-21DE-4FAA-801E-634DDDAF4B2B}" type="slidenum">
              <a:rPr lang="en-GB" smtClean="0"/>
              <a:t>‹#›</a:t>
            </a:fld>
            <a:endParaRPr lang="en-GB"/>
          </a:p>
        </p:txBody>
      </p:sp>
      <p:sp>
        <p:nvSpPr>
          <p:cNvPr id="10" name="Star: 7 Points 2">
            <a:extLst>
              <a:ext uri="{FF2B5EF4-FFF2-40B4-BE49-F238E27FC236}">
                <a16:creationId xmlns:a16="http://schemas.microsoft.com/office/drawing/2014/main" id="{4B69A2B3-DC5F-4BAB-2C1B-EF6211D96C5F}"/>
              </a:ext>
            </a:extLst>
          </p:cNvPr>
          <p:cNvSpPr/>
          <p:nvPr/>
        </p:nvSpPr>
        <p:spPr>
          <a:xfrm rot="15264538">
            <a:off x="2396934" y="2544071"/>
            <a:ext cx="1039389" cy="1047193"/>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807753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bg2"/>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2DB845DF-A6AA-5EA8-1241-69EFACB9CA1A}"/>
              </a:ext>
            </a:extLst>
          </p:cNvPr>
          <p:cNvSpPr>
            <a:spLocks noGrp="1"/>
          </p:cNvSpPr>
          <p:nvPr>
            <p:ph type="title"/>
          </p:nvPr>
        </p:nvSpPr>
        <p:spPr>
          <a:xfrm>
            <a:off x="4120994" y="4478218"/>
            <a:ext cx="7057007" cy="1478660"/>
          </a:xfrm>
        </p:spPr>
        <p:txBody>
          <a:bodyPr anchor="t">
            <a:normAutofit/>
          </a:bodyPr>
          <a:lstStyle>
            <a:lvl1pPr>
              <a:lnSpc>
                <a:spcPct val="110000"/>
              </a:lnSpc>
              <a:defRPr sz="2400" b="0" spc="0" baseline="0">
                <a:latin typeface="+mn-lt"/>
              </a:defRPr>
            </a:lvl1pPr>
          </a:lstStyle>
          <a:p>
            <a:r>
              <a:rPr lang="en-US"/>
              <a:t>Click to edit Master title style</a:t>
            </a:r>
          </a:p>
        </p:txBody>
      </p:sp>
      <p:sp>
        <p:nvSpPr>
          <p:cNvPr id="14" name="Content Placeholder 13">
            <a:extLst>
              <a:ext uri="{FF2B5EF4-FFF2-40B4-BE49-F238E27FC236}">
                <a16:creationId xmlns:a16="http://schemas.microsoft.com/office/drawing/2014/main" id="{EFFDCEC5-78F7-1A72-64CB-DF2DDF3A8FB5}"/>
              </a:ext>
            </a:extLst>
          </p:cNvPr>
          <p:cNvSpPr>
            <a:spLocks noGrp="1"/>
          </p:cNvSpPr>
          <p:nvPr>
            <p:ph sz="quarter" idx="13" hasCustomPrompt="1"/>
          </p:nvPr>
        </p:nvSpPr>
        <p:spPr>
          <a:xfrm>
            <a:off x="4027488" y="825500"/>
            <a:ext cx="7746596" cy="4500979"/>
          </a:xfrm>
        </p:spPr>
        <p:txBody>
          <a:bodyPr anchor="b"/>
          <a:lstStyle>
            <a:lvl1pPr>
              <a:buNone/>
              <a:defRPr sz="30000" b="1">
                <a:latin typeface="+mj-lt"/>
              </a:defRPr>
            </a:lvl1pPr>
          </a:lstStyle>
          <a:p>
            <a:pPr lvl="0"/>
            <a:r>
              <a:rPr lang="en-US" dirty="0"/>
              <a:t>##%</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4120995" y="6356350"/>
            <a:ext cx="3172685" cy="365125"/>
          </a:xfr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lvl1pPr>
              <a:defRPr>
                <a:solidFill>
                  <a:schemeClr val="tx2"/>
                </a:solidFill>
              </a:defRPr>
            </a:lvl1p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B6F15528-21DE-4FAA-801E-634DDDAF4B2B}" type="slidenum">
              <a:rPr lang="en-GB" smtClean="0"/>
              <a:t>‹#›</a:t>
            </a:fld>
            <a:endParaRPr lang="en-GB"/>
          </a:p>
        </p:txBody>
      </p:sp>
      <p:grpSp>
        <p:nvGrpSpPr>
          <p:cNvPr id="29" name="Group 28">
            <a:extLst>
              <a:ext uri="{FF2B5EF4-FFF2-40B4-BE49-F238E27FC236}">
                <a16:creationId xmlns:a16="http://schemas.microsoft.com/office/drawing/2014/main" id="{A9D9F539-92A8-FC48-F8C8-9B858AC58A97}"/>
              </a:ext>
            </a:extLst>
          </p:cNvPr>
          <p:cNvGrpSpPr/>
          <p:nvPr/>
        </p:nvGrpSpPr>
        <p:grpSpPr>
          <a:xfrm flipH="1">
            <a:off x="-116558" y="3042542"/>
            <a:ext cx="3272136" cy="3732067"/>
            <a:chOff x="8982892" y="3069175"/>
            <a:chExt cx="3272136" cy="3732067"/>
          </a:xfrm>
        </p:grpSpPr>
        <p:sp>
          <p:nvSpPr>
            <p:cNvPr id="8" name="Freeform: Shape 7">
              <a:extLst>
                <a:ext uri="{FF2B5EF4-FFF2-40B4-BE49-F238E27FC236}">
                  <a16:creationId xmlns:a16="http://schemas.microsoft.com/office/drawing/2014/main" id="{D1CEF69E-788E-7099-4364-1CD62B259D2A}"/>
                </a:ext>
              </a:extLst>
            </p:cNvPr>
            <p:cNvSpPr/>
            <p:nvPr/>
          </p:nvSpPr>
          <p:spPr>
            <a:xfrm rot="9427098" flipH="1" flipV="1">
              <a:off x="10211768" y="5220569"/>
              <a:ext cx="1997052" cy="158067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 name="connsiteX0" fmla="*/ 159801 w 4601400"/>
                <a:gd name="connsiteY0" fmla="*/ 1 h 3768667"/>
                <a:gd name="connsiteX1" fmla="*/ 4601400 w 4601400"/>
                <a:gd name="connsiteY1" fmla="*/ 489661 h 3768667"/>
                <a:gd name="connsiteX2" fmla="*/ 4075298 w 4601400"/>
                <a:gd name="connsiteY2" fmla="*/ 2514984 h 3768667"/>
                <a:gd name="connsiteX3" fmla="*/ 3429564 w 4601400"/>
                <a:gd name="connsiteY3" fmla="*/ 3491789 h 3768667"/>
                <a:gd name="connsiteX4" fmla="*/ 2854945 w 4601400"/>
                <a:gd name="connsiteY4" fmla="*/ 3712607 h 3768667"/>
                <a:gd name="connsiteX5" fmla="*/ 1916088 w 4601400"/>
                <a:gd name="connsiteY5" fmla="*/ 3767755 h 3768667"/>
                <a:gd name="connsiteX6" fmla="*/ 497230 w 4601400"/>
                <a:gd name="connsiteY6" fmla="*/ 3395817 h 3768667"/>
                <a:gd name="connsiteX7" fmla="*/ 22415 w 4601400"/>
                <a:gd name="connsiteY7" fmla="*/ 1638072 h 3768667"/>
                <a:gd name="connsiteX8" fmla="*/ 159801 w 4601400"/>
                <a:gd name="connsiteY8" fmla="*/ 1 h 3768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01400" h="3768667">
                  <a:moveTo>
                    <a:pt x="159801" y="1"/>
                  </a:moveTo>
                  <a:cubicBezTo>
                    <a:pt x="1630548" y="92676"/>
                    <a:pt x="3130653" y="396986"/>
                    <a:pt x="4601400" y="489661"/>
                  </a:cubicBezTo>
                  <a:cubicBezTo>
                    <a:pt x="4465883" y="1545762"/>
                    <a:pt x="4270604" y="2014629"/>
                    <a:pt x="4075298" y="2514984"/>
                  </a:cubicBezTo>
                  <a:cubicBezTo>
                    <a:pt x="4050687" y="2611573"/>
                    <a:pt x="3571157" y="3366352"/>
                    <a:pt x="3429564" y="3491789"/>
                  </a:cubicBezTo>
                  <a:cubicBezTo>
                    <a:pt x="3317890" y="3584815"/>
                    <a:pt x="3037572" y="3644389"/>
                    <a:pt x="2854945" y="3712607"/>
                  </a:cubicBezTo>
                  <a:cubicBezTo>
                    <a:pt x="2479985" y="3787308"/>
                    <a:pt x="2178814" y="3764612"/>
                    <a:pt x="1916088" y="3767755"/>
                  </a:cubicBezTo>
                  <a:cubicBezTo>
                    <a:pt x="1653362" y="3770898"/>
                    <a:pt x="735866" y="3467122"/>
                    <a:pt x="497230" y="3395817"/>
                  </a:cubicBezTo>
                  <a:cubicBezTo>
                    <a:pt x="19204" y="2712818"/>
                    <a:pt x="59597" y="2124611"/>
                    <a:pt x="22415" y="1638072"/>
                  </a:cubicBezTo>
                  <a:cubicBezTo>
                    <a:pt x="-8910" y="1367065"/>
                    <a:pt x="-37735" y="539630"/>
                    <a:pt x="159801" y="1"/>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8277E407-7A9E-FC37-F619-CD34117CDB3C}"/>
                </a:ext>
              </a:extLst>
            </p:cNvPr>
            <p:cNvSpPr/>
            <p:nvPr/>
          </p:nvSpPr>
          <p:spPr>
            <a:xfrm rot="6691777">
              <a:off x="8397589" y="5191444"/>
              <a:ext cx="2174500" cy="1003894"/>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Star: 7 Points 2">
              <a:extLst>
                <a:ext uri="{FF2B5EF4-FFF2-40B4-BE49-F238E27FC236}">
                  <a16:creationId xmlns:a16="http://schemas.microsoft.com/office/drawing/2014/main" id="{9670498C-1B66-7269-8740-DECC857492B0}"/>
                </a:ext>
              </a:extLst>
            </p:cNvPr>
            <p:cNvSpPr/>
            <p:nvPr/>
          </p:nvSpPr>
          <p:spPr>
            <a:xfrm rot="14981183">
              <a:off x="10045604" y="3034050"/>
              <a:ext cx="2174300" cy="2244549"/>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5215 h 4845608"/>
                <a:gd name="connsiteX1" fmla="*/ 1612941 w 5102525"/>
                <a:gd name="connsiteY1" fmla="*/ 2135243 h 4845608"/>
                <a:gd name="connsiteX2" fmla="*/ 485506 w 5102525"/>
                <a:gd name="connsiteY2" fmla="*/ 937374 h 4845608"/>
                <a:gd name="connsiteX3" fmla="*/ 2767493 w 5102525"/>
                <a:gd name="connsiteY3" fmla="*/ 3648 h 4845608"/>
                <a:gd name="connsiteX4" fmla="*/ 3163847 w 5102525"/>
                <a:gd name="connsiteY4" fmla="*/ 1282362 h 4845608"/>
                <a:gd name="connsiteX5" fmla="*/ 4697917 w 5102525"/>
                <a:gd name="connsiteY5" fmla="*/ 714872 h 4845608"/>
                <a:gd name="connsiteX6" fmla="*/ 4272825 w 5102525"/>
                <a:gd name="connsiteY6" fmla="*/ 1484639 h 4845608"/>
                <a:gd name="connsiteX7" fmla="*/ 3922732 w 5102525"/>
                <a:gd name="connsiteY7" fmla="*/ 2016633 h 4845608"/>
                <a:gd name="connsiteX8" fmla="*/ 5102434 w 5102525"/>
                <a:gd name="connsiteY8" fmla="*/ 2343037 h 4845608"/>
                <a:gd name="connsiteX9" fmla="*/ 3863684 w 5102525"/>
                <a:gd name="connsiteY9" fmla="*/ 2815289 h 4845608"/>
                <a:gd name="connsiteX10" fmla="*/ 4828313 w 5102525"/>
                <a:gd name="connsiteY10" fmla="*/ 3991080 h 4845608"/>
                <a:gd name="connsiteX11" fmla="*/ 3349200 w 5102525"/>
                <a:gd name="connsiteY11" fmla="*/ 3476200 h 4845608"/>
                <a:gd name="connsiteX12" fmla="*/ 3184113 w 5102525"/>
                <a:gd name="connsiteY12" fmla="*/ 4844160 h 4845608"/>
                <a:gd name="connsiteX13" fmla="*/ 2421951 w 5102525"/>
                <a:gd name="connsiteY13" fmla="*/ 3721821 h 4845608"/>
                <a:gd name="connsiteX14" fmla="*/ 1092964 w 5102525"/>
                <a:gd name="connsiteY14" fmla="*/ 4440704 h 4845608"/>
                <a:gd name="connsiteX15" fmla="*/ 1577326 w 5102525"/>
                <a:gd name="connsiteY15" fmla="*/ 2985443 h 4845608"/>
                <a:gd name="connsiteX16" fmla="*/ -1 w 5102525"/>
                <a:gd name="connsiteY16" fmla="*/ 2875215 h 4845608"/>
                <a:gd name="connsiteX0" fmla="*/ 1 w 5102527"/>
                <a:gd name="connsiteY0" fmla="*/ 2871567 h 4841960"/>
                <a:gd name="connsiteX1" fmla="*/ 1612943 w 5102527"/>
                <a:gd name="connsiteY1" fmla="*/ 2131595 h 4841960"/>
                <a:gd name="connsiteX2" fmla="*/ 2767495 w 5102527"/>
                <a:gd name="connsiteY2" fmla="*/ 0 h 4841960"/>
                <a:gd name="connsiteX3" fmla="*/ 3163849 w 5102527"/>
                <a:gd name="connsiteY3" fmla="*/ 1278714 h 4841960"/>
                <a:gd name="connsiteX4" fmla="*/ 4697919 w 5102527"/>
                <a:gd name="connsiteY4" fmla="*/ 711224 h 4841960"/>
                <a:gd name="connsiteX5" fmla="*/ 4272827 w 5102527"/>
                <a:gd name="connsiteY5" fmla="*/ 1480991 h 4841960"/>
                <a:gd name="connsiteX6" fmla="*/ 3922734 w 5102527"/>
                <a:gd name="connsiteY6" fmla="*/ 2012985 h 4841960"/>
                <a:gd name="connsiteX7" fmla="*/ 5102436 w 5102527"/>
                <a:gd name="connsiteY7" fmla="*/ 2339389 h 4841960"/>
                <a:gd name="connsiteX8" fmla="*/ 3863686 w 5102527"/>
                <a:gd name="connsiteY8" fmla="*/ 2811641 h 4841960"/>
                <a:gd name="connsiteX9" fmla="*/ 4828315 w 5102527"/>
                <a:gd name="connsiteY9" fmla="*/ 3987432 h 4841960"/>
                <a:gd name="connsiteX10" fmla="*/ 3349202 w 5102527"/>
                <a:gd name="connsiteY10" fmla="*/ 3472552 h 4841960"/>
                <a:gd name="connsiteX11" fmla="*/ 3184115 w 5102527"/>
                <a:gd name="connsiteY11" fmla="*/ 4840512 h 4841960"/>
                <a:gd name="connsiteX12" fmla="*/ 2421953 w 5102527"/>
                <a:gd name="connsiteY12" fmla="*/ 3718173 h 4841960"/>
                <a:gd name="connsiteX13" fmla="*/ 1092966 w 5102527"/>
                <a:gd name="connsiteY13" fmla="*/ 4437056 h 4841960"/>
                <a:gd name="connsiteX14" fmla="*/ 1577328 w 5102527"/>
                <a:gd name="connsiteY14" fmla="*/ 2981795 h 4841960"/>
                <a:gd name="connsiteX15" fmla="*/ 1 w 5102527"/>
                <a:gd name="connsiteY15" fmla="*/ 2871567 h 4841960"/>
                <a:gd name="connsiteX0" fmla="*/ -1 w 5102525"/>
                <a:gd name="connsiteY0" fmla="*/ 2815753 h 4786146"/>
                <a:gd name="connsiteX1" fmla="*/ 1612941 w 5102525"/>
                <a:gd name="connsiteY1" fmla="*/ 2075781 h 4786146"/>
                <a:gd name="connsiteX2" fmla="*/ 2330067 w 5102525"/>
                <a:gd name="connsiteY2" fmla="*/ -1 h 4786146"/>
                <a:gd name="connsiteX3" fmla="*/ 3163847 w 5102525"/>
                <a:gd name="connsiteY3" fmla="*/ 1222900 h 4786146"/>
                <a:gd name="connsiteX4" fmla="*/ 4697917 w 5102525"/>
                <a:gd name="connsiteY4" fmla="*/ 655410 h 4786146"/>
                <a:gd name="connsiteX5" fmla="*/ 4272825 w 5102525"/>
                <a:gd name="connsiteY5" fmla="*/ 1425177 h 4786146"/>
                <a:gd name="connsiteX6" fmla="*/ 3922732 w 5102525"/>
                <a:gd name="connsiteY6" fmla="*/ 1957171 h 4786146"/>
                <a:gd name="connsiteX7" fmla="*/ 5102434 w 5102525"/>
                <a:gd name="connsiteY7" fmla="*/ 2283575 h 4786146"/>
                <a:gd name="connsiteX8" fmla="*/ 3863684 w 5102525"/>
                <a:gd name="connsiteY8" fmla="*/ 2755827 h 4786146"/>
                <a:gd name="connsiteX9" fmla="*/ 4828313 w 5102525"/>
                <a:gd name="connsiteY9" fmla="*/ 3931618 h 4786146"/>
                <a:gd name="connsiteX10" fmla="*/ 3349200 w 5102525"/>
                <a:gd name="connsiteY10" fmla="*/ 3416738 h 4786146"/>
                <a:gd name="connsiteX11" fmla="*/ 3184113 w 5102525"/>
                <a:gd name="connsiteY11" fmla="*/ 4784698 h 4786146"/>
                <a:gd name="connsiteX12" fmla="*/ 2421951 w 5102525"/>
                <a:gd name="connsiteY12" fmla="*/ 3662359 h 4786146"/>
                <a:gd name="connsiteX13" fmla="*/ 1092964 w 5102525"/>
                <a:gd name="connsiteY13" fmla="*/ 4381242 h 4786146"/>
                <a:gd name="connsiteX14" fmla="*/ 1577326 w 5102525"/>
                <a:gd name="connsiteY14" fmla="*/ 2925981 h 4786146"/>
                <a:gd name="connsiteX15" fmla="*/ -1 w 5102525"/>
                <a:gd name="connsiteY15" fmla="*/ 2815753 h 4786146"/>
                <a:gd name="connsiteX0" fmla="*/ 0 w 4853634"/>
                <a:gd name="connsiteY0" fmla="*/ 1626981 h 4786148"/>
                <a:gd name="connsiteX1" fmla="*/ 1364050 w 4853634"/>
                <a:gd name="connsiteY1" fmla="*/ 207578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0 w 4853634"/>
                <a:gd name="connsiteY0" fmla="*/ 1626979 h 4786146"/>
                <a:gd name="connsiteX1" fmla="*/ 1603369 w 4853634"/>
                <a:gd name="connsiteY1" fmla="*/ 1571261 h 4786146"/>
                <a:gd name="connsiteX2" fmla="*/ 2081176 w 4853634"/>
                <a:gd name="connsiteY2" fmla="*/ -1 h 4786146"/>
                <a:gd name="connsiteX3" fmla="*/ 2914956 w 4853634"/>
                <a:gd name="connsiteY3" fmla="*/ 1222900 h 4786146"/>
                <a:gd name="connsiteX4" fmla="*/ 4449026 w 4853634"/>
                <a:gd name="connsiteY4" fmla="*/ 655410 h 4786146"/>
                <a:gd name="connsiteX5" fmla="*/ 4023934 w 4853634"/>
                <a:gd name="connsiteY5" fmla="*/ 1425177 h 4786146"/>
                <a:gd name="connsiteX6" fmla="*/ 3673841 w 4853634"/>
                <a:gd name="connsiteY6" fmla="*/ 1957171 h 4786146"/>
                <a:gd name="connsiteX7" fmla="*/ 4853543 w 4853634"/>
                <a:gd name="connsiteY7" fmla="*/ 2283575 h 4786146"/>
                <a:gd name="connsiteX8" fmla="*/ 3614793 w 4853634"/>
                <a:gd name="connsiteY8" fmla="*/ 2755827 h 4786146"/>
                <a:gd name="connsiteX9" fmla="*/ 4579422 w 4853634"/>
                <a:gd name="connsiteY9" fmla="*/ 3931618 h 4786146"/>
                <a:gd name="connsiteX10" fmla="*/ 3100309 w 4853634"/>
                <a:gd name="connsiteY10" fmla="*/ 3416738 h 4786146"/>
                <a:gd name="connsiteX11" fmla="*/ 2935222 w 4853634"/>
                <a:gd name="connsiteY11" fmla="*/ 4784698 h 4786146"/>
                <a:gd name="connsiteX12" fmla="*/ 2173060 w 4853634"/>
                <a:gd name="connsiteY12" fmla="*/ 3662359 h 4786146"/>
                <a:gd name="connsiteX13" fmla="*/ 844073 w 4853634"/>
                <a:gd name="connsiteY13" fmla="*/ 4381242 h 4786146"/>
                <a:gd name="connsiteX14" fmla="*/ 1328435 w 4853634"/>
                <a:gd name="connsiteY14" fmla="*/ 2925981 h 4786146"/>
                <a:gd name="connsiteX15" fmla="*/ 0 w 4853634"/>
                <a:gd name="connsiteY15" fmla="*/ 1626979 h 4786146"/>
                <a:gd name="connsiteX0" fmla="*/ 0 w 4853634"/>
                <a:gd name="connsiteY0" fmla="*/ 1626981 h 4786148"/>
                <a:gd name="connsiteX1" fmla="*/ 1603369 w 4853634"/>
                <a:gd name="connsiteY1" fmla="*/ 157126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814647 w 4824208"/>
                <a:gd name="connsiteY13" fmla="*/ 4381242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814649 w 4824210"/>
                <a:gd name="connsiteY13" fmla="*/ 4381244 h 4786148"/>
                <a:gd name="connsiteX14" fmla="*/ 1299011 w 4824210"/>
                <a:gd name="connsiteY14" fmla="*/ 2925983 h 4786148"/>
                <a:gd name="connsiteX15" fmla="*/ 1 w 4824210"/>
                <a:gd name="connsiteY15" fmla="*/ 1515908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354842 w 4824208"/>
                <a:gd name="connsiteY13" fmla="*/ 3823584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354844 w 4824210"/>
                <a:gd name="connsiteY13" fmla="*/ 3823586 h 4786148"/>
                <a:gd name="connsiteX14" fmla="*/ 1306700 w 4824210"/>
                <a:gd name="connsiteY14" fmla="*/ 2597830 h 4786148"/>
                <a:gd name="connsiteX15" fmla="*/ 1 w 4824210"/>
                <a:gd name="connsiteY15" fmla="*/ 1515908 h 4786148"/>
                <a:gd name="connsiteX0" fmla="*/ -1 w 4824208"/>
                <a:gd name="connsiteY0" fmla="*/ 1515906 h 4785882"/>
                <a:gd name="connsiteX1" fmla="*/ 1573943 w 4824208"/>
                <a:gd name="connsiteY1" fmla="*/ 1571261 h 4785882"/>
                <a:gd name="connsiteX2" fmla="*/ 2051750 w 4824208"/>
                <a:gd name="connsiteY2" fmla="*/ -1 h 4785882"/>
                <a:gd name="connsiteX3" fmla="*/ 2885530 w 4824208"/>
                <a:gd name="connsiteY3" fmla="*/ 1222900 h 4785882"/>
                <a:gd name="connsiteX4" fmla="*/ 4419600 w 4824208"/>
                <a:gd name="connsiteY4" fmla="*/ 655410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4419602 w 4824210"/>
                <a:gd name="connsiteY4" fmla="*/ 655412 h 4785884"/>
                <a:gd name="connsiteX5" fmla="*/ 3994510 w 4824210"/>
                <a:gd name="connsiteY5" fmla="*/ 1425179 h 4785884"/>
                <a:gd name="connsiteX6" fmla="*/ 3644417 w 4824210"/>
                <a:gd name="connsiteY6" fmla="*/ 1957173 h 4785884"/>
                <a:gd name="connsiteX7" fmla="*/ 4824119 w 4824210"/>
                <a:gd name="connsiteY7" fmla="*/ 2283577 h 4785884"/>
                <a:gd name="connsiteX8" fmla="*/ 3585369 w 4824210"/>
                <a:gd name="connsiteY8" fmla="*/ 2755829 h 4785884"/>
                <a:gd name="connsiteX9" fmla="*/ 4549998 w 4824210"/>
                <a:gd name="connsiteY9" fmla="*/ 3931620 h 4785884"/>
                <a:gd name="connsiteX10" fmla="*/ 3070885 w 4824210"/>
                <a:gd name="connsiteY10" fmla="*/ 3416740 h 4785884"/>
                <a:gd name="connsiteX11" fmla="*/ 2905798 w 4824210"/>
                <a:gd name="connsiteY11" fmla="*/ 4784700 h 4785884"/>
                <a:gd name="connsiteX12" fmla="*/ 2017369 w 4824210"/>
                <a:gd name="connsiteY12" fmla="*/ 3391175 h 4785884"/>
                <a:gd name="connsiteX13" fmla="*/ 354844 w 4824210"/>
                <a:gd name="connsiteY13" fmla="*/ 3823586 h 4785884"/>
                <a:gd name="connsiteX14" fmla="*/ 1306700 w 4824210"/>
                <a:gd name="connsiteY14" fmla="*/ 2597830 h 4785884"/>
                <a:gd name="connsiteX15" fmla="*/ 1 w 4824210"/>
                <a:gd name="connsiteY15"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787860 w 4824208"/>
                <a:gd name="connsiteY3" fmla="*/ 1342310 h 4785882"/>
                <a:gd name="connsiteX4" fmla="*/ 3924153 w 4824208"/>
                <a:gd name="connsiteY4" fmla="*/ 431702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816877"/>
                <a:gd name="connsiteX1" fmla="*/ 1681474 w 4824210"/>
                <a:gd name="connsiteY1" fmla="*/ 1764603 h 4816877"/>
                <a:gd name="connsiteX2" fmla="*/ 2051752 w 4824210"/>
                <a:gd name="connsiteY2" fmla="*/ 1 h 4816877"/>
                <a:gd name="connsiteX3" fmla="*/ 2692151 w 4824210"/>
                <a:gd name="connsiteY3" fmla="*/ 1634454 h 4816877"/>
                <a:gd name="connsiteX4" fmla="*/ 3924155 w 4824210"/>
                <a:gd name="connsiteY4" fmla="*/ 431704 h 4816877"/>
                <a:gd name="connsiteX5" fmla="*/ 3501933 w 4824210"/>
                <a:gd name="connsiteY5" fmla="*/ 2011010 h 4816877"/>
                <a:gd name="connsiteX6" fmla="*/ 4824119 w 4824210"/>
                <a:gd name="connsiteY6" fmla="*/ 2283577 h 4816877"/>
                <a:gd name="connsiteX7" fmla="*/ 3585369 w 4824210"/>
                <a:gd name="connsiteY7" fmla="*/ 2755829 h 4816877"/>
                <a:gd name="connsiteX8" fmla="*/ 4549998 w 4824210"/>
                <a:gd name="connsiteY8" fmla="*/ 3931620 h 4816877"/>
                <a:gd name="connsiteX9" fmla="*/ 3070885 w 4824210"/>
                <a:gd name="connsiteY9" fmla="*/ 3416740 h 4816877"/>
                <a:gd name="connsiteX10" fmla="*/ 2769359 w 4824210"/>
                <a:gd name="connsiteY10" fmla="*/ 4815717 h 4816877"/>
                <a:gd name="connsiteX11" fmla="*/ 2017369 w 4824210"/>
                <a:gd name="connsiteY11" fmla="*/ 3391175 h 4816877"/>
                <a:gd name="connsiteX12" fmla="*/ 354844 w 4824210"/>
                <a:gd name="connsiteY12" fmla="*/ 3823586 h 4816877"/>
                <a:gd name="connsiteX13" fmla="*/ 1306700 w 4824210"/>
                <a:gd name="connsiteY13" fmla="*/ 2597830 h 4816877"/>
                <a:gd name="connsiteX14" fmla="*/ 1 w 4824210"/>
                <a:gd name="connsiteY14" fmla="*/ 1515908 h 4816877"/>
                <a:gd name="connsiteX0" fmla="*/ -1 w 4824208"/>
                <a:gd name="connsiteY0" fmla="*/ 1515906 h 4816873"/>
                <a:gd name="connsiteX1" fmla="*/ 1681472 w 4824208"/>
                <a:gd name="connsiteY1" fmla="*/ 1764601 h 4816873"/>
                <a:gd name="connsiteX2" fmla="*/ 2051750 w 4824208"/>
                <a:gd name="connsiteY2" fmla="*/ -1 h 4816873"/>
                <a:gd name="connsiteX3" fmla="*/ 2588999 w 4824208"/>
                <a:gd name="connsiteY3" fmla="*/ 1677665 h 4816873"/>
                <a:gd name="connsiteX4" fmla="*/ 3924153 w 4824208"/>
                <a:gd name="connsiteY4" fmla="*/ 431702 h 4816873"/>
                <a:gd name="connsiteX5" fmla="*/ 3501931 w 4824208"/>
                <a:gd name="connsiteY5" fmla="*/ 2011008 h 4816873"/>
                <a:gd name="connsiteX6" fmla="*/ 4824117 w 4824208"/>
                <a:gd name="connsiteY6" fmla="*/ 2283575 h 4816873"/>
                <a:gd name="connsiteX7" fmla="*/ 3585367 w 4824208"/>
                <a:gd name="connsiteY7" fmla="*/ 2755827 h 4816873"/>
                <a:gd name="connsiteX8" fmla="*/ 4549996 w 4824208"/>
                <a:gd name="connsiteY8" fmla="*/ 3931618 h 4816873"/>
                <a:gd name="connsiteX9" fmla="*/ 3070883 w 4824208"/>
                <a:gd name="connsiteY9" fmla="*/ 3416738 h 4816873"/>
                <a:gd name="connsiteX10" fmla="*/ 2769357 w 4824208"/>
                <a:gd name="connsiteY10" fmla="*/ 4815715 h 4816873"/>
                <a:gd name="connsiteX11" fmla="*/ 2017367 w 4824208"/>
                <a:gd name="connsiteY11" fmla="*/ 3391173 h 4816873"/>
                <a:gd name="connsiteX12" fmla="*/ 354842 w 4824208"/>
                <a:gd name="connsiteY12" fmla="*/ 3823584 h 4816873"/>
                <a:gd name="connsiteX13" fmla="*/ 1306698 w 4824208"/>
                <a:gd name="connsiteY13" fmla="*/ 2597828 h 4816873"/>
                <a:gd name="connsiteX14" fmla="*/ -1 w 4824208"/>
                <a:gd name="connsiteY14" fmla="*/ 1515906 h 4816873"/>
                <a:gd name="connsiteX0" fmla="*/ 1 w 4824210"/>
                <a:gd name="connsiteY0" fmla="*/ 1450607 h 4751576"/>
                <a:gd name="connsiteX1" fmla="*/ 1681474 w 4824210"/>
                <a:gd name="connsiteY1" fmla="*/ 1699302 h 4751576"/>
                <a:gd name="connsiteX2" fmla="*/ 1872212 w 4824210"/>
                <a:gd name="connsiteY2" fmla="*/ 0 h 4751576"/>
                <a:gd name="connsiteX3" fmla="*/ 2589001 w 4824210"/>
                <a:gd name="connsiteY3" fmla="*/ 1612366 h 4751576"/>
                <a:gd name="connsiteX4" fmla="*/ 3924155 w 4824210"/>
                <a:gd name="connsiteY4" fmla="*/ 366403 h 4751576"/>
                <a:gd name="connsiteX5" fmla="*/ 3501933 w 4824210"/>
                <a:gd name="connsiteY5" fmla="*/ 1945709 h 4751576"/>
                <a:gd name="connsiteX6" fmla="*/ 4824119 w 4824210"/>
                <a:gd name="connsiteY6" fmla="*/ 2218276 h 4751576"/>
                <a:gd name="connsiteX7" fmla="*/ 3585369 w 4824210"/>
                <a:gd name="connsiteY7" fmla="*/ 2690528 h 4751576"/>
                <a:gd name="connsiteX8" fmla="*/ 4549998 w 4824210"/>
                <a:gd name="connsiteY8" fmla="*/ 3866319 h 4751576"/>
                <a:gd name="connsiteX9" fmla="*/ 3070885 w 4824210"/>
                <a:gd name="connsiteY9" fmla="*/ 3351439 h 4751576"/>
                <a:gd name="connsiteX10" fmla="*/ 2769359 w 4824210"/>
                <a:gd name="connsiteY10" fmla="*/ 4750416 h 4751576"/>
                <a:gd name="connsiteX11" fmla="*/ 2017369 w 4824210"/>
                <a:gd name="connsiteY11" fmla="*/ 3325874 h 4751576"/>
                <a:gd name="connsiteX12" fmla="*/ 354844 w 4824210"/>
                <a:gd name="connsiteY12" fmla="*/ 3758285 h 4751576"/>
                <a:gd name="connsiteX13" fmla="*/ 1306700 w 4824210"/>
                <a:gd name="connsiteY13" fmla="*/ 2532529 h 4751576"/>
                <a:gd name="connsiteX14" fmla="*/ 1 w 4824210"/>
                <a:gd name="connsiteY14" fmla="*/ 1450607 h 475157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589001 w 4824210"/>
                <a:gd name="connsiteY3" fmla="*/ 148555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52997 w 4824210"/>
                <a:gd name="connsiteY3" fmla="*/ 1403752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824210" h="4624766">
                  <a:moveTo>
                    <a:pt x="1" y="1323797"/>
                  </a:moveTo>
                  <a:cubicBezTo>
                    <a:pt x="633323" y="1383878"/>
                    <a:pt x="1417823" y="1609420"/>
                    <a:pt x="1681474" y="1572492"/>
                  </a:cubicBezTo>
                  <a:cubicBezTo>
                    <a:pt x="1790594" y="1166583"/>
                    <a:pt x="1786880" y="594423"/>
                    <a:pt x="1951481" y="1"/>
                  </a:cubicBezTo>
                  <a:cubicBezTo>
                    <a:pt x="2170664" y="403056"/>
                    <a:pt x="2557955" y="1041315"/>
                    <a:pt x="2652997" y="1403752"/>
                  </a:cubicBezTo>
                  <a:cubicBezTo>
                    <a:pt x="3103419" y="986424"/>
                    <a:pt x="3766490" y="310769"/>
                    <a:pt x="3924155" y="239593"/>
                  </a:cubicBezTo>
                  <a:cubicBezTo>
                    <a:pt x="3844662" y="673958"/>
                    <a:pt x="3460640" y="1722223"/>
                    <a:pt x="3501933" y="1818899"/>
                  </a:cubicBezTo>
                  <a:cubicBezTo>
                    <a:pt x="3736212" y="1853076"/>
                    <a:pt x="4692606" y="1988247"/>
                    <a:pt x="4824119" y="2091466"/>
                  </a:cubicBezTo>
                  <a:cubicBezTo>
                    <a:pt x="4833451" y="2233703"/>
                    <a:pt x="4124852" y="2320002"/>
                    <a:pt x="3585369" y="2563718"/>
                  </a:cubicBezTo>
                  <a:cubicBezTo>
                    <a:pt x="3779728" y="2807895"/>
                    <a:pt x="4357569" y="3382413"/>
                    <a:pt x="4549998" y="3739509"/>
                  </a:cubicBezTo>
                  <a:cubicBezTo>
                    <a:pt x="4200214" y="3679853"/>
                    <a:pt x="3389500" y="3265643"/>
                    <a:pt x="3070885" y="3224629"/>
                  </a:cubicBezTo>
                  <a:cubicBezTo>
                    <a:pt x="3024509" y="3539936"/>
                    <a:pt x="2850190" y="4334804"/>
                    <a:pt x="2769359" y="4623606"/>
                  </a:cubicBezTo>
                  <a:cubicBezTo>
                    <a:pt x="2633064" y="4672076"/>
                    <a:pt x="2081638" y="3185383"/>
                    <a:pt x="2017369" y="3199064"/>
                  </a:cubicBezTo>
                  <a:cubicBezTo>
                    <a:pt x="1885987" y="3193397"/>
                    <a:pt x="500174" y="3767558"/>
                    <a:pt x="354844" y="3631475"/>
                  </a:cubicBezTo>
                  <a:cubicBezTo>
                    <a:pt x="790024" y="3084190"/>
                    <a:pt x="1108810" y="2833278"/>
                    <a:pt x="1306700" y="2405719"/>
                  </a:cubicBezTo>
                  <a:cubicBezTo>
                    <a:pt x="1218707" y="2334388"/>
                    <a:pt x="52036" y="1460613"/>
                    <a:pt x="1" y="132379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FE50D464-7A5F-C119-6F8B-B4A26AC8CF68}"/>
                </a:ext>
              </a:extLst>
            </p:cNvPr>
            <p:cNvGrpSpPr/>
            <p:nvPr/>
          </p:nvGrpSpPr>
          <p:grpSpPr>
            <a:xfrm>
              <a:off x="10837082" y="3961336"/>
              <a:ext cx="549299" cy="361152"/>
              <a:chOff x="10056508" y="3520306"/>
              <a:chExt cx="713092" cy="468842"/>
            </a:xfrm>
          </p:grpSpPr>
          <p:sp>
            <p:nvSpPr>
              <p:cNvPr id="20" name="Freeform: Shape 19">
                <a:extLst>
                  <a:ext uri="{FF2B5EF4-FFF2-40B4-BE49-F238E27FC236}">
                    <a16:creationId xmlns:a16="http://schemas.microsoft.com/office/drawing/2014/main" id="{3E16DB23-6D47-5C83-7FE7-ABB369BD695A}"/>
                  </a:ext>
                </a:extLst>
              </p:cNvPr>
              <p:cNvSpPr/>
              <p:nvPr/>
            </p:nvSpPr>
            <p:spPr>
              <a:xfrm>
                <a:off x="10056508" y="3890827"/>
                <a:ext cx="713092" cy="9832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707481BB-763A-C248-2ED2-57D87B816E32}"/>
                  </a:ext>
                </a:extLst>
              </p:cNvPr>
              <p:cNvSpPr/>
              <p:nvPr/>
            </p:nvSpPr>
            <p:spPr>
              <a:xfrm flipH="1">
                <a:off x="10435768" y="3520306"/>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B07F7F2-2281-55F7-CDE9-72492E079724}"/>
                  </a:ext>
                </a:extLst>
              </p:cNvPr>
              <p:cNvSpPr/>
              <p:nvPr/>
            </p:nvSpPr>
            <p:spPr>
              <a:xfrm flipH="1">
                <a:off x="10442217"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Oval 22">
                <a:extLst>
                  <a:ext uri="{FF2B5EF4-FFF2-40B4-BE49-F238E27FC236}">
                    <a16:creationId xmlns:a16="http://schemas.microsoft.com/office/drawing/2014/main" id="{019C66C9-712E-A913-6586-9DC568770EC3}"/>
                  </a:ext>
                </a:extLst>
              </p:cNvPr>
              <p:cNvSpPr/>
              <p:nvPr/>
            </p:nvSpPr>
            <p:spPr>
              <a:xfrm flipH="1">
                <a:off x="10108996" y="3520306"/>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77BB9F2C-69DE-0F8A-2448-8E7116FAA322}"/>
                  </a:ext>
                </a:extLst>
              </p:cNvPr>
              <p:cNvSpPr/>
              <p:nvPr/>
            </p:nvSpPr>
            <p:spPr>
              <a:xfrm flipH="1">
                <a:off x="10114155"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5" name="Group 24">
              <a:extLst>
                <a:ext uri="{FF2B5EF4-FFF2-40B4-BE49-F238E27FC236}">
                  <a16:creationId xmlns:a16="http://schemas.microsoft.com/office/drawing/2014/main" id="{B9C4F084-8D94-CCCB-F089-CFDB7A029D68}"/>
                </a:ext>
              </a:extLst>
            </p:cNvPr>
            <p:cNvGrpSpPr/>
            <p:nvPr/>
          </p:nvGrpSpPr>
          <p:grpSpPr>
            <a:xfrm>
              <a:off x="10771448" y="5859052"/>
              <a:ext cx="627232" cy="435064"/>
              <a:chOff x="9839339" y="677159"/>
              <a:chExt cx="751991" cy="521600"/>
            </a:xfrm>
          </p:grpSpPr>
          <p:sp>
            <p:nvSpPr>
              <p:cNvPr id="26" name="Freeform: Shape 25">
                <a:extLst>
                  <a:ext uri="{FF2B5EF4-FFF2-40B4-BE49-F238E27FC236}">
                    <a16:creationId xmlns:a16="http://schemas.microsoft.com/office/drawing/2014/main" id="{2D222837-7749-059B-31B3-3C94E1324B5C}"/>
                  </a:ext>
                </a:extLst>
              </p:cNvPr>
              <p:cNvSpPr/>
              <p:nvPr/>
            </p:nvSpPr>
            <p:spPr>
              <a:xfrm rot="5636109">
                <a:off x="10405736" y="63306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E282144B-DA4D-9B8F-ABE7-6A0797981D53}"/>
                  </a:ext>
                </a:extLst>
              </p:cNvPr>
              <p:cNvSpPr/>
              <p:nvPr/>
            </p:nvSpPr>
            <p:spPr>
              <a:xfrm rot="15963891" flipH="1">
                <a:off x="9883433" y="661928"/>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DCD27526-03E0-F0C3-53BB-272478AA9B97}"/>
                  </a:ext>
                </a:extLst>
              </p:cNvPr>
              <p:cNvSpPr/>
              <p:nvPr/>
            </p:nvSpPr>
            <p:spPr>
              <a:xfrm>
                <a:off x="10099691" y="1099560"/>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Tree>
    <p:extLst>
      <p:ext uri="{BB962C8B-B14F-4D97-AF65-F5344CB8AC3E}">
        <p14:creationId xmlns:p14="http://schemas.microsoft.com/office/powerpoint/2010/main" val="15653344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Statement">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944880"/>
            <a:ext cx="10388366" cy="80772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hasCustomPrompt="1"/>
          </p:nvPr>
        </p:nvSpPr>
        <p:spPr>
          <a:xfrm>
            <a:off x="2125318" y="1570716"/>
            <a:ext cx="7941365" cy="3816627"/>
          </a:xfrm>
          <a:prstGeom prst="rect">
            <a:avLst/>
          </a:prstGeom>
        </p:spPr>
        <p:txBody>
          <a:bodyPr vert="horz" lIns="91440" tIns="45720" rIns="91440" bIns="45720" rtlCol="0" anchor="ctr">
            <a:normAutofit/>
          </a:bodyPr>
          <a:lstStyle>
            <a:lvl1pPr marL="0" indent="0" algn="ctr">
              <a:lnSpc>
                <a:spcPct val="55000"/>
              </a:lnSpc>
              <a:buNone/>
              <a:defRPr lang="en-US" sz="8000" b="1" dirty="0">
                <a:latin typeface="+mj-lt"/>
              </a:defRPr>
            </a:lvl1pPr>
            <a:lvl2pPr marL="457200" indent="0" algn="ctr">
              <a:lnSpc>
                <a:spcPct val="55000"/>
              </a:lnSpc>
              <a:buNone/>
              <a:defRPr lang="en-US" sz="8000" b="1" dirty="0">
                <a:latin typeface="+mj-lt"/>
              </a:defRPr>
            </a:lvl2pPr>
            <a:lvl3pPr marL="914400" indent="0" algn="ctr">
              <a:lnSpc>
                <a:spcPct val="55000"/>
              </a:lnSpc>
              <a:buNone/>
              <a:defRPr lang="en-US" sz="8000" b="1" dirty="0">
                <a:latin typeface="+mj-lt"/>
              </a:defRPr>
            </a:lvl3pPr>
            <a:lvl4pPr marL="1371600" indent="0" algn="ctr">
              <a:lnSpc>
                <a:spcPct val="55000"/>
              </a:lnSpc>
              <a:buNone/>
              <a:defRPr lang="en-US" sz="8000" b="1" dirty="0">
                <a:latin typeface="+mj-lt"/>
              </a:defRPr>
            </a:lvl4pPr>
            <a:lvl5pPr marL="1828800" indent="0" algn="ctr">
              <a:lnSpc>
                <a:spcPct val="55000"/>
              </a:lnSpc>
              <a:buNone/>
              <a:defRPr lang="en-US" sz="8000" b="1" dirty="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accent3">
                    <a:lumMod val="75000"/>
                  </a:schemeClr>
                </a:solidFill>
              </a:defRPr>
            </a:lvl1p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lvl1pPr>
              <a:defRPr>
                <a:solidFill>
                  <a:schemeClr val="accent3">
                    <a:lumMod val="75000"/>
                  </a:schemeClr>
                </a:solidFill>
              </a:defRPr>
            </a:lvl1p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accent3">
                    <a:lumMod val="75000"/>
                  </a:schemeClr>
                </a:solidFill>
              </a:defRPr>
            </a:lvl1pPr>
          </a:lstStyle>
          <a:p>
            <a:fld id="{B6F15528-21DE-4FAA-801E-634DDDAF4B2B}" type="slidenum">
              <a:rPr lang="en-GB" smtClean="0"/>
              <a:t>‹#›</a:t>
            </a:fld>
            <a:endParaRPr lang="en-GB"/>
          </a:p>
        </p:txBody>
      </p:sp>
      <p:sp>
        <p:nvSpPr>
          <p:cNvPr id="16" name="Oval 28">
            <a:extLst>
              <a:ext uri="{FF2B5EF4-FFF2-40B4-BE49-F238E27FC236}">
                <a16:creationId xmlns:a16="http://schemas.microsoft.com/office/drawing/2014/main" id="{9A08BBB9-2A8D-DCA0-A0C8-56229C3CA62D}"/>
              </a:ext>
            </a:extLst>
          </p:cNvPr>
          <p:cNvSpPr/>
          <p:nvPr/>
        </p:nvSpPr>
        <p:spPr>
          <a:xfrm rot="1928485">
            <a:off x="2900060" y="3022504"/>
            <a:ext cx="4798434" cy="4772083"/>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4518 w 3056258"/>
              <a:gd name="connsiteY0" fmla="*/ 1670159 h 3063481"/>
              <a:gd name="connsiteX1" fmla="*/ 456217 w 3056258"/>
              <a:gd name="connsiteY1" fmla="*/ 506264 h 3063481"/>
              <a:gd name="connsiteX2" fmla="*/ 1567103 w 3056258"/>
              <a:gd name="connsiteY2" fmla="*/ 530 h 3063481"/>
              <a:gd name="connsiteX3" fmla="*/ 2637231 w 3056258"/>
              <a:gd name="connsiteY3" fmla="*/ 452079 h 3063481"/>
              <a:gd name="connsiteX4" fmla="*/ 2938068 w 3056258"/>
              <a:gd name="connsiteY4" fmla="*/ 2137518 h 3063481"/>
              <a:gd name="connsiteX5" fmla="*/ 1259546 w 3056258"/>
              <a:gd name="connsiteY5" fmla="*/ 3050654 h 3063481"/>
              <a:gd name="connsiteX6" fmla="*/ 14518 w 3056258"/>
              <a:gd name="connsiteY6" fmla="*/ 1670159 h 3063481"/>
              <a:gd name="connsiteX0" fmla="*/ 14660 w 3055858"/>
              <a:gd name="connsiteY0" fmla="*/ 1653203 h 3046525"/>
              <a:gd name="connsiteX1" fmla="*/ 456359 w 3055858"/>
              <a:gd name="connsiteY1" fmla="*/ 489308 h 3046525"/>
              <a:gd name="connsiteX2" fmla="*/ 1587956 w 3055858"/>
              <a:gd name="connsiteY2" fmla="*/ 601 h 3046525"/>
              <a:gd name="connsiteX3" fmla="*/ 2637373 w 3055858"/>
              <a:gd name="connsiteY3" fmla="*/ 435123 h 3046525"/>
              <a:gd name="connsiteX4" fmla="*/ 2938210 w 3055858"/>
              <a:gd name="connsiteY4" fmla="*/ 2120562 h 3046525"/>
              <a:gd name="connsiteX5" fmla="*/ 1259688 w 3055858"/>
              <a:gd name="connsiteY5" fmla="*/ 3033698 h 3046525"/>
              <a:gd name="connsiteX6" fmla="*/ 14660 w 3055858"/>
              <a:gd name="connsiteY6" fmla="*/ 1653203 h 3046525"/>
              <a:gd name="connsiteX0" fmla="*/ 14660 w 3062539"/>
              <a:gd name="connsiteY0" fmla="*/ 1652604 h 3045926"/>
              <a:gd name="connsiteX1" fmla="*/ 456359 w 3062539"/>
              <a:gd name="connsiteY1" fmla="*/ 488709 h 3045926"/>
              <a:gd name="connsiteX2" fmla="*/ 1587956 w 3062539"/>
              <a:gd name="connsiteY2" fmla="*/ 2 h 3045926"/>
              <a:gd name="connsiteX3" fmla="*/ 2673458 w 3062539"/>
              <a:gd name="connsiteY3" fmla="*/ 491957 h 3045926"/>
              <a:gd name="connsiteX4" fmla="*/ 2938210 w 3062539"/>
              <a:gd name="connsiteY4" fmla="*/ 2119963 h 3045926"/>
              <a:gd name="connsiteX5" fmla="*/ 1259688 w 3062539"/>
              <a:gd name="connsiteY5" fmla="*/ 3033099 h 3045926"/>
              <a:gd name="connsiteX6" fmla="*/ 14660 w 3062539"/>
              <a:gd name="connsiteY6" fmla="*/ 1652604 h 3045926"/>
              <a:gd name="connsiteX0" fmla="*/ 17086 w 3007345"/>
              <a:gd name="connsiteY0" fmla="*/ 1696501 h 3044065"/>
              <a:gd name="connsiteX1" fmla="*/ 401165 w 3007345"/>
              <a:gd name="connsiteY1" fmla="*/ 488709 h 3044065"/>
              <a:gd name="connsiteX2" fmla="*/ 1532762 w 3007345"/>
              <a:gd name="connsiteY2" fmla="*/ 2 h 3044065"/>
              <a:gd name="connsiteX3" fmla="*/ 2618264 w 3007345"/>
              <a:gd name="connsiteY3" fmla="*/ 491957 h 3044065"/>
              <a:gd name="connsiteX4" fmla="*/ 2883016 w 3007345"/>
              <a:gd name="connsiteY4" fmla="*/ 2119963 h 3044065"/>
              <a:gd name="connsiteX5" fmla="*/ 1204494 w 3007345"/>
              <a:gd name="connsiteY5" fmla="*/ 3033099 h 3044065"/>
              <a:gd name="connsiteX6" fmla="*/ 17086 w 3007345"/>
              <a:gd name="connsiteY6" fmla="*/ 1696501 h 3044065"/>
              <a:gd name="connsiteX0" fmla="*/ 32731 w 3022990"/>
              <a:gd name="connsiteY0" fmla="*/ 1696501 h 2979171"/>
              <a:gd name="connsiteX1" fmla="*/ 416810 w 3022990"/>
              <a:gd name="connsiteY1" fmla="*/ 488709 h 2979171"/>
              <a:gd name="connsiteX2" fmla="*/ 1548407 w 3022990"/>
              <a:gd name="connsiteY2" fmla="*/ 2 h 2979171"/>
              <a:gd name="connsiteX3" fmla="*/ 2633909 w 3022990"/>
              <a:gd name="connsiteY3" fmla="*/ 491957 h 2979171"/>
              <a:gd name="connsiteX4" fmla="*/ 2898661 w 3022990"/>
              <a:gd name="connsiteY4" fmla="*/ 2119963 h 2979171"/>
              <a:gd name="connsiteX5" fmla="*/ 1167856 w 3022990"/>
              <a:gd name="connsiteY5" fmla="*/ 2965821 h 2979171"/>
              <a:gd name="connsiteX6" fmla="*/ 32731 w 3022990"/>
              <a:gd name="connsiteY6" fmla="*/ 1696501 h 2979171"/>
              <a:gd name="connsiteX0" fmla="*/ 33843 w 3024102"/>
              <a:gd name="connsiteY0" fmla="*/ 1696501 h 2979171"/>
              <a:gd name="connsiteX1" fmla="*/ 417922 w 3024102"/>
              <a:gd name="connsiteY1" fmla="*/ 488709 h 2979171"/>
              <a:gd name="connsiteX2" fmla="*/ 1549519 w 3024102"/>
              <a:gd name="connsiteY2" fmla="*/ 2 h 2979171"/>
              <a:gd name="connsiteX3" fmla="*/ 2635021 w 3024102"/>
              <a:gd name="connsiteY3" fmla="*/ 491957 h 2979171"/>
              <a:gd name="connsiteX4" fmla="*/ 2899773 w 3024102"/>
              <a:gd name="connsiteY4" fmla="*/ 2119963 h 2979171"/>
              <a:gd name="connsiteX5" fmla="*/ 1168968 w 3024102"/>
              <a:gd name="connsiteY5" fmla="*/ 2965821 h 2979171"/>
              <a:gd name="connsiteX6" fmla="*/ 33843 w 3024102"/>
              <a:gd name="connsiteY6" fmla="*/ 1696501 h 2979171"/>
              <a:gd name="connsiteX0" fmla="*/ 33843 w 3024102"/>
              <a:gd name="connsiteY0" fmla="*/ 1696501 h 2996539"/>
              <a:gd name="connsiteX1" fmla="*/ 417922 w 3024102"/>
              <a:gd name="connsiteY1" fmla="*/ 488709 h 2996539"/>
              <a:gd name="connsiteX2" fmla="*/ 1549519 w 3024102"/>
              <a:gd name="connsiteY2" fmla="*/ 2 h 2996539"/>
              <a:gd name="connsiteX3" fmla="*/ 2635021 w 3024102"/>
              <a:gd name="connsiteY3" fmla="*/ 491957 h 2996539"/>
              <a:gd name="connsiteX4" fmla="*/ 2899773 w 3024102"/>
              <a:gd name="connsiteY4" fmla="*/ 2119963 h 2996539"/>
              <a:gd name="connsiteX5" fmla="*/ 1168968 w 3024102"/>
              <a:gd name="connsiteY5" fmla="*/ 2965821 h 2996539"/>
              <a:gd name="connsiteX6" fmla="*/ 33843 w 3024102"/>
              <a:gd name="connsiteY6" fmla="*/ 1696501 h 2996539"/>
              <a:gd name="connsiteX0" fmla="*/ 33843 w 2996635"/>
              <a:gd name="connsiteY0" fmla="*/ 1696501 h 2980176"/>
              <a:gd name="connsiteX1" fmla="*/ 417922 w 2996635"/>
              <a:gd name="connsiteY1" fmla="*/ 488709 h 2980176"/>
              <a:gd name="connsiteX2" fmla="*/ 1549519 w 2996635"/>
              <a:gd name="connsiteY2" fmla="*/ 2 h 2980176"/>
              <a:gd name="connsiteX3" fmla="*/ 2635021 w 2996635"/>
              <a:gd name="connsiteY3" fmla="*/ 491957 h 2980176"/>
              <a:gd name="connsiteX4" fmla="*/ 2866547 w 2996635"/>
              <a:gd name="connsiteY4" fmla="*/ 2130827 h 2980176"/>
              <a:gd name="connsiteX5" fmla="*/ 1168968 w 2996635"/>
              <a:gd name="connsiteY5" fmla="*/ 2965821 h 2980176"/>
              <a:gd name="connsiteX6" fmla="*/ 33843 w 2996635"/>
              <a:gd name="connsiteY6" fmla="*/ 1696501 h 2980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96635" h="2980176">
                <a:moveTo>
                  <a:pt x="33843" y="1696501"/>
                </a:moveTo>
                <a:cubicBezTo>
                  <a:pt x="-94379" y="1135372"/>
                  <a:pt x="165309" y="771459"/>
                  <a:pt x="417922" y="488709"/>
                </a:cubicBezTo>
                <a:cubicBezTo>
                  <a:pt x="670535" y="205959"/>
                  <a:pt x="1180003" y="-539"/>
                  <a:pt x="1549519" y="2"/>
                </a:cubicBezTo>
                <a:cubicBezTo>
                  <a:pt x="1919035" y="543"/>
                  <a:pt x="2415516" y="136819"/>
                  <a:pt x="2635021" y="491957"/>
                </a:cubicBezTo>
                <a:cubicBezTo>
                  <a:pt x="2854526" y="847095"/>
                  <a:pt x="3180827" y="1528397"/>
                  <a:pt x="2866547" y="2130827"/>
                </a:cubicBezTo>
                <a:cubicBezTo>
                  <a:pt x="2423573" y="2848403"/>
                  <a:pt x="1641085" y="3038209"/>
                  <a:pt x="1168968" y="2965821"/>
                </a:cubicBezTo>
                <a:cubicBezTo>
                  <a:pt x="696851" y="2893433"/>
                  <a:pt x="162065" y="2257630"/>
                  <a:pt x="33843" y="1696501"/>
                </a:cubicBezTo>
                <a:close/>
              </a:path>
            </a:pathLst>
          </a:custGeom>
          <a:solidFill>
            <a:schemeClr val="bg2">
              <a:alpha val="1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Star: 7 Points 2">
            <a:extLst>
              <a:ext uri="{FF2B5EF4-FFF2-40B4-BE49-F238E27FC236}">
                <a16:creationId xmlns:a16="http://schemas.microsoft.com/office/drawing/2014/main" id="{C3DC6072-5AD5-FBFC-C8F4-7698336A4C06}"/>
              </a:ext>
            </a:extLst>
          </p:cNvPr>
          <p:cNvSpPr/>
          <p:nvPr/>
        </p:nvSpPr>
        <p:spPr>
          <a:xfrm rot="655070">
            <a:off x="7248091" y="616479"/>
            <a:ext cx="4949074" cy="4986231"/>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bg2">
              <a:alpha val="1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1371032F-4AF3-8568-A556-3CCC9DB5ED5D}"/>
              </a:ext>
            </a:extLst>
          </p:cNvPr>
          <p:cNvSpPr/>
          <p:nvPr/>
        </p:nvSpPr>
        <p:spPr>
          <a:xfrm rot="8632732">
            <a:off x="-598866" y="1426895"/>
            <a:ext cx="6033509" cy="2778669"/>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429855"/>
              <a:gd name="connsiteY0" fmla="*/ 1967436 h 1967436"/>
              <a:gd name="connsiteX1" fmla="*/ 103200 w 3429855"/>
              <a:gd name="connsiteY1" fmla="*/ 1967436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83099 w 3429855"/>
              <a:gd name="connsiteY0" fmla="*/ 1967436 h 1967436"/>
              <a:gd name="connsiteX1" fmla="*/ 18063 w 3429855"/>
              <a:gd name="connsiteY1" fmla="*/ 1957464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70867 w 3417623"/>
              <a:gd name="connsiteY0" fmla="*/ 1967436 h 1967436"/>
              <a:gd name="connsiteX1" fmla="*/ 5831 w 3417623"/>
              <a:gd name="connsiteY1" fmla="*/ 1957464 h 1967436"/>
              <a:gd name="connsiteX2" fmla="*/ 0 w 3417623"/>
              <a:gd name="connsiteY2" fmla="*/ 0 h 1967436"/>
              <a:gd name="connsiteX3" fmla="*/ 3404077 w 3417623"/>
              <a:gd name="connsiteY3" fmla="*/ 4176 h 1967436"/>
              <a:gd name="connsiteX4" fmla="*/ 3398128 w 3417623"/>
              <a:gd name="connsiteY4" fmla="*/ 1246580 h 1967436"/>
              <a:gd name="connsiteX5" fmla="*/ 3376861 w 3417623"/>
              <a:gd name="connsiteY5" fmla="*/ 1921570 h 1967436"/>
              <a:gd name="connsiteX6" fmla="*/ 3370867 w 3417623"/>
              <a:gd name="connsiteY6" fmla="*/ 1967436 h 1967436"/>
              <a:gd name="connsiteX0" fmla="*/ 3370867 w 3648525"/>
              <a:gd name="connsiteY0" fmla="*/ 1967436 h 1967436"/>
              <a:gd name="connsiteX1" fmla="*/ 5831 w 3648525"/>
              <a:gd name="connsiteY1" fmla="*/ 1957464 h 1967436"/>
              <a:gd name="connsiteX2" fmla="*/ 0 w 3648525"/>
              <a:gd name="connsiteY2" fmla="*/ 0 h 1967436"/>
              <a:gd name="connsiteX3" fmla="*/ 3404077 w 3648525"/>
              <a:gd name="connsiteY3" fmla="*/ 4176 h 1967436"/>
              <a:gd name="connsiteX4" fmla="*/ 3376861 w 3648525"/>
              <a:gd name="connsiteY4" fmla="*/ 1921570 h 1967436"/>
              <a:gd name="connsiteX5" fmla="*/ 3370867 w 3648525"/>
              <a:gd name="connsiteY5" fmla="*/ 1967436 h 1967436"/>
              <a:gd name="connsiteX0" fmla="*/ 3370867 w 3420134"/>
              <a:gd name="connsiteY0" fmla="*/ 1967436 h 1967436"/>
              <a:gd name="connsiteX1" fmla="*/ 5831 w 3420134"/>
              <a:gd name="connsiteY1" fmla="*/ 1957464 h 1967436"/>
              <a:gd name="connsiteX2" fmla="*/ 0 w 3420134"/>
              <a:gd name="connsiteY2" fmla="*/ 0 h 1967436"/>
              <a:gd name="connsiteX3" fmla="*/ 3404077 w 3420134"/>
              <a:gd name="connsiteY3" fmla="*/ 4176 h 1967436"/>
              <a:gd name="connsiteX4" fmla="*/ 3376861 w 3420134"/>
              <a:gd name="connsiteY4" fmla="*/ 1921570 h 1967436"/>
              <a:gd name="connsiteX5" fmla="*/ 3370867 w 3420134"/>
              <a:gd name="connsiteY5"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20134" h="1967436">
                <a:moveTo>
                  <a:pt x="3370867" y="1967436"/>
                </a:moveTo>
                <a:lnTo>
                  <a:pt x="5831" y="1957464"/>
                </a:lnTo>
                <a:cubicBezTo>
                  <a:pt x="3887" y="1304976"/>
                  <a:pt x="1944" y="652488"/>
                  <a:pt x="0" y="0"/>
                </a:cubicBezTo>
                <a:lnTo>
                  <a:pt x="3404077" y="4176"/>
                </a:lnTo>
                <a:cubicBezTo>
                  <a:pt x="3450373" y="699042"/>
                  <a:pt x="3382396" y="1594360"/>
                  <a:pt x="3376861" y="1921570"/>
                </a:cubicBezTo>
                <a:lnTo>
                  <a:pt x="3370867" y="1967436"/>
                </a:lnTo>
                <a:close/>
              </a:path>
            </a:pathLst>
          </a:custGeom>
          <a:solidFill>
            <a:schemeClr val="bg2">
              <a:alpha val="1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Tree>
    <p:extLst>
      <p:ext uri="{BB962C8B-B14F-4D97-AF65-F5344CB8AC3E}">
        <p14:creationId xmlns:p14="http://schemas.microsoft.com/office/powerpoint/2010/main" val="15725590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bg>
      <p:bgPr>
        <a:solidFill>
          <a:schemeClr val="bg2"/>
        </a:solidFill>
        <a:effectLst/>
      </p:bgPr>
    </p:bg>
    <p:spTree>
      <p:nvGrpSpPr>
        <p:cNvPr id="1" name=""/>
        <p:cNvGrpSpPr/>
        <p:nvPr/>
      </p:nvGrpSpPr>
      <p:grpSpPr>
        <a:xfrm>
          <a:off x="0" y="0"/>
          <a:ext cx="0" cy="0"/>
          <a:chOff x="0" y="0"/>
          <a:chExt cx="0" cy="0"/>
        </a:xfrm>
      </p:grpSpPr>
      <p:sp>
        <p:nvSpPr>
          <p:cNvPr id="12" name="Oval 28">
            <a:extLst>
              <a:ext uri="{FF2B5EF4-FFF2-40B4-BE49-F238E27FC236}">
                <a16:creationId xmlns:a16="http://schemas.microsoft.com/office/drawing/2014/main" id="{F30CBD22-E536-26E8-ADAE-542BAD9C8C92}"/>
              </a:ext>
            </a:extLst>
          </p:cNvPr>
          <p:cNvSpPr/>
          <p:nvPr/>
        </p:nvSpPr>
        <p:spPr>
          <a:xfrm rot="18585563">
            <a:off x="10241755" y="4995728"/>
            <a:ext cx="1858039" cy="1910197"/>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1907 w 3045014"/>
              <a:gd name="connsiteY0" fmla="*/ 1624335 h 3017657"/>
              <a:gd name="connsiteX1" fmla="*/ 453606 w 3045014"/>
              <a:gd name="connsiteY1" fmla="*/ 460440 h 3017657"/>
              <a:gd name="connsiteX2" fmla="*/ 1412722 w 3045014"/>
              <a:gd name="connsiteY2" fmla="*/ 0 h 3017657"/>
              <a:gd name="connsiteX3" fmla="*/ 2551450 w 3045014"/>
              <a:gd name="connsiteY3" fmla="*/ 461827 h 3017657"/>
              <a:gd name="connsiteX4" fmla="*/ 2935457 w 3045014"/>
              <a:gd name="connsiteY4" fmla="*/ 2091694 h 3017657"/>
              <a:gd name="connsiteX5" fmla="*/ 1256935 w 3045014"/>
              <a:gd name="connsiteY5" fmla="*/ 3004830 h 3017657"/>
              <a:gd name="connsiteX6" fmla="*/ 11907 w 3045014"/>
              <a:gd name="connsiteY6" fmla="*/ 1624335 h 3017657"/>
              <a:gd name="connsiteX0" fmla="*/ 14192 w 3047299"/>
              <a:gd name="connsiteY0" fmla="*/ 1624335 h 3017657"/>
              <a:gd name="connsiteX1" fmla="*/ 455891 w 3047299"/>
              <a:gd name="connsiteY1" fmla="*/ 460440 h 3017657"/>
              <a:gd name="connsiteX2" fmla="*/ 1415007 w 3047299"/>
              <a:gd name="connsiteY2" fmla="*/ 0 h 3017657"/>
              <a:gd name="connsiteX3" fmla="*/ 2553735 w 3047299"/>
              <a:gd name="connsiteY3" fmla="*/ 461827 h 3017657"/>
              <a:gd name="connsiteX4" fmla="*/ 2937742 w 3047299"/>
              <a:gd name="connsiteY4" fmla="*/ 2091694 h 3017657"/>
              <a:gd name="connsiteX5" fmla="*/ 1259220 w 3047299"/>
              <a:gd name="connsiteY5" fmla="*/ 3004830 h 3017657"/>
              <a:gd name="connsiteX6" fmla="*/ 14192 w 3047299"/>
              <a:gd name="connsiteY6" fmla="*/ 1624335 h 3017657"/>
              <a:gd name="connsiteX0" fmla="*/ 14192 w 2960523"/>
              <a:gd name="connsiteY0" fmla="*/ 1624335 h 3017246"/>
              <a:gd name="connsiteX1" fmla="*/ 455891 w 2960523"/>
              <a:gd name="connsiteY1" fmla="*/ 460440 h 3017246"/>
              <a:gd name="connsiteX2" fmla="*/ 1415007 w 2960523"/>
              <a:gd name="connsiteY2" fmla="*/ 0 h 3017246"/>
              <a:gd name="connsiteX3" fmla="*/ 2553735 w 2960523"/>
              <a:gd name="connsiteY3" fmla="*/ 461827 h 3017246"/>
              <a:gd name="connsiteX4" fmla="*/ 2837859 w 2960523"/>
              <a:gd name="connsiteY4" fmla="*/ 2086251 h 3017246"/>
              <a:gd name="connsiteX5" fmla="*/ 1259220 w 2960523"/>
              <a:gd name="connsiteY5" fmla="*/ 3004830 h 3017246"/>
              <a:gd name="connsiteX6" fmla="*/ 14192 w 2960523"/>
              <a:gd name="connsiteY6" fmla="*/ 1624335 h 3017246"/>
              <a:gd name="connsiteX0" fmla="*/ 14192 w 2957884"/>
              <a:gd name="connsiteY0" fmla="*/ 1626269 h 3019180"/>
              <a:gd name="connsiteX1" fmla="*/ 455891 w 2957884"/>
              <a:gd name="connsiteY1" fmla="*/ 462374 h 3019180"/>
              <a:gd name="connsiteX2" fmla="*/ 1415007 w 2957884"/>
              <a:gd name="connsiteY2" fmla="*/ 1934 h 3019180"/>
              <a:gd name="connsiteX3" fmla="*/ 2539531 w 2957884"/>
              <a:gd name="connsiteY3" fmla="*/ 618605 h 3019180"/>
              <a:gd name="connsiteX4" fmla="*/ 2837859 w 2957884"/>
              <a:gd name="connsiteY4" fmla="*/ 2088185 h 3019180"/>
              <a:gd name="connsiteX5" fmla="*/ 1259220 w 2957884"/>
              <a:gd name="connsiteY5" fmla="*/ 3006764 h 3019180"/>
              <a:gd name="connsiteX6" fmla="*/ 14192 w 2957884"/>
              <a:gd name="connsiteY6" fmla="*/ 1626269 h 3019180"/>
              <a:gd name="connsiteX0" fmla="*/ 13945 w 2955938"/>
              <a:gd name="connsiteY0" fmla="*/ 1591183 h 2984094"/>
              <a:gd name="connsiteX1" fmla="*/ 455644 w 2955938"/>
              <a:gd name="connsiteY1" fmla="*/ 427288 h 2984094"/>
              <a:gd name="connsiteX2" fmla="*/ 1478416 w 2955938"/>
              <a:gd name="connsiteY2" fmla="*/ 2429 h 2984094"/>
              <a:gd name="connsiteX3" fmla="*/ 2539284 w 2955938"/>
              <a:gd name="connsiteY3" fmla="*/ 583519 h 2984094"/>
              <a:gd name="connsiteX4" fmla="*/ 2837612 w 2955938"/>
              <a:gd name="connsiteY4" fmla="*/ 2053099 h 2984094"/>
              <a:gd name="connsiteX5" fmla="*/ 1258973 w 2955938"/>
              <a:gd name="connsiteY5" fmla="*/ 2971678 h 2984094"/>
              <a:gd name="connsiteX6" fmla="*/ 13945 w 2955938"/>
              <a:gd name="connsiteY6" fmla="*/ 1591183 h 2984094"/>
              <a:gd name="connsiteX0" fmla="*/ 14815 w 2932012"/>
              <a:gd name="connsiteY0" fmla="*/ 1604636 h 2983550"/>
              <a:gd name="connsiteX1" fmla="*/ 431718 w 2932012"/>
              <a:gd name="connsiteY1" fmla="*/ 427313 h 2983550"/>
              <a:gd name="connsiteX2" fmla="*/ 1454490 w 2932012"/>
              <a:gd name="connsiteY2" fmla="*/ 2454 h 2983550"/>
              <a:gd name="connsiteX3" fmla="*/ 2515358 w 2932012"/>
              <a:gd name="connsiteY3" fmla="*/ 583544 h 2983550"/>
              <a:gd name="connsiteX4" fmla="*/ 2813686 w 2932012"/>
              <a:gd name="connsiteY4" fmla="*/ 2053124 h 2983550"/>
              <a:gd name="connsiteX5" fmla="*/ 1235047 w 2932012"/>
              <a:gd name="connsiteY5" fmla="*/ 2971703 h 2983550"/>
              <a:gd name="connsiteX6" fmla="*/ 14815 w 2932012"/>
              <a:gd name="connsiteY6" fmla="*/ 1604636 h 2983550"/>
              <a:gd name="connsiteX0" fmla="*/ 16628 w 2890261"/>
              <a:gd name="connsiteY0" fmla="*/ 1616089 h 2983092"/>
              <a:gd name="connsiteX1" fmla="*/ 389967 w 2890261"/>
              <a:gd name="connsiteY1" fmla="*/ 427335 h 2983092"/>
              <a:gd name="connsiteX2" fmla="*/ 1412739 w 2890261"/>
              <a:gd name="connsiteY2" fmla="*/ 2476 h 2983092"/>
              <a:gd name="connsiteX3" fmla="*/ 2473607 w 2890261"/>
              <a:gd name="connsiteY3" fmla="*/ 583566 h 2983092"/>
              <a:gd name="connsiteX4" fmla="*/ 2771935 w 2890261"/>
              <a:gd name="connsiteY4" fmla="*/ 2053146 h 2983092"/>
              <a:gd name="connsiteX5" fmla="*/ 1193296 w 2890261"/>
              <a:gd name="connsiteY5" fmla="*/ 2971725 h 2983092"/>
              <a:gd name="connsiteX6" fmla="*/ 16628 w 2890261"/>
              <a:gd name="connsiteY6" fmla="*/ 1616089 h 2983092"/>
              <a:gd name="connsiteX0" fmla="*/ 28885 w 2902518"/>
              <a:gd name="connsiteY0" fmla="*/ 1614467 h 2981472"/>
              <a:gd name="connsiteX1" fmla="*/ 449105 w 2902518"/>
              <a:gd name="connsiteY1" fmla="*/ 482063 h 2981472"/>
              <a:gd name="connsiteX2" fmla="*/ 1424996 w 2902518"/>
              <a:gd name="connsiteY2" fmla="*/ 854 h 2981472"/>
              <a:gd name="connsiteX3" fmla="*/ 2485864 w 2902518"/>
              <a:gd name="connsiteY3" fmla="*/ 581944 h 2981472"/>
              <a:gd name="connsiteX4" fmla="*/ 2784192 w 2902518"/>
              <a:gd name="connsiteY4" fmla="*/ 2051524 h 2981472"/>
              <a:gd name="connsiteX5" fmla="*/ 1205553 w 2902518"/>
              <a:gd name="connsiteY5" fmla="*/ 2970103 h 2981472"/>
              <a:gd name="connsiteX6" fmla="*/ 28885 w 2902518"/>
              <a:gd name="connsiteY6" fmla="*/ 1614467 h 2981472"/>
              <a:gd name="connsiteX0" fmla="*/ 29067 w 2902700"/>
              <a:gd name="connsiteY0" fmla="*/ 1614467 h 2981470"/>
              <a:gd name="connsiteX1" fmla="*/ 449287 w 2902700"/>
              <a:gd name="connsiteY1" fmla="*/ 482063 h 2981470"/>
              <a:gd name="connsiteX2" fmla="*/ 1425178 w 2902700"/>
              <a:gd name="connsiteY2" fmla="*/ 854 h 2981470"/>
              <a:gd name="connsiteX3" fmla="*/ 2486046 w 2902700"/>
              <a:gd name="connsiteY3" fmla="*/ 581944 h 2981470"/>
              <a:gd name="connsiteX4" fmla="*/ 2784374 w 2902700"/>
              <a:gd name="connsiteY4" fmla="*/ 2051524 h 2981470"/>
              <a:gd name="connsiteX5" fmla="*/ 1205735 w 2902700"/>
              <a:gd name="connsiteY5" fmla="*/ 2970103 h 2981470"/>
              <a:gd name="connsiteX6" fmla="*/ 29067 w 2902700"/>
              <a:gd name="connsiteY6" fmla="*/ 1614467 h 2981470"/>
              <a:gd name="connsiteX0" fmla="*/ 31759 w 2861927"/>
              <a:gd name="connsiteY0" fmla="*/ 1748662 h 2976424"/>
              <a:gd name="connsiteX1" fmla="*/ 408514 w 2861927"/>
              <a:gd name="connsiteY1" fmla="*/ 482146 h 2976424"/>
              <a:gd name="connsiteX2" fmla="*/ 1384405 w 2861927"/>
              <a:gd name="connsiteY2" fmla="*/ 937 h 2976424"/>
              <a:gd name="connsiteX3" fmla="*/ 2445273 w 2861927"/>
              <a:gd name="connsiteY3" fmla="*/ 582027 h 2976424"/>
              <a:gd name="connsiteX4" fmla="*/ 2743601 w 2861927"/>
              <a:gd name="connsiteY4" fmla="*/ 2051607 h 2976424"/>
              <a:gd name="connsiteX5" fmla="*/ 1164962 w 2861927"/>
              <a:gd name="connsiteY5" fmla="*/ 2970186 h 2976424"/>
              <a:gd name="connsiteX6" fmla="*/ 31759 w 2861927"/>
              <a:gd name="connsiteY6" fmla="*/ 1748662 h 2976424"/>
              <a:gd name="connsiteX0" fmla="*/ 32411 w 2861230"/>
              <a:gd name="connsiteY0" fmla="*/ 1703227 h 2930989"/>
              <a:gd name="connsiteX1" fmla="*/ 409166 w 2861230"/>
              <a:gd name="connsiteY1" fmla="*/ 436711 h 2930989"/>
              <a:gd name="connsiteX2" fmla="*/ 1436640 w 2861230"/>
              <a:gd name="connsiteY2" fmla="*/ 1129 h 2930989"/>
              <a:gd name="connsiteX3" fmla="*/ 2445925 w 2861230"/>
              <a:gd name="connsiteY3" fmla="*/ 536592 h 2930989"/>
              <a:gd name="connsiteX4" fmla="*/ 2744253 w 2861230"/>
              <a:gd name="connsiteY4" fmla="*/ 2006172 h 2930989"/>
              <a:gd name="connsiteX5" fmla="*/ 1165614 w 2861230"/>
              <a:gd name="connsiteY5" fmla="*/ 2924751 h 2930989"/>
              <a:gd name="connsiteX6" fmla="*/ 32411 w 2861230"/>
              <a:gd name="connsiteY6" fmla="*/ 1703227 h 2930989"/>
              <a:gd name="connsiteX0" fmla="*/ 32413 w 2825621"/>
              <a:gd name="connsiteY0" fmla="*/ 1703227 h 2929700"/>
              <a:gd name="connsiteX1" fmla="*/ 409168 w 2825621"/>
              <a:gd name="connsiteY1" fmla="*/ 436711 h 2929700"/>
              <a:gd name="connsiteX2" fmla="*/ 1436642 w 2825621"/>
              <a:gd name="connsiteY2" fmla="*/ 1129 h 2929700"/>
              <a:gd name="connsiteX3" fmla="*/ 2445927 w 2825621"/>
              <a:gd name="connsiteY3" fmla="*/ 536592 h 2929700"/>
              <a:gd name="connsiteX4" fmla="*/ 2702042 w 2825621"/>
              <a:gd name="connsiteY4" fmla="*/ 1979994 h 2929700"/>
              <a:gd name="connsiteX5" fmla="*/ 1165616 w 2825621"/>
              <a:gd name="connsiteY5" fmla="*/ 2924751 h 2929700"/>
              <a:gd name="connsiteX6" fmla="*/ 32413 w 2825621"/>
              <a:gd name="connsiteY6" fmla="*/ 1703227 h 2929700"/>
              <a:gd name="connsiteX0" fmla="*/ 33345 w 2826553"/>
              <a:gd name="connsiteY0" fmla="*/ 1703227 h 2887517"/>
              <a:gd name="connsiteX1" fmla="*/ 410100 w 2826553"/>
              <a:gd name="connsiteY1" fmla="*/ 436711 h 2887517"/>
              <a:gd name="connsiteX2" fmla="*/ 1437574 w 2826553"/>
              <a:gd name="connsiteY2" fmla="*/ 1129 h 2887517"/>
              <a:gd name="connsiteX3" fmla="*/ 2446859 w 2826553"/>
              <a:gd name="connsiteY3" fmla="*/ 536592 h 2887517"/>
              <a:gd name="connsiteX4" fmla="*/ 2702974 w 2826553"/>
              <a:gd name="connsiteY4" fmla="*/ 1979994 h 2887517"/>
              <a:gd name="connsiteX5" fmla="*/ 1185353 w 2826553"/>
              <a:gd name="connsiteY5" fmla="*/ 2881864 h 2887517"/>
              <a:gd name="connsiteX6" fmla="*/ 33345 w 2826553"/>
              <a:gd name="connsiteY6" fmla="*/ 1703227 h 2887517"/>
              <a:gd name="connsiteX0" fmla="*/ 12394 w 2805602"/>
              <a:gd name="connsiteY0" fmla="*/ 1703227 h 2887517"/>
              <a:gd name="connsiteX1" fmla="*/ 389149 w 2805602"/>
              <a:gd name="connsiteY1" fmla="*/ 436711 h 2887517"/>
              <a:gd name="connsiteX2" fmla="*/ 1416623 w 2805602"/>
              <a:gd name="connsiteY2" fmla="*/ 1129 h 2887517"/>
              <a:gd name="connsiteX3" fmla="*/ 2425908 w 2805602"/>
              <a:gd name="connsiteY3" fmla="*/ 536592 h 2887517"/>
              <a:gd name="connsiteX4" fmla="*/ 2682023 w 2805602"/>
              <a:gd name="connsiteY4" fmla="*/ 1979994 h 2887517"/>
              <a:gd name="connsiteX5" fmla="*/ 1164402 w 2805602"/>
              <a:gd name="connsiteY5" fmla="*/ 2881864 h 2887517"/>
              <a:gd name="connsiteX6" fmla="*/ 12394 w 2805602"/>
              <a:gd name="connsiteY6" fmla="*/ 1703227 h 2887517"/>
              <a:gd name="connsiteX0" fmla="*/ 32809 w 2826017"/>
              <a:gd name="connsiteY0" fmla="*/ 1703227 h 2887517"/>
              <a:gd name="connsiteX1" fmla="*/ 409564 w 2826017"/>
              <a:gd name="connsiteY1" fmla="*/ 436711 h 2887517"/>
              <a:gd name="connsiteX2" fmla="*/ 1437038 w 2826017"/>
              <a:gd name="connsiteY2" fmla="*/ 1129 h 2887517"/>
              <a:gd name="connsiteX3" fmla="*/ 2446323 w 2826017"/>
              <a:gd name="connsiteY3" fmla="*/ 536592 h 2887517"/>
              <a:gd name="connsiteX4" fmla="*/ 2702438 w 2826017"/>
              <a:gd name="connsiteY4" fmla="*/ 1979994 h 2887517"/>
              <a:gd name="connsiteX5" fmla="*/ 1184817 w 2826017"/>
              <a:gd name="connsiteY5" fmla="*/ 2881864 h 2887517"/>
              <a:gd name="connsiteX6" fmla="*/ 32809 w 2826017"/>
              <a:gd name="connsiteY6" fmla="*/ 1703227 h 2887517"/>
              <a:gd name="connsiteX0" fmla="*/ 32809 w 2812930"/>
              <a:gd name="connsiteY0" fmla="*/ 1703227 h 2891892"/>
              <a:gd name="connsiteX1" fmla="*/ 409564 w 2812930"/>
              <a:gd name="connsiteY1" fmla="*/ 436711 h 2891892"/>
              <a:gd name="connsiteX2" fmla="*/ 1437038 w 2812930"/>
              <a:gd name="connsiteY2" fmla="*/ 1129 h 2891892"/>
              <a:gd name="connsiteX3" fmla="*/ 2446323 w 2812930"/>
              <a:gd name="connsiteY3" fmla="*/ 536592 h 2891892"/>
              <a:gd name="connsiteX4" fmla="*/ 2686706 w 2812930"/>
              <a:gd name="connsiteY4" fmla="*/ 2046174 h 2891892"/>
              <a:gd name="connsiteX5" fmla="*/ 1184817 w 2812930"/>
              <a:gd name="connsiteY5" fmla="*/ 2881864 h 2891892"/>
              <a:gd name="connsiteX6" fmla="*/ 32809 w 2812930"/>
              <a:gd name="connsiteY6" fmla="*/ 1703227 h 2891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12930" h="2891892">
                <a:moveTo>
                  <a:pt x="32809" y="1703227"/>
                </a:moveTo>
                <a:cubicBezTo>
                  <a:pt x="-94915" y="1117381"/>
                  <a:pt x="175526" y="720394"/>
                  <a:pt x="409564" y="436711"/>
                </a:cubicBezTo>
                <a:cubicBezTo>
                  <a:pt x="643602" y="153028"/>
                  <a:pt x="1097578" y="-15518"/>
                  <a:pt x="1437038" y="1129"/>
                </a:cubicBezTo>
                <a:cubicBezTo>
                  <a:pt x="1776498" y="17776"/>
                  <a:pt x="2238045" y="195751"/>
                  <a:pt x="2446323" y="536592"/>
                </a:cubicBezTo>
                <a:cubicBezTo>
                  <a:pt x="2654601" y="877433"/>
                  <a:pt x="3000986" y="1443744"/>
                  <a:pt x="2686706" y="2046174"/>
                </a:cubicBezTo>
                <a:cubicBezTo>
                  <a:pt x="2243732" y="2763750"/>
                  <a:pt x="1627133" y="2939022"/>
                  <a:pt x="1184817" y="2881864"/>
                </a:cubicBezTo>
                <a:cubicBezTo>
                  <a:pt x="742501" y="2824706"/>
                  <a:pt x="160533" y="2289073"/>
                  <a:pt x="32809" y="1703227"/>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hasCustomPrompt="1"/>
          </p:nvPr>
        </p:nvSpPr>
        <p:spPr>
          <a:xfrm>
            <a:off x="700790" y="5270513"/>
            <a:ext cx="6816291" cy="807720"/>
          </a:xfrm>
        </p:spPr>
        <p:txBody>
          <a:bodyPr anchor="ctr">
            <a:normAutofit/>
          </a:bodyPr>
          <a:lstStyle>
            <a:lvl1pPr>
              <a:defRPr sz="3600">
                <a:solidFill>
                  <a:schemeClr val="tx2"/>
                </a:solidFill>
              </a:defRPr>
            </a:lvl1pPr>
          </a:lstStyle>
          <a:p>
            <a:r>
              <a:rPr lang="en-US" dirty="0"/>
              <a:t>Quote Author</a:t>
            </a:r>
          </a:p>
        </p:txBody>
      </p:sp>
      <p:sp>
        <p:nvSpPr>
          <p:cNvPr id="9" name="Content Placeholder 8">
            <a:extLst>
              <a:ext uri="{FF2B5EF4-FFF2-40B4-BE49-F238E27FC236}">
                <a16:creationId xmlns:a16="http://schemas.microsoft.com/office/drawing/2014/main" id="{A1CEF28A-3F52-68BB-661E-D02CAE40FEE5}"/>
              </a:ext>
            </a:extLst>
          </p:cNvPr>
          <p:cNvSpPr>
            <a:spLocks noGrp="1"/>
          </p:cNvSpPr>
          <p:nvPr>
            <p:ph sz="quarter" idx="13" hasCustomPrompt="1"/>
          </p:nvPr>
        </p:nvSpPr>
        <p:spPr>
          <a:xfrm>
            <a:off x="685802" y="1375079"/>
            <a:ext cx="7394054" cy="3201683"/>
          </a:xfrm>
        </p:spPr>
        <p:txBody>
          <a:bodyPr/>
          <a:lstStyle>
            <a:lvl1pPr marL="0" indent="0">
              <a:lnSpc>
                <a:spcPct val="100000"/>
              </a:lnSpc>
              <a:buNone/>
              <a:defRPr sz="4400"/>
            </a:lvl1pPr>
          </a:lstStyle>
          <a:p>
            <a:pPr lvl="0"/>
            <a:r>
              <a:rPr lang="en-US" dirty="0"/>
              <a:t>Click to add Quote</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5755125" y="6356350"/>
            <a:ext cx="2066535" cy="365125"/>
          </a:xfrm>
        </p:spPr>
        <p:txBody>
          <a:bodyPr/>
          <a:lstStyle>
            <a:lvl1pPr>
              <a:defRPr>
                <a:solidFill>
                  <a:schemeClr val="tx2"/>
                </a:solidFill>
              </a:defRPr>
            </a:lvl1p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8003516" y="6356350"/>
            <a:ext cx="491834" cy="365125"/>
          </a:xfrm>
        </p:spPr>
        <p:txBody>
          <a:bodyPr/>
          <a:lstStyle>
            <a:lvl1pPr>
              <a:defRPr>
                <a:solidFill>
                  <a:schemeClr val="tx2"/>
                </a:solidFill>
              </a:defRPr>
            </a:lvl1pPr>
          </a:lstStyle>
          <a:p>
            <a:fld id="{B6F15528-21DE-4FAA-801E-634DDDAF4B2B}" type="slidenum">
              <a:rPr lang="en-GB" smtClean="0"/>
              <a:t>‹#›</a:t>
            </a:fld>
            <a:endParaRPr lang="en-GB"/>
          </a:p>
        </p:txBody>
      </p:sp>
      <p:sp>
        <p:nvSpPr>
          <p:cNvPr id="14" name="Freeform: Shape 13">
            <a:extLst>
              <a:ext uri="{FF2B5EF4-FFF2-40B4-BE49-F238E27FC236}">
                <a16:creationId xmlns:a16="http://schemas.microsoft.com/office/drawing/2014/main" id="{DEF7170A-F9A7-05AB-2DC1-6B0DFCA876A1}"/>
              </a:ext>
            </a:extLst>
          </p:cNvPr>
          <p:cNvSpPr/>
          <p:nvPr/>
        </p:nvSpPr>
        <p:spPr>
          <a:xfrm rot="6910187">
            <a:off x="8540964" y="5072757"/>
            <a:ext cx="2167730" cy="1145130"/>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429855"/>
              <a:gd name="connsiteY0" fmla="*/ 1967436 h 1967436"/>
              <a:gd name="connsiteX1" fmla="*/ 103200 w 3429855"/>
              <a:gd name="connsiteY1" fmla="*/ 1967436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83099 w 3429855"/>
              <a:gd name="connsiteY0" fmla="*/ 1967436 h 1967436"/>
              <a:gd name="connsiteX1" fmla="*/ 18063 w 3429855"/>
              <a:gd name="connsiteY1" fmla="*/ 1957464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70867 w 3417623"/>
              <a:gd name="connsiteY0" fmla="*/ 1967436 h 1967436"/>
              <a:gd name="connsiteX1" fmla="*/ 5831 w 3417623"/>
              <a:gd name="connsiteY1" fmla="*/ 1957464 h 1967436"/>
              <a:gd name="connsiteX2" fmla="*/ 0 w 3417623"/>
              <a:gd name="connsiteY2" fmla="*/ 0 h 1967436"/>
              <a:gd name="connsiteX3" fmla="*/ 3404077 w 3417623"/>
              <a:gd name="connsiteY3" fmla="*/ 4176 h 1967436"/>
              <a:gd name="connsiteX4" fmla="*/ 3398128 w 3417623"/>
              <a:gd name="connsiteY4" fmla="*/ 1246580 h 1967436"/>
              <a:gd name="connsiteX5" fmla="*/ 3376861 w 3417623"/>
              <a:gd name="connsiteY5" fmla="*/ 1921570 h 1967436"/>
              <a:gd name="connsiteX6" fmla="*/ 3370867 w 3417623"/>
              <a:gd name="connsiteY6" fmla="*/ 1967436 h 1967436"/>
              <a:gd name="connsiteX0" fmla="*/ 3370867 w 3648525"/>
              <a:gd name="connsiteY0" fmla="*/ 1967436 h 1967436"/>
              <a:gd name="connsiteX1" fmla="*/ 5831 w 3648525"/>
              <a:gd name="connsiteY1" fmla="*/ 1957464 h 1967436"/>
              <a:gd name="connsiteX2" fmla="*/ 0 w 3648525"/>
              <a:gd name="connsiteY2" fmla="*/ 0 h 1967436"/>
              <a:gd name="connsiteX3" fmla="*/ 3404077 w 3648525"/>
              <a:gd name="connsiteY3" fmla="*/ 4176 h 1967436"/>
              <a:gd name="connsiteX4" fmla="*/ 3376861 w 3648525"/>
              <a:gd name="connsiteY4" fmla="*/ 1921570 h 1967436"/>
              <a:gd name="connsiteX5" fmla="*/ 3370867 w 3648525"/>
              <a:gd name="connsiteY5" fmla="*/ 1967436 h 1967436"/>
              <a:gd name="connsiteX0" fmla="*/ 3370867 w 3420134"/>
              <a:gd name="connsiteY0" fmla="*/ 1967436 h 1967436"/>
              <a:gd name="connsiteX1" fmla="*/ 5831 w 3420134"/>
              <a:gd name="connsiteY1" fmla="*/ 1957464 h 1967436"/>
              <a:gd name="connsiteX2" fmla="*/ 0 w 3420134"/>
              <a:gd name="connsiteY2" fmla="*/ 0 h 1967436"/>
              <a:gd name="connsiteX3" fmla="*/ 3404077 w 3420134"/>
              <a:gd name="connsiteY3" fmla="*/ 4176 h 1967436"/>
              <a:gd name="connsiteX4" fmla="*/ 3376861 w 3420134"/>
              <a:gd name="connsiteY4" fmla="*/ 1921570 h 1967436"/>
              <a:gd name="connsiteX5" fmla="*/ 3370867 w 3420134"/>
              <a:gd name="connsiteY5"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20134" h="1967436">
                <a:moveTo>
                  <a:pt x="3370867" y="1967436"/>
                </a:moveTo>
                <a:lnTo>
                  <a:pt x="5831" y="1957464"/>
                </a:lnTo>
                <a:cubicBezTo>
                  <a:pt x="3887" y="1304976"/>
                  <a:pt x="1944" y="652488"/>
                  <a:pt x="0" y="0"/>
                </a:cubicBezTo>
                <a:lnTo>
                  <a:pt x="3404077" y="4176"/>
                </a:lnTo>
                <a:cubicBezTo>
                  <a:pt x="3450373" y="699042"/>
                  <a:pt x="3382396" y="1594360"/>
                  <a:pt x="3376861" y="1921570"/>
                </a:cubicBezTo>
                <a:lnTo>
                  <a:pt x="3370867" y="1967436"/>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
        <p:nvSpPr>
          <p:cNvPr id="17" name="Star: 7 Points 2">
            <a:extLst>
              <a:ext uri="{FF2B5EF4-FFF2-40B4-BE49-F238E27FC236}">
                <a16:creationId xmlns:a16="http://schemas.microsoft.com/office/drawing/2014/main" id="{F6846D31-31E7-588B-1737-4BD00B2DCA26}"/>
              </a:ext>
            </a:extLst>
          </p:cNvPr>
          <p:cNvSpPr/>
          <p:nvPr/>
        </p:nvSpPr>
        <p:spPr>
          <a:xfrm rot="16714281">
            <a:off x="9934395" y="2992309"/>
            <a:ext cx="2033560" cy="2048828"/>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E65F7D01-21A9-0939-B89C-D52676F3930E}"/>
              </a:ext>
            </a:extLst>
          </p:cNvPr>
          <p:cNvSpPr/>
          <p:nvPr/>
        </p:nvSpPr>
        <p:spPr>
          <a:xfrm rot="5784107">
            <a:off x="11181008" y="6103856"/>
            <a:ext cx="124751" cy="137337"/>
          </a:xfrm>
          <a:prstGeom prst="ellipse">
            <a:avLst/>
          </a:prstGeom>
          <a:noFill/>
          <a:ln w="5397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ADF5CF91-BA20-8A95-1277-A216C89A2382}"/>
              </a:ext>
            </a:extLst>
          </p:cNvPr>
          <p:cNvGrpSpPr/>
          <p:nvPr/>
        </p:nvGrpSpPr>
        <p:grpSpPr>
          <a:xfrm rot="784898" flipH="1">
            <a:off x="9403125" y="5495877"/>
            <a:ext cx="529288" cy="367128"/>
            <a:chOff x="9839339" y="677159"/>
            <a:chExt cx="751991" cy="521600"/>
          </a:xfrm>
        </p:grpSpPr>
        <p:sp>
          <p:nvSpPr>
            <p:cNvPr id="16" name="Freeform: Shape 16">
              <a:extLst>
                <a:ext uri="{FF2B5EF4-FFF2-40B4-BE49-F238E27FC236}">
                  <a16:creationId xmlns:a16="http://schemas.microsoft.com/office/drawing/2014/main" id="{C0EEBD5B-FB39-50AA-1214-747DCD072EB6}"/>
                </a:ext>
              </a:extLst>
            </p:cNvPr>
            <p:cNvSpPr/>
            <p:nvPr/>
          </p:nvSpPr>
          <p:spPr>
            <a:xfrm rot="5636109">
              <a:off x="10405736" y="63306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20ED9D33-5B4E-90D8-D488-95CE77F7B194}"/>
                </a:ext>
              </a:extLst>
            </p:cNvPr>
            <p:cNvSpPr/>
            <p:nvPr/>
          </p:nvSpPr>
          <p:spPr>
            <a:xfrm rot="15963891" flipH="1">
              <a:off x="9883433" y="661928"/>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520F23AD-BE92-A89F-127D-8172F015A9DC}"/>
                </a:ext>
              </a:extLst>
            </p:cNvPr>
            <p:cNvSpPr/>
            <p:nvPr/>
          </p:nvSpPr>
          <p:spPr>
            <a:xfrm>
              <a:off x="10099691" y="1099560"/>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0" name="Group 19">
            <a:extLst>
              <a:ext uri="{FF2B5EF4-FFF2-40B4-BE49-F238E27FC236}">
                <a16:creationId xmlns:a16="http://schemas.microsoft.com/office/drawing/2014/main" id="{18D22A8F-B161-7EE9-812D-5FBDE1D1CA20}"/>
              </a:ext>
            </a:extLst>
          </p:cNvPr>
          <p:cNvGrpSpPr/>
          <p:nvPr/>
        </p:nvGrpSpPr>
        <p:grpSpPr>
          <a:xfrm flipH="1">
            <a:off x="11003564" y="5662962"/>
            <a:ext cx="552720" cy="258450"/>
            <a:chOff x="1162566" y="1754387"/>
            <a:chExt cx="669182" cy="312906"/>
          </a:xfrm>
        </p:grpSpPr>
        <p:sp>
          <p:nvSpPr>
            <p:cNvPr id="21" name="Oval 20">
              <a:extLst>
                <a:ext uri="{FF2B5EF4-FFF2-40B4-BE49-F238E27FC236}">
                  <a16:creationId xmlns:a16="http://schemas.microsoft.com/office/drawing/2014/main" id="{9BA1864B-B3D8-DBB2-DE91-56194E6675BF}"/>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10">
              <a:extLst>
                <a:ext uri="{FF2B5EF4-FFF2-40B4-BE49-F238E27FC236}">
                  <a16:creationId xmlns:a16="http://schemas.microsoft.com/office/drawing/2014/main" id="{0E4FD2E7-021A-3CAD-BBEB-C3DA66714DD7}"/>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Oval 22">
              <a:extLst>
                <a:ext uri="{FF2B5EF4-FFF2-40B4-BE49-F238E27FC236}">
                  <a16:creationId xmlns:a16="http://schemas.microsoft.com/office/drawing/2014/main" id="{7EA79C37-9D84-E7CA-9360-EF7895C6A436}"/>
                </a:ext>
              </a:extLst>
            </p:cNvPr>
            <p:cNvSpPr/>
            <p:nvPr/>
          </p:nvSpPr>
          <p:spPr>
            <a:xfrm rot="21262796" flipV="1">
              <a:off x="1555261"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12">
              <a:extLst>
                <a:ext uri="{FF2B5EF4-FFF2-40B4-BE49-F238E27FC236}">
                  <a16:creationId xmlns:a16="http://schemas.microsoft.com/office/drawing/2014/main" id="{1A4768A1-F55C-247D-F9E6-6EE4C0419EDF}"/>
                </a:ext>
              </a:extLst>
            </p:cNvPr>
            <p:cNvSpPr/>
            <p:nvPr/>
          </p:nvSpPr>
          <p:spPr>
            <a:xfrm rot="18622065" flipV="1">
              <a:off x="1691040" y="1843586"/>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32" name="Group 31">
            <a:extLst>
              <a:ext uri="{FF2B5EF4-FFF2-40B4-BE49-F238E27FC236}">
                <a16:creationId xmlns:a16="http://schemas.microsoft.com/office/drawing/2014/main" id="{6FC7693C-EFF9-BC88-82CC-27266C234976}"/>
              </a:ext>
            </a:extLst>
          </p:cNvPr>
          <p:cNvGrpSpPr/>
          <p:nvPr/>
        </p:nvGrpSpPr>
        <p:grpSpPr>
          <a:xfrm rot="21128632">
            <a:off x="10710179" y="3942564"/>
            <a:ext cx="688256" cy="306609"/>
            <a:chOff x="10096975" y="5939226"/>
            <a:chExt cx="929806" cy="414217"/>
          </a:xfrm>
        </p:grpSpPr>
        <p:sp>
          <p:nvSpPr>
            <p:cNvPr id="33" name="Freeform: Shape 14">
              <a:extLst>
                <a:ext uri="{FF2B5EF4-FFF2-40B4-BE49-F238E27FC236}">
                  <a16:creationId xmlns:a16="http://schemas.microsoft.com/office/drawing/2014/main" id="{BEC46EC4-2B0E-5879-B411-B4F8D2E91ECD}"/>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15">
              <a:extLst>
                <a:ext uri="{FF2B5EF4-FFF2-40B4-BE49-F238E27FC236}">
                  <a16:creationId xmlns:a16="http://schemas.microsoft.com/office/drawing/2014/main" id="{6FCB03E4-9321-8D47-B318-B69F725D0E96}"/>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16">
              <a:extLst>
                <a:ext uri="{FF2B5EF4-FFF2-40B4-BE49-F238E27FC236}">
                  <a16:creationId xmlns:a16="http://schemas.microsoft.com/office/drawing/2014/main" id="{9D7FFB4D-13C1-D8E7-7BAD-68F2A25A84FB}"/>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63167981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1B10-4D77-D9D0-CD2B-70B8C7E065B2}"/>
              </a:ext>
            </a:extLst>
          </p:cNvPr>
          <p:cNvSpPr>
            <a:spLocks noGrp="1"/>
          </p:cNvSpPr>
          <p:nvPr>
            <p:ph type="title"/>
          </p:nvPr>
        </p:nvSpPr>
        <p:spPr>
          <a:xfrm>
            <a:off x="699660" y="549041"/>
            <a:ext cx="9893999" cy="107737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55B508C-3D3C-3A04-3528-4893259B0455}"/>
              </a:ext>
            </a:extLst>
          </p:cNvPr>
          <p:cNvSpPr>
            <a:spLocks noGrp="1"/>
          </p:cNvSpPr>
          <p:nvPr>
            <p:ph sz="half" idx="1"/>
          </p:nvPr>
        </p:nvSpPr>
        <p:spPr>
          <a:xfrm>
            <a:off x="699660" y="1946581"/>
            <a:ext cx="4421459" cy="42442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DAA02F6-BD05-ADB1-BA48-248F41B6F5F3}"/>
              </a:ext>
            </a:extLst>
          </p:cNvPr>
          <p:cNvSpPr>
            <a:spLocks noGrp="1"/>
          </p:cNvSpPr>
          <p:nvPr>
            <p:ph sz="half" idx="2"/>
          </p:nvPr>
        </p:nvSpPr>
        <p:spPr>
          <a:xfrm>
            <a:off x="6172200" y="1946581"/>
            <a:ext cx="4421459" cy="42442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FE948D4F-0D0A-8BB9-4F56-107A52F281E3}"/>
              </a:ext>
            </a:extLst>
          </p:cNvPr>
          <p:cNvSpPr>
            <a:spLocks noGrp="1"/>
          </p:cNvSpPr>
          <p:nvPr>
            <p:ph type="ftr" sz="quarter" idx="11"/>
          </p:nvPr>
        </p:nvSpPr>
        <p:spPr/>
        <p:txBody>
          <a:bodyPr/>
          <a:lstStyle/>
          <a:p>
            <a:endParaRPr lang="en-GB"/>
          </a:p>
        </p:txBody>
      </p:sp>
      <p:sp>
        <p:nvSpPr>
          <p:cNvPr id="5" name="Date Placeholder 4">
            <a:extLst>
              <a:ext uri="{FF2B5EF4-FFF2-40B4-BE49-F238E27FC236}">
                <a16:creationId xmlns:a16="http://schemas.microsoft.com/office/drawing/2014/main" id="{4E769124-FC98-B1DD-3B04-F87993383C4B}"/>
              </a:ext>
            </a:extLst>
          </p:cNvPr>
          <p:cNvSpPr>
            <a:spLocks noGrp="1"/>
          </p:cNvSpPr>
          <p:nvPr>
            <p:ph type="dt" sz="half" idx="10"/>
          </p:nvPr>
        </p:nvSpPr>
        <p:spPr/>
        <p:txBody>
          <a:bodyPr/>
          <a:lstStyle/>
          <a:p>
            <a:fld id="{1D8BD707-D9CF-40AE-B4C6-C98DA3205C09}" type="datetimeFigureOut">
              <a:rPr lang="en-US" smtClean="0"/>
              <a:t>10/9/2026</a:t>
            </a:fld>
            <a:endParaRPr lang="en-US"/>
          </a:p>
        </p:txBody>
      </p:sp>
      <p:sp>
        <p:nvSpPr>
          <p:cNvPr id="7" name="Slide Number Placeholder 6">
            <a:extLst>
              <a:ext uri="{FF2B5EF4-FFF2-40B4-BE49-F238E27FC236}">
                <a16:creationId xmlns:a16="http://schemas.microsoft.com/office/drawing/2014/main" id="{03FF5D1E-4005-A355-6CD3-9DD91ADA603E}"/>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945266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0FE0F-B048-7F4F-1EF2-91CD224D93FC}"/>
              </a:ext>
            </a:extLst>
          </p:cNvPr>
          <p:cNvSpPr>
            <a:spLocks noGrp="1"/>
          </p:cNvSpPr>
          <p:nvPr>
            <p:ph type="title"/>
          </p:nvPr>
        </p:nvSpPr>
        <p:spPr>
          <a:xfrm>
            <a:off x="683674" y="365126"/>
            <a:ext cx="10515600" cy="126129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C155D06-C2C8-1830-D789-879E3F39087C}"/>
              </a:ext>
            </a:extLst>
          </p:cNvPr>
          <p:cNvSpPr>
            <a:spLocks noGrp="1"/>
          </p:cNvSpPr>
          <p:nvPr>
            <p:ph type="body" idx="1"/>
          </p:nvPr>
        </p:nvSpPr>
        <p:spPr>
          <a:xfrm>
            <a:off x="683674" y="1626420"/>
            <a:ext cx="4434163" cy="599878"/>
          </a:xfrm>
        </p:spPr>
        <p:txBody>
          <a:bodyPr anchor="b">
            <a:normAutofit/>
          </a:bodyPr>
          <a:lstStyle>
            <a:lvl1pPr marL="0" indent="0">
              <a:buNone/>
              <a:defRPr sz="14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ACE6BF6-D801-9236-6425-501DB8AD6A14}"/>
              </a:ext>
            </a:extLst>
          </p:cNvPr>
          <p:cNvSpPr>
            <a:spLocks noGrp="1"/>
          </p:cNvSpPr>
          <p:nvPr>
            <p:ph sz="half" idx="2"/>
          </p:nvPr>
        </p:nvSpPr>
        <p:spPr>
          <a:xfrm>
            <a:off x="683675" y="2293205"/>
            <a:ext cx="4412432" cy="39849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4149CA7-B860-B244-7675-4472B019AA7D}"/>
              </a:ext>
            </a:extLst>
          </p:cNvPr>
          <p:cNvSpPr>
            <a:spLocks noGrp="1"/>
          </p:cNvSpPr>
          <p:nvPr>
            <p:ph type="body" sz="quarter" idx="3"/>
          </p:nvPr>
        </p:nvSpPr>
        <p:spPr>
          <a:xfrm>
            <a:off x="6172201" y="1626420"/>
            <a:ext cx="4434164" cy="599878"/>
          </a:xfrm>
        </p:spPr>
        <p:txBody>
          <a:bodyPr anchor="b">
            <a:normAutofit/>
          </a:bodyPr>
          <a:lstStyle>
            <a:lvl1pPr marL="0" indent="0">
              <a:buNone/>
              <a:defRPr sz="14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259BFE2-FAC6-C58C-6C76-208F5F020DC2}"/>
              </a:ext>
            </a:extLst>
          </p:cNvPr>
          <p:cNvSpPr>
            <a:spLocks noGrp="1"/>
          </p:cNvSpPr>
          <p:nvPr>
            <p:ph sz="quarter" idx="4"/>
          </p:nvPr>
        </p:nvSpPr>
        <p:spPr>
          <a:xfrm>
            <a:off x="6172200" y="2293205"/>
            <a:ext cx="4434163" cy="39849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E175141C-6BF3-1939-A42E-8C52BA9DC2B5}"/>
              </a:ext>
            </a:extLst>
          </p:cNvPr>
          <p:cNvSpPr>
            <a:spLocks noGrp="1"/>
          </p:cNvSpPr>
          <p:nvPr>
            <p:ph type="ftr" sz="quarter" idx="11"/>
          </p:nvPr>
        </p:nvSpPr>
        <p:spPr/>
        <p:txBody>
          <a:bodyPr/>
          <a:lstStyle/>
          <a:p>
            <a:endParaRPr lang="en-GB"/>
          </a:p>
        </p:txBody>
      </p:sp>
      <p:sp>
        <p:nvSpPr>
          <p:cNvPr id="7" name="Date Placeholder 6">
            <a:extLst>
              <a:ext uri="{FF2B5EF4-FFF2-40B4-BE49-F238E27FC236}">
                <a16:creationId xmlns:a16="http://schemas.microsoft.com/office/drawing/2014/main" id="{5919760F-E677-41B9-FDC2-34B300618B9E}"/>
              </a:ext>
            </a:extLst>
          </p:cNvPr>
          <p:cNvSpPr>
            <a:spLocks noGrp="1"/>
          </p:cNvSpPr>
          <p:nvPr>
            <p:ph type="dt" sz="half" idx="10"/>
          </p:nvPr>
        </p:nvSpPr>
        <p:spPr/>
        <p:txBody>
          <a:bodyPr/>
          <a:lstStyle/>
          <a:p>
            <a:fld id="{1D8BD707-D9CF-40AE-B4C6-C98DA3205C09}" type="datetimeFigureOut">
              <a:rPr lang="en-US" smtClean="0"/>
              <a:t>10/9/2026</a:t>
            </a:fld>
            <a:endParaRPr lang="en-US"/>
          </a:p>
        </p:txBody>
      </p:sp>
      <p:sp>
        <p:nvSpPr>
          <p:cNvPr id="9" name="Slide Number Placeholder 8">
            <a:extLst>
              <a:ext uri="{FF2B5EF4-FFF2-40B4-BE49-F238E27FC236}">
                <a16:creationId xmlns:a16="http://schemas.microsoft.com/office/drawing/2014/main" id="{616A3921-47E3-6FAB-EAC8-284F4F13CD1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7782015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DE98D-235D-1189-9ABF-73D501777CC0}"/>
              </a:ext>
            </a:extLst>
          </p:cNvPr>
          <p:cNvSpPr>
            <a:spLocks noGrp="1"/>
          </p:cNvSpPr>
          <p:nvPr>
            <p:ph type="title"/>
          </p:nvPr>
        </p:nvSpPr>
        <p:spPr>
          <a:xfrm>
            <a:off x="699660" y="549041"/>
            <a:ext cx="10515600" cy="1145944"/>
          </a:xfrm>
        </p:spPr>
        <p:txBody>
          <a:bodyPr anchor="t"/>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DA9964A8-457E-C600-441D-D76D1DC74186}"/>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1F76DB80-064D-3114-7184-B6513973DEF0}"/>
              </a:ext>
            </a:extLst>
          </p:cNvPr>
          <p:cNvSpPr>
            <a:spLocks noGrp="1"/>
          </p:cNvSpPr>
          <p:nvPr>
            <p:ph type="dt" sz="half" idx="10"/>
          </p:nvPr>
        </p:nvSpPr>
        <p:spPr/>
        <p:txBody>
          <a:bodyPr/>
          <a:lstStyle/>
          <a:p>
            <a:fld id="{1D8BD707-D9CF-40AE-B4C6-C98DA3205C09}" type="datetimeFigureOut">
              <a:rPr lang="en-US" smtClean="0"/>
              <a:t>10/9/2026</a:t>
            </a:fld>
            <a:endParaRPr lang="en-US"/>
          </a:p>
        </p:txBody>
      </p:sp>
      <p:sp>
        <p:nvSpPr>
          <p:cNvPr id="5" name="Slide Number Placeholder 4">
            <a:extLst>
              <a:ext uri="{FF2B5EF4-FFF2-40B4-BE49-F238E27FC236}">
                <a16:creationId xmlns:a16="http://schemas.microsoft.com/office/drawing/2014/main" id="{B0E6256D-F7BE-F14B-43BB-AFE5705E83F7}"/>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414029277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E008E978-EAE3-36FC-5692-1AE269E38BF3}"/>
              </a:ext>
            </a:extLst>
          </p:cNvPr>
          <p:cNvSpPr>
            <a:spLocks noGrp="1"/>
          </p:cNvSpPr>
          <p:nvPr>
            <p:ph type="ftr" sz="quarter" idx="11"/>
          </p:nvPr>
        </p:nvSpPr>
        <p:spPr/>
        <p:txBody>
          <a:bodyPr/>
          <a:lstStyle/>
          <a:p>
            <a:endParaRPr lang="en-GB"/>
          </a:p>
        </p:txBody>
      </p:sp>
      <p:sp>
        <p:nvSpPr>
          <p:cNvPr id="2" name="Date Placeholder 1">
            <a:extLst>
              <a:ext uri="{FF2B5EF4-FFF2-40B4-BE49-F238E27FC236}">
                <a16:creationId xmlns:a16="http://schemas.microsoft.com/office/drawing/2014/main" id="{767FDD81-38B0-7352-1845-D6883BD6D8F8}"/>
              </a:ext>
            </a:extLst>
          </p:cNvPr>
          <p:cNvSpPr>
            <a:spLocks noGrp="1"/>
          </p:cNvSpPr>
          <p:nvPr>
            <p:ph type="dt" sz="half" idx="10"/>
          </p:nvPr>
        </p:nvSpPr>
        <p:spPr/>
        <p:txBody>
          <a:bodyPr/>
          <a:lstStyle/>
          <a:p>
            <a:fld id="{1D8BD707-D9CF-40AE-B4C6-C98DA3205C09}" type="datetimeFigureOut">
              <a:rPr lang="en-US" smtClean="0"/>
              <a:t>10/9/2026</a:t>
            </a:fld>
            <a:endParaRPr lang="en-US"/>
          </a:p>
        </p:txBody>
      </p:sp>
      <p:sp>
        <p:nvSpPr>
          <p:cNvPr id="4" name="Slide Number Placeholder 3">
            <a:extLst>
              <a:ext uri="{FF2B5EF4-FFF2-40B4-BE49-F238E27FC236}">
                <a16:creationId xmlns:a16="http://schemas.microsoft.com/office/drawing/2014/main" id="{D7443987-08C8-F21D-C066-4F2D226DE32C}"/>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60482347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Conclusion">
    <p:bg>
      <p:bgPr>
        <a:solidFill>
          <a:schemeClr val="accent3"/>
        </a:solidFill>
        <a:effectLst/>
      </p:bgPr>
    </p:bg>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F9808008-80F6-2779-AE41-35A382A91D7F}"/>
              </a:ext>
            </a:extLst>
          </p:cNvPr>
          <p:cNvGrpSpPr/>
          <p:nvPr/>
        </p:nvGrpSpPr>
        <p:grpSpPr>
          <a:xfrm rot="9987480">
            <a:off x="8787028" y="3746728"/>
            <a:ext cx="2188889" cy="2052424"/>
            <a:chOff x="7749926" y="3136297"/>
            <a:chExt cx="3434150" cy="3220050"/>
          </a:xfrm>
          <a:solidFill>
            <a:schemeClr val="accent5">
              <a:lumMod val="60000"/>
              <a:lumOff val="40000"/>
            </a:schemeClr>
          </a:solidFill>
        </p:grpSpPr>
        <p:sp>
          <p:nvSpPr>
            <p:cNvPr id="19" name="Freeform: Shape 18">
              <a:extLst>
                <a:ext uri="{FF2B5EF4-FFF2-40B4-BE49-F238E27FC236}">
                  <a16:creationId xmlns:a16="http://schemas.microsoft.com/office/drawing/2014/main" id="{18FA0D4B-A035-10C6-FE43-49AA85810A76}"/>
                </a:ext>
              </a:extLst>
            </p:cNvPr>
            <p:cNvSpPr/>
            <p:nvPr/>
          </p:nvSpPr>
          <p:spPr>
            <a:xfrm rot="10800000">
              <a:off x="7752107" y="3136297"/>
              <a:ext cx="3417806" cy="1667642"/>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
          <p:nvSpPr>
            <p:cNvPr id="20" name="Freeform: Shape 19">
              <a:extLst>
                <a:ext uri="{FF2B5EF4-FFF2-40B4-BE49-F238E27FC236}">
                  <a16:creationId xmlns:a16="http://schemas.microsoft.com/office/drawing/2014/main" id="{FC0FF313-337C-7421-9ED4-F3C362718C39}"/>
                </a:ext>
              </a:extLst>
            </p:cNvPr>
            <p:cNvSpPr/>
            <p:nvPr/>
          </p:nvSpPr>
          <p:spPr>
            <a:xfrm rot="10800000" flipH="1">
              <a:off x="7749926" y="4717704"/>
              <a:ext cx="3434150" cy="163864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702015"/>
                <a:gd name="connsiteY0" fmla="*/ 0 h 3130670"/>
                <a:gd name="connsiteX1" fmla="*/ 4685434 w 4702015"/>
                <a:gd name="connsiteY1" fmla="*/ 66859 h 3130670"/>
                <a:gd name="connsiteX2" fmla="*/ 4504867 w 4702015"/>
                <a:gd name="connsiteY2" fmla="*/ 1441337 h 3130670"/>
                <a:gd name="connsiteX3" fmla="*/ 3153322 w 4702015"/>
                <a:gd name="connsiteY3" fmla="*/ 3066840 h 3130670"/>
                <a:gd name="connsiteX4" fmla="*/ 1172429 w 4702015"/>
                <a:gd name="connsiteY4" fmla="*/ 2823397 h 3130670"/>
                <a:gd name="connsiteX5" fmla="*/ 167010 w 4702015"/>
                <a:gd name="connsiteY5" fmla="*/ 939931 h 3130670"/>
                <a:gd name="connsiteX6" fmla="*/ 5293 w 4702015"/>
                <a:gd name="connsiteY6" fmla="*/ 0 h 3130670"/>
                <a:gd name="connsiteX0" fmla="*/ 5293 w 4702014"/>
                <a:gd name="connsiteY0" fmla="*/ 11051 h 3141721"/>
                <a:gd name="connsiteX1" fmla="*/ 4685434 w 4702014"/>
                <a:gd name="connsiteY1" fmla="*/ 77910 h 3141721"/>
                <a:gd name="connsiteX2" fmla="*/ 4504867 w 4702014"/>
                <a:gd name="connsiteY2" fmla="*/ 1452388 h 3141721"/>
                <a:gd name="connsiteX3" fmla="*/ 3153322 w 4702014"/>
                <a:gd name="connsiteY3" fmla="*/ 3077891 h 3141721"/>
                <a:gd name="connsiteX4" fmla="*/ 1172429 w 4702014"/>
                <a:gd name="connsiteY4" fmla="*/ 2834448 h 3141721"/>
                <a:gd name="connsiteX5" fmla="*/ 167010 w 4702014"/>
                <a:gd name="connsiteY5" fmla="*/ 950982 h 3141721"/>
                <a:gd name="connsiteX6" fmla="*/ 5293 w 4702014"/>
                <a:gd name="connsiteY6" fmla="*/ 11051 h 3141721"/>
                <a:gd name="connsiteX0" fmla="*/ 6458 w 4703179"/>
                <a:gd name="connsiteY0" fmla="*/ 11051 h 3141721"/>
                <a:gd name="connsiteX1" fmla="*/ 4686599 w 4703179"/>
                <a:gd name="connsiteY1" fmla="*/ 77910 h 3141721"/>
                <a:gd name="connsiteX2" fmla="*/ 4506032 w 4703179"/>
                <a:gd name="connsiteY2" fmla="*/ 1452388 h 3141721"/>
                <a:gd name="connsiteX3" fmla="*/ 3154487 w 4703179"/>
                <a:gd name="connsiteY3" fmla="*/ 3077891 h 3141721"/>
                <a:gd name="connsiteX4" fmla="*/ 1173594 w 4703179"/>
                <a:gd name="connsiteY4" fmla="*/ 2834448 h 3141721"/>
                <a:gd name="connsiteX5" fmla="*/ 168175 w 4703179"/>
                <a:gd name="connsiteY5" fmla="*/ 950982 h 3141721"/>
                <a:gd name="connsiteX6" fmla="*/ 6458 w 4703179"/>
                <a:gd name="connsiteY6" fmla="*/ 11051 h 3141721"/>
                <a:gd name="connsiteX0" fmla="*/ 6458 w 4703179"/>
                <a:gd name="connsiteY0" fmla="*/ 11051 h 3141721"/>
                <a:gd name="connsiteX1" fmla="*/ 4686599 w 4703179"/>
                <a:gd name="connsiteY1" fmla="*/ 77910 h 3141721"/>
                <a:gd name="connsiteX2" fmla="*/ 4506032 w 4703179"/>
                <a:gd name="connsiteY2" fmla="*/ 1452388 h 3141721"/>
                <a:gd name="connsiteX3" fmla="*/ 3154487 w 4703179"/>
                <a:gd name="connsiteY3" fmla="*/ 3077891 h 3141721"/>
                <a:gd name="connsiteX4" fmla="*/ 1173594 w 4703179"/>
                <a:gd name="connsiteY4" fmla="*/ 2834448 h 3141721"/>
                <a:gd name="connsiteX5" fmla="*/ 168175 w 4703179"/>
                <a:gd name="connsiteY5" fmla="*/ 950982 h 3141721"/>
                <a:gd name="connsiteX6" fmla="*/ 6458 w 4703179"/>
                <a:gd name="connsiteY6" fmla="*/ 11051 h 3141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03179" h="3141721">
                  <a:moveTo>
                    <a:pt x="6458" y="11051"/>
                  </a:moveTo>
                  <a:cubicBezTo>
                    <a:pt x="1385014" y="-30184"/>
                    <a:pt x="3126552" y="55624"/>
                    <a:pt x="4686599" y="77910"/>
                  </a:cubicBezTo>
                  <a:cubicBezTo>
                    <a:pt x="4741396" y="94008"/>
                    <a:pt x="4655036" y="982876"/>
                    <a:pt x="4506032" y="1452388"/>
                  </a:cubicBezTo>
                  <a:cubicBezTo>
                    <a:pt x="4274879" y="2100600"/>
                    <a:pt x="3735605" y="2773441"/>
                    <a:pt x="3154487" y="3077891"/>
                  </a:cubicBezTo>
                  <a:cubicBezTo>
                    <a:pt x="2647168" y="3217689"/>
                    <a:pt x="1753030" y="3124031"/>
                    <a:pt x="1173594" y="2834448"/>
                  </a:cubicBezTo>
                  <a:cubicBezTo>
                    <a:pt x="632015" y="2454555"/>
                    <a:pt x="368736" y="1587166"/>
                    <a:pt x="168175" y="950982"/>
                  </a:cubicBezTo>
                  <a:cubicBezTo>
                    <a:pt x="100035" y="639999"/>
                    <a:pt x="-30471" y="211715"/>
                    <a:pt x="6458" y="11051"/>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grpSp>
      <p:sp>
        <p:nvSpPr>
          <p:cNvPr id="8" name="Oval 28">
            <a:extLst>
              <a:ext uri="{FF2B5EF4-FFF2-40B4-BE49-F238E27FC236}">
                <a16:creationId xmlns:a16="http://schemas.microsoft.com/office/drawing/2014/main" id="{81936825-1175-B4E4-16E4-EB18E87281C6}"/>
              </a:ext>
            </a:extLst>
          </p:cNvPr>
          <p:cNvSpPr/>
          <p:nvPr/>
        </p:nvSpPr>
        <p:spPr>
          <a:xfrm rot="18585563">
            <a:off x="9746009" y="1839456"/>
            <a:ext cx="1689472" cy="1726240"/>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1907 w 3045014"/>
              <a:gd name="connsiteY0" fmla="*/ 1624335 h 3017657"/>
              <a:gd name="connsiteX1" fmla="*/ 453606 w 3045014"/>
              <a:gd name="connsiteY1" fmla="*/ 460440 h 3017657"/>
              <a:gd name="connsiteX2" fmla="*/ 1412722 w 3045014"/>
              <a:gd name="connsiteY2" fmla="*/ 0 h 3017657"/>
              <a:gd name="connsiteX3" fmla="*/ 2551450 w 3045014"/>
              <a:gd name="connsiteY3" fmla="*/ 461827 h 3017657"/>
              <a:gd name="connsiteX4" fmla="*/ 2935457 w 3045014"/>
              <a:gd name="connsiteY4" fmla="*/ 2091694 h 3017657"/>
              <a:gd name="connsiteX5" fmla="*/ 1256935 w 3045014"/>
              <a:gd name="connsiteY5" fmla="*/ 3004830 h 3017657"/>
              <a:gd name="connsiteX6" fmla="*/ 11907 w 3045014"/>
              <a:gd name="connsiteY6" fmla="*/ 1624335 h 3017657"/>
              <a:gd name="connsiteX0" fmla="*/ 14192 w 3047299"/>
              <a:gd name="connsiteY0" fmla="*/ 1624335 h 3017657"/>
              <a:gd name="connsiteX1" fmla="*/ 455891 w 3047299"/>
              <a:gd name="connsiteY1" fmla="*/ 460440 h 3017657"/>
              <a:gd name="connsiteX2" fmla="*/ 1415007 w 3047299"/>
              <a:gd name="connsiteY2" fmla="*/ 0 h 3017657"/>
              <a:gd name="connsiteX3" fmla="*/ 2553735 w 3047299"/>
              <a:gd name="connsiteY3" fmla="*/ 461827 h 3017657"/>
              <a:gd name="connsiteX4" fmla="*/ 2937742 w 3047299"/>
              <a:gd name="connsiteY4" fmla="*/ 2091694 h 3017657"/>
              <a:gd name="connsiteX5" fmla="*/ 1259220 w 3047299"/>
              <a:gd name="connsiteY5" fmla="*/ 3004830 h 3017657"/>
              <a:gd name="connsiteX6" fmla="*/ 14192 w 3047299"/>
              <a:gd name="connsiteY6" fmla="*/ 1624335 h 3017657"/>
              <a:gd name="connsiteX0" fmla="*/ 14192 w 2960523"/>
              <a:gd name="connsiteY0" fmla="*/ 1624335 h 3017246"/>
              <a:gd name="connsiteX1" fmla="*/ 455891 w 2960523"/>
              <a:gd name="connsiteY1" fmla="*/ 460440 h 3017246"/>
              <a:gd name="connsiteX2" fmla="*/ 1415007 w 2960523"/>
              <a:gd name="connsiteY2" fmla="*/ 0 h 3017246"/>
              <a:gd name="connsiteX3" fmla="*/ 2553735 w 2960523"/>
              <a:gd name="connsiteY3" fmla="*/ 461827 h 3017246"/>
              <a:gd name="connsiteX4" fmla="*/ 2837859 w 2960523"/>
              <a:gd name="connsiteY4" fmla="*/ 2086251 h 3017246"/>
              <a:gd name="connsiteX5" fmla="*/ 1259220 w 2960523"/>
              <a:gd name="connsiteY5" fmla="*/ 3004830 h 3017246"/>
              <a:gd name="connsiteX6" fmla="*/ 14192 w 2960523"/>
              <a:gd name="connsiteY6" fmla="*/ 1624335 h 3017246"/>
              <a:gd name="connsiteX0" fmla="*/ 14192 w 2957884"/>
              <a:gd name="connsiteY0" fmla="*/ 1626269 h 3019180"/>
              <a:gd name="connsiteX1" fmla="*/ 455891 w 2957884"/>
              <a:gd name="connsiteY1" fmla="*/ 462374 h 3019180"/>
              <a:gd name="connsiteX2" fmla="*/ 1415007 w 2957884"/>
              <a:gd name="connsiteY2" fmla="*/ 1934 h 3019180"/>
              <a:gd name="connsiteX3" fmla="*/ 2539531 w 2957884"/>
              <a:gd name="connsiteY3" fmla="*/ 618605 h 3019180"/>
              <a:gd name="connsiteX4" fmla="*/ 2837859 w 2957884"/>
              <a:gd name="connsiteY4" fmla="*/ 2088185 h 3019180"/>
              <a:gd name="connsiteX5" fmla="*/ 1259220 w 2957884"/>
              <a:gd name="connsiteY5" fmla="*/ 3006764 h 3019180"/>
              <a:gd name="connsiteX6" fmla="*/ 14192 w 2957884"/>
              <a:gd name="connsiteY6" fmla="*/ 1626269 h 3019180"/>
              <a:gd name="connsiteX0" fmla="*/ 13945 w 2955938"/>
              <a:gd name="connsiteY0" fmla="*/ 1591183 h 2984094"/>
              <a:gd name="connsiteX1" fmla="*/ 455644 w 2955938"/>
              <a:gd name="connsiteY1" fmla="*/ 427288 h 2984094"/>
              <a:gd name="connsiteX2" fmla="*/ 1478416 w 2955938"/>
              <a:gd name="connsiteY2" fmla="*/ 2429 h 2984094"/>
              <a:gd name="connsiteX3" fmla="*/ 2539284 w 2955938"/>
              <a:gd name="connsiteY3" fmla="*/ 583519 h 2984094"/>
              <a:gd name="connsiteX4" fmla="*/ 2837612 w 2955938"/>
              <a:gd name="connsiteY4" fmla="*/ 2053099 h 2984094"/>
              <a:gd name="connsiteX5" fmla="*/ 1258973 w 2955938"/>
              <a:gd name="connsiteY5" fmla="*/ 2971678 h 2984094"/>
              <a:gd name="connsiteX6" fmla="*/ 13945 w 2955938"/>
              <a:gd name="connsiteY6" fmla="*/ 1591183 h 2984094"/>
              <a:gd name="connsiteX0" fmla="*/ 14815 w 2932012"/>
              <a:gd name="connsiteY0" fmla="*/ 1604636 h 2983550"/>
              <a:gd name="connsiteX1" fmla="*/ 431718 w 2932012"/>
              <a:gd name="connsiteY1" fmla="*/ 427313 h 2983550"/>
              <a:gd name="connsiteX2" fmla="*/ 1454490 w 2932012"/>
              <a:gd name="connsiteY2" fmla="*/ 2454 h 2983550"/>
              <a:gd name="connsiteX3" fmla="*/ 2515358 w 2932012"/>
              <a:gd name="connsiteY3" fmla="*/ 583544 h 2983550"/>
              <a:gd name="connsiteX4" fmla="*/ 2813686 w 2932012"/>
              <a:gd name="connsiteY4" fmla="*/ 2053124 h 2983550"/>
              <a:gd name="connsiteX5" fmla="*/ 1235047 w 2932012"/>
              <a:gd name="connsiteY5" fmla="*/ 2971703 h 2983550"/>
              <a:gd name="connsiteX6" fmla="*/ 14815 w 2932012"/>
              <a:gd name="connsiteY6" fmla="*/ 1604636 h 2983550"/>
              <a:gd name="connsiteX0" fmla="*/ 16628 w 2890261"/>
              <a:gd name="connsiteY0" fmla="*/ 1616089 h 2983092"/>
              <a:gd name="connsiteX1" fmla="*/ 389967 w 2890261"/>
              <a:gd name="connsiteY1" fmla="*/ 427335 h 2983092"/>
              <a:gd name="connsiteX2" fmla="*/ 1412739 w 2890261"/>
              <a:gd name="connsiteY2" fmla="*/ 2476 h 2983092"/>
              <a:gd name="connsiteX3" fmla="*/ 2473607 w 2890261"/>
              <a:gd name="connsiteY3" fmla="*/ 583566 h 2983092"/>
              <a:gd name="connsiteX4" fmla="*/ 2771935 w 2890261"/>
              <a:gd name="connsiteY4" fmla="*/ 2053146 h 2983092"/>
              <a:gd name="connsiteX5" fmla="*/ 1193296 w 2890261"/>
              <a:gd name="connsiteY5" fmla="*/ 2971725 h 2983092"/>
              <a:gd name="connsiteX6" fmla="*/ 16628 w 2890261"/>
              <a:gd name="connsiteY6" fmla="*/ 1616089 h 2983092"/>
              <a:gd name="connsiteX0" fmla="*/ 28885 w 2902518"/>
              <a:gd name="connsiteY0" fmla="*/ 1614467 h 2981472"/>
              <a:gd name="connsiteX1" fmla="*/ 449105 w 2902518"/>
              <a:gd name="connsiteY1" fmla="*/ 482063 h 2981472"/>
              <a:gd name="connsiteX2" fmla="*/ 1424996 w 2902518"/>
              <a:gd name="connsiteY2" fmla="*/ 854 h 2981472"/>
              <a:gd name="connsiteX3" fmla="*/ 2485864 w 2902518"/>
              <a:gd name="connsiteY3" fmla="*/ 581944 h 2981472"/>
              <a:gd name="connsiteX4" fmla="*/ 2784192 w 2902518"/>
              <a:gd name="connsiteY4" fmla="*/ 2051524 h 2981472"/>
              <a:gd name="connsiteX5" fmla="*/ 1205553 w 2902518"/>
              <a:gd name="connsiteY5" fmla="*/ 2970103 h 2981472"/>
              <a:gd name="connsiteX6" fmla="*/ 28885 w 2902518"/>
              <a:gd name="connsiteY6" fmla="*/ 1614467 h 2981472"/>
              <a:gd name="connsiteX0" fmla="*/ 29067 w 2902700"/>
              <a:gd name="connsiteY0" fmla="*/ 1614467 h 2981470"/>
              <a:gd name="connsiteX1" fmla="*/ 449287 w 2902700"/>
              <a:gd name="connsiteY1" fmla="*/ 482063 h 2981470"/>
              <a:gd name="connsiteX2" fmla="*/ 1425178 w 2902700"/>
              <a:gd name="connsiteY2" fmla="*/ 854 h 2981470"/>
              <a:gd name="connsiteX3" fmla="*/ 2486046 w 2902700"/>
              <a:gd name="connsiteY3" fmla="*/ 581944 h 2981470"/>
              <a:gd name="connsiteX4" fmla="*/ 2784374 w 2902700"/>
              <a:gd name="connsiteY4" fmla="*/ 2051524 h 2981470"/>
              <a:gd name="connsiteX5" fmla="*/ 1205735 w 2902700"/>
              <a:gd name="connsiteY5" fmla="*/ 2970103 h 2981470"/>
              <a:gd name="connsiteX6" fmla="*/ 29067 w 2902700"/>
              <a:gd name="connsiteY6" fmla="*/ 1614467 h 2981470"/>
              <a:gd name="connsiteX0" fmla="*/ 31759 w 2861927"/>
              <a:gd name="connsiteY0" fmla="*/ 1748662 h 2976424"/>
              <a:gd name="connsiteX1" fmla="*/ 408514 w 2861927"/>
              <a:gd name="connsiteY1" fmla="*/ 482146 h 2976424"/>
              <a:gd name="connsiteX2" fmla="*/ 1384405 w 2861927"/>
              <a:gd name="connsiteY2" fmla="*/ 937 h 2976424"/>
              <a:gd name="connsiteX3" fmla="*/ 2445273 w 2861927"/>
              <a:gd name="connsiteY3" fmla="*/ 582027 h 2976424"/>
              <a:gd name="connsiteX4" fmla="*/ 2743601 w 2861927"/>
              <a:gd name="connsiteY4" fmla="*/ 2051607 h 2976424"/>
              <a:gd name="connsiteX5" fmla="*/ 1164962 w 2861927"/>
              <a:gd name="connsiteY5" fmla="*/ 2970186 h 2976424"/>
              <a:gd name="connsiteX6" fmla="*/ 31759 w 2861927"/>
              <a:gd name="connsiteY6" fmla="*/ 1748662 h 2976424"/>
              <a:gd name="connsiteX0" fmla="*/ 32411 w 2861230"/>
              <a:gd name="connsiteY0" fmla="*/ 1703227 h 2930989"/>
              <a:gd name="connsiteX1" fmla="*/ 409166 w 2861230"/>
              <a:gd name="connsiteY1" fmla="*/ 436711 h 2930989"/>
              <a:gd name="connsiteX2" fmla="*/ 1436640 w 2861230"/>
              <a:gd name="connsiteY2" fmla="*/ 1129 h 2930989"/>
              <a:gd name="connsiteX3" fmla="*/ 2445925 w 2861230"/>
              <a:gd name="connsiteY3" fmla="*/ 536592 h 2930989"/>
              <a:gd name="connsiteX4" fmla="*/ 2744253 w 2861230"/>
              <a:gd name="connsiteY4" fmla="*/ 2006172 h 2930989"/>
              <a:gd name="connsiteX5" fmla="*/ 1165614 w 2861230"/>
              <a:gd name="connsiteY5" fmla="*/ 2924751 h 2930989"/>
              <a:gd name="connsiteX6" fmla="*/ 32411 w 2861230"/>
              <a:gd name="connsiteY6" fmla="*/ 1703227 h 2930989"/>
              <a:gd name="connsiteX0" fmla="*/ 32413 w 2825621"/>
              <a:gd name="connsiteY0" fmla="*/ 1703227 h 2929700"/>
              <a:gd name="connsiteX1" fmla="*/ 409168 w 2825621"/>
              <a:gd name="connsiteY1" fmla="*/ 436711 h 2929700"/>
              <a:gd name="connsiteX2" fmla="*/ 1436642 w 2825621"/>
              <a:gd name="connsiteY2" fmla="*/ 1129 h 2929700"/>
              <a:gd name="connsiteX3" fmla="*/ 2445927 w 2825621"/>
              <a:gd name="connsiteY3" fmla="*/ 536592 h 2929700"/>
              <a:gd name="connsiteX4" fmla="*/ 2702042 w 2825621"/>
              <a:gd name="connsiteY4" fmla="*/ 1979994 h 2929700"/>
              <a:gd name="connsiteX5" fmla="*/ 1165616 w 2825621"/>
              <a:gd name="connsiteY5" fmla="*/ 2924751 h 2929700"/>
              <a:gd name="connsiteX6" fmla="*/ 32413 w 2825621"/>
              <a:gd name="connsiteY6" fmla="*/ 1703227 h 2929700"/>
              <a:gd name="connsiteX0" fmla="*/ 33345 w 2826553"/>
              <a:gd name="connsiteY0" fmla="*/ 1703227 h 2887517"/>
              <a:gd name="connsiteX1" fmla="*/ 410100 w 2826553"/>
              <a:gd name="connsiteY1" fmla="*/ 436711 h 2887517"/>
              <a:gd name="connsiteX2" fmla="*/ 1437574 w 2826553"/>
              <a:gd name="connsiteY2" fmla="*/ 1129 h 2887517"/>
              <a:gd name="connsiteX3" fmla="*/ 2446859 w 2826553"/>
              <a:gd name="connsiteY3" fmla="*/ 536592 h 2887517"/>
              <a:gd name="connsiteX4" fmla="*/ 2702974 w 2826553"/>
              <a:gd name="connsiteY4" fmla="*/ 1979994 h 2887517"/>
              <a:gd name="connsiteX5" fmla="*/ 1185353 w 2826553"/>
              <a:gd name="connsiteY5" fmla="*/ 2881864 h 2887517"/>
              <a:gd name="connsiteX6" fmla="*/ 33345 w 2826553"/>
              <a:gd name="connsiteY6" fmla="*/ 1703227 h 2887517"/>
              <a:gd name="connsiteX0" fmla="*/ 12394 w 2805602"/>
              <a:gd name="connsiteY0" fmla="*/ 1703227 h 2887517"/>
              <a:gd name="connsiteX1" fmla="*/ 389149 w 2805602"/>
              <a:gd name="connsiteY1" fmla="*/ 436711 h 2887517"/>
              <a:gd name="connsiteX2" fmla="*/ 1416623 w 2805602"/>
              <a:gd name="connsiteY2" fmla="*/ 1129 h 2887517"/>
              <a:gd name="connsiteX3" fmla="*/ 2425908 w 2805602"/>
              <a:gd name="connsiteY3" fmla="*/ 536592 h 2887517"/>
              <a:gd name="connsiteX4" fmla="*/ 2682023 w 2805602"/>
              <a:gd name="connsiteY4" fmla="*/ 1979994 h 2887517"/>
              <a:gd name="connsiteX5" fmla="*/ 1164402 w 2805602"/>
              <a:gd name="connsiteY5" fmla="*/ 2881864 h 2887517"/>
              <a:gd name="connsiteX6" fmla="*/ 12394 w 2805602"/>
              <a:gd name="connsiteY6" fmla="*/ 1703227 h 2887517"/>
              <a:gd name="connsiteX0" fmla="*/ 32809 w 2826017"/>
              <a:gd name="connsiteY0" fmla="*/ 1703227 h 2887517"/>
              <a:gd name="connsiteX1" fmla="*/ 409564 w 2826017"/>
              <a:gd name="connsiteY1" fmla="*/ 436711 h 2887517"/>
              <a:gd name="connsiteX2" fmla="*/ 1437038 w 2826017"/>
              <a:gd name="connsiteY2" fmla="*/ 1129 h 2887517"/>
              <a:gd name="connsiteX3" fmla="*/ 2446323 w 2826017"/>
              <a:gd name="connsiteY3" fmla="*/ 536592 h 2887517"/>
              <a:gd name="connsiteX4" fmla="*/ 2702438 w 2826017"/>
              <a:gd name="connsiteY4" fmla="*/ 1979994 h 2887517"/>
              <a:gd name="connsiteX5" fmla="*/ 1184817 w 2826017"/>
              <a:gd name="connsiteY5" fmla="*/ 2881864 h 2887517"/>
              <a:gd name="connsiteX6" fmla="*/ 32809 w 2826017"/>
              <a:gd name="connsiteY6" fmla="*/ 1703227 h 2887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6017" h="2887517">
                <a:moveTo>
                  <a:pt x="32809" y="1703227"/>
                </a:moveTo>
                <a:cubicBezTo>
                  <a:pt x="-94915" y="1117381"/>
                  <a:pt x="175526" y="720394"/>
                  <a:pt x="409564" y="436711"/>
                </a:cubicBezTo>
                <a:cubicBezTo>
                  <a:pt x="643602" y="153028"/>
                  <a:pt x="1097578" y="-15518"/>
                  <a:pt x="1437038" y="1129"/>
                </a:cubicBezTo>
                <a:cubicBezTo>
                  <a:pt x="1776498" y="17776"/>
                  <a:pt x="2235423" y="206781"/>
                  <a:pt x="2446323" y="536592"/>
                </a:cubicBezTo>
                <a:cubicBezTo>
                  <a:pt x="2657223" y="866403"/>
                  <a:pt x="3016718" y="1377564"/>
                  <a:pt x="2702438" y="1979994"/>
                </a:cubicBezTo>
                <a:cubicBezTo>
                  <a:pt x="2259464" y="2697570"/>
                  <a:pt x="1629755" y="2927992"/>
                  <a:pt x="1184817" y="2881864"/>
                </a:cubicBezTo>
                <a:cubicBezTo>
                  <a:pt x="739879" y="2835736"/>
                  <a:pt x="160533" y="2289073"/>
                  <a:pt x="32809" y="170322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22" name="Freeform: Shape 21">
            <a:extLst>
              <a:ext uri="{FF2B5EF4-FFF2-40B4-BE49-F238E27FC236}">
                <a16:creationId xmlns:a16="http://schemas.microsoft.com/office/drawing/2014/main" id="{ABBC4481-B604-5FA7-9666-E8395CAA8745}"/>
              </a:ext>
            </a:extLst>
          </p:cNvPr>
          <p:cNvSpPr/>
          <p:nvPr/>
        </p:nvSpPr>
        <p:spPr>
          <a:xfrm rot="10501542">
            <a:off x="8965047" y="5760735"/>
            <a:ext cx="2447828" cy="1139851"/>
          </a:xfrm>
          <a:custGeom>
            <a:avLst/>
            <a:gdLst>
              <a:gd name="connsiteX0" fmla="*/ 1127699 w 2447828"/>
              <a:gd name="connsiteY0" fmla="*/ 1136708 h 1139851"/>
              <a:gd name="connsiteX1" fmla="*/ 598906 w 2447828"/>
              <a:gd name="connsiteY1" fmla="*/ 1015738 h 1139851"/>
              <a:gd name="connsiteX2" fmla="*/ 100136 w 2447828"/>
              <a:gd name="connsiteY2" fmla="*/ 431058 h 1139851"/>
              <a:gd name="connsiteX3" fmla="*/ 0 w 2447828"/>
              <a:gd name="connsiteY3" fmla="*/ 61141 h 1139851"/>
              <a:gd name="connsiteX4" fmla="*/ 492488 w 2447828"/>
              <a:gd name="connsiteY4" fmla="*/ 0 h 1139851"/>
              <a:gd name="connsiteX5" fmla="*/ 508292 w 2447828"/>
              <a:gd name="connsiteY5" fmla="*/ 103984 h 1139851"/>
              <a:gd name="connsiteX6" fmla="*/ 924220 w 2447828"/>
              <a:gd name="connsiteY6" fmla="*/ 558770 h 1139851"/>
              <a:gd name="connsiteX7" fmla="*/ 1536249 w 2447828"/>
              <a:gd name="connsiteY7" fmla="*/ 561038 h 1139851"/>
              <a:gd name="connsiteX8" fmla="*/ 1823363 w 2447828"/>
              <a:gd name="connsiteY8" fmla="*/ 349762 h 1139851"/>
              <a:gd name="connsiteX9" fmla="*/ 1883957 w 2447828"/>
              <a:gd name="connsiteY9" fmla="*/ 182059 h 1139851"/>
              <a:gd name="connsiteX10" fmla="*/ 1897166 w 2447828"/>
              <a:gd name="connsiteY10" fmla="*/ 99190 h 1139851"/>
              <a:gd name="connsiteX11" fmla="*/ 2447828 w 2447828"/>
              <a:gd name="connsiteY11" fmla="*/ 147117 h 1139851"/>
              <a:gd name="connsiteX12" fmla="*/ 2442885 w 2447828"/>
              <a:gd name="connsiteY12" fmla="*/ 171771 h 1139851"/>
              <a:gd name="connsiteX13" fmla="*/ 1787190 w 2447828"/>
              <a:gd name="connsiteY13" fmla="*/ 1032252 h 1139851"/>
              <a:gd name="connsiteX14" fmla="*/ 1127699 w 2447828"/>
              <a:gd name="connsiteY14" fmla="*/ 1136708 h 113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447828" h="1139851">
                <a:moveTo>
                  <a:pt x="1127699" y="1136708"/>
                </a:moveTo>
                <a:cubicBezTo>
                  <a:pt x="922493" y="1123890"/>
                  <a:pt x="739068" y="1073500"/>
                  <a:pt x="598906" y="1015738"/>
                </a:cubicBezTo>
                <a:cubicBezTo>
                  <a:pt x="327684" y="870018"/>
                  <a:pt x="199954" y="590157"/>
                  <a:pt x="100136" y="431058"/>
                </a:cubicBezTo>
                <a:cubicBezTo>
                  <a:pt x="319" y="271959"/>
                  <a:pt x="10382" y="164584"/>
                  <a:pt x="0" y="61141"/>
                </a:cubicBezTo>
                <a:lnTo>
                  <a:pt x="492488" y="0"/>
                </a:lnTo>
                <a:lnTo>
                  <a:pt x="508292" y="103984"/>
                </a:lnTo>
                <a:cubicBezTo>
                  <a:pt x="548975" y="323073"/>
                  <a:pt x="752894" y="482595"/>
                  <a:pt x="924220" y="558770"/>
                </a:cubicBezTo>
                <a:cubicBezTo>
                  <a:pt x="1095546" y="634946"/>
                  <a:pt x="1355366" y="617382"/>
                  <a:pt x="1536249" y="561038"/>
                </a:cubicBezTo>
                <a:cubicBezTo>
                  <a:pt x="1637189" y="490241"/>
                  <a:pt x="1762929" y="436116"/>
                  <a:pt x="1823363" y="349762"/>
                </a:cubicBezTo>
                <a:cubicBezTo>
                  <a:pt x="1849057" y="296370"/>
                  <a:pt x="1870581" y="238961"/>
                  <a:pt x="1883957" y="182059"/>
                </a:cubicBezTo>
                <a:lnTo>
                  <a:pt x="1897166" y="99190"/>
                </a:lnTo>
                <a:lnTo>
                  <a:pt x="2447828" y="147117"/>
                </a:lnTo>
                <a:lnTo>
                  <a:pt x="2442885" y="171771"/>
                </a:lnTo>
                <a:cubicBezTo>
                  <a:pt x="2386602" y="427393"/>
                  <a:pt x="2222756" y="861233"/>
                  <a:pt x="1787190" y="1032252"/>
                </a:cubicBezTo>
                <a:cubicBezTo>
                  <a:pt x="1559897" y="1124772"/>
                  <a:pt x="1332907" y="1149526"/>
                  <a:pt x="1127699" y="1136708"/>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2"/>
              </a:solidFill>
            </a:endParaRPr>
          </a:p>
        </p:txBody>
      </p:sp>
      <p:grpSp>
        <p:nvGrpSpPr>
          <p:cNvPr id="10" name="Group 9">
            <a:extLst>
              <a:ext uri="{FF2B5EF4-FFF2-40B4-BE49-F238E27FC236}">
                <a16:creationId xmlns:a16="http://schemas.microsoft.com/office/drawing/2014/main" id="{7B1FA397-0D3E-AE4B-C638-200C4430AC4E}"/>
              </a:ext>
            </a:extLst>
          </p:cNvPr>
          <p:cNvGrpSpPr/>
          <p:nvPr/>
        </p:nvGrpSpPr>
        <p:grpSpPr>
          <a:xfrm>
            <a:off x="9707582" y="5040635"/>
            <a:ext cx="586901" cy="424800"/>
            <a:chOff x="-987768" y="1008276"/>
            <a:chExt cx="718103" cy="519764"/>
          </a:xfrm>
        </p:grpSpPr>
        <p:sp>
          <p:nvSpPr>
            <p:cNvPr id="11" name="Oval 10">
              <a:extLst>
                <a:ext uri="{FF2B5EF4-FFF2-40B4-BE49-F238E27FC236}">
                  <a16:creationId xmlns:a16="http://schemas.microsoft.com/office/drawing/2014/main" id="{E8199FA0-897D-E3CC-0D80-71528FD3F1BE}"/>
                </a:ext>
              </a:extLst>
            </p:cNvPr>
            <p:cNvSpPr/>
            <p:nvPr/>
          </p:nvSpPr>
          <p:spPr>
            <a:xfrm rot="20842655" flipH="1">
              <a:off x="-987768" y="1008276"/>
              <a:ext cx="148102" cy="152584"/>
            </a:xfrm>
            <a:prstGeom prst="ellipse">
              <a:avLst/>
            </a:pr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
          <p:nvSpPr>
            <p:cNvPr id="12" name="Freeform: Shape 11">
              <a:extLst>
                <a:ext uri="{FF2B5EF4-FFF2-40B4-BE49-F238E27FC236}">
                  <a16:creationId xmlns:a16="http://schemas.microsoft.com/office/drawing/2014/main" id="{D39A05B6-E151-95DE-9305-05C5FD07503C}"/>
                </a:ext>
              </a:extLst>
            </p:cNvPr>
            <p:cNvSpPr/>
            <p:nvPr/>
          </p:nvSpPr>
          <p:spPr>
            <a:xfrm>
              <a:off x="-747692" y="1428841"/>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3" name="Freeform: Shape 12">
              <a:extLst>
                <a:ext uri="{FF2B5EF4-FFF2-40B4-BE49-F238E27FC236}">
                  <a16:creationId xmlns:a16="http://schemas.microsoft.com/office/drawing/2014/main" id="{15588C64-78B0-7558-ED60-5CEA7CC0228C}"/>
                </a:ext>
              </a:extLst>
            </p:cNvPr>
            <p:cNvSpPr/>
            <p:nvPr/>
          </p:nvSpPr>
          <p:spPr>
            <a:xfrm rot="5636109">
              <a:off x="-455259" y="97052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grpSp>
      <p:grpSp>
        <p:nvGrpSpPr>
          <p:cNvPr id="14" name="Group 13">
            <a:extLst>
              <a:ext uri="{FF2B5EF4-FFF2-40B4-BE49-F238E27FC236}">
                <a16:creationId xmlns:a16="http://schemas.microsoft.com/office/drawing/2014/main" id="{4FA02AC5-1148-4E28-7860-7D49DCF2DF4E}"/>
              </a:ext>
            </a:extLst>
          </p:cNvPr>
          <p:cNvGrpSpPr/>
          <p:nvPr/>
        </p:nvGrpSpPr>
        <p:grpSpPr>
          <a:xfrm>
            <a:off x="10231744" y="2603461"/>
            <a:ext cx="688256" cy="306609"/>
            <a:chOff x="10096975" y="5939226"/>
            <a:chExt cx="929806" cy="414217"/>
          </a:xfrm>
        </p:grpSpPr>
        <p:sp>
          <p:nvSpPr>
            <p:cNvPr id="15" name="Freeform: Shape 14">
              <a:extLst>
                <a:ext uri="{FF2B5EF4-FFF2-40B4-BE49-F238E27FC236}">
                  <a16:creationId xmlns:a16="http://schemas.microsoft.com/office/drawing/2014/main" id="{8BA5EC45-A55E-61AB-5219-715500F31E80}"/>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6" name="Freeform: Shape 15">
              <a:extLst>
                <a:ext uri="{FF2B5EF4-FFF2-40B4-BE49-F238E27FC236}">
                  <a16:creationId xmlns:a16="http://schemas.microsoft.com/office/drawing/2014/main" id="{B0E19869-B0BF-760A-E449-2E22E661966F}"/>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7" name="Freeform: Shape 16">
              <a:extLst>
                <a:ext uri="{FF2B5EF4-FFF2-40B4-BE49-F238E27FC236}">
                  <a16:creationId xmlns:a16="http://schemas.microsoft.com/office/drawing/2014/main" id="{55C8F095-9970-0014-E622-0AA61539A6A9}"/>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gr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1546860"/>
            <a:ext cx="6096249" cy="1566172"/>
          </a:xfrm>
        </p:spPr>
        <p:txBody>
          <a:bodyPr>
            <a:normAutofit/>
          </a:bodyPr>
          <a:lstStyle>
            <a:lvl1pPr>
              <a:defRPr sz="7200">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1" y="3120527"/>
            <a:ext cx="4595828" cy="2028594"/>
          </a:xfrm>
          <a:prstGeom prst="rect">
            <a:avLst/>
          </a:prstGeom>
        </p:spPr>
        <p:txBody>
          <a:bodyPr/>
          <a:lstStyle>
            <a:lvl1pPr>
              <a:buNone/>
              <a:defRPr>
                <a:solidFill>
                  <a:schemeClr val="tx2"/>
                </a:solidFill>
              </a:defRPr>
            </a:lvl1pPr>
            <a:lvl2pPr>
              <a:buNone/>
              <a:defRPr>
                <a:solidFill>
                  <a:schemeClr val="tx2"/>
                </a:solidFill>
              </a:defRPr>
            </a:lvl2pPr>
            <a:lvl3pPr>
              <a:buNone/>
              <a:defRPr>
                <a:solidFill>
                  <a:schemeClr val="tx2"/>
                </a:solidFill>
              </a:defRPr>
            </a:lvl3pPr>
            <a:lvl4pPr>
              <a:buNone/>
              <a:defRPr>
                <a:solidFill>
                  <a:schemeClr val="tx2"/>
                </a:solidFill>
              </a:defRPr>
            </a:lvl4pPr>
            <a:lvl5pPr>
              <a:buNone/>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6797039" y="6356350"/>
            <a:ext cx="1801089" cy="365125"/>
          </a:xfrm>
        </p:spPr>
        <p:txBody>
          <a:bodyPr/>
          <a:lstStyle>
            <a:lvl1pPr>
              <a:defRPr>
                <a:solidFill>
                  <a:schemeClr val="tx2"/>
                </a:solidFill>
              </a:defRPr>
            </a:lvl1p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B6F15528-21DE-4FAA-801E-634DDDAF4B2B}" type="slidenum">
              <a:rPr lang="en-GB" smtClean="0"/>
              <a:t>‹#›</a:t>
            </a:fld>
            <a:endParaRPr lang="en-GB"/>
          </a:p>
        </p:txBody>
      </p:sp>
    </p:spTree>
    <p:extLst>
      <p:ext uri="{BB962C8B-B14F-4D97-AF65-F5344CB8AC3E}">
        <p14:creationId xmlns:p14="http://schemas.microsoft.com/office/powerpoint/2010/main" val="3121295826"/>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Conclusion 2">
    <p:bg>
      <p:bgPr>
        <a:solidFill>
          <a:schemeClr val="accent3"/>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0495D86-E384-947E-9D91-0B506A320BC7}"/>
              </a:ext>
            </a:extLst>
          </p:cNvPr>
          <p:cNvSpPr/>
          <p:nvPr/>
        </p:nvSpPr>
        <p:spPr>
          <a:xfrm rot="11313534">
            <a:off x="9000950" y="5728012"/>
            <a:ext cx="2396342" cy="1094132"/>
          </a:xfrm>
          <a:custGeom>
            <a:avLst/>
            <a:gdLst>
              <a:gd name="connsiteX0" fmla="*/ 1404498 w 2396342"/>
              <a:gd name="connsiteY0" fmla="*/ 1078663 h 1094132"/>
              <a:gd name="connsiteX1" fmla="*/ 575698 w 2396342"/>
              <a:gd name="connsiteY1" fmla="*/ 973151 h 1094132"/>
              <a:gd name="connsiteX2" fmla="*/ 89515 w 2396342"/>
              <a:gd name="connsiteY2" fmla="*/ 403226 h 1094132"/>
              <a:gd name="connsiteX3" fmla="*/ 8018 w 2396342"/>
              <a:gd name="connsiteY3" fmla="*/ 202590 h 1094132"/>
              <a:gd name="connsiteX4" fmla="*/ 0 w 2396342"/>
              <a:gd name="connsiteY4" fmla="*/ 137907 h 1094132"/>
              <a:gd name="connsiteX5" fmla="*/ 484422 w 2396342"/>
              <a:gd name="connsiteY5" fmla="*/ 65000 h 1094132"/>
              <a:gd name="connsiteX6" fmla="*/ 487371 w 2396342"/>
              <a:gd name="connsiteY6" fmla="*/ 84406 h 1094132"/>
              <a:gd name="connsiteX7" fmla="*/ 892804 w 2396342"/>
              <a:gd name="connsiteY7" fmla="*/ 527715 h 1094132"/>
              <a:gd name="connsiteX8" fmla="*/ 1489388 w 2396342"/>
              <a:gd name="connsiteY8" fmla="*/ 529926 h 1094132"/>
              <a:gd name="connsiteX9" fmla="*/ 1769257 w 2396342"/>
              <a:gd name="connsiteY9" fmla="*/ 323982 h 1094132"/>
              <a:gd name="connsiteX10" fmla="*/ 1839729 w 2396342"/>
              <a:gd name="connsiteY10" fmla="*/ 0 h 1094132"/>
              <a:gd name="connsiteX11" fmla="*/ 2396342 w 2396342"/>
              <a:gd name="connsiteY11" fmla="*/ 11016 h 1094132"/>
              <a:gd name="connsiteX12" fmla="*/ 1733996 w 2396342"/>
              <a:gd name="connsiteY12" fmla="*/ 989248 h 1094132"/>
              <a:gd name="connsiteX13" fmla="*/ 1404498 w 2396342"/>
              <a:gd name="connsiteY13" fmla="*/ 1078663 h 1094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96342" h="1094132">
                <a:moveTo>
                  <a:pt x="1404498" y="1078663"/>
                </a:moveTo>
                <a:cubicBezTo>
                  <a:pt x="1080456" y="1125894"/>
                  <a:pt x="780637" y="1057608"/>
                  <a:pt x="575698" y="973151"/>
                </a:cubicBezTo>
                <a:cubicBezTo>
                  <a:pt x="311321" y="831109"/>
                  <a:pt x="186814" y="558310"/>
                  <a:pt x="89515" y="403226"/>
                </a:cubicBezTo>
                <a:cubicBezTo>
                  <a:pt x="40866" y="325683"/>
                  <a:pt x="18994" y="260746"/>
                  <a:pt x="8018" y="202590"/>
                </a:cubicBezTo>
                <a:lnTo>
                  <a:pt x="0" y="137907"/>
                </a:lnTo>
                <a:lnTo>
                  <a:pt x="484422" y="65000"/>
                </a:lnTo>
                <a:lnTo>
                  <a:pt x="487371" y="84406"/>
                </a:lnTo>
                <a:cubicBezTo>
                  <a:pt x="527027" y="297966"/>
                  <a:pt x="725801" y="453462"/>
                  <a:pt x="892804" y="527715"/>
                </a:cubicBezTo>
                <a:cubicBezTo>
                  <a:pt x="1059807" y="601969"/>
                  <a:pt x="1313068" y="584848"/>
                  <a:pt x="1489388" y="529926"/>
                </a:cubicBezTo>
                <a:cubicBezTo>
                  <a:pt x="1587781" y="460915"/>
                  <a:pt x="1710348" y="408157"/>
                  <a:pt x="1769257" y="323982"/>
                </a:cubicBezTo>
                <a:cubicBezTo>
                  <a:pt x="1819347" y="219891"/>
                  <a:pt x="1853181" y="100143"/>
                  <a:pt x="1839729" y="0"/>
                </a:cubicBezTo>
                <a:lnTo>
                  <a:pt x="2396342" y="11016"/>
                </a:lnTo>
                <a:cubicBezTo>
                  <a:pt x="2377889" y="190830"/>
                  <a:pt x="2256548" y="784074"/>
                  <a:pt x="1733996" y="989248"/>
                </a:cubicBezTo>
                <a:cubicBezTo>
                  <a:pt x="1623216" y="1034341"/>
                  <a:pt x="1512512" y="1062920"/>
                  <a:pt x="1404498" y="1078663"/>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2"/>
              </a:solidFill>
            </a:endParaRPr>
          </a:p>
        </p:txBody>
      </p:sp>
      <p:sp>
        <p:nvSpPr>
          <p:cNvPr id="8" name="Oval 28">
            <a:extLst>
              <a:ext uri="{FF2B5EF4-FFF2-40B4-BE49-F238E27FC236}">
                <a16:creationId xmlns:a16="http://schemas.microsoft.com/office/drawing/2014/main" id="{81936825-1175-B4E4-16E4-EB18E87281C6}"/>
              </a:ext>
            </a:extLst>
          </p:cNvPr>
          <p:cNvSpPr/>
          <p:nvPr/>
        </p:nvSpPr>
        <p:spPr>
          <a:xfrm rot="19256458">
            <a:off x="10043602" y="4079772"/>
            <a:ext cx="1794766" cy="1833826"/>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1907 w 3045014"/>
              <a:gd name="connsiteY0" fmla="*/ 1624335 h 3017657"/>
              <a:gd name="connsiteX1" fmla="*/ 453606 w 3045014"/>
              <a:gd name="connsiteY1" fmla="*/ 460440 h 3017657"/>
              <a:gd name="connsiteX2" fmla="*/ 1412722 w 3045014"/>
              <a:gd name="connsiteY2" fmla="*/ 0 h 3017657"/>
              <a:gd name="connsiteX3" fmla="*/ 2551450 w 3045014"/>
              <a:gd name="connsiteY3" fmla="*/ 461827 h 3017657"/>
              <a:gd name="connsiteX4" fmla="*/ 2935457 w 3045014"/>
              <a:gd name="connsiteY4" fmla="*/ 2091694 h 3017657"/>
              <a:gd name="connsiteX5" fmla="*/ 1256935 w 3045014"/>
              <a:gd name="connsiteY5" fmla="*/ 3004830 h 3017657"/>
              <a:gd name="connsiteX6" fmla="*/ 11907 w 3045014"/>
              <a:gd name="connsiteY6" fmla="*/ 1624335 h 3017657"/>
              <a:gd name="connsiteX0" fmla="*/ 14192 w 3047299"/>
              <a:gd name="connsiteY0" fmla="*/ 1624335 h 3017657"/>
              <a:gd name="connsiteX1" fmla="*/ 455891 w 3047299"/>
              <a:gd name="connsiteY1" fmla="*/ 460440 h 3017657"/>
              <a:gd name="connsiteX2" fmla="*/ 1415007 w 3047299"/>
              <a:gd name="connsiteY2" fmla="*/ 0 h 3017657"/>
              <a:gd name="connsiteX3" fmla="*/ 2553735 w 3047299"/>
              <a:gd name="connsiteY3" fmla="*/ 461827 h 3017657"/>
              <a:gd name="connsiteX4" fmla="*/ 2937742 w 3047299"/>
              <a:gd name="connsiteY4" fmla="*/ 2091694 h 3017657"/>
              <a:gd name="connsiteX5" fmla="*/ 1259220 w 3047299"/>
              <a:gd name="connsiteY5" fmla="*/ 3004830 h 3017657"/>
              <a:gd name="connsiteX6" fmla="*/ 14192 w 3047299"/>
              <a:gd name="connsiteY6" fmla="*/ 1624335 h 3017657"/>
              <a:gd name="connsiteX0" fmla="*/ 14192 w 2960523"/>
              <a:gd name="connsiteY0" fmla="*/ 1624335 h 3017246"/>
              <a:gd name="connsiteX1" fmla="*/ 455891 w 2960523"/>
              <a:gd name="connsiteY1" fmla="*/ 460440 h 3017246"/>
              <a:gd name="connsiteX2" fmla="*/ 1415007 w 2960523"/>
              <a:gd name="connsiteY2" fmla="*/ 0 h 3017246"/>
              <a:gd name="connsiteX3" fmla="*/ 2553735 w 2960523"/>
              <a:gd name="connsiteY3" fmla="*/ 461827 h 3017246"/>
              <a:gd name="connsiteX4" fmla="*/ 2837859 w 2960523"/>
              <a:gd name="connsiteY4" fmla="*/ 2086251 h 3017246"/>
              <a:gd name="connsiteX5" fmla="*/ 1259220 w 2960523"/>
              <a:gd name="connsiteY5" fmla="*/ 3004830 h 3017246"/>
              <a:gd name="connsiteX6" fmla="*/ 14192 w 2960523"/>
              <a:gd name="connsiteY6" fmla="*/ 1624335 h 3017246"/>
              <a:gd name="connsiteX0" fmla="*/ 14192 w 2957884"/>
              <a:gd name="connsiteY0" fmla="*/ 1626269 h 3019180"/>
              <a:gd name="connsiteX1" fmla="*/ 455891 w 2957884"/>
              <a:gd name="connsiteY1" fmla="*/ 462374 h 3019180"/>
              <a:gd name="connsiteX2" fmla="*/ 1415007 w 2957884"/>
              <a:gd name="connsiteY2" fmla="*/ 1934 h 3019180"/>
              <a:gd name="connsiteX3" fmla="*/ 2539531 w 2957884"/>
              <a:gd name="connsiteY3" fmla="*/ 618605 h 3019180"/>
              <a:gd name="connsiteX4" fmla="*/ 2837859 w 2957884"/>
              <a:gd name="connsiteY4" fmla="*/ 2088185 h 3019180"/>
              <a:gd name="connsiteX5" fmla="*/ 1259220 w 2957884"/>
              <a:gd name="connsiteY5" fmla="*/ 3006764 h 3019180"/>
              <a:gd name="connsiteX6" fmla="*/ 14192 w 2957884"/>
              <a:gd name="connsiteY6" fmla="*/ 1626269 h 3019180"/>
              <a:gd name="connsiteX0" fmla="*/ 13945 w 2955938"/>
              <a:gd name="connsiteY0" fmla="*/ 1591183 h 2984094"/>
              <a:gd name="connsiteX1" fmla="*/ 455644 w 2955938"/>
              <a:gd name="connsiteY1" fmla="*/ 427288 h 2984094"/>
              <a:gd name="connsiteX2" fmla="*/ 1478416 w 2955938"/>
              <a:gd name="connsiteY2" fmla="*/ 2429 h 2984094"/>
              <a:gd name="connsiteX3" fmla="*/ 2539284 w 2955938"/>
              <a:gd name="connsiteY3" fmla="*/ 583519 h 2984094"/>
              <a:gd name="connsiteX4" fmla="*/ 2837612 w 2955938"/>
              <a:gd name="connsiteY4" fmla="*/ 2053099 h 2984094"/>
              <a:gd name="connsiteX5" fmla="*/ 1258973 w 2955938"/>
              <a:gd name="connsiteY5" fmla="*/ 2971678 h 2984094"/>
              <a:gd name="connsiteX6" fmla="*/ 13945 w 2955938"/>
              <a:gd name="connsiteY6" fmla="*/ 1591183 h 2984094"/>
              <a:gd name="connsiteX0" fmla="*/ 14815 w 2932012"/>
              <a:gd name="connsiteY0" fmla="*/ 1604636 h 2983550"/>
              <a:gd name="connsiteX1" fmla="*/ 431718 w 2932012"/>
              <a:gd name="connsiteY1" fmla="*/ 427313 h 2983550"/>
              <a:gd name="connsiteX2" fmla="*/ 1454490 w 2932012"/>
              <a:gd name="connsiteY2" fmla="*/ 2454 h 2983550"/>
              <a:gd name="connsiteX3" fmla="*/ 2515358 w 2932012"/>
              <a:gd name="connsiteY3" fmla="*/ 583544 h 2983550"/>
              <a:gd name="connsiteX4" fmla="*/ 2813686 w 2932012"/>
              <a:gd name="connsiteY4" fmla="*/ 2053124 h 2983550"/>
              <a:gd name="connsiteX5" fmla="*/ 1235047 w 2932012"/>
              <a:gd name="connsiteY5" fmla="*/ 2971703 h 2983550"/>
              <a:gd name="connsiteX6" fmla="*/ 14815 w 2932012"/>
              <a:gd name="connsiteY6" fmla="*/ 1604636 h 2983550"/>
              <a:gd name="connsiteX0" fmla="*/ 16628 w 2890261"/>
              <a:gd name="connsiteY0" fmla="*/ 1616089 h 2983092"/>
              <a:gd name="connsiteX1" fmla="*/ 389967 w 2890261"/>
              <a:gd name="connsiteY1" fmla="*/ 427335 h 2983092"/>
              <a:gd name="connsiteX2" fmla="*/ 1412739 w 2890261"/>
              <a:gd name="connsiteY2" fmla="*/ 2476 h 2983092"/>
              <a:gd name="connsiteX3" fmla="*/ 2473607 w 2890261"/>
              <a:gd name="connsiteY3" fmla="*/ 583566 h 2983092"/>
              <a:gd name="connsiteX4" fmla="*/ 2771935 w 2890261"/>
              <a:gd name="connsiteY4" fmla="*/ 2053146 h 2983092"/>
              <a:gd name="connsiteX5" fmla="*/ 1193296 w 2890261"/>
              <a:gd name="connsiteY5" fmla="*/ 2971725 h 2983092"/>
              <a:gd name="connsiteX6" fmla="*/ 16628 w 2890261"/>
              <a:gd name="connsiteY6" fmla="*/ 1616089 h 2983092"/>
              <a:gd name="connsiteX0" fmla="*/ 28885 w 2902518"/>
              <a:gd name="connsiteY0" fmla="*/ 1614467 h 2981472"/>
              <a:gd name="connsiteX1" fmla="*/ 449105 w 2902518"/>
              <a:gd name="connsiteY1" fmla="*/ 482063 h 2981472"/>
              <a:gd name="connsiteX2" fmla="*/ 1424996 w 2902518"/>
              <a:gd name="connsiteY2" fmla="*/ 854 h 2981472"/>
              <a:gd name="connsiteX3" fmla="*/ 2485864 w 2902518"/>
              <a:gd name="connsiteY3" fmla="*/ 581944 h 2981472"/>
              <a:gd name="connsiteX4" fmla="*/ 2784192 w 2902518"/>
              <a:gd name="connsiteY4" fmla="*/ 2051524 h 2981472"/>
              <a:gd name="connsiteX5" fmla="*/ 1205553 w 2902518"/>
              <a:gd name="connsiteY5" fmla="*/ 2970103 h 2981472"/>
              <a:gd name="connsiteX6" fmla="*/ 28885 w 2902518"/>
              <a:gd name="connsiteY6" fmla="*/ 1614467 h 2981472"/>
              <a:gd name="connsiteX0" fmla="*/ 29067 w 2902700"/>
              <a:gd name="connsiteY0" fmla="*/ 1614467 h 2981470"/>
              <a:gd name="connsiteX1" fmla="*/ 449287 w 2902700"/>
              <a:gd name="connsiteY1" fmla="*/ 482063 h 2981470"/>
              <a:gd name="connsiteX2" fmla="*/ 1425178 w 2902700"/>
              <a:gd name="connsiteY2" fmla="*/ 854 h 2981470"/>
              <a:gd name="connsiteX3" fmla="*/ 2486046 w 2902700"/>
              <a:gd name="connsiteY3" fmla="*/ 581944 h 2981470"/>
              <a:gd name="connsiteX4" fmla="*/ 2784374 w 2902700"/>
              <a:gd name="connsiteY4" fmla="*/ 2051524 h 2981470"/>
              <a:gd name="connsiteX5" fmla="*/ 1205735 w 2902700"/>
              <a:gd name="connsiteY5" fmla="*/ 2970103 h 2981470"/>
              <a:gd name="connsiteX6" fmla="*/ 29067 w 2902700"/>
              <a:gd name="connsiteY6" fmla="*/ 1614467 h 2981470"/>
              <a:gd name="connsiteX0" fmla="*/ 31759 w 2861927"/>
              <a:gd name="connsiteY0" fmla="*/ 1748662 h 2976424"/>
              <a:gd name="connsiteX1" fmla="*/ 408514 w 2861927"/>
              <a:gd name="connsiteY1" fmla="*/ 482146 h 2976424"/>
              <a:gd name="connsiteX2" fmla="*/ 1384405 w 2861927"/>
              <a:gd name="connsiteY2" fmla="*/ 937 h 2976424"/>
              <a:gd name="connsiteX3" fmla="*/ 2445273 w 2861927"/>
              <a:gd name="connsiteY3" fmla="*/ 582027 h 2976424"/>
              <a:gd name="connsiteX4" fmla="*/ 2743601 w 2861927"/>
              <a:gd name="connsiteY4" fmla="*/ 2051607 h 2976424"/>
              <a:gd name="connsiteX5" fmla="*/ 1164962 w 2861927"/>
              <a:gd name="connsiteY5" fmla="*/ 2970186 h 2976424"/>
              <a:gd name="connsiteX6" fmla="*/ 31759 w 2861927"/>
              <a:gd name="connsiteY6" fmla="*/ 1748662 h 2976424"/>
              <a:gd name="connsiteX0" fmla="*/ 32411 w 2861230"/>
              <a:gd name="connsiteY0" fmla="*/ 1703227 h 2930989"/>
              <a:gd name="connsiteX1" fmla="*/ 409166 w 2861230"/>
              <a:gd name="connsiteY1" fmla="*/ 436711 h 2930989"/>
              <a:gd name="connsiteX2" fmla="*/ 1436640 w 2861230"/>
              <a:gd name="connsiteY2" fmla="*/ 1129 h 2930989"/>
              <a:gd name="connsiteX3" fmla="*/ 2445925 w 2861230"/>
              <a:gd name="connsiteY3" fmla="*/ 536592 h 2930989"/>
              <a:gd name="connsiteX4" fmla="*/ 2744253 w 2861230"/>
              <a:gd name="connsiteY4" fmla="*/ 2006172 h 2930989"/>
              <a:gd name="connsiteX5" fmla="*/ 1165614 w 2861230"/>
              <a:gd name="connsiteY5" fmla="*/ 2924751 h 2930989"/>
              <a:gd name="connsiteX6" fmla="*/ 32411 w 2861230"/>
              <a:gd name="connsiteY6" fmla="*/ 1703227 h 2930989"/>
              <a:gd name="connsiteX0" fmla="*/ 32413 w 2825621"/>
              <a:gd name="connsiteY0" fmla="*/ 1703227 h 2929700"/>
              <a:gd name="connsiteX1" fmla="*/ 409168 w 2825621"/>
              <a:gd name="connsiteY1" fmla="*/ 436711 h 2929700"/>
              <a:gd name="connsiteX2" fmla="*/ 1436642 w 2825621"/>
              <a:gd name="connsiteY2" fmla="*/ 1129 h 2929700"/>
              <a:gd name="connsiteX3" fmla="*/ 2445927 w 2825621"/>
              <a:gd name="connsiteY3" fmla="*/ 536592 h 2929700"/>
              <a:gd name="connsiteX4" fmla="*/ 2702042 w 2825621"/>
              <a:gd name="connsiteY4" fmla="*/ 1979994 h 2929700"/>
              <a:gd name="connsiteX5" fmla="*/ 1165616 w 2825621"/>
              <a:gd name="connsiteY5" fmla="*/ 2924751 h 2929700"/>
              <a:gd name="connsiteX6" fmla="*/ 32413 w 2825621"/>
              <a:gd name="connsiteY6" fmla="*/ 1703227 h 2929700"/>
              <a:gd name="connsiteX0" fmla="*/ 33345 w 2826553"/>
              <a:gd name="connsiteY0" fmla="*/ 1703227 h 2887517"/>
              <a:gd name="connsiteX1" fmla="*/ 410100 w 2826553"/>
              <a:gd name="connsiteY1" fmla="*/ 436711 h 2887517"/>
              <a:gd name="connsiteX2" fmla="*/ 1437574 w 2826553"/>
              <a:gd name="connsiteY2" fmla="*/ 1129 h 2887517"/>
              <a:gd name="connsiteX3" fmla="*/ 2446859 w 2826553"/>
              <a:gd name="connsiteY3" fmla="*/ 536592 h 2887517"/>
              <a:gd name="connsiteX4" fmla="*/ 2702974 w 2826553"/>
              <a:gd name="connsiteY4" fmla="*/ 1979994 h 2887517"/>
              <a:gd name="connsiteX5" fmla="*/ 1185353 w 2826553"/>
              <a:gd name="connsiteY5" fmla="*/ 2881864 h 2887517"/>
              <a:gd name="connsiteX6" fmla="*/ 33345 w 2826553"/>
              <a:gd name="connsiteY6" fmla="*/ 1703227 h 2887517"/>
              <a:gd name="connsiteX0" fmla="*/ 12394 w 2805602"/>
              <a:gd name="connsiteY0" fmla="*/ 1703227 h 2887517"/>
              <a:gd name="connsiteX1" fmla="*/ 389149 w 2805602"/>
              <a:gd name="connsiteY1" fmla="*/ 436711 h 2887517"/>
              <a:gd name="connsiteX2" fmla="*/ 1416623 w 2805602"/>
              <a:gd name="connsiteY2" fmla="*/ 1129 h 2887517"/>
              <a:gd name="connsiteX3" fmla="*/ 2425908 w 2805602"/>
              <a:gd name="connsiteY3" fmla="*/ 536592 h 2887517"/>
              <a:gd name="connsiteX4" fmla="*/ 2682023 w 2805602"/>
              <a:gd name="connsiteY4" fmla="*/ 1979994 h 2887517"/>
              <a:gd name="connsiteX5" fmla="*/ 1164402 w 2805602"/>
              <a:gd name="connsiteY5" fmla="*/ 2881864 h 2887517"/>
              <a:gd name="connsiteX6" fmla="*/ 12394 w 2805602"/>
              <a:gd name="connsiteY6" fmla="*/ 1703227 h 2887517"/>
              <a:gd name="connsiteX0" fmla="*/ 32809 w 2826017"/>
              <a:gd name="connsiteY0" fmla="*/ 1703227 h 2887517"/>
              <a:gd name="connsiteX1" fmla="*/ 409564 w 2826017"/>
              <a:gd name="connsiteY1" fmla="*/ 436711 h 2887517"/>
              <a:gd name="connsiteX2" fmla="*/ 1437038 w 2826017"/>
              <a:gd name="connsiteY2" fmla="*/ 1129 h 2887517"/>
              <a:gd name="connsiteX3" fmla="*/ 2446323 w 2826017"/>
              <a:gd name="connsiteY3" fmla="*/ 536592 h 2887517"/>
              <a:gd name="connsiteX4" fmla="*/ 2702438 w 2826017"/>
              <a:gd name="connsiteY4" fmla="*/ 1979994 h 2887517"/>
              <a:gd name="connsiteX5" fmla="*/ 1184817 w 2826017"/>
              <a:gd name="connsiteY5" fmla="*/ 2881864 h 2887517"/>
              <a:gd name="connsiteX6" fmla="*/ 32809 w 2826017"/>
              <a:gd name="connsiteY6" fmla="*/ 1703227 h 2887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6017" h="2887517">
                <a:moveTo>
                  <a:pt x="32809" y="1703227"/>
                </a:moveTo>
                <a:cubicBezTo>
                  <a:pt x="-94915" y="1117381"/>
                  <a:pt x="175526" y="720394"/>
                  <a:pt x="409564" y="436711"/>
                </a:cubicBezTo>
                <a:cubicBezTo>
                  <a:pt x="643602" y="153028"/>
                  <a:pt x="1097578" y="-15518"/>
                  <a:pt x="1437038" y="1129"/>
                </a:cubicBezTo>
                <a:cubicBezTo>
                  <a:pt x="1776498" y="17776"/>
                  <a:pt x="2235423" y="206781"/>
                  <a:pt x="2446323" y="536592"/>
                </a:cubicBezTo>
                <a:cubicBezTo>
                  <a:pt x="2657223" y="866403"/>
                  <a:pt x="3016718" y="1377564"/>
                  <a:pt x="2702438" y="1979994"/>
                </a:cubicBezTo>
                <a:cubicBezTo>
                  <a:pt x="2259464" y="2697570"/>
                  <a:pt x="1629755" y="2927992"/>
                  <a:pt x="1184817" y="2881864"/>
                </a:cubicBezTo>
                <a:cubicBezTo>
                  <a:pt x="739879" y="2835736"/>
                  <a:pt x="160533" y="2289073"/>
                  <a:pt x="32809" y="170322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grpSp>
        <p:nvGrpSpPr>
          <p:cNvPr id="14" name="Group 13">
            <a:extLst>
              <a:ext uri="{FF2B5EF4-FFF2-40B4-BE49-F238E27FC236}">
                <a16:creationId xmlns:a16="http://schemas.microsoft.com/office/drawing/2014/main" id="{4FA02AC5-1148-4E28-7860-7D49DCF2DF4E}"/>
              </a:ext>
            </a:extLst>
          </p:cNvPr>
          <p:cNvGrpSpPr/>
          <p:nvPr/>
        </p:nvGrpSpPr>
        <p:grpSpPr>
          <a:xfrm rot="339675">
            <a:off x="10606797" y="4942265"/>
            <a:ext cx="688256" cy="306609"/>
            <a:chOff x="10096975" y="5939226"/>
            <a:chExt cx="929806" cy="414217"/>
          </a:xfrm>
        </p:grpSpPr>
        <p:sp>
          <p:nvSpPr>
            <p:cNvPr id="15" name="Freeform: Shape 14">
              <a:extLst>
                <a:ext uri="{FF2B5EF4-FFF2-40B4-BE49-F238E27FC236}">
                  <a16:creationId xmlns:a16="http://schemas.microsoft.com/office/drawing/2014/main" id="{8BA5EC45-A55E-61AB-5219-715500F31E80}"/>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6" name="Freeform: Shape 15">
              <a:extLst>
                <a:ext uri="{FF2B5EF4-FFF2-40B4-BE49-F238E27FC236}">
                  <a16:creationId xmlns:a16="http://schemas.microsoft.com/office/drawing/2014/main" id="{B0E19869-B0BF-760A-E449-2E22E661966F}"/>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7" name="Freeform: Shape 16">
              <a:extLst>
                <a:ext uri="{FF2B5EF4-FFF2-40B4-BE49-F238E27FC236}">
                  <a16:creationId xmlns:a16="http://schemas.microsoft.com/office/drawing/2014/main" id="{55C8F095-9970-0014-E622-0AA61539A6A9}"/>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gr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1535974"/>
            <a:ext cx="6096249" cy="1446597"/>
          </a:xfrm>
        </p:spPr>
        <p:txBody>
          <a:bodyPr>
            <a:normAutofit/>
          </a:bodyPr>
          <a:lstStyle>
            <a:lvl1pPr>
              <a:defRPr sz="7200">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1" y="2993457"/>
            <a:ext cx="8894912" cy="2155664"/>
          </a:xfrm>
          <a:prstGeom prst="rect">
            <a:avLst/>
          </a:prstGeom>
        </p:spPr>
        <p:txBody>
          <a:bodyPr/>
          <a:lstStyle>
            <a:lvl1pPr>
              <a:buNone/>
              <a:defRPr>
                <a:solidFill>
                  <a:schemeClr val="tx2"/>
                </a:solidFill>
              </a:defRPr>
            </a:lvl1pPr>
            <a:lvl2pPr>
              <a:buNone/>
              <a:defRPr>
                <a:solidFill>
                  <a:schemeClr val="tx2"/>
                </a:solidFill>
              </a:defRPr>
            </a:lvl2pPr>
            <a:lvl3pPr>
              <a:buNone/>
              <a:defRPr>
                <a:solidFill>
                  <a:schemeClr val="tx2"/>
                </a:solidFill>
              </a:defRPr>
            </a:lvl3pPr>
            <a:lvl4pPr>
              <a:buNone/>
              <a:defRPr>
                <a:solidFill>
                  <a:schemeClr val="tx2"/>
                </a:solidFill>
              </a:defRPr>
            </a:lvl4pPr>
            <a:lvl5pPr>
              <a:buNone/>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6987577" y="6356350"/>
            <a:ext cx="1801089" cy="365125"/>
          </a:xfrm>
        </p:spPr>
        <p:txBody>
          <a:bodyPr/>
          <a:lstStyle>
            <a:lvl1pPr>
              <a:defRPr>
                <a:solidFill>
                  <a:schemeClr val="tx2"/>
                </a:solidFill>
              </a:defRPr>
            </a:lvl1p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B6F15528-21DE-4FAA-801E-634DDDAF4B2B}" type="slidenum">
              <a:rPr lang="en-GB" smtClean="0"/>
              <a:t>‹#›</a:t>
            </a:fld>
            <a:endParaRPr lang="en-GB"/>
          </a:p>
        </p:txBody>
      </p:sp>
    </p:spTree>
    <p:extLst>
      <p:ext uri="{BB962C8B-B14F-4D97-AF65-F5344CB8AC3E}">
        <p14:creationId xmlns:p14="http://schemas.microsoft.com/office/powerpoint/2010/main" val="4114328547"/>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cSld name="1_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800" b="1" i="0">
                <a:solidFill>
                  <a:srgbClr val="001F5F"/>
                </a:solidFill>
                <a:latin typeface="Arial"/>
                <a:cs typeface="Arial"/>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lang="en-GB"/>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smtClean="0"/>
              <a:t>10/9/2026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lang="en-GB" smtClean="0"/>
              <a:t>‹#›</a:t>
            </a:fld>
            <a:endParaRPr lang="en-GB"/>
          </a:p>
        </p:txBody>
      </p:sp>
    </p:spTree>
    <p:extLst>
      <p:ext uri="{BB962C8B-B14F-4D97-AF65-F5344CB8AC3E}">
        <p14:creationId xmlns:p14="http://schemas.microsoft.com/office/powerpoint/2010/main" val="26830774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cSld name="2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63306016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lang="en-GB"/>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smtClean="0"/>
              <a:t>10/9/2026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lang="en-GB" smtClean="0"/>
              <a:t>‹#›</a:t>
            </a:fld>
            <a:endParaRPr lang="en-GB"/>
          </a:p>
        </p:txBody>
      </p:sp>
    </p:spTree>
    <p:extLst>
      <p:ext uri="{BB962C8B-B14F-4D97-AF65-F5344CB8AC3E}">
        <p14:creationId xmlns:p14="http://schemas.microsoft.com/office/powerpoint/2010/main" val="209512299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sz="2800" b="1" i="0">
                <a:solidFill>
                  <a:srgbClr val="001F5F"/>
                </a:solidFill>
                <a:latin typeface="Arial"/>
                <a:cs typeface="Arial"/>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2200" b="0" i="0">
                <a:solidFill>
                  <a:srgbClr val="C00000"/>
                </a:solidFill>
                <a:latin typeface="Calibri Light"/>
                <a:cs typeface="Calibri Light"/>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lang="en-GB"/>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smtClean="0"/>
              <a:t>10/9/2026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lang="en-GB" smtClean="0"/>
              <a:t>‹#›</a:t>
            </a:fld>
            <a:endParaRPr lang="en-GB"/>
          </a:p>
        </p:txBody>
      </p:sp>
    </p:spTree>
    <p:extLst>
      <p:ext uri="{BB962C8B-B14F-4D97-AF65-F5344CB8AC3E}">
        <p14:creationId xmlns:p14="http://schemas.microsoft.com/office/powerpoint/2010/main" val="349869621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800" b="1" i="0">
                <a:solidFill>
                  <a:srgbClr val="001F5F"/>
                </a:solidFill>
                <a:latin typeface="Arial"/>
                <a:cs typeface="Arial"/>
              </a:defRPr>
            </a:lvl1pPr>
          </a:lstStyle>
          <a:p>
            <a:endParaRPr/>
          </a:p>
        </p:txBody>
      </p:sp>
      <p:sp>
        <p:nvSpPr>
          <p:cNvPr id="3" name="Holder 3"/>
          <p:cNvSpPr>
            <a:spLocks noGrp="1"/>
          </p:cNvSpPr>
          <p:nvPr>
            <p:ph type="body" idx="1"/>
          </p:nvPr>
        </p:nvSpPr>
        <p:spPr/>
        <p:txBody>
          <a:bodyPr lIns="0" tIns="0" rIns="0" bIns="0"/>
          <a:lstStyle>
            <a:lvl1pPr>
              <a:defRPr sz="2200" b="0" i="0">
                <a:solidFill>
                  <a:srgbClr val="C00000"/>
                </a:solidFill>
                <a:latin typeface="Calibri Light"/>
                <a:cs typeface="Calibri Light"/>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lang="en-GB"/>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smtClean="0"/>
              <a:t>10/9/2026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lang="en-GB" smtClean="0"/>
              <a:t>‹#›</a:t>
            </a:fld>
            <a:endParaRPr lang="en-GB"/>
          </a:p>
        </p:txBody>
      </p:sp>
    </p:spTree>
    <p:extLst>
      <p:ext uri="{BB962C8B-B14F-4D97-AF65-F5344CB8AC3E}">
        <p14:creationId xmlns:p14="http://schemas.microsoft.com/office/powerpoint/2010/main" val="228624836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800" b="1" i="0">
                <a:solidFill>
                  <a:srgbClr val="001F5F"/>
                </a:solidFill>
                <a:latin typeface="Arial"/>
                <a:cs typeface="Arial"/>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lang="en-GB"/>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smtClean="0"/>
              <a:t>10/9/2026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lang="en-GB" smtClean="0"/>
              <a:t>‹#›</a:t>
            </a:fld>
            <a:endParaRPr lang="en-GB"/>
          </a:p>
        </p:txBody>
      </p:sp>
    </p:spTree>
    <p:extLst>
      <p:ext uri="{BB962C8B-B14F-4D97-AF65-F5344CB8AC3E}">
        <p14:creationId xmlns:p14="http://schemas.microsoft.com/office/powerpoint/2010/main" val="8510691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800" b="1" i="0">
                <a:solidFill>
                  <a:srgbClr val="001F5F"/>
                </a:solidFill>
                <a:latin typeface="Arial"/>
                <a:cs typeface="Arial"/>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lang="en-GB"/>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smtClean="0"/>
              <a:t>10/9/2026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lang="en-GB" smtClean="0"/>
              <a:t>‹#›</a:t>
            </a:fld>
            <a:endParaRPr lang="en-GB"/>
          </a:p>
        </p:txBody>
      </p:sp>
    </p:spTree>
    <p:extLst>
      <p:ext uri="{BB962C8B-B14F-4D97-AF65-F5344CB8AC3E}">
        <p14:creationId xmlns:p14="http://schemas.microsoft.com/office/powerpoint/2010/main" val="299193274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lang="en-GB"/>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smtClean="0"/>
              <a:t>10/9/2026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lang="en-GB" smtClean="0"/>
              <a:t>‹#›</a:t>
            </a:fld>
            <a:endParaRPr lang="en-GB"/>
          </a:p>
        </p:txBody>
      </p:sp>
    </p:spTree>
    <p:extLst>
      <p:ext uri="{BB962C8B-B14F-4D97-AF65-F5344CB8AC3E}">
        <p14:creationId xmlns:p14="http://schemas.microsoft.com/office/powerpoint/2010/main" val="1758724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33.xml"/><Relationship Id="rId7" Type="http://schemas.openxmlformats.org/officeDocument/2006/relationships/image" Target="../media/image6.png"/><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theme" Target="../theme/theme2.xml"/><Relationship Id="rId5" Type="http://schemas.openxmlformats.org/officeDocument/2006/relationships/slideLayout" Target="../slideLayouts/slideLayout35.xml"/><Relationship Id="rId4" Type="http://schemas.openxmlformats.org/officeDocument/2006/relationships/slideLayout" Target="../slideLayouts/slideLayout3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4C8C07B-BF75-81A5-A183-2170E2514DE6}"/>
              </a:ext>
            </a:extLst>
          </p:cNvPr>
          <p:cNvSpPr>
            <a:spLocks noGrp="1"/>
          </p:cNvSpPr>
          <p:nvPr>
            <p:ph type="title"/>
          </p:nvPr>
        </p:nvSpPr>
        <p:spPr>
          <a:xfrm>
            <a:off x="699660" y="505522"/>
            <a:ext cx="10515600" cy="98116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0CD7312-3B1E-2D55-95D5-86AEEB8085CE}"/>
              </a:ext>
            </a:extLst>
          </p:cNvPr>
          <p:cNvSpPr>
            <a:spLocks noGrp="1"/>
          </p:cNvSpPr>
          <p:nvPr>
            <p:ph type="body" idx="1"/>
          </p:nvPr>
        </p:nvSpPr>
        <p:spPr>
          <a:xfrm>
            <a:off x="699660" y="1514531"/>
            <a:ext cx="10515600" cy="45977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502E07BB-F589-3F14-3732-996A8053CF58}"/>
              </a:ext>
            </a:extLst>
          </p:cNvPr>
          <p:cNvSpPr>
            <a:spLocks noGrp="1"/>
          </p:cNvSpPr>
          <p:nvPr>
            <p:ph type="ftr" sz="quarter" idx="3"/>
          </p:nvPr>
        </p:nvSpPr>
        <p:spPr>
          <a:xfrm>
            <a:off x="699660" y="6356350"/>
            <a:ext cx="3172685" cy="365125"/>
          </a:xfrm>
          <a:prstGeom prst="rect">
            <a:avLst/>
          </a:prstGeom>
        </p:spPr>
        <p:txBody>
          <a:bodyPr vert="horz" lIns="91440" tIns="45720" rIns="91440" bIns="45720" rtlCol="0" anchor="ctr"/>
          <a:lstStyle>
            <a:lvl1pPr algn="l" rtl="0">
              <a:defRPr sz="800" cap="all" spc="150" baseline="0">
                <a:solidFill>
                  <a:schemeClr val="tx2"/>
                </a:solidFill>
              </a:defRPr>
            </a:lvl1pPr>
          </a:lstStyle>
          <a:p>
            <a:endParaRPr lang="en-GB"/>
          </a:p>
        </p:txBody>
      </p:sp>
      <p:sp>
        <p:nvSpPr>
          <p:cNvPr id="4" name="Date Placeholder 3">
            <a:extLst>
              <a:ext uri="{FF2B5EF4-FFF2-40B4-BE49-F238E27FC236}">
                <a16:creationId xmlns:a16="http://schemas.microsoft.com/office/drawing/2014/main" id="{E4609335-1F87-70E4-0838-F95C2FA5C48F}"/>
              </a:ext>
            </a:extLst>
          </p:cNvPr>
          <p:cNvSpPr>
            <a:spLocks noGrp="1"/>
          </p:cNvSpPr>
          <p:nvPr>
            <p:ph type="dt" sz="half" idx="2"/>
          </p:nvPr>
        </p:nvSpPr>
        <p:spPr>
          <a:xfrm>
            <a:off x="9266713" y="6356350"/>
            <a:ext cx="2066535" cy="365125"/>
          </a:xfrm>
          <a:prstGeom prst="rect">
            <a:avLst/>
          </a:prstGeom>
        </p:spPr>
        <p:txBody>
          <a:bodyPr vert="horz" lIns="91440" tIns="45720" rIns="91440" bIns="45720" rtlCol="0" anchor="ctr"/>
          <a:lstStyle>
            <a:lvl1pPr algn="r" rtl="0">
              <a:defRPr sz="800" cap="all" spc="150" baseline="0">
                <a:solidFill>
                  <a:schemeClr val="tx2"/>
                </a:solidFill>
              </a:defRPr>
            </a:lvl1p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045FAB93-4483-398A-C3CE-C11E1460DD03}"/>
              </a:ext>
            </a:extLst>
          </p:cNvPr>
          <p:cNvSpPr>
            <a:spLocks noGrp="1"/>
          </p:cNvSpPr>
          <p:nvPr>
            <p:ph type="sldNum" sz="quarter" idx="4"/>
          </p:nvPr>
        </p:nvSpPr>
        <p:spPr>
          <a:xfrm>
            <a:off x="11515104" y="6356350"/>
            <a:ext cx="491834" cy="365125"/>
          </a:xfrm>
          <a:prstGeom prst="rect">
            <a:avLst/>
          </a:prstGeom>
        </p:spPr>
        <p:txBody>
          <a:bodyPr vert="horz" lIns="91440" tIns="45720" rIns="91440" bIns="45720" rtlCol="0" anchor="ctr"/>
          <a:lstStyle>
            <a:lvl1pPr algn="r" rtl="0">
              <a:defRPr sz="800" cap="all" spc="150" baseline="0">
                <a:solidFill>
                  <a:schemeClr val="tx2"/>
                </a:solidFill>
              </a:defRPr>
            </a:lvl1pPr>
          </a:lstStyle>
          <a:p>
            <a:fld id="{B6F15528-21DE-4FAA-801E-634DDDAF4B2B}" type="slidenum">
              <a:rPr lang="en-GB" smtClean="0"/>
              <a:t>‹#›</a:t>
            </a:fld>
            <a:endParaRPr lang="en-GB"/>
          </a:p>
        </p:txBody>
      </p:sp>
    </p:spTree>
    <p:extLst>
      <p:ext uri="{BB962C8B-B14F-4D97-AF65-F5344CB8AC3E}">
        <p14:creationId xmlns:p14="http://schemas.microsoft.com/office/powerpoint/2010/main" val="3530241265"/>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 id="2147483711" r:id="rId17"/>
    <p:sldLayoutId id="2147483712" r:id="rId18"/>
    <p:sldLayoutId id="2147483713" r:id="rId19"/>
    <p:sldLayoutId id="2147483714" r:id="rId20"/>
    <p:sldLayoutId id="2147483715" r:id="rId21"/>
    <p:sldLayoutId id="2147483716" r:id="rId22"/>
    <p:sldLayoutId id="2147483717" r:id="rId23"/>
    <p:sldLayoutId id="2147483718" r:id="rId24"/>
    <p:sldLayoutId id="2147483719" r:id="rId25"/>
    <p:sldLayoutId id="2147483720" r:id="rId26"/>
    <p:sldLayoutId id="2147483721" r:id="rId27"/>
    <p:sldLayoutId id="2147483722" r:id="rId28"/>
    <p:sldLayoutId id="2147483723" r:id="rId29"/>
    <p:sldLayoutId id="2147483730" r:id="rId30"/>
  </p:sldLayoutIdLst>
  <p:txStyles>
    <p:titleStyle>
      <a:lvl1pPr algn="l" defTabSz="914400" rtl="0" eaLnBrk="1" latinLnBrk="0" hangingPunct="1">
        <a:lnSpc>
          <a:spcPct val="55000"/>
        </a:lnSpc>
        <a:spcBef>
          <a:spcPct val="0"/>
        </a:spcBef>
        <a:buNone/>
        <a:defRPr sz="4400" b="1" kern="1200" spc="-30" baseline="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624">
          <p15:clr>
            <a:srgbClr val="F26B43"/>
          </p15:clr>
        </p15:guide>
        <p15:guide id="3" pos="3288">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7" cstate="print"/>
          <a:stretch>
            <a:fillRect/>
          </a:stretch>
        </p:blipFill>
        <p:spPr>
          <a:xfrm>
            <a:off x="0" y="0"/>
            <a:ext cx="12192000" cy="6858000"/>
          </a:xfrm>
          <a:prstGeom prst="rect">
            <a:avLst/>
          </a:prstGeom>
        </p:spPr>
      </p:pic>
      <p:sp>
        <p:nvSpPr>
          <p:cNvPr id="17" name="bg object 17"/>
          <p:cNvSpPr/>
          <p:nvPr/>
        </p:nvSpPr>
        <p:spPr>
          <a:xfrm>
            <a:off x="0" y="6400799"/>
            <a:ext cx="12192000" cy="457200"/>
          </a:xfrm>
          <a:custGeom>
            <a:avLst/>
            <a:gdLst/>
            <a:ahLst/>
            <a:cxnLst/>
            <a:rect l="l" t="t" r="r" b="b"/>
            <a:pathLst>
              <a:path w="12192000" h="457200">
                <a:moveTo>
                  <a:pt x="12192000" y="0"/>
                </a:moveTo>
                <a:lnTo>
                  <a:pt x="0" y="0"/>
                </a:lnTo>
                <a:lnTo>
                  <a:pt x="0" y="457199"/>
                </a:lnTo>
                <a:lnTo>
                  <a:pt x="12192000" y="457199"/>
                </a:lnTo>
                <a:lnTo>
                  <a:pt x="12192000" y="0"/>
                </a:lnTo>
                <a:close/>
              </a:path>
            </a:pathLst>
          </a:custGeom>
          <a:solidFill>
            <a:srgbClr val="BC572C"/>
          </a:solidFill>
        </p:spPr>
        <p:txBody>
          <a:bodyPr wrap="square" lIns="0" tIns="0" rIns="0" bIns="0" rtlCol="0"/>
          <a:lstStyle/>
          <a:p>
            <a:endParaRPr/>
          </a:p>
        </p:txBody>
      </p:sp>
      <p:sp>
        <p:nvSpPr>
          <p:cNvPr id="18" name="bg object 18"/>
          <p:cNvSpPr/>
          <p:nvPr/>
        </p:nvSpPr>
        <p:spPr>
          <a:xfrm>
            <a:off x="0" y="6334319"/>
            <a:ext cx="12192000" cy="66040"/>
          </a:xfrm>
          <a:custGeom>
            <a:avLst/>
            <a:gdLst/>
            <a:ahLst/>
            <a:cxnLst/>
            <a:rect l="l" t="t" r="r" b="b"/>
            <a:pathLst>
              <a:path w="12192000" h="66039">
                <a:moveTo>
                  <a:pt x="12192000" y="0"/>
                </a:moveTo>
                <a:lnTo>
                  <a:pt x="0" y="0"/>
                </a:lnTo>
                <a:lnTo>
                  <a:pt x="0" y="65998"/>
                </a:lnTo>
                <a:lnTo>
                  <a:pt x="12192000" y="65998"/>
                </a:lnTo>
                <a:lnTo>
                  <a:pt x="12192000" y="0"/>
                </a:lnTo>
                <a:close/>
              </a:path>
            </a:pathLst>
          </a:custGeom>
          <a:solidFill>
            <a:srgbClr val="E38312"/>
          </a:solidFill>
        </p:spPr>
        <p:txBody>
          <a:bodyPr wrap="square" lIns="0" tIns="0" rIns="0" bIns="0" rtlCol="0"/>
          <a:lstStyle/>
          <a:p>
            <a:endParaRPr/>
          </a:p>
        </p:txBody>
      </p:sp>
      <p:sp>
        <p:nvSpPr>
          <p:cNvPr id="19" name="bg object 19"/>
          <p:cNvSpPr/>
          <p:nvPr/>
        </p:nvSpPr>
        <p:spPr>
          <a:xfrm>
            <a:off x="1193533" y="1737867"/>
            <a:ext cx="9967595" cy="2606040"/>
          </a:xfrm>
          <a:custGeom>
            <a:avLst/>
            <a:gdLst/>
            <a:ahLst/>
            <a:cxnLst/>
            <a:rect l="l" t="t" r="r" b="b"/>
            <a:pathLst>
              <a:path w="9967595" h="2606040">
                <a:moveTo>
                  <a:pt x="0" y="0"/>
                </a:moveTo>
                <a:lnTo>
                  <a:pt x="9966972" y="0"/>
                </a:lnTo>
              </a:path>
              <a:path w="9967595" h="2606040">
                <a:moveTo>
                  <a:pt x="14122" y="2605532"/>
                </a:moveTo>
                <a:lnTo>
                  <a:pt x="9889629" y="2605532"/>
                </a:lnTo>
              </a:path>
            </a:pathLst>
          </a:custGeom>
          <a:ln w="6350">
            <a:solidFill>
              <a:srgbClr val="7E7E7E"/>
            </a:solidFill>
          </a:ln>
        </p:spPr>
        <p:txBody>
          <a:bodyPr wrap="square" lIns="0" tIns="0" rIns="0" bIns="0" rtlCol="0"/>
          <a:lstStyle/>
          <a:p>
            <a:endParaRPr/>
          </a:p>
        </p:txBody>
      </p:sp>
      <p:sp>
        <p:nvSpPr>
          <p:cNvPr id="2" name="Holder 2"/>
          <p:cNvSpPr>
            <a:spLocks noGrp="1"/>
          </p:cNvSpPr>
          <p:nvPr>
            <p:ph type="title"/>
          </p:nvPr>
        </p:nvSpPr>
        <p:spPr>
          <a:xfrm>
            <a:off x="2764282" y="509981"/>
            <a:ext cx="6663435" cy="452119"/>
          </a:xfrm>
          <a:prstGeom prst="rect">
            <a:avLst/>
          </a:prstGeom>
        </p:spPr>
        <p:txBody>
          <a:bodyPr wrap="square" lIns="0" tIns="0" rIns="0" bIns="0">
            <a:spAutoFit/>
          </a:bodyPr>
          <a:lstStyle>
            <a:lvl1pPr>
              <a:defRPr sz="2800" b="1" i="0">
                <a:solidFill>
                  <a:srgbClr val="001F5F"/>
                </a:solidFill>
                <a:latin typeface="Arial"/>
                <a:cs typeface="Arial"/>
              </a:defRPr>
            </a:lvl1pPr>
          </a:lstStyle>
          <a:p>
            <a:endParaRPr/>
          </a:p>
        </p:txBody>
      </p:sp>
      <p:sp>
        <p:nvSpPr>
          <p:cNvPr id="3" name="Holder 3"/>
          <p:cNvSpPr>
            <a:spLocks noGrp="1"/>
          </p:cNvSpPr>
          <p:nvPr>
            <p:ph type="body" idx="1"/>
          </p:nvPr>
        </p:nvSpPr>
        <p:spPr>
          <a:xfrm>
            <a:off x="428955" y="1180922"/>
            <a:ext cx="11498580" cy="1433830"/>
          </a:xfrm>
          <a:prstGeom prst="rect">
            <a:avLst/>
          </a:prstGeom>
        </p:spPr>
        <p:txBody>
          <a:bodyPr wrap="square" lIns="0" tIns="0" rIns="0" bIns="0">
            <a:spAutoFit/>
          </a:bodyPr>
          <a:lstStyle>
            <a:lvl1pPr>
              <a:defRPr sz="2200" b="0" i="0">
                <a:solidFill>
                  <a:srgbClr val="C00000"/>
                </a:solidFill>
                <a:latin typeface="Calibri Light"/>
                <a:cs typeface="Calibri Light"/>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lang="en-GB"/>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smtClean="0"/>
              <a:t>10/9/2026</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rPr lang="en-GB" smtClean="0"/>
              <a:t>‹#›</a:t>
            </a:fld>
            <a:endParaRPr lang="en-GB"/>
          </a:p>
        </p:txBody>
      </p:sp>
    </p:spTree>
    <p:extLst>
      <p:ext uri="{BB962C8B-B14F-4D97-AF65-F5344CB8AC3E}">
        <p14:creationId xmlns:p14="http://schemas.microsoft.com/office/powerpoint/2010/main" val="2243510333"/>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Lst>
  <p:txStyles>
    <p:titleStyle>
      <a:lvl1pPr eaLnBrk="1" hangingPunct="1">
        <a:defRPr>
          <a:latin typeface="+mj-lt"/>
          <a:ea typeface="+mj-ea"/>
          <a:cs typeface="+mj-cs"/>
        </a:defRPr>
      </a:lvl1pPr>
    </p:titleStyle>
    <p:body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bodyStyle>
    <p:other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3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32.xml"/><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3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32.xml"/><Relationship Id="rId6" Type="http://schemas.openxmlformats.org/officeDocument/2006/relationships/image" Target="../media/image16.jpg"/><Relationship Id="rId5" Type="http://schemas.openxmlformats.org/officeDocument/2006/relationships/image" Target="../media/image15.jpg"/><Relationship Id="rId4" Type="http://schemas.openxmlformats.org/officeDocument/2006/relationships/image" Target="../media/image14.jpg"/></Relationships>
</file>

<file path=ppt/slides/_rels/slide9.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32.xml"/></Relationships>
</file>

<file path=ppt/slides/_rels/slide10.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3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2147/JMDH.S509971" TargetMode="External"/><Relationship Id="rId2" Type="http://schemas.openxmlformats.org/officeDocument/2006/relationships/hyperlink" Target="https://bmjpublichealth.bmj.com/content/3/2/e001659" TargetMode="External"/><Relationship Id="rId1" Type="http://schemas.openxmlformats.org/officeDocument/2006/relationships/slideLayout" Target="../slideLayouts/slideLayout32.xml"/><Relationship Id="rId4" Type="http://schemas.openxmlformats.org/officeDocument/2006/relationships/hyperlink" Target="https://pmc.ncbi.nlm.nih.gov/articles/PMC10596416/"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jamanetwork.com/journals/jamanetworkopen/fullarticle/2829358" TargetMode="External"/><Relationship Id="rId2" Type="http://schemas.openxmlformats.org/officeDocument/2006/relationships/hyperlink" Target="https://doi.org/10.1093/ntr/ntae007" TargetMode="External"/><Relationship Id="rId1" Type="http://schemas.openxmlformats.org/officeDocument/2006/relationships/slideLayout" Target="../slideLayouts/slideLayout32.xml"/><Relationship Id="rId5" Type="http://schemas.openxmlformats.org/officeDocument/2006/relationships/hyperlink" Target="https://link.springer.com/article/10.1186/s12889-022-13032-z" TargetMode="External"/><Relationship Id="rId4" Type="http://schemas.openxmlformats.org/officeDocument/2006/relationships/hyperlink" Target="https://doi.org/10.1016/j.amepre.2024.06.020"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57898/biosci.57" TargetMode="External"/><Relationship Id="rId2" Type="http://schemas.openxmlformats.org/officeDocument/2006/relationships/hyperlink" Target="https://link.springer.com/article/10.1186/s12889-025-23110-7" TargetMode="External"/><Relationship Id="rId1" Type="http://schemas.openxmlformats.org/officeDocument/2006/relationships/slideLayout" Target="../slideLayouts/slideLayout32.xml"/><Relationship Id="rId5" Type="http://schemas.openxmlformats.org/officeDocument/2006/relationships/hyperlink" Target="https://www.hra.nhs.uk/planning-and-improving-research/application-" TargetMode="External"/><Relationship Id="rId4" Type="http://schemas.openxmlformats.org/officeDocument/2006/relationships/hyperlink" Target="https://www.nhs.uk/better-health/quit-smoking/"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stivespcn.nhs.uk/stopping-smoking-support/" TargetMode="External"/><Relationship Id="rId2" Type="http://schemas.openxmlformats.org/officeDocument/2006/relationships/hyperlink" Target="https://www.stivespcn.nhs.uk/our-practices/" TargetMode="External"/><Relationship Id="rId1" Type="http://schemas.openxmlformats.org/officeDocument/2006/relationships/slideLayout" Target="../slideLayouts/slideLayout32.xml"/><Relationship Id="rId5" Type="http://schemas.openxmlformats.org/officeDocument/2006/relationships/hyperlink" Target="https://doi.org/10.3390/ijerph19031634" TargetMode="External"/><Relationship Id="rId4" Type="http://schemas.openxmlformats.org/officeDocument/2006/relationships/hyperlink" Target="https://link.springer.com/article/10.1186/s12889-023-17378-w"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8.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hyperlink" Target="https://doi.org/10.1186/s12885-024-11845-2" TargetMode="External"/><Relationship Id="rId3" Type="http://schemas.openxmlformats.org/officeDocument/2006/relationships/hyperlink" Target="https://doi.org/10.26911/thejhpb.2022.07.03.01" TargetMode="External"/><Relationship Id="rId7" Type="http://schemas.openxmlformats.org/officeDocument/2006/relationships/hyperlink" Target="https://doi.org/10.1136/tobaccocontrol-2021-056558" TargetMode="External"/><Relationship Id="rId12" Type="http://schemas.openxmlformats.org/officeDocument/2006/relationships/hyperlink" Target="https://doi.org/10.1136/bmj-2023-079016" TargetMode="External"/><Relationship Id="rId2" Type="http://schemas.openxmlformats.org/officeDocument/2006/relationships/hyperlink" Target="https://doi.org/10.3390/curroncol29050299" TargetMode="External"/><Relationship Id="rId1" Type="http://schemas.openxmlformats.org/officeDocument/2006/relationships/slideLayout" Target="../slideLayouts/slideLayout2.xml"/><Relationship Id="rId6" Type="http://schemas.openxmlformats.org/officeDocument/2006/relationships/hyperlink" Target="https://doi.org/10.1136/bmjph-2024-001808" TargetMode="External"/><Relationship Id="rId11" Type="http://schemas.openxmlformats.org/officeDocument/2006/relationships/hyperlink" Target="https://doi.org/10.1093/eurpub/ckae144.467" TargetMode="External"/><Relationship Id="rId5" Type="http://schemas.openxmlformats.org/officeDocument/2006/relationships/hyperlink" Target="https://doi.org/10.1016/j.pec.2024.108136" TargetMode="External"/><Relationship Id="rId10" Type="http://schemas.openxmlformats.org/officeDocument/2006/relationships/hyperlink" Target="https://www.ons.gov.uk/peoplepopulationandcommunity/healthandsocialcare/healthandlifeexpectancies/bulletins/adultsmokinghabitsingreatbritain/latest" TargetMode="External"/><Relationship Id="rId4" Type="http://schemas.openxmlformats.org/officeDocument/2006/relationships/hyperlink" Target="https://doi.org/10.1111/add.15696" TargetMode="External"/><Relationship Id="rId9" Type="http://schemas.openxmlformats.org/officeDocument/2006/relationships/hyperlink" Target="http://www.ons.gov.uk/" TargetMode="External"/></Relationships>
</file>

<file path=ppt/slides/_rels/slide31.xml.rels><?xml version="1.0" encoding="UTF-8" standalone="yes"?>
<Relationships xmlns="http://schemas.openxmlformats.org/package/2006/relationships"><Relationship Id="rId8" Type="http://schemas.openxmlformats.org/officeDocument/2006/relationships/hyperlink" Target="http://www.nice.org.uk/" TargetMode="External"/><Relationship Id="rId3" Type="http://schemas.openxmlformats.org/officeDocument/2006/relationships/hyperlink" Target="https://www.bda.org/media/p23fe2ai/khan-review-making-smoking-obsolete.pdf" TargetMode="External"/><Relationship Id="rId7" Type="http://schemas.openxmlformats.org/officeDocument/2006/relationships/hyperlink" Target="https://www.nhs.uk/better-health/quit-smoking/" TargetMode="External"/><Relationship Id="rId12" Type="http://schemas.openxmlformats.org/officeDocument/2006/relationships/hyperlink" Target="https://doi.org/10.3390/ijerph19031634" TargetMode="External"/><Relationship Id="rId2" Type="http://schemas.openxmlformats.org/officeDocument/2006/relationships/hyperlink" Target="https://doi.org/10.1016/j.jad.2023.11.013" TargetMode="External"/><Relationship Id="rId1" Type="http://schemas.openxmlformats.org/officeDocument/2006/relationships/slideLayout" Target="../slideLayouts/slideLayout2.xml"/><Relationship Id="rId6" Type="http://schemas.openxmlformats.org/officeDocument/2006/relationships/hyperlink" Target="https://www.drsimsandpartners.nhs.uk/help-and-support/nhs-smokefree-mobile-app/" TargetMode="External"/><Relationship Id="rId11" Type="http://schemas.openxmlformats.org/officeDocument/2006/relationships/hyperlink" Target="https://doi.org/10.1093/ntr/ntae159" TargetMode="External"/><Relationship Id="rId5" Type="http://schemas.openxmlformats.org/officeDocument/2006/relationships/hyperlink" Target="https://doi.org/10.1097/md.0000000000035124" TargetMode="External"/><Relationship Id="rId10" Type="http://schemas.openxmlformats.org/officeDocument/2006/relationships/hyperlink" Target="https://doi.org/10.7759/cureus.35966" TargetMode="External"/><Relationship Id="rId4" Type="http://schemas.openxmlformats.org/officeDocument/2006/relationships/hyperlink" Target="https://doi.org/10.1186/s12889-025-23110-7" TargetMode="External"/><Relationship Id="rId9" Type="http://schemas.openxmlformats.org/officeDocument/2006/relationships/hyperlink" Target="https://www.nice.org.uk/guidance/ng209"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1.xml"/><Relationship Id="rId1" Type="http://schemas.openxmlformats.org/officeDocument/2006/relationships/slideLayout" Target="../slideLayouts/slideLayout29.xml"/><Relationship Id="rId4" Type="http://schemas.openxmlformats.org/officeDocument/2006/relationships/image" Target="../media/image7.jpg"/></Relationships>
</file>

<file path=ppt/slides/_rels/slide3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xml"/><Relationship Id="rId1" Type="http://schemas.openxmlformats.org/officeDocument/2006/relationships/slideLayout" Target="../slideLayouts/slideLayout29.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9.xml"/></Relationships>
</file>

<file path=ppt/slides/_rels/slide3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9.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9.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9.xml"/></Relationships>
</file>

<file path=ppt/slides/_rels/slide39.xml.rels><?xml version="1.0" encoding="UTF-8" standalone="yes"?>
<Relationships xmlns="http://schemas.openxmlformats.org/package/2006/relationships"><Relationship Id="rId3" Type="http://schemas.openxmlformats.org/officeDocument/2006/relationships/image" Target="../media/image30.jfif"/><Relationship Id="rId2" Type="http://schemas.openxmlformats.org/officeDocument/2006/relationships/notesSlide" Target="../notesSlides/notesSlide8.xml"/><Relationship Id="rId1" Type="http://schemas.openxmlformats.org/officeDocument/2006/relationships/slideLayout" Target="../slideLayouts/slideLayout29.xml"/><Relationship Id="rId5" Type="http://schemas.openxmlformats.org/officeDocument/2006/relationships/image" Target="../media/image32.png"/><Relationship Id="rId4" Type="http://schemas.openxmlformats.org/officeDocument/2006/relationships/image" Target="../media/image31.jfif"/></Relationships>
</file>

<file path=ppt/slides/_rels/slide4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9.xml"/><Relationship Id="rId1" Type="http://schemas.openxmlformats.org/officeDocument/2006/relationships/slideLayout" Target="../slideLayouts/slideLayout29.xml"/><Relationship Id="rId5" Type="http://schemas.openxmlformats.org/officeDocument/2006/relationships/image" Target="../media/image35.png"/><Relationship Id="rId4" Type="http://schemas.openxmlformats.org/officeDocument/2006/relationships/image" Target="../media/image34.pn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9.xml"/></Relationships>
</file>

<file path=ppt/slides/_rels/slide4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1.xml"/><Relationship Id="rId1" Type="http://schemas.openxmlformats.org/officeDocument/2006/relationships/slideLayout" Target="../slideLayouts/slideLayout29.xml"/></Relationships>
</file>

<file path=ppt/slides/_rels/slide4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2.xml"/><Relationship Id="rId1" Type="http://schemas.openxmlformats.org/officeDocument/2006/relationships/slideLayout" Target="../slideLayouts/slideLayout29.xml"/></Relationships>
</file>

<file path=ppt/slides/_rels/slide44.xml.rels><?xml version="1.0" encoding="UTF-8" standalone="yes"?>
<Relationships xmlns="http://schemas.openxmlformats.org/package/2006/relationships"><Relationship Id="rId3" Type="http://schemas.openxmlformats.org/officeDocument/2006/relationships/image" Target="../media/image38.jfif"/><Relationship Id="rId2" Type="http://schemas.openxmlformats.org/officeDocument/2006/relationships/notesSlide" Target="../notesSlides/notesSlide13.xml"/><Relationship Id="rId1" Type="http://schemas.openxmlformats.org/officeDocument/2006/relationships/slideLayout" Target="../slideLayouts/slideLayout29.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9.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9.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9.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51661" y="1635632"/>
            <a:ext cx="9878695" cy="1540510"/>
          </a:xfrm>
          <a:prstGeom prst="rect">
            <a:avLst/>
          </a:prstGeom>
        </p:spPr>
        <p:txBody>
          <a:bodyPr vert="horz" wrap="square" lIns="0" tIns="76200" rIns="0" bIns="0" rtlCol="0">
            <a:spAutoFit/>
          </a:bodyPr>
          <a:lstStyle/>
          <a:p>
            <a:pPr marL="12065" marR="5080" indent="-1905" algn="ctr">
              <a:lnSpc>
                <a:spcPct val="85000"/>
              </a:lnSpc>
              <a:spcBef>
                <a:spcPts val="600"/>
              </a:spcBef>
            </a:pPr>
            <a:r>
              <a:rPr spc="-55" dirty="0"/>
              <a:t>Programme:</a:t>
            </a:r>
            <a:r>
              <a:rPr spc="-140" dirty="0"/>
              <a:t> </a:t>
            </a:r>
            <a:r>
              <a:rPr spc="-25" dirty="0"/>
              <a:t>MSc</a:t>
            </a:r>
            <a:r>
              <a:rPr spc="-135" dirty="0"/>
              <a:t> </a:t>
            </a:r>
            <a:r>
              <a:rPr spc="-45" dirty="0"/>
              <a:t>Public</a:t>
            </a:r>
            <a:r>
              <a:rPr spc="-140" dirty="0"/>
              <a:t> </a:t>
            </a:r>
            <a:r>
              <a:rPr spc="-45" dirty="0"/>
              <a:t>Health</a:t>
            </a:r>
            <a:r>
              <a:rPr spc="-145" dirty="0"/>
              <a:t> </a:t>
            </a:r>
            <a:r>
              <a:rPr spc="-25" dirty="0"/>
              <a:t>and</a:t>
            </a:r>
            <a:r>
              <a:rPr spc="-130" dirty="0"/>
              <a:t> </a:t>
            </a:r>
            <a:r>
              <a:rPr spc="-50" dirty="0"/>
              <a:t>Social</a:t>
            </a:r>
            <a:r>
              <a:rPr spc="-145" dirty="0"/>
              <a:t> </a:t>
            </a:r>
            <a:r>
              <a:rPr spc="-45" dirty="0"/>
              <a:t>Care</a:t>
            </a:r>
            <a:r>
              <a:rPr spc="-145" dirty="0"/>
              <a:t> </a:t>
            </a:r>
            <a:r>
              <a:rPr dirty="0"/>
              <a:t>in</a:t>
            </a:r>
            <a:r>
              <a:rPr spc="-140" dirty="0"/>
              <a:t> </a:t>
            </a:r>
            <a:r>
              <a:rPr spc="-10" dirty="0"/>
              <a:t>Practice </a:t>
            </a:r>
            <a:r>
              <a:rPr spc="-25" dirty="0"/>
              <a:t>The</a:t>
            </a:r>
            <a:r>
              <a:rPr spc="-125" dirty="0"/>
              <a:t> </a:t>
            </a:r>
            <a:r>
              <a:rPr spc="-50" dirty="0"/>
              <a:t>Module</a:t>
            </a:r>
            <a:r>
              <a:rPr spc="-114" dirty="0"/>
              <a:t> </a:t>
            </a:r>
            <a:r>
              <a:rPr spc="-50" dirty="0"/>
              <a:t>Code</a:t>
            </a:r>
            <a:r>
              <a:rPr spc="-120" dirty="0"/>
              <a:t> </a:t>
            </a:r>
            <a:r>
              <a:rPr spc="-40" dirty="0"/>
              <a:t>and</a:t>
            </a:r>
            <a:r>
              <a:rPr spc="-135" dirty="0"/>
              <a:t> </a:t>
            </a:r>
            <a:r>
              <a:rPr spc="-55" dirty="0"/>
              <a:t>Title</a:t>
            </a:r>
            <a:r>
              <a:rPr spc="-140" dirty="0"/>
              <a:t> </a:t>
            </a:r>
            <a:r>
              <a:rPr dirty="0"/>
              <a:t>:</a:t>
            </a:r>
            <a:r>
              <a:rPr spc="-140" dirty="0"/>
              <a:t> </a:t>
            </a:r>
            <a:r>
              <a:rPr spc="-45" dirty="0"/>
              <a:t>Social</a:t>
            </a:r>
            <a:r>
              <a:rPr spc="-140" dirty="0"/>
              <a:t> </a:t>
            </a:r>
            <a:r>
              <a:rPr spc="-55" dirty="0"/>
              <a:t>Epidemiology</a:t>
            </a:r>
            <a:r>
              <a:rPr spc="-125" dirty="0"/>
              <a:t> </a:t>
            </a:r>
            <a:r>
              <a:rPr spc="-35" dirty="0"/>
              <a:t>and</a:t>
            </a:r>
            <a:r>
              <a:rPr spc="-135" dirty="0"/>
              <a:t> </a:t>
            </a:r>
            <a:r>
              <a:rPr spc="-10" dirty="0"/>
              <a:t>Public </a:t>
            </a:r>
            <a:r>
              <a:rPr spc="-45" dirty="0"/>
              <a:t>Health</a:t>
            </a:r>
            <a:r>
              <a:rPr spc="-120" dirty="0"/>
              <a:t> </a:t>
            </a:r>
            <a:r>
              <a:rPr spc="-60" dirty="0"/>
              <a:t>Development,</a:t>
            </a:r>
            <a:r>
              <a:rPr spc="-105" dirty="0"/>
              <a:t> </a:t>
            </a:r>
            <a:r>
              <a:rPr sz="2400" spc="-10" dirty="0"/>
              <a:t>LCHS7000</a:t>
            </a:r>
            <a:endParaRPr sz="2400"/>
          </a:p>
          <a:p>
            <a:pPr marL="1270" algn="ctr">
              <a:lnSpc>
                <a:spcPts val="2855"/>
              </a:lnSpc>
            </a:pPr>
            <a:r>
              <a:rPr spc="-105" dirty="0"/>
              <a:t>Your</a:t>
            </a:r>
            <a:r>
              <a:rPr spc="-95" dirty="0"/>
              <a:t> </a:t>
            </a:r>
            <a:r>
              <a:rPr spc="-50" dirty="0"/>
              <a:t>Lecturer’s</a:t>
            </a:r>
            <a:r>
              <a:rPr spc="-145" dirty="0"/>
              <a:t> </a:t>
            </a:r>
            <a:r>
              <a:rPr spc="-50" dirty="0"/>
              <a:t>Name</a:t>
            </a:r>
            <a:r>
              <a:rPr spc="-125" dirty="0"/>
              <a:t> </a:t>
            </a:r>
            <a:r>
              <a:rPr dirty="0"/>
              <a:t>:</a:t>
            </a:r>
            <a:r>
              <a:rPr spc="-125" dirty="0"/>
              <a:t> </a:t>
            </a:r>
            <a:r>
              <a:rPr dirty="0"/>
              <a:t>Dr</a:t>
            </a:r>
            <a:r>
              <a:rPr spc="-114" dirty="0"/>
              <a:t> </a:t>
            </a:r>
            <a:r>
              <a:rPr spc="-55" dirty="0"/>
              <a:t>Hamdi</a:t>
            </a:r>
            <a:r>
              <a:rPr spc="-114" dirty="0"/>
              <a:t> </a:t>
            </a:r>
            <a:r>
              <a:rPr spc="-10" dirty="0"/>
              <a:t>Hussain</a:t>
            </a:r>
          </a:p>
        </p:txBody>
      </p:sp>
      <p:sp>
        <p:nvSpPr>
          <p:cNvPr id="3" name="object 3"/>
          <p:cNvSpPr txBox="1"/>
          <p:nvPr/>
        </p:nvSpPr>
        <p:spPr>
          <a:xfrm>
            <a:off x="3390391" y="3429965"/>
            <a:ext cx="5419090" cy="1739264"/>
          </a:xfrm>
          <a:prstGeom prst="rect">
            <a:avLst/>
          </a:prstGeom>
        </p:spPr>
        <p:txBody>
          <a:bodyPr vert="horz" wrap="square" lIns="0" tIns="85725" rIns="0" bIns="0" rtlCol="0">
            <a:spAutoFit/>
          </a:bodyPr>
          <a:lstStyle/>
          <a:p>
            <a:pPr marL="12065" marR="5080" algn="ctr">
              <a:lnSpc>
                <a:spcPct val="80000"/>
              </a:lnSpc>
              <a:spcBef>
                <a:spcPts val="675"/>
              </a:spcBef>
              <a:tabLst>
                <a:tab pos="1159510" algn="l"/>
                <a:tab pos="2117090" algn="l"/>
                <a:tab pos="2971800" algn="l"/>
                <a:tab pos="3209290" algn="l"/>
                <a:tab pos="5236210" algn="l"/>
              </a:tabLst>
            </a:pPr>
            <a:r>
              <a:rPr sz="2400" b="1" spc="155" dirty="0">
                <a:solidFill>
                  <a:srgbClr val="C00000"/>
                </a:solidFill>
                <a:latin typeface="Arial"/>
                <a:cs typeface="Arial"/>
              </a:rPr>
              <a:t>Assignment</a:t>
            </a:r>
            <a:r>
              <a:rPr sz="2400" b="1" dirty="0">
                <a:solidFill>
                  <a:srgbClr val="C00000"/>
                </a:solidFill>
                <a:latin typeface="Arial"/>
                <a:cs typeface="Arial"/>
              </a:rPr>
              <a:t>	</a:t>
            </a:r>
            <a:r>
              <a:rPr sz="2400" b="1" spc="125" dirty="0">
                <a:solidFill>
                  <a:srgbClr val="C00000"/>
                </a:solidFill>
                <a:latin typeface="Arial"/>
                <a:cs typeface="Arial"/>
              </a:rPr>
              <a:t>Title</a:t>
            </a:r>
            <a:r>
              <a:rPr sz="2400" b="1" dirty="0">
                <a:solidFill>
                  <a:srgbClr val="C00000"/>
                </a:solidFill>
                <a:latin typeface="Arial"/>
                <a:cs typeface="Arial"/>
              </a:rPr>
              <a:t>	</a:t>
            </a:r>
            <a:r>
              <a:rPr sz="2400" b="1" spc="-50" dirty="0">
                <a:solidFill>
                  <a:srgbClr val="C00000"/>
                </a:solidFill>
                <a:latin typeface="Arial"/>
                <a:cs typeface="Arial"/>
              </a:rPr>
              <a:t>:</a:t>
            </a:r>
            <a:r>
              <a:rPr sz="2400" b="1" dirty="0">
                <a:solidFill>
                  <a:srgbClr val="C00000"/>
                </a:solidFill>
                <a:latin typeface="Arial"/>
                <a:cs typeface="Arial"/>
              </a:rPr>
              <a:t>	</a:t>
            </a:r>
            <a:r>
              <a:rPr sz="2400" b="1" spc="155" dirty="0">
                <a:solidFill>
                  <a:srgbClr val="C00000"/>
                </a:solidFill>
                <a:latin typeface="Arial"/>
                <a:cs typeface="Arial"/>
              </a:rPr>
              <a:t>Component</a:t>
            </a:r>
            <a:r>
              <a:rPr sz="2400" b="1" dirty="0">
                <a:solidFill>
                  <a:srgbClr val="C00000"/>
                </a:solidFill>
                <a:latin typeface="Arial"/>
                <a:cs typeface="Arial"/>
              </a:rPr>
              <a:t>	</a:t>
            </a:r>
            <a:r>
              <a:rPr sz="2400" b="1" spc="-50" dirty="0">
                <a:solidFill>
                  <a:srgbClr val="C00000"/>
                </a:solidFill>
                <a:latin typeface="Arial"/>
                <a:cs typeface="Arial"/>
              </a:rPr>
              <a:t>1 </a:t>
            </a:r>
            <a:r>
              <a:rPr sz="2400" b="1" spc="145" dirty="0">
                <a:solidFill>
                  <a:srgbClr val="C00000"/>
                </a:solidFill>
                <a:latin typeface="Arial"/>
                <a:cs typeface="Arial"/>
              </a:rPr>
              <a:t>Group</a:t>
            </a:r>
            <a:r>
              <a:rPr sz="2400" b="1" dirty="0">
                <a:solidFill>
                  <a:srgbClr val="C00000"/>
                </a:solidFill>
                <a:latin typeface="Arial"/>
                <a:cs typeface="Arial"/>
              </a:rPr>
              <a:t>	</a:t>
            </a:r>
            <a:r>
              <a:rPr sz="2400" b="1" spc="165" dirty="0">
                <a:solidFill>
                  <a:srgbClr val="C00000"/>
                </a:solidFill>
                <a:latin typeface="Arial"/>
                <a:cs typeface="Arial"/>
              </a:rPr>
              <a:t>Presentation</a:t>
            </a:r>
            <a:endParaRPr sz="2400">
              <a:latin typeface="Arial"/>
              <a:cs typeface="Arial"/>
            </a:endParaRPr>
          </a:p>
          <a:p>
            <a:pPr algn="ctr">
              <a:lnSpc>
                <a:spcPts val="2305"/>
              </a:lnSpc>
              <a:tabLst>
                <a:tab pos="1624330" algn="l"/>
              </a:tabLst>
            </a:pPr>
            <a:r>
              <a:rPr sz="2400" b="1" spc="-10" dirty="0">
                <a:solidFill>
                  <a:srgbClr val="C00000"/>
                </a:solidFill>
                <a:latin typeface="Arial"/>
                <a:cs typeface="Arial"/>
              </a:rPr>
              <a:t>(</a:t>
            </a:r>
            <a:r>
              <a:rPr sz="2400" b="1" spc="-465" dirty="0">
                <a:solidFill>
                  <a:srgbClr val="C00000"/>
                </a:solidFill>
                <a:latin typeface="Arial"/>
                <a:cs typeface="Arial"/>
              </a:rPr>
              <a:t> </a:t>
            </a:r>
            <a:r>
              <a:rPr sz="2400" b="1" spc="150" dirty="0">
                <a:solidFill>
                  <a:srgbClr val="C00000"/>
                </a:solidFill>
                <a:latin typeface="Arial"/>
                <a:cs typeface="Arial"/>
              </a:rPr>
              <a:t>Practice</a:t>
            </a:r>
            <a:r>
              <a:rPr sz="2400" b="1" dirty="0">
                <a:solidFill>
                  <a:srgbClr val="C00000"/>
                </a:solidFill>
                <a:latin typeface="Arial"/>
                <a:cs typeface="Arial"/>
              </a:rPr>
              <a:t>	</a:t>
            </a:r>
            <a:r>
              <a:rPr sz="2400" b="1" spc="160" dirty="0">
                <a:solidFill>
                  <a:srgbClr val="C00000"/>
                </a:solidFill>
                <a:latin typeface="Arial"/>
                <a:cs typeface="Arial"/>
              </a:rPr>
              <a:t>Intervention)</a:t>
            </a:r>
            <a:endParaRPr sz="2400">
              <a:latin typeface="Arial"/>
              <a:cs typeface="Arial"/>
            </a:endParaRPr>
          </a:p>
          <a:p>
            <a:pPr marL="309880" marR="302895" algn="ctr">
              <a:lnSpc>
                <a:spcPts val="2300"/>
              </a:lnSpc>
              <a:spcBef>
                <a:spcPts val="1380"/>
              </a:spcBef>
              <a:tabLst>
                <a:tab pos="1350645" algn="l"/>
                <a:tab pos="1587500" algn="l"/>
                <a:tab pos="1727835" algn="l"/>
                <a:tab pos="3144520" algn="l"/>
                <a:tab pos="3382010" algn="l"/>
                <a:tab pos="3521710" algn="l"/>
              </a:tabLst>
            </a:pPr>
            <a:r>
              <a:rPr sz="2400" b="1" spc="110" dirty="0">
                <a:solidFill>
                  <a:srgbClr val="C00000"/>
                </a:solidFill>
                <a:latin typeface="Arial"/>
                <a:cs typeface="Arial"/>
              </a:rPr>
              <a:t>Name</a:t>
            </a:r>
            <a:r>
              <a:rPr sz="2400" b="1" dirty="0">
                <a:solidFill>
                  <a:srgbClr val="C00000"/>
                </a:solidFill>
                <a:latin typeface="Arial"/>
                <a:cs typeface="Arial"/>
              </a:rPr>
              <a:t>	</a:t>
            </a:r>
            <a:r>
              <a:rPr sz="2400" b="1" spc="-50" dirty="0">
                <a:solidFill>
                  <a:srgbClr val="C00000"/>
                </a:solidFill>
                <a:latin typeface="Arial"/>
                <a:cs typeface="Arial"/>
              </a:rPr>
              <a:t>:</a:t>
            </a:r>
            <a:r>
              <a:rPr sz="2400" b="1" dirty="0">
                <a:solidFill>
                  <a:srgbClr val="C00000"/>
                </a:solidFill>
                <a:latin typeface="Arial"/>
                <a:cs typeface="Arial"/>
              </a:rPr>
              <a:t>	</a:t>
            </a:r>
            <a:r>
              <a:rPr sz="2400" b="1" spc="155" dirty="0">
                <a:solidFill>
                  <a:srgbClr val="C00000"/>
                </a:solidFill>
                <a:latin typeface="Arial"/>
                <a:cs typeface="Arial"/>
              </a:rPr>
              <a:t>Jacqueline</a:t>
            </a:r>
            <a:r>
              <a:rPr sz="2400" b="1" dirty="0">
                <a:solidFill>
                  <a:srgbClr val="C00000"/>
                </a:solidFill>
                <a:latin typeface="Arial"/>
                <a:cs typeface="Arial"/>
              </a:rPr>
              <a:t>		</a:t>
            </a:r>
            <a:r>
              <a:rPr sz="2400" b="1" spc="155" dirty="0">
                <a:solidFill>
                  <a:srgbClr val="C00000"/>
                </a:solidFill>
                <a:latin typeface="Arial"/>
                <a:cs typeface="Arial"/>
              </a:rPr>
              <a:t>Lawrence Student</a:t>
            </a:r>
            <a:r>
              <a:rPr sz="2400" b="1" dirty="0">
                <a:solidFill>
                  <a:srgbClr val="C00000"/>
                </a:solidFill>
                <a:latin typeface="Arial"/>
                <a:cs typeface="Arial"/>
              </a:rPr>
              <a:t>		</a:t>
            </a:r>
            <a:r>
              <a:rPr sz="2400" b="1" spc="140" dirty="0">
                <a:solidFill>
                  <a:srgbClr val="C00000"/>
                </a:solidFill>
                <a:latin typeface="Arial"/>
                <a:cs typeface="Arial"/>
              </a:rPr>
              <a:t>Number</a:t>
            </a:r>
            <a:r>
              <a:rPr sz="2400" b="1" dirty="0">
                <a:solidFill>
                  <a:srgbClr val="C00000"/>
                </a:solidFill>
                <a:latin typeface="Arial"/>
                <a:cs typeface="Arial"/>
              </a:rPr>
              <a:t>	</a:t>
            </a:r>
            <a:r>
              <a:rPr sz="2400" b="1" spc="-50" dirty="0">
                <a:solidFill>
                  <a:srgbClr val="C00000"/>
                </a:solidFill>
                <a:latin typeface="Arial"/>
                <a:cs typeface="Arial"/>
              </a:rPr>
              <a:t>:</a:t>
            </a:r>
            <a:r>
              <a:rPr sz="2400" b="1" dirty="0">
                <a:solidFill>
                  <a:srgbClr val="C00000"/>
                </a:solidFill>
                <a:latin typeface="Arial"/>
                <a:cs typeface="Arial"/>
              </a:rPr>
              <a:t>	</a:t>
            </a:r>
            <a:r>
              <a:rPr sz="2400" b="1" spc="140" dirty="0">
                <a:solidFill>
                  <a:srgbClr val="C00000"/>
                </a:solidFill>
                <a:latin typeface="Arial"/>
                <a:cs typeface="Arial"/>
              </a:rPr>
              <a:t>2315750</a:t>
            </a:r>
            <a:endParaRPr sz="2400">
              <a:latin typeface="Arial"/>
              <a:cs typeface="Arial"/>
            </a:endParaRPr>
          </a:p>
        </p:txBody>
      </p:sp>
      <p:pic>
        <p:nvPicPr>
          <p:cNvPr id="4" name="object 4"/>
          <p:cNvPicPr/>
          <p:nvPr/>
        </p:nvPicPr>
        <p:blipFill>
          <a:blip r:embed="rId2" cstate="print"/>
          <a:stretch>
            <a:fillRect/>
          </a:stretch>
        </p:blipFill>
        <p:spPr>
          <a:xfrm>
            <a:off x="9247378" y="116586"/>
            <a:ext cx="2609469" cy="10095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2065" rIns="0" bIns="0" rtlCol="0">
            <a:spAutoFit/>
          </a:bodyPr>
          <a:lstStyle/>
          <a:p>
            <a:pPr marL="2327275">
              <a:lnSpc>
                <a:spcPct val="100000"/>
              </a:lnSpc>
              <a:spcBef>
                <a:spcPts val="95"/>
              </a:spcBef>
            </a:pPr>
            <a:r>
              <a:rPr spc="-50" dirty="0"/>
              <a:t>Introduction</a:t>
            </a:r>
          </a:p>
        </p:txBody>
      </p:sp>
      <p:sp>
        <p:nvSpPr>
          <p:cNvPr id="3" name="object 3"/>
          <p:cNvSpPr txBox="1"/>
          <p:nvPr/>
        </p:nvSpPr>
        <p:spPr>
          <a:xfrm>
            <a:off x="1479550" y="1442082"/>
            <a:ext cx="8474075" cy="2559685"/>
          </a:xfrm>
          <a:prstGeom prst="rect">
            <a:avLst/>
          </a:prstGeom>
        </p:spPr>
        <p:txBody>
          <a:bodyPr vert="horz" wrap="square" lIns="0" tIns="153670" rIns="0" bIns="0" rtlCol="0">
            <a:spAutoFit/>
          </a:bodyPr>
          <a:lstStyle/>
          <a:p>
            <a:pPr marL="12700">
              <a:lnSpc>
                <a:spcPct val="100000"/>
              </a:lnSpc>
              <a:spcBef>
                <a:spcPts val="1210"/>
              </a:spcBef>
              <a:tabLst>
                <a:tab pos="739775" algn="l"/>
                <a:tab pos="2983230" algn="l"/>
                <a:tab pos="3397885" algn="l"/>
                <a:tab pos="4514850" algn="l"/>
                <a:tab pos="5046980" algn="l"/>
              </a:tabLst>
            </a:pPr>
            <a:r>
              <a:rPr sz="2400" b="1" spc="105" dirty="0">
                <a:solidFill>
                  <a:srgbClr val="C00000"/>
                </a:solidFill>
                <a:latin typeface="Arial"/>
                <a:cs typeface="Arial"/>
              </a:rPr>
              <a:t>The</a:t>
            </a:r>
            <a:r>
              <a:rPr sz="2400" b="1" dirty="0">
                <a:solidFill>
                  <a:srgbClr val="C00000"/>
                </a:solidFill>
                <a:latin typeface="Arial"/>
                <a:cs typeface="Arial"/>
              </a:rPr>
              <a:t>	</a:t>
            </a:r>
            <a:r>
              <a:rPr sz="2400" b="1" spc="165" dirty="0">
                <a:solidFill>
                  <a:srgbClr val="C00000"/>
                </a:solidFill>
                <a:latin typeface="Arial"/>
                <a:cs typeface="Arial"/>
              </a:rPr>
              <a:t>presentation</a:t>
            </a:r>
            <a:r>
              <a:rPr sz="2400" b="1" dirty="0">
                <a:solidFill>
                  <a:srgbClr val="C00000"/>
                </a:solidFill>
                <a:latin typeface="Arial"/>
                <a:cs typeface="Arial"/>
              </a:rPr>
              <a:t>	</a:t>
            </a:r>
            <a:r>
              <a:rPr sz="2400" b="1" spc="75" dirty="0">
                <a:solidFill>
                  <a:srgbClr val="C00000"/>
                </a:solidFill>
                <a:latin typeface="Arial"/>
                <a:cs typeface="Arial"/>
              </a:rPr>
              <a:t>is</a:t>
            </a:r>
            <a:r>
              <a:rPr sz="2400" b="1" dirty="0">
                <a:solidFill>
                  <a:srgbClr val="C00000"/>
                </a:solidFill>
                <a:latin typeface="Arial"/>
                <a:cs typeface="Arial"/>
              </a:rPr>
              <a:t>	</a:t>
            </a:r>
            <a:r>
              <a:rPr sz="2400" b="1" spc="150" dirty="0">
                <a:solidFill>
                  <a:srgbClr val="C00000"/>
                </a:solidFill>
                <a:latin typeface="Arial"/>
                <a:cs typeface="Arial"/>
              </a:rPr>
              <a:t>based</a:t>
            </a:r>
            <a:r>
              <a:rPr sz="2400" b="1" dirty="0">
                <a:solidFill>
                  <a:srgbClr val="C00000"/>
                </a:solidFill>
                <a:latin typeface="Arial"/>
                <a:cs typeface="Arial"/>
              </a:rPr>
              <a:t>	</a:t>
            </a:r>
            <a:r>
              <a:rPr sz="2400" b="1" spc="75" dirty="0">
                <a:solidFill>
                  <a:srgbClr val="C00000"/>
                </a:solidFill>
                <a:latin typeface="Arial"/>
                <a:cs typeface="Arial"/>
              </a:rPr>
              <a:t>on</a:t>
            </a:r>
            <a:r>
              <a:rPr sz="2400" b="1" dirty="0">
                <a:solidFill>
                  <a:srgbClr val="C00000"/>
                </a:solidFill>
                <a:latin typeface="Arial"/>
                <a:cs typeface="Arial"/>
              </a:rPr>
              <a:t>	</a:t>
            </a:r>
            <a:r>
              <a:rPr sz="2400" b="1" spc="-50" dirty="0">
                <a:solidFill>
                  <a:srgbClr val="C00000"/>
                </a:solidFill>
                <a:latin typeface="Arial"/>
                <a:cs typeface="Arial"/>
              </a:rPr>
              <a:t>–</a:t>
            </a:r>
            <a:endParaRPr sz="2400">
              <a:latin typeface="Arial"/>
              <a:cs typeface="Arial"/>
            </a:endParaRPr>
          </a:p>
          <a:p>
            <a:pPr marL="355600" indent="-342900">
              <a:lnSpc>
                <a:spcPct val="100000"/>
              </a:lnSpc>
              <a:spcBef>
                <a:spcPts val="1105"/>
              </a:spcBef>
              <a:buClr>
                <a:srgbClr val="E38312"/>
              </a:buClr>
              <a:buFont typeface="Arial"/>
              <a:buChar char="•"/>
              <a:tabLst>
                <a:tab pos="355600" algn="l"/>
                <a:tab pos="1082675" algn="l"/>
                <a:tab pos="3352165" algn="l"/>
                <a:tab pos="3798570" algn="l"/>
                <a:tab pos="4993640" algn="l"/>
              </a:tabLst>
            </a:pPr>
            <a:r>
              <a:rPr sz="2400" b="1" spc="105" dirty="0">
                <a:solidFill>
                  <a:srgbClr val="C00000"/>
                </a:solidFill>
                <a:latin typeface="Arial"/>
                <a:cs typeface="Arial"/>
              </a:rPr>
              <a:t>The</a:t>
            </a:r>
            <a:r>
              <a:rPr sz="2400" b="1" dirty="0">
                <a:solidFill>
                  <a:srgbClr val="C00000"/>
                </a:solidFill>
                <a:latin typeface="Arial"/>
                <a:cs typeface="Arial"/>
              </a:rPr>
              <a:t>	</a:t>
            </a:r>
            <a:r>
              <a:rPr sz="2400" b="1" spc="160" dirty="0">
                <a:solidFill>
                  <a:srgbClr val="C00000"/>
                </a:solidFill>
                <a:latin typeface="Arial"/>
                <a:cs typeface="Arial"/>
              </a:rPr>
              <a:t>development</a:t>
            </a:r>
            <a:r>
              <a:rPr sz="2400" b="1" dirty="0">
                <a:solidFill>
                  <a:srgbClr val="C00000"/>
                </a:solidFill>
                <a:latin typeface="Arial"/>
                <a:cs typeface="Arial"/>
              </a:rPr>
              <a:t>	</a:t>
            </a:r>
            <a:r>
              <a:rPr sz="2400" b="1" spc="75" dirty="0">
                <a:solidFill>
                  <a:srgbClr val="C00000"/>
                </a:solidFill>
                <a:latin typeface="Arial"/>
                <a:cs typeface="Arial"/>
              </a:rPr>
              <a:t>of</a:t>
            </a:r>
            <a:r>
              <a:rPr sz="2400" b="1" dirty="0">
                <a:solidFill>
                  <a:srgbClr val="C00000"/>
                </a:solidFill>
                <a:latin typeface="Arial"/>
                <a:cs typeface="Arial"/>
              </a:rPr>
              <a:t>	</a:t>
            </a:r>
            <a:r>
              <a:rPr sz="2400" b="1" spc="145" dirty="0">
                <a:solidFill>
                  <a:srgbClr val="C00000"/>
                </a:solidFill>
                <a:latin typeface="Arial"/>
                <a:cs typeface="Arial"/>
              </a:rPr>
              <a:t>Health</a:t>
            </a:r>
            <a:r>
              <a:rPr sz="2400" b="1" dirty="0">
                <a:solidFill>
                  <a:srgbClr val="C00000"/>
                </a:solidFill>
                <a:latin typeface="Arial"/>
                <a:cs typeface="Arial"/>
              </a:rPr>
              <a:t>	</a:t>
            </a:r>
            <a:r>
              <a:rPr sz="2400" b="1" spc="160" dirty="0">
                <a:solidFill>
                  <a:srgbClr val="C00000"/>
                </a:solidFill>
                <a:latin typeface="Arial"/>
                <a:cs typeface="Arial"/>
              </a:rPr>
              <a:t>promotion</a:t>
            </a:r>
            <a:endParaRPr sz="2400">
              <a:latin typeface="Arial"/>
              <a:cs typeface="Arial"/>
            </a:endParaRPr>
          </a:p>
          <a:p>
            <a:pPr marL="355600" indent="-342900">
              <a:lnSpc>
                <a:spcPct val="100000"/>
              </a:lnSpc>
              <a:spcBef>
                <a:spcPts val="1115"/>
              </a:spcBef>
              <a:buClr>
                <a:srgbClr val="E38312"/>
              </a:buClr>
              <a:buFont typeface="Arial"/>
              <a:buChar char="•"/>
              <a:tabLst>
                <a:tab pos="355600" algn="l"/>
                <a:tab pos="1082675" algn="l"/>
                <a:tab pos="2411730" algn="l"/>
                <a:tab pos="3251200" algn="l"/>
                <a:tab pos="3844290" algn="l"/>
                <a:tab pos="4485640" algn="l"/>
                <a:tab pos="6222365" algn="l"/>
                <a:tab pos="6636384" algn="l"/>
                <a:tab pos="6941184" algn="l"/>
              </a:tabLst>
            </a:pPr>
            <a:r>
              <a:rPr sz="2400" b="1" spc="105" dirty="0">
                <a:solidFill>
                  <a:srgbClr val="C00000"/>
                </a:solidFill>
                <a:latin typeface="Arial"/>
                <a:cs typeface="Arial"/>
              </a:rPr>
              <a:t>The</a:t>
            </a:r>
            <a:r>
              <a:rPr sz="2400" b="1" dirty="0">
                <a:solidFill>
                  <a:srgbClr val="C00000"/>
                </a:solidFill>
                <a:latin typeface="Arial"/>
                <a:cs typeface="Arial"/>
              </a:rPr>
              <a:t>	</a:t>
            </a:r>
            <a:r>
              <a:rPr sz="2400" b="1" spc="155" dirty="0">
                <a:solidFill>
                  <a:srgbClr val="C00000"/>
                </a:solidFill>
                <a:latin typeface="Arial"/>
                <a:cs typeface="Arial"/>
              </a:rPr>
              <a:t>chosen</a:t>
            </a:r>
            <a:r>
              <a:rPr sz="2400" b="1" dirty="0">
                <a:solidFill>
                  <a:srgbClr val="C00000"/>
                </a:solidFill>
                <a:latin typeface="Arial"/>
                <a:cs typeface="Arial"/>
              </a:rPr>
              <a:t>	</a:t>
            </a:r>
            <a:r>
              <a:rPr sz="2400" b="1" spc="114" dirty="0">
                <a:solidFill>
                  <a:srgbClr val="C00000"/>
                </a:solidFill>
                <a:latin typeface="Arial"/>
                <a:cs typeface="Arial"/>
              </a:rPr>
              <a:t>area</a:t>
            </a:r>
            <a:r>
              <a:rPr sz="2400" b="1" dirty="0">
                <a:solidFill>
                  <a:srgbClr val="C00000"/>
                </a:solidFill>
                <a:latin typeface="Arial"/>
                <a:cs typeface="Arial"/>
              </a:rPr>
              <a:t>	</a:t>
            </a:r>
            <a:r>
              <a:rPr sz="2400" b="1" spc="100" dirty="0">
                <a:solidFill>
                  <a:srgbClr val="C00000"/>
                </a:solidFill>
                <a:latin typeface="Arial"/>
                <a:cs typeface="Arial"/>
              </a:rPr>
              <a:t>for</a:t>
            </a:r>
            <a:r>
              <a:rPr sz="2400" b="1" dirty="0">
                <a:solidFill>
                  <a:srgbClr val="C00000"/>
                </a:solidFill>
                <a:latin typeface="Arial"/>
                <a:cs typeface="Arial"/>
              </a:rPr>
              <a:t>	</a:t>
            </a:r>
            <a:r>
              <a:rPr sz="2400" b="1" spc="100" dirty="0">
                <a:solidFill>
                  <a:srgbClr val="C00000"/>
                </a:solidFill>
                <a:latin typeface="Arial"/>
                <a:cs typeface="Arial"/>
              </a:rPr>
              <a:t>the</a:t>
            </a:r>
            <a:r>
              <a:rPr sz="2400" b="1" dirty="0">
                <a:solidFill>
                  <a:srgbClr val="C00000"/>
                </a:solidFill>
                <a:latin typeface="Arial"/>
                <a:cs typeface="Arial"/>
              </a:rPr>
              <a:t>	</a:t>
            </a:r>
            <a:r>
              <a:rPr sz="2400" b="1" spc="150" dirty="0">
                <a:solidFill>
                  <a:srgbClr val="C00000"/>
                </a:solidFill>
                <a:latin typeface="Arial"/>
                <a:cs typeface="Arial"/>
              </a:rPr>
              <a:t>campaign</a:t>
            </a:r>
            <a:r>
              <a:rPr sz="2400" b="1" dirty="0">
                <a:solidFill>
                  <a:srgbClr val="C00000"/>
                </a:solidFill>
                <a:latin typeface="Arial"/>
                <a:cs typeface="Arial"/>
              </a:rPr>
              <a:t>	</a:t>
            </a:r>
            <a:r>
              <a:rPr sz="2400" b="1" spc="75" dirty="0">
                <a:solidFill>
                  <a:srgbClr val="C00000"/>
                </a:solidFill>
                <a:latin typeface="Arial"/>
                <a:cs typeface="Arial"/>
              </a:rPr>
              <a:t>is</a:t>
            </a:r>
            <a:r>
              <a:rPr sz="2400" b="1" dirty="0">
                <a:solidFill>
                  <a:srgbClr val="C00000"/>
                </a:solidFill>
                <a:latin typeface="Arial"/>
                <a:cs typeface="Arial"/>
              </a:rPr>
              <a:t>	</a:t>
            </a:r>
            <a:r>
              <a:rPr sz="2400" b="1" spc="-50" dirty="0">
                <a:solidFill>
                  <a:srgbClr val="C00000"/>
                </a:solidFill>
                <a:latin typeface="Arial"/>
                <a:cs typeface="Arial"/>
              </a:rPr>
              <a:t>–</a:t>
            </a:r>
            <a:r>
              <a:rPr sz="2400" b="1" dirty="0">
                <a:solidFill>
                  <a:srgbClr val="C00000"/>
                </a:solidFill>
                <a:latin typeface="Arial"/>
                <a:cs typeface="Arial"/>
              </a:rPr>
              <a:t>	</a:t>
            </a:r>
            <a:r>
              <a:rPr sz="2400" b="1" spc="155" dirty="0">
                <a:solidFill>
                  <a:srgbClr val="C00000"/>
                </a:solidFill>
                <a:latin typeface="Arial"/>
                <a:cs typeface="Arial"/>
              </a:rPr>
              <a:t>smoking.</a:t>
            </a:r>
            <a:endParaRPr sz="2400">
              <a:latin typeface="Arial"/>
              <a:cs typeface="Arial"/>
            </a:endParaRPr>
          </a:p>
          <a:p>
            <a:pPr marL="355600" indent="-342900">
              <a:lnSpc>
                <a:spcPct val="100000"/>
              </a:lnSpc>
              <a:spcBef>
                <a:spcPts val="1120"/>
              </a:spcBef>
              <a:buClr>
                <a:srgbClr val="E38312"/>
              </a:buClr>
              <a:buFont typeface="Arial"/>
              <a:buChar char="•"/>
              <a:tabLst>
                <a:tab pos="355600" algn="l"/>
                <a:tab pos="2299970" algn="l"/>
                <a:tab pos="2891790" algn="l"/>
                <a:tab pos="4423410" algn="l"/>
              </a:tabLst>
            </a:pPr>
            <a:r>
              <a:rPr sz="2400" b="1" spc="150" dirty="0">
                <a:solidFill>
                  <a:srgbClr val="C00000"/>
                </a:solidFill>
                <a:latin typeface="Arial"/>
                <a:cs typeface="Arial"/>
              </a:rPr>
              <a:t>Awareness</a:t>
            </a:r>
            <a:r>
              <a:rPr sz="2400" b="1" dirty="0">
                <a:solidFill>
                  <a:srgbClr val="C00000"/>
                </a:solidFill>
                <a:latin typeface="Arial"/>
                <a:cs typeface="Arial"/>
              </a:rPr>
              <a:t>	</a:t>
            </a:r>
            <a:r>
              <a:rPr sz="2400" b="1" spc="100" dirty="0">
                <a:solidFill>
                  <a:srgbClr val="C00000"/>
                </a:solidFill>
                <a:latin typeface="Arial"/>
                <a:cs typeface="Arial"/>
              </a:rPr>
              <a:t>for</a:t>
            </a:r>
            <a:r>
              <a:rPr sz="2400" b="1" dirty="0">
                <a:solidFill>
                  <a:srgbClr val="C00000"/>
                </a:solidFill>
                <a:latin typeface="Arial"/>
                <a:cs typeface="Arial"/>
              </a:rPr>
              <a:t>	</a:t>
            </a:r>
            <a:r>
              <a:rPr sz="2400" b="1" spc="140" dirty="0">
                <a:solidFill>
                  <a:srgbClr val="C00000"/>
                </a:solidFill>
                <a:latin typeface="Arial"/>
                <a:cs typeface="Arial"/>
              </a:rPr>
              <a:t>common</a:t>
            </a:r>
            <a:r>
              <a:rPr sz="2400" b="1" dirty="0">
                <a:solidFill>
                  <a:srgbClr val="C00000"/>
                </a:solidFill>
                <a:latin typeface="Arial"/>
                <a:cs typeface="Arial"/>
              </a:rPr>
              <a:t>	</a:t>
            </a:r>
            <a:r>
              <a:rPr sz="2400" b="1" spc="145" dirty="0">
                <a:solidFill>
                  <a:srgbClr val="C00000"/>
                </a:solidFill>
                <a:latin typeface="Arial"/>
                <a:cs typeface="Arial"/>
              </a:rPr>
              <a:t>people</a:t>
            </a:r>
            <a:endParaRPr sz="2400">
              <a:latin typeface="Arial"/>
              <a:cs typeface="Arial"/>
            </a:endParaRPr>
          </a:p>
          <a:p>
            <a:pPr marL="355600" indent="-342900">
              <a:lnSpc>
                <a:spcPct val="100000"/>
              </a:lnSpc>
              <a:spcBef>
                <a:spcPts val="1105"/>
              </a:spcBef>
              <a:buClr>
                <a:srgbClr val="E38312"/>
              </a:buClr>
              <a:buFont typeface="Arial"/>
              <a:buChar char="•"/>
              <a:tabLst>
                <a:tab pos="355600" algn="l"/>
                <a:tab pos="2141855" algn="l"/>
                <a:tab pos="2733040" algn="l"/>
              </a:tabLst>
            </a:pPr>
            <a:r>
              <a:rPr sz="2400" b="1" spc="150" dirty="0">
                <a:solidFill>
                  <a:srgbClr val="C00000"/>
                </a:solidFill>
                <a:latin typeface="Arial"/>
                <a:cs typeface="Arial"/>
              </a:rPr>
              <a:t>Campaign</a:t>
            </a:r>
            <a:r>
              <a:rPr sz="2400" b="1" dirty="0">
                <a:solidFill>
                  <a:srgbClr val="C00000"/>
                </a:solidFill>
                <a:latin typeface="Arial"/>
                <a:cs typeface="Arial"/>
              </a:rPr>
              <a:t>	</a:t>
            </a:r>
            <a:r>
              <a:rPr sz="2400" b="1" spc="100" dirty="0">
                <a:solidFill>
                  <a:srgbClr val="C00000"/>
                </a:solidFill>
                <a:latin typeface="Arial"/>
                <a:cs typeface="Arial"/>
              </a:rPr>
              <a:t>for</a:t>
            </a:r>
            <a:r>
              <a:rPr sz="2400" b="1" dirty="0">
                <a:solidFill>
                  <a:srgbClr val="C00000"/>
                </a:solidFill>
                <a:latin typeface="Arial"/>
                <a:cs typeface="Arial"/>
              </a:rPr>
              <a:t>	</a:t>
            </a:r>
            <a:r>
              <a:rPr sz="2400" b="1" spc="160" dirty="0">
                <a:solidFill>
                  <a:srgbClr val="C00000"/>
                </a:solidFill>
                <a:latin typeface="Arial"/>
                <a:cs typeface="Arial"/>
              </a:rPr>
              <a:t>betterment</a:t>
            </a:r>
            <a:endParaRPr sz="2400">
              <a:latin typeface="Arial"/>
              <a:cs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2407157" y="508254"/>
            <a:ext cx="4152265" cy="452120"/>
          </a:xfrm>
          <a:prstGeom prst="rect">
            <a:avLst/>
          </a:prstGeom>
        </p:spPr>
        <p:txBody>
          <a:bodyPr vert="horz" wrap="square" lIns="0" tIns="12065" rIns="0" bIns="0" rtlCol="0">
            <a:spAutoFit/>
          </a:bodyPr>
          <a:lstStyle/>
          <a:p>
            <a:pPr marL="12700">
              <a:lnSpc>
                <a:spcPct val="100000"/>
              </a:lnSpc>
              <a:spcBef>
                <a:spcPts val="95"/>
              </a:spcBef>
            </a:pPr>
            <a:r>
              <a:rPr spc="-25" dirty="0"/>
              <a:t>The</a:t>
            </a:r>
            <a:r>
              <a:rPr spc="-170" dirty="0"/>
              <a:t> </a:t>
            </a:r>
            <a:r>
              <a:rPr spc="-40" dirty="0"/>
              <a:t>idea</a:t>
            </a:r>
            <a:r>
              <a:rPr spc="-155" dirty="0"/>
              <a:t> </a:t>
            </a:r>
            <a:r>
              <a:rPr dirty="0"/>
              <a:t>of</a:t>
            </a:r>
            <a:r>
              <a:rPr spc="-160" dirty="0"/>
              <a:t> </a:t>
            </a:r>
            <a:r>
              <a:rPr spc="-20" dirty="0"/>
              <a:t>the</a:t>
            </a:r>
            <a:r>
              <a:rPr spc="-160" dirty="0"/>
              <a:t> </a:t>
            </a:r>
            <a:r>
              <a:rPr spc="-30" dirty="0"/>
              <a:t>campaign</a:t>
            </a:r>
          </a:p>
        </p:txBody>
      </p:sp>
      <p:sp>
        <p:nvSpPr>
          <p:cNvPr id="3" name="object 3"/>
          <p:cNvSpPr txBox="1"/>
          <p:nvPr/>
        </p:nvSpPr>
        <p:spPr>
          <a:xfrm>
            <a:off x="661479" y="1503591"/>
            <a:ext cx="7062470" cy="681355"/>
          </a:xfrm>
          <a:prstGeom prst="rect">
            <a:avLst/>
          </a:prstGeom>
          <a:solidFill>
            <a:srgbClr val="FFFF00"/>
          </a:solidFill>
          <a:ln w="15875">
            <a:solidFill>
              <a:srgbClr val="A75F09"/>
            </a:solidFill>
          </a:ln>
        </p:spPr>
        <p:txBody>
          <a:bodyPr vert="horz" wrap="square" lIns="0" tIns="103505" rIns="0" bIns="0" rtlCol="0">
            <a:spAutoFit/>
          </a:bodyPr>
          <a:lstStyle/>
          <a:p>
            <a:pPr marL="1270" algn="ctr">
              <a:lnSpc>
                <a:spcPct val="100000"/>
              </a:lnSpc>
              <a:spcBef>
                <a:spcPts val="815"/>
              </a:spcBef>
            </a:pPr>
            <a:r>
              <a:rPr sz="2800" b="1" dirty="0">
                <a:solidFill>
                  <a:srgbClr val="C00000"/>
                </a:solidFill>
                <a:latin typeface="Calibri"/>
                <a:cs typeface="Calibri"/>
              </a:rPr>
              <a:t>Quit</a:t>
            </a:r>
            <a:r>
              <a:rPr sz="2800" b="1" spc="-30" dirty="0">
                <a:solidFill>
                  <a:srgbClr val="C00000"/>
                </a:solidFill>
                <a:latin typeface="Calibri"/>
                <a:cs typeface="Calibri"/>
              </a:rPr>
              <a:t> </a:t>
            </a:r>
            <a:r>
              <a:rPr sz="2800" b="1" dirty="0">
                <a:solidFill>
                  <a:srgbClr val="C00000"/>
                </a:solidFill>
                <a:latin typeface="Calibri"/>
                <a:cs typeface="Calibri"/>
              </a:rPr>
              <a:t>smoking,</a:t>
            </a:r>
            <a:r>
              <a:rPr sz="2800" b="1" spc="-10" dirty="0">
                <a:solidFill>
                  <a:srgbClr val="C00000"/>
                </a:solidFill>
                <a:latin typeface="Calibri"/>
                <a:cs typeface="Calibri"/>
              </a:rPr>
              <a:t> </a:t>
            </a:r>
            <a:r>
              <a:rPr sz="2800" b="1" dirty="0">
                <a:solidFill>
                  <a:srgbClr val="C00000"/>
                </a:solidFill>
                <a:latin typeface="Calibri"/>
                <a:cs typeface="Calibri"/>
              </a:rPr>
              <a:t>enjoy</a:t>
            </a:r>
            <a:r>
              <a:rPr sz="2800" b="1" spc="-30" dirty="0">
                <a:solidFill>
                  <a:srgbClr val="C00000"/>
                </a:solidFill>
                <a:latin typeface="Calibri"/>
                <a:cs typeface="Calibri"/>
              </a:rPr>
              <a:t> </a:t>
            </a:r>
            <a:r>
              <a:rPr sz="2800" b="1" spc="-10" dirty="0">
                <a:solidFill>
                  <a:srgbClr val="C00000"/>
                </a:solidFill>
                <a:latin typeface="Calibri"/>
                <a:cs typeface="Calibri"/>
              </a:rPr>
              <a:t>living</a:t>
            </a:r>
            <a:endParaRPr sz="2800">
              <a:latin typeface="Calibri"/>
              <a:cs typeface="Calibri"/>
            </a:endParaRPr>
          </a:p>
        </p:txBody>
      </p:sp>
      <p:sp>
        <p:nvSpPr>
          <p:cNvPr id="4" name="object 4"/>
          <p:cNvSpPr txBox="1"/>
          <p:nvPr/>
        </p:nvSpPr>
        <p:spPr>
          <a:xfrm>
            <a:off x="661479" y="3032925"/>
            <a:ext cx="7062470" cy="536043"/>
          </a:xfrm>
          <a:prstGeom prst="rect">
            <a:avLst/>
          </a:prstGeom>
          <a:solidFill>
            <a:srgbClr val="00AFEF"/>
          </a:solidFill>
          <a:ln w="15875">
            <a:solidFill>
              <a:srgbClr val="A75F09"/>
            </a:solidFill>
          </a:ln>
        </p:spPr>
        <p:txBody>
          <a:bodyPr vert="horz" wrap="square" lIns="0" tIns="104139" rIns="0" bIns="0" rtlCol="0">
            <a:spAutoFit/>
          </a:bodyPr>
          <a:lstStyle/>
          <a:p>
            <a:pPr algn="ctr">
              <a:lnSpc>
                <a:spcPct val="100000"/>
              </a:lnSpc>
              <a:spcBef>
                <a:spcPts val="819"/>
              </a:spcBef>
            </a:pPr>
            <a:r>
              <a:rPr sz="2800" b="1" spc="-45" dirty="0">
                <a:solidFill>
                  <a:srgbClr val="FFFFFF"/>
                </a:solidFill>
                <a:latin typeface="Calibri"/>
                <a:cs typeface="Calibri"/>
              </a:rPr>
              <a:t>Target</a:t>
            </a:r>
            <a:r>
              <a:rPr sz="2800" b="1" spc="-5" dirty="0">
                <a:solidFill>
                  <a:srgbClr val="FFFFFF"/>
                </a:solidFill>
                <a:latin typeface="Calibri"/>
                <a:cs typeface="Calibri"/>
              </a:rPr>
              <a:t> </a:t>
            </a:r>
            <a:r>
              <a:rPr sz="2800" b="1" dirty="0">
                <a:solidFill>
                  <a:srgbClr val="FFFFFF"/>
                </a:solidFill>
                <a:latin typeface="Calibri"/>
                <a:cs typeface="Calibri"/>
              </a:rPr>
              <a:t>group</a:t>
            </a:r>
            <a:r>
              <a:rPr sz="2800" b="1" spc="-50" dirty="0">
                <a:solidFill>
                  <a:srgbClr val="FFFFFF"/>
                </a:solidFill>
                <a:latin typeface="Calibri"/>
                <a:cs typeface="Calibri"/>
              </a:rPr>
              <a:t> </a:t>
            </a:r>
            <a:r>
              <a:rPr sz="2800" b="1" dirty="0">
                <a:solidFill>
                  <a:srgbClr val="FFFFFF"/>
                </a:solidFill>
                <a:latin typeface="Calibri"/>
                <a:cs typeface="Calibri"/>
              </a:rPr>
              <a:t>:</a:t>
            </a:r>
            <a:r>
              <a:rPr sz="2800" b="1" spc="-45" dirty="0">
                <a:solidFill>
                  <a:srgbClr val="FFFFFF"/>
                </a:solidFill>
                <a:latin typeface="Calibri"/>
                <a:cs typeface="Calibri"/>
              </a:rPr>
              <a:t> </a:t>
            </a:r>
            <a:r>
              <a:rPr lang="en-GB" sz="2800" b="1" spc="-45">
                <a:solidFill>
                  <a:srgbClr val="001F5F"/>
                </a:solidFill>
                <a:latin typeface="Calibri"/>
                <a:cs typeface="Calibri"/>
              </a:rPr>
              <a:t>18</a:t>
            </a:r>
            <a:r>
              <a:rPr sz="2800" b="1" spc="-30">
                <a:solidFill>
                  <a:srgbClr val="001F5F"/>
                </a:solidFill>
                <a:latin typeface="Calibri"/>
                <a:cs typeface="Calibri"/>
              </a:rPr>
              <a:t> </a:t>
            </a:r>
            <a:r>
              <a:rPr sz="2800" b="1" dirty="0">
                <a:solidFill>
                  <a:srgbClr val="001F5F"/>
                </a:solidFill>
                <a:latin typeface="Calibri"/>
                <a:cs typeface="Calibri"/>
              </a:rPr>
              <a:t>to</a:t>
            </a:r>
            <a:r>
              <a:rPr sz="2800" b="1" spc="-55" dirty="0">
                <a:solidFill>
                  <a:srgbClr val="001F5F"/>
                </a:solidFill>
                <a:latin typeface="Calibri"/>
                <a:cs typeface="Calibri"/>
              </a:rPr>
              <a:t> </a:t>
            </a:r>
            <a:r>
              <a:rPr lang="en-GB" sz="2800" b="1" spc="-25" dirty="0">
                <a:solidFill>
                  <a:srgbClr val="001F5F"/>
                </a:solidFill>
                <a:latin typeface="Calibri"/>
                <a:cs typeface="Calibri"/>
              </a:rPr>
              <a:t>25</a:t>
            </a:r>
            <a:endParaRPr sz="2800" dirty="0">
              <a:latin typeface="Calibri"/>
              <a:cs typeface="Calibri"/>
            </a:endParaRPr>
          </a:p>
        </p:txBody>
      </p:sp>
      <p:sp>
        <p:nvSpPr>
          <p:cNvPr id="5" name="object 5"/>
          <p:cNvSpPr txBox="1"/>
          <p:nvPr/>
        </p:nvSpPr>
        <p:spPr>
          <a:xfrm>
            <a:off x="661479" y="4562259"/>
            <a:ext cx="7062470" cy="681355"/>
          </a:xfrm>
          <a:prstGeom prst="rect">
            <a:avLst/>
          </a:prstGeom>
          <a:solidFill>
            <a:srgbClr val="A1AE92"/>
          </a:solidFill>
          <a:ln w="15875">
            <a:solidFill>
              <a:srgbClr val="A75F09"/>
            </a:solidFill>
          </a:ln>
        </p:spPr>
        <p:txBody>
          <a:bodyPr vert="horz" wrap="square" lIns="0" tIns="104775" rIns="0" bIns="0" rtlCol="0">
            <a:spAutoFit/>
          </a:bodyPr>
          <a:lstStyle/>
          <a:p>
            <a:pPr marL="2540" algn="ctr">
              <a:lnSpc>
                <a:spcPct val="100000"/>
              </a:lnSpc>
              <a:spcBef>
                <a:spcPts val="825"/>
              </a:spcBef>
            </a:pPr>
            <a:r>
              <a:rPr sz="2800" b="1" spc="-10" dirty="0">
                <a:solidFill>
                  <a:srgbClr val="FFFFFF"/>
                </a:solidFill>
                <a:latin typeface="Calibri"/>
                <a:cs typeface="Calibri"/>
              </a:rPr>
              <a:t>Commissioned</a:t>
            </a:r>
            <a:r>
              <a:rPr sz="2800" b="1" spc="-50" dirty="0">
                <a:solidFill>
                  <a:srgbClr val="FFFFFF"/>
                </a:solidFill>
                <a:latin typeface="Calibri"/>
                <a:cs typeface="Calibri"/>
              </a:rPr>
              <a:t> </a:t>
            </a:r>
            <a:r>
              <a:rPr sz="2800" b="1" dirty="0">
                <a:solidFill>
                  <a:srgbClr val="FFFFFF"/>
                </a:solidFill>
                <a:latin typeface="Calibri"/>
                <a:cs typeface="Calibri"/>
              </a:rPr>
              <a:t>body:</a:t>
            </a:r>
            <a:r>
              <a:rPr sz="2800" b="1" spc="-30" dirty="0">
                <a:solidFill>
                  <a:srgbClr val="FFFFFF"/>
                </a:solidFill>
                <a:latin typeface="Calibri"/>
                <a:cs typeface="Calibri"/>
              </a:rPr>
              <a:t> </a:t>
            </a:r>
            <a:r>
              <a:rPr sz="2800" b="1" dirty="0">
                <a:solidFill>
                  <a:srgbClr val="001F5F"/>
                </a:solidFill>
                <a:latin typeface="Calibri"/>
                <a:cs typeface="Calibri"/>
              </a:rPr>
              <a:t>Local</a:t>
            </a:r>
            <a:r>
              <a:rPr sz="2800" b="1" spc="-55" dirty="0">
                <a:solidFill>
                  <a:srgbClr val="001F5F"/>
                </a:solidFill>
                <a:latin typeface="Calibri"/>
                <a:cs typeface="Calibri"/>
              </a:rPr>
              <a:t> </a:t>
            </a:r>
            <a:r>
              <a:rPr sz="2800" b="1" spc="-10" dirty="0">
                <a:solidFill>
                  <a:srgbClr val="001F5F"/>
                </a:solidFill>
                <a:latin typeface="Calibri"/>
                <a:cs typeface="Calibri"/>
              </a:rPr>
              <a:t>council</a:t>
            </a:r>
            <a:endParaRPr sz="2800">
              <a:latin typeface="Calibri"/>
              <a:cs typeface="Calibri"/>
            </a:endParaRPr>
          </a:p>
        </p:txBody>
      </p:sp>
      <p:grpSp>
        <p:nvGrpSpPr>
          <p:cNvPr id="6" name="object 6"/>
          <p:cNvGrpSpPr/>
          <p:nvPr/>
        </p:nvGrpSpPr>
        <p:grpSpPr>
          <a:xfrm>
            <a:off x="8677656" y="2307335"/>
            <a:ext cx="3317875" cy="3487420"/>
            <a:chOff x="8677656" y="2307335"/>
            <a:chExt cx="3317875" cy="3487420"/>
          </a:xfrm>
        </p:grpSpPr>
        <p:pic>
          <p:nvPicPr>
            <p:cNvPr id="7" name="object 7"/>
            <p:cNvPicPr/>
            <p:nvPr/>
          </p:nvPicPr>
          <p:blipFill>
            <a:blip r:embed="rId2" cstate="print"/>
            <a:stretch>
              <a:fillRect/>
            </a:stretch>
          </p:blipFill>
          <p:spPr>
            <a:xfrm>
              <a:off x="8677656" y="2307335"/>
              <a:ext cx="3317748" cy="3486912"/>
            </a:xfrm>
            <a:prstGeom prst="rect">
              <a:avLst/>
            </a:prstGeom>
          </p:spPr>
        </p:pic>
        <p:pic>
          <p:nvPicPr>
            <p:cNvPr id="8" name="object 8"/>
            <p:cNvPicPr/>
            <p:nvPr/>
          </p:nvPicPr>
          <p:blipFill>
            <a:blip r:embed="rId3" cstate="print"/>
            <a:stretch>
              <a:fillRect/>
            </a:stretch>
          </p:blipFill>
          <p:spPr>
            <a:xfrm>
              <a:off x="9130284" y="2709671"/>
              <a:ext cx="2412492" cy="2749296"/>
            </a:xfrm>
            <a:prstGeom prst="rect">
              <a:avLst/>
            </a:prstGeom>
          </p:spPr>
        </p:pic>
        <p:pic>
          <p:nvPicPr>
            <p:cNvPr id="9" name="object 9"/>
            <p:cNvPicPr/>
            <p:nvPr/>
          </p:nvPicPr>
          <p:blipFill>
            <a:blip r:embed="rId4" cstate="print"/>
            <a:stretch>
              <a:fillRect/>
            </a:stretch>
          </p:blipFill>
          <p:spPr>
            <a:xfrm>
              <a:off x="8706231" y="2335910"/>
              <a:ext cx="3229610" cy="3399167"/>
            </a:xfrm>
            <a:prstGeom prst="rect">
              <a:avLst/>
            </a:prstGeom>
          </p:spPr>
        </p:pic>
        <p:sp>
          <p:nvSpPr>
            <p:cNvPr id="10" name="object 10"/>
            <p:cNvSpPr/>
            <p:nvPr/>
          </p:nvSpPr>
          <p:spPr>
            <a:xfrm>
              <a:off x="8706231" y="2335910"/>
              <a:ext cx="3229610" cy="3399790"/>
            </a:xfrm>
            <a:custGeom>
              <a:avLst/>
              <a:gdLst/>
              <a:ahLst/>
              <a:cxnLst/>
              <a:rect l="l" t="t" r="r" b="b"/>
              <a:pathLst>
                <a:path w="3229609" h="3399790">
                  <a:moveTo>
                    <a:pt x="0" y="1699514"/>
                  </a:moveTo>
                  <a:lnTo>
                    <a:pt x="664" y="1650278"/>
                  </a:lnTo>
                  <a:lnTo>
                    <a:pt x="2646" y="1601389"/>
                  </a:lnTo>
                  <a:lnTo>
                    <a:pt x="5927" y="1552867"/>
                  </a:lnTo>
                  <a:lnTo>
                    <a:pt x="10490" y="1504730"/>
                  </a:lnTo>
                  <a:lnTo>
                    <a:pt x="16315" y="1456996"/>
                  </a:lnTo>
                  <a:lnTo>
                    <a:pt x="23387" y="1409686"/>
                  </a:lnTo>
                  <a:lnTo>
                    <a:pt x="31685" y="1362817"/>
                  </a:lnTo>
                  <a:lnTo>
                    <a:pt x="41194" y="1316409"/>
                  </a:lnTo>
                  <a:lnTo>
                    <a:pt x="51893" y="1270480"/>
                  </a:lnTo>
                  <a:lnTo>
                    <a:pt x="63767" y="1225049"/>
                  </a:lnTo>
                  <a:lnTo>
                    <a:pt x="76796" y="1180136"/>
                  </a:lnTo>
                  <a:lnTo>
                    <a:pt x="90963" y="1135759"/>
                  </a:lnTo>
                  <a:lnTo>
                    <a:pt x="106249" y="1091937"/>
                  </a:lnTo>
                  <a:lnTo>
                    <a:pt x="122637" y="1048689"/>
                  </a:lnTo>
                  <a:lnTo>
                    <a:pt x="140109" y="1006033"/>
                  </a:lnTo>
                  <a:lnTo>
                    <a:pt x="158647" y="963990"/>
                  </a:lnTo>
                  <a:lnTo>
                    <a:pt x="178233" y="922577"/>
                  </a:lnTo>
                  <a:lnTo>
                    <a:pt x="198849" y="881813"/>
                  </a:lnTo>
                  <a:lnTo>
                    <a:pt x="220476" y="841718"/>
                  </a:lnTo>
                  <a:lnTo>
                    <a:pt x="243098" y="802310"/>
                  </a:lnTo>
                  <a:lnTo>
                    <a:pt x="266696" y="763608"/>
                  </a:lnTo>
                  <a:lnTo>
                    <a:pt x="291252" y="725631"/>
                  </a:lnTo>
                  <a:lnTo>
                    <a:pt x="316748" y="688399"/>
                  </a:lnTo>
                  <a:lnTo>
                    <a:pt x="343166" y="651929"/>
                  </a:lnTo>
                  <a:lnTo>
                    <a:pt x="370489" y="616240"/>
                  </a:lnTo>
                  <a:lnTo>
                    <a:pt x="398697" y="581353"/>
                  </a:lnTo>
                  <a:lnTo>
                    <a:pt x="427775" y="547285"/>
                  </a:lnTo>
                  <a:lnTo>
                    <a:pt x="457702" y="514055"/>
                  </a:lnTo>
                  <a:lnTo>
                    <a:pt x="488462" y="481682"/>
                  </a:lnTo>
                  <a:lnTo>
                    <a:pt x="520037" y="450186"/>
                  </a:lnTo>
                  <a:lnTo>
                    <a:pt x="552408" y="419585"/>
                  </a:lnTo>
                  <a:lnTo>
                    <a:pt x="585557" y="389897"/>
                  </a:lnTo>
                  <a:lnTo>
                    <a:pt x="619467" y="361143"/>
                  </a:lnTo>
                  <a:lnTo>
                    <a:pt x="654120" y="333340"/>
                  </a:lnTo>
                  <a:lnTo>
                    <a:pt x="689498" y="306508"/>
                  </a:lnTo>
                  <a:lnTo>
                    <a:pt x="725582" y="280665"/>
                  </a:lnTo>
                  <a:lnTo>
                    <a:pt x="762355" y="255831"/>
                  </a:lnTo>
                  <a:lnTo>
                    <a:pt x="799798" y="232024"/>
                  </a:lnTo>
                  <a:lnTo>
                    <a:pt x="837895" y="209263"/>
                  </a:lnTo>
                  <a:lnTo>
                    <a:pt x="876627" y="187567"/>
                  </a:lnTo>
                  <a:lnTo>
                    <a:pt x="915975" y="166955"/>
                  </a:lnTo>
                  <a:lnTo>
                    <a:pt x="955923" y="147447"/>
                  </a:lnTo>
                  <a:lnTo>
                    <a:pt x="996451" y="129059"/>
                  </a:lnTo>
                  <a:lnTo>
                    <a:pt x="1037543" y="111813"/>
                  </a:lnTo>
                  <a:lnTo>
                    <a:pt x="1079180" y="95726"/>
                  </a:lnTo>
                  <a:lnTo>
                    <a:pt x="1121344" y="80817"/>
                  </a:lnTo>
                  <a:lnTo>
                    <a:pt x="1164017" y="67106"/>
                  </a:lnTo>
                  <a:lnTo>
                    <a:pt x="1207181" y="54611"/>
                  </a:lnTo>
                  <a:lnTo>
                    <a:pt x="1250819" y="43350"/>
                  </a:lnTo>
                  <a:lnTo>
                    <a:pt x="1294912" y="33344"/>
                  </a:lnTo>
                  <a:lnTo>
                    <a:pt x="1339442" y="24611"/>
                  </a:lnTo>
                  <a:lnTo>
                    <a:pt x="1384392" y="17170"/>
                  </a:lnTo>
                  <a:lnTo>
                    <a:pt x="1429743" y="11039"/>
                  </a:lnTo>
                  <a:lnTo>
                    <a:pt x="1475478" y="6237"/>
                  </a:lnTo>
                  <a:lnTo>
                    <a:pt x="1521579" y="2784"/>
                  </a:lnTo>
                  <a:lnTo>
                    <a:pt x="1568027" y="699"/>
                  </a:lnTo>
                  <a:lnTo>
                    <a:pt x="1614804" y="0"/>
                  </a:lnTo>
                  <a:lnTo>
                    <a:pt x="1661582" y="699"/>
                  </a:lnTo>
                  <a:lnTo>
                    <a:pt x="1708030" y="2784"/>
                  </a:lnTo>
                  <a:lnTo>
                    <a:pt x="1754131" y="6237"/>
                  </a:lnTo>
                  <a:lnTo>
                    <a:pt x="1799866" y="11039"/>
                  </a:lnTo>
                  <a:lnTo>
                    <a:pt x="1845217" y="17170"/>
                  </a:lnTo>
                  <a:lnTo>
                    <a:pt x="1890167" y="24611"/>
                  </a:lnTo>
                  <a:lnTo>
                    <a:pt x="1934697" y="33344"/>
                  </a:lnTo>
                  <a:lnTo>
                    <a:pt x="1978790" y="43350"/>
                  </a:lnTo>
                  <a:lnTo>
                    <a:pt x="2022428" y="54611"/>
                  </a:lnTo>
                  <a:lnTo>
                    <a:pt x="2065592" y="67106"/>
                  </a:lnTo>
                  <a:lnTo>
                    <a:pt x="2108265" y="80817"/>
                  </a:lnTo>
                  <a:lnTo>
                    <a:pt x="2150429" y="95726"/>
                  </a:lnTo>
                  <a:lnTo>
                    <a:pt x="2192066" y="111813"/>
                  </a:lnTo>
                  <a:lnTo>
                    <a:pt x="2233158" y="129059"/>
                  </a:lnTo>
                  <a:lnTo>
                    <a:pt x="2273686" y="147447"/>
                  </a:lnTo>
                  <a:lnTo>
                    <a:pt x="2313634" y="166955"/>
                  </a:lnTo>
                  <a:lnTo>
                    <a:pt x="2352982" y="187567"/>
                  </a:lnTo>
                  <a:lnTo>
                    <a:pt x="2391714" y="209263"/>
                  </a:lnTo>
                  <a:lnTo>
                    <a:pt x="2429811" y="232024"/>
                  </a:lnTo>
                  <a:lnTo>
                    <a:pt x="2467254" y="255831"/>
                  </a:lnTo>
                  <a:lnTo>
                    <a:pt x="2504027" y="280665"/>
                  </a:lnTo>
                  <a:lnTo>
                    <a:pt x="2540111" y="306508"/>
                  </a:lnTo>
                  <a:lnTo>
                    <a:pt x="2575489" y="333340"/>
                  </a:lnTo>
                  <a:lnTo>
                    <a:pt x="2610142" y="361143"/>
                  </a:lnTo>
                  <a:lnTo>
                    <a:pt x="2644052" y="389897"/>
                  </a:lnTo>
                  <a:lnTo>
                    <a:pt x="2677201" y="419585"/>
                  </a:lnTo>
                  <a:lnTo>
                    <a:pt x="2709572" y="450186"/>
                  </a:lnTo>
                  <a:lnTo>
                    <a:pt x="2741147" y="481682"/>
                  </a:lnTo>
                  <a:lnTo>
                    <a:pt x="2771907" y="514055"/>
                  </a:lnTo>
                  <a:lnTo>
                    <a:pt x="2801834" y="547285"/>
                  </a:lnTo>
                  <a:lnTo>
                    <a:pt x="2830912" y="581353"/>
                  </a:lnTo>
                  <a:lnTo>
                    <a:pt x="2859120" y="616240"/>
                  </a:lnTo>
                  <a:lnTo>
                    <a:pt x="2886443" y="651929"/>
                  </a:lnTo>
                  <a:lnTo>
                    <a:pt x="2912861" y="688399"/>
                  </a:lnTo>
                  <a:lnTo>
                    <a:pt x="2938357" y="725631"/>
                  </a:lnTo>
                  <a:lnTo>
                    <a:pt x="2962913" y="763608"/>
                  </a:lnTo>
                  <a:lnTo>
                    <a:pt x="2986511" y="802310"/>
                  </a:lnTo>
                  <a:lnTo>
                    <a:pt x="3009133" y="841718"/>
                  </a:lnTo>
                  <a:lnTo>
                    <a:pt x="3030760" y="881813"/>
                  </a:lnTo>
                  <a:lnTo>
                    <a:pt x="3051376" y="922577"/>
                  </a:lnTo>
                  <a:lnTo>
                    <a:pt x="3070962" y="963990"/>
                  </a:lnTo>
                  <a:lnTo>
                    <a:pt x="3089500" y="1006033"/>
                  </a:lnTo>
                  <a:lnTo>
                    <a:pt x="3106972" y="1048689"/>
                  </a:lnTo>
                  <a:lnTo>
                    <a:pt x="3123360" y="1091937"/>
                  </a:lnTo>
                  <a:lnTo>
                    <a:pt x="3138646" y="1135759"/>
                  </a:lnTo>
                  <a:lnTo>
                    <a:pt x="3152813" y="1180136"/>
                  </a:lnTo>
                  <a:lnTo>
                    <a:pt x="3165842" y="1225049"/>
                  </a:lnTo>
                  <a:lnTo>
                    <a:pt x="3177716" y="1270480"/>
                  </a:lnTo>
                  <a:lnTo>
                    <a:pt x="3188415" y="1316409"/>
                  </a:lnTo>
                  <a:lnTo>
                    <a:pt x="3197924" y="1362817"/>
                  </a:lnTo>
                  <a:lnTo>
                    <a:pt x="3206222" y="1409686"/>
                  </a:lnTo>
                  <a:lnTo>
                    <a:pt x="3213294" y="1456996"/>
                  </a:lnTo>
                  <a:lnTo>
                    <a:pt x="3219119" y="1504730"/>
                  </a:lnTo>
                  <a:lnTo>
                    <a:pt x="3223682" y="1552867"/>
                  </a:lnTo>
                  <a:lnTo>
                    <a:pt x="3226963" y="1601389"/>
                  </a:lnTo>
                  <a:lnTo>
                    <a:pt x="3228945" y="1650278"/>
                  </a:lnTo>
                  <a:lnTo>
                    <a:pt x="3229610" y="1699514"/>
                  </a:lnTo>
                  <a:lnTo>
                    <a:pt x="3228945" y="1748749"/>
                  </a:lnTo>
                  <a:lnTo>
                    <a:pt x="3226963" y="1797638"/>
                  </a:lnTo>
                  <a:lnTo>
                    <a:pt x="3223682" y="1846161"/>
                  </a:lnTo>
                  <a:lnTo>
                    <a:pt x="3219119" y="1894299"/>
                  </a:lnTo>
                  <a:lnTo>
                    <a:pt x="3213294" y="1942034"/>
                  </a:lnTo>
                  <a:lnTo>
                    <a:pt x="3206222" y="1989346"/>
                  </a:lnTo>
                  <a:lnTo>
                    <a:pt x="3197924" y="2036216"/>
                  </a:lnTo>
                  <a:lnTo>
                    <a:pt x="3188415" y="2082626"/>
                  </a:lnTo>
                  <a:lnTo>
                    <a:pt x="3177716" y="2128557"/>
                  </a:lnTo>
                  <a:lnTo>
                    <a:pt x="3165842" y="2173989"/>
                  </a:lnTo>
                  <a:lnTo>
                    <a:pt x="3152813" y="2218905"/>
                  </a:lnTo>
                  <a:lnTo>
                    <a:pt x="3138646" y="2263284"/>
                  </a:lnTo>
                  <a:lnTo>
                    <a:pt x="3123360" y="2307109"/>
                  </a:lnTo>
                  <a:lnTo>
                    <a:pt x="3106972" y="2350359"/>
                  </a:lnTo>
                  <a:lnTo>
                    <a:pt x="3089500" y="2393018"/>
                  </a:lnTo>
                  <a:lnTo>
                    <a:pt x="3070962" y="2435064"/>
                  </a:lnTo>
                  <a:lnTo>
                    <a:pt x="3051376" y="2476480"/>
                  </a:lnTo>
                  <a:lnTo>
                    <a:pt x="3030760" y="2517247"/>
                  </a:lnTo>
                  <a:lnTo>
                    <a:pt x="3009133" y="2557345"/>
                  </a:lnTo>
                  <a:lnTo>
                    <a:pt x="2986511" y="2596757"/>
                  </a:lnTo>
                  <a:lnTo>
                    <a:pt x="2962913" y="2635462"/>
                  </a:lnTo>
                  <a:lnTo>
                    <a:pt x="2938357" y="2673442"/>
                  </a:lnTo>
                  <a:lnTo>
                    <a:pt x="2912861" y="2710678"/>
                  </a:lnTo>
                  <a:lnTo>
                    <a:pt x="2886443" y="2747152"/>
                  </a:lnTo>
                  <a:lnTo>
                    <a:pt x="2859120" y="2782844"/>
                  </a:lnTo>
                  <a:lnTo>
                    <a:pt x="2830912" y="2817735"/>
                  </a:lnTo>
                  <a:lnTo>
                    <a:pt x="2801834" y="2851807"/>
                  </a:lnTo>
                  <a:lnTo>
                    <a:pt x="2771907" y="2885040"/>
                  </a:lnTo>
                  <a:lnTo>
                    <a:pt x="2741147" y="2917416"/>
                  </a:lnTo>
                  <a:lnTo>
                    <a:pt x="2709572" y="2948917"/>
                  </a:lnTo>
                  <a:lnTo>
                    <a:pt x="2677201" y="2979521"/>
                  </a:lnTo>
                  <a:lnTo>
                    <a:pt x="2644052" y="3009212"/>
                  </a:lnTo>
                  <a:lnTo>
                    <a:pt x="2610142" y="3037971"/>
                  </a:lnTo>
                  <a:lnTo>
                    <a:pt x="2575489" y="3065777"/>
                  </a:lnTo>
                  <a:lnTo>
                    <a:pt x="2540111" y="3092613"/>
                  </a:lnTo>
                  <a:lnTo>
                    <a:pt x="2504027" y="3118459"/>
                  </a:lnTo>
                  <a:lnTo>
                    <a:pt x="2467254" y="3143296"/>
                  </a:lnTo>
                  <a:lnTo>
                    <a:pt x="2429811" y="3167107"/>
                  </a:lnTo>
                  <a:lnTo>
                    <a:pt x="2391714" y="3189871"/>
                  </a:lnTo>
                  <a:lnTo>
                    <a:pt x="2352982" y="3211570"/>
                  </a:lnTo>
                  <a:lnTo>
                    <a:pt x="2313634" y="3232184"/>
                  </a:lnTo>
                  <a:lnTo>
                    <a:pt x="2273686" y="3251696"/>
                  </a:lnTo>
                  <a:lnTo>
                    <a:pt x="2233158" y="3270086"/>
                  </a:lnTo>
                  <a:lnTo>
                    <a:pt x="2192066" y="3287335"/>
                  </a:lnTo>
                  <a:lnTo>
                    <a:pt x="2150429" y="3303425"/>
                  </a:lnTo>
                  <a:lnTo>
                    <a:pt x="2108265" y="3318336"/>
                  </a:lnTo>
                  <a:lnTo>
                    <a:pt x="2065592" y="3332050"/>
                  </a:lnTo>
                  <a:lnTo>
                    <a:pt x="2022428" y="3344547"/>
                  </a:lnTo>
                  <a:lnTo>
                    <a:pt x="1978790" y="3355809"/>
                  </a:lnTo>
                  <a:lnTo>
                    <a:pt x="1934697" y="3365817"/>
                  </a:lnTo>
                  <a:lnTo>
                    <a:pt x="1890167" y="3374551"/>
                  </a:lnTo>
                  <a:lnTo>
                    <a:pt x="1845217" y="3381994"/>
                  </a:lnTo>
                  <a:lnTo>
                    <a:pt x="1799866" y="3388126"/>
                  </a:lnTo>
                  <a:lnTo>
                    <a:pt x="1754131" y="3392928"/>
                  </a:lnTo>
                  <a:lnTo>
                    <a:pt x="1708030" y="3396382"/>
                  </a:lnTo>
                  <a:lnTo>
                    <a:pt x="1661582" y="3398468"/>
                  </a:lnTo>
                  <a:lnTo>
                    <a:pt x="1614804" y="3399167"/>
                  </a:lnTo>
                  <a:lnTo>
                    <a:pt x="1568027" y="3398468"/>
                  </a:lnTo>
                  <a:lnTo>
                    <a:pt x="1521579" y="3396382"/>
                  </a:lnTo>
                  <a:lnTo>
                    <a:pt x="1475478" y="3392928"/>
                  </a:lnTo>
                  <a:lnTo>
                    <a:pt x="1429743" y="3388126"/>
                  </a:lnTo>
                  <a:lnTo>
                    <a:pt x="1384392" y="3381994"/>
                  </a:lnTo>
                  <a:lnTo>
                    <a:pt x="1339442" y="3374551"/>
                  </a:lnTo>
                  <a:lnTo>
                    <a:pt x="1294912" y="3365817"/>
                  </a:lnTo>
                  <a:lnTo>
                    <a:pt x="1250819" y="3355809"/>
                  </a:lnTo>
                  <a:lnTo>
                    <a:pt x="1207181" y="3344547"/>
                  </a:lnTo>
                  <a:lnTo>
                    <a:pt x="1164017" y="3332050"/>
                  </a:lnTo>
                  <a:lnTo>
                    <a:pt x="1121344" y="3318336"/>
                  </a:lnTo>
                  <a:lnTo>
                    <a:pt x="1079180" y="3303425"/>
                  </a:lnTo>
                  <a:lnTo>
                    <a:pt x="1037543" y="3287335"/>
                  </a:lnTo>
                  <a:lnTo>
                    <a:pt x="996451" y="3270086"/>
                  </a:lnTo>
                  <a:lnTo>
                    <a:pt x="955923" y="3251696"/>
                  </a:lnTo>
                  <a:lnTo>
                    <a:pt x="915975" y="3232184"/>
                  </a:lnTo>
                  <a:lnTo>
                    <a:pt x="876627" y="3211570"/>
                  </a:lnTo>
                  <a:lnTo>
                    <a:pt x="837895" y="3189871"/>
                  </a:lnTo>
                  <a:lnTo>
                    <a:pt x="799798" y="3167107"/>
                  </a:lnTo>
                  <a:lnTo>
                    <a:pt x="762355" y="3143296"/>
                  </a:lnTo>
                  <a:lnTo>
                    <a:pt x="725582" y="3118459"/>
                  </a:lnTo>
                  <a:lnTo>
                    <a:pt x="689498" y="3092613"/>
                  </a:lnTo>
                  <a:lnTo>
                    <a:pt x="654120" y="3065777"/>
                  </a:lnTo>
                  <a:lnTo>
                    <a:pt x="619467" y="3037971"/>
                  </a:lnTo>
                  <a:lnTo>
                    <a:pt x="585557" y="3009212"/>
                  </a:lnTo>
                  <a:lnTo>
                    <a:pt x="552408" y="2979521"/>
                  </a:lnTo>
                  <a:lnTo>
                    <a:pt x="520037" y="2948917"/>
                  </a:lnTo>
                  <a:lnTo>
                    <a:pt x="488462" y="2917416"/>
                  </a:lnTo>
                  <a:lnTo>
                    <a:pt x="457702" y="2885040"/>
                  </a:lnTo>
                  <a:lnTo>
                    <a:pt x="427775" y="2851807"/>
                  </a:lnTo>
                  <a:lnTo>
                    <a:pt x="398697" y="2817735"/>
                  </a:lnTo>
                  <a:lnTo>
                    <a:pt x="370489" y="2782844"/>
                  </a:lnTo>
                  <a:lnTo>
                    <a:pt x="343166" y="2747152"/>
                  </a:lnTo>
                  <a:lnTo>
                    <a:pt x="316748" y="2710678"/>
                  </a:lnTo>
                  <a:lnTo>
                    <a:pt x="291252" y="2673442"/>
                  </a:lnTo>
                  <a:lnTo>
                    <a:pt x="266696" y="2635462"/>
                  </a:lnTo>
                  <a:lnTo>
                    <a:pt x="243098" y="2596757"/>
                  </a:lnTo>
                  <a:lnTo>
                    <a:pt x="220476" y="2557345"/>
                  </a:lnTo>
                  <a:lnTo>
                    <a:pt x="198849" y="2517247"/>
                  </a:lnTo>
                  <a:lnTo>
                    <a:pt x="178233" y="2476480"/>
                  </a:lnTo>
                  <a:lnTo>
                    <a:pt x="158647" y="2435064"/>
                  </a:lnTo>
                  <a:lnTo>
                    <a:pt x="140109" y="2393018"/>
                  </a:lnTo>
                  <a:lnTo>
                    <a:pt x="122637" y="2350359"/>
                  </a:lnTo>
                  <a:lnTo>
                    <a:pt x="106249" y="2307109"/>
                  </a:lnTo>
                  <a:lnTo>
                    <a:pt x="90963" y="2263284"/>
                  </a:lnTo>
                  <a:lnTo>
                    <a:pt x="76796" y="2218905"/>
                  </a:lnTo>
                  <a:lnTo>
                    <a:pt x="63767" y="2173989"/>
                  </a:lnTo>
                  <a:lnTo>
                    <a:pt x="51893" y="2128557"/>
                  </a:lnTo>
                  <a:lnTo>
                    <a:pt x="41194" y="2082626"/>
                  </a:lnTo>
                  <a:lnTo>
                    <a:pt x="31685" y="2036216"/>
                  </a:lnTo>
                  <a:lnTo>
                    <a:pt x="23387" y="1989346"/>
                  </a:lnTo>
                  <a:lnTo>
                    <a:pt x="16315" y="1942034"/>
                  </a:lnTo>
                  <a:lnTo>
                    <a:pt x="10490" y="1894299"/>
                  </a:lnTo>
                  <a:lnTo>
                    <a:pt x="5927" y="1846161"/>
                  </a:lnTo>
                  <a:lnTo>
                    <a:pt x="2646" y="1797638"/>
                  </a:lnTo>
                  <a:lnTo>
                    <a:pt x="664" y="1748749"/>
                  </a:lnTo>
                  <a:lnTo>
                    <a:pt x="0" y="1699514"/>
                  </a:lnTo>
                  <a:close/>
                </a:path>
              </a:pathLst>
            </a:custGeom>
            <a:ln w="12700">
              <a:solidFill>
                <a:srgbClr val="C2BB80"/>
              </a:solidFill>
            </a:ln>
          </p:spPr>
          <p:txBody>
            <a:bodyPr wrap="square" lIns="0" tIns="0" rIns="0" bIns="0" rtlCol="0"/>
            <a:lstStyle/>
            <a:p>
              <a:endParaRPr/>
            </a:p>
          </p:txBody>
        </p:sp>
      </p:grpSp>
      <p:sp>
        <p:nvSpPr>
          <p:cNvPr id="11" name="object 11"/>
          <p:cNvSpPr txBox="1"/>
          <p:nvPr/>
        </p:nvSpPr>
        <p:spPr>
          <a:xfrm>
            <a:off x="9277604" y="2773807"/>
            <a:ext cx="2087245" cy="2220595"/>
          </a:xfrm>
          <a:prstGeom prst="rect">
            <a:avLst/>
          </a:prstGeom>
        </p:spPr>
        <p:txBody>
          <a:bodyPr vert="horz" wrap="square" lIns="0" tIns="12700" rIns="0" bIns="0" rtlCol="0">
            <a:spAutoFit/>
          </a:bodyPr>
          <a:lstStyle/>
          <a:p>
            <a:pPr marL="489584" marR="481330" indent="38100" algn="just">
              <a:lnSpc>
                <a:spcPct val="100000"/>
              </a:lnSpc>
              <a:spcBef>
                <a:spcPts val="100"/>
              </a:spcBef>
            </a:pPr>
            <a:r>
              <a:rPr sz="1800" b="1" spc="-10" dirty="0">
                <a:solidFill>
                  <a:srgbClr val="C00000"/>
                </a:solidFill>
                <a:latin typeface="Calibri"/>
                <a:cs typeface="Calibri"/>
              </a:rPr>
              <a:t>Awareness programme Campaign</a:t>
            </a:r>
            <a:endParaRPr sz="1800">
              <a:latin typeface="Calibri"/>
              <a:cs typeface="Calibri"/>
            </a:endParaRPr>
          </a:p>
          <a:p>
            <a:pPr marL="12700" marR="5080" algn="ctr">
              <a:lnSpc>
                <a:spcPct val="100000"/>
              </a:lnSpc>
            </a:pPr>
            <a:r>
              <a:rPr sz="1800" b="1" dirty="0">
                <a:solidFill>
                  <a:srgbClr val="C00000"/>
                </a:solidFill>
                <a:latin typeface="Calibri"/>
                <a:cs typeface="Calibri"/>
              </a:rPr>
              <a:t>Execution</a:t>
            </a:r>
            <a:r>
              <a:rPr sz="1800" b="1" spc="-70" dirty="0">
                <a:solidFill>
                  <a:srgbClr val="C00000"/>
                </a:solidFill>
                <a:latin typeface="Calibri"/>
                <a:cs typeface="Calibri"/>
              </a:rPr>
              <a:t> </a:t>
            </a:r>
            <a:r>
              <a:rPr sz="1800" b="1" dirty="0">
                <a:solidFill>
                  <a:srgbClr val="C00000"/>
                </a:solidFill>
                <a:latin typeface="Calibri"/>
                <a:cs typeface="Calibri"/>
              </a:rPr>
              <a:t>of</a:t>
            </a:r>
            <a:r>
              <a:rPr sz="1800" b="1" spc="-30" dirty="0">
                <a:solidFill>
                  <a:srgbClr val="C00000"/>
                </a:solidFill>
                <a:latin typeface="Calibri"/>
                <a:cs typeface="Calibri"/>
              </a:rPr>
              <a:t> </a:t>
            </a:r>
            <a:r>
              <a:rPr sz="1800" b="1" dirty="0">
                <a:solidFill>
                  <a:srgbClr val="C00000"/>
                </a:solidFill>
                <a:latin typeface="Calibri"/>
                <a:cs typeface="Calibri"/>
              </a:rPr>
              <a:t>NHS</a:t>
            </a:r>
            <a:r>
              <a:rPr sz="1800" b="1" spc="-30" dirty="0">
                <a:solidFill>
                  <a:srgbClr val="C00000"/>
                </a:solidFill>
                <a:latin typeface="Calibri"/>
                <a:cs typeface="Calibri"/>
              </a:rPr>
              <a:t> </a:t>
            </a:r>
            <a:r>
              <a:rPr sz="1800" b="1" spc="-25" dirty="0">
                <a:solidFill>
                  <a:srgbClr val="C00000"/>
                </a:solidFill>
                <a:latin typeface="Calibri"/>
                <a:cs typeface="Calibri"/>
              </a:rPr>
              <a:t>App </a:t>
            </a:r>
            <a:r>
              <a:rPr sz="1800" b="1" dirty="0">
                <a:solidFill>
                  <a:srgbClr val="C00000"/>
                </a:solidFill>
                <a:latin typeface="Calibri"/>
                <a:cs typeface="Calibri"/>
              </a:rPr>
              <a:t>Local</a:t>
            </a:r>
            <a:r>
              <a:rPr sz="1800" b="1" spc="-30" dirty="0">
                <a:solidFill>
                  <a:srgbClr val="C00000"/>
                </a:solidFill>
                <a:latin typeface="Calibri"/>
                <a:cs typeface="Calibri"/>
              </a:rPr>
              <a:t> </a:t>
            </a:r>
            <a:r>
              <a:rPr sz="1800" b="1" spc="-10" dirty="0">
                <a:solidFill>
                  <a:srgbClr val="C00000"/>
                </a:solidFill>
                <a:latin typeface="Calibri"/>
                <a:cs typeface="Calibri"/>
              </a:rPr>
              <a:t>council engagement </a:t>
            </a:r>
            <a:r>
              <a:rPr sz="1800" b="1" dirty="0">
                <a:solidFill>
                  <a:srgbClr val="C00000"/>
                </a:solidFill>
                <a:latin typeface="Calibri"/>
                <a:cs typeface="Calibri"/>
              </a:rPr>
              <a:t>Maintenance</a:t>
            </a:r>
            <a:r>
              <a:rPr sz="1800" b="1" spc="-80" dirty="0">
                <a:solidFill>
                  <a:srgbClr val="C00000"/>
                </a:solidFill>
                <a:latin typeface="Calibri"/>
                <a:cs typeface="Calibri"/>
              </a:rPr>
              <a:t> </a:t>
            </a:r>
            <a:r>
              <a:rPr sz="1800" b="1" dirty="0">
                <a:solidFill>
                  <a:srgbClr val="C00000"/>
                </a:solidFill>
                <a:latin typeface="Calibri"/>
                <a:cs typeface="Calibri"/>
              </a:rPr>
              <a:t>of</a:t>
            </a:r>
            <a:r>
              <a:rPr sz="1800" b="1" spc="-45" dirty="0">
                <a:solidFill>
                  <a:srgbClr val="C00000"/>
                </a:solidFill>
                <a:latin typeface="Calibri"/>
                <a:cs typeface="Calibri"/>
              </a:rPr>
              <a:t> </a:t>
            </a:r>
            <a:r>
              <a:rPr sz="1800" b="1" spc="-25" dirty="0">
                <a:solidFill>
                  <a:srgbClr val="C00000"/>
                </a:solidFill>
                <a:latin typeface="Calibri"/>
                <a:cs typeface="Calibri"/>
              </a:rPr>
              <a:t>the </a:t>
            </a:r>
            <a:r>
              <a:rPr sz="1800" b="1" spc="-10" dirty="0">
                <a:solidFill>
                  <a:srgbClr val="C00000"/>
                </a:solidFill>
                <a:latin typeface="Calibri"/>
                <a:cs typeface="Calibri"/>
              </a:rPr>
              <a:t>standards</a:t>
            </a:r>
            <a:r>
              <a:rPr sz="1800" b="1" spc="-40" dirty="0">
                <a:solidFill>
                  <a:srgbClr val="C00000"/>
                </a:solidFill>
                <a:latin typeface="Calibri"/>
                <a:cs typeface="Calibri"/>
              </a:rPr>
              <a:t> </a:t>
            </a:r>
            <a:r>
              <a:rPr sz="1800" b="1" dirty="0">
                <a:solidFill>
                  <a:srgbClr val="C00000"/>
                </a:solidFill>
                <a:latin typeface="Calibri"/>
                <a:cs typeface="Calibri"/>
              </a:rPr>
              <a:t>of</a:t>
            </a:r>
            <a:r>
              <a:rPr sz="1800" b="1" spc="-5" dirty="0">
                <a:solidFill>
                  <a:srgbClr val="C00000"/>
                </a:solidFill>
                <a:latin typeface="Calibri"/>
                <a:cs typeface="Calibri"/>
              </a:rPr>
              <a:t> </a:t>
            </a:r>
            <a:r>
              <a:rPr sz="1800" b="1" spc="-20" dirty="0">
                <a:solidFill>
                  <a:srgbClr val="C00000"/>
                </a:solidFill>
                <a:latin typeface="Calibri"/>
                <a:cs typeface="Calibri"/>
              </a:rPr>
              <a:t>NCSCT</a:t>
            </a:r>
            <a:endParaRPr sz="1800">
              <a:latin typeface="Calibri"/>
              <a:cs typeface="Calibri"/>
            </a:endParaRPr>
          </a:p>
        </p:txBody>
      </p:sp>
      <p:sp>
        <p:nvSpPr>
          <p:cNvPr id="12" name="object 12"/>
          <p:cNvSpPr txBox="1"/>
          <p:nvPr/>
        </p:nvSpPr>
        <p:spPr>
          <a:xfrm>
            <a:off x="8502015" y="778700"/>
            <a:ext cx="3152140" cy="621030"/>
          </a:xfrm>
          <a:prstGeom prst="rect">
            <a:avLst/>
          </a:prstGeom>
          <a:solidFill>
            <a:srgbClr val="E38312"/>
          </a:solidFill>
          <a:ln w="15875">
            <a:solidFill>
              <a:srgbClr val="A75F09"/>
            </a:solidFill>
          </a:ln>
        </p:spPr>
        <p:txBody>
          <a:bodyPr vert="horz" wrap="square" lIns="0" tIns="107950" rIns="0" bIns="0" rtlCol="0">
            <a:spAutoFit/>
          </a:bodyPr>
          <a:lstStyle/>
          <a:p>
            <a:pPr marL="584835">
              <a:lnSpc>
                <a:spcPct val="100000"/>
              </a:lnSpc>
              <a:spcBef>
                <a:spcPts val="850"/>
              </a:spcBef>
            </a:pPr>
            <a:r>
              <a:rPr sz="2400" b="1" spc="-35" dirty="0">
                <a:solidFill>
                  <a:srgbClr val="001F5F"/>
                </a:solidFill>
                <a:latin typeface="Calibri"/>
                <a:cs typeface="Calibri"/>
              </a:rPr>
              <a:t>Target</a:t>
            </a:r>
            <a:r>
              <a:rPr sz="2400" b="1" spc="-95" dirty="0">
                <a:solidFill>
                  <a:srgbClr val="001F5F"/>
                </a:solidFill>
                <a:latin typeface="Calibri"/>
                <a:cs typeface="Calibri"/>
              </a:rPr>
              <a:t> </a:t>
            </a:r>
            <a:r>
              <a:rPr sz="2400" b="1" spc="-10" dirty="0">
                <a:solidFill>
                  <a:srgbClr val="001F5F"/>
                </a:solidFill>
                <a:latin typeface="Calibri"/>
                <a:cs typeface="Calibri"/>
              </a:rPr>
              <a:t>activities</a:t>
            </a:r>
            <a:endParaRPr sz="2400">
              <a:latin typeface="Calibri"/>
              <a:cs typeface="Calibri"/>
            </a:endParaRPr>
          </a:p>
        </p:txBody>
      </p:sp>
      <p:sp>
        <p:nvSpPr>
          <p:cNvPr id="13" name="object 13"/>
          <p:cNvSpPr/>
          <p:nvPr/>
        </p:nvSpPr>
        <p:spPr>
          <a:xfrm>
            <a:off x="4106926" y="2184526"/>
            <a:ext cx="171450" cy="848360"/>
          </a:xfrm>
          <a:custGeom>
            <a:avLst/>
            <a:gdLst/>
            <a:ahLst/>
            <a:cxnLst/>
            <a:rect l="l" t="t" r="r" b="b"/>
            <a:pathLst>
              <a:path w="171450" h="848360">
                <a:moveTo>
                  <a:pt x="57150" y="676910"/>
                </a:moveTo>
                <a:lnTo>
                  <a:pt x="0" y="676910"/>
                </a:lnTo>
                <a:lnTo>
                  <a:pt x="85725" y="848360"/>
                </a:lnTo>
                <a:lnTo>
                  <a:pt x="157162" y="705485"/>
                </a:lnTo>
                <a:lnTo>
                  <a:pt x="57150" y="705485"/>
                </a:lnTo>
                <a:lnTo>
                  <a:pt x="57150" y="676910"/>
                </a:lnTo>
                <a:close/>
              </a:path>
              <a:path w="171450" h="848360">
                <a:moveTo>
                  <a:pt x="114300" y="0"/>
                </a:moveTo>
                <a:lnTo>
                  <a:pt x="57150" y="0"/>
                </a:lnTo>
                <a:lnTo>
                  <a:pt x="57150" y="705485"/>
                </a:lnTo>
                <a:lnTo>
                  <a:pt x="114300" y="705485"/>
                </a:lnTo>
                <a:lnTo>
                  <a:pt x="114300" y="0"/>
                </a:lnTo>
                <a:close/>
              </a:path>
              <a:path w="171450" h="848360">
                <a:moveTo>
                  <a:pt x="171450" y="676910"/>
                </a:moveTo>
                <a:lnTo>
                  <a:pt x="114300" y="676910"/>
                </a:lnTo>
                <a:lnTo>
                  <a:pt x="114300" y="705485"/>
                </a:lnTo>
                <a:lnTo>
                  <a:pt x="157162" y="705485"/>
                </a:lnTo>
                <a:lnTo>
                  <a:pt x="171450" y="676910"/>
                </a:lnTo>
                <a:close/>
              </a:path>
            </a:pathLst>
          </a:custGeom>
          <a:solidFill>
            <a:srgbClr val="E38312"/>
          </a:solidFill>
        </p:spPr>
        <p:txBody>
          <a:bodyPr wrap="square" lIns="0" tIns="0" rIns="0" bIns="0" rtlCol="0"/>
          <a:lstStyle/>
          <a:p>
            <a:endParaRPr/>
          </a:p>
        </p:txBody>
      </p:sp>
      <p:sp>
        <p:nvSpPr>
          <p:cNvPr id="14" name="object 14"/>
          <p:cNvSpPr/>
          <p:nvPr/>
        </p:nvSpPr>
        <p:spPr>
          <a:xfrm>
            <a:off x="10176891" y="1487424"/>
            <a:ext cx="171450" cy="848994"/>
          </a:xfrm>
          <a:custGeom>
            <a:avLst/>
            <a:gdLst/>
            <a:ahLst/>
            <a:cxnLst/>
            <a:rect l="l" t="t" r="r" b="b"/>
            <a:pathLst>
              <a:path w="171450" h="848994">
                <a:moveTo>
                  <a:pt x="57155" y="677037"/>
                </a:moveTo>
                <a:lnTo>
                  <a:pt x="0" y="677037"/>
                </a:lnTo>
                <a:lnTo>
                  <a:pt x="85725" y="848487"/>
                </a:lnTo>
                <a:lnTo>
                  <a:pt x="157162" y="705612"/>
                </a:lnTo>
                <a:lnTo>
                  <a:pt x="57150" y="705612"/>
                </a:lnTo>
                <a:lnTo>
                  <a:pt x="57155" y="677037"/>
                </a:lnTo>
                <a:close/>
              </a:path>
              <a:path w="171450" h="848994">
                <a:moveTo>
                  <a:pt x="114426" y="0"/>
                </a:moveTo>
                <a:lnTo>
                  <a:pt x="57276" y="0"/>
                </a:lnTo>
                <a:lnTo>
                  <a:pt x="57150" y="705612"/>
                </a:lnTo>
                <a:lnTo>
                  <a:pt x="114300" y="705612"/>
                </a:lnTo>
                <a:lnTo>
                  <a:pt x="114426" y="0"/>
                </a:lnTo>
                <a:close/>
              </a:path>
              <a:path w="171450" h="848994">
                <a:moveTo>
                  <a:pt x="171450" y="677037"/>
                </a:moveTo>
                <a:lnTo>
                  <a:pt x="114305" y="677037"/>
                </a:lnTo>
                <a:lnTo>
                  <a:pt x="114300" y="705612"/>
                </a:lnTo>
                <a:lnTo>
                  <a:pt x="157162" y="705612"/>
                </a:lnTo>
                <a:lnTo>
                  <a:pt x="171450" y="677037"/>
                </a:lnTo>
                <a:close/>
              </a:path>
            </a:pathLst>
          </a:custGeom>
          <a:solidFill>
            <a:srgbClr val="E38312"/>
          </a:solidFill>
        </p:spPr>
        <p:txBody>
          <a:bodyPr wrap="square" lIns="0" tIns="0" rIns="0" bIns="0" rtlCol="0"/>
          <a:lstStyle/>
          <a:p>
            <a:endParaRPr/>
          </a:p>
        </p:txBody>
      </p:sp>
      <p:sp>
        <p:nvSpPr>
          <p:cNvPr id="15" name="object 15"/>
          <p:cNvSpPr/>
          <p:nvPr/>
        </p:nvSpPr>
        <p:spPr>
          <a:xfrm>
            <a:off x="4106926" y="3713860"/>
            <a:ext cx="171450" cy="848360"/>
          </a:xfrm>
          <a:custGeom>
            <a:avLst/>
            <a:gdLst/>
            <a:ahLst/>
            <a:cxnLst/>
            <a:rect l="l" t="t" r="r" b="b"/>
            <a:pathLst>
              <a:path w="171450" h="848360">
                <a:moveTo>
                  <a:pt x="57150" y="676909"/>
                </a:moveTo>
                <a:lnTo>
                  <a:pt x="0" y="676909"/>
                </a:lnTo>
                <a:lnTo>
                  <a:pt x="85725" y="848359"/>
                </a:lnTo>
                <a:lnTo>
                  <a:pt x="157162" y="705484"/>
                </a:lnTo>
                <a:lnTo>
                  <a:pt x="57150" y="705484"/>
                </a:lnTo>
                <a:lnTo>
                  <a:pt x="57150" y="676909"/>
                </a:lnTo>
                <a:close/>
              </a:path>
              <a:path w="171450" h="848360">
                <a:moveTo>
                  <a:pt x="114300" y="0"/>
                </a:moveTo>
                <a:lnTo>
                  <a:pt x="57150" y="0"/>
                </a:lnTo>
                <a:lnTo>
                  <a:pt x="57150" y="705484"/>
                </a:lnTo>
                <a:lnTo>
                  <a:pt x="114300" y="705484"/>
                </a:lnTo>
                <a:lnTo>
                  <a:pt x="114300" y="0"/>
                </a:lnTo>
                <a:close/>
              </a:path>
              <a:path w="171450" h="848360">
                <a:moveTo>
                  <a:pt x="171450" y="676909"/>
                </a:moveTo>
                <a:lnTo>
                  <a:pt x="114300" y="676909"/>
                </a:lnTo>
                <a:lnTo>
                  <a:pt x="114300" y="705484"/>
                </a:lnTo>
                <a:lnTo>
                  <a:pt x="157162" y="705484"/>
                </a:lnTo>
                <a:lnTo>
                  <a:pt x="171450" y="676909"/>
                </a:lnTo>
                <a:close/>
              </a:path>
            </a:pathLst>
          </a:custGeom>
          <a:solidFill>
            <a:srgbClr val="E38312"/>
          </a:solidFill>
        </p:spPr>
        <p:txBody>
          <a:bodyPr wrap="square" lIns="0" tIns="0" rIns="0" bIns="0" rtlCol="0"/>
          <a:lstStyle/>
          <a:p>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2065" rIns="0" bIns="0" rtlCol="0">
            <a:spAutoFit/>
          </a:bodyPr>
          <a:lstStyle/>
          <a:p>
            <a:pPr marL="2384425">
              <a:lnSpc>
                <a:spcPct val="100000"/>
              </a:lnSpc>
              <a:spcBef>
                <a:spcPts val="95"/>
              </a:spcBef>
            </a:pPr>
            <a:r>
              <a:rPr spc="-60" dirty="0"/>
              <a:t>Weekly</a:t>
            </a:r>
            <a:r>
              <a:rPr spc="-95" dirty="0"/>
              <a:t> </a:t>
            </a:r>
            <a:r>
              <a:rPr spc="-40" dirty="0"/>
              <a:t>activities</a:t>
            </a:r>
          </a:p>
        </p:txBody>
      </p:sp>
      <p:sp>
        <p:nvSpPr>
          <p:cNvPr id="3" name="object 3"/>
          <p:cNvSpPr txBox="1"/>
          <p:nvPr/>
        </p:nvSpPr>
        <p:spPr>
          <a:xfrm>
            <a:off x="1324102" y="1469136"/>
            <a:ext cx="5083810" cy="3196590"/>
          </a:xfrm>
          <a:prstGeom prst="rect">
            <a:avLst/>
          </a:prstGeom>
        </p:spPr>
        <p:txBody>
          <a:bodyPr vert="horz" wrap="square" lIns="0" tIns="154305" rIns="0" bIns="0" rtlCol="0">
            <a:spAutoFit/>
          </a:bodyPr>
          <a:lstStyle/>
          <a:p>
            <a:pPr marL="12700">
              <a:lnSpc>
                <a:spcPct val="100000"/>
              </a:lnSpc>
              <a:spcBef>
                <a:spcPts val="1215"/>
              </a:spcBef>
            </a:pPr>
            <a:r>
              <a:rPr sz="2400" b="0" spc="100" dirty="0">
                <a:solidFill>
                  <a:srgbClr val="001F5F"/>
                </a:solidFill>
                <a:latin typeface="Calibri Light"/>
                <a:cs typeface="Calibri Light"/>
              </a:rPr>
              <a:t>Week</a:t>
            </a:r>
            <a:r>
              <a:rPr sz="2400" b="0" spc="325" dirty="0">
                <a:solidFill>
                  <a:srgbClr val="001F5F"/>
                </a:solidFill>
                <a:latin typeface="Calibri Light"/>
                <a:cs typeface="Calibri Light"/>
              </a:rPr>
              <a:t> </a:t>
            </a:r>
            <a:r>
              <a:rPr sz="2400" b="0" dirty="0">
                <a:solidFill>
                  <a:srgbClr val="001F5F"/>
                </a:solidFill>
                <a:latin typeface="Calibri Light"/>
                <a:cs typeface="Calibri Light"/>
              </a:rPr>
              <a:t>6</a:t>
            </a:r>
            <a:r>
              <a:rPr sz="2400" b="0" spc="380" dirty="0">
                <a:solidFill>
                  <a:srgbClr val="001F5F"/>
                </a:solidFill>
                <a:latin typeface="Calibri Light"/>
                <a:cs typeface="Calibri Light"/>
              </a:rPr>
              <a:t> </a:t>
            </a:r>
            <a:r>
              <a:rPr sz="2400" b="0" dirty="0">
                <a:solidFill>
                  <a:srgbClr val="001F5F"/>
                </a:solidFill>
                <a:latin typeface="Calibri Light"/>
                <a:cs typeface="Calibri Light"/>
              </a:rPr>
              <a:t>-</a:t>
            </a:r>
            <a:r>
              <a:rPr sz="2400" b="0" spc="380" dirty="0">
                <a:solidFill>
                  <a:srgbClr val="001F5F"/>
                </a:solidFill>
                <a:latin typeface="Calibri Light"/>
                <a:cs typeface="Calibri Light"/>
              </a:rPr>
              <a:t> </a:t>
            </a:r>
            <a:r>
              <a:rPr sz="2400" b="0" spc="130" dirty="0">
                <a:solidFill>
                  <a:srgbClr val="C00000"/>
                </a:solidFill>
                <a:latin typeface="Calibri Light"/>
                <a:cs typeface="Calibri Light"/>
              </a:rPr>
              <a:t>group</a:t>
            </a:r>
            <a:r>
              <a:rPr sz="2400" b="0" spc="320" dirty="0">
                <a:solidFill>
                  <a:srgbClr val="C00000"/>
                </a:solidFill>
                <a:latin typeface="Calibri Light"/>
                <a:cs typeface="Calibri Light"/>
              </a:rPr>
              <a:t> </a:t>
            </a:r>
            <a:r>
              <a:rPr sz="2400" b="0" spc="140" dirty="0">
                <a:solidFill>
                  <a:srgbClr val="C00000"/>
                </a:solidFill>
                <a:latin typeface="Calibri Light"/>
                <a:cs typeface="Calibri Light"/>
              </a:rPr>
              <a:t>presentation</a:t>
            </a:r>
            <a:endParaRPr sz="2400">
              <a:latin typeface="Calibri Light"/>
              <a:cs typeface="Calibri Light"/>
            </a:endParaRPr>
          </a:p>
          <a:p>
            <a:pPr marL="12700" marR="5080">
              <a:lnSpc>
                <a:spcPts val="2590"/>
              </a:lnSpc>
              <a:spcBef>
                <a:spcPts val="1450"/>
              </a:spcBef>
            </a:pPr>
            <a:r>
              <a:rPr sz="2400" b="0" spc="100" dirty="0">
                <a:solidFill>
                  <a:srgbClr val="001F5F"/>
                </a:solidFill>
                <a:latin typeface="Calibri Light"/>
                <a:cs typeface="Calibri Light"/>
              </a:rPr>
              <a:t>Week</a:t>
            </a:r>
            <a:r>
              <a:rPr sz="2400" b="0" spc="335" dirty="0">
                <a:solidFill>
                  <a:srgbClr val="001F5F"/>
                </a:solidFill>
                <a:latin typeface="Calibri Light"/>
                <a:cs typeface="Calibri Light"/>
              </a:rPr>
              <a:t> </a:t>
            </a:r>
            <a:r>
              <a:rPr sz="2400" b="0" dirty="0">
                <a:solidFill>
                  <a:srgbClr val="001F5F"/>
                </a:solidFill>
                <a:latin typeface="Calibri Light"/>
                <a:cs typeface="Calibri Light"/>
              </a:rPr>
              <a:t>7</a:t>
            </a:r>
            <a:r>
              <a:rPr sz="2400" b="0" spc="390" dirty="0">
                <a:solidFill>
                  <a:srgbClr val="001F5F"/>
                </a:solidFill>
                <a:latin typeface="Calibri Light"/>
                <a:cs typeface="Calibri Light"/>
              </a:rPr>
              <a:t> </a:t>
            </a:r>
            <a:r>
              <a:rPr sz="2400" b="0" dirty="0">
                <a:solidFill>
                  <a:srgbClr val="001F5F"/>
                </a:solidFill>
                <a:latin typeface="Calibri Light"/>
                <a:cs typeface="Calibri Light"/>
              </a:rPr>
              <a:t>-</a:t>
            </a:r>
            <a:r>
              <a:rPr sz="2400" b="0" spc="390" dirty="0">
                <a:solidFill>
                  <a:srgbClr val="001F5F"/>
                </a:solidFill>
                <a:latin typeface="Calibri Light"/>
                <a:cs typeface="Calibri Light"/>
              </a:rPr>
              <a:t> </a:t>
            </a:r>
            <a:r>
              <a:rPr sz="2400" b="0" spc="155" dirty="0">
                <a:solidFill>
                  <a:srgbClr val="C00000"/>
                </a:solidFill>
                <a:latin typeface="Calibri Light"/>
                <a:cs typeface="Calibri Light"/>
              </a:rPr>
              <a:t>activity</a:t>
            </a:r>
            <a:r>
              <a:rPr sz="2400" b="0" spc="335" dirty="0">
                <a:solidFill>
                  <a:srgbClr val="C00000"/>
                </a:solidFill>
                <a:latin typeface="Calibri Light"/>
                <a:cs typeface="Calibri Light"/>
              </a:rPr>
              <a:t> </a:t>
            </a:r>
            <a:r>
              <a:rPr sz="2400" b="0" spc="145" dirty="0">
                <a:solidFill>
                  <a:srgbClr val="C00000"/>
                </a:solidFill>
                <a:latin typeface="Calibri Light"/>
                <a:cs typeface="Calibri Light"/>
              </a:rPr>
              <a:t>worksheet</a:t>
            </a:r>
            <a:r>
              <a:rPr sz="2400" b="0" spc="345" dirty="0">
                <a:solidFill>
                  <a:srgbClr val="C00000"/>
                </a:solidFill>
                <a:latin typeface="Calibri Light"/>
                <a:cs typeface="Calibri Light"/>
              </a:rPr>
              <a:t> </a:t>
            </a:r>
            <a:r>
              <a:rPr sz="2400" b="0" spc="105" dirty="0">
                <a:solidFill>
                  <a:srgbClr val="C00000"/>
                </a:solidFill>
                <a:latin typeface="Calibri Light"/>
                <a:cs typeface="Calibri Light"/>
              </a:rPr>
              <a:t>for</a:t>
            </a:r>
            <a:r>
              <a:rPr sz="2400" b="0" spc="340" dirty="0">
                <a:solidFill>
                  <a:srgbClr val="C00000"/>
                </a:solidFill>
                <a:latin typeface="Calibri Light"/>
                <a:cs typeface="Calibri Light"/>
              </a:rPr>
              <a:t> </a:t>
            </a:r>
            <a:r>
              <a:rPr sz="2400" b="0" spc="90" dirty="0">
                <a:solidFill>
                  <a:srgbClr val="C00000"/>
                </a:solidFill>
                <a:latin typeface="Calibri Light"/>
                <a:cs typeface="Calibri Light"/>
              </a:rPr>
              <a:t>the </a:t>
            </a:r>
            <a:r>
              <a:rPr sz="2400" b="0" spc="150" dirty="0">
                <a:solidFill>
                  <a:srgbClr val="C00000"/>
                </a:solidFill>
                <a:latin typeface="Calibri Light"/>
                <a:cs typeface="Calibri Light"/>
              </a:rPr>
              <a:t>exploration</a:t>
            </a:r>
            <a:r>
              <a:rPr sz="2400" b="0" spc="330" dirty="0">
                <a:solidFill>
                  <a:srgbClr val="C00000"/>
                </a:solidFill>
                <a:latin typeface="Calibri Light"/>
                <a:cs typeface="Calibri Light"/>
              </a:rPr>
              <a:t> </a:t>
            </a:r>
            <a:r>
              <a:rPr sz="2400" b="0" spc="95" dirty="0">
                <a:solidFill>
                  <a:srgbClr val="C00000"/>
                </a:solidFill>
                <a:latin typeface="Calibri Light"/>
                <a:cs typeface="Calibri Light"/>
              </a:rPr>
              <a:t>of</a:t>
            </a:r>
            <a:r>
              <a:rPr sz="2400" b="0" spc="345" dirty="0">
                <a:solidFill>
                  <a:srgbClr val="C00000"/>
                </a:solidFill>
                <a:latin typeface="Calibri Light"/>
                <a:cs typeface="Calibri Light"/>
              </a:rPr>
              <a:t> </a:t>
            </a:r>
            <a:r>
              <a:rPr sz="2400" b="0" dirty="0">
                <a:solidFill>
                  <a:srgbClr val="C00000"/>
                </a:solidFill>
                <a:latin typeface="Calibri Light"/>
                <a:cs typeface="Calibri Light"/>
              </a:rPr>
              <a:t>a</a:t>
            </a:r>
            <a:r>
              <a:rPr sz="2400" b="0" spc="375" dirty="0">
                <a:solidFill>
                  <a:srgbClr val="C00000"/>
                </a:solidFill>
                <a:latin typeface="Calibri Light"/>
                <a:cs typeface="Calibri Light"/>
              </a:rPr>
              <a:t> </a:t>
            </a:r>
            <a:r>
              <a:rPr sz="2400" b="0" spc="125" dirty="0">
                <a:solidFill>
                  <a:srgbClr val="C00000"/>
                </a:solidFill>
                <a:latin typeface="Calibri Light"/>
                <a:cs typeface="Calibri Light"/>
              </a:rPr>
              <a:t>real</a:t>
            </a:r>
            <a:r>
              <a:rPr sz="2400" b="0" spc="350" dirty="0">
                <a:solidFill>
                  <a:srgbClr val="C00000"/>
                </a:solidFill>
                <a:latin typeface="Calibri Light"/>
                <a:cs typeface="Calibri Light"/>
              </a:rPr>
              <a:t> </a:t>
            </a:r>
            <a:r>
              <a:rPr sz="2400" b="0" spc="140" dirty="0">
                <a:solidFill>
                  <a:srgbClr val="C00000"/>
                </a:solidFill>
                <a:latin typeface="Calibri Light"/>
                <a:cs typeface="Calibri Light"/>
              </a:rPr>
              <a:t>infectious</a:t>
            </a:r>
            <a:endParaRPr sz="2400">
              <a:latin typeface="Calibri Light"/>
              <a:cs typeface="Calibri Light"/>
            </a:endParaRPr>
          </a:p>
          <a:p>
            <a:pPr marL="12700">
              <a:lnSpc>
                <a:spcPts val="2555"/>
              </a:lnSpc>
            </a:pPr>
            <a:r>
              <a:rPr sz="2400" b="0" spc="150" dirty="0">
                <a:solidFill>
                  <a:srgbClr val="C00000"/>
                </a:solidFill>
                <a:latin typeface="Calibri Light"/>
                <a:cs typeface="Calibri Light"/>
              </a:rPr>
              <a:t>disease</a:t>
            </a:r>
            <a:r>
              <a:rPr sz="2400" b="0" spc="335" dirty="0">
                <a:solidFill>
                  <a:srgbClr val="C00000"/>
                </a:solidFill>
                <a:latin typeface="Calibri Light"/>
                <a:cs typeface="Calibri Light"/>
              </a:rPr>
              <a:t> </a:t>
            </a:r>
            <a:r>
              <a:rPr sz="2400" b="0" spc="145" dirty="0">
                <a:solidFill>
                  <a:srgbClr val="C00000"/>
                </a:solidFill>
                <a:latin typeface="Calibri Light"/>
                <a:cs typeface="Calibri Light"/>
              </a:rPr>
              <a:t>outbreak</a:t>
            </a:r>
            <a:r>
              <a:rPr sz="2400" b="0" spc="350" dirty="0">
                <a:solidFill>
                  <a:srgbClr val="C00000"/>
                </a:solidFill>
                <a:latin typeface="Calibri Light"/>
                <a:cs typeface="Calibri Light"/>
              </a:rPr>
              <a:t> </a:t>
            </a:r>
            <a:r>
              <a:rPr sz="2400" b="0" spc="135" dirty="0">
                <a:solidFill>
                  <a:srgbClr val="C00000"/>
                </a:solidFill>
                <a:latin typeface="Calibri Light"/>
                <a:cs typeface="Calibri Light"/>
              </a:rPr>
              <a:t>(case</a:t>
            </a:r>
            <a:r>
              <a:rPr sz="2400" b="0" spc="335" dirty="0">
                <a:solidFill>
                  <a:srgbClr val="C00000"/>
                </a:solidFill>
                <a:latin typeface="Calibri Light"/>
                <a:cs typeface="Calibri Light"/>
              </a:rPr>
              <a:t> </a:t>
            </a:r>
            <a:r>
              <a:rPr sz="2400" b="0" spc="130" dirty="0">
                <a:solidFill>
                  <a:srgbClr val="C00000"/>
                </a:solidFill>
                <a:latin typeface="Calibri Light"/>
                <a:cs typeface="Calibri Light"/>
              </a:rPr>
              <a:t>study)</a:t>
            </a:r>
            <a:endParaRPr sz="2400">
              <a:latin typeface="Calibri Light"/>
              <a:cs typeface="Calibri Light"/>
            </a:endParaRPr>
          </a:p>
          <a:p>
            <a:pPr marL="12700">
              <a:lnSpc>
                <a:spcPts val="2735"/>
              </a:lnSpc>
              <a:spcBef>
                <a:spcPts val="1115"/>
              </a:spcBef>
            </a:pPr>
            <a:r>
              <a:rPr sz="2400" b="0" spc="100" dirty="0">
                <a:solidFill>
                  <a:srgbClr val="001F5F"/>
                </a:solidFill>
                <a:latin typeface="Calibri Light"/>
                <a:cs typeface="Calibri Light"/>
              </a:rPr>
              <a:t>Week</a:t>
            </a:r>
            <a:r>
              <a:rPr sz="2400" b="0" spc="330" dirty="0">
                <a:solidFill>
                  <a:srgbClr val="001F5F"/>
                </a:solidFill>
                <a:latin typeface="Calibri Light"/>
                <a:cs typeface="Calibri Light"/>
              </a:rPr>
              <a:t> </a:t>
            </a:r>
            <a:r>
              <a:rPr sz="2400" b="0" dirty="0">
                <a:solidFill>
                  <a:srgbClr val="001F5F"/>
                </a:solidFill>
                <a:latin typeface="Calibri Light"/>
                <a:cs typeface="Calibri Light"/>
              </a:rPr>
              <a:t>8</a:t>
            </a:r>
            <a:r>
              <a:rPr sz="2400" b="0" spc="390" dirty="0">
                <a:solidFill>
                  <a:srgbClr val="001F5F"/>
                </a:solidFill>
                <a:latin typeface="Calibri Light"/>
                <a:cs typeface="Calibri Light"/>
              </a:rPr>
              <a:t> </a:t>
            </a:r>
            <a:r>
              <a:rPr sz="2400" b="0" dirty="0">
                <a:solidFill>
                  <a:srgbClr val="001F5F"/>
                </a:solidFill>
                <a:latin typeface="Calibri Light"/>
                <a:cs typeface="Calibri Light"/>
              </a:rPr>
              <a:t>-</a:t>
            </a:r>
            <a:r>
              <a:rPr sz="2400" b="0" spc="385" dirty="0">
                <a:solidFill>
                  <a:srgbClr val="001F5F"/>
                </a:solidFill>
                <a:latin typeface="Calibri Light"/>
                <a:cs typeface="Calibri Light"/>
              </a:rPr>
              <a:t> </a:t>
            </a:r>
            <a:r>
              <a:rPr sz="2400" b="0" spc="155" dirty="0">
                <a:solidFill>
                  <a:srgbClr val="C00000"/>
                </a:solidFill>
                <a:latin typeface="Calibri Light"/>
                <a:cs typeface="Calibri Light"/>
              </a:rPr>
              <a:t>activity</a:t>
            </a:r>
            <a:r>
              <a:rPr sz="2400" b="0" spc="335" dirty="0">
                <a:solidFill>
                  <a:srgbClr val="C00000"/>
                </a:solidFill>
                <a:latin typeface="Calibri Light"/>
                <a:cs typeface="Calibri Light"/>
              </a:rPr>
              <a:t> </a:t>
            </a:r>
            <a:r>
              <a:rPr sz="2400" b="0" spc="95" dirty="0">
                <a:solidFill>
                  <a:srgbClr val="C00000"/>
                </a:solidFill>
                <a:latin typeface="Calibri Light"/>
                <a:cs typeface="Calibri Light"/>
              </a:rPr>
              <a:t>of</a:t>
            </a:r>
            <a:r>
              <a:rPr sz="2400" b="0" spc="340" dirty="0">
                <a:solidFill>
                  <a:srgbClr val="C00000"/>
                </a:solidFill>
                <a:latin typeface="Calibri Light"/>
                <a:cs typeface="Calibri Light"/>
              </a:rPr>
              <a:t> </a:t>
            </a:r>
            <a:r>
              <a:rPr sz="2400" b="0" spc="120" dirty="0">
                <a:solidFill>
                  <a:srgbClr val="C00000"/>
                </a:solidFill>
                <a:latin typeface="Calibri Light"/>
                <a:cs typeface="Calibri Light"/>
              </a:rPr>
              <a:t>group</a:t>
            </a:r>
            <a:endParaRPr sz="2400">
              <a:latin typeface="Calibri Light"/>
              <a:cs typeface="Calibri Light"/>
            </a:endParaRPr>
          </a:p>
          <a:p>
            <a:pPr marL="12700">
              <a:lnSpc>
                <a:spcPts val="2595"/>
              </a:lnSpc>
            </a:pPr>
            <a:r>
              <a:rPr sz="2400" b="0" spc="155" dirty="0">
                <a:solidFill>
                  <a:srgbClr val="C00000"/>
                </a:solidFill>
                <a:latin typeface="Calibri Light"/>
                <a:cs typeface="Calibri Light"/>
              </a:rPr>
              <a:t>discussion</a:t>
            </a:r>
            <a:r>
              <a:rPr sz="2400" b="0" spc="330" dirty="0">
                <a:solidFill>
                  <a:srgbClr val="C00000"/>
                </a:solidFill>
                <a:latin typeface="Calibri Light"/>
                <a:cs typeface="Calibri Light"/>
              </a:rPr>
              <a:t> </a:t>
            </a:r>
            <a:r>
              <a:rPr sz="2400" b="0" spc="140" dirty="0">
                <a:solidFill>
                  <a:srgbClr val="C00000"/>
                </a:solidFill>
                <a:latin typeface="Calibri Light"/>
                <a:cs typeface="Calibri Light"/>
              </a:rPr>
              <a:t>based</a:t>
            </a:r>
            <a:r>
              <a:rPr sz="2400" b="0" spc="330" dirty="0">
                <a:solidFill>
                  <a:srgbClr val="C00000"/>
                </a:solidFill>
                <a:latin typeface="Calibri Light"/>
                <a:cs typeface="Calibri Light"/>
              </a:rPr>
              <a:t> </a:t>
            </a:r>
            <a:r>
              <a:rPr sz="2400" b="0" spc="90" dirty="0">
                <a:solidFill>
                  <a:srgbClr val="C00000"/>
                </a:solidFill>
                <a:latin typeface="Calibri Light"/>
                <a:cs typeface="Calibri Light"/>
              </a:rPr>
              <a:t>on</a:t>
            </a:r>
            <a:r>
              <a:rPr sz="2400" b="0" spc="345" dirty="0">
                <a:solidFill>
                  <a:srgbClr val="C00000"/>
                </a:solidFill>
                <a:latin typeface="Calibri Light"/>
                <a:cs typeface="Calibri Light"/>
              </a:rPr>
              <a:t> </a:t>
            </a:r>
            <a:r>
              <a:rPr sz="2400" b="0" spc="120" dirty="0">
                <a:solidFill>
                  <a:srgbClr val="C00000"/>
                </a:solidFill>
                <a:latin typeface="Calibri Light"/>
                <a:cs typeface="Calibri Light"/>
              </a:rPr>
              <a:t>the</a:t>
            </a:r>
            <a:r>
              <a:rPr sz="2400" b="0" spc="330" dirty="0">
                <a:solidFill>
                  <a:srgbClr val="C00000"/>
                </a:solidFill>
                <a:latin typeface="Calibri Light"/>
                <a:cs typeface="Calibri Light"/>
              </a:rPr>
              <a:t> </a:t>
            </a:r>
            <a:r>
              <a:rPr sz="2400" b="0" spc="140" dirty="0">
                <a:solidFill>
                  <a:srgbClr val="C00000"/>
                </a:solidFill>
                <a:latin typeface="Calibri Light"/>
                <a:cs typeface="Calibri Light"/>
              </a:rPr>
              <a:t>concept</a:t>
            </a:r>
            <a:r>
              <a:rPr sz="2400" b="0" spc="350" dirty="0">
                <a:solidFill>
                  <a:srgbClr val="C00000"/>
                </a:solidFill>
                <a:latin typeface="Calibri Light"/>
                <a:cs typeface="Calibri Light"/>
              </a:rPr>
              <a:t> </a:t>
            </a:r>
            <a:r>
              <a:rPr sz="2400" b="0" spc="65" dirty="0">
                <a:solidFill>
                  <a:srgbClr val="C00000"/>
                </a:solidFill>
                <a:latin typeface="Calibri Light"/>
                <a:cs typeface="Calibri Light"/>
              </a:rPr>
              <a:t>of</a:t>
            </a:r>
            <a:endParaRPr sz="2400">
              <a:latin typeface="Calibri Light"/>
              <a:cs typeface="Calibri Light"/>
            </a:endParaRPr>
          </a:p>
          <a:p>
            <a:pPr marL="12700" marR="629920">
              <a:lnSpc>
                <a:spcPts val="2600"/>
              </a:lnSpc>
              <a:spcBef>
                <a:spcPts val="175"/>
              </a:spcBef>
            </a:pPr>
            <a:r>
              <a:rPr sz="2400" b="0" spc="135" dirty="0">
                <a:solidFill>
                  <a:srgbClr val="C00000"/>
                </a:solidFill>
                <a:latin typeface="Calibri Light"/>
                <a:cs typeface="Calibri Light"/>
              </a:rPr>
              <a:t>“walk</a:t>
            </a:r>
            <a:r>
              <a:rPr sz="2400" b="0" spc="335" dirty="0">
                <a:solidFill>
                  <a:srgbClr val="C00000"/>
                </a:solidFill>
                <a:latin typeface="Calibri Light"/>
                <a:cs typeface="Calibri Light"/>
              </a:rPr>
              <a:t> </a:t>
            </a:r>
            <a:r>
              <a:rPr sz="2400" b="0" spc="90" dirty="0">
                <a:solidFill>
                  <a:srgbClr val="C00000"/>
                </a:solidFill>
                <a:latin typeface="Calibri Light"/>
                <a:cs typeface="Calibri Light"/>
              </a:rPr>
              <a:t>in</a:t>
            </a:r>
            <a:r>
              <a:rPr sz="2400" b="0" spc="365" dirty="0">
                <a:solidFill>
                  <a:srgbClr val="C00000"/>
                </a:solidFill>
                <a:latin typeface="Calibri Light"/>
                <a:cs typeface="Calibri Light"/>
              </a:rPr>
              <a:t> </a:t>
            </a:r>
            <a:r>
              <a:rPr sz="2400" b="0" spc="50" dirty="0">
                <a:solidFill>
                  <a:srgbClr val="C00000"/>
                </a:solidFill>
                <a:latin typeface="Calibri Light"/>
                <a:cs typeface="Calibri Light"/>
              </a:rPr>
              <a:t>my</a:t>
            </a:r>
            <a:r>
              <a:rPr sz="2400" b="0" spc="335" dirty="0">
                <a:solidFill>
                  <a:srgbClr val="C00000"/>
                </a:solidFill>
                <a:latin typeface="Calibri Light"/>
                <a:cs typeface="Calibri Light"/>
              </a:rPr>
              <a:t> </a:t>
            </a:r>
            <a:r>
              <a:rPr sz="2400" b="0" spc="140" dirty="0">
                <a:solidFill>
                  <a:srgbClr val="C00000"/>
                </a:solidFill>
                <a:latin typeface="Calibri Light"/>
                <a:cs typeface="Calibri Light"/>
              </a:rPr>
              <a:t>shoes”</a:t>
            </a:r>
            <a:r>
              <a:rPr sz="2400" b="0" spc="390" dirty="0">
                <a:solidFill>
                  <a:srgbClr val="C00000"/>
                </a:solidFill>
                <a:latin typeface="Calibri Light"/>
                <a:cs typeface="Calibri Light"/>
              </a:rPr>
              <a:t> </a:t>
            </a:r>
            <a:r>
              <a:rPr sz="2400" b="0" dirty="0">
                <a:solidFill>
                  <a:srgbClr val="C00000"/>
                </a:solidFill>
                <a:latin typeface="Calibri Light"/>
                <a:cs typeface="Calibri Light"/>
              </a:rPr>
              <a:t>–</a:t>
            </a:r>
            <a:r>
              <a:rPr sz="2400" b="0" spc="375" dirty="0">
                <a:solidFill>
                  <a:srgbClr val="C00000"/>
                </a:solidFill>
                <a:latin typeface="Calibri Light"/>
                <a:cs typeface="Calibri Light"/>
              </a:rPr>
              <a:t> </a:t>
            </a:r>
            <a:r>
              <a:rPr sz="2400" b="0" spc="135" dirty="0">
                <a:solidFill>
                  <a:srgbClr val="C00000"/>
                </a:solidFill>
                <a:latin typeface="Calibri Light"/>
                <a:cs typeface="Calibri Light"/>
              </a:rPr>
              <a:t>character </a:t>
            </a:r>
            <a:r>
              <a:rPr sz="2400" b="0" spc="150" dirty="0">
                <a:solidFill>
                  <a:srgbClr val="C00000"/>
                </a:solidFill>
                <a:latin typeface="Calibri Light"/>
                <a:cs typeface="Calibri Light"/>
              </a:rPr>
              <a:t>profiles</a:t>
            </a:r>
            <a:r>
              <a:rPr sz="2400" b="0" spc="330" dirty="0">
                <a:solidFill>
                  <a:srgbClr val="C00000"/>
                </a:solidFill>
                <a:latin typeface="Calibri Light"/>
                <a:cs typeface="Calibri Light"/>
              </a:rPr>
              <a:t> </a:t>
            </a:r>
            <a:r>
              <a:rPr sz="2400" b="0" dirty="0">
                <a:solidFill>
                  <a:srgbClr val="C00000"/>
                </a:solidFill>
                <a:latin typeface="Calibri Light"/>
                <a:cs typeface="Calibri Light"/>
              </a:rPr>
              <a:t>&amp;</a:t>
            </a:r>
            <a:r>
              <a:rPr sz="2400" b="0" spc="365" dirty="0">
                <a:solidFill>
                  <a:srgbClr val="C00000"/>
                </a:solidFill>
                <a:latin typeface="Calibri Light"/>
                <a:cs typeface="Calibri Light"/>
              </a:rPr>
              <a:t> </a:t>
            </a:r>
            <a:r>
              <a:rPr sz="2400" b="0" spc="145" dirty="0">
                <a:solidFill>
                  <a:srgbClr val="C00000"/>
                </a:solidFill>
                <a:latin typeface="Calibri Light"/>
                <a:cs typeface="Calibri Light"/>
              </a:rPr>
              <a:t>health</a:t>
            </a:r>
            <a:r>
              <a:rPr sz="2400" b="0" spc="325" dirty="0">
                <a:solidFill>
                  <a:srgbClr val="C00000"/>
                </a:solidFill>
                <a:latin typeface="Calibri Light"/>
                <a:cs typeface="Calibri Light"/>
              </a:rPr>
              <a:t> </a:t>
            </a:r>
            <a:r>
              <a:rPr sz="2400" b="0" spc="130" dirty="0">
                <a:solidFill>
                  <a:srgbClr val="C00000"/>
                </a:solidFill>
                <a:latin typeface="Calibri Light"/>
                <a:cs typeface="Calibri Light"/>
              </a:rPr>
              <a:t>events.</a:t>
            </a:r>
            <a:endParaRPr sz="2400">
              <a:latin typeface="Calibri Light"/>
              <a:cs typeface="Calibri Light"/>
            </a:endParaRPr>
          </a:p>
        </p:txBody>
      </p:sp>
      <p:pic>
        <p:nvPicPr>
          <p:cNvPr id="4" name="object 4"/>
          <p:cNvPicPr/>
          <p:nvPr/>
        </p:nvPicPr>
        <p:blipFill>
          <a:blip r:embed="rId2" cstate="print"/>
          <a:stretch>
            <a:fillRect/>
          </a:stretch>
        </p:blipFill>
        <p:spPr>
          <a:xfrm>
            <a:off x="7334631" y="1634235"/>
            <a:ext cx="4335653" cy="2413381"/>
          </a:xfrm>
          <a:prstGeom prst="rect">
            <a:avLst/>
          </a:prstGeom>
        </p:spPr>
      </p:pic>
      <p:sp>
        <p:nvSpPr>
          <p:cNvPr id="5" name="object 5"/>
          <p:cNvSpPr txBox="1"/>
          <p:nvPr/>
        </p:nvSpPr>
        <p:spPr>
          <a:xfrm>
            <a:off x="7334631" y="4677232"/>
            <a:ext cx="4335780" cy="751205"/>
          </a:xfrm>
          <a:prstGeom prst="rect">
            <a:avLst/>
          </a:prstGeom>
          <a:solidFill>
            <a:srgbClr val="FFFF00"/>
          </a:solidFill>
          <a:ln w="15875">
            <a:solidFill>
              <a:srgbClr val="A75F09"/>
            </a:solidFill>
          </a:ln>
        </p:spPr>
        <p:txBody>
          <a:bodyPr vert="horz" wrap="square" lIns="0" tIns="173990" rIns="0" bIns="0" rtlCol="0">
            <a:spAutoFit/>
          </a:bodyPr>
          <a:lstStyle/>
          <a:p>
            <a:pPr marL="106680">
              <a:lnSpc>
                <a:spcPct val="100000"/>
              </a:lnSpc>
              <a:spcBef>
                <a:spcPts val="1370"/>
              </a:spcBef>
            </a:pPr>
            <a:r>
              <a:rPr sz="2400" b="1" dirty="0">
                <a:solidFill>
                  <a:srgbClr val="C00000"/>
                </a:solidFill>
                <a:latin typeface="Calibri"/>
                <a:cs typeface="Calibri"/>
              </a:rPr>
              <a:t>Source</a:t>
            </a:r>
            <a:r>
              <a:rPr sz="2400" b="1" spc="-50" dirty="0">
                <a:solidFill>
                  <a:srgbClr val="C00000"/>
                </a:solidFill>
                <a:latin typeface="Calibri"/>
                <a:cs typeface="Calibri"/>
              </a:rPr>
              <a:t> </a:t>
            </a:r>
            <a:r>
              <a:rPr sz="2400" b="1" dirty="0">
                <a:solidFill>
                  <a:srgbClr val="C00000"/>
                </a:solidFill>
                <a:latin typeface="Calibri"/>
                <a:cs typeface="Calibri"/>
              </a:rPr>
              <a:t>:</a:t>
            </a:r>
            <a:r>
              <a:rPr sz="2400" b="1" spc="-40" dirty="0">
                <a:solidFill>
                  <a:srgbClr val="C00000"/>
                </a:solidFill>
                <a:latin typeface="Calibri"/>
                <a:cs typeface="Calibri"/>
              </a:rPr>
              <a:t> </a:t>
            </a:r>
            <a:r>
              <a:rPr sz="2400" b="1" spc="-25" dirty="0">
                <a:solidFill>
                  <a:srgbClr val="C00000"/>
                </a:solidFill>
                <a:latin typeface="Calibri"/>
                <a:cs typeface="Calibri"/>
              </a:rPr>
              <a:t>(Tattonand</a:t>
            </a:r>
            <a:r>
              <a:rPr sz="2400" b="1" spc="-40" dirty="0">
                <a:solidFill>
                  <a:srgbClr val="C00000"/>
                </a:solidFill>
                <a:latin typeface="Calibri"/>
                <a:cs typeface="Calibri"/>
              </a:rPr>
              <a:t> </a:t>
            </a:r>
            <a:r>
              <a:rPr sz="2400" b="1" dirty="0">
                <a:solidFill>
                  <a:srgbClr val="C00000"/>
                </a:solidFill>
                <a:latin typeface="Calibri"/>
                <a:cs typeface="Calibri"/>
              </a:rPr>
              <a:t>Lloyd,</a:t>
            </a:r>
            <a:r>
              <a:rPr sz="2400" b="1" spc="-70" dirty="0">
                <a:solidFill>
                  <a:srgbClr val="C00000"/>
                </a:solidFill>
                <a:latin typeface="Calibri"/>
                <a:cs typeface="Calibri"/>
              </a:rPr>
              <a:t> </a:t>
            </a:r>
            <a:r>
              <a:rPr sz="2400" b="1" dirty="0">
                <a:solidFill>
                  <a:srgbClr val="C00000"/>
                </a:solidFill>
                <a:latin typeface="Calibri"/>
                <a:cs typeface="Calibri"/>
              </a:rPr>
              <a:t>2023</a:t>
            </a:r>
            <a:r>
              <a:rPr sz="2400" b="1" spc="-50" dirty="0">
                <a:solidFill>
                  <a:srgbClr val="C00000"/>
                </a:solidFill>
                <a:latin typeface="Calibri"/>
                <a:cs typeface="Calibri"/>
              </a:rPr>
              <a:t> )</a:t>
            </a:r>
            <a:endParaRPr sz="2400">
              <a:latin typeface="Calibri"/>
              <a:cs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5108194" y="685546"/>
            <a:ext cx="2826385" cy="452120"/>
          </a:xfrm>
          <a:prstGeom prst="rect">
            <a:avLst/>
          </a:prstGeom>
        </p:spPr>
        <p:txBody>
          <a:bodyPr vert="horz" wrap="square" lIns="0" tIns="12065" rIns="0" bIns="0" rtlCol="0">
            <a:spAutoFit/>
          </a:bodyPr>
          <a:lstStyle/>
          <a:p>
            <a:pPr marL="12700">
              <a:lnSpc>
                <a:spcPct val="100000"/>
              </a:lnSpc>
              <a:spcBef>
                <a:spcPts val="95"/>
              </a:spcBef>
            </a:pPr>
            <a:r>
              <a:rPr spc="-105" dirty="0"/>
              <a:t>Task</a:t>
            </a:r>
            <a:r>
              <a:rPr spc="-90" dirty="0"/>
              <a:t> </a:t>
            </a:r>
            <a:r>
              <a:rPr dirty="0"/>
              <a:t>1-</a:t>
            </a:r>
            <a:r>
              <a:rPr spc="-170" dirty="0"/>
              <a:t> </a:t>
            </a:r>
            <a:r>
              <a:rPr spc="-40" dirty="0"/>
              <a:t>Rationale</a:t>
            </a:r>
          </a:p>
        </p:txBody>
      </p:sp>
      <p:sp>
        <p:nvSpPr>
          <p:cNvPr id="3" name="object 3"/>
          <p:cNvSpPr txBox="1"/>
          <p:nvPr/>
        </p:nvSpPr>
        <p:spPr>
          <a:xfrm>
            <a:off x="556666" y="1498219"/>
            <a:ext cx="10887710" cy="391160"/>
          </a:xfrm>
          <a:prstGeom prst="rect">
            <a:avLst/>
          </a:prstGeom>
        </p:spPr>
        <p:txBody>
          <a:bodyPr vert="horz" wrap="square" lIns="0" tIns="12700" rIns="0" bIns="0" rtlCol="0">
            <a:spAutoFit/>
          </a:bodyPr>
          <a:lstStyle/>
          <a:p>
            <a:pPr marL="12700">
              <a:lnSpc>
                <a:spcPct val="100000"/>
              </a:lnSpc>
              <a:spcBef>
                <a:spcPts val="100"/>
              </a:spcBef>
              <a:tabLst>
                <a:tab pos="756285" algn="l"/>
                <a:tab pos="2693670" algn="l"/>
                <a:tab pos="3156585" algn="l"/>
                <a:tab pos="4949190" algn="l"/>
                <a:tab pos="6759575" algn="l"/>
                <a:tab pos="8012430" algn="l"/>
                <a:tab pos="9175750" algn="l"/>
                <a:tab pos="9640570" algn="l"/>
              </a:tabLst>
            </a:pPr>
            <a:r>
              <a:rPr sz="2400" b="1" spc="105" dirty="0">
                <a:solidFill>
                  <a:srgbClr val="C00000"/>
                </a:solidFill>
                <a:latin typeface="Arial"/>
                <a:cs typeface="Arial"/>
              </a:rPr>
              <a:t>The</a:t>
            </a:r>
            <a:r>
              <a:rPr sz="2400" b="1" dirty="0">
                <a:solidFill>
                  <a:srgbClr val="C00000"/>
                </a:solidFill>
                <a:latin typeface="Arial"/>
                <a:cs typeface="Arial"/>
              </a:rPr>
              <a:t>	</a:t>
            </a:r>
            <a:r>
              <a:rPr sz="2400" b="1" spc="155" dirty="0">
                <a:solidFill>
                  <a:srgbClr val="C00000"/>
                </a:solidFill>
                <a:latin typeface="Arial"/>
                <a:cs typeface="Arial"/>
              </a:rPr>
              <a:t>prevention</a:t>
            </a:r>
            <a:r>
              <a:rPr sz="2400" b="1" dirty="0">
                <a:solidFill>
                  <a:srgbClr val="C00000"/>
                </a:solidFill>
                <a:latin typeface="Arial"/>
                <a:cs typeface="Arial"/>
              </a:rPr>
              <a:t>	</a:t>
            </a:r>
            <a:r>
              <a:rPr sz="2400" b="1" spc="70" dirty="0">
                <a:solidFill>
                  <a:srgbClr val="C00000"/>
                </a:solidFill>
                <a:latin typeface="Arial"/>
                <a:cs typeface="Arial"/>
              </a:rPr>
              <a:t>of</a:t>
            </a:r>
            <a:r>
              <a:rPr sz="2400" b="1" dirty="0">
                <a:solidFill>
                  <a:srgbClr val="C00000"/>
                </a:solidFill>
                <a:latin typeface="Arial"/>
                <a:cs typeface="Arial"/>
              </a:rPr>
              <a:t>	</a:t>
            </a:r>
            <a:r>
              <a:rPr sz="2400" b="1" spc="155" dirty="0">
                <a:solidFill>
                  <a:srgbClr val="C00000"/>
                </a:solidFill>
                <a:latin typeface="Arial"/>
                <a:cs typeface="Arial"/>
              </a:rPr>
              <a:t>unhealthy</a:t>
            </a:r>
            <a:r>
              <a:rPr sz="2400" b="1" dirty="0">
                <a:solidFill>
                  <a:srgbClr val="C00000"/>
                </a:solidFill>
                <a:latin typeface="Arial"/>
                <a:cs typeface="Arial"/>
              </a:rPr>
              <a:t>	</a:t>
            </a:r>
            <a:r>
              <a:rPr sz="2400" b="1" spc="155" dirty="0">
                <a:solidFill>
                  <a:srgbClr val="C00000"/>
                </a:solidFill>
                <a:latin typeface="Arial"/>
                <a:cs typeface="Arial"/>
              </a:rPr>
              <a:t>behaviour</a:t>
            </a:r>
            <a:r>
              <a:rPr sz="2400" b="1" dirty="0">
                <a:solidFill>
                  <a:srgbClr val="C00000"/>
                </a:solidFill>
                <a:latin typeface="Arial"/>
                <a:cs typeface="Arial"/>
              </a:rPr>
              <a:t>	</a:t>
            </a:r>
            <a:r>
              <a:rPr sz="2400" b="1" spc="135" dirty="0">
                <a:solidFill>
                  <a:srgbClr val="C00000"/>
                </a:solidFill>
                <a:latin typeface="Arial"/>
                <a:cs typeface="Arial"/>
              </a:rPr>
              <a:t>among</a:t>
            </a:r>
            <a:r>
              <a:rPr sz="2400" b="1" dirty="0">
                <a:solidFill>
                  <a:srgbClr val="C00000"/>
                </a:solidFill>
                <a:latin typeface="Arial"/>
                <a:cs typeface="Arial"/>
              </a:rPr>
              <a:t>	</a:t>
            </a:r>
            <a:r>
              <a:rPr sz="2400" b="1" spc="135" dirty="0">
                <a:solidFill>
                  <a:srgbClr val="C00000"/>
                </a:solidFill>
                <a:latin typeface="Arial"/>
                <a:cs typeface="Arial"/>
              </a:rPr>
              <a:t>young</a:t>
            </a:r>
            <a:r>
              <a:rPr sz="2400" b="1" dirty="0">
                <a:solidFill>
                  <a:srgbClr val="C00000"/>
                </a:solidFill>
                <a:latin typeface="Arial"/>
                <a:cs typeface="Arial"/>
              </a:rPr>
              <a:t>	</a:t>
            </a:r>
            <a:r>
              <a:rPr sz="2400" b="1" spc="75" dirty="0">
                <a:solidFill>
                  <a:srgbClr val="C00000"/>
                </a:solidFill>
                <a:latin typeface="Arial"/>
                <a:cs typeface="Arial"/>
              </a:rPr>
              <a:t>to</a:t>
            </a:r>
            <a:r>
              <a:rPr sz="2400" b="1" dirty="0">
                <a:solidFill>
                  <a:srgbClr val="C00000"/>
                </a:solidFill>
                <a:latin typeface="Arial"/>
                <a:cs typeface="Arial"/>
              </a:rPr>
              <a:t>	</a:t>
            </a:r>
            <a:r>
              <a:rPr sz="2400" b="1" spc="150" dirty="0">
                <a:solidFill>
                  <a:srgbClr val="C00000"/>
                </a:solidFill>
                <a:latin typeface="Arial"/>
                <a:cs typeface="Arial"/>
              </a:rPr>
              <a:t>middle-</a:t>
            </a:r>
            <a:endParaRPr sz="2400">
              <a:latin typeface="Arial"/>
              <a:cs typeface="Arial"/>
            </a:endParaRPr>
          </a:p>
        </p:txBody>
      </p:sp>
      <p:sp>
        <p:nvSpPr>
          <p:cNvPr id="4" name="object 4"/>
          <p:cNvSpPr txBox="1"/>
          <p:nvPr/>
        </p:nvSpPr>
        <p:spPr>
          <a:xfrm>
            <a:off x="569366" y="1687195"/>
            <a:ext cx="10859135" cy="1037590"/>
          </a:xfrm>
          <a:prstGeom prst="rect">
            <a:avLst/>
          </a:prstGeom>
        </p:spPr>
        <p:txBody>
          <a:bodyPr vert="horz" wrap="square" lIns="0" tIns="152400" rIns="0" bIns="0" rtlCol="0">
            <a:spAutoFit/>
          </a:bodyPr>
          <a:lstStyle/>
          <a:p>
            <a:pPr>
              <a:lnSpc>
                <a:spcPct val="100000"/>
              </a:lnSpc>
              <a:spcBef>
                <a:spcPts val="1200"/>
              </a:spcBef>
              <a:tabLst>
                <a:tab pos="921385" algn="l"/>
              </a:tabLst>
            </a:pPr>
            <a:r>
              <a:rPr sz="2400" b="1" spc="130" dirty="0">
                <a:solidFill>
                  <a:srgbClr val="C00000"/>
                </a:solidFill>
                <a:latin typeface="Arial"/>
                <a:cs typeface="Arial"/>
              </a:rPr>
              <a:t>aged</a:t>
            </a:r>
            <a:r>
              <a:rPr sz="2400" b="1" dirty="0">
                <a:solidFill>
                  <a:srgbClr val="C00000"/>
                </a:solidFill>
                <a:latin typeface="Arial"/>
                <a:cs typeface="Arial"/>
              </a:rPr>
              <a:t>	</a:t>
            </a:r>
            <a:r>
              <a:rPr sz="2400" b="1" spc="145" dirty="0">
                <a:solidFill>
                  <a:srgbClr val="C00000"/>
                </a:solidFill>
                <a:latin typeface="Arial"/>
                <a:cs typeface="Arial"/>
              </a:rPr>
              <a:t>people</a:t>
            </a:r>
            <a:endParaRPr sz="2400">
              <a:latin typeface="Arial"/>
              <a:cs typeface="Arial"/>
            </a:endParaRPr>
          </a:p>
          <a:p>
            <a:pPr>
              <a:lnSpc>
                <a:spcPct val="100000"/>
              </a:lnSpc>
              <a:spcBef>
                <a:spcPts val="1105"/>
              </a:spcBef>
              <a:tabLst>
                <a:tab pos="752475" algn="l"/>
                <a:tab pos="2289175" algn="l"/>
                <a:tab pos="3834129" algn="l"/>
                <a:tab pos="4450080" algn="l"/>
                <a:tab pos="5669280" algn="l"/>
                <a:tab pos="6421120" algn="l"/>
                <a:tab pos="7838440" algn="l"/>
                <a:tab pos="9803130" algn="l"/>
              </a:tabLst>
            </a:pPr>
            <a:r>
              <a:rPr sz="2400" b="1" spc="105" dirty="0">
                <a:solidFill>
                  <a:srgbClr val="C00000"/>
                </a:solidFill>
                <a:latin typeface="Arial"/>
                <a:cs typeface="Arial"/>
              </a:rPr>
              <a:t>The</a:t>
            </a:r>
            <a:r>
              <a:rPr sz="2400" b="1" dirty="0">
                <a:solidFill>
                  <a:srgbClr val="C00000"/>
                </a:solidFill>
                <a:latin typeface="Arial"/>
                <a:cs typeface="Arial"/>
              </a:rPr>
              <a:t>	</a:t>
            </a:r>
            <a:r>
              <a:rPr sz="2400" b="1" spc="150" dirty="0">
                <a:solidFill>
                  <a:srgbClr val="C00000"/>
                </a:solidFill>
                <a:latin typeface="Arial"/>
                <a:cs typeface="Arial"/>
              </a:rPr>
              <a:t>National</a:t>
            </a:r>
            <a:r>
              <a:rPr sz="2400" b="1" dirty="0">
                <a:solidFill>
                  <a:srgbClr val="C00000"/>
                </a:solidFill>
                <a:latin typeface="Arial"/>
                <a:cs typeface="Arial"/>
              </a:rPr>
              <a:t>	</a:t>
            </a:r>
            <a:r>
              <a:rPr sz="2400" b="1" spc="155" dirty="0">
                <a:solidFill>
                  <a:srgbClr val="C00000"/>
                </a:solidFill>
                <a:latin typeface="Arial"/>
                <a:cs typeface="Arial"/>
              </a:rPr>
              <a:t>Institute</a:t>
            </a:r>
            <a:r>
              <a:rPr sz="2400" b="1" dirty="0">
                <a:solidFill>
                  <a:srgbClr val="C00000"/>
                </a:solidFill>
                <a:latin typeface="Arial"/>
                <a:cs typeface="Arial"/>
              </a:rPr>
              <a:t>	</a:t>
            </a:r>
            <a:r>
              <a:rPr sz="2400" b="1" spc="95" dirty="0">
                <a:solidFill>
                  <a:srgbClr val="C00000"/>
                </a:solidFill>
                <a:latin typeface="Arial"/>
                <a:cs typeface="Arial"/>
              </a:rPr>
              <a:t>for</a:t>
            </a:r>
            <a:r>
              <a:rPr sz="2400" b="1" dirty="0">
                <a:solidFill>
                  <a:srgbClr val="C00000"/>
                </a:solidFill>
                <a:latin typeface="Arial"/>
                <a:cs typeface="Arial"/>
              </a:rPr>
              <a:t>	</a:t>
            </a:r>
            <a:r>
              <a:rPr sz="2400" b="1" spc="145" dirty="0">
                <a:solidFill>
                  <a:srgbClr val="C00000"/>
                </a:solidFill>
                <a:latin typeface="Arial"/>
                <a:cs typeface="Arial"/>
              </a:rPr>
              <a:t>Health</a:t>
            </a:r>
            <a:r>
              <a:rPr sz="2400" b="1" dirty="0">
                <a:solidFill>
                  <a:srgbClr val="C00000"/>
                </a:solidFill>
                <a:latin typeface="Arial"/>
                <a:cs typeface="Arial"/>
              </a:rPr>
              <a:t>	</a:t>
            </a:r>
            <a:r>
              <a:rPr sz="2400" b="1" spc="95" dirty="0">
                <a:solidFill>
                  <a:srgbClr val="C00000"/>
                </a:solidFill>
                <a:latin typeface="Arial"/>
                <a:cs typeface="Arial"/>
              </a:rPr>
              <a:t>and</a:t>
            </a:r>
            <a:r>
              <a:rPr sz="2400" b="1" dirty="0">
                <a:solidFill>
                  <a:srgbClr val="C00000"/>
                </a:solidFill>
                <a:latin typeface="Arial"/>
                <a:cs typeface="Arial"/>
              </a:rPr>
              <a:t>	</a:t>
            </a:r>
            <a:r>
              <a:rPr sz="2400" b="1" spc="150" dirty="0">
                <a:solidFill>
                  <a:srgbClr val="C00000"/>
                </a:solidFill>
                <a:latin typeface="Arial"/>
                <a:cs typeface="Arial"/>
              </a:rPr>
              <a:t>Clinical</a:t>
            </a:r>
            <a:r>
              <a:rPr sz="2400" b="1" dirty="0">
                <a:solidFill>
                  <a:srgbClr val="C00000"/>
                </a:solidFill>
                <a:latin typeface="Arial"/>
                <a:cs typeface="Arial"/>
              </a:rPr>
              <a:t>	</a:t>
            </a:r>
            <a:r>
              <a:rPr sz="2400" b="1" spc="155" dirty="0">
                <a:solidFill>
                  <a:srgbClr val="C00000"/>
                </a:solidFill>
                <a:latin typeface="Arial"/>
                <a:cs typeface="Arial"/>
              </a:rPr>
              <a:t>Excellence</a:t>
            </a:r>
            <a:r>
              <a:rPr sz="2400" b="1" dirty="0">
                <a:solidFill>
                  <a:srgbClr val="C00000"/>
                </a:solidFill>
                <a:latin typeface="Arial"/>
                <a:cs typeface="Arial"/>
              </a:rPr>
              <a:t>	</a:t>
            </a:r>
            <a:r>
              <a:rPr sz="2400" b="1" spc="-10" dirty="0">
                <a:solidFill>
                  <a:srgbClr val="C00000"/>
                </a:solidFill>
                <a:latin typeface="Arial"/>
                <a:cs typeface="Arial"/>
              </a:rPr>
              <a:t>(</a:t>
            </a:r>
            <a:r>
              <a:rPr sz="2400" b="1" spc="-465" dirty="0">
                <a:solidFill>
                  <a:srgbClr val="C00000"/>
                </a:solidFill>
                <a:latin typeface="Arial"/>
                <a:cs typeface="Arial"/>
              </a:rPr>
              <a:t> </a:t>
            </a:r>
            <a:r>
              <a:rPr sz="2400" b="1" spc="130" dirty="0">
                <a:solidFill>
                  <a:srgbClr val="C00000"/>
                </a:solidFill>
                <a:latin typeface="Arial"/>
                <a:cs typeface="Arial"/>
              </a:rPr>
              <a:t>NICE)</a:t>
            </a:r>
            <a:endParaRPr sz="2400">
              <a:latin typeface="Arial"/>
              <a:cs typeface="Arial"/>
            </a:endParaRPr>
          </a:p>
        </p:txBody>
      </p:sp>
      <p:sp>
        <p:nvSpPr>
          <p:cNvPr id="5" name="object 5"/>
          <p:cNvSpPr txBox="1"/>
          <p:nvPr/>
        </p:nvSpPr>
        <p:spPr>
          <a:xfrm>
            <a:off x="569366" y="2520182"/>
            <a:ext cx="10862945" cy="1370965"/>
          </a:xfrm>
          <a:prstGeom prst="rect">
            <a:avLst/>
          </a:prstGeom>
        </p:spPr>
        <p:txBody>
          <a:bodyPr vert="horz" wrap="square" lIns="0" tIns="154940" rIns="0" bIns="0" rtlCol="0">
            <a:spAutoFit/>
          </a:bodyPr>
          <a:lstStyle/>
          <a:p>
            <a:pPr>
              <a:lnSpc>
                <a:spcPct val="100000"/>
              </a:lnSpc>
              <a:spcBef>
                <a:spcPts val="1220"/>
              </a:spcBef>
            </a:pPr>
            <a:r>
              <a:rPr sz="2400" b="1" spc="-50" dirty="0">
                <a:solidFill>
                  <a:srgbClr val="C00000"/>
                </a:solidFill>
                <a:latin typeface="Arial"/>
                <a:cs typeface="Arial"/>
              </a:rPr>
              <a:t>-</a:t>
            </a:r>
            <a:endParaRPr sz="2400">
              <a:latin typeface="Arial"/>
              <a:cs typeface="Arial"/>
            </a:endParaRPr>
          </a:p>
          <a:p>
            <a:pPr>
              <a:lnSpc>
                <a:spcPts val="2590"/>
              </a:lnSpc>
              <a:spcBef>
                <a:spcPts val="1445"/>
              </a:spcBef>
              <a:tabLst>
                <a:tab pos="334645" algn="l"/>
                <a:tab pos="2037714" algn="l"/>
                <a:tab pos="2141220" algn="l"/>
                <a:tab pos="2659380" algn="l"/>
                <a:tab pos="3333115" algn="l"/>
                <a:tab pos="5283835" algn="l"/>
                <a:tab pos="5360035" algn="l"/>
                <a:tab pos="5760720" algn="l"/>
                <a:tab pos="7355205" algn="l"/>
                <a:tab pos="8812530" algn="l"/>
                <a:tab pos="9570085" algn="l"/>
              </a:tabLst>
            </a:pPr>
            <a:r>
              <a:rPr sz="2400" b="1" spc="-50" dirty="0">
                <a:solidFill>
                  <a:srgbClr val="C00000"/>
                </a:solidFill>
                <a:latin typeface="Arial"/>
                <a:cs typeface="Arial"/>
              </a:rPr>
              <a:t>a</a:t>
            </a:r>
            <a:r>
              <a:rPr sz="2400" b="1" dirty="0">
                <a:solidFill>
                  <a:srgbClr val="C00000"/>
                </a:solidFill>
                <a:latin typeface="Arial"/>
                <a:cs typeface="Arial"/>
              </a:rPr>
              <a:t>	</a:t>
            </a:r>
            <a:r>
              <a:rPr sz="2400" b="1" spc="155" dirty="0">
                <a:solidFill>
                  <a:srgbClr val="C00000"/>
                </a:solidFill>
                <a:latin typeface="Arial"/>
                <a:cs typeface="Arial"/>
              </a:rPr>
              <a:t>guideline</a:t>
            </a:r>
            <a:r>
              <a:rPr sz="2400" b="1" dirty="0">
                <a:solidFill>
                  <a:srgbClr val="C00000"/>
                </a:solidFill>
                <a:latin typeface="Arial"/>
                <a:cs typeface="Arial"/>
              </a:rPr>
              <a:t>	</a:t>
            </a:r>
            <a:r>
              <a:rPr sz="2400" b="1" spc="100" dirty="0">
                <a:solidFill>
                  <a:srgbClr val="C00000"/>
                </a:solidFill>
                <a:latin typeface="Arial"/>
                <a:cs typeface="Arial"/>
              </a:rPr>
              <a:t>for</a:t>
            </a:r>
            <a:r>
              <a:rPr sz="2400" b="1" dirty="0">
                <a:solidFill>
                  <a:srgbClr val="C00000"/>
                </a:solidFill>
                <a:latin typeface="Arial"/>
                <a:cs typeface="Arial"/>
              </a:rPr>
              <a:t>	</a:t>
            </a:r>
            <a:r>
              <a:rPr sz="2400" b="1" spc="95" dirty="0">
                <a:solidFill>
                  <a:srgbClr val="C00000"/>
                </a:solidFill>
                <a:latin typeface="Arial"/>
                <a:cs typeface="Arial"/>
              </a:rPr>
              <a:t>the</a:t>
            </a:r>
            <a:r>
              <a:rPr sz="2400" b="1" dirty="0">
                <a:solidFill>
                  <a:srgbClr val="C00000"/>
                </a:solidFill>
                <a:latin typeface="Arial"/>
                <a:cs typeface="Arial"/>
              </a:rPr>
              <a:t>	</a:t>
            </a:r>
            <a:r>
              <a:rPr sz="2400" b="1" spc="155" dirty="0">
                <a:solidFill>
                  <a:srgbClr val="C00000"/>
                </a:solidFill>
                <a:latin typeface="Arial"/>
                <a:cs typeface="Arial"/>
              </a:rPr>
              <a:t>prevention</a:t>
            </a:r>
            <a:r>
              <a:rPr sz="2400" b="1" dirty="0">
                <a:solidFill>
                  <a:srgbClr val="C00000"/>
                </a:solidFill>
                <a:latin typeface="Arial"/>
                <a:cs typeface="Arial"/>
              </a:rPr>
              <a:t>	</a:t>
            </a:r>
            <a:r>
              <a:rPr sz="2400" b="1" spc="70" dirty="0">
                <a:solidFill>
                  <a:srgbClr val="C00000"/>
                </a:solidFill>
                <a:latin typeface="Arial"/>
                <a:cs typeface="Arial"/>
              </a:rPr>
              <a:t>of</a:t>
            </a:r>
            <a:r>
              <a:rPr sz="2400" b="1" dirty="0">
                <a:solidFill>
                  <a:srgbClr val="C00000"/>
                </a:solidFill>
                <a:latin typeface="Arial"/>
                <a:cs typeface="Arial"/>
              </a:rPr>
              <a:t>	</a:t>
            </a:r>
            <a:r>
              <a:rPr sz="2400" b="1" spc="150" dirty="0">
                <a:solidFill>
                  <a:srgbClr val="C00000"/>
                </a:solidFill>
                <a:latin typeface="Arial"/>
                <a:cs typeface="Arial"/>
              </a:rPr>
              <a:t>tobacco,</a:t>
            </a:r>
            <a:r>
              <a:rPr sz="2400" b="1" dirty="0">
                <a:solidFill>
                  <a:srgbClr val="C00000"/>
                </a:solidFill>
                <a:latin typeface="Arial"/>
                <a:cs typeface="Arial"/>
              </a:rPr>
              <a:t>	</a:t>
            </a:r>
            <a:r>
              <a:rPr sz="2400" b="1" spc="155" dirty="0">
                <a:solidFill>
                  <a:srgbClr val="C00000"/>
                </a:solidFill>
                <a:latin typeface="Arial"/>
                <a:cs typeface="Arial"/>
              </a:rPr>
              <a:t>quitting</a:t>
            </a:r>
            <a:r>
              <a:rPr sz="2400" b="1" dirty="0">
                <a:solidFill>
                  <a:srgbClr val="C00000"/>
                </a:solidFill>
                <a:latin typeface="Arial"/>
                <a:cs typeface="Arial"/>
              </a:rPr>
              <a:t>	</a:t>
            </a:r>
            <a:r>
              <a:rPr sz="2400" b="1" spc="105" dirty="0">
                <a:solidFill>
                  <a:srgbClr val="C00000"/>
                </a:solidFill>
                <a:latin typeface="Arial"/>
                <a:cs typeface="Arial"/>
              </a:rPr>
              <a:t>and</a:t>
            </a:r>
            <a:r>
              <a:rPr sz="2400" b="1" dirty="0">
                <a:solidFill>
                  <a:srgbClr val="C00000"/>
                </a:solidFill>
                <a:latin typeface="Arial"/>
                <a:cs typeface="Arial"/>
              </a:rPr>
              <a:t>	</a:t>
            </a:r>
            <a:r>
              <a:rPr sz="2400" b="1" spc="150" dirty="0">
                <a:solidFill>
                  <a:srgbClr val="C00000"/>
                </a:solidFill>
                <a:latin typeface="Arial"/>
                <a:cs typeface="Arial"/>
              </a:rPr>
              <a:t>treating </a:t>
            </a:r>
            <a:r>
              <a:rPr sz="2400" b="1" spc="170" dirty="0">
                <a:solidFill>
                  <a:srgbClr val="C00000"/>
                </a:solidFill>
                <a:latin typeface="Arial"/>
                <a:cs typeface="Arial"/>
              </a:rPr>
              <a:t>dependence</a:t>
            </a:r>
            <a:r>
              <a:rPr sz="2400" b="1" dirty="0">
                <a:solidFill>
                  <a:srgbClr val="C00000"/>
                </a:solidFill>
                <a:latin typeface="Arial"/>
                <a:cs typeface="Arial"/>
              </a:rPr>
              <a:t>		</a:t>
            </a:r>
            <a:r>
              <a:rPr sz="2400" b="1" spc="130" dirty="0">
                <a:solidFill>
                  <a:srgbClr val="C00000"/>
                </a:solidFill>
                <a:latin typeface="Arial"/>
                <a:cs typeface="Arial"/>
              </a:rPr>
              <a:t>NG209</a:t>
            </a:r>
            <a:r>
              <a:rPr sz="2400" b="1" dirty="0">
                <a:solidFill>
                  <a:srgbClr val="C00000"/>
                </a:solidFill>
                <a:latin typeface="Arial"/>
                <a:cs typeface="Arial"/>
              </a:rPr>
              <a:t>	</a:t>
            </a:r>
            <a:r>
              <a:rPr sz="2400" b="1" spc="-570" dirty="0">
                <a:solidFill>
                  <a:srgbClr val="C00000"/>
                </a:solidFill>
                <a:latin typeface="Arial"/>
                <a:cs typeface="Arial"/>
              </a:rPr>
              <a:t> </a:t>
            </a:r>
            <a:r>
              <a:rPr sz="2400" b="1" spc="-10" dirty="0">
                <a:solidFill>
                  <a:srgbClr val="C00000"/>
                </a:solidFill>
                <a:latin typeface="Arial"/>
                <a:cs typeface="Arial"/>
              </a:rPr>
              <a:t>(</a:t>
            </a:r>
            <a:r>
              <a:rPr sz="2400" b="1" spc="-459" dirty="0">
                <a:solidFill>
                  <a:srgbClr val="C00000"/>
                </a:solidFill>
                <a:latin typeface="Arial"/>
                <a:cs typeface="Arial"/>
              </a:rPr>
              <a:t> </a:t>
            </a:r>
            <a:r>
              <a:rPr sz="2400" b="1" spc="170" dirty="0">
                <a:solidFill>
                  <a:srgbClr val="C00000"/>
                </a:solidFill>
                <a:latin typeface="Arial"/>
                <a:cs typeface="Arial"/>
              </a:rPr>
              <a:t>Stivespcn,</a:t>
            </a:r>
            <a:r>
              <a:rPr sz="2400" b="1" dirty="0">
                <a:solidFill>
                  <a:srgbClr val="C00000"/>
                </a:solidFill>
                <a:latin typeface="Arial"/>
                <a:cs typeface="Arial"/>
              </a:rPr>
              <a:t>		</a:t>
            </a:r>
            <a:r>
              <a:rPr sz="2400" b="1" spc="145" dirty="0">
                <a:solidFill>
                  <a:srgbClr val="C00000"/>
                </a:solidFill>
                <a:latin typeface="Arial"/>
                <a:cs typeface="Arial"/>
              </a:rPr>
              <a:t>2023).</a:t>
            </a:r>
            <a:endParaRPr sz="2400">
              <a:latin typeface="Arial"/>
              <a:cs typeface="Arial"/>
            </a:endParaRPr>
          </a:p>
        </p:txBody>
      </p:sp>
      <p:sp>
        <p:nvSpPr>
          <p:cNvPr id="6" name="object 6"/>
          <p:cNvSpPr txBox="1"/>
          <p:nvPr/>
        </p:nvSpPr>
        <p:spPr>
          <a:xfrm>
            <a:off x="8371078" y="5020817"/>
            <a:ext cx="3072765" cy="391160"/>
          </a:xfrm>
          <a:prstGeom prst="rect">
            <a:avLst/>
          </a:prstGeom>
        </p:spPr>
        <p:txBody>
          <a:bodyPr vert="horz" wrap="square" lIns="0" tIns="12700" rIns="0" bIns="0" rtlCol="0">
            <a:spAutoFit/>
          </a:bodyPr>
          <a:lstStyle/>
          <a:p>
            <a:pPr marL="12700">
              <a:lnSpc>
                <a:spcPct val="100000"/>
              </a:lnSpc>
              <a:spcBef>
                <a:spcPts val="100"/>
              </a:spcBef>
              <a:tabLst>
                <a:tab pos="814069" algn="l"/>
                <a:tab pos="2038350" algn="l"/>
              </a:tabLst>
            </a:pPr>
            <a:r>
              <a:rPr sz="2400" b="1" spc="95" dirty="0">
                <a:solidFill>
                  <a:srgbClr val="C00000"/>
                </a:solidFill>
                <a:latin typeface="Arial"/>
                <a:cs typeface="Arial"/>
              </a:rPr>
              <a:t>and</a:t>
            </a:r>
            <a:r>
              <a:rPr sz="2400" b="1" dirty="0">
                <a:solidFill>
                  <a:srgbClr val="C00000"/>
                </a:solidFill>
                <a:latin typeface="Arial"/>
                <a:cs typeface="Arial"/>
              </a:rPr>
              <a:t>	</a:t>
            </a:r>
            <a:r>
              <a:rPr sz="2400" b="1" spc="135" dirty="0">
                <a:solidFill>
                  <a:srgbClr val="C00000"/>
                </a:solidFill>
                <a:latin typeface="Arial"/>
                <a:cs typeface="Arial"/>
              </a:rPr>
              <a:t>young</a:t>
            </a:r>
            <a:r>
              <a:rPr sz="2400" b="1" dirty="0">
                <a:solidFill>
                  <a:srgbClr val="C00000"/>
                </a:solidFill>
                <a:latin typeface="Arial"/>
                <a:cs typeface="Arial"/>
              </a:rPr>
              <a:t>	</a:t>
            </a:r>
            <a:r>
              <a:rPr sz="2400" b="1" spc="145" dirty="0">
                <a:solidFill>
                  <a:srgbClr val="C00000"/>
                </a:solidFill>
                <a:latin typeface="Arial"/>
                <a:cs typeface="Arial"/>
              </a:rPr>
              <a:t>adults</a:t>
            </a:r>
            <a:endParaRPr sz="2400">
              <a:latin typeface="Arial"/>
              <a:cs typeface="Arial"/>
            </a:endParaRPr>
          </a:p>
        </p:txBody>
      </p:sp>
      <p:sp>
        <p:nvSpPr>
          <p:cNvPr id="7" name="object 7"/>
          <p:cNvSpPr txBox="1"/>
          <p:nvPr/>
        </p:nvSpPr>
        <p:spPr>
          <a:xfrm>
            <a:off x="556666" y="4371594"/>
            <a:ext cx="7627620" cy="1369695"/>
          </a:xfrm>
          <a:prstGeom prst="rect">
            <a:avLst/>
          </a:prstGeom>
        </p:spPr>
        <p:txBody>
          <a:bodyPr vert="horz" wrap="square" lIns="0" tIns="154305" rIns="0" bIns="0" rtlCol="0">
            <a:spAutoFit/>
          </a:bodyPr>
          <a:lstStyle/>
          <a:p>
            <a:pPr marL="12700">
              <a:lnSpc>
                <a:spcPct val="100000"/>
              </a:lnSpc>
              <a:spcBef>
                <a:spcPts val="1215"/>
              </a:spcBef>
              <a:tabLst>
                <a:tab pos="739140" algn="l"/>
                <a:tab pos="2992120" algn="l"/>
                <a:tab pos="3440429" algn="l"/>
                <a:tab pos="4083050" algn="l"/>
                <a:tab pos="5878830" algn="l"/>
                <a:tab pos="6327140" algn="l"/>
              </a:tabLst>
            </a:pPr>
            <a:r>
              <a:rPr sz="2400" b="1" spc="105" dirty="0">
                <a:solidFill>
                  <a:srgbClr val="C00000"/>
                </a:solidFill>
                <a:latin typeface="Arial"/>
                <a:cs typeface="Arial"/>
              </a:rPr>
              <a:t>The</a:t>
            </a:r>
            <a:r>
              <a:rPr sz="2400" b="1" dirty="0">
                <a:solidFill>
                  <a:srgbClr val="C00000"/>
                </a:solidFill>
                <a:latin typeface="Arial"/>
                <a:cs typeface="Arial"/>
              </a:rPr>
              <a:t>	</a:t>
            </a:r>
            <a:r>
              <a:rPr sz="2400" b="1" spc="160" dirty="0">
                <a:solidFill>
                  <a:srgbClr val="C00000"/>
                </a:solidFill>
                <a:latin typeface="Arial"/>
                <a:cs typeface="Arial"/>
              </a:rPr>
              <a:t>maintenance</a:t>
            </a:r>
            <a:r>
              <a:rPr sz="2400" b="1" dirty="0">
                <a:solidFill>
                  <a:srgbClr val="C00000"/>
                </a:solidFill>
                <a:latin typeface="Arial"/>
                <a:cs typeface="Arial"/>
              </a:rPr>
              <a:t>	</a:t>
            </a:r>
            <a:r>
              <a:rPr sz="2400" b="1" spc="75" dirty="0">
                <a:solidFill>
                  <a:srgbClr val="C00000"/>
                </a:solidFill>
                <a:latin typeface="Arial"/>
                <a:cs typeface="Arial"/>
              </a:rPr>
              <a:t>of</a:t>
            </a:r>
            <a:r>
              <a:rPr sz="2400" b="1" dirty="0">
                <a:solidFill>
                  <a:srgbClr val="C00000"/>
                </a:solidFill>
                <a:latin typeface="Arial"/>
                <a:cs typeface="Arial"/>
              </a:rPr>
              <a:t>	</a:t>
            </a:r>
            <a:r>
              <a:rPr sz="2400" b="1" spc="100" dirty="0">
                <a:solidFill>
                  <a:srgbClr val="C00000"/>
                </a:solidFill>
                <a:latin typeface="Arial"/>
                <a:cs typeface="Arial"/>
              </a:rPr>
              <a:t>the</a:t>
            </a:r>
            <a:r>
              <a:rPr sz="2400" b="1" dirty="0">
                <a:solidFill>
                  <a:srgbClr val="C00000"/>
                </a:solidFill>
                <a:latin typeface="Arial"/>
                <a:cs typeface="Arial"/>
              </a:rPr>
              <a:t>	</a:t>
            </a:r>
            <a:r>
              <a:rPr sz="2400" b="1" spc="155" dirty="0">
                <a:solidFill>
                  <a:srgbClr val="C00000"/>
                </a:solidFill>
                <a:latin typeface="Arial"/>
                <a:cs typeface="Arial"/>
              </a:rPr>
              <a:t>standards</a:t>
            </a:r>
            <a:r>
              <a:rPr sz="2400" b="1" dirty="0">
                <a:solidFill>
                  <a:srgbClr val="C00000"/>
                </a:solidFill>
                <a:latin typeface="Arial"/>
                <a:cs typeface="Arial"/>
              </a:rPr>
              <a:t>	</a:t>
            </a:r>
            <a:r>
              <a:rPr sz="2400" b="1" spc="75" dirty="0">
                <a:solidFill>
                  <a:srgbClr val="C00000"/>
                </a:solidFill>
                <a:latin typeface="Arial"/>
                <a:cs typeface="Arial"/>
              </a:rPr>
              <a:t>of</a:t>
            </a:r>
            <a:r>
              <a:rPr sz="2400" b="1" dirty="0">
                <a:solidFill>
                  <a:srgbClr val="C00000"/>
                </a:solidFill>
                <a:latin typeface="Arial"/>
                <a:cs typeface="Arial"/>
              </a:rPr>
              <a:t>	</a:t>
            </a:r>
            <a:r>
              <a:rPr sz="2400" b="1" spc="165" dirty="0">
                <a:solidFill>
                  <a:srgbClr val="C00000"/>
                </a:solidFill>
                <a:latin typeface="Arial"/>
                <a:cs typeface="Arial"/>
              </a:rPr>
              <a:t>NCSCT</a:t>
            </a:r>
            <a:endParaRPr sz="2400">
              <a:latin typeface="Arial"/>
              <a:cs typeface="Arial"/>
            </a:endParaRPr>
          </a:p>
          <a:p>
            <a:pPr marL="12700" marR="5080">
              <a:lnSpc>
                <a:spcPts val="2590"/>
              </a:lnSpc>
              <a:spcBef>
                <a:spcPts val="1445"/>
              </a:spcBef>
              <a:tabLst>
                <a:tab pos="814069" algn="l"/>
                <a:tab pos="1797050" algn="l"/>
                <a:tab pos="2228850" algn="l"/>
                <a:tab pos="2809240" algn="l"/>
                <a:tab pos="2862580" algn="l"/>
                <a:tab pos="3331845" algn="l"/>
                <a:tab pos="4946015" algn="l"/>
                <a:tab pos="6256655" algn="l"/>
              </a:tabLst>
            </a:pPr>
            <a:r>
              <a:rPr sz="2400" b="1" spc="105" dirty="0">
                <a:solidFill>
                  <a:srgbClr val="C00000"/>
                </a:solidFill>
                <a:latin typeface="Arial"/>
                <a:cs typeface="Arial"/>
              </a:rPr>
              <a:t>The</a:t>
            </a:r>
            <a:r>
              <a:rPr sz="2400" b="1" dirty="0">
                <a:solidFill>
                  <a:srgbClr val="C00000"/>
                </a:solidFill>
                <a:latin typeface="Arial"/>
                <a:cs typeface="Arial"/>
              </a:rPr>
              <a:t>	</a:t>
            </a:r>
            <a:r>
              <a:rPr sz="2400" b="1" spc="155" dirty="0">
                <a:solidFill>
                  <a:srgbClr val="C00000"/>
                </a:solidFill>
                <a:latin typeface="Arial"/>
                <a:cs typeface="Arial"/>
              </a:rPr>
              <a:t>prevention</a:t>
            </a:r>
            <a:r>
              <a:rPr sz="2400" b="1" dirty="0">
                <a:solidFill>
                  <a:srgbClr val="C00000"/>
                </a:solidFill>
                <a:latin typeface="Arial"/>
                <a:cs typeface="Arial"/>
              </a:rPr>
              <a:t>	</a:t>
            </a:r>
            <a:r>
              <a:rPr sz="2400" b="1" spc="70" dirty="0">
                <a:solidFill>
                  <a:srgbClr val="C00000"/>
                </a:solidFill>
                <a:latin typeface="Arial"/>
                <a:cs typeface="Arial"/>
              </a:rPr>
              <a:t>of</a:t>
            </a:r>
            <a:r>
              <a:rPr sz="2400" b="1" dirty="0">
                <a:solidFill>
                  <a:srgbClr val="C00000"/>
                </a:solidFill>
                <a:latin typeface="Arial"/>
                <a:cs typeface="Arial"/>
              </a:rPr>
              <a:t>	</a:t>
            </a:r>
            <a:r>
              <a:rPr sz="2400" b="1" spc="145" dirty="0">
                <a:solidFill>
                  <a:srgbClr val="C00000"/>
                </a:solidFill>
                <a:latin typeface="Arial"/>
                <a:cs typeface="Arial"/>
              </a:rPr>
              <a:t>smoking</a:t>
            </a:r>
            <a:r>
              <a:rPr sz="2400" b="1" dirty="0">
                <a:solidFill>
                  <a:srgbClr val="C00000"/>
                </a:solidFill>
                <a:latin typeface="Arial"/>
                <a:cs typeface="Arial"/>
              </a:rPr>
              <a:t>	</a:t>
            </a:r>
            <a:r>
              <a:rPr sz="2400" b="1" spc="125" dirty="0">
                <a:solidFill>
                  <a:srgbClr val="C00000"/>
                </a:solidFill>
                <a:latin typeface="Arial"/>
                <a:cs typeface="Arial"/>
              </a:rPr>
              <a:t>among</a:t>
            </a:r>
            <a:r>
              <a:rPr sz="2400" b="1" dirty="0">
                <a:solidFill>
                  <a:srgbClr val="C00000"/>
                </a:solidFill>
                <a:latin typeface="Arial"/>
                <a:cs typeface="Arial"/>
              </a:rPr>
              <a:t>	</a:t>
            </a:r>
            <a:r>
              <a:rPr sz="2400" b="1" spc="150" dirty="0">
                <a:solidFill>
                  <a:srgbClr val="C00000"/>
                </a:solidFill>
                <a:latin typeface="Arial"/>
                <a:cs typeface="Arial"/>
              </a:rPr>
              <a:t>children </a:t>
            </a:r>
            <a:r>
              <a:rPr sz="2400" b="1" dirty="0">
                <a:solidFill>
                  <a:srgbClr val="C00000"/>
                </a:solidFill>
                <a:latin typeface="Arial"/>
                <a:cs typeface="Arial"/>
              </a:rPr>
              <a:t>(</a:t>
            </a:r>
            <a:r>
              <a:rPr sz="2400" b="1" spc="-465" dirty="0">
                <a:solidFill>
                  <a:srgbClr val="C00000"/>
                </a:solidFill>
                <a:latin typeface="Arial"/>
                <a:cs typeface="Arial"/>
              </a:rPr>
              <a:t> </a:t>
            </a:r>
            <a:r>
              <a:rPr sz="2400" b="1" spc="150" dirty="0">
                <a:solidFill>
                  <a:srgbClr val="C00000"/>
                </a:solidFill>
                <a:latin typeface="Arial"/>
                <a:cs typeface="Arial"/>
              </a:rPr>
              <a:t>Thomson</a:t>
            </a:r>
            <a:r>
              <a:rPr sz="2400" b="1" dirty="0">
                <a:solidFill>
                  <a:srgbClr val="C00000"/>
                </a:solidFill>
                <a:latin typeface="Arial"/>
                <a:cs typeface="Arial"/>
              </a:rPr>
              <a:t>	</a:t>
            </a:r>
            <a:r>
              <a:rPr sz="2400" b="1" spc="60" dirty="0">
                <a:solidFill>
                  <a:srgbClr val="C00000"/>
                </a:solidFill>
                <a:latin typeface="Arial"/>
                <a:cs typeface="Arial"/>
              </a:rPr>
              <a:t>et</a:t>
            </a:r>
            <a:r>
              <a:rPr sz="2400" b="1" dirty="0">
                <a:solidFill>
                  <a:srgbClr val="C00000"/>
                </a:solidFill>
                <a:latin typeface="Arial"/>
                <a:cs typeface="Arial"/>
              </a:rPr>
              <a:t>	</a:t>
            </a:r>
            <a:r>
              <a:rPr sz="2400" b="1" spc="130" dirty="0">
                <a:solidFill>
                  <a:srgbClr val="C00000"/>
                </a:solidFill>
                <a:latin typeface="Arial"/>
                <a:cs typeface="Arial"/>
              </a:rPr>
              <a:t>al.,</a:t>
            </a:r>
            <a:r>
              <a:rPr sz="2400" b="1" dirty="0">
                <a:solidFill>
                  <a:srgbClr val="C00000"/>
                </a:solidFill>
                <a:latin typeface="Arial"/>
                <a:cs typeface="Arial"/>
              </a:rPr>
              <a:t>		</a:t>
            </a:r>
            <a:r>
              <a:rPr sz="2400" b="1" spc="145" dirty="0">
                <a:solidFill>
                  <a:srgbClr val="C00000"/>
                </a:solidFill>
                <a:latin typeface="Arial"/>
                <a:cs typeface="Arial"/>
              </a:rPr>
              <a:t>2022).</a:t>
            </a:r>
            <a:endParaRPr sz="2400">
              <a:latin typeface="Arial"/>
              <a:cs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2065" rIns="0" bIns="0" rtlCol="0">
            <a:spAutoFit/>
          </a:bodyPr>
          <a:lstStyle/>
          <a:p>
            <a:pPr marL="12700">
              <a:lnSpc>
                <a:spcPct val="100000"/>
              </a:lnSpc>
              <a:spcBef>
                <a:spcPts val="95"/>
              </a:spcBef>
            </a:pPr>
            <a:r>
              <a:rPr spc="-70" dirty="0"/>
              <a:t>Short-</a:t>
            </a:r>
            <a:r>
              <a:rPr spc="-35" dirty="0"/>
              <a:t>term</a:t>
            </a:r>
            <a:r>
              <a:rPr spc="-105" dirty="0"/>
              <a:t> </a:t>
            </a:r>
            <a:r>
              <a:rPr spc="-40" dirty="0"/>
              <a:t>and</a:t>
            </a:r>
            <a:r>
              <a:rPr spc="-100" dirty="0"/>
              <a:t> </a:t>
            </a:r>
            <a:r>
              <a:rPr spc="-70" dirty="0"/>
              <a:t>long-</a:t>
            </a:r>
            <a:r>
              <a:rPr spc="-35" dirty="0"/>
              <a:t>term</a:t>
            </a:r>
            <a:r>
              <a:rPr spc="-100" dirty="0"/>
              <a:t> </a:t>
            </a:r>
            <a:r>
              <a:rPr spc="-35" dirty="0"/>
              <a:t>consequences</a:t>
            </a:r>
          </a:p>
        </p:txBody>
      </p:sp>
      <p:grpSp>
        <p:nvGrpSpPr>
          <p:cNvPr id="3" name="object 3"/>
          <p:cNvGrpSpPr/>
          <p:nvPr/>
        </p:nvGrpSpPr>
        <p:grpSpPr>
          <a:xfrm>
            <a:off x="1090968" y="2319388"/>
            <a:ext cx="4276725" cy="4004310"/>
            <a:chOff x="1090968" y="2319388"/>
            <a:chExt cx="4276725" cy="4004310"/>
          </a:xfrm>
        </p:grpSpPr>
        <p:sp>
          <p:nvSpPr>
            <p:cNvPr id="4" name="object 4"/>
            <p:cNvSpPr/>
            <p:nvPr/>
          </p:nvSpPr>
          <p:spPr>
            <a:xfrm>
              <a:off x="1098905" y="2327325"/>
              <a:ext cx="4260850" cy="3988435"/>
            </a:xfrm>
            <a:custGeom>
              <a:avLst/>
              <a:gdLst/>
              <a:ahLst/>
              <a:cxnLst/>
              <a:rect l="l" t="t" r="r" b="b"/>
              <a:pathLst>
                <a:path w="4260850" h="3988435">
                  <a:moveTo>
                    <a:pt x="4260723" y="0"/>
                  </a:moveTo>
                  <a:lnTo>
                    <a:pt x="0" y="0"/>
                  </a:lnTo>
                  <a:lnTo>
                    <a:pt x="0" y="3988308"/>
                  </a:lnTo>
                  <a:lnTo>
                    <a:pt x="4260723" y="3988308"/>
                  </a:lnTo>
                  <a:lnTo>
                    <a:pt x="4260723" y="0"/>
                  </a:lnTo>
                  <a:close/>
                </a:path>
              </a:pathLst>
            </a:custGeom>
            <a:solidFill>
              <a:srgbClr val="E38312"/>
            </a:solidFill>
          </p:spPr>
          <p:txBody>
            <a:bodyPr wrap="square" lIns="0" tIns="0" rIns="0" bIns="0" rtlCol="0"/>
            <a:lstStyle/>
            <a:p>
              <a:endParaRPr/>
            </a:p>
          </p:txBody>
        </p:sp>
        <p:sp>
          <p:nvSpPr>
            <p:cNvPr id="5" name="object 5"/>
            <p:cNvSpPr/>
            <p:nvPr/>
          </p:nvSpPr>
          <p:spPr>
            <a:xfrm>
              <a:off x="1098905" y="2327325"/>
              <a:ext cx="4260850" cy="3988435"/>
            </a:xfrm>
            <a:custGeom>
              <a:avLst/>
              <a:gdLst/>
              <a:ahLst/>
              <a:cxnLst/>
              <a:rect l="l" t="t" r="r" b="b"/>
              <a:pathLst>
                <a:path w="4260850" h="3988435">
                  <a:moveTo>
                    <a:pt x="0" y="3988308"/>
                  </a:moveTo>
                  <a:lnTo>
                    <a:pt x="4260723" y="3988308"/>
                  </a:lnTo>
                  <a:lnTo>
                    <a:pt x="4260723" y="0"/>
                  </a:lnTo>
                  <a:lnTo>
                    <a:pt x="0" y="0"/>
                  </a:lnTo>
                  <a:lnTo>
                    <a:pt x="0" y="3988308"/>
                  </a:lnTo>
                  <a:close/>
                </a:path>
              </a:pathLst>
            </a:custGeom>
            <a:ln w="15875">
              <a:solidFill>
                <a:srgbClr val="A75F09"/>
              </a:solidFill>
            </a:ln>
          </p:spPr>
          <p:txBody>
            <a:bodyPr wrap="square" lIns="0" tIns="0" rIns="0" bIns="0" rtlCol="0"/>
            <a:lstStyle/>
            <a:p>
              <a:endParaRPr/>
            </a:p>
          </p:txBody>
        </p:sp>
      </p:grpSp>
      <p:sp>
        <p:nvSpPr>
          <p:cNvPr id="6" name="object 6"/>
          <p:cNvSpPr txBox="1"/>
          <p:nvPr/>
        </p:nvSpPr>
        <p:spPr>
          <a:xfrm>
            <a:off x="1312544" y="3204717"/>
            <a:ext cx="3834129" cy="2220595"/>
          </a:xfrm>
          <a:prstGeom prst="rect">
            <a:avLst/>
          </a:prstGeom>
        </p:spPr>
        <p:txBody>
          <a:bodyPr vert="horz" wrap="square" lIns="0" tIns="12700" rIns="0" bIns="0" rtlCol="0">
            <a:spAutoFit/>
          </a:bodyPr>
          <a:lstStyle/>
          <a:p>
            <a:pPr marL="621665" marR="616585" algn="ctr">
              <a:lnSpc>
                <a:spcPct val="100000"/>
              </a:lnSpc>
              <a:spcBef>
                <a:spcPts val="100"/>
              </a:spcBef>
            </a:pPr>
            <a:r>
              <a:rPr sz="2400" b="1" dirty="0">
                <a:solidFill>
                  <a:srgbClr val="C00000"/>
                </a:solidFill>
                <a:latin typeface="Arial"/>
                <a:cs typeface="Arial"/>
              </a:rPr>
              <a:t>Reduced</a:t>
            </a:r>
            <a:r>
              <a:rPr sz="2400" b="1" spc="-65" dirty="0">
                <a:solidFill>
                  <a:srgbClr val="C00000"/>
                </a:solidFill>
                <a:latin typeface="Arial"/>
                <a:cs typeface="Arial"/>
              </a:rPr>
              <a:t> </a:t>
            </a:r>
            <a:r>
              <a:rPr sz="2400" b="1" spc="-10" dirty="0">
                <a:solidFill>
                  <a:srgbClr val="C00000"/>
                </a:solidFill>
                <a:latin typeface="Arial"/>
                <a:cs typeface="Arial"/>
              </a:rPr>
              <a:t>physical endurance</a:t>
            </a:r>
            <a:endParaRPr sz="2400">
              <a:latin typeface="Arial"/>
              <a:cs typeface="Arial"/>
            </a:endParaRPr>
          </a:p>
          <a:p>
            <a:pPr marL="12700" marR="5080" algn="ctr">
              <a:lnSpc>
                <a:spcPct val="100000"/>
              </a:lnSpc>
            </a:pPr>
            <a:r>
              <a:rPr sz="2400" b="1" dirty="0">
                <a:solidFill>
                  <a:srgbClr val="C00000"/>
                </a:solidFill>
                <a:latin typeface="Arial"/>
                <a:cs typeface="Arial"/>
              </a:rPr>
              <a:t>issues</a:t>
            </a:r>
            <a:r>
              <a:rPr sz="2400" b="1" spc="-40" dirty="0">
                <a:solidFill>
                  <a:srgbClr val="C00000"/>
                </a:solidFill>
                <a:latin typeface="Arial"/>
                <a:cs typeface="Arial"/>
              </a:rPr>
              <a:t> </a:t>
            </a:r>
            <a:r>
              <a:rPr sz="2400" b="1" dirty="0">
                <a:solidFill>
                  <a:srgbClr val="C00000"/>
                </a:solidFill>
                <a:latin typeface="Arial"/>
                <a:cs typeface="Arial"/>
              </a:rPr>
              <a:t>in</a:t>
            </a:r>
            <a:r>
              <a:rPr sz="2400" b="1" spc="-55" dirty="0">
                <a:solidFill>
                  <a:srgbClr val="C00000"/>
                </a:solidFill>
                <a:latin typeface="Arial"/>
                <a:cs typeface="Arial"/>
              </a:rPr>
              <a:t> </a:t>
            </a:r>
            <a:r>
              <a:rPr sz="2400" b="1" dirty="0">
                <a:solidFill>
                  <a:srgbClr val="C00000"/>
                </a:solidFill>
                <a:latin typeface="Arial"/>
                <a:cs typeface="Arial"/>
              </a:rPr>
              <a:t>the</a:t>
            </a:r>
            <a:r>
              <a:rPr sz="2400" b="1" spc="-35" dirty="0">
                <a:solidFill>
                  <a:srgbClr val="C00000"/>
                </a:solidFill>
                <a:latin typeface="Arial"/>
                <a:cs typeface="Arial"/>
              </a:rPr>
              <a:t> </a:t>
            </a:r>
            <a:r>
              <a:rPr sz="2400" b="1" spc="-10" dirty="0">
                <a:solidFill>
                  <a:srgbClr val="C00000"/>
                </a:solidFill>
                <a:latin typeface="Arial"/>
                <a:cs typeface="Arial"/>
              </a:rPr>
              <a:t>development </a:t>
            </a:r>
            <a:r>
              <a:rPr sz="2400" b="1" dirty="0">
                <a:solidFill>
                  <a:srgbClr val="C00000"/>
                </a:solidFill>
                <a:latin typeface="Arial"/>
                <a:cs typeface="Arial"/>
              </a:rPr>
              <a:t>of</a:t>
            </a:r>
            <a:r>
              <a:rPr sz="2400" b="1" spc="-10" dirty="0">
                <a:solidFill>
                  <a:srgbClr val="C00000"/>
                </a:solidFill>
                <a:latin typeface="Arial"/>
                <a:cs typeface="Arial"/>
              </a:rPr>
              <a:t> </a:t>
            </a:r>
            <a:r>
              <a:rPr sz="2400" b="1" dirty="0">
                <a:solidFill>
                  <a:srgbClr val="C00000"/>
                </a:solidFill>
                <a:latin typeface="Arial"/>
                <a:cs typeface="Arial"/>
              </a:rPr>
              <a:t>the</a:t>
            </a:r>
            <a:r>
              <a:rPr sz="2400" b="1" spc="-15" dirty="0">
                <a:solidFill>
                  <a:srgbClr val="C00000"/>
                </a:solidFill>
                <a:latin typeface="Arial"/>
                <a:cs typeface="Arial"/>
              </a:rPr>
              <a:t> </a:t>
            </a:r>
            <a:r>
              <a:rPr sz="2400" b="1" spc="-10" dirty="0">
                <a:solidFill>
                  <a:srgbClr val="C00000"/>
                </a:solidFill>
                <a:latin typeface="Arial"/>
                <a:cs typeface="Arial"/>
              </a:rPr>
              <a:t>brain</a:t>
            </a:r>
            <a:endParaRPr sz="2400">
              <a:latin typeface="Arial"/>
              <a:cs typeface="Arial"/>
            </a:endParaRPr>
          </a:p>
          <a:p>
            <a:pPr marL="189230" marR="183515" indent="1270" algn="ctr">
              <a:lnSpc>
                <a:spcPct val="100000"/>
              </a:lnSpc>
            </a:pPr>
            <a:r>
              <a:rPr sz="2400" b="1" dirty="0">
                <a:solidFill>
                  <a:srgbClr val="C00000"/>
                </a:solidFill>
                <a:latin typeface="Arial"/>
                <a:cs typeface="Arial"/>
              </a:rPr>
              <a:t>(Cherodian</a:t>
            </a:r>
            <a:r>
              <a:rPr sz="2400" b="1" spc="-40" dirty="0">
                <a:solidFill>
                  <a:srgbClr val="C00000"/>
                </a:solidFill>
                <a:latin typeface="Arial"/>
                <a:cs typeface="Arial"/>
              </a:rPr>
              <a:t> </a:t>
            </a:r>
            <a:r>
              <a:rPr sz="2400" b="1" i="1" dirty="0">
                <a:solidFill>
                  <a:srgbClr val="C00000"/>
                </a:solidFill>
                <a:latin typeface="Arial"/>
                <a:cs typeface="Arial"/>
              </a:rPr>
              <a:t>et</a:t>
            </a:r>
            <a:r>
              <a:rPr sz="2400" b="1" i="1" spc="-20" dirty="0">
                <a:solidFill>
                  <a:srgbClr val="C00000"/>
                </a:solidFill>
                <a:latin typeface="Arial"/>
                <a:cs typeface="Arial"/>
              </a:rPr>
              <a:t> </a:t>
            </a:r>
            <a:r>
              <a:rPr sz="2400" b="1" i="1" dirty="0">
                <a:solidFill>
                  <a:srgbClr val="C00000"/>
                </a:solidFill>
                <a:latin typeface="Arial"/>
                <a:cs typeface="Arial"/>
              </a:rPr>
              <a:t>al.,</a:t>
            </a:r>
            <a:r>
              <a:rPr sz="2400" b="1" i="1" spc="-45" dirty="0">
                <a:solidFill>
                  <a:srgbClr val="C00000"/>
                </a:solidFill>
                <a:latin typeface="Arial"/>
                <a:cs typeface="Arial"/>
              </a:rPr>
              <a:t> </a:t>
            </a:r>
            <a:r>
              <a:rPr sz="2400" b="1" spc="-20" dirty="0">
                <a:solidFill>
                  <a:srgbClr val="C00000"/>
                </a:solidFill>
                <a:latin typeface="Arial"/>
                <a:cs typeface="Arial"/>
              </a:rPr>
              <a:t>2025) </a:t>
            </a:r>
            <a:r>
              <a:rPr sz="2400" b="1" dirty="0">
                <a:solidFill>
                  <a:srgbClr val="C00000"/>
                </a:solidFill>
                <a:latin typeface="Arial"/>
                <a:cs typeface="Arial"/>
              </a:rPr>
              <a:t>Possible</a:t>
            </a:r>
            <a:r>
              <a:rPr sz="2400" b="1" spc="-45" dirty="0">
                <a:solidFill>
                  <a:srgbClr val="C00000"/>
                </a:solidFill>
                <a:latin typeface="Arial"/>
                <a:cs typeface="Arial"/>
              </a:rPr>
              <a:t> </a:t>
            </a:r>
            <a:r>
              <a:rPr sz="2400" b="1" dirty="0">
                <a:solidFill>
                  <a:srgbClr val="C00000"/>
                </a:solidFill>
                <a:latin typeface="Arial"/>
                <a:cs typeface="Arial"/>
              </a:rPr>
              <a:t>heart</a:t>
            </a:r>
            <a:r>
              <a:rPr sz="2400" b="1" spc="-40" dirty="0">
                <a:solidFill>
                  <a:srgbClr val="C00000"/>
                </a:solidFill>
                <a:latin typeface="Arial"/>
                <a:cs typeface="Arial"/>
              </a:rPr>
              <a:t> </a:t>
            </a:r>
            <a:r>
              <a:rPr sz="2400" b="1" spc="-10" dirty="0">
                <a:solidFill>
                  <a:srgbClr val="C00000"/>
                </a:solidFill>
                <a:latin typeface="Arial"/>
                <a:cs typeface="Arial"/>
              </a:rPr>
              <a:t>diseases</a:t>
            </a:r>
            <a:endParaRPr sz="2400">
              <a:latin typeface="Arial"/>
              <a:cs typeface="Arial"/>
            </a:endParaRPr>
          </a:p>
        </p:txBody>
      </p:sp>
      <p:grpSp>
        <p:nvGrpSpPr>
          <p:cNvPr id="7" name="object 7"/>
          <p:cNvGrpSpPr/>
          <p:nvPr/>
        </p:nvGrpSpPr>
        <p:grpSpPr>
          <a:xfrm>
            <a:off x="7015416" y="2453855"/>
            <a:ext cx="4112260" cy="3810000"/>
            <a:chOff x="7015416" y="2453855"/>
            <a:chExt cx="4112260" cy="3810000"/>
          </a:xfrm>
        </p:grpSpPr>
        <p:sp>
          <p:nvSpPr>
            <p:cNvPr id="8" name="object 8"/>
            <p:cNvSpPr/>
            <p:nvPr/>
          </p:nvSpPr>
          <p:spPr>
            <a:xfrm>
              <a:off x="7023354" y="2461793"/>
              <a:ext cx="4096385" cy="3794125"/>
            </a:xfrm>
            <a:custGeom>
              <a:avLst/>
              <a:gdLst/>
              <a:ahLst/>
              <a:cxnLst/>
              <a:rect l="l" t="t" r="r" b="b"/>
              <a:pathLst>
                <a:path w="4096384" h="3794125">
                  <a:moveTo>
                    <a:pt x="4096384" y="0"/>
                  </a:moveTo>
                  <a:lnTo>
                    <a:pt x="0" y="0"/>
                  </a:lnTo>
                  <a:lnTo>
                    <a:pt x="0" y="3793744"/>
                  </a:lnTo>
                  <a:lnTo>
                    <a:pt x="4096384" y="3793744"/>
                  </a:lnTo>
                  <a:lnTo>
                    <a:pt x="4096384" y="0"/>
                  </a:lnTo>
                  <a:close/>
                </a:path>
              </a:pathLst>
            </a:custGeom>
            <a:solidFill>
              <a:srgbClr val="92D050"/>
            </a:solidFill>
          </p:spPr>
          <p:txBody>
            <a:bodyPr wrap="square" lIns="0" tIns="0" rIns="0" bIns="0" rtlCol="0"/>
            <a:lstStyle/>
            <a:p>
              <a:endParaRPr/>
            </a:p>
          </p:txBody>
        </p:sp>
        <p:sp>
          <p:nvSpPr>
            <p:cNvPr id="9" name="object 9"/>
            <p:cNvSpPr/>
            <p:nvPr/>
          </p:nvSpPr>
          <p:spPr>
            <a:xfrm>
              <a:off x="7023354" y="2461793"/>
              <a:ext cx="4096385" cy="3794125"/>
            </a:xfrm>
            <a:custGeom>
              <a:avLst/>
              <a:gdLst/>
              <a:ahLst/>
              <a:cxnLst/>
              <a:rect l="l" t="t" r="r" b="b"/>
              <a:pathLst>
                <a:path w="4096384" h="3794125">
                  <a:moveTo>
                    <a:pt x="0" y="3793744"/>
                  </a:moveTo>
                  <a:lnTo>
                    <a:pt x="4096384" y="3793744"/>
                  </a:lnTo>
                  <a:lnTo>
                    <a:pt x="4096384" y="0"/>
                  </a:lnTo>
                  <a:lnTo>
                    <a:pt x="0" y="0"/>
                  </a:lnTo>
                  <a:lnTo>
                    <a:pt x="0" y="3793744"/>
                  </a:lnTo>
                  <a:close/>
                </a:path>
              </a:pathLst>
            </a:custGeom>
            <a:ln w="15875">
              <a:solidFill>
                <a:srgbClr val="A75F09"/>
              </a:solidFill>
            </a:ln>
          </p:spPr>
          <p:txBody>
            <a:bodyPr wrap="square" lIns="0" tIns="0" rIns="0" bIns="0" rtlCol="0"/>
            <a:lstStyle/>
            <a:p>
              <a:endParaRPr/>
            </a:p>
          </p:txBody>
        </p:sp>
      </p:grpSp>
      <p:sp>
        <p:nvSpPr>
          <p:cNvPr id="10" name="object 10"/>
          <p:cNvSpPr txBox="1"/>
          <p:nvPr/>
        </p:nvSpPr>
        <p:spPr>
          <a:xfrm>
            <a:off x="7281418" y="3059048"/>
            <a:ext cx="3580129" cy="2586355"/>
          </a:xfrm>
          <a:prstGeom prst="rect">
            <a:avLst/>
          </a:prstGeom>
        </p:spPr>
        <p:txBody>
          <a:bodyPr vert="horz" wrap="square" lIns="0" tIns="12700" rIns="0" bIns="0" rtlCol="0">
            <a:spAutoFit/>
          </a:bodyPr>
          <a:lstStyle/>
          <a:p>
            <a:pPr marL="12700" marR="5080" algn="ctr">
              <a:lnSpc>
                <a:spcPct val="100000"/>
              </a:lnSpc>
              <a:spcBef>
                <a:spcPts val="100"/>
              </a:spcBef>
            </a:pPr>
            <a:r>
              <a:rPr sz="2400" b="1" dirty="0">
                <a:solidFill>
                  <a:srgbClr val="C00000"/>
                </a:solidFill>
                <a:latin typeface="Arial"/>
                <a:cs typeface="Arial"/>
              </a:rPr>
              <a:t>Issues</a:t>
            </a:r>
            <a:r>
              <a:rPr sz="2400" b="1" spc="-50" dirty="0">
                <a:solidFill>
                  <a:srgbClr val="C00000"/>
                </a:solidFill>
                <a:latin typeface="Arial"/>
                <a:cs typeface="Arial"/>
              </a:rPr>
              <a:t> </a:t>
            </a:r>
            <a:r>
              <a:rPr sz="2400" b="1" dirty="0">
                <a:solidFill>
                  <a:srgbClr val="C00000"/>
                </a:solidFill>
                <a:latin typeface="Arial"/>
                <a:cs typeface="Arial"/>
              </a:rPr>
              <a:t>of</a:t>
            </a:r>
            <a:r>
              <a:rPr sz="2400" b="1" spc="-50" dirty="0">
                <a:solidFill>
                  <a:srgbClr val="C00000"/>
                </a:solidFill>
                <a:latin typeface="Arial"/>
                <a:cs typeface="Arial"/>
              </a:rPr>
              <a:t> </a:t>
            </a:r>
            <a:r>
              <a:rPr sz="2400" b="1" spc="-10" dirty="0">
                <a:solidFill>
                  <a:srgbClr val="C00000"/>
                </a:solidFill>
                <a:latin typeface="Arial"/>
                <a:cs typeface="Arial"/>
              </a:rPr>
              <a:t>cardiovascular disease</a:t>
            </a:r>
            <a:endParaRPr sz="2400">
              <a:latin typeface="Arial"/>
              <a:cs typeface="Arial"/>
            </a:endParaRPr>
          </a:p>
          <a:p>
            <a:pPr marL="337185" marR="328295" algn="ctr">
              <a:lnSpc>
                <a:spcPct val="100000"/>
              </a:lnSpc>
            </a:pPr>
            <a:r>
              <a:rPr sz="2400" b="1" spc="-30" dirty="0">
                <a:solidFill>
                  <a:srgbClr val="C00000"/>
                </a:solidFill>
                <a:latin typeface="Arial"/>
                <a:cs typeface="Arial"/>
              </a:rPr>
              <a:t>To</a:t>
            </a:r>
            <a:r>
              <a:rPr sz="2400" b="1" spc="-140" dirty="0">
                <a:solidFill>
                  <a:srgbClr val="C00000"/>
                </a:solidFill>
                <a:latin typeface="Arial"/>
                <a:cs typeface="Arial"/>
              </a:rPr>
              <a:t> </a:t>
            </a:r>
            <a:r>
              <a:rPr sz="2400" b="1" dirty="0">
                <a:solidFill>
                  <a:srgbClr val="C00000"/>
                </a:solidFill>
                <a:latin typeface="Arial"/>
                <a:cs typeface="Arial"/>
              </a:rPr>
              <a:t>vascular</a:t>
            </a:r>
            <a:r>
              <a:rPr sz="2400" b="1" spc="-125" dirty="0">
                <a:solidFill>
                  <a:srgbClr val="C00000"/>
                </a:solidFill>
                <a:latin typeface="Arial"/>
                <a:cs typeface="Arial"/>
              </a:rPr>
              <a:t> </a:t>
            </a:r>
            <a:r>
              <a:rPr sz="2400" b="1" spc="-10" dirty="0">
                <a:solidFill>
                  <a:srgbClr val="C00000"/>
                </a:solidFill>
                <a:latin typeface="Arial"/>
                <a:cs typeface="Arial"/>
              </a:rPr>
              <a:t>damage </a:t>
            </a:r>
            <a:r>
              <a:rPr sz="2400" b="1" dirty="0">
                <a:solidFill>
                  <a:srgbClr val="C00000"/>
                </a:solidFill>
                <a:latin typeface="Arial"/>
                <a:cs typeface="Arial"/>
              </a:rPr>
              <a:t>Chronic</a:t>
            </a:r>
            <a:r>
              <a:rPr sz="2400" b="1" spc="-55" dirty="0">
                <a:solidFill>
                  <a:srgbClr val="C00000"/>
                </a:solidFill>
                <a:latin typeface="Arial"/>
                <a:cs typeface="Arial"/>
              </a:rPr>
              <a:t> </a:t>
            </a:r>
            <a:r>
              <a:rPr sz="2400" b="1" spc="-10" dirty="0">
                <a:solidFill>
                  <a:srgbClr val="C00000"/>
                </a:solidFill>
                <a:latin typeface="Arial"/>
                <a:cs typeface="Arial"/>
              </a:rPr>
              <a:t>respiratory diseases</a:t>
            </a:r>
            <a:endParaRPr sz="2400">
              <a:latin typeface="Arial"/>
              <a:cs typeface="Arial"/>
            </a:endParaRPr>
          </a:p>
          <a:p>
            <a:pPr marL="315595" marR="307340" algn="ctr">
              <a:lnSpc>
                <a:spcPct val="100000"/>
              </a:lnSpc>
            </a:pPr>
            <a:r>
              <a:rPr sz="2400" b="1" dirty="0">
                <a:solidFill>
                  <a:srgbClr val="C00000"/>
                </a:solidFill>
                <a:latin typeface="Arial"/>
                <a:cs typeface="Arial"/>
              </a:rPr>
              <a:t>Elevated</a:t>
            </a:r>
            <a:r>
              <a:rPr sz="2400" b="1" spc="-100" dirty="0">
                <a:solidFill>
                  <a:srgbClr val="C00000"/>
                </a:solidFill>
                <a:latin typeface="Arial"/>
                <a:cs typeface="Arial"/>
              </a:rPr>
              <a:t> </a:t>
            </a:r>
            <a:r>
              <a:rPr sz="2400" b="1" dirty="0">
                <a:solidFill>
                  <a:srgbClr val="C00000"/>
                </a:solidFill>
                <a:latin typeface="Arial"/>
                <a:cs typeface="Arial"/>
              </a:rPr>
              <a:t>cancer</a:t>
            </a:r>
            <a:r>
              <a:rPr sz="2400" b="1" spc="-90" dirty="0">
                <a:solidFill>
                  <a:srgbClr val="C00000"/>
                </a:solidFill>
                <a:latin typeface="Arial"/>
                <a:cs typeface="Arial"/>
              </a:rPr>
              <a:t> </a:t>
            </a:r>
            <a:r>
              <a:rPr sz="2400" b="1" spc="-20" dirty="0">
                <a:solidFill>
                  <a:srgbClr val="C00000"/>
                </a:solidFill>
                <a:latin typeface="Arial"/>
                <a:cs typeface="Arial"/>
              </a:rPr>
              <a:t>risk </a:t>
            </a:r>
            <a:r>
              <a:rPr sz="2400" b="1" dirty="0">
                <a:solidFill>
                  <a:srgbClr val="C00000"/>
                </a:solidFill>
                <a:latin typeface="Arial"/>
                <a:cs typeface="Arial"/>
              </a:rPr>
              <a:t>(mirza,</a:t>
            </a:r>
            <a:r>
              <a:rPr sz="2400" b="1" spc="-65" dirty="0">
                <a:solidFill>
                  <a:srgbClr val="C00000"/>
                </a:solidFill>
                <a:latin typeface="Arial"/>
                <a:cs typeface="Arial"/>
              </a:rPr>
              <a:t> </a:t>
            </a:r>
            <a:r>
              <a:rPr sz="2400" b="1" spc="-10" dirty="0">
                <a:solidFill>
                  <a:srgbClr val="C00000"/>
                </a:solidFill>
                <a:latin typeface="Arial"/>
                <a:cs typeface="Arial"/>
              </a:rPr>
              <a:t>2023).</a:t>
            </a:r>
            <a:endParaRPr sz="2400">
              <a:latin typeface="Arial"/>
              <a:cs typeface="Arial"/>
            </a:endParaRPr>
          </a:p>
        </p:txBody>
      </p:sp>
      <p:sp>
        <p:nvSpPr>
          <p:cNvPr id="11" name="object 11"/>
          <p:cNvSpPr txBox="1"/>
          <p:nvPr/>
        </p:nvSpPr>
        <p:spPr>
          <a:xfrm>
            <a:off x="1098905" y="1210386"/>
            <a:ext cx="4335780" cy="751205"/>
          </a:xfrm>
          <a:prstGeom prst="rect">
            <a:avLst/>
          </a:prstGeom>
          <a:solidFill>
            <a:srgbClr val="F7CE9D"/>
          </a:solidFill>
          <a:ln w="15875">
            <a:solidFill>
              <a:srgbClr val="A75F09"/>
            </a:solidFill>
          </a:ln>
        </p:spPr>
        <p:txBody>
          <a:bodyPr vert="horz" wrap="square" lIns="0" tIns="172720" rIns="0" bIns="0" rtlCol="0">
            <a:spAutoFit/>
          </a:bodyPr>
          <a:lstStyle/>
          <a:p>
            <a:pPr marR="60960" algn="ctr">
              <a:lnSpc>
                <a:spcPct val="100000"/>
              </a:lnSpc>
              <a:spcBef>
                <a:spcPts val="1360"/>
              </a:spcBef>
            </a:pPr>
            <a:r>
              <a:rPr sz="2400" b="1" dirty="0">
                <a:latin typeface="Calibri"/>
                <a:cs typeface="Calibri"/>
              </a:rPr>
              <a:t>Short</a:t>
            </a:r>
            <a:r>
              <a:rPr sz="2400" b="1" spc="-40" dirty="0">
                <a:latin typeface="Calibri"/>
                <a:cs typeface="Calibri"/>
              </a:rPr>
              <a:t> </a:t>
            </a:r>
            <a:r>
              <a:rPr sz="2400" b="1" dirty="0">
                <a:latin typeface="Calibri"/>
                <a:cs typeface="Calibri"/>
              </a:rPr>
              <a:t>-</a:t>
            </a:r>
            <a:r>
              <a:rPr sz="2400" b="1" spc="-40" dirty="0">
                <a:latin typeface="Calibri"/>
                <a:cs typeface="Calibri"/>
              </a:rPr>
              <a:t> </a:t>
            </a:r>
            <a:r>
              <a:rPr sz="2400" b="1" spc="-20" dirty="0">
                <a:latin typeface="Calibri"/>
                <a:cs typeface="Calibri"/>
              </a:rPr>
              <a:t>term</a:t>
            </a:r>
            <a:endParaRPr sz="2400">
              <a:latin typeface="Calibri"/>
              <a:cs typeface="Calibri"/>
            </a:endParaRPr>
          </a:p>
        </p:txBody>
      </p:sp>
      <p:sp>
        <p:nvSpPr>
          <p:cNvPr id="12" name="object 12"/>
          <p:cNvSpPr txBox="1"/>
          <p:nvPr/>
        </p:nvSpPr>
        <p:spPr>
          <a:xfrm>
            <a:off x="6903719" y="1365199"/>
            <a:ext cx="4335780" cy="751205"/>
          </a:xfrm>
          <a:prstGeom prst="rect">
            <a:avLst/>
          </a:prstGeom>
          <a:solidFill>
            <a:srgbClr val="F7CE9D"/>
          </a:solidFill>
          <a:ln w="15875">
            <a:solidFill>
              <a:srgbClr val="A75F09"/>
            </a:solidFill>
          </a:ln>
        </p:spPr>
        <p:txBody>
          <a:bodyPr vert="horz" wrap="square" lIns="0" tIns="172720" rIns="0" bIns="0" rtlCol="0">
            <a:spAutoFit/>
          </a:bodyPr>
          <a:lstStyle/>
          <a:p>
            <a:pPr marR="59690" algn="ctr">
              <a:lnSpc>
                <a:spcPct val="100000"/>
              </a:lnSpc>
              <a:spcBef>
                <a:spcPts val="1360"/>
              </a:spcBef>
            </a:pPr>
            <a:r>
              <a:rPr sz="2400" b="1" dirty="0">
                <a:latin typeface="Calibri"/>
                <a:cs typeface="Calibri"/>
              </a:rPr>
              <a:t>Long</a:t>
            </a:r>
            <a:r>
              <a:rPr sz="2400" b="1" spc="-20" dirty="0">
                <a:latin typeface="Calibri"/>
                <a:cs typeface="Calibri"/>
              </a:rPr>
              <a:t> </a:t>
            </a:r>
            <a:r>
              <a:rPr sz="2400" b="1" dirty="0">
                <a:latin typeface="Calibri"/>
                <a:cs typeface="Calibri"/>
              </a:rPr>
              <a:t>-</a:t>
            </a:r>
            <a:r>
              <a:rPr sz="2400" b="1" spc="-15" dirty="0">
                <a:latin typeface="Calibri"/>
                <a:cs typeface="Calibri"/>
              </a:rPr>
              <a:t> </a:t>
            </a:r>
            <a:r>
              <a:rPr sz="2400" b="1" spc="-20" dirty="0">
                <a:latin typeface="Calibri"/>
                <a:cs typeface="Calibri"/>
              </a:rPr>
              <a:t>term</a:t>
            </a:r>
            <a:endParaRPr sz="2400">
              <a:latin typeface="Calibri"/>
              <a:cs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2065" rIns="0" bIns="0" rtlCol="0">
            <a:spAutoFit/>
          </a:bodyPr>
          <a:lstStyle/>
          <a:p>
            <a:pPr marL="1637030">
              <a:lnSpc>
                <a:spcPct val="100000"/>
              </a:lnSpc>
              <a:spcBef>
                <a:spcPts val="95"/>
              </a:spcBef>
            </a:pPr>
            <a:r>
              <a:rPr spc="-20" dirty="0"/>
              <a:t>Aim</a:t>
            </a:r>
            <a:r>
              <a:rPr spc="-175" dirty="0"/>
              <a:t> </a:t>
            </a:r>
            <a:r>
              <a:rPr dirty="0"/>
              <a:t>of</a:t>
            </a:r>
            <a:r>
              <a:rPr spc="-180" dirty="0"/>
              <a:t> </a:t>
            </a:r>
            <a:r>
              <a:rPr spc="-20" dirty="0"/>
              <a:t>the</a:t>
            </a:r>
            <a:r>
              <a:rPr spc="-165" dirty="0"/>
              <a:t> </a:t>
            </a:r>
            <a:r>
              <a:rPr spc="-35" dirty="0"/>
              <a:t>campaign</a:t>
            </a:r>
          </a:p>
        </p:txBody>
      </p:sp>
      <p:sp>
        <p:nvSpPr>
          <p:cNvPr id="3" name="object 3"/>
          <p:cNvSpPr txBox="1"/>
          <p:nvPr/>
        </p:nvSpPr>
        <p:spPr>
          <a:xfrm>
            <a:off x="2160777" y="1391539"/>
            <a:ext cx="8653145" cy="3382010"/>
          </a:xfrm>
          <a:prstGeom prst="rect">
            <a:avLst/>
          </a:prstGeom>
        </p:spPr>
        <p:txBody>
          <a:bodyPr vert="horz" wrap="square" lIns="0" tIns="53975" rIns="0" bIns="0" rtlCol="0">
            <a:spAutoFit/>
          </a:bodyPr>
          <a:lstStyle/>
          <a:p>
            <a:pPr marL="355600" marR="175895" indent="-342900">
              <a:lnSpc>
                <a:spcPts val="2590"/>
              </a:lnSpc>
              <a:spcBef>
                <a:spcPts val="425"/>
              </a:spcBef>
              <a:buClr>
                <a:srgbClr val="E38312"/>
              </a:buClr>
              <a:buFont typeface="Arial"/>
              <a:buChar char="•"/>
              <a:tabLst>
                <a:tab pos="355600" algn="l"/>
              </a:tabLst>
            </a:pPr>
            <a:r>
              <a:rPr sz="2400" b="0" dirty="0">
                <a:solidFill>
                  <a:srgbClr val="C00000"/>
                </a:solidFill>
                <a:latin typeface="Calibri Light"/>
                <a:cs typeface="Calibri Light"/>
              </a:rPr>
              <a:t>To</a:t>
            </a:r>
            <a:r>
              <a:rPr sz="2400" b="0" spc="345" dirty="0">
                <a:solidFill>
                  <a:srgbClr val="C00000"/>
                </a:solidFill>
                <a:latin typeface="Calibri Light"/>
                <a:cs typeface="Calibri Light"/>
              </a:rPr>
              <a:t> </a:t>
            </a:r>
            <a:r>
              <a:rPr sz="2400" b="0" spc="145" dirty="0">
                <a:solidFill>
                  <a:srgbClr val="C00000"/>
                </a:solidFill>
                <a:latin typeface="Calibri Light"/>
                <a:cs typeface="Calibri Light"/>
              </a:rPr>
              <a:t>increase</a:t>
            </a:r>
            <a:r>
              <a:rPr sz="2400" b="0" spc="330" dirty="0">
                <a:solidFill>
                  <a:srgbClr val="C00000"/>
                </a:solidFill>
                <a:latin typeface="Calibri Light"/>
                <a:cs typeface="Calibri Light"/>
              </a:rPr>
              <a:t> </a:t>
            </a:r>
            <a:r>
              <a:rPr sz="2400" b="0" spc="150" dirty="0">
                <a:solidFill>
                  <a:srgbClr val="C00000"/>
                </a:solidFill>
                <a:latin typeface="Calibri Light"/>
                <a:cs typeface="Calibri Light"/>
              </a:rPr>
              <a:t>digital</a:t>
            </a:r>
            <a:r>
              <a:rPr sz="2400" b="0" spc="350" dirty="0">
                <a:solidFill>
                  <a:srgbClr val="C00000"/>
                </a:solidFill>
                <a:latin typeface="Calibri Light"/>
                <a:cs typeface="Calibri Light"/>
              </a:rPr>
              <a:t> </a:t>
            </a:r>
            <a:r>
              <a:rPr sz="2400" b="0" spc="145" dirty="0">
                <a:solidFill>
                  <a:srgbClr val="C00000"/>
                </a:solidFill>
                <a:latin typeface="Calibri Light"/>
                <a:cs typeface="Calibri Light"/>
              </a:rPr>
              <a:t>support</a:t>
            </a:r>
            <a:r>
              <a:rPr sz="2400" b="0" spc="340" dirty="0">
                <a:solidFill>
                  <a:srgbClr val="C00000"/>
                </a:solidFill>
                <a:latin typeface="Calibri Light"/>
                <a:cs typeface="Calibri Light"/>
              </a:rPr>
              <a:t> </a:t>
            </a:r>
            <a:r>
              <a:rPr sz="2400" b="0" spc="140" dirty="0">
                <a:solidFill>
                  <a:srgbClr val="C00000"/>
                </a:solidFill>
                <a:latin typeface="Calibri Light"/>
                <a:cs typeface="Calibri Light"/>
              </a:rPr>
              <a:t>engagement</a:t>
            </a:r>
            <a:r>
              <a:rPr sz="2400" b="0" spc="345" dirty="0">
                <a:solidFill>
                  <a:srgbClr val="C00000"/>
                </a:solidFill>
                <a:latin typeface="Calibri Light"/>
                <a:cs typeface="Calibri Light"/>
              </a:rPr>
              <a:t> </a:t>
            </a:r>
            <a:r>
              <a:rPr sz="2400" b="0" spc="75" dirty="0">
                <a:solidFill>
                  <a:srgbClr val="C00000"/>
                </a:solidFill>
                <a:latin typeface="Calibri Light"/>
                <a:cs typeface="Calibri Light"/>
              </a:rPr>
              <a:t>by</a:t>
            </a:r>
            <a:r>
              <a:rPr sz="2400" b="0" spc="350" dirty="0">
                <a:solidFill>
                  <a:srgbClr val="C00000"/>
                </a:solidFill>
                <a:latin typeface="Calibri Light"/>
                <a:cs typeface="Calibri Light"/>
              </a:rPr>
              <a:t> </a:t>
            </a:r>
            <a:r>
              <a:rPr sz="2400" b="0" spc="155" dirty="0">
                <a:solidFill>
                  <a:srgbClr val="C00000"/>
                </a:solidFill>
                <a:latin typeface="Calibri Light"/>
                <a:cs typeface="Calibri Light"/>
              </a:rPr>
              <a:t>driving</a:t>
            </a:r>
            <a:r>
              <a:rPr sz="2400" b="0" spc="330" dirty="0">
                <a:solidFill>
                  <a:srgbClr val="C00000"/>
                </a:solidFill>
                <a:latin typeface="Calibri Light"/>
                <a:cs typeface="Calibri Light"/>
              </a:rPr>
              <a:t> </a:t>
            </a:r>
            <a:r>
              <a:rPr sz="2400" b="0" dirty="0">
                <a:solidFill>
                  <a:srgbClr val="C00000"/>
                </a:solidFill>
                <a:latin typeface="Calibri Light"/>
                <a:cs typeface="Calibri Light"/>
              </a:rPr>
              <a:t>a</a:t>
            </a:r>
            <a:r>
              <a:rPr sz="2400" b="0" spc="360" dirty="0">
                <a:solidFill>
                  <a:srgbClr val="C00000"/>
                </a:solidFill>
                <a:latin typeface="Calibri Light"/>
                <a:cs typeface="Calibri Light"/>
              </a:rPr>
              <a:t> </a:t>
            </a:r>
            <a:r>
              <a:rPr sz="2400" b="0" spc="95" dirty="0">
                <a:solidFill>
                  <a:srgbClr val="C00000"/>
                </a:solidFill>
                <a:latin typeface="Calibri Light"/>
                <a:cs typeface="Calibri Light"/>
              </a:rPr>
              <a:t>20% </a:t>
            </a:r>
            <a:r>
              <a:rPr sz="2400" b="0" spc="145" dirty="0">
                <a:solidFill>
                  <a:srgbClr val="C00000"/>
                </a:solidFill>
                <a:latin typeface="Calibri Light"/>
                <a:cs typeface="Calibri Light"/>
              </a:rPr>
              <a:t>increase</a:t>
            </a:r>
            <a:r>
              <a:rPr sz="2400" b="0" spc="330" dirty="0">
                <a:solidFill>
                  <a:srgbClr val="C00000"/>
                </a:solidFill>
                <a:latin typeface="Calibri Light"/>
                <a:cs typeface="Calibri Light"/>
              </a:rPr>
              <a:t> </a:t>
            </a:r>
            <a:r>
              <a:rPr sz="2400" b="0" spc="90" dirty="0">
                <a:solidFill>
                  <a:srgbClr val="C00000"/>
                </a:solidFill>
                <a:latin typeface="Calibri Light"/>
                <a:cs typeface="Calibri Light"/>
              </a:rPr>
              <a:t>in</a:t>
            </a:r>
            <a:r>
              <a:rPr sz="2400" b="0" spc="370" dirty="0">
                <a:solidFill>
                  <a:srgbClr val="C00000"/>
                </a:solidFill>
                <a:latin typeface="Calibri Light"/>
                <a:cs typeface="Calibri Light"/>
              </a:rPr>
              <a:t> </a:t>
            </a:r>
            <a:r>
              <a:rPr sz="2400" b="0" spc="114" dirty="0">
                <a:solidFill>
                  <a:srgbClr val="C00000"/>
                </a:solidFill>
                <a:latin typeface="Calibri Light"/>
                <a:cs typeface="Calibri Light"/>
              </a:rPr>
              <a:t>the</a:t>
            </a:r>
            <a:r>
              <a:rPr sz="2400" b="0" spc="350" dirty="0">
                <a:solidFill>
                  <a:srgbClr val="C00000"/>
                </a:solidFill>
                <a:latin typeface="Calibri Light"/>
                <a:cs typeface="Calibri Light"/>
              </a:rPr>
              <a:t> </a:t>
            </a:r>
            <a:r>
              <a:rPr sz="2400" b="0" spc="145" dirty="0">
                <a:solidFill>
                  <a:srgbClr val="C00000"/>
                </a:solidFill>
                <a:latin typeface="Calibri Light"/>
                <a:cs typeface="Calibri Light"/>
              </a:rPr>
              <a:t>active</a:t>
            </a:r>
            <a:r>
              <a:rPr sz="2400" b="0" spc="335" dirty="0">
                <a:solidFill>
                  <a:srgbClr val="C00000"/>
                </a:solidFill>
                <a:latin typeface="Calibri Light"/>
                <a:cs typeface="Calibri Light"/>
              </a:rPr>
              <a:t> </a:t>
            </a:r>
            <a:r>
              <a:rPr sz="2400" b="0" spc="160" dirty="0">
                <a:solidFill>
                  <a:srgbClr val="C00000"/>
                </a:solidFill>
                <a:latin typeface="Calibri Light"/>
                <a:cs typeface="Calibri Light"/>
              </a:rPr>
              <a:t>utilisation</a:t>
            </a:r>
            <a:r>
              <a:rPr sz="2400" b="0" spc="335" dirty="0">
                <a:solidFill>
                  <a:srgbClr val="C00000"/>
                </a:solidFill>
                <a:latin typeface="Calibri Light"/>
                <a:cs typeface="Calibri Light"/>
              </a:rPr>
              <a:t> </a:t>
            </a:r>
            <a:r>
              <a:rPr sz="2400" b="0" spc="95" dirty="0">
                <a:solidFill>
                  <a:srgbClr val="C00000"/>
                </a:solidFill>
                <a:latin typeface="Calibri Light"/>
                <a:cs typeface="Calibri Light"/>
              </a:rPr>
              <a:t>of</a:t>
            </a:r>
            <a:r>
              <a:rPr sz="2400" b="0" spc="350" dirty="0">
                <a:solidFill>
                  <a:srgbClr val="C00000"/>
                </a:solidFill>
                <a:latin typeface="Calibri Light"/>
                <a:cs typeface="Calibri Light"/>
              </a:rPr>
              <a:t> </a:t>
            </a:r>
            <a:r>
              <a:rPr sz="2400" b="0" spc="105" dirty="0">
                <a:solidFill>
                  <a:srgbClr val="C00000"/>
                </a:solidFill>
                <a:latin typeface="Calibri Light"/>
                <a:cs typeface="Calibri Light"/>
              </a:rPr>
              <a:t>NHS</a:t>
            </a:r>
            <a:r>
              <a:rPr sz="2400" b="0" spc="340" dirty="0">
                <a:solidFill>
                  <a:srgbClr val="C00000"/>
                </a:solidFill>
                <a:latin typeface="Calibri Light"/>
                <a:cs typeface="Calibri Light"/>
              </a:rPr>
              <a:t> </a:t>
            </a:r>
            <a:r>
              <a:rPr sz="2400" b="0" spc="135" dirty="0">
                <a:solidFill>
                  <a:srgbClr val="C00000"/>
                </a:solidFill>
                <a:latin typeface="Calibri Light"/>
                <a:cs typeface="Calibri Light"/>
              </a:rPr>
              <a:t>quit</a:t>
            </a:r>
            <a:r>
              <a:rPr sz="2400" b="0" spc="360" dirty="0">
                <a:solidFill>
                  <a:srgbClr val="C00000"/>
                </a:solidFill>
                <a:latin typeface="Calibri Light"/>
                <a:cs typeface="Calibri Light"/>
              </a:rPr>
              <a:t> </a:t>
            </a:r>
            <a:r>
              <a:rPr sz="2400" b="0" spc="135" dirty="0">
                <a:solidFill>
                  <a:srgbClr val="C00000"/>
                </a:solidFill>
                <a:latin typeface="Calibri Light"/>
                <a:cs typeface="Calibri Light"/>
              </a:rPr>
              <a:t>smoking</a:t>
            </a:r>
            <a:endParaRPr sz="2400">
              <a:latin typeface="Calibri Light"/>
              <a:cs typeface="Calibri Light"/>
            </a:endParaRPr>
          </a:p>
          <a:p>
            <a:pPr marL="355600">
              <a:lnSpc>
                <a:spcPts val="2555"/>
              </a:lnSpc>
            </a:pPr>
            <a:r>
              <a:rPr sz="2400" b="0" spc="130" dirty="0">
                <a:solidFill>
                  <a:srgbClr val="C00000"/>
                </a:solidFill>
                <a:latin typeface="Calibri Light"/>
                <a:cs typeface="Calibri Light"/>
              </a:rPr>
              <a:t>apps.</a:t>
            </a:r>
            <a:endParaRPr sz="2400">
              <a:latin typeface="Calibri Light"/>
              <a:cs typeface="Calibri Light"/>
            </a:endParaRPr>
          </a:p>
          <a:p>
            <a:pPr marL="354965" indent="-342265">
              <a:lnSpc>
                <a:spcPts val="2735"/>
              </a:lnSpc>
              <a:spcBef>
                <a:spcPts val="1120"/>
              </a:spcBef>
              <a:buClr>
                <a:srgbClr val="E38312"/>
              </a:buClr>
              <a:buFont typeface="Arial"/>
              <a:buChar char="•"/>
              <a:tabLst>
                <a:tab pos="354965" algn="l"/>
              </a:tabLst>
            </a:pPr>
            <a:r>
              <a:rPr sz="2400" b="0" dirty="0">
                <a:solidFill>
                  <a:srgbClr val="C00000"/>
                </a:solidFill>
                <a:latin typeface="Calibri Light"/>
                <a:cs typeface="Calibri Light"/>
              </a:rPr>
              <a:t>To</a:t>
            </a:r>
            <a:r>
              <a:rPr sz="2400" b="0" spc="345" dirty="0">
                <a:solidFill>
                  <a:srgbClr val="C00000"/>
                </a:solidFill>
                <a:latin typeface="Calibri Light"/>
                <a:cs typeface="Calibri Light"/>
              </a:rPr>
              <a:t> </a:t>
            </a:r>
            <a:r>
              <a:rPr sz="2400" b="0" spc="135" dirty="0">
                <a:solidFill>
                  <a:srgbClr val="C00000"/>
                </a:solidFill>
                <a:latin typeface="Calibri Light"/>
                <a:cs typeface="Calibri Light"/>
              </a:rPr>
              <a:t>boost</a:t>
            </a:r>
            <a:r>
              <a:rPr sz="2400" b="0" spc="340" dirty="0">
                <a:solidFill>
                  <a:srgbClr val="C00000"/>
                </a:solidFill>
                <a:latin typeface="Calibri Light"/>
                <a:cs typeface="Calibri Light"/>
              </a:rPr>
              <a:t> </a:t>
            </a:r>
            <a:r>
              <a:rPr sz="2400" b="0" spc="135" dirty="0">
                <a:solidFill>
                  <a:srgbClr val="C00000"/>
                </a:solidFill>
                <a:latin typeface="Calibri Light"/>
                <a:cs typeface="Calibri Light"/>
              </a:rPr>
              <a:t>quit</a:t>
            </a:r>
            <a:r>
              <a:rPr sz="2400" b="0" spc="340" dirty="0">
                <a:solidFill>
                  <a:srgbClr val="C00000"/>
                </a:solidFill>
                <a:latin typeface="Calibri Light"/>
                <a:cs typeface="Calibri Light"/>
              </a:rPr>
              <a:t> </a:t>
            </a:r>
            <a:r>
              <a:rPr sz="2400" b="0" spc="150" dirty="0">
                <a:solidFill>
                  <a:srgbClr val="C00000"/>
                </a:solidFill>
                <a:latin typeface="Calibri Light"/>
                <a:cs typeface="Calibri Light"/>
              </a:rPr>
              <a:t>success</a:t>
            </a:r>
            <a:r>
              <a:rPr sz="2400" b="0" spc="330" dirty="0">
                <a:solidFill>
                  <a:srgbClr val="C00000"/>
                </a:solidFill>
                <a:latin typeface="Calibri Light"/>
                <a:cs typeface="Calibri Light"/>
              </a:rPr>
              <a:t> </a:t>
            </a:r>
            <a:r>
              <a:rPr sz="2400" b="0" spc="114" dirty="0">
                <a:solidFill>
                  <a:srgbClr val="C00000"/>
                </a:solidFill>
                <a:latin typeface="Calibri Light"/>
                <a:cs typeface="Calibri Light"/>
              </a:rPr>
              <a:t>rate</a:t>
            </a:r>
            <a:r>
              <a:rPr sz="2400" b="0" spc="325" dirty="0">
                <a:solidFill>
                  <a:srgbClr val="C00000"/>
                </a:solidFill>
                <a:latin typeface="Calibri Light"/>
                <a:cs typeface="Calibri Light"/>
              </a:rPr>
              <a:t> </a:t>
            </a:r>
            <a:r>
              <a:rPr sz="2400" b="0" spc="140" dirty="0">
                <a:solidFill>
                  <a:srgbClr val="C00000"/>
                </a:solidFill>
                <a:latin typeface="Calibri Light"/>
                <a:cs typeface="Calibri Light"/>
              </a:rPr>
              <a:t>through</a:t>
            </a:r>
            <a:r>
              <a:rPr sz="2400" b="0" spc="325" dirty="0">
                <a:solidFill>
                  <a:srgbClr val="C00000"/>
                </a:solidFill>
                <a:latin typeface="Calibri Light"/>
                <a:cs typeface="Calibri Light"/>
              </a:rPr>
              <a:t> </a:t>
            </a:r>
            <a:r>
              <a:rPr sz="2400" b="0" spc="140" dirty="0">
                <a:solidFill>
                  <a:srgbClr val="C00000"/>
                </a:solidFill>
                <a:latin typeface="Calibri Light"/>
                <a:cs typeface="Calibri Light"/>
              </a:rPr>
              <a:t>local</a:t>
            </a:r>
            <a:r>
              <a:rPr sz="2400" b="0" spc="335" dirty="0">
                <a:solidFill>
                  <a:srgbClr val="C00000"/>
                </a:solidFill>
                <a:latin typeface="Calibri Light"/>
                <a:cs typeface="Calibri Light"/>
              </a:rPr>
              <a:t> </a:t>
            </a:r>
            <a:r>
              <a:rPr sz="2400" b="0" spc="155" dirty="0">
                <a:solidFill>
                  <a:srgbClr val="C00000"/>
                </a:solidFill>
                <a:latin typeface="Calibri Light"/>
                <a:cs typeface="Calibri Light"/>
              </a:rPr>
              <a:t>services</a:t>
            </a:r>
            <a:r>
              <a:rPr sz="2400" b="0" spc="330" dirty="0">
                <a:solidFill>
                  <a:srgbClr val="C00000"/>
                </a:solidFill>
                <a:latin typeface="Calibri Light"/>
                <a:cs typeface="Calibri Light"/>
              </a:rPr>
              <a:t> </a:t>
            </a:r>
            <a:r>
              <a:rPr sz="2400" b="0" spc="50" dirty="0">
                <a:solidFill>
                  <a:srgbClr val="C00000"/>
                </a:solidFill>
                <a:latin typeface="Calibri Light"/>
                <a:cs typeface="Calibri Light"/>
              </a:rPr>
              <a:t>by</a:t>
            </a:r>
            <a:endParaRPr sz="2400">
              <a:latin typeface="Calibri Light"/>
              <a:cs typeface="Calibri Light"/>
            </a:endParaRPr>
          </a:p>
          <a:p>
            <a:pPr marL="355600" marR="31750">
              <a:lnSpc>
                <a:spcPts val="2590"/>
              </a:lnSpc>
              <a:spcBef>
                <a:spcPts val="185"/>
              </a:spcBef>
            </a:pPr>
            <a:r>
              <a:rPr sz="2400" b="0" spc="150" dirty="0">
                <a:solidFill>
                  <a:srgbClr val="C00000"/>
                </a:solidFill>
                <a:latin typeface="Calibri Light"/>
                <a:cs typeface="Calibri Light"/>
              </a:rPr>
              <a:t>developing</a:t>
            </a:r>
            <a:r>
              <a:rPr sz="2400" b="0" spc="330" dirty="0">
                <a:solidFill>
                  <a:srgbClr val="C00000"/>
                </a:solidFill>
                <a:latin typeface="Calibri Light"/>
                <a:cs typeface="Calibri Light"/>
              </a:rPr>
              <a:t> </a:t>
            </a:r>
            <a:r>
              <a:rPr sz="2400" b="0" dirty="0">
                <a:solidFill>
                  <a:srgbClr val="C00000"/>
                </a:solidFill>
                <a:latin typeface="Calibri Light"/>
                <a:cs typeface="Calibri Light"/>
              </a:rPr>
              <a:t>a</a:t>
            </a:r>
            <a:r>
              <a:rPr sz="2400" b="0" spc="380" dirty="0">
                <a:solidFill>
                  <a:srgbClr val="C00000"/>
                </a:solidFill>
                <a:latin typeface="Calibri Light"/>
                <a:cs typeface="Calibri Light"/>
              </a:rPr>
              <a:t> </a:t>
            </a:r>
            <a:r>
              <a:rPr sz="2400" b="0" spc="175" dirty="0">
                <a:solidFill>
                  <a:srgbClr val="C00000"/>
                </a:solidFill>
                <a:latin typeface="Calibri Light"/>
                <a:cs typeface="Calibri Light"/>
              </a:rPr>
              <a:t>four-</a:t>
            </a:r>
            <a:r>
              <a:rPr sz="2400" b="0" spc="110" dirty="0">
                <a:solidFill>
                  <a:srgbClr val="C00000"/>
                </a:solidFill>
                <a:latin typeface="Calibri Light"/>
                <a:cs typeface="Calibri Light"/>
              </a:rPr>
              <a:t>week</a:t>
            </a:r>
            <a:r>
              <a:rPr sz="2400" b="0" spc="340" dirty="0">
                <a:solidFill>
                  <a:srgbClr val="C00000"/>
                </a:solidFill>
                <a:latin typeface="Calibri Light"/>
                <a:cs typeface="Calibri Light"/>
              </a:rPr>
              <a:t> </a:t>
            </a:r>
            <a:r>
              <a:rPr sz="2400" b="0" spc="145" dirty="0">
                <a:solidFill>
                  <a:srgbClr val="C00000"/>
                </a:solidFill>
                <a:latin typeface="Calibri Light"/>
                <a:cs typeface="Calibri Light"/>
              </a:rPr>
              <a:t>campaign</a:t>
            </a:r>
            <a:r>
              <a:rPr sz="2400" b="0" spc="335" dirty="0">
                <a:solidFill>
                  <a:srgbClr val="C00000"/>
                </a:solidFill>
                <a:latin typeface="Calibri Light"/>
                <a:cs typeface="Calibri Light"/>
              </a:rPr>
              <a:t> </a:t>
            </a:r>
            <a:r>
              <a:rPr sz="2400" b="0" spc="140" dirty="0">
                <a:solidFill>
                  <a:srgbClr val="C00000"/>
                </a:solidFill>
                <a:latin typeface="Calibri Light"/>
                <a:cs typeface="Calibri Light"/>
              </a:rPr>
              <a:t>with</a:t>
            </a:r>
            <a:r>
              <a:rPr sz="2400" b="0" spc="330" dirty="0">
                <a:solidFill>
                  <a:srgbClr val="C00000"/>
                </a:solidFill>
                <a:latin typeface="Calibri Light"/>
                <a:cs typeface="Calibri Light"/>
              </a:rPr>
              <a:t> </a:t>
            </a:r>
            <a:r>
              <a:rPr sz="2400" b="0" spc="120" dirty="0">
                <a:solidFill>
                  <a:srgbClr val="C00000"/>
                </a:solidFill>
                <a:latin typeface="Calibri Light"/>
                <a:cs typeface="Calibri Light"/>
              </a:rPr>
              <a:t>the</a:t>
            </a:r>
            <a:r>
              <a:rPr sz="2400" b="0" spc="335" dirty="0">
                <a:solidFill>
                  <a:srgbClr val="C00000"/>
                </a:solidFill>
                <a:latin typeface="Calibri Light"/>
                <a:cs typeface="Calibri Light"/>
              </a:rPr>
              <a:t> </a:t>
            </a:r>
            <a:r>
              <a:rPr sz="2400" b="0" spc="130" dirty="0">
                <a:solidFill>
                  <a:srgbClr val="C00000"/>
                </a:solidFill>
                <a:latin typeface="Calibri Light"/>
                <a:cs typeface="Calibri Light"/>
              </a:rPr>
              <a:t>target</a:t>
            </a:r>
            <a:r>
              <a:rPr sz="2400" b="0" spc="330" dirty="0">
                <a:solidFill>
                  <a:srgbClr val="C00000"/>
                </a:solidFill>
                <a:latin typeface="Calibri Light"/>
                <a:cs typeface="Calibri Light"/>
              </a:rPr>
              <a:t> </a:t>
            </a:r>
            <a:r>
              <a:rPr sz="2400" b="0" spc="95" dirty="0">
                <a:solidFill>
                  <a:srgbClr val="C00000"/>
                </a:solidFill>
                <a:latin typeface="Calibri Light"/>
                <a:cs typeface="Calibri Light"/>
              </a:rPr>
              <a:t>of</a:t>
            </a:r>
            <a:r>
              <a:rPr sz="2400" b="0" spc="360" dirty="0">
                <a:solidFill>
                  <a:srgbClr val="C00000"/>
                </a:solidFill>
                <a:latin typeface="Calibri Light"/>
                <a:cs typeface="Calibri Light"/>
              </a:rPr>
              <a:t> </a:t>
            </a:r>
            <a:r>
              <a:rPr sz="2400" b="0" spc="120" dirty="0">
                <a:solidFill>
                  <a:srgbClr val="C00000"/>
                </a:solidFill>
                <a:latin typeface="Calibri Light"/>
                <a:cs typeface="Calibri Light"/>
              </a:rPr>
              <a:t>5000 </a:t>
            </a:r>
            <a:r>
              <a:rPr sz="2400" b="0" spc="140" dirty="0">
                <a:solidFill>
                  <a:srgbClr val="C00000"/>
                </a:solidFill>
                <a:latin typeface="Calibri Light"/>
                <a:cs typeface="Calibri Light"/>
              </a:rPr>
              <a:t>documentation</a:t>
            </a:r>
            <a:endParaRPr sz="2400">
              <a:latin typeface="Calibri Light"/>
              <a:cs typeface="Calibri Light"/>
            </a:endParaRPr>
          </a:p>
          <a:p>
            <a:pPr marL="354965" indent="-342265">
              <a:lnSpc>
                <a:spcPts val="2735"/>
              </a:lnSpc>
              <a:spcBef>
                <a:spcPts val="1080"/>
              </a:spcBef>
              <a:buClr>
                <a:srgbClr val="E38312"/>
              </a:buClr>
              <a:buFont typeface="Arial"/>
              <a:buChar char="•"/>
              <a:tabLst>
                <a:tab pos="354965" algn="l"/>
              </a:tabLst>
            </a:pPr>
            <a:r>
              <a:rPr sz="2400" b="0" dirty="0">
                <a:solidFill>
                  <a:srgbClr val="C00000"/>
                </a:solidFill>
                <a:latin typeface="Calibri Light"/>
                <a:cs typeface="Calibri Light"/>
              </a:rPr>
              <a:t>To</a:t>
            </a:r>
            <a:r>
              <a:rPr sz="2400" b="0" spc="340" dirty="0">
                <a:solidFill>
                  <a:srgbClr val="C00000"/>
                </a:solidFill>
                <a:latin typeface="Calibri Light"/>
                <a:cs typeface="Calibri Light"/>
              </a:rPr>
              <a:t> </a:t>
            </a:r>
            <a:r>
              <a:rPr sz="2400" b="0" spc="140" dirty="0">
                <a:solidFill>
                  <a:srgbClr val="C00000"/>
                </a:solidFill>
                <a:latin typeface="Calibri Light"/>
                <a:cs typeface="Calibri Light"/>
              </a:rPr>
              <a:t>measure</a:t>
            </a:r>
            <a:r>
              <a:rPr sz="2400" b="0" spc="325" dirty="0">
                <a:solidFill>
                  <a:srgbClr val="C00000"/>
                </a:solidFill>
                <a:latin typeface="Calibri Light"/>
                <a:cs typeface="Calibri Light"/>
              </a:rPr>
              <a:t> </a:t>
            </a:r>
            <a:r>
              <a:rPr sz="2400" b="0" dirty="0">
                <a:solidFill>
                  <a:srgbClr val="C00000"/>
                </a:solidFill>
                <a:latin typeface="Calibri Light"/>
                <a:cs typeface="Calibri Light"/>
              </a:rPr>
              <a:t>a</a:t>
            </a:r>
            <a:r>
              <a:rPr sz="2400" b="0" spc="365" dirty="0">
                <a:solidFill>
                  <a:srgbClr val="C00000"/>
                </a:solidFill>
                <a:latin typeface="Calibri Light"/>
                <a:cs typeface="Calibri Light"/>
              </a:rPr>
              <a:t> </a:t>
            </a:r>
            <a:r>
              <a:rPr sz="2400" b="0" spc="120" dirty="0">
                <a:solidFill>
                  <a:srgbClr val="C00000"/>
                </a:solidFill>
                <a:latin typeface="Calibri Light"/>
                <a:cs typeface="Calibri Light"/>
              </a:rPr>
              <a:t>30%</a:t>
            </a:r>
            <a:r>
              <a:rPr sz="2400" b="0" spc="320" dirty="0">
                <a:solidFill>
                  <a:srgbClr val="C00000"/>
                </a:solidFill>
                <a:latin typeface="Calibri Light"/>
                <a:cs typeface="Calibri Light"/>
              </a:rPr>
              <a:t> </a:t>
            </a:r>
            <a:r>
              <a:rPr sz="2400" b="0" spc="155" dirty="0">
                <a:solidFill>
                  <a:srgbClr val="C00000"/>
                </a:solidFill>
                <a:latin typeface="Calibri Light"/>
                <a:cs typeface="Calibri Light"/>
              </a:rPr>
              <a:t>positive</a:t>
            </a:r>
            <a:r>
              <a:rPr sz="2400" b="0" spc="320" dirty="0">
                <a:solidFill>
                  <a:srgbClr val="C00000"/>
                </a:solidFill>
                <a:latin typeface="Calibri Light"/>
                <a:cs typeface="Calibri Light"/>
              </a:rPr>
              <a:t> </a:t>
            </a:r>
            <a:r>
              <a:rPr sz="2400" b="0" spc="145" dirty="0">
                <a:solidFill>
                  <a:srgbClr val="C00000"/>
                </a:solidFill>
                <a:latin typeface="Calibri Light"/>
                <a:cs typeface="Calibri Light"/>
              </a:rPr>
              <a:t>shift</a:t>
            </a:r>
            <a:r>
              <a:rPr sz="2400" b="0" spc="340" dirty="0">
                <a:solidFill>
                  <a:srgbClr val="C00000"/>
                </a:solidFill>
                <a:latin typeface="Calibri Light"/>
                <a:cs typeface="Calibri Light"/>
              </a:rPr>
              <a:t> </a:t>
            </a:r>
            <a:r>
              <a:rPr sz="2400" b="0" spc="135" dirty="0">
                <a:solidFill>
                  <a:srgbClr val="C00000"/>
                </a:solidFill>
                <a:latin typeface="Calibri Light"/>
                <a:cs typeface="Calibri Light"/>
              </a:rPr>
              <a:t>among</a:t>
            </a:r>
            <a:r>
              <a:rPr sz="2400" b="0" spc="325" dirty="0">
                <a:solidFill>
                  <a:srgbClr val="C00000"/>
                </a:solidFill>
                <a:latin typeface="Calibri Light"/>
                <a:cs typeface="Calibri Light"/>
              </a:rPr>
              <a:t> </a:t>
            </a:r>
            <a:r>
              <a:rPr sz="2400" b="0" spc="114" dirty="0">
                <a:solidFill>
                  <a:srgbClr val="C00000"/>
                </a:solidFill>
                <a:latin typeface="Calibri Light"/>
                <a:cs typeface="Calibri Light"/>
              </a:rPr>
              <a:t>the</a:t>
            </a:r>
            <a:r>
              <a:rPr sz="2400" b="0" spc="335" dirty="0">
                <a:solidFill>
                  <a:srgbClr val="C00000"/>
                </a:solidFill>
                <a:latin typeface="Calibri Light"/>
                <a:cs typeface="Calibri Light"/>
              </a:rPr>
              <a:t> </a:t>
            </a:r>
            <a:r>
              <a:rPr sz="2400" b="0" spc="120" dirty="0">
                <a:solidFill>
                  <a:srgbClr val="C00000"/>
                </a:solidFill>
                <a:latin typeface="Calibri Light"/>
                <a:cs typeface="Calibri Light"/>
              </a:rPr>
              <a:t>target</a:t>
            </a:r>
            <a:endParaRPr sz="2400">
              <a:latin typeface="Calibri Light"/>
              <a:cs typeface="Calibri Light"/>
            </a:endParaRPr>
          </a:p>
          <a:p>
            <a:pPr marL="355600" marR="5080">
              <a:lnSpc>
                <a:spcPts val="2590"/>
              </a:lnSpc>
              <a:spcBef>
                <a:spcPts val="185"/>
              </a:spcBef>
            </a:pPr>
            <a:r>
              <a:rPr sz="2400" b="0" spc="145" dirty="0">
                <a:solidFill>
                  <a:srgbClr val="C00000"/>
                </a:solidFill>
                <a:latin typeface="Calibri Light"/>
                <a:cs typeface="Calibri Light"/>
              </a:rPr>
              <a:t>audience</a:t>
            </a:r>
            <a:r>
              <a:rPr sz="2400" b="0" spc="330" dirty="0">
                <a:solidFill>
                  <a:srgbClr val="C00000"/>
                </a:solidFill>
                <a:latin typeface="Calibri Light"/>
                <a:cs typeface="Calibri Light"/>
              </a:rPr>
              <a:t> </a:t>
            </a:r>
            <a:r>
              <a:rPr sz="2400" b="0" spc="140" dirty="0">
                <a:solidFill>
                  <a:srgbClr val="C00000"/>
                </a:solidFill>
                <a:latin typeface="Calibri Light"/>
                <a:cs typeface="Calibri Light"/>
              </a:rPr>
              <a:t>regarding</a:t>
            </a:r>
            <a:r>
              <a:rPr sz="2400" b="0" spc="335" dirty="0">
                <a:solidFill>
                  <a:srgbClr val="C00000"/>
                </a:solidFill>
                <a:latin typeface="Calibri Light"/>
                <a:cs typeface="Calibri Light"/>
              </a:rPr>
              <a:t> </a:t>
            </a:r>
            <a:r>
              <a:rPr sz="2400" b="0" spc="114" dirty="0">
                <a:solidFill>
                  <a:srgbClr val="C00000"/>
                </a:solidFill>
                <a:latin typeface="Calibri Light"/>
                <a:cs typeface="Calibri Light"/>
              </a:rPr>
              <a:t>the</a:t>
            </a:r>
            <a:r>
              <a:rPr sz="2400" b="0" spc="350" dirty="0">
                <a:solidFill>
                  <a:srgbClr val="C00000"/>
                </a:solidFill>
                <a:latin typeface="Calibri Light"/>
                <a:cs typeface="Calibri Light"/>
              </a:rPr>
              <a:t> </a:t>
            </a:r>
            <a:r>
              <a:rPr sz="2400" b="0" spc="145" dirty="0">
                <a:solidFill>
                  <a:srgbClr val="C00000"/>
                </a:solidFill>
                <a:latin typeface="Calibri Light"/>
                <a:cs typeface="Calibri Light"/>
              </a:rPr>
              <a:t>response</a:t>
            </a:r>
            <a:r>
              <a:rPr sz="2400" b="0" spc="335" dirty="0">
                <a:solidFill>
                  <a:srgbClr val="C00000"/>
                </a:solidFill>
                <a:latin typeface="Calibri Light"/>
                <a:cs typeface="Calibri Light"/>
              </a:rPr>
              <a:t> </a:t>
            </a:r>
            <a:r>
              <a:rPr sz="2400" b="0" spc="90" dirty="0">
                <a:solidFill>
                  <a:srgbClr val="C00000"/>
                </a:solidFill>
                <a:latin typeface="Calibri Light"/>
                <a:cs typeface="Calibri Light"/>
              </a:rPr>
              <a:t>to</a:t>
            </a:r>
            <a:r>
              <a:rPr sz="2400" b="0" spc="355" dirty="0">
                <a:solidFill>
                  <a:srgbClr val="C00000"/>
                </a:solidFill>
                <a:latin typeface="Calibri Light"/>
                <a:cs typeface="Calibri Light"/>
              </a:rPr>
              <a:t> </a:t>
            </a:r>
            <a:r>
              <a:rPr sz="2400" b="0" spc="135" dirty="0">
                <a:solidFill>
                  <a:srgbClr val="C00000"/>
                </a:solidFill>
                <a:latin typeface="Calibri Light"/>
                <a:cs typeface="Calibri Light"/>
              </a:rPr>
              <a:t>quit</a:t>
            </a:r>
            <a:r>
              <a:rPr sz="2400" b="0" spc="350" dirty="0">
                <a:solidFill>
                  <a:srgbClr val="C00000"/>
                </a:solidFill>
                <a:latin typeface="Calibri Light"/>
                <a:cs typeface="Calibri Light"/>
              </a:rPr>
              <a:t> </a:t>
            </a:r>
            <a:r>
              <a:rPr sz="2400" b="0" spc="145" dirty="0">
                <a:solidFill>
                  <a:srgbClr val="C00000"/>
                </a:solidFill>
                <a:latin typeface="Calibri Light"/>
                <a:cs typeface="Calibri Light"/>
              </a:rPr>
              <a:t>smoking</a:t>
            </a:r>
            <a:r>
              <a:rPr sz="2400" b="0" spc="335" dirty="0">
                <a:solidFill>
                  <a:srgbClr val="C00000"/>
                </a:solidFill>
                <a:latin typeface="Calibri Light"/>
                <a:cs typeface="Calibri Light"/>
              </a:rPr>
              <a:t> </a:t>
            </a:r>
            <a:r>
              <a:rPr sz="2400" b="0" spc="90" dirty="0">
                <a:solidFill>
                  <a:srgbClr val="C00000"/>
                </a:solidFill>
                <a:latin typeface="Calibri Light"/>
                <a:cs typeface="Calibri Light"/>
              </a:rPr>
              <a:t>to</a:t>
            </a:r>
            <a:r>
              <a:rPr sz="2400" b="0" spc="340" dirty="0">
                <a:solidFill>
                  <a:srgbClr val="C00000"/>
                </a:solidFill>
                <a:latin typeface="Calibri Light"/>
                <a:cs typeface="Calibri Light"/>
              </a:rPr>
              <a:t> </a:t>
            </a:r>
            <a:r>
              <a:rPr sz="2400" b="0" spc="95" dirty="0">
                <a:solidFill>
                  <a:srgbClr val="C00000"/>
                </a:solidFill>
                <a:latin typeface="Calibri Light"/>
                <a:cs typeface="Calibri Light"/>
              </a:rPr>
              <a:t>move </a:t>
            </a:r>
            <a:r>
              <a:rPr sz="2400" b="0" spc="120" dirty="0">
                <a:solidFill>
                  <a:srgbClr val="C00000"/>
                </a:solidFill>
                <a:latin typeface="Calibri Light"/>
                <a:cs typeface="Calibri Light"/>
              </a:rPr>
              <a:t>from</a:t>
            </a:r>
            <a:r>
              <a:rPr sz="2400" b="0" spc="320" dirty="0">
                <a:solidFill>
                  <a:srgbClr val="C00000"/>
                </a:solidFill>
                <a:latin typeface="Calibri Light"/>
                <a:cs typeface="Calibri Light"/>
              </a:rPr>
              <a:t> </a:t>
            </a:r>
            <a:r>
              <a:rPr sz="2400" b="0" spc="140" dirty="0">
                <a:solidFill>
                  <a:srgbClr val="C00000"/>
                </a:solidFill>
                <a:latin typeface="Calibri Light"/>
                <a:cs typeface="Calibri Light"/>
              </a:rPr>
              <a:t>loss</a:t>
            </a:r>
            <a:r>
              <a:rPr sz="2400" b="0" spc="345" dirty="0">
                <a:solidFill>
                  <a:srgbClr val="C00000"/>
                </a:solidFill>
                <a:latin typeface="Calibri Light"/>
                <a:cs typeface="Calibri Light"/>
              </a:rPr>
              <a:t> </a:t>
            </a:r>
            <a:r>
              <a:rPr sz="2400" b="0" spc="90" dirty="0">
                <a:solidFill>
                  <a:srgbClr val="C00000"/>
                </a:solidFill>
                <a:latin typeface="Calibri Light"/>
                <a:cs typeface="Calibri Light"/>
              </a:rPr>
              <a:t>to</a:t>
            </a:r>
            <a:r>
              <a:rPr sz="2400" b="0" spc="330" dirty="0">
                <a:solidFill>
                  <a:srgbClr val="C00000"/>
                </a:solidFill>
                <a:latin typeface="Calibri Light"/>
                <a:cs typeface="Calibri Light"/>
              </a:rPr>
              <a:t> </a:t>
            </a:r>
            <a:r>
              <a:rPr sz="2400" b="0" spc="105" dirty="0">
                <a:solidFill>
                  <a:srgbClr val="C00000"/>
                </a:solidFill>
                <a:latin typeface="Calibri Light"/>
                <a:cs typeface="Calibri Light"/>
              </a:rPr>
              <a:t>gain</a:t>
            </a:r>
            <a:endParaRPr sz="2400">
              <a:latin typeface="Calibri Light"/>
              <a:cs typeface="Calibri Light"/>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4709540" y="296417"/>
            <a:ext cx="3042285" cy="452120"/>
          </a:xfrm>
          <a:prstGeom prst="rect">
            <a:avLst/>
          </a:prstGeom>
        </p:spPr>
        <p:txBody>
          <a:bodyPr vert="horz" wrap="square" lIns="0" tIns="12065" rIns="0" bIns="0" rtlCol="0">
            <a:spAutoFit/>
          </a:bodyPr>
          <a:lstStyle/>
          <a:p>
            <a:pPr marL="12700">
              <a:lnSpc>
                <a:spcPct val="100000"/>
              </a:lnSpc>
              <a:spcBef>
                <a:spcPts val="95"/>
              </a:spcBef>
            </a:pPr>
            <a:r>
              <a:rPr spc="-105" dirty="0"/>
              <a:t>Task</a:t>
            </a:r>
            <a:r>
              <a:rPr spc="-90" dirty="0"/>
              <a:t> </a:t>
            </a:r>
            <a:r>
              <a:rPr dirty="0"/>
              <a:t>2</a:t>
            </a:r>
            <a:r>
              <a:rPr spc="-114" dirty="0"/>
              <a:t> </a:t>
            </a:r>
            <a:r>
              <a:rPr dirty="0"/>
              <a:t>-</a:t>
            </a:r>
            <a:r>
              <a:rPr spc="-95" dirty="0"/>
              <a:t> </a:t>
            </a:r>
            <a:r>
              <a:rPr spc="-40" dirty="0"/>
              <a:t>Campaign</a:t>
            </a:r>
          </a:p>
        </p:txBody>
      </p:sp>
      <p:grpSp>
        <p:nvGrpSpPr>
          <p:cNvPr id="3" name="object 3"/>
          <p:cNvGrpSpPr/>
          <p:nvPr/>
        </p:nvGrpSpPr>
        <p:grpSpPr>
          <a:xfrm>
            <a:off x="-7936" y="767626"/>
            <a:ext cx="12207875" cy="5859780"/>
            <a:chOff x="-7936" y="767626"/>
            <a:chExt cx="12207875" cy="5859780"/>
          </a:xfrm>
        </p:grpSpPr>
        <p:sp>
          <p:nvSpPr>
            <p:cNvPr id="4" name="object 4"/>
            <p:cNvSpPr/>
            <p:nvPr/>
          </p:nvSpPr>
          <p:spPr>
            <a:xfrm>
              <a:off x="0" y="775563"/>
              <a:ext cx="12192000" cy="5843905"/>
            </a:xfrm>
            <a:custGeom>
              <a:avLst/>
              <a:gdLst/>
              <a:ahLst/>
              <a:cxnLst/>
              <a:rect l="l" t="t" r="r" b="b"/>
              <a:pathLst>
                <a:path w="12192000" h="5843905">
                  <a:moveTo>
                    <a:pt x="12192000" y="0"/>
                  </a:moveTo>
                  <a:lnTo>
                    <a:pt x="0" y="0"/>
                  </a:lnTo>
                  <a:lnTo>
                    <a:pt x="0" y="5843778"/>
                  </a:lnTo>
                  <a:lnTo>
                    <a:pt x="12192000" y="5843778"/>
                  </a:lnTo>
                  <a:lnTo>
                    <a:pt x="12192000" y="0"/>
                  </a:lnTo>
                  <a:close/>
                </a:path>
              </a:pathLst>
            </a:custGeom>
            <a:solidFill>
              <a:srgbClr val="C1C9B6"/>
            </a:solidFill>
          </p:spPr>
          <p:txBody>
            <a:bodyPr wrap="square" lIns="0" tIns="0" rIns="0" bIns="0" rtlCol="0"/>
            <a:lstStyle/>
            <a:p>
              <a:endParaRPr/>
            </a:p>
          </p:txBody>
        </p:sp>
        <p:sp>
          <p:nvSpPr>
            <p:cNvPr id="5" name="object 5"/>
            <p:cNvSpPr/>
            <p:nvPr/>
          </p:nvSpPr>
          <p:spPr>
            <a:xfrm>
              <a:off x="0" y="775563"/>
              <a:ext cx="12192000" cy="5843905"/>
            </a:xfrm>
            <a:custGeom>
              <a:avLst/>
              <a:gdLst/>
              <a:ahLst/>
              <a:cxnLst/>
              <a:rect l="l" t="t" r="r" b="b"/>
              <a:pathLst>
                <a:path w="12192000" h="5843905">
                  <a:moveTo>
                    <a:pt x="0" y="5843778"/>
                  </a:moveTo>
                  <a:lnTo>
                    <a:pt x="12192000" y="5843778"/>
                  </a:lnTo>
                  <a:lnTo>
                    <a:pt x="12192000" y="0"/>
                  </a:lnTo>
                  <a:lnTo>
                    <a:pt x="0" y="0"/>
                  </a:lnTo>
                  <a:lnTo>
                    <a:pt x="0" y="5843778"/>
                  </a:lnTo>
                  <a:close/>
                </a:path>
              </a:pathLst>
            </a:custGeom>
            <a:ln w="15874">
              <a:solidFill>
                <a:srgbClr val="A75F09"/>
              </a:solidFill>
            </a:ln>
          </p:spPr>
          <p:txBody>
            <a:bodyPr wrap="square" lIns="0" tIns="0" rIns="0" bIns="0" rtlCol="0"/>
            <a:lstStyle/>
            <a:p>
              <a:endParaRPr/>
            </a:p>
          </p:txBody>
        </p:sp>
      </p:grpSp>
      <p:sp>
        <p:nvSpPr>
          <p:cNvPr id="6" name="object 6"/>
          <p:cNvSpPr txBox="1"/>
          <p:nvPr/>
        </p:nvSpPr>
        <p:spPr>
          <a:xfrm>
            <a:off x="3994784" y="1033729"/>
            <a:ext cx="5290185" cy="532765"/>
          </a:xfrm>
          <a:prstGeom prst="rect">
            <a:avLst/>
          </a:prstGeom>
          <a:solidFill>
            <a:srgbClr val="C00000"/>
          </a:solidFill>
          <a:ln w="15875">
            <a:solidFill>
              <a:srgbClr val="A75F09"/>
            </a:solidFill>
          </a:ln>
        </p:spPr>
        <p:txBody>
          <a:bodyPr vert="horz" wrap="square" lIns="0" tIns="0" rIns="0" bIns="0" rtlCol="0">
            <a:spAutoFit/>
          </a:bodyPr>
          <a:lstStyle/>
          <a:p>
            <a:pPr marL="455930">
              <a:lnSpc>
                <a:spcPts val="3820"/>
              </a:lnSpc>
            </a:pPr>
            <a:r>
              <a:rPr sz="3200" b="1" i="1" u="sng" dirty="0">
                <a:solidFill>
                  <a:srgbClr val="FFFFFF"/>
                </a:solidFill>
                <a:uFill>
                  <a:solidFill>
                    <a:srgbClr val="FFFFFF"/>
                  </a:solidFill>
                </a:uFill>
                <a:latin typeface="Calibri"/>
                <a:cs typeface="Calibri"/>
              </a:rPr>
              <a:t>Quit</a:t>
            </a:r>
            <a:r>
              <a:rPr sz="3200" b="1" i="1" u="sng" spc="-10" dirty="0">
                <a:solidFill>
                  <a:srgbClr val="FFFFFF"/>
                </a:solidFill>
                <a:uFill>
                  <a:solidFill>
                    <a:srgbClr val="FFFFFF"/>
                  </a:solidFill>
                </a:uFill>
                <a:latin typeface="Calibri"/>
                <a:cs typeface="Calibri"/>
              </a:rPr>
              <a:t> </a:t>
            </a:r>
            <a:r>
              <a:rPr sz="3200" b="1" i="1" u="sng" dirty="0">
                <a:solidFill>
                  <a:srgbClr val="FFFFFF"/>
                </a:solidFill>
                <a:uFill>
                  <a:solidFill>
                    <a:srgbClr val="FFFFFF"/>
                  </a:solidFill>
                </a:uFill>
                <a:latin typeface="Calibri"/>
                <a:cs typeface="Calibri"/>
              </a:rPr>
              <a:t>smoking,</a:t>
            </a:r>
            <a:r>
              <a:rPr sz="3200" b="1" i="1" u="sng" spc="-35" dirty="0">
                <a:solidFill>
                  <a:srgbClr val="FFFFFF"/>
                </a:solidFill>
                <a:uFill>
                  <a:solidFill>
                    <a:srgbClr val="FFFFFF"/>
                  </a:solidFill>
                </a:uFill>
                <a:latin typeface="Calibri"/>
                <a:cs typeface="Calibri"/>
              </a:rPr>
              <a:t> </a:t>
            </a:r>
            <a:r>
              <a:rPr sz="3200" b="1" i="1" u="sng" dirty="0">
                <a:solidFill>
                  <a:srgbClr val="FFFFFF"/>
                </a:solidFill>
                <a:uFill>
                  <a:solidFill>
                    <a:srgbClr val="FFFFFF"/>
                  </a:solidFill>
                </a:uFill>
                <a:latin typeface="Calibri"/>
                <a:cs typeface="Calibri"/>
              </a:rPr>
              <a:t>enjoy</a:t>
            </a:r>
            <a:r>
              <a:rPr sz="3200" b="1" i="1" u="sng" spc="-10" dirty="0">
                <a:solidFill>
                  <a:srgbClr val="FFFFFF"/>
                </a:solidFill>
                <a:uFill>
                  <a:solidFill>
                    <a:srgbClr val="FFFFFF"/>
                  </a:solidFill>
                </a:uFill>
                <a:latin typeface="Calibri"/>
                <a:cs typeface="Calibri"/>
              </a:rPr>
              <a:t> living</a:t>
            </a:r>
            <a:endParaRPr sz="3200">
              <a:latin typeface="Calibri"/>
              <a:cs typeface="Calibri"/>
            </a:endParaRPr>
          </a:p>
        </p:txBody>
      </p:sp>
      <p:grpSp>
        <p:nvGrpSpPr>
          <p:cNvPr id="7" name="object 7"/>
          <p:cNvGrpSpPr/>
          <p:nvPr/>
        </p:nvGrpSpPr>
        <p:grpSpPr>
          <a:xfrm>
            <a:off x="-7936" y="992886"/>
            <a:ext cx="11789410" cy="5474335"/>
            <a:chOff x="-7936" y="992886"/>
            <a:chExt cx="11789410" cy="5474335"/>
          </a:xfrm>
        </p:grpSpPr>
        <p:pic>
          <p:nvPicPr>
            <p:cNvPr id="8" name="object 8"/>
            <p:cNvPicPr/>
            <p:nvPr/>
          </p:nvPicPr>
          <p:blipFill>
            <a:blip r:embed="rId2" cstate="print"/>
            <a:stretch>
              <a:fillRect/>
            </a:stretch>
          </p:blipFill>
          <p:spPr>
            <a:xfrm>
              <a:off x="9695561" y="992886"/>
              <a:ext cx="2085721" cy="2333370"/>
            </a:xfrm>
            <a:prstGeom prst="rect">
              <a:avLst/>
            </a:prstGeom>
          </p:spPr>
        </p:pic>
        <p:pic>
          <p:nvPicPr>
            <p:cNvPr id="9" name="object 9"/>
            <p:cNvPicPr/>
            <p:nvPr/>
          </p:nvPicPr>
          <p:blipFill>
            <a:blip r:embed="rId3" cstate="print"/>
            <a:stretch>
              <a:fillRect/>
            </a:stretch>
          </p:blipFill>
          <p:spPr>
            <a:xfrm>
              <a:off x="736498" y="1018794"/>
              <a:ext cx="2609850" cy="1368933"/>
            </a:xfrm>
            <a:prstGeom prst="rect">
              <a:avLst/>
            </a:prstGeom>
          </p:spPr>
        </p:pic>
        <p:pic>
          <p:nvPicPr>
            <p:cNvPr id="10" name="object 10"/>
            <p:cNvPicPr/>
            <p:nvPr/>
          </p:nvPicPr>
          <p:blipFill>
            <a:blip r:embed="rId4" cstate="print"/>
            <a:stretch>
              <a:fillRect/>
            </a:stretch>
          </p:blipFill>
          <p:spPr>
            <a:xfrm>
              <a:off x="5831459" y="3697528"/>
              <a:ext cx="3864102" cy="2139061"/>
            </a:xfrm>
            <a:prstGeom prst="rect">
              <a:avLst/>
            </a:prstGeom>
          </p:spPr>
        </p:pic>
        <p:sp>
          <p:nvSpPr>
            <p:cNvPr id="11" name="object 11"/>
            <p:cNvSpPr/>
            <p:nvPr/>
          </p:nvSpPr>
          <p:spPr>
            <a:xfrm>
              <a:off x="0" y="2505963"/>
              <a:ext cx="4920615" cy="3953510"/>
            </a:xfrm>
            <a:custGeom>
              <a:avLst/>
              <a:gdLst/>
              <a:ahLst/>
              <a:cxnLst/>
              <a:rect l="l" t="t" r="r" b="b"/>
              <a:pathLst>
                <a:path w="4920615" h="3953510">
                  <a:moveTo>
                    <a:pt x="4261611" y="0"/>
                  </a:moveTo>
                  <a:lnTo>
                    <a:pt x="658887" y="0"/>
                  </a:lnTo>
                  <a:lnTo>
                    <a:pt x="611832" y="1653"/>
                  </a:lnTo>
                  <a:lnTo>
                    <a:pt x="565670" y="6540"/>
                  </a:lnTo>
                  <a:lnTo>
                    <a:pt x="520513" y="14550"/>
                  </a:lnTo>
                  <a:lnTo>
                    <a:pt x="476471" y="25570"/>
                  </a:lnTo>
                  <a:lnTo>
                    <a:pt x="433657" y="39489"/>
                  </a:lnTo>
                  <a:lnTo>
                    <a:pt x="392181" y="56196"/>
                  </a:lnTo>
                  <a:lnTo>
                    <a:pt x="352157" y="75580"/>
                  </a:lnTo>
                  <a:lnTo>
                    <a:pt x="313694" y="97529"/>
                  </a:lnTo>
                  <a:lnTo>
                    <a:pt x="276904" y="121932"/>
                  </a:lnTo>
                  <a:lnTo>
                    <a:pt x="241900" y="148677"/>
                  </a:lnTo>
                  <a:lnTo>
                    <a:pt x="208792" y="177654"/>
                  </a:lnTo>
                  <a:lnTo>
                    <a:pt x="177691" y="208751"/>
                  </a:lnTo>
                  <a:lnTo>
                    <a:pt x="148710" y="241856"/>
                  </a:lnTo>
                  <a:lnTo>
                    <a:pt x="121961" y="276858"/>
                  </a:lnTo>
                  <a:lnTo>
                    <a:pt x="97553" y="313646"/>
                  </a:lnTo>
                  <a:lnTo>
                    <a:pt x="75600" y="352108"/>
                  </a:lnTo>
                  <a:lnTo>
                    <a:pt x="56211" y="392134"/>
                  </a:lnTo>
                  <a:lnTo>
                    <a:pt x="39500" y="433611"/>
                  </a:lnTo>
                  <a:lnTo>
                    <a:pt x="25577" y="476428"/>
                  </a:lnTo>
                  <a:lnTo>
                    <a:pt x="14554" y="520475"/>
                  </a:lnTo>
                  <a:lnTo>
                    <a:pt x="6543" y="565639"/>
                  </a:lnTo>
                  <a:lnTo>
                    <a:pt x="1654" y="611810"/>
                  </a:lnTo>
                  <a:lnTo>
                    <a:pt x="0" y="658876"/>
                  </a:lnTo>
                  <a:lnTo>
                    <a:pt x="0" y="3294316"/>
                  </a:lnTo>
                  <a:lnTo>
                    <a:pt x="1654" y="3341371"/>
                  </a:lnTo>
                  <a:lnTo>
                    <a:pt x="6543" y="3387533"/>
                  </a:lnTo>
                  <a:lnTo>
                    <a:pt x="14554" y="3432691"/>
                  </a:lnTo>
                  <a:lnTo>
                    <a:pt x="25577" y="3476732"/>
                  </a:lnTo>
                  <a:lnTo>
                    <a:pt x="39500" y="3519547"/>
                  </a:lnTo>
                  <a:lnTo>
                    <a:pt x="56211" y="3561022"/>
                  </a:lnTo>
                  <a:lnTo>
                    <a:pt x="75600" y="3601047"/>
                  </a:lnTo>
                  <a:lnTo>
                    <a:pt x="97553" y="3639510"/>
                  </a:lnTo>
                  <a:lnTo>
                    <a:pt x="121961" y="3676299"/>
                  </a:lnTo>
                  <a:lnTo>
                    <a:pt x="148710" y="3711304"/>
                  </a:lnTo>
                  <a:lnTo>
                    <a:pt x="177691" y="3744412"/>
                  </a:lnTo>
                  <a:lnTo>
                    <a:pt x="208792" y="3775512"/>
                  </a:lnTo>
                  <a:lnTo>
                    <a:pt x="241900" y="3804493"/>
                  </a:lnTo>
                  <a:lnTo>
                    <a:pt x="276904" y="3831243"/>
                  </a:lnTo>
                  <a:lnTo>
                    <a:pt x="313694" y="3855651"/>
                  </a:lnTo>
                  <a:lnTo>
                    <a:pt x="352157" y="3877604"/>
                  </a:lnTo>
                  <a:lnTo>
                    <a:pt x="392181" y="3896993"/>
                  </a:lnTo>
                  <a:lnTo>
                    <a:pt x="433657" y="3913704"/>
                  </a:lnTo>
                  <a:lnTo>
                    <a:pt x="476471" y="3927627"/>
                  </a:lnTo>
                  <a:lnTo>
                    <a:pt x="520513" y="3938650"/>
                  </a:lnTo>
                  <a:lnTo>
                    <a:pt x="565670" y="3946662"/>
                  </a:lnTo>
                  <a:lnTo>
                    <a:pt x="611832" y="3951550"/>
                  </a:lnTo>
                  <a:lnTo>
                    <a:pt x="658887" y="3953205"/>
                  </a:lnTo>
                  <a:lnTo>
                    <a:pt x="4261611" y="3953205"/>
                  </a:lnTo>
                  <a:lnTo>
                    <a:pt x="4308661" y="3951550"/>
                  </a:lnTo>
                  <a:lnTo>
                    <a:pt x="4354819" y="3946662"/>
                  </a:lnTo>
                  <a:lnTo>
                    <a:pt x="4399973" y="3938650"/>
                  </a:lnTo>
                  <a:lnTo>
                    <a:pt x="4444012" y="3927627"/>
                  </a:lnTo>
                  <a:lnTo>
                    <a:pt x="4486824" y="3913704"/>
                  </a:lnTo>
                  <a:lnTo>
                    <a:pt x="4528298" y="3896993"/>
                  </a:lnTo>
                  <a:lnTo>
                    <a:pt x="4568322" y="3877604"/>
                  </a:lnTo>
                  <a:lnTo>
                    <a:pt x="4606784" y="3855651"/>
                  </a:lnTo>
                  <a:lnTo>
                    <a:pt x="4643573" y="3831243"/>
                  </a:lnTo>
                  <a:lnTo>
                    <a:pt x="4678577" y="3804493"/>
                  </a:lnTo>
                  <a:lnTo>
                    <a:pt x="4711686" y="3775512"/>
                  </a:lnTo>
                  <a:lnTo>
                    <a:pt x="4742787" y="3744412"/>
                  </a:lnTo>
                  <a:lnTo>
                    <a:pt x="4771768" y="3711304"/>
                  </a:lnTo>
                  <a:lnTo>
                    <a:pt x="4798519" y="3676299"/>
                  </a:lnTo>
                  <a:lnTo>
                    <a:pt x="4822927" y="3639510"/>
                  </a:lnTo>
                  <a:lnTo>
                    <a:pt x="4844882" y="3601047"/>
                  </a:lnTo>
                  <a:lnTo>
                    <a:pt x="4864271" y="3561022"/>
                  </a:lnTo>
                  <a:lnTo>
                    <a:pt x="4880983" y="3519547"/>
                  </a:lnTo>
                  <a:lnTo>
                    <a:pt x="4894907" y="3476732"/>
                  </a:lnTo>
                  <a:lnTo>
                    <a:pt x="4905931" y="3432691"/>
                  </a:lnTo>
                  <a:lnTo>
                    <a:pt x="4913943" y="3387533"/>
                  </a:lnTo>
                  <a:lnTo>
                    <a:pt x="4918832" y="3341371"/>
                  </a:lnTo>
                  <a:lnTo>
                    <a:pt x="4920487" y="3294316"/>
                  </a:lnTo>
                  <a:lnTo>
                    <a:pt x="4920487" y="658876"/>
                  </a:lnTo>
                  <a:lnTo>
                    <a:pt x="4918832" y="611810"/>
                  </a:lnTo>
                  <a:lnTo>
                    <a:pt x="4913943" y="565639"/>
                  </a:lnTo>
                  <a:lnTo>
                    <a:pt x="4905931" y="520475"/>
                  </a:lnTo>
                  <a:lnTo>
                    <a:pt x="4894907" y="476428"/>
                  </a:lnTo>
                  <a:lnTo>
                    <a:pt x="4880983" y="433611"/>
                  </a:lnTo>
                  <a:lnTo>
                    <a:pt x="4864271" y="392134"/>
                  </a:lnTo>
                  <a:lnTo>
                    <a:pt x="4844882" y="352108"/>
                  </a:lnTo>
                  <a:lnTo>
                    <a:pt x="4822927" y="313646"/>
                  </a:lnTo>
                  <a:lnTo>
                    <a:pt x="4798519" y="276858"/>
                  </a:lnTo>
                  <a:lnTo>
                    <a:pt x="4771768" y="241856"/>
                  </a:lnTo>
                  <a:lnTo>
                    <a:pt x="4742787" y="208751"/>
                  </a:lnTo>
                  <a:lnTo>
                    <a:pt x="4711686" y="177654"/>
                  </a:lnTo>
                  <a:lnTo>
                    <a:pt x="4678577" y="148677"/>
                  </a:lnTo>
                  <a:lnTo>
                    <a:pt x="4643573" y="121932"/>
                  </a:lnTo>
                  <a:lnTo>
                    <a:pt x="4606784" y="97529"/>
                  </a:lnTo>
                  <a:lnTo>
                    <a:pt x="4568322" y="75580"/>
                  </a:lnTo>
                  <a:lnTo>
                    <a:pt x="4528298" y="56196"/>
                  </a:lnTo>
                  <a:lnTo>
                    <a:pt x="4486824" y="39489"/>
                  </a:lnTo>
                  <a:lnTo>
                    <a:pt x="4444012" y="25570"/>
                  </a:lnTo>
                  <a:lnTo>
                    <a:pt x="4399973" y="14550"/>
                  </a:lnTo>
                  <a:lnTo>
                    <a:pt x="4354819" y="6540"/>
                  </a:lnTo>
                  <a:lnTo>
                    <a:pt x="4308661" y="1653"/>
                  </a:lnTo>
                  <a:lnTo>
                    <a:pt x="4261611" y="0"/>
                  </a:lnTo>
                  <a:close/>
                </a:path>
              </a:pathLst>
            </a:custGeom>
            <a:solidFill>
              <a:srgbClr val="E38312"/>
            </a:solidFill>
          </p:spPr>
          <p:txBody>
            <a:bodyPr wrap="square" lIns="0" tIns="0" rIns="0" bIns="0" rtlCol="0"/>
            <a:lstStyle/>
            <a:p>
              <a:endParaRPr/>
            </a:p>
          </p:txBody>
        </p:sp>
        <p:sp>
          <p:nvSpPr>
            <p:cNvPr id="12" name="object 12"/>
            <p:cNvSpPr/>
            <p:nvPr/>
          </p:nvSpPr>
          <p:spPr>
            <a:xfrm>
              <a:off x="0" y="2505963"/>
              <a:ext cx="4920615" cy="3953510"/>
            </a:xfrm>
            <a:custGeom>
              <a:avLst/>
              <a:gdLst/>
              <a:ahLst/>
              <a:cxnLst/>
              <a:rect l="l" t="t" r="r" b="b"/>
              <a:pathLst>
                <a:path w="4920615" h="3953510">
                  <a:moveTo>
                    <a:pt x="0" y="658876"/>
                  </a:moveTo>
                  <a:lnTo>
                    <a:pt x="1654" y="611810"/>
                  </a:lnTo>
                  <a:lnTo>
                    <a:pt x="6543" y="565639"/>
                  </a:lnTo>
                  <a:lnTo>
                    <a:pt x="14554" y="520475"/>
                  </a:lnTo>
                  <a:lnTo>
                    <a:pt x="25577" y="476428"/>
                  </a:lnTo>
                  <a:lnTo>
                    <a:pt x="39500" y="433611"/>
                  </a:lnTo>
                  <a:lnTo>
                    <a:pt x="56211" y="392134"/>
                  </a:lnTo>
                  <a:lnTo>
                    <a:pt x="75600" y="352108"/>
                  </a:lnTo>
                  <a:lnTo>
                    <a:pt x="97553" y="313646"/>
                  </a:lnTo>
                  <a:lnTo>
                    <a:pt x="121961" y="276858"/>
                  </a:lnTo>
                  <a:lnTo>
                    <a:pt x="148710" y="241856"/>
                  </a:lnTo>
                  <a:lnTo>
                    <a:pt x="177691" y="208751"/>
                  </a:lnTo>
                  <a:lnTo>
                    <a:pt x="208792" y="177654"/>
                  </a:lnTo>
                  <a:lnTo>
                    <a:pt x="241900" y="148677"/>
                  </a:lnTo>
                  <a:lnTo>
                    <a:pt x="276904" y="121932"/>
                  </a:lnTo>
                  <a:lnTo>
                    <a:pt x="313694" y="97529"/>
                  </a:lnTo>
                  <a:lnTo>
                    <a:pt x="352157" y="75580"/>
                  </a:lnTo>
                  <a:lnTo>
                    <a:pt x="392181" y="56196"/>
                  </a:lnTo>
                  <a:lnTo>
                    <a:pt x="433657" y="39489"/>
                  </a:lnTo>
                  <a:lnTo>
                    <a:pt x="476471" y="25570"/>
                  </a:lnTo>
                  <a:lnTo>
                    <a:pt x="520513" y="14550"/>
                  </a:lnTo>
                  <a:lnTo>
                    <a:pt x="565670" y="6540"/>
                  </a:lnTo>
                  <a:lnTo>
                    <a:pt x="611832" y="1653"/>
                  </a:lnTo>
                  <a:lnTo>
                    <a:pt x="658887" y="0"/>
                  </a:lnTo>
                  <a:lnTo>
                    <a:pt x="4261611" y="0"/>
                  </a:lnTo>
                  <a:lnTo>
                    <a:pt x="4308661" y="1653"/>
                  </a:lnTo>
                  <a:lnTo>
                    <a:pt x="4354819" y="6540"/>
                  </a:lnTo>
                  <a:lnTo>
                    <a:pt x="4399973" y="14550"/>
                  </a:lnTo>
                  <a:lnTo>
                    <a:pt x="4444012" y="25570"/>
                  </a:lnTo>
                  <a:lnTo>
                    <a:pt x="4486824" y="39489"/>
                  </a:lnTo>
                  <a:lnTo>
                    <a:pt x="4528298" y="56196"/>
                  </a:lnTo>
                  <a:lnTo>
                    <a:pt x="4568322" y="75580"/>
                  </a:lnTo>
                  <a:lnTo>
                    <a:pt x="4606784" y="97529"/>
                  </a:lnTo>
                  <a:lnTo>
                    <a:pt x="4643573" y="121932"/>
                  </a:lnTo>
                  <a:lnTo>
                    <a:pt x="4678577" y="148677"/>
                  </a:lnTo>
                  <a:lnTo>
                    <a:pt x="4711686" y="177654"/>
                  </a:lnTo>
                  <a:lnTo>
                    <a:pt x="4742787" y="208751"/>
                  </a:lnTo>
                  <a:lnTo>
                    <a:pt x="4771768" y="241856"/>
                  </a:lnTo>
                  <a:lnTo>
                    <a:pt x="4798519" y="276858"/>
                  </a:lnTo>
                  <a:lnTo>
                    <a:pt x="4822927" y="313646"/>
                  </a:lnTo>
                  <a:lnTo>
                    <a:pt x="4844882" y="352108"/>
                  </a:lnTo>
                  <a:lnTo>
                    <a:pt x="4864271" y="392134"/>
                  </a:lnTo>
                  <a:lnTo>
                    <a:pt x="4880983" y="433611"/>
                  </a:lnTo>
                  <a:lnTo>
                    <a:pt x="4894907" y="476428"/>
                  </a:lnTo>
                  <a:lnTo>
                    <a:pt x="4905931" y="520475"/>
                  </a:lnTo>
                  <a:lnTo>
                    <a:pt x="4913943" y="565639"/>
                  </a:lnTo>
                  <a:lnTo>
                    <a:pt x="4918832" y="611810"/>
                  </a:lnTo>
                  <a:lnTo>
                    <a:pt x="4920487" y="658876"/>
                  </a:lnTo>
                  <a:lnTo>
                    <a:pt x="4920487" y="3294316"/>
                  </a:lnTo>
                  <a:lnTo>
                    <a:pt x="4918832" y="3341371"/>
                  </a:lnTo>
                  <a:lnTo>
                    <a:pt x="4913943" y="3387533"/>
                  </a:lnTo>
                  <a:lnTo>
                    <a:pt x="4905931" y="3432691"/>
                  </a:lnTo>
                  <a:lnTo>
                    <a:pt x="4894907" y="3476732"/>
                  </a:lnTo>
                  <a:lnTo>
                    <a:pt x="4880983" y="3519547"/>
                  </a:lnTo>
                  <a:lnTo>
                    <a:pt x="4864271" y="3561022"/>
                  </a:lnTo>
                  <a:lnTo>
                    <a:pt x="4844882" y="3601047"/>
                  </a:lnTo>
                  <a:lnTo>
                    <a:pt x="4822927" y="3639510"/>
                  </a:lnTo>
                  <a:lnTo>
                    <a:pt x="4798519" y="3676299"/>
                  </a:lnTo>
                  <a:lnTo>
                    <a:pt x="4771768" y="3711304"/>
                  </a:lnTo>
                  <a:lnTo>
                    <a:pt x="4742787" y="3744412"/>
                  </a:lnTo>
                  <a:lnTo>
                    <a:pt x="4711686" y="3775512"/>
                  </a:lnTo>
                  <a:lnTo>
                    <a:pt x="4678577" y="3804493"/>
                  </a:lnTo>
                  <a:lnTo>
                    <a:pt x="4643573" y="3831243"/>
                  </a:lnTo>
                  <a:lnTo>
                    <a:pt x="4606784" y="3855651"/>
                  </a:lnTo>
                  <a:lnTo>
                    <a:pt x="4568322" y="3877604"/>
                  </a:lnTo>
                  <a:lnTo>
                    <a:pt x="4528298" y="3896993"/>
                  </a:lnTo>
                  <a:lnTo>
                    <a:pt x="4486824" y="3913704"/>
                  </a:lnTo>
                  <a:lnTo>
                    <a:pt x="4444012" y="3927627"/>
                  </a:lnTo>
                  <a:lnTo>
                    <a:pt x="4399973" y="3938650"/>
                  </a:lnTo>
                  <a:lnTo>
                    <a:pt x="4354819" y="3946662"/>
                  </a:lnTo>
                  <a:lnTo>
                    <a:pt x="4308661" y="3951550"/>
                  </a:lnTo>
                  <a:lnTo>
                    <a:pt x="4261611" y="3953205"/>
                  </a:lnTo>
                  <a:lnTo>
                    <a:pt x="658887" y="3953205"/>
                  </a:lnTo>
                  <a:lnTo>
                    <a:pt x="611832" y="3951550"/>
                  </a:lnTo>
                  <a:lnTo>
                    <a:pt x="565670" y="3946662"/>
                  </a:lnTo>
                  <a:lnTo>
                    <a:pt x="520513" y="3938650"/>
                  </a:lnTo>
                  <a:lnTo>
                    <a:pt x="476471" y="3927627"/>
                  </a:lnTo>
                  <a:lnTo>
                    <a:pt x="433657" y="3913704"/>
                  </a:lnTo>
                  <a:lnTo>
                    <a:pt x="392181" y="3896993"/>
                  </a:lnTo>
                  <a:lnTo>
                    <a:pt x="352157" y="3877604"/>
                  </a:lnTo>
                  <a:lnTo>
                    <a:pt x="313694" y="3855651"/>
                  </a:lnTo>
                  <a:lnTo>
                    <a:pt x="276904" y="3831243"/>
                  </a:lnTo>
                  <a:lnTo>
                    <a:pt x="241900" y="3804493"/>
                  </a:lnTo>
                  <a:lnTo>
                    <a:pt x="208792" y="3775512"/>
                  </a:lnTo>
                  <a:lnTo>
                    <a:pt x="177691" y="3744412"/>
                  </a:lnTo>
                  <a:lnTo>
                    <a:pt x="148710" y="3711304"/>
                  </a:lnTo>
                  <a:lnTo>
                    <a:pt x="121961" y="3676299"/>
                  </a:lnTo>
                  <a:lnTo>
                    <a:pt x="97553" y="3639510"/>
                  </a:lnTo>
                  <a:lnTo>
                    <a:pt x="75600" y="3601047"/>
                  </a:lnTo>
                  <a:lnTo>
                    <a:pt x="56211" y="3561022"/>
                  </a:lnTo>
                  <a:lnTo>
                    <a:pt x="39500" y="3519547"/>
                  </a:lnTo>
                  <a:lnTo>
                    <a:pt x="25577" y="3476732"/>
                  </a:lnTo>
                  <a:lnTo>
                    <a:pt x="14554" y="3432691"/>
                  </a:lnTo>
                  <a:lnTo>
                    <a:pt x="6543" y="3387533"/>
                  </a:lnTo>
                  <a:lnTo>
                    <a:pt x="1654" y="3341371"/>
                  </a:lnTo>
                  <a:lnTo>
                    <a:pt x="0" y="3294316"/>
                  </a:lnTo>
                  <a:lnTo>
                    <a:pt x="0" y="658876"/>
                  </a:lnTo>
                  <a:close/>
                </a:path>
              </a:pathLst>
            </a:custGeom>
            <a:ln w="15875">
              <a:solidFill>
                <a:srgbClr val="A75F09"/>
              </a:solidFill>
            </a:ln>
          </p:spPr>
          <p:txBody>
            <a:bodyPr wrap="square" lIns="0" tIns="0" rIns="0" bIns="0" rtlCol="0"/>
            <a:lstStyle/>
            <a:p>
              <a:endParaRPr/>
            </a:p>
          </p:txBody>
        </p:sp>
      </p:grpSp>
      <p:sp>
        <p:nvSpPr>
          <p:cNvPr id="13" name="object 13"/>
          <p:cNvSpPr txBox="1"/>
          <p:nvPr/>
        </p:nvSpPr>
        <p:spPr>
          <a:xfrm>
            <a:off x="271678" y="2538221"/>
            <a:ext cx="4378325" cy="1122680"/>
          </a:xfrm>
          <a:prstGeom prst="rect">
            <a:avLst/>
          </a:prstGeom>
        </p:spPr>
        <p:txBody>
          <a:bodyPr vert="horz" wrap="square" lIns="0" tIns="12700" rIns="0" bIns="0" rtlCol="0">
            <a:spAutoFit/>
          </a:bodyPr>
          <a:lstStyle/>
          <a:p>
            <a:pPr marL="299085" marR="847725" indent="-287020">
              <a:lnSpc>
                <a:spcPct val="100000"/>
              </a:lnSpc>
              <a:spcBef>
                <a:spcPts val="100"/>
              </a:spcBef>
              <a:buFont typeface="Arial"/>
              <a:buChar char="•"/>
              <a:tabLst>
                <a:tab pos="299085" algn="l"/>
              </a:tabLst>
            </a:pPr>
            <a:r>
              <a:rPr sz="1800" dirty="0">
                <a:solidFill>
                  <a:srgbClr val="FFFFFF"/>
                </a:solidFill>
                <a:latin typeface="Comic Sans MS"/>
                <a:cs typeface="Comic Sans MS"/>
              </a:rPr>
              <a:t>The</a:t>
            </a:r>
            <a:r>
              <a:rPr sz="1800" spc="-20" dirty="0">
                <a:solidFill>
                  <a:srgbClr val="FFFFFF"/>
                </a:solidFill>
                <a:latin typeface="Comic Sans MS"/>
                <a:cs typeface="Comic Sans MS"/>
              </a:rPr>
              <a:t> </a:t>
            </a:r>
            <a:r>
              <a:rPr sz="1800" dirty="0">
                <a:solidFill>
                  <a:srgbClr val="FFFFFF"/>
                </a:solidFill>
                <a:latin typeface="Comic Sans MS"/>
                <a:cs typeface="Comic Sans MS"/>
              </a:rPr>
              <a:t>estimation</a:t>
            </a:r>
            <a:r>
              <a:rPr sz="1800" spc="-40" dirty="0">
                <a:solidFill>
                  <a:srgbClr val="FFFFFF"/>
                </a:solidFill>
                <a:latin typeface="Comic Sans MS"/>
                <a:cs typeface="Comic Sans MS"/>
              </a:rPr>
              <a:t> </a:t>
            </a:r>
            <a:r>
              <a:rPr sz="1800" dirty="0">
                <a:solidFill>
                  <a:srgbClr val="FFFFFF"/>
                </a:solidFill>
                <a:latin typeface="Comic Sans MS"/>
                <a:cs typeface="Comic Sans MS"/>
              </a:rPr>
              <a:t>for</a:t>
            </a:r>
            <a:r>
              <a:rPr sz="1800" spc="-20" dirty="0">
                <a:solidFill>
                  <a:srgbClr val="FFFFFF"/>
                </a:solidFill>
                <a:latin typeface="Comic Sans MS"/>
                <a:cs typeface="Comic Sans MS"/>
              </a:rPr>
              <a:t> </a:t>
            </a:r>
            <a:r>
              <a:rPr sz="1800" dirty="0">
                <a:solidFill>
                  <a:srgbClr val="FFFFFF"/>
                </a:solidFill>
                <a:latin typeface="Comic Sans MS"/>
                <a:cs typeface="Comic Sans MS"/>
              </a:rPr>
              <a:t>the</a:t>
            </a:r>
            <a:r>
              <a:rPr sz="1800" spc="-35" dirty="0">
                <a:solidFill>
                  <a:srgbClr val="FFFFFF"/>
                </a:solidFill>
                <a:latin typeface="Comic Sans MS"/>
                <a:cs typeface="Comic Sans MS"/>
              </a:rPr>
              <a:t> </a:t>
            </a:r>
            <a:r>
              <a:rPr sz="1800" spc="-10" dirty="0">
                <a:solidFill>
                  <a:srgbClr val="FFFFFF"/>
                </a:solidFill>
                <a:latin typeface="Comic Sans MS"/>
                <a:cs typeface="Comic Sans MS"/>
              </a:rPr>
              <a:t>weekly </a:t>
            </a:r>
            <a:r>
              <a:rPr sz="1800" dirty="0">
                <a:solidFill>
                  <a:srgbClr val="FFFFFF"/>
                </a:solidFill>
                <a:latin typeface="Comic Sans MS"/>
                <a:cs typeface="Comic Sans MS"/>
              </a:rPr>
              <a:t>monitoring</a:t>
            </a:r>
            <a:r>
              <a:rPr sz="1800" spc="-100" dirty="0">
                <a:solidFill>
                  <a:srgbClr val="FFFFFF"/>
                </a:solidFill>
                <a:latin typeface="Comic Sans MS"/>
                <a:cs typeface="Comic Sans MS"/>
              </a:rPr>
              <a:t> </a:t>
            </a:r>
            <a:r>
              <a:rPr sz="1800" spc="-10" dirty="0">
                <a:solidFill>
                  <a:srgbClr val="FFFFFF"/>
                </a:solidFill>
                <a:latin typeface="Comic Sans MS"/>
                <a:cs typeface="Comic Sans MS"/>
              </a:rPr>
              <a:t>sheet</a:t>
            </a:r>
            <a:endParaRPr sz="1800">
              <a:latin typeface="Comic Sans MS"/>
              <a:cs typeface="Comic Sans MS"/>
            </a:endParaRPr>
          </a:p>
          <a:p>
            <a:pPr marL="299085" marR="5080" indent="-287020">
              <a:lnSpc>
                <a:spcPct val="100000"/>
              </a:lnSpc>
              <a:buFont typeface="Arial"/>
              <a:buChar char="•"/>
              <a:tabLst>
                <a:tab pos="299085" algn="l"/>
                <a:tab pos="1251585" algn="l"/>
                <a:tab pos="2626360" algn="l"/>
                <a:tab pos="3108325" algn="l"/>
              </a:tabLst>
            </a:pPr>
            <a:r>
              <a:rPr sz="1800" spc="-10" dirty="0">
                <a:solidFill>
                  <a:srgbClr val="FFFFFF"/>
                </a:solidFill>
                <a:latin typeface="Comic Sans MS"/>
                <a:cs typeface="Comic Sans MS"/>
              </a:rPr>
              <a:t>overall</a:t>
            </a:r>
            <a:r>
              <a:rPr sz="1800" dirty="0">
                <a:solidFill>
                  <a:srgbClr val="FFFFFF"/>
                </a:solidFill>
                <a:latin typeface="Comic Sans MS"/>
                <a:cs typeface="Comic Sans MS"/>
              </a:rPr>
              <a:t>	</a:t>
            </a:r>
            <a:r>
              <a:rPr sz="1800" spc="-10" dirty="0">
                <a:solidFill>
                  <a:srgbClr val="FFFFFF"/>
                </a:solidFill>
                <a:latin typeface="Comic Sans MS"/>
                <a:cs typeface="Comic Sans MS"/>
              </a:rPr>
              <a:t>generation</a:t>
            </a:r>
            <a:r>
              <a:rPr sz="1800" dirty="0">
                <a:solidFill>
                  <a:srgbClr val="FFFFFF"/>
                </a:solidFill>
                <a:latin typeface="Comic Sans MS"/>
                <a:cs typeface="Comic Sans MS"/>
              </a:rPr>
              <a:t>	</a:t>
            </a:r>
            <a:r>
              <a:rPr sz="1800" spc="-25" dirty="0">
                <a:solidFill>
                  <a:srgbClr val="FFFFFF"/>
                </a:solidFill>
                <a:latin typeface="Comic Sans MS"/>
                <a:cs typeface="Comic Sans MS"/>
              </a:rPr>
              <a:t>of</a:t>
            </a:r>
            <a:r>
              <a:rPr sz="1800" dirty="0">
                <a:solidFill>
                  <a:srgbClr val="FFFFFF"/>
                </a:solidFill>
                <a:latin typeface="Comic Sans MS"/>
                <a:cs typeface="Comic Sans MS"/>
              </a:rPr>
              <a:t>	</a:t>
            </a:r>
            <a:r>
              <a:rPr sz="1800" spc="-10" dirty="0">
                <a:solidFill>
                  <a:srgbClr val="FFFFFF"/>
                </a:solidFill>
                <a:latin typeface="Comic Sans MS"/>
                <a:cs typeface="Comic Sans MS"/>
              </a:rPr>
              <a:t>engagement </a:t>
            </a:r>
            <a:r>
              <a:rPr sz="1800" dirty="0">
                <a:solidFill>
                  <a:srgbClr val="FFFFFF"/>
                </a:solidFill>
                <a:latin typeface="Comic Sans MS"/>
                <a:cs typeface="Comic Sans MS"/>
              </a:rPr>
              <a:t>(NHS,</a:t>
            </a:r>
            <a:r>
              <a:rPr sz="1800" spc="-45" dirty="0">
                <a:solidFill>
                  <a:srgbClr val="FFFFFF"/>
                </a:solidFill>
                <a:latin typeface="Comic Sans MS"/>
                <a:cs typeface="Comic Sans MS"/>
              </a:rPr>
              <a:t> </a:t>
            </a:r>
            <a:r>
              <a:rPr sz="1800" spc="-10" dirty="0">
                <a:solidFill>
                  <a:srgbClr val="FFFFFF"/>
                </a:solidFill>
                <a:latin typeface="Comic Sans MS"/>
                <a:cs typeface="Comic Sans MS"/>
              </a:rPr>
              <a:t>2025).</a:t>
            </a:r>
            <a:endParaRPr sz="1800">
              <a:latin typeface="Comic Sans MS"/>
              <a:cs typeface="Comic Sans MS"/>
            </a:endParaRPr>
          </a:p>
        </p:txBody>
      </p:sp>
      <p:sp>
        <p:nvSpPr>
          <p:cNvPr id="14" name="object 14"/>
          <p:cNvSpPr txBox="1"/>
          <p:nvPr/>
        </p:nvSpPr>
        <p:spPr>
          <a:xfrm>
            <a:off x="271678" y="3635197"/>
            <a:ext cx="4380230" cy="2769870"/>
          </a:xfrm>
          <a:prstGeom prst="rect">
            <a:avLst/>
          </a:prstGeom>
        </p:spPr>
        <p:txBody>
          <a:bodyPr vert="horz" wrap="square" lIns="0" tIns="12700" rIns="0" bIns="0" rtlCol="0">
            <a:spAutoFit/>
          </a:bodyPr>
          <a:lstStyle/>
          <a:p>
            <a:pPr marL="297815" marR="6985" indent="-285750" algn="just">
              <a:lnSpc>
                <a:spcPct val="100000"/>
              </a:lnSpc>
              <a:spcBef>
                <a:spcPts val="100"/>
              </a:spcBef>
              <a:buFont typeface="Arial"/>
              <a:buChar char="•"/>
              <a:tabLst>
                <a:tab pos="299085" algn="l"/>
              </a:tabLst>
            </a:pPr>
            <a:r>
              <a:rPr sz="1800" dirty="0">
                <a:solidFill>
                  <a:srgbClr val="FFFFFF"/>
                </a:solidFill>
                <a:latin typeface="Comic Sans MS"/>
                <a:cs typeface="Comic Sans MS"/>
              </a:rPr>
              <a:t>the</a:t>
            </a:r>
            <a:r>
              <a:rPr sz="1800" spc="190" dirty="0">
                <a:solidFill>
                  <a:srgbClr val="FFFFFF"/>
                </a:solidFill>
                <a:latin typeface="Comic Sans MS"/>
                <a:cs typeface="Comic Sans MS"/>
              </a:rPr>
              <a:t> </a:t>
            </a:r>
            <a:r>
              <a:rPr sz="1800" dirty="0">
                <a:solidFill>
                  <a:srgbClr val="FFFFFF"/>
                </a:solidFill>
                <a:latin typeface="Comic Sans MS"/>
                <a:cs typeface="Comic Sans MS"/>
              </a:rPr>
              <a:t>increase</a:t>
            </a:r>
            <a:r>
              <a:rPr sz="1800" spc="190" dirty="0">
                <a:solidFill>
                  <a:srgbClr val="FFFFFF"/>
                </a:solidFill>
                <a:latin typeface="Comic Sans MS"/>
                <a:cs typeface="Comic Sans MS"/>
              </a:rPr>
              <a:t> </a:t>
            </a:r>
            <a:r>
              <a:rPr sz="1800" dirty="0">
                <a:solidFill>
                  <a:srgbClr val="FFFFFF"/>
                </a:solidFill>
                <a:latin typeface="Comic Sans MS"/>
                <a:cs typeface="Comic Sans MS"/>
              </a:rPr>
              <a:t>in</a:t>
            </a:r>
            <a:r>
              <a:rPr sz="1800" spc="185" dirty="0">
                <a:solidFill>
                  <a:srgbClr val="FFFFFF"/>
                </a:solidFill>
                <a:latin typeface="Comic Sans MS"/>
                <a:cs typeface="Comic Sans MS"/>
              </a:rPr>
              <a:t> </a:t>
            </a:r>
            <a:r>
              <a:rPr sz="1800" dirty="0">
                <a:solidFill>
                  <a:srgbClr val="FFFFFF"/>
                </a:solidFill>
                <a:latin typeface="Comic Sans MS"/>
                <a:cs typeface="Comic Sans MS"/>
              </a:rPr>
              <a:t>the</a:t>
            </a:r>
            <a:r>
              <a:rPr sz="1800" spc="190" dirty="0">
                <a:solidFill>
                  <a:srgbClr val="FFFFFF"/>
                </a:solidFill>
                <a:latin typeface="Comic Sans MS"/>
                <a:cs typeface="Comic Sans MS"/>
              </a:rPr>
              <a:t> </a:t>
            </a:r>
            <a:r>
              <a:rPr sz="1800" dirty="0">
                <a:solidFill>
                  <a:srgbClr val="FFFFFF"/>
                </a:solidFill>
                <a:latin typeface="Comic Sans MS"/>
                <a:cs typeface="Comic Sans MS"/>
              </a:rPr>
              <a:t>campaign</a:t>
            </a:r>
            <a:r>
              <a:rPr sz="1800" spc="200" dirty="0">
                <a:solidFill>
                  <a:srgbClr val="FFFFFF"/>
                </a:solidFill>
                <a:latin typeface="Comic Sans MS"/>
                <a:cs typeface="Comic Sans MS"/>
              </a:rPr>
              <a:t> </a:t>
            </a:r>
            <a:r>
              <a:rPr sz="1800" dirty="0">
                <a:solidFill>
                  <a:srgbClr val="FFFFFF"/>
                </a:solidFill>
                <a:latin typeface="Comic Sans MS"/>
                <a:cs typeface="Comic Sans MS"/>
              </a:rPr>
              <a:t>and</a:t>
            </a:r>
            <a:r>
              <a:rPr sz="1800" spc="195" dirty="0">
                <a:solidFill>
                  <a:srgbClr val="FFFFFF"/>
                </a:solidFill>
                <a:latin typeface="Comic Sans MS"/>
                <a:cs typeface="Comic Sans MS"/>
              </a:rPr>
              <a:t> </a:t>
            </a:r>
            <a:r>
              <a:rPr sz="1800" spc="-25" dirty="0">
                <a:solidFill>
                  <a:srgbClr val="FFFFFF"/>
                </a:solidFill>
                <a:latin typeface="Comic Sans MS"/>
                <a:cs typeface="Comic Sans MS"/>
              </a:rPr>
              <a:t>the 	</a:t>
            </a:r>
            <a:r>
              <a:rPr sz="1800" dirty="0">
                <a:solidFill>
                  <a:srgbClr val="FFFFFF"/>
                </a:solidFill>
                <a:latin typeface="Comic Sans MS"/>
                <a:cs typeface="Comic Sans MS"/>
              </a:rPr>
              <a:t>difference</a:t>
            </a:r>
            <a:r>
              <a:rPr sz="1800" spc="440" dirty="0">
                <a:solidFill>
                  <a:srgbClr val="FFFFFF"/>
                </a:solidFill>
                <a:latin typeface="Comic Sans MS"/>
                <a:cs typeface="Comic Sans MS"/>
              </a:rPr>
              <a:t>  </a:t>
            </a:r>
            <a:r>
              <a:rPr sz="1800" dirty="0">
                <a:solidFill>
                  <a:srgbClr val="FFFFFF"/>
                </a:solidFill>
                <a:latin typeface="Comic Sans MS"/>
                <a:cs typeface="Comic Sans MS"/>
              </a:rPr>
              <a:t>between</a:t>
            </a:r>
            <a:r>
              <a:rPr sz="1800" spc="445" dirty="0">
                <a:solidFill>
                  <a:srgbClr val="FFFFFF"/>
                </a:solidFill>
                <a:latin typeface="Comic Sans MS"/>
                <a:cs typeface="Comic Sans MS"/>
              </a:rPr>
              <a:t>  </a:t>
            </a:r>
            <a:r>
              <a:rPr sz="1800" spc="-20" dirty="0">
                <a:solidFill>
                  <a:srgbClr val="FFFFFF"/>
                </a:solidFill>
                <a:latin typeface="Comic Sans MS"/>
                <a:cs typeface="Comic Sans MS"/>
              </a:rPr>
              <a:t>post-</a:t>
            </a:r>
            <a:r>
              <a:rPr sz="1800" spc="-10" dirty="0">
                <a:solidFill>
                  <a:srgbClr val="FFFFFF"/>
                </a:solidFill>
                <a:latin typeface="Comic Sans MS"/>
                <a:cs typeface="Comic Sans MS"/>
              </a:rPr>
              <a:t>campaign 	</a:t>
            </a:r>
            <a:r>
              <a:rPr sz="1800" dirty="0">
                <a:solidFill>
                  <a:srgbClr val="FFFFFF"/>
                </a:solidFill>
                <a:latin typeface="Comic Sans MS"/>
                <a:cs typeface="Comic Sans MS"/>
              </a:rPr>
              <a:t>and</a:t>
            </a:r>
            <a:r>
              <a:rPr sz="1800" spc="-25" dirty="0">
                <a:solidFill>
                  <a:srgbClr val="FFFFFF"/>
                </a:solidFill>
                <a:latin typeface="Comic Sans MS"/>
                <a:cs typeface="Comic Sans MS"/>
              </a:rPr>
              <a:t> </a:t>
            </a:r>
            <a:r>
              <a:rPr sz="1800" dirty="0">
                <a:solidFill>
                  <a:srgbClr val="FFFFFF"/>
                </a:solidFill>
                <a:latin typeface="Comic Sans MS"/>
                <a:cs typeface="Comic Sans MS"/>
              </a:rPr>
              <a:t>baseline</a:t>
            </a:r>
            <a:r>
              <a:rPr sz="1800" spc="-45" dirty="0">
                <a:solidFill>
                  <a:srgbClr val="FFFFFF"/>
                </a:solidFill>
                <a:latin typeface="Comic Sans MS"/>
                <a:cs typeface="Comic Sans MS"/>
              </a:rPr>
              <a:t> </a:t>
            </a:r>
            <a:r>
              <a:rPr sz="1800" spc="-10" dirty="0">
                <a:solidFill>
                  <a:srgbClr val="FFFFFF"/>
                </a:solidFill>
                <a:latin typeface="Comic Sans MS"/>
                <a:cs typeface="Comic Sans MS"/>
              </a:rPr>
              <a:t>engagement.</a:t>
            </a:r>
            <a:endParaRPr sz="1800">
              <a:latin typeface="Comic Sans MS"/>
              <a:cs typeface="Comic Sans MS"/>
            </a:endParaRPr>
          </a:p>
          <a:p>
            <a:pPr marL="299085" marR="6350" indent="-287020" algn="just">
              <a:lnSpc>
                <a:spcPct val="100000"/>
              </a:lnSpc>
              <a:spcBef>
                <a:spcPts val="5"/>
              </a:spcBef>
              <a:buFont typeface="Arial"/>
              <a:buChar char="•"/>
              <a:tabLst>
                <a:tab pos="299085" algn="l"/>
              </a:tabLst>
            </a:pPr>
            <a:r>
              <a:rPr sz="1800" dirty="0">
                <a:solidFill>
                  <a:srgbClr val="FFFFFF"/>
                </a:solidFill>
                <a:latin typeface="Comic Sans MS"/>
                <a:cs typeface="Comic Sans MS"/>
              </a:rPr>
              <a:t>local</a:t>
            </a:r>
            <a:r>
              <a:rPr sz="1800" spc="430" dirty="0">
                <a:solidFill>
                  <a:srgbClr val="FFFFFF"/>
                </a:solidFill>
                <a:latin typeface="Comic Sans MS"/>
                <a:cs typeface="Comic Sans MS"/>
              </a:rPr>
              <a:t> </a:t>
            </a:r>
            <a:r>
              <a:rPr sz="1800" dirty="0">
                <a:solidFill>
                  <a:srgbClr val="FFFFFF"/>
                </a:solidFill>
                <a:latin typeface="Comic Sans MS"/>
                <a:cs typeface="Comic Sans MS"/>
              </a:rPr>
              <a:t>venue</a:t>
            </a:r>
            <a:r>
              <a:rPr sz="1800" spc="420" dirty="0">
                <a:solidFill>
                  <a:srgbClr val="FFFFFF"/>
                </a:solidFill>
                <a:latin typeface="Comic Sans MS"/>
                <a:cs typeface="Comic Sans MS"/>
              </a:rPr>
              <a:t> </a:t>
            </a:r>
            <a:r>
              <a:rPr sz="1800" dirty="0">
                <a:solidFill>
                  <a:srgbClr val="FFFFFF"/>
                </a:solidFill>
                <a:latin typeface="Comic Sans MS"/>
                <a:cs typeface="Comic Sans MS"/>
              </a:rPr>
              <a:t>for</a:t>
            </a:r>
            <a:r>
              <a:rPr sz="1800" spc="430" dirty="0">
                <a:solidFill>
                  <a:srgbClr val="FFFFFF"/>
                </a:solidFill>
                <a:latin typeface="Comic Sans MS"/>
                <a:cs typeface="Comic Sans MS"/>
              </a:rPr>
              <a:t> </a:t>
            </a:r>
            <a:r>
              <a:rPr sz="1800" dirty="0">
                <a:solidFill>
                  <a:srgbClr val="FFFFFF"/>
                </a:solidFill>
                <a:latin typeface="Comic Sans MS"/>
                <a:cs typeface="Comic Sans MS"/>
              </a:rPr>
              <a:t>the</a:t>
            </a:r>
            <a:r>
              <a:rPr sz="1800" spc="425" dirty="0">
                <a:solidFill>
                  <a:srgbClr val="FFFFFF"/>
                </a:solidFill>
                <a:latin typeface="Comic Sans MS"/>
                <a:cs typeface="Comic Sans MS"/>
              </a:rPr>
              <a:t> </a:t>
            </a:r>
            <a:r>
              <a:rPr sz="1800" dirty="0">
                <a:solidFill>
                  <a:srgbClr val="FFFFFF"/>
                </a:solidFill>
                <a:latin typeface="Comic Sans MS"/>
                <a:cs typeface="Comic Sans MS"/>
              </a:rPr>
              <a:t>publicity</a:t>
            </a:r>
            <a:r>
              <a:rPr sz="1800" spc="430" dirty="0">
                <a:solidFill>
                  <a:srgbClr val="FFFFFF"/>
                </a:solidFill>
                <a:latin typeface="Comic Sans MS"/>
                <a:cs typeface="Comic Sans MS"/>
              </a:rPr>
              <a:t> </a:t>
            </a:r>
            <a:r>
              <a:rPr sz="1800" dirty="0">
                <a:solidFill>
                  <a:srgbClr val="FFFFFF"/>
                </a:solidFill>
                <a:latin typeface="Comic Sans MS"/>
                <a:cs typeface="Comic Sans MS"/>
              </a:rPr>
              <a:t>of</a:t>
            </a:r>
            <a:r>
              <a:rPr sz="1800" spc="425" dirty="0">
                <a:solidFill>
                  <a:srgbClr val="FFFFFF"/>
                </a:solidFill>
                <a:latin typeface="Comic Sans MS"/>
                <a:cs typeface="Comic Sans MS"/>
              </a:rPr>
              <a:t> </a:t>
            </a:r>
            <a:r>
              <a:rPr sz="1800" spc="-25" dirty="0">
                <a:solidFill>
                  <a:srgbClr val="FFFFFF"/>
                </a:solidFill>
                <a:latin typeface="Comic Sans MS"/>
                <a:cs typeface="Comic Sans MS"/>
              </a:rPr>
              <a:t>the </a:t>
            </a:r>
            <a:r>
              <a:rPr sz="1800" dirty="0">
                <a:solidFill>
                  <a:srgbClr val="FFFFFF"/>
                </a:solidFill>
                <a:latin typeface="Comic Sans MS"/>
                <a:cs typeface="Comic Sans MS"/>
              </a:rPr>
              <a:t>campaign</a:t>
            </a:r>
            <a:r>
              <a:rPr sz="1800" spc="-55" dirty="0">
                <a:solidFill>
                  <a:srgbClr val="FFFFFF"/>
                </a:solidFill>
                <a:latin typeface="Comic Sans MS"/>
                <a:cs typeface="Comic Sans MS"/>
              </a:rPr>
              <a:t> </a:t>
            </a:r>
            <a:r>
              <a:rPr sz="1800" dirty="0">
                <a:solidFill>
                  <a:srgbClr val="FFFFFF"/>
                </a:solidFill>
                <a:latin typeface="Comic Sans MS"/>
                <a:cs typeface="Comic Sans MS"/>
              </a:rPr>
              <a:t>(Jackson</a:t>
            </a:r>
            <a:r>
              <a:rPr sz="1800" spc="-35" dirty="0">
                <a:solidFill>
                  <a:srgbClr val="FFFFFF"/>
                </a:solidFill>
                <a:latin typeface="Comic Sans MS"/>
                <a:cs typeface="Comic Sans MS"/>
              </a:rPr>
              <a:t> </a:t>
            </a:r>
            <a:r>
              <a:rPr sz="1800" i="1" dirty="0">
                <a:solidFill>
                  <a:srgbClr val="FFFFFF"/>
                </a:solidFill>
                <a:latin typeface="Comic Sans MS"/>
                <a:cs typeface="Comic Sans MS"/>
              </a:rPr>
              <a:t>et</a:t>
            </a:r>
            <a:r>
              <a:rPr sz="1800" i="1" spc="-55" dirty="0">
                <a:solidFill>
                  <a:srgbClr val="FFFFFF"/>
                </a:solidFill>
                <a:latin typeface="Comic Sans MS"/>
                <a:cs typeface="Comic Sans MS"/>
              </a:rPr>
              <a:t> </a:t>
            </a:r>
            <a:r>
              <a:rPr sz="1800" i="1" dirty="0">
                <a:solidFill>
                  <a:srgbClr val="FFFFFF"/>
                </a:solidFill>
                <a:latin typeface="Comic Sans MS"/>
                <a:cs typeface="Comic Sans MS"/>
              </a:rPr>
              <a:t>al.,</a:t>
            </a:r>
            <a:r>
              <a:rPr sz="1800" i="1" spc="-40" dirty="0">
                <a:solidFill>
                  <a:srgbClr val="FFFFFF"/>
                </a:solidFill>
                <a:latin typeface="Comic Sans MS"/>
                <a:cs typeface="Comic Sans MS"/>
              </a:rPr>
              <a:t> </a:t>
            </a:r>
            <a:r>
              <a:rPr sz="1800" spc="-10" dirty="0">
                <a:solidFill>
                  <a:srgbClr val="FFFFFF"/>
                </a:solidFill>
                <a:latin typeface="Comic Sans MS"/>
                <a:cs typeface="Comic Sans MS"/>
              </a:rPr>
              <a:t>2024).</a:t>
            </a:r>
            <a:endParaRPr sz="1800">
              <a:latin typeface="Comic Sans MS"/>
              <a:cs typeface="Comic Sans MS"/>
            </a:endParaRPr>
          </a:p>
          <a:p>
            <a:pPr marL="297815" marR="5080" indent="-285750" algn="just">
              <a:lnSpc>
                <a:spcPct val="100000"/>
              </a:lnSpc>
              <a:buFont typeface="Arial"/>
              <a:buChar char="•"/>
              <a:tabLst>
                <a:tab pos="299085" algn="l"/>
              </a:tabLst>
            </a:pPr>
            <a:r>
              <a:rPr sz="1800" dirty="0">
                <a:solidFill>
                  <a:srgbClr val="FFFFFF"/>
                </a:solidFill>
                <a:latin typeface="Comic Sans MS"/>
                <a:cs typeface="Comic Sans MS"/>
              </a:rPr>
              <a:t>measurement</a:t>
            </a:r>
            <a:r>
              <a:rPr sz="1800" spc="5" dirty="0">
                <a:solidFill>
                  <a:srgbClr val="FFFFFF"/>
                </a:solidFill>
                <a:latin typeface="Comic Sans MS"/>
                <a:cs typeface="Comic Sans MS"/>
              </a:rPr>
              <a:t>  </a:t>
            </a:r>
            <a:r>
              <a:rPr sz="1800" dirty="0">
                <a:solidFill>
                  <a:srgbClr val="FFFFFF"/>
                </a:solidFill>
                <a:latin typeface="Comic Sans MS"/>
                <a:cs typeface="Comic Sans MS"/>
              </a:rPr>
              <a:t>of</a:t>
            </a:r>
            <a:r>
              <a:rPr sz="1800" spc="5" dirty="0">
                <a:solidFill>
                  <a:srgbClr val="FFFFFF"/>
                </a:solidFill>
                <a:latin typeface="Comic Sans MS"/>
                <a:cs typeface="Comic Sans MS"/>
              </a:rPr>
              <a:t>  </a:t>
            </a:r>
            <a:r>
              <a:rPr sz="1800" dirty="0">
                <a:solidFill>
                  <a:srgbClr val="FFFFFF"/>
                </a:solidFill>
                <a:latin typeface="Comic Sans MS"/>
                <a:cs typeface="Comic Sans MS"/>
              </a:rPr>
              <a:t>digital</a:t>
            </a:r>
            <a:r>
              <a:rPr sz="1800" spc="5" dirty="0">
                <a:solidFill>
                  <a:srgbClr val="FFFFFF"/>
                </a:solidFill>
                <a:latin typeface="Comic Sans MS"/>
                <a:cs typeface="Comic Sans MS"/>
              </a:rPr>
              <a:t>  </a:t>
            </a:r>
            <a:r>
              <a:rPr sz="1800" spc="-10" dirty="0">
                <a:solidFill>
                  <a:srgbClr val="FFFFFF"/>
                </a:solidFill>
                <a:latin typeface="Comic Sans MS"/>
                <a:cs typeface="Comic Sans MS"/>
              </a:rPr>
              <a:t>engagement, 	</a:t>
            </a:r>
            <a:r>
              <a:rPr sz="1800" dirty="0">
                <a:solidFill>
                  <a:srgbClr val="FFFFFF"/>
                </a:solidFill>
                <a:latin typeface="Comic Sans MS"/>
                <a:cs typeface="Comic Sans MS"/>
              </a:rPr>
              <a:t>changes</a:t>
            </a:r>
            <a:r>
              <a:rPr sz="1800" spc="385" dirty="0">
                <a:solidFill>
                  <a:srgbClr val="FFFFFF"/>
                </a:solidFill>
                <a:latin typeface="Comic Sans MS"/>
                <a:cs typeface="Comic Sans MS"/>
              </a:rPr>
              <a:t>  </a:t>
            </a:r>
            <a:r>
              <a:rPr sz="1800" dirty="0">
                <a:solidFill>
                  <a:srgbClr val="FFFFFF"/>
                </a:solidFill>
                <a:latin typeface="Comic Sans MS"/>
                <a:cs typeface="Comic Sans MS"/>
              </a:rPr>
              <a:t>in</a:t>
            </a:r>
            <a:r>
              <a:rPr sz="1800" spc="380" dirty="0">
                <a:solidFill>
                  <a:srgbClr val="FFFFFF"/>
                </a:solidFill>
                <a:latin typeface="Comic Sans MS"/>
                <a:cs typeface="Comic Sans MS"/>
              </a:rPr>
              <a:t>  </a:t>
            </a:r>
            <a:r>
              <a:rPr sz="1800" dirty="0">
                <a:solidFill>
                  <a:srgbClr val="FFFFFF"/>
                </a:solidFill>
                <a:latin typeface="Comic Sans MS"/>
                <a:cs typeface="Comic Sans MS"/>
              </a:rPr>
              <a:t>the</a:t>
            </a:r>
            <a:r>
              <a:rPr sz="1800" spc="385" dirty="0">
                <a:solidFill>
                  <a:srgbClr val="FFFFFF"/>
                </a:solidFill>
                <a:latin typeface="Comic Sans MS"/>
                <a:cs typeface="Comic Sans MS"/>
              </a:rPr>
              <a:t>  </a:t>
            </a:r>
            <a:r>
              <a:rPr sz="1800" dirty="0">
                <a:solidFill>
                  <a:srgbClr val="FFFFFF"/>
                </a:solidFill>
                <a:latin typeface="Comic Sans MS"/>
                <a:cs typeface="Comic Sans MS"/>
              </a:rPr>
              <a:t>attitude</a:t>
            </a:r>
            <a:r>
              <a:rPr sz="1800" spc="385" dirty="0">
                <a:solidFill>
                  <a:srgbClr val="FFFFFF"/>
                </a:solidFill>
                <a:latin typeface="Comic Sans MS"/>
                <a:cs typeface="Comic Sans MS"/>
              </a:rPr>
              <a:t>  </a:t>
            </a:r>
            <a:r>
              <a:rPr sz="1800" dirty="0">
                <a:solidFill>
                  <a:srgbClr val="FFFFFF"/>
                </a:solidFill>
                <a:latin typeface="Comic Sans MS"/>
                <a:cs typeface="Comic Sans MS"/>
              </a:rPr>
              <a:t>of</a:t>
            </a:r>
            <a:r>
              <a:rPr sz="1800" spc="385" dirty="0">
                <a:solidFill>
                  <a:srgbClr val="FFFFFF"/>
                </a:solidFill>
                <a:latin typeface="Comic Sans MS"/>
                <a:cs typeface="Comic Sans MS"/>
              </a:rPr>
              <a:t>  </a:t>
            </a:r>
            <a:r>
              <a:rPr sz="1800" spc="-25" dirty="0">
                <a:solidFill>
                  <a:srgbClr val="FFFFFF"/>
                </a:solidFill>
                <a:latin typeface="Comic Sans MS"/>
                <a:cs typeface="Comic Sans MS"/>
              </a:rPr>
              <a:t>the 	</a:t>
            </a:r>
            <a:r>
              <a:rPr sz="1800" dirty="0">
                <a:solidFill>
                  <a:srgbClr val="FFFFFF"/>
                </a:solidFill>
                <a:latin typeface="Comic Sans MS"/>
                <a:cs typeface="Comic Sans MS"/>
              </a:rPr>
              <a:t>consumers</a:t>
            </a:r>
            <a:r>
              <a:rPr sz="1800" spc="204" dirty="0">
                <a:solidFill>
                  <a:srgbClr val="FFFFFF"/>
                </a:solidFill>
                <a:latin typeface="Comic Sans MS"/>
                <a:cs typeface="Comic Sans MS"/>
              </a:rPr>
              <a:t> </a:t>
            </a:r>
            <a:r>
              <a:rPr sz="1800" dirty="0">
                <a:solidFill>
                  <a:srgbClr val="FFFFFF"/>
                </a:solidFill>
                <a:latin typeface="Comic Sans MS"/>
                <a:cs typeface="Comic Sans MS"/>
              </a:rPr>
              <a:t>and</a:t>
            </a:r>
            <a:r>
              <a:rPr sz="1800" spc="195" dirty="0">
                <a:solidFill>
                  <a:srgbClr val="FFFFFF"/>
                </a:solidFill>
                <a:latin typeface="Comic Sans MS"/>
                <a:cs typeface="Comic Sans MS"/>
              </a:rPr>
              <a:t> </a:t>
            </a:r>
            <a:r>
              <a:rPr sz="1800" dirty="0">
                <a:solidFill>
                  <a:srgbClr val="FFFFFF"/>
                </a:solidFill>
                <a:latin typeface="Comic Sans MS"/>
                <a:cs typeface="Comic Sans MS"/>
              </a:rPr>
              <a:t>also</a:t>
            </a:r>
            <a:r>
              <a:rPr sz="1800" spc="204" dirty="0">
                <a:solidFill>
                  <a:srgbClr val="FFFFFF"/>
                </a:solidFill>
                <a:latin typeface="Comic Sans MS"/>
                <a:cs typeface="Comic Sans MS"/>
              </a:rPr>
              <a:t> </a:t>
            </a:r>
            <a:r>
              <a:rPr sz="1800" dirty="0">
                <a:solidFill>
                  <a:srgbClr val="FFFFFF"/>
                </a:solidFill>
                <a:latin typeface="Comic Sans MS"/>
                <a:cs typeface="Comic Sans MS"/>
              </a:rPr>
              <a:t>the</a:t>
            </a:r>
            <a:r>
              <a:rPr sz="1800" spc="195" dirty="0">
                <a:solidFill>
                  <a:srgbClr val="FFFFFF"/>
                </a:solidFill>
                <a:latin typeface="Comic Sans MS"/>
                <a:cs typeface="Comic Sans MS"/>
              </a:rPr>
              <a:t> </a:t>
            </a:r>
            <a:r>
              <a:rPr sz="1800" spc="-10" dirty="0">
                <a:solidFill>
                  <a:srgbClr val="FFFFFF"/>
                </a:solidFill>
                <a:latin typeface="Comic Sans MS"/>
                <a:cs typeface="Comic Sans MS"/>
              </a:rPr>
              <a:t>measurement 	</a:t>
            </a:r>
            <a:r>
              <a:rPr sz="1800" dirty="0">
                <a:solidFill>
                  <a:srgbClr val="FFFFFF"/>
                </a:solidFill>
                <a:latin typeface="Comic Sans MS"/>
                <a:cs typeface="Comic Sans MS"/>
              </a:rPr>
              <a:t>of</a:t>
            </a:r>
            <a:r>
              <a:rPr sz="1800" spc="75" dirty="0">
                <a:solidFill>
                  <a:srgbClr val="FFFFFF"/>
                </a:solidFill>
                <a:latin typeface="Comic Sans MS"/>
                <a:cs typeface="Comic Sans MS"/>
              </a:rPr>
              <a:t>  </a:t>
            </a:r>
            <a:r>
              <a:rPr sz="1800" dirty="0">
                <a:solidFill>
                  <a:srgbClr val="FFFFFF"/>
                </a:solidFill>
                <a:latin typeface="Comic Sans MS"/>
                <a:cs typeface="Comic Sans MS"/>
              </a:rPr>
              <a:t>the</a:t>
            </a:r>
            <a:r>
              <a:rPr sz="1800" spc="80" dirty="0">
                <a:solidFill>
                  <a:srgbClr val="FFFFFF"/>
                </a:solidFill>
                <a:latin typeface="Comic Sans MS"/>
                <a:cs typeface="Comic Sans MS"/>
              </a:rPr>
              <a:t>  </a:t>
            </a:r>
            <a:r>
              <a:rPr sz="1800" dirty="0">
                <a:solidFill>
                  <a:srgbClr val="FFFFFF"/>
                </a:solidFill>
                <a:latin typeface="Comic Sans MS"/>
                <a:cs typeface="Comic Sans MS"/>
              </a:rPr>
              <a:t>documents</a:t>
            </a:r>
            <a:r>
              <a:rPr sz="1800" spc="85" dirty="0">
                <a:solidFill>
                  <a:srgbClr val="FFFFFF"/>
                </a:solidFill>
                <a:latin typeface="Comic Sans MS"/>
                <a:cs typeface="Comic Sans MS"/>
              </a:rPr>
              <a:t>  </a:t>
            </a:r>
            <a:r>
              <a:rPr sz="1800" dirty="0">
                <a:solidFill>
                  <a:srgbClr val="FFFFFF"/>
                </a:solidFill>
                <a:latin typeface="Comic Sans MS"/>
                <a:cs typeface="Comic Sans MS"/>
              </a:rPr>
              <a:t>(Lund</a:t>
            </a:r>
            <a:r>
              <a:rPr sz="1800" spc="80" dirty="0">
                <a:solidFill>
                  <a:srgbClr val="FFFFFF"/>
                </a:solidFill>
                <a:latin typeface="Comic Sans MS"/>
                <a:cs typeface="Comic Sans MS"/>
              </a:rPr>
              <a:t>  </a:t>
            </a:r>
            <a:r>
              <a:rPr sz="1800" dirty="0">
                <a:solidFill>
                  <a:srgbClr val="FFFFFF"/>
                </a:solidFill>
                <a:latin typeface="Comic Sans MS"/>
                <a:cs typeface="Comic Sans MS"/>
              </a:rPr>
              <a:t>and</a:t>
            </a:r>
            <a:r>
              <a:rPr sz="1800" spc="85" dirty="0">
                <a:solidFill>
                  <a:srgbClr val="FFFFFF"/>
                </a:solidFill>
                <a:latin typeface="Comic Sans MS"/>
                <a:cs typeface="Comic Sans MS"/>
              </a:rPr>
              <a:t>  </a:t>
            </a:r>
            <a:r>
              <a:rPr sz="1800" spc="-10" dirty="0">
                <a:solidFill>
                  <a:srgbClr val="FFFFFF"/>
                </a:solidFill>
                <a:latin typeface="Comic Sans MS"/>
                <a:cs typeface="Comic Sans MS"/>
              </a:rPr>
              <a:t>Lund, 	2022).</a:t>
            </a:r>
            <a:endParaRPr sz="1800">
              <a:latin typeface="Comic Sans MS"/>
              <a:cs typeface="Comic Sans MS"/>
            </a:endParaRPr>
          </a:p>
        </p:txBody>
      </p:sp>
      <p:grpSp>
        <p:nvGrpSpPr>
          <p:cNvPr id="15" name="object 15"/>
          <p:cNvGrpSpPr/>
          <p:nvPr/>
        </p:nvGrpSpPr>
        <p:grpSpPr>
          <a:xfrm>
            <a:off x="5219763" y="1819401"/>
            <a:ext cx="6562090" cy="4808220"/>
            <a:chOff x="5219763" y="1819401"/>
            <a:chExt cx="6562090" cy="4808220"/>
          </a:xfrm>
        </p:grpSpPr>
        <p:pic>
          <p:nvPicPr>
            <p:cNvPr id="16" name="object 16"/>
            <p:cNvPicPr/>
            <p:nvPr/>
          </p:nvPicPr>
          <p:blipFill>
            <a:blip r:embed="rId5" cstate="print"/>
            <a:stretch>
              <a:fillRect/>
            </a:stretch>
          </p:blipFill>
          <p:spPr>
            <a:xfrm>
              <a:off x="10171810" y="3505047"/>
              <a:ext cx="1609471" cy="3114294"/>
            </a:xfrm>
            <a:prstGeom prst="rect">
              <a:avLst/>
            </a:prstGeom>
          </p:spPr>
        </p:pic>
        <p:pic>
          <p:nvPicPr>
            <p:cNvPr id="17" name="object 17"/>
            <p:cNvPicPr/>
            <p:nvPr/>
          </p:nvPicPr>
          <p:blipFill>
            <a:blip r:embed="rId6" cstate="print"/>
            <a:stretch>
              <a:fillRect/>
            </a:stretch>
          </p:blipFill>
          <p:spPr>
            <a:xfrm>
              <a:off x="5227701" y="1819401"/>
              <a:ext cx="4057141" cy="1685671"/>
            </a:xfrm>
            <a:prstGeom prst="rect">
              <a:avLst/>
            </a:prstGeom>
          </p:spPr>
        </p:pic>
        <p:sp>
          <p:nvSpPr>
            <p:cNvPr id="18" name="object 18"/>
            <p:cNvSpPr/>
            <p:nvPr/>
          </p:nvSpPr>
          <p:spPr>
            <a:xfrm>
              <a:off x="5227701" y="6089510"/>
              <a:ext cx="4467860" cy="530225"/>
            </a:xfrm>
            <a:custGeom>
              <a:avLst/>
              <a:gdLst/>
              <a:ahLst/>
              <a:cxnLst/>
              <a:rect l="l" t="t" r="r" b="b"/>
              <a:pathLst>
                <a:path w="4467859" h="530225">
                  <a:moveTo>
                    <a:pt x="4467860" y="0"/>
                  </a:moveTo>
                  <a:lnTo>
                    <a:pt x="0" y="0"/>
                  </a:lnTo>
                  <a:lnTo>
                    <a:pt x="0" y="529831"/>
                  </a:lnTo>
                  <a:lnTo>
                    <a:pt x="4467860" y="529831"/>
                  </a:lnTo>
                  <a:lnTo>
                    <a:pt x="4467860" y="0"/>
                  </a:lnTo>
                  <a:close/>
                </a:path>
              </a:pathLst>
            </a:custGeom>
            <a:solidFill>
              <a:srgbClr val="7DA9C9"/>
            </a:solidFill>
          </p:spPr>
          <p:txBody>
            <a:bodyPr wrap="square" lIns="0" tIns="0" rIns="0" bIns="0" rtlCol="0"/>
            <a:lstStyle/>
            <a:p>
              <a:endParaRPr/>
            </a:p>
          </p:txBody>
        </p:sp>
        <p:sp>
          <p:nvSpPr>
            <p:cNvPr id="19" name="object 19"/>
            <p:cNvSpPr/>
            <p:nvPr/>
          </p:nvSpPr>
          <p:spPr>
            <a:xfrm>
              <a:off x="5227701" y="6089510"/>
              <a:ext cx="4467860" cy="530225"/>
            </a:xfrm>
            <a:custGeom>
              <a:avLst/>
              <a:gdLst/>
              <a:ahLst/>
              <a:cxnLst/>
              <a:rect l="l" t="t" r="r" b="b"/>
              <a:pathLst>
                <a:path w="4467859" h="530225">
                  <a:moveTo>
                    <a:pt x="0" y="529831"/>
                  </a:moveTo>
                  <a:lnTo>
                    <a:pt x="4467860" y="529831"/>
                  </a:lnTo>
                  <a:lnTo>
                    <a:pt x="4467860" y="0"/>
                  </a:lnTo>
                  <a:lnTo>
                    <a:pt x="0" y="0"/>
                  </a:lnTo>
                  <a:lnTo>
                    <a:pt x="0" y="529831"/>
                  </a:lnTo>
                  <a:close/>
                </a:path>
              </a:pathLst>
            </a:custGeom>
            <a:ln w="15875">
              <a:solidFill>
                <a:srgbClr val="A75F09"/>
              </a:solidFill>
            </a:ln>
          </p:spPr>
          <p:txBody>
            <a:bodyPr wrap="square" lIns="0" tIns="0" rIns="0" bIns="0" rtlCol="0"/>
            <a:lstStyle/>
            <a:p>
              <a:endParaRPr/>
            </a:p>
          </p:txBody>
        </p:sp>
      </p:grpSp>
      <p:sp>
        <p:nvSpPr>
          <p:cNvPr id="20" name="object 20"/>
          <p:cNvSpPr txBox="1"/>
          <p:nvPr/>
        </p:nvSpPr>
        <p:spPr>
          <a:xfrm>
            <a:off x="6465570" y="6140602"/>
            <a:ext cx="1993264" cy="391160"/>
          </a:xfrm>
          <a:prstGeom prst="rect">
            <a:avLst/>
          </a:prstGeom>
        </p:spPr>
        <p:txBody>
          <a:bodyPr vert="horz" wrap="square" lIns="0" tIns="12700" rIns="0" bIns="0" rtlCol="0">
            <a:spAutoFit/>
          </a:bodyPr>
          <a:lstStyle/>
          <a:p>
            <a:pPr marL="12700">
              <a:lnSpc>
                <a:spcPct val="100000"/>
              </a:lnSpc>
              <a:spcBef>
                <a:spcPts val="100"/>
              </a:spcBef>
            </a:pPr>
            <a:r>
              <a:rPr sz="2400" b="1" dirty="0">
                <a:solidFill>
                  <a:srgbClr val="FFFFFF"/>
                </a:solidFill>
                <a:latin typeface="Calibri"/>
                <a:cs typeface="Calibri"/>
              </a:rPr>
              <a:t>Source</a:t>
            </a:r>
            <a:r>
              <a:rPr sz="2400" b="1" spc="-45" dirty="0">
                <a:solidFill>
                  <a:srgbClr val="FFFFFF"/>
                </a:solidFill>
                <a:latin typeface="Calibri"/>
                <a:cs typeface="Calibri"/>
              </a:rPr>
              <a:t> </a:t>
            </a:r>
            <a:r>
              <a:rPr sz="2400" b="1" dirty="0">
                <a:solidFill>
                  <a:srgbClr val="FFFFFF"/>
                </a:solidFill>
                <a:latin typeface="Calibri"/>
                <a:cs typeface="Calibri"/>
              </a:rPr>
              <a:t>:</a:t>
            </a:r>
            <a:r>
              <a:rPr sz="2400" b="1" spc="-35" dirty="0">
                <a:solidFill>
                  <a:srgbClr val="FFFFFF"/>
                </a:solidFill>
                <a:latin typeface="Calibri"/>
                <a:cs typeface="Calibri"/>
              </a:rPr>
              <a:t> </a:t>
            </a:r>
            <a:r>
              <a:rPr sz="2400" b="1" spc="-10" dirty="0">
                <a:solidFill>
                  <a:srgbClr val="FFFFFF"/>
                </a:solidFill>
                <a:latin typeface="Calibri"/>
                <a:cs typeface="Calibri"/>
              </a:rPr>
              <a:t>Author</a:t>
            </a:r>
            <a:endParaRPr sz="2400">
              <a:latin typeface="Calibri"/>
              <a:cs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3669538" y="509981"/>
            <a:ext cx="4848225" cy="452120"/>
          </a:xfrm>
          <a:prstGeom prst="rect">
            <a:avLst/>
          </a:prstGeom>
        </p:spPr>
        <p:txBody>
          <a:bodyPr vert="horz" wrap="square" lIns="0" tIns="12065" rIns="0" bIns="0" rtlCol="0">
            <a:spAutoFit/>
          </a:bodyPr>
          <a:lstStyle/>
          <a:p>
            <a:pPr marL="12700">
              <a:lnSpc>
                <a:spcPct val="100000"/>
              </a:lnSpc>
              <a:spcBef>
                <a:spcPts val="95"/>
              </a:spcBef>
            </a:pPr>
            <a:r>
              <a:rPr spc="-110" dirty="0"/>
              <a:t>Task</a:t>
            </a:r>
            <a:r>
              <a:rPr spc="-90" dirty="0"/>
              <a:t> </a:t>
            </a:r>
            <a:r>
              <a:rPr dirty="0"/>
              <a:t>3</a:t>
            </a:r>
            <a:r>
              <a:rPr spc="-160" dirty="0"/>
              <a:t> </a:t>
            </a:r>
            <a:r>
              <a:rPr dirty="0"/>
              <a:t>-</a:t>
            </a:r>
            <a:r>
              <a:rPr spc="-120" dirty="0"/>
              <a:t> </a:t>
            </a:r>
            <a:r>
              <a:rPr spc="-50" dirty="0"/>
              <a:t>Benefits</a:t>
            </a:r>
            <a:r>
              <a:rPr spc="-120" dirty="0"/>
              <a:t> </a:t>
            </a:r>
            <a:r>
              <a:rPr dirty="0"/>
              <a:t>of</a:t>
            </a:r>
            <a:r>
              <a:rPr spc="-114" dirty="0"/>
              <a:t> </a:t>
            </a:r>
            <a:r>
              <a:rPr spc="-20" dirty="0"/>
              <a:t>campaign</a:t>
            </a:r>
          </a:p>
        </p:txBody>
      </p:sp>
      <p:sp>
        <p:nvSpPr>
          <p:cNvPr id="3" name="object 3"/>
          <p:cNvSpPr txBox="1"/>
          <p:nvPr/>
        </p:nvSpPr>
        <p:spPr>
          <a:xfrm>
            <a:off x="3800094" y="1703070"/>
            <a:ext cx="2202180" cy="391160"/>
          </a:xfrm>
          <a:prstGeom prst="rect">
            <a:avLst/>
          </a:prstGeom>
        </p:spPr>
        <p:txBody>
          <a:bodyPr vert="horz" wrap="square" lIns="0" tIns="12700" rIns="0" bIns="0" rtlCol="0">
            <a:spAutoFit/>
          </a:bodyPr>
          <a:lstStyle/>
          <a:p>
            <a:pPr marL="12700">
              <a:lnSpc>
                <a:spcPct val="100000"/>
              </a:lnSpc>
              <a:spcBef>
                <a:spcPts val="100"/>
              </a:spcBef>
            </a:pPr>
            <a:r>
              <a:rPr sz="2400" b="0" spc="140" dirty="0">
                <a:solidFill>
                  <a:srgbClr val="C00000"/>
                </a:solidFill>
                <a:latin typeface="Calibri Light"/>
                <a:cs typeface="Calibri Light"/>
              </a:rPr>
              <a:t>recovery</a:t>
            </a:r>
            <a:r>
              <a:rPr sz="2400" b="0" spc="315" dirty="0">
                <a:solidFill>
                  <a:srgbClr val="C00000"/>
                </a:solidFill>
                <a:latin typeface="Calibri Light"/>
                <a:cs typeface="Calibri Light"/>
              </a:rPr>
              <a:t> </a:t>
            </a:r>
            <a:r>
              <a:rPr sz="2400" b="0" spc="95" dirty="0">
                <a:solidFill>
                  <a:srgbClr val="C00000"/>
                </a:solidFill>
                <a:latin typeface="Calibri Light"/>
                <a:cs typeface="Calibri Light"/>
              </a:rPr>
              <a:t>of</a:t>
            </a:r>
            <a:r>
              <a:rPr sz="2400" b="0" spc="340" dirty="0">
                <a:solidFill>
                  <a:srgbClr val="C00000"/>
                </a:solidFill>
                <a:latin typeface="Calibri Light"/>
                <a:cs typeface="Calibri Light"/>
              </a:rPr>
              <a:t> </a:t>
            </a:r>
            <a:r>
              <a:rPr sz="2400" b="0" spc="95" dirty="0">
                <a:solidFill>
                  <a:srgbClr val="C00000"/>
                </a:solidFill>
                <a:latin typeface="Calibri Light"/>
                <a:cs typeface="Calibri Light"/>
              </a:rPr>
              <a:t>the</a:t>
            </a:r>
            <a:endParaRPr sz="2400">
              <a:latin typeface="Calibri Light"/>
              <a:cs typeface="Calibri Light"/>
            </a:endParaRPr>
          </a:p>
        </p:txBody>
      </p:sp>
      <p:sp>
        <p:nvSpPr>
          <p:cNvPr id="4" name="object 4"/>
          <p:cNvSpPr txBox="1"/>
          <p:nvPr/>
        </p:nvSpPr>
        <p:spPr>
          <a:xfrm>
            <a:off x="1140358" y="1703070"/>
            <a:ext cx="2473325" cy="720725"/>
          </a:xfrm>
          <a:prstGeom prst="rect">
            <a:avLst/>
          </a:prstGeom>
        </p:spPr>
        <p:txBody>
          <a:bodyPr vert="horz" wrap="square" lIns="0" tIns="12700" rIns="0" bIns="0" rtlCol="0">
            <a:spAutoFit/>
          </a:bodyPr>
          <a:lstStyle/>
          <a:p>
            <a:pPr marL="342265" indent="-342265" algn="ctr">
              <a:lnSpc>
                <a:spcPts val="2735"/>
              </a:lnSpc>
              <a:spcBef>
                <a:spcPts val="100"/>
              </a:spcBef>
              <a:buClr>
                <a:srgbClr val="E38312"/>
              </a:buClr>
              <a:buFont typeface="Arial"/>
              <a:buChar char="•"/>
              <a:tabLst>
                <a:tab pos="342265" algn="l"/>
              </a:tabLst>
            </a:pPr>
            <a:r>
              <a:rPr sz="2400" b="0" spc="155" dirty="0">
                <a:solidFill>
                  <a:srgbClr val="001F5F"/>
                </a:solidFill>
                <a:latin typeface="Calibri Light"/>
                <a:cs typeface="Calibri Light"/>
              </a:rPr>
              <a:t>Physiological</a:t>
            </a:r>
            <a:r>
              <a:rPr sz="2400" b="0" spc="380" dirty="0">
                <a:solidFill>
                  <a:srgbClr val="001F5F"/>
                </a:solidFill>
                <a:latin typeface="Calibri Light"/>
                <a:cs typeface="Calibri Light"/>
              </a:rPr>
              <a:t> </a:t>
            </a:r>
            <a:r>
              <a:rPr sz="2400" b="0" spc="-50" dirty="0">
                <a:solidFill>
                  <a:srgbClr val="001F5F"/>
                </a:solidFill>
                <a:latin typeface="Calibri Light"/>
                <a:cs typeface="Calibri Light"/>
              </a:rPr>
              <a:t>–</a:t>
            </a:r>
            <a:endParaRPr sz="2400">
              <a:latin typeface="Calibri Light"/>
              <a:cs typeface="Calibri Light"/>
            </a:endParaRPr>
          </a:p>
          <a:p>
            <a:pPr marR="5715" algn="ctr">
              <a:lnSpc>
                <a:spcPts val="2735"/>
              </a:lnSpc>
            </a:pPr>
            <a:r>
              <a:rPr sz="2400" b="0" spc="125" dirty="0">
                <a:solidFill>
                  <a:srgbClr val="C00000"/>
                </a:solidFill>
                <a:latin typeface="Calibri Light"/>
                <a:cs typeface="Calibri Light"/>
              </a:rPr>
              <a:t>oxygen</a:t>
            </a:r>
            <a:r>
              <a:rPr sz="2400" b="0" spc="345" dirty="0">
                <a:solidFill>
                  <a:srgbClr val="C00000"/>
                </a:solidFill>
                <a:latin typeface="Calibri Light"/>
                <a:cs typeface="Calibri Light"/>
              </a:rPr>
              <a:t> </a:t>
            </a:r>
            <a:r>
              <a:rPr sz="2400" b="0" spc="114" dirty="0">
                <a:solidFill>
                  <a:srgbClr val="C00000"/>
                </a:solidFill>
                <a:latin typeface="Calibri Light"/>
                <a:cs typeface="Calibri Light"/>
              </a:rPr>
              <a:t>level</a:t>
            </a:r>
            <a:endParaRPr sz="2400">
              <a:latin typeface="Calibri Light"/>
              <a:cs typeface="Calibri Light"/>
            </a:endParaRPr>
          </a:p>
        </p:txBody>
      </p:sp>
      <p:sp>
        <p:nvSpPr>
          <p:cNvPr id="5" name="object 5"/>
          <p:cNvSpPr txBox="1"/>
          <p:nvPr/>
        </p:nvSpPr>
        <p:spPr>
          <a:xfrm>
            <a:off x="1140358" y="3047491"/>
            <a:ext cx="5095240" cy="720725"/>
          </a:xfrm>
          <a:prstGeom prst="rect">
            <a:avLst/>
          </a:prstGeom>
        </p:spPr>
        <p:txBody>
          <a:bodyPr vert="horz" wrap="square" lIns="0" tIns="53975" rIns="0" bIns="0" rtlCol="0">
            <a:spAutoFit/>
          </a:bodyPr>
          <a:lstStyle/>
          <a:p>
            <a:pPr marL="354965" marR="5080" indent="-342900">
              <a:lnSpc>
                <a:spcPts val="2590"/>
              </a:lnSpc>
              <a:spcBef>
                <a:spcPts val="425"/>
              </a:spcBef>
              <a:buClr>
                <a:srgbClr val="E38312"/>
              </a:buClr>
              <a:buFont typeface="Arial"/>
              <a:buChar char="•"/>
              <a:tabLst>
                <a:tab pos="354965" algn="l"/>
              </a:tabLst>
            </a:pPr>
            <a:r>
              <a:rPr sz="2400" b="0" spc="160" dirty="0">
                <a:solidFill>
                  <a:srgbClr val="001F5F"/>
                </a:solidFill>
                <a:latin typeface="Calibri Light"/>
                <a:cs typeface="Calibri Light"/>
              </a:rPr>
              <a:t>Sociological</a:t>
            </a:r>
            <a:r>
              <a:rPr sz="2400" b="0" spc="380" dirty="0">
                <a:solidFill>
                  <a:srgbClr val="001F5F"/>
                </a:solidFill>
                <a:latin typeface="Calibri Light"/>
                <a:cs typeface="Calibri Light"/>
              </a:rPr>
              <a:t> </a:t>
            </a:r>
            <a:r>
              <a:rPr sz="2400" b="0" dirty="0">
                <a:solidFill>
                  <a:srgbClr val="001F5F"/>
                </a:solidFill>
                <a:latin typeface="Calibri Light"/>
                <a:cs typeface="Calibri Light"/>
              </a:rPr>
              <a:t>–</a:t>
            </a:r>
            <a:r>
              <a:rPr sz="2400" b="0" spc="370" dirty="0">
                <a:solidFill>
                  <a:srgbClr val="001F5F"/>
                </a:solidFill>
                <a:latin typeface="Calibri Light"/>
                <a:cs typeface="Calibri Light"/>
              </a:rPr>
              <a:t> </a:t>
            </a:r>
            <a:r>
              <a:rPr sz="2400" b="0" spc="135" dirty="0">
                <a:solidFill>
                  <a:srgbClr val="C00000"/>
                </a:solidFill>
                <a:latin typeface="Calibri Light"/>
                <a:cs typeface="Calibri Light"/>
              </a:rPr>
              <a:t>removal</a:t>
            </a:r>
            <a:r>
              <a:rPr sz="2400" b="0" spc="345" dirty="0">
                <a:solidFill>
                  <a:srgbClr val="C00000"/>
                </a:solidFill>
                <a:latin typeface="Calibri Light"/>
                <a:cs typeface="Calibri Light"/>
              </a:rPr>
              <a:t> </a:t>
            </a:r>
            <a:r>
              <a:rPr sz="2400" b="0" spc="90" dirty="0">
                <a:solidFill>
                  <a:srgbClr val="C00000"/>
                </a:solidFill>
                <a:latin typeface="Calibri Light"/>
                <a:cs typeface="Calibri Light"/>
              </a:rPr>
              <a:t>of</a:t>
            </a:r>
            <a:r>
              <a:rPr sz="2400" b="0" spc="350" dirty="0">
                <a:solidFill>
                  <a:srgbClr val="C00000"/>
                </a:solidFill>
                <a:latin typeface="Calibri Light"/>
                <a:cs typeface="Calibri Light"/>
              </a:rPr>
              <a:t> </a:t>
            </a:r>
            <a:r>
              <a:rPr sz="2400" b="0" spc="140" dirty="0">
                <a:solidFill>
                  <a:srgbClr val="C00000"/>
                </a:solidFill>
                <a:latin typeface="Calibri Light"/>
                <a:cs typeface="Calibri Light"/>
              </a:rPr>
              <a:t>passive </a:t>
            </a:r>
            <a:r>
              <a:rPr sz="2400" b="0" spc="135" dirty="0">
                <a:solidFill>
                  <a:srgbClr val="C00000"/>
                </a:solidFill>
                <a:latin typeface="Calibri Light"/>
                <a:cs typeface="Calibri Light"/>
              </a:rPr>
              <a:t>smoking</a:t>
            </a:r>
            <a:endParaRPr sz="2400">
              <a:latin typeface="Calibri Light"/>
              <a:cs typeface="Calibri Light"/>
            </a:endParaRPr>
          </a:p>
        </p:txBody>
      </p:sp>
      <p:sp>
        <p:nvSpPr>
          <p:cNvPr id="6" name="object 6"/>
          <p:cNvSpPr txBox="1"/>
          <p:nvPr/>
        </p:nvSpPr>
        <p:spPr>
          <a:xfrm>
            <a:off x="1140358" y="4390390"/>
            <a:ext cx="5645785" cy="720725"/>
          </a:xfrm>
          <a:prstGeom prst="rect">
            <a:avLst/>
          </a:prstGeom>
        </p:spPr>
        <p:txBody>
          <a:bodyPr vert="horz" wrap="square" lIns="0" tIns="53975" rIns="0" bIns="0" rtlCol="0">
            <a:spAutoFit/>
          </a:bodyPr>
          <a:lstStyle/>
          <a:p>
            <a:pPr marL="354965" marR="5080" indent="-342900">
              <a:lnSpc>
                <a:spcPts val="2590"/>
              </a:lnSpc>
              <a:spcBef>
                <a:spcPts val="425"/>
              </a:spcBef>
              <a:buClr>
                <a:srgbClr val="E38312"/>
              </a:buClr>
              <a:buFont typeface="Arial"/>
              <a:buChar char="•"/>
              <a:tabLst>
                <a:tab pos="354965" algn="l"/>
              </a:tabLst>
            </a:pPr>
            <a:r>
              <a:rPr sz="2400" b="0" spc="145" dirty="0">
                <a:solidFill>
                  <a:srgbClr val="001F5F"/>
                </a:solidFill>
                <a:latin typeface="Calibri Light"/>
                <a:cs typeface="Calibri Light"/>
              </a:rPr>
              <a:t>Psychological</a:t>
            </a:r>
            <a:r>
              <a:rPr sz="2400" b="0" spc="395" dirty="0">
                <a:solidFill>
                  <a:srgbClr val="001F5F"/>
                </a:solidFill>
                <a:latin typeface="Calibri Light"/>
                <a:cs typeface="Calibri Light"/>
              </a:rPr>
              <a:t> </a:t>
            </a:r>
            <a:r>
              <a:rPr sz="2400" b="0" dirty="0">
                <a:solidFill>
                  <a:srgbClr val="001F5F"/>
                </a:solidFill>
                <a:latin typeface="Calibri Light"/>
                <a:cs typeface="Calibri Light"/>
              </a:rPr>
              <a:t>–</a:t>
            </a:r>
            <a:r>
              <a:rPr sz="2400" b="0" spc="380" dirty="0">
                <a:solidFill>
                  <a:srgbClr val="001F5F"/>
                </a:solidFill>
                <a:latin typeface="Calibri Light"/>
                <a:cs typeface="Calibri Light"/>
              </a:rPr>
              <a:t> </a:t>
            </a:r>
            <a:r>
              <a:rPr sz="2400" b="0" spc="160" dirty="0">
                <a:solidFill>
                  <a:srgbClr val="C00000"/>
                </a:solidFill>
                <a:latin typeface="Calibri Light"/>
                <a:cs typeface="Calibri Light"/>
              </a:rPr>
              <a:t>uplifting</a:t>
            </a:r>
            <a:r>
              <a:rPr sz="2400" b="0" spc="335" dirty="0">
                <a:solidFill>
                  <a:srgbClr val="C00000"/>
                </a:solidFill>
                <a:latin typeface="Calibri Light"/>
                <a:cs typeface="Calibri Light"/>
              </a:rPr>
              <a:t> </a:t>
            </a:r>
            <a:r>
              <a:rPr sz="2400" b="0" spc="114" dirty="0">
                <a:solidFill>
                  <a:srgbClr val="C00000"/>
                </a:solidFill>
                <a:latin typeface="Calibri Light"/>
                <a:cs typeface="Calibri Light"/>
              </a:rPr>
              <a:t>the</a:t>
            </a:r>
            <a:r>
              <a:rPr sz="2400" b="0" spc="355" dirty="0">
                <a:solidFill>
                  <a:srgbClr val="C00000"/>
                </a:solidFill>
                <a:latin typeface="Calibri Light"/>
                <a:cs typeface="Calibri Light"/>
              </a:rPr>
              <a:t> </a:t>
            </a:r>
            <a:r>
              <a:rPr sz="2400" b="0" spc="145" dirty="0">
                <a:solidFill>
                  <a:srgbClr val="C00000"/>
                </a:solidFill>
                <a:latin typeface="Calibri Light"/>
                <a:cs typeface="Calibri Light"/>
              </a:rPr>
              <a:t>positive </a:t>
            </a:r>
            <a:r>
              <a:rPr sz="2400" b="0" spc="100" dirty="0">
                <a:solidFill>
                  <a:srgbClr val="C00000"/>
                </a:solidFill>
                <a:latin typeface="Calibri Light"/>
                <a:cs typeface="Calibri Light"/>
              </a:rPr>
              <a:t>mood</a:t>
            </a:r>
            <a:endParaRPr sz="2400">
              <a:latin typeface="Calibri Light"/>
              <a:cs typeface="Calibri Light"/>
            </a:endParaRPr>
          </a:p>
        </p:txBody>
      </p:sp>
      <p:pic>
        <p:nvPicPr>
          <p:cNvPr id="7" name="object 7"/>
          <p:cNvPicPr/>
          <p:nvPr/>
        </p:nvPicPr>
        <p:blipFill>
          <a:blip r:embed="rId2" cstate="print"/>
          <a:stretch>
            <a:fillRect/>
          </a:stretch>
        </p:blipFill>
        <p:spPr>
          <a:xfrm>
            <a:off x="8564626" y="1555241"/>
            <a:ext cx="2809494" cy="2571368"/>
          </a:xfrm>
          <a:prstGeom prst="rect">
            <a:avLst/>
          </a:prstGeom>
        </p:spPr>
      </p:pic>
      <p:sp>
        <p:nvSpPr>
          <p:cNvPr id="8" name="object 8"/>
          <p:cNvSpPr txBox="1"/>
          <p:nvPr/>
        </p:nvSpPr>
        <p:spPr>
          <a:xfrm>
            <a:off x="8268461" y="4677283"/>
            <a:ext cx="3402329" cy="1101090"/>
          </a:xfrm>
          <a:prstGeom prst="rect">
            <a:avLst/>
          </a:prstGeom>
          <a:solidFill>
            <a:srgbClr val="AB610D"/>
          </a:solidFill>
          <a:ln w="15875">
            <a:solidFill>
              <a:srgbClr val="A75F09"/>
            </a:solidFill>
          </a:ln>
        </p:spPr>
        <p:txBody>
          <a:bodyPr vert="horz" wrap="square" lIns="0" tIns="239395" rIns="0" bIns="0" rtlCol="0">
            <a:spAutoFit/>
          </a:bodyPr>
          <a:lstStyle/>
          <a:p>
            <a:pPr marL="1905" algn="ctr">
              <a:lnSpc>
                <a:spcPct val="100000"/>
              </a:lnSpc>
              <a:spcBef>
                <a:spcPts val="1885"/>
              </a:spcBef>
            </a:pPr>
            <a:r>
              <a:rPr sz="2000" b="1" dirty="0">
                <a:solidFill>
                  <a:srgbClr val="FFFFFF"/>
                </a:solidFill>
                <a:latin typeface="Arial"/>
                <a:cs typeface="Arial"/>
              </a:rPr>
              <a:t>Source</a:t>
            </a:r>
            <a:r>
              <a:rPr sz="2000" b="1" spc="-40" dirty="0">
                <a:solidFill>
                  <a:srgbClr val="FFFFFF"/>
                </a:solidFill>
                <a:latin typeface="Arial"/>
                <a:cs typeface="Arial"/>
              </a:rPr>
              <a:t> </a:t>
            </a:r>
            <a:r>
              <a:rPr sz="2000" b="1" dirty="0">
                <a:solidFill>
                  <a:srgbClr val="FFFFFF"/>
                </a:solidFill>
                <a:latin typeface="Arial"/>
                <a:cs typeface="Arial"/>
              </a:rPr>
              <a:t>:</a:t>
            </a:r>
            <a:r>
              <a:rPr sz="2000" b="1" spc="-20" dirty="0">
                <a:solidFill>
                  <a:srgbClr val="FFFFFF"/>
                </a:solidFill>
                <a:latin typeface="Arial"/>
                <a:cs typeface="Arial"/>
              </a:rPr>
              <a:t> </a:t>
            </a:r>
            <a:r>
              <a:rPr sz="2000" b="1" dirty="0">
                <a:solidFill>
                  <a:srgbClr val="FFFFFF"/>
                </a:solidFill>
                <a:latin typeface="Arial"/>
                <a:cs typeface="Arial"/>
              </a:rPr>
              <a:t>(Mabhala</a:t>
            </a:r>
            <a:r>
              <a:rPr sz="2000" b="1" spc="-45" dirty="0">
                <a:solidFill>
                  <a:srgbClr val="FFFFFF"/>
                </a:solidFill>
                <a:latin typeface="Arial"/>
                <a:cs typeface="Arial"/>
              </a:rPr>
              <a:t> </a:t>
            </a:r>
            <a:r>
              <a:rPr sz="2000" b="1" i="1" dirty="0">
                <a:solidFill>
                  <a:srgbClr val="FFFFFF"/>
                </a:solidFill>
                <a:latin typeface="Arial"/>
                <a:cs typeface="Arial"/>
              </a:rPr>
              <a:t>et</a:t>
            </a:r>
            <a:r>
              <a:rPr sz="2000" b="1" i="1" spc="-20" dirty="0">
                <a:solidFill>
                  <a:srgbClr val="FFFFFF"/>
                </a:solidFill>
                <a:latin typeface="Arial"/>
                <a:cs typeface="Arial"/>
              </a:rPr>
              <a:t> al.,</a:t>
            </a:r>
            <a:endParaRPr sz="2000">
              <a:latin typeface="Arial"/>
              <a:cs typeface="Arial"/>
            </a:endParaRPr>
          </a:p>
          <a:p>
            <a:pPr algn="ctr">
              <a:lnSpc>
                <a:spcPct val="100000"/>
              </a:lnSpc>
              <a:spcBef>
                <a:spcPts val="5"/>
              </a:spcBef>
            </a:pPr>
            <a:r>
              <a:rPr sz="2000" b="1" spc="-10" dirty="0">
                <a:solidFill>
                  <a:srgbClr val="FFFFFF"/>
                </a:solidFill>
                <a:latin typeface="Arial"/>
                <a:cs typeface="Arial"/>
              </a:rPr>
              <a:t>2025)</a:t>
            </a:r>
            <a:endParaRPr sz="2000">
              <a:latin typeface="Arial"/>
              <a:cs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2065" rIns="0" bIns="0" rtlCol="0">
            <a:spAutoFit/>
          </a:bodyPr>
          <a:lstStyle/>
          <a:p>
            <a:pPr marL="1592580">
              <a:lnSpc>
                <a:spcPct val="100000"/>
              </a:lnSpc>
              <a:spcBef>
                <a:spcPts val="95"/>
              </a:spcBef>
            </a:pPr>
            <a:r>
              <a:rPr spc="-50" dirty="0"/>
              <a:t>Barriers</a:t>
            </a:r>
            <a:r>
              <a:rPr spc="-145" dirty="0"/>
              <a:t> </a:t>
            </a:r>
            <a:r>
              <a:rPr dirty="0"/>
              <a:t>to</a:t>
            </a:r>
            <a:r>
              <a:rPr spc="-165" dirty="0"/>
              <a:t> </a:t>
            </a:r>
            <a:r>
              <a:rPr spc="-35" dirty="0"/>
              <a:t>behaviour</a:t>
            </a:r>
          </a:p>
        </p:txBody>
      </p:sp>
      <p:sp>
        <p:nvSpPr>
          <p:cNvPr id="3" name="object 3"/>
          <p:cNvSpPr txBox="1"/>
          <p:nvPr/>
        </p:nvSpPr>
        <p:spPr>
          <a:xfrm>
            <a:off x="1140358" y="1524546"/>
            <a:ext cx="6042025" cy="2475230"/>
          </a:xfrm>
          <a:prstGeom prst="rect">
            <a:avLst/>
          </a:prstGeom>
        </p:spPr>
        <p:txBody>
          <a:bodyPr vert="horz" wrap="square" lIns="0" tIns="181610" rIns="0" bIns="0" rtlCol="0">
            <a:spAutoFit/>
          </a:bodyPr>
          <a:lstStyle/>
          <a:p>
            <a:pPr marL="12700">
              <a:lnSpc>
                <a:spcPct val="100000"/>
              </a:lnSpc>
              <a:spcBef>
                <a:spcPts val="1430"/>
              </a:spcBef>
            </a:pPr>
            <a:r>
              <a:rPr sz="2800" b="0" u="sng" spc="140" dirty="0">
                <a:solidFill>
                  <a:srgbClr val="001F5F"/>
                </a:solidFill>
                <a:uFill>
                  <a:solidFill>
                    <a:srgbClr val="001F5F"/>
                  </a:solidFill>
                </a:uFill>
                <a:latin typeface="Calibri Light"/>
                <a:cs typeface="Calibri Light"/>
              </a:rPr>
              <a:t>Health</a:t>
            </a:r>
            <a:r>
              <a:rPr sz="2800" b="0" u="sng" spc="345" dirty="0">
                <a:solidFill>
                  <a:srgbClr val="001F5F"/>
                </a:solidFill>
                <a:uFill>
                  <a:solidFill>
                    <a:srgbClr val="001F5F"/>
                  </a:solidFill>
                </a:uFill>
                <a:latin typeface="Calibri Light"/>
                <a:cs typeface="Calibri Light"/>
              </a:rPr>
              <a:t> </a:t>
            </a:r>
            <a:r>
              <a:rPr sz="2800" b="0" u="sng" spc="140" dirty="0">
                <a:solidFill>
                  <a:srgbClr val="001F5F"/>
                </a:solidFill>
                <a:uFill>
                  <a:solidFill>
                    <a:srgbClr val="001F5F"/>
                  </a:solidFill>
                </a:uFill>
                <a:latin typeface="Calibri Light"/>
                <a:cs typeface="Calibri Light"/>
              </a:rPr>
              <a:t>Belief</a:t>
            </a:r>
            <a:r>
              <a:rPr sz="2800" b="0" u="sng" spc="360" dirty="0">
                <a:solidFill>
                  <a:srgbClr val="001F5F"/>
                </a:solidFill>
                <a:uFill>
                  <a:solidFill>
                    <a:srgbClr val="001F5F"/>
                  </a:solidFill>
                </a:uFill>
                <a:latin typeface="Calibri Light"/>
                <a:cs typeface="Calibri Light"/>
              </a:rPr>
              <a:t> </a:t>
            </a:r>
            <a:r>
              <a:rPr sz="2800" b="0" u="sng" spc="120" dirty="0">
                <a:solidFill>
                  <a:srgbClr val="001F5F"/>
                </a:solidFill>
                <a:uFill>
                  <a:solidFill>
                    <a:srgbClr val="001F5F"/>
                  </a:solidFill>
                </a:uFill>
                <a:latin typeface="Calibri Light"/>
                <a:cs typeface="Calibri Light"/>
              </a:rPr>
              <a:t>Model</a:t>
            </a:r>
            <a:endParaRPr sz="2800">
              <a:latin typeface="Calibri Light"/>
              <a:cs typeface="Calibri Light"/>
            </a:endParaRPr>
          </a:p>
          <a:p>
            <a:pPr marL="354965" indent="-342265">
              <a:lnSpc>
                <a:spcPct val="100000"/>
              </a:lnSpc>
              <a:spcBef>
                <a:spcPts val="1140"/>
              </a:spcBef>
              <a:buClr>
                <a:srgbClr val="E38312"/>
              </a:buClr>
              <a:buFont typeface="Arial"/>
              <a:buChar char="•"/>
              <a:tabLst>
                <a:tab pos="354965" algn="l"/>
              </a:tabLst>
            </a:pPr>
            <a:r>
              <a:rPr sz="2400" b="0" spc="150" dirty="0">
                <a:solidFill>
                  <a:srgbClr val="C00000"/>
                </a:solidFill>
                <a:latin typeface="Calibri Light"/>
                <a:cs typeface="Calibri Light"/>
              </a:rPr>
              <a:t>Susceptibility</a:t>
            </a:r>
            <a:endParaRPr sz="2400">
              <a:latin typeface="Calibri Light"/>
              <a:cs typeface="Calibri Light"/>
            </a:endParaRPr>
          </a:p>
          <a:p>
            <a:pPr marL="354965" indent="-342265">
              <a:lnSpc>
                <a:spcPts val="2735"/>
              </a:lnSpc>
              <a:spcBef>
                <a:spcPts val="1120"/>
              </a:spcBef>
              <a:buClr>
                <a:srgbClr val="E38312"/>
              </a:buClr>
              <a:buFont typeface="Arial"/>
              <a:buChar char="•"/>
              <a:tabLst>
                <a:tab pos="354965" algn="l"/>
              </a:tabLst>
            </a:pPr>
            <a:r>
              <a:rPr sz="2400" b="0" spc="170" dirty="0">
                <a:solidFill>
                  <a:srgbClr val="C00000"/>
                </a:solidFill>
                <a:latin typeface="Calibri Light"/>
                <a:cs typeface="Calibri Light"/>
              </a:rPr>
              <a:t>Smoking-</a:t>
            </a:r>
            <a:r>
              <a:rPr sz="2400" b="0" spc="135" dirty="0">
                <a:solidFill>
                  <a:srgbClr val="C00000"/>
                </a:solidFill>
                <a:latin typeface="Calibri Light"/>
                <a:cs typeface="Calibri Light"/>
              </a:rPr>
              <a:t>related</a:t>
            </a:r>
            <a:r>
              <a:rPr sz="2400" b="0" spc="355" dirty="0">
                <a:solidFill>
                  <a:srgbClr val="C00000"/>
                </a:solidFill>
                <a:latin typeface="Calibri Light"/>
                <a:cs typeface="Calibri Light"/>
              </a:rPr>
              <a:t> </a:t>
            </a:r>
            <a:r>
              <a:rPr sz="2400" b="0" spc="160" dirty="0">
                <a:solidFill>
                  <a:srgbClr val="C00000"/>
                </a:solidFill>
                <a:latin typeface="Calibri Light"/>
                <a:cs typeface="Calibri Light"/>
              </a:rPr>
              <a:t>illnesses</a:t>
            </a:r>
            <a:r>
              <a:rPr sz="2400" b="0" spc="360" dirty="0">
                <a:solidFill>
                  <a:srgbClr val="C00000"/>
                </a:solidFill>
                <a:latin typeface="Calibri Light"/>
                <a:cs typeface="Calibri Light"/>
              </a:rPr>
              <a:t> </a:t>
            </a:r>
            <a:r>
              <a:rPr sz="2400" b="0" spc="140" dirty="0">
                <a:solidFill>
                  <a:srgbClr val="C00000"/>
                </a:solidFill>
                <a:latin typeface="Calibri Light"/>
                <a:cs typeface="Calibri Light"/>
              </a:rPr>
              <a:t>happen</a:t>
            </a:r>
            <a:r>
              <a:rPr sz="2400" b="0" spc="355" dirty="0">
                <a:solidFill>
                  <a:srgbClr val="C00000"/>
                </a:solidFill>
                <a:latin typeface="Calibri Light"/>
                <a:cs typeface="Calibri Light"/>
              </a:rPr>
              <a:t> </a:t>
            </a:r>
            <a:r>
              <a:rPr sz="2400" b="0" spc="105" dirty="0">
                <a:solidFill>
                  <a:srgbClr val="C00000"/>
                </a:solidFill>
                <a:latin typeface="Calibri Light"/>
                <a:cs typeface="Calibri Light"/>
              </a:rPr>
              <a:t>much</a:t>
            </a:r>
            <a:endParaRPr sz="2400">
              <a:latin typeface="Calibri Light"/>
              <a:cs typeface="Calibri Light"/>
            </a:endParaRPr>
          </a:p>
          <a:p>
            <a:pPr marL="354965">
              <a:lnSpc>
                <a:spcPts val="2735"/>
              </a:lnSpc>
            </a:pPr>
            <a:r>
              <a:rPr sz="2400" b="0" spc="125" dirty="0">
                <a:solidFill>
                  <a:srgbClr val="C00000"/>
                </a:solidFill>
                <a:latin typeface="Calibri Light"/>
                <a:cs typeface="Calibri Light"/>
              </a:rPr>
              <a:t>later</a:t>
            </a:r>
            <a:endParaRPr sz="2400">
              <a:latin typeface="Calibri Light"/>
              <a:cs typeface="Calibri Light"/>
            </a:endParaRPr>
          </a:p>
          <a:p>
            <a:pPr marL="354965" indent="-342265">
              <a:lnSpc>
                <a:spcPct val="100000"/>
              </a:lnSpc>
              <a:spcBef>
                <a:spcPts val="1100"/>
              </a:spcBef>
              <a:buClr>
                <a:srgbClr val="E38312"/>
              </a:buClr>
              <a:buFont typeface="Arial"/>
              <a:buChar char="•"/>
              <a:tabLst>
                <a:tab pos="354965" algn="l"/>
              </a:tabLst>
            </a:pPr>
            <a:r>
              <a:rPr sz="2400" b="0" spc="145" dirty="0">
                <a:solidFill>
                  <a:srgbClr val="C00000"/>
                </a:solidFill>
                <a:latin typeface="Calibri Light"/>
                <a:cs typeface="Calibri Light"/>
              </a:rPr>
              <a:t>Resistance</a:t>
            </a:r>
            <a:r>
              <a:rPr sz="2400" b="0" spc="325" dirty="0">
                <a:solidFill>
                  <a:srgbClr val="C00000"/>
                </a:solidFill>
                <a:latin typeface="Calibri Light"/>
                <a:cs typeface="Calibri Light"/>
              </a:rPr>
              <a:t> </a:t>
            </a:r>
            <a:r>
              <a:rPr sz="2400" b="0" spc="90" dirty="0">
                <a:solidFill>
                  <a:srgbClr val="C00000"/>
                </a:solidFill>
                <a:latin typeface="Calibri Light"/>
                <a:cs typeface="Calibri Light"/>
              </a:rPr>
              <a:t>to</a:t>
            </a:r>
            <a:r>
              <a:rPr sz="2400" b="0" spc="350" dirty="0">
                <a:solidFill>
                  <a:srgbClr val="C00000"/>
                </a:solidFill>
                <a:latin typeface="Calibri Light"/>
                <a:cs typeface="Calibri Light"/>
              </a:rPr>
              <a:t> </a:t>
            </a:r>
            <a:r>
              <a:rPr sz="2400" b="0" spc="114" dirty="0">
                <a:solidFill>
                  <a:srgbClr val="C00000"/>
                </a:solidFill>
                <a:latin typeface="Calibri Light"/>
                <a:cs typeface="Calibri Light"/>
              </a:rPr>
              <a:t>the</a:t>
            </a:r>
            <a:r>
              <a:rPr sz="2400" b="0" spc="340" dirty="0">
                <a:solidFill>
                  <a:srgbClr val="C00000"/>
                </a:solidFill>
                <a:latin typeface="Calibri Light"/>
                <a:cs typeface="Calibri Light"/>
              </a:rPr>
              <a:t> </a:t>
            </a:r>
            <a:r>
              <a:rPr sz="2400" b="0" spc="140" dirty="0">
                <a:solidFill>
                  <a:srgbClr val="C00000"/>
                </a:solidFill>
                <a:latin typeface="Calibri Light"/>
                <a:cs typeface="Calibri Light"/>
              </a:rPr>
              <a:t>barriers</a:t>
            </a:r>
            <a:endParaRPr sz="2400">
              <a:latin typeface="Calibri Light"/>
              <a:cs typeface="Calibri Light"/>
            </a:endParaRPr>
          </a:p>
        </p:txBody>
      </p:sp>
      <p:sp>
        <p:nvSpPr>
          <p:cNvPr id="4" name="object 4"/>
          <p:cNvSpPr txBox="1"/>
          <p:nvPr/>
        </p:nvSpPr>
        <p:spPr>
          <a:xfrm>
            <a:off x="1140358" y="4623561"/>
            <a:ext cx="5801995" cy="720725"/>
          </a:xfrm>
          <a:prstGeom prst="rect">
            <a:avLst/>
          </a:prstGeom>
        </p:spPr>
        <p:txBody>
          <a:bodyPr vert="horz" wrap="square" lIns="0" tIns="12700" rIns="0" bIns="0" rtlCol="0">
            <a:spAutoFit/>
          </a:bodyPr>
          <a:lstStyle/>
          <a:p>
            <a:pPr marL="354965" indent="-342265">
              <a:lnSpc>
                <a:spcPts val="2735"/>
              </a:lnSpc>
              <a:spcBef>
                <a:spcPts val="100"/>
              </a:spcBef>
              <a:buClr>
                <a:srgbClr val="E38312"/>
              </a:buClr>
              <a:buFont typeface="Arial"/>
              <a:buChar char="•"/>
              <a:tabLst>
                <a:tab pos="354965" algn="l"/>
              </a:tabLst>
            </a:pPr>
            <a:r>
              <a:rPr sz="2400" b="0" spc="140" dirty="0">
                <a:solidFill>
                  <a:srgbClr val="C00000"/>
                </a:solidFill>
                <a:latin typeface="Calibri Light"/>
                <a:cs typeface="Calibri Light"/>
              </a:rPr>
              <a:t>Stress</a:t>
            </a:r>
            <a:r>
              <a:rPr sz="2400" b="0" spc="330" dirty="0">
                <a:solidFill>
                  <a:srgbClr val="C00000"/>
                </a:solidFill>
                <a:latin typeface="Calibri Light"/>
                <a:cs typeface="Calibri Light"/>
              </a:rPr>
              <a:t> </a:t>
            </a:r>
            <a:r>
              <a:rPr sz="2400" b="0" spc="120" dirty="0">
                <a:solidFill>
                  <a:srgbClr val="C00000"/>
                </a:solidFill>
                <a:latin typeface="Calibri Light"/>
                <a:cs typeface="Calibri Light"/>
              </a:rPr>
              <a:t>and</a:t>
            </a:r>
            <a:r>
              <a:rPr sz="2400" b="0" spc="340" dirty="0">
                <a:solidFill>
                  <a:srgbClr val="C00000"/>
                </a:solidFill>
                <a:latin typeface="Calibri Light"/>
                <a:cs typeface="Calibri Light"/>
              </a:rPr>
              <a:t> </a:t>
            </a:r>
            <a:r>
              <a:rPr sz="2400" b="0" spc="150" dirty="0">
                <a:solidFill>
                  <a:srgbClr val="C00000"/>
                </a:solidFill>
                <a:latin typeface="Calibri Light"/>
                <a:cs typeface="Calibri Light"/>
              </a:rPr>
              <a:t>withdrawal</a:t>
            </a:r>
            <a:r>
              <a:rPr sz="2400" b="0" spc="350" dirty="0">
                <a:solidFill>
                  <a:srgbClr val="C00000"/>
                </a:solidFill>
                <a:latin typeface="Calibri Light"/>
                <a:cs typeface="Calibri Light"/>
              </a:rPr>
              <a:t> </a:t>
            </a:r>
            <a:r>
              <a:rPr sz="2400" b="0" dirty="0">
                <a:solidFill>
                  <a:srgbClr val="C00000"/>
                </a:solidFill>
                <a:latin typeface="Calibri Light"/>
                <a:cs typeface="Calibri Light"/>
              </a:rPr>
              <a:t>(</a:t>
            </a:r>
            <a:r>
              <a:rPr sz="2400" b="0" spc="-275" dirty="0">
                <a:solidFill>
                  <a:srgbClr val="C00000"/>
                </a:solidFill>
                <a:latin typeface="Calibri Light"/>
                <a:cs typeface="Calibri Light"/>
              </a:rPr>
              <a:t> </a:t>
            </a:r>
            <a:r>
              <a:rPr sz="2400" b="0" spc="120" dirty="0">
                <a:solidFill>
                  <a:srgbClr val="C00000"/>
                </a:solidFill>
                <a:latin typeface="Calibri Light"/>
                <a:cs typeface="Calibri Light"/>
              </a:rPr>
              <a:t>Onwuzo</a:t>
            </a:r>
            <a:r>
              <a:rPr sz="2400" b="0" spc="345" dirty="0">
                <a:solidFill>
                  <a:srgbClr val="C00000"/>
                </a:solidFill>
                <a:latin typeface="Calibri Light"/>
                <a:cs typeface="Calibri Light"/>
              </a:rPr>
              <a:t> </a:t>
            </a:r>
            <a:r>
              <a:rPr sz="2400" b="0" i="1" spc="95" dirty="0">
                <a:solidFill>
                  <a:srgbClr val="C00000"/>
                </a:solidFill>
                <a:latin typeface="Calibri Light"/>
                <a:cs typeface="Calibri Light"/>
              </a:rPr>
              <a:t>et</a:t>
            </a:r>
            <a:r>
              <a:rPr sz="2400" b="0" i="1" spc="370" dirty="0">
                <a:solidFill>
                  <a:srgbClr val="C00000"/>
                </a:solidFill>
                <a:latin typeface="Calibri Light"/>
                <a:cs typeface="Calibri Light"/>
              </a:rPr>
              <a:t> </a:t>
            </a:r>
            <a:r>
              <a:rPr sz="2400" b="0" i="1" spc="120" dirty="0">
                <a:solidFill>
                  <a:srgbClr val="C00000"/>
                </a:solidFill>
                <a:latin typeface="Calibri Light"/>
                <a:cs typeface="Calibri Light"/>
              </a:rPr>
              <a:t>al.,</a:t>
            </a:r>
            <a:endParaRPr sz="2400">
              <a:latin typeface="Calibri Light"/>
              <a:cs typeface="Calibri Light"/>
            </a:endParaRPr>
          </a:p>
          <a:p>
            <a:pPr marL="354965">
              <a:lnSpc>
                <a:spcPts val="2735"/>
              </a:lnSpc>
            </a:pPr>
            <a:r>
              <a:rPr sz="2400" b="0" spc="145" dirty="0">
                <a:solidFill>
                  <a:srgbClr val="C00000"/>
                </a:solidFill>
                <a:latin typeface="Calibri Light"/>
                <a:cs typeface="Calibri Light"/>
              </a:rPr>
              <a:t>2024).</a:t>
            </a:r>
            <a:endParaRPr sz="2400">
              <a:latin typeface="Calibri Light"/>
              <a:cs typeface="Calibri Light"/>
            </a:endParaRPr>
          </a:p>
        </p:txBody>
      </p:sp>
      <p:pic>
        <p:nvPicPr>
          <p:cNvPr id="5" name="object 5"/>
          <p:cNvPicPr/>
          <p:nvPr/>
        </p:nvPicPr>
        <p:blipFill>
          <a:blip r:embed="rId2" cstate="print"/>
          <a:stretch>
            <a:fillRect/>
          </a:stretch>
        </p:blipFill>
        <p:spPr>
          <a:xfrm>
            <a:off x="8022335" y="1725802"/>
            <a:ext cx="3657091" cy="3104769"/>
          </a:xfrm>
          <a:prstGeom prst="rect">
            <a:avLst/>
          </a:prstGeom>
        </p:spPr>
      </p:pic>
      <p:sp>
        <p:nvSpPr>
          <p:cNvPr id="6" name="object 6"/>
          <p:cNvSpPr txBox="1"/>
          <p:nvPr/>
        </p:nvSpPr>
        <p:spPr>
          <a:xfrm>
            <a:off x="8268461" y="4677283"/>
            <a:ext cx="3402329" cy="1101090"/>
          </a:xfrm>
          <a:prstGeom prst="rect">
            <a:avLst/>
          </a:prstGeom>
          <a:solidFill>
            <a:srgbClr val="FFFF00"/>
          </a:solidFill>
          <a:ln w="15875">
            <a:solidFill>
              <a:srgbClr val="A75F09"/>
            </a:solidFill>
          </a:ln>
        </p:spPr>
        <p:txBody>
          <a:bodyPr vert="horz" wrap="square" lIns="0" tIns="348615" rIns="0" bIns="0" rtlCol="0">
            <a:spAutoFit/>
          </a:bodyPr>
          <a:lstStyle/>
          <a:p>
            <a:pPr marL="327660">
              <a:lnSpc>
                <a:spcPct val="100000"/>
              </a:lnSpc>
              <a:spcBef>
                <a:spcPts val="2745"/>
              </a:spcBef>
            </a:pPr>
            <a:r>
              <a:rPr sz="2400" b="1" dirty="0">
                <a:solidFill>
                  <a:srgbClr val="C00000"/>
                </a:solidFill>
                <a:latin typeface="Calibri"/>
                <a:cs typeface="Calibri"/>
              </a:rPr>
              <a:t>Source</a:t>
            </a:r>
            <a:r>
              <a:rPr sz="2400" b="1" spc="-60" dirty="0">
                <a:solidFill>
                  <a:srgbClr val="C00000"/>
                </a:solidFill>
                <a:latin typeface="Calibri"/>
                <a:cs typeface="Calibri"/>
              </a:rPr>
              <a:t> </a:t>
            </a:r>
            <a:r>
              <a:rPr sz="2400" b="1" dirty="0">
                <a:solidFill>
                  <a:srgbClr val="C00000"/>
                </a:solidFill>
                <a:latin typeface="Calibri"/>
                <a:cs typeface="Calibri"/>
              </a:rPr>
              <a:t>:</a:t>
            </a:r>
            <a:r>
              <a:rPr sz="2400" b="1" spc="-50" dirty="0">
                <a:solidFill>
                  <a:srgbClr val="C00000"/>
                </a:solidFill>
                <a:latin typeface="Calibri"/>
                <a:cs typeface="Calibri"/>
              </a:rPr>
              <a:t> </a:t>
            </a:r>
            <a:r>
              <a:rPr sz="2400" b="1" dirty="0">
                <a:solidFill>
                  <a:srgbClr val="C00000"/>
                </a:solidFill>
                <a:latin typeface="Calibri"/>
                <a:cs typeface="Calibri"/>
              </a:rPr>
              <a:t>(Mirza,</a:t>
            </a:r>
            <a:r>
              <a:rPr sz="2400" b="1" spc="-55" dirty="0">
                <a:solidFill>
                  <a:srgbClr val="C00000"/>
                </a:solidFill>
                <a:latin typeface="Calibri"/>
                <a:cs typeface="Calibri"/>
              </a:rPr>
              <a:t> </a:t>
            </a:r>
            <a:r>
              <a:rPr sz="2400" b="1" spc="-20" dirty="0">
                <a:solidFill>
                  <a:srgbClr val="C00000"/>
                </a:solidFill>
                <a:latin typeface="Calibri"/>
                <a:cs typeface="Calibri"/>
              </a:rPr>
              <a:t>2023)</a:t>
            </a:r>
            <a:endParaRPr sz="2400">
              <a:latin typeface="Calibri"/>
              <a:cs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0" y="0"/>
            <a:ext cx="12192000" cy="6858000"/>
            <a:chOff x="0" y="0"/>
            <a:chExt cx="12192000" cy="6858000"/>
          </a:xfrm>
        </p:grpSpPr>
        <p:pic>
          <p:nvPicPr>
            <p:cNvPr id="3" name="object 3"/>
            <p:cNvPicPr/>
            <p:nvPr/>
          </p:nvPicPr>
          <p:blipFill>
            <a:blip r:embed="rId2" cstate="print"/>
            <a:stretch>
              <a:fillRect/>
            </a:stretch>
          </p:blipFill>
          <p:spPr>
            <a:xfrm>
              <a:off x="0" y="0"/>
              <a:ext cx="12192000" cy="6858000"/>
            </a:xfrm>
            <a:prstGeom prst="rect">
              <a:avLst/>
            </a:prstGeom>
          </p:spPr>
        </p:pic>
        <p:sp>
          <p:nvSpPr>
            <p:cNvPr id="4" name="object 4"/>
            <p:cNvSpPr/>
            <p:nvPr/>
          </p:nvSpPr>
          <p:spPr>
            <a:xfrm>
              <a:off x="0" y="6400799"/>
              <a:ext cx="12192000" cy="457200"/>
            </a:xfrm>
            <a:custGeom>
              <a:avLst/>
              <a:gdLst/>
              <a:ahLst/>
              <a:cxnLst/>
              <a:rect l="l" t="t" r="r" b="b"/>
              <a:pathLst>
                <a:path w="12192000" h="457200">
                  <a:moveTo>
                    <a:pt x="12192000" y="0"/>
                  </a:moveTo>
                  <a:lnTo>
                    <a:pt x="0" y="0"/>
                  </a:lnTo>
                  <a:lnTo>
                    <a:pt x="0" y="457199"/>
                  </a:lnTo>
                  <a:lnTo>
                    <a:pt x="12192000" y="457199"/>
                  </a:lnTo>
                  <a:lnTo>
                    <a:pt x="12192000" y="0"/>
                  </a:lnTo>
                  <a:close/>
                </a:path>
              </a:pathLst>
            </a:custGeom>
            <a:solidFill>
              <a:srgbClr val="BC572C"/>
            </a:solidFill>
          </p:spPr>
          <p:txBody>
            <a:bodyPr wrap="square" lIns="0" tIns="0" rIns="0" bIns="0" rtlCol="0"/>
            <a:lstStyle/>
            <a:p>
              <a:endParaRPr/>
            </a:p>
          </p:txBody>
        </p:sp>
        <p:sp>
          <p:nvSpPr>
            <p:cNvPr id="5" name="object 5"/>
            <p:cNvSpPr/>
            <p:nvPr/>
          </p:nvSpPr>
          <p:spPr>
            <a:xfrm>
              <a:off x="0" y="6334319"/>
              <a:ext cx="12192000" cy="66040"/>
            </a:xfrm>
            <a:custGeom>
              <a:avLst/>
              <a:gdLst/>
              <a:ahLst/>
              <a:cxnLst/>
              <a:rect l="l" t="t" r="r" b="b"/>
              <a:pathLst>
                <a:path w="12192000" h="66039">
                  <a:moveTo>
                    <a:pt x="12192000" y="0"/>
                  </a:moveTo>
                  <a:lnTo>
                    <a:pt x="0" y="0"/>
                  </a:lnTo>
                  <a:lnTo>
                    <a:pt x="0" y="65998"/>
                  </a:lnTo>
                  <a:lnTo>
                    <a:pt x="12192000" y="65998"/>
                  </a:lnTo>
                  <a:lnTo>
                    <a:pt x="12192000" y="0"/>
                  </a:lnTo>
                  <a:close/>
                </a:path>
              </a:pathLst>
            </a:custGeom>
            <a:solidFill>
              <a:srgbClr val="E38312"/>
            </a:solidFill>
          </p:spPr>
          <p:txBody>
            <a:bodyPr wrap="square" lIns="0" tIns="0" rIns="0" bIns="0" rtlCol="0"/>
            <a:lstStyle/>
            <a:p>
              <a:endParaRPr/>
            </a:p>
          </p:txBody>
        </p:sp>
      </p:grpSp>
      <p:sp>
        <p:nvSpPr>
          <p:cNvPr id="6" name="object 6" descr="$PPTXTitle"/>
          <p:cNvSpPr txBox="1">
            <a:spLocks noGrp="1"/>
          </p:cNvSpPr>
          <p:nvPr>
            <p:ph type="title"/>
          </p:nvPr>
        </p:nvSpPr>
        <p:spPr>
          <a:xfrm>
            <a:off x="4230751" y="335406"/>
            <a:ext cx="3687445" cy="452120"/>
          </a:xfrm>
          <a:prstGeom prst="rect">
            <a:avLst/>
          </a:prstGeom>
        </p:spPr>
        <p:txBody>
          <a:bodyPr vert="horz" wrap="square" lIns="0" tIns="12065" rIns="0" bIns="0" rtlCol="0">
            <a:spAutoFit/>
          </a:bodyPr>
          <a:lstStyle/>
          <a:p>
            <a:pPr marL="12700">
              <a:lnSpc>
                <a:spcPct val="100000"/>
              </a:lnSpc>
              <a:spcBef>
                <a:spcPts val="95"/>
              </a:spcBef>
            </a:pPr>
            <a:r>
              <a:rPr spc="-50" dirty="0"/>
              <a:t>Solution</a:t>
            </a:r>
            <a:r>
              <a:rPr spc="-145" dirty="0"/>
              <a:t> </a:t>
            </a:r>
            <a:r>
              <a:rPr dirty="0"/>
              <a:t>to</a:t>
            </a:r>
            <a:r>
              <a:rPr spc="-160" dirty="0"/>
              <a:t> </a:t>
            </a:r>
            <a:r>
              <a:rPr spc="-40" dirty="0"/>
              <a:t>challenges</a:t>
            </a:r>
          </a:p>
        </p:txBody>
      </p:sp>
      <p:graphicFrame>
        <p:nvGraphicFramePr>
          <p:cNvPr id="7" name="object 7"/>
          <p:cNvGraphicFramePr>
            <a:graphicFrameLocks noGrp="1"/>
          </p:cNvGraphicFramePr>
          <p:nvPr/>
        </p:nvGraphicFramePr>
        <p:xfrm>
          <a:off x="1055065" y="935355"/>
          <a:ext cx="10241915" cy="5125720"/>
        </p:xfrm>
        <a:graphic>
          <a:graphicData uri="http://schemas.openxmlformats.org/drawingml/2006/table">
            <a:tbl>
              <a:tblPr firstRow="1" bandRow="1">
                <a:tableStyleId>{2D5ABB26-0587-4C30-8999-92F81FD0307C}</a:tableStyleId>
              </a:tblPr>
              <a:tblGrid>
                <a:gridCol w="146050">
                  <a:extLst>
                    <a:ext uri="{9D8B030D-6E8A-4147-A177-3AD203B41FA5}">
                      <a16:colId xmlns:a16="http://schemas.microsoft.com/office/drawing/2014/main" val="20000"/>
                    </a:ext>
                  </a:extLst>
                </a:gridCol>
                <a:gridCol w="4337050">
                  <a:extLst>
                    <a:ext uri="{9D8B030D-6E8A-4147-A177-3AD203B41FA5}">
                      <a16:colId xmlns:a16="http://schemas.microsoft.com/office/drawing/2014/main" val="20001"/>
                    </a:ext>
                  </a:extLst>
                </a:gridCol>
                <a:gridCol w="5538470">
                  <a:extLst>
                    <a:ext uri="{9D8B030D-6E8A-4147-A177-3AD203B41FA5}">
                      <a16:colId xmlns:a16="http://schemas.microsoft.com/office/drawing/2014/main" val="20002"/>
                    </a:ext>
                  </a:extLst>
                </a:gridCol>
                <a:gridCol w="220345">
                  <a:extLst>
                    <a:ext uri="{9D8B030D-6E8A-4147-A177-3AD203B41FA5}">
                      <a16:colId xmlns:a16="http://schemas.microsoft.com/office/drawing/2014/main" val="20003"/>
                    </a:ext>
                  </a:extLst>
                </a:gridCol>
              </a:tblGrid>
              <a:tr h="760095">
                <a:tc gridSpan="2">
                  <a:txBody>
                    <a:bodyPr/>
                    <a:lstStyle/>
                    <a:p>
                      <a:pPr marL="63500">
                        <a:lnSpc>
                          <a:spcPct val="100000"/>
                        </a:lnSpc>
                        <a:spcBef>
                          <a:spcPts val="1480"/>
                        </a:spcBef>
                      </a:pPr>
                      <a:r>
                        <a:rPr sz="2800" b="1" dirty="0">
                          <a:solidFill>
                            <a:srgbClr val="FFFFFF"/>
                          </a:solidFill>
                          <a:latin typeface="Calibri"/>
                          <a:cs typeface="Calibri"/>
                        </a:rPr>
                        <a:t>Individual</a:t>
                      </a:r>
                      <a:r>
                        <a:rPr sz="2800" b="1" spc="-110" dirty="0">
                          <a:solidFill>
                            <a:srgbClr val="FFFFFF"/>
                          </a:solidFill>
                          <a:latin typeface="Calibri"/>
                          <a:cs typeface="Calibri"/>
                        </a:rPr>
                        <a:t> </a:t>
                      </a:r>
                      <a:r>
                        <a:rPr sz="2800" b="1" spc="-10" dirty="0">
                          <a:solidFill>
                            <a:srgbClr val="FFFFFF"/>
                          </a:solidFill>
                          <a:latin typeface="Calibri"/>
                          <a:cs typeface="Calibri"/>
                        </a:rPr>
                        <a:t>challenges</a:t>
                      </a:r>
                      <a:endParaRPr sz="2800">
                        <a:latin typeface="Calibri"/>
                        <a:cs typeface="Calibri"/>
                      </a:endParaRPr>
                    </a:p>
                  </a:txBody>
                  <a:tcPr marL="0" marR="0" marT="187960" marB="0">
                    <a:lnL w="12700">
                      <a:solidFill>
                        <a:srgbClr val="FFFFFF"/>
                      </a:solidFill>
                      <a:prstDash val="solid"/>
                    </a:lnL>
                    <a:lnR w="12700">
                      <a:solidFill>
                        <a:srgbClr val="FFFFFF"/>
                      </a:solidFill>
                      <a:prstDash val="solid"/>
                    </a:lnR>
                    <a:lnT w="12700">
                      <a:solidFill>
                        <a:srgbClr val="FFFFFF"/>
                      </a:solidFill>
                      <a:prstDash val="solid"/>
                    </a:lnT>
                    <a:solidFill>
                      <a:srgbClr val="E38312"/>
                    </a:solidFill>
                  </a:tcPr>
                </a:tc>
                <a:tc hMerge="1">
                  <a:txBody>
                    <a:bodyPr/>
                    <a:lstStyle/>
                    <a:p>
                      <a:endParaRPr/>
                    </a:p>
                  </a:txBody>
                  <a:tcPr marL="0" marR="0" marT="0" marB="0"/>
                </a:tc>
                <a:tc gridSpan="2">
                  <a:txBody>
                    <a:bodyPr/>
                    <a:lstStyle/>
                    <a:p>
                      <a:pPr marL="63500">
                        <a:lnSpc>
                          <a:spcPct val="100000"/>
                        </a:lnSpc>
                        <a:spcBef>
                          <a:spcPts val="1480"/>
                        </a:spcBef>
                      </a:pPr>
                      <a:r>
                        <a:rPr sz="2800" b="1" dirty="0">
                          <a:solidFill>
                            <a:srgbClr val="FFFFFF"/>
                          </a:solidFill>
                          <a:latin typeface="Calibri"/>
                          <a:cs typeface="Calibri"/>
                        </a:rPr>
                        <a:t>Solutions</a:t>
                      </a:r>
                      <a:r>
                        <a:rPr sz="2800" b="1" spc="-55" dirty="0">
                          <a:solidFill>
                            <a:srgbClr val="FFFFFF"/>
                          </a:solidFill>
                          <a:latin typeface="Calibri"/>
                          <a:cs typeface="Calibri"/>
                        </a:rPr>
                        <a:t> </a:t>
                      </a:r>
                      <a:r>
                        <a:rPr sz="2800" b="1" dirty="0">
                          <a:solidFill>
                            <a:srgbClr val="FFFFFF"/>
                          </a:solidFill>
                          <a:latin typeface="Calibri"/>
                          <a:cs typeface="Calibri"/>
                        </a:rPr>
                        <a:t>in</a:t>
                      </a:r>
                      <a:r>
                        <a:rPr sz="2800" b="1" spc="-55" dirty="0">
                          <a:solidFill>
                            <a:srgbClr val="FFFFFF"/>
                          </a:solidFill>
                          <a:latin typeface="Calibri"/>
                          <a:cs typeface="Calibri"/>
                        </a:rPr>
                        <a:t> </a:t>
                      </a:r>
                      <a:r>
                        <a:rPr sz="2800" b="1" dirty="0">
                          <a:solidFill>
                            <a:srgbClr val="FFFFFF"/>
                          </a:solidFill>
                          <a:latin typeface="Calibri"/>
                          <a:cs typeface="Calibri"/>
                        </a:rPr>
                        <a:t>the</a:t>
                      </a:r>
                      <a:r>
                        <a:rPr sz="2800" b="1" spc="-50" dirty="0">
                          <a:solidFill>
                            <a:srgbClr val="FFFFFF"/>
                          </a:solidFill>
                          <a:latin typeface="Calibri"/>
                          <a:cs typeface="Calibri"/>
                        </a:rPr>
                        <a:t> </a:t>
                      </a:r>
                      <a:r>
                        <a:rPr sz="2800" b="1" spc="-10" dirty="0">
                          <a:solidFill>
                            <a:srgbClr val="FFFFFF"/>
                          </a:solidFill>
                          <a:latin typeface="Calibri"/>
                          <a:cs typeface="Calibri"/>
                        </a:rPr>
                        <a:t>campaign</a:t>
                      </a:r>
                      <a:endParaRPr sz="2800">
                        <a:latin typeface="Calibri"/>
                        <a:cs typeface="Calibri"/>
                      </a:endParaRPr>
                    </a:p>
                  </a:txBody>
                  <a:tcPr marL="0" marR="0" marT="187960" marB="0">
                    <a:lnL w="12700">
                      <a:solidFill>
                        <a:srgbClr val="FFFFFF"/>
                      </a:solidFill>
                      <a:prstDash val="solid"/>
                    </a:lnL>
                    <a:lnR w="12700">
                      <a:solidFill>
                        <a:srgbClr val="FFFFFF"/>
                      </a:solidFill>
                      <a:prstDash val="solid"/>
                    </a:lnR>
                    <a:lnT w="12700">
                      <a:solidFill>
                        <a:srgbClr val="FFFFFF"/>
                      </a:solidFill>
                      <a:prstDash val="solid"/>
                    </a:lnT>
                    <a:solidFill>
                      <a:srgbClr val="E38312"/>
                    </a:solidFill>
                  </a:tcPr>
                </a:tc>
                <a:tc hMerge="1">
                  <a:txBody>
                    <a:bodyPr/>
                    <a:lstStyle/>
                    <a:p>
                      <a:endParaRPr/>
                    </a:p>
                  </a:txBody>
                  <a:tcPr marL="0" marR="0" marT="0" marB="0"/>
                </a:tc>
                <a:extLst>
                  <a:ext uri="{0D108BD9-81ED-4DB2-BD59-A6C34878D82A}">
                    <a16:rowId xmlns:a16="http://schemas.microsoft.com/office/drawing/2014/main" val="10000"/>
                  </a:ext>
                </a:extLst>
              </a:tr>
              <a:tr h="631825">
                <a:tc gridSpan="2">
                  <a:txBody>
                    <a:bodyPr/>
                    <a:lstStyle/>
                    <a:p>
                      <a:pPr marL="63500">
                        <a:lnSpc>
                          <a:spcPct val="100000"/>
                        </a:lnSpc>
                        <a:spcBef>
                          <a:spcPts val="1185"/>
                        </a:spcBef>
                      </a:pPr>
                      <a:r>
                        <a:rPr sz="2400" b="1" dirty="0">
                          <a:solidFill>
                            <a:srgbClr val="C00000"/>
                          </a:solidFill>
                          <a:latin typeface="Calibri"/>
                          <a:cs typeface="Calibri"/>
                        </a:rPr>
                        <a:t>Nicotine</a:t>
                      </a:r>
                      <a:r>
                        <a:rPr sz="2400" b="1" spc="-55" dirty="0">
                          <a:solidFill>
                            <a:srgbClr val="C00000"/>
                          </a:solidFill>
                          <a:latin typeface="Calibri"/>
                          <a:cs typeface="Calibri"/>
                        </a:rPr>
                        <a:t> </a:t>
                      </a:r>
                      <a:r>
                        <a:rPr sz="2400" b="1" spc="-10" dirty="0">
                          <a:solidFill>
                            <a:srgbClr val="C00000"/>
                          </a:solidFill>
                          <a:latin typeface="Calibri"/>
                          <a:cs typeface="Calibri"/>
                        </a:rPr>
                        <a:t>cravings</a:t>
                      </a:r>
                      <a:endParaRPr sz="2400">
                        <a:latin typeface="Calibri"/>
                        <a:cs typeface="Calibri"/>
                      </a:endParaRPr>
                    </a:p>
                  </a:txBody>
                  <a:tcPr marL="0" marR="0" marT="150495" marB="0">
                    <a:lnL w="12700">
                      <a:solidFill>
                        <a:srgbClr val="FFFFFF"/>
                      </a:solidFill>
                      <a:prstDash val="solid"/>
                    </a:lnL>
                    <a:lnR w="12700">
                      <a:solidFill>
                        <a:srgbClr val="FFFFFF"/>
                      </a:solidFill>
                      <a:prstDash val="solid"/>
                    </a:lnR>
                    <a:lnB w="12700">
                      <a:solidFill>
                        <a:srgbClr val="FFFFFF"/>
                      </a:solidFill>
                      <a:prstDash val="solid"/>
                    </a:lnB>
                    <a:solidFill>
                      <a:srgbClr val="E38312"/>
                    </a:solidFill>
                  </a:tcPr>
                </a:tc>
                <a:tc hMerge="1">
                  <a:txBody>
                    <a:bodyPr/>
                    <a:lstStyle/>
                    <a:p>
                      <a:endParaRPr/>
                    </a:p>
                  </a:txBody>
                  <a:tcPr marL="0" marR="0" marT="0" marB="0"/>
                </a:tc>
                <a:tc gridSpan="2">
                  <a:txBody>
                    <a:bodyPr/>
                    <a:lstStyle/>
                    <a:p>
                      <a:pPr marL="63500">
                        <a:lnSpc>
                          <a:spcPct val="100000"/>
                        </a:lnSpc>
                        <a:spcBef>
                          <a:spcPts val="1185"/>
                        </a:spcBef>
                      </a:pPr>
                      <a:r>
                        <a:rPr sz="2400" b="1" dirty="0">
                          <a:solidFill>
                            <a:srgbClr val="6C6834"/>
                          </a:solidFill>
                          <a:latin typeface="Calibri"/>
                          <a:cs typeface="Calibri"/>
                        </a:rPr>
                        <a:t>Local</a:t>
                      </a:r>
                      <a:r>
                        <a:rPr sz="2400" b="1" spc="-50" dirty="0">
                          <a:solidFill>
                            <a:srgbClr val="6C6834"/>
                          </a:solidFill>
                          <a:latin typeface="Calibri"/>
                          <a:cs typeface="Calibri"/>
                        </a:rPr>
                        <a:t> </a:t>
                      </a:r>
                      <a:r>
                        <a:rPr sz="2400" b="1" spc="-10" dirty="0">
                          <a:solidFill>
                            <a:srgbClr val="6C6834"/>
                          </a:solidFill>
                          <a:latin typeface="Calibri"/>
                          <a:cs typeface="Calibri"/>
                        </a:rPr>
                        <a:t>support</a:t>
                      </a:r>
                      <a:endParaRPr sz="2400">
                        <a:latin typeface="Calibri"/>
                        <a:cs typeface="Calibri"/>
                      </a:endParaRPr>
                    </a:p>
                  </a:txBody>
                  <a:tcPr marL="0" marR="0" marT="150495" marB="0">
                    <a:lnL w="12700">
                      <a:solidFill>
                        <a:srgbClr val="FFFFFF"/>
                      </a:solidFill>
                      <a:prstDash val="solid"/>
                    </a:lnL>
                    <a:lnR w="12700">
                      <a:solidFill>
                        <a:srgbClr val="FFFFFF"/>
                      </a:solidFill>
                      <a:prstDash val="solid"/>
                    </a:lnR>
                    <a:lnB w="12700">
                      <a:solidFill>
                        <a:srgbClr val="FFFFFF"/>
                      </a:solidFill>
                      <a:prstDash val="solid"/>
                    </a:lnB>
                    <a:solidFill>
                      <a:srgbClr val="F5D9CC"/>
                    </a:solidFill>
                  </a:tcPr>
                </a:tc>
                <a:tc hMerge="1">
                  <a:txBody>
                    <a:bodyPr/>
                    <a:lstStyle/>
                    <a:p>
                      <a:endParaRPr/>
                    </a:p>
                  </a:txBody>
                  <a:tcPr marL="0" marR="0" marT="0" marB="0"/>
                </a:tc>
                <a:extLst>
                  <a:ext uri="{0D108BD9-81ED-4DB2-BD59-A6C34878D82A}">
                    <a16:rowId xmlns:a16="http://schemas.microsoft.com/office/drawing/2014/main" val="10001"/>
                  </a:ext>
                </a:extLst>
              </a:tr>
              <a:tr h="651510">
                <a:tc gridSpan="2">
                  <a:txBody>
                    <a:bodyPr/>
                    <a:lstStyle/>
                    <a:p>
                      <a:pPr marL="63500">
                        <a:lnSpc>
                          <a:spcPct val="100000"/>
                        </a:lnSpc>
                        <a:spcBef>
                          <a:spcPts val="1345"/>
                        </a:spcBef>
                      </a:pPr>
                      <a:r>
                        <a:rPr sz="2400" b="1" dirty="0">
                          <a:solidFill>
                            <a:srgbClr val="C00000"/>
                          </a:solidFill>
                          <a:latin typeface="Calibri"/>
                          <a:cs typeface="Calibri"/>
                        </a:rPr>
                        <a:t>Low</a:t>
                      </a:r>
                      <a:r>
                        <a:rPr sz="2400" b="1" spc="-30" dirty="0">
                          <a:solidFill>
                            <a:srgbClr val="C00000"/>
                          </a:solidFill>
                          <a:latin typeface="Calibri"/>
                          <a:cs typeface="Calibri"/>
                        </a:rPr>
                        <a:t> </a:t>
                      </a:r>
                      <a:r>
                        <a:rPr sz="2400" b="1" spc="-10" dirty="0">
                          <a:solidFill>
                            <a:srgbClr val="C00000"/>
                          </a:solidFill>
                          <a:latin typeface="Calibri"/>
                          <a:cs typeface="Calibri"/>
                        </a:rPr>
                        <a:t>motivation</a:t>
                      </a:r>
                      <a:endParaRPr sz="2400">
                        <a:latin typeface="Calibri"/>
                        <a:cs typeface="Calibri"/>
                      </a:endParaRPr>
                    </a:p>
                  </a:txBody>
                  <a:tcPr marL="0" marR="0" marT="17081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38312"/>
                    </a:solidFill>
                  </a:tcPr>
                </a:tc>
                <a:tc hMerge="1">
                  <a:txBody>
                    <a:bodyPr/>
                    <a:lstStyle/>
                    <a:p>
                      <a:endParaRPr/>
                    </a:p>
                  </a:txBody>
                  <a:tcPr marL="0" marR="0" marT="0" marB="0"/>
                </a:tc>
                <a:tc gridSpan="2">
                  <a:txBody>
                    <a:bodyPr/>
                    <a:lstStyle/>
                    <a:p>
                      <a:pPr marL="63500">
                        <a:lnSpc>
                          <a:spcPct val="100000"/>
                        </a:lnSpc>
                        <a:spcBef>
                          <a:spcPts val="1345"/>
                        </a:spcBef>
                      </a:pPr>
                      <a:r>
                        <a:rPr sz="2400" b="1" dirty="0">
                          <a:solidFill>
                            <a:srgbClr val="6C6834"/>
                          </a:solidFill>
                          <a:latin typeface="Calibri"/>
                          <a:cs typeface="Calibri"/>
                        </a:rPr>
                        <a:t>Positive</a:t>
                      </a:r>
                      <a:r>
                        <a:rPr sz="2400" b="1" spc="-70" dirty="0">
                          <a:solidFill>
                            <a:srgbClr val="6C6834"/>
                          </a:solidFill>
                          <a:latin typeface="Calibri"/>
                          <a:cs typeface="Calibri"/>
                        </a:rPr>
                        <a:t> </a:t>
                      </a:r>
                      <a:r>
                        <a:rPr sz="2400" b="1" dirty="0">
                          <a:solidFill>
                            <a:srgbClr val="6C6834"/>
                          </a:solidFill>
                          <a:latin typeface="Calibri"/>
                          <a:cs typeface="Calibri"/>
                        </a:rPr>
                        <a:t>messages</a:t>
                      </a:r>
                      <a:r>
                        <a:rPr sz="2400" b="1" spc="-70" dirty="0">
                          <a:solidFill>
                            <a:srgbClr val="6C6834"/>
                          </a:solidFill>
                          <a:latin typeface="Calibri"/>
                          <a:cs typeface="Calibri"/>
                        </a:rPr>
                        <a:t> </a:t>
                      </a:r>
                      <a:r>
                        <a:rPr sz="2400" b="1" dirty="0">
                          <a:solidFill>
                            <a:srgbClr val="6C6834"/>
                          </a:solidFill>
                          <a:latin typeface="Calibri"/>
                          <a:cs typeface="Calibri"/>
                        </a:rPr>
                        <a:t>in</a:t>
                      </a:r>
                      <a:r>
                        <a:rPr sz="2400" b="1" spc="-80" dirty="0">
                          <a:solidFill>
                            <a:srgbClr val="6C6834"/>
                          </a:solidFill>
                          <a:latin typeface="Calibri"/>
                          <a:cs typeface="Calibri"/>
                        </a:rPr>
                        <a:t> </a:t>
                      </a:r>
                      <a:r>
                        <a:rPr sz="2400" b="1" dirty="0">
                          <a:solidFill>
                            <a:srgbClr val="6C6834"/>
                          </a:solidFill>
                          <a:latin typeface="Calibri"/>
                          <a:cs typeface="Calibri"/>
                        </a:rPr>
                        <a:t>the</a:t>
                      </a:r>
                      <a:r>
                        <a:rPr sz="2400" b="1" spc="-60" dirty="0">
                          <a:solidFill>
                            <a:srgbClr val="6C6834"/>
                          </a:solidFill>
                          <a:latin typeface="Calibri"/>
                          <a:cs typeface="Calibri"/>
                        </a:rPr>
                        <a:t> </a:t>
                      </a:r>
                      <a:r>
                        <a:rPr sz="2400" b="1" spc="-10" dirty="0">
                          <a:solidFill>
                            <a:srgbClr val="6C6834"/>
                          </a:solidFill>
                          <a:latin typeface="Calibri"/>
                          <a:cs typeface="Calibri"/>
                        </a:rPr>
                        <a:t>campaign</a:t>
                      </a:r>
                      <a:endParaRPr sz="2400">
                        <a:latin typeface="Calibri"/>
                        <a:cs typeface="Calibri"/>
                      </a:endParaRPr>
                    </a:p>
                  </a:txBody>
                  <a:tcPr marL="0" marR="0" marT="17081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9ECE7"/>
                    </a:solidFill>
                  </a:tcPr>
                </a:tc>
                <a:tc hMerge="1">
                  <a:txBody>
                    <a:bodyPr/>
                    <a:lstStyle/>
                    <a:p>
                      <a:endParaRPr/>
                    </a:p>
                  </a:txBody>
                  <a:tcPr marL="0" marR="0" marT="0" marB="0"/>
                </a:tc>
                <a:extLst>
                  <a:ext uri="{0D108BD9-81ED-4DB2-BD59-A6C34878D82A}">
                    <a16:rowId xmlns:a16="http://schemas.microsoft.com/office/drawing/2014/main" val="10002"/>
                  </a:ext>
                </a:extLst>
              </a:tr>
              <a:tr h="651510">
                <a:tc gridSpan="2">
                  <a:txBody>
                    <a:bodyPr/>
                    <a:lstStyle/>
                    <a:p>
                      <a:pPr marL="63500">
                        <a:lnSpc>
                          <a:spcPct val="100000"/>
                        </a:lnSpc>
                        <a:spcBef>
                          <a:spcPts val="1345"/>
                        </a:spcBef>
                      </a:pPr>
                      <a:r>
                        <a:rPr sz="2400" b="1" spc="-10" dirty="0">
                          <a:solidFill>
                            <a:srgbClr val="C00000"/>
                          </a:solidFill>
                          <a:latin typeface="Calibri"/>
                          <a:cs typeface="Calibri"/>
                        </a:rPr>
                        <a:t>Anxiety</a:t>
                      </a:r>
                      <a:endParaRPr sz="2400">
                        <a:latin typeface="Calibri"/>
                        <a:cs typeface="Calibri"/>
                      </a:endParaRPr>
                    </a:p>
                  </a:txBody>
                  <a:tcPr marL="0" marR="0" marT="17081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38312"/>
                    </a:solidFill>
                  </a:tcPr>
                </a:tc>
                <a:tc hMerge="1">
                  <a:txBody>
                    <a:bodyPr/>
                    <a:lstStyle/>
                    <a:p>
                      <a:endParaRPr/>
                    </a:p>
                  </a:txBody>
                  <a:tcPr marL="0" marR="0" marT="0" marB="0"/>
                </a:tc>
                <a:tc gridSpan="2">
                  <a:txBody>
                    <a:bodyPr/>
                    <a:lstStyle/>
                    <a:p>
                      <a:pPr marL="63500">
                        <a:lnSpc>
                          <a:spcPct val="100000"/>
                        </a:lnSpc>
                        <a:spcBef>
                          <a:spcPts val="1345"/>
                        </a:spcBef>
                      </a:pPr>
                      <a:r>
                        <a:rPr sz="2400" b="1" dirty="0">
                          <a:solidFill>
                            <a:srgbClr val="6C6834"/>
                          </a:solidFill>
                          <a:latin typeface="Calibri"/>
                          <a:cs typeface="Calibri"/>
                        </a:rPr>
                        <a:t>Peer</a:t>
                      </a:r>
                      <a:r>
                        <a:rPr sz="2400" b="1" spc="-55" dirty="0">
                          <a:solidFill>
                            <a:srgbClr val="6C6834"/>
                          </a:solidFill>
                          <a:latin typeface="Calibri"/>
                          <a:cs typeface="Calibri"/>
                        </a:rPr>
                        <a:t> </a:t>
                      </a:r>
                      <a:r>
                        <a:rPr sz="2400" b="1" dirty="0">
                          <a:solidFill>
                            <a:srgbClr val="6C6834"/>
                          </a:solidFill>
                          <a:latin typeface="Calibri"/>
                          <a:cs typeface="Calibri"/>
                        </a:rPr>
                        <a:t>support</a:t>
                      </a:r>
                      <a:r>
                        <a:rPr sz="2400" b="1" spc="-40" dirty="0">
                          <a:solidFill>
                            <a:srgbClr val="6C6834"/>
                          </a:solidFill>
                          <a:latin typeface="Calibri"/>
                          <a:cs typeface="Calibri"/>
                        </a:rPr>
                        <a:t> </a:t>
                      </a:r>
                      <a:r>
                        <a:rPr sz="2400" b="1" dirty="0">
                          <a:solidFill>
                            <a:srgbClr val="6C6834"/>
                          </a:solidFill>
                          <a:latin typeface="Calibri"/>
                          <a:cs typeface="Calibri"/>
                        </a:rPr>
                        <a:t>for</a:t>
                      </a:r>
                      <a:r>
                        <a:rPr sz="2400" b="1" spc="-55" dirty="0">
                          <a:solidFill>
                            <a:srgbClr val="6C6834"/>
                          </a:solidFill>
                          <a:latin typeface="Calibri"/>
                          <a:cs typeface="Calibri"/>
                        </a:rPr>
                        <a:t> </a:t>
                      </a:r>
                      <a:r>
                        <a:rPr sz="2400" b="1" dirty="0">
                          <a:solidFill>
                            <a:srgbClr val="6C6834"/>
                          </a:solidFill>
                          <a:latin typeface="Calibri"/>
                          <a:cs typeface="Calibri"/>
                        </a:rPr>
                        <a:t>social</a:t>
                      </a:r>
                      <a:r>
                        <a:rPr sz="2400" b="1" spc="-70" dirty="0">
                          <a:solidFill>
                            <a:srgbClr val="6C6834"/>
                          </a:solidFill>
                          <a:latin typeface="Calibri"/>
                          <a:cs typeface="Calibri"/>
                        </a:rPr>
                        <a:t> </a:t>
                      </a:r>
                      <a:r>
                        <a:rPr sz="2400" b="1" spc="-10" dirty="0">
                          <a:solidFill>
                            <a:srgbClr val="6C6834"/>
                          </a:solidFill>
                          <a:latin typeface="Calibri"/>
                          <a:cs typeface="Calibri"/>
                        </a:rPr>
                        <a:t>activities</a:t>
                      </a:r>
                      <a:endParaRPr sz="2400">
                        <a:latin typeface="Calibri"/>
                        <a:cs typeface="Calibri"/>
                      </a:endParaRPr>
                    </a:p>
                  </a:txBody>
                  <a:tcPr marL="0" marR="0" marT="17081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5D9CC"/>
                    </a:solidFill>
                  </a:tcPr>
                </a:tc>
                <a:tc hMerge="1">
                  <a:txBody>
                    <a:bodyPr/>
                    <a:lstStyle/>
                    <a:p>
                      <a:endParaRPr/>
                    </a:p>
                  </a:txBody>
                  <a:tcPr marL="0" marR="0" marT="0" marB="0"/>
                </a:tc>
                <a:extLst>
                  <a:ext uri="{0D108BD9-81ED-4DB2-BD59-A6C34878D82A}">
                    <a16:rowId xmlns:a16="http://schemas.microsoft.com/office/drawing/2014/main" val="10003"/>
                  </a:ext>
                </a:extLst>
              </a:tr>
              <a:tr h="705485">
                <a:tc gridSpan="2">
                  <a:txBody>
                    <a:bodyPr/>
                    <a:lstStyle/>
                    <a:p>
                      <a:pPr marL="63500">
                        <a:lnSpc>
                          <a:spcPct val="100000"/>
                        </a:lnSpc>
                        <a:spcBef>
                          <a:spcPts val="1345"/>
                        </a:spcBef>
                      </a:pPr>
                      <a:r>
                        <a:rPr sz="2400" b="1" dirty="0">
                          <a:solidFill>
                            <a:srgbClr val="C00000"/>
                          </a:solidFill>
                          <a:latin typeface="Calibri"/>
                          <a:cs typeface="Calibri"/>
                        </a:rPr>
                        <a:t>Limited</a:t>
                      </a:r>
                      <a:r>
                        <a:rPr sz="2400" b="1" spc="-65" dirty="0">
                          <a:solidFill>
                            <a:srgbClr val="C00000"/>
                          </a:solidFill>
                          <a:latin typeface="Calibri"/>
                          <a:cs typeface="Calibri"/>
                        </a:rPr>
                        <a:t> </a:t>
                      </a:r>
                      <a:r>
                        <a:rPr sz="2400" b="1" spc="-10" dirty="0">
                          <a:solidFill>
                            <a:srgbClr val="C00000"/>
                          </a:solidFill>
                          <a:latin typeface="Calibri"/>
                          <a:cs typeface="Calibri"/>
                        </a:rPr>
                        <a:t>accession</a:t>
                      </a:r>
                      <a:endParaRPr sz="2400">
                        <a:latin typeface="Calibri"/>
                        <a:cs typeface="Calibri"/>
                      </a:endParaRPr>
                    </a:p>
                  </a:txBody>
                  <a:tcPr marL="0" marR="0" marT="170815" marB="0">
                    <a:lnL w="12700">
                      <a:solidFill>
                        <a:srgbClr val="FFFFFF"/>
                      </a:solidFill>
                      <a:prstDash val="solid"/>
                    </a:lnL>
                    <a:lnR w="12700">
                      <a:solidFill>
                        <a:srgbClr val="FFFFFF"/>
                      </a:solidFill>
                      <a:prstDash val="solid"/>
                    </a:lnR>
                    <a:lnT w="12700">
                      <a:solidFill>
                        <a:srgbClr val="FFFFFF"/>
                      </a:solidFill>
                      <a:prstDash val="solid"/>
                    </a:lnT>
                    <a:solidFill>
                      <a:srgbClr val="E38312"/>
                    </a:solidFill>
                  </a:tcPr>
                </a:tc>
                <a:tc hMerge="1">
                  <a:txBody>
                    <a:bodyPr/>
                    <a:lstStyle/>
                    <a:p>
                      <a:endParaRPr/>
                    </a:p>
                  </a:txBody>
                  <a:tcPr marL="0" marR="0" marT="0" marB="0"/>
                </a:tc>
                <a:tc>
                  <a:txBody>
                    <a:bodyPr/>
                    <a:lstStyle/>
                    <a:p>
                      <a:pPr marL="63500">
                        <a:lnSpc>
                          <a:spcPct val="100000"/>
                        </a:lnSpc>
                        <a:spcBef>
                          <a:spcPts val="1345"/>
                        </a:spcBef>
                      </a:pPr>
                      <a:r>
                        <a:rPr sz="2400" b="1" dirty="0">
                          <a:solidFill>
                            <a:srgbClr val="6C6834"/>
                          </a:solidFill>
                          <a:latin typeface="Calibri"/>
                          <a:cs typeface="Calibri"/>
                        </a:rPr>
                        <a:t>Provision</a:t>
                      </a:r>
                      <a:r>
                        <a:rPr sz="2400" b="1" spc="-75" dirty="0">
                          <a:solidFill>
                            <a:srgbClr val="6C6834"/>
                          </a:solidFill>
                          <a:latin typeface="Calibri"/>
                          <a:cs typeface="Calibri"/>
                        </a:rPr>
                        <a:t> </a:t>
                      </a:r>
                      <a:r>
                        <a:rPr sz="2400" b="1" dirty="0">
                          <a:solidFill>
                            <a:srgbClr val="6C6834"/>
                          </a:solidFill>
                          <a:latin typeface="Calibri"/>
                          <a:cs typeface="Calibri"/>
                        </a:rPr>
                        <a:t>of</a:t>
                      </a:r>
                      <a:r>
                        <a:rPr sz="2400" b="1" spc="-75" dirty="0">
                          <a:solidFill>
                            <a:srgbClr val="6C6834"/>
                          </a:solidFill>
                          <a:latin typeface="Calibri"/>
                          <a:cs typeface="Calibri"/>
                        </a:rPr>
                        <a:t> </a:t>
                      </a:r>
                      <a:r>
                        <a:rPr sz="2400" b="1" dirty="0">
                          <a:solidFill>
                            <a:srgbClr val="6C6834"/>
                          </a:solidFill>
                          <a:latin typeface="Calibri"/>
                          <a:cs typeface="Calibri"/>
                        </a:rPr>
                        <a:t>QR</a:t>
                      </a:r>
                      <a:r>
                        <a:rPr sz="2400" b="1" spc="-60" dirty="0">
                          <a:solidFill>
                            <a:srgbClr val="6C6834"/>
                          </a:solidFill>
                          <a:latin typeface="Calibri"/>
                          <a:cs typeface="Calibri"/>
                        </a:rPr>
                        <a:t> </a:t>
                      </a:r>
                      <a:r>
                        <a:rPr sz="2400" b="1" dirty="0">
                          <a:solidFill>
                            <a:srgbClr val="6C6834"/>
                          </a:solidFill>
                          <a:latin typeface="Calibri"/>
                          <a:cs typeface="Calibri"/>
                        </a:rPr>
                        <a:t>code</a:t>
                      </a:r>
                      <a:r>
                        <a:rPr sz="2400" b="1" spc="-70" dirty="0">
                          <a:solidFill>
                            <a:srgbClr val="6C6834"/>
                          </a:solidFill>
                          <a:latin typeface="Calibri"/>
                          <a:cs typeface="Calibri"/>
                        </a:rPr>
                        <a:t> </a:t>
                      </a:r>
                      <a:r>
                        <a:rPr sz="2400" b="1" dirty="0">
                          <a:solidFill>
                            <a:srgbClr val="6C6834"/>
                          </a:solidFill>
                          <a:latin typeface="Calibri"/>
                          <a:cs typeface="Calibri"/>
                        </a:rPr>
                        <a:t>to</a:t>
                      </a:r>
                      <a:r>
                        <a:rPr sz="2400" b="1" spc="-60" dirty="0">
                          <a:solidFill>
                            <a:srgbClr val="6C6834"/>
                          </a:solidFill>
                          <a:latin typeface="Calibri"/>
                          <a:cs typeface="Calibri"/>
                        </a:rPr>
                        <a:t> </a:t>
                      </a:r>
                      <a:r>
                        <a:rPr sz="2400" b="1" dirty="0">
                          <a:solidFill>
                            <a:srgbClr val="6C6834"/>
                          </a:solidFill>
                          <a:latin typeface="Calibri"/>
                          <a:cs typeface="Calibri"/>
                        </a:rPr>
                        <a:t>get</a:t>
                      </a:r>
                      <a:r>
                        <a:rPr sz="2400" b="1" spc="-65" dirty="0">
                          <a:solidFill>
                            <a:srgbClr val="6C6834"/>
                          </a:solidFill>
                          <a:latin typeface="Calibri"/>
                          <a:cs typeface="Calibri"/>
                        </a:rPr>
                        <a:t> </a:t>
                      </a:r>
                      <a:r>
                        <a:rPr sz="2400" b="1" dirty="0">
                          <a:solidFill>
                            <a:srgbClr val="6C6834"/>
                          </a:solidFill>
                          <a:latin typeface="Calibri"/>
                          <a:cs typeface="Calibri"/>
                        </a:rPr>
                        <a:t>instant</a:t>
                      </a:r>
                      <a:r>
                        <a:rPr sz="2400" b="1" spc="-45" dirty="0">
                          <a:solidFill>
                            <a:srgbClr val="6C6834"/>
                          </a:solidFill>
                          <a:latin typeface="Calibri"/>
                          <a:cs typeface="Calibri"/>
                        </a:rPr>
                        <a:t> </a:t>
                      </a:r>
                      <a:r>
                        <a:rPr sz="2400" b="1" spc="-10" dirty="0">
                          <a:solidFill>
                            <a:srgbClr val="6C6834"/>
                          </a:solidFill>
                          <a:latin typeface="Calibri"/>
                          <a:cs typeface="Calibri"/>
                        </a:rPr>
                        <a:t>support</a:t>
                      </a:r>
                      <a:endParaRPr sz="2400">
                        <a:latin typeface="Calibri"/>
                        <a:cs typeface="Calibri"/>
                      </a:endParaRPr>
                    </a:p>
                  </a:txBody>
                  <a:tcPr marL="0" marR="0" marT="170815" marB="0">
                    <a:lnL w="12700">
                      <a:solidFill>
                        <a:srgbClr val="FFFFFF"/>
                      </a:solidFill>
                      <a:prstDash val="solid"/>
                    </a:lnL>
                    <a:lnT w="12700">
                      <a:solidFill>
                        <a:srgbClr val="FFFFFF"/>
                      </a:solidFill>
                      <a:prstDash val="solid"/>
                    </a:lnT>
                    <a:lnB w="6350">
                      <a:solidFill>
                        <a:srgbClr val="7E7E7E"/>
                      </a:solidFill>
                      <a:prstDash val="solid"/>
                    </a:lnB>
                    <a:solidFill>
                      <a:srgbClr val="F9ECE7"/>
                    </a:solidFill>
                  </a:tcPr>
                </a:tc>
                <a:tc rowSpan="2">
                  <a:txBody>
                    <a:bodyPr/>
                    <a:lstStyle/>
                    <a:p>
                      <a:pPr>
                        <a:lnSpc>
                          <a:spcPct val="100000"/>
                        </a:lnSpc>
                      </a:pPr>
                      <a:endParaRPr sz="2400">
                        <a:latin typeface="Times New Roman"/>
                        <a:cs typeface="Times New Roman"/>
                      </a:endParaRPr>
                    </a:p>
                  </a:txBody>
                  <a:tcPr marL="0" marR="0" marT="0" marB="0">
                    <a:lnR w="12700">
                      <a:solidFill>
                        <a:srgbClr val="FFFFFF"/>
                      </a:solidFill>
                      <a:prstDash val="solid"/>
                    </a:lnR>
                    <a:lnT w="12700">
                      <a:solidFill>
                        <a:srgbClr val="FFFFFF"/>
                      </a:solidFill>
                      <a:prstDash val="solid"/>
                    </a:lnT>
                    <a:lnB w="12700">
                      <a:solidFill>
                        <a:srgbClr val="FFFFFF"/>
                      </a:solidFill>
                      <a:prstDash val="solid"/>
                    </a:lnB>
                    <a:solidFill>
                      <a:srgbClr val="F9ECE7"/>
                    </a:solidFill>
                  </a:tcPr>
                </a:tc>
                <a:extLst>
                  <a:ext uri="{0D108BD9-81ED-4DB2-BD59-A6C34878D82A}">
                    <a16:rowId xmlns:a16="http://schemas.microsoft.com/office/drawing/2014/main" val="10004"/>
                  </a:ext>
                </a:extLst>
              </a:tr>
              <a:tr h="422275">
                <a:tc>
                  <a:txBody>
                    <a:bodyPr/>
                    <a:lstStyle/>
                    <a:p>
                      <a:pPr>
                        <a:lnSpc>
                          <a:spcPct val="100000"/>
                        </a:lnSpc>
                      </a:pPr>
                      <a:endParaRPr sz="2400">
                        <a:latin typeface="Times New Roman"/>
                        <a:cs typeface="Times New Roman"/>
                      </a:endParaRPr>
                    </a:p>
                  </a:txBody>
                  <a:tcPr marL="0" marR="0" marT="0" marB="0">
                    <a:lnL w="12700">
                      <a:solidFill>
                        <a:srgbClr val="FFFFFF"/>
                      </a:solidFill>
                      <a:prstDash val="solid"/>
                    </a:lnL>
                    <a:lnB w="12700">
                      <a:solidFill>
                        <a:srgbClr val="FFFFFF"/>
                      </a:solidFill>
                      <a:prstDash val="solid"/>
                    </a:lnB>
                    <a:solidFill>
                      <a:srgbClr val="E38312"/>
                    </a:solidFill>
                  </a:tcPr>
                </a:tc>
                <a:tc>
                  <a:txBody>
                    <a:bodyPr/>
                    <a:lstStyle/>
                    <a:p>
                      <a:pPr>
                        <a:lnSpc>
                          <a:spcPct val="100000"/>
                        </a:lnSpc>
                      </a:pPr>
                      <a:endParaRPr sz="2400">
                        <a:latin typeface="Times New Roman"/>
                        <a:cs typeface="Times New Roman"/>
                      </a:endParaRPr>
                    </a:p>
                  </a:txBody>
                  <a:tcPr marL="0" marR="0" marT="0" marB="0">
                    <a:lnR w="12700">
                      <a:solidFill>
                        <a:srgbClr val="FFFFFF"/>
                      </a:solidFill>
                      <a:prstDash val="solid"/>
                    </a:lnR>
                    <a:lnT w="6350">
                      <a:solidFill>
                        <a:srgbClr val="7E7E7E"/>
                      </a:solidFill>
                      <a:prstDash val="solid"/>
                    </a:lnT>
                    <a:lnB w="12700">
                      <a:solidFill>
                        <a:srgbClr val="FFFFFF"/>
                      </a:solidFill>
                      <a:prstDash val="solid"/>
                    </a:lnB>
                    <a:solidFill>
                      <a:srgbClr val="E38312"/>
                    </a:solidFill>
                  </a:tcPr>
                </a:tc>
                <a:tc>
                  <a:txBody>
                    <a:bodyPr/>
                    <a:lstStyle/>
                    <a:p>
                      <a:pPr>
                        <a:lnSpc>
                          <a:spcPct val="100000"/>
                        </a:lnSpc>
                      </a:pPr>
                      <a:endParaRPr sz="2400">
                        <a:latin typeface="Times New Roman"/>
                        <a:cs typeface="Times New Roman"/>
                      </a:endParaRPr>
                    </a:p>
                  </a:txBody>
                  <a:tcPr marL="0" marR="0" marT="0" marB="0">
                    <a:lnL w="12700">
                      <a:solidFill>
                        <a:srgbClr val="FFFFFF"/>
                      </a:solidFill>
                      <a:prstDash val="solid"/>
                    </a:lnL>
                    <a:lnT w="6350">
                      <a:solidFill>
                        <a:srgbClr val="7E7E7E"/>
                      </a:solidFill>
                      <a:prstDash val="solid"/>
                    </a:lnT>
                    <a:lnB w="12700">
                      <a:solidFill>
                        <a:srgbClr val="FFFFFF"/>
                      </a:solidFill>
                      <a:prstDash val="solid"/>
                    </a:lnB>
                    <a:solidFill>
                      <a:srgbClr val="F9ECE7"/>
                    </a:solidFill>
                  </a:tcPr>
                </a:tc>
                <a:tc vMerge="1">
                  <a:txBody>
                    <a:bodyPr/>
                    <a:lstStyle/>
                    <a:p>
                      <a:endParaRPr/>
                    </a:p>
                  </a:txBody>
                  <a:tcPr marL="0" marR="0" marT="0" marB="0">
                    <a:lnR w="12700">
                      <a:solidFill>
                        <a:srgbClr val="FFFFFF"/>
                      </a:solidFill>
                      <a:prstDash val="solid"/>
                    </a:lnR>
                    <a:lnT w="12700">
                      <a:solidFill>
                        <a:srgbClr val="FFFFFF"/>
                      </a:solidFill>
                      <a:prstDash val="solid"/>
                    </a:lnT>
                    <a:lnB w="12700">
                      <a:solidFill>
                        <a:srgbClr val="FFFFFF"/>
                      </a:solidFill>
                      <a:prstDash val="solid"/>
                    </a:lnB>
                    <a:solidFill>
                      <a:srgbClr val="F9ECE7"/>
                    </a:solidFill>
                  </a:tcPr>
                </a:tc>
                <a:extLst>
                  <a:ext uri="{0D108BD9-81ED-4DB2-BD59-A6C34878D82A}">
                    <a16:rowId xmlns:a16="http://schemas.microsoft.com/office/drawing/2014/main" val="10005"/>
                  </a:ext>
                </a:extLst>
              </a:tr>
              <a:tr h="651510">
                <a:tc gridSpan="2">
                  <a:txBody>
                    <a:bodyPr/>
                    <a:lstStyle/>
                    <a:p>
                      <a:pPr marL="63500">
                        <a:lnSpc>
                          <a:spcPct val="100000"/>
                        </a:lnSpc>
                        <a:spcBef>
                          <a:spcPts val="1345"/>
                        </a:spcBef>
                      </a:pPr>
                      <a:r>
                        <a:rPr sz="2400" b="1" dirty="0">
                          <a:solidFill>
                            <a:srgbClr val="C00000"/>
                          </a:solidFill>
                          <a:latin typeface="Calibri"/>
                          <a:cs typeface="Calibri"/>
                        </a:rPr>
                        <a:t>Financial</a:t>
                      </a:r>
                      <a:r>
                        <a:rPr sz="2400" b="1" spc="-25" dirty="0">
                          <a:solidFill>
                            <a:srgbClr val="C00000"/>
                          </a:solidFill>
                          <a:latin typeface="Calibri"/>
                          <a:cs typeface="Calibri"/>
                        </a:rPr>
                        <a:t> </a:t>
                      </a:r>
                      <a:r>
                        <a:rPr sz="2400" b="1" spc="-10" dirty="0">
                          <a:solidFill>
                            <a:srgbClr val="C00000"/>
                          </a:solidFill>
                          <a:latin typeface="Calibri"/>
                          <a:cs typeface="Calibri"/>
                        </a:rPr>
                        <a:t>concern</a:t>
                      </a:r>
                      <a:endParaRPr sz="2400">
                        <a:latin typeface="Calibri"/>
                        <a:cs typeface="Calibri"/>
                      </a:endParaRPr>
                    </a:p>
                  </a:txBody>
                  <a:tcPr marL="0" marR="0" marT="17081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38312"/>
                    </a:solidFill>
                  </a:tcPr>
                </a:tc>
                <a:tc hMerge="1">
                  <a:txBody>
                    <a:bodyPr/>
                    <a:lstStyle/>
                    <a:p>
                      <a:endParaRPr/>
                    </a:p>
                  </a:txBody>
                  <a:tcPr marL="0" marR="0" marT="0" marB="0"/>
                </a:tc>
                <a:tc gridSpan="2">
                  <a:txBody>
                    <a:bodyPr/>
                    <a:lstStyle/>
                    <a:p>
                      <a:pPr marL="63500">
                        <a:lnSpc>
                          <a:spcPct val="100000"/>
                        </a:lnSpc>
                        <a:spcBef>
                          <a:spcPts val="1345"/>
                        </a:spcBef>
                      </a:pPr>
                      <a:r>
                        <a:rPr sz="2400" b="1" dirty="0">
                          <a:solidFill>
                            <a:srgbClr val="6C6834"/>
                          </a:solidFill>
                          <a:latin typeface="Calibri"/>
                          <a:cs typeface="Calibri"/>
                        </a:rPr>
                        <a:t>Promotion</a:t>
                      </a:r>
                      <a:r>
                        <a:rPr sz="2400" b="1" spc="-50" dirty="0">
                          <a:solidFill>
                            <a:srgbClr val="6C6834"/>
                          </a:solidFill>
                          <a:latin typeface="Calibri"/>
                          <a:cs typeface="Calibri"/>
                        </a:rPr>
                        <a:t> </a:t>
                      </a:r>
                      <a:r>
                        <a:rPr sz="2400" b="1" dirty="0">
                          <a:solidFill>
                            <a:srgbClr val="6C6834"/>
                          </a:solidFill>
                          <a:latin typeface="Calibri"/>
                          <a:cs typeface="Calibri"/>
                        </a:rPr>
                        <a:t>of</a:t>
                      </a:r>
                      <a:r>
                        <a:rPr sz="2400" b="1" spc="-45" dirty="0">
                          <a:solidFill>
                            <a:srgbClr val="6C6834"/>
                          </a:solidFill>
                          <a:latin typeface="Calibri"/>
                          <a:cs typeface="Calibri"/>
                        </a:rPr>
                        <a:t> </a:t>
                      </a:r>
                      <a:r>
                        <a:rPr sz="2400" b="1" spc="-20" dirty="0">
                          <a:solidFill>
                            <a:srgbClr val="6C6834"/>
                          </a:solidFill>
                          <a:latin typeface="Calibri"/>
                          <a:cs typeface="Calibri"/>
                        </a:rPr>
                        <a:t>money-</a:t>
                      </a:r>
                      <a:r>
                        <a:rPr sz="2400" b="1" dirty="0">
                          <a:solidFill>
                            <a:srgbClr val="6C6834"/>
                          </a:solidFill>
                          <a:latin typeface="Calibri"/>
                          <a:cs typeface="Calibri"/>
                        </a:rPr>
                        <a:t>saving</a:t>
                      </a:r>
                      <a:r>
                        <a:rPr sz="2400" b="1" spc="-30" dirty="0">
                          <a:solidFill>
                            <a:srgbClr val="6C6834"/>
                          </a:solidFill>
                          <a:latin typeface="Calibri"/>
                          <a:cs typeface="Calibri"/>
                        </a:rPr>
                        <a:t> </a:t>
                      </a:r>
                      <a:r>
                        <a:rPr sz="2400" b="1" spc="-10" dirty="0">
                          <a:solidFill>
                            <a:srgbClr val="6C6834"/>
                          </a:solidFill>
                          <a:latin typeface="Calibri"/>
                          <a:cs typeface="Calibri"/>
                        </a:rPr>
                        <a:t>benefits</a:t>
                      </a:r>
                      <a:endParaRPr sz="2400">
                        <a:latin typeface="Calibri"/>
                        <a:cs typeface="Calibri"/>
                      </a:endParaRPr>
                    </a:p>
                  </a:txBody>
                  <a:tcPr marL="0" marR="0" marT="17081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5D9CC"/>
                    </a:solidFill>
                  </a:tcPr>
                </a:tc>
                <a:tc hMerge="1">
                  <a:txBody>
                    <a:bodyPr/>
                    <a:lstStyle/>
                    <a:p>
                      <a:endParaRPr/>
                    </a:p>
                  </a:txBody>
                  <a:tcPr marL="0" marR="0" marT="0" marB="0"/>
                </a:tc>
                <a:extLst>
                  <a:ext uri="{0D108BD9-81ED-4DB2-BD59-A6C34878D82A}">
                    <a16:rowId xmlns:a16="http://schemas.microsoft.com/office/drawing/2014/main" val="10006"/>
                  </a:ext>
                </a:extLst>
              </a:tr>
              <a:tr h="651510">
                <a:tc gridSpan="2">
                  <a:txBody>
                    <a:bodyPr/>
                    <a:lstStyle/>
                    <a:p>
                      <a:pPr marL="63500">
                        <a:lnSpc>
                          <a:spcPct val="100000"/>
                        </a:lnSpc>
                        <a:spcBef>
                          <a:spcPts val="1350"/>
                        </a:spcBef>
                      </a:pPr>
                      <a:r>
                        <a:rPr sz="2400" b="1" spc="-10" dirty="0">
                          <a:solidFill>
                            <a:srgbClr val="C00000"/>
                          </a:solidFill>
                          <a:latin typeface="Calibri"/>
                          <a:cs typeface="Calibri"/>
                        </a:rPr>
                        <a:t>Relapsing</a:t>
                      </a:r>
                      <a:endParaRPr sz="2400">
                        <a:latin typeface="Calibri"/>
                        <a:cs typeface="Calibri"/>
                      </a:endParaRPr>
                    </a:p>
                  </a:txBody>
                  <a:tcPr marL="0" marR="0" marT="17145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38312"/>
                    </a:solidFill>
                  </a:tcPr>
                </a:tc>
                <a:tc hMerge="1">
                  <a:txBody>
                    <a:bodyPr/>
                    <a:lstStyle/>
                    <a:p>
                      <a:endParaRPr/>
                    </a:p>
                  </a:txBody>
                  <a:tcPr marL="0" marR="0" marT="0" marB="0"/>
                </a:tc>
                <a:tc gridSpan="2">
                  <a:txBody>
                    <a:bodyPr/>
                    <a:lstStyle/>
                    <a:p>
                      <a:pPr marL="63500">
                        <a:lnSpc>
                          <a:spcPct val="100000"/>
                        </a:lnSpc>
                        <a:spcBef>
                          <a:spcPts val="1350"/>
                        </a:spcBef>
                      </a:pPr>
                      <a:r>
                        <a:rPr sz="2400" b="1" spc="-10" dirty="0">
                          <a:solidFill>
                            <a:srgbClr val="6C6834"/>
                          </a:solidFill>
                          <a:latin typeface="Calibri"/>
                          <a:cs typeface="Calibri"/>
                        </a:rPr>
                        <a:t>Follow-</a:t>
                      </a:r>
                      <a:r>
                        <a:rPr sz="2400" b="1" dirty="0">
                          <a:solidFill>
                            <a:srgbClr val="6C6834"/>
                          </a:solidFill>
                          <a:latin typeface="Calibri"/>
                          <a:cs typeface="Calibri"/>
                        </a:rPr>
                        <a:t>up</a:t>
                      </a:r>
                      <a:r>
                        <a:rPr sz="2400" b="1" spc="-25" dirty="0">
                          <a:solidFill>
                            <a:srgbClr val="6C6834"/>
                          </a:solidFill>
                          <a:latin typeface="Calibri"/>
                          <a:cs typeface="Calibri"/>
                        </a:rPr>
                        <a:t> </a:t>
                      </a:r>
                      <a:r>
                        <a:rPr sz="2400" b="1" spc="-10" dirty="0">
                          <a:solidFill>
                            <a:srgbClr val="6C6834"/>
                          </a:solidFill>
                          <a:latin typeface="Calibri"/>
                          <a:cs typeface="Calibri"/>
                        </a:rPr>
                        <a:t>supports</a:t>
                      </a:r>
                      <a:endParaRPr sz="2400">
                        <a:latin typeface="Calibri"/>
                        <a:cs typeface="Calibri"/>
                      </a:endParaRPr>
                    </a:p>
                  </a:txBody>
                  <a:tcPr marL="0" marR="0" marT="17145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9ECE7"/>
                    </a:solidFill>
                  </a:tcPr>
                </a:tc>
                <a:tc hMerge="1">
                  <a:txBody>
                    <a:bodyPr/>
                    <a:lstStyle/>
                    <a:p>
                      <a:endParaRPr/>
                    </a:p>
                  </a:txBody>
                  <a:tcPr marL="0" marR="0" marT="0" marB="0"/>
                </a:tc>
                <a:extLst>
                  <a:ext uri="{0D108BD9-81ED-4DB2-BD59-A6C34878D82A}">
                    <a16:rowId xmlns:a16="http://schemas.microsoft.com/office/drawing/2014/main" val="10007"/>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2065" rIns="0" bIns="0" rtlCol="0">
            <a:spAutoFit/>
          </a:bodyPr>
          <a:lstStyle/>
          <a:p>
            <a:pPr marL="2390140">
              <a:lnSpc>
                <a:spcPct val="100000"/>
              </a:lnSpc>
              <a:spcBef>
                <a:spcPts val="95"/>
              </a:spcBef>
            </a:pPr>
            <a:r>
              <a:rPr spc="-50" dirty="0"/>
              <a:t>Conclusion</a:t>
            </a:r>
          </a:p>
        </p:txBody>
      </p:sp>
      <p:sp>
        <p:nvSpPr>
          <p:cNvPr id="3" name="object 3"/>
          <p:cNvSpPr txBox="1"/>
          <p:nvPr/>
        </p:nvSpPr>
        <p:spPr>
          <a:xfrm>
            <a:off x="1849373" y="1002984"/>
            <a:ext cx="7823200" cy="3398520"/>
          </a:xfrm>
          <a:prstGeom prst="rect">
            <a:avLst/>
          </a:prstGeom>
        </p:spPr>
        <p:txBody>
          <a:bodyPr vert="horz" wrap="square" lIns="0" tIns="153670" rIns="0" bIns="0" rtlCol="0">
            <a:spAutoFit/>
          </a:bodyPr>
          <a:lstStyle/>
          <a:p>
            <a:pPr marL="354965" indent="-342265">
              <a:lnSpc>
                <a:spcPct val="100000"/>
              </a:lnSpc>
              <a:spcBef>
                <a:spcPts val="1210"/>
              </a:spcBef>
              <a:buClr>
                <a:srgbClr val="E38312"/>
              </a:buClr>
              <a:buFont typeface="Arial"/>
              <a:buChar char="•"/>
              <a:tabLst>
                <a:tab pos="354965" algn="l"/>
              </a:tabLst>
            </a:pPr>
            <a:r>
              <a:rPr sz="2400" b="0" spc="150" dirty="0">
                <a:solidFill>
                  <a:srgbClr val="C00000"/>
                </a:solidFill>
                <a:latin typeface="Calibri Light"/>
                <a:cs typeface="Calibri Light"/>
              </a:rPr>
              <a:t>Social</a:t>
            </a:r>
            <a:r>
              <a:rPr sz="2400" b="0" spc="350" dirty="0">
                <a:solidFill>
                  <a:srgbClr val="C00000"/>
                </a:solidFill>
                <a:latin typeface="Calibri Light"/>
                <a:cs typeface="Calibri Light"/>
              </a:rPr>
              <a:t> </a:t>
            </a:r>
            <a:r>
              <a:rPr sz="2400" b="0" spc="155" dirty="0">
                <a:solidFill>
                  <a:srgbClr val="C00000"/>
                </a:solidFill>
                <a:latin typeface="Calibri Light"/>
                <a:cs typeface="Calibri Light"/>
              </a:rPr>
              <a:t>Epidemiology</a:t>
            </a:r>
            <a:r>
              <a:rPr sz="2400" b="0" spc="345" dirty="0">
                <a:solidFill>
                  <a:srgbClr val="C00000"/>
                </a:solidFill>
                <a:latin typeface="Calibri Light"/>
                <a:cs typeface="Calibri Light"/>
              </a:rPr>
              <a:t> </a:t>
            </a:r>
            <a:r>
              <a:rPr sz="2400" b="0" spc="120" dirty="0">
                <a:solidFill>
                  <a:srgbClr val="C00000"/>
                </a:solidFill>
                <a:latin typeface="Calibri Light"/>
                <a:cs typeface="Calibri Light"/>
              </a:rPr>
              <a:t>and</a:t>
            </a:r>
            <a:r>
              <a:rPr sz="2400" b="0" spc="335" dirty="0">
                <a:solidFill>
                  <a:srgbClr val="C00000"/>
                </a:solidFill>
                <a:latin typeface="Calibri Light"/>
                <a:cs typeface="Calibri Light"/>
              </a:rPr>
              <a:t> </a:t>
            </a:r>
            <a:r>
              <a:rPr sz="2400" b="0" spc="140" dirty="0">
                <a:solidFill>
                  <a:srgbClr val="C00000"/>
                </a:solidFill>
                <a:latin typeface="Calibri Light"/>
                <a:cs typeface="Calibri Light"/>
              </a:rPr>
              <a:t>Public</a:t>
            </a:r>
            <a:r>
              <a:rPr sz="2400" b="0" spc="345" dirty="0">
                <a:solidFill>
                  <a:srgbClr val="C00000"/>
                </a:solidFill>
                <a:latin typeface="Calibri Light"/>
                <a:cs typeface="Calibri Light"/>
              </a:rPr>
              <a:t> </a:t>
            </a:r>
            <a:r>
              <a:rPr sz="2400" b="0" spc="145" dirty="0">
                <a:solidFill>
                  <a:srgbClr val="C00000"/>
                </a:solidFill>
                <a:latin typeface="Calibri Light"/>
                <a:cs typeface="Calibri Light"/>
              </a:rPr>
              <a:t>Health</a:t>
            </a:r>
            <a:r>
              <a:rPr sz="2400" b="0" spc="330" dirty="0">
                <a:solidFill>
                  <a:srgbClr val="C00000"/>
                </a:solidFill>
                <a:latin typeface="Calibri Light"/>
                <a:cs typeface="Calibri Light"/>
              </a:rPr>
              <a:t> </a:t>
            </a:r>
            <a:r>
              <a:rPr sz="2400" b="0" spc="135" dirty="0">
                <a:solidFill>
                  <a:srgbClr val="C00000"/>
                </a:solidFill>
                <a:latin typeface="Calibri Light"/>
                <a:cs typeface="Calibri Light"/>
              </a:rPr>
              <a:t>Development</a:t>
            </a:r>
            <a:endParaRPr sz="2400">
              <a:latin typeface="Calibri Light"/>
              <a:cs typeface="Calibri Light"/>
            </a:endParaRPr>
          </a:p>
          <a:p>
            <a:pPr marL="354965" indent="-342265">
              <a:lnSpc>
                <a:spcPct val="100000"/>
              </a:lnSpc>
              <a:spcBef>
                <a:spcPts val="1115"/>
              </a:spcBef>
              <a:buClr>
                <a:srgbClr val="E38312"/>
              </a:buClr>
              <a:buFont typeface="Arial"/>
              <a:buChar char="•"/>
              <a:tabLst>
                <a:tab pos="354965" algn="l"/>
              </a:tabLst>
            </a:pPr>
            <a:r>
              <a:rPr sz="2400" b="0" spc="145" dirty="0">
                <a:solidFill>
                  <a:srgbClr val="C00000"/>
                </a:solidFill>
                <a:latin typeface="Calibri Light"/>
                <a:cs typeface="Calibri Light"/>
              </a:rPr>
              <a:t>Development</a:t>
            </a:r>
            <a:r>
              <a:rPr sz="2400" b="0" spc="340" dirty="0">
                <a:solidFill>
                  <a:srgbClr val="C00000"/>
                </a:solidFill>
                <a:latin typeface="Calibri Light"/>
                <a:cs typeface="Calibri Light"/>
              </a:rPr>
              <a:t> </a:t>
            </a:r>
            <a:r>
              <a:rPr sz="2400" b="0" spc="90" dirty="0">
                <a:solidFill>
                  <a:srgbClr val="C00000"/>
                </a:solidFill>
                <a:latin typeface="Calibri Light"/>
                <a:cs typeface="Calibri Light"/>
              </a:rPr>
              <a:t>of</a:t>
            </a:r>
            <a:r>
              <a:rPr sz="2400" b="0" spc="355" dirty="0">
                <a:solidFill>
                  <a:srgbClr val="C00000"/>
                </a:solidFill>
                <a:latin typeface="Calibri Light"/>
                <a:cs typeface="Calibri Light"/>
              </a:rPr>
              <a:t> </a:t>
            </a:r>
            <a:r>
              <a:rPr sz="2400" b="0" spc="90" dirty="0">
                <a:solidFill>
                  <a:srgbClr val="C00000"/>
                </a:solidFill>
                <a:latin typeface="Calibri Light"/>
                <a:cs typeface="Calibri Light"/>
              </a:rPr>
              <a:t>an</a:t>
            </a:r>
            <a:r>
              <a:rPr sz="2400" b="0" spc="335" dirty="0">
                <a:solidFill>
                  <a:srgbClr val="C00000"/>
                </a:solidFill>
                <a:latin typeface="Calibri Light"/>
                <a:cs typeface="Calibri Light"/>
              </a:rPr>
              <a:t> </a:t>
            </a:r>
            <a:r>
              <a:rPr sz="2400" b="0" spc="145" dirty="0">
                <a:solidFill>
                  <a:srgbClr val="C00000"/>
                </a:solidFill>
                <a:latin typeface="Calibri Light"/>
                <a:cs typeface="Calibri Light"/>
              </a:rPr>
              <a:t>awareness</a:t>
            </a:r>
            <a:r>
              <a:rPr sz="2400" b="0" spc="335" dirty="0">
                <a:solidFill>
                  <a:srgbClr val="C00000"/>
                </a:solidFill>
                <a:latin typeface="Calibri Light"/>
                <a:cs typeface="Calibri Light"/>
              </a:rPr>
              <a:t> </a:t>
            </a:r>
            <a:r>
              <a:rPr sz="2400" b="0" spc="135" dirty="0">
                <a:solidFill>
                  <a:srgbClr val="C00000"/>
                </a:solidFill>
                <a:latin typeface="Calibri Light"/>
                <a:cs typeface="Calibri Light"/>
              </a:rPr>
              <a:t>campaign</a:t>
            </a:r>
            <a:endParaRPr sz="2400">
              <a:latin typeface="Calibri Light"/>
              <a:cs typeface="Calibri Light"/>
            </a:endParaRPr>
          </a:p>
          <a:p>
            <a:pPr marL="355600" marR="128270" indent="-342900">
              <a:lnSpc>
                <a:spcPts val="2590"/>
              </a:lnSpc>
              <a:spcBef>
                <a:spcPts val="1450"/>
              </a:spcBef>
              <a:buClr>
                <a:srgbClr val="E38312"/>
              </a:buClr>
              <a:buFont typeface="Arial"/>
              <a:buChar char="•"/>
              <a:tabLst>
                <a:tab pos="355600" algn="l"/>
              </a:tabLst>
            </a:pPr>
            <a:r>
              <a:rPr sz="2400" b="0" spc="110" dirty="0">
                <a:solidFill>
                  <a:srgbClr val="C00000"/>
                </a:solidFill>
                <a:latin typeface="Calibri Light"/>
                <a:cs typeface="Calibri Light"/>
              </a:rPr>
              <a:t>The</a:t>
            </a:r>
            <a:r>
              <a:rPr sz="2400" b="0" spc="335" dirty="0">
                <a:solidFill>
                  <a:srgbClr val="C00000"/>
                </a:solidFill>
                <a:latin typeface="Calibri Light"/>
                <a:cs typeface="Calibri Light"/>
              </a:rPr>
              <a:t> </a:t>
            </a:r>
            <a:r>
              <a:rPr sz="2400" b="0" spc="150" dirty="0">
                <a:solidFill>
                  <a:srgbClr val="C00000"/>
                </a:solidFill>
                <a:latin typeface="Calibri Light"/>
                <a:cs typeface="Calibri Light"/>
              </a:rPr>
              <a:t>rationale,</a:t>
            </a:r>
            <a:r>
              <a:rPr sz="2400" b="0" spc="345" dirty="0">
                <a:solidFill>
                  <a:srgbClr val="C00000"/>
                </a:solidFill>
                <a:latin typeface="Calibri Light"/>
                <a:cs typeface="Calibri Light"/>
              </a:rPr>
              <a:t> </a:t>
            </a:r>
            <a:r>
              <a:rPr sz="2400" b="0" spc="130" dirty="0">
                <a:solidFill>
                  <a:srgbClr val="C00000"/>
                </a:solidFill>
                <a:latin typeface="Calibri Light"/>
                <a:cs typeface="Calibri Light"/>
              </a:rPr>
              <a:t>aim,</a:t>
            </a:r>
            <a:r>
              <a:rPr sz="2400" b="0" spc="345" dirty="0">
                <a:solidFill>
                  <a:srgbClr val="C00000"/>
                </a:solidFill>
                <a:latin typeface="Calibri Light"/>
                <a:cs typeface="Calibri Light"/>
              </a:rPr>
              <a:t> </a:t>
            </a:r>
            <a:r>
              <a:rPr sz="2400" b="0" spc="150" dirty="0">
                <a:solidFill>
                  <a:srgbClr val="C00000"/>
                </a:solidFill>
                <a:latin typeface="Calibri Light"/>
                <a:cs typeface="Calibri Light"/>
              </a:rPr>
              <a:t>behaviour</a:t>
            </a:r>
            <a:r>
              <a:rPr sz="2400" b="0" spc="345" dirty="0">
                <a:solidFill>
                  <a:srgbClr val="C00000"/>
                </a:solidFill>
                <a:latin typeface="Calibri Light"/>
                <a:cs typeface="Calibri Light"/>
              </a:rPr>
              <a:t> </a:t>
            </a:r>
            <a:r>
              <a:rPr sz="2400" b="0" spc="145" dirty="0">
                <a:solidFill>
                  <a:srgbClr val="C00000"/>
                </a:solidFill>
                <a:latin typeface="Calibri Light"/>
                <a:cs typeface="Calibri Light"/>
              </a:rPr>
              <a:t>support</a:t>
            </a:r>
            <a:r>
              <a:rPr sz="2400" b="0" spc="355" dirty="0">
                <a:solidFill>
                  <a:srgbClr val="C00000"/>
                </a:solidFill>
                <a:latin typeface="Calibri Light"/>
                <a:cs typeface="Calibri Light"/>
              </a:rPr>
              <a:t> </a:t>
            </a:r>
            <a:r>
              <a:rPr sz="2400" b="0" spc="120" dirty="0">
                <a:solidFill>
                  <a:srgbClr val="C00000"/>
                </a:solidFill>
                <a:latin typeface="Calibri Light"/>
                <a:cs typeface="Calibri Light"/>
              </a:rPr>
              <a:t>and</a:t>
            </a:r>
            <a:r>
              <a:rPr sz="2400" b="0" spc="335" dirty="0">
                <a:solidFill>
                  <a:srgbClr val="C00000"/>
                </a:solidFill>
                <a:latin typeface="Calibri Light"/>
                <a:cs typeface="Calibri Light"/>
              </a:rPr>
              <a:t> </a:t>
            </a:r>
            <a:r>
              <a:rPr sz="2400" b="0" spc="130" dirty="0">
                <a:solidFill>
                  <a:srgbClr val="C00000"/>
                </a:solidFill>
                <a:latin typeface="Calibri Light"/>
                <a:cs typeface="Calibri Light"/>
              </a:rPr>
              <a:t>updated </a:t>
            </a:r>
            <a:r>
              <a:rPr sz="2400" b="0" spc="140" dirty="0">
                <a:solidFill>
                  <a:srgbClr val="C00000"/>
                </a:solidFill>
                <a:latin typeface="Calibri Light"/>
                <a:cs typeface="Calibri Light"/>
              </a:rPr>
              <a:t>recommendations</a:t>
            </a:r>
            <a:endParaRPr sz="2400">
              <a:latin typeface="Calibri Light"/>
              <a:cs typeface="Calibri Light"/>
            </a:endParaRPr>
          </a:p>
          <a:p>
            <a:pPr marL="354965" indent="-342265">
              <a:lnSpc>
                <a:spcPct val="100000"/>
              </a:lnSpc>
              <a:spcBef>
                <a:spcPts val="1065"/>
              </a:spcBef>
              <a:buClr>
                <a:srgbClr val="E38312"/>
              </a:buClr>
              <a:buFont typeface="Arial"/>
              <a:buChar char="•"/>
              <a:tabLst>
                <a:tab pos="354965" algn="l"/>
              </a:tabLst>
            </a:pPr>
            <a:r>
              <a:rPr sz="2400" b="0" spc="130" dirty="0">
                <a:solidFill>
                  <a:srgbClr val="C00000"/>
                </a:solidFill>
                <a:latin typeface="Calibri Light"/>
                <a:cs typeface="Calibri Light"/>
              </a:rPr>
              <a:t>Reduced</a:t>
            </a:r>
            <a:r>
              <a:rPr sz="2400" b="0" spc="345" dirty="0">
                <a:solidFill>
                  <a:srgbClr val="C00000"/>
                </a:solidFill>
                <a:latin typeface="Calibri Light"/>
                <a:cs typeface="Calibri Light"/>
              </a:rPr>
              <a:t> </a:t>
            </a:r>
            <a:r>
              <a:rPr sz="2400" b="0" spc="140" dirty="0">
                <a:solidFill>
                  <a:srgbClr val="C00000"/>
                </a:solidFill>
                <a:latin typeface="Calibri Light"/>
                <a:cs typeface="Calibri Light"/>
              </a:rPr>
              <a:t>physical</a:t>
            </a:r>
            <a:r>
              <a:rPr sz="2400" b="0" spc="350" dirty="0">
                <a:solidFill>
                  <a:srgbClr val="C00000"/>
                </a:solidFill>
                <a:latin typeface="Calibri Light"/>
                <a:cs typeface="Calibri Light"/>
              </a:rPr>
              <a:t> </a:t>
            </a:r>
            <a:r>
              <a:rPr sz="2400" b="0" spc="130" dirty="0">
                <a:solidFill>
                  <a:srgbClr val="C00000"/>
                </a:solidFill>
                <a:latin typeface="Calibri Light"/>
                <a:cs typeface="Calibri Light"/>
              </a:rPr>
              <a:t>endurance</a:t>
            </a:r>
            <a:endParaRPr sz="2400">
              <a:latin typeface="Calibri Light"/>
              <a:cs typeface="Calibri Light"/>
            </a:endParaRPr>
          </a:p>
          <a:p>
            <a:pPr marL="354965" indent="-342265">
              <a:lnSpc>
                <a:spcPct val="100000"/>
              </a:lnSpc>
              <a:spcBef>
                <a:spcPts val="1120"/>
              </a:spcBef>
              <a:buClr>
                <a:srgbClr val="E38312"/>
              </a:buClr>
              <a:buFont typeface="Arial"/>
              <a:buChar char="•"/>
              <a:tabLst>
                <a:tab pos="354965" algn="l"/>
              </a:tabLst>
            </a:pPr>
            <a:r>
              <a:rPr sz="2400" b="0" spc="145" dirty="0">
                <a:solidFill>
                  <a:srgbClr val="C00000"/>
                </a:solidFill>
                <a:latin typeface="Calibri Light"/>
                <a:cs typeface="Calibri Light"/>
              </a:rPr>
              <a:t>Issues</a:t>
            </a:r>
            <a:r>
              <a:rPr sz="2400" b="0" spc="340" dirty="0">
                <a:solidFill>
                  <a:srgbClr val="C00000"/>
                </a:solidFill>
                <a:latin typeface="Calibri Light"/>
                <a:cs typeface="Calibri Light"/>
              </a:rPr>
              <a:t> </a:t>
            </a:r>
            <a:r>
              <a:rPr sz="2400" b="0" spc="95" dirty="0">
                <a:solidFill>
                  <a:srgbClr val="C00000"/>
                </a:solidFill>
                <a:latin typeface="Calibri Light"/>
                <a:cs typeface="Calibri Light"/>
              </a:rPr>
              <a:t>of</a:t>
            </a:r>
            <a:r>
              <a:rPr sz="2400" b="0" spc="360" dirty="0">
                <a:solidFill>
                  <a:srgbClr val="C00000"/>
                </a:solidFill>
                <a:latin typeface="Calibri Light"/>
                <a:cs typeface="Calibri Light"/>
              </a:rPr>
              <a:t> </a:t>
            </a:r>
            <a:r>
              <a:rPr sz="2400" b="0" spc="155" dirty="0">
                <a:solidFill>
                  <a:srgbClr val="C00000"/>
                </a:solidFill>
                <a:latin typeface="Calibri Light"/>
                <a:cs typeface="Calibri Light"/>
              </a:rPr>
              <a:t>cardiovascular</a:t>
            </a:r>
            <a:r>
              <a:rPr sz="2400" b="0" spc="345" dirty="0">
                <a:solidFill>
                  <a:srgbClr val="C00000"/>
                </a:solidFill>
                <a:latin typeface="Calibri Light"/>
                <a:cs typeface="Calibri Light"/>
              </a:rPr>
              <a:t> </a:t>
            </a:r>
            <a:r>
              <a:rPr sz="2400" b="0" spc="140" dirty="0">
                <a:solidFill>
                  <a:srgbClr val="C00000"/>
                </a:solidFill>
                <a:latin typeface="Calibri Light"/>
                <a:cs typeface="Calibri Light"/>
              </a:rPr>
              <a:t>disease</a:t>
            </a:r>
            <a:endParaRPr sz="2400">
              <a:latin typeface="Calibri Light"/>
              <a:cs typeface="Calibri Light"/>
            </a:endParaRPr>
          </a:p>
          <a:p>
            <a:pPr marL="354965" indent="-342265">
              <a:lnSpc>
                <a:spcPct val="100000"/>
              </a:lnSpc>
              <a:spcBef>
                <a:spcPts val="1115"/>
              </a:spcBef>
              <a:buClr>
                <a:srgbClr val="E38312"/>
              </a:buClr>
              <a:buFont typeface="Arial"/>
              <a:buChar char="•"/>
              <a:tabLst>
                <a:tab pos="354965" algn="l"/>
              </a:tabLst>
            </a:pPr>
            <a:r>
              <a:rPr sz="2400" b="0" spc="150" dirty="0">
                <a:solidFill>
                  <a:srgbClr val="C00000"/>
                </a:solidFill>
                <a:latin typeface="Calibri Light"/>
                <a:cs typeface="Calibri Light"/>
              </a:rPr>
              <a:t>Estimation</a:t>
            </a:r>
            <a:r>
              <a:rPr sz="2400" b="0" spc="330" dirty="0">
                <a:solidFill>
                  <a:srgbClr val="C00000"/>
                </a:solidFill>
                <a:latin typeface="Calibri Light"/>
                <a:cs typeface="Calibri Light"/>
              </a:rPr>
              <a:t> </a:t>
            </a:r>
            <a:r>
              <a:rPr sz="2400" b="0" spc="95" dirty="0">
                <a:solidFill>
                  <a:srgbClr val="C00000"/>
                </a:solidFill>
                <a:latin typeface="Calibri Light"/>
                <a:cs typeface="Calibri Light"/>
              </a:rPr>
              <a:t>of</a:t>
            </a:r>
            <a:r>
              <a:rPr sz="2400" b="0" spc="360" dirty="0">
                <a:solidFill>
                  <a:srgbClr val="C00000"/>
                </a:solidFill>
                <a:latin typeface="Calibri Light"/>
                <a:cs typeface="Calibri Light"/>
              </a:rPr>
              <a:t> </a:t>
            </a:r>
            <a:r>
              <a:rPr sz="2400" b="0" spc="135" dirty="0">
                <a:solidFill>
                  <a:srgbClr val="C00000"/>
                </a:solidFill>
                <a:latin typeface="Calibri Light"/>
                <a:cs typeface="Calibri Light"/>
              </a:rPr>
              <a:t>different</a:t>
            </a:r>
            <a:r>
              <a:rPr sz="2400" b="0" spc="350" dirty="0">
                <a:solidFill>
                  <a:srgbClr val="C00000"/>
                </a:solidFill>
                <a:latin typeface="Calibri Light"/>
                <a:cs typeface="Calibri Light"/>
              </a:rPr>
              <a:t> </a:t>
            </a:r>
            <a:r>
              <a:rPr sz="2400" b="0" spc="145" dirty="0">
                <a:solidFill>
                  <a:srgbClr val="C00000"/>
                </a:solidFill>
                <a:latin typeface="Calibri Light"/>
                <a:cs typeface="Calibri Light"/>
              </a:rPr>
              <a:t>benefit</a:t>
            </a:r>
            <a:r>
              <a:rPr sz="2400" b="0" spc="350" dirty="0">
                <a:solidFill>
                  <a:srgbClr val="C00000"/>
                </a:solidFill>
                <a:latin typeface="Calibri Light"/>
                <a:cs typeface="Calibri Light"/>
              </a:rPr>
              <a:t> </a:t>
            </a:r>
            <a:r>
              <a:rPr sz="2400" b="0" spc="120" dirty="0">
                <a:solidFill>
                  <a:srgbClr val="C00000"/>
                </a:solidFill>
                <a:latin typeface="Calibri Light"/>
                <a:cs typeface="Calibri Light"/>
              </a:rPr>
              <a:t>and</a:t>
            </a:r>
            <a:r>
              <a:rPr sz="2400" b="0" spc="330" dirty="0">
                <a:solidFill>
                  <a:srgbClr val="C00000"/>
                </a:solidFill>
                <a:latin typeface="Calibri Light"/>
                <a:cs typeface="Calibri Light"/>
              </a:rPr>
              <a:t> </a:t>
            </a:r>
            <a:r>
              <a:rPr sz="2400" b="0" spc="145" dirty="0">
                <a:solidFill>
                  <a:srgbClr val="C00000"/>
                </a:solidFill>
                <a:latin typeface="Calibri Light"/>
                <a:cs typeface="Calibri Light"/>
              </a:rPr>
              <a:t>challenges</a:t>
            </a:r>
            <a:endParaRPr sz="2400">
              <a:latin typeface="Calibri Light"/>
              <a:cs typeface="Calibri Light"/>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2065" rIns="0" bIns="0" rtlCol="0">
            <a:spAutoFit/>
          </a:bodyPr>
          <a:lstStyle/>
          <a:p>
            <a:pPr marL="2397760">
              <a:lnSpc>
                <a:spcPct val="100000"/>
              </a:lnSpc>
              <a:spcBef>
                <a:spcPts val="95"/>
              </a:spcBef>
            </a:pPr>
            <a:r>
              <a:rPr spc="-50" dirty="0"/>
              <a:t>References</a:t>
            </a:r>
          </a:p>
        </p:txBody>
      </p:sp>
      <p:sp>
        <p:nvSpPr>
          <p:cNvPr id="3" name="object 3"/>
          <p:cNvSpPr txBox="1"/>
          <p:nvPr/>
        </p:nvSpPr>
        <p:spPr>
          <a:xfrm>
            <a:off x="428955" y="1173302"/>
            <a:ext cx="11496675" cy="4844415"/>
          </a:xfrm>
          <a:prstGeom prst="rect">
            <a:avLst/>
          </a:prstGeom>
        </p:spPr>
        <p:txBody>
          <a:bodyPr vert="horz" wrap="square" lIns="0" tIns="85725" rIns="0" bIns="0" rtlCol="0">
            <a:spAutoFit/>
          </a:bodyPr>
          <a:lstStyle/>
          <a:p>
            <a:pPr marL="353060" marR="27305" indent="-340360" algn="just">
              <a:lnSpc>
                <a:spcPct val="80000"/>
              </a:lnSpc>
              <a:spcBef>
                <a:spcPts val="675"/>
              </a:spcBef>
              <a:buClr>
                <a:srgbClr val="E38312"/>
              </a:buClr>
              <a:buFont typeface="Arial"/>
              <a:buChar char="•"/>
              <a:tabLst>
                <a:tab pos="355600" algn="l"/>
              </a:tabLst>
            </a:pPr>
            <a:r>
              <a:rPr sz="2400" b="0" spc="145" dirty="0">
                <a:solidFill>
                  <a:srgbClr val="C00000"/>
                </a:solidFill>
                <a:latin typeface="Calibri Light"/>
                <a:cs typeface="Calibri Light"/>
              </a:rPr>
              <a:t>Cherodian,</a:t>
            </a:r>
            <a:r>
              <a:rPr sz="2400" b="0" spc="114" dirty="0">
                <a:solidFill>
                  <a:srgbClr val="C00000"/>
                </a:solidFill>
                <a:latin typeface="Calibri Light"/>
                <a:cs typeface="Calibri Light"/>
              </a:rPr>
              <a:t>  </a:t>
            </a:r>
            <a:r>
              <a:rPr sz="2400" b="0" spc="120" dirty="0">
                <a:solidFill>
                  <a:srgbClr val="C00000"/>
                </a:solidFill>
                <a:latin typeface="Calibri Light"/>
                <a:cs typeface="Calibri Light"/>
              </a:rPr>
              <a:t>R.,  </a:t>
            </a:r>
            <a:r>
              <a:rPr sz="2400" b="0" spc="145" dirty="0">
                <a:solidFill>
                  <a:srgbClr val="C00000"/>
                </a:solidFill>
                <a:latin typeface="Calibri Light"/>
                <a:cs typeface="Calibri Light"/>
              </a:rPr>
              <a:t>Franklin,</a:t>
            </a:r>
            <a:r>
              <a:rPr sz="2400" b="0" spc="130" dirty="0">
                <a:solidFill>
                  <a:srgbClr val="C00000"/>
                </a:solidFill>
                <a:latin typeface="Calibri Light"/>
                <a:cs typeface="Calibri Light"/>
              </a:rPr>
              <a:t>  </a:t>
            </a:r>
            <a:r>
              <a:rPr sz="2400" b="0" spc="114" dirty="0">
                <a:solidFill>
                  <a:srgbClr val="C00000"/>
                </a:solidFill>
                <a:latin typeface="Calibri Light"/>
                <a:cs typeface="Calibri Light"/>
              </a:rPr>
              <a:t>M.,</a:t>
            </a:r>
            <a:r>
              <a:rPr sz="2400" b="0" spc="125" dirty="0">
                <a:solidFill>
                  <a:srgbClr val="C00000"/>
                </a:solidFill>
                <a:latin typeface="Calibri Light"/>
                <a:cs typeface="Calibri Light"/>
              </a:rPr>
              <a:t>  </a:t>
            </a:r>
            <a:r>
              <a:rPr sz="2400" b="0" spc="110" dirty="0">
                <a:solidFill>
                  <a:srgbClr val="C00000"/>
                </a:solidFill>
                <a:latin typeface="Calibri Light"/>
                <a:cs typeface="Calibri Light"/>
              </a:rPr>
              <a:t>Baxter,</a:t>
            </a:r>
            <a:r>
              <a:rPr sz="2400" b="0" spc="130" dirty="0">
                <a:solidFill>
                  <a:srgbClr val="C00000"/>
                </a:solidFill>
                <a:latin typeface="Calibri Light"/>
                <a:cs typeface="Calibri Light"/>
              </a:rPr>
              <a:t>  </a:t>
            </a:r>
            <a:r>
              <a:rPr sz="2400" b="0" spc="120" dirty="0">
                <a:solidFill>
                  <a:srgbClr val="C00000"/>
                </a:solidFill>
                <a:latin typeface="Calibri Light"/>
                <a:cs typeface="Calibri Light"/>
              </a:rPr>
              <a:t>S.,</a:t>
            </a:r>
            <a:r>
              <a:rPr sz="2400" b="0" spc="114" dirty="0">
                <a:solidFill>
                  <a:srgbClr val="C00000"/>
                </a:solidFill>
                <a:latin typeface="Calibri Light"/>
                <a:cs typeface="Calibri Light"/>
              </a:rPr>
              <a:t>  </a:t>
            </a:r>
            <a:r>
              <a:rPr sz="2400" b="0" spc="150" dirty="0">
                <a:solidFill>
                  <a:srgbClr val="C00000"/>
                </a:solidFill>
                <a:latin typeface="Calibri Light"/>
                <a:cs typeface="Calibri Light"/>
              </a:rPr>
              <a:t>Chilcott,</a:t>
            </a:r>
            <a:r>
              <a:rPr sz="2400" b="0" spc="120" dirty="0">
                <a:solidFill>
                  <a:srgbClr val="C00000"/>
                </a:solidFill>
                <a:latin typeface="Calibri Light"/>
                <a:cs typeface="Calibri Light"/>
              </a:rPr>
              <a:t>  </a:t>
            </a:r>
            <a:r>
              <a:rPr sz="2400" b="0" spc="80" dirty="0">
                <a:solidFill>
                  <a:srgbClr val="C00000"/>
                </a:solidFill>
                <a:latin typeface="Calibri Light"/>
                <a:cs typeface="Calibri Light"/>
              </a:rPr>
              <a:t>J.</a:t>
            </a:r>
            <a:r>
              <a:rPr sz="2400" b="0" spc="120" dirty="0">
                <a:solidFill>
                  <a:srgbClr val="C00000"/>
                </a:solidFill>
                <a:latin typeface="Calibri Light"/>
                <a:cs typeface="Calibri Light"/>
              </a:rPr>
              <a:t>  </a:t>
            </a:r>
            <a:r>
              <a:rPr sz="2400" b="0" spc="105" dirty="0">
                <a:solidFill>
                  <a:srgbClr val="C00000"/>
                </a:solidFill>
                <a:latin typeface="Calibri Light"/>
                <a:cs typeface="Calibri Light"/>
              </a:rPr>
              <a:t>And</a:t>
            </a:r>
            <a:r>
              <a:rPr sz="2400" b="0" spc="114" dirty="0">
                <a:solidFill>
                  <a:srgbClr val="C00000"/>
                </a:solidFill>
                <a:latin typeface="Calibri Light"/>
                <a:cs typeface="Calibri Light"/>
              </a:rPr>
              <a:t>  </a:t>
            </a:r>
            <a:r>
              <a:rPr sz="2400" b="0" spc="160" dirty="0">
                <a:solidFill>
                  <a:srgbClr val="C00000"/>
                </a:solidFill>
                <a:latin typeface="Calibri Light"/>
                <a:cs typeface="Calibri Light"/>
              </a:rPr>
              <a:t>gillespie,</a:t>
            </a:r>
            <a:r>
              <a:rPr sz="2400" b="0" spc="120" dirty="0">
                <a:solidFill>
                  <a:srgbClr val="C00000"/>
                </a:solidFill>
                <a:latin typeface="Calibri Light"/>
                <a:cs typeface="Calibri Light"/>
              </a:rPr>
              <a:t>  </a:t>
            </a:r>
            <a:r>
              <a:rPr sz="2400" b="0" dirty="0">
                <a:solidFill>
                  <a:srgbClr val="C00000"/>
                </a:solidFill>
                <a:latin typeface="Calibri Light"/>
                <a:cs typeface="Calibri Light"/>
              </a:rPr>
              <a:t>D.</a:t>
            </a:r>
            <a:r>
              <a:rPr sz="2400" b="0" spc="114" dirty="0">
                <a:solidFill>
                  <a:srgbClr val="C00000"/>
                </a:solidFill>
                <a:latin typeface="Calibri Light"/>
                <a:cs typeface="Calibri Light"/>
              </a:rPr>
              <a:t>  </a:t>
            </a:r>
            <a:r>
              <a:rPr sz="2400" b="0" spc="140" dirty="0">
                <a:solidFill>
                  <a:srgbClr val="C00000"/>
                </a:solidFill>
                <a:latin typeface="Calibri Light"/>
                <a:cs typeface="Calibri Light"/>
              </a:rPr>
              <a:t>(2025) 	‘smoking</a:t>
            </a:r>
            <a:r>
              <a:rPr sz="2400" b="0" spc="75" dirty="0">
                <a:solidFill>
                  <a:srgbClr val="C00000"/>
                </a:solidFill>
                <a:latin typeface="Calibri Light"/>
                <a:cs typeface="Calibri Light"/>
              </a:rPr>
              <a:t>  </a:t>
            </a:r>
            <a:r>
              <a:rPr sz="2400" b="0" spc="150" dirty="0">
                <a:solidFill>
                  <a:srgbClr val="C00000"/>
                </a:solidFill>
                <a:latin typeface="Calibri Light"/>
                <a:cs typeface="Calibri Light"/>
              </a:rPr>
              <a:t>cessation</a:t>
            </a:r>
            <a:r>
              <a:rPr sz="2400" b="0" spc="80" dirty="0">
                <a:solidFill>
                  <a:srgbClr val="C00000"/>
                </a:solidFill>
                <a:latin typeface="Calibri Light"/>
                <a:cs typeface="Calibri Light"/>
              </a:rPr>
              <a:t>  </a:t>
            </a:r>
            <a:r>
              <a:rPr sz="2400" b="0" spc="130" dirty="0">
                <a:solidFill>
                  <a:srgbClr val="C00000"/>
                </a:solidFill>
                <a:latin typeface="Calibri Light"/>
                <a:cs typeface="Calibri Light"/>
              </a:rPr>
              <a:t>after</a:t>
            </a:r>
            <a:r>
              <a:rPr sz="2400" b="0" spc="80" dirty="0">
                <a:solidFill>
                  <a:srgbClr val="C00000"/>
                </a:solidFill>
                <a:latin typeface="Calibri Light"/>
                <a:cs typeface="Calibri Light"/>
              </a:rPr>
              <a:t>  </a:t>
            </a:r>
            <a:r>
              <a:rPr sz="2400" b="0" spc="130" dirty="0">
                <a:solidFill>
                  <a:srgbClr val="C00000"/>
                </a:solidFill>
                <a:latin typeface="Calibri Light"/>
                <a:cs typeface="Calibri Light"/>
              </a:rPr>
              <a:t>referral</a:t>
            </a:r>
            <a:r>
              <a:rPr sz="2400" b="0" spc="85" dirty="0">
                <a:solidFill>
                  <a:srgbClr val="C00000"/>
                </a:solidFill>
                <a:latin typeface="Calibri Light"/>
                <a:cs typeface="Calibri Light"/>
              </a:rPr>
              <a:t>  </a:t>
            </a:r>
            <a:r>
              <a:rPr sz="2400" b="0" spc="114" dirty="0">
                <a:solidFill>
                  <a:srgbClr val="C00000"/>
                </a:solidFill>
                <a:latin typeface="Calibri Light"/>
                <a:cs typeface="Calibri Light"/>
              </a:rPr>
              <a:t>from</a:t>
            </a:r>
            <a:r>
              <a:rPr sz="2400" b="0" spc="80" dirty="0">
                <a:solidFill>
                  <a:srgbClr val="C00000"/>
                </a:solidFill>
                <a:latin typeface="Calibri Light"/>
                <a:cs typeface="Calibri Light"/>
              </a:rPr>
              <a:t>  </a:t>
            </a:r>
            <a:r>
              <a:rPr sz="2400" b="0" spc="145" dirty="0">
                <a:solidFill>
                  <a:srgbClr val="C00000"/>
                </a:solidFill>
                <a:latin typeface="Calibri Light"/>
                <a:cs typeface="Calibri Light"/>
              </a:rPr>
              <a:t>hospital</a:t>
            </a:r>
            <a:r>
              <a:rPr sz="2400" b="0" spc="85" dirty="0">
                <a:solidFill>
                  <a:srgbClr val="C00000"/>
                </a:solidFill>
                <a:latin typeface="Calibri Light"/>
                <a:cs typeface="Calibri Light"/>
              </a:rPr>
              <a:t>  </a:t>
            </a:r>
            <a:r>
              <a:rPr sz="2400" b="0" spc="75" dirty="0">
                <a:solidFill>
                  <a:srgbClr val="C00000"/>
                </a:solidFill>
                <a:latin typeface="Calibri Light"/>
                <a:cs typeface="Calibri Light"/>
              </a:rPr>
              <a:t>to  </a:t>
            </a:r>
            <a:r>
              <a:rPr sz="2400" b="0" spc="140" dirty="0">
                <a:solidFill>
                  <a:srgbClr val="C00000"/>
                </a:solidFill>
                <a:latin typeface="Calibri Light"/>
                <a:cs typeface="Calibri Light"/>
              </a:rPr>
              <a:t>community</a:t>
            </a:r>
            <a:r>
              <a:rPr sz="2400" b="0" spc="85" dirty="0">
                <a:solidFill>
                  <a:srgbClr val="C00000"/>
                </a:solidFill>
                <a:latin typeface="Calibri Light"/>
                <a:cs typeface="Calibri Light"/>
              </a:rPr>
              <a:t>  </a:t>
            </a:r>
            <a:r>
              <a:rPr sz="2400" b="0" spc="110" dirty="0">
                <a:solidFill>
                  <a:srgbClr val="C00000"/>
                </a:solidFill>
                <a:latin typeface="Calibri Light"/>
                <a:cs typeface="Calibri Light"/>
              </a:rPr>
              <a:t>stop</a:t>
            </a:r>
            <a:r>
              <a:rPr sz="2400" b="0" spc="80" dirty="0">
                <a:solidFill>
                  <a:srgbClr val="C00000"/>
                </a:solidFill>
                <a:latin typeface="Calibri Light"/>
                <a:cs typeface="Calibri Light"/>
              </a:rPr>
              <a:t>  </a:t>
            </a:r>
            <a:r>
              <a:rPr sz="2400" b="0" spc="130" dirty="0">
                <a:solidFill>
                  <a:srgbClr val="C00000"/>
                </a:solidFill>
                <a:latin typeface="Calibri Light"/>
                <a:cs typeface="Calibri Light"/>
              </a:rPr>
              <a:t>smoking 	</a:t>
            </a:r>
            <a:r>
              <a:rPr sz="2400" b="0" spc="160" dirty="0">
                <a:solidFill>
                  <a:srgbClr val="C00000"/>
                </a:solidFill>
                <a:latin typeface="Calibri Light"/>
                <a:cs typeface="Calibri Light"/>
              </a:rPr>
              <a:t>services:</a:t>
            </a:r>
            <a:r>
              <a:rPr sz="2400" b="0" spc="330" dirty="0">
                <a:solidFill>
                  <a:srgbClr val="C00000"/>
                </a:solidFill>
                <a:latin typeface="Calibri Light"/>
                <a:cs typeface="Calibri Light"/>
              </a:rPr>
              <a:t>  </a:t>
            </a:r>
            <a:r>
              <a:rPr sz="2400" b="0" spc="95" dirty="0">
                <a:solidFill>
                  <a:srgbClr val="C00000"/>
                </a:solidFill>
                <a:latin typeface="Calibri Light"/>
                <a:cs typeface="Calibri Light"/>
              </a:rPr>
              <a:t>an</a:t>
            </a:r>
            <a:r>
              <a:rPr sz="2400" b="0" spc="320" dirty="0">
                <a:solidFill>
                  <a:srgbClr val="C00000"/>
                </a:solidFill>
                <a:latin typeface="Calibri Light"/>
                <a:cs typeface="Calibri Light"/>
              </a:rPr>
              <a:t>  </a:t>
            </a:r>
            <a:r>
              <a:rPr sz="2400" b="0" spc="155" dirty="0">
                <a:solidFill>
                  <a:srgbClr val="C00000"/>
                </a:solidFill>
                <a:latin typeface="Calibri Light"/>
                <a:cs typeface="Calibri Light"/>
              </a:rPr>
              <a:t>observational</a:t>
            </a:r>
            <a:r>
              <a:rPr sz="2400" b="0" spc="350" dirty="0">
                <a:solidFill>
                  <a:srgbClr val="C00000"/>
                </a:solidFill>
                <a:latin typeface="Calibri Light"/>
                <a:cs typeface="Calibri Light"/>
              </a:rPr>
              <a:t>  </a:t>
            </a:r>
            <a:r>
              <a:rPr sz="2400" b="0" spc="90" dirty="0">
                <a:solidFill>
                  <a:srgbClr val="C00000"/>
                </a:solidFill>
                <a:latin typeface="Calibri Light"/>
                <a:cs typeface="Calibri Light"/>
              </a:rPr>
              <a:t>study.’</a:t>
            </a:r>
            <a:r>
              <a:rPr sz="2400" b="0" spc="340" dirty="0">
                <a:solidFill>
                  <a:srgbClr val="C00000"/>
                </a:solidFill>
                <a:latin typeface="Calibri Light"/>
                <a:cs typeface="Calibri Light"/>
              </a:rPr>
              <a:t>  </a:t>
            </a:r>
            <a:r>
              <a:rPr sz="2400" b="0" i="1" spc="100" dirty="0">
                <a:solidFill>
                  <a:srgbClr val="C00000"/>
                </a:solidFill>
                <a:latin typeface="Calibri Light"/>
                <a:cs typeface="Calibri Light"/>
              </a:rPr>
              <a:t>BMJ</a:t>
            </a:r>
            <a:r>
              <a:rPr sz="2400" b="0" i="1" spc="335" dirty="0">
                <a:solidFill>
                  <a:srgbClr val="C00000"/>
                </a:solidFill>
                <a:latin typeface="Calibri Light"/>
                <a:cs typeface="Calibri Light"/>
              </a:rPr>
              <a:t>  </a:t>
            </a:r>
            <a:r>
              <a:rPr sz="2400" b="0" i="1" spc="150" dirty="0">
                <a:solidFill>
                  <a:srgbClr val="C00000"/>
                </a:solidFill>
                <a:latin typeface="Calibri Light"/>
                <a:cs typeface="Calibri Light"/>
              </a:rPr>
              <a:t>public</a:t>
            </a:r>
            <a:r>
              <a:rPr sz="2400" b="0" i="1" spc="345" dirty="0">
                <a:solidFill>
                  <a:srgbClr val="C00000"/>
                </a:solidFill>
                <a:latin typeface="Calibri Light"/>
                <a:cs typeface="Calibri Light"/>
              </a:rPr>
              <a:t>  </a:t>
            </a:r>
            <a:r>
              <a:rPr sz="2400" b="0" i="1" spc="155" dirty="0">
                <a:solidFill>
                  <a:srgbClr val="C00000"/>
                </a:solidFill>
                <a:latin typeface="Calibri Light"/>
                <a:cs typeface="Calibri Light"/>
              </a:rPr>
              <a:t>health</a:t>
            </a:r>
            <a:r>
              <a:rPr sz="2400" b="0" spc="155" dirty="0">
                <a:solidFill>
                  <a:srgbClr val="C00000"/>
                </a:solidFill>
                <a:latin typeface="Calibri Light"/>
                <a:cs typeface="Calibri Light"/>
              </a:rPr>
              <a:t>,</a:t>
            </a:r>
            <a:r>
              <a:rPr sz="2400" b="0" spc="330" dirty="0">
                <a:solidFill>
                  <a:srgbClr val="C00000"/>
                </a:solidFill>
                <a:latin typeface="Calibri Light"/>
                <a:cs typeface="Calibri Light"/>
              </a:rPr>
              <a:t>  </a:t>
            </a:r>
            <a:r>
              <a:rPr sz="2400" b="0" i="1" spc="140" dirty="0">
                <a:solidFill>
                  <a:srgbClr val="C00000"/>
                </a:solidFill>
                <a:latin typeface="Calibri Light"/>
                <a:cs typeface="Calibri Light"/>
              </a:rPr>
              <a:t>3</a:t>
            </a:r>
            <a:r>
              <a:rPr sz="2400" b="0" spc="140" dirty="0">
                <a:solidFill>
                  <a:srgbClr val="C00000"/>
                </a:solidFill>
                <a:latin typeface="Calibri Light"/>
                <a:cs typeface="Calibri Light"/>
              </a:rPr>
              <a:t>(2).</a:t>
            </a:r>
            <a:r>
              <a:rPr sz="2400" b="0" spc="330" dirty="0">
                <a:solidFill>
                  <a:srgbClr val="C00000"/>
                </a:solidFill>
                <a:latin typeface="Calibri Light"/>
                <a:cs typeface="Calibri Light"/>
              </a:rPr>
              <a:t>  </a:t>
            </a:r>
            <a:r>
              <a:rPr sz="2400" b="0" spc="145" dirty="0">
                <a:solidFill>
                  <a:srgbClr val="C00000"/>
                </a:solidFill>
                <a:latin typeface="Calibri Light"/>
                <a:cs typeface="Calibri Light"/>
              </a:rPr>
              <a:t>Available</a:t>
            </a:r>
            <a:r>
              <a:rPr sz="2400" b="0" spc="340" dirty="0">
                <a:solidFill>
                  <a:srgbClr val="C00000"/>
                </a:solidFill>
                <a:latin typeface="Calibri Light"/>
                <a:cs typeface="Calibri Light"/>
              </a:rPr>
              <a:t>  </a:t>
            </a:r>
            <a:r>
              <a:rPr sz="2400" b="0" spc="85" dirty="0">
                <a:solidFill>
                  <a:srgbClr val="C00000"/>
                </a:solidFill>
                <a:latin typeface="Calibri Light"/>
                <a:cs typeface="Calibri Light"/>
              </a:rPr>
              <a:t>at: 	</a:t>
            </a:r>
            <a:r>
              <a:rPr sz="2400" b="0" u="sng" spc="150" dirty="0">
                <a:solidFill>
                  <a:srgbClr val="2997E2"/>
                </a:solidFill>
                <a:uFill>
                  <a:solidFill>
                    <a:srgbClr val="2997E2"/>
                  </a:solidFill>
                </a:uFill>
                <a:latin typeface="Calibri Light"/>
                <a:cs typeface="Calibri Light"/>
                <a:hlinkClick r:id="rId2"/>
              </a:rPr>
              <a:t>https://bmjpublichealth.Bm</a:t>
            </a:r>
            <a:r>
              <a:rPr sz="2400" b="0" u="sng" spc="150" dirty="0">
                <a:solidFill>
                  <a:srgbClr val="2997E2"/>
                </a:solidFill>
                <a:uFill>
                  <a:solidFill>
                    <a:srgbClr val="2997E2"/>
                  </a:solidFill>
                </a:uFill>
                <a:latin typeface="Calibri Light"/>
                <a:cs typeface="Calibri Light"/>
              </a:rPr>
              <a:t>j</a:t>
            </a:r>
            <a:r>
              <a:rPr sz="2400" b="0" u="sng" spc="150" dirty="0">
                <a:solidFill>
                  <a:srgbClr val="2997E2"/>
                </a:solidFill>
                <a:uFill>
                  <a:solidFill>
                    <a:srgbClr val="2997E2"/>
                  </a:solidFill>
                </a:uFill>
                <a:latin typeface="Calibri Light"/>
                <a:cs typeface="Calibri Light"/>
                <a:hlinkClick r:id="rId2"/>
              </a:rPr>
              <a:t>.Com/content/3/2/e001659</a:t>
            </a:r>
            <a:endParaRPr sz="2400">
              <a:latin typeface="Calibri Light"/>
              <a:cs typeface="Calibri Light"/>
            </a:endParaRPr>
          </a:p>
          <a:p>
            <a:pPr marL="353060" marR="26670" indent="-340360" algn="just">
              <a:lnSpc>
                <a:spcPct val="80000"/>
              </a:lnSpc>
              <a:spcBef>
                <a:spcPts val="1405"/>
              </a:spcBef>
              <a:buClr>
                <a:srgbClr val="E38312"/>
              </a:buClr>
              <a:buFont typeface="Arial"/>
              <a:buChar char="•"/>
              <a:tabLst>
                <a:tab pos="355600" algn="l"/>
                <a:tab pos="2025650" algn="l"/>
                <a:tab pos="3434079" algn="l"/>
                <a:tab pos="6371590" algn="l"/>
                <a:tab pos="8808720" algn="l"/>
                <a:tab pos="10041255" algn="l"/>
              </a:tabLst>
            </a:pPr>
            <a:r>
              <a:rPr sz="2400" b="0" spc="140" dirty="0">
                <a:solidFill>
                  <a:srgbClr val="C00000"/>
                </a:solidFill>
                <a:latin typeface="Calibri Light"/>
                <a:cs typeface="Calibri Light"/>
              </a:rPr>
              <a:t>Golden,</a:t>
            </a:r>
            <a:r>
              <a:rPr sz="2400" b="0" spc="295" dirty="0">
                <a:solidFill>
                  <a:srgbClr val="C00000"/>
                </a:solidFill>
                <a:latin typeface="Calibri Light"/>
                <a:cs typeface="Calibri Light"/>
              </a:rPr>
              <a:t>  </a:t>
            </a:r>
            <a:r>
              <a:rPr sz="2400" b="0" spc="90" dirty="0">
                <a:solidFill>
                  <a:srgbClr val="C00000"/>
                </a:solidFill>
                <a:latin typeface="Calibri Light"/>
                <a:cs typeface="Calibri Light"/>
              </a:rPr>
              <a:t>A.</a:t>
            </a:r>
            <a:r>
              <a:rPr sz="2400" b="0" spc="285" dirty="0">
                <a:solidFill>
                  <a:srgbClr val="C00000"/>
                </a:solidFill>
                <a:latin typeface="Calibri Light"/>
                <a:cs typeface="Calibri Light"/>
              </a:rPr>
              <a:t>  </a:t>
            </a:r>
            <a:r>
              <a:rPr sz="2400" b="0" spc="105" dirty="0">
                <a:solidFill>
                  <a:srgbClr val="C00000"/>
                </a:solidFill>
                <a:latin typeface="Calibri Light"/>
                <a:cs typeface="Calibri Light"/>
              </a:rPr>
              <a:t>And</a:t>
            </a:r>
            <a:r>
              <a:rPr sz="2400" b="0" spc="285" dirty="0">
                <a:solidFill>
                  <a:srgbClr val="C00000"/>
                </a:solidFill>
                <a:latin typeface="Calibri Light"/>
                <a:cs typeface="Calibri Light"/>
              </a:rPr>
              <a:t>  </a:t>
            </a:r>
            <a:r>
              <a:rPr sz="2400" b="0" spc="140" dirty="0">
                <a:solidFill>
                  <a:srgbClr val="C00000"/>
                </a:solidFill>
                <a:latin typeface="Calibri Light"/>
                <a:cs typeface="Calibri Light"/>
              </a:rPr>
              <a:t>davis,</a:t>
            </a:r>
            <a:r>
              <a:rPr sz="2400" b="0" spc="285" dirty="0">
                <a:solidFill>
                  <a:srgbClr val="C00000"/>
                </a:solidFill>
                <a:latin typeface="Calibri Light"/>
                <a:cs typeface="Calibri Light"/>
              </a:rPr>
              <a:t>  </a:t>
            </a:r>
            <a:r>
              <a:rPr sz="2400" b="0" spc="125" dirty="0">
                <a:solidFill>
                  <a:srgbClr val="C00000"/>
                </a:solidFill>
                <a:latin typeface="Calibri Light"/>
                <a:cs typeface="Calibri Light"/>
              </a:rPr>
              <a:t>J.M.</a:t>
            </a:r>
            <a:r>
              <a:rPr sz="2400" b="0" spc="290" dirty="0">
                <a:solidFill>
                  <a:srgbClr val="C00000"/>
                </a:solidFill>
                <a:latin typeface="Calibri Light"/>
                <a:cs typeface="Calibri Light"/>
              </a:rPr>
              <a:t>  </a:t>
            </a:r>
            <a:r>
              <a:rPr sz="2400" b="0" spc="150" dirty="0">
                <a:solidFill>
                  <a:srgbClr val="C00000"/>
                </a:solidFill>
                <a:latin typeface="Calibri Light"/>
                <a:cs typeface="Calibri Light"/>
              </a:rPr>
              <a:t>(2025)</a:t>
            </a:r>
            <a:r>
              <a:rPr sz="2400" b="0" spc="285" dirty="0">
                <a:solidFill>
                  <a:srgbClr val="C00000"/>
                </a:solidFill>
                <a:latin typeface="Calibri Light"/>
                <a:cs typeface="Calibri Light"/>
              </a:rPr>
              <a:t>  </a:t>
            </a:r>
            <a:r>
              <a:rPr sz="2400" b="0" spc="150" dirty="0">
                <a:solidFill>
                  <a:srgbClr val="C00000"/>
                </a:solidFill>
                <a:latin typeface="Calibri Light"/>
                <a:cs typeface="Calibri Light"/>
              </a:rPr>
              <a:t>‘smoking,</a:t>
            </a:r>
            <a:r>
              <a:rPr sz="2400" b="0" spc="285" dirty="0">
                <a:solidFill>
                  <a:srgbClr val="C00000"/>
                </a:solidFill>
                <a:latin typeface="Calibri Light"/>
                <a:cs typeface="Calibri Light"/>
              </a:rPr>
              <a:t>  </a:t>
            </a:r>
            <a:r>
              <a:rPr sz="2400" b="0" spc="125" dirty="0">
                <a:solidFill>
                  <a:srgbClr val="C00000"/>
                </a:solidFill>
                <a:latin typeface="Calibri Light"/>
                <a:cs typeface="Calibri Light"/>
              </a:rPr>
              <a:t>obesity,</a:t>
            </a:r>
            <a:r>
              <a:rPr sz="2400" b="0" spc="295" dirty="0">
                <a:solidFill>
                  <a:srgbClr val="C00000"/>
                </a:solidFill>
                <a:latin typeface="Calibri Light"/>
                <a:cs typeface="Calibri Light"/>
              </a:rPr>
              <a:t>  </a:t>
            </a:r>
            <a:r>
              <a:rPr sz="2400" b="0" spc="105" dirty="0">
                <a:solidFill>
                  <a:srgbClr val="C00000"/>
                </a:solidFill>
                <a:latin typeface="Calibri Light"/>
                <a:cs typeface="Calibri Light"/>
              </a:rPr>
              <a:t>and</a:t>
            </a:r>
            <a:r>
              <a:rPr sz="2400" b="0" spc="285" dirty="0">
                <a:solidFill>
                  <a:srgbClr val="C00000"/>
                </a:solidFill>
                <a:latin typeface="Calibri Light"/>
                <a:cs typeface="Calibri Light"/>
              </a:rPr>
              <a:t>  </a:t>
            </a:r>
            <a:r>
              <a:rPr sz="2400" b="0" spc="165" dirty="0">
                <a:solidFill>
                  <a:srgbClr val="C00000"/>
                </a:solidFill>
                <a:latin typeface="Calibri Light"/>
                <a:cs typeface="Calibri Light"/>
              </a:rPr>
              <a:t>post-</a:t>
            </a:r>
            <a:r>
              <a:rPr sz="2400" b="0" spc="140" dirty="0">
                <a:solidFill>
                  <a:srgbClr val="C00000"/>
                </a:solidFill>
                <a:latin typeface="Calibri Light"/>
                <a:cs typeface="Calibri Light"/>
              </a:rPr>
              <a:t>cessation 	</a:t>
            </a:r>
            <a:r>
              <a:rPr sz="2400" b="0" spc="125" dirty="0">
                <a:solidFill>
                  <a:srgbClr val="C00000"/>
                </a:solidFill>
                <a:latin typeface="Calibri Light"/>
                <a:cs typeface="Calibri Light"/>
              </a:rPr>
              <a:t>weight</a:t>
            </a:r>
            <a:r>
              <a:rPr sz="2400" b="0" dirty="0">
                <a:solidFill>
                  <a:srgbClr val="C00000"/>
                </a:solidFill>
                <a:latin typeface="Calibri Light"/>
                <a:cs typeface="Calibri Light"/>
              </a:rPr>
              <a:t>	</a:t>
            </a:r>
            <a:r>
              <a:rPr sz="2400" b="0" spc="120" dirty="0">
                <a:solidFill>
                  <a:srgbClr val="C00000"/>
                </a:solidFill>
                <a:latin typeface="Calibri Light"/>
                <a:cs typeface="Calibri Light"/>
              </a:rPr>
              <a:t>gain:</a:t>
            </a:r>
            <a:r>
              <a:rPr sz="2400" b="0" dirty="0">
                <a:solidFill>
                  <a:srgbClr val="C00000"/>
                </a:solidFill>
                <a:latin typeface="Calibri Light"/>
                <a:cs typeface="Calibri Light"/>
              </a:rPr>
              <a:t>	</a:t>
            </a:r>
            <a:r>
              <a:rPr sz="2400" b="0" spc="145" dirty="0">
                <a:solidFill>
                  <a:srgbClr val="C00000"/>
                </a:solidFill>
                <a:latin typeface="Calibri Light"/>
                <a:cs typeface="Calibri Light"/>
              </a:rPr>
              <a:t>neurobiological</a:t>
            </a:r>
            <a:r>
              <a:rPr sz="2400" b="0" dirty="0">
                <a:solidFill>
                  <a:srgbClr val="C00000"/>
                </a:solidFill>
                <a:latin typeface="Calibri Light"/>
                <a:cs typeface="Calibri Light"/>
              </a:rPr>
              <a:t>	</a:t>
            </a:r>
            <a:r>
              <a:rPr sz="2400" b="0" spc="140" dirty="0">
                <a:solidFill>
                  <a:srgbClr val="C00000"/>
                </a:solidFill>
                <a:latin typeface="Calibri Light"/>
                <a:cs typeface="Calibri Light"/>
              </a:rPr>
              <a:t>intersection</a:t>
            </a:r>
            <a:r>
              <a:rPr sz="2400" b="0" dirty="0">
                <a:solidFill>
                  <a:srgbClr val="C00000"/>
                </a:solidFill>
                <a:latin typeface="Calibri Light"/>
                <a:cs typeface="Calibri Light"/>
              </a:rPr>
              <a:t>	</a:t>
            </a:r>
            <a:r>
              <a:rPr sz="2400" b="0" spc="80" dirty="0">
                <a:solidFill>
                  <a:srgbClr val="C00000"/>
                </a:solidFill>
                <a:latin typeface="Calibri Light"/>
                <a:cs typeface="Calibri Light"/>
              </a:rPr>
              <a:t>and</a:t>
            </a:r>
            <a:r>
              <a:rPr sz="2400" b="0" dirty="0">
                <a:solidFill>
                  <a:srgbClr val="C00000"/>
                </a:solidFill>
                <a:latin typeface="Calibri Light"/>
                <a:cs typeface="Calibri Light"/>
              </a:rPr>
              <a:t>	</a:t>
            </a:r>
            <a:r>
              <a:rPr sz="2400" b="0" spc="125" dirty="0">
                <a:solidFill>
                  <a:srgbClr val="C00000"/>
                </a:solidFill>
                <a:latin typeface="Calibri Light"/>
                <a:cs typeface="Calibri Light"/>
              </a:rPr>
              <a:t>treatment 	</a:t>
            </a:r>
            <a:r>
              <a:rPr sz="2400" b="0" spc="140" dirty="0">
                <a:solidFill>
                  <a:srgbClr val="C00000"/>
                </a:solidFill>
                <a:latin typeface="Calibri Light"/>
                <a:cs typeface="Calibri Light"/>
              </a:rPr>
              <a:t>recommendations.’</a:t>
            </a:r>
            <a:r>
              <a:rPr sz="2400" b="0" spc="270" dirty="0">
                <a:solidFill>
                  <a:srgbClr val="C00000"/>
                </a:solidFill>
                <a:latin typeface="Calibri Light"/>
                <a:cs typeface="Calibri Light"/>
              </a:rPr>
              <a:t>  </a:t>
            </a:r>
            <a:r>
              <a:rPr sz="2400" b="0" i="1" spc="155" dirty="0">
                <a:solidFill>
                  <a:srgbClr val="C00000"/>
                </a:solidFill>
                <a:latin typeface="Calibri Light"/>
                <a:cs typeface="Calibri Light"/>
              </a:rPr>
              <a:t>Journal</a:t>
            </a:r>
            <a:r>
              <a:rPr sz="2400" b="0" i="1" spc="280" dirty="0">
                <a:solidFill>
                  <a:srgbClr val="C00000"/>
                </a:solidFill>
                <a:latin typeface="Calibri Light"/>
                <a:cs typeface="Calibri Light"/>
              </a:rPr>
              <a:t>  </a:t>
            </a:r>
            <a:r>
              <a:rPr sz="2400" b="0" i="1" spc="85" dirty="0">
                <a:solidFill>
                  <a:srgbClr val="C00000"/>
                </a:solidFill>
                <a:latin typeface="Calibri Light"/>
                <a:cs typeface="Calibri Light"/>
              </a:rPr>
              <a:t>of</a:t>
            </a:r>
            <a:r>
              <a:rPr sz="2400" b="0" i="1" spc="270" dirty="0">
                <a:solidFill>
                  <a:srgbClr val="C00000"/>
                </a:solidFill>
                <a:latin typeface="Calibri Light"/>
                <a:cs typeface="Calibri Light"/>
              </a:rPr>
              <a:t>  </a:t>
            </a:r>
            <a:r>
              <a:rPr sz="2400" b="0" i="1" spc="170" dirty="0">
                <a:solidFill>
                  <a:srgbClr val="C00000"/>
                </a:solidFill>
                <a:latin typeface="Calibri Light"/>
                <a:cs typeface="Calibri Light"/>
              </a:rPr>
              <a:t>multidisciplinary</a:t>
            </a:r>
            <a:r>
              <a:rPr sz="2400" b="0" i="1" spc="300" dirty="0">
                <a:solidFill>
                  <a:srgbClr val="C00000"/>
                </a:solidFill>
                <a:latin typeface="Calibri Light"/>
                <a:cs typeface="Calibri Light"/>
              </a:rPr>
              <a:t>  </a:t>
            </a:r>
            <a:r>
              <a:rPr sz="2400" b="0" i="1" spc="160" dirty="0">
                <a:solidFill>
                  <a:srgbClr val="C00000"/>
                </a:solidFill>
                <a:latin typeface="Calibri Light"/>
                <a:cs typeface="Calibri Light"/>
              </a:rPr>
              <a:t>healthcare</a:t>
            </a:r>
            <a:r>
              <a:rPr sz="2400" b="0" spc="160" dirty="0">
                <a:solidFill>
                  <a:srgbClr val="C00000"/>
                </a:solidFill>
                <a:latin typeface="Calibri Light"/>
                <a:cs typeface="Calibri Light"/>
              </a:rPr>
              <a:t>,</a:t>
            </a:r>
            <a:r>
              <a:rPr sz="2400" b="0" spc="280" dirty="0">
                <a:solidFill>
                  <a:srgbClr val="C00000"/>
                </a:solidFill>
                <a:latin typeface="Calibri Light"/>
                <a:cs typeface="Calibri Light"/>
              </a:rPr>
              <a:t>  </a:t>
            </a:r>
            <a:r>
              <a:rPr sz="2400" b="0" spc="175" dirty="0">
                <a:solidFill>
                  <a:srgbClr val="C00000"/>
                </a:solidFill>
                <a:latin typeface="Calibri Light"/>
                <a:cs typeface="Calibri Light"/>
              </a:rPr>
              <a:t>pp.2889-</a:t>
            </a:r>
            <a:r>
              <a:rPr sz="2400" b="0" spc="130" dirty="0">
                <a:solidFill>
                  <a:srgbClr val="C00000"/>
                </a:solidFill>
                <a:latin typeface="Calibri Light"/>
                <a:cs typeface="Calibri Light"/>
              </a:rPr>
              <a:t>2900. 	</a:t>
            </a:r>
            <a:r>
              <a:rPr sz="2400" b="0" spc="150" dirty="0">
                <a:solidFill>
                  <a:srgbClr val="C00000"/>
                </a:solidFill>
                <a:latin typeface="Calibri Light"/>
                <a:cs typeface="Calibri Light"/>
              </a:rPr>
              <a:t>Available</a:t>
            </a:r>
            <a:r>
              <a:rPr sz="2400" b="0" spc="360" dirty="0">
                <a:solidFill>
                  <a:srgbClr val="C00000"/>
                </a:solidFill>
                <a:latin typeface="Calibri Light"/>
                <a:cs typeface="Calibri Light"/>
              </a:rPr>
              <a:t> </a:t>
            </a:r>
            <a:r>
              <a:rPr sz="2400" b="0" spc="125" dirty="0">
                <a:solidFill>
                  <a:srgbClr val="C00000"/>
                </a:solidFill>
                <a:latin typeface="Calibri Light"/>
                <a:cs typeface="Calibri Light"/>
              </a:rPr>
              <a:t>at:</a:t>
            </a:r>
            <a:r>
              <a:rPr sz="2400" b="0" spc="360" dirty="0">
                <a:solidFill>
                  <a:srgbClr val="C00000"/>
                </a:solidFill>
                <a:latin typeface="Calibri Light"/>
                <a:cs typeface="Calibri Light"/>
              </a:rPr>
              <a:t> </a:t>
            </a:r>
            <a:r>
              <a:rPr sz="2400" b="0" u="sng" spc="160" dirty="0">
                <a:solidFill>
                  <a:srgbClr val="2997E2"/>
                </a:solidFill>
                <a:uFill>
                  <a:solidFill>
                    <a:srgbClr val="2997E2"/>
                  </a:solidFill>
                </a:uFill>
                <a:latin typeface="Calibri Light"/>
                <a:cs typeface="Calibri Light"/>
                <a:hlinkClick r:id="rId3"/>
              </a:rPr>
              <a:t>https://do</a:t>
            </a:r>
            <a:r>
              <a:rPr sz="2400" b="0" u="sng" spc="160" dirty="0">
                <a:solidFill>
                  <a:srgbClr val="2997E2"/>
                </a:solidFill>
                <a:uFill>
                  <a:solidFill>
                    <a:srgbClr val="2997E2"/>
                  </a:solidFill>
                </a:uFill>
                <a:latin typeface="Calibri Light"/>
                <a:cs typeface="Calibri Light"/>
              </a:rPr>
              <a:t>i</a:t>
            </a:r>
            <a:r>
              <a:rPr sz="2400" b="0" u="sng" spc="160" dirty="0">
                <a:solidFill>
                  <a:srgbClr val="2997E2"/>
                </a:solidFill>
                <a:uFill>
                  <a:solidFill>
                    <a:srgbClr val="2997E2"/>
                  </a:solidFill>
                </a:uFill>
                <a:latin typeface="Calibri Light"/>
                <a:cs typeface="Calibri Light"/>
                <a:hlinkClick r:id="rId3"/>
              </a:rPr>
              <a:t>.Org/10.2147/jmdh.S509971</a:t>
            </a:r>
            <a:endParaRPr sz="2400">
              <a:latin typeface="Calibri Light"/>
              <a:cs typeface="Calibri Light"/>
            </a:endParaRPr>
          </a:p>
          <a:p>
            <a:pPr marL="353060" marR="5080" indent="-340360" algn="just">
              <a:lnSpc>
                <a:spcPct val="80000"/>
              </a:lnSpc>
              <a:spcBef>
                <a:spcPts val="1395"/>
              </a:spcBef>
              <a:buClr>
                <a:srgbClr val="E38312"/>
              </a:buClr>
              <a:buFont typeface="Arial"/>
              <a:buChar char="•"/>
              <a:tabLst>
                <a:tab pos="355600" algn="l"/>
              </a:tabLst>
            </a:pPr>
            <a:r>
              <a:rPr sz="2400" b="0" spc="130" dirty="0">
                <a:solidFill>
                  <a:srgbClr val="C00000"/>
                </a:solidFill>
                <a:latin typeface="Calibri Light"/>
                <a:cs typeface="Calibri Light"/>
              </a:rPr>
              <a:t>Hock,</a:t>
            </a:r>
            <a:r>
              <a:rPr sz="2400" b="0" spc="35" dirty="0">
                <a:solidFill>
                  <a:srgbClr val="C00000"/>
                </a:solidFill>
                <a:latin typeface="Calibri Light"/>
                <a:cs typeface="Calibri Light"/>
              </a:rPr>
              <a:t>  </a:t>
            </a:r>
            <a:r>
              <a:rPr sz="2400" b="0" spc="135" dirty="0">
                <a:solidFill>
                  <a:srgbClr val="C00000"/>
                </a:solidFill>
                <a:latin typeface="Calibri Light"/>
                <a:cs typeface="Calibri Light"/>
              </a:rPr>
              <a:t>E.S.,</a:t>
            </a:r>
            <a:r>
              <a:rPr sz="2400" b="0" spc="35" dirty="0">
                <a:solidFill>
                  <a:srgbClr val="C00000"/>
                </a:solidFill>
                <a:latin typeface="Calibri Light"/>
                <a:cs typeface="Calibri Light"/>
              </a:rPr>
              <a:t>  </a:t>
            </a:r>
            <a:r>
              <a:rPr sz="2400" b="0" spc="145" dirty="0">
                <a:solidFill>
                  <a:srgbClr val="C00000"/>
                </a:solidFill>
                <a:latin typeface="Calibri Light"/>
                <a:cs typeface="Calibri Light"/>
              </a:rPr>
              <a:t>Franklin,</a:t>
            </a:r>
            <a:r>
              <a:rPr sz="2400" b="0" spc="45" dirty="0">
                <a:solidFill>
                  <a:srgbClr val="C00000"/>
                </a:solidFill>
                <a:latin typeface="Calibri Light"/>
                <a:cs typeface="Calibri Light"/>
              </a:rPr>
              <a:t>  </a:t>
            </a:r>
            <a:r>
              <a:rPr sz="2400" b="0" spc="114" dirty="0">
                <a:solidFill>
                  <a:srgbClr val="C00000"/>
                </a:solidFill>
                <a:latin typeface="Calibri Light"/>
                <a:cs typeface="Calibri Light"/>
              </a:rPr>
              <a:t>M.,</a:t>
            </a:r>
            <a:r>
              <a:rPr sz="2400" b="0" spc="40" dirty="0">
                <a:solidFill>
                  <a:srgbClr val="C00000"/>
                </a:solidFill>
                <a:latin typeface="Calibri Light"/>
                <a:cs typeface="Calibri Light"/>
              </a:rPr>
              <a:t>  </a:t>
            </a:r>
            <a:r>
              <a:rPr sz="2400" b="0" spc="105" dirty="0">
                <a:solidFill>
                  <a:srgbClr val="C00000"/>
                </a:solidFill>
                <a:latin typeface="Calibri Light"/>
                <a:cs typeface="Calibri Light"/>
              </a:rPr>
              <a:t>Baxter,</a:t>
            </a:r>
            <a:r>
              <a:rPr sz="2400" b="0" spc="40" dirty="0">
                <a:solidFill>
                  <a:srgbClr val="C00000"/>
                </a:solidFill>
                <a:latin typeface="Calibri Light"/>
                <a:cs typeface="Calibri Light"/>
              </a:rPr>
              <a:t>  </a:t>
            </a:r>
            <a:r>
              <a:rPr sz="2400" b="0" spc="120" dirty="0">
                <a:solidFill>
                  <a:srgbClr val="C00000"/>
                </a:solidFill>
                <a:latin typeface="Calibri Light"/>
                <a:cs typeface="Calibri Light"/>
              </a:rPr>
              <a:t>S.,</a:t>
            </a:r>
            <a:r>
              <a:rPr sz="2400" b="0" spc="40" dirty="0">
                <a:solidFill>
                  <a:srgbClr val="C00000"/>
                </a:solidFill>
                <a:latin typeface="Calibri Light"/>
                <a:cs typeface="Calibri Light"/>
              </a:rPr>
              <a:t>  </a:t>
            </a:r>
            <a:r>
              <a:rPr sz="2400" b="0" spc="140" dirty="0">
                <a:solidFill>
                  <a:srgbClr val="C00000"/>
                </a:solidFill>
                <a:latin typeface="Calibri Light"/>
                <a:cs typeface="Calibri Light"/>
              </a:rPr>
              <a:t>Clowes,</a:t>
            </a:r>
            <a:r>
              <a:rPr sz="2400" b="0" spc="590" dirty="0">
                <a:solidFill>
                  <a:srgbClr val="C00000"/>
                </a:solidFill>
                <a:latin typeface="Calibri Light"/>
                <a:cs typeface="Calibri Light"/>
              </a:rPr>
              <a:t> </a:t>
            </a:r>
            <a:r>
              <a:rPr sz="2400" b="0" spc="114" dirty="0">
                <a:solidFill>
                  <a:srgbClr val="C00000"/>
                </a:solidFill>
                <a:latin typeface="Calibri Light"/>
                <a:cs typeface="Calibri Light"/>
              </a:rPr>
              <a:t>M.,</a:t>
            </a:r>
            <a:r>
              <a:rPr sz="2400" b="0" spc="30" dirty="0">
                <a:solidFill>
                  <a:srgbClr val="C00000"/>
                </a:solidFill>
                <a:latin typeface="Calibri Light"/>
                <a:cs typeface="Calibri Light"/>
              </a:rPr>
              <a:t>  </a:t>
            </a:r>
            <a:r>
              <a:rPr sz="2400" b="0" spc="145" dirty="0">
                <a:solidFill>
                  <a:srgbClr val="C00000"/>
                </a:solidFill>
                <a:latin typeface="Calibri Light"/>
                <a:cs typeface="Calibri Light"/>
              </a:rPr>
              <a:t>Chilcott,</a:t>
            </a:r>
            <a:r>
              <a:rPr sz="2400" b="0" spc="600" dirty="0">
                <a:solidFill>
                  <a:srgbClr val="C00000"/>
                </a:solidFill>
                <a:latin typeface="Calibri Light"/>
                <a:cs typeface="Calibri Light"/>
              </a:rPr>
              <a:t> </a:t>
            </a:r>
            <a:r>
              <a:rPr sz="2400" b="0" spc="85" dirty="0">
                <a:solidFill>
                  <a:srgbClr val="C00000"/>
                </a:solidFill>
                <a:latin typeface="Calibri Light"/>
                <a:cs typeface="Calibri Light"/>
              </a:rPr>
              <a:t>J.</a:t>
            </a:r>
            <a:r>
              <a:rPr sz="2400" b="0" spc="590" dirty="0">
                <a:solidFill>
                  <a:srgbClr val="C00000"/>
                </a:solidFill>
                <a:latin typeface="Calibri Light"/>
                <a:cs typeface="Calibri Light"/>
              </a:rPr>
              <a:t> </a:t>
            </a:r>
            <a:r>
              <a:rPr sz="2400" b="0" spc="105" dirty="0">
                <a:solidFill>
                  <a:srgbClr val="C00000"/>
                </a:solidFill>
                <a:latin typeface="Calibri Light"/>
                <a:cs typeface="Calibri Light"/>
              </a:rPr>
              <a:t>And</a:t>
            </a:r>
            <a:r>
              <a:rPr sz="2400" b="0" spc="595" dirty="0">
                <a:solidFill>
                  <a:srgbClr val="C00000"/>
                </a:solidFill>
                <a:latin typeface="Calibri Light"/>
                <a:cs typeface="Calibri Light"/>
              </a:rPr>
              <a:t> </a:t>
            </a:r>
            <a:r>
              <a:rPr sz="2400" b="0" spc="160" dirty="0">
                <a:solidFill>
                  <a:srgbClr val="C00000"/>
                </a:solidFill>
                <a:latin typeface="Calibri Light"/>
                <a:cs typeface="Calibri Light"/>
              </a:rPr>
              <a:t>gillespie,</a:t>
            </a:r>
            <a:r>
              <a:rPr sz="2400" b="0" spc="30" dirty="0">
                <a:solidFill>
                  <a:srgbClr val="C00000"/>
                </a:solidFill>
                <a:latin typeface="Calibri Light"/>
                <a:cs typeface="Calibri Light"/>
              </a:rPr>
              <a:t>  </a:t>
            </a:r>
            <a:r>
              <a:rPr sz="2400" b="0" spc="-25" dirty="0">
                <a:solidFill>
                  <a:srgbClr val="C00000"/>
                </a:solidFill>
                <a:latin typeface="Calibri Light"/>
                <a:cs typeface="Calibri Light"/>
              </a:rPr>
              <a:t>D. 	</a:t>
            </a:r>
            <a:r>
              <a:rPr sz="2400" b="0" spc="150" dirty="0">
                <a:solidFill>
                  <a:srgbClr val="C00000"/>
                </a:solidFill>
                <a:latin typeface="Calibri Light"/>
                <a:cs typeface="Calibri Light"/>
              </a:rPr>
              <a:t>(2023)‘covariates</a:t>
            </a:r>
            <a:r>
              <a:rPr sz="2400" b="0" spc="275" dirty="0">
                <a:solidFill>
                  <a:srgbClr val="C00000"/>
                </a:solidFill>
                <a:latin typeface="Calibri Light"/>
                <a:cs typeface="Calibri Light"/>
              </a:rPr>
              <a:t>  </a:t>
            </a:r>
            <a:r>
              <a:rPr sz="2400" b="0" spc="85" dirty="0">
                <a:solidFill>
                  <a:srgbClr val="C00000"/>
                </a:solidFill>
                <a:latin typeface="Calibri Light"/>
                <a:cs typeface="Calibri Light"/>
              </a:rPr>
              <a:t>of</a:t>
            </a:r>
            <a:r>
              <a:rPr sz="2400" b="0" spc="275" dirty="0">
                <a:solidFill>
                  <a:srgbClr val="C00000"/>
                </a:solidFill>
                <a:latin typeface="Calibri Light"/>
                <a:cs typeface="Calibri Light"/>
              </a:rPr>
              <a:t>  </a:t>
            </a:r>
            <a:r>
              <a:rPr sz="2400" b="0" spc="145" dirty="0">
                <a:solidFill>
                  <a:srgbClr val="C00000"/>
                </a:solidFill>
                <a:latin typeface="Calibri Light"/>
                <a:cs typeface="Calibri Light"/>
              </a:rPr>
              <a:t>success</a:t>
            </a:r>
            <a:r>
              <a:rPr sz="2400" b="0" spc="280" dirty="0">
                <a:solidFill>
                  <a:srgbClr val="C00000"/>
                </a:solidFill>
                <a:latin typeface="Calibri Light"/>
                <a:cs typeface="Calibri Light"/>
              </a:rPr>
              <a:t>  </a:t>
            </a:r>
            <a:r>
              <a:rPr sz="2400" b="0" spc="95" dirty="0">
                <a:solidFill>
                  <a:srgbClr val="C00000"/>
                </a:solidFill>
                <a:latin typeface="Calibri Light"/>
                <a:cs typeface="Calibri Light"/>
              </a:rPr>
              <a:t>in</a:t>
            </a:r>
            <a:r>
              <a:rPr sz="2400" b="0" spc="275" dirty="0">
                <a:solidFill>
                  <a:srgbClr val="C00000"/>
                </a:solidFill>
                <a:latin typeface="Calibri Light"/>
                <a:cs typeface="Calibri Light"/>
              </a:rPr>
              <a:t>  </a:t>
            </a:r>
            <a:r>
              <a:rPr sz="2400" b="0" spc="145" dirty="0">
                <a:solidFill>
                  <a:srgbClr val="C00000"/>
                </a:solidFill>
                <a:latin typeface="Calibri Light"/>
                <a:cs typeface="Calibri Light"/>
              </a:rPr>
              <a:t>quitting</a:t>
            </a:r>
            <a:r>
              <a:rPr sz="2400" b="0" spc="275" dirty="0">
                <a:solidFill>
                  <a:srgbClr val="C00000"/>
                </a:solidFill>
                <a:latin typeface="Calibri Light"/>
                <a:cs typeface="Calibri Light"/>
              </a:rPr>
              <a:t>  </a:t>
            </a:r>
            <a:r>
              <a:rPr sz="2400" b="0" spc="145" dirty="0">
                <a:solidFill>
                  <a:srgbClr val="C00000"/>
                </a:solidFill>
                <a:latin typeface="Calibri Light"/>
                <a:cs typeface="Calibri Light"/>
              </a:rPr>
              <a:t>smoking:</a:t>
            </a:r>
            <a:r>
              <a:rPr sz="2400" b="0" spc="275" dirty="0">
                <a:solidFill>
                  <a:srgbClr val="C00000"/>
                </a:solidFill>
                <a:latin typeface="Calibri Light"/>
                <a:cs typeface="Calibri Light"/>
              </a:rPr>
              <a:t>  </a:t>
            </a:r>
            <a:r>
              <a:rPr sz="2400" b="0" dirty="0">
                <a:solidFill>
                  <a:srgbClr val="C00000"/>
                </a:solidFill>
                <a:latin typeface="Calibri Light"/>
                <a:cs typeface="Calibri Light"/>
              </a:rPr>
              <a:t>a</a:t>
            </a:r>
            <a:r>
              <a:rPr sz="2400" b="0" spc="275" dirty="0">
                <a:solidFill>
                  <a:srgbClr val="C00000"/>
                </a:solidFill>
                <a:latin typeface="Calibri Light"/>
                <a:cs typeface="Calibri Light"/>
              </a:rPr>
              <a:t>  </a:t>
            </a:r>
            <a:r>
              <a:rPr sz="2400" b="0" spc="140" dirty="0">
                <a:solidFill>
                  <a:srgbClr val="C00000"/>
                </a:solidFill>
                <a:latin typeface="Calibri Light"/>
                <a:cs typeface="Calibri Light"/>
              </a:rPr>
              <a:t>systematic</a:t>
            </a:r>
            <a:r>
              <a:rPr sz="2400" b="0" spc="275" dirty="0">
                <a:solidFill>
                  <a:srgbClr val="C00000"/>
                </a:solidFill>
                <a:latin typeface="Calibri Light"/>
                <a:cs typeface="Calibri Light"/>
              </a:rPr>
              <a:t>  </a:t>
            </a:r>
            <a:r>
              <a:rPr sz="2400" b="0" spc="130" dirty="0">
                <a:solidFill>
                  <a:srgbClr val="C00000"/>
                </a:solidFill>
                <a:latin typeface="Calibri Light"/>
                <a:cs typeface="Calibri Light"/>
              </a:rPr>
              <a:t>review</a:t>
            </a:r>
            <a:r>
              <a:rPr sz="2400" b="0" spc="275" dirty="0">
                <a:solidFill>
                  <a:srgbClr val="C00000"/>
                </a:solidFill>
                <a:latin typeface="Calibri Light"/>
                <a:cs typeface="Calibri Light"/>
              </a:rPr>
              <a:t>  </a:t>
            </a:r>
            <a:r>
              <a:rPr sz="2400" b="0" spc="140" dirty="0">
                <a:solidFill>
                  <a:srgbClr val="C00000"/>
                </a:solidFill>
                <a:latin typeface="Calibri Light"/>
                <a:cs typeface="Calibri Light"/>
              </a:rPr>
              <a:t>of 	studies</a:t>
            </a:r>
            <a:r>
              <a:rPr sz="2400" b="0" spc="105" dirty="0">
                <a:solidFill>
                  <a:srgbClr val="C00000"/>
                </a:solidFill>
                <a:latin typeface="Calibri Light"/>
                <a:cs typeface="Calibri Light"/>
              </a:rPr>
              <a:t>  </a:t>
            </a:r>
            <a:r>
              <a:rPr sz="2400" b="0" spc="114" dirty="0">
                <a:solidFill>
                  <a:srgbClr val="C00000"/>
                </a:solidFill>
                <a:latin typeface="Calibri Light"/>
                <a:cs typeface="Calibri Light"/>
              </a:rPr>
              <a:t>from</a:t>
            </a:r>
            <a:r>
              <a:rPr sz="2400" b="0" spc="105" dirty="0">
                <a:solidFill>
                  <a:srgbClr val="C00000"/>
                </a:solidFill>
                <a:latin typeface="Calibri Light"/>
                <a:cs typeface="Calibri Light"/>
              </a:rPr>
              <a:t>  </a:t>
            </a:r>
            <a:r>
              <a:rPr sz="2400" b="0" spc="135" dirty="0">
                <a:solidFill>
                  <a:srgbClr val="C00000"/>
                </a:solidFill>
                <a:latin typeface="Calibri Light"/>
                <a:cs typeface="Calibri Light"/>
              </a:rPr>
              <a:t>2008</a:t>
            </a:r>
            <a:r>
              <a:rPr sz="2400" b="0" spc="105" dirty="0">
                <a:solidFill>
                  <a:srgbClr val="C00000"/>
                </a:solidFill>
                <a:latin typeface="Calibri Light"/>
                <a:cs typeface="Calibri Light"/>
              </a:rPr>
              <a:t>  </a:t>
            </a:r>
            <a:r>
              <a:rPr sz="2400" b="0" spc="75" dirty="0">
                <a:solidFill>
                  <a:srgbClr val="C00000"/>
                </a:solidFill>
                <a:latin typeface="Calibri Light"/>
                <a:cs typeface="Calibri Light"/>
              </a:rPr>
              <a:t>to</a:t>
            </a:r>
            <a:r>
              <a:rPr sz="2400" b="0" spc="110" dirty="0">
                <a:solidFill>
                  <a:srgbClr val="C00000"/>
                </a:solidFill>
                <a:latin typeface="Calibri Light"/>
                <a:cs typeface="Calibri Light"/>
              </a:rPr>
              <a:t>  </a:t>
            </a:r>
            <a:r>
              <a:rPr sz="2400" b="0" spc="135" dirty="0">
                <a:solidFill>
                  <a:srgbClr val="C00000"/>
                </a:solidFill>
                <a:latin typeface="Calibri Light"/>
                <a:cs typeface="Calibri Light"/>
              </a:rPr>
              <a:t>2021</a:t>
            </a:r>
            <a:r>
              <a:rPr sz="2400" b="0" spc="105" dirty="0">
                <a:solidFill>
                  <a:srgbClr val="C00000"/>
                </a:solidFill>
                <a:latin typeface="Calibri Light"/>
                <a:cs typeface="Calibri Light"/>
              </a:rPr>
              <a:t>  </a:t>
            </a:r>
            <a:r>
              <a:rPr sz="2400" b="0" spc="140" dirty="0">
                <a:solidFill>
                  <a:srgbClr val="C00000"/>
                </a:solidFill>
                <a:latin typeface="Calibri Light"/>
                <a:cs typeface="Calibri Light"/>
              </a:rPr>
              <a:t>conducted</a:t>
            </a:r>
            <a:r>
              <a:rPr sz="2400" b="0" spc="114" dirty="0">
                <a:solidFill>
                  <a:srgbClr val="C00000"/>
                </a:solidFill>
                <a:latin typeface="Calibri Light"/>
                <a:cs typeface="Calibri Light"/>
              </a:rPr>
              <a:t>  </a:t>
            </a:r>
            <a:r>
              <a:rPr sz="2400" b="0" spc="75" dirty="0">
                <a:solidFill>
                  <a:srgbClr val="C00000"/>
                </a:solidFill>
                <a:latin typeface="Calibri Light"/>
                <a:cs typeface="Calibri Light"/>
              </a:rPr>
              <a:t>to</a:t>
            </a:r>
            <a:r>
              <a:rPr sz="2400" b="0" spc="105" dirty="0">
                <a:solidFill>
                  <a:srgbClr val="C00000"/>
                </a:solidFill>
                <a:latin typeface="Calibri Light"/>
                <a:cs typeface="Calibri Light"/>
              </a:rPr>
              <a:t>  </a:t>
            </a:r>
            <a:r>
              <a:rPr sz="2400" b="0" spc="130" dirty="0">
                <a:solidFill>
                  <a:srgbClr val="C00000"/>
                </a:solidFill>
                <a:latin typeface="Calibri Light"/>
                <a:cs typeface="Calibri Light"/>
              </a:rPr>
              <a:t>inform</a:t>
            </a:r>
            <a:r>
              <a:rPr sz="2400" b="0" spc="105" dirty="0">
                <a:solidFill>
                  <a:srgbClr val="C00000"/>
                </a:solidFill>
                <a:latin typeface="Calibri Light"/>
                <a:cs typeface="Calibri Light"/>
              </a:rPr>
              <a:t>  </a:t>
            </a:r>
            <a:r>
              <a:rPr sz="2400" b="0" spc="110" dirty="0">
                <a:solidFill>
                  <a:srgbClr val="C00000"/>
                </a:solidFill>
                <a:latin typeface="Calibri Light"/>
                <a:cs typeface="Calibri Light"/>
              </a:rPr>
              <a:t>the</a:t>
            </a:r>
            <a:r>
              <a:rPr sz="2400" b="0" spc="105" dirty="0">
                <a:solidFill>
                  <a:srgbClr val="C00000"/>
                </a:solidFill>
                <a:latin typeface="Calibri Light"/>
                <a:cs typeface="Calibri Light"/>
              </a:rPr>
              <a:t>  </a:t>
            </a:r>
            <a:r>
              <a:rPr sz="2400" b="0" spc="155" dirty="0">
                <a:solidFill>
                  <a:srgbClr val="C00000"/>
                </a:solidFill>
                <a:latin typeface="Calibri Light"/>
                <a:cs typeface="Calibri Light"/>
              </a:rPr>
              <a:t>statistical</a:t>
            </a:r>
            <a:r>
              <a:rPr sz="2400" b="0" spc="110" dirty="0">
                <a:solidFill>
                  <a:srgbClr val="C00000"/>
                </a:solidFill>
                <a:latin typeface="Calibri Light"/>
                <a:cs typeface="Calibri Light"/>
              </a:rPr>
              <a:t>  </a:t>
            </a:r>
            <a:r>
              <a:rPr sz="2400" b="0" spc="145" dirty="0">
                <a:solidFill>
                  <a:srgbClr val="C00000"/>
                </a:solidFill>
                <a:latin typeface="Calibri Light"/>
                <a:cs typeface="Calibri Light"/>
              </a:rPr>
              <a:t>analyses</a:t>
            </a:r>
            <a:r>
              <a:rPr sz="2400" b="0" spc="114" dirty="0">
                <a:solidFill>
                  <a:srgbClr val="C00000"/>
                </a:solidFill>
                <a:latin typeface="Calibri Light"/>
                <a:cs typeface="Calibri Light"/>
              </a:rPr>
              <a:t>  </a:t>
            </a:r>
            <a:r>
              <a:rPr sz="2400" b="0" spc="140" dirty="0">
                <a:solidFill>
                  <a:srgbClr val="C00000"/>
                </a:solidFill>
                <a:latin typeface="Calibri Light"/>
                <a:cs typeface="Calibri Light"/>
              </a:rPr>
              <a:t>of 	</a:t>
            </a:r>
            <a:r>
              <a:rPr sz="2400" b="0" spc="145" dirty="0">
                <a:solidFill>
                  <a:srgbClr val="C00000"/>
                </a:solidFill>
                <a:latin typeface="Calibri Light"/>
                <a:cs typeface="Calibri Light"/>
              </a:rPr>
              <a:t>quitting</a:t>
            </a:r>
            <a:r>
              <a:rPr sz="2400" b="0" spc="505" dirty="0">
                <a:solidFill>
                  <a:srgbClr val="C00000"/>
                </a:solidFill>
                <a:latin typeface="Calibri Light"/>
                <a:cs typeface="Calibri Light"/>
              </a:rPr>
              <a:t>  </a:t>
            </a:r>
            <a:r>
              <a:rPr sz="2400" b="0" spc="135" dirty="0">
                <a:solidFill>
                  <a:srgbClr val="C00000"/>
                </a:solidFill>
                <a:latin typeface="Calibri Light"/>
                <a:cs typeface="Calibri Light"/>
              </a:rPr>
              <a:t>outcomes</a:t>
            </a:r>
            <a:r>
              <a:rPr sz="2400" b="0" spc="515" dirty="0">
                <a:solidFill>
                  <a:srgbClr val="C00000"/>
                </a:solidFill>
                <a:latin typeface="Calibri Light"/>
                <a:cs typeface="Calibri Light"/>
              </a:rPr>
              <a:t>  </a:t>
            </a:r>
            <a:r>
              <a:rPr sz="2400" b="0" spc="90" dirty="0">
                <a:solidFill>
                  <a:srgbClr val="C00000"/>
                </a:solidFill>
                <a:latin typeface="Calibri Light"/>
                <a:cs typeface="Calibri Light"/>
              </a:rPr>
              <a:t>of</a:t>
            </a:r>
            <a:r>
              <a:rPr sz="2400" b="0" spc="500" dirty="0">
                <a:solidFill>
                  <a:srgbClr val="C00000"/>
                </a:solidFill>
                <a:latin typeface="Calibri Light"/>
                <a:cs typeface="Calibri Light"/>
              </a:rPr>
              <a:t>  </a:t>
            </a:r>
            <a:r>
              <a:rPr sz="2400" b="0" dirty="0">
                <a:solidFill>
                  <a:srgbClr val="C00000"/>
                </a:solidFill>
                <a:latin typeface="Calibri Light"/>
                <a:cs typeface="Calibri Light"/>
              </a:rPr>
              <a:t>a</a:t>
            </a:r>
            <a:r>
              <a:rPr sz="2400" b="0" spc="505" dirty="0">
                <a:solidFill>
                  <a:srgbClr val="C00000"/>
                </a:solidFill>
                <a:latin typeface="Calibri Light"/>
                <a:cs typeface="Calibri Light"/>
              </a:rPr>
              <a:t>  </a:t>
            </a:r>
            <a:r>
              <a:rPr sz="2400" b="0" spc="175" dirty="0">
                <a:solidFill>
                  <a:srgbClr val="C00000"/>
                </a:solidFill>
                <a:latin typeface="Calibri Light"/>
                <a:cs typeface="Calibri Light"/>
              </a:rPr>
              <a:t>hospital-</a:t>
            </a:r>
            <a:r>
              <a:rPr sz="2400" b="0" spc="130" dirty="0">
                <a:solidFill>
                  <a:srgbClr val="C00000"/>
                </a:solidFill>
                <a:latin typeface="Calibri Light"/>
                <a:cs typeface="Calibri Light"/>
              </a:rPr>
              <a:t>based</a:t>
            </a:r>
            <a:r>
              <a:rPr sz="2400" b="0" spc="509" dirty="0">
                <a:solidFill>
                  <a:srgbClr val="C00000"/>
                </a:solidFill>
                <a:latin typeface="Calibri Light"/>
                <a:cs typeface="Calibri Light"/>
              </a:rPr>
              <a:t>  </a:t>
            </a:r>
            <a:r>
              <a:rPr sz="2400" b="0" spc="135" dirty="0">
                <a:solidFill>
                  <a:srgbClr val="C00000"/>
                </a:solidFill>
                <a:latin typeface="Calibri Light"/>
                <a:cs typeface="Calibri Light"/>
              </a:rPr>
              <a:t>tobacco</a:t>
            </a:r>
            <a:r>
              <a:rPr sz="2400" b="0" spc="515" dirty="0">
                <a:solidFill>
                  <a:srgbClr val="C00000"/>
                </a:solidFill>
                <a:latin typeface="Calibri Light"/>
                <a:cs typeface="Calibri Light"/>
              </a:rPr>
              <a:t>  </a:t>
            </a:r>
            <a:r>
              <a:rPr sz="2400" b="0" spc="140" dirty="0">
                <a:solidFill>
                  <a:srgbClr val="C00000"/>
                </a:solidFill>
                <a:latin typeface="Calibri Light"/>
                <a:cs typeface="Calibri Light"/>
              </a:rPr>
              <a:t>dependence</a:t>
            </a:r>
            <a:r>
              <a:rPr sz="2400" b="0" spc="509" dirty="0">
                <a:solidFill>
                  <a:srgbClr val="C00000"/>
                </a:solidFill>
                <a:latin typeface="Calibri Light"/>
                <a:cs typeface="Calibri Light"/>
              </a:rPr>
              <a:t>  </a:t>
            </a:r>
            <a:r>
              <a:rPr sz="2400" b="0" spc="125" dirty="0">
                <a:solidFill>
                  <a:srgbClr val="C00000"/>
                </a:solidFill>
                <a:latin typeface="Calibri Light"/>
                <a:cs typeface="Calibri Light"/>
              </a:rPr>
              <a:t>treatment 	</a:t>
            </a:r>
            <a:r>
              <a:rPr sz="2400" b="0" spc="150" dirty="0">
                <a:solidFill>
                  <a:srgbClr val="C00000"/>
                </a:solidFill>
                <a:latin typeface="Calibri Light"/>
                <a:cs typeface="Calibri Light"/>
              </a:rPr>
              <a:t>service</a:t>
            </a:r>
            <a:r>
              <a:rPr sz="2400" b="0" spc="120" dirty="0">
                <a:solidFill>
                  <a:srgbClr val="C00000"/>
                </a:solidFill>
                <a:latin typeface="Calibri Light"/>
                <a:cs typeface="Calibri Light"/>
              </a:rPr>
              <a:t>  </a:t>
            </a:r>
            <a:r>
              <a:rPr sz="2400" b="0" spc="95" dirty="0">
                <a:solidFill>
                  <a:srgbClr val="C00000"/>
                </a:solidFill>
                <a:latin typeface="Calibri Light"/>
                <a:cs typeface="Calibri Light"/>
              </a:rPr>
              <a:t>in</a:t>
            </a:r>
            <a:r>
              <a:rPr sz="2400" b="0" spc="114" dirty="0">
                <a:solidFill>
                  <a:srgbClr val="C00000"/>
                </a:solidFill>
                <a:latin typeface="Calibri Light"/>
                <a:cs typeface="Calibri Light"/>
              </a:rPr>
              <a:t>  </a:t>
            </a:r>
            <a:r>
              <a:rPr sz="2400" b="0" spc="105" dirty="0">
                <a:solidFill>
                  <a:srgbClr val="C00000"/>
                </a:solidFill>
                <a:latin typeface="Calibri Light"/>
                <a:cs typeface="Calibri Light"/>
              </a:rPr>
              <a:t>the</a:t>
            </a:r>
            <a:r>
              <a:rPr sz="2400" b="0" spc="120" dirty="0">
                <a:solidFill>
                  <a:srgbClr val="C00000"/>
                </a:solidFill>
                <a:latin typeface="Calibri Light"/>
                <a:cs typeface="Calibri Light"/>
              </a:rPr>
              <a:t>  </a:t>
            </a:r>
            <a:r>
              <a:rPr sz="2400" b="0" spc="130" dirty="0">
                <a:solidFill>
                  <a:srgbClr val="C00000"/>
                </a:solidFill>
                <a:latin typeface="Calibri Light"/>
                <a:cs typeface="Calibri Light"/>
              </a:rPr>
              <a:t>united</a:t>
            </a:r>
            <a:r>
              <a:rPr sz="2400" b="0" spc="120" dirty="0">
                <a:solidFill>
                  <a:srgbClr val="C00000"/>
                </a:solidFill>
                <a:latin typeface="Calibri Light"/>
                <a:cs typeface="Calibri Light"/>
              </a:rPr>
              <a:t>  </a:t>
            </a:r>
            <a:r>
              <a:rPr sz="2400" b="0" spc="130" dirty="0">
                <a:solidFill>
                  <a:srgbClr val="C00000"/>
                </a:solidFill>
                <a:latin typeface="Calibri Light"/>
                <a:cs typeface="Calibri Light"/>
              </a:rPr>
              <a:t>kingdom.’</a:t>
            </a:r>
            <a:r>
              <a:rPr sz="2400" b="0" spc="125" dirty="0">
                <a:solidFill>
                  <a:srgbClr val="C00000"/>
                </a:solidFill>
                <a:latin typeface="Calibri Light"/>
                <a:cs typeface="Calibri Light"/>
              </a:rPr>
              <a:t>  </a:t>
            </a:r>
            <a:r>
              <a:rPr sz="2400" b="0" i="1" spc="120" dirty="0">
                <a:solidFill>
                  <a:srgbClr val="C00000"/>
                </a:solidFill>
                <a:latin typeface="Calibri Light"/>
                <a:cs typeface="Calibri Light"/>
              </a:rPr>
              <a:t>NIHR</a:t>
            </a:r>
            <a:r>
              <a:rPr sz="2400" b="0" i="1" spc="114" dirty="0">
                <a:solidFill>
                  <a:srgbClr val="C00000"/>
                </a:solidFill>
                <a:latin typeface="Calibri Light"/>
                <a:cs typeface="Calibri Light"/>
              </a:rPr>
              <a:t>  </a:t>
            </a:r>
            <a:r>
              <a:rPr sz="2400" b="0" i="1" spc="135" dirty="0">
                <a:solidFill>
                  <a:srgbClr val="C00000"/>
                </a:solidFill>
                <a:latin typeface="Calibri Light"/>
                <a:cs typeface="Calibri Light"/>
              </a:rPr>
              <a:t>open</a:t>
            </a:r>
            <a:r>
              <a:rPr sz="2400" b="0" i="1" spc="125" dirty="0">
                <a:solidFill>
                  <a:srgbClr val="C00000"/>
                </a:solidFill>
                <a:latin typeface="Calibri Light"/>
                <a:cs typeface="Calibri Light"/>
              </a:rPr>
              <a:t>  </a:t>
            </a:r>
            <a:r>
              <a:rPr sz="2400" b="0" i="1" spc="155" dirty="0">
                <a:solidFill>
                  <a:srgbClr val="C00000"/>
                </a:solidFill>
                <a:latin typeface="Calibri Light"/>
                <a:cs typeface="Calibri Light"/>
              </a:rPr>
              <a:t>research</a:t>
            </a:r>
            <a:r>
              <a:rPr sz="2400" b="0" spc="155" dirty="0">
                <a:solidFill>
                  <a:srgbClr val="C00000"/>
                </a:solidFill>
                <a:latin typeface="Calibri Light"/>
                <a:cs typeface="Calibri Light"/>
              </a:rPr>
              <a:t>,</a:t>
            </a:r>
            <a:r>
              <a:rPr sz="2400" b="0" spc="125" dirty="0">
                <a:solidFill>
                  <a:srgbClr val="C00000"/>
                </a:solidFill>
                <a:latin typeface="Calibri Light"/>
                <a:cs typeface="Calibri Light"/>
              </a:rPr>
              <a:t>  </a:t>
            </a:r>
            <a:r>
              <a:rPr sz="2400" b="0" i="1" spc="85" dirty="0">
                <a:solidFill>
                  <a:srgbClr val="C00000"/>
                </a:solidFill>
                <a:latin typeface="Calibri Light"/>
                <a:cs typeface="Calibri Light"/>
              </a:rPr>
              <a:t>3</a:t>
            </a:r>
            <a:r>
              <a:rPr sz="2400" b="0" spc="85" dirty="0">
                <a:solidFill>
                  <a:srgbClr val="C00000"/>
                </a:solidFill>
                <a:latin typeface="Calibri Light"/>
                <a:cs typeface="Calibri Light"/>
              </a:rPr>
              <a:t>,</a:t>
            </a:r>
            <a:r>
              <a:rPr sz="2400" b="0" spc="125" dirty="0">
                <a:solidFill>
                  <a:srgbClr val="C00000"/>
                </a:solidFill>
                <a:latin typeface="Calibri Light"/>
                <a:cs typeface="Calibri Light"/>
              </a:rPr>
              <a:t>  </a:t>
            </a:r>
            <a:r>
              <a:rPr sz="2400" b="0" spc="135" dirty="0">
                <a:solidFill>
                  <a:srgbClr val="C00000"/>
                </a:solidFill>
                <a:latin typeface="Calibri Light"/>
                <a:cs typeface="Calibri Light"/>
              </a:rPr>
              <a:t>p.28.</a:t>
            </a:r>
            <a:r>
              <a:rPr sz="2400" b="0" spc="120" dirty="0">
                <a:solidFill>
                  <a:srgbClr val="C00000"/>
                </a:solidFill>
                <a:latin typeface="Calibri Light"/>
                <a:cs typeface="Calibri Light"/>
              </a:rPr>
              <a:t>  </a:t>
            </a:r>
            <a:r>
              <a:rPr sz="2400" b="0" spc="150" dirty="0">
                <a:solidFill>
                  <a:srgbClr val="C00000"/>
                </a:solidFill>
                <a:latin typeface="Calibri Light"/>
                <a:cs typeface="Calibri Light"/>
              </a:rPr>
              <a:t>Available</a:t>
            </a:r>
            <a:r>
              <a:rPr sz="2400" b="0" spc="125" dirty="0">
                <a:solidFill>
                  <a:srgbClr val="C00000"/>
                </a:solidFill>
                <a:latin typeface="Calibri Light"/>
                <a:cs typeface="Calibri Light"/>
              </a:rPr>
              <a:t>  </a:t>
            </a:r>
            <a:r>
              <a:rPr sz="2400" b="0" spc="85" dirty="0">
                <a:solidFill>
                  <a:srgbClr val="C00000"/>
                </a:solidFill>
                <a:latin typeface="Calibri Light"/>
                <a:cs typeface="Calibri Light"/>
              </a:rPr>
              <a:t>at: 	</a:t>
            </a:r>
            <a:r>
              <a:rPr sz="2400" b="0" u="sng" spc="165" dirty="0">
                <a:solidFill>
                  <a:srgbClr val="2997E2"/>
                </a:solidFill>
                <a:uFill>
                  <a:solidFill>
                    <a:srgbClr val="2997E2"/>
                  </a:solidFill>
                </a:uFill>
                <a:latin typeface="Calibri Light"/>
                <a:cs typeface="Calibri Light"/>
                <a:hlinkClick r:id="rId4"/>
              </a:rPr>
              <a:t>https://pmc.Ncb</a:t>
            </a:r>
            <a:r>
              <a:rPr sz="2400" b="0" u="sng" spc="165" dirty="0">
                <a:solidFill>
                  <a:srgbClr val="2997E2"/>
                </a:solidFill>
                <a:uFill>
                  <a:solidFill>
                    <a:srgbClr val="2997E2"/>
                  </a:solidFill>
                </a:uFill>
                <a:latin typeface="Calibri Light"/>
                <a:cs typeface="Calibri Light"/>
              </a:rPr>
              <a:t>i</a:t>
            </a:r>
            <a:r>
              <a:rPr sz="2400" b="0" u="sng" spc="165" dirty="0">
                <a:solidFill>
                  <a:srgbClr val="2997E2"/>
                </a:solidFill>
                <a:uFill>
                  <a:solidFill>
                    <a:srgbClr val="2997E2"/>
                  </a:solidFill>
                </a:uFill>
                <a:latin typeface="Calibri Light"/>
                <a:cs typeface="Calibri Light"/>
                <a:hlinkClick r:id="rId4"/>
              </a:rPr>
              <a:t>.Nlm.Nih.Gov/articles/PMC10596416/</a:t>
            </a:r>
            <a:r>
              <a:rPr sz="2400" b="0" u="none" spc="595" dirty="0">
                <a:solidFill>
                  <a:srgbClr val="2997E2"/>
                </a:solidFill>
                <a:latin typeface="Calibri Light"/>
                <a:cs typeface="Calibri Light"/>
              </a:rPr>
              <a:t>     </a:t>
            </a:r>
            <a:r>
              <a:rPr sz="2400" b="0" u="none" spc="145" dirty="0">
                <a:solidFill>
                  <a:srgbClr val="C00000"/>
                </a:solidFill>
                <a:latin typeface="Calibri Light"/>
                <a:cs typeface="Calibri Light"/>
              </a:rPr>
              <a:t>[accessed</a:t>
            </a:r>
            <a:r>
              <a:rPr sz="2400" b="0" u="none" spc="595" dirty="0">
                <a:solidFill>
                  <a:srgbClr val="C00000"/>
                </a:solidFill>
                <a:latin typeface="Calibri Light"/>
                <a:cs typeface="Calibri Light"/>
              </a:rPr>
              <a:t>     </a:t>
            </a:r>
            <a:r>
              <a:rPr sz="2400" b="0" u="none" spc="85" dirty="0">
                <a:solidFill>
                  <a:srgbClr val="C00000"/>
                </a:solidFill>
                <a:latin typeface="Calibri Light"/>
                <a:cs typeface="Calibri Light"/>
              </a:rPr>
              <a:t>on: 	</a:t>
            </a:r>
            <a:r>
              <a:rPr sz="2400" b="0" u="none" spc="155" dirty="0">
                <a:solidFill>
                  <a:srgbClr val="C00000"/>
                </a:solidFill>
                <a:latin typeface="Calibri Light"/>
                <a:cs typeface="Calibri Light"/>
              </a:rPr>
              <a:t>21.09.2026.]</a:t>
            </a:r>
            <a:endParaRPr sz="2400">
              <a:latin typeface="Calibri Light"/>
              <a:cs typeface="Calibri Light"/>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2065" rIns="0" bIns="0" rtlCol="0">
            <a:spAutoFit/>
          </a:bodyPr>
          <a:lstStyle/>
          <a:p>
            <a:pPr marL="2397760">
              <a:lnSpc>
                <a:spcPct val="100000"/>
              </a:lnSpc>
              <a:spcBef>
                <a:spcPts val="95"/>
              </a:spcBef>
            </a:pPr>
            <a:r>
              <a:rPr spc="-50" dirty="0"/>
              <a:t>References</a:t>
            </a:r>
          </a:p>
        </p:txBody>
      </p:sp>
      <p:sp>
        <p:nvSpPr>
          <p:cNvPr id="3" name="object 3"/>
          <p:cNvSpPr txBox="1">
            <a:spLocks noGrp="1"/>
          </p:cNvSpPr>
          <p:nvPr>
            <p:ph type="body" idx="1"/>
          </p:nvPr>
        </p:nvSpPr>
        <p:spPr>
          <a:prstGeom prst="rect">
            <a:avLst/>
          </a:prstGeom>
        </p:spPr>
        <p:txBody>
          <a:bodyPr vert="horz" wrap="square" lIns="0" tIns="79375" rIns="0" bIns="0" rtlCol="0">
            <a:spAutoFit/>
          </a:bodyPr>
          <a:lstStyle/>
          <a:p>
            <a:pPr marL="355600" marR="5080" indent="-342900" algn="just">
              <a:lnSpc>
                <a:spcPct val="80000"/>
              </a:lnSpc>
              <a:spcBef>
                <a:spcPts val="625"/>
              </a:spcBef>
              <a:buClr>
                <a:srgbClr val="E38312"/>
              </a:buClr>
              <a:buFont typeface="Arial"/>
              <a:buChar char="•"/>
              <a:tabLst>
                <a:tab pos="355600" algn="l"/>
              </a:tabLst>
            </a:pPr>
            <a:r>
              <a:rPr spc="145" dirty="0"/>
              <a:t>Jackson,</a:t>
            </a:r>
            <a:r>
              <a:rPr spc="910" dirty="0"/>
              <a:t> </a:t>
            </a:r>
            <a:r>
              <a:rPr spc="135" dirty="0"/>
              <a:t>S.E.,</a:t>
            </a:r>
            <a:r>
              <a:rPr spc="875" dirty="0"/>
              <a:t> </a:t>
            </a:r>
            <a:r>
              <a:rPr spc="130" dirty="0"/>
              <a:t>Brown,</a:t>
            </a:r>
            <a:r>
              <a:rPr spc="890" dirty="0"/>
              <a:t> </a:t>
            </a:r>
            <a:r>
              <a:rPr spc="75" dirty="0"/>
              <a:t>J.</a:t>
            </a:r>
            <a:r>
              <a:rPr spc="875" dirty="0"/>
              <a:t> </a:t>
            </a:r>
            <a:r>
              <a:rPr spc="160" dirty="0"/>
              <a:t>A</a:t>
            </a:r>
            <a:r>
              <a:rPr spc="185" dirty="0"/>
              <a:t>n</a:t>
            </a:r>
            <a:r>
              <a:rPr dirty="0"/>
              <a:t>d</a:t>
            </a:r>
            <a:r>
              <a:rPr spc="875" dirty="0"/>
              <a:t> </a:t>
            </a:r>
            <a:r>
              <a:rPr spc="135" dirty="0"/>
              <a:t>beard,</a:t>
            </a:r>
            <a:r>
              <a:rPr spc="890" dirty="0"/>
              <a:t> </a:t>
            </a:r>
            <a:r>
              <a:rPr spc="75" dirty="0"/>
              <a:t>E.</a:t>
            </a:r>
            <a:r>
              <a:rPr spc="890" dirty="0"/>
              <a:t> </a:t>
            </a:r>
            <a:r>
              <a:rPr spc="-10" dirty="0"/>
              <a:t>(</a:t>
            </a:r>
            <a:r>
              <a:rPr spc="-300" dirty="0"/>
              <a:t> </a:t>
            </a:r>
            <a:r>
              <a:rPr spc="140" dirty="0"/>
              <a:t>2024)</a:t>
            </a:r>
            <a:r>
              <a:rPr spc="875" dirty="0"/>
              <a:t> </a:t>
            </a:r>
            <a:r>
              <a:rPr spc="155" dirty="0"/>
              <a:t>‘associations</a:t>
            </a:r>
            <a:r>
              <a:rPr spc="900" dirty="0"/>
              <a:t> </a:t>
            </a:r>
            <a:r>
              <a:rPr spc="75" dirty="0"/>
              <a:t>of</a:t>
            </a:r>
            <a:r>
              <a:rPr spc="875" dirty="0"/>
              <a:t> </a:t>
            </a:r>
            <a:r>
              <a:rPr spc="145" dirty="0"/>
              <a:t>prevalence</a:t>
            </a:r>
            <a:r>
              <a:rPr spc="885" dirty="0"/>
              <a:t> </a:t>
            </a:r>
            <a:r>
              <a:rPr spc="80" dirty="0"/>
              <a:t>of</a:t>
            </a:r>
            <a:r>
              <a:rPr spc="865" dirty="0"/>
              <a:t> </a:t>
            </a:r>
            <a:r>
              <a:rPr spc="80" dirty="0"/>
              <a:t>e-</a:t>
            </a:r>
            <a:r>
              <a:rPr spc="135" dirty="0"/>
              <a:t>cigarette</a:t>
            </a:r>
            <a:r>
              <a:rPr spc="1555" dirty="0"/>
              <a:t> </a:t>
            </a:r>
            <a:r>
              <a:rPr spc="114" dirty="0"/>
              <a:t>use</a:t>
            </a:r>
            <a:r>
              <a:rPr spc="1535" dirty="0"/>
              <a:t> </a:t>
            </a:r>
            <a:r>
              <a:rPr spc="125" dirty="0"/>
              <a:t>with</a:t>
            </a:r>
            <a:r>
              <a:rPr spc="1545" dirty="0"/>
              <a:t> </a:t>
            </a:r>
            <a:r>
              <a:rPr spc="135" dirty="0"/>
              <a:t>quit</a:t>
            </a:r>
            <a:r>
              <a:rPr spc="1535" dirty="0"/>
              <a:t> </a:t>
            </a:r>
            <a:r>
              <a:rPr spc="140" dirty="0"/>
              <a:t>attempts,</a:t>
            </a:r>
            <a:r>
              <a:rPr spc="1560" dirty="0"/>
              <a:t> </a:t>
            </a:r>
            <a:r>
              <a:rPr spc="135" dirty="0"/>
              <a:t>quit</a:t>
            </a:r>
            <a:r>
              <a:rPr spc="1545" dirty="0"/>
              <a:t> </a:t>
            </a:r>
            <a:r>
              <a:rPr spc="145" dirty="0"/>
              <a:t>success,</a:t>
            </a:r>
            <a:r>
              <a:rPr spc="1555" dirty="0"/>
              <a:t> </a:t>
            </a:r>
            <a:r>
              <a:rPr spc="114" dirty="0"/>
              <a:t>use</a:t>
            </a:r>
            <a:r>
              <a:rPr spc="1540" dirty="0"/>
              <a:t> </a:t>
            </a:r>
            <a:r>
              <a:rPr spc="75" dirty="0"/>
              <a:t>of</a:t>
            </a:r>
            <a:r>
              <a:rPr spc="1540" dirty="0"/>
              <a:t> </a:t>
            </a:r>
            <a:r>
              <a:rPr spc="145" dirty="0"/>
              <a:t>smoking</a:t>
            </a:r>
            <a:r>
              <a:rPr spc="1530" dirty="0"/>
              <a:t> </a:t>
            </a:r>
            <a:r>
              <a:rPr spc="145" dirty="0"/>
              <a:t>cessation</a:t>
            </a:r>
            <a:r>
              <a:rPr dirty="0"/>
              <a:t> </a:t>
            </a:r>
            <a:r>
              <a:rPr spc="150" dirty="0"/>
              <a:t>medication,</a:t>
            </a:r>
            <a:r>
              <a:rPr spc="855" dirty="0"/>
              <a:t> </a:t>
            </a:r>
            <a:r>
              <a:rPr spc="114" dirty="0"/>
              <a:t>and</a:t>
            </a:r>
            <a:r>
              <a:rPr spc="830" dirty="0"/>
              <a:t> </a:t>
            </a:r>
            <a:r>
              <a:rPr spc="110" dirty="0"/>
              <a:t>the</a:t>
            </a:r>
            <a:r>
              <a:rPr spc="815" dirty="0"/>
              <a:t> </a:t>
            </a:r>
            <a:r>
              <a:rPr spc="135" dirty="0"/>
              <a:t>overall</a:t>
            </a:r>
            <a:r>
              <a:rPr spc="835" dirty="0"/>
              <a:t> </a:t>
            </a:r>
            <a:r>
              <a:rPr spc="130" dirty="0"/>
              <a:t>quit</a:t>
            </a:r>
            <a:r>
              <a:rPr spc="844" dirty="0"/>
              <a:t> </a:t>
            </a:r>
            <a:r>
              <a:rPr spc="105" dirty="0"/>
              <a:t>rate</a:t>
            </a:r>
            <a:r>
              <a:rPr spc="815" dirty="0"/>
              <a:t> </a:t>
            </a:r>
            <a:r>
              <a:rPr spc="130" dirty="0"/>
              <a:t>among</a:t>
            </a:r>
            <a:r>
              <a:rPr spc="825" dirty="0"/>
              <a:t> </a:t>
            </a:r>
            <a:r>
              <a:rPr spc="125" dirty="0"/>
              <a:t>smokers</a:t>
            </a:r>
            <a:r>
              <a:rPr spc="840" dirty="0"/>
              <a:t> </a:t>
            </a:r>
            <a:r>
              <a:rPr spc="185" dirty="0"/>
              <a:t>i</a:t>
            </a:r>
            <a:r>
              <a:rPr dirty="0"/>
              <a:t>n</a:t>
            </a:r>
            <a:r>
              <a:rPr spc="825" dirty="0"/>
              <a:t> </a:t>
            </a:r>
            <a:r>
              <a:rPr spc="150" dirty="0"/>
              <a:t>england:</a:t>
            </a:r>
            <a:r>
              <a:rPr spc="815" dirty="0"/>
              <a:t> </a:t>
            </a:r>
            <a:r>
              <a:rPr spc="-15" dirty="0"/>
              <a:t>a</a:t>
            </a:r>
            <a:r>
              <a:rPr spc="835" dirty="0"/>
              <a:t> </a:t>
            </a:r>
            <a:r>
              <a:rPr spc="130" dirty="0"/>
              <a:t>time-</a:t>
            </a:r>
            <a:r>
              <a:rPr spc="-310" dirty="0"/>
              <a:t> </a:t>
            </a:r>
            <a:r>
              <a:rPr spc="140" dirty="0"/>
              <a:t>series</a:t>
            </a:r>
            <a:r>
              <a:rPr spc="-5" dirty="0"/>
              <a:t> </a:t>
            </a:r>
            <a:r>
              <a:rPr spc="145" dirty="0"/>
              <a:t>analysis</a:t>
            </a:r>
            <a:r>
              <a:rPr spc="725" dirty="0"/>
              <a:t> </a:t>
            </a:r>
            <a:r>
              <a:rPr spc="80" dirty="0"/>
              <a:t>of</a:t>
            </a:r>
            <a:r>
              <a:rPr spc="695" dirty="0"/>
              <a:t> </a:t>
            </a:r>
            <a:r>
              <a:rPr spc="155" dirty="0"/>
              <a:t>population</a:t>
            </a:r>
            <a:r>
              <a:rPr spc="725" dirty="0"/>
              <a:t> </a:t>
            </a:r>
            <a:r>
              <a:rPr spc="135" dirty="0"/>
              <a:t>trends</a:t>
            </a:r>
            <a:r>
              <a:rPr spc="730" dirty="0"/>
              <a:t> </a:t>
            </a:r>
            <a:r>
              <a:rPr spc="140" dirty="0"/>
              <a:t>2007–</a:t>
            </a:r>
            <a:r>
              <a:rPr spc="-310" dirty="0"/>
              <a:t> </a:t>
            </a:r>
            <a:r>
              <a:rPr spc="125" dirty="0"/>
              <a:t>2022.’</a:t>
            </a:r>
            <a:r>
              <a:rPr spc="695" dirty="0"/>
              <a:t> </a:t>
            </a:r>
            <a:r>
              <a:rPr i="1" spc="145" dirty="0">
                <a:latin typeface="Calibri Light"/>
                <a:cs typeface="Calibri Light"/>
              </a:rPr>
              <a:t>Nicotine</a:t>
            </a:r>
            <a:r>
              <a:rPr i="1" spc="720" dirty="0">
                <a:latin typeface="Calibri Light"/>
                <a:cs typeface="Calibri Light"/>
              </a:rPr>
              <a:t> </a:t>
            </a:r>
            <a:r>
              <a:rPr i="1" spc="165" dirty="0">
                <a:latin typeface="Calibri Light"/>
                <a:cs typeface="Calibri Light"/>
              </a:rPr>
              <a:t>a</a:t>
            </a:r>
            <a:r>
              <a:rPr i="1" spc="190" dirty="0">
                <a:latin typeface="Calibri Light"/>
                <a:cs typeface="Calibri Light"/>
              </a:rPr>
              <a:t>n</a:t>
            </a:r>
            <a:r>
              <a:rPr i="1" dirty="0">
                <a:latin typeface="Calibri Light"/>
                <a:cs typeface="Calibri Light"/>
              </a:rPr>
              <a:t>d</a:t>
            </a:r>
            <a:r>
              <a:rPr i="1" spc="710" dirty="0">
                <a:latin typeface="Calibri Light"/>
                <a:cs typeface="Calibri Light"/>
              </a:rPr>
              <a:t> </a:t>
            </a:r>
            <a:r>
              <a:rPr i="1" spc="135" dirty="0">
                <a:latin typeface="Calibri Light"/>
                <a:cs typeface="Calibri Light"/>
              </a:rPr>
              <a:t>tobacco</a:t>
            </a:r>
            <a:r>
              <a:rPr i="1" spc="700" dirty="0">
                <a:latin typeface="Calibri Light"/>
                <a:cs typeface="Calibri Light"/>
              </a:rPr>
              <a:t> </a:t>
            </a:r>
            <a:r>
              <a:rPr i="1" spc="150" dirty="0">
                <a:latin typeface="Calibri Light"/>
                <a:cs typeface="Calibri Light"/>
              </a:rPr>
              <a:t>research</a:t>
            </a:r>
            <a:r>
              <a:rPr i="1" spc="-300" dirty="0">
                <a:latin typeface="Calibri Light"/>
                <a:cs typeface="Calibri Light"/>
              </a:rPr>
              <a:t> </a:t>
            </a:r>
            <a:r>
              <a:rPr spc="-10" dirty="0"/>
              <a:t>,</a:t>
            </a:r>
            <a:r>
              <a:rPr spc="695" dirty="0"/>
              <a:t> </a:t>
            </a:r>
            <a:r>
              <a:rPr i="1" spc="120" dirty="0">
                <a:latin typeface="Calibri Light"/>
                <a:cs typeface="Calibri Light"/>
              </a:rPr>
              <a:t>26</a:t>
            </a:r>
            <a:r>
              <a:rPr spc="120" dirty="0"/>
              <a:t>(</a:t>
            </a:r>
            <a:r>
              <a:rPr spc="-305" dirty="0"/>
              <a:t> </a:t>
            </a:r>
            <a:r>
              <a:rPr spc="120" dirty="0"/>
              <a:t>7),</a:t>
            </a:r>
            <a:r>
              <a:rPr spc="-305" dirty="0"/>
              <a:t> </a:t>
            </a:r>
            <a:r>
              <a:rPr spc="125" dirty="0"/>
              <a:t>pp.</a:t>
            </a:r>
            <a:r>
              <a:rPr spc="-305" dirty="0"/>
              <a:t> </a:t>
            </a:r>
            <a:r>
              <a:rPr spc="135" dirty="0"/>
              <a:t>826-</a:t>
            </a:r>
            <a:r>
              <a:rPr spc="-310" dirty="0"/>
              <a:t> </a:t>
            </a:r>
            <a:r>
              <a:rPr spc="135" dirty="0"/>
              <a:t>834.</a:t>
            </a:r>
            <a:r>
              <a:rPr spc="345" dirty="0"/>
              <a:t> </a:t>
            </a:r>
            <a:r>
              <a:rPr spc="150" dirty="0"/>
              <a:t>Available</a:t>
            </a:r>
            <a:r>
              <a:rPr spc="355" dirty="0"/>
              <a:t> </a:t>
            </a:r>
            <a:r>
              <a:rPr spc="120" dirty="0"/>
              <a:t>at:</a:t>
            </a:r>
            <a:r>
              <a:rPr spc="340" dirty="0"/>
              <a:t> </a:t>
            </a:r>
            <a:r>
              <a:rPr u="sng" spc="165" dirty="0">
                <a:solidFill>
                  <a:srgbClr val="2997E2"/>
                </a:solidFill>
                <a:uFill>
                  <a:solidFill>
                    <a:srgbClr val="2997E2"/>
                  </a:solidFill>
                </a:uFill>
                <a:hlinkClick r:id="rId2"/>
              </a:rPr>
              <a:t>https://do</a:t>
            </a:r>
            <a:r>
              <a:rPr u="sng" spc="165" dirty="0">
                <a:solidFill>
                  <a:srgbClr val="2997E2"/>
                </a:solidFill>
                <a:uFill>
                  <a:solidFill>
                    <a:srgbClr val="2997E2"/>
                  </a:solidFill>
                </a:uFill>
              </a:rPr>
              <a:t>i</a:t>
            </a:r>
            <a:r>
              <a:rPr u="sng" spc="165" dirty="0">
                <a:solidFill>
                  <a:srgbClr val="2997E2"/>
                </a:solidFill>
                <a:uFill>
                  <a:solidFill>
                    <a:srgbClr val="2997E2"/>
                  </a:solidFill>
                </a:uFill>
                <a:hlinkClick r:id="rId2"/>
              </a:rPr>
              <a:t>.Org/</a:t>
            </a:r>
            <a:r>
              <a:rPr u="sng" spc="-300" dirty="0">
                <a:solidFill>
                  <a:srgbClr val="2997E2"/>
                </a:solidFill>
                <a:uFill>
                  <a:solidFill>
                    <a:srgbClr val="2997E2"/>
                  </a:solidFill>
                </a:uFill>
                <a:hlinkClick r:id="rId2"/>
              </a:rPr>
              <a:t> </a:t>
            </a:r>
            <a:r>
              <a:rPr u="sng" spc="165" dirty="0">
                <a:solidFill>
                  <a:srgbClr val="2997E2"/>
                </a:solidFill>
                <a:uFill>
                  <a:solidFill>
                    <a:srgbClr val="2997E2"/>
                  </a:solidFill>
                </a:uFill>
                <a:hlinkClick r:id="rId2"/>
              </a:rPr>
              <a:t>10.1093/ntr/ntae007</a:t>
            </a:r>
          </a:p>
        </p:txBody>
      </p:sp>
      <p:sp>
        <p:nvSpPr>
          <p:cNvPr id="4" name="object 4"/>
          <p:cNvSpPr txBox="1"/>
          <p:nvPr/>
        </p:nvSpPr>
        <p:spPr>
          <a:xfrm>
            <a:off x="428955" y="2701289"/>
            <a:ext cx="11470640" cy="628650"/>
          </a:xfrm>
          <a:prstGeom prst="rect">
            <a:avLst/>
          </a:prstGeom>
        </p:spPr>
        <p:txBody>
          <a:bodyPr vert="horz" wrap="square" lIns="0" tIns="78740" rIns="0" bIns="0" rtlCol="0">
            <a:spAutoFit/>
          </a:bodyPr>
          <a:lstStyle/>
          <a:p>
            <a:pPr marL="355600" marR="5080" indent="-342900">
              <a:lnSpc>
                <a:spcPct val="80000"/>
              </a:lnSpc>
              <a:spcBef>
                <a:spcPts val="620"/>
              </a:spcBef>
              <a:buClr>
                <a:srgbClr val="E38312"/>
              </a:buClr>
              <a:buFont typeface="Arial"/>
              <a:buChar char="•"/>
              <a:tabLst>
                <a:tab pos="355600" algn="l"/>
                <a:tab pos="1612900" algn="l"/>
                <a:tab pos="2342515" algn="l"/>
                <a:tab pos="3422015" algn="l"/>
                <a:tab pos="3859529" algn="l"/>
                <a:tab pos="4700905" algn="l"/>
                <a:tab pos="5089525" algn="l"/>
                <a:tab pos="5750560" algn="l"/>
                <a:tab pos="6935470" algn="l"/>
                <a:tab pos="7313295" algn="l"/>
                <a:tab pos="8334375" algn="l"/>
                <a:tab pos="10027920" algn="l"/>
                <a:tab pos="10449560" algn="l"/>
              </a:tabLst>
            </a:pPr>
            <a:r>
              <a:rPr sz="2200" b="0" spc="135" dirty="0">
                <a:solidFill>
                  <a:srgbClr val="C00000"/>
                </a:solidFill>
                <a:latin typeface="Calibri Light"/>
                <a:cs typeface="Calibri Light"/>
              </a:rPr>
              <a:t>Jackson,</a:t>
            </a:r>
            <a:r>
              <a:rPr sz="2200" b="0" dirty="0">
                <a:solidFill>
                  <a:srgbClr val="C00000"/>
                </a:solidFill>
                <a:latin typeface="Calibri Light"/>
                <a:cs typeface="Calibri Light"/>
              </a:rPr>
              <a:t>	</a:t>
            </a:r>
            <a:r>
              <a:rPr sz="2200" b="0" spc="125" dirty="0">
                <a:solidFill>
                  <a:srgbClr val="C00000"/>
                </a:solidFill>
                <a:latin typeface="Calibri Light"/>
                <a:cs typeface="Calibri Light"/>
              </a:rPr>
              <a:t>S.E.,</a:t>
            </a:r>
            <a:r>
              <a:rPr sz="2200" b="0" dirty="0">
                <a:solidFill>
                  <a:srgbClr val="C00000"/>
                </a:solidFill>
                <a:latin typeface="Calibri Light"/>
                <a:cs typeface="Calibri Light"/>
              </a:rPr>
              <a:t>	</a:t>
            </a:r>
            <a:r>
              <a:rPr sz="2200" b="0" spc="120" dirty="0">
                <a:solidFill>
                  <a:srgbClr val="C00000"/>
                </a:solidFill>
                <a:latin typeface="Calibri Light"/>
                <a:cs typeface="Calibri Light"/>
              </a:rPr>
              <a:t>Brown,</a:t>
            </a:r>
            <a:r>
              <a:rPr sz="2200" b="0" dirty="0">
                <a:solidFill>
                  <a:srgbClr val="C00000"/>
                </a:solidFill>
                <a:latin typeface="Calibri Light"/>
                <a:cs typeface="Calibri Light"/>
              </a:rPr>
              <a:t>	</a:t>
            </a:r>
            <a:r>
              <a:rPr sz="2200" b="0" spc="80" dirty="0">
                <a:solidFill>
                  <a:srgbClr val="C00000"/>
                </a:solidFill>
                <a:latin typeface="Calibri Light"/>
                <a:cs typeface="Calibri Light"/>
              </a:rPr>
              <a:t>J.,</a:t>
            </a:r>
            <a:r>
              <a:rPr sz="2200" b="0" dirty="0">
                <a:solidFill>
                  <a:srgbClr val="C00000"/>
                </a:solidFill>
                <a:latin typeface="Calibri Light"/>
                <a:cs typeface="Calibri Light"/>
              </a:rPr>
              <a:t>	</a:t>
            </a:r>
            <a:r>
              <a:rPr sz="2200" b="0" spc="125" dirty="0">
                <a:solidFill>
                  <a:srgbClr val="C00000"/>
                </a:solidFill>
                <a:latin typeface="Calibri Light"/>
                <a:cs typeface="Calibri Light"/>
              </a:rPr>
              <a:t>Buss,</a:t>
            </a:r>
            <a:r>
              <a:rPr sz="2200" b="0" dirty="0">
                <a:solidFill>
                  <a:srgbClr val="C00000"/>
                </a:solidFill>
                <a:latin typeface="Calibri Light"/>
                <a:cs typeface="Calibri Light"/>
              </a:rPr>
              <a:t>	</a:t>
            </a:r>
            <a:r>
              <a:rPr sz="2200" b="0" spc="-25" dirty="0">
                <a:solidFill>
                  <a:srgbClr val="C00000"/>
                </a:solidFill>
                <a:latin typeface="Calibri Light"/>
                <a:cs typeface="Calibri Light"/>
              </a:rPr>
              <a:t>V.</a:t>
            </a:r>
            <a:r>
              <a:rPr sz="2200" b="0" dirty="0">
                <a:solidFill>
                  <a:srgbClr val="C00000"/>
                </a:solidFill>
                <a:latin typeface="Calibri Light"/>
                <a:cs typeface="Calibri Light"/>
              </a:rPr>
              <a:t>	</a:t>
            </a:r>
            <a:r>
              <a:rPr sz="2200" b="0" spc="90" dirty="0">
                <a:solidFill>
                  <a:srgbClr val="C00000"/>
                </a:solidFill>
                <a:latin typeface="Calibri Light"/>
                <a:cs typeface="Calibri Light"/>
              </a:rPr>
              <a:t>And</a:t>
            </a:r>
            <a:r>
              <a:rPr sz="2200" b="0" dirty="0">
                <a:solidFill>
                  <a:srgbClr val="C00000"/>
                </a:solidFill>
                <a:latin typeface="Calibri Light"/>
                <a:cs typeface="Calibri Light"/>
              </a:rPr>
              <a:t>	</a:t>
            </a:r>
            <a:r>
              <a:rPr sz="2200" b="0" spc="140" dirty="0">
                <a:solidFill>
                  <a:srgbClr val="C00000"/>
                </a:solidFill>
                <a:latin typeface="Calibri Light"/>
                <a:cs typeface="Calibri Light"/>
              </a:rPr>
              <a:t>shahab,</a:t>
            </a:r>
            <a:r>
              <a:rPr sz="2200" b="0" dirty="0">
                <a:solidFill>
                  <a:srgbClr val="C00000"/>
                </a:solidFill>
                <a:latin typeface="Calibri Light"/>
                <a:cs typeface="Calibri Light"/>
              </a:rPr>
              <a:t>	</a:t>
            </a:r>
            <a:r>
              <a:rPr sz="2200" b="0" spc="40" dirty="0">
                <a:solidFill>
                  <a:srgbClr val="C00000"/>
                </a:solidFill>
                <a:latin typeface="Calibri Light"/>
                <a:cs typeface="Calibri Light"/>
              </a:rPr>
              <a:t>L.</a:t>
            </a:r>
            <a:r>
              <a:rPr sz="2200" b="0" dirty="0">
                <a:solidFill>
                  <a:srgbClr val="C00000"/>
                </a:solidFill>
                <a:latin typeface="Calibri Light"/>
                <a:cs typeface="Calibri Light"/>
              </a:rPr>
              <a:t>	</a:t>
            </a:r>
            <a:r>
              <a:rPr sz="2200" b="0" spc="-10" dirty="0">
                <a:solidFill>
                  <a:srgbClr val="C00000"/>
                </a:solidFill>
                <a:latin typeface="Calibri Light"/>
                <a:cs typeface="Calibri Light"/>
              </a:rPr>
              <a:t>(</a:t>
            </a:r>
            <a:r>
              <a:rPr sz="2200" b="0" spc="-305" dirty="0">
                <a:solidFill>
                  <a:srgbClr val="C00000"/>
                </a:solidFill>
                <a:latin typeface="Calibri Light"/>
                <a:cs typeface="Calibri Light"/>
              </a:rPr>
              <a:t> </a:t>
            </a:r>
            <a:r>
              <a:rPr sz="2200" b="0" spc="130" dirty="0">
                <a:solidFill>
                  <a:srgbClr val="C00000"/>
                </a:solidFill>
                <a:latin typeface="Calibri Light"/>
                <a:cs typeface="Calibri Light"/>
              </a:rPr>
              <a:t>2025)</a:t>
            </a:r>
            <a:r>
              <a:rPr sz="2200" b="0" dirty="0">
                <a:solidFill>
                  <a:srgbClr val="C00000"/>
                </a:solidFill>
                <a:latin typeface="Calibri Light"/>
                <a:cs typeface="Calibri Light"/>
              </a:rPr>
              <a:t>	</a:t>
            </a:r>
            <a:r>
              <a:rPr sz="2200" b="0" spc="140" dirty="0">
                <a:solidFill>
                  <a:srgbClr val="C00000"/>
                </a:solidFill>
                <a:latin typeface="Calibri Light"/>
                <a:cs typeface="Calibri Light"/>
              </a:rPr>
              <a:t>‘prevalence</a:t>
            </a:r>
            <a:r>
              <a:rPr sz="2200" b="0" dirty="0">
                <a:solidFill>
                  <a:srgbClr val="C00000"/>
                </a:solidFill>
                <a:latin typeface="Calibri Light"/>
                <a:cs typeface="Calibri Light"/>
              </a:rPr>
              <a:t>	</a:t>
            </a:r>
            <a:r>
              <a:rPr sz="2200" b="0" spc="55" dirty="0">
                <a:solidFill>
                  <a:srgbClr val="C00000"/>
                </a:solidFill>
                <a:latin typeface="Calibri Light"/>
                <a:cs typeface="Calibri Light"/>
              </a:rPr>
              <a:t>of</a:t>
            </a:r>
            <a:r>
              <a:rPr sz="2200" b="0" dirty="0">
                <a:solidFill>
                  <a:srgbClr val="C00000"/>
                </a:solidFill>
                <a:latin typeface="Calibri Light"/>
                <a:cs typeface="Calibri Light"/>
              </a:rPr>
              <a:t>	</a:t>
            </a:r>
            <a:r>
              <a:rPr sz="2200" b="0" spc="135" dirty="0">
                <a:solidFill>
                  <a:srgbClr val="C00000"/>
                </a:solidFill>
                <a:latin typeface="Calibri Light"/>
                <a:cs typeface="Calibri Light"/>
              </a:rPr>
              <a:t>popular smoking</a:t>
            </a:r>
            <a:endParaRPr sz="2200">
              <a:latin typeface="Calibri Light"/>
              <a:cs typeface="Calibri Light"/>
            </a:endParaRPr>
          </a:p>
        </p:txBody>
      </p:sp>
      <p:sp>
        <p:nvSpPr>
          <p:cNvPr id="5" name="object 5"/>
          <p:cNvSpPr txBox="1"/>
          <p:nvPr/>
        </p:nvSpPr>
        <p:spPr>
          <a:xfrm>
            <a:off x="2047748" y="2969513"/>
            <a:ext cx="9855200" cy="360680"/>
          </a:xfrm>
          <a:prstGeom prst="rect">
            <a:avLst/>
          </a:prstGeom>
        </p:spPr>
        <p:txBody>
          <a:bodyPr vert="horz" wrap="square" lIns="0" tIns="12065" rIns="0" bIns="0" rtlCol="0">
            <a:spAutoFit/>
          </a:bodyPr>
          <a:lstStyle/>
          <a:p>
            <a:pPr marL="12700">
              <a:lnSpc>
                <a:spcPct val="100000"/>
              </a:lnSpc>
              <a:spcBef>
                <a:spcPts val="95"/>
              </a:spcBef>
              <a:tabLst>
                <a:tab pos="1443355" algn="l"/>
                <a:tab pos="2162810" algn="l"/>
                <a:tab pos="2593975" algn="l"/>
                <a:tab pos="3831590" algn="l"/>
                <a:tab pos="4499610" algn="l"/>
                <a:tab pos="6311900" algn="l"/>
                <a:tab pos="7077075" algn="l"/>
                <a:tab pos="7793355" algn="l"/>
                <a:tab pos="9140190" algn="l"/>
              </a:tabLst>
            </a:pPr>
            <a:r>
              <a:rPr sz="2200" b="0" spc="135" dirty="0">
                <a:solidFill>
                  <a:srgbClr val="C00000"/>
                </a:solidFill>
                <a:latin typeface="Calibri Light"/>
                <a:cs typeface="Calibri Light"/>
              </a:rPr>
              <a:t>cessation</a:t>
            </a:r>
            <a:r>
              <a:rPr sz="2200" b="0" dirty="0">
                <a:solidFill>
                  <a:srgbClr val="C00000"/>
                </a:solidFill>
                <a:latin typeface="Calibri Light"/>
                <a:cs typeface="Calibri Light"/>
              </a:rPr>
              <a:t>	</a:t>
            </a:r>
            <a:r>
              <a:rPr sz="2200" b="0" spc="110" dirty="0">
                <a:solidFill>
                  <a:srgbClr val="C00000"/>
                </a:solidFill>
                <a:latin typeface="Calibri Light"/>
                <a:cs typeface="Calibri Light"/>
              </a:rPr>
              <a:t>aids</a:t>
            </a:r>
            <a:r>
              <a:rPr sz="2200" b="0" dirty="0">
                <a:solidFill>
                  <a:srgbClr val="C00000"/>
                </a:solidFill>
                <a:latin typeface="Calibri Light"/>
                <a:cs typeface="Calibri Light"/>
              </a:rPr>
              <a:t>	</a:t>
            </a:r>
            <a:r>
              <a:rPr sz="2200" b="0" spc="65" dirty="0">
                <a:solidFill>
                  <a:srgbClr val="C00000"/>
                </a:solidFill>
                <a:latin typeface="Calibri Light"/>
                <a:cs typeface="Calibri Light"/>
              </a:rPr>
              <a:t>in</a:t>
            </a:r>
            <a:r>
              <a:rPr sz="2200" b="0" dirty="0">
                <a:solidFill>
                  <a:srgbClr val="C00000"/>
                </a:solidFill>
                <a:latin typeface="Calibri Light"/>
                <a:cs typeface="Calibri Light"/>
              </a:rPr>
              <a:t>	</a:t>
            </a:r>
            <a:r>
              <a:rPr sz="2200" b="0" spc="135" dirty="0">
                <a:solidFill>
                  <a:srgbClr val="C00000"/>
                </a:solidFill>
                <a:latin typeface="Calibri Light"/>
                <a:cs typeface="Calibri Light"/>
              </a:rPr>
              <a:t>england</a:t>
            </a:r>
            <a:r>
              <a:rPr sz="2200" b="0" dirty="0">
                <a:solidFill>
                  <a:srgbClr val="C00000"/>
                </a:solidFill>
                <a:latin typeface="Calibri Light"/>
                <a:cs typeface="Calibri Light"/>
              </a:rPr>
              <a:t>	</a:t>
            </a:r>
            <a:r>
              <a:rPr sz="2200" b="0" spc="90" dirty="0">
                <a:solidFill>
                  <a:srgbClr val="C00000"/>
                </a:solidFill>
                <a:latin typeface="Calibri Light"/>
                <a:cs typeface="Calibri Light"/>
              </a:rPr>
              <a:t>and</a:t>
            </a:r>
            <a:r>
              <a:rPr sz="2200" b="0" dirty="0">
                <a:solidFill>
                  <a:srgbClr val="C00000"/>
                </a:solidFill>
                <a:latin typeface="Calibri Light"/>
                <a:cs typeface="Calibri Light"/>
              </a:rPr>
              <a:t>	</a:t>
            </a:r>
            <a:r>
              <a:rPr sz="2200" b="0" spc="145" dirty="0">
                <a:solidFill>
                  <a:srgbClr val="C00000"/>
                </a:solidFill>
                <a:latin typeface="Calibri Light"/>
                <a:cs typeface="Calibri Light"/>
              </a:rPr>
              <a:t>associations</a:t>
            </a:r>
            <a:r>
              <a:rPr sz="2200" b="0" dirty="0">
                <a:solidFill>
                  <a:srgbClr val="C00000"/>
                </a:solidFill>
                <a:latin typeface="Calibri Light"/>
                <a:cs typeface="Calibri Light"/>
              </a:rPr>
              <a:t>	</a:t>
            </a:r>
            <a:r>
              <a:rPr sz="2200" b="0" spc="105" dirty="0">
                <a:solidFill>
                  <a:srgbClr val="C00000"/>
                </a:solidFill>
                <a:latin typeface="Calibri Light"/>
                <a:cs typeface="Calibri Light"/>
              </a:rPr>
              <a:t>with</a:t>
            </a:r>
            <a:r>
              <a:rPr sz="2200" b="0" dirty="0">
                <a:solidFill>
                  <a:srgbClr val="C00000"/>
                </a:solidFill>
                <a:latin typeface="Calibri Light"/>
                <a:cs typeface="Calibri Light"/>
              </a:rPr>
              <a:t>	</a:t>
            </a:r>
            <a:r>
              <a:rPr sz="2200" b="0" spc="114" dirty="0">
                <a:solidFill>
                  <a:srgbClr val="C00000"/>
                </a:solidFill>
                <a:latin typeface="Calibri Light"/>
                <a:cs typeface="Calibri Light"/>
              </a:rPr>
              <a:t>quit</a:t>
            </a:r>
            <a:r>
              <a:rPr sz="2200" b="0" dirty="0">
                <a:solidFill>
                  <a:srgbClr val="C00000"/>
                </a:solidFill>
                <a:latin typeface="Calibri Light"/>
                <a:cs typeface="Calibri Light"/>
              </a:rPr>
              <a:t>	</a:t>
            </a:r>
            <a:r>
              <a:rPr sz="2200" b="0" spc="125" dirty="0">
                <a:solidFill>
                  <a:srgbClr val="C00000"/>
                </a:solidFill>
                <a:latin typeface="Calibri Light"/>
                <a:cs typeface="Calibri Light"/>
              </a:rPr>
              <a:t>success.’</a:t>
            </a:r>
            <a:r>
              <a:rPr sz="2200" b="0" dirty="0">
                <a:solidFill>
                  <a:srgbClr val="C00000"/>
                </a:solidFill>
                <a:latin typeface="Calibri Light"/>
                <a:cs typeface="Calibri Light"/>
              </a:rPr>
              <a:t>	</a:t>
            </a:r>
            <a:r>
              <a:rPr sz="2200" b="0" i="1" spc="90" dirty="0">
                <a:solidFill>
                  <a:srgbClr val="C00000"/>
                </a:solidFill>
                <a:latin typeface="Calibri Light"/>
                <a:cs typeface="Calibri Light"/>
              </a:rPr>
              <a:t>JAMA</a:t>
            </a:r>
            <a:endParaRPr sz="2200">
              <a:latin typeface="Calibri Light"/>
              <a:cs typeface="Calibri Light"/>
            </a:endParaRPr>
          </a:p>
        </p:txBody>
      </p:sp>
      <p:sp>
        <p:nvSpPr>
          <p:cNvPr id="6" name="object 6"/>
          <p:cNvSpPr txBox="1"/>
          <p:nvPr/>
        </p:nvSpPr>
        <p:spPr>
          <a:xfrm>
            <a:off x="771855" y="3237737"/>
            <a:ext cx="9678035" cy="360680"/>
          </a:xfrm>
          <a:prstGeom prst="rect">
            <a:avLst/>
          </a:prstGeom>
        </p:spPr>
        <p:txBody>
          <a:bodyPr vert="horz" wrap="square" lIns="0" tIns="12065" rIns="0" bIns="0" rtlCol="0">
            <a:spAutoFit/>
          </a:bodyPr>
          <a:lstStyle/>
          <a:p>
            <a:pPr marL="12700">
              <a:lnSpc>
                <a:spcPct val="100000"/>
              </a:lnSpc>
              <a:spcBef>
                <a:spcPts val="95"/>
              </a:spcBef>
              <a:tabLst>
                <a:tab pos="2176780" algn="l"/>
                <a:tab pos="4001135" algn="l"/>
                <a:tab pos="5726430" algn="l"/>
                <a:tab pos="8479155" algn="l"/>
              </a:tabLst>
            </a:pPr>
            <a:r>
              <a:rPr sz="2200" b="0" i="1" spc="130" dirty="0">
                <a:solidFill>
                  <a:srgbClr val="C00000"/>
                </a:solidFill>
                <a:latin typeface="Calibri Light"/>
                <a:cs typeface="Calibri Light"/>
              </a:rPr>
              <a:t>network</a:t>
            </a:r>
            <a:r>
              <a:rPr sz="2200" b="0" i="1" dirty="0">
                <a:solidFill>
                  <a:srgbClr val="C00000"/>
                </a:solidFill>
                <a:latin typeface="Calibri Light"/>
                <a:cs typeface="Calibri Light"/>
              </a:rPr>
              <a:t>	</a:t>
            </a:r>
            <a:r>
              <a:rPr sz="2200" b="0" i="1" spc="125" dirty="0">
                <a:solidFill>
                  <a:srgbClr val="C00000"/>
                </a:solidFill>
                <a:latin typeface="Calibri Light"/>
                <a:cs typeface="Calibri Light"/>
              </a:rPr>
              <a:t>open</a:t>
            </a:r>
            <a:r>
              <a:rPr sz="2200" b="0" i="1" spc="-305" dirty="0">
                <a:solidFill>
                  <a:srgbClr val="C00000"/>
                </a:solidFill>
                <a:latin typeface="Calibri Light"/>
                <a:cs typeface="Calibri Light"/>
              </a:rPr>
              <a:t> </a:t>
            </a:r>
            <a:r>
              <a:rPr sz="2200" b="0" spc="-50" dirty="0">
                <a:solidFill>
                  <a:srgbClr val="C00000"/>
                </a:solidFill>
                <a:latin typeface="Calibri Light"/>
                <a:cs typeface="Calibri Light"/>
              </a:rPr>
              <a:t>,</a:t>
            </a:r>
            <a:r>
              <a:rPr sz="2200" b="0" dirty="0">
                <a:solidFill>
                  <a:srgbClr val="C00000"/>
                </a:solidFill>
                <a:latin typeface="Calibri Light"/>
                <a:cs typeface="Calibri Light"/>
              </a:rPr>
              <a:t>	</a:t>
            </a:r>
            <a:r>
              <a:rPr sz="2200" b="0" i="1" spc="85" dirty="0">
                <a:solidFill>
                  <a:srgbClr val="C00000"/>
                </a:solidFill>
                <a:latin typeface="Calibri Light"/>
                <a:cs typeface="Calibri Light"/>
              </a:rPr>
              <a:t>8</a:t>
            </a:r>
            <a:r>
              <a:rPr sz="2200" b="0" spc="85" dirty="0">
                <a:solidFill>
                  <a:srgbClr val="C00000"/>
                </a:solidFill>
                <a:latin typeface="Calibri Light"/>
                <a:cs typeface="Calibri Light"/>
              </a:rPr>
              <a:t>(</a:t>
            </a:r>
            <a:r>
              <a:rPr sz="2200" b="0" spc="-305" dirty="0">
                <a:solidFill>
                  <a:srgbClr val="C00000"/>
                </a:solidFill>
                <a:latin typeface="Calibri Light"/>
                <a:cs typeface="Calibri Light"/>
              </a:rPr>
              <a:t> </a:t>
            </a:r>
            <a:r>
              <a:rPr sz="2200" b="0" spc="95" dirty="0">
                <a:solidFill>
                  <a:srgbClr val="C00000"/>
                </a:solidFill>
                <a:latin typeface="Calibri Light"/>
                <a:cs typeface="Calibri Light"/>
              </a:rPr>
              <a:t>1),</a:t>
            </a:r>
            <a:r>
              <a:rPr sz="2200" b="0" dirty="0">
                <a:solidFill>
                  <a:srgbClr val="C00000"/>
                </a:solidFill>
                <a:latin typeface="Calibri Light"/>
                <a:cs typeface="Calibri Light"/>
              </a:rPr>
              <a:t>	</a:t>
            </a:r>
            <a:r>
              <a:rPr sz="2200" b="0" spc="160" dirty="0">
                <a:solidFill>
                  <a:srgbClr val="C00000"/>
                </a:solidFill>
                <a:latin typeface="Calibri Light"/>
                <a:cs typeface="Calibri Light"/>
              </a:rPr>
              <a:t>p.E2454962</a:t>
            </a:r>
            <a:r>
              <a:rPr sz="2200" b="0" spc="-300" dirty="0">
                <a:solidFill>
                  <a:srgbClr val="C00000"/>
                </a:solidFill>
                <a:latin typeface="Calibri Light"/>
                <a:cs typeface="Calibri Light"/>
              </a:rPr>
              <a:t> </a:t>
            </a:r>
            <a:r>
              <a:rPr sz="2200" b="0" spc="-50" dirty="0">
                <a:solidFill>
                  <a:srgbClr val="C00000"/>
                </a:solidFill>
                <a:latin typeface="Calibri Light"/>
                <a:cs typeface="Calibri Light"/>
              </a:rPr>
              <a:t>.</a:t>
            </a:r>
            <a:r>
              <a:rPr sz="2200" b="0" dirty="0">
                <a:solidFill>
                  <a:srgbClr val="C00000"/>
                </a:solidFill>
                <a:latin typeface="Calibri Light"/>
                <a:cs typeface="Calibri Light"/>
              </a:rPr>
              <a:t>	</a:t>
            </a:r>
            <a:r>
              <a:rPr sz="2200" b="0" spc="135" dirty="0">
                <a:solidFill>
                  <a:srgbClr val="C00000"/>
                </a:solidFill>
                <a:latin typeface="Calibri Light"/>
                <a:cs typeface="Calibri Light"/>
              </a:rPr>
              <a:t>Available</a:t>
            </a:r>
            <a:endParaRPr sz="2200">
              <a:latin typeface="Calibri Light"/>
              <a:cs typeface="Calibri Light"/>
            </a:endParaRPr>
          </a:p>
        </p:txBody>
      </p:sp>
      <p:sp>
        <p:nvSpPr>
          <p:cNvPr id="7" name="object 7"/>
          <p:cNvSpPr txBox="1"/>
          <p:nvPr/>
        </p:nvSpPr>
        <p:spPr>
          <a:xfrm>
            <a:off x="11535918" y="3237737"/>
            <a:ext cx="365760" cy="360680"/>
          </a:xfrm>
          <a:prstGeom prst="rect">
            <a:avLst/>
          </a:prstGeom>
        </p:spPr>
        <p:txBody>
          <a:bodyPr vert="horz" wrap="square" lIns="0" tIns="12065" rIns="0" bIns="0" rtlCol="0">
            <a:spAutoFit/>
          </a:bodyPr>
          <a:lstStyle/>
          <a:p>
            <a:pPr marL="12700">
              <a:lnSpc>
                <a:spcPct val="100000"/>
              </a:lnSpc>
              <a:spcBef>
                <a:spcPts val="95"/>
              </a:spcBef>
            </a:pPr>
            <a:r>
              <a:rPr sz="2200" b="0" spc="80" dirty="0">
                <a:solidFill>
                  <a:srgbClr val="C00000"/>
                </a:solidFill>
                <a:latin typeface="Calibri Light"/>
                <a:cs typeface="Calibri Light"/>
              </a:rPr>
              <a:t>at:</a:t>
            </a:r>
            <a:endParaRPr sz="2200">
              <a:latin typeface="Calibri Light"/>
              <a:cs typeface="Calibri Light"/>
            </a:endParaRPr>
          </a:p>
        </p:txBody>
      </p:sp>
      <p:sp>
        <p:nvSpPr>
          <p:cNvPr id="8" name="object 8"/>
          <p:cNvSpPr txBox="1"/>
          <p:nvPr/>
        </p:nvSpPr>
        <p:spPr>
          <a:xfrm>
            <a:off x="428955" y="3505961"/>
            <a:ext cx="11497310" cy="2593340"/>
          </a:xfrm>
          <a:prstGeom prst="rect">
            <a:avLst/>
          </a:prstGeom>
        </p:spPr>
        <p:txBody>
          <a:bodyPr vert="horz" wrap="square" lIns="0" tIns="12065" rIns="0" bIns="0" rtlCol="0">
            <a:spAutoFit/>
          </a:bodyPr>
          <a:lstStyle/>
          <a:p>
            <a:pPr marL="355600">
              <a:lnSpc>
                <a:spcPts val="2375"/>
              </a:lnSpc>
              <a:spcBef>
                <a:spcPts val="95"/>
              </a:spcBef>
            </a:pPr>
            <a:r>
              <a:rPr sz="2200" b="0" u="sng" spc="165" dirty="0">
                <a:solidFill>
                  <a:srgbClr val="2997E2"/>
                </a:solidFill>
                <a:uFill>
                  <a:solidFill>
                    <a:srgbClr val="2997E2"/>
                  </a:solidFill>
                </a:uFill>
                <a:latin typeface="Calibri Light"/>
                <a:cs typeface="Calibri Light"/>
                <a:hlinkClick r:id="rId3"/>
              </a:rPr>
              <a:t>https://jamanetwork.Com/journals/jamanetworkopen/fullarticle/</a:t>
            </a:r>
            <a:r>
              <a:rPr sz="2200" b="0" u="sng" spc="-75" dirty="0">
                <a:solidFill>
                  <a:srgbClr val="2997E2"/>
                </a:solidFill>
                <a:uFill>
                  <a:solidFill>
                    <a:srgbClr val="2997E2"/>
                  </a:solidFill>
                </a:uFill>
                <a:latin typeface="Calibri Light"/>
                <a:cs typeface="Calibri Light"/>
              </a:rPr>
              <a:t> </a:t>
            </a:r>
            <a:r>
              <a:rPr sz="2200" b="0" u="sng" spc="145" dirty="0">
                <a:solidFill>
                  <a:srgbClr val="2997E2"/>
                </a:solidFill>
                <a:uFill>
                  <a:solidFill>
                    <a:srgbClr val="2997E2"/>
                  </a:solidFill>
                </a:uFill>
                <a:latin typeface="Calibri Light"/>
                <a:cs typeface="Calibri Light"/>
                <a:hlinkClick r:id="rId3"/>
              </a:rPr>
              <a:t>2829358</a:t>
            </a:r>
            <a:endParaRPr sz="2200">
              <a:latin typeface="Calibri Light"/>
              <a:cs typeface="Calibri Light"/>
            </a:endParaRPr>
          </a:p>
          <a:p>
            <a:pPr marL="355600">
              <a:lnSpc>
                <a:spcPts val="2375"/>
              </a:lnSpc>
            </a:pPr>
            <a:r>
              <a:rPr sz="2200" b="0" dirty="0">
                <a:solidFill>
                  <a:srgbClr val="C00000"/>
                </a:solidFill>
                <a:latin typeface="Calibri Light"/>
                <a:cs typeface="Calibri Light"/>
              </a:rPr>
              <a:t>[</a:t>
            </a:r>
            <a:r>
              <a:rPr sz="2200" b="0" spc="-300" dirty="0">
                <a:solidFill>
                  <a:srgbClr val="C00000"/>
                </a:solidFill>
                <a:latin typeface="Calibri Light"/>
                <a:cs typeface="Calibri Light"/>
              </a:rPr>
              <a:t> </a:t>
            </a:r>
            <a:r>
              <a:rPr sz="2200" b="0" spc="145" dirty="0">
                <a:solidFill>
                  <a:srgbClr val="C00000"/>
                </a:solidFill>
                <a:latin typeface="Calibri Light"/>
                <a:cs typeface="Calibri Light"/>
              </a:rPr>
              <a:t>accessed</a:t>
            </a:r>
            <a:r>
              <a:rPr sz="2200" b="0" spc="365" dirty="0">
                <a:solidFill>
                  <a:srgbClr val="C00000"/>
                </a:solidFill>
                <a:latin typeface="Calibri Light"/>
                <a:cs typeface="Calibri Light"/>
              </a:rPr>
              <a:t> </a:t>
            </a:r>
            <a:r>
              <a:rPr sz="2200" b="0" spc="130" dirty="0">
                <a:solidFill>
                  <a:srgbClr val="C00000"/>
                </a:solidFill>
                <a:latin typeface="Calibri Light"/>
                <a:cs typeface="Calibri Light"/>
              </a:rPr>
              <a:t>on:</a:t>
            </a:r>
            <a:r>
              <a:rPr sz="2200" b="0" spc="360" dirty="0">
                <a:solidFill>
                  <a:srgbClr val="C00000"/>
                </a:solidFill>
                <a:latin typeface="Calibri Light"/>
                <a:cs typeface="Calibri Light"/>
              </a:rPr>
              <a:t> </a:t>
            </a:r>
            <a:r>
              <a:rPr sz="2200" b="0" spc="125" dirty="0">
                <a:solidFill>
                  <a:srgbClr val="C00000"/>
                </a:solidFill>
                <a:latin typeface="Calibri Light"/>
                <a:cs typeface="Calibri Light"/>
              </a:rPr>
              <a:t>21.</a:t>
            </a:r>
            <a:r>
              <a:rPr sz="2200" b="0" spc="-295" dirty="0">
                <a:solidFill>
                  <a:srgbClr val="C00000"/>
                </a:solidFill>
                <a:latin typeface="Calibri Light"/>
                <a:cs typeface="Calibri Light"/>
              </a:rPr>
              <a:t> </a:t>
            </a:r>
            <a:r>
              <a:rPr sz="2200" b="0" spc="120" dirty="0">
                <a:solidFill>
                  <a:srgbClr val="C00000"/>
                </a:solidFill>
                <a:latin typeface="Calibri Light"/>
                <a:cs typeface="Calibri Light"/>
              </a:rPr>
              <a:t>09.</a:t>
            </a:r>
            <a:r>
              <a:rPr sz="2200" b="0" spc="-300" dirty="0">
                <a:solidFill>
                  <a:srgbClr val="C00000"/>
                </a:solidFill>
                <a:latin typeface="Calibri Light"/>
                <a:cs typeface="Calibri Light"/>
              </a:rPr>
              <a:t> </a:t>
            </a:r>
            <a:r>
              <a:rPr sz="2200" b="0" spc="140" dirty="0">
                <a:solidFill>
                  <a:srgbClr val="C00000"/>
                </a:solidFill>
                <a:latin typeface="Calibri Light"/>
                <a:cs typeface="Calibri Light"/>
              </a:rPr>
              <a:t>2026.]</a:t>
            </a:r>
            <a:endParaRPr sz="2200">
              <a:latin typeface="Calibri Light"/>
              <a:cs typeface="Calibri Light"/>
            </a:endParaRPr>
          </a:p>
          <a:p>
            <a:pPr marL="355600" marR="6350" indent="-342900" algn="just">
              <a:lnSpc>
                <a:spcPts val="2110"/>
              </a:lnSpc>
              <a:spcBef>
                <a:spcPts val="1375"/>
              </a:spcBef>
              <a:buClr>
                <a:srgbClr val="E38312"/>
              </a:buClr>
              <a:buFont typeface="Arial"/>
              <a:buChar char="•"/>
              <a:tabLst>
                <a:tab pos="355600" algn="l"/>
              </a:tabLst>
            </a:pPr>
            <a:r>
              <a:rPr sz="2200" b="0" spc="105" dirty="0">
                <a:solidFill>
                  <a:srgbClr val="C00000"/>
                </a:solidFill>
                <a:latin typeface="Calibri Light"/>
                <a:cs typeface="Calibri Light"/>
              </a:rPr>
              <a:t>Le,</a:t>
            </a:r>
            <a:r>
              <a:rPr sz="2200" b="0" spc="660" dirty="0">
                <a:solidFill>
                  <a:srgbClr val="C00000"/>
                </a:solidFill>
                <a:latin typeface="Calibri Light"/>
                <a:cs typeface="Calibri Light"/>
              </a:rPr>
              <a:t> </a:t>
            </a:r>
            <a:r>
              <a:rPr sz="2200" b="0" spc="60" dirty="0">
                <a:solidFill>
                  <a:srgbClr val="C00000"/>
                </a:solidFill>
                <a:latin typeface="Calibri Light"/>
                <a:cs typeface="Calibri Light"/>
              </a:rPr>
              <a:t>t.T.,</a:t>
            </a:r>
            <a:r>
              <a:rPr sz="2200" b="0" spc="660" dirty="0">
                <a:solidFill>
                  <a:srgbClr val="C00000"/>
                </a:solidFill>
                <a:latin typeface="Calibri Light"/>
                <a:cs typeface="Calibri Light"/>
              </a:rPr>
              <a:t> </a:t>
            </a:r>
            <a:r>
              <a:rPr sz="2200" b="0" spc="135" dirty="0">
                <a:solidFill>
                  <a:srgbClr val="C00000"/>
                </a:solidFill>
                <a:latin typeface="Calibri Light"/>
                <a:cs typeface="Calibri Light"/>
              </a:rPr>
              <a:t>Mendez,</a:t>
            </a:r>
            <a:r>
              <a:rPr sz="2200" b="0" spc="670" dirty="0">
                <a:solidFill>
                  <a:srgbClr val="C00000"/>
                </a:solidFill>
                <a:latin typeface="Calibri Light"/>
                <a:cs typeface="Calibri Light"/>
              </a:rPr>
              <a:t> </a:t>
            </a:r>
            <a:r>
              <a:rPr sz="2200" b="0" spc="45" dirty="0">
                <a:solidFill>
                  <a:srgbClr val="C00000"/>
                </a:solidFill>
                <a:latin typeface="Calibri Light"/>
                <a:cs typeface="Calibri Light"/>
              </a:rPr>
              <a:t>D.</a:t>
            </a:r>
            <a:r>
              <a:rPr sz="2200" b="0" spc="660" dirty="0">
                <a:solidFill>
                  <a:srgbClr val="C00000"/>
                </a:solidFill>
                <a:latin typeface="Calibri Light"/>
                <a:cs typeface="Calibri Light"/>
              </a:rPr>
              <a:t> </a:t>
            </a:r>
            <a:r>
              <a:rPr sz="2200" b="0" spc="160" dirty="0">
                <a:solidFill>
                  <a:srgbClr val="C00000"/>
                </a:solidFill>
                <a:latin typeface="Calibri Light"/>
                <a:cs typeface="Calibri Light"/>
              </a:rPr>
              <a:t>A</a:t>
            </a:r>
            <a:r>
              <a:rPr sz="2200" b="0" spc="185" dirty="0">
                <a:solidFill>
                  <a:srgbClr val="C00000"/>
                </a:solidFill>
                <a:latin typeface="Calibri Light"/>
                <a:cs typeface="Calibri Light"/>
              </a:rPr>
              <a:t>n</a:t>
            </a:r>
            <a:r>
              <a:rPr sz="2200" b="0" dirty="0">
                <a:solidFill>
                  <a:srgbClr val="C00000"/>
                </a:solidFill>
                <a:latin typeface="Calibri Light"/>
                <a:cs typeface="Calibri Light"/>
              </a:rPr>
              <a:t>d</a:t>
            </a:r>
            <a:r>
              <a:rPr sz="2200" b="0" spc="650" dirty="0">
                <a:solidFill>
                  <a:srgbClr val="C00000"/>
                </a:solidFill>
                <a:latin typeface="Calibri Light"/>
                <a:cs typeface="Calibri Light"/>
              </a:rPr>
              <a:t> </a:t>
            </a:r>
            <a:r>
              <a:rPr sz="2200" b="0" spc="110" dirty="0">
                <a:solidFill>
                  <a:srgbClr val="C00000"/>
                </a:solidFill>
                <a:latin typeface="Calibri Light"/>
                <a:cs typeface="Calibri Light"/>
              </a:rPr>
              <a:t>warner,</a:t>
            </a:r>
            <a:r>
              <a:rPr sz="2200" b="0" spc="655" dirty="0">
                <a:solidFill>
                  <a:srgbClr val="C00000"/>
                </a:solidFill>
                <a:latin typeface="Calibri Light"/>
                <a:cs typeface="Calibri Light"/>
              </a:rPr>
              <a:t> </a:t>
            </a:r>
            <a:r>
              <a:rPr sz="2200" b="0" spc="125" dirty="0">
                <a:solidFill>
                  <a:srgbClr val="C00000"/>
                </a:solidFill>
                <a:latin typeface="Calibri Light"/>
                <a:cs typeface="Calibri Light"/>
              </a:rPr>
              <a:t>K.E.</a:t>
            </a:r>
            <a:r>
              <a:rPr sz="2200" b="0" spc="660" dirty="0">
                <a:solidFill>
                  <a:srgbClr val="C00000"/>
                </a:solidFill>
                <a:latin typeface="Calibri Light"/>
                <a:cs typeface="Calibri Light"/>
              </a:rPr>
              <a:t> </a:t>
            </a:r>
            <a:r>
              <a:rPr sz="2200" b="0" spc="-10" dirty="0">
                <a:solidFill>
                  <a:srgbClr val="C00000"/>
                </a:solidFill>
                <a:latin typeface="Calibri Light"/>
                <a:cs typeface="Calibri Light"/>
              </a:rPr>
              <a:t>(</a:t>
            </a:r>
            <a:r>
              <a:rPr sz="2200" b="0" spc="-305" dirty="0">
                <a:solidFill>
                  <a:srgbClr val="C00000"/>
                </a:solidFill>
                <a:latin typeface="Calibri Light"/>
                <a:cs typeface="Calibri Light"/>
              </a:rPr>
              <a:t> </a:t>
            </a:r>
            <a:r>
              <a:rPr sz="2200" b="0" spc="140" dirty="0">
                <a:solidFill>
                  <a:srgbClr val="C00000"/>
                </a:solidFill>
                <a:latin typeface="Calibri Light"/>
                <a:cs typeface="Calibri Light"/>
              </a:rPr>
              <a:t>2024)</a:t>
            </a:r>
            <a:r>
              <a:rPr sz="2200" b="0" spc="660" dirty="0">
                <a:solidFill>
                  <a:srgbClr val="C00000"/>
                </a:solidFill>
                <a:latin typeface="Calibri Light"/>
                <a:cs typeface="Calibri Light"/>
              </a:rPr>
              <a:t> </a:t>
            </a:r>
            <a:r>
              <a:rPr sz="2200" b="0" spc="-10" dirty="0">
                <a:solidFill>
                  <a:srgbClr val="C00000"/>
                </a:solidFill>
                <a:latin typeface="Calibri Light"/>
                <a:cs typeface="Calibri Light"/>
              </a:rPr>
              <a:t>‘</a:t>
            </a:r>
            <a:r>
              <a:rPr sz="2200" b="0" spc="-310" dirty="0">
                <a:solidFill>
                  <a:srgbClr val="C00000"/>
                </a:solidFill>
                <a:latin typeface="Calibri Light"/>
                <a:cs typeface="Calibri Light"/>
              </a:rPr>
              <a:t> </a:t>
            </a:r>
            <a:r>
              <a:rPr sz="2200" b="0" spc="110" dirty="0">
                <a:solidFill>
                  <a:srgbClr val="C00000"/>
                </a:solidFill>
                <a:latin typeface="Calibri Light"/>
                <a:cs typeface="Calibri Light"/>
              </a:rPr>
              <a:t>the</a:t>
            </a:r>
            <a:r>
              <a:rPr sz="2200" b="0" spc="660" dirty="0">
                <a:solidFill>
                  <a:srgbClr val="C00000"/>
                </a:solidFill>
                <a:latin typeface="Calibri Light"/>
                <a:cs typeface="Calibri Light"/>
              </a:rPr>
              <a:t> </a:t>
            </a:r>
            <a:r>
              <a:rPr sz="2200" b="0" spc="145" dirty="0">
                <a:solidFill>
                  <a:srgbClr val="C00000"/>
                </a:solidFill>
                <a:latin typeface="Calibri Light"/>
                <a:cs typeface="Calibri Light"/>
              </a:rPr>
              <a:t>benefits</a:t>
            </a:r>
            <a:r>
              <a:rPr sz="2200" b="0" spc="665" dirty="0">
                <a:solidFill>
                  <a:srgbClr val="C00000"/>
                </a:solidFill>
                <a:latin typeface="Calibri Light"/>
                <a:cs typeface="Calibri Light"/>
              </a:rPr>
              <a:t> </a:t>
            </a:r>
            <a:r>
              <a:rPr sz="2200" b="0" spc="80" dirty="0">
                <a:solidFill>
                  <a:srgbClr val="C00000"/>
                </a:solidFill>
                <a:latin typeface="Calibri Light"/>
                <a:cs typeface="Calibri Light"/>
              </a:rPr>
              <a:t>of</a:t>
            </a:r>
            <a:r>
              <a:rPr sz="2200" b="0" spc="655" dirty="0">
                <a:solidFill>
                  <a:srgbClr val="C00000"/>
                </a:solidFill>
                <a:latin typeface="Calibri Light"/>
                <a:cs typeface="Calibri Light"/>
              </a:rPr>
              <a:t> </a:t>
            </a:r>
            <a:r>
              <a:rPr sz="2200" b="0" spc="150" dirty="0">
                <a:solidFill>
                  <a:srgbClr val="C00000"/>
                </a:solidFill>
                <a:latin typeface="Calibri Light"/>
                <a:cs typeface="Calibri Light"/>
              </a:rPr>
              <a:t>quitting</a:t>
            </a:r>
            <a:r>
              <a:rPr sz="2200" b="0" spc="650" dirty="0">
                <a:solidFill>
                  <a:srgbClr val="C00000"/>
                </a:solidFill>
                <a:latin typeface="Calibri Light"/>
                <a:cs typeface="Calibri Light"/>
              </a:rPr>
              <a:t> </a:t>
            </a:r>
            <a:r>
              <a:rPr sz="2200" b="0" spc="140" dirty="0">
                <a:solidFill>
                  <a:srgbClr val="C00000"/>
                </a:solidFill>
                <a:latin typeface="Calibri Light"/>
                <a:cs typeface="Calibri Light"/>
              </a:rPr>
              <a:t>smoking</a:t>
            </a:r>
            <a:r>
              <a:rPr sz="2200" b="0" spc="660" dirty="0">
                <a:solidFill>
                  <a:srgbClr val="C00000"/>
                </a:solidFill>
                <a:latin typeface="Calibri Light"/>
                <a:cs typeface="Calibri Light"/>
              </a:rPr>
              <a:t> </a:t>
            </a:r>
            <a:r>
              <a:rPr sz="2200" b="0" spc="155" dirty="0">
                <a:solidFill>
                  <a:srgbClr val="C00000"/>
                </a:solidFill>
                <a:latin typeface="Calibri Light"/>
                <a:cs typeface="Calibri Light"/>
              </a:rPr>
              <a:t>at</a:t>
            </a:r>
            <a:r>
              <a:rPr sz="2200" b="0" spc="160" dirty="0">
                <a:solidFill>
                  <a:srgbClr val="C00000"/>
                </a:solidFill>
                <a:latin typeface="Calibri Light"/>
                <a:cs typeface="Calibri Light"/>
              </a:rPr>
              <a:t> </a:t>
            </a:r>
            <a:r>
              <a:rPr sz="2200" b="0" spc="140" dirty="0">
                <a:solidFill>
                  <a:srgbClr val="C00000"/>
                </a:solidFill>
                <a:latin typeface="Calibri Light"/>
                <a:cs typeface="Calibri Light"/>
              </a:rPr>
              <a:t>different</a:t>
            </a:r>
            <a:r>
              <a:rPr sz="2200" b="0" spc="1305" dirty="0">
                <a:solidFill>
                  <a:srgbClr val="C00000"/>
                </a:solidFill>
                <a:latin typeface="Calibri Light"/>
                <a:cs typeface="Calibri Light"/>
              </a:rPr>
              <a:t> </a:t>
            </a:r>
            <a:r>
              <a:rPr sz="2200" b="0" spc="110" dirty="0">
                <a:solidFill>
                  <a:srgbClr val="C00000"/>
                </a:solidFill>
                <a:latin typeface="Calibri Light"/>
                <a:cs typeface="Calibri Light"/>
              </a:rPr>
              <a:t>ages.’</a:t>
            </a:r>
            <a:r>
              <a:rPr sz="2200" b="0" spc="1285" dirty="0">
                <a:solidFill>
                  <a:srgbClr val="C00000"/>
                </a:solidFill>
                <a:latin typeface="Calibri Light"/>
                <a:cs typeface="Calibri Light"/>
              </a:rPr>
              <a:t> </a:t>
            </a:r>
            <a:r>
              <a:rPr sz="2200" b="0" i="1" spc="145" dirty="0">
                <a:solidFill>
                  <a:srgbClr val="C00000"/>
                </a:solidFill>
                <a:latin typeface="Calibri Light"/>
                <a:cs typeface="Calibri Light"/>
              </a:rPr>
              <a:t>American</a:t>
            </a:r>
            <a:r>
              <a:rPr sz="2200" b="0" i="1" spc="1315" dirty="0">
                <a:solidFill>
                  <a:srgbClr val="C00000"/>
                </a:solidFill>
                <a:latin typeface="Calibri Light"/>
                <a:cs typeface="Calibri Light"/>
              </a:rPr>
              <a:t> </a:t>
            </a:r>
            <a:r>
              <a:rPr sz="2200" b="0" i="1" spc="150" dirty="0">
                <a:solidFill>
                  <a:srgbClr val="C00000"/>
                </a:solidFill>
                <a:latin typeface="Calibri Light"/>
                <a:cs typeface="Calibri Light"/>
              </a:rPr>
              <a:t>journal</a:t>
            </a:r>
            <a:r>
              <a:rPr sz="2200" b="0" i="1" spc="1320" dirty="0">
                <a:solidFill>
                  <a:srgbClr val="C00000"/>
                </a:solidFill>
                <a:latin typeface="Calibri Light"/>
                <a:cs typeface="Calibri Light"/>
              </a:rPr>
              <a:t> </a:t>
            </a:r>
            <a:r>
              <a:rPr sz="2200" b="0" i="1" spc="80" dirty="0">
                <a:solidFill>
                  <a:srgbClr val="C00000"/>
                </a:solidFill>
                <a:latin typeface="Calibri Light"/>
                <a:cs typeface="Calibri Light"/>
              </a:rPr>
              <a:t>of</a:t>
            </a:r>
            <a:r>
              <a:rPr sz="2200" b="0" i="1" spc="1300" dirty="0">
                <a:solidFill>
                  <a:srgbClr val="C00000"/>
                </a:solidFill>
                <a:latin typeface="Calibri Light"/>
                <a:cs typeface="Calibri Light"/>
              </a:rPr>
              <a:t> </a:t>
            </a:r>
            <a:r>
              <a:rPr sz="2200" b="0" i="1" spc="155" dirty="0">
                <a:solidFill>
                  <a:srgbClr val="C00000"/>
                </a:solidFill>
                <a:latin typeface="Calibri Light"/>
                <a:cs typeface="Calibri Light"/>
              </a:rPr>
              <a:t>preventive</a:t>
            </a:r>
            <a:r>
              <a:rPr sz="2200" b="0" i="1" spc="1285" dirty="0">
                <a:solidFill>
                  <a:srgbClr val="C00000"/>
                </a:solidFill>
                <a:latin typeface="Calibri Light"/>
                <a:cs typeface="Calibri Light"/>
              </a:rPr>
              <a:t> </a:t>
            </a:r>
            <a:r>
              <a:rPr sz="2200" b="0" i="1" spc="145" dirty="0">
                <a:solidFill>
                  <a:srgbClr val="C00000"/>
                </a:solidFill>
                <a:latin typeface="Calibri Light"/>
                <a:cs typeface="Calibri Light"/>
              </a:rPr>
              <a:t>medicine</a:t>
            </a:r>
            <a:r>
              <a:rPr sz="2200" b="0" i="1" spc="-300" dirty="0">
                <a:solidFill>
                  <a:srgbClr val="C00000"/>
                </a:solidFill>
                <a:latin typeface="Calibri Light"/>
                <a:cs typeface="Calibri Light"/>
              </a:rPr>
              <a:t> </a:t>
            </a:r>
            <a:r>
              <a:rPr sz="2200" b="0" spc="-10" dirty="0">
                <a:solidFill>
                  <a:srgbClr val="C00000"/>
                </a:solidFill>
                <a:latin typeface="Calibri Light"/>
                <a:cs typeface="Calibri Light"/>
              </a:rPr>
              <a:t>,</a:t>
            </a:r>
            <a:r>
              <a:rPr sz="2200" b="0" spc="1300" dirty="0">
                <a:solidFill>
                  <a:srgbClr val="C00000"/>
                </a:solidFill>
                <a:latin typeface="Calibri Light"/>
                <a:cs typeface="Calibri Light"/>
              </a:rPr>
              <a:t> </a:t>
            </a:r>
            <a:r>
              <a:rPr sz="2200" b="0" i="1" spc="114" dirty="0">
                <a:solidFill>
                  <a:srgbClr val="C00000"/>
                </a:solidFill>
                <a:latin typeface="Calibri Light"/>
                <a:cs typeface="Calibri Light"/>
              </a:rPr>
              <a:t>67</a:t>
            </a:r>
            <a:r>
              <a:rPr sz="2200" b="0" spc="114" dirty="0">
                <a:solidFill>
                  <a:srgbClr val="C00000"/>
                </a:solidFill>
                <a:latin typeface="Calibri Light"/>
                <a:cs typeface="Calibri Light"/>
              </a:rPr>
              <a:t>(</a:t>
            </a:r>
            <a:r>
              <a:rPr sz="2200" b="0" spc="-305" dirty="0">
                <a:solidFill>
                  <a:srgbClr val="C00000"/>
                </a:solidFill>
                <a:latin typeface="Calibri Light"/>
                <a:cs typeface="Calibri Light"/>
              </a:rPr>
              <a:t> </a:t>
            </a:r>
            <a:r>
              <a:rPr sz="2200" b="0" spc="120" dirty="0">
                <a:solidFill>
                  <a:srgbClr val="C00000"/>
                </a:solidFill>
                <a:latin typeface="Calibri Light"/>
                <a:cs typeface="Calibri Light"/>
              </a:rPr>
              <a:t>5),</a:t>
            </a:r>
            <a:r>
              <a:rPr sz="2200" b="0" spc="1300" dirty="0">
                <a:solidFill>
                  <a:srgbClr val="C00000"/>
                </a:solidFill>
                <a:latin typeface="Calibri Light"/>
                <a:cs typeface="Calibri Light"/>
              </a:rPr>
              <a:t> </a:t>
            </a:r>
            <a:r>
              <a:rPr sz="2200" b="0" spc="114" dirty="0">
                <a:solidFill>
                  <a:srgbClr val="C00000"/>
                </a:solidFill>
                <a:latin typeface="Calibri Light"/>
                <a:cs typeface="Calibri Light"/>
              </a:rPr>
              <a:t>pp.</a:t>
            </a:r>
            <a:r>
              <a:rPr sz="2200" b="0" spc="-305" dirty="0">
                <a:solidFill>
                  <a:srgbClr val="C00000"/>
                </a:solidFill>
                <a:latin typeface="Calibri Light"/>
                <a:cs typeface="Calibri Light"/>
              </a:rPr>
              <a:t> </a:t>
            </a:r>
            <a:r>
              <a:rPr sz="2200" b="0" spc="130" dirty="0">
                <a:solidFill>
                  <a:srgbClr val="C00000"/>
                </a:solidFill>
                <a:latin typeface="Calibri Light"/>
                <a:cs typeface="Calibri Light"/>
              </a:rPr>
              <a:t>684-</a:t>
            </a:r>
            <a:r>
              <a:rPr sz="2200" b="0" spc="-305" dirty="0">
                <a:solidFill>
                  <a:srgbClr val="C00000"/>
                </a:solidFill>
                <a:latin typeface="Calibri Light"/>
                <a:cs typeface="Calibri Light"/>
              </a:rPr>
              <a:t> </a:t>
            </a:r>
            <a:r>
              <a:rPr sz="2200" b="0" spc="130" dirty="0">
                <a:solidFill>
                  <a:srgbClr val="C00000"/>
                </a:solidFill>
                <a:latin typeface="Calibri Light"/>
                <a:cs typeface="Calibri Light"/>
              </a:rPr>
              <a:t>688.</a:t>
            </a:r>
            <a:r>
              <a:rPr sz="2200" b="0" spc="-5" dirty="0">
                <a:solidFill>
                  <a:srgbClr val="C00000"/>
                </a:solidFill>
                <a:latin typeface="Calibri Light"/>
                <a:cs typeface="Calibri Light"/>
              </a:rPr>
              <a:t> </a:t>
            </a:r>
            <a:r>
              <a:rPr sz="2200" b="0" spc="150" dirty="0">
                <a:solidFill>
                  <a:srgbClr val="C00000"/>
                </a:solidFill>
                <a:latin typeface="Calibri Light"/>
                <a:cs typeface="Calibri Light"/>
              </a:rPr>
              <a:t>Available</a:t>
            </a:r>
            <a:r>
              <a:rPr sz="2200" b="0" spc="360" dirty="0">
                <a:solidFill>
                  <a:srgbClr val="C00000"/>
                </a:solidFill>
                <a:latin typeface="Calibri Light"/>
                <a:cs typeface="Calibri Light"/>
              </a:rPr>
              <a:t> </a:t>
            </a:r>
            <a:r>
              <a:rPr sz="2200" b="0" spc="114" dirty="0">
                <a:solidFill>
                  <a:srgbClr val="C00000"/>
                </a:solidFill>
                <a:latin typeface="Calibri Light"/>
                <a:cs typeface="Calibri Light"/>
              </a:rPr>
              <a:t>at:</a:t>
            </a:r>
            <a:r>
              <a:rPr sz="2200" b="0" spc="340" dirty="0">
                <a:solidFill>
                  <a:srgbClr val="C00000"/>
                </a:solidFill>
                <a:latin typeface="Calibri Light"/>
                <a:cs typeface="Calibri Light"/>
              </a:rPr>
              <a:t> </a:t>
            </a:r>
            <a:r>
              <a:rPr sz="2200" b="0" u="sng" spc="170" dirty="0">
                <a:solidFill>
                  <a:srgbClr val="2997E2"/>
                </a:solidFill>
                <a:uFill>
                  <a:solidFill>
                    <a:srgbClr val="2997E2"/>
                  </a:solidFill>
                </a:uFill>
                <a:latin typeface="Calibri Light"/>
                <a:cs typeface="Calibri Light"/>
                <a:hlinkClick r:id="rId4"/>
              </a:rPr>
              <a:t>https://do</a:t>
            </a:r>
            <a:r>
              <a:rPr sz="2200" b="0" u="sng" spc="170" dirty="0">
                <a:solidFill>
                  <a:srgbClr val="2997E2"/>
                </a:solidFill>
                <a:uFill>
                  <a:solidFill>
                    <a:srgbClr val="2997E2"/>
                  </a:solidFill>
                </a:uFill>
                <a:latin typeface="Calibri Light"/>
                <a:cs typeface="Calibri Light"/>
              </a:rPr>
              <a:t>i</a:t>
            </a:r>
            <a:r>
              <a:rPr sz="2200" b="0" u="sng" spc="170" dirty="0">
                <a:solidFill>
                  <a:srgbClr val="2997E2"/>
                </a:solidFill>
                <a:uFill>
                  <a:solidFill>
                    <a:srgbClr val="2997E2"/>
                  </a:solidFill>
                </a:uFill>
                <a:latin typeface="Calibri Light"/>
                <a:cs typeface="Calibri Light"/>
                <a:hlinkClick r:id="rId4"/>
              </a:rPr>
              <a:t>.Org/10.1016/j.</a:t>
            </a:r>
            <a:r>
              <a:rPr sz="2200" b="0" u="sng" spc="-295" dirty="0">
                <a:solidFill>
                  <a:srgbClr val="2997E2"/>
                </a:solidFill>
                <a:uFill>
                  <a:solidFill>
                    <a:srgbClr val="2997E2"/>
                  </a:solidFill>
                </a:uFill>
                <a:latin typeface="Calibri Light"/>
                <a:cs typeface="Calibri Light"/>
                <a:hlinkClick r:id="rId4"/>
              </a:rPr>
              <a:t> </a:t>
            </a:r>
            <a:r>
              <a:rPr sz="2200" b="0" u="sng" spc="165" dirty="0">
                <a:solidFill>
                  <a:srgbClr val="2997E2"/>
                </a:solidFill>
                <a:uFill>
                  <a:solidFill>
                    <a:srgbClr val="2997E2"/>
                  </a:solidFill>
                </a:uFill>
                <a:latin typeface="Calibri Light"/>
                <a:cs typeface="Calibri Light"/>
                <a:hlinkClick r:id="rId4"/>
              </a:rPr>
              <a:t>Amepre.2024.06.020</a:t>
            </a:r>
            <a:endParaRPr sz="2200">
              <a:latin typeface="Calibri Light"/>
              <a:cs typeface="Calibri Light"/>
            </a:endParaRPr>
          </a:p>
          <a:p>
            <a:pPr marL="355600" marR="5080" indent="-342900" algn="just">
              <a:lnSpc>
                <a:spcPct val="80000"/>
              </a:lnSpc>
              <a:spcBef>
                <a:spcPts val="1430"/>
              </a:spcBef>
              <a:buClr>
                <a:srgbClr val="E38312"/>
              </a:buClr>
              <a:buFont typeface="Arial"/>
              <a:buChar char="•"/>
              <a:tabLst>
                <a:tab pos="355600" algn="l"/>
              </a:tabLst>
            </a:pPr>
            <a:r>
              <a:rPr sz="2200" b="0" spc="135" dirty="0">
                <a:solidFill>
                  <a:srgbClr val="C00000"/>
                </a:solidFill>
                <a:latin typeface="Calibri Light"/>
                <a:cs typeface="Calibri Light"/>
              </a:rPr>
              <a:t>Lund,</a:t>
            </a:r>
            <a:r>
              <a:rPr sz="2200" b="0" spc="490" dirty="0">
                <a:solidFill>
                  <a:srgbClr val="C00000"/>
                </a:solidFill>
                <a:latin typeface="Calibri Light"/>
                <a:cs typeface="Calibri Light"/>
              </a:rPr>
              <a:t> </a:t>
            </a:r>
            <a:r>
              <a:rPr sz="2200" b="0" spc="75" dirty="0">
                <a:solidFill>
                  <a:srgbClr val="C00000"/>
                </a:solidFill>
                <a:latin typeface="Calibri Light"/>
                <a:cs typeface="Calibri Light"/>
              </a:rPr>
              <a:t>M.</a:t>
            </a:r>
            <a:r>
              <a:rPr sz="2200" b="0" spc="465" dirty="0">
                <a:solidFill>
                  <a:srgbClr val="C00000"/>
                </a:solidFill>
                <a:latin typeface="Calibri Light"/>
                <a:cs typeface="Calibri Light"/>
              </a:rPr>
              <a:t> </a:t>
            </a:r>
            <a:r>
              <a:rPr sz="2200" b="0" spc="160" dirty="0">
                <a:solidFill>
                  <a:srgbClr val="C00000"/>
                </a:solidFill>
                <a:latin typeface="Calibri Light"/>
                <a:cs typeface="Calibri Light"/>
              </a:rPr>
              <a:t>A</a:t>
            </a:r>
            <a:r>
              <a:rPr sz="2200" b="0" spc="185" dirty="0">
                <a:solidFill>
                  <a:srgbClr val="C00000"/>
                </a:solidFill>
                <a:latin typeface="Calibri Light"/>
                <a:cs typeface="Calibri Light"/>
              </a:rPr>
              <a:t>n</a:t>
            </a:r>
            <a:r>
              <a:rPr sz="2200" b="0" dirty="0">
                <a:solidFill>
                  <a:srgbClr val="C00000"/>
                </a:solidFill>
                <a:latin typeface="Calibri Light"/>
                <a:cs typeface="Calibri Light"/>
              </a:rPr>
              <a:t>d</a:t>
            </a:r>
            <a:r>
              <a:rPr sz="2200" b="0" spc="465" dirty="0">
                <a:solidFill>
                  <a:srgbClr val="C00000"/>
                </a:solidFill>
                <a:latin typeface="Calibri Light"/>
                <a:cs typeface="Calibri Light"/>
              </a:rPr>
              <a:t> </a:t>
            </a:r>
            <a:r>
              <a:rPr sz="2200" b="0" spc="145" dirty="0">
                <a:solidFill>
                  <a:srgbClr val="C00000"/>
                </a:solidFill>
                <a:latin typeface="Calibri Light"/>
                <a:cs typeface="Calibri Light"/>
              </a:rPr>
              <a:t>lund,</a:t>
            </a:r>
            <a:r>
              <a:rPr sz="2200" b="0" spc="465" dirty="0">
                <a:solidFill>
                  <a:srgbClr val="C00000"/>
                </a:solidFill>
                <a:latin typeface="Calibri Light"/>
                <a:cs typeface="Calibri Light"/>
              </a:rPr>
              <a:t> </a:t>
            </a:r>
            <a:r>
              <a:rPr sz="2200" b="0" spc="90" dirty="0">
                <a:solidFill>
                  <a:srgbClr val="C00000"/>
                </a:solidFill>
                <a:latin typeface="Calibri Light"/>
                <a:cs typeface="Calibri Light"/>
              </a:rPr>
              <a:t>I.</a:t>
            </a:r>
            <a:r>
              <a:rPr sz="2200" b="0" spc="465" dirty="0">
                <a:solidFill>
                  <a:srgbClr val="C00000"/>
                </a:solidFill>
                <a:latin typeface="Calibri Light"/>
                <a:cs typeface="Calibri Light"/>
              </a:rPr>
              <a:t> </a:t>
            </a:r>
            <a:r>
              <a:rPr sz="2200" b="0" spc="-10" dirty="0">
                <a:solidFill>
                  <a:srgbClr val="C00000"/>
                </a:solidFill>
                <a:latin typeface="Calibri Light"/>
                <a:cs typeface="Calibri Light"/>
              </a:rPr>
              <a:t>(</a:t>
            </a:r>
            <a:r>
              <a:rPr sz="2200" b="0" spc="-305" dirty="0">
                <a:solidFill>
                  <a:srgbClr val="C00000"/>
                </a:solidFill>
                <a:latin typeface="Calibri Light"/>
                <a:cs typeface="Calibri Light"/>
              </a:rPr>
              <a:t> </a:t>
            </a:r>
            <a:r>
              <a:rPr sz="2200" b="0" spc="145" dirty="0">
                <a:solidFill>
                  <a:srgbClr val="C00000"/>
                </a:solidFill>
                <a:latin typeface="Calibri Light"/>
                <a:cs typeface="Calibri Light"/>
              </a:rPr>
              <a:t>2022)</a:t>
            </a:r>
            <a:r>
              <a:rPr sz="2200" b="0" spc="480" dirty="0">
                <a:solidFill>
                  <a:srgbClr val="C00000"/>
                </a:solidFill>
                <a:latin typeface="Calibri Light"/>
                <a:cs typeface="Calibri Light"/>
              </a:rPr>
              <a:t> </a:t>
            </a:r>
            <a:r>
              <a:rPr sz="2200" b="0" spc="145" dirty="0">
                <a:solidFill>
                  <a:srgbClr val="C00000"/>
                </a:solidFill>
                <a:latin typeface="Calibri Light"/>
                <a:cs typeface="Calibri Light"/>
              </a:rPr>
              <a:t>‘smoking</a:t>
            </a:r>
            <a:r>
              <a:rPr sz="2200" b="0" spc="465" dirty="0">
                <a:solidFill>
                  <a:srgbClr val="C00000"/>
                </a:solidFill>
                <a:latin typeface="Calibri Light"/>
                <a:cs typeface="Calibri Light"/>
              </a:rPr>
              <a:t> </a:t>
            </a:r>
            <a:r>
              <a:rPr sz="2200" b="0" spc="150" dirty="0">
                <a:solidFill>
                  <a:srgbClr val="C00000"/>
                </a:solidFill>
                <a:latin typeface="Calibri Light"/>
                <a:cs typeface="Calibri Light"/>
              </a:rPr>
              <a:t>cessation</a:t>
            </a:r>
            <a:r>
              <a:rPr sz="2200" b="0" spc="484" dirty="0">
                <a:solidFill>
                  <a:srgbClr val="C00000"/>
                </a:solidFill>
                <a:latin typeface="Calibri Light"/>
                <a:cs typeface="Calibri Light"/>
              </a:rPr>
              <a:t> </a:t>
            </a:r>
            <a:r>
              <a:rPr sz="2200" b="0" spc="125" dirty="0">
                <a:solidFill>
                  <a:srgbClr val="C00000"/>
                </a:solidFill>
                <a:latin typeface="Calibri Light"/>
                <a:cs typeface="Calibri Light"/>
              </a:rPr>
              <a:t>aids</a:t>
            </a:r>
            <a:r>
              <a:rPr sz="2200" b="0" spc="475" dirty="0">
                <a:solidFill>
                  <a:srgbClr val="C00000"/>
                </a:solidFill>
                <a:latin typeface="Calibri Light"/>
                <a:cs typeface="Calibri Light"/>
              </a:rPr>
              <a:t> </a:t>
            </a:r>
            <a:r>
              <a:rPr sz="2200" b="0" spc="110" dirty="0">
                <a:solidFill>
                  <a:srgbClr val="C00000"/>
                </a:solidFill>
                <a:latin typeface="Calibri Light"/>
                <a:cs typeface="Calibri Light"/>
              </a:rPr>
              <a:t>and</a:t>
            </a:r>
            <a:r>
              <a:rPr sz="2200" b="0" spc="465" dirty="0">
                <a:solidFill>
                  <a:srgbClr val="C00000"/>
                </a:solidFill>
                <a:latin typeface="Calibri Light"/>
                <a:cs typeface="Calibri Light"/>
              </a:rPr>
              <a:t> </a:t>
            </a:r>
            <a:r>
              <a:rPr sz="2200" b="0" spc="145" dirty="0">
                <a:solidFill>
                  <a:srgbClr val="C00000"/>
                </a:solidFill>
                <a:latin typeface="Calibri Light"/>
                <a:cs typeface="Calibri Light"/>
              </a:rPr>
              <a:t>strategies:</a:t>
            </a:r>
            <a:r>
              <a:rPr sz="2200" b="0" spc="459" dirty="0">
                <a:solidFill>
                  <a:srgbClr val="C00000"/>
                </a:solidFill>
                <a:latin typeface="Calibri Light"/>
                <a:cs typeface="Calibri Light"/>
              </a:rPr>
              <a:t> </a:t>
            </a:r>
            <a:r>
              <a:rPr sz="2200" b="0" spc="-15" dirty="0">
                <a:solidFill>
                  <a:srgbClr val="C00000"/>
                </a:solidFill>
                <a:latin typeface="Calibri Light"/>
                <a:cs typeface="Calibri Light"/>
              </a:rPr>
              <a:t>a</a:t>
            </a:r>
            <a:r>
              <a:rPr sz="2200" b="0" spc="470" dirty="0">
                <a:solidFill>
                  <a:srgbClr val="C00000"/>
                </a:solidFill>
                <a:latin typeface="Calibri Light"/>
                <a:cs typeface="Calibri Light"/>
              </a:rPr>
              <a:t> </a:t>
            </a:r>
            <a:r>
              <a:rPr sz="2200" b="0" spc="155" dirty="0">
                <a:solidFill>
                  <a:srgbClr val="C00000"/>
                </a:solidFill>
                <a:latin typeface="Calibri Light"/>
                <a:cs typeface="Calibri Light"/>
              </a:rPr>
              <a:t>population-</a:t>
            </a:r>
            <a:r>
              <a:rPr sz="2200" b="0" spc="135" dirty="0">
                <a:solidFill>
                  <a:srgbClr val="C00000"/>
                </a:solidFill>
                <a:latin typeface="Calibri Light"/>
                <a:cs typeface="Calibri Light"/>
              </a:rPr>
              <a:t>based</a:t>
            </a:r>
            <a:r>
              <a:rPr sz="2200" b="0" spc="484" dirty="0">
                <a:solidFill>
                  <a:srgbClr val="C00000"/>
                </a:solidFill>
                <a:latin typeface="Calibri Light"/>
                <a:cs typeface="Calibri Light"/>
              </a:rPr>
              <a:t> </a:t>
            </a:r>
            <a:r>
              <a:rPr sz="2200" b="0" spc="140" dirty="0">
                <a:solidFill>
                  <a:srgbClr val="C00000"/>
                </a:solidFill>
                <a:latin typeface="Calibri Light"/>
                <a:cs typeface="Calibri Light"/>
              </a:rPr>
              <a:t>survey</a:t>
            </a:r>
            <a:r>
              <a:rPr sz="2200" b="0" spc="475" dirty="0">
                <a:solidFill>
                  <a:srgbClr val="C00000"/>
                </a:solidFill>
                <a:latin typeface="Calibri Light"/>
                <a:cs typeface="Calibri Light"/>
              </a:rPr>
              <a:t> </a:t>
            </a:r>
            <a:r>
              <a:rPr sz="2200" b="0" spc="80" dirty="0">
                <a:solidFill>
                  <a:srgbClr val="C00000"/>
                </a:solidFill>
                <a:latin typeface="Calibri Light"/>
                <a:cs typeface="Calibri Light"/>
              </a:rPr>
              <a:t>of</a:t>
            </a:r>
            <a:r>
              <a:rPr sz="2200" b="0" spc="475" dirty="0">
                <a:solidFill>
                  <a:srgbClr val="C00000"/>
                </a:solidFill>
                <a:latin typeface="Calibri Light"/>
                <a:cs typeface="Calibri Light"/>
              </a:rPr>
              <a:t> </a:t>
            </a:r>
            <a:r>
              <a:rPr sz="2200" b="0" spc="130" dirty="0">
                <a:solidFill>
                  <a:srgbClr val="C00000"/>
                </a:solidFill>
                <a:latin typeface="Calibri Light"/>
                <a:cs typeface="Calibri Light"/>
              </a:rPr>
              <a:t>former</a:t>
            </a:r>
            <a:r>
              <a:rPr sz="2200" b="0" spc="484" dirty="0">
                <a:solidFill>
                  <a:srgbClr val="C00000"/>
                </a:solidFill>
                <a:latin typeface="Calibri Light"/>
                <a:cs typeface="Calibri Light"/>
              </a:rPr>
              <a:t> </a:t>
            </a:r>
            <a:r>
              <a:rPr sz="2200" b="0" spc="114" dirty="0">
                <a:solidFill>
                  <a:srgbClr val="C00000"/>
                </a:solidFill>
                <a:latin typeface="Calibri Light"/>
                <a:cs typeface="Calibri Light"/>
              </a:rPr>
              <a:t>and</a:t>
            </a:r>
            <a:r>
              <a:rPr sz="2200" b="0" spc="465" dirty="0">
                <a:solidFill>
                  <a:srgbClr val="C00000"/>
                </a:solidFill>
                <a:latin typeface="Calibri Light"/>
                <a:cs typeface="Calibri Light"/>
              </a:rPr>
              <a:t> </a:t>
            </a:r>
            <a:r>
              <a:rPr sz="2200" b="0" spc="140" dirty="0">
                <a:solidFill>
                  <a:srgbClr val="C00000"/>
                </a:solidFill>
                <a:latin typeface="Calibri Light"/>
                <a:cs typeface="Calibri Light"/>
              </a:rPr>
              <a:t>current</a:t>
            </a:r>
            <a:r>
              <a:rPr sz="2200" b="0" spc="484" dirty="0">
                <a:solidFill>
                  <a:srgbClr val="C00000"/>
                </a:solidFill>
                <a:latin typeface="Calibri Light"/>
                <a:cs typeface="Calibri Light"/>
              </a:rPr>
              <a:t> </a:t>
            </a:r>
            <a:r>
              <a:rPr sz="2200" b="0" spc="120" dirty="0">
                <a:solidFill>
                  <a:srgbClr val="C00000"/>
                </a:solidFill>
                <a:latin typeface="Calibri Light"/>
                <a:cs typeface="Calibri Light"/>
              </a:rPr>
              <a:t>smokers</a:t>
            </a:r>
            <a:r>
              <a:rPr sz="2200" b="0" spc="495" dirty="0">
                <a:solidFill>
                  <a:srgbClr val="C00000"/>
                </a:solidFill>
                <a:latin typeface="Calibri Light"/>
                <a:cs typeface="Calibri Light"/>
              </a:rPr>
              <a:t> </a:t>
            </a:r>
            <a:r>
              <a:rPr sz="2200" b="0" spc="200" dirty="0">
                <a:solidFill>
                  <a:srgbClr val="C00000"/>
                </a:solidFill>
                <a:latin typeface="Calibri Light"/>
                <a:cs typeface="Calibri Light"/>
              </a:rPr>
              <a:t>i</a:t>
            </a:r>
            <a:r>
              <a:rPr sz="2200" b="0" dirty="0">
                <a:solidFill>
                  <a:srgbClr val="C00000"/>
                </a:solidFill>
                <a:latin typeface="Calibri Light"/>
                <a:cs typeface="Calibri Light"/>
              </a:rPr>
              <a:t>n</a:t>
            </a:r>
            <a:r>
              <a:rPr sz="2200" b="0" spc="475" dirty="0">
                <a:solidFill>
                  <a:srgbClr val="C00000"/>
                </a:solidFill>
                <a:latin typeface="Calibri Light"/>
                <a:cs typeface="Calibri Light"/>
              </a:rPr>
              <a:t> </a:t>
            </a:r>
            <a:r>
              <a:rPr sz="2200" b="0" spc="100" dirty="0">
                <a:solidFill>
                  <a:srgbClr val="C00000"/>
                </a:solidFill>
                <a:latin typeface="Calibri Light"/>
                <a:cs typeface="Calibri Light"/>
              </a:rPr>
              <a:t>norway.’</a:t>
            </a:r>
            <a:r>
              <a:rPr sz="2200" b="0" spc="480" dirty="0">
                <a:solidFill>
                  <a:srgbClr val="C00000"/>
                </a:solidFill>
                <a:latin typeface="Calibri Light"/>
                <a:cs typeface="Calibri Light"/>
              </a:rPr>
              <a:t> </a:t>
            </a:r>
            <a:r>
              <a:rPr sz="2200" b="0" i="1" spc="105" dirty="0">
                <a:solidFill>
                  <a:srgbClr val="C00000"/>
                </a:solidFill>
                <a:latin typeface="Calibri Light"/>
                <a:cs typeface="Calibri Light"/>
              </a:rPr>
              <a:t>BMC</a:t>
            </a:r>
            <a:r>
              <a:rPr sz="2200" b="0" i="1" spc="484" dirty="0">
                <a:solidFill>
                  <a:srgbClr val="C00000"/>
                </a:solidFill>
                <a:latin typeface="Calibri Light"/>
                <a:cs typeface="Calibri Light"/>
              </a:rPr>
              <a:t> </a:t>
            </a:r>
            <a:r>
              <a:rPr sz="2200" b="0" i="1" spc="150" dirty="0">
                <a:solidFill>
                  <a:srgbClr val="C00000"/>
                </a:solidFill>
                <a:latin typeface="Calibri Light"/>
                <a:cs typeface="Calibri Light"/>
              </a:rPr>
              <a:t>public</a:t>
            </a:r>
            <a:r>
              <a:rPr sz="2200" b="0" i="1" spc="480" dirty="0">
                <a:solidFill>
                  <a:srgbClr val="C00000"/>
                </a:solidFill>
                <a:latin typeface="Calibri Light"/>
                <a:cs typeface="Calibri Light"/>
              </a:rPr>
              <a:t> </a:t>
            </a:r>
            <a:r>
              <a:rPr sz="2200" b="0" i="1" spc="145" dirty="0">
                <a:solidFill>
                  <a:srgbClr val="C00000"/>
                </a:solidFill>
                <a:latin typeface="Calibri Light"/>
                <a:cs typeface="Calibri Light"/>
              </a:rPr>
              <a:t>health</a:t>
            </a:r>
            <a:r>
              <a:rPr sz="2200" b="0" i="1" spc="-305" dirty="0">
                <a:solidFill>
                  <a:srgbClr val="C00000"/>
                </a:solidFill>
                <a:latin typeface="Calibri Light"/>
                <a:cs typeface="Calibri Light"/>
              </a:rPr>
              <a:t> </a:t>
            </a:r>
            <a:r>
              <a:rPr sz="2200" b="0" spc="-10" dirty="0">
                <a:solidFill>
                  <a:srgbClr val="C00000"/>
                </a:solidFill>
                <a:latin typeface="Calibri Light"/>
                <a:cs typeface="Calibri Light"/>
              </a:rPr>
              <a:t>,</a:t>
            </a:r>
            <a:r>
              <a:rPr sz="2200" b="0" spc="490" dirty="0">
                <a:solidFill>
                  <a:srgbClr val="C00000"/>
                </a:solidFill>
                <a:latin typeface="Calibri Light"/>
                <a:cs typeface="Calibri Light"/>
              </a:rPr>
              <a:t> </a:t>
            </a:r>
            <a:r>
              <a:rPr sz="2200" b="0" i="1" spc="114" dirty="0">
                <a:solidFill>
                  <a:srgbClr val="C00000"/>
                </a:solidFill>
                <a:latin typeface="Calibri Light"/>
                <a:cs typeface="Calibri Light"/>
              </a:rPr>
              <a:t>22</a:t>
            </a:r>
            <a:r>
              <a:rPr sz="2200" b="0" spc="114" dirty="0">
                <a:solidFill>
                  <a:srgbClr val="C00000"/>
                </a:solidFill>
                <a:latin typeface="Calibri Light"/>
                <a:cs typeface="Calibri Light"/>
              </a:rPr>
              <a:t>(</a:t>
            </a:r>
            <a:r>
              <a:rPr sz="2200" b="0" spc="-305" dirty="0">
                <a:solidFill>
                  <a:srgbClr val="C00000"/>
                </a:solidFill>
                <a:latin typeface="Calibri Light"/>
                <a:cs typeface="Calibri Light"/>
              </a:rPr>
              <a:t> </a:t>
            </a:r>
            <a:r>
              <a:rPr sz="2200" b="0" spc="120" dirty="0">
                <a:solidFill>
                  <a:srgbClr val="C00000"/>
                </a:solidFill>
                <a:latin typeface="Calibri Light"/>
                <a:cs typeface="Calibri Light"/>
              </a:rPr>
              <a:t>1),</a:t>
            </a:r>
            <a:r>
              <a:rPr sz="2200" b="0" spc="-305" dirty="0">
                <a:solidFill>
                  <a:srgbClr val="C00000"/>
                </a:solidFill>
                <a:latin typeface="Calibri Light"/>
                <a:cs typeface="Calibri Light"/>
              </a:rPr>
              <a:t> </a:t>
            </a:r>
            <a:r>
              <a:rPr sz="2200" b="0" spc="95" dirty="0">
                <a:solidFill>
                  <a:srgbClr val="C00000"/>
                </a:solidFill>
                <a:latin typeface="Calibri Light"/>
                <a:cs typeface="Calibri Light"/>
              </a:rPr>
              <a:t>p.</a:t>
            </a:r>
            <a:r>
              <a:rPr sz="2200" b="0" spc="-295" dirty="0">
                <a:solidFill>
                  <a:srgbClr val="C00000"/>
                </a:solidFill>
                <a:latin typeface="Calibri Light"/>
                <a:cs typeface="Calibri Light"/>
              </a:rPr>
              <a:t> </a:t>
            </a:r>
            <a:r>
              <a:rPr sz="2200" b="0" spc="130" dirty="0">
                <a:solidFill>
                  <a:srgbClr val="C00000"/>
                </a:solidFill>
                <a:latin typeface="Calibri Light"/>
                <a:cs typeface="Calibri Light"/>
              </a:rPr>
              <a:t>631.</a:t>
            </a:r>
            <a:r>
              <a:rPr sz="2200" b="0" spc="360" dirty="0">
                <a:solidFill>
                  <a:srgbClr val="C00000"/>
                </a:solidFill>
                <a:latin typeface="Calibri Light"/>
                <a:cs typeface="Calibri Light"/>
              </a:rPr>
              <a:t> </a:t>
            </a:r>
            <a:r>
              <a:rPr sz="2200" b="0" spc="150" dirty="0">
                <a:solidFill>
                  <a:srgbClr val="C00000"/>
                </a:solidFill>
                <a:latin typeface="Calibri Light"/>
                <a:cs typeface="Calibri Light"/>
              </a:rPr>
              <a:t>Available</a:t>
            </a:r>
            <a:r>
              <a:rPr sz="2200" b="0" spc="355" dirty="0">
                <a:solidFill>
                  <a:srgbClr val="C00000"/>
                </a:solidFill>
                <a:latin typeface="Calibri Light"/>
                <a:cs typeface="Calibri Light"/>
              </a:rPr>
              <a:t> </a:t>
            </a:r>
            <a:r>
              <a:rPr sz="2200" b="0" spc="110" dirty="0">
                <a:solidFill>
                  <a:srgbClr val="C00000"/>
                </a:solidFill>
                <a:latin typeface="Calibri Light"/>
                <a:cs typeface="Calibri Light"/>
              </a:rPr>
              <a:t>at:</a:t>
            </a:r>
            <a:r>
              <a:rPr sz="2200" b="0" spc="355" dirty="0">
                <a:solidFill>
                  <a:srgbClr val="C00000"/>
                </a:solidFill>
                <a:latin typeface="Calibri Light"/>
                <a:cs typeface="Calibri Light"/>
              </a:rPr>
              <a:t> </a:t>
            </a:r>
            <a:r>
              <a:rPr sz="2200" b="0" u="sng" spc="170" dirty="0">
                <a:solidFill>
                  <a:srgbClr val="2997E2"/>
                </a:solidFill>
                <a:uFill>
                  <a:solidFill>
                    <a:srgbClr val="2997E2"/>
                  </a:solidFill>
                </a:uFill>
                <a:latin typeface="Calibri Light"/>
                <a:cs typeface="Calibri Light"/>
                <a:hlinkClick r:id="rId5"/>
              </a:rPr>
              <a:t>https://link.Springer.Com/article/10.1186/s12889-</a:t>
            </a:r>
            <a:r>
              <a:rPr sz="2200" b="0" u="sng" spc="180" dirty="0">
                <a:solidFill>
                  <a:srgbClr val="2997E2"/>
                </a:solidFill>
                <a:uFill>
                  <a:solidFill>
                    <a:srgbClr val="2997E2"/>
                  </a:solidFill>
                </a:uFill>
                <a:latin typeface="Calibri Light"/>
                <a:cs typeface="Calibri Light"/>
                <a:hlinkClick r:id="rId5"/>
              </a:rPr>
              <a:t>022-1</a:t>
            </a:r>
            <a:r>
              <a:rPr sz="2200" b="0" u="sng" spc="190" dirty="0">
                <a:solidFill>
                  <a:srgbClr val="2997E2"/>
                </a:solidFill>
                <a:uFill>
                  <a:solidFill>
                    <a:srgbClr val="2997E2"/>
                  </a:solidFill>
                </a:uFill>
                <a:latin typeface="Calibri Light"/>
                <a:cs typeface="Calibri Light"/>
                <a:hlinkClick r:id="rId5"/>
              </a:rPr>
              <a:t>3</a:t>
            </a:r>
            <a:r>
              <a:rPr sz="2200" b="0" u="sng" spc="180" dirty="0">
                <a:solidFill>
                  <a:srgbClr val="2997E2"/>
                </a:solidFill>
                <a:uFill>
                  <a:solidFill>
                    <a:srgbClr val="2997E2"/>
                  </a:solidFill>
                </a:uFill>
                <a:latin typeface="Calibri Light"/>
                <a:cs typeface="Calibri Light"/>
                <a:hlinkClick r:id="rId5"/>
              </a:rPr>
              <a:t>03</a:t>
            </a:r>
            <a:r>
              <a:rPr sz="2200" b="0" u="sng" dirty="0">
                <a:solidFill>
                  <a:srgbClr val="2997E2"/>
                </a:solidFill>
                <a:uFill>
                  <a:solidFill>
                    <a:srgbClr val="2997E2"/>
                  </a:solidFill>
                </a:uFill>
                <a:latin typeface="Calibri Light"/>
                <a:cs typeface="Calibri Light"/>
                <a:hlinkClick r:id="rId5"/>
              </a:rPr>
              <a:t>2</a:t>
            </a:r>
            <a:r>
              <a:rPr sz="2200" b="0" u="sng" spc="-295" dirty="0">
                <a:solidFill>
                  <a:srgbClr val="2997E2"/>
                </a:solidFill>
                <a:uFill>
                  <a:solidFill>
                    <a:srgbClr val="2997E2"/>
                  </a:solidFill>
                </a:uFill>
                <a:latin typeface="Calibri Light"/>
                <a:cs typeface="Calibri Light"/>
                <a:hlinkClick r:id="rId5"/>
              </a:rPr>
              <a:t> </a:t>
            </a:r>
            <a:r>
              <a:rPr sz="2200" b="0" u="sng" spc="180" dirty="0">
                <a:solidFill>
                  <a:srgbClr val="2997E2"/>
                </a:solidFill>
                <a:uFill>
                  <a:solidFill>
                    <a:srgbClr val="2997E2"/>
                  </a:solidFill>
                </a:uFill>
                <a:latin typeface="Calibri Light"/>
                <a:cs typeface="Calibri Light"/>
                <a:hlinkClick r:id="rId5"/>
              </a:rPr>
              <a:t>-</a:t>
            </a:r>
            <a:r>
              <a:rPr sz="2200" b="0" u="sng" dirty="0">
                <a:solidFill>
                  <a:srgbClr val="2997E2"/>
                </a:solidFill>
                <a:uFill>
                  <a:solidFill>
                    <a:srgbClr val="2997E2"/>
                  </a:solidFill>
                </a:uFill>
                <a:latin typeface="Calibri Light"/>
                <a:cs typeface="Calibri Light"/>
                <a:hlinkClick r:id="rId5"/>
              </a:rPr>
              <a:t>z</a:t>
            </a:r>
            <a:endParaRPr sz="2200">
              <a:latin typeface="Calibri Light"/>
              <a:cs typeface="Calibri Light"/>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2065" rIns="0" bIns="0" rtlCol="0">
            <a:spAutoFit/>
          </a:bodyPr>
          <a:lstStyle/>
          <a:p>
            <a:pPr marL="2397760">
              <a:lnSpc>
                <a:spcPct val="100000"/>
              </a:lnSpc>
              <a:spcBef>
                <a:spcPts val="95"/>
              </a:spcBef>
            </a:pPr>
            <a:r>
              <a:rPr spc="-50" dirty="0"/>
              <a:t>References</a:t>
            </a:r>
          </a:p>
        </p:txBody>
      </p:sp>
      <p:sp>
        <p:nvSpPr>
          <p:cNvPr id="3" name="object 3"/>
          <p:cNvSpPr txBox="1"/>
          <p:nvPr/>
        </p:nvSpPr>
        <p:spPr>
          <a:xfrm>
            <a:off x="428955" y="1164158"/>
            <a:ext cx="11471910" cy="331470"/>
          </a:xfrm>
          <a:prstGeom prst="rect">
            <a:avLst/>
          </a:prstGeom>
        </p:spPr>
        <p:txBody>
          <a:bodyPr vert="horz" wrap="square" lIns="0" tIns="13335" rIns="0" bIns="0" rtlCol="0">
            <a:spAutoFit/>
          </a:bodyPr>
          <a:lstStyle/>
          <a:p>
            <a:pPr marL="354965" indent="-342265">
              <a:lnSpc>
                <a:spcPct val="100000"/>
              </a:lnSpc>
              <a:spcBef>
                <a:spcPts val="105"/>
              </a:spcBef>
              <a:buClr>
                <a:srgbClr val="E38312"/>
              </a:buClr>
              <a:buFont typeface="Arial"/>
              <a:buChar char="•"/>
              <a:tabLst>
                <a:tab pos="354965" algn="l"/>
                <a:tab pos="1655445" algn="l"/>
                <a:tab pos="2220595" algn="l"/>
                <a:tab pos="3531870" algn="l"/>
                <a:tab pos="4331970" algn="l"/>
                <a:tab pos="5734050" algn="l"/>
                <a:tab pos="6228080" algn="l"/>
                <a:tab pos="7255509" algn="l"/>
                <a:tab pos="8018780" algn="l"/>
                <a:tab pos="9064625" algn="l"/>
                <a:tab pos="9521825" algn="l"/>
                <a:tab pos="10525760" algn="l"/>
                <a:tab pos="11003280" algn="l"/>
              </a:tabLst>
            </a:pPr>
            <a:r>
              <a:rPr sz="2000" b="0" spc="145" dirty="0">
                <a:solidFill>
                  <a:srgbClr val="C00000"/>
                </a:solidFill>
                <a:latin typeface="Calibri Light"/>
                <a:cs typeface="Calibri Light"/>
              </a:rPr>
              <a:t>Mabhala,</a:t>
            </a:r>
            <a:r>
              <a:rPr sz="2000" b="0" dirty="0">
                <a:solidFill>
                  <a:srgbClr val="C00000"/>
                </a:solidFill>
                <a:latin typeface="Calibri Light"/>
                <a:cs typeface="Calibri Light"/>
              </a:rPr>
              <a:t>	</a:t>
            </a:r>
            <a:r>
              <a:rPr sz="2000" b="0" spc="90" dirty="0">
                <a:solidFill>
                  <a:srgbClr val="C00000"/>
                </a:solidFill>
                <a:latin typeface="Calibri Light"/>
                <a:cs typeface="Calibri Light"/>
              </a:rPr>
              <a:t>M.,</a:t>
            </a:r>
            <a:r>
              <a:rPr sz="2000" b="0" dirty="0">
                <a:solidFill>
                  <a:srgbClr val="C00000"/>
                </a:solidFill>
                <a:latin typeface="Calibri Light"/>
                <a:cs typeface="Calibri Light"/>
              </a:rPr>
              <a:t>	</a:t>
            </a:r>
            <a:r>
              <a:rPr sz="2000" b="0" spc="145" dirty="0">
                <a:solidFill>
                  <a:srgbClr val="C00000"/>
                </a:solidFill>
                <a:latin typeface="Calibri Light"/>
                <a:cs typeface="Calibri Light"/>
              </a:rPr>
              <a:t>Esealuka,</a:t>
            </a:r>
            <a:r>
              <a:rPr sz="2000" b="0" dirty="0">
                <a:solidFill>
                  <a:srgbClr val="C00000"/>
                </a:solidFill>
                <a:latin typeface="Calibri Light"/>
                <a:cs typeface="Calibri Light"/>
              </a:rPr>
              <a:t>	</a:t>
            </a:r>
            <a:r>
              <a:rPr sz="2000" b="0" spc="-35" dirty="0">
                <a:solidFill>
                  <a:srgbClr val="C00000"/>
                </a:solidFill>
                <a:latin typeface="Calibri Light"/>
                <a:cs typeface="Calibri Light"/>
              </a:rPr>
              <a:t>W.</a:t>
            </a:r>
            <a:r>
              <a:rPr sz="2000" b="0" spc="-254" dirty="0">
                <a:solidFill>
                  <a:srgbClr val="C00000"/>
                </a:solidFill>
                <a:latin typeface="Calibri Light"/>
                <a:cs typeface="Calibri Light"/>
              </a:rPr>
              <a:t> </a:t>
            </a:r>
            <a:r>
              <a:rPr sz="2000" b="0" spc="95" dirty="0">
                <a:solidFill>
                  <a:srgbClr val="C00000"/>
                </a:solidFill>
                <a:latin typeface="Calibri Light"/>
                <a:cs typeface="Calibri Light"/>
              </a:rPr>
              <a:t>A.,</a:t>
            </a:r>
            <a:r>
              <a:rPr sz="2000" b="0" dirty="0">
                <a:solidFill>
                  <a:srgbClr val="C00000"/>
                </a:solidFill>
                <a:latin typeface="Calibri Light"/>
                <a:cs typeface="Calibri Light"/>
              </a:rPr>
              <a:t>	</a:t>
            </a:r>
            <a:r>
              <a:rPr sz="2000" b="0" spc="130" dirty="0">
                <a:solidFill>
                  <a:srgbClr val="C00000"/>
                </a:solidFill>
                <a:latin typeface="Calibri Light"/>
                <a:cs typeface="Calibri Light"/>
              </a:rPr>
              <a:t>Yohannes,</a:t>
            </a:r>
            <a:r>
              <a:rPr sz="2000" b="0" dirty="0">
                <a:solidFill>
                  <a:srgbClr val="C00000"/>
                </a:solidFill>
                <a:latin typeface="Calibri Light"/>
                <a:cs typeface="Calibri Light"/>
              </a:rPr>
              <a:t>	</a:t>
            </a:r>
            <a:r>
              <a:rPr sz="2000" b="0" spc="95" dirty="0">
                <a:solidFill>
                  <a:srgbClr val="C00000"/>
                </a:solidFill>
                <a:latin typeface="Calibri Light"/>
                <a:cs typeface="Calibri Light"/>
              </a:rPr>
              <a:t>A.,</a:t>
            </a:r>
            <a:r>
              <a:rPr sz="2000" b="0" dirty="0">
                <a:solidFill>
                  <a:srgbClr val="C00000"/>
                </a:solidFill>
                <a:latin typeface="Calibri Light"/>
                <a:cs typeface="Calibri Light"/>
              </a:rPr>
              <a:t>	</a:t>
            </a:r>
            <a:r>
              <a:rPr sz="2000" b="0" spc="120" dirty="0">
                <a:solidFill>
                  <a:srgbClr val="C00000"/>
                </a:solidFill>
                <a:latin typeface="Calibri Light"/>
                <a:cs typeface="Calibri Light"/>
              </a:rPr>
              <a:t>Nwufo,</a:t>
            </a:r>
            <a:r>
              <a:rPr sz="2000" b="0" dirty="0">
                <a:solidFill>
                  <a:srgbClr val="C00000"/>
                </a:solidFill>
                <a:latin typeface="Calibri Light"/>
                <a:cs typeface="Calibri Light"/>
              </a:rPr>
              <a:t>	</a:t>
            </a:r>
            <a:r>
              <a:rPr sz="2000" b="0" spc="85" dirty="0">
                <a:solidFill>
                  <a:srgbClr val="C00000"/>
                </a:solidFill>
                <a:latin typeface="Calibri Light"/>
                <a:cs typeface="Calibri Light"/>
              </a:rPr>
              <a:t>A.</a:t>
            </a:r>
            <a:r>
              <a:rPr sz="2000" b="0" spc="-280" dirty="0">
                <a:solidFill>
                  <a:srgbClr val="C00000"/>
                </a:solidFill>
                <a:latin typeface="Calibri Light"/>
                <a:cs typeface="Calibri Light"/>
              </a:rPr>
              <a:t> </a:t>
            </a:r>
            <a:r>
              <a:rPr sz="2000" b="0" spc="90" dirty="0">
                <a:solidFill>
                  <a:srgbClr val="C00000"/>
                </a:solidFill>
                <a:latin typeface="Calibri Light"/>
                <a:cs typeface="Calibri Light"/>
              </a:rPr>
              <a:t>N.,</a:t>
            </a:r>
            <a:r>
              <a:rPr sz="2000" b="0" dirty="0">
                <a:solidFill>
                  <a:srgbClr val="C00000"/>
                </a:solidFill>
                <a:latin typeface="Calibri Light"/>
                <a:cs typeface="Calibri Light"/>
              </a:rPr>
              <a:t>	</a:t>
            </a:r>
            <a:r>
              <a:rPr sz="2000" b="0" spc="135" dirty="0">
                <a:solidFill>
                  <a:srgbClr val="C00000"/>
                </a:solidFill>
                <a:latin typeface="Calibri Light"/>
                <a:cs typeface="Calibri Light"/>
              </a:rPr>
              <a:t>Paulus,</a:t>
            </a:r>
            <a:r>
              <a:rPr sz="2000" b="0" dirty="0">
                <a:solidFill>
                  <a:srgbClr val="C00000"/>
                </a:solidFill>
                <a:latin typeface="Calibri Light"/>
                <a:cs typeface="Calibri Light"/>
              </a:rPr>
              <a:t>	</a:t>
            </a:r>
            <a:r>
              <a:rPr sz="2000" b="0" spc="95" dirty="0">
                <a:solidFill>
                  <a:srgbClr val="C00000"/>
                </a:solidFill>
                <a:latin typeface="Calibri Light"/>
                <a:cs typeface="Calibri Light"/>
              </a:rPr>
              <a:t>L.,</a:t>
            </a:r>
            <a:r>
              <a:rPr sz="2000" b="0" dirty="0">
                <a:solidFill>
                  <a:srgbClr val="C00000"/>
                </a:solidFill>
                <a:latin typeface="Calibri Light"/>
                <a:cs typeface="Calibri Light"/>
              </a:rPr>
              <a:t>	</a:t>
            </a:r>
            <a:r>
              <a:rPr sz="2000" b="0" spc="100" dirty="0">
                <a:solidFill>
                  <a:srgbClr val="C00000"/>
                </a:solidFill>
                <a:latin typeface="Calibri Light"/>
                <a:cs typeface="Calibri Light"/>
              </a:rPr>
              <a:t>Tefera,</a:t>
            </a:r>
            <a:r>
              <a:rPr sz="2000" b="0" dirty="0">
                <a:solidFill>
                  <a:srgbClr val="C00000"/>
                </a:solidFill>
                <a:latin typeface="Calibri Light"/>
                <a:cs typeface="Calibri Light"/>
              </a:rPr>
              <a:t>	</a:t>
            </a:r>
            <a:r>
              <a:rPr sz="2000" b="0" spc="55" dirty="0">
                <a:solidFill>
                  <a:srgbClr val="C00000"/>
                </a:solidFill>
                <a:latin typeface="Calibri Light"/>
                <a:cs typeface="Calibri Light"/>
              </a:rPr>
              <a:t>M.</a:t>
            </a:r>
            <a:r>
              <a:rPr sz="2000" b="0" dirty="0">
                <a:solidFill>
                  <a:srgbClr val="C00000"/>
                </a:solidFill>
                <a:latin typeface="Calibri Light"/>
                <a:cs typeface="Calibri Light"/>
              </a:rPr>
              <a:t>	</a:t>
            </a:r>
            <a:r>
              <a:rPr sz="2000" b="0" spc="95" dirty="0">
                <a:solidFill>
                  <a:srgbClr val="C00000"/>
                </a:solidFill>
                <a:latin typeface="Calibri Light"/>
                <a:cs typeface="Calibri Light"/>
              </a:rPr>
              <a:t>And</a:t>
            </a:r>
            <a:endParaRPr sz="2000">
              <a:latin typeface="Calibri Light"/>
              <a:cs typeface="Calibri Light"/>
            </a:endParaRPr>
          </a:p>
        </p:txBody>
      </p:sp>
      <p:sp>
        <p:nvSpPr>
          <p:cNvPr id="4" name="object 4"/>
          <p:cNvSpPr txBox="1"/>
          <p:nvPr/>
        </p:nvSpPr>
        <p:spPr>
          <a:xfrm>
            <a:off x="771855" y="1378076"/>
            <a:ext cx="11130280" cy="544195"/>
          </a:xfrm>
          <a:prstGeom prst="rect">
            <a:avLst/>
          </a:prstGeom>
        </p:spPr>
        <p:txBody>
          <a:bodyPr vert="horz" wrap="square" lIns="0" tIns="104775" rIns="0" bIns="0" rtlCol="0">
            <a:spAutoFit/>
          </a:bodyPr>
          <a:lstStyle/>
          <a:p>
            <a:pPr marL="12700" marR="5080">
              <a:lnSpc>
                <a:spcPct val="70000"/>
              </a:lnSpc>
              <a:spcBef>
                <a:spcPts val="825"/>
              </a:spcBef>
              <a:tabLst>
                <a:tab pos="1132840" algn="l"/>
                <a:tab pos="1464945" algn="l"/>
                <a:tab pos="2418715" algn="l"/>
                <a:tab pos="3798570" algn="l"/>
                <a:tab pos="4358005" algn="l"/>
                <a:tab pos="5217160" algn="l"/>
                <a:tab pos="6292215" algn="l"/>
                <a:tab pos="6694170" algn="l"/>
                <a:tab pos="7854315" algn="l"/>
                <a:tab pos="9445625" algn="l"/>
                <a:tab pos="10555605" algn="l"/>
              </a:tabLst>
            </a:pPr>
            <a:r>
              <a:rPr sz="2000" b="0" spc="145" dirty="0">
                <a:solidFill>
                  <a:srgbClr val="C00000"/>
                </a:solidFill>
                <a:latin typeface="Calibri Light"/>
                <a:cs typeface="Calibri Light"/>
              </a:rPr>
              <a:t>keeling,</a:t>
            </a:r>
            <a:r>
              <a:rPr sz="2000" b="0" dirty="0">
                <a:solidFill>
                  <a:srgbClr val="C00000"/>
                </a:solidFill>
                <a:latin typeface="Calibri Light"/>
                <a:cs typeface="Calibri Light"/>
              </a:rPr>
              <a:t>	</a:t>
            </a:r>
            <a:r>
              <a:rPr sz="2000" b="0" spc="55" dirty="0">
                <a:solidFill>
                  <a:srgbClr val="C00000"/>
                </a:solidFill>
                <a:latin typeface="Calibri Light"/>
                <a:cs typeface="Calibri Light"/>
              </a:rPr>
              <a:t>J.</a:t>
            </a:r>
            <a:r>
              <a:rPr sz="2000" b="0" dirty="0">
                <a:solidFill>
                  <a:srgbClr val="C00000"/>
                </a:solidFill>
                <a:latin typeface="Calibri Light"/>
                <a:cs typeface="Calibri Light"/>
              </a:rPr>
              <a:t>	</a:t>
            </a:r>
            <a:r>
              <a:rPr sz="2000" b="0" spc="-10" dirty="0">
                <a:solidFill>
                  <a:srgbClr val="C00000"/>
                </a:solidFill>
                <a:latin typeface="Calibri Light"/>
                <a:cs typeface="Calibri Light"/>
              </a:rPr>
              <a:t>(</a:t>
            </a:r>
            <a:r>
              <a:rPr sz="2000" b="0" spc="-275" dirty="0">
                <a:solidFill>
                  <a:srgbClr val="C00000"/>
                </a:solidFill>
                <a:latin typeface="Calibri Light"/>
                <a:cs typeface="Calibri Light"/>
              </a:rPr>
              <a:t> </a:t>
            </a:r>
            <a:r>
              <a:rPr sz="2000" b="0" spc="130" dirty="0">
                <a:solidFill>
                  <a:srgbClr val="C00000"/>
                </a:solidFill>
                <a:latin typeface="Calibri Light"/>
                <a:cs typeface="Calibri Light"/>
              </a:rPr>
              <a:t>2025)</a:t>
            </a:r>
            <a:r>
              <a:rPr sz="2000" b="0" dirty="0">
                <a:solidFill>
                  <a:srgbClr val="C00000"/>
                </a:solidFill>
                <a:latin typeface="Calibri Light"/>
                <a:cs typeface="Calibri Light"/>
              </a:rPr>
              <a:t>	</a:t>
            </a:r>
            <a:r>
              <a:rPr sz="2000" b="0" spc="140" dirty="0">
                <a:solidFill>
                  <a:srgbClr val="C00000"/>
                </a:solidFill>
                <a:latin typeface="Calibri Light"/>
                <a:cs typeface="Calibri Light"/>
              </a:rPr>
              <a:t>‘exploring</a:t>
            </a:r>
            <a:r>
              <a:rPr sz="2000" b="0" dirty="0">
                <a:solidFill>
                  <a:srgbClr val="C00000"/>
                </a:solidFill>
                <a:latin typeface="Calibri Light"/>
                <a:cs typeface="Calibri Light"/>
              </a:rPr>
              <a:t>	</a:t>
            </a:r>
            <a:r>
              <a:rPr sz="2000" b="0" spc="95" dirty="0">
                <a:solidFill>
                  <a:srgbClr val="C00000"/>
                </a:solidFill>
                <a:latin typeface="Calibri Light"/>
                <a:cs typeface="Calibri Light"/>
              </a:rPr>
              <a:t>the</a:t>
            </a:r>
            <a:r>
              <a:rPr sz="2000" b="0" dirty="0">
                <a:solidFill>
                  <a:srgbClr val="C00000"/>
                </a:solidFill>
                <a:latin typeface="Calibri Light"/>
                <a:cs typeface="Calibri Light"/>
              </a:rPr>
              <a:t>	</a:t>
            </a:r>
            <a:r>
              <a:rPr sz="2000" b="0" spc="140" dirty="0">
                <a:solidFill>
                  <a:srgbClr val="C00000"/>
                </a:solidFill>
                <a:latin typeface="Calibri Light"/>
                <a:cs typeface="Calibri Light"/>
              </a:rPr>
              <a:t>social</a:t>
            </a:r>
            <a:r>
              <a:rPr sz="2000" b="0" dirty="0">
                <a:solidFill>
                  <a:srgbClr val="C00000"/>
                </a:solidFill>
                <a:latin typeface="Calibri Light"/>
                <a:cs typeface="Calibri Light"/>
              </a:rPr>
              <a:t>	</a:t>
            </a:r>
            <a:r>
              <a:rPr sz="2000" b="0" spc="130" dirty="0">
                <a:solidFill>
                  <a:srgbClr val="C00000"/>
                </a:solidFill>
                <a:latin typeface="Calibri Light"/>
                <a:cs typeface="Calibri Light"/>
              </a:rPr>
              <a:t>context</a:t>
            </a:r>
            <a:r>
              <a:rPr sz="2000" b="0" dirty="0">
                <a:solidFill>
                  <a:srgbClr val="C00000"/>
                </a:solidFill>
                <a:latin typeface="Calibri Light"/>
                <a:cs typeface="Calibri Light"/>
              </a:rPr>
              <a:t>	</a:t>
            </a:r>
            <a:r>
              <a:rPr sz="2000" b="0" spc="65" dirty="0">
                <a:solidFill>
                  <a:srgbClr val="C00000"/>
                </a:solidFill>
                <a:latin typeface="Calibri Light"/>
                <a:cs typeface="Calibri Light"/>
              </a:rPr>
              <a:t>of</a:t>
            </a:r>
            <a:r>
              <a:rPr sz="2000" b="0" dirty="0">
                <a:solidFill>
                  <a:srgbClr val="C00000"/>
                </a:solidFill>
                <a:latin typeface="Calibri Light"/>
                <a:cs typeface="Calibri Light"/>
              </a:rPr>
              <a:t>	</a:t>
            </a:r>
            <a:r>
              <a:rPr sz="2000" b="0" spc="135" dirty="0">
                <a:solidFill>
                  <a:srgbClr val="C00000"/>
                </a:solidFill>
                <a:latin typeface="Calibri Light"/>
                <a:cs typeface="Calibri Light"/>
              </a:rPr>
              <a:t>smoking</a:t>
            </a:r>
            <a:r>
              <a:rPr sz="2000" b="0" dirty="0">
                <a:solidFill>
                  <a:srgbClr val="C00000"/>
                </a:solidFill>
                <a:latin typeface="Calibri Light"/>
                <a:cs typeface="Calibri Light"/>
              </a:rPr>
              <a:t>	</a:t>
            </a:r>
            <a:r>
              <a:rPr sz="2000" b="0" spc="145" dirty="0">
                <a:solidFill>
                  <a:srgbClr val="C00000"/>
                </a:solidFill>
                <a:latin typeface="Calibri Light"/>
                <a:cs typeface="Calibri Light"/>
              </a:rPr>
              <a:t>behaviours:</a:t>
            </a:r>
            <a:r>
              <a:rPr sz="2000" b="0" dirty="0">
                <a:solidFill>
                  <a:srgbClr val="C00000"/>
                </a:solidFill>
                <a:latin typeface="Calibri Light"/>
                <a:cs typeface="Calibri Light"/>
              </a:rPr>
              <a:t>	</a:t>
            </a:r>
            <a:r>
              <a:rPr sz="2000" b="0" spc="145" dirty="0">
                <a:solidFill>
                  <a:srgbClr val="C00000"/>
                </a:solidFill>
                <a:latin typeface="Calibri Light"/>
                <a:cs typeface="Calibri Light"/>
              </a:rPr>
              <a:t>insights</a:t>
            </a:r>
            <a:r>
              <a:rPr sz="2000" b="0" dirty="0">
                <a:solidFill>
                  <a:srgbClr val="C00000"/>
                </a:solidFill>
                <a:latin typeface="Calibri Light"/>
                <a:cs typeface="Calibri Light"/>
              </a:rPr>
              <a:t>	</a:t>
            </a:r>
            <a:r>
              <a:rPr sz="2000" b="0" spc="95" dirty="0">
                <a:solidFill>
                  <a:srgbClr val="C00000"/>
                </a:solidFill>
                <a:latin typeface="Calibri Light"/>
                <a:cs typeface="Calibri Light"/>
              </a:rPr>
              <a:t>from </a:t>
            </a:r>
            <a:r>
              <a:rPr sz="2000" b="0" spc="135" dirty="0">
                <a:solidFill>
                  <a:srgbClr val="C00000"/>
                </a:solidFill>
                <a:latin typeface="Calibri Light"/>
                <a:cs typeface="Calibri Light"/>
              </a:rPr>
              <a:t>stop-</a:t>
            </a:r>
            <a:r>
              <a:rPr sz="2000" b="0" spc="-260" dirty="0">
                <a:solidFill>
                  <a:srgbClr val="C00000"/>
                </a:solidFill>
                <a:latin typeface="Calibri Light"/>
                <a:cs typeface="Calibri Light"/>
              </a:rPr>
              <a:t> </a:t>
            </a:r>
            <a:r>
              <a:rPr sz="2000" b="0" spc="145" dirty="0">
                <a:solidFill>
                  <a:srgbClr val="C00000"/>
                </a:solidFill>
                <a:latin typeface="Calibri Light"/>
                <a:cs typeface="Calibri Light"/>
              </a:rPr>
              <a:t>smoking</a:t>
            </a:r>
            <a:r>
              <a:rPr sz="2000" b="0" spc="484" dirty="0">
                <a:solidFill>
                  <a:srgbClr val="C00000"/>
                </a:solidFill>
                <a:latin typeface="Calibri Light"/>
                <a:cs typeface="Calibri Light"/>
              </a:rPr>
              <a:t> </a:t>
            </a:r>
            <a:r>
              <a:rPr sz="2000" b="0" spc="150" dirty="0">
                <a:solidFill>
                  <a:srgbClr val="C00000"/>
                </a:solidFill>
                <a:latin typeface="Calibri Light"/>
                <a:cs typeface="Calibri Light"/>
              </a:rPr>
              <a:t>advisors</a:t>
            </a:r>
            <a:r>
              <a:rPr sz="2000" b="0" spc="475" dirty="0">
                <a:solidFill>
                  <a:srgbClr val="C00000"/>
                </a:solidFill>
                <a:latin typeface="Calibri Light"/>
                <a:cs typeface="Calibri Light"/>
              </a:rPr>
              <a:t> </a:t>
            </a:r>
            <a:r>
              <a:rPr sz="2000" b="0" spc="90" dirty="0">
                <a:solidFill>
                  <a:srgbClr val="C00000"/>
                </a:solidFill>
                <a:latin typeface="Calibri Light"/>
                <a:cs typeface="Calibri Light"/>
              </a:rPr>
              <a:t>in</a:t>
            </a:r>
            <a:r>
              <a:rPr sz="2000" b="0" spc="470" dirty="0">
                <a:solidFill>
                  <a:srgbClr val="C00000"/>
                </a:solidFill>
                <a:latin typeface="Calibri Light"/>
                <a:cs typeface="Calibri Light"/>
              </a:rPr>
              <a:t> </a:t>
            </a:r>
            <a:r>
              <a:rPr sz="2000" b="0" spc="155" dirty="0">
                <a:solidFill>
                  <a:srgbClr val="C00000"/>
                </a:solidFill>
                <a:latin typeface="Calibri Light"/>
                <a:cs typeface="Calibri Light"/>
              </a:rPr>
              <a:t>deprived</a:t>
            </a:r>
            <a:r>
              <a:rPr sz="2000" b="0" spc="470" dirty="0">
                <a:solidFill>
                  <a:srgbClr val="C00000"/>
                </a:solidFill>
                <a:latin typeface="Calibri Light"/>
                <a:cs typeface="Calibri Light"/>
              </a:rPr>
              <a:t> </a:t>
            </a:r>
            <a:r>
              <a:rPr sz="2000" b="0" spc="155" dirty="0">
                <a:solidFill>
                  <a:srgbClr val="C00000"/>
                </a:solidFill>
                <a:latin typeface="Calibri Light"/>
                <a:cs typeface="Calibri Light"/>
              </a:rPr>
              <a:t>communities</a:t>
            </a:r>
            <a:r>
              <a:rPr sz="2000" b="0" spc="484" dirty="0">
                <a:solidFill>
                  <a:srgbClr val="C00000"/>
                </a:solidFill>
                <a:latin typeface="Calibri Light"/>
                <a:cs typeface="Calibri Light"/>
              </a:rPr>
              <a:t> </a:t>
            </a:r>
            <a:r>
              <a:rPr sz="2000" b="0" spc="95" dirty="0">
                <a:solidFill>
                  <a:srgbClr val="C00000"/>
                </a:solidFill>
                <a:latin typeface="Calibri Light"/>
                <a:cs typeface="Calibri Light"/>
              </a:rPr>
              <a:t>in</a:t>
            </a:r>
            <a:r>
              <a:rPr sz="2000" b="0" spc="470" dirty="0">
                <a:solidFill>
                  <a:srgbClr val="C00000"/>
                </a:solidFill>
                <a:latin typeface="Calibri Light"/>
                <a:cs typeface="Calibri Light"/>
              </a:rPr>
              <a:t> </a:t>
            </a:r>
            <a:r>
              <a:rPr sz="2000" b="0" spc="150" dirty="0">
                <a:solidFill>
                  <a:srgbClr val="C00000"/>
                </a:solidFill>
                <a:latin typeface="Calibri Light"/>
                <a:cs typeface="Calibri Light"/>
              </a:rPr>
              <a:t>northwest</a:t>
            </a:r>
            <a:r>
              <a:rPr sz="2000" b="0" spc="25" dirty="0">
                <a:solidFill>
                  <a:srgbClr val="C00000"/>
                </a:solidFill>
                <a:latin typeface="Calibri Light"/>
                <a:cs typeface="Calibri Light"/>
              </a:rPr>
              <a:t>  </a:t>
            </a:r>
            <a:r>
              <a:rPr sz="2000" b="0" spc="95" dirty="0">
                <a:solidFill>
                  <a:srgbClr val="C00000"/>
                </a:solidFill>
                <a:latin typeface="Calibri Light"/>
                <a:cs typeface="Calibri Light"/>
              </a:rPr>
              <a:t>of</a:t>
            </a:r>
            <a:r>
              <a:rPr sz="2000" b="0" spc="480" dirty="0">
                <a:solidFill>
                  <a:srgbClr val="C00000"/>
                </a:solidFill>
                <a:latin typeface="Calibri Light"/>
                <a:cs typeface="Calibri Light"/>
              </a:rPr>
              <a:t> </a:t>
            </a:r>
            <a:r>
              <a:rPr sz="2000" b="0" spc="155" dirty="0">
                <a:solidFill>
                  <a:srgbClr val="C00000"/>
                </a:solidFill>
                <a:latin typeface="Calibri Light"/>
                <a:cs typeface="Calibri Light"/>
              </a:rPr>
              <a:t>england</a:t>
            </a:r>
            <a:r>
              <a:rPr sz="2000" b="0" spc="480" dirty="0">
                <a:solidFill>
                  <a:srgbClr val="C00000"/>
                </a:solidFill>
                <a:latin typeface="Calibri Light"/>
                <a:cs typeface="Calibri Light"/>
              </a:rPr>
              <a:t> </a:t>
            </a:r>
            <a:r>
              <a:rPr sz="2000" b="0" spc="90" dirty="0">
                <a:solidFill>
                  <a:srgbClr val="C00000"/>
                </a:solidFill>
                <a:latin typeface="Calibri Light"/>
                <a:cs typeface="Calibri Light"/>
              </a:rPr>
              <a:t>UK.’</a:t>
            </a:r>
            <a:r>
              <a:rPr sz="2000" b="0" spc="480" dirty="0">
                <a:solidFill>
                  <a:srgbClr val="C00000"/>
                </a:solidFill>
                <a:latin typeface="Calibri Light"/>
                <a:cs typeface="Calibri Light"/>
              </a:rPr>
              <a:t> </a:t>
            </a:r>
            <a:r>
              <a:rPr sz="2000" b="0" i="1" spc="105" dirty="0">
                <a:solidFill>
                  <a:srgbClr val="C00000"/>
                </a:solidFill>
                <a:latin typeface="Calibri Light"/>
                <a:cs typeface="Calibri Light"/>
              </a:rPr>
              <a:t>BMC</a:t>
            </a:r>
            <a:r>
              <a:rPr sz="2000" b="0" i="1" spc="459" dirty="0">
                <a:solidFill>
                  <a:srgbClr val="C00000"/>
                </a:solidFill>
                <a:latin typeface="Calibri Light"/>
                <a:cs typeface="Calibri Light"/>
              </a:rPr>
              <a:t> </a:t>
            </a:r>
            <a:r>
              <a:rPr sz="2000" b="0" i="1" spc="145" dirty="0">
                <a:solidFill>
                  <a:srgbClr val="C00000"/>
                </a:solidFill>
                <a:latin typeface="Calibri Light"/>
                <a:cs typeface="Calibri Light"/>
              </a:rPr>
              <a:t>public</a:t>
            </a:r>
            <a:endParaRPr sz="2000">
              <a:latin typeface="Calibri Light"/>
              <a:cs typeface="Calibri Light"/>
            </a:endParaRPr>
          </a:p>
        </p:txBody>
      </p:sp>
      <p:sp>
        <p:nvSpPr>
          <p:cNvPr id="5" name="object 5"/>
          <p:cNvSpPr txBox="1"/>
          <p:nvPr/>
        </p:nvSpPr>
        <p:spPr>
          <a:xfrm>
            <a:off x="771855" y="1804797"/>
            <a:ext cx="11129645" cy="544195"/>
          </a:xfrm>
          <a:prstGeom prst="rect">
            <a:avLst/>
          </a:prstGeom>
        </p:spPr>
        <p:txBody>
          <a:bodyPr vert="horz" wrap="square" lIns="0" tIns="104775" rIns="0" bIns="0" rtlCol="0">
            <a:spAutoFit/>
          </a:bodyPr>
          <a:lstStyle/>
          <a:p>
            <a:pPr marL="12700" marR="5080">
              <a:lnSpc>
                <a:spcPct val="70000"/>
              </a:lnSpc>
              <a:spcBef>
                <a:spcPts val="825"/>
              </a:spcBef>
              <a:tabLst>
                <a:tab pos="1056640" algn="l"/>
                <a:tab pos="1967864" algn="l"/>
                <a:tab pos="3071495" algn="l"/>
                <a:tab pos="4366895" algn="l"/>
                <a:tab pos="4874260" algn="l"/>
              </a:tabLst>
            </a:pPr>
            <a:r>
              <a:rPr sz="2000" b="0" i="1" spc="150" dirty="0">
                <a:solidFill>
                  <a:srgbClr val="C00000"/>
                </a:solidFill>
                <a:latin typeface="Calibri Light"/>
                <a:cs typeface="Calibri Light"/>
              </a:rPr>
              <a:t>health</a:t>
            </a:r>
            <a:r>
              <a:rPr sz="2000" b="0" i="1" spc="-245" dirty="0">
                <a:solidFill>
                  <a:srgbClr val="C00000"/>
                </a:solidFill>
                <a:latin typeface="Calibri Light"/>
                <a:cs typeface="Calibri Light"/>
              </a:rPr>
              <a:t> </a:t>
            </a:r>
            <a:r>
              <a:rPr sz="2000" b="0" spc="-50" dirty="0">
                <a:solidFill>
                  <a:srgbClr val="C00000"/>
                </a:solidFill>
                <a:latin typeface="Calibri Light"/>
                <a:cs typeface="Calibri Light"/>
              </a:rPr>
              <a:t>,</a:t>
            </a:r>
            <a:r>
              <a:rPr sz="2000" b="0" dirty="0">
                <a:solidFill>
                  <a:srgbClr val="C00000"/>
                </a:solidFill>
                <a:latin typeface="Calibri Light"/>
                <a:cs typeface="Calibri Light"/>
              </a:rPr>
              <a:t>	</a:t>
            </a:r>
            <a:r>
              <a:rPr sz="2000" b="0" i="1" spc="90" dirty="0">
                <a:solidFill>
                  <a:srgbClr val="C00000"/>
                </a:solidFill>
                <a:latin typeface="Calibri Light"/>
                <a:cs typeface="Calibri Light"/>
              </a:rPr>
              <a:t>25</a:t>
            </a:r>
            <a:r>
              <a:rPr sz="2000" b="0" i="1" spc="-270" dirty="0">
                <a:solidFill>
                  <a:srgbClr val="C00000"/>
                </a:solidFill>
                <a:latin typeface="Calibri Light"/>
                <a:cs typeface="Calibri Light"/>
              </a:rPr>
              <a:t> </a:t>
            </a:r>
            <a:r>
              <a:rPr sz="2000" b="0" spc="-10" dirty="0">
                <a:solidFill>
                  <a:srgbClr val="C00000"/>
                </a:solidFill>
                <a:latin typeface="Calibri Light"/>
                <a:cs typeface="Calibri Light"/>
              </a:rPr>
              <a:t>(</a:t>
            </a:r>
            <a:r>
              <a:rPr sz="2000" b="0" spc="-275" dirty="0">
                <a:solidFill>
                  <a:srgbClr val="C00000"/>
                </a:solidFill>
                <a:latin typeface="Calibri Light"/>
                <a:cs typeface="Calibri Light"/>
              </a:rPr>
              <a:t> </a:t>
            </a:r>
            <a:r>
              <a:rPr sz="2000" b="0" dirty="0">
                <a:solidFill>
                  <a:srgbClr val="C00000"/>
                </a:solidFill>
                <a:latin typeface="Calibri Light"/>
                <a:cs typeface="Calibri Light"/>
              </a:rPr>
              <a:t>1</a:t>
            </a:r>
            <a:r>
              <a:rPr sz="2000" b="0" spc="-270" dirty="0">
                <a:solidFill>
                  <a:srgbClr val="C00000"/>
                </a:solidFill>
                <a:latin typeface="Calibri Light"/>
                <a:cs typeface="Calibri Light"/>
              </a:rPr>
              <a:t> </a:t>
            </a:r>
            <a:r>
              <a:rPr sz="2000" b="0" spc="70" dirty="0">
                <a:solidFill>
                  <a:srgbClr val="C00000"/>
                </a:solidFill>
                <a:latin typeface="Calibri Light"/>
                <a:cs typeface="Calibri Light"/>
              </a:rPr>
              <a:t>),</a:t>
            </a:r>
            <a:r>
              <a:rPr sz="2000" b="0" dirty="0">
                <a:solidFill>
                  <a:srgbClr val="C00000"/>
                </a:solidFill>
                <a:latin typeface="Calibri Light"/>
                <a:cs typeface="Calibri Light"/>
              </a:rPr>
              <a:t>	</a:t>
            </a:r>
            <a:r>
              <a:rPr sz="2000" b="0" spc="90" dirty="0">
                <a:solidFill>
                  <a:srgbClr val="C00000"/>
                </a:solidFill>
                <a:latin typeface="Calibri Light"/>
                <a:cs typeface="Calibri Light"/>
              </a:rPr>
              <a:t>p.</a:t>
            </a:r>
            <a:r>
              <a:rPr sz="2000" b="0" spc="-270" dirty="0">
                <a:solidFill>
                  <a:srgbClr val="C00000"/>
                </a:solidFill>
                <a:latin typeface="Calibri Light"/>
                <a:cs typeface="Calibri Light"/>
              </a:rPr>
              <a:t> </a:t>
            </a:r>
            <a:r>
              <a:rPr sz="2000" b="0" spc="120" dirty="0">
                <a:solidFill>
                  <a:srgbClr val="C00000"/>
                </a:solidFill>
                <a:latin typeface="Calibri Light"/>
                <a:cs typeface="Calibri Light"/>
              </a:rPr>
              <a:t>1914.</a:t>
            </a:r>
            <a:r>
              <a:rPr sz="2000" b="0" dirty="0">
                <a:solidFill>
                  <a:srgbClr val="C00000"/>
                </a:solidFill>
                <a:latin typeface="Calibri Light"/>
                <a:cs typeface="Calibri Light"/>
              </a:rPr>
              <a:t>	</a:t>
            </a:r>
            <a:r>
              <a:rPr sz="2000" b="0" spc="145" dirty="0">
                <a:solidFill>
                  <a:srgbClr val="C00000"/>
                </a:solidFill>
                <a:latin typeface="Calibri Light"/>
                <a:cs typeface="Calibri Light"/>
              </a:rPr>
              <a:t>Available</a:t>
            </a:r>
            <a:r>
              <a:rPr sz="2000" b="0" dirty="0">
                <a:solidFill>
                  <a:srgbClr val="C00000"/>
                </a:solidFill>
                <a:latin typeface="Calibri Light"/>
                <a:cs typeface="Calibri Light"/>
              </a:rPr>
              <a:t>	</a:t>
            </a:r>
            <a:r>
              <a:rPr sz="2000" b="0" spc="90" dirty="0">
                <a:solidFill>
                  <a:srgbClr val="C00000"/>
                </a:solidFill>
                <a:latin typeface="Calibri Light"/>
                <a:cs typeface="Calibri Light"/>
              </a:rPr>
              <a:t>at:</a:t>
            </a:r>
            <a:r>
              <a:rPr sz="2000" b="0" dirty="0">
                <a:solidFill>
                  <a:srgbClr val="C00000"/>
                </a:solidFill>
                <a:latin typeface="Calibri Light"/>
                <a:cs typeface="Calibri Light"/>
              </a:rPr>
              <a:t>	</a:t>
            </a:r>
            <a:r>
              <a:rPr sz="2000" b="0" u="sng" spc="160" dirty="0">
                <a:solidFill>
                  <a:srgbClr val="2997E2"/>
                </a:solidFill>
                <a:uFill>
                  <a:solidFill>
                    <a:srgbClr val="2997E2"/>
                  </a:solidFill>
                </a:uFill>
                <a:latin typeface="Calibri Light"/>
                <a:cs typeface="Calibri Light"/>
                <a:hlinkClick r:id="rId2"/>
              </a:rPr>
              <a:t>http</a:t>
            </a:r>
            <a:r>
              <a:rPr sz="2000" b="0" u="sng" spc="160" dirty="0">
                <a:solidFill>
                  <a:srgbClr val="2997E2"/>
                </a:solidFill>
                <a:uFill>
                  <a:solidFill>
                    <a:srgbClr val="2997E2"/>
                  </a:solidFill>
                </a:uFill>
                <a:latin typeface="Calibri Light"/>
                <a:cs typeface="Calibri Light"/>
              </a:rPr>
              <a:t>s</a:t>
            </a:r>
            <a:r>
              <a:rPr sz="2000" b="0" u="sng" spc="160" dirty="0">
                <a:solidFill>
                  <a:srgbClr val="2997E2"/>
                </a:solidFill>
                <a:uFill>
                  <a:solidFill>
                    <a:srgbClr val="2997E2"/>
                  </a:solidFill>
                </a:uFill>
                <a:latin typeface="Calibri Light"/>
                <a:cs typeface="Calibri Light"/>
                <a:hlinkClick r:id="rId2"/>
              </a:rPr>
              <a:t>://link.</a:t>
            </a:r>
            <a:r>
              <a:rPr sz="2000" b="0" u="sng" spc="-240" dirty="0">
                <a:solidFill>
                  <a:srgbClr val="2997E2"/>
                </a:solidFill>
                <a:uFill>
                  <a:solidFill>
                    <a:srgbClr val="2997E2"/>
                  </a:solidFill>
                </a:uFill>
                <a:latin typeface="Calibri Light"/>
                <a:cs typeface="Calibri Light"/>
                <a:hlinkClick r:id="rId2"/>
              </a:rPr>
              <a:t> </a:t>
            </a:r>
            <a:r>
              <a:rPr sz="2000" b="0" u="sng" spc="155" dirty="0">
                <a:solidFill>
                  <a:srgbClr val="2997E2"/>
                </a:solidFill>
                <a:uFill>
                  <a:solidFill>
                    <a:srgbClr val="2997E2"/>
                  </a:solidFill>
                </a:uFill>
                <a:latin typeface="Calibri Light"/>
                <a:cs typeface="Calibri Light"/>
                <a:hlinkClick r:id="rId2"/>
              </a:rPr>
              <a:t>Springer.Com/article/</a:t>
            </a:r>
            <a:r>
              <a:rPr sz="2000" b="0" u="sng" spc="-215" dirty="0">
                <a:solidFill>
                  <a:srgbClr val="2997E2"/>
                </a:solidFill>
                <a:uFill>
                  <a:solidFill>
                    <a:srgbClr val="2997E2"/>
                  </a:solidFill>
                </a:uFill>
                <a:latin typeface="Calibri Light"/>
                <a:cs typeface="Calibri Light"/>
                <a:hlinkClick r:id="rId2"/>
              </a:rPr>
              <a:t> </a:t>
            </a:r>
            <a:r>
              <a:rPr sz="2000" b="0" u="sng" spc="120" dirty="0">
                <a:solidFill>
                  <a:srgbClr val="2997E2"/>
                </a:solidFill>
                <a:uFill>
                  <a:solidFill>
                    <a:srgbClr val="2997E2"/>
                  </a:solidFill>
                </a:uFill>
                <a:latin typeface="Calibri Light"/>
                <a:cs typeface="Calibri Light"/>
                <a:hlinkClick r:id="rId2"/>
              </a:rPr>
              <a:t>10.</a:t>
            </a:r>
            <a:r>
              <a:rPr sz="2000" b="0" u="sng" spc="-240" dirty="0">
                <a:solidFill>
                  <a:srgbClr val="2997E2"/>
                </a:solidFill>
                <a:uFill>
                  <a:solidFill>
                    <a:srgbClr val="2997E2"/>
                  </a:solidFill>
                </a:uFill>
                <a:latin typeface="Calibri Light"/>
                <a:cs typeface="Calibri Light"/>
                <a:hlinkClick r:id="rId2"/>
              </a:rPr>
              <a:t> </a:t>
            </a:r>
            <a:r>
              <a:rPr sz="2000" b="0" u="sng" spc="160" dirty="0">
                <a:solidFill>
                  <a:srgbClr val="2997E2"/>
                </a:solidFill>
                <a:uFill>
                  <a:solidFill>
                    <a:srgbClr val="2997E2"/>
                  </a:solidFill>
                </a:uFill>
                <a:latin typeface="Calibri Light"/>
                <a:cs typeface="Calibri Light"/>
                <a:hlinkClick r:id="rId2"/>
              </a:rPr>
              <a:t>1186/s12889</a:t>
            </a:r>
            <a:r>
              <a:rPr sz="2000" b="0" u="sng" spc="-235" dirty="0">
                <a:solidFill>
                  <a:srgbClr val="2997E2"/>
                </a:solidFill>
                <a:uFill>
                  <a:solidFill>
                    <a:srgbClr val="2997E2"/>
                  </a:solidFill>
                </a:uFill>
                <a:latin typeface="Calibri Light"/>
                <a:cs typeface="Calibri Light"/>
                <a:hlinkClick r:id="rId2"/>
              </a:rPr>
              <a:t> </a:t>
            </a:r>
            <a:r>
              <a:rPr sz="2000" b="0" u="sng" spc="-50" dirty="0">
                <a:solidFill>
                  <a:srgbClr val="2997E2"/>
                </a:solidFill>
                <a:uFill>
                  <a:solidFill>
                    <a:srgbClr val="2997E2"/>
                  </a:solidFill>
                </a:uFill>
                <a:latin typeface="Calibri Light"/>
                <a:cs typeface="Calibri Light"/>
                <a:hlinkClick r:id="rId2"/>
              </a:rPr>
              <a:t>-</a:t>
            </a:r>
            <a:r>
              <a:rPr sz="2000" b="0" u="none" spc="-50" dirty="0">
                <a:solidFill>
                  <a:srgbClr val="2997E2"/>
                </a:solidFill>
                <a:latin typeface="Calibri Light"/>
                <a:cs typeface="Calibri Light"/>
              </a:rPr>
              <a:t> </a:t>
            </a:r>
            <a:r>
              <a:rPr sz="2000" b="0" u="sng" spc="130" dirty="0">
                <a:solidFill>
                  <a:srgbClr val="2997E2"/>
                </a:solidFill>
                <a:uFill>
                  <a:solidFill>
                    <a:srgbClr val="2997E2"/>
                  </a:solidFill>
                </a:uFill>
                <a:latin typeface="Calibri Light"/>
                <a:cs typeface="Calibri Light"/>
                <a:hlinkClick r:id="rId2"/>
              </a:rPr>
              <a:t>025</a:t>
            </a:r>
            <a:r>
              <a:rPr sz="2000" b="0" u="sng" spc="-260" dirty="0">
                <a:solidFill>
                  <a:srgbClr val="2997E2"/>
                </a:solidFill>
                <a:uFill>
                  <a:solidFill>
                    <a:srgbClr val="2997E2"/>
                  </a:solidFill>
                </a:uFill>
                <a:latin typeface="Calibri Light"/>
                <a:cs typeface="Calibri Light"/>
                <a:hlinkClick r:id="rId2"/>
              </a:rPr>
              <a:t> </a:t>
            </a:r>
            <a:r>
              <a:rPr sz="2000" b="0" u="sng" dirty="0">
                <a:solidFill>
                  <a:srgbClr val="2997E2"/>
                </a:solidFill>
                <a:uFill>
                  <a:solidFill>
                    <a:srgbClr val="2997E2"/>
                  </a:solidFill>
                </a:uFill>
                <a:latin typeface="Calibri Light"/>
                <a:cs typeface="Calibri Light"/>
                <a:hlinkClick r:id="rId2"/>
              </a:rPr>
              <a:t>-</a:t>
            </a:r>
            <a:r>
              <a:rPr sz="2000" b="0" u="sng" spc="-245" dirty="0">
                <a:solidFill>
                  <a:srgbClr val="2997E2"/>
                </a:solidFill>
                <a:uFill>
                  <a:solidFill>
                    <a:srgbClr val="2997E2"/>
                  </a:solidFill>
                </a:uFill>
                <a:latin typeface="Calibri Light"/>
                <a:cs typeface="Calibri Light"/>
                <a:hlinkClick r:id="rId2"/>
              </a:rPr>
              <a:t> </a:t>
            </a:r>
            <a:r>
              <a:rPr sz="2000" b="0" u="sng" spc="175" dirty="0">
                <a:solidFill>
                  <a:srgbClr val="2997E2"/>
                </a:solidFill>
                <a:uFill>
                  <a:solidFill>
                    <a:srgbClr val="2997E2"/>
                  </a:solidFill>
                </a:uFill>
                <a:latin typeface="Calibri Light"/>
                <a:cs typeface="Calibri Light"/>
                <a:hlinkClick r:id="rId2"/>
              </a:rPr>
              <a:t>23110-</a:t>
            </a:r>
            <a:r>
              <a:rPr sz="2000" b="0" u="sng" spc="-50" dirty="0">
                <a:solidFill>
                  <a:srgbClr val="2997E2"/>
                </a:solidFill>
                <a:uFill>
                  <a:solidFill>
                    <a:srgbClr val="2997E2"/>
                  </a:solidFill>
                </a:uFill>
                <a:latin typeface="Calibri Light"/>
                <a:cs typeface="Calibri Light"/>
                <a:hlinkClick r:id="rId2"/>
              </a:rPr>
              <a:t>7</a:t>
            </a:r>
            <a:endParaRPr sz="2000">
              <a:latin typeface="Calibri Light"/>
              <a:cs typeface="Calibri Light"/>
            </a:endParaRPr>
          </a:p>
        </p:txBody>
      </p:sp>
      <p:sp>
        <p:nvSpPr>
          <p:cNvPr id="6" name="object 6"/>
          <p:cNvSpPr txBox="1"/>
          <p:nvPr/>
        </p:nvSpPr>
        <p:spPr>
          <a:xfrm>
            <a:off x="428955" y="2409825"/>
            <a:ext cx="11472545" cy="330835"/>
          </a:xfrm>
          <a:prstGeom prst="rect">
            <a:avLst/>
          </a:prstGeom>
        </p:spPr>
        <p:txBody>
          <a:bodyPr vert="horz" wrap="square" lIns="0" tIns="13335" rIns="0" bIns="0" rtlCol="0">
            <a:spAutoFit/>
          </a:bodyPr>
          <a:lstStyle/>
          <a:p>
            <a:pPr marL="354965" indent="-342265">
              <a:lnSpc>
                <a:spcPct val="100000"/>
              </a:lnSpc>
              <a:spcBef>
                <a:spcPts val="105"/>
              </a:spcBef>
              <a:buClr>
                <a:srgbClr val="E38312"/>
              </a:buClr>
              <a:buFont typeface="Arial"/>
              <a:buChar char="•"/>
              <a:tabLst>
                <a:tab pos="354965" algn="l"/>
                <a:tab pos="1259205" algn="l"/>
                <a:tab pos="1638935" algn="l"/>
                <a:tab pos="2574290" algn="l"/>
                <a:tab pos="3795395" algn="l"/>
                <a:tab pos="4375785" algn="l"/>
                <a:tab pos="6796405" algn="l"/>
                <a:tab pos="7378700" algn="l"/>
                <a:tab pos="9072245" algn="l"/>
                <a:tab pos="9960610" algn="l"/>
              </a:tabLst>
            </a:pPr>
            <a:r>
              <a:rPr sz="2000" b="0" spc="130" dirty="0">
                <a:solidFill>
                  <a:srgbClr val="C00000"/>
                </a:solidFill>
                <a:latin typeface="Calibri Light"/>
                <a:cs typeface="Calibri Light"/>
              </a:rPr>
              <a:t>Mirza,</a:t>
            </a:r>
            <a:r>
              <a:rPr sz="2000" b="0" dirty="0">
                <a:solidFill>
                  <a:srgbClr val="C00000"/>
                </a:solidFill>
                <a:latin typeface="Calibri Light"/>
                <a:cs typeface="Calibri Light"/>
              </a:rPr>
              <a:t>	</a:t>
            </a:r>
            <a:r>
              <a:rPr sz="2000" b="0" spc="60" dirty="0">
                <a:solidFill>
                  <a:srgbClr val="C00000"/>
                </a:solidFill>
                <a:latin typeface="Calibri Light"/>
                <a:cs typeface="Calibri Light"/>
              </a:rPr>
              <a:t>A.</a:t>
            </a:r>
            <a:r>
              <a:rPr sz="2000" b="0" dirty="0">
                <a:solidFill>
                  <a:srgbClr val="C00000"/>
                </a:solidFill>
                <a:latin typeface="Calibri Light"/>
                <a:cs typeface="Calibri Light"/>
              </a:rPr>
              <a:t>	</a:t>
            </a:r>
            <a:r>
              <a:rPr sz="2000" b="0" spc="-10" dirty="0">
                <a:solidFill>
                  <a:srgbClr val="C00000"/>
                </a:solidFill>
                <a:latin typeface="Calibri Light"/>
                <a:cs typeface="Calibri Light"/>
              </a:rPr>
              <a:t>(</a:t>
            </a:r>
            <a:r>
              <a:rPr sz="2000" b="0" spc="-254" dirty="0">
                <a:solidFill>
                  <a:srgbClr val="C00000"/>
                </a:solidFill>
                <a:latin typeface="Calibri Light"/>
                <a:cs typeface="Calibri Light"/>
              </a:rPr>
              <a:t> </a:t>
            </a:r>
            <a:r>
              <a:rPr sz="2000" b="0" spc="130" dirty="0">
                <a:solidFill>
                  <a:srgbClr val="C00000"/>
                </a:solidFill>
                <a:latin typeface="Calibri Light"/>
                <a:cs typeface="Calibri Light"/>
              </a:rPr>
              <a:t>2023</a:t>
            </a:r>
            <a:r>
              <a:rPr sz="2000" b="0" spc="-260" dirty="0">
                <a:solidFill>
                  <a:srgbClr val="C00000"/>
                </a:solidFill>
                <a:latin typeface="Calibri Light"/>
                <a:cs typeface="Calibri Light"/>
              </a:rPr>
              <a:t> </a:t>
            </a:r>
            <a:r>
              <a:rPr sz="2000" b="0" spc="-50" dirty="0">
                <a:solidFill>
                  <a:srgbClr val="C00000"/>
                </a:solidFill>
                <a:latin typeface="Calibri Light"/>
                <a:cs typeface="Calibri Light"/>
              </a:rPr>
              <a:t>)</a:t>
            </a:r>
            <a:r>
              <a:rPr sz="2000" b="0" dirty="0">
                <a:solidFill>
                  <a:srgbClr val="C00000"/>
                </a:solidFill>
                <a:latin typeface="Calibri Light"/>
                <a:cs typeface="Calibri Light"/>
              </a:rPr>
              <a:t>	</a:t>
            </a:r>
            <a:r>
              <a:rPr sz="2000" b="0" spc="135" dirty="0">
                <a:solidFill>
                  <a:srgbClr val="C00000"/>
                </a:solidFill>
                <a:latin typeface="Calibri Light"/>
                <a:cs typeface="Calibri Light"/>
              </a:rPr>
              <a:t>‘smoking</a:t>
            </a:r>
            <a:r>
              <a:rPr sz="2000" b="0" dirty="0">
                <a:solidFill>
                  <a:srgbClr val="C00000"/>
                </a:solidFill>
                <a:latin typeface="Calibri Light"/>
                <a:cs typeface="Calibri Light"/>
              </a:rPr>
              <a:t>	</a:t>
            </a:r>
            <a:r>
              <a:rPr sz="2000" b="0" spc="95" dirty="0">
                <a:solidFill>
                  <a:srgbClr val="C00000"/>
                </a:solidFill>
                <a:latin typeface="Calibri Light"/>
                <a:cs typeface="Calibri Light"/>
              </a:rPr>
              <a:t>and</a:t>
            </a:r>
            <a:r>
              <a:rPr sz="2000" b="0" dirty="0">
                <a:solidFill>
                  <a:srgbClr val="C00000"/>
                </a:solidFill>
                <a:latin typeface="Calibri Light"/>
                <a:cs typeface="Calibri Light"/>
              </a:rPr>
              <a:t>	</a:t>
            </a:r>
            <a:r>
              <a:rPr sz="2000" b="0" spc="150" dirty="0">
                <a:solidFill>
                  <a:srgbClr val="C00000"/>
                </a:solidFill>
                <a:latin typeface="Calibri Light"/>
                <a:cs typeface="Calibri Light"/>
              </a:rPr>
              <a:t>vaping–</a:t>
            </a:r>
            <a:r>
              <a:rPr sz="2000" b="0" spc="-240" dirty="0">
                <a:solidFill>
                  <a:srgbClr val="C00000"/>
                </a:solidFill>
                <a:latin typeface="Calibri Light"/>
                <a:cs typeface="Calibri Light"/>
              </a:rPr>
              <a:t> </a:t>
            </a:r>
            <a:r>
              <a:rPr sz="2000" b="0" spc="140" dirty="0">
                <a:solidFill>
                  <a:srgbClr val="C00000"/>
                </a:solidFill>
                <a:latin typeface="Calibri Light"/>
                <a:cs typeface="Calibri Light"/>
              </a:rPr>
              <a:t>preventing</a:t>
            </a:r>
            <a:r>
              <a:rPr sz="2000" b="0" dirty="0">
                <a:solidFill>
                  <a:srgbClr val="C00000"/>
                </a:solidFill>
                <a:latin typeface="Calibri Light"/>
                <a:cs typeface="Calibri Light"/>
              </a:rPr>
              <a:t>	</a:t>
            </a:r>
            <a:r>
              <a:rPr sz="2000" b="0" spc="95" dirty="0">
                <a:solidFill>
                  <a:srgbClr val="C00000"/>
                </a:solidFill>
                <a:latin typeface="Calibri Light"/>
                <a:cs typeface="Calibri Light"/>
              </a:rPr>
              <a:t>and</a:t>
            </a:r>
            <a:r>
              <a:rPr sz="2000" b="0" dirty="0">
                <a:solidFill>
                  <a:srgbClr val="C00000"/>
                </a:solidFill>
                <a:latin typeface="Calibri Light"/>
                <a:cs typeface="Calibri Light"/>
              </a:rPr>
              <a:t>	</a:t>
            </a:r>
            <a:r>
              <a:rPr sz="2000" b="0" spc="160" dirty="0">
                <a:solidFill>
                  <a:srgbClr val="C00000"/>
                </a:solidFill>
                <a:latin typeface="Calibri Light"/>
                <a:cs typeface="Calibri Light"/>
              </a:rPr>
              <a:t>quitting–</a:t>
            </a:r>
            <a:r>
              <a:rPr sz="2000" b="0" spc="-254" dirty="0">
                <a:solidFill>
                  <a:srgbClr val="C00000"/>
                </a:solidFill>
                <a:latin typeface="Calibri Light"/>
                <a:cs typeface="Calibri Light"/>
              </a:rPr>
              <a:t> </a:t>
            </a:r>
            <a:r>
              <a:rPr sz="2000" b="0" spc="95" dirty="0">
                <a:solidFill>
                  <a:srgbClr val="C00000"/>
                </a:solidFill>
                <a:latin typeface="Calibri Light"/>
                <a:cs typeface="Calibri Light"/>
              </a:rPr>
              <a:t>nhs</a:t>
            </a:r>
            <a:r>
              <a:rPr sz="2000" b="0" dirty="0">
                <a:solidFill>
                  <a:srgbClr val="C00000"/>
                </a:solidFill>
                <a:latin typeface="Calibri Light"/>
                <a:cs typeface="Calibri Light"/>
              </a:rPr>
              <a:t>	</a:t>
            </a:r>
            <a:r>
              <a:rPr sz="2000" b="0" spc="130" dirty="0">
                <a:solidFill>
                  <a:srgbClr val="C00000"/>
                </a:solidFill>
                <a:latin typeface="Calibri Light"/>
                <a:cs typeface="Calibri Light"/>
              </a:rPr>
              <a:t>2024</a:t>
            </a:r>
            <a:r>
              <a:rPr sz="2000" b="0" spc="-265" dirty="0">
                <a:solidFill>
                  <a:srgbClr val="C00000"/>
                </a:solidFill>
                <a:latin typeface="Calibri Light"/>
                <a:cs typeface="Calibri Light"/>
              </a:rPr>
              <a:t> </a:t>
            </a:r>
            <a:r>
              <a:rPr sz="2000" b="0" spc="-25" dirty="0">
                <a:solidFill>
                  <a:srgbClr val="C00000"/>
                </a:solidFill>
                <a:latin typeface="Calibri Light"/>
                <a:cs typeface="Calibri Light"/>
              </a:rPr>
              <a:t>.’</a:t>
            </a:r>
            <a:r>
              <a:rPr sz="2000" b="0" dirty="0">
                <a:solidFill>
                  <a:srgbClr val="C00000"/>
                </a:solidFill>
                <a:latin typeface="Calibri Light"/>
                <a:cs typeface="Calibri Light"/>
              </a:rPr>
              <a:t>	</a:t>
            </a:r>
            <a:r>
              <a:rPr sz="2000" b="0" i="1" spc="150" dirty="0">
                <a:solidFill>
                  <a:srgbClr val="C00000"/>
                </a:solidFill>
                <a:latin typeface="Calibri Light"/>
                <a:cs typeface="Calibri Light"/>
              </a:rPr>
              <a:t>Bioscientist:</a:t>
            </a:r>
            <a:endParaRPr sz="2000">
              <a:latin typeface="Calibri Light"/>
              <a:cs typeface="Calibri Light"/>
            </a:endParaRPr>
          </a:p>
        </p:txBody>
      </p:sp>
      <p:sp>
        <p:nvSpPr>
          <p:cNvPr id="7" name="object 7"/>
          <p:cNvSpPr txBox="1"/>
          <p:nvPr/>
        </p:nvSpPr>
        <p:spPr>
          <a:xfrm>
            <a:off x="771855" y="2622880"/>
            <a:ext cx="7279005" cy="331470"/>
          </a:xfrm>
          <a:prstGeom prst="rect">
            <a:avLst/>
          </a:prstGeom>
        </p:spPr>
        <p:txBody>
          <a:bodyPr vert="horz" wrap="square" lIns="0" tIns="13335" rIns="0" bIns="0" rtlCol="0">
            <a:spAutoFit/>
          </a:bodyPr>
          <a:lstStyle/>
          <a:p>
            <a:pPr marL="12700">
              <a:lnSpc>
                <a:spcPct val="100000"/>
              </a:lnSpc>
              <a:spcBef>
                <a:spcPts val="105"/>
              </a:spcBef>
              <a:tabLst>
                <a:tab pos="1014094" algn="l"/>
                <a:tab pos="2477135" algn="l"/>
                <a:tab pos="4561840" algn="l"/>
                <a:tab pos="6025515" algn="l"/>
              </a:tabLst>
            </a:pPr>
            <a:r>
              <a:rPr sz="2000" b="0" i="1" spc="95" dirty="0">
                <a:solidFill>
                  <a:srgbClr val="C00000"/>
                </a:solidFill>
                <a:latin typeface="Calibri Light"/>
                <a:cs typeface="Calibri Light"/>
              </a:rPr>
              <a:t>the</a:t>
            </a:r>
            <a:r>
              <a:rPr sz="2000" b="0" i="1" dirty="0">
                <a:solidFill>
                  <a:srgbClr val="C00000"/>
                </a:solidFill>
                <a:latin typeface="Calibri Light"/>
                <a:cs typeface="Calibri Light"/>
              </a:rPr>
              <a:t>	</a:t>
            </a:r>
            <a:r>
              <a:rPr sz="2000" b="0" i="1" spc="140" dirty="0">
                <a:solidFill>
                  <a:srgbClr val="C00000"/>
                </a:solidFill>
                <a:latin typeface="Calibri Light"/>
                <a:cs typeface="Calibri Light"/>
              </a:rPr>
              <a:t>salford</a:t>
            </a:r>
            <a:r>
              <a:rPr sz="2000" b="0" i="1" dirty="0">
                <a:solidFill>
                  <a:srgbClr val="C00000"/>
                </a:solidFill>
                <a:latin typeface="Calibri Light"/>
                <a:cs typeface="Calibri Light"/>
              </a:rPr>
              <a:t>	</a:t>
            </a:r>
            <a:r>
              <a:rPr sz="2000" b="0" i="1" spc="150" dirty="0">
                <a:solidFill>
                  <a:srgbClr val="C00000"/>
                </a:solidFill>
                <a:latin typeface="Calibri Light"/>
                <a:cs typeface="Calibri Light"/>
              </a:rPr>
              <a:t>biomedicine</a:t>
            </a:r>
            <a:r>
              <a:rPr sz="2000" b="0" i="1" dirty="0">
                <a:solidFill>
                  <a:srgbClr val="C00000"/>
                </a:solidFill>
                <a:latin typeface="Calibri Light"/>
                <a:cs typeface="Calibri Light"/>
              </a:rPr>
              <a:t>	</a:t>
            </a:r>
            <a:r>
              <a:rPr sz="2000" b="0" i="1" spc="140" dirty="0">
                <a:solidFill>
                  <a:srgbClr val="C00000"/>
                </a:solidFill>
                <a:latin typeface="Calibri Light"/>
                <a:cs typeface="Calibri Light"/>
              </a:rPr>
              <a:t>society</a:t>
            </a:r>
            <a:r>
              <a:rPr sz="2000" b="0" i="1" dirty="0">
                <a:solidFill>
                  <a:srgbClr val="C00000"/>
                </a:solidFill>
                <a:latin typeface="Calibri Light"/>
                <a:cs typeface="Calibri Light"/>
              </a:rPr>
              <a:t>	</a:t>
            </a:r>
            <a:r>
              <a:rPr sz="2000" b="0" i="1" spc="155" dirty="0">
                <a:solidFill>
                  <a:srgbClr val="C00000"/>
                </a:solidFill>
                <a:latin typeface="Calibri Light"/>
                <a:cs typeface="Calibri Light"/>
              </a:rPr>
              <a:t>magazine</a:t>
            </a:r>
            <a:r>
              <a:rPr sz="2000" b="0" i="1" spc="-250" dirty="0">
                <a:solidFill>
                  <a:srgbClr val="C00000"/>
                </a:solidFill>
                <a:latin typeface="Calibri Light"/>
                <a:cs typeface="Calibri Light"/>
              </a:rPr>
              <a:t> </a:t>
            </a:r>
            <a:r>
              <a:rPr sz="2000" b="0" spc="-50" dirty="0">
                <a:solidFill>
                  <a:srgbClr val="C00000"/>
                </a:solidFill>
                <a:latin typeface="Calibri Light"/>
                <a:cs typeface="Calibri Light"/>
              </a:rPr>
              <a:t>,</a:t>
            </a:r>
            <a:endParaRPr sz="2000">
              <a:latin typeface="Calibri Light"/>
              <a:cs typeface="Calibri Light"/>
            </a:endParaRPr>
          </a:p>
        </p:txBody>
      </p:sp>
      <p:sp>
        <p:nvSpPr>
          <p:cNvPr id="8" name="object 8"/>
          <p:cNvSpPr txBox="1"/>
          <p:nvPr/>
        </p:nvSpPr>
        <p:spPr>
          <a:xfrm>
            <a:off x="8647303" y="2622880"/>
            <a:ext cx="3254375" cy="331470"/>
          </a:xfrm>
          <a:prstGeom prst="rect">
            <a:avLst/>
          </a:prstGeom>
        </p:spPr>
        <p:txBody>
          <a:bodyPr vert="horz" wrap="square" lIns="0" tIns="13335" rIns="0" bIns="0" rtlCol="0">
            <a:spAutoFit/>
          </a:bodyPr>
          <a:lstStyle/>
          <a:p>
            <a:pPr marL="12700">
              <a:lnSpc>
                <a:spcPct val="100000"/>
              </a:lnSpc>
              <a:spcBef>
                <a:spcPts val="105"/>
              </a:spcBef>
              <a:tabLst>
                <a:tab pos="1199515" algn="l"/>
                <a:tab pos="2925445" algn="l"/>
              </a:tabLst>
            </a:pPr>
            <a:r>
              <a:rPr sz="2000" b="0" i="1" dirty="0">
                <a:solidFill>
                  <a:srgbClr val="C00000"/>
                </a:solidFill>
                <a:latin typeface="Calibri Light"/>
                <a:cs typeface="Calibri Light"/>
              </a:rPr>
              <a:t>1</a:t>
            </a:r>
            <a:r>
              <a:rPr sz="2000" b="0" i="1" spc="-270" dirty="0">
                <a:solidFill>
                  <a:srgbClr val="C00000"/>
                </a:solidFill>
                <a:latin typeface="Calibri Light"/>
                <a:cs typeface="Calibri Light"/>
              </a:rPr>
              <a:t> </a:t>
            </a:r>
            <a:r>
              <a:rPr sz="2000" b="0" spc="-10" dirty="0">
                <a:solidFill>
                  <a:srgbClr val="C00000"/>
                </a:solidFill>
                <a:latin typeface="Calibri Light"/>
                <a:cs typeface="Calibri Light"/>
              </a:rPr>
              <a:t>(</a:t>
            </a:r>
            <a:r>
              <a:rPr sz="2000" b="0" spc="-260" dirty="0">
                <a:solidFill>
                  <a:srgbClr val="C00000"/>
                </a:solidFill>
                <a:latin typeface="Calibri Light"/>
                <a:cs typeface="Calibri Light"/>
              </a:rPr>
              <a:t> </a:t>
            </a:r>
            <a:r>
              <a:rPr sz="2000" b="0" dirty="0">
                <a:solidFill>
                  <a:srgbClr val="C00000"/>
                </a:solidFill>
                <a:latin typeface="Calibri Light"/>
                <a:cs typeface="Calibri Light"/>
              </a:rPr>
              <a:t>4</a:t>
            </a:r>
            <a:r>
              <a:rPr sz="2000" b="0" spc="-265" dirty="0">
                <a:solidFill>
                  <a:srgbClr val="C00000"/>
                </a:solidFill>
                <a:latin typeface="Calibri Light"/>
                <a:cs typeface="Calibri Light"/>
              </a:rPr>
              <a:t> </a:t>
            </a:r>
            <a:r>
              <a:rPr sz="2000" b="0" spc="-10" dirty="0">
                <a:solidFill>
                  <a:srgbClr val="C00000"/>
                </a:solidFill>
                <a:latin typeface="Calibri Light"/>
                <a:cs typeface="Calibri Light"/>
              </a:rPr>
              <a:t>)</a:t>
            </a:r>
            <a:r>
              <a:rPr sz="2000" b="0" spc="-275" dirty="0">
                <a:solidFill>
                  <a:srgbClr val="C00000"/>
                </a:solidFill>
                <a:latin typeface="Calibri Light"/>
                <a:cs typeface="Calibri Light"/>
              </a:rPr>
              <a:t> </a:t>
            </a:r>
            <a:r>
              <a:rPr sz="2000" b="0" spc="-50" dirty="0">
                <a:solidFill>
                  <a:srgbClr val="C00000"/>
                </a:solidFill>
                <a:latin typeface="Calibri Light"/>
                <a:cs typeface="Calibri Light"/>
              </a:rPr>
              <a:t>.</a:t>
            </a:r>
            <a:r>
              <a:rPr sz="2000" b="0" dirty="0">
                <a:solidFill>
                  <a:srgbClr val="C00000"/>
                </a:solidFill>
                <a:latin typeface="Calibri Light"/>
                <a:cs typeface="Calibri Light"/>
              </a:rPr>
              <a:t>	</a:t>
            </a:r>
            <a:r>
              <a:rPr sz="2000" b="0" spc="145" dirty="0">
                <a:solidFill>
                  <a:srgbClr val="C00000"/>
                </a:solidFill>
                <a:latin typeface="Calibri Light"/>
                <a:cs typeface="Calibri Light"/>
              </a:rPr>
              <a:t>Available</a:t>
            </a:r>
            <a:r>
              <a:rPr sz="2000" b="0" dirty="0">
                <a:solidFill>
                  <a:srgbClr val="C00000"/>
                </a:solidFill>
                <a:latin typeface="Calibri Light"/>
                <a:cs typeface="Calibri Light"/>
              </a:rPr>
              <a:t>	</a:t>
            </a:r>
            <a:r>
              <a:rPr sz="2000" b="0" spc="90" dirty="0">
                <a:solidFill>
                  <a:srgbClr val="C00000"/>
                </a:solidFill>
                <a:latin typeface="Calibri Light"/>
                <a:cs typeface="Calibri Light"/>
              </a:rPr>
              <a:t>at:</a:t>
            </a:r>
            <a:endParaRPr sz="2000">
              <a:latin typeface="Calibri Light"/>
              <a:cs typeface="Calibri Light"/>
            </a:endParaRPr>
          </a:p>
        </p:txBody>
      </p:sp>
      <p:sp>
        <p:nvSpPr>
          <p:cNvPr id="9" name="object 9"/>
          <p:cNvSpPr txBox="1"/>
          <p:nvPr/>
        </p:nvSpPr>
        <p:spPr>
          <a:xfrm>
            <a:off x="771855" y="2836926"/>
            <a:ext cx="4421505" cy="330835"/>
          </a:xfrm>
          <a:prstGeom prst="rect">
            <a:avLst/>
          </a:prstGeom>
        </p:spPr>
        <p:txBody>
          <a:bodyPr vert="horz" wrap="square" lIns="0" tIns="13335" rIns="0" bIns="0" rtlCol="0">
            <a:spAutoFit/>
          </a:bodyPr>
          <a:lstStyle/>
          <a:p>
            <a:pPr marL="12700">
              <a:lnSpc>
                <a:spcPct val="100000"/>
              </a:lnSpc>
              <a:spcBef>
                <a:spcPts val="105"/>
              </a:spcBef>
            </a:pPr>
            <a:r>
              <a:rPr sz="2000" b="0" u="sng" spc="160" dirty="0">
                <a:solidFill>
                  <a:srgbClr val="2997E2"/>
                </a:solidFill>
                <a:uFill>
                  <a:solidFill>
                    <a:srgbClr val="2997E2"/>
                  </a:solidFill>
                </a:uFill>
                <a:latin typeface="Calibri Light"/>
                <a:cs typeface="Calibri Light"/>
                <a:hlinkClick r:id="rId3"/>
              </a:rPr>
              <a:t>http</a:t>
            </a:r>
            <a:r>
              <a:rPr sz="2000" b="0" u="sng" spc="160" dirty="0">
                <a:solidFill>
                  <a:srgbClr val="2997E2"/>
                </a:solidFill>
                <a:uFill>
                  <a:solidFill>
                    <a:srgbClr val="2997E2"/>
                  </a:solidFill>
                </a:uFill>
                <a:latin typeface="Calibri Light"/>
                <a:cs typeface="Calibri Light"/>
              </a:rPr>
              <a:t>s</a:t>
            </a:r>
            <a:r>
              <a:rPr sz="2000" b="0" u="sng" spc="160" dirty="0">
                <a:solidFill>
                  <a:srgbClr val="2997E2"/>
                </a:solidFill>
                <a:uFill>
                  <a:solidFill>
                    <a:srgbClr val="2997E2"/>
                  </a:solidFill>
                </a:uFill>
                <a:latin typeface="Calibri Light"/>
                <a:cs typeface="Calibri Light"/>
                <a:hlinkClick r:id="rId3"/>
              </a:rPr>
              <a:t>://do</a:t>
            </a:r>
            <a:r>
              <a:rPr sz="2000" b="0" u="sng" spc="160" dirty="0">
                <a:solidFill>
                  <a:srgbClr val="2997E2"/>
                </a:solidFill>
                <a:uFill>
                  <a:solidFill>
                    <a:srgbClr val="2997E2"/>
                  </a:solidFill>
                </a:uFill>
                <a:latin typeface="Calibri Light"/>
                <a:cs typeface="Calibri Light"/>
              </a:rPr>
              <a:t>i</a:t>
            </a:r>
            <a:r>
              <a:rPr sz="2000" b="0" u="sng" spc="160" dirty="0">
                <a:solidFill>
                  <a:srgbClr val="2997E2"/>
                </a:solidFill>
                <a:uFill>
                  <a:solidFill>
                    <a:srgbClr val="2997E2"/>
                  </a:solidFill>
                </a:uFill>
                <a:latin typeface="Calibri Light"/>
                <a:cs typeface="Calibri Light"/>
                <a:hlinkClick r:id="rId3"/>
              </a:rPr>
              <a:t>.Org</a:t>
            </a:r>
            <a:r>
              <a:rPr sz="2000" b="0" u="sng" spc="-155" dirty="0">
                <a:solidFill>
                  <a:srgbClr val="2997E2"/>
                </a:solidFill>
                <a:uFill>
                  <a:solidFill>
                    <a:srgbClr val="2997E2"/>
                  </a:solidFill>
                </a:uFill>
                <a:latin typeface="Calibri Light"/>
                <a:cs typeface="Calibri Light"/>
                <a:hlinkClick r:id="rId3"/>
              </a:rPr>
              <a:t> </a:t>
            </a:r>
            <a:r>
              <a:rPr sz="2000" b="0" u="sng" dirty="0">
                <a:solidFill>
                  <a:srgbClr val="2997E2"/>
                </a:solidFill>
                <a:uFill>
                  <a:solidFill>
                    <a:srgbClr val="2997E2"/>
                  </a:solidFill>
                </a:uFill>
                <a:latin typeface="Calibri Light"/>
                <a:cs typeface="Calibri Light"/>
                <a:hlinkClick r:id="rId3"/>
              </a:rPr>
              <a:t>/</a:t>
            </a:r>
            <a:r>
              <a:rPr sz="2000" b="0" u="sng" spc="-240" dirty="0">
                <a:solidFill>
                  <a:srgbClr val="2997E2"/>
                </a:solidFill>
                <a:uFill>
                  <a:solidFill>
                    <a:srgbClr val="2997E2"/>
                  </a:solidFill>
                </a:uFill>
                <a:latin typeface="Calibri Light"/>
                <a:cs typeface="Calibri Light"/>
                <a:hlinkClick r:id="rId3"/>
              </a:rPr>
              <a:t> </a:t>
            </a:r>
            <a:r>
              <a:rPr sz="2000" b="0" u="sng" spc="120" dirty="0">
                <a:solidFill>
                  <a:srgbClr val="2997E2"/>
                </a:solidFill>
                <a:uFill>
                  <a:solidFill>
                    <a:srgbClr val="2997E2"/>
                  </a:solidFill>
                </a:uFill>
                <a:latin typeface="Calibri Light"/>
                <a:cs typeface="Calibri Light"/>
                <a:hlinkClick r:id="rId3"/>
              </a:rPr>
              <a:t>10.</a:t>
            </a:r>
            <a:r>
              <a:rPr sz="2000" b="0" u="sng" spc="-245" dirty="0">
                <a:solidFill>
                  <a:srgbClr val="2997E2"/>
                </a:solidFill>
                <a:uFill>
                  <a:solidFill>
                    <a:srgbClr val="2997E2"/>
                  </a:solidFill>
                </a:uFill>
                <a:latin typeface="Calibri Light"/>
                <a:cs typeface="Calibri Light"/>
                <a:hlinkClick r:id="rId3"/>
              </a:rPr>
              <a:t> </a:t>
            </a:r>
            <a:r>
              <a:rPr sz="2000" b="0" u="sng" spc="165" dirty="0">
                <a:solidFill>
                  <a:srgbClr val="2997E2"/>
                </a:solidFill>
                <a:uFill>
                  <a:solidFill>
                    <a:srgbClr val="2997E2"/>
                  </a:solidFill>
                </a:uFill>
                <a:latin typeface="Calibri Light"/>
                <a:cs typeface="Calibri Light"/>
                <a:hlinkClick r:id="rId3"/>
              </a:rPr>
              <a:t>57898/biosc</a:t>
            </a:r>
            <a:r>
              <a:rPr sz="2000" b="0" u="sng" spc="165" dirty="0">
                <a:solidFill>
                  <a:srgbClr val="2997E2"/>
                </a:solidFill>
                <a:uFill>
                  <a:solidFill>
                    <a:srgbClr val="2997E2"/>
                  </a:solidFill>
                </a:uFill>
                <a:latin typeface="Calibri Light"/>
                <a:cs typeface="Calibri Light"/>
              </a:rPr>
              <a:t>i</a:t>
            </a:r>
            <a:r>
              <a:rPr sz="2000" b="0" u="sng" spc="165" dirty="0">
                <a:solidFill>
                  <a:srgbClr val="2997E2"/>
                </a:solidFill>
                <a:uFill>
                  <a:solidFill>
                    <a:srgbClr val="2997E2"/>
                  </a:solidFill>
                </a:uFill>
                <a:latin typeface="Calibri Light"/>
                <a:cs typeface="Calibri Light"/>
                <a:hlinkClick r:id="rId3"/>
              </a:rPr>
              <a:t>.</a:t>
            </a:r>
            <a:r>
              <a:rPr sz="2000" b="0" u="sng" spc="-229" dirty="0">
                <a:solidFill>
                  <a:srgbClr val="2997E2"/>
                </a:solidFill>
                <a:uFill>
                  <a:solidFill>
                    <a:srgbClr val="2997E2"/>
                  </a:solidFill>
                </a:uFill>
                <a:latin typeface="Calibri Light"/>
                <a:cs typeface="Calibri Light"/>
                <a:hlinkClick r:id="rId3"/>
              </a:rPr>
              <a:t> </a:t>
            </a:r>
            <a:r>
              <a:rPr sz="2000" b="0" u="sng" spc="65" dirty="0">
                <a:solidFill>
                  <a:srgbClr val="2997E2"/>
                </a:solidFill>
                <a:uFill>
                  <a:solidFill>
                    <a:srgbClr val="2997E2"/>
                  </a:solidFill>
                </a:uFill>
                <a:latin typeface="Calibri Light"/>
                <a:cs typeface="Calibri Light"/>
                <a:hlinkClick r:id="rId3"/>
              </a:rPr>
              <a:t>57 </a:t>
            </a:r>
            <a:endParaRPr sz="2000">
              <a:latin typeface="Calibri Light"/>
              <a:cs typeface="Calibri Light"/>
            </a:endParaRPr>
          </a:p>
        </p:txBody>
      </p:sp>
      <p:sp>
        <p:nvSpPr>
          <p:cNvPr id="10" name="object 10"/>
          <p:cNvSpPr txBox="1"/>
          <p:nvPr/>
        </p:nvSpPr>
        <p:spPr>
          <a:xfrm>
            <a:off x="428955" y="3227070"/>
            <a:ext cx="847725" cy="330835"/>
          </a:xfrm>
          <a:prstGeom prst="rect">
            <a:avLst/>
          </a:prstGeom>
        </p:spPr>
        <p:txBody>
          <a:bodyPr vert="horz" wrap="square" lIns="0" tIns="13335" rIns="0" bIns="0" rtlCol="0">
            <a:spAutoFit/>
          </a:bodyPr>
          <a:lstStyle/>
          <a:p>
            <a:pPr marL="354965" indent="-342265">
              <a:lnSpc>
                <a:spcPct val="100000"/>
              </a:lnSpc>
              <a:spcBef>
                <a:spcPts val="105"/>
              </a:spcBef>
              <a:buClr>
                <a:srgbClr val="E38312"/>
              </a:buClr>
              <a:buFont typeface="Arial"/>
              <a:buChar char="•"/>
              <a:tabLst>
                <a:tab pos="354965" algn="l"/>
              </a:tabLst>
            </a:pPr>
            <a:r>
              <a:rPr sz="2000" b="0" spc="85" dirty="0">
                <a:solidFill>
                  <a:srgbClr val="C00000"/>
                </a:solidFill>
                <a:latin typeface="Calibri Light"/>
                <a:cs typeface="Calibri Light"/>
              </a:rPr>
              <a:t>NHS</a:t>
            </a:r>
            <a:endParaRPr sz="2000">
              <a:latin typeface="Calibri Light"/>
              <a:cs typeface="Calibri Light"/>
            </a:endParaRPr>
          </a:p>
        </p:txBody>
      </p:sp>
      <p:sp>
        <p:nvSpPr>
          <p:cNvPr id="11" name="object 11"/>
          <p:cNvSpPr txBox="1"/>
          <p:nvPr/>
        </p:nvSpPr>
        <p:spPr>
          <a:xfrm>
            <a:off x="3076448" y="3227070"/>
            <a:ext cx="3106420" cy="330835"/>
          </a:xfrm>
          <a:prstGeom prst="rect">
            <a:avLst/>
          </a:prstGeom>
        </p:spPr>
        <p:txBody>
          <a:bodyPr vert="horz" wrap="square" lIns="0" tIns="13335" rIns="0" bIns="0" rtlCol="0">
            <a:spAutoFit/>
          </a:bodyPr>
          <a:lstStyle/>
          <a:p>
            <a:pPr marL="12700">
              <a:lnSpc>
                <a:spcPct val="100000"/>
              </a:lnSpc>
              <a:spcBef>
                <a:spcPts val="105"/>
              </a:spcBef>
              <a:tabLst>
                <a:tab pos="2624455" algn="l"/>
              </a:tabLst>
            </a:pPr>
            <a:r>
              <a:rPr sz="2000" b="0" spc="-10" dirty="0">
                <a:solidFill>
                  <a:srgbClr val="C00000"/>
                </a:solidFill>
                <a:latin typeface="Calibri Light"/>
                <a:cs typeface="Calibri Light"/>
              </a:rPr>
              <a:t>(</a:t>
            </a:r>
            <a:r>
              <a:rPr sz="2000" b="0" spc="-260" dirty="0">
                <a:solidFill>
                  <a:srgbClr val="C00000"/>
                </a:solidFill>
                <a:latin typeface="Calibri Light"/>
                <a:cs typeface="Calibri Light"/>
              </a:rPr>
              <a:t> </a:t>
            </a:r>
            <a:r>
              <a:rPr sz="2000" b="0" spc="130" dirty="0">
                <a:solidFill>
                  <a:srgbClr val="C00000"/>
                </a:solidFill>
                <a:latin typeface="Calibri Light"/>
                <a:cs typeface="Calibri Light"/>
              </a:rPr>
              <a:t>2025)</a:t>
            </a:r>
            <a:r>
              <a:rPr sz="2000" b="0" dirty="0">
                <a:solidFill>
                  <a:srgbClr val="C00000"/>
                </a:solidFill>
                <a:latin typeface="Calibri Light"/>
                <a:cs typeface="Calibri Light"/>
              </a:rPr>
              <a:t>	</a:t>
            </a:r>
            <a:r>
              <a:rPr sz="2000" b="0" i="1" spc="114" dirty="0">
                <a:solidFill>
                  <a:srgbClr val="C00000"/>
                </a:solidFill>
                <a:latin typeface="Calibri Light"/>
                <a:cs typeface="Calibri Light"/>
              </a:rPr>
              <a:t>quit</a:t>
            </a:r>
            <a:endParaRPr sz="2000">
              <a:latin typeface="Calibri Light"/>
              <a:cs typeface="Calibri Light"/>
            </a:endParaRPr>
          </a:p>
        </p:txBody>
      </p:sp>
      <p:sp>
        <p:nvSpPr>
          <p:cNvPr id="12" name="object 12"/>
          <p:cNvSpPr txBox="1"/>
          <p:nvPr/>
        </p:nvSpPr>
        <p:spPr>
          <a:xfrm>
            <a:off x="7985886" y="3227070"/>
            <a:ext cx="3914140" cy="330835"/>
          </a:xfrm>
          <a:prstGeom prst="rect">
            <a:avLst/>
          </a:prstGeom>
        </p:spPr>
        <p:txBody>
          <a:bodyPr vert="horz" wrap="square" lIns="0" tIns="13335" rIns="0" bIns="0" rtlCol="0">
            <a:spAutoFit/>
          </a:bodyPr>
          <a:lstStyle/>
          <a:p>
            <a:pPr marL="12700">
              <a:lnSpc>
                <a:spcPct val="100000"/>
              </a:lnSpc>
              <a:spcBef>
                <a:spcPts val="105"/>
              </a:spcBef>
              <a:tabLst>
                <a:tab pos="2915920" algn="l"/>
              </a:tabLst>
            </a:pPr>
            <a:r>
              <a:rPr sz="2000" b="0" i="1" spc="145" dirty="0">
                <a:solidFill>
                  <a:srgbClr val="C00000"/>
                </a:solidFill>
                <a:latin typeface="Calibri Light"/>
                <a:cs typeface="Calibri Light"/>
              </a:rPr>
              <a:t>smoking.</a:t>
            </a:r>
            <a:r>
              <a:rPr sz="2000" b="0" i="1" dirty="0">
                <a:solidFill>
                  <a:srgbClr val="C00000"/>
                </a:solidFill>
                <a:latin typeface="Calibri Light"/>
                <a:cs typeface="Calibri Light"/>
              </a:rPr>
              <a:t>	</a:t>
            </a:r>
            <a:r>
              <a:rPr sz="2000" b="0" spc="-10" dirty="0">
                <a:solidFill>
                  <a:srgbClr val="C00000"/>
                </a:solidFill>
                <a:latin typeface="Calibri Light"/>
                <a:cs typeface="Calibri Light"/>
              </a:rPr>
              <a:t>[</a:t>
            </a:r>
            <a:r>
              <a:rPr sz="2000" b="0" spc="-260" dirty="0">
                <a:solidFill>
                  <a:srgbClr val="C00000"/>
                </a:solidFill>
                <a:latin typeface="Calibri Light"/>
                <a:cs typeface="Calibri Light"/>
              </a:rPr>
              <a:t> </a:t>
            </a:r>
            <a:r>
              <a:rPr sz="2000" b="0" spc="140" dirty="0">
                <a:solidFill>
                  <a:srgbClr val="C00000"/>
                </a:solidFill>
                <a:latin typeface="Calibri Light"/>
                <a:cs typeface="Calibri Light"/>
              </a:rPr>
              <a:t>Online]</a:t>
            </a:r>
            <a:endParaRPr sz="2000">
              <a:latin typeface="Calibri Light"/>
              <a:cs typeface="Calibri Light"/>
            </a:endParaRPr>
          </a:p>
        </p:txBody>
      </p:sp>
      <p:sp>
        <p:nvSpPr>
          <p:cNvPr id="13" name="object 13"/>
          <p:cNvSpPr txBox="1"/>
          <p:nvPr/>
        </p:nvSpPr>
        <p:spPr>
          <a:xfrm>
            <a:off x="771855" y="3440429"/>
            <a:ext cx="1104900" cy="330835"/>
          </a:xfrm>
          <a:prstGeom prst="rect">
            <a:avLst/>
          </a:prstGeom>
        </p:spPr>
        <p:txBody>
          <a:bodyPr vert="horz" wrap="square" lIns="0" tIns="13335" rIns="0" bIns="0" rtlCol="0">
            <a:spAutoFit/>
          </a:bodyPr>
          <a:lstStyle/>
          <a:p>
            <a:pPr marL="12700">
              <a:lnSpc>
                <a:spcPct val="100000"/>
              </a:lnSpc>
              <a:spcBef>
                <a:spcPts val="105"/>
              </a:spcBef>
            </a:pPr>
            <a:r>
              <a:rPr sz="2000" b="0" spc="145" dirty="0">
                <a:solidFill>
                  <a:srgbClr val="C00000"/>
                </a:solidFill>
                <a:latin typeface="Calibri Light"/>
                <a:cs typeface="Calibri Light"/>
              </a:rPr>
              <a:t>available</a:t>
            </a:r>
            <a:endParaRPr sz="2000">
              <a:latin typeface="Calibri Light"/>
              <a:cs typeface="Calibri Light"/>
            </a:endParaRPr>
          </a:p>
        </p:txBody>
      </p:sp>
      <p:sp>
        <p:nvSpPr>
          <p:cNvPr id="14" name="object 14"/>
          <p:cNvSpPr txBox="1"/>
          <p:nvPr/>
        </p:nvSpPr>
        <p:spPr>
          <a:xfrm>
            <a:off x="3649471" y="3440429"/>
            <a:ext cx="8250555" cy="330835"/>
          </a:xfrm>
          <a:prstGeom prst="rect">
            <a:avLst/>
          </a:prstGeom>
        </p:spPr>
        <p:txBody>
          <a:bodyPr vert="horz" wrap="square" lIns="0" tIns="13335" rIns="0" bIns="0" rtlCol="0">
            <a:spAutoFit/>
          </a:bodyPr>
          <a:lstStyle/>
          <a:p>
            <a:pPr marL="12700">
              <a:lnSpc>
                <a:spcPct val="100000"/>
              </a:lnSpc>
              <a:spcBef>
                <a:spcPts val="105"/>
              </a:spcBef>
              <a:tabLst>
                <a:tab pos="2123440" algn="l"/>
              </a:tabLst>
            </a:pPr>
            <a:r>
              <a:rPr sz="2000" b="0" spc="90" dirty="0">
                <a:solidFill>
                  <a:srgbClr val="C00000"/>
                </a:solidFill>
                <a:latin typeface="Calibri Light"/>
                <a:cs typeface="Calibri Light"/>
              </a:rPr>
              <a:t>at:</a:t>
            </a:r>
            <a:r>
              <a:rPr sz="2000" b="0" dirty="0">
                <a:solidFill>
                  <a:srgbClr val="C00000"/>
                </a:solidFill>
                <a:latin typeface="Calibri Light"/>
                <a:cs typeface="Calibri Light"/>
              </a:rPr>
              <a:t>	</a:t>
            </a:r>
            <a:r>
              <a:rPr sz="2000" b="0" u="sng" spc="165" dirty="0">
                <a:solidFill>
                  <a:srgbClr val="C00000"/>
                </a:solidFill>
                <a:uFill>
                  <a:solidFill>
                    <a:srgbClr val="C00000"/>
                  </a:solidFill>
                </a:uFill>
                <a:latin typeface="Calibri Light"/>
                <a:cs typeface="Calibri Light"/>
                <a:hlinkClick r:id="rId4"/>
              </a:rPr>
              <a:t>https://www.Nhs.Uk/better-</a:t>
            </a:r>
            <a:r>
              <a:rPr sz="2000" b="0" u="sng" spc="180" dirty="0">
                <a:solidFill>
                  <a:srgbClr val="C00000"/>
                </a:solidFill>
                <a:uFill>
                  <a:solidFill>
                    <a:srgbClr val="C00000"/>
                  </a:solidFill>
                </a:uFill>
                <a:latin typeface="Calibri Light"/>
                <a:cs typeface="Calibri Light"/>
                <a:hlinkClick r:id="rId4"/>
              </a:rPr>
              <a:t>health/quit-</a:t>
            </a:r>
            <a:r>
              <a:rPr sz="2000" b="0" u="sng" spc="145" dirty="0">
                <a:solidFill>
                  <a:srgbClr val="C00000"/>
                </a:solidFill>
                <a:uFill>
                  <a:solidFill>
                    <a:srgbClr val="C00000"/>
                  </a:solidFill>
                </a:uFill>
                <a:latin typeface="Calibri Light"/>
                <a:cs typeface="Calibri Light"/>
                <a:hlinkClick r:id="rId4"/>
              </a:rPr>
              <a:t>smoking</a:t>
            </a:r>
            <a:r>
              <a:rPr sz="2000" b="0" u="sng" spc="-20" dirty="0">
                <a:solidFill>
                  <a:srgbClr val="C00000"/>
                </a:solidFill>
                <a:uFill>
                  <a:solidFill>
                    <a:srgbClr val="C00000"/>
                  </a:solidFill>
                </a:uFill>
                <a:latin typeface="Calibri Light"/>
                <a:cs typeface="Calibri Light"/>
                <a:hlinkClick r:id="rId4"/>
              </a:rPr>
              <a:t> </a:t>
            </a:r>
            <a:r>
              <a:rPr sz="2000" b="0" u="sng" spc="-50" dirty="0">
                <a:solidFill>
                  <a:srgbClr val="C00000"/>
                </a:solidFill>
                <a:uFill>
                  <a:solidFill>
                    <a:srgbClr val="C00000"/>
                  </a:solidFill>
                </a:uFill>
                <a:latin typeface="Calibri Light"/>
                <a:cs typeface="Calibri Light"/>
                <a:hlinkClick r:id="rId4"/>
              </a:rPr>
              <a:t>/</a:t>
            </a:r>
            <a:endParaRPr sz="2000">
              <a:latin typeface="Calibri Light"/>
              <a:cs typeface="Calibri Light"/>
            </a:endParaRPr>
          </a:p>
        </p:txBody>
      </p:sp>
      <p:sp>
        <p:nvSpPr>
          <p:cNvPr id="15" name="object 15"/>
          <p:cNvSpPr txBox="1"/>
          <p:nvPr/>
        </p:nvSpPr>
        <p:spPr>
          <a:xfrm>
            <a:off x="771855" y="3653790"/>
            <a:ext cx="2865120" cy="330835"/>
          </a:xfrm>
          <a:prstGeom prst="rect">
            <a:avLst/>
          </a:prstGeom>
        </p:spPr>
        <p:txBody>
          <a:bodyPr vert="horz" wrap="square" lIns="0" tIns="12700" rIns="0" bIns="0" rtlCol="0">
            <a:spAutoFit/>
          </a:bodyPr>
          <a:lstStyle/>
          <a:p>
            <a:pPr marL="12700">
              <a:lnSpc>
                <a:spcPct val="100000"/>
              </a:lnSpc>
              <a:spcBef>
                <a:spcPts val="100"/>
              </a:spcBef>
            </a:pPr>
            <a:r>
              <a:rPr sz="2000" b="0" spc="-10" dirty="0">
                <a:solidFill>
                  <a:srgbClr val="C00000"/>
                </a:solidFill>
                <a:latin typeface="Calibri Light"/>
                <a:cs typeface="Calibri Light"/>
              </a:rPr>
              <a:t>[</a:t>
            </a:r>
            <a:r>
              <a:rPr sz="2000" b="0" spc="-250" dirty="0">
                <a:solidFill>
                  <a:srgbClr val="C00000"/>
                </a:solidFill>
                <a:latin typeface="Calibri Light"/>
                <a:cs typeface="Calibri Light"/>
              </a:rPr>
              <a:t> </a:t>
            </a:r>
            <a:r>
              <a:rPr sz="2000" b="0" spc="155" dirty="0">
                <a:solidFill>
                  <a:srgbClr val="C00000"/>
                </a:solidFill>
                <a:latin typeface="Calibri Light"/>
                <a:cs typeface="Calibri Light"/>
              </a:rPr>
              <a:t>accessed</a:t>
            </a:r>
            <a:r>
              <a:rPr sz="2000" b="0" spc="370" dirty="0">
                <a:solidFill>
                  <a:srgbClr val="C00000"/>
                </a:solidFill>
                <a:latin typeface="Calibri Light"/>
                <a:cs typeface="Calibri Light"/>
              </a:rPr>
              <a:t> </a:t>
            </a:r>
            <a:r>
              <a:rPr sz="2000" b="0" spc="95" dirty="0">
                <a:solidFill>
                  <a:srgbClr val="C00000"/>
                </a:solidFill>
                <a:latin typeface="Calibri Light"/>
                <a:cs typeface="Calibri Light"/>
              </a:rPr>
              <a:t>21</a:t>
            </a:r>
            <a:r>
              <a:rPr sz="2000" b="0" spc="380" dirty="0">
                <a:solidFill>
                  <a:srgbClr val="C00000"/>
                </a:solidFill>
                <a:latin typeface="Calibri Light"/>
                <a:cs typeface="Calibri Light"/>
              </a:rPr>
              <a:t> </a:t>
            </a:r>
            <a:r>
              <a:rPr sz="2000" b="0" spc="95" dirty="0">
                <a:solidFill>
                  <a:srgbClr val="C00000"/>
                </a:solidFill>
                <a:latin typeface="Calibri Light"/>
                <a:cs typeface="Calibri Light"/>
              </a:rPr>
              <a:t>09</a:t>
            </a:r>
            <a:r>
              <a:rPr sz="2000" b="0" spc="380" dirty="0">
                <a:solidFill>
                  <a:srgbClr val="C00000"/>
                </a:solidFill>
                <a:latin typeface="Calibri Light"/>
                <a:cs typeface="Calibri Light"/>
              </a:rPr>
              <a:t> </a:t>
            </a:r>
            <a:r>
              <a:rPr sz="2000" b="0" spc="145" dirty="0">
                <a:solidFill>
                  <a:srgbClr val="C00000"/>
                </a:solidFill>
                <a:latin typeface="Calibri Light"/>
                <a:cs typeface="Calibri Light"/>
              </a:rPr>
              <a:t>2026].</a:t>
            </a:r>
            <a:endParaRPr sz="2000">
              <a:latin typeface="Calibri Light"/>
              <a:cs typeface="Calibri Light"/>
            </a:endParaRPr>
          </a:p>
        </p:txBody>
      </p:sp>
      <p:sp>
        <p:nvSpPr>
          <p:cNvPr id="16" name="object 16"/>
          <p:cNvSpPr txBox="1"/>
          <p:nvPr/>
        </p:nvSpPr>
        <p:spPr>
          <a:xfrm>
            <a:off x="3734815" y="4045711"/>
            <a:ext cx="8164195" cy="330835"/>
          </a:xfrm>
          <a:prstGeom prst="rect">
            <a:avLst/>
          </a:prstGeom>
        </p:spPr>
        <p:txBody>
          <a:bodyPr vert="horz" wrap="square" lIns="0" tIns="12700" rIns="0" bIns="0" rtlCol="0">
            <a:spAutoFit/>
          </a:bodyPr>
          <a:lstStyle/>
          <a:p>
            <a:pPr marL="12700">
              <a:lnSpc>
                <a:spcPct val="100000"/>
              </a:lnSpc>
              <a:spcBef>
                <a:spcPts val="100"/>
              </a:spcBef>
              <a:tabLst>
                <a:tab pos="3322954" algn="l"/>
                <a:tab pos="7165340" algn="l"/>
              </a:tabLst>
            </a:pPr>
            <a:r>
              <a:rPr sz="2000" b="0" spc="-10" dirty="0">
                <a:solidFill>
                  <a:srgbClr val="C00000"/>
                </a:solidFill>
                <a:latin typeface="Calibri Light"/>
                <a:cs typeface="Calibri Light"/>
              </a:rPr>
              <a:t>(</a:t>
            </a:r>
            <a:r>
              <a:rPr sz="2000" b="0" spc="-260" dirty="0">
                <a:solidFill>
                  <a:srgbClr val="C00000"/>
                </a:solidFill>
                <a:latin typeface="Calibri Light"/>
                <a:cs typeface="Calibri Light"/>
              </a:rPr>
              <a:t> </a:t>
            </a:r>
            <a:r>
              <a:rPr sz="2000" b="0" spc="130" dirty="0">
                <a:solidFill>
                  <a:srgbClr val="C00000"/>
                </a:solidFill>
                <a:latin typeface="Calibri Light"/>
                <a:cs typeface="Calibri Light"/>
              </a:rPr>
              <a:t>2025)</a:t>
            </a:r>
            <a:r>
              <a:rPr sz="2000" b="0" dirty="0">
                <a:solidFill>
                  <a:srgbClr val="C00000"/>
                </a:solidFill>
                <a:latin typeface="Calibri Light"/>
                <a:cs typeface="Calibri Light"/>
              </a:rPr>
              <a:t>	</a:t>
            </a:r>
            <a:r>
              <a:rPr sz="2000" b="0" i="1" spc="140" dirty="0">
                <a:solidFill>
                  <a:srgbClr val="C00000"/>
                </a:solidFill>
                <a:latin typeface="Calibri Light"/>
                <a:cs typeface="Calibri Light"/>
              </a:rPr>
              <a:t>smokefree.</a:t>
            </a:r>
            <a:r>
              <a:rPr sz="2000" b="0" i="1" dirty="0">
                <a:solidFill>
                  <a:srgbClr val="C00000"/>
                </a:solidFill>
                <a:latin typeface="Calibri Light"/>
                <a:cs typeface="Calibri Light"/>
              </a:rPr>
              <a:t>	</a:t>
            </a:r>
            <a:r>
              <a:rPr sz="2000" b="0" spc="-10" dirty="0">
                <a:solidFill>
                  <a:srgbClr val="C00000"/>
                </a:solidFill>
                <a:latin typeface="Calibri Light"/>
                <a:cs typeface="Calibri Light"/>
              </a:rPr>
              <a:t>[</a:t>
            </a:r>
            <a:r>
              <a:rPr sz="2000" b="0" spc="-260" dirty="0">
                <a:solidFill>
                  <a:srgbClr val="C00000"/>
                </a:solidFill>
                <a:latin typeface="Calibri Light"/>
                <a:cs typeface="Calibri Light"/>
              </a:rPr>
              <a:t> </a:t>
            </a:r>
            <a:r>
              <a:rPr sz="2000" b="0" spc="140" dirty="0">
                <a:solidFill>
                  <a:srgbClr val="C00000"/>
                </a:solidFill>
                <a:latin typeface="Calibri Light"/>
                <a:cs typeface="Calibri Light"/>
              </a:rPr>
              <a:t>Online]</a:t>
            </a:r>
            <a:endParaRPr sz="2000">
              <a:latin typeface="Calibri Light"/>
              <a:cs typeface="Calibri Light"/>
            </a:endParaRPr>
          </a:p>
        </p:txBody>
      </p:sp>
      <p:sp>
        <p:nvSpPr>
          <p:cNvPr id="17" name="object 17"/>
          <p:cNvSpPr txBox="1"/>
          <p:nvPr/>
        </p:nvSpPr>
        <p:spPr>
          <a:xfrm>
            <a:off x="428955" y="4045711"/>
            <a:ext cx="11472545" cy="544195"/>
          </a:xfrm>
          <a:prstGeom prst="rect">
            <a:avLst/>
          </a:prstGeom>
        </p:spPr>
        <p:txBody>
          <a:bodyPr vert="horz" wrap="square" lIns="0" tIns="12700" rIns="0" bIns="0" rtlCol="0">
            <a:spAutoFit/>
          </a:bodyPr>
          <a:lstStyle/>
          <a:p>
            <a:pPr marL="354965" indent="-342265">
              <a:lnSpc>
                <a:spcPts val="2039"/>
              </a:lnSpc>
              <a:spcBef>
                <a:spcPts val="100"/>
              </a:spcBef>
              <a:buClr>
                <a:srgbClr val="E38312"/>
              </a:buClr>
              <a:buFont typeface="Arial"/>
              <a:buChar char="•"/>
              <a:tabLst>
                <a:tab pos="354965" algn="l"/>
              </a:tabLst>
            </a:pPr>
            <a:r>
              <a:rPr sz="2000" b="0" spc="90" dirty="0">
                <a:solidFill>
                  <a:srgbClr val="C00000"/>
                </a:solidFill>
                <a:latin typeface="Calibri Light"/>
                <a:cs typeface="Calibri Light"/>
              </a:rPr>
              <a:t>Nhs</a:t>
            </a:r>
            <a:endParaRPr sz="2000">
              <a:latin typeface="Calibri Light"/>
              <a:cs typeface="Calibri Light"/>
            </a:endParaRPr>
          </a:p>
          <a:p>
            <a:pPr marL="355600">
              <a:lnSpc>
                <a:spcPts val="2039"/>
              </a:lnSpc>
              <a:tabLst>
                <a:tab pos="1873250" algn="l"/>
                <a:tab pos="2627630" algn="l"/>
              </a:tabLst>
            </a:pPr>
            <a:r>
              <a:rPr sz="2000" b="0" spc="145" dirty="0">
                <a:solidFill>
                  <a:srgbClr val="C00000"/>
                </a:solidFill>
                <a:latin typeface="Calibri Light"/>
                <a:cs typeface="Calibri Light"/>
              </a:rPr>
              <a:t>available</a:t>
            </a:r>
            <a:r>
              <a:rPr sz="2000" b="0" dirty="0">
                <a:solidFill>
                  <a:srgbClr val="C00000"/>
                </a:solidFill>
                <a:latin typeface="Calibri Light"/>
                <a:cs typeface="Calibri Light"/>
              </a:rPr>
              <a:t>	</a:t>
            </a:r>
            <a:r>
              <a:rPr sz="2000" b="0" spc="90" dirty="0">
                <a:solidFill>
                  <a:srgbClr val="C00000"/>
                </a:solidFill>
                <a:latin typeface="Calibri Light"/>
                <a:cs typeface="Calibri Light"/>
              </a:rPr>
              <a:t>at:</a:t>
            </a:r>
            <a:r>
              <a:rPr sz="2000" b="0" dirty="0">
                <a:solidFill>
                  <a:srgbClr val="C00000"/>
                </a:solidFill>
                <a:latin typeface="Calibri Light"/>
                <a:cs typeface="Calibri Light"/>
              </a:rPr>
              <a:t>	</a:t>
            </a:r>
            <a:r>
              <a:rPr sz="2000" b="0" u="sng" spc="170" dirty="0">
                <a:solidFill>
                  <a:srgbClr val="C00000"/>
                </a:solidFill>
                <a:uFill>
                  <a:solidFill>
                    <a:srgbClr val="C00000"/>
                  </a:solidFill>
                </a:uFill>
                <a:latin typeface="Calibri Light"/>
                <a:cs typeface="Calibri Light"/>
                <a:hlinkClick r:id="rId5"/>
              </a:rPr>
              <a:t>https://www.Hra.Nhs.Uk/planning-</a:t>
            </a:r>
            <a:r>
              <a:rPr sz="2000" b="0" u="sng" spc="180" dirty="0">
                <a:solidFill>
                  <a:srgbClr val="C00000"/>
                </a:solidFill>
                <a:uFill>
                  <a:solidFill>
                    <a:srgbClr val="C00000"/>
                  </a:solidFill>
                </a:uFill>
                <a:latin typeface="Calibri Light"/>
                <a:cs typeface="Calibri Light"/>
                <a:hlinkClick r:id="rId5"/>
              </a:rPr>
              <a:t>and-</a:t>
            </a:r>
            <a:r>
              <a:rPr sz="2000" b="0" u="sng" spc="170" dirty="0">
                <a:solidFill>
                  <a:srgbClr val="C00000"/>
                </a:solidFill>
                <a:uFill>
                  <a:solidFill>
                    <a:srgbClr val="C00000"/>
                  </a:solidFill>
                </a:uFill>
                <a:latin typeface="Calibri Light"/>
                <a:cs typeface="Calibri Light"/>
                <a:hlinkClick r:id="rId5"/>
              </a:rPr>
              <a:t>improving-</a:t>
            </a:r>
            <a:r>
              <a:rPr sz="2000" b="0" u="sng" spc="155" dirty="0">
                <a:solidFill>
                  <a:srgbClr val="C00000"/>
                </a:solidFill>
                <a:uFill>
                  <a:solidFill>
                    <a:srgbClr val="C00000"/>
                  </a:solidFill>
                </a:uFill>
                <a:latin typeface="Calibri Light"/>
                <a:cs typeface="Calibri Light"/>
                <a:hlinkClick r:id="rId5"/>
              </a:rPr>
              <a:t>research/application-</a:t>
            </a:r>
            <a:endParaRPr sz="2000">
              <a:latin typeface="Calibri Light"/>
              <a:cs typeface="Calibri Light"/>
            </a:endParaRPr>
          </a:p>
        </p:txBody>
      </p:sp>
      <p:sp>
        <p:nvSpPr>
          <p:cNvPr id="18" name="object 18"/>
          <p:cNvSpPr txBox="1"/>
          <p:nvPr/>
        </p:nvSpPr>
        <p:spPr>
          <a:xfrm>
            <a:off x="3611371" y="4472432"/>
            <a:ext cx="5450840" cy="330835"/>
          </a:xfrm>
          <a:prstGeom prst="rect">
            <a:avLst/>
          </a:prstGeom>
        </p:spPr>
        <p:txBody>
          <a:bodyPr vert="horz" wrap="square" lIns="0" tIns="12700" rIns="0" bIns="0" rtlCol="0">
            <a:spAutoFit/>
          </a:bodyPr>
          <a:lstStyle/>
          <a:p>
            <a:pPr marL="12700">
              <a:lnSpc>
                <a:spcPct val="100000"/>
              </a:lnSpc>
              <a:spcBef>
                <a:spcPts val="100"/>
              </a:spcBef>
            </a:pPr>
            <a:r>
              <a:rPr sz="2000" b="0" u="sng" spc="165" dirty="0">
                <a:solidFill>
                  <a:srgbClr val="C00000"/>
                </a:solidFill>
                <a:uFill>
                  <a:solidFill>
                    <a:srgbClr val="C00000"/>
                  </a:solidFill>
                </a:uFill>
                <a:latin typeface="Calibri Light"/>
                <a:cs typeface="Calibri Light"/>
              </a:rPr>
              <a:t>summaries/research-</a:t>
            </a:r>
            <a:r>
              <a:rPr sz="2000" b="0" u="sng" spc="-265" dirty="0">
                <a:solidFill>
                  <a:srgbClr val="C00000"/>
                </a:solidFill>
                <a:uFill>
                  <a:solidFill>
                    <a:srgbClr val="C00000"/>
                  </a:solidFill>
                </a:uFill>
                <a:latin typeface="Calibri Light"/>
                <a:cs typeface="Calibri Light"/>
              </a:rPr>
              <a:t> </a:t>
            </a:r>
            <a:r>
              <a:rPr sz="2000" b="0" u="sng" spc="150" dirty="0">
                <a:solidFill>
                  <a:srgbClr val="C00000"/>
                </a:solidFill>
                <a:uFill>
                  <a:solidFill>
                    <a:srgbClr val="C00000"/>
                  </a:solidFill>
                </a:uFill>
                <a:latin typeface="Calibri Light"/>
                <a:cs typeface="Calibri Light"/>
              </a:rPr>
              <a:t>summaries/smokefree/</a:t>
            </a:r>
            <a:endParaRPr sz="2000">
              <a:latin typeface="Calibri Light"/>
              <a:cs typeface="Calibri Light"/>
            </a:endParaRPr>
          </a:p>
        </p:txBody>
      </p:sp>
      <p:sp>
        <p:nvSpPr>
          <p:cNvPr id="19" name="object 19"/>
          <p:cNvSpPr txBox="1"/>
          <p:nvPr/>
        </p:nvSpPr>
        <p:spPr>
          <a:xfrm>
            <a:off x="771855" y="4685791"/>
            <a:ext cx="2865120" cy="330835"/>
          </a:xfrm>
          <a:prstGeom prst="rect">
            <a:avLst/>
          </a:prstGeom>
        </p:spPr>
        <p:txBody>
          <a:bodyPr vert="horz" wrap="square" lIns="0" tIns="12700" rIns="0" bIns="0" rtlCol="0">
            <a:spAutoFit/>
          </a:bodyPr>
          <a:lstStyle/>
          <a:p>
            <a:pPr marL="12700">
              <a:lnSpc>
                <a:spcPct val="100000"/>
              </a:lnSpc>
              <a:spcBef>
                <a:spcPts val="100"/>
              </a:spcBef>
            </a:pPr>
            <a:r>
              <a:rPr sz="2000" b="0" spc="-10" dirty="0">
                <a:solidFill>
                  <a:srgbClr val="C00000"/>
                </a:solidFill>
                <a:latin typeface="Calibri Light"/>
                <a:cs typeface="Calibri Light"/>
              </a:rPr>
              <a:t>[</a:t>
            </a:r>
            <a:r>
              <a:rPr sz="2000" b="0" spc="-250" dirty="0">
                <a:solidFill>
                  <a:srgbClr val="C00000"/>
                </a:solidFill>
                <a:latin typeface="Calibri Light"/>
                <a:cs typeface="Calibri Light"/>
              </a:rPr>
              <a:t> </a:t>
            </a:r>
            <a:r>
              <a:rPr sz="2000" b="0" spc="155" dirty="0">
                <a:solidFill>
                  <a:srgbClr val="C00000"/>
                </a:solidFill>
                <a:latin typeface="Calibri Light"/>
                <a:cs typeface="Calibri Light"/>
              </a:rPr>
              <a:t>accessed</a:t>
            </a:r>
            <a:r>
              <a:rPr sz="2000" b="0" spc="370" dirty="0">
                <a:solidFill>
                  <a:srgbClr val="C00000"/>
                </a:solidFill>
                <a:latin typeface="Calibri Light"/>
                <a:cs typeface="Calibri Light"/>
              </a:rPr>
              <a:t> </a:t>
            </a:r>
            <a:r>
              <a:rPr sz="2000" b="0" spc="95" dirty="0">
                <a:solidFill>
                  <a:srgbClr val="C00000"/>
                </a:solidFill>
                <a:latin typeface="Calibri Light"/>
                <a:cs typeface="Calibri Light"/>
              </a:rPr>
              <a:t>21</a:t>
            </a:r>
            <a:r>
              <a:rPr sz="2000" b="0" spc="380" dirty="0">
                <a:solidFill>
                  <a:srgbClr val="C00000"/>
                </a:solidFill>
                <a:latin typeface="Calibri Light"/>
                <a:cs typeface="Calibri Light"/>
              </a:rPr>
              <a:t> </a:t>
            </a:r>
            <a:r>
              <a:rPr sz="2000" b="0" spc="95" dirty="0">
                <a:solidFill>
                  <a:srgbClr val="C00000"/>
                </a:solidFill>
                <a:latin typeface="Calibri Light"/>
                <a:cs typeface="Calibri Light"/>
              </a:rPr>
              <a:t>09</a:t>
            </a:r>
            <a:r>
              <a:rPr sz="2000" b="0" spc="380" dirty="0">
                <a:solidFill>
                  <a:srgbClr val="C00000"/>
                </a:solidFill>
                <a:latin typeface="Calibri Light"/>
                <a:cs typeface="Calibri Light"/>
              </a:rPr>
              <a:t> </a:t>
            </a:r>
            <a:r>
              <a:rPr sz="2000" b="0" spc="145" dirty="0">
                <a:solidFill>
                  <a:srgbClr val="C00000"/>
                </a:solidFill>
                <a:latin typeface="Calibri Light"/>
                <a:cs typeface="Calibri Light"/>
              </a:rPr>
              <a:t>2026].</a:t>
            </a:r>
            <a:endParaRPr sz="2000">
              <a:latin typeface="Calibri Light"/>
              <a:cs typeface="Calibri Light"/>
            </a:endParaRPr>
          </a:p>
        </p:txBody>
      </p:sp>
      <p:sp>
        <p:nvSpPr>
          <p:cNvPr id="20" name="object 20"/>
          <p:cNvSpPr txBox="1"/>
          <p:nvPr/>
        </p:nvSpPr>
        <p:spPr>
          <a:xfrm>
            <a:off x="428955" y="5077459"/>
            <a:ext cx="11473815" cy="330835"/>
          </a:xfrm>
          <a:prstGeom prst="rect">
            <a:avLst/>
          </a:prstGeom>
        </p:spPr>
        <p:txBody>
          <a:bodyPr vert="horz" wrap="square" lIns="0" tIns="12700" rIns="0" bIns="0" rtlCol="0">
            <a:spAutoFit/>
          </a:bodyPr>
          <a:lstStyle/>
          <a:p>
            <a:pPr marL="354965" indent="-342265">
              <a:lnSpc>
                <a:spcPct val="100000"/>
              </a:lnSpc>
              <a:spcBef>
                <a:spcPts val="100"/>
              </a:spcBef>
              <a:buClr>
                <a:srgbClr val="E38312"/>
              </a:buClr>
              <a:buFont typeface="Arial"/>
              <a:buChar char="•"/>
              <a:tabLst>
                <a:tab pos="354965" algn="l"/>
                <a:tab pos="1550035" algn="l"/>
                <a:tab pos="2263775" algn="l"/>
                <a:tab pos="3763645" algn="l"/>
                <a:tab pos="4176395" algn="l"/>
                <a:tab pos="5130165" algn="l"/>
                <a:tab pos="5661025" algn="l"/>
                <a:tab pos="7160895" algn="l"/>
                <a:tab pos="7896859" algn="l"/>
                <a:tab pos="9058275" algn="l"/>
                <a:tab pos="9530715" algn="l"/>
                <a:tab pos="11182985" algn="l"/>
              </a:tabLst>
            </a:pPr>
            <a:r>
              <a:rPr sz="2000" b="0" spc="125" dirty="0">
                <a:solidFill>
                  <a:srgbClr val="C00000"/>
                </a:solidFill>
                <a:latin typeface="Calibri Light"/>
                <a:cs typeface="Calibri Light"/>
              </a:rPr>
              <a:t>Onwuzo,</a:t>
            </a:r>
            <a:r>
              <a:rPr sz="2000" b="0" dirty="0">
                <a:solidFill>
                  <a:srgbClr val="C00000"/>
                </a:solidFill>
                <a:latin typeface="Calibri Light"/>
                <a:cs typeface="Calibri Light"/>
              </a:rPr>
              <a:t>	</a:t>
            </a:r>
            <a:r>
              <a:rPr sz="2000" b="0" spc="85" dirty="0">
                <a:solidFill>
                  <a:srgbClr val="C00000"/>
                </a:solidFill>
                <a:latin typeface="Calibri Light"/>
                <a:cs typeface="Calibri Light"/>
              </a:rPr>
              <a:t>c.</a:t>
            </a:r>
            <a:r>
              <a:rPr sz="2000" b="0" spc="-270" dirty="0">
                <a:solidFill>
                  <a:srgbClr val="C00000"/>
                </a:solidFill>
                <a:latin typeface="Calibri Light"/>
                <a:cs typeface="Calibri Light"/>
              </a:rPr>
              <a:t> </a:t>
            </a:r>
            <a:r>
              <a:rPr sz="2000" b="0" spc="90" dirty="0">
                <a:solidFill>
                  <a:srgbClr val="C00000"/>
                </a:solidFill>
                <a:latin typeface="Calibri Light"/>
                <a:cs typeface="Calibri Light"/>
              </a:rPr>
              <a:t>N.,</a:t>
            </a:r>
            <a:r>
              <a:rPr sz="2000" b="0" dirty="0">
                <a:solidFill>
                  <a:srgbClr val="C00000"/>
                </a:solidFill>
                <a:latin typeface="Calibri Light"/>
                <a:cs typeface="Calibri Light"/>
              </a:rPr>
              <a:t>	</a:t>
            </a:r>
            <a:r>
              <a:rPr sz="2000" b="0" spc="135" dirty="0">
                <a:solidFill>
                  <a:srgbClr val="C00000"/>
                </a:solidFill>
                <a:latin typeface="Calibri Light"/>
                <a:cs typeface="Calibri Light"/>
              </a:rPr>
              <a:t>Olukorode,</a:t>
            </a:r>
            <a:r>
              <a:rPr sz="2000" b="0" dirty="0">
                <a:solidFill>
                  <a:srgbClr val="C00000"/>
                </a:solidFill>
                <a:latin typeface="Calibri Light"/>
                <a:cs typeface="Calibri Light"/>
              </a:rPr>
              <a:t>	</a:t>
            </a:r>
            <a:r>
              <a:rPr sz="2000" b="0" spc="90" dirty="0">
                <a:solidFill>
                  <a:srgbClr val="C00000"/>
                </a:solidFill>
                <a:latin typeface="Calibri Light"/>
                <a:cs typeface="Calibri Light"/>
              </a:rPr>
              <a:t>J.,</a:t>
            </a:r>
            <a:r>
              <a:rPr sz="2000" b="0" dirty="0">
                <a:solidFill>
                  <a:srgbClr val="C00000"/>
                </a:solidFill>
                <a:latin typeface="Calibri Light"/>
                <a:cs typeface="Calibri Light"/>
              </a:rPr>
              <a:t>	</a:t>
            </a:r>
            <a:r>
              <a:rPr sz="2000" b="0" spc="135" dirty="0">
                <a:solidFill>
                  <a:srgbClr val="C00000"/>
                </a:solidFill>
                <a:latin typeface="Calibri Light"/>
                <a:cs typeface="Calibri Light"/>
              </a:rPr>
              <a:t>Sange,</a:t>
            </a:r>
            <a:r>
              <a:rPr sz="2000" b="0" dirty="0">
                <a:solidFill>
                  <a:srgbClr val="C00000"/>
                </a:solidFill>
                <a:latin typeface="Calibri Light"/>
                <a:cs typeface="Calibri Light"/>
              </a:rPr>
              <a:t>	</a:t>
            </a:r>
            <a:r>
              <a:rPr sz="2000" b="0" spc="-25" dirty="0">
                <a:solidFill>
                  <a:srgbClr val="C00000"/>
                </a:solidFill>
                <a:latin typeface="Calibri Light"/>
                <a:cs typeface="Calibri Light"/>
              </a:rPr>
              <a:t>W.,</a:t>
            </a:r>
            <a:r>
              <a:rPr sz="2000" b="0" dirty="0">
                <a:solidFill>
                  <a:srgbClr val="C00000"/>
                </a:solidFill>
                <a:latin typeface="Calibri Light"/>
                <a:cs typeface="Calibri Light"/>
              </a:rPr>
              <a:t>	</a:t>
            </a:r>
            <a:r>
              <a:rPr sz="2000" b="0" spc="140" dirty="0">
                <a:solidFill>
                  <a:srgbClr val="C00000"/>
                </a:solidFill>
                <a:latin typeface="Calibri Light"/>
                <a:cs typeface="Calibri Light"/>
              </a:rPr>
              <a:t>Orimoloye,</a:t>
            </a:r>
            <a:r>
              <a:rPr sz="2000" b="0" dirty="0">
                <a:solidFill>
                  <a:srgbClr val="C00000"/>
                </a:solidFill>
                <a:latin typeface="Calibri Light"/>
                <a:cs typeface="Calibri Light"/>
              </a:rPr>
              <a:t>	</a:t>
            </a:r>
            <a:r>
              <a:rPr sz="2000" b="0" spc="60" dirty="0">
                <a:solidFill>
                  <a:srgbClr val="C00000"/>
                </a:solidFill>
                <a:latin typeface="Calibri Light"/>
                <a:cs typeface="Calibri Light"/>
              </a:rPr>
              <a:t>D.</a:t>
            </a:r>
            <a:r>
              <a:rPr sz="2000" b="0" spc="-254" dirty="0">
                <a:solidFill>
                  <a:srgbClr val="C00000"/>
                </a:solidFill>
                <a:latin typeface="Calibri Light"/>
                <a:cs typeface="Calibri Light"/>
              </a:rPr>
              <a:t> </a:t>
            </a:r>
            <a:r>
              <a:rPr sz="2000" b="0" spc="95" dirty="0">
                <a:solidFill>
                  <a:srgbClr val="C00000"/>
                </a:solidFill>
                <a:latin typeface="Calibri Light"/>
                <a:cs typeface="Calibri Light"/>
              </a:rPr>
              <a:t>A.,</a:t>
            </a:r>
            <a:r>
              <a:rPr sz="2000" b="0" dirty="0">
                <a:solidFill>
                  <a:srgbClr val="C00000"/>
                </a:solidFill>
                <a:latin typeface="Calibri Light"/>
                <a:cs typeface="Calibri Light"/>
              </a:rPr>
              <a:t>	</a:t>
            </a:r>
            <a:r>
              <a:rPr sz="2000" b="0" spc="135" dirty="0">
                <a:solidFill>
                  <a:srgbClr val="C00000"/>
                </a:solidFill>
                <a:latin typeface="Calibri Light"/>
                <a:cs typeface="Calibri Light"/>
              </a:rPr>
              <a:t>Udojike,</a:t>
            </a:r>
            <a:r>
              <a:rPr sz="2000" b="0" dirty="0">
                <a:solidFill>
                  <a:srgbClr val="C00000"/>
                </a:solidFill>
                <a:latin typeface="Calibri Light"/>
                <a:cs typeface="Calibri Light"/>
              </a:rPr>
              <a:t>	</a:t>
            </a:r>
            <a:r>
              <a:rPr sz="2000" b="0" spc="90" dirty="0">
                <a:solidFill>
                  <a:srgbClr val="C00000"/>
                </a:solidFill>
                <a:latin typeface="Calibri Light"/>
                <a:cs typeface="Calibri Light"/>
              </a:rPr>
              <a:t>C.,</a:t>
            </a:r>
            <a:r>
              <a:rPr sz="2000" b="0" dirty="0">
                <a:solidFill>
                  <a:srgbClr val="C00000"/>
                </a:solidFill>
                <a:latin typeface="Calibri Light"/>
                <a:cs typeface="Calibri Light"/>
              </a:rPr>
              <a:t>	</a:t>
            </a:r>
            <a:r>
              <a:rPr sz="2000" b="0" spc="140" dirty="0">
                <a:solidFill>
                  <a:srgbClr val="C00000"/>
                </a:solidFill>
                <a:latin typeface="Calibri Light"/>
                <a:cs typeface="Calibri Light"/>
              </a:rPr>
              <a:t>Omoragbon,</a:t>
            </a:r>
            <a:r>
              <a:rPr sz="2000" b="0" dirty="0">
                <a:solidFill>
                  <a:srgbClr val="C00000"/>
                </a:solidFill>
                <a:latin typeface="Calibri Light"/>
                <a:cs typeface="Calibri Light"/>
              </a:rPr>
              <a:t>	</a:t>
            </a:r>
            <a:r>
              <a:rPr sz="2000" b="0" spc="95" dirty="0">
                <a:solidFill>
                  <a:srgbClr val="C00000"/>
                </a:solidFill>
                <a:latin typeface="Calibri Light"/>
                <a:cs typeface="Calibri Light"/>
              </a:rPr>
              <a:t>L.,</a:t>
            </a:r>
            <a:endParaRPr sz="2000">
              <a:latin typeface="Calibri Light"/>
              <a:cs typeface="Calibri Light"/>
            </a:endParaRPr>
          </a:p>
        </p:txBody>
      </p:sp>
      <p:sp>
        <p:nvSpPr>
          <p:cNvPr id="21" name="object 21"/>
          <p:cNvSpPr txBox="1"/>
          <p:nvPr/>
        </p:nvSpPr>
        <p:spPr>
          <a:xfrm>
            <a:off x="771855" y="5290515"/>
            <a:ext cx="11135995" cy="758190"/>
          </a:xfrm>
          <a:prstGeom prst="rect">
            <a:avLst/>
          </a:prstGeom>
        </p:spPr>
        <p:txBody>
          <a:bodyPr vert="horz" wrap="square" lIns="0" tIns="104139" rIns="0" bIns="0" rtlCol="0">
            <a:spAutoFit/>
          </a:bodyPr>
          <a:lstStyle/>
          <a:p>
            <a:pPr marL="12700" marR="5080" algn="just">
              <a:lnSpc>
                <a:spcPct val="70100"/>
              </a:lnSpc>
              <a:spcBef>
                <a:spcPts val="819"/>
              </a:spcBef>
            </a:pPr>
            <a:r>
              <a:rPr sz="2000" b="0" spc="170" dirty="0">
                <a:solidFill>
                  <a:srgbClr val="C00000"/>
                </a:solidFill>
                <a:latin typeface="Calibri Light"/>
                <a:cs typeface="Calibri Light"/>
              </a:rPr>
              <a:t>H</a:t>
            </a:r>
            <a:r>
              <a:rPr sz="2000" b="0" spc="180" dirty="0">
                <a:solidFill>
                  <a:srgbClr val="C00000"/>
                </a:solidFill>
                <a:latin typeface="Calibri Light"/>
                <a:cs typeface="Calibri Light"/>
              </a:rPr>
              <a:t>assa</a:t>
            </a:r>
            <a:r>
              <a:rPr sz="2000" b="0" spc="175" dirty="0">
                <a:solidFill>
                  <a:srgbClr val="C00000"/>
                </a:solidFill>
                <a:latin typeface="Calibri Light"/>
                <a:cs typeface="Calibri Light"/>
              </a:rPr>
              <a:t>n</a:t>
            </a:r>
            <a:r>
              <a:rPr sz="2000" b="0" dirty="0">
                <a:solidFill>
                  <a:srgbClr val="C00000"/>
                </a:solidFill>
                <a:latin typeface="Calibri Light"/>
                <a:cs typeface="Calibri Light"/>
              </a:rPr>
              <a:t>,</a:t>
            </a:r>
            <a:r>
              <a:rPr sz="2000" b="0" spc="580" dirty="0">
                <a:solidFill>
                  <a:srgbClr val="C00000"/>
                </a:solidFill>
                <a:latin typeface="Calibri Light"/>
                <a:cs typeface="Calibri Light"/>
              </a:rPr>
              <a:t> </a:t>
            </a:r>
            <a:r>
              <a:rPr sz="2000" b="0" spc="175" dirty="0">
                <a:solidFill>
                  <a:srgbClr val="C00000"/>
                </a:solidFill>
                <a:latin typeface="Calibri Light"/>
                <a:cs typeface="Calibri Light"/>
              </a:rPr>
              <a:t>A</a:t>
            </a:r>
            <a:r>
              <a:rPr sz="2000" b="0" dirty="0">
                <a:solidFill>
                  <a:srgbClr val="C00000"/>
                </a:solidFill>
                <a:latin typeface="Calibri Light"/>
                <a:cs typeface="Calibri Light"/>
              </a:rPr>
              <a:t>.</a:t>
            </a:r>
            <a:r>
              <a:rPr sz="2000" b="0" spc="-260" dirty="0">
                <a:solidFill>
                  <a:srgbClr val="C00000"/>
                </a:solidFill>
                <a:latin typeface="Calibri Light"/>
                <a:cs typeface="Calibri Light"/>
              </a:rPr>
              <a:t> </a:t>
            </a:r>
            <a:r>
              <a:rPr sz="2000" b="0" spc="170" dirty="0">
                <a:solidFill>
                  <a:srgbClr val="C00000"/>
                </a:solidFill>
                <a:latin typeface="Calibri Light"/>
                <a:cs typeface="Calibri Light"/>
              </a:rPr>
              <a:t>E</a:t>
            </a:r>
            <a:r>
              <a:rPr sz="2000" b="0" spc="180" dirty="0">
                <a:solidFill>
                  <a:srgbClr val="C00000"/>
                </a:solidFill>
                <a:latin typeface="Calibri Light"/>
                <a:cs typeface="Calibri Light"/>
              </a:rPr>
              <a:t>.</a:t>
            </a:r>
            <a:r>
              <a:rPr sz="2000" b="0" dirty="0">
                <a:solidFill>
                  <a:srgbClr val="C00000"/>
                </a:solidFill>
                <a:latin typeface="Calibri Light"/>
                <a:cs typeface="Calibri Light"/>
              </a:rPr>
              <a:t>,</a:t>
            </a:r>
            <a:r>
              <a:rPr sz="2000" b="0" spc="565" dirty="0">
                <a:solidFill>
                  <a:srgbClr val="C00000"/>
                </a:solidFill>
                <a:latin typeface="Calibri Light"/>
                <a:cs typeface="Calibri Light"/>
              </a:rPr>
              <a:t> </a:t>
            </a:r>
            <a:r>
              <a:rPr sz="2000" b="0" spc="145" dirty="0">
                <a:solidFill>
                  <a:srgbClr val="C00000"/>
                </a:solidFill>
                <a:latin typeface="Calibri Light"/>
                <a:cs typeface="Calibri Light"/>
              </a:rPr>
              <a:t>Falade,</a:t>
            </a:r>
            <a:r>
              <a:rPr sz="2000" b="0" spc="565" dirty="0">
                <a:solidFill>
                  <a:srgbClr val="C00000"/>
                </a:solidFill>
                <a:latin typeface="Calibri Light"/>
                <a:cs typeface="Calibri Light"/>
              </a:rPr>
              <a:t> </a:t>
            </a:r>
            <a:r>
              <a:rPr sz="2000" b="0" spc="125" dirty="0">
                <a:solidFill>
                  <a:srgbClr val="C00000"/>
                </a:solidFill>
                <a:latin typeface="Calibri Light"/>
                <a:cs typeface="Calibri Light"/>
              </a:rPr>
              <a:t>D</a:t>
            </a:r>
            <a:r>
              <a:rPr sz="2000" b="0" dirty="0">
                <a:solidFill>
                  <a:srgbClr val="C00000"/>
                </a:solidFill>
                <a:latin typeface="Calibri Light"/>
                <a:cs typeface="Calibri Light"/>
              </a:rPr>
              <a:t>.</a:t>
            </a:r>
            <a:r>
              <a:rPr sz="2000" b="0" spc="-275" dirty="0">
                <a:solidFill>
                  <a:srgbClr val="C00000"/>
                </a:solidFill>
                <a:latin typeface="Calibri Light"/>
                <a:cs typeface="Calibri Light"/>
              </a:rPr>
              <a:t> </a:t>
            </a:r>
            <a:r>
              <a:rPr sz="2000" b="0" spc="165" dirty="0">
                <a:solidFill>
                  <a:srgbClr val="C00000"/>
                </a:solidFill>
                <a:latin typeface="Calibri Light"/>
                <a:cs typeface="Calibri Light"/>
              </a:rPr>
              <a:t>M</a:t>
            </a:r>
            <a:r>
              <a:rPr sz="2000" b="0" spc="190" dirty="0">
                <a:solidFill>
                  <a:srgbClr val="C00000"/>
                </a:solidFill>
                <a:latin typeface="Calibri Light"/>
                <a:cs typeface="Calibri Light"/>
              </a:rPr>
              <a:t>.</a:t>
            </a:r>
            <a:r>
              <a:rPr sz="2000" b="0" dirty="0">
                <a:solidFill>
                  <a:srgbClr val="C00000"/>
                </a:solidFill>
                <a:latin typeface="Calibri Light"/>
                <a:cs typeface="Calibri Light"/>
              </a:rPr>
              <a:t>,</a:t>
            </a:r>
            <a:r>
              <a:rPr sz="2000" b="0" spc="565" dirty="0">
                <a:solidFill>
                  <a:srgbClr val="C00000"/>
                </a:solidFill>
                <a:latin typeface="Calibri Light"/>
                <a:cs typeface="Calibri Light"/>
              </a:rPr>
              <a:t> </a:t>
            </a:r>
            <a:r>
              <a:rPr sz="2000" b="0" spc="120" dirty="0">
                <a:solidFill>
                  <a:srgbClr val="C00000"/>
                </a:solidFill>
                <a:latin typeface="Calibri Light"/>
                <a:cs typeface="Calibri Light"/>
              </a:rPr>
              <a:t>Omiko,</a:t>
            </a:r>
            <a:r>
              <a:rPr sz="2000" b="0" spc="565" dirty="0">
                <a:solidFill>
                  <a:srgbClr val="C00000"/>
                </a:solidFill>
                <a:latin typeface="Calibri Light"/>
                <a:cs typeface="Calibri Light"/>
              </a:rPr>
              <a:t> </a:t>
            </a:r>
            <a:r>
              <a:rPr sz="2000" b="0" spc="180" dirty="0">
                <a:solidFill>
                  <a:srgbClr val="C00000"/>
                </a:solidFill>
                <a:latin typeface="Calibri Light"/>
                <a:cs typeface="Calibri Light"/>
              </a:rPr>
              <a:t>R</a:t>
            </a:r>
            <a:r>
              <a:rPr sz="2000" b="0" spc="190" dirty="0">
                <a:solidFill>
                  <a:srgbClr val="C00000"/>
                </a:solidFill>
                <a:latin typeface="Calibri Light"/>
                <a:cs typeface="Calibri Light"/>
              </a:rPr>
              <a:t>.</a:t>
            </a:r>
            <a:r>
              <a:rPr sz="2000" b="0" dirty="0">
                <a:solidFill>
                  <a:srgbClr val="C00000"/>
                </a:solidFill>
                <a:latin typeface="Calibri Light"/>
                <a:cs typeface="Calibri Light"/>
              </a:rPr>
              <a:t>,</a:t>
            </a:r>
            <a:r>
              <a:rPr sz="2000" b="0" spc="565" dirty="0">
                <a:solidFill>
                  <a:srgbClr val="C00000"/>
                </a:solidFill>
                <a:latin typeface="Calibri Light"/>
                <a:cs typeface="Calibri Light"/>
              </a:rPr>
              <a:t> </a:t>
            </a:r>
            <a:r>
              <a:rPr sz="2000" b="0" spc="150" dirty="0">
                <a:solidFill>
                  <a:srgbClr val="C00000"/>
                </a:solidFill>
                <a:latin typeface="Calibri Light"/>
                <a:cs typeface="Calibri Light"/>
              </a:rPr>
              <a:t>Odunaike,</a:t>
            </a:r>
            <a:r>
              <a:rPr sz="2000" b="0" spc="565" dirty="0">
                <a:solidFill>
                  <a:srgbClr val="C00000"/>
                </a:solidFill>
                <a:latin typeface="Calibri Light"/>
                <a:cs typeface="Calibri Light"/>
              </a:rPr>
              <a:t> </a:t>
            </a:r>
            <a:r>
              <a:rPr sz="2000" b="0" spc="150" dirty="0">
                <a:solidFill>
                  <a:srgbClr val="C00000"/>
                </a:solidFill>
                <a:latin typeface="Calibri Light"/>
                <a:cs typeface="Calibri Light"/>
              </a:rPr>
              <a:t>O</a:t>
            </a:r>
            <a:r>
              <a:rPr sz="2000" b="0" dirty="0">
                <a:solidFill>
                  <a:srgbClr val="C00000"/>
                </a:solidFill>
                <a:latin typeface="Calibri Light"/>
                <a:cs typeface="Calibri Light"/>
              </a:rPr>
              <a:t>.</a:t>
            </a:r>
            <a:r>
              <a:rPr sz="2000" b="0" spc="-275" dirty="0">
                <a:solidFill>
                  <a:srgbClr val="C00000"/>
                </a:solidFill>
                <a:latin typeface="Calibri Light"/>
                <a:cs typeface="Calibri Light"/>
              </a:rPr>
              <a:t> </a:t>
            </a:r>
            <a:r>
              <a:rPr sz="2000" b="0" spc="170" dirty="0">
                <a:solidFill>
                  <a:srgbClr val="C00000"/>
                </a:solidFill>
                <a:latin typeface="Calibri Light"/>
                <a:cs typeface="Calibri Light"/>
              </a:rPr>
              <a:t>S</a:t>
            </a:r>
            <a:r>
              <a:rPr sz="2000" b="0" dirty="0">
                <a:solidFill>
                  <a:srgbClr val="C00000"/>
                </a:solidFill>
                <a:latin typeface="Calibri Light"/>
                <a:cs typeface="Calibri Light"/>
              </a:rPr>
              <a:t>.</a:t>
            </a:r>
            <a:r>
              <a:rPr sz="2000" b="0" spc="575" dirty="0">
                <a:solidFill>
                  <a:srgbClr val="C00000"/>
                </a:solidFill>
                <a:latin typeface="Calibri Light"/>
                <a:cs typeface="Calibri Light"/>
              </a:rPr>
              <a:t> </a:t>
            </a:r>
            <a:r>
              <a:rPr sz="2000" b="0" spc="175" dirty="0">
                <a:solidFill>
                  <a:srgbClr val="C00000"/>
                </a:solidFill>
                <a:latin typeface="Calibri Light"/>
                <a:cs typeface="Calibri Light"/>
              </a:rPr>
              <a:t>An</a:t>
            </a:r>
            <a:r>
              <a:rPr sz="2000" b="0" dirty="0">
                <a:solidFill>
                  <a:srgbClr val="C00000"/>
                </a:solidFill>
                <a:latin typeface="Calibri Light"/>
                <a:cs typeface="Calibri Light"/>
              </a:rPr>
              <a:t>d</a:t>
            </a:r>
            <a:r>
              <a:rPr sz="2000" b="0" spc="545" dirty="0">
                <a:solidFill>
                  <a:srgbClr val="C00000"/>
                </a:solidFill>
                <a:latin typeface="Calibri Light"/>
                <a:cs typeface="Calibri Light"/>
              </a:rPr>
              <a:t> </a:t>
            </a:r>
            <a:r>
              <a:rPr sz="2000" b="0" spc="140" dirty="0">
                <a:solidFill>
                  <a:srgbClr val="C00000"/>
                </a:solidFill>
                <a:latin typeface="Calibri Light"/>
                <a:cs typeface="Calibri Light"/>
              </a:rPr>
              <a:t>adams-</a:t>
            </a:r>
            <a:r>
              <a:rPr sz="2000" b="0" spc="-275" dirty="0">
                <a:solidFill>
                  <a:srgbClr val="C00000"/>
                </a:solidFill>
                <a:latin typeface="Calibri Light"/>
                <a:cs typeface="Calibri Light"/>
              </a:rPr>
              <a:t> </a:t>
            </a:r>
            <a:r>
              <a:rPr sz="2000" b="0" spc="135" dirty="0">
                <a:solidFill>
                  <a:srgbClr val="C00000"/>
                </a:solidFill>
                <a:latin typeface="Calibri Light"/>
                <a:cs typeface="Calibri Light"/>
              </a:rPr>
              <a:t>momoh,</a:t>
            </a:r>
            <a:r>
              <a:rPr sz="2000" b="0" spc="575" dirty="0">
                <a:solidFill>
                  <a:srgbClr val="C00000"/>
                </a:solidFill>
                <a:latin typeface="Calibri Light"/>
                <a:cs typeface="Calibri Light"/>
              </a:rPr>
              <a:t> </a:t>
            </a:r>
            <a:r>
              <a:rPr sz="2000" b="0" spc="-110" dirty="0">
                <a:solidFill>
                  <a:srgbClr val="C00000"/>
                </a:solidFill>
                <a:latin typeface="Calibri Light"/>
                <a:cs typeface="Calibri Light"/>
              </a:rPr>
              <a:t>P</a:t>
            </a:r>
            <a:r>
              <a:rPr sz="2000" b="0" dirty="0">
                <a:solidFill>
                  <a:srgbClr val="C00000"/>
                </a:solidFill>
                <a:latin typeface="Calibri Light"/>
                <a:cs typeface="Calibri Light"/>
              </a:rPr>
              <a:t>.</a:t>
            </a:r>
            <a:r>
              <a:rPr sz="2000" b="0" spc="-250" dirty="0">
                <a:solidFill>
                  <a:srgbClr val="C00000"/>
                </a:solidFill>
                <a:latin typeface="Calibri Light"/>
                <a:cs typeface="Calibri Light"/>
              </a:rPr>
              <a:t> </a:t>
            </a:r>
            <a:r>
              <a:rPr sz="2000" b="0" spc="175" dirty="0">
                <a:solidFill>
                  <a:srgbClr val="C00000"/>
                </a:solidFill>
                <a:latin typeface="Calibri Light"/>
                <a:cs typeface="Calibri Light"/>
              </a:rPr>
              <a:t>A</a:t>
            </a:r>
            <a:r>
              <a:rPr sz="2000" b="0" dirty="0">
                <a:solidFill>
                  <a:srgbClr val="C00000"/>
                </a:solidFill>
                <a:latin typeface="Calibri Light"/>
                <a:cs typeface="Calibri Light"/>
              </a:rPr>
              <a:t>.</a:t>
            </a:r>
            <a:r>
              <a:rPr sz="2000" b="0" spc="565" dirty="0">
                <a:solidFill>
                  <a:srgbClr val="C00000"/>
                </a:solidFill>
                <a:latin typeface="Calibri Light"/>
                <a:cs typeface="Calibri Light"/>
              </a:rPr>
              <a:t> </a:t>
            </a:r>
            <a:r>
              <a:rPr sz="2000" b="0" spc="-10" dirty="0">
                <a:solidFill>
                  <a:srgbClr val="C00000"/>
                </a:solidFill>
                <a:latin typeface="Calibri Light"/>
                <a:cs typeface="Calibri Light"/>
              </a:rPr>
              <a:t>(</a:t>
            </a:r>
            <a:r>
              <a:rPr sz="2000" b="0" spc="-260" dirty="0">
                <a:solidFill>
                  <a:srgbClr val="C00000"/>
                </a:solidFill>
                <a:latin typeface="Calibri Light"/>
                <a:cs typeface="Calibri Light"/>
              </a:rPr>
              <a:t> </a:t>
            </a:r>
            <a:r>
              <a:rPr sz="2000" b="0" spc="180" dirty="0">
                <a:solidFill>
                  <a:srgbClr val="C00000"/>
                </a:solidFill>
                <a:latin typeface="Calibri Light"/>
                <a:cs typeface="Calibri Light"/>
              </a:rPr>
              <a:t>2</a:t>
            </a:r>
            <a:r>
              <a:rPr sz="2000" b="0" spc="165" dirty="0">
                <a:solidFill>
                  <a:srgbClr val="C00000"/>
                </a:solidFill>
                <a:latin typeface="Calibri Light"/>
                <a:cs typeface="Calibri Light"/>
              </a:rPr>
              <a:t>0</a:t>
            </a:r>
            <a:r>
              <a:rPr sz="2000" b="0" spc="180" dirty="0">
                <a:solidFill>
                  <a:srgbClr val="C00000"/>
                </a:solidFill>
                <a:latin typeface="Calibri Light"/>
                <a:cs typeface="Calibri Light"/>
              </a:rPr>
              <a:t>2</a:t>
            </a:r>
            <a:r>
              <a:rPr sz="2000" b="0" dirty="0">
                <a:solidFill>
                  <a:srgbClr val="C00000"/>
                </a:solidFill>
                <a:latin typeface="Calibri Light"/>
                <a:cs typeface="Calibri Light"/>
              </a:rPr>
              <a:t>4</a:t>
            </a:r>
            <a:r>
              <a:rPr sz="2000" b="0" spc="-260" dirty="0">
                <a:solidFill>
                  <a:srgbClr val="C00000"/>
                </a:solidFill>
                <a:latin typeface="Calibri Light"/>
                <a:cs typeface="Calibri Light"/>
              </a:rPr>
              <a:t> </a:t>
            </a:r>
            <a:r>
              <a:rPr sz="2000" b="0" spc="-10" dirty="0">
                <a:solidFill>
                  <a:srgbClr val="C00000"/>
                </a:solidFill>
                <a:latin typeface="Calibri Light"/>
                <a:cs typeface="Calibri Light"/>
              </a:rPr>
              <a:t>)</a:t>
            </a:r>
            <a:r>
              <a:rPr sz="2000" b="0" spc="565" dirty="0">
                <a:solidFill>
                  <a:srgbClr val="C00000"/>
                </a:solidFill>
                <a:latin typeface="Calibri Light"/>
                <a:cs typeface="Calibri Light"/>
              </a:rPr>
              <a:t> </a:t>
            </a:r>
            <a:r>
              <a:rPr sz="2000" b="0" spc="20" dirty="0">
                <a:solidFill>
                  <a:srgbClr val="C00000"/>
                </a:solidFill>
                <a:latin typeface="Calibri Light"/>
                <a:cs typeface="Calibri Light"/>
              </a:rPr>
              <a:t>‘A </a:t>
            </a:r>
            <a:r>
              <a:rPr sz="2000" b="0" spc="145" dirty="0">
                <a:solidFill>
                  <a:srgbClr val="C00000"/>
                </a:solidFill>
                <a:latin typeface="Calibri Light"/>
                <a:cs typeface="Calibri Light"/>
              </a:rPr>
              <a:t>review</a:t>
            </a:r>
            <a:r>
              <a:rPr sz="2000" b="0" spc="605" dirty="0">
                <a:solidFill>
                  <a:srgbClr val="C00000"/>
                </a:solidFill>
                <a:latin typeface="Calibri Light"/>
                <a:cs typeface="Calibri Light"/>
              </a:rPr>
              <a:t> </a:t>
            </a:r>
            <a:r>
              <a:rPr sz="2000" b="0" spc="190" dirty="0">
                <a:solidFill>
                  <a:srgbClr val="C00000"/>
                </a:solidFill>
                <a:latin typeface="Calibri Light"/>
                <a:cs typeface="Calibri Light"/>
              </a:rPr>
              <a:t>o</a:t>
            </a:r>
            <a:r>
              <a:rPr sz="2000" b="0" dirty="0">
                <a:solidFill>
                  <a:srgbClr val="C00000"/>
                </a:solidFill>
                <a:latin typeface="Calibri Light"/>
                <a:cs typeface="Calibri Light"/>
              </a:rPr>
              <a:t>f</a:t>
            </a:r>
            <a:r>
              <a:rPr sz="2000" b="0" spc="625" dirty="0">
                <a:solidFill>
                  <a:srgbClr val="C00000"/>
                </a:solidFill>
                <a:latin typeface="Calibri Light"/>
                <a:cs typeface="Calibri Light"/>
              </a:rPr>
              <a:t> </a:t>
            </a:r>
            <a:r>
              <a:rPr sz="2000" b="0" spc="145" dirty="0">
                <a:solidFill>
                  <a:srgbClr val="C00000"/>
                </a:solidFill>
                <a:latin typeface="Calibri Light"/>
                <a:cs typeface="Calibri Light"/>
              </a:rPr>
              <a:t>smoking</a:t>
            </a:r>
            <a:r>
              <a:rPr sz="2000" b="0" spc="630" dirty="0">
                <a:solidFill>
                  <a:srgbClr val="C00000"/>
                </a:solidFill>
                <a:latin typeface="Calibri Light"/>
                <a:cs typeface="Calibri Light"/>
              </a:rPr>
              <a:t> </a:t>
            </a:r>
            <a:r>
              <a:rPr sz="2000" b="0" spc="155" dirty="0">
                <a:solidFill>
                  <a:srgbClr val="C00000"/>
                </a:solidFill>
                <a:latin typeface="Calibri Light"/>
                <a:cs typeface="Calibri Light"/>
              </a:rPr>
              <a:t>cessation</a:t>
            </a:r>
            <a:r>
              <a:rPr sz="2000" b="0" spc="630" dirty="0">
                <a:solidFill>
                  <a:srgbClr val="C00000"/>
                </a:solidFill>
                <a:latin typeface="Calibri Light"/>
                <a:cs typeface="Calibri Light"/>
              </a:rPr>
              <a:t> </a:t>
            </a:r>
            <a:r>
              <a:rPr sz="2000" b="0" spc="165" dirty="0">
                <a:solidFill>
                  <a:srgbClr val="C00000"/>
                </a:solidFill>
                <a:latin typeface="Calibri Light"/>
                <a:cs typeface="Calibri Light"/>
              </a:rPr>
              <a:t>interventions:</a:t>
            </a:r>
            <a:r>
              <a:rPr sz="2000" b="0" spc="630" dirty="0">
                <a:solidFill>
                  <a:srgbClr val="C00000"/>
                </a:solidFill>
                <a:latin typeface="Calibri Light"/>
                <a:cs typeface="Calibri Light"/>
              </a:rPr>
              <a:t> </a:t>
            </a:r>
            <a:r>
              <a:rPr sz="2000" b="0" spc="130" dirty="0">
                <a:solidFill>
                  <a:srgbClr val="C00000"/>
                </a:solidFill>
                <a:latin typeface="Calibri Light"/>
                <a:cs typeface="Calibri Light"/>
              </a:rPr>
              <a:t>efficacy,</a:t>
            </a:r>
            <a:r>
              <a:rPr sz="2000" b="0" spc="630" dirty="0">
                <a:solidFill>
                  <a:srgbClr val="C00000"/>
                </a:solidFill>
                <a:latin typeface="Calibri Light"/>
                <a:cs typeface="Calibri Light"/>
              </a:rPr>
              <a:t> </a:t>
            </a:r>
            <a:r>
              <a:rPr sz="2000" b="0" spc="150" dirty="0">
                <a:solidFill>
                  <a:srgbClr val="C00000"/>
                </a:solidFill>
                <a:latin typeface="Calibri Light"/>
                <a:cs typeface="Calibri Light"/>
              </a:rPr>
              <a:t>strategies</a:t>
            </a:r>
            <a:r>
              <a:rPr sz="2000" b="0" spc="625" dirty="0">
                <a:solidFill>
                  <a:srgbClr val="C00000"/>
                </a:solidFill>
                <a:latin typeface="Calibri Light"/>
                <a:cs typeface="Calibri Light"/>
              </a:rPr>
              <a:t> </a:t>
            </a:r>
            <a:r>
              <a:rPr sz="2000" b="0" spc="95" dirty="0">
                <a:solidFill>
                  <a:srgbClr val="C00000"/>
                </a:solidFill>
                <a:latin typeface="Calibri Light"/>
                <a:cs typeface="Calibri Light"/>
              </a:rPr>
              <a:t>for</a:t>
            </a:r>
            <a:r>
              <a:rPr sz="2000" b="0" spc="635" dirty="0">
                <a:solidFill>
                  <a:srgbClr val="C00000"/>
                </a:solidFill>
                <a:latin typeface="Calibri Light"/>
                <a:cs typeface="Calibri Light"/>
              </a:rPr>
              <a:t> </a:t>
            </a:r>
            <a:r>
              <a:rPr sz="2000" b="0" spc="155" dirty="0">
                <a:solidFill>
                  <a:srgbClr val="C00000"/>
                </a:solidFill>
                <a:latin typeface="Calibri Light"/>
                <a:cs typeface="Calibri Light"/>
              </a:rPr>
              <a:t>implementation,</a:t>
            </a:r>
            <a:r>
              <a:rPr sz="2000" b="0" spc="655" dirty="0">
                <a:solidFill>
                  <a:srgbClr val="C00000"/>
                </a:solidFill>
                <a:latin typeface="Calibri Light"/>
                <a:cs typeface="Calibri Light"/>
              </a:rPr>
              <a:t> </a:t>
            </a:r>
            <a:r>
              <a:rPr sz="2000" b="0" spc="180" dirty="0">
                <a:solidFill>
                  <a:srgbClr val="C00000"/>
                </a:solidFill>
                <a:latin typeface="Calibri Light"/>
                <a:cs typeface="Calibri Light"/>
              </a:rPr>
              <a:t>an</a:t>
            </a:r>
            <a:r>
              <a:rPr sz="2000" b="0" dirty="0">
                <a:solidFill>
                  <a:srgbClr val="C00000"/>
                </a:solidFill>
                <a:latin typeface="Calibri Light"/>
                <a:cs typeface="Calibri Light"/>
              </a:rPr>
              <a:t>d </a:t>
            </a:r>
            <a:r>
              <a:rPr sz="2000" b="0" spc="145" dirty="0">
                <a:solidFill>
                  <a:srgbClr val="C00000"/>
                </a:solidFill>
                <a:latin typeface="Calibri Light"/>
                <a:cs typeface="Calibri Light"/>
              </a:rPr>
              <a:t>future</a:t>
            </a:r>
            <a:r>
              <a:rPr sz="2000" b="0" spc="355" dirty="0">
                <a:solidFill>
                  <a:srgbClr val="C00000"/>
                </a:solidFill>
                <a:latin typeface="Calibri Light"/>
                <a:cs typeface="Calibri Light"/>
              </a:rPr>
              <a:t> </a:t>
            </a:r>
            <a:r>
              <a:rPr sz="2000" b="0" spc="155" dirty="0">
                <a:solidFill>
                  <a:srgbClr val="C00000"/>
                </a:solidFill>
                <a:latin typeface="Calibri Light"/>
                <a:cs typeface="Calibri Light"/>
              </a:rPr>
              <a:t>directions.’</a:t>
            </a:r>
            <a:r>
              <a:rPr sz="2000" b="0" spc="335" dirty="0">
                <a:solidFill>
                  <a:srgbClr val="C00000"/>
                </a:solidFill>
                <a:latin typeface="Calibri Light"/>
                <a:cs typeface="Calibri Light"/>
              </a:rPr>
              <a:t> </a:t>
            </a:r>
            <a:r>
              <a:rPr sz="2000" b="0" i="1" spc="150" dirty="0">
                <a:solidFill>
                  <a:srgbClr val="C00000"/>
                </a:solidFill>
                <a:latin typeface="Calibri Light"/>
                <a:cs typeface="Calibri Light"/>
              </a:rPr>
              <a:t>Cureus</a:t>
            </a:r>
            <a:r>
              <a:rPr sz="2000" b="0" i="1" spc="-265" dirty="0">
                <a:solidFill>
                  <a:srgbClr val="C00000"/>
                </a:solidFill>
                <a:latin typeface="Calibri Light"/>
                <a:cs typeface="Calibri Light"/>
              </a:rPr>
              <a:t> </a:t>
            </a:r>
            <a:r>
              <a:rPr sz="2000" b="0" dirty="0">
                <a:solidFill>
                  <a:srgbClr val="C00000"/>
                </a:solidFill>
                <a:latin typeface="Calibri Light"/>
                <a:cs typeface="Calibri Light"/>
              </a:rPr>
              <a:t>,</a:t>
            </a:r>
            <a:r>
              <a:rPr sz="2000" b="0" spc="335" dirty="0">
                <a:solidFill>
                  <a:srgbClr val="C00000"/>
                </a:solidFill>
                <a:latin typeface="Calibri Light"/>
                <a:cs typeface="Calibri Light"/>
              </a:rPr>
              <a:t> </a:t>
            </a:r>
            <a:r>
              <a:rPr sz="2000" b="0" i="1" spc="195" dirty="0">
                <a:solidFill>
                  <a:srgbClr val="C00000"/>
                </a:solidFill>
                <a:latin typeface="Calibri Light"/>
                <a:cs typeface="Calibri Light"/>
              </a:rPr>
              <a:t>1</a:t>
            </a:r>
            <a:r>
              <a:rPr sz="2000" b="0" i="1" dirty="0">
                <a:solidFill>
                  <a:srgbClr val="C00000"/>
                </a:solidFill>
                <a:latin typeface="Calibri Light"/>
                <a:cs typeface="Calibri Light"/>
              </a:rPr>
              <a:t>6</a:t>
            </a:r>
            <a:r>
              <a:rPr sz="2000" b="0" i="1" spc="-260" dirty="0">
                <a:solidFill>
                  <a:srgbClr val="C00000"/>
                </a:solidFill>
                <a:latin typeface="Calibri Light"/>
                <a:cs typeface="Calibri Light"/>
              </a:rPr>
              <a:t> </a:t>
            </a:r>
            <a:r>
              <a:rPr sz="2000" b="0" spc="-10" dirty="0">
                <a:solidFill>
                  <a:srgbClr val="C00000"/>
                </a:solidFill>
                <a:latin typeface="Calibri Light"/>
                <a:cs typeface="Calibri Light"/>
              </a:rPr>
              <a:t>(</a:t>
            </a:r>
            <a:r>
              <a:rPr sz="2000" b="0" spc="-250" dirty="0">
                <a:solidFill>
                  <a:srgbClr val="C00000"/>
                </a:solidFill>
                <a:latin typeface="Calibri Light"/>
                <a:cs typeface="Calibri Light"/>
              </a:rPr>
              <a:t> </a:t>
            </a:r>
            <a:r>
              <a:rPr sz="2000" b="0" dirty="0">
                <a:solidFill>
                  <a:srgbClr val="C00000"/>
                </a:solidFill>
                <a:latin typeface="Calibri Light"/>
                <a:cs typeface="Calibri Light"/>
              </a:rPr>
              <a:t>1</a:t>
            </a:r>
            <a:r>
              <a:rPr sz="2000" b="0" spc="-270" dirty="0">
                <a:solidFill>
                  <a:srgbClr val="C00000"/>
                </a:solidFill>
                <a:latin typeface="Calibri Light"/>
                <a:cs typeface="Calibri Light"/>
              </a:rPr>
              <a:t> </a:t>
            </a:r>
            <a:r>
              <a:rPr sz="2000" b="0" spc="-10" dirty="0">
                <a:solidFill>
                  <a:srgbClr val="C00000"/>
                </a:solidFill>
                <a:latin typeface="Calibri Light"/>
                <a:cs typeface="Calibri Light"/>
              </a:rPr>
              <a:t>)</a:t>
            </a:r>
            <a:r>
              <a:rPr sz="2000" b="0" spc="-260" dirty="0">
                <a:solidFill>
                  <a:srgbClr val="C00000"/>
                </a:solidFill>
                <a:latin typeface="Calibri Light"/>
                <a:cs typeface="Calibri Light"/>
              </a:rPr>
              <a:t> </a:t>
            </a:r>
            <a:r>
              <a:rPr sz="2000" b="0" dirty="0">
                <a:solidFill>
                  <a:srgbClr val="C00000"/>
                </a:solidFill>
                <a:latin typeface="Calibri Light"/>
                <a:cs typeface="Calibri Light"/>
              </a:rPr>
              <a:t>.</a:t>
            </a:r>
            <a:r>
              <a:rPr sz="2000" b="0" spc="335" dirty="0">
                <a:solidFill>
                  <a:srgbClr val="C00000"/>
                </a:solidFill>
                <a:latin typeface="Calibri Light"/>
                <a:cs typeface="Calibri Light"/>
              </a:rPr>
              <a:t> </a:t>
            </a:r>
            <a:r>
              <a:rPr sz="2000" b="0" spc="160" dirty="0">
                <a:solidFill>
                  <a:srgbClr val="C00000"/>
                </a:solidFill>
                <a:latin typeface="Calibri Light"/>
                <a:cs typeface="Calibri Light"/>
              </a:rPr>
              <a:t>Available</a:t>
            </a:r>
            <a:r>
              <a:rPr sz="2000" b="0" spc="360" dirty="0">
                <a:solidFill>
                  <a:srgbClr val="C00000"/>
                </a:solidFill>
                <a:latin typeface="Calibri Light"/>
                <a:cs typeface="Calibri Light"/>
              </a:rPr>
              <a:t> </a:t>
            </a:r>
            <a:r>
              <a:rPr sz="2000" b="0" spc="175" dirty="0">
                <a:solidFill>
                  <a:srgbClr val="C00000"/>
                </a:solidFill>
                <a:latin typeface="Calibri Light"/>
                <a:cs typeface="Calibri Light"/>
              </a:rPr>
              <a:t>a</a:t>
            </a:r>
            <a:r>
              <a:rPr sz="2000" b="0" spc="204" dirty="0">
                <a:solidFill>
                  <a:srgbClr val="C00000"/>
                </a:solidFill>
                <a:latin typeface="Calibri Light"/>
                <a:cs typeface="Calibri Light"/>
              </a:rPr>
              <a:t>t</a:t>
            </a:r>
            <a:r>
              <a:rPr sz="2000" b="0" dirty="0">
                <a:solidFill>
                  <a:srgbClr val="C00000"/>
                </a:solidFill>
                <a:latin typeface="Calibri Light"/>
                <a:cs typeface="Calibri Light"/>
              </a:rPr>
              <a:t>:</a:t>
            </a:r>
            <a:r>
              <a:rPr sz="2000" b="0" spc="360" dirty="0">
                <a:solidFill>
                  <a:srgbClr val="C00000"/>
                </a:solidFill>
                <a:latin typeface="Calibri Light"/>
                <a:cs typeface="Calibri Light"/>
              </a:rPr>
              <a:t> </a:t>
            </a:r>
            <a:r>
              <a:rPr sz="2000" b="0" spc="195" dirty="0">
                <a:solidFill>
                  <a:srgbClr val="C00000"/>
                </a:solidFill>
                <a:latin typeface="Calibri Light"/>
                <a:cs typeface="Calibri Light"/>
              </a:rPr>
              <a:t>1</a:t>
            </a:r>
            <a:r>
              <a:rPr sz="2000" b="0" dirty="0">
                <a:solidFill>
                  <a:srgbClr val="C00000"/>
                </a:solidFill>
                <a:latin typeface="Calibri Light"/>
                <a:cs typeface="Calibri Light"/>
              </a:rPr>
              <a:t>0</a:t>
            </a:r>
            <a:r>
              <a:rPr sz="2000" b="0" spc="-260" dirty="0">
                <a:solidFill>
                  <a:srgbClr val="C00000"/>
                </a:solidFill>
                <a:latin typeface="Calibri Light"/>
                <a:cs typeface="Calibri Light"/>
              </a:rPr>
              <a:t> </a:t>
            </a:r>
            <a:r>
              <a:rPr sz="2000" b="0" dirty="0">
                <a:solidFill>
                  <a:srgbClr val="C00000"/>
                </a:solidFill>
                <a:latin typeface="Calibri Light"/>
                <a:cs typeface="Calibri Light"/>
              </a:rPr>
              <a:t>.</a:t>
            </a:r>
            <a:r>
              <a:rPr sz="2000" b="0" spc="-260" dirty="0">
                <a:solidFill>
                  <a:srgbClr val="C00000"/>
                </a:solidFill>
                <a:latin typeface="Calibri Light"/>
                <a:cs typeface="Calibri Light"/>
              </a:rPr>
              <a:t> </a:t>
            </a:r>
            <a:r>
              <a:rPr sz="2000" b="0" spc="155" dirty="0">
                <a:solidFill>
                  <a:srgbClr val="C00000"/>
                </a:solidFill>
                <a:latin typeface="Calibri Light"/>
                <a:cs typeface="Calibri Light"/>
              </a:rPr>
              <a:t>7759/cureus.</a:t>
            </a:r>
            <a:r>
              <a:rPr sz="2000" b="0" spc="-260" dirty="0">
                <a:solidFill>
                  <a:srgbClr val="C00000"/>
                </a:solidFill>
                <a:latin typeface="Calibri Light"/>
                <a:cs typeface="Calibri Light"/>
              </a:rPr>
              <a:t> </a:t>
            </a:r>
            <a:r>
              <a:rPr sz="2000" b="0" spc="180" dirty="0">
                <a:solidFill>
                  <a:srgbClr val="C00000"/>
                </a:solidFill>
                <a:latin typeface="Calibri Light"/>
                <a:cs typeface="Calibri Light"/>
              </a:rPr>
              <a:t>5210</a:t>
            </a:r>
            <a:r>
              <a:rPr sz="2000" b="0" dirty="0">
                <a:solidFill>
                  <a:srgbClr val="C00000"/>
                </a:solidFill>
                <a:latin typeface="Calibri Light"/>
                <a:cs typeface="Calibri Light"/>
              </a:rPr>
              <a:t>2</a:t>
            </a:r>
            <a:r>
              <a:rPr sz="2000" b="0" spc="-270" dirty="0">
                <a:solidFill>
                  <a:srgbClr val="C00000"/>
                </a:solidFill>
                <a:latin typeface="Calibri Light"/>
                <a:cs typeface="Calibri Light"/>
              </a:rPr>
              <a:t> </a:t>
            </a:r>
            <a:endParaRPr sz="2000">
              <a:latin typeface="Calibri Light"/>
              <a:cs typeface="Calibri Light"/>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2065" rIns="0" bIns="0" rtlCol="0">
            <a:spAutoFit/>
          </a:bodyPr>
          <a:lstStyle/>
          <a:p>
            <a:pPr marL="2397760">
              <a:lnSpc>
                <a:spcPct val="100000"/>
              </a:lnSpc>
              <a:spcBef>
                <a:spcPts val="95"/>
              </a:spcBef>
            </a:pPr>
            <a:r>
              <a:rPr spc="-50" dirty="0"/>
              <a:t>References</a:t>
            </a:r>
          </a:p>
        </p:txBody>
      </p:sp>
      <p:sp>
        <p:nvSpPr>
          <p:cNvPr id="3" name="object 3"/>
          <p:cNvSpPr txBox="1"/>
          <p:nvPr/>
        </p:nvSpPr>
        <p:spPr>
          <a:xfrm>
            <a:off x="428955" y="1208354"/>
            <a:ext cx="1607185" cy="662940"/>
          </a:xfrm>
          <a:prstGeom prst="rect">
            <a:avLst/>
          </a:prstGeom>
        </p:spPr>
        <p:txBody>
          <a:bodyPr vert="horz" wrap="square" lIns="0" tIns="12065" rIns="0" bIns="0" rtlCol="0">
            <a:spAutoFit/>
          </a:bodyPr>
          <a:lstStyle/>
          <a:p>
            <a:pPr marL="354965" indent="-342265">
              <a:lnSpc>
                <a:spcPts val="2510"/>
              </a:lnSpc>
              <a:spcBef>
                <a:spcPts val="95"/>
              </a:spcBef>
              <a:buClr>
                <a:srgbClr val="E38312"/>
              </a:buClr>
              <a:buFont typeface="Arial"/>
              <a:buChar char="•"/>
              <a:tabLst>
                <a:tab pos="354965" algn="l"/>
              </a:tabLst>
            </a:pPr>
            <a:r>
              <a:rPr sz="2200" b="0" spc="140" dirty="0">
                <a:solidFill>
                  <a:srgbClr val="C00000"/>
                </a:solidFill>
                <a:latin typeface="Calibri Light"/>
                <a:cs typeface="Calibri Light"/>
              </a:rPr>
              <a:t>Stivespcn</a:t>
            </a:r>
            <a:endParaRPr sz="2200">
              <a:latin typeface="Calibri Light"/>
              <a:cs typeface="Calibri Light"/>
            </a:endParaRPr>
          </a:p>
          <a:p>
            <a:pPr marL="355600">
              <a:lnSpc>
                <a:spcPts val="2510"/>
              </a:lnSpc>
            </a:pPr>
            <a:r>
              <a:rPr sz="2200" b="0" spc="135" dirty="0">
                <a:solidFill>
                  <a:srgbClr val="C00000"/>
                </a:solidFill>
                <a:latin typeface="Calibri Light"/>
                <a:cs typeface="Calibri Light"/>
              </a:rPr>
              <a:t>available</a:t>
            </a:r>
            <a:endParaRPr sz="2200">
              <a:latin typeface="Calibri Light"/>
              <a:cs typeface="Calibri Light"/>
            </a:endParaRPr>
          </a:p>
        </p:txBody>
      </p:sp>
      <p:sp>
        <p:nvSpPr>
          <p:cNvPr id="4" name="object 4"/>
          <p:cNvSpPr txBox="1"/>
          <p:nvPr/>
        </p:nvSpPr>
        <p:spPr>
          <a:xfrm>
            <a:off x="3573271" y="1208354"/>
            <a:ext cx="875665" cy="662940"/>
          </a:xfrm>
          <a:prstGeom prst="rect">
            <a:avLst/>
          </a:prstGeom>
        </p:spPr>
        <p:txBody>
          <a:bodyPr vert="horz" wrap="square" lIns="0" tIns="12065" rIns="0" bIns="0" rtlCol="0">
            <a:spAutoFit/>
          </a:bodyPr>
          <a:lstStyle/>
          <a:p>
            <a:pPr marL="12700">
              <a:lnSpc>
                <a:spcPts val="2510"/>
              </a:lnSpc>
              <a:spcBef>
                <a:spcPts val="95"/>
              </a:spcBef>
            </a:pPr>
            <a:r>
              <a:rPr sz="2200" b="0" spc="-10" dirty="0">
                <a:solidFill>
                  <a:srgbClr val="C00000"/>
                </a:solidFill>
                <a:latin typeface="Calibri Light"/>
                <a:cs typeface="Calibri Light"/>
              </a:rPr>
              <a:t>(</a:t>
            </a:r>
            <a:r>
              <a:rPr sz="2200" b="0" spc="-305" dirty="0">
                <a:solidFill>
                  <a:srgbClr val="C00000"/>
                </a:solidFill>
                <a:latin typeface="Calibri Light"/>
                <a:cs typeface="Calibri Light"/>
              </a:rPr>
              <a:t> </a:t>
            </a:r>
            <a:r>
              <a:rPr sz="2200" b="0" spc="130" dirty="0">
                <a:solidFill>
                  <a:srgbClr val="C00000"/>
                </a:solidFill>
                <a:latin typeface="Calibri Light"/>
                <a:cs typeface="Calibri Light"/>
              </a:rPr>
              <a:t>2022)</a:t>
            </a:r>
            <a:endParaRPr sz="2200">
              <a:latin typeface="Calibri Light"/>
              <a:cs typeface="Calibri Light"/>
            </a:endParaRPr>
          </a:p>
          <a:p>
            <a:pPr marL="143510">
              <a:lnSpc>
                <a:spcPts val="2510"/>
              </a:lnSpc>
            </a:pPr>
            <a:r>
              <a:rPr sz="2200" b="0" spc="85" dirty="0">
                <a:solidFill>
                  <a:srgbClr val="C00000"/>
                </a:solidFill>
                <a:latin typeface="Calibri Light"/>
                <a:cs typeface="Calibri Light"/>
              </a:rPr>
              <a:t>at:</a:t>
            </a:r>
            <a:endParaRPr sz="2200">
              <a:latin typeface="Calibri Light"/>
              <a:cs typeface="Calibri Light"/>
            </a:endParaRPr>
          </a:p>
        </p:txBody>
      </p:sp>
      <p:sp>
        <p:nvSpPr>
          <p:cNvPr id="5" name="object 5"/>
          <p:cNvSpPr txBox="1"/>
          <p:nvPr/>
        </p:nvSpPr>
        <p:spPr>
          <a:xfrm>
            <a:off x="5815329" y="1208354"/>
            <a:ext cx="6084570" cy="662940"/>
          </a:xfrm>
          <a:prstGeom prst="rect">
            <a:avLst/>
          </a:prstGeom>
        </p:spPr>
        <p:txBody>
          <a:bodyPr vert="horz" wrap="square" lIns="0" tIns="12065" rIns="0" bIns="0" rtlCol="0">
            <a:spAutoFit/>
          </a:bodyPr>
          <a:lstStyle/>
          <a:p>
            <a:pPr marR="5080" algn="r">
              <a:lnSpc>
                <a:spcPts val="2510"/>
              </a:lnSpc>
              <a:spcBef>
                <a:spcPts val="95"/>
              </a:spcBef>
              <a:tabLst>
                <a:tab pos="1984375" algn="l"/>
                <a:tab pos="4826635" algn="l"/>
              </a:tabLst>
            </a:pPr>
            <a:r>
              <a:rPr sz="2200" b="0" i="1" spc="90" dirty="0">
                <a:solidFill>
                  <a:srgbClr val="C00000"/>
                </a:solidFill>
                <a:latin typeface="Calibri Light"/>
                <a:cs typeface="Calibri Light"/>
              </a:rPr>
              <a:t>our</a:t>
            </a:r>
            <a:r>
              <a:rPr sz="2200" b="0" i="1" dirty="0">
                <a:solidFill>
                  <a:srgbClr val="C00000"/>
                </a:solidFill>
                <a:latin typeface="Calibri Light"/>
                <a:cs typeface="Calibri Light"/>
              </a:rPr>
              <a:t>	</a:t>
            </a:r>
            <a:r>
              <a:rPr sz="2200" b="0" i="1" spc="145" dirty="0">
                <a:solidFill>
                  <a:srgbClr val="C00000"/>
                </a:solidFill>
                <a:latin typeface="Calibri Light"/>
                <a:cs typeface="Calibri Light"/>
              </a:rPr>
              <a:t>practices.</a:t>
            </a:r>
            <a:r>
              <a:rPr sz="2200" b="0" i="1" dirty="0">
                <a:solidFill>
                  <a:srgbClr val="C00000"/>
                </a:solidFill>
                <a:latin typeface="Calibri Light"/>
                <a:cs typeface="Calibri Light"/>
              </a:rPr>
              <a:t>	</a:t>
            </a:r>
            <a:r>
              <a:rPr sz="2200" b="0" spc="140" dirty="0">
                <a:solidFill>
                  <a:srgbClr val="C00000"/>
                </a:solidFill>
                <a:latin typeface="Calibri Light"/>
                <a:cs typeface="Calibri Light"/>
              </a:rPr>
              <a:t>[Online]</a:t>
            </a:r>
            <a:endParaRPr sz="2200">
              <a:latin typeface="Calibri Light"/>
              <a:cs typeface="Calibri Light"/>
            </a:endParaRPr>
          </a:p>
          <a:p>
            <a:pPr marR="5080" algn="r">
              <a:lnSpc>
                <a:spcPts val="2510"/>
              </a:lnSpc>
            </a:pPr>
            <a:r>
              <a:rPr sz="2200" b="0" u="sng" spc="165" dirty="0">
                <a:solidFill>
                  <a:srgbClr val="C00000"/>
                </a:solidFill>
                <a:uFill>
                  <a:solidFill>
                    <a:srgbClr val="C00000"/>
                  </a:solidFill>
                </a:uFill>
                <a:latin typeface="Calibri Light"/>
                <a:cs typeface="Calibri Light"/>
                <a:hlinkClick r:id="rId2"/>
              </a:rPr>
              <a:t>https://www.Stivespcn.Nhs.Uk/our-</a:t>
            </a:r>
            <a:r>
              <a:rPr sz="2200" b="0" u="sng" spc="135" dirty="0">
                <a:solidFill>
                  <a:srgbClr val="C00000"/>
                </a:solidFill>
                <a:uFill>
                  <a:solidFill>
                    <a:srgbClr val="C00000"/>
                  </a:solidFill>
                </a:uFill>
                <a:latin typeface="Calibri Light"/>
                <a:cs typeface="Calibri Light"/>
                <a:hlinkClick r:id="rId2"/>
              </a:rPr>
              <a:t>practices/</a:t>
            </a:r>
            <a:endParaRPr sz="2200">
              <a:latin typeface="Calibri Light"/>
              <a:cs typeface="Calibri Light"/>
            </a:endParaRPr>
          </a:p>
        </p:txBody>
      </p:sp>
      <p:sp>
        <p:nvSpPr>
          <p:cNvPr id="6" name="object 6"/>
          <p:cNvSpPr txBox="1"/>
          <p:nvPr/>
        </p:nvSpPr>
        <p:spPr>
          <a:xfrm>
            <a:off x="771855" y="1812417"/>
            <a:ext cx="3082925" cy="360680"/>
          </a:xfrm>
          <a:prstGeom prst="rect">
            <a:avLst/>
          </a:prstGeom>
        </p:spPr>
        <p:txBody>
          <a:bodyPr vert="horz" wrap="square" lIns="0" tIns="12065" rIns="0" bIns="0" rtlCol="0">
            <a:spAutoFit/>
          </a:bodyPr>
          <a:lstStyle/>
          <a:p>
            <a:pPr marL="12700">
              <a:lnSpc>
                <a:spcPct val="100000"/>
              </a:lnSpc>
              <a:spcBef>
                <a:spcPts val="95"/>
              </a:spcBef>
            </a:pPr>
            <a:r>
              <a:rPr sz="2200" b="0" dirty="0">
                <a:solidFill>
                  <a:srgbClr val="C00000"/>
                </a:solidFill>
                <a:latin typeface="Calibri Light"/>
                <a:cs typeface="Calibri Light"/>
              </a:rPr>
              <a:t>[</a:t>
            </a:r>
            <a:r>
              <a:rPr sz="2200" b="0" spc="-300" dirty="0">
                <a:solidFill>
                  <a:srgbClr val="C00000"/>
                </a:solidFill>
                <a:latin typeface="Calibri Light"/>
                <a:cs typeface="Calibri Light"/>
              </a:rPr>
              <a:t> </a:t>
            </a:r>
            <a:r>
              <a:rPr sz="2200" b="0" spc="145" dirty="0">
                <a:solidFill>
                  <a:srgbClr val="C00000"/>
                </a:solidFill>
                <a:latin typeface="Calibri Light"/>
                <a:cs typeface="Calibri Light"/>
              </a:rPr>
              <a:t>accessed</a:t>
            </a:r>
            <a:r>
              <a:rPr sz="2200" b="0" spc="360" dirty="0">
                <a:solidFill>
                  <a:srgbClr val="C00000"/>
                </a:solidFill>
                <a:latin typeface="Calibri Light"/>
                <a:cs typeface="Calibri Light"/>
              </a:rPr>
              <a:t> </a:t>
            </a:r>
            <a:r>
              <a:rPr sz="2200" b="0" spc="95" dirty="0">
                <a:solidFill>
                  <a:srgbClr val="C00000"/>
                </a:solidFill>
                <a:latin typeface="Calibri Light"/>
                <a:cs typeface="Calibri Light"/>
              </a:rPr>
              <a:t>21</a:t>
            </a:r>
            <a:r>
              <a:rPr sz="2200" b="0" spc="385" dirty="0">
                <a:solidFill>
                  <a:srgbClr val="C00000"/>
                </a:solidFill>
                <a:latin typeface="Calibri Light"/>
                <a:cs typeface="Calibri Light"/>
              </a:rPr>
              <a:t> </a:t>
            </a:r>
            <a:r>
              <a:rPr sz="2200" b="0" spc="95" dirty="0">
                <a:solidFill>
                  <a:srgbClr val="C00000"/>
                </a:solidFill>
                <a:latin typeface="Calibri Light"/>
                <a:cs typeface="Calibri Light"/>
              </a:rPr>
              <a:t>09</a:t>
            </a:r>
            <a:r>
              <a:rPr sz="2200" b="0" spc="380" dirty="0">
                <a:solidFill>
                  <a:srgbClr val="C00000"/>
                </a:solidFill>
                <a:latin typeface="Calibri Light"/>
                <a:cs typeface="Calibri Light"/>
              </a:rPr>
              <a:t> </a:t>
            </a:r>
            <a:r>
              <a:rPr sz="2200" b="0" spc="145" dirty="0">
                <a:solidFill>
                  <a:srgbClr val="C00000"/>
                </a:solidFill>
                <a:latin typeface="Calibri Light"/>
                <a:cs typeface="Calibri Light"/>
              </a:rPr>
              <a:t>2026].</a:t>
            </a:r>
            <a:endParaRPr sz="2200">
              <a:latin typeface="Calibri Light"/>
              <a:cs typeface="Calibri Light"/>
            </a:endParaRPr>
          </a:p>
        </p:txBody>
      </p:sp>
      <p:sp>
        <p:nvSpPr>
          <p:cNvPr id="7" name="object 7"/>
          <p:cNvSpPr txBox="1"/>
          <p:nvPr/>
        </p:nvSpPr>
        <p:spPr>
          <a:xfrm>
            <a:off x="428955" y="2290952"/>
            <a:ext cx="3298825" cy="360680"/>
          </a:xfrm>
          <a:prstGeom prst="rect">
            <a:avLst/>
          </a:prstGeom>
        </p:spPr>
        <p:txBody>
          <a:bodyPr vert="horz" wrap="square" lIns="0" tIns="12065" rIns="0" bIns="0" rtlCol="0">
            <a:spAutoFit/>
          </a:bodyPr>
          <a:lstStyle/>
          <a:p>
            <a:pPr marL="354965" indent="-342265">
              <a:lnSpc>
                <a:spcPct val="100000"/>
              </a:lnSpc>
              <a:spcBef>
                <a:spcPts val="95"/>
              </a:spcBef>
              <a:buClr>
                <a:srgbClr val="E38312"/>
              </a:buClr>
              <a:buFont typeface="Arial"/>
              <a:buChar char="•"/>
              <a:tabLst>
                <a:tab pos="354965" algn="l"/>
                <a:tab pos="2435860" algn="l"/>
              </a:tabLst>
            </a:pPr>
            <a:r>
              <a:rPr sz="2200" b="0" spc="140" dirty="0">
                <a:solidFill>
                  <a:srgbClr val="C00000"/>
                </a:solidFill>
                <a:latin typeface="Calibri Light"/>
                <a:cs typeface="Calibri Light"/>
              </a:rPr>
              <a:t>Stivespcn</a:t>
            </a:r>
            <a:r>
              <a:rPr sz="2200" b="0" dirty="0">
                <a:solidFill>
                  <a:srgbClr val="C00000"/>
                </a:solidFill>
                <a:latin typeface="Calibri Light"/>
                <a:cs typeface="Calibri Light"/>
              </a:rPr>
              <a:t>	</a:t>
            </a:r>
            <a:r>
              <a:rPr sz="2200" b="0" spc="-10" dirty="0">
                <a:solidFill>
                  <a:srgbClr val="C00000"/>
                </a:solidFill>
                <a:latin typeface="Calibri Light"/>
                <a:cs typeface="Calibri Light"/>
              </a:rPr>
              <a:t>(</a:t>
            </a:r>
            <a:r>
              <a:rPr sz="2200" b="0" spc="-305" dirty="0">
                <a:solidFill>
                  <a:srgbClr val="C00000"/>
                </a:solidFill>
                <a:latin typeface="Calibri Light"/>
                <a:cs typeface="Calibri Light"/>
              </a:rPr>
              <a:t> </a:t>
            </a:r>
            <a:r>
              <a:rPr sz="2200" b="0" spc="120" dirty="0">
                <a:solidFill>
                  <a:srgbClr val="C00000"/>
                </a:solidFill>
                <a:latin typeface="Calibri Light"/>
                <a:cs typeface="Calibri Light"/>
              </a:rPr>
              <a:t>2023)</a:t>
            </a:r>
            <a:endParaRPr sz="2200">
              <a:latin typeface="Calibri Light"/>
              <a:cs typeface="Calibri Light"/>
            </a:endParaRPr>
          </a:p>
        </p:txBody>
      </p:sp>
      <p:sp>
        <p:nvSpPr>
          <p:cNvPr id="8" name="object 8"/>
          <p:cNvSpPr txBox="1"/>
          <p:nvPr/>
        </p:nvSpPr>
        <p:spPr>
          <a:xfrm>
            <a:off x="4544314" y="2290952"/>
            <a:ext cx="7355840" cy="360680"/>
          </a:xfrm>
          <a:prstGeom prst="rect">
            <a:avLst/>
          </a:prstGeom>
        </p:spPr>
        <p:txBody>
          <a:bodyPr vert="horz" wrap="square" lIns="0" tIns="12065" rIns="0" bIns="0" rtlCol="0">
            <a:spAutoFit/>
          </a:bodyPr>
          <a:lstStyle/>
          <a:p>
            <a:pPr marL="12700">
              <a:lnSpc>
                <a:spcPct val="100000"/>
              </a:lnSpc>
              <a:spcBef>
                <a:spcPts val="95"/>
              </a:spcBef>
              <a:tabLst>
                <a:tab pos="1888489" algn="l"/>
                <a:tab pos="3803015" algn="l"/>
                <a:tab pos="6282690" algn="l"/>
              </a:tabLst>
            </a:pPr>
            <a:r>
              <a:rPr sz="2200" b="0" i="1" spc="145" dirty="0">
                <a:solidFill>
                  <a:srgbClr val="C00000"/>
                </a:solidFill>
                <a:latin typeface="Calibri Light"/>
                <a:cs typeface="Calibri Light"/>
              </a:rPr>
              <a:t>quitting</a:t>
            </a:r>
            <a:r>
              <a:rPr sz="2200" b="0" i="1" dirty="0">
                <a:solidFill>
                  <a:srgbClr val="C00000"/>
                </a:solidFill>
                <a:latin typeface="Calibri Light"/>
                <a:cs typeface="Calibri Light"/>
              </a:rPr>
              <a:t>	</a:t>
            </a:r>
            <a:r>
              <a:rPr sz="2200" b="0" i="1" spc="130" dirty="0">
                <a:solidFill>
                  <a:srgbClr val="C00000"/>
                </a:solidFill>
                <a:latin typeface="Calibri Light"/>
                <a:cs typeface="Calibri Light"/>
              </a:rPr>
              <a:t>smoking</a:t>
            </a:r>
            <a:r>
              <a:rPr sz="2200" b="0" i="1" dirty="0">
                <a:solidFill>
                  <a:srgbClr val="C00000"/>
                </a:solidFill>
                <a:latin typeface="Calibri Light"/>
                <a:cs typeface="Calibri Light"/>
              </a:rPr>
              <a:t>	</a:t>
            </a:r>
            <a:r>
              <a:rPr sz="2200" b="0" i="1" spc="150" dirty="0">
                <a:solidFill>
                  <a:srgbClr val="C00000"/>
                </a:solidFill>
                <a:latin typeface="Calibri Light"/>
                <a:cs typeface="Calibri Light"/>
              </a:rPr>
              <a:t>information.</a:t>
            </a:r>
            <a:r>
              <a:rPr sz="2200" b="0" i="1" dirty="0">
                <a:solidFill>
                  <a:srgbClr val="C00000"/>
                </a:solidFill>
                <a:latin typeface="Calibri Light"/>
                <a:cs typeface="Calibri Light"/>
              </a:rPr>
              <a:t>	</a:t>
            </a:r>
            <a:r>
              <a:rPr sz="2200" b="0" spc="140" dirty="0">
                <a:solidFill>
                  <a:srgbClr val="C00000"/>
                </a:solidFill>
                <a:latin typeface="Calibri Light"/>
                <a:cs typeface="Calibri Light"/>
              </a:rPr>
              <a:t>[Online]</a:t>
            </a:r>
            <a:endParaRPr sz="2200">
              <a:latin typeface="Calibri Light"/>
              <a:cs typeface="Calibri Light"/>
            </a:endParaRPr>
          </a:p>
        </p:txBody>
      </p:sp>
      <p:sp>
        <p:nvSpPr>
          <p:cNvPr id="9" name="object 9"/>
          <p:cNvSpPr txBox="1"/>
          <p:nvPr/>
        </p:nvSpPr>
        <p:spPr>
          <a:xfrm>
            <a:off x="428955" y="2446530"/>
            <a:ext cx="11476355" cy="1289050"/>
          </a:xfrm>
          <a:prstGeom prst="rect">
            <a:avLst/>
          </a:prstGeom>
        </p:spPr>
        <p:txBody>
          <a:bodyPr vert="horz" wrap="square" lIns="0" tIns="158115" rIns="0" bIns="0" rtlCol="0">
            <a:spAutoFit/>
          </a:bodyPr>
          <a:lstStyle/>
          <a:p>
            <a:pPr marL="355600">
              <a:lnSpc>
                <a:spcPct val="100000"/>
              </a:lnSpc>
              <a:spcBef>
                <a:spcPts val="1245"/>
              </a:spcBef>
            </a:pPr>
            <a:r>
              <a:rPr sz="2200" b="0" spc="145" dirty="0">
                <a:solidFill>
                  <a:srgbClr val="C00000"/>
                </a:solidFill>
                <a:latin typeface="Calibri Light"/>
                <a:cs typeface="Calibri Light"/>
              </a:rPr>
              <a:t>available</a:t>
            </a:r>
            <a:r>
              <a:rPr sz="2200" b="0" spc="450" dirty="0">
                <a:solidFill>
                  <a:srgbClr val="C00000"/>
                </a:solidFill>
                <a:latin typeface="Calibri Light"/>
                <a:cs typeface="Calibri Light"/>
              </a:rPr>
              <a:t> </a:t>
            </a:r>
            <a:r>
              <a:rPr sz="2200" b="0" spc="114" dirty="0">
                <a:solidFill>
                  <a:srgbClr val="C00000"/>
                </a:solidFill>
                <a:latin typeface="Calibri Light"/>
                <a:cs typeface="Calibri Light"/>
              </a:rPr>
              <a:t>at:</a:t>
            </a:r>
            <a:r>
              <a:rPr sz="2200" b="0" spc="434" dirty="0">
                <a:solidFill>
                  <a:srgbClr val="C00000"/>
                </a:solidFill>
                <a:latin typeface="Calibri Light"/>
                <a:cs typeface="Calibri Light"/>
              </a:rPr>
              <a:t> </a:t>
            </a:r>
            <a:r>
              <a:rPr sz="2200" b="0" u="sng" spc="165" dirty="0">
                <a:solidFill>
                  <a:srgbClr val="2997E2"/>
                </a:solidFill>
                <a:uFill>
                  <a:solidFill>
                    <a:srgbClr val="2997E2"/>
                  </a:solidFill>
                </a:uFill>
                <a:latin typeface="Calibri Light"/>
                <a:cs typeface="Calibri Light"/>
                <a:hlinkClick r:id="rId3"/>
              </a:rPr>
              <a:t>https://www.Stivespcn.Nhs.Uk/stopping-</a:t>
            </a:r>
            <a:r>
              <a:rPr sz="2200" b="0" u="sng" spc="175" dirty="0">
                <a:solidFill>
                  <a:srgbClr val="2997E2"/>
                </a:solidFill>
                <a:uFill>
                  <a:solidFill>
                    <a:srgbClr val="2997E2"/>
                  </a:solidFill>
                </a:uFill>
                <a:latin typeface="Calibri Light"/>
                <a:cs typeface="Calibri Light"/>
                <a:hlinkClick r:id="rId3"/>
              </a:rPr>
              <a:t>smoking-</a:t>
            </a:r>
            <a:r>
              <a:rPr sz="2200" b="0" u="sng" spc="140" dirty="0">
                <a:solidFill>
                  <a:srgbClr val="2997E2"/>
                </a:solidFill>
                <a:uFill>
                  <a:solidFill>
                    <a:srgbClr val="2997E2"/>
                  </a:solidFill>
                </a:uFill>
                <a:latin typeface="Calibri Light"/>
                <a:cs typeface="Calibri Light"/>
                <a:hlinkClick r:id="rId3"/>
              </a:rPr>
              <a:t>support/</a:t>
            </a:r>
            <a:endParaRPr sz="2200">
              <a:latin typeface="Calibri Light"/>
              <a:cs typeface="Calibri Light"/>
            </a:endParaRPr>
          </a:p>
          <a:p>
            <a:pPr marL="355600" marR="5080" indent="-342900">
              <a:lnSpc>
                <a:spcPts val="2380"/>
              </a:lnSpc>
              <a:spcBef>
                <a:spcPts val="1440"/>
              </a:spcBef>
              <a:buClr>
                <a:srgbClr val="E38312"/>
              </a:buClr>
              <a:buFont typeface="Arial"/>
              <a:buChar char="•"/>
              <a:tabLst>
                <a:tab pos="355600" algn="l"/>
                <a:tab pos="974090" algn="l"/>
                <a:tab pos="1430020" algn="l"/>
                <a:tab pos="1655445" algn="l"/>
                <a:tab pos="1826260" algn="l"/>
                <a:tab pos="2475230" algn="l"/>
                <a:tab pos="2879090" algn="l"/>
                <a:tab pos="3348354" algn="l"/>
                <a:tab pos="3682365" algn="l"/>
                <a:tab pos="4263390" algn="l"/>
                <a:tab pos="4691380" algn="l"/>
                <a:tab pos="5471795" algn="l"/>
                <a:tab pos="5990590" algn="l"/>
                <a:tab pos="6834505" algn="l"/>
                <a:tab pos="7322184" algn="l"/>
                <a:tab pos="7359015" algn="l"/>
                <a:tab pos="8380095" algn="l"/>
                <a:tab pos="8404860" algn="l"/>
                <a:tab pos="8788400" algn="l"/>
                <a:tab pos="9297670" algn="l"/>
                <a:tab pos="9361805" algn="l"/>
                <a:tab pos="10082530" algn="l"/>
                <a:tab pos="10353675" algn="l"/>
              </a:tabLst>
            </a:pPr>
            <a:r>
              <a:rPr sz="2200" b="0" spc="105" dirty="0">
                <a:solidFill>
                  <a:srgbClr val="C00000"/>
                </a:solidFill>
                <a:latin typeface="Calibri Light"/>
                <a:cs typeface="Calibri Light"/>
              </a:rPr>
              <a:t>Tatton,</a:t>
            </a:r>
            <a:r>
              <a:rPr sz="2200" b="0" dirty="0">
                <a:solidFill>
                  <a:srgbClr val="C00000"/>
                </a:solidFill>
                <a:latin typeface="Calibri Light"/>
                <a:cs typeface="Calibri Light"/>
              </a:rPr>
              <a:t>	</a:t>
            </a:r>
            <a:r>
              <a:rPr sz="2200" b="0" spc="60" dirty="0">
                <a:solidFill>
                  <a:srgbClr val="C00000"/>
                </a:solidFill>
                <a:latin typeface="Calibri Light"/>
                <a:cs typeface="Calibri Light"/>
              </a:rPr>
              <a:t>C.</a:t>
            </a:r>
            <a:r>
              <a:rPr sz="2200" b="0" dirty="0">
                <a:solidFill>
                  <a:srgbClr val="C00000"/>
                </a:solidFill>
                <a:latin typeface="Calibri Light"/>
                <a:cs typeface="Calibri Light"/>
              </a:rPr>
              <a:t>	</a:t>
            </a:r>
            <a:r>
              <a:rPr sz="2200" b="0" spc="95" dirty="0">
                <a:solidFill>
                  <a:srgbClr val="C00000"/>
                </a:solidFill>
                <a:latin typeface="Calibri Light"/>
                <a:cs typeface="Calibri Light"/>
              </a:rPr>
              <a:t>And</a:t>
            </a:r>
            <a:r>
              <a:rPr sz="2200" b="0" dirty="0">
                <a:solidFill>
                  <a:srgbClr val="C00000"/>
                </a:solidFill>
                <a:latin typeface="Calibri Light"/>
                <a:cs typeface="Calibri Light"/>
              </a:rPr>
              <a:t>	</a:t>
            </a:r>
            <a:r>
              <a:rPr sz="2200" b="0" spc="130" dirty="0">
                <a:solidFill>
                  <a:srgbClr val="C00000"/>
                </a:solidFill>
                <a:latin typeface="Calibri Light"/>
                <a:cs typeface="Calibri Light"/>
              </a:rPr>
              <a:t>lloyd,</a:t>
            </a:r>
            <a:r>
              <a:rPr sz="2200" b="0" dirty="0">
                <a:solidFill>
                  <a:srgbClr val="C00000"/>
                </a:solidFill>
                <a:latin typeface="Calibri Light"/>
                <a:cs typeface="Calibri Light"/>
              </a:rPr>
              <a:t>	</a:t>
            </a:r>
            <a:r>
              <a:rPr sz="2200" b="0" spc="50" dirty="0">
                <a:solidFill>
                  <a:srgbClr val="C00000"/>
                </a:solidFill>
                <a:latin typeface="Calibri Light"/>
                <a:cs typeface="Calibri Light"/>
              </a:rPr>
              <a:t>J.</a:t>
            </a:r>
            <a:r>
              <a:rPr sz="2200" b="0" dirty="0">
                <a:solidFill>
                  <a:srgbClr val="C00000"/>
                </a:solidFill>
                <a:latin typeface="Calibri Light"/>
                <a:cs typeface="Calibri Light"/>
              </a:rPr>
              <a:t>	</a:t>
            </a:r>
            <a:r>
              <a:rPr sz="2200" b="0" spc="-10" dirty="0">
                <a:solidFill>
                  <a:srgbClr val="C00000"/>
                </a:solidFill>
                <a:latin typeface="Calibri Light"/>
                <a:cs typeface="Calibri Light"/>
              </a:rPr>
              <a:t>(</a:t>
            </a:r>
            <a:r>
              <a:rPr sz="2200" b="0" spc="-305" dirty="0">
                <a:solidFill>
                  <a:srgbClr val="C00000"/>
                </a:solidFill>
                <a:latin typeface="Calibri Light"/>
                <a:cs typeface="Calibri Light"/>
              </a:rPr>
              <a:t> </a:t>
            </a:r>
            <a:r>
              <a:rPr sz="2200" b="0" spc="125" dirty="0">
                <a:solidFill>
                  <a:srgbClr val="C00000"/>
                </a:solidFill>
                <a:latin typeface="Calibri Light"/>
                <a:cs typeface="Calibri Light"/>
              </a:rPr>
              <a:t>2023)</a:t>
            </a:r>
            <a:r>
              <a:rPr sz="2200" b="0" dirty="0">
                <a:solidFill>
                  <a:srgbClr val="C00000"/>
                </a:solidFill>
                <a:latin typeface="Calibri Light"/>
                <a:cs typeface="Calibri Light"/>
              </a:rPr>
              <a:t>	</a:t>
            </a:r>
            <a:r>
              <a:rPr sz="2200" b="0" spc="145" dirty="0">
                <a:solidFill>
                  <a:srgbClr val="C00000"/>
                </a:solidFill>
                <a:latin typeface="Calibri Light"/>
                <a:cs typeface="Calibri Light"/>
              </a:rPr>
              <a:t>‘understanding</a:t>
            </a:r>
            <a:r>
              <a:rPr sz="2200" b="0" dirty="0">
                <a:solidFill>
                  <a:srgbClr val="C00000"/>
                </a:solidFill>
                <a:latin typeface="Calibri Light"/>
                <a:cs typeface="Calibri Light"/>
              </a:rPr>
              <a:t>	</a:t>
            </a:r>
            <a:r>
              <a:rPr sz="2200" b="0" spc="75" dirty="0">
                <a:solidFill>
                  <a:srgbClr val="C00000"/>
                </a:solidFill>
                <a:latin typeface="Calibri Light"/>
                <a:cs typeface="Calibri Light"/>
              </a:rPr>
              <a:t>for</a:t>
            </a:r>
            <a:r>
              <a:rPr sz="2200" b="0" dirty="0">
                <a:solidFill>
                  <a:srgbClr val="C00000"/>
                </a:solidFill>
                <a:latin typeface="Calibri Light"/>
                <a:cs typeface="Calibri Light"/>
              </a:rPr>
              <a:t>		</a:t>
            </a:r>
            <a:r>
              <a:rPr sz="2200" b="0" spc="114" dirty="0">
                <a:solidFill>
                  <a:srgbClr val="C00000"/>
                </a:solidFill>
                <a:latin typeface="Calibri Light"/>
                <a:cs typeface="Calibri Light"/>
              </a:rPr>
              <a:t>whom,</a:t>
            </a:r>
            <a:r>
              <a:rPr sz="2200" b="0" dirty="0">
                <a:solidFill>
                  <a:srgbClr val="C00000"/>
                </a:solidFill>
                <a:latin typeface="Calibri Light"/>
                <a:cs typeface="Calibri Light"/>
              </a:rPr>
              <a:t>	</a:t>
            </a:r>
            <a:r>
              <a:rPr sz="2200" b="0" spc="125" dirty="0">
                <a:solidFill>
                  <a:srgbClr val="C00000"/>
                </a:solidFill>
                <a:latin typeface="Calibri Light"/>
                <a:cs typeface="Calibri Light"/>
              </a:rPr>
              <a:t>under</a:t>
            </a:r>
            <a:r>
              <a:rPr sz="2200" b="0" dirty="0">
                <a:solidFill>
                  <a:srgbClr val="C00000"/>
                </a:solidFill>
                <a:latin typeface="Calibri Light"/>
                <a:cs typeface="Calibri Light"/>
              </a:rPr>
              <a:t>	</a:t>
            </a:r>
            <a:r>
              <a:rPr sz="2200" b="0" spc="95" dirty="0">
                <a:solidFill>
                  <a:srgbClr val="C00000"/>
                </a:solidFill>
                <a:latin typeface="Calibri Light"/>
                <a:cs typeface="Calibri Light"/>
              </a:rPr>
              <a:t>what</a:t>
            </a:r>
            <a:r>
              <a:rPr sz="2200" b="0" dirty="0">
                <a:solidFill>
                  <a:srgbClr val="C00000"/>
                </a:solidFill>
                <a:latin typeface="Calibri Light"/>
                <a:cs typeface="Calibri Light"/>
              </a:rPr>
              <a:t>	</a:t>
            </a:r>
            <a:r>
              <a:rPr sz="2200" b="0" spc="145" dirty="0">
                <a:solidFill>
                  <a:srgbClr val="C00000"/>
                </a:solidFill>
                <a:latin typeface="Calibri Light"/>
                <a:cs typeface="Calibri Light"/>
              </a:rPr>
              <a:t>conditions </a:t>
            </a:r>
            <a:r>
              <a:rPr sz="2200" b="0" spc="90" dirty="0">
                <a:solidFill>
                  <a:srgbClr val="C00000"/>
                </a:solidFill>
                <a:latin typeface="Calibri Light"/>
                <a:cs typeface="Calibri Light"/>
              </a:rPr>
              <a:t>and</a:t>
            </a:r>
            <a:r>
              <a:rPr sz="2200" b="0" dirty="0">
                <a:solidFill>
                  <a:srgbClr val="C00000"/>
                </a:solidFill>
                <a:latin typeface="Calibri Light"/>
                <a:cs typeface="Calibri Light"/>
              </a:rPr>
              <a:t>	</a:t>
            </a:r>
            <a:r>
              <a:rPr sz="2200" b="0" spc="80" dirty="0">
                <a:solidFill>
                  <a:srgbClr val="C00000"/>
                </a:solidFill>
                <a:latin typeface="Calibri Light"/>
                <a:cs typeface="Calibri Light"/>
              </a:rPr>
              <a:t>how</a:t>
            </a:r>
            <a:r>
              <a:rPr sz="2200" b="0" dirty="0">
                <a:solidFill>
                  <a:srgbClr val="C00000"/>
                </a:solidFill>
                <a:latin typeface="Calibri Light"/>
                <a:cs typeface="Calibri Light"/>
              </a:rPr>
              <a:t>	</a:t>
            </a:r>
            <a:r>
              <a:rPr sz="2200" b="0" spc="135" dirty="0">
                <a:solidFill>
                  <a:srgbClr val="C00000"/>
                </a:solidFill>
                <a:latin typeface="Calibri Light"/>
                <a:cs typeface="Calibri Light"/>
              </a:rPr>
              <a:t>smoking</a:t>
            </a:r>
            <a:r>
              <a:rPr sz="2200" b="0" dirty="0">
                <a:solidFill>
                  <a:srgbClr val="C00000"/>
                </a:solidFill>
                <a:latin typeface="Calibri Light"/>
                <a:cs typeface="Calibri Light"/>
              </a:rPr>
              <a:t>	</a:t>
            </a:r>
            <a:r>
              <a:rPr sz="2200" b="0" spc="140" dirty="0">
                <a:solidFill>
                  <a:srgbClr val="C00000"/>
                </a:solidFill>
                <a:latin typeface="Calibri Light"/>
                <a:cs typeface="Calibri Light"/>
              </a:rPr>
              <a:t>cessation</a:t>
            </a:r>
            <a:r>
              <a:rPr sz="2200" b="0" dirty="0">
                <a:solidFill>
                  <a:srgbClr val="C00000"/>
                </a:solidFill>
                <a:latin typeface="Calibri Light"/>
                <a:cs typeface="Calibri Light"/>
              </a:rPr>
              <a:t>	</a:t>
            </a:r>
            <a:r>
              <a:rPr sz="2200" b="0" spc="140" dirty="0">
                <a:solidFill>
                  <a:srgbClr val="C00000"/>
                </a:solidFill>
                <a:latin typeface="Calibri Light"/>
                <a:cs typeface="Calibri Light"/>
              </a:rPr>
              <a:t>services</a:t>
            </a:r>
            <a:r>
              <a:rPr sz="2200" b="0" dirty="0">
                <a:solidFill>
                  <a:srgbClr val="C00000"/>
                </a:solidFill>
                <a:latin typeface="Calibri Light"/>
                <a:cs typeface="Calibri Light"/>
              </a:rPr>
              <a:t>	</a:t>
            </a:r>
            <a:r>
              <a:rPr sz="2200" b="0" spc="70" dirty="0">
                <a:solidFill>
                  <a:srgbClr val="C00000"/>
                </a:solidFill>
                <a:latin typeface="Calibri Light"/>
                <a:cs typeface="Calibri Light"/>
              </a:rPr>
              <a:t>for</a:t>
            </a:r>
            <a:r>
              <a:rPr sz="2200" b="0" dirty="0">
                <a:solidFill>
                  <a:srgbClr val="C00000"/>
                </a:solidFill>
                <a:latin typeface="Calibri Light"/>
                <a:cs typeface="Calibri Light"/>
              </a:rPr>
              <a:t>	</a:t>
            </a:r>
            <a:r>
              <a:rPr sz="2200" b="0" spc="135" dirty="0">
                <a:solidFill>
                  <a:srgbClr val="C00000"/>
                </a:solidFill>
                <a:latin typeface="Calibri Light"/>
                <a:cs typeface="Calibri Light"/>
              </a:rPr>
              <a:t>pregnant</a:t>
            </a:r>
            <a:r>
              <a:rPr sz="2200" b="0" dirty="0">
                <a:solidFill>
                  <a:srgbClr val="C00000"/>
                </a:solidFill>
                <a:latin typeface="Calibri Light"/>
                <a:cs typeface="Calibri Light"/>
              </a:rPr>
              <a:t>	</a:t>
            </a:r>
            <a:r>
              <a:rPr sz="2200" b="0" spc="110" dirty="0">
                <a:solidFill>
                  <a:srgbClr val="C00000"/>
                </a:solidFill>
                <a:latin typeface="Calibri Light"/>
                <a:cs typeface="Calibri Light"/>
              </a:rPr>
              <a:t>women</a:t>
            </a:r>
            <a:r>
              <a:rPr sz="2200" b="0" dirty="0">
                <a:solidFill>
                  <a:srgbClr val="C00000"/>
                </a:solidFill>
                <a:latin typeface="Calibri Light"/>
                <a:cs typeface="Calibri Light"/>
              </a:rPr>
              <a:t>		</a:t>
            </a:r>
            <a:r>
              <a:rPr sz="2200" b="0" spc="75" dirty="0">
                <a:solidFill>
                  <a:srgbClr val="C00000"/>
                </a:solidFill>
                <a:latin typeface="Calibri Light"/>
                <a:cs typeface="Calibri Light"/>
              </a:rPr>
              <a:t>in</a:t>
            </a:r>
            <a:r>
              <a:rPr sz="2200" b="0" dirty="0">
                <a:solidFill>
                  <a:srgbClr val="C00000"/>
                </a:solidFill>
                <a:latin typeface="Calibri Light"/>
                <a:cs typeface="Calibri Light"/>
              </a:rPr>
              <a:t>	</a:t>
            </a:r>
            <a:r>
              <a:rPr sz="2200" b="0" spc="85" dirty="0">
                <a:solidFill>
                  <a:srgbClr val="C00000"/>
                </a:solidFill>
                <a:latin typeface="Calibri Light"/>
                <a:cs typeface="Calibri Light"/>
              </a:rPr>
              <a:t>the</a:t>
            </a:r>
            <a:r>
              <a:rPr sz="2200" b="0" dirty="0">
                <a:solidFill>
                  <a:srgbClr val="C00000"/>
                </a:solidFill>
                <a:latin typeface="Calibri Light"/>
                <a:cs typeface="Calibri Light"/>
              </a:rPr>
              <a:t>		</a:t>
            </a:r>
            <a:r>
              <a:rPr sz="2200" b="0" spc="130" dirty="0">
                <a:solidFill>
                  <a:srgbClr val="C00000"/>
                </a:solidFill>
                <a:latin typeface="Calibri Light"/>
                <a:cs typeface="Calibri Light"/>
              </a:rPr>
              <a:t>united</a:t>
            </a:r>
            <a:r>
              <a:rPr sz="2200" b="0" dirty="0">
                <a:solidFill>
                  <a:srgbClr val="C00000"/>
                </a:solidFill>
                <a:latin typeface="Calibri Light"/>
                <a:cs typeface="Calibri Light"/>
              </a:rPr>
              <a:t>	</a:t>
            </a:r>
            <a:r>
              <a:rPr sz="2200" b="0" spc="135" dirty="0">
                <a:solidFill>
                  <a:srgbClr val="C00000"/>
                </a:solidFill>
                <a:latin typeface="Calibri Light"/>
                <a:cs typeface="Calibri Light"/>
              </a:rPr>
              <a:t>kingdom</a:t>
            </a:r>
            <a:endParaRPr sz="2200">
              <a:latin typeface="Calibri Light"/>
              <a:cs typeface="Calibri Light"/>
            </a:endParaRPr>
          </a:p>
        </p:txBody>
      </p:sp>
      <p:sp>
        <p:nvSpPr>
          <p:cNvPr id="10" name="object 10"/>
          <p:cNvSpPr txBox="1"/>
          <p:nvPr/>
        </p:nvSpPr>
        <p:spPr>
          <a:xfrm>
            <a:off x="428955" y="3676650"/>
            <a:ext cx="11474450" cy="1443990"/>
          </a:xfrm>
          <a:prstGeom prst="rect">
            <a:avLst/>
          </a:prstGeom>
        </p:spPr>
        <p:txBody>
          <a:bodyPr vert="horz" wrap="square" lIns="0" tIns="12065" rIns="0" bIns="0" rtlCol="0">
            <a:spAutoFit/>
          </a:bodyPr>
          <a:lstStyle/>
          <a:p>
            <a:pPr marL="355600">
              <a:lnSpc>
                <a:spcPts val="2510"/>
              </a:lnSpc>
              <a:spcBef>
                <a:spcPts val="95"/>
              </a:spcBef>
              <a:tabLst>
                <a:tab pos="1608455" algn="l"/>
                <a:tab pos="2473960" algn="l"/>
                <a:tab pos="3495040" algn="l"/>
                <a:tab pos="4699000" algn="l"/>
                <a:tab pos="5471795" algn="l"/>
                <a:tab pos="6453505" algn="l"/>
                <a:tab pos="7572375" algn="l"/>
                <a:tab pos="8549640" algn="l"/>
                <a:tab pos="9735185" algn="l"/>
                <a:tab pos="11120755" algn="l"/>
              </a:tabLst>
            </a:pPr>
            <a:r>
              <a:rPr sz="2200" b="0" spc="165" dirty="0">
                <a:solidFill>
                  <a:srgbClr val="C00000"/>
                </a:solidFill>
                <a:latin typeface="Calibri Light"/>
                <a:cs typeface="Calibri Light"/>
              </a:rPr>
              <a:t>work—</a:t>
            </a:r>
            <a:r>
              <a:rPr sz="2200" b="0" spc="-50" dirty="0">
                <a:solidFill>
                  <a:srgbClr val="C00000"/>
                </a:solidFill>
                <a:latin typeface="Calibri Light"/>
                <a:cs typeface="Calibri Light"/>
              </a:rPr>
              <a:t>a</a:t>
            </a:r>
            <a:r>
              <a:rPr sz="2200" b="0" dirty="0">
                <a:solidFill>
                  <a:srgbClr val="C00000"/>
                </a:solidFill>
                <a:latin typeface="Calibri Light"/>
                <a:cs typeface="Calibri Light"/>
              </a:rPr>
              <a:t>	</a:t>
            </a:r>
            <a:r>
              <a:rPr sz="2200" b="0" spc="120" dirty="0">
                <a:solidFill>
                  <a:srgbClr val="C00000"/>
                </a:solidFill>
                <a:latin typeface="Calibri Light"/>
                <a:cs typeface="Calibri Light"/>
              </a:rPr>
              <a:t>rapid</a:t>
            </a:r>
            <a:r>
              <a:rPr sz="2200" b="0" dirty="0">
                <a:solidFill>
                  <a:srgbClr val="C00000"/>
                </a:solidFill>
                <a:latin typeface="Calibri Light"/>
                <a:cs typeface="Calibri Light"/>
              </a:rPr>
              <a:t>	</a:t>
            </a:r>
            <a:r>
              <a:rPr sz="2200" b="0" spc="130" dirty="0">
                <a:solidFill>
                  <a:srgbClr val="C00000"/>
                </a:solidFill>
                <a:latin typeface="Calibri Light"/>
                <a:cs typeface="Calibri Light"/>
              </a:rPr>
              <a:t>realist</a:t>
            </a:r>
            <a:r>
              <a:rPr sz="2200" b="0" dirty="0">
                <a:solidFill>
                  <a:srgbClr val="C00000"/>
                </a:solidFill>
                <a:latin typeface="Calibri Light"/>
                <a:cs typeface="Calibri Light"/>
              </a:rPr>
              <a:t>	</a:t>
            </a:r>
            <a:r>
              <a:rPr sz="2200" b="0" spc="95" dirty="0">
                <a:solidFill>
                  <a:srgbClr val="C00000"/>
                </a:solidFill>
                <a:latin typeface="Calibri Light"/>
                <a:cs typeface="Calibri Light"/>
              </a:rPr>
              <a:t>review.’</a:t>
            </a:r>
            <a:r>
              <a:rPr sz="2200" b="0" dirty="0">
                <a:solidFill>
                  <a:srgbClr val="C00000"/>
                </a:solidFill>
                <a:latin typeface="Calibri Light"/>
                <a:cs typeface="Calibri Light"/>
              </a:rPr>
              <a:t>	</a:t>
            </a:r>
            <a:r>
              <a:rPr sz="2200" b="0" i="1" spc="75" dirty="0">
                <a:solidFill>
                  <a:srgbClr val="C00000"/>
                </a:solidFill>
                <a:latin typeface="Calibri Light"/>
                <a:cs typeface="Calibri Light"/>
              </a:rPr>
              <a:t>BMC</a:t>
            </a:r>
            <a:r>
              <a:rPr sz="2200" b="0" i="1" dirty="0">
                <a:solidFill>
                  <a:srgbClr val="C00000"/>
                </a:solidFill>
                <a:latin typeface="Calibri Light"/>
                <a:cs typeface="Calibri Light"/>
              </a:rPr>
              <a:t>	</a:t>
            </a:r>
            <a:r>
              <a:rPr sz="2200" b="0" i="1" spc="140" dirty="0">
                <a:solidFill>
                  <a:srgbClr val="C00000"/>
                </a:solidFill>
                <a:latin typeface="Calibri Light"/>
                <a:cs typeface="Calibri Light"/>
              </a:rPr>
              <a:t>public</a:t>
            </a:r>
            <a:r>
              <a:rPr sz="2200" b="0" i="1" dirty="0">
                <a:solidFill>
                  <a:srgbClr val="C00000"/>
                </a:solidFill>
                <a:latin typeface="Calibri Light"/>
                <a:cs typeface="Calibri Light"/>
              </a:rPr>
              <a:t>	</a:t>
            </a:r>
            <a:r>
              <a:rPr sz="2200" b="0" i="1" spc="145" dirty="0">
                <a:solidFill>
                  <a:srgbClr val="C00000"/>
                </a:solidFill>
                <a:latin typeface="Calibri Light"/>
                <a:cs typeface="Calibri Light"/>
              </a:rPr>
              <a:t>health</a:t>
            </a:r>
            <a:r>
              <a:rPr sz="2200" b="0" i="1" spc="-290" dirty="0">
                <a:solidFill>
                  <a:srgbClr val="C00000"/>
                </a:solidFill>
                <a:latin typeface="Calibri Light"/>
                <a:cs typeface="Calibri Light"/>
              </a:rPr>
              <a:t> </a:t>
            </a:r>
            <a:r>
              <a:rPr sz="2200" b="0" spc="-50" dirty="0">
                <a:solidFill>
                  <a:srgbClr val="C00000"/>
                </a:solidFill>
                <a:latin typeface="Calibri Light"/>
                <a:cs typeface="Calibri Light"/>
              </a:rPr>
              <a:t>,</a:t>
            </a:r>
            <a:r>
              <a:rPr sz="2200" b="0" dirty="0">
                <a:solidFill>
                  <a:srgbClr val="C00000"/>
                </a:solidFill>
                <a:latin typeface="Calibri Light"/>
                <a:cs typeface="Calibri Light"/>
              </a:rPr>
              <a:t>	</a:t>
            </a:r>
            <a:r>
              <a:rPr sz="2200" b="0" i="1" spc="110" dirty="0">
                <a:solidFill>
                  <a:srgbClr val="C00000"/>
                </a:solidFill>
                <a:latin typeface="Calibri Light"/>
                <a:cs typeface="Calibri Light"/>
              </a:rPr>
              <a:t>23</a:t>
            </a:r>
            <a:r>
              <a:rPr sz="2200" b="0" spc="110" dirty="0">
                <a:solidFill>
                  <a:srgbClr val="C00000"/>
                </a:solidFill>
                <a:latin typeface="Calibri Light"/>
                <a:cs typeface="Calibri Light"/>
              </a:rPr>
              <a:t>(</a:t>
            </a:r>
            <a:r>
              <a:rPr sz="2200" b="0" spc="-295" dirty="0">
                <a:solidFill>
                  <a:srgbClr val="C00000"/>
                </a:solidFill>
                <a:latin typeface="Calibri Light"/>
                <a:cs typeface="Calibri Light"/>
              </a:rPr>
              <a:t> </a:t>
            </a:r>
            <a:r>
              <a:rPr sz="2200" b="0" spc="95" dirty="0">
                <a:solidFill>
                  <a:srgbClr val="C00000"/>
                </a:solidFill>
                <a:latin typeface="Calibri Light"/>
                <a:cs typeface="Calibri Light"/>
              </a:rPr>
              <a:t>1),</a:t>
            </a:r>
            <a:r>
              <a:rPr sz="2200" b="0" dirty="0">
                <a:solidFill>
                  <a:srgbClr val="C00000"/>
                </a:solidFill>
                <a:latin typeface="Calibri Light"/>
                <a:cs typeface="Calibri Light"/>
              </a:rPr>
              <a:t>	</a:t>
            </a:r>
            <a:r>
              <a:rPr sz="2200" b="0" spc="80" dirty="0">
                <a:solidFill>
                  <a:srgbClr val="C00000"/>
                </a:solidFill>
                <a:latin typeface="Calibri Light"/>
                <a:cs typeface="Calibri Light"/>
              </a:rPr>
              <a:t>p.</a:t>
            </a:r>
            <a:r>
              <a:rPr sz="2200" b="0" spc="-300" dirty="0">
                <a:solidFill>
                  <a:srgbClr val="C00000"/>
                </a:solidFill>
                <a:latin typeface="Calibri Light"/>
                <a:cs typeface="Calibri Light"/>
              </a:rPr>
              <a:t> </a:t>
            </a:r>
            <a:r>
              <a:rPr sz="2200" b="0" spc="130" dirty="0">
                <a:solidFill>
                  <a:srgbClr val="C00000"/>
                </a:solidFill>
                <a:latin typeface="Calibri Light"/>
                <a:cs typeface="Calibri Light"/>
              </a:rPr>
              <a:t>2488.</a:t>
            </a:r>
            <a:r>
              <a:rPr sz="2200" b="0" dirty="0">
                <a:solidFill>
                  <a:srgbClr val="C00000"/>
                </a:solidFill>
                <a:latin typeface="Calibri Light"/>
                <a:cs typeface="Calibri Light"/>
              </a:rPr>
              <a:t>	</a:t>
            </a:r>
            <a:r>
              <a:rPr sz="2200" b="0" spc="135" dirty="0">
                <a:solidFill>
                  <a:srgbClr val="C00000"/>
                </a:solidFill>
                <a:latin typeface="Calibri Light"/>
                <a:cs typeface="Calibri Light"/>
              </a:rPr>
              <a:t>Available</a:t>
            </a:r>
            <a:r>
              <a:rPr sz="2200" b="0" dirty="0">
                <a:solidFill>
                  <a:srgbClr val="C00000"/>
                </a:solidFill>
                <a:latin typeface="Calibri Light"/>
                <a:cs typeface="Calibri Light"/>
              </a:rPr>
              <a:t>	</a:t>
            </a:r>
            <a:r>
              <a:rPr sz="2200" b="0" spc="80" dirty="0">
                <a:solidFill>
                  <a:srgbClr val="C00000"/>
                </a:solidFill>
                <a:latin typeface="Calibri Light"/>
                <a:cs typeface="Calibri Light"/>
              </a:rPr>
              <a:t>at:</a:t>
            </a:r>
            <a:endParaRPr sz="2200">
              <a:latin typeface="Calibri Light"/>
              <a:cs typeface="Calibri Light"/>
            </a:endParaRPr>
          </a:p>
          <a:p>
            <a:pPr marL="355600">
              <a:lnSpc>
                <a:spcPts val="2510"/>
              </a:lnSpc>
            </a:pPr>
            <a:r>
              <a:rPr sz="2200" b="0" u="sng" spc="160" dirty="0">
                <a:solidFill>
                  <a:srgbClr val="2997E2"/>
                </a:solidFill>
                <a:uFill>
                  <a:solidFill>
                    <a:srgbClr val="2997E2"/>
                  </a:solidFill>
                </a:uFill>
                <a:latin typeface="Calibri Light"/>
                <a:cs typeface="Calibri Light"/>
                <a:hlinkClick r:id="rId4"/>
              </a:rPr>
              <a:t>https://link.Springer.Com/article/</a:t>
            </a:r>
            <a:r>
              <a:rPr sz="2200" b="0" u="sng" spc="-215" dirty="0">
                <a:solidFill>
                  <a:srgbClr val="2997E2"/>
                </a:solidFill>
                <a:uFill>
                  <a:solidFill>
                    <a:srgbClr val="2997E2"/>
                  </a:solidFill>
                </a:uFill>
                <a:latin typeface="Calibri Light"/>
                <a:cs typeface="Calibri Light"/>
                <a:hlinkClick r:id="rId4"/>
              </a:rPr>
              <a:t> </a:t>
            </a:r>
            <a:r>
              <a:rPr sz="2200" b="0" u="sng" spc="180" dirty="0">
                <a:solidFill>
                  <a:srgbClr val="2997E2"/>
                </a:solidFill>
                <a:uFill>
                  <a:solidFill>
                    <a:srgbClr val="2997E2"/>
                  </a:solidFill>
                </a:uFill>
                <a:latin typeface="Calibri Light"/>
                <a:cs typeface="Calibri Light"/>
                <a:hlinkClick r:id="rId4"/>
              </a:rPr>
              <a:t>10.1186/s12889-023-17378-</a:t>
            </a:r>
            <a:r>
              <a:rPr sz="2200" b="0" u="sng" spc="-50" dirty="0">
                <a:solidFill>
                  <a:srgbClr val="2997E2"/>
                </a:solidFill>
                <a:uFill>
                  <a:solidFill>
                    <a:srgbClr val="2997E2"/>
                  </a:solidFill>
                </a:uFill>
                <a:latin typeface="Calibri Light"/>
                <a:cs typeface="Calibri Light"/>
                <a:hlinkClick r:id="rId4"/>
              </a:rPr>
              <a:t>w</a:t>
            </a:r>
            <a:endParaRPr sz="2200">
              <a:latin typeface="Calibri Light"/>
              <a:cs typeface="Calibri Light"/>
            </a:endParaRPr>
          </a:p>
          <a:p>
            <a:pPr marL="355600" marR="7620" indent="-342900">
              <a:lnSpc>
                <a:spcPts val="2380"/>
              </a:lnSpc>
              <a:spcBef>
                <a:spcPts val="1435"/>
              </a:spcBef>
              <a:buClr>
                <a:srgbClr val="E38312"/>
              </a:buClr>
              <a:buFont typeface="Arial"/>
              <a:buChar char="•"/>
              <a:tabLst>
                <a:tab pos="355600" algn="l"/>
                <a:tab pos="798830" algn="l"/>
                <a:tab pos="1772920" algn="l"/>
                <a:tab pos="2246630" algn="l"/>
                <a:tab pos="2301875" algn="l"/>
                <a:tab pos="2635250" algn="l"/>
                <a:tab pos="3269615" algn="l"/>
                <a:tab pos="3388360" algn="l"/>
                <a:tab pos="3839845" algn="l"/>
                <a:tab pos="4599940" algn="l"/>
                <a:tab pos="4939665" algn="l"/>
                <a:tab pos="5166995" algn="l"/>
                <a:tab pos="5578475" algn="l"/>
                <a:tab pos="5934075" algn="l"/>
                <a:tab pos="6898640" algn="l"/>
                <a:tab pos="7237095" algn="l"/>
                <a:tab pos="7360284" algn="l"/>
                <a:tab pos="8546465" algn="l"/>
                <a:tab pos="8610600" algn="l"/>
                <a:tab pos="8986520" algn="l"/>
                <a:tab pos="9771380" algn="l"/>
                <a:tab pos="10006330" algn="l"/>
                <a:tab pos="10280650" algn="l"/>
                <a:tab pos="10416540" algn="l"/>
              </a:tabLst>
            </a:pPr>
            <a:r>
              <a:rPr sz="2200" b="0" spc="135" dirty="0">
                <a:solidFill>
                  <a:srgbClr val="C00000"/>
                </a:solidFill>
                <a:latin typeface="Calibri Light"/>
                <a:cs typeface="Calibri Light"/>
              </a:rPr>
              <a:t>Thomson,</a:t>
            </a:r>
            <a:r>
              <a:rPr sz="2200" b="0" dirty="0">
                <a:solidFill>
                  <a:srgbClr val="C00000"/>
                </a:solidFill>
                <a:latin typeface="Calibri Light"/>
                <a:cs typeface="Calibri Light"/>
              </a:rPr>
              <a:t>	</a:t>
            </a:r>
            <a:r>
              <a:rPr sz="2200" b="0" spc="85" dirty="0">
                <a:solidFill>
                  <a:srgbClr val="C00000"/>
                </a:solidFill>
                <a:latin typeface="Calibri Light"/>
                <a:cs typeface="Calibri Light"/>
              </a:rPr>
              <a:t>R.,</a:t>
            </a:r>
            <a:r>
              <a:rPr sz="2200" b="0" dirty="0">
                <a:solidFill>
                  <a:srgbClr val="C00000"/>
                </a:solidFill>
                <a:latin typeface="Calibri Light"/>
                <a:cs typeface="Calibri Light"/>
              </a:rPr>
              <a:t>	</a:t>
            </a:r>
            <a:r>
              <a:rPr sz="2200" b="0" spc="105" dirty="0">
                <a:solidFill>
                  <a:srgbClr val="C00000"/>
                </a:solidFill>
                <a:latin typeface="Calibri Light"/>
                <a:cs typeface="Calibri Light"/>
              </a:rPr>
              <a:t>Cooper,</a:t>
            </a:r>
            <a:r>
              <a:rPr sz="2200" b="0" dirty="0">
                <a:solidFill>
                  <a:srgbClr val="C00000"/>
                </a:solidFill>
                <a:latin typeface="Calibri Light"/>
                <a:cs typeface="Calibri Light"/>
              </a:rPr>
              <a:t>		</a:t>
            </a:r>
            <a:r>
              <a:rPr sz="2200" b="0" spc="85" dirty="0">
                <a:solidFill>
                  <a:srgbClr val="C00000"/>
                </a:solidFill>
                <a:latin typeface="Calibri Light"/>
                <a:cs typeface="Calibri Light"/>
              </a:rPr>
              <a:t>S.,</a:t>
            </a:r>
            <a:r>
              <a:rPr sz="2200" b="0" dirty="0">
                <a:solidFill>
                  <a:srgbClr val="C00000"/>
                </a:solidFill>
                <a:latin typeface="Calibri Light"/>
                <a:cs typeface="Calibri Light"/>
              </a:rPr>
              <a:t>	</a:t>
            </a:r>
            <a:r>
              <a:rPr sz="2200" b="0" spc="120" dirty="0">
                <a:solidFill>
                  <a:srgbClr val="C00000"/>
                </a:solidFill>
                <a:latin typeface="Calibri Light"/>
                <a:cs typeface="Calibri Light"/>
              </a:rPr>
              <a:t>Waldron,</a:t>
            </a:r>
            <a:r>
              <a:rPr sz="2200" b="0" dirty="0">
                <a:solidFill>
                  <a:srgbClr val="C00000"/>
                </a:solidFill>
                <a:latin typeface="Calibri Light"/>
                <a:cs typeface="Calibri Light"/>
              </a:rPr>
              <a:t>	</a:t>
            </a:r>
            <a:r>
              <a:rPr sz="2200" b="0" spc="80" dirty="0">
                <a:solidFill>
                  <a:srgbClr val="C00000"/>
                </a:solidFill>
                <a:latin typeface="Calibri Light"/>
                <a:cs typeface="Calibri Light"/>
              </a:rPr>
              <a:t>J.,</a:t>
            </a:r>
            <a:r>
              <a:rPr sz="2200" b="0" dirty="0">
                <a:solidFill>
                  <a:srgbClr val="C00000"/>
                </a:solidFill>
                <a:latin typeface="Calibri Light"/>
                <a:cs typeface="Calibri Light"/>
              </a:rPr>
              <a:t>	</a:t>
            </a:r>
            <a:r>
              <a:rPr sz="2200" b="0" spc="114" dirty="0">
                <a:solidFill>
                  <a:srgbClr val="C00000"/>
                </a:solidFill>
                <a:latin typeface="Calibri Light"/>
                <a:cs typeface="Calibri Light"/>
              </a:rPr>
              <a:t>Mamuzo,</a:t>
            </a:r>
            <a:r>
              <a:rPr sz="2200" b="0" dirty="0">
                <a:solidFill>
                  <a:srgbClr val="C00000"/>
                </a:solidFill>
                <a:latin typeface="Calibri Light"/>
                <a:cs typeface="Calibri Light"/>
              </a:rPr>
              <a:t>	</a:t>
            </a:r>
            <a:r>
              <a:rPr sz="2200" b="0" spc="85" dirty="0">
                <a:solidFill>
                  <a:srgbClr val="C00000"/>
                </a:solidFill>
                <a:latin typeface="Calibri Light"/>
                <a:cs typeface="Calibri Light"/>
              </a:rPr>
              <a:t>E.,</a:t>
            </a:r>
            <a:r>
              <a:rPr sz="2200" b="0" dirty="0">
                <a:solidFill>
                  <a:srgbClr val="C00000"/>
                </a:solidFill>
                <a:latin typeface="Calibri Light"/>
                <a:cs typeface="Calibri Light"/>
              </a:rPr>
              <a:t>		</a:t>
            </a:r>
            <a:r>
              <a:rPr sz="2200" b="0" spc="135" dirty="0">
                <a:solidFill>
                  <a:srgbClr val="C00000"/>
                </a:solidFill>
                <a:latin typeface="Calibri Light"/>
                <a:cs typeface="Calibri Light"/>
              </a:rPr>
              <a:t>Mcdaid,</a:t>
            </a:r>
            <a:r>
              <a:rPr sz="2200" b="0" dirty="0">
                <a:solidFill>
                  <a:srgbClr val="C00000"/>
                </a:solidFill>
                <a:latin typeface="Calibri Light"/>
                <a:cs typeface="Calibri Light"/>
              </a:rPr>
              <a:t>	</a:t>
            </a:r>
            <a:r>
              <a:rPr sz="2200" b="0" spc="85" dirty="0">
                <a:solidFill>
                  <a:srgbClr val="C00000"/>
                </a:solidFill>
                <a:latin typeface="Calibri Light"/>
                <a:cs typeface="Calibri Light"/>
              </a:rPr>
              <a:t>L.,</a:t>
            </a:r>
            <a:r>
              <a:rPr sz="2200" b="0" dirty="0">
                <a:solidFill>
                  <a:srgbClr val="C00000"/>
                </a:solidFill>
                <a:latin typeface="Calibri Light"/>
                <a:cs typeface="Calibri Light"/>
              </a:rPr>
              <a:t>	</a:t>
            </a:r>
            <a:r>
              <a:rPr sz="2200" b="0" spc="100" dirty="0">
                <a:solidFill>
                  <a:srgbClr val="C00000"/>
                </a:solidFill>
                <a:latin typeface="Calibri Light"/>
                <a:cs typeface="Calibri Light"/>
              </a:rPr>
              <a:t>Emery,</a:t>
            </a:r>
            <a:r>
              <a:rPr sz="2200" b="0" dirty="0">
                <a:solidFill>
                  <a:srgbClr val="C00000"/>
                </a:solidFill>
                <a:latin typeface="Calibri Light"/>
                <a:cs typeface="Calibri Light"/>
              </a:rPr>
              <a:t>	</a:t>
            </a:r>
            <a:r>
              <a:rPr sz="2200" b="0" spc="80" dirty="0">
                <a:solidFill>
                  <a:srgbClr val="C00000"/>
                </a:solidFill>
                <a:latin typeface="Calibri Light"/>
                <a:cs typeface="Calibri Light"/>
              </a:rPr>
              <a:t>J.,</a:t>
            </a:r>
            <a:r>
              <a:rPr sz="2200" b="0" dirty="0">
                <a:solidFill>
                  <a:srgbClr val="C00000"/>
                </a:solidFill>
                <a:latin typeface="Calibri Light"/>
                <a:cs typeface="Calibri Light"/>
              </a:rPr>
              <a:t>		</a:t>
            </a:r>
            <a:r>
              <a:rPr sz="2200" b="0" spc="145" dirty="0">
                <a:solidFill>
                  <a:srgbClr val="C00000"/>
                </a:solidFill>
                <a:latin typeface="Calibri Light"/>
                <a:cs typeface="Calibri Light"/>
              </a:rPr>
              <a:t>Phillips, </a:t>
            </a:r>
            <a:r>
              <a:rPr sz="2200" b="0" spc="85" dirty="0">
                <a:solidFill>
                  <a:srgbClr val="C00000"/>
                </a:solidFill>
                <a:latin typeface="Calibri Light"/>
                <a:cs typeface="Calibri Light"/>
              </a:rPr>
              <a:t>L.,</a:t>
            </a:r>
            <a:r>
              <a:rPr sz="2200" b="0" dirty="0">
                <a:solidFill>
                  <a:srgbClr val="C00000"/>
                </a:solidFill>
                <a:latin typeface="Calibri Light"/>
                <a:cs typeface="Calibri Light"/>
              </a:rPr>
              <a:t>	</a:t>
            </a:r>
            <a:r>
              <a:rPr sz="2200" b="0" spc="135" dirty="0">
                <a:solidFill>
                  <a:srgbClr val="C00000"/>
                </a:solidFill>
                <a:latin typeface="Calibri Light"/>
                <a:cs typeface="Calibri Light"/>
              </a:rPr>
              <a:t>Naughton,</a:t>
            </a:r>
            <a:r>
              <a:rPr sz="2200" b="0" dirty="0">
                <a:solidFill>
                  <a:srgbClr val="C00000"/>
                </a:solidFill>
                <a:latin typeface="Calibri Light"/>
                <a:cs typeface="Calibri Light"/>
              </a:rPr>
              <a:t>		</a:t>
            </a:r>
            <a:r>
              <a:rPr sz="2200" b="0" spc="-25" dirty="0">
                <a:solidFill>
                  <a:srgbClr val="C00000"/>
                </a:solidFill>
                <a:latin typeface="Calibri Light"/>
                <a:cs typeface="Calibri Light"/>
              </a:rPr>
              <a:t>F.</a:t>
            </a:r>
            <a:r>
              <a:rPr sz="2200" b="0" dirty="0">
                <a:solidFill>
                  <a:srgbClr val="C00000"/>
                </a:solidFill>
                <a:latin typeface="Calibri Light"/>
                <a:cs typeface="Calibri Light"/>
              </a:rPr>
              <a:t>	</a:t>
            </a:r>
            <a:r>
              <a:rPr sz="2200" b="0" spc="90" dirty="0">
                <a:solidFill>
                  <a:srgbClr val="C00000"/>
                </a:solidFill>
                <a:latin typeface="Calibri Light"/>
                <a:cs typeface="Calibri Light"/>
              </a:rPr>
              <a:t>And</a:t>
            </a:r>
            <a:r>
              <a:rPr sz="2200" b="0" dirty="0">
                <a:solidFill>
                  <a:srgbClr val="C00000"/>
                </a:solidFill>
                <a:latin typeface="Calibri Light"/>
                <a:cs typeface="Calibri Light"/>
              </a:rPr>
              <a:t>	</a:t>
            </a:r>
            <a:r>
              <a:rPr sz="2200" b="0" spc="135" dirty="0">
                <a:solidFill>
                  <a:srgbClr val="C00000"/>
                </a:solidFill>
                <a:latin typeface="Calibri Light"/>
                <a:cs typeface="Calibri Light"/>
              </a:rPr>
              <a:t>coleman,</a:t>
            </a:r>
            <a:r>
              <a:rPr sz="2200" b="0" dirty="0">
                <a:solidFill>
                  <a:srgbClr val="C00000"/>
                </a:solidFill>
                <a:latin typeface="Calibri Light"/>
                <a:cs typeface="Calibri Light"/>
              </a:rPr>
              <a:t>	</a:t>
            </a:r>
            <a:r>
              <a:rPr sz="2200" b="0" spc="-25" dirty="0">
                <a:solidFill>
                  <a:srgbClr val="C00000"/>
                </a:solidFill>
                <a:latin typeface="Calibri Light"/>
                <a:cs typeface="Calibri Light"/>
              </a:rPr>
              <a:t>T.</a:t>
            </a:r>
            <a:r>
              <a:rPr sz="2200" b="0" dirty="0">
                <a:solidFill>
                  <a:srgbClr val="C00000"/>
                </a:solidFill>
                <a:latin typeface="Calibri Light"/>
                <a:cs typeface="Calibri Light"/>
              </a:rPr>
              <a:t>	</a:t>
            </a:r>
            <a:r>
              <a:rPr sz="2200" b="0" spc="-10" dirty="0">
                <a:solidFill>
                  <a:srgbClr val="C00000"/>
                </a:solidFill>
                <a:latin typeface="Calibri Light"/>
                <a:cs typeface="Calibri Light"/>
              </a:rPr>
              <a:t>(</a:t>
            </a:r>
            <a:r>
              <a:rPr sz="2200" b="0" spc="-305" dirty="0">
                <a:solidFill>
                  <a:srgbClr val="C00000"/>
                </a:solidFill>
                <a:latin typeface="Calibri Light"/>
                <a:cs typeface="Calibri Light"/>
              </a:rPr>
              <a:t> </a:t>
            </a:r>
            <a:r>
              <a:rPr sz="2200" b="0" spc="130" dirty="0">
                <a:solidFill>
                  <a:srgbClr val="C00000"/>
                </a:solidFill>
                <a:latin typeface="Calibri Light"/>
                <a:cs typeface="Calibri Light"/>
              </a:rPr>
              <a:t>2022)</a:t>
            </a:r>
            <a:r>
              <a:rPr sz="2200" b="0" dirty="0">
                <a:solidFill>
                  <a:srgbClr val="C00000"/>
                </a:solidFill>
                <a:latin typeface="Calibri Light"/>
                <a:cs typeface="Calibri Light"/>
              </a:rPr>
              <a:t>	</a:t>
            </a:r>
            <a:r>
              <a:rPr sz="2200" b="0" spc="130" dirty="0">
                <a:solidFill>
                  <a:srgbClr val="C00000"/>
                </a:solidFill>
                <a:latin typeface="Calibri Light"/>
                <a:cs typeface="Calibri Light"/>
              </a:rPr>
              <a:t>‘smoking</a:t>
            </a:r>
            <a:r>
              <a:rPr sz="2200" b="0" dirty="0">
                <a:solidFill>
                  <a:srgbClr val="C00000"/>
                </a:solidFill>
                <a:latin typeface="Calibri Light"/>
                <a:cs typeface="Calibri Light"/>
              </a:rPr>
              <a:t>	</a:t>
            </a:r>
            <a:r>
              <a:rPr sz="2200" b="0" spc="135" dirty="0">
                <a:solidFill>
                  <a:srgbClr val="C00000"/>
                </a:solidFill>
                <a:latin typeface="Calibri Light"/>
                <a:cs typeface="Calibri Light"/>
              </a:rPr>
              <a:t>cessation</a:t>
            </a:r>
            <a:r>
              <a:rPr sz="2200" b="0" dirty="0">
                <a:solidFill>
                  <a:srgbClr val="C00000"/>
                </a:solidFill>
                <a:latin typeface="Calibri Light"/>
                <a:cs typeface="Calibri Light"/>
              </a:rPr>
              <a:t>		</a:t>
            </a:r>
            <a:r>
              <a:rPr sz="2200" b="0" spc="140" dirty="0">
                <a:solidFill>
                  <a:srgbClr val="C00000"/>
                </a:solidFill>
                <a:latin typeface="Calibri Light"/>
                <a:cs typeface="Calibri Light"/>
              </a:rPr>
              <a:t>support</a:t>
            </a:r>
            <a:r>
              <a:rPr sz="2200" b="0" dirty="0">
                <a:solidFill>
                  <a:srgbClr val="C00000"/>
                </a:solidFill>
                <a:latin typeface="Calibri Light"/>
                <a:cs typeface="Calibri Light"/>
              </a:rPr>
              <a:t>	</a:t>
            </a:r>
            <a:r>
              <a:rPr sz="2200" b="0" spc="70" dirty="0">
                <a:solidFill>
                  <a:srgbClr val="C00000"/>
                </a:solidFill>
                <a:latin typeface="Calibri Light"/>
                <a:cs typeface="Calibri Light"/>
              </a:rPr>
              <a:t>for</a:t>
            </a:r>
            <a:r>
              <a:rPr sz="2200" b="0" dirty="0">
                <a:solidFill>
                  <a:srgbClr val="C00000"/>
                </a:solidFill>
                <a:latin typeface="Calibri Light"/>
                <a:cs typeface="Calibri Light"/>
              </a:rPr>
              <a:t>	</a:t>
            </a:r>
            <a:r>
              <a:rPr sz="2200" b="0" spc="130" dirty="0">
                <a:solidFill>
                  <a:srgbClr val="C00000"/>
                </a:solidFill>
                <a:latin typeface="Calibri Light"/>
                <a:cs typeface="Calibri Light"/>
              </a:rPr>
              <a:t>pregnant</a:t>
            </a:r>
            <a:endParaRPr sz="2200">
              <a:latin typeface="Calibri Light"/>
              <a:cs typeface="Calibri Light"/>
            </a:endParaRPr>
          </a:p>
        </p:txBody>
      </p:sp>
      <p:sp>
        <p:nvSpPr>
          <p:cNvPr id="11" name="object 11"/>
          <p:cNvSpPr txBox="1"/>
          <p:nvPr/>
        </p:nvSpPr>
        <p:spPr>
          <a:xfrm>
            <a:off x="771855" y="5364276"/>
            <a:ext cx="10152380" cy="360680"/>
          </a:xfrm>
          <a:prstGeom prst="rect">
            <a:avLst/>
          </a:prstGeom>
        </p:spPr>
        <p:txBody>
          <a:bodyPr vert="horz" wrap="square" lIns="0" tIns="12065" rIns="0" bIns="0" rtlCol="0">
            <a:spAutoFit/>
          </a:bodyPr>
          <a:lstStyle/>
          <a:p>
            <a:pPr marL="12700">
              <a:lnSpc>
                <a:spcPct val="100000"/>
              </a:lnSpc>
              <a:spcBef>
                <a:spcPts val="95"/>
              </a:spcBef>
              <a:tabLst>
                <a:tab pos="1085215" algn="l"/>
                <a:tab pos="1434465" algn="l"/>
                <a:tab pos="2646045" algn="l"/>
                <a:tab pos="4589145" algn="l"/>
                <a:tab pos="5735955" algn="l"/>
                <a:tab pos="6202045" algn="l"/>
                <a:tab pos="8303895" algn="l"/>
                <a:tab pos="9645015" algn="l"/>
              </a:tabLst>
            </a:pPr>
            <a:r>
              <a:rPr sz="2200" b="0" spc="140" dirty="0">
                <a:solidFill>
                  <a:srgbClr val="C00000"/>
                </a:solidFill>
                <a:latin typeface="Calibri Light"/>
                <a:cs typeface="Calibri Light"/>
              </a:rPr>
              <a:t>trusts:</a:t>
            </a:r>
            <a:r>
              <a:rPr sz="2200" b="0" dirty="0">
                <a:solidFill>
                  <a:srgbClr val="C00000"/>
                </a:solidFill>
                <a:latin typeface="Calibri Light"/>
                <a:cs typeface="Calibri Light"/>
              </a:rPr>
              <a:t>	</a:t>
            </a:r>
            <a:r>
              <a:rPr sz="2200" b="0" spc="-50" dirty="0">
                <a:solidFill>
                  <a:srgbClr val="C00000"/>
                </a:solidFill>
                <a:latin typeface="Calibri Light"/>
                <a:cs typeface="Calibri Light"/>
              </a:rPr>
              <a:t>a</a:t>
            </a:r>
            <a:r>
              <a:rPr sz="2200" b="0" dirty="0">
                <a:solidFill>
                  <a:srgbClr val="C00000"/>
                </a:solidFill>
                <a:latin typeface="Calibri Light"/>
                <a:cs typeface="Calibri Light"/>
              </a:rPr>
              <a:t>	</a:t>
            </a:r>
            <a:r>
              <a:rPr sz="2200" b="0" spc="100" dirty="0">
                <a:solidFill>
                  <a:srgbClr val="C00000"/>
                </a:solidFill>
                <a:latin typeface="Calibri Light"/>
                <a:cs typeface="Calibri Light"/>
              </a:rPr>
              <a:t>survey.’</a:t>
            </a:r>
            <a:r>
              <a:rPr sz="2200" b="0" dirty="0">
                <a:solidFill>
                  <a:srgbClr val="C00000"/>
                </a:solidFill>
                <a:latin typeface="Calibri Light"/>
                <a:cs typeface="Calibri Light"/>
              </a:rPr>
              <a:t>	</a:t>
            </a:r>
            <a:r>
              <a:rPr sz="2200" b="0" i="1" spc="145" dirty="0">
                <a:solidFill>
                  <a:srgbClr val="C00000"/>
                </a:solidFill>
                <a:latin typeface="Calibri Light"/>
                <a:cs typeface="Calibri Light"/>
              </a:rPr>
              <a:t>International</a:t>
            </a:r>
            <a:r>
              <a:rPr sz="2200" b="0" i="1" dirty="0">
                <a:solidFill>
                  <a:srgbClr val="C00000"/>
                </a:solidFill>
                <a:latin typeface="Calibri Light"/>
                <a:cs typeface="Calibri Light"/>
              </a:rPr>
              <a:t>	</a:t>
            </a:r>
            <a:r>
              <a:rPr sz="2200" b="0" i="1" spc="140" dirty="0">
                <a:solidFill>
                  <a:srgbClr val="C00000"/>
                </a:solidFill>
                <a:latin typeface="Calibri Light"/>
                <a:cs typeface="Calibri Light"/>
              </a:rPr>
              <a:t>journal</a:t>
            </a:r>
            <a:r>
              <a:rPr sz="2200" b="0" i="1" dirty="0">
                <a:solidFill>
                  <a:srgbClr val="C00000"/>
                </a:solidFill>
                <a:latin typeface="Calibri Light"/>
                <a:cs typeface="Calibri Light"/>
              </a:rPr>
              <a:t>	</a:t>
            </a:r>
            <a:r>
              <a:rPr sz="2200" b="0" i="1" spc="50" dirty="0">
                <a:solidFill>
                  <a:srgbClr val="C00000"/>
                </a:solidFill>
                <a:latin typeface="Calibri Light"/>
                <a:cs typeface="Calibri Light"/>
              </a:rPr>
              <a:t>of</a:t>
            </a:r>
            <a:r>
              <a:rPr sz="2200" b="0" i="1" dirty="0">
                <a:solidFill>
                  <a:srgbClr val="C00000"/>
                </a:solidFill>
                <a:latin typeface="Calibri Light"/>
                <a:cs typeface="Calibri Light"/>
              </a:rPr>
              <a:t>	</a:t>
            </a:r>
            <a:r>
              <a:rPr sz="2200" b="0" i="1" spc="140" dirty="0">
                <a:solidFill>
                  <a:srgbClr val="C00000"/>
                </a:solidFill>
                <a:latin typeface="Calibri Light"/>
                <a:cs typeface="Calibri Light"/>
              </a:rPr>
              <a:t>environmental</a:t>
            </a:r>
            <a:r>
              <a:rPr sz="2200" b="0" i="1" dirty="0">
                <a:solidFill>
                  <a:srgbClr val="C00000"/>
                </a:solidFill>
                <a:latin typeface="Calibri Light"/>
                <a:cs typeface="Calibri Light"/>
              </a:rPr>
              <a:t>	</a:t>
            </a:r>
            <a:r>
              <a:rPr sz="2200" b="0" i="1" spc="140" dirty="0">
                <a:solidFill>
                  <a:srgbClr val="C00000"/>
                </a:solidFill>
                <a:latin typeface="Calibri Light"/>
                <a:cs typeface="Calibri Light"/>
              </a:rPr>
              <a:t>research</a:t>
            </a:r>
            <a:r>
              <a:rPr sz="2200" b="0" i="1" dirty="0">
                <a:solidFill>
                  <a:srgbClr val="C00000"/>
                </a:solidFill>
                <a:latin typeface="Calibri Light"/>
                <a:cs typeface="Calibri Light"/>
              </a:rPr>
              <a:t>	</a:t>
            </a:r>
            <a:r>
              <a:rPr sz="2200" b="0" i="1" spc="155" dirty="0">
                <a:solidFill>
                  <a:srgbClr val="C00000"/>
                </a:solidFill>
                <a:latin typeface="Calibri Light"/>
                <a:cs typeface="Calibri Light"/>
              </a:rPr>
              <a:t>and</a:t>
            </a:r>
            <a:endParaRPr sz="2200">
              <a:latin typeface="Calibri Light"/>
              <a:cs typeface="Calibri Light"/>
            </a:endParaRPr>
          </a:p>
        </p:txBody>
      </p:sp>
      <p:sp>
        <p:nvSpPr>
          <p:cNvPr id="12" name="object 12"/>
          <p:cNvSpPr txBox="1"/>
          <p:nvPr/>
        </p:nvSpPr>
        <p:spPr>
          <a:xfrm>
            <a:off x="771855" y="5062220"/>
            <a:ext cx="11131550" cy="662305"/>
          </a:xfrm>
          <a:prstGeom prst="rect">
            <a:avLst/>
          </a:prstGeom>
        </p:spPr>
        <p:txBody>
          <a:bodyPr vert="horz" wrap="square" lIns="0" tIns="12065" rIns="0" bIns="0" rtlCol="0">
            <a:spAutoFit/>
          </a:bodyPr>
          <a:lstStyle/>
          <a:p>
            <a:pPr marR="5080" algn="r">
              <a:lnSpc>
                <a:spcPts val="2510"/>
              </a:lnSpc>
              <a:spcBef>
                <a:spcPts val="95"/>
              </a:spcBef>
              <a:tabLst>
                <a:tab pos="1112520" algn="l"/>
                <a:tab pos="2450465" algn="l"/>
                <a:tab pos="2921635" algn="l"/>
                <a:tab pos="4034154" algn="l"/>
                <a:tab pos="4772025" algn="l"/>
                <a:tab pos="6026150" algn="l"/>
                <a:tab pos="7265670" algn="l"/>
                <a:tab pos="7914640" algn="l"/>
                <a:tab pos="9169400" algn="l"/>
                <a:tab pos="10180955" algn="l"/>
              </a:tabLst>
            </a:pPr>
            <a:r>
              <a:rPr sz="2200" b="0" spc="110" dirty="0">
                <a:solidFill>
                  <a:srgbClr val="C00000"/>
                </a:solidFill>
                <a:latin typeface="Calibri Light"/>
                <a:cs typeface="Calibri Light"/>
              </a:rPr>
              <a:t>women</a:t>
            </a:r>
            <a:r>
              <a:rPr sz="2200" b="0" dirty="0">
                <a:solidFill>
                  <a:srgbClr val="C00000"/>
                </a:solidFill>
                <a:latin typeface="Calibri Light"/>
                <a:cs typeface="Calibri Light"/>
              </a:rPr>
              <a:t>	</a:t>
            </a:r>
            <a:r>
              <a:rPr sz="2200" b="0" spc="135" dirty="0">
                <a:solidFill>
                  <a:srgbClr val="C00000"/>
                </a:solidFill>
                <a:latin typeface="Calibri Light"/>
                <a:cs typeface="Calibri Light"/>
              </a:rPr>
              <a:t>provided</a:t>
            </a:r>
            <a:r>
              <a:rPr sz="2200" b="0" dirty="0">
                <a:solidFill>
                  <a:srgbClr val="C00000"/>
                </a:solidFill>
                <a:latin typeface="Calibri Light"/>
                <a:cs typeface="Calibri Light"/>
              </a:rPr>
              <a:t>	</a:t>
            </a:r>
            <a:r>
              <a:rPr sz="2200" b="0" spc="50" dirty="0">
                <a:solidFill>
                  <a:srgbClr val="C00000"/>
                </a:solidFill>
                <a:latin typeface="Calibri Light"/>
                <a:cs typeface="Calibri Light"/>
              </a:rPr>
              <a:t>by</a:t>
            </a:r>
            <a:r>
              <a:rPr sz="2200" b="0" dirty="0">
                <a:solidFill>
                  <a:srgbClr val="C00000"/>
                </a:solidFill>
                <a:latin typeface="Calibri Light"/>
                <a:cs typeface="Calibri Light"/>
              </a:rPr>
              <a:t>	</a:t>
            </a:r>
            <a:r>
              <a:rPr sz="2200" b="0" spc="140" dirty="0">
                <a:solidFill>
                  <a:srgbClr val="C00000"/>
                </a:solidFill>
                <a:latin typeface="Calibri Light"/>
                <a:cs typeface="Calibri Light"/>
              </a:rPr>
              <a:t>english</a:t>
            </a:r>
            <a:r>
              <a:rPr sz="2200" b="0" dirty="0">
                <a:solidFill>
                  <a:srgbClr val="C00000"/>
                </a:solidFill>
                <a:latin typeface="Calibri Light"/>
                <a:cs typeface="Calibri Light"/>
              </a:rPr>
              <a:t>	</a:t>
            </a:r>
            <a:r>
              <a:rPr sz="2200" b="0" spc="95" dirty="0">
                <a:solidFill>
                  <a:srgbClr val="C00000"/>
                </a:solidFill>
                <a:latin typeface="Calibri Light"/>
                <a:cs typeface="Calibri Light"/>
              </a:rPr>
              <a:t>stop</a:t>
            </a:r>
            <a:r>
              <a:rPr sz="2200" b="0" dirty="0">
                <a:solidFill>
                  <a:srgbClr val="C00000"/>
                </a:solidFill>
                <a:latin typeface="Calibri Light"/>
                <a:cs typeface="Calibri Light"/>
              </a:rPr>
              <a:t>	</a:t>
            </a:r>
            <a:r>
              <a:rPr sz="2200" b="0" spc="130" dirty="0">
                <a:solidFill>
                  <a:srgbClr val="C00000"/>
                </a:solidFill>
                <a:latin typeface="Calibri Light"/>
                <a:cs typeface="Calibri Light"/>
              </a:rPr>
              <a:t>smoking</a:t>
            </a:r>
            <a:r>
              <a:rPr sz="2200" b="0" dirty="0">
                <a:solidFill>
                  <a:srgbClr val="C00000"/>
                </a:solidFill>
                <a:latin typeface="Calibri Light"/>
                <a:cs typeface="Calibri Light"/>
              </a:rPr>
              <a:t>	</a:t>
            </a:r>
            <a:r>
              <a:rPr sz="2200" b="0" spc="140" dirty="0">
                <a:solidFill>
                  <a:srgbClr val="C00000"/>
                </a:solidFill>
                <a:latin typeface="Calibri Light"/>
                <a:cs typeface="Calibri Light"/>
              </a:rPr>
              <a:t>services</a:t>
            </a:r>
            <a:r>
              <a:rPr sz="2200" b="0" dirty="0">
                <a:solidFill>
                  <a:srgbClr val="C00000"/>
                </a:solidFill>
                <a:latin typeface="Calibri Light"/>
                <a:cs typeface="Calibri Light"/>
              </a:rPr>
              <a:t>	</a:t>
            </a:r>
            <a:r>
              <a:rPr sz="2200" b="0" spc="90" dirty="0">
                <a:solidFill>
                  <a:srgbClr val="C00000"/>
                </a:solidFill>
                <a:latin typeface="Calibri Light"/>
                <a:cs typeface="Calibri Light"/>
              </a:rPr>
              <a:t>and</a:t>
            </a:r>
            <a:r>
              <a:rPr sz="2200" b="0" dirty="0">
                <a:solidFill>
                  <a:srgbClr val="C00000"/>
                </a:solidFill>
                <a:latin typeface="Calibri Light"/>
                <a:cs typeface="Calibri Light"/>
              </a:rPr>
              <a:t>	</a:t>
            </a:r>
            <a:r>
              <a:rPr sz="2200" b="0" spc="135" dirty="0">
                <a:solidFill>
                  <a:srgbClr val="C00000"/>
                </a:solidFill>
                <a:latin typeface="Calibri Light"/>
                <a:cs typeface="Calibri Light"/>
              </a:rPr>
              <a:t>national</a:t>
            </a:r>
            <a:r>
              <a:rPr sz="2200" b="0" dirty="0">
                <a:solidFill>
                  <a:srgbClr val="C00000"/>
                </a:solidFill>
                <a:latin typeface="Calibri Light"/>
                <a:cs typeface="Calibri Light"/>
              </a:rPr>
              <a:t>	</a:t>
            </a:r>
            <a:r>
              <a:rPr sz="2200" b="0" spc="130" dirty="0">
                <a:solidFill>
                  <a:srgbClr val="C00000"/>
                </a:solidFill>
                <a:latin typeface="Calibri Light"/>
                <a:cs typeface="Calibri Light"/>
              </a:rPr>
              <a:t>health</a:t>
            </a:r>
            <a:r>
              <a:rPr sz="2200" b="0" dirty="0">
                <a:solidFill>
                  <a:srgbClr val="C00000"/>
                </a:solidFill>
                <a:latin typeface="Calibri Light"/>
                <a:cs typeface="Calibri Light"/>
              </a:rPr>
              <a:t>	</a:t>
            </a:r>
            <a:r>
              <a:rPr sz="2200" b="0" spc="135" dirty="0">
                <a:solidFill>
                  <a:srgbClr val="C00000"/>
                </a:solidFill>
                <a:latin typeface="Calibri Light"/>
                <a:cs typeface="Calibri Light"/>
              </a:rPr>
              <a:t>service</a:t>
            </a:r>
            <a:endParaRPr sz="2200">
              <a:latin typeface="Calibri Light"/>
              <a:cs typeface="Calibri Light"/>
            </a:endParaRPr>
          </a:p>
          <a:p>
            <a:pPr marR="6350" algn="r">
              <a:lnSpc>
                <a:spcPts val="2510"/>
              </a:lnSpc>
            </a:pPr>
            <a:r>
              <a:rPr sz="2200" b="0" i="1" spc="140" dirty="0">
                <a:solidFill>
                  <a:srgbClr val="C00000"/>
                </a:solidFill>
                <a:latin typeface="Calibri Light"/>
                <a:cs typeface="Calibri Light"/>
              </a:rPr>
              <a:t>public</a:t>
            </a:r>
            <a:endParaRPr sz="2200">
              <a:latin typeface="Calibri Light"/>
              <a:cs typeface="Calibri Light"/>
            </a:endParaRPr>
          </a:p>
        </p:txBody>
      </p:sp>
      <p:sp>
        <p:nvSpPr>
          <p:cNvPr id="13" name="object 13"/>
          <p:cNvSpPr txBox="1"/>
          <p:nvPr/>
        </p:nvSpPr>
        <p:spPr>
          <a:xfrm>
            <a:off x="771855" y="5666028"/>
            <a:ext cx="10347960" cy="360680"/>
          </a:xfrm>
          <a:prstGeom prst="rect">
            <a:avLst/>
          </a:prstGeom>
        </p:spPr>
        <p:txBody>
          <a:bodyPr vert="horz" wrap="square" lIns="0" tIns="12065" rIns="0" bIns="0" rtlCol="0">
            <a:spAutoFit/>
          </a:bodyPr>
          <a:lstStyle/>
          <a:p>
            <a:pPr marL="12700">
              <a:lnSpc>
                <a:spcPct val="100000"/>
              </a:lnSpc>
              <a:spcBef>
                <a:spcPts val="95"/>
              </a:spcBef>
              <a:tabLst>
                <a:tab pos="4872990" algn="l"/>
              </a:tabLst>
            </a:pPr>
            <a:r>
              <a:rPr sz="2200" b="0" i="1" spc="150" dirty="0">
                <a:solidFill>
                  <a:srgbClr val="C00000"/>
                </a:solidFill>
                <a:latin typeface="Calibri Light"/>
                <a:cs typeface="Calibri Light"/>
              </a:rPr>
              <a:t>health</a:t>
            </a:r>
            <a:r>
              <a:rPr sz="2200" b="0" i="1" spc="-305" dirty="0">
                <a:solidFill>
                  <a:srgbClr val="C00000"/>
                </a:solidFill>
                <a:latin typeface="Calibri Light"/>
                <a:cs typeface="Calibri Light"/>
              </a:rPr>
              <a:t> </a:t>
            </a:r>
            <a:r>
              <a:rPr sz="2200" b="0" dirty="0">
                <a:solidFill>
                  <a:srgbClr val="C00000"/>
                </a:solidFill>
                <a:latin typeface="Calibri Light"/>
                <a:cs typeface="Calibri Light"/>
              </a:rPr>
              <a:t>,</a:t>
            </a:r>
            <a:r>
              <a:rPr sz="2200" b="0" spc="360" dirty="0">
                <a:solidFill>
                  <a:srgbClr val="C00000"/>
                </a:solidFill>
                <a:latin typeface="Calibri Light"/>
                <a:cs typeface="Calibri Light"/>
              </a:rPr>
              <a:t> </a:t>
            </a:r>
            <a:r>
              <a:rPr sz="2200" b="0" i="1" spc="125" dirty="0">
                <a:solidFill>
                  <a:srgbClr val="C00000"/>
                </a:solidFill>
                <a:latin typeface="Calibri Light"/>
                <a:cs typeface="Calibri Light"/>
              </a:rPr>
              <a:t>19</a:t>
            </a:r>
            <a:r>
              <a:rPr sz="2200" b="0" spc="125" dirty="0">
                <a:solidFill>
                  <a:srgbClr val="C00000"/>
                </a:solidFill>
                <a:latin typeface="Calibri Light"/>
                <a:cs typeface="Calibri Light"/>
              </a:rPr>
              <a:t>(</a:t>
            </a:r>
            <a:r>
              <a:rPr sz="2200" b="0" spc="-285" dirty="0">
                <a:solidFill>
                  <a:srgbClr val="C00000"/>
                </a:solidFill>
                <a:latin typeface="Calibri Light"/>
                <a:cs typeface="Calibri Light"/>
              </a:rPr>
              <a:t> </a:t>
            </a:r>
            <a:r>
              <a:rPr sz="2200" b="0" spc="125" dirty="0">
                <a:solidFill>
                  <a:srgbClr val="C00000"/>
                </a:solidFill>
                <a:latin typeface="Calibri Light"/>
                <a:cs typeface="Calibri Light"/>
              </a:rPr>
              <a:t>3),</a:t>
            </a:r>
            <a:r>
              <a:rPr sz="2200" b="0" spc="350" dirty="0">
                <a:solidFill>
                  <a:srgbClr val="C00000"/>
                </a:solidFill>
                <a:latin typeface="Calibri Light"/>
                <a:cs typeface="Calibri Light"/>
              </a:rPr>
              <a:t> </a:t>
            </a:r>
            <a:r>
              <a:rPr sz="2200" b="0" spc="95" dirty="0">
                <a:solidFill>
                  <a:srgbClr val="C00000"/>
                </a:solidFill>
                <a:latin typeface="Calibri Light"/>
                <a:cs typeface="Calibri Light"/>
              </a:rPr>
              <a:t>p.</a:t>
            </a:r>
            <a:r>
              <a:rPr sz="2200" b="0" spc="-290" dirty="0">
                <a:solidFill>
                  <a:srgbClr val="C00000"/>
                </a:solidFill>
                <a:latin typeface="Calibri Light"/>
                <a:cs typeface="Calibri Light"/>
              </a:rPr>
              <a:t> </a:t>
            </a:r>
            <a:r>
              <a:rPr sz="2200" b="0" spc="145" dirty="0">
                <a:solidFill>
                  <a:srgbClr val="C00000"/>
                </a:solidFill>
                <a:latin typeface="Calibri Light"/>
                <a:cs typeface="Calibri Light"/>
              </a:rPr>
              <a:t>1634.</a:t>
            </a:r>
            <a:r>
              <a:rPr sz="2200" b="0" spc="360" dirty="0">
                <a:solidFill>
                  <a:srgbClr val="C00000"/>
                </a:solidFill>
                <a:latin typeface="Calibri Light"/>
                <a:cs typeface="Calibri Light"/>
              </a:rPr>
              <a:t> </a:t>
            </a:r>
            <a:r>
              <a:rPr sz="2200" b="0" spc="150" dirty="0">
                <a:solidFill>
                  <a:srgbClr val="C00000"/>
                </a:solidFill>
                <a:latin typeface="Calibri Light"/>
                <a:cs typeface="Calibri Light"/>
              </a:rPr>
              <a:t>Available</a:t>
            </a:r>
            <a:r>
              <a:rPr sz="2200" b="0" spc="340" dirty="0">
                <a:solidFill>
                  <a:srgbClr val="C00000"/>
                </a:solidFill>
                <a:latin typeface="Calibri Light"/>
                <a:cs typeface="Calibri Light"/>
              </a:rPr>
              <a:t> </a:t>
            </a:r>
            <a:r>
              <a:rPr sz="2200" b="0" spc="90" dirty="0">
                <a:solidFill>
                  <a:srgbClr val="C00000"/>
                </a:solidFill>
                <a:latin typeface="Calibri Light"/>
                <a:cs typeface="Calibri Light"/>
              </a:rPr>
              <a:t>at:</a:t>
            </a:r>
            <a:r>
              <a:rPr sz="2200" b="0" dirty="0">
                <a:solidFill>
                  <a:srgbClr val="C00000"/>
                </a:solidFill>
                <a:latin typeface="Calibri Light"/>
                <a:cs typeface="Calibri Light"/>
              </a:rPr>
              <a:t>	</a:t>
            </a:r>
            <a:r>
              <a:rPr sz="2200" b="0" u="sng" spc="155" dirty="0">
                <a:solidFill>
                  <a:srgbClr val="2997E2"/>
                </a:solidFill>
                <a:uFill>
                  <a:solidFill>
                    <a:srgbClr val="2997E2"/>
                  </a:solidFill>
                </a:uFill>
                <a:latin typeface="Calibri Light"/>
                <a:cs typeface="Calibri Light"/>
                <a:hlinkClick r:id="rId5"/>
              </a:rPr>
              <a:t>https://do</a:t>
            </a:r>
            <a:r>
              <a:rPr sz="2200" b="0" u="sng" spc="155" dirty="0">
                <a:solidFill>
                  <a:srgbClr val="2997E2"/>
                </a:solidFill>
                <a:uFill>
                  <a:solidFill>
                    <a:srgbClr val="2997E2"/>
                  </a:solidFill>
                </a:uFill>
                <a:latin typeface="Calibri Light"/>
                <a:cs typeface="Calibri Light"/>
              </a:rPr>
              <a:t>i</a:t>
            </a:r>
            <a:r>
              <a:rPr sz="2200" b="0" u="sng" spc="155" dirty="0">
                <a:solidFill>
                  <a:srgbClr val="2997E2"/>
                </a:solidFill>
                <a:uFill>
                  <a:solidFill>
                    <a:srgbClr val="2997E2"/>
                  </a:solidFill>
                </a:uFill>
                <a:latin typeface="Calibri Light"/>
                <a:cs typeface="Calibri Light"/>
                <a:hlinkClick r:id="rId5"/>
              </a:rPr>
              <a:t>.Org</a:t>
            </a:r>
            <a:r>
              <a:rPr sz="2200" b="0" u="sng" spc="-165" dirty="0">
                <a:solidFill>
                  <a:srgbClr val="2997E2"/>
                </a:solidFill>
                <a:uFill>
                  <a:solidFill>
                    <a:srgbClr val="2997E2"/>
                  </a:solidFill>
                </a:uFill>
                <a:latin typeface="Calibri Light"/>
                <a:cs typeface="Calibri Light"/>
                <a:hlinkClick r:id="rId5"/>
              </a:rPr>
              <a:t> </a:t>
            </a:r>
            <a:r>
              <a:rPr sz="2200" b="0" u="sng" spc="165" dirty="0">
                <a:solidFill>
                  <a:srgbClr val="2997E2"/>
                </a:solidFill>
                <a:uFill>
                  <a:solidFill>
                    <a:srgbClr val="2997E2"/>
                  </a:solidFill>
                </a:uFill>
                <a:latin typeface="Calibri Light"/>
                <a:cs typeface="Calibri Light"/>
                <a:hlinkClick r:id="rId5"/>
              </a:rPr>
              <a:t>/10.3390/ijerph19031634</a:t>
            </a:r>
            <a:endParaRPr sz="2200">
              <a:latin typeface="Calibri Light"/>
              <a:cs typeface="Calibri Light"/>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2"/>
          <p:cNvGraphicFramePr>
            <a:graphicFrameLocks noGrp="1"/>
          </p:cNvGraphicFramePr>
          <p:nvPr/>
        </p:nvGraphicFramePr>
        <p:xfrm>
          <a:off x="126758" y="170179"/>
          <a:ext cx="11925300" cy="3963670"/>
        </p:xfrm>
        <a:graphic>
          <a:graphicData uri="http://schemas.openxmlformats.org/drawingml/2006/table">
            <a:tbl>
              <a:tblPr firstRow="1" bandRow="1">
                <a:tableStyleId>{2D5ABB26-0587-4C30-8999-92F81FD0307C}</a:tableStyleId>
              </a:tblPr>
              <a:tblGrid>
                <a:gridCol w="5962650">
                  <a:extLst>
                    <a:ext uri="{9D8B030D-6E8A-4147-A177-3AD203B41FA5}">
                      <a16:colId xmlns:a16="http://schemas.microsoft.com/office/drawing/2014/main" val="20000"/>
                    </a:ext>
                  </a:extLst>
                </a:gridCol>
                <a:gridCol w="5962650">
                  <a:extLst>
                    <a:ext uri="{9D8B030D-6E8A-4147-A177-3AD203B41FA5}">
                      <a16:colId xmlns:a16="http://schemas.microsoft.com/office/drawing/2014/main" val="20001"/>
                    </a:ext>
                  </a:extLst>
                </a:gridCol>
              </a:tblGrid>
              <a:tr h="671195">
                <a:tc>
                  <a:txBody>
                    <a:bodyPr/>
                    <a:lstStyle/>
                    <a:p>
                      <a:pPr>
                        <a:lnSpc>
                          <a:spcPct val="100000"/>
                        </a:lnSpc>
                        <a:spcBef>
                          <a:spcPts val="305"/>
                        </a:spcBef>
                      </a:pPr>
                      <a:endParaRPr sz="1800">
                        <a:latin typeface="Times New Roman"/>
                        <a:cs typeface="Times New Roman"/>
                      </a:endParaRPr>
                    </a:p>
                    <a:p>
                      <a:pPr algn="ctr">
                        <a:lnSpc>
                          <a:spcPct val="100000"/>
                        </a:lnSpc>
                      </a:pPr>
                      <a:r>
                        <a:rPr sz="1800" b="1" spc="80" dirty="0">
                          <a:solidFill>
                            <a:srgbClr val="FFFFFF"/>
                          </a:solidFill>
                          <a:latin typeface="Calibri"/>
                          <a:cs typeface="Calibri"/>
                        </a:rPr>
                        <a:t>Student</a:t>
                      </a:r>
                      <a:r>
                        <a:rPr sz="1800" b="1" spc="-50" dirty="0">
                          <a:solidFill>
                            <a:srgbClr val="FFFFFF"/>
                          </a:solidFill>
                          <a:latin typeface="Calibri"/>
                          <a:cs typeface="Calibri"/>
                        </a:rPr>
                        <a:t> </a:t>
                      </a:r>
                      <a:r>
                        <a:rPr sz="1800" b="1" spc="80" dirty="0">
                          <a:solidFill>
                            <a:srgbClr val="FFFFFF"/>
                          </a:solidFill>
                          <a:latin typeface="Calibri"/>
                          <a:cs typeface="Calibri"/>
                        </a:rPr>
                        <a:t>Name:</a:t>
                      </a:r>
                      <a:endParaRPr sz="1800">
                        <a:latin typeface="Calibri"/>
                        <a:cs typeface="Calibri"/>
                      </a:endParaRPr>
                    </a:p>
                  </a:txBody>
                  <a:tcPr marL="0" marR="0" marT="38735"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E97031"/>
                    </a:solidFill>
                  </a:tcPr>
                </a:tc>
                <a:tc>
                  <a:txBody>
                    <a:bodyPr/>
                    <a:lstStyle/>
                    <a:p>
                      <a:pPr>
                        <a:lnSpc>
                          <a:spcPct val="100000"/>
                        </a:lnSpc>
                        <a:spcBef>
                          <a:spcPts val="305"/>
                        </a:spcBef>
                      </a:pPr>
                      <a:endParaRPr sz="1800">
                        <a:latin typeface="Times New Roman"/>
                        <a:cs typeface="Times New Roman"/>
                      </a:endParaRPr>
                    </a:p>
                    <a:p>
                      <a:pPr marL="635" algn="ctr">
                        <a:lnSpc>
                          <a:spcPct val="100000"/>
                        </a:lnSpc>
                      </a:pPr>
                      <a:r>
                        <a:rPr sz="1800" b="1" spc="95" dirty="0">
                          <a:solidFill>
                            <a:srgbClr val="FFFFFF"/>
                          </a:solidFill>
                          <a:latin typeface="Calibri"/>
                          <a:cs typeface="Calibri"/>
                        </a:rPr>
                        <a:t>Stacy-</a:t>
                      </a:r>
                      <a:r>
                        <a:rPr sz="1800" b="1" spc="55" dirty="0">
                          <a:solidFill>
                            <a:srgbClr val="FFFFFF"/>
                          </a:solidFill>
                          <a:latin typeface="Calibri"/>
                          <a:cs typeface="Calibri"/>
                        </a:rPr>
                        <a:t>Ann</a:t>
                      </a:r>
                      <a:r>
                        <a:rPr sz="1800" b="1" spc="-5" dirty="0">
                          <a:solidFill>
                            <a:srgbClr val="FFFFFF"/>
                          </a:solidFill>
                          <a:latin typeface="Calibri"/>
                          <a:cs typeface="Calibri"/>
                        </a:rPr>
                        <a:t> </a:t>
                      </a:r>
                      <a:r>
                        <a:rPr sz="1800" b="1" spc="50" dirty="0">
                          <a:solidFill>
                            <a:srgbClr val="FFFFFF"/>
                          </a:solidFill>
                          <a:latin typeface="Calibri"/>
                          <a:cs typeface="Calibri"/>
                        </a:rPr>
                        <a:t>Watson</a:t>
                      </a:r>
                      <a:endParaRPr sz="1800">
                        <a:latin typeface="Calibri"/>
                        <a:cs typeface="Calibri"/>
                      </a:endParaRPr>
                    </a:p>
                  </a:txBody>
                  <a:tcPr marL="0" marR="0" marT="38735"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E97031"/>
                    </a:solidFill>
                  </a:tcPr>
                </a:tc>
                <a:extLst>
                  <a:ext uri="{0D108BD9-81ED-4DB2-BD59-A6C34878D82A}">
                    <a16:rowId xmlns:a16="http://schemas.microsoft.com/office/drawing/2014/main" val="10000"/>
                  </a:ext>
                </a:extLst>
              </a:tr>
              <a:tr h="671195">
                <a:tc>
                  <a:txBody>
                    <a:bodyPr/>
                    <a:lstStyle/>
                    <a:p>
                      <a:pPr>
                        <a:lnSpc>
                          <a:spcPct val="100000"/>
                        </a:lnSpc>
                        <a:spcBef>
                          <a:spcPts val="305"/>
                        </a:spcBef>
                      </a:pPr>
                      <a:endParaRPr sz="1800">
                        <a:latin typeface="Times New Roman"/>
                        <a:cs typeface="Times New Roman"/>
                      </a:endParaRPr>
                    </a:p>
                    <a:p>
                      <a:pPr algn="ctr">
                        <a:lnSpc>
                          <a:spcPct val="100000"/>
                        </a:lnSpc>
                      </a:pPr>
                      <a:r>
                        <a:rPr sz="1800" dirty="0">
                          <a:latin typeface="Calibri"/>
                          <a:cs typeface="Calibri"/>
                        </a:rPr>
                        <a:t>Student</a:t>
                      </a:r>
                      <a:r>
                        <a:rPr sz="1800" spc="260" dirty="0">
                          <a:latin typeface="Calibri"/>
                          <a:cs typeface="Calibri"/>
                        </a:rPr>
                        <a:t> </a:t>
                      </a:r>
                      <a:r>
                        <a:rPr sz="1800" spc="25" dirty="0">
                          <a:latin typeface="Calibri"/>
                          <a:cs typeface="Calibri"/>
                        </a:rPr>
                        <a:t>ID:</a:t>
                      </a:r>
                      <a:endParaRPr sz="1800">
                        <a:latin typeface="Calibri"/>
                        <a:cs typeface="Calibri"/>
                      </a:endParaRPr>
                    </a:p>
                  </a:txBody>
                  <a:tcPr marL="0" marR="0" marT="38735"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F7D4CD"/>
                    </a:solidFill>
                  </a:tcPr>
                </a:tc>
                <a:tc>
                  <a:txBody>
                    <a:bodyPr/>
                    <a:lstStyle/>
                    <a:p>
                      <a:pPr>
                        <a:lnSpc>
                          <a:spcPct val="100000"/>
                        </a:lnSpc>
                        <a:spcBef>
                          <a:spcPts val="305"/>
                        </a:spcBef>
                      </a:pPr>
                      <a:endParaRPr sz="1800">
                        <a:latin typeface="Times New Roman"/>
                        <a:cs typeface="Times New Roman"/>
                      </a:endParaRPr>
                    </a:p>
                    <a:p>
                      <a:pPr marL="2540" algn="ctr">
                        <a:lnSpc>
                          <a:spcPct val="100000"/>
                        </a:lnSpc>
                      </a:pPr>
                      <a:r>
                        <a:rPr sz="1800" spc="-10" dirty="0">
                          <a:latin typeface="Calibri"/>
                          <a:cs typeface="Calibri"/>
                        </a:rPr>
                        <a:t>2238279</a:t>
                      </a:r>
                      <a:endParaRPr sz="1800">
                        <a:latin typeface="Calibri"/>
                        <a:cs typeface="Calibri"/>
                      </a:endParaRPr>
                    </a:p>
                  </a:txBody>
                  <a:tcPr marL="0" marR="0" marT="38735"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F7D4CD"/>
                    </a:solidFill>
                  </a:tcPr>
                </a:tc>
                <a:extLst>
                  <a:ext uri="{0D108BD9-81ED-4DB2-BD59-A6C34878D82A}">
                    <a16:rowId xmlns:a16="http://schemas.microsoft.com/office/drawing/2014/main" val="10001"/>
                  </a:ext>
                </a:extLst>
              </a:tr>
              <a:tr h="671195">
                <a:tc>
                  <a:txBody>
                    <a:bodyPr/>
                    <a:lstStyle/>
                    <a:p>
                      <a:pPr>
                        <a:lnSpc>
                          <a:spcPct val="100000"/>
                        </a:lnSpc>
                        <a:spcBef>
                          <a:spcPts val="305"/>
                        </a:spcBef>
                      </a:pPr>
                      <a:endParaRPr sz="1800">
                        <a:latin typeface="Times New Roman"/>
                        <a:cs typeface="Times New Roman"/>
                      </a:endParaRPr>
                    </a:p>
                    <a:p>
                      <a:pPr algn="ctr">
                        <a:lnSpc>
                          <a:spcPct val="100000"/>
                        </a:lnSpc>
                      </a:pPr>
                      <a:r>
                        <a:rPr sz="1800" dirty="0">
                          <a:latin typeface="Calibri"/>
                          <a:cs typeface="Calibri"/>
                        </a:rPr>
                        <a:t>Module</a:t>
                      </a:r>
                      <a:r>
                        <a:rPr sz="1800" spc="65" dirty="0">
                          <a:latin typeface="Calibri"/>
                          <a:cs typeface="Calibri"/>
                        </a:rPr>
                        <a:t> </a:t>
                      </a:r>
                      <a:r>
                        <a:rPr sz="1800" spc="75" dirty="0">
                          <a:latin typeface="Calibri"/>
                          <a:cs typeface="Calibri"/>
                        </a:rPr>
                        <a:t>Code:</a:t>
                      </a:r>
                      <a:endParaRPr sz="1800">
                        <a:latin typeface="Calibri"/>
                        <a:cs typeface="Calibri"/>
                      </a:endParaRPr>
                    </a:p>
                  </a:txBody>
                  <a:tcPr marL="0" marR="0" marT="3873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AEBE8"/>
                    </a:solidFill>
                  </a:tcPr>
                </a:tc>
                <a:tc>
                  <a:txBody>
                    <a:bodyPr/>
                    <a:lstStyle/>
                    <a:p>
                      <a:pPr>
                        <a:lnSpc>
                          <a:spcPct val="100000"/>
                        </a:lnSpc>
                        <a:spcBef>
                          <a:spcPts val="305"/>
                        </a:spcBef>
                      </a:pPr>
                      <a:endParaRPr sz="1800">
                        <a:latin typeface="Times New Roman"/>
                        <a:cs typeface="Times New Roman"/>
                      </a:endParaRPr>
                    </a:p>
                    <a:p>
                      <a:pPr marL="2540" algn="ctr">
                        <a:lnSpc>
                          <a:spcPct val="100000"/>
                        </a:lnSpc>
                      </a:pPr>
                      <a:r>
                        <a:rPr sz="1800" spc="90" dirty="0">
                          <a:latin typeface="Calibri"/>
                          <a:cs typeface="Calibri"/>
                        </a:rPr>
                        <a:t>LCHS7000</a:t>
                      </a:r>
                      <a:endParaRPr sz="1800">
                        <a:latin typeface="Calibri"/>
                        <a:cs typeface="Calibri"/>
                      </a:endParaRPr>
                    </a:p>
                  </a:txBody>
                  <a:tcPr marL="0" marR="0" marT="3873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AEBE8"/>
                    </a:solidFill>
                  </a:tcPr>
                </a:tc>
                <a:extLst>
                  <a:ext uri="{0D108BD9-81ED-4DB2-BD59-A6C34878D82A}">
                    <a16:rowId xmlns:a16="http://schemas.microsoft.com/office/drawing/2014/main" val="10002"/>
                  </a:ext>
                </a:extLst>
              </a:tr>
              <a:tr h="639445">
                <a:tc>
                  <a:txBody>
                    <a:bodyPr/>
                    <a:lstStyle/>
                    <a:p>
                      <a:pPr>
                        <a:lnSpc>
                          <a:spcPct val="100000"/>
                        </a:lnSpc>
                        <a:spcBef>
                          <a:spcPts val="310"/>
                        </a:spcBef>
                      </a:pPr>
                      <a:endParaRPr sz="1800">
                        <a:latin typeface="Times New Roman"/>
                        <a:cs typeface="Times New Roman"/>
                      </a:endParaRPr>
                    </a:p>
                    <a:p>
                      <a:pPr algn="ctr">
                        <a:lnSpc>
                          <a:spcPct val="100000"/>
                        </a:lnSpc>
                      </a:pPr>
                      <a:r>
                        <a:rPr sz="1800" dirty="0">
                          <a:latin typeface="Calibri"/>
                          <a:cs typeface="Calibri"/>
                        </a:rPr>
                        <a:t>Module</a:t>
                      </a:r>
                      <a:r>
                        <a:rPr sz="1800" spc="65" dirty="0">
                          <a:latin typeface="Calibri"/>
                          <a:cs typeface="Calibri"/>
                        </a:rPr>
                        <a:t> </a:t>
                      </a:r>
                      <a:r>
                        <a:rPr sz="1800" spc="55" dirty="0">
                          <a:latin typeface="Calibri"/>
                          <a:cs typeface="Calibri"/>
                        </a:rPr>
                        <a:t>Name:</a:t>
                      </a:r>
                      <a:endParaRPr sz="1800">
                        <a:latin typeface="Calibri"/>
                        <a:cs typeface="Calibri"/>
                      </a:endParaRPr>
                    </a:p>
                  </a:txBody>
                  <a:tcPr marL="0" marR="0" marT="3937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7D4CD"/>
                    </a:solidFill>
                  </a:tcPr>
                </a:tc>
                <a:tc>
                  <a:txBody>
                    <a:bodyPr/>
                    <a:lstStyle/>
                    <a:p>
                      <a:pPr>
                        <a:lnSpc>
                          <a:spcPct val="100000"/>
                        </a:lnSpc>
                        <a:spcBef>
                          <a:spcPts val="310"/>
                        </a:spcBef>
                      </a:pPr>
                      <a:endParaRPr sz="1800">
                        <a:latin typeface="Times New Roman"/>
                        <a:cs typeface="Times New Roman"/>
                      </a:endParaRPr>
                    </a:p>
                    <a:p>
                      <a:pPr algn="ctr">
                        <a:lnSpc>
                          <a:spcPct val="100000"/>
                        </a:lnSpc>
                      </a:pPr>
                      <a:r>
                        <a:rPr sz="1800" spc="90" dirty="0">
                          <a:latin typeface="Calibri"/>
                          <a:cs typeface="Calibri"/>
                        </a:rPr>
                        <a:t>Social</a:t>
                      </a:r>
                      <a:r>
                        <a:rPr sz="1800" spc="-15" dirty="0">
                          <a:latin typeface="Calibri"/>
                          <a:cs typeface="Calibri"/>
                        </a:rPr>
                        <a:t> </a:t>
                      </a:r>
                      <a:r>
                        <a:rPr sz="1800" spc="20" dirty="0">
                          <a:latin typeface="Calibri"/>
                          <a:cs typeface="Calibri"/>
                        </a:rPr>
                        <a:t>Epidemiology</a:t>
                      </a:r>
                      <a:r>
                        <a:rPr sz="1800" spc="5" dirty="0">
                          <a:latin typeface="Calibri"/>
                          <a:cs typeface="Calibri"/>
                        </a:rPr>
                        <a:t> </a:t>
                      </a:r>
                      <a:r>
                        <a:rPr sz="1800" spc="60" dirty="0">
                          <a:latin typeface="Calibri"/>
                          <a:cs typeface="Calibri"/>
                        </a:rPr>
                        <a:t>and</a:t>
                      </a:r>
                      <a:r>
                        <a:rPr sz="1800" spc="20" dirty="0">
                          <a:latin typeface="Calibri"/>
                          <a:cs typeface="Calibri"/>
                        </a:rPr>
                        <a:t> </a:t>
                      </a:r>
                      <a:r>
                        <a:rPr sz="1800" spc="65" dirty="0">
                          <a:latin typeface="Calibri"/>
                          <a:cs typeface="Calibri"/>
                        </a:rPr>
                        <a:t>Public</a:t>
                      </a:r>
                      <a:r>
                        <a:rPr sz="1800" spc="10" dirty="0">
                          <a:latin typeface="Calibri"/>
                          <a:cs typeface="Calibri"/>
                        </a:rPr>
                        <a:t> </a:t>
                      </a:r>
                      <a:r>
                        <a:rPr sz="1800" spc="50" dirty="0">
                          <a:latin typeface="Calibri"/>
                          <a:cs typeface="Calibri"/>
                        </a:rPr>
                        <a:t>Health</a:t>
                      </a:r>
                      <a:r>
                        <a:rPr sz="1800" spc="40" dirty="0">
                          <a:latin typeface="Calibri"/>
                          <a:cs typeface="Calibri"/>
                        </a:rPr>
                        <a:t> </a:t>
                      </a:r>
                      <a:r>
                        <a:rPr sz="1800" spc="-10" dirty="0">
                          <a:latin typeface="Calibri"/>
                          <a:cs typeface="Calibri"/>
                        </a:rPr>
                        <a:t>Development</a:t>
                      </a:r>
                      <a:endParaRPr sz="1800">
                        <a:latin typeface="Calibri"/>
                        <a:cs typeface="Calibri"/>
                      </a:endParaRPr>
                    </a:p>
                  </a:txBody>
                  <a:tcPr marL="0" marR="0" marT="3937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7D4CD"/>
                    </a:solidFill>
                  </a:tcPr>
                </a:tc>
                <a:extLst>
                  <a:ext uri="{0D108BD9-81ED-4DB2-BD59-A6C34878D82A}">
                    <a16:rowId xmlns:a16="http://schemas.microsoft.com/office/drawing/2014/main" val="10003"/>
                  </a:ext>
                </a:extLst>
              </a:tr>
              <a:tr h="671195">
                <a:tc>
                  <a:txBody>
                    <a:bodyPr/>
                    <a:lstStyle/>
                    <a:p>
                      <a:pPr>
                        <a:lnSpc>
                          <a:spcPct val="100000"/>
                        </a:lnSpc>
                        <a:spcBef>
                          <a:spcPts val="310"/>
                        </a:spcBef>
                      </a:pPr>
                      <a:endParaRPr sz="1800">
                        <a:latin typeface="Times New Roman"/>
                        <a:cs typeface="Times New Roman"/>
                      </a:endParaRPr>
                    </a:p>
                    <a:p>
                      <a:pPr algn="ctr">
                        <a:lnSpc>
                          <a:spcPct val="100000"/>
                        </a:lnSpc>
                      </a:pPr>
                      <a:r>
                        <a:rPr sz="1800" spc="10" dirty="0">
                          <a:latin typeface="Calibri"/>
                          <a:cs typeface="Calibri"/>
                        </a:rPr>
                        <a:t>Lecturer’s</a:t>
                      </a:r>
                      <a:r>
                        <a:rPr sz="1800" spc="300" dirty="0">
                          <a:latin typeface="Calibri"/>
                          <a:cs typeface="Calibri"/>
                        </a:rPr>
                        <a:t> </a:t>
                      </a:r>
                      <a:r>
                        <a:rPr sz="1800" spc="55" dirty="0">
                          <a:latin typeface="Calibri"/>
                          <a:cs typeface="Calibri"/>
                        </a:rPr>
                        <a:t>Name:</a:t>
                      </a:r>
                      <a:endParaRPr sz="1800">
                        <a:latin typeface="Calibri"/>
                        <a:cs typeface="Calibri"/>
                      </a:endParaRPr>
                    </a:p>
                  </a:txBody>
                  <a:tcPr marL="0" marR="0" marT="3937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AEBE8"/>
                    </a:solidFill>
                  </a:tcPr>
                </a:tc>
                <a:tc>
                  <a:txBody>
                    <a:bodyPr/>
                    <a:lstStyle/>
                    <a:p>
                      <a:pPr>
                        <a:lnSpc>
                          <a:spcPct val="100000"/>
                        </a:lnSpc>
                        <a:spcBef>
                          <a:spcPts val="310"/>
                        </a:spcBef>
                      </a:pPr>
                      <a:endParaRPr sz="1800">
                        <a:latin typeface="Times New Roman"/>
                        <a:cs typeface="Times New Roman"/>
                      </a:endParaRPr>
                    </a:p>
                    <a:p>
                      <a:pPr marL="1905" algn="ctr">
                        <a:lnSpc>
                          <a:spcPct val="100000"/>
                        </a:lnSpc>
                      </a:pPr>
                      <a:r>
                        <a:rPr sz="1800" spc="10" dirty="0">
                          <a:latin typeface="Calibri"/>
                          <a:cs typeface="Calibri"/>
                        </a:rPr>
                        <a:t>Ihinosen</a:t>
                      </a:r>
                      <a:r>
                        <a:rPr sz="1800" spc="220" dirty="0">
                          <a:latin typeface="Calibri"/>
                          <a:cs typeface="Calibri"/>
                        </a:rPr>
                        <a:t> </a:t>
                      </a:r>
                      <a:r>
                        <a:rPr sz="1800" spc="45" dirty="0">
                          <a:latin typeface="Calibri"/>
                          <a:cs typeface="Calibri"/>
                        </a:rPr>
                        <a:t>Ovbude</a:t>
                      </a:r>
                      <a:endParaRPr sz="1800">
                        <a:latin typeface="Calibri"/>
                        <a:cs typeface="Calibri"/>
                      </a:endParaRPr>
                    </a:p>
                  </a:txBody>
                  <a:tcPr marL="0" marR="0" marT="3937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AEBE8"/>
                    </a:solidFill>
                  </a:tcPr>
                </a:tc>
                <a:extLst>
                  <a:ext uri="{0D108BD9-81ED-4DB2-BD59-A6C34878D82A}">
                    <a16:rowId xmlns:a16="http://schemas.microsoft.com/office/drawing/2014/main" val="10004"/>
                  </a:ext>
                </a:extLst>
              </a:tr>
              <a:tr h="639445">
                <a:tc>
                  <a:txBody>
                    <a:bodyPr/>
                    <a:lstStyle/>
                    <a:p>
                      <a:pPr>
                        <a:lnSpc>
                          <a:spcPct val="100000"/>
                        </a:lnSpc>
                        <a:spcBef>
                          <a:spcPts val="310"/>
                        </a:spcBef>
                      </a:pPr>
                      <a:endParaRPr sz="1800">
                        <a:latin typeface="Times New Roman"/>
                        <a:cs typeface="Times New Roman"/>
                      </a:endParaRPr>
                    </a:p>
                    <a:p>
                      <a:pPr algn="ctr">
                        <a:lnSpc>
                          <a:spcPct val="100000"/>
                        </a:lnSpc>
                      </a:pPr>
                      <a:r>
                        <a:rPr sz="1800" spc="55" dirty="0">
                          <a:latin typeface="Calibri"/>
                          <a:cs typeface="Calibri"/>
                        </a:rPr>
                        <a:t>Assignment</a:t>
                      </a:r>
                      <a:r>
                        <a:rPr sz="1800" spc="-20" dirty="0">
                          <a:latin typeface="Calibri"/>
                          <a:cs typeface="Calibri"/>
                        </a:rPr>
                        <a:t> </a:t>
                      </a:r>
                      <a:r>
                        <a:rPr sz="1800" spc="-10" dirty="0">
                          <a:latin typeface="Calibri"/>
                          <a:cs typeface="Calibri"/>
                        </a:rPr>
                        <a:t>Title:</a:t>
                      </a:r>
                      <a:endParaRPr sz="1800">
                        <a:latin typeface="Calibri"/>
                        <a:cs typeface="Calibri"/>
                      </a:endParaRPr>
                    </a:p>
                  </a:txBody>
                  <a:tcPr marL="0" marR="0" marT="3937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7D4CD"/>
                    </a:solidFill>
                  </a:tcPr>
                </a:tc>
                <a:tc>
                  <a:txBody>
                    <a:bodyPr/>
                    <a:lstStyle/>
                    <a:p>
                      <a:pPr>
                        <a:lnSpc>
                          <a:spcPct val="100000"/>
                        </a:lnSpc>
                        <a:spcBef>
                          <a:spcPts val="310"/>
                        </a:spcBef>
                      </a:pPr>
                      <a:endParaRPr sz="1800">
                        <a:latin typeface="Times New Roman"/>
                        <a:cs typeface="Times New Roman"/>
                      </a:endParaRPr>
                    </a:p>
                    <a:p>
                      <a:pPr marL="635" algn="ctr">
                        <a:lnSpc>
                          <a:spcPct val="100000"/>
                        </a:lnSpc>
                      </a:pPr>
                      <a:r>
                        <a:rPr sz="1800" spc="60" dirty="0">
                          <a:latin typeface="Calibri"/>
                          <a:cs typeface="Calibri"/>
                        </a:rPr>
                        <a:t>Component</a:t>
                      </a:r>
                      <a:r>
                        <a:rPr sz="1800" spc="35" dirty="0">
                          <a:latin typeface="Calibri"/>
                          <a:cs typeface="Calibri"/>
                        </a:rPr>
                        <a:t> </a:t>
                      </a:r>
                      <a:r>
                        <a:rPr sz="1800" spc="10" dirty="0">
                          <a:latin typeface="Calibri"/>
                          <a:cs typeface="Calibri"/>
                        </a:rPr>
                        <a:t>1</a:t>
                      </a:r>
                      <a:r>
                        <a:rPr sz="1800" spc="65" dirty="0">
                          <a:latin typeface="Calibri"/>
                          <a:cs typeface="Calibri"/>
                        </a:rPr>
                        <a:t> </a:t>
                      </a:r>
                      <a:r>
                        <a:rPr sz="1800" spc="10" dirty="0">
                          <a:latin typeface="Calibri"/>
                          <a:cs typeface="Calibri"/>
                        </a:rPr>
                        <a:t>Group</a:t>
                      </a:r>
                      <a:r>
                        <a:rPr sz="1800" spc="40" dirty="0">
                          <a:latin typeface="Calibri"/>
                          <a:cs typeface="Calibri"/>
                        </a:rPr>
                        <a:t> </a:t>
                      </a:r>
                      <a:r>
                        <a:rPr sz="1800" spc="10" dirty="0">
                          <a:latin typeface="Calibri"/>
                          <a:cs typeface="Calibri"/>
                        </a:rPr>
                        <a:t>Presentation</a:t>
                      </a:r>
                      <a:r>
                        <a:rPr sz="1800" spc="55" dirty="0">
                          <a:latin typeface="Calibri"/>
                          <a:cs typeface="Calibri"/>
                        </a:rPr>
                        <a:t> </a:t>
                      </a:r>
                      <a:r>
                        <a:rPr sz="1800" spc="50" dirty="0">
                          <a:latin typeface="Calibri"/>
                          <a:cs typeface="Calibri"/>
                        </a:rPr>
                        <a:t>(Practice</a:t>
                      </a:r>
                      <a:r>
                        <a:rPr sz="1800" spc="55" dirty="0">
                          <a:latin typeface="Calibri"/>
                          <a:cs typeface="Calibri"/>
                        </a:rPr>
                        <a:t> </a:t>
                      </a:r>
                      <a:r>
                        <a:rPr sz="1800" spc="-10" dirty="0">
                          <a:latin typeface="Calibri"/>
                          <a:cs typeface="Calibri"/>
                        </a:rPr>
                        <a:t>Intervention)</a:t>
                      </a:r>
                      <a:endParaRPr sz="1800">
                        <a:latin typeface="Calibri"/>
                        <a:cs typeface="Calibri"/>
                      </a:endParaRPr>
                    </a:p>
                  </a:txBody>
                  <a:tcPr marL="0" marR="0" marT="3937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7D4CD"/>
                    </a:solidFill>
                  </a:tcPr>
                </a:tc>
                <a:extLst>
                  <a:ext uri="{0D108BD9-81ED-4DB2-BD59-A6C34878D82A}">
                    <a16:rowId xmlns:a16="http://schemas.microsoft.com/office/drawing/2014/main" val="10005"/>
                  </a:ext>
                </a:extLst>
              </a:tr>
            </a:tbl>
          </a:graphicData>
        </a:graphic>
      </p:graphicFrame>
      <p:graphicFrame>
        <p:nvGraphicFramePr>
          <p:cNvPr id="3" name="object 3"/>
          <p:cNvGraphicFramePr>
            <a:graphicFrameLocks noGrp="1"/>
          </p:cNvGraphicFramePr>
          <p:nvPr/>
        </p:nvGraphicFramePr>
        <p:xfrm>
          <a:off x="126758" y="5056759"/>
          <a:ext cx="11925300" cy="1617980"/>
        </p:xfrm>
        <a:graphic>
          <a:graphicData uri="http://schemas.openxmlformats.org/drawingml/2006/table">
            <a:tbl>
              <a:tblPr firstRow="1" bandRow="1">
                <a:tableStyleId>{2D5ABB26-0587-4C30-8999-92F81FD0307C}</a:tableStyleId>
              </a:tblPr>
              <a:tblGrid>
                <a:gridCol w="5962650">
                  <a:extLst>
                    <a:ext uri="{9D8B030D-6E8A-4147-A177-3AD203B41FA5}">
                      <a16:colId xmlns:a16="http://schemas.microsoft.com/office/drawing/2014/main" val="20000"/>
                    </a:ext>
                  </a:extLst>
                </a:gridCol>
                <a:gridCol w="5962650">
                  <a:extLst>
                    <a:ext uri="{9D8B030D-6E8A-4147-A177-3AD203B41FA5}">
                      <a16:colId xmlns:a16="http://schemas.microsoft.com/office/drawing/2014/main" val="20001"/>
                    </a:ext>
                  </a:extLst>
                </a:gridCol>
              </a:tblGrid>
              <a:tr h="404495">
                <a:tc>
                  <a:txBody>
                    <a:bodyPr/>
                    <a:lstStyle/>
                    <a:p>
                      <a:pPr algn="ctr">
                        <a:lnSpc>
                          <a:spcPct val="100000"/>
                        </a:lnSpc>
                        <a:spcBef>
                          <a:spcPts val="225"/>
                        </a:spcBef>
                      </a:pPr>
                      <a:r>
                        <a:rPr sz="1800" b="1" spc="80" dirty="0">
                          <a:solidFill>
                            <a:srgbClr val="FFFFFF"/>
                          </a:solidFill>
                          <a:latin typeface="Calibri"/>
                          <a:cs typeface="Calibri"/>
                        </a:rPr>
                        <a:t>Student</a:t>
                      </a:r>
                      <a:r>
                        <a:rPr sz="1800" b="1" spc="-50" dirty="0">
                          <a:solidFill>
                            <a:srgbClr val="FFFFFF"/>
                          </a:solidFill>
                          <a:latin typeface="Calibri"/>
                          <a:cs typeface="Calibri"/>
                        </a:rPr>
                        <a:t> </a:t>
                      </a:r>
                      <a:r>
                        <a:rPr sz="1800" b="1" spc="80" dirty="0">
                          <a:solidFill>
                            <a:srgbClr val="FFFFFF"/>
                          </a:solidFill>
                          <a:latin typeface="Calibri"/>
                          <a:cs typeface="Calibri"/>
                        </a:rPr>
                        <a:t>Name:</a:t>
                      </a:r>
                      <a:endParaRPr sz="1800">
                        <a:latin typeface="Calibri"/>
                        <a:cs typeface="Calibri"/>
                      </a:endParaRPr>
                    </a:p>
                  </a:txBody>
                  <a:tcPr marL="0" marR="0" marT="28575"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9F2B92"/>
                    </a:solidFill>
                  </a:tcPr>
                </a:tc>
                <a:tc>
                  <a:txBody>
                    <a:bodyPr/>
                    <a:lstStyle/>
                    <a:p>
                      <a:pPr marL="1905" algn="ctr">
                        <a:lnSpc>
                          <a:spcPct val="100000"/>
                        </a:lnSpc>
                        <a:spcBef>
                          <a:spcPts val="225"/>
                        </a:spcBef>
                      </a:pPr>
                      <a:r>
                        <a:rPr sz="1800" b="1" spc="80" dirty="0">
                          <a:solidFill>
                            <a:srgbClr val="FFFFFF"/>
                          </a:solidFill>
                          <a:latin typeface="Calibri"/>
                          <a:cs typeface="Calibri"/>
                        </a:rPr>
                        <a:t>Student</a:t>
                      </a:r>
                      <a:r>
                        <a:rPr sz="1800" b="1" spc="-50" dirty="0">
                          <a:solidFill>
                            <a:srgbClr val="FFFFFF"/>
                          </a:solidFill>
                          <a:latin typeface="Calibri"/>
                          <a:cs typeface="Calibri"/>
                        </a:rPr>
                        <a:t> </a:t>
                      </a:r>
                      <a:r>
                        <a:rPr sz="1800" b="1" spc="45" dirty="0">
                          <a:solidFill>
                            <a:srgbClr val="FFFFFF"/>
                          </a:solidFill>
                          <a:latin typeface="Calibri"/>
                          <a:cs typeface="Calibri"/>
                        </a:rPr>
                        <a:t>ID:</a:t>
                      </a:r>
                      <a:endParaRPr sz="1800">
                        <a:latin typeface="Calibri"/>
                        <a:cs typeface="Calibri"/>
                      </a:endParaRPr>
                    </a:p>
                  </a:txBody>
                  <a:tcPr marL="0" marR="0" marT="28575"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9F2B92"/>
                    </a:solidFill>
                  </a:tcPr>
                </a:tc>
                <a:extLst>
                  <a:ext uri="{0D108BD9-81ED-4DB2-BD59-A6C34878D82A}">
                    <a16:rowId xmlns:a16="http://schemas.microsoft.com/office/drawing/2014/main" val="10000"/>
                  </a:ext>
                </a:extLst>
              </a:tr>
              <a:tr h="404495">
                <a:tc>
                  <a:txBody>
                    <a:bodyPr/>
                    <a:lstStyle/>
                    <a:p>
                      <a:pPr algn="ctr">
                        <a:lnSpc>
                          <a:spcPct val="100000"/>
                        </a:lnSpc>
                        <a:spcBef>
                          <a:spcPts val="220"/>
                        </a:spcBef>
                      </a:pPr>
                      <a:r>
                        <a:rPr sz="1800" spc="75" dirty="0">
                          <a:latin typeface="Calibri"/>
                          <a:cs typeface="Calibri"/>
                        </a:rPr>
                        <a:t>Stacy-</a:t>
                      </a:r>
                      <a:r>
                        <a:rPr sz="1800" dirty="0">
                          <a:latin typeface="Calibri"/>
                          <a:cs typeface="Calibri"/>
                        </a:rPr>
                        <a:t>Ann</a:t>
                      </a:r>
                      <a:r>
                        <a:rPr sz="1800" spc="50" dirty="0">
                          <a:latin typeface="Calibri"/>
                          <a:cs typeface="Calibri"/>
                        </a:rPr>
                        <a:t> </a:t>
                      </a:r>
                      <a:r>
                        <a:rPr sz="1800" spc="-10" dirty="0">
                          <a:latin typeface="Calibri"/>
                          <a:cs typeface="Calibri"/>
                        </a:rPr>
                        <a:t>Watson</a:t>
                      </a:r>
                      <a:endParaRPr sz="1800">
                        <a:latin typeface="Calibri"/>
                        <a:cs typeface="Calibri"/>
                      </a:endParaRPr>
                    </a:p>
                  </a:txBody>
                  <a:tcPr marL="0" marR="0" marT="2794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DFCDDC"/>
                    </a:solidFill>
                  </a:tcPr>
                </a:tc>
                <a:tc>
                  <a:txBody>
                    <a:bodyPr/>
                    <a:lstStyle/>
                    <a:p>
                      <a:pPr marL="2540" algn="ctr">
                        <a:lnSpc>
                          <a:spcPct val="100000"/>
                        </a:lnSpc>
                        <a:spcBef>
                          <a:spcPts val="220"/>
                        </a:spcBef>
                      </a:pPr>
                      <a:r>
                        <a:rPr sz="1800" spc="-10" dirty="0">
                          <a:latin typeface="Calibri"/>
                          <a:cs typeface="Calibri"/>
                        </a:rPr>
                        <a:t>2238279</a:t>
                      </a:r>
                      <a:endParaRPr sz="1800" dirty="0">
                        <a:latin typeface="Calibri"/>
                        <a:cs typeface="Calibri"/>
                      </a:endParaRPr>
                    </a:p>
                  </a:txBody>
                  <a:tcPr marL="0" marR="0" marT="2794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DFCDDC"/>
                    </a:solidFill>
                  </a:tcPr>
                </a:tc>
                <a:extLst>
                  <a:ext uri="{0D108BD9-81ED-4DB2-BD59-A6C34878D82A}">
                    <a16:rowId xmlns:a16="http://schemas.microsoft.com/office/drawing/2014/main" val="10001"/>
                  </a:ext>
                </a:extLst>
              </a:tr>
              <a:tr h="404495">
                <a:tc>
                  <a:txBody>
                    <a:bodyPr/>
                    <a:lstStyle/>
                    <a:p>
                      <a:pPr algn="ctr">
                        <a:lnSpc>
                          <a:spcPct val="100000"/>
                        </a:lnSpc>
                        <a:spcBef>
                          <a:spcPts val="225"/>
                        </a:spcBef>
                      </a:pPr>
                      <a:r>
                        <a:rPr sz="1800" spc="55" dirty="0">
                          <a:latin typeface="Calibri"/>
                          <a:cs typeface="Calibri"/>
                        </a:rPr>
                        <a:t>Jacqueline</a:t>
                      </a:r>
                      <a:r>
                        <a:rPr sz="1800" spc="-55" dirty="0">
                          <a:latin typeface="Calibri"/>
                          <a:cs typeface="Calibri"/>
                        </a:rPr>
                        <a:t> </a:t>
                      </a:r>
                      <a:r>
                        <a:rPr sz="1800" spc="50" dirty="0">
                          <a:latin typeface="Calibri"/>
                          <a:cs typeface="Calibri"/>
                        </a:rPr>
                        <a:t>Lawrence</a:t>
                      </a:r>
                      <a:endParaRPr sz="1800">
                        <a:latin typeface="Calibri"/>
                        <a:cs typeface="Calibri"/>
                      </a:endParaRPr>
                    </a:p>
                  </a:txBody>
                  <a:tcPr marL="0" marR="0" marT="285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FE8ED"/>
                    </a:solidFill>
                  </a:tcPr>
                </a:tc>
                <a:tc>
                  <a:txBody>
                    <a:bodyPr/>
                    <a:lstStyle/>
                    <a:p>
                      <a:pPr marL="2540" algn="ctr">
                        <a:lnSpc>
                          <a:spcPct val="100000"/>
                        </a:lnSpc>
                        <a:spcBef>
                          <a:spcPts val="225"/>
                        </a:spcBef>
                      </a:pPr>
                      <a:r>
                        <a:rPr sz="1800" spc="-10" dirty="0">
                          <a:latin typeface="Calibri"/>
                          <a:cs typeface="Calibri"/>
                        </a:rPr>
                        <a:t>2315750</a:t>
                      </a:r>
                      <a:endParaRPr sz="1800">
                        <a:latin typeface="Calibri"/>
                        <a:cs typeface="Calibri"/>
                      </a:endParaRPr>
                    </a:p>
                  </a:txBody>
                  <a:tcPr marL="0" marR="0" marT="285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FE8ED"/>
                    </a:solidFill>
                  </a:tcPr>
                </a:tc>
                <a:extLst>
                  <a:ext uri="{0D108BD9-81ED-4DB2-BD59-A6C34878D82A}">
                    <a16:rowId xmlns:a16="http://schemas.microsoft.com/office/drawing/2014/main" val="10002"/>
                  </a:ext>
                </a:extLst>
              </a:tr>
              <a:tr h="404495">
                <a:tc>
                  <a:txBody>
                    <a:bodyPr/>
                    <a:lstStyle/>
                    <a:p>
                      <a:pPr algn="ctr">
                        <a:lnSpc>
                          <a:spcPct val="100000"/>
                        </a:lnSpc>
                        <a:spcBef>
                          <a:spcPts val="225"/>
                        </a:spcBef>
                      </a:pPr>
                      <a:r>
                        <a:rPr sz="1800" dirty="0">
                          <a:latin typeface="Calibri"/>
                          <a:cs typeface="Calibri"/>
                        </a:rPr>
                        <a:t>Fateha</a:t>
                      </a:r>
                      <a:r>
                        <a:rPr sz="1800" spc="240" dirty="0">
                          <a:latin typeface="Calibri"/>
                          <a:cs typeface="Calibri"/>
                        </a:rPr>
                        <a:t> </a:t>
                      </a:r>
                      <a:r>
                        <a:rPr sz="1800" spc="-10" dirty="0">
                          <a:latin typeface="Calibri"/>
                          <a:cs typeface="Calibri"/>
                        </a:rPr>
                        <a:t>Altafi</a:t>
                      </a:r>
                      <a:endParaRPr sz="1800">
                        <a:latin typeface="Calibri"/>
                        <a:cs typeface="Calibri"/>
                      </a:endParaRPr>
                    </a:p>
                  </a:txBody>
                  <a:tcPr marL="0" marR="0" marT="285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FCDDC"/>
                    </a:solidFill>
                  </a:tcPr>
                </a:tc>
                <a:tc>
                  <a:txBody>
                    <a:bodyPr/>
                    <a:lstStyle/>
                    <a:p>
                      <a:pPr marL="2540" algn="ctr">
                        <a:lnSpc>
                          <a:spcPct val="100000"/>
                        </a:lnSpc>
                        <a:spcBef>
                          <a:spcPts val="225"/>
                        </a:spcBef>
                      </a:pPr>
                      <a:r>
                        <a:rPr sz="1800" spc="-10" dirty="0">
                          <a:latin typeface="Calibri"/>
                          <a:cs typeface="Calibri"/>
                        </a:rPr>
                        <a:t>2309157</a:t>
                      </a:r>
                      <a:endParaRPr sz="1800" dirty="0">
                        <a:latin typeface="Calibri"/>
                        <a:cs typeface="Calibri"/>
                      </a:endParaRPr>
                    </a:p>
                  </a:txBody>
                  <a:tcPr marL="0" marR="0" marT="285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FCDDC"/>
                    </a:solidFill>
                  </a:tcPr>
                </a:tc>
                <a:extLst>
                  <a:ext uri="{0D108BD9-81ED-4DB2-BD59-A6C34878D82A}">
                    <a16:rowId xmlns:a16="http://schemas.microsoft.com/office/drawing/2014/main" val="10003"/>
                  </a:ext>
                </a:extLst>
              </a:tr>
            </a:tbl>
          </a:graphicData>
        </a:graphic>
      </p:graphicFrame>
      <p:sp>
        <p:nvSpPr>
          <p:cNvPr id="4" name="object 4"/>
          <p:cNvSpPr/>
          <p:nvPr/>
        </p:nvSpPr>
        <p:spPr>
          <a:xfrm>
            <a:off x="3193414" y="4750561"/>
            <a:ext cx="5546090" cy="10795"/>
          </a:xfrm>
          <a:custGeom>
            <a:avLst/>
            <a:gdLst/>
            <a:ahLst/>
            <a:cxnLst/>
            <a:rect l="l" t="t" r="r" b="b"/>
            <a:pathLst>
              <a:path w="5546090" h="10795">
                <a:moveTo>
                  <a:pt x="5545836" y="0"/>
                </a:moveTo>
                <a:lnTo>
                  <a:pt x="0" y="0"/>
                </a:lnTo>
                <a:lnTo>
                  <a:pt x="0" y="10668"/>
                </a:lnTo>
                <a:lnTo>
                  <a:pt x="5545836" y="10668"/>
                </a:lnTo>
                <a:lnTo>
                  <a:pt x="5545836" y="0"/>
                </a:lnTo>
                <a:close/>
              </a:path>
            </a:pathLst>
          </a:custGeom>
          <a:solidFill>
            <a:srgbClr val="000000"/>
          </a:solidFill>
        </p:spPr>
        <p:txBody>
          <a:bodyPr wrap="square" lIns="0" tIns="0" rIns="0" bIns="0" rtlCol="0"/>
          <a:lstStyle/>
          <a:p>
            <a:endParaRPr/>
          </a:p>
        </p:txBody>
      </p:sp>
      <p:sp>
        <p:nvSpPr>
          <p:cNvPr id="5" name="object 5"/>
          <p:cNvSpPr txBox="1"/>
          <p:nvPr/>
        </p:nvSpPr>
        <p:spPr>
          <a:xfrm>
            <a:off x="3181350" y="4312158"/>
            <a:ext cx="5571490" cy="513715"/>
          </a:xfrm>
          <a:prstGeom prst="rect">
            <a:avLst/>
          </a:prstGeom>
        </p:spPr>
        <p:txBody>
          <a:bodyPr vert="horz" wrap="square" lIns="0" tIns="12700" rIns="0" bIns="0" rtlCol="0">
            <a:spAutoFit/>
          </a:bodyPr>
          <a:lstStyle/>
          <a:p>
            <a:pPr marL="12700">
              <a:lnSpc>
                <a:spcPct val="100000"/>
              </a:lnSpc>
              <a:spcBef>
                <a:spcPts val="100"/>
              </a:spcBef>
            </a:pPr>
            <a:r>
              <a:rPr sz="3200" b="1" spc="130" dirty="0">
                <a:latin typeface="Calibri"/>
                <a:cs typeface="Calibri"/>
              </a:rPr>
              <a:t>Group</a:t>
            </a:r>
            <a:r>
              <a:rPr sz="3200" b="1" spc="-60" dirty="0">
                <a:latin typeface="Calibri"/>
                <a:cs typeface="Calibri"/>
              </a:rPr>
              <a:t> </a:t>
            </a:r>
            <a:r>
              <a:rPr sz="3200" b="1" spc="125" dirty="0">
                <a:latin typeface="Calibri"/>
                <a:cs typeface="Calibri"/>
              </a:rPr>
              <a:t>Presentation</a:t>
            </a:r>
            <a:r>
              <a:rPr sz="3200" b="1" spc="-85" dirty="0">
                <a:latin typeface="Calibri"/>
                <a:cs typeface="Calibri"/>
              </a:rPr>
              <a:t> </a:t>
            </a:r>
            <a:r>
              <a:rPr sz="3200" b="1" spc="105" dirty="0">
                <a:latin typeface="Calibri"/>
                <a:cs typeface="Calibri"/>
              </a:rPr>
              <a:t>Members:</a:t>
            </a:r>
            <a:endParaRPr sz="3200">
              <a:latin typeface="Calibri"/>
              <a:cs typeface="Calibri"/>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6096000" cy="6858000"/>
          </a:xfrm>
          <a:custGeom>
            <a:avLst/>
            <a:gdLst/>
            <a:ahLst/>
            <a:cxnLst/>
            <a:rect l="l" t="t" r="r" b="b"/>
            <a:pathLst>
              <a:path w="6096000" h="6858000">
                <a:moveTo>
                  <a:pt x="6096000" y="0"/>
                </a:moveTo>
                <a:lnTo>
                  <a:pt x="0" y="0"/>
                </a:lnTo>
                <a:lnTo>
                  <a:pt x="0" y="6858000"/>
                </a:lnTo>
                <a:lnTo>
                  <a:pt x="6096000" y="6858000"/>
                </a:lnTo>
                <a:lnTo>
                  <a:pt x="6096000" y="0"/>
                </a:lnTo>
                <a:close/>
              </a:path>
            </a:pathLst>
          </a:custGeom>
          <a:solidFill>
            <a:srgbClr val="FAE2D5"/>
          </a:solidFill>
        </p:spPr>
        <p:txBody>
          <a:bodyPr wrap="square" lIns="0" tIns="0" rIns="0" bIns="0" rtlCol="0"/>
          <a:lstStyle/>
          <a:p>
            <a:endParaRPr/>
          </a:p>
        </p:txBody>
      </p:sp>
      <p:sp>
        <p:nvSpPr>
          <p:cNvPr id="3" name="object 3" descr="$PPTXTitle"/>
          <p:cNvSpPr txBox="1">
            <a:spLocks noGrp="1"/>
          </p:cNvSpPr>
          <p:nvPr>
            <p:ph type="title"/>
          </p:nvPr>
        </p:nvSpPr>
        <p:spPr>
          <a:xfrm>
            <a:off x="963269" y="163525"/>
            <a:ext cx="4167504" cy="514350"/>
          </a:xfrm>
          <a:prstGeom prst="rect">
            <a:avLst/>
          </a:prstGeom>
        </p:spPr>
        <p:txBody>
          <a:bodyPr vert="horz" wrap="square" lIns="0" tIns="13335" rIns="0" bIns="0" rtlCol="0">
            <a:spAutoFit/>
          </a:bodyPr>
          <a:lstStyle/>
          <a:p>
            <a:pPr marL="12700">
              <a:lnSpc>
                <a:spcPct val="100000"/>
              </a:lnSpc>
              <a:spcBef>
                <a:spcPts val="105"/>
              </a:spcBef>
            </a:pPr>
            <a:r>
              <a:rPr sz="3200" u="sng" dirty="0">
                <a:solidFill>
                  <a:schemeClr val="tx1"/>
                </a:solidFill>
                <a:uFill>
                  <a:solidFill>
                    <a:srgbClr val="FFFFFF"/>
                  </a:solidFill>
                </a:uFill>
              </a:rPr>
              <a:t>Title</a:t>
            </a:r>
            <a:r>
              <a:rPr sz="3200" u="sng" spc="-85" dirty="0">
                <a:solidFill>
                  <a:schemeClr val="tx1"/>
                </a:solidFill>
                <a:uFill>
                  <a:solidFill>
                    <a:srgbClr val="FFFFFF"/>
                  </a:solidFill>
                </a:uFill>
              </a:rPr>
              <a:t> </a:t>
            </a:r>
            <a:r>
              <a:rPr sz="3200" u="sng" dirty="0">
                <a:solidFill>
                  <a:schemeClr val="tx1"/>
                </a:solidFill>
                <a:uFill>
                  <a:solidFill>
                    <a:srgbClr val="FFFFFF"/>
                  </a:solidFill>
                </a:uFill>
              </a:rPr>
              <a:t>and</a:t>
            </a:r>
            <a:r>
              <a:rPr sz="3200" u="sng" spc="-65" dirty="0">
                <a:solidFill>
                  <a:schemeClr val="tx1"/>
                </a:solidFill>
                <a:uFill>
                  <a:solidFill>
                    <a:srgbClr val="FFFFFF"/>
                  </a:solidFill>
                </a:uFill>
              </a:rPr>
              <a:t> </a:t>
            </a:r>
            <a:r>
              <a:rPr sz="3200" u="sng" spc="-10" dirty="0">
                <a:solidFill>
                  <a:schemeClr val="tx1"/>
                </a:solidFill>
                <a:uFill>
                  <a:solidFill>
                    <a:srgbClr val="FFFFFF"/>
                  </a:solidFill>
                </a:uFill>
              </a:rPr>
              <a:t>Introduction</a:t>
            </a:r>
            <a:endParaRPr sz="3200" dirty="0">
              <a:solidFill>
                <a:schemeClr val="tx1"/>
              </a:solidFill>
            </a:endParaRPr>
          </a:p>
        </p:txBody>
      </p:sp>
      <p:sp>
        <p:nvSpPr>
          <p:cNvPr id="4" name="object 4"/>
          <p:cNvSpPr txBox="1"/>
          <p:nvPr/>
        </p:nvSpPr>
        <p:spPr>
          <a:xfrm>
            <a:off x="282041" y="909574"/>
            <a:ext cx="5366385" cy="3277870"/>
          </a:xfrm>
          <a:prstGeom prst="rect">
            <a:avLst/>
          </a:prstGeom>
        </p:spPr>
        <p:txBody>
          <a:bodyPr vert="horz" wrap="square" lIns="0" tIns="74295" rIns="0" bIns="0" rtlCol="0">
            <a:spAutoFit/>
          </a:bodyPr>
          <a:lstStyle/>
          <a:p>
            <a:pPr marL="178435" marR="37465" algn="ctr">
              <a:lnSpc>
                <a:spcPct val="80000"/>
              </a:lnSpc>
              <a:spcBef>
                <a:spcPts val="585"/>
              </a:spcBef>
              <a:tabLst>
                <a:tab pos="904240" algn="l"/>
              </a:tabLst>
            </a:pPr>
            <a:r>
              <a:rPr sz="2000" b="1" i="1" spc="-10" dirty="0">
                <a:solidFill>
                  <a:srgbClr val="FF7B80"/>
                </a:solidFill>
                <a:latin typeface="Arial"/>
                <a:cs typeface="Arial"/>
              </a:rPr>
              <a:t>Title</a:t>
            </a:r>
            <a:r>
              <a:rPr sz="2000" i="1" spc="-10" dirty="0">
                <a:solidFill>
                  <a:srgbClr val="FF7B80"/>
                </a:solidFill>
                <a:latin typeface="Arial"/>
                <a:cs typeface="Arial"/>
              </a:rPr>
              <a:t>:</a:t>
            </a:r>
            <a:r>
              <a:rPr sz="2000" i="1" dirty="0">
                <a:solidFill>
                  <a:srgbClr val="FF7B80"/>
                </a:solidFill>
                <a:latin typeface="Arial"/>
                <a:cs typeface="Arial"/>
              </a:rPr>
              <a:t>	</a:t>
            </a:r>
            <a:r>
              <a:rPr sz="2000" b="1" i="1" u="sng" spc="-10" dirty="0">
                <a:solidFill>
                  <a:srgbClr val="FF7B80"/>
                </a:solidFill>
                <a:uFill>
                  <a:solidFill>
                    <a:srgbClr val="FF7B80"/>
                  </a:solidFill>
                </a:uFill>
                <a:latin typeface="Arial"/>
                <a:cs typeface="Arial"/>
              </a:rPr>
              <a:t>Smoke-</a:t>
            </a:r>
            <a:r>
              <a:rPr sz="2000" b="1" i="1" u="sng" dirty="0">
                <a:solidFill>
                  <a:srgbClr val="FF7B80"/>
                </a:solidFill>
                <a:uFill>
                  <a:solidFill>
                    <a:srgbClr val="FF7B80"/>
                  </a:solidFill>
                </a:uFill>
                <a:latin typeface="Arial"/>
                <a:cs typeface="Arial"/>
              </a:rPr>
              <a:t>Free</a:t>
            </a:r>
            <a:r>
              <a:rPr sz="2000" b="1" i="1" u="sng" spc="-40" dirty="0">
                <a:solidFill>
                  <a:srgbClr val="FF7B80"/>
                </a:solidFill>
                <a:uFill>
                  <a:solidFill>
                    <a:srgbClr val="FF7B80"/>
                  </a:solidFill>
                </a:uFill>
                <a:latin typeface="Arial"/>
                <a:cs typeface="Arial"/>
              </a:rPr>
              <a:t> </a:t>
            </a:r>
            <a:r>
              <a:rPr sz="2000" b="1" i="1" u="sng" dirty="0">
                <a:solidFill>
                  <a:srgbClr val="FF7B80"/>
                </a:solidFill>
                <a:uFill>
                  <a:solidFill>
                    <a:srgbClr val="FF7B80"/>
                  </a:solidFill>
                </a:uFill>
                <a:latin typeface="Arial"/>
                <a:cs typeface="Arial"/>
              </a:rPr>
              <a:t>Futures:</a:t>
            </a:r>
            <a:r>
              <a:rPr sz="2000" b="1" i="1" u="sng" spc="-25" dirty="0">
                <a:solidFill>
                  <a:srgbClr val="FF7B80"/>
                </a:solidFill>
                <a:uFill>
                  <a:solidFill>
                    <a:srgbClr val="FF7B80"/>
                  </a:solidFill>
                </a:uFill>
                <a:latin typeface="Arial"/>
                <a:cs typeface="Arial"/>
              </a:rPr>
              <a:t> </a:t>
            </a:r>
            <a:r>
              <a:rPr sz="2000" b="1" i="1" u="sng" spc="-10" dirty="0">
                <a:solidFill>
                  <a:srgbClr val="FF7B80"/>
                </a:solidFill>
                <a:uFill>
                  <a:solidFill>
                    <a:srgbClr val="FF7B80"/>
                  </a:solidFill>
                </a:uFill>
                <a:latin typeface="Arial"/>
                <a:cs typeface="Arial"/>
              </a:rPr>
              <a:t>Reducing</a:t>
            </a:r>
            <a:r>
              <a:rPr sz="2000" b="1" i="1" u="none" spc="-10" dirty="0">
                <a:solidFill>
                  <a:srgbClr val="FF7B80"/>
                </a:solidFill>
                <a:latin typeface="Arial"/>
                <a:cs typeface="Arial"/>
              </a:rPr>
              <a:t> </a:t>
            </a:r>
            <a:r>
              <a:rPr sz="2000" b="1" i="1" u="sng" dirty="0">
                <a:solidFill>
                  <a:srgbClr val="FF7B80"/>
                </a:solidFill>
                <a:uFill>
                  <a:solidFill>
                    <a:srgbClr val="FF7B80"/>
                  </a:solidFill>
                </a:uFill>
                <a:latin typeface="Arial"/>
                <a:cs typeface="Arial"/>
              </a:rPr>
              <a:t>Smoking</a:t>
            </a:r>
            <a:r>
              <a:rPr sz="2000" b="1" i="1" u="sng" spc="-30" dirty="0">
                <a:solidFill>
                  <a:srgbClr val="FF7B80"/>
                </a:solidFill>
                <a:uFill>
                  <a:solidFill>
                    <a:srgbClr val="FF7B80"/>
                  </a:solidFill>
                </a:uFill>
                <a:latin typeface="Arial"/>
                <a:cs typeface="Arial"/>
              </a:rPr>
              <a:t> </a:t>
            </a:r>
            <a:r>
              <a:rPr sz="2000" b="1" i="1" u="sng" dirty="0">
                <a:solidFill>
                  <a:srgbClr val="FF7B80"/>
                </a:solidFill>
                <a:uFill>
                  <a:solidFill>
                    <a:srgbClr val="FF7B80"/>
                  </a:solidFill>
                </a:uFill>
                <a:latin typeface="Arial"/>
                <a:cs typeface="Arial"/>
              </a:rPr>
              <a:t>and</a:t>
            </a:r>
            <a:r>
              <a:rPr sz="2000" b="1" i="1" u="sng" spc="-20" dirty="0">
                <a:solidFill>
                  <a:srgbClr val="FF7B80"/>
                </a:solidFill>
                <a:uFill>
                  <a:solidFill>
                    <a:srgbClr val="FF7B80"/>
                  </a:solidFill>
                </a:uFill>
                <a:latin typeface="Arial"/>
                <a:cs typeface="Arial"/>
              </a:rPr>
              <a:t> Vaping</a:t>
            </a:r>
            <a:r>
              <a:rPr sz="2000" b="1" i="1" u="sng" spc="-110" dirty="0">
                <a:solidFill>
                  <a:srgbClr val="FF7B80"/>
                </a:solidFill>
                <a:uFill>
                  <a:solidFill>
                    <a:srgbClr val="FF7B80"/>
                  </a:solidFill>
                </a:uFill>
                <a:latin typeface="Arial"/>
                <a:cs typeface="Arial"/>
              </a:rPr>
              <a:t> </a:t>
            </a:r>
            <a:r>
              <a:rPr sz="2000" b="1" i="1" u="sng" dirty="0">
                <a:solidFill>
                  <a:srgbClr val="FF7B80"/>
                </a:solidFill>
                <a:uFill>
                  <a:solidFill>
                    <a:srgbClr val="FF7B80"/>
                  </a:solidFill>
                </a:uFill>
                <a:latin typeface="Arial"/>
                <a:cs typeface="Arial"/>
              </a:rPr>
              <a:t>Among</a:t>
            </a:r>
            <a:r>
              <a:rPr sz="2000" b="1" i="1" u="sng" spc="-65" dirty="0">
                <a:solidFill>
                  <a:srgbClr val="FF7B80"/>
                </a:solidFill>
                <a:uFill>
                  <a:solidFill>
                    <a:srgbClr val="FF7B80"/>
                  </a:solidFill>
                </a:uFill>
                <a:latin typeface="Arial"/>
                <a:cs typeface="Arial"/>
              </a:rPr>
              <a:t> </a:t>
            </a:r>
            <a:r>
              <a:rPr sz="2000" b="1" i="1" u="sng" spc="-20" dirty="0">
                <a:solidFill>
                  <a:srgbClr val="FF7B80"/>
                </a:solidFill>
                <a:uFill>
                  <a:solidFill>
                    <a:srgbClr val="FF7B80"/>
                  </a:solidFill>
                </a:uFill>
                <a:latin typeface="Arial"/>
                <a:cs typeface="Arial"/>
              </a:rPr>
              <a:t>Young</a:t>
            </a:r>
            <a:r>
              <a:rPr sz="2000" b="1" i="1" u="sng" spc="-80" dirty="0">
                <a:solidFill>
                  <a:srgbClr val="FF7B80"/>
                </a:solidFill>
                <a:uFill>
                  <a:solidFill>
                    <a:srgbClr val="FF7B80"/>
                  </a:solidFill>
                </a:uFill>
                <a:latin typeface="Arial"/>
                <a:cs typeface="Arial"/>
              </a:rPr>
              <a:t> </a:t>
            </a:r>
            <a:r>
              <a:rPr sz="2000" b="1" i="1" u="sng" spc="-10" dirty="0">
                <a:solidFill>
                  <a:srgbClr val="FF7B80"/>
                </a:solidFill>
                <a:uFill>
                  <a:solidFill>
                    <a:srgbClr val="FF7B80"/>
                  </a:solidFill>
                </a:uFill>
                <a:latin typeface="Arial"/>
                <a:cs typeface="Arial"/>
              </a:rPr>
              <a:t>Adults</a:t>
            </a:r>
            <a:r>
              <a:rPr sz="2000" b="1" i="1" u="none" spc="-10" dirty="0">
                <a:solidFill>
                  <a:srgbClr val="FF7B80"/>
                </a:solidFill>
                <a:latin typeface="Arial"/>
                <a:cs typeface="Arial"/>
              </a:rPr>
              <a:t> </a:t>
            </a:r>
            <a:r>
              <a:rPr sz="2000" b="1" i="1" u="sng" dirty="0">
                <a:solidFill>
                  <a:srgbClr val="FF7B80"/>
                </a:solidFill>
                <a:uFill>
                  <a:solidFill>
                    <a:srgbClr val="FF7B80"/>
                  </a:solidFill>
                </a:uFill>
                <a:latin typeface="Arial"/>
                <a:cs typeface="Arial"/>
              </a:rPr>
              <a:t>Aged</a:t>
            </a:r>
            <a:r>
              <a:rPr sz="2000" b="1" i="1" u="sng" spc="-70" dirty="0">
                <a:solidFill>
                  <a:srgbClr val="FF7B80"/>
                </a:solidFill>
                <a:uFill>
                  <a:solidFill>
                    <a:srgbClr val="FF7B80"/>
                  </a:solidFill>
                </a:uFill>
                <a:latin typeface="Arial"/>
                <a:cs typeface="Arial"/>
              </a:rPr>
              <a:t> </a:t>
            </a:r>
            <a:r>
              <a:rPr sz="2000" b="1" i="1" u="sng" dirty="0">
                <a:solidFill>
                  <a:srgbClr val="FF7B80"/>
                </a:solidFill>
                <a:uFill>
                  <a:solidFill>
                    <a:srgbClr val="FF7B80"/>
                  </a:solidFill>
                </a:uFill>
                <a:latin typeface="Arial"/>
                <a:cs typeface="Arial"/>
              </a:rPr>
              <a:t>18-</a:t>
            </a:r>
            <a:r>
              <a:rPr sz="2000" b="1" i="1" u="sng" spc="-25" dirty="0">
                <a:solidFill>
                  <a:srgbClr val="FF7B80"/>
                </a:solidFill>
                <a:uFill>
                  <a:solidFill>
                    <a:srgbClr val="FF7B80"/>
                  </a:solidFill>
                </a:uFill>
                <a:latin typeface="Arial"/>
                <a:cs typeface="Arial"/>
              </a:rPr>
              <a:t>24</a:t>
            </a:r>
            <a:endParaRPr sz="2000" dirty="0">
              <a:latin typeface="Arial"/>
              <a:cs typeface="Arial"/>
            </a:endParaRPr>
          </a:p>
          <a:p>
            <a:pPr>
              <a:lnSpc>
                <a:spcPct val="100000"/>
              </a:lnSpc>
              <a:spcBef>
                <a:spcPts val="1610"/>
              </a:spcBef>
            </a:pPr>
            <a:endParaRPr sz="2000" dirty="0">
              <a:latin typeface="Arial"/>
              <a:cs typeface="Arial"/>
            </a:endParaRPr>
          </a:p>
          <a:p>
            <a:pPr marL="241300" marR="5080" indent="-228600">
              <a:lnSpc>
                <a:spcPts val="1920"/>
              </a:lnSpc>
              <a:buChar char="•"/>
              <a:tabLst>
                <a:tab pos="241300" algn="l"/>
                <a:tab pos="3315970" algn="l"/>
              </a:tabLst>
            </a:pPr>
            <a:r>
              <a:rPr sz="2000" spc="-25" dirty="0">
                <a:latin typeface="Arial"/>
                <a:cs typeface="Arial"/>
              </a:rPr>
              <a:t>Tobacco</a:t>
            </a:r>
            <a:r>
              <a:rPr sz="2000" spc="-55" dirty="0">
                <a:latin typeface="Arial"/>
                <a:cs typeface="Arial"/>
              </a:rPr>
              <a:t> </a:t>
            </a:r>
            <a:r>
              <a:rPr sz="2000" dirty="0">
                <a:latin typeface="Arial"/>
                <a:cs typeface="Arial"/>
              </a:rPr>
              <a:t>use</a:t>
            </a:r>
            <a:r>
              <a:rPr sz="2000" spc="-35" dirty="0">
                <a:latin typeface="Arial"/>
                <a:cs typeface="Arial"/>
              </a:rPr>
              <a:t> </a:t>
            </a:r>
            <a:r>
              <a:rPr sz="2000" dirty="0">
                <a:latin typeface="Arial"/>
                <a:cs typeface="Arial"/>
              </a:rPr>
              <a:t>remains</a:t>
            </a:r>
            <a:r>
              <a:rPr sz="2000" spc="-50" dirty="0">
                <a:latin typeface="Arial"/>
                <a:cs typeface="Arial"/>
              </a:rPr>
              <a:t> </a:t>
            </a:r>
            <a:r>
              <a:rPr sz="2000" dirty="0">
                <a:latin typeface="Arial"/>
                <a:cs typeface="Arial"/>
              </a:rPr>
              <a:t>the</a:t>
            </a:r>
            <a:r>
              <a:rPr sz="2000" spc="-40" dirty="0">
                <a:latin typeface="Arial"/>
                <a:cs typeface="Arial"/>
              </a:rPr>
              <a:t> </a:t>
            </a:r>
            <a:r>
              <a:rPr sz="2000" dirty="0">
                <a:latin typeface="Arial"/>
                <a:cs typeface="Arial"/>
              </a:rPr>
              <a:t>leading</a:t>
            </a:r>
            <a:r>
              <a:rPr sz="2000" spc="-15" dirty="0">
                <a:latin typeface="Arial"/>
                <a:cs typeface="Arial"/>
              </a:rPr>
              <a:t> </a:t>
            </a:r>
            <a:r>
              <a:rPr sz="2000" spc="-10" dirty="0">
                <a:latin typeface="Arial"/>
                <a:cs typeface="Arial"/>
              </a:rPr>
              <a:t>preventable </a:t>
            </a:r>
            <a:r>
              <a:rPr sz="2000" dirty="0">
                <a:latin typeface="Arial"/>
                <a:cs typeface="Arial"/>
              </a:rPr>
              <a:t>cause</a:t>
            </a:r>
            <a:r>
              <a:rPr sz="2000" spc="-40" dirty="0">
                <a:latin typeface="Arial"/>
                <a:cs typeface="Arial"/>
              </a:rPr>
              <a:t> </a:t>
            </a:r>
            <a:r>
              <a:rPr sz="2000" dirty="0">
                <a:latin typeface="Arial"/>
                <a:cs typeface="Arial"/>
              </a:rPr>
              <a:t>of</a:t>
            </a:r>
            <a:r>
              <a:rPr sz="2000" spc="-25" dirty="0">
                <a:latin typeface="Arial"/>
                <a:cs typeface="Arial"/>
              </a:rPr>
              <a:t> </a:t>
            </a:r>
            <a:r>
              <a:rPr sz="2000" dirty="0">
                <a:latin typeface="Arial"/>
                <a:cs typeface="Arial"/>
              </a:rPr>
              <a:t>death</a:t>
            </a:r>
            <a:r>
              <a:rPr sz="2000" spc="-20" dirty="0">
                <a:latin typeface="Arial"/>
                <a:cs typeface="Arial"/>
              </a:rPr>
              <a:t> </a:t>
            </a:r>
            <a:r>
              <a:rPr sz="2000" dirty="0">
                <a:latin typeface="Arial"/>
                <a:cs typeface="Arial"/>
              </a:rPr>
              <a:t>and</a:t>
            </a:r>
            <a:r>
              <a:rPr sz="2000" spc="-30" dirty="0">
                <a:latin typeface="Arial"/>
                <a:cs typeface="Arial"/>
              </a:rPr>
              <a:t> </a:t>
            </a:r>
            <a:r>
              <a:rPr sz="2000" spc="-10" dirty="0">
                <a:latin typeface="Arial"/>
                <a:cs typeface="Arial"/>
              </a:rPr>
              <a:t>illness</a:t>
            </a:r>
            <a:r>
              <a:rPr sz="2000" dirty="0">
                <a:latin typeface="Arial"/>
                <a:cs typeface="Arial"/>
              </a:rPr>
              <a:t>	in</a:t>
            </a:r>
            <a:r>
              <a:rPr sz="2000" spc="-30" dirty="0">
                <a:latin typeface="Arial"/>
                <a:cs typeface="Arial"/>
              </a:rPr>
              <a:t> </a:t>
            </a:r>
            <a:r>
              <a:rPr sz="2000" dirty="0">
                <a:latin typeface="Arial"/>
                <a:cs typeface="Arial"/>
              </a:rPr>
              <a:t>the</a:t>
            </a:r>
            <a:r>
              <a:rPr sz="2000" spc="-35" dirty="0">
                <a:latin typeface="Arial"/>
                <a:cs typeface="Arial"/>
              </a:rPr>
              <a:t> </a:t>
            </a:r>
            <a:r>
              <a:rPr sz="2000" spc="-25" dirty="0">
                <a:latin typeface="Arial"/>
                <a:cs typeface="Arial"/>
              </a:rPr>
              <a:t>UK.</a:t>
            </a:r>
            <a:endParaRPr sz="2000" dirty="0">
              <a:latin typeface="Arial"/>
              <a:cs typeface="Arial"/>
            </a:endParaRPr>
          </a:p>
          <a:p>
            <a:pPr marL="241300" marR="317500" indent="-228600">
              <a:lnSpc>
                <a:spcPct val="80000"/>
              </a:lnSpc>
              <a:spcBef>
                <a:spcPts val="1010"/>
              </a:spcBef>
              <a:buChar char="•"/>
              <a:tabLst>
                <a:tab pos="241300" algn="l"/>
                <a:tab pos="311150" algn="l"/>
                <a:tab pos="3542029" algn="l"/>
              </a:tabLst>
            </a:pPr>
            <a:r>
              <a:rPr sz="2000" dirty="0">
                <a:latin typeface="Arial"/>
                <a:cs typeface="Arial"/>
              </a:rPr>
              <a:t>	Smoking</a:t>
            </a:r>
            <a:r>
              <a:rPr sz="2000" spc="-35" dirty="0">
                <a:latin typeface="Arial"/>
                <a:cs typeface="Arial"/>
              </a:rPr>
              <a:t> </a:t>
            </a:r>
            <a:r>
              <a:rPr sz="2000" dirty="0">
                <a:latin typeface="Arial"/>
                <a:cs typeface="Arial"/>
              </a:rPr>
              <a:t>prevalence</a:t>
            </a:r>
            <a:r>
              <a:rPr sz="2000" spc="-45" dirty="0">
                <a:latin typeface="Arial"/>
                <a:cs typeface="Arial"/>
              </a:rPr>
              <a:t> </a:t>
            </a:r>
            <a:r>
              <a:rPr sz="2000" b="1" spc="-10" dirty="0">
                <a:latin typeface="Arial"/>
                <a:cs typeface="Arial"/>
              </a:rPr>
              <a:t>19.9%</a:t>
            </a:r>
            <a:r>
              <a:rPr sz="2000" b="1" dirty="0">
                <a:latin typeface="Arial"/>
                <a:cs typeface="Arial"/>
              </a:rPr>
              <a:t>	</a:t>
            </a:r>
            <a:r>
              <a:rPr sz="2000" dirty="0">
                <a:latin typeface="Arial"/>
                <a:cs typeface="Arial"/>
              </a:rPr>
              <a:t>among</a:t>
            </a:r>
            <a:r>
              <a:rPr sz="2000" spc="-40" dirty="0">
                <a:latin typeface="Arial"/>
                <a:cs typeface="Arial"/>
              </a:rPr>
              <a:t> </a:t>
            </a:r>
            <a:r>
              <a:rPr sz="2000" dirty="0">
                <a:latin typeface="Arial"/>
                <a:cs typeface="Arial"/>
              </a:rPr>
              <a:t>18-</a:t>
            </a:r>
            <a:r>
              <a:rPr sz="2000" spc="-25" dirty="0">
                <a:latin typeface="Arial"/>
                <a:cs typeface="Arial"/>
              </a:rPr>
              <a:t>24 </a:t>
            </a:r>
            <a:r>
              <a:rPr sz="2000" dirty="0">
                <a:latin typeface="Arial"/>
                <a:cs typeface="Arial"/>
              </a:rPr>
              <a:t>young</a:t>
            </a:r>
            <a:r>
              <a:rPr sz="2000" spc="-35" dirty="0">
                <a:latin typeface="Arial"/>
                <a:cs typeface="Arial"/>
              </a:rPr>
              <a:t> </a:t>
            </a:r>
            <a:r>
              <a:rPr sz="2000" dirty="0">
                <a:latin typeface="Arial"/>
                <a:cs typeface="Arial"/>
              </a:rPr>
              <a:t>adults</a:t>
            </a:r>
            <a:r>
              <a:rPr sz="2000" spc="-25" dirty="0">
                <a:latin typeface="Arial"/>
                <a:cs typeface="Arial"/>
              </a:rPr>
              <a:t> </a:t>
            </a:r>
            <a:r>
              <a:rPr sz="2000" dirty="0">
                <a:latin typeface="Arial"/>
                <a:cs typeface="Arial"/>
              </a:rPr>
              <a:t>vaping</a:t>
            </a:r>
            <a:r>
              <a:rPr sz="2000" spc="-30" dirty="0">
                <a:latin typeface="Arial"/>
                <a:cs typeface="Arial"/>
              </a:rPr>
              <a:t> </a:t>
            </a:r>
            <a:r>
              <a:rPr sz="2000" dirty="0">
                <a:latin typeface="Arial"/>
                <a:cs typeface="Arial"/>
              </a:rPr>
              <a:t>and</a:t>
            </a:r>
            <a:r>
              <a:rPr sz="2000" spc="-25" dirty="0">
                <a:latin typeface="Arial"/>
                <a:cs typeface="Arial"/>
              </a:rPr>
              <a:t> </a:t>
            </a:r>
            <a:r>
              <a:rPr sz="2000" dirty="0">
                <a:latin typeface="Arial"/>
                <a:cs typeface="Arial"/>
              </a:rPr>
              <a:t>risks</a:t>
            </a:r>
            <a:r>
              <a:rPr sz="2000" spc="-25" dirty="0">
                <a:latin typeface="Arial"/>
                <a:cs typeface="Arial"/>
              </a:rPr>
              <a:t> </a:t>
            </a:r>
            <a:r>
              <a:rPr sz="2000" spc="-10" dirty="0">
                <a:latin typeface="Arial"/>
                <a:cs typeface="Arial"/>
              </a:rPr>
              <a:t>reverse </a:t>
            </a:r>
            <a:r>
              <a:rPr sz="2000" dirty="0">
                <a:latin typeface="Arial"/>
                <a:cs typeface="Arial"/>
              </a:rPr>
              <a:t>progress</a:t>
            </a:r>
            <a:r>
              <a:rPr sz="2000" spc="-40" dirty="0">
                <a:latin typeface="Arial"/>
                <a:cs typeface="Arial"/>
              </a:rPr>
              <a:t> </a:t>
            </a:r>
            <a:r>
              <a:rPr sz="2000" spc="-10" dirty="0">
                <a:latin typeface="Arial"/>
                <a:cs typeface="Arial"/>
              </a:rPr>
              <a:t>(GOV.UK,2024).</a:t>
            </a:r>
            <a:endParaRPr sz="2000" dirty="0">
              <a:latin typeface="Arial"/>
              <a:cs typeface="Arial"/>
            </a:endParaRPr>
          </a:p>
          <a:p>
            <a:pPr marL="241300" marR="501015" indent="-228600">
              <a:lnSpc>
                <a:spcPct val="80000"/>
              </a:lnSpc>
              <a:spcBef>
                <a:spcPts val="1000"/>
              </a:spcBef>
              <a:buChar char="•"/>
              <a:tabLst>
                <a:tab pos="241300" algn="l"/>
              </a:tabLst>
            </a:pPr>
            <a:r>
              <a:rPr sz="2000" dirty="0">
                <a:latin typeface="Arial"/>
                <a:cs typeface="Arial"/>
              </a:rPr>
              <a:t>Aligns</a:t>
            </a:r>
            <a:r>
              <a:rPr sz="2000" spc="-10" dirty="0">
                <a:latin typeface="Arial"/>
                <a:cs typeface="Arial"/>
              </a:rPr>
              <a:t> </a:t>
            </a:r>
            <a:r>
              <a:rPr sz="2000" dirty="0">
                <a:latin typeface="Arial"/>
                <a:cs typeface="Arial"/>
              </a:rPr>
              <a:t>with</a:t>
            </a:r>
            <a:r>
              <a:rPr sz="2000" spc="-20" dirty="0">
                <a:latin typeface="Arial"/>
                <a:cs typeface="Arial"/>
              </a:rPr>
              <a:t> </a:t>
            </a:r>
            <a:r>
              <a:rPr sz="2000" b="1" spc="-10" dirty="0">
                <a:latin typeface="Arial"/>
                <a:cs typeface="Arial"/>
              </a:rPr>
              <a:t>Smoke-</a:t>
            </a:r>
            <a:r>
              <a:rPr sz="2000" b="1" dirty="0">
                <a:latin typeface="Arial"/>
                <a:cs typeface="Arial"/>
              </a:rPr>
              <a:t>Free</a:t>
            </a:r>
            <a:r>
              <a:rPr sz="2000" b="1" spc="-35" dirty="0">
                <a:latin typeface="Arial"/>
                <a:cs typeface="Arial"/>
              </a:rPr>
              <a:t> </a:t>
            </a:r>
            <a:r>
              <a:rPr sz="2000" b="1" dirty="0">
                <a:latin typeface="Arial"/>
                <a:cs typeface="Arial"/>
              </a:rPr>
              <a:t>2030</a:t>
            </a:r>
            <a:r>
              <a:rPr sz="2000" b="1" spc="-30" dirty="0">
                <a:latin typeface="Arial"/>
                <a:cs typeface="Arial"/>
              </a:rPr>
              <a:t> </a:t>
            </a:r>
            <a:r>
              <a:rPr sz="2000" dirty="0">
                <a:latin typeface="Arial"/>
                <a:cs typeface="Arial"/>
              </a:rPr>
              <a:t>target</a:t>
            </a:r>
            <a:r>
              <a:rPr sz="2000" spc="-40" dirty="0">
                <a:latin typeface="Arial"/>
                <a:cs typeface="Arial"/>
              </a:rPr>
              <a:t> </a:t>
            </a:r>
            <a:r>
              <a:rPr sz="2000" spc="-25" dirty="0">
                <a:latin typeface="Arial"/>
                <a:cs typeface="Arial"/>
              </a:rPr>
              <a:t>(5% </a:t>
            </a:r>
            <a:r>
              <a:rPr sz="2000" spc="-10" dirty="0">
                <a:latin typeface="Arial"/>
                <a:cs typeface="Arial"/>
              </a:rPr>
              <a:t>prevalence).</a:t>
            </a:r>
            <a:endParaRPr sz="2000" dirty="0">
              <a:latin typeface="Arial"/>
              <a:cs typeface="Arial"/>
            </a:endParaRPr>
          </a:p>
        </p:txBody>
      </p:sp>
      <p:sp>
        <p:nvSpPr>
          <p:cNvPr id="5" name="object 5"/>
          <p:cNvSpPr txBox="1"/>
          <p:nvPr/>
        </p:nvSpPr>
        <p:spPr>
          <a:xfrm>
            <a:off x="282041" y="4533748"/>
            <a:ext cx="5027930" cy="2122805"/>
          </a:xfrm>
          <a:prstGeom prst="rect">
            <a:avLst/>
          </a:prstGeom>
        </p:spPr>
        <p:txBody>
          <a:bodyPr vert="horz" wrap="square" lIns="0" tIns="77470" rIns="0" bIns="0" rtlCol="0">
            <a:spAutoFit/>
          </a:bodyPr>
          <a:lstStyle/>
          <a:p>
            <a:pPr marL="12700">
              <a:lnSpc>
                <a:spcPct val="100000"/>
              </a:lnSpc>
              <a:spcBef>
                <a:spcPts val="610"/>
              </a:spcBef>
            </a:pPr>
            <a:r>
              <a:rPr sz="2000" b="1" u="sng" spc="-10" dirty="0">
                <a:solidFill>
                  <a:srgbClr val="FF7B80"/>
                </a:solidFill>
                <a:uFill>
                  <a:solidFill>
                    <a:srgbClr val="FF7B80"/>
                  </a:solidFill>
                </a:uFill>
                <a:latin typeface="Arial"/>
                <a:cs typeface="Arial"/>
              </a:rPr>
              <a:t>Aims:</a:t>
            </a:r>
            <a:endParaRPr sz="2000">
              <a:latin typeface="Arial"/>
              <a:cs typeface="Arial"/>
            </a:endParaRPr>
          </a:p>
          <a:p>
            <a:pPr marL="240665" indent="-227965">
              <a:lnSpc>
                <a:spcPts val="2160"/>
              </a:lnSpc>
              <a:spcBef>
                <a:spcPts val="515"/>
              </a:spcBef>
              <a:buChar char="•"/>
              <a:tabLst>
                <a:tab pos="240665" algn="l"/>
              </a:tabLst>
            </a:pPr>
            <a:r>
              <a:rPr sz="2000" dirty="0">
                <a:latin typeface="Arial"/>
                <a:cs typeface="Arial"/>
              </a:rPr>
              <a:t>Raise</a:t>
            </a:r>
            <a:r>
              <a:rPr sz="2000" spc="-30" dirty="0">
                <a:latin typeface="Arial"/>
                <a:cs typeface="Arial"/>
              </a:rPr>
              <a:t> </a:t>
            </a:r>
            <a:r>
              <a:rPr sz="2000" dirty="0">
                <a:latin typeface="Arial"/>
                <a:cs typeface="Arial"/>
              </a:rPr>
              <a:t>awareness</a:t>
            </a:r>
            <a:r>
              <a:rPr sz="2000" spc="-55" dirty="0">
                <a:latin typeface="Arial"/>
                <a:cs typeface="Arial"/>
              </a:rPr>
              <a:t> </a:t>
            </a:r>
            <a:r>
              <a:rPr sz="2000" dirty="0">
                <a:latin typeface="Arial"/>
                <a:cs typeface="Arial"/>
              </a:rPr>
              <a:t>of</a:t>
            </a:r>
            <a:r>
              <a:rPr sz="2000" spc="-30" dirty="0">
                <a:latin typeface="Arial"/>
                <a:cs typeface="Arial"/>
              </a:rPr>
              <a:t> </a:t>
            </a:r>
            <a:r>
              <a:rPr sz="2000" dirty="0">
                <a:latin typeface="Arial"/>
                <a:cs typeface="Arial"/>
              </a:rPr>
              <a:t>tobacco</a:t>
            </a:r>
            <a:r>
              <a:rPr sz="2000" spc="-30" dirty="0">
                <a:latin typeface="Arial"/>
                <a:cs typeface="Arial"/>
              </a:rPr>
              <a:t> </a:t>
            </a:r>
            <a:r>
              <a:rPr sz="2000" dirty="0">
                <a:latin typeface="Arial"/>
                <a:cs typeface="Arial"/>
              </a:rPr>
              <a:t>and</a:t>
            </a:r>
            <a:r>
              <a:rPr sz="2000" spc="-20" dirty="0">
                <a:latin typeface="Arial"/>
                <a:cs typeface="Arial"/>
              </a:rPr>
              <a:t> </a:t>
            </a:r>
            <a:r>
              <a:rPr sz="2000" spc="-10" dirty="0">
                <a:latin typeface="Arial"/>
                <a:cs typeface="Arial"/>
              </a:rPr>
              <a:t>vaping</a:t>
            </a:r>
            <a:endParaRPr sz="2000">
              <a:latin typeface="Arial"/>
              <a:cs typeface="Arial"/>
            </a:endParaRPr>
          </a:p>
          <a:p>
            <a:pPr marL="241300">
              <a:lnSpc>
                <a:spcPts val="2160"/>
              </a:lnSpc>
            </a:pPr>
            <a:r>
              <a:rPr sz="2000" spc="-10" dirty="0">
                <a:latin typeface="Arial"/>
                <a:cs typeface="Arial"/>
              </a:rPr>
              <a:t>harms.</a:t>
            </a:r>
            <a:endParaRPr sz="2000">
              <a:latin typeface="Arial"/>
              <a:cs typeface="Arial"/>
            </a:endParaRPr>
          </a:p>
          <a:p>
            <a:pPr marL="240665" indent="-227965">
              <a:lnSpc>
                <a:spcPct val="100000"/>
              </a:lnSpc>
              <a:spcBef>
                <a:spcPts val="530"/>
              </a:spcBef>
              <a:buChar char="•"/>
              <a:tabLst>
                <a:tab pos="240665" algn="l"/>
              </a:tabLst>
            </a:pPr>
            <a:r>
              <a:rPr sz="2000" dirty="0">
                <a:latin typeface="Arial"/>
                <a:cs typeface="Arial"/>
              </a:rPr>
              <a:t>Empower</a:t>
            </a:r>
            <a:r>
              <a:rPr sz="2000" spc="-40" dirty="0">
                <a:latin typeface="Arial"/>
                <a:cs typeface="Arial"/>
              </a:rPr>
              <a:t> </a:t>
            </a:r>
            <a:r>
              <a:rPr sz="2000" dirty="0">
                <a:latin typeface="Arial"/>
                <a:cs typeface="Arial"/>
              </a:rPr>
              <a:t>informed,</a:t>
            </a:r>
            <a:r>
              <a:rPr sz="2000" spc="-40" dirty="0">
                <a:latin typeface="Arial"/>
                <a:cs typeface="Arial"/>
              </a:rPr>
              <a:t> </a:t>
            </a:r>
            <a:r>
              <a:rPr sz="2000" dirty="0">
                <a:latin typeface="Arial"/>
                <a:cs typeface="Arial"/>
              </a:rPr>
              <a:t>health</a:t>
            </a:r>
            <a:r>
              <a:rPr sz="2000" spc="-20" dirty="0">
                <a:latin typeface="Arial"/>
                <a:cs typeface="Arial"/>
              </a:rPr>
              <a:t> </a:t>
            </a:r>
            <a:r>
              <a:rPr sz="2000" spc="-10" dirty="0">
                <a:latin typeface="Arial"/>
                <a:cs typeface="Arial"/>
              </a:rPr>
              <a:t>choices.</a:t>
            </a:r>
            <a:endParaRPr sz="2000">
              <a:latin typeface="Arial"/>
              <a:cs typeface="Arial"/>
            </a:endParaRPr>
          </a:p>
          <a:p>
            <a:pPr marL="240665" indent="-227965">
              <a:lnSpc>
                <a:spcPct val="100000"/>
              </a:lnSpc>
              <a:spcBef>
                <a:spcPts val="515"/>
              </a:spcBef>
              <a:buChar char="•"/>
              <a:tabLst>
                <a:tab pos="240665" algn="l"/>
              </a:tabLst>
            </a:pPr>
            <a:r>
              <a:rPr sz="2000" dirty="0">
                <a:latin typeface="Arial"/>
                <a:cs typeface="Arial"/>
              </a:rPr>
              <a:t>Connect</a:t>
            </a:r>
            <a:r>
              <a:rPr sz="2000" spc="-50" dirty="0">
                <a:latin typeface="Arial"/>
                <a:cs typeface="Arial"/>
              </a:rPr>
              <a:t> </a:t>
            </a:r>
            <a:r>
              <a:rPr sz="2000" dirty="0">
                <a:latin typeface="Arial"/>
                <a:cs typeface="Arial"/>
              </a:rPr>
              <a:t>to</a:t>
            </a:r>
            <a:r>
              <a:rPr sz="2000" spc="-35" dirty="0">
                <a:latin typeface="Arial"/>
                <a:cs typeface="Arial"/>
              </a:rPr>
              <a:t> </a:t>
            </a:r>
            <a:r>
              <a:rPr sz="2000" b="1" dirty="0">
                <a:latin typeface="Arial"/>
                <a:cs typeface="Arial"/>
              </a:rPr>
              <a:t>NHS</a:t>
            </a:r>
            <a:r>
              <a:rPr sz="2000" b="1" spc="-25" dirty="0">
                <a:latin typeface="Arial"/>
                <a:cs typeface="Arial"/>
              </a:rPr>
              <a:t> </a:t>
            </a:r>
            <a:r>
              <a:rPr sz="2000" b="1" spc="-10" dirty="0">
                <a:latin typeface="Arial"/>
                <a:cs typeface="Arial"/>
              </a:rPr>
              <a:t>stop-</a:t>
            </a:r>
            <a:r>
              <a:rPr sz="2000" b="1" dirty="0">
                <a:latin typeface="Arial"/>
                <a:cs typeface="Arial"/>
              </a:rPr>
              <a:t>smoking</a:t>
            </a:r>
            <a:r>
              <a:rPr sz="2000" b="1" spc="-45" dirty="0">
                <a:latin typeface="Arial"/>
                <a:cs typeface="Arial"/>
              </a:rPr>
              <a:t> </a:t>
            </a:r>
            <a:r>
              <a:rPr sz="2000" b="1" spc="-10" dirty="0">
                <a:latin typeface="Arial"/>
                <a:cs typeface="Arial"/>
              </a:rPr>
              <a:t>support.</a:t>
            </a:r>
            <a:endParaRPr sz="2000">
              <a:latin typeface="Arial"/>
              <a:cs typeface="Arial"/>
            </a:endParaRPr>
          </a:p>
          <a:p>
            <a:pPr marL="240665" indent="-227965">
              <a:lnSpc>
                <a:spcPct val="100000"/>
              </a:lnSpc>
              <a:spcBef>
                <a:spcPts val="515"/>
              </a:spcBef>
              <a:buChar char="•"/>
              <a:tabLst>
                <a:tab pos="240665" algn="l"/>
              </a:tabLst>
            </a:pPr>
            <a:r>
              <a:rPr sz="2000" dirty="0">
                <a:latin typeface="Arial"/>
                <a:cs typeface="Arial"/>
              </a:rPr>
              <a:t>Reduce</a:t>
            </a:r>
            <a:r>
              <a:rPr sz="2000" spc="-45" dirty="0">
                <a:latin typeface="Arial"/>
                <a:cs typeface="Arial"/>
              </a:rPr>
              <a:t> </a:t>
            </a:r>
            <a:r>
              <a:rPr sz="2000" dirty="0">
                <a:latin typeface="Arial"/>
                <a:cs typeface="Arial"/>
              </a:rPr>
              <a:t>prevalence</a:t>
            </a:r>
            <a:r>
              <a:rPr sz="2000" spc="-55" dirty="0">
                <a:latin typeface="Arial"/>
                <a:cs typeface="Arial"/>
              </a:rPr>
              <a:t> </a:t>
            </a:r>
            <a:r>
              <a:rPr sz="2000" dirty="0">
                <a:latin typeface="Arial"/>
                <a:cs typeface="Arial"/>
              </a:rPr>
              <a:t>and</a:t>
            </a:r>
            <a:r>
              <a:rPr sz="2000" spc="-30" dirty="0">
                <a:latin typeface="Arial"/>
                <a:cs typeface="Arial"/>
              </a:rPr>
              <a:t> </a:t>
            </a:r>
            <a:r>
              <a:rPr sz="2000" dirty="0">
                <a:latin typeface="Arial"/>
                <a:cs typeface="Arial"/>
              </a:rPr>
              <a:t>sustain</a:t>
            </a:r>
            <a:r>
              <a:rPr sz="2000" spc="-40" dirty="0">
                <a:latin typeface="Arial"/>
                <a:cs typeface="Arial"/>
              </a:rPr>
              <a:t> </a:t>
            </a:r>
            <a:r>
              <a:rPr sz="2000" spc="-10" dirty="0">
                <a:latin typeface="Arial"/>
                <a:cs typeface="Arial"/>
              </a:rPr>
              <a:t>cessation.</a:t>
            </a:r>
            <a:endParaRPr sz="2000">
              <a:latin typeface="Arial"/>
              <a:cs typeface="Arial"/>
            </a:endParaRPr>
          </a:p>
        </p:txBody>
      </p:sp>
      <p:pic>
        <p:nvPicPr>
          <p:cNvPr id="6" name="object 6"/>
          <p:cNvPicPr/>
          <p:nvPr/>
        </p:nvPicPr>
        <p:blipFill>
          <a:blip r:embed="rId2" cstate="print"/>
          <a:stretch>
            <a:fillRect/>
          </a:stretch>
        </p:blipFill>
        <p:spPr>
          <a:xfrm>
            <a:off x="6197600" y="1344167"/>
            <a:ext cx="5892800" cy="3727196"/>
          </a:xfrm>
          <a:prstGeom prst="rect">
            <a:avLst/>
          </a:prstGeom>
        </p:spPr>
      </p:pic>
      <p:sp>
        <p:nvSpPr>
          <p:cNvPr id="7" name="object 7"/>
          <p:cNvSpPr txBox="1"/>
          <p:nvPr/>
        </p:nvSpPr>
        <p:spPr>
          <a:xfrm>
            <a:off x="8300719" y="5174996"/>
            <a:ext cx="1688464" cy="299720"/>
          </a:xfrm>
          <a:prstGeom prst="rect">
            <a:avLst/>
          </a:prstGeom>
        </p:spPr>
        <p:txBody>
          <a:bodyPr vert="horz" wrap="square" lIns="0" tIns="12700" rIns="0" bIns="0" rtlCol="0">
            <a:spAutoFit/>
          </a:bodyPr>
          <a:lstStyle/>
          <a:p>
            <a:pPr marL="12700">
              <a:lnSpc>
                <a:spcPct val="100000"/>
              </a:lnSpc>
              <a:spcBef>
                <a:spcPts val="100"/>
              </a:spcBef>
            </a:pPr>
            <a:r>
              <a:rPr sz="1800" dirty="0">
                <a:solidFill>
                  <a:srgbClr val="6F2F9F"/>
                </a:solidFill>
                <a:latin typeface="Arial"/>
                <a:cs typeface="Arial"/>
              </a:rPr>
              <a:t>(Source:</a:t>
            </a:r>
            <a:r>
              <a:rPr sz="1800" spc="-120" dirty="0">
                <a:solidFill>
                  <a:srgbClr val="6F2F9F"/>
                </a:solidFill>
                <a:latin typeface="Arial"/>
                <a:cs typeface="Arial"/>
              </a:rPr>
              <a:t> </a:t>
            </a:r>
            <a:r>
              <a:rPr sz="1800" spc="-10" dirty="0">
                <a:solidFill>
                  <a:srgbClr val="6F2F9F"/>
                </a:solidFill>
                <a:latin typeface="Arial"/>
                <a:cs typeface="Arial"/>
              </a:rPr>
              <a:t>Author)</a:t>
            </a:r>
            <a:endParaRPr sz="1800">
              <a:latin typeface="Arial"/>
              <a:cs typeface="Aria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E8DBF5"/>
          </a:solidFill>
        </p:spPr>
        <p:txBody>
          <a:bodyPr wrap="square" lIns="0" tIns="0" rIns="0" bIns="0" rtlCol="0"/>
          <a:lstStyle/>
          <a:p>
            <a:endParaRPr/>
          </a:p>
        </p:txBody>
      </p:sp>
      <p:graphicFrame>
        <p:nvGraphicFramePr>
          <p:cNvPr id="3" name="object 3"/>
          <p:cNvGraphicFramePr>
            <a:graphicFrameLocks noGrp="1"/>
          </p:cNvGraphicFramePr>
          <p:nvPr/>
        </p:nvGraphicFramePr>
        <p:xfrm>
          <a:off x="34160" y="884682"/>
          <a:ext cx="12111989" cy="5850255"/>
        </p:xfrm>
        <a:graphic>
          <a:graphicData uri="http://schemas.openxmlformats.org/drawingml/2006/table">
            <a:tbl>
              <a:tblPr firstRow="1" bandRow="1">
                <a:tableStyleId>{2D5ABB26-0587-4C30-8999-92F81FD0307C}</a:tableStyleId>
              </a:tblPr>
              <a:tblGrid>
                <a:gridCol w="2947670">
                  <a:extLst>
                    <a:ext uri="{9D8B030D-6E8A-4147-A177-3AD203B41FA5}">
                      <a16:colId xmlns:a16="http://schemas.microsoft.com/office/drawing/2014/main" val="20000"/>
                    </a:ext>
                  </a:extLst>
                </a:gridCol>
                <a:gridCol w="3659504">
                  <a:extLst>
                    <a:ext uri="{9D8B030D-6E8A-4147-A177-3AD203B41FA5}">
                      <a16:colId xmlns:a16="http://schemas.microsoft.com/office/drawing/2014/main" val="20001"/>
                    </a:ext>
                  </a:extLst>
                </a:gridCol>
                <a:gridCol w="5504815">
                  <a:extLst>
                    <a:ext uri="{9D8B030D-6E8A-4147-A177-3AD203B41FA5}">
                      <a16:colId xmlns:a16="http://schemas.microsoft.com/office/drawing/2014/main" val="20002"/>
                    </a:ext>
                  </a:extLst>
                </a:gridCol>
              </a:tblGrid>
              <a:tr h="457200">
                <a:tc>
                  <a:txBody>
                    <a:bodyPr/>
                    <a:lstStyle/>
                    <a:p>
                      <a:pPr marL="1270" algn="ctr">
                        <a:lnSpc>
                          <a:spcPct val="100000"/>
                        </a:lnSpc>
                        <a:spcBef>
                          <a:spcPts val="180"/>
                        </a:spcBef>
                      </a:pPr>
                      <a:r>
                        <a:rPr sz="2400" b="1" spc="60" dirty="0">
                          <a:solidFill>
                            <a:srgbClr val="FFFFFF"/>
                          </a:solidFill>
                          <a:latin typeface="Calibri"/>
                          <a:cs typeface="Calibri"/>
                        </a:rPr>
                        <a:t>Week</a:t>
                      </a:r>
                      <a:endParaRPr sz="2400">
                        <a:latin typeface="Calibri"/>
                        <a:cs typeface="Calibri"/>
                      </a:endParaRPr>
                    </a:p>
                  </a:txBody>
                  <a:tcPr marL="0" marR="0" marT="2286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C76ED6"/>
                    </a:solidFill>
                  </a:tcPr>
                </a:tc>
                <a:tc>
                  <a:txBody>
                    <a:bodyPr/>
                    <a:lstStyle/>
                    <a:p>
                      <a:pPr algn="ctr">
                        <a:lnSpc>
                          <a:spcPct val="100000"/>
                        </a:lnSpc>
                        <a:spcBef>
                          <a:spcPts val="180"/>
                        </a:spcBef>
                      </a:pPr>
                      <a:r>
                        <a:rPr sz="2400" b="1" spc="55" dirty="0">
                          <a:solidFill>
                            <a:srgbClr val="FFFFFF"/>
                          </a:solidFill>
                          <a:latin typeface="Calibri"/>
                          <a:cs typeface="Calibri"/>
                        </a:rPr>
                        <a:t>Activity</a:t>
                      </a:r>
                      <a:endParaRPr sz="2400">
                        <a:latin typeface="Calibri"/>
                        <a:cs typeface="Calibri"/>
                      </a:endParaRPr>
                    </a:p>
                  </a:txBody>
                  <a:tcPr marL="0" marR="0" marT="2286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C76ED6"/>
                    </a:solidFill>
                  </a:tcPr>
                </a:tc>
                <a:tc>
                  <a:txBody>
                    <a:bodyPr/>
                    <a:lstStyle/>
                    <a:p>
                      <a:pPr marL="1270" algn="ctr">
                        <a:lnSpc>
                          <a:spcPct val="100000"/>
                        </a:lnSpc>
                        <a:spcBef>
                          <a:spcPts val="180"/>
                        </a:spcBef>
                      </a:pPr>
                      <a:r>
                        <a:rPr sz="2400" b="1" spc="110" dirty="0">
                          <a:solidFill>
                            <a:srgbClr val="FFFFFF"/>
                          </a:solidFill>
                          <a:latin typeface="Calibri"/>
                          <a:cs typeface="Calibri"/>
                        </a:rPr>
                        <a:t>Content</a:t>
                      </a:r>
                      <a:r>
                        <a:rPr sz="2400" b="1" spc="-45" dirty="0">
                          <a:solidFill>
                            <a:srgbClr val="FFFFFF"/>
                          </a:solidFill>
                          <a:latin typeface="Calibri"/>
                          <a:cs typeface="Calibri"/>
                        </a:rPr>
                        <a:t> </a:t>
                      </a:r>
                      <a:r>
                        <a:rPr sz="2400" b="1" spc="105" dirty="0">
                          <a:solidFill>
                            <a:srgbClr val="FFFFFF"/>
                          </a:solidFill>
                          <a:latin typeface="Calibri"/>
                          <a:cs typeface="Calibri"/>
                        </a:rPr>
                        <a:t>and</a:t>
                      </a:r>
                      <a:r>
                        <a:rPr sz="2400" b="1" spc="-25" dirty="0">
                          <a:solidFill>
                            <a:srgbClr val="FFFFFF"/>
                          </a:solidFill>
                          <a:latin typeface="Calibri"/>
                          <a:cs typeface="Calibri"/>
                        </a:rPr>
                        <a:t> </a:t>
                      </a:r>
                      <a:r>
                        <a:rPr sz="2400" b="1" spc="100" dirty="0">
                          <a:solidFill>
                            <a:srgbClr val="FFFFFF"/>
                          </a:solidFill>
                          <a:latin typeface="Calibri"/>
                          <a:cs typeface="Calibri"/>
                        </a:rPr>
                        <a:t>Aims</a:t>
                      </a:r>
                      <a:endParaRPr sz="2400">
                        <a:latin typeface="Calibri"/>
                        <a:cs typeface="Calibri"/>
                      </a:endParaRPr>
                    </a:p>
                  </a:txBody>
                  <a:tcPr marL="0" marR="0" marT="2286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C76ED6"/>
                    </a:solidFill>
                  </a:tcPr>
                </a:tc>
                <a:extLst>
                  <a:ext uri="{0D108BD9-81ED-4DB2-BD59-A6C34878D82A}">
                    <a16:rowId xmlns:a16="http://schemas.microsoft.com/office/drawing/2014/main" val="10000"/>
                  </a:ext>
                </a:extLst>
              </a:tr>
              <a:tr h="711835">
                <a:tc>
                  <a:txBody>
                    <a:bodyPr/>
                    <a:lstStyle/>
                    <a:p>
                      <a:pPr>
                        <a:lnSpc>
                          <a:spcPct val="100000"/>
                        </a:lnSpc>
                        <a:spcBef>
                          <a:spcPts val="315"/>
                        </a:spcBef>
                      </a:pPr>
                      <a:endParaRPr sz="1600">
                        <a:latin typeface="Times New Roman"/>
                        <a:cs typeface="Times New Roman"/>
                      </a:endParaRPr>
                    </a:p>
                    <a:p>
                      <a:pPr marL="1270" algn="ctr">
                        <a:lnSpc>
                          <a:spcPct val="100000"/>
                        </a:lnSpc>
                      </a:pPr>
                      <a:r>
                        <a:rPr sz="1600" dirty="0">
                          <a:latin typeface="Calibri"/>
                          <a:cs typeface="Calibri"/>
                        </a:rPr>
                        <a:t>Week</a:t>
                      </a:r>
                      <a:r>
                        <a:rPr sz="1600" spc="15" dirty="0">
                          <a:latin typeface="Calibri"/>
                          <a:cs typeface="Calibri"/>
                        </a:rPr>
                        <a:t> </a:t>
                      </a:r>
                      <a:r>
                        <a:rPr sz="1600" spc="-50" dirty="0">
                          <a:latin typeface="Calibri"/>
                          <a:cs typeface="Calibri"/>
                        </a:rPr>
                        <a:t>1</a:t>
                      </a:r>
                      <a:endParaRPr sz="1600">
                        <a:latin typeface="Calibri"/>
                        <a:cs typeface="Calibri"/>
                      </a:endParaRPr>
                    </a:p>
                  </a:txBody>
                  <a:tcPr marL="0" marR="0" marT="40005"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DFCDDC"/>
                    </a:solidFill>
                  </a:tcPr>
                </a:tc>
                <a:tc>
                  <a:txBody>
                    <a:bodyPr/>
                    <a:lstStyle/>
                    <a:p>
                      <a:pPr>
                        <a:lnSpc>
                          <a:spcPct val="100000"/>
                        </a:lnSpc>
                        <a:spcBef>
                          <a:spcPts val="315"/>
                        </a:spcBef>
                      </a:pPr>
                      <a:endParaRPr sz="1600">
                        <a:latin typeface="Times New Roman"/>
                        <a:cs typeface="Times New Roman"/>
                      </a:endParaRPr>
                    </a:p>
                    <a:p>
                      <a:pPr algn="ctr">
                        <a:lnSpc>
                          <a:spcPct val="100000"/>
                        </a:lnSpc>
                      </a:pPr>
                      <a:r>
                        <a:rPr sz="1600" spc="45" dirty="0">
                          <a:latin typeface="Calibri"/>
                          <a:cs typeface="Calibri"/>
                        </a:rPr>
                        <a:t>Awareness</a:t>
                      </a:r>
                      <a:r>
                        <a:rPr sz="1600" spc="-30" dirty="0">
                          <a:latin typeface="Calibri"/>
                          <a:cs typeface="Calibri"/>
                        </a:rPr>
                        <a:t> </a:t>
                      </a:r>
                      <a:r>
                        <a:rPr sz="1600" spc="-10" dirty="0">
                          <a:latin typeface="Calibri"/>
                          <a:cs typeface="Calibri"/>
                        </a:rPr>
                        <a:t>workshop</a:t>
                      </a:r>
                      <a:endParaRPr sz="1600">
                        <a:latin typeface="Calibri"/>
                        <a:cs typeface="Calibri"/>
                      </a:endParaRPr>
                    </a:p>
                  </a:txBody>
                  <a:tcPr marL="0" marR="0" marT="40005"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DFCDDC"/>
                    </a:solidFill>
                  </a:tcPr>
                </a:tc>
                <a:tc>
                  <a:txBody>
                    <a:bodyPr/>
                    <a:lstStyle/>
                    <a:p>
                      <a:pPr marL="643890" marR="302260" indent="-334010">
                        <a:lnSpc>
                          <a:spcPct val="100000"/>
                        </a:lnSpc>
                        <a:spcBef>
                          <a:spcPts val="235"/>
                        </a:spcBef>
                      </a:pPr>
                      <a:r>
                        <a:rPr sz="1600" spc="45" dirty="0">
                          <a:latin typeface="Calibri"/>
                          <a:cs typeface="Calibri"/>
                        </a:rPr>
                        <a:t>Participants</a:t>
                      </a:r>
                      <a:r>
                        <a:rPr sz="1600" spc="80" dirty="0">
                          <a:latin typeface="Calibri"/>
                          <a:cs typeface="Calibri"/>
                        </a:rPr>
                        <a:t> </a:t>
                      </a:r>
                      <a:r>
                        <a:rPr sz="1600" spc="10" dirty="0">
                          <a:latin typeface="Calibri"/>
                          <a:cs typeface="Calibri"/>
                        </a:rPr>
                        <a:t>will</a:t>
                      </a:r>
                      <a:r>
                        <a:rPr sz="1600" spc="45" dirty="0">
                          <a:latin typeface="Calibri"/>
                          <a:cs typeface="Calibri"/>
                        </a:rPr>
                        <a:t> </a:t>
                      </a:r>
                      <a:r>
                        <a:rPr sz="1600" spc="10" dirty="0">
                          <a:latin typeface="Calibri"/>
                          <a:cs typeface="Calibri"/>
                        </a:rPr>
                        <a:t>learn</a:t>
                      </a:r>
                      <a:r>
                        <a:rPr sz="1600" spc="65" dirty="0">
                          <a:latin typeface="Calibri"/>
                          <a:cs typeface="Calibri"/>
                        </a:rPr>
                        <a:t> </a:t>
                      </a:r>
                      <a:r>
                        <a:rPr sz="1600" spc="10" dirty="0">
                          <a:latin typeface="Calibri"/>
                          <a:cs typeface="Calibri"/>
                        </a:rPr>
                        <a:t>about</a:t>
                      </a:r>
                      <a:r>
                        <a:rPr sz="1600" spc="70" dirty="0">
                          <a:latin typeface="Calibri"/>
                          <a:cs typeface="Calibri"/>
                        </a:rPr>
                        <a:t> </a:t>
                      </a:r>
                      <a:r>
                        <a:rPr sz="1600" spc="50" dirty="0">
                          <a:latin typeface="Calibri"/>
                          <a:cs typeface="Calibri"/>
                        </a:rPr>
                        <a:t>smoking</a:t>
                      </a:r>
                      <a:r>
                        <a:rPr sz="1600" spc="90" dirty="0">
                          <a:latin typeface="Calibri"/>
                          <a:cs typeface="Calibri"/>
                        </a:rPr>
                        <a:t> </a:t>
                      </a:r>
                      <a:r>
                        <a:rPr sz="1600" spc="10" dirty="0">
                          <a:latin typeface="Calibri"/>
                          <a:cs typeface="Calibri"/>
                        </a:rPr>
                        <a:t>prevalence,</a:t>
                      </a:r>
                      <a:r>
                        <a:rPr sz="1600" spc="75" dirty="0">
                          <a:latin typeface="Calibri"/>
                          <a:cs typeface="Calibri"/>
                        </a:rPr>
                        <a:t> </a:t>
                      </a:r>
                      <a:r>
                        <a:rPr sz="1600" spc="-10" dirty="0">
                          <a:latin typeface="Calibri"/>
                          <a:cs typeface="Calibri"/>
                        </a:rPr>
                        <a:t>health </a:t>
                      </a:r>
                      <a:r>
                        <a:rPr sz="1600" spc="60" dirty="0">
                          <a:latin typeface="Calibri"/>
                          <a:cs typeface="Calibri"/>
                        </a:rPr>
                        <a:t>risks</a:t>
                      </a:r>
                      <a:r>
                        <a:rPr sz="1600" spc="30" dirty="0">
                          <a:latin typeface="Calibri"/>
                          <a:cs typeface="Calibri"/>
                        </a:rPr>
                        <a:t> </a:t>
                      </a:r>
                      <a:r>
                        <a:rPr sz="1600" spc="55" dirty="0">
                          <a:latin typeface="Calibri"/>
                          <a:cs typeface="Calibri"/>
                        </a:rPr>
                        <a:t>and</a:t>
                      </a:r>
                      <a:r>
                        <a:rPr sz="1600" spc="40" dirty="0">
                          <a:latin typeface="Calibri"/>
                          <a:cs typeface="Calibri"/>
                        </a:rPr>
                        <a:t> </a:t>
                      </a:r>
                      <a:r>
                        <a:rPr sz="1600" spc="20" dirty="0">
                          <a:latin typeface="Calibri"/>
                          <a:cs typeface="Calibri"/>
                        </a:rPr>
                        <a:t>national</a:t>
                      </a:r>
                      <a:r>
                        <a:rPr sz="1600" spc="65" dirty="0">
                          <a:latin typeface="Calibri"/>
                          <a:cs typeface="Calibri"/>
                        </a:rPr>
                        <a:t> </a:t>
                      </a:r>
                      <a:r>
                        <a:rPr sz="1600" spc="20" dirty="0">
                          <a:latin typeface="Calibri"/>
                          <a:cs typeface="Calibri"/>
                        </a:rPr>
                        <a:t>guidelines</a:t>
                      </a:r>
                      <a:r>
                        <a:rPr sz="1600" spc="55" dirty="0">
                          <a:latin typeface="Calibri"/>
                          <a:cs typeface="Calibri"/>
                        </a:rPr>
                        <a:t> </a:t>
                      </a:r>
                      <a:r>
                        <a:rPr sz="1600" spc="10" dirty="0">
                          <a:latin typeface="Calibri"/>
                          <a:cs typeface="Calibri"/>
                        </a:rPr>
                        <a:t>to</a:t>
                      </a:r>
                      <a:r>
                        <a:rPr sz="1600" spc="40" dirty="0">
                          <a:latin typeface="Calibri"/>
                          <a:cs typeface="Calibri"/>
                        </a:rPr>
                        <a:t> </a:t>
                      </a:r>
                      <a:r>
                        <a:rPr sz="1600" spc="20" dirty="0">
                          <a:latin typeface="Calibri"/>
                          <a:cs typeface="Calibri"/>
                        </a:rPr>
                        <a:t>raise</a:t>
                      </a:r>
                      <a:r>
                        <a:rPr sz="1600" spc="30" dirty="0">
                          <a:latin typeface="Calibri"/>
                          <a:cs typeface="Calibri"/>
                        </a:rPr>
                        <a:t> </a:t>
                      </a:r>
                      <a:r>
                        <a:rPr sz="1600" spc="40" dirty="0">
                          <a:latin typeface="Calibri"/>
                          <a:cs typeface="Calibri"/>
                        </a:rPr>
                        <a:t>awareness.</a:t>
                      </a:r>
                      <a:endParaRPr sz="1600">
                        <a:latin typeface="Calibri"/>
                        <a:cs typeface="Calibri"/>
                      </a:endParaRPr>
                    </a:p>
                  </a:txBody>
                  <a:tcPr marL="0" marR="0" marT="29845"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DFCDDC"/>
                    </a:solidFill>
                  </a:tcPr>
                </a:tc>
                <a:extLst>
                  <a:ext uri="{0D108BD9-81ED-4DB2-BD59-A6C34878D82A}">
                    <a16:rowId xmlns:a16="http://schemas.microsoft.com/office/drawing/2014/main" val="10001"/>
                  </a:ext>
                </a:extLst>
              </a:tr>
              <a:tr h="623570">
                <a:tc>
                  <a:txBody>
                    <a:bodyPr/>
                    <a:lstStyle/>
                    <a:p>
                      <a:pPr>
                        <a:lnSpc>
                          <a:spcPct val="100000"/>
                        </a:lnSpc>
                        <a:spcBef>
                          <a:spcPts val="315"/>
                        </a:spcBef>
                      </a:pPr>
                      <a:endParaRPr sz="1600">
                        <a:latin typeface="Times New Roman"/>
                        <a:cs typeface="Times New Roman"/>
                      </a:endParaRPr>
                    </a:p>
                    <a:p>
                      <a:pPr marL="1270" algn="ctr">
                        <a:lnSpc>
                          <a:spcPct val="100000"/>
                        </a:lnSpc>
                        <a:spcBef>
                          <a:spcPts val="5"/>
                        </a:spcBef>
                      </a:pPr>
                      <a:r>
                        <a:rPr sz="1600" dirty="0">
                          <a:latin typeface="Calibri"/>
                          <a:cs typeface="Calibri"/>
                        </a:rPr>
                        <a:t>Week</a:t>
                      </a:r>
                      <a:r>
                        <a:rPr sz="1600" spc="15" dirty="0">
                          <a:latin typeface="Calibri"/>
                          <a:cs typeface="Calibri"/>
                        </a:rPr>
                        <a:t> </a:t>
                      </a:r>
                      <a:r>
                        <a:rPr sz="1600" spc="-50" dirty="0">
                          <a:latin typeface="Calibri"/>
                          <a:cs typeface="Calibri"/>
                        </a:rPr>
                        <a:t>2</a:t>
                      </a:r>
                      <a:endParaRPr sz="1600">
                        <a:latin typeface="Calibri"/>
                        <a:cs typeface="Calibri"/>
                      </a:endParaRPr>
                    </a:p>
                  </a:txBody>
                  <a:tcPr marL="0" marR="0" marT="4000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FE8ED"/>
                    </a:solidFill>
                  </a:tcPr>
                </a:tc>
                <a:tc>
                  <a:txBody>
                    <a:bodyPr/>
                    <a:lstStyle/>
                    <a:p>
                      <a:pPr>
                        <a:lnSpc>
                          <a:spcPct val="100000"/>
                        </a:lnSpc>
                        <a:spcBef>
                          <a:spcPts val="315"/>
                        </a:spcBef>
                      </a:pPr>
                      <a:endParaRPr sz="1600">
                        <a:latin typeface="Times New Roman"/>
                        <a:cs typeface="Times New Roman"/>
                      </a:endParaRPr>
                    </a:p>
                    <a:p>
                      <a:pPr algn="ctr">
                        <a:lnSpc>
                          <a:spcPct val="100000"/>
                        </a:lnSpc>
                        <a:spcBef>
                          <a:spcPts val="5"/>
                        </a:spcBef>
                      </a:pPr>
                      <a:r>
                        <a:rPr sz="1600" dirty="0">
                          <a:latin typeface="Calibri"/>
                          <a:cs typeface="Calibri"/>
                        </a:rPr>
                        <a:t>Peer</a:t>
                      </a:r>
                      <a:r>
                        <a:rPr sz="1600" spc="20" dirty="0">
                          <a:latin typeface="Calibri"/>
                          <a:cs typeface="Calibri"/>
                        </a:rPr>
                        <a:t> </a:t>
                      </a:r>
                      <a:r>
                        <a:rPr sz="1600" spc="75" dirty="0">
                          <a:latin typeface="Calibri"/>
                          <a:cs typeface="Calibri"/>
                        </a:rPr>
                        <a:t>discussions</a:t>
                      </a:r>
                      <a:endParaRPr sz="1600">
                        <a:latin typeface="Calibri"/>
                        <a:cs typeface="Calibri"/>
                      </a:endParaRPr>
                    </a:p>
                  </a:txBody>
                  <a:tcPr marL="0" marR="0" marT="4000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FE8ED"/>
                    </a:solidFill>
                  </a:tcPr>
                </a:tc>
                <a:tc>
                  <a:txBody>
                    <a:bodyPr/>
                    <a:lstStyle/>
                    <a:p>
                      <a:pPr marL="1183640" marR="110489" indent="-1067435">
                        <a:lnSpc>
                          <a:spcPct val="100000"/>
                        </a:lnSpc>
                        <a:spcBef>
                          <a:spcPts val="235"/>
                        </a:spcBef>
                      </a:pPr>
                      <a:r>
                        <a:rPr sz="1600" spc="20" dirty="0">
                          <a:latin typeface="Calibri"/>
                          <a:cs typeface="Calibri"/>
                        </a:rPr>
                        <a:t>Young</a:t>
                      </a:r>
                      <a:r>
                        <a:rPr sz="1600" spc="70" dirty="0">
                          <a:latin typeface="Calibri"/>
                          <a:cs typeface="Calibri"/>
                        </a:rPr>
                        <a:t> </a:t>
                      </a:r>
                      <a:r>
                        <a:rPr sz="1600" spc="50" dirty="0">
                          <a:latin typeface="Calibri"/>
                          <a:cs typeface="Calibri"/>
                        </a:rPr>
                        <a:t>adults</a:t>
                      </a:r>
                      <a:r>
                        <a:rPr sz="1600" spc="40" dirty="0">
                          <a:latin typeface="Calibri"/>
                          <a:cs typeface="Calibri"/>
                        </a:rPr>
                        <a:t> </a:t>
                      </a:r>
                      <a:r>
                        <a:rPr sz="1600" spc="20" dirty="0">
                          <a:latin typeface="Calibri"/>
                          <a:cs typeface="Calibri"/>
                        </a:rPr>
                        <a:t>will share</a:t>
                      </a:r>
                      <a:r>
                        <a:rPr sz="1600" spc="50" dirty="0">
                          <a:latin typeface="Calibri"/>
                          <a:cs typeface="Calibri"/>
                        </a:rPr>
                        <a:t> </a:t>
                      </a:r>
                      <a:r>
                        <a:rPr sz="1600" spc="20" dirty="0">
                          <a:latin typeface="Calibri"/>
                          <a:cs typeface="Calibri"/>
                        </a:rPr>
                        <a:t>experiences</a:t>
                      </a:r>
                      <a:r>
                        <a:rPr sz="1600" spc="55" dirty="0">
                          <a:latin typeface="Calibri"/>
                          <a:cs typeface="Calibri"/>
                        </a:rPr>
                        <a:t> and challenges,</a:t>
                      </a:r>
                      <a:r>
                        <a:rPr sz="1600" spc="50" dirty="0">
                          <a:latin typeface="Calibri"/>
                          <a:cs typeface="Calibri"/>
                        </a:rPr>
                        <a:t> </a:t>
                      </a:r>
                      <a:r>
                        <a:rPr sz="1600" spc="-10" dirty="0">
                          <a:latin typeface="Calibri"/>
                          <a:cs typeface="Calibri"/>
                        </a:rPr>
                        <a:t>building </a:t>
                      </a:r>
                      <a:r>
                        <a:rPr sz="1600" dirty="0">
                          <a:latin typeface="Calibri"/>
                          <a:cs typeface="Calibri"/>
                        </a:rPr>
                        <a:t>peer</a:t>
                      </a:r>
                      <a:r>
                        <a:rPr sz="1600" spc="50" dirty="0">
                          <a:latin typeface="Calibri"/>
                          <a:cs typeface="Calibri"/>
                        </a:rPr>
                        <a:t> </a:t>
                      </a:r>
                      <a:r>
                        <a:rPr sz="1600" dirty="0">
                          <a:latin typeface="Calibri"/>
                          <a:cs typeface="Calibri"/>
                        </a:rPr>
                        <a:t>support</a:t>
                      </a:r>
                      <a:r>
                        <a:rPr sz="1600" spc="100" dirty="0">
                          <a:latin typeface="Calibri"/>
                          <a:cs typeface="Calibri"/>
                        </a:rPr>
                        <a:t> </a:t>
                      </a:r>
                      <a:r>
                        <a:rPr sz="1600" spc="55" dirty="0">
                          <a:latin typeface="Calibri"/>
                          <a:cs typeface="Calibri"/>
                        </a:rPr>
                        <a:t>and </a:t>
                      </a:r>
                      <a:r>
                        <a:rPr sz="1600" dirty="0">
                          <a:latin typeface="Calibri"/>
                          <a:cs typeface="Calibri"/>
                        </a:rPr>
                        <a:t>motivation</a:t>
                      </a:r>
                      <a:r>
                        <a:rPr sz="1600" spc="105" dirty="0">
                          <a:latin typeface="Calibri"/>
                          <a:cs typeface="Calibri"/>
                        </a:rPr>
                        <a:t> </a:t>
                      </a:r>
                      <a:r>
                        <a:rPr sz="1600" dirty="0">
                          <a:latin typeface="Calibri"/>
                          <a:cs typeface="Calibri"/>
                        </a:rPr>
                        <a:t>to</a:t>
                      </a:r>
                      <a:r>
                        <a:rPr sz="1600" spc="60" dirty="0">
                          <a:latin typeface="Calibri"/>
                          <a:cs typeface="Calibri"/>
                        </a:rPr>
                        <a:t> </a:t>
                      </a:r>
                      <a:r>
                        <a:rPr sz="1600" spc="-10" dirty="0">
                          <a:latin typeface="Calibri"/>
                          <a:cs typeface="Calibri"/>
                        </a:rPr>
                        <a:t>quit.</a:t>
                      </a:r>
                      <a:endParaRPr sz="1600">
                        <a:latin typeface="Calibri"/>
                        <a:cs typeface="Calibri"/>
                      </a:endParaRPr>
                    </a:p>
                  </a:txBody>
                  <a:tcPr marL="0" marR="0" marT="2984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FE8ED"/>
                    </a:solidFill>
                  </a:tcPr>
                </a:tc>
                <a:extLst>
                  <a:ext uri="{0D108BD9-81ED-4DB2-BD59-A6C34878D82A}">
                    <a16:rowId xmlns:a16="http://schemas.microsoft.com/office/drawing/2014/main" val="10002"/>
                  </a:ext>
                </a:extLst>
              </a:tr>
              <a:tr h="833755">
                <a:tc>
                  <a:txBody>
                    <a:bodyPr/>
                    <a:lstStyle/>
                    <a:p>
                      <a:pPr>
                        <a:lnSpc>
                          <a:spcPct val="100000"/>
                        </a:lnSpc>
                        <a:spcBef>
                          <a:spcPts val="320"/>
                        </a:spcBef>
                      </a:pPr>
                      <a:endParaRPr sz="1600">
                        <a:latin typeface="Times New Roman"/>
                        <a:cs typeface="Times New Roman"/>
                      </a:endParaRPr>
                    </a:p>
                    <a:p>
                      <a:pPr marL="1270" algn="ctr">
                        <a:lnSpc>
                          <a:spcPct val="100000"/>
                        </a:lnSpc>
                      </a:pPr>
                      <a:r>
                        <a:rPr sz="1600" dirty="0">
                          <a:latin typeface="Calibri"/>
                          <a:cs typeface="Calibri"/>
                        </a:rPr>
                        <a:t>Week</a:t>
                      </a:r>
                      <a:r>
                        <a:rPr sz="1600" spc="15" dirty="0">
                          <a:latin typeface="Calibri"/>
                          <a:cs typeface="Calibri"/>
                        </a:rPr>
                        <a:t> </a:t>
                      </a:r>
                      <a:r>
                        <a:rPr sz="1600" spc="-50" dirty="0">
                          <a:latin typeface="Calibri"/>
                          <a:cs typeface="Calibri"/>
                        </a:rPr>
                        <a:t>3</a:t>
                      </a:r>
                      <a:endParaRPr sz="1600">
                        <a:latin typeface="Calibri"/>
                        <a:cs typeface="Calibri"/>
                      </a:endParaRPr>
                    </a:p>
                  </a:txBody>
                  <a:tcPr marL="0" marR="0" marT="4064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FCDDC"/>
                    </a:solidFill>
                  </a:tcPr>
                </a:tc>
                <a:tc>
                  <a:txBody>
                    <a:bodyPr/>
                    <a:lstStyle/>
                    <a:p>
                      <a:pPr>
                        <a:lnSpc>
                          <a:spcPct val="100000"/>
                        </a:lnSpc>
                        <a:spcBef>
                          <a:spcPts val="320"/>
                        </a:spcBef>
                      </a:pPr>
                      <a:endParaRPr sz="1600">
                        <a:latin typeface="Times New Roman"/>
                        <a:cs typeface="Times New Roman"/>
                      </a:endParaRPr>
                    </a:p>
                    <a:p>
                      <a:pPr algn="ctr">
                        <a:lnSpc>
                          <a:spcPct val="100000"/>
                        </a:lnSpc>
                      </a:pPr>
                      <a:r>
                        <a:rPr sz="1600" spc="65" dirty="0">
                          <a:latin typeface="Calibri"/>
                          <a:cs typeface="Calibri"/>
                        </a:rPr>
                        <a:t>Stress</a:t>
                      </a:r>
                      <a:r>
                        <a:rPr sz="1600" spc="-35" dirty="0">
                          <a:latin typeface="Calibri"/>
                          <a:cs typeface="Calibri"/>
                        </a:rPr>
                        <a:t> </a:t>
                      </a:r>
                      <a:r>
                        <a:rPr sz="1600" spc="-10" dirty="0">
                          <a:latin typeface="Calibri"/>
                          <a:cs typeface="Calibri"/>
                        </a:rPr>
                        <a:t>management</a:t>
                      </a:r>
                      <a:endParaRPr sz="1600">
                        <a:latin typeface="Calibri"/>
                        <a:cs typeface="Calibri"/>
                      </a:endParaRPr>
                    </a:p>
                  </a:txBody>
                  <a:tcPr marL="0" marR="0" marT="4064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FCDDC"/>
                    </a:solidFill>
                  </a:tcPr>
                </a:tc>
                <a:tc>
                  <a:txBody>
                    <a:bodyPr/>
                    <a:lstStyle/>
                    <a:p>
                      <a:pPr marL="955040" marR="177800" indent="-771525">
                        <a:lnSpc>
                          <a:spcPct val="100000"/>
                        </a:lnSpc>
                        <a:spcBef>
                          <a:spcPts val="240"/>
                        </a:spcBef>
                      </a:pPr>
                      <a:r>
                        <a:rPr sz="1600" spc="55" dirty="0">
                          <a:latin typeface="Calibri"/>
                          <a:cs typeface="Calibri"/>
                        </a:rPr>
                        <a:t>Practical</a:t>
                      </a:r>
                      <a:r>
                        <a:rPr sz="1600" spc="15" dirty="0">
                          <a:latin typeface="Calibri"/>
                          <a:cs typeface="Calibri"/>
                        </a:rPr>
                        <a:t> </a:t>
                      </a:r>
                      <a:r>
                        <a:rPr sz="1600" spc="50" dirty="0">
                          <a:latin typeface="Calibri"/>
                          <a:cs typeface="Calibri"/>
                        </a:rPr>
                        <a:t>techniques</a:t>
                      </a:r>
                      <a:r>
                        <a:rPr sz="1600" spc="45" dirty="0">
                          <a:latin typeface="Calibri"/>
                          <a:cs typeface="Calibri"/>
                        </a:rPr>
                        <a:t> </a:t>
                      </a:r>
                      <a:r>
                        <a:rPr sz="1600" spc="90" dirty="0">
                          <a:latin typeface="Calibri"/>
                          <a:cs typeface="Calibri"/>
                        </a:rPr>
                        <a:t>such</a:t>
                      </a:r>
                      <a:r>
                        <a:rPr sz="1600" spc="20" dirty="0">
                          <a:latin typeface="Calibri"/>
                          <a:cs typeface="Calibri"/>
                        </a:rPr>
                        <a:t> </a:t>
                      </a:r>
                      <a:r>
                        <a:rPr sz="1600" spc="110" dirty="0">
                          <a:latin typeface="Calibri"/>
                          <a:cs typeface="Calibri"/>
                        </a:rPr>
                        <a:t>as</a:t>
                      </a:r>
                      <a:r>
                        <a:rPr sz="1600" spc="25" dirty="0">
                          <a:latin typeface="Calibri"/>
                          <a:cs typeface="Calibri"/>
                        </a:rPr>
                        <a:t> </a:t>
                      </a:r>
                      <a:r>
                        <a:rPr sz="1600" spc="60" dirty="0">
                          <a:latin typeface="Calibri"/>
                          <a:cs typeface="Calibri"/>
                        </a:rPr>
                        <a:t>mindfulness </a:t>
                      </a:r>
                      <a:r>
                        <a:rPr sz="1600" spc="55" dirty="0">
                          <a:latin typeface="Calibri"/>
                          <a:cs typeface="Calibri"/>
                        </a:rPr>
                        <a:t>and</a:t>
                      </a:r>
                      <a:r>
                        <a:rPr sz="1600" spc="20" dirty="0">
                          <a:latin typeface="Calibri"/>
                          <a:cs typeface="Calibri"/>
                        </a:rPr>
                        <a:t> </a:t>
                      </a:r>
                      <a:r>
                        <a:rPr sz="1600" dirty="0">
                          <a:latin typeface="Calibri"/>
                          <a:cs typeface="Calibri"/>
                        </a:rPr>
                        <a:t>exercise</a:t>
                      </a:r>
                      <a:r>
                        <a:rPr sz="1600" spc="25" dirty="0">
                          <a:latin typeface="Calibri"/>
                          <a:cs typeface="Calibri"/>
                        </a:rPr>
                        <a:t> </a:t>
                      </a:r>
                      <a:r>
                        <a:rPr sz="1600" spc="-20" dirty="0">
                          <a:latin typeface="Calibri"/>
                          <a:cs typeface="Calibri"/>
                        </a:rPr>
                        <a:t>will </a:t>
                      </a:r>
                      <a:r>
                        <a:rPr sz="1600" dirty="0">
                          <a:latin typeface="Calibri"/>
                          <a:cs typeface="Calibri"/>
                        </a:rPr>
                        <a:t>be</a:t>
                      </a:r>
                      <a:r>
                        <a:rPr sz="1600" spc="100" dirty="0">
                          <a:latin typeface="Calibri"/>
                          <a:cs typeface="Calibri"/>
                        </a:rPr>
                        <a:t> </a:t>
                      </a:r>
                      <a:r>
                        <a:rPr sz="1600" dirty="0">
                          <a:latin typeface="Calibri"/>
                          <a:cs typeface="Calibri"/>
                        </a:rPr>
                        <a:t>introduced</a:t>
                      </a:r>
                      <a:r>
                        <a:rPr sz="1600" spc="165" dirty="0">
                          <a:latin typeface="Calibri"/>
                          <a:cs typeface="Calibri"/>
                        </a:rPr>
                        <a:t> </a:t>
                      </a:r>
                      <a:r>
                        <a:rPr sz="1600" spc="110" dirty="0">
                          <a:latin typeface="Calibri"/>
                          <a:cs typeface="Calibri"/>
                        </a:rPr>
                        <a:t>as</a:t>
                      </a:r>
                      <a:r>
                        <a:rPr sz="1600" spc="120" dirty="0">
                          <a:latin typeface="Calibri"/>
                          <a:cs typeface="Calibri"/>
                        </a:rPr>
                        <a:t> </a:t>
                      </a:r>
                      <a:r>
                        <a:rPr sz="1600" dirty="0">
                          <a:latin typeface="Calibri"/>
                          <a:cs typeface="Calibri"/>
                        </a:rPr>
                        <a:t>alternatives</a:t>
                      </a:r>
                      <a:r>
                        <a:rPr sz="1600" spc="100" dirty="0">
                          <a:latin typeface="Calibri"/>
                          <a:cs typeface="Calibri"/>
                        </a:rPr>
                        <a:t> </a:t>
                      </a:r>
                      <a:r>
                        <a:rPr sz="1600" dirty="0">
                          <a:latin typeface="Calibri"/>
                          <a:cs typeface="Calibri"/>
                        </a:rPr>
                        <a:t>to</a:t>
                      </a:r>
                      <a:r>
                        <a:rPr sz="1600" spc="114" dirty="0">
                          <a:latin typeface="Calibri"/>
                          <a:cs typeface="Calibri"/>
                        </a:rPr>
                        <a:t> </a:t>
                      </a:r>
                      <a:r>
                        <a:rPr sz="1600" spc="40" dirty="0">
                          <a:latin typeface="Calibri"/>
                          <a:cs typeface="Calibri"/>
                        </a:rPr>
                        <a:t>smoking.</a:t>
                      </a:r>
                      <a:endParaRPr sz="16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FCDDC"/>
                    </a:solidFill>
                  </a:tcPr>
                </a:tc>
                <a:extLst>
                  <a:ext uri="{0D108BD9-81ED-4DB2-BD59-A6C34878D82A}">
                    <a16:rowId xmlns:a16="http://schemas.microsoft.com/office/drawing/2014/main" val="10003"/>
                  </a:ext>
                </a:extLst>
              </a:tr>
              <a:tr h="647065">
                <a:tc>
                  <a:txBody>
                    <a:bodyPr/>
                    <a:lstStyle/>
                    <a:p>
                      <a:pPr>
                        <a:lnSpc>
                          <a:spcPct val="100000"/>
                        </a:lnSpc>
                        <a:spcBef>
                          <a:spcPts val="320"/>
                        </a:spcBef>
                      </a:pPr>
                      <a:endParaRPr sz="1600">
                        <a:latin typeface="Times New Roman"/>
                        <a:cs typeface="Times New Roman"/>
                      </a:endParaRPr>
                    </a:p>
                    <a:p>
                      <a:pPr marL="1270" algn="ctr">
                        <a:lnSpc>
                          <a:spcPct val="100000"/>
                        </a:lnSpc>
                      </a:pPr>
                      <a:r>
                        <a:rPr sz="1600" dirty="0">
                          <a:latin typeface="Calibri"/>
                          <a:cs typeface="Calibri"/>
                        </a:rPr>
                        <a:t>Week</a:t>
                      </a:r>
                      <a:r>
                        <a:rPr sz="1600" spc="15" dirty="0">
                          <a:latin typeface="Calibri"/>
                          <a:cs typeface="Calibri"/>
                        </a:rPr>
                        <a:t> </a:t>
                      </a:r>
                      <a:r>
                        <a:rPr sz="1600" spc="-50" dirty="0">
                          <a:latin typeface="Calibri"/>
                          <a:cs typeface="Calibri"/>
                        </a:rPr>
                        <a:t>4</a:t>
                      </a:r>
                      <a:endParaRPr sz="1600">
                        <a:latin typeface="Calibri"/>
                        <a:cs typeface="Calibri"/>
                      </a:endParaRPr>
                    </a:p>
                  </a:txBody>
                  <a:tcPr marL="0" marR="0" marT="4064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FE8ED"/>
                    </a:solidFill>
                  </a:tcPr>
                </a:tc>
                <a:tc>
                  <a:txBody>
                    <a:bodyPr/>
                    <a:lstStyle/>
                    <a:p>
                      <a:pPr>
                        <a:lnSpc>
                          <a:spcPct val="100000"/>
                        </a:lnSpc>
                        <a:spcBef>
                          <a:spcPts val="320"/>
                        </a:spcBef>
                      </a:pPr>
                      <a:endParaRPr sz="1600">
                        <a:latin typeface="Times New Roman"/>
                        <a:cs typeface="Times New Roman"/>
                      </a:endParaRPr>
                    </a:p>
                    <a:p>
                      <a:pPr marL="635" algn="ctr">
                        <a:lnSpc>
                          <a:spcPct val="100000"/>
                        </a:lnSpc>
                      </a:pPr>
                      <a:r>
                        <a:rPr sz="1600" dirty="0">
                          <a:latin typeface="Calibri"/>
                          <a:cs typeface="Calibri"/>
                        </a:rPr>
                        <a:t>Lifestyle</a:t>
                      </a:r>
                      <a:r>
                        <a:rPr sz="1600" spc="285" dirty="0">
                          <a:latin typeface="Calibri"/>
                          <a:cs typeface="Calibri"/>
                        </a:rPr>
                        <a:t> </a:t>
                      </a:r>
                      <a:r>
                        <a:rPr sz="1600" spc="-10" dirty="0">
                          <a:latin typeface="Calibri"/>
                          <a:cs typeface="Calibri"/>
                        </a:rPr>
                        <a:t>management</a:t>
                      </a:r>
                      <a:endParaRPr sz="1600">
                        <a:latin typeface="Calibri"/>
                        <a:cs typeface="Calibri"/>
                      </a:endParaRPr>
                    </a:p>
                  </a:txBody>
                  <a:tcPr marL="0" marR="0" marT="4064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FE8ED"/>
                    </a:solidFill>
                  </a:tcPr>
                </a:tc>
                <a:tc>
                  <a:txBody>
                    <a:bodyPr/>
                    <a:lstStyle/>
                    <a:p>
                      <a:pPr marL="732155" marR="312420" indent="-412115">
                        <a:lnSpc>
                          <a:spcPct val="100000"/>
                        </a:lnSpc>
                        <a:spcBef>
                          <a:spcPts val="240"/>
                        </a:spcBef>
                      </a:pPr>
                      <a:r>
                        <a:rPr sz="1600" dirty="0">
                          <a:latin typeface="Calibri"/>
                          <a:cs typeface="Calibri"/>
                        </a:rPr>
                        <a:t>Healthy</a:t>
                      </a:r>
                      <a:r>
                        <a:rPr sz="1600" spc="90" dirty="0">
                          <a:latin typeface="Calibri"/>
                          <a:cs typeface="Calibri"/>
                        </a:rPr>
                        <a:t> </a:t>
                      </a:r>
                      <a:r>
                        <a:rPr sz="1600" dirty="0">
                          <a:latin typeface="Calibri"/>
                          <a:cs typeface="Calibri"/>
                        </a:rPr>
                        <a:t>eating</a:t>
                      </a:r>
                      <a:r>
                        <a:rPr sz="1600" spc="90" dirty="0">
                          <a:latin typeface="Calibri"/>
                          <a:cs typeface="Calibri"/>
                        </a:rPr>
                        <a:t> </a:t>
                      </a:r>
                      <a:r>
                        <a:rPr sz="1600" spc="55" dirty="0">
                          <a:latin typeface="Calibri"/>
                          <a:cs typeface="Calibri"/>
                        </a:rPr>
                        <a:t>and</a:t>
                      </a:r>
                      <a:r>
                        <a:rPr sz="1600" spc="105" dirty="0">
                          <a:latin typeface="Calibri"/>
                          <a:cs typeface="Calibri"/>
                        </a:rPr>
                        <a:t> </a:t>
                      </a:r>
                      <a:r>
                        <a:rPr sz="1600" dirty="0">
                          <a:latin typeface="Calibri"/>
                          <a:cs typeface="Calibri"/>
                        </a:rPr>
                        <a:t>lifestyle</a:t>
                      </a:r>
                      <a:r>
                        <a:rPr sz="1600" spc="70" dirty="0">
                          <a:latin typeface="Calibri"/>
                          <a:cs typeface="Calibri"/>
                        </a:rPr>
                        <a:t> changes</a:t>
                      </a:r>
                      <a:r>
                        <a:rPr sz="1600" spc="120" dirty="0">
                          <a:latin typeface="Calibri"/>
                          <a:cs typeface="Calibri"/>
                        </a:rPr>
                        <a:t> </a:t>
                      </a:r>
                      <a:r>
                        <a:rPr sz="1600" dirty="0">
                          <a:latin typeface="Calibri"/>
                          <a:cs typeface="Calibri"/>
                        </a:rPr>
                        <a:t>will</a:t>
                      </a:r>
                      <a:r>
                        <a:rPr sz="1600" spc="70" dirty="0">
                          <a:latin typeface="Calibri"/>
                          <a:cs typeface="Calibri"/>
                        </a:rPr>
                        <a:t> </a:t>
                      </a:r>
                      <a:r>
                        <a:rPr sz="1600" dirty="0">
                          <a:latin typeface="Calibri"/>
                          <a:cs typeface="Calibri"/>
                        </a:rPr>
                        <a:t>be</a:t>
                      </a:r>
                      <a:r>
                        <a:rPr sz="1600" spc="85" dirty="0">
                          <a:latin typeface="Calibri"/>
                          <a:cs typeface="Calibri"/>
                        </a:rPr>
                        <a:t> </a:t>
                      </a:r>
                      <a:r>
                        <a:rPr sz="1600" dirty="0">
                          <a:latin typeface="Calibri"/>
                          <a:cs typeface="Calibri"/>
                        </a:rPr>
                        <a:t>promoted</a:t>
                      </a:r>
                      <a:r>
                        <a:rPr sz="1600" spc="140" dirty="0">
                          <a:latin typeface="Calibri"/>
                          <a:cs typeface="Calibri"/>
                        </a:rPr>
                        <a:t> </a:t>
                      </a:r>
                      <a:r>
                        <a:rPr sz="1600" spc="-25" dirty="0">
                          <a:latin typeface="Calibri"/>
                          <a:cs typeface="Calibri"/>
                        </a:rPr>
                        <a:t>to </a:t>
                      </a:r>
                      <a:r>
                        <a:rPr sz="1600" spc="20" dirty="0">
                          <a:latin typeface="Calibri"/>
                          <a:cs typeface="Calibri"/>
                        </a:rPr>
                        <a:t>strengthen</a:t>
                      </a:r>
                      <a:r>
                        <a:rPr sz="1600" spc="60" dirty="0">
                          <a:latin typeface="Calibri"/>
                          <a:cs typeface="Calibri"/>
                        </a:rPr>
                        <a:t> </a:t>
                      </a:r>
                      <a:r>
                        <a:rPr sz="1600" spc="20" dirty="0">
                          <a:latin typeface="Calibri"/>
                          <a:cs typeface="Calibri"/>
                        </a:rPr>
                        <a:t>resilience</a:t>
                      </a:r>
                      <a:r>
                        <a:rPr sz="1600" spc="40" dirty="0">
                          <a:latin typeface="Calibri"/>
                          <a:cs typeface="Calibri"/>
                        </a:rPr>
                        <a:t> </a:t>
                      </a:r>
                      <a:r>
                        <a:rPr sz="1600" spc="45" dirty="0">
                          <a:latin typeface="Calibri"/>
                          <a:cs typeface="Calibri"/>
                        </a:rPr>
                        <a:t>against </a:t>
                      </a:r>
                      <a:r>
                        <a:rPr sz="1600" spc="50" dirty="0">
                          <a:latin typeface="Calibri"/>
                          <a:cs typeface="Calibri"/>
                        </a:rPr>
                        <a:t>smoking</a:t>
                      </a:r>
                      <a:r>
                        <a:rPr sz="1600" spc="60" dirty="0">
                          <a:latin typeface="Calibri"/>
                          <a:cs typeface="Calibri"/>
                        </a:rPr>
                        <a:t> </a:t>
                      </a:r>
                      <a:r>
                        <a:rPr sz="1600" spc="-10" dirty="0">
                          <a:latin typeface="Calibri"/>
                          <a:cs typeface="Calibri"/>
                        </a:rPr>
                        <a:t>triggers.</a:t>
                      </a:r>
                      <a:endParaRPr sz="16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FE8ED"/>
                    </a:solidFill>
                  </a:tcPr>
                </a:tc>
                <a:extLst>
                  <a:ext uri="{0D108BD9-81ED-4DB2-BD59-A6C34878D82A}">
                    <a16:rowId xmlns:a16="http://schemas.microsoft.com/office/drawing/2014/main" val="10004"/>
                  </a:ext>
                </a:extLst>
              </a:tr>
              <a:tr h="680720">
                <a:tc>
                  <a:txBody>
                    <a:bodyPr/>
                    <a:lstStyle/>
                    <a:p>
                      <a:pPr>
                        <a:lnSpc>
                          <a:spcPct val="100000"/>
                        </a:lnSpc>
                        <a:spcBef>
                          <a:spcPts val="320"/>
                        </a:spcBef>
                      </a:pPr>
                      <a:endParaRPr sz="1600">
                        <a:latin typeface="Times New Roman"/>
                        <a:cs typeface="Times New Roman"/>
                      </a:endParaRPr>
                    </a:p>
                    <a:p>
                      <a:pPr marL="1270" algn="ctr">
                        <a:lnSpc>
                          <a:spcPct val="100000"/>
                        </a:lnSpc>
                      </a:pPr>
                      <a:r>
                        <a:rPr sz="1600" dirty="0">
                          <a:latin typeface="Calibri"/>
                          <a:cs typeface="Calibri"/>
                        </a:rPr>
                        <a:t>Week</a:t>
                      </a:r>
                      <a:r>
                        <a:rPr sz="1600" spc="15" dirty="0">
                          <a:latin typeface="Calibri"/>
                          <a:cs typeface="Calibri"/>
                        </a:rPr>
                        <a:t> </a:t>
                      </a:r>
                      <a:r>
                        <a:rPr sz="1600" spc="-50" dirty="0">
                          <a:latin typeface="Calibri"/>
                          <a:cs typeface="Calibri"/>
                        </a:rPr>
                        <a:t>5</a:t>
                      </a:r>
                      <a:endParaRPr sz="1600">
                        <a:latin typeface="Calibri"/>
                        <a:cs typeface="Calibri"/>
                      </a:endParaRPr>
                    </a:p>
                  </a:txBody>
                  <a:tcPr marL="0" marR="0" marT="4064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FCDDC"/>
                    </a:solidFill>
                  </a:tcPr>
                </a:tc>
                <a:tc>
                  <a:txBody>
                    <a:bodyPr/>
                    <a:lstStyle/>
                    <a:p>
                      <a:pPr>
                        <a:lnSpc>
                          <a:spcPct val="100000"/>
                        </a:lnSpc>
                        <a:spcBef>
                          <a:spcPts val="320"/>
                        </a:spcBef>
                      </a:pPr>
                      <a:endParaRPr sz="1600">
                        <a:latin typeface="Times New Roman"/>
                        <a:cs typeface="Times New Roman"/>
                      </a:endParaRPr>
                    </a:p>
                    <a:p>
                      <a:pPr algn="ctr">
                        <a:lnSpc>
                          <a:spcPct val="100000"/>
                        </a:lnSpc>
                      </a:pPr>
                      <a:r>
                        <a:rPr sz="1600" dirty="0">
                          <a:latin typeface="Calibri"/>
                          <a:cs typeface="Calibri"/>
                        </a:rPr>
                        <a:t>Role</a:t>
                      </a:r>
                      <a:r>
                        <a:rPr sz="1600" spc="160" dirty="0">
                          <a:latin typeface="Calibri"/>
                          <a:cs typeface="Calibri"/>
                        </a:rPr>
                        <a:t> </a:t>
                      </a:r>
                      <a:r>
                        <a:rPr sz="1600" dirty="0">
                          <a:latin typeface="Calibri"/>
                          <a:cs typeface="Calibri"/>
                        </a:rPr>
                        <a:t>model</a:t>
                      </a:r>
                      <a:r>
                        <a:rPr sz="1600" spc="190" dirty="0">
                          <a:latin typeface="Calibri"/>
                          <a:cs typeface="Calibri"/>
                        </a:rPr>
                        <a:t> </a:t>
                      </a:r>
                      <a:r>
                        <a:rPr sz="1600" spc="-10" dirty="0">
                          <a:latin typeface="Calibri"/>
                          <a:cs typeface="Calibri"/>
                        </a:rPr>
                        <a:t>stories</a:t>
                      </a:r>
                      <a:endParaRPr sz="1600">
                        <a:latin typeface="Calibri"/>
                        <a:cs typeface="Calibri"/>
                      </a:endParaRPr>
                    </a:p>
                  </a:txBody>
                  <a:tcPr marL="0" marR="0" marT="4064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FCDDC"/>
                    </a:solidFill>
                  </a:tcPr>
                </a:tc>
                <a:tc>
                  <a:txBody>
                    <a:bodyPr/>
                    <a:lstStyle/>
                    <a:p>
                      <a:pPr marL="1016000" marR="113030" indent="-889000">
                        <a:lnSpc>
                          <a:spcPct val="100000"/>
                        </a:lnSpc>
                        <a:spcBef>
                          <a:spcPts val="240"/>
                        </a:spcBef>
                      </a:pPr>
                      <a:r>
                        <a:rPr sz="1600" dirty="0">
                          <a:latin typeface="Calibri"/>
                          <a:cs typeface="Calibri"/>
                        </a:rPr>
                        <a:t>Ex-</a:t>
                      </a:r>
                      <a:r>
                        <a:rPr sz="1600" spc="55" dirty="0">
                          <a:latin typeface="Calibri"/>
                          <a:cs typeface="Calibri"/>
                        </a:rPr>
                        <a:t>smokers</a:t>
                      </a:r>
                      <a:r>
                        <a:rPr sz="1600" spc="125" dirty="0">
                          <a:latin typeface="Calibri"/>
                          <a:cs typeface="Calibri"/>
                        </a:rPr>
                        <a:t> </a:t>
                      </a:r>
                      <a:r>
                        <a:rPr sz="1600" dirty="0">
                          <a:latin typeface="Calibri"/>
                          <a:cs typeface="Calibri"/>
                        </a:rPr>
                        <a:t>will</a:t>
                      </a:r>
                      <a:r>
                        <a:rPr sz="1600" spc="95" dirty="0">
                          <a:latin typeface="Calibri"/>
                          <a:cs typeface="Calibri"/>
                        </a:rPr>
                        <a:t> </a:t>
                      </a:r>
                      <a:r>
                        <a:rPr sz="1600" dirty="0">
                          <a:latin typeface="Calibri"/>
                          <a:cs typeface="Calibri"/>
                        </a:rPr>
                        <a:t>share</a:t>
                      </a:r>
                      <a:r>
                        <a:rPr sz="1600" spc="120" dirty="0">
                          <a:latin typeface="Calibri"/>
                          <a:cs typeface="Calibri"/>
                        </a:rPr>
                        <a:t> success</a:t>
                      </a:r>
                      <a:r>
                        <a:rPr sz="1600" spc="114" dirty="0">
                          <a:latin typeface="Calibri"/>
                          <a:cs typeface="Calibri"/>
                        </a:rPr>
                        <a:t> </a:t>
                      </a:r>
                      <a:r>
                        <a:rPr sz="1600" dirty="0">
                          <a:latin typeface="Calibri"/>
                          <a:cs typeface="Calibri"/>
                        </a:rPr>
                        <a:t>stories</a:t>
                      </a:r>
                      <a:r>
                        <a:rPr sz="1600" spc="135" dirty="0">
                          <a:latin typeface="Calibri"/>
                          <a:cs typeface="Calibri"/>
                        </a:rPr>
                        <a:t> </a:t>
                      </a:r>
                      <a:r>
                        <a:rPr sz="1600" dirty="0">
                          <a:latin typeface="Calibri"/>
                          <a:cs typeface="Calibri"/>
                        </a:rPr>
                        <a:t>to</a:t>
                      </a:r>
                      <a:r>
                        <a:rPr sz="1600" spc="120" dirty="0">
                          <a:latin typeface="Calibri"/>
                          <a:cs typeface="Calibri"/>
                        </a:rPr>
                        <a:t> </a:t>
                      </a:r>
                      <a:r>
                        <a:rPr sz="1600" dirty="0">
                          <a:latin typeface="Calibri"/>
                          <a:cs typeface="Calibri"/>
                        </a:rPr>
                        <a:t>inspire</a:t>
                      </a:r>
                      <a:r>
                        <a:rPr sz="1600" spc="145" dirty="0">
                          <a:latin typeface="Calibri"/>
                          <a:cs typeface="Calibri"/>
                        </a:rPr>
                        <a:t> </a:t>
                      </a:r>
                      <a:r>
                        <a:rPr sz="1600" spc="35" dirty="0">
                          <a:latin typeface="Calibri"/>
                          <a:cs typeface="Calibri"/>
                        </a:rPr>
                        <a:t>participants </a:t>
                      </a:r>
                      <a:r>
                        <a:rPr sz="1600" spc="55" dirty="0">
                          <a:latin typeface="Calibri"/>
                          <a:cs typeface="Calibri"/>
                        </a:rPr>
                        <a:t>and</a:t>
                      </a:r>
                      <a:r>
                        <a:rPr sz="1600" spc="90" dirty="0">
                          <a:latin typeface="Calibri"/>
                          <a:cs typeface="Calibri"/>
                        </a:rPr>
                        <a:t> </a:t>
                      </a:r>
                      <a:r>
                        <a:rPr sz="1600" dirty="0">
                          <a:latin typeface="Calibri"/>
                          <a:cs typeface="Calibri"/>
                        </a:rPr>
                        <a:t>demonstrate</a:t>
                      </a:r>
                      <a:r>
                        <a:rPr sz="1600" spc="95" dirty="0">
                          <a:latin typeface="Calibri"/>
                          <a:cs typeface="Calibri"/>
                        </a:rPr>
                        <a:t> </a:t>
                      </a:r>
                      <a:r>
                        <a:rPr sz="1600" spc="50" dirty="0">
                          <a:latin typeface="Calibri"/>
                          <a:cs typeface="Calibri"/>
                        </a:rPr>
                        <a:t>achievable</a:t>
                      </a:r>
                      <a:r>
                        <a:rPr sz="1600" spc="70" dirty="0">
                          <a:latin typeface="Calibri"/>
                          <a:cs typeface="Calibri"/>
                        </a:rPr>
                        <a:t> </a:t>
                      </a:r>
                      <a:r>
                        <a:rPr sz="1600" spc="40" dirty="0">
                          <a:latin typeface="Calibri"/>
                          <a:cs typeface="Calibri"/>
                        </a:rPr>
                        <a:t>outcomes.</a:t>
                      </a:r>
                      <a:endParaRPr sz="16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FCDDC"/>
                    </a:solidFill>
                  </a:tcPr>
                </a:tc>
                <a:extLst>
                  <a:ext uri="{0D108BD9-81ED-4DB2-BD59-A6C34878D82A}">
                    <a16:rowId xmlns:a16="http://schemas.microsoft.com/office/drawing/2014/main" val="10005"/>
                  </a:ext>
                </a:extLst>
              </a:tr>
              <a:tr h="579120">
                <a:tc>
                  <a:txBody>
                    <a:bodyPr/>
                    <a:lstStyle/>
                    <a:p>
                      <a:pPr>
                        <a:lnSpc>
                          <a:spcPct val="100000"/>
                        </a:lnSpc>
                        <a:spcBef>
                          <a:spcPts val="325"/>
                        </a:spcBef>
                      </a:pPr>
                      <a:endParaRPr sz="1600">
                        <a:latin typeface="Times New Roman"/>
                        <a:cs typeface="Times New Roman"/>
                      </a:endParaRPr>
                    </a:p>
                    <a:p>
                      <a:pPr marL="1270" algn="ctr">
                        <a:lnSpc>
                          <a:spcPct val="100000"/>
                        </a:lnSpc>
                      </a:pPr>
                      <a:r>
                        <a:rPr sz="1600" dirty="0">
                          <a:latin typeface="Calibri"/>
                          <a:cs typeface="Calibri"/>
                        </a:rPr>
                        <a:t>Week</a:t>
                      </a:r>
                      <a:r>
                        <a:rPr sz="1600" spc="15" dirty="0">
                          <a:latin typeface="Calibri"/>
                          <a:cs typeface="Calibri"/>
                        </a:rPr>
                        <a:t> </a:t>
                      </a:r>
                      <a:r>
                        <a:rPr sz="1600" spc="-50" dirty="0">
                          <a:latin typeface="Calibri"/>
                          <a:cs typeface="Calibri"/>
                        </a:rPr>
                        <a:t>6</a:t>
                      </a:r>
                      <a:endParaRPr sz="1600">
                        <a:latin typeface="Calibri"/>
                        <a:cs typeface="Calibri"/>
                      </a:endParaRPr>
                    </a:p>
                  </a:txBody>
                  <a:tcPr marL="0" marR="0" marT="412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FE8ED"/>
                    </a:solidFill>
                  </a:tcPr>
                </a:tc>
                <a:tc>
                  <a:txBody>
                    <a:bodyPr/>
                    <a:lstStyle/>
                    <a:p>
                      <a:pPr>
                        <a:lnSpc>
                          <a:spcPct val="100000"/>
                        </a:lnSpc>
                        <a:spcBef>
                          <a:spcPts val="325"/>
                        </a:spcBef>
                      </a:pPr>
                      <a:endParaRPr sz="1600">
                        <a:latin typeface="Times New Roman"/>
                        <a:cs typeface="Times New Roman"/>
                      </a:endParaRPr>
                    </a:p>
                    <a:p>
                      <a:pPr algn="ctr">
                        <a:lnSpc>
                          <a:spcPct val="100000"/>
                        </a:lnSpc>
                      </a:pPr>
                      <a:r>
                        <a:rPr sz="1600" spc="75" dirty="0">
                          <a:latin typeface="Calibri"/>
                          <a:cs typeface="Calibri"/>
                        </a:rPr>
                        <a:t>Social</a:t>
                      </a:r>
                      <a:r>
                        <a:rPr sz="1600" spc="-10" dirty="0">
                          <a:latin typeface="Calibri"/>
                          <a:cs typeface="Calibri"/>
                        </a:rPr>
                        <a:t> norms</a:t>
                      </a:r>
                      <a:endParaRPr sz="1600">
                        <a:latin typeface="Calibri"/>
                        <a:cs typeface="Calibri"/>
                      </a:endParaRPr>
                    </a:p>
                  </a:txBody>
                  <a:tcPr marL="0" marR="0" marT="412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FE8ED"/>
                    </a:solidFill>
                  </a:tcPr>
                </a:tc>
                <a:tc>
                  <a:txBody>
                    <a:bodyPr/>
                    <a:lstStyle/>
                    <a:p>
                      <a:pPr marL="5715" algn="ctr">
                        <a:lnSpc>
                          <a:spcPct val="100000"/>
                        </a:lnSpc>
                        <a:spcBef>
                          <a:spcPts val="240"/>
                        </a:spcBef>
                      </a:pPr>
                      <a:r>
                        <a:rPr sz="1600" spc="65" dirty="0">
                          <a:latin typeface="Calibri"/>
                          <a:cs typeface="Calibri"/>
                        </a:rPr>
                        <a:t>Resist</a:t>
                      </a:r>
                      <a:r>
                        <a:rPr sz="1600" spc="70" dirty="0">
                          <a:latin typeface="Calibri"/>
                          <a:cs typeface="Calibri"/>
                        </a:rPr>
                        <a:t> </a:t>
                      </a:r>
                      <a:r>
                        <a:rPr sz="1600" dirty="0">
                          <a:latin typeface="Calibri"/>
                          <a:cs typeface="Calibri"/>
                        </a:rPr>
                        <a:t>peer</a:t>
                      </a:r>
                      <a:r>
                        <a:rPr sz="1600" spc="95" dirty="0">
                          <a:latin typeface="Calibri"/>
                          <a:cs typeface="Calibri"/>
                        </a:rPr>
                        <a:t> </a:t>
                      </a:r>
                      <a:r>
                        <a:rPr sz="1600" dirty="0">
                          <a:latin typeface="Calibri"/>
                          <a:cs typeface="Calibri"/>
                        </a:rPr>
                        <a:t>pressure,</a:t>
                      </a:r>
                      <a:r>
                        <a:rPr sz="1600" spc="125" dirty="0">
                          <a:latin typeface="Calibri"/>
                          <a:cs typeface="Calibri"/>
                        </a:rPr>
                        <a:t> </a:t>
                      </a:r>
                      <a:r>
                        <a:rPr sz="1600" spc="50" dirty="0">
                          <a:latin typeface="Calibri"/>
                          <a:cs typeface="Calibri"/>
                        </a:rPr>
                        <a:t>challenge</a:t>
                      </a:r>
                      <a:r>
                        <a:rPr sz="1600" spc="105" dirty="0">
                          <a:latin typeface="Calibri"/>
                          <a:cs typeface="Calibri"/>
                        </a:rPr>
                        <a:t> </a:t>
                      </a:r>
                      <a:r>
                        <a:rPr sz="1600" dirty="0">
                          <a:latin typeface="Calibri"/>
                          <a:cs typeface="Calibri"/>
                        </a:rPr>
                        <a:t>vaping</a:t>
                      </a:r>
                      <a:r>
                        <a:rPr sz="1600" spc="120" dirty="0">
                          <a:latin typeface="Calibri"/>
                          <a:cs typeface="Calibri"/>
                        </a:rPr>
                        <a:t> </a:t>
                      </a:r>
                      <a:r>
                        <a:rPr sz="1600" spc="-10" dirty="0">
                          <a:latin typeface="Calibri"/>
                          <a:cs typeface="Calibri"/>
                        </a:rPr>
                        <a:t>normalisation</a:t>
                      </a:r>
                      <a:endParaRPr sz="16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FE8ED"/>
                    </a:solidFill>
                  </a:tcPr>
                </a:tc>
                <a:extLst>
                  <a:ext uri="{0D108BD9-81ED-4DB2-BD59-A6C34878D82A}">
                    <a16:rowId xmlns:a16="http://schemas.microsoft.com/office/drawing/2014/main" val="10006"/>
                  </a:ext>
                </a:extLst>
              </a:tr>
              <a:tr h="638810">
                <a:tc>
                  <a:txBody>
                    <a:bodyPr/>
                    <a:lstStyle/>
                    <a:p>
                      <a:pPr>
                        <a:lnSpc>
                          <a:spcPct val="100000"/>
                        </a:lnSpc>
                        <a:spcBef>
                          <a:spcPts val="325"/>
                        </a:spcBef>
                      </a:pPr>
                      <a:endParaRPr sz="1600">
                        <a:latin typeface="Times New Roman"/>
                        <a:cs typeface="Times New Roman"/>
                      </a:endParaRPr>
                    </a:p>
                    <a:p>
                      <a:pPr marL="1270" algn="ctr">
                        <a:lnSpc>
                          <a:spcPct val="100000"/>
                        </a:lnSpc>
                      </a:pPr>
                      <a:r>
                        <a:rPr sz="1600" dirty="0">
                          <a:latin typeface="Calibri"/>
                          <a:cs typeface="Calibri"/>
                        </a:rPr>
                        <a:t>Week</a:t>
                      </a:r>
                      <a:r>
                        <a:rPr sz="1600" spc="15" dirty="0">
                          <a:latin typeface="Calibri"/>
                          <a:cs typeface="Calibri"/>
                        </a:rPr>
                        <a:t> </a:t>
                      </a:r>
                      <a:r>
                        <a:rPr sz="1600" spc="-50" dirty="0">
                          <a:latin typeface="Calibri"/>
                          <a:cs typeface="Calibri"/>
                        </a:rPr>
                        <a:t>7</a:t>
                      </a:r>
                      <a:endParaRPr sz="1600">
                        <a:latin typeface="Calibri"/>
                        <a:cs typeface="Calibri"/>
                      </a:endParaRPr>
                    </a:p>
                  </a:txBody>
                  <a:tcPr marL="0" marR="0" marT="412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FCDDC"/>
                    </a:solidFill>
                  </a:tcPr>
                </a:tc>
                <a:tc>
                  <a:txBody>
                    <a:bodyPr/>
                    <a:lstStyle/>
                    <a:p>
                      <a:pPr>
                        <a:lnSpc>
                          <a:spcPct val="100000"/>
                        </a:lnSpc>
                        <a:spcBef>
                          <a:spcPts val="325"/>
                        </a:spcBef>
                      </a:pPr>
                      <a:endParaRPr sz="1600">
                        <a:latin typeface="Times New Roman"/>
                        <a:cs typeface="Times New Roman"/>
                      </a:endParaRPr>
                    </a:p>
                    <a:p>
                      <a:pPr algn="ctr">
                        <a:lnSpc>
                          <a:spcPct val="100000"/>
                        </a:lnSpc>
                      </a:pPr>
                      <a:r>
                        <a:rPr sz="1600" dirty="0">
                          <a:latin typeface="Calibri"/>
                          <a:cs typeface="Calibri"/>
                        </a:rPr>
                        <a:t>Support</a:t>
                      </a:r>
                      <a:r>
                        <a:rPr sz="1600" spc="240" dirty="0">
                          <a:latin typeface="Calibri"/>
                          <a:cs typeface="Calibri"/>
                        </a:rPr>
                        <a:t> </a:t>
                      </a:r>
                      <a:r>
                        <a:rPr sz="1600" spc="110" dirty="0">
                          <a:latin typeface="Calibri"/>
                          <a:cs typeface="Calibri"/>
                        </a:rPr>
                        <a:t>access</a:t>
                      </a:r>
                      <a:endParaRPr sz="1600">
                        <a:latin typeface="Calibri"/>
                        <a:cs typeface="Calibri"/>
                      </a:endParaRPr>
                    </a:p>
                  </a:txBody>
                  <a:tcPr marL="0" marR="0" marT="412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FCDDC"/>
                    </a:solidFill>
                  </a:tcPr>
                </a:tc>
                <a:tc>
                  <a:txBody>
                    <a:bodyPr/>
                    <a:lstStyle/>
                    <a:p>
                      <a:pPr algn="ctr">
                        <a:lnSpc>
                          <a:spcPct val="100000"/>
                        </a:lnSpc>
                        <a:spcBef>
                          <a:spcPts val="245"/>
                        </a:spcBef>
                      </a:pPr>
                      <a:r>
                        <a:rPr sz="1600" spc="120" dirty="0">
                          <a:latin typeface="Calibri"/>
                          <a:cs typeface="Calibri"/>
                        </a:rPr>
                        <a:t>NHS</a:t>
                      </a:r>
                      <a:r>
                        <a:rPr sz="1600" spc="55" dirty="0">
                          <a:latin typeface="Calibri"/>
                          <a:cs typeface="Calibri"/>
                        </a:rPr>
                        <a:t> </a:t>
                      </a:r>
                      <a:r>
                        <a:rPr sz="1600" spc="45" dirty="0">
                          <a:latin typeface="Calibri"/>
                          <a:cs typeface="Calibri"/>
                        </a:rPr>
                        <a:t>service,</a:t>
                      </a:r>
                      <a:r>
                        <a:rPr sz="1600" spc="55" dirty="0">
                          <a:latin typeface="Calibri"/>
                          <a:cs typeface="Calibri"/>
                        </a:rPr>
                        <a:t> </a:t>
                      </a:r>
                      <a:r>
                        <a:rPr sz="1600" spc="10" dirty="0">
                          <a:latin typeface="Calibri"/>
                          <a:cs typeface="Calibri"/>
                        </a:rPr>
                        <a:t>pharmacotherapy,</a:t>
                      </a:r>
                      <a:r>
                        <a:rPr sz="1600" spc="120" dirty="0">
                          <a:latin typeface="Calibri"/>
                          <a:cs typeface="Calibri"/>
                        </a:rPr>
                        <a:t> </a:t>
                      </a:r>
                      <a:r>
                        <a:rPr sz="1600" spc="10" dirty="0">
                          <a:latin typeface="Calibri"/>
                          <a:cs typeface="Calibri"/>
                        </a:rPr>
                        <a:t>Smokefree</a:t>
                      </a:r>
                      <a:r>
                        <a:rPr sz="1600" spc="55" dirty="0">
                          <a:latin typeface="Calibri"/>
                          <a:cs typeface="Calibri"/>
                        </a:rPr>
                        <a:t> app</a:t>
                      </a:r>
                      <a:r>
                        <a:rPr sz="1600" spc="45" dirty="0">
                          <a:latin typeface="Calibri"/>
                          <a:cs typeface="Calibri"/>
                        </a:rPr>
                        <a:t> </a:t>
                      </a:r>
                      <a:r>
                        <a:rPr sz="1600" spc="70" dirty="0">
                          <a:latin typeface="Calibri"/>
                          <a:cs typeface="Calibri"/>
                        </a:rPr>
                        <a:t>(NHS,</a:t>
                      </a:r>
                      <a:r>
                        <a:rPr sz="1600" spc="75" dirty="0">
                          <a:latin typeface="Calibri"/>
                          <a:cs typeface="Calibri"/>
                        </a:rPr>
                        <a:t> </a:t>
                      </a:r>
                      <a:r>
                        <a:rPr sz="1600" spc="-10" dirty="0">
                          <a:latin typeface="Calibri"/>
                          <a:cs typeface="Calibri"/>
                        </a:rPr>
                        <a:t>2023).</a:t>
                      </a:r>
                      <a:endParaRPr sz="1600">
                        <a:latin typeface="Calibri"/>
                        <a:cs typeface="Calibri"/>
                      </a:endParaRPr>
                    </a:p>
                  </a:txBody>
                  <a:tcPr marL="0" marR="0" marT="3111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FCDDC"/>
                    </a:solidFill>
                  </a:tcPr>
                </a:tc>
                <a:extLst>
                  <a:ext uri="{0D108BD9-81ED-4DB2-BD59-A6C34878D82A}">
                    <a16:rowId xmlns:a16="http://schemas.microsoft.com/office/drawing/2014/main" val="10007"/>
                  </a:ext>
                </a:extLst>
              </a:tr>
              <a:tr h="678180">
                <a:tc>
                  <a:txBody>
                    <a:bodyPr/>
                    <a:lstStyle/>
                    <a:p>
                      <a:pPr>
                        <a:lnSpc>
                          <a:spcPct val="100000"/>
                        </a:lnSpc>
                        <a:spcBef>
                          <a:spcPts val="325"/>
                        </a:spcBef>
                      </a:pPr>
                      <a:endParaRPr sz="1600">
                        <a:latin typeface="Times New Roman"/>
                        <a:cs typeface="Times New Roman"/>
                      </a:endParaRPr>
                    </a:p>
                    <a:p>
                      <a:pPr marL="1270" algn="ctr">
                        <a:lnSpc>
                          <a:spcPct val="100000"/>
                        </a:lnSpc>
                      </a:pPr>
                      <a:r>
                        <a:rPr sz="1600" dirty="0">
                          <a:latin typeface="Calibri"/>
                          <a:cs typeface="Calibri"/>
                        </a:rPr>
                        <a:t>Week</a:t>
                      </a:r>
                      <a:r>
                        <a:rPr sz="1600" spc="15" dirty="0">
                          <a:latin typeface="Calibri"/>
                          <a:cs typeface="Calibri"/>
                        </a:rPr>
                        <a:t> </a:t>
                      </a:r>
                      <a:r>
                        <a:rPr sz="1600" spc="-50" dirty="0">
                          <a:latin typeface="Calibri"/>
                          <a:cs typeface="Calibri"/>
                        </a:rPr>
                        <a:t>8</a:t>
                      </a:r>
                      <a:endParaRPr sz="1600">
                        <a:latin typeface="Calibri"/>
                        <a:cs typeface="Calibri"/>
                      </a:endParaRPr>
                    </a:p>
                  </a:txBody>
                  <a:tcPr marL="0" marR="0" marT="412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FE8ED"/>
                    </a:solidFill>
                  </a:tcPr>
                </a:tc>
                <a:tc>
                  <a:txBody>
                    <a:bodyPr/>
                    <a:lstStyle/>
                    <a:p>
                      <a:pPr>
                        <a:lnSpc>
                          <a:spcPct val="100000"/>
                        </a:lnSpc>
                        <a:spcBef>
                          <a:spcPts val="325"/>
                        </a:spcBef>
                      </a:pPr>
                      <a:endParaRPr sz="1600">
                        <a:latin typeface="Times New Roman"/>
                        <a:cs typeface="Times New Roman"/>
                      </a:endParaRPr>
                    </a:p>
                    <a:p>
                      <a:pPr algn="ctr">
                        <a:lnSpc>
                          <a:spcPct val="100000"/>
                        </a:lnSpc>
                      </a:pPr>
                      <a:r>
                        <a:rPr sz="1600" spc="-10" dirty="0">
                          <a:latin typeface="Calibri"/>
                          <a:cs typeface="Calibri"/>
                        </a:rPr>
                        <a:t>commitment</a:t>
                      </a:r>
                      <a:endParaRPr sz="1600">
                        <a:latin typeface="Calibri"/>
                        <a:cs typeface="Calibri"/>
                      </a:endParaRPr>
                    </a:p>
                  </a:txBody>
                  <a:tcPr marL="0" marR="0" marT="412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FE8ED"/>
                    </a:solidFill>
                  </a:tcPr>
                </a:tc>
                <a:tc>
                  <a:txBody>
                    <a:bodyPr/>
                    <a:lstStyle/>
                    <a:p>
                      <a:pPr>
                        <a:lnSpc>
                          <a:spcPct val="100000"/>
                        </a:lnSpc>
                        <a:spcBef>
                          <a:spcPts val="325"/>
                        </a:spcBef>
                      </a:pPr>
                      <a:endParaRPr sz="1600">
                        <a:latin typeface="Times New Roman"/>
                        <a:cs typeface="Times New Roman"/>
                      </a:endParaRPr>
                    </a:p>
                    <a:p>
                      <a:pPr marL="635" algn="ctr">
                        <a:lnSpc>
                          <a:spcPct val="100000"/>
                        </a:lnSpc>
                      </a:pPr>
                      <a:r>
                        <a:rPr sz="1600" dirty="0">
                          <a:latin typeface="Calibri"/>
                          <a:cs typeface="Calibri"/>
                        </a:rPr>
                        <a:t>Personal</a:t>
                      </a:r>
                      <a:r>
                        <a:rPr sz="1600" spc="190" dirty="0">
                          <a:latin typeface="Calibri"/>
                          <a:cs typeface="Calibri"/>
                        </a:rPr>
                        <a:t> </a:t>
                      </a:r>
                      <a:r>
                        <a:rPr sz="1600" spc="55" dirty="0">
                          <a:latin typeface="Calibri"/>
                          <a:cs typeface="Calibri"/>
                        </a:rPr>
                        <a:t>goals,</a:t>
                      </a:r>
                      <a:r>
                        <a:rPr sz="1600" spc="185" dirty="0">
                          <a:latin typeface="Calibri"/>
                          <a:cs typeface="Calibri"/>
                        </a:rPr>
                        <a:t> </a:t>
                      </a:r>
                      <a:r>
                        <a:rPr sz="1600" dirty="0">
                          <a:latin typeface="Calibri"/>
                          <a:cs typeface="Calibri"/>
                        </a:rPr>
                        <a:t>celebrate</a:t>
                      </a:r>
                      <a:r>
                        <a:rPr sz="1600" spc="170" dirty="0">
                          <a:latin typeface="Calibri"/>
                          <a:cs typeface="Calibri"/>
                        </a:rPr>
                        <a:t> </a:t>
                      </a:r>
                      <a:r>
                        <a:rPr sz="1600" spc="-10" dirty="0">
                          <a:latin typeface="Calibri"/>
                          <a:cs typeface="Calibri"/>
                        </a:rPr>
                        <a:t>progress.</a:t>
                      </a:r>
                      <a:endParaRPr sz="1600">
                        <a:latin typeface="Calibri"/>
                        <a:cs typeface="Calibri"/>
                      </a:endParaRPr>
                    </a:p>
                  </a:txBody>
                  <a:tcPr marL="0" marR="0" marT="412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FE8ED"/>
                    </a:solidFill>
                  </a:tcPr>
                </a:tc>
                <a:extLst>
                  <a:ext uri="{0D108BD9-81ED-4DB2-BD59-A6C34878D82A}">
                    <a16:rowId xmlns:a16="http://schemas.microsoft.com/office/drawing/2014/main" val="10008"/>
                  </a:ext>
                </a:extLst>
              </a:tr>
            </a:tbl>
          </a:graphicData>
        </a:graphic>
      </p:graphicFrame>
      <p:sp>
        <p:nvSpPr>
          <p:cNvPr id="4" name="object 4" descr="$PPTXTitle"/>
          <p:cNvSpPr txBox="1">
            <a:spLocks noGrp="1"/>
          </p:cNvSpPr>
          <p:nvPr>
            <p:ph type="title"/>
          </p:nvPr>
        </p:nvSpPr>
        <p:spPr>
          <a:xfrm>
            <a:off x="3911600" y="-160782"/>
            <a:ext cx="4326255" cy="939800"/>
          </a:xfrm>
          <a:prstGeom prst="rect">
            <a:avLst/>
          </a:prstGeom>
        </p:spPr>
        <p:txBody>
          <a:bodyPr vert="horz" wrap="square" lIns="0" tIns="12700" rIns="0" bIns="0" rtlCol="0">
            <a:spAutoFit/>
          </a:bodyPr>
          <a:lstStyle/>
          <a:p>
            <a:pPr marL="12700">
              <a:lnSpc>
                <a:spcPct val="100000"/>
              </a:lnSpc>
              <a:spcBef>
                <a:spcPts val="100"/>
              </a:spcBef>
            </a:pPr>
            <a:r>
              <a:rPr sz="6000" spc="165" dirty="0">
                <a:solidFill>
                  <a:srgbClr val="FFFFFF"/>
                </a:solidFill>
                <a:latin typeface="Calibri"/>
                <a:cs typeface="Calibri"/>
              </a:rPr>
              <a:t>Activity</a:t>
            </a:r>
            <a:r>
              <a:rPr sz="6000" spc="-120" dirty="0">
                <a:solidFill>
                  <a:srgbClr val="FFFFFF"/>
                </a:solidFill>
                <a:latin typeface="Calibri"/>
                <a:cs typeface="Calibri"/>
              </a:rPr>
              <a:t> </a:t>
            </a:r>
            <a:r>
              <a:rPr sz="6000" spc="300" dirty="0">
                <a:solidFill>
                  <a:srgbClr val="FFFFFF"/>
                </a:solidFill>
                <a:latin typeface="Calibri"/>
                <a:cs typeface="Calibri"/>
              </a:rPr>
              <a:t>Plan</a:t>
            </a:r>
            <a:endParaRPr sz="6000">
              <a:latin typeface="Calibri"/>
              <a:cs typeface="Calibri"/>
            </a:endParaRPr>
          </a:p>
        </p:txBody>
      </p:sp>
      <p:sp>
        <p:nvSpPr>
          <p:cNvPr id="5" name="object 5"/>
          <p:cNvSpPr/>
          <p:nvPr/>
        </p:nvSpPr>
        <p:spPr>
          <a:xfrm>
            <a:off x="3923791" y="650240"/>
            <a:ext cx="4300855" cy="18415"/>
          </a:xfrm>
          <a:custGeom>
            <a:avLst/>
            <a:gdLst/>
            <a:ahLst/>
            <a:cxnLst/>
            <a:rect l="l" t="t" r="r" b="b"/>
            <a:pathLst>
              <a:path w="4300855" h="18415">
                <a:moveTo>
                  <a:pt x="4300728" y="0"/>
                </a:moveTo>
                <a:lnTo>
                  <a:pt x="0" y="0"/>
                </a:lnTo>
                <a:lnTo>
                  <a:pt x="0" y="18287"/>
                </a:lnTo>
                <a:lnTo>
                  <a:pt x="4300728" y="18287"/>
                </a:lnTo>
                <a:lnTo>
                  <a:pt x="4300728" y="0"/>
                </a:lnTo>
                <a:close/>
              </a:path>
            </a:pathLst>
          </a:custGeom>
          <a:solidFill>
            <a:srgbClr val="FFFFFF"/>
          </a:solidFill>
        </p:spPr>
        <p:txBody>
          <a:bodyPr wrap="square" lIns="0" tIns="0" rIns="0" bIns="0" rtlCol="0"/>
          <a:lstStyle/>
          <a:p>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685800" y="685800"/>
            <a:ext cx="5410200" cy="5486400"/>
          </a:xfrm>
          <a:custGeom>
            <a:avLst/>
            <a:gdLst/>
            <a:ahLst/>
            <a:cxnLst/>
            <a:rect l="l" t="t" r="r" b="b"/>
            <a:pathLst>
              <a:path w="5410200" h="5486400">
                <a:moveTo>
                  <a:pt x="5410200" y="0"/>
                </a:moveTo>
                <a:lnTo>
                  <a:pt x="0" y="0"/>
                </a:lnTo>
                <a:lnTo>
                  <a:pt x="0" y="5486400"/>
                </a:lnTo>
                <a:lnTo>
                  <a:pt x="5410200" y="5486400"/>
                </a:lnTo>
                <a:lnTo>
                  <a:pt x="5410200" y="0"/>
                </a:lnTo>
                <a:close/>
              </a:path>
            </a:pathLst>
          </a:custGeom>
          <a:solidFill>
            <a:srgbClr val="FAE2D5"/>
          </a:solidFill>
        </p:spPr>
        <p:txBody>
          <a:bodyPr wrap="square" lIns="0" tIns="0" rIns="0" bIns="0" rtlCol="0"/>
          <a:lstStyle/>
          <a:p>
            <a:endParaRPr/>
          </a:p>
        </p:txBody>
      </p:sp>
      <p:sp>
        <p:nvSpPr>
          <p:cNvPr id="3" name="object 3" descr="$PPTXTitle"/>
          <p:cNvSpPr txBox="1">
            <a:spLocks noGrp="1"/>
          </p:cNvSpPr>
          <p:nvPr>
            <p:ph type="title"/>
          </p:nvPr>
        </p:nvSpPr>
        <p:spPr>
          <a:xfrm>
            <a:off x="1465833" y="783082"/>
            <a:ext cx="3850640" cy="513715"/>
          </a:xfrm>
          <a:prstGeom prst="rect">
            <a:avLst/>
          </a:prstGeom>
        </p:spPr>
        <p:txBody>
          <a:bodyPr vert="horz" wrap="square" lIns="0" tIns="13335" rIns="0" bIns="0" rtlCol="0">
            <a:spAutoFit/>
          </a:bodyPr>
          <a:lstStyle/>
          <a:p>
            <a:pPr marL="12700">
              <a:lnSpc>
                <a:spcPct val="100000"/>
              </a:lnSpc>
              <a:spcBef>
                <a:spcPts val="105"/>
              </a:spcBef>
            </a:pPr>
            <a:r>
              <a:rPr sz="3200" u="sng" spc="-20" dirty="0">
                <a:solidFill>
                  <a:srgbClr val="FFFFFF"/>
                </a:solidFill>
                <a:uFill>
                  <a:solidFill>
                    <a:srgbClr val="FFFFFF"/>
                  </a:solidFill>
                </a:uFill>
              </a:rPr>
              <a:t>Task</a:t>
            </a:r>
            <a:r>
              <a:rPr sz="3200" u="sng" spc="-114" dirty="0">
                <a:solidFill>
                  <a:srgbClr val="FFFFFF"/>
                </a:solidFill>
                <a:uFill>
                  <a:solidFill>
                    <a:srgbClr val="FFFFFF"/>
                  </a:solidFill>
                </a:uFill>
              </a:rPr>
              <a:t> </a:t>
            </a:r>
            <a:r>
              <a:rPr sz="3200" u="sng" dirty="0">
                <a:solidFill>
                  <a:srgbClr val="FFFFFF"/>
                </a:solidFill>
                <a:uFill>
                  <a:solidFill>
                    <a:srgbClr val="FFFFFF"/>
                  </a:solidFill>
                </a:uFill>
              </a:rPr>
              <a:t>1-</a:t>
            </a:r>
            <a:r>
              <a:rPr sz="3200" u="sng" spc="-95" dirty="0">
                <a:solidFill>
                  <a:srgbClr val="FFFFFF"/>
                </a:solidFill>
                <a:uFill>
                  <a:solidFill>
                    <a:srgbClr val="FFFFFF"/>
                  </a:solidFill>
                </a:uFill>
              </a:rPr>
              <a:t> </a:t>
            </a:r>
            <a:r>
              <a:rPr sz="3200" u="sng" spc="-10" dirty="0">
                <a:solidFill>
                  <a:srgbClr val="FFFFFF"/>
                </a:solidFill>
                <a:uFill>
                  <a:solidFill>
                    <a:srgbClr val="FFFFFF"/>
                  </a:solidFill>
                </a:uFill>
              </a:rPr>
              <a:t>RATIONALE</a:t>
            </a:r>
            <a:endParaRPr sz="3200"/>
          </a:p>
        </p:txBody>
      </p:sp>
      <p:sp>
        <p:nvSpPr>
          <p:cNvPr id="4" name="object 4"/>
          <p:cNvSpPr/>
          <p:nvPr/>
        </p:nvSpPr>
        <p:spPr>
          <a:xfrm>
            <a:off x="6096000" y="685800"/>
            <a:ext cx="5410200" cy="5486400"/>
          </a:xfrm>
          <a:custGeom>
            <a:avLst/>
            <a:gdLst/>
            <a:ahLst/>
            <a:cxnLst/>
            <a:rect l="l" t="t" r="r" b="b"/>
            <a:pathLst>
              <a:path w="5410200" h="5486400">
                <a:moveTo>
                  <a:pt x="5410200" y="0"/>
                </a:moveTo>
                <a:lnTo>
                  <a:pt x="0" y="0"/>
                </a:lnTo>
                <a:lnTo>
                  <a:pt x="0" y="5486400"/>
                </a:lnTo>
                <a:lnTo>
                  <a:pt x="5410200" y="5486400"/>
                </a:lnTo>
                <a:lnTo>
                  <a:pt x="5410200" y="0"/>
                </a:lnTo>
                <a:close/>
              </a:path>
            </a:pathLst>
          </a:custGeom>
          <a:solidFill>
            <a:srgbClr val="FAE2D5">
              <a:alpha val="54901"/>
            </a:srgbClr>
          </a:solidFill>
        </p:spPr>
        <p:txBody>
          <a:bodyPr wrap="square" lIns="0" tIns="0" rIns="0" bIns="0" rtlCol="0"/>
          <a:lstStyle/>
          <a:p>
            <a:endParaRPr/>
          </a:p>
        </p:txBody>
      </p:sp>
      <p:sp>
        <p:nvSpPr>
          <p:cNvPr id="5" name="object 5"/>
          <p:cNvSpPr txBox="1"/>
          <p:nvPr/>
        </p:nvSpPr>
        <p:spPr>
          <a:xfrm>
            <a:off x="6175628" y="743991"/>
            <a:ext cx="5253355" cy="1294130"/>
          </a:xfrm>
          <a:prstGeom prst="rect">
            <a:avLst/>
          </a:prstGeom>
        </p:spPr>
        <p:txBody>
          <a:bodyPr vert="horz" wrap="square" lIns="0" tIns="12700" rIns="0" bIns="0" rtlCol="0">
            <a:spAutoFit/>
          </a:bodyPr>
          <a:lstStyle/>
          <a:p>
            <a:pPr marL="12700" marR="5080" indent="229870" algn="just">
              <a:lnSpc>
                <a:spcPct val="130100"/>
              </a:lnSpc>
              <a:spcBef>
                <a:spcPts val="100"/>
              </a:spcBef>
              <a:buChar char="•"/>
              <a:tabLst>
                <a:tab pos="242570" algn="l"/>
              </a:tabLst>
            </a:pPr>
            <a:r>
              <a:rPr sz="1600" dirty="0">
                <a:latin typeface="Arial"/>
                <a:cs typeface="Arial"/>
              </a:rPr>
              <a:t>The</a:t>
            </a:r>
            <a:r>
              <a:rPr sz="1600" spc="25" dirty="0">
                <a:latin typeface="Arial"/>
                <a:cs typeface="Arial"/>
              </a:rPr>
              <a:t> </a:t>
            </a:r>
            <a:r>
              <a:rPr sz="1600" dirty="0">
                <a:latin typeface="Arial"/>
                <a:cs typeface="Arial"/>
              </a:rPr>
              <a:t>NHS</a:t>
            </a:r>
            <a:r>
              <a:rPr sz="1600" spc="30" dirty="0">
                <a:latin typeface="Arial"/>
                <a:cs typeface="Arial"/>
              </a:rPr>
              <a:t> </a:t>
            </a:r>
            <a:r>
              <a:rPr sz="1600" dirty="0">
                <a:latin typeface="Arial"/>
                <a:cs typeface="Arial"/>
              </a:rPr>
              <a:t>Long</a:t>
            </a:r>
            <a:r>
              <a:rPr sz="1600" spc="25" dirty="0">
                <a:latin typeface="Arial"/>
                <a:cs typeface="Arial"/>
              </a:rPr>
              <a:t> </a:t>
            </a:r>
            <a:r>
              <a:rPr sz="1600" spc="-20" dirty="0">
                <a:latin typeface="Arial"/>
                <a:cs typeface="Arial"/>
              </a:rPr>
              <a:t>Term</a:t>
            </a:r>
            <a:r>
              <a:rPr sz="1600" spc="40" dirty="0">
                <a:latin typeface="Arial"/>
                <a:cs typeface="Arial"/>
              </a:rPr>
              <a:t> </a:t>
            </a:r>
            <a:r>
              <a:rPr sz="1600" dirty="0">
                <a:latin typeface="Arial"/>
                <a:cs typeface="Arial"/>
              </a:rPr>
              <a:t>Plan</a:t>
            </a:r>
            <a:r>
              <a:rPr sz="1600" spc="25" dirty="0">
                <a:latin typeface="Arial"/>
                <a:cs typeface="Arial"/>
              </a:rPr>
              <a:t> </a:t>
            </a:r>
            <a:r>
              <a:rPr sz="1600" dirty="0">
                <a:latin typeface="Arial"/>
                <a:cs typeface="Arial"/>
              </a:rPr>
              <a:t>and</a:t>
            </a:r>
            <a:r>
              <a:rPr sz="1600" spc="25" dirty="0">
                <a:latin typeface="Arial"/>
                <a:cs typeface="Arial"/>
              </a:rPr>
              <a:t> </a:t>
            </a:r>
            <a:r>
              <a:rPr sz="1600" dirty="0">
                <a:latin typeface="Arial"/>
                <a:cs typeface="Arial"/>
              </a:rPr>
              <a:t>the</a:t>
            </a:r>
            <a:r>
              <a:rPr sz="1600" spc="30" dirty="0">
                <a:latin typeface="Arial"/>
                <a:cs typeface="Arial"/>
              </a:rPr>
              <a:t> </a:t>
            </a:r>
            <a:r>
              <a:rPr sz="1600" dirty="0">
                <a:latin typeface="Arial"/>
                <a:cs typeface="Arial"/>
              </a:rPr>
              <a:t>Khan</a:t>
            </a:r>
            <a:r>
              <a:rPr sz="1600" spc="35" dirty="0">
                <a:latin typeface="Arial"/>
                <a:cs typeface="Arial"/>
              </a:rPr>
              <a:t> </a:t>
            </a:r>
            <a:r>
              <a:rPr sz="1600" dirty="0">
                <a:latin typeface="Arial"/>
                <a:cs typeface="Arial"/>
              </a:rPr>
              <a:t>Review</a:t>
            </a:r>
            <a:r>
              <a:rPr sz="1600" spc="15" dirty="0">
                <a:latin typeface="Arial"/>
                <a:cs typeface="Arial"/>
              </a:rPr>
              <a:t> </a:t>
            </a:r>
            <a:r>
              <a:rPr sz="1600" spc="-10" dirty="0">
                <a:latin typeface="Arial"/>
                <a:cs typeface="Arial"/>
              </a:rPr>
              <a:t>(2022) </a:t>
            </a:r>
            <a:r>
              <a:rPr sz="1600" dirty="0">
                <a:latin typeface="Arial"/>
                <a:cs typeface="Arial"/>
              </a:rPr>
              <a:t>sets</a:t>
            </a:r>
            <a:r>
              <a:rPr sz="1600" spc="125" dirty="0">
                <a:latin typeface="Arial"/>
                <a:cs typeface="Arial"/>
              </a:rPr>
              <a:t>  </a:t>
            </a:r>
            <a:r>
              <a:rPr sz="1600" dirty="0">
                <a:latin typeface="Arial"/>
                <a:cs typeface="Arial"/>
              </a:rPr>
              <a:t>a</a:t>
            </a:r>
            <a:r>
              <a:rPr sz="1600" spc="125" dirty="0">
                <a:latin typeface="Arial"/>
                <a:cs typeface="Arial"/>
              </a:rPr>
              <a:t>  </a:t>
            </a:r>
            <a:r>
              <a:rPr sz="1600" dirty="0">
                <a:latin typeface="Arial"/>
                <a:cs typeface="Arial"/>
              </a:rPr>
              <a:t>statutory</a:t>
            </a:r>
            <a:r>
              <a:rPr sz="1600" spc="120" dirty="0">
                <a:latin typeface="Arial"/>
                <a:cs typeface="Arial"/>
              </a:rPr>
              <a:t>  </a:t>
            </a:r>
            <a:r>
              <a:rPr sz="1600" dirty="0">
                <a:latin typeface="Arial"/>
                <a:cs typeface="Arial"/>
              </a:rPr>
              <a:t>ambition</a:t>
            </a:r>
            <a:r>
              <a:rPr sz="1600" spc="130" dirty="0">
                <a:latin typeface="Arial"/>
                <a:cs typeface="Arial"/>
              </a:rPr>
              <a:t>  </a:t>
            </a:r>
            <a:r>
              <a:rPr sz="1600" dirty="0">
                <a:latin typeface="Arial"/>
                <a:cs typeface="Arial"/>
              </a:rPr>
              <a:t>to</a:t>
            </a:r>
            <a:r>
              <a:rPr sz="1600" spc="125" dirty="0">
                <a:latin typeface="Arial"/>
                <a:cs typeface="Arial"/>
              </a:rPr>
              <a:t>  </a:t>
            </a:r>
            <a:r>
              <a:rPr sz="1600" dirty="0">
                <a:latin typeface="Arial"/>
                <a:cs typeface="Arial"/>
              </a:rPr>
              <a:t>achieving</a:t>
            </a:r>
            <a:r>
              <a:rPr sz="1600" spc="125" dirty="0">
                <a:latin typeface="Arial"/>
                <a:cs typeface="Arial"/>
              </a:rPr>
              <a:t>  </a:t>
            </a:r>
            <a:r>
              <a:rPr sz="1600" dirty="0">
                <a:latin typeface="Arial"/>
                <a:cs typeface="Arial"/>
              </a:rPr>
              <a:t>a</a:t>
            </a:r>
            <a:r>
              <a:rPr sz="1600" spc="125" dirty="0">
                <a:latin typeface="Arial"/>
                <a:cs typeface="Arial"/>
              </a:rPr>
              <a:t>  </a:t>
            </a:r>
            <a:r>
              <a:rPr sz="1600" spc="-10" dirty="0">
                <a:latin typeface="Arial"/>
                <a:cs typeface="Arial"/>
              </a:rPr>
              <a:t>smoke-</a:t>
            </a:r>
            <a:r>
              <a:rPr sz="1600" spc="-20" dirty="0">
                <a:latin typeface="Arial"/>
                <a:cs typeface="Arial"/>
              </a:rPr>
              <a:t>free </a:t>
            </a:r>
            <a:r>
              <a:rPr sz="1600" dirty="0">
                <a:latin typeface="Arial"/>
                <a:cs typeface="Arial"/>
              </a:rPr>
              <a:t>generation</a:t>
            </a:r>
            <a:r>
              <a:rPr sz="1600" spc="409" dirty="0">
                <a:latin typeface="Arial"/>
                <a:cs typeface="Arial"/>
              </a:rPr>
              <a:t>  </a:t>
            </a:r>
            <a:r>
              <a:rPr sz="1600" dirty="0">
                <a:latin typeface="Arial"/>
                <a:cs typeface="Arial"/>
              </a:rPr>
              <a:t>by</a:t>
            </a:r>
            <a:r>
              <a:rPr sz="1600" spc="409" dirty="0">
                <a:latin typeface="Arial"/>
                <a:cs typeface="Arial"/>
              </a:rPr>
              <a:t>  </a:t>
            </a:r>
            <a:r>
              <a:rPr sz="1600" dirty="0">
                <a:latin typeface="Arial"/>
                <a:cs typeface="Arial"/>
              </a:rPr>
              <a:t>2030,</a:t>
            </a:r>
            <a:r>
              <a:rPr sz="1600" spc="415" dirty="0">
                <a:latin typeface="Arial"/>
                <a:cs typeface="Arial"/>
              </a:rPr>
              <a:t>  </a:t>
            </a:r>
            <a:r>
              <a:rPr sz="1600" dirty="0">
                <a:latin typeface="Arial"/>
                <a:cs typeface="Arial"/>
              </a:rPr>
              <a:t>emphasising</a:t>
            </a:r>
            <a:r>
              <a:rPr sz="1600" spc="415" dirty="0">
                <a:latin typeface="Arial"/>
                <a:cs typeface="Arial"/>
              </a:rPr>
              <a:t>  </a:t>
            </a:r>
            <a:r>
              <a:rPr sz="1600" dirty="0">
                <a:latin typeface="Arial"/>
                <a:cs typeface="Arial"/>
              </a:rPr>
              <a:t>prevention</a:t>
            </a:r>
            <a:r>
              <a:rPr sz="1600" spc="415" dirty="0">
                <a:latin typeface="Arial"/>
                <a:cs typeface="Arial"/>
              </a:rPr>
              <a:t>  </a:t>
            </a:r>
            <a:r>
              <a:rPr sz="1600" spc="-25" dirty="0">
                <a:latin typeface="Arial"/>
                <a:cs typeface="Arial"/>
              </a:rPr>
              <a:t>and </a:t>
            </a:r>
            <a:r>
              <a:rPr sz="1600" dirty="0">
                <a:latin typeface="Arial"/>
                <a:cs typeface="Arial"/>
              </a:rPr>
              <a:t>cessation</a:t>
            </a:r>
            <a:r>
              <a:rPr sz="1600" spc="-45" dirty="0">
                <a:latin typeface="Arial"/>
                <a:cs typeface="Arial"/>
              </a:rPr>
              <a:t> </a:t>
            </a:r>
            <a:r>
              <a:rPr sz="1600" dirty="0">
                <a:latin typeface="Arial"/>
                <a:cs typeface="Arial"/>
              </a:rPr>
              <a:t>(NHS,</a:t>
            </a:r>
            <a:r>
              <a:rPr sz="1600" spc="-30" dirty="0">
                <a:latin typeface="Arial"/>
                <a:cs typeface="Arial"/>
              </a:rPr>
              <a:t> </a:t>
            </a:r>
            <a:r>
              <a:rPr sz="1600" dirty="0">
                <a:latin typeface="Arial"/>
                <a:cs typeface="Arial"/>
              </a:rPr>
              <a:t>2024;</a:t>
            </a:r>
            <a:r>
              <a:rPr sz="1600" spc="-25" dirty="0">
                <a:latin typeface="Arial"/>
                <a:cs typeface="Arial"/>
              </a:rPr>
              <a:t> </a:t>
            </a:r>
            <a:r>
              <a:rPr sz="1600" dirty="0">
                <a:latin typeface="Arial"/>
                <a:cs typeface="Arial"/>
              </a:rPr>
              <a:t>Khan,</a:t>
            </a:r>
            <a:r>
              <a:rPr sz="1600" spc="-35" dirty="0">
                <a:latin typeface="Arial"/>
                <a:cs typeface="Arial"/>
              </a:rPr>
              <a:t> </a:t>
            </a:r>
            <a:r>
              <a:rPr sz="1600" spc="-10" dirty="0">
                <a:latin typeface="Arial"/>
                <a:cs typeface="Arial"/>
              </a:rPr>
              <a:t>2022).</a:t>
            </a:r>
            <a:endParaRPr sz="1600">
              <a:latin typeface="Arial"/>
              <a:cs typeface="Arial"/>
            </a:endParaRPr>
          </a:p>
        </p:txBody>
      </p:sp>
      <p:sp>
        <p:nvSpPr>
          <p:cNvPr id="6" name="object 6"/>
          <p:cNvSpPr txBox="1"/>
          <p:nvPr/>
        </p:nvSpPr>
        <p:spPr>
          <a:xfrm>
            <a:off x="6175628" y="2584474"/>
            <a:ext cx="5253355" cy="3449320"/>
          </a:xfrm>
          <a:prstGeom prst="rect">
            <a:avLst/>
          </a:prstGeom>
        </p:spPr>
        <p:txBody>
          <a:bodyPr vert="horz" wrap="square" lIns="0" tIns="12700" rIns="0" bIns="0" rtlCol="0">
            <a:spAutoFit/>
          </a:bodyPr>
          <a:lstStyle/>
          <a:p>
            <a:pPr marL="12700" marR="5715" indent="229870" algn="just">
              <a:lnSpc>
                <a:spcPct val="130000"/>
              </a:lnSpc>
              <a:spcBef>
                <a:spcPts val="100"/>
              </a:spcBef>
              <a:buChar char="•"/>
              <a:tabLst>
                <a:tab pos="242570" algn="l"/>
              </a:tabLst>
            </a:pPr>
            <a:r>
              <a:rPr sz="1600" dirty="0">
                <a:latin typeface="Arial"/>
                <a:cs typeface="Arial"/>
              </a:rPr>
              <a:t>In</a:t>
            </a:r>
            <a:r>
              <a:rPr sz="1600" spc="365" dirty="0">
                <a:latin typeface="Arial"/>
                <a:cs typeface="Arial"/>
              </a:rPr>
              <a:t> </a:t>
            </a:r>
            <a:r>
              <a:rPr sz="1600" dirty="0">
                <a:latin typeface="Arial"/>
                <a:cs typeface="Arial"/>
              </a:rPr>
              <a:t>2024,</a:t>
            </a:r>
            <a:r>
              <a:rPr sz="1600" spc="375" dirty="0">
                <a:latin typeface="Arial"/>
                <a:cs typeface="Arial"/>
              </a:rPr>
              <a:t> </a:t>
            </a:r>
            <a:r>
              <a:rPr sz="1600" dirty="0">
                <a:latin typeface="Arial"/>
                <a:cs typeface="Arial"/>
              </a:rPr>
              <a:t>smoking</a:t>
            </a:r>
            <a:r>
              <a:rPr sz="1600" spc="365" dirty="0">
                <a:latin typeface="Arial"/>
                <a:cs typeface="Arial"/>
              </a:rPr>
              <a:t> </a:t>
            </a:r>
            <a:r>
              <a:rPr sz="1600" dirty="0">
                <a:latin typeface="Arial"/>
                <a:cs typeface="Arial"/>
              </a:rPr>
              <a:t>among</a:t>
            </a:r>
            <a:r>
              <a:rPr sz="1600" spc="370" dirty="0">
                <a:latin typeface="Arial"/>
                <a:cs typeface="Arial"/>
              </a:rPr>
              <a:t> </a:t>
            </a:r>
            <a:r>
              <a:rPr sz="1600" spc="-10" dirty="0">
                <a:latin typeface="Arial"/>
                <a:cs typeface="Arial"/>
              </a:rPr>
              <a:t>18-24-</a:t>
            </a:r>
            <a:r>
              <a:rPr sz="1600" spc="-20" dirty="0">
                <a:latin typeface="Arial"/>
                <a:cs typeface="Arial"/>
              </a:rPr>
              <a:t>year-</a:t>
            </a:r>
            <a:r>
              <a:rPr sz="1600" dirty="0">
                <a:latin typeface="Arial"/>
                <a:cs typeface="Arial"/>
              </a:rPr>
              <a:t>olds</a:t>
            </a:r>
            <a:r>
              <a:rPr sz="1600" spc="370" dirty="0">
                <a:latin typeface="Arial"/>
                <a:cs typeface="Arial"/>
              </a:rPr>
              <a:t> </a:t>
            </a:r>
            <a:r>
              <a:rPr sz="1600" dirty="0">
                <a:latin typeface="Arial"/>
                <a:cs typeface="Arial"/>
              </a:rPr>
              <a:t>in</a:t>
            </a:r>
            <a:r>
              <a:rPr sz="1600" spc="365" dirty="0">
                <a:latin typeface="Arial"/>
                <a:cs typeface="Arial"/>
              </a:rPr>
              <a:t> </a:t>
            </a:r>
            <a:r>
              <a:rPr sz="1600" spc="-10" dirty="0">
                <a:latin typeface="Arial"/>
                <a:cs typeface="Arial"/>
              </a:rPr>
              <a:t>England </a:t>
            </a:r>
            <a:r>
              <a:rPr sz="1600" dirty="0">
                <a:latin typeface="Arial"/>
                <a:cs typeface="Arial"/>
              </a:rPr>
              <a:t>reach</a:t>
            </a:r>
            <a:r>
              <a:rPr sz="1600" spc="275" dirty="0">
                <a:latin typeface="Arial"/>
                <a:cs typeface="Arial"/>
              </a:rPr>
              <a:t>  </a:t>
            </a:r>
            <a:r>
              <a:rPr sz="1600" dirty="0">
                <a:latin typeface="Arial"/>
                <a:cs typeface="Arial"/>
              </a:rPr>
              <a:t>19.9%,</a:t>
            </a:r>
            <a:r>
              <a:rPr sz="1600" spc="290" dirty="0">
                <a:latin typeface="Arial"/>
                <a:cs typeface="Arial"/>
              </a:rPr>
              <a:t>  </a:t>
            </a:r>
            <a:r>
              <a:rPr sz="1600" dirty="0">
                <a:latin typeface="Arial"/>
                <a:cs typeface="Arial"/>
              </a:rPr>
              <a:t>with</a:t>
            </a:r>
            <a:r>
              <a:rPr sz="1600" spc="280" dirty="0">
                <a:latin typeface="Arial"/>
                <a:cs typeface="Arial"/>
              </a:rPr>
              <a:t>  </a:t>
            </a:r>
            <a:r>
              <a:rPr sz="1600" spc="-10" dirty="0">
                <a:latin typeface="Arial"/>
                <a:cs typeface="Arial"/>
              </a:rPr>
              <a:t>one-</a:t>
            </a:r>
            <a:r>
              <a:rPr sz="1600" dirty="0">
                <a:latin typeface="Arial"/>
                <a:cs typeface="Arial"/>
              </a:rPr>
              <a:t>third</a:t>
            </a:r>
            <a:r>
              <a:rPr sz="1600" spc="285" dirty="0">
                <a:latin typeface="Arial"/>
                <a:cs typeface="Arial"/>
              </a:rPr>
              <a:t>  </a:t>
            </a:r>
            <a:r>
              <a:rPr sz="1600" dirty="0">
                <a:latin typeface="Arial"/>
                <a:cs typeface="Arial"/>
              </a:rPr>
              <a:t>reporting</a:t>
            </a:r>
            <a:r>
              <a:rPr sz="1600" spc="275" dirty="0">
                <a:latin typeface="Arial"/>
                <a:cs typeface="Arial"/>
              </a:rPr>
              <a:t>  </a:t>
            </a:r>
            <a:r>
              <a:rPr sz="1600" dirty="0">
                <a:latin typeface="Arial"/>
                <a:cs typeface="Arial"/>
              </a:rPr>
              <a:t>having</a:t>
            </a:r>
            <a:r>
              <a:rPr sz="1600" spc="280" dirty="0">
                <a:latin typeface="Arial"/>
                <a:cs typeface="Arial"/>
              </a:rPr>
              <a:t>  </a:t>
            </a:r>
            <a:r>
              <a:rPr sz="1600" spc="-10" dirty="0">
                <a:latin typeface="Arial"/>
                <a:cs typeface="Arial"/>
              </a:rPr>
              <a:t>tried </a:t>
            </a:r>
            <a:r>
              <a:rPr sz="1600" dirty="0">
                <a:latin typeface="Arial"/>
                <a:cs typeface="Arial"/>
              </a:rPr>
              <a:t>tobacco.</a:t>
            </a:r>
            <a:r>
              <a:rPr sz="1600" spc="-20" dirty="0">
                <a:latin typeface="Arial"/>
                <a:cs typeface="Arial"/>
              </a:rPr>
              <a:t> </a:t>
            </a:r>
            <a:r>
              <a:rPr sz="1600" dirty="0">
                <a:latin typeface="Arial"/>
                <a:cs typeface="Arial"/>
              </a:rPr>
              <a:t>These</a:t>
            </a:r>
            <a:r>
              <a:rPr sz="1600" spc="-15" dirty="0">
                <a:latin typeface="Arial"/>
                <a:cs typeface="Arial"/>
              </a:rPr>
              <a:t> </a:t>
            </a:r>
            <a:r>
              <a:rPr sz="1600" dirty="0">
                <a:latin typeface="Arial"/>
                <a:cs typeface="Arial"/>
              </a:rPr>
              <a:t>figures</a:t>
            </a:r>
            <a:r>
              <a:rPr sz="1600" spc="-15" dirty="0">
                <a:latin typeface="Arial"/>
                <a:cs typeface="Arial"/>
              </a:rPr>
              <a:t> </a:t>
            </a:r>
            <a:r>
              <a:rPr sz="1600" dirty="0">
                <a:latin typeface="Arial"/>
                <a:cs typeface="Arial"/>
              </a:rPr>
              <a:t>represent</a:t>
            </a:r>
            <a:r>
              <a:rPr sz="1600" spc="-5" dirty="0">
                <a:latin typeface="Arial"/>
                <a:cs typeface="Arial"/>
              </a:rPr>
              <a:t> </a:t>
            </a:r>
            <a:r>
              <a:rPr sz="1600" dirty="0">
                <a:latin typeface="Arial"/>
                <a:cs typeface="Arial"/>
              </a:rPr>
              <a:t>a</a:t>
            </a:r>
            <a:r>
              <a:rPr sz="1600" spc="-20" dirty="0">
                <a:latin typeface="Arial"/>
                <a:cs typeface="Arial"/>
              </a:rPr>
              <a:t> </a:t>
            </a:r>
            <a:r>
              <a:rPr sz="1600" dirty="0">
                <a:latin typeface="Arial"/>
                <a:cs typeface="Arial"/>
              </a:rPr>
              <a:t>concerning</a:t>
            </a:r>
            <a:r>
              <a:rPr sz="1600" spc="-15" dirty="0">
                <a:latin typeface="Arial"/>
                <a:cs typeface="Arial"/>
              </a:rPr>
              <a:t> </a:t>
            </a:r>
            <a:r>
              <a:rPr sz="1600" dirty="0">
                <a:latin typeface="Arial"/>
                <a:cs typeface="Arial"/>
              </a:rPr>
              <a:t>reversal</a:t>
            </a:r>
            <a:r>
              <a:rPr sz="1600" spc="-15" dirty="0">
                <a:latin typeface="Arial"/>
                <a:cs typeface="Arial"/>
              </a:rPr>
              <a:t> </a:t>
            </a:r>
            <a:r>
              <a:rPr sz="1600" spc="-25" dirty="0">
                <a:latin typeface="Arial"/>
                <a:cs typeface="Arial"/>
              </a:rPr>
              <a:t>of </a:t>
            </a:r>
            <a:r>
              <a:rPr sz="1600" dirty="0">
                <a:latin typeface="Arial"/>
                <a:cs typeface="Arial"/>
              </a:rPr>
              <a:t>prior</a:t>
            </a:r>
            <a:r>
              <a:rPr sz="1600" spc="-70" dirty="0">
                <a:latin typeface="Arial"/>
                <a:cs typeface="Arial"/>
              </a:rPr>
              <a:t> </a:t>
            </a:r>
            <a:r>
              <a:rPr sz="1600" dirty="0">
                <a:latin typeface="Arial"/>
                <a:cs typeface="Arial"/>
              </a:rPr>
              <a:t>progress</a:t>
            </a:r>
            <a:r>
              <a:rPr sz="1600" spc="-65" dirty="0">
                <a:latin typeface="Arial"/>
                <a:cs typeface="Arial"/>
              </a:rPr>
              <a:t> </a:t>
            </a:r>
            <a:r>
              <a:rPr sz="1600" spc="-10" dirty="0">
                <a:latin typeface="Arial"/>
                <a:cs typeface="Arial"/>
              </a:rPr>
              <a:t>(GOV.UK,</a:t>
            </a:r>
            <a:r>
              <a:rPr sz="1600" spc="-40" dirty="0">
                <a:latin typeface="Arial"/>
                <a:cs typeface="Arial"/>
              </a:rPr>
              <a:t> </a:t>
            </a:r>
            <a:r>
              <a:rPr sz="1600" spc="-10" dirty="0">
                <a:latin typeface="Arial"/>
                <a:cs typeface="Arial"/>
              </a:rPr>
              <a:t>2024).</a:t>
            </a:r>
            <a:endParaRPr sz="1600">
              <a:latin typeface="Arial"/>
              <a:cs typeface="Arial"/>
            </a:endParaRPr>
          </a:p>
          <a:p>
            <a:pPr>
              <a:lnSpc>
                <a:spcPct val="100000"/>
              </a:lnSpc>
              <a:buFont typeface="Arial"/>
              <a:buChar char="•"/>
            </a:pPr>
            <a:endParaRPr sz="1600">
              <a:latin typeface="Arial"/>
              <a:cs typeface="Arial"/>
            </a:endParaRPr>
          </a:p>
          <a:p>
            <a:pPr>
              <a:lnSpc>
                <a:spcPct val="100000"/>
              </a:lnSpc>
              <a:spcBef>
                <a:spcPts val="810"/>
              </a:spcBef>
              <a:buFont typeface="Arial"/>
              <a:buChar char="•"/>
            </a:pPr>
            <a:endParaRPr sz="1600">
              <a:latin typeface="Arial"/>
              <a:cs typeface="Arial"/>
            </a:endParaRPr>
          </a:p>
          <a:p>
            <a:pPr marL="12700" marR="5080" indent="229870" algn="just">
              <a:lnSpc>
                <a:spcPct val="130000"/>
              </a:lnSpc>
              <a:buChar char="•"/>
              <a:tabLst>
                <a:tab pos="242570" algn="l"/>
              </a:tabLst>
            </a:pPr>
            <a:r>
              <a:rPr sz="1600" dirty="0">
                <a:latin typeface="Arial"/>
                <a:cs typeface="Arial"/>
              </a:rPr>
              <a:t>Smoking</a:t>
            </a:r>
            <a:r>
              <a:rPr sz="1600" spc="275" dirty="0">
                <a:latin typeface="Arial"/>
                <a:cs typeface="Arial"/>
              </a:rPr>
              <a:t>   </a:t>
            </a:r>
            <a:r>
              <a:rPr sz="1600" dirty="0">
                <a:latin typeface="Arial"/>
                <a:cs typeface="Arial"/>
              </a:rPr>
              <a:t>causes</a:t>
            </a:r>
            <a:r>
              <a:rPr sz="1600" spc="280" dirty="0">
                <a:latin typeface="Arial"/>
                <a:cs typeface="Arial"/>
              </a:rPr>
              <a:t>   </a:t>
            </a:r>
            <a:r>
              <a:rPr sz="1600" spc="-10" dirty="0">
                <a:latin typeface="Arial"/>
                <a:cs typeface="Arial"/>
              </a:rPr>
              <a:t>short-</a:t>
            </a:r>
            <a:r>
              <a:rPr sz="1600" dirty="0">
                <a:latin typeface="Arial"/>
                <a:cs typeface="Arial"/>
              </a:rPr>
              <a:t>term</a:t>
            </a:r>
            <a:r>
              <a:rPr sz="1600" spc="280" dirty="0">
                <a:latin typeface="Arial"/>
                <a:cs typeface="Arial"/>
              </a:rPr>
              <a:t>   </a:t>
            </a:r>
            <a:r>
              <a:rPr sz="1600" dirty="0">
                <a:latin typeface="Arial"/>
                <a:cs typeface="Arial"/>
              </a:rPr>
              <a:t>effects</a:t>
            </a:r>
            <a:r>
              <a:rPr sz="1600" spc="280" dirty="0">
                <a:latin typeface="Arial"/>
                <a:cs typeface="Arial"/>
              </a:rPr>
              <a:t>   </a:t>
            </a:r>
            <a:r>
              <a:rPr sz="1600" dirty="0">
                <a:latin typeface="Arial"/>
                <a:cs typeface="Arial"/>
              </a:rPr>
              <a:t>such</a:t>
            </a:r>
            <a:r>
              <a:rPr sz="1600" spc="280" dirty="0">
                <a:latin typeface="Arial"/>
                <a:cs typeface="Arial"/>
              </a:rPr>
              <a:t>   </a:t>
            </a:r>
            <a:r>
              <a:rPr sz="1600" spc="-25" dirty="0">
                <a:latin typeface="Arial"/>
                <a:cs typeface="Arial"/>
              </a:rPr>
              <a:t>as </a:t>
            </a:r>
            <a:r>
              <a:rPr sz="1600" dirty="0">
                <a:latin typeface="Arial"/>
                <a:cs typeface="Arial"/>
              </a:rPr>
              <a:t>breathlessness,</a:t>
            </a:r>
            <a:r>
              <a:rPr sz="1600" spc="220" dirty="0">
                <a:latin typeface="Arial"/>
                <a:cs typeface="Arial"/>
              </a:rPr>
              <a:t>  </a:t>
            </a:r>
            <a:r>
              <a:rPr sz="1600" dirty="0">
                <a:latin typeface="Arial"/>
                <a:cs typeface="Arial"/>
              </a:rPr>
              <a:t>anxiety,</a:t>
            </a:r>
            <a:r>
              <a:rPr sz="1600" spc="220" dirty="0">
                <a:latin typeface="Arial"/>
                <a:cs typeface="Arial"/>
              </a:rPr>
              <a:t>  </a:t>
            </a:r>
            <a:r>
              <a:rPr sz="1600" dirty="0">
                <a:latin typeface="Arial"/>
                <a:cs typeface="Arial"/>
              </a:rPr>
              <a:t>and</a:t>
            </a:r>
            <a:r>
              <a:rPr sz="1600" spc="229" dirty="0">
                <a:latin typeface="Arial"/>
                <a:cs typeface="Arial"/>
              </a:rPr>
              <a:t>  </a:t>
            </a:r>
            <a:r>
              <a:rPr sz="1600" dirty="0">
                <a:latin typeface="Arial"/>
                <a:cs typeface="Arial"/>
              </a:rPr>
              <a:t>impaired</a:t>
            </a:r>
            <a:r>
              <a:rPr sz="1600" spc="220" dirty="0">
                <a:latin typeface="Arial"/>
                <a:cs typeface="Arial"/>
              </a:rPr>
              <a:t>  </a:t>
            </a:r>
            <a:r>
              <a:rPr sz="1600" spc="-10" dirty="0">
                <a:latin typeface="Arial"/>
                <a:cs typeface="Arial"/>
              </a:rPr>
              <a:t>concentration, </a:t>
            </a:r>
            <a:r>
              <a:rPr sz="1600" dirty="0">
                <a:latin typeface="Arial"/>
                <a:cs typeface="Arial"/>
              </a:rPr>
              <a:t>while</a:t>
            </a:r>
            <a:r>
              <a:rPr sz="1600" spc="265" dirty="0">
                <a:latin typeface="Arial"/>
                <a:cs typeface="Arial"/>
              </a:rPr>
              <a:t>  </a:t>
            </a:r>
            <a:r>
              <a:rPr sz="1600" spc="-10" dirty="0">
                <a:latin typeface="Arial"/>
                <a:cs typeface="Arial"/>
              </a:rPr>
              <a:t>long-</a:t>
            </a:r>
            <a:r>
              <a:rPr sz="1600" dirty="0">
                <a:latin typeface="Arial"/>
                <a:cs typeface="Arial"/>
              </a:rPr>
              <a:t>term</a:t>
            </a:r>
            <a:r>
              <a:rPr sz="1600" spc="280" dirty="0">
                <a:latin typeface="Arial"/>
                <a:cs typeface="Arial"/>
              </a:rPr>
              <a:t>  </a:t>
            </a:r>
            <a:r>
              <a:rPr sz="1600" dirty="0">
                <a:latin typeface="Arial"/>
                <a:cs typeface="Arial"/>
              </a:rPr>
              <a:t>consequences</a:t>
            </a:r>
            <a:r>
              <a:rPr sz="1600" spc="265" dirty="0">
                <a:latin typeface="Arial"/>
                <a:cs typeface="Arial"/>
              </a:rPr>
              <a:t>  </a:t>
            </a:r>
            <a:r>
              <a:rPr sz="1600" dirty="0">
                <a:latin typeface="Arial"/>
                <a:cs typeface="Arial"/>
              </a:rPr>
              <a:t>include</a:t>
            </a:r>
            <a:r>
              <a:rPr sz="1600" spc="270" dirty="0">
                <a:latin typeface="Arial"/>
                <a:cs typeface="Arial"/>
              </a:rPr>
              <a:t>  </a:t>
            </a:r>
            <a:r>
              <a:rPr sz="1600" dirty="0">
                <a:latin typeface="Arial"/>
                <a:cs typeface="Arial"/>
              </a:rPr>
              <a:t>COPD,</a:t>
            </a:r>
            <a:r>
              <a:rPr sz="1600" spc="275" dirty="0">
                <a:latin typeface="Arial"/>
                <a:cs typeface="Arial"/>
              </a:rPr>
              <a:t>  </a:t>
            </a:r>
            <a:r>
              <a:rPr sz="1600" spc="-20" dirty="0">
                <a:latin typeface="Arial"/>
                <a:cs typeface="Arial"/>
              </a:rPr>
              <a:t>lung </a:t>
            </a:r>
            <a:r>
              <a:rPr sz="1600" dirty="0">
                <a:latin typeface="Arial"/>
                <a:cs typeface="Arial"/>
              </a:rPr>
              <a:t>cancer,</a:t>
            </a:r>
            <a:r>
              <a:rPr sz="1600" spc="55" dirty="0">
                <a:latin typeface="Arial"/>
                <a:cs typeface="Arial"/>
              </a:rPr>
              <a:t>  </a:t>
            </a:r>
            <a:r>
              <a:rPr sz="1600" dirty="0">
                <a:latin typeface="Arial"/>
                <a:cs typeface="Arial"/>
              </a:rPr>
              <a:t>cardiovascular</a:t>
            </a:r>
            <a:r>
              <a:rPr sz="1600" spc="65" dirty="0">
                <a:latin typeface="Arial"/>
                <a:cs typeface="Arial"/>
              </a:rPr>
              <a:t>  </a:t>
            </a:r>
            <a:r>
              <a:rPr sz="1600" dirty="0">
                <a:latin typeface="Arial"/>
                <a:cs typeface="Arial"/>
              </a:rPr>
              <a:t>disease,</a:t>
            </a:r>
            <a:r>
              <a:rPr sz="1600" spc="55" dirty="0">
                <a:latin typeface="Arial"/>
                <a:cs typeface="Arial"/>
              </a:rPr>
              <a:t>  </a:t>
            </a:r>
            <a:r>
              <a:rPr sz="1600" dirty="0">
                <a:latin typeface="Arial"/>
                <a:cs typeface="Arial"/>
              </a:rPr>
              <a:t>and</a:t>
            </a:r>
            <a:r>
              <a:rPr sz="1600" spc="65" dirty="0">
                <a:latin typeface="Arial"/>
                <a:cs typeface="Arial"/>
              </a:rPr>
              <a:t>  </a:t>
            </a:r>
            <a:r>
              <a:rPr sz="1600" dirty="0">
                <a:latin typeface="Arial"/>
                <a:cs typeface="Arial"/>
              </a:rPr>
              <a:t>reduced</a:t>
            </a:r>
            <a:r>
              <a:rPr sz="1600" spc="60" dirty="0">
                <a:latin typeface="Arial"/>
                <a:cs typeface="Arial"/>
              </a:rPr>
              <a:t>  </a:t>
            </a:r>
            <a:r>
              <a:rPr sz="1600" spc="-10" dirty="0">
                <a:latin typeface="Arial"/>
                <a:cs typeface="Arial"/>
              </a:rPr>
              <a:t>infertility </a:t>
            </a:r>
            <a:r>
              <a:rPr sz="1600" dirty="0">
                <a:latin typeface="Arial"/>
                <a:cs typeface="Arial"/>
              </a:rPr>
              <a:t>(Breton</a:t>
            </a:r>
            <a:r>
              <a:rPr sz="1600" spc="-20" dirty="0">
                <a:latin typeface="Arial"/>
                <a:cs typeface="Arial"/>
              </a:rPr>
              <a:t> </a:t>
            </a:r>
            <a:r>
              <a:rPr sz="1600" i="1" dirty="0">
                <a:latin typeface="Arial"/>
                <a:cs typeface="Arial"/>
              </a:rPr>
              <a:t>et</a:t>
            </a:r>
            <a:r>
              <a:rPr sz="1600" i="1" spc="-25" dirty="0">
                <a:latin typeface="Arial"/>
                <a:cs typeface="Arial"/>
              </a:rPr>
              <a:t> </a:t>
            </a:r>
            <a:r>
              <a:rPr sz="1600" i="1" dirty="0">
                <a:latin typeface="Arial"/>
                <a:cs typeface="Arial"/>
              </a:rPr>
              <a:t>al.</a:t>
            </a:r>
            <a:r>
              <a:rPr sz="1600" dirty="0">
                <a:latin typeface="Arial"/>
                <a:cs typeface="Arial"/>
              </a:rPr>
              <a:t>,</a:t>
            </a:r>
            <a:r>
              <a:rPr sz="1600" spc="-25" dirty="0">
                <a:latin typeface="Arial"/>
                <a:cs typeface="Arial"/>
              </a:rPr>
              <a:t> </a:t>
            </a:r>
            <a:r>
              <a:rPr sz="1600" spc="-10" dirty="0">
                <a:latin typeface="Arial"/>
                <a:cs typeface="Arial"/>
              </a:rPr>
              <a:t>2022).</a:t>
            </a:r>
            <a:endParaRPr sz="1600">
              <a:latin typeface="Arial"/>
              <a:cs typeface="Arial"/>
            </a:endParaRPr>
          </a:p>
        </p:txBody>
      </p:sp>
      <p:grpSp>
        <p:nvGrpSpPr>
          <p:cNvPr id="7" name="object 7"/>
          <p:cNvGrpSpPr/>
          <p:nvPr/>
        </p:nvGrpSpPr>
        <p:grpSpPr>
          <a:xfrm>
            <a:off x="830580" y="1432560"/>
            <a:ext cx="5169535" cy="4596765"/>
            <a:chOff x="830580" y="1432560"/>
            <a:chExt cx="5169535" cy="4596765"/>
          </a:xfrm>
        </p:grpSpPr>
        <p:pic>
          <p:nvPicPr>
            <p:cNvPr id="8" name="object 8"/>
            <p:cNvPicPr/>
            <p:nvPr/>
          </p:nvPicPr>
          <p:blipFill>
            <a:blip r:embed="rId2" cstate="print"/>
            <a:stretch>
              <a:fillRect/>
            </a:stretch>
          </p:blipFill>
          <p:spPr>
            <a:xfrm>
              <a:off x="830580" y="1432560"/>
              <a:ext cx="5169408" cy="4596384"/>
            </a:xfrm>
            <a:prstGeom prst="rect">
              <a:avLst/>
            </a:prstGeom>
          </p:spPr>
        </p:pic>
        <p:pic>
          <p:nvPicPr>
            <p:cNvPr id="9" name="object 9"/>
            <p:cNvPicPr/>
            <p:nvPr/>
          </p:nvPicPr>
          <p:blipFill>
            <a:blip r:embed="rId3" cstate="print"/>
            <a:stretch>
              <a:fillRect/>
            </a:stretch>
          </p:blipFill>
          <p:spPr>
            <a:xfrm>
              <a:off x="895007" y="1496504"/>
              <a:ext cx="4991735" cy="4418837"/>
            </a:xfrm>
            <a:prstGeom prst="rect">
              <a:avLst/>
            </a:prstGeom>
          </p:spPr>
        </p:pic>
        <p:sp>
          <p:nvSpPr>
            <p:cNvPr id="10" name="object 10"/>
            <p:cNvSpPr/>
            <p:nvPr/>
          </p:nvSpPr>
          <p:spPr>
            <a:xfrm>
              <a:off x="875957" y="1477454"/>
              <a:ext cx="5029835" cy="4457065"/>
            </a:xfrm>
            <a:custGeom>
              <a:avLst/>
              <a:gdLst/>
              <a:ahLst/>
              <a:cxnLst/>
              <a:rect l="l" t="t" r="r" b="b"/>
              <a:pathLst>
                <a:path w="5029835" h="4457065">
                  <a:moveTo>
                    <a:pt x="0" y="4456937"/>
                  </a:moveTo>
                  <a:lnTo>
                    <a:pt x="5029835" y="4456937"/>
                  </a:lnTo>
                  <a:lnTo>
                    <a:pt x="5029835" y="0"/>
                  </a:lnTo>
                  <a:lnTo>
                    <a:pt x="0" y="0"/>
                  </a:lnTo>
                  <a:lnTo>
                    <a:pt x="0" y="4456937"/>
                  </a:lnTo>
                  <a:close/>
                </a:path>
              </a:pathLst>
            </a:custGeom>
            <a:ln w="38100">
              <a:solidFill>
                <a:srgbClr val="000000"/>
              </a:solidFill>
            </a:ln>
          </p:spPr>
          <p:txBody>
            <a:bodyPr wrap="square" lIns="0" tIns="0" rIns="0" bIns="0" rtlCol="0"/>
            <a:lstStyle/>
            <a:p>
              <a:endParaRPr/>
            </a:p>
          </p:txBody>
        </p:sp>
      </p:grpSp>
      <p:sp>
        <p:nvSpPr>
          <p:cNvPr id="11" name="object 11"/>
          <p:cNvSpPr txBox="1"/>
          <p:nvPr/>
        </p:nvSpPr>
        <p:spPr>
          <a:xfrm>
            <a:off x="2126107" y="6230213"/>
            <a:ext cx="2529840" cy="299720"/>
          </a:xfrm>
          <a:prstGeom prst="rect">
            <a:avLst/>
          </a:prstGeom>
        </p:spPr>
        <p:txBody>
          <a:bodyPr vert="horz" wrap="square" lIns="0" tIns="12700" rIns="0" bIns="0" rtlCol="0">
            <a:spAutoFit/>
          </a:bodyPr>
          <a:lstStyle/>
          <a:p>
            <a:pPr marL="12700">
              <a:lnSpc>
                <a:spcPct val="100000"/>
              </a:lnSpc>
              <a:spcBef>
                <a:spcPts val="100"/>
              </a:spcBef>
            </a:pPr>
            <a:r>
              <a:rPr sz="1800" dirty="0">
                <a:solidFill>
                  <a:srgbClr val="FF7B80"/>
                </a:solidFill>
                <a:latin typeface="Arial"/>
                <a:cs typeface="Arial"/>
              </a:rPr>
              <a:t>(Source:</a:t>
            </a:r>
            <a:r>
              <a:rPr sz="1800" spc="-65" dirty="0">
                <a:solidFill>
                  <a:srgbClr val="FF7B80"/>
                </a:solidFill>
                <a:latin typeface="Arial"/>
                <a:cs typeface="Arial"/>
              </a:rPr>
              <a:t> </a:t>
            </a:r>
            <a:r>
              <a:rPr sz="1800" spc="-10" dirty="0">
                <a:solidFill>
                  <a:srgbClr val="FF7B80"/>
                </a:solidFill>
                <a:latin typeface="Arial"/>
                <a:cs typeface="Arial"/>
              </a:rPr>
              <a:t>GOV.UK,</a:t>
            </a:r>
            <a:r>
              <a:rPr sz="1800" spc="-60" dirty="0">
                <a:solidFill>
                  <a:srgbClr val="FF7B80"/>
                </a:solidFill>
                <a:latin typeface="Arial"/>
                <a:cs typeface="Arial"/>
              </a:rPr>
              <a:t> </a:t>
            </a:r>
            <a:r>
              <a:rPr sz="1800" spc="-20" dirty="0">
                <a:solidFill>
                  <a:srgbClr val="FF7B80"/>
                </a:solidFill>
                <a:latin typeface="Arial"/>
                <a:cs typeface="Arial"/>
              </a:rPr>
              <a:t>2024)</a:t>
            </a:r>
            <a:endParaRPr sz="1800">
              <a:latin typeface="Arial"/>
              <a:cs typeface="Aria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D9F1D0"/>
          </a:solidFill>
        </p:spPr>
        <p:txBody>
          <a:bodyPr wrap="square" lIns="0" tIns="0" rIns="0" bIns="0" rtlCol="0"/>
          <a:lstStyle/>
          <a:p>
            <a:endParaRPr/>
          </a:p>
        </p:txBody>
      </p:sp>
      <p:graphicFrame>
        <p:nvGraphicFramePr>
          <p:cNvPr id="3" name="object 3"/>
          <p:cNvGraphicFramePr>
            <a:graphicFrameLocks noGrp="1"/>
          </p:cNvGraphicFramePr>
          <p:nvPr/>
        </p:nvGraphicFramePr>
        <p:xfrm>
          <a:off x="394970" y="1324610"/>
          <a:ext cx="11384280" cy="5356859"/>
        </p:xfrm>
        <a:graphic>
          <a:graphicData uri="http://schemas.openxmlformats.org/drawingml/2006/table">
            <a:tbl>
              <a:tblPr firstRow="1" bandRow="1">
                <a:tableStyleId>{2D5ABB26-0587-4C30-8999-92F81FD0307C}</a:tableStyleId>
              </a:tblPr>
              <a:tblGrid>
                <a:gridCol w="3794760">
                  <a:extLst>
                    <a:ext uri="{9D8B030D-6E8A-4147-A177-3AD203B41FA5}">
                      <a16:colId xmlns:a16="http://schemas.microsoft.com/office/drawing/2014/main" val="20000"/>
                    </a:ext>
                  </a:extLst>
                </a:gridCol>
                <a:gridCol w="3794760">
                  <a:extLst>
                    <a:ext uri="{9D8B030D-6E8A-4147-A177-3AD203B41FA5}">
                      <a16:colId xmlns:a16="http://schemas.microsoft.com/office/drawing/2014/main" val="20001"/>
                    </a:ext>
                  </a:extLst>
                </a:gridCol>
                <a:gridCol w="3794760">
                  <a:extLst>
                    <a:ext uri="{9D8B030D-6E8A-4147-A177-3AD203B41FA5}">
                      <a16:colId xmlns:a16="http://schemas.microsoft.com/office/drawing/2014/main" val="20002"/>
                    </a:ext>
                  </a:extLst>
                </a:gridCol>
              </a:tblGrid>
              <a:tr h="398145">
                <a:tc>
                  <a:txBody>
                    <a:bodyPr/>
                    <a:lstStyle/>
                    <a:p>
                      <a:pPr algn="ctr">
                        <a:lnSpc>
                          <a:spcPct val="100000"/>
                        </a:lnSpc>
                        <a:spcBef>
                          <a:spcPts val="215"/>
                        </a:spcBef>
                      </a:pPr>
                      <a:r>
                        <a:rPr sz="1800" b="1" spc="80" dirty="0">
                          <a:solidFill>
                            <a:srgbClr val="FFFFFF"/>
                          </a:solidFill>
                          <a:latin typeface="Calibri"/>
                          <a:cs typeface="Calibri"/>
                        </a:rPr>
                        <a:t>Aims</a:t>
                      </a:r>
                      <a:endParaRPr sz="1800">
                        <a:latin typeface="Calibri"/>
                        <a:cs typeface="Calibri"/>
                      </a:endParaRPr>
                    </a:p>
                  </a:txBody>
                  <a:tcPr marL="0" marR="0" marT="27305"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96B65E"/>
                    </a:solidFill>
                  </a:tcPr>
                </a:tc>
                <a:tc>
                  <a:txBody>
                    <a:bodyPr/>
                    <a:lstStyle/>
                    <a:p>
                      <a:pPr marL="957580">
                        <a:lnSpc>
                          <a:spcPct val="100000"/>
                        </a:lnSpc>
                        <a:spcBef>
                          <a:spcPts val="215"/>
                        </a:spcBef>
                      </a:pPr>
                      <a:r>
                        <a:rPr sz="1800" b="1" spc="50" dirty="0">
                          <a:solidFill>
                            <a:srgbClr val="FFFFFF"/>
                          </a:solidFill>
                          <a:latin typeface="Calibri"/>
                          <a:cs typeface="Calibri"/>
                        </a:rPr>
                        <a:t>SMART</a:t>
                      </a:r>
                      <a:r>
                        <a:rPr sz="1800" b="1" spc="-50" dirty="0">
                          <a:solidFill>
                            <a:srgbClr val="FFFFFF"/>
                          </a:solidFill>
                          <a:latin typeface="Calibri"/>
                          <a:cs typeface="Calibri"/>
                        </a:rPr>
                        <a:t> </a:t>
                      </a:r>
                      <a:r>
                        <a:rPr sz="1800" b="1" spc="75" dirty="0">
                          <a:solidFill>
                            <a:srgbClr val="FFFFFF"/>
                          </a:solidFill>
                          <a:latin typeface="Calibri"/>
                          <a:cs typeface="Calibri"/>
                        </a:rPr>
                        <a:t>Objectives</a:t>
                      </a:r>
                      <a:endParaRPr sz="1800">
                        <a:latin typeface="Calibri"/>
                        <a:cs typeface="Calibri"/>
                      </a:endParaRPr>
                    </a:p>
                  </a:txBody>
                  <a:tcPr marL="0" marR="0" marT="27305"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96B65E"/>
                    </a:solidFill>
                  </a:tcPr>
                </a:tc>
                <a:tc>
                  <a:txBody>
                    <a:bodyPr/>
                    <a:lstStyle/>
                    <a:p>
                      <a:pPr marL="3175" algn="ctr">
                        <a:lnSpc>
                          <a:spcPct val="100000"/>
                        </a:lnSpc>
                        <a:spcBef>
                          <a:spcPts val="215"/>
                        </a:spcBef>
                      </a:pPr>
                      <a:r>
                        <a:rPr sz="1800" b="1" spc="65" dirty="0">
                          <a:solidFill>
                            <a:srgbClr val="FFFFFF"/>
                          </a:solidFill>
                          <a:latin typeface="Calibri"/>
                          <a:cs typeface="Calibri"/>
                        </a:rPr>
                        <a:t>Benefits</a:t>
                      </a:r>
                      <a:endParaRPr sz="1800">
                        <a:latin typeface="Calibri"/>
                        <a:cs typeface="Calibri"/>
                      </a:endParaRPr>
                    </a:p>
                  </a:txBody>
                  <a:tcPr marL="0" marR="0" marT="27305"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96B65E"/>
                    </a:solidFill>
                  </a:tcPr>
                </a:tc>
                <a:extLst>
                  <a:ext uri="{0D108BD9-81ED-4DB2-BD59-A6C34878D82A}">
                    <a16:rowId xmlns:a16="http://schemas.microsoft.com/office/drawing/2014/main" val="10000"/>
                  </a:ext>
                </a:extLst>
              </a:tr>
              <a:tr h="1555750">
                <a:tc>
                  <a:txBody>
                    <a:bodyPr/>
                    <a:lstStyle/>
                    <a:p>
                      <a:pPr>
                        <a:lnSpc>
                          <a:spcPct val="100000"/>
                        </a:lnSpc>
                        <a:spcBef>
                          <a:spcPts val="310"/>
                        </a:spcBef>
                      </a:pPr>
                      <a:endParaRPr sz="1800">
                        <a:latin typeface="Times New Roman"/>
                        <a:cs typeface="Times New Roman"/>
                      </a:endParaRPr>
                    </a:p>
                    <a:p>
                      <a:pPr algn="ctr">
                        <a:lnSpc>
                          <a:spcPct val="100000"/>
                        </a:lnSpc>
                      </a:pPr>
                      <a:r>
                        <a:rPr sz="1800" spc="80" dirty="0">
                          <a:latin typeface="Calibri"/>
                          <a:cs typeface="Calibri"/>
                        </a:rPr>
                        <a:t>Reduce</a:t>
                      </a:r>
                      <a:r>
                        <a:rPr sz="1800" spc="-30" dirty="0">
                          <a:latin typeface="Calibri"/>
                          <a:cs typeface="Calibri"/>
                        </a:rPr>
                        <a:t> </a:t>
                      </a:r>
                      <a:r>
                        <a:rPr sz="1800" spc="55" dirty="0">
                          <a:latin typeface="Calibri"/>
                          <a:cs typeface="Calibri"/>
                        </a:rPr>
                        <a:t>smoking</a:t>
                      </a:r>
                      <a:r>
                        <a:rPr sz="1800" spc="-50" dirty="0">
                          <a:latin typeface="Calibri"/>
                          <a:cs typeface="Calibri"/>
                        </a:rPr>
                        <a:t> </a:t>
                      </a:r>
                      <a:r>
                        <a:rPr sz="1800" spc="-10" dirty="0">
                          <a:latin typeface="Calibri"/>
                          <a:cs typeface="Calibri"/>
                        </a:rPr>
                        <a:t>prevalence</a:t>
                      </a:r>
                      <a:endParaRPr sz="1800">
                        <a:latin typeface="Calibri"/>
                        <a:cs typeface="Calibri"/>
                      </a:endParaRPr>
                    </a:p>
                  </a:txBody>
                  <a:tcPr marL="0" marR="0" marT="3937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D0E0CD"/>
                    </a:solidFill>
                  </a:tcPr>
                </a:tc>
                <a:tc>
                  <a:txBody>
                    <a:bodyPr/>
                    <a:lstStyle/>
                    <a:p>
                      <a:pPr>
                        <a:lnSpc>
                          <a:spcPct val="100000"/>
                        </a:lnSpc>
                        <a:spcBef>
                          <a:spcPts val="310"/>
                        </a:spcBef>
                      </a:pPr>
                      <a:endParaRPr sz="1800">
                        <a:latin typeface="Times New Roman"/>
                        <a:cs typeface="Times New Roman"/>
                      </a:endParaRPr>
                    </a:p>
                    <a:p>
                      <a:pPr marL="133350" marR="128270" algn="ctr">
                        <a:lnSpc>
                          <a:spcPct val="100000"/>
                        </a:lnSpc>
                      </a:pPr>
                      <a:r>
                        <a:rPr sz="1800" dirty="0">
                          <a:latin typeface="Calibri"/>
                          <a:cs typeface="Calibri"/>
                        </a:rPr>
                        <a:t>Achieve</a:t>
                      </a:r>
                      <a:r>
                        <a:rPr sz="1800" spc="65" dirty="0">
                          <a:latin typeface="Calibri"/>
                          <a:cs typeface="Calibri"/>
                        </a:rPr>
                        <a:t> </a:t>
                      </a:r>
                      <a:r>
                        <a:rPr sz="1800" spc="85" dirty="0">
                          <a:latin typeface="Calibri"/>
                          <a:cs typeface="Calibri"/>
                        </a:rPr>
                        <a:t>a</a:t>
                      </a:r>
                      <a:r>
                        <a:rPr sz="1800" spc="90" dirty="0">
                          <a:latin typeface="Calibri"/>
                          <a:cs typeface="Calibri"/>
                        </a:rPr>
                        <a:t> 10% </a:t>
                      </a:r>
                      <a:r>
                        <a:rPr sz="1800" dirty="0">
                          <a:latin typeface="Calibri"/>
                          <a:cs typeface="Calibri"/>
                        </a:rPr>
                        <a:t>reduction</a:t>
                      </a:r>
                      <a:r>
                        <a:rPr sz="1800" spc="75" dirty="0">
                          <a:latin typeface="Calibri"/>
                          <a:cs typeface="Calibri"/>
                        </a:rPr>
                        <a:t> </a:t>
                      </a:r>
                      <a:r>
                        <a:rPr sz="1800" dirty="0">
                          <a:latin typeface="Calibri"/>
                          <a:cs typeface="Calibri"/>
                        </a:rPr>
                        <a:t>in</a:t>
                      </a:r>
                      <a:r>
                        <a:rPr sz="1800" spc="70" dirty="0">
                          <a:latin typeface="Calibri"/>
                          <a:cs typeface="Calibri"/>
                        </a:rPr>
                        <a:t> </a:t>
                      </a:r>
                      <a:r>
                        <a:rPr sz="1800" spc="50" dirty="0">
                          <a:latin typeface="Calibri"/>
                          <a:cs typeface="Calibri"/>
                        </a:rPr>
                        <a:t>smoking </a:t>
                      </a:r>
                      <a:r>
                        <a:rPr sz="1800" spc="55" dirty="0">
                          <a:latin typeface="Calibri"/>
                          <a:cs typeface="Calibri"/>
                        </a:rPr>
                        <a:t>among</a:t>
                      </a:r>
                      <a:r>
                        <a:rPr sz="1800" spc="85" dirty="0">
                          <a:latin typeface="Calibri"/>
                          <a:cs typeface="Calibri"/>
                        </a:rPr>
                        <a:t> </a:t>
                      </a:r>
                      <a:r>
                        <a:rPr sz="1800" dirty="0">
                          <a:latin typeface="Calibri"/>
                          <a:cs typeface="Calibri"/>
                        </a:rPr>
                        <a:t>18-24-year-</a:t>
                      </a:r>
                      <a:r>
                        <a:rPr sz="1800" spc="80" dirty="0">
                          <a:latin typeface="Calibri"/>
                          <a:cs typeface="Calibri"/>
                        </a:rPr>
                        <a:t>olds</a:t>
                      </a:r>
                      <a:r>
                        <a:rPr sz="1800" spc="100" dirty="0">
                          <a:latin typeface="Calibri"/>
                          <a:cs typeface="Calibri"/>
                        </a:rPr>
                        <a:t> </a:t>
                      </a:r>
                      <a:r>
                        <a:rPr sz="1800" dirty="0">
                          <a:latin typeface="Calibri"/>
                          <a:cs typeface="Calibri"/>
                        </a:rPr>
                        <a:t>within</a:t>
                      </a:r>
                      <a:r>
                        <a:rPr sz="1800" spc="90" dirty="0">
                          <a:latin typeface="Calibri"/>
                          <a:cs typeface="Calibri"/>
                        </a:rPr>
                        <a:t> </a:t>
                      </a:r>
                      <a:r>
                        <a:rPr sz="1800" spc="-25" dirty="0">
                          <a:latin typeface="Calibri"/>
                          <a:cs typeface="Calibri"/>
                        </a:rPr>
                        <a:t>12 </a:t>
                      </a:r>
                      <a:r>
                        <a:rPr sz="1800" spc="50" dirty="0">
                          <a:latin typeface="Calibri"/>
                          <a:cs typeface="Calibri"/>
                        </a:rPr>
                        <a:t>months,</a:t>
                      </a:r>
                      <a:r>
                        <a:rPr sz="1800" spc="-20" dirty="0">
                          <a:latin typeface="Calibri"/>
                          <a:cs typeface="Calibri"/>
                        </a:rPr>
                        <a:t> </a:t>
                      </a:r>
                      <a:r>
                        <a:rPr sz="1800" spc="60" dirty="0">
                          <a:latin typeface="Calibri"/>
                          <a:cs typeface="Calibri"/>
                        </a:rPr>
                        <a:t>measured</a:t>
                      </a:r>
                      <a:r>
                        <a:rPr sz="1800" spc="-5" dirty="0">
                          <a:latin typeface="Calibri"/>
                          <a:cs typeface="Calibri"/>
                        </a:rPr>
                        <a:t> </a:t>
                      </a:r>
                      <a:r>
                        <a:rPr sz="1800" dirty="0">
                          <a:latin typeface="Calibri"/>
                          <a:cs typeface="Calibri"/>
                        </a:rPr>
                        <a:t>through</a:t>
                      </a:r>
                      <a:r>
                        <a:rPr sz="1800" spc="-30" dirty="0">
                          <a:latin typeface="Calibri"/>
                          <a:cs typeface="Calibri"/>
                        </a:rPr>
                        <a:t> </a:t>
                      </a:r>
                      <a:r>
                        <a:rPr sz="1800" spc="110" dirty="0">
                          <a:latin typeface="Calibri"/>
                          <a:cs typeface="Calibri"/>
                        </a:rPr>
                        <a:t>ONS </a:t>
                      </a:r>
                      <a:r>
                        <a:rPr sz="1800" dirty="0">
                          <a:latin typeface="Calibri"/>
                          <a:cs typeface="Calibri"/>
                        </a:rPr>
                        <a:t>survey</a:t>
                      </a:r>
                      <a:r>
                        <a:rPr sz="1800" spc="170" dirty="0">
                          <a:latin typeface="Calibri"/>
                          <a:cs typeface="Calibri"/>
                        </a:rPr>
                        <a:t> </a:t>
                      </a:r>
                      <a:r>
                        <a:rPr sz="1800" spc="-10" dirty="0">
                          <a:latin typeface="Calibri"/>
                          <a:cs typeface="Calibri"/>
                        </a:rPr>
                        <a:t>data.</a:t>
                      </a:r>
                      <a:endParaRPr sz="1800">
                        <a:latin typeface="Calibri"/>
                        <a:cs typeface="Calibri"/>
                      </a:endParaRPr>
                    </a:p>
                  </a:txBody>
                  <a:tcPr marL="0" marR="0" marT="3937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D0E0CD"/>
                    </a:solidFill>
                  </a:tcPr>
                </a:tc>
                <a:tc>
                  <a:txBody>
                    <a:bodyPr/>
                    <a:lstStyle/>
                    <a:p>
                      <a:pPr>
                        <a:lnSpc>
                          <a:spcPct val="100000"/>
                        </a:lnSpc>
                        <a:spcBef>
                          <a:spcPts val="310"/>
                        </a:spcBef>
                      </a:pPr>
                      <a:endParaRPr sz="1800">
                        <a:latin typeface="Times New Roman"/>
                        <a:cs typeface="Times New Roman"/>
                      </a:endParaRPr>
                    </a:p>
                    <a:p>
                      <a:pPr marL="314960" marR="307975" algn="ctr">
                        <a:lnSpc>
                          <a:spcPct val="100000"/>
                        </a:lnSpc>
                      </a:pPr>
                      <a:r>
                        <a:rPr sz="1800" dirty="0">
                          <a:latin typeface="Calibri"/>
                          <a:cs typeface="Calibri"/>
                        </a:rPr>
                        <a:t>Fewer</a:t>
                      </a:r>
                      <a:r>
                        <a:rPr sz="1800" spc="20" dirty="0">
                          <a:latin typeface="Calibri"/>
                          <a:cs typeface="Calibri"/>
                        </a:rPr>
                        <a:t> </a:t>
                      </a:r>
                      <a:r>
                        <a:rPr sz="1800" dirty="0">
                          <a:latin typeface="Calibri"/>
                          <a:cs typeface="Calibri"/>
                        </a:rPr>
                        <a:t>young </a:t>
                      </a:r>
                      <a:r>
                        <a:rPr sz="1800" spc="55" dirty="0">
                          <a:latin typeface="Calibri"/>
                          <a:cs typeface="Calibri"/>
                        </a:rPr>
                        <a:t>adults</a:t>
                      </a:r>
                      <a:r>
                        <a:rPr sz="1800" spc="40" dirty="0">
                          <a:latin typeface="Calibri"/>
                          <a:cs typeface="Calibri"/>
                        </a:rPr>
                        <a:t> </a:t>
                      </a:r>
                      <a:r>
                        <a:rPr sz="1800" spc="60" dirty="0">
                          <a:latin typeface="Calibri"/>
                          <a:cs typeface="Calibri"/>
                        </a:rPr>
                        <a:t>smoking</a:t>
                      </a:r>
                      <a:r>
                        <a:rPr sz="1800" spc="5" dirty="0">
                          <a:latin typeface="Calibri"/>
                          <a:cs typeface="Calibri"/>
                        </a:rPr>
                        <a:t> </a:t>
                      </a:r>
                      <a:r>
                        <a:rPr sz="1800" spc="-20" dirty="0">
                          <a:latin typeface="Calibri"/>
                          <a:cs typeface="Calibri"/>
                        </a:rPr>
                        <a:t>will </a:t>
                      </a:r>
                      <a:r>
                        <a:rPr sz="1800" dirty="0">
                          <a:latin typeface="Calibri"/>
                          <a:cs typeface="Calibri"/>
                        </a:rPr>
                        <a:t>improve</a:t>
                      </a:r>
                      <a:r>
                        <a:rPr sz="1800" spc="95" dirty="0">
                          <a:latin typeface="Calibri"/>
                          <a:cs typeface="Calibri"/>
                        </a:rPr>
                        <a:t> </a:t>
                      </a:r>
                      <a:r>
                        <a:rPr sz="1800" dirty="0">
                          <a:latin typeface="Calibri"/>
                          <a:cs typeface="Calibri"/>
                        </a:rPr>
                        <a:t>respiratory</a:t>
                      </a:r>
                      <a:r>
                        <a:rPr sz="1800" spc="145" dirty="0">
                          <a:latin typeface="Calibri"/>
                          <a:cs typeface="Calibri"/>
                        </a:rPr>
                        <a:t> </a:t>
                      </a:r>
                      <a:r>
                        <a:rPr sz="1800" dirty="0">
                          <a:latin typeface="Calibri"/>
                          <a:cs typeface="Calibri"/>
                        </a:rPr>
                        <a:t>health</a:t>
                      </a:r>
                      <a:r>
                        <a:rPr sz="1800" spc="145" dirty="0">
                          <a:latin typeface="Calibri"/>
                          <a:cs typeface="Calibri"/>
                        </a:rPr>
                        <a:t> </a:t>
                      </a:r>
                      <a:r>
                        <a:rPr sz="1800" spc="30" dirty="0">
                          <a:latin typeface="Calibri"/>
                          <a:cs typeface="Calibri"/>
                        </a:rPr>
                        <a:t>and </a:t>
                      </a:r>
                      <a:r>
                        <a:rPr sz="1800" spc="50" dirty="0">
                          <a:latin typeface="Calibri"/>
                          <a:cs typeface="Calibri"/>
                        </a:rPr>
                        <a:t>reduce</a:t>
                      </a:r>
                      <a:r>
                        <a:rPr sz="1800" spc="-45" dirty="0">
                          <a:latin typeface="Calibri"/>
                          <a:cs typeface="Calibri"/>
                        </a:rPr>
                        <a:t> </a:t>
                      </a:r>
                      <a:r>
                        <a:rPr sz="1800" spc="145" dirty="0">
                          <a:latin typeface="Calibri"/>
                          <a:cs typeface="Calibri"/>
                        </a:rPr>
                        <a:t>NHS</a:t>
                      </a:r>
                      <a:r>
                        <a:rPr sz="1800" spc="-50" dirty="0">
                          <a:latin typeface="Calibri"/>
                          <a:cs typeface="Calibri"/>
                        </a:rPr>
                        <a:t> </a:t>
                      </a:r>
                      <a:r>
                        <a:rPr sz="1800" spc="-10" dirty="0">
                          <a:latin typeface="Calibri"/>
                          <a:cs typeface="Calibri"/>
                        </a:rPr>
                        <a:t>burden.</a:t>
                      </a:r>
                      <a:endParaRPr sz="1800">
                        <a:latin typeface="Calibri"/>
                        <a:cs typeface="Calibri"/>
                      </a:endParaRPr>
                    </a:p>
                  </a:txBody>
                  <a:tcPr marL="0" marR="0" marT="3937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D0E0CD"/>
                    </a:solidFill>
                  </a:tcPr>
                </a:tc>
                <a:extLst>
                  <a:ext uri="{0D108BD9-81ED-4DB2-BD59-A6C34878D82A}">
                    <a16:rowId xmlns:a16="http://schemas.microsoft.com/office/drawing/2014/main" val="10001"/>
                  </a:ext>
                </a:extLst>
              </a:tr>
              <a:tr h="1555750">
                <a:tc>
                  <a:txBody>
                    <a:bodyPr/>
                    <a:lstStyle/>
                    <a:p>
                      <a:pPr>
                        <a:lnSpc>
                          <a:spcPct val="100000"/>
                        </a:lnSpc>
                        <a:spcBef>
                          <a:spcPts val="310"/>
                        </a:spcBef>
                      </a:pPr>
                      <a:endParaRPr sz="1800">
                        <a:latin typeface="Times New Roman"/>
                        <a:cs typeface="Times New Roman"/>
                      </a:endParaRPr>
                    </a:p>
                    <a:p>
                      <a:pPr algn="ctr">
                        <a:lnSpc>
                          <a:spcPct val="100000"/>
                        </a:lnSpc>
                      </a:pPr>
                      <a:r>
                        <a:rPr sz="1800" spc="65" dirty="0">
                          <a:latin typeface="Calibri"/>
                          <a:cs typeface="Calibri"/>
                        </a:rPr>
                        <a:t>Increase</a:t>
                      </a:r>
                      <a:r>
                        <a:rPr sz="1800" spc="-10" dirty="0">
                          <a:latin typeface="Calibri"/>
                          <a:cs typeface="Calibri"/>
                        </a:rPr>
                        <a:t> </a:t>
                      </a:r>
                      <a:r>
                        <a:rPr sz="1800" dirty="0">
                          <a:latin typeface="Calibri"/>
                          <a:cs typeface="Calibri"/>
                        </a:rPr>
                        <a:t>quit</a:t>
                      </a:r>
                      <a:r>
                        <a:rPr sz="1800" spc="-15" dirty="0">
                          <a:latin typeface="Calibri"/>
                          <a:cs typeface="Calibri"/>
                        </a:rPr>
                        <a:t> </a:t>
                      </a:r>
                      <a:r>
                        <a:rPr sz="1800" spc="-10" dirty="0">
                          <a:latin typeface="Calibri"/>
                          <a:cs typeface="Calibri"/>
                        </a:rPr>
                        <a:t>attempts</a:t>
                      </a:r>
                      <a:endParaRPr sz="1800">
                        <a:latin typeface="Calibri"/>
                        <a:cs typeface="Calibri"/>
                      </a:endParaRPr>
                    </a:p>
                  </a:txBody>
                  <a:tcPr marL="0" marR="0" marT="3937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F0E8"/>
                    </a:solidFill>
                  </a:tcPr>
                </a:tc>
                <a:tc>
                  <a:txBody>
                    <a:bodyPr/>
                    <a:lstStyle/>
                    <a:p>
                      <a:pPr>
                        <a:lnSpc>
                          <a:spcPct val="100000"/>
                        </a:lnSpc>
                        <a:spcBef>
                          <a:spcPts val="310"/>
                        </a:spcBef>
                      </a:pPr>
                      <a:endParaRPr sz="1800">
                        <a:latin typeface="Times New Roman"/>
                        <a:cs typeface="Times New Roman"/>
                      </a:endParaRPr>
                    </a:p>
                    <a:p>
                      <a:pPr marL="105410" marR="100965" algn="ctr">
                        <a:lnSpc>
                          <a:spcPct val="100000"/>
                        </a:lnSpc>
                      </a:pPr>
                      <a:r>
                        <a:rPr sz="1800" spc="65" dirty="0">
                          <a:latin typeface="Calibri"/>
                          <a:cs typeface="Calibri"/>
                        </a:rPr>
                        <a:t>Boost</a:t>
                      </a:r>
                      <a:r>
                        <a:rPr sz="1800" spc="-35" dirty="0">
                          <a:latin typeface="Calibri"/>
                          <a:cs typeface="Calibri"/>
                        </a:rPr>
                        <a:t> </a:t>
                      </a:r>
                      <a:r>
                        <a:rPr sz="1800" dirty="0">
                          <a:latin typeface="Calibri"/>
                          <a:cs typeface="Calibri"/>
                        </a:rPr>
                        <a:t>referrals</a:t>
                      </a:r>
                      <a:r>
                        <a:rPr sz="1800" spc="5" dirty="0">
                          <a:latin typeface="Calibri"/>
                          <a:cs typeface="Calibri"/>
                        </a:rPr>
                        <a:t> </a:t>
                      </a:r>
                      <a:r>
                        <a:rPr sz="1800" dirty="0">
                          <a:latin typeface="Calibri"/>
                          <a:cs typeface="Calibri"/>
                        </a:rPr>
                        <a:t>to</a:t>
                      </a:r>
                      <a:r>
                        <a:rPr sz="1800" spc="5" dirty="0">
                          <a:latin typeface="Calibri"/>
                          <a:cs typeface="Calibri"/>
                        </a:rPr>
                        <a:t> </a:t>
                      </a:r>
                      <a:r>
                        <a:rPr sz="1800" spc="145" dirty="0">
                          <a:latin typeface="Calibri"/>
                          <a:cs typeface="Calibri"/>
                        </a:rPr>
                        <a:t>NHS</a:t>
                      </a:r>
                      <a:r>
                        <a:rPr sz="1800" spc="-5" dirty="0">
                          <a:latin typeface="Calibri"/>
                          <a:cs typeface="Calibri"/>
                        </a:rPr>
                        <a:t> </a:t>
                      </a:r>
                      <a:r>
                        <a:rPr sz="1800" spc="55" dirty="0">
                          <a:latin typeface="Calibri"/>
                          <a:cs typeface="Calibri"/>
                        </a:rPr>
                        <a:t>Stop</a:t>
                      </a:r>
                      <a:r>
                        <a:rPr sz="1800" dirty="0">
                          <a:latin typeface="Calibri"/>
                          <a:cs typeface="Calibri"/>
                        </a:rPr>
                        <a:t> </a:t>
                      </a:r>
                      <a:r>
                        <a:rPr sz="1800" spc="45" dirty="0">
                          <a:latin typeface="Calibri"/>
                          <a:cs typeface="Calibri"/>
                        </a:rPr>
                        <a:t>Smoking </a:t>
                      </a:r>
                      <a:r>
                        <a:rPr sz="1800" spc="75" dirty="0">
                          <a:latin typeface="Calibri"/>
                          <a:cs typeface="Calibri"/>
                        </a:rPr>
                        <a:t>Services</a:t>
                      </a:r>
                      <a:r>
                        <a:rPr sz="1800" spc="-20" dirty="0">
                          <a:latin typeface="Calibri"/>
                          <a:cs typeface="Calibri"/>
                        </a:rPr>
                        <a:t> </a:t>
                      </a:r>
                      <a:r>
                        <a:rPr sz="1800" dirty="0">
                          <a:latin typeface="Calibri"/>
                          <a:cs typeface="Calibri"/>
                        </a:rPr>
                        <a:t>by </a:t>
                      </a:r>
                      <a:r>
                        <a:rPr sz="1800" spc="90" dirty="0">
                          <a:latin typeface="Calibri"/>
                          <a:cs typeface="Calibri"/>
                        </a:rPr>
                        <a:t>20%</a:t>
                      </a:r>
                      <a:r>
                        <a:rPr sz="1800" spc="-5" dirty="0">
                          <a:latin typeface="Calibri"/>
                          <a:cs typeface="Calibri"/>
                        </a:rPr>
                        <a:t> </a:t>
                      </a:r>
                      <a:r>
                        <a:rPr sz="1800" dirty="0">
                          <a:latin typeface="Calibri"/>
                          <a:cs typeface="Calibri"/>
                        </a:rPr>
                        <a:t>in</a:t>
                      </a:r>
                      <a:r>
                        <a:rPr sz="1800" spc="-10" dirty="0">
                          <a:latin typeface="Calibri"/>
                          <a:cs typeface="Calibri"/>
                        </a:rPr>
                        <a:t> </a:t>
                      </a:r>
                      <a:r>
                        <a:rPr sz="1800" dirty="0">
                          <a:latin typeface="Calibri"/>
                          <a:cs typeface="Calibri"/>
                        </a:rPr>
                        <a:t>one</a:t>
                      </a:r>
                      <a:r>
                        <a:rPr sz="1800" spc="-20" dirty="0">
                          <a:latin typeface="Calibri"/>
                          <a:cs typeface="Calibri"/>
                        </a:rPr>
                        <a:t> </a:t>
                      </a:r>
                      <a:r>
                        <a:rPr sz="1800" dirty="0">
                          <a:latin typeface="Calibri"/>
                          <a:cs typeface="Calibri"/>
                        </a:rPr>
                        <a:t>year,</a:t>
                      </a:r>
                      <a:r>
                        <a:rPr sz="1800" spc="-20" dirty="0">
                          <a:latin typeface="Calibri"/>
                          <a:cs typeface="Calibri"/>
                        </a:rPr>
                        <a:t> </a:t>
                      </a:r>
                      <a:r>
                        <a:rPr sz="1800" spc="-10" dirty="0">
                          <a:latin typeface="Calibri"/>
                          <a:cs typeface="Calibri"/>
                        </a:rPr>
                        <a:t>tracked </a:t>
                      </a:r>
                      <a:r>
                        <a:rPr sz="1800" dirty="0">
                          <a:latin typeface="Calibri"/>
                          <a:cs typeface="Calibri"/>
                        </a:rPr>
                        <a:t>via</a:t>
                      </a:r>
                      <a:r>
                        <a:rPr sz="1800" spc="65" dirty="0">
                          <a:latin typeface="Calibri"/>
                          <a:cs typeface="Calibri"/>
                        </a:rPr>
                        <a:t> </a:t>
                      </a:r>
                      <a:r>
                        <a:rPr sz="1800" spc="60" dirty="0">
                          <a:latin typeface="Calibri"/>
                          <a:cs typeface="Calibri"/>
                        </a:rPr>
                        <a:t>service</a:t>
                      </a:r>
                      <a:r>
                        <a:rPr sz="1800" spc="45" dirty="0">
                          <a:latin typeface="Calibri"/>
                          <a:cs typeface="Calibri"/>
                        </a:rPr>
                        <a:t> </a:t>
                      </a:r>
                      <a:r>
                        <a:rPr sz="1800" dirty="0">
                          <a:latin typeface="Calibri"/>
                          <a:cs typeface="Calibri"/>
                        </a:rPr>
                        <a:t>uptake</a:t>
                      </a:r>
                      <a:r>
                        <a:rPr sz="1800" spc="75" dirty="0">
                          <a:latin typeface="Calibri"/>
                          <a:cs typeface="Calibri"/>
                        </a:rPr>
                        <a:t> </a:t>
                      </a:r>
                      <a:r>
                        <a:rPr sz="1800" spc="40" dirty="0">
                          <a:latin typeface="Calibri"/>
                          <a:cs typeface="Calibri"/>
                        </a:rPr>
                        <a:t>records.</a:t>
                      </a:r>
                      <a:endParaRPr sz="1800">
                        <a:latin typeface="Calibri"/>
                        <a:cs typeface="Calibri"/>
                      </a:endParaRPr>
                    </a:p>
                  </a:txBody>
                  <a:tcPr marL="0" marR="0" marT="3937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F0E8"/>
                    </a:solidFill>
                  </a:tcPr>
                </a:tc>
                <a:tc>
                  <a:txBody>
                    <a:bodyPr/>
                    <a:lstStyle/>
                    <a:p>
                      <a:pPr>
                        <a:lnSpc>
                          <a:spcPct val="100000"/>
                        </a:lnSpc>
                        <a:spcBef>
                          <a:spcPts val="310"/>
                        </a:spcBef>
                      </a:pPr>
                      <a:endParaRPr sz="1800">
                        <a:latin typeface="Times New Roman"/>
                        <a:cs typeface="Times New Roman"/>
                      </a:endParaRPr>
                    </a:p>
                    <a:p>
                      <a:pPr marL="133350" marR="122555" indent="-4445" algn="ctr">
                        <a:lnSpc>
                          <a:spcPct val="100000"/>
                        </a:lnSpc>
                      </a:pPr>
                      <a:r>
                        <a:rPr sz="1800" spc="-20" dirty="0">
                          <a:latin typeface="Calibri"/>
                          <a:cs typeface="Calibri"/>
                        </a:rPr>
                        <a:t>More</a:t>
                      </a:r>
                      <a:r>
                        <a:rPr sz="1800" spc="35" dirty="0">
                          <a:latin typeface="Calibri"/>
                          <a:cs typeface="Calibri"/>
                        </a:rPr>
                        <a:t> </a:t>
                      </a:r>
                      <a:r>
                        <a:rPr sz="1800" dirty="0">
                          <a:latin typeface="Calibri"/>
                          <a:cs typeface="Calibri"/>
                        </a:rPr>
                        <a:t>quitting</a:t>
                      </a:r>
                      <a:r>
                        <a:rPr sz="1800" spc="50" dirty="0">
                          <a:latin typeface="Calibri"/>
                          <a:cs typeface="Calibri"/>
                        </a:rPr>
                        <a:t> </a:t>
                      </a:r>
                      <a:r>
                        <a:rPr sz="1800" dirty="0">
                          <a:latin typeface="Calibri"/>
                          <a:cs typeface="Calibri"/>
                        </a:rPr>
                        <a:t>attempts</a:t>
                      </a:r>
                      <a:r>
                        <a:rPr sz="1800" spc="114" dirty="0">
                          <a:latin typeface="Calibri"/>
                          <a:cs typeface="Calibri"/>
                        </a:rPr>
                        <a:t> </a:t>
                      </a:r>
                      <a:r>
                        <a:rPr sz="1800" spc="60" dirty="0">
                          <a:latin typeface="Calibri"/>
                          <a:cs typeface="Calibri"/>
                        </a:rPr>
                        <a:t>increase</a:t>
                      </a:r>
                      <a:r>
                        <a:rPr sz="1800" spc="50" dirty="0">
                          <a:latin typeface="Calibri"/>
                          <a:cs typeface="Calibri"/>
                        </a:rPr>
                        <a:t> </a:t>
                      </a:r>
                      <a:r>
                        <a:rPr sz="1800" spc="-25" dirty="0">
                          <a:latin typeface="Calibri"/>
                          <a:cs typeface="Calibri"/>
                        </a:rPr>
                        <a:t>the </a:t>
                      </a:r>
                      <a:r>
                        <a:rPr sz="1800" spc="105" dirty="0">
                          <a:latin typeface="Calibri"/>
                          <a:cs typeface="Calibri"/>
                        </a:rPr>
                        <a:t>chances</a:t>
                      </a:r>
                      <a:r>
                        <a:rPr sz="1800" spc="25" dirty="0">
                          <a:latin typeface="Calibri"/>
                          <a:cs typeface="Calibri"/>
                        </a:rPr>
                        <a:t> </a:t>
                      </a:r>
                      <a:r>
                        <a:rPr sz="1800" dirty="0">
                          <a:latin typeface="Calibri"/>
                          <a:cs typeface="Calibri"/>
                        </a:rPr>
                        <a:t>of</a:t>
                      </a:r>
                      <a:r>
                        <a:rPr sz="1800" spc="45" dirty="0">
                          <a:latin typeface="Calibri"/>
                          <a:cs typeface="Calibri"/>
                        </a:rPr>
                        <a:t> </a:t>
                      </a:r>
                      <a:r>
                        <a:rPr sz="1800" dirty="0">
                          <a:latin typeface="Calibri"/>
                          <a:cs typeface="Calibri"/>
                        </a:rPr>
                        <a:t>long-term</a:t>
                      </a:r>
                      <a:r>
                        <a:rPr sz="1800" spc="55" dirty="0">
                          <a:latin typeface="Calibri"/>
                          <a:cs typeface="Calibri"/>
                        </a:rPr>
                        <a:t> </a:t>
                      </a:r>
                      <a:r>
                        <a:rPr sz="1800" spc="75" dirty="0">
                          <a:latin typeface="Calibri"/>
                          <a:cs typeface="Calibri"/>
                        </a:rPr>
                        <a:t>cessation</a:t>
                      </a:r>
                      <a:r>
                        <a:rPr sz="1800" spc="35" dirty="0">
                          <a:latin typeface="Calibri"/>
                          <a:cs typeface="Calibri"/>
                        </a:rPr>
                        <a:t> and </a:t>
                      </a:r>
                      <a:r>
                        <a:rPr sz="1800" spc="10" dirty="0">
                          <a:latin typeface="Calibri"/>
                          <a:cs typeface="Calibri"/>
                        </a:rPr>
                        <a:t>healthier</a:t>
                      </a:r>
                      <a:r>
                        <a:rPr sz="1800" spc="65" dirty="0">
                          <a:latin typeface="Calibri"/>
                          <a:cs typeface="Calibri"/>
                        </a:rPr>
                        <a:t> </a:t>
                      </a:r>
                      <a:r>
                        <a:rPr sz="1800" spc="10" dirty="0">
                          <a:latin typeface="Calibri"/>
                          <a:cs typeface="Calibri"/>
                        </a:rPr>
                        <a:t>lifestyles</a:t>
                      </a:r>
                      <a:r>
                        <a:rPr sz="1800" spc="95" dirty="0">
                          <a:latin typeface="Calibri"/>
                          <a:cs typeface="Calibri"/>
                        </a:rPr>
                        <a:t> </a:t>
                      </a:r>
                      <a:r>
                        <a:rPr sz="1800" spc="60" dirty="0">
                          <a:latin typeface="Calibri"/>
                          <a:cs typeface="Calibri"/>
                        </a:rPr>
                        <a:t>(Jackson</a:t>
                      </a:r>
                      <a:r>
                        <a:rPr sz="1800" spc="80" dirty="0">
                          <a:latin typeface="Calibri"/>
                          <a:cs typeface="Calibri"/>
                        </a:rPr>
                        <a:t> </a:t>
                      </a:r>
                      <a:r>
                        <a:rPr sz="1800" i="1" spc="10" dirty="0">
                          <a:latin typeface="Calibri"/>
                          <a:cs typeface="Calibri"/>
                        </a:rPr>
                        <a:t>et</a:t>
                      </a:r>
                      <a:r>
                        <a:rPr sz="1800" i="1" spc="75" dirty="0">
                          <a:latin typeface="Calibri"/>
                          <a:cs typeface="Calibri"/>
                        </a:rPr>
                        <a:t> </a:t>
                      </a:r>
                      <a:r>
                        <a:rPr sz="1800" i="1" spc="30" dirty="0">
                          <a:latin typeface="Calibri"/>
                          <a:cs typeface="Calibri"/>
                        </a:rPr>
                        <a:t>al</a:t>
                      </a:r>
                      <a:r>
                        <a:rPr sz="1800" spc="30" dirty="0">
                          <a:latin typeface="Calibri"/>
                          <a:cs typeface="Calibri"/>
                        </a:rPr>
                        <a:t>., </a:t>
                      </a:r>
                      <a:r>
                        <a:rPr sz="1800" spc="-10" dirty="0">
                          <a:latin typeface="Calibri"/>
                          <a:cs typeface="Calibri"/>
                        </a:rPr>
                        <a:t>2024).</a:t>
                      </a:r>
                      <a:endParaRPr sz="1800">
                        <a:latin typeface="Calibri"/>
                        <a:cs typeface="Calibri"/>
                      </a:endParaRPr>
                    </a:p>
                  </a:txBody>
                  <a:tcPr marL="0" marR="0" marT="3937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F0E8"/>
                    </a:solidFill>
                  </a:tcPr>
                </a:tc>
                <a:extLst>
                  <a:ext uri="{0D108BD9-81ED-4DB2-BD59-A6C34878D82A}">
                    <a16:rowId xmlns:a16="http://schemas.microsoft.com/office/drawing/2014/main" val="10002"/>
                  </a:ext>
                </a:extLst>
              </a:tr>
              <a:tr h="1847214">
                <a:tc>
                  <a:txBody>
                    <a:bodyPr/>
                    <a:lstStyle/>
                    <a:p>
                      <a:pPr>
                        <a:lnSpc>
                          <a:spcPct val="100000"/>
                        </a:lnSpc>
                        <a:spcBef>
                          <a:spcPts val="310"/>
                        </a:spcBef>
                      </a:pPr>
                      <a:endParaRPr sz="1800">
                        <a:latin typeface="Times New Roman"/>
                        <a:cs typeface="Times New Roman"/>
                      </a:endParaRPr>
                    </a:p>
                    <a:p>
                      <a:pPr algn="ctr">
                        <a:lnSpc>
                          <a:spcPct val="100000"/>
                        </a:lnSpc>
                      </a:pPr>
                      <a:r>
                        <a:rPr sz="1800" spc="85" dirty="0">
                          <a:latin typeface="Calibri"/>
                          <a:cs typeface="Calibri"/>
                        </a:rPr>
                        <a:t>Raise</a:t>
                      </a:r>
                      <a:r>
                        <a:rPr sz="1800" spc="-40" dirty="0">
                          <a:latin typeface="Calibri"/>
                          <a:cs typeface="Calibri"/>
                        </a:rPr>
                        <a:t> </a:t>
                      </a:r>
                      <a:r>
                        <a:rPr sz="1800" spc="60" dirty="0">
                          <a:latin typeface="Calibri"/>
                          <a:cs typeface="Calibri"/>
                        </a:rPr>
                        <a:t>awareness</a:t>
                      </a:r>
                      <a:r>
                        <a:rPr sz="1800" spc="-30" dirty="0">
                          <a:latin typeface="Calibri"/>
                          <a:cs typeface="Calibri"/>
                        </a:rPr>
                        <a:t> </a:t>
                      </a:r>
                      <a:r>
                        <a:rPr sz="1800" dirty="0">
                          <a:latin typeface="Calibri"/>
                          <a:cs typeface="Calibri"/>
                        </a:rPr>
                        <a:t>of</a:t>
                      </a:r>
                      <a:r>
                        <a:rPr sz="1800" spc="-40" dirty="0">
                          <a:latin typeface="Calibri"/>
                          <a:cs typeface="Calibri"/>
                        </a:rPr>
                        <a:t> </a:t>
                      </a:r>
                      <a:r>
                        <a:rPr sz="1800" spc="60" dirty="0">
                          <a:latin typeface="Calibri"/>
                          <a:cs typeface="Calibri"/>
                        </a:rPr>
                        <a:t>harms</a:t>
                      </a:r>
                      <a:endParaRPr sz="1800">
                        <a:latin typeface="Calibri"/>
                        <a:cs typeface="Calibri"/>
                      </a:endParaRPr>
                    </a:p>
                  </a:txBody>
                  <a:tcPr marL="0" marR="0" marT="3937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0E0CD"/>
                    </a:solidFill>
                  </a:tcPr>
                </a:tc>
                <a:tc>
                  <a:txBody>
                    <a:bodyPr/>
                    <a:lstStyle/>
                    <a:p>
                      <a:pPr>
                        <a:lnSpc>
                          <a:spcPct val="100000"/>
                        </a:lnSpc>
                        <a:spcBef>
                          <a:spcPts val="310"/>
                        </a:spcBef>
                      </a:pPr>
                      <a:endParaRPr sz="1800">
                        <a:latin typeface="Times New Roman"/>
                        <a:cs typeface="Times New Roman"/>
                      </a:endParaRPr>
                    </a:p>
                    <a:p>
                      <a:pPr marL="93345" marR="86995" algn="ctr">
                        <a:lnSpc>
                          <a:spcPct val="100000"/>
                        </a:lnSpc>
                      </a:pPr>
                      <a:r>
                        <a:rPr sz="1800" dirty="0">
                          <a:latin typeface="Calibri"/>
                          <a:cs typeface="Calibri"/>
                        </a:rPr>
                        <a:t>Improve</a:t>
                      </a:r>
                      <a:r>
                        <a:rPr sz="1800" spc="-35" dirty="0">
                          <a:latin typeface="Calibri"/>
                          <a:cs typeface="Calibri"/>
                        </a:rPr>
                        <a:t> </a:t>
                      </a:r>
                      <a:r>
                        <a:rPr sz="1800" spc="60" dirty="0">
                          <a:latin typeface="Calibri"/>
                          <a:cs typeface="Calibri"/>
                        </a:rPr>
                        <a:t>awareness</a:t>
                      </a:r>
                      <a:r>
                        <a:rPr sz="1800" spc="-10" dirty="0">
                          <a:latin typeface="Calibri"/>
                          <a:cs typeface="Calibri"/>
                        </a:rPr>
                        <a:t> </a:t>
                      </a:r>
                      <a:r>
                        <a:rPr sz="1800" spc="90" dirty="0">
                          <a:latin typeface="Calibri"/>
                          <a:cs typeface="Calibri"/>
                        </a:rPr>
                        <a:t>scores</a:t>
                      </a:r>
                      <a:r>
                        <a:rPr sz="1800" spc="-5" dirty="0">
                          <a:latin typeface="Calibri"/>
                          <a:cs typeface="Calibri"/>
                        </a:rPr>
                        <a:t> </a:t>
                      </a:r>
                      <a:r>
                        <a:rPr sz="1800" dirty="0">
                          <a:latin typeface="Calibri"/>
                          <a:cs typeface="Calibri"/>
                        </a:rPr>
                        <a:t>by </a:t>
                      </a:r>
                      <a:r>
                        <a:rPr sz="1800" spc="90" dirty="0">
                          <a:latin typeface="Calibri"/>
                          <a:cs typeface="Calibri"/>
                        </a:rPr>
                        <a:t>25%</a:t>
                      </a:r>
                      <a:r>
                        <a:rPr sz="1800" spc="-10" dirty="0">
                          <a:latin typeface="Calibri"/>
                          <a:cs typeface="Calibri"/>
                        </a:rPr>
                        <a:t> </a:t>
                      </a:r>
                      <a:r>
                        <a:rPr sz="1800" spc="-25" dirty="0">
                          <a:latin typeface="Calibri"/>
                          <a:cs typeface="Calibri"/>
                        </a:rPr>
                        <a:t>in </a:t>
                      </a:r>
                      <a:r>
                        <a:rPr sz="1800" spc="50" dirty="0">
                          <a:latin typeface="Calibri"/>
                          <a:cs typeface="Calibri"/>
                        </a:rPr>
                        <a:t>post-</a:t>
                      </a:r>
                      <a:r>
                        <a:rPr sz="1800" spc="65" dirty="0">
                          <a:latin typeface="Calibri"/>
                          <a:cs typeface="Calibri"/>
                        </a:rPr>
                        <a:t>campaign</a:t>
                      </a:r>
                      <a:r>
                        <a:rPr sz="1800" spc="-15" dirty="0">
                          <a:latin typeface="Calibri"/>
                          <a:cs typeface="Calibri"/>
                        </a:rPr>
                        <a:t> </a:t>
                      </a:r>
                      <a:r>
                        <a:rPr sz="1800" spc="55" dirty="0">
                          <a:latin typeface="Calibri"/>
                          <a:cs typeface="Calibri"/>
                        </a:rPr>
                        <a:t>surveys</a:t>
                      </a:r>
                      <a:r>
                        <a:rPr sz="1800" spc="-50" dirty="0">
                          <a:latin typeface="Calibri"/>
                          <a:cs typeface="Calibri"/>
                        </a:rPr>
                        <a:t> </a:t>
                      </a:r>
                      <a:r>
                        <a:rPr sz="1800" spc="55" dirty="0">
                          <a:latin typeface="Calibri"/>
                          <a:cs typeface="Calibri"/>
                        </a:rPr>
                        <a:t>compared</a:t>
                      </a:r>
                      <a:r>
                        <a:rPr sz="1800" spc="-20" dirty="0">
                          <a:latin typeface="Calibri"/>
                          <a:cs typeface="Calibri"/>
                        </a:rPr>
                        <a:t> </a:t>
                      </a:r>
                      <a:r>
                        <a:rPr sz="1800" spc="-25" dirty="0">
                          <a:latin typeface="Calibri"/>
                          <a:cs typeface="Calibri"/>
                        </a:rPr>
                        <a:t>to </a:t>
                      </a:r>
                      <a:r>
                        <a:rPr sz="1800" spc="40" dirty="0">
                          <a:latin typeface="Calibri"/>
                          <a:cs typeface="Calibri"/>
                        </a:rPr>
                        <a:t>baseline.</a:t>
                      </a:r>
                      <a:endParaRPr sz="1800">
                        <a:latin typeface="Calibri"/>
                        <a:cs typeface="Calibri"/>
                      </a:endParaRPr>
                    </a:p>
                  </a:txBody>
                  <a:tcPr marL="0" marR="0" marT="3937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0E0CD"/>
                    </a:solidFill>
                  </a:tcPr>
                </a:tc>
                <a:tc>
                  <a:txBody>
                    <a:bodyPr/>
                    <a:lstStyle/>
                    <a:p>
                      <a:pPr>
                        <a:lnSpc>
                          <a:spcPct val="100000"/>
                        </a:lnSpc>
                        <a:spcBef>
                          <a:spcPts val="310"/>
                        </a:spcBef>
                      </a:pPr>
                      <a:endParaRPr sz="1800">
                        <a:latin typeface="Times New Roman"/>
                        <a:cs typeface="Times New Roman"/>
                      </a:endParaRPr>
                    </a:p>
                    <a:p>
                      <a:pPr marL="107950" marR="97155" indent="-2540" algn="ctr">
                        <a:lnSpc>
                          <a:spcPct val="100000"/>
                        </a:lnSpc>
                      </a:pPr>
                      <a:r>
                        <a:rPr sz="1800" dirty="0">
                          <a:latin typeface="Calibri"/>
                          <a:cs typeface="Calibri"/>
                        </a:rPr>
                        <a:t>Greater</a:t>
                      </a:r>
                      <a:r>
                        <a:rPr sz="1800" spc="260" dirty="0">
                          <a:latin typeface="Calibri"/>
                          <a:cs typeface="Calibri"/>
                        </a:rPr>
                        <a:t> </a:t>
                      </a:r>
                      <a:r>
                        <a:rPr sz="1800" dirty="0">
                          <a:latin typeface="Calibri"/>
                          <a:cs typeface="Calibri"/>
                        </a:rPr>
                        <a:t>knowledge</a:t>
                      </a:r>
                      <a:r>
                        <a:rPr sz="1800" spc="195" dirty="0">
                          <a:latin typeface="Calibri"/>
                          <a:cs typeface="Calibri"/>
                        </a:rPr>
                        <a:t> </a:t>
                      </a:r>
                      <a:r>
                        <a:rPr sz="1800" dirty="0">
                          <a:latin typeface="Calibri"/>
                          <a:cs typeface="Calibri"/>
                        </a:rPr>
                        <a:t>empowers</a:t>
                      </a:r>
                      <a:r>
                        <a:rPr sz="1800" spc="210" dirty="0">
                          <a:latin typeface="Calibri"/>
                          <a:cs typeface="Calibri"/>
                        </a:rPr>
                        <a:t> </a:t>
                      </a:r>
                      <a:r>
                        <a:rPr sz="1800" spc="-10" dirty="0">
                          <a:latin typeface="Calibri"/>
                          <a:cs typeface="Calibri"/>
                        </a:rPr>
                        <a:t>young </a:t>
                      </a:r>
                      <a:r>
                        <a:rPr sz="1800" spc="55" dirty="0">
                          <a:latin typeface="Calibri"/>
                          <a:cs typeface="Calibri"/>
                        </a:rPr>
                        <a:t>adults</a:t>
                      </a:r>
                      <a:r>
                        <a:rPr sz="1800" spc="20" dirty="0">
                          <a:latin typeface="Calibri"/>
                          <a:cs typeface="Calibri"/>
                        </a:rPr>
                        <a:t> </a:t>
                      </a:r>
                      <a:r>
                        <a:rPr sz="1800" dirty="0">
                          <a:latin typeface="Calibri"/>
                          <a:cs typeface="Calibri"/>
                        </a:rPr>
                        <a:t>to</a:t>
                      </a:r>
                      <a:r>
                        <a:rPr sz="1800" spc="25" dirty="0">
                          <a:latin typeface="Calibri"/>
                          <a:cs typeface="Calibri"/>
                        </a:rPr>
                        <a:t> </a:t>
                      </a:r>
                      <a:r>
                        <a:rPr sz="1800" spc="60" dirty="0">
                          <a:latin typeface="Calibri"/>
                          <a:cs typeface="Calibri"/>
                        </a:rPr>
                        <a:t>make</a:t>
                      </a:r>
                      <a:r>
                        <a:rPr sz="1800" spc="20" dirty="0">
                          <a:latin typeface="Calibri"/>
                          <a:cs typeface="Calibri"/>
                        </a:rPr>
                        <a:t> </a:t>
                      </a:r>
                      <a:r>
                        <a:rPr sz="1800" dirty="0">
                          <a:latin typeface="Calibri"/>
                          <a:cs typeface="Calibri"/>
                        </a:rPr>
                        <a:t>informed</a:t>
                      </a:r>
                      <a:r>
                        <a:rPr sz="1800" spc="-20" dirty="0">
                          <a:latin typeface="Calibri"/>
                          <a:cs typeface="Calibri"/>
                        </a:rPr>
                        <a:t> </a:t>
                      </a:r>
                      <a:r>
                        <a:rPr sz="1800" spc="80" dirty="0">
                          <a:latin typeface="Calibri"/>
                          <a:cs typeface="Calibri"/>
                        </a:rPr>
                        <a:t>choices </a:t>
                      </a:r>
                      <a:r>
                        <a:rPr sz="1800" spc="60" dirty="0">
                          <a:latin typeface="Calibri"/>
                          <a:cs typeface="Calibri"/>
                        </a:rPr>
                        <a:t>and</a:t>
                      </a:r>
                      <a:r>
                        <a:rPr sz="1800" spc="30" dirty="0">
                          <a:latin typeface="Calibri"/>
                          <a:cs typeface="Calibri"/>
                        </a:rPr>
                        <a:t> </a:t>
                      </a:r>
                      <a:r>
                        <a:rPr sz="1800" spc="50" dirty="0">
                          <a:latin typeface="Calibri"/>
                          <a:cs typeface="Calibri"/>
                        </a:rPr>
                        <a:t>resist</a:t>
                      </a:r>
                      <a:r>
                        <a:rPr sz="1800" spc="35" dirty="0">
                          <a:latin typeface="Calibri"/>
                          <a:cs typeface="Calibri"/>
                        </a:rPr>
                        <a:t> </a:t>
                      </a:r>
                      <a:r>
                        <a:rPr sz="1800" dirty="0">
                          <a:latin typeface="Calibri"/>
                          <a:cs typeface="Calibri"/>
                        </a:rPr>
                        <a:t>peer</a:t>
                      </a:r>
                      <a:r>
                        <a:rPr sz="1800" spc="35" dirty="0">
                          <a:latin typeface="Calibri"/>
                          <a:cs typeface="Calibri"/>
                        </a:rPr>
                        <a:t> </a:t>
                      </a:r>
                      <a:r>
                        <a:rPr sz="1800" spc="50" dirty="0">
                          <a:latin typeface="Calibri"/>
                          <a:cs typeface="Calibri"/>
                        </a:rPr>
                        <a:t>pressure</a:t>
                      </a:r>
                      <a:r>
                        <a:rPr sz="1800" spc="30" dirty="0">
                          <a:latin typeface="Calibri"/>
                          <a:cs typeface="Calibri"/>
                        </a:rPr>
                        <a:t> </a:t>
                      </a:r>
                      <a:r>
                        <a:rPr sz="1800" dirty="0">
                          <a:latin typeface="Calibri"/>
                          <a:cs typeface="Calibri"/>
                        </a:rPr>
                        <a:t>(Mabhala</a:t>
                      </a:r>
                      <a:r>
                        <a:rPr sz="1800" spc="30" dirty="0">
                          <a:latin typeface="Calibri"/>
                          <a:cs typeface="Calibri"/>
                        </a:rPr>
                        <a:t> </a:t>
                      </a:r>
                      <a:r>
                        <a:rPr sz="1800" i="1" spc="-25" dirty="0">
                          <a:latin typeface="Calibri"/>
                          <a:cs typeface="Calibri"/>
                        </a:rPr>
                        <a:t>et </a:t>
                      </a:r>
                      <a:r>
                        <a:rPr sz="1800" i="1" spc="50" dirty="0">
                          <a:latin typeface="Calibri"/>
                          <a:cs typeface="Calibri"/>
                        </a:rPr>
                        <a:t>al</a:t>
                      </a:r>
                      <a:r>
                        <a:rPr sz="1800" spc="50" dirty="0">
                          <a:latin typeface="Calibri"/>
                          <a:cs typeface="Calibri"/>
                        </a:rPr>
                        <a:t>.,</a:t>
                      </a:r>
                      <a:r>
                        <a:rPr sz="1800" spc="-55" dirty="0">
                          <a:latin typeface="Calibri"/>
                          <a:cs typeface="Calibri"/>
                        </a:rPr>
                        <a:t> </a:t>
                      </a:r>
                      <a:r>
                        <a:rPr sz="1800" spc="-10" dirty="0">
                          <a:latin typeface="Calibri"/>
                          <a:cs typeface="Calibri"/>
                        </a:rPr>
                        <a:t>2025).</a:t>
                      </a:r>
                      <a:endParaRPr sz="1800">
                        <a:latin typeface="Calibri"/>
                        <a:cs typeface="Calibri"/>
                      </a:endParaRPr>
                    </a:p>
                  </a:txBody>
                  <a:tcPr marL="0" marR="0" marT="3937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0E0CD"/>
                    </a:solidFill>
                  </a:tcPr>
                </a:tc>
                <a:extLst>
                  <a:ext uri="{0D108BD9-81ED-4DB2-BD59-A6C34878D82A}">
                    <a16:rowId xmlns:a16="http://schemas.microsoft.com/office/drawing/2014/main" val="10003"/>
                  </a:ext>
                </a:extLst>
              </a:tr>
            </a:tbl>
          </a:graphicData>
        </a:graphic>
      </p:graphicFrame>
      <p:sp>
        <p:nvSpPr>
          <p:cNvPr id="4" name="object 4"/>
          <p:cNvSpPr/>
          <p:nvPr/>
        </p:nvSpPr>
        <p:spPr>
          <a:xfrm>
            <a:off x="3473450" y="1030224"/>
            <a:ext cx="3540760" cy="18415"/>
          </a:xfrm>
          <a:custGeom>
            <a:avLst/>
            <a:gdLst/>
            <a:ahLst/>
            <a:cxnLst/>
            <a:rect l="l" t="t" r="r" b="b"/>
            <a:pathLst>
              <a:path w="3540759" h="18415">
                <a:moveTo>
                  <a:pt x="3540252" y="0"/>
                </a:moveTo>
                <a:lnTo>
                  <a:pt x="0" y="0"/>
                </a:lnTo>
                <a:lnTo>
                  <a:pt x="0" y="18287"/>
                </a:lnTo>
                <a:lnTo>
                  <a:pt x="3540252" y="18287"/>
                </a:lnTo>
                <a:lnTo>
                  <a:pt x="3540252" y="0"/>
                </a:lnTo>
                <a:close/>
              </a:path>
            </a:pathLst>
          </a:custGeom>
          <a:solidFill>
            <a:srgbClr val="FFFFFF"/>
          </a:solidFill>
        </p:spPr>
        <p:txBody>
          <a:bodyPr wrap="square" lIns="0" tIns="0" rIns="0" bIns="0" rtlCol="0"/>
          <a:lstStyle/>
          <a:p>
            <a:endParaRPr/>
          </a:p>
        </p:txBody>
      </p:sp>
      <p:sp>
        <p:nvSpPr>
          <p:cNvPr id="5" name="object 5" descr="$PPTXTitle"/>
          <p:cNvSpPr txBox="1">
            <a:spLocks noGrp="1"/>
          </p:cNvSpPr>
          <p:nvPr>
            <p:ph type="title"/>
          </p:nvPr>
        </p:nvSpPr>
        <p:spPr>
          <a:xfrm>
            <a:off x="3461130" y="219202"/>
            <a:ext cx="5468620" cy="939800"/>
          </a:xfrm>
          <a:prstGeom prst="rect">
            <a:avLst/>
          </a:prstGeom>
        </p:spPr>
        <p:txBody>
          <a:bodyPr vert="horz" wrap="square" lIns="0" tIns="12700" rIns="0" bIns="0" rtlCol="0">
            <a:spAutoFit/>
          </a:bodyPr>
          <a:lstStyle/>
          <a:p>
            <a:pPr marL="12700">
              <a:lnSpc>
                <a:spcPct val="100000"/>
              </a:lnSpc>
              <a:spcBef>
                <a:spcPts val="100"/>
              </a:spcBef>
            </a:pPr>
            <a:r>
              <a:rPr sz="6000" spc="365" dirty="0">
                <a:solidFill>
                  <a:srgbClr val="FFFFFF"/>
                </a:solidFill>
                <a:latin typeface="Calibri"/>
                <a:cs typeface="Calibri"/>
              </a:rPr>
              <a:t>Campaign</a:t>
            </a:r>
            <a:r>
              <a:rPr sz="6000" spc="-110" dirty="0">
                <a:solidFill>
                  <a:srgbClr val="FFFFFF"/>
                </a:solidFill>
                <a:latin typeface="Calibri"/>
                <a:cs typeface="Calibri"/>
              </a:rPr>
              <a:t> </a:t>
            </a:r>
            <a:r>
              <a:rPr sz="6000" spc="320" dirty="0">
                <a:solidFill>
                  <a:srgbClr val="FFFFFF"/>
                </a:solidFill>
                <a:latin typeface="Calibri"/>
                <a:cs typeface="Calibri"/>
              </a:rPr>
              <a:t>Aims</a:t>
            </a:r>
            <a:endParaRPr sz="6000">
              <a:latin typeface="Calibri"/>
              <a:cs typeface="Calibri"/>
            </a:endParaRPr>
          </a:p>
        </p:txBody>
      </p:sp>
      <p:sp>
        <p:nvSpPr>
          <p:cNvPr id="6" name="object 6"/>
          <p:cNvSpPr/>
          <p:nvPr/>
        </p:nvSpPr>
        <p:spPr>
          <a:xfrm>
            <a:off x="7167626" y="1030224"/>
            <a:ext cx="1748155" cy="18415"/>
          </a:xfrm>
          <a:custGeom>
            <a:avLst/>
            <a:gdLst/>
            <a:ahLst/>
            <a:cxnLst/>
            <a:rect l="l" t="t" r="r" b="b"/>
            <a:pathLst>
              <a:path w="1748154" h="18415">
                <a:moveTo>
                  <a:pt x="1748027" y="0"/>
                </a:moveTo>
                <a:lnTo>
                  <a:pt x="0" y="0"/>
                </a:lnTo>
                <a:lnTo>
                  <a:pt x="0" y="18287"/>
                </a:lnTo>
                <a:lnTo>
                  <a:pt x="1748027" y="18287"/>
                </a:lnTo>
                <a:lnTo>
                  <a:pt x="1748027" y="0"/>
                </a:lnTo>
                <a:close/>
              </a:path>
            </a:pathLst>
          </a:custGeom>
          <a:solidFill>
            <a:srgbClr val="FFFFFF"/>
          </a:solidFill>
        </p:spPr>
        <p:txBody>
          <a:bodyPr wrap="square" lIns="0" tIns="0" rIns="0" bIns="0" rtlCol="0"/>
          <a:lstStyle/>
          <a:p>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731519" y="1354074"/>
            <a:ext cx="3866515" cy="17145"/>
          </a:xfrm>
          <a:custGeom>
            <a:avLst/>
            <a:gdLst/>
            <a:ahLst/>
            <a:cxnLst/>
            <a:rect l="l" t="t" r="r" b="b"/>
            <a:pathLst>
              <a:path w="3866515" h="17144">
                <a:moveTo>
                  <a:pt x="3866388" y="0"/>
                </a:moveTo>
                <a:lnTo>
                  <a:pt x="0" y="0"/>
                </a:lnTo>
                <a:lnTo>
                  <a:pt x="0" y="16763"/>
                </a:lnTo>
                <a:lnTo>
                  <a:pt x="3866388" y="16763"/>
                </a:lnTo>
                <a:lnTo>
                  <a:pt x="3866388" y="0"/>
                </a:lnTo>
                <a:close/>
              </a:path>
            </a:pathLst>
          </a:custGeom>
          <a:solidFill>
            <a:srgbClr val="FFFFFF"/>
          </a:solidFill>
        </p:spPr>
        <p:txBody>
          <a:bodyPr wrap="square" lIns="0" tIns="0" rIns="0" bIns="0" rtlCol="0"/>
          <a:lstStyle/>
          <a:p>
            <a:endParaRPr>
              <a:solidFill>
                <a:schemeClr val="tx1"/>
              </a:solidFill>
            </a:endParaRPr>
          </a:p>
        </p:txBody>
      </p:sp>
      <p:sp>
        <p:nvSpPr>
          <p:cNvPr id="3" name="object 3" descr="$PPTXTitle"/>
          <p:cNvSpPr txBox="1">
            <a:spLocks noGrp="1"/>
          </p:cNvSpPr>
          <p:nvPr>
            <p:ph type="title"/>
          </p:nvPr>
        </p:nvSpPr>
        <p:spPr>
          <a:xfrm>
            <a:off x="718819" y="85917"/>
            <a:ext cx="3893185" cy="848994"/>
          </a:xfrm>
          <a:prstGeom prst="rect">
            <a:avLst/>
          </a:prstGeom>
        </p:spPr>
        <p:txBody>
          <a:bodyPr vert="horz" wrap="square" lIns="0" tIns="12700" rIns="0" bIns="0" rtlCol="0">
            <a:spAutoFit/>
          </a:bodyPr>
          <a:lstStyle/>
          <a:p>
            <a:pPr marL="12700">
              <a:lnSpc>
                <a:spcPct val="100000"/>
              </a:lnSpc>
              <a:spcBef>
                <a:spcPts val="100"/>
              </a:spcBef>
            </a:pPr>
            <a:r>
              <a:rPr sz="5400" spc="50" dirty="0">
                <a:solidFill>
                  <a:schemeClr val="tx1"/>
                </a:solidFill>
                <a:latin typeface="Calibri"/>
                <a:cs typeface="Calibri"/>
              </a:rPr>
              <a:t>Task</a:t>
            </a:r>
            <a:r>
              <a:rPr sz="5400" spc="-175" dirty="0">
                <a:solidFill>
                  <a:schemeClr val="tx1"/>
                </a:solidFill>
                <a:latin typeface="Calibri"/>
                <a:cs typeface="Calibri"/>
              </a:rPr>
              <a:t> </a:t>
            </a:r>
            <a:r>
              <a:rPr sz="5400" spc="225" dirty="0">
                <a:solidFill>
                  <a:schemeClr val="tx1"/>
                </a:solidFill>
                <a:latin typeface="Calibri"/>
                <a:cs typeface="Calibri"/>
              </a:rPr>
              <a:t>2-</a:t>
            </a:r>
            <a:r>
              <a:rPr sz="5400" spc="-170" dirty="0">
                <a:solidFill>
                  <a:schemeClr val="tx1"/>
                </a:solidFill>
                <a:latin typeface="Calibri"/>
                <a:cs typeface="Calibri"/>
              </a:rPr>
              <a:t> </a:t>
            </a:r>
            <a:r>
              <a:rPr sz="5300" spc="45" dirty="0">
                <a:solidFill>
                  <a:schemeClr val="tx1"/>
                </a:solidFill>
                <a:latin typeface="Calibri"/>
                <a:cs typeface="Calibri"/>
              </a:rPr>
              <a:t>Types</a:t>
            </a:r>
            <a:endParaRPr sz="5300" dirty="0">
              <a:solidFill>
                <a:schemeClr val="tx1"/>
              </a:solidFill>
              <a:latin typeface="Calibri"/>
              <a:cs typeface="Calibri"/>
            </a:endParaRPr>
          </a:p>
        </p:txBody>
      </p:sp>
      <p:sp>
        <p:nvSpPr>
          <p:cNvPr id="9" name="object 9"/>
          <p:cNvSpPr txBox="1">
            <a:spLocks noGrp="1"/>
          </p:cNvSpPr>
          <p:nvPr>
            <p:ph idx="1"/>
          </p:nvPr>
        </p:nvSpPr>
        <p:spPr>
          <a:xfrm>
            <a:off x="78172" y="1931700"/>
            <a:ext cx="5022714" cy="4191532"/>
          </a:xfrm>
          <a:prstGeom prst="rect">
            <a:avLst/>
          </a:prstGeom>
        </p:spPr>
        <p:txBody>
          <a:bodyPr vert="horz" wrap="square" lIns="0" tIns="13335" rIns="0" bIns="0" rtlCol="0">
            <a:spAutoFit/>
          </a:bodyPr>
          <a:lstStyle/>
          <a:p>
            <a:pPr marL="240665" indent="-227965">
              <a:lnSpc>
                <a:spcPts val="2280"/>
              </a:lnSpc>
              <a:spcBef>
                <a:spcPts val="105"/>
              </a:spcBef>
              <a:buFont typeface="Arial"/>
              <a:buChar char="•"/>
              <a:tabLst>
                <a:tab pos="240665" algn="l"/>
              </a:tabLst>
            </a:pPr>
            <a:r>
              <a:rPr sz="1800" dirty="0">
                <a:solidFill>
                  <a:schemeClr val="tx1"/>
                </a:solidFill>
              </a:rPr>
              <a:t>The </a:t>
            </a:r>
            <a:r>
              <a:rPr sz="1800" spc="80" dirty="0">
                <a:solidFill>
                  <a:schemeClr val="tx1"/>
                </a:solidFill>
              </a:rPr>
              <a:t>campaign</a:t>
            </a:r>
            <a:r>
              <a:rPr sz="1800" spc="-25" dirty="0">
                <a:solidFill>
                  <a:schemeClr val="tx1"/>
                </a:solidFill>
              </a:rPr>
              <a:t> </a:t>
            </a:r>
            <a:r>
              <a:rPr sz="1800" dirty="0">
                <a:solidFill>
                  <a:schemeClr val="tx1"/>
                </a:solidFill>
              </a:rPr>
              <a:t>will</a:t>
            </a:r>
            <a:r>
              <a:rPr sz="1800" spc="-5" dirty="0">
                <a:solidFill>
                  <a:schemeClr val="tx1"/>
                </a:solidFill>
              </a:rPr>
              <a:t> </a:t>
            </a:r>
            <a:r>
              <a:rPr sz="1800" spc="60" dirty="0">
                <a:solidFill>
                  <a:schemeClr val="tx1"/>
                </a:solidFill>
              </a:rPr>
              <a:t>be</a:t>
            </a:r>
            <a:r>
              <a:rPr sz="1800" dirty="0">
                <a:solidFill>
                  <a:schemeClr val="tx1"/>
                </a:solidFill>
              </a:rPr>
              <a:t> </a:t>
            </a:r>
            <a:r>
              <a:rPr sz="1800" spc="45" dirty="0">
                <a:solidFill>
                  <a:schemeClr val="tx1"/>
                </a:solidFill>
              </a:rPr>
              <a:t>evaluated</a:t>
            </a:r>
            <a:r>
              <a:rPr sz="1800" spc="-35" dirty="0">
                <a:solidFill>
                  <a:schemeClr val="tx1"/>
                </a:solidFill>
              </a:rPr>
              <a:t> </a:t>
            </a:r>
            <a:r>
              <a:rPr sz="1800" spc="45" dirty="0">
                <a:solidFill>
                  <a:schemeClr val="tx1"/>
                </a:solidFill>
              </a:rPr>
              <a:t>using</a:t>
            </a:r>
          </a:p>
          <a:p>
            <a:pPr marL="241300" marR="113664">
              <a:lnSpc>
                <a:spcPts val="2160"/>
              </a:lnSpc>
              <a:spcBef>
                <a:spcPts val="155"/>
              </a:spcBef>
            </a:pPr>
            <a:r>
              <a:rPr sz="1800" dirty="0">
                <a:solidFill>
                  <a:schemeClr val="tx1"/>
                </a:solidFill>
              </a:rPr>
              <a:t>pre-</a:t>
            </a:r>
            <a:r>
              <a:rPr sz="1800" spc="45" dirty="0">
                <a:solidFill>
                  <a:schemeClr val="tx1"/>
                </a:solidFill>
              </a:rPr>
              <a:t> </a:t>
            </a:r>
            <a:r>
              <a:rPr sz="1800" spc="70" dirty="0">
                <a:solidFill>
                  <a:schemeClr val="tx1"/>
                </a:solidFill>
              </a:rPr>
              <a:t>and</a:t>
            </a:r>
            <a:r>
              <a:rPr sz="1800" spc="50" dirty="0">
                <a:solidFill>
                  <a:schemeClr val="tx1"/>
                </a:solidFill>
              </a:rPr>
              <a:t> </a:t>
            </a:r>
            <a:r>
              <a:rPr sz="1800" spc="55" dirty="0">
                <a:solidFill>
                  <a:schemeClr val="tx1"/>
                </a:solidFill>
              </a:rPr>
              <a:t>post-</a:t>
            </a:r>
            <a:r>
              <a:rPr sz="1800" dirty="0">
                <a:solidFill>
                  <a:schemeClr val="tx1"/>
                </a:solidFill>
              </a:rPr>
              <a:t>intervention</a:t>
            </a:r>
            <a:r>
              <a:rPr sz="1800" spc="10" dirty="0">
                <a:solidFill>
                  <a:schemeClr val="tx1"/>
                </a:solidFill>
              </a:rPr>
              <a:t> </a:t>
            </a:r>
            <a:r>
              <a:rPr sz="1800" spc="60" dirty="0">
                <a:solidFill>
                  <a:schemeClr val="tx1"/>
                </a:solidFill>
              </a:rPr>
              <a:t>surveys</a:t>
            </a:r>
            <a:r>
              <a:rPr sz="1800" spc="10" dirty="0">
                <a:solidFill>
                  <a:schemeClr val="tx1"/>
                </a:solidFill>
              </a:rPr>
              <a:t> </a:t>
            </a:r>
            <a:r>
              <a:rPr sz="1800" spc="-25" dirty="0">
                <a:solidFill>
                  <a:schemeClr val="tx1"/>
                </a:solidFill>
              </a:rPr>
              <a:t>to </a:t>
            </a:r>
            <a:r>
              <a:rPr sz="1800" spc="65" dirty="0">
                <a:solidFill>
                  <a:schemeClr val="tx1"/>
                </a:solidFill>
              </a:rPr>
              <a:t>measure</a:t>
            </a:r>
            <a:r>
              <a:rPr sz="1800" spc="-55" dirty="0">
                <a:solidFill>
                  <a:schemeClr val="tx1"/>
                </a:solidFill>
              </a:rPr>
              <a:t> </a:t>
            </a:r>
            <a:r>
              <a:rPr sz="1800" spc="90" dirty="0">
                <a:solidFill>
                  <a:schemeClr val="tx1"/>
                </a:solidFill>
              </a:rPr>
              <a:t>changes</a:t>
            </a:r>
            <a:r>
              <a:rPr sz="1800" spc="-40" dirty="0">
                <a:solidFill>
                  <a:schemeClr val="tx1"/>
                </a:solidFill>
              </a:rPr>
              <a:t> </a:t>
            </a:r>
            <a:r>
              <a:rPr sz="1800" dirty="0">
                <a:solidFill>
                  <a:schemeClr val="tx1"/>
                </a:solidFill>
              </a:rPr>
              <a:t>in</a:t>
            </a:r>
            <a:r>
              <a:rPr sz="1800" spc="-25" dirty="0">
                <a:solidFill>
                  <a:schemeClr val="tx1"/>
                </a:solidFill>
              </a:rPr>
              <a:t> </a:t>
            </a:r>
            <a:r>
              <a:rPr sz="1800" spc="70" dirty="0">
                <a:solidFill>
                  <a:schemeClr val="tx1"/>
                </a:solidFill>
              </a:rPr>
              <a:t>awareness</a:t>
            </a:r>
            <a:r>
              <a:rPr sz="1800" spc="-60" dirty="0">
                <a:solidFill>
                  <a:schemeClr val="tx1"/>
                </a:solidFill>
              </a:rPr>
              <a:t> </a:t>
            </a:r>
            <a:r>
              <a:rPr sz="1800" spc="70" dirty="0">
                <a:solidFill>
                  <a:schemeClr val="tx1"/>
                </a:solidFill>
              </a:rPr>
              <a:t>and</a:t>
            </a:r>
            <a:r>
              <a:rPr sz="1800" spc="-15" dirty="0">
                <a:solidFill>
                  <a:schemeClr val="tx1"/>
                </a:solidFill>
              </a:rPr>
              <a:t> </a:t>
            </a:r>
            <a:r>
              <a:rPr sz="1800" spc="55" dirty="0">
                <a:solidFill>
                  <a:schemeClr val="tx1"/>
                </a:solidFill>
              </a:rPr>
              <a:t>smoking </a:t>
            </a:r>
            <a:r>
              <a:rPr sz="1800" spc="-10" dirty="0">
                <a:solidFill>
                  <a:schemeClr val="tx1"/>
                </a:solidFill>
              </a:rPr>
              <a:t>behaviour.</a:t>
            </a:r>
          </a:p>
          <a:p>
            <a:pPr>
              <a:lnSpc>
                <a:spcPct val="100000"/>
              </a:lnSpc>
              <a:spcBef>
                <a:spcPts val="1720"/>
              </a:spcBef>
            </a:pPr>
            <a:endParaRPr sz="1800" spc="-10" dirty="0">
              <a:solidFill>
                <a:schemeClr val="tx1"/>
              </a:solidFill>
            </a:endParaRPr>
          </a:p>
          <a:p>
            <a:pPr marL="241300" marR="266700" indent="-228600">
              <a:lnSpc>
                <a:spcPts val="2160"/>
              </a:lnSpc>
              <a:spcBef>
                <a:spcPts val="5"/>
              </a:spcBef>
              <a:buFont typeface="Arial"/>
              <a:buChar char="•"/>
              <a:tabLst>
                <a:tab pos="241300" algn="l"/>
              </a:tabLst>
            </a:pPr>
            <a:r>
              <a:rPr sz="1800" spc="160" dirty="0">
                <a:solidFill>
                  <a:schemeClr val="tx1"/>
                </a:solidFill>
              </a:rPr>
              <a:t>NHS</a:t>
            </a:r>
            <a:r>
              <a:rPr sz="1800" spc="-40" dirty="0">
                <a:solidFill>
                  <a:schemeClr val="tx1"/>
                </a:solidFill>
              </a:rPr>
              <a:t> </a:t>
            </a:r>
            <a:r>
              <a:rPr sz="1800" spc="65" dirty="0">
                <a:solidFill>
                  <a:schemeClr val="tx1"/>
                </a:solidFill>
              </a:rPr>
              <a:t>Stop</a:t>
            </a:r>
            <a:r>
              <a:rPr sz="1800" spc="-50" dirty="0">
                <a:solidFill>
                  <a:schemeClr val="tx1"/>
                </a:solidFill>
              </a:rPr>
              <a:t> </a:t>
            </a:r>
            <a:r>
              <a:rPr sz="1800" spc="65" dirty="0">
                <a:solidFill>
                  <a:schemeClr val="tx1"/>
                </a:solidFill>
              </a:rPr>
              <a:t>Smoking</a:t>
            </a:r>
            <a:r>
              <a:rPr sz="1800" spc="-40" dirty="0">
                <a:solidFill>
                  <a:schemeClr val="tx1"/>
                </a:solidFill>
              </a:rPr>
              <a:t> </a:t>
            </a:r>
            <a:r>
              <a:rPr sz="1800" spc="65" dirty="0">
                <a:solidFill>
                  <a:schemeClr val="tx1"/>
                </a:solidFill>
              </a:rPr>
              <a:t>Service</a:t>
            </a:r>
            <a:r>
              <a:rPr sz="1800" spc="-50" dirty="0">
                <a:solidFill>
                  <a:schemeClr val="tx1"/>
                </a:solidFill>
              </a:rPr>
              <a:t> </a:t>
            </a:r>
            <a:r>
              <a:rPr sz="1800" dirty="0">
                <a:solidFill>
                  <a:schemeClr val="tx1"/>
                </a:solidFill>
              </a:rPr>
              <a:t>referral</a:t>
            </a:r>
            <a:r>
              <a:rPr sz="1800" spc="-60" dirty="0">
                <a:solidFill>
                  <a:schemeClr val="tx1"/>
                </a:solidFill>
              </a:rPr>
              <a:t> </a:t>
            </a:r>
            <a:r>
              <a:rPr sz="1800" spc="50" dirty="0">
                <a:solidFill>
                  <a:schemeClr val="tx1"/>
                </a:solidFill>
              </a:rPr>
              <a:t>data</a:t>
            </a:r>
            <a:r>
              <a:rPr sz="1800" spc="-45" dirty="0">
                <a:solidFill>
                  <a:schemeClr val="tx1"/>
                </a:solidFill>
              </a:rPr>
              <a:t> </a:t>
            </a:r>
            <a:r>
              <a:rPr sz="1800" spc="-20" dirty="0">
                <a:solidFill>
                  <a:schemeClr val="tx1"/>
                </a:solidFill>
              </a:rPr>
              <a:t>will </a:t>
            </a:r>
            <a:r>
              <a:rPr sz="1800" spc="60" dirty="0">
                <a:solidFill>
                  <a:schemeClr val="tx1"/>
                </a:solidFill>
              </a:rPr>
              <a:t>be</a:t>
            </a:r>
            <a:r>
              <a:rPr sz="1800" spc="10" dirty="0">
                <a:solidFill>
                  <a:schemeClr val="tx1"/>
                </a:solidFill>
              </a:rPr>
              <a:t> </a:t>
            </a:r>
            <a:r>
              <a:rPr sz="1800" spc="70" dirty="0">
                <a:solidFill>
                  <a:schemeClr val="tx1"/>
                </a:solidFill>
              </a:rPr>
              <a:t>analysed</a:t>
            </a:r>
            <a:r>
              <a:rPr sz="1800" spc="-15" dirty="0">
                <a:solidFill>
                  <a:schemeClr val="tx1"/>
                </a:solidFill>
              </a:rPr>
              <a:t> </a:t>
            </a:r>
            <a:r>
              <a:rPr sz="1800" dirty="0">
                <a:solidFill>
                  <a:schemeClr val="tx1"/>
                </a:solidFill>
              </a:rPr>
              <a:t>to</a:t>
            </a:r>
            <a:r>
              <a:rPr sz="1800" spc="10" dirty="0">
                <a:solidFill>
                  <a:schemeClr val="tx1"/>
                </a:solidFill>
              </a:rPr>
              <a:t> </a:t>
            </a:r>
            <a:r>
              <a:rPr sz="1800" dirty="0">
                <a:solidFill>
                  <a:schemeClr val="tx1"/>
                </a:solidFill>
              </a:rPr>
              <a:t>quantify</a:t>
            </a:r>
            <a:r>
              <a:rPr sz="1800" spc="-10" dirty="0">
                <a:solidFill>
                  <a:schemeClr val="tx1"/>
                </a:solidFill>
              </a:rPr>
              <a:t> </a:t>
            </a:r>
            <a:r>
              <a:rPr sz="1800" spc="80" dirty="0">
                <a:solidFill>
                  <a:schemeClr val="tx1"/>
                </a:solidFill>
              </a:rPr>
              <a:t>increases</a:t>
            </a:r>
            <a:r>
              <a:rPr sz="1800" spc="-15" dirty="0">
                <a:solidFill>
                  <a:schemeClr val="tx1"/>
                </a:solidFill>
              </a:rPr>
              <a:t> </a:t>
            </a:r>
            <a:r>
              <a:rPr sz="1800" spc="-25" dirty="0">
                <a:solidFill>
                  <a:schemeClr val="tx1"/>
                </a:solidFill>
              </a:rPr>
              <a:t>in </a:t>
            </a:r>
            <a:r>
              <a:rPr sz="1800" spc="80" dirty="0">
                <a:solidFill>
                  <a:schemeClr val="tx1"/>
                </a:solidFill>
              </a:rPr>
              <a:t>cessation-</a:t>
            </a:r>
            <a:r>
              <a:rPr sz="1800" spc="50" dirty="0">
                <a:solidFill>
                  <a:schemeClr val="tx1"/>
                </a:solidFill>
              </a:rPr>
              <a:t>seeking</a:t>
            </a:r>
            <a:r>
              <a:rPr sz="1800" spc="-30" dirty="0">
                <a:solidFill>
                  <a:schemeClr val="tx1"/>
                </a:solidFill>
              </a:rPr>
              <a:t> </a:t>
            </a:r>
            <a:r>
              <a:rPr sz="1800" spc="-10" dirty="0">
                <a:solidFill>
                  <a:schemeClr val="tx1"/>
                </a:solidFill>
              </a:rPr>
              <a:t>behaviour.</a:t>
            </a:r>
          </a:p>
          <a:p>
            <a:pPr>
              <a:lnSpc>
                <a:spcPct val="100000"/>
              </a:lnSpc>
              <a:spcBef>
                <a:spcPts val="1675"/>
              </a:spcBef>
              <a:buClr>
                <a:srgbClr val="FFFFFF"/>
              </a:buClr>
              <a:buFont typeface="Arial"/>
              <a:buChar char="•"/>
            </a:pPr>
            <a:endParaRPr spc="-10" dirty="0">
              <a:solidFill>
                <a:schemeClr val="tx1"/>
              </a:solidFill>
            </a:endParaRPr>
          </a:p>
          <a:p>
            <a:pPr marL="241300" marR="5080" indent="-228600">
              <a:lnSpc>
                <a:spcPct val="90100"/>
              </a:lnSpc>
              <a:buFont typeface="Arial"/>
              <a:buChar char="•"/>
              <a:tabLst>
                <a:tab pos="241300" algn="l"/>
              </a:tabLst>
            </a:pPr>
            <a:r>
              <a:rPr sz="1800" spc="95" dirty="0">
                <a:solidFill>
                  <a:schemeClr val="tx1"/>
                </a:solidFill>
              </a:rPr>
              <a:t>Social</a:t>
            </a:r>
            <a:r>
              <a:rPr sz="1800" spc="45" dirty="0">
                <a:solidFill>
                  <a:schemeClr val="tx1"/>
                </a:solidFill>
              </a:rPr>
              <a:t> </a:t>
            </a:r>
            <a:r>
              <a:rPr sz="1800" spc="60" dirty="0">
                <a:solidFill>
                  <a:schemeClr val="tx1"/>
                </a:solidFill>
              </a:rPr>
              <a:t>media </a:t>
            </a:r>
            <a:r>
              <a:rPr sz="1800" spc="10" dirty="0">
                <a:solidFill>
                  <a:schemeClr val="tx1"/>
                </a:solidFill>
              </a:rPr>
              <a:t>engagement</a:t>
            </a:r>
            <a:r>
              <a:rPr sz="1800" spc="20" dirty="0">
                <a:solidFill>
                  <a:schemeClr val="tx1"/>
                </a:solidFill>
              </a:rPr>
              <a:t> </a:t>
            </a:r>
            <a:r>
              <a:rPr sz="1800" spc="70" dirty="0">
                <a:solidFill>
                  <a:schemeClr val="tx1"/>
                </a:solidFill>
              </a:rPr>
              <a:t>and </a:t>
            </a:r>
            <a:r>
              <a:rPr sz="1800" spc="10" dirty="0">
                <a:solidFill>
                  <a:schemeClr val="tx1"/>
                </a:solidFill>
              </a:rPr>
              <a:t>poster</a:t>
            </a:r>
            <a:r>
              <a:rPr sz="1800" spc="65" dirty="0">
                <a:solidFill>
                  <a:schemeClr val="tx1"/>
                </a:solidFill>
              </a:rPr>
              <a:t> </a:t>
            </a:r>
            <a:r>
              <a:rPr sz="1800" spc="-10" dirty="0">
                <a:solidFill>
                  <a:schemeClr val="tx1"/>
                </a:solidFill>
              </a:rPr>
              <a:t>visibility </a:t>
            </a:r>
            <a:r>
              <a:rPr sz="1800" dirty="0">
                <a:solidFill>
                  <a:schemeClr val="tx1"/>
                </a:solidFill>
              </a:rPr>
              <a:t>help</a:t>
            </a:r>
            <a:r>
              <a:rPr sz="1800" spc="75" dirty="0">
                <a:solidFill>
                  <a:schemeClr val="tx1"/>
                </a:solidFill>
              </a:rPr>
              <a:t> </a:t>
            </a:r>
            <a:r>
              <a:rPr sz="1800" dirty="0">
                <a:solidFill>
                  <a:schemeClr val="tx1"/>
                </a:solidFill>
              </a:rPr>
              <a:t>to</a:t>
            </a:r>
            <a:r>
              <a:rPr sz="1800" spc="85" dirty="0">
                <a:solidFill>
                  <a:schemeClr val="tx1"/>
                </a:solidFill>
              </a:rPr>
              <a:t> </a:t>
            </a:r>
            <a:r>
              <a:rPr sz="1800" dirty="0">
                <a:solidFill>
                  <a:schemeClr val="tx1"/>
                </a:solidFill>
              </a:rPr>
              <a:t>track</a:t>
            </a:r>
            <a:r>
              <a:rPr sz="1800" spc="95" dirty="0">
                <a:solidFill>
                  <a:schemeClr val="tx1"/>
                </a:solidFill>
              </a:rPr>
              <a:t> </a:t>
            </a:r>
            <a:r>
              <a:rPr sz="1800" spc="70" dirty="0">
                <a:solidFill>
                  <a:schemeClr val="tx1"/>
                </a:solidFill>
              </a:rPr>
              <a:t>and</a:t>
            </a:r>
            <a:r>
              <a:rPr sz="1800" spc="75" dirty="0">
                <a:solidFill>
                  <a:schemeClr val="tx1"/>
                </a:solidFill>
              </a:rPr>
              <a:t> </a:t>
            </a:r>
            <a:r>
              <a:rPr sz="1800" dirty="0">
                <a:solidFill>
                  <a:schemeClr val="tx1"/>
                </a:solidFill>
              </a:rPr>
              <a:t>evaluate</a:t>
            </a:r>
            <a:r>
              <a:rPr sz="1800" spc="55" dirty="0">
                <a:solidFill>
                  <a:schemeClr val="tx1"/>
                </a:solidFill>
              </a:rPr>
              <a:t> </a:t>
            </a:r>
            <a:r>
              <a:rPr sz="1800" spc="75" dirty="0">
                <a:solidFill>
                  <a:schemeClr val="tx1"/>
                </a:solidFill>
              </a:rPr>
              <a:t>campaign</a:t>
            </a:r>
            <a:r>
              <a:rPr sz="1800" spc="50" dirty="0">
                <a:solidFill>
                  <a:schemeClr val="tx1"/>
                </a:solidFill>
              </a:rPr>
              <a:t> </a:t>
            </a:r>
            <a:r>
              <a:rPr sz="1800" spc="45" dirty="0">
                <a:solidFill>
                  <a:schemeClr val="tx1"/>
                </a:solidFill>
              </a:rPr>
              <a:t>reach </a:t>
            </a:r>
            <a:r>
              <a:rPr sz="1800" spc="70" dirty="0">
                <a:solidFill>
                  <a:schemeClr val="tx1"/>
                </a:solidFill>
              </a:rPr>
              <a:t>and</a:t>
            </a:r>
            <a:r>
              <a:rPr sz="1800" spc="60" dirty="0">
                <a:solidFill>
                  <a:schemeClr val="tx1"/>
                </a:solidFill>
              </a:rPr>
              <a:t> </a:t>
            </a:r>
            <a:r>
              <a:rPr sz="1800" spc="50" dirty="0">
                <a:solidFill>
                  <a:schemeClr val="tx1"/>
                </a:solidFill>
              </a:rPr>
              <a:t>effectiveness</a:t>
            </a:r>
            <a:r>
              <a:rPr sz="1800" spc="10" dirty="0">
                <a:solidFill>
                  <a:schemeClr val="tx1"/>
                </a:solidFill>
              </a:rPr>
              <a:t> </a:t>
            </a:r>
            <a:r>
              <a:rPr sz="1800" dirty="0">
                <a:solidFill>
                  <a:schemeClr val="tx1"/>
                </a:solidFill>
              </a:rPr>
              <a:t>(Durkin</a:t>
            </a:r>
            <a:r>
              <a:rPr sz="1800" spc="65" dirty="0">
                <a:solidFill>
                  <a:schemeClr val="tx1"/>
                </a:solidFill>
              </a:rPr>
              <a:t> </a:t>
            </a:r>
            <a:r>
              <a:rPr sz="1800" i="1" dirty="0">
                <a:solidFill>
                  <a:schemeClr val="tx1"/>
                </a:solidFill>
                <a:latin typeface="Calibri"/>
                <a:cs typeface="Calibri"/>
              </a:rPr>
              <a:t>et</a:t>
            </a:r>
            <a:r>
              <a:rPr sz="1800" i="1" spc="65" dirty="0">
                <a:solidFill>
                  <a:schemeClr val="tx1"/>
                </a:solidFill>
                <a:latin typeface="Calibri"/>
                <a:cs typeface="Calibri"/>
              </a:rPr>
              <a:t> </a:t>
            </a:r>
            <a:r>
              <a:rPr sz="1800" i="1" dirty="0">
                <a:solidFill>
                  <a:schemeClr val="tx1"/>
                </a:solidFill>
                <a:latin typeface="Calibri"/>
                <a:cs typeface="Calibri"/>
              </a:rPr>
              <a:t>al.,</a:t>
            </a:r>
            <a:r>
              <a:rPr sz="1800" i="1" spc="70" dirty="0">
                <a:solidFill>
                  <a:schemeClr val="tx1"/>
                </a:solidFill>
                <a:latin typeface="Calibri"/>
                <a:cs typeface="Calibri"/>
              </a:rPr>
              <a:t> </a:t>
            </a:r>
            <a:r>
              <a:rPr sz="1800" spc="-10" dirty="0">
                <a:solidFill>
                  <a:schemeClr val="tx1"/>
                </a:solidFill>
              </a:rPr>
              <a:t>2022).</a:t>
            </a:r>
          </a:p>
        </p:txBody>
      </p:sp>
      <p:sp>
        <p:nvSpPr>
          <p:cNvPr id="4" name="object 4"/>
          <p:cNvSpPr txBox="1"/>
          <p:nvPr/>
        </p:nvSpPr>
        <p:spPr>
          <a:xfrm>
            <a:off x="699660" y="819543"/>
            <a:ext cx="3740785" cy="833755"/>
          </a:xfrm>
          <a:prstGeom prst="rect">
            <a:avLst/>
          </a:prstGeom>
        </p:spPr>
        <p:txBody>
          <a:bodyPr vert="horz" wrap="square" lIns="0" tIns="13335" rIns="0" bIns="0" rtlCol="0">
            <a:spAutoFit/>
          </a:bodyPr>
          <a:lstStyle/>
          <a:p>
            <a:pPr marL="12700">
              <a:lnSpc>
                <a:spcPct val="100000"/>
              </a:lnSpc>
              <a:spcBef>
                <a:spcPts val="105"/>
              </a:spcBef>
            </a:pPr>
            <a:r>
              <a:rPr sz="5300" b="1" dirty="0">
                <a:solidFill>
                  <a:schemeClr val="tx1"/>
                </a:solidFill>
                <a:latin typeface="Calibri"/>
                <a:cs typeface="Calibri"/>
              </a:rPr>
              <a:t>of</a:t>
            </a:r>
            <a:r>
              <a:rPr sz="5300" b="1" spc="-225" dirty="0">
                <a:solidFill>
                  <a:schemeClr val="tx1"/>
                </a:solidFill>
                <a:latin typeface="Calibri"/>
                <a:cs typeface="Calibri"/>
              </a:rPr>
              <a:t> </a:t>
            </a:r>
            <a:r>
              <a:rPr sz="5300" b="1" spc="-10" dirty="0">
                <a:solidFill>
                  <a:schemeClr val="tx1"/>
                </a:solidFill>
                <a:latin typeface="Calibri"/>
                <a:cs typeface="Calibri"/>
              </a:rPr>
              <a:t>Evaluation</a:t>
            </a:r>
            <a:endParaRPr sz="5300" dirty="0">
              <a:solidFill>
                <a:schemeClr val="tx1"/>
              </a:solidFill>
              <a:latin typeface="Calibri"/>
              <a:cs typeface="Calibri"/>
            </a:endParaRPr>
          </a:p>
        </p:txBody>
      </p:sp>
      <p:sp>
        <p:nvSpPr>
          <p:cNvPr id="5" name="object 5"/>
          <p:cNvSpPr/>
          <p:nvPr/>
        </p:nvSpPr>
        <p:spPr>
          <a:xfrm>
            <a:off x="731519" y="2084070"/>
            <a:ext cx="3716020" cy="17145"/>
          </a:xfrm>
          <a:custGeom>
            <a:avLst/>
            <a:gdLst/>
            <a:ahLst/>
            <a:cxnLst/>
            <a:rect l="l" t="t" r="r" b="b"/>
            <a:pathLst>
              <a:path w="3716020" h="17144">
                <a:moveTo>
                  <a:pt x="3715512" y="0"/>
                </a:moveTo>
                <a:lnTo>
                  <a:pt x="0" y="0"/>
                </a:lnTo>
                <a:lnTo>
                  <a:pt x="0" y="16763"/>
                </a:lnTo>
                <a:lnTo>
                  <a:pt x="3715512" y="16763"/>
                </a:lnTo>
                <a:lnTo>
                  <a:pt x="3715512" y="0"/>
                </a:lnTo>
                <a:close/>
              </a:path>
            </a:pathLst>
          </a:custGeom>
          <a:solidFill>
            <a:srgbClr val="FFFFFF"/>
          </a:solidFill>
        </p:spPr>
        <p:txBody>
          <a:bodyPr wrap="square" lIns="0" tIns="0" rIns="0" bIns="0" rtlCol="0"/>
          <a:lstStyle/>
          <a:p>
            <a:endParaRPr>
              <a:solidFill>
                <a:schemeClr val="tx1"/>
              </a:solidFill>
            </a:endParaRPr>
          </a:p>
        </p:txBody>
      </p:sp>
      <p:grpSp>
        <p:nvGrpSpPr>
          <p:cNvPr id="6" name="object 6"/>
          <p:cNvGrpSpPr/>
          <p:nvPr/>
        </p:nvGrpSpPr>
        <p:grpSpPr>
          <a:xfrm>
            <a:off x="731519" y="1666299"/>
            <a:ext cx="3519170" cy="90805"/>
            <a:chOff x="617855" y="2552939"/>
            <a:chExt cx="3519170" cy="90805"/>
          </a:xfrm>
        </p:grpSpPr>
        <p:sp>
          <p:nvSpPr>
            <p:cNvPr id="7" name="object 7"/>
            <p:cNvSpPr/>
            <p:nvPr/>
          </p:nvSpPr>
          <p:spPr>
            <a:xfrm>
              <a:off x="639381" y="2577131"/>
              <a:ext cx="3475990" cy="42545"/>
            </a:xfrm>
            <a:custGeom>
              <a:avLst/>
              <a:gdLst/>
              <a:ahLst/>
              <a:cxnLst/>
              <a:rect l="l" t="t" r="r" b="b"/>
              <a:pathLst>
                <a:path w="3475990" h="42544">
                  <a:moveTo>
                    <a:pt x="279523" y="0"/>
                  </a:moveTo>
                  <a:lnTo>
                    <a:pt x="233089" y="80"/>
                  </a:lnTo>
                  <a:lnTo>
                    <a:pt x="187724" y="742"/>
                  </a:lnTo>
                  <a:lnTo>
                    <a:pt x="142616" y="2018"/>
                  </a:lnTo>
                  <a:lnTo>
                    <a:pt x="96951" y="3940"/>
                  </a:lnTo>
                  <a:lnTo>
                    <a:pt x="49916" y="6542"/>
                  </a:lnTo>
                  <a:lnTo>
                    <a:pt x="698" y="9858"/>
                  </a:lnTo>
                  <a:lnTo>
                    <a:pt x="0" y="13668"/>
                  </a:lnTo>
                  <a:lnTo>
                    <a:pt x="889" y="24209"/>
                  </a:lnTo>
                  <a:lnTo>
                    <a:pt x="698" y="28146"/>
                  </a:lnTo>
                  <a:lnTo>
                    <a:pt x="112775" y="30245"/>
                  </a:lnTo>
                  <a:lnTo>
                    <a:pt x="222563" y="31412"/>
                  </a:lnTo>
                  <a:lnTo>
                    <a:pt x="329870" y="31785"/>
                  </a:lnTo>
                  <a:lnTo>
                    <a:pt x="434504" y="31505"/>
                  </a:lnTo>
                  <a:lnTo>
                    <a:pt x="586021" y="30167"/>
                  </a:lnTo>
                  <a:lnTo>
                    <a:pt x="774220" y="27354"/>
                  </a:lnTo>
                  <a:lnTo>
                    <a:pt x="1000025" y="22166"/>
                  </a:lnTo>
                  <a:lnTo>
                    <a:pt x="1097088" y="20730"/>
                  </a:lnTo>
                  <a:lnTo>
                    <a:pt x="1147818" y="20410"/>
                  </a:lnTo>
                  <a:lnTo>
                    <a:pt x="1200265" y="20441"/>
                  </a:lnTo>
                  <a:lnTo>
                    <a:pt x="1254617" y="20889"/>
                  </a:lnTo>
                  <a:lnTo>
                    <a:pt x="1311064" y="21818"/>
                  </a:lnTo>
                  <a:lnTo>
                    <a:pt x="1369793" y="23294"/>
                  </a:lnTo>
                  <a:lnTo>
                    <a:pt x="1430993" y="25382"/>
                  </a:lnTo>
                  <a:lnTo>
                    <a:pt x="1494853" y="28146"/>
                  </a:lnTo>
                  <a:lnTo>
                    <a:pt x="1567804" y="30745"/>
                  </a:lnTo>
                  <a:lnTo>
                    <a:pt x="1636275" y="31576"/>
                  </a:lnTo>
                  <a:lnTo>
                    <a:pt x="1700481" y="31002"/>
                  </a:lnTo>
                  <a:lnTo>
                    <a:pt x="1760634" y="29388"/>
                  </a:lnTo>
                  <a:lnTo>
                    <a:pt x="1816950" y="27098"/>
                  </a:lnTo>
                  <a:lnTo>
                    <a:pt x="1918925" y="21948"/>
                  </a:lnTo>
                  <a:lnTo>
                    <a:pt x="1965012" y="19815"/>
                  </a:lnTo>
                  <a:lnTo>
                    <a:pt x="2008117" y="18463"/>
                  </a:lnTo>
                  <a:lnTo>
                    <a:pt x="2048454" y="18256"/>
                  </a:lnTo>
                  <a:lnTo>
                    <a:pt x="2086237" y="19558"/>
                  </a:lnTo>
                  <a:lnTo>
                    <a:pt x="2121681" y="22733"/>
                  </a:lnTo>
                  <a:lnTo>
                    <a:pt x="2154999" y="28146"/>
                  </a:lnTo>
                  <a:lnTo>
                    <a:pt x="2188382" y="33908"/>
                  </a:lnTo>
                  <a:lnTo>
                    <a:pt x="2223998" y="38016"/>
                  </a:lnTo>
                  <a:lnTo>
                    <a:pt x="2262029" y="40658"/>
                  </a:lnTo>
                  <a:lnTo>
                    <a:pt x="2302659" y="42024"/>
                  </a:lnTo>
                  <a:lnTo>
                    <a:pt x="2346069" y="42304"/>
                  </a:lnTo>
                  <a:lnTo>
                    <a:pt x="2392440" y="41686"/>
                  </a:lnTo>
                  <a:lnTo>
                    <a:pt x="2441956" y="40360"/>
                  </a:lnTo>
                  <a:lnTo>
                    <a:pt x="2675101" y="31767"/>
                  </a:lnTo>
                  <a:lnTo>
                    <a:pt x="2743068" y="29742"/>
                  </a:lnTo>
                  <a:lnTo>
                    <a:pt x="2815272" y="28146"/>
                  </a:lnTo>
                  <a:lnTo>
                    <a:pt x="2887289" y="27080"/>
                  </a:lnTo>
                  <a:lnTo>
                    <a:pt x="2954806" y="26471"/>
                  </a:lnTo>
                  <a:lnTo>
                    <a:pt x="3018085" y="26242"/>
                  </a:lnTo>
                  <a:lnTo>
                    <a:pt x="3132978" y="26620"/>
                  </a:lnTo>
                  <a:lnTo>
                    <a:pt x="3323435" y="28595"/>
                  </a:lnTo>
                  <a:lnTo>
                    <a:pt x="3403188" y="28978"/>
                  </a:lnTo>
                  <a:lnTo>
                    <a:pt x="3440113" y="28751"/>
                  </a:lnTo>
                  <a:lnTo>
                    <a:pt x="3475418" y="28146"/>
                  </a:lnTo>
                  <a:lnTo>
                    <a:pt x="3475418" y="9858"/>
                  </a:lnTo>
                  <a:lnTo>
                    <a:pt x="3404514" y="8128"/>
                  </a:lnTo>
                  <a:lnTo>
                    <a:pt x="3336145" y="6919"/>
                  </a:lnTo>
                  <a:lnTo>
                    <a:pt x="3270293" y="6171"/>
                  </a:lnTo>
                  <a:lnTo>
                    <a:pt x="3206940" y="5826"/>
                  </a:lnTo>
                  <a:lnTo>
                    <a:pt x="3146066" y="5824"/>
                  </a:lnTo>
                  <a:lnTo>
                    <a:pt x="3087654" y="6104"/>
                  </a:lnTo>
                  <a:lnTo>
                    <a:pt x="2978140" y="7276"/>
                  </a:lnTo>
                  <a:lnTo>
                    <a:pt x="2746128" y="10987"/>
                  </a:lnTo>
                  <a:lnTo>
                    <a:pt x="2669644" y="11534"/>
                  </a:lnTo>
                  <a:lnTo>
                    <a:pt x="2634825" y="11367"/>
                  </a:lnTo>
                  <a:lnTo>
                    <a:pt x="2602263" y="10829"/>
                  </a:lnTo>
                  <a:lnTo>
                    <a:pt x="2526290" y="8606"/>
                  </a:lnTo>
                  <a:lnTo>
                    <a:pt x="2477421" y="8323"/>
                  </a:lnTo>
                  <a:lnTo>
                    <a:pt x="2426104" y="8786"/>
                  </a:lnTo>
                  <a:lnTo>
                    <a:pt x="2373110" y="9773"/>
                  </a:lnTo>
                  <a:lnTo>
                    <a:pt x="2211769" y="13655"/>
                  </a:lnTo>
                  <a:lnTo>
                    <a:pt x="2159773" y="14515"/>
                  </a:lnTo>
                  <a:lnTo>
                    <a:pt x="2109954" y="14787"/>
                  </a:lnTo>
                  <a:lnTo>
                    <a:pt x="2063082" y="14250"/>
                  </a:lnTo>
                  <a:lnTo>
                    <a:pt x="2019928" y="12681"/>
                  </a:lnTo>
                  <a:lnTo>
                    <a:pt x="1981263" y="9858"/>
                  </a:lnTo>
                  <a:lnTo>
                    <a:pt x="1944881" y="6800"/>
                  </a:lnTo>
                  <a:lnTo>
                    <a:pt x="1907691" y="4610"/>
                  </a:lnTo>
                  <a:lnTo>
                    <a:pt x="1869235" y="3196"/>
                  </a:lnTo>
                  <a:lnTo>
                    <a:pt x="1829056" y="2464"/>
                  </a:lnTo>
                  <a:lnTo>
                    <a:pt x="1786695" y="2318"/>
                  </a:lnTo>
                  <a:lnTo>
                    <a:pt x="1741693" y="2667"/>
                  </a:lnTo>
                  <a:lnTo>
                    <a:pt x="1693594" y="3414"/>
                  </a:lnTo>
                  <a:lnTo>
                    <a:pt x="1461049" y="8522"/>
                  </a:lnTo>
                  <a:lnTo>
                    <a:pt x="1127126" y="14684"/>
                  </a:lnTo>
                  <a:lnTo>
                    <a:pt x="1031767" y="15908"/>
                  </a:lnTo>
                  <a:lnTo>
                    <a:pt x="937248" y="16314"/>
                  </a:lnTo>
                  <a:lnTo>
                    <a:pt x="889286" y="16123"/>
                  </a:lnTo>
                  <a:lnTo>
                    <a:pt x="840312" y="15625"/>
                  </a:lnTo>
                  <a:lnTo>
                    <a:pt x="789918" y="14783"/>
                  </a:lnTo>
                  <a:lnTo>
                    <a:pt x="737698" y="13565"/>
                  </a:lnTo>
                  <a:lnTo>
                    <a:pt x="683243" y="11935"/>
                  </a:lnTo>
                  <a:lnTo>
                    <a:pt x="556213" y="7149"/>
                  </a:lnTo>
                  <a:lnTo>
                    <a:pt x="433381" y="2911"/>
                  </a:lnTo>
                  <a:lnTo>
                    <a:pt x="378856" y="1448"/>
                  </a:lnTo>
                  <a:lnTo>
                    <a:pt x="327841" y="466"/>
                  </a:lnTo>
                  <a:lnTo>
                    <a:pt x="279523" y="0"/>
                  </a:lnTo>
                  <a:close/>
                </a:path>
              </a:pathLst>
            </a:custGeom>
            <a:solidFill>
              <a:srgbClr val="E97031"/>
            </a:solidFill>
          </p:spPr>
          <p:txBody>
            <a:bodyPr wrap="square" lIns="0" tIns="0" rIns="0" bIns="0" rtlCol="0"/>
            <a:lstStyle/>
            <a:p>
              <a:endParaRPr>
                <a:solidFill>
                  <a:schemeClr val="tx1"/>
                </a:solidFill>
              </a:endParaRPr>
            </a:p>
          </p:txBody>
        </p:sp>
        <p:sp>
          <p:nvSpPr>
            <p:cNvPr id="8" name="object 8"/>
            <p:cNvSpPr/>
            <p:nvPr/>
          </p:nvSpPr>
          <p:spPr>
            <a:xfrm>
              <a:off x="640080" y="2575164"/>
              <a:ext cx="3474720" cy="46355"/>
            </a:xfrm>
            <a:custGeom>
              <a:avLst/>
              <a:gdLst/>
              <a:ahLst/>
              <a:cxnLst/>
              <a:rect l="l" t="t" r="r" b="b"/>
              <a:pathLst>
                <a:path w="3474720" h="46355">
                  <a:moveTo>
                    <a:pt x="0" y="11825"/>
                  </a:moveTo>
                  <a:lnTo>
                    <a:pt x="48767" y="9527"/>
                  </a:lnTo>
                  <a:lnTo>
                    <a:pt x="98699" y="8659"/>
                  </a:lnTo>
                  <a:lnTo>
                    <a:pt x="149538" y="8952"/>
                  </a:lnTo>
                  <a:lnTo>
                    <a:pt x="201028" y="10136"/>
                  </a:lnTo>
                  <a:lnTo>
                    <a:pt x="252909" y="11943"/>
                  </a:lnTo>
                  <a:lnTo>
                    <a:pt x="304924" y="14104"/>
                  </a:lnTo>
                  <a:lnTo>
                    <a:pt x="356816" y="16349"/>
                  </a:lnTo>
                  <a:lnTo>
                    <a:pt x="408326" y="18409"/>
                  </a:lnTo>
                  <a:lnTo>
                    <a:pt x="459197" y="20016"/>
                  </a:lnTo>
                  <a:lnTo>
                    <a:pt x="509171" y="20900"/>
                  </a:lnTo>
                  <a:lnTo>
                    <a:pt x="557991" y="20792"/>
                  </a:lnTo>
                  <a:lnTo>
                    <a:pt x="605398" y="19422"/>
                  </a:lnTo>
                  <a:lnTo>
                    <a:pt x="651135" y="16523"/>
                  </a:lnTo>
                  <a:lnTo>
                    <a:pt x="694944" y="11825"/>
                  </a:lnTo>
                  <a:lnTo>
                    <a:pt x="741605" y="7011"/>
                  </a:lnTo>
                  <a:lnTo>
                    <a:pt x="789420" y="4541"/>
                  </a:lnTo>
                  <a:lnTo>
                    <a:pt x="838260" y="3995"/>
                  </a:lnTo>
                  <a:lnTo>
                    <a:pt x="887999" y="4951"/>
                  </a:lnTo>
                  <a:lnTo>
                    <a:pt x="938510" y="6990"/>
                  </a:lnTo>
                  <a:lnTo>
                    <a:pt x="989665" y="9691"/>
                  </a:lnTo>
                  <a:lnTo>
                    <a:pt x="1041336" y="12633"/>
                  </a:lnTo>
                  <a:lnTo>
                    <a:pt x="1093397" y="15397"/>
                  </a:lnTo>
                  <a:lnTo>
                    <a:pt x="1145720" y="17562"/>
                  </a:lnTo>
                  <a:lnTo>
                    <a:pt x="1198179" y="18708"/>
                  </a:lnTo>
                  <a:lnTo>
                    <a:pt x="1250644" y="18413"/>
                  </a:lnTo>
                  <a:lnTo>
                    <a:pt x="1302990" y="16259"/>
                  </a:lnTo>
                  <a:lnTo>
                    <a:pt x="1355089" y="11825"/>
                  </a:lnTo>
                  <a:lnTo>
                    <a:pt x="1407284" y="7392"/>
                  </a:lnTo>
                  <a:lnTo>
                    <a:pt x="1459837" y="5243"/>
                  </a:lnTo>
                  <a:lnTo>
                    <a:pt x="1512585" y="4957"/>
                  </a:lnTo>
                  <a:lnTo>
                    <a:pt x="1565368" y="6112"/>
                  </a:lnTo>
                  <a:lnTo>
                    <a:pt x="1618024" y="8287"/>
                  </a:lnTo>
                  <a:lnTo>
                    <a:pt x="1670392" y="11060"/>
                  </a:lnTo>
                  <a:lnTo>
                    <a:pt x="1722311" y="14010"/>
                  </a:lnTo>
                  <a:lnTo>
                    <a:pt x="1773620" y="16715"/>
                  </a:lnTo>
                  <a:lnTo>
                    <a:pt x="1824157" y="18754"/>
                  </a:lnTo>
                  <a:lnTo>
                    <a:pt x="1873761" y="19706"/>
                  </a:lnTo>
                  <a:lnTo>
                    <a:pt x="1922271" y="19150"/>
                  </a:lnTo>
                  <a:lnTo>
                    <a:pt x="1969525" y="16663"/>
                  </a:lnTo>
                  <a:lnTo>
                    <a:pt x="2015363" y="11825"/>
                  </a:lnTo>
                  <a:lnTo>
                    <a:pt x="2054409" y="7180"/>
                  </a:lnTo>
                  <a:lnTo>
                    <a:pt x="2093696" y="3818"/>
                  </a:lnTo>
                  <a:lnTo>
                    <a:pt x="2133559" y="1596"/>
                  </a:lnTo>
                  <a:lnTo>
                    <a:pt x="2174336" y="370"/>
                  </a:lnTo>
                  <a:lnTo>
                    <a:pt x="2216366" y="0"/>
                  </a:lnTo>
                  <a:lnTo>
                    <a:pt x="2259985" y="340"/>
                  </a:lnTo>
                  <a:lnTo>
                    <a:pt x="2305531" y="1248"/>
                  </a:lnTo>
                  <a:lnTo>
                    <a:pt x="2353341" y="2582"/>
                  </a:lnTo>
                  <a:lnTo>
                    <a:pt x="2403754" y="4199"/>
                  </a:lnTo>
                  <a:lnTo>
                    <a:pt x="2457106" y="5954"/>
                  </a:lnTo>
                  <a:lnTo>
                    <a:pt x="2513736" y="7707"/>
                  </a:lnTo>
                  <a:lnTo>
                    <a:pt x="2573980" y="9313"/>
                  </a:lnTo>
                  <a:lnTo>
                    <a:pt x="2638176" y="10630"/>
                  </a:lnTo>
                  <a:lnTo>
                    <a:pt x="2706662" y="11515"/>
                  </a:lnTo>
                  <a:lnTo>
                    <a:pt x="2779775" y="11825"/>
                  </a:lnTo>
                  <a:lnTo>
                    <a:pt x="2857022" y="11579"/>
                  </a:lnTo>
                  <a:lnTo>
                    <a:pt x="2927339" y="10965"/>
                  </a:lnTo>
                  <a:lnTo>
                    <a:pt x="2991397" y="10083"/>
                  </a:lnTo>
                  <a:lnTo>
                    <a:pt x="3049866" y="9037"/>
                  </a:lnTo>
                  <a:lnTo>
                    <a:pt x="3103417" y="7926"/>
                  </a:lnTo>
                  <a:lnTo>
                    <a:pt x="3152720" y="6853"/>
                  </a:lnTo>
                  <a:lnTo>
                    <a:pt x="3198447" y="5919"/>
                  </a:lnTo>
                  <a:lnTo>
                    <a:pt x="3241268" y="5227"/>
                  </a:lnTo>
                  <a:lnTo>
                    <a:pt x="3281853" y="4877"/>
                  </a:lnTo>
                  <a:lnTo>
                    <a:pt x="3320873" y="4971"/>
                  </a:lnTo>
                  <a:lnTo>
                    <a:pt x="3358999" y="5611"/>
                  </a:lnTo>
                  <a:lnTo>
                    <a:pt x="3396902" y="6899"/>
                  </a:lnTo>
                  <a:lnTo>
                    <a:pt x="3435252" y="8937"/>
                  </a:lnTo>
                  <a:lnTo>
                    <a:pt x="3474720" y="11825"/>
                  </a:lnTo>
                  <a:lnTo>
                    <a:pt x="3474339" y="19318"/>
                  </a:lnTo>
                  <a:lnTo>
                    <a:pt x="3474212" y="21604"/>
                  </a:lnTo>
                  <a:lnTo>
                    <a:pt x="3474720" y="30113"/>
                  </a:lnTo>
                  <a:lnTo>
                    <a:pt x="3422449" y="31914"/>
                  </a:lnTo>
                  <a:lnTo>
                    <a:pt x="3369084" y="32519"/>
                  </a:lnTo>
                  <a:lnTo>
                    <a:pt x="3314999" y="32156"/>
                  </a:lnTo>
                  <a:lnTo>
                    <a:pt x="3260569" y="31057"/>
                  </a:lnTo>
                  <a:lnTo>
                    <a:pt x="3206169" y="29450"/>
                  </a:lnTo>
                  <a:lnTo>
                    <a:pt x="3152174" y="27567"/>
                  </a:lnTo>
                  <a:lnTo>
                    <a:pt x="3098958" y="25636"/>
                  </a:lnTo>
                  <a:lnTo>
                    <a:pt x="3046898" y="23888"/>
                  </a:lnTo>
                  <a:lnTo>
                    <a:pt x="2996367" y="22552"/>
                  </a:lnTo>
                  <a:lnTo>
                    <a:pt x="2947740" y="21859"/>
                  </a:lnTo>
                  <a:lnTo>
                    <a:pt x="2901393" y="22039"/>
                  </a:lnTo>
                  <a:lnTo>
                    <a:pt x="2857699" y="23321"/>
                  </a:lnTo>
                  <a:lnTo>
                    <a:pt x="2817035" y="25936"/>
                  </a:lnTo>
                  <a:lnTo>
                    <a:pt x="2779775" y="30113"/>
                  </a:lnTo>
                  <a:lnTo>
                    <a:pt x="2736294" y="35133"/>
                  </a:lnTo>
                  <a:lnTo>
                    <a:pt x="2689067" y="38579"/>
                  </a:lnTo>
                  <a:lnTo>
                    <a:pt x="2638905" y="40650"/>
                  </a:lnTo>
                  <a:lnTo>
                    <a:pt x="2586618" y="41543"/>
                  </a:lnTo>
                  <a:lnTo>
                    <a:pt x="2533017" y="41457"/>
                  </a:lnTo>
                  <a:lnTo>
                    <a:pt x="2478913" y="40590"/>
                  </a:lnTo>
                  <a:lnTo>
                    <a:pt x="2425115" y="39142"/>
                  </a:lnTo>
                  <a:lnTo>
                    <a:pt x="2372435" y="37309"/>
                  </a:lnTo>
                  <a:lnTo>
                    <a:pt x="2321683" y="35292"/>
                  </a:lnTo>
                  <a:lnTo>
                    <a:pt x="2273669" y="33288"/>
                  </a:lnTo>
                  <a:lnTo>
                    <a:pt x="2229204" y="31495"/>
                  </a:lnTo>
                  <a:lnTo>
                    <a:pt x="2189099" y="30113"/>
                  </a:lnTo>
                  <a:lnTo>
                    <a:pt x="2153067" y="28858"/>
                  </a:lnTo>
                  <a:lnTo>
                    <a:pt x="2114553" y="27247"/>
                  </a:lnTo>
                  <a:lnTo>
                    <a:pt x="2073562" y="25436"/>
                  </a:lnTo>
                  <a:lnTo>
                    <a:pt x="2030101" y="23576"/>
                  </a:lnTo>
                  <a:lnTo>
                    <a:pt x="1984176" y="21823"/>
                  </a:lnTo>
                  <a:lnTo>
                    <a:pt x="1935794" y="20331"/>
                  </a:lnTo>
                  <a:lnTo>
                    <a:pt x="1884960" y="19253"/>
                  </a:lnTo>
                  <a:lnTo>
                    <a:pt x="1831681" y="18743"/>
                  </a:lnTo>
                  <a:lnTo>
                    <a:pt x="1775963" y="18956"/>
                  </a:lnTo>
                  <a:lnTo>
                    <a:pt x="1717812" y="20046"/>
                  </a:lnTo>
                  <a:lnTo>
                    <a:pt x="1657234" y="22166"/>
                  </a:lnTo>
                  <a:lnTo>
                    <a:pt x="1594237" y="25470"/>
                  </a:lnTo>
                  <a:lnTo>
                    <a:pt x="1528826" y="30113"/>
                  </a:lnTo>
                  <a:lnTo>
                    <a:pt x="1463818" y="34993"/>
                  </a:lnTo>
                  <a:lnTo>
                    <a:pt x="1401848" y="38930"/>
                  </a:lnTo>
                  <a:lnTo>
                    <a:pt x="1342733" y="41959"/>
                  </a:lnTo>
                  <a:lnTo>
                    <a:pt x="1286293" y="44116"/>
                  </a:lnTo>
                  <a:lnTo>
                    <a:pt x="1232346" y="45436"/>
                  </a:lnTo>
                  <a:lnTo>
                    <a:pt x="1180708" y="45954"/>
                  </a:lnTo>
                  <a:lnTo>
                    <a:pt x="1131200" y="45707"/>
                  </a:lnTo>
                  <a:lnTo>
                    <a:pt x="1083639" y="44728"/>
                  </a:lnTo>
                  <a:lnTo>
                    <a:pt x="1037843" y="43054"/>
                  </a:lnTo>
                  <a:lnTo>
                    <a:pt x="993631" y="40721"/>
                  </a:lnTo>
                  <a:lnTo>
                    <a:pt x="950821" y="37762"/>
                  </a:lnTo>
                  <a:lnTo>
                    <a:pt x="909231" y="34214"/>
                  </a:lnTo>
                  <a:lnTo>
                    <a:pt x="868680" y="30113"/>
                  </a:lnTo>
                  <a:lnTo>
                    <a:pt x="835136" y="27415"/>
                  </a:lnTo>
                  <a:lnTo>
                    <a:pt x="796245" y="25890"/>
                  </a:lnTo>
                  <a:lnTo>
                    <a:pt x="752636" y="25370"/>
                  </a:lnTo>
                  <a:lnTo>
                    <a:pt x="704941" y="25689"/>
                  </a:lnTo>
                  <a:lnTo>
                    <a:pt x="653789" y="26679"/>
                  </a:lnTo>
                  <a:lnTo>
                    <a:pt x="599813" y="28173"/>
                  </a:lnTo>
                  <a:lnTo>
                    <a:pt x="543643" y="30004"/>
                  </a:lnTo>
                  <a:lnTo>
                    <a:pt x="485908" y="32005"/>
                  </a:lnTo>
                  <a:lnTo>
                    <a:pt x="427241" y="34010"/>
                  </a:lnTo>
                  <a:lnTo>
                    <a:pt x="368271" y="35850"/>
                  </a:lnTo>
                  <a:lnTo>
                    <a:pt x="309630" y="37360"/>
                  </a:lnTo>
                  <a:lnTo>
                    <a:pt x="251948" y="38372"/>
                  </a:lnTo>
                  <a:lnTo>
                    <a:pt x="195856" y="38718"/>
                  </a:lnTo>
                  <a:lnTo>
                    <a:pt x="141984" y="38232"/>
                  </a:lnTo>
                  <a:lnTo>
                    <a:pt x="90964" y="36748"/>
                  </a:lnTo>
                  <a:lnTo>
                    <a:pt x="43425" y="34097"/>
                  </a:lnTo>
                  <a:lnTo>
                    <a:pt x="0" y="30113"/>
                  </a:lnTo>
                  <a:lnTo>
                    <a:pt x="63" y="23509"/>
                  </a:lnTo>
                  <a:lnTo>
                    <a:pt x="63" y="15635"/>
                  </a:lnTo>
                  <a:lnTo>
                    <a:pt x="0" y="11825"/>
                  </a:lnTo>
                  <a:close/>
                </a:path>
              </a:pathLst>
            </a:custGeom>
            <a:ln w="44449">
              <a:solidFill>
                <a:srgbClr val="E97031"/>
              </a:solidFill>
            </a:ln>
          </p:spPr>
          <p:txBody>
            <a:bodyPr wrap="square" lIns="0" tIns="0" rIns="0" bIns="0" rtlCol="0"/>
            <a:lstStyle/>
            <a:p>
              <a:endParaRPr>
                <a:solidFill>
                  <a:schemeClr val="tx1"/>
                </a:solidFill>
              </a:endParaRPr>
            </a:p>
          </p:txBody>
        </p:sp>
      </p:grpSp>
      <p:pic>
        <p:nvPicPr>
          <p:cNvPr id="10" name="object 10" descr="Stop Smoking Support Service | Greater Peterborough Network"/>
          <p:cNvPicPr/>
          <p:nvPr/>
        </p:nvPicPr>
        <p:blipFill>
          <a:blip r:embed="rId2" cstate="print"/>
          <a:stretch>
            <a:fillRect/>
          </a:stretch>
        </p:blipFill>
        <p:spPr>
          <a:xfrm>
            <a:off x="5311726" y="56"/>
            <a:ext cx="6878749" cy="6857873"/>
          </a:xfrm>
          <a:prstGeom prst="rect">
            <a:avLst/>
          </a:prstGeom>
        </p:spPr>
      </p:pic>
      <p:sp>
        <p:nvSpPr>
          <p:cNvPr id="11" name="object 11"/>
          <p:cNvSpPr txBox="1"/>
          <p:nvPr/>
        </p:nvSpPr>
        <p:spPr>
          <a:xfrm>
            <a:off x="10018014" y="6495999"/>
            <a:ext cx="2134870" cy="299720"/>
          </a:xfrm>
          <a:prstGeom prst="rect">
            <a:avLst/>
          </a:prstGeom>
        </p:spPr>
        <p:txBody>
          <a:bodyPr vert="horz" wrap="square" lIns="0" tIns="12700" rIns="0" bIns="0" rtlCol="0">
            <a:spAutoFit/>
          </a:bodyPr>
          <a:lstStyle/>
          <a:p>
            <a:pPr marL="12700">
              <a:lnSpc>
                <a:spcPct val="100000"/>
              </a:lnSpc>
              <a:spcBef>
                <a:spcPts val="100"/>
              </a:spcBef>
            </a:pPr>
            <a:r>
              <a:rPr sz="1800" dirty="0">
                <a:solidFill>
                  <a:schemeClr val="tx1"/>
                </a:solidFill>
                <a:latin typeface="Calibri"/>
                <a:cs typeface="Calibri"/>
              </a:rPr>
              <a:t>(</a:t>
            </a:r>
            <a:r>
              <a:rPr sz="1800" dirty="0">
                <a:solidFill>
                  <a:schemeClr val="tx1"/>
                </a:solidFill>
                <a:latin typeface="Arial"/>
                <a:cs typeface="Arial"/>
              </a:rPr>
              <a:t>Source:</a:t>
            </a:r>
            <a:r>
              <a:rPr sz="1800" spc="-40" dirty="0">
                <a:solidFill>
                  <a:schemeClr val="tx1"/>
                </a:solidFill>
                <a:latin typeface="Arial"/>
                <a:cs typeface="Arial"/>
              </a:rPr>
              <a:t> </a:t>
            </a:r>
            <a:r>
              <a:rPr sz="1800" dirty="0">
                <a:solidFill>
                  <a:schemeClr val="tx1"/>
                </a:solidFill>
                <a:latin typeface="Arial"/>
                <a:cs typeface="Arial"/>
              </a:rPr>
              <a:t>NHS,</a:t>
            </a:r>
            <a:r>
              <a:rPr sz="1800" spc="-35" dirty="0">
                <a:solidFill>
                  <a:schemeClr val="tx1"/>
                </a:solidFill>
                <a:latin typeface="Arial"/>
                <a:cs typeface="Arial"/>
              </a:rPr>
              <a:t> </a:t>
            </a:r>
            <a:r>
              <a:rPr sz="1800" spc="-20" dirty="0">
                <a:solidFill>
                  <a:schemeClr val="tx1"/>
                </a:solidFill>
                <a:latin typeface="Arial"/>
                <a:cs typeface="Arial"/>
              </a:rPr>
              <a:t>2023)</a:t>
            </a:r>
            <a:endParaRPr sz="1800">
              <a:solidFill>
                <a:schemeClr val="tx1"/>
              </a:solidFill>
              <a:latin typeface="Arial"/>
              <a:cs typeface="Aria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78739" y="74752"/>
            <a:ext cx="2769235" cy="788670"/>
          </a:xfrm>
          <a:prstGeom prst="rect">
            <a:avLst/>
          </a:prstGeom>
        </p:spPr>
        <p:txBody>
          <a:bodyPr vert="horz" wrap="square" lIns="0" tIns="13335" rIns="0" bIns="0" rtlCol="0">
            <a:spAutoFit/>
          </a:bodyPr>
          <a:lstStyle/>
          <a:p>
            <a:pPr marL="12700">
              <a:lnSpc>
                <a:spcPct val="100000"/>
              </a:lnSpc>
              <a:spcBef>
                <a:spcPts val="105"/>
              </a:spcBef>
            </a:pPr>
            <a:r>
              <a:rPr sz="5000" spc="85" dirty="0">
                <a:solidFill>
                  <a:srgbClr val="FFFFFF"/>
                </a:solidFill>
                <a:latin typeface="Calibri"/>
                <a:cs typeface="Calibri"/>
              </a:rPr>
              <a:t>Campaign</a:t>
            </a:r>
            <a:endParaRPr sz="5000">
              <a:latin typeface="Calibri"/>
              <a:cs typeface="Calibri"/>
            </a:endParaRPr>
          </a:p>
        </p:txBody>
      </p:sp>
      <p:sp>
        <p:nvSpPr>
          <p:cNvPr id="3" name="object 3"/>
          <p:cNvSpPr txBox="1"/>
          <p:nvPr/>
        </p:nvSpPr>
        <p:spPr>
          <a:xfrm>
            <a:off x="78739" y="761238"/>
            <a:ext cx="1770380" cy="788035"/>
          </a:xfrm>
          <a:prstGeom prst="rect">
            <a:avLst/>
          </a:prstGeom>
        </p:spPr>
        <p:txBody>
          <a:bodyPr vert="horz" wrap="square" lIns="0" tIns="13335" rIns="0" bIns="0" rtlCol="0">
            <a:spAutoFit/>
          </a:bodyPr>
          <a:lstStyle/>
          <a:p>
            <a:pPr marL="12700">
              <a:lnSpc>
                <a:spcPct val="100000"/>
              </a:lnSpc>
              <a:spcBef>
                <a:spcPts val="105"/>
              </a:spcBef>
            </a:pPr>
            <a:r>
              <a:rPr sz="5000" b="1" spc="45" dirty="0">
                <a:solidFill>
                  <a:srgbClr val="FFFFFF"/>
                </a:solidFill>
                <a:latin typeface="Calibri"/>
                <a:cs typeface="Calibri"/>
              </a:rPr>
              <a:t>Poster</a:t>
            </a:r>
            <a:endParaRPr sz="5000">
              <a:latin typeface="Calibri"/>
              <a:cs typeface="Calibri"/>
            </a:endParaRPr>
          </a:p>
        </p:txBody>
      </p:sp>
      <p:sp>
        <p:nvSpPr>
          <p:cNvPr id="4" name="object 4"/>
          <p:cNvSpPr/>
          <p:nvPr/>
        </p:nvSpPr>
        <p:spPr>
          <a:xfrm>
            <a:off x="91439" y="1439544"/>
            <a:ext cx="1744980" cy="15240"/>
          </a:xfrm>
          <a:custGeom>
            <a:avLst/>
            <a:gdLst/>
            <a:ahLst/>
            <a:cxnLst/>
            <a:rect l="l" t="t" r="r" b="b"/>
            <a:pathLst>
              <a:path w="1744980" h="15240">
                <a:moveTo>
                  <a:pt x="1744980" y="0"/>
                </a:moveTo>
                <a:lnTo>
                  <a:pt x="0" y="0"/>
                </a:lnTo>
                <a:lnTo>
                  <a:pt x="0" y="15239"/>
                </a:lnTo>
                <a:lnTo>
                  <a:pt x="1744980" y="15239"/>
                </a:lnTo>
                <a:lnTo>
                  <a:pt x="1744980" y="0"/>
                </a:lnTo>
                <a:close/>
              </a:path>
            </a:pathLst>
          </a:custGeom>
          <a:solidFill>
            <a:srgbClr val="FFFFFF"/>
          </a:solidFill>
        </p:spPr>
        <p:txBody>
          <a:bodyPr wrap="square" lIns="0" tIns="0" rIns="0" bIns="0" rtlCol="0"/>
          <a:lstStyle/>
          <a:p>
            <a:endParaRPr/>
          </a:p>
        </p:txBody>
      </p:sp>
      <p:pic>
        <p:nvPicPr>
          <p:cNvPr id="5" name="object 5"/>
          <p:cNvPicPr/>
          <p:nvPr/>
        </p:nvPicPr>
        <p:blipFill>
          <a:blip r:embed="rId2" cstate="print"/>
          <a:stretch>
            <a:fillRect/>
          </a:stretch>
        </p:blipFill>
        <p:spPr>
          <a:xfrm>
            <a:off x="2833623" y="116742"/>
            <a:ext cx="9358376" cy="6624574"/>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624395" y="-442630"/>
            <a:ext cx="10515600" cy="1402691"/>
          </a:xfrm>
          <a:prstGeom prst="rect">
            <a:avLst/>
          </a:prstGeom>
        </p:spPr>
        <p:txBody>
          <a:bodyPr vert="horz" wrap="square" lIns="0" tIns="596645" rIns="0" bIns="0" rtlCol="0">
            <a:spAutoFit/>
          </a:bodyPr>
          <a:lstStyle/>
          <a:p>
            <a:pPr marL="1303655">
              <a:lnSpc>
                <a:spcPct val="100000"/>
              </a:lnSpc>
              <a:spcBef>
                <a:spcPts val="95"/>
              </a:spcBef>
            </a:pPr>
            <a:r>
              <a:rPr sz="5200" dirty="0">
                <a:solidFill>
                  <a:schemeClr val="tx1"/>
                </a:solidFill>
              </a:rPr>
              <a:t>Partners</a:t>
            </a:r>
            <a:r>
              <a:rPr sz="5200" spc="-120" dirty="0">
                <a:solidFill>
                  <a:schemeClr val="tx1"/>
                </a:solidFill>
              </a:rPr>
              <a:t> </a:t>
            </a:r>
            <a:r>
              <a:rPr sz="5200" dirty="0">
                <a:solidFill>
                  <a:schemeClr val="tx1"/>
                </a:solidFill>
              </a:rPr>
              <a:t>and</a:t>
            </a:r>
            <a:r>
              <a:rPr sz="5200" spc="-125" dirty="0">
                <a:solidFill>
                  <a:schemeClr val="tx1"/>
                </a:solidFill>
              </a:rPr>
              <a:t> </a:t>
            </a:r>
            <a:r>
              <a:rPr sz="5200" spc="-10" dirty="0">
                <a:solidFill>
                  <a:schemeClr val="tx1"/>
                </a:solidFill>
              </a:rPr>
              <a:t>Organisations</a:t>
            </a:r>
            <a:endParaRPr sz="5200" dirty="0">
              <a:solidFill>
                <a:schemeClr val="tx1"/>
              </a:solidFill>
            </a:endParaRPr>
          </a:p>
        </p:txBody>
      </p:sp>
      <p:sp>
        <p:nvSpPr>
          <p:cNvPr id="3" name="object 3"/>
          <p:cNvSpPr/>
          <p:nvPr/>
        </p:nvSpPr>
        <p:spPr>
          <a:xfrm>
            <a:off x="1768475" y="1166113"/>
            <a:ext cx="8655050" cy="68580"/>
          </a:xfrm>
          <a:custGeom>
            <a:avLst/>
            <a:gdLst/>
            <a:ahLst/>
            <a:cxnLst/>
            <a:rect l="l" t="t" r="r" b="b"/>
            <a:pathLst>
              <a:path w="8655050" h="68580">
                <a:moveTo>
                  <a:pt x="8654796" y="0"/>
                </a:moveTo>
                <a:lnTo>
                  <a:pt x="0" y="0"/>
                </a:lnTo>
                <a:lnTo>
                  <a:pt x="0" y="68580"/>
                </a:lnTo>
                <a:lnTo>
                  <a:pt x="8654796" y="68580"/>
                </a:lnTo>
                <a:lnTo>
                  <a:pt x="8654796" y="0"/>
                </a:lnTo>
                <a:close/>
              </a:path>
            </a:pathLst>
          </a:custGeom>
          <a:solidFill>
            <a:srgbClr val="FFFFFF"/>
          </a:solidFill>
        </p:spPr>
        <p:txBody>
          <a:bodyPr wrap="square" lIns="0" tIns="0" rIns="0" bIns="0" rtlCol="0"/>
          <a:lstStyle/>
          <a:p>
            <a:endParaRPr>
              <a:solidFill>
                <a:schemeClr val="tx1"/>
              </a:solidFill>
            </a:endParaRPr>
          </a:p>
        </p:txBody>
      </p:sp>
      <p:grpSp>
        <p:nvGrpSpPr>
          <p:cNvPr id="4" name="object 4"/>
          <p:cNvGrpSpPr/>
          <p:nvPr/>
        </p:nvGrpSpPr>
        <p:grpSpPr>
          <a:xfrm>
            <a:off x="142239" y="1635760"/>
            <a:ext cx="11897360" cy="1442720"/>
            <a:chOff x="142239" y="1635760"/>
            <a:chExt cx="11897360" cy="1442720"/>
          </a:xfrm>
        </p:grpSpPr>
        <p:sp>
          <p:nvSpPr>
            <p:cNvPr id="5" name="object 5"/>
            <p:cNvSpPr/>
            <p:nvPr/>
          </p:nvSpPr>
          <p:spPr>
            <a:xfrm>
              <a:off x="142239" y="1635760"/>
              <a:ext cx="11897360" cy="1442720"/>
            </a:xfrm>
            <a:custGeom>
              <a:avLst/>
              <a:gdLst/>
              <a:ahLst/>
              <a:cxnLst/>
              <a:rect l="l" t="t" r="r" b="b"/>
              <a:pathLst>
                <a:path w="11897360" h="1442720">
                  <a:moveTo>
                    <a:pt x="11753088" y="0"/>
                  </a:moveTo>
                  <a:lnTo>
                    <a:pt x="144233" y="0"/>
                  </a:lnTo>
                  <a:lnTo>
                    <a:pt x="98646" y="7347"/>
                  </a:lnTo>
                  <a:lnTo>
                    <a:pt x="59052" y="27814"/>
                  </a:lnTo>
                  <a:lnTo>
                    <a:pt x="27829" y="59033"/>
                  </a:lnTo>
                  <a:lnTo>
                    <a:pt x="7353" y="98641"/>
                  </a:lnTo>
                  <a:lnTo>
                    <a:pt x="0" y="144272"/>
                  </a:lnTo>
                  <a:lnTo>
                    <a:pt x="0" y="1298066"/>
                  </a:lnTo>
                  <a:lnTo>
                    <a:pt x="7353" y="1343697"/>
                  </a:lnTo>
                  <a:lnTo>
                    <a:pt x="27829" y="1383305"/>
                  </a:lnTo>
                  <a:lnTo>
                    <a:pt x="59052" y="1414524"/>
                  </a:lnTo>
                  <a:lnTo>
                    <a:pt x="98646" y="1434991"/>
                  </a:lnTo>
                  <a:lnTo>
                    <a:pt x="144233" y="1442339"/>
                  </a:lnTo>
                  <a:lnTo>
                    <a:pt x="11753088" y="1442339"/>
                  </a:lnTo>
                  <a:lnTo>
                    <a:pt x="11798669" y="1434991"/>
                  </a:lnTo>
                  <a:lnTo>
                    <a:pt x="11838271" y="1414524"/>
                  </a:lnTo>
                  <a:lnTo>
                    <a:pt x="11869509" y="1383305"/>
                  </a:lnTo>
                  <a:lnTo>
                    <a:pt x="11890000" y="1343697"/>
                  </a:lnTo>
                  <a:lnTo>
                    <a:pt x="11897360" y="1298066"/>
                  </a:lnTo>
                  <a:lnTo>
                    <a:pt x="11897360" y="144272"/>
                  </a:lnTo>
                  <a:lnTo>
                    <a:pt x="11890000" y="98641"/>
                  </a:lnTo>
                  <a:lnTo>
                    <a:pt x="11869509" y="59033"/>
                  </a:lnTo>
                  <a:lnTo>
                    <a:pt x="11838271" y="27814"/>
                  </a:lnTo>
                  <a:lnTo>
                    <a:pt x="11798669" y="7347"/>
                  </a:lnTo>
                  <a:lnTo>
                    <a:pt x="11753088" y="0"/>
                  </a:lnTo>
                  <a:close/>
                </a:path>
              </a:pathLst>
            </a:custGeom>
            <a:solidFill>
              <a:srgbClr val="F1F1F1"/>
            </a:solidFill>
          </p:spPr>
          <p:txBody>
            <a:bodyPr wrap="square" lIns="0" tIns="0" rIns="0" bIns="0" rtlCol="0"/>
            <a:lstStyle/>
            <a:p>
              <a:endParaRPr>
                <a:solidFill>
                  <a:schemeClr val="tx1"/>
                </a:solidFill>
              </a:endParaRPr>
            </a:p>
          </p:txBody>
        </p:sp>
        <p:sp>
          <p:nvSpPr>
            <p:cNvPr id="6" name="object 6"/>
            <p:cNvSpPr/>
            <p:nvPr/>
          </p:nvSpPr>
          <p:spPr>
            <a:xfrm>
              <a:off x="682371" y="2105723"/>
              <a:ext cx="588645" cy="506095"/>
            </a:xfrm>
            <a:custGeom>
              <a:avLst/>
              <a:gdLst/>
              <a:ahLst/>
              <a:cxnLst/>
              <a:rect l="l" t="t" r="r" b="b"/>
              <a:pathLst>
                <a:path w="588644" h="506094">
                  <a:moveTo>
                    <a:pt x="434657" y="134886"/>
                  </a:moveTo>
                  <a:lnTo>
                    <a:pt x="294132" y="0"/>
                  </a:lnTo>
                  <a:lnTo>
                    <a:pt x="150329" y="137337"/>
                  </a:lnTo>
                  <a:lnTo>
                    <a:pt x="173215" y="160223"/>
                  </a:lnTo>
                  <a:lnTo>
                    <a:pt x="294132" y="39243"/>
                  </a:lnTo>
                  <a:lnTo>
                    <a:pt x="411784" y="157772"/>
                  </a:lnTo>
                  <a:lnTo>
                    <a:pt x="434657" y="134886"/>
                  </a:lnTo>
                  <a:close/>
                </a:path>
                <a:path w="588644" h="506094">
                  <a:moveTo>
                    <a:pt x="588264" y="228079"/>
                  </a:moveTo>
                  <a:lnTo>
                    <a:pt x="555574" y="228079"/>
                  </a:lnTo>
                  <a:lnTo>
                    <a:pt x="555574" y="268947"/>
                  </a:lnTo>
                  <a:lnTo>
                    <a:pt x="555574" y="334352"/>
                  </a:lnTo>
                  <a:lnTo>
                    <a:pt x="555574" y="367042"/>
                  </a:lnTo>
                  <a:lnTo>
                    <a:pt x="555574" y="432447"/>
                  </a:lnTo>
                  <a:lnTo>
                    <a:pt x="490220" y="432447"/>
                  </a:lnTo>
                  <a:lnTo>
                    <a:pt x="490220" y="367042"/>
                  </a:lnTo>
                  <a:lnTo>
                    <a:pt x="555574" y="367042"/>
                  </a:lnTo>
                  <a:lnTo>
                    <a:pt x="555574" y="334352"/>
                  </a:lnTo>
                  <a:lnTo>
                    <a:pt x="490220" y="334352"/>
                  </a:lnTo>
                  <a:lnTo>
                    <a:pt x="490220" y="268947"/>
                  </a:lnTo>
                  <a:lnTo>
                    <a:pt x="555574" y="268947"/>
                  </a:lnTo>
                  <a:lnTo>
                    <a:pt x="555574" y="228079"/>
                  </a:lnTo>
                  <a:lnTo>
                    <a:pt x="457530" y="228079"/>
                  </a:lnTo>
                  <a:lnTo>
                    <a:pt x="457530" y="268947"/>
                  </a:lnTo>
                  <a:lnTo>
                    <a:pt x="457530" y="334352"/>
                  </a:lnTo>
                  <a:lnTo>
                    <a:pt x="457530" y="367042"/>
                  </a:lnTo>
                  <a:lnTo>
                    <a:pt x="457530" y="432447"/>
                  </a:lnTo>
                  <a:lnTo>
                    <a:pt x="392176" y="432447"/>
                  </a:lnTo>
                  <a:lnTo>
                    <a:pt x="392176" y="367042"/>
                  </a:lnTo>
                  <a:lnTo>
                    <a:pt x="457530" y="367042"/>
                  </a:lnTo>
                  <a:lnTo>
                    <a:pt x="457530" y="334352"/>
                  </a:lnTo>
                  <a:lnTo>
                    <a:pt x="392176" y="334352"/>
                  </a:lnTo>
                  <a:lnTo>
                    <a:pt x="392176" y="301650"/>
                  </a:lnTo>
                  <a:lnTo>
                    <a:pt x="392176" y="268947"/>
                  </a:lnTo>
                  <a:lnTo>
                    <a:pt x="457530" y="268947"/>
                  </a:lnTo>
                  <a:lnTo>
                    <a:pt x="457530" y="228079"/>
                  </a:lnTo>
                  <a:lnTo>
                    <a:pt x="392176" y="228079"/>
                  </a:lnTo>
                  <a:lnTo>
                    <a:pt x="392176" y="179031"/>
                  </a:lnTo>
                  <a:lnTo>
                    <a:pt x="351320" y="138163"/>
                  </a:lnTo>
                  <a:lnTo>
                    <a:pt x="351320" y="301650"/>
                  </a:lnTo>
                  <a:lnTo>
                    <a:pt x="351320" y="334352"/>
                  </a:lnTo>
                  <a:lnTo>
                    <a:pt x="236943" y="334352"/>
                  </a:lnTo>
                  <a:lnTo>
                    <a:pt x="236943" y="301650"/>
                  </a:lnTo>
                  <a:lnTo>
                    <a:pt x="351320" y="301650"/>
                  </a:lnTo>
                  <a:lnTo>
                    <a:pt x="351320" y="138163"/>
                  </a:lnTo>
                  <a:lnTo>
                    <a:pt x="318643" y="105460"/>
                  </a:lnTo>
                  <a:lnTo>
                    <a:pt x="318643" y="203555"/>
                  </a:lnTo>
                  <a:lnTo>
                    <a:pt x="316763" y="213245"/>
                  </a:lnTo>
                  <a:lnTo>
                    <a:pt x="311594" y="221030"/>
                  </a:lnTo>
                  <a:lnTo>
                    <a:pt x="303822" y="226199"/>
                  </a:lnTo>
                  <a:lnTo>
                    <a:pt x="294132" y="228079"/>
                  </a:lnTo>
                  <a:lnTo>
                    <a:pt x="284441" y="226199"/>
                  </a:lnTo>
                  <a:lnTo>
                    <a:pt x="276669" y="221030"/>
                  </a:lnTo>
                  <a:lnTo>
                    <a:pt x="271500" y="213245"/>
                  </a:lnTo>
                  <a:lnTo>
                    <a:pt x="269621" y="203555"/>
                  </a:lnTo>
                  <a:lnTo>
                    <a:pt x="271500" y="193852"/>
                  </a:lnTo>
                  <a:lnTo>
                    <a:pt x="276669" y="186080"/>
                  </a:lnTo>
                  <a:lnTo>
                    <a:pt x="284441" y="180911"/>
                  </a:lnTo>
                  <a:lnTo>
                    <a:pt x="294132" y="179031"/>
                  </a:lnTo>
                  <a:lnTo>
                    <a:pt x="303822" y="180911"/>
                  </a:lnTo>
                  <a:lnTo>
                    <a:pt x="311594" y="186080"/>
                  </a:lnTo>
                  <a:lnTo>
                    <a:pt x="316763" y="193852"/>
                  </a:lnTo>
                  <a:lnTo>
                    <a:pt x="318643" y="203555"/>
                  </a:lnTo>
                  <a:lnTo>
                    <a:pt x="318643" y="105460"/>
                  </a:lnTo>
                  <a:lnTo>
                    <a:pt x="294132" y="80937"/>
                  </a:lnTo>
                  <a:lnTo>
                    <a:pt x="196088" y="179031"/>
                  </a:lnTo>
                  <a:lnTo>
                    <a:pt x="196088" y="228079"/>
                  </a:lnTo>
                  <a:lnTo>
                    <a:pt x="196088" y="268947"/>
                  </a:lnTo>
                  <a:lnTo>
                    <a:pt x="196088" y="334352"/>
                  </a:lnTo>
                  <a:lnTo>
                    <a:pt x="196088" y="367042"/>
                  </a:lnTo>
                  <a:lnTo>
                    <a:pt x="196088" y="432447"/>
                  </a:lnTo>
                  <a:lnTo>
                    <a:pt x="130721" y="432447"/>
                  </a:lnTo>
                  <a:lnTo>
                    <a:pt x="130721" y="367042"/>
                  </a:lnTo>
                  <a:lnTo>
                    <a:pt x="196088" y="367042"/>
                  </a:lnTo>
                  <a:lnTo>
                    <a:pt x="196088" y="334352"/>
                  </a:lnTo>
                  <a:lnTo>
                    <a:pt x="130721" y="334352"/>
                  </a:lnTo>
                  <a:lnTo>
                    <a:pt x="130721" y="268947"/>
                  </a:lnTo>
                  <a:lnTo>
                    <a:pt x="196088" y="268947"/>
                  </a:lnTo>
                  <a:lnTo>
                    <a:pt x="196088" y="228079"/>
                  </a:lnTo>
                  <a:lnTo>
                    <a:pt x="98044" y="228079"/>
                  </a:lnTo>
                  <a:lnTo>
                    <a:pt x="98044" y="268947"/>
                  </a:lnTo>
                  <a:lnTo>
                    <a:pt x="98044" y="334352"/>
                  </a:lnTo>
                  <a:lnTo>
                    <a:pt x="98044" y="367042"/>
                  </a:lnTo>
                  <a:lnTo>
                    <a:pt x="98044" y="432447"/>
                  </a:lnTo>
                  <a:lnTo>
                    <a:pt x="32677" y="432447"/>
                  </a:lnTo>
                  <a:lnTo>
                    <a:pt x="32677" y="367042"/>
                  </a:lnTo>
                  <a:lnTo>
                    <a:pt x="98044" y="367042"/>
                  </a:lnTo>
                  <a:lnTo>
                    <a:pt x="98044" y="334352"/>
                  </a:lnTo>
                  <a:lnTo>
                    <a:pt x="32677" y="334352"/>
                  </a:lnTo>
                  <a:lnTo>
                    <a:pt x="32677" y="268947"/>
                  </a:lnTo>
                  <a:lnTo>
                    <a:pt x="98044" y="268947"/>
                  </a:lnTo>
                  <a:lnTo>
                    <a:pt x="98044" y="228079"/>
                  </a:lnTo>
                  <a:lnTo>
                    <a:pt x="0" y="228079"/>
                  </a:lnTo>
                  <a:lnTo>
                    <a:pt x="0" y="506018"/>
                  </a:lnTo>
                  <a:lnTo>
                    <a:pt x="236943" y="506018"/>
                  </a:lnTo>
                  <a:lnTo>
                    <a:pt x="236943" y="432447"/>
                  </a:lnTo>
                  <a:lnTo>
                    <a:pt x="236943" y="416102"/>
                  </a:lnTo>
                  <a:lnTo>
                    <a:pt x="240131" y="398780"/>
                  </a:lnTo>
                  <a:lnTo>
                    <a:pt x="250215" y="382993"/>
                  </a:lnTo>
                  <a:lnTo>
                    <a:pt x="267957" y="371487"/>
                  </a:lnTo>
                  <a:lnTo>
                    <a:pt x="294132" y="367042"/>
                  </a:lnTo>
                  <a:lnTo>
                    <a:pt x="320306" y="371487"/>
                  </a:lnTo>
                  <a:lnTo>
                    <a:pt x="338048" y="382993"/>
                  </a:lnTo>
                  <a:lnTo>
                    <a:pt x="348132" y="398780"/>
                  </a:lnTo>
                  <a:lnTo>
                    <a:pt x="351320" y="416102"/>
                  </a:lnTo>
                  <a:lnTo>
                    <a:pt x="351320" y="506018"/>
                  </a:lnTo>
                  <a:lnTo>
                    <a:pt x="588264" y="506018"/>
                  </a:lnTo>
                  <a:lnTo>
                    <a:pt x="588264" y="432447"/>
                  </a:lnTo>
                  <a:lnTo>
                    <a:pt x="588264" y="367042"/>
                  </a:lnTo>
                  <a:lnTo>
                    <a:pt x="588264" y="334352"/>
                  </a:lnTo>
                  <a:lnTo>
                    <a:pt x="588264" y="268947"/>
                  </a:lnTo>
                  <a:lnTo>
                    <a:pt x="588264" y="228079"/>
                  </a:lnTo>
                  <a:close/>
                </a:path>
              </a:pathLst>
            </a:custGeom>
            <a:solidFill>
              <a:srgbClr val="186B23"/>
            </a:solidFill>
          </p:spPr>
          <p:txBody>
            <a:bodyPr wrap="square" lIns="0" tIns="0" rIns="0" bIns="0" rtlCol="0"/>
            <a:lstStyle/>
            <a:p>
              <a:endParaRPr>
                <a:solidFill>
                  <a:schemeClr val="tx1"/>
                </a:solidFill>
              </a:endParaRPr>
            </a:p>
          </p:txBody>
        </p:sp>
      </p:grpSp>
      <p:sp>
        <p:nvSpPr>
          <p:cNvPr id="7" name="object 7"/>
          <p:cNvSpPr txBox="1"/>
          <p:nvPr/>
        </p:nvSpPr>
        <p:spPr>
          <a:xfrm>
            <a:off x="1948433" y="1960244"/>
            <a:ext cx="9604375" cy="735330"/>
          </a:xfrm>
          <a:prstGeom prst="rect">
            <a:avLst/>
          </a:prstGeom>
        </p:spPr>
        <p:txBody>
          <a:bodyPr vert="horz" wrap="square" lIns="0" tIns="66040" rIns="0" bIns="0" rtlCol="0">
            <a:spAutoFit/>
          </a:bodyPr>
          <a:lstStyle/>
          <a:p>
            <a:pPr marL="12700" marR="5080">
              <a:lnSpc>
                <a:spcPts val="2590"/>
              </a:lnSpc>
              <a:spcBef>
                <a:spcPts val="520"/>
              </a:spcBef>
            </a:pPr>
            <a:r>
              <a:rPr sz="2500" dirty="0">
                <a:solidFill>
                  <a:schemeClr val="tx1"/>
                </a:solidFill>
                <a:latin typeface="Arial"/>
                <a:cs typeface="Arial"/>
              </a:rPr>
              <a:t>Local</a:t>
            </a:r>
            <a:r>
              <a:rPr sz="2500" spc="-55" dirty="0">
                <a:solidFill>
                  <a:schemeClr val="tx1"/>
                </a:solidFill>
                <a:latin typeface="Arial"/>
                <a:cs typeface="Arial"/>
              </a:rPr>
              <a:t> </a:t>
            </a:r>
            <a:r>
              <a:rPr sz="2500" dirty="0">
                <a:solidFill>
                  <a:schemeClr val="tx1"/>
                </a:solidFill>
                <a:latin typeface="Arial"/>
                <a:cs typeface="Arial"/>
              </a:rPr>
              <a:t>universities</a:t>
            </a:r>
            <a:r>
              <a:rPr sz="2500" spc="-30" dirty="0">
                <a:solidFill>
                  <a:schemeClr val="tx1"/>
                </a:solidFill>
                <a:latin typeface="Arial"/>
                <a:cs typeface="Arial"/>
              </a:rPr>
              <a:t> </a:t>
            </a:r>
            <a:r>
              <a:rPr sz="2500" dirty="0">
                <a:solidFill>
                  <a:schemeClr val="tx1"/>
                </a:solidFill>
                <a:latin typeface="Arial"/>
                <a:cs typeface="Arial"/>
              </a:rPr>
              <a:t>and</a:t>
            </a:r>
            <a:r>
              <a:rPr sz="2500" spc="-55" dirty="0">
                <a:solidFill>
                  <a:schemeClr val="tx1"/>
                </a:solidFill>
                <a:latin typeface="Arial"/>
                <a:cs typeface="Arial"/>
              </a:rPr>
              <a:t> </a:t>
            </a:r>
            <a:r>
              <a:rPr sz="2500" dirty="0">
                <a:solidFill>
                  <a:schemeClr val="tx1"/>
                </a:solidFill>
                <a:latin typeface="Arial"/>
                <a:cs typeface="Arial"/>
              </a:rPr>
              <a:t>youth</a:t>
            </a:r>
            <a:r>
              <a:rPr sz="2500" spc="-40" dirty="0">
                <a:solidFill>
                  <a:schemeClr val="tx1"/>
                </a:solidFill>
                <a:latin typeface="Arial"/>
                <a:cs typeface="Arial"/>
              </a:rPr>
              <a:t> </a:t>
            </a:r>
            <a:r>
              <a:rPr sz="2500" dirty="0">
                <a:solidFill>
                  <a:schemeClr val="tx1"/>
                </a:solidFill>
                <a:latin typeface="Arial"/>
                <a:cs typeface="Arial"/>
              </a:rPr>
              <a:t>clubs</a:t>
            </a:r>
            <a:r>
              <a:rPr sz="2500" spc="-50" dirty="0">
                <a:solidFill>
                  <a:schemeClr val="tx1"/>
                </a:solidFill>
                <a:latin typeface="Arial"/>
                <a:cs typeface="Arial"/>
              </a:rPr>
              <a:t> </a:t>
            </a:r>
            <a:r>
              <a:rPr sz="2500" dirty="0">
                <a:solidFill>
                  <a:schemeClr val="tx1"/>
                </a:solidFill>
                <a:latin typeface="Arial"/>
                <a:cs typeface="Arial"/>
              </a:rPr>
              <a:t>will</a:t>
            </a:r>
            <a:r>
              <a:rPr sz="2500" spc="-50" dirty="0">
                <a:solidFill>
                  <a:schemeClr val="tx1"/>
                </a:solidFill>
                <a:latin typeface="Arial"/>
                <a:cs typeface="Arial"/>
              </a:rPr>
              <a:t> </a:t>
            </a:r>
            <a:r>
              <a:rPr sz="2500" dirty="0">
                <a:solidFill>
                  <a:schemeClr val="tx1"/>
                </a:solidFill>
                <a:latin typeface="Arial"/>
                <a:cs typeface="Arial"/>
              </a:rPr>
              <a:t>partner</a:t>
            </a:r>
            <a:r>
              <a:rPr sz="2500" spc="-50" dirty="0">
                <a:solidFill>
                  <a:schemeClr val="tx1"/>
                </a:solidFill>
                <a:latin typeface="Arial"/>
                <a:cs typeface="Arial"/>
              </a:rPr>
              <a:t> </a:t>
            </a:r>
            <a:r>
              <a:rPr sz="2500" dirty="0">
                <a:solidFill>
                  <a:schemeClr val="tx1"/>
                </a:solidFill>
                <a:latin typeface="Arial"/>
                <a:cs typeface="Arial"/>
              </a:rPr>
              <a:t>to</a:t>
            </a:r>
            <a:r>
              <a:rPr sz="2500" spc="-50" dirty="0">
                <a:solidFill>
                  <a:schemeClr val="tx1"/>
                </a:solidFill>
                <a:latin typeface="Arial"/>
                <a:cs typeface="Arial"/>
              </a:rPr>
              <a:t> </a:t>
            </a:r>
            <a:r>
              <a:rPr sz="2500" dirty="0">
                <a:solidFill>
                  <a:schemeClr val="tx1"/>
                </a:solidFill>
                <a:latin typeface="Arial"/>
                <a:cs typeface="Arial"/>
              </a:rPr>
              <a:t>provide</a:t>
            </a:r>
            <a:r>
              <a:rPr sz="2500" spc="-45" dirty="0">
                <a:solidFill>
                  <a:schemeClr val="tx1"/>
                </a:solidFill>
                <a:latin typeface="Arial"/>
                <a:cs typeface="Arial"/>
              </a:rPr>
              <a:t> </a:t>
            </a:r>
            <a:r>
              <a:rPr sz="2500" dirty="0">
                <a:solidFill>
                  <a:schemeClr val="tx1"/>
                </a:solidFill>
                <a:latin typeface="Arial"/>
                <a:cs typeface="Arial"/>
              </a:rPr>
              <a:t>venues</a:t>
            </a:r>
            <a:r>
              <a:rPr sz="2500" spc="-50" dirty="0">
                <a:solidFill>
                  <a:schemeClr val="tx1"/>
                </a:solidFill>
                <a:latin typeface="Arial"/>
                <a:cs typeface="Arial"/>
              </a:rPr>
              <a:t> </a:t>
            </a:r>
            <a:r>
              <a:rPr sz="2500" spc="-25" dirty="0">
                <a:solidFill>
                  <a:schemeClr val="tx1"/>
                </a:solidFill>
                <a:latin typeface="Arial"/>
                <a:cs typeface="Arial"/>
              </a:rPr>
              <a:t>and </a:t>
            </a:r>
            <a:r>
              <a:rPr sz="2500" dirty="0">
                <a:solidFill>
                  <a:schemeClr val="tx1"/>
                </a:solidFill>
                <a:latin typeface="Arial"/>
                <a:cs typeface="Arial"/>
              </a:rPr>
              <a:t>peer</a:t>
            </a:r>
            <a:r>
              <a:rPr sz="2500" spc="-30" dirty="0">
                <a:solidFill>
                  <a:schemeClr val="tx1"/>
                </a:solidFill>
                <a:latin typeface="Arial"/>
                <a:cs typeface="Arial"/>
              </a:rPr>
              <a:t> </a:t>
            </a:r>
            <a:r>
              <a:rPr sz="2500" dirty="0">
                <a:solidFill>
                  <a:schemeClr val="tx1"/>
                </a:solidFill>
                <a:latin typeface="Arial"/>
                <a:cs typeface="Arial"/>
              </a:rPr>
              <a:t>support</a:t>
            </a:r>
            <a:r>
              <a:rPr sz="2500" spc="-30" dirty="0">
                <a:solidFill>
                  <a:schemeClr val="tx1"/>
                </a:solidFill>
                <a:latin typeface="Arial"/>
                <a:cs typeface="Arial"/>
              </a:rPr>
              <a:t> </a:t>
            </a:r>
            <a:r>
              <a:rPr sz="2500" dirty="0">
                <a:solidFill>
                  <a:schemeClr val="tx1"/>
                </a:solidFill>
                <a:latin typeface="Arial"/>
                <a:cs typeface="Arial"/>
              </a:rPr>
              <a:t>for</a:t>
            </a:r>
            <a:r>
              <a:rPr sz="2500" spc="-30" dirty="0">
                <a:solidFill>
                  <a:schemeClr val="tx1"/>
                </a:solidFill>
                <a:latin typeface="Arial"/>
                <a:cs typeface="Arial"/>
              </a:rPr>
              <a:t> </a:t>
            </a:r>
            <a:r>
              <a:rPr sz="2500" dirty="0">
                <a:solidFill>
                  <a:schemeClr val="tx1"/>
                </a:solidFill>
                <a:latin typeface="Arial"/>
                <a:cs typeface="Arial"/>
              </a:rPr>
              <a:t>campaign</a:t>
            </a:r>
            <a:r>
              <a:rPr sz="2500" spc="-30" dirty="0">
                <a:solidFill>
                  <a:schemeClr val="tx1"/>
                </a:solidFill>
                <a:latin typeface="Arial"/>
                <a:cs typeface="Arial"/>
              </a:rPr>
              <a:t> </a:t>
            </a:r>
            <a:r>
              <a:rPr sz="2500" spc="-10" dirty="0">
                <a:solidFill>
                  <a:schemeClr val="tx1"/>
                </a:solidFill>
                <a:latin typeface="Arial"/>
                <a:cs typeface="Arial"/>
              </a:rPr>
              <a:t>activities.</a:t>
            </a:r>
            <a:endParaRPr sz="2500">
              <a:solidFill>
                <a:schemeClr val="tx1"/>
              </a:solidFill>
              <a:latin typeface="Arial"/>
              <a:cs typeface="Arial"/>
            </a:endParaRPr>
          </a:p>
        </p:txBody>
      </p:sp>
      <p:grpSp>
        <p:nvGrpSpPr>
          <p:cNvPr id="8" name="object 8"/>
          <p:cNvGrpSpPr/>
          <p:nvPr/>
        </p:nvGrpSpPr>
        <p:grpSpPr>
          <a:xfrm>
            <a:off x="142239" y="3439286"/>
            <a:ext cx="11897360" cy="1442720"/>
            <a:chOff x="142239" y="3439286"/>
            <a:chExt cx="11897360" cy="1442720"/>
          </a:xfrm>
        </p:grpSpPr>
        <p:sp>
          <p:nvSpPr>
            <p:cNvPr id="9" name="object 9"/>
            <p:cNvSpPr/>
            <p:nvPr/>
          </p:nvSpPr>
          <p:spPr>
            <a:xfrm>
              <a:off x="142239" y="3439286"/>
              <a:ext cx="11897360" cy="1442720"/>
            </a:xfrm>
            <a:custGeom>
              <a:avLst/>
              <a:gdLst/>
              <a:ahLst/>
              <a:cxnLst/>
              <a:rect l="l" t="t" r="r" b="b"/>
              <a:pathLst>
                <a:path w="11897360" h="1442720">
                  <a:moveTo>
                    <a:pt x="11753088" y="0"/>
                  </a:moveTo>
                  <a:lnTo>
                    <a:pt x="144233" y="0"/>
                  </a:lnTo>
                  <a:lnTo>
                    <a:pt x="98646" y="7359"/>
                  </a:lnTo>
                  <a:lnTo>
                    <a:pt x="59052" y="27850"/>
                  </a:lnTo>
                  <a:lnTo>
                    <a:pt x="27829" y="59088"/>
                  </a:lnTo>
                  <a:lnTo>
                    <a:pt x="7353" y="98690"/>
                  </a:lnTo>
                  <a:lnTo>
                    <a:pt x="0" y="144272"/>
                  </a:lnTo>
                  <a:lnTo>
                    <a:pt x="0" y="1298194"/>
                  </a:lnTo>
                  <a:lnTo>
                    <a:pt x="7353" y="1343775"/>
                  </a:lnTo>
                  <a:lnTo>
                    <a:pt x="27829" y="1383377"/>
                  </a:lnTo>
                  <a:lnTo>
                    <a:pt x="59052" y="1414615"/>
                  </a:lnTo>
                  <a:lnTo>
                    <a:pt x="98646" y="1435106"/>
                  </a:lnTo>
                  <a:lnTo>
                    <a:pt x="144233" y="1442465"/>
                  </a:lnTo>
                  <a:lnTo>
                    <a:pt x="11753088" y="1442465"/>
                  </a:lnTo>
                  <a:lnTo>
                    <a:pt x="11798669" y="1435106"/>
                  </a:lnTo>
                  <a:lnTo>
                    <a:pt x="11838271" y="1414615"/>
                  </a:lnTo>
                  <a:lnTo>
                    <a:pt x="11869509" y="1383377"/>
                  </a:lnTo>
                  <a:lnTo>
                    <a:pt x="11890000" y="1343775"/>
                  </a:lnTo>
                  <a:lnTo>
                    <a:pt x="11897360" y="1298194"/>
                  </a:lnTo>
                  <a:lnTo>
                    <a:pt x="11897360" y="144272"/>
                  </a:lnTo>
                  <a:lnTo>
                    <a:pt x="11890000" y="98690"/>
                  </a:lnTo>
                  <a:lnTo>
                    <a:pt x="11869509" y="59088"/>
                  </a:lnTo>
                  <a:lnTo>
                    <a:pt x="11838271" y="27850"/>
                  </a:lnTo>
                  <a:lnTo>
                    <a:pt x="11798669" y="7359"/>
                  </a:lnTo>
                  <a:lnTo>
                    <a:pt x="11753088" y="0"/>
                  </a:lnTo>
                  <a:close/>
                </a:path>
              </a:pathLst>
            </a:custGeom>
            <a:solidFill>
              <a:srgbClr val="F1F1F1"/>
            </a:solidFill>
          </p:spPr>
          <p:txBody>
            <a:bodyPr wrap="square" lIns="0" tIns="0" rIns="0" bIns="0" rtlCol="0"/>
            <a:lstStyle/>
            <a:p>
              <a:endParaRPr>
                <a:solidFill>
                  <a:schemeClr val="tx1"/>
                </a:solidFill>
              </a:endParaRPr>
            </a:p>
          </p:txBody>
        </p:sp>
        <p:sp>
          <p:nvSpPr>
            <p:cNvPr id="10" name="object 10"/>
            <p:cNvSpPr/>
            <p:nvPr/>
          </p:nvSpPr>
          <p:spPr>
            <a:xfrm>
              <a:off x="666026" y="3851389"/>
              <a:ext cx="621030" cy="621665"/>
            </a:xfrm>
            <a:custGeom>
              <a:avLst/>
              <a:gdLst/>
              <a:ahLst/>
              <a:cxnLst/>
              <a:rect l="l" t="t" r="r" b="b"/>
              <a:pathLst>
                <a:path w="621030" h="621664">
                  <a:moveTo>
                    <a:pt x="506564" y="277952"/>
                  </a:moveTo>
                  <a:lnTo>
                    <a:pt x="503986" y="265252"/>
                  </a:lnTo>
                  <a:lnTo>
                    <a:pt x="496963" y="254850"/>
                  </a:lnTo>
                  <a:lnTo>
                    <a:pt x="486575" y="247827"/>
                  </a:lnTo>
                  <a:lnTo>
                    <a:pt x="473875" y="245249"/>
                  </a:lnTo>
                  <a:lnTo>
                    <a:pt x="375843" y="245249"/>
                  </a:lnTo>
                  <a:lnTo>
                    <a:pt x="375843" y="147154"/>
                  </a:lnTo>
                  <a:lnTo>
                    <a:pt x="373253" y="134454"/>
                  </a:lnTo>
                  <a:lnTo>
                    <a:pt x="366242" y="124053"/>
                  </a:lnTo>
                  <a:lnTo>
                    <a:pt x="355841" y="117030"/>
                  </a:lnTo>
                  <a:lnTo>
                    <a:pt x="343154" y="114452"/>
                  </a:lnTo>
                  <a:lnTo>
                    <a:pt x="277799" y="114452"/>
                  </a:lnTo>
                  <a:lnTo>
                    <a:pt x="265099" y="117030"/>
                  </a:lnTo>
                  <a:lnTo>
                    <a:pt x="254711" y="124053"/>
                  </a:lnTo>
                  <a:lnTo>
                    <a:pt x="247688" y="134454"/>
                  </a:lnTo>
                  <a:lnTo>
                    <a:pt x="245110" y="147154"/>
                  </a:lnTo>
                  <a:lnTo>
                    <a:pt x="245110" y="245249"/>
                  </a:lnTo>
                  <a:lnTo>
                    <a:pt x="147066" y="245249"/>
                  </a:lnTo>
                  <a:lnTo>
                    <a:pt x="134378" y="247827"/>
                  </a:lnTo>
                  <a:lnTo>
                    <a:pt x="123990" y="254850"/>
                  </a:lnTo>
                  <a:lnTo>
                    <a:pt x="116967" y="265252"/>
                  </a:lnTo>
                  <a:lnTo>
                    <a:pt x="114388" y="277952"/>
                  </a:lnTo>
                  <a:lnTo>
                    <a:pt x="114388" y="343344"/>
                  </a:lnTo>
                  <a:lnTo>
                    <a:pt x="116967" y="356044"/>
                  </a:lnTo>
                  <a:lnTo>
                    <a:pt x="123990" y="366433"/>
                  </a:lnTo>
                  <a:lnTo>
                    <a:pt x="134378" y="373468"/>
                  </a:lnTo>
                  <a:lnTo>
                    <a:pt x="147066" y="376047"/>
                  </a:lnTo>
                  <a:lnTo>
                    <a:pt x="245110" y="376047"/>
                  </a:lnTo>
                  <a:lnTo>
                    <a:pt x="245110" y="474141"/>
                  </a:lnTo>
                  <a:lnTo>
                    <a:pt x="247688" y="486841"/>
                  </a:lnTo>
                  <a:lnTo>
                    <a:pt x="254711" y="497230"/>
                  </a:lnTo>
                  <a:lnTo>
                    <a:pt x="265099" y="504253"/>
                  </a:lnTo>
                  <a:lnTo>
                    <a:pt x="277799" y="506844"/>
                  </a:lnTo>
                  <a:lnTo>
                    <a:pt x="343154" y="506844"/>
                  </a:lnTo>
                  <a:lnTo>
                    <a:pt x="355841" y="504253"/>
                  </a:lnTo>
                  <a:lnTo>
                    <a:pt x="366242" y="497230"/>
                  </a:lnTo>
                  <a:lnTo>
                    <a:pt x="373253" y="486841"/>
                  </a:lnTo>
                  <a:lnTo>
                    <a:pt x="375843" y="474141"/>
                  </a:lnTo>
                  <a:lnTo>
                    <a:pt x="375843" y="376047"/>
                  </a:lnTo>
                  <a:lnTo>
                    <a:pt x="473875" y="376047"/>
                  </a:lnTo>
                  <a:lnTo>
                    <a:pt x="486575" y="373468"/>
                  </a:lnTo>
                  <a:lnTo>
                    <a:pt x="496963" y="366433"/>
                  </a:lnTo>
                  <a:lnTo>
                    <a:pt x="503986" y="356044"/>
                  </a:lnTo>
                  <a:lnTo>
                    <a:pt x="506564" y="343344"/>
                  </a:lnTo>
                  <a:lnTo>
                    <a:pt x="506564" y="277952"/>
                  </a:lnTo>
                  <a:close/>
                </a:path>
                <a:path w="621030" h="621664">
                  <a:moveTo>
                    <a:pt x="620941" y="310642"/>
                  </a:moveTo>
                  <a:lnTo>
                    <a:pt x="617575" y="264718"/>
                  </a:lnTo>
                  <a:lnTo>
                    <a:pt x="607809" y="220891"/>
                  </a:lnTo>
                  <a:lnTo>
                    <a:pt x="592112" y="179641"/>
                  </a:lnTo>
                  <a:lnTo>
                    <a:pt x="571919" y="143205"/>
                  </a:lnTo>
                  <a:lnTo>
                    <a:pt x="571919" y="310642"/>
                  </a:lnTo>
                  <a:lnTo>
                    <a:pt x="567817" y="356577"/>
                  </a:lnTo>
                  <a:lnTo>
                    <a:pt x="555586" y="402005"/>
                  </a:lnTo>
                  <a:lnTo>
                    <a:pt x="536282" y="442772"/>
                  </a:lnTo>
                  <a:lnTo>
                    <a:pt x="510501" y="479272"/>
                  </a:lnTo>
                  <a:lnTo>
                    <a:pt x="479018" y="510781"/>
                  </a:lnTo>
                  <a:lnTo>
                    <a:pt x="442531" y="536575"/>
                  </a:lnTo>
                  <a:lnTo>
                    <a:pt x="401789" y="555891"/>
                  </a:lnTo>
                  <a:lnTo>
                    <a:pt x="357530" y="568032"/>
                  </a:lnTo>
                  <a:lnTo>
                    <a:pt x="310476" y="572236"/>
                  </a:lnTo>
                  <a:lnTo>
                    <a:pt x="263423" y="568032"/>
                  </a:lnTo>
                  <a:lnTo>
                    <a:pt x="219163" y="555891"/>
                  </a:lnTo>
                  <a:lnTo>
                    <a:pt x="178422" y="536575"/>
                  </a:lnTo>
                  <a:lnTo>
                    <a:pt x="141935" y="510781"/>
                  </a:lnTo>
                  <a:lnTo>
                    <a:pt x="110439" y="479272"/>
                  </a:lnTo>
                  <a:lnTo>
                    <a:pt x="84670" y="442772"/>
                  </a:lnTo>
                  <a:lnTo>
                    <a:pt x="65354" y="402005"/>
                  </a:lnTo>
                  <a:lnTo>
                    <a:pt x="53238" y="357720"/>
                  </a:lnTo>
                  <a:lnTo>
                    <a:pt x="49022" y="310642"/>
                  </a:lnTo>
                  <a:lnTo>
                    <a:pt x="53124" y="264718"/>
                  </a:lnTo>
                  <a:lnTo>
                    <a:pt x="65354" y="219278"/>
                  </a:lnTo>
                  <a:lnTo>
                    <a:pt x="84670" y="178511"/>
                  </a:lnTo>
                  <a:lnTo>
                    <a:pt x="110439" y="142011"/>
                  </a:lnTo>
                  <a:lnTo>
                    <a:pt x="141935" y="110502"/>
                  </a:lnTo>
                  <a:lnTo>
                    <a:pt x="178422" y="84721"/>
                  </a:lnTo>
                  <a:lnTo>
                    <a:pt x="219163" y="65392"/>
                  </a:lnTo>
                  <a:lnTo>
                    <a:pt x="263423" y="53263"/>
                  </a:lnTo>
                  <a:lnTo>
                    <a:pt x="310476" y="49047"/>
                  </a:lnTo>
                  <a:lnTo>
                    <a:pt x="357530" y="53263"/>
                  </a:lnTo>
                  <a:lnTo>
                    <a:pt x="401789" y="65392"/>
                  </a:lnTo>
                  <a:lnTo>
                    <a:pt x="442531" y="84721"/>
                  </a:lnTo>
                  <a:lnTo>
                    <a:pt x="479018" y="110502"/>
                  </a:lnTo>
                  <a:lnTo>
                    <a:pt x="510501" y="142011"/>
                  </a:lnTo>
                  <a:lnTo>
                    <a:pt x="536282" y="178511"/>
                  </a:lnTo>
                  <a:lnTo>
                    <a:pt x="555586" y="219278"/>
                  </a:lnTo>
                  <a:lnTo>
                    <a:pt x="567715" y="263563"/>
                  </a:lnTo>
                  <a:lnTo>
                    <a:pt x="571919" y="310642"/>
                  </a:lnTo>
                  <a:lnTo>
                    <a:pt x="571919" y="143205"/>
                  </a:lnTo>
                  <a:lnTo>
                    <a:pt x="544830" y="106794"/>
                  </a:lnTo>
                  <a:lnTo>
                    <a:pt x="514210" y="76161"/>
                  </a:lnTo>
                  <a:lnTo>
                    <a:pt x="479577" y="50025"/>
                  </a:lnTo>
                  <a:lnTo>
                    <a:pt x="441413" y="28854"/>
                  </a:lnTo>
                  <a:lnTo>
                    <a:pt x="400177" y="13144"/>
                  </a:lnTo>
                  <a:lnTo>
                    <a:pt x="356374" y="3365"/>
                  </a:lnTo>
                  <a:lnTo>
                    <a:pt x="310476" y="0"/>
                  </a:lnTo>
                  <a:lnTo>
                    <a:pt x="264566" y="3365"/>
                  </a:lnTo>
                  <a:lnTo>
                    <a:pt x="220764" y="13144"/>
                  </a:lnTo>
                  <a:lnTo>
                    <a:pt x="179539" y="28854"/>
                  </a:lnTo>
                  <a:lnTo>
                    <a:pt x="141376" y="50025"/>
                  </a:lnTo>
                  <a:lnTo>
                    <a:pt x="106743" y="76161"/>
                  </a:lnTo>
                  <a:lnTo>
                    <a:pt x="76123" y="106794"/>
                  </a:lnTo>
                  <a:lnTo>
                    <a:pt x="49999" y="141452"/>
                  </a:lnTo>
                  <a:lnTo>
                    <a:pt x="28841" y="179641"/>
                  </a:lnTo>
                  <a:lnTo>
                    <a:pt x="13144" y="220891"/>
                  </a:lnTo>
                  <a:lnTo>
                    <a:pt x="3365" y="264718"/>
                  </a:lnTo>
                  <a:lnTo>
                    <a:pt x="0" y="310642"/>
                  </a:lnTo>
                  <a:lnTo>
                    <a:pt x="3365" y="356577"/>
                  </a:lnTo>
                  <a:lnTo>
                    <a:pt x="13144" y="400405"/>
                  </a:lnTo>
                  <a:lnTo>
                    <a:pt x="28841" y="441655"/>
                  </a:lnTo>
                  <a:lnTo>
                    <a:pt x="49999" y="479844"/>
                  </a:lnTo>
                  <a:lnTo>
                    <a:pt x="76123" y="514489"/>
                  </a:lnTo>
                  <a:lnTo>
                    <a:pt x="106743" y="545122"/>
                  </a:lnTo>
                  <a:lnTo>
                    <a:pt x="141376" y="571271"/>
                  </a:lnTo>
                  <a:lnTo>
                    <a:pt x="179539" y="592429"/>
                  </a:lnTo>
                  <a:lnTo>
                    <a:pt x="220764" y="608139"/>
                  </a:lnTo>
                  <a:lnTo>
                    <a:pt x="264566" y="617918"/>
                  </a:lnTo>
                  <a:lnTo>
                    <a:pt x="310476" y="621284"/>
                  </a:lnTo>
                  <a:lnTo>
                    <a:pt x="356374" y="617918"/>
                  </a:lnTo>
                  <a:lnTo>
                    <a:pt x="400177" y="608139"/>
                  </a:lnTo>
                  <a:lnTo>
                    <a:pt x="441413" y="592429"/>
                  </a:lnTo>
                  <a:lnTo>
                    <a:pt x="477824" y="572236"/>
                  </a:lnTo>
                  <a:lnTo>
                    <a:pt x="479577" y="571271"/>
                  </a:lnTo>
                  <a:lnTo>
                    <a:pt x="514210" y="545122"/>
                  </a:lnTo>
                  <a:lnTo>
                    <a:pt x="544830" y="514489"/>
                  </a:lnTo>
                  <a:lnTo>
                    <a:pt x="570953" y="479844"/>
                  </a:lnTo>
                  <a:lnTo>
                    <a:pt x="592112" y="441655"/>
                  </a:lnTo>
                  <a:lnTo>
                    <a:pt x="607809" y="400405"/>
                  </a:lnTo>
                  <a:lnTo>
                    <a:pt x="617575" y="356577"/>
                  </a:lnTo>
                  <a:lnTo>
                    <a:pt x="620941" y="310642"/>
                  </a:lnTo>
                  <a:close/>
                </a:path>
              </a:pathLst>
            </a:custGeom>
            <a:solidFill>
              <a:srgbClr val="186B23"/>
            </a:solidFill>
          </p:spPr>
          <p:txBody>
            <a:bodyPr wrap="square" lIns="0" tIns="0" rIns="0" bIns="0" rtlCol="0"/>
            <a:lstStyle/>
            <a:p>
              <a:endParaRPr>
                <a:solidFill>
                  <a:schemeClr val="tx1"/>
                </a:solidFill>
              </a:endParaRPr>
            </a:p>
          </p:txBody>
        </p:sp>
      </p:grpSp>
      <p:sp>
        <p:nvSpPr>
          <p:cNvPr id="11" name="object 11"/>
          <p:cNvSpPr txBox="1"/>
          <p:nvPr/>
        </p:nvSpPr>
        <p:spPr>
          <a:xfrm>
            <a:off x="1948433" y="3763772"/>
            <a:ext cx="9938385" cy="735330"/>
          </a:xfrm>
          <a:prstGeom prst="rect">
            <a:avLst/>
          </a:prstGeom>
        </p:spPr>
        <p:txBody>
          <a:bodyPr vert="horz" wrap="square" lIns="0" tIns="66675" rIns="0" bIns="0" rtlCol="0">
            <a:spAutoFit/>
          </a:bodyPr>
          <a:lstStyle/>
          <a:p>
            <a:pPr marL="12700" marR="5080">
              <a:lnSpc>
                <a:spcPts val="2590"/>
              </a:lnSpc>
              <a:spcBef>
                <a:spcPts val="525"/>
              </a:spcBef>
            </a:pPr>
            <a:r>
              <a:rPr sz="2500" dirty="0">
                <a:solidFill>
                  <a:schemeClr val="tx1"/>
                </a:solidFill>
                <a:latin typeface="Arial"/>
                <a:cs typeface="Arial"/>
              </a:rPr>
              <a:t>National</a:t>
            </a:r>
            <a:r>
              <a:rPr sz="2500" spc="-60" dirty="0">
                <a:solidFill>
                  <a:schemeClr val="tx1"/>
                </a:solidFill>
                <a:latin typeface="Arial"/>
                <a:cs typeface="Arial"/>
              </a:rPr>
              <a:t> </a:t>
            </a:r>
            <a:r>
              <a:rPr sz="2500" dirty="0">
                <a:solidFill>
                  <a:schemeClr val="tx1"/>
                </a:solidFill>
                <a:latin typeface="Arial"/>
                <a:cs typeface="Arial"/>
              </a:rPr>
              <a:t>organisations</a:t>
            </a:r>
            <a:r>
              <a:rPr sz="2500" spc="-50" dirty="0">
                <a:solidFill>
                  <a:schemeClr val="tx1"/>
                </a:solidFill>
                <a:latin typeface="Arial"/>
                <a:cs typeface="Arial"/>
              </a:rPr>
              <a:t> </a:t>
            </a:r>
            <a:r>
              <a:rPr sz="2500" dirty="0">
                <a:solidFill>
                  <a:schemeClr val="tx1"/>
                </a:solidFill>
                <a:latin typeface="Arial"/>
                <a:cs typeface="Arial"/>
              </a:rPr>
              <a:t>such</a:t>
            </a:r>
            <a:r>
              <a:rPr sz="2500" spc="-45" dirty="0">
                <a:solidFill>
                  <a:schemeClr val="tx1"/>
                </a:solidFill>
                <a:latin typeface="Arial"/>
                <a:cs typeface="Arial"/>
              </a:rPr>
              <a:t> </a:t>
            </a:r>
            <a:r>
              <a:rPr sz="2500" dirty="0">
                <a:solidFill>
                  <a:schemeClr val="tx1"/>
                </a:solidFill>
                <a:latin typeface="Arial"/>
                <a:cs typeface="Arial"/>
              </a:rPr>
              <a:t>as</a:t>
            </a:r>
            <a:r>
              <a:rPr sz="2500" spc="-50" dirty="0">
                <a:solidFill>
                  <a:schemeClr val="tx1"/>
                </a:solidFill>
                <a:latin typeface="Arial"/>
                <a:cs typeface="Arial"/>
              </a:rPr>
              <a:t> </a:t>
            </a:r>
            <a:r>
              <a:rPr sz="2500" dirty="0">
                <a:solidFill>
                  <a:schemeClr val="tx1"/>
                </a:solidFill>
                <a:latin typeface="Arial"/>
                <a:cs typeface="Arial"/>
              </a:rPr>
              <a:t>the</a:t>
            </a:r>
            <a:r>
              <a:rPr sz="2500" spc="-40" dirty="0">
                <a:solidFill>
                  <a:schemeClr val="tx1"/>
                </a:solidFill>
                <a:latin typeface="Arial"/>
                <a:cs typeface="Arial"/>
              </a:rPr>
              <a:t> </a:t>
            </a:r>
            <a:r>
              <a:rPr sz="2500" dirty="0">
                <a:solidFill>
                  <a:schemeClr val="tx1"/>
                </a:solidFill>
                <a:latin typeface="Arial"/>
                <a:cs typeface="Arial"/>
              </a:rPr>
              <a:t>NHS,</a:t>
            </a:r>
            <a:r>
              <a:rPr sz="2500" spc="-55" dirty="0">
                <a:solidFill>
                  <a:schemeClr val="tx1"/>
                </a:solidFill>
                <a:latin typeface="Arial"/>
                <a:cs typeface="Arial"/>
              </a:rPr>
              <a:t> </a:t>
            </a:r>
            <a:r>
              <a:rPr sz="2500" spc="-25" dirty="0">
                <a:solidFill>
                  <a:schemeClr val="tx1"/>
                </a:solidFill>
                <a:latin typeface="Arial"/>
                <a:cs typeface="Arial"/>
              </a:rPr>
              <a:t>NCSCT,</a:t>
            </a:r>
            <a:r>
              <a:rPr sz="2500" spc="-30" dirty="0">
                <a:solidFill>
                  <a:schemeClr val="tx1"/>
                </a:solidFill>
                <a:latin typeface="Arial"/>
                <a:cs typeface="Arial"/>
              </a:rPr>
              <a:t> </a:t>
            </a:r>
            <a:r>
              <a:rPr sz="2500" dirty="0">
                <a:solidFill>
                  <a:schemeClr val="tx1"/>
                </a:solidFill>
                <a:latin typeface="Arial"/>
                <a:cs typeface="Arial"/>
              </a:rPr>
              <a:t>and</a:t>
            </a:r>
            <a:r>
              <a:rPr sz="2500" spc="-175" dirty="0">
                <a:solidFill>
                  <a:schemeClr val="tx1"/>
                </a:solidFill>
                <a:latin typeface="Arial"/>
                <a:cs typeface="Arial"/>
              </a:rPr>
              <a:t> </a:t>
            </a:r>
            <a:r>
              <a:rPr sz="2500" dirty="0">
                <a:solidFill>
                  <a:schemeClr val="tx1"/>
                </a:solidFill>
                <a:latin typeface="Arial"/>
                <a:cs typeface="Arial"/>
              </a:rPr>
              <a:t>ASH</a:t>
            </a:r>
            <a:r>
              <a:rPr sz="2500" spc="-50" dirty="0">
                <a:solidFill>
                  <a:schemeClr val="tx1"/>
                </a:solidFill>
                <a:latin typeface="Arial"/>
                <a:cs typeface="Arial"/>
              </a:rPr>
              <a:t> </a:t>
            </a:r>
            <a:r>
              <a:rPr sz="2500" spc="-20" dirty="0">
                <a:solidFill>
                  <a:schemeClr val="tx1"/>
                </a:solidFill>
                <a:latin typeface="Arial"/>
                <a:cs typeface="Arial"/>
              </a:rPr>
              <a:t>will </a:t>
            </a:r>
            <a:r>
              <a:rPr sz="2500" dirty="0">
                <a:solidFill>
                  <a:schemeClr val="tx1"/>
                </a:solidFill>
                <a:latin typeface="Arial"/>
                <a:cs typeface="Arial"/>
              </a:rPr>
              <a:t>contribute</a:t>
            </a:r>
            <a:r>
              <a:rPr sz="2500" spc="-75" dirty="0">
                <a:solidFill>
                  <a:schemeClr val="tx1"/>
                </a:solidFill>
                <a:latin typeface="Arial"/>
                <a:cs typeface="Arial"/>
              </a:rPr>
              <a:t> </a:t>
            </a:r>
            <a:r>
              <a:rPr sz="2500" dirty="0">
                <a:solidFill>
                  <a:schemeClr val="tx1"/>
                </a:solidFill>
                <a:latin typeface="Arial"/>
                <a:cs typeface="Arial"/>
              </a:rPr>
              <a:t>resources,</a:t>
            </a:r>
            <a:r>
              <a:rPr sz="2500" spc="-85" dirty="0">
                <a:solidFill>
                  <a:schemeClr val="tx1"/>
                </a:solidFill>
                <a:latin typeface="Arial"/>
                <a:cs typeface="Arial"/>
              </a:rPr>
              <a:t> </a:t>
            </a:r>
            <a:r>
              <a:rPr sz="2500" dirty="0">
                <a:solidFill>
                  <a:schemeClr val="tx1"/>
                </a:solidFill>
                <a:latin typeface="Arial"/>
                <a:cs typeface="Arial"/>
              </a:rPr>
              <a:t>logos,</a:t>
            </a:r>
            <a:r>
              <a:rPr sz="2500" spc="-80" dirty="0">
                <a:solidFill>
                  <a:schemeClr val="tx1"/>
                </a:solidFill>
                <a:latin typeface="Arial"/>
                <a:cs typeface="Arial"/>
              </a:rPr>
              <a:t> </a:t>
            </a:r>
            <a:r>
              <a:rPr sz="2500" dirty="0">
                <a:solidFill>
                  <a:schemeClr val="tx1"/>
                </a:solidFill>
                <a:latin typeface="Arial"/>
                <a:cs typeface="Arial"/>
              </a:rPr>
              <a:t>and</a:t>
            </a:r>
            <a:r>
              <a:rPr sz="2500" spc="-80" dirty="0">
                <a:solidFill>
                  <a:schemeClr val="tx1"/>
                </a:solidFill>
                <a:latin typeface="Arial"/>
                <a:cs typeface="Arial"/>
              </a:rPr>
              <a:t> </a:t>
            </a:r>
            <a:r>
              <a:rPr sz="2500" dirty="0">
                <a:solidFill>
                  <a:schemeClr val="tx1"/>
                </a:solidFill>
                <a:latin typeface="Arial"/>
                <a:cs typeface="Arial"/>
              </a:rPr>
              <a:t>expertise</a:t>
            </a:r>
            <a:r>
              <a:rPr sz="2500" spc="-60" dirty="0">
                <a:solidFill>
                  <a:schemeClr val="tx1"/>
                </a:solidFill>
                <a:latin typeface="Arial"/>
                <a:cs typeface="Arial"/>
              </a:rPr>
              <a:t> </a:t>
            </a:r>
            <a:r>
              <a:rPr sz="2500" dirty="0">
                <a:solidFill>
                  <a:schemeClr val="tx1"/>
                </a:solidFill>
                <a:latin typeface="Arial"/>
                <a:cs typeface="Arial"/>
              </a:rPr>
              <a:t>to</a:t>
            </a:r>
            <a:r>
              <a:rPr sz="2500" spc="-80" dirty="0">
                <a:solidFill>
                  <a:schemeClr val="tx1"/>
                </a:solidFill>
                <a:latin typeface="Arial"/>
                <a:cs typeface="Arial"/>
              </a:rPr>
              <a:t> </a:t>
            </a:r>
            <a:r>
              <a:rPr sz="2500" dirty="0">
                <a:solidFill>
                  <a:schemeClr val="tx1"/>
                </a:solidFill>
                <a:latin typeface="Arial"/>
                <a:cs typeface="Arial"/>
              </a:rPr>
              <a:t>strengthen</a:t>
            </a:r>
            <a:r>
              <a:rPr sz="2500" spc="-85" dirty="0">
                <a:solidFill>
                  <a:schemeClr val="tx1"/>
                </a:solidFill>
                <a:latin typeface="Arial"/>
                <a:cs typeface="Arial"/>
              </a:rPr>
              <a:t> </a:t>
            </a:r>
            <a:r>
              <a:rPr sz="2500" dirty="0">
                <a:solidFill>
                  <a:schemeClr val="tx1"/>
                </a:solidFill>
                <a:latin typeface="Arial"/>
                <a:cs typeface="Arial"/>
              </a:rPr>
              <a:t>the</a:t>
            </a:r>
            <a:r>
              <a:rPr sz="2500" spc="-80" dirty="0">
                <a:solidFill>
                  <a:schemeClr val="tx1"/>
                </a:solidFill>
                <a:latin typeface="Arial"/>
                <a:cs typeface="Arial"/>
              </a:rPr>
              <a:t> </a:t>
            </a:r>
            <a:r>
              <a:rPr sz="2500" spc="-10" dirty="0">
                <a:solidFill>
                  <a:schemeClr val="tx1"/>
                </a:solidFill>
                <a:latin typeface="Arial"/>
                <a:cs typeface="Arial"/>
              </a:rPr>
              <a:t>campaign.</a:t>
            </a:r>
            <a:endParaRPr sz="2500">
              <a:solidFill>
                <a:schemeClr val="tx1"/>
              </a:solidFill>
              <a:latin typeface="Arial"/>
              <a:cs typeface="Arial"/>
            </a:endParaRPr>
          </a:p>
        </p:txBody>
      </p:sp>
      <p:grpSp>
        <p:nvGrpSpPr>
          <p:cNvPr id="12" name="object 12"/>
          <p:cNvGrpSpPr/>
          <p:nvPr/>
        </p:nvGrpSpPr>
        <p:grpSpPr>
          <a:xfrm>
            <a:off x="142239" y="5242305"/>
            <a:ext cx="11897360" cy="1442720"/>
            <a:chOff x="142239" y="5242305"/>
            <a:chExt cx="11897360" cy="1442720"/>
          </a:xfrm>
        </p:grpSpPr>
        <p:sp>
          <p:nvSpPr>
            <p:cNvPr id="13" name="object 13"/>
            <p:cNvSpPr/>
            <p:nvPr/>
          </p:nvSpPr>
          <p:spPr>
            <a:xfrm>
              <a:off x="142239" y="5242305"/>
              <a:ext cx="11897360" cy="1442720"/>
            </a:xfrm>
            <a:custGeom>
              <a:avLst/>
              <a:gdLst/>
              <a:ahLst/>
              <a:cxnLst/>
              <a:rect l="l" t="t" r="r" b="b"/>
              <a:pathLst>
                <a:path w="11897360" h="1442720">
                  <a:moveTo>
                    <a:pt x="11753088" y="0"/>
                  </a:moveTo>
                  <a:lnTo>
                    <a:pt x="144233" y="0"/>
                  </a:lnTo>
                  <a:lnTo>
                    <a:pt x="98646" y="7347"/>
                  </a:lnTo>
                  <a:lnTo>
                    <a:pt x="59052" y="27814"/>
                  </a:lnTo>
                  <a:lnTo>
                    <a:pt x="27829" y="59033"/>
                  </a:lnTo>
                  <a:lnTo>
                    <a:pt x="7353" y="98641"/>
                  </a:lnTo>
                  <a:lnTo>
                    <a:pt x="0" y="144272"/>
                  </a:lnTo>
                  <a:lnTo>
                    <a:pt x="0" y="1298117"/>
                  </a:lnTo>
                  <a:lnTo>
                    <a:pt x="7353" y="1343705"/>
                  </a:lnTo>
                  <a:lnTo>
                    <a:pt x="27829" y="1383298"/>
                  </a:lnTo>
                  <a:lnTo>
                    <a:pt x="59052" y="1414521"/>
                  </a:lnTo>
                  <a:lnTo>
                    <a:pt x="98646" y="1434998"/>
                  </a:lnTo>
                  <a:lnTo>
                    <a:pt x="144233" y="1442351"/>
                  </a:lnTo>
                  <a:lnTo>
                    <a:pt x="11753088" y="1442351"/>
                  </a:lnTo>
                  <a:lnTo>
                    <a:pt x="11798669" y="1434998"/>
                  </a:lnTo>
                  <a:lnTo>
                    <a:pt x="11838271" y="1414521"/>
                  </a:lnTo>
                  <a:lnTo>
                    <a:pt x="11869509" y="1383298"/>
                  </a:lnTo>
                  <a:lnTo>
                    <a:pt x="11890000" y="1343705"/>
                  </a:lnTo>
                  <a:lnTo>
                    <a:pt x="11897360" y="1298117"/>
                  </a:lnTo>
                  <a:lnTo>
                    <a:pt x="11897360" y="144272"/>
                  </a:lnTo>
                  <a:lnTo>
                    <a:pt x="11890000" y="98641"/>
                  </a:lnTo>
                  <a:lnTo>
                    <a:pt x="11869509" y="59033"/>
                  </a:lnTo>
                  <a:lnTo>
                    <a:pt x="11838271" y="27814"/>
                  </a:lnTo>
                  <a:lnTo>
                    <a:pt x="11798669" y="7347"/>
                  </a:lnTo>
                  <a:lnTo>
                    <a:pt x="11753088" y="0"/>
                  </a:lnTo>
                  <a:close/>
                </a:path>
              </a:pathLst>
            </a:custGeom>
            <a:solidFill>
              <a:srgbClr val="F1F1F1"/>
            </a:solidFill>
          </p:spPr>
          <p:txBody>
            <a:bodyPr wrap="square" lIns="0" tIns="0" rIns="0" bIns="0" rtlCol="0"/>
            <a:lstStyle/>
            <a:p>
              <a:endParaRPr>
                <a:solidFill>
                  <a:schemeClr val="tx1"/>
                </a:solidFill>
              </a:endParaRPr>
            </a:p>
          </p:txBody>
        </p:sp>
        <p:pic>
          <p:nvPicPr>
            <p:cNvPr id="14" name="object 14"/>
            <p:cNvPicPr/>
            <p:nvPr/>
          </p:nvPicPr>
          <p:blipFill>
            <a:blip r:embed="rId2" cstate="print"/>
            <a:stretch>
              <a:fillRect/>
            </a:stretch>
          </p:blipFill>
          <p:spPr>
            <a:xfrm>
              <a:off x="847418" y="5963386"/>
              <a:ext cx="205073" cy="212543"/>
            </a:xfrm>
            <a:prstGeom prst="rect">
              <a:avLst/>
            </a:prstGeom>
          </p:spPr>
        </p:pic>
        <p:sp>
          <p:nvSpPr>
            <p:cNvPr id="15" name="object 15"/>
            <p:cNvSpPr/>
            <p:nvPr/>
          </p:nvSpPr>
          <p:spPr>
            <a:xfrm>
              <a:off x="624395" y="5654406"/>
              <a:ext cx="704850" cy="621665"/>
            </a:xfrm>
            <a:custGeom>
              <a:avLst/>
              <a:gdLst/>
              <a:ahLst/>
              <a:cxnLst/>
              <a:rect l="l" t="t" r="r" b="b"/>
              <a:pathLst>
                <a:path w="704850" h="621664">
                  <a:moveTo>
                    <a:pt x="348423" y="0"/>
                  </a:moveTo>
                  <a:lnTo>
                    <a:pt x="4059" y="572207"/>
                  </a:lnTo>
                  <a:lnTo>
                    <a:pt x="0" y="584520"/>
                  </a:lnTo>
                  <a:lnTo>
                    <a:pt x="995" y="597140"/>
                  </a:lnTo>
                  <a:lnTo>
                    <a:pt x="6587" y="608533"/>
                  </a:lnTo>
                  <a:lnTo>
                    <a:pt x="16314" y="617168"/>
                  </a:lnTo>
                  <a:lnTo>
                    <a:pt x="21217" y="620438"/>
                  </a:lnTo>
                  <a:lnTo>
                    <a:pt x="26936" y="621255"/>
                  </a:lnTo>
                  <a:lnTo>
                    <a:pt x="671569" y="621255"/>
                  </a:lnTo>
                  <a:lnTo>
                    <a:pt x="684259" y="618675"/>
                  </a:lnTo>
                  <a:lnTo>
                    <a:pt x="694650" y="611650"/>
                  </a:lnTo>
                  <a:lnTo>
                    <a:pt x="701672" y="601253"/>
                  </a:lnTo>
                  <a:lnTo>
                    <a:pt x="704250" y="588556"/>
                  </a:lnTo>
                  <a:lnTo>
                    <a:pt x="704250" y="582834"/>
                  </a:lnTo>
                  <a:lnTo>
                    <a:pt x="702616" y="577112"/>
                  </a:lnTo>
                  <a:lnTo>
                    <a:pt x="700165" y="572207"/>
                  </a:lnTo>
                  <a:lnTo>
                    <a:pt x="690300" y="555040"/>
                  </a:lnTo>
                  <a:lnTo>
                    <a:pt x="352929" y="555040"/>
                  </a:lnTo>
                  <a:lnTo>
                    <a:pt x="309619" y="549174"/>
                  </a:lnTo>
                  <a:lnTo>
                    <a:pt x="270621" y="532635"/>
                  </a:lnTo>
                  <a:lnTo>
                    <a:pt x="237524" y="507013"/>
                  </a:lnTo>
                  <a:lnTo>
                    <a:pt x="211917" y="473898"/>
                  </a:lnTo>
                  <a:lnTo>
                    <a:pt x="195387" y="434878"/>
                  </a:lnTo>
                  <a:lnTo>
                    <a:pt x="189524" y="391545"/>
                  </a:lnTo>
                  <a:lnTo>
                    <a:pt x="195387" y="348211"/>
                  </a:lnTo>
                  <a:lnTo>
                    <a:pt x="211917" y="309192"/>
                  </a:lnTo>
                  <a:lnTo>
                    <a:pt x="237524" y="276076"/>
                  </a:lnTo>
                  <a:lnTo>
                    <a:pt x="270621" y="250454"/>
                  </a:lnTo>
                  <a:lnTo>
                    <a:pt x="309619" y="233916"/>
                  </a:lnTo>
                  <a:lnTo>
                    <a:pt x="352929" y="228050"/>
                  </a:lnTo>
                  <a:lnTo>
                    <a:pt x="502384" y="228050"/>
                  </a:lnTo>
                  <a:lnTo>
                    <a:pt x="380708" y="16323"/>
                  </a:lnTo>
                  <a:lnTo>
                    <a:pt x="372193" y="6590"/>
                  </a:lnTo>
                  <a:lnTo>
                    <a:pt x="360997" y="996"/>
                  </a:lnTo>
                  <a:lnTo>
                    <a:pt x="348423" y="0"/>
                  </a:lnTo>
                  <a:close/>
                </a:path>
                <a:path w="704850" h="621664">
                  <a:moveTo>
                    <a:pt x="502384" y="228050"/>
                  </a:moveTo>
                  <a:lnTo>
                    <a:pt x="352929" y="228050"/>
                  </a:lnTo>
                  <a:lnTo>
                    <a:pt x="396239" y="233916"/>
                  </a:lnTo>
                  <a:lnTo>
                    <a:pt x="435237" y="250454"/>
                  </a:lnTo>
                  <a:lnTo>
                    <a:pt x="468334" y="276076"/>
                  </a:lnTo>
                  <a:lnTo>
                    <a:pt x="493942" y="309192"/>
                  </a:lnTo>
                  <a:lnTo>
                    <a:pt x="510471" y="348211"/>
                  </a:lnTo>
                  <a:lnTo>
                    <a:pt x="516334" y="391545"/>
                  </a:lnTo>
                  <a:lnTo>
                    <a:pt x="510471" y="434878"/>
                  </a:lnTo>
                  <a:lnTo>
                    <a:pt x="493942" y="473898"/>
                  </a:lnTo>
                  <a:lnTo>
                    <a:pt x="468334" y="507013"/>
                  </a:lnTo>
                  <a:lnTo>
                    <a:pt x="435237" y="532635"/>
                  </a:lnTo>
                  <a:lnTo>
                    <a:pt x="396239" y="549174"/>
                  </a:lnTo>
                  <a:lnTo>
                    <a:pt x="352929" y="555040"/>
                  </a:lnTo>
                  <a:lnTo>
                    <a:pt x="690300" y="555040"/>
                  </a:lnTo>
                  <a:lnTo>
                    <a:pt x="502384" y="228050"/>
                  </a:lnTo>
                  <a:close/>
                </a:path>
              </a:pathLst>
            </a:custGeom>
            <a:solidFill>
              <a:srgbClr val="186B23"/>
            </a:solidFill>
          </p:spPr>
          <p:txBody>
            <a:bodyPr wrap="square" lIns="0" tIns="0" rIns="0" bIns="0" rtlCol="0"/>
            <a:lstStyle/>
            <a:p>
              <a:endParaRPr>
                <a:solidFill>
                  <a:schemeClr val="tx1"/>
                </a:solidFill>
              </a:endParaRPr>
            </a:p>
          </p:txBody>
        </p:sp>
        <p:pic>
          <p:nvPicPr>
            <p:cNvPr id="16" name="object 16"/>
            <p:cNvPicPr/>
            <p:nvPr/>
          </p:nvPicPr>
          <p:blipFill>
            <a:blip r:embed="rId3" cstate="print"/>
            <a:stretch>
              <a:fillRect/>
            </a:stretch>
          </p:blipFill>
          <p:spPr>
            <a:xfrm>
              <a:off x="902158" y="5915972"/>
              <a:ext cx="203950" cy="212543"/>
            </a:xfrm>
            <a:prstGeom prst="rect">
              <a:avLst/>
            </a:prstGeom>
          </p:spPr>
        </p:pic>
      </p:grpSp>
      <p:sp>
        <p:nvSpPr>
          <p:cNvPr id="17" name="object 17"/>
          <p:cNvSpPr txBox="1"/>
          <p:nvPr/>
        </p:nvSpPr>
        <p:spPr>
          <a:xfrm>
            <a:off x="1948433" y="5566968"/>
            <a:ext cx="8656955" cy="735330"/>
          </a:xfrm>
          <a:prstGeom prst="rect">
            <a:avLst/>
          </a:prstGeom>
        </p:spPr>
        <p:txBody>
          <a:bodyPr vert="horz" wrap="square" lIns="0" tIns="12065" rIns="0" bIns="0" rtlCol="0">
            <a:spAutoFit/>
          </a:bodyPr>
          <a:lstStyle/>
          <a:p>
            <a:pPr marL="12700">
              <a:lnSpc>
                <a:spcPts val="2795"/>
              </a:lnSpc>
              <a:spcBef>
                <a:spcPts val="95"/>
              </a:spcBef>
            </a:pPr>
            <a:r>
              <a:rPr sz="2500" dirty="0">
                <a:solidFill>
                  <a:schemeClr val="tx1"/>
                </a:solidFill>
                <a:latin typeface="Arial"/>
                <a:cs typeface="Arial"/>
              </a:rPr>
              <a:t>Each</a:t>
            </a:r>
            <a:r>
              <a:rPr sz="2500" spc="-50" dirty="0">
                <a:solidFill>
                  <a:schemeClr val="tx1"/>
                </a:solidFill>
                <a:latin typeface="Arial"/>
                <a:cs typeface="Arial"/>
              </a:rPr>
              <a:t> </a:t>
            </a:r>
            <a:r>
              <a:rPr sz="2500" dirty="0">
                <a:solidFill>
                  <a:schemeClr val="tx1"/>
                </a:solidFill>
                <a:latin typeface="Arial"/>
                <a:cs typeface="Arial"/>
              </a:rPr>
              <a:t>partner’s</a:t>
            </a:r>
            <a:r>
              <a:rPr sz="2500" spc="-60" dirty="0">
                <a:solidFill>
                  <a:schemeClr val="tx1"/>
                </a:solidFill>
                <a:latin typeface="Arial"/>
                <a:cs typeface="Arial"/>
              </a:rPr>
              <a:t> </a:t>
            </a:r>
            <a:r>
              <a:rPr sz="2500" dirty="0">
                <a:solidFill>
                  <a:schemeClr val="tx1"/>
                </a:solidFill>
                <a:latin typeface="Arial"/>
                <a:cs typeface="Arial"/>
              </a:rPr>
              <a:t>aim</a:t>
            </a:r>
            <a:r>
              <a:rPr sz="2500" spc="-45" dirty="0">
                <a:solidFill>
                  <a:schemeClr val="tx1"/>
                </a:solidFill>
                <a:latin typeface="Arial"/>
                <a:cs typeface="Arial"/>
              </a:rPr>
              <a:t> </a:t>
            </a:r>
            <a:r>
              <a:rPr sz="2500" dirty="0">
                <a:solidFill>
                  <a:schemeClr val="tx1"/>
                </a:solidFill>
                <a:latin typeface="Arial"/>
                <a:cs typeface="Arial"/>
              </a:rPr>
              <a:t>is</a:t>
            </a:r>
            <a:r>
              <a:rPr sz="2500" spc="-60" dirty="0">
                <a:solidFill>
                  <a:schemeClr val="tx1"/>
                </a:solidFill>
                <a:latin typeface="Arial"/>
                <a:cs typeface="Arial"/>
              </a:rPr>
              <a:t> </a:t>
            </a:r>
            <a:r>
              <a:rPr sz="2500" dirty="0">
                <a:solidFill>
                  <a:schemeClr val="tx1"/>
                </a:solidFill>
                <a:latin typeface="Arial"/>
                <a:cs typeface="Arial"/>
              </a:rPr>
              <a:t>to</a:t>
            </a:r>
            <a:r>
              <a:rPr sz="2500" spc="-50" dirty="0">
                <a:solidFill>
                  <a:schemeClr val="tx1"/>
                </a:solidFill>
                <a:latin typeface="Arial"/>
                <a:cs typeface="Arial"/>
              </a:rPr>
              <a:t> </a:t>
            </a:r>
            <a:r>
              <a:rPr sz="2500" dirty="0">
                <a:solidFill>
                  <a:schemeClr val="tx1"/>
                </a:solidFill>
                <a:latin typeface="Arial"/>
                <a:cs typeface="Arial"/>
              </a:rPr>
              <a:t>reduce</a:t>
            </a:r>
            <a:r>
              <a:rPr sz="2500" spc="-60" dirty="0">
                <a:solidFill>
                  <a:schemeClr val="tx1"/>
                </a:solidFill>
                <a:latin typeface="Arial"/>
                <a:cs typeface="Arial"/>
              </a:rPr>
              <a:t> </a:t>
            </a:r>
            <a:r>
              <a:rPr sz="2500" dirty="0">
                <a:solidFill>
                  <a:schemeClr val="tx1"/>
                </a:solidFill>
                <a:latin typeface="Arial"/>
                <a:cs typeface="Arial"/>
              </a:rPr>
              <a:t>smoking</a:t>
            </a:r>
            <a:r>
              <a:rPr sz="2500" spc="-60" dirty="0">
                <a:solidFill>
                  <a:schemeClr val="tx1"/>
                </a:solidFill>
                <a:latin typeface="Arial"/>
                <a:cs typeface="Arial"/>
              </a:rPr>
              <a:t> </a:t>
            </a:r>
            <a:r>
              <a:rPr sz="2500" dirty="0">
                <a:solidFill>
                  <a:schemeClr val="tx1"/>
                </a:solidFill>
                <a:latin typeface="Arial"/>
                <a:cs typeface="Arial"/>
              </a:rPr>
              <a:t>prevalence,</a:t>
            </a:r>
            <a:r>
              <a:rPr sz="2500" spc="-55" dirty="0">
                <a:solidFill>
                  <a:schemeClr val="tx1"/>
                </a:solidFill>
                <a:latin typeface="Arial"/>
                <a:cs typeface="Arial"/>
              </a:rPr>
              <a:t> </a:t>
            </a:r>
            <a:r>
              <a:rPr sz="2500" spc="-10" dirty="0">
                <a:solidFill>
                  <a:schemeClr val="tx1"/>
                </a:solidFill>
                <a:latin typeface="Arial"/>
                <a:cs typeface="Arial"/>
              </a:rPr>
              <a:t>promote</a:t>
            </a:r>
            <a:endParaRPr sz="2500">
              <a:solidFill>
                <a:schemeClr val="tx1"/>
              </a:solidFill>
              <a:latin typeface="Arial"/>
              <a:cs typeface="Arial"/>
            </a:endParaRPr>
          </a:p>
          <a:p>
            <a:pPr marL="12700">
              <a:lnSpc>
                <a:spcPts val="2795"/>
              </a:lnSpc>
            </a:pPr>
            <a:r>
              <a:rPr sz="2500" dirty="0">
                <a:solidFill>
                  <a:schemeClr val="tx1"/>
                </a:solidFill>
                <a:latin typeface="Arial"/>
                <a:cs typeface="Arial"/>
              </a:rPr>
              <a:t>cessation,</a:t>
            </a:r>
            <a:r>
              <a:rPr sz="2500" spc="-90" dirty="0">
                <a:solidFill>
                  <a:schemeClr val="tx1"/>
                </a:solidFill>
                <a:latin typeface="Arial"/>
                <a:cs typeface="Arial"/>
              </a:rPr>
              <a:t> </a:t>
            </a:r>
            <a:r>
              <a:rPr sz="2500" dirty="0">
                <a:solidFill>
                  <a:schemeClr val="tx1"/>
                </a:solidFill>
                <a:latin typeface="Arial"/>
                <a:cs typeface="Arial"/>
              </a:rPr>
              <a:t>and</a:t>
            </a:r>
            <a:r>
              <a:rPr sz="2500" spc="-90" dirty="0">
                <a:solidFill>
                  <a:schemeClr val="tx1"/>
                </a:solidFill>
                <a:latin typeface="Arial"/>
                <a:cs typeface="Arial"/>
              </a:rPr>
              <a:t> </a:t>
            </a:r>
            <a:r>
              <a:rPr sz="2500" dirty="0">
                <a:solidFill>
                  <a:schemeClr val="tx1"/>
                </a:solidFill>
                <a:latin typeface="Arial"/>
                <a:cs typeface="Arial"/>
              </a:rPr>
              <a:t>raise</a:t>
            </a:r>
            <a:r>
              <a:rPr sz="2500" spc="-70" dirty="0">
                <a:solidFill>
                  <a:schemeClr val="tx1"/>
                </a:solidFill>
                <a:latin typeface="Arial"/>
                <a:cs typeface="Arial"/>
              </a:rPr>
              <a:t> </a:t>
            </a:r>
            <a:r>
              <a:rPr sz="2500" dirty="0">
                <a:solidFill>
                  <a:schemeClr val="tx1"/>
                </a:solidFill>
                <a:latin typeface="Arial"/>
                <a:cs typeface="Arial"/>
              </a:rPr>
              <a:t>awareness</a:t>
            </a:r>
            <a:r>
              <a:rPr sz="2500" spc="-90" dirty="0">
                <a:solidFill>
                  <a:schemeClr val="tx1"/>
                </a:solidFill>
                <a:latin typeface="Arial"/>
                <a:cs typeface="Arial"/>
              </a:rPr>
              <a:t> </a:t>
            </a:r>
            <a:r>
              <a:rPr sz="2500" dirty="0">
                <a:solidFill>
                  <a:schemeClr val="tx1"/>
                </a:solidFill>
                <a:latin typeface="Arial"/>
                <a:cs typeface="Arial"/>
              </a:rPr>
              <a:t>among</a:t>
            </a:r>
            <a:r>
              <a:rPr sz="2500" spc="-75" dirty="0">
                <a:solidFill>
                  <a:schemeClr val="tx1"/>
                </a:solidFill>
                <a:latin typeface="Arial"/>
                <a:cs typeface="Arial"/>
              </a:rPr>
              <a:t> </a:t>
            </a:r>
            <a:r>
              <a:rPr sz="2500" dirty="0">
                <a:solidFill>
                  <a:schemeClr val="tx1"/>
                </a:solidFill>
                <a:latin typeface="Arial"/>
                <a:cs typeface="Arial"/>
              </a:rPr>
              <a:t>young</a:t>
            </a:r>
            <a:r>
              <a:rPr sz="2500" spc="-85" dirty="0">
                <a:solidFill>
                  <a:schemeClr val="tx1"/>
                </a:solidFill>
                <a:latin typeface="Arial"/>
                <a:cs typeface="Arial"/>
              </a:rPr>
              <a:t> </a:t>
            </a:r>
            <a:r>
              <a:rPr sz="2500" spc="-10" dirty="0">
                <a:solidFill>
                  <a:schemeClr val="tx1"/>
                </a:solidFill>
                <a:latin typeface="Arial"/>
                <a:cs typeface="Arial"/>
              </a:rPr>
              <a:t>adults.</a:t>
            </a:r>
            <a:endParaRPr sz="2500">
              <a:solidFill>
                <a:schemeClr val="tx1"/>
              </a:solidFill>
              <a:latin typeface="Arial"/>
              <a:cs typeface="Aria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5511800" cy="6858000"/>
          </a:xfrm>
          <a:custGeom>
            <a:avLst/>
            <a:gdLst/>
            <a:ahLst/>
            <a:cxnLst/>
            <a:rect l="l" t="t" r="r" b="b"/>
            <a:pathLst>
              <a:path w="5511800" h="6858000">
                <a:moveTo>
                  <a:pt x="4503165" y="0"/>
                </a:moveTo>
                <a:lnTo>
                  <a:pt x="0" y="0"/>
                </a:lnTo>
                <a:lnTo>
                  <a:pt x="0" y="6857999"/>
                </a:lnTo>
                <a:lnTo>
                  <a:pt x="3918711" y="6857999"/>
                </a:lnTo>
                <a:lnTo>
                  <a:pt x="3963192" y="6830765"/>
                </a:lnTo>
                <a:lnTo>
                  <a:pt x="4051444" y="6774963"/>
                </a:lnTo>
                <a:lnTo>
                  <a:pt x="4095701" y="6747728"/>
                </a:lnTo>
                <a:lnTo>
                  <a:pt x="4140370" y="6721828"/>
                </a:lnTo>
                <a:lnTo>
                  <a:pt x="4185691" y="6697928"/>
                </a:lnTo>
                <a:lnTo>
                  <a:pt x="4231908" y="6676697"/>
                </a:lnTo>
                <a:lnTo>
                  <a:pt x="4316191" y="6645073"/>
                </a:lnTo>
                <a:lnTo>
                  <a:pt x="4351072" y="6627363"/>
                </a:lnTo>
                <a:lnTo>
                  <a:pt x="4382234" y="6604300"/>
                </a:lnTo>
                <a:lnTo>
                  <a:pt x="4408004" y="6574517"/>
                </a:lnTo>
                <a:lnTo>
                  <a:pt x="4426710" y="6536644"/>
                </a:lnTo>
                <a:lnTo>
                  <a:pt x="4436678" y="6489312"/>
                </a:lnTo>
                <a:lnTo>
                  <a:pt x="4436236" y="6431153"/>
                </a:lnTo>
                <a:lnTo>
                  <a:pt x="4438725" y="6401640"/>
                </a:lnTo>
                <a:lnTo>
                  <a:pt x="4449666" y="6379130"/>
                </a:lnTo>
                <a:lnTo>
                  <a:pt x="4467704" y="6366627"/>
                </a:lnTo>
                <a:lnTo>
                  <a:pt x="4491481" y="6367132"/>
                </a:lnTo>
                <a:lnTo>
                  <a:pt x="4535693" y="6369296"/>
                </a:lnTo>
                <a:lnTo>
                  <a:pt x="4570666" y="6349787"/>
                </a:lnTo>
                <a:lnTo>
                  <a:pt x="4600209" y="6317604"/>
                </a:lnTo>
                <a:lnTo>
                  <a:pt x="4628133" y="6281750"/>
                </a:lnTo>
                <a:lnTo>
                  <a:pt x="4661516" y="6240898"/>
                </a:lnTo>
                <a:lnTo>
                  <a:pt x="4695721" y="6201526"/>
                </a:lnTo>
                <a:lnTo>
                  <a:pt x="4732035" y="6165710"/>
                </a:lnTo>
                <a:lnTo>
                  <a:pt x="4771747" y="6135524"/>
                </a:lnTo>
                <a:lnTo>
                  <a:pt x="4816143" y="6113043"/>
                </a:lnTo>
                <a:lnTo>
                  <a:pt x="4866512" y="6100343"/>
                </a:lnTo>
                <a:lnTo>
                  <a:pt x="4848808" y="6064664"/>
                </a:lnTo>
                <a:lnTo>
                  <a:pt x="4827269" y="6049659"/>
                </a:lnTo>
                <a:lnTo>
                  <a:pt x="4803540" y="6049324"/>
                </a:lnTo>
                <a:lnTo>
                  <a:pt x="4779263" y="6057658"/>
                </a:lnTo>
                <a:lnTo>
                  <a:pt x="4728680" y="6079372"/>
                </a:lnTo>
                <a:lnTo>
                  <a:pt x="4576990" y="6146219"/>
                </a:lnTo>
                <a:lnTo>
                  <a:pt x="4526406" y="6167932"/>
                </a:lnTo>
                <a:lnTo>
                  <a:pt x="4484699" y="6184881"/>
                </a:lnTo>
                <a:lnTo>
                  <a:pt x="4441348" y="6199498"/>
                </a:lnTo>
                <a:lnTo>
                  <a:pt x="4394711" y="6205448"/>
                </a:lnTo>
                <a:lnTo>
                  <a:pt x="4343145" y="6196393"/>
                </a:lnTo>
                <a:lnTo>
                  <a:pt x="4373058" y="6147486"/>
                </a:lnTo>
                <a:lnTo>
                  <a:pt x="4407187" y="6109156"/>
                </a:lnTo>
                <a:lnTo>
                  <a:pt x="4444416" y="6079350"/>
                </a:lnTo>
                <a:lnTo>
                  <a:pt x="4483626" y="6056015"/>
                </a:lnTo>
                <a:lnTo>
                  <a:pt x="4523700" y="6037099"/>
                </a:lnTo>
                <a:lnTo>
                  <a:pt x="4601971" y="6004306"/>
                </a:lnTo>
                <a:lnTo>
                  <a:pt x="4645574" y="5980434"/>
                </a:lnTo>
                <a:lnTo>
                  <a:pt x="4684859" y="5951833"/>
                </a:lnTo>
                <a:lnTo>
                  <a:pt x="4720840" y="5919000"/>
                </a:lnTo>
                <a:lnTo>
                  <a:pt x="4754533" y="5882434"/>
                </a:lnTo>
                <a:lnTo>
                  <a:pt x="4786952" y="5842632"/>
                </a:lnTo>
                <a:lnTo>
                  <a:pt x="4819114" y="5800091"/>
                </a:lnTo>
                <a:lnTo>
                  <a:pt x="4852034" y="5755309"/>
                </a:lnTo>
                <a:lnTo>
                  <a:pt x="4808071" y="5749536"/>
                </a:lnTo>
                <a:lnTo>
                  <a:pt x="4768978" y="5760321"/>
                </a:lnTo>
                <a:lnTo>
                  <a:pt x="4732677" y="5778616"/>
                </a:lnTo>
                <a:lnTo>
                  <a:pt x="4697090" y="5795375"/>
                </a:lnTo>
                <a:lnTo>
                  <a:pt x="4660137" y="5801550"/>
                </a:lnTo>
                <a:lnTo>
                  <a:pt x="4651374" y="5769546"/>
                </a:lnTo>
                <a:lnTo>
                  <a:pt x="4692754" y="5742176"/>
                </a:lnTo>
                <a:lnTo>
                  <a:pt x="4727531" y="5709145"/>
                </a:lnTo>
                <a:lnTo>
                  <a:pt x="4756210" y="5670890"/>
                </a:lnTo>
                <a:lnTo>
                  <a:pt x="4779295" y="5627845"/>
                </a:lnTo>
                <a:lnTo>
                  <a:pt x="4797291" y="5580448"/>
                </a:lnTo>
                <a:lnTo>
                  <a:pt x="4810701" y="5529132"/>
                </a:lnTo>
                <a:lnTo>
                  <a:pt x="4820030" y="5474335"/>
                </a:lnTo>
                <a:lnTo>
                  <a:pt x="4829892" y="5431438"/>
                </a:lnTo>
                <a:lnTo>
                  <a:pt x="4848732" y="5400532"/>
                </a:lnTo>
                <a:lnTo>
                  <a:pt x="4873573" y="5376269"/>
                </a:lnTo>
                <a:lnTo>
                  <a:pt x="4901437" y="5353304"/>
                </a:lnTo>
                <a:lnTo>
                  <a:pt x="4940029" y="5320492"/>
                </a:lnTo>
                <a:lnTo>
                  <a:pt x="5017881" y="5255339"/>
                </a:lnTo>
                <a:lnTo>
                  <a:pt x="5056688" y="5222272"/>
                </a:lnTo>
                <a:lnTo>
                  <a:pt x="5095112" y="5188394"/>
                </a:lnTo>
                <a:lnTo>
                  <a:pt x="5132927" y="5153343"/>
                </a:lnTo>
                <a:lnTo>
                  <a:pt x="5169904" y="5116755"/>
                </a:lnTo>
                <a:lnTo>
                  <a:pt x="5205819" y="5078268"/>
                </a:lnTo>
                <a:lnTo>
                  <a:pt x="5240442" y="5037520"/>
                </a:lnTo>
                <a:lnTo>
                  <a:pt x="5273547" y="4994148"/>
                </a:lnTo>
                <a:lnTo>
                  <a:pt x="5227791" y="5004378"/>
                </a:lnTo>
                <a:lnTo>
                  <a:pt x="5183798" y="5020651"/>
                </a:lnTo>
                <a:lnTo>
                  <a:pt x="5140888" y="5041341"/>
                </a:lnTo>
                <a:lnTo>
                  <a:pt x="5098382" y="5064823"/>
                </a:lnTo>
                <a:lnTo>
                  <a:pt x="5055603" y="5089472"/>
                </a:lnTo>
                <a:lnTo>
                  <a:pt x="5011872" y="5113662"/>
                </a:lnTo>
                <a:lnTo>
                  <a:pt x="4966509" y="5135769"/>
                </a:lnTo>
                <a:lnTo>
                  <a:pt x="4918836" y="5154168"/>
                </a:lnTo>
                <a:lnTo>
                  <a:pt x="4951147" y="5107346"/>
                </a:lnTo>
                <a:lnTo>
                  <a:pt x="4985117" y="5064657"/>
                </a:lnTo>
                <a:lnTo>
                  <a:pt x="5020484" y="5025548"/>
                </a:lnTo>
                <a:lnTo>
                  <a:pt x="5056988" y="4989466"/>
                </a:lnTo>
                <a:lnTo>
                  <a:pt x="5094366" y="4955857"/>
                </a:lnTo>
                <a:lnTo>
                  <a:pt x="5132358" y="4924168"/>
                </a:lnTo>
                <a:lnTo>
                  <a:pt x="5170701" y="4893847"/>
                </a:lnTo>
                <a:lnTo>
                  <a:pt x="5247399" y="4835092"/>
                </a:lnTo>
                <a:lnTo>
                  <a:pt x="5285231" y="4805553"/>
                </a:lnTo>
                <a:lnTo>
                  <a:pt x="5370639" y="4733544"/>
                </a:lnTo>
                <a:lnTo>
                  <a:pt x="5414819" y="4701540"/>
                </a:lnTo>
                <a:lnTo>
                  <a:pt x="5462523" y="4677537"/>
                </a:lnTo>
                <a:lnTo>
                  <a:pt x="5482012" y="4669869"/>
                </a:lnTo>
                <a:lnTo>
                  <a:pt x="5500702" y="4656201"/>
                </a:lnTo>
                <a:lnTo>
                  <a:pt x="5511226" y="4634531"/>
                </a:lnTo>
                <a:lnTo>
                  <a:pt x="5506211" y="4602861"/>
                </a:lnTo>
                <a:lnTo>
                  <a:pt x="5490644" y="4580580"/>
                </a:lnTo>
                <a:lnTo>
                  <a:pt x="5471302" y="4573968"/>
                </a:lnTo>
                <a:lnTo>
                  <a:pt x="5449793" y="4577357"/>
                </a:lnTo>
                <a:lnTo>
                  <a:pt x="5427725" y="4585081"/>
                </a:lnTo>
                <a:lnTo>
                  <a:pt x="5385011" y="4598963"/>
                </a:lnTo>
                <a:lnTo>
                  <a:pt x="5340219" y="4607384"/>
                </a:lnTo>
                <a:lnTo>
                  <a:pt x="5292641" y="4611708"/>
                </a:lnTo>
                <a:lnTo>
                  <a:pt x="5241570" y="4613301"/>
                </a:lnTo>
                <a:lnTo>
                  <a:pt x="5186298" y="4613529"/>
                </a:lnTo>
                <a:lnTo>
                  <a:pt x="5215713" y="4574540"/>
                </a:lnTo>
                <a:lnTo>
                  <a:pt x="5248888" y="4545751"/>
                </a:lnTo>
                <a:lnTo>
                  <a:pt x="5284624" y="4524172"/>
                </a:lnTo>
                <a:lnTo>
                  <a:pt x="5321725" y="4506814"/>
                </a:lnTo>
                <a:lnTo>
                  <a:pt x="5358992" y="4490688"/>
                </a:lnTo>
                <a:lnTo>
                  <a:pt x="5395227" y="4472803"/>
                </a:lnTo>
                <a:lnTo>
                  <a:pt x="5429233" y="4450171"/>
                </a:lnTo>
                <a:lnTo>
                  <a:pt x="5459811" y="4419801"/>
                </a:lnTo>
                <a:lnTo>
                  <a:pt x="5485764" y="4378706"/>
                </a:lnTo>
                <a:lnTo>
                  <a:pt x="5435730" y="4371821"/>
                </a:lnTo>
                <a:lnTo>
                  <a:pt x="5389439" y="4377397"/>
                </a:lnTo>
                <a:lnTo>
                  <a:pt x="5345788" y="4389971"/>
                </a:lnTo>
                <a:lnTo>
                  <a:pt x="5303673" y="4404081"/>
                </a:lnTo>
                <a:lnTo>
                  <a:pt x="5261990" y="4414266"/>
                </a:lnTo>
                <a:lnTo>
                  <a:pt x="5222950" y="4415321"/>
                </a:lnTo>
                <a:lnTo>
                  <a:pt x="5200554" y="4401375"/>
                </a:lnTo>
                <a:lnTo>
                  <a:pt x="5192874" y="4370760"/>
                </a:lnTo>
                <a:lnTo>
                  <a:pt x="5197982" y="4321810"/>
                </a:lnTo>
                <a:lnTo>
                  <a:pt x="5204756" y="4266543"/>
                </a:lnTo>
                <a:lnTo>
                  <a:pt x="5201839" y="4222242"/>
                </a:lnTo>
                <a:lnTo>
                  <a:pt x="5189235" y="4189793"/>
                </a:lnTo>
                <a:lnTo>
                  <a:pt x="5166947" y="4170087"/>
                </a:lnTo>
                <a:lnTo>
                  <a:pt x="5134979" y="4164012"/>
                </a:lnTo>
                <a:lnTo>
                  <a:pt x="5041889" y="4182681"/>
                </a:lnTo>
                <a:lnTo>
                  <a:pt x="5015531" y="4168902"/>
                </a:lnTo>
                <a:lnTo>
                  <a:pt x="5009913" y="4136453"/>
                </a:lnTo>
                <a:lnTo>
                  <a:pt x="5020690" y="4090670"/>
                </a:lnTo>
                <a:lnTo>
                  <a:pt x="5032435" y="4042478"/>
                </a:lnTo>
                <a:lnTo>
                  <a:pt x="5034430" y="3997070"/>
                </a:lnTo>
                <a:lnTo>
                  <a:pt x="5029009" y="3953652"/>
                </a:lnTo>
                <a:lnTo>
                  <a:pt x="5018508" y="3911430"/>
                </a:lnTo>
                <a:lnTo>
                  <a:pt x="5005262" y="3869610"/>
                </a:lnTo>
                <a:lnTo>
                  <a:pt x="4991607" y="3827399"/>
                </a:lnTo>
                <a:lnTo>
                  <a:pt x="4976111" y="3768271"/>
                </a:lnTo>
                <a:lnTo>
                  <a:pt x="4970553" y="3717130"/>
                </a:lnTo>
                <a:lnTo>
                  <a:pt x="4975176" y="3671316"/>
                </a:lnTo>
                <a:lnTo>
                  <a:pt x="4990224" y="3628168"/>
                </a:lnTo>
                <a:lnTo>
                  <a:pt x="5015940" y="3585028"/>
                </a:lnTo>
                <a:lnTo>
                  <a:pt x="5052567" y="3539236"/>
                </a:lnTo>
                <a:lnTo>
                  <a:pt x="5090010" y="3500453"/>
                </a:lnTo>
                <a:lnTo>
                  <a:pt x="5129323" y="3463670"/>
                </a:lnTo>
                <a:lnTo>
                  <a:pt x="5172421" y="3428222"/>
                </a:lnTo>
                <a:lnTo>
                  <a:pt x="5221223" y="3393440"/>
                </a:lnTo>
                <a:lnTo>
                  <a:pt x="5175459" y="3381452"/>
                </a:lnTo>
                <a:lnTo>
                  <a:pt x="5153818" y="3364880"/>
                </a:lnTo>
                <a:lnTo>
                  <a:pt x="5149893" y="3344808"/>
                </a:lnTo>
                <a:lnTo>
                  <a:pt x="5157279" y="3322320"/>
                </a:lnTo>
                <a:lnTo>
                  <a:pt x="5169570" y="3298497"/>
                </a:lnTo>
                <a:lnTo>
                  <a:pt x="5180361" y="3274425"/>
                </a:lnTo>
                <a:lnTo>
                  <a:pt x="5183246" y="3251186"/>
                </a:lnTo>
                <a:lnTo>
                  <a:pt x="5171820" y="3229864"/>
                </a:lnTo>
                <a:lnTo>
                  <a:pt x="5134758" y="3229264"/>
                </a:lnTo>
                <a:lnTo>
                  <a:pt x="5098700" y="3239510"/>
                </a:lnTo>
                <a:lnTo>
                  <a:pt x="5062929" y="3257201"/>
                </a:lnTo>
                <a:lnTo>
                  <a:pt x="4989383" y="3301332"/>
                </a:lnTo>
                <a:lnTo>
                  <a:pt x="4950172" y="3320974"/>
                </a:lnTo>
                <a:lnTo>
                  <a:pt x="4908381" y="3334470"/>
                </a:lnTo>
                <a:lnTo>
                  <a:pt x="4863292" y="3338422"/>
                </a:lnTo>
                <a:lnTo>
                  <a:pt x="4814188" y="3329432"/>
                </a:lnTo>
                <a:lnTo>
                  <a:pt x="4854380" y="3299597"/>
                </a:lnTo>
                <a:lnTo>
                  <a:pt x="4895076" y="3272271"/>
                </a:lnTo>
                <a:lnTo>
                  <a:pt x="4936068" y="3246907"/>
                </a:lnTo>
                <a:lnTo>
                  <a:pt x="4977144" y="3222961"/>
                </a:lnTo>
                <a:lnTo>
                  <a:pt x="5058710" y="3177146"/>
                </a:lnTo>
                <a:lnTo>
                  <a:pt x="5098779" y="3154187"/>
                </a:lnTo>
                <a:lnTo>
                  <a:pt x="5138092" y="3130469"/>
                </a:lnTo>
                <a:lnTo>
                  <a:pt x="5176439" y="3105446"/>
                </a:lnTo>
                <a:lnTo>
                  <a:pt x="5213609" y="3078573"/>
                </a:lnTo>
                <a:lnTo>
                  <a:pt x="5249392" y="3049307"/>
                </a:lnTo>
                <a:lnTo>
                  <a:pt x="5283578" y="3017103"/>
                </a:lnTo>
                <a:lnTo>
                  <a:pt x="5315957" y="2981415"/>
                </a:lnTo>
                <a:lnTo>
                  <a:pt x="5346318" y="2941701"/>
                </a:lnTo>
                <a:lnTo>
                  <a:pt x="5322406" y="2923420"/>
                </a:lnTo>
                <a:lnTo>
                  <a:pt x="5299042" y="2923476"/>
                </a:lnTo>
                <a:lnTo>
                  <a:pt x="5276774" y="2928199"/>
                </a:lnTo>
                <a:lnTo>
                  <a:pt x="5250131" y="2922638"/>
                </a:lnTo>
                <a:lnTo>
                  <a:pt x="5208172" y="2923974"/>
                </a:lnTo>
                <a:lnTo>
                  <a:pt x="5176350" y="2923652"/>
                </a:lnTo>
                <a:lnTo>
                  <a:pt x="5140046" y="2920711"/>
                </a:lnTo>
                <a:lnTo>
                  <a:pt x="5101319" y="2913681"/>
                </a:lnTo>
                <a:lnTo>
                  <a:pt x="5062230" y="2901092"/>
                </a:lnTo>
                <a:lnTo>
                  <a:pt x="5024839" y="2881474"/>
                </a:lnTo>
                <a:lnTo>
                  <a:pt x="4991204" y="2853358"/>
                </a:lnTo>
                <a:lnTo>
                  <a:pt x="4963387" y="2815274"/>
                </a:lnTo>
                <a:lnTo>
                  <a:pt x="4943446" y="2765751"/>
                </a:lnTo>
                <a:lnTo>
                  <a:pt x="4933441" y="2703322"/>
                </a:lnTo>
                <a:lnTo>
                  <a:pt x="4921757" y="2703322"/>
                </a:lnTo>
                <a:lnTo>
                  <a:pt x="4915915" y="2692654"/>
                </a:lnTo>
                <a:lnTo>
                  <a:pt x="4901193" y="2655482"/>
                </a:lnTo>
                <a:lnTo>
                  <a:pt x="4895960" y="2611310"/>
                </a:lnTo>
                <a:lnTo>
                  <a:pt x="4886894" y="2573139"/>
                </a:lnTo>
                <a:lnTo>
                  <a:pt x="4860670" y="2553970"/>
                </a:lnTo>
                <a:lnTo>
                  <a:pt x="4817530" y="2545135"/>
                </a:lnTo>
                <a:lnTo>
                  <a:pt x="4774628" y="2533967"/>
                </a:lnTo>
                <a:lnTo>
                  <a:pt x="4731154" y="2527466"/>
                </a:lnTo>
                <a:lnTo>
                  <a:pt x="4686299" y="2532634"/>
                </a:lnTo>
                <a:lnTo>
                  <a:pt x="4650916" y="2543635"/>
                </a:lnTo>
                <a:lnTo>
                  <a:pt x="4614687" y="2553970"/>
                </a:lnTo>
                <a:lnTo>
                  <a:pt x="4577911" y="2561637"/>
                </a:lnTo>
                <a:lnTo>
                  <a:pt x="4540884" y="2564638"/>
                </a:lnTo>
                <a:lnTo>
                  <a:pt x="4517393" y="2570868"/>
                </a:lnTo>
                <a:lnTo>
                  <a:pt x="4492480" y="2584875"/>
                </a:lnTo>
                <a:lnTo>
                  <a:pt x="4467212" y="2599627"/>
                </a:lnTo>
                <a:lnTo>
                  <a:pt x="4442655" y="2608097"/>
                </a:lnTo>
                <a:lnTo>
                  <a:pt x="4419875" y="2603256"/>
                </a:lnTo>
                <a:lnTo>
                  <a:pt x="4399939" y="2578074"/>
                </a:lnTo>
                <a:lnTo>
                  <a:pt x="4383912" y="2525522"/>
                </a:lnTo>
                <a:lnTo>
                  <a:pt x="4369051" y="2524299"/>
                </a:lnTo>
                <a:lnTo>
                  <a:pt x="4332652" y="2529078"/>
                </a:lnTo>
                <a:lnTo>
                  <a:pt x="4244339" y="2543302"/>
                </a:lnTo>
                <a:lnTo>
                  <a:pt x="4212651" y="2551414"/>
                </a:lnTo>
                <a:lnTo>
                  <a:pt x="4180379" y="2557526"/>
                </a:lnTo>
                <a:lnTo>
                  <a:pt x="4150274" y="2550302"/>
                </a:lnTo>
                <a:lnTo>
                  <a:pt x="4125086" y="2518410"/>
                </a:lnTo>
                <a:lnTo>
                  <a:pt x="4128565" y="2484572"/>
                </a:lnTo>
                <a:lnTo>
                  <a:pt x="4154915" y="2447734"/>
                </a:lnTo>
                <a:lnTo>
                  <a:pt x="4195434" y="2416897"/>
                </a:lnTo>
                <a:lnTo>
                  <a:pt x="4241418" y="2401062"/>
                </a:lnTo>
                <a:lnTo>
                  <a:pt x="4282806" y="2396061"/>
                </a:lnTo>
                <a:lnTo>
                  <a:pt x="4323920" y="2393061"/>
                </a:lnTo>
                <a:lnTo>
                  <a:pt x="4364487" y="2394061"/>
                </a:lnTo>
                <a:lnTo>
                  <a:pt x="4404232" y="2401062"/>
                </a:lnTo>
                <a:lnTo>
                  <a:pt x="4446966" y="2405893"/>
                </a:lnTo>
                <a:lnTo>
                  <a:pt x="4479876" y="2394378"/>
                </a:lnTo>
                <a:lnTo>
                  <a:pt x="4504048" y="2367504"/>
                </a:lnTo>
                <a:lnTo>
                  <a:pt x="4520564" y="2326259"/>
                </a:lnTo>
                <a:lnTo>
                  <a:pt x="4539043" y="2281142"/>
                </a:lnTo>
                <a:lnTo>
                  <a:pt x="4563808" y="2245360"/>
                </a:lnTo>
                <a:lnTo>
                  <a:pt x="4594573" y="2216245"/>
                </a:lnTo>
                <a:lnTo>
                  <a:pt x="4631054" y="2191130"/>
                </a:lnTo>
                <a:lnTo>
                  <a:pt x="4673504" y="2164609"/>
                </a:lnTo>
                <a:lnTo>
                  <a:pt x="4757894" y="2110396"/>
                </a:lnTo>
                <a:lnTo>
                  <a:pt x="4800215" y="2083699"/>
                </a:lnTo>
                <a:lnTo>
                  <a:pt x="4842874" y="2057939"/>
                </a:lnTo>
                <a:lnTo>
                  <a:pt x="4886061" y="2033613"/>
                </a:lnTo>
                <a:lnTo>
                  <a:pt x="4929965" y="2011218"/>
                </a:lnTo>
                <a:lnTo>
                  <a:pt x="4974778" y="1991253"/>
                </a:lnTo>
                <a:lnTo>
                  <a:pt x="5020690" y="1974214"/>
                </a:lnTo>
                <a:lnTo>
                  <a:pt x="5040978" y="1966934"/>
                </a:lnTo>
                <a:lnTo>
                  <a:pt x="5060981" y="1953307"/>
                </a:lnTo>
                <a:lnTo>
                  <a:pt x="5078269" y="1929655"/>
                </a:lnTo>
                <a:lnTo>
                  <a:pt x="5090413" y="1892300"/>
                </a:lnTo>
                <a:lnTo>
                  <a:pt x="5043344" y="1904602"/>
                </a:lnTo>
                <a:lnTo>
                  <a:pt x="4996603" y="1918250"/>
                </a:lnTo>
                <a:lnTo>
                  <a:pt x="4950154" y="1933069"/>
                </a:lnTo>
                <a:lnTo>
                  <a:pt x="4903961" y="1948887"/>
                </a:lnTo>
                <a:lnTo>
                  <a:pt x="4857990" y="1965531"/>
                </a:lnTo>
                <a:lnTo>
                  <a:pt x="4812206" y="1982829"/>
                </a:lnTo>
                <a:lnTo>
                  <a:pt x="4766572" y="2000607"/>
                </a:lnTo>
                <a:lnTo>
                  <a:pt x="4584846" y="2073069"/>
                </a:lnTo>
                <a:lnTo>
                  <a:pt x="4539439" y="2090658"/>
                </a:lnTo>
                <a:lnTo>
                  <a:pt x="4493973" y="2107690"/>
                </a:lnTo>
                <a:lnTo>
                  <a:pt x="4448412" y="2123994"/>
                </a:lnTo>
                <a:lnTo>
                  <a:pt x="4402719" y="2139395"/>
                </a:lnTo>
                <a:lnTo>
                  <a:pt x="4356861" y="2153722"/>
                </a:lnTo>
                <a:lnTo>
                  <a:pt x="4310802" y="2166801"/>
                </a:lnTo>
                <a:lnTo>
                  <a:pt x="4264506" y="2178460"/>
                </a:lnTo>
                <a:lnTo>
                  <a:pt x="4217939" y="2188526"/>
                </a:lnTo>
                <a:lnTo>
                  <a:pt x="4171065" y="2196826"/>
                </a:lnTo>
                <a:lnTo>
                  <a:pt x="4123850" y="2203187"/>
                </a:lnTo>
                <a:lnTo>
                  <a:pt x="4076257" y="2207437"/>
                </a:lnTo>
                <a:lnTo>
                  <a:pt x="4028251" y="2209402"/>
                </a:lnTo>
                <a:lnTo>
                  <a:pt x="3979798" y="2208911"/>
                </a:lnTo>
                <a:lnTo>
                  <a:pt x="4025798" y="2180908"/>
                </a:lnTo>
                <a:lnTo>
                  <a:pt x="4073729" y="2159500"/>
                </a:lnTo>
                <a:lnTo>
                  <a:pt x="4123033" y="2142570"/>
                </a:lnTo>
                <a:lnTo>
                  <a:pt x="4173152" y="2128004"/>
                </a:lnTo>
                <a:lnTo>
                  <a:pt x="4223529" y="2113686"/>
                </a:lnTo>
                <a:lnTo>
                  <a:pt x="4273606" y="2097503"/>
                </a:lnTo>
                <a:lnTo>
                  <a:pt x="4322825" y="2077339"/>
                </a:lnTo>
                <a:lnTo>
                  <a:pt x="4274635" y="2062858"/>
                </a:lnTo>
                <a:lnTo>
                  <a:pt x="4227567" y="2063058"/>
                </a:lnTo>
                <a:lnTo>
                  <a:pt x="4181340" y="2072986"/>
                </a:lnTo>
                <a:lnTo>
                  <a:pt x="4090288" y="2102230"/>
                </a:lnTo>
                <a:lnTo>
                  <a:pt x="4052956" y="2110395"/>
                </a:lnTo>
                <a:lnTo>
                  <a:pt x="4019258" y="2110367"/>
                </a:lnTo>
                <a:lnTo>
                  <a:pt x="3991423" y="2097366"/>
                </a:lnTo>
                <a:lnTo>
                  <a:pt x="3971684" y="2066614"/>
                </a:lnTo>
                <a:lnTo>
                  <a:pt x="3962272" y="2013330"/>
                </a:lnTo>
                <a:lnTo>
                  <a:pt x="3962272" y="1984883"/>
                </a:lnTo>
                <a:lnTo>
                  <a:pt x="4003753" y="1931923"/>
                </a:lnTo>
                <a:lnTo>
                  <a:pt x="4058284" y="1902967"/>
                </a:lnTo>
                <a:lnTo>
                  <a:pt x="4076721" y="1896133"/>
                </a:lnTo>
                <a:lnTo>
                  <a:pt x="4094622" y="1885632"/>
                </a:lnTo>
                <a:lnTo>
                  <a:pt x="4108165" y="1870463"/>
                </a:lnTo>
                <a:lnTo>
                  <a:pt x="4113529" y="1849627"/>
                </a:lnTo>
                <a:lnTo>
                  <a:pt x="4118462" y="1795892"/>
                </a:lnTo>
                <a:lnTo>
                  <a:pt x="4134621" y="1754011"/>
                </a:lnTo>
                <a:lnTo>
                  <a:pt x="4159662" y="1721612"/>
                </a:lnTo>
                <a:lnTo>
                  <a:pt x="4191244" y="1696324"/>
                </a:lnTo>
                <a:lnTo>
                  <a:pt x="4227024" y="1675779"/>
                </a:lnTo>
                <a:lnTo>
                  <a:pt x="4264659" y="1657603"/>
                </a:lnTo>
                <a:lnTo>
                  <a:pt x="4235207" y="1629267"/>
                </a:lnTo>
                <a:lnTo>
                  <a:pt x="4207636" y="1625600"/>
                </a:lnTo>
                <a:lnTo>
                  <a:pt x="4181684" y="1632600"/>
                </a:lnTo>
                <a:lnTo>
                  <a:pt x="4157090" y="1636267"/>
                </a:lnTo>
                <a:lnTo>
                  <a:pt x="4142168" y="1633156"/>
                </a:lnTo>
                <a:lnTo>
                  <a:pt x="4129150" y="1627377"/>
                </a:lnTo>
                <a:lnTo>
                  <a:pt x="4119943" y="1616265"/>
                </a:lnTo>
                <a:lnTo>
                  <a:pt x="4116450" y="1597152"/>
                </a:lnTo>
                <a:lnTo>
                  <a:pt x="4118119" y="1577760"/>
                </a:lnTo>
                <a:lnTo>
                  <a:pt x="4123324" y="1559369"/>
                </a:lnTo>
                <a:lnTo>
                  <a:pt x="4132363" y="1545645"/>
                </a:lnTo>
                <a:lnTo>
                  <a:pt x="4145533" y="1540255"/>
                </a:lnTo>
                <a:lnTo>
                  <a:pt x="4186276" y="1533339"/>
                </a:lnTo>
                <a:lnTo>
                  <a:pt x="4223885" y="1516816"/>
                </a:lnTo>
                <a:lnTo>
                  <a:pt x="4259316" y="1493468"/>
                </a:lnTo>
                <a:lnTo>
                  <a:pt x="4293527" y="1466078"/>
                </a:lnTo>
                <a:lnTo>
                  <a:pt x="4327476" y="1437428"/>
                </a:lnTo>
                <a:lnTo>
                  <a:pt x="4362120" y="1410302"/>
                </a:lnTo>
                <a:lnTo>
                  <a:pt x="4398416" y="1387480"/>
                </a:lnTo>
                <a:lnTo>
                  <a:pt x="4437323" y="1371747"/>
                </a:lnTo>
                <a:lnTo>
                  <a:pt x="4479797" y="1365885"/>
                </a:lnTo>
                <a:lnTo>
                  <a:pt x="4505362" y="1358591"/>
                </a:lnTo>
                <a:lnTo>
                  <a:pt x="4507916" y="1339544"/>
                </a:lnTo>
                <a:lnTo>
                  <a:pt x="4487577" y="1283175"/>
                </a:lnTo>
                <a:lnTo>
                  <a:pt x="4486479" y="1254348"/>
                </a:lnTo>
                <a:lnTo>
                  <a:pt x="4505959" y="1230757"/>
                </a:lnTo>
                <a:lnTo>
                  <a:pt x="4505407" y="1222422"/>
                </a:lnTo>
                <a:lnTo>
                  <a:pt x="4488211" y="1214755"/>
                </a:lnTo>
                <a:lnTo>
                  <a:pt x="4463918" y="1209754"/>
                </a:lnTo>
                <a:lnTo>
                  <a:pt x="4442078" y="1209421"/>
                </a:lnTo>
                <a:lnTo>
                  <a:pt x="4424993" y="1215088"/>
                </a:lnTo>
                <a:lnTo>
                  <a:pt x="4407883" y="1222756"/>
                </a:lnTo>
                <a:lnTo>
                  <a:pt x="4389679" y="1226423"/>
                </a:lnTo>
                <a:lnTo>
                  <a:pt x="4369307" y="1220089"/>
                </a:lnTo>
                <a:lnTo>
                  <a:pt x="4367394" y="1178917"/>
                </a:lnTo>
                <a:lnTo>
                  <a:pt x="4379912" y="1149413"/>
                </a:lnTo>
                <a:lnTo>
                  <a:pt x="4427473" y="1113409"/>
                </a:lnTo>
                <a:lnTo>
                  <a:pt x="4472944" y="1087280"/>
                </a:lnTo>
                <a:lnTo>
                  <a:pt x="4518812" y="1061475"/>
                </a:lnTo>
                <a:lnTo>
                  <a:pt x="4565502" y="1038053"/>
                </a:lnTo>
                <a:lnTo>
                  <a:pt x="4613442" y="1019075"/>
                </a:lnTo>
                <a:lnTo>
                  <a:pt x="4663058" y="1006601"/>
                </a:lnTo>
                <a:lnTo>
                  <a:pt x="4682545" y="1001212"/>
                </a:lnTo>
                <a:lnTo>
                  <a:pt x="4696840" y="990155"/>
                </a:lnTo>
                <a:lnTo>
                  <a:pt x="4705135" y="973097"/>
                </a:lnTo>
                <a:lnTo>
                  <a:pt x="4706619" y="949705"/>
                </a:lnTo>
                <a:lnTo>
                  <a:pt x="4698334" y="925258"/>
                </a:lnTo>
                <a:lnTo>
                  <a:pt x="4684061" y="916813"/>
                </a:lnTo>
                <a:lnTo>
                  <a:pt x="4666525" y="917701"/>
                </a:lnTo>
                <a:lnTo>
                  <a:pt x="4648453" y="921258"/>
                </a:lnTo>
                <a:lnTo>
                  <a:pt x="4637575" y="924591"/>
                </a:lnTo>
                <a:lnTo>
                  <a:pt x="4626673" y="926591"/>
                </a:lnTo>
                <a:lnTo>
                  <a:pt x="4615770" y="923258"/>
                </a:lnTo>
                <a:lnTo>
                  <a:pt x="4604892" y="910589"/>
                </a:lnTo>
                <a:lnTo>
                  <a:pt x="4654755" y="874657"/>
                </a:lnTo>
                <a:lnTo>
                  <a:pt x="4702491" y="842360"/>
                </a:lnTo>
                <a:lnTo>
                  <a:pt x="4748372" y="813333"/>
                </a:lnTo>
                <a:lnTo>
                  <a:pt x="4792666" y="787210"/>
                </a:lnTo>
                <a:lnTo>
                  <a:pt x="4835645" y="763625"/>
                </a:lnTo>
                <a:lnTo>
                  <a:pt x="4877579" y="742213"/>
                </a:lnTo>
                <a:lnTo>
                  <a:pt x="4918737" y="722609"/>
                </a:lnTo>
                <a:lnTo>
                  <a:pt x="4959391" y="704447"/>
                </a:lnTo>
                <a:lnTo>
                  <a:pt x="4999810" y="687362"/>
                </a:lnTo>
                <a:lnTo>
                  <a:pt x="5040264" y="670988"/>
                </a:lnTo>
                <a:lnTo>
                  <a:pt x="5164543" y="622479"/>
                </a:lnTo>
                <a:lnTo>
                  <a:pt x="5207841" y="605295"/>
                </a:lnTo>
                <a:lnTo>
                  <a:pt x="5252527" y="586995"/>
                </a:lnTo>
                <a:lnTo>
                  <a:pt x="5298869" y="567214"/>
                </a:lnTo>
                <a:lnTo>
                  <a:pt x="5347138" y="545585"/>
                </a:lnTo>
                <a:lnTo>
                  <a:pt x="5397605" y="521744"/>
                </a:lnTo>
                <a:lnTo>
                  <a:pt x="5450539" y="495325"/>
                </a:lnTo>
                <a:lnTo>
                  <a:pt x="5506211" y="465963"/>
                </a:lnTo>
                <a:lnTo>
                  <a:pt x="5447005" y="447905"/>
                </a:lnTo>
                <a:lnTo>
                  <a:pt x="5394610" y="446849"/>
                </a:lnTo>
                <a:lnTo>
                  <a:pt x="5347120" y="454461"/>
                </a:lnTo>
                <a:lnTo>
                  <a:pt x="5302630" y="462407"/>
                </a:lnTo>
                <a:lnTo>
                  <a:pt x="5258259" y="469692"/>
                </a:lnTo>
                <a:lnTo>
                  <a:pt x="5230435" y="478020"/>
                </a:lnTo>
                <a:lnTo>
                  <a:pt x="5213641" y="487097"/>
                </a:lnTo>
                <a:lnTo>
                  <a:pt x="5191086" y="506336"/>
                </a:lnTo>
                <a:lnTo>
                  <a:pt x="5174293" y="515913"/>
                </a:lnTo>
                <a:lnTo>
                  <a:pt x="5146468" y="525074"/>
                </a:lnTo>
                <a:lnTo>
                  <a:pt x="5102097" y="533526"/>
                </a:lnTo>
                <a:lnTo>
                  <a:pt x="5060726" y="541976"/>
                </a:lnTo>
                <a:lnTo>
                  <a:pt x="5019781" y="550766"/>
                </a:lnTo>
                <a:lnTo>
                  <a:pt x="4978287" y="554265"/>
                </a:lnTo>
                <a:lnTo>
                  <a:pt x="4935270" y="546840"/>
                </a:lnTo>
                <a:lnTo>
                  <a:pt x="4889753" y="522859"/>
                </a:lnTo>
                <a:lnTo>
                  <a:pt x="4854938" y="508464"/>
                </a:lnTo>
                <a:lnTo>
                  <a:pt x="4814959" y="509260"/>
                </a:lnTo>
                <a:lnTo>
                  <a:pt x="4772335" y="520810"/>
                </a:lnTo>
                <a:lnTo>
                  <a:pt x="4729583" y="538676"/>
                </a:lnTo>
                <a:lnTo>
                  <a:pt x="4689220" y="558419"/>
                </a:lnTo>
                <a:lnTo>
                  <a:pt x="4649703" y="575421"/>
                </a:lnTo>
                <a:lnTo>
                  <a:pt x="4608543" y="582422"/>
                </a:lnTo>
                <a:lnTo>
                  <a:pt x="4564097" y="577421"/>
                </a:lnTo>
                <a:lnTo>
                  <a:pt x="4514722" y="558419"/>
                </a:lnTo>
                <a:lnTo>
                  <a:pt x="4601606" y="529081"/>
                </a:lnTo>
                <a:lnTo>
                  <a:pt x="4640256" y="516413"/>
                </a:lnTo>
                <a:lnTo>
                  <a:pt x="4677536" y="505078"/>
                </a:lnTo>
                <a:lnTo>
                  <a:pt x="4704690" y="494188"/>
                </a:lnTo>
                <a:lnTo>
                  <a:pt x="4724463" y="476630"/>
                </a:lnTo>
                <a:lnTo>
                  <a:pt x="4736043" y="451072"/>
                </a:lnTo>
                <a:lnTo>
                  <a:pt x="4738623" y="416178"/>
                </a:lnTo>
                <a:lnTo>
                  <a:pt x="4739538" y="393398"/>
                </a:lnTo>
                <a:lnTo>
                  <a:pt x="4739369" y="369950"/>
                </a:lnTo>
                <a:lnTo>
                  <a:pt x="4733748" y="349170"/>
                </a:lnTo>
                <a:lnTo>
                  <a:pt x="4718303" y="334391"/>
                </a:lnTo>
                <a:lnTo>
                  <a:pt x="4699630" y="328779"/>
                </a:lnTo>
                <a:lnTo>
                  <a:pt x="4680457" y="332168"/>
                </a:lnTo>
                <a:lnTo>
                  <a:pt x="4663475" y="342892"/>
                </a:lnTo>
                <a:lnTo>
                  <a:pt x="4651374" y="359283"/>
                </a:lnTo>
                <a:lnTo>
                  <a:pt x="4639950" y="392731"/>
                </a:lnTo>
                <a:lnTo>
                  <a:pt x="4625228" y="421513"/>
                </a:lnTo>
                <a:lnTo>
                  <a:pt x="4603957" y="442293"/>
                </a:lnTo>
                <a:lnTo>
                  <a:pt x="4572888" y="451738"/>
                </a:lnTo>
                <a:lnTo>
                  <a:pt x="4540291" y="450850"/>
                </a:lnTo>
                <a:lnTo>
                  <a:pt x="4534709" y="439292"/>
                </a:lnTo>
                <a:lnTo>
                  <a:pt x="4555489" y="394842"/>
                </a:lnTo>
                <a:lnTo>
                  <a:pt x="4556350" y="370673"/>
                </a:lnTo>
                <a:lnTo>
                  <a:pt x="4545234" y="356171"/>
                </a:lnTo>
                <a:lnTo>
                  <a:pt x="4527593" y="350337"/>
                </a:lnTo>
                <a:lnTo>
                  <a:pt x="4508880" y="352171"/>
                </a:lnTo>
                <a:lnTo>
                  <a:pt x="4465079" y="361653"/>
                </a:lnTo>
                <a:lnTo>
                  <a:pt x="4420855" y="361653"/>
                </a:lnTo>
                <a:lnTo>
                  <a:pt x="4376292" y="357504"/>
                </a:lnTo>
                <a:lnTo>
                  <a:pt x="4331475" y="354541"/>
                </a:lnTo>
                <a:lnTo>
                  <a:pt x="4286489" y="358097"/>
                </a:lnTo>
                <a:lnTo>
                  <a:pt x="4241418" y="373507"/>
                </a:lnTo>
                <a:lnTo>
                  <a:pt x="4255354" y="321787"/>
                </a:lnTo>
                <a:lnTo>
                  <a:pt x="4274462" y="279832"/>
                </a:lnTo>
                <a:lnTo>
                  <a:pt x="4299552" y="246761"/>
                </a:lnTo>
                <a:lnTo>
                  <a:pt x="4331438" y="221690"/>
                </a:lnTo>
                <a:lnTo>
                  <a:pt x="4370929" y="203738"/>
                </a:lnTo>
                <a:lnTo>
                  <a:pt x="4418837" y="192024"/>
                </a:lnTo>
                <a:lnTo>
                  <a:pt x="4447557" y="190579"/>
                </a:lnTo>
                <a:lnTo>
                  <a:pt x="4476574" y="188468"/>
                </a:lnTo>
                <a:lnTo>
                  <a:pt x="4532121" y="163575"/>
                </a:lnTo>
                <a:lnTo>
                  <a:pt x="4558347" y="132905"/>
                </a:lnTo>
                <a:lnTo>
                  <a:pt x="4563232" y="113069"/>
                </a:lnTo>
                <a:lnTo>
                  <a:pt x="4558283" y="88900"/>
                </a:lnTo>
                <a:lnTo>
                  <a:pt x="4549340" y="74620"/>
                </a:lnTo>
                <a:lnTo>
                  <a:pt x="4536550" y="68008"/>
                </a:lnTo>
                <a:lnTo>
                  <a:pt x="4521546" y="67397"/>
                </a:lnTo>
                <a:lnTo>
                  <a:pt x="4505959" y="71120"/>
                </a:lnTo>
                <a:lnTo>
                  <a:pt x="4454793" y="91431"/>
                </a:lnTo>
                <a:lnTo>
                  <a:pt x="4402622" y="106452"/>
                </a:lnTo>
                <a:lnTo>
                  <a:pt x="4349871" y="117717"/>
                </a:lnTo>
                <a:lnTo>
                  <a:pt x="4296968" y="126764"/>
                </a:lnTo>
                <a:lnTo>
                  <a:pt x="4244339" y="135127"/>
                </a:lnTo>
                <a:lnTo>
                  <a:pt x="4233461" y="137739"/>
                </a:lnTo>
                <a:lnTo>
                  <a:pt x="4222559" y="137350"/>
                </a:lnTo>
                <a:lnTo>
                  <a:pt x="4211656" y="129627"/>
                </a:lnTo>
                <a:lnTo>
                  <a:pt x="4200778" y="110235"/>
                </a:lnTo>
                <a:lnTo>
                  <a:pt x="4251426" y="93427"/>
                </a:lnTo>
                <a:lnTo>
                  <a:pt x="4301753" y="75334"/>
                </a:lnTo>
                <a:lnTo>
                  <a:pt x="4452464" y="18290"/>
                </a:lnTo>
                <a:lnTo>
                  <a:pt x="4503165" y="0"/>
                </a:lnTo>
                <a:close/>
              </a:path>
            </a:pathLst>
          </a:custGeom>
          <a:solidFill>
            <a:srgbClr val="E8E8E8">
              <a:alpha val="50195"/>
            </a:srgbClr>
          </a:solidFill>
        </p:spPr>
        <p:txBody>
          <a:bodyPr wrap="square" lIns="0" tIns="0" rIns="0" bIns="0" rtlCol="0"/>
          <a:lstStyle/>
          <a:p>
            <a:endParaRPr>
              <a:solidFill>
                <a:schemeClr val="tx1"/>
              </a:solidFill>
            </a:endParaRPr>
          </a:p>
        </p:txBody>
      </p:sp>
      <p:sp>
        <p:nvSpPr>
          <p:cNvPr id="3" name="object 3"/>
          <p:cNvSpPr txBox="1"/>
          <p:nvPr/>
        </p:nvSpPr>
        <p:spPr>
          <a:xfrm>
            <a:off x="517956" y="2863418"/>
            <a:ext cx="3921760" cy="940435"/>
          </a:xfrm>
          <a:prstGeom prst="rect">
            <a:avLst/>
          </a:prstGeom>
        </p:spPr>
        <p:txBody>
          <a:bodyPr vert="horz" wrap="square" lIns="0" tIns="12700" rIns="0" bIns="0" rtlCol="0">
            <a:spAutoFit/>
          </a:bodyPr>
          <a:lstStyle/>
          <a:p>
            <a:pPr marL="12700">
              <a:lnSpc>
                <a:spcPct val="100000"/>
              </a:lnSpc>
              <a:spcBef>
                <a:spcPts val="100"/>
              </a:spcBef>
            </a:pPr>
            <a:r>
              <a:rPr sz="6000" b="1" spc="-10" dirty="0">
                <a:solidFill>
                  <a:schemeClr val="tx1"/>
                </a:solidFill>
                <a:latin typeface="Arial"/>
                <a:cs typeface="Arial"/>
              </a:rPr>
              <a:t>Resources</a:t>
            </a:r>
            <a:endParaRPr sz="6000">
              <a:solidFill>
                <a:schemeClr val="tx1"/>
              </a:solidFill>
              <a:latin typeface="Arial"/>
              <a:cs typeface="Arial"/>
            </a:endParaRPr>
          </a:p>
        </p:txBody>
      </p:sp>
      <p:sp>
        <p:nvSpPr>
          <p:cNvPr id="4" name="object 4"/>
          <p:cNvSpPr/>
          <p:nvPr/>
        </p:nvSpPr>
        <p:spPr>
          <a:xfrm>
            <a:off x="530428" y="3718559"/>
            <a:ext cx="3895725" cy="79375"/>
          </a:xfrm>
          <a:custGeom>
            <a:avLst/>
            <a:gdLst/>
            <a:ahLst/>
            <a:cxnLst/>
            <a:rect l="l" t="t" r="r" b="b"/>
            <a:pathLst>
              <a:path w="3895725" h="79375">
                <a:moveTo>
                  <a:pt x="3895394" y="0"/>
                </a:moveTo>
                <a:lnTo>
                  <a:pt x="0" y="0"/>
                </a:lnTo>
                <a:lnTo>
                  <a:pt x="0" y="79247"/>
                </a:lnTo>
                <a:lnTo>
                  <a:pt x="3895394" y="79247"/>
                </a:lnTo>
                <a:lnTo>
                  <a:pt x="3895394" y="0"/>
                </a:lnTo>
                <a:close/>
              </a:path>
            </a:pathLst>
          </a:custGeom>
          <a:solidFill>
            <a:srgbClr val="FFFFFF"/>
          </a:solidFill>
        </p:spPr>
        <p:txBody>
          <a:bodyPr wrap="square" lIns="0" tIns="0" rIns="0" bIns="0" rtlCol="0"/>
          <a:lstStyle/>
          <a:p>
            <a:endParaRPr>
              <a:solidFill>
                <a:schemeClr val="tx1"/>
              </a:solidFill>
            </a:endParaRPr>
          </a:p>
        </p:txBody>
      </p:sp>
      <p:sp>
        <p:nvSpPr>
          <p:cNvPr id="5" name="object 5"/>
          <p:cNvSpPr txBox="1"/>
          <p:nvPr/>
        </p:nvSpPr>
        <p:spPr>
          <a:xfrm>
            <a:off x="5502402" y="461594"/>
            <a:ext cx="6407785" cy="1548765"/>
          </a:xfrm>
          <a:prstGeom prst="rect">
            <a:avLst/>
          </a:prstGeom>
        </p:spPr>
        <p:txBody>
          <a:bodyPr vert="horz" wrap="square" lIns="0" tIns="53975" rIns="0" bIns="0" rtlCol="0">
            <a:spAutoFit/>
          </a:bodyPr>
          <a:lstStyle/>
          <a:p>
            <a:pPr marL="241300" marR="5080" indent="-228600">
              <a:lnSpc>
                <a:spcPct val="90000"/>
              </a:lnSpc>
              <a:spcBef>
                <a:spcPts val="425"/>
              </a:spcBef>
              <a:buFont typeface="Arial"/>
              <a:buChar char="•"/>
              <a:tabLst>
                <a:tab pos="241300" algn="l"/>
                <a:tab pos="3328670" algn="l"/>
              </a:tabLst>
            </a:pPr>
            <a:r>
              <a:rPr sz="2700" b="1" dirty="0">
                <a:solidFill>
                  <a:schemeClr val="tx1"/>
                </a:solidFill>
                <a:latin typeface="Arial"/>
                <a:cs typeface="Arial"/>
              </a:rPr>
              <a:t>NHS</a:t>
            </a:r>
            <a:r>
              <a:rPr sz="2700" b="1" spc="-30" dirty="0">
                <a:solidFill>
                  <a:schemeClr val="tx1"/>
                </a:solidFill>
                <a:latin typeface="Arial"/>
                <a:cs typeface="Arial"/>
              </a:rPr>
              <a:t> </a:t>
            </a:r>
            <a:r>
              <a:rPr sz="2700" b="1" dirty="0">
                <a:solidFill>
                  <a:schemeClr val="tx1"/>
                </a:solidFill>
                <a:latin typeface="Arial"/>
                <a:cs typeface="Arial"/>
              </a:rPr>
              <a:t>Smokefree</a:t>
            </a:r>
            <a:r>
              <a:rPr sz="2700" b="1" spc="-30" dirty="0">
                <a:solidFill>
                  <a:schemeClr val="tx1"/>
                </a:solidFill>
                <a:latin typeface="Arial"/>
                <a:cs typeface="Arial"/>
              </a:rPr>
              <a:t> </a:t>
            </a:r>
            <a:r>
              <a:rPr sz="2700" b="1" dirty="0">
                <a:solidFill>
                  <a:schemeClr val="tx1"/>
                </a:solidFill>
                <a:latin typeface="Arial"/>
                <a:cs typeface="Arial"/>
              </a:rPr>
              <a:t>Digital</a:t>
            </a:r>
            <a:r>
              <a:rPr sz="2700" b="1" spc="-30" dirty="0">
                <a:solidFill>
                  <a:schemeClr val="tx1"/>
                </a:solidFill>
                <a:latin typeface="Arial"/>
                <a:cs typeface="Arial"/>
              </a:rPr>
              <a:t> </a:t>
            </a:r>
            <a:r>
              <a:rPr sz="2700" b="1" spc="-10" dirty="0">
                <a:solidFill>
                  <a:schemeClr val="tx1"/>
                </a:solidFill>
                <a:latin typeface="Arial"/>
                <a:cs typeface="Arial"/>
              </a:rPr>
              <a:t>Intervention-</a:t>
            </a:r>
            <a:r>
              <a:rPr sz="2700" spc="-10" dirty="0">
                <a:solidFill>
                  <a:schemeClr val="tx1"/>
                </a:solidFill>
                <a:latin typeface="Arial"/>
                <a:cs typeface="Arial"/>
              </a:rPr>
              <a:t>App-</a:t>
            </a:r>
            <a:r>
              <a:rPr sz="2700" dirty="0">
                <a:solidFill>
                  <a:schemeClr val="tx1"/>
                </a:solidFill>
                <a:latin typeface="Arial"/>
                <a:cs typeface="Arial"/>
              </a:rPr>
              <a:t>based</a:t>
            </a:r>
            <a:r>
              <a:rPr sz="2700" spc="-5" dirty="0">
                <a:solidFill>
                  <a:schemeClr val="tx1"/>
                </a:solidFill>
                <a:latin typeface="Arial"/>
                <a:cs typeface="Arial"/>
              </a:rPr>
              <a:t> </a:t>
            </a:r>
            <a:r>
              <a:rPr sz="2700" spc="-10" dirty="0">
                <a:solidFill>
                  <a:schemeClr val="tx1"/>
                </a:solidFill>
                <a:latin typeface="Arial"/>
                <a:cs typeface="Arial"/>
              </a:rPr>
              <a:t>support</a:t>
            </a:r>
            <a:r>
              <a:rPr sz="2700" dirty="0">
                <a:solidFill>
                  <a:schemeClr val="tx1"/>
                </a:solidFill>
                <a:latin typeface="Arial"/>
                <a:cs typeface="Arial"/>
              </a:rPr>
              <a:t>	providing</a:t>
            </a:r>
            <a:r>
              <a:rPr sz="2700" spc="-35" dirty="0">
                <a:solidFill>
                  <a:schemeClr val="tx1"/>
                </a:solidFill>
                <a:latin typeface="Arial"/>
                <a:cs typeface="Arial"/>
              </a:rPr>
              <a:t> </a:t>
            </a:r>
            <a:r>
              <a:rPr sz="2700" spc="-10" dirty="0">
                <a:solidFill>
                  <a:schemeClr val="tx1"/>
                </a:solidFill>
                <a:latin typeface="Arial"/>
                <a:cs typeface="Arial"/>
              </a:rPr>
              <a:t>real-</a:t>
            </a:r>
            <a:r>
              <a:rPr sz="2700" spc="-20" dirty="0">
                <a:solidFill>
                  <a:schemeClr val="tx1"/>
                </a:solidFill>
                <a:latin typeface="Arial"/>
                <a:cs typeface="Arial"/>
              </a:rPr>
              <a:t>time </a:t>
            </a:r>
            <a:r>
              <a:rPr sz="2700" dirty="0">
                <a:solidFill>
                  <a:schemeClr val="tx1"/>
                </a:solidFill>
                <a:latin typeface="Arial"/>
                <a:cs typeface="Arial"/>
              </a:rPr>
              <a:t>progress</a:t>
            </a:r>
            <a:r>
              <a:rPr sz="2700" spc="-30" dirty="0">
                <a:solidFill>
                  <a:schemeClr val="tx1"/>
                </a:solidFill>
                <a:latin typeface="Arial"/>
                <a:cs typeface="Arial"/>
              </a:rPr>
              <a:t> </a:t>
            </a:r>
            <a:r>
              <a:rPr sz="2700" dirty="0">
                <a:solidFill>
                  <a:schemeClr val="tx1"/>
                </a:solidFill>
                <a:latin typeface="Arial"/>
                <a:cs typeface="Arial"/>
              </a:rPr>
              <a:t>tracking,</a:t>
            </a:r>
            <a:r>
              <a:rPr sz="2700" spc="-20" dirty="0">
                <a:solidFill>
                  <a:schemeClr val="tx1"/>
                </a:solidFill>
                <a:latin typeface="Arial"/>
                <a:cs typeface="Arial"/>
              </a:rPr>
              <a:t> </a:t>
            </a:r>
            <a:r>
              <a:rPr sz="2700" dirty="0">
                <a:solidFill>
                  <a:schemeClr val="tx1"/>
                </a:solidFill>
                <a:latin typeface="Arial"/>
                <a:cs typeface="Arial"/>
              </a:rPr>
              <a:t>personalised</a:t>
            </a:r>
            <a:r>
              <a:rPr sz="2700" spc="-10" dirty="0">
                <a:solidFill>
                  <a:schemeClr val="tx1"/>
                </a:solidFill>
                <a:latin typeface="Arial"/>
                <a:cs typeface="Arial"/>
              </a:rPr>
              <a:t> </a:t>
            </a:r>
            <a:r>
              <a:rPr sz="2700" dirty="0">
                <a:solidFill>
                  <a:schemeClr val="tx1"/>
                </a:solidFill>
                <a:latin typeface="Arial"/>
                <a:cs typeface="Arial"/>
              </a:rPr>
              <a:t>tips,</a:t>
            </a:r>
            <a:r>
              <a:rPr sz="2700" spc="-25" dirty="0">
                <a:solidFill>
                  <a:schemeClr val="tx1"/>
                </a:solidFill>
                <a:latin typeface="Arial"/>
                <a:cs typeface="Arial"/>
              </a:rPr>
              <a:t> and </a:t>
            </a:r>
            <a:r>
              <a:rPr sz="2700" dirty="0">
                <a:solidFill>
                  <a:schemeClr val="tx1"/>
                </a:solidFill>
                <a:latin typeface="Arial"/>
                <a:cs typeface="Arial"/>
              </a:rPr>
              <a:t>motivational</a:t>
            </a:r>
            <a:r>
              <a:rPr sz="2700" spc="-45" dirty="0">
                <a:solidFill>
                  <a:schemeClr val="tx1"/>
                </a:solidFill>
                <a:latin typeface="Arial"/>
                <a:cs typeface="Arial"/>
              </a:rPr>
              <a:t> </a:t>
            </a:r>
            <a:r>
              <a:rPr sz="2700" dirty="0">
                <a:solidFill>
                  <a:schemeClr val="tx1"/>
                </a:solidFill>
                <a:latin typeface="Arial"/>
                <a:cs typeface="Arial"/>
              </a:rPr>
              <a:t>messaging</a:t>
            </a:r>
            <a:r>
              <a:rPr sz="2700" spc="-35" dirty="0">
                <a:solidFill>
                  <a:schemeClr val="tx1"/>
                </a:solidFill>
                <a:latin typeface="Arial"/>
                <a:cs typeface="Arial"/>
              </a:rPr>
              <a:t> </a:t>
            </a:r>
            <a:r>
              <a:rPr sz="2700" dirty="0">
                <a:solidFill>
                  <a:schemeClr val="tx1"/>
                </a:solidFill>
                <a:latin typeface="Arial"/>
                <a:cs typeface="Arial"/>
              </a:rPr>
              <a:t>(NHS,</a:t>
            </a:r>
            <a:r>
              <a:rPr sz="2700" spc="-35" dirty="0">
                <a:solidFill>
                  <a:schemeClr val="tx1"/>
                </a:solidFill>
                <a:latin typeface="Arial"/>
                <a:cs typeface="Arial"/>
              </a:rPr>
              <a:t> </a:t>
            </a:r>
            <a:r>
              <a:rPr sz="2700" spc="-10" dirty="0">
                <a:solidFill>
                  <a:schemeClr val="tx1"/>
                </a:solidFill>
                <a:latin typeface="Arial"/>
                <a:cs typeface="Arial"/>
              </a:rPr>
              <a:t>2023).</a:t>
            </a:r>
            <a:endParaRPr sz="2700">
              <a:solidFill>
                <a:schemeClr val="tx1"/>
              </a:solidFill>
              <a:latin typeface="Arial"/>
              <a:cs typeface="Arial"/>
            </a:endParaRPr>
          </a:p>
        </p:txBody>
      </p:sp>
      <p:sp>
        <p:nvSpPr>
          <p:cNvPr id="6" name="object 6"/>
          <p:cNvSpPr txBox="1"/>
          <p:nvPr/>
        </p:nvSpPr>
        <p:spPr>
          <a:xfrm>
            <a:off x="5502402" y="2567178"/>
            <a:ext cx="6579870" cy="1918970"/>
          </a:xfrm>
          <a:prstGeom prst="rect">
            <a:avLst/>
          </a:prstGeom>
        </p:spPr>
        <p:txBody>
          <a:bodyPr vert="horz" wrap="square" lIns="0" tIns="53975" rIns="0" bIns="0" rtlCol="0">
            <a:spAutoFit/>
          </a:bodyPr>
          <a:lstStyle/>
          <a:p>
            <a:pPr marL="241300" marR="5080" indent="-228600">
              <a:lnSpc>
                <a:spcPct val="90000"/>
              </a:lnSpc>
              <a:spcBef>
                <a:spcPts val="425"/>
              </a:spcBef>
              <a:buFont typeface="Arial"/>
              <a:buChar char="•"/>
              <a:tabLst>
                <a:tab pos="241300" algn="l"/>
              </a:tabLst>
            </a:pPr>
            <a:r>
              <a:rPr sz="2700" b="1" dirty="0">
                <a:solidFill>
                  <a:schemeClr val="tx1"/>
                </a:solidFill>
                <a:latin typeface="Arial"/>
                <a:cs typeface="Arial"/>
              </a:rPr>
              <a:t>NICE</a:t>
            </a:r>
            <a:r>
              <a:rPr sz="2700" b="1" spc="5" dirty="0">
                <a:solidFill>
                  <a:schemeClr val="tx1"/>
                </a:solidFill>
                <a:latin typeface="Arial"/>
                <a:cs typeface="Arial"/>
              </a:rPr>
              <a:t> </a:t>
            </a:r>
            <a:r>
              <a:rPr sz="2700" b="1" dirty="0">
                <a:solidFill>
                  <a:schemeClr val="tx1"/>
                </a:solidFill>
                <a:latin typeface="Arial"/>
                <a:cs typeface="Arial"/>
              </a:rPr>
              <a:t>Guideline</a:t>
            </a:r>
            <a:r>
              <a:rPr sz="2700" b="1" spc="5" dirty="0">
                <a:solidFill>
                  <a:schemeClr val="tx1"/>
                </a:solidFill>
                <a:latin typeface="Arial"/>
                <a:cs typeface="Arial"/>
              </a:rPr>
              <a:t> </a:t>
            </a:r>
            <a:r>
              <a:rPr sz="2700" b="1" dirty="0">
                <a:solidFill>
                  <a:schemeClr val="tx1"/>
                </a:solidFill>
                <a:latin typeface="Arial"/>
                <a:cs typeface="Arial"/>
              </a:rPr>
              <a:t>NG209-</a:t>
            </a:r>
            <a:r>
              <a:rPr sz="2700" b="1" spc="15" dirty="0">
                <a:solidFill>
                  <a:schemeClr val="tx1"/>
                </a:solidFill>
                <a:latin typeface="Arial"/>
                <a:cs typeface="Arial"/>
              </a:rPr>
              <a:t> </a:t>
            </a:r>
            <a:r>
              <a:rPr sz="2700" spc="-10" dirty="0">
                <a:solidFill>
                  <a:schemeClr val="tx1"/>
                </a:solidFill>
                <a:latin typeface="Arial"/>
                <a:cs typeface="Arial"/>
              </a:rPr>
              <a:t>Evidence-based </a:t>
            </a:r>
            <a:r>
              <a:rPr sz="2700" dirty="0">
                <a:solidFill>
                  <a:schemeClr val="tx1"/>
                </a:solidFill>
                <a:latin typeface="Arial"/>
                <a:cs typeface="Arial"/>
              </a:rPr>
              <a:t>framework</a:t>
            </a:r>
            <a:r>
              <a:rPr sz="2700" spc="-15" dirty="0">
                <a:solidFill>
                  <a:schemeClr val="tx1"/>
                </a:solidFill>
                <a:latin typeface="Arial"/>
                <a:cs typeface="Arial"/>
              </a:rPr>
              <a:t> </a:t>
            </a:r>
            <a:r>
              <a:rPr sz="2700" dirty="0">
                <a:solidFill>
                  <a:schemeClr val="tx1"/>
                </a:solidFill>
                <a:latin typeface="Arial"/>
                <a:cs typeface="Arial"/>
              </a:rPr>
              <a:t>on</a:t>
            </a:r>
            <a:r>
              <a:rPr sz="2700" spc="-10" dirty="0">
                <a:solidFill>
                  <a:schemeClr val="tx1"/>
                </a:solidFill>
                <a:latin typeface="Arial"/>
                <a:cs typeface="Arial"/>
              </a:rPr>
              <a:t> </a:t>
            </a:r>
            <a:r>
              <a:rPr sz="2700" dirty="0">
                <a:solidFill>
                  <a:schemeClr val="tx1"/>
                </a:solidFill>
                <a:latin typeface="Arial"/>
                <a:cs typeface="Arial"/>
              </a:rPr>
              <a:t>preventing</a:t>
            </a:r>
            <a:r>
              <a:rPr sz="2700" spc="-10" dirty="0">
                <a:solidFill>
                  <a:schemeClr val="tx1"/>
                </a:solidFill>
                <a:latin typeface="Arial"/>
                <a:cs typeface="Arial"/>
              </a:rPr>
              <a:t> </a:t>
            </a:r>
            <a:r>
              <a:rPr sz="2700" dirty="0">
                <a:solidFill>
                  <a:schemeClr val="tx1"/>
                </a:solidFill>
                <a:latin typeface="Arial"/>
                <a:cs typeface="Arial"/>
              </a:rPr>
              <a:t>tobacco</a:t>
            </a:r>
            <a:r>
              <a:rPr sz="2700" spc="-30" dirty="0">
                <a:solidFill>
                  <a:schemeClr val="tx1"/>
                </a:solidFill>
                <a:latin typeface="Arial"/>
                <a:cs typeface="Arial"/>
              </a:rPr>
              <a:t> </a:t>
            </a:r>
            <a:r>
              <a:rPr sz="2700" spc="-10" dirty="0">
                <a:solidFill>
                  <a:schemeClr val="tx1"/>
                </a:solidFill>
                <a:latin typeface="Arial"/>
                <a:cs typeface="Arial"/>
              </a:rPr>
              <a:t>uptake </a:t>
            </a:r>
            <a:r>
              <a:rPr sz="2700" dirty="0">
                <a:solidFill>
                  <a:schemeClr val="tx1"/>
                </a:solidFill>
                <a:latin typeface="Arial"/>
                <a:cs typeface="Arial"/>
              </a:rPr>
              <a:t>and</a:t>
            </a:r>
            <a:r>
              <a:rPr sz="2700" spc="-45" dirty="0">
                <a:solidFill>
                  <a:schemeClr val="tx1"/>
                </a:solidFill>
                <a:latin typeface="Arial"/>
                <a:cs typeface="Arial"/>
              </a:rPr>
              <a:t> </a:t>
            </a:r>
            <a:r>
              <a:rPr sz="2700" dirty="0">
                <a:solidFill>
                  <a:schemeClr val="tx1"/>
                </a:solidFill>
                <a:latin typeface="Arial"/>
                <a:cs typeface="Arial"/>
              </a:rPr>
              <a:t>promoting</a:t>
            </a:r>
            <a:r>
              <a:rPr sz="2700" spc="-25" dirty="0">
                <a:solidFill>
                  <a:schemeClr val="tx1"/>
                </a:solidFill>
                <a:latin typeface="Arial"/>
                <a:cs typeface="Arial"/>
              </a:rPr>
              <a:t> </a:t>
            </a:r>
            <a:r>
              <a:rPr sz="2700" dirty="0">
                <a:solidFill>
                  <a:schemeClr val="tx1"/>
                </a:solidFill>
                <a:latin typeface="Arial"/>
                <a:cs typeface="Arial"/>
              </a:rPr>
              <a:t>quitting,</a:t>
            </a:r>
            <a:r>
              <a:rPr sz="2700" spc="-40" dirty="0">
                <a:solidFill>
                  <a:schemeClr val="tx1"/>
                </a:solidFill>
                <a:latin typeface="Arial"/>
                <a:cs typeface="Arial"/>
              </a:rPr>
              <a:t> </a:t>
            </a:r>
            <a:r>
              <a:rPr sz="2700" dirty="0">
                <a:solidFill>
                  <a:schemeClr val="tx1"/>
                </a:solidFill>
                <a:latin typeface="Arial"/>
                <a:cs typeface="Arial"/>
              </a:rPr>
              <a:t>informing</a:t>
            </a:r>
            <a:r>
              <a:rPr sz="2700" spc="-20" dirty="0">
                <a:solidFill>
                  <a:schemeClr val="tx1"/>
                </a:solidFill>
                <a:latin typeface="Arial"/>
                <a:cs typeface="Arial"/>
              </a:rPr>
              <a:t> </a:t>
            </a:r>
            <a:r>
              <a:rPr sz="2700" spc="-25" dirty="0">
                <a:solidFill>
                  <a:schemeClr val="tx1"/>
                </a:solidFill>
                <a:latin typeface="Arial"/>
                <a:cs typeface="Arial"/>
              </a:rPr>
              <a:t>all </a:t>
            </a:r>
            <a:r>
              <a:rPr sz="2700" dirty="0">
                <a:solidFill>
                  <a:schemeClr val="tx1"/>
                </a:solidFill>
                <a:latin typeface="Arial"/>
                <a:cs typeface="Arial"/>
              </a:rPr>
              <a:t>workshop</a:t>
            </a:r>
            <a:r>
              <a:rPr sz="2700" spc="-25" dirty="0">
                <a:solidFill>
                  <a:schemeClr val="tx1"/>
                </a:solidFill>
                <a:latin typeface="Arial"/>
                <a:cs typeface="Arial"/>
              </a:rPr>
              <a:t> </a:t>
            </a:r>
            <a:r>
              <a:rPr sz="2700" dirty="0">
                <a:solidFill>
                  <a:schemeClr val="tx1"/>
                </a:solidFill>
                <a:latin typeface="Arial"/>
                <a:cs typeface="Arial"/>
              </a:rPr>
              <a:t>content</a:t>
            </a:r>
            <a:r>
              <a:rPr sz="2700" spc="-35" dirty="0">
                <a:solidFill>
                  <a:schemeClr val="tx1"/>
                </a:solidFill>
                <a:latin typeface="Arial"/>
                <a:cs typeface="Arial"/>
              </a:rPr>
              <a:t> </a:t>
            </a:r>
            <a:r>
              <a:rPr sz="2700" dirty="0">
                <a:solidFill>
                  <a:schemeClr val="tx1"/>
                </a:solidFill>
                <a:latin typeface="Arial"/>
                <a:cs typeface="Arial"/>
              </a:rPr>
              <a:t>and</a:t>
            </a:r>
            <a:r>
              <a:rPr sz="2700" spc="-20" dirty="0">
                <a:solidFill>
                  <a:schemeClr val="tx1"/>
                </a:solidFill>
                <a:latin typeface="Arial"/>
                <a:cs typeface="Arial"/>
              </a:rPr>
              <a:t> </a:t>
            </a:r>
            <a:r>
              <a:rPr sz="2700" dirty="0">
                <a:solidFill>
                  <a:schemeClr val="tx1"/>
                </a:solidFill>
                <a:latin typeface="Arial"/>
                <a:cs typeface="Arial"/>
              </a:rPr>
              <a:t>messaging</a:t>
            </a:r>
            <a:r>
              <a:rPr sz="2700" spc="-20" dirty="0">
                <a:solidFill>
                  <a:schemeClr val="tx1"/>
                </a:solidFill>
                <a:latin typeface="Arial"/>
                <a:cs typeface="Arial"/>
              </a:rPr>
              <a:t> </a:t>
            </a:r>
            <a:r>
              <a:rPr sz="2700" spc="-10" dirty="0">
                <a:solidFill>
                  <a:schemeClr val="tx1"/>
                </a:solidFill>
                <a:latin typeface="Arial"/>
                <a:cs typeface="Arial"/>
              </a:rPr>
              <a:t>(NICE, 2021).</a:t>
            </a:r>
            <a:endParaRPr sz="2700">
              <a:solidFill>
                <a:schemeClr val="tx1"/>
              </a:solidFill>
              <a:latin typeface="Arial"/>
              <a:cs typeface="Arial"/>
            </a:endParaRPr>
          </a:p>
        </p:txBody>
      </p:sp>
      <p:sp>
        <p:nvSpPr>
          <p:cNvPr id="7" name="object 7"/>
          <p:cNvSpPr txBox="1"/>
          <p:nvPr/>
        </p:nvSpPr>
        <p:spPr>
          <a:xfrm>
            <a:off x="5502402" y="5043627"/>
            <a:ext cx="6179820" cy="1548765"/>
          </a:xfrm>
          <a:prstGeom prst="rect">
            <a:avLst/>
          </a:prstGeom>
        </p:spPr>
        <p:txBody>
          <a:bodyPr vert="horz" wrap="square" lIns="0" tIns="53975" rIns="0" bIns="0" rtlCol="0">
            <a:spAutoFit/>
          </a:bodyPr>
          <a:lstStyle/>
          <a:p>
            <a:pPr marL="241300" marR="5080" indent="-228600">
              <a:lnSpc>
                <a:spcPct val="90000"/>
              </a:lnSpc>
              <a:spcBef>
                <a:spcPts val="425"/>
              </a:spcBef>
              <a:buFont typeface="Arial"/>
              <a:buChar char="•"/>
              <a:tabLst>
                <a:tab pos="241300" algn="l"/>
              </a:tabLst>
            </a:pPr>
            <a:r>
              <a:rPr sz="2700" b="1" dirty="0">
                <a:solidFill>
                  <a:schemeClr val="tx1"/>
                </a:solidFill>
                <a:latin typeface="Arial"/>
                <a:cs typeface="Arial"/>
              </a:rPr>
              <a:t>Public</a:t>
            </a:r>
            <a:r>
              <a:rPr sz="2700" b="1" spc="-25" dirty="0">
                <a:solidFill>
                  <a:schemeClr val="tx1"/>
                </a:solidFill>
                <a:latin typeface="Arial"/>
                <a:cs typeface="Arial"/>
              </a:rPr>
              <a:t> </a:t>
            </a:r>
            <a:r>
              <a:rPr sz="2700" b="1" dirty="0">
                <a:solidFill>
                  <a:schemeClr val="tx1"/>
                </a:solidFill>
                <a:latin typeface="Arial"/>
                <a:cs typeface="Arial"/>
              </a:rPr>
              <a:t>Health</a:t>
            </a:r>
            <a:r>
              <a:rPr sz="2700" b="1" spc="-20" dirty="0">
                <a:solidFill>
                  <a:schemeClr val="tx1"/>
                </a:solidFill>
                <a:latin typeface="Arial"/>
                <a:cs typeface="Arial"/>
              </a:rPr>
              <a:t> </a:t>
            </a:r>
            <a:r>
              <a:rPr sz="2700" b="1" dirty="0">
                <a:solidFill>
                  <a:schemeClr val="tx1"/>
                </a:solidFill>
                <a:latin typeface="Arial"/>
                <a:cs typeface="Arial"/>
              </a:rPr>
              <a:t>England</a:t>
            </a:r>
            <a:r>
              <a:rPr sz="2700" b="1" spc="-20" dirty="0">
                <a:solidFill>
                  <a:schemeClr val="tx1"/>
                </a:solidFill>
                <a:latin typeface="Arial"/>
                <a:cs typeface="Arial"/>
              </a:rPr>
              <a:t> </a:t>
            </a:r>
            <a:r>
              <a:rPr sz="2700" b="1" spc="-10" dirty="0">
                <a:solidFill>
                  <a:schemeClr val="tx1"/>
                </a:solidFill>
                <a:latin typeface="Arial"/>
                <a:cs typeface="Arial"/>
              </a:rPr>
              <a:t>Visual </a:t>
            </a:r>
            <a:r>
              <a:rPr sz="2700" b="1" dirty="0">
                <a:solidFill>
                  <a:schemeClr val="tx1"/>
                </a:solidFill>
                <a:latin typeface="Arial"/>
                <a:cs typeface="Arial"/>
              </a:rPr>
              <a:t>Resources-</a:t>
            </a:r>
            <a:r>
              <a:rPr sz="2700" b="1" spc="-40" dirty="0">
                <a:solidFill>
                  <a:schemeClr val="tx1"/>
                </a:solidFill>
                <a:latin typeface="Arial"/>
                <a:cs typeface="Arial"/>
              </a:rPr>
              <a:t> </a:t>
            </a:r>
            <a:r>
              <a:rPr sz="2700" dirty="0">
                <a:solidFill>
                  <a:schemeClr val="tx1"/>
                </a:solidFill>
                <a:latin typeface="Arial"/>
                <a:cs typeface="Arial"/>
              </a:rPr>
              <a:t>Standardised</a:t>
            </a:r>
            <a:r>
              <a:rPr sz="2700" spc="-70" dirty="0">
                <a:solidFill>
                  <a:schemeClr val="tx1"/>
                </a:solidFill>
                <a:latin typeface="Arial"/>
                <a:cs typeface="Arial"/>
              </a:rPr>
              <a:t> </a:t>
            </a:r>
            <a:r>
              <a:rPr sz="2700" spc="-10" dirty="0">
                <a:solidFill>
                  <a:schemeClr val="tx1"/>
                </a:solidFill>
                <a:latin typeface="Arial"/>
                <a:cs typeface="Arial"/>
              </a:rPr>
              <a:t>infographics </a:t>
            </a:r>
            <a:r>
              <a:rPr sz="2700" dirty="0">
                <a:solidFill>
                  <a:schemeClr val="tx1"/>
                </a:solidFill>
                <a:latin typeface="Arial"/>
                <a:cs typeface="Arial"/>
              </a:rPr>
              <a:t>and</a:t>
            </a:r>
            <a:r>
              <a:rPr sz="2700" spc="-30" dirty="0">
                <a:solidFill>
                  <a:schemeClr val="tx1"/>
                </a:solidFill>
                <a:latin typeface="Arial"/>
                <a:cs typeface="Arial"/>
              </a:rPr>
              <a:t> </a:t>
            </a:r>
            <a:r>
              <a:rPr sz="2700" dirty="0">
                <a:solidFill>
                  <a:schemeClr val="tx1"/>
                </a:solidFill>
                <a:latin typeface="Arial"/>
                <a:cs typeface="Arial"/>
              </a:rPr>
              <a:t>posters</a:t>
            </a:r>
            <a:r>
              <a:rPr sz="2700" spc="-10" dirty="0">
                <a:solidFill>
                  <a:schemeClr val="tx1"/>
                </a:solidFill>
                <a:latin typeface="Arial"/>
                <a:cs typeface="Arial"/>
              </a:rPr>
              <a:t> </a:t>
            </a:r>
            <a:r>
              <a:rPr sz="2700" dirty="0">
                <a:solidFill>
                  <a:schemeClr val="tx1"/>
                </a:solidFill>
                <a:latin typeface="Arial"/>
                <a:cs typeface="Arial"/>
              </a:rPr>
              <a:t>adapted</a:t>
            </a:r>
            <a:r>
              <a:rPr sz="2700" spc="-20" dirty="0">
                <a:solidFill>
                  <a:schemeClr val="tx1"/>
                </a:solidFill>
                <a:latin typeface="Arial"/>
                <a:cs typeface="Arial"/>
              </a:rPr>
              <a:t> </a:t>
            </a:r>
            <a:r>
              <a:rPr sz="2700" dirty="0">
                <a:solidFill>
                  <a:schemeClr val="tx1"/>
                </a:solidFill>
                <a:latin typeface="Arial"/>
                <a:cs typeface="Arial"/>
              </a:rPr>
              <a:t>for</a:t>
            </a:r>
            <a:r>
              <a:rPr sz="2700" spc="-10" dirty="0">
                <a:solidFill>
                  <a:schemeClr val="tx1"/>
                </a:solidFill>
                <a:latin typeface="Arial"/>
                <a:cs typeface="Arial"/>
              </a:rPr>
              <a:t> </a:t>
            </a:r>
            <a:r>
              <a:rPr sz="2700" dirty="0">
                <a:solidFill>
                  <a:schemeClr val="tx1"/>
                </a:solidFill>
                <a:latin typeface="Arial"/>
                <a:cs typeface="Arial"/>
              </a:rPr>
              <a:t>local</a:t>
            </a:r>
            <a:r>
              <a:rPr sz="2700" spc="-10" dirty="0">
                <a:solidFill>
                  <a:schemeClr val="tx1"/>
                </a:solidFill>
                <a:latin typeface="Arial"/>
                <a:cs typeface="Arial"/>
              </a:rPr>
              <a:t> context audience.</a:t>
            </a:r>
            <a:endParaRPr sz="2700">
              <a:solidFill>
                <a:schemeClr val="tx1"/>
              </a:solidFill>
              <a:latin typeface="Arial"/>
              <a:cs typeface="Aria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E1FDDE"/>
          </a:solidFill>
        </p:spPr>
        <p:txBody>
          <a:bodyPr wrap="square" lIns="0" tIns="0" rIns="0" bIns="0" rtlCol="0"/>
          <a:lstStyle/>
          <a:p>
            <a:endParaRPr dirty="0"/>
          </a:p>
        </p:txBody>
      </p:sp>
      <p:sp>
        <p:nvSpPr>
          <p:cNvPr id="3" name="object 3" descr="$PPTXTitle"/>
          <p:cNvSpPr txBox="1">
            <a:spLocks noGrp="1"/>
          </p:cNvSpPr>
          <p:nvPr>
            <p:ph type="title"/>
          </p:nvPr>
        </p:nvSpPr>
        <p:spPr>
          <a:xfrm>
            <a:off x="916939" y="77215"/>
            <a:ext cx="8466455" cy="696595"/>
          </a:xfrm>
          <a:prstGeom prst="rect">
            <a:avLst/>
          </a:prstGeom>
        </p:spPr>
        <p:txBody>
          <a:bodyPr vert="horz" wrap="square" lIns="0" tIns="12700" rIns="0" bIns="0" rtlCol="0">
            <a:spAutoFit/>
          </a:bodyPr>
          <a:lstStyle/>
          <a:p>
            <a:pPr marL="12700">
              <a:lnSpc>
                <a:spcPct val="100000"/>
              </a:lnSpc>
              <a:spcBef>
                <a:spcPts val="100"/>
              </a:spcBef>
            </a:pPr>
            <a:r>
              <a:rPr u="sng" spc="-45" dirty="0">
                <a:solidFill>
                  <a:srgbClr val="92D050"/>
                </a:solidFill>
                <a:uFill>
                  <a:solidFill>
                    <a:srgbClr val="92D050"/>
                  </a:solidFill>
                </a:uFill>
              </a:rPr>
              <a:t>Task</a:t>
            </a:r>
            <a:r>
              <a:rPr u="sng" spc="-85" dirty="0">
                <a:solidFill>
                  <a:srgbClr val="92D050"/>
                </a:solidFill>
                <a:uFill>
                  <a:solidFill>
                    <a:srgbClr val="92D050"/>
                  </a:solidFill>
                </a:uFill>
              </a:rPr>
              <a:t> </a:t>
            </a:r>
            <a:r>
              <a:rPr u="sng" dirty="0">
                <a:solidFill>
                  <a:srgbClr val="92D050"/>
                </a:solidFill>
                <a:uFill>
                  <a:solidFill>
                    <a:srgbClr val="92D050"/>
                  </a:solidFill>
                </a:uFill>
              </a:rPr>
              <a:t>3-</a:t>
            </a:r>
            <a:r>
              <a:rPr u="sng" spc="-90" dirty="0">
                <a:solidFill>
                  <a:srgbClr val="92D050"/>
                </a:solidFill>
                <a:uFill>
                  <a:solidFill>
                    <a:srgbClr val="92D050"/>
                  </a:solidFill>
                </a:uFill>
              </a:rPr>
              <a:t> </a:t>
            </a:r>
            <a:r>
              <a:rPr u="sng" dirty="0">
                <a:solidFill>
                  <a:srgbClr val="92D050"/>
                </a:solidFill>
                <a:uFill>
                  <a:solidFill>
                    <a:srgbClr val="92D050"/>
                  </a:solidFill>
                </a:uFill>
              </a:rPr>
              <a:t>Benefits</a:t>
            </a:r>
            <a:r>
              <a:rPr u="sng" spc="-85" dirty="0">
                <a:solidFill>
                  <a:srgbClr val="92D050"/>
                </a:solidFill>
                <a:uFill>
                  <a:solidFill>
                    <a:srgbClr val="92D050"/>
                  </a:solidFill>
                </a:uFill>
              </a:rPr>
              <a:t> </a:t>
            </a:r>
            <a:r>
              <a:rPr u="sng" dirty="0">
                <a:solidFill>
                  <a:srgbClr val="92D050"/>
                </a:solidFill>
                <a:uFill>
                  <a:solidFill>
                    <a:srgbClr val="92D050"/>
                  </a:solidFill>
                </a:uFill>
              </a:rPr>
              <a:t>and</a:t>
            </a:r>
            <a:r>
              <a:rPr u="sng" spc="-85" dirty="0">
                <a:solidFill>
                  <a:srgbClr val="92D050"/>
                </a:solidFill>
                <a:uFill>
                  <a:solidFill>
                    <a:srgbClr val="92D050"/>
                  </a:solidFill>
                </a:uFill>
              </a:rPr>
              <a:t> </a:t>
            </a:r>
            <a:r>
              <a:rPr u="sng" spc="-10" dirty="0">
                <a:solidFill>
                  <a:srgbClr val="92D050"/>
                </a:solidFill>
                <a:uFill>
                  <a:solidFill>
                    <a:srgbClr val="92D050"/>
                  </a:solidFill>
                </a:uFill>
              </a:rPr>
              <a:t>challenges</a:t>
            </a:r>
          </a:p>
        </p:txBody>
      </p:sp>
      <p:sp>
        <p:nvSpPr>
          <p:cNvPr id="4" name="object 4"/>
          <p:cNvSpPr txBox="1"/>
          <p:nvPr/>
        </p:nvSpPr>
        <p:spPr>
          <a:xfrm>
            <a:off x="265887" y="995832"/>
            <a:ext cx="11661775" cy="792525"/>
          </a:xfrm>
          <a:prstGeom prst="rect">
            <a:avLst/>
          </a:prstGeom>
        </p:spPr>
        <p:txBody>
          <a:bodyPr vert="horz" wrap="square" lIns="0" tIns="12700" rIns="0" bIns="0" rtlCol="0">
            <a:spAutoFit/>
          </a:bodyPr>
          <a:lstStyle/>
          <a:p>
            <a:pPr marL="241300" marR="5080" indent="-228600">
              <a:lnSpc>
                <a:spcPct val="150000"/>
              </a:lnSpc>
              <a:spcBef>
                <a:spcPts val="100"/>
              </a:spcBef>
              <a:buFont typeface="Arial"/>
              <a:buChar char="•"/>
              <a:tabLst>
                <a:tab pos="241300" algn="l"/>
              </a:tabLst>
            </a:pPr>
            <a:r>
              <a:rPr b="1" dirty="0">
                <a:solidFill>
                  <a:srgbClr val="00AF50"/>
                </a:solidFill>
                <a:latin typeface="Arial"/>
                <a:cs typeface="Arial"/>
              </a:rPr>
              <a:t>Physiological</a:t>
            </a:r>
            <a:r>
              <a:rPr b="1" spc="50" dirty="0">
                <a:solidFill>
                  <a:srgbClr val="00AF50"/>
                </a:solidFill>
                <a:latin typeface="Arial"/>
                <a:cs typeface="Arial"/>
              </a:rPr>
              <a:t> </a:t>
            </a:r>
            <a:r>
              <a:rPr b="1" dirty="0">
                <a:solidFill>
                  <a:srgbClr val="00AF50"/>
                </a:solidFill>
                <a:latin typeface="Arial"/>
                <a:cs typeface="Arial"/>
              </a:rPr>
              <a:t>benefits:</a:t>
            </a:r>
            <a:r>
              <a:rPr b="1" spc="45" dirty="0">
                <a:solidFill>
                  <a:srgbClr val="00AF50"/>
                </a:solidFill>
                <a:latin typeface="Arial"/>
                <a:cs typeface="Arial"/>
              </a:rPr>
              <a:t> </a:t>
            </a:r>
            <a:r>
              <a:rPr dirty="0">
                <a:solidFill>
                  <a:srgbClr val="00AF50"/>
                </a:solidFill>
                <a:latin typeface="Arial"/>
                <a:cs typeface="Arial"/>
              </a:rPr>
              <a:t>Improved</a:t>
            </a:r>
            <a:r>
              <a:rPr spc="40" dirty="0">
                <a:solidFill>
                  <a:srgbClr val="00AF50"/>
                </a:solidFill>
                <a:latin typeface="Arial"/>
                <a:cs typeface="Arial"/>
              </a:rPr>
              <a:t> </a:t>
            </a:r>
            <a:r>
              <a:rPr dirty="0">
                <a:solidFill>
                  <a:srgbClr val="00AF50"/>
                </a:solidFill>
                <a:latin typeface="Arial"/>
                <a:cs typeface="Arial"/>
              </a:rPr>
              <a:t>lung</a:t>
            </a:r>
            <a:r>
              <a:rPr spc="45" dirty="0">
                <a:solidFill>
                  <a:srgbClr val="00AF50"/>
                </a:solidFill>
                <a:latin typeface="Arial"/>
                <a:cs typeface="Arial"/>
              </a:rPr>
              <a:t> </a:t>
            </a:r>
            <a:r>
              <a:rPr dirty="0">
                <a:solidFill>
                  <a:srgbClr val="00AF50"/>
                </a:solidFill>
                <a:latin typeface="Arial"/>
                <a:cs typeface="Arial"/>
              </a:rPr>
              <a:t>function</a:t>
            </a:r>
            <a:r>
              <a:rPr spc="35" dirty="0">
                <a:solidFill>
                  <a:srgbClr val="00AF50"/>
                </a:solidFill>
                <a:latin typeface="Arial"/>
                <a:cs typeface="Arial"/>
              </a:rPr>
              <a:t> </a:t>
            </a:r>
            <a:r>
              <a:rPr dirty="0">
                <a:solidFill>
                  <a:srgbClr val="00AF50"/>
                </a:solidFill>
                <a:latin typeface="Arial"/>
                <a:cs typeface="Arial"/>
              </a:rPr>
              <a:t>and</a:t>
            </a:r>
            <a:r>
              <a:rPr spc="35" dirty="0">
                <a:solidFill>
                  <a:srgbClr val="00AF50"/>
                </a:solidFill>
                <a:latin typeface="Arial"/>
                <a:cs typeface="Arial"/>
              </a:rPr>
              <a:t> </a:t>
            </a:r>
            <a:r>
              <a:rPr dirty="0">
                <a:solidFill>
                  <a:srgbClr val="00AF50"/>
                </a:solidFill>
                <a:latin typeface="Arial"/>
                <a:cs typeface="Arial"/>
              </a:rPr>
              <a:t>cardiovascular</a:t>
            </a:r>
            <a:r>
              <a:rPr spc="40" dirty="0">
                <a:solidFill>
                  <a:srgbClr val="00AF50"/>
                </a:solidFill>
                <a:latin typeface="Arial"/>
                <a:cs typeface="Arial"/>
              </a:rPr>
              <a:t> </a:t>
            </a:r>
            <a:r>
              <a:rPr dirty="0">
                <a:solidFill>
                  <a:srgbClr val="00AF50"/>
                </a:solidFill>
                <a:latin typeface="Arial"/>
                <a:cs typeface="Arial"/>
              </a:rPr>
              <a:t>circulation,</a:t>
            </a:r>
            <a:r>
              <a:rPr spc="45" dirty="0">
                <a:solidFill>
                  <a:srgbClr val="00AF50"/>
                </a:solidFill>
                <a:latin typeface="Arial"/>
                <a:cs typeface="Arial"/>
              </a:rPr>
              <a:t> </a:t>
            </a:r>
            <a:r>
              <a:rPr dirty="0">
                <a:solidFill>
                  <a:srgbClr val="00AF50"/>
                </a:solidFill>
                <a:latin typeface="Arial"/>
                <a:cs typeface="Arial"/>
              </a:rPr>
              <a:t>reduced</a:t>
            </a:r>
            <a:r>
              <a:rPr spc="40" dirty="0">
                <a:solidFill>
                  <a:srgbClr val="00AF50"/>
                </a:solidFill>
                <a:latin typeface="Arial"/>
                <a:cs typeface="Arial"/>
              </a:rPr>
              <a:t> </a:t>
            </a:r>
            <a:r>
              <a:rPr dirty="0">
                <a:solidFill>
                  <a:srgbClr val="00AF50"/>
                </a:solidFill>
                <a:latin typeface="Arial"/>
                <a:cs typeface="Arial"/>
              </a:rPr>
              <a:t>risk</a:t>
            </a:r>
            <a:r>
              <a:rPr spc="35" dirty="0">
                <a:solidFill>
                  <a:srgbClr val="00AF50"/>
                </a:solidFill>
                <a:latin typeface="Arial"/>
                <a:cs typeface="Arial"/>
              </a:rPr>
              <a:t> </a:t>
            </a:r>
            <a:r>
              <a:rPr dirty="0">
                <a:solidFill>
                  <a:srgbClr val="00AF50"/>
                </a:solidFill>
                <a:latin typeface="Arial"/>
                <a:cs typeface="Arial"/>
              </a:rPr>
              <a:t>of</a:t>
            </a:r>
            <a:r>
              <a:rPr spc="30" dirty="0">
                <a:solidFill>
                  <a:srgbClr val="00AF50"/>
                </a:solidFill>
                <a:latin typeface="Arial"/>
                <a:cs typeface="Arial"/>
              </a:rPr>
              <a:t> </a:t>
            </a:r>
            <a:r>
              <a:rPr dirty="0">
                <a:solidFill>
                  <a:srgbClr val="00AF50"/>
                </a:solidFill>
                <a:latin typeface="Arial"/>
                <a:cs typeface="Arial"/>
              </a:rPr>
              <a:t>cancer,</a:t>
            </a:r>
            <a:r>
              <a:rPr spc="50" dirty="0">
                <a:solidFill>
                  <a:srgbClr val="00AF50"/>
                </a:solidFill>
                <a:latin typeface="Arial"/>
                <a:cs typeface="Arial"/>
              </a:rPr>
              <a:t> </a:t>
            </a:r>
            <a:r>
              <a:rPr dirty="0">
                <a:solidFill>
                  <a:srgbClr val="00AF50"/>
                </a:solidFill>
                <a:latin typeface="Arial"/>
                <a:cs typeface="Arial"/>
              </a:rPr>
              <a:t>and</a:t>
            </a:r>
            <a:r>
              <a:rPr spc="45" dirty="0">
                <a:solidFill>
                  <a:srgbClr val="00AF50"/>
                </a:solidFill>
                <a:latin typeface="Arial"/>
                <a:cs typeface="Arial"/>
              </a:rPr>
              <a:t> </a:t>
            </a:r>
            <a:r>
              <a:rPr dirty="0">
                <a:solidFill>
                  <a:srgbClr val="00AF50"/>
                </a:solidFill>
                <a:latin typeface="Arial"/>
                <a:cs typeface="Arial"/>
              </a:rPr>
              <a:t>enhanced</a:t>
            </a:r>
            <a:r>
              <a:rPr spc="50" dirty="0">
                <a:solidFill>
                  <a:srgbClr val="00AF50"/>
                </a:solidFill>
                <a:latin typeface="Arial"/>
                <a:cs typeface="Arial"/>
              </a:rPr>
              <a:t> </a:t>
            </a:r>
            <a:r>
              <a:rPr dirty="0">
                <a:solidFill>
                  <a:srgbClr val="00AF50"/>
                </a:solidFill>
                <a:latin typeface="Arial"/>
                <a:cs typeface="Arial"/>
              </a:rPr>
              <a:t>reproductive</a:t>
            </a:r>
            <a:r>
              <a:rPr spc="45" dirty="0">
                <a:solidFill>
                  <a:srgbClr val="00AF50"/>
                </a:solidFill>
                <a:latin typeface="Arial"/>
                <a:cs typeface="Arial"/>
              </a:rPr>
              <a:t> </a:t>
            </a:r>
            <a:r>
              <a:rPr dirty="0">
                <a:solidFill>
                  <a:srgbClr val="00AF50"/>
                </a:solidFill>
                <a:latin typeface="Arial"/>
                <a:cs typeface="Arial"/>
              </a:rPr>
              <a:t>health</a:t>
            </a:r>
            <a:r>
              <a:rPr spc="50" dirty="0">
                <a:solidFill>
                  <a:srgbClr val="00AF50"/>
                </a:solidFill>
                <a:latin typeface="Arial"/>
                <a:cs typeface="Arial"/>
              </a:rPr>
              <a:t> </a:t>
            </a:r>
            <a:r>
              <a:rPr dirty="0">
                <a:solidFill>
                  <a:srgbClr val="00AF50"/>
                </a:solidFill>
                <a:latin typeface="Arial"/>
                <a:cs typeface="Arial"/>
              </a:rPr>
              <a:t>within</a:t>
            </a:r>
            <a:r>
              <a:rPr spc="30" dirty="0">
                <a:solidFill>
                  <a:srgbClr val="00AF50"/>
                </a:solidFill>
                <a:latin typeface="Arial"/>
                <a:cs typeface="Arial"/>
              </a:rPr>
              <a:t> </a:t>
            </a:r>
            <a:r>
              <a:rPr dirty="0">
                <a:solidFill>
                  <a:srgbClr val="00AF50"/>
                </a:solidFill>
                <a:latin typeface="Arial"/>
                <a:cs typeface="Arial"/>
              </a:rPr>
              <a:t>month</a:t>
            </a:r>
            <a:r>
              <a:rPr spc="35" dirty="0">
                <a:solidFill>
                  <a:srgbClr val="00AF50"/>
                </a:solidFill>
                <a:latin typeface="Arial"/>
                <a:cs typeface="Arial"/>
              </a:rPr>
              <a:t> </a:t>
            </a:r>
            <a:r>
              <a:rPr spc="-25" dirty="0">
                <a:solidFill>
                  <a:srgbClr val="00AF50"/>
                </a:solidFill>
                <a:latin typeface="Arial"/>
                <a:cs typeface="Arial"/>
              </a:rPr>
              <a:t>of </a:t>
            </a:r>
            <a:r>
              <a:rPr dirty="0">
                <a:solidFill>
                  <a:srgbClr val="00AF50"/>
                </a:solidFill>
                <a:latin typeface="Arial"/>
                <a:cs typeface="Arial"/>
              </a:rPr>
              <a:t>cessation</a:t>
            </a:r>
            <a:r>
              <a:rPr spc="-30" dirty="0">
                <a:solidFill>
                  <a:srgbClr val="00AF50"/>
                </a:solidFill>
                <a:latin typeface="Arial"/>
                <a:cs typeface="Arial"/>
              </a:rPr>
              <a:t> </a:t>
            </a:r>
            <a:r>
              <a:rPr dirty="0">
                <a:solidFill>
                  <a:srgbClr val="00AF50"/>
                </a:solidFill>
                <a:latin typeface="Arial"/>
                <a:cs typeface="Arial"/>
              </a:rPr>
              <a:t>(Mahyoub</a:t>
            </a:r>
            <a:r>
              <a:rPr spc="-10" dirty="0">
                <a:solidFill>
                  <a:srgbClr val="00AF50"/>
                </a:solidFill>
                <a:latin typeface="Arial"/>
                <a:cs typeface="Arial"/>
              </a:rPr>
              <a:t> </a:t>
            </a:r>
            <a:r>
              <a:rPr i="1" dirty="0">
                <a:solidFill>
                  <a:srgbClr val="00AF50"/>
                </a:solidFill>
                <a:latin typeface="Arial"/>
                <a:cs typeface="Arial"/>
              </a:rPr>
              <a:t>et</a:t>
            </a:r>
            <a:r>
              <a:rPr i="1" spc="-45" dirty="0">
                <a:solidFill>
                  <a:srgbClr val="00AF50"/>
                </a:solidFill>
                <a:latin typeface="Arial"/>
                <a:cs typeface="Arial"/>
              </a:rPr>
              <a:t> </a:t>
            </a:r>
            <a:r>
              <a:rPr i="1" dirty="0">
                <a:solidFill>
                  <a:srgbClr val="00AF50"/>
                </a:solidFill>
                <a:latin typeface="Arial"/>
                <a:cs typeface="Arial"/>
              </a:rPr>
              <a:t>al.</a:t>
            </a:r>
            <a:r>
              <a:rPr dirty="0">
                <a:solidFill>
                  <a:srgbClr val="00AF50"/>
                </a:solidFill>
                <a:latin typeface="Arial"/>
                <a:cs typeface="Arial"/>
              </a:rPr>
              <a:t>,</a:t>
            </a:r>
            <a:r>
              <a:rPr spc="-45" dirty="0">
                <a:solidFill>
                  <a:srgbClr val="00AF50"/>
                </a:solidFill>
                <a:latin typeface="Arial"/>
                <a:cs typeface="Arial"/>
              </a:rPr>
              <a:t> </a:t>
            </a:r>
            <a:r>
              <a:rPr spc="-10" dirty="0">
                <a:solidFill>
                  <a:srgbClr val="00AF50"/>
                </a:solidFill>
                <a:latin typeface="Arial"/>
                <a:cs typeface="Arial"/>
              </a:rPr>
              <a:t>2023).</a:t>
            </a:r>
            <a:endParaRPr dirty="0">
              <a:latin typeface="Arial"/>
              <a:cs typeface="Arial"/>
            </a:endParaRPr>
          </a:p>
        </p:txBody>
      </p:sp>
      <p:sp>
        <p:nvSpPr>
          <p:cNvPr id="5" name="object 5"/>
          <p:cNvSpPr txBox="1"/>
          <p:nvPr/>
        </p:nvSpPr>
        <p:spPr>
          <a:xfrm>
            <a:off x="265887" y="2241930"/>
            <a:ext cx="10248265" cy="566181"/>
          </a:xfrm>
          <a:prstGeom prst="rect">
            <a:avLst/>
          </a:prstGeom>
        </p:spPr>
        <p:txBody>
          <a:bodyPr vert="horz" wrap="square" lIns="0" tIns="12065" rIns="0" bIns="0" rtlCol="0">
            <a:spAutoFit/>
          </a:bodyPr>
          <a:lstStyle/>
          <a:p>
            <a:pPr marL="240665" indent="-227965">
              <a:lnSpc>
                <a:spcPct val="100000"/>
              </a:lnSpc>
              <a:spcBef>
                <a:spcPts val="95"/>
              </a:spcBef>
              <a:buFont typeface="Arial"/>
              <a:buChar char="•"/>
              <a:tabLst>
                <a:tab pos="240665" algn="l"/>
              </a:tabLst>
            </a:pPr>
            <a:r>
              <a:rPr b="1" dirty="0">
                <a:solidFill>
                  <a:srgbClr val="00AF50"/>
                </a:solidFill>
                <a:latin typeface="Arial"/>
                <a:cs typeface="Arial"/>
              </a:rPr>
              <a:t>Psychological</a:t>
            </a:r>
            <a:r>
              <a:rPr b="1" spc="-10" dirty="0">
                <a:solidFill>
                  <a:srgbClr val="00AF50"/>
                </a:solidFill>
                <a:latin typeface="Arial"/>
                <a:cs typeface="Arial"/>
              </a:rPr>
              <a:t> </a:t>
            </a:r>
            <a:r>
              <a:rPr b="1" dirty="0">
                <a:solidFill>
                  <a:srgbClr val="00AF50"/>
                </a:solidFill>
                <a:latin typeface="Arial"/>
                <a:cs typeface="Arial"/>
              </a:rPr>
              <a:t>benefits:</a:t>
            </a:r>
            <a:r>
              <a:rPr b="1" spc="-5" dirty="0">
                <a:solidFill>
                  <a:srgbClr val="00AF50"/>
                </a:solidFill>
                <a:latin typeface="Arial"/>
                <a:cs typeface="Arial"/>
              </a:rPr>
              <a:t> </a:t>
            </a:r>
            <a:r>
              <a:rPr dirty="0">
                <a:solidFill>
                  <a:srgbClr val="00AF50"/>
                </a:solidFill>
                <a:latin typeface="Arial"/>
                <a:cs typeface="Arial"/>
              </a:rPr>
              <a:t>involve</a:t>
            </a:r>
            <a:r>
              <a:rPr spc="-25" dirty="0">
                <a:solidFill>
                  <a:srgbClr val="00AF50"/>
                </a:solidFill>
                <a:latin typeface="Arial"/>
                <a:cs typeface="Arial"/>
              </a:rPr>
              <a:t> </a:t>
            </a:r>
            <a:r>
              <a:rPr dirty="0">
                <a:solidFill>
                  <a:srgbClr val="00AF50"/>
                </a:solidFill>
                <a:latin typeface="Arial"/>
                <a:cs typeface="Arial"/>
              </a:rPr>
              <a:t>reduced</a:t>
            </a:r>
            <a:r>
              <a:rPr spc="-40" dirty="0">
                <a:solidFill>
                  <a:srgbClr val="00AF50"/>
                </a:solidFill>
                <a:latin typeface="Arial"/>
                <a:cs typeface="Arial"/>
              </a:rPr>
              <a:t> </a:t>
            </a:r>
            <a:r>
              <a:rPr dirty="0">
                <a:solidFill>
                  <a:srgbClr val="00AF50"/>
                </a:solidFill>
                <a:latin typeface="Arial"/>
                <a:cs typeface="Arial"/>
              </a:rPr>
              <a:t>anxiety</a:t>
            </a:r>
            <a:r>
              <a:rPr spc="-35" dirty="0">
                <a:solidFill>
                  <a:srgbClr val="00AF50"/>
                </a:solidFill>
                <a:latin typeface="Arial"/>
                <a:cs typeface="Arial"/>
              </a:rPr>
              <a:t> </a:t>
            </a:r>
            <a:r>
              <a:rPr dirty="0">
                <a:solidFill>
                  <a:srgbClr val="00AF50"/>
                </a:solidFill>
                <a:latin typeface="Arial"/>
                <a:cs typeface="Arial"/>
              </a:rPr>
              <a:t>and</a:t>
            </a:r>
            <a:r>
              <a:rPr spc="-35" dirty="0">
                <a:solidFill>
                  <a:srgbClr val="00AF50"/>
                </a:solidFill>
                <a:latin typeface="Arial"/>
                <a:cs typeface="Arial"/>
              </a:rPr>
              <a:t> </a:t>
            </a:r>
            <a:r>
              <a:rPr dirty="0">
                <a:solidFill>
                  <a:srgbClr val="00AF50"/>
                </a:solidFill>
                <a:latin typeface="Arial"/>
                <a:cs typeface="Arial"/>
              </a:rPr>
              <a:t>depression,</a:t>
            </a:r>
            <a:r>
              <a:rPr spc="-25" dirty="0">
                <a:solidFill>
                  <a:srgbClr val="00AF50"/>
                </a:solidFill>
                <a:latin typeface="Arial"/>
                <a:cs typeface="Arial"/>
              </a:rPr>
              <a:t> </a:t>
            </a:r>
            <a:r>
              <a:rPr dirty="0">
                <a:solidFill>
                  <a:srgbClr val="00AF50"/>
                </a:solidFill>
                <a:latin typeface="Arial"/>
                <a:cs typeface="Arial"/>
              </a:rPr>
              <a:t>improved</a:t>
            </a:r>
            <a:r>
              <a:rPr spc="-15" dirty="0">
                <a:solidFill>
                  <a:srgbClr val="00AF50"/>
                </a:solidFill>
                <a:latin typeface="Arial"/>
                <a:cs typeface="Arial"/>
              </a:rPr>
              <a:t> </a:t>
            </a:r>
            <a:r>
              <a:rPr dirty="0">
                <a:solidFill>
                  <a:srgbClr val="00AF50"/>
                </a:solidFill>
                <a:latin typeface="Arial"/>
                <a:cs typeface="Arial"/>
              </a:rPr>
              <a:t>mood,</a:t>
            </a:r>
            <a:r>
              <a:rPr spc="-40" dirty="0">
                <a:solidFill>
                  <a:srgbClr val="00AF50"/>
                </a:solidFill>
                <a:latin typeface="Arial"/>
                <a:cs typeface="Arial"/>
              </a:rPr>
              <a:t> </a:t>
            </a:r>
            <a:r>
              <a:rPr dirty="0">
                <a:solidFill>
                  <a:srgbClr val="00AF50"/>
                </a:solidFill>
                <a:latin typeface="Arial"/>
                <a:cs typeface="Arial"/>
              </a:rPr>
              <a:t>and</a:t>
            </a:r>
            <a:r>
              <a:rPr spc="-50" dirty="0">
                <a:solidFill>
                  <a:srgbClr val="00AF50"/>
                </a:solidFill>
                <a:latin typeface="Arial"/>
                <a:cs typeface="Arial"/>
              </a:rPr>
              <a:t> </a:t>
            </a:r>
            <a:r>
              <a:rPr dirty="0">
                <a:solidFill>
                  <a:srgbClr val="00AF50"/>
                </a:solidFill>
                <a:latin typeface="Arial"/>
                <a:cs typeface="Arial"/>
              </a:rPr>
              <a:t>stronger</a:t>
            </a:r>
            <a:r>
              <a:rPr spc="-20" dirty="0">
                <a:solidFill>
                  <a:srgbClr val="00AF50"/>
                </a:solidFill>
                <a:latin typeface="Arial"/>
                <a:cs typeface="Arial"/>
              </a:rPr>
              <a:t> </a:t>
            </a:r>
            <a:r>
              <a:rPr spc="-10" dirty="0">
                <a:solidFill>
                  <a:srgbClr val="00AF50"/>
                </a:solidFill>
                <a:latin typeface="Arial"/>
                <a:cs typeface="Arial"/>
              </a:rPr>
              <a:t>self-</a:t>
            </a:r>
            <a:r>
              <a:rPr dirty="0">
                <a:solidFill>
                  <a:srgbClr val="00AF50"/>
                </a:solidFill>
                <a:latin typeface="Arial"/>
                <a:cs typeface="Arial"/>
              </a:rPr>
              <a:t>esteem</a:t>
            </a:r>
            <a:r>
              <a:rPr spc="-25" dirty="0">
                <a:solidFill>
                  <a:srgbClr val="00AF50"/>
                </a:solidFill>
                <a:latin typeface="Arial"/>
                <a:cs typeface="Arial"/>
              </a:rPr>
              <a:t> </a:t>
            </a:r>
            <a:r>
              <a:rPr dirty="0">
                <a:solidFill>
                  <a:srgbClr val="00AF50"/>
                </a:solidFill>
                <a:latin typeface="Arial"/>
                <a:cs typeface="Arial"/>
              </a:rPr>
              <a:t>(Kang</a:t>
            </a:r>
            <a:r>
              <a:rPr spc="-40" dirty="0">
                <a:solidFill>
                  <a:srgbClr val="00AF50"/>
                </a:solidFill>
                <a:latin typeface="Arial"/>
                <a:cs typeface="Arial"/>
              </a:rPr>
              <a:t> </a:t>
            </a:r>
            <a:r>
              <a:rPr dirty="0">
                <a:solidFill>
                  <a:srgbClr val="00AF50"/>
                </a:solidFill>
                <a:latin typeface="Arial"/>
                <a:cs typeface="Arial"/>
              </a:rPr>
              <a:t>and</a:t>
            </a:r>
            <a:r>
              <a:rPr spc="-50" dirty="0">
                <a:solidFill>
                  <a:srgbClr val="00AF50"/>
                </a:solidFill>
                <a:latin typeface="Arial"/>
                <a:cs typeface="Arial"/>
              </a:rPr>
              <a:t> </a:t>
            </a:r>
            <a:r>
              <a:rPr dirty="0">
                <a:solidFill>
                  <a:srgbClr val="00AF50"/>
                </a:solidFill>
                <a:latin typeface="Arial"/>
                <a:cs typeface="Arial"/>
              </a:rPr>
              <a:t>Malvaso,</a:t>
            </a:r>
            <a:r>
              <a:rPr spc="-5" dirty="0">
                <a:solidFill>
                  <a:srgbClr val="00AF50"/>
                </a:solidFill>
                <a:latin typeface="Arial"/>
                <a:cs typeface="Arial"/>
              </a:rPr>
              <a:t> </a:t>
            </a:r>
            <a:r>
              <a:rPr spc="-10" dirty="0">
                <a:solidFill>
                  <a:srgbClr val="00AF50"/>
                </a:solidFill>
                <a:latin typeface="Arial"/>
                <a:cs typeface="Arial"/>
              </a:rPr>
              <a:t>2024).</a:t>
            </a:r>
            <a:endParaRPr dirty="0">
              <a:latin typeface="Arial"/>
              <a:cs typeface="Arial"/>
            </a:endParaRPr>
          </a:p>
        </p:txBody>
      </p:sp>
      <p:sp>
        <p:nvSpPr>
          <p:cNvPr id="6" name="object 6"/>
          <p:cNvSpPr txBox="1"/>
          <p:nvPr/>
        </p:nvSpPr>
        <p:spPr>
          <a:xfrm>
            <a:off x="265887" y="3090798"/>
            <a:ext cx="11417935" cy="566181"/>
          </a:xfrm>
          <a:prstGeom prst="rect">
            <a:avLst/>
          </a:prstGeom>
        </p:spPr>
        <p:txBody>
          <a:bodyPr vert="horz" wrap="square" lIns="0" tIns="12065" rIns="0" bIns="0" rtlCol="0">
            <a:spAutoFit/>
          </a:bodyPr>
          <a:lstStyle/>
          <a:p>
            <a:pPr marL="240665" indent="-227965">
              <a:lnSpc>
                <a:spcPct val="100000"/>
              </a:lnSpc>
              <a:spcBef>
                <a:spcPts val="95"/>
              </a:spcBef>
              <a:buFont typeface="Arial"/>
              <a:buChar char="•"/>
              <a:tabLst>
                <a:tab pos="240665" algn="l"/>
              </a:tabLst>
            </a:pPr>
            <a:r>
              <a:rPr b="1" dirty="0">
                <a:solidFill>
                  <a:srgbClr val="00AF50"/>
                </a:solidFill>
                <a:latin typeface="Arial"/>
                <a:cs typeface="Arial"/>
              </a:rPr>
              <a:t>Sociological</a:t>
            </a:r>
            <a:r>
              <a:rPr b="1" spc="-20" dirty="0">
                <a:solidFill>
                  <a:srgbClr val="00AF50"/>
                </a:solidFill>
                <a:latin typeface="Arial"/>
                <a:cs typeface="Arial"/>
              </a:rPr>
              <a:t> </a:t>
            </a:r>
            <a:r>
              <a:rPr b="1" dirty="0">
                <a:solidFill>
                  <a:srgbClr val="00AF50"/>
                </a:solidFill>
                <a:latin typeface="Arial"/>
                <a:cs typeface="Arial"/>
              </a:rPr>
              <a:t>benefits:</a:t>
            </a:r>
            <a:r>
              <a:rPr b="1" spc="-30" dirty="0">
                <a:solidFill>
                  <a:srgbClr val="00AF50"/>
                </a:solidFill>
                <a:latin typeface="Arial"/>
                <a:cs typeface="Arial"/>
              </a:rPr>
              <a:t> </a:t>
            </a:r>
            <a:r>
              <a:rPr dirty="0">
                <a:solidFill>
                  <a:srgbClr val="00AF50"/>
                </a:solidFill>
                <a:latin typeface="Arial"/>
                <a:cs typeface="Arial"/>
              </a:rPr>
              <a:t>Substantial</a:t>
            </a:r>
            <a:r>
              <a:rPr spc="-40" dirty="0">
                <a:solidFill>
                  <a:srgbClr val="00AF50"/>
                </a:solidFill>
                <a:latin typeface="Arial"/>
                <a:cs typeface="Arial"/>
              </a:rPr>
              <a:t> </a:t>
            </a:r>
            <a:r>
              <a:rPr dirty="0">
                <a:solidFill>
                  <a:srgbClr val="00AF50"/>
                </a:solidFill>
                <a:latin typeface="Arial"/>
                <a:cs typeface="Arial"/>
              </a:rPr>
              <a:t>financial</a:t>
            </a:r>
            <a:r>
              <a:rPr spc="-45" dirty="0">
                <a:solidFill>
                  <a:srgbClr val="00AF50"/>
                </a:solidFill>
                <a:latin typeface="Arial"/>
                <a:cs typeface="Arial"/>
              </a:rPr>
              <a:t> </a:t>
            </a:r>
            <a:r>
              <a:rPr dirty="0">
                <a:solidFill>
                  <a:srgbClr val="00AF50"/>
                </a:solidFill>
                <a:latin typeface="Arial"/>
                <a:cs typeface="Arial"/>
              </a:rPr>
              <a:t>savings,</a:t>
            </a:r>
            <a:r>
              <a:rPr spc="-40" dirty="0">
                <a:solidFill>
                  <a:srgbClr val="00AF50"/>
                </a:solidFill>
                <a:latin typeface="Arial"/>
                <a:cs typeface="Arial"/>
              </a:rPr>
              <a:t> </a:t>
            </a:r>
            <a:r>
              <a:rPr dirty="0">
                <a:solidFill>
                  <a:srgbClr val="00AF50"/>
                </a:solidFill>
                <a:latin typeface="Arial"/>
                <a:cs typeface="Arial"/>
              </a:rPr>
              <a:t>reduced</a:t>
            </a:r>
            <a:r>
              <a:rPr spc="-45" dirty="0">
                <a:solidFill>
                  <a:srgbClr val="00AF50"/>
                </a:solidFill>
                <a:latin typeface="Arial"/>
                <a:cs typeface="Arial"/>
              </a:rPr>
              <a:t> </a:t>
            </a:r>
            <a:r>
              <a:rPr dirty="0">
                <a:solidFill>
                  <a:srgbClr val="00AF50"/>
                </a:solidFill>
                <a:latin typeface="Arial"/>
                <a:cs typeface="Arial"/>
              </a:rPr>
              <a:t>stigma,</a:t>
            </a:r>
            <a:r>
              <a:rPr spc="-50" dirty="0">
                <a:solidFill>
                  <a:srgbClr val="00AF50"/>
                </a:solidFill>
                <a:latin typeface="Arial"/>
                <a:cs typeface="Arial"/>
              </a:rPr>
              <a:t> </a:t>
            </a:r>
            <a:r>
              <a:rPr dirty="0">
                <a:solidFill>
                  <a:srgbClr val="00AF50"/>
                </a:solidFill>
                <a:latin typeface="Arial"/>
                <a:cs typeface="Arial"/>
              </a:rPr>
              <a:t>improved</a:t>
            </a:r>
            <a:r>
              <a:rPr spc="-30" dirty="0">
                <a:solidFill>
                  <a:srgbClr val="00AF50"/>
                </a:solidFill>
                <a:latin typeface="Arial"/>
                <a:cs typeface="Arial"/>
              </a:rPr>
              <a:t> </a:t>
            </a:r>
            <a:r>
              <a:rPr dirty="0">
                <a:solidFill>
                  <a:srgbClr val="00AF50"/>
                </a:solidFill>
                <a:latin typeface="Arial"/>
                <a:cs typeface="Arial"/>
              </a:rPr>
              <a:t>social</a:t>
            </a:r>
            <a:r>
              <a:rPr spc="-50" dirty="0">
                <a:solidFill>
                  <a:srgbClr val="00AF50"/>
                </a:solidFill>
                <a:latin typeface="Arial"/>
                <a:cs typeface="Arial"/>
              </a:rPr>
              <a:t> </a:t>
            </a:r>
            <a:r>
              <a:rPr dirty="0">
                <a:solidFill>
                  <a:srgbClr val="00AF50"/>
                </a:solidFill>
                <a:latin typeface="Arial"/>
                <a:cs typeface="Arial"/>
              </a:rPr>
              <a:t>mobility;</a:t>
            </a:r>
            <a:r>
              <a:rPr spc="-40" dirty="0">
                <a:solidFill>
                  <a:srgbClr val="00AF50"/>
                </a:solidFill>
                <a:latin typeface="Arial"/>
                <a:cs typeface="Arial"/>
              </a:rPr>
              <a:t> </a:t>
            </a:r>
            <a:r>
              <a:rPr dirty="0">
                <a:solidFill>
                  <a:srgbClr val="00AF50"/>
                </a:solidFill>
                <a:latin typeface="Arial"/>
                <a:cs typeface="Arial"/>
              </a:rPr>
              <a:t>positive</a:t>
            </a:r>
            <a:r>
              <a:rPr spc="-40" dirty="0">
                <a:solidFill>
                  <a:srgbClr val="00AF50"/>
                </a:solidFill>
                <a:latin typeface="Arial"/>
                <a:cs typeface="Arial"/>
              </a:rPr>
              <a:t> </a:t>
            </a:r>
            <a:r>
              <a:rPr dirty="0">
                <a:solidFill>
                  <a:srgbClr val="00AF50"/>
                </a:solidFill>
                <a:latin typeface="Arial"/>
                <a:cs typeface="Arial"/>
              </a:rPr>
              <a:t>role</a:t>
            </a:r>
            <a:r>
              <a:rPr spc="-60" dirty="0">
                <a:solidFill>
                  <a:srgbClr val="00AF50"/>
                </a:solidFill>
                <a:latin typeface="Arial"/>
                <a:cs typeface="Arial"/>
              </a:rPr>
              <a:t> </a:t>
            </a:r>
            <a:r>
              <a:rPr dirty="0">
                <a:solidFill>
                  <a:srgbClr val="00AF50"/>
                </a:solidFill>
                <a:latin typeface="Arial"/>
                <a:cs typeface="Arial"/>
              </a:rPr>
              <a:t>modelling</a:t>
            </a:r>
            <a:r>
              <a:rPr spc="-40" dirty="0">
                <a:solidFill>
                  <a:srgbClr val="00AF50"/>
                </a:solidFill>
                <a:latin typeface="Arial"/>
                <a:cs typeface="Arial"/>
              </a:rPr>
              <a:t> </a:t>
            </a:r>
            <a:r>
              <a:rPr dirty="0">
                <a:solidFill>
                  <a:srgbClr val="00AF50"/>
                </a:solidFill>
                <a:latin typeface="Arial"/>
                <a:cs typeface="Arial"/>
              </a:rPr>
              <a:t>within</a:t>
            </a:r>
            <a:r>
              <a:rPr spc="-50" dirty="0">
                <a:solidFill>
                  <a:srgbClr val="00AF50"/>
                </a:solidFill>
                <a:latin typeface="Arial"/>
                <a:cs typeface="Arial"/>
              </a:rPr>
              <a:t> </a:t>
            </a:r>
            <a:r>
              <a:rPr dirty="0">
                <a:solidFill>
                  <a:srgbClr val="00AF50"/>
                </a:solidFill>
                <a:latin typeface="Arial"/>
                <a:cs typeface="Arial"/>
              </a:rPr>
              <a:t>families</a:t>
            </a:r>
            <a:r>
              <a:rPr spc="-50" dirty="0">
                <a:solidFill>
                  <a:srgbClr val="00AF50"/>
                </a:solidFill>
                <a:latin typeface="Arial"/>
                <a:cs typeface="Arial"/>
              </a:rPr>
              <a:t> </a:t>
            </a:r>
            <a:r>
              <a:rPr dirty="0">
                <a:solidFill>
                  <a:srgbClr val="00AF50"/>
                </a:solidFill>
                <a:latin typeface="Arial"/>
                <a:cs typeface="Arial"/>
              </a:rPr>
              <a:t>and</a:t>
            </a:r>
            <a:r>
              <a:rPr spc="-55" dirty="0">
                <a:solidFill>
                  <a:srgbClr val="00AF50"/>
                </a:solidFill>
                <a:latin typeface="Arial"/>
                <a:cs typeface="Arial"/>
              </a:rPr>
              <a:t> </a:t>
            </a:r>
            <a:r>
              <a:rPr dirty="0">
                <a:solidFill>
                  <a:srgbClr val="00AF50"/>
                </a:solidFill>
                <a:latin typeface="Arial"/>
                <a:cs typeface="Arial"/>
              </a:rPr>
              <a:t>peer</a:t>
            </a:r>
            <a:r>
              <a:rPr spc="-45" dirty="0">
                <a:solidFill>
                  <a:srgbClr val="00AF50"/>
                </a:solidFill>
                <a:latin typeface="Arial"/>
                <a:cs typeface="Arial"/>
              </a:rPr>
              <a:t> </a:t>
            </a:r>
            <a:r>
              <a:rPr spc="-10" dirty="0">
                <a:solidFill>
                  <a:srgbClr val="00AF50"/>
                </a:solidFill>
                <a:latin typeface="Arial"/>
                <a:cs typeface="Arial"/>
              </a:rPr>
              <a:t>networks.</a:t>
            </a:r>
            <a:endParaRPr dirty="0">
              <a:latin typeface="Arial"/>
              <a:cs typeface="Arial"/>
            </a:endParaRPr>
          </a:p>
        </p:txBody>
      </p:sp>
      <p:sp>
        <p:nvSpPr>
          <p:cNvPr id="7" name="object 7"/>
          <p:cNvSpPr txBox="1"/>
          <p:nvPr/>
        </p:nvSpPr>
        <p:spPr>
          <a:xfrm>
            <a:off x="265887" y="3938397"/>
            <a:ext cx="7051040" cy="566181"/>
          </a:xfrm>
          <a:prstGeom prst="rect">
            <a:avLst/>
          </a:prstGeom>
        </p:spPr>
        <p:txBody>
          <a:bodyPr vert="horz" wrap="square" lIns="0" tIns="12065" rIns="0" bIns="0" rtlCol="0">
            <a:spAutoFit/>
          </a:bodyPr>
          <a:lstStyle/>
          <a:p>
            <a:pPr marL="240665" indent="-227965">
              <a:lnSpc>
                <a:spcPct val="100000"/>
              </a:lnSpc>
              <a:spcBef>
                <a:spcPts val="95"/>
              </a:spcBef>
              <a:buFont typeface="Arial"/>
              <a:buChar char="•"/>
              <a:tabLst>
                <a:tab pos="240665" algn="l"/>
              </a:tabLst>
            </a:pPr>
            <a:r>
              <a:rPr b="1" dirty="0">
                <a:solidFill>
                  <a:srgbClr val="00AF50"/>
                </a:solidFill>
                <a:latin typeface="Arial"/>
                <a:cs typeface="Arial"/>
              </a:rPr>
              <a:t>Social</a:t>
            </a:r>
            <a:r>
              <a:rPr b="1" spc="-35" dirty="0">
                <a:solidFill>
                  <a:srgbClr val="00AF50"/>
                </a:solidFill>
                <a:latin typeface="Arial"/>
                <a:cs typeface="Arial"/>
              </a:rPr>
              <a:t> </a:t>
            </a:r>
            <a:r>
              <a:rPr b="1" dirty="0">
                <a:solidFill>
                  <a:srgbClr val="00AF50"/>
                </a:solidFill>
                <a:latin typeface="Arial"/>
                <a:cs typeface="Arial"/>
              </a:rPr>
              <a:t>and</a:t>
            </a:r>
            <a:r>
              <a:rPr b="1" spc="-25" dirty="0">
                <a:solidFill>
                  <a:srgbClr val="00AF50"/>
                </a:solidFill>
                <a:latin typeface="Arial"/>
                <a:cs typeface="Arial"/>
              </a:rPr>
              <a:t> </a:t>
            </a:r>
            <a:r>
              <a:rPr b="1" dirty="0">
                <a:solidFill>
                  <a:srgbClr val="00AF50"/>
                </a:solidFill>
                <a:latin typeface="Arial"/>
                <a:cs typeface="Arial"/>
              </a:rPr>
              <a:t>peer</a:t>
            </a:r>
            <a:r>
              <a:rPr b="1" spc="-45" dirty="0">
                <a:solidFill>
                  <a:srgbClr val="00AF50"/>
                </a:solidFill>
                <a:latin typeface="Arial"/>
                <a:cs typeface="Arial"/>
              </a:rPr>
              <a:t> </a:t>
            </a:r>
            <a:r>
              <a:rPr b="1" dirty="0">
                <a:solidFill>
                  <a:srgbClr val="00AF50"/>
                </a:solidFill>
                <a:latin typeface="Arial"/>
                <a:cs typeface="Arial"/>
              </a:rPr>
              <a:t>influence: </a:t>
            </a:r>
            <a:r>
              <a:rPr dirty="0">
                <a:solidFill>
                  <a:srgbClr val="00AF50"/>
                </a:solidFill>
                <a:latin typeface="Arial"/>
                <a:cs typeface="Arial"/>
              </a:rPr>
              <a:t>Smoking</a:t>
            </a:r>
            <a:r>
              <a:rPr spc="-30" dirty="0">
                <a:solidFill>
                  <a:srgbClr val="00AF50"/>
                </a:solidFill>
                <a:latin typeface="Arial"/>
                <a:cs typeface="Arial"/>
              </a:rPr>
              <a:t> </a:t>
            </a:r>
            <a:r>
              <a:rPr dirty="0">
                <a:solidFill>
                  <a:srgbClr val="00AF50"/>
                </a:solidFill>
                <a:latin typeface="Arial"/>
                <a:cs typeface="Arial"/>
              </a:rPr>
              <a:t>and</a:t>
            </a:r>
            <a:r>
              <a:rPr spc="-35" dirty="0">
                <a:solidFill>
                  <a:srgbClr val="00AF50"/>
                </a:solidFill>
                <a:latin typeface="Arial"/>
                <a:cs typeface="Arial"/>
              </a:rPr>
              <a:t> </a:t>
            </a:r>
            <a:r>
              <a:rPr dirty="0">
                <a:solidFill>
                  <a:srgbClr val="00AF50"/>
                </a:solidFill>
                <a:latin typeface="Arial"/>
                <a:cs typeface="Arial"/>
              </a:rPr>
              <a:t>vaping</a:t>
            </a:r>
            <a:r>
              <a:rPr spc="-25" dirty="0">
                <a:solidFill>
                  <a:srgbClr val="00AF50"/>
                </a:solidFill>
                <a:latin typeface="Arial"/>
                <a:cs typeface="Arial"/>
              </a:rPr>
              <a:t> </a:t>
            </a:r>
            <a:r>
              <a:rPr dirty="0">
                <a:solidFill>
                  <a:srgbClr val="00AF50"/>
                </a:solidFill>
                <a:latin typeface="Arial"/>
                <a:cs typeface="Arial"/>
              </a:rPr>
              <a:t>persist</a:t>
            </a:r>
            <a:r>
              <a:rPr spc="-30" dirty="0">
                <a:solidFill>
                  <a:srgbClr val="00AF50"/>
                </a:solidFill>
                <a:latin typeface="Arial"/>
                <a:cs typeface="Arial"/>
              </a:rPr>
              <a:t> </a:t>
            </a:r>
            <a:r>
              <a:rPr dirty="0">
                <a:solidFill>
                  <a:srgbClr val="00AF50"/>
                </a:solidFill>
                <a:latin typeface="Arial"/>
                <a:cs typeface="Arial"/>
              </a:rPr>
              <a:t>as</a:t>
            </a:r>
            <a:r>
              <a:rPr spc="-55" dirty="0">
                <a:solidFill>
                  <a:srgbClr val="00AF50"/>
                </a:solidFill>
                <a:latin typeface="Arial"/>
                <a:cs typeface="Arial"/>
              </a:rPr>
              <a:t> </a:t>
            </a:r>
            <a:r>
              <a:rPr dirty="0">
                <a:solidFill>
                  <a:srgbClr val="00AF50"/>
                </a:solidFill>
                <a:latin typeface="Arial"/>
                <a:cs typeface="Arial"/>
              </a:rPr>
              <a:t>social</a:t>
            </a:r>
            <a:r>
              <a:rPr spc="-30" dirty="0">
                <a:solidFill>
                  <a:srgbClr val="00AF50"/>
                </a:solidFill>
                <a:latin typeface="Arial"/>
                <a:cs typeface="Arial"/>
              </a:rPr>
              <a:t> </a:t>
            </a:r>
            <a:r>
              <a:rPr dirty="0">
                <a:solidFill>
                  <a:srgbClr val="00AF50"/>
                </a:solidFill>
                <a:latin typeface="Arial"/>
                <a:cs typeface="Arial"/>
              </a:rPr>
              <a:t>currency</a:t>
            </a:r>
            <a:r>
              <a:rPr spc="-20" dirty="0">
                <a:solidFill>
                  <a:srgbClr val="00AF50"/>
                </a:solidFill>
                <a:latin typeface="Arial"/>
                <a:cs typeface="Arial"/>
              </a:rPr>
              <a:t> </a:t>
            </a:r>
            <a:r>
              <a:rPr dirty="0">
                <a:solidFill>
                  <a:srgbClr val="00AF50"/>
                </a:solidFill>
                <a:latin typeface="Arial"/>
                <a:cs typeface="Arial"/>
              </a:rPr>
              <a:t>in</a:t>
            </a:r>
            <a:r>
              <a:rPr spc="-50" dirty="0">
                <a:solidFill>
                  <a:srgbClr val="00AF50"/>
                </a:solidFill>
                <a:latin typeface="Arial"/>
                <a:cs typeface="Arial"/>
              </a:rPr>
              <a:t> </a:t>
            </a:r>
            <a:r>
              <a:rPr dirty="0">
                <a:solidFill>
                  <a:srgbClr val="00AF50"/>
                </a:solidFill>
                <a:latin typeface="Arial"/>
                <a:cs typeface="Arial"/>
              </a:rPr>
              <a:t>certain</a:t>
            </a:r>
            <a:r>
              <a:rPr spc="-35" dirty="0">
                <a:solidFill>
                  <a:srgbClr val="00AF50"/>
                </a:solidFill>
                <a:latin typeface="Arial"/>
                <a:cs typeface="Arial"/>
              </a:rPr>
              <a:t> </a:t>
            </a:r>
            <a:r>
              <a:rPr spc="-10" dirty="0">
                <a:solidFill>
                  <a:srgbClr val="00AF50"/>
                </a:solidFill>
                <a:latin typeface="Arial"/>
                <a:cs typeface="Arial"/>
              </a:rPr>
              <a:t>setting.</a:t>
            </a:r>
            <a:endParaRPr dirty="0">
              <a:latin typeface="Arial"/>
              <a:cs typeface="Arial"/>
            </a:endParaRPr>
          </a:p>
        </p:txBody>
      </p:sp>
      <p:sp>
        <p:nvSpPr>
          <p:cNvPr id="8" name="object 8"/>
          <p:cNvSpPr txBox="1"/>
          <p:nvPr/>
        </p:nvSpPr>
        <p:spPr>
          <a:xfrm>
            <a:off x="265887" y="4786960"/>
            <a:ext cx="9536874" cy="289182"/>
          </a:xfrm>
          <a:prstGeom prst="rect">
            <a:avLst/>
          </a:prstGeom>
        </p:spPr>
        <p:txBody>
          <a:bodyPr vert="horz" wrap="square" lIns="0" tIns="12065" rIns="0" bIns="0" rtlCol="0">
            <a:spAutoFit/>
          </a:bodyPr>
          <a:lstStyle/>
          <a:p>
            <a:pPr marL="240665" indent="-227965">
              <a:lnSpc>
                <a:spcPct val="100000"/>
              </a:lnSpc>
              <a:spcBef>
                <a:spcPts val="95"/>
              </a:spcBef>
              <a:buFont typeface="Arial"/>
              <a:buChar char="•"/>
              <a:tabLst>
                <a:tab pos="240665" algn="l"/>
              </a:tabLst>
            </a:pPr>
            <a:r>
              <a:rPr b="1" dirty="0">
                <a:solidFill>
                  <a:srgbClr val="00AF50"/>
                </a:solidFill>
                <a:latin typeface="Arial"/>
                <a:cs typeface="Arial"/>
              </a:rPr>
              <a:t>Low</a:t>
            </a:r>
            <a:r>
              <a:rPr b="1" spc="-60" dirty="0">
                <a:solidFill>
                  <a:srgbClr val="00AF50"/>
                </a:solidFill>
                <a:latin typeface="Arial"/>
                <a:cs typeface="Arial"/>
              </a:rPr>
              <a:t> </a:t>
            </a:r>
            <a:r>
              <a:rPr b="1" dirty="0">
                <a:solidFill>
                  <a:srgbClr val="00AF50"/>
                </a:solidFill>
                <a:latin typeface="Arial"/>
                <a:cs typeface="Arial"/>
              </a:rPr>
              <a:t>perceived</a:t>
            </a:r>
            <a:r>
              <a:rPr b="1" spc="-30" dirty="0">
                <a:solidFill>
                  <a:srgbClr val="00AF50"/>
                </a:solidFill>
                <a:latin typeface="Arial"/>
                <a:cs typeface="Arial"/>
              </a:rPr>
              <a:t> </a:t>
            </a:r>
            <a:r>
              <a:rPr b="1" dirty="0">
                <a:solidFill>
                  <a:srgbClr val="00AF50"/>
                </a:solidFill>
                <a:latin typeface="Arial"/>
                <a:cs typeface="Arial"/>
              </a:rPr>
              <a:t>susceptibility:</a:t>
            </a:r>
            <a:r>
              <a:rPr b="1" spc="-20" dirty="0">
                <a:solidFill>
                  <a:srgbClr val="00AF50"/>
                </a:solidFill>
                <a:latin typeface="Arial"/>
                <a:cs typeface="Arial"/>
              </a:rPr>
              <a:t> </a:t>
            </a:r>
            <a:r>
              <a:rPr spc="-20" dirty="0">
                <a:solidFill>
                  <a:srgbClr val="00AF50"/>
                </a:solidFill>
                <a:latin typeface="Arial"/>
                <a:cs typeface="Arial"/>
              </a:rPr>
              <a:t>Young</a:t>
            </a:r>
            <a:r>
              <a:rPr spc="-50" dirty="0">
                <a:solidFill>
                  <a:srgbClr val="00AF50"/>
                </a:solidFill>
                <a:latin typeface="Arial"/>
                <a:cs typeface="Arial"/>
              </a:rPr>
              <a:t> </a:t>
            </a:r>
            <a:r>
              <a:rPr dirty="0">
                <a:solidFill>
                  <a:srgbClr val="00AF50"/>
                </a:solidFill>
                <a:latin typeface="Arial"/>
                <a:cs typeface="Arial"/>
              </a:rPr>
              <a:t>adults</a:t>
            </a:r>
            <a:r>
              <a:rPr spc="-60" dirty="0">
                <a:solidFill>
                  <a:srgbClr val="00AF50"/>
                </a:solidFill>
                <a:latin typeface="Arial"/>
                <a:cs typeface="Arial"/>
              </a:rPr>
              <a:t> </a:t>
            </a:r>
            <a:r>
              <a:rPr dirty="0">
                <a:solidFill>
                  <a:srgbClr val="00AF50"/>
                </a:solidFill>
                <a:latin typeface="Arial"/>
                <a:cs typeface="Arial"/>
              </a:rPr>
              <a:t>often</a:t>
            </a:r>
            <a:r>
              <a:rPr spc="-65" dirty="0">
                <a:solidFill>
                  <a:srgbClr val="00AF50"/>
                </a:solidFill>
                <a:latin typeface="Arial"/>
                <a:cs typeface="Arial"/>
              </a:rPr>
              <a:t> </a:t>
            </a:r>
            <a:r>
              <a:rPr dirty="0">
                <a:solidFill>
                  <a:srgbClr val="00AF50"/>
                </a:solidFill>
                <a:latin typeface="Arial"/>
                <a:cs typeface="Arial"/>
              </a:rPr>
              <a:t>underestimate</a:t>
            </a:r>
            <a:r>
              <a:rPr spc="-35" dirty="0">
                <a:solidFill>
                  <a:srgbClr val="00AF50"/>
                </a:solidFill>
                <a:latin typeface="Arial"/>
                <a:cs typeface="Arial"/>
              </a:rPr>
              <a:t> </a:t>
            </a:r>
            <a:r>
              <a:rPr dirty="0">
                <a:solidFill>
                  <a:srgbClr val="00AF50"/>
                </a:solidFill>
                <a:latin typeface="Arial"/>
                <a:cs typeface="Arial"/>
              </a:rPr>
              <a:t>personal</a:t>
            </a:r>
            <a:r>
              <a:rPr spc="-50" dirty="0">
                <a:solidFill>
                  <a:srgbClr val="00AF50"/>
                </a:solidFill>
                <a:latin typeface="Arial"/>
                <a:cs typeface="Arial"/>
              </a:rPr>
              <a:t> </a:t>
            </a:r>
            <a:r>
              <a:rPr dirty="0">
                <a:solidFill>
                  <a:srgbClr val="00AF50"/>
                </a:solidFill>
                <a:latin typeface="Arial"/>
                <a:cs typeface="Arial"/>
              </a:rPr>
              <a:t>health</a:t>
            </a:r>
            <a:r>
              <a:rPr spc="-60" dirty="0">
                <a:solidFill>
                  <a:srgbClr val="00AF50"/>
                </a:solidFill>
                <a:latin typeface="Arial"/>
                <a:cs typeface="Arial"/>
              </a:rPr>
              <a:t> </a:t>
            </a:r>
            <a:r>
              <a:rPr spc="-10" dirty="0">
                <a:solidFill>
                  <a:srgbClr val="00AF50"/>
                </a:solidFill>
                <a:latin typeface="Arial"/>
                <a:cs typeface="Arial"/>
              </a:rPr>
              <a:t>risks.</a:t>
            </a:r>
            <a:endParaRPr dirty="0">
              <a:latin typeface="Arial"/>
              <a:cs typeface="Arial"/>
            </a:endParaRPr>
          </a:p>
        </p:txBody>
      </p:sp>
      <p:grpSp>
        <p:nvGrpSpPr>
          <p:cNvPr id="9" name="object 9"/>
          <p:cNvGrpSpPr/>
          <p:nvPr/>
        </p:nvGrpSpPr>
        <p:grpSpPr>
          <a:xfrm>
            <a:off x="2702305" y="5232908"/>
            <a:ext cx="2134235" cy="1428750"/>
            <a:chOff x="2702305" y="5232908"/>
            <a:chExt cx="2134235" cy="1428750"/>
          </a:xfrm>
        </p:grpSpPr>
        <p:sp>
          <p:nvSpPr>
            <p:cNvPr id="10" name="object 10"/>
            <p:cNvSpPr/>
            <p:nvPr/>
          </p:nvSpPr>
          <p:spPr>
            <a:xfrm>
              <a:off x="2711830" y="5242433"/>
              <a:ext cx="1903730" cy="1209040"/>
            </a:xfrm>
            <a:custGeom>
              <a:avLst/>
              <a:gdLst/>
              <a:ahLst/>
              <a:cxnLst/>
              <a:rect l="l" t="t" r="r" b="b"/>
              <a:pathLst>
                <a:path w="1903729" h="1209039">
                  <a:moveTo>
                    <a:pt x="1782698" y="0"/>
                  </a:moveTo>
                  <a:lnTo>
                    <a:pt x="120904" y="0"/>
                  </a:lnTo>
                  <a:lnTo>
                    <a:pt x="73830" y="9495"/>
                  </a:lnTo>
                  <a:lnTo>
                    <a:pt x="35401" y="35385"/>
                  </a:lnTo>
                  <a:lnTo>
                    <a:pt x="9497" y="73777"/>
                  </a:lnTo>
                  <a:lnTo>
                    <a:pt x="0" y="120776"/>
                  </a:lnTo>
                  <a:lnTo>
                    <a:pt x="0" y="1087856"/>
                  </a:lnTo>
                  <a:lnTo>
                    <a:pt x="9497" y="1134904"/>
                  </a:lnTo>
                  <a:lnTo>
                    <a:pt x="35401" y="1173327"/>
                  </a:lnTo>
                  <a:lnTo>
                    <a:pt x="73830" y="1199234"/>
                  </a:lnTo>
                  <a:lnTo>
                    <a:pt x="120904" y="1208735"/>
                  </a:lnTo>
                  <a:lnTo>
                    <a:pt x="1782698" y="1208735"/>
                  </a:lnTo>
                  <a:lnTo>
                    <a:pt x="1829772" y="1199234"/>
                  </a:lnTo>
                  <a:lnTo>
                    <a:pt x="1868201" y="1173327"/>
                  </a:lnTo>
                  <a:lnTo>
                    <a:pt x="1894105" y="1134904"/>
                  </a:lnTo>
                  <a:lnTo>
                    <a:pt x="1903603" y="1087856"/>
                  </a:lnTo>
                  <a:lnTo>
                    <a:pt x="1903603" y="120776"/>
                  </a:lnTo>
                  <a:lnTo>
                    <a:pt x="1894105" y="73777"/>
                  </a:lnTo>
                  <a:lnTo>
                    <a:pt x="1868201" y="35385"/>
                  </a:lnTo>
                  <a:lnTo>
                    <a:pt x="1829772" y="9495"/>
                  </a:lnTo>
                  <a:lnTo>
                    <a:pt x="1782698" y="0"/>
                  </a:lnTo>
                  <a:close/>
                </a:path>
              </a:pathLst>
            </a:custGeom>
            <a:solidFill>
              <a:srgbClr val="92D050"/>
            </a:solidFill>
          </p:spPr>
          <p:txBody>
            <a:bodyPr wrap="square" lIns="0" tIns="0" rIns="0" bIns="0" rtlCol="0"/>
            <a:lstStyle/>
            <a:p>
              <a:endParaRPr/>
            </a:p>
          </p:txBody>
        </p:sp>
        <p:sp>
          <p:nvSpPr>
            <p:cNvPr id="11" name="object 11"/>
            <p:cNvSpPr/>
            <p:nvPr/>
          </p:nvSpPr>
          <p:spPr>
            <a:xfrm>
              <a:off x="2711830" y="5242433"/>
              <a:ext cx="1903730" cy="1209040"/>
            </a:xfrm>
            <a:custGeom>
              <a:avLst/>
              <a:gdLst/>
              <a:ahLst/>
              <a:cxnLst/>
              <a:rect l="l" t="t" r="r" b="b"/>
              <a:pathLst>
                <a:path w="1903729" h="1209039">
                  <a:moveTo>
                    <a:pt x="0" y="120776"/>
                  </a:moveTo>
                  <a:lnTo>
                    <a:pt x="9497" y="73777"/>
                  </a:lnTo>
                  <a:lnTo>
                    <a:pt x="35401" y="35385"/>
                  </a:lnTo>
                  <a:lnTo>
                    <a:pt x="73830" y="9495"/>
                  </a:lnTo>
                  <a:lnTo>
                    <a:pt x="120904" y="0"/>
                  </a:lnTo>
                  <a:lnTo>
                    <a:pt x="1782698" y="0"/>
                  </a:lnTo>
                  <a:lnTo>
                    <a:pt x="1829772" y="9495"/>
                  </a:lnTo>
                  <a:lnTo>
                    <a:pt x="1868201" y="35385"/>
                  </a:lnTo>
                  <a:lnTo>
                    <a:pt x="1894105" y="73777"/>
                  </a:lnTo>
                  <a:lnTo>
                    <a:pt x="1903603" y="120776"/>
                  </a:lnTo>
                  <a:lnTo>
                    <a:pt x="1903603" y="1087856"/>
                  </a:lnTo>
                  <a:lnTo>
                    <a:pt x="1894105" y="1134904"/>
                  </a:lnTo>
                  <a:lnTo>
                    <a:pt x="1868201" y="1173327"/>
                  </a:lnTo>
                  <a:lnTo>
                    <a:pt x="1829772" y="1199234"/>
                  </a:lnTo>
                  <a:lnTo>
                    <a:pt x="1782698" y="1208735"/>
                  </a:lnTo>
                  <a:lnTo>
                    <a:pt x="120904" y="1208735"/>
                  </a:lnTo>
                  <a:lnTo>
                    <a:pt x="73830" y="1199234"/>
                  </a:lnTo>
                  <a:lnTo>
                    <a:pt x="35401" y="1173327"/>
                  </a:lnTo>
                  <a:lnTo>
                    <a:pt x="9497" y="1134904"/>
                  </a:lnTo>
                  <a:lnTo>
                    <a:pt x="0" y="1087856"/>
                  </a:lnTo>
                  <a:lnTo>
                    <a:pt x="0" y="120776"/>
                  </a:lnTo>
                  <a:close/>
                </a:path>
              </a:pathLst>
            </a:custGeom>
            <a:ln w="19050">
              <a:solidFill>
                <a:srgbClr val="00AF50"/>
              </a:solidFill>
            </a:ln>
          </p:spPr>
          <p:txBody>
            <a:bodyPr wrap="square" lIns="0" tIns="0" rIns="0" bIns="0" rtlCol="0"/>
            <a:lstStyle/>
            <a:p>
              <a:endParaRPr/>
            </a:p>
          </p:txBody>
        </p:sp>
        <p:sp>
          <p:nvSpPr>
            <p:cNvPr id="12" name="object 12"/>
            <p:cNvSpPr/>
            <p:nvPr/>
          </p:nvSpPr>
          <p:spPr>
            <a:xfrm>
              <a:off x="2923412" y="5443347"/>
              <a:ext cx="1903730" cy="1209040"/>
            </a:xfrm>
            <a:custGeom>
              <a:avLst/>
              <a:gdLst/>
              <a:ahLst/>
              <a:cxnLst/>
              <a:rect l="l" t="t" r="r" b="b"/>
              <a:pathLst>
                <a:path w="1903729" h="1209040">
                  <a:moveTo>
                    <a:pt x="1782699" y="0"/>
                  </a:moveTo>
                  <a:lnTo>
                    <a:pt x="120776" y="0"/>
                  </a:lnTo>
                  <a:lnTo>
                    <a:pt x="73777" y="9497"/>
                  </a:lnTo>
                  <a:lnTo>
                    <a:pt x="35385" y="35401"/>
                  </a:lnTo>
                  <a:lnTo>
                    <a:pt x="9495" y="73830"/>
                  </a:lnTo>
                  <a:lnTo>
                    <a:pt x="0" y="120903"/>
                  </a:lnTo>
                  <a:lnTo>
                    <a:pt x="0" y="1087869"/>
                  </a:lnTo>
                  <a:lnTo>
                    <a:pt x="9495" y="1134922"/>
                  </a:lnTo>
                  <a:lnTo>
                    <a:pt x="35385" y="1173345"/>
                  </a:lnTo>
                  <a:lnTo>
                    <a:pt x="73777" y="1199249"/>
                  </a:lnTo>
                  <a:lnTo>
                    <a:pt x="120776" y="1208747"/>
                  </a:lnTo>
                  <a:lnTo>
                    <a:pt x="1782699" y="1208747"/>
                  </a:lnTo>
                  <a:lnTo>
                    <a:pt x="1829698" y="1199249"/>
                  </a:lnTo>
                  <a:lnTo>
                    <a:pt x="1868090" y="1173345"/>
                  </a:lnTo>
                  <a:lnTo>
                    <a:pt x="1893980" y="1134922"/>
                  </a:lnTo>
                  <a:lnTo>
                    <a:pt x="1903476" y="1087869"/>
                  </a:lnTo>
                  <a:lnTo>
                    <a:pt x="1903476" y="120903"/>
                  </a:lnTo>
                  <a:lnTo>
                    <a:pt x="1893980" y="73830"/>
                  </a:lnTo>
                  <a:lnTo>
                    <a:pt x="1868090" y="35401"/>
                  </a:lnTo>
                  <a:lnTo>
                    <a:pt x="1829698" y="9497"/>
                  </a:lnTo>
                  <a:lnTo>
                    <a:pt x="1782699" y="0"/>
                  </a:lnTo>
                  <a:close/>
                </a:path>
              </a:pathLst>
            </a:custGeom>
            <a:solidFill>
              <a:srgbClr val="FFFFFF">
                <a:alpha val="90194"/>
              </a:srgbClr>
            </a:solidFill>
          </p:spPr>
          <p:txBody>
            <a:bodyPr wrap="square" lIns="0" tIns="0" rIns="0" bIns="0" rtlCol="0"/>
            <a:lstStyle/>
            <a:p>
              <a:endParaRPr/>
            </a:p>
          </p:txBody>
        </p:sp>
        <p:sp>
          <p:nvSpPr>
            <p:cNvPr id="13" name="object 13"/>
            <p:cNvSpPr/>
            <p:nvPr/>
          </p:nvSpPr>
          <p:spPr>
            <a:xfrm>
              <a:off x="2923412" y="5443347"/>
              <a:ext cx="1903730" cy="1209040"/>
            </a:xfrm>
            <a:custGeom>
              <a:avLst/>
              <a:gdLst/>
              <a:ahLst/>
              <a:cxnLst/>
              <a:rect l="l" t="t" r="r" b="b"/>
              <a:pathLst>
                <a:path w="1903729" h="1209040">
                  <a:moveTo>
                    <a:pt x="0" y="120903"/>
                  </a:moveTo>
                  <a:lnTo>
                    <a:pt x="9495" y="73830"/>
                  </a:lnTo>
                  <a:lnTo>
                    <a:pt x="35385" y="35401"/>
                  </a:lnTo>
                  <a:lnTo>
                    <a:pt x="73777" y="9497"/>
                  </a:lnTo>
                  <a:lnTo>
                    <a:pt x="120776" y="0"/>
                  </a:lnTo>
                  <a:lnTo>
                    <a:pt x="1782699" y="0"/>
                  </a:lnTo>
                  <a:lnTo>
                    <a:pt x="1829698" y="9497"/>
                  </a:lnTo>
                  <a:lnTo>
                    <a:pt x="1868090" y="35401"/>
                  </a:lnTo>
                  <a:lnTo>
                    <a:pt x="1893980" y="73830"/>
                  </a:lnTo>
                  <a:lnTo>
                    <a:pt x="1903476" y="120903"/>
                  </a:lnTo>
                  <a:lnTo>
                    <a:pt x="1903476" y="1087869"/>
                  </a:lnTo>
                  <a:lnTo>
                    <a:pt x="1893980" y="1134922"/>
                  </a:lnTo>
                  <a:lnTo>
                    <a:pt x="1868090" y="1173345"/>
                  </a:lnTo>
                  <a:lnTo>
                    <a:pt x="1829698" y="1199249"/>
                  </a:lnTo>
                  <a:lnTo>
                    <a:pt x="1782699" y="1208747"/>
                  </a:lnTo>
                  <a:lnTo>
                    <a:pt x="120776" y="1208747"/>
                  </a:lnTo>
                  <a:lnTo>
                    <a:pt x="73777" y="1199249"/>
                  </a:lnTo>
                  <a:lnTo>
                    <a:pt x="35385" y="1173345"/>
                  </a:lnTo>
                  <a:lnTo>
                    <a:pt x="9495" y="1134922"/>
                  </a:lnTo>
                  <a:lnTo>
                    <a:pt x="0" y="1087869"/>
                  </a:lnTo>
                  <a:lnTo>
                    <a:pt x="0" y="120903"/>
                  </a:lnTo>
                  <a:close/>
                </a:path>
              </a:pathLst>
            </a:custGeom>
            <a:ln w="19050">
              <a:solidFill>
                <a:srgbClr val="00AF50"/>
              </a:solidFill>
            </a:ln>
          </p:spPr>
          <p:txBody>
            <a:bodyPr wrap="square" lIns="0" tIns="0" rIns="0" bIns="0" rtlCol="0"/>
            <a:lstStyle/>
            <a:p>
              <a:endParaRPr/>
            </a:p>
          </p:txBody>
        </p:sp>
      </p:grpSp>
      <p:sp>
        <p:nvSpPr>
          <p:cNvPr id="14" name="object 14"/>
          <p:cNvSpPr txBox="1"/>
          <p:nvPr/>
        </p:nvSpPr>
        <p:spPr>
          <a:xfrm>
            <a:off x="3067050" y="5833059"/>
            <a:ext cx="1616710" cy="360680"/>
          </a:xfrm>
          <a:prstGeom prst="rect">
            <a:avLst/>
          </a:prstGeom>
        </p:spPr>
        <p:txBody>
          <a:bodyPr vert="horz" wrap="square" lIns="0" tIns="12065" rIns="0" bIns="0" rtlCol="0">
            <a:spAutoFit/>
          </a:bodyPr>
          <a:lstStyle/>
          <a:p>
            <a:pPr marL="12700">
              <a:lnSpc>
                <a:spcPct val="100000"/>
              </a:lnSpc>
              <a:spcBef>
                <a:spcPts val="95"/>
              </a:spcBef>
            </a:pPr>
            <a:r>
              <a:rPr sz="2200" spc="60" dirty="0">
                <a:solidFill>
                  <a:srgbClr val="00AF50"/>
                </a:solidFill>
                <a:latin typeface="Calibri"/>
                <a:cs typeface="Calibri"/>
              </a:rPr>
              <a:t>Physiological</a:t>
            </a:r>
            <a:endParaRPr sz="2200">
              <a:latin typeface="Calibri"/>
              <a:cs typeface="Calibri"/>
            </a:endParaRPr>
          </a:p>
        </p:txBody>
      </p:sp>
      <p:grpSp>
        <p:nvGrpSpPr>
          <p:cNvPr id="15" name="object 15"/>
          <p:cNvGrpSpPr/>
          <p:nvPr/>
        </p:nvGrpSpPr>
        <p:grpSpPr>
          <a:xfrm>
            <a:off x="5028946" y="5232908"/>
            <a:ext cx="2134235" cy="1428750"/>
            <a:chOff x="5028946" y="5232908"/>
            <a:chExt cx="2134235" cy="1428750"/>
          </a:xfrm>
        </p:grpSpPr>
        <p:sp>
          <p:nvSpPr>
            <p:cNvPr id="16" name="object 16"/>
            <p:cNvSpPr/>
            <p:nvPr/>
          </p:nvSpPr>
          <p:spPr>
            <a:xfrm>
              <a:off x="5038471" y="5242433"/>
              <a:ext cx="1903730" cy="1209040"/>
            </a:xfrm>
            <a:custGeom>
              <a:avLst/>
              <a:gdLst/>
              <a:ahLst/>
              <a:cxnLst/>
              <a:rect l="l" t="t" r="r" b="b"/>
              <a:pathLst>
                <a:path w="1903729" h="1209039">
                  <a:moveTo>
                    <a:pt x="1782699" y="0"/>
                  </a:moveTo>
                  <a:lnTo>
                    <a:pt x="120903" y="0"/>
                  </a:lnTo>
                  <a:lnTo>
                    <a:pt x="73830" y="9495"/>
                  </a:lnTo>
                  <a:lnTo>
                    <a:pt x="35401" y="35385"/>
                  </a:lnTo>
                  <a:lnTo>
                    <a:pt x="9497" y="73777"/>
                  </a:lnTo>
                  <a:lnTo>
                    <a:pt x="0" y="120776"/>
                  </a:lnTo>
                  <a:lnTo>
                    <a:pt x="0" y="1087856"/>
                  </a:lnTo>
                  <a:lnTo>
                    <a:pt x="9497" y="1134904"/>
                  </a:lnTo>
                  <a:lnTo>
                    <a:pt x="35401" y="1173327"/>
                  </a:lnTo>
                  <a:lnTo>
                    <a:pt x="73830" y="1199234"/>
                  </a:lnTo>
                  <a:lnTo>
                    <a:pt x="120903" y="1208735"/>
                  </a:lnTo>
                  <a:lnTo>
                    <a:pt x="1782699" y="1208735"/>
                  </a:lnTo>
                  <a:lnTo>
                    <a:pt x="1829772" y="1199234"/>
                  </a:lnTo>
                  <a:lnTo>
                    <a:pt x="1868201" y="1173327"/>
                  </a:lnTo>
                  <a:lnTo>
                    <a:pt x="1894105" y="1134904"/>
                  </a:lnTo>
                  <a:lnTo>
                    <a:pt x="1903602" y="1087856"/>
                  </a:lnTo>
                  <a:lnTo>
                    <a:pt x="1903602" y="120776"/>
                  </a:lnTo>
                  <a:lnTo>
                    <a:pt x="1894105" y="73777"/>
                  </a:lnTo>
                  <a:lnTo>
                    <a:pt x="1868201" y="35385"/>
                  </a:lnTo>
                  <a:lnTo>
                    <a:pt x="1829772" y="9495"/>
                  </a:lnTo>
                  <a:lnTo>
                    <a:pt x="1782699" y="0"/>
                  </a:lnTo>
                  <a:close/>
                </a:path>
              </a:pathLst>
            </a:custGeom>
            <a:solidFill>
              <a:srgbClr val="00AF50"/>
            </a:solidFill>
          </p:spPr>
          <p:txBody>
            <a:bodyPr wrap="square" lIns="0" tIns="0" rIns="0" bIns="0" rtlCol="0"/>
            <a:lstStyle/>
            <a:p>
              <a:endParaRPr/>
            </a:p>
          </p:txBody>
        </p:sp>
        <p:sp>
          <p:nvSpPr>
            <p:cNvPr id="17" name="object 17"/>
            <p:cNvSpPr/>
            <p:nvPr/>
          </p:nvSpPr>
          <p:spPr>
            <a:xfrm>
              <a:off x="5038471" y="5242433"/>
              <a:ext cx="1903730" cy="1209040"/>
            </a:xfrm>
            <a:custGeom>
              <a:avLst/>
              <a:gdLst/>
              <a:ahLst/>
              <a:cxnLst/>
              <a:rect l="l" t="t" r="r" b="b"/>
              <a:pathLst>
                <a:path w="1903729" h="1209039">
                  <a:moveTo>
                    <a:pt x="0" y="120776"/>
                  </a:moveTo>
                  <a:lnTo>
                    <a:pt x="9497" y="73777"/>
                  </a:lnTo>
                  <a:lnTo>
                    <a:pt x="35401" y="35385"/>
                  </a:lnTo>
                  <a:lnTo>
                    <a:pt x="73830" y="9495"/>
                  </a:lnTo>
                  <a:lnTo>
                    <a:pt x="120903" y="0"/>
                  </a:lnTo>
                  <a:lnTo>
                    <a:pt x="1782699" y="0"/>
                  </a:lnTo>
                  <a:lnTo>
                    <a:pt x="1829772" y="9495"/>
                  </a:lnTo>
                  <a:lnTo>
                    <a:pt x="1868201" y="35385"/>
                  </a:lnTo>
                  <a:lnTo>
                    <a:pt x="1894105" y="73777"/>
                  </a:lnTo>
                  <a:lnTo>
                    <a:pt x="1903602" y="120776"/>
                  </a:lnTo>
                  <a:lnTo>
                    <a:pt x="1903602" y="1087856"/>
                  </a:lnTo>
                  <a:lnTo>
                    <a:pt x="1894105" y="1134904"/>
                  </a:lnTo>
                  <a:lnTo>
                    <a:pt x="1868201" y="1173327"/>
                  </a:lnTo>
                  <a:lnTo>
                    <a:pt x="1829772" y="1199234"/>
                  </a:lnTo>
                  <a:lnTo>
                    <a:pt x="1782699" y="1208735"/>
                  </a:lnTo>
                  <a:lnTo>
                    <a:pt x="120903" y="1208735"/>
                  </a:lnTo>
                  <a:lnTo>
                    <a:pt x="73830" y="1199234"/>
                  </a:lnTo>
                  <a:lnTo>
                    <a:pt x="35401" y="1173327"/>
                  </a:lnTo>
                  <a:lnTo>
                    <a:pt x="9497" y="1134904"/>
                  </a:lnTo>
                  <a:lnTo>
                    <a:pt x="0" y="1087856"/>
                  </a:lnTo>
                  <a:lnTo>
                    <a:pt x="0" y="120776"/>
                  </a:lnTo>
                  <a:close/>
                </a:path>
              </a:pathLst>
            </a:custGeom>
            <a:ln w="19050">
              <a:solidFill>
                <a:srgbClr val="92D050"/>
              </a:solidFill>
            </a:ln>
          </p:spPr>
          <p:txBody>
            <a:bodyPr wrap="square" lIns="0" tIns="0" rIns="0" bIns="0" rtlCol="0"/>
            <a:lstStyle/>
            <a:p>
              <a:endParaRPr/>
            </a:p>
          </p:txBody>
        </p:sp>
        <p:sp>
          <p:nvSpPr>
            <p:cNvPr id="18" name="object 18"/>
            <p:cNvSpPr/>
            <p:nvPr/>
          </p:nvSpPr>
          <p:spPr>
            <a:xfrm>
              <a:off x="5249926" y="5443347"/>
              <a:ext cx="1903730" cy="1209040"/>
            </a:xfrm>
            <a:custGeom>
              <a:avLst/>
              <a:gdLst/>
              <a:ahLst/>
              <a:cxnLst/>
              <a:rect l="l" t="t" r="r" b="b"/>
              <a:pathLst>
                <a:path w="1903729" h="1209040">
                  <a:moveTo>
                    <a:pt x="1782699" y="0"/>
                  </a:moveTo>
                  <a:lnTo>
                    <a:pt x="120903" y="0"/>
                  </a:lnTo>
                  <a:lnTo>
                    <a:pt x="73830" y="9497"/>
                  </a:lnTo>
                  <a:lnTo>
                    <a:pt x="35401" y="35401"/>
                  </a:lnTo>
                  <a:lnTo>
                    <a:pt x="9497" y="73830"/>
                  </a:lnTo>
                  <a:lnTo>
                    <a:pt x="0" y="120903"/>
                  </a:lnTo>
                  <a:lnTo>
                    <a:pt x="0" y="1087869"/>
                  </a:lnTo>
                  <a:lnTo>
                    <a:pt x="9497" y="1134922"/>
                  </a:lnTo>
                  <a:lnTo>
                    <a:pt x="35401" y="1173345"/>
                  </a:lnTo>
                  <a:lnTo>
                    <a:pt x="73830" y="1199249"/>
                  </a:lnTo>
                  <a:lnTo>
                    <a:pt x="120903" y="1208747"/>
                  </a:lnTo>
                  <a:lnTo>
                    <a:pt x="1782699" y="1208747"/>
                  </a:lnTo>
                  <a:lnTo>
                    <a:pt x="1829772" y="1199249"/>
                  </a:lnTo>
                  <a:lnTo>
                    <a:pt x="1868201" y="1173345"/>
                  </a:lnTo>
                  <a:lnTo>
                    <a:pt x="1894105" y="1134922"/>
                  </a:lnTo>
                  <a:lnTo>
                    <a:pt x="1903602" y="1087869"/>
                  </a:lnTo>
                  <a:lnTo>
                    <a:pt x="1903602" y="120903"/>
                  </a:lnTo>
                  <a:lnTo>
                    <a:pt x="1894105" y="73830"/>
                  </a:lnTo>
                  <a:lnTo>
                    <a:pt x="1868201" y="35401"/>
                  </a:lnTo>
                  <a:lnTo>
                    <a:pt x="1829772" y="9497"/>
                  </a:lnTo>
                  <a:lnTo>
                    <a:pt x="1782699" y="0"/>
                  </a:lnTo>
                  <a:close/>
                </a:path>
              </a:pathLst>
            </a:custGeom>
            <a:solidFill>
              <a:srgbClr val="FFFFFF">
                <a:alpha val="90194"/>
              </a:srgbClr>
            </a:solidFill>
          </p:spPr>
          <p:txBody>
            <a:bodyPr wrap="square" lIns="0" tIns="0" rIns="0" bIns="0" rtlCol="0"/>
            <a:lstStyle/>
            <a:p>
              <a:endParaRPr/>
            </a:p>
          </p:txBody>
        </p:sp>
        <p:sp>
          <p:nvSpPr>
            <p:cNvPr id="19" name="object 19"/>
            <p:cNvSpPr/>
            <p:nvPr/>
          </p:nvSpPr>
          <p:spPr>
            <a:xfrm>
              <a:off x="5249926" y="5443347"/>
              <a:ext cx="1903730" cy="1209040"/>
            </a:xfrm>
            <a:custGeom>
              <a:avLst/>
              <a:gdLst/>
              <a:ahLst/>
              <a:cxnLst/>
              <a:rect l="l" t="t" r="r" b="b"/>
              <a:pathLst>
                <a:path w="1903729" h="1209040">
                  <a:moveTo>
                    <a:pt x="0" y="120903"/>
                  </a:moveTo>
                  <a:lnTo>
                    <a:pt x="9497" y="73830"/>
                  </a:lnTo>
                  <a:lnTo>
                    <a:pt x="35401" y="35401"/>
                  </a:lnTo>
                  <a:lnTo>
                    <a:pt x="73830" y="9497"/>
                  </a:lnTo>
                  <a:lnTo>
                    <a:pt x="120903" y="0"/>
                  </a:lnTo>
                  <a:lnTo>
                    <a:pt x="1782699" y="0"/>
                  </a:lnTo>
                  <a:lnTo>
                    <a:pt x="1829772" y="9497"/>
                  </a:lnTo>
                  <a:lnTo>
                    <a:pt x="1868201" y="35401"/>
                  </a:lnTo>
                  <a:lnTo>
                    <a:pt x="1894105" y="73830"/>
                  </a:lnTo>
                  <a:lnTo>
                    <a:pt x="1903602" y="120903"/>
                  </a:lnTo>
                  <a:lnTo>
                    <a:pt x="1903602" y="1087869"/>
                  </a:lnTo>
                  <a:lnTo>
                    <a:pt x="1894105" y="1134922"/>
                  </a:lnTo>
                  <a:lnTo>
                    <a:pt x="1868201" y="1173345"/>
                  </a:lnTo>
                  <a:lnTo>
                    <a:pt x="1829772" y="1199249"/>
                  </a:lnTo>
                  <a:lnTo>
                    <a:pt x="1782699" y="1208747"/>
                  </a:lnTo>
                  <a:lnTo>
                    <a:pt x="120903" y="1208747"/>
                  </a:lnTo>
                  <a:lnTo>
                    <a:pt x="73830" y="1199249"/>
                  </a:lnTo>
                  <a:lnTo>
                    <a:pt x="35401" y="1173345"/>
                  </a:lnTo>
                  <a:lnTo>
                    <a:pt x="9497" y="1134922"/>
                  </a:lnTo>
                  <a:lnTo>
                    <a:pt x="0" y="1087869"/>
                  </a:lnTo>
                  <a:lnTo>
                    <a:pt x="0" y="120903"/>
                  </a:lnTo>
                  <a:close/>
                </a:path>
              </a:pathLst>
            </a:custGeom>
            <a:ln w="19050">
              <a:solidFill>
                <a:srgbClr val="92D050"/>
              </a:solidFill>
            </a:ln>
          </p:spPr>
          <p:txBody>
            <a:bodyPr wrap="square" lIns="0" tIns="0" rIns="0" bIns="0" rtlCol="0"/>
            <a:lstStyle/>
            <a:p>
              <a:endParaRPr/>
            </a:p>
          </p:txBody>
        </p:sp>
      </p:grpSp>
      <p:sp>
        <p:nvSpPr>
          <p:cNvPr id="20" name="object 20"/>
          <p:cNvSpPr txBox="1"/>
          <p:nvPr/>
        </p:nvSpPr>
        <p:spPr>
          <a:xfrm>
            <a:off x="5360289" y="5833059"/>
            <a:ext cx="1684020" cy="360680"/>
          </a:xfrm>
          <a:prstGeom prst="rect">
            <a:avLst/>
          </a:prstGeom>
        </p:spPr>
        <p:txBody>
          <a:bodyPr vert="horz" wrap="square" lIns="0" tIns="12065" rIns="0" bIns="0" rtlCol="0">
            <a:spAutoFit/>
          </a:bodyPr>
          <a:lstStyle/>
          <a:p>
            <a:pPr marL="12700">
              <a:lnSpc>
                <a:spcPct val="100000"/>
              </a:lnSpc>
              <a:spcBef>
                <a:spcPts val="95"/>
              </a:spcBef>
            </a:pPr>
            <a:r>
              <a:rPr sz="2200" spc="70" dirty="0">
                <a:solidFill>
                  <a:srgbClr val="00AF50"/>
                </a:solidFill>
                <a:latin typeface="Calibri"/>
                <a:cs typeface="Calibri"/>
              </a:rPr>
              <a:t>Psychological</a:t>
            </a:r>
            <a:endParaRPr sz="2200">
              <a:latin typeface="Calibri"/>
              <a:cs typeface="Calibri"/>
            </a:endParaRPr>
          </a:p>
        </p:txBody>
      </p:sp>
      <p:grpSp>
        <p:nvGrpSpPr>
          <p:cNvPr id="21" name="object 21"/>
          <p:cNvGrpSpPr/>
          <p:nvPr/>
        </p:nvGrpSpPr>
        <p:grpSpPr>
          <a:xfrm>
            <a:off x="7355585" y="5232908"/>
            <a:ext cx="2134235" cy="1428750"/>
            <a:chOff x="7355585" y="5232908"/>
            <a:chExt cx="2134235" cy="1428750"/>
          </a:xfrm>
        </p:grpSpPr>
        <p:sp>
          <p:nvSpPr>
            <p:cNvPr id="22" name="object 22"/>
            <p:cNvSpPr/>
            <p:nvPr/>
          </p:nvSpPr>
          <p:spPr>
            <a:xfrm>
              <a:off x="7365110" y="5242433"/>
              <a:ext cx="1903730" cy="1209040"/>
            </a:xfrm>
            <a:custGeom>
              <a:avLst/>
              <a:gdLst/>
              <a:ahLst/>
              <a:cxnLst/>
              <a:rect l="l" t="t" r="r" b="b"/>
              <a:pathLst>
                <a:path w="1903729" h="1209039">
                  <a:moveTo>
                    <a:pt x="1782699" y="0"/>
                  </a:moveTo>
                  <a:lnTo>
                    <a:pt x="120777" y="0"/>
                  </a:lnTo>
                  <a:lnTo>
                    <a:pt x="73777" y="9495"/>
                  </a:lnTo>
                  <a:lnTo>
                    <a:pt x="35385" y="35385"/>
                  </a:lnTo>
                  <a:lnTo>
                    <a:pt x="9495" y="73777"/>
                  </a:lnTo>
                  <a:lnTo>
                    <a:pt x="0" y="120776"/>
                  </a:lnTo>
                  <a:lnTo>
                    <a:pt x="0" y="1087856"/>
                  </a:lnTo>
                  <a:lnTo>
                    <a:pt x="9495" y="1134904"/>
                  </a:lnTo>
                  <a:lnTo>
                    <a:pt x="35385" y="1173327"/>
                  </a:lnTo>
                  <a:lnTo>
                    <a:pt x="73777" y="1199234"/>
                  </a:lnTo>
                  <a:lnTo>
                    <a:pt x="120777" y="1208735"/>
                  </a:lnTo>
                  <a:lnTo>
                    <a:pt x="1782699" y="1208735"/>
                  </a:lnTo>
                  <a:lnTo>
                    <a:pt x="1829698" y="1199234"/>
                  </a:lnTo>
                  <a:lnTo>
                    <a:pt x="1868090" y="1173327"/>
                  </a:lnTo>
                  <a:lnTo>
                    <a:pt x="1893980" y="1134904"/>
                  </a:lnTo>
                  <a:lnTo>
                    <a:pt x="1903476" y="1087856"/>
                  </a:lnTo>
                  <a:lnTo>
                    <a:pt x="1903476" y="120776"/>
                  </a:lnTo>
                  <a:lnTo>
                    <a:pt x="1893980" y="73777"/>
                  </a:lnTo>
                  <a:lnTo>
                    <a:pt x="1868090" y="35385"/>
                  </a:lnTo>
                  <a:lnTo>
                    <a:pt x="1829698" y="9495"/>
                  </a:lnTo>
                  <a:lnTo>
                    <a:pt x="1782699" y="0"/>
                  </a:lnTo>
                  <a:close/>
                </a:path>
              </a:pathLst>
            </a:custGeom>
            <a:solidFill>
              <a:srgbClr val="92D050"/>
            </a:solidFill>
          </p:spPr>
          <p:txBody>
            <a:bodyPr wrap="square" lIns="0" tIns="0" rIns="0" bIns="0" rtlCol="0"/>
            <a:lstStyle/>
            <a:p>
              <a:endParaRPr/>
            </a:p>
          </p:txBody>
        </p:sp>
        <p:sp>
          <p:nvSpPr>
            <p:cNvPr id="23" name="object 23"/>
            <p:cNvSpPr/>
            <p:nvPr/>
          </p:nvSpPr>
          <p:spPr>
            <a:xfrm>
              <a:off x="7365110" y="5242433"/>
              <a:ext cx="1903730" cy="1209040"/>
            </a:xfrm>
            <a:custGeom>
              <a:avLst/>
              <a:gdLst/>
              <a:ahLst/>
              <a:cxnLst/>
              <a:rect l="l" t="t" r="r" b="b"/>
              <a:pathLst>
                <a:path w="1903729" h="1209039">
                  <a:moveTo>
                    <a:pt x="0" y="120776"/>
                  </a:moveTo>
                  <a:lnTo>
                    <a:pt x="9495" y="73777"/>
                  </a:lnTo>
                  <a:lnTo>
                    <a:pt x="35385" y="35385"/>
                  </a:lnTo>
                  <a:lnTo>
                    <a:pt x="73777" y="9495"/>
                  </a:lnTo>
                  <a:lnTo>
                    <a:pt x="120777" y="0"/>
                  </a:lnTo>
                  <a:lnTo>
                    <a:pt x="1782699" y="0"/>
                  </a:lnTo>
                  <a:lnTo>
                    <a:pt x="1829698" y="9495"/>
                  </a:lnTo>
                  <a:lnTo>
                    <a:pt x="1868090" y="35385"/>
                  </a:lnTo>
                  <a:lnTo>
                    <a:pt x="1893980" y="73777"/>
                  </a:lnTo>
                  <a:lnTo>
                    <a:pt x="1903476" y="120776"/>
                  </a:lnTo>
                  <a:lnTo>
                    <a:pt x="1903476" y="1087856"/>
                  </a:lnTo>
                  <a:lnTo>
                    <a:pt x="1893980" y="1134904"/>
                  </a:lnTo>
                  <a:lnTo>
                    <a:pt x="1868090" y="1173327"/>
                  </a:lnTo>
                  <a:lnTo>
                    <a:pt x="1829698" y="1199234"/>
                  </a:lnTo>
                  <a:lnTo>
                    <a:pt x="1782699" y="1208735"/>
                  </a:lnTo>
                  <a:lnTo>
                    <a:pt x="120777" y="1208735"/>
                  </a:lnTo>
                  <a:lnTo>
                    <a:pt x="73777" y="1199234"/>
                  </a:lnTo>
                  <a:lnTo>
                    <a:pt x="35385" y="1173327"/>
                  </a:lnTo>
                  <a:lnTo>
                    <a:pt x="9495" y="1134904"/>
                  </a:lnTo>
                  <a:lnTo>
                    <a:pt x="0" y="1087856"/>
                  </a:lnTo>
                  <a:lnTo>
                    <a:pt x="0" y="120776"/>
                  </a:lnTo>
                  <a:close/>
                </a:path>
              </a:pathLst>
            </a:custGeom>
            <a:ln w="19050">
              <a:solidFill>
                <a:srgbClr val="00AF50"/>
              </a:solidFill>
            </a:ln>
          </p:spPr>
          <p:txBody>
            <a:bodyPr wrap="square" lIns="0" tIns="0" rIns="0" bIns="0" rtlCol="0"/>
            <a:lstStyle/>
            <a:p>
              <a:endParaRPr/>
            </a:p>
          </p:txBody>
        </p:sp>
        <p:sp>
          <p:nvSpPr>
            <p:cNvPr id="24" name="object 24"/>
            <p:cNvSpPr/>
            <p:nvPr/>
          </p:nvSpPr>
          <p:spPr>
            <a:xfrm>
              <a:off x="7576565" y="5443347"/>
              <a:ext cx="1903730" cy="1209040"/>
            </a:xfrm>
            <a:custGeom>
              <a:avLst/>
              <a:gdLst/>
              <a:ahLst/>
              <a:cxnLst/>
              <a:rect l="l" t="t" r="r" b="b"/>
              <a:pathLst>
                <a:path w="1903729" h="1209040">
                  <a:moveTo>
                    <a:pt x="1782699" y="0"/>
                  </a:moveTo>
                  <a:lnTo>
                    <a:pt x="120903" y="0"/>
                  </a:lnTo>
                  <a:lnTo>
                    <a:pt x="73830" y="9497"/>
                  </a:lnTo>
                  <a:lnTo>
                    <a:pt x="35401" y="35401"/>
                  </a:lnTo>
                  <a:lnTo>
                    <a:pt x="9497" y="73830"/>
                  </a:lnTo>
                  <a:lnTo>
                    <a:pt x="0" y="120903"/>
                  </a:lnTo>
                  <a:lnTo>
                    <a:pt x="0" y="1087869"/>
                  </a:lnTo>
                  <a:lnTo>
                    <a:pt x="9497" y="1134922"/>
                  </a:lnTo>
                  <a:lnTo>
                    <a:pt x="35401" y="1173345"/>
                  </a:lnTo>
                  <a:lnTo>
                    <a:pt x="73830" y="1199249"/>
                  </a:lnTo>
                  <a:lnTo>
                    <a:pt x="120903" y="1208747"/>
                  </a:lnTo>
                  <a:lnTo>
                    <a:pt x="1782699" y="1208747"/>
                  </a:lnTo>
                  <a:lnTo>
                    <a:pt x="1829772" y="1199249"/>
                  </a:lnTo>
                  <a:lnTo>
                    <a:pt x="1868201" y="1173345"/>
                  </a:lnTo>
                  <a:lnTo>
                    <a:pt x="1894105" y="1134922"/>
                  </a:lnTo>
                  <a:lnTo>
                    <a:pt x="1903602" y="1087869"/>
                  </a:lnTo>
                  <a:lnTo>
                    <a:pt x="1903602" y="120903"/>
                  </a:lnTo>
                  <a:lnTo>
                    <a:pt x="1894105" y="73830"/>
                  </a:lnTo>
                  <a:lnTo>
                    <a:pt x="1868201" y="35401"/>
                  </a:lnTo>
                  <a:lnTo>
                    <a:pt x="1829772" y="9497"/>
                  </a:lnTo>
                  <a:lnTo>
                    <a:pt x="1782699" y="0"/>
                  </a:lnTo>
                  <a:close/>
                </a:path>
              </a:pathLst>
            </a:custGeom>
            <a:solidFill>
              <a:srgbClr val="FFFFFF">
                <a:alpha val="90194"/>
              </a:srgbClr>
            </a:solidFill>
          </p:spPr>
          <p:txBody>
            <a:bodyPr wrap="square" lIns="0" tIns="0" rIns="0" bIns="0" rtlCol="0"/>
            <a:lstStyle/>
            <a:p>
              <a:endParaRPr/>
            </a:p>
          </p:txBody>
        </p:sp>
        <p:sp>
          <p:nvSpPr>
            <p:cNvPr id="25" name="object 25"/>
            <p:cNvSpPr/>
            <p:nvPr/>
          </p:nvSpPr>
          <p:spPr>
            <a:xfrm>
              <a:off x="7576565" y="5443347"/>
              <a:ext cx="1903730" cy="1209040"/>
            </a:xfrm>
            <a:custGeom>
              <a:avLst/>
              <a:gdLst/>
              <a:ahLst/>
              <a:cxnLst/>
              <a:rect l="l" t="t" r="r" b="b"/>
              <a:pathLst>
                <a:path w="1903729" h="1209040">
                  <a:moveTo>
                    <a:pt x="0" y="120903"/>
                  </a:moveTo>
                  <a:lnTo>
                    <a:pt x="9497" y="73830"/>
                  </a:lnTo>
                  <a:lnTo>
                    <a:pt x="35401" y="35401"/>
                  </a:lnTo>
                  <a:lnTo>
                    <a:pt x="73830" y="9497"/>
                  </a:lnTo>
                  <a:lnTo>
                    <a:pt x="120903" y="0"/>
                  </a:lnTo>
                  <a:lnTo>
                    <a:pt x="1782699" y="0"/>
                  </a:lnTo>
                  <a:lnTo>
                    <a:pt x="1829772" y="9497"/>
                  </a:lnTo>
                  <a:lnTo>
                    <a:pt x="1868201" y="35401"/>
                  </a:lnTo>
                  <a:lnTo>
                    <a:pt x="1894105" y="73830"/>
                  </a:lnTo>
                  <a:lnTo>
                    <a:pt x="1903602" y="120903"/>
                  </a:lnTo>
                  <a:lnTo>
                    <a:pt x="1903602" y="1087869"/>
                  </a:lnTo>
                  <a:lnTo>
                    <a:pt x="1894105" y="1134922"/>
                  </a:lnTo>
                  <a:lnTo>
                    <a:pt x="1868201" y="1173345"/>
                  </a:lnTo>
                  <a:lnTo>
                    <a:pt x="1829772" y="1199249"/>
                  </a:lnTo>
                  <a:lnTo>
                    <a:pt x="1782699" y="1208747"/>
                  </a:lnTo>
                  <a:lnTo>
                    <a:pt x="120903" y="1208747"/>
                  </a:lnTo>
                  <a:lnTo>
                    <a:pt x="73830" y="1199249"/>
                  </a:lnTo>
                  <a:lnTo>
                    <a:pt x="35401" y="1173345"/>
                  </a:lnTo>
                  <a:lnTo>
                    <a:pt x="9497" y="1134922"/>
                  </a:lnTo>
                  <a:lnTo>
                    <a:pt x="0" y="1087869"/>
                  </a:lnTo>
                  <a:lnTo>
                    <a:pt x="0" y="120903"/>
                  </a:lnTo>
                  <a:close/>
                </a:path>
              </a:pathLst>
            </a:custGeom>
            <a:ln w="19050">
              <a:solidFill>
                <a:srgbClr val="00AF50"/>
              </a:solidFill>
            </a:ln>
          </p:spPr>
          <p:txBody>
            <a:bodyPr wrap="square" lIns="0" tIns="0" rIns="0" bIns="0" rtlCol="0"/>
            <a:lstStyle/>
            <a:p>
              <a:endParaRPr/>
            </a:p>
          </p:txBody>
        </p:sp>
      </p:grpSp>
      <p:sp>
        <p:nvSpPr>
          <p:cNvPr id="26" name="object 26"/>
          <p:cNvSpPr txBox="1"/>
          <p:nvPr/>
        </p:nvSpPr>
        <p:spPr>
          <a:xfrm>
            <a:off x="7790815" y="5833059"/>
            <a:ext cx="1476375" cy="360680"/>
          </a:xfrm>
          <a:prstGeom prst="rect">
            <a:avLst/>
          </a:prstGeom>
        </p:spPr>
        <p:txBody>
          <a:bodyPr vert="horz" wrap="square" lIns="0" tIns="12065" rIns="0" bIns="0" rtlCol="0">
            <a:spAutoFit/>
          </a:bodyPr>
          <a:lstStyle/>
          <a:p>
            <a:pPr marL="12700">
              <a:lnSpc>
                <a:spcPct val="100000"/>
              </a:lnSpc>
              <a:spcBef>
                <a:spcPts val="95"/>
              </a:spcBef>
            </a:pPr>
            <a:r>
              <a:rPr sz="2200" spc="75" dirty="0">
                <a:solidFill>
                  <a:srgbClr val="00AF50"/>
                </a:solidFill>
                <a:latin typeface="Calibri"/>
                <a:cs typeface="Calibri"/>
              </a:rPr>
              <a:t>sociological</a:t>
            </a:r>
            <a:endParaRPr sz="2200">
              <a:latin typeface="Calibri"/>
              <a:cs typeface="Calibri"/>
            </a:endParaRPr>
          </a:p>
        </p:txBody>
      </p:sp>
      <p:sp>
        <p:nvSpPr>
          <p:cNvPr id="27" name="object 27"/>
          <p:cNvSpPr txBox="1"/>
          <p:nvPr/>
        </p:nvSpPr>
        <p:spPr>
          <a:xfrm>
            <a:off x="9560179" y="6399072"/>
            <a:ext cx="1688464" cy="300355"/>
          </a:xfrm>
          <a:prstGeom prst="rect">
            <a:avLst/>
          </a:prstGeom>
        </p:spPr>
        <p:txBody>
          <a:bodyPr vert="horz" wrap="square" lIns="0" tIns="12700" rIns="0" bIns="0" rtlCol="0">
            <a:spAutoFit/>
          </a:bodyPr>
          <a:lstStyle/>
          <a:p>
            <a:pPr marL="12700">
              <a:lnSpc>
                <a:spcPct val="100000"/>
              </a:lnSpc>
              <a:spcBef>
                <a:spcPts val="100"/>
              </a:spcBef>
            </a:pPr>
            <a:r>
              <a:rPr sz="1800" spc="-10" dirty="0">
                <a:solidFill>
                  <a:srgbClr val="275217"/>
                </a:solidFill>
                <a:latin typeface="Arial"/>
                <a:cs typeface="Arial"/>
              </a:rPr>
              <a:t>(Source:</a:t>
            </a:r>
            <a:r>
              <a:rPr sz="1800" spc="-60" dirty="0">
                <a:solidFill>
                  <a:srgbClr val="275217"/>
                </a:solidFill>
                <a:latin typeface="Arial"/>
                <a:cs typeface="Arial"/>
              </a:rPr>
              <a:t> </a:t>
            </a:r>
            <a:r>
              <a:rPr sz="1800" spc="-10" dirty="0">
                <a:solidFill>
                  <a:srgbClr val="275217"/>
                </a:solidFill>
                <a:latin typeface="Arial"/>
                <a:cs typeface="Arial"/>
              </a:rPr>
              <a:t>Author)</a:t>
            </a:r>
            <a:endParaRPr sz="1800">
              <a:latin typeface="Arial"/>
              <a:cs typeface="Aria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464921" y="79070"/>
            <a:ext cx="4997450" cy="697230"/>
          </a:xfrm>
          <a:prstGeom prst="rect">
            <a:avLst/>
          </a:prstGeom>
        </p:spPr>
        <p:txBody>
          <a:bodyPr vert="horz" wrap="square" lIns="0" tIns="13335" rIns="0" bIns="0" rtlCol="0">
            <a:spAutoFit/>
          </a:bodyPr>
          <a:lstStyle/>
          <a:p>
            <a:pPr marL="12700">
              <a:lnSpc>
                <a:spcPct val="100000"/>
              </a:lnSpc>
              <a:spcBef>
                <a:spcPts val="105"/>
              </a:spcBef>
            </a:pPr>
            <a:r>
              <a:rPr dirty="0">
                <a:solidFill>
                  <a:schemeClr val="tx1"/>
                </a:solidFill>
                <a:latin typeface="Calibri"/>
                <a:cs typeface="Calibri"/>
              </a:rPr>
              <a:t>Behavioural</a:t>
            </a:r>
            <a:r>
              <a:rPr spc="-5" dirty="0">
                <a:solidFill>
                  <a:schemeClr val="tx1"/>
                </a:solidFill>
                <a:latin typeface="Calibri"/>
                <a:cs typeface="Calibri"/>
              </a:rPr>
              <a:t> </a:t>
            </a:r>
            <a:r>
              <a:rPr spc="-10" dirty="0">
                <a:solidFill>
                  <a:schemeClr val="tx1"/>
                </a:solidFill>
                <a:latin typeface="Calibri"/>
                <a:cs typeface="Calibri"/>
              </a:rPr>
              <a:t>Theories</a:t>
            </a:r>
          </a:p>
        </p:txBody>
      </p:sp>
      <p:sp>
        <p:nvSpPr>
          <p:cNvPr id="3" name="object 3"/>
          <p:cNvSpPr/>
          <p:nvPr/>
        </p:nvSpPr>
        <p:spPr>
          <a:xfrm>
            <a:off x="477634" y="678687"/>
            <a:ext cx="4971415" cy="13970"/>
          </a:xfrm>
          <a:custGeom>
            <a:avLst/>
            <a:gdLst/>
            <a:ahLst/>
            <a:cxnLst/>
            <a:rect l="l" t="t" r="r" b="b"/>
            <a:pathLst>
              <a:path w="4971415" h="13970">
                <a:moveTo>
                  <a:pt x="4971300" y="0"/>
                </a:moveTo>
                <a:lnTo>
                  <a:pt x="0" y="0"/>
                </a:lnTo>
                <a:lnTo>
                  <a:pt x="0" y="13715"/>
                </a:lnTo>
                <a:lnTo>
                  <a:pt x="4971300" y="13715"/>
                </a:lnTo>
                <a:lnTo>
                  <a:pt x="4971300" y="0"/>
                </a:lnTo>
                <a:close/>
              </a:path>
            </a:pathLst>
          </a:custGeom>
          <a:solidFill>
            <a:srgbClr val="FFFFFF"/>
          </a:solidFill>
        </p:spPr>
        <p:txBody>
          <a:bodyPr wrap="square" lIns="0" tIns="0" rIns="0" bIns="0" rtlCol="0"/>
          <a:lstStyle/>
          <a:p>
            <a:endParaRPr/>
          </a:p>
        </p:txBody>
      </p:sp>
      <p:sp>
        <p:nvSpPr>
          <p:cNvPr id="4" name="object 4"/>
          <p:cNvSpPr/>
          <p:nvPr/>
        </p:nvSpPr>
        <p:spPr>
          <a:xfrm>
            <a:off x="10198607" y="0"/>
            <a:ext cx="1155700" cy="625475"/>
          </a:xfrm>
          <a:custGeom>
            <a:avLst/>
            <a:gdLst/>
            <a:ahLst/>
            <a:cxnLst/>
            <a:rect l="l" t="t" r="r" b="b"/>
            <a:pathLst>
              <a:path w="1155700" h="625475">
                <a:moveTo>
                  <a:pt x="1150366" y="0"/>
                </a:moveTo>
                <a:lnTo>
                  <a:pt x="4825" y="0"/>
                </a:lnTo>
                <a:lnTo>
                  <a:pt x="0" y="47498"/>
                </a:lnTo>
                <a:lnTo>
                  <a:pt x="1915" y="94855"/>
                </a:lnTo>
                <a:lnTo>
                  <a:pt x="7562" y="141159"/>
                </a:lnTo>
                <a:lnTo>
                  <a:pt x="16792" y="186260"/>
                </a:lnTo>
                <a:lnTo>
                  <a:pt x="29455" y="230011"/>
                </a:lnTo>
                <a:lnTo>
                  <a:pt x="45404" y="272262"/>
                </a:lnTo>
                <a:lnTo>
                  <a:pt x="64489" y="312864"/>
                </a:lnTo>
                <a:lnTo>
                  <a:pt x="86561" y="351670"/>
                </a:lnTo>
                <a:lnTo>
                  <a:pt x="111471" y="388530"/>
                </a:lnTo>
                <a:lnTo>
                  <a:pt x="139071" y="423296"/>
                </a:lnTo>
                <a:lnTo>
                  <a:pt x="169211" y="455818"/>
                </a:lnTo>
                <a:lnTo>
                  <a:pt x="201743" y="485949"/>
                </a:lnTo>
                <a:lnTo>
                  <a:pt x="236518" y="513540"/>
                </a:lnTo>
                <a:lnTo>
                  <a:pt x="273387" y="538441"/>
                </a:lnTo>
                <a:lnTo>
                  <a:pt x="312201" y="560505"/>
                </a:lnTo>
                <a:lnTo>
                  <a:pt x="352811" y="579582"/>
                </a:lnTo>
                <a:lnTo>
                  <a:pt x="395069" y="595524"/>
                </a:lnTo>
                <a:lnTo>
                  <a:pt x="438825" y="608182"/>
                </a:lnTo>
                <a:lnTo>
                  <a:pt x="483931" y="617408"/>
                </a:lnTo>
                <a:lnTo>
                  <a:pt x="530237" y="623052"/>
                </a:lnTo>
                <a:lnTo>
                  <a:pt x="577596" y="624966"/>
                </a:lnTo>
                <a:lnTo>
                  <a:pt x="624971" y="623052"/>
                </a:lnTo>
                <a:lnTo>
                  <a:pt x="671291" y="617408"/>
                </a:lnTo>
                <a:lnTo>
                  <a:pt x="716407" y="608182"/>
                </a:lnTo>
                <a:lnTo>
                  <a:pt x="760171" y="595524"/>
                </a:lnTo>
                <a:lnTo>
                  <a:pt x="802433" y="579582"/>
                </a:lnTo>
                <a:lnTo>
                  <a:pt x="843046" y="560505"/>
                </a:lnTo>
                <a:lnTo>
                  <a:pt x="881860" y="538441"/>
                </a:lnTo>
                <a:lnTo>
                  <a:pt x="918728" y="513540"/>
                </a:lnTo>
                <a:lnTo>
                  <a:pt x="953500" y="485949"/>
                </a:lnTo>
                <a:lnTo>
                  <a:pt x="986028" y="455818"/>
                </a:lnTo>
                <a:lnTo>
                  <a:pt x="1016163" y="423296"/>
                </a:lnTo>
                <a:lnTo>
                  <a:pt x="1043757" y="388530"/>
                </a:lnTo>
                <a:lnTo>
                  <a:pt x="1068661" y="351670"/>
                </a:lnTo>
                <a:lnTo>
                  <a:pt x="1090726" y="312864"/>
                </a:lnTo>
                <a:lnTo>
                  <a:pt x="1109805" y="272262"/>
                </a:lnTo>
                <a:lnTo>
                  <a:pt x="1125748" y="230011"/>
                </a:lnTo>
                <a:lnTo>
                  <a:pt x="1138407" y="186260"/>
                </a:lnTo>
                <a:lnTo>
                  <a:pt x="1147632" y="141159"/>
                </a:lnTo>
                <a:lnTo>
                  <a:pt x="1153277" y="94855"/>
                </a:lnTo>
                <a:lnTo>
                  <a:pt x="1155192" y="47498"/>
                </a:lnTo>
                <a:lnTo>
                  <a:pt x="1150366" y="0"/>
                </a:lnTo>
                <a:close/>
              </a:path>
            </a:pathLst>
          </a:custGeom>
          <a:solidFill>
            <a:srgbClr val="9F2B92">
              <a:alpha val="94900"/>
            </a:srgbClr>
          </a:solidFill>
        </p:spPr>
        <p:txBody>
          <a:bodyPr wrap="square" lIns="0" tIns="0" rIns="0" bIns="0" rtlCol="0"/>
          <a:lstStyle/>
          <a:p>
            <a:endParaRPr/>
          </a:p>
        </p:txBody>
      </p:sp>
      <p:sp>
        <p:nvSpPr>
          <p:cNvPr id="5" name="object 5"/>
          <p:cNvSpPr txBox="1"/>
          <p:nvPr/>
        </p:nvSpPr>
        <p:spPr>
          <a:xfrm>
            <a:off x="78739" y="1004696"/>
            <a:ext cx="5664835" cy="3470910"/>
          </a:xfrm>
          <a:prstGeom prst="rect">
            <a:avLst/>
          </a:prstGeom>
        </p:spPr>
        <p:txBody>
          <a:bodyPr vert="horz" wrap="square" lIns="0" tIns="48260" rIns="0" bIns="0" rtlCol="0">
            <a:spAutoFit/>
          </a:bodyPr>
          <a:lstStyle/>
          <a:p>
            <a:pPr marL="241300" marR="87630" indent="-228600">
              <a:lnSpc>
                <a:spcPct val="90000"/>
              </a:lnSpc>
              <a:spcBef>
                <a:spcPts val="380"/>
              </a:spcBef>
              <a:buFont typeface="Arial"/>
              <a:buChar char="•"/>
              <a:tabLst>
                <a:tab pos="241300" algn="l"/>
              </a:tabLst>
            </a:pPr>
            <a:r>
              <a:rPr sz="2300" dirty="0">
                <a:latin typeface="Calibri"/>
                <a:cs typeface="Calibri"/>
              </a:rPr>
              <a:t>The</a:t>
            </a:r>
            <a:r>
              <a:rPr sz="2300" spc="40" dirty="0">
                <a:latin typeface="Calibri"/>
                <a:cs typeface="Calibri"/>
              </a:rPr>
              <a:t> </a:t>
            </a:r>
            <a:r>
              <a:rPr sz="2300" spc="65" dirty="0">
                <a:latin typeface="Calibri"/>
                <a:cs typeface="Calibri"/>
              </a:rPr>
              <a:t>Health</a:t>
            </a:r>
            <a:r>
              <a:rPr sz="2300" spc="45" dirty="0">
                <a:latin typeface="Calibri"/>
                <a:cs typeface="Calibri"/>
              </a:rPr>
              <a:t> </a:t>
            </a:r>
            <a:r>
              <a:rPr sz="2300" dirty="0">
                <a:latin typeface="Calibri"/>
                <a:cs typeface="Calibri"/>
              </a:rPr>
              <a:t>Belief</a:t>
            </a:r>
            <a:r>
              <a:rPr sz="2300" spc="55" dirty="0">
                <a:latin typeface="Calibri"/>
                <a:cs typeface="Calibri"/>
              </a:rPr>
              <a:t> </a:t>
            </a:r>
            <a:r>
              <a:rPr sz="2300" dirty="0">
                <a:latin typeface="Calibri"/>
                <a:cs typeface="Calibri"/>
              </a:rPr>
              <a:t>Model</a:t>
            </a:r>
            <a:r>
              <a:rPr sz="2300" spc="40" dirty="0">
                <a:latin typeface="Calibri"/>
                <a:cs typeface="Calibri"/>
              </a:rPr>
              <a:t> </a:t>
            </a:r>
            <a:r>
              <a:rPr sz="2300" dirty="0">
                <a:latin typeface="Calibri"/>
                <a:cs typeface="Calibri"/>
              </a:rPr>
              <a:t>(HBM)</a:t>
            </a:r>
            <a:r>
              <a:rPr sz="2300" spc="35" dirty="0">
                <a:latin typeface="Calibri"/>
                <a:cs typeface="Calibri"/>
              </a:rPr>
              <a:t> </a:t>
            </a:r>
            <a:r>
              <a:rPr sz="2300" spc="95" dirty="0">
                <a:latin typeface="Calibri"/>
                <a:cs typeface="Calibri"/>
              </a:rPr>
              <a:t>addresses </a:t>
            </a:r>
            <a:r>
              <a:rPr sz="2300" dirty="0">
                <a:latin typeface="Calibri"/>
                <a:cs typeface="Calibri"/>
              </a:rPr>
              <a:t>low </a:t>
            </a:r>
            <a:r>
              <a:rPr sz="2300" spc="45" dirty="0">
                <a:latin typeface="Calibri"/>
                <a:cs typeface="Calibri"/>
              </a:rPr>
              <a:t>perceived</a:t>
            </a:r>
            <a:r>
              <a:rPr sz="2300" dirty="0">
                <a:latin typeface="Calibri"/>
                <a:cs typeface="Calibri"/>
              </a:rPr>
              <a:t> </a:t>
            </a:r>
            <a:r>
              <a:rPr sz="2300" spc="65" dirty="0">
                <a:latin typeface="Calibri"/>
                <a:cs typeface="Calibri"/>
              </a:rPr>
              <a:t>risk</a:t>
            </a:r>
            <a:r>
              <a:rPr sz="2300" dirty="0">
                <a:latin typeface="Calibri"/>
                <a:cs typeface="Calibri"/>
              </a:rPr>
              <a:t> </a:t>
            </a:r>
            <a:r>
              <a:rPr sz="2300" spc="80" dirty="0">
                <a:latin typeface="Calibri"/>
                <a:cs typeface="Calibri"/>
              </a:rPr>
              <a:t>and</a:t>
            </a:r>
            <a:r>
              <a:rPr sz="2300" spc="-10" dirty="0">
                <a:latin typeface="Calibri"/>
                <a:cs typeface="Calibri"/>
              </a:rPr>
              <a:t> </a:t>
            </a:r>
            <a:r>
              <a:rPr sz="2300" spc="50" dirty="0">
                <a:latin typeface="Calibri"/>
                <a:cs typeface="Calibri"/>
              </a:rPr>
              <a:t>weak</a:t>
            </a:r>
            <a:r>
              <a:rPr sz="2300" spc="10" dirty="0">
                <a:latin typeface="Calibri"/>
                <a:cs typeface="Calibri"/>
              </a:rPr>
              <a:t> </a:t>
            </a:r>
            <a:r>
              <a:rPr sz="2300" dirty="0">
                <a:latin typeface="Calibri"/>
                <a:cs typeface="Calibri"/>
              </a:rPr>
              <a:t>belief</a:t>
            </a:r>
            <a:r>
              <a:rPr sz="2300" spc="-20" dirty="0">
                <a:latin typeface="Calibri"/>
                <a:cs typeface="Calibri"/>
              </a:rPr>
              <a:t> </a:t>
            </a:r>
            <a:r>
              <a:rPr sz="2300" spc="-25" dirty="0">
                <a:latin typeface="Calibri"/>
                <a:cs typeface="Calibri"/>
              </a:rPr>
              <a:t>in </a:t>
            </a:r>
            <a:r>
              <a:rPr sz="2300" spc="55" dirty="0">
                <a:latin typeface="Calibri"/>
                <a:cs typeface="Calibri"/>
              </a:rPr>
              <a:t>benefits</a:t>
            </a:r>
            <a:r>
              <a:rPr sz="2300" spc="-15" dirty="0">
                <a:latin typeface="Calibri"/>
                <a:cs typeface="Calibri"/>
              </a:rPr>
              <a:t> </a:t>
            </a:r>
            <a:r>
              <a:rPr sz="2300" spc="100" dirty="0">
                <a:latin typeface="Calibri"/>
                <a:cs typeface="Calibri"/>
              </a:rPr>
              <a:t>act</a:t>
            </a:r>
            <a:r>
              <a:rPr sz="2300" spc="30" dirty="0">
                <a:latin typeface="Calibri"/>
                <a:cs typeface="Calibri"/>
              </a:rPr>
              <a:t> </a:t>
            </a:r>
            <a:r>
              <a:rPr sz="2300" spc="170" dirty="0">
                <a:latin typeface="Calibri"/>
                <a:cs typeface="Calibri"/>
              </a:rPr>
              <a:t>as</a:t>
            </a:r>
            <a:r>
              <a:rPr sz="2300" spc="20" dirty="0">
                <a:latin typeface="Calibri"/>
                <a:cs typeface="Calibri"/>
              </a:rPr>
              <a:t> </a:t>
            </a:r>
            <a:r>
              <a:rPr sz="2300" dirty="0">
                <a:latin typeface="Calibri"/>
                <a:cs typeface="Calibri"/>
              </a:rPr>
              <a:t>barriers</a:t>
            </a:r>
            <a:r>
              <a:rPr sz="2300" spc="55" dirty="0">
                <a:latin typeface="Calibri"/>
                <a:cs typeface="Calibri"/>
              </a:rPr>
              <a:t> </a:t>
            </a:r>
            <a:r>
              <a:rPr sz="2300" dirty="0">
                <a:latin typeface="Calibri"/>
                <a:cs typeface="Calibri"/>
              </a:rPr>
              <a:t>to</a:t>
            </a:r>
            <a:r>
              <a:rPr sz="2300" spc="30" dirty="0">
                <a:latin typeface="Calibri"/>
                <a:cs typeface="Calibri"/>
              </a:rPr>
              <a:t> </a:t>
            </a:r>
            <a:r>
              <a:rPr sz="2300" dirty="0">
                <a:latin typeface="Calibri"/>
                <a:cs typeface="Calibri"/>
              </a:rPr>
              <a:t>quitting</a:t>
            </a:r>
            <a:r>
              <a:rPr sz="2300" spc="-5" dirty="0">
                <a:latin typeface="Calibri"/>
                <a:cs typeface="Calibri"/>
              </a:rPr>
              <a:t> </a:t>
            </a:r>
            <a:r>
              <a:rPr sz="2300" spc="60" dirty="0">
                <a:latin typeface="Calibri"/>
                <a:cs typeface="Calibri"/>
              </a:rPr>
              <a:t>smoking </a:t>
            </a:r>
            <a:r>
              <a:rPr sz="2300" spc="70" dirty="0">
                <a:latin typeface="Calibri"/>
                <a:cs typeface="Calibri"/>
              </a:rPr>
              <a:t>among</a:t>
            </a:r>
            <a:r>
              <a:rPr sz="2300" spc="30" dirty="0">
                <a:latin typeface="Calibri"/>
                <a:cs typeface="Calibri"/>
              </a:rPr>
              <a:t> </a:t>
            </a:r>
            <a:r>
              <a:rPr sz="2300" dirty="0">
                <a:latin typeface="Calibri"/>
                <a:cs typeface="Calibri"/>
              </a:rPr>
              <a:t>young</a:t>
            </a:r>
            <a:r>
              <a:rPr sz="2300" spc="35" dirty="0">
                <a:latin typeface="Calibri"/>
                <a:cs typeface="Calibri"/>
              </a:rPr>
              <a:t> </a:t>
            </a:r>
            <a:r>
              <a:rPr sz="2300" spc="75" dirty="0">
                <a:latin typeface="Calibri"/>
                <a:cs typeface="Calibri"/>
              </a:rPr>
              <a:t>adults</a:t>
            </a:r>
            <a:r>
              <a:rPr sz="2300" spc="30" dirty="0">
                <a:latin typeface="Calibri"/>
                <a:cs typeface="Calibri"/>
              </a:rPr>
              <a:t> </a:t>
            </a:r>
            <a:r>
              <a:rPr sz="2300" dirty="0">
                <a:latin typeface="Calibri"/>
                <a:cs typeface="Calibri"/>
              </a:rPr>
              <a:t>(Anggreani</a:t>
            </a:r>
            <a:r>
              <a:rPr sz="2300" spc="25" dirty="0">
                <a:latin typeface="Calibri"/>
                <a:cs typeface="Calibri"/>
              </a:rPr>
              <a:t> </a:t>
            </a:r>
            <a:r>
              <a:rPr sz="2300" i="1" dirty="0">
                <a:latin typeface="Calibri"/>
                <a:cs typeface="Calibri"/>
              </a:rPr>
              <a:t>et</a:t>
            </a:r>
            <a:r>
              <a:rPr sz="2300" i="1" spc="45" dirty="0">
                <a:latin typeface="Calibri"/>
                <a:cs typeface="Calibri"/>
              </a:rPr>
              <a:t> </a:t>
            </a:r>
            <a:r>
              <a:rPr sz="2300" i="1" spc="35" dirty="0">
                <a:latin typeface="Calibri"/>
                <a:cs typeface="Calibri"/>
              </a:rPr>
              <a:t>al., </a:t>
            </a:r>
            <a:r>
              <a:rPr sz="2300" spc="-10" dirty="0">
                <a:latin typeface="Calibri"/>
                <a:cs typeface="Calibri"/>
              </a:rPr>
              <a:t>2022).</a:t>
            </a:r>
            <a:endParaRPr sz="2300" dirty="0">
              <a:latin typeface="Calibri"/>
              <a:cs typeface="Calibri"/>
            </a:endParaRPr>
          </a:p>
          <a:p>
            <a:pPr>
              <a:lnSpc>
                <a:spcPct val="100000"/>
              </a:lnSpc>
              <a:spcBef>
                <a:spcPts val="1720"/>
              </a:spcBef>
              <a:buFont typeface="Arial"/>
              <a:buChar char="•"/>
            </a:pPr>
            <a:endParaRPr sz="2300" dirty="0">
              <a:latin typeface="Calibri"/>
              <a:cs typeface="Calibri"/>
            </a:endParaRPr>
          </a:p>
          <a:p>
            <a:pPr marL="241300" marR="5080" indent="-228600" algn="just">
              <a:lnSpc>
                <a:spcPts val="2480"/>
              </a:lnSpc>
              <a:buFont typeface="Arial"/>
              <a:buChar char="•"/>
              <a:tabLst>
                <a:tab pos="241300" algn="l"/>
              </a:tabLst>
            </a:pPr>
            <a:r>
              <a:rPr sz="2300" dirty="0">
                <a:latin typeface="Calibri"/>
                <a:cs typeface="Calibri"/>
              </a:rPr>
              <a:t>The</a:t>
            </a:r>
            <a:r>
              <a:rPr sz="2300" spc="120" dirty="0">
                <a:latin typeface="Calibri"/>
                <a:cs typeface="Calibri"/>
              </a:rPr>
              <a:t> </a:t>
            </a:r>
            <a:r>
              <a:rPr sz="2300" dirty="0">
                <a:latin typeface="Calibri"/>
                <a:cs typeface="Calibri"/>
              </a:rPr>
              <a:t>Transtheoretical</a:t>
            </a:r>
            <a:r>
              <a:rPr sz="2300" spc="140" dirty="0">
                <a:latin typeface="Calibri"/>
                <a:cs typeface="Calibri"/>
              </a:rPr>
              <a:t> </a:t>
            </a:r>
            <a:r>
              <a:rPr sz="2300" dirty="0">
                <a:latin typeface="Calibri"/>
                <a:cs typeface="Calibri"/>
              </a:rPr>
              <a:t>Model</a:t>
            </a:r>
            <a:r>
              <a:rPr sz="2300" spc="120" dirty="0">
                <a:latin typeface="Calibri"/>
                <a:cs typeface="Calibri"/>
              </a:rPr>
              <a:t> </a:t>
            </a:r>
            <a:r>
              <a:rPr sz="2300" spc="-60" dirty="0">
                <a:latin typeface="Calibri"/>
                <a:cs typeface="Calibri"/>
              </a:rPr>
              <a:t>(TTM)</a:t>
            </a:r>
            <a:r>
              <a:rPr sz="2300" spc="130" dirty="0">
                <a:latin typeface="Calibri"/>
                <a:cs typeface="Calibri"/>
              </a:rPr>
              <a:t> </a:t>
            </a:r>
            <a:r>
              <a:rPr sz="2300" spc="-10" dirty="0">
                <a:latin typeface="Calibri"/>
                <a:cs typeface="Calibri"/>
              </a:rPr>
              <a:t>highlights </a:t>
            </a:r>
            <a:r>
              <a:rPr sz="2300" spc="75" dirty="0">
                <a:latin typeface="Calibri"/>
                <a:cs typeface="Calibri"/>
              </a:rPr>
              <a:t>relapse</a:t>
            </a:r>
            <a:r>
              <a:rPr sz="2300" spc="65" dirty="0">
                <a:latin typeface="Calibri"/>
                <a:cs typeface="Calibri"/>
              </a:rPr>
              <a:t> </a:t>
            </a:r>
            <a:r>
              <a:rPr sz="2300" spc="80" dirty="0">
                <a:latin typeface="Calibri"/>
                <a:cs typeface="Calibri"/>
              </a:rPr>
              <a:t>and</a:t>
            </a:r>
            <a:r>
              <a:rPr sz="2300" spc="40" dirty="0">
                <a:latin typeface="Calibri"/>
                <a:cs typeface="Calibri"/>
              </a:rPr>
              <a:t> </a:t>
            </a:r>
            <a:r>
              <a:rPr sz="2300" dirty="0">
                <a:latin typeface="Calibri"/>
                <a:cs typeface="Calibri"/>
              </a:rPr>
              <a:t>difficulty</a:t>
            </a:r>
            <a:r>
              <a:rPr sz="2300" spc="15" dirty="0">
                <a:latin typeface="Calibri"/>
                <a:cs typeface="Calibri"/>
              </a:rPr>
              <a:t> </a:t>
            </a:r>
            <a:r>
              <a:rPr sz="2300" spc="65" dirty="0">
                <a:latin typeface="Calibri"/>
                <a:cs typeface="Calibri"/>
              </a:rPr>
              <a:t>sustaining</a:t>
            </a:r>
            <a:r>
              <a:rPr sz="2300" spc="25" dirty="0">
                <a:latin typeface="Calibri"/>
                <a:cs typeface="Calibri"/>
              </a:rPr>
              <a:t> </a:t>
            </a:r>
            <a:r>
              <a:rPr sz="2300" spc="-10" dirty="0">
                <a:latin typeface="Calibri"/>
                <a:cs typeface="Calibri"/>
              </a:rPr>
              <a:t>motivation </a:t>
            </a:r>
            <a:r>
              <a:rPr sz="2300" spc="170" dirty="0">
                <a:latin typeface="Calibri"/>
                <a:cs typeface="Calibri"/>
              </a:rPr>
              <a:t>as</a:t>
            </a:r>
            <a:r>
              <a:rPr sz="2300" dirty="0">
                <a:latin typeface="Calibri"/>
                <a:cs typeface="Calibri"/>
              </a:rPr>
              <a:t> barriers</a:t>
            </a:r>
            <a:r>
              <a:rPr sz="2300" spc="35" dirty="0">
                <a:latin typeface="Calibri"/>
                <a:cs typeface="Calibri"/>
              </a:rPr>
              <a:t> </a:t>
            </a:r>
            <a:r>
              <a:rPr sz="2300" spc="120" dirty="0">
                <a:latin typeface="Calibri"/>
                <a:cs typeface="Calibri"/>
              </a:rPr>
              <a:t>across</a:t>
            </a:r>
            <a:r>
              <a:rPr sz="2300" spc="15" dirty="0">
                <a:latin typeface="Calibri"/>
                <a:cs typeface="Calibri"/>
              </a:rPr>
              <a:t> </a:t>
            </a:r>
            <a:r>
              <a:rPr sz="2300" spc="85" dirty="0">
                <a:latin typeface="Calibri"/>
                <a:cs typeface="Calibri"/>
              </a:rPr>
              <a:t>stages</a:t>
            </a:r>
            <a:r>
              <a:rPr sz="2300" spc="-10" dirty="0">
                <a:latin typeface="Calibri"/>
                <a:cs typeface="Calibri"/>
              </a:rPr>
              <a:t> </a:t>
            </a:r>
            <a:r>
              <a:rPr sz="2300" dirty="0">
                <a:latin typeface="Calibri"/>
                <a:cs typeface="Calibri"/>
              </a:rPr>
              <a:t>of</a:t>
            </a:r>
            <a:r>
              <a:rPr sz="2300" spc="10" dirty="0">
                <a:latin typeface="Calibri"/>
                <a:cs typeface="Calibri"/>
              </a:rPr>
              <a:t> </a:t>
            </a:r>
            <a:r>
              <a:rPr sz="2300" spc="80" dirty="0">
                <a:latin typeface="Calibri"/>
                <a:cs typeface="Calibri"/>
              </a:rPr>
              <a:t>change</a:t>
            </a:r>
            <a:r>
              <a:rPr sz="2300" spc="-20" dirty="0">
                <a:latin typeface="Calibri"/>
                <a:cs typeface="Calibri"/>
              </a:rPr>
              <a:t> </a:t>
            </a:r>
            <a:r>
              <a:rPr sz="2300" spc="80" dirty="0">
                <a:latin typeface="Calibri"/>
                <a:cs typeface="Calibri"/>
              </a:rPr>
              <a:t>(Chang </a:t>
            </a:r>
            <a:r>
              <a:rPr sz="2300" i="1" dirty="0">
                <a:latin typeface="Calibri"/>
                <a:cs typeface="Calibri"/>
              </a:rPr>
              <a:t>et</a:t>
            </a:r>
            <a:r>
              <a:rPr sz="2300" i="1" spc="-25" dirty="0">
                <a:latin typeface="Calibri"/>
                <a:cs typeface="Calibri"/>
              </a:rPr>
              <a:t> </a:t>
            </a:r>
            <a:r>
              <a:rPr sz="2300" i="1" spc="60" dirty="0">
                <a:latin typeface="Calibri"/>
                <a:cs typeface="Calibri"/>
              </a:rPr>
              <a:t>al.</a:t>
            </a:r>
            <a:r>
              <a:rPr sz="2300" spc="60" dirty="0">
                <a:latin typeface="Calibri"/>
                <a:cs typeface="Calibri"/>
              </a:rPr>
              <a:t>,</a:t>
            </a:r>
            <a:r>
              <a:rPr sz="2300" spc="-20" dirty="0">
                <a:latin typeface="Calibri"/>
                <a:cs typeface="Calibri"/>
              </a:rPr>
              <a:t> </a:t>
            </a:r>
            <a:r>
              <a:rPr sz="2300" spc="-10" dirty="0">
                <a:latin typeface="Calibri"/>
                <a:cs typeface="Calibri"/>
              </a:rPr>
              <a:t>2024).</a:t>
            </a:r>
            <a:endParaRPr sz="2300" dirty="0">
              <a:latin typeface="Calibri"/>
              <a:cs typeface="Calibri"/>
            </a:endParaRPr>
          </a:p>
        </p:txBody>
      </p:sp>
      <p:sp>
        <p:nvSpPr>
          <p:cNvPr id="6" name="object 6"/>
          <p:cNvSpPr txBox="1"/>
          <p:nvPr/>
        </p:nvSpPr>
        <p:spPr>
          <a:xfrm>
            <a:off x="78739" y="4984750"/>
            <a:ext cx="5700395" cy="1638935"/>
          </a:xfrm>
          <a:prstGeom prst="rect">
            <a:avLst/>
          </a:prstGeom>
        </p:spPr>
        <p:txBody>
          <a:bodyPr vert="horz" wrap="square" lIns="0" tIns="53340" rIns="0" bIns="0" rtlCol="0">
            <a:spAutoFit/>
          </a:bodyPr>
          <a:lstStyle/>
          <a:p>
            <a:pPr marL="241300" marR="5080" indent="-228600">
              <a:lnSpc>
                <a:spcPts val="2480"/>
              </a:lnSpc>
              <a:spcBef>
                <a:spcPts val="420"/>
              </a:spcBef>
              <a:buFont typeface="Arial"/>
              <a:buChar char="•"/>
              <a:tabLst>
                <a:tab pos="241300" algn="l"/>
              </a:tabLst>
            </a:pPr>
            <a:r>
              <a:rPr sz="2300" dirty="0">
                <a:latin typeface="Calibri"/>
                <a:cs typeface="Calibri"/>
              </a:rPr>
              <a:t>The</a:t>
            </a:r>
            <a:r>
              <a:rPr sz="2300" spc="55" dirty="0">
                <a:latin typeface="Calibri"/>
                <a:cs typeface="Calibri"/>
              </a:rPr>
              <a:t> </a:t>
            </a:r>
            <a:r>
              <a:rPr sz="2300" dirty="0">
                <a:latin typeface="Calibri"/>
                <a:cs typeface="Calibri"/>
              </a:rPr>
              <a:t>Theory</a:t>
            </a:r>
            <a:r>
              <a:rPr sz="2300" spc="75" dirty="0">
                <a:latin typeface="Calibri"/>
                <a:cs typeface="Calibri"/>
              </a:rPr>
              <a:t> </a:t>
            </a:r>
            <a:r>
              <a:rPr sz="2300" dirty="0">
                <a:latin typeface="Calibri"/>
                <a:cs typeface="Calibri"/>
              </a:rPr>
              <a:t>of</a:t>
            </a:r>
            <a:r>
              <a:rPr sz="2300" spc="75" dirty="0">
                <a:latin typeface="Calibri"/>
                <a:cs typeface="Calibri"/>
              </a:rPr>
              <a:t> Planned</a:t>
            </a:r>
            <a:r>
              <a:rPr sz="2300" spc="40" dirty="0">
                <a:latin typeface="Calibri"/>
                <a:cs typeface="Calibri"/>
              </a:rPr>
              <a:t> </a:t>
            </a:r>
            <a:r>
              <a:rPr sz="2300" dirty="0">
                <a:latin typeface="Calibri"/>
                <a:cs typeface="Calibri"/>
              </a:rPr>
              <a:t>Behaviour</a:t>
            </a:r>
            <a:r>
              <a:rPr sz="2300" spc="70" dirty="0">
                <a:latin typeface="Calibri"/>
                <a:cs typeface="Calibri"/>
              </a:rPr>
              <a:t> </a:t>
            </a:r>
            <a:r>
              <a:rPr sz="2300" spc="-10" dirty="0">
                <a:latin typeface="Calibri"/>
                <a:cs typeface="Calibri"/>
              </a:rPr>
              <a:t>(TPB) </a:t>
            </a:r>
            <a:r>
              <a:rPr sz="2300" spc="75" dirty="0">
                <a:latin typeface="Calibri"/>
                <a:cs typeface="Calibri"/>
              </a:rPr>
              <a:t>explains</a:t>
            </a:r>
            <a:r>
              <a:rPr sz="2300" spc="-10" dirty="0">
                <a:latin typeface="Calibri"/>
                <a:cs typeface="Calibri"/>
              </a:rPr>
              <a:t> </a:t>
            </a:r>
            <a:r>
              <a:rPr sz="2300" dirty="0">
                <a:latin typeface="Calibri"/>
                <a:cs typeface="Calibri"/>
              </a:rPr>
              <a:t>barriers</a:t>
            </a:r>
            <a:r>
              <a:rPr sz="2300" spc="45" dirty="0">
                <a:latin typeface="Calibri"/>
                <a:cs typeface="Calibri"/>
              </a:rPr>
              <a:t> </a:t>
            </a:r>
            <a:r>
              <a:rPr sz="2300" spc="135" dirty="0">
                <a:latin typeface="Calibri"/>
                <a:cs typeface="Calibri"/>
              </a:rPr>
              <a:t>such</a:t>
            </a:r>
            <a:r>
              <a:rPr sz="2300" spc="10" dirty="0">
                <a:latin typeface="Calibri"/>
                <a:cs typeface="Calibri"/>
              </a:rPr>
              <a:t> </a:t>
            </a:r>
            <a:r>
              <a:rPr sz="2300" spc="170" dirty="0">
                <a:latin typeface="Calibri"/>
                <a:cs typeface="Calibri"/>
              </a:rPr>
              <a:t>as</a:t>
            </a:r>
            <a:r>
              <a:rPr sz="2300" spc="35" dirty="0">
                <a:latin typeface="Calibri"/>
                <a:cs typeface="Calibri"/>
              </a:rPr>
              <a:t> </a:t>
            </a:r>
            <a:r>
              <a:rPr sz="2300" dirty="0">
                <a:latin typeface="Calibri"/>
                <a:cs typeface="Calibri"/>
              </a:rPr>
              <a:t>peer</a:t>
            </a:r>
            <a:r>
              <a:rPr sz="2300" spc="20" dirty="0">
                <a:latin typeface="Calibri"/>
                <a:cs typeface="Calibri"/>
              </a:rPr>
              <a:t> </a:t>
            </a:r>
            <a:r>
              <a:rPr sz="2300" spc="65" dirty="0">
                <a:latin typeface="Calibri"/>
                <a:cs typeface="Calibri"/>
              </a:rPr>
              <a:t>pressure</a:t>
            </a:r>
            <a:r>
              <a:rPr sz="2300" spc="45" dirty="0">
                <a:latin typeface="Calibri"/>
                <a:cs typeface="Calibri"/>
              </a:rPr>
              <a:t> </a:t>
            </a:r>
            <a:r>
              <a:rPr sz="2300" spc="55" dirty="0">
                <a:latin typeface="Calibri"/>
                <a:cs typeface="Calibri"/>
              </a:rPr>
              <a:t>and </a:t>
            </a:r>
            <a:r>
              <a:rPr sz="2300" dirty="0">
                <a:latin typeface="Calibri"/>
                <a:cs typeface="Calibri"/>
              </a:rPr>
              <a:t>low</a:t>
            </a:r>
            <a:r>
              <a:rPr sz="2300" spc="60" dirty="0">
                <a:latin typeface="Calibri"/>
                <a:cs typeface="Calibri"/>
              </a:rPr>
              <a:t> </a:t>
            </a:r>
            <a:r>
              <a:rPr sz="2300" spc="80" dirty="0">
                <a:latin typeface="Calibri"/>
                <a:cs typeface="Calibri"/>
              </a:rPr>
              <a:t>confidence</a:t>
            </a:r>
            <a:r>
              <a:rPr sz="2300" spc="15" dirty="0">
                <a:latin typeface="Calibri"/>
                <a:cs typeface="Calibri"/>
              </a:rPr>
              <a:t> </a:t>
            </a:r>
            <a:r>
              <a:rPr sz="2300" dirty="0">
                <a:latin typeface="Calibri"/>
                <a:cs typeface="Calibri"/>
              </a:rPr>
              <a:t>in</a:t>
            </a:r>
            <a:r>
              <a:rPr sz="2300" spc="55" dirty="0">
                <a:latin typeface="Calibri"/>
                <a:cs typeface="Calibri"/>
              </a:rPr>
              <a:t> </a:t>
            </a:r>
            <a:r>
              <a:rPr sz="2300" dirty="0">
                <a:latin typeface="Calibri"/>
                <a:cs typeface="Calibri"/>
              </a:rPr>
              <a:t>quitting</a:t>
            </a:r>
            <a:r>
              <a:rPr sz="2300" spc="10" dirty="0">
                <a:latin typeface="Calibri"/>
                <a:cs typeface="Calibri"/>
              </a:rPr>
              <a:t> </a:t>
            </a:r>
            <a:r>
              <a:rPr sz="2300" dirty="0">
                <a:latin typeface="Calibri"/>
                <a:cs typeface="Calibri"/>
              </a:rPr>
              <a:t>ability,</a:t>
            </a:r>
            <a:r>
              <a:rPr sz="2300" spc="35" dirty="0">
                <a:latin typeface="Calibri"/>
                <a:cs typeface="Calibri"/>
              </a:rPr>
              <a:t> </a:t>
            </a:r>
            <a:r>
              <a:rPr sz="2300" spc="-10" dirty="0">
                <a:latin typeface="Calibri"/>
                <a:cs typeface="Calibri"/>
              </a:rPr>
              <a:t>requiring </a:t>
            </a:r>
            <a:r>
              <a:rPr sz="2300" spc="10" dirty="0">
                <a:latin typeface="Calibri"/>
                <a:cs typeface="Calibri"/>
              </a:rPr>
              <a:t>strategies</a:t>
            </a:r>
            <a:r>
              <a:rPr sz="2300" dirty="0">
                <a:latin typeface="Calibri"/>
                <a:cs typeface="Calibri"/>
              </a:rPr>
              <a:t> </a:t>
            </a:r>
            <a:r>
              <a:rPr sz="2300" spc="10" dirty="0">
                <a:latin typeface="Calibri"/>
                <a:cs typeface="Calibri"/>
              </a:rPr>
              <a:t>to</a:t>
            </a:r>
            <a:r>
              <a:rPr sz="2300" spc="15" dirty="0">
                <a:latin typeface="Calibri"/>
                <a:cs typeface="Calibri"/>
              </a:rPr>
              <a:t> </a:t>
            </a:r>
            <a:r>
              <a:rPr sz="2300" spc="70" dirty="0">
                <a:latin typeface="Calibri"/>
                <a:cs typeface="Calibri"/>
              </a:rPr>
              <a:t>reshape</a:t>
            </a:r>
            <a:r>
              <a:rPr sz="2300" spc="10" dirty="0">
                <a:latin typeface="Calibri"/>
                <a:cs typeface="Calibri"/>
              </a:rPr>
              <a:t> </a:t>
            </a:r>
            <a:r>
              <a:rPr sz="2300" spc="80" dirty="0">
                <a:latin typeface="Calibri"/>
                <a:cs typeface="Calibri"/>
              </a:rPr>
              <a:t>norms</a:t>
            </a:r>
            <a:r>
              <a:rPr sz="2300" spc="10" dirty="0">
                <a:latin typeface="Calibri"/>
                <a:cs typeface="Calibri"/>
              </a:rPr>
              <a:t> </a:t>
            </a:r>
            <a:r>
              <a:rPr sz="2300" spc="80" dirty="0">
                <a:latin typeface="Calibri"/>
                <a:cs typeface="Calibri"/>
              </a:rPr>
              <a:t>and</a:t>
            </a:r>
            <a:r>
              <a:rPr sz="2300" spc="5" dirty="0">
                <a:latin typeface="Calibri"/>
                <a:cs typeface="Calibri"/>
              </a:rPr>
              <a:t> </a:t>
            </a:r>
            <a:r>
              <a:rPr sz="2300" spc="55" dirty="0">
                <a:latin typeface="Calibri"/>
                <a:cs typeface="Calibri"/>
              </a:rPr>
              <a:t>build</a:t>
            </a:r>
            <a:endParaRPr sz="2300">
              <a:latin typeface="Calibri"/>
              <a:cs typeface="Calibri"/>
            </a:endParaRPr>
          </a:p>
          <a:p>
            <a:pPr marL="241300">
              <a:lnSpc>
                <a:spcPts val="2465"/>
              </a:lnSpc>
            </a:pPr>
            <a:r>
              <a:rPr sz="2300" spc="75" dirty="0">
                <a:latin typeface="Calibri"/>
                <a:cs typeface="Calibri"/>
              </a:rPr>
              <a:t>self-efficacy</a:t>
            </a:r>
            <a:r>
              <a:rPr sz="2300" spc="-90" dirty="0">
                <a:latin typeface="Calibri"/>
                <a:cs typeface="Calibri"/>
              </a:rPr>
              <a:t> </a:t>
            </a:r>
            <a:r>
              <a:rPr sz="2300" spc="85" dirty="0">
                <a:latin typeface="Calibri"/>
                <a:cs typeface="Calibri"/>
              </a:rPr>
              <a:t>(Ghasemian</a:t>
            </a:r>
            <a:r>
              <a:rPr sz="2300" spc="-60" dirty="0">
                <a:latin typeface="Calibri"/>
                <a:cs typeface="Calibri"/>
              </a:rPr>
              <a:t> </a:t>
            </a:r>
            <a:r>
              <a:rPr sz="2300" i="1" dirty="0">
                <a:latin typeface="Calibri"/>
                <a:cs typeface="Calibri"/>
              </a:rPr>
              <a:t>et</a:t>
            </a:r>
            <a:r>
              <a:rPr sz="2300" i="1" spc="-35" dirty="0">
                <a:latin typeface="Calibri"/>
                <a:cs typeface="Calibri"/>
              </a:rPr>
              <a:t> </a:t>
            </a:r>
            <a:r>
              <a:rPr sz="2300" i="1" spc="60" dirty="0">
                <a:latin typeface="Calibri"/>
                <a:cs typeface="Calibri"/>
              </a:rPr>
              <a:t>al.</a:t>
            </a:r>
            <a:r>
              <a:rPr sz="2300" spc="60" dirty="0">
                <a:latin typeface="Calibri"/>
                <a:cs typeface="Calibri"/>
              </a:rPr>
              <a:t>,</a:t>
            </a:r>
            <a:r>
              <a:rPr sz="2300" spc="-30" dirty="0">
                <a:latin typeface="Calibri"/>
                <a:cs typeface="Calibri"/>
              </a:rPr>
              <a:t> </a:t>
            </a:r>
            <a:r>
              <a:rPr sz="2300" spc="-10" dirty="0">
                <a:latin typeface="Calibri"/>
                <a:cs typeface="Calibri"/>
              </a:rPr>
              <a:t>2024).</a:t>
            </a:r>
            <a:endParaRPr sz="2300">
              <a:latin typeface="Calibri"/>
              <a:cs typeface="Calibri"/>
            </a:endParaRPr>
          </a:p>
        </p:txBody>
      </p:sp>
      <p:grpSp>
        <p:nvGrpSpPr>
          <p:cNvPr id="7" name="object 7"/>
          <p:cNvGrpSpPr/>
          <p:nvPr/>
        </p:nvGrpSpPr>
        <p:grpSpPr>
          <a:xfrm>
            <a:off x="5868542" y="0"/>
            <a:ext cx="6334125" cy="4942840"/>
            <a:chOff x="5868542" y="0"/>
            <a:chExt cx="6334125" cy="4942840"/>
          </a:xfrm>
        </p:grpSpPr>
        <p:sp>
          <p:nvSpPr>
            <p:cNvPr id="8" name="object 8"/>
            <p:cNvSpPr/>
            <p:nvPr/>
          </p:nvSpPr>
          <p:spPr>
            <a:xfrm>
              <a:off x="6808215" y="3423920"/>
              <a:ext cx="541020" cy="541020"/>
            </a:xfrm>
            <a:custGeom>
              <a:avLst/>
              <a:gdLst/>
              <a:ahLst/>
              <a:cxnLst/>
              <a:rect l="l" t="t" r="r" b="b"/>
              <a:pathLst>
                <a:path w="541020" h="541020">
                  <a:moveTo>
                    <a:pt x="0" y="270509"/>
                  </a:moveTo>
                  <a:lnTo>
                    <a:pt x="4355" y="221897"/>
                  </a:lnTo>
                  <a:lnTo>
                    <a:pt x="16913" y="176139"/>
                  </a:lnTo>
                  <a:lnTo>
                    <a:pt x="36909" y="133999"/>
                  </a:lnTo>
                  <a:lnTo>
                    <a:pt x="63582" y="96243"/>
                  </a:lnTo>
                  <a:lnTo>
                    <a:pt x="96168" y="63635"/>
                  </a:lnTo>
                  <a:lnTo>
                    <a:pt x="133905" y="36942"/>
                  </a:lnTo>
                  <a:lnTo>
                    <a:pt x="176028" y="16929"/>
                  </a:lnTo>
                  <a:lnTo>
                    <a:pt x="221775" y="4359"/>
                  </a:lnTo>
                  <a:lnTo>
                    <a:pt x="270382" y="0"/>
                  </a:lnTo>
                  <a:lnTo>
                    <a:pt x="318990" y="4359"/>
                  </a:lnTo>
                  <a:lnTo>
                    <a:pt x="364737" y="16929"/>
                  </a:lnTo>
                  <a:lnTo>
                    <a:pt x="406860" y="36942"/>
                  </a:lnTo>
                  <a:lnTo>
                    <a:pt x="444597" y="63635"/>
                  </a:lnTo>
                  <a:lnTo>
                    <a:pt x="477183" y="96243"/>
                  </a:lnTo>
                  <a:lnTo>
                    <a:pt x="503856" y="133999"/>
                  </a:lnTo>
                  <a:lnTo>
                    <a:pt x="523852" y="176139"/>
                  </a:lnTo>
                  <a:lnTo>
                    <a:pt x="536410" y="221897"/>
                  </a:lnTo>
                  <a:lnTo>
                    <a:pt x="540765" y="270509"/>
                  </a:lnTo>
                  <a:lnTo>
                    <a:pt x="536410" y="319084"/>
                  </a:lnTo>
                  <a:lnTo>
                    <a:pt x="523852" y="364813"/>
                  </a:lnTo>
                  <a:lnTo>
                    <a:pt x="503856" y="406931"/>
                  </a:lnTo>
                  <a:lnTo>
                    <a:pt x="477183" y="444671"/>
                  </a:lnTo>
                  <a:lnTo>
                    <a:pt x="444597" y="477268"/>
                  </a:lnTo>
                  <a:lnTo>
                    <a:pt x="406860" y="503954"/>
                  </a:lnTo>
                  <a:lnTo>
                    <a:pt x="364737" y="523965"/>
                  </a:lnTo>
                  <a:lnTo>
                    <a:pt x="318990" y="536533"/>
                  </a:lnTo>
                  <a:lnTo>
                    <a:pt x="270382" y="540892"/>
                  </a:lnTo>
                  <a:lnTo>
                    <a:pt x="221775" y="536533"/>
                  </a:lnTo>
                  <a:lnTo>
                    <a:pt x="176028" y="523965"/>
                  </a:lnTo>
                  <a:lnTo>
                    <a:pt x="133905" y="503954"/>
                  </a:lnTo>
                  <a:lnTo>
                    <a:pt x="96168" y="477268"/>
                  </a:lnTo>
                  <a:lnTo>
                    <a:pt x="63582" y="444671"/>
                  </a:lnTo>
                  <a:lnTo>
                    <a:pt x="36909" y="406931"/>
                  </a:lnTo>
                  <a:lnTo>
                    <a:pt x="16913" y="364813"/>
                  </a:lnTo>
                  <a:lnTo>
                    <a:pt x="4355" y="319084"/>
                  </a:lnTo>
                  <a:lnTo>
                    <a:pt x="0" y="270509"/>
                  </a:lnTo>
                  <a:close/>
                </a:path>
              </a:pathLst>
            </a:custGeom>
            <a:ln w="127000">
              <a:solidFill>
                <a:srgbClr val="9F2B92"/>
              </a:solidFill>
            </a:ln>
          </p:spPr>
          <p:txBody>
            <a:bodyPr wrap="square" lIns="0" tIns="0" rIns="0" bIns="0" rtlCol="0"/>
            <a:lstStyle/>
            <a:p>
              <a:endParaRPr/>
            </a:p>
          </p:txBody>
        </p:sp>
        <p:pic>
          <p:nvPicPr>
            <p:cNvPr id="9" name="object 9"/>
            <p:cNvPicPr/>
            <p:nvPr/>
          </p:nvPicPr>
          <p:blipFill>
            <a:blip r:embed="rId2" cstate="print"/>
            <a:stretch>
              <a:fillRect/>
            </a:stretch>
          </p:blipFill>
          <p:spPr>
            <a:xfrm>
              <a:off x="5868542" y="1222502"/>
              <a:ext cx="6323457" cy="3720084"/>
            </a:xfrm>
            <a:prstGeom prst="rect">
              <a:avLst/>
            </a:prstGeom>
          </p:spPr>
        </p:pic>
        <p:sp>
          <p:nvSpPr>
            <p:cNvPr id="10" name="object 10"/>
            <p:cNvSpPr/>
            <p:nvPr/>
          </p:nvSpPr>
          <p:spPr>
            <a:xfrm>
              <a:off x="6749541" y="0"/>
              <a:ext cx="2066925" cy="1622425"/>
            </a:xfrm>
            <a:custGeom>
              <a:avLst/>
              <a:gdLst/>
              <a:ahLst/>
              <a:cxnLst/>
              <a:rect l="l" t="t" r="r" b="b"/>
              <a:pathLst>
                <a:path w="2066925" h="1622425">
                  <a:moveTo>
                    <a:pt x="1374902" y="0"/>
                  </a:moveTo>
                  <a:lnTo>
                    <a:pt x="1127632" y="0"/>
                  </a:lnTo>
                  <a:lnTo>
                    <a:pt x="1881377" y="435990"/>
                  </a:lnTo>
                  <a:lnTo>
                    <a:pt x="123825" y="1452626"/>
                  </a:lnTo>
                  <a:lnTo>
                    <a:pt x="123825" y="0"/>
                  </a:lnTo>
                  <a:lnTo>
                    <a:pt x="0" y="0"/>
                  </a:lnTo>
                  <a:lnTo>
                    <a:pt x="0" y="1559940"/>
                  </a:lnTo>
                  <a:lnTo>
                    <a:pt x="4879" y="1584037"/>
                  </a:lnTo>
                  <a:lnTo>
                    <a:pt x="18176" y="1603740"/>
                  </a:lnTo>
                  <a:lnTo>
                    <a:pt x="37879" y="1617037"/>
                  </a:lnTo>
                  <a:lnTo>
                    <a:pt x="61975" y="1621916"/>
                  </a:lnTo>
                  <a:lnTo>
                    <a:pt x="70103" y="1621375"/>
                  </a:lnTo>
                  <a:lnTo>
                    <a:pt x="2036063" y="489585"/>
                  </a:lnTo>
                  <a:lnTo>
                    <a:pt x="2066532" y="443690"/>
                  </a:lnTo>
                  <a:lnTo>
                    <a:pt x="2064892" y="420020"/>
                  </a:lnTo>
                  <a:lnTo>
                    <a:pt x="2054490" y="398684"/>
                  </a:lnTo>
                  <a:lnTo>
                    <a:pt x="2036063" y="382397"/>
                  </a:lnTo>
                  <a:lnTo>
                    <a:pt x="1374902" y="0"/>
                  </a:lnTo>
                  <a:close/>
                </a:path>
              </a:pathLst>
            </a:custGeom>
            <a:solidFill>
              <a:srgbClr val="4EA72D"/>
            </a:solidFill>
          </p:spPr>
          <p:txBody>
            <a:bodyPr wrap="square" lIns="0" tIns="0" rIns="0" bIns="0" rtlCol="0"/>
            <a:lstStyle/>
            <a:p>
              <a:endParaRPr/>
            </a:p>
          </p:txBody>
        </p:sp>
        <p:sp>
          <p:nvSpPr>
            <p:cNvPr id="11" name="object 11"/>
            <p:cNvSpPr/>
            <p:nvPr/>
          </p:nvSpPr>
          <p:spPr>
            <a:xfrm>
              <a:off x="12138786" y="1027938"/>
              <a:ext cx="0" cy="1597660"/>
            </a:xfrm>
            <a:custGeom>
              <a:avLst/>
              <a:gdLst/>
              <a:ahLst/>
              <a:cxnLst/>
              <a:rect l="l" t="t" r="r" b="b"/>
              <a:pathLst>
                <a:path h="1597660">
                  <a:moveTo>
                    <a:pt x="0" y="0"/>
                  </a:moveTo>
                  <a:lnTo>
                    <a:pt x="0" y="1597660"/>
                  </a:lnTo>
                </a:path>
              </a:pathLst>
            </a:custGeom>
            <a:ln w="127000">
              <a:solidFill>
                <a:srgbClr val="0E9ED4"/>
              </a:solidFill>
              <a:prstDash val="dash"/>
            </a:ln>
          </p:spPr>
          <p:txBody>
            <a:bodyPr wrap="square" lIns="0" tIns="0" rIns="0" bIns="0" rtlCol="0"/>
            <a:lstStyle/>
            <a:p>
              <a:endParaRPr/>
            </a:p>
          </p:txBody>
        </p:sp>
      </p:grpSp>
      <p:grpSp>
        <p:nvGrpSpPr>
          <p:cNvPr id="12" name="object 12"/>
          <p:cNvGrpSpPr/>
          <p:nvPr/>
        </p:nvGrpSpPr>
        <p:grpSpPr>
          <a:xfrm>
            <a:off x="6809485" y="5367401"/>
            <a:ext cx="2705735" cy="1490980"/>
            <a:chOff x="6809485" y="5367401"/>
            <a:chExt cx="2705735" cy="1490980"/>
          </a:xfrm>
        </p:grpSpPr>
        <p:sp>
          <p:nvSpPr>
            <p:cNvPr id="13" name="object 13"/>
            <p:cNvSpPr/>
            <p:nvPr/>
          </p:nvSpPr>
          <p:spPr>
            <a:xfrm>
              <a:off x="7198552" y="5367401"/>
              <a:ext cx="2316480" cy="1490980"/>
            </a:xfrm>
            <a:custGeom>
              <a:avLst/>
              <a:gdLst/>
              <a:ahLst/>
              <a:cxnLst/>
              <a:rect l="l" t="t" r="r" b="b"/>
              <a:pathLst>
                <a:path w="2316479" h="1490979">
                  <a:moveTo>
                    <a:pt x="2201606" y="1101051"/>
                  </a:moveTo>
                  <a:lnTo>
                    <a:pt x="2162653" y="1113974"/>
                  </a:lnTo>
                  <a:lnTo>
                    <a:pt x="2137721" y="1154776"/>
                  </a:lnTo>
                  <a:lnTo>
                    <a:pt x="2138614" y="1179982"/>
                  </a:lnTo>
                  <a:lnTo>
                    <a:pt x="2150399" y="1224127"/>
                  </a:lnTo>
                  <a:lnTo>
                    <a:pt x="2160791" y="1268585"/>
                  </a:lnTo>
                  <a:lnTo>
                    <a:pt x="2169779" y="1313322"/>
                  </a:lnTo>
                  <a:lnTo>
                    <a:pt x="2177349" y="1358303"/>
                  </a:lnTo>
                  <a:lnTo>
                    <a:pt x="2189033" y="1490599"/>
                  </a:lnTo>
                  <a:lnTo>
                    <a:pt x="2316414" y="1490599"/>
                  </a:lnTo>
                  <a:lnTo>
                    <a:pt x="2302825" y="1339202"/>
                  </a:lnTo>
                  <a:lnTo>
                    <a:pt x="2294614" y="1290316"/>
                  </a:lnTo>
                  <a:lnTo>
                    <a:pt x="2284855" y="1241698"/>
                  </a:lnTo>
                  <a:lnTo>
                    <a:pt x="2273571" y="1193384"/>
                  </a:lnTo>
                  <a:lnTo>
                    <a:pt x="2260788" y="1145413"/>
                  </a:lnTo>
                  <a:lnTo>
                    <a:pt x="2226230" y="1107001"/>
                  </a:lnTo>
                  <a:lnTo>
                    <a:pt x="2209480" y="1102156"/>
                  </a:lnTo>
                  <a:lnTo>
                    <a:pt x="2201606" y="1101051"/>
                  </a:lnTo>
                  <a:close/>
                </a:path>
                <a:path w="2316479" h="1490979">
                  <a:moveTo>
                    <a:pt x="1726753" y="360807"/>
                  </a:moveTo>
                  <a:lnTo>
                    <a:pt x="1684335" y="381330"/>
                  </a:lnTo>
                  <a:lnTo>
                    <a:pt x="1667793" y="427048"/>
                  </a:lnTo>
                  <a:lnTo>
                    <a:pt x="1673512" y="450719"/>
                  </a:lnTo>
                  <a:lnTo>
                    <a:pt x="1688399" y="471081"/>
                  </a:lnTo>
                  <a:lnTo>
                    <a:pt x="1727224" y="505933"/>
                  </a:lnTo>
                  <a:lnTo>
                    <a:pt x="1764754" y="542124"/>
                  </a:lnTo>
                  <a:lnTo>
                    <a:pt x="1800953" y="579617"/>
                  </a:lnTo>
                  <a:lnTo>
                    <a:pt x="1835786" y="618374"/>
                  </a:lnTo>
                  <a:lnTo>
                    <a:pt x="1869217" y="658358"/>
                  </a:lnTo>
                  <a:lnTo>
                    <a:pt x="1901210" y="699531"/>
                  </a:lnTo>
                  <a:lnTo>
                    <a:pt x="1931731" y="741857"/>
                  </a:lnTo>
                  <a:lnTo>
                    <a:pt x="1946120" y="756732"/>
                  </a:lnTo>
                  <a:lnTo>
                    <a:pt x="1964068" y="766006"/>
                  </a:lnTo>
                  <a:lnTo>
                    <a:pt x="1984041" y="769175"/>
                  </a:lnTo>
                  <a:lnTo>
                    <a:pt x="2004502" y="765733"/>
                  </a:lnTo>
                  <a:lnTo>
                    <a:pt x="2004375" y="765556"/>
                  </a:lnTo>
                  <a:lnTo>
                    <a:pt x="2009963" y="763714"/>
                  </a:lnTo>
                  <a:lnTo>
                    <a:pt x="2015170" y="761123"/>
                  </a:lnTo>
                  <a:lnTo>
                    <a:pt x="2020123" y="757859"/>
                  </a:lnTo>
                  <a:lnTo>
                    <a:pt x="2037536" y="739666"/>
                  </a:lnTo>
                  <a:lnTo>
                    <a:pt x="2046364" y="716981"/>
                  </a:lnTo>
                  <a:lnTo>
                    <a:pt x="2046155" y="699531"/>
                  </a:lnTo>
                  <a:lnTo>
                    <a:pt x="2007167" y="629156"/>
                  </a:lnTo>
                  <a:lnTo>
                    <a:pt x="1976985" y="589776"/>
                  </a:lnTo>
                  <a:lnTo>
                    <a:pt x="1945603" y="551378"/>
                  </a:lnTo>
                  <a:lnTo>
                    <a:pt x="1913046" y="513989"/>
                  </a:lnTo>
                  <a:lnTo>
                    <a:pt x="1879341" y="477637"/>
                  </a:lnTo>
                  <a:lnTo>
                    <a:pt x="1844512" y="442348"/>
                  </a:lnTo>
                  <a:lnTo>
                    <a:pt x="1808584" y="408150"/>
                  </a:lnTo>
                  <a:lnTo>
                    <a:pt x="1771584" y="375069"/>
                  </a:lnTo>
                  <a:lnTo>
                    <a:pt x="1738508" y="361051"/>
                  </a:lnTo>
                  <a:lnTo>
                    <a:pt x="1726753" y="360807"/>
                  </a:lnTo>
                  <a:close/>
                </a:path>
                <a:path w="2316479" h="1490979">
                  <a:moveTo>
                    <a:pt x="429956" y="15621"/>
                  </a:moveTo>
                  <a:lnTo>
                    <a:pt x="421447" y="15621"/>
                  </a:lnTo>
                  <a:lnTo>
                    <a:pt x="412938" y="17399"/>
                  </a:lnTo>
                  <a:lnTo>
                    <a:pt x="364450" y="28053"/>
                  </a:lnTo>
                  <a:lnTo>
                    <a:pt x="316353" y="40195"/>
                  </a:lnTo>
                  <a:lnTo>
                    <a:pt x="268681" y="53814"/>
                  </a:lnTo>
                  <a:lnTo>
                    <a:pt x="221470" y="68897"/>
                  </a:lnTo>
                  <a:lnTo>
                    <a:pt x="174752" y="85433"/>
                  </a:lnTo>
                  <a:lnTo>
                    <a:pt x="128563" y="103409"/>
                  </a:lnTo>
                  <a:lnTo>
                    <a:pt x="82937" y="122814"/>
                  </a:lnTo>
                  <a:lnTo>
                    <a:pt x="35113" y="144907"/>
                  </a:lnTo>
                  <a:lnTo>
                    <a:pt x="2680" y="182938"/>
                  </a:lnTo>
                  <a:lnTo>
                    <a:pt x="0" y="207140"/>
                  </a:lnTo>
                  <a:lnTo>
                    <a:pt x="7046" y="231355"/>
                  </a:lnTo>
                  <a:lnTo>
                    <a:pt x="22996" y="250929"/>
                  </a:lnTo>
                  <a:lnTo>
                    <a:pt x="44448" y="262480"/>
                  </a:lnTo>
                  <a:lnTo>
                    <a:pt x="68661" y="265149"/>
                  </a:lnTo>
                  <a:lnTo>
                    <a:pt x="92898" y="258076"/>
                  </a:lnTo>
                  <a:lnTo>
                    <a:pt x="140344" y="236279"/>
                  </a:lnTo>
                  <a:lnTo>
                    <a:pt x="188490" y="216191"/>
                  </a:lnTo>
                  <a:lnTo>
                    <a:pt x="237289" y="197827"/>
                  </a:lnTo>
                  <a:lnTo>
                    <a:pt x="286695" y="181198"/>
                  </a:lnTo>
                  <a:lnTo>
                    <a:pt x="336660" y="166318"/>
                  </a:lnTo>
                  <a:lnTo>
                    <a:pt x="387139" y="153201"/>
                  </a:lnTo>
                  <a:lnTo>
                    <a:pt x="438084" y="141859"/>
                  </a:lnTo>
                  <a:lnTo>
                    <a:pt x="440878" y="141351"/>
                  </a:lnTo>
                  <a:lnTo>
                    <a:pt x="443545" y="140589"/>
                  </a:lnTo>
                  <a:lnTo>
                    <a:pt x="446212" y="139700"/>
                  </a:lnTo>
                  <a:lnTo>
                    <a:pt x="466548" y="128339"/>
                  </a:lnTo>
                  <a:lnTo>
                    <a:pt x="481074" y="111013"/>
                  </a:lnTo>
                  <a:lnTo>
                    <a:pt x="488646" y="89711"/>
                  </a:lnTo>
                  <a:lnTo>
                    <a:pt x="488178" y="68897"/>
                  </a:lnTo>
                  <a:lnTo>
                    <a:pt x="488122" y="66421"/>
                  </a:lnTo>
                  <a:lnTo>
                    <a:pt x="481411" y="48523"/>
                  </a:lnTo>
                  <a:lnTo>
                    <a:pt x="470152" y="33924"/>
                  </a:lnTo>
                  <a:lnTo>
                    <a:pt x="455368" y="23254"/>
                  </a:lnTo>
                  <a:lnTo>
                    <a:pt x="438084" y="17145"/>
                  </a:lnTo>
                  <a:lnTo>
                    <a:pt x="429956" y="15621"/>
                  </a:lnTo>
                  <a:close/>
                </a:path>
                <a:path w="2316479" h="1490979">
                  <a:moveTo>
                    <a:pt x="939480" y="0"/>
                  </a:moveTo>
                  <a:lnTo>
                    <a:pt x="914342" y="1617"/>
                  </a:lnTo>
                  <a:lnTo>
                    <a:pt x="892490" y="12366"/>
                  </a:lnTo>
                  <a:lnTo>
                    <a:pt x="876258" y="30521"/>
                  </a:lnTo>
                  <a:lnTo>
                    <a:pt x="867979" y="54356"/>
                  </a:lnTo>
                  <a:lnTo>
                    <a:pt x="869596" y="79549"/>
                  </a:lnTo>
                  <a:lnTo>
                    <a:pt x="880346" y="101409"/>
                  </a:lnTo>
                  <a:lnTo>
                    <a:pt x="898501" y="117649"/>
                  </a:lnTo>
                  <a:lnTo>
                    <a:pt x="922335" y="125984"/>
                  </a:lnTo>
                  <a:lnTo>
                    <a:pt x="973987" y="133920"/>
                  </a:lnTo>
                  <a:lnTo>
                    <a:pt x="1025280" y="143675"/>
                  </a:lnTo>
                  <a:lnTo>
                    <a:pt x="1076163" y="155235"/>
                  </a:lnTo>
                  <a:lnTo>
                    <a:pt x="1126590" y="168583"/>
                  </a:lnTo>
                  <a:lnTo>
                    <a:pt x="1176509" y="183704"/>
                  </a:lnTo>
                  <a:lnTo>
                    <a:pt x="1225873" y="200582"/>
                  </a:lnTo>
                  <a:lnTo>
                    <a:pt x="1274633" y="219202"/>
                  </a:lnTo>
                  <a:lnTo>
                    <a:pt x="1285521" y="222394"/>
                  </a:lnTo>
                  <a:lnTo>
                    <a:pt x="1296683" y="223588"/>
                  </a:lnTo>
                  <a:lnTo>
                    <a:pt x="1307869" y="222779"/>
                  </a:lnTo>
                  <a:lnTo>
                    <a:pt x="1318829" y="219964"/>
                  </a:lnTo>
                  <a:lnTo>
                    <a:pt x="1351141" y="195476"/>
                  </a:lnTo>
                  <a:lnTo>
                    <a:pt x="1362138" y="158561"/>
                  </a:lnTo>
                  <a:lnTo>
                    <a:pt x="1357008" y="134794"/>
                  </a:lnTo>
                  <a:lnTo>
                    <a:pt x="1322258" y="100965"/>
                  </a:lnTo>
                  <a:lnTo>
                    <a:pt x="1275901" y="83166"/>
                  </a:lnTo>
                  <a:lnTo>
                    <a:pt x="1229052" y="66829"/>
                  </a:lnTo>
                  <a:lnTo>
                    <a:pt x="1181745" y="51963"/>
                  </a:lnTo>
                  <a:lnTo>
                    <a:pt x="1134012" y="38576"/>
                  </a:lnTo>
                  <a:lnTo>
                    <a:pt x="1085887" y="26677"/>
                  </a:lnTo>
                  <a:lnTo>
                    <a:pt x="1037401" y="16275"/>
                  </a:lnTo>
                  <a:lnTo>
                    <a:pt x="988588" y="7380"/>
                  </a:lnTo>
                  <a:lnTo>
                    <a:pt x="939480" y="0"/>
                  </a:lnTo>
                  <a:close/>
                </a:path>
              </a:pathLst>
            </a:custGeom>
            <a:solidFill>
              <a:srgbClr val="0E9ED4"/>
            </a:solidFill>
          </p:spPr>
          <p:txBody>
            <a:bodyPr wrap="square" lIns="0" tIns="0" rIns="0" bIns="0" rtlCol="0"/>
            <a:lstStyle/>
            <a:p>
              <a:endParaRPr/>
            </a:p>
          </p:txBody>
        </p:sp>
        <p:sp>
          <p:nvSpPr>
            <p:cNvPr id="14" name="object 14"/>
            <p:cNvSpPr/>
            <p:nvPr/>
          </p:nvSpPr>
          <p:spPr>
            <a:xfrm>
              <a:off x="6809485" y="6033795"/>
              <a:ext cx="1991360" cy="824230"/>
            </a:xfrm>
            <a:custGeom>
              <a:avLst/>
              <a:gdLst/>
              <a:ahLst/>
              <a:cxnLst/>
              <a:rect l="l" t="t" r="r" b="b"/>
              <a:pathLst>
                <a:path w="1991359" h="824229">
                  <a:moveTo>
                    <a:pt x="995553" y="0"/>
                  </a:moveTo>
                  <a:lnTo>
                    <a:pt x="945374" y="1192"/>
                  </a:lnTo>
                  <a:lnTo>
                    <a:pt x="895829" y="4730"/>
                  </a:lnTo>
                  <a:lnTo>
                    <a:pt x="846975" y="10561"/>
                  </a:lnTo>
                  <a:lnTo>
                    <a:pt x="798868" y="18627"/>
                  </a:lnTo>
                  <a:lnTo>
                    <a:pt x="751566" y="28874"/>
                  </a:lnTo>
                  <a:lnTo>
                    <a:pt x="705126" y="41245"/>
                  </a:lnTo>
                  <a:lnTo>
                    <a:pt x="659604" y="55685"/>
                  </a:lnTo>
                  <a:lnTo>
                    <a:pt x="615059" y="72139"/>
                  </a:lnTo>
                  <a:lnTo>
                    <a:pt x="571547" y="90551"/>
                  </a:lnTo>
                  <a:lnTo>
                    <a:pt x="529125" y="110866"/>
                  </a:lnTo>
                  <a:lnTo>
                    <a:pt x="487850" y="133027"/>
                  </a:lnTo>
                  <a:lnTo>
                    <a:pt x="447780" y="156980"/>
                  </a:lnTo>
                  <a:lnTo>
                    <a:pt x="408972" y="182669"/>
                  </a:lnTo>
                  <a:lnTo>
                    <a:pt x="371482" y="210038"/>
                  </a:lnTo>
                  <a:lnTo>
                    <a:pt x="335369" y="239031"/>
                  </a:lnTo>
                  <a:lnTo>
                    <a:pt x="300688" y="269594"/>
                  </a:lnTo>
                  <a:lnTo>
                    <a:pt x="267497" y="301670"/>
                  </a:lnTo>
                  <a:lnTo>
                    <a:pt x="235853" y="335205"/>
                  </a:lnTo>
                  <a:lnTo>
                    <a:pt x="205814" y="370142"/>
                  </a:lnTo>
                  <a:lnTo>
                    <a:pt x="177436" y="406425"/>
                  </a:lnTo>
                  <a:lnTo>
                    <a:pt x="150777" y="444000"/>
                  </a:lnTo>
                  <a:lnTo>
                    <a:pt x="125893" y="482811"/>
                  </a:lnTo>
                  <a:lnTo>
                    <a:pt x="102842" y="522802"/>
                  </a:lnTo>
                  <a:lnTo>
                    <a:pt x="81681" y="563918"/>
                  </a:lnTo>
                  <a:lnTo>
                    <a:pt x="62467" y="606103"/>
                  </a:lnTo>
                  <a:lnTo>
                    <a:pt x="45257" y="649302"/>
                  </a:lnTo>
                  <a:lnTo>
                    <a:pt x="30108" y="693458"/>
                  </a:lnTo>
                  <a:lnTo>
                    <a:pt x="17078" y="738517"/>
                  </a:lnTo>
                  <a:lnTo>
                    <a:pt x="6223" y="784423"/>
                  </a:lnTo>
                  <a:lnTo>
                    <a:pt x="0" y="824204"/>
                  </a:lnTo>
                  <a:lnTo>
                    <a:pt x="1991106" y="824204"/>
                  </a:lnTo>
                  <a:lnTo>
                    <a:pt x="1984883" y="784423"/>
                  </a:lnTo>
                  <a:lnTo>
                    <a:pt x="1974028" y="738517"/>
                  </a:lnTo>
                  <a:lnTo>
                    <a:pt x="1960999" y="693458"/>
                  </a:lnTo>
                  <a:lnTo>
                    <a:pt x="1945852" y="649302"/>
                  </a:lnTo>
                  <a:lnTo>
                    <a:pt x="1928644" y="606103"/>
                  </a:lnTo>
                  <a:lnTo>
                    <a:pt x="1909433" y="563918"/>
                  </a:lnTo>
                  <a:lnTo>
                    <a:pt x="1888276" y="522802"/>
                  </a:lnTo>
                  <a:lnTo>
                    <a:pt x="1865229" y="482811"/>
                  </a:lnTo>
                  <a:lnTo>
                    <a:pt x="1840349" y="444000"/>
                  </a:lnTo>
                  <a:lnTo>
                    <a:pt x="1813694" y="406425"/>
                  </a:lnTo>
                  <a:lnTo>
                    <a:pt x="1785321" y="370142"/>
                  </a:lnTo>
                  <a:lnTo>
                    <a:pt x="1755286" y="335205"/>
                  </a:lnTo>
                  <a:lnTo>
                    <a:pt x="1723646" y="301670"/>
                  </a:lnTo>
                  <a:lnTo>
                    <a:pt x="1690459" y="269594"/>
                  </a:lnTo>
                  <a:lnTo>
                    <a:pt x="1655782" y="239031"/>
                  </a:lnTo>
                  <a:lnTo>
                    <a:pt x="1619672" y="210038"/>
                  </a:lnTo>
                  <a:lnTo>
                    <a:pt x="1582185" y="182669"/>
                  </a:lnTo>
                  <a:lnTo>
                    <a:pt x="1543379" y="156980"/>
                  </a:lnTo>
                  <a:lnTo>
                    <a:pt x="1503310" y="133027"/>
                  </a:lnTo>
                  <a:lnTo>
                    <a:pt x="1462036" y="110866"/>
                  </a:lnTo>
                  <a:lnTo>
                    <a:pt x="1419614" y="90551"/>
                  </a:lnTo>
                  <a:lnTo>
                    <a:pt x="1376101" y="72139"/>
                  </a:lnTo>
                  <a:lnTo>
                    <a:pt x="1331554" y="55685"/>
                  </a:lnTo>
                  <a:lnTo>
                    <a:pt x="1286029" y="41245"/>
                  </a:lnTo>
                  <a:lnTo>
                    <a:pt x="1239584" y="28874"/>
                  </a:lnTo>
                  <a:lnTo>
                    <a:pt x="1192276" y="18627"/>
                  </a:lnTo>
                  <a:lnTo>
                    <a:pt x="1144162" y="10561"/>
                  </a:lnTo>
                  <a:lnTo>
                    <a:pt x="1095298" y="4730"/>
                  </a:lnTo>
                  <a:lnTo>
                    <a:pt x="1045743" y="1192"/>
                  </a:lnTo>
                  <a:lnTo>
                    <a:pt x="995553" y="0"/>
                  </a:lnTo>
                  <a:close/>
                </a:path>
              </a:pathLst>
            </a:custGeom>
            <a:solidFill>
              <a:srgbClr val="E97031"/>
            </a:solidFill>
          </p:spPr>
          <p:txBody>
            <a:bodyPr wrap="square" lIns="0" tIns="0" rIns="0" bIns="0" rtlCol="0"/>
            <a:lstStyle/>
            <a:p>
              <a:endParaRPr/>
            </a:p>
          </p:txBody>
        </p:sp>
      </p:grpSp>
      <p:sp>
        <p:nvSpPr>
          <p:cNvPr id="15" name="object 15"/>
          <p:cNvSpPr/>
          <p:nvPr/>
        </p:nvSpPr>
        <p:spPr>
          <a:xfrm>
            <a:off x="10851642" y="5519165"/>
            <a:ext cx="1340485" cy="1339215"/>
          </a:xfrm>
          <a:custGeom>
            <a:avLst/>
            <a:gdLst/>
            <a:ahLst/>
            <a:cxnLst/>
            <a:rect l="l" t="t" r="r" b="b"/>
            <a:pathLst>
              <a:path w="1340484" h="1339215">
                <a:moveTo>
                  <a:pt x="1340357" y="0"/>
                </a:moveTo>
                <a:lnTo>
                  <a:pt x="61975" y="0"/>
                </a:lnTo>
                <a:lnTo>
                  <a:pt x="37879" y="4861"/>
                </a:lnTo>
                <a:lnTo>
                  <a:pt x="18176" y="18129"/>
                </a:lnTo>
                <a:lnTo>
                  <a:pt x="4879" y="37826"/>
                </a:lnTo>
                <a:lnTo>
                  <a:pt x="0" y="61976"/>
                </a:lnTo>
                <a:lnTo>
                  <a:pt x="0" y="1338834"/>
                </a:lnTo>
                <a:lnTo>
                  <a:pt x="123825" y="1338834"/>
                </a:lnTo>
                <a:lnTo>
                  <a:pt x="123825" y="123850"/>
                </a:lnTo>
                <a:lnTo>
                  <a:pt x="1340357" y="123850"/>
                </a:lnTo>
                <a:lnTo>
                  <a:pt x="1340357" y="0"/>
                </a:lnTo>
                <a:close/>
              </a:path>
            </a:pathLst>
          </a:custGeom>
          <a:solidFill>
            <a:srgbClr val="4EA72D"/>
          </a:solidFill>
        </p:spPr>
        <p:txBody>
          <a:bodyPr wrap="square" lIns="0" tIns="0" rIns="0" bIns="0" rtlCol="0"/>
          <a:lstStyle/>
          <a:p>
            <a:endParaRPr/>
          </a:p>
        </p:txBody>
      </p:sp>
      <p:sp>
        <p:nvSpPr>
          <p:cNvPr id="16" name="object 16"/>
          <p:cNvSpPr txBox="1"/>
          <p:nvPr/>
        </p:nvSpPr>
        <p:spPr>
          <a:xfrm>
            <a:off x="7428738" y="5004308"/>
            <a:ext cx="3248660" cy="299720"/>
          </a:xfrm>
          <a:prstGeom prst="rect">
            <a:avLst/>
          </a:prstGeom>
        </p:spPr>
        <p:txBody>
          <a:bodyPr vert="horz" wrap="square" lIns="0" tIns="12700" rIns="0" bIns="0" rtlCol="0">
            <a:spAutoFit/>
          </a:bodyPr>
          <a:lstStyle/>
          <a:p>
            <a:pPr marL="12700">
              <a:lnSpc>
                <a:spcPct val="100000"/>
              </a:lnSpc>
              <a:spcBef>
                <a:spcPts val="100"/>
              </a:spcBef>
            </a:pPr>
            <a:r>
              <a:rPr sz="1800" dirty="0">
                <a:solidFill>
                  <a:srgbClr val="FF0000"/>
                </a:solidFill>
                <a:latin typeface="Arial"/>
                <a:cs typeface="Arial"/>
              </a:rPr>
              <a:t>(Source:</a:t>
            </a:r>
            <a:r>
              <a:rPr sz="1800" spc="-125" dirty="0">
                <a:solidFill>
                  <a:srgbClr val="FF0000"/>
                </a:solidFill>
                <a:latin typeface="Arial"/>
                <a:cs typeface="Arial"/>
              </a:rPr>
              <a:t> </a:t>
            </a:r>
            <a:r>
              <a:rPr sz="1800" dirty="0">
                <a:solidFill>
                  <a:srgbClr val="FF0000"/>
                </a:solidFill>
                <a:latin typeface="Arial"/>
                <a:cs typeface="Arial"/>
              </a:rPr>
              <a:t>Anggreani</a:t>
            </a:r>
            <a:r>
              <a:rPr sz="1800" spc="-25" dirty="0">
                <a:solidFill>
                  <a:srgbClr val="FF0000"/>
                </a:solidFill>
                <a:latin typeface="Arial"/>
                <a:cs typeface="Arial"/>
              </a:rPr>
              <a:t> </a:t>
            </a:r>
            <a:r>
              <a:rPr sz="1800" i="1" dirty="0">
                <a:solidFill>
                  <a:srgbClr val="FF0000"/>
                </a:solidFill>
                <a:latin typeface="Arial"/>
                <a:cs typeface="Arial"/>
              </a:rPr>
              <a:t>et</a:t>
            </a:r>
            <a:r>
              <a:rPr sz="1800" i="1" spc="-20" dirty="0">
                <a:solidFill>
                  <a:srgbClr val="FF0000"/>
                </a:solidFill>
                <a:latin typeface="Arial"/>
                <a:cs typeface="Arial"/>
              </a:rPr>
              <a:t> </a:t>
            </a:r>
            <a:r>
              <a:rPr sz="1800" i="1" dirty="0">
                <a:solidFill>
                  <a:srgbClr val="FF0000"/>
                </a:solidFill>
                <a:latin typeface="Arial"/>
                <a:cs typeface="Arial"/>
              </a:rPr>
              <a:t>al.,</a:t>
            </a:r>
            <a:r>
              <a:rPr sz="1800" i="1" spc="-25" dirty="0">
                <a:solidFill>
                  <a:srgbClr val="FF0000"/>
                </a:solidFill>
                <a:latin typeface="Arial"/>
                <a:cs typeface="Arial"/>
              </a:rPr>
              <a:t> </a:t>
            </a:r>
            <a:r>
              <a:rPr sz="1800" spc="-10" dirty="0">
                <a:solidFill>
                  <a:srgbClr val="FF0000"/>
                </a:solidFill>
                <a:latin typeface="Arial"/>
                <a:cs typeface="Arial"/>
              </a:rPr>
              <a:t>2022)</a:t>
            </a:r>
            <a:endParaRPr sz="1800">
              <a:latin typeface="Arial"/>
              <a:cs typeface="Aria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0" y="0"/>
            <a:ext cx="12192000" cy="6858000"/>
            <a:chOff x="0" y="0"/>
            <a:chExt cx="12192000" cy="6858000"/>
          </a:xfrm>
        </p:grpSpPr>
        <p:pic>
          <p:nvPicPr>
            <p:cNvPr id="3" name="object 3"/>
            <p:cNvPicPr/>
            <p:nvPr/>
          </p:nvPicPr>
          <p:blipFill>
            <a:blip r:embed="rId2" cstate="print"/>
            <a:stretch>
              <a:fillRect/>
            </a:stretch>
          </p:blipFill>
          <p:spPr>
            <a:xfrm>
              <a:off x="0" y="0"/>
              <a:ext cx="12191746" cy="6858000"/>
            </a:xfrm>
            <a:prstGeom prst="rect">
              <a:avLst/>
            </a:prstGeom>
          </p:spPr>
        </p:pic>
        <p:sp>
          <p:nvSpPr>
            <p:cNvPr id="4" name="object 4"/>
            <p:cNvSpPr/>
            <p:nvPr/>
          </p:nvSpPr>
          <p:spPr>
            <a:xfrm>
              <a:off x="0" y="0"/>
              <a:ext cx="4815840" cy="2480310"/>
            </a:xfrm>
            <a:custGeom>
              <a:avLst/>
              <a:gdLst/>
              <a:ahLst/>
              <a:cxnLst/>
              <a:rect l="l" t="t" r="r" b="b"/>
              <a:pathLst>
                <a:path w="4815840" h="2480310">
                  <a:moveTo>
                    <a:pt x="4815421" y="3479"/>
                  </a:moveTo>
                  <a:lnTo>
                    <a:pt x="4781918" y="3479"/>
                  </a:lnTo>
                  <a:lnTo>
                    <a:pt x="4774946" y="117779"/>
                  </a:lnTo>
                  <a:lnTo>
                    <a:pt x="4770869" y="143179"/>
                  </a:lnTo>
                  <a:lnTo>
                    <a:pt x="4765891" y="181279"/>
                  </a:lnTo>
                  <a:lnTo>
                    <a:pt x="4760011" y="206679"/>
                  </a:lnTo>
                  <a:lnTo>
                    <a:pt x="4753229" y="232079"/>
                  </a:lnTo>
                  <a:lnTo>
                    <a:pt x="4739906" y="282879"/>
                  </a:lnTo>
                  <a:lnTo>
                    <a:pt x="4724336" y="333679"/>
                  </a:lnTo>
                  <a:lnTo>
                    <a:pt x="4706442" y="371779"/>
                  </a:lnTo>
                  <a:lnTo>
                    <a:pt x="4686198" y="422579"/>
                  </a:lnTo>
                  <a:lnTo>
                    <a:pt x="4679950" y="433095"/>
                  </a:lnTo>
                  <a:lnTo>
                    <a:pt x="4688814" y="405638"/>
                  </a:lnTo>
                  <a:lnTo>
                    <a:pt x="4700333" y="380238"/>
                  </a:lnTo>
                  <a:lnTo>
                    <a:pt x="4710989" y="354850"/>
                  </a:lnTo>
                  <a:lnTo>
                    <a:pt x="4720717" y="316750"/>
                  </a:lnTo>
                  <a:lnTo>
                    <a:pt x="4725022" y="304050"/>
                  </a:lnTo>
                  <a:lnTo>
                    <a:pt x="4729289" y="291350"/>
                  </a:lnTo>
                  <a:lnTo>
                    <a:pt x="4733353" y="278650"/>
                  </a:lnTo>
                  <a:lnTo>
                    <a:pt x="4737100" y="265950"/>
                  </a:lnTo>
                  <a:lnTo>
                    <a:pt x="4744339" y="227850"/>
                  </a:lnTo>
                  <a:lnTo>
                    <a:pt x="4750435" y="202450"/>
                  </a:lnTo>
                  <a:lnTo>
                    <a:pt x="4755832" y="177038"/>
                  </a:lnTo>
                  <a:lnTo>
                    <a:pt x="4760468" y="138938"/>
                  </a:lnTo>
                  <a:lnTo>
                    <a:pt x="4764329" y="113538"/>
                  </a:lnTo>
                  <a:lnTo>
                    <a:pt x="4767453" y="75438"/>
                  </a:lnTo>
                  <a:lnTo>
                    <a:pt x="4770653" y="11938"/>
                  </a:lnTo>
                  <a:lnTo>
                    <a:pt x="4765776" y="11938"/>
                  </a:lnTo>
                  <a:lnTo>
                    <a:pt x="4766322" y="0"/>
                  </a:lnTo>
                  <a:lnTo>
                    <a:pt x="4634484" y="0"/>
                  </a:lnTo>
                  <a:lnTo>
                    <a:pt x="4634484" y="519582"/>
                  </a:lnTo>
                  <a:lnTo>
                    <a:pt x="4632579" y="524179"/>
                  </a:lnTo>
                  <a:lnTo>
                    <a:pt x="4634281" y="519938"/>
                  </a:lnTo>
                  <a:lnTo>
                    <a:pt x="4634484" y="519582"/>
                  </a:lnTo>
                  <a:lnTo>
                    <a:pt x="4634484" y="0"/>
                  </a:lnTo>
                  <a:lnTo>
                    <a:pt x="4208881" y="0"/>
                  </a:lnTo>
                  <a:lnTo>
                    <a:pt x="4097642" y="0"/>
                  </a:lnTo>
                  <a:lnTo>
                    <a:pt x="4094607" y="47498"/>
                  </a:lnTo>
                  <a:lnTo>
                    <a:pt x="4087634" y="87210"/>
                  </a:lnTo>
                  <a:lnTo>
                    <a:pt x="4077792" y="125679"/>
                  </a:lnTo>
                  <a:lnTo>
                    <a:pt x="4065041" y="163283"/>
                  </a:lnTo>
                  <a:lnTo>
                    <a:pt x="4049344" y="200393"/>
                  </a:lnTo>
                  <a:lnTo>
                    <a:pt x="4030637" y="237363"/>
                  </a:lnTo>
                  <a:lnTo>
                    <a:pt x="4008882" y="274574"/>
                  </a:lnTo>
                  <a:lnTo>
                    <a:pt x="3984053" y="312381"/>
                  </a:lnTo>
                  <a:lnTo>
                    <a:pt x="3956075" y="351155"/>
                  </a:lnTo>
                  <a:lnTo>
                    <a:pt x="3924922" y="391261"/>
                  </a:lnTo>
                  <a:lnTo>
                    <a:pt x="3890556" y="433057"/>
                  </a:lnTo>
                  <a:lnTo>
                    <a:pt x="3852913" y="476935"/>
                  </a:lnTo>
                  <a:lnTo>
                    <a:pt x="3811968" y="523227"/>
                  </a:lnTo>
                  <a:lnTo>
                    <a:pt x="3767658" y="572325"/>
                  </a:lnTo>
                  <a:lnTo>
                    <a:pt x="3686746" y="660831"/>
                  </a:lnTo>
                  <a:lnTo>
                    <a:pt x="3619271" y="735190"/>
                  </a:lnTo>
                  <a:lnTo>
                    <a:pt x="3584994" y="773620"/>
                  </a:lnTo>
                  <a:lnTo>
                    <a:pt x="3550348" y="813066"/>
                  </a:lnTo>
                  <a:lnTo>
                    <a:pt x="3477984" y="896848"/>
                  </a:lnTo>
                  <a:lnTo>
                    <a:pt x="3440506" y="938733"/>
                  </a:lnTo>
                  <a:lnTo>
                    <a:pt x="3402914" y="979373"/>
                  </a:lnTo>
                  <a:lnTo>
                    <a:pt x="3365195" y="1018781"/>
                  </a:lnTo>
                  <a:lnTo>
                    <a:pt x="3327336" y="1056957"/>
                  </a:lnTo>
                  <a:lnTo>
                    <a:pt x="3289325" y="1093914"/>
                  </a:lnTo>
                  <a:lnTo>
                    <a:pt x="3251149" y="1129652"/>
                  </a:lnTo>
                  <a:lnTo>
                    <a:pt x="3212795" y="1164183"/>
                  </a:lnTo>
                  <a:lnTo>
                    <a:pt x="3174263" y="1197533"/>
                  </a:lnTo>
                  <a:lnTo>
                    <a:pt x="3135528" y="1229677"/>
                  </a:lnTo>
                  <a:lnTo>
                    <a:pt x="3096590" y="1260665"/>
                  </a:lnTo>
                  <a:lnTo>
                    <a:pt x="3057436" y="1290472"/>
                  </a:lnTo>
                  <a:lnTo>
                    <a:pt x="3018040" y="1319123"/>
                  </a:lnTo>
                  <a:lnTo>
                    <a:pt x="2978416" y="1346619"/>
                  </a:lnTo>
                  <a:lnTo>
                    <a:pt x="2938526" y="1372984"/>
                  </a:lnTo>
                  <a:lnTo>
                    <a:pt x="2898381" y="1398206"/>
                  </a:lnTo>
                  <a:lnTo>
                    <a:pt x="2857970" y="1422298"/>
                  </a:lnTo>
                  <a:lnTo>
                    <a:pt x="2817253" y="1445285"/>
                  </a:lnTo>
                  <a:lnTo>
                    <a:pt x="2776258" y="1467154"/>
                  </a:lnTo>
                  <a:lnTo>
                    <a:pt x="2734945" y="1487932"/>
                  </a:lnTo>
                  <a:lnTo>
                    <a:pt x="2692768" y="1507871"/>
                  </a:lnTo>
                  <a:lnTo>
                    <a:pt x="2650020" y="1526794"/>
                  </a:lnTo>
                  <a:lnTo>
                    <a:pt x="2606662" y="1544739"/>
                  </a:lnTo>
                  <a:lnTo>
                    <a:pt x="2562682" y="1561680"/>
                  </a:lnTo>
                  <a:lnTo>
                    <a:pt x="2518079" y="1577632"/>
                  </a:lnTo>
                  <a:lnTo>
                    <a:pt x="2472829" y="1592592"/>
                  </a:lnTo>
                  <a:lnTo>
                    <a:pt x="2426932" y="1606575"/>
                  </a:lnTo>
                  <a:lnTo>
                    <a:pt x="2380361" y="1619580"/>
                  </a:lnTo>
                  <a:lnTo>
                    <a:pt x="2333117" y="1631594"/>
                  </a:lnTo>
                  <a:lnTo>
                    <a:pt x="2285187" y="1642643"/>
                  </a:lnTo>
                  <a:lnTo>
                    <a:pt x="2236546" y="1652714"/>
                  </a:lnTo>
                  <a:lnTo>
                    <a:pt x="2187194" y="1661807"/>
                  </a:lnTo>
                  <a:lnTo>
                    <a:pt x="2137118" y="1669935"/>
                  </a:lnTo>
                  <a:lnTo>
                    <a:pt x="2086292" y="1677098"/>
                  </a:lnTo>
                  <a:lnTo>
                    <a:pt x="2034730" y="1683296"/>
                  </a:lnTo>
                  <a:lnTo>
                    <a:pt x="1982381" y="1688541"/>
                  </a:lnTo>
                  <a:lnTo>
                    <a:pt x="1929269" y="1692821"/>
                  </a:lnTo>
                  <a:lnTo>
                    <a:pt x="1875358" y="1696148"/>
                  </a:lnTo>
                  <a:lnTo>
                    <a:pt x="1820659" y="1698510"/>
                  </a:lnTo>
                  <a:lnTo>
                    <a:pt x="1765134" y="1699933"/>
                  </a:lnTo>
                  <a:lnTo>
                    <a:pt x="1708785" y="1700403"/>
                  </a:lnTo>
                  <a:lnTo>
                    <a:pt x="1657019" y="1699641"/>
                  </a:lnTo>
                  <a:lnTo>
                    <a:pt x="1605737" y="1697342"/>
                  </a:lnTo>
                  <a:lnTo>
                    <a:pt x="1554848" y="1693468"/>
                  </a:lnTo>
                  <a:lnTo>
                    <a:pt x="1504264" y="1688033"/>
                  </a:lnTo>
                  <a:lnTo>
                    <a:pt x="1453896" y="1680984"/>
                  </a:lnTo>
                  <a:lnTo>
                    <a:pt x="1403680" y="1672336"/>
                  </a:lnTo>
                  <a:lnTo>
                    <a:pt x="1353502" y="1662061"/>
                  </a:lnTo>
                  <a:lnTo>
                    <a:pt x="1303299" y="1650136"/>
                  </a:lnTo>
                  <a:lnTo>
                    <a:pt x="1252969" y="1636534"/>
                  </a:lnTo>
                  <a:lnTo>
                    <a:pt x="1202448" y="1621256"/>
                  </a:lnTo>
                  <a:lnTo>
                    <a:pt x="1151636" y="1604289"/>
                  </a:lnTo>
                  <a:lnTo>
                    <a:pt x="1100455" y="1585582"/>
                  </a:lnTo>
                  <a:lnTo>
                    <a:pt x="1048829" y="1565148"/>
                  </a:lnTo>
                  <a:lnTo>
                    <a:pt x="1005560" y="1546860"/>
                  </a:lnTo>
                  <a:lnTo>
                    <a:pt x="962317" y="1527594"/>
                  </a:lnTo>
                  <a:lnTo>
                    <a:pt x="919048" y="1507375"/>
                  </a:lnTo>
                  <a:lnTo>
                    <a:pt x="875703" y="1486255"/>
                  </a:lnTo>
                  <a:lnTo>
                    <a:pt x="832269" y="1464246"/>
                  </a:lnTo>
                  <a:lnTo>
                    <a:pt x="788682" y="1441411"/>
                  </a:lnTo>
                  <a:lnTo>
                    <a:pt x="744905" y="1417764"/>
                  </a:lnTo>
                  <a:lnTo>
                    <a:pt x="700913" y="1393342"/>
                  </a:lnTo>
                  <a:lnTo>
                    <a:pt x="656653" y="1368183"/>
                  </a:lnTo>
                  <a:lnTo>
                    <a:pt x="612089" y="1342326"/>
                  </a:lnTo>
                  <a:lnTo>
                    <a:pt x="521881" y="1288643"/>
                  </a:lnTo>
                  <a:lnTo>
                    <a:pt x="0" y="966724"/>
                  </a:lnTo>
                  <a:lnTo>
                    <a:pt x="0" y="1078992"/>
                  </a:lnTo>
                  <a:lnTo>
                    <a:pt x="0" y="1933879"/>
                  </a:lnTo>
                  <a:lnTo>
                    <a:pt x="31699" y="1959279"/>
                  </a:lnTo>
                  <a:lnTo>
                    <a:pt x="114414" y="2010079"/>
                  </a:lnTo>
                  <a:lnTo>
                    <a:pt x="198970" y="2060879"/>
                  </a:lnTo>
                  <a:lnTo>
                    <a:pt x="285546" y="2111679"/>
                  </a:lnTo>
                  <a:lnTo>
                    <a:pt x="329526" y="2124379"/>
                  </a:lnTo>
                  <a:lnTo>
                    <a:pt x="419112" y="2175179"/>
                  </a:lnTo>
                  <a:lnTo>
                    <a:pt x="511276" y="2225979"/>
                  </a:lnTo>
                  <a:lnTo>
                    <a:pt x="558342" y="2238679"/>
                  </a:lnTo>
                  <a:lnTo>
                    <a:pt x="605993" y="2264079"/>
                  </a:lnTo>
                  <a:lnTo>
                    <a:pt x="654215" y="2276779"/>
                  </a:lnTo>
                  <a:lnTo>
                    <a:pt x="703046" y="2302179"/>
                  </a:lnTo>
                  <a:lnTo>
                    <a:pt x="752525" y="2314879"/>
                  </a:lnTo>
                  <a:lnTo>
                    <a:pt x="802665" y="2340279"/>
                  </a:lnTo>
                  <a:lnTo>
                    <a:pt x="849376" y="2352979"/>
                  </a:lnTo>
                  <a:lnTo>
                    <a:pt x="1239253" y="2454579"/>
                  </a:lnTo>
                  <a:lnTo>
                    <a:pt x="1289443" y="2454579"/>
                  </a:lnTo>
                  <a:lnTo>
                    <a:pt x="1339837" y="2467279"/>
                  </a:lnTo>
                  <a:lnTo>
                    <a:pt x="1390383" y="2467279"/>
                  </a:lnTo>
                  <a:lnTo>
                    <a:pt x="1441069" y="2479979"/>
                  </a:lnTo>
                  <a:lnTo>
                    <a:pt x="2010194" y="2479979"/>
                  </a:lnTo>
                  <a:lnTo>
                    <a:pt x="2050313" y="2467279"/>
                  </a:lnTo>
                  <a:lnTo>
                    <a:pt x="2143861" y="2467279"/>
                  </a:lnTo>
                  <a:lnTo>
                    <a:pt x="2197277" y="2454579"/>
                  </a:lnTo>
                  <a:lnTo>
                    <a:pt x="2250630" y="2454579"/>
                  </a:lnTo>
                  <a:lnTo>
                    <a:pt x="2357043" y="2429179"/>
                  </a:lnTo>
                  <a:lnTo>
                    <a:pt x="2410079" y="2429179"/>
                  </a:lnTo>
                  <a:lnTo>
                    <a:pt x="2722626" y="2352979"/>
                  </a:lnTo>
                  <a:lnTo>
                    <a:pt x="2773388" y="2327579"/>
                  </a:lnTo>
                  <a:lnTo>
                    <a:pt x="2873527" y="2302179"/>
                  </a:lnTo>
                  <a:lnTo>
                    <a:pt x="2922816" y="2276779"/>
                  </a:lnTo>
                  <a:lnTo>
                    <a:pt x="2971546" y="2264079"/>
                  </a:lnTo>
                  <a:lnTo>
                    <a:pt x="3066973" y="2213279"/>
                  </a:lnTo>
                  <a:lnTo>
                    <a:pt x="3113595" y="2200579"/>
                  </a:lnTo>
                  <a:lnTo>
                    <a:pt x="3204603" y="2149779"/>
                  </a:lnTo>
                  <a:lnTo>
                    <a:pt x="3248901" y="2124379"/>
                  </a:lnTo>
                  <a:lnTo>
                    <a:pt x="3292348" y="2098979"/>
                  </a:lnTo>
                  <a:lnTo>
                    <a:pt x="3338855" y="2073579"/>
                  </a:lnTo>
                  <a:lnTo>
                    <a:pt x="3384308" y="2035479"/>
                  </a:lnTo>
                  <a:lnTo>
                    <a:pt x="3428746" y="2010079"/>
                  </a:lnTo>
                  <a:lnTo>
                    <a:pt x="3472154" y="1971979"/>
                  </a:lnTo>
                  <a:lnTo>
                    <a:pt x="3514560" y="1946579"/>
                  </a:lnTo>
                  <a:lnTo>
                    <a:pt x="3555974" y="1908479"/>
                  </a:lnTo>
                  <a:lnTo>
                    <a:pt x="3596398" y="1883079"/>
                  </a:lnTo>
                  <a:lnTo>
                    <a:pt x="3635845" y="1844979"/>
                  </a:lnTo>
                  <a:lnTo>
                    <a:pt x="3674351" y="1806879"/>
                  </a:lnTo>
                  <a:lnTo>
                    <a:pt x="3711905" y="1781479"/>
                  </a:lnTo>
                  <a:lnTo>
                    <a:pt x="3748532" y="1743379"/>
                  </a:lnTo>
                  <a:lnTo>
                    <a:pt x="3787610" y="1705279"/>
                  </a:lnTo>
                  <a:lnTo>
                    <a:pt x="3825646" y="1654479"/>
                  </a:lnTo>
                  <a:lnTo>
                    <a:pt x="3862705" y="1616379"/>
                  </a:lnTo>
                  <a:lnTo>
                    <a:pt x="3898823" y="1578279"/>
                  </a:lnTo>
                  <a:lnTo>
                    <a:pt x="3934079" y="1540179"/>
                  </a:lnTo>
                  <a:lnTo>
                    <a:pt x="3968521" y="1502079"/>
                  </a:lnTo>
                  <a:lnTo>
                    <a:pt x="4002100" y="1451279"/>
                  </a:lnTo>
                  <a:lnTo>
                    <a:pt x="4034853" y="1413179"/>
                  </a:lnTo>
                  <a:lnTo>
                    <a:pt x="4066806" y="1375079"/>
                  </a:lnTo>
                  <a:lnTo>
                    <a:pt x="4098036" y="1324279"/>
                  </a:lnTo>
                  <a:lnTo>
                    <a:pt x="4117390" y="1298879"/>
                  </a:lnTo>
                  <a:lnTo>
                    <a:pt x="4155198" y="1248079"/>
                  </a:lnTo>
                  <a:lnTo>
                    <a:pt x="4194010" y="1197279"/>
                  </a:lnTo>
                  <a:lnTo>
                    <a:pt x="4233735" y="1146479"/>
                  </a:lnTo>
                  <a:lnTo>
                    <a:pt x="4440313" y="892479"/>
                  </a:lnTo>
                  <a:lnTo>
                    <a:pt x="4460722" y="867079"/>
                  </a:lnTo>
                  <a:lnTo>
                    <a:pt x="4480928" y="828979"/>
                  </a:lnTo>
                  <a:lnTo>
                    <a:pt x="4520704" y="778179"/>
                  </a:lnTo>
                  <a:lnTo>
                    <a:pt x="4540313" y="752779"/>
                  </a:lnTo>
                  <a:lnTo>
                    <a:pt x="4559528" y="727379"/>
                  </a:lnTo>
                  <a:lnTo>
                    <a:pt x="4578223" y="701979"/>
                  </a:lnTo>
                  <a:lnTo>
                    <a:pt x="4607115" y="663879"/>
                  </a:lnTo>
                  <a:lnTo>
                    <a:pt x="4634814" y="613079"/>
                  </a:lnTo>
                  <a:lnTo>
                    <a:pt x="4661078" y="574979"/>
                  </a:lnTo>
                  <a:lnTo>
                    <a:pt x="4685639" y="524179"/>
                  </a:lnTo>
                  <a:lnTo>
                    <a:pt x="4708271" y="473379"/>
                  </a:lnTo>
                  <a:lnTo>
                    <a:pt x="4729086" y="435279"/>
                  </a:lnTo>
                  <a:lnTo>
                    <a:pt x="4747679" y="384479"/>
                  </a:lnTo>
                  <a:lnTo>
                    <a:pt x="4764062" y="333679"/>
                  </a:lnTo>
                  <a:lnTo>
                    <a:pt x="4778260" y="282879"/>
                  </a:lnTo>
                  <a:lnTo>
                    <a:pt x="4790313" y="244779"/>
                  </a:lnTo>
                  <a:lnTo>
                    <a:pt x="4796434" y="206679"/>
                  </a:lnTo>
                  <a:lnTo>
                    <a:pt x="4801692" y="181279"/>
                  </a:lnTo>
                  <a:lnTo>
                    <a:pt x="4806112" y="143179"/>
                  </a:lnTo>
                  <a:lnTo>
                    <a:pt x="4809744" y="117779"/>
                  </a:lnTo>
                  <a:lnTo>
                    <a:pt x="4815421" y="3479"/>
                  </a:lnTo>
                  <a:close/>
                </a:path>
              </a:pathLst>
            </a:custGeom>
            <a:solidFill>
              <a:srgbClr val="FFFFFF">
                <a:alpha val="30195"/>
              </a:srgbClr>
            </a:solidFill>
          </p:spPr>
          <p:txBody>
            <a:bodyPr wrap="square" lIns="0" tIns="0" rIns="0" bIns="0" rtlCol="0"/>
            <a:lstStyle/>
            <a:p>
              <a:endParaRPr/>
            </a:p>
          </p:txBody>
        </p:sp>
      </p:grpSp>
      <p:sp>
        <p:nvSpPr>
          <p:cNvPr id="5" name="object 5" descr="$PPTXTitle"/>
          <p:cNvSpPr txBox="1">
            <a:spLocks noGrp="1"/>
          </p:cNvSpPr>
          <p:nvPr>
            <p:ph type="title"/>
          </p:nvPr>
        </p:nvSpPr>
        <p:spPr>
          <a:prstGeom prst="rect">
            <a:avLst/>
          </a:prstGeom>
        </p:spPr>
        <p:txBody>
          <a:bodyPr vert="horz" wrap="square" lIns="0" tIns="747522" rIns="0" bIns="0" rtlCol="0">
            <a:spAutoFit/>
          </a:bodyPr>
          <a:lstStyle/>
          <a:p>
            <a:pPr marL="4434840">
              <a:lnSpc>
                <a:spcPct val="100000"/>
              </a:lnSpc>
              <a:spcBef>
                <a:spcPts val="100"/>
              </a:spcBef>
            </a:pPr>
            <a:r>
              <a:rPr sz="3600" u="sng" spc="-10" dirty="0">
                <a:solidFill>
                  <a:srgbClr val="FFFFFF"/>
                </a:solidFill>
                <a:uFill>
                  <a:solidFill>
                    <a:srgbClr val="FFFFFF"/>
                  </a:solidFill>
                </a:uFill>
              </a:rPr>
              <a:t>Solutions</a:t>
            </a:r>
            <a:endParaRPr sz="3600"/>
          </a:p>
        </p:txBody>
      </p:sp>
      <p:sp>
        <p:nvSpPr>
          <p:cNvPr id="6" name="object 6"/>
          <p:cNvSpPr/>
          <p:nvPr/>
        </p:nvSpPr>
        <p:spPr>
          <a:xfrm>
            <a:off x="9058275" y="4147553"/>
            <a:ext cx="3133725" cy="2710815"/>
          </a:xfrm>
          <a:custGeom>
            <a:avLst/>
            <a:gdLst/>
            <a:ahLst/>
            <a:cxnLst/>
            <a:rect l="l" t="t" r="r" b="b"/>
            <a:pathLst>
              <a:path w="3133725" h="2710815">
                <a:moveTo>
                  <a:pt x="3133725" y="0"/>
                </a:moveTo>
                <a:lnTo>
                  <a:pt x="2822702" y="45097"/>
                </a:lnTo>
                <a:lnTo>
                  <a:pt x="2772791" y="55257"/>
                </a:lnTo>
                <a:lnTo>
                  <a:pt x="2723070" y="66116"/>
                </a:lnTo>
                <a:lnTo>
                  <a:pt x="2673527" y="77685"/>
                </a:lnTo>
                <a:lnTo>
                  <a:pt x="2624188" y="89966"/>
                </a:lnTo>
                <a:lnTo>
                  <a:pt x="2575052" y="102933"/>
                </a:lnTo>
                <a:lnTo>
                  <a:pt x="2526131" y="116598"/>
                </a:lnTo>
                <a:lnTo>
                  <a:pt x="2477439" y="130937"/>
                </a:lnTo>
                <a:lnTo>
                  <a:pt x="2428989" y="145961"/>
                </a:lnTo>
                <a:lnTo>
                  <a:pt x="2380780" y="161658"/>
                </a:lnTo>
                <a:lnTo>
                  <a:pt x="2332837" y="178015"/>
                </a:lnTo>
                <a:lnTo>
                  <a:pt x="2285161" y="195021"/>
                </a:lnTo>
                <a:lnTo>
                  <a:pt x="2237778" y="212699"/>
                </a:lnTo>
                <a:lnTo>
                  <a:pt x="2190673" y="231013"/>
                </a:lnTo>
                <a:lnTo>
                  <a:pt x="2143861" y="249974"/>
                </a:lnTo>
                <a:lnTo>
                  <a:pt x="2097366" y="269557"/>
                </a:lnTo>
                <a:lnTo>
                  <a:pt x="2051202" y="289775"/>
                </a:lnTo>
                <a:lnTo>
                  <a:pt x="2005368" y="310629"/>
                </a:lnTo>
                <a:lnTo>
                  <a:pt x="1959864" y="332079"/>
                </a:lnTo>
                <a:lnTo>
                  <a:pt x="1914728" y="354152"/>
                </a:lnTo>
                <a:lnTo>
                  <a:pt x="1869948" y="376821"/>
                </a:lnTo>
                <a:lnTo>
                  <a:pt x="1824367" y="400685"/>
                </a:lnTo>
                <a:lnTo>
                  <a:pt x="1779168" y="425145"/>
                </a:lnTo>
                <a:lnTo>
                  <a:pt x="1734350" y="450176"/>
                </a:lnTo>
                <a:lnTo>
                  <a:pt x="1689912" y="475805"/>
                </a:lnTo>
                <a:lnTo>
                  <a:pt x="1645869" y="502005"/>
                </a:lnTo>
                <a:lnTo>
                  <a:pt x="1602244" y="528789"/>
                </a:lnTo>
                <a:lnTo>
                  <a:pt x="1559039" y="556133"/>
                </a:lnTo>
                <a:lnTo>
                  <a:pt x="1516265" y="584060"/>
                </a:lnTo>
                <a:lnTo>
                  <a:pt x="1473936" y="612533"/>
                </a:lnTo>
                <a:lnTo>
                  <a:pt x="1432052" y="641578"/>
                </a:lnTo>
                <a:lnTo>
                  <a:pt x="1390637" y="671182"/>
                </a:lnTo>
                <a:lnTo>
                  <a:pt x="1349692" y="701344"/>
                </a:lnTo>
                <a:lnTo>
                  <a:pt x="1309243" y="732040"/>
                </a:lnTo>
                <a:lnTo>
                  <a:pt x="1276756" y="757466"/>
                </a:lnTo>
                <a:lnTo>
                  <a:pt x="1244511" y="783094"/>
                </a:lnTo>
                <a:lnTo>
                  <a:pt x="1212532" y="809015"/>
                </a:lnTo>
                <a:lnTo>
                  <a:pt x="1165161" y="848448"/>
                </a:lnTo>
                <a:lnTo>
                  <a:pt x="1103426" y="902512"/>
                </a:lnTo>
                <a:lnTo>
                  <a:pt x="1072984" y="929894"/>
                </a:lnTo>
                <a:lnTo>
                  <a:pt x="1017993" y="980909"/>
                </a:lnTo>
                <a:lnTo>
                  <a:pt x="978776" y="1018667"/>
                </a:lnTo>
                <a:lnTo>
                  <a:pt x="940206" y="1056995"/>
                </a:lnTo>
                <a:lnTo>
                  <a:pt x="902246" y="1095832"/>
                </a:lnTo>
                <a:lnTo>
                  <a:pt x="864870" y="1135151"/>
                </a:lnTo>
                <a:lnTo>
                  <a:pt x="828040" y="1174889"/>
                </a:lnTo>
                <a:lnTo>
                  <a:pt x="794753" y="1212088"/>
                </a:lnTo>
                <a:lnTo>
                  <a:pt x="762025" y="1249680"/>
                </a:lnTo>
                <a:lnTo>
                  <a:pt x="729843" y="1287678"/>
                </a:lnTo>
                <a:lnTo>
                  <a:pt x="698220" y="1326045"/>
                </a:lnTo>
                <a:lnTo>
                  <a:pt x="667156" y="1364792"/>
                </a:lnTo>
                <a:lnTo>
                  <a:pt x="636638" y="1403908"/>
                </a:lnTo>
                <a:lnTo>
                  <a:pt x="606691" y="1443367"/>
                </a:lnTo>
                <a:lnTo>
                  <a:pt x="577291" y="1483169"/>
                </a:lnTo>
                <a:lnTo>
                  <a:pt x="548462" y="1523314"/>
                </a:lnTo>
                <a:lnTo>
                  <a:pt x="520192" y="1563763"/>
                </a:lnTo>
                <a:lnTo>
                  <a:pt x="492493" y="1604530"/>
                </a:lnTo>
                <a:lnTo>
                  <a:pt x="465353" y="1645589"/>
                </a:lnTo>
                <a:lnTo>
                  <a:pt x="438785" y="1686941"/>
                </a:lnTo>
                <a:lnTo>
                  <a:pt x="410730" y="1732102"/>
                </a:lnTo>
                <a:lnTo>
                  <a:pt x="383387" y="1777606"/>
                </a:lnTo>
                <a:lnTo>
                  <a:pt x="356768" y="1823466"/>
                </a:lnTo>
                <a:lnTo>
                  <a:pt x="330885" y="1869668"/>
                </a:lnTo>
                <a:lnTo>
                  <a:pt x="305765" y="1916201"/>
                </a:lnTo>
                <a:lnTo>
                  <a:pt x="281432" y="1963077"/>
                </a:lnTo>
                <a:lnTo>
                  <a:pt x="257556" y="2010143"/>
                </a:lnTo>
                <a:lnTo>
                  <a:pt x="234556" y="2057539"/>
                </a:lnTo>
                <a:lnTo>
                  <a:pt x="212356" y="2105240"/>
                </a:lnTo>
                <a:lnTo>
                  <a:pt x="190881" y="2153196"/>
                </a:lnTo>
                <a:lnTo>
                  <a:pt x="170065" y="2201367"/>
                </a:lnTo>
                <a:lnTo>
                  <a:pt x="149860" y="2249728"/>
                </a:lnTo>
                <a:lnTo>
                  <a:pt x="130467" y="2298344"/>
                </a:lnTo>
                <a:lnTo>
                  <a:pt x="111848" y="2347188"/>
                </a:lnTo>
                <a:lnTo>
                  <a:pt x="93992" y="2396261"/>
                </a:lnTo>
                <a:lnTo>
                  <a:pt x="76911" y="2445550"/>
                </a:lnTo>
                <a:lnTo>
                  <a:pt x="60617" y="2495054"/>
                </a:lnTo>
                <a:lnTo>
                  <a:pt x="45097" y="2544749"/>
                </a:lnTo>
                <a:lnTo>
                  <a:pt x="30378" y="2594622"/>
                </a:lnTo>
                <a:lnTo>
                  <a:pt x="16433" y="2644686"/>
                </a:lnTo>
                <a:lnTo>
                  <a:pt x="3302" y="2694914"/>
                </a:lnTo>
                <a:lnTo>
                  <a:pt x="0" y="2710446"/>
                </a:lnTo>
                <a:lnTo>
                  <a:pt x="17259" y="2710446"/>
                </a:lnTo>
                <a:lnTo>
                  <a:pt x="28956" y="2710446"/>
                </a:lnTo>
                <a:lnTo>
                  <a:pt x="774255" y="2710446"/>
                </a:lnTo>
                <a:lnTo>
                  <a:pt x="800354" y="2642679"/>
                </a:lnTo>
                <a:lnTo>
                  <a:pt x="819543" y="2600325"/>
                </a:lnTo>
                <a:lnTo>
                  <a:pt x="839787" y="2558123"/>
                </a:lnTo>
                <a:lnTo>
                  <a:pt x="861072" y="2516060"/>
                </a:lnTo>
                <a:lnTo>
                  <a:pt x="883412" y="2474137"/>
                </a:lnTo>
                <a:lnTo>
                  <a:pt x="906564" y="2432850"/>
                </a:lnTo>
                <a:lnTo>
                  <a:pt x="930757" y="2391753"/>
                </a:lnTo>
                <a:lnTo>
                  <a:pt x="955979" y="2350871"/>
                </a:lnTo>
                <a:lnTo>
                  <a:pt x="982230" y="2310219"/>
                </a:lnTo>
                <a:lnTo>
                  <a:pt x="1009459" y="2269833"/>
                </a:lnTo>
                <a:lnTo>
                  <a:pt x="1037678" y="2229701"/>
                </a:lnTo>
                <a:lnTo>
                  <a:pt x="1066863" y="2189873"/>
                </a:lnTo>
                <a:lnTo>
                  <a:pt x="1096987" y="2150351"/>
                </a:lnTo>
                <a:lnTo>
                  <a:pt x="1128052" y="2111159"/>
                </a:lnTo>
                <a:lnTo>
                  <a:pt x="1160018" y="2072309"/>
                </a:lnTo>
                <a:lnTo>
                  <a:pt x="1192898" y="2033841"/>
                </a:lnTo>
                <a:lnTo>
                  <a:pt x="1226642" y="1995754"/>
                </a:lnTo>
                <a:lnTo>
                  <a:pt x="1261262" y="1958086"/>
                </a:lnTo>
                <a:lnTo>
                  <a:pt x="1296720" y="1920836"/>
                </a:lnTo>
                <a:lnTo>
                  <a:pt x="1333017" y="1884032"/>
                </a:lnTo>
                <a:lnTo>
                  <a:pt x="1370126" y="1847697"/>
                </a:lnTo>
                <a:lnTo>
                  <a:pt x="1408023" y="1811845"/>
                </a:lnTo>
                <a:lnTo>
                  <a:pt x="1446720" y="1776501"/>
                </a:lnTo>
                <a:lnTo>
                  <a:pt x="1486166" y="1741690"/>
                </a:lnTo>
                <a:lnTo>
                  <a:pt x="1526362" y="1707413"/>
                </a:lnTo>
                <a:lnTo>
                  <a:pt x="1567307" y="1673694"/>
                </a:lnTo>
                <a:lnTo>
                  <a:pt x="1605381" y="1643380"/>
                </a:lnTo>
                <a:lnTo>
                  <a:pt x="1644053" y="1613535"/>
                </a:lnTo>
                <a:lnTo>
                  <a:pt x="1683308" y="1584159"/>
                </a:lnTo>
                <a:lnTo>
                  <a:pt x="1723123" y="1555292"/>
                </a:lnTo>
                <a:lnTo>
                  <a:pt x="1763483" y="1526933"/>
                </a:lnTo>
                <a:lnTo>
                  <a:pt x="1804377" y="1499082"/>
                </a:lnTo>
                <a:lnTo>
                  <a:pt x="1845779" y="1471752"/>
                </a:lnTo>
                <a:lnTo>
                  <a:pt x="1887664" y="1444967"/>
                </a:lnTo>
                <a:lnTo>
                  <a:pt x="1930019" y="1418729"/>
                </a:lnTo>
                <a:lnTo>
                  <a:pt x="1972843" y="1393050"/>
                </a:lnTo>
                <a:lnTo>
                  <a:pt x="2016086" y="1367929"/>
                </a:lnTo>
                <a:lnTo>
                  <a:pt x="2059749" y="1343406"/>
                </a:lnTo>
                <a:lnTo>
                  <a:pt x="2103818" y="1319453"/>
                </a:lnTo>
                <a:lnTo>
                  <a:pt x="2148255" y="1296111"/>
                </a:lnTo>
                <a:lnTo>
                  <a:pt x="2193061" y="1273365"/>
                </a:lnTo>
                <a:lnTo>
                  <a:pt x="2238210" y="1251254"/>
                </a:lnTo>
                <a:lnTo>
                  <a:pt x="2283688" y="1229766"/>
                </a:lnTo>
                <a:lnTo>
                  <a:pt x="2329472" y="1208925"/>
                </a:lnTo>
                <a:lnTo>
                  <a:pt x="2375535" y="1188732"/>
                </a:lnTo>
                <a:lnTo>
                  <a:pt x="2421877" y="1169200"/>
                </a:lnTo>
                <a:lnTo>
                  <a:pt x="2468473" y="1150353"/>
                </a:lnTo>
                <a:lnTo>
                  <a:pt x="2515298" y="1132179"/>
                </a:lnTo>
                <a:lnTo>
                  <a:pt x="2562352" y="1114691"/>
                </a:lnTo>
                <a:lnTo>
                  <a:pt x="2612275" y="1096975"/>
                </a:lnTo>
                <a:lnTo>
                  <a:pt x="2662440" y="1080020"/>
                </a:lnTo>
                <a:lnTo>
                  <a:pt x="2712821" y="1063853"/>
                </a:lnTo>
                <a:lnTo>
                  <a:pt x="2763393" y="1048486"/>
                </a:lnTo>
                <a:lnTo>
                  <a:pt x="2814116" y="1033907"/>
                </a:lnTo>
                <a:lnTo>
                  <a:pt x="2864993" y="1020114"/>
                </a:lnTo>
                <a:lnTo>
                  <a:pt x="2915983" y="1007135"/>
                </a:lnTo>
                <a:lnTo>
                  <a:pt x="2967063" y="994956"/>
                </a:lnTo>
                <a:lnTo>
                  <a:pt x="3018218" y="983589"/>
                </a:lnTo>
                <a:lnTo>
                  <a:pt x="3069412" y="973048"/>
                </a:lnTo>
                <a:lnTo>
                  <a:pt x="3120644" y="963307"/>
                </a:lnTo>
                <a:lnTo>
                  <a:pt x="3133725" y="961555"/>
                </a:lnTo>
                <a:lnTo>
                  <a:pt x="3133725" y="847813"/>
                </a:lnTo>
                <a:lnTo>
                  <a:pt x="3133725" y="246824"/>
                </a:lnTo>
                <a:lnTo>
                  <a:pt x="3133725" y="0"/>
                </a:lnTo>
                <a:close/>
              </a:path>
            </a:pathLst>
          </a:custGeom>
          <a:solidFill>
            <a:srgbClr val="FFFFFF">
              <a:alpha val="30195"/>
            </a:srgbClr>
          </a:solidFill>
        </p:spPr>
        <p:txBody>
          <a:bodyPr wrap="square" lIns="0" tIns="0" rIns="0" bIns="0" rtlCol="0"/>
          <a:lstStyle/>
          <a:p>
            <a:endParaRPr/>
          </a:p>
        </p:txBody>
      </p:sp>
      <p:sp>
        <p:nvSpPr>
          <p:cNvPr id="7" name="object 7"/>
          <p:cNvSpPr txBox="1"/>
          <p:nvPr/>
        </p:nvSpPr>
        <p:spPr>
          <a:xfrm>
            <a:off x="511251" y="1443049"/>
            <a:ext cx="11115675" cy="4860176"/>
          </a:xfrm>
          <a:prstGeom prst="rect">
            <a:avLst/>
          </a:prstGeom>
        </p:spPr>
        <p:txBody>
          <a:bodyPr vert="horz" wrap="square" lIns="0" tIns="55244" rIns="0" bIns="0" rtlCol="0">
            <a:spAutoFit/>
          </a:bodyPr>
          <a:lstStyle/>
          <a:p>
            <a:pPr marL="240029" marR="5080" indent="-227329">
              <a:lnSpc>
                <a:spcPct val="90000"/>
              </a:lnSpc>
              <a:spcBef>
                <a:spcPts val="434"/>
              </a:spcBef>
              <a:buChar char="•"/>
              <a:tabLst>
                <a:tab pos="241300" algn="l"/>
              </a:tabLst>
            </a:pPr>
            <a:r>
              <a:rPr sz="2800" dirty="0">
                <a:solidFill>
                  <a:schemeClr val="bg1"/>
                </a:solidFill>
                <a:latin typeface="Arial"/>
                <a:cs typeface="Arial"/>
              </a:rPr>
              <a:t>Peer</a:t>
            </a:r>
            <a:r>
              <a:rPr sz="2800" spc="-75" dirty="0">
                <a:solidFill>
                  <a:schemeClr val="bg1"/>
                </a:solidFill>
                <a:latin typeface="Arial"/>
                <a:cs typeface="Arial"/>
              </a:rPr>
              <a:t> </a:t>
            </a:r>
            <a:r>
              <a:rPr sz="2800" dirty="0">
                <a:solidFill>
                  <a:schemeClr val="bg1"/>
                </a:solidFill>
                <a:latin typeface="Arial"/>
                <a:cs typeface="Arial"/>
              </a:rPr>
              <a:t>pressure</a:t>
            </a:r>
            <a:r>
              <a:rPr sz="2800" spc="-65" dirty="0">
                <a:solidFill>
                  <a:schemeClr val="bg1"/>
                </a:solidFill>
                <a:latin typeface="Arial"/>
                <a:cs typeface="Arial"/>
              </a:rPr>
              <a:t> </a:t>
            </a:r>
            <a:r>
              <a:rPr sz="2800" dirty="0">
                <a:solidFill>
                  <a:schemeClr val="bg1"/>
                </a:solidFill>
                <a:latin typeface="Arial"/>
                <a:cs typeface="Arial"/>
              </a:rPr>
              <a:t>and</a:t>
            </a:r>
            <a:r>
              <a:rPr sz="2800" spc="-60" dirty="0">
                <a:solidFill>
                  <a:schemeClr val="bg1"/>
                </a:solidFill>
                <a:latin typeface="Arial"/>
                <a:cs typeface="Arial"/>
              </a:rPr>
              <a:t> </a:t>
            </a:r>
            <a:r>
              <a:rPr sz="2800" dirty="0">
                <a:solidFill>
                  <a:schemeClr val="bg1"/>
                </a:solidFill>
                <a:latin typeface="Arial"/>
                <a:cs typeface="Arial"/>
              </a:rPr>
              <a:t>social</a:t>
            </a:r>
            <a:r>
              <a:rPr sz="2800" spc="-75" dirty="0">
                <a:solidFill>
                  <a:schemeClr val="bg1"/>
                </a:solidFill>
                <a:latin typeface="Arial"/>
                <a:cs typeface="Arial"/>
              </a:rPr>
              <a:t> </a:t>
            </a:r>
            <a:r>
              <a:rPr sz="2800" dirty="0">
                <a:solidFill>
                  <a:schemeClr val="bg1"/>
                </a:solidFill>
                <a:latin typeface="Arial"/>
                <a:cs typeface="Arial"/>
              </a:rPr>
              <a:t>smoking</a:t>
            </a:r>
            <a:r>
              <a:rPr sz="2800" spc="-75" dirty="0">
                <a:solidFill>
                  <a:schemeClr val="bg1"/>
                </a:solidFill>
                <a:latin typeface="Arial"/>
                <a:cs typeface="Arial"/>
              </a:rPr>
              <a:t> </a:t>
            </a:r>
            <a:r>
              <a:rPr sz="2800" dirty="0">
                <a:solidFill>
                  <a:schemeClr val="bg1"/>
                </a:solidFill>
                <a:latin typeface="Arial"/>
                <a:cs typeface="Arial"/>
              </a:rPr>
              <a:t>are</a:t>
            </a:r>
            <a:r>
              <a:rPr sz="2800" spc="-60" dirty="0">
                <a:solidFill>
                  <a:schemeClr val="bg1"/>
                </a:solidFill>
                <a:latin typeface="Arial"/>
                <a:cs typeface="Arial"/>
              </a:rPr>
              <a:t> </a:t>
            </a:r>
            <a:r>
              <a:rPr sz="2800" dirty="0">
                <a:solidFill>
                  <a:schemeClr val="bg1"/>
                </a:solidFill>
                <a:latin typeface="Arial"/>
                <a:cs typeface="Arial"/>
              </a:rPr>
              <a:t>major</a:t>
            </a:r>
            <a:r>
              <a:rPr sz="2800" spc="-60" dirty="0">
                <a:solidFill>
                  <a:schemeClr val="bg1"/>
                </a:solidFill>
                <a:latin typeface="Arial"/>
                <a:cs typeface="Arial"/>
              </a:rPr>
              <a:t> </a:t>
            </a:r>
            <a:r>
              <a:rPr sz="2800" dirty="0">
                <a:solidFill>
                  <a:schemeClr val="bg1"/>
                </a:solidFill>
                <a:latin typeface="Arial"/>
                <a:cs typeface="Arial"/>
              </a:rPr>
              <a:t>barriers,</a:t>
            </a:r>
            <a:r>
              <a:rPr sz="2800" spc="-70" dirty="0">
                <a:solidFill>
                  <a:schemeClr val="bg1"/>
                </a:solidFill>
                <a:latin typeface="Arial"/>
                <a:cs typeface="Arial"/>
              </a:rPr>
              <a:t> </a:t>
            </a:r>
            <a:r>
              <a:rPr sz="2800" dirty="0">
                <a:solidFill>
                  <a:schemeClr val="bg1"/>
                </a:solidFill>
                <a:latin typeface="Arial"/>
                <a:cs typeface="Arial"/>
              </a:rPr>
              <a:t>but</a:t>
            </a:r>
            <a:r>
              <a:rPr sz="2800" spc="-70" dirty="0">
                <a:solidFill>
                  <a:schemeClr val="bg1"/>
                </a:solidFill>
                <a:latin typeface="Arial"/>
                <a:cs typeface="Arial"/>
              </a:rPr>
              <a:t> </a:t>
            </a:r>
            <a:r>
              <a:rPr sz="2800" spc="-25" dirty="0">
                <a:solidFill>
                  <a:schemeClr val="bg1"/>
                </a:solidFill>
                <a:latin typeface="Arial"/>
                <a:cs typeface="Arial"/>
              </a:rPr>
              <a:t>the 	</a:t>
            </a:r>
            <a:r>
              <a:rPr sz="2800" dirty="0">
                <a:solidFill>
                  <a:schemeClr val="bg1"/>
                </a:solidFill>
                <a:latin typeface="Arial"/>
                <a:cs typeface="Arial"/>
              </a:rPr>
              <a:t>campaign</a:t>
            </a:r>
            <a:r>
              <a:rPr sz="2800" spc="-55" dirty="0">
                <a:solidFill>
                  <a:schemeClr val="bg1"/>
                </a:solidFill>
                <a:latin typeface="Arial"/>
                <a:cs typeface="Arial"/>
              </a:rPr>
              <a:t> </a:t>
            </a:r>
            <a:r>
              <a:rPr sz="2800" dirty="0">
                <a:solidFill>
                  <a:schemeClr val="bg1"/>
                </a:solidFill>
                <a:latin typeface="Arial"/>
                <a:cs typeface="Arial"/>
              </a:rPr>
              <a:t>uses</a:t>
            </a:r>
            <a:r>
              <a:rPr sz="2800" spc="-60" dirty="0">
                <a:solidFill>
                  <a:schemeClr val="bg1"/>
                </a:solidFill>
                <a:latin typeface="Arial"/>
                <a:cs typeface="Arial"/>
              </a:rPr>
              <a:t> </a:t>
            </a:r>
            <a:r>
              <a:rPr sz="2800" spc="-10" dirty="0">
                <a:solidFill>
                  <a:schemeClr val="bg1"/>
                </a:solidFill>
                <a:latin typeface="Arial"/>
                <a:cs typeface="Arial"/>
              </a:rPr>
              <a:t>peer-</a:t>
            </a:r>
            <a:r>
              <a:rPr sz="2800" dirty="0">
                <a:solidFill>
                  <a:schemeClr val="bg1"/>
                </a:solidFill>
                <a:latin typeface="Arial"/>
                <a:cs typeface="Arial"/>
              </a:rPr>
              <a:t>led</a:t>
            </a:r>
            <a:r>
              <a:rPr sz="2800" spc="-70" dirty="0">
                <a:solidFill>
                  <a:schemeClr val="bg1"/>
                </a:solidFill>
                <a:latin typeface="Arial"/>
                <a:cs typeface="Arial"/>
              </a:rPr>
              <a:t> </a:t>
            </a:r>
            <a:r>
              <a:rPr sz="2800" dirty="0">
                <a:solidFill>
                  <a:schemeClr val="bg1"/>
                </a:solidFill>
                <a:latin typeface="Arial"/>
                <a:cs typeface="Arial"/>
              </a:rPr>
              <a:t>workshops</a:t>
            </a:r>
            <a:r>
              <a:rPr sz="2800" spc="-50" dirty="0">
                <a:solidFill>
                  <a:schemeClr val="bg1"/>
                </a:solidFill>
                <a:latin typeface="Arial"/>
                <a:cs typeface="Arial"/>
              </a:rPr>
              <a:t> </a:t>
            </a:r>
            <a:r>
              <a:rPr sz="2800" dirty="0">
                <a:solidFill>
                  <a:schemeClr val="bg1"/>
                </a:solidFill>
                <a:latin typeface="Arial"/>
                <a:cs typeface="Arial"/>
              </a:rPr>
              <a:t>and</a:t>
            </a:r>
            <a:r>
              <a:rPr sz="2800" spc="-70" dirty="0">
                <a:solidFill>
                  <a:schemeClr val="bg1"/>
                </a:solidFill>
                <a:latin typeface="Arial"/>
                <a:cs typeface="Arial"/>
              </a:rPr>
              <a:t> </a:t>
            </a:r>
            <a:r>
              <a:rPr sz="2800" dirty="0">
                <a:solidFill>
                  <a:schemeClr val="bg1"/>
                </a:solidFill>
                <a:latin typeface="Arial"/>
                <a:cs typeface="Arial"/>
              </a:rPr>
              <a:t>role</a:t>
            </a:r>
            <a:r>
              <a:rPr sz="2800" spc="-70" dirty="0">
                <a:solidFill>
                  <a:schemeClr val="bg1"/>
                </a:solidFill>
                <a:latin typeface="Arial"/>
                <a:cs typeface="Arial"/>
              </a:rPr>
              <a:t> </a:t>
            </a:r>
            <a:r>
              <a:rPr sz="2800" dirty="0">
                <a:solidFill>
                  <a:schemeClr val="bg1"/>
                </a:solidFill>
                <a:latin typeface="Arial"/>
                <a:cs typeface="Arial"/>
              </a:rPr>
              <a:t>models</a:t>
            </a:r>
            <a:r>
              <a:rPr sz="2800" spc="-55" dirty="0">
                <a:solidFill>
                  <a:schemeClr val="bg1"/>
                </a:solidFill>
                <a:latin typeface="Arial"/>
                <a:cs typeface="Arial"/>
              </a:rPr>
              <a:t> </a:t>
            </a:r>
            <a:r>
              <a:rPr sz="2800" dirty="0">
                <a:solidFill>
                  <a:schemeClr val="bg1"/>
                </a:solidFill>
                <a:latin typeface="Arial"/>
                <a:cs typeface="Arial"/>
              </a:rPr>
              <a:t>to</a:t>
            </a:r>
            <a:r>
              <a:rPr sz="2800" spc="-70" dirty="0">
                <a:solidFill>
                  <a:schemeClr val="bg1"/>
                </a:solidFill>
                <a:latin typeface="Arial"/>
                <a:cs typeface="Arial"/>
              </a:rPr>
              <a:t> </a:t>
            </a:r>
            <a:r>
              <a:rPr sz="2800" spc="-10" dirty="0">
                <a:solidFill>
                  <a:schemeClr val="bg1"/>
                </a:solidFill>
                <a:latin typeface="Arial"/>
                <a:cs typeface="Arial"/>
              </a:rPr>
              <a:t>reshape 	</a:t>
            </a:r>
            <a:r>
              <a:rPr sz="2800" dirty="0">
                <a:solidFill>
                  <a:schemeClr val="bg1"/>
                </a:solidFill>
                <a:latin typeface="Arial"/>
                <a:cs typeface="Arial"/>
              </a:rPr>
              <a:t>norms,</a:t>
            </a:r>
            <a:r>
              <a:rPr sz="2800" spc="-75" dirty="0">
                <a:solidFill>
                  <a:schemeClr val="bg1"/>
                </a:solidFill>
                <a:latin typeface="Arial"/>
                <a:cs typeface="Arial"/>
              </a:rPr>
              <a:t> </a:t>
            </a:r>
            <a:r>
              <a:rPr sz="2800" dirty="0">
                <a:solidFill>
                  <a:schemeClr val="bg1"/>
                </a:solidFill>
                <a:latin typeface="Arial"/>
                <a:cs typeface="Arial"/>
              </a:rPr>
              <a:t>supported</a:t>
            </a:r>
            <a:r>
              <a:rPr sz="2800" spc="-75" dirty="0">
                <a:solidFill>
                  <a:schemeClr val="bg1"/>
                </a:solidFill>
                <a:latin typeface="Arial"/>
                <a:cs typeface="Arial"/>
              </a:rPr>
              <a:t> </a:t>
            </a:r>
            <a:r>
              <a:rPr sz="2800" dirty="0">
                <a:solidFill>
                  <a:schemeClr val="bg1"/>
                </a:solidFill>
                <a:latin typeface="Arial"/>
                <a:cs typeface="Arial"/>
              </a:rPr>
              <a:t>by</a:t>
            </a:r>
            <a:r>
              <a:rPr sz="2800" spc="-65" dirty="0">
                <a:solidFill>
                  <a:schemeClr val="bg1"/>
                </a:solidFill>
                <a:latin typeface="Arial"/>
                <a:cs typeface="Arial"/>
              </a:rPr>
              <a:t> </a:t>
            </a:r>
            <a:r>
              <a:rPr sz="2800" dirty="0">
                <a:solidFill>
                  <a:schemeClr val="bg1"/>
                </a:solidFill>
                <a:latin typeface="Arial"/>
                <a:cs typeface="Arial"/>
              </a:rPr>
              <a:t>the</a:t>
            </a:r>
            <a:r>
              <a:rPr sz="2800" spc="-65" dirty="0">
                <a:solidFill>
                  <a:schemeClr val="bg1"/>
                </a:solidFill>
                <a:latin typeface="Arial"/>
                <a:cs typeface="Arial"/>
              </a:rPr>
              <a:t> </a:t>
            </a:r>
            <a:r>
              <a:rPr sz="2800" dirty="0">
                <a:solidFill>
                  <a:schemeClr val="bg1"/>
                </a:solidFill>
                <a:latin typeface="Arial"/>
                <a:cs typeface="Arial"/>
              </a:rPr>
              <a:t>NHS</a:t>
            </a:r>
            <a:r>
              <a:rPr sz="2800" spc="-60" dirty="0">
                <a:solidFill>
                  <a:schemeClr val="bg1"/>
                </a:solidFill>
                <a:latin typeface="Arial"/>
                <a:cs typeface="Arial"/>
              </a:rPr>
              <a:t> </a:t>
            </a:r>
            <a:r>
              <a:rPr sz="2800" dirty="0">
                <a:solidFill>
                  <a:schemeClr val="bg1"/>
                </a:solidFill>
                <a:latin typeface="Arial"/>
                <a:cs typeface="Arial"/>
              </a:rPr>
              <a:t>Long</a:t>
            </a:r>
            <a:r>
              <a:rPr sz="2800" spc="-105" dirty="0">
                <a:solidFill>
                  <a:schemeClr val="bg1"/>
                </a:solidFill>
                <a:latin typeface="Arial"/>
                <a:cs typeface="Arial"/>
              </a:rPr>
              <a:t> </a:t>
            </a:r>
            <a:r>
              <a:rPr sz="2800" spc="-60" dirty="0">
                <a:solidFill>
                  <a:schemeClr val="bg1"/>
                </a:solidFill>
                <a:latin typeface="Arial"/>
                <a:cs typeface="Arial"/>
              </a:rPr>
              <a:t>Term </a:t>
            </a:r>
            <a:r>
              <a:rPr sz="2800" dirty="0">
                <a:solidFill>
                  <a:schemeClr val="bg1"/>
                </a:solidFill>
                <a:latin typeface="Arial"/>
                <a:cs typeface="Arial"/>
              </a:rPr>
              <a:t>Plan</a:t>
            </a:r>
            <a:r>
              <a:rPr sz="2800" spc="-55" dirty="0">
                <a:solidFill>
                  <a:schemeClr val="bg1"/>
                </a:solidFill>
                <a:latin typeface="Arial"/>
                <a:cs typeface="Arial"/>
              </a:rPr>
              <a:t> </a:t>
            </a:r>
            <a:r>
              <a:rPr sz="2800" dirty="0">
                <a:solidFill>
                  <a:schemeClr val="bg1"/>
                </a:solidFill>
                <a:latin typeface="Arial"/>
                <a:cs typeface="Arial"/>
              </a:rPr>
              <a:t>(Agrawal </a:t>
            </a:r>
            <a:r>
              <a:rPr sz="2800" i="1" dirty="0">
                <a:solidFill>
                  <a:schemeClr val="bg1"/>
                </a:solidFill>
                <a:latin typeface="Arial"/>
                <a:cs typeface="Arial"/>
              </a:rPr>
              <a:t>et</a:t>
            </a:r>
            <a:r>
              <a:rPr sz="2800" i="1" spc="-65" dirty="0">
                <a:solidFill>
                  <a:schemeClr val="bg1"/>
                </a:solidFill>
                <a:latin typeface="Arial"/>
                <a:cs typeface="Arial"/>
              </a:rPr>
              <a:t> </a:t>
            </a:r>
            <a:r>
              <a:rPr sz="2800" i="1" dirty="0">
                <a:solidFill>
                  <a:schemeClr val="bg1"/>
                </a:solidFill>
                <a:latin typeface="Arial"/>
                <a:cs typeface="Arial"/>
              </a:rPr>
              <a:t>al.</a:t>
            </a:r>
            <a:r>
              <a:rPr sz="2800" dirty="0">
                <a:solidFill>
                  <a:schemeClr val="bg1"/>
                </a:solidFill>
                <a:latin typeface="Arial"/>
                <a:cs typeface="Arial"/>
              </a:rPr>
              <a:t>,</a:t>
            </a:r>
            <a:r>
              <a:rPr sz="2800" spc="-75" dirty="0">
                <a:solidFill>
                  <a:schemeClr val="bg1"/>
                </a:solidFill>
                <a:latin typeface="Arial"/>
                <a:cs typeface="Arial"/>
              </a:rPr>
              <a:t> </a:t>
            </a:r>
            <a:r>
              <a:rPr sz="2800" spc="-10" dirty="0">
                <a:solidFill>
                  <a:schemeClr val="bg1"/>
                </a:solidFill>
                <a:latin typeface="Arial"/>
                <a:cs typeface="Arial"/>
              </a:rPr>
              <a:t>2022).</a:t>
            </a:r>
            <a:endParaRPr sz="2800" dirty="0">
              <a:solidFill>
                <a:schemeClr val="bg1"/>
              </a:solidFill>
              <a:latin typeface="Arial"/>
              <a:cs typeface="Arial"/>
            </a:endParaRPr>
          </a:p>
          <a:p>
            <a:pPr>
              <a:lnSpc>
                <a:spcPct val="100000"/>
              </a:lnSpc>
              <a:spcBef>
                <a:spcPts val="1805"/>
              </a:spcBef>
              <a:buClr>
                <a:srgbClr val="084F6A"/>
              </a:buClr>
              <a:buFont typeface="Arial"/>
              <a:buChar char="•"/>
            </a:pPr>
            <a:endParaRPr sz="2800" dirty="0">
              <a:solidFill>
                <a:schemeClr val="bg1"/>
              </a:solidFill>
              <a:latin typeface="Arial"/>
              <a:cs typeface="Arial"/>
            </a:endParaRPr>
          </a:p>
          <a:p>
            <a:pPr marL="240029" marR="124460" indent="-227329">
              <a:lnSpc>
                <a:spcPct val="90000"/>
              </a:lnSpc>
              <a:buChar char="•"/>
              <a:tabLst>
                <a:tab pos="241300" algn="l"/>
              </a:tabLst>
            </a:pPr>
            <a:r>
              <a:rPr sz="2800" dirty="0">
                <a:solidFill>
                  <a:schemeClr val="bg1"/>
                </a:solidFill>
                <a:latin typeface="Arial"/>
                <a:cs typeface="Arial"/>
              </a:rPr>
              <a:t>Rising</a:t>
            </a:r>
            <a:r>
              <a:rPr sz="2800" spc="-95" dirty="0">
                <a:solidFill>
                  <a:schemeClr val="bg1"/>
                </a:solidFill>
                <a:latin typeface="Arial"/>
                <a:cs typeface="Arial"/>
              </a:rPr>
              <a:t> </a:t>
            </a:r>
            <a:r>
              <a:rPr sz="2800" dirty="0">
                <a:solidFill>
                  <a:schemeClr val="bg1"/>
                </a:solidFill>
                <a:latin typeface="Arial"/>
                <a:cs typeface="Arial"/>
              </a:rPr>
              <a:t>vaping</a:t>
            </a:r>
            <a:r>
              <a:rPr sz="2800" spc="-105" dirty="0">
                <a:solidFill>
                  <a:schemeClr val="bg1"/>
                </a:solidFill>
                <a:latin typeface="Arial"/>
                <a:cs typeface="Arial"/>
              </a:rPr>
              <a:t> </a:t>
            </a:r>
            <a:r>
              <a:rPr sz="2800" dirty="0">
                <a:solidFill>
                  <a:schemeClr val="bg1"/>
                </a:solidFill>
                <a:latin typeface="Arial"/>
                <a:cs typeface="Arial"/>
              </a:rPr>
              <a:t>rates</a:t>
            </a:r>
            <a:r>
              <a:rPr sz="2800" spc="-100" dirty="0">
                <a:solidFill>
                  <a:schemeClr val="bg1"/>
                </a:solidFill>
                <a:latin typeface="Arial"/>
                <a:cs typeface="Arial"/>
              </a:rPr>
              <a:t> </a:t>
            </a:r>
            <a:r>
              <a:rPr sz="2800" dirty="0">
                <a:solidFill>
                  <a:schemeClr val="bg1"/>
                </a:solidFill>
                <a:latin typeface="Arial"/>
                <a:cs typeface="Arial"/>
              </a:rPr>
              <a:t>risk</a:t>
            </a:r>
            <a:r>
              <a:rPr sz="2800" spc="-105" dirty="0">
                <a:solidFill>
                  <a:schemeClr val="bg1"/>
                </a:solidFill>
                <a:latin typeface="Arial"/>
                <a:cs typeface="Arial"/>
              </a:rPr>
              <a:t> </a:t>
            </a:r>
            <a:r>
              <a:rPr sz="2800" dirty="0">
                <a:solidFill>
                  <a:schemeClr val="bg1"/>
                </a:solidFill>
                <a:latin typeface="Arial"/>
                <a:cs typeface="Arial"/>
              </a:rPr>
              <a:t>gateway</a:t>
            </a:r>
            <a:r>
              <a:rPr sz="2800" spc="-85" dirty="0">
                <a:solidFill>
                  <a:schemeClr val="bg1"/>
                </a:solidFill>
                <a:latin typeface="Arial"/>
                <a:cs typeface="Arial"/>
              </a:rPr>
              <a:t> </a:t>
            </a:r>
            <a:r>
              <a:rPr sz="2800" spc="-10" dirty="0">
                <a:solidFill>
                  <a:schemeClr val="bg1"/>
                </a:solidFill>
                <a:latin typeface="Arial"/>
                <a:cs typeface="Arial"/>
              </a:rPr>
              <a:t>behaviour,</a:t>
            </a:r>
            <a:r>
              <a:rPr sz="2800" spc="-100" dirty="0">
                <a:solidFill>
                  <a:schemeClr val="bg1"/>
                </a:solidFill>
                <a:latin typeface="Arial"/>
                <a:cs typeface="Arial"/>
              </a:rPr>
              <a:t> </a:t>
            </a:r>
            <a:r>
              <a:rPr sz="2800" dirty="0">
                <a:solidFill>
                  <a:schemeClr val="bg1"/>
                </a:solidFill>
                <a:latin typeface="Arial"/>
                <a:cs typeface="Arial"/>
              </a:rPr>
              <a:t>addressed</a:t>
            </a:r>
            <a:r>
              <a:rPr sz="2800" spc="-100" dirty="0">
                <a:solidFill>
                  <a:schemeClr val="bg1"/>
                </a:solidFill>
                <a:latin typeface="Arial"/>
                <a:cs typeface="Arial"/>
              </a:rPr>
              <a:t> </a:t>
            </a:r>
            <a:r>
              <a:rPr sz="2800" spc="-10" dirty="0">
                <a:solidFill>
                  <a:schemeClr val="bg1"/>
                </a:solidFill>
                <a:latin typeface="Arial"/>
                <a:cs typeface="Arial"/>
              </a:rPr>
              <a:t>through 	</a:t>
            </a:r>
            <a:r>
              <a:rPr sz="2800" dirty="0">
                <a:solidFill>
                  <a:schemeClr val="bg1"/>
                </a:solidFill>
                <a:latin typeface="Arial"/>
                <a:cs typeface="Arial"/>
              </a:rPr>
              <a:t>awareness</a:t>
            </a:r>
            <a:r>
              <a:rPr sz="2800" spc="-75" dirty="0">
                <a:solidFill>
                  <a:schemeClr val="bg1"/>
                </a:solidFill>
                <a:latin typeface="Arial"/>
                <a:cs typeface="Arial"/>
              </a:rPr>
              <a:t> </a:t>
            </a:r>
            <a:r>
              <a:rPr sz="2800" dirty="0">
                <a:solidFill>
                  <a:schemeClr val="bg1"/>
                </a:solidFill>
                <a:latin typeface="Arial"/>
                <a:cs typeface="Arial"/>
              </a:rPr>
              <a:t>sessions</a:t>
            </a:r>
            <a:r>
              <a:rPr sz="2800" spc="-95" dirty="0">
                <a:solidFill>
                  <a:schemeClr val="bg1"/>
                </a:solidFill>
                <a:latin typeface="Arial"/>
                <a:cs typeface="Arial"/>
              </a:rPr>
              <a:t> </a:t>
            </a:r>
            <a:r>
              <a:rPr sz="2800" dirty="0">
                <a:solidFill>
                  <a:schemeClr val="bg1"/>
                </a:solidFill>
                <a:latin typeface="Arial"/>
                <a:cs typeface="Arial"/>
              </a:rPr>
              <a:t>aligned</a:t>
            </a:r>
            <a:r>
              <a:rPr sz="2800" spc="-75" dirty="0">
                <a:solidFill>
                  <a:schemeClr val="bg1"/>
                </a:solidFill>
                <a:latin typeface="Arial"/>
                <a:cs typeface="Arial"/>
              </a:rPr>
              <a:t> </a:t>
            </a:r>
            <a:r>
              <a:rPr sz="2800" dirty="0">
                <a:solidFill>
                  <a:schemeClr val="bg1"/>
                </a:solidFill>
                <a:latin typeface="Arial"/>
                <a:cs typeface="Arial"/>
              </a:rPr>
              <a:t>with</a:t>
            </a:r>
            <a:r>
              <a:rPr sz="2800" spc="-90" dirty="0">
                <a:solidFill>
                  <a:schemeClr val="bg1"/>
                </a:solidFill>
                <a:latin typeface="Arial"/>
                <a:cs typeface="Arial"/>
              </a:rPr>
              <a:t> </a:t>
            </a:r>
            <a:r>
              <a:rPr sz="2800" dirty="0">
                <a:solidFill>
                  <a:schemeClr val="bg1"/>
                </a:solidFill>
                <a:latin typeface="Arial"/>
                <a:cs typeface="Arial"/>
              </a:rPr>
              <a:t>NICE</a:t>
            </a:r>
            <a:r>
              <a:rPr sz="2800" spc="-80" dirty="0">
                <a:solidFill>
                  <a:schemeClr val="bg1"/>
                </a:solidFill>
                <a:latin typeface="Arial"/>
                <a:cs typeface="Arial"/>
              </a:rPr>
              <a:t> </a:t>
            </a:r>
            <a:r>
              <a:rPr sz="2800" dirty="0">
                <a:solidFill>
                  <a:schemeClr val="bg1"/>
                </a:solidFill>
                <a:latin typeface="Arial"/>
                <a:cs typeface="Arial"/>
              </a:rPr>
              <a:t>NG209</a:t>
            </a:r>
            <a:r>
              <a:rPr sz="2800" spc="-75" dirty="0">
                <a:solidFill>
                  <a:schemeClr val="bg1"/>
                </a:solidFill>
                <a:latin typeface="Arial"/>
                <a:cs typeface="Arial"/>
              </a:rPr>
              <a:t> </a:t>
            </a:r>
            <a:r>
              <a:rPr sz="2800" dirty="0">
                <a:solidFill>
                  <a:schemeClr val="bg1"/>
                </a:solidFill>
                <a:latin typeface="Arial"/>
                <a:cs typeface="Arial"/>
              </a:rPr>
              <a:t>guidance</a:t>
            </a:r>
            <a:r>
              <a:rPr sz="2800" spc="-85" dirty="0">
                <a:solidFill>
                  <a:schemeClr val="bg1"/>
                </a:solidFill>
                <a:latin typeface="Arial"/>
                <a:cs typeface="Arial"/>
              </a:rPr>
              <a:t> </a:t>
            </a:r>
            <a:r>
              <a:rPr sz="2800" dirty="0">
                <a:solidFill>
                  <a:schemeClr val="bg1"/>
                </a:solidFill>
                <a:latin typeface="Arial"/>
                <a:cs typeface="Arial"/>
              </a:rPr>
              <a:t>on</a:t>
            </a:r>
            <a:r>
              <a:rPr sz="2800" spc="-80" dirty="0">
                <a:solidFill>
                  <a:schemeClr val="bg1"/>
                </a:solidFill>
                <a:latin typeface="Arial"/>
                <a:cs typeface="Arial"/>
              </a:rPr>
              <a:t> </a:t>
            </a:r>
            <a:r>
              <a:rPr sz="2800" spc="-10" dirty="0">
                <a:solidFill>
                  <a:schemeClr val="bg1"/>
                </a:solidFill>
                <a:latin typeface="Arial"/>
                <a:cs typeface="Arial"/>
              </a:rPr>
              <a:t>tobacco 	</a:t>
            </a:r>
            <a:r>
              <a:rPr sz="2800" dirty="0">
                <a:solidFill>
                  <a:schemeClr val="bg1"/>
                </a:solidFill>
                <a:latin typeface="Arial"/>
                <a:cs typeface="Arial"/>
              </a:rPr>
              <a:t>prevention</a:t>
            </a:r>
            <a:r>
              <a:rPr sz="2800" spc="-105" dirty="0">
                <a:solidFill>
                  <a:schemeClr val="bg1"/>
                </a:solidFill>
                <a:latin typeface="Arial"/>
                <a:cs typeface="Arial"/>
              </a:rPr>
              <a:t> </a:t>
            </a:r>
            <a:r>
              <a:rPr sz="2800" dirty="0">
                <a:solidFill>
                  <a:schemeClr val="bg1"/>
                </a:solidFill>
                <a:latin typeface="Arial"/>
                <a:cs typeface="Arial"/>
              </a:rPr>
              <a:t>(NICE,</a:t>
            </a:r>
            <a:r>
              <a:rPr sz="2800" spc="-100" dirty="0">
                <a:solidFill>
                  <a:schemeClr val="bg1"/>
                </a:solidFill>
                <a:latin typeface="Arial"/>
                <a:cs typeface="Arial"/>
              </a:rPr>
              <a:t> </a:t>
            </a:r>
            <a:r>
              <a:rPr sz="2800" spc="-10" dirty="0">
                <a:solidFill>
                  <a:schemeClr val="bg1"/>
                </a:solidFill>
                <a:latin typeface="Arial"/>
                <a:cs typeface="Arial"/>
              </a:rPr>
              <a:t>2021).</a:t>
            </a:r>
            <a:endParaRPr sz="2800" dirty="0">
              <a:solidFill>
                <a:schemeClr val="bg1"/>
              </a:solidFill>
              <a:latin typeface="Arial"/>
              <a:cs typeface="Arial"/>
            </a:endParaRPr>
          </a:p>
          <a:p>
            <a:pPr>
              <a:lnSpc>
                <a:spcPct val="100000"/>
              </a:lnSpc>
              <a:spcBef>
                <a:spcPts val="1845"/>
              </a:spcBef>
              <a:buClr>
                <a:srgbClr val="084F6A"/>
              </a:buClr>
              <a:buFont typeface="Arial"/>
              <a:buChar char="•"/>
            </a:pPr>
            <a:endParaRPr sz="2800" dirty="0">
              <a:solidFill>
                <a:schemeClr val="bg1"/>
              </a:solidFill>
              <a:latin typeface="Arial"/>
              <a:cs typeface="Arial"/>
            </a:endParaRPr>
          </a:p>
          <a:p>
            <a:pPr marL="240029" marR="502284" indent="-227329" algn="just">
              <a:lnSpc>
                <a:spcPts val="3020"/>
              </a:lnSpc>
              <a:buChar char="•"/>
              <a:tabLst>
                <a:tab pos="241300" algn="l"/>
              </a:tabLst>
            </a:pPr>
            <a:r>
              <a:rPr sz="2800" dirty="0">
                <a:solidFill>
                  <a:schemeClr val="bg1"/>
                </a:solidFill>
                <a:latin typeface="Arial"/>
                <a:cs typeface="Arial"/>
              </a:rPr>
              <a:t>Low</a:t>
            </a:r>
            <a:r>
              <a:rPr sz="2800" spc="-75" dirty="0">
                <a:solidFill>
                  <a:schemeClr val="bg1"/>
                </a:solidFill>
                <a:latin typeface="Arial"/>
                <a:cs typeface="Arial"/>
              </a:rPr>
              <a:t> </a:t>
            </a:r>
            <a:r>
              <a:rPr sz="2800" dirty="0">
                <a:solidFill>
                  <a:schemeClr val="bg1"/>
                </a:solidFill>
                <a:latin typeface="Arial"/>
                <a:cs typeface="Arial"/>
              </a:rPr>
              <a:t>motivation</a:t>
            </a:r>
            <a:r>
              <a:rPr sz="2800" spc="-85" dirty="0">
                <a:solidFill>
                  <a:schemeClr val="bg1"/>
                </a:solidFill>
                <a:latin typeface="Arial"/>
                <a:cs typeface="Arial"/>
              </a:rPr>
              <a:t> </a:t>
            </a:r>
            <a:r>
              <a:rPr sz="2800" dirty="0">
                <a:solidFill>
                  <a:schemeClr val="bg1"/>
                </a:solidFill>
                <a:latin typeface="Arial"/>
                <a:cs typeface="Arial"/>
              </a:rPr>
              <a:t>among</a:t>
            </a:r>
            <a:r>
              <a:rPr sz="2800" spc="-65" dirty="0">
                <a:solidFill>
                  <a:schemeClr val="bg1"/>
                </a:solidFill>
                <a:latin typeface="Arial"/>
                <a:cs typeface="Arial"/>
              </a:rPr>
              <a:t> </a:t>
            </a:r>
            <a:r>
              <a:rPr sz="2800" dirty="0">
                <a:solidFill>
                  <a:schemeClr val="bg1"/>
                </a:solidFill>
                <a:latin typeface="Arial"/>
                <a:cs typeface="Arial"/>
              </a:rPr>
              <a:t>young</a:t>
            </a:r>
            <a:r>
              <a:rPr sz="2800" spc="-85" dirty="0">
                <a:solidFill>
                  <a:schemeClr val="bg1"/>
                </a:solidFill>
                <a:latin typeface="Arial"/>
                <a:cs typeface="Arial"/>
              </a:rPr>
              <a:t> </a:t>
            </a:r>
            <a:r>
              <a:rPr sz="2800" dirty="0">
                <a:solidFill>
                  <a:schemeClr val="bg1"/>
                </a:solidFill>
                <a:latin typeface="Arial"/>
                <a:cs typeface="Arial"/>
              </a:rPr>
              <a:t>adults</a:t>
            </a:r>
            <a:r>
              <a:rPr sz="2800" spc="-75" dirty="0">
                <a:solidFill>
                  <a:schemeClr val="bg1"/>
                </a:solidFill>
                <a:latin typeface="Arial"/>
                <a:cs typeface="Arial"/>
              </a:rPr>
              <a:t> </a:t>
            </a:r>
            <a:r>
              <a:rPr sz="2800" dirty="0">
                <a:solidFill>
                  <a:schemeClr val="bg1"/>
                </a:solidFill>
                <a:latin typeface="Arial"/>
                <a:cs typeface="Arial"/>
              </a:rPr>
              <a:t>is</a:t>
            </a:r>
            <a:r>
              <a:rPr sz="2800" spc="-85" dirty="0">
                <a:solidFill>
                  <a:schemeClr val="bg1"/>
                </a:solidFill>
                <a:latin typeface="Arial"/>
                <a:cs typeface="Arial"/>
              </a:rPr>
              <a:t> </a:t>
            </a:r>
            <a:r>
              <a:rPr sz="2800" dirty="0">
                <a:solidFill>
                  <a:schemeClr val="bg1"/>
                </a:solidFill>
                <a:latin typeface="Arial"/>
                <a:cs typeface="Arial"/>
              </a:rPr>
              <a:t>tackled</a:t>
            </a:r>
            <a:r>
              <a:rPr sz="2800" spc="-85" dirty="0">
                <a:solidFill>
                  <a:schemeClr val="bg1"/>
                </a:solidFill>
                <a:latin typeface="Arial"/>
                <a:cs typeface="Arial"/>
              </a:rPr>
              <a:t> </a:t>
            </a:r>
            <a:r>
              <a:rPr sz="2800" dirty="0">
                <a:solidFill>
                  <a:schemeClr val="bg1"/>
                </a:solidFill>
                <a:latin typeface="Arial"/>
                <a:cs typeface="Arial"/>
              </a:rPr>
              <a:t>with</a:t>
            </a:r>
            <a:r>
              <a:rPr sz="2800" spc="-65" dirty="0">
                <a:solidFill>
                  <a:schemeClr val="bg1"/>
                </a:solidFill>
                <a:latin typeface="Arial"/>
                <a:cs typeface="Arial"/>
              </a:rPr>
              <a:t> </a:t>
            </a:r>
            <a:r>
              <a:rPr sz="2800" dirty="0">
                <a:solidFill>
                  <a:schemeClr val="bg1"/>
                </a:solidFill>
                <a:latin typeface="Arial"/>
                <a:cs typeface="Arial"/>
              </a:rPr>
              <a:t>incentives</a:t>
            </a:r>
            <a:r>
              <a:rPr sz="2800" spc="-85" dirty="0">
                <a:solidFill>
                  <a:schemeClr val="bg1"/>
                </a:solidFill>
                <a:latin typeface="Arial"/>
                <a:cs typeface="Arial"/>
              </a:rPr>
              <a:t> </a:t>
            </a:r>
            <a:r>
              <a:rPr sz="2800" spc="-25" dirty="0">
                <a:solidFill>
                  <a:schemeClr val="bg1"/>
                </a:solidFill>
                <a:latin typeface="Arial"/>
                <a:cs typeface="Arial"/>
              </a:rPr>
              <a:t>and 	</a:t>
            </a:r>
            <a:r>
              <a:rPr sz="2800" dirty="0">
                <a:solidFill>
                  <a:schemeClr val="bg1"/>
                </a:solidFill>
                <a:latin typeface="Arial"/>
                <a:cs typeface="Arial"/>
              </a:rPr>
              <a:t>access</a:t>
            </a:r>
            <a:r>
              <a:rPr sz="2800" spc="-95" dirty="0">
                <a:solidFill>
                  <a:schemeClr val="bg1"/>
                </a:solidFill>
                <a:latin typeface="Arial"/>
                <a:cs typeface="Arial"/>
              </a:rPr>
              <a:t> </a:t>
            </a:r>
            <a:r>
              <a:rPr sz="2800" dirty="0">
                <a:solidFill>
                  <a:schemeClr val="bg1"/>
                </a:solidFill>
                <a:latin typeface="Arial"/>
                <a:cs typeface="Arial"/>
              </a:rPr>
              <a:t>to</a:t>
            </a:r>
            <a:r>
              <a:rPr sz="2800" spc="-90" dirty="0">
                <a:solidFill>
                  <a:schemeClr val="bg1"/>
                </a:solidFill>
                <a:latin typeface="Arial"/>
                <a:cs typeface="Arial"/>
              </a:rPr>
              <a:t> </a:t>
            </a:r>
            <a:r>
              <a:rPr sz="2800" dirty="0">
                <a:solidFill>
                  <a:schemeClr val="bg1"/>
                </a:solidFill>
                <a:latin typeface="Arial"/>
                <a:cs typeface="Arial"/>
              </a:rPr>
              <a:t>NHS</a:t>
            </a:r>
            <a:r>
              <a:rPr sz="2800" spc="-90" dirty="0">
                <a:solidFill>
                  <a:schemeClr val="bg1"/>
                </a:solidFill>
                <a:latin typeface="Arial"/>
                <a:cs typeface="Arial"/>
              </a:rPr>
              <a:t> </a:t>
            </a:r>
            <a:r>
              <a:rPr sz="2800" dirty="0">
                <a:solidFill>
                  <a:schemeClr val="bg1"/>
                </a:solidFill>
                <a:latin typeface="Arial"/>
                <a:cs typeface="Arial"/>
              </a:rPr>
              <a:t>Stop</a:t>
            </a:r>
            <a:r>
              <a:rPr sz="2800" spc="-90" dirty="0">
                <a:solidFill>
                  <a:schemeClr val="bg1"/>
                </a:solidFill>
                <a:latin typeface="Arial"/>
                <a:cs typeface="Arial"/>
              </a:rPr>
              <a:t> </a:t>
            </a:r>
            <a:r>
              <a:rPr sz="2800" dirty="0">
                <a:solidFill>
                  <a:schemeClr val="bg1"/>
                </a:solidFill>
                <a:latin typeface="Arial"/>
                <a:cs typeface="Arial"/>
              </a:rPr>
              <a:t>Smoking</a:t>
            </a:r>
            <a:r>
              <a:rPr sz="2800" spc="-75" dirty="0">
                <a:solidFill>
                  <a:schemeClr val="bg1"/>
                </a:solidFill>
                <a:latin typeface="Arial"/>
                <a:cs typeface="Arial"/>
              </a:rPr>
              <a:t> </a:t>
            </a:r>
            <a:r>
              <a:rPr sz="2800" dirty="0">
                <a:solidFill>
                  <a:schemeClr val="bg1"/>
                </a:solidFill>
                <a:latin typeface="Arial"/>
                <a:cs typeface="Arial"/>
              </a:rPr>
              <a:t>Services,</a:t>
            </a:r>
            <a:r>
              <a:rPr sz="2800" spc="-90" dirty="0">
                <a:solidFill>
                  <a:schemeClr val="bg1"/>
                </a:solidFill>
                <a:latin typeface="Arial"/>
                <a:cs typeface="Arial"/>
              </a:rPr>
              <a:t> </a:t>
            </a:r>
            <a:r>
              <a:rPr sz="2800" dirty="0">
                <a:solidFill>
                  <a:schemeClr val="bg1"/>
                </a:solidFill>
                <a:latin typeface="Arial"/>
                <a:cs typeface="Arial"/>
              </a:rPr>
              <a:t>reinforcing</a:t>
            </a:r>
            <a:r>
              <a:rPr sz="2800" spc="-85" dirty="0">
                <a:solidFill>
                  <a:schemeClr val="bg1"/>
                </a:solidFill>
                <a:latin typeface="Arial"/>
                <a:cs typeface="Arial"/>
              </a:rPr>
              <a:t> </a:t>
            </a:r>
            <a:r>
              <a:rPr sz="2800" dirty="0">
                <a:solidFill>
                  <a:schemeClr val="bg1"/>
                </a:solidFill>
                <a:latin typeface="Arial"/>
                <a:cs typeface="Arial"/>
              </a:rPr>
              <a:t>national</a:t>
            </a:r>
            <a:r>
              <a:rPr sz="2800" spc="-75" dirty="0">
                <a:solidFill>
                  <a:schemeClr val="bg1"/>
                </a:solidFill>
                <a:latin typeface="Arial"/>
                <a:cs typeface="Arial"/>
              </a:rPr>
              <a:t> </a:t>
            </a:r>
            <a:r>
              <a:rPr sz="2800" spc="-10" dirty="0">
                <a:solidFill>
                  <a:schemeClr val="bg1"/>
                </a:solidFill>
                <a:latin typeface="Arial"/>
                <a:cs typeface="Arial"/>
              </a:rPr>
              <a:t>policy 	</a:t>
            </a:r>
            <a:r>
              <a:rPr sz="2800" dirty="0">
                <a:solidFill>
                  <a:schemeClr val="bg1"/>
                </a:solidFill>
                <a:latin typeface="Arial"/>
                <a:cs typeface="Arial"/>
              </a:rPr>
              <a:t>goals</a:t>
            </a:r>
            <a:r>
              <a:rPr sz="2800" spc="-50" dirty="0">
                <a:solidFill>
                  <a:schemeClr val="bg1"/>
                </a:solidFill>
                <a:latin typeface="Arial"/>
                <a:cs typeface="Arial"/>
              </a:rPr>
              <a:t> </a:t>
            </a:r>
            <a:r>
              <a:rPr sz="2800" dirty="0">
                <a:solidFill>
                  <a:schemeClr val="bg1"/>
                </a:solidFill>
                <a:latin typeface="Arial"/>
                <a:cs typeface="Arial"/>
              </a:rPr>
              <a:t>for</a:t>
            </a:r>
            <a:r>
              <a:rPr sz="2800" spc="-50" dirty="0">
                <a:solidFill>
                  <a:schemeClr val="bg1"/>
                </a:solidFill>
                <a:latin typeface="Arial"/>
                <a:cs typeface="Arial"/>
              </a:rPr>
              <a:t> </a:t>
            </a:r>
            <a:r>
              <a:rPr sz="2800" dirty="0">
                <a:solidFill>
                  <a:schemeClr val="bg1"/>
                </a:solidFill>
                <a:latin typeface="Arial"/>
                <a:cs typeface="Arial"/>
              </a:rPr>
              <a:t>a</a:t>
            </a:r>
            <a:r>
              <a:rPr sz="2800" spc="-60" dirty="0">
                <a:solidFill>
                  <a:schemeClr val="bg1"/>
                </a:solidFill>
                <a:latin typeface="Arial"/>
                <a:cs typeface="Arial"/>
              </a:rPr>
              <a:t> </a:t>
            </a:r>
            <a:r>
              <a:rPr sz="2800" spc="-10" dirty="0">
                <a:solidFill>
                  <a:schemeClr val="bg1"/>
                </a:solidFill>
                <a:latin typeface="Arial"/>
                <a:cs typeface="Arial"/>
              </a:rPr>
              <a:t>smoke-</a:t>
            </a:r>
            <a:r>
              <a:rPr sz="2800" dirty="0">
                <a:solidFill>
                  <a:schemeClr val="bg1"/>
                </a:solidFill>
                <a:latin typeface="Arial"/>
                <a:cs typeface="Arial"/>
              </a:rPr>
              <a:t>free</a:t>
            </a:r>
            <a:r>
              <a:rPr sz="2800" spc="-35" dirty="0">
                <a:solidFill>
                  <a:schemeClr val="bg1"/>
                </a:solidFill>
                <a:latin typeface="Arial"/>
                <a:cs typeface="Arial"/>
              </a:rPr>
              <a:t> </a:t>
            </a:r>
            <a:r>
              <a:rPr sz="2800" dirty="0">
                <a:solidFill>
                  <a:schemeClr val="bg1"/>
                </a:solidFill>
                <a:latin typeface="Arial"/>
                <a:cs typeface="Arial"/>
              </a:rPr>
              <a:t>generation</a:t>
            </a:r>
            <a:r>
              <a:rPr sz="2800" spc="-60" dirty="0">
                <a:solidFill>
                  <a:schemeClr val="bg1"/>
                </a:solidFill>
                <a:latin typeface="Arial"/>
                <a:cs typeface="Arial"/>
              </a:rPr>
              <a:t> </a:t>
            </a:r>
            <a:r>
              <a:rPr sz="2800" dirty="0">
                <a:solidFill>
                  <a:schemeClr val="bg1"/>
                </a:solidFill>
                <a:latin typeface="Arial"/>
                <a:cs typeface="Arial"/>
              </a:rPr>
              <a:t>by</a:t>
            </a:r>
            <a:r>
              <a:rPr sz="2800" spc="-45" dirty="0">
                <a:solidFill>
                  <a:schemeClr val="bg1"/>
                </a:solidFill>
                <a:latin typeface="Arial"/>
                <a:cs typeface="Arial"/>
              </a:rPr>
              <a:t> </a:t>
            </a:r>
            <a:r>
              <a:rPr sz="2800" spc="-10" dirty="0">
                <a:solidFill>
                  <a:schemeClr val="bg1"/>
                </a:solidFill>
                <a:latin typeface="Arial"/>
                <a:cs typeface="Arial"/>
              </a:rPr>
              <a:t>2030.</a:t>
            </a:r>
            <a:endParaRPr sz="2800" dirty="0">
              <a:solidFill>
                <a:schemeClr val="bg1"/>
              </a:solidFill>
              <a:latin typeface="Arial"/>
              <a:cs typeface="Arial"/>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E97031"/>
          </a:solidFill>
        </p:spPr>
        <p:txBody>
          <a:bodyPr wrap="square" lIns="0" tIns="0" rIns="0" bIns="0" rtlCol="0"/>
          <a:lstStyle/>
          <a:p>
            <a:endParaRPr/>
          </a:p>
        </p:txBody>
      </p:sp>
      <p:sp>
        <p:nvSpPr>
          <p:cNvPr id="3" name="object 3" descr="$PPTXTitle"/>
          <p:cNvSpPr txBox="1">
            <a:spLocks noGrp="1"/>
          </p:cNvSpPr>
          <p:nvPr>
            <p:ph type="title"/>
          </p:nvPr>
        </p:nvSpPr>
        <p:spPr>
          <a:prstGeom prst="rect">
            <a:avLst/>
          </a:prstGeom>
        </p:spPr>
        <p:txBody>
          <a:bodyPr vert="horz" wrap="square" lIns="0" tIns="739343" rIns="0" bIns="0" rtlCol="0">
            <a:spAutoFit/>
          </a:bodyPr>
          <a:lstStyle/>
          <a:p>
            <a:pPr marL="4109720">
              <a:lnSpc>
                <a:spcPct val="100000"/>
              </a:lnSpc>
              <a:spcBef>
                <a:spcPts val="105"/>
              </a:spcBef>
            </a:pPr>
            <a:r>
              <a:rPr u="sng" spc="-10" dirty="0">
                <a:solidFill>
                  <a:srgbClr val="FFFFFF"/>
                </a:solidFill>
                <a:uFill>
                  <a:solidFill>
                    <a:srgbClr val="FFFFFF"/>
                  </a:solidFill>
                </a:uFill>
              </a:rPr>
              <a:t>Conclusion</a:t>
            </a:r>
          </a:p>
        </p:txBody>
      </p:sp>
      <p:sp>
        <p:nvSpPr>
          <p:cNvPr id="4" name="object 4"/>
          <p:cNvSpPr/>
          <p:nvPr/>
        </p:nvSpPr>
        <p:spPr>
          <a:xfrm>
            <a:off x="579501" y="1588008"/>
            <a:ext cx="11033125" cy="4768850"/>
          </a:xfrm>
          <a:custGeom>
            <a:avLst/>
            <a:gdLst/>
            <a:ahLst/>
            <a:cxnLst/>
            <a:rect l="l" t="t" r="r" b="b"/>
            <a:pathLst>
              <a:path w="11033125" h="4768850">
                <a:moveTo>
                  <a:pt x="10881614" y="0"/>
                </a:moveTo>
                <a:lnTo>
                  <a:pt x="151345" y="0"/>
                </a:lnTo>
                <a:lnTo>
                  <a:pt x="103506" y="7708"/>
                </a:lnTo>
                <a:lnTo>
                  <a:pt x="61960" y="29175"/>
                </a:lnTo>
                <a:lnTo>
                  <a:pt x="29199" y="61914"/>
                </a:lnTo>
                <a:lnTo>
                  <a:pt x="7715" y="103436"/>
                </a:lnTo>
                <a:lnTo>
                  <a:pt x="0" y="151256"/>
                </a:lnTo>
                <a:lnTo>
                  <a:pt x="0" y="4616983"/>
                </a:lnTo>
                <a:lnTo>
                  <a:pt x="7715" y="4664823"/>
                </a:lnTo>
                <a:lnTo>
                  <a:pt x="29199" y="4706373"/>
                </a:lnTo>
                <a:lnTo>
                  <a:pt x="61960" y="4739138"/>
                </a:lnTo>
                <a:lnTo>
                  <a:pt x="103506" y="4760625"/>
                </a:lnTo>
                <a:lnTo>
                  <a:pt x="151345" y="4768342"/>
                </a:lnTo>
                <a:lnTo>
                  <a:pt x="10881614" y="4768342"/>
                </a:lnTo>
                <a:lnTo>
                  <a:pt x="10929447" y="4760625"/>
                </a:lnTo>
                <a:lnTo>
                  <a:pt x="10971001" y="4739138"/>
                </a:lnTo>
                <a:lnTo>
                  <a:pt x="11003777" y="4706373"/>
                </a:lnTo>
                <a:lnTo>
                  <a:pt x="11025276" y="4664823"/>
                </a:lnTo>
                <a:lnTo>
                  <a:pt x="11032998" y="4616983"/>
                </a:lnTo>
                <a:lnTo>
                  <a:pt x="11032998" y="151256"/>
                </a:lnTo>
                <a:lnTo>
                  <a:pt x="11025276" y="103436"/>
                </a:lnTo>
                <a:lnTo>
                  <a:pt x="11003777" y="61914"/>
                </a:lnTo>
                <a:lnTo>
                  <a:pt x="10971001" y="29175"/>
                </a:lnTo>
                <a:lnTo>
                  <a:pt x="10929447" y="7708"/>
                </a:lnTo>
                <a:lnTo>
                  <a:pt x="10881614" y="0"/>
                </a:lnTo>
                <a:close/>
              </a:path>
            </a:pathLst>
          </a:custGeom>
          <a:solidFill>
            <a:srgbClr val="FFFFFF">
              <a:alpha val="94900"/>
            </a:srgbClr>
          </a:solidFill>
        </p:spPr>
        <p:txBody>
          <a:bodyPr wrap="square" lIns="0" tIns="0" rIns="0" bIns="0" rtlCol="0"/>
          <a:lstStyle/>
          <a:p>
            <a:endParaRPr/>
          </a:p>
        </p:txBody>
      </p:sp>
      <p:sp>
        <p:nvSpPr>
          <p:cNvPr id="5" name="object 5"/>
          <p:cNvSpPr txBox="1"/>
          <p:nvPr/>
        </p:nvSpPr>
        <p:spPr>
          <a:xfrm>
            <a:off x="709371" y="1749679"/>
            <a:ext cx="10683240" cy="4385945"/>
          </a:xfrm>
          <a:prstGeom prst="rect">
            <a:avLst/>
          </a:prstGeom>
        </p:spPr>
        <p:txBody>
          <a:bodyPr vert="horz" wrap="square" lIns="0" tIns="13335" rIns="0" bIns="0" rtlCol="0">
            <a:spAutoFit/>
          </a:bodyPr>
          <a:lstStyle/>
          <a:p>
            <a:pPr marL="299085" marR="430530" indent="-287020">
              <a:lnSpc>
                <a:spcPct val="100000"/>
              </a:lnSpc>
              <a:spcBef>
                <a:spcPts val="105"/>
              </a:spcBef>
              <a:buChar char="•"/>
              <a:tabLst>
                <a:tab pos="299085" algn="l"/>
              </a:tabLst>
            </a:pPr>
            <a:r>
              <a:rPr sz="2600" dirty="0">
                <a:solidFill>
                  <a:srgbClr val="C04F15"/>
                </a:solidFill>
                <a:latin typeface="Arial"/>
                <a:cs typeface="Arial"/>
              </a:rPr>
              <a:t>The</a:t>
            </a:r>
            <a:r>
              <a:rPr sz="2600" spc="-55" dirty="0">
                <a:solidFill>
                  <a:srgbClr val="C04F15"/>
                </a:solidFill>
                <a:latin typeface="Arial"/>
                <a:cs typeface="Arial"/>
              </a:rPr>
              <a:t> </a:t>
            </a:r>
            <a:r>
              <a:rPr sz="2600" dirty="0">
                <a:solidFill>
                  <a:srgbClr val="C04F15"/>
                </a:solidFill>
                <a:latin typeface="Arial"/>
                <a:cs typeface="Arial"/>
              </a:rPr>
              <a:t>campaign</a:t>
            </a:r>
            <a:r>
              <a:rPr sz="2600" spc="-65" dirty="0">
                <a:solidFill>
                  <a:srgbClr val="C04F15"/>
                </a:solidFill>
                <a:latin typeface="Arial"/>
                <a:cs typeface="Arial"/>
              </a:rPr>
              <a:t> </a:t>
            </a:r>
            <a:r>
              <a:rPr sz="2600" dirty="0">
                <a:solidFill>
                  <a:srgbClr val="C04F15"/>
                </a:solidFill>
                <a:latin typeface="Arial"/>
                <a:cs typeface="Arial"/>
              </a:rPr>
              <a:t>highlights</a:t>
            </a:r>
            <a:r>
              <a:rPr sz="2600" spc="-35" dirty="0">
                <a:solidFill>
                  <a:srgbClr val="C04F15"/>
                </a:solidFill>
                <a:latin typeface="Arial"/>
                <a:cs typeface="Arial"/>
              </a:rPr>
              <a:t> </a:t>
            </a:r>
            <a:r>
              <a:rPr sz="2600" dirty="0">
                <a:solidFill>
                  <a:srgbClr val="C04F15"/>
                </a:solidFill>
                <a:latin typeface="Arial"/>
                <a:cs typeface="Arial"/>
              </a:rPr>
              <a:t>smoking</a:t>
            </a:r>
            <a:r>
              <a:rPr sz="2600" spc="-80" dirty="0">
                <a:solidFill>
                  <a:srgbClr val="C04F15"/>
                </a:solidFill>
                <a:latin typeface="Arial"/>
                <a:cs typeface="Arial"/>
              </a:rPr>
              <a:t> </a:t>
            </a:r>
            <a:r>
              <a:rPr sz="2600" dirty="0">
                <a:solidFill>
                  <a:srgbClr val="C04F15"/>
                </a:solidFill>
                <a:latin typeface="Arial"/>
                <a:cs typeface="Arial"/>
              </a:rPr>
              <a:t>and</a:t>
            </a:r>
            <a:r>
              <a:rPr sz="2600" spc="-35" dirty="0">
                <a:solidFill>
                  <a:srgbClr val="C04F15"/>
                </a:solidFill>
                <a:latin typeface="Arial"/>
                <a:cs typeface="Arial"/>
              </a:rPr>
              <a:t> </a:t>
            </a:r>
            <a:r>
              <a:rPr sz="2600" dirty="0">
                <a:solidFill>
                  <a:srgbClr val="C04F15"/>
                </a:solidFill>
                <a:latin typeface="Arial"/>
                <a:cs typeface="Arial"/>
              </a:rPr>
              <a:t>vaping</a:t>
            </a:r>
            <a:r>
              <a:rPr sz="2600" spc="-50" dirty="0">
                <a:solidFill>
                  <a:srgbClr val="C04F15"/>
                </a:solidFill>
                <a:latin typeface="Arial"/>
                <a:cs typeface="Arial"/>
              </a:rPr>
              <a:t> </a:t>
            </a:r>
            <a:r>
              <a:rPr sz="2600" dirty="0">
                <a:solidFill>
                  <a:srgbClr val="C04F15"/>
                </a:solidFill>
                <a:latin typeface="Arial"/>
                <a:cs typeface="Arial"/>
              </a:rPr>
              <a:t>risks</a:t>
            </a:r>
            <a:r>
              <a:rPr sz="2600" spc="-55" dirty="0">
                <a:solidFill>
                  <a:srgbClr val="C04F15"/>
                </a:solidFill>
                <a:latin typeface="Arial"/>
                <a:cs typeface="Arial"/>
              </a:rPr>
              <a:t> </a:t>
            </a:r>
            <a:r>
              <a:rPr sz="2600" dirty="0">
                <a:solidFill>
                  <a:srgbClr val="C04F15"/>
                </a:solidFill>
                <a:latin typeface="Arial"/>
                <a:cs typeface="Arial"/>
              </a:rPr>
              <a:t>among</a:t>
            </a:r>
            <a:r>
              <a:rPr sz="2600" spc="-45" dirty="0">
                <a:solidFill>
                  <a:srgbClr val="C04F15"/>
                </a:solidFill>
                <a:latin typeface="Arial"/>
                <a:cs typeface="Arial"/>
              </a:rPr>
              <a:t> </a:t>
            </a:r>
            <a:r>
              <a:rPr sz="2600" dirty="0">
                <a:solidFill>
                  <a:srgbClr val="C04F15"/>
                </a:solidFill>
                <a:latin typeface="Arial"/>
                <a:cs typeface="Arial"/>
              </a:rPr>
              <a:t>18-</a:t>
            </a:r>
            <a:r>
              <a:rPr sz="2600" spc="-25" dirty="0">
                <a:solidFill>
                  <a:srgbClr val="C04F15"/>
                </a:solidFill>
                <a:latin typeface="Arial"/>
                <a:cs typeface="Arial"/>
              </a:rPr>
              <a:t>24, </a:t>
            </a:r>
            <a:r>
              <a:rPr sz="2600" dirty="0">
                <a:solidFill>
                  <a:srgbClr val="C04F15"/>
                </a:solidFill>
                <a:latin typeface="Arial"/>
                <a:cs typeface="Arial"/>
              </a:rPr>
              <a:t>young</a:t>
            </a:r>
            <a:r>
              <a:rPr sz="2600" spc="-30" dirty="0">
                <a:solidFill>
                  <a:srgbClr val="C04F15"/>
                </a:solidFill>
                <a:latin typeface="Arial"/>
                <a:cs typeface="Arial"/>
              </a:rPr>
              <a:t> </a:t>
            </a:r>
            <a:r>
              <a:rPr sz="2600" dirty="0">
                <a:solidFill>
                  <a:srgbClr val="C04F15"/>
                </a:solidFill>
                <a:latin typeface="Arial"/>
                <a:cs typeface="Arial"/>
              </a:rPr>
              <a:t>adults,</a:t>
            </a:r>
            <a:r>
              <a:rPr sz="2600" spc="-30" dirty="0">
                <a:solidFill>
                  <a:srgbClr val="C04F15"/>
                </a:solidFill>
                <a:latin typeface="Arial"/>
                <a:cs typeface="Arial"/>
              </a:rPr>
              <a:t> </a:t>
            </a:r>
            <a:r>
              <a:rPr sz="2600" dirty="0">
                <a:solidFill>
                  <a:srgbClr val="C04F15"/>
                </a:solidFill>
                <a:latin typeface="Arial"/>
                <a:cs typeface="Arial"/>
              </a:rPr>
              <a:t>addresses</a:t>
            </a:r>
            <a:r>
              <a:rPr sz="2600" spc="-40" dirty="0">
                <a:solidFill>
                  <a:srgbClr val="C04F15"/>
                </a:solidFill>
                <a:latin typeface="Arial"/>
                <a:cs typeface="Arial"/>
              </a:rPr>
              <a:t> </a:t>
            </a:r>
            <a:r>
              <a:rPr sz="2600" dirty="0">
                <a:solidFill>
                  <a:srgbClr val="C04F15"/>
                </a:solidFill>
                <a:latin typeface="Arial"/>
                <a:cs typeface="Arial"/>
              </a:rPr>
              <a:t>barriers</a:t>
            </a:r>
            <a:r>
              <a:rPr sz="2600" spc="-45" dirty="0">
                <a:solidFill>
                  <a:srgbClr val="C04F15"/>
                </a:solidFill>
                <a:latin typeface="Arial"/>
                <a:cs typeface="Arial"/>
              </a:rPr>
              <a:t> </a:t>
            </a:r>
            <a:r>
              <a:rPr sz="2600" dirty="0">
                <a:solidFill>
                  <a:srgbClr val="C04F15"/>
                </a:solidFill>
                <a:latin typeface="Arial"/>
                <a:cs typeface="Arial"/>
              </a:rPr>
              <a:t>like</a:t>
            </a:r>
            <a:r>
              <a:rPr sz="2600" spc="-20" dirty="0">
                <a:solidFill>
                  <a:srgbClr val="C04F15"/>
                </a:solidFill>
                <a:latin typeface="Arial"/>
                <a:cs typeface="Arial"/>
              </a:rPr>
              <a:t> </a:t>
            </a:r>
            <a:r>
              <a:rPr sz="2600" dirty="0">
                <a:solidFill>
                  <a:srgbClr val="C04F15"/>
                </a:solidFill>
                <a:latin typeface="Arial"/>
                <a:cs typeface="Arial"/>
              </a:rPr>
              <a:t>peer</a:t>
            </a:r>
            <a:r>
              <a:rPr sz="2600" spc="-20" dirty="0">
                <a:solidFill>
                  <a:srgbClr val="C04F15"/>
                </a:solidFill>
                <a:latin typeface="Arial"/>
                <a:cs typeface="Arial"/>
              </a:rPr>
              <a:t> </a:t>
            </a:r>
            <a:r>
              <a:rPr sz="2600" dirty="0">
                <a:solidFill>
                  <a:srgbClr val="C04F15"/>
                </a:solidFill>
                <a:latin typeface="Arial"/>
                <a:cs typeface="Arial"/>
              </a:rPr>
              <a:t>pressure,</a:t>
            </a:r>
            <a:r>
              <a:rPr sz="2600" spc="-50" dirty="0">
                <a:solidFill>
                  <a:srgbClr val="C04F15"/>
                </a:solidFill>
                <a:latin typeface="Arial"/>
                <a:cs typeface="Arial"/>
              </a:rPr>
              <a:t> </a:t>
            </a:r>
            <a:r>
              <a:rPr sz="2600" dirty="0">
                <a:solidFill>
                  <a:srgbClr val="C04F15"/>
                </a:solidFill>
                <a:latin typeface="Arial"/>
                <a:cs typeface="Arial"/>
              </a:rPr>
              <a:t>stigma,</a:t>
            </a:r>
            <a:r>
              <a:rPr sz="2600" spc="-20" dirty="0">
                <a:solidFill>
                  <a:srgbClr val="C04F15"/>
                </a:solidFill>
                <a:latin typeface="Arial"/>
                <a:cs typeface="Arial"/>
              </a:rPr>
              <a:t> </a:t>
            </a:r>
            <a:r>
              <a:rPr sz="2600" spc="-10" dirty="0">
                <a:solidFill>
                  <a:srgbClr val="C04F15"/>
                </a:solidFill>
                <a:latin typeface="Arial"/>
                <a:cs typeface="Arial"/>
              </a:rPr>
              <a:t>relapse </a:t>
            </a:r>
            <a:r>
              <a:rPr sz="2600" dirty="0">
                <a:solidFill>
                  <a:srgbClr val="C04F15"/>
                </a:solidFill>
                <a:latin typeface="Arial"/>
                <a:cs typeface="Arial"/>
              </a:rPr>
              <a:t>and</a:t>
            </a:r>
            <a:r>
              <a:rPr sz="2600" spc="-50" dirty="0">
                <a:solidFill>
                  <a:srgbClr val="C04F15"/>
                </a:solidFill>
                <a:latin typeface="Arial"/>
                <a:cs typeface="Arial"/>
              </a:rPr>
              <a:t> </a:t>
            </a:r>
            <a:r>
              <a:rPr sz="2600" spc="-10" dirty="0">
                <a:solidFill>
                  <a:srgbClr val="C04F15"/>
                </a:solidFill>
                <a:latin typeface="Arial"/>
                <a:cs typeface="Arial"/>
              </a:rPr>
              <a:t>misinformation.</a:t>
            </a:r>
            <a:endParaRPr sz="2600">
              <a:latin typeface="Arial"/>
              <a:cs typeface="Arial"/>
            </a:endParaRPr>
          </a:p>
          <a:p>
            <a:pPr>
              <a:lnSpc>
                <a:spcPct val="100000"/>
              </a:lnSpc>
              <a:spcBef>
                <a:spcPts val="130"/>
              </a:spcBef>
              <a:buClr>
                <a:srgbClr val="C04F15"/>
              </a:buClr>
              <a:buFont typeface="Arial"/>
              <a:buChar char="•"/>
            </a:pPr>
            <a:endParaRPr sz="2600">
              <a:latin typeface="Arial"/>
              <a:cs typeface="Arial"/>
            </a:endParaRPr>
          </a:p>
          <a:p>
            <a:pPr marL="299085" marR="670560" indent="-287020">
              <a:lnSpc>
                <a:spcPct val="100000"/>
              </a:lnSpc>
              <a:buChar char="•"/>
              <a:tabLst>
                <a:tab pos="299085" algn="l"/>
              </a:tabLst>
            </a:pPr>
            <a:r>
              <a:rPr sz="2600" dirty="0">
                <a:solidFill>
                  <a:srgbClr val="C04F15"/>
                </a:solidFill>
                <a:latin typeface="Arial"/>
                <a:cs typeface="Arial"/>
              </a:rPr>
              <a:t>Structured</a:t>
            </a:r>
            <a:r>
              <a:rPr sz="2600" spc="-40" dirty="0">
                <a:solidFill>
                  <a:srgbClr val="C04F15"/>
                </a:solidFill>
                <a:latin typeface="Arial"/>
                <a:cs typeface="Arial"/>
              </a:rPr>
              <a:t> </a:t>
            </a:r>
            <a:r>
              <a:rPr sz="2600" dirty="0">
                <a:solidFill>
                  <a:srgbClr val="C04F15"/>
                </a:solidFill>
                <a:latin typeface="Arial"/>
                <a:cs typeface="Arial"/>
              </a:rPr>
              <a:t>eight</a:t>
            </a:r>
            <a:r>
              <a:rPr sz="2600" spc="-30" dirty="0">
                <a:solidFill>
                  <a:srgbClr val="C04F15"/>
                </a:solidFill>
                <a:latin typeface="Arial"/>
                <a:cs typeface="Arial"/>
              </a:rPr>
              <a:t> </a:t>
            </a:r>
            <a:r>
              <a:rPr sz="2600" dirty="0">
                <a:solidFill>
                  <a:srgbClr val="C04F15"/>
                </a:solidFill>
                <a:latin typeface="Arial"/>
                <a:cs typeface="Arial"/>
              </a:rPr>
              <a:t>weeks</a:t>
            </a:r>
            <a:r>
              <a:rPr sz="2600" spc="-50" dirty="0">
                <a:solidFill>
                  <a:srgbClr val="C04F15"/>
                </a:solidFill>
                <a:latin typeface="Arial"/>
                <a:cs typeface="Arial"/>
              </a:rPr>
              <a:t> </a:t>
            </a:r>
            <a:r>
              <a:rPr sz="2600" dirty="0">
                <a:solidFill>
                  <a:srgbClr val="C04F15"/>
                </a:solidFill>
                <a:latin typeface="Arial"/>
                <a:cs typeface="Arial"/>
              </a:rPr>
              <a:t>sessions</a:t>
            </a:r>
            <a:r>
              <a:rPr sz="2600" spc="-30" dirty="0">
                <a:solidFill>
                  <a:srgbClr val="C04F15"/>
                </a:solidFill>
                <a:latin typeface="Arial"/>
                <a:cs typeface="Arial"/>
              </a:rPr>
              <a:t> </a:t>
            </a:r>
            <a:r>
              <a:rPr sz="2600" dirty="0">
                <a:solidFill>
                  <a:srgbClr val="C04F15"/>
                </a:solidFill>
                <a:latin typeface="Arial"/>
                <a:cs typeface="Arial"/>
              </a:rPr>
              <a:t>plus</a:t>
            </a:r>
            <a:r>
              <a:rPr sz="2600" spc="-65" dirty="0">
                <a:solidFill>
                  <a:srgbClr val="C04F15"/>
                </a:solidFill>
                <a:latin typeface="Arial"/>
                <a:cs typeface="Arial"/>
              </a:rPr>
              <a:t> </a:t>
            </a:r>
            <a:r>
              <a:rPr sz="2600" dirty="0">
                <a:solidFill>
                  <a:srgbClr val="C04F15"/>
                </a:solidFill>
                <a:latin typeface="Arial"/>
                <a:cs typeface="Arial"/>
              </a:rPr>
              <a:t>partnerships</a:t>
            </a:r>
            <a:r>
              <a:rPr sz="2600" spc="-55" dirty="0">
                <a:solidFill>
                  <a:srgbClr val="C04F15"/>
                </a:solidFill>
                <a:latin typeface="Arial"/>
                <a:cs typeface="Arial"/>
              </a:rPr>
              <a:t> </a:t>
            </a:r>
            <a:r>
              <a:rPr sz="2600" dirty="0">
                <a:solidFill>
                  <a:srgbClr val="C04F15"/>
                </a:solidFill>
                <a:latin typeface="Arial"/>
                <a:cs typeface="Arial"/>
              </a:rPr>
              <a:t>with</a:t>
            </a:r>
            <a:r>
              <a:rPr sz="2600" spc="-30" dirty="0">
                <a:solidFill>
                  <a:srgbClr val="C04F15"/>
                </a:solidFill>
                <a:latin typeface="Arial"/>
                <a:cs typeface="Arial"/>
              </a:rPr>
              <a:t> </a:t>
            </a:r>
            <a:r>
              <a:rPr sz="2600" spc="-20" dirty="0">
                <a:solidFill>
                  <a:srgbClr val="C04F15"/>
                </a:solidFill>
                <a:latin typeface="Arial"/>
                <a:cs typeface="Arial"/>
              </a:rPr>
              <a:t>NHS, </a:t>
            </a:r>
            <a:r>
              <a:rPr sz="2600" dirty="0">
                <a:solidFill>
                  <a:srgbClr val="C04F15"/>
                </a:solidFill>
                <a:latin typeface="Arial"/>
                <a:cs typeface="Arial"/>
              </a:rPr>
              <a:t>universities</a:t>
            </a:r>
            <a:r>
              <a:rPr sz="2600" spc="-50" dirty="0">
                <a:solidFill>
                  <a:srgbClr val="C04F15"/>
                </a:solidFill>
                <a:latin typeface="Arial"/>
                <a:cs typeface="Arial"/>
              </a:rPr>
              <a:t> </a:t>
            </a:r>
            <a:r>
              <a:rPr sz="2600" dirty="0">
                <a:solidFill>
                  <a:srgbClr val="C04F15"/>
                </a:solidFill>
                <a:latin typeface="Arial"/>
                <a:cs typeface="Arial"/>
              </a:rPr>
              <a:t>and</a:t>
            </a:r>
            <a:r>
              <a:rPr sz="2600" spc="-20" dirty="0">
                <a:solidFill>
                  <a:srgbClr val="C04F15"/>
                </a:solidFill>
                <a:latin typeface="Arial"/>
                <a:cs typeface="Arial"/>
              </a:rPr>
              <a:t> </a:t>
            </a:r>
            <a:r>
              <a:rPr sz="2600" dirty="0">
                <a:solidFill>
                  <a:srgbClr val="C04F15"/>
                </a:solidFill>
                <a:latin typeface="Arial"/>
                <a:cs typeface="Arial"/>
              </a:rPr>
              <a:t>youth</a:t>
            </a:r>
            <a:r>
              <a:rPr sz="2600" spc="-40" dirty="0">
                <a:solidFill>
                  <a:srgbClr val="C04F15"/>
                </a:solidFill>
                <a:latin typeface="Arial"/>
                <a:cs typeface="Arial"/>
              </a:rPr>
              <a:t> </a:t>
            </a:r>
            <a:r>
              <a:rPr sz="2600" dirty="0">
                <a:solidFill>
                  <a:srgbClr val="C04F15"/>
                </a:solidFill>
                <a:latin typeface="Arial"/>
                <a:cs typeface="Arial"/>
              </a:rPr>
              <a:t>groups</a:t>
            </a:r>
            <a:r>
              <a:rPr sz="2600" spc="-25" dirty="0">
                <a:solidFill>
                  <a:srgbClr val="C04F15"/>
                </a:solidFill>
                <a:latin typeface="Arial"/>
                <a:cs typeface="Arial"/>
              </a:rPr>
              <a:t> </a:t>
            </a:r>
            <a:r>
              <a:rPr sz="2600" dirty="0">
                <a:solidFill>
                  <a:srgbClr val="C04F15"/>
                </a:solidFill>
                <a:latin typeface="Arial"/>
                <a:cs typeface="Arial"/>
              </a:rPr>
              <a:t>deliver</a:t>
            </a:r>
            <a:r>
              <a:rPr sz="2600" spc="-45" dirty="0">
                <a:solidFill>
                  <a:srgbClr val="C04F15"/>
                </a:solidFill>
                <a:latin typeface="Arial"/>
                <a:cs typeface="Arial"/>
              </a:rPr>
              <a:t> </a:t>
            </a:r>
            <a:r>
              <a:rPr sz="2600" dirty="0">
                <a:solidFill>
                  <a:srgbClr val="C04F15"/>
                </a:solidFill>
                <a:latin typeface="Arial"/>
                <a:cs typeface="Arial"/>
              </a:rPr>
              <a:t>education,</a:t>
            </a:r>
            <a:r>
              <a:rPr sz="2600" spc="-25" dirty="0">
                <a:solidFill>
                  <a:srgbClr val="C04F15"/>
                </a:solidFill>
                <a:latin typeface="Arial"/>
                <a:cs typeface="Arial"/>
              </a:rPr>
              <a:t> </a:t>
            </a:r>
            <a:r>
              <a:rPr sz="2600" dirty="0">
                <a:solidFill>
                  <a:srgbClr val="C04F15"/>
                </a:solidFill>
                <a:latin typeface="Arial"/>
                <a:cs typeface="Arial"/>
              </a:rPr>
              <a:t>coping</a:t>
            </a:r>
            <a:r>
              <a:rPr sz="2600" spc="-30" dirty="0">
                <a:solidFill>
                  <a:srgbClr val="C04F15"/>
                </a:solidFill>
                <a:latin typeface="Arial"/>
                <a:cs typeface="Arial"/>
              </a:rPr>
              <a:t> </a:t>
            </a:r>
            <a:r>
              <a:rPr sz="2600" dirty="0">
                <a:solidFill>
                  <a:srgbClr val="C04F15"/>
                </a:solidFill>
                <a:latin typeface="Arial"/>
                <a:cs typeface="Arial"/>
              </a:rPr>
              <a:t>skills,</a:t>
            </a:r>
            <a:r>
              <a:rPr sz="2600" spc="-55" dirty="0">
                <a:solidFill>
                  <a:srgbClr val="C04F15"/>
                </a:solidFill>
                <a:latin typeface="Arial"/>
                <a:cs typeface="Arial"/>
              </a:rPr>
              <a:t> </a:t>
            </a:r>
            <a:r>
              <a:rPr sz="2600" spc="-20" dirty="0">
                <a:solidFill>
                  <a:srgbClr val="C04F15"/>
                </a:solidFill>
                <a:latin typeface="Arial"/>
                <a:cs typeface="Arial"/>
              </a:rPr>
              <a:t>peer </a:t>
            </a:r>
            <a:r>
              <a:rPr sz="2600" dirty="0">
                <a:solidFill>
                  <a:srgbClr val="C04F15"/>
                </a:solidFill>
                <a:latin typeface="Arial"/>
                <a:cs typeface="Arial"/>
              </a:rPr>
              <a:t>support,</a:t>
            </a:r>
            <a:r>
              <a:rPr sz="2600" spc="-60" dirty="0">
                <a:solidFill>
                  <a:srgbClr val="C04F15"/>
                </a:solidFill>
                <a:latin typeface="Arial"/>
                <a:cs typeface="Arial"/>
              </a:rPr>
              <a:t> </a:t>
            </a:r>
            <a:r>
              <a:rPr sz="2600" dirty="0">
                <a:solidFill>
                  <a:srgbClr val="C04F15"/>
                </a:solidFill>
                <a:latin typeface="Arial"/>
                <a:cs typeface="Arial"/>
              </a:rPr>
              <a:t>and</a:t>
            </a:r>
            <a:r>
              <a:rPr sz="2600" spc="-40" dirty="0">
                <a:solidFill>
                  <a:srgbClr val="C04F15"/>
                </a:solidFill>
                <a:latin typeface="Arial"/>
                <a:cs typeface="Arial"/>
              </a:rPr>
              <a:t> </a:t>
            </a:r>
            <a:r>
              <a:rPr sz="2600" dirty="0">
                <a:solidFill>
                  <a:srgbClr val="C04F15"/>
                </a:solidFill>
                <a:latin typeface="Arial"/>
                <a:cs typeface="Arial"/>
              </a:rPr>
              <a:t>trust</a:t>
            </a:r>
            <a:r>
              <a:rPr sz="2600" spc="-40" dirty="0">
                <a:solidFill>
                  <a:srgbClr val="C04F15"/>
                </a:solidFill>
                <a:latin typeface="Arial"/>
                <a:cs typeface="Arial"/>
              </a:rPr>
              <a:t> </a:t>
            </a:r>
            <a:r>
              <a:rPr sz="2600" dirty="0">
                <a:solidFill>
                  <a:srgbClr val="C04F15"/>
                </a:solidFill>
                <a:latin typeface="Arial"/>
                <a:cs typeface="Arial"/>
              </a:rPr>
              <a:t>tools</a:t>
            </a:r>
            <a:r>
              <a:rPr sz="2600" spc="-40" dirty="0">
                <a:solidFill>
                  <a:srgbClr val="C04F15"/>
                </a:solidFill>
                <a:latin typeface="Arial"/>
                <a:cs typeface="Arial"/>
              </a:rPr>
              <a:t> </a:t>
            </a:r>
            <a:r>
              <a:rPr sz="2600" dirty="0">
                <a:solidFill>
                  <a:srgbClr val="C04F15"/>
                </a:solidFill>
                <a:latin typeface="Arial"/>
                <a:cs typeface="Arial"/>
              </a:rPr>
              <a:t>to</a:t>
            </a:r>
            <a:r>
              <a:rPr sz="2600" spc="-40" dirty="0">
                <a:solidFill>
                  <a:srgbClr val="C04F15"/>
                </a:solidFill>
                <a:latin typeface="Arial"/>
                <a:cs typeface="Arial"/>
              </a:rPr>
              <a:t> </a:t>
            </a:r>
            <a:r>
              <a:rPr sz="2600" dirty="0">
                <a:solidFill>
                  <a:srgbClr val="C04F15"/>
                </a:solidFill>
                <a:latin typeface="Arial"/>
                <a:cs typeface="Arial"/>
              </a:rPr>
              <a:t>overcomes</a:t>
            </a:r>
            <a:r>
              <a:rPr sz="2600" spc="-70" dirty="0">
                <a:solidFill>
                  <a:srgbClr val="C04F15"/>
                </a:solidFill>
                <a:latin typeface="Arial"/>
                <a:cs typeface="Arial"/>
              </a:rPr>
              <a:t> </a:t>
            </a:r>
            <a:r>
              <a:rPr sz="2600" spc="-10" dirty="0">
                <a:solidFill>
                  <a:srgbClr val="C04F15"/>
                </a:solidFill>
                <a:latin typeface="Arial"/>
                <a:cs typeface="Arial"/>
              </a:rPr>
              <a:t>barriers.</a:t>
            </a:r>
            <a:endParaRPr sz="2600">
              <a:latin typeface="Arial"/>
              <a:cs typeface="Arial"/>
            </a:endParaRPr>
          </a:p>
          <a:p>
            <a:pPr>
              <a:lnSpc>
                <a:spcPct val="100000"/>
              </a:lnSpc>
              <a:spcBef>
                <a:spcPts val="130"/>
              </a:spcBef>
              <a:buClr>
                <a:srgbClr val="C04F15"/>
              </a:buClr>
              <a:buFont typeface="Arial"/>
              <a:buChar char="•"/>
            </a:pPr>
            <a:endParaRPr sz="2600">
              <a:latin typeface="Arial"/>
              <a:cs typeface="Arial"/>
            </a:endParaRPr>
          </a:p>
          <a:p>
            <a:pPr marL="299085" marR="5080" indent="-287020" algn="just">
              <a:lnSpc>
                <a:spcPct val="100000"/>
              </a:lnSpc>
              <a:spcBef>
                <a:spcPts val="5"/>
              </a:spcBef>
              <a:buChar char="•"/>
              <a:tabLst>
                <a:tab pos="299085" algn="l"/>
              </a:tabLst>
            </a:pPr>
            <a:r>
              <a:rPr sz="2600" dirty="0">
                <a:solidFill>
                  <a:srgbClr val="C04F15"/>
                </a:solidFill>
                <a:latin typeface="Arial"/>
                <a:cs typeface="Arial"/>
              </a:rPr>
              <a:t>Achieving</a:t>
            </a:r>
            <a:r>
              <a:rPr sz="2600" spc="-80" dirty="0">
                <a:solidFill>
                  <a:srgbClr val="C04F15"/>
                </a:solidFill>
                <a:latin typeface="Arial"/>
                <a:cs typeface="Arial"/>
              </a:rPr>
              <a:t> </a:t>
            </a:r>
            <a:r>
              <a:rPr sz="2600" dirty="0">
                <a:solidFill>
                  <a:srgbClr val="C04F15"/>
                </a:solidFill>
                <a:latin typeface="Arial"/>
                <a:cs typeface="Arial"/>
              </a:rPr>
              <a:t>reduced</a:t>
            </a:r>
            <a:r>
              <a:rPr sz="2600" spc="-60" dirty="0">
                <a:solidFill>
                  <a:srgbClr val="C04F15"/>
                </a:solidFill>
                <a:latin typeface="Arial"/>
                <a:cs typeface="Arial"/>
              </a:rPr>
              <a:t> </a:t>
            </a:r>
            <a:r>
              <a:rPr sz="2600" dirty="0">
                <a:solidFill>
                  <a:srgbClr val="C04F15"/>
                </a:solidFill>
                <a:latin typeface="Arial"/>
                <a:cs typeface="Arial"/>
              </a:rPr>
              <a:t>prevalence,</a:t>
            </a:r>
            <a:r>
              <a:rPr sz="2600" spc="-75" dirty="0">
                <a:solidFill>
                  <a:srgbClr val="C04F15"/>
                </a:solidFill>
                <a:latin typeface="Arial"/>
                <a:cs typeface="Arial"/>
              </a:rPr>
              <a:t> </a:t>
            </a:r>
            <a:r>
              <a:rPr sz="2600" dirty="0">
                <a:solidFill>
                  <a:srgbClr val="C04F15"/>
                </a:solidFill>
                <a:latin typeface="Arial"/>
                <a:cs typeface="Arial"/>
              </a:rPr>
              <a:t>more</a:t>
            </a:r>
            <a:r>
              <a:rPr sz="2600" spc="-40" dirty="0">
                <a:solidFill>
                  <a:srgbClr val="C04F15"/>
                </a:solidFill>
                <a:latin typeface="Arial"/>
                <a:cs typeface="Arial"/>
              </a:rPr>
              <a:t> </a:t>
            </a:r>
            <a:r>
              <a:rPr sz="2600" dirty="0">
                <a:solidFill>
                  <a:srgbClr val="C04F15"/>
                </a:solidFill>
                <a:latin typeface="Arial"/>
                <a:cs typeface="Arial"/>
              </a:rPr>
              <a:t>attempts</a:t>
            </a:r>
            <a:r>
              <a:rPr sz="2600" spc="-35" dirty="0">
                <a:solidFill>
                  <a:srgbClr val="C04F15"/>
                </a:solidFill>
                <a:latin typeface="Arial"/>
                <a:cs typeface="Arial"/>
              </a:rPr>
              <a:t> </a:t>
            </a:r>
            <a:r>
              <a:rPr sz="2600" dirty="0">
                <a:solidFill>
                  <a:srgbClr val="C04F15"/>
                </a:solidFill>
                <a:latin typeface="Arial"/>
                <a:cs typeface="Arial"/>
              </a:rPr>
              <a:t>to</a:t>
            </a:r>
            <a:r>
              <a:rPr sz="2600" spc="-40" dirty="0">
                <a:solidFill>
                  <a:srgbClr val="C04F15"/>
                </a:solidFill>
                <a:latin typeface="Arial"/>
                <a:cs typeface="Arial"/>
              </a:rPr>
              <a:t> </a:t>
            </a:r>
            <a:r>
              <a:rPr sz="2600" dirty="0">
                <a:solidFill>
                  <a:srgbClr val="C04F15"/>
                </a:solidFill>
                <a:latin typeface="Arial"/>
                <a:cs typeface="Arial"/>
              </a:rPr>
              <a:t>quit</a:t>
            </a:r>
            <a:r>
              <a:rPr sz="2600" spc="-60" dirty="0">
                <a:solidFill>
                  <a:srgbClr val="C04F15"/>
                </a:solidFill>
                <a:latin typeface="Arial"/>
                <a:cs typeface="Arial"/>
              </a:rPr>
              <a:t> </a:t>
            </a:r>
            <a:r>
              <a:rPr sz="2600" dirty="0">
                <a:solidFill>
                  <a:srgbClr val="C04F15"/>
                </a:solidFill>
                <a:latin typeface="Arial"/>
                <a:cs typeface="Arial"/>
              </a:rPr>
              <a:t>and</a:t>
            </a:r>
            <a:r>
              <a:rPr sz="2600" spc="-45" dirty="0">
                <a:solidFill>
                  <a:srgbClr val="C04F15"/>
                </a:solidFill>
                <a:latin typeface="Arial"/>
                <a:cs typeface="Arial"/>
              </a:rPr>
              <a:t> </a:t>
            </a:r>
            <a:r>
              <a:rPr sz="2600" dirty="0">
                <a:solidFill>
                  <a:srgbClr val="C04F15"/>
                </a:solidFill>
                <a:latin typeface="Arial"/>
                <a:cs typeface="Arial"/>
              </a:rPr>
              <a:t>better</a:t>
            </a:r>
            <a:r>
              <a:rPr sz="2600" spc="-45" dirty="0">
                <a:solidFill>
                  <a:srgbClr val="C04F15"/>
                </a:solidFill>
                <a:latin typeface="Arial"/>
                <a:cs typeface="Arial"/>
              </a:rPr>
              <a:t> </a:t>
            </a:r>
            <a:r>
              <a:rPr sz="2600" spc="-10" dirty="0">
                <a:solidFill>
                  <a:srgbClr val="C04F15"/>
                </a:solidFill>
                <a:latin typeface="Arial"/>
                <a:cs typeface="Arial"/>
              </a:rPr>
              <a:t>health literacy-</a:t>
            </a:r>
            <a:r>
              <a:rPr sz="2600" dirty="0">
                <a:solidFill>
                  <a:srgbClr val="C04F15"/>
                </a:solidFill>
                <a:latin typeface="Arial"/>
                <a:cs typeface="Arial"/>
              </a:rPr>
              <a:t>contributing</a:t>
            </a:r>
            <a:r>
              <a:rPr sz="2600" spc="-45" dirty="0">
                <a:solidFill>
                  <a:srgbClr val="C04F15"/>
                </a:solidFill>
                <a:latin typeface="Arial"/>
                <a:cs typeface="Arial"/>
              </a:rPr>
              <a:t> </a:t>
            </a:r>
            <a:r>
              <a:rPr sz="2600" dirty="0">
                <a:solidFill>
                  <a:srgbClr val="C04F15"/>
                </a:solidFill>
                <a:latin typeface="Arial"/>
                <a:cs typeface="Arial"/>
              </a:rPr>
              <a:t>to</a:t>
            </a:r>
            <a:r>
              <a:rPr sz="2600" spc="-20" dirty="0">
                <a:solidFill>
                  <a:srgbClr val="C04F15"/>
                </a:solidFill>
                <a:latin typeface="Arial"/>
                <a:cs typeface="Arial"/>
              </a:rPr>
              <a:t> </a:t>
            </a:r>
            <a:r>
              <a:rPr sz="2600" dirty="0">
                <a:solidFill>
                  <a:srgbClr val="C04F15"/>
                </a:solidFill>
                <a:latin typeface="Arial"/>
                <a:cs typeface="Arial"/>
              </a:rPr>
              <a:t>the</a:t>
            </a:r>
            <a:r>
              <a:rPr sz="2600" spc="-5" dirty="0">
                <a:solidFill>
                  <a:srgbClr val="C04F15"/>
                </a:solidFill>
                <a:latin typeface="Arial"/>
                <a:cs typeface="Arial"/>
              </a:rPr>
              <a:t> </a:t>
            </a:r>
            <a:r>
              <a:rPr sz="2600" dirty="0">
                <a:solidFill>
                  <a:srgbClr val="C04F15"/>
                </a:solidFill>
                <a:latin typeface="Arial"/>
                <a:cs typeface="Arial"/>
              </a:rPr>
              <a:t>NHS</a:t>
            </a:r>
            <a:r>
              <a:rPr sz="2600" spc="-30" dirty="0">
                <a:solidFill>
                  <a:srgbClr val="C04F15"/>
                </a:solidFill>
                <a:latin typeface="Arial"/>
                <a:cs typeface="Arial"/>
              </a:rPr>
              <a:t> </a:t>
            </a:r>
            <a:r>
              <a:rPr sz="2600" spc="-10" dirty="0">
                <a:solidFill>
                  <a:srgbClr val="C04F15"/>
                </a:solidFill>
                <a:latin typeface="Arial"/>
                <a:cs typeface="Arial"/>
              </a:rPr>
              <a:t>smoke-</a:t>
            </a:r>
            <a:r>
              <a:rPr sz="2600" dirty="0">
                <a:solidFill>
                  <a:srgbClr val="C04F15"/>
                </a:solidFill>
                <a:latin typeface="Arial"/>
                <a:cs typeface="Arial"/>
              </a:rPr>
              <a:t>free</a:t>
            </a:r>
            <a:r>
              <a:rPr sz="2600" spc="-55" dirty="0">
                <a:solidFill>
                  <a:srgbClr val="C04F15"/>
                </a:solidFill>
                <a:latin typeface="Arial"/>
                <a:cs typeface="Arial"/>
              </a:rPr>
              <a:t> </a:t>
            </a:r>
            <a:r>
              <a:rPr sz="2600" dirty="0">
                <a:solidFill>
                  <a:srgbClr val="C04F15"/>
                </a:solidFill>
                <a:latin typeface="Arial"/>
                <a:cs typeface="Arial"/>
              </a:rPr>
              <a:t>2030</a:t>
            </a:r>
            <a:r>
              <a:rPr sz="2600" spc="-20" dirty="0">
                <a:solidFill>
                  <a:srgbClr val="C04F15"/>
                </a:solidFill>
                <a:latin typeface="Arial"/>
                <a:cs typeface="Arial"/>
              </a:rPr>
              <a:t> </a:t>
            </a:r>
            <a:r>
              <a:rPr sz="2600" dirty="0">
                <a:solidFill>
                  <a:srgbClr val="C04F15"/>
                </a:solidFill>
                <a:latin typeface="Arial"/>
                <a:cs typeface="Arial"/>
              </a:rPr>
              <a:t>target</a:t>
            </a:r>
            <a:r>
              <a:rPr sz="2600" spc="-25" dirty="0">
                <a:solidFill>
                  <a:srgbClr val="C04F15"/>
                </a:solidFill>
                <a:latin typeface="Arial"/>
                <a:cs typeface="Arial"/>
              </a:rPr>
              <a:t> </a:t>
            </a:r>
            <a:r>
              <a:rPr sz="2600" dirty="0">
                <a:solidFill>
                  <a:srgbClr val="C04F15"/>
                </a:solidFill>
                <a:latin typeface="Arial"/>
                <a:cs typeface="Arial"/>
              </a:rPr>
              <a:t>and</a:t>
            </a:r>
            <a:r>
              <a:rPr sz="2600" spc="-15" dirty="0">
                <a:solidFill>
                  <a:srgbClr val="C04F15"/>
                </a:solidFill>
                <a:latin typeface="Arial"/>
                <a:cs typeface="Arial"/>
              </a:rPr>
              <a:t> </a:t>
            </a:r>
            <a:r>
              <a:rPr sz="2600" dirty="0">
                <a:solidFill>
                  <a:srgbClr val="C04F15"/>
                </a:solidFill>
                <a:latin typeface="Arial"/>
                <a:cs typeface="Arial"/>
              </a:rPr>
              <a:t>a</a:t>
            </a:r>
            <a:r>
              <a:rPr sz="2600" spc="-20" dirty="0">
                <a:solidFill>
                  <a:srgbClr val="C04F15"/>
                </a:solidFill>
                <a:latin typeface="Arial"/>
                <a:cs typeface="Arial"/>
              </a:rPr>
              <a:t> </a:t>
            </a:r>
            <a:r>
              <a:rPr sz="2600" spc="-10" dirty="0">
                <a:solidFill>
                  <a:srgbClr val="C04F15"/>
                </a:solidFill>
                <a:latin typeface="Arial"/>
                <a:cs typeface="Arial"/>
              </a:rPr>
              <a:t>healthier future.</a:t>
            </a:r>
            <a:endParaRPr sz="2600">
              <a:latin typeface="Arial"/>
              <a:cs typeface="Aria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805129" rIns="0" bIns="0" rtlCol="0">
            <a:spAutoFit/>
          </a:bodyPr>
          <a:lstStyle/>
          <a:p>
            <a:pPr marL="3703954">
              <a:lnSpc>
                <a:spcPct val="100000"/>
              </a:lnSpc>
              <a:spcBef>
                <a:spcPts val="105"/>
              </a:spcBef>
            </a:pPr>
            <a:r>
              <a:rPr dirty="0"/>
              <a:t>Reference</a:t>
            </a:r>
            <a:r>
              <a:rPr spc="-60" dirty="0"/>
              <a:t> </a:t>
            </a:r>
            <a:r>
              <a:rPr spc="-20" dirty="0"/>
              <a:t>List</a:t>
            </a:r>
          </a:p>
        </p:txBody>
      </p:sp>
      <p:sp>
        <p:nvSpPr>
          <p:cNvPr id="3" name="object 3"/>
          <p:cNvSpPr/>
          <p:nvPr/>
        </p:nvSpPr>
        <p:spPr>
          <a:xfrm>
            <a:off x="228600" y="2316420"/>
            <a:ext cx="11795760" cy="4524375"/>
          </a:xfrm>
          <a:custGeom>
            <a:avLst/>
            <a:gdLst/>
            <a:ahLst/>
            <a:cxnLst/>
            <a:rect l="l" t="t" r="r" b="b"/>
            <a:pathLst>
              <a:path w="11795760" h="4524375">
                <a:moveTo>
                  <a:pt x="11795760" y="0"/>
                </a:moveTo>
                <a:lnTo>
                  <a:pt x="0" y="0"/>
                </a:lnTo>
                <a:lnTo>
                  <a:pt x="0" y="4524375"/>
                </a:lnTo>
                <a:lnTo>
                  <a:pt x="11795760" y="4524375"/>
                </a:lnTo>
                <a:lnTo>
                  <a:pt x="11795760" y="0"/>
                </a:lnTo>
                <a:close/>
              </a:path>
            </a:pathLst>
          </a:custGeom>
          <a:solidFill>
            <a:srgbClr val="C9EDFA"/>
          </a:solidFill>
        </p:spPr>
        <p:txBody>
          <a:bodyPr wrap="square" lIns="0" tIns="0" rIns="0" bIns="0" rtlCol="0"/>
          <a:lstStyle/>
          <a:p>
            <a:endParaRPr/>
          </a:p>
        </p:txBody>
      </p:sp>
      <p:sp>
        <p:nvSpPr>
          <p:cNvPr id="4" name="object 4"/>
          <p:cNvSpPr txBox="1"/>
          <p:nvPr/>
        </p:nvSpPr>
        <p:spPr>
          <a:xfrm>
            <a:off x="307340" y="2345563"/>
            <a:ext cx="11642090" cy="2952115"/>
          </a:xfrm>
          <a:prstGeom prst="rect">
            <a:avLst/>
          </a:prstGeom>
        </p:spPr>
        <p:txBody>
          <a:bodyPr vert="horz" wrap="square" lIns="0" tIns="12700" rIns="0" bIns="0" rtlCol="0">
            <a:spAutoFit/>
          </a:bodyPr>
          <a:lstStyle/>
          <a:p>
            <a:pPr marL="184785" marR="5715" indent="-172720" algn="just">
              <a:lnSpc>
                <a:spcPct val="100000"/>
              </a:lnSpc>
              <a:spcBef>
                <a:spcPts val="100"/>
              </a:spcBef>
              <a:buChar char="•"/>
              <a:tabLst>
                <a:tab pos="184785" algn="l"/>
              </a:tabLst>
            </a:pPr>
            <a:r>
              <a:rPr sz="1200" dirty="0">
                <a:latin typeface="Arial"/>
                <a:cs typeface="Arial"/>
              </a:rPr>
              <a:t>Agrawal,</a:t>
            </a:r>
            <a:r>
              <a:rPr sz="1200" spc="60" dirty="0">
                <a:latin typeface="Arial"/>
                <a:cs typeface="Arial"/>
              </a:rPr>
              <a:t> </a:t>
            </a:r>
            <a:r>
              <a:rPr sz="1200" dirty="0">
                <a:latin typeface="Arial"/>
                <a:cs typeface="Arial"/>
              </a:rPr>
              <a:t>S.,</a:t>
            </a:r>
            <a:r>
              <a:rPr sz="1200" spc="60" dirty="0">
                <a:latin typeface="Arial"/>
                <a:cs typeface="Arial"/>
              </a:rPr>
              <a:t> </a:t>
            </a:r>
            <a:r>
              <a:rPr sz="1200" dirty="0">
                <a:latin typeface="Arial"/>
                <a:cs typeface="Arial"/>
              </a:rPr>
              <a:t>Mangera,</a:t>
            </a:r>
            <a:r>
              <a:rPr sz="1200" spc="55" dirty="0">
                <a:latin typeface="Arial"/>
                <a:cs typeface="Arial"/>
              </a:rPr>
              <a:t> </a:t>
            </a:r>
            <a:r>
              <a:rPr sz="1200" dirty="0">
                <a:latin typeface="Arial"/>
                <a:cs typeface="Arial"/>
              </a:rPr>
              <a:t>Z.,</a:t>
            </a:r>
            <a:r>
              <a:rPr sz="1200" spc="70" dirty="0">
                <a:latin typeface="Arial"/>
                <a:cs typeface="Arial"/>
              </a:rPr>
              <a:t> </a:t>
            </a:r>
            <a:r>
              <a:rPr sz="1200" dirty="0">
                <a:latin typeface="Arial"/>
                <a:cs typeface="Arial"/>
              </a:rPr>
              <a:t>Murray,</a:t>
            </a:r>
            <a:r>
              <a:rPr sz="1200" spc="65" dirty="0">
                <a:latin typeface="Arial"/>
                <a:cs typeface="Arial"/>
              </a:rPr>
              <a:t> </a:t>
            </a:r>
            <a:r>
              <a:rPr sz="1200" dirty="0">
                <a:latin typeface="Arial"/>
                <a:cs typeface="Arial"/>
              </a:rPr>
              <a:t>R.L.,</a:t>
            </a:r>
            <a:r>
              <a:rPr sz="1200" spc="60" dirty="0">
                <a:latin typeface="Arial"/>
                <a:cs typeface="Arial"/>
              </a:rPr>
              <a:t> </a:t>
            </a:r>
            <a:r>
              <a:rPr sz="1200" dirty="0">
                <a:latin typeface="Arial"/>
                <a:cs typeface="Arial"/>
              </a:rPr>
              <a:t>Howle,</a:t>
            </a:r>
            <a:r>
              <a:rPr sz="1200" spc="65" dirty="0">
                <a:latin typeface="Arial"/>
                <a:cs typeface="Arial"/>
              </a:rPr>
              <a:t> </a:t>
            </a:r>
            <a:r>
              <a:rPr sz="1200" dirty="0">
                <a:latin typeface="Arial"/>
                <a:cs typeface="Arial"/>
              </a:rPr>
              <a:t>F.</a:t>
            </a:r>
            <a:r>
              <a:rPr sz="1200" spc="60" dirty="0">
                <a:latin typeface="Arial"/>
                <a:cs typeface="Arial"/>
              </a:rPr>
              <a:t> </a:t>
            </a:r>
            <a:r>
              <a:rPr sz="1200" dirty="0">
                <a:latin typeface="Arial"/>
                <a:cs typeface="Arial"/>
              </a:rPr>
              <a:t>and</a:t>
            </a:r>
            <a:r>
              <a:rPr sz="1200" spc="65" dirty="0">
                <a:latin typeface="Arial"/>
                <a:cs typeface="Arial"/>
              </a:rPr>
              <a:t> </a:t>
            </a:r>
            <a:r>
              <a:rPr sz="1200" dirty="0">
                <a:latin typeface="Arial"/>
                <a:cs typeface="Arial"/>
              </a:rPr>
              <a:t>Evison,</a:t>
            </a:r>
            <a:r>
              <a:rPr sz="1200" spc="65" dirty="0">
                <a:latin typeface="Arial"/>
                <a:cs typeface="Arial"/>
              </a:rPr>
              <a:t> </a:t>
            </a:r>
            <a:r>
              <a:rPr sz="1200" dirty="0">
                <a:latin typeface="Arial"/>
                <a:cs typeface="Arial"/>
              </a:rPr>
              <a:t>M.</a:t>
            </a:r>
            <a:r>
              <a:rPr sz="1200" spc="60" dirty="0">
                <a:latin typeface="Arial"/>
                <a:cs typeface="Arial"/>
              </a:rPr>
              <a:t> </a:t>
            </a:r>
            <a:r>
              <a:rPr sz="1200" dirty="0">
                <a:latin typeface="Arial"/>
                <a:cs typeface="Arial"/>
              </a:rPr>
              <a:t>(2022)</a:t>
            </a:r>
            <a:r>
              <a:rPr sz="1200" spc="55" dirty="0">
                <a:latin typeface="Arial"/>
                <a:cs typeface="Arial"/>
              </a:rPr>
              <a:t> </a:t>
            </a:r>
            <a:r>
              <a:rPr sz="1200" dirty="0">
                <a:latin typeface="Arial"/>
                <a:cs typeface="Arial"/>
              </a:rPr>
              <a:t>“Successes</a:t>
            </a:r>
            <a:r>
              <a:rPr sz="1200" spc="65" dirty="0">
                <a:latin typeface="Arial"/>
                <a:cs typeface="Arial"/>
              </a:rPr>
              <a:t> </a:t>
            </a:r>
            <a:r>
              <a:rPr sz="1200" dirty="0">
                <a:latin typeface="Arial"/>
                <a:cs typeface="Arial"/>
              </a:rPr>
              <a:t>and</a:t>
            </a:r>
            <a:r>
              <a:rPr sz="1200" spc="50" dirty="0">
                <a:latin typeface="Arial"/>
                <a:cs typeface="Arial"/>
              </a:rPr>
              <a:t> </a:t>
            </a:r>
            <a:r>
              <a:rPr sz="1200" dirty="0">
                <a:latin typeface="Arial"/>
                <a:cs typeface="Arial"/>
              </a:rPr>
              <a:t>Challenges</a:t>
            </a:r>
            <a:r>
              <a:rPr sz="1200" spc="60" dirty="0">
                <a:latin typeface="Arial"/>
                <a:cs typeface="Arial"/>
              </a:rPr>
              <a:t> </a:t>
            </a:r>
            <a:r>
              <a:rPr sz="1200" dirty="0">
                <a:latin typeface="Arial"/>
                <a:cs typeface="Arial"/>
              </a:rPr>
              <a:t>of</a:t>
            </a:r>
            <a:r>
              <a:rPr sz="1200" spc="70" dirty="0">
                <a:latin typeface="Arial"/>
                <a:cs typeface="Arial"/>
              </a:rPr>
              <a:t> </a:t>
            </a:r>
            <a:r>
              <a:rPr sz="1200" dirty="0">
                <a:latin typeface="Arial"/>
                <a:cs typeface="Arial"/>
              </a:rPr>
              <a:t>Implementing</a:t>
            </a:r>
            <a:r>
              <a:rPr sz="1200" spc="60" dirty="0">
                <a:latin typeface="Arial"/>
                <a:cs typeface="Arial"/>
              </a:rPr>
              <a:t> </a:t>
            </a:r>
            <a:r>
              <a:rPr sz="1200" dirty="0">
                <a:latin typeface="Arial"/>
                <a:cs typeface="Arial"/>
              </a:rPr>
              <a:t>Tobacco</a:t>
            </a:r>
            <a:r>
              <a:rPr sz="1200" spc="65" dirty="0">
                <a:latin typeface="Arial"/>
                <a:cs typeface="Arial"/>
              </a:rPr>
              <a:t> </a:t>
            </a:r>
            <a:r>
              <a:rPr sz="1200" dirty="0">
                <a:latin typeface="Arial"/>
                <a:cs typeface="Arial"/>
              </a:rPr>
              <a:t>Dependency</a:t>
            </a:r>
            <a:r>
              <a:rPr sz="1200" spc="50" dirty="0">
                <a:latin typeface="Arial"/>
                <a:cs typeface="Arial"/>
              </a:rPr>
              <a:t> </a:t>
            </a:r>
            <a:r>
              <a:rPr sz="1200" dirty="0">
                <a:latin typeface="Arial"/>
                <a:cs typeface="Arial"/>
              </a:rPr>
              <a:t>Treatment</a:t>
            </a:r>
            <a:r>
              <a:rPr sz="1200" spc="65" dirty="0">
                <a:latin typeface="Arial"/>
                <a:cs typeface="Arial"/>
              </a:rPr>
              <a:t> </a:t>
            </a:r>
            <a:r>
              <a:rPr sz="1200" dirty="0">
                <a:latin typeface="Arial"/>
                <a:cs typeface="Arial"/>
              </a:rPr>
              <a:t>in</a:t>
            </a:r>
            <a:r>
              <a:rPr sz="1200" spc="65" dirty="0">
                <a:latin typeface="Arial"/>
                <a:cs typeface="Arial"/>
              </a:rPr>
              <a:t> </a:t>
            </a:r>
            <a:r>
              <a:rPr sz="1200" dirty="0">
                <a:latin typeface="Arial"/>
                <a:cs typeface="Arial"/>
              </a:rPr>
              <a:t>Health</a:t>
            </a:r>
            <a:r>
              <a:rPr sz="1200" spc="60" dirty="0">
                <a:latin typeface="Arial"/>
                <a:cs typeface="Arial"/>
              </a:rPr>
              <a:t> </a:t>
            </a:r>
            <a:r>
              <a:rPr sz="1200" spc="-20" dirty="0">
                <a:latin typeface="Arial"/>
                <a:cs typeface="Arial"/>
              </a:rPr>
              <a:t>Care </a:t>
            </a:r>
            <a:r>
              <a:rPr sz="1200" dirty="0">
                <a:latin typeface="Arial"/>
                <a:cs typeface="Arial"/>
              </a:rPr>
              <a:t>Institutions</a:t>
            </a:r>
            <a:r>
              <a:rPr sz="1200" spc="-25" dirty="0">
                <a:latin typeface="Arial"/>
                <a:cs typeface="Arial"/>
              </a:rPr>
              <a:t> </a:t>
            </a:r>
            <a:r>
              <a:rPr sz="1200" dirty="0">
                <a:latin typeface="Arial"/>
                <a:cs typeface="Arial"/>
              </a:rPr>
              <a:t>in</a:t>
            </a:r>
            <a:r>
              <a:rPr sz="1200" spc="-10" dirty="0">
                <a:latin typeface="Arial"/>
                <a:cs typeface="Arial"/>
              </a:rPr>
              <a:t> </a:t>
            </a:r>
            <a:r>
              <a:rPr sz="1200" dirty="0">
                <a:latin typeface="Arial"/>
                <a:cs typeface="Arial"/>
              </a:rPr>
              <a:t>England,”</a:t>
            </a:r>
            <a:r>
              <a:rPr sz="1200" spc="-15" dirty="0">
                <a:latin typeface="Arial"/>
                <a:cs typeface="Arial"/>
              </a:rPr>
              <a:t> </a:t>
            </a:r>
            <a:r>
              <a:rPr sz="1200" i="1" dirty="0">
                <a:latin typeface="Arial"/>
                <a:cs typeface="Arial"/>
              </a:rPr>
              <a:t>Current</a:t>
            </a:r>
            <a:r>
              <a:rPr sz="1200" i="1" spc="-20" dirty="0">
                <a:latin typeface="Arial"/>
                <a:cs typeface="Arial"/>
              </a:rPr>
              <a:t> </a:t>
            </a:r>
            <a:r>
              <a:rPr sz="1200" i="1" dirty="0">
                <a:latin typeface="Arial"/>
                <a:cs typeface="Arial"/>
              </a:rPr>
              <a:t>Oncology</a:t>
            </a:r>
            <a:r>
              <a:rPr sz="1200" dirty="0">
                <a:latin typeface="Arial"/>
                <a:cs typeface="Arial"/>
              </a:rPr>
              <a:t>,</a:t>
            </a:r>
            <a:r>
              <a:rPr sz="1200" spc="-30" dirty="0">
                <a:latin typeface="Arial"/>
                <a:cs typeface="Arial"/>
              </a:rPr>
              <a:t> </a:t>
            </a:r>
            <a:r>
              <a:rPr sz="1200" dirty="0">
                <a:latin typeface="Arial"/>
                <a:cs typeface="Arial"/>
              </a:rPr>
              <a:t>29(5),</a:t>
            </a:r>
            <a:r>
              <a:rPr sz="1200" spc="-10" dirty="0">
                <a:latin typeface="Arial"/>
                <a:cs typeface="Arial"/>
              </a:rPr>
              <a:t> </a:t>
            </a:r>
            <a:r>
              <a:rPr sz="1200" dirty="0">
                <a:latin typeface="Arial"/>
                <a:cs typeface="Arial"/>
              </a:rPr>
              <a:t>pp.</a:t>
            </a:r>
            <a:r>
              <a:rPr sz="1200" spc="-15" dirty="0">
                <a:latin typeface="Arial"/>
                <a:cs typeface="Arial"/>
              </a:rPr>
              <a:t> </a:t>
            </a:r>
            <a:r>
              <a:rPr sz="1200" spc="-10" dirty="0">
                <a:latin typeface="Arial"/>
                <a:cs typeface="Arial"/>
              </a:rPr>
              <a:t>3738–3747.</a:t>
            </a:r>
            <a:r>
              <a:rPr sz="1200" spc="-95" dirty="0">
                <a:latin typeface="Arial"/>
                <a:cs typeface="Arial"/>
              </a:rPr>
              <a:t> </a:t>
            </a:r>
            <a:r>
              <a:rPr sz="1200" dirty="0">
                <a:latin typeface="Arial"/>
                <a:cs typeface="Arial"/>
              </a:rPr>
              <a:t>Available</a:t>
            </a:r>
            <a:r>
              <a:rPr sz="1200" spc="-30" dirty="0">
                <a:latin typeface="Arial"/>
                <a:cs typeface="Arial"/>
              </a:rPr>
              <a:t> </a:t>
            </a:r>
            <a:r>
              <a:rPr sz="1200" dirty="0">
                <a:latin typeface="Arial"/>
                <a:cs typeface="Arial"/>
              </a:rPr>
              <a:t>at:</a:t>
            </a:r>
            <a:r>
              <a:rPr sz="1200" spc="10" dirty="0">
                <a:latin typeface="Arial"/>
                <a:cs typeface="Arial"/>
              </a:rPr>
              <a:t> </a:t>
            </a:r>
            <a:r>
              <a:rPr sz="1200" u="sng" spc="-10" dirty="0">
                <a:solidFill>
                  <a:srgbClr val="467885"/>
                </a:solidFill>
                <a:uFill>
                  <a:solidFill>
                    <a:srgbClr val="467885"/>
                  </a:solidFill>
                </a:uFill>
                <a:latin typeface="Arial"/>
                <a:cs typeface="Arial"/>
                <a:hlinkClick r:id="rId2"/>
              </a:rPr>
              <a:t>https://do</a:t>
            </a:r>
            <a:r>
              <a:rPr sz="1200" u="sng" spc="-10" dirty="0">
                <a:solidFill>
                  <a:srgbClr val="467885"/>
                </a:solidFill>
                <a:uFill>
                  <a:solidFill>
                    <a:srgbClr val="467885"/>
                  </a:solidFill>
                </a:uFill>
                <a:latin typeface="Arial"/>
                <a:cs typeface="Arial"/>
              </a:rPr>
              <a:t>i</a:t>
            </a:r>
            <a:r>
              <a:rPr sz="1200" u="sng" spc="-10" dirty="0">
                <a:solidFill>
                  <a:srgbClr val="467885"/>
                </a:solidFill>
                <a:uFill>
                  <a:solidFill>
                    <a:srgbClr val="467885"/>
                  </a:solidFill>
                </a:uFill>
                <a:latin typeface="Arial"/>
                <a:cs typeface="Arial"/>
                <a:hlinkClick r:id="rId2"/>
              </a:rPr>
              <a:t>.org/10.3390/curronco</a:t>
            </a:r>
            <a:r>
              <a:rPr sz="1200" u="sng" spc="-10" dirty="0">
                <a:solidFill>
                  <a:srgbClr val="467885"/>
                </a:solidFill>
                <a:uFill>
                  <a:solidFill>
                    <a:srgbClr val="467885"/>
                  </a:solidFill>
                </a:uFill>
                <a:latin typeface="Arial"/>
                <a:cs typeface="Arial"/>
              </a:rPr>
              <a:t>l</a:t>
            </a:r>
            <a:r>
              <a:rPr sz="1200" u="sng" spc="-10" dirty="0">
                <a:solidFill>
                  <a:srgbClr val="467885"/>
                </a:solidFill>
                <a:uFill>
                  <a:solidFill>
                    <a:srgbClr val="467885"/>
                  </a:solidFill>
                </a:uFill>
                <a:latin typeface="Arial"/>
                <a:cs typeface="Arial"/>
                <a:hlinkClick r:id="rId2"/>
              </a:rPr>
              <a:t>29050299</a:t>
            </a:r>
            <a:r>
              <a:rPr sz="1200" u="none" spc="-10" dirty="0">
                <a:latin typeface="Arial"/>
                <a:cs typeface="Arial"/>
              </a:rPr>
              <a:t>.</a:t>
            </a:r>
            <a:r>
              <a:rPr sz="1200" u="none" spc="-35" dirty="0">
                <a:latin typeface="Arial"/>
                <a:cs typeface="Arial"/>
              </a:rPr>
              <a:t> </a:t>
            </a:r>
            <a:r>
              <a:rPr sz="1200" u="none" dirty="0">
                <a:latin typeface="Arial"/>
                <a:cs typeface="Arial"/>
              </a:rPr>
              <a:t>(Accessed</a:t>
            </a:r>
            <a:r>
              <a:rPr sz="1200" u="none" spc="-10" dirty="0">
                <a:latin typeface="Arial"/>
                <a:cs typeface="Arial"/>
              </a:rPr>
              <a:t> </a:t>
            </a:r>
            <a:r>
              <a:rPr sz="1200" u="none" dirty="0">
                <a:latin typeface="Arial"/>
                <a:cs typeface="Arial"/>
              </a:rPr>
              <a:t>on:</a:t>
            </a:r>
            <a:r>
              <a:rPr sz="1200" u="none" spc="-10" dirty="0">
                <a:latin typeface="Arial"/>
                <a:cs typeface="Arial"/>
              </a:rPr>
              <a:t> </a:t>
            </a:r>
            <a:r>
              <a:rPr sz="1200" u="none" dirty="0">
                <a:latin typeface="Arial"/>
                <a:cs typeface="Arial"/>
              </a:rPr>
              <a:t>20</a:t>
            </a:r>
            <a:r>
              <a:rPr sz="1200" u="none" spc="-15" dirty="0">
                <a:latin typeface="Arial"/>
                <a:cs typeface="Arial"/>
              </a:rPr>
              <a:t> </a:t>
            </a:r>
            <a:r>
              <a:rPr sz="1200" u="none" dirty="0">
                <a:latin typeface="Arial"/>
                <a:cs typeface="Arial"/>
              </a:rPr>
              <a:t>September</a:t>
            </a:r>
            <a:r>
              <a:rPr sz="1200" u="none" spc="-20" dirty="0">
                <a:latin typeface="Arial"/>
                <a:cs typeface="Arial"/>
              </a:rPr>
              <a:t> </a:t>
            </a:r>
            <a:r>
              <a:rPr sz="1200" u="none" spc="-10" dirty="0">
                <a:latin typeface="Arial"/>
                <a:cs typeface="Arial"/>
              </a:rPr>
              <a:t>2026).</a:t>
            </a:r>
            <a:endParaRPr sz="1200">
              <a:latin typeface="Arial"/>
              <a:cs typeface="Arial"/>
            </a:endParaRPr>
          </a:p>
          <a:p>
            <a:pPr marL="186055" indent="-173355" algn="just">
              <a:lnSpc>
                <a:spcPct val="100000"/>
              </a:lnSpc>
              <a:buChar char="•"/>
              <a:tabLst>
                <a:tab pos="186055" algn="l"/>
              </a:tabLst>
            </a:pPr>
            <a:r>
              <a:rPr sz="1200" dirty="0">
                <a:latin typeface="Arial"/>
                <a:cs typeface="Arial"/>
              </a:rPr>
              <a:t>Anggreani,</a:t>
            </a:r>
            <a:r>
              <a:rPr sz="1200" spc="165" dirty="0">
                <a:latin typeface="Arial"/>
                <a:cs typeface="Arial"/>
              </a:rPr>
              <a:t> </a:t>
            </a:r>
            <a:r>
              <a:rPr sz="1200" dirty="0">
                <a:latin typeface="Arial"/>
                <a:cs typeface="Arial"/>
              </a:rPr>
              <a:t>G.N.,</a:t>
            </a:r>
            <a:r>
              <a:rPr sz="1200" spc="170" dirty="0">
                <a:latin typeface="Arial"/>
                <a:cs typeface="Arial"/>
              </a:rPr>
              <a:t> </a:t>
            </a:r>
            <a:r>
              <a:rPr sz="1200" dirty="0">
                <a:latin typeface="Arial"/>
                <a:cs typeface="Arial"/>
              </a:rPr>
              <a:t>Nurhayati,</a:t>
            </a:r>
            <a:r>
              <a:rPr sz="1200" spc="170" dirty="0">
                <a:latin typeface="Arial"/>
                <a:cs typeface="Arial"/>
              </a:rPr>
              <a:t> </a:t>
            </a:r>
            <a:r>
              <a:rPr sz="1200" dirty="0">
                <a:latin typeface="Arial"/>
                <a:cs typeface="Arial"/>
              </a:rPr>
              <a:t>F.</a:t>
            </a:r>
            <a:r>
              <a:rPr sz="1200" spc="165" dirty="0">
                <a:latin typeface="Arial"/>
                <a:cs typeface="Arial"/>
              </a:rPr>
              <a:t> </a:t>
            </a:r>
            <a:r>
              <a:rPr sz="1200" dirty="0">
                <a:latin typeface="Arial"/>
                <a:cs typeface="Arial"/>
              </a:rPr>
              <a:t>and</a:t>
            </a:r>
            <a:r>
              <a:rPr sz="1200" spc="170" dirty="0">
                <a:latin typeface="Arial"/>
                <a:cs typeface="Arial"/>
              </a:rPr>
              <a:t> </a:t>
            </a:r>
            <a:r>
              <a:rPr sz="1200" dirty="0">
                <a:latin typeface="Arial"/>
                <a:cs typeface="Arial"/>
              </a:rPr>
              <a:t>Prianggi,</a:t>
            </a:r>
            <a:r>
              <a:rPr sz="1200" spc="155" dirty="0">
                <a:latin typeface="Arial"/>
                <a:cs typeface="Arial"/>
              </a:rPr>
              <a:t> </a:t>
            </a:r>
            <a:r>
              <a:rPr sz="1200" dirty="0">
                <a:latin typeface="Arial"/>
                <a:cs typeface="Arial"/>
              </a:rPr>
              <a:t>H.</a:t>
            </a:r>
            <a:r>
              <a:rPr sz="1200" spc="170" dirty="0">
                <a:latin typeface="Arial"/>
                <a:cs typeface="Arial"/>
              </a:rPr>
              <a:t> </a:t>
            </a:r>
            <a:r>
              <a:rPr sz="1200" dirty="0">
                <a:latin typeface="Arial"/>
                <a:cs typeface="Arial"/>
              </a:rPr>
              <a:t>(2022)</a:t>
            </a:r>
            <a:r>
              <a:rPr sz="1200" spc="160" dirty="0">
                <a:latin typeface="Arial"/>
                <a:cs typeface="Arial"/>
              </a:rPr>
              <a:t> </a:t>
            </a:r>
            <a:r>
              <a:rPr sz="1200" dirty="0">
                <a:latin typeface="Arial"/>
                <a:cs typeface="Arial"/>
              </a:rPr>
              <a:t>“The</a:t>
            </a:r>
            <a:r>
              <a:rPr sz="1200" spc="165" dirty="0">
                <a:latin typeface="Arial"/>
                <a:cs typeface="Arial"/>
              </a:rPr>
              <a:t> </a:t>
            </a:r>
            <a:r>
              <a:rPr sz="1200" dirty="0">
                <a:latin typeface="Arial"/>
                <a:cs typeface="Arial"/>
              </a:rPr>
              <a:t>relationship</a:t>
            </a:r>
            <a:r>
              <a:rPr sz="1200" spc="160" dirty="0">
                <a:latin typeface="Arial"/>
                <a:cs typeface="Arial"/>
              </a:rPr>
              <a:t> </a:t>
            </a:r>
            <a:r>
              <a:rPr sz="1200" dirty="0">
                <a:latin typeface="Arial"/>
                <a:cs typeface="Arial"/>
              </a:rPr>
              <a:t>between</a:t>
            </a:r>
            <a:r>
              <a:rPr sz="1200" spc="165" dirty="0">
                <a:latin typeface="Arial"/>
                <a:cs typeface="Arial"/>
              </a:rPr>
              <a:t> </a:t>
            </a:r>
            <a:r>
              <a:rPr sz="1200" dirty="0">
                <a:latin typeface="Arial"/>
                <a:cs typeface="Arial"/>
              </a:rPr>
              <a:t>health</a:t>
            </a:r>
            <a:r>
              <a:rPr sz="1200" spc="170" dirty="0">
                <a:latin typeface="Arial"/>
                <a:cs typeface="Arial"/>
              </a:rPr>
              <a:t> </a:t>
            </a:r>
            <a:r>
              <a:rPr sz="1200" dirty="0">
                <a:latin typeface="Arial"/>
                <a:cs typeface="Arial"/>
              </a:rPr>
              <a:t>belief</a:t>
            </a:r>
            <a:r>
              <a:rPr sz="1200" spc="165" dirty="0">
                <a:latin typeface="Arial"/>
                <a:cs typeface="Arial"/>
              </a:rPr>
              <a:t> </a:t>
            </a:r>
            <a:r>
              <a:rPr sz="1200" dirty="0">
                <a:latin typeface="Arial"/>
                <a:cs typeface="Arial"/>
              </a:rPr>
              <a:t>model</a:t>
            </a:r>
            <a:r>
              <a:rPr sz="1200" spc="155" dirty="0">
                <a:latin typeface="Arial"/>
                <a:cs typeface="Arial"/>
              </a:rPr>
              <a:t> </a:t>
            </a:r>
            <a:r>
              <a:rPr sz="1200" dirty="0">
                <a:latin typeface="Arial"/>
                <a:cs typeface="Arial"/>
              </a:rPr>
              <a:t>applications</a:t>
            </a:r>
            <a:r>
              <a:rPr sz="1200" spc="175" dirty="0">
                <a:latin typeface="Arial"/>
                <a:cs typeface="Arial"/>
              </a:rPr>
              <a:t> </a:t>
            </a:r>
            <a:r>
              <a:rPr sz="1200" dirty="0">
                <a:latin typeface="Arial"/>
                <a:cs typeface="Arial"/>
              </a:rPr>
              <a:t>with</a:t>
            </a:r>
            <a:r>
              <a:rPr sz="1200" spc="170" dirty="0">
                <a:latin typeface="Arial"/>
                <a:cs typeface="Arial"/>
              </a:rPr>
              <a:t> </a:t>
            </a:r>
            <a:r>
              <a:rPr sz="1200" dirty="0">
                <a:latin typeface="Arial"/>
                <a:cs typeface="Arial"/>
              </a:rPr>
              <a:t>smoking</a:t>
            </a:r>
            <a:r>
              <a:rPr sz="1200" spc="155" dirty="0">
                <a:latin typeface="Arial"/>
                <a:cs typeface="Arial"/>
              </a:rPr>
              <a:t> </a:t>
            </a:r>
            <a:r>
              <a:rPr sz="1200" dirty="0">
                <a:latin typeface="Arial"/>
                <a:cs typeface="Arial"/>
              </a:rPr>
              <a:t>quitting</a:t>
            </a:r>
            <a:r>
              <a:rPr sz="1200" spc="160" dirty="0">
                <a:latin typeface="Arial"/>
                <a:cs typeface="Arial"/>
              </a:rPr>
              <a:t> </a:t>
            </a:r>
            <a:r>
              <a:rPr sz="1200" dirty="0">
                <a:latin typeface="Arial"/>
                <a:cs typeface="Arial"/>
              </a:rPr>
              <a:t>behavior:</a:t>
            </a:r>
            <a:r>
              <a:rPr sz="1200" spc="170" dirty="0">
                <a:latin typeface="Arial"/>
                <a:cs typeface="Arial"/>
              </a:rPr>
              <a:t> </a:t>
            </a:r>
            <a:r>
              <a:rPr sz="1200" dirty="0">
                <a:latin typeface="Arial"/>
                <a:cs typeface="Arial"/>
              </a:rPr>
              <a:t>A</a:t>
            </a:r>
            <a:r>
              <a:rPr sz="1200" spc="114" dirty="0">
                <a:latin typeface="Arial"/>
                <a:cs typeface="Arial"/>
              </a:rPr>
              <a:t> </a:t>
            </a:r>
            <a:r>
              <a:rPr sz="1200" spc="-10" dirty="0">
                <a:latin typeface="Arial"/>
                <a:cs typeface="Arial"/>
              </a:rPr>
              <a:t>meta-analysis,”</a:t>
            </a:r>
            <a:endParaRPr sz="1200">
              <a:latin typeface="Arial"/>
              <a:cs typeface="Arial"/>
            </a:endParaRPr>
          </a:p>
          <a:p>
            <a:pPr marL="184785" algn="just">
              <a:lnSpc>
                <a:spcPct val="100000"/>
              </a:lnSpc>
            </a:pPr>
            <a:r>
              <a:rPr sz="1200" i="1" dirty="0">
                <a:latin typeface="Arial"/>
                <a:cs typeface="Arial"/>
              </a:rPr>
              <a:t>Journal</a:t>
            </a:r>
            <a:r>
              <a:rPr sz="1200" i="1" spc="-45" dirty="0">
                <a:latin typeface="Arial"/>
                <a:cs typeface="Arial"/>
              </a:rPr>
              <a:t> </a:t>
            </a:r>
            <a:r>
              <a:rPr sz="1200" i="1" dirty="0">
                <a:latin typeface="Arial"/>
                <a:cs typeface="Arial"/>
              </a:rPr>
              <a:t>of</a:t>
            </a:r>
            <a:r>
              <a:rPr sz="1200" i="1" spc="-5" dirty="0">
                <a:latin typeface="Arial"/>
                <a:cs typeface="Arial"/>
              </a:rPr>
              <a:t> </a:t>
            </a:r>
            <a:r>
              <a:rPr sz="1200" i="1" dirty="0">
                <a:latin typeface="Arial"/>
                <a:cs typeface="Arial"/>
              </a:rPr>
              <a:t>Health</a:t>
            </a:r>
            <a:r>
              <a:rPr sz="1200" i="1" spc="-35" dirty="0">
                <a:latin typeface="Arial"/>
                <a:cs typeface="Arial"/>
              </a:rPr>
              <a:t> </a:t>
            </a:r>
            <a:r>
              <a:rPr sz="1200" i="1" dirty="0">
                <a:latin typeface="Arial"/>
                <a:cs typeface="Arial"/>
              </a:rPr>
              <a:t>Promotion</a:t>
            </a:r>
            <a:r>
              <a:rPr sz="1200" i="1" spc="-10" dirty="0">
                <a:latin typeface="Arial"/>
                <a:cs typeface="Arial"/>
              </a:rPr>
              <a:t> </a:t>
            </a:r>
            <a:r>
              <a:rPr sz="1200" i="1" dirty="0">
                <a:latin typeface="Arial"/>
                <a:cs typeface="Arial"/>
              </a:rPr>
              <a:t>and</a:t>
            </a:r>
            <a:r>
              <a:rPr sz="1200" i="1" spc="-35" dirty="0">
                <a:latin typeface="Arial"/>
                <a:cs typeface="Arial"/>
              </a:rPr>
              <a:t> </a:t>
            </a:r>
            <a:r>
              <a:rPr sz="1200" i="1" dirty="0">
                <a:latin typeface="Arial"/>
                <a:cs typeface="Arial"/>
              </a:rPr>
              <a:t>Behavior</a:t>
            </a:r>
            <a:r>
              <a:rPr sz="1200" dirty="0">
                <a:latin typeface="Arial"/>
                <a:cs typeface="Arial"/>
              </a:rPr>
              <a:t>,</a:t>
            </a:r>
            <a:r>
              <a:rPr sz="1200" spc="-35" dirty="0">
                <a:latin typeface="Arial"/>
                <a:cs typeface="Arial"/>
              </a:rPr>
              <a:t> </a:t>
            </a:r>
            <a:r>
              <a:rPr sz="1200" dirty="0">
                <a:latin typeface="Arial"/>
                <a:cs typeface="Arial"/>
              </a:rPr>
              <a:t>7(3), pp.</a:t>
            </a:r>
            <a:r>
              <a:rPr sz="1200" spc="-25" dirty="0">
                <a:latin typeface="Arial"/>
                <a:cs typeface="Arial"/>
              </a:rPr>
              <a:t> </a:t>
            </a:r>
            <a:r>
              <a:rPr sz="1200" dirty="0">
                <a:latin typeface="Arial"/>
                <a:cs typeface="Arial"/>
              </a:rPr>
              <a:t>170–</a:t>
            </a:r>
            <a:r>
              <a:rPr sz="1200" spc="-10" dirty="0">
                <a:latin typeface="Arial"/>
                <a:cs typeface="Arial"/>
              </a:rPr>
              <a:t>181.</a:t>
            </a:r>
            <a:r>
              <a:rPr sz="1200" spc="-105" dirty="0">
                <a:latin typeface="Arial"/>
                <a:cs typeface="Arial"/>
              </a:rPr>
              <a:t> </a:t>
            </a:r>
            <a:r>
              <a:rPr sz="1200" dirty="0">
                <a:latin typeface="Arial"/>
                <a:cs typeface="Arial"/>
              </a:rPr>
              <a:t>Available</a:t>
            </a:r>
            <a:r>
              <a:rPr sz="1200" spc="-25" dirty="0">
                <a:latin typeface="Arial"/>
                <a:cs typeface="Arial"/>
              </a:rPr>
              <a:t> </a:t>
            </a:r>
            <a:r>
              <a:rPr sz="1200" dirty="0">
                <a:latin typeface="Arial"/>
                <a:cs typeface="Arial"/>
              </a:rPr>
              <a:t>at: </a:t>
            </a:r>
            <a:r>
              <a:rPr sz="1200" u="sng" spc="-10" dirty="0">
                <a:solidFill>
                  <a:srgbClr val="467885"/>
                </a:solidFill>
                <a:uFill>
                  <a:solidFill>
                    <a:srgbClr val="467885"/>
                  </a:solidFill>
                </a:uFill>
                <a:latin typeface="Arial"/>
                <a:cs typeface="Arial"/>
                <a:hlinkClick r:id="rId3"/>
              </a:rPr>
              <a:t>https://do</a:t>
            </a:r>
            <a:r>
              <a:rPr sz="1200" u="sng" spc="-10" dirty="0">
                <a:solidFill>
                  <a:srgbClr val="467885"/>
                </a:solidFill>
                <a:uFill>
                  <a:solidFill>
                    <a:srgbClr val="467885"/>
                  </a:solidFill>
                </a:uFill>
                <a:latin typeface="Arial"/>
                <a:cs typeface="Arial"/>
              </a:rPr>
              <a:t>i</a:t>
            </a:r>
            <a:r>
              <a:rPr sz="1200" u="sng" spc="-10" dirty="0">
                <a:solidFill>
                  <a:srgbClr val="467885"/>
                </a:solidFill>
                <a:uFill>
                  <a:solidFill>
                    <a:srgbClr val="467885"/>
                  </a:solidFill>
                </a:uFill>
                <a:latin typeface="Arial"/>
                <a:cs typeface="Arial"/>
                <a:hlinkClick r:id="rId3"/>
              </a:rPr>
              <a:t>.org/10.2691</a:t>
            </a:r>
            <a:r>
              <a:rPr sz="1200" u="sng" spc="-10" dirty="0">
                <a:solidFill>
                  <a:srgbClr val="467885"/>
                </a:solidFill>
                <a:uFill>
                  <a:solidFill>
                    <a:srgbClr val="467885"/>
                  </a:solidFill>
                </a:uFill>
                <a:latin typeface="Arial"/>
                <a:cs typeface="Arial"/>
              </a:rPr>
              <a:t>1</a:t>
            </a:r>
            <a:r>
              <a:rPr sz="1200" u="sng" spc="-10" dirty="0">
                <a:solidFill>
                  <a:srgbClr val="467885"/>
                </a:solidFill>
                <a:uFill>
                  <a:solidFill>
                    <a:srgbClr val="467885"/>
                  </a:solidFill>
                </a:uFill>
                <a:latin typeface="Arial"/>
                <a:cs typeface="Arial"/>
                <a:hlinkClick r:id="rId3"/>
              </a:rPr>
              <a:t>/thejhpb.2022.07.03.01</a:t>
            </a:r>
            <a:r>
              <a:rPr sz="1200" u="none" spc="-10" dirty="0">
                <a:latin typeface="Arial"/>
                <a:cs typeface="Arial"/>
              </a:rPr>
              <a:t>.</a:t>
            </a:r>
            <a:r>
              <a:rPr sz="1200" u="none" spc="-40" dirty="0">
                <a:latin typeface="Arial"/>
                <a:cs typeface="Arial"/>
              </a:rPr>
              <a:t> </a:t>
            </a:r>
            <a:r>
              <a:rPr sz="1200" u="none" dirty="0">
                <a:latin typeface="Arial"/>
                <a:cs typeface="Arial"/>
              </a:rPr>
              <a:t>(Accessed</a:t>
            </a:r>
            <a:r>
              <a:rPr sz="1200" u="none" spc="-20" dirty="0">
                <a:latin typeface="Arial"/>
                <a:cs typeface="Arial"/>
              </a:rPr>
              <a:t> </a:t>
            </a:r>
            <a:r>
              <a:rPr sz="1200" u="none" dirty="0">
                <a:latin typeface="Arial"/>
                <a:cs typeface="Arial"/>
              </a:rPr>
              <a:t>on:</a:t>
            </a:r>
            <a:r>
              <a:rPr sz="1200" u="none" spc="-25" dirty="0">
                <a:latin typeface="Arial"/>
                <a:cs typeface="Arial"/>
              </a:rPr>
              <a:t> </a:t>
            </a:r>
            <a:r>
              <a:rPr sz="1200" u="none" dirty="0">
                <a:latin typeface="Arial"/>
                <a:cs typeface="Arial"/>
              </a:rPr>
              <a:t>20</a:t>
            </a:r>
            <a:r>
              <a:rPr sz="1200" u="none" spc="-10" dirty="0">
                <a:latin typeface="Arial"/>
                <a:cs typeface="Arial"/>
              </a:rPr>
              <a:t> </a:t>
            </a:r>
            <a:r>
              <a:rPr sz="1200" u="none" dirty="0">
                <a:latin typeface="Arial"/>
                <a:cs typeface="Arial"/>
              </a:rPr>
              <a:t>September</a:t>
            </a:r>
            <a:r>
              <a:rPr sz="1200" u="none" spc="-20" dirty="0">
                <a:latin typeface="Arial"/>
                <a:cs typeface="Arial"/>
              </a:rPr>
              <a:t> </a:t>
            </a:r>
            <a:r>
              <a:rPr sz="1200" u="none" spc="-10" dirty="0">
                <a:latin typeface="Arial"/>
                <a:cs typeface="Arial"/>
              </a:rPr>
              <a:t>2026).</a:t>
            </a:r>
            <a:endParaRPr sz="1200">
              <a:latin typeface="Arial"/>
              <a:cs typeface="Arial"/>
            </a:endParaRPr>
          </a:p>
          <a:p>
            <a:pPr marL="184785" marR="7620" indent="-172720" algn="just">
              <a:lnSpc>
                <a:spcPct val="100000"/>
              </a:lnSpc>
              <a:buChar char="•"/>
              <a:tabLst>
                <a:tab pos="184785" algn="l"/>
              </a:tabLst>
            </a:pPr>
            <a:r>
              <a:rPr sz="1200" dirty="0">
                <a:latin typeface="Arial"/>
                <a:cs typeface="Arial"/>
              </a:rPr>
              <a:t>Breton,</a:t>
            </a:r>
            <a:r>
              <a:rPr sz="1200" spc="-10" dirty="0">
                <a:latin typeface="Arial"/>
                <a:cs typeface="Arial"/>
              </a:rPr>
              <a:t> </a:t>
            </a:r>
            <a:r>
              <a:rPr sz="1200" dirty="0">
                <a:latin typeface="Arial"/>
                <a:cs typeface="Arial"/>
              </a:rPr>
              <a:t>M.O.,</a:t>
            </a:r>
            <a:r>
              <a:rPr sz="1200" spc="-15" dirty="0">
                <a:latin typeface="Arial"/>
                <a:cs typeface="Arial"/>
              </a:rPr>
              <a:t> </a:t>
            </a:r>
            <a:r>
              <a:rPr sz="1200" dirty="0">
                <a:latin typeface="Arial"/>
                <a:cs typeface="Arial"/>
              </a:rPr>
              <a:t>Gillespie,</a:t>
            </a:r>
            <a:r>
              <a:rPr sz="1200" spc="-10" dirty="0">
                <a:latin typeface="Arial"/>
                <a:cs typeface="Arial"/>
              </a:rPr>
              <a:t> </a:t>
            </a:r>
            <a:r>
              <a:rPr sz="1200" dirty="0">
                <a:latin typeface="Arial"/>
                <a:cs typeface="Arial"/>
              </a:rPr>
              <a:t>D.,</a:t>
            </a:r>
            <a:r>
              <a:rPr sz="1200" spc="-15" dirty="0">
                <a:latin typeface="Arial"/>
                <a:cs typeface="Arial"/>
              </a:rPr>
              <a:t> </a:t>
            </a:r>
            <a:r>
              <a:rPr sz="1200" dirty="0">
                <a:latin typeface="Arial"/>
                <a:cs typeface="Arial"/>
              </a:rPr>
              <a:t>Pryce,</a:t>
            </a:r>
            <a:r>
              <a:rPr sz="1200" spc="-10" dirty="0">
                <a:latin typeface="Arial"/>
                <a:cs typeface="Arial"/>
              </a:rPr>
              <a:t> </a:t>
            </a:r>
            <a:r>
              <a:rPr sz="1200" dirty="0">
                <a:latin typeface="Arial"/>
                <a:cs typeface="Arial"/>
              </a:rPr>
              <a:t>R.,</a:t>
            </a:r>
            <a:r>
              <a:rPr sz="1200" spc="-15" dirty="0">
                <a:latin typeface="Arial"/>
                <a:cs typeface="Arial"/>
              </a:rPr>
              <a:t> </a:t>
            </a:r>
            <a:r>
              <a:rPr sz="1200" dirty="0">
                <a:latin typeface="Arial"/>
                <a:cs typeface="Arial"/>
              </a:rPr>
              <a:t>Bogdanovica,</a:t>
            </a:r>
            <a:r>
              <a:rPr sz="1200" spc="-15" dirty="0">
                <a:latin typeface="Arial"/>
                <a:cs typeface="Arial"/>
              </a:rPr>
              <a:t> </a:t>
            </a:r>
            <a:r>
              <a:rPr sz="1200" dirty="0">
                <a:latin typeface="Arial"/>
                <a:cs typeface="Arial"/>
              </a:rPr>
              <a:t>I.,</a:t>
            </a:r>
            <a:r>
              <a:rPr sz="1200" spc="-15" dirty="0">
                <a:latin typeface="Arial"/>
                <a:cs typeface="Arial"/>
              </a:rPr>
              <a:t> </a:t>
            </a:r>
            <a:r>
              <a:rPr sz="1200" dirty="0">
                <a:latin typeface="Arial"/>
                <a:cs typeface="Arial"/>
              </a:rPr>
              <a:t>Angus,</a:t>
            </a:r>
            <a:r>
              <a:rPr sz="1200" spc="-10" dirty="0">
                <a:latin typeface="Arial"/>
                <a:cs typeface="Arial"/>
              </a:rPr>
              <a:t> </a:t>
            </a:r>
            <a:r>
              <a:rPr sz="1200" dirty="0">
                <a:latin typeface="Arial"/>
                <a:cs typeface="Arial"/>
              </a:rPr>
              <a:t>C.,</a:t>
            </a:r>
            <a:r>
              <a:rPr sz="1200" spc="-5" dirty="0">
                <a:latin typeface="Arial"/>
                <a:cs typeface="Arial"/>
              </a:rPr>
              <a:t> </a:t>
            </a:r>
            <a:r>
              <a:rPr sz="1200" dirty="0">
                <a:latin typeface="Arial"/>
                <a:cs typeface="Arial"/>
              </a:rPr>
              <a:t>Hernandez</a:t>
            </a:r>
            <a:r>
              <a:rPr sz="1200" spc="-30" dirty="0">
                <a:latin typeface="Arial"/>
                <a:cs typeface="Arial"/>
              </a:rPr>
              <a:t> </a:t>
            </a:r>
            <a:r>
              <a:rPr sz="1200" dirty="0">
                <a:latin typeface="Arial"/>
                <a:cs typeface="Arial"/>
              </a:rPr>
              <a:t>Alava,</a:t>
            </a:r>
            <a:r>
              <a:rPr sz="1200" spc="-20" dirty="0">
                <a:latin typeface="Arial"/>
                <a:cs typeface="Arial"/>
              </a:rPr>
              <a:t> </a:t>
            </a:r>
            <a:r>
              <a:rPr sz="1200" dirty="0">
                <a:latin typeface="Arial"/>
                <a:cs typeface="Arial"/>
              </a:rPr>
              <a:t>M.,</a:t>
            </a:r>
            <a:r>
              <a:rPr sz="1200" spc="10" dirty="0">
                <a:latin typeface="Arial"/>
                <a:cs typeface="Arial"/>
              </a:rPr>
              <a:t> </a:t>
            </a:r>
            <a:r>
              <a:rPr sz="1200" dirty="0">
                <a:latin typeface="Arial"/>
                <a:cs typeface="Arial"/>
              </a:rPr>
              <a:t>Brennan,</a:t>
            </a:r>
            <a:r>
              <a:rPr sz="1200" spc="-10" dirty="0">
                <a:latin typeface="Arial"/>
                <a:cs typeface="Arial"/>
              </a:rPr>
              <a:t> </a:t>
            </a:r>
            <a:r>
              <a:rPr sz="1200" dirty="0">
                <a:latin typeface="Arial"/>
                <a:cs typeface="Arial"/>
              </a:rPr>
              <a:t>A.</a:t>
            </a:r>
            <a:r>
              <a:rPr sz="1200" spc="-15" dirty="0">
                <a:latin typeface="Arial"/>
                <a:cs typeface="Arial"/>
              </a:rPr>
              <a:t> </a:t>
            </a:r>
            <a:r>
              <a:rPr sz="1200" dirty="0">
                <a:latin typeface="Arial"/>
                <a:cs typeface="Arial"/>
              </a:rPr>
              <a:t>and</a:t>
            </a:r>
            <a:r>
              <a:rPr sz="1200" spc="-10" dirty="0">
                <a:latin typeface="Arial"/>
                <a:cs typeface="Arial"/>
              </a:rPr>
              <a:t> </a:t>
            </a:r>
            <a:r>
              <a:rPr sz="1200" dirty="0">
                <a:latin typeface="Arial"/>
                <a:cs typeface="Arial"/>
              </a:rPr>
              <a:t>Britton, J.</a:t>
            </a:r>
            <a:r>
              <a:rPr sz="1200" spc="-5" dirty="0">
                <a:latin typeface="Arial"/>
                <a:cs typeface="Arial"/>
              </a:rPr>
              <a:t> </a:t>
            </a:r>
            <a:r>
              <a:rPr sz="1200" dirty="0">
                <a:latin typeface="Arial"/>
                <a:cs typeface="Arial"/>
              </a:rPr>
              <a:t>(2022)</a:t>
            </a:r>
            <a:r>
              <a:rPr sz="1200" spc="-10" dirty="0">
                <a:latin typeface="Arial"/>
                <a:cs typeface="Arial"/>
              </a:rPr>
              <a:t> </a:t>
            </a:r>
            <a:r>
              <a:rPr sz="1200" dirty="0">
                <a:latin typeface="Arial"/>
                <a:cs typeface="Arial"/>
              </a:rPr>
              <a:t>“Understanding</a:t>
            </a:r>
            <a:r>
              <a:rPr sz="1200" spc="-10" dirty="0">
                <a:latin typeface="Arial"/>
                <a:cs typeface="Arial"/>
              </a:rPr>
              <a:t> long</a:t>
            </a:r>
            <a:r>
              <a:rPr sz="1200" spc="-10" dirty="0">
                <a:latin typeface="Cambria Math"/>
                <a:cs typeface="Cambria Math"/>
              </a:rPr>
              <a:t>-</a:t>
            </a:r>
            <a:r>
              <a:rPr sz="1200" dirty="0">
                <a:latin typeface="Arial"/>
                <a:cs typeface="Arial"/>
              </a:rPr>
              <a:t>term trends</a:t>
            </a:r>
            <a:r>
              <a:rPr sz="1200" spc="-15" dirty="0">
                <a:latin typeface="Arial"/>
                <a:cs typeface="Arial"/>
              </a:rPr>
              <a:t> </a:t>
            </a:r>
            <a:r>
              <a:rPr sz="1200" dirty="0">
                <a:latin typeface="Arial"/>
                <a:cs typeface="Arial"/>
              </a:rPr>
              <a:t>in</a:t>
            </a:r>
            <a:r>
              <a:rPr sz="1200" spc="-15" dirty="0">
                <a:latin typeface="Arial"/>
                <a:cs typeface="Arial"/>
              </a:rPr>
              <a:t> </a:t>
            </a:r>
            <a:r>
              <a:rPr sz="1200" dirty="0">
                <a:latin typeface="Arial"/>
                <a:cs typeface="Arial"/>
              </a:rPr>
              <a:t>smoking</a:t>
            </a:r>
            <a:r>
              <a:rPr sz="1200" spc="-10" dirty="0">
                <a:latin typeface="Arial"/>
                <a:cs typeface="Arial"/>
              </a:rPr>
              <a:t> </a:t>
            </a:r>
            <a:r>
              <a:rPr sz="1200" spc="-25" dirty="0">
                <a:latin typeface="Arial"/>
                <a:cs typeface="Arial"/>
              </a:rPr>
              <a:t>in </a:t>
            </a:r>
            <a:r>
              <a:rPr sz="1200" dirty="0">
                <a:latin typeface="Arial"/>
                <a:cs typeface="Arial"/>
              </a:rPr>
              <a:t>England,</a:t>
            </a:r>
            <a:r>
              <a:rPr sz="1200" spc="-25" dirty="0">
                <a:latin typeface="Arial"/>
                <a:cs typeface="Arial"/>
              </a:rPr>
              <a:t> </a:t>
            </a:r>
            <a:r>
              <a:rPr sz="1200" spc="-10" dirty="0">
                <a:latin typeface="Arial"/>
                <a:cs typeface="Arial"/>
              </a:rPr>
              <a:t>1972–</a:t>
            </a:r>
            <a:r>
              <a:rPr sz="1200" dirty="0">
                <a:latin typeface="Arial"/>
                <a:cs typeface="Arial"/>
              </a:rPr>
              <a:t>2019:</a:t>
            </a:r>
            <a:r>
              <a:rPr sz="1200" spc="-30" dirty="0">
                <a:latin typeface="Arial"/>
                <a:cs typeface="Arial"/>
              </a:rPr>
              <a:t> </a:t>
            </a:r>
            <a:r>
              <a:rPr sz="1200" dirty="0">
                <a:latin typeface="Arial"/>
                <a:cs typeface="Arial"/>
              </a:rPr>
              <a:t>aN</a:t>
            </a:r>
            <a:r>
              <a:rPr sz="1200" spc="-15" dirty="0">
                <a:latin typeface="Arial"/>
                <a:cs typeface="Arial"/>
              </a:rPr>
              <a:t> </a:t>
            </a:r>
            <a:r>
              <a:rPr sz="1200" spc="-10" dirty="0">
                <a:latin typeface="Arial"/>
                <a:cs typeface="Arial"/>
              </a:rPr>
              <a:t>age–period–</a:t>
            </a:r>
            <a:r>
              <a:rPr sz="1200" dirty="0">
                <a:latin typeface="Arial"/>
                <a:cs typeface="Arial"/>
              </a:rPr>
              <a:t>cohort</a:t>
            </a:r>
            <a:r>
              <a:rPr sz="1200" spc="-30" dirty="0">
                <a:latin typeface="Arial"/>
                <a:cs typeface="Arial"/>
              </a:rPr>
              <a:t> </a:t>
            </a:r>
            <a:r>
              <a:rPr sz="1200" dirty="0">
                <a:latin typeface="Arial"/>
                <a:cs typeface="Arial"/>
              </a:rPr>
              <a:t>approach,”</a:t>
            </a:r>
            <a:r>
              <a:rPr sz="1200" spc="-20" dirty="0">
                <a:latin typeface="Arial"/>
                <a:cs typeface="Arial"/>
              </a:rPr>
              <a:t> </a:t>
            </a:r>
            <a:r>
              <a:rPr sz="1200" i="1" dirty="0">
                <a:latin typeface="Arial"/>
                <a:cs typeface="Arial"/>
              </a:rPr>
              <a:t>Addiction</a:t>
            </a:r>
            <a:r>
              <a:rPr sz="1200" dirty="0">
                <a:latin typeface="Arial"/>
                <a:cs typeface="Arial"/>
              </a:rPr>
              <a:t>,</a:t>
            </a:r>
            <a:r>
              <a:rPr sz="1200" spc="-30" dirty="0">
                <a:latin typeface="Arial"/>
                <a:cs typeface="Arial"/>
              </a:rPr>
              <a:t> </a:t>
            </a:r>
            <a:r>
              <a:rPr sz="1200" spc="-10" dirty="0">
                <a:latin typeface="Arial"/>
                <a:cs typeface="Arial"/>
              </a:rPr>
              <a:t>117(5),</a:t>
            </a:r>
            <a:r>
              <a:rPr sz="1200" spc="-20" dirty="0">
                <a:latin typeface="Arial"/>
                <a:cs typeface="Arial"/>
              </a:rPr>
              <a:t> </a:t>
            </a:r>
            <a:r>
              <a:rPr sz="1200" dirty="0">
                <a:latin typeface="Arial"/>
                <a:cs typeface="Arial"/>
              </a:rPr>
              <a:t>pp.</a:t>
            </a:r>
            <a:r>
              <a:rPr sz="1200" spc="-15" dirty="0">
                <a:latin typeface="Arial"/>
                <a:cs typeface="Arial"/>
              </a:rPr>
              <a:t> </a:t>
            </a:r>
            <a:r>
              <a:rPr sz="1200" dirty="0">
                <a:latin typeface="Arial"/>
                <a:cs typeface="Arial"/>
              </a:rPr>
              <a:t>43–</a:t>
            </a:r>
            <a:r>
              <a:rPr sz="1200" spc="-10" dirty="0">
                <a:latin typeface="Arial"/>
                <a:cs typeface="Arial"/>
              </a:rPr>
              <a:t>87.</a:t>
            </a:r>
            <a:r>
              <a:rPr sz="1200" spc="-95" dirty="0">
                <a:latin typeface="Arial"/>
                <a:cs typeface="Arial"/>
              </a:rPr>
              <a:t> </a:t>
            </a:r>
            <a:r>
              <a:rPr sz="1200" dirty="0">
                <a:latin typeface="Arial"/>
                <a:cs typeface="Arial"/>
              </a:rPr>
              <a:t>Available</a:t>
            </a:r>
            <a:r>
              <a:rPr sz="1200" spc="-15" dirty="0">
                <a:latin typeface="Arial"/>
                <a:cs typeface="Arial"/>
              </a:rPr>
              <a:t> </a:t>
            </a:r>
            <a:r>
              <a:rPr sz="1200" dirty="0">
                <a:latin typeface="Arial"/>
                <a:cs typeface="Arial"/>
              </a:rPr>
              <a:t>at:</a:t>
            </a:r>
            <a:r>
              <a:rPr sz="1200" spc="-10" dirty="0">
                <a:latin typeface="Arial"/>
                <a:cs typeface="Arial"/>
              </a:rPr>
              <a:t> </a:t>
            </a:r>
            <a:r>
              <a:rPr sz="1200" u="sng" spc="-20" dirty="0">
                <a:solidFill>
                  <a:srgbClr val="467885"/>
                </a:solidFill>
                <a:uFill>
                  <a:solidFill>
                    <a:srgbClr val="467885"/>
                  </a:solidFill>
                </a:uFill>
                <a:latin typeface="Arial"/>
                <a:cs typeface="Arial"/>
                <a:hlinkClick r:id="rId4"/>
              </a:rPr>
              <a:t>https://do</a:t>
            </a:r>
            <a:r>
              <a:rPr sz="1200" u="sng" spc="-20" dirty="0">
                <a:solidFill>
                  <a:srgbClr val="467885"/>
                </a:solidFill>
                <a:uFill>
                  <a:solidFill>
                    <a:srgbClr val="467885"/>
                  </a:solidFill>
                </a:uFill>
                <a:latin typeface="Arial"/>
                <a:cs typeface="Arial"/>
              </a:rPr>
              <a:t>i</a:t>
            </a:r>
            <a:r>
              <a:rPr sz="1200" u="sng" spc="-20" dirty="0">
                <a:solidFill>
                  <a:srgbClr val="467885"/>
                </a:solidFill>
                <a:uFill>
                  <a:solidFill>
                    <a:srgbClr val="467885"/>
                  </a:solidFill>
                </a:uFill>
                <a:latin typeface="Arial"/>
                <a:cs typeface="Arial"/>
                <a:hlinkClick r:id="rId4"/>
              </a:rPr>
              <a:t>.org/10.111</a:t>
            </a:r>
            <a:r>
              <a:rPr sz="1200" u="sng" spc="-20" dirty="0">
                <a:solidFill>
                  <a:srgbClr val="467885"/>
                </a:solidFill>
                <a:uFill>
                  <a:solidFill>
                    <a:srgbClr val="467885"/>
                  </a:solidFill>
                </a:uFill>
                <a:latin typeface="Arial"/>
                <a:cs typeface="Arial"/>
              </a:rPr>
              <a:t>1</a:t>
            </a:r>
            <a:r>
              <a:rPr sz="1200" u="sng" spc="-20" dirty="0">
                <a:solidFill>
                  <a:srgbClr val="467885"/>
                </a:solidFill>
                <a:uFill>
                  <a:solidFill>
                    <a:srgbClr val="467885"/>
                  </a:solidFill>
                </a:uFill>
                <a:latin typeface="Arial"/>
                <a:cs typeface="Arial"/>
                <a:hlinkClick r:id="rId4"/>
              </a:rPr>
              <a:t>/add.15696</a:t>
            </a:r>
            <a:r>
              <a:rPr sz="1200" u="none" spc="-20" dirty="0">
                <a:latin typeface="Arial"/>
                <a:cs typeface="Arial"/>
              </a:rPr>
              <a:t>.</a:t>
            </a:r>
            <a:r>
              <a:rPr sz="1200" u="none" spc="-15" dirty="0">
                <a:latin typeface="Arial"/>
                <a:cs typeface="Arial"/>
              </a:rPr>
              <a:t> </a:t>
            </a:r>
            <a:r>
              <a:rPr sz="1200" u="none" dirty="0">
                <a:latin typeface="Arial"/>
                <a:cs typeface="Arial"/>
              </a:rPr>
              <a:t>(Accessed</a:t>
            </a:r>
            <a:r>
              <a:rPr sz="1200" u="none" spc="-30" dirty="0">
                <a:latin typeface="Arial"/>
                <a:cs typeface="Arial"/>
              </a:rPr>
              <a:t> </a:t>
            </a:r>
            <a:r>
              <a:rPr sz="1200" u="none" dirty="0">
                <a:latin typeface="Arial"/>
                <a:cs typeface="Arial"/>
              </a:rPr>
              <a:t>on:</a:t>
            </a:r>
            <a:r>
              <a:rPr sz="1200" u="none" spc="-5" dirty="0">
                <a:latin typeface="Arial"/>
                <a:cs typeface="Arial"/>
              </a:rPr>
              <a:t> </a:t>
            </a:r>
            <a:r>
              <a:rPr sz="1200" u="none" dirty="0">
                <a:latin typeface="Arial"/>
                <a:cs typeface="Arial"/>
              </a:rPr>
              <a:t>23</a:t>
            </a:r>
            <a:r>
              <a:rPr sz="1200" u="none" spc="-5" dirty="0">
                <a:latin typeface="Arial"/>
                <a:cs typeface="Arial"/>
              </a:rPr>
              <a:t> </a:t>
            </a:r>
            <a:r>
              <a:rPr sz="1200" u="none" dirty="0">
                <a:latin typeface="Arial"/>
                <a:cs typeface="Arial"/>
              </a:rPr>
              <a:t>September</a:t>
            </a:r>
            <a:r>
              <a:rPr sz="1200" u="none" spc="-35" dirty="0">
                <a:latin typeface="Arial"/>
                <a:cs typeface="Arial"/>
              </a:rPr>
              <a:t> </a:t>
            </a:r>
            <a:r>
              <a:rPr sz="1200" u="none" spc="-10" dirty="0">
                <a:latin typeface="Arial"/>
                <a:cs typeface="Arial"/>
              </a:rPr>
              <a:t>2026).</a:t>
            </a:r>
            <a:endParaRPr sz="1200">
              <a:latin typeface="Arial"/>
              <a:cs typeface="Arial"/>
            </a:endParaRPr>
          </a:p>
          <a:p>
            <a:pPr marL="184785" marR="5080" indent="-172720" algn="just">
              <a:lnSpc>
                <a:spcPct val="100000"/>
              </a:lnSpc>
              <a:buChar char="•"/>
              <a:tabLst>
                <a:tab pos="184785" algn="l"/>
              </a:tabLst>
            </a:pPr>
            <a:r>
              <a:rPr sz="1200" dirty="0">
                <a:latin typeface="Arial"/>
                <a:cs typeface="Arial"/>
              </a:rPr>
              <a:t>Chang,</a:t>
            </a:r>
            <a:r>
              <a:rPr sz="1200" spc="195" dirty="0">
                <a:latin typeface="Arial"/>
                <a:cs typeface="Arial"/>
              </a:rPr>
              <a:t> </a:t>
            </a:r>
            <a:r>
              <a:rPr sz="1200" spc="-70" dirty="0">
                <a:latin typeface="Arial"/>
                <a:cs typeface="Arial"/>
              </a:rPr>
              <a:t>Y.-</a:t>
            </a:r>
            <a:r>
              <a:rPr sz="1200" dirty="0">
                <a:latin typeface="Arial"/>
                <a:cs typeface="Arial"/>
              </a:rPr>
              <a:t>H.,</a:t>
            </a:r>
            <a:r>
              <a:rPr sz="1200" spc="195" dirty="0">
                <a:latin typeface="Arial"/>
                <a:cs typeface="Arial"/>
              </a:rPr>
              <a:t> </a:t>
            </a:r>
            <a:r>
              <a:rPr sz="1200" dirty="0">
                <a:latin typeface="Arial"/>
                <a:cs typeface="Arial"/>
              </a:rPr>
              <a:t>Fu,</a:t>
            </a:r>
            <a:r>
              <a:rPr sz="1200" spc="200" dirty="0">
                <a:latin typeface="Arial"/>
                <a:cs typeface="Arial"/>
              </a:rPr>
              <a:t> </a:t>
            </a:r>
            <a:r>
              <a:rPr sz="1200" spc="-10" dirty="0">
                <a:latin typeface="Arial"/>
                <a:cs typeface="Arial"/>
              </a:rPr>
              <a:t>C.-</a:t>
            </a:r>
            <a:r>
              <a:rPr sz="1200" dirty="0">
                <a:latin typeface="Arial"/>
                <a:cs typeface="Arial"/>
              </a:rPr>
              <a:t>H.,</a:t>
            </a:r>
            <a:r>
              <a:rPr sz="1200" spc="195" dirty="0">
                <a:latin typeface="Arial"/>
                <a:cs typeface="Arial"/>
              </a:rPr>
              <a:t> </a:t>
            </a:r>
            <a:r>
              <a:rPr sz="1200" dirty="0">
                <a:latin typeface="Arial"/>
                <a:cs typeface="Arial"/>
              </a:rPr>
              <a:t>Hsu,</a:t>
            </a:r>
            <a:r>
              <a:rPr sz="1200" spc="195" dirty="0">
                <a:latin typeface="Arial"/>
                <a:cs typeface="Arial"/>
              </a:rPr>
              <a:t> </a:t>
            </a:r>
            <a:r>
              <a:rPr sz="1200" spc="-20" dirty="0">
                <a:latin typeface="Arial"/>
                <a:cs typeface="Arial"/>
              </a:rPr>
              <a:t>M.-</a:t>
            </a:r>
            <a:r>
              <a:rPr sz="1200" dirty="0">
                <a:latin typeface="Arial"/>
                <a:cs typeface="Arial"/>
              </a:rPr>
              <a:t>H.,</a:t>
            </a:r>
            <a:r>
              <a:rPr sz="1200" spc="200" dirty="0">
                <a:latin typeface="Arial"/>
                <a:cs typeface="Arial"/>
              </a:rPr>
              <a:t> </a:t>
            </a:r>
            <a:r>
              <a:rPr sz="1200" dirty="0">
                <a:latin typeface="Arial"/>
                <a:cs typeface="Arial"/>
              </a:rPr>
              <a:t>Okoli,</a:t>
            </a:r>
            <a:r>
              <a:rPr sz="1200" spc="190" dirty="0">
                <a:latin typeface="Arial"/>
                <a:cs typeface="Arial"/>
              </a:rPr>
              <a:t> </a:t>
            </a:r>
            <a:r>
              <a:rPr sz="1200" dirty="0">
                <a:latin typeface="Arial"/>
                <a:cs typeface="Arial"/>
              </a:rPr>
              <a:t>C.</a:t>
            </a:r>
            <a:r>
              <a:rPr sz="1200" spc="195" dirty="0">
                <a:latin typeface="Arial"/>
                <a:cs typeface="Arial"/>
              </a:rPr>
              <a:t> </a:t>
            </a:r>
            <a:r>
              <a:rPr sz="1200" dirty="0">
                <a:latin typeface="Arial"/>
                <a:cs typeface="Arial"/>
              </a:rPr>
              <a:t>and</a:t>
            </a:r>
            <a:r>
              <a:rPr sz="1200" spc="200" dirty="0">
                <a:latin typeface="Arial"/>
                <a:cs typeface="Arial"/>
              </a:rPr>
              <a:t> </a:t>
            </a:r>
            <a:r>
              <a:rPr sz="1200" dirty="0">
                <a:latin typeface="Arial"/>
                <a:cs typeface="Arial"/>
              </a:rPr>
              <a:t>Guo,</a:t>
            </a:r>
            <a:r>
              <a:rPr sz="1200" spc="185" dirty="0">
                <a:latin typeface="Arial"/>
                <a:cs typeface="Arial"/>
              </a:rPr>
              <a:t> </a:t>
            </a:r>
            <a:r>
              <a:rPr sz="1200" spc="-10" dirty="0">
                <a:latin typeface="Arial"/>
                <a:cs typeface="Arial"/>
              </a:rPr>
              <a:t>S.-</a:t>
            </a:r>
            <a:r>
              <a:rPr sz="1200" dirty="0">
                <a:latin typeface="Arial"/>
                <a:cs typeface="Arial"/>
              </a:rPr>
              <a:t>E.</a:t>
            </a:r>
            <a:r>
              <a:rPr sz="1200" spc="200" dirty="0">
                <a:latin typeface="Arial"/>
                <a:cs typeface="Arial"/>
              </a:rPr>
              <a:t> </a:t>
            </a:r>
            <a:r>
              <a:rPr sz="1200" dirty="0">
                <a:latin typeface="Arial"/>
                <a:cs typeface="Arial"/>
              </a:rPr>
              <a:t>(2024)</a:t>
            </a:r>
            <a:r>
              <a:rPr sz="1200" spc="190" dirty="0">
                <a:latin typeface="Arial"/>
                <a:cs typeface="Arial"/>
              </a:rPr>
              <a:t> </a:t>
            </a:r>
            <a:r>
              <a:rPr sz="1200" dirty="0">
                <a:latin typeface="Arial"/>
                <a:cs typeface="Arial"/>
              </a:rPr>
              <a:t>“The</a:t>
            </a:r>
            <a:r>
              <a:rPr sz="1200" spc="185" dirty="0">
                <a:latin typeface="Arial"/>
                <a:cs typeface="Arial"/>
              </a:rPr>
              <a:t> </a:t>
            </a:r>
            <a:r>
              <a:rPr sz="1200" dirty="0">
                <a:latin typeface="Arial"/>
                <a:cs typeface="Arial"/>
              </a:rPr>
              <a:t>effectiveness</a:t>
            </a:r>
            <a:r>
              <a:rPr sz="1200" spc="185" dirty="0">
                <a:latin typeface="Arial"/>
                <a:cs typeface="Arial"/>
              </a:rPr>
              <a:t> </a:t>
            </a:r>
            <a:r>
              <a:rPr sz="1200" dirty="0">
                <a:latin typeface="Arial"/>
                <a:cs typeface="Arial"/>
              </a:rPr>
              <a:t>of</a:t>
            </a:r>
            <a:r>
              <a:rPr sz="1200" spc="195" dirty="0">
                <a:latin typeface="Arial"/>
                <a:cs typeface="Arial"/>
              </a:rPr>
              <a:t> </a:t>
            </a:r>
            <a:r>
              <a:rPr sz="1200" dirty="0">
                <a:latin typeface="Arial"/>
                <a:cs typeface="Arial"/>
              </a:rPr>
              <a:t>a</a:t>
            </a:r>
            <a:r>
              <a:rPr sz="1200" spc="200" dirty="0">
                <a:latin typeface="Arial"/>
                <a:cs typeface="Arial"/>
              </a:rPr>
              <a:t> </a:t>
            </a:r>
            <a:r>
              <a:rPr sz="1200" dirty="0">
                <a:latin typeface="Arial"/>
                <a:cs typeface="Arial"/>
              </a:rPr>
              <a:t>transtheoretical</a:t>
            </a:r>
            <a:r>
              <a:rPr sz="1200" spc="190" dirty="0">
                <a:latin typeface="Arial"/>
                <a:cs typeface="Arial"/>
              </a:rPr>
              <a:t> </a:t>
            </a:r>
            <a:r>
              <a:rPr sz="1200" spc="-10" dirty="0">
                <a:latin typeface="Arial"/>
                <a:cs typeface="Arial"/>
              </a:rPr>
              <a:t>model-</a:t>
            </a:r>
            <a:r>
              <a:rPr sz="1200" dirty="0">
                <a:latin typeface="Arial"/>
                <a:cs typeface="Arial"/>
              </a:rPr>
              <a:t>based</a:t>
            </a:r>
            <a:r>
              <a:rPr sz="1200" spc="200" dirty="0">
                <a:latin typeface="Arial"/>
                <a:cs typeface="Arial"/>
              </a:rPr>
              <a:t> </a:t>
            </a:r>
            <a:r>
              <a:rPr sz="1200" dirty="0">
                <a:latin typeface="Arial"/>
                <a:cs typeface="Arial"/>
              </a:rPr>
              <a:t>smoking</a:t>
            </a:r>
            <a:r>
              <a:rPr sz="1200" spc="195" dirty="0">
                <a:latin typeface="Arial"/>
                <a:cs typeface="Arial"/>
              </a:rPr>
              <a:t> </a:t>
            </a:r>
            <a:r>
              <a:rPr sz="1200" dirty="0">
                <a:latin typeface="Arial"/>
                <a:cs typeface="Arial"/>
              </a:rPr>
              <a:t>cessation</a:t>
            </a:r>
            <a:r>
              <a:rPr sz="1200" spc="200" dirty="0">
                <a:latin typeface="Arial"/>
                <a:cs typeface="Arial"/>
              </a:rPr>
              <a:t> </a:t>
            </a:r>
            <a:r>
              <a:rPr sz="1200" dirty="0">
                <a:latin typeface="Arial"/>
                <a:cs typeface="Arial"/>
              </a:rPr>
              <a:t>intervention</a:t>
            </a:r>
            <a:r>
              <a:rPr sz="1200" spc="185" dirty="0">
                <a:latin typeface="Arial"/>
                <a:cs typeface="Arial"/>
              </a:rPr>
              <a:t> </a:t>
            </a:r>
            <a:r>
              <a:rPr sz="1200" dirty="0">
                <a:latin typeface="Arial"/>
                <a:cs typeface="Arial"/>
              </a:rPr>
              <a:t>for</a:t>
            </a:r>
            <a:r>
              <a:rPr sz="1200" spc="190" dirty="0">
                <a:latin typeface="Arial"/>
                <a:cs typeface="Arial"/>
              </a:rPr>
              <a:t> </a:t>
            </a:r>
            <a:r>
              <a:rPr sz="1200" spc="-10" dirty="0">
                <a:latin typeface="Arial"/>
                <a:cs typeface="Arial"/>
              </a:rPr>
              <a:t>rural </a:t>
            </a:r>
            <a:r>
              <a:rPr sz="1200" dirty="0">
                <a:latin typeface="Arial"/>
                <a:cs typeface="Arial"/>
              </a:rPr>
              <a:t>smokers:</a:t>
            </a:r>
            <a:r>
              <a:rPr sz="1200" spc="225" dirty="0">
                <a:latin typeface="Arial"/>
                <a:cs typeface="Arial"/>
              </a:rPr>
              <a:t> </a:t>
            </a:r>
            <a:r>
              <a:rPr sz="1200" dirty="0">
                <a:latin typeface="Arial"/>
                <a:cs typeface="Arial"/>
              </a:rPr>
              <a:t>A</a:t>
            </a:r>
            <a:r>
              <a:rPr sz="1200" spc="185" dirty="0">
                <a:latin typeface="Arial"/>
                <a:cs typeface="Arial"/>
              </a:rPr>
              <a:t> </a:t>
            </a:r>
            <a:r>
              <a:rPr sz="1200" spc="-10" dirty="0">
                <a:latin typeface="Arial"/>
                <a:cs typeface="Arial"/>
              </a:rPr>
              <a:t>quasi-</a:t>
            </a:r>
            <a:r>
              <a:rPr sz="1200" dirty="0">
                <a:latin typeface="Arial"/>
                <a:cs typeface="Arial"/>
              </a:rPr>
              <a:t>experimental</a:t>
            </a:r>
            <a:r>
              <a:rPr sz="1200" spc="240" dirty="0">
                <a:latin typeface="Arial"/>
                <a:cs typeface="Arial"/>
              </a:rPr>
              <a:t> </a:t>
            </a:r>
            <a:r>
              <a:rPr sz="1200" dirty="0">
                <a:latin typeface="Arial"/>
                <a:cs typeface="Arial"/>
              </a:rPr>
              <a:t>longitudinal</a:t>
            </a:r>
            <a:r>
              <a:rPr sz="1200" spc="225" dirty="0">
                <a:latin typeface="Arial"/>
                <a:cs typeface="Arial"/>
              </a:rPr>
              <a:t> </a:t>
            </a:r>
            <a:r>
              <a:rPr sz="1200" dirty="0">
                <a:latin typeface="Arial"/>
                <a:cs typeface="Arial"/>
              </a:rPr>
              <a:t>study,”</a:t>
            </a:r>
            <a:r>
              <a:rPr sz="1200" spc="235" dirty="0">
                <a:latin typeface="Arial"/>
                <a:cs typeface="Arial"/>
              </a:rPr>
              <a:t> </a:t>
            </a:r>
            <a:r>
              <a:rPr sz="1200" i="1" dirty="0">
                <a:latin typeface="Arial"/>
                <a:cs typeface="Arial"/>
              </a:rPr>
              <a:t>Patient</a:t>
            </a:r>
            <a:r>
              <a:rPr sz="1200" i="1" spc="229" dirty="0">
                <a:latin typeface="Arial"/>
                <a:cs typeface="Arial"/>
              </a:rPr>
              <a:t> </a:t>
            </a:r>
            <a:r>
              <a:rPr sz="1200" i="1" dirty="0">
                <a:latin typeface="Arial"/>
                <a:cs typeface="Arial"/>
              </a:rPr>
              <a:t>Education</a:t>
            </a:r>
            <a:r>
              <a:rPr sz="1200" i="1" spc="229" dirty="0">
                <a:latin typeface="Arial"/>
                <a:cs typeface="Arial"/>
              </a:rPr>
              <a:t> </a:t>
            </a:r>
            <a:r>
              <a:rPr sz="1200" i="1" dirty="0">
                <a:latin typeface="Arial"/>
                <a:cs typeface="Arial"/>
              </a:rPr>
              <a:t>and</a:t>
            </a:r>
            <a:r>
              <a:rPr sz="1200" i="1" spc="235" dirty="0">
                <a:latin typeface="Arial"/>
                <a:cs typeface="Arial"/>
              </a:rPr>
              <a:t> </a:t>
            </a:r>
            <a:r>
              <a:rPr sz="1200" i="1" dirty="0">
                <a:latin typeface="Arial"/>
                <a:cs typeface="Arial"/>
              </a:rPr>
              <a:t>Counseling</a:t>
            </a:r>
            <a:r>
              <a:rPr sz="1200" dirty="0">
                <a:latin typeface="Arial"/>
                <a:cs typeface="Arial"/>
              </a:rPr>
              <a:t>,</a:t>
            </a:r>
            <a:r>
              <a:rPr sz="1200" spc="229" dirty="0">
                <a:latin typeface="Arial"/>
                <a:cs typeface="Arial"/>
              </a:rPr>
              <a:t> </a:t>
            </a:r>
            <a:r>
              <a:rPr sz="1200" dirty="0">
                <a:latin typeface="Arial"/>
                <a:cs typeface="Arial"/>
              </a:rPr>
              <a:t>122(3),</a:t>
            </a:r>
            <a:r>
              <a:rPr sz="1200" spc="240" dirty="0">
                <a:latin typeface="Arial"/>
                <a:cs typeface="Arial"/>
              </a:rPr>
              <a:t> </a:t>
            </a:r>
            <a:r>
              <a:rPr sz="1200" dirty="0">
                <a:latin typeface="Arial"/>
                <a:cs typeface="Arial"/>
              </a:rPr>
              <a:t>pp.</a:t>
            </a:r>
            <a:r>
              <a:rPr sz="1200" spc="229" dirty="0">
                <a:latin typeface="Arial"/>
                <a:cs typeface="Arial"/>
              </a:rPr>
              <a:t> </a:t>
            </a:r>
            <a:r>
              <a:rPr sz="1200" spc="-10" dirty="0">
                <a:latin typeface="Arial"/>
                <a:cs typeface="Arial"/>
              </a:rPr>
              <a:t>108–</a:t>
            </a:r>
            <a:r>
              <a:rPr sz="1200" dirty="0">
                <a:latin typeface="Arial"/>
                <a:cs typeface="Arial"/>
              </a:rPr>
              <a:t>136.</a:t>
            </a:r>
            <a:r>
              <a:rPr sz="1200" spc="229" dirty="0">
                <a:latin typeface="Arial"/>
                <a:cs typeface="Arial"/>
              </a:rPr>
              <a:t> </a:t>
            </a:r>
            <a:r>
              <a:rPr sz="1200" dirty="0">
                <a:latin typeface="Arial"/>
                <a:cs typeface="Arial"/>
              </a:rPr>
              <a:t>Available</a:t>
            </a:r>
            <a:r>
              <a:rPr sz="1200" spc="220" dirty="0">
                <a:latin typeface="Arial"/>
                <a:cs typeface="Arial"/>
              </a:rPr>
              <a:t> </a:t>
            </a:r>
            <a:r>
              <a:rPr sz="1200" dirty="0">
                <a:latin typeface="Arial"/>
                <a:cs typeface="Arial"/>
              </a:rPr>
              <a:t>at:</a:t>
            </a:r>
            <a:r>
              <a:rPr sz="1200" spc="235" dirty="0">
                <a:latin typeface="Arial"/>
                <a:cs typeface="Arial"/>
              </a:rPr>
              <a:t> </a:t>
            </a:r>
            <a:r>
              <a:rPr sz="1200" u="sng" spc="-10" dirty="0">
                <a:solidFill>
                  <a:srgbClr val="467885"/>
                </a:solidFill>
                <a:uFill>
                  <a:solidFill>
                    <a:srgbClr val="467885"/>
                  </a:solidFill>
                </a:uFill>
                <a:latin typeface="Arial"/>
                <a:cs typeface="Arial"/>
                <a:hlinkClick r:id="rId5"/>
              </a:rPr>
              <a:t>https://doi.org/10.1016/j.pec.2024.108136</a:t>
            </a:r>
            <a:r>
              <a:rPr sz="1200" u="none" spc="-10" dirty="0">
                <a:latin typeface="Arial"/>
                <a:cs typeface="Arial"/>
              </a:rPr>
              <a:t>. </a:t>
            </a:r>
            <a:r>
              <a:rPr sz="1200" u="none" dirty="0">
                <a:latin typeface="Arial"/>
                <a:cs typeface="Arial"/>
              </a:rPr>
              <a:t>(Accessed</a:t>
            </a:r>
            <a:r>
              <a:rPr sz="1200" u="none" spc="-35" dirty="0">
                <a:latin typeface="Arial"/>
                <a:cs typeface="Arial"/>
              </a:rPr>
              <a:t> </a:t>
            </a:r>
            <a:r>
              <a:rPr sz="1200" u="none" dirty="0">
                <a:latin typeface="Arial"/>
                <a:cs typeface="Arial"/>
              </a:rPr>
              <a:t>on:</a:t>
            </a:r>
            <a:r>
              <a:rPr sz="1200" u="none" spc="-35" dirty="0">
                <a:latin typeface="Arial"/>
                <a:cs typeface="Arial"/>
              </a:rPr>
              <a:t> </a:t>
            </a:r>
            <a:r>
              <a:rPr sz="1200" u="none" dirty="0">
                <a:latin typeface="Arial"/>
                <a:cs typeface="Arial"/>
              </a:rPr>
              <a:t>23</a:t>
            </a:r>
            <a:r>
              <a:rPr sz="1200" u="none" spc="-20" dirty="0">
                <a:latin typeface="Arial"/>
                <a:cs typeface="Arial"/>
              </a:rPr>
              <a:t> </a:t>
            </a:r>
            <a:r>
              <a:rPr sz="1200" u="none" dirty="0">
                <a:latin typeface="Arial"/>
                <a:cs typeface="Arial"/>
              </a:rPr>
              <a:t>September</a:t>
            </a:r>
            <a:r>
              <a:rPr sz="1200" u="none" spc="-40" dirty="0">
                <a:latin typeface="Arial"/>
                <a:cs typeface="Arial"/>
              </a:rPr>
              <a:t> </a:t>
            </a:r>
            <a:r>
              <a:rPr sz="1200" u="none" spc="-10" dirty="0">
                <a:latin typeface="Arial"/>
                <a:cs typeface="Arial"/>
              </a:rPr>
              <a:t>2026).</a:t>
            </a:r>
            <a:endParaRPr sz="1200">
              <a:latin typeface="Arial"/>
              <a:cs typeface="Arial"/>
            </a:endParaRPr>
          </a:p>
          <a:p>
            <a:pPr marL="186055" indent="-173355" algn="just">
              <a:lnSpc>
                <a:spcPct val="100000"/>
              </a:lnSpc>
              <a:buChar char="•"/>
              <a:tabLst>
                <a:tab pos="186055" algn="l"/>
              </a:tabLst>
            </a:pPr>
            <a:r>
              <a:rPr sz="1200" dirty="0">
                <a:latin typeface="Arial"/>
                <a:cs typeface="Arial"/>
              </a:rPr>
              <a:t>Davies,</a:t>
            </a:r>
            <a:r>
              <a:rPr sz="1200" spc="5" dirty="0">
                <a:latin typeface="Arial"/>
                <a:cs typeface="Arial"/>
              </a:rPr>
              <a:t> </a:t>
            </a:r>
            <a:r>
              <a:rPr sz="1200" dirty="0">
                <a:latin typeface="Arial"/>
                <a:cs typeface="Arial"/>
              </a:rPr>
              <a:t>N.,</a:t>
            </a:r>
            <a:r>
              <a:rPr sz="1200" spc="5" dirty="0">
                <a:latin typeface="Arial"/>
                <a:cs typeface="Arial"/>
              </a:rPr>
              <a:t> </a:t>
            </a:r>
            <a:r>
              <a:rPr sz="1200" spc="-10" dirty="0">
                <a:latin typeface="Arial"/>
                <a:cs typeface="Arial"/>
              </a:rPr>
              <a:t>Murray,</a:t>
            </a:r>
            <a:r>
              <a:rPr sz="1200" spc="10" dirty="0">
                <a:latin typeface="Arial"/>
                <a:cs typeface="Arial"/>
              </a:rPr>
              <a:t> </a:t>
            </a:r>
            <a:r>
              <a:rPr sz="1200" dirty="0">
                <a:latin typeface="Arial"/>
                <a:cs typeface="Arial"/>
              </a:rPr>
              <a:t>R.L.,</a:t>
            </a:r>
            <a:r>
              <a:rPr sz="1200" spc="5" dirty="0">
                <a:latin typeface="Arial"/>
                <a:cs typeface="Arial"/>
              </a:rPr>
              <a:t> </a:t>
            </a:r>
            <a:r>
              <a:rPr sz="1200" spc="-10" dirty="0">
                <a:latin typeface="Arial"/>
                <a:cs typeface="Arial"/>
              </a:rPr>
              <a:t>Langley,</a:t>
            </a:r>
            <a:r>
              <a:rPr sz="1200" spc="10" dirty="0">
                <a:latin typeface="Arial"/>
                <a:cs typeface="Arial"/>
              </a:rPr>
              <a:t> </a:t>
            </a:r>
            <a:r>
              <a:rPr sz="1200" spc="-20" dirty="0">
                <a:latin typeface="Arial"/>
                <a:cs typeface="Arial"/>
              </a:rPr>
              <a:t>T.,</a:t>
            </a:r>
            <a:r>
              <a:rPr sz="1200" spc="5" dirty="0">
                <a:latin typeface="Arial"/>
                <a:cs typeface="Arial"/>
              </a:rPr>
              <a:t> </a:t>
            </a:r>
            <a:r>
              <a:rPr sz="1200" dirty="0">
                <a:latin typeface="Arial"/>
                <a:cs typeface="Arial"/>
              </a:rPr>
              <a:t>Morling,</a:t>
            </a:r>
            <a:r>
              <a:rPr sz="1200" spc="15" dirty="0">
                <a:latin typeface="Arial"/>
                <a:cs typeface="Arial"/>
              </a:rPr>
              <a:t> </a:t>
            </a:r>
            <a:r>
              <a:rPr sz="1200" dirty="0">
                <a:latin typeface="Arial"/>
                <a:cs typeface="Arial"/>
              </a:rPr>
              <a:t>J.</a:t>
            </a:r>
            <a:r>
              <a:rPr sz="1200" spc="5" dirty="0">
                <a:latin typeface="Arial"/>
                <a:cs typeface="Arial"/>
              </a:rPr>
              <a:t> </a:t>
            </a:r>
            <a:r>
              <a:rPr sz="1200" dirty="0">
                <a:latin typeface="Arial"/>
                <a:cs typeface="Arial"/>
              </a:rPr>
              <a:t>and</a:t>
            </a:r>
            <a:r>
              <a:rPr sz="1200" spc="5" dirty="0">
                <a:latin typeface="Arial"/>
                <a:cs typeface="Arial"/>
              </a:rPr>
              <a:t> </a:t>
            </a:r>
            <a:r>
              <a:rPr sz="1200" dirty="0">
                <a:latin typeface="Arial"/>
                <a:cs typeface="Arial"/>
              </a:rPr>
              <a:t>Bains,</a:t>
            </a:r>
            <a:r>
              <a:rPr sz="1200" spc="10" dirty="0">
                <a:latin typeface="Arial"/>
                <a:cs typeface="Arial"/>
              </a:rPr>
              <a:t> </a:t>
            </a:r>
            <a:r>
              <a:rPr sz="1200" dirty="0">
                <a:latin typeface="Arial"/>
                <a:cs typeface="Arial"/>
              </a:rPr>
              <a:t>M.</a:t>
            </a:r>
            <a:r>
              <a:rPr sz="1200" spc="5" dirty="0">
                <a:latin typeface="Arial"/>
                <a:cs typeface="Arial"/>
              </a:rPr>
              <a:t> </a:t>
            </a:r>
            <a:r>
              <a:rPr sz="1200" dirty="0">
                <a:latin typeface="Arial"/>
                <a:cs typeface="Arial"/>
              </a:rPr>
              <a:t>(2025)</a:t>
            </a:r>
            <a:r>
              <a:rPr sz="1200" spc="5" dirty="0">
                <a:latin typeface="Arial"/>
                <a:cs typeface="Arial"/>
              </a:rPr>
              <a:t> </a:t>
            </a:r>
            <a:r>
              <a:rPr sz="1200" dirty="0">
                <a:latin typeface="Arial"/>
                <a:cs typeface="Arial"/>
              </a:rPr>
              <a:t>“UK</a:t>
            </a:r>
            <a:r>
              <a:rPr sz="1200" spc="5" dirty="0">
                <a:latin typeface="Arial"/>
                <a:cs typeface="Arial"/>
              </a:rPr>
              <a:t> </a:t>
            </a:r>
            <a:r>
              <a:rPr sz="1200" dirty="0">
                <a:latin typeface="Arial"/>
                <a:cs typeface="Arial"/>
              </a:rPr>
              <a:t>policymaker</a:t>
            </a:r>
            <a:r>
              <a:rPr sz="1200" spc="-5" dirty="0">
                <a:latin typeface="Arial"/>
                <a:cs typeface="Arial"/>
              </a:rPr>
              <a:t> </a:t>
            </a:r>
            <a:r>
              <a:rPr sz="1200" dirty="0">
                <a:latin typeface="Arial"/>
                <a:cs typeface="Arial"/>
              </a:rPr>
              <a:t>and</a:t>
            </a:r>
            <a:r>
              <a:rPr sz="1200" spc="5" dirty="0">
                <a:latin typeface="Arial"/>
                <a:cs typeface="Arial"/>
              </a:rPr>
              <a:t> </a:t>
            </a:r>
            <a:r>
              <a:rPr sz="1200" dirty="0">
                <a:latin typeface="Arial"/>
                <a:cs typeface="Arial"/>
              </a:rPr>
              <a:t>expert</a:t>
            </a:r>
            <a:r>
              <a:rPr sz="1200" spc="5" dirty="0">
                <a:latin typeface="Arial"/>
                <a:cs typeface="Arial"/>
              </a:rPr>
              <a:t> </a:t>
            </a:r>
            <a:r>
              <a:rPr sz="1200" dirty="0">
                <a:latin typeface="Arial"/>
                <a:cs typeface="Arial"/>
              </a:rPr>
              <a:t>perspectives on</a:t>
            </a:r>
            <a:r>
              <a:rPr sz="1200" spc="5" dirty="0">
                <a:latin typeface="Arial"/>
                <a:cs typeface="Arial"/>
              </a:rPr>
              <a:t> </a:t>
            </a:r>
            <a:r>
              <a:rPr sz="1200" dirty="0">
                <a:latin typeface="Arial"/>
                <a:cs typeface="Arial"/>
              </a:rPr>
              <a:t>the</a:t>
            </a:r>
            <a:r>
              <a:rPr sz="1200" spc="10" dirty="0">
                <a:latin typeface="Arial"/>
                <a:cs typeface="Arial"/>
              </a:rPr>
              <a:t> </a:t>
            </a:r>
            <a:r>
              <a:rPr sz="1200" spc="-10" dirty="0">
                <a:latin typeface="Arial"/>
                <a:cs typeface="Arial"/>
              </a:rPr>
              <a:t>smoke-</a:t>
            </a:r>
            <a:r>
              <a:rPr sz="1200" dirty="0">
                <a:latin typeface="Arial"/>
                <a:cs typeface="Arial"/>
              </a:rPr>
              <a:t>free</a:t>
            </a:r>
            <a:r>
              <a:rPr sz="1200" spc="5" dirty="0">
                <a:latin typeface="Arial"/>
                <a:cs typeface="Arial"/>
              </a:rPr>
              <a:t> </a:t>
            </a:r>
            <a:r>
              <a:rPr sz="1200" dirty="0">
                <a:latin typeface="Arial"/>
                <a:cs typeface="Arial"/>
              </a:rPr>
              <a:t>generation</a:t>
            </a:r>
            <a:r>
              <a:rPr sz="1200" spc="10" dirty="0">
                <a:latin typeface="Arial"/>
                <a:cs typeface="Arial"/>
              </a:rPr>
              <a:t> </a:t>
            </a:r>
            <a:r>
              <a:rPr sz="1200" dirty="0">
                <a:latin typeface="Arial"/>
                <a:cs typeface="Arial"/>
              </a:rPr>
              <a:t>policy:</a:t>
            </a:r>
            <a:r>
              <a:rPr sz="1200" spc="10" dirty="0">
                <a:latin typeface="Arial"/>
                <a:cs typeface="Arial"/>
              </a:rPr>
              <a:t> </a:t>
            </a:r>
            <a:r>
              <a:rPr sz="1200" dirty="0">
                <a:latin typeface="Arial"/>
                <a:cs typeface="Arial"/>
              </a:rPr>
              <a:t>A</a:t>
            </a:r>
            <a:r>
              <a:rPr sz="1200" spc="-50" dirty="0">
                <a:latin typeface="Arial"/>
                <a:cs typeface="Arial"/>
              </a:rPr>
              <a:t> </a:t>
            </a:r>
            <a:r>
              <a:rPr sz="1200" dirty="0">
                <a:latin typeface="Arial"/>
                <a:cs typeface="Arial"/>
              </a:rPr>
              <a:t>qualitative</a:t>
            </a:r>
            <a:r>
              <a:rPr sz="1200" spc="15" dirty="0">
                <a:latin typeface="Arial"/>
                <a:cs typeface="Arial"/>
              </a:rPr>
              <a:t> </a:t>
            </a:r>
            <a:r>
              <a:rPr sz="1200" spc="-10" dirty="0">
                <a:latin typeface="Arial"/>
                <a:cs typeface="Arial"/>
              </a:rPr>
              <a:t>study,”</a:t>
            </a:r>
            <a:endParaRPr sz="1200">
              <a:latin typeface="Arial"/>
              <a:cs typeface="Arial"/>
            </a:endParaRPr>
          </a:p>
          <a:p>
            <a:pPr marL="184785" algn="just">
              <a:lnSpc>
                <a:spcPct val="100000"/>
              </a:lnSpc>
            </a:pPr>
            <a:r>
              <a:rPr sz="1200" i="1" dirty="0">
                <a:latin typeface="Arial"/>
                <a:cs typeface="Arial"/>
              </a:rPr>
              <a:t>BMJ</a:t>
            </a:r>
            <a:r>
              <a:rPr sz="1200" i="1" spc="-15" dirty="0">
                <a:latin typeface="Arial"/>
                <a:cs typeface="Arial"/>
              </a:rPr>
              <a:t> </a:t>
            </a:r>
            <a:r>
              <a:rPr sz="1200" i="1" dirty="0">
                <a:latin typeface="Arial"/>
                <a:cs typeface="Arial"/>
              </a:rPr>
              <a:t>Public</a:t>
            </a:r>
            <a:r>
              <a:rPr sz="1200" i="1" spc="-25" dirty="0">
                <a:latin typeface="Arial"/>
                <a:cs typeface="Arial"/>
              </a:rPr>
              <a:t> </a:t>
            </a:r>
            <a:r>
              <a:rPr sz="1200" i="1" dirty="0">
                <a:latin typeface="Arial"/>
                <a:cs typeface="Arial"/>
              </a:rPr>
              <a:t>Health</a:t>
            </a:r>
            <a:r>
              <a:rPr sz="1200" dirty="0">
                <a:latin typeface="Arial"/>
                <a:cs typeface="Arial"/>
              </a:rPr>
              <a:t>,</a:t>
            </a:r>
            <a:r>
              <a:rPr sz="1200" spc="-30" dirty="0">
                <a:latin typeface="Arial"/>
                <a:cs typeface="Arial"/>
              </a:rPr>
              <a:t> </a:t>
            </a:r>
            <a:r>
              <a:rPr sz="1200" dirty="0">
                <a:latin typeface="Arial"/>
                <a:cs typeface="Arial"/>
              </a:rPr>
              <a:t>3(1),</a:t>
            </a:r>
            <a:r>
              <a:rPr sz="1200" spc="-15" dirty="0">
                <a:latin typeface="Arial"/>
                <a:cs typeface="Arial"/>
              </a:rPr>
              <a:t> </a:t>
            </a:r>
            <a:r>
              <a:rPr sz="1200" dirty="0">
                <a:latin typeface="Arial"/>
                <a:cs typeface="Arial"/>
              </a:rPr>
              <a:t>pp.</a:t>
            </a:r>
            <a:r>
              <a:rPr sz="1200" spc="-20" dirty="0">
                <a:latin typeface="Arial"/>
                <a:cs typeface="Arial"/>
              </a:rPr>
              <a:t> </a:t>
            </a:r>
            <a:r>
              <a:rPr sz="1200" spc="-10" dirty="0">
                <a:latin typeface="Arial"/>
                <a:cs typeface="Arial"/>
              </a:rPr>
              <a:t>e001808-e001808.</a:t>
            </a:r>
            <a:r>
              <a:rPr sz="1200" spc="-95" dirty="0">
                <a:latin typeface="Arial"/>
                <a:cs typeface="Arial"/>
              </a:rPr>
              <a:t> </a:t>
            </a:r>
            <a:r>
              <a:rPr sz="1200" dirty="0">
                <a:latin typeface="Arial"/>
                <a:cs typeface="Arial"/>
              </a:rPr>
              <a:t>Available</a:t>
            </a:r>
            <a:r>
              <a:rPr sz="1200" spc="-35" dirty="0">
                <a:latin typeface="Arial"/>
                <a:cs typeface="Arial"/>
              </a:rPr>
              <a:t> </a:t>
            </a:r>
            <a:r>
              <a:rPr sz="1200" dirty="0">
                <a:latin typeface="Arial"/>
                <a:cs typeface="Arial"/>
              </a:rPr>
              <a:t>at: </a:t>
            </a:r>
            <a:r>
              <a:rPr sz="1200" u="sng" spc="-10" dirty="0">
                <a:solidFill>
                  <a:srgbClr val="467885"/>
                </a:solidFill>
                <a:uFill>
                  <a:solidFill>
                    <a:srgbClr val="467885"/>
                  </a:solidFill>
                </a:uFill>
                <a:latin typeface="Arial"/>
                <a:cs typeface="Arial"/>
                <a:hlinkClick r:id="rId6"/>
              </a:rPr>
              <a:t>https://do</a:t>
            </a:r>
            <a:r>
              <a:rPr sz="1200" u="sng" spc="-10" dirty="0">
                <a:solidFill>
                  <a:srgbClr val="467885"/>
                </a:solidFill>
                <a:uFill>
                  <a:solidFill>
                    <a:srgbClr val="467885"/>
                  </a:solidFill>
                </a:uFill>
                <a:latin typeface="Arial"/>
                <a:cs typeface="Arial"/>
              </a:rPr>
              <a:t>i</a:t>
            </a:r>
            <a:r>
              <a:rPr sz="1200" u="sng" spc="-10" dirty="0">
                <a:solidFill>
                  <a:srgbClr val="467885"/>
                </a:solidFill>
                <a:uFill>
                  <a:solidFill>
                    <a:srgbClr val="467885"/>
                  </a:solidFill>
                </a:uFill>
                <a:latin typeface="Arial"/>
                <a:cs typeface="Arial"/>
                <a:hlinkClick r:id="rId6"/>
              </a:rPr>
              <a:t>.org/10.1136/bmjph-2024-</a:t>
            </a:r>
            <a:r>
              <a:rPr sz="1200" u="sng" dirty="0">
                <a:solidFill>
                  <a:srgbClr val="467885"/>
                </a:solidFill>
                <a:uFill>
                  <a:solidFill>
                    <a:srgbClr val="467885"/>
                  </a:solidFill>
                </a:uFill>
                <a:latin typeface="Arial"/>
                <a:cs typeface="Arial"/>
                <a:hlinkClick r:id="rId6"/>
              </a:rPr>
              <a:t>001808</a:t>
            </a:r>
            <a:r>
              <a:rPr sz="1200" u="none" dirty="0">
                <a:latin typeface="Arial"/>
                <a:cs typeface="Arial"/>
              </a:rPr>
              <a:t>.</a:t>
            </a:r>
            <a:r>
              <a:rPr sz="1200" u="none" spc="-45" dirty="0">
                <a:latin typeface="Arial"/>
                <a:cs typeface="Arial"/>
              </a:rPr>
              <a:t> </a:t>
            </a:r>
            <a:r>
              <a:rPr sz="1200" u="none" dirty="0">
                <a:latin typeface="Arial"/>
                <a:cs typeface="Arial"/>
              </a:rPr>
              <a:t>(Accessed</a:t>
            </a:r>
            <a:r>
              <a:rPr sz="1200" u="none" spc="-20" dirty="0">
                <a:latin typeface="Arial"/>
                <a:cs typeface="Arial"/>
              </a:rPr>
              <a:t> </a:t>
            </a:r>
            <a:r>
              <a:rPr sz="1200" u="none" dirty="0">
                <a:latin typeface="Arial"/>
                <a:cs typeface="Arial"/>
              </a:rPr>
              <a:t>on:</a:t>
            </a:r>
            <a:r>
              <a:rPr sz="1200" u="none" spc="-15" dirty="0">
                <a:latin typeface="Arial"/>
                <a:cs typeface="Arial"/>
              </a:rPr>
              <a:t> </a:t>
            </a:r>
            <a:r>
              <a:rPr sz="1200" u="none" dirty="0">
                <a:latin typeface="Arial"/>
                <a:cs typeface="Arial"/>
              </a:rPr>
              <a:t>23</a:t>
            </a:r>
            <a:r>
              <a:rPr sz="1200" u="none" spc="-30" dirty="0">
                <a:latin typeface="Arial"/>
                <a:cs typeface="Arial"/>
              </a:rPr>
              <a:t> </a:t>
            </a:r>
            <a:r>
              <a:rPr sz="1200" u="none" dirty="0">
                <a:latin typeface="Arial"/>
                <a:cs typeface="Arial"/>
              </a:rPr>
              <a:t>September</a:t>
            </a:r>
            <a:r>
              <a:rPr sz="1200" u="none" spc="-25" dirty="0">
                <a:latin typeface="Arial"/>
                <a:cs typeface="Arial"/>
              </a:rPr>
              <a:t> </a:t>
            </a:r>
            <a:r>
              <a:rPr sz="1200" u="none" spc="-10" dirty="0">
                <a:latin typeface="Arial"/>
                <a:cs typeface="Arial"/>
              </a:rPr>
              <a:t>2026).</a:t>
            </a:r>
            <a:endParaRPr sz="1200">
              <a:latin typeface="Arial"/>
              <a:cs typeface="Arial"/>
            </a:endParaRPr>
          </a:p>
          <a:p>
            <a:pPr marL="186055" indent="-173355" algn="just">
              <a:lnSpc>
                <a:spcPct val="100000"/>
              </a:lnSpc>
              <a:buChar char="•"/>
              <a:tabLst>
                <a:tab pos="186055" algn="l"/>
              </a:tabLst>
            </a:pPr>
            <a:r>
              <a:rPr sz="1200" dirty="0">
                <a:latin typeface="Arial"/>
                <a:cs typeface="Arial"/>
              </a:rPr>
              <a:t>Durkin,</a:t>
            </a:r>
            <a:r>
              <a:rPr sz="1200" spc="210" dirty="0">
                <a:latin typeface="Arial"/>
                <a:cs typeface="Arial"/>
              </a:rPr>
              <a:t> </a:t>
            </a:r>
            <a:r>
              <a:rPr sz="1200" dirty="0">
                <a:latin typeface="Arial"/>
                <a:cs typeface="Arial"/>
              </a:rPr>
              <a:t>S.J.,</a:t>
            </a:r>
            <a:r>
              <a:rPr sz="1200" spc="210" dirty="0">
                <a:latin typeface="Arial"/>
                <a:cs typeface="Arial"/>
              </a:rPr>
              <a:t> </a:t>
            </a:r>
            <a:r>
              <a:rPr sz="1200" dirty="0">
                <a:latin typeface="Arial"/>
                <a:cs typeface="Arial"/>
              </a:rPr>
              <a:t>Brennan,</a:t>
            </a:r>
            <a:r>
              <a:rPr sz="1200" spc="200" dirty="0">
                <a:latin typeface="Arial"/>
                <a:cs typeface="Arial"/>
              </a:rPr>
              <a:t> </a:t>
            </a:r>
            <a:r>
              <a:rPr sz="1200" dirty="0">
                <a:latin typeface="Arial"/>
                <a:cs typeface="Arial"/>
              </a:rPr>
              <a:t>E.</a:t>
            </a:r>
            <a:r>
              <a:rPr sz="1200" spc="215" dirty="0">
                <a:latin typeface="Arial"/>
                <a:cs typeface="Arial"/>
              </a:rPr>
              <a:t> </a:t>
            </a:r>
            <a:r>
              <a:rPr sz="1200" dirty="0">
                <a:latin typeface="Arial"/>
                <a:cs typeface="Arial"/>
              </a:rPr>
              <a:t>and</a:t>
            </a:r>
            <a:r>
              <a:rPr sz="1200" spc="190" dirty="0">
                <a:latin typeface="Arial"/>
                <a:cs typeface="Arial"/>
              </a:rPr>
              <a:t> </a:t>
            </a:r>
            <a:r>
              <a:rPr sz="1200" dirty="0">
                <a:latin typeface="Arial"/>
                <a:cs typeface="Arial"/>
              </a:rPr>
              <a:t>Wakefield,</a:t>
            </a:r>
            <a:r>
              <a:rPr sz="1200" spc="215" dirty="0">
                <a:latin typeface="Arial"/>
                <a:cs typeface="Arial"/>
              </a:rPr>
              <a:t> </a:t>
            </a:r>
            <a:r>
              <a:rPr sz="1200" dirty="0">
                <a:latin typeface="Arial"/>
                <a:cs typeface="Arial"/>
              </a:rPr>
              <a:t>M.A.</a:t>
            </a:r>
            <a:r>
              <a:rPr sz="1200" spc="215" dirty="0">
                <a:latin typeface="Arial"/>
                <a:cs typeface="Arial"/>
              </a:rPr>
              <a:t> </a:t>
            </a:r>
            <a:r>
              <a:rPr sz="1200" dirty="0">
                <a:latin typeface="Arial"/>
                <a:cs typeface="Arial"/>
              </a:rPr>
              <a:t>(2022)</a:t>
            </a:r>
            <a:r>
              <a:rPr sz="1200" spc="204" dirty="0">
                <a:latin typeface="Arial"/>
                <a:cs typeface="Arial"/>
              </a:rPr>
              <a:t> </a:t>
            </a:r>
            <a:r>
              <a:rPr sz="1200" dirty="0">
                <a:latin typeface="Arial"/>
                <a:cs typeface="Arial"/>
              </a:rPr>
              <a:t>“Optimising</a:t>
            </a:r>
            <a:r>
              <a:rPr sz="1200" spc="190" dirty="0">
                <a:latin typeface="Arial"/>
                <a:cs typeface="Arial"/>
              </a:rPr>
              <a:t> </a:t>
            </a:r>
            <a:r>
              <a:rPr sz="1200" dirty="0">
                <a:latin typeface="Arial"/>
                <a:cs typeface="Arial"/>
              </a:rPr>
              <a:t>tobacco</a:t>
            </a:r>
            <a:r>
              <a:rPr sz="1200" spc="220" dirty="0">
                <a:latin typeface="Arial"/>
                <a:cs typeface="Arial"/>
              </a:rPr>
              <a:t> </a:t>
            </a:r>
            <a:r>
              <a:rPr sz="1200" dirty="0">
                <a:latin typeface="Arial"/>
                <a:cs typeface="Arial"/>
              </a:rPr>
              <a:t>control</a:t>
            </a:r>
            <a:r>
              <a:rPr sz="1200" spc="200" dirty="0">
                <a:latin typeface="Arial"/>
                <a:cs typeface="Arial"/>
              </a:rPr>
              <a:t> </a:t>
            </a:r>
            <a:r>
              <a:rPr sz="1200" dirty="0">
                <a:latin typeface="Arial"/>
                <a:cs typeface="Arial"/>
              </a:rPr>
              <a:t>campaigns</a:t>
            </a:r>
            <a:r>
              <a:rPr sz="1200" spc="210" dirty="0">
                <a:latin typeface="Arial"/>
                <a:cs typeface="Arial"/>
              </a:rPr>
              <a:t> </a:t>
            </a:r>
            <a:r>
              <a:rPr sz="1200" dirty="0">
                <a:latin typeface="Arial"/>
                <a:cs typeface="Arial"/>
              </a:rPr>
              <a:t>within</a:t>
            </a:r>
            <a:r>
              <a:rPr sz="1200" spc="204" dirty="0">
                <a:latin typeface="Arial"/>
                <a:cs typeface="Arial"/>
              </a:rPr>
              <a:t> </a:t>
            </a:r>
            <a:r>
              <a:rPr sz="1200" dirty="0">
                <a:latin typeface="Arial"/>
                <a:cs typeface="Arial"/>
              </a:rPr>
              <a:t>a</a:t>
            </a:r>
            <a:r>
              <a:rPr sz="1200" spc="210" dirty="0">
                <a:latin typeface="Arial"/>
                <a:cs typeface="Arial"/>
              </a:rPr>
              <a:t> </a:t>
            </a:r>
            <a:r>
              <a:rPr sz="1200" dirty="0">
                <a:latin typeface="Arial"/>
                <a:cs typeface="Arial"/>
              </a:rPr>
              <a:t>changing</a:t>
            </a:r>
            <a:r>
              <a:rPr sz="1200" spc="204" dirty="0">
                <a:latin typeface="Arial"/>
                <a:cs typeface="Arial"/>
              </a:rPr>
              <a:t> </a:t>
            </a:r>
            <a:r>
              <a:rPr sz="1200" dirty="0">
                <a:latin typeface="Arial"/>
                <a:cs typeface="Arial"/>
              </a:rPr>
              <a:t>media</a:t>
            </a:r>
            <a:r>
              <a:rPr sz="1200" spc="215" dirty="0">
                <a:latin typeface="Arial"/>
                <a:cs typeface="Arial"/>
              </a:rPr>
              <a:t> </a:t>
            </a:r>
            <a:r>
              <a:rPr sz="1200" dirty="0">
                <a:latin typeface="Arial"/>
                <a:cs typeface="Arial"/>
              </a:rPr>
              <a:t>landscape</a:t>
            </a:r>
            <a:r>
              <a:rPr sz="1200" spc="215" dirty="0">
                <a:latin typeface="Arial"/>
                <a:cs typeface="Arial"/>
              </a:rPr>
              <a:t> </a:t>
            </a:r>
            <a:r>
              <a:rPr sz="1200" dirty="0">
                <a:latin typeface="Arial"/>
                <a:cs typeface="Arial"/>
              </a:rPr>
              <a:t>and</a:t>
            </a:r>
            <a:r>
              <a:rPr sz="1200" spc="204" dirty="0">
                <a:latin typeface="Arial"/>
                <a:cs typeface="Arial"/>
              </a:rPr>
              <a:t> </a:t>
            </a:r>
            <a:r>
              <a:rPr sz="1200" dirty="0">
                <a:latin typeface="Arial"/>
                <a:cs typeface="Arial"/>
              </a:rPr>
              <a:t>among</a:t>
            </a:r>
            <a:r>
              <a:rPr sz="1200" spc="190" dirty="0">
                <a:latin typeface="Arial"/>
                <a:cs typeface="Arial"/>
              </a:rPr>
              <a:t> </a:t>
            </a:r>
            <a:r>
              <a:rPr sz="1200" dirty="0">
                <a:latin typeface="Arial"/>
                <a:cs typeface="Arial"/>
              </a:rPr>
              <a:t>priority</a:t>
            </a:r>
            <a:r>
              <a:rPr sz="1200" spc="200" dirty="0">
                <a:latin typeface="Arial"/>
                <a:cs typeface="Arial"/>
              </a:rPr>
              <a:t> </a:t>
            </a:r>
            <a:r>
              <a:rPr sz="1200" spc="-10" dirty="0">
                <a:latin typeface="Arial"/>
                <a:cs typeface="Arial"/>
              </a:rPr>
              <a:t>populations,”</a:t>
            </a:r>
            <a:endParaRPr sz="1200">
              <a:latin typeface="Arial"/>
              <a:cs typeface="Arial"/>
            </a:endParaRPr>
          </a:p>
          <a:p>
            <a:pPr marL="184785" algn="just">
              <a:lnSpc>
                <a:spcPct val="100000"/>
              </a:lnSpc>
            </a:pPr>
            <a:r>
              <a:rPr sz="1200" i="1" spc="-20" dirty="0">
                <a:latin typeface="Arial"/>
                <a:cs typeface="Arial"/>
              </a:rPr>
              <a:t>Tobacco</a:t>
            </a:r>
            <a:r>
              <a:rPr sz="1200" i="1" spc="-35" dirty="0">
                <a:latin typeface="Arial"/>
                <a:cs typeface="Arial"/>
              </a:rPr>
              <a:t> </a:t>
            </a:r>
            <a:r>
              <a:rPr sz="1200" i="1" dirty="0">
                <a:latin typeface="Arial"/>
                <a:cs typeface="Arial"/>
              </a:rPr>
              <a:t>Control</a:t>
            </a:r>
            <a:r>
              <a:rPr sz="1200" dirty="0">
                <a:latin typeface="Arial"/>
                <a:cs typeface="Arial"/>
              </a:rPr>
              <a:t>,</a:t>
            </a:r>
            <a:r>
              <a:rPr sz="1200" spc="-20" dirty="0">
                <a:latin typeface="Arial"/>
                <a:cs typeface="Arial"/>
              </a:rPr>
              <a:t> </a:t>
            </a:r>
            <a:r>
              <a:rPr sz="1200" dirty="0">
                <a:latin typeface="Arial"/>
                <a:cs typeface="Arial"/>
              </a:rPr>
              <a:t>31(2),</a:t>
            </a:r>
            <a:r>
              <a:rPr sz="1200" spc="-15" dirty="0">
                <a:latin typeface="Arial"/>
                <a:cs typeface="Arial"/>
              </a:rPr>
              <a:t> </a:t>
            </a:r>
            <a:r>
              <a:rPr sz="1200" dirty="0">
                <a:latin typeface="Arial"/>
                <a:cs typeface="Arial"/>
              </a:rPr>
              <a:t>pp.</a:t>
            </a:r>
            <a:r>
              <a:rPr sz="1200" spc="-15" dirty="0">
                <a:latin typeface="Arial"/>
                <a:cs typeface="Arial"/>
              </a:rPr>
              <a:t> </a:t>
            </a:r>
            <a:r>
              <a:rPr sz="1200" spc="-10" dirty="0">
                <a:latin typeface="Arial"/>
                <a:cs typeface="Arial"/>
              </a:rPr>
              <a:t>284–290.</a:t>
            </a:r>
            <a:r>
              <a:rPr sz="1200" spc="-95" dirty="0">
                <a:latin typeface="Arial"/>
                <a:cs typeface="Arial"/>
              </a:rPr>
              <a:t> </a:t>
            </a:r>
            <a:r>
              <a:rPr sz="1200" dirty="0">
                <a:latin typeface="Arial"/>
                <a:cs typeface="Arial"/>
              </a:rPr>
              <a:t>Available</a:t>
            </a:r>
            <a:r>
              <a:rPr sz="1200" spc="-25" dirty="0">
                <a:latin typeface="Arial"/>
                <a:cs typeface="Arial"/>
              </a:rPr>
              <a:t> </a:t>
            </a:r>
            <a:r>
              <a:rPr sz="1200" dirty="0">
                <a:latin typeface="Arial"/>
                <a:cs typeface="Arial"/>
              </a:rPr>
              <a:t>at: </a:t>
            </a:r>
            <a:r>
              <a:rPr sz="1200" u="sng" spc="-10" dirty="0">
                <a:solidFill>
                  <a:srgbClr val="467885"/>
                </a:solidFill>
                <a:uFill>
                  <a:solidFill>
                    <a:srgbClr val="467885"/>
                  </a:solidFill>
                </a:uFill>
                <a:latin typeface="Arial"/>
                <a:cs typeface="Arial"/>
                <a:hlinkClick r:id="rId7"/>
              </a:rPr>
              <a:t>https://do</a:t>
            </a:r>
            <a:r>
              <a:rPr sz="1200" u="sng" spc="-10" dirty="0">
                <a:solidFill>
                  <a:srgbClr val="467885"/>
                </a:solidFill>
                <a:uFill>
                  <a:solidFill>
                    <a:srgbClr val="467885"/>
                  </a:solidFill>
                </a:uFill>
                <a:latin typeface="Arial"/>
                <a:cs typeface="Arial"/>
              </a:rPr>
              <a:t>i</a:t>
            </a:r>
            <a:r>
              <a:rPr sz="1200" u="sng" spc="-10" dirty="0">
                <a:solidFill>
                  <a:srgbClr val="467885"/>
                </a:solidFill>
                <a:uFill>
                  <a:solidFill>
                    <a:srgbClr val="467885"/>
                  </a:solidFill>
                </a:uFill>
                <a:latin typeface="Arial"/>
                <a:cs typeface="Arial"/>
                <a:hlinkClick r:id="rId7"/>
              </a:rPr>
              <a:t>.org/10.1136/tobaccocontro</a:t>
            </a:r>
            <a:r>
              <a:rPr sz="1200" u="sng" spc="-10" dirty="0">
                <a:solidFill>
                  <a:srgbClr val="467885"/>
                </a:solidFill>
                <a:uFill>
                  <a:solidFill>
                    <a:srgbClr val="467885"/>
                  </a:solidFill>
                </a:uFill>
                <a:latin typeface="Arial"/>
                <a:cs typeface="Arial"/>
              </a:rPr>
              <a:t>l</a:t>
            </a:r>
            <a:r>
              <a:rPr sz="1200" u="sng" spc="-10" dirty="0">
                <a:solidFill>
                  <a:srgbClr val="467885"/>
                </a:solidFill>
                <a:uFill>
                  <a:solidFill>
                    <a:srgbClr val="467885"/>
                  </a:solidFill>
                </a:uFill>
                <a:latin typeface="Arial"/>
                <a:cs typeface="Arial"/>
                <a:hlinkClick r:id="rId7"/>
              </a:rPr>
              <a:t>-202</a:t>
            </a:r>
            <a:r>
              <a:rPr sz="1200" u="sng" spc="-10" dirty="0">
                <a:solidFill>
                  <a:srgbClr val="467885"/>
                </a:solidFill>
                <a:uFill>
                  <a:solidFill>
                    <a:srgbClr val="467885"/>
                  </a:solidFill>
                </a:uFill>
                <a:latin typeface="Arial"/>
                <a:cs typeface="Arial"/>
              </a:rPr>
              <a:t>1</a:t>
            </a:r>
            <a:r>
              <a:rPr sz="1200" u="sng" spc="-10" dirty="0">
                <a:solidFill>
                  <a:srgbClr val="467885"/>
                </a:solidFill>
                <a:uFill>
                  <a:solidFill>
                    <a:srgbClr val="467885"/>
                  </a:solidFill>
                </a:uFill>
                <a:latin typeface="Arial"/>
                <a:cs typeface="Arial"/>
                <a:hlinkClick r:id="rId7"/>
              </a:rPr>
              <a:t>-</a:t>
            </a:r>
            <a:r>
              <a:rPr sz="1200" u="sng" dirty="0">
                <a:solidFill>
                  <a:srgbClr val="467885"/>
                </a:solidFill>
                <a:uFill>
                  <a:solidFill>
                    <a:srgbClr val="467885"/>
                  </a:solidFill>
                </a:uFill>
                <a:latin typeface="Arial"/>
                <a:cs typeface="Arial"/>
                <a:hlinkClick r:id="rId7"/>
              </a:rPr>
              <a:t>056558</a:t>
            </a:r>
            <a:r>
              <a:rPr sz="1200" u="none" dirty="0">
                <a:latin typeface="Arial"/>
                <a:cs typeface="Arial"/>
              </a:rPr>
              <a:t>.</a:t>
            </a:r>
            <a:r>
              <a:rPr sz="1200" u="none" spc="-40" dirty="0">
                <a:latin typeface="Arial"/>
                <a:cs typeface="Arial"/>
              </a:rPr>
              <a:t> </a:t>
            </a:r>
            <a:r>
              <a:rPr sz="1200" u="none" dirty="0">
                <a:latin typeface="Arial"/>
                <a:cs typeface="Arial"/>
              </a:rPr>
              <a:t>(Accessed</a:t>
            </a:r>
            <a:r>
              <a:rPr sz="1200" u="none" spc="-20" dirty="0">
                <a:latin typeface="Arial"/>
                <a:cs typeface="Arial"/>
              </a:rPr>
              <a:t> </a:t>
            </a:r>
            <a:r>
              <a:rPr sz="1200" u="none" dirty="0">
                <a:latin typeface="Arial"/>
                <a:cs typeface="Arial"/>
              </a:rPr>
              <a:t>on:</a:t>
            </a:r>
            <a:r>
              <a:rPr sz="1200" u="none" spc="-10" dirty="0">
                <a:latin typeface="Arial"/>
                <a:cs typeface="Arial"/>
              </a:rPr>
              <a:t> </a:t>
            </a:r>
            <a:r>
              <a:rPr sz="1200" u="none" dirty="0">
                <a:latin typeface="Arial"/>
                <a:cs typeface="Arial"/>
              </a:rPr>
              <a:t>25</a:t>
            </a:r>
            <a:r>
              <a:rPr sz="1200" u="none" spc="-25" dirty="0">
                <a:latin typeface="Arial"/>
                <a:cs typeface="Arial"/>
              </a:rPr>
              <a:t> </a:t>
            </a:r>
            <a:r>
              <a:rPr sz="1200" u="none" dirty="0">
                <a:latin typeface="Arial"/>
                <a:cs typeface="Arial"/>
              </a:rPr>
              <a:t>September</a:t>
            </a:r>
            <a:r>
              <a:rPr sz="1200" u="none" spc="-25" dirty="0">
                <a:latin typeface="Arial"/>
                <a:cs typeface="Arial"/>
              </a:rPr>
              <a:t> </a:t>
            </a:r>
            <a:r>
              <a:rPr sz="1200" u="none" spc="-10" dirty="0">
                <a:latin typeface="Arial"/>
                <a:cs typeface="Arial"/>
              </a:rPr>
              <a:t>2026).</a:t>
            </a:r>
            <a:endParaRPr sz="1200">
              <a:latin typeface="Arial"/>
              <a:cs typeface="Arial"/>
            </a:endParaRPr>
          </a:p>
          <a:p>
            <a:pPr marL="184785" marR="5080" indent="-172720" algn="just">
              <a:lnSpc>
                <a:spcPct val="100000"/>
              </a:lnSpc>
              <a:buChar char="•"/>
              <a:tabLst>
                <a:tab pos="184785" algn="l"/>
              </a:tabLst>
            </a:pPr>
            <a:r>
              <a:rPr sz="1200" dirty="0">
                <a:latin typeface="Arial"/>
                <a:cs typeface="Arial"/>
              </a:rPr>
              <a:t>Ghasemian, A., Sargeran, K., Khami, M.R. and Shamshiri, A.R. (2024) “Effects of</a:t>
            </a:r>
            <a:r>
              <a:rPr sz="1200" spc="130" dirty="0">
                <a:latin typeface="Arial"/>
                <a:cs typeface="Arial"/>
              </a:rPr>
              <a:t> </a:t>
            </a:r>
            <a:r>
              <a:rPr sz="1200" dirty="0">
                <a:latin typeface="Arial"/>
                <a:cs typeface="Arial"/>
              </a:rPr>
              <a:t>educational interventions based on the theory of</a:t>
            </a:r>
            <a:r>
              <a:rPr sz="1200" spc="130" dirty="0">
                <a:latin typeface="Arial"/>
                <a:cs typeface="Arial"/>
              </a:rPr>
              <a:t> </a:t>
            </a:r>
            <a:r>
              <a:rPr sz="1200" dirty="0">
                <a:latin typeface="Arial"/>
                <a:cs typeface="Arial"/>
              </a:rPr>
              <a:t>planned behavior on oral </a:t>
            </a:r>
            <a:r>
              <a:rPr sz="1200" spc="-10" dirty="0">
                <a:latin typeface="Arial"/>
                <a:cs typeface="Arial"/>
              </a:rPr>
              <a:t>cancer-</a:t>
            </a:r>
            <a:r>
              <a:rPr sz="1200" dirty="0">
                <a:latin typeface="Arial"/>
                <a:cs typeface="Arial"/>
              </a:rPr>
              <a:t>related knowledge</a:t>
            </a:r>
            <a:r>
              <a:rPr sz="1200" spc="-15" dirty="0">
                <a:latin typeface="Arial"/>
                <a:cs typeface="Arial"/>
              </a:rPr>
              <a:t> </a:t>
            </a:r>
            <a:r>
              <a:rPr sz="1200" dirty="0">
                <a:latin typeface="Arial"/>
                <a:cs typeface="Arial"/>
              </a:rPr>
              <a:t>and</a:t>
            </a:r>
            <a:r>
              <a:rPr sz="1200" spc="-5" dirty="0">
                <a:latin typeface="Arial"/>
                <a:cs typeface="Arial"/>
              </a:rPr>
              <a:t> </a:t>
            </a:r>
            <a:r>
              <a:rPr sz="1200" dirty="0">
                <a:latin typeface="Arial"/>
                <a:cs typeface="Arial"/>
              </a:rPr>
              <a:t>tobacco smoking</a:t>
            </a:r>
            <a:r>
              <a:rPr sz="1200" spc="-5" dirty="0">
                <a:latin typeface="Arial"/>
                <a:cs typeface="Arial"/>
              </a:rPr>
              <a:t> </a:t>
            </a:r>
            <a:r>
              <a:rPr sz="1200" dirty="0">
                <a:latin typeface="Arial"/>
                <a:cs typeface="Arial"/>
              </a:rPr>
              <a:t>in</a:t>
            </a:r>
            <a:r>
              <a:rPr sz="1200" spc="-5" dirty="0">
                <a:latin typeface="Arial"/>
                <a:cs typeface="Arial"/>
              </a:rPr>
              <a:t> </a:t>
            </a:r>
            <a:r>
              <a:rPr sz="1200" dirty="0">
                <a:latin typeface="Arial"/>
                <a:cs typeface="Arial"/>
              </a:rPr>
              <a:t>adults:</a:t>
            </a:r>
            <a:r>
              <a:rPr sz="1200" spc="-10" dirty="0">
                <a:latin typeface="Arial"/>
                <a:cs typeface="Arial"/>
              </a:rPr>
              <a:t> </a:t>
            </a:r>
            <a:r>
              <a:rPr sz="1200" dirty="0">
                <a:latin typeface="Arial"/>
                <a:cs typeface="Arial"/>
              </a:rPr>
              <a:t>A</a:t>
            </a:r>
            <a:r>
              <a:rPr sz="1200" spc="-50" dirty="0">
                <a:latin typeface="Arial"/>
                <a:cs typeface="Arial"/>
              </a:rPr>
              <a:t> </a:t>
            </a:r>
            <a:r>
              <a:rPr sz="1200" dirty="0">
                <a:latin typeface="Arial"/>
                <a:cs typeface="Arial"/>
              </a:rPr>
              <a:t>cluster randomized controlled trial,” </a:t>
            </a:r>
            <a:r>
              <a:rPr sz="1200" i="1" dirty="0">
                <a:latin typeface="Arial"/>
                <a:cs typeface="Arial"/>
              </a:rPr>
              <a:t>BMC Cancer</a:t>
            </a:r>
            <a:r>
              <a:rPr sz="1200" dirty="0">
                <a:latin typeface="Arial"/>
                <a:cs typeface="Arial"/>
              </a:rPr>
              <a:t>,</a:t>
            </a:r>
            <a:r>
              <a:rPr sz="1200" spc="-10" dirty="0">
                <a:latin typeface="Arial"/>
                <a:cs typeface="Arial"/>
              </a:rPr>
              <a:t> </a:t>
            </a:r>
            <a:r>
              <a:rPr sz="1200" dirty="0">
                <a:latin typeface="Arial"/>
                <a:cs typeface="Arial"/>
              </a:rPr>
              <a:t>24(1),</a:t>
            </a:r>
            <a:r>
              <a:rPr sz="1200" spc="-10" dirty="0">
                <a:latin typeface="Arial"/>
                <a:cs typeface="Arial"/>
              </a:rPr>
              <a:t> </a:t>
            </a:r>
            <a:r>
              <a:rPr sz="1200" dirty="0">
                <a:latin typeface="Arial"/>
                <a:cs typeface="Arial"/>
              </a:rPr>
              <a:t>pp. </a:t>
            </a:r>
            <a:r>
              <a:rPr sz="1200" spc="-10" dirty="0">
                <a:latin typeface="Arial"/>
                <a:cs typeface="Arial"/>
              </a:rPr>
              <a:t>34–</a:t>
            </a:r>
            <a:r>
              <a:rPr sz="1200" dirty="0">
                <a:latin typeface="Arial"/>
                <a:cs typeface="Arial"/>
              </a:rPr>
              <a:t>98. Available</a:t>
            </a:r>
            <a:r>
              <a:rPr sz="1200" spc="-5" dirty="0">
                <a:latin typeface="Arial"/>
                <a:cs typeface="Arial"/>
              </a:rPr>
              <a:t> </a:t>
            </a:r>
            <a:r>
              <a:rPr sz="1200" dirty="0">
                <a:latin typeface="Arial"/>
                <a:cs typeface="Arial"/>
              </a:rPr>
              <a:t>at:</a:t>
            </a:r>
            <a:r>
              <a:rPr sz="1200" spc="-10" dirty="0">
                <a:latin typeface="Arial"/>
                <a:cs typeface="Arial"/>
              </a:rPr>
              <a:t> </a:t>
            </a:r>
            <a:r>
              <a:rPr sz="1200" u="sng" spc="-10" dirty="0">
                <a:solidFill>
                  <a:srgbClr val="467885"/>
                </a:solidFill>
                <a:uFill>
                  <a:solidFill>
                    <a:srgbClr val="467885"/>
                  </a:solidFill>
                </a:uFill>
                <a:latin typeface="Arial"/>
                <a:cs typeface="Arial"/>
                <a:hlinkClick r:id="rId8"/>
              </a:rPr>
              <a:t>https://do</a:t>
            </a:r>
            <a:r>
              <a:rPr sz="1200" u="sng" spc="-10" dirty="0">
                <a:solidFill>
                  <a:srgbClr val="467885"/>
                </a:solidFill>
                <a:uFill>
                  <a:solidFill>
                    <a:srgbClr val="467885"/>
                  </a:solidFill>
                </a:uFill>
                <a:latin typeface="Arial"/>
                <a:cs typeface="Arial"/>
              </a:rPr>
              <a:t>i</a:t>
            </a:r>
            <a:r>
              <a:rPr sz="1200" u="sng" spc="-10" dirty="0">
                <a:solidFill>
                  <a:srgbClr val="467885"/>
                </a:solidFill>
                <a:uFill>
                  <a:solidFill>
                    <a:srgbClr val="467885"/>
                  </a:solidFill>
                </a:uFill>
                <a:latin typeface="Arial"/>
                <a:cs typeface="Arial"/>
                <a:hlinkClick r:id="rId8"/>
              </a:rPr>
              <a:t>.org/10.1186/s12885-</a:t>
            </a:r>
            <a:r>
              <a:rPr sz="1200" u="sng" spc="-20" dirty="0">
                <a:solidFill>
                  <a:srgbClr val="467885"/>
                </a:solidFill>
                <a:uFill>
                  <a:solidFill>
                    <a:srgbClr val="467885"/>
                  </a:solidFill>
                </a:uFill>
                <a:latin typeface="Arial"/>
                <a:cs typeface="Arial"/>
                <a:hlinkClick r:id="rId8"/>
              </a:rPr>
              <a:t>024-</a:t>
            </a:r>
            <a:r>
              <a:rPr sz="1200" u="sng" spc="-25" dirty="0">
                <a:solidFill>
                  <a:srgbClr val="467885"/>
                </a:solidFill>
                <a:uFill>
                  <a:solidFill>
                    <a:srgbClr val="467885"/>
                  </a:solidFill>
                </a:uFill>
                <a:latin typeface="Arial"/>
                <a:cs typeface="Arial"/>
                <a:hlinkClick r:id="rId8"/>
              </a:rPr>
              <a:t>11845-</a:t>
            </a:r>
            <a:r>
              <a:rPr sz="1200" u="sng" dirty="0">
                <a:solidFill>
                  <a:srgbClr val="467885"/>
                </a:solidFill>
                <a:uFill>
                  <a:solidFill>
                    <a:srgbClr val="467885"/>
                  </a:solidFill>
                </a:uFill>
                <a:latin typeface="Arial"/>
                <a:cs typeface="Arial"/>
                <a:hlinkClick r:id="rId8"/>
              </a:rPr>
              <a:t>2</a:t>
            </a:r>
            <a:r>
              <a:rPr sz="1200" u="none" dirty="0">
                <a:latin typeface="Arial"/>
                <a:cs typeface="Arial"/>
              </a:rPr>
              <a:t>.</a:t>
            </a:r>
            <a:r>
              <a:rPr sz="1200" u="none" spc="-35" dirty="0">
                <a:latin typeface="Arial"/>
                <a:cs typeface="Arial"/>
              </a:rPr>
              <a:t> </a:t>
            </a:r>
            <a:r>
              <a:rPr sz="1200" u="none" dirty="0">
                <a:latin typeface="Arial"/>
                <a:cs typeface="Arial"/>
              </a:rPr>
              <a:t>(Accessed</a:t>
            </a:r>
            <a:r>
              <a:rPr sz="1200" u="none" spc="-25" dirty="0">
                <a:latin typeface="Arial"/>
                <a:cs typeface="Arial"/>
              </a:rPr>
              <a:t> </a:t>
            </a:r>
            <a:r>
              <a:rPr sz="1200" u="none" dirty="0">
                <a:latin typeface="Arial"/>
                <a:cs typeface="Arial"/>
              </a:rPr>
              <a:t>on:</a:t>
            </a:r>
            <a:r>
              <a:rPr sz="1200" u="none" spc="-15" dirty="0">
                <a:latin typeface="Arial"/>
                <a:cs typeface="Arial"/>
              </a:rPr>
              <a:t> </a:t>
            </a:r>
            <a:r>
              <a:rPr sz="1200" u="none" dirty="0">
                <a:latin typeface="Arial"/>
                <a:cs typeface="Arial"/>
              </a:rPr>
              <a:t>25</a:t>
            </a:r>
            <a:r>
              <a:rPr sz="1200" u="none" spc="-20" dirty="0">
                <a:latin typeface="Arial"/>
                <a:cs typeface="Arial"/>
              </a:rPr>
              <a:t> </a:t>
            </a:r>
            <a:r>
              <a:rPr sz="1200" u="none" dirty="0">
                <a:latin typeface="Arial"/>
                <a:cs typeface="Arial"/>
              </a:rPr>
              <a:t>September</a:t>
            </a:r>
            <a:r>
              <a:rPr sz="1200" u="none" spc="-40" dirty="0">
                <a:latin typeface="Arial"/>
                <a:cs typeface="Arial"/>
              </a:rPr>
              <a:t> </a:t>
            </a:r>
            <a:r>
              <a:rPr sz="1200" u="none" spc="-10" dirty="0">
                <a:latin typeface="Arial"/>
                <a:cs typeface="Arial"/>
              </a:rPr>
              <a:t>2026).</a:t>
            </a:r>
            <a:endParaRPr sz="1200">
              <a:latin typeface="Arial"/>
              <a:cs typeface="Arial"/>
            </a:endParaRPr>
          </a:p>
        </p:txBody>
      </p:sp>
      <p:sp>
        <p:nvSpPr>
          <p:cNvPr id="5" name="object 5"/>
          <p:cNvSpPr txBox="1"/>
          <p:nvPr/>
        </p:nvSpPr>
        <p:spPr>
          <a:xfrm>
            <a:off x="307340" y="5272278"/>
            <a:ext cx="1544320" cy="208279"/>
          </a:xfrm>
          <a:prstGeom prst="rect">
            <a:avLst/>
          </a:prstGeom>
        </p:spPr>
        <p:txBody>
          <a:bodyPr vert="horz" wrap="square" lIns="0" tIns="12700" rIns="0" bIns="0" rtlCol="0">
            <a:spAutoFit/>
          </a:bodyPr>
          <a:lstStyle/>
          <a:p>
            <a:pPr marL="186055" indent="-173355">
              <a:lnSpc>
                <a:spcPct val="100000"/>
              </a:lnSpc>
              <a:spcBef>
                <a:spcPts val="100"/>
              </a:spcBef>
              <a:buChar char="•"/>
              <a:tabLst>
                <a:tab pos="186055" algn="l"/>
                <a:tab pos="1092835" algn="l"/>
              </a:tabLst>
            </a:pPr>
            <a:r>
              <a:rPr sz="1200" spc="-10" dirty="0">
                <a:latin typeface="Arial"/>
                <a:cs typeface="Arial"/>
              </a:rPr>
              <a:t>GOV.UK</a:t>
            </a:r>
            <a:r>
              <a:rPr sz="1200" dirty="0">
                <a:latin typeface="Arial"/>
                <a:cs typeface="Arial"/>
              </a:rPr>
              <a:t>	</a:t>
            </a:r>
            <a:r>
              <a:rPr sz="1200" spc="-10" dirty="0">
                <a:latin typeface="Arial"/>
                <a:cs typeface="Arial"/>
              </a:rPr>
              <a:t>(2024)</a:t>
            </a:r>
            <a:endParaRPr sz="1200">
              <a:latin typeface="Arial"/>
              <a:cs typeface="Arial"/>
            </a:endParaRPr>
          </a:p>
        </p:txBody>
      </p:sp>
      <p:sp>
        <p:nvSpPr>
          <p:cNvPr id="6" name="object 6"/>
          <p:cNvSpPr txBox="1"/>
          <p:nvPr/>
        </p:nvSpPr>
        <p:spPr>
          <a:xfrm>
            <a:off x="2153157" y="5272278"/>
            <a:ext cx="9795510" cy="208279"/>
          </a:xfrm>
          <a:prstGeom prst="rect">
            <a:avLst/>
          </a:prstGeom>
        </p:spPr>
        <p:txBody>
          <a:bodyPr vert="horz" wrap="square" lIns="0" tIns="12700" rIns="0" bIns="0" rtlCol="0">
            <a:spAutoFit/>
          </a:bodyPr>
          <a:lstStyle/>
          <a:p>
            <a:pPr marL="12700">
              <a:lnSpc>
                <a:spcPct val="100000"/>
              </a:lnSpc>
              <a:spcBef>
                <a:spcPts val="100"/>
              </a:spcBef>
              <a:tabLst>
                <a:tab pos="685800" algn="l"/>
                <a:tab pos="1577975" algn="l"/>
                <a:tab pos="2310765" algn="l"/>
                <a:tab pos="2754630" algn="l"/>
                <a:tab pos="3293745" algn="l"/>
                <a:tab pos="3832225" algn="l"/>
                <a:tab pos="4206875" algn="l"/>
                <a:tab pos="4899025" algn="l"/>
                <a:tab pos="5403215" algn="l"/>
                <a:tab pos="6261735" algn="l"/>
                <a:tab pos="7214234" algn="l"/>
                <a:tab pos="8671560" algn="l"/>
                <a:tab pos="9611995" algn="l"/>
              </a:tabLst>
            </a:pPr>
            <a:r>
              <a:rPr sz="1200" i="1" spc="-20" dirty="0">
                <a:latin typeface="Arial"/>
                <a:cs typeface="Arial"/>
              </a:rPr>
              <a:t>Adult</a:t>
            </a:r>
            <a:r>
              <a:rPr sz="1200" i="1" dirty="0">
                <a:latin typeface="Arial"/>
                <a:cs typeface="Arial"/>
              </a:rPr>
              <a:t>	</a:t>
            </a:r>
            <a:r>
              <a:rPr sz="1200" i="1" spc="-10" dirty="0">
                <a:latin typeface="Arial"/>
                <a:cs typeface="Arial"/>
              </a:rPr>
              <a:t>smoking</a:t>
            </a:r>
            <a:r>
              <a:rPr sz="1200" i="1" dirty="0">
                <a:latin typeface="Arial"/>
                <a:cs typeface="Arial"/>
              </a:rPr>
              <a:t>	</a:t>
            </a:r>
            <a:r>
              <a:rPr sz="1200" i="1" spc="-10" dirty="0">
                <a:latin typeface="Arial"/>
                <a:cs typeface="Arial"/>
              </a:rPr>
              <a:t>habits</a:t>
            </a:r>
            <a:r>
              <a:rPr sz="1200" i="1" dirty="0">
                <a:latin typeface="Arial"/>
                <a:cs typeface="Arial"/>
              </a:rPr>
              <a:t>	</a:t>
            </a:r>
            <a:r>
              <a:rPr sz="1200" i="1" spc="-25" dirty="0">
                <a:latin typeface="Arial"/>
                <a:cs typeface="Arial"/>
              </a:rPr>
              <a:t>in</a:t>
            </a:r>
            <a:r>
              <a:rPr sz="1200" i="1" dirty="0">
                <a:latin typeface="Arial"/>
                <a:cs typeface="Arial"/>
              </a:rPr>
              <a:t>	</a:t>
            </a:r>
            <a:r>
              <a:rPr sz="1200" i="1" spc="-25" dirty="0">
                <a:latin typeface="Arial"/>
                <a:cs typeface="Arial"/>
              </a:rPr>
              <a:t>the</a:t>
            </a:r>
            <a:r>
              <a:rPr sz="1200" i="1" dirty="0">
                <a:latin typeface="Arial"/>
                <a:cs typeface="Arial"/>
              </a:rPr>
              <a:t>	</a:t>
            </a:r>
            <a:r>
              <a:rPr sz="1200" i="1" spc="-25" dirty="0">
                <a:latin typeface="Arial"/>
                <a:cs typeface="Arial"/>
              </a:rPr>
              <a:t>UK</a:t>
            </a:r>
            <a:r>
              <a:rPr sz="1200" i="1" dirty="0">
                <a:latin typeface="Arial"/>
                <a:cs typeface="Arial"/>
              </a:rPr>
              <a:t>	</a:t>
            </a:r>
            <a:r>
              <a:rPr sz="1200" i="1" spc="-50" dirty="0">
                <a:latin typeface="Arial"/>
                <a:cs typeface="Arial"/>
              </a:rPr>
              <a:t>-</a:t>
            </a:r>
            <a:r>
              <a:rPr sz="1200" i="1" dirty="0">
                <a:latin typeface="Arial"/>
                <a:cs typeface="Arial"/>
              </a:rPr>
              <a:t>	</a:t>
            </a:r>
            <a:r>
              <a:rPr sz="1200" i="1" spc="-10" dirty="0">
                <a:latin typeface="Arial"/>
                <a:cs typeface="Arial"/>
              </a:rPr>
              <a:t>office</a:t>
            </a:r>
            <a:r>
              <a:rPr sz="1200" i="1" dirty="0">
                <a:latin typeface="Arial"/>
                <a:cs typeface="Arial"/>
              </a:rPr>
              <a:t>	</a:t>
            </a:r>
            <a:r>
              <a:rPr sz="1200" i="1" spc="-25" dirty="0">
                <a:latin typeface="Arial"/>
                <a:cs typeface="Arial"/>
              </a:rPr>
              <a:t>for</a:t>
            </a:r>
            <a:r>
              <a:rPr sz="1200" i="1" dirty="0">
                <a:latin typeface="Arial"/>
                <a:cs typeface="Arial"/>
              </a:rPr>
              <a:t>	</a:t>
            </a:r>
            <a:r>
              <a:rPr sz="1200" i="1" spc="-10" dirty="0">
                <a:latin typeface="Arial"/>
                <a:cs typeface="Arial"/>
              </a:rPr>
              <a:t>national</a:t>
            </a:r>
            <a:r>
              <a:rPr sz="1200" i="1" dirty="0">
                <a:latin typeface="Arial"/>
                <a:cs typeface="Arial"/>
              </a:rPr>
              <a:t>	</a:t>
            </a:r>
            <a:r>
              <a:rPr sz="1200" i="1" spc="-10" dirty="0">
                <a:latin typeface="Arial"/>
                <a:cs typeface="Arial"/>
              </a:rPr>
              <a:t>statistics</a:t>
            </a:r>
            <a:r>
              <a:rPr sz="1200" spc="-10" dirty="0">
                <a:latin typeface="Arial"/>
                <a:cs typeface="Arial"/>
              </a:rPr>
              <a:t>,</a:t>
            </a:r>
            <a:r>
              <a:rPr sz="1200" dirty="0">
                <a:latin typeface="Arial"/>
                <a:cs typeface="Arial"/>
              </a:rPr>
              <a:t>	</a:t>
            </a:r>
            <a:r>
              <a:rPr sz="1200" i="1" spc="-10" dirty="0">
                <a:latin typeface="Arial"/>
                <a:cs typeface="Arial"/>
                <a:hlinkClick r:id="rId9"/>
              </a:rPr>
              <a:t>www.ons.gov.uk</a:t>
            </a:r>
            <a:r>
              <a:rPr sz="1200" spc="-10" dirty="0">
                <a:latin typeface="Arial"/>
                <a:cs typeface="Arial"/>
                <a:hlinkClick r:id="rId9"/>
              </a:rPr>
              <a:t>.</a:t>
            </a:r>
            <a:r>
              <a:rPr sz="1200" dirty="0">
                <a:latin typeface="Arial"/>
                <a:cs typeface="Arial"/>
              </a:rPr>
              <a:t>	</a:t>
            </a:r>
            <a:r>
              <a:rPr sz="1200" spc="-10" dirty="0">
                <a:latin typeface="Arial"/>
                <a:cs typeface="Arial"/>
              </a:rPr>
              <a:t>Available</a:t>
            </a:r>
            <a:r>
              <a:rPr sz="1200" dirty="0">
                <a:latin typeface="Arial"/>
                <a:cs typeface="Arial"/>
              </a:rPr>
              <a:t>	</a:t>
            </a:r>
            <a:r>
              <a:rPr sz="1200" spc="-25" dirty="0">
                <a:latin typeface="Arial"/>
                <a:cs typeface="Arial"/>
              </a:rPr>
              <a:t>at:</a:t>
            </a:r>
            <a:endParaRPr sz="1200">
              <a:latin typeface="Arial"/>
              <a:cs typeface="Arial"/>
            </a:endParaRPr>
          </a:p>
        </p:txBody>
      </p:sp>
      <p:sp>
        <p:nvSpPr>
          <p:cNvPr id="7" name="object 7"/>
          <p:cNvSpPr txBox="1"/>
          <p:nvPr/>
        </p:nvSpPr>
        <p:spPr>
          <a:xfrm>
            <a:off x="307340" y="5455107"/>
            <a:ext cx="11641455" cy="1122680"/>
          </a:xfrm>
          <a:prstGeom prst="rect">
            <a:avLst/>
          </a:prstGeom>
        </p:spPr>
        <p:txBody>
          <a:bodyPr vert="horz" wrap="square" lIns="0" tIns="12700" rIns="0" bIns="0" rtlCol="0">
            <a:spAutoFit/>
          </a:bodyPr>
          <a:lstStyle/>
          <a:p>
            <a:pPr marL="184785" marR="6350">
              <a:lnSpc>
                <a:spcPct val="100000"/>
              </a:lnSpc>
              <a:spcBef>
                <a:spcPts val="100"/>
              </a:spcBef>
            </a:pPr>
            <a:r>
              <a:rPr sz="1200" u="sng" spc="-10" dirty="0">
                <a:solidFill>
                  <a:srgbClr val="467885"/>
                </a:solidFill>
                <a:uFill>
                  <a:solidFill>
                    <a:srgbClr val="467885"/>
                  </a:solidFill>
                </a:uFill>
                <a:latin typeface="Arial"/>
                <a:cs typeface="Arial"/>
                <a:hlinkClick r:id="rId10"/>
              </a:rPr>
              <a:t>https://www.ons.gov.uk/peoplepopulationandcommunity/healthandsocialcare/healthandlifeexpectancies/bulletins/adultsmokinghabitsingreatbritain/latest</a:t>
            </a:r>
            <a:r>
              <a:rPr sz="1200" u="none" spc="-10" dirty="0">
                <a:latin typeface="Arial"/>
                <a:cs typeface="Arial"/>
              </a:rPr>
              <a:t>.</a:t>
            </a:r>
            <a:r>
              <a:rPr sz="1200" u="none" spc="120" dirty="0">
                <a:latin typeface="Arial"/>
                <a:cs typeface="Arial"/>
              </a:rPr>
              <a:t>  </a:t>
            </a:r>
            <a:r>
              <a:rPr sz="1200" u="none" dirty="0">
                <a:latin typeface="Arial"/>
                <a:cs typeface="Arial"/>
              </a:rPr>
              <a:t>(Accessed</a:t>
            </a:r>
            <a:r>
              <a:rPr sz="1200" u="none" spc="140" dirty="0">
                <a:latin typeface="Arial"/>
                <a:cs typeface="Arial"/>
              </a:rPr>
              <a:t> </a:t>
            </a:r>
            <a:r>
              <a:rPr sz="1200" u="none" dirty="0">
                <a:latin typeface="Arial"/>
                <a:cs typeface="Arial"/>
              </a:rPr>
              <a:t>on:</a:t>
            </a:r>
            <a:r>
              <a:rPr sz="1200" u="none" spc="125" dirty="0">
                <a:latin typeface="Arial"/>
                <a:cs typeface="Arial"/>
              </a:rPr>
              <a:t> </a:t>
            </a:r>
            <a:r>
              <a:rPr sz="1200" u="none" spc="-25" dirty="0">
                <a:latin typeface="Arial"/>
                <a:cs typeface="Arial"/>
              </a:rPr>
              <a:t>25 </a:t>
            </a:r>
            <a:r>
              <a:rPr sz="1200" u="none" dirty="0">
                <a:latin typeface="Arial"/>
                <a:cs typeface="Arial"/>
              </a:rPr>
              <a:t>September</a:t>
            </a:r>
            <a:r>
              <a:rPr sz="1200" u="none" spc="-50" dirty="0">
                <a:latin typeface="Arial"/>
                <a:cs typeface="Arial"/>
              </a:rPr>
              <a:t> </a:t>
            </a:r>
            <a:r>
              <a:rPr sz="1200" u="none" spc="-10" dirty="0">
                <a:latin typeface="Arial"/>
                <a:cs typeface="Arial"/>
              </a:rPr>
              <a:t>2026).</a:t>
            </a:r>
            <a:endParaRPr sz="1200">
              <a:latin typeface="Arial"/>
              <a:cs typeface="Arial"/>
            </a:endParaRPr>
          </a:p>
          <a:p>
            <a:pPr marL="184785" marR="5080" indent="-172720">
              <a:lnSpc>
                <a:spcPct val="100000"/>
              </a:lnSpc>
              <a:buChar char="•"/>
              <a:tabLst>
                <a:tab pos="184785" algn="l"/>
              </a:tabLst>
            </a:pPr>
            <a:r>
              <a:rPr sz="1200" dirty="0">
                <a:latin typeface="Arial"/>
                <a:cs typeface="Arial"/>
              </a:rPr>
              <a:t>Harms,</a:t>
            </a:r>
            <a:r>
              <a:rPr sz="1200" spc="-10" dirty="0">
                <a:latin typeface="Arial"/>
                <a:cs typeface="Arial"/>
              </a:rPr>
              <a:t> </a:t>
            </a:r>
            <a:r>
              <a:rPr sz="1200" dirty="0">
                <a:latin typeface="Arial"/>
                <a:cs typeface="Arial"/>
              </a:rPr>
              <a:t>L.,</a:t>
            </a:r>
            <a:r>
              <a:rPr sz="1200" spc="-10" dirty="0">
                <a:latin typeface="Arial"/>
                <a:cs typeface="Arial"/>
              </a:rPr>
              <a:t> </a:t>
            </a:r>
            <a:r>
              <a:rPr sz="1200" dirty="0">
                <a:latin typeface="Arial"/>
                <a:cs typeface="Arial"/>
              </a:rPr>
              <a:t>Gubbels,</a:t>
            </a:r>
            <a:r>
              <a:rPr sz="1200" spc="-10" dirty="0">
                <a:latin typeface="Arial"/>
                <a:cs typeface="Arial"/>
              </a:rPr>
              <a:t> </a:t>
            </a:r>
            <a:r>
              <a:rPr sz="1200" dirty="0">
                <a:latin typeface="Arial"/>
                <a:cs typeface="Arial"/>
              </a:rPr>
              <a:t>J.</a:t>
            </a:r>
            <a:r>
              <a:rPr sz="1200" spc="-10" dirty="0">
                <a:latin typeface="Arial"/>
                <a:cs typeface="Arial"/>
              </a:rPr>
              <a:t> </a:t>
            </a:r>
            <a:r>
              <a:rPr sz="1200" dirty="0">
                <a:latin typeface="Arial"/>
                <a:cs typeface="Arial"/>
              </a:rPr>
              <a:t>and</a:t>
            </a:r>
            <a:r>
              <a:rPr sz="1200" spc="-5" dirty="0">
                <a:latin typeface="Arial"/>
                <a:cs typeface="Arial"/>
              </a:rPr>
              <a:t> </a:t>
            </a:r>
            <a:r>
              <a:rPr sz="1200" dirty="0">
                <a:latin typeface="Arial"/>
                <a:cs typeface="Arial"/>
              </a:rPr>
              <a:t>Gerards,</a:t>
            </a:r>
            <a:r>
              <a:rPr sz="1200" spc="-10" dirty="0">
                <a:latin typeface="Arial"/>
                <a:cs typeface="Arial"/>
              </a:rPr>
              <a:t> </a:t>
            </a:r>
            <a:r>
              <a:rPr sz="1200" dirty="0">
                <a:latin typeface="Arial"/>
                <a:cs typeface="Arial"/>
              </a:rPr>
              <a:t>S.</a:t>
            </a:r>
            <a:r>
              <a:rPr sz="1200" spc="-10" dirty="0">
                <a:latin typeface="Arial"/>
                <a:cs typeface="Arial"/>
              </a:rPr>
              <a:t> </a:t>
            </a:r>
            <a:r>
              <a:rPr sz="1200" dirty="0">
                <a:latin typeface="Arial"/>
                <a:cs typeface="Arial"/>
              </a:rPr>
              <a:t>(2024)</a:t>
            </a:r>
            <a:r>
              <a:rPr sz="1200" spc="-10" dirty="0">
                <a:latin typeface="Arial"/>
                <a:cs typeface="Arial"/>
              </a:rPr>
              <a:t> </a:t>
            </a:r>
            <a:r>
              <a:rPr sz="1200" dirty="0">
                <a:latin typeface="Arial"/>
                <a:cs typeface="Arial"/>
              </a:rPr>
              <a:t>“Involving</a:t>
            </a:r>
            <a:r>
              <a:rPr sz="1200" spc="-15" dirty="0">
                <a:latin typeface="Arial"/>
                <a:cs typeface="Arial"/>
              </a:rPr>
              <a:t> </a:t>
            </a:r>
            <a:r>
              <a:rPr sz="1200" dirty="0">
                <a:latin typeface="Arial"/>
                <a:cs typeface="Arial"/>
              </a:rPr>
              <a:t>stakeholders</a:t>
            </a:r>
            <a:r>
              <a:rPr sz="1200" spc="-15" dirty="0">
                <a:latin typeface="Arial"/>
                <a:cs typeface="Arial"/>
              </a:rPr>
              <a:t> </a:t>
            </a:r>
            <a:r>
              <a:rPr sz="1200" dirty="0">
                <a:latin typeface="Arial"/>
                <a:cs typeface="Arial"/>
              </a:rPr>
              <a:t>in</a:t>
            </a:r>
            <a:r>
              <a:rPr sz="1200" spc="-10" dirty="0">
                <a:latin typeface="Arial"/>
                <a:cs typeface="Arial"/>
              </a:rPr>
              <a:t> </a:t>
            </a:r>
            <a:r>
              <a:rPr sz="1200" dirty="0">
                <a:latin typeface="Arial"/>
                <a:cs typeface="Arial"/>
              </a:rPr>
              <a:t>planning</a:t>
            </a:r>
            <a:r>
              <a:rPr sz="1200" spc="-15" dirty="0">
                <a:latin typeface="Arial"/>
                <a:cs typeface="Arial"/>
              </a:rPr>
              <a:t> </a:t>
            </a:r>
            <a:r>
              <a:rPr sz="1200" dirty="0">
                <a:latin typeface="Arial"/>
                <a:cs typeface="Arial"/>
              </a:rPr>
              <a:t>the </a:t>
            </a:r>
            <a:r>
              <a:rPr sz="1200" spc="-10" dirty="0">
                <a:latin typeface="Arial"/>
                <a:cs typeface="Arial"/>
              </a:rPr>
              <a:t>scale-</a:t>
            </a:r>
            <a:r>
              <a:rPr sz="1200" dirty="0">
                <a:latin typeface="Arial"/>
                <a:cs typeface="Arial"/>
              </a:rPr>
              <a:t>up</a:t>
            </a:r>
            <a:r>
              <a:rPr sz="1200" spc="-10" dirty="0">
                <a:latin typeface="Arial"/>
                <a:cs typeface="Arial"/>
              </a:rPr>
              <a:t> </a:t>
            </a:r>
            <a:r>
              <a:rPr sz="1200" dirty="0">
                <a:latin typeface="Arial"/>
                <a:cs typeface="Arial"/>
              </a:rPr>
              <a:t>of a</a:t>
            </a:r>
            <a:r>
              <a:rPr sz="1200" spc="-10" dirty="0">
                <a:latin typeface="Arial"/>
                <a:cs typeface="Arial"/>
              </a:rPr>
              <a:t> </a:t>
            </a:r>
            <a:r>
              <a:rPr sz="1200" dirty="0">
                <a:latin typeface="Arial"/>
                <a:cs typeface="Arial"/>
              </a:rPr>
              <a:t>health</a:t>
            </a:r>
            <a:r>
              <a:rPr sz="1200" spc="-5" dirty="0">
                <a:latin typeface="Arial"/>
                <a:cs typeface="Arial"/>
              </a:rPr>
              <a:t> </a:t>
            </a:r>
            <a:r>
              <a:rPr sz="1200" dirty="0">
                <a:latin typeface="Arial"/>
                <a:cs typeface="Arial"/>
              </a:rPr>
              <a:t>promotion</a:t>
            </a:r>
            <a:r>
              <a:rPr sz="1200" spc="-5" dirty="0">
                <a:latin typeface="Arial"/>
                <a:cs typeface="Arial"/>
              </a:rPr>
              <a:t> </a:t>
            </a:r>
            <a:r>
              <a:rPr sz="1200" dirty="0">
                <a:latin typeface="Arial"/>
                <a:cs typeface="Arial"/>
              </a:rPr>
              <a:t>intervention:</a:t>
            </a:r>
            <a:r>
              <a:rPr sz="1200" spc="-10" dirty="0">
                <a:latin typeface="Arial"/>
                <a:cs typeface="Arial"/>
              </a:rPr>
              <a:t> </a:t>
            </a:r>
            <a:r>
              <a:rPr sz="1200" dirty="0">
                <a:latin typeface="Arial"/>
                <a:cs typeface="Arial"/>
              </a:rPr>
              <a:t>A</a:t>
            </a:r>
            <a:r>
              <a:rPr sz="1200" spc="-75" dirty="0">
                <a:latin typeface="Arial"/>
                <a:cs typeface="Arial"/>
              </a:rPr>
              <a:t> </a:t>
            </a:r>
            <a:r>
              <a:rPr sz="1200" dirty="0">
                <a:latin typeface="Arial"/>
                <a:cs typeface="Arial"/>
              </a:rPr>
              <a:t>practical</a:t>
            </a:r>
            <a:r>
              <a:rPr sz="1200" spc="-10" dirty="0">
                <a:latin typeface="Arial"/>
                <a:cs typeface="Arial"/>
              </a:rPr>
              <a:t> </a:t>
            </a:r>
            <a:r>
              <a:rPr sz="1200" dirty="0">
                <a:latin typeface="Arial"/>
                <a:cs typeface="Arial"/>
              </a:rPr>
              <a:t>example,”</a:t>
            </a:r>
            <a:r>
              <a:rPr sz="1200" spc="5" dirty="0">
                <a:latin typeface="Arial"/>
                <a:cs typeface="Arial"/>
              </a:rPr>
              <a:t> </a:t>
            </a:r>
            <a:r>
              <a:rPr sz="1200" i="1" dirty="0">
                <a:latin typeface="Arial"/>
                <a:cs typeface="Arial"/>
              </a:rPr>
              <a:t>European</a:t>
            </a:r>
            <a:r>
              <a:rPr sz="1200" i="1" spc="-5" dirty="0">
                <a:latin typeface="Arial"/>
                <a:cs typeface="Arial"/>
              </a:rPr>
              <a:t> </a:t>
            </a:r>
            <a:r>
              <a:rPr sz="1200" i="1" spc="-10" dirty="0">
                <a:latin typeface="Arial"/>
                <a:cs typeface="Arial"/>
              </a:rPr>
              <a:t>Journal </a:t>
            </a:r>
            <a:r>
              <a:rPr sz="1200" i="1" dirty="0">
                <a:latin typeface="Arial"/>
                <a:cs typeface="Arial"/>
              </a:rPr>
              <a:t>of Public</a:t>
            </a:r>
            <a:r>
              <a:rPr sz="1200" i="1" spc="-5" dirty="0">
                <a:latin typeface="Arial"/>
                <a:cs typeface="Arial"/>
              </a:rPr>
              <a:t> </a:t>
            </a:r>
            <a:r>
              <a:rPr sz="1200" i="1" dirty="0">
                <a:latin typeface="Arial"/>
                <a:cs typeface="Arial"/>
              </a:rPr>
              <a:t>Health</a:t>
            </a:r>
            <a:r>
              <a:rPr sz="1200" dirty="0">
                <a:latin typeface="Arial"/>
                <a:cs typeface="Arial"/>
              </a:rPr>
              <a:t>,</a:t>
            </a:r>
            <a:r>
              <a:rPr sz="1200" spc="-5" dirty="0">
                <a:latin typeface="Arial"/>
                <a:cs typeface="Arial"/>
              </a:rPr>
              <a:t> </a:t>
            </a:r>
            <a:r>
              <a:rPr sz="1200" spc="-10" dirty="0">
                <a:latin typeface="Arial"/>
                <a:cs typeface="Arial"/>
              </a:rPr>
              <a:t>34(Supplement_3).</a:t>
            </a:r>
            <a:r>
              <a:rPr sz="1200" spc="-85" dirty="0">
                <a:latin typeface="Arial"/>
                <a:cs typeface="Arial"/>
              </a:rPr>
              <a:t> </a:t>
            </a:r>
            <a:r>
              <a:rPr sz="1200" dirty="0">
                <a:latin typeface="Arial"/>
                <a:cs typeface="Arial"/>
              </a:rPr>
              <a:t>Available</a:t>
            </a:r>
            <a:r>
              <a:rPr sz="1200" spc="-15" dirty="0">
                <a:latin typeface="Arial"/>
                <a:cs typeface="Arial"/>
              </a:rPr>
              <a:t> </a:t>
            </a:r>
            <a:r>
              <a:rPr sz="1200" dirty="0">
                <a:latin typeface="Arial"/>
                <a:cs typeface="Arial"/>
              </a:rPr>
              <a:t>at:</a:t>
            </a:r>
            <a:r>
              <a:rPr sz="1200" spc="20" dirty="0">
                <a:latin typeface="Arial"/>
                <a:cs typeface="Arial"/>
              </a:rPr>
              <a:t> </a:t>
            </a:r>
            <a:r>
              <a:rPr sz="1200" u="sng" spc="-10" dirty="0">
                <a:solidFill>
                  <a:srgbClr val="467885"/>
                </a:solidFill>
                <a:uFill>
                  <a:solidFill>
                    <a:srgbClr val="467885"/>
                  </a:solidFill>
                </a:uFill>
                <a:latin typeface="Arial"/>
                <a:cs typeface="Arial"/>
                <a:hlinkClick r:id="rId11"/>
              </a:rPr>
              <a:t>https://do</a:t>
            </a:r>
            <a:r>
              <a:rPr sz="1200" u="sng" spc="-10" dirty="0">
                <a:solidFill>
                  <a:srgbClr val="467885"/>
                </a:solidFill>
                <a:uFill>
                  <a:solidFill>
                    <a:srgbClr val="467885"/>
                  </a:solidFill>
                </a:uFill>
                <a:latin typeface="Arial"/>
                <a:cs typeface="Arial"/>
              </a:rPr>
              <a:t>i</a:t>
            </a:r>
            <a:r>
              <a:rPr sz="1200" u="sng" spc="-10" dirty="0">
                <a:solidFill>
                  <a:srgbClr val="467885"/>
                </a:solidFill>
                <a:uFill>
                  <a:solidFill>
                    <a:srgbClr val="467885"/>
                  </a:solidFill>
                </a:uFill>
                <a:latin typeface="Arial"/>
                <a:cs typeface="Arial"/>
                <a:hlinkClick r:id="rId11"/>
              </a:rPr>
              <a:t>.org/10.1093/eurpub/ckae144.467</a:t>
            </a:r>
            <a:r>
              <a:rPr sz="1200" u="none" spc="-25" dirty="0">
                <a:solidFill>
                  <a:srgbClr val="467885"/>
                </a:solidFill>
                <a:latin typeface="Arial"/>
                <a:cs typeface="Arial"/>
              </a:rPr>
              <a:t> </a:t>
            </a:r>
            <a:r>
              <a:rPr sz="1200" u="none" dirty="0">
                <a:latin typeface="Arial"/>
                <a:cs typeface="Arial"/>
              </a:rPr>
              <a:t>(Accessed on:</a:t>
            </a:r>
            <a:r>
              <a:rPr sz="1200" u="none" spc="-10" dirty="0">
                <a:latin typeface="Arial"/>
                <a:cs typeface="Arial"/>
              </a:rPr>
              <a:t> </a:t>
            </a:r>
            <a:r>
              <a:rPr sz="1200" u="none" dirty="0">
                <a:latin typeface="Arial"/>
                <a:cs typeface="Arial"/>
              </a:rPr>
              <a:t>27</a:t>
            </a:r>
            <a:r>
              <a:rPr sz="1200" u="none" spc="10" dirty="0">
                <a:latin typeface="Arial"/>
                <a:cs typeface="Arial"/>
              </a:rPr>
              <a:t> </a:t>
            </a:r>
            <a:r>
              <a:rPr sz="1200" u="none" dirty="0">
                <a:latin typeface="Arial"/>
                <a:cs typeface="Arial"/>
              </a:rPr>
              <a:t>September</a:t>
            </a:r>
            <a:r>
              <a:rPr sz="1200" u="none" spc="-5" dirty="0">
                <a:latin typeface="Arial"/>
                <a:cs typeface="Arial"/>
              </a:rPr>
              <a:t> </a:t>
            </a:r>
            <a:r>
              <a:rPr sz="1200" u="none" spc="-10" dirty="0">
                <a:latin typeface="Arial"/>
                <a:cs typeface="Arial"/>
              </a:rPr>
              <a:t>2026)..</a:t>
            </a:r>
            <a:endParaRPr sz="1200">
              <a:latin typeface="Arial"/>
              <a:cs typeface="Arial"/>
            </a:endParaRPr>
          </a:p>
          <a:p>
            <a:pPr marL="186055" indent="-173355">
              <a:lnSpc>
                <a:spcPct val="100000"/>
              </a:lnSpc>
              <a:buChar char="•"/>
              <a:tabLst>
                <a:tab pos="186055" algn="l"/>
              </a:tabLst>
            </a:pPr>
            <a:r>
              <a:rPr sz="1200" dirty="0">
                <a:latin typeface="Arial"/>
                <a:cs typeface="Arial"/>
              </a:rPr>
              <a:t>Jackson,</a:t>
            </a:r>
            <a:r>
              <a:rPr sz="1200" spc="40" dirty="0">
                <a:latin typeface="Arial"/>
                <a:cs typeface="Arial"/>
              </a:rPr>
              <a:t> </a:t>
            </a:r>
            <a:r>
              <a:rPr sz="1200" dirty="0">
                <a:latin typeface="Arial"/>
                <a:cs typeface="Arial"/>
              </a:rPr>
              <a:t>S.E.,</a:t>
            </a:r>
            <a:r>
              <a:rPr sz="1200" spc="40" dirty="0">
                <a:latin typeface="Arial"/>
                <a:cs typeface="Arial"/>
              </a:rPr>
              <a:t> </a:t>
            </a:r>
            <a:r>
              <a:rPr sz="1200" spc="-35" dirty="0">
                <a:latin typeface="Arial"/>
                <a:cs typeface="Arial"/>
              </a:rPr>
              <a:t>Tattan-</a:t>
            </a:r>
            <a:r>
              <a:rPr sz="1200" dirty="0">
                <a:latin typeface="Arial"/>
                <a:cs typeface="Arial"/>
              </a:rPr>
              <a:t>Birch,</a:t>
            </a:r>
            <a:r>
              <a:rPr sz="1200" spc="40" dirty="0">
                <a:latin typeface="Arial"/>
                <a:cs typeface="Arial"/>
              </a:rPr>
              <a:t> </a:t>
            </a:r>
            <a:r>
              <a:rPr sz="1200" dirty="0">
                <a:latin typeface="Arial"/>
                <a:cs typeface="Arial"/>
              </a:rPr>
              <a:t>H.,</a:t>
            </a:r>
            <a:r>
              <a:rPr sz="1200" spc="40" dirty="0">
                <a:latin typeface="Arial"/>
                <a:cs typeface="Arial"/>
              </a:rPr>
              <a:t> </a:t>
            </a:r>
            <a:r>
              <a:rPr sz="1200" dirty="0">
                <a:latin typeface="Arial"/>
                <a:cs typeface="Arial"/>
              </a:rPr>
              <a:t>Shahab,</a:t>
            </a:r>
            <a:r>
              <a:rPr sz="1200" spc="40" dirty="0">
                <a:latin typeface="Arial"/>
                <a:cs typeface="Arial"/>
              </a:rPr>
              <a:t> </a:t>
            </a:r>
            <a:r>
              <a:rPr sz="1200" dirty="0">
                <a:latin typeface="Arial"/>
                <a:cs typeface="Arial"/>
              </a:rPr>
              <a:t>L.</a:t>
            </a:r>
            <a:r>
              <a:rPr sz="1200" spc="25" dirty="0">
                <a:latin typeface="Arial"/>
                <a:cs typeface="Arial"/>
              </a:rPr>
              <a:t> </a:t>
            </a:r>
            <a:r>
              <a:rPr sz="1200" dirty="0">
                <a:latin typeface="Arial"/>
                <a:cs typeface="Arial"/>
              </a:rPr>
              <a:t>and</a:t>
            </a:r>
            <a:r>
              <a:rPr sz="1200" spc="40" dirty="0">
                <a:latin typeface="Arial"/>
                <a:cs typeface="Arial"/>
              </a:rPr>
              <a:t> </a:t>
            </a:r>
            <a:r>
              <a:rPr sz="1200" dirty="0">
                <a:latin typeface="Arial"/>
                <a:cs typeface="Arial"/>
              </a:rPr>
              <a:t>Brown,</a:t>
            </a:r>
            <a:r>
              <a:rPr sz="1200" spc="40" dirty="0">
                <a:latin typeface="Arial"/>
                <a:cs typeface="Arial"/>
              </a:rPr>
              <a:t> </a:t>
            </a:r>
            <a:r>
              <a:rPr sz="1200" dirty="0">
                <a:latin typeface="Arial"/>
                <a:cs typeface="Arial"/>
              </a:rPr>
              <a:t>J.</a:t>
            </a:r>
            <a:r>
              <a:rPr sz="1200" spc="40" dirty="0">
                <a:latin typeface="Arial"/>
                <a:cs typeface="Arial"/>
              </a:rPr>
              <a:t> </a:t>
            </a:r>
            <a:r>
              <a:rPr sz="1200" dirty="0">
                <a:latin typeface="Arial"/>
                <a:cs typeface="Arial"/>
              </a:rPr>
              <a:t>(2024)</a:t>
            </a:r>
            <a:r>
              <a:rPr sz="1200" spc="30" dirty="0">
                <a:latin typeface="Arial"/>
                <a:cs typeface="Arial"/>
              </a:rPr>
              <a:t> </a:t>
            </a:r>
            <a:r>
              <a:rPr sz="1200" dirty="0">
                <a:latin typeface="Arial"/>
                <a:cs typeface="Arial"/>
              </a:rPr>
              <a:t>“Trends</a:t>
            </a:r>
            <a:r>
              <a:rPr sz="1200" spc="40" dirty="0">
                <a:latin typeface="Arial"/>
                <a:cs typeface="Arial"/>
              </a:rPr>
              <a:t> </a:t>
            </a:r>
            <a:r>
              <a:rPr sz="1200" dirty="0">
                <a:latin typeface="Arial"/>
                <a:cs typeface="Arial"/>
              </a:rPr>
              <a:t>in</a:t>
            </a:r>
            <a:r>
              <a:rPr sz="1200" spc="40" dirty="0">
                <a:latin typeface="Arial"/>
                <a:cs typeface="Arial"/>
              </a:rPr>
              <a:t> </a:t>
            </a:r>
            <a:r>
              <a:rPr sz="1200" dirty="0">
                <a:latin typeface="Arial"/>
                <a:cs typeface="Arial"/>
              </a:rPr>
              <a:t>long</a:t>
            </a:r>
            <a:r>
              <a:rPr sz="1200" spc="30" dirty="0">
                <a:latin typeface="Arial"/>
                <a:cs typeface="Arial"/>
              </a:rPr>
              <a:t> </a:t>
            </a:r>
            <a:r>
              <a:rPr sz="1200" dirty="0">
                <a:latin typeface="Arial"/>
                <a:cs typeface="Arial"/>
              </a:rPr>
              <a:t>term</a:t>
            </a:r>
            <a:r>
              <a:rPr sz="1200" spc="40" dirty="0">
                <a:latin typeface="Arial"/>
                <a:cs typeface="Arial"/>
              </a:rPr>
              <a:t> </a:t>
            </a:r>
            <a:r>
              <a:rPr sz="1200" dirty="0">
                <a:latin typeface="Arial"/>
                <a:cs typeface="Arial"/>
              </a:rPr>
              <a:t>vaping</a:t>
            </a:r>
            <a:r>
              <a:rPr sz="1200" spc="30" dirty="0">
                <a:latin typeface="Arial"/>
                <a:cs typeface="Arial"/>
              </a:rPr>
              <a:t> </a:t>
            </a:r>
            <a:r>
              <a:rPr sz="1200" dirty="0">
                <a:latin typeface="Arial"/>
                <a:cs typeface="Arial"/>
              </a:rPr>
              <a:t>among</a:t>
            </a:r>
            <a:r>
              <a:rPr sz="1200" spc="30" dirty="0">
                <a:latin typeface="Arial"/>
                <a:cs typeface="Arial"/>
              </a:rPr>
              <a:t> </a:t>
            </a:r>
            <a:r>
              <a:rPr sz="1200" dirty="0">
                <a:latin typeface="Arial"/>
                <a:cs typeface="Arial"/>
              </a:rPr>
              <a:t>adults</a:t>
            </a:r>
            <a:r>
              <a:rPr sz="1200" spc="35" dirty="0">
                <a:latin typeface="Arial"/>
                <a:cs typeface="Arial"/>
              </a:rPr>
              <a:t> </a:t>
            </a:r>
            <a:r>
              <a:rPr sz="1200" dirty="0">
                <a:latin typeface="Arial"/>
                <a:cs typeface="Arial"/>
              </a:rPr>
              <a:t>in</a:t>
            </a:r>
            <a:r>
              <a:rPr sz="1200" spc="40" dirty="0">
                <a:latin typeface="Arial"/>
                <a:cs typeface="Arial"/>
              </a:rPr>
              <a:t> </a:t>
            </a:r>
            <a:r>
              <a:rPr sz="1200" dirty="0">
                <a:latin typeface="Arial"/>
                <a:cs typeface="Arial"/>
              </a:rPr>
              <a:t>England,</a:t>
            </a:r>
            <a:r>
              <a:rPr sz="1200" spc="35" dirty="0">
                <a:latin typeface="Arial"/>
                <a:cs typeface="Arial"/>
              </a:rPr>
              <a:t> </a:t>
            </a:r>
            <a:r>
              <a:rPr sz="1200" spc="-10" dirty="0">
                <a:latin typeface="Arial"/>
                <a:cs typeface="Arial"/>
              </a:rPr>
              <a:t>2013-</a:t>
            </a:r>
            <a:r>
              <a:rPr sz="1200" dirty="0">
                <a:latin typeface="Arial"/>
                <a:cs typeface="Arial"/>
              </a:rPr>
              <a:t>23:</a:t>
            </a:r>
            <a:r>
              <a:rPr sz="1200" spc="40" dirty="0">
                <a:latin typeface="Arial"/>
                <a:cs typeface="Arial"/>
              </a:rPr>
              <a:t> </a:t>
            </a:r>
            <a:r>
              <a:rPr sz="1200" dirty="0">
                <a:latin typeface="Arial"/>
                <a:cs typeface="Arial"/>
              </a:rPr>
              <a:t>Population</a:t>
            </a:r>
            <a:r>
              <a:rPr sz="1200" spc="45" dirty="0">
                <a:latin typeface="Arial"/>
                <a:cs typeface="Arial"/>
              </a:rPr>
              <a:t> </a:t>
            </a:r>
            <a:r>
              <a:rPr sz="1200" dirty="0">
                <a:latin typeface="Arial"/>
                <a:cs typeface="Arial"/>
              </a:rPr>
              <a:t>based</a:t>
            </a:r>
            <a:r>
              <a:rPr sz="1200" spc="40" dirty="0">
                <a:latin typeface="Arial"/>
                <a:cs typeface="Arial"/>
              </a:rPr>
              <a:t> </a:t>
            </a:r>
            <a:r>
              <a:rPr sz="1200" dirty="0">
                <a:latin typeface="Arial"/>
                <a:cs typeface="Arial"/>
              </a:rPr>
              <a:t>study,”</a:t>
            </a:r>
            <a:r>
              <a:rPr sz="1200" spc="45" dirty="0">
                <a:latin typeface="Arial"/>
                <a:cs typeface="Arial"/>
              </a:rPr>
              <a:t> </a:t>
            </a:r>
            <a:r>
              <a:rPr sz="1200" i="1" dirty="0">
                <a:latin typeface="Arial"/>
                <a:cs typeface="Arial"/>
              </a:rPr>
              <a:t>BMJ</a:t>
            </a:r>
            <a:r>
              <a:rPr sz="1200" dirty="0">
                <a:latin typeface="Arial"/>
                <a:cs typeface="Arial"/>
              </a:rPr>
              <a:t>,</a:t>
            </a:r>
            <a:r>
              <a:rPr sz="1200" spc="40" dirty="0">
                <a:latin typeface="Arial"/>
                <a:cs typeface="Arial"/>
              </a:rPr>
              <a:t> </a:t>
            </a:r>
            <a:r>
              <a:rPr sz="1200" spc="-10" dirty="0">
                <a:latin typeface="Arial"/>
                <a:cs typeface="Arial"/>
              </a:rPr>
              <a:t>386(6),</a:t>
            </a:r>
            <a:endParaRPr sz="1200">
              <a:latin typeface="Arial"/>
              <a:cs typeface="Arial"/>
            </a:endParaRPr>
          </a:p>
          <a:p>
            <a:pPr marL="184785">
              <a:lnSpc>
                <a:spcPct val="100000"/>
              </a:lnSpc>
            </a:pPr>
            <a:r>
              <a:rPr sz="1200" dirty="0">
                <a:latin typeface="Arial"/>
                <a:cs typeface="Arial"/>
              </a:rPr>
              <a:t>pp.</a:t>
            </a:r>
            <a:r>
              <a:rPr sz="1200" spc="-15" dirty="0">
                <a:latin typeface="Arial"/>
                <a:cs typeface="Arial"/>
              </a:rPr>
              <a:t> </a:t>
            </a:r>
            <a:r>
              <a:rPr sz="1200" dirty="0">
                <a:latin typeface="Arial"/>
                <a:cs typeface="Arial"/>
              </a:rPr>
              <a:t>79–</a:t>
            </a:r>
            <a:r>
              <a:rPr sz="1200" spc="-10" dirty="0">
                <a:latin typeface="Arial"/>
                <a:cs typeface="Arial"/>
              </a:rPr>
              <a:t>96.</a:t>
            </a:r>
            <a:r>
              <a:rPr sz="1200" spc="-105" dirty="0">
                <a:latin typeface="Arial"/>
                <a:cs typeface="Arial"/>
              </a:rPr>
              <a:t> </a:t>
            </a:r>
            <a:r>
              <a:rPr sz="1200" dirty="0">
                <a:latin typeface="Arial"/>
                <a:cs typeface="Arial"/>
              </a:rPr>
              <a:t>Available</a:t>
            </a:r>
            <a:r>
              <a:rPr sz="1200" spc="-25" dirty="0">
                <a:latin typeface="Arial"/>
                <a:cs typeface="Arial"/>
              </a:rPr>
              <a:t> </a:t>
            </a:r>
            <a:r>
              <a:rPr sz="1200" dirty="0">
                <a:latin typeface="Arial"/>
                <a:cs typeface="Arial"/>
              </a:rPr>
              <a:t>at:</a:t>
            </a:r>
            <a:r>
              <a:rPr sz="1200" spc="5" dirty="0">
                <a:latin typeface="Arial"/>
                <a:cs typeface="Arial"/>
              </a:rPr>
              <a:t> </a:t>
            </a:r>
            <a:r>
              <a:rPr sz="1200" u="sng" spc="-10" dirty="0">
                <a:solidFill>
                  <a:srgbClr val="467885"/>
                </a:solidFill>
                <a:uFill>
                  <a:solidFill>
                    <a:srgbClr val="467885"/>
                  </a:solidFill>
                </a:uFill>
                <a:latin typeface="Arial"/>
                <a:cs typeface="Arial"/>
                <a:hlinkClick r:id="rId12"/>
              </a:rPr>
              <a:t>https://do</a:t>
            </a:r>
            <a:r>
              <a:rPr sz="1200" u="sng" spc="-10" dirty="0">
                <a:solidFill>
                  <a:srgbClr val="467885"/>
                </a:solidFill>
                <a:uFill>
                  <a:solidFill>
                    <a:srgbClr val="467885"/>
                  </a:solidFill>
                </a:uFill>
                <a:latin typeface="Arial"/>
                <a:cs typeface="Arial"/>
              </a:rPr>
              <a:t>i</a:t>
            </a:r>
            <a:r>
              <a:rPr sz="1200" u="sng" spc="-10" dirty="0">
                <a:solidFill>
                  <a:srgbClr val="467885"/>
                </a:solidFill>
                <a:uFill>
                  <a:solidFill>
                    <a:srgbClr val="467885"/>
                  </a:solidFill>
                </a:uFill>
                <a:latin typeface="Arial"/>
                <a:cs typeface="Arial"/>
                <a:hlinkClick r:id="rId12"/>
              </a:rPr>
              <a:t>.org/10.1136/bm</a:t>
            </a:r>
            <a:r>
              <a:rPr sz="1200" u="sng" spc="-10" dirty="0">
                <a:solidFill>
                  <a:srgbClr val="467885"/>
                </a:solidFill>
                <a:uFill>
                  <a:solidFill>
                    <a:srgbClr val="467885"/>
                  </a:solidFill>
                </a:uFill>
                <a:latin typeface="Arial"/>
                <a:cs typeface="Arial"/>
              </a:rPr>
              <a:t>j</a:t>
            </a:r>
            <a:r>
              <a:rPr sz="1200" u="sng" spc="-10" dirty="0">
                <a:solidFill>
                  <a:srgbClr val="467885"/>
                </a:solidFill>
                <a:uFill>
                  <a:solidFill>
                    <a:srgbClr val="467885"/>
                  </a:solidFill>
                </a:uFill>
                <a:latin typeface="Arial"/>
                <a:cs typeface="Arial"/>
                <a:hlinkClick r:id="rId12"/>
              </a:rPr>
              <a:t>-2023-079016</a:t>
            </a:r>
            <a:r>
              <a:rPr sz="1200" u="none" spc="-10" dirty="0">
                <a:latin typeface="Arial"/>
                <a:cs typeface="Arial"/>
              </a:rPr>
              <a:t>.</a:t>
            </a:r>
            <a:r>
              <a:rPr sz="1200" u="none" spc="-40" dirty="0">
                <a:latin typeface="Arial"/>
                <a:cs typeface="Arial"/>
              </a:rPr>
              <a:t> </a:t>
            </a:r>
            <a:r>
              <a:rPr sz="1200" u="none" dirty="0">
                <a:latin typeface="Arial"/>
                <a:cs typeface="Arial"/>
              </a:rPr>
              <a:t>(Accessed</a:t>
            </a:r>
            <a:r>
              <a:rPr sz="1200" u="none" spc="-15" dirty="0">
                <a:latin typeface="Arial"/>
                <a:cs typeface="Arial"/>
              </a:rPr>
              <a:t> </a:t>
            </a:r>
            <a:r>
              <a:rPr sz="1200" u="none" dirty="0">
                <a:latin typeface="Arial"/>
                <a:cs typeface="Arial"/>
              </a:rPr>
              <a:t>on:</a:t>
            </a:r>
            <a:r>
              <a:rPr sz="1200" u="none" spc="-10" dirty="0">
                <a:latin typeface="Arial"/>
                <a:cs typeface="Arial"/>
              </a:rPr>
              <a:t> </a:t>
            </a:r>
            <a:r>
              <a:rPr sz="1200" u="none" dirty="0">
                <a:latin typeface="Arial"/>
                <a:cs typeface="Arial"/>
              </a:rPr>
              <a:t>27</a:t>
            </a:r>
            <a:r>
              <a:rPr sz="1200" u="none" spc="-25" dirty="0">
                <a:latin typeface="Arial"/>
                <a:cs typeface="Arial"/>
              </a:rPr>
              <a:t> </a:t>
            </a:r>
            <a:r>
              <a:rPr sz="1200" u="none" dirty="0">
                <a:latin typeface="Arial"/>
                <a:cs typeface="Arial"/>
              </a:rPr>
              <a:t>September</a:t>
            </a:r>
            <a:r>
              <a:rPr sz="1200" u="none" spc="-20" dirty="0">
                <a:latin typeface="Arial"/>
                <a:cs typeface="Arial"/>
              </a:rPr>
              <a:t> </a:t>
            </a:r>
            <a:r>
              <a:rPr sz="1200" u="none" spc="-10" dirty="0">
                <a:latin typeface="Arial"/>
                <a:cs typeface="Arial"/>
              </a:rPr>
              <a:t>2026).</a:t>
            </a:r>
            <a:endParaRPr sz="1200">
              <a:latin typeface="Arial"/>
              <a:cs typeface="Arial"/>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805129" rIns="0" bIns="0" rtlCol="0">
            <a:spAutoFit/>
          </a:bodyPr>
          <a:lstStyle/>
          <a:p>
            <a:pPr marL="3703954">
              <a:lnSpc>
                <a:spcPct val="100000"/>
              </a:lnSpc>
              <a:spcBef>
                <a:spcPts val="105"/>
              </a:spcBef>
            </a:pPr>
            <a:r>
              <a:rPr dirty="0"/>
              <a:t>Reference</a:t>
            </a:r>
            <a:r>
              <a:rPr spc="-60" dirty="0"/>
              <a:t> </a:t>
            </a:r>
            <a:r>
              <a:rPr spc="-20" dirty="0"/>
              <a:t>List</a:t>
            </a:r>
          </a:p>
        </p:txBody>
      </p:sp>
      <p:sp>
        <p:nvSpPr>
          <p:cNvPr id="3" name="object 3"/>
          <p:cNvSpPr/>
          <p:nvPr/>
        </p:nvSpPr>
        <p:spPr>
          <a:xfrm>
            <a:off x="228600" y="2316543"/>
            <a:ext cx="11795760" cy="4339590"/>
          </a:xfrm>
          <a:custGeom>
            <a:avLst/>
            <a:gdLst/>
            <a:ahLst/>
            <a:cxnLst/>
            <a:rect l="l" t="t" r="r" b="b"/>
            <a:pathLst>
              <a:path w="11795760" h="4339590">
                <a:moveTo>
                  <a:pt x="11795760" y="0"/>
                </a:moveTo>
                <a:lnTo>
                  <a:pt x="0" y="0"/>
                </a:lnTo>
                <a:lnTo>
                  <a:pt x="0" y="4339590"/>
                </a:lnTo>
                <a:lnTo>
                  <a:pt x="11795760" y="4339590"/>
                </a:lnTo>
                <a:lnTo>
                  <a:pt x="11795760" y="0"/>
                </a:lnTo>
                <a:close/>
              </a:path>
            </a:pathLst>
          </a:custGeom>
          <a:solidFill>
            <a:srgbClr val="C9EDFA"/>
          </a:solidFill>
        </p:spPr>
        <p:txBody>
          <a:bodyPr wrap="square" lIns="0" tIns="0" rIns="0" bIns="0" rtlCol="0"/>
          <a:lstStyle/>
          <a:p>
            <a:endParaRPr/>
          </a:p>
        </p:txBody>
      </p:sp>
      <p:sp>
        <p:nvSpPr>
          <p:cNvPr id="4" name="object 4"/>
          <p:cNvSpPr txBox="1"/>
          <p:nvPr/>
        </p:nvSpPr>
        <p:spPr>
          <a:xfrm>
            <a:off x="307340" y="2345563"/>
            <a:ext cx="11595100" cy="4232275"/>
          </a:xfrm>
          <a:prstGeom prst="rect">
            <a:avLst/>
          </a:prstGeom>
        </p:spPr>
        <p:txBody>
          <a:bodyPr vert="horz" wrap="square" lIns="0" tIns="12700" rIns="0" bIns="0" rtlCol="0">
            <a:spAutoFit/>
          </a:bodyPr>
          <a:lstStyle/>
          <a:p>
            <a:pPr marL="184785" marR="321945" indent="-172720">
              <a:lnSpc>
                <a:spcPct val="100000"/>
              </a:lnSpc>
              <a:spcBef>
                <a:spcPts val="100"/>
              </a:spcBef>
              <a:buChar char="•"/>
              <a:tabLst>
                <a:tab pos="184785" algn="l"/>
              </a:tabLst>
            </a:pPr>
            <a:r>
              <a:rPr sz="1200" dirty="0">
                <a:latin typeface="Arial"/>
                <a:cs typeface="Arial"/>
              </a:rPr>
              <a:t>Kang,</a:t>
            </a:r>
            <a:r>
              <a:rPr sz="1200" spc="-15" dirty="0">
                <a:latin typeface="Arial"/>
                <a:cs typeface="Arial"/>
              </a:rPr>
              <a:t> </a:t>
            </a:r>
            <a:r>
              <a:rPr sz="1200" dirty="0">
                <a:latin typeface="Arial"/>
                <a:cs typeface="Arial"/>
              </a:rPr>
              <a:t>W.</a:t>
            </a:r>
            <a:r>
              <a:rPr sz="1200" spc="-35" dirty="0">
                <a:latin typeface="Arial"/>
                <a:cs typeface="Arial"/>
              </a:rPr>
              <a:t> </a:t>
            </a:r>
            <a:r>
              <a:rPr sz="1200" dirty="0">
                <a:latin typeface="Arial"/>
                <a:cs typeface="Arial"/>
              </a:rPr>
              <a:t>and</a:t>
            </a:r>
            <a:r>
              <a:rPr sz="1200" spc="-20" dirty="0">
                <a:latin typeface="Arial"/>
                <a:cs typeface="Arial"/>
              </a:rPr>
              <a:t> </a:t>
            </a:r>
            <a:r>
              <a:rPr sz="1200" spc="-10" dirty="0">
                <a:latin typeface="Arial"/>
                <a:cs typeface="Arial"/>
              </a:rPr>
              <a:t>Malvaso,</a:t>
            </a:r>
            <a:r>
              <a:rPr sz="1200" spc="-80" dirty="0">
                <a:latin typeface="Arial"/>
                <a:cs typeface="Arial"/>
              </a:rPr>
              <a:t> </a:t>
            </a:r>
            <a:r>
              <a:rPr sz="1200" dirty="0">
                <a:latin typeface="Arial"/>
                <a:cs typeface="Arial"/>
              </a:rPr>
              <a:t>A. (2024)</a:t>
            </a:r>
            <a:r>
              <a:rPr sz="1200" spc="-30" dirty="0">
                <a:latin typeface="Arial"/>
                <a:cs typeface="Arial"/>
              </a:rPr>
              <a:t> </a:t>
            </a:r>
            <a:r>
              <a:rPr sz="1200" spc="-10" dirty="0">
                <a:latin typeface="Arial"/>
                <a:cs typeface="Arial"/>
              </a:rPr>
              <a:t>“Understanding</a:t>
            </a:r>
            <a:r>
              <a:rPr sz="1200" spc="-45" dirty="0">
                <a:latin typeface="Arial"/>
                <a:cs typeface="Arial"/>
              </a:rPr>
              <a:t> </a:t>
            </a:r>
            <a:r>
              <a:rPr sz="1200" dirty="0">
                <a:latin typeface="Arial"/>
                <a:cs typeface="Arial"/>
              </a:rPr>
              <a:t>the</a:t>
            </a:r>
            <a:r>
              <a:rPr sz="1200" spc="-10" dirty="0">
                <a:latin typeface="Arial"/>
                <a:cs typeface="Arial"/>
              </a:rPr>
              <a:t> longitudinal</a:t>
            </a:r>
            <a:r>
              <a:rPr sz="1200" spc="-40" dirty="0">
                <a:latin typeface="Arial"/>
                <a:cs typeface="Arial"/>
              </a:rPr>
              <a:t> </a:t>
            </a:r>
            <a:r>
              <a:rPr sz="1200" dirty="0">
                <a:latin typeface="Arial"/>
                <a:cs typeface="Arial"/>
              </a:rPr>
              <a:t>associations</a:t>
            </a:r>
            <a:r>
              <a:rPr sz="1200" spc="-35" dirty="0">
                <a:latin typeface="Arial"/>
                <a:cs typeface="Arial"/>
              </a:rPr>
              <a:t> </a:t>
            </a:r>
            <a:r>
              <a:rPr sz="1200" dirty="0">
                <a:latin typeface="Arial"/>
                <a:cs typeface="Arial"/>
              </a:rPr>
              <a:t>between</a:t>
            </a:r>
            <a:r>
              <a:rPr sz="1200" spc="-35" dirty="0">
                <a:latin typeface="Arial"/>
                <a:cs typeface="Arial"/>
              </a:rPr>
              <a:t> </a:t>
            </a:r>
            <a:r>
              <a:rPr sz="1200" dirty="0">
                <a:latin typeface="Arial"/>
                <a:cs typeface="Arial"/>
              </a:rPr>
              <a:t>e-cigarette</a:t>
            </a:r>
            <a:r>
              <a:rPr sz="1200" spc="-20" dirty="0">
                <a:latin typeface="Arial"/>
                <a:cs typeface="Arial"/>
              </a:rPr>
              <a:t> </a:t>
            </a:r>
            <a:r>
              <a:rPr sz="1200" dirty="0">
                <a:latin typeface="Arial"/>
                <a:cs typeface="Arial"/>
              </a:rPr>
              <a:t>use</a:t>
            </a:r>
            <a:r>
              <a:rPr sz="1200" spc="-10" dirty="0">
                <a:latin typeface="Arial"/>
                <a:cs typeface="Arial"/>
              </a:rPr>
              <a:t> </a:t>
            </a:r>
            <a:r>
              <a:rPr sz="1200" dirty="0">
                <a:latin typeface="Arial"/>
                <a:cs typeface="Arial"/>
              </a:rPr>
              <a:t>and</a:t>
            </a:r>
            <a:r>
              <a:rPr sz="1200" spc="-20" dirty="0">
                <a:latin typeface="Arial"/>
                <a:cs typeface="Arial"/>
              </a:rPr>
              <a:t> </a:t>
            </a:r>
            <a:r>
              <a:rPr sz="1200" dirty="0">
                <a:latin typeface="Arial"/>
                <a:cs typeface="Arial"/>
              </a:rPr>
              <a:t>general</a:t>
            </a:r>
            <a:r>
              <a:rPr sz="1200" spc="-35" dirty="0">
                <a:latin typeface="Arial"/>
                <a:cs typeface="Arial"/>
              </a:rPr>
              <a:t> </a:t>
            </a:r>
            <a:r>
              <a:rPr sz="1200" dirty="0">
                <a:latin typeface="Arial"/>
                <a:cs typeface="Arial"/>
              </a:rPr>
              <a:t>mental</a:t>
            </a:r>
            <a:r>
              <a:rPr sz="1200" spc="-45" dirty="0">
                <a:latin typeface="Arial"/>
                <a:cs typeface="Arial"/>
              </a:rPr>
              <a:t> </a:t>
            </a:r>
            <a:r>
              <a:rPr sz="1200" dirty="0">
                <a:latin typeface="Arial"/>
                <a:cs typeface="Arial"/>
              </a:rPr>
              <a:t>health,</a:t>
            </a:r>
            <a:r>
              <a:rPr sz="1200" spc="-5" dirty="0">
                <a:latin typeface="Arial"/>
                <a:cs typeface="Arial"/>
              </a:rPr>
              <a:t> </a:t>
            </a:r>
            <a:r>
              <a:rPr sz="1200" dirty="0">
                <a:latin typeface="Arial"/>
                <a:cs typeface="Arial"/>
              </a:rPr>
              <a:t>social</a:t>
            </a:r>
            <a:r>
              <a:rPr sz="1200" spc="-25" dirty="0">
                <a:latin typeface="Arial"/>
                <a:cs typeface="Arial"/>
              </a:rPr>
              <a:t> </a:t>
            </a:r>
            <a:r>
              <a:rPr sz="1200" dirty="0">
                <a:latin typeface="Arial"/>
                <a:cs typeface="Arial"/>
              </a:rPr>
              <a:t>dysfunction</a:t>
            </a:r>
            <a:r>
              <a:rPr sz="1200" spc="-30" dirty="0">
                <a:latin typeface="Arial"/>
                <a:cs typeface="Arial"/>
              </a:rPr>
              <a:t> </a:t>
            </a:r>
            <a:r>
              <a:rPr sz="1200" dirty="0">
                <a:latin typeface="Arial"/>
                <a:cs typeface="Arial"/>
              </a:rPr>
              <a:t>and</a:t>
            </a:r>
            <a:r>
              <a:rPr sz="1200" spc="-20" dirty="0">
                <a:latin typeface="Arial"/>
                <a:cs typeface="Arial"/>
              </a:rPr>
              <a:t> </a:t>
            </a:r>
            <a:r>
              <a:rPr sz="1200" spc="-10" dirty="0">
                <a:latin typeface="Arial"/>
                <a:cs typeface="Arial"/>
              </a:rPr>
              <a:t>anhedonia, </a:t>
            </a:r>
            <a:r>
              <a:rPr sz="1200" dirty="0">
                <a:latin typeface="Arial"/>
                <a:cs typeface="Arial"/>
              </a:rPr>
              <a:t>depression</a:t>
            </a:r>
            <a:r>
              <a:rPr sz="1200" spc="-25" dirty="0">
                <a:latin typeface="Arial"/>
                <a:cs typeface="Arial"/>
              </a:rPr>
              <a:t> </a:t>
            </a:r>
            <a:r>
              <a:rPr sz="1200" dirty="0">
                <a:latin typeface="Arial"/>
                <a:cs typeface="Arial"/>
              </a:rPr>
              <a:t>and</a:t>
            </a:r>
            <a:r>
              <a:rPr sz="1200" spc="-60" dirty="0">
                <a:latin typeface="Arial"/>
                <a:cs typeface="Arial"/>
              </a:rPr>
              <a:t> </a:t>
            </a:r>
            <a:r>
              <a:rPr sz="1200" spc="-10" dirty="0">
                <a:latin typeface="Arial"/>
                <a:cs typeface="Arial"/>
              </a:rPr>
              <a:t>anxiety,</a:t>
            </a:r>
            <a:r>
              <a:rPr sz="1200" spc="-15" dirty="0">
                <a:latin typeface="Arial"/>
                <a:cs typeface="Arial"/>
              </a:rPr>
              <a:t> </a:t>
            </a:r>
            <a:r>
              <a:rPr sz="1200" dirty="0">
                <a:latin typeface="Arial"/>
                <a:cs typeface="Arial"/>
              </a:rPr>
              <a:t>and</a:t>
            </a:r>
            <a:r>
              <a:rPr sz="1200" spc="-35" dirty="0">
                <a:latin typeface="Arial"/>
                <a:cs typeface="Arial"/>
              </a:rPr>
              <a:t> </a:t>
            </a:r>
            <a:r>
              <a:rPr sz="1200" dirty="0">
                <a:latin typeface="Arial"/>
                <a:cs typeface="Arial"/>
              </a:rPr>
              <a:t>loss</a:t>
            </a:r>
            <a:r>
              <a:rPr sz="1200" spc="-25" dirty="0">
                <a:latin typeface="Arial"/>
                <a:cs typeface="Arial"/>
              </a:rPr>
              <a:t> </a:t>
            </a:r>
            <a:r>
              <a:rPr sz="1200" dirty="0">
                <a:latin typeface="Arial"/>
                <a:cs typeface="Arial"/>
              </a:rPr>
              <a:t>of</a:t>
            </a:r>
            <a:r>
              <a:rPr sz="1200" spc="-25" dirty="0">
                <a:latin typeface="Arial"/>
                <a:cs typeface="Arial"/>
              </a:rPr>
              <a:t> </a:t>
            </a:r>
            <a:r>
              <a:rPr sz="1200" dirty="0">
                <a:latin typeface="Arial"/>
                <a:cs typeface="Arial"/>
              </a:rPr>
              <a:t>confidence</a:t>
            </a:r>
            <a:r>
              <a:rPr sz="1200" spc="-25" dirty="0">
                <a:latin typeface="Arial"/>
                <a:cs typeface="Arial"/>
              </a:rPr>
              <a:t> </a:t>
            </a:r>
            <a:r>
              <a:rPr sz="1200" dirty="0">
                <a:latin typeface="Arial"/>
                <a:cs typeface="Arial"/>
              </a:rPr>
              <a:t>in</a:t>
            </a:r>
            <a:r>
              <a:rPr sz="1200" spc="-45" dirty="0">
                <a:latin typeface="Arial"/>
                <a:cs typeface="Arial"/>
              </a:rPr>
              <a:t> </a:t>
            </a:r>
            <a:r>
              <a:rPr sz="1200" dirty="0">
                <a:latin typeface="Arial"/>
                <a:cs typeface="Arial"/>
              </a:rPr>
              <a:t>a</a:t>
            </a:r>
            <a:r>
              <a:rPr sz="1200" spc="-25" dirty="0">
                <a:latin typeface="Arial"/>
                <a:cs typeface="Arial"/>
              </a:rPr>
              <a:t> </a:t>
            </a:r>
            <a:r>
              <a:rPr sz="1200" dirty="0">
                <a:latin typeface="Arial"/>
                <a:cs typeface="Arial"/>
              </a:rPr>
              <a:t>sample</a:t>
            </a:r>
            <a:r>
              <a:rPr sz="1200" spc="-50" dirty="0">
                <a:latin typeface="Arial"/>
                <a:cs typeface="Arial"/>
              </a:rPr>
              <a:t> </a:t>
            </a:r>
            <a:r>
              <a:rPr sz="1200" dirty="0">
                <a:latin typeface="Arial"/>
                <a:cs typeface="Arial"/>
              </a:rPr>
              <a:t>from</a:t>
            </a:r>
            <a:r>
              <a:rPr sz="1200" spc="-30" dirty="0">
                <a:latin typeface="Arial"/>
                <a:cs typeface="Arial"/>
              </a:rPr>
              <a:t> </a:t>
            </a:r>
            <a:r>
              <a:rPr sz="1200" dirty="0">
                <a:latin typeface="Arial"/>
                <a:cs typeface="Arial"/>
              </a:rPr>
              <a:t>the</a:t>
            </a:r>
            <a:r>
              <a:rPr sz="1200" spc="-25" dirty="0">
                <a:latin typeface="Arial"/>
                <a:cs typeface="Arial"/>
              </a:rPr>
              <a:t> </a:t>
            </a:r>
            <a:r>
              <a:rPr sz="1200" dirty="0">
                <a:latin typeface="Arial"/>
                <a:cs typeface="Arial"/>
              </a:rPr>
              <a:t>UK:</a:t>
            </a:r>
            <a:r>
              <a:rPr sz="1200" spc="-80" dirty="0">
                <a:latin typeface="Arial"/>
                <a:cs typeface="Arial"/>
              </a:rPr>
              <a:t> </a:t>
            </a:r>
            <a:r>
              <a:rPr sz="1200" dirty="0">
                <a:latin typeface="Arial"/>
                <a:cs typeface="Arial"/>
              </a:rPr>
              <a:t>A</a:t>
            </a:r>
            <a:r>
              <a:rPr sz="1200" spc="-80" dirty="0">
                <a:latin typeface="Arial"/>
                <a:cs typeface="Arial"/>
              </a:rPr>
              <a:t> </a:t>
            </a:r>
            <a:r>
              <a:rPr sz="1200" dirty="0">
                <a:latin typeface="Arial"/>
                <a:cs typeface="Arial"/>
              </a:rPr>
              <a:t>linear</a:t>
            </a:r>
            <a:r>
              <a:rPr sz="1200" spc="-40" dirty="0">
                <a:latin typeface="Arial"/>
                <a:cs typeface="Arial"/>
              </a:rPr>
              <a:t> </a:t>
            </a:r>
            <a:r>
              <a:rPr sz="1200" dirty="0">
                <a:latin typeface="Arial"/>
                <a:cs typeface="Arial"/>
              </a:rPr>
              <a:t>mixed</a:t>
            </a:r>
            <a:r>
              <a:rPr sz="1200" spc="-25" dirty="0">
                <a:latin typeface="Arial"/>
                <a:cs typeface="Arial"/>
              </a:rPr>
              <a:t> </a:t>
            </a:r>
            <a:r>
              <a:rPr sz="1200" dirty="0">
                <a:latin typeface="Arial"/>
                <a:cs typeface="Arial"/>
              </a:rPr>
              <a:t>effect</a:t>
            </a:r>
            <a:r>
              <a:rPr sz="1200" spc="-50" dirty="0">
                <a:latin typeface="Arial"/>
                <a:cs typeface="Arial"/>
              </a:rPr>
              <a:t> </a:t>
            </a:r>
            <a:r>
              <a:rPr sz="1200" dirty="0">
                <a:latin typeface="Arial"/>
                <a:cs typeface="Arial"/>
              </a:rPr>
              <a:t>examination,”</a:t>
            </a:r>
            <a:r>
              <a:rPr sz="1200" spc="5" dirty="0">
                <a:latin typeface="Arial"/>
                <a:cs typeface="Arial"/>
              </a:rPr>
              <a:t> </a:t>
            </a:r>
            <a:r>
              <a:rPr sz="1200" i="1" dirty="0">
                <a:latin typeface="Arial"/>
                <a:cs typeface="Arial"/>
              </a:rPr>
              <a:t>Journal</a:t>
            </a:r>
            <a:r>
              <a:rPr sz="1200" i="1" spc="-55" dirty="0">
                <a:latin typeface="Arial"/>
                <a:cs typeface="Arial"/>
              </a:rPr>
              <a:t> </a:t>
            </a:r>
            <a:r>
              <a:rPr sz="1200" i="1" dirty="0">
                <a:latin typeface="Arial"/>
                <a:cs typeface="Arial"/>
              </a:rPr>
              <a:t>of</a:t>
            </a:r>
            <a:r>
              <a:rPr sz="1200" i="1" spc="-60" dirty="0">
                <a:latin typeface="Arial"/>
                <a:cs typeface="Arial"/>
              </a:rPr>
              <a:t> </a:t>
            </a:r>
            <a:r>
              <a:rPr sz="1200" i="1" dirty="0">
                <a:latin typeface="Arial"/>
                <a:cs typeface="Arial"/>
              </a:rPr>
              <a:t>Affective</a:t>
            </a:r>
            <a:r>
              <a:rPr sz="1200" i="1" spc="-25" dirty="0">
                <a:latin typeface="Arial"/>
                <a:cs typeface="Arial"/>
              </a:rPr>
              <a:t> </a:t>
            </a:r>
            <a:r>
              <a:rPr sz="1200" i="1" dirty="0">
                <a:latin typeface="Arial"/>
                <a:cs typeface="Arial"/>
              </a:rPr>
              <a:t>Disorders</a:t>
            </a:r>
            <a:r>
              <a:rPr sz="1200" dirty="0">
                <a:latin typeface="Arial"/>
                <a:cs typeface="Arial"/>
              </a:rPr>
              <a:t>,</a:t>
            </a:r>
            <a:r>
              <a:rPr sz="1200" spc="-35" dirty="0">
                <a:latin typeface="Arial"/>
                <a:cs typeface="Arial"/>
              </a:rPr>
              <a:t> </a:t>
            </a:r>
            <a:r>
              <a:rPr sz="1200" spc="-10" dirty="0">
                <a:latin typeface="Arial"/>
                <a:cs typeface="Arial"/>
              </a:rPr>
              <a:t>346(11),</a:t>
            </a:r>
            <a:r>
              <a:rPr sz="1200" spc="-45" dirty="0">
                <a:latin typeface="Arial"/>
                <a:cs typeface="Arial"/>
              </a:rPr>
              <a:t> </a:t>
            </a:r>
            <a:r>
              <a:rPr sz="1200" dirty="0">
                <a:latin typeface="Arial"/>
                <a:cs typeface="Arial"/>
              </a:rPr>
              <a:t>pp.</a:t>
            </a:r>
            <a:r>
              <a:rPr sz="1200" spc="-25" dirty="0">
                <a:latin typeface="Arial"/>
                <a:cs typeface="Arial"/>
              </a:rPr>
              <a:t> </a:t>
            </a:r>
            <a:r>
              <a:rPr sz="1200" dirty="0">
                <a:latin typeface="Arial"/>
                <a:cs typeface="Arial"/>
              </a:rPr>
              <a:t>200–</a:t>
            </a:r>
            <a:r>
              <a:rPr sz="1200" spc="-20" dirty="0">
                <a:latin typeface="Arial"/>
                <a:cs typeface="Arial"/>
              </a:rPr>
              <a:t>205. </a:t>
            </a:r>
            <a:r>
              <a:rPr sz="1200" spc="-10" dirty="0">
                <a:latin typeface="Arial"/>
                <a:cs typeface="Arial"/>
              </a:rPr>
              <a:t>Available</a:t>
            </a:r>
            <a:r>
              <a:rPr sz="1200" spc="-25" dirty="0">
                <a:latin typeface="Arial"/>
                <a:cs typeface="Arial"/>
              </a:rPr>
              <a:t> </a:t>
            </a:r>
            <a:r>
              <a:rPr sz="1200" dirty="0">
                <a:latin typeface="Arial"/>
                <a:cs typeface="Arial"/>
              </a:rPr>
              <a:t>at:</a:t>
            </a:r>
            <a:r>
              <a:rPr sz="1200" spc="30" dirty="0">
                <a:latin typeface="Arial"/>
                <a:cs typeface="Arial"/>
              </a:rPr>
              <a:t> </a:t>
            </a:r>
            <a:r>
              <a:rPr sz="1200" u="sng" spc="-10" dirty="0">
                <a:solidFill>
                  <a:srgbClr val="467885"/>
                </a:solidFill>
                <a:uFill>
                  <a:solidFill>
                    <a:srgbClr val="467885"/>
                  </a:solidFill>
                </a:uFill>
                <a:latin typeface="Arial"/>
                <a:cs typeface="Arial"/>
                <a:hlinkClick r:id="rId2"/>
              </a:rPr>
              <a:t>https://doi.org/10.1016/j.jad.2023.11.013</a:t>
            </a:r>
            <a:r>
              <a:rPr sz="1200" u="none" spc="-10" dirty="0">
                <a:latin typeface="Arial"/>
                <a:cs typeface="Arial"/>
              </a:rPr>
              <a:t>.</a:t>
            </a:r>
            <a:r>
              <a:rPr sz="1200" u="none" spc="-25" dirty="0">
                <a:latin typeface="Arial"/>
                <a:cs typeface="Arial"/>
              </a:rPr>
              <a:t> </a:t>
            </a:r>
            <a:r>
              <a:rPr sz="1200" u="none" dirty="0">
                <a:latin typeface="Arial"/>
                <a:cs typeface="Arial"/>
              </a:rPr>
              <a:t>(Accessed</a:t>
            </a:r>
            <a:r>
              <a:rPr sz="1200" u="none" spc="-5" dirty="0">
                <a:latin typeface="Arial"/>
                <a:cs typeface="Arial"/>
              </a:rPr>
              <a:t> </a:t>
            </a:r>
            <a:r>
              <a:rPr sz="1200" u="none" dirty="0">
                <a:latin typeface="Arial"/>
                <a:cs typeface="Arial"/>
              </a:rPr>
              <a:t>on:</a:t>
            </a:r>
            <a:r>
              <a:rPr sz="1200" u="none" spc="5" dirty="0">
                <a:latin typeface="Arial"/>
                <a:cs typeface="Arial"/>
              </a:rPr>
              <a:t> </a:t>
            </a:r>
            <a:r>
              <a:rPr sz="1200" u="none" dirty="0">
                <a:latin typeface="Arial"/>
                <a:cs typeface="Arial"/>
              </a:rPr>
              <a:t>27</a:t>
            </a:r>
            <a:r>
              <a:rPr sz="1200" u="none" spc="-5" dirty="0">
                <a:latin typeface="Arial"/>
                <a:cs typeface="Arial"/>
              </a:rPr>
              <a:t> </a:t>
            </a:r>
            <a:r>
              <a:rPr sz="1200" u="none" dirty="0">
                <a:latin typeface="Arial"/>
                <a:cs typeface="Arial"/>
              </a:rPr>
              <a:t>September</a:t>
            </a:r>
            <a:r>
              <a:rPr sz="1200" u="none" spc="-10" dirty="0">
                <a:latin typeface="Arial"/>
                <a:cs typeface="Arial"/>
              </a:rPr>
              <a:t> 2026).</a:t>
            </a:r>
            <a:endParaRPr sz="1200">
              <a:latin typeface="Arial"/>
              <a:cs typeface="Arial"/>
            </a:endParaRPr>
          </a:p>
          <a:p>
            <a:pPr marL="184785" marR="251460" indent="-172720">
              <a:lnSpc>
                <a:spcPct val="100000"/>
              </a:lnSpc>
              <a:buChar char="•"/>
              <a:tabLst>
                <a:tab pos="184785" algn="l"/>
              </a:tabLst>
            </a:pPr>
            <a:r>
              <a:rPr sz="1200" dirty="0">
                <a:latin typeface="Arial"/>
                <a:cs typeface="Arial"/>
              </a:rPr>
              <a:t>Khan,</a:t>
            </a:r>
            <a:r>
              <a:rPr sz="1200" spc="-35" dirty="0">
                <a:latin typeface="Arial"/>
                <a:cs typeface="Arial"/>
              </a:rPr>
              <a:t> </a:t>
            </a:r>
            <a:r>
              <a:rPr sz="1200" dirty="0">
                <a:latin typeface="Arial"/>
                <a:cs typeface="Arial"/>
              </a:rPr>
              <a:t>J.</a:t>
            </a:r>
            <a:r>
              <a:rPr sz="1200" spc="-10" dirty="0">
                <a:latin typeface="Arial"/>
                <a:cs typeface="Arial"/>
              </a:rPr>
              <a:t> </a:t>
            </a:r>
            <a:r>
              <a:rPr sz="1200" dirty="0">
                <a:latin typeface="Arial"/>
                <a:cs typeface="Arial"/>
              </a:rPr>
              <a:t>(2022)</a:t>
            </a:r>
            <a:r>
              <a:rPr sz="1200" spc="-40" dirty="0">
                <a:latin typeface="Arial"/>
                <a:cs typeface="Arial"/>
              </a:rPr>
              <a:t> </a:t>
            </a:r>
            <a:r>
              <a:rPr sz="1200" i="1" dirty="0">
                <a:latin typeface="Arial"/>
                <a:cs typeface="Arial"/>
              </a:rPr>
              <a:t>The</a:t>
            </a:r>
            <a:r>
              <a:rPr sz="1200" i="1" spc="-20" dirty="0">
                <a:latin typeface="Arial"/>
                <a:cs typeface="Arial"/>
              </a:rPr>
              <a:t> </a:t>
            </a:r>
            <a:r>
              <a:rPr sz="1200" i="1" dirty="0">
                <a:latin typeface="Arial"/>
                <a:cs typeface="Arial"/>
              </a:rPr>
              <a:t>Khan</a:t>
            </a:r>
            <a:r>
              <a:rPr sz="1200" i="1" spc="-30" dirty="0">
                <a:latin typeface="Arial"/>
                <a:cs typeface="Arial"/>
              </a:rPr>
              <a:t> </a:t>
            </a:r>
            <a:r>
              <a:rPr sz="1200" i="1" dirty="0">
                <a:latin typeface="Arial"/>
                <a:cs typeface="Arial"/>
              </a:rPr>
              <a:t>Review</a:t>
            </a:r>
            <a:r>
              <a:rPr sz="1200" i="1" spc="-40" dirty="0">
                <a:latin typeface="Arial"/>
                <a:cs typeface="Arial"/>
              </a:rPr>
              <a:t> </a:t>
            </a:r>
            <a:r>
              <a:rPr sz="1200" i="1" dirty="0">
                <a:latin typeface="Arial"/>
                <a:cs typeface="Arial"/>
              </a:rPr>
              <a:t>making</a:t>
            </a:r>
            <a:r>
              <a:rPr sz="1200" i="1" spc="-15" dirty="0">
                <a:latin typeface="Arial"/>
                <a:cs typeface="Arial"/>
              </a:rPr>
              <a:t> </a:t>
            </a:r>
            <a:r>
              <a:rPr sz="1200" i="1" dirty="0">
                <a:latin typeface="Arial"/>
                <a:cs typeface="Arial"/>
              </a:rPr>
              <a:t>smoking</a:t>
            </a:r>
            <a:r>
              <a:rPr sz="1200" i="1" spc="-15" dirty="0">
                <a:latin typeface="Arial"/>
                <a:cs typeface="Arial"/>
              </a:rPr>
              <a:t> </a:t>
            </a:r>
            <a:r>
              <a:rPr sz="1200" i="1" dirty="0">
                <a:latin typeface="Arial"/>
                <a:cs typeface="Arial"/>
              </a:rPr>
              <a:t>obsolete</a:t>
            </a:r>
            <a:r>
              <a:rPr sz="1200" i="1" spc="-55" dirty="0">
                <a:latin typeface="Arial"/>
                <a:cs typeface="Arial"/>
              </a:rPr>
              <a:t> </a:t>
            </a:r>
            <a:r>
              <a:rPr sz="1200" i="1" spc="-10" dirty="0">
                <a:latin typeface="Arial"/>
                <a:cs typeface="Arial"/>
              </a:rPr>
              <a:t>independent</a:t>
            </a:r>
            <a:r>
              <a:rPr sz="1200" i="1" spc="-45" dirty="0">
                <a:latin typeface="Arial"/>
                <a:cs typeface="Arial"/>
              </a:rPr>
              <a:t> </a:t>
            </a:r>
            <a:r>
              <a:rPr sz="1200" i="1" dirty="0">
                <a:latin typeface="Arial"/>
                <a:cs typeface="Arial"/>
              </a:rPr>
              <a:t>review</a:t>
            </a:r>
            <a:r>
              <a:rPr sz="1200" i="1" spc="-25" dirty="0">
                <a:latin typeface="Arial"/>
                <a:cs typeface="Arial"/>
              </a:rPr>
              <a:t> </a:t>
            </a:r>
            <a:r>
              <a:rPr sz="1200" i="1" dirty="0">
                <a:latin typeface="Arial"/>
                <a:cs typeface="Arial"/>
              </a:rPr>
              <a:t>into</a:t>
            </a:r>
            <a:r>
              <a:rPr sz="1200" i="1" spc="-30" dirty="0">
                <a:latin typeface="Arial"/>
                <a:cs typeface="Arial"/>
              </a:rPr>
              <a:t> </a:t>
            </a:r>
            <a:r>
              <a:rPr sz="1200" i="1" dirty="0">
                <a:latin typeface="Arial"/>
                <a:cs typeface="Arial"/>
              </a:rPr>
              <a:t>smokefree</a:t>
            </a:r>
            <a:r>
              <a:rPr sz="1200" i="1" spc="-20" dirty="0">
                <a:latin typeface="Arial"/>
                <a:cs typeface="Arial"/>
              </a:rPr>
              <a:t> </a:t>
            </a:r>
            <a:r>
              <a:rPr sz="1200" i="1" dirty="0">
                <a:latin typeface="Arial"/>
                <a:cs typeface="Arial"/>
              </a:rPr>
              <a:t>2030</a:t>
            </a:r>
            <a:r>
              <a:rPr sz="1200" i="1" spc="-40" dirty="0">
                <a:latin typeface="Arial"/>
                <a:cs typeface="Arial"/>
              </a:rPr>
              <a:t> </a:t>
            </a:r>
            <a:r>
              <a:rPr sz="1200" i="1" dirty="0">
                <a:latin typeface="Arial"/>
                <a:cs typeface="Arial"/>
              </a:rPr>
              <a:t>policies</a:t>
            </a:r>
            <a:r>
              <a:rPr sz="1200" dirty="0">
                <a:latin typeface="Arial"/>
                <a:cs typeface="Arial"/>
              </a:rPr>
              <a:t>.</a:t>
            </a:r>
            <a:r>
              <a:rPr sz="1200" spc="-95" dirty="0">
                <a:latin typeface="Arial"/>
                <a:cs typeface="Arial"/>
              </a:rPr>
              <a:t> </a:t>
            </a:r>
            <a:r>
              <a:rPr sz="1200" spc="-10" dirty="0">
                <a:latin typeface="Arial"/>
                <a:cs typeface="Arial"/>
              </a:rPr>
              <a:t>Available</a:t>
            </a:r>
            <a:r>
              <a:rPr sz="1200" spc="-45" dirty="0">
                <a:latin typeface="Arial"/>
                <a:cs typeface="Arial"/>
              </a:rPr>
              <a:t> </a:t>
            </a:r>
            <a:r>
              <a:rPr sz="1200" dirty="0">
                <a:latin typeface="Arial"/>
                <a:cs typeface="Arial"/>
              </a:rPr>
              <a:t>at: </a:t>
            </a:r>
            <a:r>
              <a:rPr sz="1200" u="sng" spc="-10" dirty="0">
                <a:solidFill>
                  <a:srgbClr val="467885"/>
                </a:solidFill>
                <a:uFill>
                  <a:solidFill>
                    <a:srgbClr val="467885"/>
                  </a:solidFill>
                </a:uFill>
                <a:latin typeface="Arial"/>
                <a:cs typeface="Arial"/>
                <a:hlinkClick r:id="rId3"/>
              </a:rPr>
              <a:t>https://www.bda.org/media/p23fe2ai/khan-review-making-smoking-</a:t>
            </a:r>
            <a:r>
              <a:rPr sz="1200" u="sng" dirty="0">
                <a:solidFill>
                  <a:srgbClr val="467885"/>
                </a:solidFill>
                <a:uFill>
                  <a:solidFill>
                    <a:srgbClr val="467885"/>
                  </a:solidFill>
                </a:uFill>
                <a:latin typeface="Arial"/>
                <a:cs typeface="Arial"/>
                <a:hlinkClick r:id="rId3"/>
              </a:rPr>
              <a:t>obsolete.pdf</a:t>
            </a:r>
            <a:r>
              <a:rPr sz="1200" u="none" dirty="0">
                <a:latin typeface="Arial"/>
                <a:cs typeface="Arial"/>
              </a:rPr>
              <a:t>.</a:t>
            </a:r>
            <a:r>
              <a:rPr sz="1200" u="none" spc="295" dirty="0">
                <a:latin typeface="Arial"/>
                <a:cs typeface="Arial"/>
              </a:rPr>
              <a:t> </a:t>
            </a:r>
            <a:r>
              <a:rPr sz="1200" u="none" dirty="0">
                <a:latin typeface="Arial"/>
                <a:cs typeface="Arial"/>
              </a:rPr>
              <a:t>(Accessed</a:t>
            </a:r>
            <a:r>
              <a:rPr sz="1200" u="none" spc="-25" dirty="0">
                <a:latin typeface="Arial"/>
                <a:cs typeface="Arial"/>
              </a:rPr>
              <a:t> </a:t>
            </a:r>
            <a:r>
              <a:rPr sz="1200" u="none" dirty="0">
                <a:latin typeface="Arial"/>
                <a:cs typeface="Arial"/>
              </a:rPr>
              <a:t>on:</a:t>
            </a:r>
            <a:r>
              <a:rPr sz="1200" u="none" spc="-10" dirty="0">
                <a:latin typeface="Arial"/>
                <a:cs typeface="Arial"/>
              </a:rPr>
              <a:t> </a:t>
            </a:r>
            <a:r>
              <a:rPr sz="1200" u="none" dirty="0">
                <a:latin typeface="Arial"/>
                <a:cs typeface="Arial"/>
              </a:rPr>
              <a:t>27</a:t>
            </a:r>
            <a:r>
              <a:rPr sz="1200" u="none" spc="310" dirty="0">
                <a:latin typeface="Arial"/>
                <a:cs typeface="Arial"/>
              </a:rPr>
              <a:t> </a:t>
            </a:r>
            <a:r>
              <a:rPr sz="1200" u="none" dirty="0">
                <a:latin typeface="Arial"/>
                <a:cs typeface="Arial"/>
              </a:rPr>
              <a:t>September</a:t>
            </a:r>
            <a:r>
              <a:rPr sz="1200" u="none" spc="-45" dirty="0">
                <a:latin typeface="Arial"/>
                <a:cs typeface="Arial"/>
              </a:rPr>
              <a:t> </a:t>
            </a:r>
            <a:r>
              <a:rPr sz="1200" u="none" spc="-10" dirty="0">
                <a:latin typeface="Arial"/>
                <a:cs typeface="Arial"/>
              </a:rPr>
              <a:t>2026).</a:t>
            </a:r>
            <a:endParaRPr sz="1200">
              <a:latin typeface="Arial"/>
              <a:cs typeface="Arial"/>
            </a:endParaRPr>
          </a:p>
          <a:p>
            <a:pPr marL="184785" marR="71755" indent="-172720">
              <a:lnSpc>
                <a:spcPct val="100000"/>
              </a:lnSpc>
              <a:buChar char="•"/>
              <a:tabLst>
                <a:tab pos="184785" algn="l"/>
              </a:tabLst>
            </a:pPr>
            <a:r>
              <a:rPr sz="1200" dirty="0">
                <a:latin typeface="Arial"/>
                <a:cs typeface="Arial"/>
              </a:rPr>
              <a:t>Mabhala,</a:t>
            </a:r>
            <a:r>
              <a:rPr sz="1200" spc="-65" dirty="0">
                <a:latin typeface="Arial"/>
                <a:cs typeface="Arial"/>
              </a:rPr>
              <a:t> </a:t>
            </a:r>
            <a:r>
              <a:rPr sz="1200" dirty="0">
                <a:latin typeface="Arial"/>
                <a:cs typeface="Arial"/>
              </a:rPr>
              <a:t>M.,</a:t>
            </a:r>
            <a:r>
              <a:rPr sz="1200" spc="5" dirty="0">
                <a:latin typeface="Arial"/>
                <a:cs typeface="Arial"/>
              </a:rPr>
              <a:t> </a:t>
            </a:r>
            <a:r>
              <a:rPr sz="1200" dirty="0">
                <a:latin typeface="Arial"/>
                <a:cs typeface="Arial"/>
              </a:rPr>
              <a:t>Esealuka,</a:t>
            </a:r>
            <a:r>
              <a:rPr sz="1200" spc="-45" dirty="0">
                <a:latin typeface="Arial"/>
                <a:cs typeface="Arial"/>
              </a:rPr>
              <a:t> </a:t>
            </a:r>
            <a:r>
              <a:rPr sz="1200" spc="-10" dirty="0">
                <a:latin typeface="Arial"/>
                <a:cs typeface="Arial"/>
              </a:rPr>
              <a:t>W.A.,</a:t>
            </a:r>
            <a:r>
              <a:rPr sz="1200" spc="-55" dirty="0">
                <a:latin typeface="Arial"/>
                <a:cs typeface="Arial"/>
              </a:rPr>
              <a:t> </a:t>
            </a:r>
            <a:r>
              <a:rPr sz="1200" spc="-25" dirty="0">
                <a:latin typeface="Arial"/>
                <a:cs typeface="Arial"/>
              </a:rPr>
              <a:t>Yohannes,</a:t>
            </a:r>
            <a:r>
              <a:rPr sz="1200" spc="-95" dirty="0">
                <a:latin typeface="Arial"/>
                <a:cs typeface="Arial"/>
              </a:rPr>
              <a:t> </a:t>
            </a:r>
            <a:r>
              <a:rPr sz="1200" dirty="0">
                <a:latin typeface="Arial"/>
                <a:cs typeface="Arial"/>
              </a:rPr>
              <a:t>A., </a:t>
            </a:r>
            <a:r>
              <a:rPr sz="1200" spc="-10" dirty="0">
                <a:latin typeface="Arial"/>
                <a:cs typeface="Arial"/>
              </a:rPr>
              <a:t>Nwufo,</a:t>
            </a:r>
            <a:r>
              <a:rPr sz="1200" spc="-80" dirty="0">
                <a:latin typeface="Arial"/>
                <a:cs typeface="Arial"/>
              </a:rPr>
              <a:t> </a:t>
            </a:r>
            <a:r>
              <a:rPr sz="1200" dirty="0">
                <a:latin typeface="Arial"/>
                <a:cs typeface="Arial"/>
              </a:rPr>
              <a:t>A.N.,</a:t>
            </a:r>
            <a:r>
              <a:rPr sz="1200" spc="-10" dirty="0">
                <a:latin typeface="Arial"/>
                <a:cs typeface="Arial"/>
              </a:rPr>
              <a:t> </a:t>
            </a:r>
            <a:r>
              <a:rPr sz="1200" dirty="0">
                <a:latin typeface="Arial"/>
                <a:cs typeface="Arial"/>
              </a:rPr>
              <a:t>Paulus,</a:t>
            </a:r>
            <a:r>
              <a:rPr sz="1200" spc="-30" dirty="0">
                <a:latin typeface="Arial"/>
                <a:cs typeface="Arial"/>
              </a:rPr>
              <a:t> </a:t>
            </a:r>
            <a:r>
              <a:rPr sz="1200" dirty="0">
                <a:latin typeface="Arial"/>
                <a:cs typeface="Arial"/>
              </a:rPr>
              <a:t>L.,</a:t>
            </a:r>
            <a:r>
              <a:rPr sz="1200" spc="-40" dirty="0">
                <a:latin typeface="Arial"/>
                <a:cs typeface="Arial"/>
              </a:rPr>
              <a:t> </a:t>
            </a:r>
            <a:r>
              <a:rPr sz="1200" spc="-20" dirty="0">
                <a:latin typeface="Arial"/>
                <a:cs typeface="Arial"/>
              </a:rPr>
              <a:t>Tefera,</a:t>
            </a:r>
            <a:r>
              <a:rPr sz="1200" spc="-45" dirty="0">
                <a:latin typeface="Arial"/>
                <a:cs typeface="Arial"/>
              </a:rPr>
              <a:t> </a:t>
            </a:r>
            <a:r>
              <a:rPr sz="1200" dirty="0">
                <a:latin typeface="Arial"/>
                <a:cs typeface="Arial"/>
              </a:rPr>
              <a:t>M.</a:t>
            </a:r>
            <a:r>
              <a:rPr sz="1200" spc="5" dirty="0">
                <a:latin typeface="Arial"/>
                <a:cs typeface="Arial"/>
              </a:rPr>
              <a:t> </a:t>
            </a:r>
            <a:r>
              <a:rPr sz="1200" dirty="0">
                <a:latin typeface="Arial"/>
                <a:cs typeface="Arial"/>
              </a:rPr>
              <a:t>and</a:t>
            </a:r>
            <a:r>
              <a:rPr sz="1200" spc="-40" dirty="0">
                <a:latin typeface="Arial"/>
                <a:cs typeface="Arial"/>
              </a:rPr>
              <a:t> </a:t>
            </a:r>
            <a:r>
              <a:rPr sz="1200" dirty="0">
                <a:latin typeface="Arial"/>
                <a:cs typeface="Arial"/>
              </a:rPr>
              <a:t>Keeling,</a:t>
            </a:r>
            <a:r>
              <a:rPr sz="1200" spc="-30" dirty="0">
                <a:latin typeface="Arial"/>
                <a:cs typeface="Arial"/>
              </a:rPr>
              <a:t> </a:t>
            </a:r>
            <a:r>
              <a:rPr sz="1200" dirty="0">
                <a:latin typeface="Arial"/>
                <a:cs typeface="Arial"/>
              </a:rPr>
              <a:t>J.</a:t>
            </a:r>
            <a:r>
              <a:rPr sz="1200" spc="-10" dirty="0">
                <a:latin typeface="Arial"/>
                <a:cs typeface="Arial"/>
              </a:rPr>
              <a:t> </a:t>
            </a:r>
            <a:r>
              <a:rPr sz="1200" dirty="0">
                <a:latin typeface="Arial"/>
                <a:cs typeface="Arial"/>
              </a:rPr>
              <a:t>(2025)</a:t>
            </a:r>
            <a:r>
              <a:rPr sz="1200" spc="-40" dirty="0">
                <a:latin typeface="Arial"/>
                <a:cs typeface="Arial"/>
              </a:rPr>
              <a:t> </a:t>
            </a:r>
            <a:r>
              <a:rPr sz="1200" dirty="0">
                <a:latin typeface="Arial"/>
                <a:cs typeface="Arial"/>
              </a:rPr>
              <a:t>“Exploring</a:t>
            </a:r>
            <a:r>
              <a:rPr sz="1200" spc="-30" dirty="0">
                <a:latin typeface="Arial"/>
                <a:cs typeface="Arial"/>
              </a:rPr>
              <a:t> </a:t>
            </a:r>
            <a:r>
              <a:rPr sz="1200" dirty="0">
                <a:latin typeface="Arial"/>
                <a:cs typeface="Arial"/>
              </a:rPr>
              <a:t>the</a:t>
            </a:r>
            <a:r>
              <a:rPr sz="1200" spc="-30" dirty="0">
                <a:latin typeface="Arial"/>
                <a:cs typeface="Arial"/>
              </a:rPr>
              <a:t> </a:t>
            </a:r>
            <a:r>
              <a:rPr sz="1200" dirty="0">
                <a:latin typeface="Arial"/>
                <a:cs typeface="Arial"/>
              </a:rPr>
              <a:t>social</a:t>
            </a:r>
            <a:r>
              <a:rPr sz="1200" spc="-20" dirty="0">
                <a:latin typeface="Arial"/>
                <a:cs typeface="Arial"/>
              </a:rPr>
              <a:t> </a:t>
            </a:r>
            <a:r>
              <a:rPr sz="1200" dirty="0">
                <a:latin typeface="Arial"/>
                <a:cs typeface="Arial"/>
              </a:rPr>
              <a:t>context</a:t>
            </a:r>
            <a:r>
              <a:rPr sz="1200" spc="-20" dirty="0">
                <a:latin typeface="Arial"/>
                <a:cs typeface="Arial"/>
              </a:rPr>
              <a:t> </a:t>
            </a:r>
            <a:r>
              <a:rPr sz="1200" dirty="0">
                <a:latin typeface="Arial"/>
                <a:cs typeface="Arial"/>
              </a:rPr>
              <a:t>of</a:t>
            </a:r>
            <a:r>
              <a:rPr sz="1200" spc="-25" dirty="0">
                <a:latin typeface="Arial"/>
                <a:cs typeface="Arial"/>
              </a:rPr>
              <a:t> </a:t>
            </a:r>
            <a:r>
              <a:rPr sz="1200" dirty="0">
                <a:latin typeface="Arial"/>
                <a:cs typeface="Arial"/>
              </a:rPr>
              <a:t>smoking</a:t>
            </a:r>
            <a:r>
              <a:rPr sz="1200" spc="-40" dirty="0">
                <a:latin typeface="Arial"/>
                <a:cs typeface="Arial"/>
              </a:rPr>
              <a:t> </a:t>
            </a:r>
            <a:r>
              <a:rPr sz="1200" dirty="0">
                <a:latin typeface="Arial"/>
                <a:cs typeface="Arial"/>
              </a:rPr>
              <a:t>behaviours:</a:t>
            </a:r>
            <a:r>
              <a:rPr sz="1200" spc="-35" dirty="0">
                <a:latin typeface="Arial"/>
                <a:cs typeface="Arial"/>
              </a:rPr>
              <a:t> </a:t>
            </a:r>
            <a:r>
              <a:rPr sz="1200" dirty="0">
                <a:latin typeface="Arial"/>
                <a:cs typeface="Arial"/>
              </a:rPr>
              <a:t>Insights</a:t>
            </a:r>
            <a:r>
              <a:rPr sz="1200" spc="-20" dirty="0">
                <a:latin typeface="Arial"/>
                <a:cs typeface="Arial"/>
              </a:rPr>
              <a:t> from </a:t>
            </a:r>
            <a:r>
              <a:rPr sz="1200" spc="-10" dirty="0">
                <a:latin typeface="Arial"/>
                <a:cs typeface="Arial"/>
              </a:rPr>
              <a:t>stop-</a:t>
            </a:r>
            <a:r>
              <a:rPr sz="1200" dirty="0">
                <a:latin typeface="Arial"/>
                <a:cs typeface="Arial"/>
              </a:rPr>
              <a:t>smoking</a:t>
            </a:r>
            <a:r>
              <a:rPr sz="1200" spc="-35" dirty="0">
                <a:latin typeface="Arial"/>
                <a:cs typeface="Arial"/>
              </a:rPr>
              <a:t> </a:t>
            </a:r>
            <a:r>
              <a:rPr sz="1200" dirty="0">
                <a:latin typeface="Arial"/>
                <a:cs typeface="Arial"/>
              </a:rPr>
              <a:t>advisors</a:t>
            </a:r>
            <a:r>
              <a:rPr sz="1200" spc="-20" dirty="0">
                <a:latin typeface="Arial"/>
                <a:cs typeface="Arial"/>
              </a:rPr>
              <a:t> </a:t>
            </a:r>
            <a:r>
              <a:rPr sz="1200" dirty="0">
                <a:latin typeface="Arial"/>
                <a:cs typeface="Arial"/>
              </a:rPr>
              <a:t>in</a:t>
            </a:r>
            <a:r>
              <a:rPr sz="1200" spc="-15" dirty="0">
                <a:latin typeface="Arial"/>
                <a:cs typeface="Arial"/>
              </a:rPr>
              <a:t> </a:t>
            </a:r>
            <a:r>
              <a:rPr sz="1200" dirty="0">
                <a:latin typeface="Arial"/>
                <a:cs typeface="Arial"/>
              </a:rPr>
              <a:t>deprived</a:t>
            </a:r>
            <a:r>
              <a:rPr sz="1200" spc="-35" dirty="0">
                <a:latin typeface="Arial"/>
                <a:cs typeface="Arial"/>
              </a:rPr>
              <a:t> </a:t>
            </a:r>
            <a:r>
              <a:rPr sz="1200" dirty="0">
                <a:latin typeface="Arial"/>
                <a:cs typeface="Arial"/>
              </a:rPr>
              <a:t>communities</a:t>
            </a:r>
            <a:r>
              <a:rPr sz="1200" spc="-40" dirty="0">
                <a:latin typeface="Arial"/>
                <a:cs typeface="Arial"/>
              </a:rPr>
              <a:t> </a:t>
            </a:r>
            <a:r>
              <a:rPr sz="1200" dirty="0">
                <a:latin typeface="Arial"/>
                <a:cs typeface="Arial"/>
              </a:rPr>
              <a:t>in</a:t>
            </a:r>
            <a:r>
              <a:rPr sz="1200" spc="-15" dirty="0">
                <a:latin typeface="Arial"/>
                <a:cs typeface="Arial"/>
              </a:rPr>
              <a:t> </a:t>
            </a:r>
            <a:r>
              <a:rPr sz="1200" dirty="0">
                <a:latin typeface="Arial"/>
                <a:cs typeface="Arial"/>
              </a:rPr>
              <a:t>northwest</a:t>
            </a:r>
            <a:r>
              <a:rPr sz="1200" spc="-15" dirty="0">
                <a:latin typeface="Arial"/>
                <a:cs typeface="Arial"/>
              </a:rPr>
              <a:t> </a:t>
            </a:r>
            <a:r>
              <a:rPr sz="1200" dirty="0">
                <a:latin typeface="Arial"/>
                <a:cs typeface="Arial"/>
              </a:rPr>
              <a:t>of</a:t>
            </a:r>
            <a:r>
              <a:rPr sz="1200" spc="-15" dirty="0">
                <a:latin typeface="Arial"/>
                <a:cs typeface="Arial"/>
              </a:rPr>
              <a:t> </a:t>
            </a:r>
            <a:r>
              <a:rPr sz="1200" dirty="0">
                <a:latin typeface="Arial"/>
                <a:cs typeface="Arial"/>
              </a:rPr>
              <a:t>England</a:t>
            </a:r>
            <a:r>
              <a:rPr sz="1200" spc="-35" dirty="0">
                <a:latin typeface="Arial"/>
                <a:cs typeface="Arial"/>
              </a:rPr>
              <a:t> </a:t>
            </a:r>
            <a:r>
              <a:rPr sz="1200" dirty="0">
                <a:latin typeface="Arial"/>
                <a:cs typeface="Arial"/>
              </a:rPr>
              <a:t>UK,”</a:t>
            </a:r>
            <a:r>
              <a:rPr sz="1200" spc="25" dirty="0">
                <a:latin typeface="Arial"/>
                <a:cs typeface="Arial"/>
              </a:rPr>
              <a:t> </a:t>
            </a:r>
            <a:r>
              <a:rPr sz="1200" i="1" dirty="0">
                <a:latin typeface="Arial"/>
                <a:cs typeface="Arial"/>
              </a:rPr>
              <a:t>BMC</a:t>
            </a:r>
            <a:r>
              <a:rPr sz="1200" i="1" spc="-5" dirty="0">
                <a:latin typeface="Arial"/>
                <a:cs typeface="Arial"/>
              </a:rPr>
              <a:t> </a:t>
            </a:r>
            <a:r>
              <a:rPr sz="1200" i="1" dirty="0">
                <a:latin typeface="Arial"/>
                <a:cs typeface="Arial"/>
              </a:rPr>
              <a:t>Public</a:t>
            </a:r>
            <a:r>
              <a:rPr sz="1200" i="1" spc="-25" dirty="0">
                <a:latin typeface="Arial"/>
                <a:cs typeface="Arial"/>
              </a:rPr>
              <a:t> </a:t>
            </a:r>
            <a:r>
              <a:rPr sz="1200" i="1" dirty="0">
                <a:latin typeface="Arial"/>
                <a:cs typeface="Arial"/>
              </a:rPr>
              <a:t>Health</a:t>
            </a:r>
            <a:r>
              <a:rPr sz="1200" dirty="0">
                <a:latin typeface="Arial"/>
                <a:cs typeface="Arial"/>
              </a:rPr>
              <a:t>,</a:t>
            </a:r>
            <a:r>
              <a:rPr sz="1200" spc="-25" dirty="0">
                <a:latin typeface="Arial"/>
                <a:cs typeface="Arial"/>
              </a:rPr>
              <a:t> </a:t>
            </a:r>
            <a:r>
              <a:rPr sz="1200" dirty="0">
                <a:latin typeface="Arial"/>
                <a:cs typeface="Arial"/>
              </a:rPr>
              <a:t>25(1),</a:t>
            </a:r>
            <a:r>
              <a:rPr sz="1200" spc="-30" dirty="0">
                <a:latin typeface="Arial"/>
                <a:cs typeface="Arial"/>
              </a:rPr>
              <a:t> </a:t>
            </a:r>
            <a:r>
              <a:rPr sz="1200" dirty="0">
                <a:latin typeface="Arial"/>
                <a:cs typeface="Arial"/>
              </a:rPr>
              <a:t>pp.</a:t>
            </a:r>
            <a:r>
              <a:rPr sz="1200" spc="-15" dirty="0">
                <a:latin typeface="Arial"/>
                <a:cs typeface="Arial"/>
              </a:rPr>
              <a:t> </a:t>
            </a:r>
            <a:r>
              <a:rPr sz="1200" dirty="0">
                <a:latin typeface="Arial"/>
                <a:cs typeface="Arial"/>
              </a:rPr>
              <a:t>32–</a:t>
            </a:r>
            <a:r>
              <a:rPr sz="1200" spc="-10" dirty="0">
                <a:latin typeface="Arial"/>
                <a:cs typeface="Arial"/>
              </a:rPr>
              <a:t>56.</a:t>
            </a:r>
            <a:r>
              <a:rPr sz="1200" spc="-95" dirty="0">
                <a:latin typeface="Arial"/>
                <a:cs typeface="Arial"/>
              </a:rPr>
              <a:t> </a:t>
            </a:r>
            <a:r>
              <a:rPr sz="1200" spc="-10" dirty="0">
                <a:latin typeface="Arial"/>
                <a:cs typeface="Arial"/>
              </a:rPr>
              <a:t>Available</a:t>
            </a:r>
            <a:r>
              <a:rPr sz="1200" spc="-40" dirty="0">
                <a:latin typeface="Arial"/>
                <a:cs typeface="Arial"/>
              </a:rPr>
              <a:t> </a:t>
            </a:r>
            <a:r>
              <a:rPr sz="1200" dirty="0">
                <a:latin typeface="Arial"/>
                <a:cs typeface="Arial"/>
              </a:rPr>
              <a:t>at: </a:t>
            </a:r>
            <a:r>
              <a:rPr sz="1200" u="sng" spc="-10" dirty="0">
                <a:solidFill>
                  <a:srgbClr val="467885"/>
                </a:solidFill>
                <a:uFill>
                  <a:solidFill>
                    <a:srgbClr val="467885"/>
                  </a:solidFill>
                </a:uFill>
                <a:latin typeface="Arial"/>
                <a:cs typeface="Arial"/>
                <a:hlinkClick r:id="rId4"/>
              </a:rPr>
              <a:t>https://doi.org/10.1186/s12889-</a:t>
            </a:r>
            <a:r>
              <a:rPr sz="1200" u="sng" spc="-20" dirty="0">
                <a:solidFill>
                  <a:srgbClr val="467885"/>
                </a:solidFill>
                <a:uFill>
                  <a:solidFill>
                    <a:srgbClr val="467885"/>
                  </a:solidFill>
                </a:uFill>
                <a:latin typeface="Arial"/>
                <a:cs typeface="Arial"/>
                <a:hlinkClick r:id="rId4"/>
              </a:rPr>
              <a:t>025-</a:t>
            </a:r>
            <a:r>
              <a:rPr sz="1200" u="sng" spc="-25" dirty="0">
                <a:solidFill>
                  <a:srgbClr val="467885"/>
                </a:solidFill>
                <a:uFill>
                  <a:solidFill>
                    <a:srgbClr val="467885"/>
                  </a:solidFill>
                </a:uFill>
                <a:latin typeface="Arial"/>
                <a:cs typeface="Arial"/>
                <a:hlinkClick r:id="rId4"/>
              </a:rPr>
              <a:t>23110-</a:t>
            </a:r>
            <a:r>
              <a:rPr sz="1200" u="sng" dirty="0">
                <a:solidFill>
                  <a:srgbClr val="467885"/>
                </a:solidFill>
                <a:uFill>
                  <a:solidFill>
                    <a:srgbClr val="467885"/>
                  </a:solidFill>
                </a:uFill>
                <a:latin typeface="Arial"/>
                <a:cs typeface="Arial"/>
                <a:hlinkClick r:id="rId4"/>
              </a:rPr>
              <a:t>7</a:t>
            </a:r>
            <a:r>
              <a:rPr sz="1200" u="none" dirty="0">
                <a:latin typeface="Arial"/>
                <a:cs typeface="Arial"/>
              </a:rPr>
              <a:t>.</a:t>
            </a:r>
            <a:r>
              <a:rPr sz="1200" u="none" spc="-35" dirty="0">
                <a:latin typeface="Arial"/>
                <a:cs typeface="Arial"/>
              </a:rPr>
              <a:t> </a:t>
            </a:r>
            <a:r>
              <a:rPr sz="1200" u="none" dirty="0">
                <a:latin typeface="Arial"/>
                <a:cs typeface="Arial"/>
              </a:rPr>
              <a:t>(Accessed</a:t>
            </a:r>
            <a:r>
              <a:rPr sz="1200" u="none" spc="-20" dirty="0">
                <a:latin typeface="Arial"/>
                <a:cs typeface="Arial"/>
              </a:rPr>
              <a:t> </a:t>
            </a:r>
            <a:r>
              <a:rPr sz="1200" u="none" dirty="0">
                <a:latin typeface="Arial"/>
                <a:cs typeface="Arial"/>
              </a:rPr>
              <a:t>on:</a:t>
            </a:r>
            <a:r>
              <a:rPr sz="1200" u="none" spc="-10" dirty="0">
                <a:latin typeface="Arial"/>
                <a:cs typeface="Arial"/>
              </a:rPr>
              <a:t> </a:t>
            </a:r>
            <a:r>
              <a:rPr sz="1200" u="none" dirty="0">
                <a:latin typeface="Arial"/>
                <a:cs typeface="Arial"/>
              </a:rPr>
              <a:t>28</a:t>
            </a:r>
            <a:r>
              <a:rPr sz="1200" u="none" spc="-15" dirty="0">
                <a:latin typeface="Arial"/>
                <a:cs typeface="Arial"/>
              </a:rPr>
              <a:t> </a:t>
            </a:r>
            <a:r>
              <a:rPr sz="1200" u="none" dirty="0">
                <a:latin typeface="Arial"/>
                <a:cs typeface="Arial"/>
              </a:rPr>
              <a:t>September</a:t>
            </a:r>
            <a:r>
              <a:rPr sz="1200" u="none" spc="-40" dirty="0">
                <a:latin typeface="Arial"/>
                <a:cs typeface="Arial"/>
              </a:rPr>
              <a:t> </a:t>
            </a:r>
            <a:r>
              <a:rPr sz="1200" u="none" spc="-10" dirty="0">
                <a:latin typeface="Arial"/>
                <a:cs typeface="Arial"/>
              </a:rPr>
              <a:t>2026).</a:t>
            </a:r>
            <a:endParaRPr sz="1200">
              <a:latin typeface="Arial"/>
              <a:cs typeface="Arial"/>
            </a:endParaRPr>
          </a:p>
          <a:p>
            <a:pPr marL="186055" indent="-173355">
              <a:lnSpc>
                <a:spcPct val="100000"/>
              </a:lnSpc>
              <a:buChar char="•"/>
              <a:tabLst>
                <a:tab pos="186055" algn="l"/>
              </a:tabLst>
            </a:pPr>
            <a:r>
              <a:rPr sz="1200" dirty="0">
                <a:latin typeface="Arial"/>
                <a:cs typeface="Arial"/>
              </a:rPr>
              <a:t>Mahyoub,</a:t>
            </a:r>
            <a:r>
              <a:rPr sz="1200" spc="-35" dirty="0">
                <a:latin typeface="Arial"/>
                <a:cs typeface="Arial"/>
              </a:rPr>
              <a:t> </a:t>
            </a:r>
            <a:r>
              <a:rPr sz="1200" spc="-10" dirty="0">
                <a:latin typeface="Arial"/>
                <a:cs typeface="Arial"/>
              </a:rPr>
              <a:t>M.A.,</a:t>
            </a:r>
            <a:r>
              <a:rPr sz="1200" spc="-65" dirty="0">
                <a:latin typeface="Arial"/>
                <a:cs typeface="Arial"/>
              </a:rPr>
              <a:t> </a:t>
            </a:r>
            <a:r>
              <a:rPr sz="1200" spc="-10" dirty="0">
                <a:latin typeface="Arial"/>
                <a:cs typeface="Arial"/>
              </a:rPr>
              <a:t>Al-</a:t>
            </a:r>
            <a:r>
              <a:rPr sz="1200" dirty="0">
                <a:latin typeface="Arial"/>
                <a:cs typeface="Arial"/>
              </a:rPr>
              <a:t>Qurmoti,</a:t>
            </a:r>
            <a:r>
              <a:rPr sz="1200" spc="-35" dirty="0">
                <a:latin typeface="Arial"/>
                <a:cs typeface="Arial"/>
              </a:rPr>
              <a:t> </a:t>
            </a:r>
            <a:r>
              <a:rPr sz="1200" dirty="0">
                <a:latin typeface="Arial"/>
                <a:cs typeface="Arial"/>
              </a:rPr>
              <a:t>S.,</a:t>
            </a:r>
            <a:r>
              <a:rPr sz="1200" spc="-60" dirty="0">
                <a:latin typeface="Arial"/>
                <a:cs typeface="Arial"/>
              </a:rPr>
              <a:t> </a:t>
            </a:r>
            <a:r>
              <a:rPr sz="1200" dirty="0">
                <a:latin typeface="Arial"/>
                <a:cs typeface="Arial"/>
              </a:rPr>
              <a:t>Akram,</a:t>
            </a:r>
            <a:r>
              <a:rPr sz="1200" spc="-85" dirty="0">
                <a:latin typeface="Arial"/>
                <a:cs typeface="Arial"/>
              </a:rPr>
              <a:t> </a:t>
            </a:r>
            <a:r>
              <a:rPr sz="1200" dirty="0">
                <a:latin typeface="Arial"/>
                <a:cs typeface="Arial"/>
              </a:rPr>
              <a:t>A.,</a:t>
            </a:r>
            <a:r>
              <a:rPr sz="1200" spc="-80" dirty="0">
                <a:latin typeface="Arial"/>
                <a:cs typeface="Arial"/>
              </a:rPr>
              <a:t> </a:t>
            </a:r>
            <a:r>
              <a:rPr sz="1200" dirty="0">
                <a:latin typeface="Arial"/>
                <a:cs typeface="Arial"/>
              </a:rPr>
              <a:t>Abbas,</a:t>
            </a:r>
            <a:r>
              <a:rPr sz="1200" spc="-30" dirty="0">
                <a:latin typeface="Arial"/>
                <a:cs typeface="Arial"/>
              </a:rPr>
              <a:t> </a:t>
            </a:r>
            <a:r>
              <a:rPr sz="1200" dirty="0">
                <a:latin typeface="Arial"/>
                <a:cs typeface="Arial"/>
              </a:rPr>
              <a:t>M., Jebril,</a:t>
            </a:r>
            <a:r>
              <a:rPr sz="1200" spc="-35" dirty="0">
                <a:latin typeface="Arial"/>
                <a:cs typeface="Arial"/>
              </a:rPr>
              <a:t> </a:t>
            </a:r>
            <a:r>
              <a:rPr sz="1200" dirty="0">
                <a:latin typeface="Arial"/>
                <a:cs typeface="Arial"/>
              </a:rPr>
              <a:t>M.,</a:t>
            </a:r>
            <a:r>
              <a:rPr sz="1200" spc="-35" dirty="0">
                <a:latin typeface="Arial"/>
                <a:cs typeface="Arial"/>
              </a:rPr>
              <a:t> </a:t>
            </a:r>
            <a:r>
              <a:rPr sz="1200" spc="-10" dirty="0">
                <a:latin typeface="Arial"/>
                <a:cs typeface="Arial"/>
              </a:rPr>
              <a:t>Alnaggar,</a:t>
            </a:r>
            <a:r>
              <a:rPr sz="1200" spc="-45" dirty="0">
                <a:latin typeface="Arial"/>
                <a:cs typeface="Arial"/>
              </a:rPr>
              <a:t> </a:t>
            </a:r>
            <a:r>
              <a:rPr sz="1200" dirty="0">
                <a:latin typeface="Arial"/>
                <a:cs typeface="Arial"/>
              </a:rPr>
              <a:t>M.</a:t>
            </a:r>
            <a:r>
              <a:rPr sz="1200" spc="5" dirty="0">
                <a:latin typeface="Arial"/>
                <a:cs typeface="Arial"/>
              </a:rPr>
              <a:t> </a:t>
            </a:r>
            <a:r>
              <a:rPr sz="1200" dirty="0">
                <a:latin typeface="Arial"/>
                <a:cs typeface="Arial"/>
              </a:rPr>
              <a:t>and</a:t>
            </a:r>
            <a:r>
              <a:rPr sz="1200" spc="-30" dirty="0">
                <a:latin typeface="Arial"/>
                <a:cs typeface="Arial"/>
              </a:rPr>
              <a:t> </a:t>
            </a:r>
            <a:r>
              <a:rPr sz="1200" dirty="0">
                <a:latin typeface="Arial"/>
                <a:cs typeface="Arial"/>
              </a:rPr>
              <a:t>He,</a:t>
            </a:r>
            <a:r>
              <a:rPr sz="1200" spc="-25" dirty="0">
                <a:latin typeface="Arial"/>
                <a:cs typeface="Arial"/>
              </a:rPr>
              <a:t> </a:t>
            </a:r>
            <a:r>
              <a:rPr sz="1200" dirty="0">
                <a:latin typeface="Arial"/>
                <a:cs typeface="Arial"/>
              </a:rPr>
              <a:t>S.</a:t>
            </a:r>
            <a:r>
              <a:rPr sz="1200" spc="-10" dirty="0">
                <a:latin typeface="Arial"/>
                <a:cs typeface="Arial"/>
              </a:rPr>
              <a:t> </a:t>
            </a:r>
            <a:r>
              <a:rPr sz="1200" dirty="0">
                <a:latin typeface="Arial"/>
                <a:cs typeface="Arial"/>
              </a:rPr>
              <a:t>(2023)</a:t>
            </a:r>
            <a:r>
              <a:rPr sz="1200" spc="-50" dirty="0">
                <a:latin typeface="Arial"/>
                <a:cs typeface="Arial"/>
              </a:rPr>
              <a:t> </a:t>
            </a:r>
            <a:r>
              <a:rPr sz="1200" dirty="0">
                <a:latin typeface="Arial"/>
                <a:cs typeface="Arial"/>
              </a:rPr>
              <a:t>“Adverse</a:t>
            </a:r>
            <a:r>
              <a:rPr sz="1200" spc="-10" dirty="0">
                <a:latin typeface="Arial"/>
                <a:cs typeface="Arial"/>
              </a:rPr>
              <a:t> physiological</a:t>
            </a:r>
            <a:r>
              <a:rPr sz="1200" spc="-50" dirty="0">
                <a:latin typeface="Arial"/>
                <a:cs typeface="Arial"/>
              </a:rPr>
              <a:t> </a:t>
            </a:r>
            <a:r>
              <a:rPr sz="1200" dirty="0">
                <a:latin typeface="Arial"/>
                <a:cs typeface="Arial"/>
              </a:rPr>
              <a:t>effects</a:t>
            </a:r>
            <a:r>
              <a:rPr sz="1200" spc="-30" dirty="0">
                <a:latin typeface="Arial"/>
                <a:cs typeface="Arial"/>
              </a:rPr>
              <a:t> </a:t>
            </a:r>
            <a:r>
              <a:rPr sz="1200" dirty="0">
                <a:latin typeface="Arial"/>
                <a:cs typeface="Arial"/>
              </a:rPr>
              <a:t>of</a:t>
            </a:r>
            <a:r>
              <a:rPr sz="1200" spc="-20" dirty="0">
                <a:latin typeface="Arial"/>
                <a:cs typeface="Arial"/>
              </a:rPr>
              <a:t> </a:t>
            </a:r>
            <a:r>
              <a:rPr sz="1200" dirty="0">
                <a:latin typeface="Arial"/>
                <a:cs typeface="Arial"/>
              </a:rPr>
              <a:t>smoking</a:t>
            </a:r>
            <a:r>
              <a:rPr sz="1200" spc="-45" dirty="0">
                <a:latin typeface="Arial"/>
                <a:cs typeface="Arial"/>
              </a:rPr>
              <a:t> </a:t>
            </a:r>
            <a:r>
              <a:rPr sz="1200" dirty="0">
                <a:latin typeface="Arial"/>
                <a:cs typeface="Arial"/>
              </a:rPr>
              <a:t>cessation</a:t>
            </a:r>
            <a:r>
              <a:rPr sz="1200" spc="-40" dirty="0">
                <a:latin typeface="Arial"/>
                <a:cs typeface="Arial"/>
              </a:rPr>
              <a:t> </a:t>
            </a:r>
            <a:r>
              <a:rPr sz="1200" dirty="0">
                <a:latin typeface="Arial"/>
                <a:cs typeface="Arial"/>
              </a:rPr>
              <a:t>on</a:t>
            </a:r>
            <a:r>
              <a:rPr sz="1200" spc="-30" dirty="0">
                <a:latin typeface="Arial"/>
                <a:cs typeface="Arial"/>
              </a:rPr>
              <a:t> </a:t>
            </a:r>
            <a:r>
              <a:rPr sz="1200" spc="-25" dirty="0">
                <a:latin typeface="Arial"/>
                <a:cs typeface="Arial"/>
              </a:rPr>
              <a:t>the</a:t>
            </a:r>
            <a:endParaRPr sz="1200">
              <a:latin typeface="Arial"/>
              <a:cs typeface="Arial"/>
            </a:endParaRPr>
          </a:p>
          <a:p>
            <a:pPr marL="184785">
              <a:lnSpc>
                <a:spcPct val="100000"/>
              </a:lnSpc>
            </a:pPr>
            <a:r>
              <a:rPr sz="1200" spc="-10" dirty="0">
                <a:latin typeface="Arial"/>
                <a:cs typeface="Arial"/>
              </a:rPr>
              <a:t>gastrointestinal</a:t>
            </a:r>
            <a:r>
              <a:rPr sz="1200" spc="-25" dirty="0">
                <a:latin typeface="Arial"/>
                <a:cs typeface="Arial"/>
              </a:rPr>
              <a:t> </a:t>
            </a:r>
            <a:r>
              <a:rPr sz="1200" spc="-10" dirty="0">
                <a:latin typeface="Arial"/>
                <a:cs typeface="Arial"/>
              </a:rPr>
              <a:t>tract:</a:t>
            </a:r>
            <a:r>
              <a:rPr sz="1200" spc="-50" dirty="0">
                <a:latin typeface="Arial"/>
                <a:cs typeface="Arial"/>
              </a:rPr>
              <a:t> </a:t>
            </a:r>
            <a:r>
              <a:rPr sz="1200" dirty="0">
                <a:latin typeface="Arial"/>
                <a:cs typeface="Arial"/>
              </a:rPr>
              <a:t>A</a:t>
            </a:r>
            <a:r>
              <a:rPr sz="1200" spc="-40" dirty="0">
                <a:latin typeface="Arial"/>
                <a:cs typeface="Arial"/>
              </a:rPr>
              <a:t> </a:t>
            </a:r>
            <a:r>
              <a:rPr sz="1200" spc="-10" dirty="0">
                <a:latin typeface="Arial"/>
                <a:cs typeface="Arial"/>
              </a:rPr>
              <a:t>review,”</a:t>
            </a:r>
            <a:r>
              <a:rPr sz="1200" spc="30" dirty="0">
                <a:latin typeface="Arial"/>
                <a:cs typeface="Arial"/>
              </a:rPr>
              <a:t> </a:t>
            </a:r>
            <a:r>
              <a:rPr sz="1200" i="1" dirty="0">
                <a:latin typeface="Arial"/>
                <a:cs typeface="Arial"/>
              </a:rPr>
              <a:t>Medicine</a:t>
            </a:r>
            <a:r>
              <a:rPr sz="1200" dirty="0">
                <a:latin typeface="Arial"/>
                <a:cs typeface="Arial"/>
              </a:rPr>
              <a:t>, 102(38),</a:t>
            </a:r>
            <a:r>
              <a:rPr sz="1200" spc="-15" dirty="0">
                <a:latin typeface="Arial"/>
                <a:cs typeface="Arial"/>
              </a:rPr>
              <a:t> </a:t>
            </a:r>
            <a:r>
              <a:rPr sz="1200" dirty="0">
                <a:latin typeface="Arial"/>
                <a:cs typeface="Arial"/>
              </a:rPr>
              <a:t>pp.</a:t>
            </a:r>
            <a:r>
              <a:rPr sz="1200" spc="10" dirty="0">
                <a:latin typeface="Arial"/>
                <a:cs typeface="Arial"/>
              </a:rPr>
              <a:t> </a:t>
            </a:r>
            <a:r>
              <a:rPr sz="1200" spc="-10" dirty="0">
                <a:latin typeface="Arial"/>
                <a:cs typeface="Arial"/>
              </a:rPr>
              <a:t>e35124-e35124.</a:t>
            </a:r>
            <a:r>
              <a:rPr sz="1200" spc="-75" dirty="0">
                <a:latin typeface="Arial"/>
                <a:cs typeface="Arial"/>
              </a:rPr>
              <a:t> </a:t>
            </a:r>
            <a:r>
              <a:rPr sz="1200" spc="-10" dirty="0">
                <a:latin typeface="Arial"/>
                <a:cs typeface="Arial"/>
              </a:rPr>
              <a:t>Available</a:t>
            </a:r>
            <a:r>
              <a:rPr sz="1200" spc="-15" dirty="0">
                <a:latin typeface="Arial"/>
                <a:cs typeface="Arial"/>
              </a:rPr>
              <a:t> </a:t>
            </a:r>
            <a:r>
              <a:rPr sz="1200" dirty="0">
                <a:latin typeface="Arial"/>
                <a:cs typeface="Arial"/>
              </a:rPr>
              <a:t>at:</a:t>
            </a:r>
            <a:r>
              <a:rPr sz="1200" spc="35" dirty="0">
                <a:latin typeface="Arial"/>
                <a:cs typeface="Arial"/>
              </a:rPr>
              <a:t> </a:t>
            </a:r>
            <a:r>
              <a:rPr sz="1200" u="sng" spc="-10" dirty="0">
                <a:solidFill>
                  <a:srgbClr val="467885"/>
                </a:solidFill>
                <a:uFill>
                  <a:solidFill>
                    <a:srgbClr val="467885"/>
                  </a:solidFill>
                </a:uFill>
                <a:latin typeface="Arial"/>
                <a:cs typeface="Arial"/>
                <a:hlinkClick r:id="rId5"/>
              </a:rPr>
              <a:t>https://doi.org/10.1097/md.0000000000035124</a:t>
            </a:r>
            <a:r>
              <a:rPr sz="1200" u="none" spc="-10" dirty="0">
                <a:latin typeface="Arial"/>
                <a:cs typeface="Arial"/>
              </a:rPr>
              <a:t>.</a:t>
            </a:r>
            <a:r>
              <a:rPr sz="1200" u="none" spc="-15" dirty="0">
                <a:latin typeface="Arial"/>
                <a:cs typeface="Arial"/>
              </a:rPr>
              <a:t> </a:t>
            </a:r>
            <a:r>
              <a:rPr sz="1200" u="none" dirty="0">
                <a:latin typeface="Arial"/>
                <a:cs typeface="Arial"/>
              </a:rPr>
              <a:t>(Accessed on: 28</a:t>
            </a:r>
            <a:r>
              <a:rPr sz="1200" u="none" spc="15" dirty="0">
                <a:latin typeface="Arial"/>
                <a:cs typeface="Arial"/>
              </a:rPr>
              <a:t> </a:t>
            </a:r>
            <a:r>
              <a:rPr sz="1200" u="none" dirty="0">
                <a:latin typeface="Arial"/>
                <a:cs typeface="Arial"/>
              </a:rPr>
              <a:t>September</a:t>
            </a:r>
            <a:r>
              <a:rPr sz="1200" u="none" spc="-20" dirty="0">
                <a:latin typeface="Arial"/>
                <a:cs typeface="Arial"/>
              </a:rPr>
              <a:t> </a:t>
            </a:r>
            <a:r>
              <a:rPr sz="1200" u="none" spc="-10" dirty="0">
                <a:latin typeface="Arial"/>
                <a:cs typeface="Arial"/>
              </a:rPr>
              <a:t>2026).</a:t>
            </a:r>
            <a:endParaRPr sz="1200">
              <a:latin typeface="Arial"/>
              <a:cs typeface="Arial"/>
            </a:endParaRPr>
          </a:p>
          <a:p>
            <a:pPr marL="184785" marR="5080" indent="-172720">
              <a:lnSpc>
                <a:spcPct val="100000"/>
              </a:lnSpc>
              <a:buChar char="•"/>
              <a:tabLst>
                <a:tab pos="184785" algn="l"/>
              </a:tabLst>
            </a:pPr>
            <a:r>
              <a:rPr sz="1200" dirty="0">
                <a:latin typeface="Arial"/>
                <a:cs typeface="Arial"/>
              </a:rPr>
              <a:t>NHS (2023)</a:t>
            </a:r>
            <a:r>
              <a:rPr sz="1200" spc="-30" dirty="0">
                <a:latin typeface="Arial"/>
                <a:cs typeface="Arial"/>
              </a:rPr>
              <a:t> </a:t>
            </a:r>
            <a:r>
              <a:rPr sz="1200" i="1" dirty="0">
                <a:latin typeface="Arial"/>
                <a:cs typeface="Arial"/>
              </a:rPr>
              <a:t>NHS smokefree</a:t>
            </a:r>
            <a:r>
              <a:rPr sz="1200" i="1" spc="-15" dirty="0">
                <a:latin typeface="Arial"/>
                <a:cs typeface="Arial"/>
              </a:rPr>
              <a:t> </a:t>
            </a:r>
            <a:r>
              <a:rPr sz="1200" i="1" dirty="0">
                <a:latin typeface="Arial"/>
                <a:cs typeface="Arial"/>
              </a:rPr>
              <a:t>– mobile</a:t>
            </a:r>
            <a:r>
              <a:rPr sz="1200" i="1" spc="-10" dirty="0">
                <a:latin typeface="Arial"/>
                <a:cs typeface="Arial"/>
              </a:rPr>
              <a:t> </a:t>
            </a:r>
            <a:r>
              <a:rPr sz="1200" i="1" dirty="0">
                <a:latin typeface="Arial"/>
                <a:cs typeface="Arial"/>
              </a:rPr>
              <a:t>app</a:t>
            </a:r>
            <a:r>
              <a:rPr sz="1200" i="1" spc="-25" dirty="0">
                <a:latin typeface="Arial"/>
                <a:cs typeface="Arial"/>
              </a:rPr>
              <a:t> </a:t>
            </a:r>
            <a:r>
              <a:rPr sz="1200" i="1" dirty="0">
                <a:latin typeface="Arial"/>
                <a:cs typeface="Arial"/>
              </a:rPr>
              <a:t>- dr sims &amp; partners</a:t>
            </a:r>
            <a:r>
              <a:rPr sz="1200" dirty="0">
                <a:latin typeface="Arial"/>
                <a:cs typeface="Arial"/>
              </a:rPr>
              <a:t>,</a:t>
            </a:r>
            <a:r>
              <a:rPr sz="1200" spc="-20" dirty="0">
                <a:latin typeface="Arial"/>
                <a:cs typeface="Arial"/>
              </a:rPr>
              <a:t> </a:t>
            </a:r>
            <a:r>
              <a:rPr sz="1200" i="1" dirty="0">
                <a:latin typeface="Arial"/>
                <a:cs typeface="Arial"/>
              </a:rPr>
              <a:t>Dr</a:t>
            </a:r>
            <a:r>
              <a:rPr sz="1200" i="1" spc="-10" dirty="0">
                <a:latin typeface="Arial"/>
                <a:cs typeface="Arial"/>
              </a:rPr>
              <a:t> </a:t>
            </a:r>
            <a:r>
              <a:rPr sz="1200" i="1" dirty="0">
                <a:latin typeface="Arial"/>
                <a:cs typeface="Arial"/>
              </a:rPr>
              <a:t>Sims &amp; </a:t>
            </a:r>
            <a:r>
              <a:rPr sz="1200" i="1" spc="-10" dirty="0">
                <a:latin typeface="Arial"/>
                <a:cs typeface="Arial"/>
              </a:rPr>
              <a:t>Partners</a:t>
            </a:r>
            <a:r>
              <a:rPr sz="1200" spc="-10" dirty="0">
                <a:latin typeface="Arial"/>
                <a:cs typeface="Arial"/>
              </a:rPr>
              <a:t>.</a:t>
            </a:r>
            <a:r>
              <a:rPr sz="1200" spc="-95" dirty="0">
                <a:latin typeface="Arial"/>
                <a:cs typeface="Arial"/>
              </a:rPr>
              <a:t> </a:t>
            </a:r>
            <a:r>
              <a:rPr sz="1200" dirty="0">
                <a:latin typeface="Arial"/>
                <a:cs typeface="Arial"/>
              </a:rPr>
              <a:t>Available</a:t>
            </a:r>
            <a:r>
              <a:rPr sz="1200" spc="-20" dirty="0">
                <a:latin typeface="Arial"/>
                <a:cs typeface="Arial"/>
              </a:rPr>
              <a:t> </a:t>
            </a:r>
            <a:r>
              <a:rPr sz="1200" dirty="0">
                <a:latin typeface="Arial"/>
                <a:cs typeface="Arial"/>
              </a:rPr>
              <a:t>at: </a:t>
            </a:r>
            <a:r>
              <a:rPr sz="1200" u="sng" spc="-10" dirty="0">
                <a:solidFill>
                  <a:srgbClr val="467885"/>
                </a:solidFill>
                <a:uFill>
                  <a:solidFill>
                    <a:srgbClr val="467885"/>
                  </a:solidFill>
                </a:uFill>
                <a:latin typeface="Arial"/>
                <a:cs typeface="Arial"/>
                <a:hlinkClick r:id="rId6"/>
              </a:rPr>
              <a:t>https://www.drsimsandpartners.nhs.uk/help-and-support/nhs-smokefree-mobile-</a:t>
            </a:r>
            <a:r>
              <a:rPr sz="1200" u="sng" dirty="0">
                <a:solidFill>
                  <a:srgbClr val="467885"/>
                </a:solidFill>
                <a:uFill>
                  <a:solidFill>
                    <a:srgbClr val="467885"/>
                  </a:solidFill>
                </a:uFill>
                <a:latin typeface="Arial"/>
                <a:cs typeface="Arial"/>
                <a:hlinkClick r:id="rId6"/>
              </a:rPr>
              <a:t>app/</a:t>
            </a:r>
            <a:r>
              <a:rPr sz="1200" u="none" dirty="0">
                <a:latin typeface="Arial"/>
                <a:cs typeface="Arial"/>
              </a:rPr>
              <a:t>.</a:t>
            </a:r>
            <a:r>
              <a:rPr sz="1200" u="none" spc="-45" dirty="0">
                <a:latin typeface="Arial"/>
                <a:cs typeface="Arial"/>
              </a:rPr>
              <a:t> </a:t>
            </a:r>
            <a:r>
              <a:rPr sz="1200" u="none" dirty="0">
                <a:latin typeface="Arial"/>
                <a:cs typeface="Arial"/>
              </a:rPr>
              <a:t>(Accessed:</a:t>
            </a:r>
            <a:r>
              <a:rPr sz="1200" u="none" spc="-30" dirty="0">
                <a:latin typeface="Arial"/>
                <a:cs typeface="Arial"/>
              </a:rPr>
              <a:t> </a:t>
            </a:r>
            <a:r>
              <a:rPr sz="1200" u="none" dirty="0">
                <a:latin typeface="Arial"/>
                <a:cs typeface="Arial"/>
              </a:rPr>
              <a:t>on:</a:t>
            </a:r>
            <a:r>
              <a:rPr sz="1200" u="none" spc="-15" dirty="0">
                <a:latin typeface="Arial"/>
                <a:cs typeface="Arial"/>
              </a:rPr>
              <a:t> </a:t>
            </a:r>
            <a:r>
              <a:rPr sz="1200" u="none" dirty="0">
                <a:latin typeface="Arial"/>
                <a:cs typeface="Arial"/>
              </a:rPr>
              <a:t>28</a:t>
            </a:r>
            <a:r>
              <a:rPr sz="1200" u="none" spc="-30" dirty="0">
                <a:latin typeface="Arial"/>
                <a:cs typeface="Arial"/>
              </a:rPr>
              <a:t> </a:t>
            </a:r>
            <a:r>
              <a:rPr sz="1200" u="none" dirty="0">
                <a:latin typeface="Arial"/>
                <a:cs typeface="Arial"/>
              </a:rPr>
              <a:t>September</a:t>
            </a:r>
            <a:r>
              <a:rPr sz="1200" u="none" spc="-30" dirty="0">
                <a:latin typeface="Arial"/>
                <a:cs typeface="Arial"/>
              </a:rPr>
              <a:t> </a:t>
            </a:r>
            <a:r>
              <a:rPr sz="1200" u="none" spc="-10" dirty="0">
                <a:latin typeface="Arial"/>
                <a:cs typeface="Arial"/>
              </a:rPr>
              <a:t>2026).</a:t>
            </a:r>
            <a:endParaRPr sz="1200">
              <a:latin typeface="Arial"/>
              <a:cs typeface="Arial"/>
            </a:endParaRPr>
          </a:p>
          <a:p>
            <a:pPr marL="186055" indent="-173355">
              <a:lnSpc>
                <a:spcPct val="100000"/>
              </a:lnSpc>
              <a:buChar char="•"/>
              <a:tabLst>
                <a:tab pos="186055" algn="l"/>
              </a:tabLst>
            </a:pPr>
            <a:r>
              <a:rPr sz="1200" dirty="0">
                <a:latin typeface="Arial"/>
                <a:cs typeface="Arial"/>
              </a:rPr>
              <a:t>NHS</a:t>
            </a:r>
            <a:r>
              <a:rPr sz="1200" spc="-5" dirty="0">
                <a:latin typeface="Arial"/>
                <a:cs typeface="Arial"/>
              </a:rPr>
              <a:t> </a:t>
            </a:r>
            <a:r>
              <a:rPr sz="1200" dirty="0">
                <a:latin typeface="Arial"/>
                <a:cs typeface="Arial"/>
              </a:rPr>
              <a:t>(2024)</a:t>
            </a:r>
            <a:r>
              <a:rPr sz="1200" spc="-30" dirty="0">
                <a:latin typeface="Arial"/>
                <a:cs typeface="Arial"/>
              </a:rPr>
              <a:t> </a:t>
            </a:r>
            <a:r>
              <a:rPr sz="1200" i="1" dirty="0">
                <a:latin typeface="Arial"/>
                <a:cs typeface="Arial"/>
              </a:rPr>
              <a:t>Quit smoking</a:t>
            </a:r>
            <a:r>
              <a:rPr sz="1200" i="1" spc="-5" dirty="0">
                <a:latin typeface="Arial"/>
                <a:cs typeface="Arial"/>
              </a:rPr>
              <a:t> </a:t>
            </a:r>
            <a:r>
              <a:rPr sz="1200" i="1" dirty="0">
                <a:latin typeface="Arial"/>
                <a:cs typeface="Arial"/>
              </a:rPr>
              <a:t>-</a:t>
            </a:r>
            <a:r>
              <a:rPr sz="1200" i="1" spc="-5" dirty="0">
                <a:latin typeface="Arial"/>
                <a:cs typeface="Arial"/>
              </a:rPr>
              <a:t> </a:t>
            </a:r>
            <a:r>
              <a:rPr sz="1200" i="1" dirty="0">
                <a:latin typeface="Arial"/>
                <a:cs typeface="Arial"/>
              </a:rPr>
              <a:t>better</a:t>
            </a:r>
            <a:r>
              <a:rPr sz="1200" i="1" spc="-25" dirty="0">
                <a:latin typeface="Arial"/>
                <a:cs typeface="Arial"/>
              </a:rPr>
              <a:t> </a:t>
            </a:r>
            <a:r>
              <a:rPr sz="1200" i="1" dirty="0">
                <a:latin typeface="Arial"/>
                <a:cs typeface="Arial"/>
              </a:rPr>
              <a:t>health</a:t>
            </a:r>
            <a:r>
              <a:rPr sz="1200" dirty="0">
                <a:latin typeface="Arial"/>
                <a:cs typeface="Arial"/>
              </a:rPr>
              <a:t>,</a:t>
            </a:r>
            <a:r>
              <a:rPr sz="1200" spc="-35" dirty="0">
                <a:latin typeface="Arial"/>
                <a:cs typeface="Arial"/>
              </a:rPr>
              <a:t> </a:t>
            </a:r>
            <a:r>
              <a:rPr sz="1200" i="1" dirty="0">
                <a:latin typeface="Arial"/>
                <a:cs typeface="Arial"/>
              </a:rPr>
              <a:t>NHS.UK</a:t>
            </a:r>
            <a:r>
              <a:rPr sz="1200" dirty="0">
                <a:latin typeface="Arial"/>
                <a:cs typeface="Arial"/>
              </a:rPr>
              <a:t>.</a:t>
            </a:r>
            <a:r>
              <a:rPr sz="1200" spc="-5" dirty="0">
                <a:latin typeface="Arial"/>
                <a:cs typeface="Arial"/>
              </a:rPr>
              <a:t> </a:t>
            </a:r>
            <a:r>
              <a:rPr sz="1200" spc="-10" dirty="0">
                <a:latin typeface="Arial"/>
                <a:cs typeface="Arial"/>
              </a:rPr>
              <a:t>NHS.</a:t>
            </a:r>
            <a:r>
              <a:rPr sz="1200" spc="-70" dirty="0">
                <a:latin typeface="Arial"/>
                <a:cs typeface="Arial"/>
              </a:rPr>
              <a:t> </a:t>
            </a:r>
            <a:r>
              <a:rPr sz="1200" spc="-10" dirty="0">
                <a:latin typeface="Arial"/>
                <a:cs typeface="Arial"/>
              </a:rPr>
              <a:t>Available</a:t>
            </a:r>
            <a:r>
              <a:rPr sz="1200" spc="-35" dirty="0">
                <a:latin typeface="Arial"/>
                <a:cs typeface="Arial"/>
              </a:rPr>
              <a:t> </a:t>
            </a:r>
            <a:r>
              <a:rPr sz="1200" dirty="0">
                <a:latin typeface="Arial"/>
                <a:cs typeface="Arial"/>
              </a:rPr>
              <a:t>at:</a:t>
            </a:r>
            <a:r>
              <a:rPr sz="1200" spc="10" dirty="0">
                <a:latin typeface="Arial"/>
                <a:cs typeface="Arial"/>
              </a:rPr>
              <a:t> </a:t>
            </a:r>
            <a:r>
              <a:rPr sz="1200" u="sng" spc="-10" dirty="0">
                <a:solidFill>
                  <a:srgbClr val="467885"/>
                </a:solidFill>
                <a:uFill>
                  <a:solidFill>
                    <a:srgbClr val="467885"/>
                  </a:solidFill>
                </a:uFill>
                <a:latin typeface="Arial"/>
                <a:cs typeface="Arial"/>
                <a:hlinkClick r:id="rId7"/>
              </a:rPr>
              <a:t>https://www.nhs.uk/better-health/quit-</a:t>
            </a:r>
            <a:r>
              <a:rPr sz="1200" u="sng" dirty="0">
                <a:solidFill>
                  <a:srgbClr val="467885"/>
                </a:solidFill>
                <a:uFill>
                  <a:solidFill>
                    <a:srgbClr val="467885"/>
                  </a:solidFill>
                </a:uFill>
                <a:latin typeface="Arial"/>
                <a:cs typeface="Arial"/>
                <a:hlinkClick r:id="rId7"/>
              </a:rPr>
              <a:t>smoking/</a:t>
            </a:r>
            <a:r>
              <a:rPr sz="1200" u="none" dirty="0">
                <a:latin typeface="Arial"/>
                <a:cs typeface="Arial"/>
              </a:rPr>
              <a:t>.</a:t>
            </a:r>
            <a:r>
              <a:rPr sz="1200" u="none" spc="-25" dirty="0">
                <a:latin typeface="Arial"/>
                <a:cs typeface="Arial"/>
              </a:rPr>
              <a:t> </a:t>
            </a:r>
            <a:r>
              <a:rPr sz="1200" u="none" dirty="0">
                <a:latin typeface="Arial"/>
                <a:cs typeface="Arial"/>
              </a:rPr>
              <a:t>(Accessed</a:t>
            </a:r>
            <a:r>
              <a:rPr sz="1200" u="none" spc="-30" dirty="0">
                <a:latin typeface="Arial"/>
                <a:cs typeface="Arial"/>
              </a:rPr>
              <a:t> </a:t>
            </a:r>
            <a:r>
              <a:rPr sz="1200" u="none" dirty="0">
                <a:latin typeface="Arial"/>
                <a:cs typeface="Arial"/>
              </a:rPr>
              <a:t>on:</a:t>
            </a:r>
            <a:r>
              <a:rPr sz="1200" u="none" spc="-10" dirty="0">
                <a:latin typeface="Arial"/>
                <a:cs typeface="Arial"/>
              </a:rPr>
              <a:t> </a:t>
            </a:r>
            <a:r>
              <a:rPr sz="1200" u="none" dirty="0">
                <a:latin typeface="Arial"/>
                <a:cs typeface="Arial"/>
              </a:rPr>
              <a:t>29</a:t>
            </a:r>
            <a:r>
              <a:rPr sz="1200" u="none" spc="320" dirty="0">
                <a:latin typeface="Arial"/>
                <a:cs typeface="Arial"/>
              </a:rPr>
              <a:t> </a:t>
            </a:r>
            <a:r>
              <a:rPr sz="1200" u="none" dirty="0">
                <a:latin typeface="Arial"/>
                <a:cs typeface="Arial"/>
              </a:rPr>
              <a:t>September</a:t>
            </a:r>
            <a:r>
              <a:rPr sz="1200" u="none" spc="-40" dirty="0">
                <a:latin typeface="Arial"/>
                <a:cs typeface="Arial"/>
              </a:rPr>
              <a:t> </a:t>
            </a:r>
            <a:r>
              <a:rPr sz="1200" u="none" spc="-10" dirty="0">
                <a:latin typeface="Arial"/>
                <a:cs typeface="Arial"/>
              </a:rPr>
              <a:t>2026).</a:t>
            </a:r>
            <a:endParaRPr sz="1200">
              <a:latin typeface="Arial"/>
              <a:cs typeface="Arial"/>
            </a:endParaRPr>
          </a:p>
          <a:p>
            <a:pPr marL="184785" marR="1681480" indent="-172720">
              <a:lnSpc>
                <a:spcPct val="100000"/>
              </a:lnSpc>
              <a:buChar char="•"/>
              <a:tabLst>
                <a:tab pos="184785" algn="l"/>
              </a:tabLst>
            </a:pPr>
            <a:r>
              <a:rPr sz="1200" dirty="0">
                <a:latin typeface="Arial"/>
                <a:cs typeface="Arial"/>
              </a:rPr>
              <a:t>NICE</a:t>
            </a:r>
            <a:r>
              <a:rPr sz="1200" spc="-15" dirty="0">
                <a:latin typeface="Arial"/>
                <a:cs typeface="Arial"/>
              </a:rPr>
              <a:t> </a:t>
            </a:r>
            <a:r>
              <a:rPr sz="1200" dirty="0">
                <a:latin typeface="Arial"/>
                <a:cs typeface="Arial"/>
              </a:rPr>
              <a:t>(2021)</a:t>
            </a:r>
            <a:r>
              <a:rPr sz="1200" spc="-45" dirty="0">
                <a:latin typeface="Arial"/>
                <a:cs typeface="Arial"/>
              </a:rPr>
              <a:t> </a:t>
            </a:r>
            <a:r>
              <a:rPr sz="1200" i="1" dirty="0">
                <a:latin typeface="Arial"/>
                <a:cs typeface="Arial"/>
              </a:rPr>
              <a:t>Overview</a:t>
            </a:r>
            <a:r>
              <a:rPr sz="1200" i="1" spc="305" dirty="0">
                <a:latin typeface="Arial"/>
                <a:cs typeface="Arial"/>
              </a:rPr>
              <a:t> </a:t>
            </a:r>
            <a:r>
              <a:rPr sz="1200" i="1" dirty="0">
                <a:latin typeface="Arial"/>
                <a:cs typeface="Arial"/>
              </a:rPr>
              <a:t>tobacco:</a:t>
            </a:r>
            <a:r>
              <a:rPr sz="1200" i="1" spc="-40" dirty="0">
                <a:latin typeface="Arial"/>
                <a:cs typeface="Arial"/>
              </a:rPr>
              <a:t> </a:t>
            </a:r>
            <a:r>
              <a:rPr sz="1200" i="1" dirty="0">
                <a:latin typeface="Arial"/>
                <a:cs typeface="Arial"/>
              </a:rPr>
              <a:t>Preventing</a:t>
            </a:r>
            <a:r>
              <a:rPr sz="1200" i="1" spc="-20" dirty="0">
                <a:latin typeface="Arial"/>
                <a:cs typeface="Arial"/>
              </a:rPr>
              <a:t> </a:t>
            </a:r>
            <a:r>
              <a:rPr sz="1200" i="1" dirty="0">
                <a:latin typeface="Arial"/>
                <a:cs typeface="Arial"/>
              </a:rPr>
              <a:t>uptake,</a:t>
            </a:r>
            <a:r>
              <a:rPr sz="1200" i="1" spc="-40" dirty="0">
                <a:latin typeface="Arial"/>
                <a:cs typeface="Arial"/>
              </a:rPr>
              <a:t> </a:t>
            </a:r>
            <a:r>
              <a:rPr sz="1200" i="1" dirty="0">
                <a:latin typeface="Arial"/>
                <a:cs typeface="Arial"/>
              </a:rPr>
              <a:t>promoting</a:t>
            </a:r>
            <a:r>
              <a:rPr sz="1200" i="1" spc="-30" dirty="0">
                <a:latin typeface="Arial"/>
                <a:cs typeface="Arial"/>
              </a:rPr>
              <a:t> </a:t>
            </a:r>
            <a:r>
              <a:rPr sz="1200" i="1" dirty="0">
                <a:latin typeface="Arial"/>
                <a:cs typeface="Arial"/>
              </a:rPr>
              <a:t>quitting</a:t>
            </a:r>
            <a:r>
              <a:rPr sz="1200" i="1" spc="-15" dirty="0">
                <a:latin typeface="Arial"/>
                <a:cs typeface="Arial"/>
              </a:rPr>
              <a:t> </a:t>
            </a:r>
            <a:r>
              <a:rPr sz="1200" i="1" dirty="0">
                <a:latin typeface="Arial"/>
                <a:cs typeface="Arial"/>
              </a:rPr>
              <a:t>and</a:t>
            </a:r>
            <a:r>
              <a:rPr sz="1200" i="1" spc="-50" dirty="0">
                <a:latin typeface="Arial"/>
                <a:cs typeface="Arial"/>
              </a:rPr>
              <a:t> </a:t>
            </a:r>
            <a:r>
              <a:rPr sz="1200" i="1" dirty="0">
                <a:latin typeface="Arial"/>
                <a:cs typeface="Arial"/>
              </a:rPr>
              <a:t>treating</a:t>
            </a:r>
            <a:r>
              <a:rPr sz="1200" i="1" spc="-30" dirty="0">
                <a:latin typeface="Arial"/>
                <a:cs typeface="Arial"/>
              </a:rPr>
              <a:t> </a:t>
            </a:r>
            <a:r>
              <a:rPr sz="1200" i="1" dirty="0">
                <a:latin typeface="Arial"/>
                <a:cs typeface="Arial"/>
              </a:rPr>
              <a:t>dependence</a:t>
            </a:r>
            <a:r>
              <a:rPr sz="1200" i="1" spc="-35" dirty="0">
                <a:latin typeface="Arial"/>
                <a:cs typeface="Arial"/>
              </a:rPr>
              <a:t> </a:t>
            </a:r>
            <a:r>
              <a:rPr sz="1200" i="1" dirty="0">
                <a:latin typeface="Arial"/>
                <a:cs typeface="Arial"/>
              </a:rPr>
              <a:t>(guidance)</a:t>
            </a:r>
            <a:r>
              <a:rPr sz="1200" i="1" spc="-35" dirty="0">
                <a:latin typeface="Arial"/>
                <a:cs typeface="Arial"/>
              </a:rPr>
              <a:t> </a:t>
            </a:r>
            <a:r>
              <a:rPr sz="1200" i="1" dirty="0">
                <a:latin typeface="Arial"/>
                <a:cs typeface="Arial"/>
              </a:rPr>
              <a:t>NICE</a:t>
            </a:r>
            <a:r>
              <a:rPr sz="1200" dirty="0">
                <a:latin typeface="Arial"/>
                <a:cs typeface="Arial"/>
              </a:rPr>
              <a:t>,</a:t>
            </a:r>
            <a:r>
              <a:rPr sz="1200" spc="-15" dirty="0">
                <a:latin typeface="Arial"/>
                <a:cs typeface="Arial"/>
              </a:rPr>
              <a:t> </a:t>
            </a:r>
            <a:r>
              <a:rPr sz="1200" i="1" spc="-10" dirty="0">
                <a:latin typeface="Arial"/>
                <a:cs typeface="Arial"/>
                <a:hlinkClick r:id="rId8"/>
              </a:rPr>
              <a:t>www.nice.org.uk</a:t>
            </a:r>
            <a:r>
              <a:rPr sz="1200" spc="-10" dirty="0">
                <a:latin typeface="Arial"/>
                <a:cs typeface="Arial"/>
                <a:hlinkClick r:id="rId8"/>
              </a:rPr>
              <a:t>.</a:t>
            </a:r>
            <a:r>
              <a:rPr sz="1200" spc="-95" dirty="0">
                <a:latin typeface="Arial"/>
                <a:cs typeface="Arial"/>
              </a:rPr>
              <a:t> </a:t>
            </a:r>
            <a:r>
              <a:rPr sz="1200" spc="-10" dirty="0">
                <a:latin typeface="Arial"/>
                <a:cs typeface="Arial"/>
              </a:rPr>
              <a:t>Available</a:t>
            </a:r>
            <a:r>
              <a:rPr sz="1200" spc="-45" dirty="0">
                <a:latin typeface="Arial"/>
                <a:cs typeface="Arial"/>
              </a:rPr>
              <a:t> </a:t>
            </a:r>
            <a:r>
              <a:rPr sz="1200" spc="-25" dirty="0">
                <a:latin typeface="Arial"/>
                <a:cs typeface="Arial"/>
              </a:rPr>
              <a:t>at: </a:t>
            </a:r>
            <a:r>
              <a:rPr sz="1200" u="sng" spc="-10" dirty="0">
                <a:solidFill>
                  <a:srgbClr val="467885"/>
                </a:solidFill>
                <a:uFill>
                  <a:solidFill>
                    <a:srgbClr val="467885"/>
                  </a:solidFill>
                </a:uFill>
                <a:latin typeface="Arial"/>
                <a:cs typeface="Arial"/>
                <a:hlinkClick r:id="rId9"/>
              </a:rPr>
              <a:t>https://www.nice.org.uk/guidance/ng209</a:t>
            </a:r>
            <a:r>
              <a:rPr sz="1200" u="none" spc="-10" dirty="0">
                <a:latin typeface="Arial"/>
                <a:cs typeface="Arial"/>
              </a:rPr>
              <a:t>.</a:t>
            </a:r>
            <a:r>
              <a:rPr sz="1200" u="none" spc="340" dirty="0">
                <a:latin typeface="Arial"/>
                <a:cs typeface="Arial"/>
              </a:rPr>
              <a:t> </a:t>
            </a:r>
            <a:r>
              <a:rPr sz="1200" u="none" dirty="0">
                <a:latin typeface="Arial"/>
                <a:cs typeface="Arial"/>
              </a:rPr>
              <a:t>(Accessed</a:t>
            </a:r>
            <a:r>
              <a:rPr sz="1200" u="none" spc="-20" dirty="0">
                <a:latin typeface="Arial"/>
                <a:cs typeface="Arial"/>
              </a:rPr>
              <a:t> </a:t>
            </a:r>
            <a:r>
              <a:rPr sz="1200" u="none" dirty="0">
                <a:latin typeface="Arial"/>
                <a:cs typeface="Arial"/>
              </a:rPr>
              <a:t>on:</a:t>
            </a:r>
            <a:r>
              <a:rPr sz="1200" u="none" spc="5" dirty="0">
                <a:latin typeface="Arial"/>
                <a:cs typeface="Arial"/>
              </a:rPr>
              <a:t> </a:t>
            </a:r>
            <a:r>
              <a:rPr sz="1200" u="none" dirty="0">
                <a:latin typeface="Arial"/>
                <a:cs typeface="Arial"/>
              </a:rPr>
              <a:t>29</a:t>
            </a:r>
            <a:r>
              <a:rPr sz="1200" u="none" spc="5" dirty="0">
                <a:latin typeface="Arial"/>
                <a:cs typeface="Arial"/>
              </a:rPr>
              <a:t> </a:t>
            </a:r>
            <a:r>
              <a:rPr sz="1200" u="none" dirty="0">
                <a:latin typeface="Arial"/>
                <a:cs typeface="Arial"/>
              </a:rPr>
              <a:t>September</a:t>
            </a:r>
            <a:r>
              <a:rPr sz="1200" u="none" spc="320" dirty="0">
                <a:latin typeface="Arial"/>
                <a:cs typeface="Arial"/>
              </a:rPr>
              <a:t> </a:t>
            </a:r>
            <a:r>
              <a:rPr sz="1200" u="none" spc="-10" dirty="0">
                <a:latin typeface="Arial"/>
                <a:cs typeface="Arial"/>
              </a:rPr>
              <a:t>2026).</a:t>
            </a:r>
            <a:endParaRPr sz="1200">
              <a:latin typeface="Arial"/>
              <a:cs typeface="Arial"/>
            </a:endParaRPr>
          </a:p>
          <a:p>
            <a:pPr marL="185420" indent="-172720">
              <a:lnSpc>
                <a:spcPct val="100000"/>
              </a:lnSpc>
              <a:buChar char="•"/>
              <a:tabLst>
                <a:tab pos="185420" algn="l"/>
              </a:tabLst>
            </a:pPr>
            <a:r>
              <a:rPr sz="1200" dirty="0">
                <a:latin typeface="Arial"/>
                <a:cs typeface="Arial"/>
              </a:rPr>
              <a:t>Okorare,</a:t>
            </a:r>
            <a:r>
              <a:rPr sz="1200" spc="-60" dirty="0">
                <a:latin typeface="Arial"/>
                <a:cs typeface="Arial"/>
              </a:rPr>
              <a:t> </a:t>
            </a:r>
            <a:r>
              <a:rPr sz="1200" dirty="0">
                <a:latin typeface="Arial"/>
                <a:cs typeface="Arial"/>
              </a:rPr>
              <a:t>O.,</a:t>
            </a:r>
            <a:r>
              <a:rPr sz="1200" spc="-10" dirty="0">
                <a:latin typeface="Arial"/>
                <a:cs typeface="Arial"/>
              </a:rPr>
              <a:t> </a:t>
            </a:r>
            <a:r>
              <a:rPr sz="1200" dirty="0">
                <a:latin typeface="Arial"/>
                <a:cs typeface="Arial"/>
              </a:rPr>
              <a:t>Evbayekha,</a:t>
            </a:r>
            <a:r>
              <a:rPr sz="1200" spc="-30" dirty="0">
                <a:latin typeface="Arial"/>
                <a:cs typeface="Arial"/>
              </a:rPr>
              <a:t> </a:t>
            </a:r>
            <a:r>
              <a:rPr sz="1200" dirty="0">
                <a:latin typeface="Arial"/>
                <a:cs typeface="Arial"/>
              </a:rPr>
              <a:t>E.O.,</a:t>
            </a:r>
            <a:r>
              <a:rPr sz="1200" spc="-70" dirty="0">
                <a:latin typeface="Arial"/>
                <a:cs typeface="Arial"/>
              </a:rPr>
              <a:t> </a:t>
            </a:r>
            <a:r>
              <a:rPr sz="1200" dirty="0">
                <a:latin typeface="Arial"/>
                <a:cs typeface="Arial"/>
              </a:rPr>
              <a:t>Adabale,</a:t>
            </a:r>
            <a:r>
              <a:rPr sz="1200" spc="-45" dirty="0">
                <a:latin typeface="Arial"/>
                <a:cs typeface="Arial"/>
              </a:rPr>
              <a:t> </a:t>
            </a:r>
            <a:r>
              <a:rPr sz="1200" dirty="0">
                <a:latin typeface="Arial"/>
                <a:cs typeface="Arial"/>
              </a:rPr>
              <a:t>O.K.,</a:t>
            </a:r>
            <a:r>
              <a:rPr sz="1200" spc="-15" dirty="0">
                <a:latin typeface="Arial"/>
                <a:cs typeface="Arial"/>
              </a:rPr>
              <a:t> </a:t>
            </a:r>
            <a:r>
              <a:rPr sz="1200" dirty="0">
                <a:latin typeface="Arial"/>
                <a:cs typeface="Arial"/>
              </a:rPr>
              <a:t>Daniel,</a:t>
            </a:r>
            <a:r>
              <a:rPr sz="1200" spc="-40" dirty="0">
                <a:latin typeface="Arial"/>
                <a:cs typeface="Arial"/>
              </a:rPr>
              <a:t> </a:t>
            </a:r>
            <a:r>
              <a:rPr sz="1200" dirty="0">
                <a:latin typeface="Arial"/>
                <a:cs typeface="Arial"/>
              </a:rPr>
              <a:t>E.,</a:t>
            </a:r>
            <a:r>
              <a:rPr sz="1200" spc="-5" dirty="0">
                <a:latin typeface="Arial"/>
                <a:cs typeface="Arial"/>
              </a:rPr>
              <a:t> </a:t>
            </a:r>
            <a:r>
              <a:rPr sz="1200" dirty="0">
                <a:latin typeface="Arial"/>
                <a:cs typeface="Arial"/>
              </a:rPr>
              <a:t>Ubokudum,</a:t>
            </a:r>
            <a:r>
              <a:rPr sz="1200" spc="-45" dirty="0">
                <a:latin typeface="Arial"/>
                <a:cs typeface="Arial"/>
              </a:rPr>
              <a:t> </a:t>
            </a:r>
            <a:r>
              <a:rPr sz="1200" dirty="0">
                <a:latin typeface="Arial"/>
                <a:cs typeface="Arial"/>
              </a:rPr>
              <a:t>D.,</a:t>
            </a:r>
            <a:r>
              <a:rPr sz="1200" spc="-10" dirty="0">
                <a:latin typeface="Arial"/>
                <a:cs typeface="Arial"/>
              </a:rPr>
              <a:t> </a:t>
            </a:r>
            <a:r>
              <a:rPr sz="1200" dirty="0">
                <a:latin typeface="Arial"/>
                <a:cs typeface="Arial"/>
              </a:rPr>
              <a:t>Olusiji,</a:t>
            </a:r>
            <a:r>
              <a:rPr sz="1200" spc="-25" dirty="0">
                <a:latin typeface="Arial"/>
                <a:cs typeface="Arial"/>
              </a:rPr>
              <a:t> </a:t>
            </a:r>
            <a:r>
              <a:rPr sz="1200" dirty="0">
                <a:latin typeface="Arial"/>
                <a:cs typeface="Arial"/>
              </a:rPr>
              <a:t>S.A.</a:t>
            </a:r>
            <a:r>
              <a:rPr sz="1200" spc="-15" dirty="0">
                <a:latin typeface="Arial"/>
                <a:cs typeface="Arial"/>
              </a:rPr>
              <a:t> </a:t>
            </a:r>
            <a:r>
              <a:rPr sz="1200" dirty="0">
                <a:latin typeface="Arial"/>
                <a:cs typeface="Arial"/>
              </a:rPr>
              <a:t>and</a:t>
            </a:r>
            <a:r>
              <a:rPr sz="1200" spc="-90" dirty="0">
                <a:latin typeface="Arial"/>
                <a:cs typeface="Arial"/>
              </a:rPr>
              <a:t> </a:t>
            </a:r>
            <a:r>
              <a:rPr sz="1200" spc="-10" dirty="0">
                <a:latin typeface="Arial"/>
                <a:cs typeface="Arial"/>
              </a:rPr>
              <a:t>Antia,</a:t>
            </a:r>
            <a:r>
              <a:rPr sz="1200" spc="-80" dirty="0">
                <a:latin typeface="Arial"/>
                <a:cs typeface="Arial"/>
              </a:rPr>
              <a:t> </a:t>
            </a:r>
            <a:r>
              <a:rPr sz="1200" dirty="0">
                <a:latin typeface="Arial"/>
                <a:cs typeface="Arial"/>
              </a:rPr>
              <a:t>A.U.</a:t>
            </a:r>
            <a:r>
              <a:rPr sz="1200" spc="-15" dirty="0">
                <a:latin typeface="Arial"/>
                <a:cs typeface="Arial"/>
              </a:rPr>
              <a:t> </a:t>
            </a:r>
            <a:r>
              <a:rPr sz="1200" dirty="0">
                <a:latin typeface="Arial"/>
                <a:cs typeface="Arial"/>
              </a:rPr>
              <a:t>(2023)</a:t>
            </a:r>
            <a:r>
              <a:rPr sz="1200" spc="-40" dirty="0">
                <a:latin typeface="Arial"/>
                <a:cs typeface="Arial"/>
              </a:rPr>
              <a:t> </a:t>
            </a:r>
            <a:r>
              <a:rPr sz="1200" dirty="0">
                <a:latin typeface="Arial"/>
                <a:cs typeface="Arial"/>
              </a:rPr>
              <a:t>“Smoking</a:t>
            </a:r>
            <a:r>
              <a:rPr sz="1200" spc="-45" dirty="0">
                <a:latin typeface="Arial"/>
                <a:cs typeface="Arial"/>
              </a:rPr>
              <a:t> </a:t>
            </a:r>
            <a:r>
              <a:rPr sz="1200" dirty="0">
                <a:latin typeface="Arial"/>
                <a:cs typeface="Arial"/>
              </a:rPr>
              <a:t>cessation</a:t>
            </a:r>
            <a:r>
              <a:rPr sz="1200" spc="-45" dirty="0">
                <a:latin typeface="Arial"/>
                <a:cs typeface="Arial"/>
              </a:rPr>
              <a:t> </a:t>
            </a:r>
            <a:r>
              <a:rPr sz="1200" dirty="0">
                <a:latin typeface="Arial"/>
                <a:cs typeface="Arial"/>
              </a:rPr>
              <a:t>and</a:t>
            </a:r>
            <a:r>
              <a:rPr sz="1200" spc="-40" dirty="0">
                <a:latin typeface="Arial"/>
                <a:cs typeface="Arial"/>
              </a:rPr>
              <a:t> </a:t>
            </a:r>
            <a:r>
              <a:rPr sz="1200" dirty="0">
                <a:latin typeface="Arial"/>
                <a:cs typeface="Arial"/>
              </a:rPr>
              <a:t>benefits</a:t>
            </a:r>
            <a:r>
              <a:rPr sz="1200" spc="-35" dirty="0">
                <a:latin typeface="Arial"/>
                <a:cs typeface="Arial"/>
              </a:rPr>
              <a:t> </a:t>
            </a:r>
            <a:r>
              <a:rPr sz="1200" dirty="0">
                <a:latin typeface="Arial"/>
                <a:cs typeface="Arial"/>
              </a:rPr>
              <a:t>to</a:t>
            </a:r>
            <a:r>
              <a:rPr sz="1200" spc="-20" dirty="0">
                <a:latin typeface="Arial"/>
                <a:cs typeface="Arial"/>
              </a:rPr>
              <a:t> </a:t>
            </a:r>
            <a:r>
              <a:rPr sz="1200" dirty="0">
                <a:latin typeface="Arial"/>
                <a:cs typeface="Arial"/>
              </a:rPr>
              <a:t>cardiovascular</a:t>
            </a:r>
            <a:r>
              <a:rPr sz="1200" spc="-45" dirty="0">
                <a:latin typeface="Arial"/>
                <a:cs typeface="Arial"/>
              </a:rPr>
              <a:t> </a:t>
            </a:r>
            <a:r>
              <a:rPr sz="1200" spc="-10" dirty="0">
                <a:latin typeface="Arial"/>
                <a:cs typeface="Arial"/>
              </a:rPr>
              <a:t>health:</a:t>
            </a:r>
            <a:r>
              <a:rPr sz="1200" spc="-105" dirty="0">
                <a:latin typeface="Arial"/>
                <a:cs typeface="Arial"/>
              </a:rPr>
              <a:t> </a:t>
            </a:r>
            <a:r>
              <a:rPr sz="1200" spc="-50" dirty="0">
                <a:latin typeface="Arial"/>
                <a:cs typeface="Arial"/>
              </a:rPr>
              <a:t>A</a:t>
            </a:r>
            <a:endParaRPr sz="1200">
              <a:latin typeface="Arial"/>
              <a:cs typeface="Arial"/>
            </a:endParaRPr>
          </a:p>
          <a:p>
            <a:pPr marL="184785">
              <a:lnSpc>
                <a:spcPct val="100000"/>
              </a:lnSpc>
              <a:spcBef>
                <a:spcPts val="5"/>
              </a:spcBef>
            </a:pPr>
            <a:r>
              <a:rPr sz="1200" dirty="0">
                <a:latin typeface="Arial"/>
                <a:cs typeface="Arial"/>
              </a:rPr>
              <a:t>review of</a:t>
            </a:r>
            <a:r>
              <a:rPr sz="1200" spc="-5" dirty="0">
                <a:latin typeface="Arial"/>
                <a:cs typeface="Arial"/>
              </a:rPr>
              <a:t> </a:t>
            </a:r>
            <a:r>
              <a:rPr sz="1200" dirty="0">
                <a:latin typeface="Arial"/>
                <a:cs typeface="Arial"/>
              </a:rPr>
              <a:t>literature,”</a:t>
            </a:r>
            <a:r>
              <a:rPr sz="1200" spc="-15" dirty="0">
                <a:latin typeface="Arial"/>
                <a:cs typeface="Arial"/>
              </a:rPr>
              <a:t> </a:t>
            </a:r>
            <a:r>
              <a:rPr sz="1200" i="1" dirty="0">
                <a:latin typeface="Arial"/>
                <a:cs typeface="Arial"/>
              </a:rPr>
              <a:t>Cureus</a:t>
            </a:r>
            <a:r>
              <a:rPr sz="1200" dirty="0">
                <a:latin typeface="Arial"/>
                <a:cs typeface="Arial"/>
              </a:rPr>
              <a:t>,</a:t>
            </a:r>
            <a:r>
              <a:rPr sz="1200" spc="-15" dirty="0">
                <a:latin typeface="Arial"/>
                <a:cs typeface="Arial"/>
              </a:rPr>
              <a:t> </a:t>
            </a:r>
            <a:r>
              <a:rPr sz="1200" dirty="0">
                <a:latin typeface="Arial"/>
                <a:cs typeface="Arial"/>
              </a:rPr>
              <a:t>15(3),</a:t>
            </a:r>
            <a:r>
              <a:rPr sz="1200" spc="-10" dirty="0">
                <a:latin typeface="Arial"/>
                <a:cs typeface="Arial"/>
              </a:rPr>
              <a:t> </a:t>
            </a:r>
            <a:r>
              <a:rPr sz="1200" dirty="0">
                <a:latin typeface="Arial"/>
                <a:cs typeface="Arial"/>
              </a:rPr>
              <a:t>pp.</a:t>
            </a:r>
            <a:r>
              <a:rPr sz="1200" spc="-20" dirty="0">
                <a:latin typeface="Arial"/>
                <a:cs typeface="Arial"/>
              </a:rPr>
              <a:t> </a:t>
            </a:r>
            <a:r>
              <a:rPr sz="1200" dirty="0">
                <a:latin typeface="Arial"/>
                <a:cs typeface="Arial"/>
              </a:rPr>
              <a:t>23–87.</a:t>
            </a:r>
            <a:r>
              <a:rPr sz="1200" spc="250" dirty="0">
                <a:latin typeface="Arial"/>
                <a:cs typeface="Arial"/>
              </a:rPr>
              <a:t> </a:t>
            </a:r>
            <a:r>
              <a:rPr sz="1200" dirty="0">
                <a:latin typeface="Arial"/>
                <a:cs typeface="Arial"/>
              </a:rPr>
              <a:t>Available</a:t>
            </a:r>
            <a:r>
              <a:rPr sz="1200" spc="-25" dirty="0">
                <a:latin typeface="Arial"/>
                <a:cs typeface="Arial"/>
              </a:rPr>
              <a:t> </a:t>
            </a:r>
            <a:r>
              <a:rPr sz="1200" dirty="0">
                <a:latin typeface="Arial"/>
                <a:cs typeface="Arial"/>
              </a:rPr>
              <a:t>at:</a:t>
            </a:r>
            <a:r>
              <a:rPr sz="1200" spc="-15" dirty="0">
                <a:latin typeface="Arial"/>
                <a:cs typeface="Arial"/>
              </a:rPr>
              <a:t> </a:t>
            </a:r>
            <a:r>
              <a:rPr sz="1200" u="sng" spc="-10" dirty="0">
                <a:solidFill>
                  <a:srgbClr val="467885"/>
                </a:solidFill>
                <a:uFill>
                  <a:solidFill>
                    <a:srgbClr val="467885"/>
                  </a:solidFill>
                </a:uFill>
                <a:latin typeface="Arial"/>
                <a:cs typeface="Arial"/>
                <a:hlinkClick r:id="rId10"/>
              </a:rPr>
              <a:t>https://doi.org/10.7759/cureus.35966</a:t>
            </a:r>
            <a:r>
              <a:rPr sz="1200" u="none" spc="-10" dirty="0">
                <a:latin typeface="Arial"/>
                <a:cs typeface="Arial"/>
              </a:rPr>
              <a:t>.</a:t>
            </a:r>
            <a:r>
              <a:rPr sz="1200" u="none" spc="-15" dirty="0">
                <a:latin typeface="Arial"/>
                <a:cs typeface="Arial"/>
              </a:rPr>
              <a:t> </a:t>
            </a:r>
            <a:r>
              <a:rPr sz="1200" u="none" dirty="0">
                <a:latin typeface="Arial"/>
                <a:cs typeface="Arial"/>
              </a:rPr>
              <a:t>(Accessed</a:t>
            </a:r>
            <a:r>
              <a:rPr sz="1200" u="none" spc="-30" dirty="0">
                <a:latin typeface="Arial"/>
                <a:cs typeface="Arial"/>
              </a:rPr>
              <a:t> </a:t>
            </a:r>
            <a:r>
              <a:rPr sz="1200" u="none" dirty="0">
                <a:latin typeface="Arial"/>
                <a:cs typeface="Arial"/>
              </a:rPr>
              <a:t>on:</a:t>
            </a:r>
            <a:r>
              <a:rPr sz="1200" u="none" spc="-5" dirty="0">
                <a:latin typeface="Arial"/>
                <a:cs typeface="Arial"/>
              </a:rPr>
              <a:t> </a:t>
            </a:r>
            <a:r>
              <a:rPr sz="1200" u="none" dirty="0">
                <a:latin typeface="Arial"/>
                <a:cs typeface="Arial"/>
              </a:rPr>
              <a:t>30</a:t>
            </a:r>
            <a:r>
              <a:rPr sz="1200" u="none" spc="-10" dirty="0">
                <a:latin typeface="Arial"/>
                <a:cs typeface="Arial"/>
              </a:rPr>
              <a:t> </a:t>
            </a:r>
            <a:r>
              <a:rPr sz="1200" u="none" dirty="0">
                <a:latin typeface="Arial"/>
                <a:cs typeface="Arial"/>
              </a:rPr>
              <a:t>September</a:t>
            </a:r>
            <a:r>
              <a:rPr sz="1200" u="none" spc="-35" dirty="0">
                <a:latin typeface="Arial"/>
                <a:cs typeface="Arial"/>
              </a:rPr>
              <a:t> </a:t>
            </a:r>
            <a:r>
              <a:rPr sz="1200" u="none" spc="-10" dirty="0">
                <a:latin typeface="Arial"/>
                <a:cs typeface="Arial"/>
              </a:rPr>
              <a:t>2026).</a:t>
            </a:r>
            <a:endParaRPr sz="1200">
              <a:latin typeface="Arial"/>
              <a:cs typeface="Arial"/>
            </a:endParaRPr>
          </a:p>
          <a:p>
            <a:pPr marL="184785" marR="221615" indent="-172720">
              <a:lnSpc>
                <a:spcPct val="100000"/>
              </a:lnSpc>
              <a:buChar char="•"/>
              <a:tabLst>
                <a:tab pos="184785" algn="l"/>
              </a:tabLst>
            </a:pPr>
            <a:r>
              <a:rPr sz="1200" dirty="0">
                <a:latin typeface="Arial"/>
                <a:cs typeface="Arial"/>
              </a:rPr>
              <a:t>Pope,</a:t>
            </a:r>
            <a:r>
              <a:rPr sz="1200" spc="-35" dirty="0">
                <a:latin typeface="Arial"/>
                <a:cs typeface="Arial"/>
              </a:rPr>
              <a:t> </a:t>
            </a:r>
            <a:r>
              <a:rPr sz="1200" dirty="0">
                <a:latin typeface="Arial"/>
                <a:cs typeface="Arial"/>
              </a:rPr>
              <a:t>I.,</a:t>
            </a:r>
            <a:r>
              <a:rPr sz="1200" spc="-10" dirty="0">
                <a:latin typeface="Arial"/>
                <a:cs typeface="Arial"/>
              </a:rPr>
              <a:t> </a:t>
            </a:r>
            <a:r>
              <a:rPr sz="1200" dirty="0">
                <a:latin typeface="Arial"/>
                <a:cs typeface="Arial"/>
              </a:rPr>
              <a:t>Rashid,</a:t>
            </a:r>
            <a:r>
              <a:rPr sz="1200" spc="-35" dirty="0">
                <a:latin typeface="Arial"/>
                <a:cs typeface="Arial"/>
              </a:rPr>
              <a:t> </a:t>
            </a:r>
            <a:r>
              <a:rPr sz="1200" dirty="0">
                <a:latin typeface="Arial"/>
                <a:cs typeface="Arial"/>
              </a:rPr>
              <a:t>S.,</a:t>
            </a:r>
            <a:r>
              <a:rPr sz="1200" spc="-10" dirty="0">
                <a:latin typeface="Arial"/>
                <a:cs typeface="Arial"/>
              </a:rPr>
              <a:t> </a:t>
            </a:r>
            <a:r>
              <a:rPr sz="1200" dirty="0">
                <a:latin typeface="Arial"/>
                <a:cs typeface="Arial"/>
              </a:rPr>
              <a:t>Iqbal,</a:t>
            </a:r>
            <a:r>
              <a:rPr sz="1200" spc="-25" dirty="0">
                <a:latin typeface="Arial"/>
                <a:cs typeface="Arial"/>
              </a:rPr>
              <a:t> </a:t>
            </a:r>
            <a:r>
              <a:rPr sz="1200" dirty="0">
                <a:latin typeface="Arial"/>
                <a:cs typeface="Arial"/>
              </a:rPr>
              <a:t>H.,</a:t>
            </a:r>
            <a:r>
              <a:rPr sz="1200" spc="10" dirty="0">
                <a:latin typeface="Arial"/>
                <a:cs typeface="Arial"/>
              </a:rPr>
              <a:t> </a:t>
            </a:r>
            <a:r>
              <a:rPr sz="1200" dirty="0">
                <a:latin typeface="Arial"/>
                <a:cs typeface="Arial"/>
              </a:rPr>
              <a:t>Belderson,</a:t>
            </a:r>
            <a:r>
              <a:rPr sz="1200" spc="-50" dirty="0">
                <a:latin typeface="Arial"/>
                <a:cs typeface="Arial"/>
              </a:rPr>
              <a:t> </a:t>
            </a:r>
            <a:r>
              <a:rPr sz="1200" spc="-45" dirty="0">
                <a:latin typeface="Arial"/>
                <a:cs typeface="Arial"/>
              </a:rPr>
              <a:t>P.,</a:t>
            </a:r>
            <a:r>
              <a:rPr sz="1200" spc="-10" dirty="0">
                <a:latin typeface="Arial"/>
                <a:cs typeface="Arial"/>
              </a:rPr>
              <a:t> </a:t>
            </a:r>
            <a:r>
              <a:rPr sz="1200" dirty="0">
                <a:latin typeface="Arial"/>
                <a:cs typeface="Arial"/>
              </a:rPr>
              <a:t>Ward,</a:t>
            </a:r>
            <a:r>
              <a:rPr sz="1200" spc="-40" dirty="0">
                <a:latin typeface="Arial"/>
                <a:cs typeface="Arial"/>
              </a:rPr>
              <a:t> </a:t>
            </a:r>
            <a:r>
              <a:rPr sz="1200" dirty="0">
                <a:latin typeface="Arial"/>
                <a:cs typeface="Arial"/>
              </a:rPr>
              <a:t>E.,</a:t>
            </a:r>
            <a:r>
              <a:rPr sz="1200" spc="-15" dirty="0">
                <a:latin typeface="Arial"/>
                <a:cs typeface="Arial"/>
              </a:rPr>
              <a:t> </a:t>
            </a:r>
            <a:r>
              <a:rPr sz="1200" dirty="0">
                <a:latin typeface="Arial"/>
                <a:cs typeface="Arial"/>
              </a:rPr>
              <a:t>Clark,</a:t>
            </a:r>
            <a:r>
              <a:rPr sz="1200" spc="-10" dirty="0">
                <a:latin typeface="Arial"/>
                <a:cs typeface="Arial"/>
              </a:rPr>
              <a:t> </a:t>
            </a:r>
            <a:r>
              <a:rPr sz="1200" dirty="0">
                <a:latin typeface="Arial"/>
                <a:cs typeface="Arial"/>
              </a:rPr>
              <a:t>L.,</a:t>
            </a:r>
            <a:r>
              <a:rPr sz="1200" spc="-25" dirty="0">
                <a:latin typeface="Arial"/>
                <a:cs typeface="Arial"/>
              </a:rPr>
              <a:t> </a:t>
            </a:r>
            <a:r>
              <a:rPr sz="1200" spc="-20" dirty="0">
                <a:latin typeface="Arial"/>
                <a:cs typeface="Arial"/>
              </a:rPr>
              <a:t>Conway,</a:t>
            </a:r>
            <a:r>
              <a:rPr sz="1200" spc="-30" dirty="0">
                <a:latin typeface="Arial"/>
                <a:cs typeface="Arial"/>
              </a:rPr>
              <a:t> </a:t>
            </a:r>
            <a:r>
              <a:rPr sz="1200" spc="-40" dirty="0">
                <a:latin typeface="Arial"/>
                <a:cs typeface="Arial"/>
              </a:rPr>
              <a:t>T.,</a:t>
            </a:r>
            <a:r>
              <a:rPr sz="1200" spc="-15" dirty="0">
                <a:latin typeface="Arial"/>
                <a:cs typeface="Arial"/>
              </a:rPr>
              <a:t> </a:t>
            </a:r>
            <a:r>
              <a:rPr sz="1200" dirty="0">
                <a:latin typeface="Arial"/>
                <a:cs typeface="Arial"/>
              </a:rPr>
              <a:t>Stirling,</a:t>
            </a:r>
            <a:r>
              <a:rPr sz="1200" spc="-20" dirty="0">
                <a:latin typeface="Arial"/>
                <a:cs typeface="Arial"/>
              </a:rPr>
              <a:t> </a:t>
            </a:r>
            <a:r>
              <a:rPr sz="1200" dirty="0">
                <a:latin typeface="Arial"/>
                <a:cs typeface="Arial"/>
              </a:rPr>
              <a:t>S.,</a:t>
            </a:r>
            <a:r>
              <a:rPr sz="1200" spc="-15" dirty="0">
                <a:latin typeface="Arial"/>
                <a:cs typeface="Arial"/>
              </a:rPr>
              <a:t> </a:t>
            </a:r>
            <a:r>
              <a:rPr sz="1200" dirty="0">
                <a:latin typeface="Arial"/>
                <a:cs typeface="Arial"/>
              </a:rPr>
              <a:t>Clark,</a:t>
            </a:r>
            <a:r>
              <a:rPr sz="1200" spc="-80" dirty="0">
                <a:latin typeface="Arial"/>
                <a:cs typeface="Arial"/>
              </a:rPr>
              <a:t> </a:t>
            </a:r>
            <a:r>
              <a:rPr sz="1200" dirty="0">
                <a:latin typeface="Arial"/>
                <a:cs typeface="Arial"/>
              </a:rPr>
              <a:t>A.,</a:t>
            </a:r>
            <a:r>
              <a:rPr sz="1200" spc="-65" dirty="0">
                <a:latin typeface="Arial"/>
                <a:cs typeface="Arial"/>
              </a:rPr>
              <a:t> </a:t>
            </a:r>
            <a:r>
              <a:rPr sz="1200" dirty="0">
                <a:latin typeface="Arial"/>
                <a:cs typeface="Arial"/>
              </a:rPr>
              <a:t>Agrawal,</a:t>
            </a:r>
            <a:r>
              <a:rPr sz="1200" spc="-20" dirty="0">
                <a:latin typeface="Arial"/>
                <a:cs typeface="Arial"/>
              </a:rPr>
              <a:t> </a:t>
            </a:r>
            <a:r>
              <a:rPr sz="1200" dirty="0">
                <a:latin typeface="Arial"/>
                <a:cs typeface="Arial"/>
              </a:rPr>
              <a:t>S.,</a:t>
            </a:r>
            <a:r>
              <a:rPr sz="1200" spc="-15" dirty="0">
                <a:latin typeface="Arial"/>
                <a:cs typeface="Arial"/>
              </a:rPr>
              <a:t> </a:t>
            </a:r>
            <a:r>
              <a:rPr sz="1200" dirty="0">
                <a:latin typeface="Arial"/>
                <a:cs typeface="Arial"/>
              </a:rPr>
              <a:t>Bauld,</a:t>
            </a:r>
            <a:r>
              <a:rPr sz="1200" spc="-30" dirty="0">
                <a:latin typeface="Arial"/>
                <a:cs typeface="Arial"/>
              </a:rPr>
              <a:t> </a:t>
            </a:r>
            <a:r>
              <a:rPr sz="1200" dirty="0">
                <a:latin typeface="Arial"/>
                <a:cs typeface="Arial"/>
              </a:rPr>
              <a:t>L.</a:t>
            </a:r>
            <a:r>
              <a:rPr sz="1200" spc="-20" dirty="0">
                <a:latin typeface="Arial"/>
                <a:cs typeface="Arial"/>
              </a:rPr>
              <a:t> </a:t>
            </a:r>
            <a:r>
              <a:rPr sz="1200" dirty="0">
                <a:latin typeface="Arial"/>
                <a:cs typeface="Arial"/>
              </a:rPr>
              <a:t>and</a:t>
            </a:r>
            <a:r>
              <a:rPr sz="1200" spc="-35" dirty="0">
                <a:latin typeface="Arial"/>
                <a:cs typeface="Arial"/>
              </a:rPr>
              <a:t> </a:t>
            </a:r>
            <a:r>
              <a:rPr sz="1200" spc="-10" dirty="0">
                <a:latin typeface="Arial"/>
                <a:cs typeface="Arial"/>
              </a:rPr>
              <a:t>Notley,</a:t>
            </a:r>
            <a:r>
              <a:rPr sz="1200" spc="-20" dirty="0">
                <a:latin typeface="Arial"/>
                <a:cs typeface="Arial"/>
              </a:rPr>
              <a:t> </a:t>
            </a:r>
            <a:r>
              <a:rPr sz="1200" dirty="0">
                <a:latin typeface="Arial"/>
                <a:cs typeface="Arial"/>
              </a:rPr>
              <a:t>C.</a:t>
            </a:r>
            <a:r>
              <a:rPr sz="1200" spc="-15" dirty="0">
                <a:latin typeface="Arial"/>
                <a:cs typeface="Arial"/>
              </a:rPr>
              <a:t> </a:t>
            </a:r>
            <a:r>
              <a:rPr sz="1200" dirty="0">
                <a:latin typeface="Arial"/>
                <a:cs typeface="Arial"/>
              </a:rPr>
              <a:t>(2024)</a:t>
            </a:r>
            <a:r>
              <a:rPr sz="1200" spc="-35" dirty="0">
                <a:latin typeface="Arial"/>
                <a:cs typeface="Arial"/>
              </a:rPr>
              <a:t> </a:t>
            </a:r>
            <a:r>
              <a:rPr sz="1200" spc="-10" dirty="0">
                <a:latin typeface="Arial"/>
                <a:cs typeface="Arial"/>
              </a:rPr>
              <a:t>“Engagement</a:t>
            </a:r>
            <a:r>
              <a:rPr sz="1200" spc="-45" dirty="0">
                <a:latin typeface="Arial"/>
                <a:cs typeface="Arial"/>
              </a:rPr>
              <a:t> </a:t>
            </a:r>
            <a:r>
              <a:rPr sz="1200" dirty="0">
                <a:latin typeface="Arial"/>
                <a:cs typeface="Arial"/>
              </a:rPr>
              <a:t>with</a:t>
            </a:r>
            <a:r>
              <a:rPr sz="1200" spc="40" dirty="0">
                <a:latin typeface="Arial"/>
                <a:cs typeface="Arial"/>
              </a:rPr>
              <a:t> </a:t>
            </a:r>
            <a:r>
              <a:rPr sz="1200" spc="-20" dirty="0">
                <a:latin typeface="Arial"/>
                <a:cs typeface="Arial"/>
              </a:rPr>
              <a:t>Stop </a:t>
            </a:r>
            <a:r>
              <a:rPr sz="1200" dirty="0">
                <a:latin typeface="Arial"/>
                <a:cs typeface="Arial"/>
              </a:rPr>
              <a:t>Smoking</a:t>
            </a:r>
            <a:r>
              <a:rPr sz="1200" spc="-50" dirty="0">
                <a:latin typeface="Arial"/>
                <a:cs typeface="Arial"/>
              </a:rPr>
              <a:t> </a:t>
            </a:r>
            <a:r>
              <a:rPr sz="1200" dirty="0">
                <a:latin typeface="Arial"/>
                <a:cs typeface="Arial"/>
              </a:rPr>
              <a:t>Services</a:t>
            </a:r>
            <a:r>
              <a:rPr sz="1200" spc="-20" dirty="0">
                <a:latin typeface="Arial"/>
                <a:cs typeface="Arial"/>
              </a:rPr>
              <a:t> </a:t>
            </a:r>
            <a:r>
              <a:rPr sz="1200" dirty="0">
                <a:latin typeface="Arial"/>
                <a:cs typeface="Arial"/>
              </a:rPr>
              <a:t>after</a:t>
            </a:r>
            <a:r>
              <a:rPr sz="1200" spc="-30" dirty="0">
                <a:latin typeface="Arial"/>
                <a:cs typeface="Arial"/>
              </a:rPr>
              <a:t> </a:t>
            </a:r>
            <a:r>
              <a:rPr sz="1200" dirty="0">
                <a:latin typeface="Arial"/>
                <a:cs typeface="Arial"/>
              </a:rPr>
              <a:t>referral</a:t>
            </a:r>
            <a:r>
              <a:rPr sz="1200" spc="-35" dirty="0">
                <a:latin typeface="Arial"/>
                <a:cs typeface="Arial"/>
              </a:rPr>
              <a:t> </a:t>
            </a:r>
            <a:r>
              <a:rPr sz="1200" dirty="0">
                <a:latin typeface="Arial"/>
                <a:cs typeface="Arial"/>
              </a:rPr>
              <a:t>or</a:t>
            </a:r>
            <a:r>
              <a:rPr sz="1200" spc="-5" dirty="0">
                <a:latin typeface="Arial"/>
                <a:cs typeface="Arial"/>
              </a:rPr>
              <a:t> </a:t>
            </a:r>
            <a:r>
              <a:rPr sz="1200" spc="-10" dirty="0">
                <a:latin typeface="Arial"/>
                <a:cs typeface="Arial"/>
              </a:rPr>
              <a:t>signposting:</a:t>
            </a:r>
            <a:r>
              <a:rPr sz="1200" spc="-105" dirty="0">
                <a:latin typeface="Arial"/>
                <a:cs typeface="Arial"/>
              </a:rPr>
              <a:t> </a:t>
            </a:r>
            <a:r>
              <a:rPr sz="1200" dirty="0">
                <a:latin typeface="Arial"/>
                <a:cs typeface="Arial"/>
              </a:rPr>
              <a:t>A</a:t>
            </a:r>
            <a:r>
              <a:rPr sz="1200" spc="-70" dirty="0">
                <a:latin typeface="Arial"/>
                <a:cs typeface="Arial"/>
              </a:rPr>
              <a:t> </a:t>
            </a:r>
            <a:r>
              <a:rPr sz="1200" dirty="0">
                <a:latin typeface="Arial"/>
                <a:cs typeface="Arial"/>
              </a:rPr>
              <a:t>mixed-methods</a:t>
            </a:r>
            <a:r>
              <a:rPr sz="1200" spc="-40" dirty="0">
                <a:latin typeface="Arial"/>
                <a:cs typeface="Arial"/>
              </a:rPr>
              <a:t> </a:t>
            </a:r>
            <a:r>
              <a:rPr sz="1200" spc="-10" dirty="0">
                <a:latin typeface="Arial"/>
                <a:cs typeface="Arial"/>
              </a:rPr>
              <a:t>study,”</a:t>
            </a:r>
            <a:r>
              <a:rPr sz="1200" spc="-5" dirty="0">
                <a:latin typeface="Arial"/>
                <a:cs typeface="Arial"/>
              </a:rPr>
              <a:t> </a:t>
            </a:r>
            <a:r>
              <a:rPr sz="1200" i="1" dirty="0">
                <a:latin typeface="Arial"/>
                <a:cs typeface="Arial"/>
              </a:rPr>
              <a:t>Nicotine</a:t>
            </a:r>
            <a:r>
              <a:rPr sz="1200" i="1" spc="-35" dirty="0">
                <a:latin typeface="Arial"/>
                <a:cs typeface="Arial"/>
              </a:rPr>
              <a:t> </a:t>
            </a:r>
            <a:r>
              <a:rPr sz="1200" i="1" dirty="0">
                <a:latin typeface="Arial"/>
                <a:cs typeface="Arial"/>
              </a:rPr>
              <a:t>and</a:t>
            </a:r>
            <a:r>
              <a:rPr sz="1200" i="1" spc="-30" dirty="0">
                <a:latin typeface="Arial"/>
                <a:cs typeface="Arial"/>
              </a:rPr>
              <a:t> </a:t>
            </a:r>
            <a:r>
              <a:rPr sz="1200" i="1" spc="-20" dirty="0">
                <a:latin typeface="Arial"/>
                <a:cs typeface="Arial"/>
              </a:rPr>
              <a:t>Tobacco</a:t>
            </a:r>
            <a:r>
              <a:rPr sz="1200" i="1" spc="-35" dirty="0">
                <a:latin typeface="Arial"/>
                <a:cs typeface="Arial"/>
              </a:rPr>
              <a:t> </a:t>
            </a:r>
            <a:r>
              <a:rPr sz="1200" i="1" dirty="0">
                <a:latin typeface="Arial"/>
                <a:cs typeface="Arial"/>
              </a:rPr>
              <a:t>Research</a:t>
            </a:r>
            <a:r>
              <a:rPr sz="1200" dirty="0">
                <a:latin typeface="Arial"/>
                <a:cs typeface="Arial"/>
              </a:rPr>
              <a:t>,</a:t>
            </a:r>
            <a:r>
              <a:rPr sz="1200" spc="-30" dirty="0">
                <a:latin typeface="Arial"/>
                <a:cs typeface="Arial"/>
              </a:rPr>
              <a:t> </a:t>
            </a:r>
            <a:r>
              <a:rPr sz="1200" dirty="0">
                <a:latin typeface="Arial"/>
                <a:cs typeface="Arial"/>
              </a:rPr>
              <a:t>27(2),</a:t>
            </a:r>
            <a:r>
              <a:rPr sz="1200" spc="-35" dirty="0">
                <a:latin typeface="Arial"/>
                <a:cs typeface="Arial"/>
              </a:rPr>
              <a:t> </a:t>
            </a:r>
            <a:r>
              <a:rPr sz="1200" dirty="0">
                <a:latin typeface="Arial"/>
                <a:cs typeface="Arial"/>
              </a:rPr>
              <a:t>pp.</a:t>
            </a:r>
            <a:r>
              <a:rPr sz="1200" spc="-15" dirty="0">
                <a:latin typeface="Arial"/>
                <a:cs typeface="Arial"/>
              </a:rPr>
              <a:t> </a:t>
            </a:r>
            <a:r>
              <a:rPr sz="1200" dirty="0">
                <a:latin typeface="Arial"/>
                <a:cs typeface="Arial"/>
              </a:rPr>
              <a:t>360–</a:t>
            </a:r>
            <a:r>
              <a:rPr sz="1200" spc="-10" dirty="0">
                <a:latin typeface="Arial"/>
                <a:cs typeface="Arial"/>
              </a:rPr>
              <a:t>363.</a:t>
            </a:r>
            <a:r>
              <a:rPr sz="1200" spc="-95" dirty="0">
                <a:latin typeface="Arial"/>
                <a:cs typeface="Arial"/>
              </a:rPr>
              <a:t> </a:t>
            </a:r>
            <a:r>
              <a:rPr sz="1200" dirty="0">
                <a:latin typeface="Arial"/>
                <a:cs typeface="Arial"/>
              </a:rPr>
              <a:t>Available</a:t>
            </a:r>
            <a:r>
              <a:rPr sz="1200" spc="-30" dirty="0">
                <a:latin typeface="Arial"/>
                <a:cs typeface="Arial"/>
              </a:rPr>
              <a:t> </a:t>
            </a:r>
            <a:r>
              <a:rPr sz="1200" spc="-25" dirty="0">
                <a:latin typeface="Arial"/>
                <a:cs typeface="Arial"/>
              </a:rPr>
              <a:t>at: </a:t>
            </a:r>
            <a:r>
              <a:rPr sz="1200" u="sng" spc="-10" dirty="0">
                <a:solidFill>
                  <a:srgbClr val="467885"/>
                </a:solidFill>
                <a:uFill>
                  <a:solidFill>
                    <a:srgbClr val="467885"/>
                  </a:solidFill>
                </a:uFill>
                <a:latin typeface="Arial"/>
                <a:cs typeface="Arial"/>
                <a:hlinkClick r:id="rId11"/>
              </a:rPr>
              <a:t>https://doi.org/10.1093/ntr/ntae159</a:t>
            </a:r>
            <a:r>
              <a:rPr sz="1200" u="none" spc="-10" dirty="0">
                <a:latin typeface="Arial"/>
                <a:cs typeface="Arial"/>
              </a:rPr>
              <a:t>.</a:t>
            </a:r>
            <a:r>
              <a:rPr sz="1200" u="none" spc="-15" dirty="0">
                <a:latin typeface="Arial"/>
                <a:cs typeface="Arial"/>
              </a:rPr>
              <a:t> </a:t>
            </a:r>
            <a:r>
              <a:rPr sz="1200" u="none" dirty="0">
                <a:latin typeface="Arial"/>
                <a:cs typeface="Arial"/>
              </a:rPr>
              <a:t>(Accessed</a:t>
            </a:r>
            <a:r>
              <a:rPr sz="1200" u="none" spc="10" dirty="0">
                <a:latin typeface="Arial"/>
                <a:cs typeface="Arial"/>
              </a:rPr>
              <a:t> </a:t>
            </a:r>
            <a:r>
              <a:rPr sz="1200" u="none" dirty="0">
                <a:latin typeface="Arial"/>
                <a:cs typeface="Arial"/>
              </a:rPr>
              <a:t>on:</a:t>
            </a:r>
            <a:r>
              <a:rPr sz="1200" u="none" spc="15" dirty="0">
                <a:latin typeface="Arial"/>
                <a:cs typeface="Arial"/>
              </a:rPr>
              <a:t> </a:t>
            </a:r>
            <a:r>
              <a:rPr sz="1200" u="none" dirty="0">
                <a:latin typeface="Arial"/>
                <a:cs typeface="Arial"/>
              </a:rPr>
              <a:t>30</a:t>
            </a:r>
            <a:r>
              <a:rPr sz="1200" u="none" spc="5" dirty="0">
                <a:latin typeface="Arial"/>
                <a:cs typeface="Arial"/>
              </a:rPr>
              <a:t> </a:t>
            </a:r>
            <a:r>
              <a:rPr sz="1200" u="none" dirty="0">
                <a:latin typeface="Arial"/>
                <a:cs typeface="Arial"/>
              </a:rPr>
              <a:t>September </a:t>
            </a:r>
            <a:r>
              <a:rPr sz="1200" u="none" spc="-10" dirty="0">
                <a:latin typeface="Arial"/>
                <a:cs typeface="Arial"/>
              </a:rPr>
              <a:t>2026).</a:t>
            </a:r>
            <a:endParaRPr sz="1200">
              <a:latin typeface="Arial"/>
              <a:cs typeface="Arial"/>
            </a:endParaRPr>
          </a:p>
          <a:p>
            <a:pPr marL="184785" marR="313690" indent="-172720" algn="just">
              <a:lnSpc>
                <a:spcPct val="100000"/>
              </a:lnSpc>
              <a:buChar char="•"/>
              <a:tabLst>
                <a:tab pos="184785" algn="l"/>
              </a:tabLst>
            </a:pPr>
            <a:r>
              <a:rPr sz="1200" dirty="0">
                <a:latin typeface="Arial"/>
                <a:cs typeface="Arial"/>
              </a:rPr>
              <a:t>Thomson,</a:t>
            </a:r>
            <a:r>
              <a:rPr sz="1200" spc="-55" dirty="0">
                <a:latin typeface="Arial"/>
                <a:cs typeface="Arial"/>
              </a:rPr>
              <a:t> </a:t>
            </a:r>
            <a:r>
              <a:rPr sz="1200" dirty="0">
                <a:latin typeface="Arial"/>
                <a:cs typeface="Arial"/>
              </a:rPr>
              <a:t>R.,</a:t>
            </a:r>
            <a:r>
              <a:rPr sz="1200" spc="-15" dirty="0">
                <a:latin typeface="Arial"/>
                <a:cs typeface="Arial"/>
              </a:rPr>
              <a:t> </a:t>
            </a:r>
            <a:r>
              <a:rPr sz="1200" spc="-10" dirty="0">
                <a:latin typeface="Arial"/>
                <a:cs typeface="Arial"/>
              </a:rPr>
              <a:t>Cooper,</a:t>
            </a:r>
            <a:r>
              <a:rPr sz="1200" spc="-50" dirty="0">
                <a:latin typeface="Arial"/>
                <a:cs typeface="Arial"/>
              </a:rPr>
              <a:t> </a:t>
            </a:r>
            <a:r>
              <a:rPr sz="1200" dirty="0">
                <a:latin typeface="Arial"/>
                <a:cs typeface="Arial"/>
              </a:rPr>
              <a:t>S.,</a:t>
            </a:r>
            <a:r>
              <a:rPr sz="1200" spc="-15" dirty="0">
                <a:latin typeface="Arial"/>
                <a:cs typeface="Arial"/>
              </a:rPr>
              <a:t> </a:t>
            </a:r>
            <a:r>
              <a:rPr sz="1200" spc="-10" dirty="0">
                <a:latin typeface="Arial"/>
                <a:cs typeface="Arial"/>
              </a:rPr>
              <a:t>Waldron,</a:t>
            </a:r>
            <a:r>
              <a:rPr sz="1200" spc="-50" dirty="0">
                <a:latin typeface="Arial"/>
                <a:cs typeface="Arial"/>
              </a:rPr>
              <a:t> </a:t>
            </a:r>
            <a:r>
              <a:rPr sz="1200" dirty="0">
                <a:latin typeface="Arial"/>
                <a:cs typeface="Arial"/>
              </a:rPr>
              <a:t>J.,</a:t>
            </a:r>
            <a:r>
              <a:rPr sz="1200" spc="10" dirty="0">
                <a:latin typeface="Arial"/>
                <a:cs typeface="Arial"/>
              </a:rPr>
              <a:t> </a:t>
            </a:r>
            <a:r>
              <a:rPr sz="1200" dirty="0">
                <a:latin typeface="Arial"/>
                <a:cs typeface="Arial"/>
              </a:rPr>
              <a:t>Mamuzo,</a:t>
            </a:r>
            <a:r>
              <a:rPr sz="1200" spc="-35" dirty="0">
                <a:latin typeface="Arial"/>
                <a:cs typeface="Arial"/>
              </a:rPr>
              <a:t> </a:t>
            </a:r>
            <a:r>
              <a:rPr sz="1200" dirty="0">
                <a:latin typeface="Arial"/>
                <a:cs typeface="Arial"/>
              </a:rPr>
              <a:t>E.,</a:t>
            </a:r>
            <a:r>
              <a:rPr sz="1200" spc="-20" dirty="0">
                <a:latin typeface="Arial"/>
                <a:cs typeface="Arial"/>
              </a:rPr>
              <a:t> </a:t>
            </a:r>
            <a:r>
              <a:rPr sz="1200" dirty="0">
                <a:latin typeface="Arial"/>
                <a:cs typeface="Arial"/>
              </a:rPr>
              <a:t>McDaid,</a:t>
            </a:r>
            <a:r>
              <a:rPr sz="1200" spc="-25" dirty="0">
                <a:latin typeface="Arial"/>
                <a:cs typeface="Arial"/>
              </a:rPr>
              <a:t> </a:t>
            </a:r>
            <a:r>
              <a:rPr sz="1200" dirty="0">
                <a:latin typeface="Arial"/>
                <a:cs typeface="Arial"/>
              </a:rPr>
              <a:t>L.,</a:t>
            </a:r>
            <a:r>
              <a:rPr sz="1200" spc="-20" dirty="0">
                <a:latin typeface="Arial"/>
                <a:cs typeface="Arial"/>
              </a:rPr>
              <a:t> </a:t>
            </a:r>
            <a:r>
              <a:rPr sz="1200" spc="-10" dirty="0">
                <a:latin typeface="Arial"/>
                <a:cs typeface="Arial"/>
              </a:rPr>
              <a:t>Emery,</a:t>
            </a:r>
            <a:r>
              <a:rPr sz="1200" spc="-25" dirty="0">
                <a:latin typeface="Arial"/>
                <a:cs typeface="Arial"/>
              </a:rPr>
              <a:t> </a:t>
            </a:r>
            <a:r>
              <a:rPr sz="1200" dirty="0">
                <a:latin typeface="Arial"/>
                <a:cs typeface="Arial"/>
              </a:rPr>
              <a:t>J.,</a:t>
            </a:r>
            <a:r>
              <a:rPr sz="1200" spc="-15" dirty="0">
                <a:latin typeface="Arial"/>
                <a:cs typeface="Arial"/>
              </a:rPr>
              <a:t> </a:t>
            </a:r>
            <a:r>
              <a:rPr sz="1200" dirty="0">
                <a:latin typeface="Arial"/>
                <a:cs typeface="Arial"/>
              </a:rPr>
              <a:t>Phillips,</a:t>
            </a:r>
            <a:r>
              <a:rPr sz="1200" spc="-35" dirty="0">
                <a:latin typeface="Arial"/>
                <a:cs typeface="Arial"/>
              </a:rPr>
              <a:t> </a:t>
            </a:r>
            <a:r>
              <a:rPr sz="1200" dirty="0">
                <a:latin typeface="Arial"/>
                <a:cs typeface="Arial"/>
              </a:rPr>
              <a:t>L.,</a:t>
            </a:r>
            <a:r>
              <a:rPr sz="1200" spc="-20" dirty="0">
                <a:latin typeface="Arial"/>
                <a:cs typeface="Arial"/>
              </a:rPr>
              <a:t> </a:t>
            </a:r>
            <a:r>
              <a:rPr sz="1200" dirty="0">
                <a:latin typeface="Arial"/>
                <a:cs typeface="Arial"/>
              </a:rPr>
              <a:t>Naughton,</a:t>
            </a:r>
            <a:r>
              <a:rPr sz="1200" spc="-50" dirty="0">
                <a:latin typeface="Arial"/>
                <a:cs typeface="Arial"/>
              </a:rPr>
              <a:t> F.</a:t>
            </a:r>
            <a:r>
              <a:rPr sz="1200" dirty="0">
                <a:latin typeface="Arial"/>
                <a:cs typeface="Arial"/>
              </a:rPr>
              <a:t> and</a:t>
            </a:r>
            <a:r>
              <a:rPr sz="1200" spc="-40" dirty="0">
                <a:latin typeface="Arial"/>
                <a:cs typeface="Arial"/>
              </a:rPr>
              <a:t> </a:t>
            </a:r>
            <a:r>
              <a:rPr sz="1200" spc="-10" dirty="0">
                <a:latin typeface="Arial"/>
                <a:cs typeface="Arial"/>
              </a:rPr>
              <a:t>Coleman,</a:t>
            </a:r>
            <a:r>
              <a:rPr sz="1200" spc="-70" dirty="0">
                <a:latin typeface="Arial"/>
                <a:cs typeface="Arial"/>
              </a:rPr>
              <a:t> </a:t>
            </a:r>
            <a:r>
              <a:rPr sz="1200" spc="-55" dirty="0">
                <a:latin typeface="Arial"/>
                <a:cs typeface="Arial"/>
              </a:rPr>
              <a:t>T.</a:t>
            </a:r>
            <a:r>
              <a:rPr sz="1200" spc="-15" dirty="0">
                <a:latin typeface="Arial"/>
                <a:cs typeface="Arial"/>
              </a:rPr>
              <a:t> </a:t>
            </a:r>
            <a:r>
              <a:rPr sz="1200" dirty="0">
                <a:latin typeface="Arial"/>
                <a:cs typeface="Arial"/>
              </a:rPr>
              <a:t>(2022)</a:t>
            </a:r>
            <a:r>
              <a:rPr sz="1200" spc="-55" dirty="0">
                <a:latin typeface="Arial"/>
                <a:cs typeface="Arial"/>
              </a:rPr>
              <a:t> </a:t>
            </a:r>
            <a:r>
              <a:rPr sz="1200" dirty="0">
                <a:latin typeface="Arial"/>
                <a:cs typeface="Arial"/>
              </a:rPr>
              <a:t>“Smoking</a:t>
            </a:r>
            <a:r>
              <a:rPr sz="1200" spc="-45" dirty="0">
                <a:latin typeface="Arial"/>
                <a:cs typeface="Arial"/>
              </a:rPr>
              <a:t> </a:t>
            </a:r>
            <a:r>
              <a:rPr sz="1200" dirty="0">
                <a:latin typeface="Arial"/>
                <a:cs typeface="Arial"/>
              </a:rPr>
              <a:t>cessation</a:t>
            </a:r>
            <a:r>
              <a:rPr sz="1200" spc="-45" dirty="0">
                <a:latin typeface="Arial"/>
                <a:cs typeface="Arial"/>
              </a:rPr>
              <a:t> </a:t>
            </a:r>
            <a:r>
              <a:rPr sz="1200" dirty="0">
                <a:latin typeface="Arial"/>
                <a:cs typeface="Arial"/>
              </a:rPr>
              <a:t>support</a:t>
            </a:r>
            <a:r>
              <a:rPr sz="1200" spc="-40" dirty="0">
                <a:latin typeface="Arial"/>
                <a:cs typeface="Arial"/>
              </a:rPr>
              <a:t> </a:t>
            </a:r>
            <a:r>
              <a:rPr sz="1200" dirty="0">
                <a:latin typeface="Arial"/>
                <a:cs typeface="Arial"/>
              </a:rPr>
              <a:t>for</a:t>
            </a:r>
            <a:r>
              <a:rPr sz="1200" spc="-40" dirty="0">
                <a:latin typeface="Arial"/>
                <a:cs typeface="Arial"/>
              </a:rPr>
              <a:t> </a:t>
            </a:r>
            <a:r>
              <a:rPr sz="1200" spc="-10" dirty="0">
                <a:latin typeface="Arial"/>
                <a:cs typeface="Arial"/>
              </a:rPr>
              <a:t>pregnant </a:t>
            </a:r>
            <a:r>
              <a:rPr sz="1200" dirty="0">
                <a:latin typeface="Arial"/>
                <a:cs typeface="Arial"/>
              </a:rPr>
              <a:t>women</a:t>
            </a:r>
            <a:r>
              <a:rPr sz="1200" spc="-45" dirty="0">
                <a:latin typeface="Arial"/>
                <a:cs typeface="Arial"/>
              </a:rPr>
              <a:t> </a:t>
            </a:r>
            <a:r>
              <a:rPr sz="1200" dirty="0">
                <a:latin typeface="Arial"/>
                <a:cs typeface="Arial"/>
              </a:rPr>
              <a:t>provided</a:t>
            </a:r>
            <a:r>
              <a:rPr sz="1200" spc="-45" dirty="0">
                <a:latin typeface="Arial"/>
                <a:cs typeface="Arial"/>
              </a:rPr>
              <a:t> </a:t>
            </a:r>
            <a:r>
              <a:rPr sz="1200" dirty="0">
                <a:latin typeface="Arial"/>
                <a:cs typeface="Arial"/>
              </a:rPr>
              <a:t>by</a:t>
            </a:r>
            <a:r>
              <a:rPr sz="1200" spc="-20" dirty="0">
                <a:latin typeface="Arial"/>
                <a:cs typeface="Arial"/>
              </a:rPr>
              <a:t> </a:t>
            </a:r>
            <a:r>
              <a:rPr sz="1200" dirty="0">
                <a:latin typeface="Arial"/>
                <a:cs typeface="Arial"/>
              </a:rPr>
              <a:t>English</a:t>
            </a:r>
            <a:r>
              <a:rPr sz="1200" spc="-35" dirty="0">
                <a:latin typeface="Arial"/>
                <a:cs typeface="Arial"/>
              </a:rPr>
              <a:t> </a:t>
            </a:r>
            <a:r>
              <a:rPr sz="1200" dirty="0">
                <a:latin typeface="Arial"/>
                <a:cs typeface="Arial"/>
              </a:rPr>
              <a:t>stop</a:t>
            </a:r>
            <a:r>
              <a:rPr sz="1200" spc="-25" dirty="0">
                <a:latin typeface="Arial"/>
                <a:cs typeface="Arial"/>
              </a:rPr>
              <a:t> </a:t>
            </a:r>
            <a:r>
              <a:rPr sz="1200" dirty="0">
                <a:latin typeface="Arial"/>
                <a:cs typeface="Arial"/>
              </a:rPr>
              <a:t>smoking</a:t>
            </a:r>
            <a:r>
              <a:rPr sz="1200" spc="-55" dirty="0">
                <a:latin typeface="Arial"/>
                <a:cs typeface="Arial"/>
              </a:rPr>
              <a:t> </a:t>
            </a:r>
            <a:r>
              <a:rPr sz="1200" dirty="0">
                <a:latin typeface="Arial"/>
                <a:cs typeface="Arial"/>
              </a:rPr>
              <a:t>services</a:t>
            </a:r>
            <a:r>
              <a:rPr sz="1200" spc="-15" dirty="0">
                <a:latin typeface="Arial"/>
                <a:cs typeface="Arial"/>
              </a:rPr>
              <a:t> </a:t>
            </a:r>
            <a:r>
              <a:rPr sz="1200" dirty="0">
                <a:latin typeface="Arial"/>
                <a:cs typeface="Arial"/>
              </a:rPr>
              <a:t>and</a:t>
            </a:r>
            <a:r>
              <a:rPr sz="1200" spc="-35" dirty="0">
                <a:latin typeface="Arial"/>
                <a:cs typeface="Arial"/>
              </a:rPr>
              <a:t> </a:t>
            </a:r>
            <a:r>
              <a:rPr sz="1200" dirty="0">
                <a:latin typeface="Arial"/>
                <a:cs typeface="Arial"/>
              </a:rPr>
              <a:t>National</a:t>
            </a:r>
            <a:r>
              <a:rPr sz="1200" spc="-55" dirty="0">
                <a:latin typeface="Arial"/>
                <a:cs typeface="Arial"/>
              </a:rPr>
              <a:t> </a:t>
            </a:r>
            <a:r>
              <a:rPr sz="1200" dirty="0">
                <a:latin typeface="Arial"/>
                <a:cs typeface="Arial"/>
              </a:rPr>
              <a:t>Health</a:t>
            </a:r>
            <a:r>
              <a:rPr sz="1200" spc="-45" dirty="0">
                <a:latin typeface="Arial"/>
                <a:cs typeface="Arial"/>
              </a:rPr>
              <a:t> </a:t>
            </a:r>
            <a:r>
              <a:rPr sz="1200" dirty="0">
                <a:latin typeface="Arial"/>
                <a:cs typeface="Arial"/>
              </a:rPr>
              <a:t>Service</a:t>
            </a:r>
            <a:r>
              <a:rPr sz="1200" spc="-15" dirty="0">
                <a:latin typeface="Arial"/>
                <a:cs typeface="Arial"/>
              </a:rPr>
              <a:t> </a:t>
            </a:r>
            <a:r>
              <a:rPr sz="1200" spc="-10" dirty="0">
                <a:latin typeface="Arial"/>
                <a:cs typeface="Arial"/>
              </a:rPr>
              <a:t>trusts:</a:t>
            </a:r>
            <a:r>
              <a:rPr sz="1200" spc="-75" dirty="0">
                <a:latin typeface="Arial"/>
                <a:cs typeface="Arial"/>
              </a:rPr>
              <a:t> </a:t>
            </a:r>
            <a:r>
              <a:rPr sz="1200" dirty="0">
                <a:latin typeface="Arial"/>
                <a:cs typeface="Arial"/>
              </a:rPr>
              <a:t>A</a:t>
            </a:r>
            <a:r>
              <a:rPr sz="1200" spc="-75" dirty="0">
                <a:latin typeface="Arial"/>
                <a:cs typeface="Arial"/>
              </a:rPr>
              <a:t> </a:t>
            </a:r>
            <a:r>
              <a:rPr sz="1200" spc="-10" dirty="0">
                <a:latin typeface="Arial"/>
                <a:cs typeface="Arial"/>
              </a:rPr>
              <a:t>survey,”</a:t>
            </a:r>
            <a:r>
              <a:rPr sz="1200" spc="25" dirty="0">
                <a:latin typeface="Arial"/>
                <a:cs typeface="Arial"/>
              </a:rPr>
              <a:t> </a:t>
            </a:r>
            <a:r>
              <a:rPr sz="1200" i="1" dirty="0">
                <a:latin typeface="Arial"/>
                <a:cs typeface="Arial"/>
              </a:rPr>
              <a:t>International</a:t>
            </a:r>
            <a:r>
              <a:rPr sz="1200" i="1" spc="-30" dirty="0">
                <a:latin typeface="Arial"/>
                <a:cs typeface="Arial"/>
              </a:rPr>
              <a:t> </a:t>
            </a:r>
            <a:r>
              <a:rPr sz="1200" i="1" dirty="0">
                <a:latin typeface="Arial"/>
                <a:cs typeface="Arial"/>
              </a:rPr>
              <a:t>Journal</a:t>
            </a:r>
            <a:r>
              <a:rPr sz="1200" i="1" spc="-55" dirty="0">
                <a:latin typeface="Arial"/>
                <a:cs typeface="Arial"/>
              </a:rPr>
              <a:t> </a:t>
            </a:r>
            <a:r>
              <a:rPr sz="1200" i="1" dirty="0">
                <a:latin typeface="Arial"/>
                <a:cs typeface="Arial"/>
              </a:rPr>
              <a:t>of</a:t>
            </a:r>
            <a:r>
              <a:rPr sz="1200" i="1" spc="-25" dirty="0">
                <a:latin typeface="Arial"/>
                <a:cs typeface="Arial"/>
              </a:rPr>
              <a:t> </a:t>
            </a:r>
            <a:r>
              <a:rPr sz="1200" i="1" dirty="0">
                <a:latin typeface="Arial"/>
                <a:cs typeface="Arial"/>
              </a:rPr>
              <a:t>Environmental</a:t>
            </a:r>
            <a:r>
              <a:rPr sz="1200" i="1" spc="-55" dirty="0">
                <a:latin typeface="Arial"/>
                <a:cs typeface="Arial"/>
              </a:rPr>
              <a:t> </a:t>
            </a:r>
            <a:r>
              <a:rPr sz="1200" i="1" dirty="0">
                <a:latin typeface="Arial"/>
                <a:cs typeface="Arial"/>
              </a:rPr>
              <a:t>Research</a:t>
            </a:r>
            <a:r>
              <a:rPr sz="1200" i="1" spc="-50" dirty="0">
                <a:latin typeface="Arial"/>
                <a:cs typeface="Arial"/>
              </a:rPr>
              <a:t> </a:t>
            </a:r>
            <a:r>
              <a:rPr sz="1200" i="1" dirty="0">
                <a:latin typeface="Arial"/>
                <a:cs typeface="Arial"/>
              </a:rPr>
              <a:t>and</a:t>
            </a:r>
            <a:r>
              <a:rPr sz="1200" i="1" spc="-35" dirty="0">
                <a:latin typeface="Arial"/>
                <a:cs typeface="Arial"/>
              </a:rPr>
              <a:t> </a:t>
            </a:r>
            <a:r>
              <a:rPr sz="1200" i="1" dirty="0">
                <a:latin typeface="Arial"/>
                <a:cs typeface="Arial"/>
              </a:rPr>
              <a:t>Public</a:t>
            </a:r>
            <a:r>
              <a:rPr sz="1200" i="1" spc="-40" dirty="0">
                <a:latin typeface="Arial"/>
                <a:cs typeface="Arial"/>
              </a:rPr>
              <a:t> </a:t>
            </a:r>
            <a:r>
              <a:rPr sz="1200" i="1" spc="-10" dirty="0">
                <a:latin typeface="Arial"/>
                <a:cs typeface="Arial"/>
              </a:rPr>
              <a:t>Health</a:t>
            </a:r>
            <a:r>
              <a:rPr sz="1200" spc="-10" dirty="0">
                <a:latin typeface="Arial"/>
                <a:cs typeface="Arial"/>
              </a:rPr>
              <a:t>, </a:t>
            </a:r>
            <a:r>
              <a:rPr sz="1200" dirty="0">
                <a:latin typeface="Arial"/>
                <a:cs typeface="Arial"/>
              </a:rPr>
              <a:t>19(3),</a:t>
            </a:r>
            <a:r>
              <a:rPr sz="1200" spc="5" dirty="0">
                <a:latin typeface="Arial"/>
                <a:cs typeface="Arial"/>
              </a:rPr>
              <a:t> </a:t>
            </a:r>
            <a:r>
              <a:rPr sz="1200" dirty="0">
                <a:latin typeface="Arial"/>
                <a:cs typeface="Arial"/>
              </a:rPr>
              <a:t>pp. 16–</a:t>
            </a:r>
            <a:r>
              <a:rPr sz="1200" spc="-10" dirty="0">
                <a:latin typeface="Arial"/>
                <a:cs typeface="Arial"/>
              </a:rPr>
              <a:t>34.</a:t>
            </a:r>
            <a:r>
              <a:rPr sz="1200" spc="-80" dirty="0">
                <a:latin typeface="Arial"/>
                <a:cs typeface="Arial"/>
              </a:rPr>
              <a:t> </a:t>
            </a:r>
            <a:r>
              <a:rPr sz="1200" spc="-10" dirty="0">
                <a:latin typeface="Arial"/>
                <a:cs typeface="Arial"/>
              </a:rPr>
              <a:t>Available</a:t>
            </a:r>
            <a:r>
              <a:rPr sz="1200" spc="-20" dirty="0">
                <a:latin typeface="Arial"/>
                <a:cs typeface="Arial"/>
              </a:rPr>
              <a:t> </a:t>
            </a:r>
            <a:r>
              <a:rPr sz="1200" dirty="0">
                <a:latin typeface="Arial"/>
                <a:cs typeface="Arial"/>
              </a:rPr>
              <a:t>at:</a:t>
            </a:r>
            <a:r>
              <a:rPr sz="1200" spc="30" dirty="0">
                <a:latin typeface="Arial"/>
                <a:cs typeface="Arial"/>
              </a:rPr>
              <a:t> </a:t>
            </a:r>
            <a:r>
              <a:rPr sz="1200" u="sng" spc="-10" dirty="0">
                <a:solidFill>
                  <a:srgbClr val="467885"/>
                </a:solidFill>
                <a:uFill>
                  <a:solidFill>
                    <a:srgbClr val="467885"/>
                  </a:solidFill>
                </a:uFill>
                <a:latin typeface="Arial"/>
                <a:cs typeface="Arial"/>
                <a:hlinkClick r:id="rId12"/>
              </a:rPr>
              <a:t>https://doi.org/10.3390/ijerph19031634</a:t>
            </a:r>
            <a:r>
              <a:rPr sz="1200" u="none" spc="-10" dirty="0">
                <a:latin typeface="Arial"/>
                <a:cs typeface="Arial"/>
              </a:rPr>
              <a:t>.</a:t>
            </a:r>
            <a:r>
              <a:rPr sz="1200" u="none" dirty="0">
                <a:latin typeface="Arial"/>
                <a:cs typeface="Arial"/>
              </a:rPr>
              <a:t> (Accessed</a:t>
            </a:r>
            <a:r>
              <a:rPr sz="1200" u="none" spc="-10" dirty="0">
                <a:latin typeface="Arial"/>
                <a:cs typeface="Arial"/>
              </a:rPr>
              <a:t> </a:t>
            </a:r>
            <a:r>
              <a:rPr sz="1200" u="none" dirty="0">
                <a:latin typeface="Arial"/>
                <a:cs typeface="Arial"/>
              </a:rPr>
              <a:t>on:</a:t>
            </a:r>
            <a:r>
              <a:rPr sz="1200" u="none" spc="5" dirty="0">
                <a:latin typeface="Arial"/>
                <a:cs typeface="Arial"/>
              </a:rPr>
              <a:t> </a:t>
            </a:r>
            <a:r>
              <a:rPr sz="1200" u="none" dirty="0">
                <a:latin typeface="Arial"/>
                <a:cs typeface="Arial"/>
              </a:rPr>
              <a:t>30 September</a:t>
            </a:r>
            <a:r>
              <a:rPr sz="1200" u="none" spc="-25" dirty="0">
                <a:latin typeface="Arial"/>
                <a:cs typeface="Arial"/>
              </a:rPr>
              <a:t> </a:t>
            </a:r>
            <a:r>
              <a:rPr sz="1200" u="none" spc="-10" dirty="0">
                <a:latin typeface="Arial"/>
                <a:cs typeface="Arial"/>
              </a:rPr>
              <a:t>2026).</a:t>
            </a:r>
            <a:endParaRPr sz="1200">
              <a:latin typeface="Arial"/>
              <a:cs typeface="Arial"/>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4F7F9"/>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98955B2C-D07E-AC1C-9BD1-578B169A8F1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7032"/>
            <a:ext cx="12192000" cy="6938236"/>
          </a:xfrm>
          <a:prstGeom prst="rect">
            <a:avLst/>
          </a:prstGeom>
        </p:spPr>
      </p:pic>
      <p:sp>
        <p:nvSpPr>
          <p:cNvPr id="4" name="campaign-tag-text">
            <a:extLst>
              <a:ext uri="{FF2B5EF4-FFF2-40B4-BE49-F238E27FC236}">
                <a16:creationId xmlns:a16="http://schemas.microsoft.com/office/drawing/2014/main" id="{00A1DF43-8E1E-4AD6-92AC-8CC0179A3194}"/>
              </a:ext>
            </a:extLst>
          </p:cNvPr>
          <p:cNvSpPr>
            <a:spLocks noGrp="1"/>
          </p:cNvSpPr>
          <p:nvPr/>
        </p:nvSpPr>
        <p:spPr>
          <a:xfrm>
            <a:off x="10442113" y="6134101"/>
            <a:ext cx="1660540" cy="723899"/>
          </a:xfrm>
          <a:prstGeom prst="rect">
            <a:avLst/>
          </a:prstGeom>
          <a:ln/>
        </p:spPr>
        <p:style>
          <a:lnRef idx="0">
            <a:schemeClr val="accent2"/>
          </a:lnRef>
          <a:fillRef idx="3">
            <a:schemeClr val="accent2"/>
          </a:fillRef>
          <a:effectRef idx="3">
            <a:schemeClr val="accent2"/>
          </a:effectRef>
          <a:fontRef idx="minor">
            <a:schemeClr val="lt1"/>
          </a:fontRef>
        </p:style>
        <p:txBody>
          <a:bodyPr anchor="ctr">
            <a:noAutofit/>
          </a:bodyPr>
          <a:lstStyle/>
          <a:p>
            <a:pPr algn="ctr">
              <a:defRPr sz="825" b="1">
                <a:solidFill>
                  <a:srgbClr val="102A43"/>
                </a:solidFill>
                <a:latin typeface="Bitstream Charter"/>
                <a:ea typeface="Bitstream Charter"/>
                <a:cs typeface="Bitstream Charter"/>
              </a:defRPr>
            </a:pPr>
            <a:r>
              <a:rPr sz="1400" dirty="0">
                <a:solidFill>
                  <a:schemeClr val="bg1"/>
                </a:solidFill>
                <a:latin typeface="Arial" panose="020B0A04020102020204" pitchFamily="34" charset="0"/>
                <a:ea typeface="Bitstream Charter"/>
                <a:cs typeface="Arial" panose="020B0604020202020204" pitchFamily="34" charset="0"/>
              </a:rPr>
              <a:t>HEALTH </a:t>
            </a:r>
            <a:r>
              <a:rPr sz="1600" dirty="0">
                <a:solidFill>
                  <a:schemeClr val="bg1"/>
                </a:solidFill>
                <a:latin typeface="Arial" panose="020B0A04020102020204" pitchFamily="34" charset="0"/>
                <a:ea typeface="Bitstream Charter"/>
                <a:cs typeface="Arial" panose="020B0604020202020204" pitchFamily="34" charset="0"/>
              </a:rPr>
              <a:t>PROMOTION</a:t>
            </a:r>
            <a:r>
              <a:rPr sz="1400" dirty="0">
                <a:solidFill>
                  <a:schemeClr val="bg1"/>
                </a:solidFill>
                <a:latin typeface="Arial" panose="020B0A04020102020204" pitchFamily="34" charset="0"/>
                <a:ea typeface="Bitstream Charter"/>
                <a:cs typeface="Arial" panose="020B0604020202020204" pitchFamily="34" charset="0"/>
              </a:rPr>
              <a:t> CAMPAIGN</a:t>
            </a:r>
          </a:p>
        </p:txBody>
      </p:sp>
      <p:sp>
        <p:nvSpPr>
          <p:cNvPr id="6" name="cover-subtitle">
            <a:extLst>
              <a:ext uri="{FF2B5EF4-FFF2-40B4-BE49-F238E27FC236}">
                <a16:creationId xmlns:a16="http://schemas.microsoft.com/office/drawing/2014/main" id="{78E6A4A3-1BF2-4D63-BF2B-B12A5870CBA7}"/>
              </a:ext>
            </a:extLst>
          </p:cNvPr>
          <p:cNvSpPr>
            <a:spLocks noGrp="1"/>
          </p:cNvSpPr>
          <p:nvPr/>
        </p:nvSpPr>
        <p:spPr>
          <a:xfrm>
            <a:off x="216310" y="2236358"/>
            <a:ext cx="5879690" cy="1249792"/>
          </a:xfrm>
          <a:prstGeom prst="rect">
            <a:avLst/>
          </a:prstGeom>
          <a:noFill/>
          <a:ln w="0">
            <a:noFill/>
            <a:prstDash val="solid"/>
          </a:ln>
        </p:spPr>
        <p:txBody>
          <a:bodyPr>
            <a:noAutofit/>
          </a:bodyPr>
          <a:lstStyle/>
          <a:p>
            <a:pPr>
              <a:defRPr sz="2025">
                <a:solidFill>
                  <a:srgbClr val="172B3A"/>
                </a:solidFill>
                <a:latin typeface="Bitstream Charter"/>
                <a:ea typeface="Bitstream Charter"/>
                <a:cs typeface="Bitstream Charter"/>
              </a:defRPr>
            </a:pPr>
            <a:r>
              <a:rPr sz="2025" dirty="0">
                <a:solidFill>
                  <a:schemeClr val="tx1">
                    <a:lumMod val="95000"/>
                    <a:lumOff val="5000"/>
                  </a:schemeClr>
                </a:solidFill>
                <a:highlight>
                  <a:srgbClr val="C0C0C0"/>
                </a:highlight>
                <a:latin typeface="Arial" panose="020B0604020202020204" pitchFamily="34" charset="0"/>
                <a:ea typeface="Bitstream Charter"/>
                <a:cs typeface="Arial" panose="020B0604020202020204" pitchFamily="34" charset="0"/>
              </a:rPr>
              <a:t>A Birmingham</a:t>
            </a:r>
            <a:r>
              <a:rPr lang="en-GB" sz="2025" dirty="0">
                <a:solidFill>
                  <a:schemeClr val="tx1">
                    <a:lumMod val="95000"/>
                    <a:lumOff val="5000"/>
                  </a:schemeClr>
                </a:solidFill>
                <a:highlight>
                  <a:srgbClr val="C0C0C0"/>
                </a:highlight>
                <a:latin typeface="Arial" panose="020B0604020202020204" pitchFamily="34" charset="0"/>
                <a:ea typeface="Bitstream Charter"/>
                <a:cs typeface="Arial" panose="020B0604020202020204" pitchFamily="34" charset="0"/>
              </a:rPr>
              <a:t> pilot </a:t>
            </a:r>
            <a:r>
              <a:rPr sz="2025" dirty="0">
                <a:solidFill>
                  <a:schemeClr val="tx1">
                    <a:lumMod val="95000"/>
                    <a:lumOff val="5000"/>
                  </a:schemeClr>
                </a:solidFill>
                <a:highlight>
                  <a:srgbClr val="C0C0C0"/>
                </a:highlight>
                <a:latin typeface="Arial" panose="020B0604020202020204" pitchFamily="34" charset="0"/>
                <a:ea typeface="Bitstream Charter"/>
                <a:cs typeface="Arial" panose="020B0604020202020204" pitchFamily="34" charset="0"/>
              </a:rPr>
              <a:t>to prevent and reduce vaping and smoking</a:t>
            </a:r>
            <a:r>
              <a:rPr lang="en-GB" sz="2025" dirty="0">
                <a:solidFill>
                  <a:schemeClr val="tx1">
                    <a:lumMod val="95000"/>
                    <a:lumOff val="5000"/>
                  </a:schemeClr>
                </a:solidFill>
                <a:highlight>
                  <a:srgbClr val="C0C0C0"/>
                </a:highlight>
                <a:latin typeface="Arial" panose="020B0604020202020204" pitchFamily="34" charset="0"/>
                <a:ea typeface="Bitstream Charter"/>
                <a:cs typeface="Arial" panose="020B0604020202020204" pitchFamily="34" charset="0"/>
              </a:rPr>
              <a:t> </a:t>
            </a:r>
            <a:r>
              <a:rPr sz="2025" dirty="0">
                <a:solidFill>
                  <a:schemeClr val="tx1">
                    <a:lumMod val="95000"/>
                    <a:lumOff val="5000"/>
                  </a:schemeClr>
                </a:solidFill>
                <a:highlight>
                  <a:srgbClr val="C0C0C0"/>
                </a:highlight>
                <a:latin typeface="Arial" panose="020B0604020202020204" pitchFamily="34" charset="0"/>
                <a:ea typeface="Bitstream Charter"/>
                <a:cs typeface="Arial" panose="020B0604020202020204" pitchFamily="34" charset="0"/>
              </a:rPr>
              <a:t>among </a:t>
            </a:r>
            <a:endParaRPr lang="en-GB" sz="2025" dirty="0">
              <a:solidFill>
                <a:schemeClr val="tx1">
                  <a:lumMod val="95000"/>
                  <a:lumOff val="5000"/>
                </a:schemeClr>
              </a:solidFill>
              <a:highlight>
                <a:srgbClr val="C0C0C0"/>
              </a:highlight>
              <a:latin typeface="Arial" panose="020B0604020202020204" pitchFamily="34" charset="0"/>
              <a:ea typeface="Bitstream Charter"/>
              <a:cs typeface="Arial" panose="020B0604020202020204" pitchFamily="34" charset="0"/>
            </a:endParaRPr>
          </a:p>
          <a:p>
            <a:pPr>
              <a:defRPr sz="2025">
                <a:solidFill>
                  <a:srgbClr val="172B3A"/>
                </a:solidFill>
                <a:latin typeface="Bitstream Charter"/>
                <a:ea typeface="Bitstream Charter"/>
                <a:cs typeface="Bitstream Charter"/>
              </a:defRPr>
            </a:pPr>
            <a:r>
              <a:rPr sz="2025" dirty="0">
                <a:solidFill>
                  <a:schemeClr val="tx1">
                    <a:lumMod val="95000"/>
                    <a:lumOff val="5000"/>
                  </a:schemeClr>
                </a:solidFill>
                <a:highlight>
                  <a:srgbClr val="C0C0C0"/>
                </a:highlight>
                <a:latin typeface="Arial" panose="020B0604020202020204" pitchFamily="34" charset="0"/>
                <a:ea typeface="Bitstream Charter"/>
                <a:cs typeface="Arial" panose="020B0604020202020204" pitchFamily="34" charset="0"/>
              </a:rPr>
              <a:t>18–25</a:t>
            </a:r>
            <a:r>
              <a:rPr lang="en-GB" sz="2025" dirty="0">
                <a:solidFill>
                  <a:schemeClr val="tx1">
                    <a:lumMod val="95000"/>
                    <a:lumOff val="5000"/>
                  </a:schemeClr>
                </a:solidFill>
                <a:highlight>
                  <a:srgbClr val="C0C0C0"/>
                </a:highlight>
                <a:latin typeface="Arial" panose="020B0604020202020204" pitchFamily="34" charset="0"/>
                <a:ea typeface="Bitstream Charter"/>
                <a:cs typeface="Arial" panose="020B0604020202020204" pitchFamily="34" charset="0"/>
              </a:rPr>
              <a:t> </a:t>
            </a:r>
            <a:r>
              <a:rPr sz="2025" dirty="0">
                <a:solidFill>
                  <a:schemeClr val="tx1">
                    <a:lumMod val="95000"/>
                    <a:lumOff val="5000"/>
                  </a:schemeClr>
                </a:solidFill>
                <a:highlight>
                  <a:srgbClr val="C0C0C0"/>
                </a:highlight>
                <a:latin typeface="Arial" panose="020B0604020202020204" pitchFamily="34" charset="0"/>
                <a:ea typeface="Bitstream Charter"/>
                <a:cs typeface="Arial" panose="020B0604020202020204" pitchFamily="34" charset="0"/>
              </a:rPr>
              <a:t>year</a:t>
            </a:r>
            <a:r>
              <a:rPr lang="en-GB" sz="2025" dirty="0">
                <a:solidFill>
                  <a:schemeClr val="tx1">
                    <a:lumMod val="95000"/>
                    <a:lumOff val="5000"/>
                  </a:schemeClr>
                </a:solidFill>
                <a:highlight>
                  <a:srgbClr val="C0C0C0"/>
                </a:highlight>
                <a:latin typeface="Arial" panose="020B0604020202020204" pitchFamily="34" charset="0"/>
                <a:ea typeface="Bitstream Charter"/>
                <a:cs typeface="Arial" panose="020B0604020202020204" pitchFamily="34" charset="0"/>
              </a:rPr>
              <a:t>s </a:t>
            </a:r>
            <a:r>
              <a:rPr sz="2025" dirty="0">
                <a:solidFill>
                  <a:schemeClr val="tx1">
                    <a:lumMod val="95000"/>
                    <a:lumOff val="5000"/>
                  </a:schemeClr>
                </a:solidFill>
                <a:highlight>
                  <a:srgbClr val="C0C0C0"/>
                </a:highlight>
                <a:latin typeface="Arial" panose="020B0604020202020204" pitchFamily="34" charset="0"/>
                <a:ea typeface="Bitstream Charter"/>
                <a:cs typeface="Arial" panose="020B0604020202020204" pitchFamily="34" charset="0"/>
              </a:rPr>
              <a:t>old</a:t>
            </a:r>
            <a:r>
              <a:rPr lang="en-GB" sz="2025" dirty="0">
                <a:solidFill>
                  <a:schemeClr val="tx1">
                    <a:lumMod val="95000"/>
                    <a:lumOff val="5000"/>
                  </a:schemeClr>
                </a:solidFill>
                <a:highlight>
                  <a:srgbClr val="C0C0C0"/>
                </a:highlight>
                <a:latin typeface="Arial" panose="020B0604020202020204" pitchFamily="34" charset="0"/>
                <a:ea typeface="Bitstream Charter"/>
                <a:cs typeface="Arial" panose="020B0604020202020204" pitchFamily="34" charset="0"/>
              </a:rPr>
              <a:t>.</a:t>
            </a:r>
            <a:endParaRPr sz="2025" dirty="0">
              <a:solidFill>
                <a:schemeClr val="tx1">
                  <a:lumMod val="95000"/>
                  <a:lumOff val="5000"/>
                </a:schemeClr>
              </a:solidFill>
              <a:highlight>
                <a:srgbClr val="C0C0C0"/>
              </a:highlight>
              <a:latin typeface="Arial" panose="020B0604020202020204" pitchFamily="34" charset="0"/>
              <a:ea typeface="Bitstream Charter"/>
              <a:cs typeface="Arial" panose="020B0604020202020204" pitchFamily="34" charset="0"/>
            </a:endParaRPr>
          </a:p>
        </p:txBody>
      </p:sp>
      <p:sp>
        <p:nvSpPr>
          <p:cNvPr id="7" name="Rectangle 6">
            <a:extLst>
              <a:ext uri="{FF2B5EF4-FFF2-40B4-BE49-F238E27FC236}">
                <a16:creationId xmlns:a16="http://schemas.microsoft.com/office/drawing/2014/main" id="{227C4604-4E95-41C0-BA0A-DF8C41C2EF46}"/>
              </a:ext>
            </a:extLst>
          </p:cNvPr>
          <p:cNvSpPr>
            <a:spLocks noGrp="1"/>
          </p:cNvSpPr>
          <p:nvPr/>
        </p:nvSpPr>
        <p:spPr>
          <a:xfrm>
            <a:off x="324465" y="3323304"/>
            <a:ext cx="1932797" cy="76708"/>
          </a:xfrm>
          <a:prstGeom prst="rect">
            <a:avLst/>
          </a:prstGeom>
          <a:solidFill>
            <a:srgbClr val="F26B5B"/>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8" name="cover-detail">
            <a:extLst>
              <a:ext uri="{FF2B5EF4-FFF2-40B4-BE49-F238E27FC236}">
                <a16:creationId xmlns:a16="http://schemas.microsoft.com/office/drawing/2014/main" id="{C37CD3E0-FE2C-4DFB-BFBB-C03E8ADC1026}"/>
              </a:ext>
            </a:extLst>
          </p:cNvPr>
          <p:cNvSpPr>
            <a:spLocks noGrp="1"/>
          </p:cNvSpPr>
          <p:nvPr/>
        </p:nvSpPr>
        <p:spPr>
          <a:xfrm>
            <a:off x="216310" y="3407019"/>
            <a:ext cx="6087775" cy="533400"/>
          </a:xfrm>
          <a:prstGeom prst="rect">
            <a:avLst/>
          </a:prstGeom>
          <a:noFill/>
          <a:ln w="0">
            <a:noFill/>
            <a:prstDash val="solid"/>
          </a:ln>
        </p:spPr>
        <p:txBody>
          <a:bodyPr>
            <a:noAutofit/>
          </a:bodyPr>
          <a:lstStyle/>
          <a:p>
            <a:pPr>
              <a:defRPr sz="1500">
                <a:solidFill>
                  <a:srgbClr val="5C6B73"/>
                </a:solidFill>
                <a:latin typeface="Bitstream Charter"/>
                <a:ea typeface="Bitstream Charter"/>
                <a:cs typeface="Bitstream Charter"/>
              </a:defRPr>
            </a:pPr>
            <a:r>
              <a:rPr sz="1600" dirty="0">
                <a:solidFill>
                  <a:schemeClr val="bg1"/>
                </a:solidFill>
                <a:latin typeface="Arial" panose="020B0604020202020204" pitchFamily="34" charset="0"/>
                <a:ea typeface="Bitstream Charter"/>
                <a:cs typeface="Arial" panose="020B0604020202020204" pitchFamily="34" charset="0"/>
              </a:rPr>
              <a:t>Eight weekly sessions | peer support | practical quit pathways</a:t>
            </a:r>
          </a:p>
        </p:txBody>
      </p:sp>
      <p:sp>
        <p:nvSpPr>
          <p:cNvPr id="9" name="cover-members">
            <a:extLst>
              <a:ext uri="{FF2B5EF4-FFF2-40B4-BE49-F238E27FC236}">
                <a16:creationId xmlns:a16="http://schemas.microsoft.com/office/drawing/2014/main" id="{513034FF-66A2-4D5D-897B-07169C760A84}"/>
              </a:ext>
            </a:extLst>
          </p:cNvPr>
          <p:cNvSpPr>
            <a:spLocks noGrp="1"/>
          </p:cNvSpPr>
          <p:nvPr/>
        </p:nvSpPr>
        <p:spPr>
          <a:xfrm>
            <a:off x="305274" y="5396923"/>
            <a:ext cx="3333750" cy="617106"/>
          </a:xfrm>
          <a:prstGeom prst="rect">
            <a:avLst/>
          </a:prstGeom>
          <a:noFill/>
          <a:ln w="0">
            <a:noFill/>
            <a:prstDash val="solid"/>
          </a:ln>
        </p:spPr>
        <p:txBody>
          <a:bodyPr>
            <a:noAutofit/>
          </a:bodyPr>
          <a:lstStyle/>
          <a:p>
            <a:pPr>
              <a:defRPr sz="1200">
                <a:solidFill>
                  <a:srgbClr val="5C6B73"/>
                </a:solidFill>
                <a:latin typeface="Bitstream Charter"/>
                <a:ea typeface="Bitstream Charter"/>
                <a:cs typeface="Bitstream Charter"/>
              </a:defRPr>
            </a:pPr>
            <a:r>
              <a:rPr lang="en-GB" sz="1600" b="1" dirty="0">
                <a:solidFill>
                  <a:schemeClr val="bg1"/>
                </a:solidFill>
                <a:latin typeface="Arial" panose="020B0604020202020204" pitchFamily="34" charset="0"/>
                <a:ea typeface="Bitstream Charter"/>
                <a:cs typeface="Arial" panose="020B0604020202020204" pitchFamily="34" charset="0"/>
              </a:rPr>
              <a:t>Author </a:t>
            </a:r>
            <a:endParaRPr lang="en-GB" sz="1600" dirty="0">
              <a:solidFill>
                <a:schemeClr val="bg1"/>
              </a:solidFill>
              <a:latin typeface="Arial" panose="020B0604020202020204" pitchFamily="34" charset="0"/>
              <a:ea typeface="Bitstream Charter"/>
              <a:cs typeface="Arial" panose="020B0604020202020204" pitchFamily="34" charset="0"/>
            </a:endParaRPr>
          </a:p>
          <a:p>
            <a:pPr>
              <a:defRPr sz="1200">
                <a:solidFill>
                  <a:srgbClr val="5C6B73"/>
                </a:solidFill>
                <a:latin typeface="Bitstream Charter"/>
                <a:ea typeface="Bitstream Charter"/>
                <a:cs typeface="Bitstream Charter"/>
              </a:defRPr>
            </a:pPr>
            <a:r>
              <a:rPr lang="en-GB" sz="1600" dirty="0">
                <a:solidFill>
                  <a:schemeClr val="bg1"/>
                </a:solidFill>
                <a:latin typeface="Arial" panose="020B0604020202020204" pitchFamily="34" charset="0"/>
                <a:ea typeface="Bitstream Charter"/>
                <a:cs typeface="Arial" panose="020B0604020202020204" pitchFamily="34" charset="0"/>
              </a:rPr>
              <a:t>Fateha Altafi    	2309157</a:t>
            </a:r>
          </a:p>
          <a:p>
            <a:pPr>
              <a:defRPr sz="1200">
                <a:solidFill>
                  <a:srgbClr val="5C6B73"/>
                </a:solidFill>
                <a:latin typeface="Bitstream Charter"/>
                <a:ea typeface="Bitstream Charter"/>
                <a:cs typeface="Bitstream Charter"/>
              </a:defRPr>
            </a:pPr>
            <a:endParaRPr lang="en-GB" sz="1200" dirty="0">
              <a:solidFill>
                <a:schemeClr val="bg1"/>
              </a:solidFill>
              <a:latin typeface="Arial" panose="020B0604020202020204" pitchFamily="34" charset="0"/>
              <a:ea typeface="Bitstream Charter"/>
              <a:cs typeface="Arial" panose="020B0604020202020204" pitchFamily="34" charset="0"/>
            </a:endParaRPr>
          </a:p>
        </p:txBody>
      </p:sp>
      <p:sp>
        <p:nvSpPr>
          <p:cNvPr id="10" name="cover-module">
            <a:extLst>
              <a:ext uri="{FF2B5EF4-FFF2-40B4-BE49-F238E27FC236}">
                <a16:creationId xmlns:a16="http://schemas.microsoft.com/office/drawing/2014/main" id="{379266DE-31B1-49E4-831A-1E8264832EBF}"/>
              </a:ext>
            </a:extLst>
          </p:cNvPr>
          <p:cNvSpPr>
            <a:spLocks noGrp="1"/>
          </p:cNvSpPr>
          <p:nvPr/>
        </p:nvSpPr>
        <p:spPr>
          <a:xfrm>
            <a:off x="324465" y="3848934"/>
            <a:ext cx="4739148" cy="1124210"/>
          </a:xfrm>
          <a:prstGeom prst="rect">
            <a:avLst/>
          </a:prstGeom>
          <a:noFill/>
          <a:ln w="0">
            <a:noFill/>
            <a:prstDash val="solid"/>
          </a:ln>
        </p:spPr>
        <p:txBody>
          <a:bodyPr>
            <a:noAutofit/>
          </a:bodyPr>
          <a:lstStyle/>
          <a:p>
            <a:pPr>
              <a:defRPr sz="1050">
                <a:solidFill>
                  <a:srgbClr val="5C6B73"/>
                </a:solidFill>
                <a:latin typeface="Bitstream Charter"/>
                <a:ea typeface="Bitstream Charter"/>
                <a:cs typeface="Bitstream Charter"/>
              </a:defRPr>
            </a:pPr>
            <a:r>
              <a:rPr sz="1600" dirty="0">
                <a:solidFill>
                  <a:schemeClr val="bg1"/>
                </a:solidFill>
                <a:latin typeface="Arial" panose="020B0604020202020204" pitchFamily="34" charset="0"/>
                <a:ea typeface="Bitstream Charter"/>
                <a:cs typeface="Arial" panose="020B0604020202020204" pitchFamily="34" charset="0"/>
              </a:rPr>
              <a:t>Module:</a:t>
            </a:r>
            <a:r>
              <a:rPr lang="en-GB" sz="1600" dirty="0">
                <a:solidFill>
                  <a:schemeClr val="bg1"/>
                </a:solidFill>
                <a:latin typeface="Arial" panose="020B0604020202020204" pitchFamily="34" charset="0"/>
                <a:ea typeface="Bitstream Charter"/>
                <a:cs typeface="Arial" panose="020B0604020202020204" pitchFamily="34" charset="0"/>
              </a:rPr>
              <a:t> </a:t>
            </a:r>
            <a:r>
              <a:rPr lang="en-GB" sz="1600" b="1" dirty="0">
                <a:solidFill>
                  <a:schemeClr val="bg1"/>
                </a:solidFill>
                <a:latin typeface="Arial"/>
              </a:rPr>
              <a:t>Social Epidemiology and Public Health Development</a:t>
            </a:r>
            <a:endParaRPr lang="en-GB" sz="1600" dirty="0">
              <a:solidFill>
                <a:schemeClr val="bg1"/>
              </a:solidFill>
              <a:latin typeface="Bitstream Charter"/>
            </a:endParaRPr>
          </a:p>
          <a:p>
            <a:pPr>
              <a:defRPr sz="1050">
                <a:solidFill>
                  <a:srgbClr val="5C6B73"/>
                </a:solidFill>
                <a:latin typeface="Bitstream Charter"/>
                <a:ea typeface="Bitstream Charter"/>
                <a:cs typeface="Bitstream Charter"/>
              </a:defRPr>
            </a:pPr>
            <a:r>
              <a:rPr lang="en-GB" sz="1600" dirty="0">
                <a:solidFill>
                  <a:schemeClr val="bg1"/>
                </a:solidFill>
                <a:latin typeface="Arial" panose="020B0604020202020204" pitchFamily="34" charset="0"/>
                <a:ea typeface="Bitstream Charter"/>
                <a:cs typeface="Arial" panose="020B0604020202020204" pitchFamily="34" charset="0"/>
              </a:rPr>
              <a:t>Module Code: </a:t>
            </a:r>
            <a:r>
              <a:rPr lang="en-GB" sz="1600" b="1" dirty="0">
                <a:solidFill>
                  <a:schemeClr val="bg1"/>
                </a:solidFill>
                <a:latin typeface="Arial"/>
              </a:rPr>
              <a:t>LCHS7000</a:t>
            </a:r>
            <a:endParaRPr lang="en-GB" sz="1600" dirty="0">
              <a:solidFill>
                <a:schemeClr val="bg1"/>
              </a:solidFill>
              <a:latin typeface="Arial" panose="020B0604020202020204" pitchFamily="34" charset="0"/>
              <a:ea typeface="Bitstream Charter"/>
              <a:cs typeface="Arial" panose="020B0604020202020204" pitchFamily="34" charset="0"/>
            </a:endParaRPr>
          </a:p>
          <a:p>
            <a:pPr>
              <a:defRPr sz="1050">
                <a:solidFill>
                  <a:srgbClr val="5C6B73"/>
                </a:solidFill>
                <a:latin typeface="Bitstream Charter"/>
                <a:ea typeface="Bitstream Charter"/>
                <a:cs typeface="Bitstream Charter"/>
              </a:defRPr>
            </a:pPr>
            <a:r>
              <a:rPr lang="en-GB" sz="1600" dirty="0">
                <a:solidFill>
                  <a:schemeClr val="bg1"/>
                </a:solidFill>
                <a:latin typeface="Arial" panose="020B0604020202020204" pitchFamily="34" charset="0"/>
                <a:ea typeface="Bitstream Charter"/>
                <a:cs typeface="Arial" panose="020B0604020202020204" pitchFamily="34" charset="0"/>
              </a:rPr>
              <a:t>Lecturer: </a:t>
            </a:r>
            <a:r>
              <a:rPr lang="en-GB" sz="1400" b="1" dirty="0">
                <a:solidFill>
                  <a:schemeClr val="bg1"/>
                </a:solidFill>
                <a:latin typeface="Arial"/>
              </a:rPr>
              <a:t>Ihinosen Ovbude</a:t>
            </a:r>
            <a:endParaRPr lang="en-GB" sz="1600" b="1" dirty="0">
              <a:solidFill>
                <a:schemeClr val="bg1"/>
              </a:solidFill>
              <a:latin typeface="Arial" panose="020B0604020202020204" pitchFamily="34" charset="0"/>
              <a:ea typeface="Bitstream Charter"/>
              <a:cs typeface="Arial" panose="020B0604020202020204" pitchFamily="34" charset="0"/>
            </a:endParaRPr>
          </a:p>
          <a:p>
            <a:pPr>
              <a:defRPr sz="1050">
                <a:solidFill>
                  <a:srgbClr val="5C6B73"/>
                </a:solidFill>
                <a:latin typeface="Bitstream Charter"/>
                <a:ea typeface="Bitstream Charter"/>
                <a:cs typeface="Bitstream Charter"/>
              </a:defRPr>
            </a:pPr>
            <a:r>
              <a:rPr lang="en-GB" sz="1600" dirty="0">
                <a:solidFill>
                  <a:schemeClr val="bg1"/>
                </a:solidFill>
                <a:latin typeface="Arial"/>
                <a:ea typeface="Bitstream Charter"/>
                <a:cs typeface="Arial" panose="020B0604020202020204" pitchFamily="34" charset="0"/>
              </a:rPr>
              <a:t>Assignment Title: </a:t>
            </a:r>
            <a:r>
              <a:rPr lang="en-GB" sz="1600" b="1" dirty="0">
                <a:solidFill>
                  <a:schemeClr val="bg1"/>
                </a:solidFill>
                <a:latin typeface="Arial"/>
                <a:ea typeface="Bitstream Charter"/>
                <a:cs typeface="Arial" panose="020B0604020202020204" pitchFamily="34" charset="0"/>
              </a:rPr>
              <a:t>Component 1 Group Presentation ( Practice Intervention )</a:t>
            </a:r>
            <a:endParaRPr lang="en-GB" sz="1600" dirty="0">
              <a:solidFill>
                <a:schemeClr val="bg1"/>
              </a:solidFill>
              <a:latin typeface="Arial" panose="020B0604020202020204" pitchFamily="34" charset="0"/>
              <a:ea typeface="Bitstream Charter"/>
              <a:cs typeface="Arial" panose="020B0604020202020204" pitchFamily="34" charset="0"/>
            </a:endParaRPr>
          </a:p>
          <a:p>
            <a:pPr>
              <a:defRPr sz="1050">
                <a:solidFill>
                  <a:srgbClr val="5C6B73"/>
                </a:solidFill>
                <a:latin typeface="Bitstream Charter"/>
                <a:ea typeface="Bitstream Charter"/>
                <a:cs typeface="Bitstream Charter"/>
              </a:defRPr>
            </a:pPr>
            <a:endParaRPr lang="en-GB" sz="1200" dirty="0">
              <a:solidFill>
                <a:schemeClr val="bg1"/>
              </a:solidFill>
              <a:latin typeface="Arial" panose="020B0604020202020204" pitchFamily="34" charset="0"/>
              <a:ea typeface="Bitstream Charter"/>
              <a:cs typeface="Arial" panose="020B0604020202020204" pitchFamily="34" charset="0"/>
            </a:endParaRPr>
          </a:p>
          <a:p>
            <a:pPr>
              <a:defRPr sz="1050">
                <a:solidFill>
                  <a:srgbClr val="5C6B73"/>
                </a:solidFill>
                <a:latin typeface="Bitstream Charter"/>
                <a:ea typeface="Bitstream Charter"/>
                <a:cs typeface="Bitstream Charter"/>
              </a:defRPr>
            </a:pPr>
            <a:endParaRPr lang="en-GB" sz="1200" dirty="0">
              <a:solidFill>
                <a:schemeClr val="bg1"/>
              </a:solidFill>
              <a:latin typeface="Arial" panose="020B0604020202020204" pitchFamily="34" charset="0"/>
              <a:ea typeface="Bitstream Charter"/>
              <a:cs typeface="Arial" panose="020B0604020202020204" pitchFamily="34" charset="0"/>
            </a:endParaRPr>
          </a:p>
          <a:p>
            <a:pPr>
              <a:defRPr sz="1050">
                <a:solidFill>
                  <a:srgbClr val="5C6B73"/>
                </a:solidFill>
                <a:latin typeface="Bitstream Charter"/>
                <a:ea typeface="Bitstream Charter"/>
                <a:cs typeface="Bitstream Charter"/>
              </a:defRPr>
            </a:pPr>
            <a:endParaRPr lang="en-GB" sz="1200" dirty="0">
              <a:solidFill>
                <a:schemeClr val="bg1"/>
              </a:solidFill>
              <a:latin typeface="Arial" panose="020B0604020202020204" pitchFamily="34" charset="0"/>
              <a:ea typeface="Bitstream Charter"/>
              <a:cs typeface="Arial" panose="020B0604020202020204" pitchFamily="34" charset="0"/>
            </a:endParaRPr>
          </a:p>
          <a:p>
            <a:pPr>
              <a:defRPr sz="1050">
                <a:solidFill>
                  <a:srgbClr val="5C6B73"/>
                </a:solidFill>
                <a:latin typeface="Bitstream Charter"/>
                <a:ea typeface="Bitstream Charter"/>
                <a:cs typeface="Bitstream Charter"/>
              </a:defRPr>
            </a:pPr>
            <a:r>
              <a:rPr lang="en-GB" sz="1400" dirty="0">
                <a:solidFill>
                  <a:schemeClr val="bg1"/>
                </a:solidFill>
                <a:latin typeface="Arial" panose="020B0604020202020204" pitchFamily="34" charset="0"/>
                <a:ea typeface="Bitstream Charter"/>
                <a:cs typeface="Arial" panose="020B0604020202020204" pitchFamily="34" charset="0"/>
              </a:rPr>
              <a:t>Stacey Ann Watson	</a:t>
            </a:r>
            <a:r>
              <a:rPr lang="en-GB" sz="1600" dirty="0">
                <a:solidFill>
                  <a:schemeClr val="bg1"/>
                </a:solidFill>
                <a:latin typeface="Arial" panose="020B0604020202020204" pitchFamily="34" charset="0"/>
                <a:ea typeface="Bitstream Charter"/>
                <a:cs typeface="Arial" panose="020B0604020202020204" pitchFamily="34" charset="0"/>
              </a:rPr>
              <a:t>2238279</a:t>
            </a:r>
          </a:p>
          <a:p>
            <a:pPr>
              <a:defRPr sz="1050">
                <a:solidFill>
                  <a:srgbClr val="5C6B73"/>
                </a:solidFill>
                <a:latin typeface="Bitstream Charter"/>
                <a:ea typeface="Bitstream Charter"/>
                <a:cs typeface="Bitstream Charter"/>
              </a:defRPr>
            </a:pPr>
            <a:r>
              <a:rPr lang="en-GB" sz="1400" dirty="0">
                <a:solidFill>
                  <a:schemeClr val="bg1"/>
                </a:solidFill>
                <a:latin typeface="Arial" panose="020B0604020202020204" pitchFamily="34" charset="0"/>
                <a:ea typeface="Bitstream Charter"/>
                <a:cs typeface="Arial" panose="020B0604020202020204" pitchFamily="34" charset="0"/>
              </a:rPr>
              <a:t>Jacqueline Lawrence	</a:t>
            </a:r>
            <a:r>
              <a:rPr lang="en-GB" sz="1600" dirty="0">
                <a:solidFill>
                  <a:schemeClr val="bg1"/>
                </a:solidFill>
                <a:latin typeface="Arial" panose="020B0604020202020204" pitchFamily="34" charset="0"/>
                <a:ea typeface="Bitstream Charter"/>
                <a:cs typeface="Arial" panose="020B0604020202020204" pitchFamily="34" charset="0"/>
              </a:rPr>
              <a:t>2315750</a:t>
            </a:r>
          </a:p>
          <a:p>
            <a:pPr>
              <a:defRPr sz="1050">
                <a:solidFill>
                  <a:srgbClr val="5C6B73"/>
                </a:solidFill>
                <a:latin typeface="Bitstream Charter"/>
                <a:ea typeface="Bitstream Charter"/>
                <a:cs typeface="Bitstream Charter"/>
              </a:defRPr>
            </a:pPr>
            <a:endParaRPr lang="en-GB" sz="1200" dirty="0">
              <a:solidFill>
                <a:schemeClr val="bg1"/>
              </a:solidFill>
              <a:latin typeface="Arial" panose="020B0604020202020204" pitchFamily="34" charset="0"/>
              <a:ea typeface="Bitstream Charter"/>
              <a:cs typeface="Arial" panose="020B0604020202020204" pitchFamily="34" charset="0"/>
            </a:endParaRPr>
          </a:p>
          <a:p>
            <a:pPr>
              <a:defRPr sz="1050">
                <a:solidFill>
                  <a:srgbClr val="5C6B73"/>
                </a:solidFill>
                <a:latin typeface="Bitstream Charter"/>
                <a:ea typeface="Bitstream Charter"/>
                <a:cs typeface="Bitstream Charter"/>
              </a:defRPr>
            </a:pPr>
            <a:endParaRPr lang="en-GB" sz="1200" dirty="0">
              <a:solidFill>
                <a:schemeClr val="bg1"/>
              </a:solidFill>
              <a:latin typeface="Arial" panose="020B0604020202020204" pitchFamily="34" charset="0"/>
              <a:ea typeface="Bitstream Charter"/>
              <a:cs typeface="Arial" panose="020B0604020202020204" pitchFamily="34" charset="0"/>
            </a:endParaRPr>
          </a:p>
          <a:p>
            <a:pPr>
              <a:defRPr sz="1050">
                <a:solidFill>
                  <a:srgbClr val="5C6B73"/>
                </a:solidFill>
                <a:latin typeface="Bitstream Charter"/>
                <a:ea typeface="Bitstream Charter"/>
                <a:cs typeface="Bitstream Charter"/>
              </a:defRPr>
            </a:pPr>
            <a:endParaRPr lang="en-GB" sz="1200" dirty="0">
              <a:solidFill>
                <a:schemeClr val="bg1"/>
              </a:solidFill>
              <a:latin typeface="Arial" panose="020B0604020202020204" pitchFamily="34" charset="0"/>
              <a:ea typeface="Bitstream Charter"/>
              <a:cs typeface="Arial" panose="020B0604020202020204" pitchFamily="34" charset="0"/>
            </a:endParaRPr>
          </a:p>
        </p:txBody>
      </p:sp>
      <p:pic>
        <p:nvPicPr>
          <p:cNvPr id="3" name="object 4">
            <a:extLst>
              <a:ext uri="{FF2B5EF4-FFF2-40B4-BE49-F238E27FC236}">
                <a16:creationId xmlns:a16="http://schemas.microsoft.com/office/drawing/2014/main" id="{A5D7D0CD-9089-797B-A53A-26C004B578ED}"/>
              </a:ext>
            </a:extLst>
          </p:cNvPr>
          <p:cNvPicPr/>
          <p:nvPr/>
        </p:nvPicPr>
        <p:blipFill>
          <a:blip r:embed="rId4" cstate="print"/>
          <a:stretch>
            <a:fillRect/>
          </a:stretch>
        </p:blipFill>
        <p:spPr>
          <a:xfrm>
            <a:off x="9493184" y="101408"/>
            <a:ext cx="2609469" cy="1009522"/>
          </a:xfrm>
          <a:prstGeom prst="rect">
            <a:avLst/>
          </a:prstGeom>
          <a:scene3d>
            <a:camera prst="orthographicFront"/>
            <a:lightRig rig="threePt" dir="t"/>
          </a:scene3d>
          <a:sp3d>
            <a:bevelT w="114300" prst="artDeco"/>
          </a:sp3d>
        </p:spPr>
      </p:pic>
    </p:spTree>
    <p:extLst>
      <p:ext uri="{BB962C8B-B14F-4D97-AF65-F5344CB8AC3E}">
        <p14:creationId xmlns:p14="http://schemas.microsoft.com/office/powerpoint/2010/main" val="18439318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FF8EF"/>
        </a:solidFill>
        <a:effectLst/>
      </p:bgPr>
    </p:bg>
    <p:spTree>
      <p:nvGrpSpPr>
        <p:cNvPr id="1" name=""/>
        <p:cNvGrpSpPr/>
        <p:nvPr/>
      </p:nvGrpSpPr>
      <p:grpSpPr>
        <a:xfrm>
          <a:off x="0" y="0"/>
          <a:ext cx="0" cy="0"/>
          <a:chOff x="0" y="0"/>
          <a:chExt cx="0" cy="0"/>
        </a:xfrm>
      </p:grpSpPr>
      <p:sp>
        <p:nvSpPr>
          <p:cNvPr id="50" name="title">
            <a:extLst>
              <a:ext uri="{FF2B5EF4-FFF2-40B4-BE49-F238E27FC236}">
                <a16:creationId xmlns:a16="http://schemas.microsoft.com/office/drawing/2014/main" id="{457E14FE-A262-4DCE-8809-E321C729B3CB}"/>
              </a:ext>
            </a:extLst>
          </p:cNvPr>
          <p:cNvSpPr>
            <a:spLocks noGrp="1"/>
          </p:cNvSpPr>
          <p:nvPr/>
        </p:nvSpPr>
        <p:spPr>
          <a:xfrm>
            <a:off x="609600" y="400050"/>
            <a:ext cx="8858250" cy="495300"/>
          </a:xfrm>
          <a:prstGeom prst="rect">
            <a:avLst/>
          </a:prstGeom>
          <a:noFill/>
          <a:ln w="0">
            <a:noFill/>
            <a:prstDash val="solid"/>
          </a:ln>
        </p:spPr>
        <p:txBody>
          <a:bodyPr>
            <a:noAutofit/>
          </a:bodyPr>
          <a:lstStyle/>
          <a:p>
            <a:pPr>
              <a:defRPr sz="2550" b="1">
                <a:solidFill>
                  <a:srgbClr val="102A43"/>
                </a:solidFill>
                <a:latin typeface="Bitstream Charter"/>
                <a:ea typeface="Bitstream Charter"/>
                <a:cs typeface="Bitstream Charter"/>
              </a:defRPr>
            </a:pPr>
            <a:r>
              <a:rPr sz="2550" b="1">
                <a:solidFill>
                  <a:srgbClr val="102A43"/>
                </a:solidFill>
                <a:latin typeface="Arial" panose="020B0604020202020204" pitchFamily="34" charset="0"/>
                <a:ea typeface="Bitstream Charter"/>
                <a:cs typeface="Arial" panose="020B0604020202020204" pitchFamily="34" charset="0"/>
              </a:rPr>
              <a:t>The intervention: eight practical weekly sessions</a:t>
            </a:r>
          </a:p>
        </p:txBody>
      </p:sp>
      <p:sp>
        <p:nvSpPr>
          <p:cNvPr id="2" name="subtitle">
            <a:extLst>
              <a:ext uri="{FF2B5EF4-FFF2-40B4-BE49-F238E27FC236}">
                <a16:creationId xmlns:a16="http://schemas.microsoft.com/office/drawing/2014/main" id="{FD2945A2-AFFC-4E58-8E47-B9A0B3314DA7}"/>
              </a:ext>
            </a:extLst>
          </p:cNvPr>
          <p:cNvSpPr>
            <a:spLocks noGrp="1"/>
          </p:cNvSpPr>
          <p:nvPr/>
        </p:nvSpPr>
        <p:spPr>
          <a:xfrm>
            <a:off x="628650" y="952500"/>
            <a:ext cx="9810750" cy="285750"/>
          </a:xfrm>
          <a:prstGeom prst="rect">
            <a:avLst/>
          </a:prstGeom>
          <a:noFill/>
          <a:ln w="0">
            <a:noFill/>
            <a:prstDash val="solid"/>
          </a:ln>
        </p:spPr>
        <p:txBody>
          <a:bodyPr>
            <a:noAutofit/>
          </a:bodyPr>
          <a:lstStyle/>
          <a:p>
            <a:pPr>
              <a:defRPr sz="1200">
                <a:solidFill>
                  <a:srgbClr val="5C6B73"/>
                </a:solidFill>
                <a:latin typeface="Bitstream Charter"/>
                <a:ea typeface="Bitstream Charter"/>
                <a:cs typeface="Bitstream Charter"/>
              </a:defRPr>
            </a:pPr>
            <a:r>
              <a:rPr sz="1800" dirty="0">
                <a:solidFill>
                  <a:srgbClr val="5C6B73"/>
                </a:solidFill>
                <a:latin typeface="Arial" panose="020B0604020202020204" pitchFamily="34" charset="0"/>
                <a:ea typeface="Bitstream Charter"/>
                <a:cs typeface="Arial" panose="020B0604020202020204" pitchFamily="34" charset="0"/>
              </a:rPr>
              <a:t>Two 60-minute groups each week, with optional digital check-ins between sessions</a:t>
            </a:r>
          </a:p>
        </p:txBody>
      </p:sp>
      <p:sp>
        <p:nvSpPr>
          <p:cNvPr id="3" name="Rectangle 2">
            <a:extLst>
              <a:ext uri="{FF2B5EF4-FFF2-40B4-BE49-F238E27FC236}">
                <a16:creationId xmlns:a16="http://schemas.microsoft.com/office/drawing/2014/main" id="{578C43B4-4725-45FD-A6CC-48B5EAB0E3E1}"/>
              </a:ext>
            </a:extLst>
          </p:cNvPr>
          <p:cNvSpPr>
            <a:spLocks noGrp="1"/>
          </p:cNvSpPr>
          <p:nvPr/>
        </p:nvSpPr>
        <p:spPr>
          <a:xfrm>
            <a:off x="609600" y="1257300"/>
            <a:ext cx="10972800" cy="57150"/>
          </a:xfrm>
          <a:prstGeom prst="rect">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pic>
        <p:nvPicPr>
          <p:cNvPr id="53" name="Picture 52"/>
          <p:cNvPicPr>
            <a:picLocks noChangeAspect="1"/>
          </p:cNvPicPr>
          <p:nvPr/>
        </p:nvPicPr>
        <p:blipFill>
          <a:blip r:embed="rId3"/>
          <a:srcRect l="25670" r="25670"/>
          <a:stretch>
            <a:fillRect/>
          </a:stretch>
        </p:blipFill>
        <p:spPr>
          <a:xfrm>
            <a:off x="7429500" y="1562100"/>
            <a:ext cx="4152900" cy="4267200"/>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sp>
        <p:nvSpPr>
          <p:cNvPr id="5" name="session-card">
            <a:extLst>
              <a:ext uri="{FF2B5EF4-FFF2-40B4-BE49-F238E27FC236}">
                <a16:creationId xmlns:a16="http://schemas.microsoft.com/office/drawing/2014/main" id="{96809E51-8D4E-451C-BC68-C1CE689C9D4D}"/>
              </a:ext>
            </a:extLst>
          </p:cNvPr>
          <p:cNvSpPr>
            <a:spLocks noGrp="1"/>
          </p:cNvSpPr>
          <p:nvPr/>
        </p:nvSpPr>
        <p:spPr>
          <a:xfrm>
            <a:off x="638997" y="1548617"/>
            <a:ext cx="2989750" cy="832462"/>
          </a:xfrm>
          <a:prstGeom prst="roundRect">
            <a:avLst>
              <a:gd name="adj" fmla="val 15385"/>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6" name="session-number">
            <a:extLst>
              <a:ext uri="{FF2B5EF4-FFF2-40B4-BE49-F238E27FC236}">
                <a16:creationId xmlns:a16="http://schemas.microsoft.com/office/drawing/2014/main" id="{6D967468-3582-4C4E-9D96-336F518457C6}"/>
              </a:ext>
            </a:extLst>
          </p:cNvPr>
          <p:cNvSpPr>
            <a:spLocks noGrp="1"/>
          </p:cNvSpPr>
          <p:nvPr/>
        </p:nvSpPr>
        <p:spPr>
          <a:xfrm>
            <a:off x="399316" y="1731672"/>
            <a:ext cx="419100" cy="419100"/>
          </a:xfrm>
          <a:prstGeom prst="roundRect">
            <a:avLst>
              <a:gd name="adj" fmla="val 50000"/>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7" name="session-number-text">
            <a:extLst>
              <a:ext uri="{FF2B5EF4-FFF2-40B4-BE49-F238E27FC236}">
                <a16:creationId xmlns:a16="http://schemas.microsoft.com/office/drawing/2014/main" id="{A878D765-B338-4749-B61B-FA5A7734DD57}"/>
              </a:ext>
            </a:extLst>
          </p:cNvPr>
          <p:cNvSpPr>
            <a:spLocks noGrp="1"/>
          </p:cNvSpPr>
          <p:nvPr/>
        </p:nvSpPr>
        <p:spPr>
          <a:xfrm>
            <a:off x="399316" y="1789238"/>
            <a:ext cx="419100" cy="266700"/>
          </a:xfrm>
          <a:prstGeom prst="rect">
            <a:avLst/>
          </a:prstGeom>
          <a:noFill/>
          <a:ln w="0">
            <a:noFill/>
            <a:prstDash val="solid"/>
          </a:ln>
        </p:spPr>
        <p:txBody>
          <a:bodyPr>
            <a:noAutofit/>
          </a:bodyPr>
          <a:lstStyle/>
          <a:p>
            <a:pPr algn="ctr">
              <a:defRPr sz="1425" b="1">
                <a:solidFill>
                  <a:srgbClr val="FFFFFF"/>
                </a:solidFill>
                <a:latin typeface="Bitstream Charter"/>
                <a:ea typeface="Bitstream Charter"/>
                <a:cs typeface="Bitstream Charter"/>
              </a:defRPr>
            </a:pPr>
            <a:r>
              <a:rPr sz="1425" b="1" dirty="0">
                <a:solidFill>
                  <a:srgbClr val="FFFFFF"/>
                </a:solidFill>
                <a:latin typeface="Arial" panose="020B0604020202020204" pitchFamily="34" charset="0"/>
                <a:ea typeface="Bitstream Charter"/>
                <a:cs typeface="Arial" panose="020B0604020202020204" pitchFamily="34" charset="0"/>
              </a:rPr>
              <a:t>1</a:t>
            </a:r>
          </a:p>
        </p:txBody>
      </p:sp>
      <p:sp>
        <p:nvSpPr>
          <p:cNvPr id="8" name="session-title">
            <a:extLst>
              <a:ext uri="{FF2B5EF4-FFF2-40B4-BE49-F238E27FC236}">
                <a16:creationId xmlns:a16="http://schemas.microsoft.com/office/drawing/2014/main" id="{8075EBA3-E575-41D9-83C5-B67DB728D7F2}"/>
              </a:ext>
            </a:extLst>
          </p:cNvPr>
          <p:cNvSpPr>
            <a:spLocks noGrp="1"/>
          </p:cNvSpPr>
          <p:nvPr/>
        </p:nvSpPr>
        <p:spPr>
          <a:xfrm>
            <a:off x="1295400" y="1489899"/>
            <a:ext cx="1581150" cy="219075"/>
          </a:xfrm>
          <a:prstGeom prst="rect">
            <a:avLst/>
          </a:prstGeom>
          <a:noFill/>
          <a:ln w="0">
            <a:noFill/>
            <a:prstDash val="solid"/>
          </a:ln>
        </p:spPr>
        <p:txBody>
          <a:bodyPr>
            <a:noAutofit/>
          </a:bodyPr>
          <a:lstStyle/>
          <a:p>
            <a:pPr>
              <a:defRPr sz="1200"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My reasons</a:t>
            </a:r>
          </a:p>
        </p:txBody>
      </p:sp>
      <p:sp>
        <p:nvSpPr>
          <p:cNvPr id="9" name="session-detail">
            <a:extLst>
              <a:ext uri="{FF2B5EF4-FFF2-40B4-BE49-F238E27FC236}">
                <a16:creationId xmlns:a16="http://schemas.microsoft.com/office/drawing/2014/main" id="{66635FA0-43AD-4DEF-AC78-7E439C823111}"/>
              </a:ext>
            </a:extLst>
          </p:cNvPr>
          <p:cNvSpPr>
            <a:spLocks noGrp="1"/>
          </p:cNvSpPr>
          <p:nvPr/>
        </p:nvSpPr>
        <p:spPr>
          <a:xfrm>
            <a:off x="1190624" y="1711140"/>
            <a:ext cx="1819275" cy="327209"/>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r>
              <a:rPr sz="1800" dirty="0">
                <a:solidFill>
                  <a:srgbClr val="5C6B73"/>
                </a:solidFill>
                <a:latin typeface="Arial" panose="020B0604020202020204" pitchFamily="34" charset="0"/>
                <a:ea typeface="Bitstream Charter"/>
                <a:cs typeface="Arial" panose="020B0604020202020204" pitchFamily="34" charset="0"/>
              </a:rPr>
              <a:t>Baseline and personal goals</a:t>
            </a:r>
          </a:p>
        </p:txBody>
      </p:sp>
      <p:sp>
        <p:nvSpPr>
          <p:cNvPr id="10" name="session-card">
            <a:extLst>
              <a:ext uri="{FF2B5EF4-FFF2-40B4-BE49-F238E27FC236}">
                <a16:creationId xmlns:a16="http://schemas.microsoft.com/office/drawing/2014/main" id="{F608009C-3CA5-4F9F-92CE-2E6F3F49E1E5}"/>
              </a:ext>
            </a:extLst>
          </p:cNvPr>
          <p:cNvSpPr>
            <a:spLocks noGrp="1"/>
          </p:cNvSpPr>
          <p:nvPr/>
        </p:nvSpPr>
        <p:spPr>
          <a:xfrm>
            <a:off x="4249617" y="1572834"/>
            <a:ext cx="2916114" cy="813224"/>
          </a:xfrm>
          <a:prstGeom prst="roundRect">
            <a:avLst>
              <a:gd name="adj" fmla="val 15385"/>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1" name="session-number">
            <a:extLst>
              <a:ext uri="{FF2B5EF4-FFF2-40B4-BE49-F238E27FC236}">
                <a16:creationId xmlns:a16="http://schemas.microsoft.com/office/drawing/2014/main" id="{DCF06830-C87C-40FB-AD04-99FF836217F9}"/>
              </a:ext>
            </a:extLst>
          </p:cNvPr>
          <p:cNvSpPr>
            <a:spLocks noGrp="1"/>
          </p:cNvSpPr>
          <p:nvPr/>
        </p:nvSpPr>
        <p:spPr>
          <a:xfrm>
            <a:off x="3989873" y="1731672"/>
            <a:ext cx="419100" cy="419100"/>
          </a:xfrm>
          <a:prstGeom prst="roundRect">
            <a:avLst>
              <a:gd name="adj" fmla="val 50000"/>
            </a:avLst>
          </a:prstGeom>
          <a:solidFill>
            <a:srgbClr val="F26B5B"/>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2" name="session-number-text">
            <a:extLst>
              <a:ext uri="{FF2B5EF4-FFF2-40B4-BE49-F238E27FC236}">
                <a16:creationId xmlns:a16="http://schemas.microsoft.com/office/drawing/2014/main" id="{C58E7F9D-3F16-4A5F-A5E6-961DEEFE57F2}"/>
              </a:ext>
            </a:extLst>
          </p:cNvPr>
          <p:cNvSpPr>
            <a:spLocks noGrp="1"/>
          </p:cNvSpPr>
          <p:nvPr/>
        </p:nvSpPr>
        <p:spPr>
          <a:xfrm>
            <a:off x="4002692" y="1777831"/>
            <a:ext cx="419100" cy="266700"/>
          </a:xfrm>
          <a:prstGeom prst="rect">
            <a:avLst/>
          </a:prstGeom>
          <a:noFill/>
          <a:ln w="0">
            <a:noFill/>
            <a:prstDash val="solid"/>
          </a:ln>
        </p:spPr>
        <p:txBody>
          <a:bodyPr>
            <a:noAutofit/>
          </a:bodyPr>
          <a:lstStyle/>
          <a:p>
            <a:pPr algn="ctr">
              <a:defRPr sz="1425" b="1">
                <a:solidFill>
                  <a:srgbClr val="FFFFFF"/>
                </a:solidFill>
                <a:latin typeface="Bitstream Charter"/>
                <a:ea typeface="Bitstream Charter"/>
                <a:cs typeface="Bitstream Charter"/>
              </a:defRPr>
            </a:pPr>
            <a:r>
              <a:rPr sz="1425" b="1" dirty="0">
                <a:solidFill>
                  <a:srgbClr val="FFFFFF"/>
                </a:solidFill>
                <a:latin typeface="Arial" panose="020B0604020202020204" pitchFamily="34" charset="0"/>
                <a:ea typeface="Bitstream Charter"/>
                <a:cs typeface="Arial" panose="020B0604020202020204" pitchFamily="34" charset="0"/>
              </a:rPr>
              <a:t>2</a:t>
            </a:r>
          </a:p>
        </p:txBody>
      </p:sp>
      <p:sp>
        <p:nvSpPr>
          <p:cNvPr id="13" name="session-title">
            <a:extLst>
              <a:ext uri="{FF2B5EF4-FFF2-40B4-BE49-F238E27FC236}">
                <a16:creationId xmlns:a16="http://schemas.microsoft.com/office/drawing/2014/main" id="{399EB2F2-8201-4B82-A05E-A8DB03C58E8B}"/>
              </a:ext>
            </a:extLst>
          </p:cNvPr>
          <p:cNvSpPr>
            <a:spLocks noGrp="1"/>
          </p:cNvSpPr>
          <p:nvPr/>
        </p:nvSpPr>
        <p:spPr>
          <a:xfrm>
            <a:off x="4665050" y="1517898"/>
            <a:ext cx="2362200" cy="374344"/>
          </a:xfrm>
          <a:prstGeom prst="rect">
            <a:avLst/>
          </a:prstGeom>
          <a:noFill/>
          <a:ln w="0">
            <a:noFill/>
            <a:prstDash val="solid"/>
          </a:ln>
        </p:spPr>
        <p:txBody>
          <a:bodyPr>
            <a:noAutofit/>
          </a:bodyPr>
          <a:lstStyle/>
          <a:p>
            <a:pPr>
              <a:defRPr sz="1200"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Facts without fear</a:t>
            </a:r>
          </a:p>
        </p:txBody>
      </p:sp>
      <p:sp>
        <p:nvSpPr>
          <p:cNvPr id="14" name="session-detail">
            <a:extLst>
              <a:ext uri="{FF2B5EF4-FFF2-40B4-BE49-F238E27FC236}">
                <a16:creationId xmlns:a16="http://schemas.microsoft.com/office/drawing/2014/main" id="{B7A741C0-F2F1-4C55-BBB7-27DA57DB5D4A}"/>
              </a:ext>
            </a:extLst>
          </p:cNvPr>
          <p:cNvSpPr>
            <a:spLocks noGrp="1"/>
          </p:cNvSpPr>
          <p:nvPr/>
        </p:nvSpPr>
        <p:spPr>
          <a:xfrm>
            <a:off x="4798399" y="1755676"/>
            <a:ext cx="2286001" cy="488992"/>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r>
              <a:rPr sz="1800" dirty="0">
                <a:solidFill>
                  <a:srgbClr val="5C6B73"/>
                </a:solidFill>
                <a:latin typeface="Arial" panose="020B0604020202020204" pitchFamily="34" charset="0"/>
                <a:ea typeface="Bitstream Charter"/>
                <a:cs typeface="Arial" panose="020B0604020202020204" pitchFamily="34" charset="0"/>
              </a:rPr>
              <a:t>Smoking, vaping and nicotine</a:t>
            </a:r>
          </a:p>
        </p:txBody>
      </p:sp>
      <p:sp>
        <p:nvSpPr>
          <p:cNvPr id="15" name="session-card">
            <a:extLst>
              <a:ext uri="{FF2B5EF4-FFF2-40B4-BE49-F238E27FC236}">
                <a16:creationId xmlns:a16="http://schemas.microsoft.com/office/drawing/2014/main" id="{44C0DCFC-DB66-4646-BABE-3C691E5C51A1}"/>
              </a:ext>
            </a:extLst>
          </p:cNvPr>
          <p:cNvSpPr>
            <a:spLocks noGrp="1"/>
          </p:cNvSpPr>
          <p:nvPr/>
        </p:nvSpPr>
        <p:spPr>
          <a:xfrm>
            <a:off x="651178" y="2457075"/>
            <a:ext cx="3006967" cy="750597"/>
          </a:xfrm>
          <a:prstGeom prst="roundRect">
            <a:avLst>
              <a:gd name="adj" fmla="val 15385"/>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6" name="session-number">
            <a:extLst>
              <a:ext uri="{FF2B5EF4-FFF2-40B4-BE49-F238E27FC236}">
                <a16:creationId xmlns:a16="http://schemas.microsoft.com/office/drawing/2014/main" id="{9CF9DE81-DBA4-4A42-8F5A-C719DDCD4F17}"/>
              </a:ext>
            </a:extLst>
          </p:cNvPr>
          <p:cNvSpPr>
            <a:spLocks noGrp="1"/>
          </p:cNvSpPr>
          <p:nvPr/>
        </p:nvSpPr>
        <p:spPr>
          <a:xfrm>
            <a:off x="426059" y="2615359"/>
            <a:ext cx="419100" cy="419100"/>
          </a:xfrm>
          <a:prstGeom prst="roundRect">
            <a:avLst>
              <a:gd name="adj" fmla="val 50000"/>
            </a:avLst>
          </a:prstGeom>
          <a:solidFill>
            <a:srgbClr val="FFD166"/>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7" name="session-number-text">
            <a:extLst>
              <a:ext uri="{FF2B5EF4-FFF2-40B4-BE49-F238E27FC236}">
                <a16:creationId xmlns:a16="http://schemas.microsoft.com/office/drawing/2014/main" id="{2B4C3068-02E5-4350-8A4F-8DE0842F3257}"/>
              </a:ext>
            </a:extLst>
          </p:cNvPr>
          <p:cNvSpPr>
            <a:spLocks noGrp="1"/>
          </p:cNvSpPr>
          <p:nvPr/>
        </p:nvSpPr>
        <p:spPr>
          <a:xfrm>
            <a:off x="418363" y="2681779"/>
            <a:ext cx="419100" cy="266700"/>
          </a:xfrm>
          <a:prstGeom prst="rect">
            <a:avLst/>
          </a:prstGeom>
          <a:noFill/>
          <a:ln w="0">
            <a:noFill/>
            <a:prstDash val="solid"/>
          </a:ln>
        </p:spPr>
        <p:txBody>
          <a:bodyPr>
            <a:noAutofit/>
          </a:bodyPr>
          <a:lstStyle/>
          <a:p>
            <a:pPr algn="ctr">
              <a:defRPr sz="1425" b="1">
                <a:solidFill>
                  <a:srgbClr val="FFFFFF"/>
                </a:solidFill>
                <a:latin typeface="Bitstream Charter"/>
                <a:ea typeface="Bitstream Charter"/>
                <a:cs typeface="Bitstream Charter"/>
              </a:defRPr>
            </a:pPr>
            <a:r>
              <a:rPr sz="1425" b="1" dirty="0">
                <a:solidFill>
                  <a:srgbClr val="FFFFFF"/>
                </a:solidFill>
                <a:latin typeface="Arial" panose="020B0604020202020204" pitchFamily="34" charset="0"/>
                <a:ea typeface="Bitstream Charter"/>
                <a:cs typeface="Arial" panose="020B0604020202020204" pitchFamily="34" charset="0"/>
              </a:rPr>
              <a:t>3</a:t>
            </a:r>
          </a:p>
        </p:txBody>
      </p:sp>
      <p:sp>
        <p:nvSpPr>
          <p:cNvPr id="18" name="session-title">
            <a:extLst>
              <a:ext uri="{FF2B5EF4-FFF2-40B4-BE49-F238E27FC236}">
                <a16:creationId xmlns:a16="http://schemas.microsoft.com/office/drawing/2014/main" id="{C86CAAC1-FA10-48DC-B531-A38362A985E9}"/>
              </a:ext>
            </a:extLst>
          </p:cNvPr>
          <p:cNvSpPr>
            <a:spLocks noGrp="1"/>
          </p:cNvSpPr>
          <p:nvPr/>
        </p:nvSpPr>
        <p:spPr>
          <a:xfrm>
            <a:off x="1283673" y="2357770"/>
            <a:ext cx="1581150" cy="219075"/>
          </a:xfrm>
          <a:prstGeom prst="rect">
            <a:avLst/>
          </a:prstGeom>
          <a:noFill/>
          <a:ln w="0">
            <a:noFill/>
            <a:prstDash val="solid"/>
          </a:ln>
        </p:spPr>
        <p:txBody>
          <a:bodyPr>
            <a:noAutofit/>
          </a:bodyPr>
          <a:lstStyle/>
          <a:p>
            <a:pPr>
              <a:defRPr sz="1200"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Trigger map</a:t>
            </a:r>
          </a:p>
        </p:txBody>
      </p:sp>
      <p:sp>
        <p:nvSpPr>
          <p:cNvPr id="19" name="session-detail">
            <a:extLst>
              <a:ext uri="{FF2B5EF4-FFF2-40B4-BE49-F238E27FC236}">
                <a16:creationId xmlns:a16="http://schemas.microsoft.com/office/drawing/2014/main" id="{DC535F2D-39CC-4D3E-A044-2A0F00968F92}"/>
              </a:ext>
            </a:extLst>
          </p:cNvPr>
          <p:cNvSpPr>
            <a:spLocks noGrp="1"/>
          </p:cNvSpPr>
          <p:nvPr/>
        </p:nvSpPr>
        <p:spPr>
          <a:xfrm>
            <a:off x="1211140" y="2619413"/>
            <a:ext cx="2231855" cy="448679"/>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r>
              <a:rPr sz="1800" dirty="0">
                <a:solidFill>
                  <a:srgbClr val="5C6B73"/>
                </a:solidFill>
                <a:latin typeface="Arial" panose="020B0604020202020204" pitchFamily="34" charset="0"/>
                <a:ea typeface="Bitstream Charter"/>
                <a:cs typeface="Arial" panose="020B0604020202020204" pitchFamily="34" charset="0"/>
              </a:rPr>
              <a:t>Routine, stress and social cues</a:t>
            </a:r>
          </a:p>
        </p:txBody>
      </p:sp>
      <p:sp>
        <p:nvSpPr>
          <p:cNvPr id="20" name="session-card">
            <a:extLst>
              <a:ext uri="{FF2B5EF4-FFF2-40B4-BE49-F238E27FC236}">
                <a16:creationId xmlns:a16="http://schemas.microsoft.com/office/drawing/2014/main" id="{2C097629-DE24-4CAF-A017-70424E45BACA}"/>
              </a:ext>
            </a:extLst>
          </p:cNvPr>
          <p:cNvSpPr>
            <a:spLocks noGrp="1"/>
          </p:cNvSpPr>
          <p:nvPr/>
        </p:nvSpPr>
        <p:spPr>
          <a:xfrm>
            <a:off x="4267201" y="2434282"/>
            <a:ext cx="2875084" cy="742950"/>
          </a:xfrm>
          <a:prstGeom prst="roundRect">
            <a:avLst>
              <a:gd name="adj" fmla="val 15385"/>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21" name="session-number">
            <a:extLst>
              <a:ext uri="{FF2B5EF4-FFF2-40B4-BE49-F238E27FC236}">
                <a16:creationId xmlns:a16="http://schemas.microsoft.com/office/drawing/2014/main" id="{BB827D18-763C-4513-BB63-49476ADE8B03}"/>
              </a:ext>
            </a:extLst>
          </p:cNvPr>
          <p:cNvSpPr>
            <a:spLocks noGrp="1"/>
          </p:cNvSpPr>
          <p:nvPr/>
        </p:nvSpPr>
        <p:spPr>
          <a:xfrm>
            <a:off x="3999033" y="2552700"/>
            <a:ext cx="419100" cy="419100"/>
          </a:xfrm>
          <a:prstGeom prst="roundRect">
            <a:avLst>
              <a:gd name="adj" fmla="val 50000"/>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22" name="session-number-text">
            <a:extLst>
              <a:ext uri="{FF2B5EF4-FFF2-40B4-BE49-F238E27FC236}">
                <a16:creationId xmlns:a16="http://schemas.microsoft.com/office/drawing/2014/main" id="{86CB6271-1929-4A81-A9F0-C8BB1BEBB18D}"/>
              </a:ext>
            </a:extLst>
          </p:cNvPr>
          <p:cNvSpPr>
            <a:spLocks noGrp="1"/>
          </p:cNvSpPr>
          <p:nvPr/>
        </p:nvSpPr>
        <p:spPr>
          <a:xfrm>
            <a:off x="3991337" y="2593357"/>
            <a:ext cx="419100" cy="266700"/>
          </a:xfrm>
          <a:prstGeom prst="rect">
            <a:avLst/>
          </a:prstGeom>
          <a:noFill/>
          <a:ln w="0">
            <a:noFill/>
            <a:prstDash val="solid"/>
          </a:ln>
        </p:spPr>
        <p:txBody>
          <a:bodyPr>
            <a:noAutofit/>
          </a:bodyPr>
          <a:lstStyle/>
          <a:p>
            <a:pPr algn="ctr">
              <a:defRPr sz="1425" b="1">
                <a:solidFill>
                  <a:srgbClr val="FFFFFF"/>
                </a:solidFill>
                <a:latin typeface="Bitstream Charter"/>
                <a:ea typeface="Bitstream Charter"/>
                <a:cs typeface="Bitstream Charter"/>
              </a:defRPr>
            </a:pPr>
            <a:r>
              <a:rPr sz="1425" b="1" dirty="0">
                <a:solidFill>
                  <a:srgbClr val="FFFFFF"/>
                </a:solidFill>
                <a:latin typeface="Arial" panose="020B0604020202020204" pitchFamily="34" charset="0"/>
                <a:ea typeface="Bitstream Charter"/>
                <a:cs typeface="Arial" panose="020B0604020202020204" pitchFamily="34" charset="0"/>
              </a:rPr>
              <a:t>4</a:t>
            </a:r>
          </a:p>
        </p:txBody>
      </p:sp>
      <p:sp>
        <p:nvSpPr>
          <p:cNvPr id="23" name="session-title">
            <a:extLst>
              <a:ext uri="{FF2B5EF4-FFF2-40B4-BE49-F238E27FC236}">
                <a16:creationId xmlns:a16="http://schemas.microsoft.com/office/drawing/2014/main" id="{4878F444-3C51-4AB9-BB87-CABB536FD623}"/>
              </a:ext>
            </a:extLst>
          </p:cNvPr>
          <p:cNvSpPr>
            <a:spLocks noGrp="1"/>
          </p:cNvSpPr>
          <p:nvPr/>
        </p:nvSpPr>
        <p:spPr>
          <a:xfrm>
            <a:off x="4800600" y="2357770"/>
            <a:ext cx="2324100" cy="304800"/>
          </a:xfrm>
          <a:prstGeom prst="rect">
            <a:avLst/>
          </a:prstGeom>
          <a:noFill/>
          <a:ln w="0">
            <a:noFill/>
            <a:prstDash val="solid"/>
          </a:ln>
        </p:spPr>
        <p:txBody>
          <a:bodyPr>
            <a:noAutofit/>
          </a:bodyPr>
          <a:lstStyle/>
          <a:p>
            <a:pPr>
              <a:defRPr sz="1200"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Craving toolkit</a:t>
            </a:r>
          </a:p>
        </p:txBody>
      </p:sp>
      <p:sp>
        <p:nvSpPr>
          <p:cNvPr id="24" name="session-detail">
            <a:extLst>
              <a:ext uri="{FF2B5EF4-FFF2-40B4-BE49-F238E27FC236}">
                <a16:creationId xmlns:a16="http://schemas.microsoft.com/office/drawing/2014/main" id="{C5D46CCD-2A94-485B-B9AC-4BA08D303CD8}"/>
              </a:ext>
            </a:extLst>
          </p:cNvPr>
          <p:cNvSpPr>
            <a:spLocks noGrp="1"/>
          </p:cNvSpPr>
          <p:nvPr/>
        </p:nvSpPr>
        <p:spPr>
          <a:xfrm>
            <a:off x="4355124" y="2719474"/>
            <a:ext cx="2911718" cy="409263"/>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r>
              <a:rPr sz="1800" dirty="0">
                <a:solidFill>
                  <a:srgbClr val="5C6B73"/>
                </a:solidFill>
                <a:latin typeface="Arial" panose="020B0604020202020204" pitchFamily="34" charset="0"/>
                <a:ea typeface="Bitstream Charter"/>
                <a:cs typeface="Arial" panose="020B0604020202020204" pitchFamily="34" charset="0"/>
              </a:rPr>
              <a:t>NRT, delay and distraction</a:t>
            </a:r>
          </a:p>
        </p:txBody>
      </p:sp>
      <p:sp>
        <p:nvSpPr>
          <p:cNvPr id="25" name="session-card">
            <a:extLst>
              <a:ext uri="{FF2B5EF4-FFF2-40B4-BE49-F238E27FC236}">
                <a16:creationId xmlns:a16="http://schemas.microsoft.com/office/drawing/2014/main" id="{55B5E75C-D0B5-4718-8971-0C910978D055}"/>
              </a:ext>
            </a:extLst>
          </p:cNvPr>
          <p:cNvSpPr>
            <a:spLocks noGrp="1"/>
          </p:cNvSpPr>
          <p:nvPr/>
        </p:nvSpPr>
        <p:spPr>
          <a:xfrm>
            <a:off x="609599" y="3276600"/>
            <a:ext cx="3048546" cy="777464"/>
          </a:xfrm>
          <a:prstGeom prst="roundRect">
            <a:avLst>
              <a:gd name="adj" fmla="val 15385"/>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26" name="session-number">
            <a:extLst>
              <a:ext uri="{FF2B5EF4-FFF2-40B4-BE49-F238E27FC236}">
                <a16:creationId xmlns:a16="http://schemas.microsoft.com/office/drawing/2014/main" id="{A42B8F6F-B205-4186-9A72-DA356298EB83}"/>
              </a:ext>
            </a:extLst>
          </p:cNvPr>
          <p:cNvSpPr>
            <a:spLocks noGrp="1"/>
          </p:cNvSpPr>
          <p:nvPr/>
        </p:nvSpPr>
        <p:spPr>
          <a:xfrm>
            <a:off x="426059" y="3524250"/>
            <a:ext cx="419100" cy="419100"/>
          </a:xfrm>
          <a:prstGeom prst="roundRect">
            <a:avLst>
              <a:gd name="adj" fmla="val 50000"/>
            </a:avLst>
          </a:prstGeom>
          <a:solidFill>
            <a:srgbClr val="F26B5B"/>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27" name="session-number-text">
            <a:extLst>
              <a:ext uri="{FF2B5EF4-FFF2-40B4-BE49-F238E27FC236}">
                <a16:creationId xmlns:a16="http://schemas.microsoft.com/office/drawing/2014/main" id="{778BFA87-6C99-482F-9D9E-3D4B750658D8}"/>
              </a:ext>
            </a:extLst>
          </p:cNvPr>
          <p:cNvSpPr>
            <a:spLocks noGrp="1"/>
          </p:cNvSpPr>
          <p:nvPr/>
        </p:nvSpPr>
        <p:spPr>
          <a:xfrm>
            <a:off x="434664" y="3563097"/>
            <a:ext cx="419100" cy="266700"/>
          </a:xfrm>
          <a:prstGeom prst="rect">
            <a:avLst/>
          </a:prstGeom>
          <a:noFill/>
          <a:ln w="0">
            <a:noFill/>
            <a:prstDash val="solid"/>
          </a:ln>
        </p:spPr>
        <p:txBody>
          <a:bodyPr>
            <a:noAutofit/>
          </a:bodyPr>
          <a:lstStyle/>
          <a:p>
            <a:pPr algn="ctr">
              <a:defRPr sz="1425" b="1">
                <a:solidFill>
                  <a:srgbClr val="FFFFFF"/>
                </a:solidFill>
                <a:latin typeface="Bitstream Charter"/>
                <a:ea typeface="Bitstream Charter"/>
                <a:cs typeface="Bitstream Charter"/>
              </a:defRPr>
            </a:pPr>
            <a:r>
              <a:rPr sz="1425" b="1" dirty="0">
                <a:solidFill>
                  <a:srgbClr val="FFFFFF"/>
                </a:solidFill>
                <a:latin typeface="Arial" panose="020B0604020202020204" pitchFamily="34" charset="0"/>
                <a:ea typeface="Bitstream Charter"/>
                <a:cs typeface="Arial" panose="020B0604020202020204" pitchFamily="34" charset="0"/>
              </a:rPr>
              <a:t>5</a:t>
            </a:r>
          </a:p>
        </p:txBody>
      </p:sp>
      <p:sp>
        <p:nvSpPr>
          <p:cNvPr id="28" name="session-title">
            <a:extLst>
              <a:ext uri="{FF2B5EF4-FFF2-40B4-BE49-F238E27FC236}">
                <a16:creationId xmlns:a16="http://schemas.microsoft.com/office/drawing/2014/main" id="{529180D6-A3D8-459D-A2D6-0297BBA6CA7F}"/>
              </a:ext>
            </a:extLst>
          </p:cNvPr>
          <p:cNvSpPr>
            <a:spLocks noGrp="1"/>
          </p:cNvSpPr>
          <p:nvPr/>
        </p:nvSpPr>
        <p:spPr>
          <a:xfrm>
            <a:off x="1275978" y="3221501"/>
            <a:ext cx="1581150" cy="219075"/>
          </a:xfrm>
          <a:prstGeom prst="rect">
            <a:avLst/>
          </a:prstGeom>
          <a:noFill/>
          <a:ln w="0">
            <a:noFill/>
            <a:prstDash val="solid"/>
          </a:ln>
        </p:spPr>
        <p:txBody>
          <a:bodyPr>
            <a:noAutofit/>
          </a:bodyPr>
          <a:lstStyle/>
          <a:p>
            <a:pPr>
              <a:defRPr sz="1200"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Stress reset</a:t>
            </a:r>
          </a:p>
        </p:txBody>
      </p:sp>
      <p:sp>
        <p:nvSpPr>
          <p:cNvPr id="29" name="session-detail">
            <a:extLst>
              <a:ext uri="{FF2B5EF4-FFF2-40B4-BE49-F238E27FC236}">
                <a16:creationId xmlns:a16="http://schemas.microsoft.com/office/drawing/2014/main" id="{8B1FA32D-8BDB-4006-8F07-F62B4F5902BB}"/>
              </a:ext>
            </a:extLst>
          </p:cNvPr>
          <p:cNvSpPr>
            <a:spLocks noGrp="1"/>
          </p:cNvSpPr>
          <p:nvPr/>
        </p:nvSpPr>
        <p:spPr>
          <a:xfrm>
            <a:off x="1220303" y="3482920"/>
            <a:ext cx="2551048" cy="419100"/>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r>
              <a:rPr sz="1800" dirty="0">
                <a:solidFill>
                  <a:srgbClr val="5C6B73"/>
                </a:solidFill>
                <a:latin typeface="Arial" panose="020B0604020202020204" pitchFamily="34" charset="0"/>
                <a:ea typeface="Bitstream Charter"/>
                <a:cs typeface="Arial" panose="020B0604020202020204" pitchFamily="34" charset="0"/>
              </a:rPr>
              <a:t>Sleep, mood and coping plans</a:t>
            </a:r>
          </a:p>
        </p:txBody>
      </p:sp>
      <p:sp>
        <p:nvSpPr>
          <p:cNvPr id="30" name="session-card">
            <a:extLst>
              <a:ext uri="{FF2B5EF4-FFF2-40B4-BE49-F238E27FC236}">
                <a16:creationId xmlns:a16="http://schemas.microsoft.com/office/drawing/2014/main" id="{90656B53-E327-47D6-92AF-3C7449C692F6}"/>
              </a:ext>
            </a:extLst>
          </p:cNvPr>
          <p:cNvSpPr>
            <a:spLocks noGrp="1"/>
          </p:cNvSpPr>
          <p:nvPr/>
        </p:nvSpPr>
        <p:spPr>
          <a:xfrm>
            <a:off x="4267202" y="3241645"/>
            <a:ext cx="2836982" cy="874121"/>
          </a:xfrm>
          <a:prstGeom prst="roundRect">
            <a:avLst>
              <a:gd name="adj" fmla="val 15385"/>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31" name="session-number">
            <a:extLst>
              <a:ext uri="{FF2B5EF4-FFF2-40B4-BE49-F238E27FC236}">
                <a16:creationId xmlns:a16="http://schemas.microsoft.com/office/drawing/2014/main" id="{97222D86-A8CB-4292-B175-9697CFB9C824}"/>
              </a:ext>
            </a:extLst>
          </p:cNvPr>
          <p:cNvSpPr>
            <a:spLocks noGrp="1"/>
          </p:cNvSpPr>
          <p:nvPr/>
        </p:nvSpPr>
        <p:spPr>
          <a:xfrm>
            <a:off x="4010390" y="3497274"/>
            <a:ext cx="419100" cy="419100"/>
          </a:xfrm>
          <a:prstGeom prst="roundRect">
            <a:avLst>
              <a:gd name="adj" fmla="val 50000"/>
            </a:avLst>
          </a:prstGeom>
          <a:solidFill>
            <a:srgbClr val="FFD166"/>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32" name="session-number-text">
            <a:extLst>
              <a:ext uri="{FF2B5EF4-FFF2-40B4-BE49-F238E27FC236}">
                <a16:creationId xmlns:a16="http://schemas.microsoft.com/office/drawing/2014/main" id="{C090FFE4-6F31-40C9-B84B-9F6C29D731BC}"/>
              </a:ext>
            </a:extLst>
          </p:cNvPr>
          <p:cNvSpPr>
            <a:spLocks noGrp="1"/>
          </p:cNvSpPr>
          <p:nvPr/>
        </p:nvSpPr>
        <p:spPr>
          <a:xfrm>
            <a:off x="4020644" y="3536793"/>
            <a:ext cx="419100" cy="266700"/>
          </a:xfrm>
          <a:prstGeom prst="rect">
            <a:avLst/>
          </a:prstGeom>
          <a:noFill/>
          <a:ln w="0">
            <a:noFill/>
            <a:prstDash val="solid"/>
          </a:ln>
        </p:spPr>
        <p:txBody>
          <a:bodyPr>
            <a:noAutofit/>
          </a:bodyPr>
          <a:lstStyle/>
          <a:p>
            <a:pPr algn="ctr">
              <a:defRPr sz="1425" b="1">
                <a:solidFill>
                  <a:srgbClr val="FFFFFF"/>
                </a:solidFill>
                <a:latin typeface="Bitstream Charter"/>
                <a:ea typeface="Bitstream Charter"/>
                <a:cs typeface="Bitstream Charter"/>
              </a:defRPr>
            </a:pPr>
            <a:r>
              <a:rPr sz="1425" b="1" dirty="0">
                <a:solidFill>
                  <a:srgbClr val="FFFFFF"/>
                </a:solidFill>
                <a:latin typeface="Arial" panose="020B0604020202020204" pitchFamily="34" charset="0"/>
                <a:ea typeface="Bitstream Charter"/>
                <a:cs typeface="Arial" panose="020B0604020202020204" pitchFamily="34" charset="0"/>
              </a:rPr>
              <a:t>6</a:t>
            </a:r>
          </a:p>
        </p:txBody>
      </p:sp>
      <p:sp>
        <p:nvSpPr>
          <p:cNvPr id="33" name="session-title">
            <a:extLst>
              <a:ext uri="{FF2B5EF4-FFF2-40B4-BE49-F238E27FC236}">
                <a16:creationId xmlns:a16="http://schemas.microsoft.com/office/drawing/2014/main" id="{4EAE5A42-F41B-4B84-8542-8F0AA5D2D0D1}"/>
              </a:ext>
            </a:extLst>
          </p:cNvPr>
          <p:cNvSpPr>
            <a:spLocks noGrp="1"/>
          </p:cNvSpPr>
          <p:nvPr/>
        </p:nvSpPr>
        <p:spPr>
          <a:xfrm>
            <a:off x="4856650" y="3195727"/>
            <a:ext cx="1581150" cy="219075"/>
          </a:xfrm>
          <a:prstGeom prst="rect">
            <a:avLst/>
          </a:prstGeom>
          <a:noFill/>
          <a:ln w="0">
            <a:noFill/>
            <a:prstDash val="solid"/>
          </a:ln>
        </p:spPr>
        <p:txBody>
          <a:bodyPr>
            <a:noAutofit/>
          </a:bodyPr>
          <a:lstStyle/>
          <a:p>
            <a:pPr>
              <a:defRPr sz="1200"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Digital reset</a:t>
            </a:r>
          </a:p>
        </p:txBody>
      </p:sp>
      <p:sp>
        <p:nvSpPr>
          <p:cNvPr id="34" name="session-detail">
            <a:extLst>
              <a:ext uri="{FF2B5EF4-FFF2-40B4-BE49-F238E27FC236}">
                <a16:creationId xmlns:a16="http://schemas.microsoft.com/office/drawing/2014/main" id="{B71290E7-D0D0-46D0-9D5A-4445C77A474B}"/>
              </a:ext>
            </a:extLst>
          </p:cNvPr>
          <p:cNvSpPr>
            <a:spLocks noGrp="1"/>
          </p:cNvSpPr>
          <p:nvPr/>
        </p:nvSpPr>
        <p:spPr>
          <a:xfrm>
            <a:off x="4476751" y="3471258"/>
            <a:ext cx="2532185" cy="436883"/>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r>
              <a:rPr sz="1800" dirty="0">
                <a:solidFill>
                  <a:srgbClr val="5C6B73"/>
                </a:solidFill>
                <a:latin typeface="Arial" panose="020B0604020202020204" pitchFamily="34" charset="0"/>
                <a:ea typeface="Bitstream Charter"/>
                <a:cs typeface="Arial" panose="020B0604020202020204" pitchFamily="34" charset="0"/>
              </a:rPr>
              <a:t>Social media and app support</a:t>
            </a:r>
          </a:p>
        </p:txBody>
      </p:sp>
      <p:sp>
        <p:nvSpPr>
          <p:cNvPr id="35" name="session-card">
            <a:extLst>
              <a:ext uri="{FF2B5EF4-FFF2-40B4-BE49-F238E27FC236}">
                <a16:creationId xmlns:a16="http://schemas.microsoft.com/office/drawing/2014/main" id="{2F4194A8-6909-4D27-A7C8-102808882A3B}"/>
              </a:ext>
            </a:extLst>
          </p:cNvPr>
          <p:cNvSpPr>
            <a:spLocks noGrp="1"/>
          </p:cNvSpPr>
          <p:nvPr/>
        </p:nvSpPr>
        <p:spPr>
          <a:xfrm>
            <a:off x="674442" y="4258713"/>
            <a:ext cx="3070892" cy="961239"/>
          </a:xfrm>
          <a:prstGeom prst="roundRect">
            <a:avLst>
              <a:gd name="adj" fmla="val 15385"/>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36" name="session-number">
            <a:extLst>
              <a:ext uri="{FF2B5EF4-FFF2-40B4-BE49-F238E27FC236}">
                <a16:creationId xmlns:a16="http://schemas.microsoft.com/office/drawing/2014/main" id="{7880C0F2-9843-4592-AA89-32738AD50D00}"/>
              </a:ext>
            </a:extLst>
          </p:cNvPr>
          <p:cNvSpPr>
            <a:spLocks noGrp="1"/>
          </p:cNvSpPr>
          <p:nvPr/>
        </p:nvSpPr>
        <p:spPr>
          <a:xfrm>
            <a:off x="441626" y="4503833"/>
            <a:ext cx="419100" cy="419100"/>
          </a:xfrm>
          <a:prstGeom prst="roundRect">
            <a:avLst>
              <a:gd name="adj" fmla="val 50000"/>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37" name="session-number-text">
            <a:extLst>
              <a:ext uri="{FF2B5EF4-FFF2-40B4-BE49-F238E27FC236}">
                <a16:creationId xmlns:a16="http://schemas.microsoft.com/office/drawing/2014/main" id="{08B4B416-DD78-46C0-9EB1-12F5C7EA65E8}"/>
              </a:ext>
            </a:extLst>
          </p:cNvPr>
          <p:cNvSpPr>
            <a:spLocks noGrp="1"/>
          </p:cNvSpPr>
          <p:nvPr/>
        </p:nvSpPr>
        <p:spPr>
          <a:xfrm>
            <a:off x="452903" y="4552950"/>
            <a:ext cx="419100" cy="266700"/>
          </a:xfrm>
          <a:prstGeom prst="rect">
            <a:avLst/>
          </a:prstGeom>
          <a:noFill/>
          <a:ln w="0">
            <a:noFill/>
            <a:prstDash val="solid"/>
          </a:ln>
        </p:spPr>
        <p:txBody>
          <a:bodyPr>
            <a:noAutofit/>
          </a:bodyPr>
          <a:lstStyle/>
          <a:p>
            <a:pPr algn="ctr">
              <a:defRPr sz="1425" b="1">
                <a:solidFill>
                  <a:srgbClr val="FFFFFF"/>
                </a:solidFill>
                <a:latin typeface="Bitstream Charter"/>
                <a:ea typeface="Bitstream Charter"/>
                <a:cs typeface="Bitstream Charter"/>
              </a:defRPr>
            </a:pPr>
            <a:r>
              <a:rPr sz="1425" b="1" dirty="0">
                <a:solidFill>
                  <a:srgbClr val="FFFFFF"/>
                </a:solidFill>
                <a:latin typeface="Arial" panose="020B0604020202020204" pitchFamily="34" charset="0"/>
                <a:ea typeface="Bitstream Charter"/>
                <a:cs typeface="Arial" panose="020B0604020202020204" pitchFamily="34" charset="0"/>
              </a:rPr>
              <a:t>7</a:t>
            </a:r>
          </a:p>
        </p:txBody>
      </p:sp>
      <p:sp>
        <p:nvSpPr>
          <p:cNvPr id="38" name="session-title">
            <a:extLst>
              <a:ext uri="{FF2B5EF4-FFF2-40B4-BE49-F238E27FC236}">
                <a16:creationId xmlns:a16="http://schemas.microsoft.com/office/drawing/2014/main" id="{5B4E7BC0-460E-42AD-B7C2-7BA38D1667BF}"/>
              </a:ext>
            </a:extLst>
          </p:cNvPr>
          <p:cNvSpPr>
            <a:spLocks noGrp="1"/>
          </p:cNvSpPr>
          <p:nvPr/>
        </p:nvSpPr>
        <p:spPr>
          <a:xfrm>
            <a:off x="1132936" y="4207473"/>
            <a:ext cx="2638415" cy="478827"/>
          </a:xfrm>
          <a:prstGeom prst="rect">
            <a:avLst/>
          </a:prstGeom>
          <a:noFill/>
          <a:ln w="0">
            <a:noFill/>
            <a:prstDash val="solid"/>
          </a:ln>
        </p:spPr>
        <p:txBody>
          <a:bodyPr>
            <a:noAutofit/>
          </a:bodyPr>
          <a:lstStyle/>
          <a:p>
            <a:pPr>
              <a:defRPr sz="1200"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Money and movement</a:t>
            </a:r>
          </a:p>
        </p:txBody>
      </p:sp>
      <p:sp>
        <p:nvSpPr>
          <p:cNvPr id="39" name="session-detail">
            <a:extLst>
              <a:ext uri="{FF2B5EF4-FFF2-40B4-BE49-F238E27FC236}">
                <a16:creationId xmlns:a16="http://schemas.microsoft.com/office/drawing/2014/main" id="{205D4330-2AA8-4A07-91C8-9697C78341BE}"/>
              </a:ext>
            </a:extLst>
          </p:cNvPr>
          <p:cNvSpPr>
            <a:spLocks noGrp="1"/>
          </p:cNvSpPr>
          <p:nvPr/>
        </p:nvSpPr>
        <p:spPr>
          <a:xfrm>
            <a:off x="1149407" y="4506897"/>
            <a:ext cx="2479340" cy="511934"/>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r>
              <a:rPr sz="1800" dirty="0">
                <a:solidFill>
                  <a:srgbClr val="5C6B73"/>
                </a:solidFill>
                <a:latin typeface="Arial" panose="020B0604020202020204" pitchFamily="34" charset="0"/>
                <a:ea typeface="Bitstream Charter"/>
                <a:cs typeface="Arial" panose="020B0604020202020204" pitchFamily="34" charset="0"/>
              </a:rPr>
              <a:t>Savings and wellbeing goals</a:t>
            </a:r>
          </a:p>
        </p:txBody>
      </p:sp>
      <p:sp>
        <p:nvSpPr>
          <p:cNvPr id="40" name="session-card">
            <a:extLst>
              <a:ext uri="{FF2B5EF4-FFF2-40B4-BE49-F238E27FC236}">
                <a16:creationId xmlns:a16="http://schemas.microsoft.com/office/drawing/2014/main" id="{E93AF46E-93FB-4BD1-899B-A5D4F11EEB19}"/>
              </a:ext>
            </a:extLst>
          </p:cNvPr>
          <p:cNvSpPr>
            <a:spLocks noGrp="1"/>
          </p:cNvSpPr>
          <p:nvPr/>
        </p:nvSpPr>
        <p:spPr>
          <a:xfrm>
            <a:off x="4267201" y="4238754"/>
            <a:ext cx="2817199" cy="952500"/>
          </a:xfrm>
          <a:prstGeom prst="roundRect">
            <a:avLst>
              <a:gd name="adj" fmla="val 15385"/>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41" name="session-number">
            <a:extLst>
              <a:ext uri="{FF2B5EF4-FFF2-40B4-BE49-F238E27FC236}">
                <a16:creationId xmlns:a16="http://schemas.microsoft.com/office/drawing/2014/main" id="{10DFD099-696D-44C8-B06D-3344D7675570}"/>
              </a:ext>
            </a:extLst>
          </p:cNvPr>
          <p:cNvSpPr>
            <a:spLocks noGrp="1"/>
          </p:cNvSpPr>
          <p:nvPr/>
        </p:nvSpPr>
        <p:spPr>
          <a:xfrm>
            <a:off x="4084027" y="4476750"/>
            <a:ext cx="419100" cy="419100"/>
          </a:xfrm>
          <a:prstGeom prst="roundRect">
            <a:avLst>
              <a:gd name="adj" fmla="val 50000"/>
            </a:avLst>
          </a:prstGeom>
          <a:solidFill>
            <a:srgbClr val="F26B5B"/>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42" name="session-number-text">
            <a:extLst>
              <a:ext uri="{FF2B5EF4-FFF2-40B4-BE49-F238E27FC236}">
                <a16:creationId xmlns:a16="http://schemas.microsoft.com/office/drawing/2014/main" id="{B0D26D6B-5668-4AD8-8CD4-2456D52BDE06}"/>
              </a:ext>
            </a:extLst>
          </p:cNvPr>
          <p:cNvSpPr>
            <a:spLocks noGrp="1"/>
          </p:cNvSpPr>
          <p:nvPr/>
        </p:nvSpPr>
        <p:spPr>
          <a:xfrm>
            <a:off x="4090434" y="4524974"/>
            <a:ext cx="419100" cy="266700"/>
          </a:xfrm>
          <a:prstGeom prst="rect">
            <a:avLst/>
          </a:prstGeom>
          <a:noFill/>
          <a:ln w="0">
            <a:noFill/>
            <a:prstDash val="solid"/>
          </a:ln>
        </p:spPr>
        <p:txBody>
          <a:bodyPr>
            <a:noAutofit/>
          </a:bodyPr>
          <a:lstStyle/>
          <a:p>
            <a:pPr algn="ctr">
              <a:defRPr sz="1425" b="1">
                <a:solidFill>
                  <a:srgbClr val="FFFFFF"/>
                </a:solidFill>
                <a:latin typeface="Bitstream Charter"/>
                <a:ea typeface="Bitstream Charter"/>
                <a:cs typeface="Bitstream Charter"/>
              </a:defRPr>
            </a:pPr>
            <a:r>
              <a:rPr sz="1425" b="1" dirty="0">
                <a:solidFill>
                  <a:srgbClr val="FFFFFF"/>
                </a:solidFill>
                <a:latin typeface="Arial" panose="020B0604020202020204" pitchFamily="34" charset="0"/>
                <a:ea typeface="Bitstream Charter"/>
                <a:cs typeface="Arial" panose="020B0604020202020204" pitchFamily="34" charset="0"/>
              </a:rPr>
              <a:t>8</a:t>
            </a:r>
          </a:p>
        </p:txBody>
      </p:sp>
      <p:sp>
        <p:nvSpPr>
          <p:cNvPr id="43" name="session-title">
            <a:extLst>
              <a:ext uri="{FF2B5EF4-FFF2-40B4-BE49-F238E27FC236}">
                <a16:creationId xmlns:a16="http://schemas.microsoft.com/office/drawing/2014/main" id="{2970ED78-BC95-4727-B360-14A6E731D060}"/>
              </a:ext>
            </a:extLst>
          </p:cNvPr>
          <p:cNvSpPr>
            <a:spLocks noGrp="1"/>
          </p:cNvSpPr>
          <p:nvPr/>
        </p:nvSpPr>
        <p:spPr>
          <a:xfrm>
            <a:off x="4665050" y="4219575"/>
            <a:ext cx="2192949" cy="238125"/>
          </a:xfrm>
          <a:prstGeom prst="rect">
            <a:avLst/>
          </a:prstGeom>
          <a:noFill/>
          <a:ln w="0">
            <a:noFill/>
            <a:prstDash val="solid"/>
          </a:ln>
        </p:spPr>
        <p:txBody>
          <a:bodyPr>
            <a:noAutofit/>
          </a:bodyPr>
          <a:lstStyle/>
          <a:p>
            <a:pPr>
              <a:defRPr sz="1200"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Stay on track</a:t>
            </a:r>
          </a:p>
        </p:txBody>
      </p:sp>
      <p:sp>
        <p:nvSpPr>
          <p:cNvPr id="44" name="session-detail">
            <a:extLst>
              <a:ext uri="{FF2B5EF4-FFF2-40B4-BE49-F238E27FC236}">
                <a16:creationId xmlns:a16="http://schemas.microsoft.com/office/drawing/2014/main" id="{9D7D0BF9-7EA9-4855-8203-606CE0EDD725}"/>
              </a:ext>
            </a:extLst>
          </p:cNvPr>
          <p:cNvSpPr>
            <a:spLocks noGrp="1"/>
          </p:cNvSpPr>
          <p:nvPr/>
        </p:nvSpPr>
        <p:spPr>
          <a:xfrm>
            <a:off x="4704252" y="4495800"/>
            <a:ext cx="1962150" cy="257175"/>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r>
              <a:rPr lang="en-GB" sz="1800" dirty="0">
                <a:solidFill>
                  <a:srgbClr val="5C6B73"/>
                </a:solidFill>
                <a:latin typeface="Arial" panose="020B0604020202020204" pitchFamily="34" charset="0"/>
                <a:ea typeface="Bitstream Charter"/>
                <a:cs typeface="Arial" panose="020B0604020202020204" pitchFamily="34" charset="0"/>
              </a:rPr>
              <a:t>A1</a:t>
            </a:r>
            <a:r>
              <a:rPr sz="1800" dirty="0">
                <a:solidFill>
                  <a:srgbClr val="5C6B73"/>
                </a:solidFill>
                <a:latin typeface="Arial" panose="020B0604020202020204" pitchFamily="34" charset="0"/>
                <a:ea typeface="Bitstream Charter"/>
                <a:cs typeface="Arial" panose="020B0604020202020204" pitchFamily="34" charset="0"/>
              </a:rPr>
              <a:t>2-week plan and celebration</a:t>
            </a:r>
          </a:p>
        </p:txBody>
      </p:sp>
      <p:sp>
        <p:nvSpPr>
          <p:cNvPr id="45" name="session-aims">
            <a:extLst>
              <a:ext uri="{FF2B5EF4-FFF2-40B4-BE49-F238E27FC236}">
                <a16:creationId xmlns:a16="http://schemas.microsoft.com/office/drawing/2014/main" id="{B696C6B6-A113-494A-B86F-DFA8935B1FD0}"/>
              </a:ext>
            </a:extLst>
          </p:cNvPr>
          <p:cNvSpPr>
            <a:spLocks noGrp="1"/>
          </p:cNvSpPr>
          <p:nvPr/>
        </p:nvSpPr>
        <p:spPr>
          <a:xfrm>
            <a:off x="628650" y="5323517"/>
            <a:ext cx="6642588" cy="965403"/>
          </a:xfrm>
          <a:prstGeom prst="roundRect">
            <a:avLst>
              <a:gd name="adj" fmla="val 17143"/>
            </a:avLst>
          </a:prstGeom>
          <a:solidFill>
            <a:srgbClr val="DFF4F0"/>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46" name="session-aims-text">
            <a:extLst>
              <a:ext uri="{FF2B5EF4-FFF2-40B4-BE49-F238E27FC236}">
                <a16:creationId xmlns:a16="http://schemas.microsoft.com/office/drawing/2014/main" id="{75384ACD-EE53-4D1D-98FD-81F225F8E69C}"/>
              </a:ext>
            </a:extLst>
          </p:cNvPr>
          <p:cNvSpPr>
            <a:spLocks noGrp="1"/>
          </p:cNvSpPr>
          <p:nvPr/>
        </p:nvSpPr>
        <p:spPr>
          <a:xfrm>
            <a:off x="819150" y="5353050"/>
            <a:ext cx="6115050" cy="304800"/>
          </a:xfrm>
          <a:prstGeom prst="rect">
            <a:avLst/>
          </a:prstGeom>
          <a:noFill/>
          <a:ln w="0">
            <a:noFill/>
            <a:prstDash val="solid"/>
          </a:ln>
        </p:spPr>
        <p:txBody>
          <a:bodyPr>
            <a:noAutofit/>
          </a:bodyPr>
          <a:lstStyle/>
          <a:p>
            <a:pPr algn="ctr">
              <a:defRPr sz="1275"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Campaign content: honest</a:t>
            </a:r>
            <a:r>
              <a:rPr lang="en-GB" sz="1800" b="1" dirty="0">
                <a:solidFill>
                  <a:srgbClr val="102A43"/>
                </a:solidFill>
                <a:latin typeface="Arial" panose="020B0604020202020204" pitchFamily="34" charset="0"/>
                <a:ea typeface="Bitstream Charter"/>
                <a:cs typeface="Arial" panose="020B0604020202020204" pitchFamily="34" charset="0"/>
              </a:rPr>
              <a:t> and Clear</a:t>
            </a:r>
            <a:r>
              <a:rPr sz="1800" b="1" dirty="0">
                <a:solidFill>
                  <a:srgbClr val="102A43"/>
                </a:solidFill>
                <a:latin typeface="Arial" panose="020B0604020202020204" pitchFamily="34" charset="0"/>
                <a:ea typeface="Bitstream Charter"/>
                <a:cs typeface="Arial" panose="020B0604020202020204" pitchFamily="34" charset="0"/>
              </a:rPr>
              <a:t> information, practice</a:t>
            </a:r>
            <a:r>
              <a:rPr lang="en-GB" sz="1800" b="1" dirty="0">
                <a:solidFill>
                  <a:srgbClr val="102A43"/>
                </a:solidFill>
                <a:latin typeface="Arial" panose="020B0604020202020204" pitchFamily="34" charset="0"/>
                <a:ea typeface="Bitstream Charter"/>
                <a:cs typeface="Arial" panose="020B0604020202020204" pitchFamily="34" charset="0"/>
              </a:rPr>
              <a:t> of skills</a:t>
            </a:r>
            <a:r>
              <a:rPr sz="1800" b="1" dirty="0">
                <a:solidFill>
                  <a:srgbClr val="102A43"/>
                </a:solidFill>
                <a:latin typeface="Arial" panose="020B0604020202020204" pitchFamily="34" charset="0"/>
                <a:ea typeface="Bitstream Charter"/>
                <a:cs typeface="Arial" panose="020B0604020202020204" pitchFamily="34" charset="0"/>
              </a:rPr>
              <a:t>, </a:t>
            </a:r>
            <a:r>
              <a:rPr lang="en-GB" sz="1800" b="1" dirty="0">
                <a:solidFill>
                  <a:srgbClr val="102A43"/>
                </a:solidFill>
                <a:latin typeface="Arial" panose="020B0604020202020204" pitchFamily="34" charset="0"/>
                <a:ea typeface="Bitstream Charter"/>
                <a:cs typeface="Arial" panose="020B0604020202020204" pitchFamily="34" charset="0"/>
              </a:rPr>
              <a:t>discussion with peers</a:t>
            </a:r>
            <a:r>
              <a:rPr sz="1800" b="1" dirty="0">
                <a:solidFill>
                  <a:srgbClr val="102A43"/>
                </a:solidFill>
                <a:latin typeface="Arial" panose="020B0604020202020204" pitchFamily="34" charset="0"/>
                <a:ea typeface="Bitstream Charter"/>
                <a:cs typeface="Arial" panose="020B0604020202020204" pitchFamily="34" charset="0"/>
              </a:rPr>
              <a:t> and warm referral to specialist stop-smoking treatment</a:t>
            </a:r>
            <a:r>
              <a:rPr lang="en-GB" sz="1800" b="1" dirty="0">
                <a:solidFill>
                  <a:srgbClr val="102A43"/>
                </a:solidFill>
                <a:latin typeface="Arial" panose="020B0604020202020204" pitchFamily="34" charset="0"/>
                <a:ea typeface="Bitstream Charter"/>
                <a:cs typeface="Arial" panose="020B0604020202020204" pitchFamily="34" charset="0"/>
              </a:rPr>
              <a:t> </a:t>
            </a:r>
            <a:endParaRPr b="1" dirty="0">
              <a:solidFill>
                <a:srgbClr val="102A43"/>
              </a:solidFill>
              <a:latin typeface="Arial" panose="020B0604020202020204" pitchFamily="34" charset="0"/>
              <a:ea typeface="Bitstream Charter"/>
              <a:cs typeface="Arial" panose="020B0604020202020204" pitchFamily="34" charset="0"/>
            </a:endParaRPr>
          </a:p>
        </p:txBody>
      </p:sp>
      <p:sp>
        <p:nvSpPr>
          <p:cNvPr id="47" name="footer">
            <a:extLst>
              <a:ext uri="{FF2B5EF4-FFF2-40B4-BE49-F238E27FC236}">
                <a16:creationId xmlns:a16="http://schemas.microsoft.com/office/drawing/2014/main" id="{3D7EBCFD-B965-4DB4-AB0E-07672D25E1E6}"/>
              </a:ext>
            </a:extLst>
          </p:cNvPr>
          <p:cNvSpPr>
            <a:spLocks noGrp="1"/>
          </p:cNvSpPr>
          <p:nvPr/>
        </p:nvSpPr>
        <p:spPr>
          <a:xfrm>
            <a:off x="609600" y="6496050"/>
            <a:ext cx="4572000" cy="190500"/>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Own Your Air | Birmingham pilot campaign</a:t>
            </a:r>
          </a:p>
        </p:txBody>
      </p:sp>
      <p:sp>
        <p:nvSpPr>
          <p:cNvPr id="48" name="speaker">
            <a:extLst>
              <a:ext uri="{FF2B5EF4-FFF2-40B4-BE49-F238E27FC236}">
                <a16:creationId xmlns:a16="http://schemas.microsoft.com/office/drawing/2014/main" id="{A00E1E7E-405D-4046-B6FF-37B44DCD0068}"/>
              </a:ext>
            </a:extLst>
          </p:cNvPr>
          <p:cNvSpPr>
            <a:spLocks noGrp="1"/>
          </p:cNvSpPr>
          <p:nvPr/>
        </p:nvSpPr>
        <p:spPr>
          <a:xfrm>
            <a:off x="7810500" y="6496050"/>
            <a:ext cx="2857500" cy="190500"/>
          </a:xfrm>
          <a:prstGeom prst="rect">
            <a:avLst/>
          </a:prstGeom>
          <a:noFill/>
          <a:ln w="0">
            <a:noFill/>
            <a:prstDash val="solid"/>
          </a:ln>
        </p:spPr>
        <p:txBody>
          <a:bodyPr>
            <a:noAutofit/>
          </a:bodyPr>
          <a:lstStyle/>
          <a:p>
            <a:pPr algn="r">
              <a:defRPr sz="825">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All presenters</a:t>
            </a:r>
          </a:p>
        </p:txBody>
      </p:sp>
      <p:sp>
        <p:nvSpPr>
          <p:cNvPr id="49" name="page">
            <a:extLst>
              <a:ext uri="{FF2B5EF4-FFF2-40B4-BE49-F238E27FC236}">
                <a16:creationId xmlns:a16="http://schemas.microsoft.com/office/drawing/2014/main" id="{790221E2-CACF-4A5D-A6EE-5ACF562E3657}"/>
              </a:ext>
            </a:extLst>
          </p:cNvPr>
          <p:cNvSpPr>
            <a:spLocks noGrp="1"/>
          </p:cNvSpPr>
          <p:nvPr/>
        </p:nvSpPr>
        <p:spPr>
          <a:xfrm>
            <a:off x="11087100" y="6496050"/>
            <a:ext cx="495300" cy="190500"/>
          </a:xfrm>
          <a:prstGeom prst="rect">
            <a:avLst/>
          </a:prstGeom>
          <a:noFill/>
          <a:ln w="0">
            <a:noFill/>
            <a:prstDash val="solid"/>
          </a:ln>
        </p:spPr>
        <p:txBody>
          <a:bodyPr>
            <a:noAutofit/>
          </a:bodyPr>
          <a:lstStyle/>
          <a:p>
            <a:pPr algn="r">
              <a:defRPr sz="900">
                <a:solidFill>
                  <a:srgbClr val="5C6B73"/>
                </a:solidFill>
                <a:latin typeface="Bitstream Charter"/>
                <a:ea typeface="Bitstream Charter"/>
                <a:cs typeface="Bitstream Charter"/>
              </a:defRPr>
            </a:pPr>
            <a:r>
              <a:rPr sz="1800">
                <a:latin typeface="Arial"/>
              </a:rPr>
              <a:t>2</a:t>
            </a:r>
          </a:p>
        </p:txBody>
      </p:sp>
    </p:spTree>
    <p:extLst>
      <p:ext uri="{BB962C8B-B14F-4D97-AF65-F5344CB8AC3E}">
        <p14:creationId xmlns:p14="http://schemas.microsoft.com/office/powerpoint/2010/main" val="3743835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 name="title">
            <a:extLst>
              <a:ext uri="{FF2B5EF4-FFF2-40B4-BE49-F238E27FC236}">
                <a16:creationId xmlns:a16="http://schemas.microsoft.com/office/drawing/2014/main" id="{81EB6701-459B-4498-B384-2E627A59367A}"/>
              </a:ext>
            </a:extLst>
          </p:cNvPr>
          <p:cNvSpPr>
            <a:spLocks noGrp="1"/>
          </p:cNvSpPr>
          <p:nvPr/>
        </p:nvSpPr>
        <p:spPr>
          <a:xfrm>
            <a:off x="609600" y="400050"/>
            <a:ext cx="8858250" cy="495300"/>
          </a:xfrm>
          <a:prstGeom prst="rect">
            <a:avLst/>
          </a:prstGeom>
          <a:noFill/>
          <a:ln w="0">
            <a:noFill/>
            <a:prstDash val="solid"/>
          </a:ln>
        </p:spPr>
        <p:txBody>
          <a:bodyPr>
            <a:noAutofit/>
          </a:bodyPr>
          <a:lstStyle/>
          <a:p>
            <a:pPr>
              <a:defRPr sz="2550" b="1">
                <a:solidFill>
                  <a:srgbClr val="102A43"/>
                </a:solidFill>
                <a:latin typeface="Bitstream Charter"/>
                <a:ea typeface="Bitstream Charter"/>
                <a:cs typeface="Bitstream Charter"/>
              </a:defRPr>
            </a:pPr>
            <a:r>
              <a:rPr sz="2550" b="1">
                <a:solidFill>
                  <a:srgbClr val="102A43"/>
                </a:solidFill>
                <a:latin typeface="Arial" panose="020B0604020202020204" pitchFamily="34" charset="0"/>
                <a:ea typeface="Bitstream Charter"/>
                <a:cs typeface="Arial" panose="020B0604020202020204" pitchFamily="34" charset="0"/>
              </a:rPr>
              <a:t>Why Own Your Air is needed</a:t>
            </a:r>
          </a:p>
        </p:txBody>
      </p:sp>
      <p:sp>
        <p:nvSpPr>
          <p:cNvPr id="2" name="subtitle">
            <a:extLst>
              <a:ext uri="{FF2B5EF4-FFF2-40B4-BE49-F238E27FC236}">
                <a16:creationId xmlns:a16="http://schemas.microsoft.com/office/drawing/2014/main" id="{4196E27A-4D22-4BFC-8198-20A2E1A2B071}"/>
              </a:ext>
            </a:extLst>
          </p:cNvPr>
          <p:cNvSpPr>
            <a:spLocks noGrp="1"/>
          </p:cNvSpPr>
          <p:nvPr/>
        </p:nvSpPr>
        <p:spPr>
          <a:xfrm>
            <a:off x="628650" y="952500"/>
            <a:ext cx="9810750" cy="285750"/>
          </a:xfrm>
          <a:prstGeom prst="rect">
            <a:avLst/>
          </a:prstGeom>
          <a:noFill/>
          <a:ln w="0">
            <a:noFill/>
            <a:prstDash val="solid"/>
          </a:ln>
        </p:spPr>
        <p:txBody>
          <a:bodyPr>
            <a:noAutofit/>
          </a:bodyPr>
          <a:lstStyle/>
          <a:p>
            <a:pPr>
              <a:defRPr sz="1200">
                <a:solidFill>
                  <a:srgbClr val="5C6B73"/>
                </a:solidFill>
                <a:latin typeface="Bitstream Charter"/>
                <a:ea typeface="Bitstream Charter"/>
                <a:cs typeface="Bitstream Charter"/>
              </a:defRPr>
            </a:pPr>
            <a:r>
              <a:rPr sz="1800" dirty="0">
                <a:solidFill>
                  <a:srgbClr val="5C6B73"/>
                </a:solidFill>
                <a:latin typeface="Arial" panose="020B0604020202020204" pitchFamily="34" charset="0"/>
                <a:ea typeface="Bitstream Charter"/>
                <a:cs typeface="Arial" panose="020B0604020202020204" pitchFamily="34" charset="0"/>
              </a:rPr>
              <a:t>The campaign follows </a:t>
            </a:r>
            <a:r>
              <a:rPr lang="en-GB" sz="1800" dirty="0">
                <a:solidFill>
                  <a:srgbClr val="5C6B73"/>
                </a:solidFill>
                <a:latin typeface="Arial" panose="020B0604020202020204" pitchFamily="34" charset="0"/>
                <a:ea typeface="Bitstream Charter"/>
                <a:cs typeface="Arial" panose="020B0604020202020204" pitchFamily="34" charset="0"/>
              </a:rPr>
              <a:t>the guidance of </a:t>
            </a:r>
            <a:r>
              <a:rPr sz="1800" dirty="0">
                <a:solidFill>
                  <a:srgbClr val="5C6B73"/>
                </a:solidFill>
                <a:latin typeface="Arial" panose="020B0604020202020204" pitchFamily="34" charset="0"/>
                <a:ea typeface="Bitstream Charter"/>
                <a:cs typeface="Arial" panose="020B0604020202020204" pitchFamily="34" charset="0"/>
              </a:rPr>
              <a:t>evidence-based prevention and cessation guidance</a:t>
            </a:r>
          </a:p>
        </p:txBody>
      </p:sp>
      <p:sp>
        <p:nvSpPr>
          <p:cNvPr id="3" name="Rectangle 2">
            <a:extLst>
              <a:ext uri="{FF2B5EF4-FFF2-40B4-BE49-F238E27FC236}">
                <a16:creationId xmlns:a16="http://schemas.microsoft.com/office/drawing/2014/main" id="{417D9C43-F4BC-46CA-BF6A-BE14A7AC1DAB}"/>
              </a:ext>
            </a:extLst>
          </p:cNvPr>
          <p:cNvSpPr>
            <a:spLocks noGrp="1"/>
          </p:cNvSpPr>
          <p:nvPr/>
        </p:nvSpPr>
        <p:spPr>
          <a:xfrm>
            <a:off x="609600" y="1257300"/>
            <a:ext cx="10972800" cy="57150"/>
          </a:xfrm>
          <a:prstGeom prst="rect">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4" name="guidance-surface">
            <a:extLst>
              <a:ext uri="{FF2B5EF4-FFF2-40B4-BE49-F238E27FC236}">
                <a16:creationId xmlns:a16="http://schemas.microsoft.com/office/drawing/2014/main" id="{0A0DB4AE-C1A0-4807-8D49-F8E0C716A648}"/>
              </a:ext>
            </a:extLst>
          </p:cNvPr>
          <p:cNvSpPr>
            <a:spLocks noGrp="1"/>
          </p:cNvSpPr>
          <p:nvPr/>
        </p:nvSpPr>
        <p:spPr>
          <a:xfrm>
            <a:off x="61547" y="1885950"/>
            <a:ext cx="3653202" cy="3638550"/>
          </a:xfrm>
          <a:prstGeom prst="roundRect">
            <a:avLst>
              <a:gd name="adj" fmla="val 3488"/>
            </a:avLst>
          </a:prstGeom>
          <a:solidFill>
            <a:srgbClr val="DFF4F0"/>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5" name="guidance-heading">
            <a:extLst>
              <a:ext uri="{FF2B5EF4-FFF2-40B4-BE49-F238E27FC236}">
                <a16:creationId xmlns:a16="http://schemas.microsoft.com/office/drawing/2014/main" id="{1AF1598D-6526-4BBE-9C6D-CCA71EFA13BB}"/>
              </a:ext>
            </a:extLst>
          </p:cNvPr>
          <p:cNvSpPr>
            <a:spLocks noGrp="1"/>
          </p:cNvSpPr>
          <p:nvPr/>
        </p:nvSpPr>
        <p:spPr>
          <a:xfrm>
            <a:off x="697523" y="1526931"/>
            <a:ext cx="2381250" cy="342900"/>
          </a:xfrm>
          <a:prstGeom prst="rect">
            <a:avLst/>
          </a:prstGeom>
          <a:noFill/>
          <a:ln w="0">
            <a:noFill/>
            <a:prstDash val="solid"/>
          </a:ln>
        </p:spPr>
        <p:txBody>
          <a:bodyPr>
            <a:noAutofit/>
          </a:bodyPr>
          <a:lstStyle/>
          <a:p>
            <a:pPr>
              <a:defRPr sz="1875" b="1">
                <a:solidFill>
                  <a:srgbClr val="102A43"/>
                </a:solidFill>
                <a:latin typeface="Bitstream Charter"/>
                <a:ea typeface="Bitstream Charter"/>
                <a:cs typeface="Bitstream Charter"/>
              </a:defRPr>
            </a:pPr>
            <a:r>
              <a:rPr sz="1875" b="1" dirty="0">
                <a:solidFill>
                  <a:srgbClr val="102A43"/>
                </a:solidFill>
                <a:latin typeface="Arial" panose="020B0604020202020204" pitchFamily="34" charset="0"/>
                <a:ea typeface="Bitstream Charter"/>
                <a:cs typeface="Arial" panose="020B0604020202020204" pitchFamily="34" charset="0"/>
              </a:rPr>
              <a:t>National guidance</a:t>
            </a:r>
          </a:p>
        </p:txBody>
      </p:sp>
      <p:sp>
        <p:nvSpPr>
          <p:cNvPr id="6" name="guidance-bullets">
            <a:extLst>
              <a:ext uri="{FF2B5EF4-FFF2-40B4-BE49-F238E27FC236}">
                <a16:creationId xmlns:a16="http://schemas.microsoft.com/office/drawing/2014/main" id="{BF637FEE-D75C-410D-AC91-14F3D6C3FE23}"/>
              </a:ext>
            </a:extLst>
          </p:cNvPr>
          <p:cNvSpPr>
            <a:spLocks noGrp="1"/>
          </p:cNvSpPr>
          <p:nvPr/>
        </p:nvSpPr>
        <p:spPr>
          <a:xfrm>
            <a:off x="-15936" y="1984131"/>
            <a:ext cx="3734531" cy="2489688"/>
          </a:xfrm>
          <a:prstGeom prst="rect">
            <a:avLst/>
          </a:prstGeom>
          <a:noFill/>
          <a:ln w="0">
            <a:noFill/>
            <a:prstDash val="solid"/>
          </a:ln>
        </p:spPr>
        <p:txBody>
          <a:bodyPr>
            <a:noAutofit/>
          </a:bodyPr>
          <a:lstStyle/>
          <a:p>
            <a:pPr marL="228600" indent="-101600">
              <a:spcAft>
                <a:spcPts val="500"/>
              </a:spcAft>
              <a:buChar char="•"/>
              <a:defRPr sz="1275">
                <a:solidFill>
                  <a:srgbClr val="172B3A"/>
                </a:solidFill>
                <a:latin typeface="Bitstream Charter"/>
                <a:ea typeface="Bitstream Charter"/>
                <a:cs typeface="Bitstream Charter"/>
              </a:defRPr>
            </a:pPr>
            <a:r>
              <a:rPr sz="1800" dirty="0">
                <a:solidFill>
                  <a:srgbClr val="172B3A"/>
                </a:solidFill>
                <a:latin typeface="Arial" panose="020B0604020202020204" pitchFamily="34" charset="0"/>
                <a:ea typeface="Bitstream Charter"/>
                <a:cs typeface="Arial" panose="020B0604020202020204" pitchFamily="34" charset="0"/>
              </a:rPr>
              <a:t>NICE NG209 recommends prevention and person-</a:t>
            </a:r>
            <a:r>
              <a:rPr sz="1800" dirty="0" err="1">
                <a:solidFill>
                  <a:srgbClr val="172B3A"/>
                </a:solidFill>
                <a:latin typeface="Arial" panose="020B0604020202020204" pitchFamily="34" charset="0"/>
                <a:ea typeface="Bitstream Charter"/>
                <a:cs typeface="Arial" panose="020B0604020202020204" pitchFamily="34" charset="0"/>
              </a:rPr>
              <a:t>centred</a:t>
            </a:r>
            <a:r>
              <a:rPr sz="1800" dirty="0">
                <a:solidFill>
                  <a:srgbClr val="172B3A"/>
                </a:solidFill>
                <a:latin typeface="Arial" panose="020B0604020202020204" pitchFamily="34" charset="0"/>
                <a:ea typeface="Bitstream Charter"/>
                <a:cs typeface="Arial" panose="020B0604020202020204" pitchFamily="34" charset="0"/>
              </a:rPr>
              <a:t> support for tobacco dependence.</a:t>
            </a:r>
          </a:p>
          <a:p>
            <a:pPr marL="228600" indent="-101600">
              <a:spcAft>
                <a:spcPts val="500"/>
              </a:spcAft>
              <a:buChar char="•"/>
              <a:defRPr sz="1275">
                <a:solidFill>
                  <a:srgbClr val="172B3A"/>
                </a:solidFill>
                <a:latin typeface="Bitstream Charter"/>
                <a:ea typeface="Bitstream Charter"/>
                <a:cs typeface="Bitstream Charter"/>
              </a:defRPr>
            </a:pPr>
            <a:r>
              <a:rPr sz="1800" dirty="0">
                <a:solidFill>
                  <a:srgbClr val="172B3A"/>
                </a:solidFill>
                <a:latin typeface="Arial" panose="020B0604020202020204" pitchFamily="34" charset="0"/>
                <a:ea typeface="Bitstream Charter"/>
                <a:cs typeface="Arial" panose="020B0604020202020204" pitchFamily="34" charset="0"/>
              </a:rPr>
              <a:t>The NHS states that nicotine vaping is not risk-free and that non-smokers should not vape.</a:t>
            </a:r>
          </a:p>
          <a:p>
            <a:pPr marL="228600" indent="-101600">
              <a:spcAft>
                <a:spcPts val="500"/>
              </a:spcAft>
              <a:buChar char="•"/>
              <a:defRPr sz="1275">
                <a:solidFill>
                  <a:srgbClr val="172B3A"/>
                </a:solidFill>
                <a:latin typeface="Bitstream Charter"/>
                <a:ea typeface="Bitstream Charter"/>
                <a:cs typeface="Bitstream Charter"/>
              </a:defRPr>
            </a:pPr>
            <a:r>
              <a:rPr sz="1800" dirty="0">
                <a:solidFill>
                  <a:srgbClr val="172B3A"/>
                </a:solidFill>
                <a:latin typeface="Arial" panose="020B0604020202020204" pitchFamily="34" charset="0"/>
                <a:ea typeface="Bitstream Charter"/>
                <a:cs typeface="Arial" panose="020B0604020202020204" pitchFamily="34" charset="0"/>
              </a:rPr>
              <a:t>For adults who smoke, switching completely from cigarettes to vaping can reduce exposure to many toxic chemicals while they work towards stopping smoking.</a:t>
            </a:r>
          </a:p>
        </p:txBody>
      </p:sp>
      <p:sp>
        <p:nvSpPr>
          <p:cNvPr id="7" name="local-surface">
            <a:extLst>
              <a:ext uri="{FF2B5EF4-FFF2-40B4-BE49-F238E27FC236}">
                <a16:creationId xmlns:a16="http://schemas.microsoft.com/office/drawing/2014/main" id="{21543555-812D-4D12-A55A-6AC1DD96C731}"/>
              </a:ext>
            </a:extLst>
          </p:cNvPr>
          <p:cNvSpPr>
            <a:spLocks noGrp="1"/>
          </p:cNvSpPr>
          <p:nvPr/>
        </p:nvSpPr>
        <p:spPr>
          <a:xfrm>
            <a:off x="3935835" y="1885950"/>
            <a:ext cx="3333750" cy="3638550"/>
          </a:xfrm>
          <a:prstGeom prst="roundRect">
            <a:avLst>
              <a:gd name="adj" fmla="val 3429"/>
            </a:avLst>
          </a:prstGeom>
          <a:solidFill>
            <a:srgbClr val="FFF8E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8" name="local-heading">
            <a:extLst>
              <a:ext uri="{FF2B5EF4-FFF2-40B4-BE49-F238E27FC236}">
                <a16:creationId xmlns:a16="http://schemas.microsoft.com/office/drawing/2014/main" id="{64ED7796-4B46-421A-96D8-641193C481D9}"/>
              </a:ext>
            </a:extLst>
          </p:cNvPr>
          <p:cNvSpPr>
            <a:spLocks noGrp="1"/>
          </p:cNvSpPr>
          <p:nvPr/>
        </p:nvSpPr>
        <p:spPr>
          <a:xfrm>
            <a:off x="4470156" y="1504950"/>
            <a:ext cx="2476500" cy="342900"/>
          </a:xfrm>
          <a:prstGeom prst="rect">
            <a:avLst/>
          </a:prstGeom>
          <a:noFill/>
          <a:ln w="0">
            <a:noFill/>
            <a:prstDash val="solid"/>
          </a:ln>
        </p:spPr>
        <p:txBody>
          <a:bodyPr>
            <a:noAutofit/>
          </a:bodyPr>
          <a:lstStyle/>
          <a:p>
            <a:pPr>
              <a:defRPr sz="1875" b="1">
                <a:solidFill>
                  <a:srgbClr val="102A43"/>
                </a:solidFill>
                <a:latin typeface="Bitstream Charter"/>
                <a:ea typeface="Bitstream Charter"/>
                <a:cs typeface="Bitstream Charter"/>
              </a:defRPr>
            </a:pPr>
            <a:r>
              <a:rPr sz="1875" b="1" dirty="0">
                <a:solidFill>
                  <a:srgbClr val="102A43"/>
                </a:solidFill>
                <a:latin typeface="Arial" panose="020B0604020202020204" pitchFamily="34" charset="0"/>
                <a:ea typeface="Bitstream Charter"/>
                <a:cs typeface="Arial" panose="020B0604020202020204" pitchFamily="34" charset="0"/>
              </a:rPr>
              <a:t>Local opportunity</a:t>
            </a:r>
          </a:p>
        </p:txBody>
      </p:sp>
      <p:sp>
        <p:nvSpPr>
          <p:cNvPr id="9" name="local-bullets">
            <a:extLst>
              <a:ext uri="{FF2B5EF4-FFF2-40B4-BE49-F238E27FC236}">
                <a16:creationId xmlns:a16="http://schemas.microsoft.com/office/drawing/2014/main" id="{F09C28FB-B3AB-4C0D-B07E-6A3A729F52DC}"/>
              </a:ext>
            </a:extLst>
          </p:cNvPr>
          <p:cNvSpPr>
            <a:spLocks noGrp="1"/>
          </p:cNvSpPr>
          <p:nvPr/>
        </p:nvSpPr>
        <p:spPr>
          <a:xfrm>
            <a:off x="3909466" y="1984131"/>
            <a:ext cx="3333749" cy="2296258"/>
          </a:xfrm>
          <a:prstGeom prst="rect">
            <a:avLst/>
          </a:prstGeom>
          <a:noFill/>
          <a:ln w="0">
            <a:noFill/>
            <a:prstDash val="solid"/>
          </a:ln>
        </p:spPr>
        <p:txBody>
          <a:bodyPr>
            <a:noAutofit/>
          </a:bodyPr>
          <a:lstStyle/>
          <a:p>
            <a:pPr marL="228600" indent="-101600">
              <a:spcAft>
                <a:spcPts val="500"/>
              </a:spcAft>
              <a:buChar char="•"/>
              <a:defRPr sz="1275">
                <a:solidFill>
                  <a:srgbClr val="172B3A"/>
                </a:solidFill>
                <a:latin typeface="Bitstream Charter"/>
                <a:ea typeface="Bitstream Charter"/>
                <a:cs typeface="Bitstream Charter"/>
              </a:defRPr>
            </a:pPr>
            <a:r>
              <a:rPr sz="1800" dirty="0">
                <a:latin typeface="Arial"/>
              </a:rPr>
              <a:t>Birmingham offers 12 weeks of stop-smoking advice and access to treatments such as NRT or e-cigarettes.
Young adults need flexible, evening-friendly support around study, employment, travel and social life.
Peer-led support can make help visible before dependence becomes established.</a:t>
            </a:r>
          </a:p>
        </p:txBody>
      </p:sp>
      <p:sp>
        <p:nvSpPr>
          <p:cNvPr id="10" name="campaign-position">
            <a:extLst>
              <a:ext uri="{FF2B5EF4-FFF2-40B4-BE49-F238E27FC236}">
                <a16:creationId xmlns:a16="http://schemas.microsoft.com/office/drawing/2014/main" id="{514FAB5C-FBF7-491A-912C-979A24609D19}"/>
              </a:ext>
            </a:extLst>
          </p:cNvPr>
          <p:cNvSpPr>
            <a:spLocks noGrp="1"/>
          </p:cNvSpPr>
          <p:nvPr/>
        </p:nvSpPr>
        <p:spPr>
          <a:xfrm>
            <a:off x="7434086" y="1885950"/>
            <a:ext cx="4111134" cy="3638550"/>
          </a:xfrm>
          <a:prstGeom prst="roundRect">
            <a:avLst>
              <a:gd name="adj" fmla="val 3141"/>
            </a:avLst>
          </a:prstGeom>
          <a:solidFill>
            <a:srgbClr val="102A43"/>
          </a:solidFill>
          <a:ln w="0">
            <a:noFill/>
            <a:prstDash val="solid"/>
          </a:ln>
        </p:spPr>
        <p:txBody>
          <a:bodyPr/>
          <a:lstStyle/>
          <a:p>
            <a:endParaRPr lang="en-GB" dirty="0">
              <a:latin typeface="Arial" panose="020B0604020202020204" pitchFamily="34" charset="0"/>
              <a:cs typeface="Arial" panose="020B0604020202020204" pitchFamily="34" charset="0"/>
            </a:endParaRPr>
          </a:p>
        </p:txBody>
      </p:sp>
      <p:sp>
        <p:nvSpPr>
          <p:cNvPr id="11" name="position-heading">
            <a:extLst>
              <a:ext uri="{FF2B5EF4-FFF2-40B4-BE49-F238E27FC236}">
                <a16:creationId xmlns:a16="http://schemas.microsoft.com/office/drawing/2014/main" id="{8999313F-985F-4126-9D91-5D4843FB4C6F}"/>
              </a:ext>
            </a:extLst>
          </p:cNvPr>
          <p:cNvSpPr>
            <a:spLocks noGrp="1"/>
          </p:cNvSpPr>
          <p:nvPr/>
        </p:nvSpPr>
        <p:spPr>
          <a:xfrm>
            <a:off x="8113835" y="1485900"/>
            <a:ext cx="2876550" cy="323850"/>
          </a:xfrm>
          <a:prstGeom prst="rect">
            <a:avLst/>
          </a:prstGeom>
          <a:noFill/>
          <a:ln w="0">
            <a:noFill/>
            <a:prstDash val="solid"/>
          </a:ln>
        </p:spPr>
        <p:txBody>
          <a:bodyPr>
            <a:noAutofit/>
          </a:bodyPr>
          <a:lstStyle/>
          <a:p>
            <a:pPr>
              <a:defRPr sz="1875" b="1">
                <a:solidFill>
                  <a:srgbClr val="FFFFFF"/>
                </a:solidFill>
                <a:latin typeface="Bitstream Charter"/>
                <a:ea typeface="Bitstream Charter"/>
                <a:cs typeface="Bitstream Charter"/>
              </a:defRPr>
            </a:pPr>
            <a:r>
              <a:rPr sz="1875" b="1" dirty="0">
                <a:highlight>
                  <a:srgbClr val="000000"/>
                </a:highlight>
                <a:latin typeface="Arial" panose="020B0604020202020204" pitchFamily="34" charset="0"/>
                <a:ea typeface="Bitstream Charter"/>
                <a:cs typeface="Arial" panose="020B0604020202020204" pitchFamily="34" charset="0"/>
              </a:rPr>
              <a:t>Campaign position</a:t>
            </a:r>
          </a:p>
        </p:txBody>
      </p:sp>
      <p:sp>
        <p:nvSpPr>
          <p:cNvPr id="12" name="position-text">
            <a:extLst>
              <a:ext uri="{FF2B5EF4-FFF2-40B4-BE49-F238E27FC236}">
                <a16:creationId xmlns:a16="http://schemas.microsoft.com/office/drawing/2014/main" id="{4FAAB771-DAA6-428C-BFE7-669426AD509F}"/>
              </a:ext>
            </a:extLst>
          </p:cNvPr>
          <p:cNvSpPr>
            <a:spLocks noGrp="1"/>
          </p:cNvSpPr>
          <p:nvPr/>
        </p:nvSpPr>
        <p:spPr>
          <a:xfrm>
            <a:off x="7537205" y="1895475"/>
            <a:ext cx="3861289" cy="1809750"/>
          </a:xfrm>
          <a:prstGeom prst="rect">
            <a:avLst/>
          </a:prstGeom>
          <a:noFill/>
          <a:ln w="0">
            <a:noFill/>
            <a:prstDash val="solid"/>
          </a:ln>
        </p:spPr>
        <p:txBody>
          <a:bodyPr>
            <a:noAutofit/>
          </a:bodyPr>
          <a:lstStyle/>
          <a:p>
            <a:pPr>
              <a:defRPr sz="1650">
                <a:solidFill>
                  <a:srgbClr val="FFFFFF"/>
                </a:solidFill>
                <a:latin typeface="Bitstream Charter"/>
                <a:ea typeface="Bitstream Charter"/>
                <a:cs typeface="Bitstream Charter"/>
              </a:defRPr>
            </a:pPr>
            <a:r>
              <a:rPr sz="1800" dirty="0">
                <a:latin typeface="Arial"/>
              </a:rPr>
              <a:t>Support people who smoke to quit tobacco safely.
Help non-smokers and exclusive vapers avoid or end nicotine dependence.
Never shame people for using nicotine.
Smoking causes the greatest known harm; vaping is not risk-free and can maintain nicotine dependence.</a:t>
            </a:r>
          </a:p>
        </p:txBody>
      </p:sp>
      <p:sp>
        <p:nvSpPr>
          <p:cNvPr id="13" name="citation">
            <a:extLst>
              <a:ext uri="{FF2B5EF4-FFF2-40B4-BE49-F238E27FC236}">
                <a16:creationId xmlns:a16="http://schemas.microsoft.com/office/drawing/2014/main" id="{6A9A8C91-31A8-4910-BA24-E800E5D000E3}"/>
              </a:ext>
            </a:extLst>
          </p:cNvPr>
          <p:cNvSpPr>
            <a:spLocks noGrp="1"/>
          </p:cNvSpPr>
          <p:nvPr/>
        </p:nvSpPr>
        <p:spPr>
          <a:xfrm>
            <a:off x="609600" y="5715000"/>
            <a:ext cx="8763000" cy="209550"/>
          </a:xfrm>
          <a:prstGeom prst="rect">
            <a:avLst/>
          </a:prstGeom>
          <a:noFill/>
          <a:ln w="0">
            <a:noFill/>
            <a:prstDash val="solid"/>
          </a:ln>
        </p:spPr>
        <p:txBody>
          <a:bodyPr>
            <a:noAutofit/>
          </a:bodyPr>
          <a:lstStyle/>
          <a:p>
            <a:r>
              <a:rPr sz="1800">
                <a:latin typeface="Arial"/>
              </a:rPr>
              <a:t>(NICE, 2025; NHS, 2025a; Birmingham City Council, 2025; Department of Health and Social Care, 2023; Lindson et al., 2026; OHID, 2022)</a:t>
            </a:r>
          </a:p>
        </p:txBody>
      </p:sp>
      <p:sp>
        <p:nvSpPr>
          <p:cNvPr id="14" name="footer">
            <a:extLst>
              <a:ext uri="{FF2B5EF4-FFF2-40B4-BE49-F238E27FC236}">
                <a16:creationId xmlns:a16="http://schemas.microsoft.com/office/drawing/2014/main" id="{ABFF8FF5-57FB-473E-91A9-E959FCA8AFA1}"/>
              </a:ext>
            </a:extLst>
          </p:cNvPr>
          <p:cNvSpPr>
            <a:spLocks noGrp="1"/>
          </p:cNvSpPr>
          <p:nvPr/>
        </p:nvSpPr>
        <p:spPr>
          <a:xfrm>
            <a:off x="609600" y="6496050"/>
            <a:ext cx="4572000" cy="190500"/>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Own Your Air | Birmingham pilot campaign</a:t>
            </a:r>
          </a:p>
        </p:txBody>
      </p:sp>
      <p:sp>
        <p:nvSpPr>
          <p:cNvPr id="15" name="speaker">
            <a:extLst>
              <a:ext uri="{FF2B5EF4-FFF2-40B4-BE49-F238E27FC236}">
                <a16:creationId xmlns:a16="http://schemas.microsoft.com/office/drawing/2014/main" id="{2C6E1B24-7957-4CCC-A34E-1A4E324BEA9B}"/>
              </a:ext>
            </a:extLst>
          </p:cNvPr>
          <p:cNvSpPr>
            <a:spLocks noGrp="1"/>
          </p:cNvSpPr>
          <p:nvPr/>
        </p:nvSpPr>
        <p:spPr>
          <a:xfrm>
            <a:off x="7810500" y="6496050"/>
            <a:ext cx="2857500" cy="190500"/>
          </a:xfrm>
          <a:prstGeom prst="rect">
            <a:avLst/>
          </a:prstGeom>
          <a:noFill/>
          <a:ln w="0">
            <a:noFill/>
            <a:prstDash val="solid"/>
          </a:ln>
        </p:spPr>
        <p:txBody>
          <a:bodyPr>
            <a:noAutofit/>
          </a:bodyPr>
          <a:lstStyle/>
          <a:p>
            <a:pPr algn="r">
              <a:defRPr sz="825">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Presenter 1: Rationale</a:t>
            </a:r>
          </a:p>
        </p:txBody>
      </p:sp>
      <p:sp>
        <p:nvSpPr>
          <p:cNvPr id="16" name="page">
            <a:extLst>
              <a:ext uri="{FF2B5EF4-FFF2-40B4-BE49-F238E27FC236}">
                <a16:creationId xmlns:a16="http://schemas.microsoft.com/office/drawing/2014/main" id="{645900EC-C608-43A5-8D24-A7E2E7986ED7}"/>
              </a:ext>
            </a:extLst>
          </p:cNvPr>
          <p:cNvSpPr>
            <a:spLocks noGrp="1"/>
          </p:cNvSpPr>
          <p:nvPr/>
        </p:nvSpPr>
        <p:spPr>
          <a:xfrm>
            <a:off x="11087100" y="6496050"/>
            <a:ext cx="495300" cy="190500"/>
          </a:xfrm>
          <a:prstGeom prst="rect">
            <a:avLst/>
          </a:prstGeom>
          <a:noFill/>
          <a:ln w="0">
            <a:noFill/>
            <a:prstDash val="solid"/>
          </a:ln>
        </p:spPr>
        <p:txBody>
          <a:bodyPr>
            <a:noAutofit/>
          </a:bodyPr>
          <a:lstStyle/>
          <a:p>
            <a:pPr algn="r">
              <a:defRPr sz="900">
                <a:solidFill>
                  <a:srgbClr val="5C6B73"/>
                </a:solidFill>
                <a:latin typeface="Bitstream Charter"/>
                <a:ea typeface="Bitstream Charter"/>
                <a:cs typeface="Bitstream Charter"/>
              </a:defRPr>
            </a:pPr>
            <a:r>
              <a:rPr sz="1800">
                <a:latin typeface="Arial"/>
              </a:rPr>
              <a:t>3</a:t>
            </a:r>
          </a:p>
        </p:txBody>
      </p:sp>
    </p:spTree>
    <p:extLst>
      <p:ext uri="{BB962C8B-B14F-4D97-AF65-F5344CB8AC3E}">
        <p14:creationId xmlns:p14="http://schemas.microsoft.com/office/powerpoint/2010/main" val="145594812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4F7F9"/>
        </a:solidFill>
        <a:effectLst/>
      </p:bgPr>
    </p:bg>
    <p:spTree>
      <p:nvGrpSpPr>
        <p:cNvPr id="1" name=""/>
        <p:cNvGrpSpPr/>
        <p:nvPr/>
      </p:nvGrpSpPr>
      <p:grpSpPr>
        <a:xfrm>
          <a:off x="0" y="0"/>
          <a:ext cx="0" cy="0"/>
          <a:chOff x="0" y="0"/>
          <a:chExt cx="0" cy="0"/>
        </a:xfrm>
      </p:grpSpPr>
      <p:sp>
        <p:nvSpPr>
          <p:cNvPr id="18" name="title">
            <a:extLst>
              <a:ext uri="{FF2B5EF4-FFF2-40B4-BE49-F238E27FC236}">
                <a16:creationId xmlns:a16="http://schemas.microsoft.com/office/drawing/2014/main" id="{B47C1B66-7EEA-4D5A-955B-1A679D949C82}"/>
              </a:ext>
            </a:extLst>
          </p:cNvPr>
          <p:cNvSpPr>
            <a:spLocks noGrp="1"/>
          </p:cNvSpPr>
          <p:nvPr/>
        </p:nvSpPr>
        <p:spPr>
          <a:xfrm>
            <a:off x="609600" y="400050"/>
            <a:ext cx="8858250" cy="495300"/>
          </a:xfrm>
          <a:prstGeom prst="rect">
            <a:avLst/>
          </a:prstGeom>
          <a:noFill/>
          <a:ln w="0">
            <a:noFill/>
            <a:prstDash val="solid"/>
          </a:ln>
        </p:spPr>
        <p:txBody>
          <a:bodyPr>
            <a:noAutofit/>
          </a:bodyPr>
          <a:lstStyle/>
          <a:p>
            <a:pPr>
              <a:defRPr sz="2550" b="1">
                <a:solidFill>
                  <a:srgbClr val="102A43"/>
                </a:solidFill>
                <a:latin typeface="Bitstream Charter"/>
                <a:ea typeface="Bitstream Charter"/>
                <a:cs typeface="Bitstream Charter"/>
              </a:defRPr>
            </a:pPr>
            <a:r>
              <a:rPr sz="2550" b="1">
                <a:solidFill>
                  <a:srgbClr val="102A43"/>
                </a:solidFill>
                <a:latin typeface="Arial" panose="020B0604020202020204" pitchFamily="34" charset="0"/>
                <a:ea typeface="Bitstream Charter"/>
                <a:cs typeface="Arial" panose="020B0604020202020204" pitchFamily="34" charset="0"/>
              </a:rPr>
              <a:t>Young adults remain a priority group</a:t>
            </a:r>
          </a:p>
        </p:txBody>
      </p:sp>
      <p:sp>
        <p:nvSpPr>
          <p:cNvPr id="2" name="subtitle">
            <a:extLst>
              <a:ext uri="{FF2B5EF4-FFF2-40B4-BE49-F238E27FC236}">
                <a16:creationId xmlns:a16="http://schemas.microsoft.com/office/drawing/2014/main" id="{7ECF03B0-3425-481D-984D-8406189738B2}"/>
              </a:ext>
            </a:extLst>
          </p:cNvPr>
          <p:cNvSpPr>
            <a:spLocks noGrp="1"/>
          </p:cNvSpPr>
          <p:nvPr/>
        </p:nvSpPr>
        <p:spPr>
          <a:xfrm>
            <a:off x="628650" y="952500"/>
            <a:ext cx="9810750" cy="285750"/>
          </a:xfrm>
          <a:prstGeom prst="rect">
            <a:avLst/>
          </a:prstGeom>
          <a:noFill/>
          <a:ln w="0">
            <a:noFill/>
            <a:prstDash val="solid"/>
          </a:ln>
        </p:spPr>
        <p:txBody>
          <a:bodyPr>
            <a:noAutofit/>
          </a:bodyPr>
          <a:lstStyle/>
          <a:p>
            <a:pPr>
              <a:defRPr sz="1200">
                <a:solidFill>
                  <a:srgbClr val="5C6B73"/>
                </a:solidFill>
                <a:latin typeface="Bitstream Charter"/>
                <a:ea typeface="Bitstream Charter"/>
                <a:cs typeface="Bitstream Charter"/>
              </a:defRPr>
            </a:pPr>
            <a:r>
              <a:rPr sz="1800" dirty="0">
                <a:solidFill>
                  <a:srgbClr val="5C6B73"/>
                </a:solidFill>
                <a:latin typeface="Arial" panose="020B0604020202020204" pitchFamily="34" charset="0"/>
                <a:ea typeface="Bitstream Charter"/>
                <a:cs typeface="Arial" panose="020B0604020202020204" pitchFamily="34" charset="0"/>
              </a:rPr>
              <a:t>The </a:t>
            </a:r>
            <a:r>
              <a:rPr lang="en-GB" sz="1800" dirty="0">
                <a:solidFill>
                  <a:srgbClr val="5C6B73"/>
                </a:solidFill>
                <a:latin typeface="Arial" panose="020B0604020202020204" pitchFamily="34" charset="0"/>
                <a:ea typeface="Bitstream Charter"/>
                <a:cs typeface="Arial" panose="020B0604020202020204" pitchFamily="34" charset="0"/>
              </a:rPr>
              <a:t>nearest and suitable</a:t>
            </a:r>
            <a:r>
              <a:rPr sz="1800" dirty="0">
                <a:solidFill>
                  <a:srgbClr val="5C6B73"/>
                </a:solidFill>
                <a:latin typeface="Arial" panose="020B0604020202020204" pitchFamily="34" charset="0"/>
                <a:ea typeface="Bitstream Charter"/>
                <a:cs typeface="Arial" panose="020B0604020202020204" pitchFamily="34" charset="0"/>
              </a:rPr>
              <a:t> available official age bands show substantial nicotine-product use</a:t>
            </a:r>
          </a:p>
        </p:txBody>
      </p:sp>
      <p:sp>
        <p:nvSpPr>
          <p:cNvPr id="3" name="Rectangle 2">
            <a:extLst>
              <a:ext uri="{FF2B5EF4-FFF2-40B4-BE49-F238E27FC236}">
                <a16:creationId xmlns:a16="http://schemas.microsoft.com/office/drawing/2014/main" id="{CF1A6E96-D0BF-45D0-9B6C-2A758CBE0B01}"/>
              </a:ext>
            </a:extLst>
          </p:cNvPr>
          <p:cNvSpPr>
            <a:spLocks noGrp="1"/>
          </p:cNvSpPr>
          <p:nvPr/>
        </p:nvSpPr>
        <p:spPr>
          <a:xfrm>
            <a:off x="609600" y="1257300"/>
            <a:ext cx="10972800" cy="57150"/>
          </a:xfrm>
          <a:prstGeom prst="rect">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4" name="stat-card">
            <a:extLst>
              <a:ext uri="{FF2B5EF4-FFF2-40B4-BE49-F238E27FC236}">
                <a16:creationId xmlns:a16="http://schemas.microsoft.com/office/drawing/2014/main" id="{9DA0846E-D955-4F46-AB3A-036F3B649610}"/>
              </a:ext>
            </a:extLst>
          </p:cNvPr>
          <p:cNvSpPr>
            <a:spLocks noGrp="1"/>
          </p:cNvSpPr>
          <p:nvPr/>
        </p:nvSpPr>
        <p:spPr>
          <a:xfrm>
            <a:off x="609600" y="1714500"/>
            <a:ext cx="2895600" cy="3238500"/>
          </a:xfrm>
          <a:prstGeom prst="roundRect">
            <a:avLst>
              <a:gd name="adj" fmla="val 3947"/>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5" name="stat-value">
            <a:extLst>
              <a:ext uri="{FF2B5EF4-FFF2-40B4-BE49-F238E27FC236}">
                <a16:creationId xmlns:a16="http://schemas.microsoft.com/office/drawing/2014/main" id="{0D33A573-3206-4067-831A-902204E256C6}"/>
              </a:ext>
            </a:extLst>
          </p:cNvPr>
          <p:cNvSpPr>
            <a:spLocks noGrp="1"/>
          </p:cNvSpPr>
          <p:nvPr/>
        </p:nvSpPr>
        <p:spPr>
          <a:xfrm>
            <a:off x="857250" y="2019300"/>
            <a:ext cx="2381250" cy="704850"/>
          </a:xfrm>
          <a:prstGeom prst="rect">
            <a:avLst/>
          </a:prstGeom>
          <a:noFill/>
          <a:ln w="0">
            <a:noFill/>
            <a:prstDash val="solid"/>
          </a:ln>
        </p:spPr>
        <p:txBody>
          <a:bodyPr>
            <a:noAutofit/>
          </a:bodyPr>
          <a:lstStyle/>
          <a:p>
            <a:pPr algn="ctr">
              <a:defRPr sz="4350" b="1">
                <a:solidFill>
                  <a:srgbClr val="007C83"/>
                </a:solidFill>
                <a:latin typeface="Bitstream Charter"/>
                <a:ea typeface="Bitstream Charter"/>
                <a:cs typeface="Bitstream Charter"/>
              </a:defRPr>
            </a:pPr>
            <a:r>
              <a:rPr sz="4350" b="1">
                <a:solidFill>
                  <a:srgbClr val="007C83"/>
                </a:solidFill>
                <a:latin typeface="Arial" panose="020B0604020202020204" pitchFamily="34" charset="0"/>
                <a:ea typeface="Bitstream Charter"/>
                <a:cs typeface="Arial" panose="020B0604020202020204" pitchFamily="34" charset="0"/>
              </a:rPr>
              <a:t>13.0%</a:t>
            </a:r>
          </a:p>
        </p:txBody>
      </p:sp>
      <p:sp>
        <p:nvSpPr>
          <p:cNvPr id="6" name="stat-label">
            <a:extLst>
              <a:ext uri="{FF2B5EF4-FFF2-40B4-BE49-F238E27FC236}">
                <a16:creationId xmlns:a16="http://schemas.microsoft.com/office/drawing/2014/main" id="{EE1E51D5-AA35-418B-9B75-B09DFEDF15E6}"/>
              </a:ext>
            </a:extLst>
          </p:cNvPr>
          <p:cNvSpPr>
            <a:spLocks noGrp="1"/>
          </p:cNvSpPr>
          <p:nvPr/>
        </p:nvSpPr>
        <p:spPr>
          <a:xfrm>
            <a:off x="876299" y="2857500"/>
            <a:ext cx="2473569" cy="1028700"/>
          </a:xfrm>
          <a:prstGeom prst="rect">
            <a:avLst/>
          </a:prstGeom>
          <a:noFill/>
          <a:ln w="0">
            <a:noFill/>
            <a:prstDash val="solid"/>
          </a:ln>
        </p:spPr>
        <p:txBody>
          <a:bodyPr>
            <a:noAutofit/>
          </a:bodyPr>
          <a:lstStyle/>
          <a:p>
            <a:pPr algn="ctr">
              <a:defRPr sz="1350"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of 16–2</a:t>
            </a:r>
            <a:r>
              <a:rPr lang="en-GB" sz="1800" b="1" dirty="0">
                <a:solidFill>
                  <a:srgbClr val="102A43"/>
                </a:solidFill>
                <a:latin typeface="Arial" panose="020B0604020202020204" pitchFamily="34" charset="0"/>
                <a:ea typeface="Bitstream Charter"/>
                <a:cs typeface="Arial" panose="020B0604020202020204" pitchFamily="34" charset="0"/>
              </a:rPr>
              <a:t>5 </a:t>
            </a:r>
            <a:r>
              <a:rPr sz="1800" b="1" dirty="0">
                <a:solidFill>
                  <a:srgbClr val="102A43"/>
                </a:solidFill>
                <a:latin typeface="Arial" panose="020B0604020202020204" pitchFamily="34" charset="0"/>
                <a:ea typeface="Bitstream Charter"/>
                <a:cs typeface="Arial" panose="020B0604020202020204" pitchFamily="34" charset="0"/>
              </a:rPr>
              <a:t>year</a:t>
            </a:r>
            <a:r>
              <a:rPr lang="en-GB" sz="1800" b="1" dirty="0">
                <a:solidFill>
                  <a:srgbClr val="102A43"/>
                </a:solidFill>
                <a:latin typeface="Arial" panose="020B0604020202020204" pitchFamily="34" charset="0"/>
                <a:ea typeface="Bitstream Charter"/>
                <a:cs typeface="Arial" panose="020B0604020202020204" pitchFamily="34" charset="0"/>
              </a:rPr>
              <a:t>s </a:t>
            </a:r>
            <a:r>
              <a:rPr sz="1800" b="1" dirty="0">
                <a:solidFill>
                  <a:srgbClr val="102A43"/>
                </a:solidFill>
                <a:latin typeface="Arial" panose="020B0604020202020204" pitchFamily="34" charset="0"/>
                <a:ea typeface="Bitstream Charter"/>
                <a:cs typeface="Arial" panose="020B0604020202020204" pitchFamily="34" charset="0"/>
              </a:rPr>
              <a:t>old in Great Britain used an e-cigarette daily or occasionally in 2024</a:t>
            </a:r>
          </a:p>
        </p:txBody>
      </p:sp>
      <p:sp>
        <p:nvSpPr>
          <p:cNvPr id="7" name="stat-source">
            <a:extLst>
              <a:ext uri="{FF2B5EF4-FFF2-40B4-BE49-F238E27FC236}">
                <a16:creationId xmlns:a16="http://schemas.microsoft.com/office/drawing/2014/main" id="{753AAF99-6E03-4710-A1F3-F44E28BC8303}"/>
              </a:ext>
            </a:extLst>
          </p:cNvPr>
          <p:cNvSpPr>
            <a:spLocks noGrp="1"/>
          </p:cNvSpPr>
          <p:nvPr/>
        </p:nvSpPr>
        <p:spPr>
          <a:xfrm>
            <a:off x="762000" y="4552950"/>
            <a:ext cx="2362200" cy="228600"/>
          </a:xfrm>
          <a:prstGeom prst="rect">
            <a:avLst/>
          </a:prstGeom>
          <a:noFill/>
          <a:ln w="0">
            <a:noFill/>
            <a:prstDash val="solid"/>
          </a:ln>
        </p:spPr>
        <p:txBody>
          <a:bodyPr>
            <a:noAutofit/>
          </a:bodyPr>
          <a:lstStyle/>
          <a:p>
            <a:r>
              <a:rPr sz="1800" dirty="0">
                <a:latin typeface="Arial"/>
              </a:rPr>
              <a:t>ONS, 2025</a:t>
            </a:r>
          </a:p>
        </p:txBody>
      </p:sp>
      <p:sp>
        <p:nvSpPr>
          <p:cNvPr id="8" name="stat-card">
            <a:extLst>
              <a:ext uri="{FF2B5EF4-FFF2-40B4-BE49-F238E27FC236}">
                <a16:creationId xmlns:a16="http://schemas.microsoft.com/office/drawing/2014/main" id="{A5BB1464-8F70-4B23-AC6A-977335FD438F}"/>
              </a:ext>
            </a:extLst>
          </p:cNvPr>
          <p:cNvSpPr>
            <a:spLocks noGrp="1"/>
          </p:cNvSpPr>
          <p:nvPr/>
        </p:nvSpPr>
        <p:spPr>
          <a:xfrm>
            <a:off x="3733800" y="1714500"/>
            <a:ext cx="2895600" cy="3238500"/>
          </a:xfrm>
          <a:prstGeom prst="roundRect">
            <a:avLst>
              <a:gd name="adj" fmla="val 3947"/>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9" name="stat-value">
            <a:extLst>
              <a:ext uri="{FF2B5EF4-FFF2-40B4-BE49-F238E27FC236}">
                <a16:creationId xmlns:a16="http://schemas.microsoft.com/office/drawing/2014/main" id="{86B7732C-FAB7-41D7-AB2F-7B47B8114BA0}"/>
              </a:ext>
            </a:extLst>
          </p:cNvPr>
          <p:cNvSpPr>
            <a:spLocks noGrp="1"/>
          </p:cNvSpPr>
          <p:nvPr/>
        </p:nvSpPr>
        <p:spPr>
          <a:xfrm>
            <a:off x="3981450" y="2019300"/>
            <a:ext cx="2381250" cy="704850"/>
          </a:xfrm>
          <a:prstGeom prst="rect">
            <a:avLst/>
          </a:prstGeom>
          <a:noFill/>
          <a:ln w="0">
            <a:noFill/>
            <a:prstDash val="solid"/>
          </a:ln>
        </p:spPr>
        <p:txBody>
          <a:bodyPr>
            <a:noAutofit/>
          </a:bodyPr>
          <a:lstStyle/>
          <a:p>
            <a:pPr algn="ctr">
              <a:defRPr sz="4350" b="1">
                <a:solidFill>
                  <a:srgbClr val="F26B5B"/>
                </a:solidFill>
                <a:latin typeface="Bitstream Charter"/>
                <a:ea typeface="Bitstream Charter"/>
                <a:cs typeface="Bitstream Charter"/>
              </a:defRPr>
            </a:pPr>
            <a:r>
              <a:rPr sz="4350" b="1">
                <a:solidFill>
                  <a:srgbClr val="F26B5B"/>
                </a:solidFill>
                <a:latin typeface="Arial" panose="020B0604020202020204" pitchFamily="34" charset="0"/>
                <a:ea typeface="Bitstream Charter"/>
                <a:cs typeface="Arial" panose="020B0604020202020204" pitchFamily="34" charset="0"/>
              </a:rPr>
              <a:t>8.1%</a:t>
            </a:r>
          </a:p>
        </p:txBody>
      </p:sp>
      <p:sp>
        <p:nvSpPr>
          <p:cNvPr id="10" name="stat-label">
            <a:extLst>
              <a:ext uri="{FF2B5EF4-FFF2-40B4-BE49-F238E27FC236}">
                <a16:creationId xmlns:a16="http://schemas.microsoft.com/office/drawing/2014/main" id="{3744D045-7C21-4BC2-B9ED-38AC4F05EFFA}"/>
              </a:ext>
            </a:extLst>
          </p:cNvPr>
          <p:cNvSpPr>
            <a:spLocks noGrp="1"/>
          </p:cNvSpPr>
          <p:nvPr/>
        </p:nvSpPr>
        <p:spPr>
          <a:xfrm>
            <a:off x="4000500" y="2857500"/>
            <a:ext cx="2362200" cy="1028700"/>
          </a:xfrm>
          <a:prstGeom prst="rect">
            <a:avLst/>
          </a:prstGeom>
          <a:noFill/>
          <a:ln w="0">
            <a:noFill/>
            <a:prstDash val="solid"/>
          </a:ln>
        </p:spPr>
        <p:txBody>
          <a:bodyPr>
            <a:noAutofit/>
          </a:bodyPr>
          <a:lstStyle/>
          <a:p>
            <a:pPr algn="ctr">
              <a:defRPr sz="1350"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of 18–2</a:t>
            </a:r>
            <a:r>
              <a:rPr lang="en-GB" sz="1800" b="1" dirty="0">
                <a:solidFill>
                  <a:srgbClr val="102A43"/>
                </a:solidFill>
                <a:latin typeface="Arial" panose="020B0604020202020204" pitchFamily="34" charset="0"/>
                <a:ea typeface="Bitstream Charter"/>
                <a:cs typeface="Arial" panose="020B0604020202020204" pitchFamily="34" charset="0"/>
              </a:rPr>
              <a:t>5 </a:t>
            </a:r>
            <a:r>
              <a:rPr sz="1800" b="1" dirty="0">
                <a:solidFill>
                  <a:srgbClr val="102A43"/>
                </a:solidFill>
                <a:latin typeface="Arial" panose="020B0604020202020204" pitchFamily="34" charset="0"/>
                <a:ea typeface="Bitstream Charter"/>
                <a:cs typeface="Arial" panose="020B0604020202020204" pitchFamily="34" charset="0"/>
              </a:rPr>
              <a:t>year</a:t>
            </a:r>
            <a:r>
              <a:rPr lang="en-GB" sz="1800" b="1" dirty="0">
                <a:solidFill>
                  <a:srgbClr val="102A43"/>
                </a:solidFill>
                <a:latin typeface="Arial" panose="020B0604020202020204" pitchFamily="34" charset="0"/>
                <a:ea typeface="Bitstream Charter"/>
                <a:cs typeface="Arial" panose="020B0604020202020204" pitchFamily="34" charset="0"/>
              </a:rPr>
              <a:t>s </a:t>
            </a:r>
            <a:r>
              <a:rPr sz="1800" b="1" dirty="0">
                <a:solidFill>
                  <a:srgbClr val="102A43"/>
                </a:solidFill>
                <a:latin typeface="Arial" panose="020B0604020202020204" pitchFamily="34" charset="0"/>
                <a:ea typeface="Bitstream Charter"/>
                <a:cs typeface="Arial" panose="020B0604020202020204" pitchFamily="34" charset="0"/>
              </a:rPr>
              <a:t>old in the UK smoked cigarettes in 2024</a:t>
            </a:r>
          </a:p>
        </p:txBody>
      </p:sp>
      <p:sp>
        <p:nvSpPr>
          <p:cNvPr id="11" name="stat-source">
            <a:extLst>
              <a:ext uri="{FF2B5EF4-FFF2-40B4-BE49-F238E27FC236}">
                <a16:creationId xmlns:a16="http://schemas.microsoft.com/office/drawing/2014/main" id="{AF88CE6D-1001-463B-8560-173087D44782}"/>
              </a:ext>
            </a:extLst>
          </p:cNvPr>
          <p:cNvSpPr>
            <a:spLocks noGrp="1"/>
          </p:cNvSpPr>
          <p:nvPr/>
        </p:nvSpPr>
        <p:spPr>
          <a:xfrm>
            <a:off x="4000500" y="4324350"/>
            <a:ext cx="2362200" cy="228600"/>
          </a:xfrm>
          <a:prstGeom prst="rect">
            <a:avLst/>
          </a:prstGeom>
          <a:noFill/>
          <a:ln w="0">
            <a:noFill/>
            <a:prstDash val="solid"/>
          </a:ln>
        </p:spPr>
        <p:txBody>
          <a:bodyPr>
            <a:noAutofit/>
          </a:bodyPr>
          <a:lstStyle/>
          <a:p>
            <a:r>
              <a:rPr sz="1800" dirty="0">
                <a:latin typeface="Arial"/>
              </a:rPr>
              <a:t>ONS, 2025; OHID, 2025</a:t>
            </a:r>
          </a:p>
        </p:txBody>
      </p:sp>
      <p:graphicFrame>
        <p:nvGraphicFramePr>
          <p:cNvPr id="29" name="Chart"/>
          <p:cNvGraphicFramePr/>
          <p:nvPr>
            <p:extLst>
              <p:ext uri="{D42A27DB-BD31-4B8C-83A1-F6EECF244321}">
                <p14:modId xmlns:p14="http://schemas.microsoft.com/office/powerpoint/2010/main" val="1912575020"/>
              </p:ext>
            </p:extLst>
          </p:nvPr>
        </p:nvGraphicFramePr>
        <p:xfrm>
          <a:off x="7086600" y="1695450"/>
          <a:ext cx="4495800" cy="2952750"/>
        </p:xfrm>
        <a:graphic>
          <a:graphicData uri="http://schemas.openxmlformats.org/drawingml/2006/chart">
            <c:chart xmlns:c="http://schemas.openxmlformats.org/drawingml/2006/chart" xmlns:r="http://schemas.openxmlformats.org/officeDocument/2006/relationships" r:id="rId3"/>
          </a:graphicData>
        </a:graphic>
      </p:graphicFrame>
      <p:sp>
        <p:nvSpPr>
          <p:cNvPr id="13" name="interpretation">
            <a:extLst>
              <a:ext uri="{FF2B5EF4-FFF2-40B4-BE49-F238E27FC236}">
                <a16:creationId xmlns:a16="http://schemas.microsoft.com/office/drawing/2014/main" id="{AB96BA0E-F2B8-44CD-894C-49F764499777}"/>
              </a:ext>
            </a:extLst>
          </p:cNvPr>
          <p:cNvSpPr>
            <a:spLocks noGrp="1"/>
          </p:cNvSpPr>
          <p:nvPr/>
        </p:nvSpPr>
        <p:spPr>
          <a:xfrm>
            <a:off x="628650" y="5162550"/>
            <a:ext cx="10972800" cy="1162050"/>
          </a:xfrm>
          <a:prstGeom prst="roundRect">
            <a:avLst>
              <a:gd name="adj" fmla="val 18182"/>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4" name="interpretation-text">
            <a:extLst>
              <a:ext uri="{FF2B5EF4-FFF2-40B4-BE49-F238E27FC236}">
                <a16:creationId xmlns:a16="http://schemas.microsoft.com/office/drawing/2014/main" id="{13CCF15E-C615-4724-AA70-59A7EA2DF215}"/>
              </a:ext>
            </a:extLst>
          </p:cNvPr>
          <p:cNvSpPr>
            <a:spLocks noGrp="1"/>
          </p:cNvSpPr>
          <p:nvPr/>
        </p:nvSpPr>
        <p:spPr>
          <a:xfrm>
            <a:off x="876299" y="5267325"/>
            <a:ext cx="10515600" cy="323850"/>
          </a:xfrm>
          <a:prstGeom prst="rect">
            <a:avLst/>
          </a:prstGeom>
          <a:noFill/>
          <a:ln w="0">
            <a:noFill/>
            <a:prstDash val="solid"/>
          </a:ln>
        </p:spPr>
        <p:txBody>
          <a:bodyPr>
            <a:noAutofit/>
          </a:bodyPr>
          <a:lstStyle/>
          <a:p>
            <a:pPr algn="ctr">
              <a:defRPr sz="1050">
                <a:solidFill>
                  <a:srgbClr val="5C6B73"/>
                </a:solidFill>
                <a:latin typeface="Bitstream Charter"/>
                <a:ea typeface="Bitstream Charter"/>
                <a:cs typeface="Bitstream Charter"/>
              </a:defRPr>
            </a:pPr>
            <a:r>
              <a:rPr sz="1800" dirty="0">
                <a:latin typeface="Arial"/>
              </a:rPr>
              <a:t>Different surveys and populations mean these figures provide context rather than a direct comparison. The campaign avoids scare tactics and focuses on accurate information and realistic support. (ONS, 2025; OHID, 2022; NHS, 2025c; WHO, 2024)</a:t>
            </a:r>
          </a:p>
        </p:txBody>
      </p:sp>
      <p:sp>
        <p:nvSpPr>
          <p:cNvPr id="15" name="footer">
            <a:extLst>
              <a:ext uri="{FF2B5EF4-FFF2-40B4-BE49-F238E27FC236}">
                <a16:creationId xmlns:a16="http://schemas.microsoft.com/office/drawing/2014/main" id="{EDFCB577-76E4-41B2-9550-70A59ADAE90C}"/>
              </a:ext>
            </a:extLst>
          </p:cNvPr>
          <p:cNvSpPr>
            <a:spLocks noGrp="1"/>
          </p:cNvSpPr>
          <p:nvPr/>
        </p:nvSpPr>
        <p:spPr>
          <a:xfrm>
            <a:off x="609600" y="6496050"/>
            <a:ext cx="4572000" cy="190500"/>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Own Your Air | Birmingham pilot campaign</a:t>
            </a:r>
          </a:p>
        </p:txBody>
      </p:sp>
      <p:sp>
        <p:nvSpPr>
          <p:cNvPr id="16" name="speaker">
            <a:extLst>
              <a:ext uri="{FF2B5EF4-FFF2-40B4-BE49-F238E27FC236}">
                <a16:creationId xmlns:a16="http://schemas.microsoft.com/office/drawing/2014/main" id="{D5042A8A-AFD2-4114-A8D8-9D644639F9F6}"/>
              </a:ext>
            </a:extLst>
          </p:cNvPr>
          <p:cNvSpPr>
            <a:spLocks noGrp="1"/>
          </p:cNvSpPr>
          <p:nvPr/>
        </p:nvSpPr>
        <p:spPr>
          <a:xfrm>
            <a:off x="7810500" y="6496050"/>
            <a:ext cx="2857500" cy="190500"/>
          </a:xfrm>
          <a:prstGeom prst="rect">
            <a:avLst/>
          </a:prstGeom>
          <a:noFill/>
          <a:ln w="0">
            <a:noFill/>
            <a:prstDash val="solid"/>
          </a:ln>
        </p:spPr>
        <p:txBody>
          <a:bodyPr>
            <a:noAutofit/>
          </a:bodyPr>
          <a:lstStyle/>
          <a:p>
            <a:pPr algn="r">
              <a:defRPr sz="825">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Presenter 1: Rationale</a:t>
            </a:r>
          </a:p>
        </p:txBody>
      </p:sp>
      <p:sp>
        <p:nvSpPr>
          <p:cNvPr id="17" name="page">
            <a:extLst>
              <a:ext uri="{FF2B5EF4-FFF2-40B4-BE49-F238E27FC236}">
                <a16:creationId xmlns:a16="http://schemas.microsoft.com/office/drawing/2014/main" id="{429282C1-464B-4163-9E49-B4B031D0FE85}"/>
              </a:ext>
            </a:extLst>
          </p:cNvPr>
          <p:cNvSpPr>
            <a:spLocks noGrp="1"/>
          </p:cNvSpPr>
          <p:nvPr/>
        </p:nvSpPr>
        <p:spPr>
          <a:xfrm>
            <a:off x="11087100" y="6496050"/>
            <a:ext cx="495300" cy="190500"/>
          </a:xfrm>
          <a:prstGeom prst="rect">
            <a:avLst/>
          </a:prstGeom>
          <a:noFill/>
          <a:ln w="0">
            <a:noFill/>
            <a:prstDash val="solid"/>
          </a:ln>
        </p:spPr>
        <p:txBody>
          <a:bodyPr>
            <a:noAutofit/>
          </a:bodyPr>
          <a:lstStyle/>
          <a:p>
            <a:pPr algn="r">
              <a:defRPr sz="900">
                <a:solidFill>
                  <a:srgbClr val="5C6B73"/>
                </a:solidFill>
                <a:latin typeface="Bitstream Charter"/>
                <a:ea typeface="Bitstream Charter"/>
                <a:cs typeface="Bitstream Charter"/>
              </a:defRPr>
            </a:pPr>
            <a:r>
              <a:rPr sz="1800">
                <a:latin typeface="Arial"/>
              </a:rPr>
              <a:t>4</a:t>
            </a:r>
          </a:p>
        </p:txBody>
      </p:sp>
      <p:sp>
        <p:nvSpPr>
          <p:cNvPr id="30" name="TextBox 29"/>
          <p:cNvSpPr txBox="1"/>
          <p:nvPr/>
        </p:nvSpPr>
        <p:spPr>
          <a:xfrm>
            <a:off x="0" y="0"/>
            <a:ext cx="0" cy="0"/>
          </a:xfrm>
          <a:prstGeom prst="rect">
            <a:avLst/>
          </a:prstGeom>
          <a:noFill/>
        </p:spPr>
        <p:txBody>
          <a:bodyPr wrap="square">
            <a:spAutoFit/>
          </a:bodyPr>
          <a:lstStyle/>
          <a:p>
            <a:r>
              <a:rPr sz="1800">
                <a:latin typeface="Arial"/>
              </a:rPr>
              <a:t>Life now: cravings, irritability, reduced concentration, financial cost, breathlessness and lower exercise tolerance. Longer term: smoking increases cancer, lung disease, heart disease and stroke risk; vaping is not risk-free and long-term effects remain under study.</a:t>
            </a:r>
          </a:p>
        </p:txBody>
      </p:sp>
    </p:spTree>
    <p:extLst>
      <p:ext uri="{BB962C8B-B14F-4D97-AF65-F5344CB8AC3E}">
        <p14:creationId xmlns:p14="http://schemas.microsoft.com/office/powerpoint/2010/main" val="155310187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FFF8EF"/>
        </a:solidFill>
        <a:effectLst/>
      </p:bgPr>
    </p:bg>
    <p:spTree>
      <p:nvGrpSpPr>
        <p:cNvPr id="1" name=""/>
        <p:cNvGrpSpPr/>
        <p:nvPr/>
      </p:nvGrpSpPr>
      <p:grpSpPr>
        <a:xfrm>
          <a:off x="0" y="0"/>
          <a:ext cx="0" cy="0"/>
          <a:chOff x="0" y="0"/>
          <a:chExt cx="0" cy="0"/>
        </a:xfrm>
      </p:grpSpPr>
      <p:sp>
        <p:nvSpPr>
          <p:cNvPr id="24" name="title">
            <a:extLst>
              <a:ext uri="{FF2B5EF4-FFF2-40B4-BE49-F238E27FC236}">
                <a16:creationId xmlns:a16="http://schemas.microsoft.com/office/drawing/2014/main" id="{3A9E0427-219C-4629-9471-B99AB3FC7C57}"/>
              </a:ext>
            </a:extLst>
          </p:cNvPr>
          <p:cNvSpPr>
            <a:spLocks noGrp="1"/>
          </p:cNvSpPr>
          <p:nvPr/>
        </p:nvSpPr>
        <p:spPr>
          <a:xfrm>
            <a:off x="609600" y="400050"/>
            <a:ext cx="8858250" cy="495300"/>
          </a:xfrm>
          <a:prstGeom prst="rect">
            <a:avLst/>
          </a:prstGeom>
          <a:noFill/>
          <a:ln w="0">
            <a:noFill/>
            <a:prstDash val="solid"/>
          </a:ln>
        </p:spPr>
        <p:txBody>
          <a:bodyPr>
            <a:noAutofit/>
          </a:bodyPr>
          <a:lstStyle/>
          <a:p>
            <a:pPr>
              <a:defRPr sz="2550" b="1">
                <a:solidFill>
                  <a:srgbClr val="102A43"/>
                </a:solidFill>
                <a:latin typeface="Bitstream Charter"/>
                <a:ea typeface="Bitstream Charter"/>
                <a:cs typeface="Bitstream Charter"/>
              </a:defRPr>
            </a:pPr>
            <a:r>
              <a:rPr sz="2550" b="1" dirty="0">
                <a:solidFill>
                  <a:srgbClr val="102A43"/>
                </a:solidFill>
                <a:latin typeface="Arial" panose="020B0604020202020204" pitchFamily="34" charset="0"/>
                <a:ea typeface="Bitstream Charter"/>
                <a:cs typeface="Arial" panose="020B0604020202020204" pitchFamily="34" charset="0"/>
              </a:rPr>
              <a:t>Three measurable aims guide the pilot</a:t>
            </a:r>
          </a:p>
        </p:txBody>
      </p:sp>
      <p:sp>
        <p:nvSpPr>
          <p:cNvPr id="2" name="subtitle">
            <a:extLst>
              <a:ext uri="{FF2B5EF4-FFF2-40B4-BE49-F238E27FC236}">
                <a16:creationId xmlns:a16="http://schemas.microsoft.com/office/drawing/2014/main" id="{492B1A38-2C31-491A-8124-A1A1B5912530}"/>
              </a:ext>
            </a:extLst>
          </p:cNvPr>
          <p:cNvSpPr>
            <a:spLocks noGrp="1"/>
          </p:cNvSpPr>
          <p:nvPr/>
        </p:nvSpPr>
        <p:spPr>
          <a:xfrm>
            <a:off x="628650" y="952500"/>
            <a:ext cx="9810750" cy="285750"/>
          </a:xfrm>
          <a:prstGeom prst="rect">
            <a:avLst/>
          </a:prstGeom>
          <a:noFill/>
          <a:ln w="0">
            <a:noFill/>
            <a:prstDash val="solid"/>
          </a:ln>
        </p:spPr>
        <p:txBody>
          <a:bodyPr>
            <a:noAutofit/>
          </a:bodyPr>
          <a:lstStyle/>
          <a:p>
            <a:pPr>
              <a:defRPr sz="1200">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Success means informed choices, supported change and a route into continuing care</a:t>
            </a:r>
          </a:p>
        </p:txBody>
      </p:sp>
      <p:sp>
        <p:nvSpPr>
          <p:cNvPr id="3" name="Rectangle 2">
            <a:extLst>
              <a:ext uri="{FF2B5EF4-FFF2-40B4-BE49-F238E27FC236}">
                <a16:creationId xmlns:a16="http://schemas.microsoft.com/office/drawing/2014/main" id="{8A292DE1-2441-404E-B480-14B8F2591DFA}"/>
              </a:ext>
            </a:extLst>
          </p:cNvPr>
          <p:cNvSpPr>
            <a:spLocks noGrp="1"/>
          </p:cNvSpPr>
          <p:nvPr/>
        </p:nvSpPr>
        <p:spPr>
          <a:xfrm>
            <a:off x="609600" y="1257300"/>
            <a:ext cx="10972800" cy="57150"/>
          </a:xfrm>
          <a:prstGeom prst="rect">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4" name="aim-card">
            <a:extLst>
              <a:ext uri="{FF2B5EF4-FFF2-40B4-BE49-F238E27FC236}">
                <a16:creationId xmlns:a16="http://schemas.microsoft.com/office/drawing/2014/main" id="{158C7FC1-E7E5-401F-B145-71286B7EDA2C}"/>
              </a:ext>
            </a:extLst>
          </p:cNvPr>
          <p:cNvSpPr>
            <a:spLocks noGrp="1"/>
          </p:cNvSpPr>
          <p:nvPr/>
        </p:nvSpPr>
        <p:spPr>
          <a:xfrm>
            <a:off x="609600" y="1809750"/>
            <a:ext cx="3429000" cy="3143250"/>
          </a:xfrm>
          <a:prstGeom prst="roundRect">
            <a:avLst>
              <a:gd name="adj" fmla="val 3636"/>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5" name="aim-number">
            <a:extLst>
              <a:ext uri="{FF2B5EF4-FFF2-40B4-BE49-F238E27FC236}">
                <a16:creationId xmlns:a16="http://schemas.microsoft.com/office/drawing/2014/main" id="{381F57B4-12A1-49B1-9F2F-4140ECAD0741}"/>
              </a:ext>
            </a:extLst>
          </p:cNvPr>
          <p:cNvSpPr>
            <a:spLocks noGrp="1"/>
          </p:cNvSpPr>
          <p:nvPr/>
        </p:nvSpPr>
        <p:spPr>
          <a:xfrm>
            <a:off x="838200" y="1927712"/>
            <a:ext cx="514350" cy="514350"/>
          </a:xfrm>
          <a:prstGeom prst="roundRect">
            <a:avLst>
              <a:gd name="adj" fmla="val 50000"/>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6" name="aim-number-text">
            <a:extLst>
              <a:ext uri="{FF2B5EF4-FFF2-40B4-BE49-F238E27FC236}">
                <a16:creationId xmlns:a16="http://schemas.microsoft.com/office/drawing/2014/main" id="{09DB971E-968D-4550-AE85-5528F7A9BD2D}"/>
              </a:ext>
            </a:extLst>
          </p:cNvPr>
          <p:cNvSpPr>
            <a:spLocks noGrp="1"/>
          </p:cNvSpPr>
          <p:nvPr/>
        </p:nvSpPr>
        <p:spPr>
          <a:xfrm>
            <a:off x="838200" y="1981199"/>
            <a:ext cx="514350" cy="285750"/>
          </a:xfrm>
          <a:prstGeom prst="rect">
            <a:avLst/>
          </a:prstGeom>
          <a:noFill/>
          <a:ln w="0">
            <a:noFill/>
            <a:prstDash val="solid"/>
          </a:ln>
        </p:spPr>
        <p:txBody>
          <a:bodyPr>
            <a:noAutofit/>
          </a:bodyPr>
          <a:lstStyle/>
          <a:p>
            <a:pPr algn="ctr">
              <a:defRPr sz="1800"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1</a:t>
            </a:r>
          </a:p>
        </p:txBody>
      </p:sp>
      <p:sp>
        <p:nvSpPr>
          <p:cNvPr id="7" name="aim-title">
            <a:extLst>
              <a:ext uri="{FF2B5EF4-FFF2-40B4-BE49-F238E27FC236}">
                <a16:creationId xmlns:a16="http://schemas.microsoft.com/office/drawing/2014/main" id="{2BED96BA-B90E-4202-825A-2EAB78518293}"/>
              </a:ext>
            </a:extLst>
          </p:cNvPr>
          <p:cNvSpPr>
            <a:spLocks noGrp="1"/>
          </p:cNvSpPr>
          <p:nvPr/>
        </p:nvSpPr>
        <p:spPr>
          <a:xfrm>
            <a:off x="1485900" y="1943099"/>
            <a:ext cx="2095500" cy="285750"/>
          </a:xfrm>
          <a:prstGeom prst="rect">
            <a:avLst/>
          </a:prstGeom>
          <a:noFill/>
          <a:ln w="0">
            <a:noFill/>
            <a:prstDash val="solid"/>
          </a:ln>
        </p:spPr>
        <p:txBody>
          <a:bodyPr>
            <a:noAutofit/>
          </a:bodyPr>
          <a:lstStyle/>
          <a:p>
            <a:pPr>
              <a:defRPr sz="1800"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Informed choices</a:t>
            </a:r>
          </a:p>
        </p:txBody>
      </p:sp>
      <p:sp>
        <p:nvSpPr>
          <p:cNvPr id="8" name="aim-detail">
            <a:extLst>
              <a:ext uri="{FF2B5EF4-FFF2-40B4-BE49-F238E27FC236}">
                <a16:creationId xmlns:a16="http://schemas.microsoft.com/office/drawing/2014/main" id="{EE713860-CC6E-452F-9D1B-BBE31CA66817}"/>
              </a:ext>
            </a:extLst>
          </p:cNvPr>
          <p:cNvSpPr>
            <a:spLocks noGrp="1"/>
          </p:cNvSpPr>
          <p:nvPr/>
        </p:nvSpPr>
        <p:spPr>
          <a:xfrm>
            <a:off x="747866" y="2534887"/>
            <a:ext cx="3233584" cy="2418113"/>
          </a:xfrm>
          <a:prstGeom prst="rect">
            <a:avLst/>
          </a:prstGeom>
          <a:noFill/>
          <a:ln w="0">
            <a:noFill/>
            <a:prstDash val="solid"/>
          </a:ln>
        </p:spPr>
        <p:txBody>
          <a:bodyPr>
            <a:noAutofit/>
          </a:bodyPr>
          <a:lstStyle/>
          <a:p>
            <a:pPr>
              <a:defRPr sz="1425">
                <a:solidFill>
                  <a:srgbClr val="172B3A"/>
                </a:solidFill>
                <a:latin typeface="Bitstream Charter"/>
                <a:ea typeface="Bitstream Charter"/>
                <a:cs typeface="Bitstream Charter"/>
              </a:defRPr>
            </a:pPr>
            <a:r>
              <a:rPr lang="en-GB" sz="2000" b="0" i="0" dirty="0">
                <a:solidFill>
                  <a:schemeClr val="tx1"/>
                </a:solidFill>
                <a:effectLst/>
                <a:latin typeface="Arial" panose="020B0604020202020204" pitchFamily="34" charset="0"/>
              </a:rPr>
              <a:t>By the 8th week, no less than 80% of the participants show an enhancement in their results on a quiz consisting of six questions related to nicotine knowledge.</a:t>
            </a:r>
            <a:endParaRPr sz="2000" dirty="0">
              <a:solidFill>
                <a:schemeClr val="tx1"/>
              </a:solidFill>
              <a:latin typeface="Arial" panose="020B0604020202020204" pitchFamily="34" charset="0"/>
              <a:ea typeface="Bitstream Charter"/>
              <a:cs typeface="Arial" panose="020B0604020202020204" pitchFamily="34" charset="0"/>
            </a:endParaRPr>
          </a:p>
        </p:txBody>
      </p:sp>
      <p:sp>
        <p:nvSpPr>
          <p:cNvPr id="9" name="aim-card">
            <a:extLst>
              <a:ext uri="{FF2B5EF4-FFF2-40B4-BE49-F238E27FC236}">
                <a16:creationId xmlns:a16="http://schemas.microsoft.com/office/drawing/2014/main" id="{520A5981-D9B6-432D-9BFF-1942D371DDCF}"/>
              </a:ext>
            </a:extLst>
          </p:cNvPr>
          <p:cNvSpPr>
            <a:spLocks noGrp="1"/>
          </p:cNvSpPr>
          <p:nvPr/>
        </p:nvSpPr>
        <p:spPr>
          <a:xfrm>
            <a:off x="4210050" y="1809750"/>
            <a:ext cx="3429000" cy="3143250"/>
          </a:xfrm>
          <a:prstGeom prst="roundRect">
            <a:avLst>
              <a:gd name="adj" fmla="val 3636"/>
            </a:avLst>
          </a:prstGeom>
          <a:solidFill>
            <a:srgbClr val="FFFFFF"/>
          </a:solidFill>
          <a:ln w="0">
            <a:noFill/>
            <a:prstDash val="solid"/>
          </a:ln>
        </p:spPr>
        <p:txBody>
          <a:bodyPr/>
          <a:lstStyle/>
          <a:p>
            <a:endParaRPr lang="en-GB" dirty="0">
              <a:latin typeface="Arial" panose="020B0604020202020204" pitchFamily="34" charset="0"/>
              <a:cs typeface="Arial" panose="020B0604020202020204" pitchFamily="34" charset="0"/>
            </a:endParaRPr>
          </a:p>
        </p:txBody>
      </p:sp>
      <p:sp>
        <p:nvSpPr>
          <p:cNvPr id="10" name="aim-number">
            <a:extLst>
              <a:ext uri="{FF2B5EF4-FFF2-40B4-BE49-F238E27FC236}">
                <a16:creationId xmlns:a16="http://schemas.microsoft.com/office/drawing/2014/main" id="{45964328-AB0C-4792-8ED2-E91E7A50E16B}"/>
              </a:ext>
            </a:extLst>
          </p:cNvPr>
          <p:cNvSpPr>
            <a:spLocks noGrp="1"/>
          </p:cNvSpPr>
          <p:nvPr/>
        </p:nvSpPr>
        <p:spPr>
          <a:xfrm>
            <a:off x="4476750" y="1971674"/>
            <a:ext cx="514350" cy="514350"/>
          </a:xfrm>
          <a:prstGeom prst="roundRect">
            <a:avLst>
              <a:gd name="adj" fmla="val 50000"/>
            </a:avLst>
          </a:prstGeom>
          <a:solidFill>
            <a:srgbClr val="F26B5B"/>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1" name="aim-number-text">
            <a:extLst>
              <a:ext uri="{FF2B5EF4-FFF2-40B4-BE49-F238E27FC236}">
                <a16:creationId xmlns:a16="http://schemas.microsoft.com/office/drawing/2014/main" id="{9D098F8D-3D9E-4BD5-A407-9D8975E78E29}"/>
              </a:ext>
            </a:extLst>
          </p:cNvPr>
          <p:cNvSpPr>
            <a:spLocks noGrp="1"/>
          </p:cNvSpPr>
          <p:nvPr/>
        </p:nvSpPr>
        <p:spPr>
          <a:xfrm>
            <a:off x="4489938" y="2066925"/>
            <a:ext cx="514350" cy="285750"/>
          </a:xfrm>
          <a:prstGeom prst="rect">
            <a:avLst/>
          </a:prstGeom>
          <a:noFill/>
          <a:ln w="0">
            <a:noFill/>
            <a:prstDash val="solid"/>
          </a:ln>
        </p:spPr>
        <p:txBody>
          <a:bodyPr>
            <a:noAutofit/>
          </a:bodyPr>
          <a:lstStyle/>
          <a:p>
            <a:pPr algn="ctr">
              <a:defRPr sz="1800"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2</a:t>
            </a:r>
          </a:p>
        </p:txBody>
      </p:sp>
      <p:sp>
        <p:nvSpPr>
          <p:cNvPr id="12" name="aim-title">
            <a:extLst>
              <a:ext uri="{FF2B5EF4-FFF2-40B4-BE49-F238E27FC236}">
                <a16:creationId xmlns:a16="http://schemas.microsoft.com/office/drawing/2014/main" id="{0BF8D414-BAE6-4F68-97F6-9121AAEB01A4}"/>
              </a:ext>
            </a:extLst>
          </p:cNvPr>
          <p:cNvSpPr>
            <a:spLocks noGrp="1"/>
          </p:cNvSpPr>
          <p:nvPr/>
        </p:nvSpPr>
        <p:spPr>
          <a:xfrm>
            <a:off x="5181600" y="1914524"/>
            <a:ext cx="2095500" cy="285750"/>
          </a:xfrm>
          <a:prstGeom prst="rect">
            <a:avLst/>
          </a:prstGeom>
          <a:noFill/>
          <a:ln w="0">
            <a:noFill/>
            <a:prstDash val="solid"/>
          </a:ln>
        </p:spPr>
        <p:txBody>
          <a:bodyPr>
            <a:noAutofit/>
          </a:bodyPr>
          <a:lstStyle/>
          <a:p>
            <a:pPr>
              <a:defRPr sz="1800"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Nicotine change plan</a:t>
            </a:r>
          </a:p>
        </p:txBody>
      </p:sp>
      <p:sp>
        <p:nvSpPr>
          <p:cNvPr id="13" name="aim-detail">
            <a:extLst>
              <a:ext uri="{FF2B5EF4-FFF2-40B4-BE49-F238E27FC236}">
                <a16:creationId xmlns:a16="http://schemas.microsoft.com/office/drawing/2014/main" id="{771E9F64-5E9A-44D0-8EEC-C688870DA02B}"/>
              </a:ext>
            </a:extLst>
          </p:cNvPr>
          <p:cNvSpPr>
            <a:spLocks noGrp="1"/>
          </p:cNvSpPr>
          <p:nvPr/>
        </p:nvSpPr>
        <p:spPr>
          <a:xfrm>
            <a:off x="4400550" y="2600324"/>
            <a:ext cx="3121127" cy="1704975"/>
          </a:xfrm>
          <a:prstGeom prst="rect">
            <a:avLst/>
          </a:prstGeom>
          <a:noFill/>
          <a:ln w="0">
            <a:noFill/>
            <a:prstDash val="solid"/>
          </a:ln>
        </p:spPr>
        <p:txBody>
          <a:bodyPr>
            <a:noAutofit/>
          </a:bodyPr>
          <a:lstStyle/>
          <a:p>
            <a:pPr>
              <a:defRPr sz="1425">
                <a:solidFill>
                  <a:srgbClr val="172B3A"/>
                </a:solidFill>
                <a:latin typeface="Bitstream Charter"/>
                <a:ea typeface="Bitstream Charter"/>
                <a:cs typeface="Bitstream Charter"/>
              </a:defRPr>
            </a:pPr>
            <a:r>
              <a:rPr lang="en-GB" sz="2000" b="0" i="0" dirty="0">
                <a:solidFill>
                  <a:schemeClr val="tx1"/>
                </a:solidFill>
                <a:effectLst/>
                <a:latin typeface="Arial" panose="020B0604020202020204" pitchFamily="34" charset="0"/>
              </a:rPr>
              <a:t>By week 8, no less than 70% should have established a written plan for quitting, reducing, or preventing relapse, which includes a specified support option.</a:t>
            </a:r>
            <a:r>
              <a:rPr sz="2000" dirty="0">
                <a:solidFill>
                  <a:schemeClr val="tx1"/>
                </a:solidFill>
                <a:latin typeface="Arial" panose="020B0604020202020204" pitchFamily="34" charset="0"/>
                <a:ea typeface="Bitstream Charter"/>
                <a:cs typeface="Arial" panose="020B0604020202020204" pitchFamily="34" charset="0"/>
              </a:rPr>
              <a:t>.</a:t>
            </a:r>
          </a:p>
        </p:txBody>
      </p:sp>
      <p:sp>
        <p:nvSpPr>
          <p:cNvPr id="14" name="aim-card">
            <a:extLst>
              <a:ext uri="{FF2B5EF4-FFF2-40B4-BE49-F238E27FC236}">
                <a16:creationId xmlns:a16="http://schemas.microsoft.com/office/drawing/2014/main" id="{D3A05AD9-F41B-4E60-89A7-5BB854214D2B}"/>
              </a:ext>
            </a:extLst>
          </p:cNvPr>
          <p:cNvSpPr>
            <a:spLocks noGrp="1"/>
          </p:cNvSpPr>
          <p:nvPr/>
        </p:nvSpPr>
        <p:spPr>
          <a:xfrm>
            <a:off x="8001000" y="1809750"/>
            <a:ext cx="3429000" cy="3143250"/>
          </a:xfrm>
          <a:prstGeom prst="roundRect">
            <a:avLst>
              <a:gd name="adj" fmla="val 3636"/>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5" name="aim-number">
            <a:extLst>
              <a:ext uri="{FF2B5EF4-FFF2-40B4-BE49-F238E27FC236}">
                <a16:creationId xmlns:a16="http://schemas.microsoft.com/office/drawing/2014/main" id="{DE3DFC71-57F8-4A1C-87F5-20A7FEBAB4D3}"/>
              </a:ext>
            </a:extLst>
          </p:cNvPr>
          <p:cNvSpPr>
            <a:spLocks noGrp="1"/>
          </p:cNvSpPr>
          <p:nvPr/>
        </p:nvSpPr>
        <p:spPr>
          <a:xfrm>
            <a:off x="8153400" y="1907931"/>
            <a:ext cx="514350" cy="514350"/>
          </a:xfrm>
          <a:prstGeom prst="roundRect">
            <a:avLst>
              <a:gd name="adj" fmla="val 50000"/>
            </a:avLst>
          </a:prstGeom>
          <a:solidFill>
            <a:srgbClr val="FFD166"/>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6" name="aim-number-text">
            <a:extLst>
              <a:ext uri="{FF2B5EF4-FFF2-40B4-BE49-F238E27FC236}">
                <a16:creationId xmlns:a16="http://schemas.microsoft.com/office/drawing/2014/main" id="{CA5A9076-0100-4F06-BBD2-2816BCBC0F36}"/>
              </a:ext>
            </a:extLst>
          </p:cNvPr>
          <p:cNvSpPr>
            <a:spLocks noGrp="1"/>
          </p:cNvSpPr>
          <p:nvPr/>
        </p:nvSpPr>
        <p:spPr>
          <a:xfrm>
            <a:off x="8153400" y="2000250"/>
            <a:ext cx="514350" cy="285750"/>
          </a:xfrm>
          <a:prstGeom prst="rect">
            <a:avLst/>
          </a:prstGeom>
          <a:noFill/>
          <a:ln w="0">
            <a:noFill/>
            <a:prstDash val="solid"/>
          </a:ln>
        </p:spPr>
        <p:txBody>
          <a:bodyPr>
            <a:noAutofit/>
          </a:bodyPr>
          <a:lstStyle/>
          <a:p>
            <a:pPr algn="ctr">
              <a:defRPr sz="1800"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3</a:t>
            </a:r>
          </a:p>
        </p:txBody>
      </p:sp>
      <p:sp>
        <p:nvSpPr>
          <p:cNvPr id="17" name="aim-title">
            <a:extLst>
              <a:ext uri="{FF2B5EF4-FFF2-40B4-BE49-F238E27FC236}">
                <a16:creationId xmlns:a16="http://schemas.microsoft.com/office/drawing/2014/main" id="{687DDEEC-DB51-4497-B953-C8FBF9082C8E}"/>
              </a:ext>
            </a:extLst>
          </p:cNvPr>
          <p:cNvSpPr>
            <a:spLocks noGrp="1"/>
          </p:cNvSpPr>
          <p:nvPr/>
        </p:nvSpPr>
        <p:spPr>
          <a:xfrm>
            <a:off x="8883160" y="1924050"/>
            <a:ext cx="2362201" cy="285750"/>
          </a:xfrm>
          <a:prstGeom prst="rect">
            <a:avLst/>
          </a:prstGeom>
          <a:noFill/>
          <a:ln w="0">
            <a:noFill/>
            <a:prstDash val="solid"/>
          </a:ln>
        </p:spPr>
        <p:txBody>
          <a:bodyPr>
            <a:noAutofit/>
          </a:bodyPr>
          <a:lstStyle/>
          <a:p>
            <a:pPr>
              <a:defRPr sz="1800"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Tobacco-free progress</a:t>
            </a:r>
          </a:p>
        </p:txBody>
      </p:sp>
      <p:sp>
        <p:nvSpPr>
          <p:cNvPr id="18" name="aim-detail">
            <a:extLst>
              <a:ext uri="{FF2B5EF4-FFF2-40B4-BE49-F238E27FC236}">
                <a16:creationId xmlns:a16="http://schemas.microsoft.com/office/drawing/2014/main" id="{65D1A398-6BEB-41C0-94C0-C6266583A219}"/>
              </a:ext>
            </a:extLst>
          </p:cNvPr>
          <p:cNvSpPr>
            <a:spLocks noGrp="1"/>
          </p:cNvSpPr>
          <p:nvPr/>
        </p:nvSpPr>
        <p:spPr>
          <a:xfrm>
            <a:off x="8204689" y="2639158"/>
            <a:ext cx="3225311" cy="1371600"/>
          </a:xfrm>
          <a:prstGeom prst="rect">
            <a:avLst/>
          </a:prstGeom>
          <a:noFill/>
          <a:ln w="0">
            <a:noFill/>
            <a:prstDash val="solid"/>
          </a:ln>
        </p:spPr>
        <p:txBody>
          <a:bodyPr>
            <a:noAutofit/>
          </a:bodyPr>
          <a:lstStyle/>
          <a:p>
            <a:pPr>
              <a:defRPr sz="1425">
                <a:solidFill>
                  <a:srgbClr val="172B3A"/>
                </a:solidFill>
                <a:latin typeface="Bitstream Charter"/>
                <a:ea typeface="Bitstream Charter"/>
                <a:cs typeface="Bitstream Charter"/>
              </a:defRPr>
            </a:pPr>
            <a:r>
              <a:rPr lang="en-GB" sz="2000" b="0" i="0" dirty="0">
                <a:solidFill>
                  <a:schemeClr val="tx1"/>
                </a:solidFill>
                <a:effectLst/>
                <a:latin typeface="Arial" panose="020B0604020202020204" pitchFamily="34" charset="0"/>
              </a:rPr>
              <a:t>At week 12 at least 50% of participants who smoked at baseline report having quit smoking for the last 7 days, with carbon monoxide verification where possible.</a:t>
            </a:r>
            <a:endParaRPr sz="2000" dirty="0">
              <a:solidFill>
                <a:schemeClr val="tx1"/>
              </a:solidFill>
              <a:latin typeface="Arial" panose="020B0604020202020204" pitchFamily="34" charset="0"/>
              <a:ea typeface="Bitstream Charter"/>
              <a:cs typeface="Arial" panose="020B0604020202020204" pitchFamily="34" charset="0"/>
            </a:endParaRPr>
          </a:p>
        </p:txBody>
      </p:sp>
      <p:sp>
        <p:nvSpPr>
          <p:cNvPr id="19" name="aim-benefit">
            <a:extLst>
              <a:ext uri="{FF2B5EF4-FFF2-40B4-BE49-F238E27FC236}">
                <a16:creationId xmlns:a16="http://schemas.microsoft.com/office/drawing/2014/main" id="{47C96143-E86A-4AC4-A4F6-69FC7BDDE226}"/>
              </a:ext>
            </a:extLst>
          </p:cNvPr>
          <p:cNvSpPr>
            <a:spLocks noGrp="1"/>
          </p:cNvSpPr>
          <p:nvPr/>
        </p:nvSpPr>
        <p:spPr>
          <a:xfrm>
            <a:off x="628650" y="5124450"/>
            <a:ext cx="10972800" cy="1434612"/>
          </a:xfrm>
          <a:prstGeom prst="roundRect">
            <a:avLst>
              <a:gd name="adj" fmla="val 17647"/>
            </a:avLst>
          </a:prstGeom>
          <a:solidFill>
            <a:srgbClr val="DFF4F0"/>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20" name="aim-benefit-text">
            <a:extLst>
              <a:ext uri="{FF2B5EF4-FFF2-40B4-BE49-F238E27FC236}">
                <a16:creationId xmlns:a16="http://schemas.microsoft.com/office/drawing/2014/main" id="{00E5B2B2-E26F-48BA-B8E2-04808BBD3B54}"/>
              </a:ext>
            </a:extLst>
          </p:cNvPr>
          <p:cNvSpPr>
            <a:spLocks noGrp="1"/>
          </p:cNvSpPr>
          <p:nvPr/>
        </p:nvSpPr>
        <p:spPr>
          <a:xfrm>
            <a:off x="857250" y="5238750"/>
            <a:ext cx="10477500" cy="247650"/>
          </a:xfrm>
          <a:prstGeom prst="rect">
            <a:avLst/>
          </a:prstGeom>
          <a:noFill/>
          <a:ln w="0">
            <a:noFill/>
            <a:prstDash val="solid"/>
          </a:ln>
        </p:spPr>
        <p:txBody>
          <a:bodyPr>
            <a:noAutofit/>
          </a:bodyPr>
          <a:lstStyle/>
          <a:p>
            <a:pPr algn="ctr">
              <a:defRPr sz="1350" b="1">
                <a:solidFill>
                  <a:srgbClr val="102A43"/>
                </a:solidFill>
                <a:latin typeface="Bitstream Charter"/>
                <a:ea typeface="Bitstream Charter"/>
                <a:cs typeface="Bitstream Charter"/>
              </a:defRPr>
            </a:pPr>
            <a:r>
              <a:rPr sz="1800" dirty="0">
                <a:latin typeface="Arial"/>
              </a:rPr>
              <a:t>Smoking</a:t>
            </a:r>
            <a:r>
              <a:rPr lang="en-GB" sz="1800" dirty="0">
                <a:latin typeface="Arial"/>
              </a:rPr>
              <a:t> </a:t>
            </a:r>
            <a:r>
              <a:rPr sz="1800" dirty="0">
                <a:latin typeface="Arial"/>
              </a:rPr>
              <a:t> target applies only to participants who smoked at baseline. Vaping-only participants are reported separately through reduction or stopping-vaping outcomes. This lets the council assess knowledge, support access and reduced exposure to combustible tobacco. (NICE, 2014; NICE, 2025)</a:t>
            </a:r>
          </a:p>
        </p:txBody>
      </p:sp>
      <p:sp>
        <p:nvSpPr>
          <p:cNvPr id="21" name="footer">
            <a:extLst>
              <a:ext uri="{FF2B5EF4-FFF2-40B4-BE49-F238E27FC236}">
                <a16:creationId xmlns:a16="http://schemas.microsoft.com/office/drawing/2014/main" id="{CA4AE264-1090-4D31-BAB2-235607501278}"/>
              </a:ext>
            </a:extLst>
          </p:cNvPr>
          <p:cNvSpPr>
            <a:spLocks noGrp="1"/>
          </p:cNvSpPr>
          <p:nvPr/>
        </p:nvSpPr>
        <p:spPr>
          <a:xfrm>
            <a:off x="609600" y="6496050"/>
            <a:ext cx="4572000" cy="190500"/>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Own Your Air | Birmingham pilot campaign</a:t>
            </a:r>
          </a:p>
        </p:txBody>
      </p:sp>
      <p:sp>
        <p:nvSpPr>
          <p:cNvPr id="22" name="speaker">
            <a:extLst>
              <a:ext uri="{FF2B5EF4-FFF2-40B4-BE49-F238E27FC236}">
                <a16:creationId xmlns:a16="http://schemas.microsoft.com/office/drawing/2014/main" id="{9976BFE7-9C31-491B-9BD5-756E4B3BE11C}"/>
              </a:ext>
            </a:extLst>
          </p:cNvPr>
          <p:cNvSpPr>
            <a:spLocks noGrp="1"/>
          </p:cNvSpPr>
          <p:nvPr/>
        </p:nvSpPr>
        <p:spPr>
          <a:xfrm>
            <a:off x="7810500" y="6496050"/>
            <a:ext cx="2857500" cy="190500"/>
          </a:xfrm>
          <a:prstGeom prst="rect">
            <a:avLst/>
          </a:prstGeom>
          <a:noFill/>
          <a:ln w="0">
            <a:noFill/>
            <a:prstDash val="solid"/>
          </a:ln>
        </p:spPr>
        <p:txBody>
          <a:bodyPr>
            <a:noAutofit/>
          </a:bodyPr>
          <a:lstStyle/>
          <a:p>
            <a:pPr algn="r">
              <a:defRPr sz="825">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Presenter 1: Rationale</a:t>
            </a:r>
          </a:p>
        </p:txBody>
      </p:sp>
      <p:sp>
        <p:nvSpPr>
          <p:cNvPr id="23" name="page">
            <a:extLst>
              <a:ext uri="{FF2B5EF4-FFF2-40B4-BE49-F238E27FC236}">
                <a16:creationId xmlns:a16="http://schemas.microsoft.com/office/drawing/2014/main" id="{C9B27B34-D2EF-480D-87C1-DA2C0EE14C76}"/>
              </a:ext>
            </a:extLst>
          </p:cNvPr>
          <p:cNvSpPr>
            <a:spLocks noGrp="1"/>
          </p:cNvSpPr>
          <p:nvPr/>
        </p:nvSpPr>
        <p:spPr>
          <a:xfrm>
            <a:off x="11087100" y="6496050"/>
            <a:ext cx="495300" cy="190500"/>
          </a:xfrm>
          <a:prstGeom prst="rect">
            <a:avLst/>
          </a:prstGeom>
          <a:noFill/>
          <a:ln w="0">
            <a:noFill/>
            <a:prstDash val="solid"/>
          </a:ln>
        </p:spPr>
        <p:txBody>
          <a:bodyPr>
            <a:noAutofit/>
          </a:bodyPr>
          <a:lstStyle/>
          <a:p>
            <a:pPr algn="r">
              <a:defRPr sz="900">
                <a:solidFill>
                  <a:srgbClr val="5C6B73"/>
                </a:solidFill>
                <a:latin typeface="Bitstream Charter"/>
                <a:ea typeface="Bitstream Charter"/>
                <a:cs typeface="Bitstream Charter"/>
              </a:defRPr>
            </a:pPr>
            <a:r>
              <a:rPr sz="1800">
                <a:latin typeface="Arial"/>
              </a:rPr>
              <a:t>5</a:t>
            </a:r>
          </a:p>
        </p:txBody>
      </p:sp>
    </p:spTree>
    <p:extLst>
      <p:ext uri="{BB962C8B-B14F-4D97-AF65-F5344CB8AC3E}">
        <p14:creationId xmlns:p14="http://schemas.microsoft.com/office/powerpoint/2010/main" val="29861582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4F7F9"/>
        </a:solidFill>
        <a:effectLst/>
      </p:bgPr>
    </p:bg>
    <p:spTree>
      <p:nvGrpSpPr>
        <p:cNvPr id="1" name=""/>
        <p:cNvGrpSpPr/>
        <p:nvPr/>
      </p:nvGrpSpPr>
      <p:grpSpPr>
        <a:xfrm>
          <a:off x="0" y="0"/>
          <a:ext cx="0" cy="0"/>
          <a:chOff x="0" y="0"/>
          <a:chExt cx="0" cy="0"/>
        </a:xfrm>
      </p:grpSpPr>
      <p:sp>
        <p:nvSpPr>
          <p:cNvPr id="22" name="title">
            <a:extLst>
              <a:ext uri="{FF2B5EF4-FFF2-40B4-BE49-F238E27FC236}">
                <a16:creationId xmlns:a16="http://schemas.microsoft.com/office/drawing/2014/main" id="{5774A82F-AE83-421F-9809-3C959F1D51D1}"/>
              </a:ext>
            </a:extLst>
          </p:cNvPr>
          <p:cNvSpPr>
            <a:spLocks noGrp="1"/>
          </p:cNvSpPr>
          <p:nvPr/>
        </p:nvSpPr>
        <p:spPr>
          <a:xfrm>
            <a:off x="609600" y="400050"/>
            <a:ext cx="8858250" cy="495300"/>
          </a:xfrm>
          <a:prstGeom prst="rect">
            <a:avLst/>
          </a:prstGeom>
          <a:noFill/>
          <a:ln w="0">
            <a:noFill/>
            <a:prstDash val="solid"/>
          </a:ln>
        </p:spPr>
        <p:txBody>
          <a:bodyPr>
            <a:noAutofit/>
          </a:bodyPr>
          <a:lstStyle/>
          <a:p>
            <a:pPr>
              <a:defRPr sz="2550" b="1">
                <a:solidFill>
                  <a:srgbClr val="102A43"/>
                </a:solidFill>
                <a:latin typeface="Bitstream Charter"/>
                <a:ea typeface="Bitstream Charter"/>
                <a:cs typeface="Bitstream Charter"/>
              </a:defRPr>
            </a:pPr>
            <a:r>
              <a:rPr sz="2550" b="1">
                <a:solidFill>
                  <a:srgbClr val="102A43"/>
                </a:solidFill>
                <a:latin typeface="Arial" panose="020B0604020202020204" pitchFamily="34" charset="0"/>
                <a:ea typeface="Bitstream Charter"/>
                <a:cs typeface="Arial" panose="020B0604020202020204" pitchFamily="34" charset="0"/>
              </a:rPr>
              <a:t>How the campaign will run in Birmingham</a:t>
            </a:r>
          </a:p>
        </p:txBody>
      </p:sp>
      <p:sp>
        <p:nvSpPr>
          <p:cNvPr id="2" name="subtitle">
            <a:extLst>
              <a:ext uri="{FF2B5EF4-FFF2-40B4-BE49-F238E27FC236}">
                <a16:creationId xmlns:a16="http://schemas.microsoft.com/office/drawing/2014/main" id="{41B91042-DB4F-4D8C-8FAB-0744D5E702D5}"/>
              </a:ext>
            </a:extLst>
          </p:cNvPr>
          <p:cNvSpPr>
            <a:spLocks noGrp="1"/>
          </p:cNvSpPr>
          <p:nvPr/>
        </p:nvSpPr>
        <p:spPr>
          <a:xfrm>
            <a:off x="628650" y="952500"/>
            <a:ext cx="9810750" cy="285750"/>
          </a:xfrm>
          <a:prstGeom prst="rect">
            <a:avLst/>
          </a:prstGeom>
          <a:noFill/>
          <a:ln w="0">
            <a:noFill/>
            <a:prstDash val="solid"/>
          </a:ln>
        </p:spPr>
        <p:txBody>
          <a:bodyPr>
            <a:noAutofit/>
          </a:bodyPr>
          <a:lstStyle/>
          <a:p>
            <a:pPr>
              <a:defRPr sz="1200">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Accessible, co-designed and linked to specialist treatment</a:t>
            </a:r>
          </a:p>
        </p:txBody>
      </p:sp>
      <p:sp>
        <p:nvSpPr>
          <p:cNvPr id="3" name="Rectangle 2">
            <a:extLst>
              <a:ext uri="{FF2B5EF4-FFF2-40B4-BE49-F238E27FC236}">
                <a16:creationId xmlns:a16="http://schemas.microsoft.com/office/drawing/2014/main" id="{1E1D5FD1-E937-435D-B499-DD7D479F67A5}"/>
              </a:ext>
            </a:extLst>
          </p:cNvPr>
          <p:cNvSpPr>
            <a:spLocks noGrp="1"/>
          </p:cNvSpPr>
          <p:nvPr/>
        </p:nvSpPr>
        <p:spPr>
          <a:xfrm>
            <a:off x="609600" y="1257300"/>
            <a:ext cx="10972800" cy="57150"/>
          </a:xfrm>
          <a:prstGeom prst="rect">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4" name="delivery-card">
            <a:extLst>
              <a:ext uri="{FF2B5EF4-FFF2-40B4-BE49-F238E27FC236}">
                <a16:creationId xmlns:a16="http://schemas.microsoft.com/office/drawing/2014/main" id="{D34B340D-3019-423D-8246-66542E9656F3}"/>
              </a:ext>
            </a:extLst>
          </p:cNvPr>
          <p:cNvSpPr>
            <a:spLocks noGrp="1"/>
          </p:cNvSpPr>
          <p:nvPr/>
        </p:nvSpPr>
        <p:spPr>
          <a:xfrm>
            <a:off x="609600" y="1812221"/>
            <a:ext cx="3429000" cy="2552700"/>
          </a:xfrm>
          <a:prstGeom prst="roundRect">
            <a:avLst>
              <a:gd name="adj" fmla="val 4478"/>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5" name="delivery-accent">
            <a:extLst>
              <a:ext uri="{FF2B5EF4-FFF2-40B4-BE49-F238E27FC236}">
                <a16:creationId xmlns:a16="http://schemas.microsoft.com/office/drawing/2014/main" id="{6DB469C8-5CA1-445A-B1CD-9A62684A52BD}"/>
              </a:ext>
            </a:extLst>
          </p:cNvPr>
          <p:cNvSpPr>
            <a:spLocks noGrp="1"/>
          </p:cNvSpPr>
          <p:nvPr/>
        </p:nvSpPr>
        <p:spPr>
          <a:xfrm>
            <a:off x="609600" y="1790700"/>
            <a:ext cx="3429000" cy="114300"/>
          </a:xfrm>
          <a:prstGeom prst="roundRect">
            <a:avLst>
              <a:gd name="adj" fmla="val 0"/>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6" name="delivery-title">
            <a:extLst>
              <a:ext uri="{FF2B5EF4-FFF2-40B4-BE49-F238E27FC236}">
                <a16:creationId xmlns:a16="http://schemas.microsoft.com/office/drawing/2014/main" id="{E4A6DE7E-F994-4008-A040-6DED70A872B6}"/>
              </a:ext>
            </a:extLst>
          </p:cNvPr>
          <p:cNvSpPr>
            <a:spLocks noGrp="1"/>
          </p:cNvSpPr>
          <p:nvPr/>
        </p:nvSpPr>
        <p:spPr>
          <a:xfrm>
            <a:off x="762000" y="1977181"/>
            <a:ext cx="2619375" cy="323850"/>
          </a:xfrm>
          <a:prstGeom prst="rect">
            <a:avLst/>
          </a:prstGeom>
          <a:noFill/>
          <a:ln w="0">
            <a:noFill/>
            <a:prstDash val="solid"/>
          </a:ln>
        </p:spPr>
        <p:txBody>
          <a:bodyPr>
            <a:noAutofit/>
          </a:bodyPr>
          <a:lstStyle/>
          <a:p>
            <a:pPr>
              <a:defRPr sz="2025" b="1">
                <a:solidFill>
                  <a:srgbClr val="102A43"/>
                </a:solidFill>
                <a:latin typeface="Bitstream Charter"/>
                <a:ea typeface="Bitstream Charter"/>
                <a:cs typeface="Bitstream Charter"/>
              </a:defRPr>
            </a:pPr>
            <a:r>
              <a:rPr sz="2025" b="1" dirty="0">
                <a:solidFill>
                  <a:srgbClr val="102A43"/>
                </a:solidFill>
                <a:latin typeface="Arial" panose="020B0604020202020204" pitchFamily="34" charset="0"/>
                <a:ea typeface="Bitstream Charter"/>
                <a:cs typeface="Arial" panose="020B0604020202020204" pitchFamily="34" charset="0"/>
              </a:rPr>
              <a:t>Who</a:t>
            </a:r>
          </a:p>
        </p:txBody>
      </p:sp>
      <p:sp>
        <p:nvSpPr>
          <p:cNvPr id="7" name="delivery-text">
            <a:extLst>
              <a:ext uri="{FF2B5EF4-FFF2-40B4-BE49-F238E27FC236}">
                <a16:creationId xmlns:a16="http://schemas.microsoft.com/office/drawing/2014/main" id="{83060B2D-43B4-4173-8044-21298542D826}"/>
              </a:ext>
            </a:extLst>
          </p:cNvPr>
          <p:cNvSpPr>
            <a:spLocks noGrp="1"/>
          </p:cNvSpPr>
          <p:nvPr/>
        </p:nvSpPr>
        <p:spPr>
          <a:xfrm>
            <a:off x="619878" y="2338197"/>
            <a:ext cx="3447297" cy="1481328"/>
          </a:xfrm>
          <a:prstGeom prst="rect">
            <a:avLst/>
          </a:prstGeom>
          <a:noFill/>
          <a:ln w="0">
            <a:noFill/>
            <a:prstDash val="solid"/>
          </a:ln>
        </p:spPr>
        <p:txBody>
          <a:bodyPr>
            <a:noAutofit/>
          </a:bodyPr>
          <a:lstStyle/>
          <a:p>
            <a:pPr>
              <a:defRPr sz="1350">
                <a:solidFill>
                  <a:srgbClr val="172B3A"/>
                </a:solidFill>
                <a:latin typeface="Bitstream Charter"/>
                <a:ea typeface="Bitstream Charter"/>
                <a:cs typeface="Bitstream Charter"/>
              </a:defRPr>
            </a:pPr>
            <a:r>
              <a:rPr lang="en-GB" sz="1800" dirty="0">
                <a:solidFill>
                  <a:srgbClr val="172B3A"/>
                </a:solidFill>
                <a:latin typeface="Arial" panose="020B0604020202020204" pitchFamily="34" charset="0"/>
                <a:ea typeface="Bitstream Charter"/>
                <a:cs typeface="Arial" panose="020B0604020202020204" pitchFamily="34" charset="0"/>
              </a:rPr>
              <a:t>In two trial cohorts, 60 individuals between the ages of 18 and 25 took part. Local social media, gyms, GP practices, community spaces, universities, and colleges are all used for recruitment.</a:t>
            </a:r>
            <a:endParaRPr sz="1800" dirty="0">
              <a:solidFill>
                <a:srgbClr val="172B3A"/>
              </a:solidFill>
              <a:latin typeface="Arial" panose="020B0604020202020204" pitchFamily="34" charset="0"/>
              <a:ea typeface="Bitstream Charter"/>
              <a:cs typeface="Arial" panose="020B0604020202020204" pitchFamily="34" charset="0"/>
            </a:endParaRPr>
          </a:p>
        </p:txBody>
      </p:sp>
      <p:sp>
        <p:nvSpPr>
          <p:cNvPr id="8" name="delivery-card">
            <a:extLst>
              <a:ext uri="{FF2B5EF4-FFF2-40B4-BE49-F238E27FC236}">
                <a16:creationId xmlns:a16="http://schemas.microsoft.com/office/drawing/2014/main" id="{7688EA64-0DA2-4678-B1A7-6FB7539C3483}"/>
              </a:ext>
            </a:extLst>
          </p:cNvPr>
          <p:cNvSpPr>
            <a:spLocks noGrp="1"/>
          </p:cNvSpPr>
          <p:nvPr/>
        </p:nvSpPr>
        <p:spPr>
          <a:xfrm>
            <a:off x="4305300" y="1790700"/>
            <a:ext cx="3429000" cy="2552700"/>
          </a:xfrm>
          <a:prstGeom prst="roundRect">
            <a:avLst>
              <a:gd name="adj" fmla="val 4478"/>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9" name="delivery-accent">
            <a:extLst>
              <a:ext uri="{FF2B5EF4-FFF2-40B4-BE49-F238E27FC236}">
                <a16:creationId xmlns:a16="http://schemas.microsoft.com/office/drawing/2014/main" id="{65BE9EFC-E676-44A2-89C8-6120714319DA}"/>
              </a:ext>
            </a:extLst>
          </p:cNvPr>
          <p:cNvSpPr>
            <a:spLocks noGrp="1"/>
          </p:cNvSpPr>
          <p:nvPr/>
        </p:nvSpPr>
        <p:spPr>
          <a:xfrm>
            <a:off x="4305300" y="1790700"/>
            <a:ext cx="3429000" cy="114300"/>
          </a:xfrm>
          <a:prstGeom prst="roundRect">
            <a:avLst>
              <a:gd name="adj" fmla="val 0"/>
            </a:avLst>
          </a:prstGeom>
          <a:solidFill>
            <a:srgbClr val="F26B5B"/>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0" name="delivery-title">
            <a:extLst>
              <a:ext uri="{FF2B5EF4-FFF2-40B4-BE49-F238E27FC236}">
                <a16:creationId xmlns:a16="http://schemas.microsoft.com/office/drawing/2014/main" id="{F3894700-462A-463F-A86B-9B539D0DAC8D}"/>
              </a:ext>
            </a:extLst>
          </p:cNvPr>
          <p:cNvSpPr>
            <a:spLocks noGrp="1"/>
          </p:cNvSpPr>
          <p:nvPr/>
        </p:nvSpPr>
        <p:spPr>
          <a:xfrm>
            <a:off x="4502559" y="1947438"/>
            <a:ext cx="2619375" cy="323850"/>
          </a:xfrm>
          <a:prstGeom prst="rect">
            <a:avLst/>
          </a:prstGeom>
          <a:noFill/>
          <a:ln w="0">
            <a:noFill/>
            <a:prstDash val="solid"/>
          </a:ln>
        </p:spPr>
        <p:txBody>
          <a:bodyPr>
            <a:noAutofit/>
          </a:bodyPr>
          <a:lstStyle/>
          <a:p>
            <a:pPr>
              <a:defRPr sz="2025" b="1">
                <a:solidFill>
                  <a:srgbClr val="102A43"/>
                </a:solidFill>
                <a:latin typeface="Bitstream Charter"/>
                <a:ea typeface="Bitstream Charter"/>
                <a:cs typeface="Bitstream Charter"/>
              </a:defRPr>
            </a:pPr>
            <a:r>
              <a:rPr sz="2025" b="1" dirty="0">
                <a:solidFill>
                  <a:srgbClr val="102A43"/>
                </a:solidFill>
                <a:latin typeface="Arial" panose="020B0604020202020204" pitchFamily="34" charset="0"/>
                <a:ea typeface="Bitstream Charter"/>
                <a:cs typeface="Arial" panose="020B0604020202020204" pitchFamily="34" charset="0"/>
              </a:rPr>
              <a:t>Where and when</a:t>
            </a:r>
          </a:p>
        </p:txBody>
      </p:sp>
      <p:sp>
        <p:nvSpPr>
          <p:cNvPr id="11" name="delivery-text">
            <a:extLst>
              <a:ext uri="{FF2B5EF4-FFF2-40B4-BE49-F238E27FC236}">
                <a16:creationId xmlns:a16="http://schemas.microsoft.com/office/drawing/2014/main" id="{E2E4889A-B595-49DA-9537-132970097AD1}"/>
              </a:ext>
            </a:extLst>
          </p:cNvPr>
          <p:cNvSpPr>
            <a:spLocks noGrp="1"/>
          </p:cNvSpPr>
          <p:nvPr/>
        </p:nvSpPr>
        <p:spPr>
          <a:xfrm>
            <a:off x="4366443" y="2281956"/>
            <a:ext cx="3292886" cy="1181100"/>
          </a:xfrm>
          <a:prstGeom prst="rect">
            <a:avLst/>
          </a:prstGeom>
          <a:noFill/>
          <a:ln w="0">
            <a:noFill/>
            <a:prstDash val="solid"/>
          </a:ln>
        </p:spPr>
        <p:txBody>
          <a:bodyPr>
            <a:noAutofit/>
          </a:bodyPr>
          <a:lstStyle/>
          <a:p>
            <a:pPr>
              <a:defRPr sz="1350">
                <a:solidFill>
                  <a:srgbClr val="172B3A"/>
                </a:solidFill>
                <a:latin typeface="Bitstream Charter"/>
                <a:ea typeface="Bitstream Charter"/>
                <a:cs typeface="Bitstream Charter"/>
              </a:defRPr>
            </a:pPr>
            <a:r>
              <a:rPr lang="en-GB" sz="1800" dirty="0">
                <a:solidFill>
                  <a:srgbClr val="172B3A"/>
                </a:solidFill>
                <a:latin typeface="Arial" panose="020B0604020202020204" pitchFamily="34" charset="0"/>
                <a:ea typeface="Bitstream Charter"/>
                <a:cs typeface="Arial" panose="020B0604020202020204" pitchFamily="34" charset="0"/>
              </a:rPr>
              <a:t>Accessible locations near public transportation. Evening sessions are held weekly along with an online check-in choice to accommodate educational, professional, and caregiving obligations.</a:t>
            </a:r>
            <a:endParaRPr sz="1800" dirty="0">
              <a:solidFill>
                <a:srgbClr val="172B3A"/>
              </a:solidFill>
              <a:latin typeface="Arial" panose="020B0604020202020204" pitchFamily="34" charset="0"/>
              <a:ea typeface="Bitstream Charter"/>
              <a:cs typeface="Arial" panose="020B0604020202020204" pitchFamily="34" charset="0"/>
            </a:endParaRPr>
          </a:p>
        </p:txBody>
      </p:sp>
      <p:sp>
        <p:nvSpPr>
          <p:cNvPr id="12" name="delivery-card">
            <a:extLst>
              <a:ext uri="{FF2B5EF4-FFF2-40B4-BE49-F238E27FC236}">
                <a16:creationId xmlns:a16="http://schemas.microsoft.com/office/drawing/2014/main" id="{1A3E359D-3716-4B42-B83C-864DFAD2F0E3}"/>
              </a:ext>
            </a:extLst>
          </p:cNvPr>
          <p:cNvSpPr>
            <a:spLocks noGrp="1"/>
          </p:cNvSpPr>
          <p:nvPr/>
        </p:nvSpPr>
        <p:spPr>
          <a:xfrm>
            <a:off x="8001000" y="1790700"/>
            <a:ext cx="3429000" cy="2552700"/>
          </a:xfrm>
          <a:prstGeom prst="roundRect">
            <a:avLst>
              <a:gd name="adj" fmla="val 4478"/>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3" name="delivery-accent">
            <a:extLst>
              <a:ext uri="{FF2B5EF4-FFF2-40B4-BE49-F238E27FC236}">
                <a16:creationId xmlns:a16="http://schemas.microsoft.com/office/drawing/2014/main" id="{5B2AAF59-88D2-443B-8E53-3E6877AD7C26}"/>
              </a:ext>
            </a:extLst>
          </p:cNvPr>
          <p:cNvSpPr>
            <a:spLocks noGrp="1"/>
          </p:cNvSpPr>
          <p:nvPr/>
        </p:nvSpPr>
        <p:spPr>
          <a:xfrm>
            <a:off x="8001000" y="1790700"/>
            <a:ext cx="3429000" cy="114300"/>
          </a:xfrm>
          <a:prstGeom prst="roundRect">
            <a:avLst>
              <a:gd name="adj" fmla="val 0"/>
            </a:avLst>
          </a:prstGeom>
          <a:solidFill>
            <a:srgbClr val="FFD166"/>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4" name="delivery-title">
            <a:extLst>
              <a:ext uri="{FF2B5EF4-FFF2-40B4-BE49-F238E27FC236}">
                <a16:creationId xmlns:a16="http://schemas.microsoft.com/office/drawing/2014/main" id="{2EC2AAA2-37A8-4704-8820-5B066FC8BCD2}"/>
              </a:ext>
            </a:extLst>
          </p:cNvPr>
          <p:cNvSpPr>
            <a:spLocks noGrp="1"/>
          </p:cNvSpPr>
          <p:nvPr/>
        </p:nvSpPr>
        <p:spPr>
          <a:xfrm>
            <a:off x="8158162" y="1980524"/>
            <a:ext cx="2619375" cy="323850"/>
          </a:xfrm>
          <a:prstGeom prst="rect">
            <a:avLst/>
          </a:prstGeom>
          <a:noFill/>
          <a:ln w="0">
            <a:noFill/>
            <a:prstDash val="solid"/>
          </a:ln>
        </p:spPr>
        <p:txBody>
          <a:bodyPr>
            <a:noAutofit/>
          </a:bodyPr>
          <a:lstStyle/>
          <a:p>
            <a:pPr>
              <a:defRPr sz="2025" b="1">
                <a:solidFill>
                  <a:srgbClr val="102A43"/>
                </a:solidFill>
                <a:latin typeface="Bitstream Charter"/>
                <a:ea typeface="Bitstream Charter"/>
                <a:cs typeface="Bitstream Charter"/>
              </a:defRPr>
            </a:pPr>
            <a:r>
              <a:rPr sz="2025" b="1" dirty="0">
                <a:solidFill>
                  <a:srgbClr val="102A43"/>
                </a:solidFill>
                <a:latin typeface="Arial" panose="020B0604020202020204" pitchFamily="34" charset="0"/>
                <a:ea typeface="Bitstream Charter"/>
                <a:cs typeface="Arial" panose="020B0604020202020204" pitchFamily="34" charset="0"/>
              </a:rPr>
              <a:t>Who delivers</a:t>
            </a:r>
          </a:p>
        </p:txBody>
      </p:sp>
      <p:sp>
        <p:nvSpPr>
          <p:cNvPr id="15" name="delivery-text">
            <a:extLst>
              <a:ext uri="{FF2B5EF4-FFF2-40B4-BE49-F238E27FC236}">
                <a16:creationId xmlns:a16="http://schemas.microsoft.com/office/drawing/2014/main" id="{FC6B346E-9355-43EC-966A-A7467D865EB2}"/>
              </a:ext>
            </a:extLst>
          </p:cNvPr>
          <p:cNvSpPr>
            <a:spLocks noGrp="1"/>
          </p:cNvSpPr>
          <p:nvPr/>
        </p:nvSpPr>
        <p:spPr>
          <a:xfrm>
            <a:off x="8158162" y="2401714"/>
            <a:ext cx="2993155" cy="1181100"/>
          </a:xfrm>
          <a:prstGeom prst="rect">
            <a:avLst/>
          </a:prstGeom>
          <a:noFill/>
          <a:ln w="0">
            <a:noFill/>
            <a:prstDash val="solid"/>
          </a:ln>
        </p:spPr>
        <p:txBody>
          <a:bodyPr>
            <a:noAutofit/>
          </a:bodyPr>
          <a:lstStyle/>
          <a:p>
            <a:pPr>
              <a:defRPr sz="1350">
                <a:solidFill>
                  <a:srgbClr val="172B3A"/>
                </a:solidFill>
                <a:latin typeface="Bitstream Charter"/>
                <a:ea typeface="Bitstream Charter"/>
                <a:cs typeface="Bitstream Charter"/>
              </a:defRPr>
            </a:pPr>
            <a:r>
              <a:rPr lang="en-GB" sz="1800" dirty="0">
                <a:solidFill>
                  <a:srgbClr val="172B3A"/>
                </a:solidFill>
                <a:latin typeface="Arial" panose="020B0604020202020204" pitchFamily="34" charset="0"/>
                <a:ea typeface="Bitstream Charter"/>
                <a:cs typeface="Arial" panose="020B0604020202020204" pitchFamily="34" charset="0"/>
              </a:rPr>
              <a:t>A skilled health-promotion leader, two compensated peer advocates, and a designated connection worker from the nearby smoking cessation service.</a:t>
            </a:r>
          </a:p>
        </p:txBody>
      </p:sp>
      <p:sp>
        <p:nvSpPr>
          <p:cNvPr id="16" name="safety-surface">
            <a:extLst>
              <a:ext uri="{FF2B5EF4-FFF2-40B4-BE49-F238E27FC236}">
                <a16:creationId xmlns:a16="http://schemas.microsoft.com/office/drawing/2014/main" id="{7F2947E7-B44C-4B72-AAF5-725236956E61}"/>
              </a:ext>
            </a:extLst>
          </p:cNvPr>
          <p:cNvSpPr>
            <a:spLocks noGrp="1"/>
          </p:cNvSpPr>
          <p:nvPr/>
        </p:nvSpPr>
        <p:spPr>
          <a:xfrm>
            <a:off x="649912" y="4614438"/>
            <a:ext cx="11365523" cy="1219434"/>
          </a:xfrm>
          <a:prstGeom prst="roundRect">
            <a:avLst>
              <a:gd name="adj" fmla="val 10909"/>
            </a:avLst>
          </a:prstGeom>
          <a:solidFill>
            <a:srgbClr val="102A43"/>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7" name="safety-heading">
            <a:extLst>
              <a:ext uri="{FF2B5EF4-FFF2-40B4-BE49-F238E27FC236}">
                <a16:creationId xmlns:a16="http://schemas.microsoft.com/office/drawing/2014/main" id="{C67688CD-D58B-45F4-8C07-736BCC3D82E6}"/>
              </a:ext>
            </a:extLst>
          </p:cNvPr>
          <p:cNvSpPr>
            <a:spLocks noGrp="1"/>
          </p:cNvSpPr>
          <p:nvPr/>
        </p:nvSpPr>
        <p:spPr>
          <a:xfrm>
            <a:off x="895350" y="5029200"/>
            <a:ext cx="2667000" cy="285750"/>
          </a:xfrm>
          <a:prstGeom prst="rect">
            <a:avLst/>
          </a:prstGeom>
          <a:noFill/>
          <a:ln w="0">
            <a:noFill/>
            <a:prstDash val="solid"/>
          </a:ln>
        </p:spPr>
        <p:txBody>
          <a:bodyPr>
            <a:noAutofit/>
          </a:bodyPr>
          <a:lstStyle/>
          <a:p>
            <a:pPr>
              <a:defRPr sz="1800" b="1">
                <a:solidFill>
                  <a:srgbClr val="FFFFFF"/>
                </a:solidFill>
                <a:latin typeface="Bitstream Charter"/>
                <a:ea typeface="Bitstream Charter"/>
                <a:cs typeface="Bitstream Charter"/>
              </a:defRPr>
            </a:pPr>
            <a:r>
              <a:rPr sz="1800" b="1">
                <a:solidFill>
                  <a:srgbClr val="FFFFFF"/>
                </a:solidFill>
                <a:latin typeface="Arial" panose="020B0604020202020204" pitchFamily="34" charset="0"/>
                <a:ea typeface="Bitstream Charter"/>
                <a:cs typeface="Arial" panose="020B0604020202020204" pitchFamily="34" charset="0"/>
              </a:rPr>
              <a:t>Safety and inclusion</a:t>
            </a:r>
          </a:p>
        </p:txBody>
      </p:sp>
      <p:sp>
        <p:nvSpPr>
          <p:cNvPr id="18" name="safety-text">
            <a:extLst>
              <a:ext uri="{FF2B5EF4-FFF2-40B4-BE49-F238E27FC236}">
                <a16:creationId xmlns:a16="http://schemas.microsoft.com/office/drawing/2014/main" id="{CB7F471D-0CDE-47C4-A508-A5E8B1112EEE}"/>
              </a:ext>
            </a:extLst>
          </p:cNvPr>
          <p:cNvSpPr>
            <a:spLocks noGrp="1"/>
          </p:cNvSpPr>
          <p:nvPr/>
        </p:nvSpPr>
        <p:spPr>
          <a:xfrm>
            <a:off x="3290971" y="4626483"/>
            <a:ext cx="8861085" cy="990600"/>
          </a:xfrm>
          <a:prstGeom prst="rect">
            <a:avLst/>
          </a:prstGeom>
          <a:noFill/>
          <a:ln w="0">
            <a:noFill/>
            <a:prstDash val="solid"/>
          </a:ln>
        </p:spPr>
        <p:txBody>
          <a:bodyPr>
            <a:noAutofit/>
          </a:bodyPr>
          <a:lstStyle/>
          <a:p>
            <a:pPr>
              <a:defRPr sz="1350">
                <a:solidFill>
                  <a:srgbClr val="FFFFFF"/>
                </a:solidFill>
                <a:latin typeface="Bitstream Charter"/>
                <a:ea typeface="Bitstream Charter"/>
                <a:cs typeface="Bitstream Charter"/>
              </a:defRPr>
            </a:pPr>
            <a:r>
              <a:rPr lang="en-GB" sz="1800" dirty="0">
                <a:solidFill>
                  <a:srgbClr val="FFFFFF"/>
                </a:solidFill>
                <a:latin typeface="Arial" panose="020B0604020202020204" pitchFamily="34" charset="0"/>
                <a:ea typeface="Bitstream Charter"/>
                <a:cs typeface="Arial" panose="020B0604020202020204" pitchFamily="34" charset="0"/>
              </a:rPr>
              <a:t>Confidentiality is maintained through private discussions. Facilitators adopt an impartial approach. Participants who are expecting, have intricate health requirements, or require medication are directed to an appropriate clinician or specialized service.</a:t>
            </a:r>
            <a:endParaRPr sz="1800" dirty="0">
              <a:solidFill>
                <a:srgbClr val="FFFFFF"/>
              </a:solidFill>
              <a:latin typeface="Arial" panose="020B0604020202020204" pitchFamily="34" charset="0"/>
              <a:ea typeface="Bitstream Charter"/>
              <a:cs typeface="Arial" panose="020B0604020202020204" pitchFamily="34" charset="0"/>
            </a:endParaRPr>
          </a:p>
        </p:txBody>
      </p:sp>
      <p:sp>
        <p:nvSpPr>
          <p:cNvPr id="19" name="footer">
            <a:extLst>
              <a:ext uri="{FF2B5EF4-FFF2-40B4-BE49-F238E27FC236}">
                <a16:creationId xmlns:a16="http://schemas.microsoft.com/office/drawing/2014/main" id="{3AE37504-8771-4602-ABF1-2B8C01379BC4}"/>
              </a:ext>
            </a:extLst>
          </p:cNvPr>
          <p:cNvSpPr>
            <a:spLocks noGrp="1"/>
          </p:cNvSpPr>
          <p:nvPr/>
        </p:nvSpPr>
        <p:spPr>
          <a:xfrm>
            <a:off x="609600" y="6496050"/>
            <a:ext cx="4572000" cy="190500"/>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Own Your Air | Birmingham pilot campaign</a:t>
            </a:r>
          </a:p>
        </p:txBody>
      </p:sp>
      <p:sp>
        <p:nvSpPr>
          <p:cNvPr id="20" name="speaker">
            <a:extLst>
              <a:ext uri="{FF2B5EF4-FFF2-40B4-BE49-F238E27FC236}">
                <a16:creationId xmlns:a16="http://schemas.microsoft.com/office/drawing/2014/main" id="{90231DF6-97C2-46E5-BC96-3FEF3CBF8B2B}"/>
              </a:ext>
            </a:extLst>
          </p:cNvPr>
          <p:cNvSpPr>
            <a:spLocks noGrp="1"/>
          </p:cNvSpPr>
          <p:nvPr/>
        </p:nvSpPr>
        <p:spPr>
          <a:xfrm>
            <a:off x="7810500" y="6496050"/>
            <a:ext cx="2857500" cy="190500"/>
          </a:xfrm>
          <a:prstGeom prst="rect">
            <a:avLst/>
          </a:prstGeom>
          <a:noFill/>
          <a:ln w="0">
            <a:noFill/>
            <a:prstDash val="solid"/>
          </a:ln>
        </p:spPr>
        <p:txBody>
          <a:bodyPr>
            <a:noAutofit/>
          </a:bodyPr>
          <a:lstStyle/>
          <a:p>
            <a:pPr algn="r">
              <a:defRPr sz="825">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Presenter 2: Campaign</a:t>
            </a:r>
          </a:p>
        </p:txBody>
      </p:sp>
      <p:sp>
        <p:nvSpPr>
          <p:cNvPr id="21" name="page">
            <a:extLst>
              <a:ext uri="{FF2B5EF4-FFF2-40B4-BE49-F238E27FC236}">
                <a16:creationId xmlns:a16="http://schemas.microsoft.com/office/drawing/2014/main" id="{42BAE118-29D0-4470-BF95-4041752F62A2}"/>
              </a:ext>
            </a:extLst>
          </p:cNvPr>
          <p:cNvSpPr>
            <a:spLocks noGrp="1"/>
          </p:cNvSpPr>
          <p:nvPr/>
        </p:nvSpPr>
        <p:spPr>
          <a:xfrm>
            <a:off x="11087100" y="6496050"/>
            <a:ext cx="495300" cy="190500"/>
          </a:xfrm>
          <a:prstGeom prst="rect">
            <a:avLst/>
          </a:prstGeom>
          <a:noFill/>
          <a:ln w="0">
            <a:noFill/>
            <a:prstDash val="solid"/>
          </a:ln>
        </p:spPr>
        <p:txBody>
          <a:bodyPr>
            <a:noAutofit/>
          </a:bodyPr>
          <a:lstStyle/>
          <a:p>
            <a:pPr algn="r">
              <a:defRPr sz="900">
                <a:solidFill>
                  <a:srgbClr val="5C6B73"/>
                </a:solidFill>
                <a:latin typeface="Bitstream Charter"/>
                <a:ea typeface="Bitstream Charter"/>
                <a:cs typeface="Bitstream Charter"/>
              </a:defRPr>
            </a:pPr>
            <a:r>
              <a:rPr sz="1800">
                <a:latin typeface="Arial"/>
              </a:rPr>
              <a:t>6</a:t>
            </a:r>
          </a:p>
        </p:txBody>
      </p:sp>
      <p:sp>
        <p:nvSpPr>
          <p:cNvPr id="23" name="TextBox 22"/>
          <p:cNvSpPr txBox="1"/>
          <p:nvPr/>
        </p:nvSpPr>
        <p:spPr>
          <a:xfrm>
            <a:off x="640080" y="5833872"/>
            <a:ext cx="10698480" cy="228600"/>
          </a:xfrm>
          <a:prstGeom prst="rect">
            <a:avLst/>
          </a:prstGeom>
          <a:noFill/>
        </p:spPr>
        <p:txBody>
          <a:bodyPr wrap="none">
            <a:spAutoFit/>
          </a:bodyPr>
          <a:lstStyle/>
          <a:p>
            <a:pPr algn="l">
              <a:defRPr sz="850">
                <a:solidFill>
                  <a:srgbClr val="5F5F5F"/>
                </a:solidFill>
                <a:latin typeface="Arial"/>
              </a:defRPr>
            </a:pPr>
            <a:r>
              <a:rPr sz="1800" dirty="0">
                <a:latin typeface="Arial"/>
              </a:rPr>
              <a:t>(Birmingham City Council, 2025; Department of Health and Social Care, 2023; NICE, 2014; NICE, 2025)</a:t>
            </a:r>
          </a:p>
        </p:txBody>
      </p:sp>
    </p:spTree>
    <p:extLst>
      <p:ext uri="{BB962C8B-B14F-4D97-AF65-F5344CB8AC3E}">
        <p14:creationId xmlns:p14="http://schemas.microsoft.com/office/powerpoint/2010/main" val="6818249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8" name="title">
            <a:extLst>
              <a:ext uri="{FF2B5EF4-FFF2-40B4-BE49-F238E27FC236}">
                <a16:creationId xmlns:a16="http://schemas.microsoft.com/office/drawing/2014/main" id="{1A9091A5-9BFA-49B7-BCE7-48E6414DABD2}"/>
              </a:ext>
            </a:extLst>
          </p:cNvPr>
          <p:cNvSpPr>
            <a:spLocks noGrp="1"/>
          </p:cNvSpPr>
          <p:nvPr/>
        </p:nvSpPr>
        <p:spPr>
          <a:xfrm>
            <a:off x="609600" y="400050"/>
            <a:ext cx="8858250" cy="495300"/>
          </a:xfrm>
          <a:prstGeom prst="rect">
            <a:avLst/>
          </a:prstGeom>
          <a:noFill/>
          <a:ln w="0">
            <a:noFill/>
            <a:prstDash val="solid"/>
          </a:ln>
        </p:spPr>
        <p:txBody>
          <a:bodyPr>
            <a:noAutofit/>
          </a:bodyPr>
          <a:lstStyle/>
          <a:p>
            <a:pPr>
              <a:defRPr sz="2550" b="1">
                <a:solidFill>
                  <a:srgbClr val="102A43"/>
                </a:solidFill>
                <a:latin typeface="Bitstream Charter"/>
                <a:ea typeface="Bitstream Charter"/>
                <a:cs typeface="Bitstream Charter"/>
              </a:defRPr>
            </a:pPr>
            <a:r>
              <a:rPr sz="2550" b="1">
                <a:solidFill>
                  <a:srgbClr val="102A43"/>
                </a:solidFill>
                <a:latin typeface="Arial" panose="020B0604020202020204" pitchFamily="34" charset="0"/>
                <a:ea typeface="Bitstream Charter"/>
                <a:cs typeface="Arial" panose="020B0604020202020204" pitchFamily="34" charset="0"/>
              </a:rPr>
              <a:t>Evaluation will show whether the campaign works</a:t>
            </a:r>
          </a:p>
        </p:txBody>
      </p:sp>
      <p:sp>
        <p:nvSpPr>
          <p:cNvPr id="2" name="subtitle">
            <a:extLst>
              <a:ext uri="{FF2B5EF4-FFF2-40B4-BE49-F238E27FC236}">
                <a16:creationId xmlns:a16="http://schemas.microsoft.com/office/drawing/2014/main" id="{E29D63D3-E63A-47B3-8C68-AE0322B4802F}"/>
              </a:ext>
            </a:extLst>
          </p:cNvPr>
          <p:cNvSpPr>
            <a:spLocks noGrp="1"/>
          </p:cNvSpPr>
          <p:nvPr/>
        </p:nvSpPr>
        <p:spPr>
          <a:xfrm>
            <a:off x="628650" y="952500"/>
            <a:ext cx="9810750" cy="285750"/>
          </a:xfrm>
          <a:prstGeom prst="rect">
            <a:avLst/>
          </a:prstGeom>
          <a:noFill/>
          <a:ln w="0">
            <a:noFill/>
            <a:prstDash val="solid"/>
          </a:ln>
        </p:spPr>
        <p:txBody>
          <a:bodyPr>
            <a:noAutofit/>
          </a:bodyPr>
          <a:lstStyle/>
          <a:p>
            <a:pPr>
              <a:defRPr sz="1200">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Collect only the data needed to improve the pilot and demonstrate outcomes</a:t>
            </a:r>
          </a:p>
        </p:txBody>
      </p:sp>
      <p:sp>
        <p:nvSpPr>
          <p:cNvPr id="3" name="Rectangle 2">
            <a:extLst>
              <a:ext uri="{FF2B5EF4-FFF2-40B4-BE49-F238E27FC236}">
                <a16:creationId xmlns:a16="http://schemas.microsoft.com/office/drawing/2014/main" id="{DE8DAFD9-1CA8-40AB-A434-19F1AFDF24B1}"/>
              </a:ext>
            </a:extLst>
          </p:cNvPr>
          <p:cNvSpPr>
            <a:spLocks noGrp="1"/>
          </p:cNvSpPr>
          <p:nvPr/>
        </p:nvSpPr>
        <p:spPr>
          <a:xfrm>
            <a:off x="609600" y="1257300"/>
            <a:ext cx="10972800" cy="57150"/>
          </a:xfrm>
          <a:prstGeom prst="rect">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4" name="eval-card">
            <a:extLst>
              <a:ext uri="{FF2B5EF4-FFF2-40B4-BE49-F238E27FC236}">
                <a16:creationId xmlns:a16="http://schemas.microsoft.com/office/drawing/2014/main" id="{6D2D45F3-356C-4476-9B0E-C789F8D0B126}"/>
              </a:ext>
            </a:extLst>
          </p:cNvPr>
          <p:cNvSpPr>
            <a:spLocks noGrp="1"/>
          </p:cNvSpPr>
          <p:nvPr/>
        </p:nvSpPr>
        <p:spPr>
          <a:xfrm>
            <a:off x="609600" y="1714500"/>
            <a:ext cx="5257800" cy="1504950"/>
          </a:xfrm>
          <a:prstGeom prst="roundRect">
            <a:avLst>
              <a:gd name="adj" fmla="val 7595"/>
            </a:avLst>
          </a:prstGeom>
          <a:solidFill>
            <a:srgbClr val="F4F7F9"/>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5" name="eval-label">
            <a:extLst>
              <a:ext uri="{FF2B5EF4-FFF2-40B4-BE49-F238E27FC236}">
                <a16:creationId xmlns:a16="http://schemas.microsoft.com/office/drawing/2014/main" id="{6E42FF65-EA61-445F-937F-F1D7D97938A4}"/>
              </a:ext>
            </a:extLst>
          </p:cNvPr>
          <p:cNvSpPr>
            <a:spLocks noGrp="1"/>
          </p:cNvSpPr>
          <p:nvPr/>
        </p:nvSpPr>
        <p:spPr>
          <a:xfrm>
            <a:off x="647699" y="1656893"/>
            <a:ext cx="1695451" cy="438148"/>
          </a:xfrm>
          <a:prstGeom prst="roundRect">
            <a:avLst>
              <a:gd name="adj" fmla="val 35294"/>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6" name="eval-label-text">
            <a:extLst>
              <a:ext uri="{FF2B5EF4-FFF2-40B4-BE49-F238E27FC236}">
                <a16:creationId xmlns:a16="http://schemas.microsoft.com/office/drawing/2014/main" id="{70453B61-1E77-4042-A3AF-7AE711D7EBB1}"/>
              </a:ext>
            </a:extLst>
          </p:cNvPr>
          <p:cNvSpPr>
            <a:spLocks noGrp="1"/>
          </p:cNvSpPr>
          <p:nvPr/>
        </p:nvSpPr>
        <p:spPr>
          <a:xfrm>
            <a:off x="609598" y="1675759"/>
            <a:ext cx="1657350" cy="278606"/>
          </a:xfrm>
          <a:prstGeom prst="rect">
            <a:avLst/>
          </a:prstGeom>
          <a:noFill/>
          <a:ln w="0">
            <a:noFill/>
            <a:prstDash val="solid"/>
          </a:ln>
        </p:spPr>
        <p:txBody>
          <a:bodyPr>
            <a:noAutofit/>
          </a:bodyPr>
          <a:lstStyle/>
          <a:p>
            <a:pPr algn="ctr">
              <a:defRPr sz="825"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FORMATIVE</a:t>
            </a:r>
            <a:endParaRPr sz="825" b="1" dirty="0">
              <a:solidFill>
                <a:srgbClr val="102A43"/>
              </a:solidFill>
              <a:latin typeface="Arial" panose="020B0604020202020204" pitchFamily="34" charset="0"/>
              <a:ea typeface="Bitstream Charter"/>
              <a:cs typeface="Arial" panose="020B0604020202020204" pitchFamily="34" charset="0"/>
            </a:endParaRPr>
          </a:p>
        </p:txBody>
      </p:sp>
      <p:sp>
        <p:nvSpPr>
          <p:cNvPr id="7" name="eval-time">
            <a:extLst>
              <a:ext uri="{FF2B5EF4-FFF2-40B4-BE49-F238E27FC236}">
                <a16:creationId xmlns:a16="http://schemas.microsoft.com/office/drawing/2014/main" id="{61AFF7E4-238C-4CFE-AFDA-F7ADC34F694B}"/>
              </a:ext>
            </a:extLst>
          </p:cNvPr>
          <p:cNvSpPr>
            <a:spLocks noGrp="1"/>
          </p:cNvSpPr>
          <p:nvPr/>
        </p:nvSpPr>
        <p:spPr>
          <a:xfrm>
            <a:off x="819150" y="2438400"/>
            <a:ext cx="1619250" cy="266700"/>
          </a:xfrm>
          <a:prstGeom prst="rect">
            <a:avLst/>
          </a:prstGeom>
          <a:noFill/>
          <a:ln w="0">
            <a:noFill/>
            <a:prstDash val="solid"/>
          </a:ln>
        </p:spPr>
        <p:txBody>
          <a:bodyPr>
            <a:noAutofit/>
          </a:bodyPr>
          <a:lstStyle/>
          <a:p>
            <a:pPr>
              <a:defRPr sz="1725" b="1">
                <a:solidFill>
                  <a:srgbClr val="102A43"/>
                </a:solidFill>
                <a:latin typeface="Bitstream Charter"/>
                <a:ea typeface="Bitstream Charter"/>
                <a:cs typeface="Bitstream Charter"/>
              </a:defRPr>
            </a:pPr>
            <a:r>
              <a:rPr sz="1725" b="1" dirty="0">
                <a:solidFill>
                  <a:srgbClr val="102A43"/>
                </a:solidFill>
                <a:latin typeface="Arial" panose="020B0604020202020204" pitchFamily="34" charset="0"/>
                <a:ea typeface="Bitstream Charter"/>
                <a:cs typeface="Arial" panose="020B0604020202020204" pitchFamily="34" charset="0"/>
              </a:rPr>
              <a:t>Before launch</a:t>
            </a:r>
          </a:p>
        </p:txBody>
      </p:sp>
      <p:sp>
        <p:nvSpPr>
          <p:cNvPr id="8" name="eval-text">
            <a:extLst>
              <a:ext uri="{FF2B5EF4-FFF2-40B4-BE49-F238E27FC236}">
                <a16:creationId xmlns:a16="http://schemas.microsoft.com/office/drawing/2014/main" id="{76249A8E-1203-413C-BE49-3589DB16C128}"/>
              </a:ext>
            </a:extLst>
          </p:cNvPr>
          <p:cNvSpPr>
            <a:spLocks noGrp="1"/>
          </p:cNvSpPr>
          <p:nvPr/>
        </p:nvSpPr>
        <p:spPr>
          <a:xfrm>
            <a:off x="2362198" y="1704975"/>
            <a:ext cx="3505202" cy="738187"/>
          </a:xfrm>
          <a:prstGeom prst="rect">
            <a:avLst/>
          </a:prstGeom>
          <a:noFill/>
          <a:ln w="0">
            <a:noFill/>
            <a:prstDash val="solid"/>
          </a:ln>
        </p:spPr>
        <p:txBody>
          <a:bodyPr>
            <a:noAutofit/>
          </a:bodyPr>
          <a:lstStyle/>
          <a:p>
            <a:pPr>
              <a:defRPr sz="1275">
                <a:solidFill>
                  <a:srgbClr val="172B3A"/>
                </a:solidFill>
                <a:latin typeface="Bitstream Charter"/>
                <a:ea typeface="Bitstream Charter"/>
                <a:cs typeface="Bitstream Charter"/>
              </a:defRPr>
            </a:pPr>
            <a:r>
              <a:rPr lang="en-GB" sz="1800" dirty="0">
                <a:solidFill>
                  <a:srgbClr val="172B3A"/>
                </a:solidFill>
                <a:latin typeface="Arial" panose="020B0604020202020204" pitchFamily="34" charset="0"/>
                <a:ea typeface="Bitstream Charter"/>
                <a:cs typeface="Arial" panose="020B0604020202020204" pitchFamily="34" charset="0"/>
              </a:rPr>
              <a:t>Two collaborative design workshops, an initial assessment survey, and brief interviews focusing on language, scheduling, and obstacles.</a:t>
            </a:r>
            <a:r>
              <a:rPr sz="1800" dirty="0">
                <a:solidFill>
                  <a:srgbClr val="172B3A"/>
                </a:solidFill>
                <a:latin typeface="Arial" panose="020B0604020202020204" pitchFamily="34" charset="0"/>
                <a:ea typeface="Bitstream Charter"/>
                <a:cs typeface="Arial" panose="020B0604020202020204" pitchFamily="34" charset="0"/>
              </a:rPr>
              <a:t>.</a:t>
            </a:r>
          </a:p>
        </p:txBody>
      </p:sp>
      <p:sp>
        <p:nvSpPr>
          <p:cNvPr id="9" name="eval-card">
            <a:extLst>
              <a:ext uri="{FF2B5EF4-FFF2-40B4-BE49-F238E27FC236}">
                <a16:creationId xmlns:a16="http://schemas.microsoft.com/office/drawing/2014/main" id="{B704B5EC-3AB6-49CE-BC91-702986D62439}"/>
              </a:ext>
            </a:extLst>
          </p:cNvPr>
          <p:cNvSpPr>
            <a:spLocks noGrp="1"/>
          </p:cNvSpPr>
          <p:nvPr/>
        </p:nvSpPr>
        <p:spPr>
          <a:xfrm>
            <a:off x="6115050" y="1743075"/>
            <a:ext cx="5257800" cy="1504950"/>
          </a:xfrm>
          <a:prstGeom prst="roundRect">
            <a:avLst>
              <a:gd name="adj" fmla="val 7595"/>
            </a:avLst>
          </a:prstGeom>
          <a:solidFill>
            <a:srgbClr val="F4F7F9"/>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0" name="eval-label">
            <a:extLst>
              <a:ext uri="{FF2B5EF4-FFF2-40B4-BE49-F238E27FC236}">
                <a16:creationId xmlns:a16="http://schemas.microsoft.com/office/drawing/2014/main" id="{60E1D4FF-6BAC-449E-BC85-123D79249192}"/>
              </a:ext>
            </a:extLst>
          </p:cNvPr>
          <p:cNvSpPr>
            <a:spLocks noGrp="1"/>
          </p:cNvSpPr>
          <p:nvPr/>
        </p:nvSpPr>
        <p:spPr>
          <a:xfrm>
            <a:off x="6134100" y="1738954"/>
            <a:ext cx="1538288" cy="446391"/>
          </a:xfrm>
          <a:prstGeom prst="roundRect">
            <a:avLst>
              <a:gd name="adj" fmla="val 35294"/>
            </a:avLst>
          </a:prstGeom>
          <a:solidFill>
            <a:srgbClr val="F26B5B"/>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1" name="eval-label-text">
            <a:extLst>
              <a:ext uri="{FF2B5EF4-FFF2-40B4-BE49-F238E27FC236}">
                <a16:creationId xmlns:a16="http://schemas.microsoft.com/office/drawing/2014/main" id="{CA4AE6C2-0838-482B-A04B-47129F686D07}"/>
              </a:ext>
            </a:extLst>
          </p:cNvPr>
          <p:cNvSpPr>
            <a:spLocks noGrp="1"/>
          </p:cNvSpPr>
          <p:nvPr/>
        </p:nvSpPr>
        <p:spPr>
          <a:xfrm>
            <a:off x="6076951" y="1760485"/>
            <a:ext cx="1562100" cy="266700"/>
          </a:xfrm>
          <a:prstGeom prst="rect">
            <a:avLst/>
          </a:prstGeom>
          <a:noFill/>
          <a:ln w="0">
            <a:noFill/>
            <a:prstDash val="solid"/>
          </a:ln>
        </p:spPr>
        <p:txBody>
          <a:bodyPr>
            <a:noAutofit/>
          </a:bodyPr>
          <a:lstStyle/>
          <a:p>
            <a:pPr algn="ctr">
              <a:defRPr sz="825"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PROCESS</a:t>
            </a:r>
            <a:endParaRPr sz="825" b="1" dirty="0">
              <a:solidFill>
                <a:srgbClr val="102A43"/>
              </a:solidFill>
              <a:latin typeface="Arial" panose="020B0604020202020204" pitchFamily="34" charset="0"/>
              <a:ea typeface="Bitstream Charter"/>
              <a:cs typeface="Arial" panose="020B0604020202020204" pitchFamily="34" charset="0"/>
            </a:endParaRPr>
          </a:p>
        </p:txBody>
      </p:sp>
      <p:sp>
        <p:nvSpPr>
          <p:cNvPr id="12" name="eval-time">
            <a:extLst>
              <a:ext uri="{FF2B5EF4-FFF2-40B4-BE49-F238E27FC236}">
                <a16:creationId xmlns:a16="http://schemas.microsoft.com/office/drawing/2014/main" id="{F9A0DB51-F4CF-4C15-AE2B-9D8A9BF89564}"/>
              </a:ext>
            </a:extLst>
          </p:cNvPr>
          <p:cNvSpPr>
            <a:spLocks noGrp="1"/>
          </p:cNvSpPr>
          <p:nvPr/>
        </p:nvSpPr>
        <p:spPr>
          <a:xfrm>
            <a:off x="6324600" y="2438400"/>
            <a:ext cx="1619250" cy="266700"/>
          </a:xfrm>
          <a:prstGeom prst="rect">
            <a:avLst/>
          </a:prstGeom>
          <a:noFill/>
          <a:ln w="0">
            <a:noFill/>
            <a:prstDash val="solid"/>
          </a:ln>
        </p:spPr>
        <p:txBody>
          <a:bodyPr>
            <a:noAutofit/>
          </a:bodyPr>
          <a:lstStyle/>
          <a:p>
            <a:pPr>
              <a:defRPr sz="1725" b="1">
                <a:solidFill>
                  <a:srgbClr val="102A43"/>
                </a:solidFill>
                <a:latin typeface="Bitstream Charter"/>
                <a:ea typeface="Bitstream Charter"/>
                <a:cs typeface="Bitstream Charter"/>
              </a:defRPr>
            </a:pPr>
            <a:r>
              <a:rPr sz="1725" b="1" dirty="0">
                <a:solidFill>
                  <a:srgbClr val="102A43"/>
                </a:solidFill>
                <a:latin typeface="Arial" panose="020B0604020202020204" pitchFamily="34" charset="0"/>
                <a:ea typeface="Bitstream Charter"/>
                <a:cs typeface="Arial" panose="020B0604020202020204" pitchFamily="34" charset="0"/>
              </a:rPr>
              <a:t>During weeks </a:t>
            </a:r>
            <a:r>
              <a:rPr lang="en-GB" sz="1725" b="1" dirty="0">
                <a:solidFill>
                  <a:srgbClr val="102A43"/>
                </a:solidFill>
                <a:latin typeface="Arial" panose="020B0604020202020204" pitchFamily="34" charset="0"/>
                <a:ea typeface="Bitstream Charter"/>
                <a:cs typeface="Arial" panose="020B0604020202020204" pitchFamily="34" charset="0"/>
              </a:rPr>
              <a:t>(</a:t>
            </a:r>
            <a:r>
              <a:rPr sz="1725" b="1" dirty="0">
                <a:solidFill>
                  <a:srgbClr val="102A43"/>
                </a:solidFill>
                <a:latin typeface="Arial" panose="020B0604020202020204" pitchFamily="34" charset="0"/>
                <a:ea typeface="Bitstream Charter"/>
                <a:cs typeface="Arial" panose="020B0604020202020204" pitchFamily="34" charset="0"/>
              </a:rPr>
              <a:t>1–8</a:t>
            </a:r>
            <a:r>
              <a:rPr lang="en-GB" sz="1725" b="1" dirty="0">
                <a:solidFill>
                  <a:srgbClr val="102A43"/>
                </a:solidFill>
                <a:latin typeface="Arial" panose="020B0604020202020204" pitchFamily="34" charset="0"/>
                <a:ea typeface="Bitstream Charter"/>
                <a:cs typeface="Arial" panose="020B0604020202020204" pitchFamily="34" charset="0"/>
              </a:rPr>
              <a:t>)</a:t>
            </a:r>
            <a:endParaRPr sz="1725" b="1" dirty="0">
              <a:solidFill>
                <a:srgbClr val="102A43"/>
              </a:solidFill>
              <a:latin typeface="Arial" panose="020B0604020202020204" pitchFamily="34" charset="0"/>
              <a:ea typeface="Bitstream Charter"/>
              <a:cs typeface="Arial" panose="020B0604020202020204" pitchFamily="34" charset="0"/>
            </a:endParaRPr>
          </a:p>
        </p:txBody>
      </p:sp>
      <p:sp>
        <p:nvSpPr>
          <p:cNvPr id="13" name="eval-text">
            <a:extLst>
              <a:ext uri="{FF2B5EF4-FFF2-40B4-BE49-F238E27FC236}">
                <a16:creationId xmlns:a16="http://schemas.microsoft.com/office/drawing/2014/main" id="{BEF778EF-B6AA-4B7D-B8AF-858670C0F067}"/>
              </a:ext>
            </a:extLst>
          </p:cNvPr>
          <p:cNvSpPr>
            <a:spLocks noGrp="1"/>
          </p:cNvSpPr>
          <p:nvPr/>
        </p:nvSpPr>
        <p:spPr>
          <a:xfrm>
            <a:off x="8084344" y="1756182"/>
            <a:ext cx="2876550" cy="609600"/>
          </a:xfrm>
          <a:prstGeom prst="rect">
            <a:avLst/>
          </a:prstGeom>
          <a:noFill/>
          <a:ln w="0">
            <a:noFill/>
            <a:prstDash val="solid"/>
          </a:ln>
        </p:spPr>
        <p:txBody>
          <a:bodyPr>
            <a:noAutofit/>
          </a:bodyPr>
          <a:lstStyle/>
          <a:p>
            <a:pPr>
              <a:defRPr sz="1275">
                <a:solidFill>
                  <a:srgbClr val="172B3A"/>
                </a:solidFill>
                <a:latin typeface="Bitstream Charter"/>
                <a:ea typeface="Bitstream Charter"/>
                <a:cs typeface="Bitstream Charter"/>
              </a:defRPr>
            </a:pPr>
            <a:r>
              <a:rPr lang="en-GB" sz="1800" dirty="0">
                <a:solidFill>
                  <a:srgbClr val="172B3A"/>
                </a:solidFill>
                <a:latin typeface="Arial" panose="020B0604020202020204" pitchFamily="34" charset="0"/>
                <a:ea typeface="Bitstream Charter"/>
                <a:cs typeface="Arial" panose="020B0604020202020204" pitchFamily="34" charset="0"/>
              </a:rPr>
              <a:t>Reach, attendance, retention, referrals, participant feedback, and the facilitator fidelity checklist.</a:t>
            </a:r>
            <a:endParaRPr sz="1800" dirty="0">
              <a:solidFill>
                <a:srgbClr val="172B3A"/>
              </a:solidFill>
              <a:latin typeface="Arial" panose="020B0604020202020204" pitchFamily="34" charset="0"/>
              <a:ea typeface="Bitstream Charter"/>
              <a:cs typeface="Arial" panose="020B0604020202020204" pitchFamily="34" charset="0"/>
            </a:endParaRPr>
          </a:p>
        </p:txBody>
      </p:sp>
      <p:sp>
        <p:nvSpPr>
          <p:cNvPr id="14" name="eval-card">
            <a:extLst>
              <a:ext uri="{FF2B5EF4-FFF2-40B4-BE49-F238E27FC236}">
                <a16:creationId xmlns:a16="http://schemas.microsoft.com/office/drawing/2014/main" id="{E94FB383-B569-489E-A850-9614E73CA251}"/>
              </a:ext>
            </a:extLst>
          </p:cNvPr>
          <p:cNvSpPr>
            <a:spLocks noGrp="1"/>
          </p:cNvSpPr>
          <p:nvPr/>
        </p:nvSpPr>
        <p:spPr>
          <a:xfrm>
            <a:off x="609600" y="3543300"/>
            <a:ext cx="5257800" cy="1504950"/>
          </a:xfrm>
          <a:prstGeom prst="roundRect">
            <a:avLst>
              <a:gd name="adj" fmla="val 7595"/>
            </a:avLst>
          </a:prstGeom>
          <a:solidFill>
            <a:srgbClr val="F4F7F9"/>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5" name="eval-label">
            <a:extLst>
              <a:ext uri="{FF2B5EF4-FFF2-40B4-BE49-F238E27FC236}">
                <a16:creationId xmlns:a16="http://schemas.microsoft.com/office/drawing/2014/main" id="{6652CA7F-6420-43AF-846A-D489072ECDC2}"/>
              </a:ext>
            </a:extLst>
          </p:cNvPr>
          <p:cNvSpPr>
            <a:spLocks noGrp="1"/>
          </p:cNvSpPr>
          <p:nvPr/>
        </p:nvSpPr>
        <p:spPr>
          <a:xfrm>
            <a:off x="609598" y="3557355"/>
            <a:ext cx="1566862" cy="419100"/>
          </a:xfrm>
          <a:prstGeom prst="roundRect">
            <a:avLst>
              <a:gd name="adj" fmla="val 35294"/>
            </a:avLst>
          </a:prstGeom>
          <a:solidFill>
            <a:srgbClr val="FFD166"/>
          </a:solidFill>
          <a:ln w="0">
            <a:noFill/>
            <a:prstDash val="solid"/>
          </a:ln>
        </p:spPr>
        <p:txBody>
          <a:bodyPr/>
          <a:lstStyle/>
          <a:p>
            <a:endParaRPr lang="en-GB" dirty="0">
              <a:latin typeface="Arial" panose="020B0604020202020204" pitchFamily="34" charset="0"/>
              <a:cs typeface="Arial" panose="020B0604020202020204" pitchFamily="34" charset="0"/>
            </a:endParaRPr>
          </a:p>
        </p:txBody>
      </p:sp>
      <p:sp>
        <p:nvSpPr>
          <p:cNvPr id="16" name="eval-label-text">
            <a:extLst>
              <a:ext uri="{FF2B5EF4-FFF2-40B4-BE49-F238E27FC236}">
                <a16:creationId xmlns:a16="http://schemas.microsoft.com/office/drawing/2014/main" id="{06A9101A-05C4-4594-A69B-7227B0229B79}"/>
              </a:ext>
            </a:extLst>
          </p:cNvPr>
          <p:cNvSpPr>
            <a:spLocks noGrp="1"/>
          </p:cNvSpPr>
          <p:nvPr/>
        </p:nvSpPr>
        <p:spPr>
          <a:xfrm>
            <a:off x="614822" y="3590925"/>
            <a:ext cx="1390650" cy="266699"/>
          </a:xfrm>
          <a:prstGeom prst="rect">
            <a:avLst/>
          </a:prstGeom>
          <a:noFill/>
          <a:ln w="0">
            <a:noFill/>
            <a:prstDash val="solid"/>
          </a:ln>
        </p:spPr>
        <p:txBody>
          <a:bodyPr>
            <a:noAutofit/>
          </a:bodyPr>
          <a:lstStyle/>
          <a:p>
            <a:pPr algn="ctr">
              <a:defRPr sz="825"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OUTCOME</a:t>
            </a:r>
            <a:endParaRPr sz="825" b="1" dirty="0">
              <a:solidFill>
                <a:srgbClr val="102A43"/>
              </a:solidFill>
              <a:latin typeface="Arial" panose="020B0604020202020204" pitchFamily="34" charset="0"/>
              <a:ea typeface="Bitstream Charter"/>
              <a:cs typeface="Arial" panose="020B0604020202020204" pitchFamily="34" charset="0"/>
            </a:endParaRPr>
          </a:p>
        </p:txBody>
      </p:sp>
      <p:sp>
        <p:nvSpPr>
          <p:cNvPr id="17" name="eval-time">
            <a:extLst>
              <a:ext uri="{FF2B5EF4-FFF2-40B4-BE49-F238E27FC236}">
                <a16:creationId xmlns:a16="http://schemas.microsoft.com/office/drawing/2014/main" id="{A4FA8EB6-13F4-4F0F-991C-5E93CED859F7}"/>
              </a:ext>
            </a:extLst>
          </p:cNvPr>
          <p:cNvSpPr>
            <a:spLocks noGrp="1"/>
          </p:cNvSpPr>
          <p:nvPr/>
        </p:nvSpPr>
        <p:spPr>
          <a:xfrm>
            <a:off x="819150" y="4267200"/>
            <a:ext cx="1619250" cy="266700"/>
          </a:xfrm>
          <a:prstGeom prst="rect">
            <a:avLst/>
          </a:prstGeom>
          <a:noFill/>
          <a:ln w="0">
            <a:noFill/>
            <a:prstDash val="solid"/>
          </a:ln>
        </p:spPr>
        <p:txBody>
          <a:bodyPr>
            <a:noAutofit/>
          </a:bodyPr>
          <a:lstStyle/>
          <a:p>
            <a:pPr>
              <a:defRPr sz="1725" b="1">
                <a:solidFill>
                  <a:srgbClr val="102A43"/>
                </a:solidFill>
                <a:latin typeface="Bitstream Charter"/>
                <a:ea typeface="Bitstream Charter"/>
                <a:cs typeface="Bitstream Charter"/>
              </a:defRPr>
            </a:pPr>
            <a:r>
              <a:rPr sz="1725" b="1" dirty="0">
                <a:solidFill>
                  <a:srgbClr val="102A43"/>
                </a:solidFill>
                <a:latin typeface="Arial" panose="020B0604020202020204" pitchFamily="34" charset="0"/>
                <a:ea typeface="Bitstream Charter"/>
                <a:cs typeface="Arial" panose="020B0604020202020204" pitchFamily="34" charset="0"/>
              </a:rPr>
              <a:t>Week </a:t>
            </a:r>
            <a:r>
              <a:rPr lang="en-GB" sz="1725" b="1" dirty="0">
                <a:solidFill>
                  <a:srgbClr val="102A43"/>
                </a:solidFill>
                <a:latin typeface="Arial" panose="020B0604020202020204" pitchFamily="34" charset="0"/>
                <a:ea typeface="Bitstream Charter"/>
                <a:cs typeface="Arial" panose="020B0604020202020204" pitchFamily="34" charset="0"/>
              </a:rPr>
              <a:t>8 &amp;</a:t>
            </a:r>
            <a:r>
              <a:rPr sz="1725" b="1" dirty="0">
                <a:solidFill>
                  <a:srgbClr val="102A43"/>
                </a:solidFill>
                <a:latin typeface="Arial" panose="020B0604020202020204" pitchFamily="34" charset="0"/>
                <a:ea typeface="Bitstream Charter"/>
                <a:cs typeface="Arial" panose="020B0604020202020204" pitchFamily="34" charset="0"/>
              </a:rPr>
              <a:t> 12</a:t>
            </a:r>
          </a:p>
        </p:txBody>
      </p:sp>
      <p:sp>
        <p:nvSpPr>
          <p:cNvPr id="18" name="eval-text">
            <a:extLst>
              <a:ext uri="{FF2B5EF4-FFF2-40B4-BE49-F238E27FC236}">
                <a16:creationId xmlns:a16="http://schemas.microsoft.com/office/drawing/2014/main" id="{5CCBB539-3549-4661-8F2D-F627BC8E003F}"/>
              </a:ext>
            </a:extLst>
          </p:cNvPr>
          <p:cNvSpPr>
            <a:spLocks noGrp="1"/>
          </p:cNvSpPr>
          <p:nvPr/>
        </p:nvSpPr>
        <p:spPr>
          <a:xfrm>
            <a:off x="2488588" y="3562350"/>
            <a:ext cx="3350969" cy="609600"/>
          </a:xfrm>
          <a:prstGeom prst="rect">
            <a:avLst/>
          </a:prstGeom>
          <a:noFill/>
          <a:ln w="0">
            <a:noFill/>
            <a:prstDash val="solid"/>
          </a:ln>
        </p:spPr>
        <p:txBody>
          <a:bodyPr>
            <a:noAutofit/>
          </a:bodyPr>
          <a:lstStyle/>
          <a:p>
            <a:pPr>
              <a:defRPr sz="1275">
                <a:solidFill>
                  <a:srgbClr val="172B3A"/>
                </a:solidFill>
                <a:latin typeface="Bitstream Charter"/>
                <a:ea typeface="Bitstream Charter"/>
                <a:cs typeface="Bitstream Charter"/>
              </a:defRPr>
            </a:pPr>
            <a:r>
              <a:rPr lang="en-GB" sz="1800" dirty="0">
                <a:solidFill>
                  <a:srgbClr val="172B3A"/>
                </a:solidFill>
                <a:latin typeface="Arial" panose="020B0604020202020204" pitchFamily="34" charset="0"/>
                <a:ea typeface="Bitstream Charter"/>
                <a:cs typeface="Arial" panose="020B0604020202020204" pitchFamily="34" charset="0"/>
              </a:rPr>
              <a:t>Knowledge assessment, willingness to quit or reduce smoking, cessation strategy, current smoking status, and CO verification when possible.</a:t>
            </a:r>
            <a:endParaRPr sz="1800" dirty="0">
              <a:solidFill>
                <a:srgbClr val="172B3A"/>
              </a:solidFill>
              <a:latin typeface="Arial" panose="020B0604020202020204" pitchFamily="34" charset="0"/>
              <a:ea typeface="Bitstream Charter"/>
              <a:cs typeface="Arial" panose="020B0604020202020204" pitchFamily="34" charset="0"/>
            </a:endParaRPr>
          </a:p>
        </p:txBody>
      </p:sp>
      <p:sp>
        <p:nvSpPr>
          <p:cNvPr id="19" name="eval-card">
            <a:extLst>
              <a:ext uri="{FF2B5EF4-FFF2-40B4-BE49-F238E27FC236}">
                <a16:creationId xmlns:a16="http://schemas.microsoft.com/office/drawing/2014/main" id="{EA6024D3-7B9C-4B34-B809-48323D89B4EB}"/>
              </a:ext>
            </a:extLst>
          </p:cNvPr>
          <p:cNvSpPr>
            <a:spLocks noGrp="1"/>
          </p:cNvSpPr>
          <p:nvPr/>
        </p:nvSpPr>
        <p:spPr>
          <a:xfrm>
            <a:off x="6115050" y="3543300"/>
            <a:ext cx="5257800" cy="1504950"/>
          </a:xfrm>
          <a:prstGeom prst="roundRect">
            <a:avLst>
              <a:gd name="adj" fmla="val 7595"/>
            </a:avLst>
          </a:prstGeom>
          <a:solidFill>
            <a:srgbClr val="F4F7F9"/>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20" name="eval-label">
            <a:extLst>
              <a:ext uri="{FF2B5EF4-FFF2-40B4-BE49-F238E27FC236}">
                <a16:creationId xmlns:a16="http://schemas.microsoft.com/office/drawing/2014/main" id="{6E2197FC-CB93-4432-81E1-017A18234607}"/>
              </a:ext>
            </a:extLst>
          </p:cNvPr>
          <p:cNvSpPr>
            <a:spLocks noGrp="1"/>
          </p:cNvSpPr>
          <p:nvPr/>
        </p:nvSpPr>
        <p:spPr>
          <a:xfrm>
            <a:off x="6134100" y="3569248"/>
            <a:ext cx="1820009" cy="520727"/>
          </a:xfrm>
          <a:prstGeom prst="roundRect">
            <a:avLst>
              <a:gd name="adj" fmla="val 35294"/>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21" name="eval-label-text">
            <a:extLst>
              <a:ext uri="{FF2B5EF4-FFF2-40B4-BE49-F238E27FC236}">
                <a16:creationId xmlns:a16="http://schemas.microsoft.com/office/drawing/2014/main" id="{19519CE1-A632-4241-8895-45E3E4101E57}"/>
              </a:ext>
            </a:extLst>
          </p:cNvPr>
          <p:cNvSpPr>
            <a:spLocks noGrp="1"/>
          </p:cNvSpPr>
          <p:nvPr/>
        </p:nvSpPr>
        <p:spPr>
          <a:xfrm>
            <a:off x="5867400" y="3514725"/>
            <a:ext cx="2313842" cy="266700"/>
          </a:xfrm>
          <a:prstGeom prst="rect">
            <a:avLst/>
          </a:prstGeom>
          <a:noFill/>
          <a:ln w="0">
            <a:noFill/>
            <a:prstDash val="solid"/>
          </a:ln>
        </p:spPr>
        <p:txBody>
          <a:bodyPr>
            <a:noAutofit/>
          </a:bodyPr>
          <a:lstStyle/>
          <a:p>
            <a:pPr algn="ctr">
              <a:defRPr sz="825"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IMPACT AND EQUITY</a:t>
            </a:r>
            <a:endParaRPr sz="825" b="1" dirty="0">
              <a:solidFill>
                <a:srgbClr val="102A43"/>
              </a:solidFill>
              <a:latin typeface="Arial" panose="020B0604020202020204" pitchFamily="34" charset="0"/>
              <a:ea typeface="Bitstream Charter"/>
              <a:cs typeface="Arial" panose="020B0604020202020204" pitchFamily="34" charset="0"/>
            </a:endParaRPr>
          </a:p>
        </p:txBody>
      </p:sp>
      <p:sp>
        <p:nvSpPr>
          <p:cNvPr id="22" name="eval-time">
            <a:extLst>
              <a:ext uri="{FF2B5EF4-FFF2-40B4-BE49-F238E27FC236}">
                <a16:creationId xmlns:a16="http://schemas.microsoft.com/office/drawing/2014/main" id="{72BFE310-C055-4F7E-B12A-78ED64F4C7BB}"/>
              </a:ext>
            </a:extLst>
          </p:cNvPr>
          <p:cNvSpPr>
            <a:spLocks noGrp="1"/>
          </p:cNvSpPr>
          <p:nvPr/>
        </p:nvSpPr>
        <p:spPr>
          <a:xfrm>
            <a:off x="6324600" y="4267200"/>
            <a:ext cx="1619250" cy="266700"/>
          </a:xfrm>
          <a:prstGeom prst="rect">
            <a:avLst/>
          </a:prstGeom>
          <a:noFill/>
          <a:ln w="0">
            <a:noFill/>
            <a:prstDash val="solid"/>
          </a:ln>
        </p:spPr>
        <p:txBody>
          <a:bodyPr>
            <a:noAutofit/>
          </a:bodyPr>
          <a:lstStyle/>
          <a:p>
            <a:pPr>
              <a:defRPr sz="1725" b="1">
                <a:solidFill>
                  <a:srgbClr val="102A43"/>
                </a:solidFill>
                <a:latin typeface="Bitstream Charter"/>
                <a:ea typeface="Bitstream Charter"/>
                <a:cs typeface="Bitstream Charter"/>
              </a:defRPr>
            </a:pPr>
            <a:r>
              <a:rPr lang="en-GB" sz="1725" b="1" dirty="0">
                <a:solidFill>
                  <a:srgbClr val="102A43"/>
                </a:solidFill>
                <a:latin typeface="Arial" panose="020B0604020202020204" pitchFamily="34" charset="0"/>
                <a:ea typeface="Bitstream Charter"/>
                <a:cs typeface="Arial" panose="020B0604020202020204" pitchFamily="34" charset="0"/>
              </a:rPr>
              <a:t>3 months</a:t>
            </a:r>
            <a:endParaRPr sz="1725" b="1" dirty="0">
              <a:solidFill>
                <a:srgbClr val="102A43"/>
              </a:solidFill>
              <a:latin typeface="Arial" panose="020B0604020202020204" pitchFamily="34" charset="0"/>
              <a:ea typeface="Bitstream Charter"/>
              <a:cs typeface="Arial" panose="020B0604020202020204" pitchFamily="34" charset="0"/>
            </a:endParaRPr>
          </a:p>
        </p:txBody>
      </p:sp>
      <p:sp>
        <p:nvSpPr>
          <p:cNvPr id="23" name="eval-text">
            <a:extLst>
              <a:ext uri="{FF2B5EF4-FFF2-40B4-BE49-F238E27FC236}">
                <a16:creationId xmlns:a16="http://schemas.microsoft.com/office/drawing/2014/main" id="{535B4586-BB31-40E3-93DD-479FA9B8BA56}"/>
              </a:ext>
            </a:extLst>
          </p:cNvPr>
          <p:cNvSpPr>
            <a:spLocks noGrp="1"/>
          </p:cNvSpPr>
          <p:nvPr/>
        </p:nvSpPr>
        <p:spPr>
          <a:xfrm>
            <a:off x="8210550" y="3600450"/>
            <a:ext cx="3162300" cy="609600"/>
          </a:xfrm>
          <a:prstGeom prst="rect">
            <a:avLst/>
          </a:prstGeom>
          <a:noFill/>
          <a:ln w="0">
            <a:noFill/>
            <a:prstDash val="solid"/>
          </a:ln>
        </p:spPr>
        <p:txBody>
          <a:bodyPr>
            <a:noAutofit/>
          </a:bodyPr>
          <a:lstStyle/>
          <a:p>
            <a:pPr>
              <a:defRPr sz="1275">
                <a:solidFill>
                  <a:srgbClr val="172B3A"/>
                </a:solidFill>
                <a:latin typeface="Bitstream Charter"/>
                <a:ea typeface="Bitstream Charter"/>
                <a:cs typeface="Bitstream Charter"/>
              </a:defRPr>
            </a:pPr>
            <a:r>
              <a:rPr lang="en-GB" sz="1800" dirty="0">
                <a:solidFill>
                  <a:srgbClr val="172B3A"/>
                </a:solidFill>
                <a:latin typeface="Arial" panose="020B0604020202020204" pitchFamily="34" charset="0"/>
                <a:ea typeface="Bitstream Charter"/>
                <a:cs typeface="Arial" panose="020B0604020202020204" pitchFamily="34" charset="0"/>
              </a:rPr>
              <a:t>Update on setbacks, availability of support, and variations in participation based on gender, ethnicity, disability, and region.</a:t>
            </a:r>
            <a:endParaRPr sz="1800" dirty="0">
              <a:solidFill>
                <a:srgbClr val="172B3A"/>
              </a:solidFill>
              <a:latin typeface="Arial" panose="020B0604020202020204" pitchFamily="34" charset="0"/>
              <a:ea typeface="Bitstream Charter"/>
              <a:cs typeface="Arial" panose="020B0604020202020204" pitchFamily="34" charset="0"/>
            </a:endParaRPr>
          </a:p>
        </p:txBody>
      </p:sp>
      <p:sp>
        <p:nvSpPr>
          <p:cNvPr id="24" name="data-protection">
            <a:extLst>
              <a:ext uri="{FF2B5EF4-FFF2-40B4-BE49-F238E27FC236}">
                <a16:creationId xmlns:a16="http://schemas.microsoft.com/office/drawing/2014/main" id="{7B87E661-E7DF-45AA-9B17-2E5B741280FB}"/>
              </a:ext>
            </a:extLst>
          </p:cNvPr>
          <p:cNvSpPr>
            <a:spLocks noGrp="1"/>
          </p:cNvSpPr>
          <p:nvPr/>
        </p:nvSpPr>
        <p:spPr>
          <a:xfrm>
            <a:off x="704850" y="5419725"/>
            <a:ext cx="10668000" cy="228600"/>
          </a:xfrm>
          <a:prstGeom prst="rect">
            <a:avLst/>
          </a:prstGeom>
          <a:noFill/>
          <a:ln w="0">
            <a:noFill/>
            <a:prstDash val="solid"/>
          </a:ln>
        </p:spPr>
        <p:txBody>
          <a:bodyPr>
            <a:noAutofit/>
          </a:bodyPr>
          <a:lstStyle/>
          <a:p>
            <a:r>
              <a:rPr sz="1600" dirty="0">
                <a:latin typeface="Arial" panose="020B0604020202020204" pitchFamily="34" charset="0"/>
                <a:cs typeface="Arial" panose="020B0604020202020204" pitchFamily="34" charset="0"/>
              </a:rPr>
              <a:t>Data protection: obtain consent, use anonymous participant IDs for reporting, and signpost distress or dependence concerns promptly. (NICE, 2014)</a:t>
            </a:r>
          </a:p>
        </p:txBody>
      </p:sp>
      <p:sp>
        <p:nvSpPr>
          <p:cNvPr id="25" name="footer">
            <a:extLst>
              <a:ext uri="{FF2B5EF4-FFF2-40B4-BE49-F238E27FC236}">
                <a16:creationId xmlns:a16="http://schemas.microsoft.com/office/drawing/2014/main" id="{BF19ADDD-E3CB-436A-B65E-9EDE575EF27E}"/>
              </a:ext>
            </a:extLst>
          </p:cNvPr>
          <p:cNvSpPr>
            <a:spLocks noGrp="1"/>
          </p:cNvSpPr>
          <p:nvPr/>
        </p:nvSpPr>
        <p:spPr>
          <a:xfrm>
            <a:off x="609600" y="6496050"/>
            <a:ext cx="4572000" cy="190500"/>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Own Your Air | Birmingham pilot campaign</a:t>
            </a:r>
          </a:p>
        </p:txBody>
      </p:sp>
      <p:sp>
        <p:nvSpPr>
          <p:cNvPr id="26" name="speaker">
            <a:extLst>
              <a:ext uri="{FF2B5EF4-FFF2-40B4-BE49-F238E27FC236}">
                <a16:creationId xmlns:a16="http://schemas.microsoft.com/office/drawing/2014/main" id="{4BAB8A33-BD63-4D05-8BD3-09C747BD1EB6}"/>
              </a:ext>
            </a:extLst>
          </p:cNvPr>
          <p:cNvSpPr>
            <a:spLocks noGrp="1"/>
          </p:cNvSpPr>
          <p:nvPr/>
        </p:nvSpPr>
        <p:spPr>
          <a:xfrm>
            <a:off x="7810500" y="6496050"/>
            <a:ext cx="2857500" cy="190500"/>
          </a:xfrm>
          <a:prstGeom prst="rect">
            <a:avLst/>
          </a:prstGeom>
          <a:noFill/>
          <a:ln w="0">
            <a:noFill/>
            <a:prstDash val="solid"/>
          </a:ln>
        </p:spPr>
        <p:txBody>
          <a:bodyPr>
            <a:noAutofit/>
          </a:bodyPr>
          <a:lstStyle/>
          <a:p>
            <a:pPr algn="r">
              <a:defRPr sz="825">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Presenter 2: Campaign</a:t>
            </a:r>
          </a:p>
        </p:txBody>
      </p:sp>
      <p:sp>
        <p:nvSpPr>
          <p:cNvPr id="27" name="page">
            <a:extLst>
              <a:ext uri="{FF2B5EF4-FFF2-40B4-BE49-F238E27FC236}">
                <a16:creationId xmlns:a16="http://schemas.microsoft.com/office/drawing/2014/main" id="{A242779E-6E71-4373-B66A-F3CB5D3711F8}"/>
              </a:ext>
            </a:extLst>
          </p:cNvPr>
          <p:cNvSpPr>
            <a:spLocks noGrp="1"/>
          </p:cNvSpPr>
          <p:nvPr/>
        </p:nvSpPr>
        <p:spPr>
          <a:xfrm>
            <a:off x="11087100" y="6496050"/>
            <a:ext cx="495300" cy="190500"/>
          </a:xfrm>
          <a:prstGeom prst="rect">
            <a:avLst/>
          </a:prstGeom>
          <a:noFill/>
          <a:ln w="0">
            <a:noFill/>
            <a:prstDash val="solid"/>
          </a:ln>
        </p:spPr>
        <p:txBody>
          <a:bodyPr>
            <a:noAutofit/>
          </a:bodyPr>
          <a:lstStyle/>
          <a:p>
            <a:pPr algn="r">
              <a:defRPr sz="900">
                <a:solidFill>
                  <a:srgbClr val="5C6B73"/>
                </a:solidFill>
                <a:latin typeface="Bitstream Charter"/>
                <a:ea typeface="Bitstream Charter"/>
                <a:cs typeface="Bitstream Charter"/>
              </a:defRPr>
            </a:pPr>
            <a:r>
              <a:rPr sz="1800">
                <a:latin typeface="Arial"/>
              </a:rPr>
              <a:t>7</a:t>
            </a:r>
          </a:p>
        </p:txBody>
      </p:sp>
    </p:spTree>
    <p:extLst>
      <p:ext uri="{BB962C8B-B14F-4D97-AF65-F5344CB8AC3E}">
        <p14:creationId xmlns:p14="http://schemas.microsoft.com/office/powerpoint/2010/main" val="83925531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F4F7F9"/>
        </a:solidFill>
        <a:effectLst/>
      </p:bgPr>
    </p:bg>
    <p:spTree>
      <p:nvGrpSpPr>
        <p:cNvPr id="1" name=""/>
        <p:cNvGrpSpPr/>
        <p:nvPr/>
      </p:nvGrpSpPr>
      <p:grpSpPr>
        <a:xfrm>
          <a:off x="0" y="0"/>
          <a:ext cx="0" cy="0"/>
          <a:chOff x="0" y="0"/>
          <a:chExt cx="0" cy="0"/>
        </a:xfrm>
      </p:grpSpPr>
      <p:sp>
        <p:nvSpPr>
          <p:cNvPr id="17" name="title">
            <a:extLst>
              <a:ext uri="{FF2B5EF4-FFF2-40B4-BE49-F238E27FC236}">
                <a16:creationId xmlns:a16="http://schemas.microsoft.com/office/drawing/2014/main" id="{B8D9C1B3-7908-4AE5-A4F6-16DE650CB3A3}"/>
              </a:ext>
            </a:extLst>
          </p:cNvPr>
          <p:cNvSpPr>
            <a:spLocks noGrp="1"/>
          </p:cNvSpPr>
          <p:nvPr/>
        </p:nvSpPr>
        <p:spPr>
          <a:xfrm>
            <a:off x="609600" y="400050"/>
            <a:ext cx="8858250" cy="495300"/>
          </a:xfrm>
          <a:prstGeom prst="rect">
            <a:avLst/>
          </a:prstGeom>
          <a:noFill/>
          <a:ln w="0">
            <a:noFill/>
            <a:prstDash val="solid"/>
          </a:ln>
        </p:spPr>
        <p:txBody>
          <a:bodyPr>
            <a:noAutofit/>
          </a:bodyPr>
          <a:lstStyle/>
          <a:p>
            <a:pPr>
              <a:defRPr sz="2550" b="1">
                <a:solidFill>
                  <a:srgbClr val="102A43"/>
                </a:solidFill>
                <a:latin typeface="Bitstream Charter"/>
                <a:ea typeface="Bitstream Charter"/>
                <a:cs typeface="Bitstream Charter"/>
              </a:defRPr>
            </a:pPr>
            <a:r>
              <a:rPr sz="2550" b="1" dirty="0">
                <a:solidFill>
                  <a:srgbClr val="102A43"/>
                </a:solidFill>
                <a:latin typeface="Arial" panose="020B0604020202020204" pitchFamily="34" charset="0"/>
                <a:ea typeface="Bitstream Charter"/>
                <a:cs typeface="Arial" panose="020B0604020202020204" pitchFamily="34" charset="0"/>
              </a:rPr>
              <a:t>Campaign poster</a:t>
            </a:r>
          </a:p>
        </p:txBody>
      </p:sp>
      <p:sp>
        <p:nvSpPr>
          <p:cNvPr id="2" name="subtitle">
            <a:extLst>
              <a:ext uri="{FF2B5EF4-FFF2-40B4-BE49-F238E27FC236}">
                <a16:creationId xmlns:a16="http://schemas.microsoft.com/office/drawing/2014/main" id="{799A84CB-29E2-4DFD-8C33-D171C9684D71}"/>
              </a:ext>
            </a:extLst>
          </p:cNvPr>
          <p:cNvSpPr>
            <a:spLocks noGrp="1"/>
          </p:cNvSpPr>
          <p:nvPr/>
        </p:nvSpPr>
        <p:spPr>
          <a:xfrm>
            <a:off x="628650" y="952500"/>
            <a:ext cx="9810750" cy="285750"/>
          </a:xfrm>
          <a:prstGeom prst="rect">
            <a:avLst/>
          </a:prstGeom>
          <a:noFill/>
          <a:ln w="0">
            <a:noFill/>
            <a:prstDash val="solid"/>
          </a:ln>
        </p:spPr>
        <p:txBody>
          <a:bodyPr>
            <a:noAutofit/>
          </a:bodyPr>
          <a:lstStyle/>
          <a:p>
            <a:pPr>
              <a:defRPr sz="1200">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A bold, positive invitation for venues, social channels and QR-code cards</a:t>
            </a:r>
          </a:p>
        </p:txBody>
      </p:sp>
      <p:sp>
        <p:nvSpPr>
          <p:cNvPr id="3" name="Rectangle 2">
            <a:extLst>
              <a:ext uri="{FF2B5EF4-FFF2-40B4-BE49-F238E27FC236}">
                <a16:creationId xmlns:a16="http://schemas.microsoft.com/office/drawing/2014/main" id="{A6893FA7-A535-4963-A96E-767838E3A22C}"/>
              </a:ext>
            </a:extLst>
          </p:cNvPr>
          <p:cNvSpPr>
            <a:spLocks noGrp="1"/>
          </p:cNvSpPr>
          <p:nvPr/>
        </p:nvSpPr>
        <p:spPr>
          <a:xfrm>
            <a:off x="609600" y="1257300"/>
            <a:ext cx="10972800" cy="57150"/>
          </a:xfrm>
          <a:prstGeom prst="rect">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4" name="poster-surface">
            <a:extLst>
              <a:ext uri="{FF2B5EF4-FFF2-40B4-BE49-F238E27FC236}">
                <a16:creationId xmlns:a16="http://schemas.microsoft.com/office/drawing/2014/main" id="{92D9DDDD-E694-4314-BF60-C64529A2FFEF}"/>
              </a:ext>
            </a:extLst>
          </p:cNvPr>
          <p:cNvSpPr>
            <a:spLocks noGrp="1"/>
          </p:cNvSpPr>
          <p:nvPr/>
        </p:nvSpPr>
        <p:spPr>
          <a:xfrm>
            <a:off x="3092726" y="1390651"/>
            <a:ext cx="6146524" cy="4686299"/>
          </a:xfrm>
          <a:prstGeom prst="roundRect">
            <a:avLst>
              <a:gd name="adj" fmla="val 3509"/>
            </a:avLst>
          </a:prstGeom>
          <a:solidFill>
            <a:srgbClr val="102A43"/>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5" name="poster-tag">
            <a:extLst>
              <a:ext uri="{FF2B5EF4-FFF2-40B4-BE49-F238E27FC236}">
                <a16:creationId xmlns:a16="http://schemas.microsoft.com/office/drawing/2014/main" id="{BA320CC2-4EA5-4842-A2C1-1CF0335267B5}"/>
              </a:ext>
            </a:extLst>
          </p:cNvPr>
          <p:cNvSpPr>
            <a:spLocks noGrp="1"/>
          </p:cNvSpPr>
          <p:nvPr/>
        </p:nvSpPr>
        <p:spPr>
          <a:xfrm>
            <a:off x="3371850" y="1760639"/>
            <a:ext cx="2062696" cy="542924"/>
          </a:xfrm>
          <a:prstGeom prst="roundRect">
            <a:avLst>
              <a:gd name="adj" fmla="val 35294"/>
            </a:avLst>
          </a:prstGeom>
          <a:solidFill>
            <a:srgbClr val="FFD166"/>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6" name="poster-tag-text">
            <a:extLst>
              <a:ext uri="{FF2B5EF4-FFF2-40B4-BE49-F238E27FC236}">
                <a16:creationId xmlns:a16="http://schemas.microsoft.com/office/drawing/2014/main" id="{C83A261B-6785-4D66-8DC4-9B14EDDF0ACB}"/>
              </a:ext>
            </a:extLst>
          </p:cNvPr>
          <p:cNvSpPr>
            <a:spLocks noGrp="1"/>
          </p:cNvSpPr>
          <p:nvPr/>
        </p:nvSpPr>
        <p:spPr>
          <a:xfrm>
            <a:off x="3371851" y="1735340"/>
            <a:ext cx="2062695" cy="590022"/>
          </a:xfrm>
          <a:prstGeom prst="rect">
            <a:avLst/>
          </a:prstGeom>
          <a:ln/>
        </p:spPr>
        <p:style>
          <a:lnRef idx="0">
            <a:schemeClr val="accent2"/>
          </a:lnRef>
          <a:fillRef idx="3">
            <a:schemeClr val="accent2"/>
          </a:fillRef>
          <a:effectRef idx="3">
            <a:schemeClr val="accent2"/>
          </a:effectRef>
          <a:fontRef idx="minor">
            <a:schemeClr val="lt1"/>
          </a:fontRef>
        </p:style>
        <p:txBody>
          <a:bodyPr>
            <a:noAutofit/>
          </a:bodyPr>
          <a:lstStyle/>
          <a:p>
            <a:pPr algn="ctr">
              <a:defRPr sz="825"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FREE 8-WEEK SUPPORT</a:t>
            </a:r>
          </a:p>
        </p:txBody>
      </p:sp>
      <p:sp>
        <p:nvSpPr>
          <p:cNvPr id="7" name="poster-title">
            <a:extLst>
              <a:ext uri="{FF2B5EF4-FFF2-40B4-BE49-F238E27FC236}">
                <a16:creationId xmlns:a16="http://schemas.microsoft.com/office/drawing/2014/main" id="{B431BE8A-0E01-41F2-A3F4-0F60B1FAACF5}"/>
              </a:ext>
            </a:extLst>
          </p:cNvPr>
          <p:cNvSpPr>
            <a:spLocks noGrp="1"/>
          </p:cNvSpPr>
          <p:nvPr/>
        </p:nvSpPr>
        <p:spPr>
          <a:xfrm>
            <a:off x="3371850" y="2455964"/>
            <a:ext cx="3048000" cy="1352550"/>
          </a:xfrm>
          <a:prstGeom prst="rect">
            <a:avLst/>
          </a:prstGeom>
          <a:noFill/>
          <a:ln w="0">
            <a:noFill/>
            <a:prstDash val="solid"/>
          </a:ln>
        </p:spPr>
        <p:txBody>
          <a:bodyPr>
            <a:noAutofit/>
          </a:bodyPr>
          <a:lstStyle/>
          <a:p>
            <a:pPr>
              <a:defRPr sz="4200" b="1">
                <a:solidFill>
                  <a:srgbClr val="FFFFFF"/>
                </a:solidFill>
                <a:latin typeface="Bitstream Charter"/>
                <a:ea typeface="Bitstream Charter"/>
                <a:cs typeface="Bitstream Charter"/>
              </a:defRPr>
            </a:pPr>
            <a:r>
              <a:rPr sz="4200" b="1" dirty="0">
                <a:solidFill>
                  <a:srgbClr val="FFFFFF"/>
                </a:solidFill>
                <a:latin typeface="Arial" panose="020B0604020202020204" pitchFamily="34" charset="0"/>
                <a:ea typeface="Bitstream Charter"/>
                <a:cs typeface="Arial" panose="020B0604020202020204" pitchFamily="34" charset="0"/>
              </a:rPr>
              <a:t>OWN</a:t>
            </a:r>
          </a:p>
          <a:p>
            <a:pPr>
              <a:defRPr sz="4200" b="1">
                <a:solidFill>
                  <a:srgbClr val="FFFFFF"/>
                </a:solidFill>
                <a:latin typeface="Bitstream Charter"/>
                <a:ea typeface="Bitstream Charter"/>
                <a:cs typeface="Bitstream Charter"/>
              </a:defRPr>
            </a:pPr>
            <a:r>
              <a:rPr sz="4200" b="1" dirty="0">
                <a:solidFill>
                  <a:srgbClr val="FFFFFF"/>
                </a:solidFill>
                <a:latin typeface="Arial" panose="020B0604020202020204" pitchFamily="34" charset="0"/>
                <a:ea typeface="Bitstream Charter"/>
                <a:cs typeface="Arial" panose="020B0604020202020204" pitchFamily="34" charset="0"/>
              </a:rPr>
              <a:t>YOUR AIR</a:t>
            </a:r>
          </a:p>
        </p:txBody>
      </p:sp>
      <p:sp>
        <p:nvSpPr>
          <p:cNvPr id="8" name="poster-slogan">
            <a:extLst>
              <a:ext uri="{FF2B5EF4-FFF2-40B4-BE49-F238E27FC236}">
                <a16:creationId xmlns:a16="http://schemas.microsoft.com/office/drawing/2014/main" id="{D97A0D51-77E9-4E27-8135-2DED8ADB5DB5}"/>
              </a:ext>
            </a:extLst>
          </p:cNvPr>
          <p:cNvSpPr>
            <a:spLocks noGrp="1"/>
          </p:cNvSpPr>
          <p:nvPr/>
        </p:nvSpPr>
        <p:spPr>
          <a:xfrm>
            <a:off x="3174955" y="3904292"/>
            <a:ext cx="3697165" cy="361950"/>
          </a:xfrm>
          <a:prstGeom prst="rect">
            <a:avLst/>
          </a:prstGeom>
          <a:noFill/>
          <a:ln w="0">
            <a:noFill/>
            <a:prstDash val="solid"/>
          </a:ln>
        </p:spPr>
        <p:txBody>
          <a:bodyPr>
            <a:noAutofit/>
          </a:bodyPr>
          <a:lstStyle/>
          <a:p>
            <a:pPr>
              <a:defRPr sz="1800" b="1">
                <a:solidFill>
                  <a:srgbClr val="FFD166"/>
                </a:solidFill>
                <a:latin typeface="Bitstream Charter"/>
                <a:ea typeface="Bitstream Charter"/>
                <a:cs typeface="Bitstream Charter"/>
              </a:defRPr>
            </a:pPr>
            <a:r>
              <a:rPr sz="1800" b="1" dirty="0">
                <a:solidFill>
                  <a:srgbClr val="FFD166"/>
                </a:solidFill>
                <a:latin typeface="Arial" panose="020B0604020202020204" pitchFamily="34" charset="0"/>
                <a:ea typeface="Bitstream Charter"/>
                <a:cs typeface="Arial" panose="020B0604020202020204" pitchFamily="34" charset="0"/>
              </a:rPr>
              <a:t>Quit smoking. Cut down vaping. Feel in control.</a:t>
            </a:r>
          </a:p>
        </p:txBody>
      </p:sp>
      <p:sp>
        <p:nvSpPr>
          <p:cNvPr id="9" name="poster-detail">
            <a:extLst>
              <a:ext uri="{FF2B5EF4-FFF2-40B4-BE49-F238E27FC236}">
                <a16:creationId xmlns:a16="http://schemas.microsoft.com/office/drawing/2014/main" id="{4CE89EA1-EF22-448B-BDDC-308DFB43F0D4}"/>
              </a:ext>
            </a:extLst>
          </p:cNvPr>
          <p:cNvSpPr>
            <a:spLocks noGrp="1"/>
          </p:cNvSpPr>
          <p:nvPr/>
        </p:nvSpPr>
        <p:spPr>
          <a:xfrm>
            <a:off x="3174955" y="4742442"/>
            <a:ext cx="6104027" cy="649715"/>
          </a:xfrm>
          <a:prstGeom prst="rect">
            <a:avLst/>
          </a:prstGeom>
          <a:noFill/>
          <a:ln w="0">
            <a:noFill/>
            <a:prstDash val="solid"/>
          </a:ln>
        </p:spPr>
        <p:txBody>
          <a:bodyPr>
            <a:noAutofit/>
          </a:bodyPr>
          <a:lstStyle/>
          <a:p>
            <a:pPr>
              <a:defRPr sz="1275">
                <a:solidFill>
                  <a:srgbClr val="FFFFFF"/>
                </a:solidFill>
                <a:latin typeface="Bitstream Charter"/>
                <a:ea typeface="Bitstream Charter"/>
                <a:cs typeface="Bitstream Charter"/>
              </a:defRPr>
            </a:pPr>
            <a:r>
              <a:rPr sz="1800" dirty="0">
                <a:solidFill>
                  <a:srgbClr val="FFFFFF"/>
                </a:solidFill>
                <a:latin typeface="Arial" panose="020B0604020202020204" pitchFamily="34" charset="0"/>
                <a:ea typeface="Bitstream Charter"/>
                <a:cs typeface="Arial" panose="020B0604020202020204" pitchFamily="34" charset="0"/>
              </a:rPr>
              <a:t>For Birmingham residents aged 18–25</a:t>
            </a:r>
          </a:p>
          <a:p>
            <a:pPr>
              <a:defRPr sz="1275">
                <a:solidFill>
                  <a:srgbClr val="FFFFFF"/>
                </a:solidFill>
                <a:latin typeface="Bitstream Charter"/>
                <a:ea typeface="Bitstream Charter"/>
                <a:cs typeface="Bitstream Charter"/>
              </a:defRPr>
            </a:pPr>
            <a:r>
              <a:rPr sz="1800" dirty="0">
                <a:solidFill>
                  <a:srgbClr val="FFFFFF"/>
                </a:solidFill>
                <a:latin typeface="Arial" panose="020B0604020202020204" pitchFamily="34" charset="0"/>
                <a:ea typeface="Bitstream Charter"/>
                <a:cs typeface="Arial" panose="020B0604020202020204" pitchFamily="34" charset="0"/>
              </a:rPr>
              <a:t>Weekly peer sessions | stress tools | local quit support</a:t>
            </a:r>
          </a:p>
        </p:txBody>
      </p:sp>
      <p:sp>
        <p:nvSpPr>
          <p:cNvPr id="13" name="poster-caption">
            <a:extLst>
              <a:ext uri="{FF2B5EF4-FFF2-40B4-BE49-F238E27FC236}">
                <a16:creationId xmlns:a16="http://schemas.microsoft.com/office/drawing/2014/main" id="{A1C063F2-37AB-4049-B9E8-983E25AD5BAA}"/>
              </a:ext>
            </a:extLst>
          </p:cNvPr>
          <p:cNvSpPr>
            <a:spLocks noGrp="1"/>
          </p:cNvSpPr>
          <p:nvPr/>
        </p:nvSpPr>
        <p:spPr>
          <a:xfrm>
            <a:off x="1619250" y="6153150"/>
            <a:ext cx="8953500" cy="190500"/>
          </a:xfrm>
          <a:prstGeom prst="rect">
            <a:avLst/>
          </a:prstGeom>
          <a:noFill/>
          <a:ln w="0">
            <a:noFill/>
            <a:prstDash val="solid"/>
          </a:ln>
        </p:spPr>
        <p:txBody>
          <a:bodyPr>
            <a:noAutofit/>
          </a:bodyPr>
          <a:lstStyle/>
          <a:p>
            <a:pPr algn="ctr">
              <a:defRPr sz="1050">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Benefits highlighted: more money, easier breathing, freedom from cravings and support that fits your life.</a:t>
            </a:r>
          </a:p>
        </p:txBody>
      </p:sp>
      <p:sp>
        <p:nvSpPr>
          <p:cNvPr id="14" name="footer">
            <a:extLst>
              <a:ext uri="{FF2B5EF4-FFF2-40B4-BE49-F238E27FC236}">
                <a16:creationId xmlns:a16="http://schemas.microsoft.com/office/drawing/2014/main" id="{31A1D706-B40A-403B-A618-EB7CF2541C91}"/>
              </a:ext>
            </a:extLst>
          </p:cNvPr>
          <p:cNvSpPr>
            <a:spLocks noGrp="1"/>
          </p:cNvSpPr>
          <p:nvPr/>
        </p:nvSpPr>
        <p:spPr>
          <a:xfrm>
            <a:off x="609600" y="6496050"/>
            <a:ext cx="4572000" cy="190500"/>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Own Your Air | Birmingham pilot campaign</a:t>
            </a:r>
          </a:p>
        </p:txBody>
      </p:sp>
      <p:sp>
        <p:nvSpPr>
          <p:cNvPr id="15" name="speaker">
            <a:extLst>
              <a:ext uri="{FF2B5EF4-FFF2-40B4-BE49-F238E27FC236}">
                <a16:creationId xmlns:a16="http://schemas.microsoft.com/office/drawing/2014/main" id="{5B4AE6CE-2E78-47AA-83D6-4F658DEF2A97}"/>
              </a:ext>
            </a:extLst>
          </p:cNvPr>
          <p:cNvSpPr>
            <a:spLocks noGrp="1"/>
          </p:cNvSpPr>
          <p:nvPr/>
        </p:nvSpPr>
        <p:spPr>
          <a:xfrm>
            <a:off x="7810500" y="6496050"/>
            <a:ext cx="2857500" cy="190500"/>
          </a:xfrm>
          <a:prstGeom prst="rect">
            <a:avLst/>
          </a:prstGeom>
          <a:noFill/>
          <a:ln w="0">
            <a:noFill/>
            <a:prstDash val="solid"/>
          </a:ln>
        </p:spPr>
        <p:txBody>
          <a:bodyPr>
            <a:noAutofit/>
          </a:bodyPr>
          <a:lstStyle/>
          <a:p>
            <a:pPr algn="r">
              <a:defRPr sz="825">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Presenter 2: Campaign</a:t>
            </a:r>
          </a:p>
        </p:txBody>
      </p:sp>
      <p:sp>
        <p:nvSpPr>
          <p:cNvPr id="16" name="page">
            <a:extLst>
              <a:ext uri="{FF2B5EF4-FFF2-40B4-BE49-F238E27FC236}">
                <a16:creationId xmlns:a16="http://schemas.microsoft.com/office/drawing/2014/main" id="{9F449A92-EC55-4F08-9D57-103177180A8F}"/>
              </a:ext>
            </a:extLst>
          </p:cNvPr>
          <p:cNvSpPr>
            <a:spLocks noGrp="1"/>
          </p:cNvSpPr>
          <p:nvPr/>
        </p:nvSpPr>
        <p:spPr>
          <a:xfrm>
            <a:off x="11087100" y="6496050"/>
            <a:ext cx="495300" cy="190500"/>
          </a:xfrm>
          <a:prstGeom prst="rect">
            <a:avLst/>
          </a:prstGeom>
          <a:noFill/>
          <a:ln w="0">
            <a:noFill/>
            <a:prstDash val="solid"/>
          </a:ln>
        </p:spPr>
        <p:txBody>
          <a:bodyPr>
            <a:noAutofit/>
          </a:bodyPr>
          <a:lstStyle/>
          <a:p>
            <a:pPr algn="r">
              <a:defRPr sz="900">
                <a:solidFill>
                  <a:srgbClr val="5C6B73"/>
                </a:solidFill>
                <a:latin typeface="Bitstream Charter"/>
                <a:ea typeface="Bitstream Charter"/>
                <a:cs typeface="Bitstream Charter"/>
              </a:defRPr>
            </a:pPr>
            <a:r>
              <a:rPr sz="1800">
                <a:latin typeface="Arial"/>
              </a:rPr>
              <a:t>8</a:t>
            </a:r>
          </a:p>
        </p:txBody>
      </p:sp>
      <p:pic>
        <p:nvPicPr>
          <p:cNvPr id="19" name="Picture 18">
            <a:extLst>
              <a:ext uri="{FF2B5EF4-FFF2-40B4-BE49-F238E27FC236}">
                <a16:creationId xmlns:a16="http://schemas.microsoft.com/office/drawing/2014/main" id="{C684CBDA-DDB2-64A3-FEDB-059D621402F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74955" y="5311978"/>
            <a:ext cx="5842090" cy="741896"/>
          </a:xfrm>
          <a:prstGeom prst="rect">
            <a:avLst/>
          </a:prstGeom>
          <a:ln>
            <a:noFill/>
          </a:ln>
          <a:effectLst>
            <a:softEdge rad="112500"/>
          </a:effectLst>
        </p:spPr>
      </p:pic>
      <p:pic>
        <p:nvPicPr>
          <p:cNvPr id="21" name="Picture 20">
            <a:extLst>
              <a:ext uri="{FF2B5EF4-FFF2-40B4-BE49-F238E27FC236}">
                <a16:creationId xmlns:a16="http://schemas.microsoft.com/office/drawing/2014/main" id="{816DD6BC-3952-2712-E025-C7AC7CB4179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30536" y="1497576"/>
            <a:ext cx="2062696" cy="3417324"/>
          </a:xfrm>
          <a:prstGeom prst="roundRect">
            <a:avLst>
              <a:gd name="adj" fmla="val 21862"/>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12" name="Picture 11" descr="Glowing lungs on black background">
            <a:extLst>
              <a:ext uri="{FF2B5EF4-FFF2-40B4-BE49-F238E27FC236}">
                <a16:creationId xmlns:a16="http://schemas.microsoft.com/office/drawing/2014/main" id="{C1A74DA9-4275-B55A-6EDC-A627AD66BB72}"/>
              </a:ext>
            </a:extLst>
          </p:cNvPr>
          <p:cNvPicPr>
            <a:picLocks noChangeAspect="1"/>
          </p:cNvPicPr>
          <p:nvPr/>
        </p:nvPicPr>
        <p:blipFill>
          <a:blip r:embed="rId5">
            <a:alphaModFix amt="35000"/>
          </a:blip>
          <a:srcRect/>
          <a:stretch>
            <a:fillRect/>
          </a:stretch>
        </p:blipFill>
        <p:spPr>
          <a:xfrm>
            <a:off x="2394657" y="476250"/>
            <a:ext cx="5573886" cy="5943600"/>
          </a:xfrm>
          <a:prstGeom prst="ellipse">
            <a:avLst/>
          </a:prstGeom>
          <a:ln>
            <a:noFill/>
          </a:ln>
          <a:effectLst>
            <a:softEdge rad="112500"/>
          </a:effectLst>
        </p:spPr>
      </p:pic>
      <p:sp>
        <p:nvSpPr>
          <p:cNvPr id="22" name="TextBox 21"/>
          <p:cNvSpPr txBox="1"/>
          <p:nvPr/>
        </p:nvSpPr>
        <p:spPr>
          <a:xfrm>
            <a:off x="0" y="0"/>
            <a:ext cx="0" cy="0"/>
          </a:xfrm>
          <a:prstGeom prst="rect">
            <a:avLst/>
          </a:prstGeom>
          <a:noFill/>
        </p:spPr>
        <p:txBody>
          <a:bodyPr wrap="square">
            <a:spAutoFit/>
          </a:bodyPr>
          <a:lstStyle/>
          <a:p>
            <a:r>
              <a:rPr sz="1800">
                <a:latin typeface="Arial"/>
              </a:rPr>
              <a:t>Partners: Birmingham City Council • Birmingham &amp; Solihull Tobacco Control Alliance • NHS Better Health • NICE — trusted information, treatment pathways, regional reach and evidence-based guidance.</a:t>
            </a:r>
          </a:p>
        </p:txBody>
      </p:sp>
      <p:sp>
        <p:nvSpPr>
          <p:cNvPr id="23" name="TextBox 22"/>
          <p:cNvSpPr txBox="1"/>
          <p:nvPr/>
        </p:nvSpPr>
        <p:spPr>
          <a:xfrm>
            <a:off x="0" y="0"/>
            <a:ext cx="0" cy="0"/>
          </a:xfrm>
          <a:prstGeom prst="rect">
            <a:avLst/>
          </a:prstGeom>
          <a:noFill/>
        </p:spPr>
        <p:txBody>
          <a:bodyPr wrap="none">
            <a:spAutoFit/>
          </a:bodyPr>
          <a:lstStyle/>
          <a:p>
            <a:r>
              <a:rPr sz="1800">
                <a:latin typeface="Arial"/>
              </a:rPr>
              <a:t>(Birmingham City Council, 2025; NHS, 2025a; NICE, 2025)</a:t>
            </a:r>
          </a:p>
        </p:txBody>
      </p:sp>
    </p:spTree>
    <p:extLst>
      <p:ext uri="{BB962C8B-B14F-4D97-AF65-F5344CB8AC3E}">
        <p14:creationId xmlns:p14="http://schemas.microsoft.com/office/powerpoint/2010/main" val="87303330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title">
            <a:extLst>
              <a:ext uri="{FF2B5EF4-FFF2-40B4-BE49-F238E27FC236}">
                <a16:creationId xmlns:a16="http://schemas.microsoft.com/office/drawing/2014/main" id="{1C8DE8BF-A0AA-4D91-9248-A6280C477FE3}"/>
              </a:ext>
            </a:extLst>
          </p:cNvPr>
          <p:cNvSpPr>
            <a:spLocks noGrp="1"/>
          </p:cNvSpPr>
          <p:nvPr/>
        </p:nvSpPr>
        <p:spPr>
          <a:xfrm>
            <a:off x="609600" y="400050"/>
            <a:ext cx="8858250" cy="495300"/>
          </a:xfrm>
          <a:prstGeom prst="rect">
            <a:avLst/>
          </a:prstGeom>
          <a:noFill/>
          <a:ln w="0">
            <a:noFill/>
            <a:prstDash val="solid"/>
          </a:ln>
        </p:spPr>
        <p:txBody>
          <a:bodyPr>
            <a:noAutofit/>
          </a:bodyPr>
          <a:lstStyle/>
          <a:p>
            <a:pPr>
              <a:defRPr sz="2550" b="1">
                <a:solidFill>
                  <a:srgbClr val="102A43"/>
                </a:solidFill>
                <a:latin typeface="Bitstream Charter"/>
                <a:ea typeface="Bitstream Charter"/>
                <a:cs typeface="Bitstream Charter"/>
              </a:defRPr>
            </a:pPr>
            <a:r>
              <a:rPr sz="2550" b="1">
                <a:solidFill>
                  <a:srgbClr val="102A43"/>
                </a:solidFill>
                <a:latin typeface="Arial" panose="020B0604020202020204" pitchFamily="34" charset="0"/>
                <a:ea typeface="Bitstream Charter"/>
                <a:cs typeface="Arial" panose="020B0604020202020204" pitchFamily="34" charset="0"/>
              </a:rPr>
              <a:t>Partners extend the campaign beyond the classroom</a:t>
            </a:r>
          </a:p>
        </p:txBody>
      </p:sp>
      <p:sp>
        <p:nvSpPr>
          <p:cNvPr id="2" name="subtitle">
            <a:extLst>
              <a:ext uri="{FF2B5EF4-FFF2-40B4-BE49-F238E27FC236}">
                <a16:creationId xmlns:a16="http://schemas.microsoft.com/office/drawing/2014/main" id="{3D8DF3F3-9F0D-4CD2-B1BC-79578DF46965}"/>
              </a:ext>
            </a:extLst>
          </p:cNvPr>
          <p:cNvSpPr>
            <a:spLocks noGrp="1"/>
          </p:cNvSpPr>
          <p:nvPr/>
        </p:nvSpPr>
        <p:spPr>
          <a:xfrm>
            <a:off x="628650" y="952500"/>
            <a:ext cx="9810750" cy="285750"/>
          </a:xfrm>
          <a:prstGeom prst="rect">
            <a:avLst/>
          </a:prstGeom>
          <a:noFill/>
          <a:ln w="0">
            <a:noFill/>
            <a:prstDash val="solid"/>
          </a:ln>
        </p:spPr>
        <p:txBody>
          <a:bodyPr>
            <a:noAutofit/>
          </a:bodyPr>
          <a:lstStyle/>
          <a:p>
            <a:pPr>
              <a:defRPr sz="1200">
                <a:solidFill>
                  <a:srgbClr val="5C6B73"/>
                </a:solidFill>
                <a:latin typeface="Bitstream Charter"/>
                <a:ea typeface="Bitstream Charter"/>
                <a:cs typeface="Bitstream Charter"/>
              </a:defRPr>
            </a:pPr>
            <a:r>
              <a:rPr sz="1600" dirty="0">
                <a:solidFill>
                  <a:srgbClr val="5C6B73"/>
                </a:solidFill>
                <a:latin typeface="Arial" panose="020B0604020202020204" pitchFamily="34" charset="0"/>
                <a:ea typeface="Bitstream Charter"/>
                <a:cs typeface="Arial" panose="020B0604020202020204" pitchFamily="34" charset="0"/>
              </a:rPr>
              <a:t>Potential partners bring trusted information, treatment and community reach</a:t>
            </a:r>
          </a:p>
        </p:txBody>
      </p:sp>
      <p:sp>
        <p:nvSpPr>
          <p:cNvPr id="3" name="Rectangle 2">
            <a:extLst>
              <a:ext uri="{FF2B5EF4-FFF2-40B4-BE49-F238E27FC236}">
                <a16:creationId xmlns:a16="http://schemas.microsoft.com/office/drawing/2014/main" id="{B4C98D97-ECBB-4879-BE89-E60798893D9A}"/>
              </a:ext>
            </a:extLst>
          </p:cNvPr>
          <p:cNvSpPr>
            <a:spLocks noGrp="1"/>
          </p:cNvSpPr>
          <p:nvPr/>
        </p:nvSpPr>
        <p:spPr>
          <a:xfrm>
            <a:off x="609600" y="1257300"/>
            <a:ext cx="10972800" cy="57150"/>
          </a:xfrm>
          <a:prstGeom prst="rect">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4" name="partner-card">
            <a:extLst>
              <a:ext uri="{FF2B5EF4-FFF2-40B4-BE49-F238E27FC236}">
                <a16:creationId xmlns:a16="http://schemas.microsoft.com/office/drawing/2014/main" id="{47448CFF-7DA6-49C3-8D4C-EDE10BAFCEC7}"/>
              </a:ext>
            </a:extLst>
          </p:cNvPr>
          <p:cNvSpPr>
            <a:spLocks noGrp="1"/>
          </p:cNvSpPr>
          <p:nvPr/>
        </p:nvSpPr>
        <p:spPr>
          <a:xfrm>
            <a:off x="628650" y="1657350"/>
            <a:ext cx="5257800" cy="1466850"/>
          </a:xfrm>
          <a:prstGeom prst="roundRect">
            <a:avLst>
              <a:gd name="adj" fmla="val 7792"/>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5" name="partner-mark">
            <a:extLst>
              <a:ext uri="{FF2B5EF4-FFF2-40B4-BE49-F238E27FC236}">
                <a16:creationId xmlns:a16="http://schemas.microsoft.com/office/drawing/2014/main" id="{86239DC4-B382-4C79-941B-E0B3922D1F65}"/>
              </a:ext>
            </a:extLst>
          </p:cNvPr>
          <p:cNvSpPr>
            <a:spLocks noGrp="1"/>
          </p:cNvSpPr>
          <p:nvPr/>
        </p:nvSpPr>
        <p:spPr>
          <a:xfrm>
            <a:off x="758934" y="1897946"/>
            <a:ext cx="992505" cy="466725"/>
          </a:xfrm>
          <a:prstGeom prst="roundRect">
            <a:avLst>
              <a:gd name="adj" fmla="val 50000"/>
            </a:avLst>
          </a:prstGeom>
          <a:solidFill>
            <a:schemeClr val="accent5">
              <a:lumMod val="75000"/>
            </a:schemeClr>
          </a:solidFill>
          <a:ln w="0">
            <a:noFill/>
            <a:prstDash val="solid"/>
          </a:ln>
        </p:spPr>
        <p:txBody>
          <a:bodyPr/>
          <a:lstStyle/>
          <a:p>
            <a:endParaRPr lang="en-GB" dirty="0">
              <a:solidFill>
                <a:schemeClr val="accent5">
                  <a:lumMod val="60000"/>
                  <a:lumOff val="40000"/>
                </a:schemeClr>
              </a:solidFill>
              <a:latin typeface="Arial" panose="020B0604020202020204" pitchFamily="34" charset="0"/>
              <a:cs typeface="Arial" panose="020B0604020202020204" pitchFamily="34" charset="0"/>
            </a:endParaRPr>
          </a:p>
        </p:txBody>
      </p:sp>
      <p:sp>
        <p:nvSpPr>
          <p:cNvPr id="6" name="partner-type">
            <a:extLst>
              <a:ext uri="{FF2B5EF4-FFF2-40B4-BE49-F238E27FC236}">
                <a16:creationId xmlns:a16="http://schemas.microsoft.com/office/drawing/2014/main" id="{725D06DC-EABC-425C-A9BE-016F677E094D}"/>
              </a:ext>
            </a:extLst>
          </p:cNvPr>
          <p:cNvSpPr>
            <a:spLocks noGrp="1"/>
          </p:cNvSpPr>
          <p:nvPr/>
        </p:nvSpPr>
        <p:spPr>
          <a:xfrm>
            <a:off x="819150" y="2000250"/>
            <a:ext cx="819150" cy="152400"/>
          </a:xfrm>
          <a:prstGeom prst="rect">
            <a:avLst/>
          </a:prstGeom>
          <a:noFill/>
          <a:ln w="0">
            <a:noFill/>
            <a:prstDash val="solid"/>
          </a:ln>
        </p:spPr>
        <p:txBody>
          <a:bodyPr>
            <a:noAutofit/>
          </a:bodyPr>
          <a:lstStyle/>
          <a:p>
            <a:pPr algn="ctr">
              <a:defRPr sz="825" b="1">
                <a:solidFill>
                  <a:srgbClr val="102A43"/>
                </a:solidFill>
                <a:latin typeface="Bitstream Charter"/>
                <a:ea typeface="Bitstream Charter"/>
                <a:cs typeface="Bitstream Charter"/>
              </a:defRPr>
            </a:pPr>
            <a:r>
              <a:rPr sz="1100" b="1" dirty="0">
                <a:solidFill>
                  <a:schemeClr val="bg1"/>
                </a:solidFill>
                <a:latin typeface="Arial" panose="020B0604020202020204" pitchFamily="34" charset="0"/>
                <a:ea typeface="Bitstream Charter"/>
                <a:cs typeface="Arial" panose="020B0604020202020204" pitchFamily="34" charset="0"/>
              </a:rPr>
              <a:t>Local</a:t>
            </a:r>
          </a:p>
        </p:txBody>
      </p:sp>
      <p:sp>
        <p:nvSpPr>
          <p:cNvPr id="7" name="partner-name">
            <a:extLst>
              <a:ext uri="{FF2B5EF4-FFF2-40B4-BE49-F238E27FC236}">
                <a16:creationId xmlns:a16="http://schemas.microsoft.com/office/drawing/2014/main" id="{EDA9B3EB-A212-4D40-86F2-F02D2CF57901}"/>
              </a:ext>
            </a:extLst>
          </p:cNvPr>
          <p:cNvSpPr>
            <a:spLocks noGrp="1"/>
          </p:cNvSpPr>
          <p:nvPr/>
        </p:nvSpPr>
        <p:spPr>
          <a:xfrm>
            <a:off x="1905000" y="1895475"/>
            <a:ext cx="3429000" cy="266700"/>
          </a:xfrm>
          <a:prstGeom prst="rect">
            <a:avLst/>
          </a:prstGeom>
          <a:noFill/>
          <a:ln w="0">
            <a:noFill/>
            <a:prstDash val="solid"/>
          </a:ln>
        </p:spPr>
        <p:txBody>
          <a:bodyPr>
            <a:noAutofit/>
          </a:bodyPr>
          <a:lstStyle/>
          <a:p>
            <a:pPr>
              <a:defRPr sz="1650" b="1">
                <a:solidFill>
                  <a:srgbClr val="102A43"/>
                </a:solidFill>
                <a:latin typeface="Bitstream Charter"/>
                <a:ea typeface="Bitstream Charter"/>
                <a:cs typeface="Bitstream Charter"/>
              </a:defRPr>
            </a:pPr>
            <a:r>
              <a:rPr sz="1650" b="1" dirty="0">
                <a:solidFill>
                  <a:srgbClr val="102A43"/>
                </a:solidFill>
                <a:latin typeface="Arial" panose="020B0604020202020204" pitchFamily="34" charset="0"/>
                <a:ea typeface="Bitstream Charter"/>
                <a:cs typeface="Arial" panose="020B0604020202020204" pitchFamily="34" charset="0"/>
              </a:rPr>
              <a:t>Birmingham City Council</a:t>
            </a:r>
          </a:p>
        </p:txBody>
      </p:sp>
      <p:sp>
        <p:nvSpPr>
          <p:cNvPr id="8" name="partner-role">
            <a:extLst>
              <a:ext uri="{FF2B5EF4-FFF2-40B4-BE49-F238E27FC236}">
                <a16:creationId xmlns:a16="http://schemas.microsoft.com/office/drawing/2014/main" id="{8D9B2AE9-BFAA-44BA-9663-26175D979F07}"/>
              </a:ext>
            </a:extLst>
          </p:cNvPr>
          <p:cNvSpPr>
            <a:spLocks noGrp="1"/>
          </p:cNvSpPr>
          <p:nvPr/>
        </p:nvSpPr>
        <p:spPr>
          <a:xfrm>
            <a:off x="1951463" y="2255818"/>
            <a:ext cx="3820685" cy="700088"/>
          </a:xfrm>
          <a:prstGeom prst="rect">
            <a:avLst/>
          </a:prstGeom>
          <a:noFill/>
          <a:ln w="0">
            <a:noFill/>
            <a:prstDash val="solid"/>
          </a:ln>
        </p:spPr>
        <p:txBody>
          <a:bodyPr>
            <a:noAutofit/>
          </a:bodyPr>
          <a:lstStyle/>
          <a:p>
            <a:pPr>
              <a:defRPr sz="1200">
                <a:solidFill>
                  <a:srgbClr val="172B3A"/>
                </a:solidFill>
                <a:latin typeface="Bitstream Charter"/>
                <a:ea typeface="Bitstream Charter"/>
                <a:cs typeface="Bitstream Charter"/>
              </a:defRPr>
            </a:pPr>
            <a:r>
              <a:rPr lang="en-GB" sz="1600" dirty="0">
                <a:solidFill>
                  <a:srgbClr val="172B3A"/>
                </a:solidFill>
                <a:latin typeface="Arial" panose="020B0604020202020204" pitchFamily="34" charset="0"/>
                <a:ea typeface="Bitstream Charter"/>
                <a:cs typeface="Arial" panose="020B0604020202020204" pitchFamily="34" charset="0"/>
              </a:rPr>
              <a:t>It offers a 12 weeks stop-smoking advice and access to treatments for NRT or e-cigarettes</a:t>
            </a:r>
            <a:r>
              <a:rPr dirty="0">
                <a:solidFill>
                  <a:srgbClr val="172B3A"/>
                </a:solidFill>
                <a:latin typeface="Arial" panose="020B0604020202020204" pitchFamily="34" charset="0"/>
                <a:ea typeface="Bitstream Charter"/>
                <a:cs typeface="Arial" panose="020B0604020202020204" pitchFamily="34" charset="0"/>
              </a:rPr>
              <a:t>.</a:t>
            </a:r>
          </a:p>
        </p:txBody>
      </p:sp>
      <p:sp>
        <p:nvSpPr>
          <p:cNvPr id="9" name="partner-card">
            <a:extLst>
              <a:ext uri="{FF2B5EF4-FFF2-40B4-BE49-F238E27FC236}">
                <a16:creationId xmlns:a16="http://schemas.microsoft.com/office/drawing/2014/main" id="{679842AA-B8CA-4A99-95DF-AA815DB8629B}"/>
              </a:ext>
            </a:extLst>
          </p:cNvPr>
          <p:cNvSpPr>
            <a:spLocks noGrp="1"/>
          </p:cNvSpPr>
          <p:nvPr/>
        </p:nvSpPr>
        <p:spPr>
          <a:xfrm>
            <a:off x="6115050" y="1657350"/>
            <a:ext cx="5257800" cy="1466850"/>
          </a:xfrm>
          <a:prstGeom prst="roundRect">
            <a:avLst>
              <a:gd name="adj" fmla="val 7792"/>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0" name="partner-mark">
            <a:extLst>
              <a:ext uri="{FF2B5EF4-FFF2-40B4-BE49-F238E27FC236}">
                <a16:creationId xmlns:a16="http://schemas.microsoft.com/office/drawing/2014/main" id="{D7DCE321-56B0-4840-9BA2-280D4B64A051}"/>
              </a:ext>
            </a:extLst>
          </p:cNvPr>
          <p:cNvSpPr>
            <a:spLocks noGrp="1"/>
          </p:cNvSpPr>
          <p:nvPr/>
        </p:nvSpPr>
        <p:spPr>
          <a:xfrm>
            <a:off x="6315074" y="1897947"/>
            <a:ext cx="955266" cy="488066"/>
          </a:xfrm>
          <a:prstGeom prst="roundRect">
            <a:avLst>
              <a:gd name="adj" fmla="val 50000"/>
            </a:avLst>
          </a:prstGeom>
          <a:solidFill>
            <a:srgbClr val="F26B5B"/>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1" name="partner-type">
            <a:extLst>
              <a:ext uri="{FF2B5EF4-FFF2-40B4-BE49-F238E27FC236}">
                <a16:creationId xmlns:a16="http://schemas.microsoft.com/office/drawing/2014/main" id="{CC33AC9E-EF8C-4975-99C1-C9063DE3AD52}"/>
              </a:ext>
            </a:extLst>
          </p:cNvPr>
          <p:cNvSpPr>
            <a:spLocks noGrp="1"/>
          </p:cNvSpPr>
          <p:nvPr/>
        </p:nvSpPr>
        <p:spPr>
          <a:xfrm>
            <a:off x="6324600" y="2000250"/>
            <a:ext cx="819150" cy="152400"/>
          </a:xfrm>
          <a:prstGeom prst="rect">
            <a:avLst/>
          </a:prstGeom>
          <a:noFill/>
          <a:ln w="0">
            <a:noFill/>
            <a:prstDash val="solid"/>
          </a:ln>
        </p:spPr>
        <p:txBody>
          <a:bodyPr>
            <a:noAutofit/>
          </a:bodyPr>
          <a:lstStyle/>
          <a:p>
            <a:pPr algn="ctr">
              <a:defRPr sz="825" b="1">
                <a:solidFill>
                  <a:srgbClr val="102A43"/>
                </a:solidFill>
                <a:latin typeface="Bitstream Charter"/>
                <a:ea typeface="Bitstream Charter"/>
                <a:cs typeface="Bitstream Charter"/>
              </a:defRPr>
            </a:pPr>
            <a:r>
              <a:rPr sz="1100" b="1" dirty="0">
                <a:solidFill>
                  <a:srgbClr val="102A43"/>
                </a:solidFill>
                <a:latin typeface="Arial" panose="020B0604020202020204" pitchFamily="34" charset="0"/>
                <a:ea typeface="Bitstream Charter"/>
                <a:cs typeface="Arial" panose="020B0604020202020204" pitchFamily="34" charset="0"/>
              </a:rPr>
              <a:t>Local</a:t>
            </a:r>
          </a:p>
        </p:txBody>
      </p:sp>
      <p:sp>
        <p:nvSpPr>
          <p:cNvPr id="12" name="partner-name">
            <a:extLst>
              <a:ext uri="{FF2B5EF4-FFF2-40B4-BE49-F238E27FC236}">
                <a16:creationId xmlns:a16="http://schemas.microsoft.com/office/drawing/2014/main" id="{9EED7032-1BFB-4E13-BDE3-3290D5058FE9}"/>
              </a:ext>
            </a:extLst>
          </p:cNvPr>
          <p:cNvSpPr>
            <a:spLocks noGrp="1"/>
          </p:cNvSpPr>
          <p:nvPr/>
        </p:nvSpPr>
        <p:spPr>
          <a:xfrm>
            <a:off x="7410450" y="1721540"/>
            <a:ext cx="3429000" cy="266700"/>
          </a:xfrm>
          <a:prstGeom prst="rect">
            <a:avLst/>
          </a:prstGeom>
          <a:noFill/>
          <a:ln w="0">
            <a:noFill/>
            <a:prstDash val="solid"/>
          </a:ln>
        </p:spPr>
        <p:txBody>
          <a:bodyPr>
            <a:noAutofit/>
          </a:bodyPr>
          <a:lstStyle/>
          <a:p>
            <a:pPr>
              <a:defRPr sz="1650" b="1">
                <a:solidFill>
                  <a:srgbClr val="102A43"/>
                </a:solidFill>
                <a:latin typeface="Bitstream Charter"/>
                <a:ea typeface="Bitstream Charter"/>
                <a:cs typeface="Bitstream Charter"/>
              </a:defRPr>
            </a:pPr>
            <a:r>
              <a:rPr sz="1650" b="1" dirty="0">
                <a:solidFill>
                  <a:srgbClr val="102A43"/>
                </a:solidFill>
                <a:latin typeface="Arial" panose="020B0604020202020204" pitchFamily="34" charset="0"/>
                <a:ea typeface="Bitstream Charter"/>
                <a:cs typeface="Arial" panose="020B0604020202020204" pitchFamily="34" charset="0"/>
              </a:rPr>
              <a:t>Birmingham and Solihull Tobacco Control Alliance</a:t>
            </a:r>
          </a:p>
        </p:txBody>
      </p:sp>
      <p:sp>
        <p:nvSpPr>
          <p:cNvPr id="13" name="partner-role">
            <a:extLst>
              <a:ext uri="{FF2B5EF4-FFF2-40B4-BE49-F238E27FC236}">
                <a16:creationId xmlns:a16="http://schemas.microsoft.com/office/drawing/2014/main" id="{3146D2AE-6522-45EA-A370-EA74A302FCBE}"/>
              </a:ext>
            </a:extLst>
          </p:cNvPr>
          <p:cNvSpPr>
            <a:spLocks noGrp="1"/>
          </p:cNvSpPr>
          <p:nvPr/>
        </p:nvSpPr>
        <p:spPr>
          <a:xfrm>
            <a:off x="7470364" y="2133906"/>
            <a:ext cx="3750914" cy="909331"/>
          </a:xfrm>
          <a:prstGeom prst="rect">
            <a:avLst/>
          </a:prstGeom>
          <a:noFill/>
          <a:ln w="0">
            <a:noFill/>
            <a:prstDash val="solid"/>
          </a:ln>
        </p:spPr>
        <p:txBody>
          <a:bodyPr>
            <a:noAutofit/>
          </a:bodyPr>
          <a:lstStyle/>
          <a:p>
            <a:pPr>
              <a:defRPr sz="1200">
                <a:solidFill>
                  <a:srgbClr val="172B3A"/>
                </a:solidFill>
                <a:latin typeface="Bitstream Charter"/>
                <a:ea typeface="Bitstream Charter"/>
                <a:cs typeface="Bitstream Charter"/>
              </a:defRPr>
            </a:pPr>
            <a:r>
              <a:rPr lang="en-GB" sz="1600" dirty="0">
                <a:solidFill>
                  <a:srgbClr val="172B3A"/>
                </a:solidFill>
                <a:latin typeface="Arial" panose="020B0604020202020204" pitchFamily="34" charset="0"/>
                <a:ea typeface="Bitstream Charter"/>
                <a:cs typeface="Arial" panose="020B0604020202020204" pitchFamily="34" charset="0"/>
              </a:rPr>
              <a:t>It runs on public awareness activity and it can support consistent regional tobacco control messages</a:t>
            </a:r>
            <a:endParaRPr sz="1600" dirty="0">
              <a:solidFill>
                <a:srgbClr val="172B3A"/>
              </a:solidFill>
              <a:latin typeface="Arial" panose="020B0604020202020204" pitchFamily="34" charset="0"/>
              <a:ea typeface="Bitstream Charter"/>
              <a:cs typeface="Arial" panose="020B0604020202020204" pitchFamily="34" charset="0"/>
            </a:endParaRPr>
          </a:p>
        </p:txBody>
      </p:sp>
      <p:sp>
        <p:nvSpPr>
          <p:cNvPr id="14" name="partner-card">
            <a:extLst>
              <a:ext uri="{FF2B5EF4-FFF2-40B4-BE49-F238E27FC236}">
                <a16:creationId xmlns:a16="http://schemas.microsoft.com/office/drawing/2014/main" id="{A0D79A7B-EFC2-444E-B32B-DEB063FBA776}"/>
              </a:ext>
            </a:extLst>
          </p:cNvPr>
          <p:cNvSpPr>
            <a:spLocks noGrp="1"/>
          </p:cNvSpPr>
          <p:nvPr/>
        </p:nvSpPr>
        <p:spPr>
          <a:xfrm>
            <a:off x="609600" y="3486150"/>
            <a:ext cx="5257800" cy="1466850"/>
          </a:xfrm>
          <a:prstGeom prst="roundRect">
            <a:avLst>
              <a:gd name="adj" fmla="val 7792"/>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5" name="partner-mark">
            <a:extLst>
              <a:ext uri="{FF2B5EF4-FFF2-40B4-BE49-F238E27FC236}">
                <a16:creationId xmlns:a16="http://schemas.microsoft.com/office/drawing/2014/main" id="{529621EC-DD0F-4C5E-B181-E59F6AEA440E}"/>
              </a:ext>
            </a:extLst>
          </p:cNvPr>
          <p:cNvSpPr>
            <a:spLocks noGrp="1"/>
          </p:cNvSpPr>
          <p:nvPr/>
        </p:nvSpPr>
        <p:spPr>
          <a:xfrm>
            <a:off x="819150" y="3648075"/>
            <a:ext cx="819150" cy="466725"/>
          </a:xfrm>
          <a:prstGeom prst="roundRect">
            <a:avLst>
              <a:gd name="adj" fmla="val 50000"/>
            </a:avLst>
          </a:prstGeom>
          <a:solidFill>
            <a:srgbClr val="FFD166"/>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6" name="partner-type">
            <a:extLst>
              <a:ext uri="{FF2B5EF4-FFF2-40B4-BE49-F238E27FC236}">
                <a16:creationId xmlns:a16="http://schemas.microsoft.com/office/drawing/2014/main" id="{77EF6C8C-E3D4-4A11-BE4F-CE76E7B06457}"/>
              </a:ext>
            </a:extLst>
          </p:cNvPr>
          <p:cNvSpPr>
            <a:spLocks noGrp="1"/>
          </p:cNvSpPr>
          <p:nvPr/>
        </p:nvSpPr>
        <p:spPr>
          <a:xfrm>
            <a:off x="838200" y="3760926"/>
            <a:ext cx="819150" cy="152400"/>
          </a:xfrm>
          <a:prstGeom prst="rect">
            <a:avLst/>
          </a:prstGeom>
          <a:noFill/>
          <a:ln w="0">
            <a:noFill/>
            <a:prstDash val="solid"/>
          </a:ln>
        </p:spPr>
        <p:txBody>
          <a:bodyPr>
            <a:noAutofit/>
          </a:bodyPr>
          <a:lstStyle/>
          <a:p>
            <a:pPr algn="ctr">
              <a:defRPr sz="825" b="1">
                <a:solidFill>
                  <a:srgbClr val="102A43"/>
                </a:solidFill>
                <a:latin typeface="Bitstream Charter"/>
                <a:ea typeface="Bitstream Charter"/>
                <a:cs typeface="Bitstream Charter"/>
              </a:defRPr>
            </a:pPr>
            <a:r>
              <a:rPr sz="1100" b="1" dirty="0">
                <a:solidFill>
                  <a:srgbClr val="102A43"/>
                </a:solidFill>
                <a:latin typeface="Arial" panose="020B0604020202020204" pitchFamily="34" charset="0"/>
                <a:ea typeface="Bitstream Charter"/>
                <a:cs typeface="Arial" panose="020B0604020202020204" pitchFamily="34" charset="0"/>
              </a:rPr>
              <a:t>National</a:t>
            </a:r>
          </a:p>
        </p:txBody>
      </p:sp>
      <p:sp>
        <p:nvSpPr>
          <p:cNvPr id="17" name="partner-name">
            <a:extLst>
              <a:ext uri="{FF2B5EF4-FFF2-40B4-BE49-F238E27FC236}">
                <a16:creationId xmlns:a16="http://schemas.microsoft.com/office/drawing/2014/main" id="{7D0CE487-56C3-4C80-8AC4-F6317C4F8D8A}"/>
              </a:ext>
            </a:extLst>
          </p:cNvPr>
          <p:cNvSpPr>
            <a:spLocks noGrp="1"/>
          </p:cNvSpPr>
          <p:nvPr/>
        </p:nvSpPr>
        <p:spPr>
          <a:xfrm>
            <a:off x="1905000" y="3724275"/>
            <a:ext cx="3429000" cy="266700"/>
          </a:xfrm>
          <a:prstGeom prst="rect">
            <a:avLst/>
          </a:prstGeom>
          <a:noFill/>
          <a:ln w="0">
            <a:noFill/>
            <a:prstDash val="solid"/>
          </a:ln>
        </p:spPr>
        <p:txBody>
          <a:bodyPr>
            <a:noAutofit/>
          </a:bodyPr>
          <a:lstStyle/>
          <a:p>
            <a:pPr>
              <a:defRPr sz="1650" b="1">
                <a:solidFill>
                  <a:srgbClr val="102A43"/>
                </a:solidFill>
                <a:latin typeface="Bitstream Charter"/>
                <a:ea typeface="Bitstream Charter"/>
                <a:cs typeface="Bitstream Charter"/>
              </a:defRPr>
            </a:pPr>
            <a:r>
              <a:rPr sz="1650" b="1" dirty="0">
                <a:solidFill>
                  <a:srgbClr val="102A43"/>
                </a:solidFill>
                <a:latin typeface="Arial" panose="020B0604020202020204" pitchFamily="34" charset="0"/>
                <a:ea typeface="Bitstream Charter"/>
                <a:cs typeface="Arial" panose="020B0604020202020204" pitchFamily="34" charset="0"/>
              </a:rPr>
              <a:t>NHS Better Health</a:t>
            </a:r>
          </a:p>
        </p:txBody>
      </p:sp>
      <p:sp>
        <p:nvSpPr>
          <p:cNvPr id="18" name="partner-role">
            <a:extLst>
              <a:ext uri="{FF2B5EF4-FFF2-40B4-BE49-F238E27FC236}">
                <a16:creationId xmlns:a16="http://schemas.microsoft.com/office/drawing/2014/main" id="{273050ED-372B-4C1C-90B5-0D03A75CEB95}"/>
              </a:ext>
            </a:extLst>
          </p:cNvPr>
          <p:cNvSpPr>
            <a:spLocks noGrp="1"/>
          </p:cNvSpPr>
          <p:nvPr/>
        </p:nvSpPr>
        <p:spPr>
          <a:xfrm>
            <a:off x="1888304" y="4082932"/>
            <a:ext cx="3652856" cy="679568"/>
          </a:xfrm>
          <a:prstGeom prst="rect">
            <a:avLst/>
          </a:prstGeom>
          <a:noFill/>
          <a:ln w="0">
            <a:noFill/>
            <a:prstDash val="solid"/>
          </a:ln>
        </p:spPr>
        <p:txBody>
          <a:bodyPr>
            <a:noAutofit/>
          </a:bodyPr>
          <a:lstStyle/>
          <a:p>
            <a:pPr>
              <a:defRPr sz="1200">
                <a:solidFill>
                  <a:srgbClr val="172B3A"/>
                </a:solidFill>
                <a:latin typeface="Bitstream Charter"/>
                <a:ea typeface="Bitstream Charter"/>
                <a:cs typeface="Bitstream Charter"/>
              </a:defRPr>
            </a:pPr>
            <a:r>
              <a:rPr lang="en-GB" sz="1600" dirty="0">
                <a:solidFill>
                  <a:srgbClr val="172B3A"/>
                </a:solidFill>
                <a:latin typeface="Arial" panose="020B0604020202020204" pitchFamily="34" charset="0"/>
                <a:ea typeface="Bitstream Charter"/>
                <a:cs typeface="Arial" panose="020B0604020202020204" pitchFamily="34" charset="0"/>
              </a:rPr>
              <a:t>It provides all quit smoking information, digital tools/apps and clear advice on vaping to quit smoking</a:t>
            </a:r>
            <a:endParaRPr sz="1600" dirty="0">
              <a:solidFill>
                <a:srgbClr val="172B3A"/>
              </a:solidFill>
              <a:latin typeface="Arial" panose="020B0604020202020204" pitchFamily="34" charset="0"/>
              <a:ea typeface="Bitstream Charter"/>
              <a:cs typeface="Arial" panose="020B0604020202020204" pitchFamily="34" charset="0"/>
            </a:endParaRPr>
          </a:p>
        </p:txBody>
      </p:sp>
      <p:sp>
        <p:nvSpPr>
          <p:cNvPr id="19" name="partner-card">
            <a:extLst>
              <a:ext uri="{FF2B5EF4-FFF2-40B4-BE49-F238E27FC236}">
                <a16:creationId xmlns:a16="http://schemas.microsoft.com/office/drawing/2014/main" id="{264AD6B5-1605-4BA8-88FB-A2AD8EE2FCE4}"/>
              </a:ext>
            </a:extLst>
          </p:cNvPr>
          <p:cNvSpPr>
            <a:spLocks noGrp="1"/>
          </p:cNvSpPr>
          <p:nvPr/>
        </p:nvSpPr>
        <p:spPr>
          <a:xfrm>
            <a:off x="5721760" y="3495982"/>
            <a:ext cx="5257800" cy="1466850"/>
          </a:xfrm>
          <a:prstGeom prst="roundRect">
            <a:avLst>
              <a:gd name="adj" fmla="val 7792"/>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20" name="partner-mark">
            <a:extLst>
              <a:ext uri="{FF2B5EF4-FFF2-40B4-BE49-F238E27FC236}">
                <a16:creationId xmlns:a16="http://schemas.microsoft.com/office/drawing/2014/main" id="{B373BCED-2251-4E10-91C0-201E75C2889E}"/>
              </a:ext>
            </a:extLst>
          </p:cNvPr>
          <p:cNvSpPr>
            <a:spLocks noGrp="1"/>
          </p:cNvSpPr>
          <p:nvPr/>
        </p:nvSpPr>
        <p:spPr>
          <a:xfrm>
            <a:off x="6324600" y="3714750"/>
            <a:ext cx="945740" cy="457200"/>
          </a:xfrm>
          <a:prstGeom prst="roundRect">
            <a:avLst>
              <a:gd name="adj" fmla="val 50000"/>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21" name="partner-type">
            <a:extLst>
              <a:ext uri="{FF2B5EF4-FFF2-40B4-BE49-F238E27FC236}">
                <a16:creationId xmlns:a16="http://schemas.microsoft.com/office/drawing/2014/main" id="{47328250-26E2-4E87-92E2-BA7D8F2CA588}"/>
              </a:ext>
            </a:extLst>
          </p:cNvPr>
          <p:cNvSpPr>
            <a:spLocks noGrp="1"/>
          </p:cNvSpPr>
          <p:nvPr/>
        </p:nvSpPr>
        <p:spPr>
          <a:xfrm>
            <a:off x="6397420" y="3829050"/>
            <a:ext cx="819150" cy="152400"/>
          </a:xfrm>
          <a:prstGeom prst="rect">
            <a:avLst/>
          </a:prstGeom>
          <a:noFill/>
          <a:ln w="0">
            <a:noFill/>
            <a:prstDash val="solid"/>
          </a:ln>
        </p:spPr>
        <p:txBody>
          <a:bodyPr>
            <a:noAutofit/>
          </a:bodyPr>
          <a:lstStyle/>
          <a:p>
            <a:pPr algn="ctr">
              <a:defRPr sz="825" b="1">
                <a:solidFill>
                  <a:srgbClr val="102A43"/>
                </a:solidFill>
                <a:latin typeface="Bitstream Charter"/>
                <a:ea typeface="Bitstream Charter"/>
                <a:cs typeface="Bitstream Charter"/>
              </a:defRPr>
            </a:pPr>
            <a:r>
              <a:rPr sz="1100" b="1" dirty="0">
                <a:solidFill>
                  <a:srgbClr val="102A43"/>
                </a:solidFill>
                <a:latin typeface="Arial" panose="020B0604020202020204" pitchFamily="34" charset="0"/>
                <a:ea typeface="Bitstream Charter"/>
                <a:cs typeface="Arial" panose="020B0604020202020204" pitchFamily="34" charset="0"/>
              </a:rPr>
              <a:t>National</a:t>
            </a:r>
          </a:p>
        </p:txBody>
      </p:sp>
      <p:sp>
        <p:nvSpPr>
          <p:cNvPr id="22" name="partner-name">
            <a:extLst>
              <a:ext uri="{FF2B5EF4-FFF2-40B4-BE49-F238E27FC236}">
                <a16:creationId xmlns:a16="http://schemas.microsoft.com/office/drawing/2014/main" id="{7BEFED7C-8148-4A37-94AF-63F0127B100C}"/>
              </a:ext>
            </a:extLst>
          </p:cNvPr>
          <p:cNvSpPr>
            <a:spLocks noGrp="1"/>
          </p:cNvSpPr>
          <p:nvPr/>
        </p:nvSpPr>
        <p:spPr>
          <a:xfrm>
            <a:off x="7410450" y="3724275"/>
            <a:ext cx="3429000" cy="266700"/>
          </a:xfrm>
          <a:prstGeom prst="rect">
            <a:avLst/>
          </a:prstGeom>
          <a:noFill/>
          <a:ln w="0">
            <a:noFill/>
            <a:prstDash val="solid"/>
          </a:ln>
        </p:spPr>
        <p:txBody>
          <a:bodyPr>
            <a:noAutofit/>
          </a:bodyPr>
          <a:lstStyle/>
          <a:p>
            <a:pPr>
              <a:defRPr sz="1650" b="1">
                <a:solidFill>
                  <a:srgbClr val="102A43"/>
                </a:solidFill>
                <a:latin typeface="Bitstream Charter"/>
                <a:ea typeface="Bitstream Charter"/>
                <a:cs typeface="Bitstream Charter"/>
              </a:defRPr>
            </a:pPr>
            <a:r>
              <a:rPr sz="1650" b="1" dirty="0">
                <a:solidFill>
                  <a:srgbClr val="102A43"/>
                </a:solidFill>
                <a:latin typeface="Arial" panose="020B0604020202020204" pitchFamily="34" charset="0"/>
                <a:ea typeface="Bitstream Charter"/>
                <a:cs typeface="Arial" panose="020B0604020202020204" pitchFamily="34" charset="0"/>
              </a:rPr>
              <a:t>NICE</a:t>
            </a:r>
          </a:p>
        </p:txBody>
      </p:sp>
      <p:sp>
        <p:nvSpPr>
          <p:cNvPr id="23" name="partner-role">
            <a:extLst>
              <a:ext uri="{FF2B5EF4-FFF2-40B4-BE49-F238E27FC236}">
                <a16:creationId xmlns:a16="http://schemas.microsoft.com/office/drawing/2014/main" id="{D06DD026-E604-4703-AE8B-A386F5FA60FE}"/>
              </a:ext>
            </a:extLst>
          </p:cNvPr>
          <p:cNvSpPr>
            <a:spLocks noGrp="1"/>
          </p:cNvSpPr>
          <p:nvPr/>
        </p:nvSpPr>
        <p:spPr>
          <a:xfrm>
            <a:off x="7434281" y="4040806"/>
            <a:ext cx="3429000" cy="514350"/>
          </a:xfrm>
          <a:prstGeom prst="rect">
            <a:avLst/>
          </a:prstGeom>
          <a:noFill/>
          <a:ln w="0">
            <a:noFill/>
            <a:prstDash val="solid"/>
          </a:ln>
        </p:spPr>
        <p:txBody>
          <a:bodyPr>
            <a:noAutofit/>
          </a:bodyPr>
          <a:lstStyle/>
          <a:p>
            <a:pPr>
              <a:defRPr sz="1200">
                <a:solidFill>
                  <a:srgbClr val="172B3A"/>
                </a:solidFill>
                <a:latin typeface="Bitstream Charter"/>
                <a:ea typeface="Bitstream Charter"/>
                <a:cs typeface="Bitstream Charter"/>
              </a:defRPr>
            </a:pPr>
            <a:r>
              <a:rPr lang="en-GB" sz="1600" dirty="0">
                <a:solidFill>
                  <a:srgbClr val="172B3A"/>
                </a:solidFill>
                <a:latin typeface="Arial" panose="020B0604020202020204" pitchFamily="34" charset="0"/>
                <a:ea typeface="Bitstream Charter"/>
                <a:cs typeface="Arial" panose="020B0604020202020204" pitchFamily="34" charset="0"/>
              </a:rPr>
              <a:t>It sets evidence based for preventing uptake and treating tobacco dependence</a:t>
            </a:r>
            <a:endParaRPr sz="1600" dirty="0">
              <a:solidFill>
                <a:srgbClr val="172B3A"/>
              </a:solidFill>
              <a:latin typeface="Arial" panose="020B0604020202020204" pitchFamily="34" charset="0"/>
              <a:ea typeface="Bitstream Charter"/>
              <a:cs typeface="Arial" panose="020B0604020202020204" pitchFamily="34" charset="0"/>
            </a:endParaRPr>
          </a:p>
        </p:txBody>
      </p:sp>
      <p:sp>
        <p:nvSpPr>
          <p:cNvPr id="25" name="logo-note-text">
            <a:extLst>
              <a:ext uri="{FF2B5EF4-FFF2-40B4-BE49-F238E27FC236}">
                <a16:creationId xmlns:a16="http://schemas.microsoft.com/office/drawing/2014/main" id="{82874791-9244-4563-9FBA-04738BC79930}"/>
              </a:ext>
            </a:extLst>
          </p:cNvPr>
          <p:cNvSpPr>
            <a:spLocks noGrp="1"/>
          </p:cNvSpPr>
          <p:nvPr/>
        </p:nvSpPr>
        <p:spPr>
          <a:xfrm>
            <a:off x="838200" y="5534025"/>
            <a:ext cx="10477500" cy="247650"/>
          </a:xfrm>
          <a:prstGeom prst="rect">
            <a:avLst/>
          </a:prstGeom>
          <a:noFill/>
          <a:ln w="0">
            <a:noFill/>
            <a:prstDash val="solid"/>
          </a:ln>
        </p:spPr>
        <p:txBody>
          <a:bodyPr>
            <a:noAutofit/>
          </a:bodyPr>
          <a:lstStyle/>
          <a:p>
            <a:r>
              <a:t>(Birmingham City Council, 2025; NICE, 2025)</a:t>
            </a:r>
          </a:p>
        </p:txBody>
      </p:sp>
      <p:sp>
        <p:nvSpPr>
          <p:cNvPr id="26" name="footer">
            <a:extLst>
              <a:ext uri="{FF2B5EF4-FFF2-40B4-BE49-F238E27FC236}">
                <a16:creationId xmlns:a16="http://schemas.microsoft.com/office/drawing/2014/main" id="{21C4F955-28D6-445B-8E35-87E10B2FD3C0}"/>
              </a:ext>
            </a:extLst>
          </p:cNvPr>
          <p:cNvSpPr>
            <a:spLocks noGrp="1"/>
          </p:cNvSpPr>
          <p:nvPr/>
        </p:nvSpPr>
        <p:spPr>
          <a:xfrm>
            <a:off x="609600" y="6496050"/>
            <a:ext cx="4572000" cy="190500"/>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r>
              <a:rPr sz="825">
                <a:solidFill>
                  <a:srgbClr val="5C6B73"/>
                </a:solidFill>
                <a:latin typeface="Arial" panose="020B0604020202020204" pitchFamily="34" charset="0"/>
                <a:ea typeface="Bitstream Charter"/>
                <a:cs typeface="Arial" panose="020B0604020202020204" pitchFamily="34" charset="0"/>
              </a:rPr>
              <a:t>Own Your Air | Birmingham pilot campaign</a:t>
            </a:r>
          </a:p>
        </p:txBody>
      </p:sp>
      <p:sp>
        <p:nvSpPr>
          <p:cNvPr id="27" name="speaker">
            <a:extLst>
              <a:ext uri="{FF2B5EF4-FFF2-40B4-BE49-F238E27FC236}">
                <a16:creationId xmlns:a16="http://schemas.microsoft.com/office/drawing/2014/main" id="{FFAC5D9B-657E-442B-982D-62B0704076D1}"/>
              </a:ext>
            </a:extLst>
          </p:cNvPr>
          <p:cNvSpPr>
            <a:spLocks noGrp="1"/>
          </p:cNvSpPr>
          <p:nvPr/>
        </p:nvSpPr>
        <p:spPr>
          <a:xfrm>
            <a:off x="7810500" y="6496050"/>
            <a:ext cx="2857500" cy="190500"/>
          </a:xfrm>
          <a:prstGeom prst="rect">
            <a:avLst/>
          </a:prstGeom>
          <a:noFill/>
          <a:ln w="0">
            <a:noFill/>
            <a:prstDash val="solid"/>
          </a:ln>
        </p:spPr>
        <p:txBody>
          <a:bodyPr>
            <a:noAutofit/>
          </a:bodyPr>
          <a:lstStyle/>
          <a:p>
            <a:pPr algn="r">
              <a:defRPr sz="825">
                <a:solidFill>
                  <a:srgbClr val="5C6B73"/>
                </a:solidFill>
                <a:latin typeface="Bitstream Charter"/>
                <a:ea typeface="Bitstream Charter"/>
                <a:cs typeface="Bitstream Charter"/>
              </a:defRPr>
            </a:pPr>
            <a:r>
              <a:rPr sz="825">
                <a:solidFill>
                  <a:srgbClr val="5C6B73"/>
                </a:solidFill>
                <a:latin typeface="Arial" panose="020B0604020202020204" pitchFamily="34" charset="0"/>
                <a:ea typeface="Bitstream Charter"/>
                <a:cs typeface="Arial" panose="020B0604020202020204" pitchFamily="34" charset="0"/>
              </a:rPr>
              <a:t>Presenter 2: Campaign</a:t>
            </a:r>
          </a:p>
        </p:txBody>
      </p:sp>
      <p:sp>
        <p:nvSpPr>
          <p:cNvPr id="28" name="page">
            <a:extLst>
              <a:ext uri="{FF2B5EF4-FFF2-40B4-BE49-F238E27FC236}">
                <a16:creationId xmlns:a16="http://schemas.microsoft.com/office/drawing/2014/main" id="{AF29A8A8-3565-4243-BDF6-DD000FA98340}"/>
              </a:ext>
            </a:extLst>
          </p:cNvPr>
          <p:cNvSpPr>
            <a:spLocks noGrp="1"/>
          </p:cNvSpPr>
          <p:nvPr/>
        </p:nvSpPr>
        <p:spPr>
          <a:xfrm>
            <a:off x="11087100" y="6496050"/>
            <a:ext cx="495300" cy="190500"/>
          </a:xfrm>
          <a:prstGeom prst="rect">
            <a:avLst/>
          </a:prstGeom>
          <a:noFill/>
          <a:ln w="0">
            <a:noFill/>
            <a:prstDash val="solid"/>
          </a:ln>
        </p:spPr>
        <p:txBody>
          <a:bodyPr>
            <a:noAutofit/>
          </a:bodyPr>
          <a:lstStyle/>
          <a:p>
            <a:pPr algn="r">
              <a:defRPr sz="900">
                <a:solidFill>
                  <a:srgbClr val="5C6B73"/>
                </a:solidFill>
                <a:latin typeface="Bitstream Charter"/>
                <a:ea typeface="Bitstream Charter"/>
                <a:cs typeface="Bitstream Charter"/>
              </a:defRPr>
            </a:pPr>
            <a:r>
              <a:rPr sz="900">
                <a:solidFill>
                  <a:srgbClr val="5C6B73"/>
                </a:solidFill>
                <a:latin typeface="Arial" panose="020B0604020202020204" pitchFamily="34" charset="0"/>
                <a:ea typeface="Bitstream Charter"/>
                <a:cs typeface="Arial" panose="020B0604020202020204" pitchFamily="34" charset="0"/>
              </a:rPr>
              <a:t>10</a:t>
            </a:r>
          </a:p>
        </p:txBody>
      </p:sp>
      <p:pic>
        <p:nvPicPr>
          <p:cNvPr id="32" name="Picture 31">
            <a:extLst>
              <a:ext uri="{FF2B5EF4-FFF2-40B4-BE49-F238E27FC236}">
                <a16:creationId xmlns:a16="http://schemas.microsoft.com/office/drawing/2014/main" id="{DD916F31-6E72-EDCD-7FBA-51F9F2026CD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8650" y="2386013"/>
            <a:ext cx="1183005" cy="657225"/>
          </a:xfrm>
          <a:prstGeom prst="rect">
            <a:avLst/>
          </a:prstGeom>
        </p:spPr>
      </p:pic>
      <p:pic>
        <p:nvPicPr>
          <p:cNvPr id="34" name="Picture 33">
            <a:extLst>
              <a:ext uri="{FF2B5EF4-FFF2-40B4-BE49-F238E27FC236}">
                <a16:creationId xmlns:a16="http://schemas.microsoft.com/office/drawing/2014/main" id="{17A84C13-C76F-C159-C21C-3B2D82EF06E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8934" y="4157484"/>
            <a:ext cx="907012" cy="679569"/>
          </a:xfrm>
          <a:prstGeom prst="rect">
            <a:avLst/>
          </a:prstGeom>
        </p:spPr>
      </p:pic>
      <p:pic>
        <p:nvPicPr>
          <p:cNvPr id="36" name="Picture 35">
            <a:extLst>
              <a:ext uri="{FF2B5EF4-FFF2-40B4-BE49-F238E27FC236}">
                <a16:creationId xmlns:a16="http://schemas.microsoft.com/office/drawing/2014/main" id="{89B4B685-8775-F20C-F63C-518B66C1FE9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48394" y="4203614"/>
            <a:ext cx="898152" cy="698057"/>
          </a:xfrm>
          <a:prstGeom prst="rect">
            <a:avLst/>
          </a:prstGeom>
        </p:spPr>
      </p:pic>
    </p:spTree>
    <p:extLst>
      <p:ext uri="{BB962C8B-B14F-4D97-AF65-F5344CB8AC3E}">
        <p14:creationId xmlns:p14="http://schemas.microsoft.com/office/powerpoint/2010/main" val="103119627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0" name="title">
            <a:extLst>
              <a:ext uri="{FF2B5EF4-FFF2-40B4-BE49-F238E27FC236}">
                <a16:creationId xmlns:a16="http://schemas.microsoft.com/office/drawing/2014/main" id="{91FCCA21-DEE8-4658-9CD2-657EB82FBC37}"/>
              </a:ext>
            </a:extLst>
          </p:cNvPr>
          <p:cNvSpPr>
            <a:spLocks noGrp="1"/>
          </p:cNvSpPr>
          <p:nvPr/>
        </p:nvSpPr>
        <p:spPr>
          <a:xfrm>
            <a:off x="609600" y="400050"/>
            <a:ext cx="8858250" cy="495300"/>
          </a:xfrm>
          <a:prstGeom prst="rect">
            <a:avLst/>
          </a:prstGeom>
          <a:noFill/>
          <a:ln w="0">
            <a:noFill/>
            <a:prstDash val="solid"/>
          </a:ln>
        </p:spPr>
        <p:txBody>
          <a:bodyPr>
            <a:noAutofit/>
          </a:bodyPr>
          <a:lstStyle/>
          <a:p>
            <a:pPr>
              <a:defRPr sz="2550" b="1">
                <a:solidFill>
                  <a:srgbClr val="102A43"/>
                </a:solidFill>
                <a:latin typeface="Bitstream Charter"/>
                <a:ea typeface="Bitstream Charter"/>
                <a:cs typeface="Bitstream Charter"/>
              </a:defRPr>
            </a:pPr>
            <a:r>
              <a:rPr sz="2550" b="1">
                <a:solidFill>
                  <a:srgbClr val="102A43"/>
                </a:solidFill>
                <a:latin typeface="Arial" panose="020B0604020202020204" pitchFamily="34" charset="0"/>
                <a:ea typeface="Bitstream Charter"/>
                <a:cs typeface="Arial" panose="020B0604020202020204" pitchFamily="34" charset="0"/>
              </a:rPr>
              <a:t>Existing resources can be adapted, not copied</a:t>
            </a:r>
          </a:p>
        </p:txBody>
      </p:sp>
      <p:sp>
        <p:nvSpPr>
          <p:cNvPr id="2" name="subtitle">
            <a:extLst>
              <a:ext uri="{FF2B5EF4-FFF2-40B4-BE49-F238E27FC236}">
                <a16:creationId xmlns:a16="http://schemas.microsoft.com/office/drawing/2014/main" id="{D7DC989B-0FDA-4004-B022-C131DFAEAFCB}"/>
              </a:ext>
            </a:extLst>
          </p:cNvPr>
          <p:cNvSpPr>
            <a:spLocks noGrp="1"/>
          </p:cNvSpPr>
          <p:nvPr/>
        </p:nvSpPr>
        <p:spPr>
          <a:xfrm>
            <a:off x="628650" y="952500"/>
            <a:ext cx="9810750" cy="285750"/>
          </a:xfrm>
          <a:prstGeom prst="rect">
            <a:avLst/>
          </a:prstGeom>
          <a:noFill/>
          <a:ln w="0">
            <a:noFill/>
            <a:prstDash val="solid"/>
          </a:ln>
        </p:spPr>
        <p:txBody>
          <a:bodyPr>
            <a:noAutofit/>
          </a:bodyPr>
          <a:lstStyle/>
          <a:p>
            <a:pPr>
              <a:defRPr sz="1200">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Own Your Air adds a young-adult, Birmingham-focused peer-support layer</a:t>
            </a:r>
          </a:p>
        </p:txBody>
      </p:sp>
      <p:sp>
        <p:nvSpPr>
          <p:cNvPr id="3" name="Rectangle 2">
            <a:extLst>
              <a:ext uri="{FF2B5EF4-FFF2-40B4-BE49-F238E27FC236}">
                <a16:creationId xmlns:a16="http://schemas.microsoft.com/office/drawing/2014/main" id="{E321B01B-4F3C-4260-86ED-276FB5570A21}"/>
              </a:ext>
            </a:extLst>
          </p:cNvPr>
          <p:cNvSpPr>
            <a:spLocks noGrp="1"/>
          </p:cNvSpPr>
          <p:nvPr/>
        </p:nvSpPr>
        <p:spPr>
          <a:xfrm>
            <a:off x="609600" y="1257300"/>
            <a:ext cx="10972800" cy="57150"/>
          </a:xfrm>
          <a:prstGeom prst="rect">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4" name="resource-row">
            <a:extLst>
              <a:ext uri="{FF2B5EF4-FFF2-40B4-BE49-F238E27FC236}">
                <a16:creationId xmlns:a16="http://schemas.microsoft.com/office/drawing/2014/main" id="{FBE0A458-4A0F-4AE8-8F71-157B17257A47}"/>
              </a:ext>
            </a:extLst>
          </p:cNvPr>
          <p:cNvSpPr>
            <a:spLocks noGrp="1"/>
          </p:cNvSpPr>
          <p:nvPr/>
        </p:nvSpPr>
        <p:spPr>
          <a:xfrm>
            <a:off x="609600" y="1640681"/>
            <a:ext cx="10972800" cy="1104900"/>
          </a:xfrm>
          <a:prstGeom prst="roundRect">
            <a:avLst>
              <a:gd name="adj" fmla="val 10345"/>
            </a:avLst>
          </a:prstGeom>
          <a:solidFill>
            <a:srgbClr val="FFF8E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5" name="resource-name">
            <a:extLst>
              <a:ext uri="{FF2B5EF4-FFF2-40B4-BE49-F238E27FC236}">
                <a16:creationId xmlns:a16="http://schemas.microsoft.com/office/drawing/2014/main" id="{D4C9E787-85F3-4F47-925C-9192BB7B47B2}"/>
              </a:ext>
            </a:extLst>
          </p:cNvPr>
          <p:cNvSpPr>
            <a:spLocks noGrp="1"/>
          </p:cNvSpPr>
          <p:nvPr/>
        </p:nvSpPr>
        <p:spPr>
          <a:xfrm>
            <a:off x="876300" y="1828800"/>
            <a:ext cx="2286000" cy="438150"/>
          </a:xfrm>
          <a:prstGeom prst="rect">
            <a:avLst/>
          </a:prstGeom>
          <a:noFill/>
          <a:ln w="0">
            <a:noFill/>
            <a:prstDash val="solid"/>
          </a:ln>
        </p:spPr>
        <p:txBody>
          <a:bodyPr>
            <a:noAutofit/>
          </a:bodyPr>
          <a:lstStyle/>
          <a:p>
            <a:pPr>
              <a:defRPr sz="1650" b="1">
                <a:solidFill>
                  <a:srgbClr val="102A43"/>
                </a:solidFill>
                <a:latin typeface="Bitstream Charter"/>
                <a:ea typeface="Bitstream Charter"/>
                <a:cs typeface="Bitstream Charter"/>
              </a:defRPr>
            </a:pPr>
            <a:r>
              <a:rPr sz="1650" b="1" dirty="0">
                <a:solidFill>
                  <a:srgbClr val="102A43"/>
                </a:solidFill>
                <a:latin typeface="Arial" panose="020B0604020202020204" pitchFamily="34" charset="0"/>
                <a:ea typeface="Bitstream Charter"/>
                <a:cs typeface="Arial" panose="020B0604020202020204" pitchFamily="34" charset="0"/>
              </a:rPr>
              <a:t>NHS Better Health</a:t>
            </a:r>
          </a:p>
        </p:txBody>
      </p:sp>
      <p:sp>
        <p:nvSpPr>
          <p:cNvPr id="6" name="resource-use">
            <a:extLst>
              <a:ext uri="{FF2B5EF4-FFF2-40B4-BE49-F238E27FC236}">
                <a16:creationId xmlns:a16="http://schemas.microsoft.com/office/drawing/2014/main" id="{D0913570-353E-462C-94EF-3F8946481BCF}"/>
              </a:ext>
            </a:extLst>
          </p:cNvPr>
          <p:cNvSpPr>
            <a:spLocks noGrp="1"/>
          </p:cNvSpPr>
          <p:nvPr/>
        </p:nvSpPr>
        <p:spPr>
          <a:xfrm>
            <a:off x="3467100" y="1733550"/>
            <a:ext cx="3505200" cy="533400"/>
          </a:xfrm>
          <a:prstGeom prst="rect">
            <a:avLst/>
          </a:prstGeom>
          <a:noFill/>
          <a:ln w="0">
            <a:noFill/>
            <a:prstDash val="solid"/>
          </a:ln>
        </p:spPr>
        <p:txBody>
          <a:bodyPr>
            <a:noAutofit/>
          </a:bodyPr>
          <a:lstStyle/>
          <a:p>
            <a:pPr>
              <a:defRPr sz="1200">
                <a:solidFill>
                  <a:srgbClr val="172B3A"/>
                </a:solidFill>
                <a:latin typeface="Bitstream Charter"/>
                <a:ea typeface="Bitstream Charter"/>
                <a:cs typeface="Bitstream Charter"/>
              </a:defRPr>
            </a:pPr>
            <a:r>
              <a:rPr sz="1800" dirty="0">
                <a:solidFill>
                  <a:srgbClr val="172B3A"/>
                </a:solidFill>
                <a:latin typeface="Arial" panose="020B0604020202020204" pitchFamily="34" charset="0"/>
                <a:ea typeface="Bitstream Charter"/>
                <a:cs typeface="Arial" panose="020B0604020202020204" pitchFamily="34" charset="0"/>
              </a:rPr>
              <a:t>Use the quit plan, evidence-based information and links to local support.</a:t>
            </a:r>
          </a:p>
        </p:txBody>
      </p:sp>
      <p:sp>
        <p:nvSpPr>
          <p:cNvPr id="7" name="resource-adapt">
            <a:extLst>
              <a:ext uri="{FF2B5EF4-FFF2-40B4-BE49-F238E27FC236}">
                <a16:creationId xmlns:a16="http://schemas.microsoft.com/office/drawing/2014/main" id="{96A6C199-DFF8-42DD-BBE4-D4EB25A523B2}"/>
              </a:ext>
            </a:extLst>
          </p:cNvPr>
          <p:cNvSpPr>
            <a:spLocks noGrp="1"/>
          </p:cNvSpPr>
          <p:nvPr/>
        </p:nvSpPr>
        <p:spPr>
          <a:xfrm>
            <a:off x="7479506" y="1733550"/>
            <a:ext cx="3695700" cy="533400"/>
          </a:xfrm>
          <a:prstGeom prst="rect">
            <a:avLst/>
          </a:prstGeom>
          <a:noFill/>
          <a:ln w="0">
            <a:noFill/>
            <a:prstDash val="solid"/>
          </a:ln>
        </p:spPr>
        <p:txBody>
          <a:bodyPr>
            <a:noAutofit/>
          </a:bodyPr>
          <a:lstStyle/>
          <a:p>
            <a:pPr>
              <a:defRPr sz="1200" b="1">
                <a:solidFill>
                  <a:srgbClr val="007C83"/>
                </a:solidFill>
                <a:latin typeface="Bitstream Charter"/>
                <a:ea typeface="Bitstream Charter"/>
                <a:cs typeface="Bitstream Charter"/>
              </a:defRPr>
            </a:pPr>
            <a:r>
              <a:rPr sz="1800" dirty="0">
                <a:solidFill>
                  <a:schemeClr val="tx1"/>
                </a:solidFill>
                <a:latin typeface="Arial" panose="020B0604020202020204" pitchFamily="34" charset="0"/>
                <a:ea typeface="Bitstream Charter"/>
                <a:cs typeface="Arial" panose="020B0604020202020204" pitchFamily="34" charset="0"/>
              </a:rPr>
              <a:t>Adaptation: a simple ‘my nicotine plan’ card in every session.</a:t>
            </a:r>
          </a:p>
        </p:txBody>
      </p:sp>
      <p:sp>
        <p:nvSpPr>
          <p:cNvPr id="8" name="resource-row">
            <a:extLst>
              <a:ext uri="{FF2B5EF4-FFF2-40B4-BE49-F238E27FC236}">
                <a16:creationId xmlns:a16="http://schemas.microsoft.com/office/drawing/2014/main" id="{D533098B-EED4-4F87-83CD-1AA1A8398ED5}"/>
              </a:ext>
            </a:extLst>
          </p:cNvPr>
          <p:cNvSpPr>
            <a:spLocks noGrp="1"/>
          </p:cNvSpPr>
          <p:nvPr/>
        </p:nvSpPr>
        <p:spPr>
          <a:xfrm>
            <a:off x="609600" y="2933700"/>
            <a:ext cx="10972800" cy="1104900"/>
          </a:xfrm>
          <a:prstGeom prst="roundRect">
            <a:avLst>
              <a:gd name="adj" fmla="val 10345"/>
            </a:avLst>
          </a:prstGeom>
          <a:solidFill>
            <a:srgbClr val="DFF4F0"/>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9" name="resource-name">
            <a:extLst>
              <a:ext uri="{FF2B5EF4-FFF2-40B4-BE49-F238E27FC236}">
                <a16:creationId xmlns:a16="http://schemas.microsoft.com/office/drawing/2014/main" id="{6BCBB83F-6A43-49B8-9B39-E221054AEA7C}"/>
              </a:ext>
            </a:extLst>
          </p:cNvPr>
          <p:cNvSpPr>
            <a:spLocks noGrp="1"/>
          </p:cNvSpPr>
          <p:nvPr/>
        </p:nvSpPr>
        <p:spPr>
          <a:xfrm>
            <a:off x="876300" y="3181350"/>
            <a:ext cx="2286000" cy="438150"/>
          </a:xfrm>
          <a:prstGeom prst="rect">
            <a:avLst/>
          </a:prstGeom>
          <a:noFill/>
          <a:ln w="0">
            <a:noFill/>
            <a:prstDash val="solid"/>
          </a:ln>
        </p:spPr>
        <p:txBody>
          <a:bodyPr>
            <a:noAutofit/>
          </a:bodyPr>
          <a:lstStyle/>
          <a:p>
            <a:pPr>
              <a:defRPr sz="1650" b="1">
                <a:solidFill>
                  <a:srgbClr val="102A43"/>
                </a:solidFill>
                <a:latin typeface="Bitstream Charter"/>
                <a:ea typeface="Bitstream Charter"/>
                <a:cs typeface="Bitstream Charter"/>
              </a:defRPr>
            </a:pPr>
            <a:r>
              <a:rPr sz="1650" b="1">
                <a:solidFill>
                  <a:srgbClr val="102A43"/>
                </a:solidFill>
                <a:latin typeface="Arial" panose="020B0604020202020204" pitchFamily="34" charset="0"/>
                <a:ea typeface="Bitstream Charter"/>
                <a:cs typeface="Arial" panose="020B0604020202020204" pitchFamily="34" charset="0"/>
              </a:rPr>
              <a:t>Birmingham stop-smoking service</a:t>
            </a:r>
          </a:p>
        </p:txBody>
      </p:sp>
      <p:sp>
        <p:nvSpPr>
          <p:cNvPr id="10" name="resource-use">
            <a:extLst>
              <a:ext uri="{FF2B5EF4-FFF2-40B4-BE49-F238E27FC236}">
                <a16:creationId xmlns:a16="http://schemas.microsoft.com/office/drawing/2014/main" id="{3E0067E4-EA1C-4677-9199-6AE8CCFECE0D}"/>
              </a:ext>
            </a:extLst>
          </p:cNvPr>
          <p:cNvSpPr>
            <a:spLocks noGrp="1"/>
          </p:cNvSpPr>
          <p:nvPr/>
        </p:nvSpPr>
        <p:spPr>
          <a:xfrm>
            <a:off x="3467100" y="3048000"/>
            <a:ext cx="3505200" cy="533400"/>
          </a:xfrm>
          <a:prstGeom prst="rect">
            <a:avLst/>
          </a:prstGeom>
          <a:noFill/>
          <a:ln w="0">
            <a:noFill/>
            <a:prstDash val="solid"/>
          </a:ln>
        </p:spPr>
        <p:txBody>
          <a:bodyPr>
            <a:noAutofit/>
          </a:bodyPr>
          <a:lstStyle/>
          <a:p>
            <a:pPr>
              <a:defRPr sz="1200">
                <a:solidFill>
                  <a:srgbClr val="172B3A"/>
                </a:solidFill>
                <a:latin typeface="Bitstream Charter"/>
                <a:ea typeface="Bitstream Charter"/>
                <a:cs typeface="Bitstream Charter"/>
              </a:defRPr>
            </a:pPr>
            <a:r>
              <a:rPr sz="1800" dirty="0">
                <a:solidFill>
                  <a:srgbClr val="172B3A"/>
                </a:solidFill>
                <a:latin typeface="Arial" panose="020B0604020202020204" pitchFamily="34" charset="0"/>
                <a:ea typeface="Bitstream Charter"/>
                <a:cs typeface="Arial" panose="020B0604020202020204" pitchFamily="34" charset="0"/>
              </a:rPr>
              <a:t>Use the 12-week treatment pathway and advice on triggers, habits and stress.</a:t>
            </a:r>
          </a:p>
        </p:txBody>
      </p:sp>
      <p:sp>
        <p:nvSpPr>
          <p:cNvPr id="11" name="resource-adapt">
            <a:extLst>
              <a:ext uri="{FF2B5EF4-FFF2-40B4-BE49-F238E27FC236}">
                <a16:creationId xmlns:a16="http://schemas.microsoft.com/office/drawing/2014/main" id="{46D9A0A6-79F3-4692-AEC7-518E059D4993}"/>
              </a:ext>
            </a:extLst>
          </p:cNvPr>
          <p:cNvSpPr>
            <a:spLocks noGrp="1"/>
          </p:cNvSpPr>
          <p:nvPr/>
        </p:nvSpPr>
        <p:spPr>
          <a:xfrm>
            <a:off x="7479506" y="3086100"/>
            <a:ext cx="3695700" cy="533400"/>
          </a:xfrm>
          <a:prstGeom prst="rect">
            <a:avLst/>
          </a:prstGeom>
          <a:noFill/>
          <a:ln w="0">
            <a:noFill/>
            <a:prstDash val="solid"/>
          </a:ln>
        </p:spPr>
        <p:txBody>
          <a:bodyPr>
            <a:noAutofit/>
          </a:bodyPr>
          <a:lstStyle/>
          <a:p>
            <a:pPr>
              <a:defRPr sz="1200" b="1">
                <a:solidFill>
                  <a:srgbClr val="007C83"/>
                </a:solidFill>
                <a:latin typeface="Bitstream Charter"/>
                <a:ea typeface="Bitstream Charter"/>
                <a:cs typeface="Bitstream Charter"/>
              </a:defRPr>
            </a:pPr>
            <a:r>
              <a:rPr sz="1800" dirty="0">
                <a:solidFill>
                  <a:schemeClr val="tx1"/>
                </a:solidFill>
                <a:latin typeface="Arial" panose="020B0604020202020204" pitchFamily="34" charset="0"/>
                <a:ea typeface="Bitstream Charter"/>
                <a:cs typeface="Arial" panose="020B0604020202020204" pitchFamily="34" charset="0"/>
              </a:rPr>
              <a:t>Adaptation: a named link worker attends sessions 4 and 8.</a:t>
            </a:r>
          </a:p>
        </p:txBody>
      </p:sp>
      <p:sp>
        <p:nvSpPr>
          <p:cNvPr id="12" name="resource-row">
            <a:extLst>
              <a:ext uri="{FF2B5EF4-FFF2-40B4-BE49-F238E27FC236}">
                <a16:creationId xmlns:a16="http://schemas.microsoft.com/office/drawing/2014/main" id="{10BAD013-180F-48EB-A471-E6FB22ECF4A9}"/>
              </a:ext>
            </a:extLst>
          </p:cNvPr>
          <p:cNvSpPr>
            <a:spLocks noGrp="1"/>
          </p:cNvSpPr>
          <p:nvPr/>
        </p:nvSpPr>
        <p:spPr>
          <a:xfrm>
            <a:off x="609600" y="4286250"/>
            <a:ext cx="10972800" cy="1104900"/>
          </a:xfrm>
          <a:prstGeom prst="roundRect">
            <a:avLst>
              <a:gd name="adj" fmla="val 10345"/>
            </a:avLst>
          </a:prstGeom>
          <a:solidFill>
            <a:srgbClr val="FFF8E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3" name="resource-name">
            <a:extLst>
              <a:ext uri="{FF2B5EF4-FFF2-40B4-BE49-F238E27FC236}">
                <a16:creationId xmlns:a16="http://schemas.microsoft.com/office/drawing/2014/main" id="{3E86DAD1-BEB4-4153-A3AC-31BA3C4EC7DD}"/>
              </a:ext>
            </a:extLst>
          </p:cNvPr>
          <p:cNvSpPr>
            <a:spLocks noGrp="1"/>
          </p:cNvSpPr>
          <p:nvPr/>
        </p:nvSpPr>
        <p:spPr>
          <a:xfrm>
            <a:off x="876300" y="4533900"/>
            <a:ext cx="2286000" cy="438150"/>
          </a:xfrm>
          <a:prstGeom prst="rect">
            <a:avLst/>
          </a:prstGeom>
          <a:noFill/>
          <a:ln w="0">
            <a:noFill/>
            <a:prstDash val="solid"/>
          </a:ln>
        </p:spPr>
        <p:txBody>
          <a:bodyPr>
            <a:noAutofit/>
          </a:bodyPr>
          <a:lstStyle/>
          <a:p>
            <a:pPr>
              <a:defRPr sz="1650" b="1">
                <a:solidFill>
                  <a:srgbClr val="102A43"/>
                </a:solidFill>
                <a:latin typeface="Bitstream Charter"/>
                <a:ea typeface="Bitstream Charter"/>
                <a:cs typeface="Bitstream Charter"/>
              </a:defRPr>
            </a:pPr>
            <a:r>
              <a:rPr sz="1650" b="1">
                <a:solidFill>
                  <a:srgbClr val="102A43"/>
                </a:solidFill>
                <a:latin typeface="Arial" panose="020B0604020202020204" pitchFamily="34" charset="0"/>
                <a:ea typeface="Bitstream Charter"/>
                <a:cs typeface="Arial" panose="020B0604020202020204" pitchFamily="34" charset="0"/>
              </a:rPr>
              <a:t>Stoptober campaign approach</a:t>
            </a:r>
          </a:p>
        </p:txBody>
      </p:sp>
      <p:sp>
        <p:nvSpPr>
          <p:cNvPr id="14" name="resource-use">
            <a:extLst>
              <a:ext uri="{FF2B5EF4-FFF2-40B4-BE49-F238E27FC236}">
                <a16:creationId xmlns:a16="http://schemas.microsoft.com/office/drawing/2014/main" id="{44AD59F0-320C-49B9-9EF8-1F017F29F42E}"/>
              </a:ext>
            </a:extLst>
          </p:cNvPr>
          <p:cNvSpPr>
            <a:spLocks noGrp="1"/>
          </p:cNvSpPr>
          <p:nvPr/>
        </p:nvSpPr>
        <p:spPr>
          <a:xfrm>
            <a:off x="3467100" y="4419600"/>
            <a:ext cx="3505200" cy="533400"/>
          </a:xfrm>
          <a:prstGeom prst="rect">
            <a:avLst/>
          </a:prstGeom>
          <a:noFill/>
          <a:ln w="0">
            <a:noFill/>
            <a:prstDash val="solid"/>
          </a:ln>
        </p:spPr>
        <p:txBody>
          <a:bodyPr>
            <a:noAutofit/>
          </a:bodyPr>
          <a:lstStyle/>
          <a:p>
            <a:pPr>
              <a:defRPr sz="1200">
                <a:solidFill>
                  <a:srgbClr val="172B3A"/>
                </a:solidFill>
                <a:latin typeface="Bitstream Charter"/>
                <a:ea typeface="Bitstream Charter"/>
                <a:cs typeface="Bitstream Charter"/>
              </a:defRPr>
            </a:pPr>
            <a:r>
              <a:rPr sz="1800" dirty="0">
                <a:solidFill>
                  <a:srgbClr val="172B3A"/>
                </a:solidFill>
                <a:latin typeface="Arial" panose="020B0604020202020204" pitchFamily="34" charset="0"/>
                <a:ea typeface="Bitstream Charter"/>
                <a:cs typeface="Arial" panose="020B0604020202020204" pitchFamily="34" charset="0"/>
              </a:rPr>
              <a:t>Use positive milestones, social encouragement and practical craving support.</a:t>
            </a:r>
          </a:p>
        </p:txBody>
      </p:sp>
      <p:sp>
        <p:nvSpPr>
          <p:cNvPr id="15" name="resource-adapt">
            <a:extLst>
              <a:ext uri="{FF2B5EF4-FFF2-40B4-BE49-F238E27FC236}">
                <a16:creationId xmlns:a16="http://schemas.microsoft.com/office/drawing/2014/main" id="{3F6DB279-1CD7-4AAA-A216-94291C80D7BC}"/>
              </a:ext>
            </a:extLst>
          </p:cNvPr>
          <p:cNvSpPr>
            <a:spLocks noGrp="1"/>
          </p:cNvSpPr>
          <p:nvPr/>
        </p:nvSpPr>
        <p:spPr>
          <a:xfrm>
            <a:off x="7529512" y="4438650"/>
            <a:ext cx="3695700" cy="533400"/>
          </a:xfrm>
          <a:prstGeom prst="rect">
            <a:avLst/>
          </a:prstGeom>
          <a:noFill/>
          <a:ln w="0">
            <a:noFill/>
            <a:prstDash val="solid"/>
          </a:ln>
        </p:spPr>
        <p:txBody>
          <a:bodyPr>
            <a:noAutofit/>
          </a:bodyPr>
          <a:lstStyle/>
          <a:p>
            <a:pPr>
              <a:defRPr sz="1200" b="1">
                <a:solidFill>
                  <a:srgbClr val="007C83"/>
                </a:solidFill>
                <a:latin typeface="Bitstream Charter"/>
                <a:ea typeface="Bitstream Charter"/>
                <a:cs typeface="Bitstream Charter"/>
              </a:defRPr>
            </a:pPr>
            <a:r>
              <a:rPr sz="1800" dirty="0">
                <a:solidFill>
                  <a:schemeClr val="tx1"/>
                </a:solidFill>
                <a:latin typeface="Arial" panose="020B0604020202020204" pitchFamily="34" charset="0"/>
                <a:ea typeface="Bitstream Charter"/>
                <a:cs typeface="Arial" panose="020B0604020202020204" pitchFamily="34" charset="0"/>
              </a:rPr>
              <a:t>Adaptation: an eight-week cohort countdown rather than a national one-month event.</a:t>
            </a:r>
          </a:p>
        </p:txBody>
      </p:sp>
      <p:sp>
        <p:nvSpPr>
          <p:cNvPr id="16" name="resource-summary">
            <a:extLst>
              <a:ext uri="{FF2B5EF4-FFF2-40B4-BE49-F238E27FC236}">
                <a16:creationId xmlns:a16="http://schemas.microsoft.com/office/drawing/2014/main" id="{845B47E2-DCEE-4287-BC9E-56B6266FCCE6}"/>
              </a:ext>
            </a:extLst>
          </p:cNvPr>
          <p:cNvSpPr>
            <a:spLocks noGrp="1"/>
          </p:cNvSpPr>
          <p:nvPr/>
        </p:nvSpPr>
        <p:spPr>
          <a:xfrm>
            <a:off x="1238250" y="5848350"/>
            <a:ext cx="9715500" cy="228600"/>
          </a:xfrm>
          <a:prstGeom prst="rect">
            <a:avLst/>
          </a:prstGeom>
          <a:noFill/>
          <a:ln w="0">
            <a:noFill/>
            <a:prstDash val="solid"/>
          </a:ln>
        </p:spPr>
        <p:txBody>
          <a:bodyPr>
            <a:noAutofit/>
          </a:bodyPr>
          <a:lstStyle/>
          <a:p>
            <a:r>
              <a:rPr sz="1800">
                <a:latin typeface="Arial"/>
              </a:rPr>
              <a:t>Benefits for 18–25s: better breathing and exercise tolerance; more money and confidence; stronger control and fewer nicotine-driven cravings. (NHS, 2025b; NHS, 2025c; NHS, 2025d)</a:t>
            </a:r>
          </a:p>
        </p:txBody>
      </p:sp>
      <p:sp>
        <p:nvSpPr>
          <p:cNvPr id="17" name="footer">
            <a:extLst>
              <a:ext uri="{FF2B5EF4-FFF2-40B4-BE49-F238E27FC236}">
                <a16:creationId xmlns:a16="http://schemas.microsoft.com/office/drawing/2014/main" id="{DAFF6FD1-899F-4288-ACA4-82D8E9CFCA3D}"/>
              </a:ext>
            </a:extLst>
          </p:cNvPr>
          <p:cNvSpPr>
            <a:spLocks noGrp="1"/>
          </p:cNvSpPr>
          <p:nvPr/>
        </p:nvSpPr>
        <p:spPr>
          <a:xfrm>
            <a:off x="609600" y="6496050"/>
            <a:ext cx="4572000" cy="190500"/>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Own Your Air | Birmingham pilot campaign</a:t>
            </a:r>
          </a:p>
        </p:txBody>
      </p:sp>
      <p:sp>
        <p:nvSpPr>
          <p:cNvPr id="18" name="speaker">
            <a:extLst>
              <a:ext uri="{FF2B5EF4-FFF2-40B4-BE49-F238E27FC236}">
                <a16:creationId xmlns:a16="http://schemas.microsoft.com/office/drawing/2014/main" id="{AC44A0CF-0DF0-4F60-85A9-3D39D228BCB0}"/>
              </a:ext>
            </a:extLst>
          </p:cNvPr>
          <p:cNvSpPr>
            <a:spLocks noGrp="1"/>
          </p:cNvSpPr>
          <p:nvPr/>
        </p:nvSpPr>
        <p:spPr>
          <a:xfrm>
            <a:off x="7810500" y="6496050"/>
            <a:ext cx="2857500" cy="190500"/>
          </a:xfrm>
          <a:prstGeom prst="rect">
            <a:avLst/>
          </a:prstGeom>
          <a:noFill/>
          <a:ln w="0">
            <a:noFill/>
            <a:prstDash val="solid"/>
          </a:ln>
        </p:spPr>
        <p:txBody>
          <a:bodyPr>
            <a:noAutofit/>
          </a:bodyPr>
          <a:lstStyle/>
          <a:p>
            <a:pPr algn="r">
              <a:defRPr sz="825">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Presenter 2: Campaign</a:t>
            </a:r>
          </a:p>
        </p:txBody>
      </p:sp>
      <p:sp>
        <p:nvSpPr>
          <p:cNvPr id="19" name="page">
            <a:extLst>
              <a:ext uri="{FF2B5EF4-FFF2-40B4-BE49-F238E27FC236}">
                <a16:creationId xmlns:a16="http://schemas.microsoft.com/office/drawing/2014/main" id="{A055E680-FFB3-4F59-B206-0139A07393F0}"/>
              </a:ext>
            </a:extLst>
          </p:cNvPr>
          <p:cNvSpPr>
            <a:spLocks noGrp="1"/>
          </p:cNvSpPr>
          <p:nvPr/>
        </p:nvSpPr>
        <p:spPr>
          <a:xfrm>
            <a:off x="11087100" y="6496050"/>
            <a:ext cx="495300" cy="190500"/>
          </a:xfrm>
          <a:prstGeom prst="rect">
            <a:avLst/>
          </a:prstGeom>
          <a:noFill/>
          <a:ln w="0">
            <a:noFill/>
            <a:prstDash val="solid"/>
          </a:ln>
        </p:spPr>
        <p:txBody>
          <a:bodyPr>
            <a:noAutofit/>
          </a:bodyPr>
          <a:lstStyle/>
          <a:p>
            <a:pPr algn="r">
              <a:defRPr sz="900">
                <a:solidFill>
                  <a:srgbClr val="5C6B73"/>
                </a:solidFill>
                <a:latin typeface="Bitstream Charter"/>
                <a:ea typeface="Bitstream Charter"/>
                <a:cs typeface="Bitstream Charter"/>
              </a:defRPr>
            </a:pPr>
            <a:r>
              <a:rPr sz="1800">
                <a:latin typeface="Arial"/>
              </a:rPr>
              <a:t>9</a:t>
            </a:r>
          </a:p>
        </p:txBody>
      </p:sp>
    </p:spTree>
    <p:extLst>
      <p:ext uri="{BB962C8B-B14F-4D97-AF65-F5344CB8AC3E}">
        <p14:creationId xmlns:p14="http://schemas.microsoft.com/office/powerpoint/2010/main" val="61676988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a:extLst>
              <a:ext uri="{FF2B5EF4-FFF2-40B4-BE49-F238E27FC236}">
                <a16:creationId xmlns:a16="http://schemas.microsoft.com/office/drawing/2014/main" id="{F7271758-8221-44CC-AE7C-1315FCC6976C}"/>
              </a:ext>
            </a:extLst>
          </p:cNvPr>
          <p:cNvSpPr>
            <a:spLocks noGrp="1"/>
          </p:cNvSpPr>
          <p:nvPr/>
        </p:nvSpPr>
        <p:spPr>
          <a:xfrm>
            <a:off x="609600" y="400050"/>
            <a:ext cx="8858250" cy="495300"/>
          </a:xfrm>
          <a:prstGeom prst="rect">
            <a:avLst/>
          </a:prstGeom>
          <a:noFill/>
          <a:ln w="0">
            <a:noFill/>
            <a:prstDash val="solid"/>
          </a:ln>
        </p:spPr>
        <p:txBody>
          <a:bodyPr>
            <a:noAutofit/>
          </a:bodyPr>
          <a:lstStyle/>
          <a:p>
            <a:pPr>
              <a:defRPr sz="2550" b="1">
                <a:solidFill>
                  <a:srgbClr val="102A43"/>
                </a:solidFill>
                <a:latin typeface="Bitstream Charter"/>
                <a:ea typeface="Bitstream Charter"/>
                <a:cs typeface="Bitstream Charter"/>
              </a:defRPr>
            </a:pPr>
            <a:r>
              <a:rPr sz="2550" b="1">
                <a:solidFill>
                  <a:srgbClr val="102A43"/>
                </a:solidFill>
                <a:latin typeface="Arial" panose="020B0604020202020204" pitchFamily="34" charset="0"/>
                <a:ea typeface="Bitstream Charter"/>
                <a:cs typeface="Arial" panose="020B0604020202020204" pitchFamily="34" charset="0"/>
              </a:rPr>
              <a:t>Positive change benefits the body, relationships and wellbeing</a:t>
            </a:r>
          </a:p>
        </p:txBody>
      </p:sp>
      <p:sp>
        <p:nvSpPr>
          <p:cNvPr id="2" name="subtitle">
            <a:extLst>
              <a:ext uri="{FF2B5EF4-FFF2-40B4-BE49-F238E27FC236}">
                <a16:creationId xmlns:a16="http://schemas.microsoft.com/office/drawing/2014/main" id="{1B22B9AD-F467-486D-937B-4FC51A9ED9B0}"/>
              </a:ext>
            </a:extLst>
          </p:cNvPr>
          <p:cNvSpPr>
            <a:spLocks noGrp="1"/>
          </p:cNvSpPr>
          <p:nvPr/>
        </p:nvSpPr>
        <p:spPr>
          <a:xfrm>
            <a:off x="768135" y="1207415"/>
            <a:ext cx="9810750" cy="285750"/>
          </a:xfrm>
          <a:prstGeom prst="rect">
            <a:avLst/>
          </a:prstGeom>
          <a:noFill/>
          <a:ln w="0">
            <a:noFill/>
            <a:prstDash val="solid"/>
          </a:ln>
        </p:spPr>
        <p:txBody>
          <a:bodyPr>
            <a:noAutofit/>
          </a:bodyPr>
          <a:lstStyle/>
          <a:p>
            <a:pPr>
              <a:defRPr sz="1200">
                <a:solidFill>
                  <a:srgbClr val="5C6B73"/>
                </a:solidFill>
                <a:latin typeface="Bitstream Charter"/>
                <a:ea typeface="Bitstream Charter"/>
                <a:cs typeface="Bitstream Charter"/>
              </a:defRPr>
            </a:pPr>
            <a:r>
              <a:rPr sz="1600" dirty="0">
                <a:solidFill>
                  <a:srgbClr val="5C6B73"/>
                </a:solidFill>
                <a:latin typeface="Arial" panose="020B0604020202020204" pitchFamily="34" charset="0"/>
                <a:ea typeface="Bitstream Charter"/>
                <a:cs typeface="Arial" panose="020B0604020202020204" pitchFamily="34" charset="0"/>
              </a:rPr>
              <a:t>Benefits should feel relevant to life at 18–25, not only to distant future health</a:t>
            </a:r>
          </a:p>
        </p:txBody>
      </p:sp>
      <p:sp>
        <p:nvSpPr>
          <p:cNvPr id="3" name="Rectangle 2">
            <a:extLst>
              <a:ext uri="{FF2B5EF4-FFF2-40B4-BE49-F238E27FC236}">
                <a16:creationId xmlns:a16="http://schemas.microsoft.com/office/drawing/2014/main" id="{9174ED7A-8CA9-4EB6-941A-1F85B0A7263A}"/>
              </a:ext>
            </a:extLst>
          </p:cNvPr>
          <p:cNvSpPr>
            <a:spLocks noGrp="1"/>
          </p:cNvSpPr>
          <p:nvPr/>
        </p:nvSpPr>
        <p:spPr>
          <a:xfrm>
            <a:off x="609600" y="1512215"/>
            <a:ext cx="10972800" cy="57150"/>
          </a:xfrm>
          <a:prstGeom prst="rect">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pic>
        <p:nvPicPr>
          <p:cNvPr id="24" name="Picture 23"/>
          <p:cNvPicPr>
            <a:picLocks noChangeAspect="1"/>
          </p:cNvPicPr>
          <p:nvPr/>
        </p:nvPicPr>
        <p:blipFill>
          <a:blip r:embed="rId3"/>
          <a:srcRect l="14059" r="14059"/>
          <a:stretch>
            <a:fillRect/>
          </a:stretch>
        </p:blipFill>
        <p:spPr>
          <a:xfrm>
            <a:off x="822808" y="1805230"/>
            <a:ext cx="4701692" cy="368117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5" name="benefit-card">
            <a:extLst>
              <a:ext uri="{FF2B5EF4-FFF2-40B4-BE49-F238E27FC236}">
                <a16:creationId xmlns:a16="http://schemas.microsoft.com/office/drawing/2014/main" id="{12394FE4-A92D-4DEB-845C-657B9ECC53DE}"/>
              </a:ext>
            </a:extLst>
          </p:cNvPr>
          <p:cNvSpPr>
            <a:spLocks noGrp="1"/>
          </p:cNvSpPr>
          <p:nvPr/>
        </p:nvSpPr>
        <p:spPr>
          <a:xfrm>
            <a:off x="5867400" y="1740815"/>
            <a:ext cx="5715000" cy="1028700"/>
          </a:xfrm>
          <a:prstGeom prst="roundRect">
            <a:avLst>
              <a:gd name="adj" fmla="val 11111"/>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6" name="benefit-label">
            <a:extLst>
              <a:ext uri="{FF2B5EF4-FFF2-40B4-BE49-F238E27FC236}">
                <a16:creationId xmlns:a16="http://schemas.microsoft.com/office/drawing/2014/main" id="{B2A3723F-C729-4039-A55C-2F61492BE289}"/>
              </a:ext>
            </a:extLst>
          </p:cNvPr>
          <p:cNvSpPr>
            <a:spLocks noGrp="1"/>
          </p:cNvSpPr>
          <p:nvPr/>
        </p:nvSpPr>
        <p:spPr>
          <a:xfrm>
            <a:off x="6096000" y="1855115"/>
            <a:ext cx="2272748" cy="316585"/>
          </a:xfrm>
          <a:prstGeom prst="roundRect">
            <a:avLst>
              <a:gd name="adj" fmla="val 37500"/>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7" name="benefit-label-text">
            <a:extLst>
              <a:ext uri="{FF2B5EF4-FFF2-40B4-BE49-F238E27FC236}">
                <a16:creationId xmlns:a16="http://schemas.microsoft.com/office/drawing/2014/main" id="{798F4697-5AED-40E3-A3F6-D5CC45FDF517}"/>
              </a:ext>
            </a:extLst>
          </p:cNvPr>
          <p:cNvSpPr>
            <a:spLocks noGrp="1"/>
          </p:cNvSpPr>
          <p:nvPr/>
        </p:nvSpPr>
        <p:spPr>
          <a:xfrm>
            <a:off x="6191250" y="1873526"/>
            <a:ext cx="1998593" cy="188240"/>
          </a:xfrm>
          <a:prstGeom prst="rect">
            <a:avLst/>
          </a:prstGeom>
          <a:noFill/>
          <a:ln w="0">
            <a:noFill/>
            <a:prstDash val="solid"/>
          </a:ln>
        </p:spPr>
        <p:txBody>
          <a:bodyPr>
            <a:noAutofit/>
          </a:bodyPr>
          <a:lstStyle/>
          <a:p>
            <a:pPr algn="ctr">
              <a:defRPr sz="750" b="1">
                <a:solidFill>
                  <a:srgbClr val="102A43"/>
                </a:solidFill>
                <a:latin typeface="Bitstream Charter"/>
                <a:ea typeface="Bitstream Charter"/>
                <a:cs typeface="Bitstream Charter"/>
              </a:defRPr>
            </a:pPr>
            <a:r>
              <a:rPr sz="1600" b="1" dirty="0">
                <a:solidFill>
                  <a:srgbClr val="102A43"/>
                </a:solidFill>
                <a:latin typeface="Arial" panose="020B0604020202020204" pitchFamily="34" charset="0"/>
                <a:ea typeface="Bitstream Charter"/>
                <a:cs typeface="Arial" panose="020B0604020202020204" pitchFamily="34" charset="0"/>
              </a:rPr>
              <a:t>PHYSIOLOGICAL</a:t>
            </a:r>
          </a:p>
        </p:txBody>
      </p:sp>
      <p:sp>
        <p:nvSpPr>
          <p:cNvPr id="8" name="benefit-text">
            <a:extLst>
              <a:ext uri="{FF2B5EF4-FFF2-40B4-BE49-F238E27FC236}">
                <a16:creationId xmlns:a16="http://schemas.microsoft.com/office/drawing/2014/main" id="{513EE2F3-F784-4756-B947-4070B74DF38C}"/>
              </a:ext>
            </a:extLst>
          </p:cNvPr>
          <p:cNvSpPr>
            <a:spLocks noGrp="1"/>
          </p:cNvSpPr>
          <p:nvPr/>
        </p:nvSpPr>
        <p:spPr>
          <a:xfrm>
            <a:off x="6008737" y="2152034"/>
            <a:ext cx="5715000" cy="216175"/>
          </a:xfrm>
          <a:prstGeom prst="rect">
            <a:avLst/>
          </a:prstGeom>
          <a:noFill/>
          <a:ln w="0">
            <a:noFill/>
            <a:prstDash val="solid"/>
          </a:ln>
        </p:spPr>
        <p:txBody>
          <a:bodyPr>
            <a:noAutofit/>
          </a:bodyPr>
          <a:lstStyle/>
          <a:p>
            <a:pPr>
              <a:defRPr sz="1200">
                <a:solidFill>
                  <a:srgbClr val="172B3A"/>
                </a:solidFill>
                <a:latin typeface="Bitstream Charter"/>
                <a:ea typeface="Bitstream Charter"/>
                <a:cs typeface="Bitstream Charter"/>
              </a:defRPr>
            </a:pPr>
            <a:r>
              <a:rPr lang="en-GB" sz="1600" dirty="0">
                <a:solidFill>
                  <a:srgbClr val="172B3A"/>
                </a:solidFill>
                <a:latin typeface="Arial" panose="020B0604020202020204" pitchFamily="34" charset="0"/>
                <a:ea typeface="Bitstream Charter"/>
                <a:cs typeface="Arial" panose="020B0604020202020204" pitchFamily="34" charset="0"/>
              </a:rPr>
              <a:t>Better breathing and exercise tolerance can be noticed after stopping smoking. </a:t>
            </a:r>
            <a:r>
              <a:rPr sz="1600" dirty="0">
                <a:solidFill>
                  <a:srgbClr val="172B3A"/>
                </a:solidFill>
                <a:latin typeface="Arial" panose="020B0604020202020204" pitchFamily="34" charset="0"/>
                <a:ea typeface="Bitstream Charter"/>
                <a:cs typeface="Arial" panose="020B0604020202020204" pitchFamily="34" charset="0"/>
              </a:rPr>
              <a:t>Taste and smell can improve within days.</a:t>
            </a:r>
          </a:p>
        </p:txBody>
      </p:sp>
      <p:sp>
        <p:nvSpPr>
          <p:cNvPr id="9" name="benefit-card">
            <a:extLst>
              <a:ext uri="{FF2B5EF4-FFF2-40B4-BE49-F238E27FC236}">
                <a16:creationId xmlns:a16="http://schemas.microsoft.com/office/drawing/2014/main" id="{59E34CAB-C65A-4FAA-8453-54D2326A62E8}"/>
              </a:ext>
            </a:extLst>
          </p:cNvPr>
          <p:cNvSpPr>
            <a:spLocks noGrp="1"/>
          </p:cNvSpPr>
          <p:nvPr/>
        </p:nvSpPr>
        <p:spPr>
          <a:xfrm>
            <a:off x="5867400" y="2933700"/>
            <a:ext cx="5715000" cy="1028700"/>
          </a:xfrm>
          <a:prstGeom prst="roundRect">
            <a:avLst>
              <a:gd name="adj" fmla="val 11111"/>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0" name="benefit-label">
            <a:extLst>
              <a:ext uri="{FF2B5EF4-FFF2-40B4-BE49-F238E27FC236}">
                <a16:creationId xmlns:a16="http://schemas.microsoft.com/office/drawing/2014/main" id="{3AA19AA2-C3BF-4083-8C15-4D623D27BB1C}"/>
              </a:ext>
            </a:extLst>
          </p:cNvPr>
          <p:cNvSpPr>
            <a:spLocks noGrp="1"/>
          </p:cNvSpPr>
          <p:nvPr/>
        </p:nvSpPr>
        <p:spPr>
          <a:xfrm>
            <a:off x="6084404" y="3036215"/>
            <a:ext cx="2342322" cy="361950"/>
          </a:xfrm>
          <a:prstGeom prst="roundRect">
            <a:avLst>
              <a:gd name="adj" fmla="val 37500"/>
            </a:avLst>
          </a:prstGeom>
          <a:solidFill>
            <a:srgbClr val="F26B5B"/>
          </a:solidFill>
          <a:ln w="0">
            <a:noFill/>
            <a:prstDash val="solid"/>
          </a:ln>
        </p:spPr>
        <p:txBody>
          <a:bodyPr/>
          <a:lstStyle/>
          <a:p>
            <a:endParaRPr lang="en-GB" dirty="0">
              <a:latin typeface="Arial" panose="020B0604020202020204" pitchFamily="34" charset="0"/>
              <a:cs typeface="Arial" panose="020B0604020202020204" pitchFamily="34" charset="0"/>
            </a:endParaRPr>
          </a:p>
        </p:txBody>
      </p:sp>
      <p:sp>
        <p:nvSpPr>
          <p:cNvPr id="11" name="benefit-label-text">
            <a:extLst>
              <a:ext uri="{FF2B5EF4-FFF2-40B4-BE49-F238E27FC236}">
                <a16:creationId xmlns:a16="http://schemas.microsoft.com/office/drawing/2014/main" id="{47CB3C87-4782-45CE-9A3E-333B0891FA71}"/>
              </a:ext>
            </a:extLst>
          </p:cNvPr>
          <p:cNvSpPr>
            <a:spLocks noGrp="1"/>
          </p:cNvSpPr>
          <p:nvPr/>
        </p:nvSpPr>
        <p:spPr>
          <a:xfrm>
            <a:off x="6191249" y="3030434"/>
            <a:ext cx="1998593" cy="169190"/>
          </a:xfrm>
          <a:prstGeom prst="rect">
            <a:avLst/>
          </a:prstGeom>
          <a:noFill/>
          <a:ln w="0">
            <a:noFill/>
            <a:prstDash val="solid"/>
          </a:ln>
        </p:spPr>
        <p:txBody>
          <a:bodyPr>
            <a:noAutofit/>
          </a:bodyPr>
          <a:lstStyle/>
          <a:p>
            <a:pPr algn="ctr">
              <a:defRPr sz="750" b="1">
                <a:solidFill>
                  <a:srgbClr val="102A43"/>
                </a:solidFill>
                <a:latin typeface="Bitstream Charter"/>
                <a:ea typeface="Bitstream Charter"/>
                <a:cs typeface="Bitstream Charter"/>
              </a:defRPr>
            </a:pPr>
            <a:r>
              <a:rPr sz="1600" b="1" dirty="0">
                <a:solidFill>
                  <a:srgbClr val="102A43"/>
                </a:solidFill>
                <a:latin typeface="Arial" panose="020B0604020202020204" pitchFamily="34" charset="0"/>
                <a:ea typeface="Bitstream Charter"/>
                <a:cs typeface="Arial" panose="020B0604020202020204" pitchFamily="34" charset="0"/>
              </a:rPr>
              <a:t>SOCIOLOGICAL</a:t>
            </a:r>
            <a:endParaRPr sz="1100" b="1" dirty="0">
              <a:solidFill>
                <a:srgbClr val="102A43"/>
              </a:solidFill>
              <a:latin typeface="Arial" panose="020B0604020202020204" pitchFamily="34" charset="0"/>
              <a:ea typeface="Bitstream Charter"/>
              <a:cs typeface="Arial" panose="020B0604020202020204" pitchFamily="34" charset="0"/>
            </a:endParaRPr>
          </a:p>
        </p:txBody>
      </p:sp>
      <p:sp>
        <p:nvSpPr>
          <p:cNvPr id="12" name="benefit-text">
            <a:extLst>
              <a:ext uri="{FF2B5EF4-FFF2-40B4-BE49-F238E27FC236}">
                <a16:creationId xmlns:a16="http://schemas.microsoft.com/office/drawing/2014/main" id="{A0287192-8E5C-4B89-B196-BE74C486ABBD}"/>
              </a:ext>
            </a:extLst>
          </p:cNvPr>
          <p:cNvSpPr>
            <a:spLocks noGrp="1"/>
          </p:cNvSpPr>
          <p:nvPr/>
        </p:nvSpPr>
        <p:spPr>
          <a:xfrm>
            <a:off x="6248399" y="3371849"/>
            <a:ext cx="5393635" cy="350355"/>
          </a:xfrm>
          <a:prstGeom prst="rect">
            <a:avLst/>
          </a:prstGeom>
          <a:noFill/>
          <a:ln w="0">
            <a:noFill/>
            <a:prstDash val="solid"/>
          </a:ln>
        </p:spPr>
        <p:txBody>
          <a:bodyPr>
            <a:noAutofit/>
          </a:bodyPr>
          <a:lstStyle/>
          <a:p>
            <a:pPr>
              <a:defRPr sz="1200">
                <a:solidFill>
                  <a:srgbClr val="172B3A"/>
                </a:solidFill>
                <a:latin typeface="Bitstream Charter"/>
                <a:ea typeface="Bitstream Charter"/>
                <a:cs typeface="Bitstream Charter"/>
              </a:defRPr>
            </a:pPr>
            <a:r>
              <a:rPr lang="en-GB" sz="1600" dirty="0">
                <a:solidFill>
                  <a:srgbClr val="172B3A"/>
                </a:solidFill>
                <a:latin typeface="Arial" panose="020B0604020202020204" pitchFamily="34" charset="0"/>
                <a:ea typeface="Bitstream Charter"/>
                <a:cs typeface="Arial" panose="020B0604020202020204" pitchFamily="34" charset="0"/>
              </a:rPr>
              <a:t>Saving</a:t>
            </a:r>
            <a:r>
              <a:rPr sz="1600" dirty="0">
                <a:solidFill>
                  <a:srgbClr val="172B3A"/>
                </a:solidFill>
                <a:latin typeface="Arial" panose="020B0604020202020204" pitchFamily="34" charset="0"/>
                <a:ea typeface="Bitstream Charter"/>
                <a:cs typeface="Arial" panose="020B0604020202020204" pitchFamily="34" charset="0"/>
              </a:rPr>
              <a:t> money and </a:t>
            </a:r>
            <a:r>
              <a:rPr lang="en-GB" sz="1600" dirty="0">
                <a:solidFill>
                  <a:srgbClr val="172B3A"/>
                </a:solidFill>
                <a:latin typeface="Arial" panose="020B0604020202020204" pitchFamily="34" charset="0"/>
                <a:ea typeface="Bitstream Charter"/>
                <a:cs typeface="Arial" panose="020B0604020202020204" pitchFamily="34" charset="0"/>
              </a:rPr>
              <a:t>increase in </a:t>
            </a:r>
            <a:r>
              <a:rPr sz="1600" dirty="0">
                <a:solidFill>
                  <a:srgbClr val="172B3A"/>
                </a:solidFill>
                <a:latin typeface="Arial" panose="020B0604020202020204" pitchFamily="34" charset="0"/>
                <a:ea typeface="Bitstream Charter"/>
                <a:cs typeface="Arial" panose="020B0604020202020204" pitchFamily="34" charset="0"/>
              </a:rPr>
              <a:t>confidence to join activities without planning around smoking or vaping breaks.</a:t>
            </a:r>
          </a:p>
        </p:txBody>
      </p:sp>
      <p:sp>
        <p:nvSpPr>
          <p:cNvPr id="13" name="benefit-card">
            <a:extLst>
              <a:ext uri="{FF2B5EF4-FFF2-40B4-BE49-F238E27FC236}">
                <a16:creationId xmlns:a16="http://schemas.microsoft.com/office/drawing/2014/main" id="{F0F6264A-E297-4626-AA3E-A2928A844CF2}"/>
              </a:ext>
            </a:extLst>
          </p:cNvPr>
          <p:cNvSpPr>
            <a:spLocks noGrp="1"/>
          </p:cNvSpPr>
          <p:nvPr/>
        </p:nvSpPr>
        <p:spPr>
          <a:xfrm>
            <a:off x="5867400" y="4229100"/>
            <a:ext cx="5715000" cy="1028700"/>
          </a:xfrm>
          <a:prstGeom prst="roundRect">
            <a:avLst>
              <a:gd name="adj" fmla="val 11111"/>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4" name="benefit-label">
            <a:extLst>
              <a:ext uri="{FF2B5EF4-FFF2-40B4-BE49-F238E27FC236}">
                <a16:creationId xmlns:a16="http://schemas.microsoft.com/office/drawing/2014/main" id="{0A8157EC-F2AB-4936-8C76-E2C5189BB485}"/>
              </a:ext>
            </a:extLst>
          </p:cNvPr>
          <p:cNvSpPr>
            <a:spLocks noGrp="1"/>
          </p:cNvSpPr>
          <p:nvPr/>
        </p:nvSpPr>
        <p:spPr>
          <a:xfrm>
            <a:off x="6191247" y="4258089"/>
            <a:ext cx="2177499" cy="492815"/>
          </a:xfrm>
          <a:prstGeom prst="roundRect">
            <a:avLst>
              <a:gd name="adj" fmla="val 37500"/>
            </a:avLst>
          </a:prstGeom>
          <a:solidFill>
            <a:srgbClr val="FFD166"/>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5" name="benefit-label-text">
            <a:extLst>
              <a:ext uri="{FF2B5EF4-FFF2-40B4-BE49-F238E27FC236}">
                <a16:creationId xmlns:a16="http://schemas.microsoft.com/office/drawing/2014/main" id="{D7767CDD-318D-41E5-ACA5-B073D922F98D}"/>
              </a:ext>
            </a:extLst>
          </p:cNvPr>
          <p:cNvSpPr>
            <a:spLocks noGrp="1"/>
          </p:cNvSpPr>
          <p:nvPr/>
        </p:nvSpPr>
        <p:spPr>
          <a:xfrm>
            <a:off x="6265791" y="4320207"/>
            <a:ext cx="2028410" cy="133350"/>
          </a:xfrm>
          <a:prstGeom prst="rect">
            <a:avLst/>
          </a:prstGeom>
          <a:noFill/>
          <a:ln w="0">
            <a:noFill/>
            <a:prstDash val="solid"/>
          </a:ln>
        </p:spPr>
        <p:txBody>
          <a:bodyPr>
            <a:noAutofit/>
          </a:bodyPr>
          <a:lstStyle/>
          <a:p>
            <a:pPr algn="ctr">
              <a:defRPr sz="750" b="1">
                <a:solidFill>
                  <a:srgbClr val="102A43"/>
                </a:solidFill>
                <a:latin typeface="Bitstream Charter"/>
                <a:ea typeface="Bitstream Charter"/>
                <a:cs typeface="Bitstream Charter"/>
              </a:defRPr>
            </a:pPr>
            <a:r>
              <a:rPr sz="1600" b="1" dirty="0">
                <a:solidFill>
                  <a:srgbClr val="102A43"/>
                </a:solidFill>
                <a:latin typeface="Arial" panose="020B0604020202020204" pitchFamily="34" charset="0"/>
                <a:ea typeface="Bitstream Charter"/>
                <a:cs typeface="Arial" panose="020B0604020202020204" pitchFamily="34" charset="0"/>
              </a:rPr>
              <a:t>PSYCHOLOGICAL</a:t>
            </a:r>
          </a:p>
        </p:txBody>
      </p:sp>
      <p:sp>
        <p:nvSpPr>
          <p:cNvPr id="16" name="benefit-text">
            <a:extLst>
              <a:ext uri="{FF2B5EF4-FFF2-40B4-BE49-F238E27FC236}">
                <a16:creationId xmlns:a16="http://schemas.microsoft.com/office/drawing/2014/main" id="{AE576003-C534-4FC4-968B-91AA4B73D318}"/>
              </a:ext>
            </a:extLst>
          </p:cNvPr>
          <p:cNvSpPr>
            <a:spLocks noGrp="1"/>
          </p:cNvSpPr>
          <p:nvPr/>
        </p:nvSpPr>
        <p:spPr>
          <a:xfrm>
            <a:off x="6237632" y="4720257"/>
            <a:ext cx="5590574" cy="371475"/>
          </a:xfrm>
          <a:prstGeom prst="rect">
            <a:avLst/>
          </a:prstGeom>
          <a:noFill/>
          <a:ln w="0">
            <a:noFill/>
            <a:prstDash val="solid"/>
          </a:ln>
        </p:spPr>
        <p:txBody>
          <a:bodyPr>
            <a:noAutofit/>
          </a:bodyPr>
          <a:lstStyle/>
          <a:p>
            <a:pPr>
              <a:defRPr sz="1200">
                <a:solidFill>
                  <a:srgbClr val="172B3A"/>
                </a:solidFill>
                <a:latin typeface="Bitstream Charter"/>
                <a:ea typeface="Bitstream Charter"/>
                <a:cs typeface="Bitstream Charter"/>
              </a:defRPr>
            </a:pPr>
            <a:r>
              <a:rPr sz="1600" dirty="0">
                <a:solidFill>
                  <a:srgbClr val="172B3A"/>
                </a:solidFill>
                <a:latin typeface="Arial" panose="020B0604020202020204" pitchFamily="34" charset="0"/>
                <a:ea typeface="Bitstream Charter"/>
                <a:cs typeface="Arial" panose="020B0604020202020204" pitchFamily="34" charset="0"/>
              </a:rPr>
              <a:t>A stronger sense of control, fewer nicotine-driven cravings and pride in following a self-chosen plan.</a:t>
            </a:r>
          </a:p>
        </p:txBody>
      </p:sp>
      <p:sp>
        <p:nvSpPr>
          <p:cNvPr id="17" name="citation">
            <a:extLst>
              <a:ext uri="{FF2B5EF4-FFF2-40B4-BE49-F238E27FC236}">
                <a16:creationId xmlns:a16="http://schemas.microsoft.com/office/drawing/2014/main" id="{B34EC548-D960-4E0D-8CED-71B507A73145}"/>
              </a:ext>
            </a:extLst>
          </p:cNvPr>
          <p:cNvSpPr>
            <a:spLocks noGrp="1"/>
          </p:cNvSpPr>
          <p:nvPr/>
        </p:nvSpPr>
        <p:spPr>
          <a:xfrm>
            <a:off x="609600" y="5810249"/>
            <a:ext cx="4310270" cy="401707"/>
          </a:xfrm>
          <a:prstGeom prst="rect">
            <a:avLst/>
          </a:prstGeom>
          <a:noFill/>
          <a:ln w="0">
            <a:noFill/>
            <a:prstDash val="solid"/>
          </a:ln>
        </p:spPr>
        <p:txBody>
          <a:bodyPr>
            <a:noAutofit/>
          </a:bodyPr>
          <a:lstStyle/>
          <a:p>
            <a:r>
              <a:rPr dirty="0"/>
              <a:t>(NHS, 2025b; NHS, 2025c; NHS, 2025d)</a:t>
            </a:r>
          </a:p>
        </p:txBody>
      </p:sp>
      <p:sp>
        <p:nvSpPr>
          <p:cNvPr id="18" name="footer">
            <a:extLst>
              <a:ext uri="{FF2B5EF4-FFF2-40B4-BE49-F238E27FC236}">
                <a16:creationId xmlns:a16="http://schemas.microsoft.com/office/drawing/2014/main" id="{A9DC1001-1E26-4AE1-A8E4-1124719972D0}"/>
              </a:ext>
            </a:extLst>
          </p:cNvPr>
          <p:cNvSpPr>
            <a:spLocks noGrp="1"/>
          </p:cNvSpPr>
          <p:nvPr/>
        </p:nvSpPr>
        <p:spPr>
          <a:xfrm>
            <a:off x="609600" y="6496050"/>
            <a:ext cx="4572000" cy="190500"/>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r>
              <a:rPr sz="825">
                <a:solidFill>
                  <a:srgbClr val="5C6B73"/>
                </a:solidFill>
                <a:latin typeface="Arial" panose="020B0604020202020204" pitchFamily="34" charset="0"/>
                <a:ea typeface="Bitstream Charter"/>
                <a:cs typeface="Arial" panose="020B0604020202020204" pitchFamily="34" charset="0"/>
              </a:rPr>
              <a:t>Own Your Air | Birmingham pilot campaign</a:t>
            </a:r>
          </a:p>
        </p:txBody>
      </p:sp>
      <p:sp>
        <p:nvSpPr>
          <p:cNvPr id="19" name="speaker">
            <a:extLst>
              <a:ext uri="{FF2B5EF4-FFF2-40B4-BE49-F238E27FC236}">
                <a16:creationId xmlns:a16="http://schemas.microsoft.com/office/drawing/2014/main" id="{B5D1082E-6FC6-4319-9EDE-4B296618BABE}"/>
              </a:ext>
            </a:extLst>
          </p:cNvPr>
          <p:cNvSpPr>
            <a:spLocks noGrp="1"/>
          </p:cNvSpPr>
          <p:nvPr/>
        </p:nvSpPr>
        <p:spPr>
          <a:xfrm>
            <a:off x="7810500" y="6496050"/>
            <a:ext cx="2857500" cy="190500"/>
          </a:xfrm>
          <a:prstGeom prst="rect">
            <a:avLst/>
          </a:prstGeom>
          <a:noFill/>
          <a:ln w="0">
            <a:noFill/>
            <a:prstDash val="solid"/>
          </a:ln>
        </p:spPr>
        <p:txBody>
          <a:bodyPr>
            <a:noAutofit/>
          </a:bodyPr>
          <a:lstStyle/>
          <a:p>
            <a:pPr algn="r">
              <a:defRPr sz="825">
                <a:solidFill>
                  <a:srgbClr val="5C6B73"/>
                </a:solidFill>
                <a:latin typeface="Bitstream Charter"/>
                <a:ea typeface="Bitstream Charter"/>
                <a:cs typeface="Bitstream Charter"/>
              </a:defRPr>
            </a:pPr>
            <a:r>
              <a:rPr sz="825">
                <a:solidFill>
                  <a:srgbClr val="5C6B73"/>
                </a:solidFill>
                <a:latin typeface="Arial" panose="020B0604020202020204" pitchFamily="34" charset="0"/>
                <a:ea typeface="Bitstream Charter"/>
                <a:cs typeface="Arial" panose="020B0604020202020204" pitchFamily="34" charset="0"/>
              </a:rPr>
              <a:t>Presenter 3: Benefits and challenges</a:t>
            </a:r>
          </a:p>
        </p:txBody>
      </p:sp>
      <p:sp>
        <p:nvSpPr>
          <p:cNvPr id="20" name="page">
            <a:extLst>
              <a:ext uri="{FF2B5EF4-FFF2-40B4-BE49-F238E27FC236}">
                <a16:creationId xmlns:a16="http://schemas.microsoft.com/office/drawing/2014/main" id="{5632B969-FCA6-414B-86E2-40429D0BD94D}"/>
              </a:ext>
            </a:extLst>
          </p:cNvPr>
          <p:cNvSpPr>
            <a:spLocks noGrp="1"/>
          </p:cNvSpPr>
          <p:nvPr/>
        </p:nvSpPr>
        <p:spPr>
          <a:xfrm>
            <a:off x="11087100" y="6496050"/>
            <a:ext cx="495300" cy="190500"/>
          </a:xfrm>
          <a:prstGeom prst="rect">
            <a:avLst/>
          </a:prstGeom>
          <a:noFill/>
          <a:ln w="0">
            <a:noFill/>
            <a:prstDash val="solid"/>
          </a:ln>
        </p:spPr>
        <p:txBody>
          <a:bodyPr>
            <a:noAutofit/>
          </a:bodyPr>
          <a:lstStyle/>
          <a:p>
            <a:pPr algn="r">
              <a:defRPr sz="900">
                <a:solidFill>
                  <a:srgbClr val="5C6B73"/>
                </a:solidFill>
                <a:latin typeface="Bitstream Charter"/>
                <a:ea typeface="Bitstream Charter"/>
                <a:cs typeface="Bitstream Charter"/>
              </a:defRPr>
            </a:pPr>
            <a:r>
              <a:rPr sz="900">
                <a:solidFill>
                  <a:srgbClr val="5C6B73"/>
                </a:solidFill>
                <a:latin typeface="Arial" panose="020B0604020202020204" pitchFamily="34" charset="0"/>
                <a:ea typeface="Bitstream Charter"/>
                <a:cs typeface="Arial" panose="020B0604020202020204" pitchFamily="34" charset="0"/>
              </a:rPr>
              <a:t>12</a:t>
            </a:r>
          </a:p>
        </p:txBody>
      </p:sp>
    </p:spTree>
    <p:extLst>
      <p:ext uri="{BB962C8B-B14F-4D97-AF65-F5344CB8AC3E}">
        <p14:creationId xmlns:p14="http://schemas.microsoft.com/office/powerpoint/2010/main" val="109055864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39A63A-3B4A-F018-65E5-78D10E865E4D}"/>
            </a:ext>
          </a:extLst>
        </p:cNvPr>
        <p:cNvGrpSpPr/>
        <p:nvPr/>
      </p:nvGrpSpPr>
      <p:grpSpPr>
        <a:xfrm>
          <a:off x="0" y="0"/>
          <a:ext cx="0" cy="0"/>
          <a:chOff x="0" y="0"/>
          <a:chExt cx="0" cy="0"/>
        </a:xfrm>
      </p:grpSpPr>
      <p:sp>
        <p:nvSpPr>
          <p:cNvPr id="23" name="title">
            <a:extLst>
              <a:ext uri="{FF2B5EF4-FFF2-40B4-BE49-F238E27FC236}">
                <a16:creationId xmlns:a16="http://schemas.microsoft.com/office/drawing/2014/main" id="{73830C54-973C-D08C-BA0A-0F63D5437733}"/>
              </a:ext>
            </a:extLst>
          </p:cNvPr>
          <p:cNvSpPr>
            <a:spLocks noGrp="1"/>
          </p:cNvSpPr>
          <p:nvPr/>
        </p:nvSpPr>
        <p:spPr>
          <a:xfrm>
            <a:off x="609600" y="400050"/>
            <a:ext cx="8858250" cy="495300"/>
          </a:xfrm>
          <a:prstGeom prst="rect">
            <a:avLst/>
          </a:prstGeom>
          <a:noFill/>
          <a:ln w="0">
            <a:noFill/>
            <a:prstDash val="solid"/>
          </a:ln>
        </p:spPr>
        <p:txBody>
          <a:bodyPr>
            <a:noAutofit/>
          </a:bodyPr>
          <a:lstStyle/>
          <a:p>
            <a:pPr>
              <a:defRPr sz="2550" b="1">
                <a:solidFill>
                  <a:srgbClr val="102A43"/>
                </a:solidFill>
                <a:latin typeface="Bitstream Charter"/>
                <a:ea typeface="Bitstream Charter"/>
                <a:cs typeface="Bitstream Charter"/>
              </a:defRPr>
            </a:pPr>
            <a:r>
              <a:rPr sz="2550" b="1">
                <a:solidFill>
                  <a:srgbClr val="102A43"/>
                </a:solidFill>
                <a:latin typeface="Arial" panose="020B0604020202020204" pitchFamily="34" charset="0"/>
                <a:ea typeface="Bitstream Charter"/>
                <a:cs typeface="Arial" panose="020B0604020202020204" pitchFamily="34" charset="0"/>
              </a:rPr>
              <a:t>Three behaviour models explain why change can feel difficult</a:t>
            </a:r>
          </a:p>
        </p:txBody>
      </p:sp>
      <p:sp>
        <p:nvSpPr>
          <p:cNvPr id="2" name="subtitle">
            <a:extLst>
              <a:ext uri="{FF2B5EF4-FFF2-40B4-BE49-F238E27FC236}">
                <a16:creationId xmlns:a16="http://schemas.microsoft.com/office/drawing/2014/main" id="{71881886-8A1A-4116-E235-550783C4F513}"/>
              </a:ext>
            </a:extLst>
          </p:cNvPr>
          <p:cNvSpPr>
            <a:spLocks noGrp="1"/>
          </p:cNvSpPr>
          <p:nvPr/>
        </p:nvSpPr>
        <p:spPr>
          <a:xfrm>
            <a:off x="667395" y="1228725"/>
            <a:ext cx="9810750" cy="285750"/>
          </a:xfrm>
          <a:prstGeom prst="rect">
            <a:avLst/>
          </a:prstGeom>
          <a:noFill/>
          <a:ln w="0">
            <a:noFill/>
            <a:prstDash val="solid"/>
          </a:ln>
        </p:spPr>
        <p:txBody>
          <a:bodyPr>
            <a:noAutofit/>
          </a:bodyPr>
          <a:lstStyle/>
          <a:p>
            <a:pPr>
              <a:defRPr sz="1200">
                <a:solidFill>
                  <a:srgbClr val="5C6B73"/>
                </a:solidFill>
                <a:latin typeface="Bitstream Charter"/>
                <a:ea typeface="Bitstream Charter"/>
                <a:cs typeface="Bitstream Charter"/>
              </a:defRPr>
            </a:pPr>
            <a:r>
              <a:rPr sz="1600" dirty="0">
                <a:solidFill>
                  <a:srgbClr val="5C6B73"/>
                </a:solidFill>
                <a:latin typeface="Arial" panose="020B0604020202020204" pitchFamily="34" charset="0"/>
                <a:ea typeface="Bitstream Charter"/>
                <a:cs typeface="Arial" panose="020B0604020202020204" pitchFamily="34" charset="0"/>
              </a:rPr>
              <a:t>The campaign uses theories to remove barriers rather than blaming individuals</a:t>
            </a:r>
          </a:p>
        </p:txBody>
      </p:sp>
      <p:sp>
        <p:nvSpPr>
          <p:cNvPr id="3" name="Rectangle 2">
            <a:extLst>
              <a:ext uri="{FF2B5EF4-FFF2-40B4-BE49-F238E27FC236}">
                <a16:creationId xmlns:a16="http://schemas.microsoft.com/office/drawing/2014/main" id="{694FBF1E-FAD0-ACC5-5DB8-9267B6A2CBCF}"/>
              </a:ext>
            </a:extLst>
          </p:cNvPr>
          <p:cNvSpPr>
            <a:spLocks noGrp="1"/>
          </p:cNvSpPr>
          <p:nvPr/>
        </p:nvSpPr>
        <p:spPr>
          <a:xfrm>
            <a:off x="609600" y="1571786"/>
            <a:ext cx="10972800" cy="57150"/>
          </a:xfrm>
          <a:prstGeom prst="rect">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6" name="model-title">
            <a:extLst>
              <a:ext uri="{FF2B5EF4-FFF2-40B4-BE49-F238E27FC236}">
                <a16:creationId xmlns:a16="http://schemas.microsoft.com/office/drawing/2014/main" id="{68C4AF96-68F1-061B-FE8D-7813E7B0DCE5}"/>
              </a:ext>
            </a:extLst>
          </p:cNvPr>
          <p:cNvSpPr>
            <a:spLocks noGrp="1"/>
          </p:cNvSpPr>
          <p:nvPr/>
        </p:nvSpPr>
        <p:spPr>
          <a:xfrm>
            <a:off x="1028700" y="2085975"/>
            <a:ext cx="2590800" cy="266700"/>
          </a:xfrm>
          <a:prstGeom prst="rect">
            <a:avLst/>
          </a:prstGeom>
          <a:noFill/>
          <a:ln w="0">
            <a:noFill/>
            <a:prstDash val="solid"/>
          </a:ln>
        </p:spPr>
        <p:txBody>
          <a:bodyPr>
            <a:noAutofit/>
          </a:bodyPr>
          <a:lstStyle/>
          <a:p>
            <a:pPr algn="ctr">
              <a:defRPr sz="1650" b="1">
                <a:solidFill>
                  <a:srgbClr val="102A43"/>
                </a:solidFill>
                <a:latin typeface="Bitstream Charter"/>
                <a:ea typeface="Bitstream Charter"/>
                <a:cs typeface="Bitstream Charter"/>
              </a:defRPr>
            </a:pPr>
            <a:endParaRPr lang="en-GB" sz="1650" b="1" dirty="0">
              <a:solidFill>
                <a:srgbClr val="102A43"/>
              </a:solidFill>
              <a:latin typeface="Arial" panose="020B0604020202020204" pitchFamily="34" charset="0"/>
              <a:ea typeface="Bitstream Charter"/>
              <a:cs typeface="Arial" panose="020B0604020202020204" pitchFamily="34" charset="0"/>
            </a:endParaRPr>
          </a:p>
        </p:txBody>
      </p:sp>
      <p:sp>
        <p:nvSpPr>
          <p:cNvPr id="7" name="model-elements">
            <a:extLst>
              <a:ext uri="{FF2B5EF4-FFF2-40B4-BE49-F238E27FC236}">
                <a16:creationId xmlns:a16="http://schemas.microsoft.com/office/drawing/2014/main" id="{AB798327-BD2C-F04F-6AE7-2ABAE14F04A9}"/>
              </a:ext>
            </a:extLst>
          </p:cNvPr>
          <p:cNvSpPr>
            <a:spLocks noGrp="1"/>
          </p:cNvSpPr>
          <p:nvPr/>
        </p:nvSpPr>
        <p:spPr>
          <a:xfrm>
            <a:off x="914400" y="3210086"/>
            <a:ext cx="2781300" cy="285750"/>
          </a:xfrm>
          <a:prstGeom prst="rect">
            <a:avLst/>
          </a:prstGeom>
          <a:noFill/>
          <a:ln w="0">
            <a:noFill/>
            <a:prstDash val="solid"/>
          </a:ln>
        </p:spPr>
        <p:txBody>
          <a:bodyPr>
            <a:noAutofit/>
          </a:bodyPr>
          <a:lstStyle/>
          <a:p>
            <a:pPr algn="ctr">
              <a:defRPr sz="1200" b="1">
                <a:solidFill>
                  <a:srgbClr val="007C83"/>
                </a:solidFill>
                <a:latin typeface="Bitstream Charter"/>
                <a:ea typeface="Bitstream Charter"/>
                <a:cs typeface="Bitstream Charter"/>
              </a:defRPr>
            </a:pPr>
            <a:endParaRPr sz="1200" b="1" dirty="0">
              <a:solidFill>
                <a:srgbClr val="007C83"/>
              </a:solidFill>
              <a:latin typeface="Arial" panose="020B0604020202020204" pitchFamily="34" charset="0"/>
              <a:ea typeface="Bitstream Charter"/>
              <a:cs typeface="Arial" panose="020B0604020202020204" pitchFamily="34" charset="0"/>
            </a:endParaRPr>
          </a:p>
        </p:txBody>
      </p:sp>
      <p:sp>
        <p:nvSpPr>
          <p:cNvPr id="8" name="model-barrier">
            <a:extLst>
              <a:ext uri="{FF2B5EF4-FFF2-40B4-BE49-F238E27FC236}">
                <a16:creationId xmlns:a16="http://schemas.microsoft.com/office/drawing/2014/main" id="{D36DBDA7-7A85-D2F0-88F3-D4AC1CBFA0D3}"/>
              </a:ext>
            </a:extLst>
          </p:cNvPr>
          <p:cNvSpPr>
            <a:spLocks noGrp="1"/>
          </p:cNvSpPr>
          <p:nvPr/>
        </p:nvSpPr>
        <p:spPr>
          <a:xfrm>
            <a:off x="933450" y="3314700"/>
            <a:ext cx="2762250" cy="990600"/>
          </a:xfrm>
          <a:prstGeom prst="rect">
            <a:avLst/>
          </a:prstGeom>
          <a:noFill/>
          <a:ln w="0">
            <a:noFill/>
            <a:prstDash val="solid"/>
          </a:ln>
        </p:spPr>
        <p:txBody>
          <a:bodyPr>
            <a:noAutofit/>
          </a:bodyPr>
          <a:lstStyle/>
          <a:p>
            <a:pPr algn="ctr">
              <a:defRPr sz="1275">
                <a:solidFill>
                  <a:srgbClr val="172B3A"/>
                </a:solidFill>
                <a:latin typeface="Bitstream Charter"/>
                <a:ea typeface="Bitstream Charter"/>
                <a:cs typeface="Bitstream Charter"/>
              </a:defRPr>
            </a:pPr>
            <a:endParaRPr sz="1275" dirty="0">
              <a:solidFill>
                <a:srgbClr val="172B3A"/>
              </a:solidFill>
              <a:latin typeface="Arial" panose="020B0604020202020204" pitchFamily="34" charset="0"/>
              <a:ea typeface="Bitstream Charter"/>
              <a:cs typeface="Arial" panose="020B0604020202020204" pitchFamily="34" charset="0"/>
            </a:endParaRPr>
          </a:p>
        </p:txBody>
      </p:sp>
      <p:sp>
        <p:nvSpPr>
          <p:cNvPr id="9" name="model-card">
            <a:extLst>
              <a:ext uri="{FF2B5EF4-FFF2-40B4-BE49-F238E27FC236}">
                <a16:creationId xmlns:a16="http://schemas.microsoft.com/office/drawing/2014/main" id="{90D70C73-8A14-2D86-750B-EE1C255105AE}"/>
              </a:ext>
            </a:extLst>
          </p:cNvPr>
          <p:cNvSpPr>
            <a:spLocks noGrp="1"/>
          </p:cNvSpPr>
          <p:nvPr/>
        </p:nvSpPr>
        <p:spPr>
          <a:xfrm>
            <a:off x="552449" y="1616512"/>
            <a:ext cx="3429000" cy="3181350"/>
          </a:xfrm>
          <a:prstGeom prst="roundRect">
            <a:avLst>
              <a:gd name="adj" fmla="val 3593"/>
            </a:avLst>
          </a:prstGeom>
          <a:solidFill>
            <a:srgbClr val="FFFFFF"/>
          </a:solidFill>
          <a:ln w="0">
            <a:noFill/>
            <a:prstDash val="solid"/>
          </a:ln>
        </p:spPr>
        <p:txBody>
          <a:bodyPr/>
          <a:lstStyle/>
          <a:p>
            <a:endParaRPr lang="en-GB" dirty="0">
              <a:latin typeface="Arial" panose="020B0604020202020204" pitchFamily="34" charset="0"/>
              <a:cs typeface="Arial" panose="020B0604020202020204" pitchFamily="34" charset="0"/>
            </a:endParaRPr>
          </a:p>
        </p:txBody>
      </p:sp>
      <p:sp>
        <p:nvSpPr>
          <p:cNvPr id="10" name="model-visual">
            <a:extLst>
              <a:ext uri="{FF2B5EF4-FFF2-40B4-BE49-F238E27FC236}">
                <a16:creationId xmlns:a16="http://schemas.microsoft.com/office/drawing/2014/main" id="{589E0F34-5374-C2C3-5F55-8DEA51344A55}"/>
              </a:ext>
            </a:extLst>
          </p:cNvPr>
          <p:cNvSpPr>
            <a:spLocks noGrp="1"/>
          </p:cNvSpPr>
          <p:nvPr/>
        </p:nvSpPr>
        <p:spPr>
          <a:xfrm>
            <a:off x="843583" y="1917101"/>
            <a:ext cx="2941983" cy="676436"/>
          </a:xfrm>
          <a:prstGeom prst="roundRect">
            <a:avLst>
              <a:gd name="adj" fmla="val 50000"/>
            </a:avLst>
          </a:prstGeom>
          <a:solidFill>
            <a:srgbClr val="F26B5B"/>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1" name="model-title">
            <a:extLst>
              <a:ext uri="{FF2B5EF4-FFF2-40B4-BE49-F238E27FC236}">
                <a16:creationId xmlns:a16="http://schemas.microsoft.com/office/drawing/2014/main" id="{02C2757D-8B59-EBE2-FE0C-6CDECB309C27}"/>
              </a:ext>
            </a:extLst>
          </p:cNvPr>
          <p:cNvSpPr>
            <a:spLocks noGrp="1"/>
          </p:cNvSpPr>
          <p:nvPr/>
        </p:nvSpPr>
        <p:spPr>
          <a:xfrm>
            <a:off x="1072183" y="2094292"/>
            <a:ext cx="2590800" cy="266700"/>
          </a:xfrm>
          <a:prstGeom prst="rect">
            <a:avLst/>
          </a:prstGeom>
          <a:noFill/>
          <a:ln w="0">
            <a:noFill/>
            <a:prstDash val="solid"/>
          </a:ln>
        </p:spPr>
        <p:txBody>
          <a:bodyPr>
            <a:noAutofit/>
          </a:bodyPr>
          <a:lstStyle/>
          <a:p>
            <a:pPr algn="ctr">
              <a:defRPr sz="1650" b="1">
                <a:solidFill>
                  <a:srgbClr val="102A43"/>
                </a:solidFill>
                <a:latin typeface="Bitstream Charter"/>
                <a:ea typeface="Bitstream Charter"/>
                <a:cs typeface="Bitstream Charter"/>
              </a:defRPr>
            </a:pPr>
            <a:r>
              <a:rPr b="1" dirty="0">
                <a:solidFill>
                  <a:srgbClr val="102A43"/>
                </a:solidFill>
                <a:latin typeface="Arial" panose="020B0604020202020204" pitchFamily="34" charset="0"/>
                <a:ea typeface="Bitstream Charter"/>
                <a:cs typeface="Arial" panose="020B0604020202020204" pitchFamily="34" charset="0"/>
              </a:rPr>
              <a:t>Health Belief Model</a:t>
            </a:r>
          </a:p>
        </p:txBody>
      </p:sp>
      <p:sp>
        <p:nvSpPr>
          <p:cNvPr id="12" name="model-elements">
            <a:extLst>
              <a:ext uri="{FF2B5EF4-FFF2-40B4-BE49-F238E27FC236}">
                <a16:creationId xmlns:a16="http://schemas.microsoft.com/office/drawing/2014/main" id="{34096EB3-EE69-5C00-A8D0-781268656DF6}"/>
              </a:ext>
            </a:extLst>
          </p:cNvPr>
          <p:cNvSpPr>
            <a:spLocks noGrp="1"/>
          </p:cNvSpPr>
          <p:nvPr/>
        </p:nvSpPr>
        <p:spPr>
          <a:xfrm>
            <a:off x="595336" y="2593538"/>
            <a:ext cx="3299146" cy="394891"/>
          </a:xfrm>
          <a:prstGeom prst="rect">
            <a:avLst/>
          </a:prstGeom>
          <a:noFill/>
          <a:ln w="0">
            <a:noFill/>
            <a:prstDash val="solid"/>
          </a:ln>
        </p:spPr>
        <p:txBody>
          <a:bodyPr>
            <a:noAutofit/>
          </a:bodyPr>
          <a:lstStyle/>
          <a:p>
            <a:pPr algn="ctr">
              <a:defRPr sz="1200" b="1">
                <a:solidFill>
                  <a:srgbClr val="007C83"/>
                </a:solidFill>
                <a:latin typeface="Bitstream Charter"/>
                <a:ea typeface="Bitstream Charter"/>
                <a:cs typeface="Bitstream Charter"/>
              </a:defRPr>
            </a:pPr>
            <a:r>
              <a:rPr sz="1600" b="1" dirty="0">
                <a:solidFill>
                  <a:srgbClr val="007C83"/>
                </a:solidFill>
                <a:latin typeface="Arial" panose="020B0604020202020204" pitchFamily="34" charset="0"/>
                <a:ea typeface="Bitstream Charter"/>
                <a:cs typeface="Arial" panose="020B0604020202020204" pitchFamily="34" charset="0"/>
              </a:rPr>
              <a:t>Risk | Benefits | Barriers | Cues</a:t>
            </a:r>
          </a:p>
        </p:txBody>
      </p:sp>
      <p:sp>
        <p:nvSpPr>
          <p:cNvPr id="13" name="model-barrier">
            <a:extLst>
              <a:ext uri="{FF2B5EF4-FFF2-40B4-BE49-F238E27FC236}">
                <a16:creationId xmlns:a16="http://schemas.microsoft.com/office/drawing/2014/main" id="{990FF3C4-5F46-D143-33D7-FF17653B9378}"/>
              </a:ext>
            </a:extLst>
          </p:cNvPr>
          <p:cNvSpPr>
            <a:spLocks noGrp="1"/>
          </p:cNvSpPr>
          <p:nvPr/>
        </p:nvSpPr>
        <p:spPr>
          <a:xfrm>
            <a:off x="667395" y="2988429"/>
            <a:ext cx="3227087" cy="1698187"/>
          </a:xfrm>
          <a:prstGeom prst="rect">
            <a:avLst/>
          </a:prstGeom>
          <a:noFill/>
          <a:ln w="0">
            <a:noFill/>
            <a:prstDash val="solid"/>
          </a:ln>
        </p:spPr>
        <p:txBody>
          <a:bodyPr>
            <a:noAutofit/>
          </a:bodyPr>
          <a:lstStyle/>
          <a:p>
            <a:pPr algn="ctr">
              <a:defRPr sz="1275">
                <a:solidFill>
                  <a:srgbClr val="172B3A"/>
                </a:solidFill>
                <a:latin typeface="Bitstream Charter"/>
                <a:ea typeface="Bitstream Charter"/>
                <a:cs typeface="Bitstream Charter"/>
              </a:defRPr>
            </a:pPr>
            <a:r>
              <a:rPr lang="en-GB" sz="2000" dirty="0">
                <a:solidFill>
                  <a:srgbClr val="172B3A"/>
                </a:solidFill>
                <a:latin typeface="Arial" panose="020B0604020202020204" pitchFamily="34" charset="0"/>
                <a:ea typeface="Bitstream Charter"/>
                <a:cs typeface="Arial" panose="020B0604020202020204" pitchFamily="34" charset="0"/>
              </a:rPr>
              <a:t>A younger person </a:t>
            </a:r>
            <a:r>
              <a:rPr sz="2000" dirty="0">
                <a:solidFill>
                  <a:srgbClr val="172B3A"/>
                </a:solidFill>
                <a:latin typeface="Arial" panose="020B0604020202020204" pitchFamily="34" charset="0"/>
                <a:ea typeface="Bitstream Charter"/>
                <a:cs typeface="Arial" panose="020B0604020202020204" pitchFamily="34" charset="0"/>
              </a:rPr>
              <a:t>may see long-term damage as distant while cravings, cost and fear of failure feel immediate.</a:t>
            </a:r>
          </a:p>
        </p:txBody>
      </p:sp>
      <p:sp>
        <p:nvSpPr>
          <p:cNvPr id="18" name="model-barrier">
            <a:extLst>
              <a:ext uri="{FF2B5EF4-FFF2-40B4-BE49-F238E27FC236}">
                <a16:creationId xmlns:a16="http://schemas.microsoft.com/office/drawing/2014/main" id="{14E43AC3-5C5F-9B19-2D55-72CD35DFC734}"/>
              </a:ext>
            </a:extLst>
          </p:cNvPr>
          <p:cNvSpPr>
            <a:spLocks noGrp="1"/>
          </p:cNvSpPr>
          <p:nvPr/>
        </p:nvSpPr>
        <p:spPr>
          <a:xfrm>
            <a:off x="8324850" y="3314700"/>
            <a:ext cx="2762250" cy="990600"/>
          </a:xfrm>
          <a:prstGeom prst="rect">
            <a:avLst/>
          </a:prstGeom>
          <a:noFill/>
          <a:ln w="0">
            <a:noFill/>
            <a:prstDash val="solid"/>
          </a:ln>
        </p:spPr>
        <p:txBody>
          <a:bodyPr>
            <a:noAutofit/>
          </a:bodyPr>
          <a:lstStyle/>
          <a:p>
            <a:pPr algn="ctr">
              <a:defRPr sz="1275">
                <a:solidFill>
                  <a:srgbClr val="172B3A"/>
                </a:solidFill>
                <a:latin typeface="Bitstream Charter"/>
                <a:ea typeface="Bitstream Charter"/>
                <a:cs typeface="Bitstream Charter"/>
              </a:defRPr>
            </a:pPr>
            <a:endParaRPr sz="1275" dirty="0">
              <a:solidFill>
                <a:srgbClr val="172B3A"/>
              </a:solidFill>
              <a:latin typeface="Arial" panose="020B0604020202020204" pitchFamily="34" charset="0"/>
              <a:ea typeface="Bitstream Charter"/>
              <a:cs typeface="Arial" panose="020B0604020202020204" pitchFamily="34" charset="0"/>
            </a:endParaRPr>
          </a:p>
        </p:txBody>
      </p:sp>
      <p:sp>
        <p:nvSpPr>
          <p:cNvPr id="20" name="footer">
            <a:extLst>
              <a:ext uri="{FF2B5EF4-FFF2-40B4-BE49-F238E27FC236}">
                <a16:creationId xmlns:a16="http://schemas.microsoft.com/office/drawing/2014/main" id="{662C0DC9-3430-4ECF-0C58-1D7C75F3B250}"/>
              </a:ext>
            </a:extLst>
          </p:cNvPr>
          <p:cNvSpPr>
            <a:spLocks noGrp="1"/>
          </p:cNvSpPr>
          <p:nvPr/>
        </p:nvSpPr>
        <p:spPr>
          <a:xfrm>
            <a:off x="609600" y="6496050"/>
            <a:ext cx="4572000" cy="190500"/>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r>
              <a:rPr sz="825">
                <a:solidFill>
                  <a:srgbClr val="5C6B73"/>
                </a:solidFill>
                <a:latin typeface="Arial" panose="020B0604020202020204" pitchFamily="34" charset="0"/>
                <a:ea typeface="Bitstream Charter"/>
                <a:cs typeface="Arial" panose="020B0604020202020204" pitchFamily="34" charset="0"/>
              </a:rPr>
              <a:t>Own Your Air | Birmingham pilot campaign</a:t>
            </a:r>
          </a:p>
        </p:txBody>
      </p:sp>
      <p:sp>
        <p:nvSpPr>
          <p:cNvPr id="21" name="speaker">
            <a:extLst>
              <a:ext uri="{FF2B5EF4-FFF2-40B4-BE49-F238E27FC236}">
                <a16:creationId xmlns:a16="http://schemas.microsoft.com/office/drawing/2014/main" id="{6946BDE1-DB3F-CA2F-7F10-65AA684F0933}"/>
              </a:ext>
            </a:extLst>
          </p:cNvPr>
          <p:cNvSpPr>
            <a:spLocks noGrp="1"/>
          </p:cNvSpPr>
          <p:nvPr/>
        </p:nvSpPr>
        <p:spPr>
          <a:xfrm>
            <a:off x="7810500" y="6496050"/>
            <a:ext cx="2857500" cy="190500"/>
          </a:xfrm>
          <a:prstGeom prst="rect">
            <a:avLst/>
          </a:prstGeom>
          <a:noFill/>
          <a:ln w="0">
            <a:noFill/>
            <a:prstDash val="solid"/>
          </a:ln>
        </p:spPr>
        <p:txBody>
          <a:bodyPr>
            <a:noAutofit/>
          </a:bodyPr>
          <a:lstStyle/>
          <a:p>
            <a:pPr algn="r">
              <a:defRPr sz="825">
                <a:solidFill>
                  <a:srgbClr val="5C6B73"/>
                </a:solidFill>
                <a:latin typeface="Bitstream Charter"/>
                <a:ea typeface="Bitstream Charter"/>
                <a:cs typeface="Bitstream Charter"/>
              </a:defRPr>
            </a:pPr>
            <a:r>
              <a:rPr sz="825">
                <a:solidFill>
                  <a:srgbClr val="5C6B73"/>
                </a:solidFill>
                <a:latin typeface="Arial" panose="020B0604020202020204" pitchFamily="34" charset="0"/>
                <a:ea typeface="Bitstream Charter"/>
                <a:cs typeface="Arial" panose="020B0604020202020204" pitchFamily="34" charset="0"/>
              </a:rPr>
              <a:t>Presenter 3: Benefits and challenges</a:t>
            </a:r>
          </a:p>
        </p:txBody>
      </p:sp>
      <p:sp>
        <p:nvSpPr>
          <p:cNvPr id="22" name="page">
            <a:extLst>
              <a:ext uri="{FF2B5EF4-FFF2-40B4-BE49-F238E27FC236}">
                <a16:creationId xmlns:a16="http://schemas.microsoft.com/office/drawing/2014/main" id="{7406388D-D3DB-C36A-0398-D8233372E06F}"/>
              </a:ext>
            </a:extLst>
          </p:cNvPr>
          <p:cNvSpPr>
            <a:spLocks noGrp="1"/>
          </p:cNvSpPr>
          <p:nvPr/>
        </p:nvSpPr>
        <p:spPr>
          <a:xfrm>
            <a:off x="11087100" y="6496050"/>
            <a:ext cx="495300" cy="190500"/>
          </a:xfrm>
          <a:prstGeom prst="rect">
            <a:avLst/>
          </a:prstGeom>
          <a:noFill/>
          <a:ln w="0">
            <a:noFill/>
            <a:prstDash val="solid"/>
          </a:ln>
        </p:spPr>
        <p:txBody>
          <a:bodyPr>
            <a:noAutofit/>
          </a:bodyPr>
          <a:lstStyle/>
          <a:p>
            <a:pPr algn="r">
              <a:defRPr sz="900">
                <a:solidFill>
                  <a:srgbClr val="5C6B73"/>
                </a:solidFill>
                <a:latin typeface="Bitstream Charter"/>
                <a:ea typeface="Bitstream Charter"/>
                <a:cs typeface="Bitstream Charter"/>
              </a:defRPr>
            </a:pPr>
            <a:r>
              <a:rPr sz="900">
                <a:solidFill>
                  <a:srgbClr val="5C6B73"/>
                </a:solidFill>
                <a:latin typeface="Arial" panose="020B0604020202020204" pitchFamily="34" charset="0"/>
                <a:ea typeface="Bitstream Charter"/>
                <a:cs typeface="Arial" panose="020B0604020202020204" pitchFamily="34" charset="0"/>
              </a:rPr>
              <a:t>13</a:t>
            </a:r>
          </a:p>
        </p:txBody>
      </p:sp>
      <p:pic>
        <p:nvPicPr>
          <p:cNvPr id="24" name="Picture 23">
            <a:extLst>
              <a:ext uri="{FF2B5EF4-FFF2-40B4-BE49-F238E27FC236}">
                <a16:creationId xmlns:a16="http://schemas.microsoft.com/office/drawing/2014/main" id="{F1B5E969-887A-D10A-B64B-5105C3932C6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66541" y="1628937"/>
            <a:ext cx="7997926" cy="5057614"/>
          </a:xfrm>
          <a:prstGeom prst="rect">
            <a:avLst/>
          </a:prstGeom>
          <a:ln>
            <a:noFill/>
          </a:ln>
          <a:effectLst>
            <a:outerShdw blurRad="190500" algn="tl" rotWithShape="0">
              <a:srgbClr val="000000">
                <a:alpha val="70000"/>
              </a:srgbClr>
            </a:outerShdw>
          </a:effectLst>
        </p:spPr>
      </p:pic>
      <p:sp>
        <p:nvSpPr>
          <p:cNvPr id="25" name="TextBox 24"/>
          <p:cNvSpPr txBox="1"/>
          <p:nvPr/>
        </p:nvSpPr>
        <p:spPr>
          <a:xfrm>
            <a:off x="42678" y="5241488"/>
            <a:ext cx="3938771" cy="338554"/>
          </a:xfrm>
          <a:prstGeom prst="rect">
            <a:avLst/>
          </a:prstGeom>
          <a:noFill/>
        </p:spPr>
        <p:txBody>
          <a:bodyPr wrap="none">
            <a:spAutoFit/>
          </a:bodyPr>
          <a:lstStyle/>
          <a:p>
            <a:pPr algn="l">
              <a:defRPr sz="850">
                <a:solidFill>
                  <a:srgbClr val="5F5F5F"/>
                </a:solidFill>
                <a:latin typeface="Arial"/>
              </a:defRPr>
            </a:pPr>
            <a:r>
              <a:rPr sz="1600" dirty="0"/>
              <a:t>(Rosenstock, </a:t>
            </a:r>
            <a:r>
              <a:rPr sz="1600" dirty="0" err="1"/>
              <a:t>Strecher</a:t>
            </a:r>
            <a:r>
              <a:rPr sz="1600" dirty="0"/>
              <a:t> and Becker, 1988)</a:t>
            </a:r>
          </a:p>
        </p:txBody>
      </p:sp>
    </p:spTree>
    <p:extLst>
      <p:ext uri="{BB962C8B-B14F-4D97-AF65-F5344CB8AC3E}">
        <p14:creationId xmlns:p14="http://schemas.microsoft.com/office/powerpoint/2010/main" val="411382389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8759C2-F991-9A1B-76CE-D2DB04E17F19}"/>
            </a:ext>
          </a:extLst>
        </p:cNvPr>
        <p:cNvGrpSpPr/>
        <p:nvPr/>
      </p:nvGrpSpPr>
      <p:grpSpPr>
        <a:xfrm>
          <a:off x="0" y="0"/>
          <a:ext cx="0" cy="0"/>
          <a:chOff x="0" y="0"/>
          <a:chExt cx="0" cy="0"/>
        </a:xfrm>
      </p:grpSpPr>
      <p:sp>
        <p:nvSpPr>
          <p:cNvPr id="23" name="title">
            <a:extLst>
              <a:ext uri="{FF2B5EF4-FFF2-40B4-BE49-F238E27FC236}">
                <a16:creationId xmlns:a16="http://schemas.microsoft.com/office/drawing/2014/main" id="{1DC30B2C-7CCC-B545-4E97-35C0DC983C68}"/>
              </a:ext>
            </a:extLst>
          </p:cNvPr>
          <p:cNvSpPr>
            <a:spLocks noGrp="1"/>
          </p:cNvSpPr>
          <p:nvPr/>
        </p:nvSpPr>
        <p:spPr>
          <a:xfrm>
            <a:off x="609600" y="400050"/>
            <a:ext cx="8858250" cy="495300"/>
          </a:xfrm>
          <a:prstGeom prst="rect">
            <a:avLst/>
          </a:prstGeom>
          <a:noFill/>
          <a:ln w="0">
            <a:noFill/>
            <a:prstDash val="solid"/>
          </a:ln>
        </p:spPr>
        <p:txBody>
          <a:bodyPr>
            <a:noAutofit/>
          </a:bodyPr>
          <a:lstStyle/>
          <a:p>
            <a:pPr>
              <a:defRPr sz="2550" b="1">
                <a:solidFill>
                  <a:srgbClr val="102A43"/>
                </a:solidFill>
                <a:latin typeface="Bitstream Charter"/>
                <a:ea typeface="Bitstream Charter"/>
                <a:cs typeface="Bitstream Charter"/>
              </a:defRPr>
            </a:pPr>
            <a:r>
              <a:rPr b="1">
                <a:solidFill>
                  <a:srgbClr val="102A43"/>
                </a:solidFill>
                <a:latin typeface="Arial" panose="020B0604020202020204" pitchFamily="34" charset="0"/>
                <a:ea typeface="Bitstream Charter"/>
                <a:cs typeface="Arial" panose="020B0604020202020204" pitchFamily="34" charset="0"/>
              </a:rPr>
              <a:t>Three behaviour models explain why change can feel difficult</a:t>
            </a:r>
          </a:p>
        </p:txBody>
      </p:sp>
      <p:sp>
        <p:nvSpPr>
          <p:cNvPr id="2" name="subtitle">
            <a:extLst>
              <a:ext uri="{FF2B5EF4-FFF2-40B4-BE49-F238E27FC236}">
                <a16:creationId xmlns:a16="http://schemas.microsoft.com/office/drawing/2014/main" id="{19B92A08-1E61-6808-8DC0-42D07C57BA42}"/>
              </a:ext>
            </a:extLst>
          </p:cNvPr>
          <p:cNvSpPr>
            <a:spLocks noGrp="1"/>
          </p:cNvSpPr>
          <p:nvPr/>
        </p:nvSpPr>
        <p:spPr>
          <a:xfrm>
            <a:off x="667395" y="1228725"/>
            <a:ext cx="9810750" cy="285750"/>
          </a:xfrm>
          <a:prstGeom prst="rect">
            <a:avLst/>
          </a:prstGeom>
          <a:noFill/>
          <a:ln w="0">
            <a:noFill/>
            <a:prstDash val="solid"/>
          </a:ln>
        </p:spPr>
        <p:txBody>
          <a:bodyPr>
            <a:noAutofit/>
          </a:bodyPr>
          <a:lstStyle/>
          <a:p>
            <a:pPr>
              <a:defRPr sz="1200">
                <a:solidFill>
                  <a:srgbClr val="5C6B73"/>
                </a:solidFill>
                <a:latin typeface="Bitstream Charter"/>
                <a:ea typeface="Bitstream Charter"/>
                <a:cs typeface="Bitstream Charter"/>
              </a:defRPr>
            </a:pPr>
            <a:r>
              <a:rPr sz="1600" dirty="0">
                <a:solidFill>
                  <a:srgbClr val="5C6B73"/>
                </a:solidFill>
                <a:latin typeface="Arial" panose="020B0604020202020204" pitchFamily="34" charset="0"/>
                <a:ea typeface="Bitstream Charter"/>
                <a:cs typeface="Arial" panose="020B0604020202020204" pitchFamily="34" charset="0"/>
              </a:rPr>
              <a:t>The campaign uses theories to remove barriers rather than blaming individuals</a:t>
            </a:r>
          </a:p>
        </p:txBody>
      </p:sp>
      <p:sp>
        <p:nvSpPr>
          <p:cNvPr id="3" name="Rectangle 2">
            <a:extLst>
              <a:ext uri="{FF2B5EF4-FFF2-40B4-BE49-F238E27FC236}">
                <a16:creationId xmlns:a16="http://schemas.microsoft.com/office/drawing/2014/main" id="{57E00ACC-7393-5A1F-1A85-CEBB30301C95}"/>
              </a:ext>
            </a:extLst>
          </p:cNvPr>
          <p:cNvSpPr>
            <a:spLocks noGrp="1"/>
          </p:cNvSpPr>
          <p:nvPr/>
        </p:nvSpPr>
        <p:spPr>
          <a:xfrm>
            <a:off x="609600" y="1571786"/>
            <a:ext cx="10972800" cy="57150"/>
          </a:xfrm>
          <a:prstGeom prst="rect">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4" name="model-card">
            <a:extLst>
              <a:ext uri="{FF2B5EF4-FFF2-40B4-BE49-F238E27FC236}">
                <a16:creationId xmlns:a16="http://schemas.microsoft.com/office/drawing/2014/main" id="{B229600A-4138-0D12-9023-70E64EC34457}"/>
              </a:ext>
            </a:extLst>
          </p:cNvPr>
          <p:cNvSpPr>
            <a:spLocks noGrp="1"/>
          </p:cNvSpPr>
          <p:nvPr/>
        </p:nvSpPr>
        <p:spPr>
          <a:xfrm>
            <a:off x="8001000" y="1733550"/>
            <a:ext cx="3429000" cy="3181350"/>
          </a:xfrm>
          <a:prstGeom prst="roundRect">
            <a:avLst>
              <a:gd name="adj" fmla="val 3593"/>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5" name="model-visual">
            <a:extLst>
              <a:ext uri="{FF2B5EF4-FFF2-40B4-BE49-F238E27FC236}">
                <a16:creationId xmlns:a16="http://schemas.microsoft.com/office/drawing/2014/main" id="{77A56706-7310-FD79-77C5-E78F7F8234D8}"/>
              </a:ext>
            </a:extLst>
          </p:cNvPr>
          <p:cNvSpPr>
            <a:spLocks noGrp="1"/>
          </p:cNvSpPr>
          <p:nvPr/>
        </p:nvSpPr>
        <p:spPr>
          <a:xfrm>
            <a:off x="982318" y="2014457"/>
            <a:ext cx="3048000" cy="676436"/>
          </a:xfrm>
          <a:prstGeom prst="roundRect">
            <a:avLst>
              <a:gd name="adj" fmla="val 50000"/>
            </a:avLst>
          </a:prstGeom>
          <a:solidFill>
            <a:srgbClr val="FFD166"/>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6" name="model-title">
            <a:extLst>
              <a:ext uri="{FF2B5EF4-FFF2-40B4-BE49-F238E27FC236}">
                <a16:creationId xmlns:a16="http://schemas.microsoft.com/office/drawing/2014/main" id="{0007336A-DEB2-1583-85FC-9E5303188026}"/>
              </a:ext>
            </a:extLst>
          </p:cNvPr>
          <p:cNvSpPr>
            <a:spLocks noGrp="1"/>
          </p:cNvSpPr>
          <p:nvPr/>
        </p:nvSpPr>
        <p:spPr>
          <a:xfrm>
            <a:off x="1134717" y="2038672"/>
            <a:ext cx="2590800" cy="266700"/>
          </a:xfrm>
          <a:prstGeom prst="rect">
            <a:avLst/>
          </a:prstGeom>
          <a:noFill/>
          <a:ln w="0">
            <a:noFill/>
            <a:prstDash val="solid"/>
          </a:ln>
        </p:spPr>
        <p:txBody>
          <a:bodyPr>
            <a:noAutofit/>
          </a:bodyPr>
          <a:lstStyle/>
          <a:p>
            <a:pPr algn="ctr">
              <a:defRPr sz="1650" b="1">
                <a:solidFill>
                  <a:srgbClr val="102A43"/>
                </a:solidFill>
                <a:latin typeface="Bitstream Charter"/>
                <a:ea typeface="Bitstream Charter"/>
                <a:cs typeface="Bitstream Charter"/>
              </a:defRPr>
            </a:pPr>
            <a:r>
              <a:rPr b="1" dirty="0">
                <a:solidFill>
                  <a:srgbClr val="102A43"/>
                </a:solidFill>
                <a:latin typeface="Arial" panose="020B0604020202020204" pitchFamily="34" charset="0"/>
                <a:ea typeface="Bitstream Charter"/>
                <a:cs typeface="Arial" panose="020B0604020202020204" pitchFamily="34" charset="0"/>
              </a:rPr>
              <a:t>Theory of Planned Behavior</a:t>
            </a:r>
          </a:p>
        </p:txBody>
      </p:sp>
      <p:sp>
        <p:nvSpPr>
          <p:cNvPr id="17" name="model-elements">
            <a:extLst>
              <a:ext uri="{FF2B5EF4-FFF2-40B4-BE49-F238E27FC236}">
                <a16:creationId xmlns:a16="http://schemas.microsoft.com/office/drawing/2014/main" id="{5953A6DB-9878-601A-AE58-492355C647AC}"/>
              </a:ext>
            </a:extLst>
          </p:cNvPr>
          <p:cNvSpPr>
            <a:spLocks noGrp="1"/>
          </p:cNvSpPr>
          <p:nvPr/>
        </p:nvSpPr>
        <p:spPr>
          <a:xfrm>
            <a:off x="667395" y="2771800"/>
            <a:ext cx="3653331" cy="304614"/>
          </a:xfrm>
          <a:prstGeom prst="rect">
            <a:avLst/>
          </a:prstGeom>
          <a:noFill/>
          <a:ln w="0">
            <a:noFill/>
            <a:prstDash val="solid"/>
          </a:ln>
        </p:spPr>
        <p:txBody>
          <a:bodyPr>
            <a:noAutofit/>
          </a:bodyPr>
          <a:lstStyle/>
          <a:p>
            <a:pPr algn="ctr">
              <a:defRPr sz="1200" b="1">
                <a:solidFill>
                  <a:srgbClr val="007C83"/>
                </a:solidFill>
                <a:latin typeface="Bitstream Charter"/>
                <a:ea typeface="Bitstream Charter"/>
                <a:cs typeface="Bitstream Charter"/>
              </a:defRPr>
            </a:pPr>
            <a:r>
              <a:rPr sz="1600" b="1" dirty="0">
                <a:solidFill>
                  <a:srgbClr val="007C83"/>
                </a:solidFill>
                <a:latin typeface="Arial" panose="020B0604020202020204" pitchFamily="34" charset="0"/>
                <a:ea typeface="Bitstream Charter"/>
                <a:cs typeface="Arial" panose="020B0604020202020204" pitchFamily="34" charset="0"/>
              </a:rPr>
              <a:t>Attitudes | Social norms | Control</a:t>
            </a:r>
          </a:p>
        </p:txBody>
      </p:sp>
      <p:sp>
        <p:nvSpPr>
          <p:cNvPr id="18" name="model-barrier">
            <a:extLst>
              <a:ext uri="{FF2B5EF4-FFF2-40B4-BE49-F238E27FC236}">
                <a16:creationId xmlns:a16="http://schemas.microsoft.com/office/drawing/2014/main" id="{2C428733-D07E-775B-7008-21C04921F645}"/>
              </a:ext>
            </a:extLst>
          </p:cNvPr>
          <p:cNvSpPr>
            <a:spLocks noGrp="1"/>
          </p:cNvSpPr>
          <p:nvPr/>
        </p:nvSpPr>
        <p:spPr>
          <a:xfrm>
            <a:off x="609600" y="3286287"/>
            <a:ext cx="3420718" cy="2342988"/>
          </a:xfrm>
          <a:prstGeom prst="rect">
            <a:avLst/>
          </a:prstGeom>
          <a:noFill/>
          <a:ln w="0">
            <a:noFill/>
            <a:prstDash val="solid"/>
          </a:ln>
        </p:spPr>
        <p:txBody>
          <a:bodyPr>
            <a:noAutofit/>
          </a:bodyPr>
          <a:lstStyle/>
          <a:p>
            <a:pPr algn="ctr">
              <a:defRPr sz="1275">
                <a:solidFill>
                  <a:srgbClr val="172B3A"/>
                </a:solidFill>
                <a:latin typeface="Bitstream Charter"/>
                <a:ea typeface="Bitstream Charter"/>
                <a:cs typeface="Bitstream Charter"/>
              </a:defRPr>
            </a:pPr>
            <a:r>
              <a:rPr sz="2000" dirty="0">
                <a:solidFill>
                  <a:srgbClr val="172B3A"/>
                </a:solidFill>
                <a:latin typeface="Arial" panose="020B0604020202020204" pitchFamily="34" charset="0"/>
                <a:ea typeface="Bitstream Charter"/>
                <a:cs typeface="Arial" panose="020B0604020202020204" pitchFamily="34" charset="0"/>
              </a:rPr>
              <a:t>Peer approval, beliefs about stress relief and low confidence can weaken intention to change.</a:t>
            </a:r>
          </a:p>
        </p:txBody>
      </p:sp>
      <p:sp>
        <p:nvSpPr>
          <p:cNvPr id="20" name="footer">
            <a:extLst>
              <a:ext uri="{FF2B5EF4-FFF2-40B4-BE49-F238E27FC236}">
                <a16:creationId xmlns:a16="http://schemas.microsoft.com/office/drawing/2014/main" id="{D12D10F0-448C-BC7A-23C8-D9E7C95111CB}"/>
              </a:ext>
            </a:extLst>
          </p:cNvPr>
          <p:cNvSpPr>
            <a:spLocks noGrp="1"/>
          </p:cNvSpPr>
          <p:nvPr/>
        </p:nvSpPr>
        <p:spPr>
          <a:xfrm>
            <a:off x="609600" y="6496050"/>
            <a:ext cx="4572000" cy="190500"/>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r>
              <a:rPr>
                <a:solidFill>
                  <a:srgbClr val="5C6B73"/>
                </a:solidFill>
                <a:latin typeface="Arial" panose="020B0604020202020204" pitchFamily="34" charset="0"/>
                <a:ea typeface="Bitstream Charter"/>
                <a:cs typeface="Arial" panose="020B0604020202020204" pitchFamily="34" charset="0"/>
              </a:rPr>
              <a:t>Own Your Air | Birmingham pilot campaign</a:t>
            </a:r>
          </a:p>
        </p:txBody>
      </p:sp>
      <p:sp>
        <p:nvSpPr>
          <p:cNvPr id="21" name="speaker">
            <a:extLst>
              <a:ext uri="{FF2B5EF4-FFF2-40B4-BE49-F238E27FC236}">
                <a16:creationId xmlns:a16="http://schemas.microsoft.com/office/drawing/2014/main" id="{405CD617-960F-9322-667E-D36E0BB92F30}"/>
              </a:ext>
            </a:extLst>
          </p:cNvPr>
          <p:cNvSpPr>
            <a:spLocks noGrp="1"/>
          </p:cNvSpPr>
          <p:nvPr/>
        </p:nvSpPr>
        <p:spPr>
          <a:xfrm>
            <a:off x="7810500" y="6496050"/>
            <a:ext cx="2857500" cy="190500"/>
          </a:xfrm>
          <a:prstGeom prst="rect">
            <a:avLst/>
          </a:prstGeom>
          <a:noFill/>
          <a:ln w="0">
            <a:noFill/>
            <a:prstDash val="solid"/>
          </a:ln>
        </p:spPr>
        <p:txBody>
          <a:bodyPr>
            <a:noAutofit/>
          </a:bodyPr>
          <a:lstStyle/>
          <a:p>
            <a:pPr algn="r">
              <a:defRPr sz="825">
                <a:solidFill>
                  <a:srgbClr val="5C6B73"/>
                </a:solidFill>
                <a:latin typeface="Bitstream Charter"/>
                <a:ea typeface="Bitstream Charter"/>
                <a:cs typeface="Bitstream Charter"/>
              </a:defRPr>
            </a:pPr>
            <a:r>
              <a:rPr>
                <a:solidFill>
                  <a:srgbClr val="5C6B73"/>
                </a:solidFill>
                <a:latin typeface="Arial" panose="020B0604020202020204" pitchFamily="34" charset="0"/>
                <a:ea typeface="Bitstream Charter"/>
                <a:cs typeface="Arial" panose="020B0604020202020204" pitchFamily="34" charset="0"/>
              </a:rPr>
              <a:t>Presenter 3: Benefits and challenges</a:t>
            </a:r>
          </a:p>
        </p:txBody>
      </p:sp>
      <p:sp>
        <p:nvSpPr>
          <p:cNvPr id="22" name="page">
            <a:extLst>
              <a:ext uri="{FF2B5EF4-FFF2-40B4-BE49-F238E27FC236}">
                <a16:creationId xmlns:a16="http://schemas.microsoft.com/office/drawing/2014/main" id="{D3D45D8A-8728-A916-A0B7-19A4543F887B}"/>
              </a:ext>
            </a:extLst>
          </p:cNvPr>
          <p:cNvSpPr>
            <a:spLocks noGrp="1"/>
          </p:cNvSpPr>
          <p:nvPr/>
        </p:nvSpPr>
        <p:spPr>
          <a:xfrm>
            <a:off x="11087100" y="6496050"/>
            <a:ext cx="495300" cy="190500"/>
          </a:xfrm>
          <a:prstGeom prst="rect">
            <a:avLst/>
          </a:prstGeom>
          <a:noFill/>
          <a:ln w="0">
            <a:noFill/>
            <a:prstDash val="solid"/>
          </a:ln>
        </p:spPr>
        <p:txBody>
          <a:bodyPr>
            <a:noAutofit/>
          </a:bodyPr>
          <a:lstStyle/>
          <a:p>
            <a:pPr algn="r">
              <a:defRPr sz="900">
                <a:solidFill>
                  <a:srgbClr val="5C6B73"/>
                </a:solidFill>
                <a:latin typeface="Bitstream Charter"/>
                <a:ea typeface="Bitstream Charter"/>
                <a:cs typeface="Bitstream Charter"/>
              </a:defRPr>
            </a:pPr>
            <a:r>
              <a:rPr>
                <a:solidFill>
                  <a:srgbClr val="5C6B73"/>
                </a:solidFill>
                <a:latin typeface="Arial" panose="020B0604020202020204" pitchFamily="34" charset="0"/>
                <a:ea typeface="Bitstream Charter"/>
                <a:cs typeface="Arial" panose="020B0604020202020204" pitchFamily="34" charset="0"/>
              </a:rPr>
              <a:t>13</a:t>
            </a:r>
          </a:p>
        </p:txBody>
      </p:sp>
      <p:pic>
        <p:nvPicPr>
          <p:cNvPr id="24" name="Picture 23">
            <a:extLst>
              <a:ext uri="{FF2B5EF4-FFF2-40B4-BE49-F238E27FC236}">
                <a16:creationId xmlns:a16="http://schemas.microsoft.com/office/drawing/2014/main" id="{B7F06479-8D6D-E46D-26EA-0D3048F9754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20726" y="1915475"/>
            <a:ext cx="6888956" cy="429403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25" name="TextBox 24"/>
          <p:cNvSpPr txBox="1"/>
          <p:nvPr/>
        </p:nvSpPr>
        <p:spPr>
          <a:xfrm>
            <a:off x="475122" y="4934111"/>
            <a:ext cx="1709122" cy="400110"/>
          </a:xfrm>
          <a:prstGeom prst="rect">
            <a:avLst/>
          </a:prstGeom>
          <a:noFill/>
        </p:spPr>
        <p:txBody>
          <a:bodyPr wrap="none">
            <a:spAutoFit/>
          </a:bodyPr>
          <a:lstStyle/>
          <a:p>
            <a:pPr algn="l">
              <a:defRPr sz="850">
                <a:solidFill>
                  <a:srgbClr val="5F5F5F"/>
                </a:solidFill>
                <a:latin typeface="Arial"/>
              </a:defRPr>
            </a:pPr>
            <a:r>
              <a:rPr sz="2000" dirty="0"/>
              <a:t>(Ajzen, 1991)</a:t>
            </a:r>
          </a:p>
        </p:txBody>
      </p:sp>
    </p:spTree>
    <p:extLst>
      <p:ext uri="{BB962C8B-B14F-4D97-AF65-F5344CB8AC3E}">
        <p14:creationId xmlns:p14="http://schemas.microsoft.com/office/powerpoint/2010/main" val="193854944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102A43"/>
        </a:solidFill>
        <a:effectLst/>
      </p:bgPr>
    </p:bg>
    <p:spTree>
      <p:nvGrpSpPr>
        <p:cNvPr id="1" name=""/>
        <p:cNvGrpSpPr/>
        <p:nvPr/>
      </p:nvGrpSpPr>
      <p:grpSpPr>
        <a:xfrm>
          <a:off x="0" y="0"/>
          <a:ext cx="0" cy="0"/>
          <a:chOff x="0" y="0"/>
          <a:chExt cx="0" cy="0"/>
        </a:xfrm>
      </p:grpSpPr>
      <p:sp>
        <p:nvSpPr>
          <p:cNvPr id="20" name="title">
            <a:extLst>
              <a:ext uri="{FF2B5EF4-FFF2-40B4-BE49-F238E27FC236}">
                <a16:creationId xmlns:a16="http://schemas.microsoft.com/office/drawing/2014/main" id="{D3ABDD5C-E3D6-4098-84F4-8071C41F9043}"/>
              </a:ext>
            </a:extLst>
          </p:cNvPr>
          <p:cNvSpPr>
            <a:spLocks noGrp="1"/>
          </p:cNvSpPr>
          <p:nvPr/>
        </p:nvSpPr>
        <p:spPr>
          <a:xfrm>
            <a:off x="609600" y="609600"/>
            <a:ext cx="7810500" cy="457200"/>
          </a:xfrm>
          <a:prstGeom prst="rect">
            <a:avLst/>
          </a:prstGeom>
          <a:noFill/>
          <a:ln w="0">
            <a:noFill/>
            <a:prstDash val="solid"/>
          </a:ln>
        </p:spPr>
        <p:txBody>
          <a:bodyPr>
            <a:noAutofit/>
          </a:bodyPr>
          <a:lstStyle/>
          <a:p>
            <a:pPr>
              <a:defRPr sz="2700" b="1">
                <a:solidFill>
                  <a:srgbClr val="FFFFFF"/>
                </a:solidFill>
                <a:latin typeface="Bitstream Charter"/>
                <a:ea typeface="Bitstream Charter"/>
                <a:cs typeface="Bitstream Charter"/>
              </a:defRPr>
            </a:pPr>
            <a:r>
              <a:rPr sz="2700" b="1">
                <a:solidFill>
                  <a:srgbClr val="FFFFFF"/>
                </a:solidFill>
                <a:latin typeface="Arial" panose="020B0604020202020204" pitchFamily="34" charset="0"/>
                <a:ea typeface="Bitstream Charter"/>
                <a:cs typeface="Arial" panose="020B0604020202020204" pitchFamily="34" charset="0"/>
              </a:rPr>
              <a:t>A small pilot with a clear next step</a:t>
            </a:r>
          </a:p>
        </p:txBody>
      </p:sp>
      <p:sp>
        <p:nvSpPr>
          <p:cNvPr id="2" name="Rectangle 1">
            <a:extLst>
              <a:ext uri="{FF2B5EF4-FFF2-40B4-BE49-F238E27FC236}">
                <a16:creationId xmlns:a16="http://schemas.microsoft.com/office/drawing/2014/main" id="{8CA2DA50-08BB-4C42-ABC3-CD7046D826F0}"/>
              </a:ext>
            </a:extLst>
          </p:cNvPr>
          <p:cNvSpPr>
            <a:spLocks noGrp="1"/>
          </p:cNvSpPr>
          <p:nvPr/>
        </p:nvSpPr>
        <p:spPr>
          <a:xfrm>
            <a:off x="609600" y="1219200"/>
            <a:ext cx="10972800" cy="57150"/>
          </a:xfrm>
          <a:prstGeom prst="rect">
            <a:avLst/>
          </a:prstGeom>
          <a:solidFill>
            <a:srgbClr val="FFD166"/>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3" name="outcome-card">
            <a:extLst>
              <a:ext uri="{FF2B5EF4-FFF2-40B4-BE49-F238E27FC236}">
                <a16:creationId xmlns:a16="http://schemas.microsoft.com/office/drawing/2014/main" id="{DDD0550D-3E86-47FD-84AA-8BBAC10EBE3F}"/>
              </a:ext>
            </a:extLst>
          </p:cNvPr>
          <p:cNvSpPr>
            <a:spLocks noGrp="1"/>
          </p:cNvSpPr>
          <p:nvPr/>
        </p:nvSpPr>
        <p:spPr>
          <a:xfrm>
            <a:off x="609600" y="1905000"/>
            <a:ext cx="3429000" cy="2305050"/>
          </a:xfrm>
          <a:prstGeom prst="roundRect">
            <a:avLst>
              <a:gd name="adj" fmla="val 4959"/>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4" name="outcome-label">
            <a:extLst>
              <a:ext uri="{FF2B5EF4-FFF2-40B4-BE49-F238E27FC236}">
                <a16:creationId xmlns:a16="http://schemas.microsoft.com/office/drawing/2014/main" id="{EA0E71DE-09A2-4676-ABF7-85135D42476D}"/>
              </a:ext>
            </a:extLst>
          </p:cNvPr>
          <p:cNvSpPr>
            <a:spLocks noGrp="1"/>
          </p:cNvSpPr>
          <p:nvPr/>
        </p:nvSpPr>
        <p:spPr>
          <a:xfrm>
            <a:off x="933449" y="2047568"/>
            <a:ext cx="1990879" cy="581332"/>
          </a:xfrm>
          <a:prstGeom prst="roundRect">
            <a:avLst>
              <a:gd name="adj" fmla="val 50000"/>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5" name="outcome-label-text">
            <a:extLst>
              <a:ext uri="{FF2B5EF4-FFF2-40B4-BE49-F238E27FC236}">
                <a16:creationId xmlns:a16="http://schemas.microsoft.com/office/drawing/2014/main" id="{D47A7AB3-9183-4812-BF55-B23635B775CC}"/>
              </a:ext>
            </a:extLst>
          </p:cNvPr>
          <p:cNvSpPr>
            <a:spLocks noGrp="1"/>
          </p:cNvSpPr>
          <p:nvPr/>
        </p:nvSpPr>
        <p:spPr>
          <a:xfrm>
            <a:off x="933450" y="2135214"/>
            <a:ext cx="1917906" cy="360336"/>
          </a:xfrm>
          <a:prstGeom prst="rect">
            <a:avLst/>
          </a:prstGeom>
          <a:noFill/>
          <a:ln w="0">
            <a:noFill/>
            <a:prstDash val="solid"/>
          </a:ln>
        </p:spPr>
        <p:txBody>
          <a:bodyPr>
            <a:noAutofit/>
          </a:bodyPr>
          <a:lstStyle/>
          <a:p>
            <a:pPr algn="ctr">
              <a:defRPr sz="825"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UNDERSTAND</a:t>
            </a:r>
            <a:endParaRPr sz="825" b="1" dirty="0">
              <a:solidFill>
                <a:srgbClr val="102A43"/>
              </a:solidFill>
              <a:latin typeface="Arial" panose="020B0604020202020204" pitchFamily="34" charset="0"/>
              <a:ea typeface="Bitstream Charter"/>
              <a:cs typeface="Arial" panose="020B0604020202020204" pitchFamily="34" charset="0"/>
            </a:endParaRPr>
          </a:p>
        </p:txBody>
      </p:sp>
      <p:sp>
        <p:nvSpPr>
          <p:cNvPr id="6" name="outcome-text">
            <a:extLst>
              <a:ext uri="{FF2B5EF4-FFF2-40B4-BE49-F238E27FC236}">
                <a16:creationId xmlns:a16="http://schemas.microsoft.com/office/drawing/2014/main" id="{B3043A53-E945-4186-BBA0-896A42494005}"/>
              </a:ext>
            </a:extLst>
          </p:cNvPr>
          <p:cNvSpPr>
            <a:spLocks noGrp="1"/>
          </p:cNvSpPr>
          <p:nvPr/>
        </p:nvSpPr>
        <p:spPr>
          <a:xfrm>
            <a:off x="895350" y="2838450"/>
            <a:ext cx="2990850" cy="1343332"/>
          </a:xfrm>
          <a:prstGeom prst="rect">
            <a:avLst/>
          </a:prstGeom>
          <a:noFill/>
          <a:ln w="0">
            <a:noFill/>
            <a:prstDash val="solid"/>
          </a:ln>
        </p:spPr>
        <p:txBody>
          <a:bodyPr>
            <a:noAutofit/>
          </a:bodyPr>
          <a:lstStyle/>
          <a:p>
            <a:pPr algn="ctr">
              <a:defRPr sz="1500" b="1">
                <a:solidFill>
                  <a:srgbClr val="102A43"/>
                </a:solidFill>
                <a:latin typeface="Bitstream Charter"/>
                <a:ea typeface="Bitstream Charter"/>
                <a:cs typeface="Bitstream Charter"/>
              </a:defRPr>
            </a:pPr>
            <a:r>
              <a:rPr lang="en-GB" sz="2000" b="1" dirty="0">
                <a:solidFill>
                  <a:srgbClr val="102A43"/>
                </a:solidFill>
                <a:latin typeface="Arial" panose="020B0604020202020204" pitchFamily="34" charset="0"/>
                <a:ea typeface="Bitstream Charter"/>
                <a:cs typeface="Arial" panose="020B0604020202020204" pitchFamily="34" charset="0"/>
              </a:rPr>
              <a:t>Clear </a:t>
            </a:r>
            <a:r>
              <a:rPr sz="2000" b="1" dirty="0">
                <a:solidFill>
                  <a:srgbClr val="102A43"/>
                </a:solidFill>
                <a:latin typeface="Arial" panose="020B0604020202020204" pitchFamily="34" charset="0"/>
                <a:ea typeface="Bitstream Charter"/>
                <a:cs typeface="Arial" panose="020B0604020202020204" pitchFamily="34" charset="0"/>
              </a:rPr>
              <a:t>knowledge about nicotine products and support options</a:t>
            </a:r>
          </a:p>
        </p:txBody>
      </p:sp>
      <p:sp>
        <p:nvSpPr>
          <p:cNvPr id="7" name="outcome-card">
            <a:extLst>
              <a:ext uri="{FF2B5EF4-FFF2-40B4-BE49-F238E27FC236}">
                <a16:creationId xmlns:a16="http://schemas.microsoft.com/office/drawing/2014/main" id="{C072059B-7EF4-4A64-9193-5843B7765BC4}"/>
              </a:ext>
            </a:extLst>
          </p:cNvPr>
          <p:cNvSpPr>
            <a:spLocks noGrp="1"/>
          </p:cNvSpPr>
          <p:nvPr/>
        </p:nvSpPr>
        <p:spPr>
          <a:xfrm>
            <a:off x="4229100" y="1876732"/>
            <a:ext cx="3429000" cy="2305050"/>
          </a:xfrm>
          <a:prstGeom prst="roundRect">
            <a:avLst>
              <a:gd name="adj" fmla="val 4959"/>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8" name="outcome-label">
            <a:extLst>
              <a:ext uri="{FF2B5EF4-FFF2-40B4-BE49-F238E27FC236}">
                <a16:creationId xmlns:a16="http://schemas.microsoft.com/office/drawing/2014/main" id="{65975D7C-A263-4083-9AC2-9B071A782597}"/>
              </a:ext>
            </a:extLst>
          </p:cNvPr>
          <p:cNvSpPr>
            <a:spLocks noGrp="1"/>
          </p:cNvSpPr>
          <p:nvPr/>
        </p:nvSpPr>
        <p:spPr>
          <a:xfrm>
            <a:off x="4591050" y="2095500"/>
            <a:ext cx="1320594" cy="514350"/>
          </a:xfrm>
          <a:prstGeom prst="roundRect">
            <a:avLst>
              <a:gd name="adj" fmla="val 50000"/>
            </a:avLst>
          </a:prstGeom>
          <a:solidFill>
            <a:srgbClr val="F26B5B"/>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9" name="outcome-label-text">
            <a:extLst>
              <a:ext uri="{FF2B5EF4-FFF2-40B4-BE49-F238E27FC236}">
                <a16:creationId xmlns:a16="http://schemas.microsoft.com/office/drawing/2014/main" id="{8105B785-5F19-4483-A8B5-CA4B3F087C5B}"/>
              </a:ext>
            </a:extLst>
          </p:cNvPr>
          <p:cNvSpPr>
            <a:spLocks noGrp="1"/>
          </p:cNvSpPr>
          <p:nvPr/>
        </p:nvSpPr>
        <p:spPr>
          <a:xfrm>
            <a:off x="4721633" y="2143124"/>
            <a:ext cx="892585" cy="228293"/>
          </a:xfrm>
          <a:prstGeom prst="rect">
            <a:avLst/>
          </a:prstGeom>
          <a:noFill/>
          <a:ln w="0">
            <a:noFill/>
            <a:prstDash val="solid"/>
          </a:ln>
        </p:spPr>
        <p:txBody>
          <a:bodyPr>
            <a:noAutofit/>
          </a:bodyPr>
          <a:lstStyle/>
          <a:p>
            <a:pPr algn="ctr">
              <a:defRPr sz="825"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PLAN</a:t>
            </a:r>
            <a:endParaRPr sz="825" b="1" dirty="0">
              <a:solidFill>
                <a:srgbClr val="102A43"/>
              </a:solidFill>
              <a:latin typeface="Arial" panose="020B0604020202020204" pitchFamily="34" charset="0"/>
              <a:ea typeface="Bitstream Charter"/>
              <a:cs typeface="Arial" panose="020B0604020202020204" pitchFamily="34" charset="0"/>
            </a:endParaRPr>
          </a:p>
        </p:txBody>
      </p:sp>
      <p:sp>
        <p:nvSpPr>
          <p:cNvPr id="10" name="outcome-text">
            <a:extLst>
              <a:ext uri="{FF2B5EF4-FFF2-40B4-BE49-F238E27FC236}">
                <a16:creationId xmlns:a16="http://schemas.microsoft.com/office/drawing/2014/main" id="{D871DC09-DE0D-48F4-8207-6D090A96210E}"/>
              </a:ext>
            </a:extLst>
          </p:cNvPr>
          <p:cNvSpPr>
            <a:spLocks noGrp="1"/>
          </p:cNvSpPr>
          <p:nvPr/>
        </p:nvSpPr>
        <p:spPr>
          <a:xfrm>
            <a:off x="4324350" y="2828618"/>
            <a:ext cx="3187494" cy="1005963"/>
          </a:xfrm>
          <a:prstGeom prst="rect">
            <a:avLst/>
          </a:prstGeom>
          <a:noFill/>
          <a:ln w="0">
            <a:noFill/>
            <a:prstDash val="solid"/>
          </a:ln>
        </p:spPr>
        <p:txBody>
          <a:bodyPr>
            <a:noAutofit/>
          </a:bodyPr>
          <a:lstStyle/>
          <a:p>
            <a:pPr algn="ctr">
              <a:defRPr sz="1500" b="1">
                <a:solidFill>
                  <a:srgbClr val="102A43"/>
                </a:solidFill>
                <a:latin typeface="Bitstream Charter"/>
                <a:ea typeface="Bitstream Charter"/>
                <a:cs typeface="Bitstream Charter"/>
              </a:defRPr>
            </a:pPr>
            <a:r>
              <a:rPr sz="2000" b="1" dirty="0">
                <a:solidFill>
                  <a:srgbClr val="102A43"/>
                </a:solidFill>
                <a:latin typeface="Arial" panose="020B0604020202020204" pitchFamily="34" charset="0"/>
                <a:ea typeface="Bitstream Charter"/>
                <a:cs typeface="Arial" panose="020B0604020202020204" pitchFamily="34" charset="0"/>
              </a:rPr>
              <a:t>A personal, achievable quit, reduction or relapse-prevention plan</a:t>
            </a:r>
          </a:p>
        </p:txBody>
      </p:sp>
      <p:sp>
        <p:nvSpPr>
          <p:cNvPr id="11" name="outcome-card">
            <a:extLst>
              <a:ext uri="{FF2B5EF4-FFF2-40B4-BE49-F238E27FC236}">
                <a16:creationId xmlns:a16="http://schemas.microsoft.com/office/drawing/2014/main" id="{D1804B0C-8684-4337-8F51-22849560492A}"/>
              </a:ext>
            </a:extLst>
          </p:cNvPr>
          <p:cNvSpPr>
            <a:spLocks noGrp="1"/>
          </p:cNvSpPr>
          <p:nvPr/>
        </p:nvSpPr>
        <p:spPr>
          <a:xfrm>
            <a:off x="8001000" y="1905000"/>
            <a:ext cx="3429000" cy="2305050"/>
          </a:xfrm>
          <a:prstGeom prst="roundRect">
            <a:avLst>
              <a:gd name="adj" fmla="val 4959"/>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2" name="outcome-label">
            <a:extLst>
              <a:ext uri="{FF2B5EF4-FFF2-40B4-BE49-F238E27FC236}">
                <a16:creationId xmlns:a16="http://schemas.microsoft.com/office/drawing/2014/main" id="{23AB2ACD-27A0-41F6-9B1A-0CA42528CCFE}"/>
              </a:ext>
            </a:extLst>
          </p:cNvPr>
          <p:cNvSpPr>
            <a:spLocks noGrp="1"/>
          </p:cNvSpPr>
          <p:nvPr/>
        </p:nvSpPr>
        <p:spPr>
          <a:xfrm>
            <a:off x="8359722" y="2102976"/>
            <a:ext cx="1514322" cy="506874"/>
          </a:xfrm>
          <a:prstGeom prst="roundRect">
            <a:avLst>
              <a:gd name="adj" fmla="val 50000"/>
            </a:avLst>
          </a:prstGeom>
          <a:solidFill>
            <a:srgbClr val="FFD166"/>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3" name="outcome-label-text">
            <a:extLst>
              <a:ext uri="{FF2B5EF4-FFF2-40B4-BE49-F238E27FC236}">
                <a16:creationId xmlns:a16="http://schemas.microsoft.com/office/drawing/2014/main" id="{903F09CE-C2DC-4B52-A43A-2EC1400375E4}"/>
              </a:ext>
            </a:extLst>
          </p:cNvPr>
          <p:cNvSpPr>
            <a:spLocks noGrp="1"/>
          </p:cNvSpPr>
          <p:nvPr/>
        </p:nvSpPr>
        <p:spPr>
          <a:xfrm>
            <a:off x="8359721" y="2172315"/>
            <a:ext cx="1412617" cy="170835"/>
          </a:xfrm>
          <a:prstGeom prst="rect">
            <a:avLst/>
          </a:prstGeom>
          <a:noFill/>
          <a:ln w="0">
            <a:noFill/>
            <a:prstDash val="solid"/>
          </a:ln>
        </p:spPr>
        <p:txBody>
          <a:bodyPr>
            <a:noAutofit/>
          </a:bodyPr>
          <a:lstStyle/>
          <a:p>
            <a:pPr algn="ctr">
              <a:defRPr sz="825"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CONNECT</a:t>
            </a:r>
            <a:endParaRPr sz="825" b="1" dirty="0">
              <a:solidFill>
                <a:srgbClr val="102A43"/>
              </a:solidFill>
              <a:latin typeface="Arial" panose="020B0604020202020204" pitchFamily="34" charset="0"/>
              <a:ea typeface="Bitstream Charter"/>
              <a:cs typeface="Arial" panose="020B0604020202020204" pitchFamily="34" charset="0"/>
            </a:endParaRPr>
          </a:p>
        </p:txBody>
      </p:sp>
      <p:sp>
        <p:nvSpPr>
          <p:cNvPr id="14" name="outcome-text">
            <a:extLst>
              <a:ext uri="{FF2B5EF4-FFF2-40B4-BE49-F238E27FC236}">
                <a16:creationId xmlns:a16="http://schemas.microsoft.com/office/drawing/2014/main" id="{1F1A81AF-888B-45D0-A994-553999591449}"/>
              </a:ext>
            </a:extLst>
          </p:cNvPr>
          <p:cNvSpPr>
            <a:spLocks noGrp="1"/>
          </p:cNvSpPr>
          <p:nvPr/>
        </p:nvSpPr>
        <p:spPr>
          <a:xfrm>
            <a:off x="8286750" y="2800350"/>
            <a:ext cx="2724150" cy="876300"/>
          </a:xfrm>
          <a:prstGeom prst="rect">
            <a:avLst/>
          </a:prstGeom>
          <a:noFill/>
          <a:ln w="0">
            <a:noFill/>
            <a:prstDash val="solid"/>
          </a:ln>
        </p:spPr>
        <p:txBody>
          <a:bodyPr>
            <a:noAutofit/>
          </a:bodyPr>
          <a:lstStyle/>
          <a:p>
            <a:pPr algn="ctr">
              <a:defRPr sz="1500" b="1">
                <a:solidFill>
                  <a:srgbClr val="102A43"/>
                </a:solidFill>
                <a:latin typeface="Bitstream Charter"/>
                <a:ea typeface="Bitstream Charter"/>
                <a:cs typeface="Bitstream Charter"/>
              </a:defRPr>
            </a:pPr>
            <a:r>
              <a:rPr sz="2000" b="1" dirty="0">
                <a:solidFill>
                  <a:srgbClr val="102A43"/>
                </a:solidFill>
                <a:latin typeface="Arial" panose="020B0604020202020204" pitchFamily="34" charset="0"/>
                <a:ea typeface="Bitstream Charter"/>
                <a:cs typeface="Arial" panose="020B0604020202020204" pitchFamily="34" charset="0"/>
              </a:rPr>
              <a:t>A </a:t>
            </a:r>
            <a:r>
              <a:rPr lang="en-GB" sz="2000" b="1" dirty="0">
                <a:solidFill>
                  <a:srgbClr val="102A43"/>
                </a:solidFill>
                <a:latin typeface="Arial" panose="020B0604020202020204" pitchFamily="34" charset="0"/>
                <a:ea typeface="Bitstream Charter"/>
                <a:cs typeface="Arial" panose="020B0604020202020204" pitchFamily="34" charset="0"/>
              </a:rPr>
              <a:t>warm </a:t>
            </a:r>
            <a:r>
              <a:rPr sz="2000" b="1" dirty="0">
                <a:solidFill>
                  <a:srgbClr val="102A43"/>
                </a:solidFill>
                <a:latin typeface="Arial" panose="020B0604020202020204" pitchFamily="34" charset="0"/>
                <a:ea typeface="Bitstream Charter"/>
                <a:cs typeface="Arial" panose="020B0604020202020204" pitchFamily="34" charset="0"/>
              </a:rPr>
              <a:t>referral to a local service and peer support beyond week 8</a:t>
            </a:r>
          </a:p>
        </p:txBody>
      </p:sp>
      <p:sp>
        <p:nvSpPr>
          <p:cNvPr id="15" name="recommendation">
            <a:extLst>
              <a:ext uri="{FF2B5EF4-FFF2-40B4-BE49-F238E27FC236}">
                <a16:creationId xmlns:a16="http://schemas.microsoft.com/office/drawing/2014/main" id="{11ECAC0C-FA6C-49F8-B6FF-10A8C0EC6D23}"/>
              </a:ext>
            </a:extLst>
          </p:cNvPr>
          <p:cNvSpPr>
            <a:spLocks noGrp="1"/>
          </p:cNvSpPr>
          <p:nvPr/>
        </p:nvSpPr>
        <p:spPr>
          <a:xfrm>
            <a:off x="609600" y="4953000"/>
            <a:ext cx="10972800" cy="990600"/>
          </a:xfrm>
          <a:prstGeom prst="roundRect">
            <a:avLst>
              <a:gd name="adj" fmla="val 12766"/>
            </a:avLst>
          </a:prstGeom>
          <a:solidFill>
            <a:srgbClr val="DFF4F0"/>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6" name="recommendation-text">
            <a:extLst>
              <a:ext uri="{FF2B5EF4-FFF2-40B4-BE49-F238E27FC236}">
                <a16:creationId xmlns:a16="http://schemas.microsoft.com/office/drawing/2014/main" id="{75395DF7-23AB-4D99-91C9-504479BF09F0}"/>
              </a:ext>
            </a:extLst>
          </p:cNvPr>
          <p:cNvSpPr>
            <a:spLocks noGrp="1"/>
          </p:cNvSpPr>
          <p:nvPr/>
        </p:nvSpPr>
        <p:spPr>
          <a:xfrm>
            <a:off x="685800" y="4981268"/>
            <a:ext cx="10325100" cy="438150"/>
          </a:xfrm>
          <a:prstGeom prst="rect">
            <a:avLst/>
          </a:prstGeom>
          <a:noFill/>
          <a:ln w="0">
            <a:noFill/>
            <a:prstDash val="solid"/>
          </a:ln>
        </p:spPr>
        <p:txBody>
          <a:bodyPr>
            <a:noAutofit/>
          </a:bodyPr>
          <a:lstStyle/>
          <a:p>
            <a:pPr algn="ctr">
              <a:defRPr sz="1575" b="1">
                <a:solidFill>
                  <a:srgbClr val="102A43"/>
                </a:solidFill>
                <a:latin typeface="Bitstream Charter"/>
                <a:ea typeface="Bitstream Charter"/>
                <a:cs typeface="Bitstream Charter"/>
              </a:defRPr>
            </a:pPr>
            <a:r>
              <a:rPr sz="2000" b="1" dirty="0">
                <a:solidFill>
                  <a:srgbClr val="102A43"/>
                </a:solidFill>
                <a:latin typeface="Arial" panose="020B0604020202020204" pitchFamily="34" charset="0"/>
                <a:ea typeface="Bitstream Charter"/>
                <a:cs typeface="Arial" panose="020B0604020202020204" pitchFamily="34" charset="0"/>
              </a:rPr>
              <a:t>Recommendation to the council: </a:t>
            </a:r>
            <a:r>
              <a:rPr lang="en-GB" sz="2000" b="1" dirty="0">
                <a:solidFill>
                  <a:srgbClr val="102A43"/>
                </a:solidFill>
                <a:latin typeface="Arial" panose="020B0604020202020204" pitchFamily="34" charset="0"/>
                <a:ea typeface="Bitstream Charter"/>
                <a:cs typeface="Arial" panose="020B0604020202020204" pitchFamily="34" charset="0"/>
              </a:rPr>
              <a:t>council should </a:t>
            </a:r>
            <a:r>
              <a:rPr sz="2000" b="1" dirty="0">
                <a:solidFill>
                  <a:srgbClr val="102A43"/>
                </a:solidFill>
                <a:latin typeface="Arial" panose="020B0604020202020204" pitchFamily="34" charset="0"/>
                <a:ea typeface="Bitstream Charter"/>
                <a:cs typeface="Arial" panose="020B0604020202020204" pitchFamily="34" charset="0"/>
              </a:rPr>
              <a:t>fund two co-designed pilot cohorts, review the evaluation at 12 weeks, then refine and scale the approach through Birmingham’s stop-smoking network.</a:t>
            </a:r>
          </a:p>
        </p:txBody>
      </p:sp>
      <p:sp>
        <p:nvSpPr>
          <p:cNvPr id="17" name="footer">
            <a:extLst>
              <a:ext uri="{FF2B5EF4-FFF2-40B4-BE49-F238E27FC236}">
                <a16:creationId xmlns:a16="http://schemas.microsoft.com/office/drawing/2014/main" id="{6D7B8126-4598-4DED-833F-458FD13D02B9}"/>
              </a:ext>
            </a:extLst>
          </p:cNvPr>
          <p:cNvSpPr>
            <a:spLocks noGrp="1"/>
          </p:cNvSpPr>
          <p:nvPr/>
        </p:nvSpPr>
        <p:spPr>
          <a:xfrm>
            <a:off x="609600" y="6496050"/>
            <a:ext cx="4572000" cy="190500"/>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Own Your Air | Birmingham pilot campaign</a:t>
            </a:r>
          </a:p>
        </p:txBody>
      </p:sp>
      <p:sp>
        <p:nvSpPr>
          <p:cNvPr id="18" name="speaker">
            <a:extLst>
              <a:ext uri="{FF2B5EF4-FFF2-40B4-BE49-F238E27FC236}">
                <a16:creationId xmlns:a16="http://schemas.microsoft.com/office/drawing/2014/main" id="{5A5F661D-55FB-4012-BE30-2A1C2A265805}"/>
              </a:ext>
            </a:extLst>
          </p:cNvPr>
          <p:cNvSpPr>
            <a:spLocks noGrp="1"/>
          </p:cNvSpPr>
          <p:nvPr/>
        </p:nvSpPr>
        <p:spPr>
          <a:xfrm>
            <a:off x="7810500" y="6496050"/>
            <a:ext cx="2857500" cy="190500"/>
          </a:xfrm>
          <a:prstGeom prst="rect">
            <a:avLst/>
          </a:prstGeom>
          <a:noFill/>
          <a:ln w="0">
            <a:noFill/>
            <a:prstDash val="solid"/>
          </a:ln>
        </p:spPr>
        <p:txBody>
          <a:bodyPr>
            <a:noAutofit/>
          </a:bodyPr>
          <a:lstStyle/>
          <a:p>
            <a:pPr algn="r">
              <a:defRPr sz="825">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All presenters</a:t>
            </a:r>
          </a:p>
        </p:txBody>
      </p:sp>
      <p:sp>
        <p:nvSpPr>
          <p:cNvPr id="19" name="page">
            <a:extLst>
              <a:ext uri="{FF2B5EF4-FFF2-40B4-BE49-F238E27FC236}">
                <a16:creationId xmlns:a16="http://schemas.microsoft.com/office/drawing/2014/main" id="{38838A7D-27BA-4F0F-9675-AE71203F1E90}"/>
              </a:ext>
            </a:extLst>
          </p:cNvPr>
          <p:cNvSpPr>
            <a:spLocks noGrp="1"/>
          </p:cNvSpPr>
          <p:nvPr/>
        </p:nvSpPr>
        <p:spPr>
          <a:xfrm>
            <a:off x="11087100" y="6496050"/>
            <a:ext cx="495300" cy="190500"/>
          </a:xfrm>
          <a:prstGeom prst="rect">
            <a:avLst/>
          </a:prstGeom>
          <a:noFill/>
          <a:ln w="0">
            <a:noFill/>
            <a:prstDash val="solid"/>
          </a:ln>
        </p:spPr>
        <p:txBody>
          <a:bodyPr>
            <a:noAutofit/>
          </a:bodyPr>
          <a:lstStyle/>
          <a:p>
            <a:pPr algn="r">
              <a:defRPr sz="900">
                <a:solidFill>
                  <a:srgbClr val="5C6B73"/>
                </a:solidFill>
                <a:latin typeface="Bitstream Charter"/>
                <a:ea typeface="Bitstream Charter"/>
                <a:cs typeface="Bitstream Charter"/>
              </a:defRPr>
            </a:pPr>
            <a:r>
              <a:rPr sz="1800">
                <a:latin typeface="Arial"/>
              </a:rPr>
              <a:t>11</a:t>
            </a:r>
          </a:p>
        </p:txBody>
      </p:sp>
      <p:sp>
        <p:nvSpPr>
          <p:cNvPr id="21" name="TextBox 20"/>
          <p:cNvSpPr txBox="1"/>
          <p:nvPr/>
        </p:nvSpPr>
        <p:spPr>
          <a:xfrm>
            <a:off x="599838" y="6060631"/>
            <a:ext cx="3438762" cy="223138"/>
          </a:xfrm>
          <a:prstGeom prst="rect">
            <a:avLst/>
          </a:prstGeom>
          <a:noFill/>
        </p:spPr>
        <p:txBody>
          <a:bodyPr wrap="none">
            <a:spAutoFit/>
          </a:bodyPr>
          <a:lstStyle/>
          <a:p>
            <a:pPr algn="l">
              <a:defRPr sz="850">
                <a:solidFill>
                  <a:srgbClr val="5F5F5F"/>
                </a:solidFill>
                <a:latin typeface="Arial"/>
              </a:defRPr>
            </a:pPr>
            <a:r>
              <a:rPr sz="1800" dirty="0">
                <a:solidFill>
                  <a:schemeClr val="bg1"/>
                </a:solidFill>
                <a:latin typeface="Arial"/>
              </a:rPr>
              <a:t>(NICE, 2014; Park et al., 2023; Stead, Carroll and Lancaster, 2017)</a:t>
            </a:r>
          </a:p>
        </p:txBody>
      </p:sp>
    </p:spTree>
    <p:extLst>
      <p:ext uri="{BB962C8B-B14F-4D97-AF65-F5344CB8AC3E}">
        <p14:creationId xmlns:p14="http://schemas.microsoft.com/office/powerpoint/2010/main" val="167315269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a:extLst>
              <a:ext uri="{FF2B5EF4-FFF2-40B4-BE49-F238E27FC236}">
                <a16:creationId xmlns:a16="http://schemas.microsoft.com/office/drawing/2014/main" id="{88A64D98-4C09-4F86-B27E-4AF5A1A0F249}"/>
              </a:ext>
            </a:extLst>
          </p:cNvPr>
          <p:cNvSpPr>
            <a:spLocks noGrp="1"/>
          </p:cNvSpPr>
          <p:nvPr/>
        </p:nvSpPr>
        <p:spPr>
          <a:xfrm>
            <a:off x="609600" y="400050"/>
            <a:ext cx="8858250" cy="495300"/>
          </a:xfrm>
          <a:prstGeom prst="rect">
            <a:avLst/>
          </a:prstGeom>
          <a:noFill/>
          <a:ln w="0">
            <a:noFill/>
            <a:prstDash val="solid"/>
          </a:ln>
        </p:spPr>
        <p:txBody>
          <a:bodyPr>
            <a:noAutofit/>
          </a:bodyPr>
          <a:lstStyle/>
          <a:p>
            <a:pPr>
              <a:defRPr sz="2550" b="1">
                <a:solidFill>
                  <a:srgbClr val="102A43"/>
                </a:solidFill>
                <a:latin typeface="Bitstream Charter"/>
                <a:ea typeface="Bitstream Charter"/>
                <a:cs typeface="Bitstream Charter"/>
              </a:defRPr>
            </a:pPr>
            <a:r>
              <a:rPr sz="2800" b="1" dirty="0">
                <a:solidFill>
                  <a:srgbClr val="102A43"/>
                </a:solidFill>
                <a:latin typeface="Arial" panose="020B0604020202020204" pitchFamily="34" charset="0"/>
                <a:ea typeface="Bitstream Charter"/>
                <a:cs typeface="Arial" panose="020B0604020202020204" pitchFamily="34" charset="0"/>
              </a:rPr>
              <a:t>References</a:t>
            </a:r>
            <a:endParaRPr sz="850" b="1" dirty="0">
              <a:solidFill>
                <a:srgbClr val="102A43"/>
              </a:solidFill>
              <a:latin typeface="Arial" panose="020B0604020202020204" pitchFamily="34" charset="0"/>
              <a:ea typeface="Bitstream Charter"/>
              <a:cs typeface="Arial" panose="020B0604020202020204" pitchFamily="34" charset="0"/>
            </a:endParaRPr>
          </a:p>
        </p:txBody>
      </p:sp>
      <p:sp>
        <p:nvSpPr>
          <p:cNvPr id="2" name="subtitle">
            <a:extLst>
              <a:ext uri="{FF2B5EF4-FFF2-40B4-BE49-F238E27FC236}">
                <a16:creationId xmlns:a16="http://schemas.microsoft.com/office/drawing/2014/main" id="{A465220F-27DA-46B7-9BB8-B64C88F34EC5}"/>
              </a:ext>
            </a:extLst>
          </p:cNvPr>
          <p:cNvSpPr>
            <a:spLocks noGrp="1"/>
          </p:cNvSpPr>
          <p:nvPr/>
        </p:nvSpPr>
        <p:spPr>
          <a:xfrm>
            <a:off x="628650" y="952500"/>
            <a:ext cx="9810750" cy="285750"/>
          </a:xfrm>
          <a:prstGeom prst="rect">
            <a:avLst/>
          </a:prstGeom>
          <a:noFill/>
          <a:ln w="0">
            <a:noFill/>
            <a:prstDash val="solid"/>
          </a:ln>
        </p:spPr>
        <p:txBody>
          <a:bodyPr>
            <a:noAutofit/>
          </a:bodyPr>
          <a:lstStyle/>
          <a:p>
            <a:pPr>
              <a:defRPr sz="1200">
                <a:solidFill>
                  <a:srgbClr val="5C6B73"/>
                </a:solidFill>
                <a:latin typeface="Bitstream Charter"/>
                <a:ea typeface="Bitstream Charter"/>
                <a:cs typeface="Bitstream Charter"/>
              </a:defRPr>
            </a:pPr>
            <a:endParaRPr sz="1200" dirty="0">
              <a:solidFill>
                <a:srgbClr val="5C6B73"/>
              </a:solidFill>
              <a:latin typeface="Arial" panose="020B0604020202020204" pitchFamily="34" charset="0"/>
              <a:ea typeface="Bitstream Charter"/>
              <a:cs typeface="Arial" panose="020B0604020202020204" pitchFamily="34" charset="0"/>
            </a:endParaRPr>
          </a:p>
        </p:txBody>
      </p:sp>
      <p:sp>
        <p:nvSpPr>
          <p:cNvPr id="4" name="reference">
            <a:extLst>
              <a:ext uri="{FF2B5EF4-FFF2-40B4-BE49-F238E27FC236}">
                <a16:creationId xmlns:a16="http://schemas.microsoft.com/office/drawing/2014/main" id="{9217FD9F-FD06-40B7-AB76-F7316D57AA47}"/>
              </a:ext>
            </a:extLst>
          </p:cNvPr>
          <p:cNvSpPr>
            <a:spLocks noGrp="1"/>
          </p:cNvSpPr>
          <p:nvPr/>
        </p:nvSpPr>
        <p:spPr>
          <a:xfrm>
            <a:off x="676275" y="1548273"/>
            <a:ext cx="10839450" cy="666750"/>
          </a:xfrm>
          <a:prstGeom prst="rect">
            <a:avLst/>
          </a:prstGeom>
          <a:noFill/>
          <a:ln w="0">
            <a:noFill/>
            <a:prstDash val="solid"/>
          </a:ln>
        </p:spPr>
        <p:txBody>
          <a:bodyPr>
            <a:noAutofit/>
          </a:bodyPr>
          <a:lstStyle/>
          <a:p>
            <a:pPr>
              <a:defRPr sz="1125">
                <a:solidFill>
                  <a:srgbClr val="172B3A"/>
                </a:solidFill>
                <a:latin typeface="Bitstream Charter"/>
                <a:ea typeface="Bitstream Charter"/>
                <a:cs typeface="Bitstream Charter"/>
              </a:defRPr>
            </a:pPr>
            <a:r>
              <a:rPr sz="1400" dirty="0">
                <a:solidFill>
                  <a:srgbClr val="172B3A"/>
                </a:solidFill>
                <a:latin typeface="Arial" panose="020B0604020202020204" pitchFamily="34" charset="0"/>
                <a:ea typeface="Bitstream Charter"/>
                <a:cs typeface="Arial" panose="020B0604020202020204" pitchFamily="34" charset="0"/>
              </a:rPr>
              <a:t>Ajzen, I. (1991) ‘The theory of planned behavior’, Organizational Behavior and Human Decision Processes, 50(2), pp. 179–211. Available at: https://doi.org/10.1016/0749-5978(91)90020-T (Accessed: 27 September 2026).</a:t>
            </a:r>
          </a:p>
        </p:txBody>
      </p:sp>
      <p:sp>
        <p:nvSpPr>
          <p:cNvPr id="5" name="reference">
            <a:extLst>
              <a:ext uri="{FF2B5EF4-FFF2-40B4-BE49-F238E27FC236}">
                <a16:creationId xmlns:a16="http://schemas.microsoft.com/office/drawing/2014/main" id="{52D4B382-DB44-4CE5-83C8-E7979D372EA4}"/>
              </a:ext>
            </a:extLst>
          </p:cNvPr>
          <p:cNvSpPr>
            <a:spLocks noGrp="1"/>
          </p:cNvSpPr>
          <p:nvPr/>
        </p:nvSpPr>
        <p:spPr>
          <a:xfrm>
            <a:off x="676275" y="2126223"/>
            <a:ext cx="10839450" cy="666750"/>
          </a:xfrm>
          <a:prstGeom prst="rect">
            <a:avLst/>
          </a:prstGeom>
          <a:noFill/>
          <a:ln w="0">
            <a:noFill/>
            <a:prstDash val="solid"/>
          </a:ln>
        </p:spPr>
        <p:txBody>
          <a:bodyPr>
            <a:noAutofit/>
          </a:bodyPr>
          <a:lstStyle/>
          <a:p>
            <a:pPr>
              <a:defRPr sz="1125">
                <a:solidFill>
                  <a:srgbClr val="172B3A"/>
                </a:solidFill>
                <a:latin typeface="Bitstream Charter"/>
                <a:ea typeface="Bitstream Charter"/>
                <a:cs typeface="Bitstream Charter"/>
              </a:defRPr>
            </a:pPr>
            <a:r>
              <a:rPr sz="1400" dirty="0">
                <a:solidFill>
                  <a:srgbClr val="172B3A"/>
                </a:solidFill>
                <a:latin typeface="Arial" panose="020B0604020202020204" pitchFamily="34" charset="0"/>
                <a:ea typeface="Bitstream Charter"/>
                <a:cs typeface="Arial" panose="020B0604020202020204" pitchFamily="34" charset="0"/>
              </a:rPr>
              <a:t>Birmingham City Council (2025) Get help to stop smoking. Available at: https://www.birmingham.gov.uk/info/50355/addiction_support/1364/stop_smoking (Accessed: 27 September 2026).</a:t>
            </a:r>
            <a:endParaRPr lang="en-GB" sz="1400" dirty="0">
              <a:solidFill>
                <a:srgbClr val="172B3A"/>
              </a:solidFill>
              <a:latin typeface="Arial" panose="020B0604020202020204" pitchFamily="34" charset="0"/>
              <a:ea typeface="Bitstream Charter"/>
              <a:cs typeface="Arial" panose="020B0604020202020204" pitchFamily="34" charset="0"/>
            </a:endParaRPr>
          </a:p>
          <a:p>
            <a:pPr>
              <a:defRPr sz="1125">
                <a:solidFill>
                  <a:srgbClr val="172B3A"/>
                </a:solidFill>
                <a:latin typeface="Bitstream Charter"/>
                <a:ea typeface="Bitstream Charter"/>
                <a:cs typeface="Bitstream Charter"/>
              </a:defRPr>
            </a:pPr>
            <a:endParaRPr lang="en-GB" sz="1200" dirty="0">
              <a:solidFill>
                <a:srgbClr val="172B3A"/>
              </a:solidFill>
              <a:latin typeface="Arial" panose="020B0604020202020204" pitchFamily="34" charset="0"/>
              <a:ea typeface="Bitstream Charter"/>
              <a:cs typeface="Arial" panose="020B0604020202020204" pitchFamily="34" charset="0"/>
            </a:endParaRPr>
          </a:p>
          <a:p>
            <a:pPr>
              <a:defRPr sz="1125">
                <a:solidFill>
                  <a:srgbClr val="172B3A"/>
                </a:solidFill>
                <a:latin typeface="Bitstream Charter"/>
                <a:ea typeface="Bitstream Charter"/>
                <a:cs typeface="Bitstream Charter"/>
              </a:defRPr>
            </a:pPr>
            <a:r>
              <a:rPr lang="en-GB" sz="1400" dirty="0">
                <a:latin typeface="Arial" panose="020B0604020202020204" pitchFamily="34" charset="0"/>
                <a:cs typeface="Arial" panose="020B0604020202020204" pitchFamily="34" charset="0"/>
              </a:rPr>
              <a:t>Department of Health and Social Care (2023) Local stop smoking services and support: additional funding. Available at: https://www.gov.uk/government/publications/local-stop-smoking-services-and-support-additional-funding (Accessed: 4 October 2026).</a:t>
            </a:r>
          </a:p>
          <a:p>
            <a:pPr>
              <a:defRPr sz="1125">
                <a:solidFill>
                  <a:srgbClr val="172B3A"/>
                </a:solidFill>
                <a:latin typeface="Bitstream Charter"/>
                <a:ea typeface="Bitstream Charter"/>
                <a:cs typeface="Bitstream Charter"/>
              </a:defRPr>
            </a:pPr>
            <a:endParaRPr lang="en-GB" sz="1200" dirty="0">
              <a:latin typeface="Arial" panose="020B0604020202020204" pitchFamily="34" charset="0"/>
              <a:cs typeface="Arial" panose="020B0604020202020204" pitchFamily="34" charset="0"/>
            </a:endParaRPr>
          </a:p>
          <a:p>
            <a:pPr>
              <a:defRPr sz="1125">
                <a:solidFill>
                  <a:srgbClr val="172B3A"/>
                </a:solidFill>
                <a:latin typeface="Bitstream Charter"/>
                <a:ea typeface="Bitstream Charter"/>
                <a:cs typeface="Bitstream Charter"/>
              </a:defRPr>
            </a:pPr>
            <a:r>
              <a:rPr lang="en-GB" sz="1400" dirty="0">
                <a:latin typeface="Arial" panose="020B0604020202020204" pitchFamily="34" charset="0"/>
                <a:cs typeface="Arial" panose="020B0604020202020204" pitchFamily="34" charset="0"/>
              </a:rPr>
              <a:t>Hartmann-Boyce, J., Livingstone-Banks, J., Ordóñez-Mena, J.M. et al. (2021) ‘Behavioural interventions for smoking cessation: an overview and network meta-analysis’, Cochrane Database of Systematic Reviews, 1, CD013229. Available at: https://doi.org/10.1002/14651858.CD013229.pub2 (Accessed: 4 October 2026).</a:t>
            </a:r>
          </a:p>
          <a:p>
            <a:pPr>
              <a:defRPr sz="1125">
                <a:solidFill>
                  <a:srgbClr val="172B3A"/>
                </a:solidFill>
                <a:latin typeface="Bitstream Charter"/>
                <a:ea typeface="Bitstream Charter"/>
                <a:cs typeface="Bitstream Charter"/>
              </a:defRPr>
            </a:pPr>
            <a:endParaRPr lang="en-GB" sz="1200" dirty="0">
              <a:latin typeface="Arial" panose="020B0604020202020204" pitchFamily="34" charset="0"/>
              <a:cs typeface="Arial" panose="020B0604020202020204" pitchFamily="34" charset="0"/>
            </a:endParaRPr>
          </a:p>
          <a:p>
            <a:pPr>
              <a:defRPr sz="1125">
                <a:solidFill>
                  <a:srgbClr val="172B3A"/>
                </a:solidFill>
                <a:latin typeface="Bitstream Charter"/>
                <a:ea typeface="Bitstream Charter"/>
                <a:cs typeface="Bitstream Charter"/>
              </a:defRPr>
            </a:pPr>
            <a:r>
              <a:rPr lang="en-GB" sz="1400" dirty="0" err="1">
                <a:latin typeface="Arial" panose="020B0604020202020204" pitchFamily="34" charset="0"/>
                <a:cs typeface="Arial" panose="020B0604020202020204" pitchFamily="34" charset="0"/>
              </a:rPr>
              <a:t>Lindson</a:t>
            </a:r>
            <a:r>
              <a:rPr lang="en-GB" sz="1400" dirty="0">
                <a:latin typeface="Arial" panose="020B0604020202020204" pitchFamily="34" charset="0"/>
                <a:cs typeface="Arial" panose="020B0604020202020204" pitchFamily="34" charset="0"/>
              </a:rPr>
              <a:t>, N., Livingstone-Banks, J., Butler, A.R. et al. (2026) ‘Electronic cigarettes for smoking cessation’, Cochrane Database of Systematic Reviews, 8, CD010216. Available at: https://doi.org/10.1002/14651858.CD010216.pub11 (Accessed: 4 October 2026).</a:t>
            </a:r>
          </a:p>
          <a:p>
            <a:pPr>
              <a:defRPr sz="1125">
                <a:solidFill>
                  <a:srgbClr val="172B3A"/>
                </a:solidFill>
                <a:latin typeface="Bitstream Charter"/>
                <a:ea typeface="Bitstream Charter"/>
                <a:cs typeface="Bitstream Charter"/>
              </a:defRPr>
            </a:pPr>
            <a:endParaRPr sz="1100" dirty="0">
              <a:solidFill>
                <a:srgbClr val="172B3A"/>
              </a:solidFill>
              <a:latin typeface="Arial" panose="020B0604020202020204" pitchFamily="34" charset="0"/>
              <a:ea typeface="Bitstream Charter"/>
              <a:cs typeface="Arial" panose="020B0604020202020204" pitchFamily="34" charset="0"/>
            </a:endParaRPr>
          </a:p>
        </p:txBody>
      </p:sp>
      <p:sp>
        <p:nvSpPr>
          <p:cNvPr id="6" name="reference">
            <a:extLst>
              <a:ext uri="{FF2B5EF4-FFF2-40B4-BE49-F238E27FC236}">
                <a16:creationId xmlns:a16="http://schemas.microsoft.com/office/drawing/2014/main" id="{AA159BEF-F74C-48DD-98E0-8242F2BDDB3C}"/>
              </a:ext>
            </a:extLst>
          </p:cNvPr>
          <p:cNvSpPr>
            <a:spLocks noGrp="1"/>
          </p:cNvSpPr>
          <p:nvPr/>
        </p:nvSpPr>
        <p:spPr>
          <a:xfrm>
            <a:off x="647700" y="4454016"/>
            <a:ext cx="10839450" cy="666750"/>
          </a:xfrm>
          <a:prstGeom prst="rect">
            <a:avLst/>
          </a:prstGeom>
          <a:noFill/>
          <a:ln w="0">
            <a:noFill/>
            <a:prstDash val="solid"/>
          </a:ln>
        </p:spPr>
        <p:txBody>
          <a:bodyPr>
            <a:noAutofit/>
          </a:bodyPr>
          <a:lstStyle/>
          <a:p>
            <a:pPr>
              <a:defRPr sz="1125">
                <a:solidFill>
                  <a:srgbClr val="172B3A"/>
                </a:solidFill>
                <a:latin typeface="Bitstream Charter"/>
                <a:ea typeface="Bitstream Charter"/>
                <a:cs typeface="Bitstream Charter"/>
              </a:defRPr>
            </a:pPr>
            <a:endParaRPr sz="1200" dirty="0">
              <a:solidFill>
                <a:srgbClr val="172B3A"/>
              </a:solidFill>
              <a:latin typeface="Arial" panose="020B0604020202020204" pitchFamily="34" charset="0"/>
              <a:ea typeface="Bitstream Charter"/>
              <a:cs typeface="Arial" panose="020B0604020202020204" pitchFamily="34" charset="0"/>
            </a:endParaRPr>
          </a:p>
        </p:txBody>
      </p:sp>
      <p:sp>
        <p:nvSpPr>
          <p:cNvPr id="7" name="reference">
            <a:extLst>
              <a:ext uri="{FF2B5EF4-FFF2-40B4-BE49-F238E27FC236}">
                <a16:creationId xmlns:a16="http://schemas.microsoft.com/office/drawing/2014/main" id="{579544C3-6FE2-4362-9C78-986ECC78A2D2}"/>
              </a:ext>
            </a:extLst>
          </p:cNvPr>
          <p:cNvSpPr>
            <a:spLocks noGrp="1"/>
          </p:cNvSpPr>
          <p:nvPr/>
        </p:nvSpPr>
        <p:spPr>
          <a:xfrm>
            <a:off x="676275" y="4764039"/>
            <a:ext cx="10839450" cy="666750"/>
          </a:xfrm>
          <a:prstGeom prst="rect">
            <a:avLst/>
          </a:prstGeom>
          <a:noFill/>
          <a:ln w="0">
            <a:noFill/>
            <a:prstDash val="solid"/>
          </a:ln>
        </p:spPr>
        <p:txBody>
          <a:bodyPr>
            <a:noAutofit/>
          </a:bodyPr>
          <a:lstStyle/>
          <a:p>
            <a:pPr>
              <a:defRPr sz="1125">
                <a:solidFill>
                  <a:srgbClr val="172B3A"/>
                </a:solidFill>
                <a:latin typeface="Bitstream Charter"/>
                <a:ea typeface="Bitstream Charter"/>
                <a:cs typeface="Bitstream Charter"/>
              </a:defRPr>
            </a:pPr>
            <a:r>
              <a:rPr sz="1400" dirty="0">
                <a:solidFill>
                  <a:srgbClr val="172B3A"/>
                </a:solidFill>
                <a:latin typeface="Arial" panose="020B0604020202020204" pitchFamily="34" charset="0"/>
                <a:ea typeface="Bitstream Charter"/>
                <a:cs typeface="Arial" panose="020B0604020202020204" pitchFamily="34" charset="0"/>
              </a:rPr>
              <a:t>National Institute for Health and Care Excellence (NICE) (2025) Tobacco: preventing uptake, promoting quitting and treating dependence (NG209). Available at: https://www.nice.org.uk/guidance/ng209 (Accessed: 27 September 2026).</a:t>
            </a:r>
          </a:p>
        </p:txBody>
      </p:sp>
      <p:sp>
        <p:nvSpPr>
          <p:cNvPr id="8" name="reference">
            <a:extLst>
              <a:ext uri="{FF2B5EF4-FFF2-40B4-BE49-F238E27FC236}">
                <a16:creationId xmlns:a16="http://schemas.microsoft.com/office/drawing/2014/main" id="{BE9A6912-DD98-486C-8A17-C6DB6F0CB52E}"/>
              </a:ext>
            </a:extLst>
          </p:cNvPr>
          <p:cNvSpPr>
            <a:spLocks noGrp="1"/>
          </p:cNvSpPr>
          <p:nvPr/>
        </p:nvSpPr>
        <p:spPr>
          <a:xfrm>
            <a:off x="704850" y="5309727"/>
            <a:ext cx="10839450" cy="666750"/>
          </a:xfrm>
          <a:prstGeom prst="rect">
            <a:avLst/>
          </a:prstGeom>
          <a:noFill/>
          <a:ln w="0">
            <a:noFill/>
            <a:prstDash val="solid"/>
          </a:ln>
        </p:spPr>
        <p:txBody>
          <a:bodyPr>
            <a:noAutofit/>
          </a:bodyPr>
          <a:lstStyle/>
          <a:p>
            <a:pPr>
              <a:defRPr sz="1125">
                <a:solidFill>
                  <a:srgbClr val="172B3A"/>
                </a:solidFill>
                <a:latin typeface="Bitstream Charter"/>
                <a:ea typeface="Bitstream Charter"/>
                <a:cs typeface="Bitstream Charter"/>
              </a:defRPr>
            </a:pPr>
            <a:r>
              <a:rPr sz="1400" dirty="0">
                <a:solidFill>
                  <a:srgbClr val="172B3A"/>
                </a:solidFill>
                <a:latin typeface="Arial" panose="020B0604020202020204" pitchFamily="34" charset="0"/>
                <a:ea typeface="Bitstream Charter"/>
                <a:cs typeface="Arial" panose="020B0604020202020204" pitchFamily="34" charset="0"/>
              </a:rPr>
              <a:t>NHS (2025a) Vaping myths and facts. Available at: https://www.nhs.uk/better-health/quit-smoking/ready-to-quit-smoking/vaping-to-quit-smoking/vaping-myths-and-the-facts/ (Accessed: 27 September 2026).</a:t>
            </a:r>
          </a:p>
        </p:txBody>
      </p:sp>
      <p:sp>
        <p:nvSpPr>
          <p:cNvPr id="9" name="footer">
            <a:extLst>
              <a:ext uri="{FF2B5EF4-FFF2-40B4-BE49-F238E27FC236}">
                <a16:creationId xmlns:a16="http://schemas.microsoft.com/office/drawing/2014/main" id="{C37CC281-0236-43CE-92C5-DF18D426B53F}"/>
              </a:ext>
            </a:extLst>
          </p:cNvPr>
          <p:cNvSpPr>
            <a:spLocks noGrp="1"/>
          </p:cNvSpPr>
          <p:nvPr/>
        </p:nvSpPr>
        <p:spPr>
          <a:xfrm>
            <a:off x="609600" y="6496050"/>
            <a:ext cx="4572000" cy="190500"/>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endParaRPr sz="825" dirty="0">
              <a:solidFill>
                <a:srgbClr val="5C6B73"/>
              </a:solidFill>
              <a:latin typeface="Arial" panose="020B0604020202020204" pitchFamily="34" charset="0"/>
              <a:ea typeface="Bitstream Charter"/>
              <a:cs typeface="Arial" panose="020B0604020202020204" pitchFamily="34" charset="0"/>
            </a:endParaRPr>
          </a:p>
        </p:txBody>
      </p:sp>
      <p:sp>
        <p:nvSpPr>
          <p:cNvPr id="10" name="speaker">
            <a:extLst>
              <a:ext uri="{FF2B5EF4-FFF2-40B4-BE49-F238E27FC236}">
                <a16:creationId xmlns:a16="http://schemas.microsoft.com/office/drawing/2014/main" id="{0E7559AE-DE8A-4588-856A-4E285B5068FE}"/>
              </a:ext>
            </a:extLst>
          </p:cNvPr>
          <p:cNvSpPr>
            <a:spLocks noGrp="1"/>
          </p:cNvSpPr>
          <p:nvPr/>
        </p:nvSpPr>
        <p:spPr>
          <a:xfrm>
            <a:off x="7810500" y="6496050"/>
            <a:ext cx="2857500" cy="190500"/>
          </a:xfrm>
          <a:prstGeom prst="rect">
            <a:avLst/>
          </a:prstGeom>
          <a:noFill/>
          <a:ln w="0">
            <a:noFill/>
            <a:prstDash val="solid"/>
          </a:ln>
        </p:spPr>
        <p:txBody>
          <a:bodyPr>
            <a:noAutofit/>
          </a:bodyPr>
          <a:lstStyle/>
          <a:p>
            <a:pPr algn="r">
              <a:defRPr sz="825">
                <a:solidFill>
                  <a:srgbClr val="5C6B73"/>
                </a:solidFill>
                <a:latin typeface="Bitstream Charter"/>
                <a:ea typeface="Bitstream Charter"/>
                <a:cs typeface="Bitstream Charter"/>
              </a:defRPr>
            </a:pPr>
            <a:endParaRPr sz="825" dirty="0">
              <a:solidFill>
                <a:srgbClr val="5C6B73"/>
              </a:solidFill>
              <a:latin typeface="Arial" panose="020B0604020202020204" pitchFamily="34" charset="0"/>
              <a:ea typeface="Bitstream Charter"/>
              <a:cs typeface="Arial" panose="020B0604020202020204" pitchFamily="34" charset="0"/>
            </a:endParaRPr>
          </a:p>
        </p:txBody>
      </p:sp>
      <p:sp>
        <p:nvSpPr>
          <p:cNvPr id="11" name="page">
            <a:extLst>
              <a:ext uri="{FF2B5EF4-FFF2-40B4-BE49-F238E27FC236}">
                <a16:creationId xmlns:a16="http://schemas.microsoft.com/office/drawing/2014/main" id="{F8DD2885-DA37-4699-8EEC-9E5BB2E227C9}"/>
              </a:ext>
            </a:extLst>
          </p:cNvPr>
          <p:cNvSpPr>
            <a:spLocks noGrp="1"/>
          </p:cNvSpPr>
          <p:nvPr/>
        </p:nvSpPr>
        <p:spPr>
          <a:xfrm>
            <a:off x="11087100" y="6496050"/>
            <a:ext cx="495300" cy="190500"/>
          </a:xfrm>
          <a:prstGeom prst="rect">
            <a:avLst/>
          </a:prstGeom>
          <a:noFill/>
          <a:ln w="0">
            <a:noFill/>
            <a:prstDash val="solid"/>
          </a:ln>
        </p:spPr>
        <p:txBody>
          <a:bodyPr>
            <a:noAutofit/>
          </a:bodyPr>
          <a:lstStyle/>
          <a:p>
            <a:pPr algn="r">
              <a:defRPr sz="900">
                <a:solidFill>
                  <a:srgbClr val="5C6B73"/>
                </a:solidFill>
                <a:latin typeface="Bitstream Charter"/>
                <a:ea typeface="Bitstream Charter"/>
                <a:cs typeface="Bitstream Charter"/>
              </a:defRPr>
            </a:pPr>
            <a:r>
              <a:rPr sz="900">
                <a:solidFill>
                  <a:srgbClr val="5C6B73"/>
                </a:solidFill>
                <a:latin typeface="Arial" panose="020B0604020202020204" pitchFamily="34" charset="0"/>
                <a:ea typeface="Bitstream Charter"/>
                <a:cs typeface="Arial" panose="020B0604020202020204" pitchFamily="34" charset="0"/>
              </a:rPr>
              <a:t>16</a:t>
            </a:r>
          </a:p>
        </p:txBody>
      </p:sp>
      <p:sp>
        <p:nvSpPr>
          <p:cNvPr id="14" name="Rectangle 13">
            <a:extLst>
              <a:ext uri="{FF2B5EF4-FFF2-40B4-BE49-F238E27FC236}">
                <a16:creationId xmlns:a16="http://schemas.microsoft.com/office/drawing/2014/main" id="{7BD1BC10-4D87-C7F0-BFBC-9C467B34889D}"/>
              </a:ext>
            </a:extLst>
          </p:cNvPr>
          <p:cNvSpPr>
            <a:spLocks noGrp="1"/>
          </p:cNvSpPr>
          <p:nvPr/>
        </p:nvSpPr>
        <p:spPr>
          <a:xfrm>
            <a:off x="745715" y="949194"/>
            <a:ext cx="9576620" cy="135120"/>
          </a:xfrm>
          <a:prstGeom prst="rect">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2211119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a:extLst>
              <a:ext uri="{FF2B5EF4-FFF2-40B4-BE49-F238E27FC236}">
                <a16:creationId xmlns:a16="http://schemas.microsoft.com/office/drawing/2014/main" id="{A80D7B15-7E81-4BD5-A7E8-AEFB8730DE95}"/>
              </a:ext>
            </a:extLst>
          </p:cNvPr>
          <p:cNvSpPr>
            <a:spLocks noGrp="1"/>
          </p:cNvSpPr>
          <p:nvPr/>
        </p:nvSpPr>
        <p:spPr>
          <a:xfrm>
            <a:off x="609600" y="400050"/>
            <a:ext cx="8858250" cy="495300"/>
          </a:xfrm>
          <a:prstGeom prst="rect">
            <a:avLst/>
          </a:prstGeom>
          <a:noFill/>
          <a:ln w="0">
            <a:noFill/>
            <a:prstDash val="solid"/>
          </a:ln>
        </p:spPr>
        <p:txBody>
          <a:bodyPr>
            <a:noAutofit/>
          </a:bodyPr>
          <a:lstStyle/>
          <a:p>
            <a:pPr>
              <a:defRPr sz="2550" b="1">
                <a:solidFill>
                  <a:srgbClr val="102A43"/>
                </a:solidFill>
                <a:latin typeface="Bitstream Charter"/>
                <a:ea typeface="Bitstream Charter"/>
                <a:cs typeface="Bitstream Charter"/>
              </a:defRPr>
            </a:pPr>
            <a:r>
              <a:rPr sz="2800" b="1" dirty="0">
                <a:solidFill>
                  <a:srgbClr val="102A43"/>
                </a:solidFill>
                <a:latin typeface="Arial" panose="020B0604020202020204" pitchFamily="34" charset="0"/>
                <a:ea typeface="Bitstream Charter"/>
                <a:cs typeface="Arial" panose="020B0604020202020204" pitchFamily="34" charset="0"/>
              </a:rPr>
              <a:t>References</a:t>
            </a:r>
            <a:endParaRPr sz="850" b="1" dirty="0">
              <a:solidFill>
                <a:srgbClr val="102A43"/>
              </a:solidFill>
              <a:latin typeface="Arial" panose="020B0604020202020204" pitchFamily="34" charset="0"/>
              <a:ea typeface="Bitstream Charter"/>
              <a:cs typeface="Arial" panose="020B0604020202020204" pitchFamily="34" charset="0"/>
            </a:endParaRPr>
          </a:p>
        </p:txBody>
      </p:sp>
      <p:sp>
        <p:nvSpPr>
          <p:cNvPr id="2" name="subtitle">
            <a:extLst>
              <a:ext uri="{FF2B5EF4-FFF2-40B4-BE49-F238E27FC236}">
                <a16:creationId xmlns:a16="http://schemas.microsoft.com/office/drawing/2014/main" id="{D9856B6B-E021-4017-BD10-BCB75E321078}"/>
              </a:ext>
            </a:extLst>
          </p:cNvPr>
          <p:cNvSpPr>
            <a:spLocks noGrp="1"/>
          </p:cNvSpPr>
          <p:nvPr/>
        </p:nvSpPr>
        <p:spPr>
          <a:xfrm>
            <a:off x="628650" y="952500"/>
            <a:ext cx="9810750" cy="285750"/>
          </a:xfrm>
          <a:prstGeom prst="rect">
            <a:avLst/>
          </a:prstGeom>
          <a:noFill/>
          <a:ln w="0">
            <a:noFill/>
            <a:prstDash val="solid"/>
          </a:ln>
        </p:spPr>
        <p:txBody>
          <a:bodyPr>
            <a:noAutofit/>
          </a:bodyPr>
          <a:lstStyle/>
          <a:p>
            <a:pPr>
              <a:defRPr sz="1200">
                <a:solidFill>
                  <a:srgbClr val="5C6B73"/>
                </a:solidFill>
                <a:latin typeface="Bitstream Charter"/>
                <a:ea typeface="Bitstream Charter"/>
                <a:cs typeface="Bitstream Charter"/>
              </a:defRPr>
            </a:pPr>
            <a:endParaRPr sz="850" dirty="0">
              <a:solidFill>
                <a:srgbClr val="5C6B73"/>
              </a:solidFill>
              <a:latin typeface="Arial" panose="020B0604020202020204" pitchFamily="34" charset="0"/>
              <a:ea typeface="Bitstream Charter"/>
              <a:cs typeface="Arial" panose="020B0604020202020204" pitchFamily="34" charset="0"/>
            </a:endParaRPr>
          </a:p>
        </p:txBody>
      </p:sp>
      <p:sp>
        <p:nvSpPr>
          <p:cNvPr id="4" name="reference">
            <a:extLst>
              <a:ext uri="{FF2B5EF4-FFF2-40B4-BE49-F238E27FC236}">
                <a16:creationId xmlns:a16="http://schemas.microsoft.com/office/drawing/2014/main" id="{E957DFE9-78CA-45A2-9E5C-FBF3B98C2DE3}"/>
              </a:ext>
            </a:extLst>
          </p:cNvPr>
          <p:cNvSpPr>
            <a:spLocks noGrp="1"/>
          </p:cNvSpPr>
          <p:nvPr/>
        </p:nvSpPr>
        <p:spPr>
          <a:xfrm>
            <a:off x="742950" y="2282159"/>
            <a:ext cx="10839450" cy="590550"/>
          </a:xfrm>
          <a:prstGeom prst="rect">
            <a:avLst/>
          </a:prstGeom>
          <a:noFill/>
          <a:ln w="0">
            <a:noFill/>
            <a:prstDash val="solid"/>
          </a:ln>
        </p:spPr>
        <p:txBody>
          <a:bodyPr>
            <a:noAutofit/>
          </a:bodyPr>
          <a:lstStyle/>
          <a:p>
            <a:pPr>
              <a:defRPr sz="1050">
                <a:solidFill>
                  <a:srgbClr val="172B3A"/>
                </a:solidFill>
                <a:latin typeface="Bitstream Charter"/>
                <a:ea typeface="Bitstream Charter"/>
                <a:cs typeface="Bitstream Charter"/>
              </a:defRPr>
            </a:pPr>
            <a:r>
              <a:rPr sz="1400" dirty="0">
                <a:solidFill>
                  <a:srgbClr val="172B3A"/>
                </a:solidFill>
                <a:latin typeface="Arial" panose="020B0604020202020204" pitchFamily="34" charset="0"/>
                <a:ea typeface="Bitstream Charter"/>
                <a:cs typeface="Arial" panose="020B0604020202020204" pitchFamily="34" charset="0"/>
              </a:rPr>
              <a:t>NHS (2025b) Quit smoking. Available at: https://www.nhs.uk/better-health/quit-smoking/ (Accessed: 27 September 2026).</a:t>
            </a:r>
          </a:p>
        </p:txBody>
      </p:sp>
      <p:sp>
        <p:nvSpPr>
          <p:cNvPr id="5" name="reference">
            <a:extLst>
              <a:ext uri="{FF2B5EF4-FFF2-40B4-BE49-F238E27FC236}">
                <a16:creationId xmlns:a16="http://schemas.microsoft.com/office/drawing/2014/main" id="{44147A52-BE80-4EC4-B5B2-1EDA0852C3DD}"/>
              </a:ext>
            </a:extLst>
          </p:cNvPr>
          <p:cNvSpPr>
            <a:spLocks noGrp="1"/>
          </p:cNvSpPr>
          <p:nvPr/>
        </p:nvSpPr>
        <p:spPr>
          <a:xfrm>
            <a:off x="742950" y="2703256"/>
            <a:ext cx="10839450" cy="590550"/>
          </a:xfrm>
          <a:prstGeom prst="rect">
            <a:avLst/>
          </a:prstGeom>
          <a:noFill/>
          <a:ln w="0">
            <a:noFill/>
            <a:prstDash val="solid"/>
          </a:ln>
        </p:spPr>
        <p:txBody>
          <a:bodyPr>
            <a:noAutofit/>
          </a:bodyPr>
          <a:lstStyle/>
          <a:p>
            <a:pPr>
              <a:defRPr sz="1050">
                <a:solidFill>
                  <a:srgbClr val="172B3A"/>
                </a:solidFill>
                <a:latin typeface="Bitstream Charter"/>
                <a:ea typeface="Bitstream Charter"/>
                <a:cs typeface="Bitstream Charter"/>
              </a:defRPr>
            </a:pPr>
            <a:r>
              <a:rPr sz="1400" dirty="0">
                <a:solidFill>
                  <a:srgbClr val="172B3A"/>
                </a:solidFill>
                <a:latin typeface="Arial" panose="020B0604020202020204" pitchFamily="34" charset="0"/>
                <a:ea typeface="Bitstream Charter"/>
                <a:cs typeface="Arial" panose="020B0604020202020204" pitchFamily="34" charset="0"/>
              </a:rPr>
              <a:t>NHS (2025c) What could happen when you quit smoking. Available at: https://www.nhs.uk/better-health/quit-smoking/ready-to-quit-smoking/what-could-happen-when-you-quit-smoking/ (Accessed: 27 September 2026).</a:t>
            </a:r>
            <a:endParaRPr lang="en-GB" sz="1400" dirty="0">
              <a:solidFill>
                <a:srgbClr val="172B3A"/>
              </a:solidFill>
              <a:latin typeface="Arial" panose="020B0604020202020204" pitchFamily="34" charset="0"/>
              <a:ea typeface="Bitstream Charter"/>
              <a:cs typeface="Arial" panose="020B0604020202020204" pitchFamily="34" charset="0"/>
            </a:endParaRPr>
          </a:p>
          <a:p>
            <a:pPr>
              <a:defRPr sz="1050">
                <a:solidFill>
                  <a:srgbClr val="172B3A"/>
                </a:solidFill>
                <a:latin typeface="Bitstream Charter"/>
                <a:ea typeface="Bitstream Charter"/>
                <a:cs typeface="Bitstream Charter"/>
              </a:defRPr>
            </a:pPr>
            <a:endParaRPr lang="en-GB" sz="1200" dirty="0">
              <a:solidFill>
                <a:srgbClr val="172B3A"/>
              </a:solidFill>
              <a:latin typeface="Arial" panose="020B0604020202020204" pitchFamily="34" charset="0"/>
              <a:ea typeface="Bitstream Charter"/>
              <a:cs typeface="Arial" panose="020B0604020202020204" pitchFamily="34" charset="0"/>
            </a:endParaRPr>
          </a:p>
          <a:p>
            <a:pPr>
              <a:defRPr sz="1050">
                <a:solidFill>
                  <a:srgbClr val="172B3A"/>
                </a:solidFill>
                <a:latin typeface="Bitstream Charter"/>
                <a:ea typeface="Bitstream Charter"/>
                <a:cs typeface="Bitstream Charter"/>
              </a:defRPr>
            </a:pPr>
            <a:r>
              <a:rPr lang="en-GB" sz="1400" dirty="0">
                <a:latin typeface="Arial" panose="020B0604020202020204" pitchFamily="34" charset="0"/>
                <a:cs typeface="Arial" panose="020B0604020202020204" pitchFamily="34" charset="0"/>
              </a:rPr>
              <a:t>NHS (2025d) Managing nicotine withdrawal symptoms. Available at: https://www.nhs.uk/better-health/quit-smoking/staying-smoke-free/managing-nicotine-withdrawal-symptoms/ (Accessed: 4 October 2026).</a:t>
            </a:r>
          </a:p>
          <a:p>
            <a:pPr>
              <a:defRPr sz="1050">
                <a:solidFill>
                  <a:srgbClr val="172B3A"/>
                </a:solidFill>
                <a:latin typeface="Bitstream Charter"/>
                <a:ea typeface="Bitstream Charter"/>
                <a:cs typeface="Bitstream Charter"/>
              </a:defRPr>
            </a:pPr>
            <a:endParaRPr sz="1100" dirty="0">
              <a:solidFill>
                <a:srgbClr val="172B3A"/>
              </a:solidFill>
              <a:latin typeface="Arial" panose="020B0604020202020204" pitchFamily="34" charset="0"/>
              <a:ea typeface="Bitstream Charter"/>
              <a:cs typeface="Arial" panose="020B0604020202020204" pitchFamily="34" charset="0"/>
            </a:endParaRPr>
          </a:p>
        </p:txBody>
      </p:sp>
      <p:sp>
        <p:nvSpPr>
          <p:cNvPr id="6" name="reference">
            <a:extLst>
              <a:ext uri="{FF2B5EF4-FFF2-40B4-BE49-F238E27FC236}">
                <a16:creationId xmlns:a16="http://schemas.microsoft.com/office/drawing/2014/main" id="{355C9915-707A-4D4F-9037-797E3237FF75}"/>
              </a:ext>
            </a:extLst>
          </p:cNvPr>
          <p:cNvSpPr>
            <a:spLocks noGrp="1"/>
          </p:cNvSpPr>
          <p:nvPr/>
        </p:nvSpPr>
        <p:spPr>
          <a:xfrm>
            <a:off x="714373" y="3840419"/>
            <a:ext cx="10782300" cy="590550"/>
          </a:xfrm>
          <a:prstGeom prst="rect">
            <a:avLst/>
          </a:prstGeom>
          <a:noFill/>
          <a:ln w="0">
            <a:noFill/>
            <a:prstDash val="solid"/>
          </a:ln>
        </p:spPr>
        <p:txBody>
          <a:bodyPr>
            <a:noAutofit/>
          </a:bodyPr>
          <a:lstStyle/>
          <a:p>
            <a:pPr>
              <a:defRPr sz="1050">
                <a:solidFill>
                  <a:srgbClr val="172B3A"/>
                </a:solidFill>
                <a:latin typeface="Bitstream Charter"/>
                <a:ea typeface="Bitstream Charter"/>
                <a:cs typeface="Bitstream Charter"/>
              </a:defRPr>
            </a:pPr>
            <a:r>
              <a:rPr sz="1400" dirty="0">
                <a:solidFill>
                  <a:srgbClr val="172B3A"/>
                </a:solidFill>
                <a:latin typeface="Arial" panose="020B0604020202020204" pitchFamily="34" charset="0"/>
                <a:ea typeface="Bitstream Charter"/>
                <a:cs typeface="Arial" panose="020B0604020202020204" pitchFamily="34" charset="0"/>
              </a:rPr>
              <a:t>Office for Health Improvement and Disparities (OHID) (2022) Nicotine vaping in England: 2022 evidence update. Available at: https://www.gov.uk/government/publications/nicotine-vaping-in-england-2022-evidence-update (Accessed: 27 September 2026).</a:t>
            </a:r>
          </a:p>
        </p:txBody>
      </p:sp>
      <p:sp>
        <p:nvSpPr>
          <p:cNvPr id="7" name="reference">
            <a:extLst>
              <a:ext uri="{FF2B5EF4-FFF2-40B4-BE49-F238E27FC236}">
                <a16:creationId xmlns:a16="http://schemas.microsoft.com/office/drawing/2014/main" id="{2DDFFD21-41DB-4718-91AC-53C02D099BEB}"/>
              </a:ext>
            </a:extLst>
          </p:cNvPr>
          <p:cNvSpPr>
            <a:spLocks noGrp="1"/>
          </p:cNvSpPr>
          <p:nvPr/>
        </p:nvSpPr>
        <p:spPr>
          <a:xfrm>
            <a:off x="742949" y="4430969"/>
            <a:ext cx="10772775" cy="590550"/>
          </a:xfrm>
          <a:prstGeom prst="rect">
            <a:avLst/>
          </a:prstGeom>
          <a:noFill/>
          <a:ln w="0">
            <a:noFill/>
            <a:prstDash val="solid"/>
          </a:ln>
        </p:spPr>
        <p:txBody>
          <a:bodyPr>
            <a:noAutofit/>
          </a:bodyPr>
          <a:lstStyle/>
          <a:p>
            <a:pPr>
              <a:defRPr sz="1050">
                <a:solidFill>
                  <a:srgbClr val="172B3A"/>
                </a:solidFill>
                <a:latin typeface="Bitstream Charter"/>
                <a:ea typeface="Bitstream Charter"/>
                <a:cs typeface="Bitstream Charter"/>
              </a:defRPr>
            </a:pPr>
            <a:r>
              <a:rPr sz="1400" dirty="0">
                <a:solidFill>
                  <a:srgbClr val="172B3A"/>
                </a:solidFill>
                <a:latin typeface="Arial" panose="020B0604020202020204" pitchFamily="34" charset="0"/>
                <a:ea typeface="Bitstream Charter"/>
                <a:cs typeface="Arial" panose="020B0604020202020204" pitchFamily="34" charset="0"/>
              </a:rPr>
              <a:t>Office for Health Improvement and Disparities (OHID) (2023) Stoptober 2023 campaign toolkit. Available at: https://assets.nhs.uk/campaign-resource-centre-v3-production/documents/Stoptober_2023_Campaign_Toolkit.pdf (Accessed: 27 September 2026).</a:t>
            </a:r>
          </a:p>
        </p:txBody>
      </p:sp>
      <p:sp>
        <p:nvSpPr>
          <p:cNvPr id="8" name="reference">
            <a:extLst>
              <a:ext uri="{FF2B5EF4-FFF2-40B4-BE49-F238E27FC236}">
                <a16:creationId xmlns:a16="http://schemas.microsoft.com/office/drawing/2014/main" id="{98EA68A1-681B-4355-852C-9549FA2F6C0E}"/>
              </a:ext>
            </a:extLst>
          </p:cNvPr>
          <p:cNvSpPr>
            <a:spLocks noGrp="1"/>
          </p:cNvSpPr>
          <p:nvPr/>
        </p:nvSpPr>
        <p:spPr>
          <a:xfrm>
            <a:off x="742949" y="5207794"/>
            <a:ext cx="10725151" cy="590550"/>
          </a:xfrm>
          <a:prstGeom prst="rect">
            <a:avLst/>
          </a:prstGeom>
          <a:noFill/>
          <a:ln w="0">
            <a:noFill/>
            <a:prstDash val="solid"/>
          </a:ln>
        </p:spPr>
        <p:txBody>
          <a:bodyPr>
            <a:noAutofit/>
          </a:bodyPr>
          <a:lstStyle/>
          <a:p>
            <a:pPr>
              <a:defRPr sz="1050">
                <a:solidFill>
                  <a:srgbClr val="172B3A"/>
                </a:solidFill>
                <a:latin typeface="Bitstream Charter"/>
                <a:ea typeface="Bitstream Charter"/>
                <a:cs typeface="Bitstream Charter"/>
              </a:defRPr>
            </a:pPr>
            <a:r>
              <a:rPr sz="1400" dirty="0">
                <a:solidFill>
                  <a:srgbClr val="172B3A"/>
                </a:solidFill>
                <a:latin typeface="Arial" panose="020B0604020202020204" pitchFamily="34" charset="0"/>
                <a:ea typeface="Bitstream Charter"/>
                <a:cs typeface="Arial" panose="020B0604020202020204" pitchFamily="34" charset="0"/>
              </a:rPr>
              <a:t>Office for National Statistics (ONS) (2025) Adult smoking habits in the UK: 2024. Available at: https://www.ons.gov.uk/peoplepopulationandcommunity/healthandsocialcare/healthandlifeexpectancies/bulletins/adultsmokinghabitsingreatbritain/2024 (Accessed: 27 September 2026).</a:t>
            </a:r>
            <a:endParaRPr lang="en-GB" sz="1400" dirty="0">
              <a:solidFill>
                <a:srgbClr val="172B3A"/>
              </a:solidFill>
              <a:latin typeface="Arial" panose="020B0604020202020204" pitchFamily="34" charset="0"/>
              <a:ea typeface="Bitstream Charter"/>
              <a:cs typeface="Arial" panose="020B0604020202020204" pitchFamily="34" charset="0"/>
            </a:endParaRPr>
          </a:p>
          <a:p>
            <a:pPr>
              <a:defRPr sz="1050">
                <a:solidFill>
                  <a:srgbClr val="172B3A"/>
                </a:solidFill>
                <a:latin typeface="Bitstream Charter"/>
                <a:ea typeface="Bitstream Charter"/>
                <a:cs typeface="Bitstream Charter"/>
              </a:defRPr>
            </a:pPr>
            <a:endParaRPr lang="en-GB" sz="1100" dirty="0">
              <a:solidFill>
                <a:srgbClr val="172B3A"/>
              </a:solidFill>
              <a:latin typeface="Arial" panose="020B0604020202020204" pitchFamily="34" charset="0"/>
              <a:ea typeface="Bitstream Charter"/>
              <a:cs typeface="Arial" panose="020B0604020202020204" pitchFamily="34" charset="0"/>
            </a:endParaRPr>
          </a:p>
          <a:p>
            <a:pPr>
              <a:defRPr sz="1050">
                <a:solidFill>
                  <a:srgbClr val="172B3A"/>
                </a:solidFill>
                <a:latin typeface="Bitstream Charter"/>
                <a:ea typeface="Bitstream Charter"/>
                <a:cs typeface="Bitstream Charter"/>
              </a:defRPr>
            </a:pPr>
            <a:endParaRPr lang="en-GB" sz="1100" dirty="0">
              <a:solidFill>
                <a:srgbClr val="172B3A"/>
              </a:solidFill>
              <a:latin typeface="Arial" panose="020B0604020202020204" pitchFamily="34" charset="0"/>
              <a:ea typeface="Bitstream Charter"/>
              <a:cs typeface="Arial" panose="020B0604020202020204" pitchFamily="34" charset="0"/>
            </a:endParaRPr>
          </a:p>
          <a:p>
            <a:pPr>
              <a:defRPr sz="1050">
                <a:solidFill>
                  <a:srgbClr val="172B3A"/>
                </a:solidFill>
                <a:latin typeface="Bitstream Charter"/>
                <a:ea typeface="Bitstream Charter"/>
                <a:cs typeface="Bitstream Charter"/>
              </a:defRPr>
            </a:pPr>
            <a:endParaRPr sz="1100" dirty="0">
              <a:solidFill>
                <a:srgbClr val="172B3A"/>
              </a:solidFill>
              <a:latin typeface="Arial" panose="020B0604020202020204" pitchFamily="34" charset="0"/>
              <a:ea typeface="Bitstream Charter"/>
              <a:cs typeface="Arial" panose="020B0604020202020204" pitchFamily="34" charset="0"/>
            </a:endParaRPr>
          </a:p>
        </p:txBody>
      </p:sp>
      <p:sp>
        <p:nvSpPr>
          <p:cNvPr id="9" name="reference">
            <a:extLst>
              <a:ext uri="{FF2B5EF4-FFF2-40B4-BE49-F238E27FC236}">
                <a16:creationId xmlns:a16="http://schemas.microsoft.com/office/drawing/2014/main" id="{554A798D-F812-4EDF-97B5-66909D8E918D}"/>
              </a:ext>
            </a:extLst>
          </p:cNvPr>
          <p:cNvSpPr>
            <a:spLocks noGrp="1"/>
          </p:cNvSpPr>
          <p:nvPr/>
        </p:nvSpPr>
        <p:spPr>
          <a:xfrm>
            <a:off x="628650" y="4814887"/>
            <a:ext cx="10839450" cy="590550"/>
          </a:xfrm>
          <a:prstGeom prst="rect">
            <a:avLst/>
          </a:prstGeom>
          <a:noFill/>
          <a:ln w="0">
            <a:noFill/>
            <a:prstDash val="solid"/>
          </a:ln>
        </p:spPr>
        <p:txBody>
          <a:bodyPr>
            <a:noAutofit/>
          </a:bodyPr>
          <a:lstStyle/>
          <a:p>
            <a:pPr>
              <a:defRPr sz="1050">
                <a:solidFill>
                  <a:srgbClr val="172B3A"/>
                </a:solidFill>
                <a:latin typeface="Bitstream Charter"/>
                <a:ea typeface="Bitstream Charter"/>
                <a:cs typeface="Bitstream Charter"/>
              </a:defRPr>
            </a:pPr>
            <a:endParaRPr sz="1100" dirty="0">
              <a:solidFill>
                <a:srgbClr val="172B3A"/>
              </a:solidFill>
              <a:latin typeface="Arial" panose="020B0604020202020204" pitchFamily="34" charset="0"/>
              <a:ea typeface="Bitstream Charter"/>
              <a:cs typeface="Arial" panose="020B0604020202020204" pitchFamily="34" charset="0"/>
            </a:endParaRPr>
          </a:p>
        </p:txBody>
      </p:sp>
      <p:sp>
        <p:nvSpPr>
          <p:cNvPr id="11" name="source-note-text">
            <a:extLst>
              <a:ext uri="{FF2B5EF4-FFF2-40B4-BE49-F238E27FC236}">
                <a16:creationId xmlns:a16="http://schemas.microsoft.com/office/drawing/2014/main" id="{6ED62430-39A9-4FD2-9EF4-82CF47C776E9}"/>
              </a:ext>
            </a:extLst>
          </p:cNvPr>
          <p:cNvSpPr>
            <a:spLocks noGrp="1"/>
          </p:cNvSpPr>
          <p:nvPr/>
        </p:nvSpPr>
        <p:spPr>
          <a:xfrm>
            <a:off x="876300" y="6048375"/>
            <a:ext cx="10420350" cy="133350"/>
          </a:xfrm>
          <a:prstGeom prst="rect">
            <a:avLst/>
          </a:prstGeom>
          <a:noFill/>
          <a:ln w="0">
            <a:noFill/>
            <a:prstDash val="solid"/>
          </a:ln>
        </p:spPr>
        <p:txBody>
          <a:bodyPr>
            <a:noAutofit/>
          </a:bodyPr>
          <a:lstStyle/>
          <a:p>
            <a:pPr algn="ctr">
              <a:defRPr sz="750">
                <a:solidFill>
                  <a:srgbClr val="102A43"/>
                </a:solidFill>
                <a:latin typeface="Bitstream Charter"/>
                <a:ea typeface="Bitstream Charter"/>
                <a:cs typeface="Bitstream Charter"/>
              </a:defRPr>
            </a:pPr>
            <a:endParaRPr sz="750" dirty="0">
              <a:solidFill>
                <a:srgbClr val="102A43"/>
              </a:solidFill>
              <a:latin typeface="Arial" panose="020B0604020202020204" pitchFamily="34" charset="0"/>
              <a:ea typeface="Bitstream Charter"/>
              <a:cs typeface="Arial" panose="020B0604020202020204" pitchFamily="34" charset="0"/>
            </a:endParaRPr>
          </a:p>
        </p:txBody>
      </p:sp>
      <p:sp>
        <p:nvSpPr>
          <p:cNvPr id="12" name="footer">
            <a:extLst>
              <a:ext uri="{FF2B5EF4-FFF2-40B4-BE49-F238E27FC236}">
                <a16:creationId xmlns:a16="http://schemas.microsoft.com/office/drawing/2014/main" id="{9F7F8DC5-CB19-4839-831D-EBB5984C0B29}"/>
              </a:ext>
            </a:extLst>
          </p:cNvPr>
          <p:cNvSpPr>
            <a:spLocks noGrp="1"/>
          </p:cNvSpPr>
          <p:nvPr/>
        </p:nvSpPr>
        <p:spPr>
          <a:xfrm>
            <a:off x="609600" y="6496050"/>
            <a:ext cx="4572000" cy="190500"/>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endParaRPr sz="825" dirty="0">
              <a:solidFill>
                <a:srgbClr val="5C6B73"/>
              </a:solidFill>
              <a:latin typeface="Arial" panose="020B0604020202020204" pitchFamily="34" charset="0"/>
              <a:ea typeface="Bitstream Charter"/>
              <a:cs typeface="Arial" panose="020B0604020202020204" pitchFamily="34" charset="0"/>
            </a:endParaRPr>
          </a:p>
        </p:txBody>
      </p:sp>
      <p:sp>
        <p:nvSpPr>
          <p:cNvPr id="13" name="speaker">
            <a:extLst>
              <a:ext uri="{FF2B5EF4-FFF2-40B4-BE49-F238E27FC236}">
                <a16:creationId xmlns:a16="http://schemas.microsoft.com/office/drawing/2014/main" id="{199ED940-F1A5-4A61-B595-C31AE7084DE5}"/>
              </a:ext>
            </a:extLst>
          </p:cNvPr>
          <p:cNvSpPr>
            <a:spLocks noGrp="1"/>
          </p:cNvSpPr>
          <p:nvPr/>
        </p:nvSpPr>
        <p:spPr>
          <a:xfrm>
            <a:off x="7581900" y="6496050"/>
            <a:ext cx="2857500" cy="190500"/>
          </a:xfrm>
          <a:prstGeom prst="rect">
            <a:avLst/>
          </a:prstGeom>
          <a:noFill/>
          <a:ln w="0">
            <a:noFill/>
            <a:prstDash val="solid"/>
          </a:ln>
        </p:spPr>
        <p:txBody>
          <a:bodyPr>
            <a:noAutofit/>
          </a:bodyPr>
          <a:lstStyle/>
          <a:p>
            <a:pPr algn="r">
              <a:defRPr sz="825">
                <a:solidFill>
                  <a:srgbClr val="5C6B73"/>
                </a:solidFill>
                <a:latin typeface="Bitstream Charter"/>
                <a:ea typeface="Bitstream Charter"/>
                <a:cs typeface="Bitstream Charter"/>
              </a:defRPr>
            </a:pPr>
            <a:endParaRPr sz="825" dirty="0">
              <a:solidFill>
                <a:srgbClr val="5C6B73"/>
              </a:solidFill>
              <a:latin typeface="Arial" panose="020B0604020202020204" pitchFamily="34" charset="0"/>
              <a:ea typeface="Bitstream Charter"/>
              <a:cs typeface="Arial" panose="020B0604020202020204" pitchFamily="34" charset="0"/>
            </a:endParaRPr>
          </a:p>
        </p:txBody>
      </p:sp>
      <p:sp>
        <p:nvSpPr>
          <p:cNvPr id="14" name="page">
            <a:extLst>
              <a:ext uri="{FF2B5EF4-FFF2-40B4-BE49-F238E27FC236}">
                <a16:creationId xmlns:a16="http://schemas.microsoft.com/office/drawing/2014/main" id="{37C44509-830F-4470-A4F9-3B0618FAC83A}"/>
              </a:ext>
            </a:extLst>
          </p:cNvPr>
          <p:cNvSpPr>
            <a:spLocks noGrp="1"/>
          </p:cNvSpPr>
          <p:nvPr/>
        </p:nvSpPr>
        <p:spPr>
          <a:xfrm>
            <a:off x="11087100" y="6496050"/>
            <a:ext cx="495300" cy="190500"/>
          </a:xfrm>
          <a:prstGeom prst="rect">
            <a:avLst/>
          </a:prstGeom>
          <a:noFill/>
          <a:ln w="0">
            <a:noFill/>
            <a:prstDash val="solid"/>
          </a:ln>
        </p:spPr>
        <p:txBody>
          <a:bodyPr>
            <a:noAutofit/>
          </a:bodyPr>
          <a:lstStyle/>
          <a:p>
            <a:pPr algn="r">
              <a:defRPr sz="900">
                <a:solidFill>
                  <a:srgbClr val="5C6B73"/>
                </a:solidFill>
                <a:latin typeface="Bitstream Charter"/>
                <a:ea typeface="Bitstream Charter"/>
                <a:cs typeface="Bitstream Charter"/>
              </a:defRPr>
            </a:pPr>
            <a:r>
              <a:rPr sz="900">
                <a:solidFill>
                  <a:srgbClr val="5C6B73"/>
                </a:solidFill>
                <a:latin typeface="Arial" panose="020B0604020202020204" pitchFamily="34" charset="0"/>
                <a:ea typeface="Bitstream Charter"/>
                <a:cs typeface="Arial" panose="020B0604020202020204" pitchFamily="34" charset="0"/>
              </a:rPr>
              <a:t>17</a:t>
            </a:r>
          </a:p>
        </p:txBody>
      </p:sp>
      <p:sp>
        <p:nvSpPr>
          <p:cNvPr id="17" name="TextBox 16">
            <a:extLst>
              <a:ext uri="{FF2B5EF4-FFF2-40B4-BE49-F238E27FC236}">
                <a16:creationId xmlns:a16="http://schemas.microsoft.com/office/drawing/2014/main" id="{AA4E8D73-9E27-1BA9-CBE0-9DCD39F4B0C9}"/>
              </a:ext>
            </a:extLst>
          </p:cNvPr>
          <p:cNvSpPr txBox="1"/>
          <p:nvPr/>
        </p:nvSpPr>
        <p:spPr>
          <a:xfrm>
            <a:off x="742950" y="1634250"/>
            <a:ext cx="8591550" cy="523220"/>
          </a:xfrm>
          <a:prstGeom prst="rect">
            <a:avLst/>
          </a:prstGeom>
          <a:noFill/>
        </p:spPr>
        <p:txBody>
          <a:bodyPr wrap="square">
            <a:spAutoFit/>
          </a:bodyPr>
          <a:lstStyle/>
          <a:p>
            <a:pPr algn="l">
              <a:spcAft>
                <a:spcPts val="700"/>
              </a:spcAft>
              <a:defRPr sz="819">
                <a:latin typeface="Arial"/>
              </a:defRPr>
            </a:pPr>
            <a:r>
              <a:rPr lang="en-GB" sz="1400" dirty="0"/>
              <a:t>NICE (2014) Behaviour change: individual approaches (PH49). Available at: https://www.nice.org.uk/guidance/ph49 (Accessed: 4 October 2026).</a:t>
            </a:r>
          </a:p>
        </p:txBody>
      </p:sp>
      <p:sp>
        <p:nvSpPr>
          <p:cNvPr id="19" name="Rectangle 18">
            <a:extLst>
              <a:ext uri="{FF2B5EF4-FFF2-40B4-BE49-F238E27FC236}">
                <a16:creationId xmlns:a16="http://schemas.microsoft.com/office/drawing/2014/main" id="{6CC73D37-9433-B666-05AA-E1EE5DFB5C17}"/>
              </a:ext>
            </a:extLst>
          </p:cNvPr>
          <p:cNvSpPr>
            <a:spLocks noGrp="1"/>
          </p:cNvSpPr>
          <p:nvPr/>
        </p:nvSpPr>
        <p:spPr>
          <a:xfrm>
            <a:off x="685800" y="1007880"/>
            <a:ext cx="9576620" cy="135120"/>
          </a:xfrm>
          <a:prstGeom prst="rect">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428280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F0755E6-B05F-F508-071A-EBADCFFA66B0}"/>
              </a:ext>
            </a:extLst>
          </p:cNvPr>
          <p:cNvSpPr txBox="1"/>
          <p:nvPr/>
        </p:nvSpPr>
        <p:spPr>
          <a:xfrm>
            <a:off x="875070" y="1288663"/>
            <a:ext cx="10019071" cy="5047536"/>
          </a:xfrm>
          <a:prstGeom prst="rect">
            <a:avLst/>
          </a:prstGeom>
          <a:noFill/>
        </p:spPr>
        <p:txBody>
          <a:bodyPr wrap="square">
            <a:spAutoFit/>
          </a:bodyPr>
          <a:lstStyle/>
          <a:p>
            <a:pPr>
              <a:defRPr sz="1050">
                <a:solidFill>
                  <a:srgbClr val="172B3A"/>
                </a:solidFill>
                <a:latin typeface="Bitstream Charter"/>
                <a:ea typeface="Bitstream Charter"/>
                <a:cs typeface="Bitstream Charter"/>
              </a:defRPr>
            </a:pPr>
            <a:r>
              <a:rPr lang="en-GB" sz="1400" dirty="0">
                <a:latin typeface="Arial" panose="020B0604020202020204" pitchFamily="34" charset="0"/>
                <a:cs typeface="Arial" panose="020B0604020202020204" pitchFamily="34" charset="0"/>
              </a:rPr>
              <a:t>Office for Health Improvement and Disparities (OHID) (2025) Smoking profile: statistical commentary, November 2025. Available at: https://www.gov.uk/government/statistics/smoking-profile-november-2025-update/smoking-profile-statistical-commentary-november-2025 (Accessed: 4 October 2026).</a:t>
            </a:r>
            <a:endParaRPr lang="en-GB" sz="1400" dirty="0">
              <a:solidFill>
                <a:srgbClr val="172B3A"/>
              </a:solidFill>
              <a:latin typeface="Arial" panose="020B0604020202020204" pitchFamily="34" charset="0"/>
              <a:ea typeface="Bitstream Charter"/>
              <a:cs typeface="Arial" panose="020B0604020202020204" pitchFamily="34" charset="0"/>
            </a:endParaRPr>
          </a:p>
          <a:p>
            <a:pPr>
              <a:defRPr sz="1050">
                <a:solidFill>
                  <a:srgbClr val="172B3A"/>
                </a:solidFill>
                <a:latin typeface="Bitstream Charter"/>
                <a:ea typeface="Bitstream Charter"/>
                <a:cs typeface="Bitstream Charter"/>
              </a:defRPr>
            </a:pPr>
            <a:endParaRPr lang="en-GB" sz="1200" dirty="0">
              <a:solidFill>
                <a:srgbClr val="172B3A"/>
              </a:solidFill>
              <a:latin typeface="Arial" panose="020B0604020202020204" pitchFamily="34" charset="0"/>
              <a:ea typeface="Bitstream Charter"/>
              <a:cs typeface="Arial" panose="020B0604020202020204" pitchFamily="34" charset="0"/>
            </a:endParaRPr>
          </a:p>
          <a:p>
            <a:pPr>
              <a:defRPr sz="1050">
                <a:solidFill>
                  <a:srgbClr val="172B3A"/>
                </a:solidFill>
                <a:latin typeface="Bitstream Charter"/>
                <a:ea typeface="Bitstream Charter"/>
                <a:cs typeface="Bitstream Charter"/>
              </a:defRPr>
            </a:pPr>
            <a:r>
              <a:rPr lang="en-GB" sz="1400" dirty="0">
                <a:solidFill>
                  <a:srgbClr val="172B3A"/>
                </a:solidFill>
                <a:latin typeface="Arial" panose="020B0604020202020204" pitchFamily="34" charset="0"/>
                <a:ea typeface="Bitstream Charter"/>
                <a:cs typeface="Arial" panose="020B0604020202020204" pitchFamily="34" charset="0"/>
              </a:rPr>
              <a:t>Rosenstock, I.M., </a:t>
            </a:r>
            <a:r>
              <a:rPr lang="en-GB" sz="1400" dirty="0" err="1">
                <a:solidFill>
                  <a:srgbClr val="172B3A"/>
                </a:solidFill>
                <a:latin typeface="Arial" panose="020B0604020202020204" pitchFamily="34" charset="0"/>
                <a:ea typeface="Bitstream Charter"/>
                <a:cs typeface="Arial" panose="020B0604020202020204" pitchFamily="34" charset="0"/>
              </a:rPr>
              <a:t>Strecher</a:t>
            </a:r>
            <a:r>
              <a:rPr lang="en-GB" sz="1400" dirty="0">
                <a:solidFill>
                  <a:srgbClr val="172B3A"/>
                </a:solidFill>
                <a:latin typeface="Arial" panose="020B0604020202020204" pitchFamily="34" charset="0"/>
                <a:ea typeface="Bitstream Charter"/>
                <a:cs typeface="Arial" panose="020B0604020202020204" pitchFamily="34" charset="0"/>
              </a:rPr>
              <a:t>, V.J. and Becker, M.H. (1988) ‘Social learning theory and the Health Belief Model’, Health Education Quarterly, 15(2), pp. 175–183. Available at: https://doi.org/10.1177/109019818801500203 (Accessed: 27 September 2026).</a:t>
            </a:r>
          </a:p>
          <a:p>
            <a:pPr>
              <a:defRPr sz="1050">
                <a:solidFill>
                  <a:srgbClr val="172B3A"/>
                </a:solidFill>
                <a:latin typeface="Bitstream Charter"/>
                <a:ea typeface="Bitstream Charter"/>
                <a:cs typeface="Bitstream Charter"/>
              </a:defRPr>
            </a:pPr>
            <a:endParaRPr lang="en-GB" sz="1200" dirty="0">
              <a:solidFill>
                <a:srgbClr val="172B3A"/>
              </a:solidFill>
              <a:latin typeface="Arial" panose="020B0604020202020204" pitchFamily="34" charset="0"/>
              <a:ea typeface="Bitstream Charter"/>
              <a:cs typeface="Arial" panose="020B0604020202020204" pitchFamily="34" charset="0"/>
            </a:endParaRPr>
          </a:p>
          <a:p>
            <a:pPr>
              <a:defRPr sz="1050">
                <a:solidFill>
                  <a:srgbClr val="172B3A"/>
                </a:solidFill>
                <a:latin typeface="Bitstream Charter"/>
                <a:ea typeface="Bitstream Charter"/>
                <a:cs typeface="Bitstream Charter"/>
              </a:defRPr>
            </a:pPr>
            <a:r>
              <a:rPr lang="en-GB" sz="1400" dirty="0" err="1">
                <a:latin typeface="Arial" panose="020B0604020202020204" pitchFamily="34" charset="0"/>
                <a:cs typeface="Arial" panose="020B0604020202020204" pitchFamily="34" charset="0"/>
              </a:rPr>
              <a:t>Suls</a:t>
            </a:r>
            <a:r>
              <a:rPr lang="en-GB" sz="1400" dirty="0">
                <a:latin typeface="Arial" panose="020B0604020202020204" pitchFamily="34" charset="0"/>
                <a:cs typeface="Arial" panose="020B0604020202020204" pitchFamily="34" charset="0"/>
              </a:rPr>
              <a:t>, J., Luger, T.M., Curry, S.J., Mermelstein, R.J., Sporer, A.K. and An, L.C. (2012) ‘Efficacy of smoking-cessation interventions for young adults: a meta-analysis’, American Journal of Preventive Medicine, 42(6), pp. 655–662. Available at: https://doi.org/10.1016/j.amepre.2012.02.013 (Accessed: 4 October 2026).</a:t>
            </a:r>
          </a:p>
          <a:p>
            <a:pPr>
              <a:defRPr sz="1050">
                <a:solidFill>
                  <a:srgbClr val="172B3A"/>
                </a:solidFill>
                <a:latin typeface="Bitstream Charter"/>
                <a:ea typeface="Bitstream Charter"/>
                <a:cs typeface="Bitstream Charter"/>
              </a:defRPr>
            </a:pPr>
            <a:endParaRPr lang="en-GB" sz="1200" dirty="0">
              <a:solidFill>
                <a:srgbClr val="172B3A"/>
              </a:solidFill>
              <a:latin typeface="Arial" panose="020B0604020202020204" pitchFamily="34" charset="0"/>
              <a:ea typeface="Bitstream Charter"/>
              <a:cs typeface="Arial" panose="020B0604020202020204" pitchFamily="34" charset="0"/>
            </a:endParaRPr>
          </a:p>
          <a:p>
            <a:pPr>
              <a:defRPr sz="1050">
                <a:solidFill>
                  <a:srgbClr val="172B3A"/>
                </a:solidFill>
                <a:latin typeface="Bitstream Charter"/>
                <a:ea typeface="Bitstream Charter"/>
                <a:cs typeface="Bitstream Charter"/>
              </a:defRPr>
            </a:pPr>
            <a:r>
              <a:rPr lang="en-GB" sz="1400" dirty="0">
                <a:latin typeface="Arial" panose="020B0604020202020204" pitchFamily="34" charset="0"/>
                <a:cs typeface="Arial" panose="020B0604020202020204" pitchFamily="34" charset="0"/>
              </a:rPr>
              <a:t>Stead, L.F., Carroll, A.J. and Lancaster, T. (2017) ‘Group behaviour therapy programmes for smoking cessation’, Cochrane Database of Systematic Reviews, 3, CD001007. Available at: https://doi.org/10.1002/14651858.CD001007.pub3 (Accessed: 4 October 2026).</a:t>
            </a:r>
          </a:p>
          <a:p>
            <a:pPr>
              <a:defRPr sz="1050">
                <a:solidFill>
                  <a:srgbClr val="172B3A"/>
                </a:solidFill>
                <a:latin typeface="Bitstream Charter"/>
                <a:ea typeface="Bitstream Charter"/>
                <a:cs typeface="Bitstream Charter"/>
              </a:defRPr>
            </a:pPr>
            <a:endParaRPr lang="en-GB" sz="1200" dirty="0">
              <a:solidFill>
                <a:srgbClr val="172B3A"/>
              </a:solidFill>
              <a:latin typeface="Arial" panose="020B0604020202020204" pitchFamily="34" charset="0"/>
              <a:ea typeface="Bitstream Charter"/>
              <a:cs typeface="Arial" panose="020B0604020202020204" pitchFamily="34" charset="0"/>
            </a:endParaRPr>
          </a:p>
          <a:p>
            <a:pPr>
              <a:defRPr sz="1050">
                <a:solidFill>
                  <a:srgbClr val="172B3A"/>
                </a:solidFill>
                <a:latin typeface="Bitstream Charter"/>
                <a:ea typeface="Bitstream Charter"/>
                <a:cs typeface="Bitstream Charter"/>
              </a:defRPr>
            </a:pPr>
            <a:endParaRPr lang="en-GB" sz="1200" dirty="0">
              <a:solidFill>
                <a:srgbClr val="172B3A"/>
              </a:solidFill>
              <a:latin typeface="Arial" panose="020B0604020202020204" pitchFamily="34" charset="0"/>
              <a:ea typeface="Bitstream Charter"/>
              <a:cs typeface="Arial" panose="020B0604020202020204" pitchFamily="34" charset="0"/>
            </a:endParaRPr>
          </a:p>
          <a:p>
            <a:pPr>
              <a:defRPr sz="1050">
                <a:solidFill>
                  <a:srgbClr val="172B3A"/>
                </a:solidFill>
                <a:latin typeface="Bitstream Charter"/>
                <a:ea typeface="Bitstream Charter"/>
                <a:cs typeface="Bitstream Charter"/>
              </a:defRPr>
            </a:pPr>
            <a:r>
              <a:rPr lang="en-GB" sz="1400" dirty="0">
                <a:latin typeface="Arial" panose="020B0604020202020204" pitchFamily="34" charset="0"/>
                <a:cs typeface="Arial" panose="020B0604020202020204" pitchFamily="34" charset="0"/>
              </a:rPr>
              <a:t>Park, E., Zhou, Y., Chen, C., Chacko, T., Mahoney, M. and Chang, Y-P. (2023) ‘Systematic review: interventions to quit tobacco products for young adults’, BMC Public Health, 23, 1233. Available at: https://doi.org/10.1186/s12889-023-15900-8 (Accessed: 4 October 2026).</a:t>
            </a:r>
          </a:p>
          <a:p>
            <a:pPr>
              <a:defRPr sz="1050">
                <a:solidFill>
                  <a:srgbClr val="172B3A"/>
                </a:solidFill>
                <a:latin typeface="Bitstream Charter"/>
                <a:ea typeface="Bitstream Charter"/>
                <a:cs typeface="Bitstream Charter"/>
              </a:defRPr>
            </a:pPr>
            <a:endParaRPr lang="en-GB" sz="1200" dirty="0">
              <a:latin typeface="Arial" panose="020B0604020202020204" pitchFamily="34" charset="0"/>
              <a:cs typeface="Arial" panose="020B0604020202020204" pitchFamily="34" charset="0"/>
            </a:endParaRPr>
          </a:p>
          <a:p>
            <a:pPr>
              <a:defRPr sz="1050">
                <a:solidFill>
                  <a:srgbClr val="172B3A"/>
                </a:solidFill>
                <a:latin typeface="Bitstream Charter"/>
                <a:ea typeface="Bitstream Charter"/>
                <a:cs typeface="Bitstream Charter"/>
              </a:defRPr>
            </a:pPr>
            <a:r>
              <a:rPr lang="en-GB" sz="1400" dirty="0">
                <a:latin typeface="Arial" panose="020B0604020202020204" pitchFamily="34" charset="0"/>
                <a:cs typeface="Arial" panose="020B0604020202020204" pitchFamily="34" charset="0"/>
              </a:rPr>
              <a:t>World Health Organization (WHO) (2024) Tobacco. Available at: https://www.who.int/news-room/fact-sheets/detail/tobacco (Accessed: 4 October 2026</a:t>
            </a:r>
          </a:p>
          <a:p>
            <a:pPr>
              <a:defRPr sz="1050">
                <a:solidFill>
                  <a:srgbClr val="172B3A"/>
                </a:solidFill>
                <a:latin typeface="Bitstream Charter"/>
                <a:ea typeface="Bitstream Charter"/>
                <a:cs typeface="Bitstream Charter"/>
              </a:defRPr>
            </a:pPr>
            <a:endParaRPr lang="en-GB" sz="1200" dirty="0">
              <a:solidFill>
                <a:srgbClr val="172B3A"/>
              </a:solidFill>
              <a:latin typeface="Arial" panose="020B0604020202020204" pitchFamily="34" charset="0"/>
              <a:ea typeface="Bitstream Charter"/>
              <a:cs typeface="Arial" panose="020B0604020202020204" pitchFamily="34" charset="0"/>
            </a:endParaRPr>
          </a:p>
        </p:txBody>
      </p:sp>
      <p:sp>
        <p:nvSpPr>
          <p:cNvPr id="7" name="TextBox 6">
            <a:extLst>
              <a:ext uri="{FF2B5EF4-FFF2-40B4-BE49-F238E27FC236}">
                <a16:creationId xmlns:a16="http://schemas.microsoft.com/office/drawing/2014/main" id="{B25556C3-8F23-9CE2-F381-1FAAAF7E03E3}"/>
              </a:ext>
            </a:extLst>
          </p:cNvPr>
          <p:cNvSpPr txBox="1"/>
          <p:nvPr/>
        </p:nvSpPr>
        <p:spPr>
          <a:xfrm>
            <a:off x="875070" y="406984"/>
            <a:ext cx="6096000" cy="523220"/>
          </a:xfrm>
          <a:prstGeom prst="rect">
            <a:avLst/>
          </a:prstGeom>
          <a:noFill/>
        </p:spPr>
        <p:txBody>
          <a:bodyPr wrap="square">
            <a:spAutoFit/>
          </a:bodyPr>
          <a:lstStyle/>
          <a:p>
            <a:pPr>
              <a:defRPr sz="2550" b="1">
                <a:solidFill>
                  <a:srgbClr val="102A43"/>
                </a:solidFill>
                <a:latin typeface="Bitstream Charter"/>
                <a:ea typeface="Bitstream Charter"/>
                <a:cs typeface="Bitstream Charter"/>
              </a:defRPr>
            </a:pPr>
            <a:r>
              <a:rPr lang="en-GB" sz="2800" b="1" dirty="0">
                <a:solidFill>
                  <a:srgbClr val="102A43"/>
                </a:solidFill>
                <a:latin typeface="Arial" panose="020B0604020202020204" pitchFamily="34" charset="0"/>
                <a:ea typeface="Bitstream Charter"/>
                <a:cs typeface="Arial" panose="020B0604020202020204" pitchFamily="34" charset="0"/>
              </a:rPr>
              <a:t>References</a:t>
            </a:r>
            <a:endParaRPr lang="en-GB" sz="850" b="1" dirty="0">
              <a:solidFill>
                <a:srgbClr val="102A43"/>
              </a:solidFill>
              <a:latin typeface="Arial" panose="020B0604020202020204" pitchFamily="34" charset="0"/>
              <a:ea typeface="Bitstream Charter"/>
              <a:cs typeface="Arial" panose="020B0604020202020204" pitchFamily="34" charset="0"/>
            </a:endParaRPr>
          </a:p>
        </p:txBody>
      </p:sp>
      <p:sp>
        <p:nvSpPr>
          <p:cNvPr id="9" name="Rectangle 8">
            <a:extLst>
              <a:ext uri="{FF2B5EF4-FFF2-40B4-BE49-F238E27FC236}">
                <a16:creationId xmlns:a16="http://schemas.microsoft.com/office/drawing/2014/main" id="{EF44A4D4-8863-3B39-02F2-6B57CC316714}"/>
              </a:ext>
            </a:extLst>
          </p:cNvPr>
          <p:cNvSpPr>
            <a:spLocks noGrp="1"/>
          </p:cNvSpPr>
          <p:nvPr/>
        </p:nvSpPr>
        <p:spPr>
          <a:xfrm>
            <a:off x="963561" y="930204"/>
            <a:ext cx="9576620" cy="135120"/>
          </a:xfrm>
          <a:prstGeom prst="rect">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07028935"/>
      </p:ext>
    </p:extLst>
  </p:cSld>
  <p:clrMapOvr>
    <a:masterClrMapping/>
  </p:clrMapOvr>
</p:sld>
</file>

<file path=ppt/theme/theme1.xml><?xml version="1.0" encoding="utf-8"?>
<a:theme xmlns:a="http://schemas.openxmlformats.org/drawingml/2006/main" name="School Days">
  <a:themeElements>
    <a:clrScheme name="Custom 1">
      <a:dk1>
        <a:srgbClr val="000000"/>
      </a:dk1>
      <a:lt1>
        <a:srgbClr val="FFFFFF"/>
      </a:lt1>
      <a:dk2>
        <a:srgbClr val="2C3431"/>
      </a:dk2>
      <a:lt2>
        <a:srgbClr val="F7F5F1"/>
      </a:lt2>
      <a:accent1>
        <a:srgbClr val="D0805C"/>
      </a:accent1>
      <a:accent2>
        <a:srgbClr val="CD972B"/>
      </a:accent2>
      <a:accent3>
        <a:srgbClr val="568A80"/>
      </a:accent3>
      <a:accent4>
        <a:srgbClr val="9FA757"/>
      </a:accent4>
      <a:accent5>
        <a:srgbClr val="78A080"/>
      </a:accent5>
      <a:accent6>
        <a:srgbClr val="93A3C5"/>
      </a:accent6>
      <a:hlink>
        <a:srgbClr val="CB6D48"/>
      </a:hlink>
      <a:folHlink>
        <a:srgbClr val="568A80"/>
      </a:folHlink>
    </a:clrScheme>
    <a:fontScheme name="Custom 1">
      <a:majorFont>
        <a:latin typeface="JasmineUPC"/>
        <a:ea typeface=""/>
        <a:cs typeface=""/>
      </a:majorFont>
      <a:minorFont>
        <a:latin typeface="Ralew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School days" id="{A3F6A081-B6B6-4005-A8B4-E4DB51F0D83A}" vid="{06B4A534-080E-4F92-B8E7-6D90CB76FF92}"/>
    </a:ext>
  </a:extLst>
</a:theme>
</file>

<file path=ppt/theme/theme2.xml><?xml version="1.0" encoding="utf-8"?>
<a:theme xmlns:a="http://schemas.openxmlformats.org/drawingml/2006/main" name="Theme2">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2" id="{C496E4A9-4532-4F66-821E-8A2E50A282E3}" vid="{CF7DA629-4FAA-4589-B0AD-B9B9311A799C}"/>
    </a:ext>
  </a:extLst>
</a:theme>
</file>

<file path=ppt/theme/theme3.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1646</TotalTime>
  <Words>8077</Words>
  <Application>Microsoft Office PowerPoint</Application>
  <DocSecurity>0</DocSecurity>
  <PresentationFormat>Widescreen</PresentationFormat>
  <Paragraphs>611</Paragraphs>
  <Slides>48</Slides>
  <Notes>16</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48</vt:i4>
      </vt:variant>
    </vt:vector>
  </HeadingPairs>
  <TitlesOfParts>
    <vt:vector size="59" baseType="lpstr">
      <vt:lpstr>Arial</vt:lpstr>
      <vt:lpstr>Bitstream Charter</vt:lpstr>
      <vt:lpstr>Calibri</vt:lpstr>
      <vt:lpstr>Calibri Light</vt:lpstr>
      <vt:lpstr>Cambria Math</vt:lpstr>
      <vt:lpstr>Comic Sans MS</vt:lpstr>
      <vt:lpstr>JasmineUPC</vt:lpstr>
      <vt:lpstr>Raleway</vt:lpstr>
      <vt:lpstr>Times New Roman</vt:lpstr>
      <vt:lpstr>School Days</vt:lpstr>
      <vt:lpstr>Theme2</vt:lpstr>
      <vt:lpstr>Programme: MSc Public Health and Social Care in Practice The Module Code and Title : Social Epidemiology and Public Health Development, LCHS7000 Your Lecturer’s Name : Dr Hamdi Hussain</vt:lpstr>
      <vt:lpstr>Introduction</vt:lpstr>
      <vt:lpstr>The idea of the campaign</vt:lpstr>
      <vt:lpstr>Weekly activities</vt:lpstr>
      <vt:lpstr>Task 1- Rationale</vt:lpstr>
      <vt:lpstr>Short-term and long-term consequences</vt:lpstr>
      <vt:lpstr>Aim of the campaign</vt:lpstr>
      <vt:lpstr>Task 2 - Campaign</vt:lpstr>
      <vt:lpstr>Task 3 - Benefits of campaign</vt:lpstr>
      <vt:lpstr>Barriers to behaviour</vt:lpstr>
      <vt:lpstr>Solution to challenges</vt:lpstr>
      <vt:lpstr>Conclusion</vt:lpstr>
      <vt:lpstr>References</vt:lpstr>
      <vt:lpstr>References</vt:lpstr>
      <vt:lpstr>References</vt:lpstr>
      <vt:lpstr>References</vt:lpstr>
      <vt:lpstr>PowerPoint Presentation</vt:lpstr>
      <vt:lpstr>Title and Introduction</vt:lpstr>
      <vt:lpstr>Activity Plan</vt:lpstr>
      <vt:lpstr>Task 1- RATIONALE</vt:lpstr>
      <vt:lpstr>Campaign Aims</vt:lpstr>
      <vt:lpstr>Task 2- Types</vt:lpstr>
      <vt:lpstr>Campaign</vt:lpstr>
      <vt:lpstr>Partners and Organisations</vt:lpstr>
      <vt:lpstr>PowerPoint Presentation</vt:lpstr>
      <vt:lpstr>Task 3- Benefits and challenges</vt:lpstr>
      <vt:lpstr>Behavioural Theories</vt:lpstr>
      <vt:lpstr>Solutions</vt:lpstr>
      <vt:lpstr>Conclusion</vt:lpstr>
      <vt:lpstr>Reference List</vt:lpstr>
      <vt:lpstr>Reference List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Walnut Exporter</dc:creator>
  <cp:lastModifiedBy>Fateha Altafi (2309157)</cp:lastModifiedBy>
  <cp:revision>71</cp:revision>
  <dcterms:created xsi:type="dcterms:W3CDTF">2026-09-27T19:11:37Z</dcterms:created>
  <dcterms:modified xsi:type="dcterms:W3CDTF">2026-10-09T19:21:31Z</dcterms:modified>
</cp:coreProperties>
</file>