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media1.m4a" ContentType="audio/unknown"/>
  <Override PartName="/ppt/media/image2.jpeg" ContentType="image/jpeg"/>
  <Override PartName="/ppt/media/image3.jpeg" ContentType="image/jpeg"/>
  <Override PartName="/ppt/media/image4.jpeg" ContentType="image/jpeg"/>
  <Override PartName="/ppt/media/media2.m4a" ContentType="audio/unknown"/>
  <Override PartName="/ppt/media/image5.jpeg" ContentType="image/jpeg"/>
  <Override PartName="/ppt/media/media3.m4a" ContentType="audio/unknown"/>
  <Override PartName="/ppt/media/image6.jpeg" ContentType="image/jpeg"/>
  <Override PartName="/ppt/media/media4.m4a" ContentType="audio/unknown"/>
  <Override PartName="/ppt/media/media5.m4a" ContentType="audio/unknown"/>
  <Override PartName="/ppt/media/image7.jpeg" ContentType="image/jpeg"/>
  <Override PartName="/ppt/media/media6.m4a" ContentType="audio/unknown"/>
  <Override PartName="/ppt/media/image8.jpeg" ContentType="image/jpeg"/>
  <Override PartName="/ppt/media/media7.m4a" ContentType="audio/unknown"/>
  <Override PartName="/ppt/media/media8.m4a" ContentType="audio/unknown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media9.m4a" ContentType="audio/unknown"/>
  <Override PartName="/ppt/media/media10.m4a" ContentType="audio/unknown"/>
  <Override PartName="/ppt/media/media11.m4a" ContentType="audio/unknown"/>
  <Override PartName="/ppt/media/media12.m4a" ContentType="audio/unknown"/>
  <Override PartName="/ppt/media/image15.jpeg" ContentType="image/jpeg"/>
  <Override PartName="/ppt/media/image16.jpeg" ContentType="image/jpeg"/>
  <Override PartName="/ppt/media/media13.m4a" ContentType="audio/unknown"/>
  <Override PartName="/ppt/media/media14.m4a" ContentType="audio/unknown"/>
  <Override PartName="/ppt/media/image17.jpeg" ContentType="image/jpeg"/>
  <Override PartName="/ppt/media/media15.m4a" ContentType="audio/unknown"/>
  <Override PartName="/ppt/media/media16.m4a" ContentType="audio/unknown"/>
  <Override PartName="/ppt/media/image18.jpeg" ContentType="image/jpeg"/>
  <Override PartName="/ppt/media/media17.m4a" ContentType="audio/unknown"/>
  <Override PartName="/ppt/media/image19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2286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2743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3200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3657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 b="def" i="def"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iew of beach and sea from a grassy sand dune"/>
          <p:cNvSpPr/>
          <p:nvPr>
            <p:ph type="pic" idx="21"/>
          </p:nvPr>
        </p:nvSpPr>
        <p:spPr>
          <a:xfrm>
            <a:off x="3125968" y="-393700"/>
            <a:ext cx="18135601" cy="12090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Heron flying low over a beach with a short fence in the foreground"/>
          <p:cNvSpPr/>
          <p:nvPr>
            <p:ph type="pic" sz="half" idx="21"/>
          </p:nvPr>
        </p:nvSpPr>
        <p:spPr>
          <a:xfrm>
            <a:off x="12827000" y="952500"/>
            <a:ext cx="1146810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andy path between two hills leading to the ocean"/>
          <p:cNvSpPr/>
          <p:nvPr>
            <p:ph type="pic" sz="half" idx="21"/>
          </p:nvPr>
        </p:nvSpPr>
        <p:spPr>
          <a:xfrm>
            <a:off x="109601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andy path between two hills leading to the ocean"/>
          <p:cNvSpPr/>
          <p:nvPr>
            <p:ph type="pic" sz="quarter" idx="21"/>
          </p:nvPr>
        </p:nvSpPr>
        <p:spPr>
          <a:xfrm>
            <a:off x="15300325" y="7048500"/>
            <a:ext cx="832485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Heron flying low over a beach with a short fence in the foreground"/>
          <p:cNvSpPr/>
          <p:nvPr>
            <p:ph type="pic" sz="quarter" idx="22"/>
          </p:nvPr>
        </p:nvSpPr>
        <p:spPr>
          <a:xfrm>
            <a:off x="15760700" y="863600"/>
            <a:ext cx="7404100" cy="740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View of beach and sea from a grassy sand dune"/>
          <p:cNvSpPr/>
          <p:nvPr>
            <p:ph type="pic" idx="23"/>
          </p:nvPr>
        </p:nvSpPr>
        <p:spPr>
          <a:xfrm>
            <a:off x="-990600" y="1130300"/>
            <a:ext cx="1720215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21"/>
          </p:nvPr>
        </p:nvSpPr>
        <p:spPr>
          <a:xfrm>
            <a:off x="2387600" y="8953500"/>
            <a:ext cx="19621500" cy="58552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32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22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View of beach and sea from a grassy sand dune"/>
          <p:cNvSpPr/>
          <p:nvPr>
            <p:ph type="pic" idx="21"/>
          </p:nvPr>
        </p:nvSpPr>
        <p:spPr>
          <a:xfrm>
            <a:off x="-50800" y="-1270000"/>
            <a:ext cx="24485600" cy="1632373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24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457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914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1371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18288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22860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27432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32004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365760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1.png"/><Relationship Id="rId4" Type="http://schemas.openxmlformats.org/officeDocument/2006/relationships/audio" Target="../media/media1.m4a"/><Relationship Id="rId5" Type="http://schemas.microsoft.com/office/2007/relationships/media" Target="../media/media1.m4a"/><Relationship Id="rId6" Type="http://schemas.openxmlformats.org/officeDocument/2006/relationships/image" Target="../media/image2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1.png"/><Relationship Id="rId6" Type="http://schemas.openxmlformats.org/officeDocument/2006/relationships/audio" Target="../media/media2.m4a"/><Relationship Id="rId7" Type="http://schemas.microsoft.com/office/2007/relationships/media" Target="../media/media2.m4a"/><Relationship Id="rId8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eg"/><Relationship Id="rId3" Type="http://schemas.openxmlformats.org/officeDocument/2006/relationships/image" Target="../media/image1.png"/><Relationship Id="rId4" Type="http://schemas.openxmlformats.org/officeDocument/2006/relationships/audio" Target="../media/media3.m4a"/><Relationship Id="rId5" Type="http://schemas.microsoft.com/office/2007/relationships/media" Target="../media/media3.m4a"/><Relationship Id="rId6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6.jpeg"/><Relationship Id="rId3" Type="http://schemas.openxmlformats.org/officeDocument/2006/relationships/audio" Target="../media/media4.m4a"/><Relationship Id="rId4" Type="http://schemas.microsoft.com/office/2007/relationships/media" Target="../media/media4.m4a"/><Relationship Id="rId5" Type="http://schemas.openxmlformats.org/officeDocument/2006/relationships/image" Target="../media/image2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audio" Target="../media/media5.m4a"/><Relationship Id="rId5" Type="http://schemas.microsoft.com/office/2007/relationships/media" Target="../media/media5.m4a"/><Relationship Id="rId6" Type="http://schemas.openxmlformats.org/officeDocument/2006/relationships/image" Target="../media/image2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Relationship Id="rId3" Type="http://schemas.openxmlformats.org/officeDocument/2006/relationships/image" Target="../media/image7.jpeg"/><Relationship Id="rId4" Type="http://schemas.openxmlformats.org/officeDocument/2006/relationships/image" Target="../media/image1.png"/><Relationship Id="rId5" Type="http://schemas.openxmlformats.org/officeDocument/2006/relationships/audio" Target="../media/media6.m4a"/><Relationship Id="rId6" Type="http://schemas.microsoft.com/office/2007/relationships/media" Target="../media/media6.m4a"/><Relationship Id="rId7" Type="http://schemas.openxmlformats.org/officeDocument/2006/relationships/image" Target="../media/image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Relationship Id="rId3" Type="http://schemas.openxmlformats.org/officeDocument/2006/relationships/image" Target="../media/image5.png"/><Relationship Id="rId4" Type="http://schemas.openxmlformats.org/officeDocument/2006/relationships/image" Target="../media/image8.jpeg"/><Relationship Id="rId5" Type="http://schemas.openxmlformats.org/officeDocument/2006/relationships/audio" Target="../media/media7.m4a"/><Relationship Id="rId6" Type="http://schemas.microsoft.com/office/2007/relationships/media" Target="../media/media7.m4a"/><Relationship Id="rId7" Type="http://schemas.openxmlformats.org/officeDocument/2006/relationships/image" Target="../media/image2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audio" Target="../media/media8.m4a"/><Relationship Id="rId5" Type="http://schemas.microsoft.com/office/2007/relationships/media" Target="../media/media8.m4a"/><Relationship Id="rId6" Type="http://schemas.openxmlformats.org/officeDocument/2006/relationships/image" Target="../media/image2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6" Type="http://schemas.openxmlformats.org/officeDocument/2006/relationships/image" Target="../media/image11.jpeg"/><Relationship Id="rId7" Type="http://schemas.openxmlformats.org/officeDocument/2006/relationships/image" Target="../media/image12.jpeg"/><Relationship Id="rId8" Type="http://schemas.openxmlformats.org/officeDocument/2006/relationships/image" Target="../media/image13.jpeg"/><Relationship Id="rId9" Type="http://schemas.openxmlformats.org/officeDocument/2006/relationships/image" Target="../media/image14.jpeg"/><Relationship Id="rId10" Type="http://schemas.openxmlformats.org/officeDocument/2006/relationships/audio" Target="../media/media9.m4a"/><Relationship Id="rId11" Type="http://schemas.microsoft.com/office/2007/relationships/media" Target="../media/media9.m4a"/><Relationship Id="rId12" Type="http://schemas.openxmlformats.org/officeDocument/2006/relationships/image" Target="../media/image2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Relationship Id="rId8" Type="http://schemas.openxmlformats.org/officeDocument/2006/relationships/audio" Target="../media/media10.m4a"/><Relationship Id="rId9" Type="http://schemas.microsoft.com/office/2007/relationships/media" Target="../media/media10.m4a"/><Relationship Id="rId10" Type="http://schemas.openxmlformats.org/officeDocument/2006/relationships/image" Target="../media/image2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7" Type="http://schemas.openxmlformats.org/officeDocument/2006/relationships/image" Target="../media/image13.png"/><Relationship Id="rId8" Type="http://schemas.openxmlformats.org/officeDocument/2006/relationships/audio" Target="../media/media11.m4a"/><Relationship Id="rId9" Type="http://schemas.microsoft.com/office/2007/relationships/media" Target="../media/media11.m4a"/><Relationship Id="rId10" Type="http://schemas.openxmlformats.org/officeDocument/2006/relationships/image" Target="../media/image2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audio" Target="../media/media12.m4a"/><Relationship Id="rId11" Type="http://schemas.microsoft.com/office/2007/relationships/media" Target="../media/media12.m4a"/><Relationship Id="rId12" Type="http://schemas.openxmlformats.org/officeDocument/2006/relationships/image" Target="../media/image2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Relationship Id="rId3" Type="http://schemas.openxmlformats.org/officeDocument/2006/relationships/image" Target="../media/image15.jpeg"/><Relationship Id="rId4" Type="http://schemas.openxmlformats.org/officeDocument/2006/relationships/image" Target="../media/image1.png"/><Relationship Id="rId5" Type="http://schemas.openxmlformats.org/officeDocument/2006/relationships/image" Target="../media/image16.jpeg"/><Relationship Id="rId6" Type="http://schemas.openxmlformats.org/officeDocument/2006/relationships/audio" Target="../media/media13.m4a"/><Relationship Id="rId7" Type="http://schemas.microsoft.com/office/2007/relationships/media" Target="../media/media13.m4a"/><Relationship Id="rId8" Type="http://schemas.openxmlformats.org/officeDocument/2006/relationships/image" Target="../media/image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8" Type="http://schemas.openxmlformats.org/officeDocument/2006/relationships/image" Target="../media/image25.png"/><Relationship Id="rId9" Type="http://schemas.openxmlformats.org/officeDocument/2006/relationships/image" Target="../media/image26.png"/><Relationship Id="rId10" Type="http://schemas.openxmlformats.org/officeDocument/2006/relationships/image" Target="../media/image27.png"/><Relationship Id="rId11" Type="http://schemas.openxmlformats.org/officeDocument/2006/relationships/audio" Target="../media/media14.m4a"/><Relationship Id="rId12" Type="http://schemas.microsoft.com/office/2007/relationships/media" Target="../media/media14.m4a"/><Relationship Id="rId13" Type="http://schemas.openxmlformats.org/officeDocument/2006/relationships/image" Target="../media/image2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17.jpeg"/><Relationship Id="rId5" Type="http://schemas.openxmlformats.org/officeDocument/2006/relationships/audio" Target="../media/media15.m4a"/><Relationship Id="rId6" Type="http://schemas.microsoft.com/office/2007/relationships/media" Target="../media/media15.m4a"/><Relationship Id="rId7" Type="http://schemas.openxmlformats.org/officeDocument/2006/relationships/image" Target="../media/image2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28.png"/><Relationship Id="rId5" Type="http://schemas.openxmlformats.org/officeDocument/2006/relationships/audio" Target="../media/media16.m4a"/><Relationship Id="rId6" Type="http://schemas.microsoft.com/office/2007/relationships/media" Target="../media/media16.m4a"/><Relationship Id="rId7" Type="http://schemas.openxmlformats.org/officeDocument/2006/relationships/image" Target="../media/image2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jpeg"/><Relationship Id="rId3" Type="http://schemas.openxmlformats.org/officeDocument/2006/relationships/image" Target="../media/image1.png"/><Relationship Id="rId4" Type="http://schemas.openxmlformats.org/officeDocument/2006/relationships/image" Target="../media/image18.jpeg"/><Relationship Id="rId5" Type="http://schemas.openxmlformats.org/officeDocument/2006/relationships/audio" Target="../media/media17.m4a"/><Relationship Id="rId6" Type="http://schemas.microsoft.com/office/2007/relationships/media" Target="../media/media17.m4a"/><Relationship Id="rId7" Type="http://schemas.openxmlformats.org/officeDocument/2006/relationships/image" Target="../media/image2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9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07a69847-c038-4da2-a3cb-05c603f26a8c-print1.jpg.jpeg" descr="07a69847-c038-4da2-a3cb-05c603f26a8c-print1.jpg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90" y="-1"/>
            <a:ext cx="24379620" cy="1371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82162" y="1824462"/>
            <a:ext cx="5596676" cy="5596676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sp>
        <p:nvSpPr>
          <p:cNvPr id="121" name="NFIRS Reporting Quality"/>
          <p:cNvSpPr txBox="1"/>
          <p:nvPr/>
        </p:nvSpPr>
        <p:spPr>
          <a:xfrm>
            <a:off x="522477" y="12022585"/>
            <a:ext cx="11909045" cy="130403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8000">
                <a:solidFill>
                  <a:srgbClr val="F6CE47"/>
                </a:solidFill>
              </a:defRPr>
            </a:lvl1pPr>
          </a:lstStyle>
          <a:p>
            <a:pPr/>
            <a:r>
              <a:t>NFIRS Reporting Quality</a:t>
            </a:r>
          </a:p>
        </p:txBody>
      </p:sp>
      <p:pic>
        <p:nvPicPr>
          <p:cNvPr id="122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80" fill="hold"/>
                                        <p:tgtEl>
                                          <p:spTgt spid="1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2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8297" y="0"/>
            <a:ext cx="24520594" cy="163470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Heron flying low over a beach with a short fence in the foreground" descr="Heron flying low over a beach with a short fence in the foreground"/>
          <p:cNvPicPr>
            <a:picLocks noChangeAspect="1"/>
          </p:cNvPicPr>
          <p:nvPr>
            <p:ph type="pic" idx="21"/>
          </p:nvPr>
        </p:nvPicPr>
        <p:blipFill>
          <a:blip r:embed="rId3">
            <a:extLst/>
          </a:blip>
          <a:srcRect l="0" t="0" r="0" b="9700"/>
          <a:stretch>
            <a:fillRect/>
          </a:stretch>
        </p:blipFill>
        <p:spPr>
          <a:xfrm>
            <a:off x="13165980" y="952500"/>
            <a:ext cx="9525001" cy="11468100"/>
          </a:xfrm>
          <a:prstGeom prst="rect">
            <a:avLst/>
          </a:prstGeom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sp>
        <p:nvSpPr>
          <p:cNvPr id="126" name="Jad Dotson"/>
          <p:cNvSpPr txBox="1"/>
          <p:nvPr>
            <p:ph type="title"/>
          </p:nvPr>
        </p:nvSpPr>
        <p:spPr>
          <a:xfrm>
            <a:off x="1650999" y="-3289226"/>
            <a:ext cx="10223501" cy="55499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Jad Dotson</a:t>
            </a:r>
          </a:p>
        </p:txBody>
      </p:sp>
      <p:sp>
        <p:nvSpPr>
          <p:cNvPr id="127" name="Engineer…"/>
          <p:cNvSpPr txBox="1"/>
          <p:nvPr>
            <p:ph type="body" sz="quarter" idx="1"/>
          </p:nvPr>
        </p:nvSpPr>
        <p:spPr>
          <a:xfrm>
            <a:off x="1657349" y="2380861"/>
            <a:ext cx="10223501" cy="5727701"/>
          </a:xfrm>
          <a:prstGeom prst="rect">
            <a:avLst/>
          </a:prstGeom>
        </p:spPr>
        <p:txBody>
          <a:bodyPr/>
          <a:lstStyle/>
          <a:p>
            <a: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Engineer</a:t>
            </a:r>
          </a:p>
          <a:p>
            <a: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Nashville Fire Department</a:t>
            </a:r>
          </a:p>
        </p:txBody>
      </p:sp>
      <p:pic>
        <p:nvPicPr>
          <p:cNvPr id="128" name="Image" descr="Image"/>
          <p:cNvPicPr>
            <a:picLocks noChangeAspect="1"/>
          </p:cNvPicPr>
          <p:nvPr/>
        </p:nvPicPr>
        <p:blipFill>
          <a:blip r:embed="rId4">
            <a:extLst/>
          </a:blip>
          <a:srcRect l="0" t="20883" r="0" b="20883"/>
          <a:stretch>
            <a:fillRect/>
          </a:stretch>
        </p:blipFill>
        <p:spPr>
          <a:xfrm>
            <a:off x="1619249" y="4536666"/>
            <a:ext cx="10223651" cy="7938076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29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11454" y="513210"/>
            <a:ext cx="2536482" cy="2536482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30" name="Audio Recording.m4a" descr="Audio Recording.m4a"/>
          <p:cNvPicPr>
            <a:picLocks noChangeAspect="0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3" fill="hold"/>
                                        <p:tgtEl>
                                          <p:spTgt spid="1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Flgw-STXkAAjp9q.jpeg" descr="Flgw-STXkAAjp9q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2584" y="-1370638"/>
            <a:ext cx="24449168" cy="1833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33" name="About the NFD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</a:defRPr>
            </a:lvl1pPr>
          </a:lstStyle>
          <a:p>
            <a:pPr/>
            <a:r>
              <a:t>About the NFD</a:t>
            </a:r>
          </a:p>
        </p:txBody>
      </p:sp>
      <p:pic>
        <p:nvPicPr>
          <p:cNvPr id="134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13038" y="505503"/>
            <a:ext cx="2535403" cy="2535402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35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51" fill="hold"/>
                                        <p:tgtEl>
                                          <p:spTgt spid="1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View of beach and sea from a grassy sand dune" descr="View of beach and sea from a grassy sand dune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0" t="7845" r="0" b="7845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138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319000" y="7962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86" fill="hold"/>
                                        <p:tgtEl>
                                          <p:spTgt spid="1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america-burning-logomark.1200x600.png" descr="america-burning-logomark.1200x60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2180" y="4191008"/>
            <a:ext cx="12065001" cy="60325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1" name="Screenshot 2024-01-31 at 7.31.40 AM.png" descr="Screenshot 2024-01-31 at 7.31.40 A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2206370" y="1353499"/>
            <a:ext cx="12065001" cy="11707519"/>
          </a:xfrm>
          <a:prstGeom prst="rect">
            <a:avLst/>
          </a:prstGeom>
          <a:ln w="12700">
            <a:miter lim="400000"/>
          </a:ln>
        </p:spPr>
      </p:pic>
      <p:sp>
        <p:nvSpPr>
          <p:cNvPr id="142" name="(FEMA/NIFRS 2023)"/>
          <p:cNvSpPr txBox="1"/>
          <p:nvPr/>
        </p:nvSpPr>
        <p:spPr>
          <a:xfrm>
            <a:off x="21341886" y="12606251"/>
            <a:ext cx="2386331" cy="3992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457200">
              <a:defRPr b="0" sz="2000"/>
            </a:lvl1pPr>
          </a:lstStyle>
          <a:p>
            <a:pPr/>
            <a:r>
              <a:t>(FEMA/NIFRS 2023)</a:t>
            </a:r>
          </a:p>
        </p:txBody>
      </p:sp>
      <p:pic>
        <p:nvPicPr>
          <p:cNvPr id="143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26" fill="hold"/>
                                        <p:tgtEl>
                                          <p:spTgt spid="1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4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676853" y="-4911660"/>
            <a:ext cx="29070236" cy="19380156"/>
          </a:xfrm>
          <a:prstGeom prst="rect">
            <a:avLst/>
          </a:prstGeom>
          <a:ln w="12700">
            <a:miter lim="400000"/>
          </a:ln>
        </p:spPr>
      </p:pic>
      <p:pic>
        <p:nvPicPr>
          <p:cNvPr id="146" name="Sandy path between two hills leading to the ocean" descr="Sandy path between two hills leading to the ocean"/>
          <p:cNvPicPr>
            <a:picLocks noChangeAspect="1"/>
          </p:cNvPicPr>
          <p:nvPr>
            <p:ph type="pic" idx="21"/>
          </p:nvPr>
        </p:nvPicPr>
        <p:blipFill>
          <a:blip r:embed="rId3">
            <a:extLst/>
          </a:blip>
          <a:srcRect l="21103" t="0" r="21103" b="0"/>
          <a:stretch>
            <a:fillRect/>
          </a:stretch>
        </p:blipFill>
        <p:spPr>
          <a:xfrm>
            <a:off x="13169900" y="3149600"/>
            <a:ext cx="9525000" cy="9296400"/>
          </a:xfrm>
          <a:prstGeom prst="rect">
            <a:avLst/>
          </a:prstGeom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sp>
        <p:nvSpPr>
          <p:cNvPr id="147" name="How We Got He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How We Got Here</a:t>
            </a:r>
          </a:p>
        </p:txBody>
      </p:sp>
      <p:sp>
        <p:nvSpPr>
          <p:cNvPr id="148" name="TCA § 68-102-111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lvl="1" marL="1296458" indent="-661458" defTabSz="457200">
              <a:lnSpc>
                <a:spcPct val="200000"/>
              </a:lnSpc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TCA § 68-102-111</a:t>
            </a:r>
          </a:p>
          <a:p>
            <a:pPr lvl="1" marL="1296458" indent="-661458" defTabSz="457200">
              <a:lnSpc>
                <a:spcPct val="200000"/>
              </a:lnSpc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42% Rejection of Reports</a:t>
            </a:r>
          </a:p>
          <a:p>
            <a:pPr lvl="1" marL="1296458" indent="-661458" defTabSz="457200">
              <a:lnSpc>
                <a:spcPct val="200000"/>
              </a:lnSpc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Other departments rejections were 0.1 - 0.49%</a:t>
            </a:r>
          </a:p>
        </p:txBody>
      </p:sp>
      <p:pic>
        <p:nvPicPr>
          <p:cNvPr id="149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50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26" fill="hold"/>
                                        <p:tgtEl>
                                          <p:spTgt spid="1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How We Got Her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How We Got Here</a:t>
            </a:r>
          </a:p>
        </p:txBody>
      </p:sp>
      <p:pic>
        <p:nvPicPr>
          <p:cNvPr id="153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Screenshot 2024-01-31 at 7.52.03 AM.png" descr="Screenshot 2024-01-31 at 7.52.03 AM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407602" y="2424676"/>
            <a:ext cx="8349712" cy="1074624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100-image.jpg" descr="100-image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-45722" y="-1569218"/>
            <a:ext cx="24475444" cy="16316963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86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040" y="0"/>
            <a:ext cx="24396080" cy="16264054"/>
          </a:xfrm>
          <a:prstGeom prst="rect">
            <a:avLst/>
          </a:prstGeom>
          <a:ln w="12700">
            <a:miter lim="400000"/>
          </a:ln>
        </p:spPr>
      </p:pic>
      <p:sp>
        <p:nvSpPr>
          <p:cNvPr id="159" name="What’s the Problem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What’s the Problem?</a:t>
            </a:r>
          </a:p>
        </p:txBody>
      </p:sp>
      <p:sp>
        <p:nvSpPr>
          <p:cNvPr id="160" name="We need better quality reports!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486155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We need better quality reports!</a:t>
            </a:r>
          </a:p>
          <a:p>
            <a:pPr marL="486155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2022/2023</a:t>
            </a:r>
          </a:p>
          <a:p>
            <a:pPr lvl="1" marL="972311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11,000 False Calls</a:t>
            </a:r>
          </a:p>
          <a:p>
            <a:pPr lvl="1" marL="972311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Costing over $1.46 million</a:t>
            </a:r>
          </a:p>
          <a:p>
            <a:pPr marL="486155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2021 Emergency Vehicle Deaths</a:t>
            </a:r>
          </a:p>
          <a:p>
            <a:pPr lvl="1" marL="972311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198</a:t>
            </a:r>
          </a:p>
          <a:p>
            <a:pPr lvl="1" marL="972311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56% - Occupants of a non-emergency vehicle</a:t>
            </a:r>
          </a:p>
          <a:p>
            <a:pPr marL="486155" indent="-486155" defTabSz="718184">
              <a:spcBef>
                <a:spcPts val="3900"/>
              </a:spcBef>
              <a:defRPr sz="3306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Over 2,000 citation written</a:t>
            </a:r>
          </a:p>
        </p:txBody>
      </p:sp>
      <p:pic>
        <p:nvPicPr>
          <p:cNvPr id="161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sp>
        <p:nvSpPr>
          <p:cNvPr id="162" name="???"/>
          <p:cNvSpPr txBox="1"/>
          <p:nvPr/>
        </p:nvSpPr>
        <p:spPr>
          <a:xfrm>
            <a:off x="13132536" y="3579994"/>
            <a:ext cx="9523528" cy="8120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???</a:t>
            </a:r>
          </a:p>
        </p:txBody>
      </p:sp>
      <p:pic>
        <p:nvPicPr>
          <p:cNvPr id="163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55" fill="hold"/>
                                        <p:tgtEl>
                                          <p:spTgt spid="1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5147" y="0"/>
            <a:ext cx="24414294" cy="16276196"/>
          </a:xfrm>
          <a:prstGeom prst="rect">
            <a:avLst/>
          </a:prstGeom>
          <a:ln w="12700">
            <a:miter lim="400000"/>
          </a:ln>
        </p:spPr>
      </p:pic>
      <p:sp>
        <p:nvSpPr>
          <p:cNvPr id="166" name="TN Quality Standing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TN Quality Standings</a:t>
            </a:r>
          </a:p>
        </p:txBody>
      </p:sp>
      <p:pic>
        <p:nvPicPr>
          <p:cNvPr id="167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graphicFrame>
        <p:nvGraphicFramePr>
          <p:cNvPr id="168" name="Table 1"/>
          <p:cNvGraphicFramePr/>
          <p:nvPr/>
        </p:nvGraphicFramePr>
        <p:xfrm>
          <a:off x="2275532" y="3348256"/>
          <a:ext cx="19837381" cy="9105908"/>
        </p:xfrm>
        <a:graphic xmlns:a="http://schemas.openxmlformats.org/drawingml/2006/main">
          <a:graphicData uri="http://schemas.openxmlformats.org/drawingml/2006/table">
            <a:tbl>
              <a:tblPr firstCol="1" firstRow="1" lastCol="0" lastRow="0" bandCol="0" bandRow="1" rtl="0">
                <a:tableStyleId>{4C3C2611-4C71-4FC5-86AE-919BDF0F9419}</a:tableStyleId>
              </a:tblPr>
              <a:tblGrid>
                <a:gridCol w="4958234"/>
                <a:gridCol w="4958234"/>
                <a:gridCol w="4958234"/>
                <a:gridCol w="4958234"/>
              </a:tblGrid>
              <a:tr h="1820292">
                <a:tc>
                  <a:txBody>
                    <a:bodyPr/>
                    <a:lstStyle/>
                    <a:p>
                      <a:pPr algn="l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NFIRS Quality Score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>
                      <a:solidFill>
                        <a:srgbClr val="000000"/>
                      </a:solidFill>
                      <a:miter lim="400000"/>
                    </a:lnB>
                    <a:solidFill>
                      <a:srgbClr val="BEC0BF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2020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>
                      <a:solidFill>
                        <a:srgbClr val="000000"/>
                      </a:solidFill>
                      <a:miter lim="400000"/>
                    </a:lnB>
                    <a:solidFill>
                      <a:srgbClr val="BEC0BF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2021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>
                      <a:solidFill>
                        <a:srgbClr val="000000"/>
                      </a:solidFill>
                      <a:miter lim="400000"/>
                    </a:lnB>
                    <a:solidFill>
                      <a:srgbClr val="BEC0BF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2022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>
                      <a:solidFill>
                        <a:srgbClr val="000000"/>
                      </a:solidFill>
                      <a:miter lim="400000"/>
                    </a:lnB>
                    <a:solidFill>
                      <a:srgbClr val="BEC0BF"/>
                    </a:solidFill>
                  </a:tcPr>
                </a:tc>
              </a:tr>
              <a:tr h="1820292">
                <a:tc>
                  <a:txBody>
                    <a:bodyPr/>
                    <a:lstStyle/>
                    <a:p>
                      <a:pPr algn="l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Nashville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>
                      <a:solidFill>
                        <a:srgbClr val="000000"/>
                      </a:solidFill>
                      <a:miter lim="400000"/>
                    </a:lnR>
                    <a:lnT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5">
                              <a:hueOff val="-82419"/>
                              <a:satOff val="-9513"/>
                              <a:lumOff val="-16343"/>
                            </a:schemeClr>
                          </a:solidFill>
                          <a:sym typeface="Helvetica Neue"/>
                        </a:rPr>
                        <a:t>53.8</a:t>
                      </a:r>
                    </a:p>
                  </a:txBody>
                  <a:tcPr marL="50800" marR="50800" marT="50800" marB="50800" anchor="t" anchorCtr="0" horzOverflow="overflow">
                    <a:lnL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4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5">
                              <a:hueOff val="-82419"/>
                              <a:satOff val="-9513"/>
                              <a:lumOff val="-16343"/>
                            </a:schemeClr>
                          </a:solidFill>
                          <a:sym typeface="Helvetica Neue"/>
                        </a:rPr>
                        <a:t>56.2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5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5">
                              <a:hueOff val="-82419"/>
                              <a:satOff val="-9513"/>
                              <a:lumOff val="-16343"/>
                            </a:schemeClr>
                          </a:solidFill>
                          <a:sym typeface="Helvetica Neue"/>
                        </a:rPr>
                        <a:t>62.8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6"/>
                      <a:srcRect l="0" t="0" r="0" b="0"/>
                      <a:tile tx="0" ty="0" sx="100000" sy="100000" flip="none" algn="tl"/>
                    </a:blipFill>
                  </a:tcPr>
                </a:tc>
              </a:tr>
              <a:tr h="1820292">
                <a:tc>
                  <a:txBody>
                    <a:bodyPr/>
                    <a:lstStyle/>
                    <a:p>
                      <a:pPr algn="l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Memphis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72.5</a:t>
                      </a:r>
                    </a:p>
                  </a:txBody>
                  <a:tcPr marL="50800" marR="50800" marT="50800" marB="50800" anchor="t" anchorCtr="0" horzOverflow="overflow">
                    <a:lnL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3">
                              <a:hueOff val="362282"/>
                              <a:satOff val="31803"/>
                              <a:lumOff val="-18242"/>
                            </a:schemeClr>
                          </a:solidFill>
                          <a:sym typeface="Helvetica Neue"/>
                        </a:rPr>
                        <a:t>96.1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88.2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</a:tr>
              <a:tr h="1820292">
                <a:tc>
                  <a:txBody>
                    <a:bodyPr/>
                    <a:lstStyle/>
                    <a:p>
                      <a:pPr algn="l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Knoxville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84.6</a:t>
                      </a:r>
                    </a:p>
                  </a:txBody>
                  <a:tcPr marL="50800" marR="50800" marT="50800" marB="50800" anchor="t" anchorCtr="0" horzOverflow="overflow">
                    <a:lnL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7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86.1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8"/>
                      <a:srcRect l="0" t="0" r="0" b="0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81.9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blipFill rotWithShape="1">
                      <a:blip r:embed="rId9"/>
                      <a:srcRect l="0" t="0" r="0" b="0"/>
                      <a:tile tx="0" ty="0" sx="100000" sy="100000" flip="none" algn="tl"/>
                    </a:blipFill>
                  </a:tcPr>
                </a:tc>
              </a:tr>
              <a:tr h="1820292">
                <a:tc>
                  <a:txBody>
                    <a:bodyPr/>
                    <a:lstStyle/>
                    <a:p>
                      <a:pPr algn="l" defTabSz="457200">
                        <a:defRPr b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 sz="5900">
                          <a:sym typeface="Helvetica Neue"/>
                        </a:rPr>
                        <a:t>Chattanooga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DCDCDC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3">
                              <a:hueOff val="362282"/>
                              <a:satOff val="31803"/>
                              <a:lumOff val="-18242"/>
                            </a:schemeClr>
                          </a:solidFill>
                          <a:sym typeface="Helvetica Neue"/>
                        </a:rPr>
                        <a:t>92.4</a:t>
                      </a:r>
                    </a:p>
                  </a:txBody>
                  <a:tcPr marL="50800" marR="50800" marT="50800" marB="50800" anchor="t" anchorCtr="0" horzOverflow="overflow">
                    <a:lnL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ym typeface="Helvetica Neue"/>
                        </a:rPr>
                        <a:t>80.8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r" defTabSz="457200">
                        <a:defRPr sz="1800"/>
                      </a:pPr>
                      <a:r>
                        <a:rPr sz="5900">
                          <a:solidFill>
                            <a:schemeClr val="accent3">
                              <a:hueOff val="362282"/>
                              <a:satOff val="31803"/>
                              <a:lumOff val="-18242"/>
                            </a:schemeClr>
                          </a:solidFill>
                          <a:sym typeface="Helvetica Neue"/>
                        </a:rPr>
                        <a:t>93</a:t>
                      </a:r>
                    </a:p>
                  </a:txBody>
                  <a:tcPr marL="50800" marR="50800" marT="50800" marB="50800" anchor="t" anchorCtr="0" horzOverflow="overflow">
                    <a:lnL w="4445">
                      <a:solidFill>
                        <a:srgbClr val="000000"/>
                      </a:solidFill>
                      <a:miter lim="400000"/>
                    </a:lnL>
                    <a:lnR w="4445">
                      <a:solidFill>
                        <a:srgbClr val="000000"/>
                      </a:solidFill>
                      <a:miter lim="400000"/>
                    </a:lnR>
                    <a:lnT w="4445">
                      <a:solidFill>
                        <a:srgbClr val="000000"/>
                      </a:solidFill>
                      <a:miter lim="400000"/>
                    </a:lnT>
                    <a:lnB w="4445">
                      <a:solidFill>
                        <a:srgbClr val="000000"/>
                      </a:solidFill>
                      <a:miter lim="400000"/>
                    </a:lnB>
                    <a:solidFill>
                      <a:srgbClr val="F5F5F5"/>
                    </a:solidFill>
                  </a:tcPr>
                </a:tc>
              </a:tr>
            </a:tbl>
          </a:graphicData>
        </a:graphic>
      </p:graphicFrame>
      <p:sp>
        <p:nvSpPr>
          <p:cNvPr id="169" name="(TN State Fire Marshal 2023)"/>
          <p:cNvSpPr txBox="1"/>
          <p:nvPr/>
        </p:nvSpPr>
        <p:spPr>
          <a:xfrm>
            <a:off x="17951473" y="12279951"/>
            <a:ext cx="4190931" cy="11904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algn="l" defTabSz="457200">
              <a:defRPr b="0" sz="2000"/>
            </a:pPr>
          </a:p>
          <a:p>
            <a:pPr algn="l" defTabSz="457200">
              <a:defRPr b="0" sz="2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(TN State Fire Marshal 2023)</a:t>
            </a:r>
          </a:p>
        </p:txBody>
      </p:sp>
      <p:pic>
        <p:nvPicPr>
          <p:cNvPr id="170" name="Audio Recording.m4a" descr="Audio Recording.m4a"/>
          <p:cNvPicPr>
            <a:picLocks noChangeAspect="0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2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263" fill="hold"/>
                                        <p:tgtEl>
                                          <p:spTgt spid="1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7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96466" y="-207434"/>
            <a:ext cx="24576932" cy="16384621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TN Quality Standing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TN Quality Standings</a:t>
            </a:r>
          </a:p>
        </p:txBody>
      </p:sp>
      <p:pic>
        <p:nvPicPr>
          <p:cNvPr id="174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75" name="Screenshot 2024-01-30 at 7.01.29 PM.png" descr="Screenshot 2024-01-30 at 7.01.29 PM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317593" y="8257622"/>
            <a:ext cx="9526003" cy="5330026"/>
          </a:xfrm>
          <a:prstGeom prst="rect">
            <a:avLst/>
          </a:prstGeom>
          <a:ln w="12700">
            <a:miter lim="400000"/>
          </a:ln>
        </p:spPr>
      </p:pic>
      <p:pic>
        <p:nvPicPr>
          <p:cNvPr id="176" name="Screenshot 2024-01-30 at 7.05.48 PM.png" descr="Screenshot 2024-01-30 at 7.05.48 PM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629142" y="8242645"/>
            <a:ext cx="9526003" cy="5360012"/>
          </a:xfrm>
          <a:prstGeom prst="rect">
            <a:avLst/>
          </a:prstGeom>
          <a:ln w="12700">
            <a:miter lim="400000"/>
          </a:ln>
        </p:spPr>
      </p:pic>
      <p:pic>
        <p:nvPicPr>
          <p:cNvPr id="177" name="Screenshot 2024-01-30 at 7.09.48 PM.png" descr="Screenshot 2024-01-30 at 7.09.48 PM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632705" y="2775965"/>
            <a:ext cx="9518877" cy="53472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78" name="Screenshot 2024-01-30 at 7.11.32 PM.png" descr="Screenshot 2024-01-30 at 7.11.32 PM.png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12317884" y="2767315"/>
            <a:ext cx="9525421" cy="5364592"/>
          </a:xfrm>
          <a:prstGeom prst="rect">
            <a:avLst/>
          </a:prstGeom>
          <a:ln w="12700">
            <a:miter lim="400000"/>
          </a:ln>
        </p:spPr>
      </p:pic>
      <p:pic>
        <p:nvPicPr>
          <p:cNvPr id="179" name="Audio Recording.m4a" descr="Audio Recording.m4a"/>
          <p:cNvPicPr>
            <a:picLocks noChangeAspect="0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>
            <a:extLst/>
          </a:blip>
          <a:stretch>
            <a:fillRect/>
          </a:stretch>
        </p:blipFill>
        <p:spPr>
          <a:xfrm>
            <a:off x="12192000" y="78359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0" fill="hold"/>
                                        <p:tgtEl>
                                          <p:spTgt spid="1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7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7883" y="-1"/>
            <a:ext cx="24419766" cy="16279845"/>
          </a:xfrm>
          <a:prstGeom prst="rect">
            <a:avLst/>
          </a:prstGeom>
          <a:ln w="12700">
            <a:miter lim="400000"/>
          </a:ln>
        </p:spPr>
      </p:pic>
      <p:sp>
        <p:nvSpPr>
          <p:cNvPr id="182" name="SWOT Analysi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SWOT Analysis</a:t>
            </a:r>
          </a:p>
        </p:txBody>
      </p:sp>
      <p:pic>
        <p:nvPicPr>
          <p:cNvPr id="183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184" name="Line Line" descr="Line Line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 rot="16200000">
            <a:off x="13049176" y="8041256"/>
            <a:ext cx="9786958" cy="127001"/>
          </a:xfrm>
          <a:prstGeom prst="rect">
            <a:avLst/>
          </a:prstGeom>
        </p:spPr>
      </p:pic>
      <p:pic>
        <p:nvPicPr>
          <p:cNvPr id="186" name="Line Line" descr="Line Line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367921" y="3282164"/>
            <a:ext cx="11648158" cy="127001"/>
          </a:xfrm>
          <a:prstGeom prst="rect">
            <a:avLst/>
          </a:prstGeom>
        </p:spPr>
      </p:pic>
      <p:pic>
        <p:nvPicPr>
          <p:cNvPr id="188" name="Line Line" descr="Line Line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 rot="16200000">
            <a:off x="1582833" y="8076421"/>
            <a:ext cx="9786957" cy="127001"/>
          </a:xfrm>
          <a:prstGeom prst="rect">
            <a:avLst/>
          </a:prstGeom>
        </p:spPr>
      </p:pic>
      <p:pic>
        <p:nvPicPr>
          <p:cNvPr id="190" name="Line Line" descr="Line Line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350130" y="12905662"/>
            <a:ext cx="11648159" cy="127001"/>
          </a:xfrm>
          <a:prstGeom prst="rect">
            <a:avLst/>
          </a:prstGeom>
        </p:spPr>
      </p:pic>
      <p:pic>
        <p:nvPicPr>
          <p:cNvPr id="192" name="Line Line" descr="Line Line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6200000">
            <a:off x="7350236" y="8076421"/>
            <a:ext cx="9718494" cy="127001"/>
          </a:xfrm>
          <a:prstGeom prst="rect">
            <a:avLst/>
          </a:prstGeom>
        </p:spPr>
      </p:pic>
      <p:pic>
        <p:nvPicPr>
          <p:cNvPr id="194" name="Line Line" descr="Line Line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6390911" y="8041256"/>
            <a:ext cx="11566597" cy="127001"/>
          </a:xfrm>
          <a:prstGeom prst="rect">
            <a:avLst/>
          </a:prstGeom>
        </p:spPr>
      </p:pic>
      <p:sp>
        <p:nvSpPr>
          <p:cNvPr id="196" name="Strengths"/>
          <p:cNvSpPr txBox="1"/>
          <p:nvPr/>
        </p:nvSpPr>
        <p:spPr>
          <a:xfrm>
            <a:off x="7644921" y="3573266"/>
            <a:ext cx="3337014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 defTabSz="914400"/>
            <a:r>
              <a:t>Strengths</a:t>
            </a:r>
          </a:p>
        </p:txBody>
      </p:sp>
      <p:sp>
        <p:nvSpPr>
          <p:cNvPr id="197" name="Weaknesses"/>
          <p:cNvSpPr txBox="1"/>
          <p:nvPr/>
        </p:nvSpPr>
        <p:spPr>
          <a:xfrm>
            <a:off x="12954642" y="3573266"/>
            <a:ext cx="4242854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 defTabSz="914400"/>
            <a:r>
              <a:t>Weaknesses</a:t>
            </a:r>
          </a:p>
        </p:txBody>
      </p:sp>
      <p:sp>
        <p:nvSpPr>
          <p:cNvPr id="198" name="Opportunities"/>
          <p:cNvSpPr txBox="1"/>
          <p:nvPr/>
        </p:nvSpPr>
        <p:spPr>
          <a:xfrm>
            <a:off x="6889236" y="8396215"/>
            <a:ext cx="4907323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 defTabSz="914400"/>
            <a:r>
              <a:t>Opportunities</a:t>
            </a:r>
          </a:p>
        </p:txBody>
      </p:sp>
      <p:sp>
        <p:nvSpPr>
          <p:cNvPr id="199" name="Threats"/>
          <p:cNvSpPr txBox="1"/>
          <p:nvPr/>
        </p:nvSpPr>
        <p:spPr>
          <a:xfrm>
            <a:off x="13719098" y="8396215"/>
            <a:ext cx="2713942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 defTabSz="914400"/>
            <a:r>
              <a:t>Threats</a:t>
            </a:r>
          </a:p>
        </p:txBody>
      </p:sp>
      <p:sp>
        <p:nvSpPr>
          <p:cNvPr id="200" name="Full Support…"/>
          <p:cNvSpPr txBox="1"/>
          <p:nvPr/>
        </p:nvSpPr>
        <p:spPr>
          <a:xfrm>
            <a:off x="6918706" y="4814977"/>
            <a:ext cx="4848383" cy="28905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228600" indent="-228600" defTabSz="914400">
              <a:buSzPct val="100000"/>
              <a:buChar char="•"/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Full Support</a:t>
            </a:r>
          </a:p>
          <a:p>
            <a:pPr defTabSz="914400"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of Leadership</a:t>
            </a:r>
          </a:p>
          <a:p>
            <a:pPr defTabSz="914400"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228600" indent="-228600" defTabSz="914400">
              <a:buSzPct val="100000"/>
              <a:buChar char="•"/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ExperiencedProgram</a:t>
            </a:r>
          </a:p>
          <a:p>
            <a:pPr defTabSz="914400"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Management Team</a:t>
            </a:r>
          </a:p>
        </p:txBody>
      </p:sp>
      <p:sp>
        <p:nvSpPr>
          <p:cNvPr id="201" name="False Call Reduction…"/>
          <p:cNvSpPr txBox="1"/>
          <p:nvPr/>
        </p:nvSpPr>
        <p:spPr>
          <a:xfrm>
            <a:off x="6914222" y="9862812"/>
            <a:ext cx="4976787" cy="23317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228600" indent="-228600" defTabSz="914400">
              <a:buClr>
                <a:schemeClr val="accent1"/>
              </a:buClr>
              <a:buSzPct val="100000"/>
              <a:buChar char="•"/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False Call Reduction</a:t>
            </a:r>
          </a:p>
          <a:p>
            <a:pPr defTabSz="914400"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228600" indent="-228600" defTabSz="914400">
              <a:buClr>
                <a:schemeClr val="accent1"/>
              </a:buClr>
              <a:buSzPct val="100000"/>
              <a:buChar char="•"/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Better Training/</a:t>
            </a:r>
          </a:p>
          <a:p>
            <a:pPr defTabSz="914400"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Increased Safety</a:t>
            </a:r>
          </a:p>
        </p:txBody>
      </p:sp>
      <p:sp>
        <p:nvSpPr>
          <p:cNvPr id="202" name="Report Writing…"/>
          <p:cNvSpPr txBox="1"/>
          <p:nvPr/>
        </p:nvSpPr>
        <p:spPr>
          <a:xfrm>
            <a:off x="13044876" y="4535577"/>
            <a:ext cx="4062387" cy="3449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228600" indent="-228600" defTabSz="914400">
              <a:buSzPct val="100000"/>
              <a:buChar char="•"/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Report Writing</a:t>
            </a:r>
          </a:p>
          <a:p>
            <a:pPr defTabSz="914400"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Learning Curve</a:t>
            </a:r>
          </a:p>
          <a:p>
            <a:pPr defTabSz="914400"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228600" indent="-228600" defTabSz="914400">
              <a:buSzPct val="100000"/>
              <a:buChar char="•"/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Not Enough Staff</a:t>
            </a:r>
          </a:p>
          <a:p>
            <a:pPr defTabSz="914400"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228600" indent="-228600" defTabSz="914400">
              <a:buSzPct val="100000"/>
              <a:buChar char="•"/>
              <a:defRPr b="0">
                <a:solidFill>
                  <a:schemeClr val="accent4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Culture</a:t>
            </a:r>
          </a:p>
        </p:txBody>
      </p:sp>
      <p:sp>
        <p:nvSpPr>
          <p:cNvPr id="203" name="Union Resistance…"/>
          <p:cNvSpPr txBox="1"/>
          <p:nvPr/>
        </p:nvSpPr>
        <p:spPr>
          <a:xfrm>
            <a:off x="12804488" y="10147746"/>
            <a:ext cx="4543163" cy="17729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marL="228599" indent="-228599" defTabSz="914400">
              <a:buSzPct val="100000"/>
              <a:buChar char="•"/>
              <a:defRPr b="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Union Resistance</a:t>
            </a:r>
          </a:p>
          <a:p>
            <a:pPr defTabSz="914400">
              <a:defRPr b="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228599" indent="-228599" defTabSz="914400">
              <a:buSzPct val="100000"/>
              <a:buChar char="•"/>
              <a:defRPr b="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Budget Constraints</a:t>
            </a:r>
          </a:p>
        </p:txBody>
      </p:sp>
      <p:pic>
        <p:nvPicPr>
          <p:cNvPr id="204" name="Audio Recording.m4a" descr="Audio Recording.m4a"/>
          <p:cNvPicPr>
            <a:picLocks noChangeAspect="0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0">
            <a:extLst/>
          </a:blip>
          <a:stretch>
            <a:fillRect/>
          </a:stretch>
        </p:blipFill>
        <p:spPr>
          <a:xfrm>
            <a:off x="12192000" y="71882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31" fill="hold"/>
                                        <p:tgtEl>
                                          <p:spTgt spid="2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0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9851" y="-151252"/>
            <a:ext cx="24571774" cy="16381183"/>
          </a:xfrm>
          <a:prstGeom prst="rect">
            <a:avLst/>
          </a:prstGeom>
          <a:ln w="12700">
            <a:miter lim="400000"/>
          </a:ln>
        </p:spPr>
      </p:pic>
      <p:sp>
        <p:nvSpPr>
          <p:cNvPr id="207" name="Stakeholder Analysi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Stakeholder Analysis</a:t>
            </a:r>
          </a:p>
        </p:txBody>
      </p:sp>
      <p:pic>
        <p:nvPicPr>
          <p:cNvPr id="208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09" name="Line Line" descr="Line Line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756652" y="2924857"/>
            <a:ext cx="12870697" cy="127001"/>
          </a:xfrm>
          <a:prstGeom prst="rect">
            <a:avLst/>
          </a:prstGeom>
        </p:spPr>
      </p:pic>
      <p:pic>
        <p:nvPicPr>
          <p:cNvPr id="211" name="Line Line" descr="Line Line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16200000">
            <a:off x="1282153" y="7303015"/>
            <a:ext cx="9078883" cy="127001"/>
          </a:xfrm>
          <a:prstGeom prst="rect">
            <a:avLst/>
          </a:prstGeom>
        </p:spPr>
      </p:pic>
      <p:pic>
        <p:nvPicPr>
          <p:cNvPr id="213" name="Line Line" descr="Line Line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 rot="16200000">
            <a:off x="14047948" y="7402093"/>
            <a:ext cx="9078883" cy="127001"/>
          </a:xfrm>
          <a:prstGeom prst="rect">
            <a:avLst/>
          </a:prstGeom>
        </p:spPr>
      </p:pic>
      <p:pic>
        <p:nvPicPr>
          <p:cNvPr id="215" name="Line Line" descr="Line Line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705436" y="11841802"/>
            <a:ext cx="12870696" cy="127001"/>
          </a:xfrm>
          <a:prstGeom prst="rect">
            <a:avLst/>
          </a:prstGeom>
        </p:spPr>
      </p:pic>
      <p:pic>
        <p:nvPicPr>
          <p:cNvPr id="217" name="Line Line" descr="Line Line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16200000">
            <a:off x="7680890" y="7402093"/>
            <a:ext cx="9090240" cy="127001"/>
          </a:xfrm>
          <a:prstGeom prst="rect">
            <a:avLst/>
          </a:prstGeom>
        </p:spPr>
      </p:pic>
      <p:pic>
        <p:nvPicPr>
          <p:cNvPr id="219" name="Line Line" descr="Line Line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5732220" y="7433251"/>
            <a:ext cx="12919559" cy="127001"/>
          </a:xfrm>
          <a:prstGeom prst="rect">
            <a:avLst/>
          </a:prstGeom>
        </p:spPr>
      </p:pic>
      <p:pic>
        <p:nvPicPr>
          <p:cNvPr id="221" name="Line Line" descr="Line Line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6200000">
            <a:off x="495532" y="7214964"/>
            <a:ext cx="9012724" cy="563575"/>
          </a:xfrm>
          <a:prstGeom prst="rect">
            <a:avLst/>
          </a:prstGeom>
        </p:spPr>
      </p:pic>
      <p:pic>
        <p:nvPicPr>
          <p:cNvPr id="223" name="Line Line" descr="Line Line"/>
          <p:cNvPicPr>
            <a:picLocks noChangeAspect="0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868530" y="12204951"/>
            <a:ext cx="12716230" cy="563575"/>
          </a:xfrm>
          <a:prstGeom prst="rect">
            <a:avLst/>
          </a:prstGeom>
        </p:spPr>
      </p:pic>
      <p:sp>
        <p:nvSpPr>
          <p:cNvPr id="225" name="P…"/>
          <p:cNvSpPr txBox="1"/>
          <p:nvPr/>
        </p:nvSpPr>
        <p:spPr>
          <a:xfrm>
            <a:off x="4120622" y="5040898"/>
            <a:ext cx="736531" cy="49809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P</a:t>
            </a:r>
          </a:p>
          <a:p>
            <a: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o</a:t>
            </a:r>
          </a:p>
          <a:p>
            <a: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w</a:t>
            </a:r>
          </a:p>
          <a:p>
            <a: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e</a:t>
            </a:r>
          </a:p>
          <a:p>
            <a: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r</a:t>
            </a:r>
          </a:p>
        </p:txBody>
      </p:sp>
      <p:sp>
        <p:nvSpPr>
          <p:cNvPr id="226" name="Interest"/>
          <p:cNvSpPr txBox="1"/>
          <p:nvPr/>
        </p:nvSpPr>
        <p:spPr>
          <a:xfrm>
            <a:off x="10458359" y="12533898"/>
            <a:ext cx="3535302" cy="10693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Interest</a:t>
            </a:r>
          </a:p>
        </p:txBody>
      </p:sp>
      <p:sp>
        <p:nvSpPr>
          <p:cNvPr id="227" name="Keep Informed"/>
          <p:cNvSpPr txBox="1"/>
          <p:nvPr/>
        </p:nvSpPr>
        <p:spPr>
          <a:xfrm>
            <a:off x="12619049" y="10699672"/>
            <a:ext cx="5575301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Keep Informed</a:t>
            </a:r>
          </a:p>
        </p:txBody>
      </p:sp>
      <p:sp>
        <p:nvSpPr>
          <p:cNvPr id="228" name="Manage Closely"/>
          <p:cNvSpPr txBox="1"/>
          <p:nvPr/>
        </p:nvSpPr>
        <p:spPr>
          <a:xfrm>
            <a:off x="12619049" y="3330730"/>
            <a:ext cx="5719141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Manage Closely</a:t>
            </a:r>
          </a:p>
        </p:txBody>
      </p:sp>
      <p:sp>
        <p:nvSpPr>
          <p:cNvPr id="229" name="Monitor"/>
          <p:cNvSpPr txBox="1"/>
          <p:nvPr/>
        </p:nvSpPr>
        <p:spPr>
          <a:xfrm>
            <a:off x="7558074" y="10699672"/>
            <a:ext cx="2931456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Monitor</a:t>
            </a:r>
          </a:p>
        </p:txBody>
      </p:sp>
      <p:sp>
        <p:nvSpPr>
          <p:cNvPr id="230" name="Keep Satisfied"/>
          <p:cNvSpPr txBox="1"/>
          <p:nvPr/>
        </p:nvSpPr>
        <p:spPr>
          <a:xfrm>
            <a:off x="6419513" y="3336409"/>
            <a:ext cx="5409709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Keep Satisfied </a:t>
            </a:r>
          </a:p>
        </p:txBody>
      </p:sp>
      <p:sp>
        <p:nvSpPr>
          <p:cNvPr id="231" name="Text"/>
          <p:cNvSpPr txBox="1"/>
          <p:nvPr/>
        </p:nvSpPr>
        <p:spPr>
          <a:xfrm>
            <a:off x="16807608" y="4154564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2" name="Union"/>
          <p:cNvSpPr txBox="1"/>
          <p:nvPr/>
        </p:nvSpPr>
        <p:spPr>
          <a:xfrm>
            <a:off x="15436358" y="4279880"/>
            <a:ext cx="1385284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Union</a:t>
            </a:r>
          </a:p>
        </p:txBody>
      </p:sp>
      <p:sp>
        <p:nvSpPr>
          <p:cNvPr id="233" name="Text"/>
          <p:cNvSpPr txBox="1"/>
          <p:nvPr/>
        </p:nvSpPr>
        <p:spPr>
          <a:xfrm>
            <a:off x="10412008" y="5742921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4" name="Text"/>
          <p:cNvSpPr txBox="1"/>
          <p:nvPr/>
        </p:nvSpPr>
        <p:spPr>
          <a:xfrm>
            <a:off x="13505608" y="7586266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5" name="Text"/>
          <p:cNvSpPr txBox="1"/>
          <p:nvPr/>
        </p:nvSpPr>
        <p:spPr>
          <a:xfrm>
            <a:off x="6817228" y="9429611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6" name="Text"/>
          <p:cNvSpPr txBox="1"/>
          <p:nvPr/>
        </p:nvSpPr>
        <p:spPr>
          <a:xfrm>
            <a:off x="6436228" y="4515584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7" name="Text"/>
          <p:cNvSpPr txBox="1"/>
          <p:nvPr/>
        </p:nvSpPr>
        <p:spPr>
          <a:xfrm>
            <a:off x="11490193" y="8170466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38" name="Assistant Chiefs"/>
          <p:cNvSpPr txBox="1"/>
          <p:nvPr/>
        </p:nvSpPr>
        <p:spPr>
          <a:xfrm>
            <a:off x="6974660" y="4640900"/>
            <a:ext cx="3526882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Assistant Chiefs</a:t>
            </a:r>
          </a:p>
        </p:txBody>
      </p:sp>
      <p:sp>
        <p:nvSpPr>
          <p:cNvPr id="239" name="Experienced Firefighters"/>
          <p:cNvSpPr txBox="1"/>
          <p:nvPr/>
        </p:nvSpPr>
        <p:spPr>
          <a:xfrm>
            <a:off x="5965388" y="8295782"/>
            <a:ext cx="5444512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Experienced Firefighters</a:t>
            </a:r>
          </a:p>
        </p:txBody>
      </p:sp>
      <p:sp>
        <p:nvSpPr>
          <p:cNvPr id="240" name="Captains"/>
          <p:cNvSpPr txBox="1"/>
          <p:nvPr/>
        </p:nvSpPr>
        <p:spPr>
          <a:xfrm>
            <a:off x="14116982" y="7711582"/>
            <a:ext cx="1980569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Captains</a:t>
            </a:r>
          </a:p>
        </p:txBody>
      </p:sp>
      <p:sp>
        <p:nvSpPr>
          <p:cNvPr id="241" name="Rogue Management"/>
          <p:cNvSpPr txBox="1"/>
          <p:nvPr/>
        </p:nvSpPr>
        <p:spPr>
          <a:xfrm>
            <a:off x="13217179" y="6530326"/>
            <a:ext cx="4319194" cy="65534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Rogue Management</a:t>
            </a:r>
          </a:p>
        </p:txBody>
      </p:sp>
      <p:sp>
        <p:nvSpPr>
          <p:cNvPr id="242" name="Text"/>
          <p:cNvSpPr txBox="1"/>
          <p:nvPr/>
        </p:nvSpPr>
        <p:spPr>
          <a:xfrm>
            <a:off x="12619049" y="6422774"/>
            <a:ext cx="827185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marL="228600" indent="-228600">
              <a:buSzPct val="100000"/>
              <a:buChar char="•"/>
              <a:defRPr b="0" sz="5000">
                <a:solidFill>
                  <a:schemeClr val="accent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 </a:t>
            </a:r>
          </a:p>
        </p:txBody>
      </p:sp>
      <p:sp>
        <p:nvSpPr>
          <p:cNvPr id="243" name="New Firefighters"/>
          <p:cNvSpPr txBox="1"/>
          <p:nvPr/>
        </p:nvSpPr>
        <p:spPr>
          <a:xfrm>
            <a:off x="7338700" y="9554927"/>
            <a:ext cx="3607713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3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New Firefighters</a:t>
            </a:r>
          </a:p>
        </p:txBody>
      </p:sp>
      <p:sp>
        <p:nvSpPr>
          <p:cNvPr id="244" name="District Chiefs"/>
          <p:cNvSpPr txBox="1"/>
          <p:nvPr/>
        </p:nvSpPr>
        <p:spPr>
          <a:xfrm>
            <a:off x="7141163" y="5868237"/>
            <a:ext cx="3193876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chemeClr val="accent1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District Chiefs</a:t>
            </a:r>
          </a:p>
        </p:txBody>
      </p:sp>
      <p:pic>
        <p:nvPicPr>
          <p:cNvPr id="245" name="Audio Recording.m4a" descr="Audio Recording.m4a"/>
          <p:cNvPicPr>
            <a:picLocks noChangeAspect="0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2">
            <a:extLst/>
          </a:blip>
          <a:stretch>
            <a:fillRect/>
          </a:stretch>
        </p:blipFill>
        <p:spPr>
          <a:xfrm>
            <a:off x="12192000" y="71882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75" fill="hold"/>
                                        <p:tgtEl>
                                          <p:spTgt spid="2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4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7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041" y="0"/>
            <a:ext cx="24478082" cy="163187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48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23437" t="31" r="27643" b="30098"/>
          <a:stretch>
            <a:fillRect/>
          </a:stretch>
        </p:blipFill>
        <p:spPr>
          <a:xfrm>
            <a:off x="18446599" y="3153956"/>
            <a:ext cx="4890386" cy="9313004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sp>
        <p:nvSpPr>
          <p:cNvPr id="249" name="Culture &amp; Resistanc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Culture &amp; Resistance</a:t>
            </a:r>
          </a:p>
        </p:txBody>
      </p:sp>
      <p:sp>
        <p:nvSpPr>
          <p:cNvPr id="250" name="“100 years of tradition, unimpeded by progress.” - Unknown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529166" indent="-529166" defTabSz="457200"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“100 years of tradition, unimpeded by progress.” - Unknown</a:t>
            </a:r>
          </a:p>
          <a:p>
            <a:pPr marL="529166" indent="-529166" defTabSz="457200"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529166" indent="-529166" defTabSz="457200"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529166" indent="-529166" defTabSz="457200"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</a:p>
          <a:p>
            <a:pPr marL="529166" indent="-529166" defTabSz="457200">
              <a:spcBef>
                <a:spcPts val="0"/>
              </a:spcBef>
              <a:defRPr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“We all know those people in the fire service who use “tradition” as the daily rallying cry to fight change, aka progress.” - Marc Bashoor, retired Fire Chief of Prince George’s County, Maryland </a:t>
            </a:r>
          </a:p>
        </p:txBody>
      </p:sp>
      <p:pic>
        <p:nvPicPr>
          <p:cNvPr id="251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52" name="Image" descr="Image"/>
          <p:cNvPicPr>
            <a:picLocks noChangeAspect="1"/>
          </p:cNvPicPr>
          <p:nvPr/>
        </p:nvPicPr>
        <p:blipFill>
          <a:blip r:embed="rId5">
            <a:extLst/>
          </a:blip>
          <a:srcRect l="15026" t="0" r="15026" b="0"/>
          <a:stretch>
            <a:fillRect/>
          </a:stretch>
        </p:blipFill>
        <p:spPr>
          <a:xfrm>
            <a:off x="12581812" y="3151963"/>
            <a:ext cx="4887696" cy="931706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53" name="Audio Recording.m4a" descr="Audio Recording.m4a"/>
          <p:cNvPicPr>
            <a:picLocks noChangeAspect="0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12192000" y="71882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26" fill="hold"/>
                                        <p:tgtEl>
                                          <p:spTgt spid="2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5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5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6954" y="-174753"/>
            <a:ext cx="24517909" cy="16345273"/>
          </a:xfrm>
          <a:prstGeom prst="rect">
            <a:avLst/>
          </a:prstGeom>
          <a:ln w="12700">
            <a:miter lim="400000"/>
          </a:ln>
        </p:spPr>
      </p:pic>
      <p:sp>
        <p:nvSpPr>
          <p:cNvPr id="256" name="Force Field Analysi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Force Field Analysis</a:t>
            </a:r>
          </a:p>
        </p:txBody>
      </p:sp>
      <p:sp>
        <p:nvSpPr>
          <p:cNvPr id="257" name="GOAL"/>
          <p:cNvSpPr txBox="1"/>
          <p:nvPr/>
        </p:nvSpPr>
        <p:spPr>
          <a:xfrm>
            <a:off x="10783981" y="2578872"/>
            <a:ext cx="2816038" cy="1043785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defRPr b="0" sz="1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GOAL</a:t>
            </a:r>
          </a:p>
        </p:txBody>
      </p:sp>
      <p:sp>
        <p:nvSpPr>
          <p:cNvPr id="258" name="Union"/>
          <p:cNvSpPr txBox="1"/>
          <p:nvPr/>
        </p:nvSpPr>
        <p:spPr>
          <a:xfrm>
            <a:off x="14367226" y="3317829"/>
            <a:ext cx="4986400" cy="1961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115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Union</a:t>
            </a:r>
          </a:p>
        </p:txBody>
      </p:sp>
      <p:sp>
        <p:nvSpPr>
          <p:cNvPr id="259" name="Leadership"/>
          <p:cNvSpPr txBox="1"/>
          <p:nvPr/>
        </p:nvSpPr>
        <p:spPr>
          <a:xfrm>
            <a:off x="1896612" y="4204434"/>
            <a:ext cx="8814362" cy="1961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115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Leadership</a:t>
            </a:r>
          </a:p>
        </p:txBody>
      </p:sp>
      <p:sp>
        <p:nvSpPr>
          <p:cNvPr id="260" name="NIFRS Program Team"/>
          <p:cNvSpPr txBox="1"/>
          <p:nvPr/>
        </p:nvSpPr>
        <p:spPr>
          <a:xfrm>
            <a:off x="398384" y="7463198"/>
            <a:ext cx="9251565" cy="106939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NIFRS Program Team</a:t>
            </a:r>
          </a:p>
        </p:txBody>
      </p:sp>
      <p:sp>
        <p:nvSpPr>
          <p:cNvPr id="261" name="Assistant Chiefs"/>
          <p:cNvSpPr txBox="1"/>
          <p:nvPr/>
        </p:nvSpPr>
        <p:spPr>
          <a:xfrm>
            <a:off x="2371467" y="9829524"/>
            <a:ext cx="8645754" cy="13081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75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Assistant Chiefs</a:t>
            </a:r>
          </a:p>
        </p:txBody>
      </p:sp>
      <p:sp>
        <p:nvSpPr>
          <p:cNvPr id="262" name="Firefighters"/>
          <p:cNvSpPr txBox="1"/>
          <p:nvPr/>
        </p:nvSpPr>
        <p:spPr>
          <a:xfrm>
            <a:off x="17103731" y="6323302"/>
            <a:ext cx="5099718" cy="106939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6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Firefighters</a:t>
            </a:r>
          </a:p>
        </p:txBody>
      </p:sp>
      <p:sp>
        <p:nvSpPr>
          <p:cNvPr id="263" name="Captains"/>
          <p:cNvSpPr txBox="1"/>
          <p:nvPr/>
        </p:nvSpPr>
        <p:spPr>
          <a:xfrm>
            <a:off x="16048222" y="9698864"/>
            <a:ext cx="3224748" cy="9059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5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Captains</a:t>
            </a:r>
          </a:p>
        </p:txBody>
      </p:sp>
      <p:sp>
        <p:nvSpPr>
          <p:cNvPr id="264" name="District Chiefs"/>
          <p:cNvSpPr txBox="1"/>
          <p:nvPr/>
        </p:nvSpPr>
        <p:spPr>
          <a:xfrm>
            <a:off x="1460647" y="11936980"/>
            <a:ext cx="4472997" cy="7425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 sz="400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District Chiefs </a:t>
            </a:r>
          </a:p>
        </p:txBody>
      </p:sp>
      <p:sp>
        <p:nvSpPr>
          <p:cNvPr id="265" name="Rogue Managers"/>
          <p:cNvSpPr txBox="1"/>
          <p:nvPr/>
        </p:nvSpPr>
        <p:spPr>
          <a:xfrm>
            <a:off x="19358072" y="11980588"/>
            <a:ext cx="3630025" cy="655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0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Rogue Managers</a:t>
            </a:r>
          </a:p>
        </p:txBody>
      </p:sp>
      <p:pic>
        <p:nvPicPr>
          <p:cNvPr id="266" name="Line Line" descr="Line Line"/>
          <p:cNvPicPr>
            <a:picLocks noChangeAspect="0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436707" y="11073225"/>
            <a:ext cx="8715043" cy="563575"/>
          </a:xfrm>
          <a:prstGeom prst="rect">
            <a:avLst/>
          </a:prstGeom>
        </p:spPr>
      </p:pic>
      <p:pic>
        <p:nvPicPr>
          <p:cNvPr id="268" name="Line Line" descr="Line Line"/>
          <p:cNvPicPr>
            <a:picLocks noChangeAspect="0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89974" y="8337960"/>
            <a:ext cx="10461776" cy="563574"/>
          </a:xfrm>
          <a:prstGeom prst="rect">
            <a:avLst/>
          </a:prstGeom>
        </p:spPr>
      </p:pic>
      <p:pic>
        <p:nvPicPr>
          <p:cNvPr id="270" name="Line Line" descr="Line Line"/>
          <p:cNvPicPr>
            <a:picLocks noChangeAspect="0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721455" y="12434624"/>
            <a:ext cx="5628104" cy="563575"/>
          </a:xfrm>
          <a:prstGeom prst="rect">
            <a:avLst/>
          </a:prstGeom>
        </p:spPr>
      </p:pic>
      <p:pic>
        <p:nvPicPr>
          <p:cNvPr id="272" name="Line Line" descr="Line Line"/>
          <p:cNvPicPr>
            <a:picLocks noChangeAspect="0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915200" y="5953775"/>
            <a:ext cx="9320855" cy="563575"/>
          </a:xfrm>
          <a:prstGeom prst="rect">
            <a:avLst/>
          </a:prstGeom>
        </p:spPr>
      </p:pic>
      <p:pic>
        <p:nvPicPr>
          <p:cNvPr id="274" name="Line Line" descr="Line Line"/>
          <p:cNvPicPr>
            <a:picLocks noChangeAspect="0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 rot="10800000">
            <a:off x="13278299" y="4903564"/>
            <a:ext cx="6030816" cy="563575"/>
          </a:xfrm>
          <a:prstGeom prst="rect">
            <a:avLst/>
          </a:prstGeom>
        </p:spPr>
      </p:pic>
      <p:pic>
        <p:nvPicPr>
          <p:cNvPr id="276" name="Line Line" descr="Line Line"/>
          <p:cNvPicPr>
            <a:picLocks noChangeAspect="0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 rot="10800000">
            <a:off x="18602228" y="12532657"/>
            <a:ext cx="4542286" cy="563575"/>
          </a:xfrm>
          <a:prstGeom prst="rect">
            <a:avLst/>
          </a:prstGeom>
        </p:spPr>
      </p:pic>
      <p:pic>
        <p:nvPicPr>
          <p:cNvPr id="278" name="Line Line" descr="Line Line"/>
          <p:cNvPicPr>
            <a:picLocks noChangeAspect="0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 rot="10800000">
            <a:off x="14017011" y="10440764"/>
            <a:ext cx="5617541" cy="563574"/>
          </a:xfrm>
          <a:prstGeom prst="rect">
            <a:avLst/>
          </a:prstGeom>
        </p:spPr>
      </p:pic>
      <p:pic>
        <p:nvPicPr>
          <p:cNvPr id="280" name="Line Line" descr="Line Line"/>
          <p:cNvPicPr>
            <a:picLocks noChangeAspect="0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 rot="10800000">
            <a:off x="15537143" y="7207476"/>
            <a:ext cx="6819971" cy="563575"/>
          </a:xfrm>
          <a:prstGeom prst="rect">
            <a:avLst/>
          </a:prstGeom>
        </p:spPr>
      </p:pic>
      <p:pic>
        <p:nvPicPr>
          <p:cNvPr id="282" name="Audio Recording.m4a" descr="Audio Recording.m4a"/>
          <p:cNvPicPr>
            <a:picLocks noChangeAspect="0"/>
          </p:cNvPicPr>
          <p:nvPr>
            <a:audioFile r:link="rId11"/>
            <p:extLst>
              <p:ext uri="{DAA4B4D4-6D71-4841-9C94-3DE7FCFB9230}">
                <p14:media xmlns:p14="http://schemas.microsoft.com/office/powerpoint/2010/main" r:embed="rId12"/>
              </p:ext>
            </p:extLst>
          </p:nvPr>
        </p:nvPicPr>
        <p:blipFill>
          <a:blip r:embed="rId13">
            <a:extLst/>
          </a:blip>
          <a:stretch>
            <a:fillRect/>
          </a:stretch>
        </p:blipFill>
        <p:spPr>
          <a:xfrm>
            <a:off x="12192000" y="71882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55" fill="hold"/>
                                        <p:tgtEl>
                                          <p:spTgt spid="28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8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45" y="0"/>
            <a:ext cx="24374110" cy="16249407"/>
          </a:xfrm>
          <a:prstGeom prst="rect">
            <a:avLst/>
          </a:prstGeom>
          <a:ln w="12700">
            <a:miter lim="400000"/>
          </a:ln>
        </p:spPr>
      </p:pic>
      <p:sp>
        <p:nvSpPr>
          <p:cNvPr id="285" name="Lewin’s Change Mode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Lewin’s Change Model</a:t>
            </a:r>
          </a:p>
        </p:txBody>
      </p:sp>
      <p:pic>
        <p:nvPicPr>
          <p:cNvPr id="286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87" name="Lewins-change-model2-1092542933.jpg" descr="Lewins-change-model2-1092542933.jpg"/>
          <p:cNvPicPr>
            <a:picLocks noChangeAspect="1"/>
          </p:cNvPicPr>
          <p:nvPr/>
        </p:nvPicPr>
        <p:blipFill>
          <a:blip r:embed="rId4">
            <a:extLst/>
          </a:blip>
          <a:srcRect l="0" t="14566" r="0" b="11559"/>
          <a:stretch>
            <a:fillRect/>
          </a:stretch>
        </p:blipFill>
        <p:spPr>
          <a:xfrm>
            <a:off x="3326407" y="4305895"/>
            <a:ext cx="17731331" cy="6984006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88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12192000" y="76454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80" fill="hold"/>
                                        <p:tgtEl>
                                          <p:spTgt spid="2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8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0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17330" y="0"/>
            <a:ext cx="24496566" cy="16331044"/>
          </a:xfrm>
          <a:prstGeom prst="rect">
            <a:avLst/>
          </a:prstGeom>
          <a:ln w="12700">
            <a:miter lim="400000"/>
          </a:ln>
        </p:spPr>
      </p:pic>
      <p:sp>
        <p:nvSpPr>
          <p:cNvPr id="291" name="Kotter’s 8 Step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Kotter’s 8 Steps</a:t>
            </a:r>
          </a:p>
        </p:txBody>
      </p:sp>
      <p:pic>
        <p:nvPicPr>
          <p:cNvPr id="292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93" name="Screenshot 2023-12-27 at 3.14.37 PM.png" descr="Screenshot 2023-12-27 at 3.14.37 PM.png"/>
          <p:cNvPicPr>
            <a:picLocks noChangeAspect="1"/>
          </p:cNvPicPr>
          <p:nvPr/>
        </p:nvPicPr>
        <p:blipFill>
          <a:blip r:embed="rId4">
            <a:extLst/>
          </a:blip>
          <a:srcRect l="4465" t="23070" r="4465" b="9179"/>
          <a:stretch>
            <a:fillRect/>
          </a:stretch>
        </p:blipFill>
        <p:spPr>
          <a:xfrm>
            <a:off x="2287984" y="3378199"/>
            <a:ext cx="19807888" cy="8839021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294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12192000" y="76454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31" fill="hold"/>
                                        <p:tgtEl>
                                          <p:spTgt spid="29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29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" name="rpXkND-3569248540.jpg" descr="rpXkND-3569248540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0035" y="0"/>
            <a:ext cx="24464070" cy="16309380"/>
          </a:xfrm>
          <a:prstGeom prst="rect">
            <a:avLst/>
          </a:prstGeom>
          <a:ln w="12700">
            <a:miter lim="400000"/>
          </a:ln>
        </p:spPr>
      </p:pic>
      <p:sp>
        <p:nvSpPr>
          <p:cNvPr id="297" name="Goals for Chang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lvl1pPr>
          </a:lstStyle>
          <a:p>
            <a:pPr/>
            <a:r>
              <a:t>Goals for Change</a:t>
            </a:r>
          </a:p>
        </p:txBody>
      </p:sp>
      <p:sp>
        <p:nvSpPr>
          <p:cNvPr id="298" name="Captains Must Buy-I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Captains Must Buy-In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Required Signature from Captains on Reports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Find a Group of Champions and Influencers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Utilize Gen-Z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Institute a QI Team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Increase Communication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Create Short-Term Goals</a:t>
            </a:r>
          </a:p>
          <a:p>
            <a:pPr marL="169163" indent="-169163" defTabSz="338327">
              <a:lnSpc>
                <a:spcPct val="200000"/>
              </a:lnSpc>
              <a:spcBef>
                <a:spcPts val="0"/>
              </a:spcBef>
              <a:buSzPct val="100000"/>
              <a:defRPr sz="3182">
                <a:solidFill>
                  <a:srgbClr val="D5D5D5"/>
                </a:solidFill>
                <a:latin typeface="Chalkduster"/>
                <a:ea typeface="Chalkduster"/>
                <a:cs typeface="Chalkduster"/>
                <a:sym typeface="Chalkduster"/>
              </a:defRPr>
            </a:pPr>
            <a:r>
              <a:t>Stay the Course</a:t>
            </a:r>
          </a:p>
        </p:txBody>
      </p:sp>
      <p:pic>
        <p:nvPicPr>
          <p:cNvPr id="299" name="141-1415290_nashville-fire-dept-nashville-fire-department-logo.png" descr="141-1415290_nashville-fire-dept-nashville-fire-department-logo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08000" y="508000"/>
            <a:ext cx="2543740" cy="2543740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300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931266" y="3306726"/>
            <a:ext cx="7271947" cy="9695928"/>
          </a:xfrm>
          <a:prstGeom prst="rect">
            <a:avLst/>
          </a:prstGeom>
          <a:ln w="12700">
            <a:miter lim="400000"/>
          </a:ln>
          <a:effectLst>
            <a:outerShdw sx="100000" sy="100000" kx="0" ky="0" algn="b" rotWithShape="0" blurRad="254000" dist="127000" dir="5400000">
              <a:srgbClr val="000000">
                <a:alpha val="70000"/>
              </a:srgbClr>
            </a:outerShdw>
          </a:effectLst>
        </p:spPr>
      </p:pic>
      <p:pic>
        <p:nvPicPr>
          <p:cNvPr id="301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12192000" y="84836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66" fill="hold"/>
                                        <p:tgtEl>
                                          <p:spTgt spid="3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30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3" name="View of beach and sea from a grassy sand dune" descr="View of beach and sea from a grassy sand dune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0" t="5179" r="0" b="5179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04" name="Rectangle"/>
          <p:cNvSpPr/>
          <p:nvPr/>
        </p:nvSpPr>
        <p:spPr>
          <a:xfrm>
            <a:off x="12395200" y="-76200"/>
            <a:ext cx="11982447" cy="13868400"/>
          </a:xfrm>
          <a:prstGeom prst="rect">
            <a:avLst/>
          </a:prstGeom>
          <a:solidFill>
            <a:srgbClr val="FFFFFF">
              <a:alpha val="46881"/>
            </a:srgbClr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 b="0" sz="3200">
                <a:solidFill>
                  <a:srgbClr val="FFFFFF"/>
                </a:solidFill>
                <a:latin typeface="+mn-lt"/>
                <a:ea typeface="+mn-ea"/>
                <a:cs typeface="+mn-cs"/>
                <a:sym typeface="Helvetica Neue Medium"/>
              </a:defRPr>
            </a:pPr>
          </a:p>
        </p:txBody>
      </p:sp>
      <p:sp>
        <p:nvSpPr>
          <p:cNvPr id="305" name="References…"/>
          <p:cNvSpPr txBox="1"/>
          <p:nvPr/>
        </p:nvSpPr>
        <p:spPr>
          <a:xfrm>
            <a:off x="12441904" y="-110977"/>
            <a:ext cx="11889039" cy="135823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References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Bashoor, M. (2018) ‘Chief Concerns: Progress Doesn’t Happen Yesterday’, </a:t>
            </a:r>
            <a:r>
              <a:rPr i="1"/>
              <a:t>Firehouse</a:t>
            </a:r>
            <a:r>
              <a:t>, 19 May. Available at: https://www.firehouse.com/leadership/article/12397714/learning-from-past-fire-incidents-chief-concerns-marc-bashoor (Accessed 20th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Campbell, W. (2023) ‘Adapting to Change: Working with Gen-Z in Law Enforcement and Fire &amp; EMS Departments’, </a:t>
            </a:r>
            <a:r>
              <a:rPr i="1"/>
              <a:t>Linkedin</a:t>
            </a:r>
            <a:r>
              <a:t>, 19 May. Available at: https://www.linkedin.com/pulse/adapting-change-working-gen-z-law-enforcement-fire-ems-campbell (Accessed 24th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Connelly, M. (2023) ‘The Kurt Lewin Change Management Model’, </a:t>
            </a:r>
            <a:r>
              <a:rPr i="1"/>
              <a:t>Change Management Coach</a:t>
            </a:r>
            <a:r>
              <a:t>, 30 May. Available at: https://www.change-management-coach.com/kurt_lewin.html (Accessed 15th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Hubbart, J. (2023) ‘Organizational Change: Considering Truth and Buy-In’, </a:t>
            </a:r>
            <a:r>
              <a:rPr i="1"/>
              <a:t>Administrative Sciences,</a:t>
            </a:r>
            <a:r>
              <a:t>13, no. 1: 3, 22 December. Available at: https://doi.org/10.3390/admsci13010003 (Accessed 15th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Hutchison, L. (2024) ‘Interview with Commander - Fire Marshall Chief Lawrence Hutchison - NFD Fire Marshall’s Office Use of NFIRS Data’. Interview by Jad Dotson, 24 January.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Kelton, L. (2023) ‘Interview with Commander - ITS Chief Lester Kelton - Management of NFIRS Reporting’. Interview by Jad Dotson, 14 December.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Kotter, J. (1995) ‘Leading Change: Why Transformational Efforts Fail’, </a:t>
            </a:r>
            <a:r>
              <a:rPr i="1"/>
              <a:t>Harvard Business Review,</a:t>
            </a:r>
            <a:r>
              <a:t> Reprint 95204, March-April. Available at: http://www.lighthouseconsultants.co.uk/wp-content/uploads/2010/08/Kotter-Leading-Change-Why-transformation-efforts-fail.pdf (Accessed 20th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Kotter (2024) </a:t>
            </a:r>
            <a:r>
              <a:rPr i="1"/>
              <a:t>The 8 Steps for Leading Change. </a:t>
            </a:r>
            <a:r>
              <a:t>Available at: https://www.kotterinc.com/methodology/8-steps/ (Accessed 20th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Moore-Merrell, L. (2023) ‘America Burning: 50 Years of Fire Safety and Prevention’, </a:t>
            </a:r>
            <a:r>
              <a:rPr i="1"/>
              <a:t>U.S. Fire Administration</a:t>
            </a:r>
            <a:r>
              <a:t>, 4 May. Available at: https://www.usfa.fema.gov/blog/america-burning-50th-anniversary/ (Accessed 30th December 2023).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Napier, K. (2023) ‘Interview with Captain Kelly Napier - Management of NFIRS Reporting’. Interview by Jad Dotson, 21 December.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Nashville Fire Department (2024) </a:t>
            </a:r>
            <a:r>
              <a:rPr i="1"/>
              <a:t>History of the Nashville Fire Department.</a:t>
            </a:r>
            <a:r>
              <a:t> Available at: https://www.nashville.gov/departments/fire/history (Accessed 29th December 2023).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NSC (2023) ‘Emergency Vehicles’, </a:t>
            </a:r>
            <a:r>
              <a:rPr i="1"/>
              <a:t>National Safety Council</a:t>
            </a:r>
            <a:r>
              <a:t>. Available at: https://injuryfacts.nsc.org/motor-vehicle/road-users/emergency-vehicles/ (Accessed 24th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Napier, K. (2023) ‘Interview with Captain Kelly Napier - Management of NFIRS Reporting’. Interview by Jad Dotson, 21 December.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Sain, J. (2023) ‘Interview with District Chief Jon Sain’. Interview by Jad Dotson, 22 December.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Sinek, S. (2020) </a:t>
            </a:r>
            <a:r>
              <a:rPr i="1"/>
              <a:t>How to start a Cultural Transformation?. </a:t>
            </a:r>
            <a:r>
              <a:t>Available at: https://www.youtube.com/watch?v=zClAdLw4yRI (Accessed 20th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Tennessee State Fire Marshall’s Office (2024) </a:t>
            </a:r>
            <a:r>
              <a:rPr i="1"/>
              <a:t>Fire Department Reporting (TFIRS). </a:t>
            </a:r>
            <a:r>
              <a:t>Available at: https://www.tn.gov/commerce/fire/departments/fire-department-reporting-tfirs.html (Accessed 15th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Tennessee State Fire Marshall’s Office 2 (2024) </a:t>
            </a:r>
            <a:r>
              <a:rPr i="1"/>
              <a:t>NFIRS Data Quality Dashboard. </a:t>
            </a:r>
            <a:r>
              <a:t>Available at: https://www.tn.gov/commerce/fire/departments/fire-department-reporting-tfirs/nfirs-data-quality-dashboard.html (Accessed 15th January 2024).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Tomlinson, J. (2024) ‘Interview with Deputy Director Chief Fire Suppression Jerry Tomlinson - Management of NFIRS Reporting’. Interview by Jad Dotson, 12 January.</a:t>
            </a: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b="0" sz="1600">
                <a:latin typeface="Arial"/>
                <a:ea typeface="Arial"/>
                <a:cs typeface="Arial"/>
                <a:sym typeface="Arial"/>
              </a:defRPr>
            </a:pPr>
            <a:r>
              <a:t>U.S. Fire Administration (2019) </a:t>
            </a:r>
            <a:r>
              <a:rPr i="1"/>
              <a:t>The National Fire Incident Reporting System (NFIRS). </a:t>
            </a:r>
            <a:r>
              <a:t>Available at: https://www.usfa.fema.gov/downloads/pdf/publications/fa-290.pdf (Accessed 30th December 2023).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0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0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