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51"/>
  </p:notesMasterIdLst>
  <p:sldIdLst>
    <p:sldId id="256" r:id="rId2"/>
    <p:sldId id="257" r:id="rId3"/>
    <p:sldId id="258" r:id="rId4"/>
    <p:sldId id="259" r:id="rId5"/>
    <p:sldId id="260" r:id="rId6"/>
    <p:sldId id="261" r:id="rId7"/>
    <p:sldId id="310" r:id="rId8"/>
    <p:sldId id="311" r:id="rId9"/>
    <p:sldId id="312" r:id="rId10"/>
    <p:sldId id="313" r:id="rId11"/>
    <p:sldId id="314" r:id="rId12"/>
    <p:sldId id="262" r:id="rId13"/>
    <p:sldId id="263" r:id="rId14"/>
    <p:sldId id="264" r:id="rId15"/>
    <p:sldId id="265" r:id="rId16"/>
    <p:sldId id="266" r:id="rId17"/>
    <p:sldId id="267" r:id="rId18"/>
    <p:sldId id="268" r:id="rId19"/>
    <p:sldId id="270" r:id="rId20"/>
    <p:sldId id="271" r:id="rId21"/>
    <p:sldId id="272" r:id="rId22"/>
    <p:sldId id="318" r:id="rId23"/>
    <p:sldId id="276" r:id="rId24"/>
    <p:sldId id="277" r:id="rId25"/>
    <p:sldId id="278" r:id="rId26"/>
    <p:sldId id="280" r:id="rId27"/>
    <p:sldId id="281" r:id="rId28"/>
    <p:sldId id="282" r:id="rId29"/>
    <p:sldId id="283" r:id="rId30"/>
    <p:sldId id="284" r:id="rId31"/>
    <p:sldId id="285"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2" r:id="rId45"/>
    <p:sldId id="315" r:id="rId46"/>
    <p:sldId id="316" r:id="rId47"/>
    <p:sldId id="317" r:id="rId48"/>
    <p:sldId id="304" r:id="rId49"/>
    <p:sldId id="307" r:id="rId50"/>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8674B9-0864-49E6-B1C5-45DFF72FD169}" v="4" dt="2026-01-27T16:19:31.493"/>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7" d="100"/>
          <a:sy n="117" d="100"/>
        </p:scale>
        <p:origin x="318" y="11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a Smith" userId="c43517b7-c020-487a-a609-e5dcac601652" providerId="ADAL" clId="{62912DD0-F69B-404B-9F03-3D9501D39358}"/>
    <pc:docChg chg="undo custSel delSld modSld">
      <pc:chgData name="Jemma Smith" userId="c43517b7-c020-487a-a609-e5dcac601652" providerId="ADAL" clId="{62912DD0-F69B-404B-9F03-3D9501D39358}" dt="2026-01-27T16:24:14.273" v="284" actId="47"/>
      <pc:docMkLst>
        <pc:docMk/>
      </pc:docMkLst>
      <pc:sldChg chg="modSp mod">
        <pc:chgData name="Jemma Smith" userId="c43517b7-c020-487a-a609-e5dcac601652" providerId="ADAL" clId="{62912DD0-F69B-404B-9F03-3D9501D39358}" dt="2026-01-27T16:11:58.501" v="169" actId="207"/>
        <pc:sldMkLst>
          <pc:docMk/>
          <pc:sldMk cId="0" sldId="261"/>
        </pc:sldMkLst>
        <pc:spChg chg="mod">
          <ac:chgData name="Jemma Smith" userId="c43517b7-c020-487a-a609-e5dcac601652" providerId="ADAL" clId="{62912DD0-F69B-404B-9F03-3D9501D39358}" dt="2026-01-27T16:10:24.989" v="82" actId="207"/>
          <ac:spMkLst>
            <pc:docMk/>
            <pc:sldMk cId="0" sldId="261"/>
            <ac:spMk id="4" creationId="{00000000-0000-0000-0000-000000000000}"/>
          </ac:spMkLst>
        </pc:spChg>
        <pc:spChg chg="mod">
          <ac:chgData name="Jemma Smith" userId="c43517b7-c020-487a-a609-e5dcac601652" providerId="ADAL" clId="{62912DD0-F69B-404B-9F03-3D9501D39358}" dt="2026-01-27T16:11:58.501" v="169" actId="207"/>
          <ac:spMkLst>
            <pc:docMk/>
            <pc:sldMk cId="0" sldId="261"/>
            <ac:spMk id="5" creationId="{00000000-0000-0000-0000-000000000000}"/>
          </ac:spMkLst>
        </pc:spChg>
      </pc:sldChg>
      <pc:sldChg chg="modSp mod">
        <pc:chgData name="Jemma Smith" userId="c43517b7-c020-487a-a609-e5dcac601652" providerId="ADAL" clId="{62912DD0-F69B-404B-9F03-3D9501D39358}" dt="2026-01-27T16:23:19.308" v="282" actId="20577"/>
        <pc:sldMkLst>
          <pc:docMk/>
          <pc:sldMk cId="0" sldId="268"/>
        </pc:sldMkLst>
        <pc:graphicFrameChg chg="modGraphic">
          <ac:chgData name="Jemma Smith" userId="c43517b7-c020-487a-a609-e5dcac601652" providerId="ADAL" clId="{62912DD0-F69B-404B-9F03-3D9501D39358}" dt="2026-01-27T16:23:19.308" v="282" actId="20577"/>
          <ac:graphicFrameMkLst>
            <pc:docMk/>
            <pc:sldMk cId="0" sldId="268"/>
            <ac:graphicFrameMk id="3" creationId="{00000000-0000-0000-0000-000000000000}"/>
          </ac:graphicFrameMkLst>
        </pc:graphicFrameChg>
      </pc:sldChg>
      <pc:sldChg chg="del">
        <pc:chgData name="Jemma Smith" userId="c43517b7-c020-487a-a609-e5dcac601652" providerId="ADAL" clId="{62912DD0-F69B-404B-9F03-3D9501D39358}" dt="2026-01-27T16:23:26.958" v="283" actId="47"/>
        <pc:sldMkLst>
          <pc:docMk/>
          <pc:sldMk cId="0" sldId="269"/>
        </pc:sldMkLst>
      </pc:sldChg>
      <pc:sldChg chg="del">
        <pc:chgData name="Jemma Smith" userId="c43517b7-c020-487a-a609-e5dcac601652" providerId="ADAL" clId="{62912DD0-F69B-404B-9F03-3D9501D39358}" dt="2026-01-27T16:24:14.273" v="284" actId="47"/>
        <pc:sldMkLst>
          <pc:docMk/>
          <pc:sldMk cId="0" sldId="305"/>
        </pc:sldMkLst>
      </pc:sldChg>
      <pc:sldChg chg="del">
        <pc:chgData name="Jemma Smith" userId="c43517b7-c020-487a-a609-e5dcac601652" providerId="ADAL" clId="{62912DD0-F69B-404B-9F03-3D9501D39358}" dt="2026-01-27T16:08:10.146" v="0" actId="47"/>
        <pc:sldMkLst>
          <pc:docMk/>
          <pc:sldMk cId="2994626144" sldId="309"/>
        </pc:sldMkLst>
      </pc:sldChg>
      <pc:sldChg chg="delSp modSp mod">
        <pc:chgData name="Jemma Smith" userId="c43517b7-c020-487a-a609-e5dcac601652" providerId="ADAL" clId="{62912DD0-F69B-404B-9F03-3D9501D39358}" dt="2026-01-27T16:15:18.322" v="192" actId="20577"/>
        <pc:sldMkLst>
          <pc:docMk/>
          <pc:sldMk cId="126997122" sldId="310"/>
        </pc:sldMkLst>
        <pc:spChg chg="mod">
          <ac:chgData name="Jemma Smith" userId="c43517b7-c020-487a-a609-e5dcac601652" providerId="ADAL" clId="{62912DD0-F69B-404B-9F03-3D9501D39358}" dt="2026-01-27T16:15:18.322" v="192" actId="20577"/>
          <ac:spMkLst>
            <pc:docMk/>
            <pc:sldMk cId="126997122" sldId="310"/>
            <ac:spMk id="9" creationId="{D3B61753-0635-1E72-ACA1-A8DFF9D1713B}"/>
          </ac:spMkLst>
        </pc:spChg>
        <pc:spChg chg="del">
          <ac:chgData name="Jemma Smith" userId="c43517b7-c020-487a-a609-e5dcac601652" providerId="ADAL" clId="{62912DD0-F69B-404B-9F03-3D9501D39358}" dt="2026-01-27T16:14:59.634" v="176" actId="21"/>
          <ac:spMkLst>
            <pc:docMk/>
            <pc:sldMk cId="126997122" sldId="310"/>
            <ac:spMk id="10" creationId="{3CA97879-7C10-B4C2-4BCE-9F7F975572CD}"/>
          </ac:spMkLst>
        </pc:spChg>
      </pc:sldChg>
      <pc:sldChg chg="modSp mod">
        <pc:chgData name="Jemma Smith" userId="c43517b7-c020-487a-a609-e5dcac601652" providerId="ADAL" clId="{62912DD0-F69B-404B-9F03-3D9501D39358}" dt="2026-01-27T16:21:23.022" v="228" actId="20577"/>
        <pc:sldMkLst>
          <pc:docMk/>
          <pc:sldMk cId="640260819" sldId="311"/>
        </pc:sldMkLst>
        <pc:spChg chg="mod">
          <ac:chgData name="Jemma Smith" userId="c43517b7-c020-487a-a609-e5dcac601652" providerId="ADAL" clId="{62912DD0-F69B-404B-9F03-3D9501D39358}" dt="2026-01-27T16:21:23.022" v="228" actId="20577"/>
          <ac:spMkLst>
            <pc:docMk/>
            <pc:sldMk cId="640260819" sldId="311"/>
            <ac:spMk id="5" creationId="{C35066DF-934D-7A23-8FA6-65D1CE15A290}"/>
          </ac:spMkLst>
        </pc:spChg>
      </pc:sldChg>
      <pc:sldChg chg="del">
        <pc:chgData name="Jemma Smith" userId="c43517b7-c020-487a-a609-e5dcac601652" providerId="ADAL" clId="{62912DD0-F69B-404B-9F03-3D9501D39358}" dt="2026-01-27T16:08:13.385" v="2" actId="47"/>
        <pc:sldMkLst>
          <pc:docMk/>
          <pc:sldMk cId="2421811409" sldId="319"/>
        </pc:sldMkLst>
      </pc:sldChg>
      <pc:sldChg chg="del">
        <pc:chgData name="Jemma Smith" userId="c43517b7-c020-487a-a609-e5dcac601652" providerId="ADAL" clId="{62912DD0-F69B-404B-9F03-3D9501D39358}" dt="2026-01-27T16:08:12.404" v="1" actId="47"/>
        <pc:sldMkLst>
          <pc:docMk/>
          <pc:sldMk cId="1406490470" sldId="32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B1242A50-2169-4F69-82C5-DB428CD1052B}" type="datetimeFigureOut">
              <a:rPr lang="en-GB" smtClean="0"/>
              <a:t>27/01/2026</a:t>
            </a:fld>
            <a:endParaRPr lang="en-GB"/>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ACEE0882-2771-4E7D-B554-C0C352DD02CB}" type="slidenum">
              <a:rPr lang="en-GB" smtClean="0"/>
              <a:t>‹#›</a:t>
            </a:fld>
            <a:endParaRPr lang="en-GB"/>
          </a:p>
        </p:txBody>
      </p:sp>
    </p:spTree>
    <p:extLst>
      <p:ext uri="{BB962C8B-B14F-4D97-AF65-F5344CB8AC3E}">
        <p14:creationId xmlns:p14="http://schemas.microsoft.com/office/powerpoint/2010/main" val="249873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www.aihr.com/blog/human-resources-functions/#Function" TargetMode="External"/><Relationship Id="rId13" Type="http://schemas.openxmlformats.org/officeDocument/2006/relationships/hyperlink" Target="https://www.aihr.com/blog/human-resources-functions/#Personal" TargetMode="External"/><Relationship Id="rId3" Type="http://schemas.openxmlformats.org/officeDocument/2006/relationships/hyperlink" Target="https://www.aihr.com/blog/human-resources-functions/#HR" TargetMode="External"/><Relationship Id="rId7" Type="http://schemas.openxmlformats.org/officeDocument/2006/relationships/hyperlink" Target="https://www.aihr.com/blog/human-resources-functions/#Career" TargetMode="External"/><Relationship Id="rId12" Type="http://schemas.openxmlformats.org/officeDocument/2006/relationships/hyperlink" Target="https://www.aihr.com/blog/human-resources-functions/#Health" TargetMode="External"/><Relationship Id="rId2" Type="http://schemas.openxmlformats.org/officeDocument/2006/relationships/slide" Target="../slides/slide27.xml"/><Relationship Id="rId1" Type="http://schemas.openxmlformats.org/officeDocument/2006/relationships/notesMaster" Target="../notesMasters/notesMaster1.xml"/><Relationship Id="rId6" Type="http://schemas.openxmlformats.org/officeDocument/2006/relationships/hyperlink" Target="https://www.aihr.com/blog/human-resources-functions/#Learning" TargetMode="External"/><Relationship Id="rId11" Type="http://schemas.openxmlformats.org/officeDocument/2006/relationships/hyperlink" Target="https://www.aihr.com/blog/human-resources-functions/#Participation" TargetMode="External"/><Relationship Id="rId5" Type="http://schemas.openxmlformats.org/officeDocument/2006/relationships/hyperlink" Target="https://www.aihr.com/blog/human-resources-functions/#Performance" TargetMode="External"/><Relationship Id="rId10" Type="http://schemas.openxmlformats.org/officeDocument/2006/relationships/hyperlink" Target="https://www.aihr.com/blog/human-resources-functions/#Industrial" TargetMode="External"/><Relationship Id="rId4" Type="http://schemas.openxmlformats.org/officeDocument/2006/relationships/hyperlink" Target="https://www.aihr.com/blog/human-resources-functions/#Recruitment" TargetMode="External"/><Relationship Id="rId9" Type="http://schemas.openxmlformats.org/officeDocument/2006/relationships/hyperlink" Target="https://www.aihr.com/blog/human-resources-functions/#Rewards" TargetMode="External"/><Relationship Id="rId14" Type="http://schemas.openxmlformats.org/officeDocument/2006/relationships/hyperlink" Target="https://www.aihr.com/blog/human-resources-functions/#Administrative"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is/ are the roles of HR?</a:t>
            </a:r>
          </a:p>
          <a:p>
            <a:endParaRPr lang="en-GB" b="1" dirty="0"/>
          </a:p>
          <a:p>
            <a:pPr algn="l"/>
            <a:r>
              <a:rPr lang="en-US" b="0" i="0" dirty="0">
                <a:solidFill>
                  <a:srgbClr val="111111"/>
                </a:solidFill>
                <a:effectLst/>
                <a:latin typeface="SourceSansPro"/>
              </a:rPr>
              <a:t>An HR department is an essential component of any business, regardless of an organization’s size. It is tasked with maximizing employee productivity and protecting the company from any issues that may arise within the workforce.</a:t>
            </a:r>
          </a:p>
          <a:p>
            <a:pPr algn="l"/>
            <a:r>
              <a:rPr lang="en-US" b="0" i="0" dirty="0">
                <a:solidFill>
                  <a:srgbClr val="111111"/>
                </a:solidFill>
                <a:effectLst/>
                <a:latin typeface="SourceSansPro"/>
              </a:rPr>
              <a:t>HR responsibilities include</a:t>
            </a:r>
            <a:r>
              <a:rPr lang="en-US" b="0" i="0" u="none" dirty="0">
                <a:solidFill>
                  <a:srgbClr val="111111"/>
                </a:solidFill>
                <a:effectLst/>
                <a:latin typeface="SourceSansPro"/>
              </a:rPr>
              <a:t> </a:t>
            </a:r>
            <a:r>
              <a:rPr lang="en-US" b="0" i="0" u="none" dirty="0">
                <a:solidFill>
                  <a:srgbClr val="2C40D0"/>
                </a:solidFill>
                <a:effectLst/>
                <a:latin typeface="SourceSansPro"/>
              </a:rPr>
              <a:t>compensation</a:t>
            </a:r>
            <a:r>
              <a:rPr lang="en-US" b="0" i="0" u="none" dirty="0">
                <a:solidFill>
                  <a:srgbClr val="111111"/>
                </a:solidFill>
                <a:effectLst/>
                <a:latin typeface="SourceSansPro"/>
              </a:rPr>
              <a:t> and benefits, recruitment, retention, firing, and keeping up to date with any laws that may affect the company and its employees.</a:t>
            </a:r>
          </a:p>
          <a:p>
            <a:endParaRPr lang="en-GB" dirty="0"/>
          </a:p>
        </p:txBody>
      </p:sp>
      <p:sp>
        <p:nvSpPr>
          <p:cNvPr id="4" name="Slide Number Placeholder 3"/>
          <p:cNvSpPr>
            <a:spLocks noGrp="1"/>
          </p:cNvSpPr>
          <p:nvPr>
            <p:ph type="sldNum" sz="quarter" idx="5"/>
          </p:nvPr>
        </p:nvSpPr>
        <p:spPr/>
        <p:txBody>
          <a:bodyPr/>
          <a:lstStyle/>
          <a:p>
            <a:fld id="{ACEE0882-2771-4E7D-B554-C0C352DD02CB}" type="slidenum">
              <a:rPr lang="en-GB" smtClean="0"/>
              <a:t>23</a:t>
            </a:fld>
            <a:endParaRPr lang="en-GB"/>
          </a:p>
        </p:txBody>
      </p:sp>
    </p:spTree>
    <p:extLst>
      <p:ext uri="{BB962C8B-B14F-4D97-AF65-F5344CB8AC3E}">
        <p14:creationId xmlns:p14="http://schemas.microsoft.com/office/powerpoint/2010/main" val="3718849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50585F"/>
                </a:solidFill>
                <a:effectLst/>
                <a:latin typeface="Open Sans" panose="020B0606030504020204" pitchFamily="34" charset="0"/>
              </a:rPr>
              <a:t>12 Key Functions of Human Resources to Know in 2023</a:t>
            </a:r>
          </a:p>
          <a:p>
            <a:pPr algn="l"/>
            <a:r>
              <a:rPr lang="en-US" b="0" i="0" u="none" strike="noStrike" dirty="0">
                <a:solidFill>
                  <a:srgbClr val="50585F"/>
                </a:solidFill>
                <a:effectLst/>
                <a:latin typeface="Open Sans" panose="020B0606030504020204" pitchFamily="34" charset="0"/>
                <a:hlinkClick r:id="rId3"/>
              </a:rPr>
              <a:t>1. Human resource planning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4"/>
              </a:rPr>
              <a:t>2. Recruitment and selection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5"/>
              </a:rPr>
              <a:t>3. Performance management</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6"/>
              </a:rPr>
              <a:t>4. Learning and development</a:t>
            </a:r>
            <a:endParaRPr lang="en-US" b="0" i="0" dirty="0">
              <a:solidFill>
                <a:srgbClr val="50585F"/>
              </a:solidFill>
              <a:effectLst/>
              <a:latin typeface="Open Sans" panose="020B0606030504020204" pitchFamily="34" charset="0"/>
            </a:endParaRPr>
          </a:p>
          <a:p>
            <a:pPr algn="l"/>
            <a:r>
              <a:rPr lang="en-US" b="0" i="0" u="none" strike="noStrike" dirty="0">
                <a:solidFill>
                  <a:srgbClr val="0F141F"/>
                </a:solidFill>
                <a:effectLst/>
                <a:latin typeface="Open Sans" panose="020B0606030504020204" pitchFamily="34" charset="0"/>
                <a:hlinkClick r:id="rId7"/>
              </a:rPr>
              <a:t>5. Career planning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8"/>
              </a:rPr>
              <a:t>6. Function evaluation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9"/>
              </a:rPr>
              <a:t>7. Rewards</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0"/>
              </a:rPr>
              <a:t>8. Industrial relations</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1"/>
              </a:rPr>
              <a:t>9. Employee participation and communication</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2"/>
              </a:rPr>
              <a:t>10. Health and safety</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3"/>
              </a:rPr>
              <a:t>11. Well-being</a:t>
            </a:r>
            <a:endParaRPr lang="en-US" b="0" i="0" dirty="0">
              <a:solidFill>
                <a:srgbClr val="50585F"/>
              </a:solidFill>
              <a:effectLst/>
              <a:latin typeface="Open Sans" panose="020B0606030504020204" pitchFamily="34" charset="0"/>
            </a:endParaRPr>
          </a:p>
          <a:p>
            <a:pPr algn="l"/>
            <a:r>
              <a:rPr lang="en-US" b="0" i="0" u="none" strike="noStrike" dirty="0">
                <a:solidFill>
                  <a:srgbClr val="50585F"/>
                </a:solidFill>
                <a:effectLst/>
                <a:latin typeface="Open Sans" panose="020B0606030504020204" pitchFamily="34" charset="0"/>
                <a:hlinkClick r:id="rId14"/>
              </a:rPr>
              <a:t>12. Administrative responsibilities</a:t>
            </a:r>
            <a:endParaRPr lang="en-US" b="0" i="0" dirty="0">
              <a:solidFill>
                <a:srgbClr val="50585F"/>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ACEE0882-2771-4E7D-B554-C0C352DD02CB}" type="slidenum">
              <a:rPr lang="en-GB" smtClean="0"/>
              <a:t>27</a:t>
            </a:fld>
            <a:endParaRPr lang="en-GB"/>
          </a:p>
        </p:txBody>
      </p:sp>
    </p:spTree>
    <p:extLst>
      <p:ext uri="{BB962C8B-B14F-4D97-AF65-F5344CB8AC3E}">
        <p14:creationId xmlns:p14="http://schemas.microsoft.com/office/powerpoint/2010/main" val="1525283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Job analysis – job advert that is suitable for the role that you’re recruiting for.</a:t>
            </a:r>
          </a:p>
          <a:p>
            <a:endParaRPr lang="en-GB" dirty="0"/>
          </a:p>
        </p:txBody>
      </p:sp>
      <p:sp>
        <p:nvSpPr>
          <p:cNvPr id="4" name="Slide Number Placeholder 3"/>
          <p:cNvSpPr>
            <a:spLocks noGrp="1"/>
          </p:cNvSpPr>
          <p:nvPr>
            <p:ph type="sldNum" sz="quarter" idx="5"/>
          </p:nvPr>
        </p:nvSpPr>
        <p:spPr/>
        <p:txBody>
          <a:bodyPr/>
          <a:lstStyle/>
          <a:p>
            <a:fld id="{ACEE0882-2771-4E7D-B554-C0C352DD02CB}" type="slidenum">
              <a:rPr lang="en-GB" smtClean="0"/>
              <a:t>30</a:t>
            </a:fld>
            <a:endParaRPr lang="en-GB"/>
          </a:p>
        </p:txBody>
      </p:sp>
    </p:spTree>
    <p:extLst>
      <p:ext uri="{BB962C8B-B14F-4D97-AF65-F5344CB8AC3E}">
        <p14:creationId xmlns:p14="http://schemas.microsoft.com/office/powerpoint/2010/main" val="4286301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1/27/2026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916939" y="1658873"/>
            <a:ext cx="4037329" cy="3518535"/>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1/27/2026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1/27/2026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1/27/2026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7" cstate="print"/>
          <a:stretch>
            <a:fillRect/>
          </a:stretch>
        </p:blipFill>
        <p:spPr>
          <a:xfrm>
            <a:off x="0" y="0"/>
            <a:ext cx="12192000" cy="6857998"/>
          </a:xfrm>
          <a:prstGeom prst="rect">
            <a:avLst/>
          </a:prstGeom>
        </p:spPr>
      </p:pic>
      <p:sp>
        <p:nvSpPr>
          <p:cNvPr id="2" name="Holder 2"/>
          <p:cNvSpPr>
            <a:spLocks noGrp="1"/>
          </p:cNvSpPr>
          <p:nvPr>
            <p:ph type="title"/>
          </p:nvPr>
        </p:nvSpPr>
        <p:spPr>
          <a:xfrm>
            <a:off x="916939" y="307924"/>
            <a:ext cx="10358120" cy="1301115"/>
          </a:xfrm>
          <a:prstGeom prst="rect">
            <a:avLst/>
          </a:prstGeom>
        </p:spPr>
        <p:txBody>
          <a:bodyPr wrap="square" lIns="0" tIns="0" rIns="0" bIns="0">
            <a:spAutoFit/>
          </a:bodyPr>
          <a:lstStyle>
            <a:lvl1pPr>
              <a:defRPr sz="4400" b="0" i="0">
                <a:solidFill>
                  <a:schemeClr val="tx1"/>
                </a:solidFill>
                <a:latin typeface="Calibri Light"/>
                <a:cs typeface="Calibri Light"/>
              </a:defRPr>
            </a:lvl1pPr>
          </a:lstStyle>
          <a:p>
            <a:endParaRPr/>
          </a:p>
        </p:txBody>
      </p:sp>
      <p:sp>
        <p:nvSpPr>
          <p:cNvPr id="3" name="Holder 3"/>
          <p:cNvSpPr>
            <a:spLocks noGrp="1"/>
          </p:cNvSpPr>
          <p:nvPr>
            <p:ph type="body" idx="1"/>
          </p:nvPr>
        </p:nvSpPr>
        <p:spPr>
          <a:xfrm>
            <a:off x="1778761" y="1830577"/>
            <a:ext cx="8232140" cy="2863215"/>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1/27/2026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k.chong@uwtsd.ac.uk"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uowtsd.sharepoint.com/:b:/r/teams/BMGM4003-PlacementCustomerExperienceServiceSkills_GRP/Shared%20Documents/General/MyTSD_Form_Extenuating_Circumstances_STU_Guide_1.0%204%20(1).pdf?csf=1&amp;web=1&amp;e=AvkCN0"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uowtsd-my.sharepoint.com/personal/j_smith_uwtsd_ac_uk/Documents/Desktop/Modules/Intro%20to%20Harvard%20Referencing%202025.pptx"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uwtsd.ac.uk/media/uwtsd-website/content-assets/documents/collaborative-partnerships-office/06.-Tunitin-and-Plagiarism.pdf"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hyperlink" Target="https://ec.europa.eu/eurostat/statistics-explained/index.php?title=Glossary%3AEnterprise"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masterclass.com/articles/decision-making-style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mailto:k.chong@uwtsd.ac.uk"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271009" y="1049781"/>
            <a:ext cx="3655695" cy="1244600"/>
          </a:xfrm>
          <a:prstGeom prst="rect">
            <a:avLst/>
          </a:prstGeom>
        </p:spPr>
        <p:txBody>
          <a:bodyPr vert="horz" wrap="square" lIns="0" tIns="12065" rIns="0" bIns="0" rtlCol="0">
            <a:spAutoFit/>
          </a:bodyPr>
          <a:lstStyle/>
          <a:p>
            <a:pPr marL="586740" marR="5080" indent="-574675">
              <a:lnSpc>
                <a:spcPct val="100000"/>
              </a:lnSpc>
              <a:spcBef>
                <a:spcPts val="95"/>
              </a:spcBef>
            </a:pPr>
            <a:r>
              <a:rPr sz="4000" spc="-50" dirty="0"/>
              <a:t>Professional</a:t>
            </a:r>
            <a:r>
              <a:rPr sz="4000" spc="-165" dirty="0"/>
              <a:t> </a:t>
            </a:r>
            <a:r>
              <a:rPr sz="4000" spc="-55" dirty="0"/>
              <a:t>Value </a:t>
            </a:r>
            <a:r>
              <a:rPr sz="4000" spc="-10" dirty="0"/>
              <a:t>BMGM5005</a:t>
            </a:r>
            <a:endParaRPr sz="4000"/>
          </a:p>
        </p:txBody>
      </p:sp>
      <p:sp>
        <p:nvSpPr>
          <p:cNvPr id="3" name="object 3"/>
          <p:cNvSpPr txBox="1"/>
          <p:nvPr/>
        </p:nvSpPr>
        <p:spPr>
          <a:xfrm>
            <a:off x="449681" y="2878658"/>
            <a:ext cx="11292205" cy="2169184"/>
          </a:xfrm>
          <a:prstGeom prst="rect">
            <a:avLst/>
          </a:prstGeom>
        </p:spPr>
        <p:txBody>
          <a:bodyPr vert="horz" wrap="square" lIns="0" tIns="12065" rIns="0" bIns="0" rtlCol="0">
            <a:spAutoFit/>
          </a:bodyPr>
          <a:lstStyle/>
          <a:p>
            <a:pPr marL="12700" marR="5080" algn="ctr">
              <a:lnSpc>
                <a:spcPct val="100000"/>
              </a:lnSpc>
              <a:spcBef>
                <a:spcPts val="95"/>
              </a:spcBef>
            </a:pPr>
            <a:r>
              <a:rPr sz="4000" b="1" spc="-60" dirty="0">
                <a:latin typeface="Calibri Light"/>
                <a:cs typeface="Calibri Light"/>
              </a:rPr>
              <a:t>Week</a:t>
            </a:r>
            <a:r>
              <a:rPr sz="4000" b="1" spc="-150" dirty="0">
                <a:latin typeface="Calibri Light"/>
                <a:cs typeface="Calibri Light"/>
              </a:rPr>
              <a:t> </a:t>
            </a:r>
            <a:r>
              <a:rPr sz="4000" b="1" dirty="0">
                <a:latin typeface="Calibri Light"/>
                <a:cs typeface="Calibri Light"/>
              </a:rPr>
              <a:t>1:</a:t>
            </a:r>
            <a:r>
              <a:rPr sz="4000" b="1" spc="-110" dirty="0">
                <a:latin typeface="Calibri Light"/>
                <a:cs typeface="Calibri Light"/>
              </a:rPr>
              <a:t> </a:t>
            </a:r>
            <a:r>
              <a:rPr sz="4000" b="1" spc="-40" dirty="0">
                <a:latin typeface="Calibri Light"/>
                <a:cs typeface="Calibri Light"/>
              </a:rPr>
              <a:t>Introduction</a:t>
            </a:r>
            <a:r>
              <a:rPr sz="4000" b="1" spc="-155" dirty="0">
                <a:latin typeface="Calibri Light"/>
                <a:cs typeface="Calibri Light"/>
              </a:rPr>
              <a:t> </a:t>
            </a:r>
            <a:r>
              <a:rPr sz="4000" b="1" dirty="0">
                <a:latin typeface="Calibri Light"/>
                <a:cs typeface="Calibri Light"/>
              </a:rPr>
              <a:t>to</a:t>
            </a:r>
            <a:r>
              <a:rPr sz="4000" b="1" spc="-125" dirty="0">
                <a:latin typeface="Calibri Light"/>
                <a:cs typeface="Calibri Light"/>
              </a:rPr>
              <a:t> </a:t>
            </a:r>
            <a:r>
              <a:rPr sz="4000" b="1" spc="-20" dirty="0">
                <a:latin typeface="Calibri Light"/>
                <a:cs typeface="Calibri Light"/>
              </a:rPr>
              <a:t>Human</a:t>
            </a:r>
            <a:r>
              <a:rPr sz="4000" b="1" spc="-150" dirty="0">
                <a:latin typeface="Calibri Light"/>
                <a:cs typeface="Calibri Light"/>
              </a:rPr>
              <a:t> </a:t>
            </a:r>
            <a:r>
              <a:rPr sz="4000" b="1" spc="-40" dirty="0">
                <a:latin typeface="Calibri Light"/>
                <a:cs typeface="Calibri Light"/>
              </a:rPr>
              <a:t>Resources</a:t>
            </a:r>
            <a:r>
              <a:rPr sz="4000" b="1" spc="-140" dirty="0">
                <a:latin typeface="Calibri Light"/>
                <a:cs typeface="Calibri Light"/>
              </a:rPr>
              <a:t> </a:t>
            </a:r>
            <a:r>
              <a:rPr sz="4000" b="1" spc="-25" dirty="0">
                <a:latin typeface="Calibri Light"/>
                <a:cs typeface="Calibri Light"/>
              </a:rPr>
              <a:t>Management </a:t>
            </a:r>
            <a:r>
              <a:rPr sz="4000" b="1" dirty="0">
                <a:latin typeface="Calibri Light"/>
                <a:cs typeface="Calibri Light"/>
              </a:rPr>
              <a:t>and</a:t>
            </a:r>
            <a:r>
              <a:rPr sz="4000" b="1" spc="-140" dirty="0">
                <a:latin typeface="Calibri Light"/>
                <a:cs typeface="Calibri Light"/>
              </a:rPr>
              <a:t> </a:t>
            </a:r>
            <a:r>
              <a:rPr sz="4000" b="1" spc="-50" dirty="0">
                <a:latin typeface="Calibri Light"/>
                <a:cs typeface="Calibri Light"/>
              </a:rPr>
              <a:t>Organizational</a:t>
            </a:r>
            <a:r>
              <a:rPr sz="4000" b="1" spc="-130" dirty="0">
                <a:latin typeface="Calibri Light"/>
                <a:cs typeface="Calibri Light"/>
              </a:rPr>
              <a:t> </a:t>
            </a:r>
            <a:r>
              <a:rPr sz="4000" b="1" spc="-10" dirty="0">
                <a:latin typeface="Calibri Light"/>
                <a:cs typeface="Calibri Light"/>
              </a:rPr>
              <a:t>Culture</a:t>
            </a:r>
            <a:endParaRPr lang="en-GB" sz="4000" b="1" spc="-10" dirty="0">
              <a:latin typeface="Calibri Light"/>
              <a:cs typeface="Calibri Light"/>
            </a:endParaRPr>
          </a:p>
          <a:p>
            <a:pPr marL="12700" marR="5080" algn="ctr">
              <a:lnSpc>
                <a:spcPct val="100000"/>
              </a:lnSpc>
              <a:spcBef>
                <a:spcPts val="95"/>
              </a:spcBef>
            </a:pPr>
            <a:r>
              <a:rPr lang="en-GB" sz="2800" spc="-10" dirty="0">
                <a:latin typeface="Calibri Light"/>
                <a:cs typeface="Calibri Light"/>
              </a:rPr>
              <a:t>Jemma Smith</a:t>
            </a:r>
            <a:endParaRPr sz="2800" dirty="0">
              <a:latin typeface="Times New Roman" panose="02020603050405020304" pitchFamily="18" charset="0"/>
              <a:cs typeface="Times New Roman" panose="02020603050405020304" pitchFamily="18" charset="0"/>
            </a:endParaRPr>
          </a:p>
          <a:p>
            <a:pPr marL="635" algn="ctr">
              <a:lnSpc>
                <a:spcPct val="100000"/>
              </a:lnSpc>
              <a:spcBef>
                <a:spcPts val="375"/>
              </a:spcBef>
            </a:pPr>
            <a:r>
              <a:rPr lang="en-GB" sz="2400" spc="-10" dirty="0" err="1">
                <a:latin typeface="Calibri"/>
                <a:cs typeface="Calibri"/>
                <a:hlinkClick r:id="rId2"/>
              </a:rPr>
              <a:t>j.smith</a:t>
            </a:r>
            <a:r>
              <a:rPr sz="2400" spc="-10" dirty="0">
                <a:latin typeface="Calibri"/>
                <a:cs typeface="Calibri"/>
                <a:hlinkClick r:id="rId2"/>
              </a:rPr>
              <a:t>@uwtsd.ac.uk</a:t>
            </a:r>
            <a:endParaRPr sz="2400" dirty="0">
              <a:latin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350265"/>
            <a:ext cx="3719195" cy="696595"/>
          </a:xfrm>
          <a:prstGeom prst="rect">
            <a:avLst/>
          </a:prstGeom>
        </p:spPr>
        <p:txBody>
          <a:bodyPr vert="horz" wrap="square" lIns="0" tIns="12700" rIns="0" bIns="0" rtlCol="0">
            <a:spAutoFit/>
          </a:bodyPr>
          <a:lstStyle/>
          <a:p>
            <a:pPr marL="12700">
              <a:lnSpc>
                <a:spcPct val="100000"/>
              </a:lnSpc>
              <a:spcBef>
                <a:spcPts val="100"/>
              </a:spcBef>
            </a:pPr>
            <a:r>
              <a:rPr spc="-55" dirty="0"/>
              <a:t>Table</a:t>
            </a:r>
            <a:r>
              <a:rPr spc="-80" dirty="0"/>
              <a:t> </a:t>
            </a:r>
            <a:r>
              <a:rPr dirty="0"/>
              <a:t>of</a:t>
            </a:r>
            <a:r>
              <a:rPr spc="-85" dirty="0"/>
              <a:t> </a:t>
            </a:r>
            <a:r>
              <a:rPr spc="-10" dirty="0"/>
              <a:t>Content</a:t>
            </a:r>
          </a:p>
        </p:txBody>
      </p:sp>
      <p:sp>
        <p:nvSpPr>
          <p:cNvPr id="3" name="object 3"/>
          <p:cNvSpPr txBox="1"/>
          <p:nvPr/>
        </p:nvSpPr>
        <p:spPr>
          <a:xfrm>
            <a:off x="916939" y="1005384"/>
            <a:ext cx="7496175" cy="4354195"/>
          </a:xfrm>
          <a:prstGeom prst="rect">
            <a:avLst/>
          </a:prstGeom>
        </p:spPr>
        <p:txBody>
          <a:bodyPr vert="horz" wrap="square" lIns="0" tIns="276860" rIns="0" bIns="0" rtlCol="0">
            <a:spAutoFit/>
          </a:bodyPr>
          <a:lstStyle/>
          <a:p>
            <a:pPr marL="527685" indent="-514984">
              <a:lnSpc>
                <a:spcPct val="100000"/>
              </a:lnSpc>
              <a:spcBef>
                <a:spcPts val="2180"/>
              </a:spcBef>
              <a:buAutoNum type="arabicPeriod"/>
              <a:tabLst>
                <a:tab pos="527685" algn="l"/>
              </a:tabLst>
            </a:pPr>
            <a:r>
              <a:rPr sz="3000" dirty="0">
                <a:latin typeface="Calibri"/>
                <a:cs typeface="Calibri"/>
              </a:rPr>
              <a:t>Module</a:t>
            </a:r>
            <a:r>
              <a:rPr sz="3000" spc="-25" dirty="0">
                <a:latin typeface="Calibri"/>
                <a:cs typeface="Calibri"/>
              </a:rPr>
              <a:t> </a:t>
            </a:r>
            <a:r>
              <a:rPr sz="3000" spc="-20" dirty="0">
                <a:latin typeface="Calibri"/>
                <a:cs typeface="Calibri"/>
              </a:rPr>
              <a:t>Aims</a:t>
            </a:r>
            <a:endParaRPr sz="3000">
              <a:latin typeface="Calibri"/>
              <a:cs typeface="Calibri"/>
            </a:endParaRPr>
          </a:p>
          <a:p>
            <a:pPr marL="527685" indent="-514984">
              <a:lnSpc>
                <a:spcPct val="100000"/>
              </a:lnSpc>
              <a:spcBef>
                <a:spcPts val="2080"/>
              </a:spcBef>
              <a:buAutoNum type="arabicPeriod"/>
              <a:tabLst>
                <a:tab pos="527685" algn="l"/>
              </a:tabLst>
            </a:pPr>
            <a:r>
              <a:rPr sz="3000" dirty="0">
                <a:latin typeface="Calibri"/>
                <a:cs typeface="Calibri"/>
              </a:rPr>
              <a:t>Learning</a:t>
            </a:r>
            <a:r>
              <a:rPr sz="3000" spc="-55" dirty="0">
                <a:latin typeface="Calibri"/>
                <a:cs typeface="Calibri"/>
              </a:rPr>
              <a:t> </a:t>
            </a:r>
            <a:r>
              <a:rPr sz="3000" spc="-10" dirty="0">
                <a:latin typeface="Calibri"/>
                <a:cs typeface="Calibri"/>
              </a:rPr>
              <a:t>Outcomes</a:t>
            </a:r>
            <a:endParaRPr sz="3000">
              <a:latin typeface="Calibri"/>
              <a:cs typeface="Calibri"/>
            </a:endParaRPr>
          </a:p>
          <a:p>
            <a:pPr marL="527685" indent="-514984">
              <a:lnSpc>
                <a:spcPct val="100000"/>
              </a:lnSpc>
              <a:spcBef>
                <a:spcPts val="2075"/>
              </a:spcBef>
              <a:buAutoNum type="arabicPeriod"/>
              <a:tabLst>
                <a:tab pos="527685" algn="l"/>
              </a:tabLst>
            </a:pPr>
            <a:r>
              <a:rPr sz="3000" spc="-10" dirty="0">
                <a:latin typeface="Calibri"/>
                <a:cs typeface="Calibri"/>
              </a:rPr>
              <a:t>Assignment</a:t>
            </a:r>
            <a:endParaRPr sz="3000">
              <a:latin typeface="Calibri"/>
              <a:cs typeface="Calibri"/>
            </a:endParaRPr>
          </a:p>
          <a:p>
            <a:pPr marL="527685" indent="-514984">
              <a:lnSpc>
                <a:spcPct val="100000"/>
              </a:lnSpc>
              <a:spcBef>
                <a:spcPts val="2090"/>
              </a:spcBef>
              <a:buAutoNum type="arabicPeriod"/>
              <a:tabLst>
                <a:tab pos="527685" algn="l"/>
              </a:tabLst>
            </a:pPr>
            <a:r>
              <a:rPr sz="3000" dirty="0">
                <a:latin typeface="Calibri"/>
                <a:cs typeface="Calibri"/>
              </a:rPr>
              <a:t>Definition</a:t>
            </a:r>
            <a:r>
              <a:rPr sz="3000" spc="-70" dirty="0">
                <a:latin typeface="Calibri"/>
                <a:cs typeface="Calibri"/>
              </a:rPr>
              <a:t> </a:t>
            </a:r>
            <a:r>
              <a:rPr sz="3000" dirty="0">
                <a:latin typeface="Calibri"/>
                <a:cs typeface="Calibri"/>
              </a:rPr>
              <a:t>of</a:t>
            </a:r>
            <a:r>
              <a:rPr sz="3000" spc="-60" dirty="0">
                <a:latin typeface="Calibri"/>
                <a:cs typeface="Calibri"/>
              </a:rPr>
              <a:t> </a:t>
            </a:r>
            <a:r>
              <a:rPr sz="3000" dirty="0">
                <a:latin typeface="Calibri"/>
                <a:cs typeface="Calibri"/>
              </a:rPr>
              <a:t>Human</a:t>
            </a:r>
            <a:r>
              <a:rPr sz="3000" spc="-65" dirty="0">
                <a:latin typeface="Calibri"/>
                <a:cs typeface="Calibri"/>
              </a:rPr>
              <a:t> </a:t>
            </a:r>
            <a:r>
              <a:rPr sz="3000" spc="-10" dirty="0">
                <a:latin typeface="Calibri"/>
                <a:cs typeface="Calibri"/>
              </a:rPr>
              <a:t>Resources</a:t>
            </a:r>
            <a:r>
              <a:rPr sz="3000" spc="-80" dirty="0">
                <a:latin typeface="Calibri"/>
                <a:cs typeface="Calibri"/>
              </a:rPr>
              <a:t> </a:t>
            </a:r>
            <a:r>
              <a:rPr sz="3000" spc="-10" dirty="0">
                <a:latin typeface="Calibri"/>
                <a:cs typeface="Calibri"/>
              </a:rPr>
              <a:t>Management</a:t>
            </a:r>
            <a:endParaRPr sz="3000">
              <a:latin typeface="Calibri"/>
              <a:cs typeface="Calibri"/>
            </a:endParaRPr>
          </a:p>
          <a:p>
            <a:pPr marL="527685" indent="-514984">
              <a:lnSpc>
                <a:spcPct val="100000"/>
              </a:lnSpc>
              <a:spcBef>
                <a:spcPts val="2080"/>
              </a:spcBef>
              <a:buAutoNum type="arabicPeriod"/>
              <a:tabLst>
                <a:tab pos="527685" algn="l"/>
              </a:tabLst>
            </a:pPr>
            <a:r>
              <a:rPr sz="3000" dirty="0">
                <a:latin typeface="Calibri"/>
                <a:cs typeface="Calibri"/>
              </a:rPr>
              <a:t>The</a:t>
            </a:r>
            <a:r>
              <a:rPr sz="3000" spc="-35" dirty="0">
                <a:latin typeface="Calibri"/>
                <a:cs typeface="Calibri"/>
              </a:rPr>
              <a:t> </a:t>
            </a:r>
            <a:r>
              <a:rPr sz="3000" dirty="0">
                <a:latin typeface="Calibri"/>
                <a:cs typeface="Calibri"/>
              </a:rPr>
              <a:t>Scope</a:t>
            </a:r>
            <a:r>
              <a:rPr sz="3000" spc="-35" dirty="0">
                <a:latin typeface="Calibri"/>
                <a:cs typeface="Calibri"/>
              </a:rPr>
              <a:t> </a:t>
            </a:r>
            <a:r>
              <a:rPr sz="3000" dirty="0">
                <a:latin typeface="Calibri"/>
                <a:cs typeface="Calibri"/>
              </a:rPr>
              <a:t>of</a:t>
            </a:r>
            <a:r>
              <a:rPr sz="3000" spc="-30" dirty="0">
                <a:latin typeface="Calibri"/>
                <a:cs typeface="Calibri"/>
              </a:rPr>
              <a:t> </a:t>
            </a:r>
            <a:r>
              <a:rPr sz="3000" spc="-25" dirty="0">
                <a:latin typeface="Calibri"/>
                <a:cs typeface="Calibri"/>
              </a:rPr>
              <a:t>HR</a:t>
            </a:r>
            <a:endParaRPr sz="3000">
              <a:latin typeface="Calibri"/>
              <a:cs typeface="Calibri"/>
            </a:endParaRPr>
          </a:p>
          <a:p>
            <a:pPr marL="527685" indent="-514984">
              <a:lnSpc>
                <a:spcPct val="100000"/>
              </a:lnSpc>
              <a:spcBef>
                <a:spcPts val="2075"/>
              </a:spcBef>
              <a:buAutoNum type="arabicPeriod"/>
              <a:tabLst>
                <a:tab pos="527685" algn="l"/>
              </a:tabLst>
            </a:pPr>
            <a:r>
              <a:rPr sz="3000" spc="-20" dirty="0">
                <a:latin typeface="Calibri"/>
                <a:cs typeface="Calibri"/>
              </a:rPr>
              <a:t>Organizational</a:t>
            </a:r>
            <a:r>
              <a:rPr sz="3000" spc="-45" dirty="0">
                <a:latin typeface="Calibri"/>
                <a:cs typeface="Calibri"/>
              </a:rPr>
              <a:t> </a:t>
            </a:r>
            <a:r>
              <a:rPr sz="3000" dirty="0">
                <a:latin typeface="Calibri"/>
                <a:cs typeface="Calibri"/>
              </a:rPr>
              <a:t>Structure</a:t>
            </a:r>
            <a:r>
              <a:rPr sz="3000" spc="-55" dirty="0">
                <a:latin typeface="Calibri"/>
                <a:cs typeface="Calibri"/>
              </a:rPr>
              <a:t> </a:t>
            </a:r>
            <a:r>
              <a:rPr sz="3000" dirty="0">
                <a:latin typeface="Calibri"/>
                <a:cs typeface="Calibri"/>
              </a:rPr>
              <a:t>and</a:t>
            </a:r>
            <a:r>
              <a:rPr sz="3000" spc="-30" dirty="0">
                <a:latin typeface="Calibri"/>
                <a:cs typeface="Calibri"/>
              </a:rPr>
              <a:t> </a:t>
            </a:r>
            <a:r>
              <a:rPr sz="3000" spc="-10" dirty="0">
                <a:latin typeface="Calibri"/>
                <a:cs typeface="Calibri"/>
              </a:rPr>
              <a:t>Culture</a:t>
            </a:r>
            <a:endParaRPr sz="3000">
              <a:latin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609676"/>
            <a:ext cx="6515100" cy="697230"/>
          </a:xfrm>
          <a:prstGeom prst="rect">
            <a:avLst/>
          </a:prstGeom>
        </p:spPr>
        <p:txBody>
          <a:bodyPr vert="horz" wrap="square" lIns="0" tIns="13335" rIns="0" bIns="0" rtlCol="0">
            <a:spAutoFit/>
          </a:bodyPr>
          <a:lstStyle/>
          <a:p>
            <a:pPr marL="12700">
              <a:lnSpc>
                <a:spcPct val="100000"/>
              </a:lnSpc>
              <a:spcBef>
                <a:spcPts val="105"/>
              </a:spcBef>
            </a:pPr>
            <a:r>
              <a:rPr spc="-10" dirty="0"/>
              <a:t>Introduction</a:t>
            </a:r>
            <a:r>
              <a:rPr spc="-95" dirty="0"/>
              <a:t> </a:t>
            </a:r>
            <a:r>
              <a:rPr dirty="0"/>
              <a:t>to</a:t>
            </a:r>
            <a:r>
              <a:rPr spc="-95" dirty="0"/>
              <a:t> </a:t>
            </a:r>
            <a:r>
              <a:rPr dirty="0"/>
              <a:t>Module</a:t>
            </a:r>
            <a:r>
              <a:rPr spc="-100" dirty="0"/>
              <a:t> </a:t>
            </a:r>
            <a:r>
              <a:rPr spc="-20" dirty="0"/>
              <a:t>Aims</a:t>
            </a:r>
          </a:p>
        </p:txBody>
      </p:sp>
      <p:sp>
        <p:nvSpPr>
          <p:cNvPr id="3" name="object 3"/>
          <p:cNvSpPr txBox="1"/>
          <p:nvPr/>
        </p:nvSpPr>
        <p:spPr>
          <a:xfrm>
            <a:off x="916939" y="1573529"/>
            <a:ext cx="5837555" cy="3317875"/>
          </a:xfrm>
          <a:prstGeom prst="rect">
            <a:avLst/>
          </a:prstGeom>
        </p:spPr>
        <p:txBody>
          <a:bodyPr vert="horz" wrap="square" lIns="0" tIns="12700" rIns="0" bIns="0" rtlCol="0">
            <a:spAutoFit/>
          </a:bodyPr>
          <a:lstStyle/>
          <a:p>
            <a:pPr marL="240029" marR="5080" indent="-227329" algn="just">
              <a:lnSpc>
                <a:spcPct val="150000"/>
              </a:lnSpc>
              <a:spcBef>
                <a:spcPts val="100"/>
              </a:spcBef>
              <a:buFont typeface="Arial MT"/>
              <a:buChar char="•"/>
              <a:tabLst>
                <a:tab pos="241300" algn="l"/>
              </a:tabLst>
            </a:pPr>
            <a:r>
              <a:rPr sz="2400" dirty="0">
                <a:latin typeface="Calibri"/>
                <a:cs typeface="Calibri"/>
              </a:rPr>
              <a:t>To</a:t>
            </a:r>
            <a:r>
              <a:rPr sz="2400" spc="225" dirty="0">
                <a:latin typeface="Calibri"/>
                <a:cs typeface="Calibri"/>
              </a:rPr>
              <a:t> </a:t>
            </a:r>
            <a:r>
              <a:rPr sz="2400" dirty="0">
                <a:latin typeface="Calibri"/>
                <a:cs typeface="Calibri"/>
              </a:rPr>
              <a:t>enable</a:t>
            </a:r>
            <a:r>
              <a:rPr sz="2400" spc="229" dirty="0">
                <a:latin typeface="Calibri"/>
                <a:cs typeface="Calibri"/>
              </a:rPr>
              <a:t> </a:t>
            </a:r>
            <a:r>
              <a:rPr sz="2400" dirty="0">
                <a:latin typeface="Calibri"/>
                <a:cs typeface="Calibri"/>
              </a:rPr>
              <a:t>students</a:t>
            </a:r>
            <a:r>
              <a:rPr sz="2400" spc="235" dirty="0">
                <a:latin typeface="Calibri"/>
                <a:cs typeface="Calibri"/>
              </a:rPr>
              <a:t> </a:t>
            </a:r>
            <a:r>
              <a:rPr sz="2400" dirty="0">
                <a:latin typeface="Calibri"/>
                <a:cs typeface="Calibri"/>
              </a:rPr>
              <a:t>to</a:t>
            </a:r>
            <a:r>
              <a:rPr sz="2400" spc="225" dirty="0">
                <a:latin typeface="Calibri"/>
                <a:cs typeface="Calibri"/>
              </a:rPr>
              <a:t> </a:t>
            </a:r>
            <a:r>
              <a:rPr sz="2400" dirty="0">
                <a:latin typeface="Calibri"/>
                <a:cs typeface="Calibri"/>
              </a:rPr>
              <a:t>gain</a:t>
            </a:r>
            <a:r>
              <a:rPr sz="2400" spc="235" dirty="0">
                <a:latin typeface="Calibri"/>
                <a:cs typeface="Calibri"/>
              </a:rPr>
              <a:t> </a:t>
            </a:r>
            <a:r>
              <a:rPr sz="2400" dirty="0">
                <a:latin typeface="Calibri"/>
                <a:cs typeface="Calibri"/>
              </a:rPr>
              <a:t>insight</a:t>
            </a:r>
            <a:r>
              <a:rPr sz="2400" spc="215" dirty="0">
                <a:latin typeface="Calibri"/>
                <a:cs typeface="Calibri"/>
              </a:rPr>
              <a:t> </a:t>
            </a:r>
            <a:r>
              <a:rPr sz="2400" dirty="0">
                <a:latin typeface="Calibri"/>
                <a:cs typeface="Calibri"/>
              </a:rPr>
              <a:t>into,</a:t>
            </a:r>
            <a:r>
              <a:rPr sz="2400" spc="220" dirty="0">
                <a:latin typeface="Calibri"/>
                <a:cs typeface="Calibri"/>
              </a:rPr>
              <a:t> </a:t>
            </a:r>
            <a:r>
              <a:rPr sz="2400" spc="-25" dirty="0">
                <a:latin typeface="Calibri"/>
                <a:cs typeface="Calibri"/>
              </a:rPr>
              <a:t>and 	</a:t>
            </a:r>
            <a:r>
              <a:rPr sz="2400" dirty="0">
                <a:latin typeface="Calibri"/>
                <a:cs typeface="Calibri"/>
              </a:rPr>
              <a:t>comprehend,</a:t>
            </a:r>
            <a:r>
              <a:rPr sz="2400" spc="395" dirty="0">
                <a:latin typeface="Calibri"/>
                <a:cs typeface="Calibri"/>
              </a:rPr>
              <a:t>  </a:t>
            </a:r>
            <a:r>
              <a:rPr sz="2400" dirty="0">
                <a:latin typeface="Calibri"/>
                <a:cs typeface="Calibri"/>
              </a:rPr>
              <a:t>concepts</a:t>
            </a:r>
            <a:r>
              <a:rPr sz="2400" spc="409" dirty="0">
                <a:latin typeface="Calibri"/>
                <a:cs typeface="Calibri"/>
              </a:rPr>
              <a:t>  </a:t>
            </a:r>
            <a:r>
              <a:rPr sz="2400" dirty="0">
                <a:latin typeface="Calibri"/>
                <a:cs typeface="Calibri"/>
              </a:rPr>
              <a:t>of</a:t>
            </a:r>
            <a:r>
              <a:rPr sz="2400" spc="405" dirty="0">
                <a:latin typeface="Calibri"/>
                <a:cs typeface="Calibri"/>
              </a:rPr>
              <a:t>  </a:t>
            </a:r>
            <a:r>
              <a:rPr sz="2400" b="1" spc="-10" dirty="0">
                <a:latin typeface="Calibri"/>
                <a:cs typeface="Calibri"/>
              </a:rPr>
              <a:t>organisational 	</a:t>
            </a:r>
            <a:r>
              <a:rPr sz="2400" b="1" dirty="0">
                <a:latin typeface="Calibri"/>
                <a:cs typeface="Calibri"/>
              </a:rPr>
              <a:t>design</a:t>
            </a:r>
            <a:r>
              <a:rPr sz="2400" dirty="0">
                <a:latin typeface="Calibri"/>
                <a:cs typeface="Calibri"/>
              </a:rPr>
              <a:t>,</a:t>
            </a:r>
            <a:r>
              <a:rPr sz="2400" spc="400" dirty="0">
                <a:latin typeface="Calibri"/>
                <a:cs typeface="Calibri"/>
              </a:rPr>
              <a:t>   </a:t>
            </a:r>
            <a:r>
              <a:rPr sz="2400" b="1" dirty="0">
                <a:latin typeface="Calibri"/>
                <a:cs typeface="Calibri"/>
              </a:rPr>
              <a:t>functions</a:t>
            </a:r>
            <a:r>
              <a:rPr sz="2400" dirty="0">
                <a:latin typeface="Calibri"/>
                <a:cs typeface="Calibri"/>
              </a:rPr>
              <a:t>,</a:t>
            </a:r>
            <a:r>
              <a:rPr sz="2400" spc="405" dirty="0">
                <a:latin typeface="Calibri"/>
                <a:cs typeface="Calibri"/>
              </a:rPr>
              <a:t>   </a:t>
            </a:r>
            <a:r>
              <a:rPr sz="2400" dirty="0">
                <a:latin typeface="Calibri"/>
                <a:cs typeface="Calibri"/>
              </a:rPr>
              <a:t>and</a:t>
            </a:r>
            <a:r>
              <a:rPr sz="2400" spc="400" dirty="0">
                <a:latin typeface="Calibri"/>
                <a:cs typeface="Calibri"/>
              </a:rPr>
              <a:t>   </a:t>
            </a:r>
            <a:r>
              <a:rPr sz="2400" dirty="0">
                <a:latin typeface="Calibri"/>
                <a:cs typeface="Calibri"/>
              </a:rPr>
              <a:t>processes</a:t>
            </a:r>
            <a:r>
              <a:rPr sz="2400" spc="405" dirty="0">
                <a:latin typeface="Calibri"/>
                <a:cs typeface="Calibri"/>
              </a:rPr>
              <a:t>   </a:t>
            </a:r>
            <a:r>
              <a:rPr sz="2400" spc="-25" dirty="0">
                <a:latin typeface="Calibri"/>
                <a:cs typeface="Calibri"/>
              </a:rPr>
              <a:t>of 	</a:t>
            </a:r>
            <a:r>
              <a:rPr sz="2400" dirty="0">
                <a:latin typeface="Calibri"/>
                <a:cs typeface="Calibri"/>
              </a:rPr>
              <a:t>management,</a:t>
            </a:r>
            <a:r>
              <a:rPr sz="2400" spc="210" dirty="0">
                <a:latin typeface="Calibri"/>
                <a:cs typeface="Calibri"/>
              </a:rPr>
              <a:t> </a:t>
            </a:r>
            <a:r>
              <a:rPr sz="2400" dirty="0">
                <a:latin typeface="Calibri"/>
                <a:cs typeface="Calibri"/>
              </a:rPr>
              <a:t>in</a:t>
            </a:r>
            <a:r>
              <a:rPr sz="2400" spc="215" dirty="0">
                <a:latin typeface="Calibri"/>
                <a:cs typeface="Calibri"/>
              </a:rPr>
              <a:t> </a:t>
            </a:r>
            <a:r>
              <a:rPr sz="2400" dirty="0">
                <a:latin typeface="Calibri"/>
                <a:cs typeface="Calibri"/>
              </a:rPr>
              <a:t>addition</a:t>
            </a:r>
            <a:r>
              <a:rPr sz="2400" spc="220" dirty="0">
                <a:latin typeface="Calibri"/>
                <a:cs typeface="Calibri"/>
              </a:rPr>
              <a:t> </a:t>
            </a:r>
            <a:r>
              <a:rPr sz="2400" dirty="0">
                <a:latin typeface="Calibri"/>
                <a:cs typeface="Calibri"/>
              </a:rPr>
              <a:t>to</a:t>
            </a:r>
            <a:r>
              <a:rPr sz="2400" spc="210" dirty="0">
                <a:latin typeface="Calibri"/>
                <a:cs typeface="Calibri"/>
              </a:rPr>
              <a:t> </a:t>
            </a:r>
            <a:r>
              <a:rPr sz="2400" dirty="0">
                <a:latin typeface="Calibri"/>
                <a:cs typeface="Calibri"/>
              </a:rPr>
              <a:t>recognising</a:t>
            </a:r>
            <a:r>
              <a:rPr sz="2400" spc="204" dirty="0">
                <a:latin typeface="Calibri"/>
                <a:cs typeface="Calibri"/>
              </a:rPr>
              <a:t> </a:t>
            </a:r>
            <a:r>
              <a:rPr sz="2400" spc="-25" dirty="0">
                <a:latin typeface="Calibri"/>
                <a:cs typeface="Calibri"/>
              </a:rPr>
              <a:t>the 	</a:t>
            </a:r>
            <a:r>
              <a:rPr sz="2400" dirty="0">
                <a:latin typeface="Calibri"/>
                <a:cs typeface="Calibri"/>
              </a:rPr>
              <a:t>importance</a:t>
            </a:r>
            <a:r>
              <a:rPr sz="2400" spc="440" dirty="0">
                <a:latin typeface="Calibri"/>
                <a:cs typeface="Calibri"/>
              </a:rPr>
              <a:t>   </a:t>
            </a:r>
            <a:r>
              <a:rPr sz="2400" dirty="0">
                <a:latin typeface="Calibri"/>
                <a:cs typeface="Calibri"/>
              </a:rPr>
              <a:t>of</a:t>
            </a:r>
            <a:r>
              <a:rPr sz="2400" spc="450" dirty="0">
                <a:latin typeface="Calibri"/>
                <a:cs typeface="Calibri"/>
              </a:rPr>
              <a:t>   </a:t>
            </a:r>
            <a:r>
              <a:rPr sz="2400" dirty="0">
                <a:latin typeface="Calibri"/>
                <a:cs typeface="Calibri"/>
              </a:rPr>
              <a:t>‘management’</a:t>
            </a:r>
            <a:r>
              <a:rPr sz="2400" spc="440" dirty="0">
                <a:latin typeface="Calibri"/>
                <a:cs typeface="Calibri"/>
              </a:rPr>
              <a:t>   </a:t>
            </a:r>
            <a:r>
              <a:rPr sz="2400" dirty="0">
                <a:latin typeface="Calibri"/>
                <a:cs typeface="Calibri"/>
              </a:rPr>
              <a:t>as</a:t>
            </a:r>
            <a:r>
              <a:rPr sz="2400" spc="445" dirty="0">
                <a:latin typeface="Calibri"/>
                <a:cs typeface="Calibri"/>
              </a:rPr>
              <a:t>   </a:t>
            </a:r>
            <a:r>
              <a:rPr sz="2400" spc="-25" dirty="0">
                <a:latin typeface="Calibri"/>
                <a:cs typeface="Calibri"/>
              </a:rPr>
              <a:t>an 	</a:t>
            </a:r>
            <a:r>
              <a:rPr sz="2400" dirty="0">
                <a:latin typeface="Calibri"/>
                <a:cs typeface="Calibri"/>
              </a:rPr>
              <a:t>integrating</a:t>
            </a:r>
            <a:r>
              <a:rPr sz="2400" spc="-65" dirty="0">
                <a:latin typeface="Calibri"/>
                <a:cs typeface="Calibri"/>
              </a:rPr>
              <a:t> </a:t>
            </a:r>
            <a:r>
              <a:rPr sz="2400" spc="-10" dirty="0">
                <a:latin typeface="Calibri"/>
                <a:cs typeface="Calibri"/>
              </a:rPr>
              <a:t>activity.</a:t>
            </a:r>
            <a:endParaRPr sz="2400">
              <a:latin typeface="Calibri"/>
              <a:cs typeface="Calibri"/>
            </a:endParaRPr>
          </a:p>
        </p:txBody>
      </p:sp>
      <p:pic>
        <p:nvPicPr>
          <p:cNvPr id="4" name="object 4"/>
          <p:cNvPicPr/>
          <p:nvPr/>
        </p:nvPicPr>
        <p:blipFill>
          <a:blip r:embed="rId2" cstate="print"/>
          <a:stretch>
            <a:fillRect/>
          </a:stretch>
        </p:blipFill>
        <p:spPr>
          <a:xfrm>
            <a:off x="7344156" y="1874520"/>
            <a:ext cx="4652772" cy="270662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360680"/>
            <a:ext cx="7709534" cy="696595"/>
          </a:xfrm>
          <a:prstGeom prst="rect">
            <a:avLst/>
          </a:prstGeom>
        </p:spPr>
        <p:txBody>
          <a:bodyPr vert="horz" wrap="square" lIns="0" tIns="13335" rIns="0" bIns="0" rtlCol="0">
            <a:spAutoFit/>
          </a:bodyPr>
          <a:lstStyle/>
          <a:p>
            <a:pPr marL="12700">
              <a:lnSpc>
                <a:spcPct val="100000"/>
              </a:lnSpc>
              <a:spcBef>
                <a:spcPts val="105"/>
              </a:spcBef>
            </a:pPr>
            <a:r>
              <a:rPr spc="-10" dirty="0"/>
              <a:t>Introduction</a:t>
            </a:r>
            <a:r>
              <a:rPr spc="-114" dirty="0"/>
              <a:t> </a:t>
            </a:r>
            <a:r>
              <a:rPr dirty="0"/>
              <a:t>to</a:t>
            </a:r>
            <a:r>
              <a:rPr spc="-120" dirty="0"/>
              <a:t> </a:t>
            </a:r>
            <a:r>
              <a:rPr dirty="0"/>
              <a:t>Module</a:t>
            </a:r>
            <a:r>
              <a:rPr spc="-110" dirty="0"/>
              <a:t> </a:t>
            </a:r>
            <a:r>
              <a:rPr spc="-10" dirty="0"/>
              <a:t>Outcomes</a:t>
            </a:r>
          </a:p>
        </p:txBody>
      </p:sp>
      <p:sp>
        <p:nvSpPr>
          <p:cNvPr id="3" name="object 3"/>
          <p:cNvSpPr txBox="1"/>
          <p:nvPr/>
        </p:nvSpPr>
        <p:spPr>
          <a:xfrm>
            <a:off x="750519" y="922101"/>
            <a:ext cx="11051540" cy="4797425"/>
          </a:xfrm>
          <a:prstGeom prst="rect">
            <a:avLst/>
          </a:prstGeom>
        </p:spPr>
        <p:txBody>
          <a:bodyPr vert="horz" wrap="square" lIns="0" tIns="13335" rIns="0" bIns="0" rtlCol="0">
            <a:spAutoFit/>
          </a:bodyPr>
          <a:lstStyle/>
          <a:p>
            <a:pPr marL="240029" marR="6985" indent="-227329" algn="just">
              <a:lnSpc>
                <a:spcPct val="150000"/>
              </a:lnSpc>
              <a:spcBef>
                <a:spcPts val="105"/>
              </a:spcBef>
              <a:buFont typeface="Arial MT"/>
              <a:buChar char="•"/>
              <a:tabLst>
                <a:tab pos="241300" algn="l"/>
              </a:tabLst>
            </a:pPr>
            <a:r>
              <a:rPr sz="2400" dirty="0">
                <a:latin typeface="Calibri"/>
                <a:cs typeface="Calibri"/>
              </a:rPr>
              <a:t>Demonstrate</a:t>
            </a:r>
            <a:r>
              <a:rPr sz="2400" spc="395" dirty="0">
                <a:latin typeface="Calibri"/>
                <a:cs typeface="Calibri"/>
              </a:rPr>
              <a:t> </a:t>
            </a:r>
            <a:r>
              <a:rPr sz="2400" dirty="0">
                <a:latin typeface="Calibri"/>
                <a:cs typeface="Calibri"/>
              </a:rPr>
              <a:t>internal</a:t>
            </a:r>
            <a:r>
              <a:rPr sz="2400" spc="385" dirty="0">
                <a:latin typeface="Calibri"/>
                <a:cs typeface="Calibri"/>
              </a:rPr>
              <a:t> </a:t>
            </a:r>
            <a:r>
              <a:rPr sz="2400" dirty="0">
                <a:latin typeface="Calibri"/>
                <a:cs typeface="Calibri"/>
              </a:rPr>
              <a:t>and</a:t>
            </a:r>
            <a:r>
              <a:rPr sz="2400" spc="390" dirty="0">
                <a:latin typeface="Calibri"/>
                <a:cs typeface="Calibri"/>
              </a:rPr>
              <a:t> </a:t>
            </a:r>
            <a:r>
              <a:rPr sz="2400" dirty="0">
                <a:latin typeface="Calibri"/>
                <a:cs typeface="Calibri"/>
              </a:rPr>
              <a:t>external</a:t>
            </a:r>
            <a:r>
              <a:rPr sz="2400" spc="385" dirty="0">
                <a:latin typeface="Calibri"/>
                <a:cs typeface="Calibri"/>
              </a:rPr>
              <a:t> </a:t>
            </a:r>
            <a:r>
              <a:rPr sz="2400" dirty="0">
                <a:latin typeface="Calibri"/>
                <a:cs typeface="Calibri"/>
              </a:rPr>
              <a:t>factors</a:t>
            </a:r>
            <a:r>
              <a:rPr sz="2400" spc="390" dirty="0">
                <a:latin typeface="Calibri"/>
                <a:cs typeface="Calibri"/>
              </a:rPr>
              <a:t> </a:t>
            </a:r>
            <a:r>
              <a:rPr sz="2400" dirty="0">
                <a:latin typeface="Calibri"/>
                <a:cs typeface="Calibri"/>
              </a:rPr>
              <a:t>that</a:t>
            </a:r>
            <a:r>
              <a:rPr sz="2400" spc="385" dirty="0">
                <a:latin typeface="Calibri"/>
                <a:cs typeface="Calibri"/>
              </a:rPr>
              <a:t> </a:t>
            </a:r>
            <a:r>
              <a:rPr sz="2400" dirty="0">
                <a:latin typeface="Calibri"/>
                <a:cs typeface="Calibri"/>
              </a:rPr>
              <a:t>determines</a:t>
            </a:r>
            <a:r>
              <a:rPr sz="2400" spc="395" dirty="0">
                <a:latin typeface="Calibri"/>
                <a:cs typeface="Calibri"/>
              </a:rPr>
              <a:t> </a:t>
            </a:r>
            <a:r>
              <a:rPr sz="2400" dirty="0">
                <a:latin typeface="Calibri"/>
                <a:cs typeface="Calibri"/>
              </a:rPr>
              <a:t>a</a:t>
            </a:r>
            <a:r>
              <a:rPr sz="2400" spc="390" dirty="0">
                <a:latin typeface="Calibri"/>
                <a:cs typeface="Calibri"/>
              </a:rPr>
              <a:t> </a:t>
            </a:r>
            <a:r>
              <a:rPr sz="2400" dirty="0">
                <a:latin typeface="Calibri"/>
                <a:cs typeface="Calibri"/>
              </a:rPr>
              <a:t>firms</a:t>
            </a:r>
            <a:r>
              <a:rPr sz="2400" spc="395" dirty="0">
                <a:latin typeface="Calibri"/>
                <a:cs typeface="Calibri"/>
              </a:rPr>
              <a:t> </a:t>
            </a:r>
            <a:r>
              <a:rPr sz="2400" dirty="0">
                <a:latin typeface="Calibri"/>
                <a:cs typeface="Calibri"/>
              </a:rPr>
              <a:t>need</a:t>
            </a:r>
            <a:r>
              <a:rPr sz="2400" spc="400" dirty="0">
                <a:latin typeface="Calibri"/>
                <a:cs typeface="Calibri"/>
              </a:rPr>
              <a:t> </a:t>
            </a:r>
            <a:r>
              <a:rPr sz="2400" dirty="0">
                <a:latin typeface="Calibri"/>
                <a:cs typeface="Calibri"/>
              </a:rPr>
              <a:t>to</a:t>
            </a:r>
            <a:r>
              <a:rPr sz="2400" spc="390" dirty="0">
                <a:latin typeface="Calibri"/>
                <a:cs typeface="Calibri"/>
              </a:rPr>
              <a:t> </a:t>
            </a:r>
            <a:r>
              <a:rPr sz="2400" spc="-10" dirty="0">
                <a:latin typeface="Calibri"/>
                <a:cs typeface="Calibri"/>
              </a:rPr>
              <a:t>recruit, 	</a:t>
            </a:r>
            <a:r>
              <a:rPr sz="2400" dirty="0">
                <a:latin typeface="Calibri"/>
                <a:cs typeface="Calibri"/>
              </a:rPr>
              <a:t>select,</a:t>
            </a:r>
            <a:r>
              <a:rPr sz="2400" spc="170" dirty="0">
                <a:latin typeface="Calibri"/>
                <a:cs typeface="Calibri"/>
              </a:rPr>
              <a:t> </a:t>
            </a:r>
            <a:r>
              <a:rPr sz="2400" dirty="0">
                <a:latin typeface="Calibri"/>
                <a:cs typeface="Calibri"/>
              </a:rPr>
              <a:t>socialise,</a:t>
            </a:r>
            <a:r>
              <a:rPr sz="2400" spc="175" dirty="0">
                <a:latin typeface="Calibri"/>
                <a:cs typeface="Calibri"/>
              </a:rPr>
              <a:t> </a:t>
            </a:r>
            <a:r>
              <a:rPr sz="2400" dirty="0">
                <a:latin typeface="Calibri"/>
                <a:cs typeface="Calibri"/>
              </a:rPr>
              <a:t>performance</a:t>
            </a:r>
            <a:r>
              <a:rPr sz="2400" spc="160" dirty="0">
                <a:latin typeface="Calibri"/>
                <a:cs typeface="Calibri"/>
              </a:rPr>
              <a:t> </a:t>
            </a:r>
            <a:r>
              <a:rPr sz="2400" dirty="0">
                <a:latin typeface="Calibri"/>
                <a:cs typeface="Calibri"/>
              </a:rPr>
              <a:t>manage</a:t>
            </a:r>
            <a:r>
              <a:rPr sz="2400" spc="170" dirty="0">
                <a:latin typeface="Calibri"/>
                <a:cs typeface="Calibri"/>
              </a:rPr>
              <a:t> </a:t>
            </a:r>
            <a:r>
              <a:rPr sz="2400" dirty="0">
                <a:latin typeface="Calibri"/>
                <a:cs typeface="Calibri"/>
              </a:rPr>
              <a:t>and</a:t>
            </a:r>
            <a:r>
              <a:rPr sz="2400" spc="165" dirty="0">
                <a:latin typeface="Calibri"/>
                <a:cs typeface="Calibri"/>
              </a:rPr>
              <a:t> </a:t>
            </a:r>
            <a:r>
              <a:rPr sz="2400" dirty="0">
                <a:latin typeface="Calibri"/>
                <a:cs typeface="Calibri"/>
              </a:rPr>
              <a:t>mobilise</a:t>
            </a:r>
            <a:r>
              <a:rPr sz="2400" spc="170" dirty="0">
                <a:latin typeface="Calibri"/>
                <a:cs typeface="Calibri"/>
              </a:rPr>
              <a:t> </a:t>
            </a:r>
            <a:r>
              <a:rPr sz="2400" dirty="0">
                <a:latin typeface="Calibri"/>
                <a:cs typeface="Calibri"/>
              </a:rPr>
              <a:t>people</a:t>
            </a:r>
            <a:r>
              <a:rPr sz="2400" spc="165" dirty="0">
                <a:latin typeface="Calibri"/>
                <a:cs typeface="Calibri"/>
              </a:rPr>
              <a:t> </a:t>
            </a:r>
            <a:r>
              <a:rPr sz="2400" dirty="0">
                <a:latin typeface="Calibri"/>
                <a:cs typeface="Calibri"/>
              </a:rPr>
              <a:t>to</a:t>
            </a:r>
            <a:r>
              <a:rPr sz="2400" spc="165" dirty="0">
                <a:latin typeface="Calibri"/>
                <a:cs typeface="Calibri"/>
              </a:rPr>
              <a:t> </a:t>
            </a:r>
            <a:r>
              <a:rPr sz="2400" dirty="0">
                <a:latin typeface="Calibri"/>
                <a:cs typeface="Calibri"/>
              </a:rPr>
              <a:t>meet</a:t>
            </a:r>
            <a:r>
              <a:rPr sz="2400" spc="155" dirty="0">
                <a:latin typeface="Calibri"/>
                <a:cs typeface="Calibri"/>
              </a:rPr>
              <a:t> </a:t>
            </a:r>
            <a:r>
              <a:rPr sz="2400" dirty="0">
                <a:latin typeface="Calibri"/>
                <a:cs typeface="Calibri"/>
              </a:rPr>
              <a:t>and</a:t>
            </a:r>
            <a:r>
              <a:rPr sz="2400" spc="165" dirty="0">
                <a:latin typeface="Calibri"/>
                <a:cs typeface="Calibri"/>
              </a:rPr>
              <a:t> </a:t>
            </a:r>
            <a:r>
              <a:rPr sz="2400" dirty="0">
                <a:latin typeface="Calibri"/>
                <a:cs typeface="Calibri"/>
              </a:rPr>
              <a:t>exceed</a:t>
            </a:r>
            <a:r>
              <a:rPr sz="2400" spc="170" dirty="0">
                <a:latin typeface="Calibri"/>
                <a:cs typeface="Calibri"/>
              </a:rPr>
              <a:t> </a:t>
            </a:r>
            <a:r>
              <a:rPr sz="2400" spc="-10" dirty="0">
                <a:latin typeface="Calibri"/>
                <a:cs typeface="Calibri"/>
              </a:rPr>
              <a:t>their 	</a:t>
            </a:r>
            <a:r>
              <a:rPr sz="2400" dirty="0">
                <a:latin typeface="Calibri"/>
                <a:cs typeface="Calibri"/>
              </a:rPr>
              <a:t>objectives</a:t>
            </a:r>
            <a:r>
              <a:rPr sz="2400" spc="-50" dirty="0">
                <a:latin typeface="Calibri"/>
                <a:cs typeface="Calibri"/>
              </a:rPr>
              <a:t> </a:t>
            </a:r>
            <a:r>
              <a:rPr sz="2400" dirty="0">
                <a:latin typeface="Calibri"/>
                <a:cs typeface="Calibri"/>
              </a:rPr>
              <a:t>and</a:t>
            </a:r>
            <a:r>
              <a:rPr sz="2400" spc="-40" dirty="0">
                <a:latin typeface="Calibri"/>
                <a:cs typeface="Calibri"/>
              </a:rPr>
              <a:t> </a:t>
            </a:r>
            <a:r>
              <a:rPr sz="2400" dirty="0">
                <a:latin typeface="Calibri"/>
                <a:cs typeface="Calibri"/>
              </a:rPr>
              <a:t>sustain</a:t>
            </a:r>
            <a:r>
              <a:rPr sz="2400" spc="-50" dirty="0">
                <a:latin typeface="Calibri"/>
                <a:cs typeface="Calibri"/>
              </a:rPr>
              <a:t> </a:t>
            </a:r>
            <a:r>
              <a:rPr sz="2400" dirty="0">
                <a:latin typeface="Calibri"/>
                <a:cs typeface="Calibri"/>
              </a:rPr>
              <a:t>competitive</a:t>
            </a:r>
            <a:r>
              <a:rPr sz="2400" spc="-70" dirty="0">
                <a:latin typeface="Calibri"/>
                <a:cs typeface="Calibri"/>
              </a:rPr>
              <a:t> </a:t>
            </a:r>
            <a:r>
              <a:rPr sz="2400" spc="-10" dirty="0">
                <a:latin typeface="Calibri"/>
                <a:cs typeface="Calibri"/>
              </a:rPr>
              <a:t>advantage</a:t>
            </a:r>
            <a:endParaRPr sz="2400">
              <a:latin typeface="Calibri"/>
              <a:cs typeface="Calibri"/>
            </a:endParaRPr>
          </a:p>
          <a:p>
            <a:pPr marL="240029" marR="5080" indent="-227329" algn="just">
              <a:lnSpc>
                <a:spcPct val="150000"/>
              </a:lnSpc>
              <a:spcBef>
                <a:spcPts val="994"/>
              </a:spcBef>
              <a:buFont typeface="Arial MT"/>
              <a:buChar char="•"/>
              <a:tabLst>
                <a:tab pos="241300" algn="l"/>
              </a:tabLst>
            </a:pPr>
            <a:r>
              <a:rPr sz="2400" dirty="0">
                <a:latin typeface="Calibri"/>
                <a:cs typeface="Calibri"/>
              </a:rPr>
              <a:t>Personnel</a:t>
            </a:r>
            <a:r>
              <a:rPr sz="2400" spc="535" dirty="0">
                <a:latin typeface="Calibri"/>
                <a:cs typeface="Calibri"/>
              </a:rPr>
              <a:t>  </a:t>
            </a:r>
            <a:r>
              <a:rPr sz="2400" dirty="0">
                <a:latin typeface="Calibri"/>
                <a:cs typeface="Calibri"/>
              </a:rPr>
              <a:t>development</a:t>
            </a:r>
            <a:r>
              <a:rPr sz="2400" spc="530" dirty="0">
                <a:latin typeface="Calibri"/>
                <a:cs typeface="Calibri"/>
              </a:rPr>
              <a:t>  </a:t>
            </a:r>
            <a:r>
              <a:rPr sz="2400" dirty="0">
                <a:latin typeface="Calibri"/>
                <a:cs typeface="Calibri"/>
              </a:rPr>
              <a:t>and</a:t>
            </a:r>
            <a:r>
              <a:rPr sz="2400" spc="535" dirty="0">
                <a:latin typeface="Calibri"/>
                <a:cs typeface="Calibri"/>
              </a:rPr>
              <a:t>  </a:t>
            </a:r>
            <a:r>
              <a:rPr sz="2400" dirty="0">
                <a:latin typeface="Calibri"/>
                <a:cs typeface="Calibri"/>
              </a:rPr>
              <a:t>positive</a:t>
            </a:r>
            <a:r>
              <a:rPr sz="2400" spc="530" dirty="0">
                <a:latin typeface="Calibri"/>
                <a:cs typeface="Calibri"/>
              </a:rPr>
              <a:t>  </a:t>
            </a:r>
            <a:r>
              <a:rPr sz="2400" dirty="0">
                <a:latin typeface="Calibri"/>
                <a:cs typeface="Calibri"/>
              </a:rPr>
              <a:t>organisational</a:t>
            </a:r>
            <a:r>
              <a:rPr sz="2400" spc="525" dirty="0">
                <a:latin typeface="Calibri"/>
                <a:cs typeface="Calibri"/>
              </a:rPr>
              <a:t>  </a:t>
            </a:r>
            <a:r>
              <a:rPr sz="2400" dirty="0">
                <a:latin typeface="Calibri"/>
                <a:cs typeface="Calibri"/>
              </a:rPr>
              <a:t>outcomes</a:t>
            </a:r>
            <a:r>
              <a:rPr sz="2400" spc="530" dirty="0">
                <a:latin typeface="Calibri"/>
                <a:cs typeface="Calibri"/>
              </a:rPr>
              <a:t>  </a:t>
            </a:r>
            <a:r>
              <a:rPr sz="2400" dirty="0">
                <a:latin typeface="Calibri"/>
                <a:cs typeface="Calibri"/>
              </a:rPr>
              <a:t>evidenced</a:t>
            </a:r>
            <a:r>
              <a:rPr sz="2400" spc="535" dirty="0">
                <a:latin typeface="Calibri"/>
                <a:cs typeface="Calibri"/>
              </a:rPr>
              <a:t>  </a:t>
            </a:r>
            <a:r>
              <a:rPr sz="2400" spc="-25" dirty="0">
                <a:latin typeface="Calibri"/>
                <a:cs typeface="Calibri"/>
              </a:rPr>
              <a:t>in 	</a:t>
            </a:r>
            <a:r>
              <a:rPr sz="2400" dirty="0">
                <a:latin typeface="Calibri"/>
                <a:cs typeface="Calibri"/>
              </a:rPr>
              <a:t>contemporary</a:t>
            </a:r>
            <a:r>
              <a:rPr sz="2400" spc="-40" dirty="0">
                <a:latin typeface="Calibri"/>
                <a:cs typeface="Calibri"/>
              </a:rPr>
              <a:t> </a:t>
            </a:r>
            <a:r>
              <a:rPr sz="2400" spc="-10" dirty="0">
                <a:latin typeface="Calibri"/>
                <a:cs typeface="Calibri"/>
              </a:rPr>
              <a:t>research</a:t>
            </a:r>
            <a:endParaRPr sz="2400">
              <a:latin typeface="Calibri"/>
              <a:cs typeface="Calibri"/>
            </a:endParaRPr>
          </a:p>
          <a:p>
            <a:pPr marL="240029" marR="5715" indent="-227329" algn="just">
              <a:lnSpc>
                <a:spcPct val="150000"/>
              </a:lnSpc>
              <a:spcBef>
                <a:spcPts val="1015"/>
              </a:spcBef>
              <a:buFont typeface="Arial MT"/>
              <a:buChar char="•"/>
              <a:tabLst>
                <a:tab pos="241300" algn="l"/>
              </a:tabLst>
            </a:pPr>
            <a:r>
              <a:rPr sz="2400" dirty="0">
                <a:latin typeface="Calibri"/>
                <a:cs typeface="Calibri"/>
              </a:rPr>
              <a:t>Coherently</a:t>
            </a:r>
            <a:r>
              <a:rPr sz="2400" spc="195" dirty="0">
                <a:latin typeface="Calibri"/>
                <a:cs typeface="Calibri"/>
              </a:rPr>
              <a:t> </a:t>
            </a:r>
            <a:r>
              <a:rPr sz="2400" dirty="0">
                <a:latin typeface="Calibri"/>
                <a:cs typeface="Calibri"/>
              </a:rPr>
              <a:t>and</a:t>
            </a:r>
            <a:r>
              <a:rPr sz="2400" spc="210" dirty="0">
                <a:latin typeface="Calibri"/>
                <a:cs typeface="Calibri"/>
              </a:rPr>
              <a:t> </a:t>
            </a:r>
            <a:r>
              <a:rPr sz="2400" dirty="0">
                <a:latin typeface="Calibri"/>
                <a:cs typeface="Calibri"/>
              </a:rPr>
              <a:t>critically</a:t>
            </a:r>
            <a:r>
              <a:rPr sz="2400" spc="204" dirty="0">
                <a:latin typeface="Calibri"/>
                <a:cs typeface="Calibri"/>
              </a:rPr>
              <a:t> </a:t>
            </a:r>
            <a:r>
              <a:rPr sz="2400" dirty="0">
                <a:latin typeface="Calibri"/>
                <a:cs typeface="Calibri"/>
              </a:rPr>
              <a:t>analyse</a:t>
            </a:r>
            <a:r>
              <a:rPr sz="2400" spc="195" dirty="0">
                <a:latin typeface="Calibri"/>
                <a:cs typeface="Calibri"/>
              </a:rPr>
              <a:t> </a:t>
            </a:r>
            <a:r>
              <a:rPr sz="2400" dirty="0">
                <a:latin typeface="Calibri"/>
                <a:cs typeface="Calibri"/>
              </a:rPr>
              <a:t>the</a:t>
            </a:r>
            <a:r>
              <a:rPr sz="2400" spc="204" dirty="0">
                <a:latin typeface="Calibri"/>
                <a:cs typeface="Calibri"/>
              </a:rPr>
              <a:t> </a:t>
            </a:r>
            <a:r>
              <a:rPr sz="2400" dirty="0">
                <a:latin typeface="Calibri"/>
                <a:cs typeface="Calibri"/>
              </a:rPr>
              <a:t>relationship</a:t>
            </a:r>
            <a:r>
              <a:rPr sz="2400" spc="204" dirty="0">
                <a:latin typeface="Calibri"/>
                <a:cs typeface="Calibri"/>
              </a:rPr>
              <a:t> </a:t>
            </a:r>
            <a:r>
              <a:rPr sz="2400" dirty="0">
                <a:latin typeface="Calibri"/>
                <a:cs typeface="Calibri"/>
              </a:rPr>
              <a:t>between</a:t>
            </a:r>
            <a:r>
              <a:rPr sz="2400" spc="200" dirty="0">
                <a:latin typeface="Calibri"/>
                <a:cs typeface="Calibri"/>
              </a:rPr>
              <a:t> </a:t>
            </a:r>
            <a:r>
              <a:rPr sz="2400" dirty="0">
                <a:latin typeface="Calibri"/>
                <a:cs typeface="Calibri"/>
              </a:rPr>
              <a:t>structure,</a:t>
            </a:r>
            <a:r>
              <a:rPr sz="2400" spc="195" dirty="0">
                <a:latin typeface="Calibri"/>
                <a:cs typeface="Calibri"/>
              </a:rPr>
              <a:t> </a:t>
            </a:r>
            <a:r>
              <a:rPr sz="2400" dirty="0">
                <a:latin typeface="Calibri"/>
                <a:cs typeface="Calibri"/>
              </a:rPr>
              <a:t>culture,</a:t>
            </a:r>
            <a:r>
              <a:rPr sz="2400" spc="200" dirty="0">
                <a:latin typeface="Calibri"/>
                <a:cs typeface="Calibri"/>
              </a:rPr>
              <a:t> </a:t>
            </a:r>
            <a:r>
              <a:rPr sz="2400" spc="-10" dirty="0">
                <a:latin typeface="Calibri"/>
                <a:cs typeface="Calibri"/>
              </a:rPr>
              <a:t>people, 	</a:t>
            </a:r>
            <a:r>
              <a:rPr sz="2400" dirty="0">
                <a:latin typeface="Calibri"/>
                <a:cs typeface="Calibri"/>
              </a:rPr>
              <a:t>and</a:t>
            </a:r>
            <a:r>
              <a:rPr sz="2400" spc="-25" dirty="0">
                <a:latin typeface="Calibri"/>
                <a:cs typeface="Calibri"/>
              </a:rPr>
              <a:t> </a:t>
            </a:r>
            <a:r>
              <a:rPr sz="2400" dirty="0">
                <a:latin typeface="Calibri"/>
                <a:cs typeface="Calibri"/>
              </a:rPr>
              <a:t>organisational</a:t>
            </a:r>
            <a:r>
              <a:rPr sz="2400" spc="-60" dirty="0">
                <a:latin typeface="Calibri"/>
                <a:cs typeface="Calibri"/>
              </a:rPr>
              <a:t> </a:t>
            </a:r>
            <a:r>
              <a:rPr sz="2400" spc="-10" dirty="0">
                <a:latin typeface="Calibri"/>
                <a:cs typeface="Calibri"/>
              </a:rPr>
              <a:t>performance</a:t>
            </a:r>
            <a:endParaRPr sz="2400">
              <a:latin typeface="Calibri"/>
              <a:cs typeface="Calibri"/>
            </a:endParaRPr>
          </a:p>
          <a:p>
            <a:pPr marL="240029" indent="-227329">
              <a:lnSpc>
                <a:spcPct val="100000"/>
              </a:lnSpc>
              <a:spcBef>
                <a:spcPts val="2435"/>
              </a:spcBef>
              <a:buFont typeface="Arial MT"/>
              <a:buChar char="•"/>
              <a:tabLst>
                <a:tab pos="240029" algn="l"/>
              </a:tabLst>
            </a:pPr>
            <a:r>
              <a:rPr sz="2400" dirty="0">
                <a:latin typeface="Calibri"/>
                <a:cs typeface="Calibri"/>
              </a:rPr>
              <a:t>Explain</a:t>
            </a:r>
            <a:r>
              <a:rPr sz="2400" spc="-60" dirty="0">
                <a:latin typeface="Calibri"/>
                <a:cs typeface="Calibri"/>
              </a:rPr>
              <a:t> </a:t>
            </a:r>
            <a:r>
              <a:rPr sz="2400" dirty="0">
                <a:latin typeface="Calibri"/>
                <a:cs typeface="Calibri"/>
              </a:rPr>
              <a:t>the</a:t>
            </a:r>
            <a:r>
              <a:rPr sz="2400" spc="-50" dirty="0">
                <a:latin typeface="Calibri"/>
                <a:cs typeface="Calibri"/>
              </a:rPr>
              <a:t> </a:t>
            </a:r>
            <a:r>
              <a:rPr sz="2400" dirty="0">
                <a:latin typeface="Calibri"/>
                <a:cs typeface="Calibri"/>
              </a:rPr>
              <a:t>variables</a:t>
            </a:r>
            <a:r>
              <a:rPr sz="2400" spc="-55" dirty="0">
                <a:latin typeface="Calibri"/>
                <a:cs typeface="Calibri"/>
              </a:rPr>
              <a:t> </a:t>
            </a:r>
            <a:r>
              <a:rPr sz="2400" dirty="0">
                <a:latin typeface="Calibri"/>
                <a:cs typeface="Calibri"/>
              </a:rPr>
              <a:t>that</a:t>
            </a:r>
            <a:r>
              <a:rPr sz="2400" spc="-55" dirty="0">
                <a:latin typeface="Calibri"/>
                <a:cs typeface="Calibri"/>
              </a:rPr>
              <a:t> </a:t>
            </a:r>
            <a:r>
              <a:rPr sz="2400" dirty="0">
                <a:latin typeface="Calibri"/>
                <a:cs typeface="Calibri"/>
              </a:rPr>
              <a:t>determine</a:t>
            </a:r>
            <a:r>
              <a:rPr sz="2400" spc="-55" dirty="0">
                <a:latin typeface="Calibri"/>
                <a:cs typeface="Calibri"/>
              </a:rPr>
              <a:t> </a:t>
            </a:r>
            <a:r>
              <a:rPr sz="2400" dirty="0">
                <a:latin typeface="Calibri"/>
                <a:cs typeface="Calibri"/>
              </a:rPr>
              <a:t>effective</a:t>
            </a:r>
            <a:r>
              <a:rPr sz="2400" spc="-50" dirty="0">
                <a:latin typeface="Calibri"/>
                <a:cs typeface="Calibri"/>
              </a:rPr>
              <a:t> </a:t>
            </a:r>
            <a:r>
              <a:rPr sz="2400" dirty="0">
                <a:latin typeface="Calibri"/>
                <a:cs typeface="Calibri"/>
              </a:rPr>
              <a:t>management</a:t>
            </a:r>
            <a:r>
              <a:rPr sz="2400" spc="-60" dirty="0">
                <a:latin typeface="Calibri"/>
                <a:cs typeface="Calibri"/>
              </a:rPr>
              <a:t> </a:t>
            </a:r>
            <a:r>
              <a:rPr sz="2400" dirty="0">
                <a:latin typeface="Calibri"/>
                <a:cs typeface="Calibri"/>
              </a:rPr>
              <a:t>and</a:t>
            </a:r>
            <a:r>
              <a:rPr sz="2400" spc="-50" dirty="0">
                <a:latin typeface="Calibri"/>
                <a:cs typeface="Calibri"/>
              </a:rPr>
              <a:t> </a:t>
            </a:r>
            <a:r>
              <a:rPr sz="2400" spc="-10" dirty="0">
                <a:latin typeface="Calibri"/>
                <a:cs typeface="Calibri"/>
              </a:rPr>
              <a:t>leadership</a:t>
            </a:r>
            <a:endParaRPr sz="2400">
              <a:latin typeface="Calibri"/>
              <a:cs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78255" y="284175"/>
            <a:ext cx="7211695" cy="697230"/>
          </a:xfrm>
          <a:prstGeom prst="rect">
            <a:avLst/>
          </a:prstGeom>
        </p:spPr>
        <p:txBody>
          <a:bodyPr vert="horz" wrap="square" lIns="0" tIns="13335" rIns="0" bIns="0" rtlCol="0">
            <a:spAutoFit/>
          </a:bodyPr>
          <a:lstStyle/>
          <a:p>
            <a:pPr marL="12700">
              <a:lnSpc>
                <a:spcPct val="100000"/>
              </a:lnSpc>
              <a:spcBef>
                <a:spcPts val="105"/>
              </a:spcBef>
            </a:pPr>
            <a:r>
              <a:rPr spc="-10" dirty="0"/>
              <a:t>Introduction</a:t>
            </a:r>
            <a:r>
              <a:rPr spc="-105" dirty="0"/>
              <a:t> </a:t>
            </a:r>
            <a:r>
              <a:rPr dirty="0"/>
              <a:t>to</a:t>
            </a:r>
            <a:r>
              <a:rPr spc="-95" dirty="0"/>
              <a:t> </a:t>
            </a:r>
            <a:r>
              <a:rPr dirty="0"/>
              <a:t>Module</a:t>
            </a:r>
            <a:r>
              <a:rPr spc="-95" dirty="0"/>
              <a:t> </a:t>
            </a:r>
            <a:r>
              <a:rPr spc="-10" dirty="0"/>
              <a:t>Content</a:t>
            </a:r>
          </a:p>
        </p:txBody>
      </p:sp>
      <p:sp>
        <p:nvSpPr>
          <p:cNvPr id="3" name="object 3"/>
          <p:cNvSpPr txBox="1"/>
          <p:nvPr/>
        </p:nvSpPr>
        <p:spPr>
          <a:xfrm>
            <a:off x="778255" y="1161415"/>
            <a:ext cx="6015355" cy="4446270"/>
          </a:xfrm>
          <a:prstGeom prst="rect">
            <a:avLst/>
          </a:prstGeom>
        </p:spPr>
        <p:txBody>
          <a:bodyPr vert="horz" wrap="square" lIns="0" tIns="12700" rIns="0" bIns="0" rtlCol="0">
            <a:spAutoFit/>
          </a:bodyPr>
          <a:lstStyle/>
          <a:p>
            <a:pPr marL="240029" indent="-227329">
              <a:lnSpc>
                <a:spcPct val="100000"/>
              </a:lnSpc>
              <a:spcBef>
                <a:spcPts val="100"/>
              </a:spcBef>
              <a:buFont typeface="Arial MT"/>
              <a:buChar char="•"/>
              <a:tabLst>
                <a:tab pos="240029" algn="l"/>
              </a:tabLst>
            </a:pPr>
            <a:r>
              <a:rPr sz="2400" spc="-10" dirty="0">
                <a:latin typeface="Calibri"/>
                <a:cs typeface="Calibri"/>
              </a:rPr>
              <a:t>Organizational</a:t>
            </a:r>
            <a:r>
              <a:rPr sz="2400" spc="-75" dirty="0">
                <a:latin typeface="Calibri"/>
                <a:cs typeface="Calibri"/>
              </a:rPr>
              <a:t> </a:t>
            </a:r>
            <a:r>
              <a:rPr sz="2400" dirty="0">
                <a:latin typeface="Calibri"/>
                <a:cs typeface="Calibri"/>
              </a:rPr>
              <a:t>Structure</a:t>
            </a:r>
            <a:r>
              <a:rPr sz="2400" spc="-65" dirty="0">
                <a:latin typeface="Calibri"/>
                <a:cs typeface="Calibri"/>
              </a:rPr>
              <a:t> </a:t>
            </a:r>
            <a:r>
              <a:rPr sz="2400" dirty="0">
                <a:latin typeface="Calibri"/>
                <a:cs typeface="Calibri"/>
              </a:rPr>
              <a:t>and</a:t>
            </a:r>
            <a:r>
              <a:rPr sz="2400" spc="-50" dirty="0">
                <a:latin typeface="Calibri"/>
                <a:cs typeface="Calibri"/>
              </a:rPr>
              <a:t> </a:t>
            </a:r>
            <a:r>
              <a:rPr sz="2400" spc="-10" dirty="0">
                <a:latin typeface="Calibri"/>
                <a:cs typeface="Calibri"/>
              </a:rPr>
              <a:t>Culture</a:t>
            </a:r>
            <a:endParaRPr sz="2400">
              <a:latin typeface="Calibri"/>
              <a:cs typeface="Calibri"/>
            </a:endParaRPr>
          </a:p>
          <a:p>
            <a:pPr marL="240029" indent="-227329">
              <a:lnSpc>
                <a:spcPct val="100000"/>
              </a:lnSpc>
              <a:spcBef>
                <a:spcPts val="2435"/>
              </a:spcBef>
              <a:buFont typeface="Arial MT"/>
              <a:buChar char="•"/>
              <a:tabLst>
                <a:tab pos="240029" algn="l"/>
              </a:tabLst>
            </a:pPr>
            <a:r>
              <a:rPr sz="2400" spc="-20" dirty="0">
                <a:latin typeface="Calibri"/>
                <a:cs typeface="Calibri"/>
              </a:rPr>
              <a:t>Environment</a:t>
            </a:r>
            <a:r>
              <a:rPr sz="2400" spc="-35" dirty="0">
                <a:latin typeface="Calibri"/>
                <a:cs typeface="Calibri"/>
              </a:rPr>
              <a:t> </a:t>
            </a:r>
            <a:r>
              <a:rPr sz="2400" spc="-10" dirty="0">
                <a:latin typeface="Calibri"/>
                <a:cs typeface="Calibri"/>
              </a:rPr>
              <a:t>Analysis</a:t>
            </a:r>
            <a:endParaRPr sz="2400">
              <a:latin typeface="Calibri"/>
              <a:cs typeface="Calibri"/>
            </a:endParaRPr>
          </a:p>
          <a:p>
            <a:pPr marL="240029" indent="-227329">
              <a:lnSpc>
                <a:spcPct val="100000"/>
              </a:lnSpc>
              <a:spcBef>
                <a:spcPts val="2450"/>
              </a:spcBef>
              <a:buFont typeface="Arial MT"/>
              <a:buChar char="•"/>
              <a:tabLst>
                <a:tab pos="240029" algn="l"/>
              </a:tabLst>
            </a:pPr>
            <a:r>
              <a:rPr sz="2400" dirty="0">
                <a:latin typeface="Calibri"/>
                <a:cs typeface="Calibri"/>
              </a:rPr>
              <a:t>HR</a:t>
            </a:r>
            <a:r>
              <a:rPr sz="2400" spc="-40" dirty="0">
                <a:latin typeface="Calibri"/>
                <a:cs typeface="Calibri"/>
              </a:rPr>
              <a:t> </a:t>
            </a:r>
            <a:r>
              <a:rPr sz="2400" spc="-10" dirty="0">
                <a:latin typeface="Calibri"/>
                <a:cs typeface="Calibri"/>
              </a:rPr>
              <a:t>Function</a:t>
            </a:r>
            <a:endParaRPr sz="2400">
              <a:latin typeface="Calibri"/>
              <a:cs typeface="Calibri"/>
            </a:endParaRPr>
          </a:p>
          <a:p>
            <a:pPr marL="240029" indent="-227329">
              <a:lnSpc>
                <a:spcPct val="100000"/>
              </a:lnSpc>
              <a:spcBef>
                <a:spcPts val="2440"/>
              </a:spcBef>
              <a:buFont typeface="Arial MT"/>
              <a:buChar char="•"/>
              <a:tabLst>
                <a:tab pos="240029" algn="l"/>
              </a:tabLst>
            </a:pPr>
            <a:r>
              <a:rPr sz="2400" dirty="0">
                <a:latin typeface="Calibri"/>
                <a:cs typeface="Calibri"/>
              </a:rPr>
              <a:t>Recruitment</a:t>
            </a:r>
            <a:r>
              <a:rPr sz="2400" spc="-110" dirty="0">
                <a:latin typeface="Calibri"/>
                <a:cs typeface="Calibri"/>
              </a:rPr>
              <a:t> </a:t>
            </a:r>
            <a:r>
              <a:rPr sz="2400" spc="-10" dirty="0">
                <a:latin typeface="Calibri"/>
                <a:cs typeface="Calibri"/>
              </a:rPr>
              <a:t>Strategy</a:t>
            </a:r>
            <a:r>
              <a:rPr sz="2400" spc="-100" dirty="0">
                <a:latin typeface="Calibri"/>
                <a:cs typeface="Calibri"/>
              </a:rPr>
              <a:t> </a:t>
            </a:r>
            <a:r>
              <a:rPr sz="2400" dirty="0">
                <a:latin typeface="Calibri"/>
                <a:cs typeface="Calibri"/>
              </a:rPr>
              <a:t>and</a:t>
            </a:r>
            <a:r>
              <a:rPr sz="2400" spc="-75" dirty="0">
                <a:latin typeface="Calibri"/>
                <a:cs typeface="Calibri"/>
              </a:rPr>
              <a:t> </a:t>
            </a:r>
            <a:r>
              <a:rPr sz="2400" dirty="0">
                <a:latin typeface="Calibri"/>
                <a:cs typeface="Calibri"/>
              </a:rPr>
              <a:t>Employment</a:t>
            </a:r>
            <a:r>
              <a:rPr sz="2400" spc="-100" dirty="0">
                <a:latin typeface="Calibri"/>
                <a:cs typeface="Calibri"/>
              </a:rPr>
              <a:t> </a:t>
            </a:r>
            <a:r>
              <a:rPr sz="2400" spc="-10" dirty="0">
                <a:latin typeface="Calibri"/>
                <a:cs typeface="Calibri"/>
              </a:rPr>
              <a:t>Market</a:t>
            </a:r>
            <a:endParaRPr sz="2400">
              <a:latin typeface="Calibri"/>
              <a:cs typeface="Calibri"/>
            </a:endParaRPr>
          </a:p>
          <a:p>
            <a:pPr marL="240029" indent="-227329">
              <a:lnSpc>
                <a:spcPct val="100000"/>
              </a:lnSpc>
              <a:spcBef>
                <a:spcPts val="2435"/>
              </a:spcBef>
              <a:buFont typeface="Arial MT"/>
              <a:buChar char="•"/>
              <a:tabLst>
                <a:tab pos="240029" algn="l"/>
              </a:tabLst>
            </a:pPr>
            <a:r>
              <a:rPr sz="2400" dirty="0">
                <a:latin typeface="Calibri"/>
                <a:cs typeface="Calibri"/>
              </a:rPr>
              <a:t>HR</a:t>
            </a:r>
            <a:r>
              <a:rPr sz="2400" spc="-25" dirty="0">
                <a:latin typeface="Calibri"/>
                <a:cs typeface="Calibri"/>
              </a:rPr>
              <a:t> </a:t>
            </a:r>
            <a:r>
              <a:rPr sz="2400" dirty="0">
                <a:latin typeface="Calibri"/>
                <a:cs typeface="Calibri"/>
              </a:rPr>
              <a:t>Quality</a:t>
            </a:r>
            <a:r>
              <a:rPr sz="2400" spc="-35" dirty="0">
                <a:latin typeface="Calibri"/>
                <a:cs typeface="Calibri"/>
              </a:rPr>
              <a:t> </a:t>
            </a:r>
            <a:r>
              <a:rPr sz="2400" spc="-10" dirty="0">
                <a:latin typeface="Calibri"/>
                <a:cs typeface="Calibri"/>
              </a:rPr>
              <a:t>Management</a:t>
            </a:r>
            <a:endParaRPr sz="2400">
              <a:latin typeface="Calibri"/>
              <a:cs typeface="Calibri"/>
            </a:endParaRPr>
          </a:p>
          <a:p>
            <a:pPr marL="240029" indent="-227329">
              <a:lnSpc>
                <a:spcPct val="100000"/>
              </a:lnSpc>
              <a:spcBef>
                <a:spcPts val="2450"/>
              </a:spcBef>
              <a:buFont typeface="Arial MT"/>
              <a:buChar char="•"/>
              <a:tabLst>
                <a:tab pos="240029" algn="l"/>
              </a:tabLst>
            </a:pPr>
            <a:r>
              <a:rPr sz="2400" spc="-10" dirty="0">
                <a:latin typeface="Calibri"/>
                <a:cs typeface="Calibri"/>
              </a:rPr>
              <a:t>Leadership</a:t>
            </a:r>
            <a:r>
              <a:rPr sz="2400" spc="-40" dirty="0">
                <a:latin typeface="Calibri"/>
                <a:cs typeface="Calibri"/>
              </a:rPr>
              <a:t> </a:t>
            </a:r>
            <a:r>
              <a:rPr sz="2400" dirty="0">
                <a:latin typeface="Calibri"/>
                <a:cs typeface="Calibri"/>
              </a:rPr>
              <a:t>&amp;</a:t>
            </a:r>
            <a:r>
              <a:rPr sz="2400" spc="-45" dirty="0">
                <a:latin typeface="Calibri"/>
                <a:cs typeface="Calibri"/>
              </a:rPr>
              <a:t> </a:t>
            </a:r>
            <a:r>
              <a:rPr sz="2400" dirty="0">
                <a:latin typeface="Calibri"/>
                <a:cs typeface="Calibri"/>
              </a:rPr>
              <a:t>Learning</a:t>
            </a:r>
            <a:r>
              <a:rPr sz="2400" spc="-40" dirty="0">
                <a:latin typeface="Calibri"/>
                <a:cs typeface="Calibri"/>
              </a:rPr>
              <a:t> </a:t>
            </a:r>
            <a:r>
              <a:rPr sz="2400" spc="-10" dirty="0">
                <a:latin typeface="Calibri"/>
                <a:cs typeface="Calibri"/>
              </a:rPr>
              <a:t>Style</a:t>
            </a:r>
            <a:endParaRPr sz="2400">
              <a:latin typeface="Calibri"/>
              <a:cs typeface="Calibri"/>
            </a:endParaRPr>
          </a:p>
          <a:p>
            <a:pPr marL="240029" indent="-227329">
              <a:lnSpc>
                <a:spcPct val="100000"/>
              </a:lnSpc>
              <a:spcBef>
                <a:spcPts val="2435"/>
              </a:spcBef>
              <a:buFont typeface="Arial MT"/>
              <a:buChar char="•"/>
              <a:tabLst>
                <a:tab pos="240029" algn="l"/>
              </a:tabLst>
            </a:pPr>
            <a:r>
              <a:rPr sz="2400" dirty="0">
                <a:latin typeface="Calibri"/>
                <a:cs typeface="Calibri"/>
              </a:rPr>
              <a:t>Ethics</a:t>
            </a:r>
            <a:r>
              <a:rPr sz="2400" spc="-50" dirty="0">
                <a:latin typeface="Calibri"/>
                <a:cs typeface="Calibri"/>
              </a:rPr>
              <a:t> </a:t>
            </a:r>
            <a:r>
              <a:rPr sz="2400" dirty="0">
                <a:latin typeface="Calibri"/>
                <a:cs typeface="Calibri"/>
              </a:rPr>
              <a:t>and</a:t>
            </a:r>
            <a:r>
              <a:rPr sz="2400" spc="-35" dirty="0">
                <a:latin typeface="Calibri"/>
                <a:cs typeface="Calibri"/>
              </a:rPr>
              <a:t> </a:t>
            </a:r>
            <a:r>
              <a:rPr sz="2400" spc="-10" dirty="0">
                <a:latin typeface="Calibri"/>
                <a:cs typeface="Calibri"/>
              </a:rPr>
              <a:t>professionalism</a:t>
            </a:r>
            <a:endParaRPr sz="2400">
              <a:latin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5087" rIns="0" bIns="0" rtlCol="0">
            <a:spAutoFit/>
          </a:bodyPr>
          <a:lstStyle/>
          <a:p>
            <a:pPr marL="12700">
              <a:lnSpc>
                <a:spcPct val="100000"/>
              </a:lnSpc>
              <a:spcBef>
                <a:spcPts val="105"/>
              </a:spcBef>
            </a:pPr>
            <a:r>
              <a:rPr dirty="0"/>
              <a:t>Module</a:t>
            </a:r>
            <a:r>
              <a:rPr spc="-30" dirty="0"/>
              <a:t> </a:t>
            </a:r>
            <a:r>
              <a:rPr dirty="0"/>
              <a:t>Assignments</a:t>
            </a:r>
            <a:r>
              <a:rPr spc="-40" dirty="0"/>
              <a:t> </a:t>
            </a:r>
            <a:r>
              <a:rPr dirty="0"/>
              <a:t>&amp;</a:t>
            </a:r>
            <a:r>
              <a:rPr spc="-25" dirty="0"/>
              <a:t> </a:t>
            </a:r>
            <a:r>
              <a:rPr spc="-10" dirty="0"/>
              <a:t>Deadlines</a:t>
            </a:r>
          </a:p>
        </p:txBody>
      </p:sp>
      <p:sp>
        <p:nvSpPr>
          <p:cNvPr id="3" name="object 3"/>
          <p:cNvSpPr txBox="1">
            <a:spLocks noGrp="1"/>
          </p:cNvSpPr>
          <p:nvPr>
            <p:ph sz="half" idx="2"/>
          </p:nvPr>
        </p:nvSpPr>
        <p:spPr>
          <a:prstGeom prst="rect">
            <a:avLst/>
          </a:prstGeom>
        </p:spPr>
        <p:txBody>
          <a:bodyPr vert="horz" wrap="square" lIns="0" tIns="12065" rIns="0" bIns="0" rtlCol="0">
            <a:spAutoFit/>
          </a:bodyPr>
          <a:lstStyle/>
          <a:p>
            <a:pPr marL="240029" indent="-227329">
              <a:lnSpc>
                <a:spcPct val="100000"/>
              </a:lnSpc>
              <a:spcBef>
                <a:spcPts val="95"/>
              </a:spcBef>
              <a:buFont typeface="Arial MT"/>
              <a:buChar char="•"/>
              <a:tabLst>
                <a:tab pos="240029" algn="l"/>
              </a:tabLst>
            </a:pPr>
            <a:r>
              <a:rPr dirty="0"/>
              <a:t>Assessment</a:t>
            </a:r>
            <a:r>
              <a:rPr spc="-55" dirty="0"/>
              <a:t> </a:t>
            </a:r>
            <a:r>
              <a:rPr dirty="0"/>
              <a:t>1</a:t>
            </a:r>
            <a:r>
              <a:rPr spc="-85" dirty="0"/>
              <a:t> </a:t>
            </a:r>
            <a:r>
              <a:rPr spc="-10" dirty="0"/>
              <a:t>(50%)</a:t>
            </a:r>
          </a:p>
          <a:p>
            <a:pPr>
              <a:lnSpc>
                <a:spcPct val="100000"/>
              </a:lnSpc>
              <a:spcBef>
                <a:spcPts val="585"/>
              </a:spcBef>
              <a:buFont typeface="Arial MT"/>
              <a:buChar char="•"/>
            </a:pPr>
            <a:endParaRPr spc="-10" dirty="0"/>
          </a:p>
          <a:p>
            <a:pPr marL="12700" marR="5080">
              <a:lnSpc>
                <a:spcPct val="120400"/>
              </a:lnSpc>
              <a:spcBef>
                <a:spcPts val="5"/>
              </a:spcBef>
            </a:pPr>
            <a:r>
              <a:rPr dirty="0"/>
              <a:t>Essay</a:t>
            </a:r>
            <a:r>
              <a:rPr spc="-65" dirty="0"/>
              <a:t> </a:t>
            </a:r>
            <a:r>
              <a:rPr dirty="0"/>
              <a:t>Case</a:t>
            </a:r>
            <a:r>
              <a:rPr spc="-60" dirty="0"/>
              <a:t> </a:t>
            </a:r>
            <a:r>
              <a:rPr dirty="0"/>
              <a:t>Study</a:t>
            </a:r>
            <a:r>
              <a:rPr spc="-45" dirty="0"/>
              <a:t> </a:t>
            </a:r>
            <a:r>
              <a:rPr spc="-10" dirty="0"/>
              <a:t>Evaluation </a:t>
            </a:r>
            <a:r>
              <a:rPr dirty="0"/>
              <a:t>2000</a:t>
            </a:r>
            <a:r>
              <a:rPr spc="-65" dirty="0"/>
              <a:t> </a:t>
            </a:r>
            <a:r>
              <a:rPr spc="-10" dirty="0"/>
              <a:t>approximately</a:t>
            </a:r>
            <a:r>
              <a:rPr spc="-70" dirty="0"/>
              <a:t> </a:t>
            </a:r>
            <a:r>
              <a:rPr spc="-20" dirty="0">
                <a:latin typeface="Arial MT"/>
                <a:cs typeface="Arial MT"/>
              </a:rPr>
              <a:t>±10%</a:t>
            </a:r>
          </a:p>
          <a:p>
            <a:pPr>
              <a:lnSpc>
                <a:spcPct val="100000"/>
              </a:lnSpc>
              <a:spcBef>
                <a:spcPts val="790"/>
              </a:spcBef>
            </a:pPr>
            <a:endParaRPr spc="-20" dirty="0">
              <a:latin typeface="Arial MT"/>
              <a:cs typeface="Arial MT"/>
            </a:endParaRPr>
          </a:p>
          <a:p>
            <a:pPr marL="12700" marR="691515" indent="227329">
              <a:lnSpc>
                <a:spcPct val="119600"/>
              </a:lnSpc>
              <a:buFont typeface="Arial MT"/>
              <a:buChar char="•"/>
              <a:tabLst>
                <a:tab pos="240029" algn="l"/>
              </a:tabLst>
            </a:pPr>
            <a:r>
              <a:rPr dirty="0"/>
              <a:t>Assessment</a:t>
            </a:r>
            <a:r>
              <a:rPr spc="-55" dirty="0"/>
              <a:t> </a:t>
            </a:r>
            <a:r>
              <a:rPr dirty="0"/>
              <a:t>2</a:t>
            </a:r>
            <a:r>
              <a:rPr spc="-85" dirty="0"/>
              <a:t> </a:t>
            </a:r>
            <a:r>
              <a:rPr spc="-10" dirty="0"/>
              <a:t>(50%) </a:t>
            </a:r>
            <a:r>
              <a:rPr dirty="0"/>
              <a:t>Individual</a:t>
            </a:r>
            <a:r>
              <a:rPr spc="-90" dirty="0"/>
              <a:t> </a:t>
            </a:r>
            <a:r>
              <a:rPr spc="-10" dirty="0"/>
              <a:t>Presentation</a:t>
            </a:r>
          </a:p>
        </p:txBody>
      </p:sp>
      <p:sp>
        <p:nvSpPr>
          <p:cNvPr id="4" name="object 4"/>
          <p:cNvSpPr txBox="1"/>
          <p:nvPr/>
        </p:nvSpPr>
        <p:spPr>
          <a:xfrm>
            <a:off x="5151628" y="2743200"/>
            <a:ext cx="6589395" cy="702756"/>
          </a:xfrm>
          <a:prstGeom prst="rect">
            <a:avLst/>
          </a:prstGeom>
        </p:spPr>
        <p:txBody>
          <a:bodyPr vert="horz" wrap="square" lIns="0" tIns="12700" rIns="0" bIns="0" rtlCol="0">
            <a:spAutoFit/>
          </a:bodyPr>
          <a:lstStyle/>
          <a:p>
            <a:pPr marL="38100">
              <a:lnSpc>
                <a:spcPct val="100000"/>
              </a:lnSpc>
              <a:spcBef>
                <a:spcPts val="100"/>
              </a:spcBef>
            </a:pPr>
            <a:r>
              <a:rPr lang="en-GB" sz="2000" b="1" dirty="0">
                <a:solidFill>
                  <a:srgbClr val="002060"/>
                </a:solidFill>
                <a:latin typeface="Arial"/>
                <a:cs typeface="Arial"/>
              </a:rPr>
              <a:t>Draft NO LATER Wednesday 4</a:t>
            </a:r>
            <a:r>
              <a:rPr lang="en-GB" sz="2000" b="1" baseline="30000" dirty="0">
                <a:solidFill>
                  <a:srgbClr val="002060"/>
                </a:solidFill>
                <a:latin typeface="Arial"/>
                <a:cs typeface="Arial"/>
              </a:rPr>
              <a:t>th</a:t>
            </a:r>
            <a:r>
              <a:rPr lang="en-GB" sz="2000" b="1" dirty="0">
                <a:solidFill>
                  <a:srgbClr val="002060"/>
                </a:solidFill>
                <a:latin typeface="Arial"/>
                <a:cs typeface="Arial"/>
              </a:rPr>
              <a:t> March 17:00</a:t>
            </a:r>
          </a:p>
          <a:p>
            <a:pPr marL="38100">
              <a:lnSpc>
                <a:spcPct val="100000"/>
              </a:lnSpc>
              <a:spcBef>
                <a:spcPts val="100"/>
              </a:spcBef>
            </a:pPr>
            <a:r>
              <a:rPr sz="2400" b="1" dirty="0">
                <a:solidFill>
                  <a:srgbClr val="FF0000"/>
                </a:solidFill>
                <a:latin typeface="Arial"/>
                <a:cs typeface="Arial"/>
              </a:rPr>
              <a:t>Due</a:t>
            </a:r>
            <a:r>
              <a:rPr sz="2400" b="1" spc="-114" dirty="0">
                <a:solidFill>
                  <a:srgbClr val="FF0000"/>
                </a:solidFill>
                <a:latin typeface="Arial"/>
                <a:cs typeface="Arial"/>
              </a:rPr>
              <a:t> </a:t>
            </a:r>
            <a:r>
              <a:rPr sz="2400" b="1" dirty="0">
                <a:solidFill>
                  <a:srgbClr val="FF0000"/>
                </a:solidFill>
                <a:latin typeface="Arial"/>
                <a:cs typeface="Arial"/>
              </a:rPr>
              <a:t>Date:</a:t>
            </a:r>
            <a:r>
              <a:rPr sz="2400" b="1" spc="-45" dirty="0">
                <a:solidFill>
                  <a:srgbClr val="FF0000"/>
                </a:solidFill>
                <a:latin typeface="Arial"/>
                <a:cs typeface="Arial"/>
              </a:rPr>
              <a:t> </a:t>
            </a:r>
            <a:r>
              <a:rPr sz="2400" b="1" spc="-25" dirty="0">
                <a:solidFill>
                  <a:srgbClr val="FF0000"/>
                </a:solidFill>
                <a:latin typeface="Arial"/>
                <a:cs typeface="Arial"/>
              </a:rPr>
              <a:t>Friday,</a:t>
            </a:r>
            <a:r>
              <a:rPr sz="2400" b="1" spc="-95" dirty="0">
                <a:solidFill>
                  <a:srgbClr val="FF0000"/>
                </a:solidFill>
                <a:latin typeface="Arial"/>
                <a:cs typeface="Arial"/>
              </a:rPr>
              <a:t> </a:t>
            </a:r>
            <a:r>
              <a:rPr lang="en-GB" sz="2400" b="1" spc="-95" dirty="0">
                <a:solidFill>
                  <a:srgbClr val="FF0000"/>
                </a:solidFill>
                <a:latin typeface="Arial"/>
                <a:cs typeface="Arial"/>
              </a:rPr>
              <a:t>13</a:t>
            </a:r>
            <a:r>
              <a:rPr lang="en-GB" sz="2400" b="1" spc="-95" baseline="30000" dirty="0">
                <a:solidFill>
                  <a:srgbClr val="FF0000"/>
                </a:solidFill>
                <a:latin typeface="Arial"/>
                <a:cs typeface="Arial"/>
              </a:rPr>
              <a:t>th</a:t>
            </a:r>
            <a:r>
              <a:rPr lang="en-GB" sz="2400" b="1" spc="157" baseline="24305" dirty="0">
                <a:solidFill>
                  <a:srgbClr val="FF0000"/>
                </a:solidFill>
                <a:latin typeface="Arial"/>
                <a:cs typeface="Arial"/>
              </a:rPr>
              <a:t>  </a:t>
            </a:r>
            <a:r>
              <a:rPr lang="en-GB" sz="2400" b="1" spc="-130" dirty="0">
                <a:solidFill>
                  <a:srgbClr val="FF0000"/>
                </a:solidFill>
                <a:latin typeface="Arial"/>
                <a:cs typeface="Arial"/>
              </a:rPr>
              <a:t>March </a:t>
            </a:r>
            <a:r>
              <a:rPr sz="2400" b="1" dirty="0">
                <a:solidFill>
                  <a:srgbClr val="FF0000"/>
                </a:solidFill>
                <a:latin typeface="Arial"/>
                <a:cs typeface="Arial"/>
              </a:rPr>
              <a:t>202</a:t>
            </a:r>
            <a:r>
              <a:rPr lang="en-GB" sz="2400" b="1" dirty="0">
                <a:solidFill>
                  <a:srgbClr val="FF0000"/>
                </a:solidFill>
                <a:latin typeface="Arial"/>
                <a:cs typeface="Arial"/>
              </a:rPr>
              <a:t>6</a:t>
            </a:r>
            <a:r>
              <a:rPr sz="2400" b="1" spc="-55" dirty="0">
                <a:solidFill>
                  <a:srgbClr val="FF0000"/>
                </a:solidFill>
                <a:latin typeface="Arial"/>
                <a:cs typeface="Arial"/>
              </a:rPr>
              <a:t> </a:t>
            </a:r>
            <a:r>
              <a:rPr sz="2400" b="1" spc="-10" dirty="0">
                <a:solidFill>
                  <a:srgbClr val="FF0000"/>
                </a:solidFill>
                <a:latin typeface="Arial"/>
                <a:cs typeface="Arial"/>
              </a:rPr>
              <a:t>23:59</a:t>
            </a:r>
            <a:endParaRPr sz="2400" dirty="0">
              <a:latin typeface="Arial"/>
              <a:cs typeface="Arial"/>
            </a:endParaRPr>
          </a:p>
        </p:txBody>
      </p:sp>
      <p:sp>
        <p:nvSpPr>
          <p:cNvPr id="5" name="object 5"/>
          <p:cNvSpPr txBox="1"/>
          <p:nvPr/>
        </p:nvSpPr>
        <p:spPr>
          <a:xfrm>
            <a:off x="4572000" y="4267200"/>
            <a:ext cx="7275195" cy="1084912"/>
          </a:xfrm>
          <a:prstGeom prst="rect">
            <a:avLst/>
          </a:prstGeom>
        </p:spPr>
        <p:txBody>
          <a:bodyPr vert="horz" wrap="square" lIns="0" tIns="12700" rIns="0" bIns="0" rtlCol="0">
            <a:spAutoFit/>
          </a:bodyPr>
          <a:lstStyle/>
          <a:p>
            <a:pPr marL="38100">
              <a:lnSpc>
                <a:spcPct val="100000"/>
              </a:lnSpc>
              <a:spcBef>
                <a:spcPts val="100"/>
              </a:spcBef>
            </a:pPr>
            <a:r>
              <a:rPr lang="en-GB" sz="2000" b="1" dirty="0">
                <a:solidFill>
                  <a:srgbClr val="002060"/>
                </a:solidFill>
                <a:latin typeface="Arial"/>
                <a:cs typeface="Arial"/>
              </a:rPr>
              <a:t>Draft NO LATER Wednesday 29</a:t>
            </a:r>
            <a:r>
              <a:rPr lang="en-GB" sz="2000" b="1" baseline="30000" dirty="0">
                <a:solidFill>
                  <a:srgbClr val="002060"/>
                </a:solidFill>
                <a:latin typeface="Arial"/>
                <a:cs typeface="Arial"/>
              </a:rPr>
              <a:t>th</a:t>
            </a:r>
            <a:r>
              <a:rPr lang="en-GB" sz="2000" b="1" dirty="0">
                <a:solidFill>
                  <a:srgbClr val="002060"/>
                </a:solidFill>
                <a:latin typeface="Arial"/>
                <a:cs typeface="Arial"/>
              </a:rPr>
              <a:t> April 17:00</a:t>
            </a:r>
          </a:p>
          <a:p>
            <a:pPr marL="38100">
              <a:lnSpc>
                <a:spcPct val="100000"/>
              </a:lnSpc>
              <a:spcBef>
                <a:spcPts val="100"/>
              </a:spcBef>
            </a:pPr>
            <a:r>
              <a:rPr sz="2400" b="1" dirty="0">
                <a:solidFill>
                  <a:srgbClr val="FF0000"/>
                </a:solidFill>
                <a:latin typeface="Arial"/>
                <a:cs typeface="Arial"/>
              </a:rPr>
              <a:t>Due</a:t>
            </a:r>
            <a:r>
              <a:rPr sz="2400" b="1" spc="-60" dirty="0">
                <a:solidFill>
                  <a:srgbClr val="FF0000"/>
                </a:solidFill>
                <a:latin typeface="Arial"/>
                <a:cs typeface="Arial"/>
              </a:rPr>
              <a:t> </a:t>
            </a:r>
            <a:r>
              <a:rPr sz="2400" b="1" dirty="0">
                <a:solidFill>
                  <a:srgbClr val="FF0000"/>
                </a:solidFill>
                <a:latin typeface="Arial"/>
                <a:cs typeface="Arial"/>
              </a:rPr>
              <a:t>Date:</a:t>
            </a:r>
            <a:r>
              <a:rPr sz="2400" b="1" spc="-45" dirty="0">
                <a:solidFill>
                  <a:srgbClr val="FF0000"/>
                </a:solidFill>
                <a:latin typeface="Arial"/>
                <a:cs typeface="Arial"/>
              </a:rPr>
              <a:t> </a:t>
            </a:r>
            <a:r>
              <a:rPr lang="en-GB" sz="2400" b="1" spc="-20" dirty="0">
                <a:solidFill>
                  <a:srgbClr val="FF0000"/>
                </a:solidFill>
                <a:latin typeface="Arial"/>
                <a:cs typeface="Arial"/>
              </a:rPr>
              <a:t>Friday</a:t>
            </a:r>
            <a:r>
              <a:rPr sz="2400" b="1" spc="-20" dirty="0">
                <a:solidFill>
                  <a:srgbClr val="FF0000"/>
                </a:solidFill>
                <a:latin typeface="Arial"/>
                <a:cs typeface="Arial"/>
              </a:rPr>
              <a:t>,</a:t>
            </a:r>
            <a:r>
              <a:rPr sz="2400" b="1" spc="-50" dirty="0">
                <a:solidFill>
                  <a:srgbClr val="FF0000"/>
                </a:solidFill>
                <a:latin typeface="Arial"/>
                <a:cs typeface="Arial"/>
              </a:rPr>
              <a:t> </a:t>
            </a:r>
            <a:r>
              <a:rPr lang="en-GB" sz="2400" b="1" dirty="0">
                <a:solidFill>
                  <a:srgbClr val="FF0000"/>
                </a:solidFill>
                <a:latin typeface="Arial"/>
                <a:cs typeface="Arial"/>
              </a:rPr>
              <a:t>8</a:t>
            </a:r>
            <a:r>
              <a:rPr sz="2400" b="1" baseline="24305" dirty="0" err="1">
                <a:solidFill>
                  <a:srgbClr val="FF0000"/>
                </a:solidFill>
                <a:latin typeface="Arial"/>
                <a:cs typeface="Arial"/>
              </a:rPr>
              <a:t>th</a:t>
            </a:r>
            <a:r>
              <a:rPr sz="2400" b="1" spc="284" baseline="24305" dirty="0">
                <a:solidFill>
                  <a:srgbClr val="FF0000"/>
                </a:solidFill>
                <a:latin typeface="Arial"/>
                <a:cs typeface="Arial"/>
              </a:rPr>
              <a:t> </a:t>
            </a:r>
            <a:r>
              <a:rPr lang="en-GB" sz="2400" b="1" dirty="0">
                <a:solidFill>
                  <a:srgbClr val="FF0000"/>
                </a:solidFill>
                <a:latin typeface="Arial"/>
                <a:cs typeface="Arial"/>
              </a:rPr>
              <a:t>May 23:59</a:t>
            </a:r>
            <a:r>
              <a:rPr sz="2400" b="1" spc="-80" dirty="0">
                <a:solidFill>
                  <a:srgbClr val="FF0000"/>
                </a:solidFill>
                <a:latin typeface="Arial"/>
                <a:cs typeface="Arial"/>
              </a:rPr>
              <a:t> </a:t>
            </a:r>
            <a:r>
              <a:rPr lang="en-GB" sz="2400" b="1" spc="-80" dirty="0">
                <a:solidFill>
                  <a:srgbClr val="FF0000"/>
                </a:solidFill>
                <a:latin typeface="Arial MT"/>
                <a:cs typeface="Arial"/>
              </a:rPr>
              <a:t>Submit Slides</a:t>
            </a:r>
          </a:p>
          <a:p>
            <a:pPr marL="38100">
              <a:lnSpc>
                <a:spcPct val="100000"/>
              </a:lnSpc>
              <a:spcBef>
                <a:spcPts val="100"/>
              </a:spcBef>
            </a:pPr>
            <a:r>
              <a:rPr lang="en-GB" sz="2400" b="1" spc="-80" dirty="0">
                <a:solidFill>
                  <a:srgbClr val="FF0000"/>
                </a:solidFill>
                <a:latin typeface="Arial MT"/>
                <a:cs typeface="Arial"/>
              </a:rPr>
              <a:t>                              13</a:t>
            </a:r>
            <a:r>
              <a:rPr lang="en-GB" sz="2400" b="1" spc="-80" baseline="30000" dirty="0">
                <a:solidFill>
                  <a:srgbClr val="FF0000"/>
                </a:solidFill>
                <a:latin typeface="Arial MT"/>
                <a:cs typeface="Arial"/>
              </a:rPr>
              <a:t>th</a:t>
            </a:r>
            <a:r>
              <a:rPr lang="en-GB" sz="2400" b="1" spc="-80" dirty="0">
                <a:solidFill>
                  <a:srgbClr val="FF0000"/>
                </a:solidFill>
                <a:latin typeface="Arial MT"/>
                <a:cs typeface="Arial"/>
              </a:rPr>
              <a:t> May presentations in class</a:t>
            </a:r>
            <a:endParaRPr sz="2400" dirty="0">
              <a:latin typeface="Arial"/>
              <a:cs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90241D-0E19-8A8A-D88F-B8647894B2C9}"/>
              </a:ext>
            </a:extLst>
          </p:cNvPr>
          <p:cNvSpPr txBox="1"/>
          <p:nvPr/>
        </p:nvSpPr>
        <p:spPr>
          <a:xfrm>
            <a:off x="533400" y="381000"/>
            <a:ext cx="5181600" cy="369332"/>
          </a:xfrm>
          <a:prstGeom prst="rect">
            <a:avLst/>
          </a:prstGeom>
          <a:noFill/>
        </p:spPr>
        <p:txBody>
          <a:bodyPr wrap="square" rtlCol="0">
            <a:spAutoFit/>
          </a:bodyPr>
          <a:lstStyle/>
          <a:p>
            <a:r>
              <a:rPr lang="en-GB" dirty="0"/>
              <a:t>Assignment 1 – 2000 word essay (+/-10%) </a:t>
            </a:r>
          </a:p>
        </p:txBody>
      </p:sp>
      <p:sp>
        <p:nvSpPr>
          <p:cNvPr id="9" name="TextBox 8">
            <a:extLst>
              <a:ext uri="{FF2B5EF4-FFF2-40B4-BE49-F238E27FC236}">
                <a16:creationId xmlns:a16="http://schemas.microsoft.com/office/drawing/2014/main" id="{D3B61753-0635-1E72-ACA1-A8DFF9D1713B}"/>
              </a:ext>
            </a:extLst>
          </p:cNvPr>
          <p:cNvSpPr txBox="1"/>
          <p:nvPr/>
        </p:nvSpPr>
        <p:spPr>
          <a:xfrm>
            <a:off x="304800" y="838201"/>
            <a:ext cx="10972800" cy="4557658"/>
          </a:xfrm>
          <a:prstGeom prst="rect">
            <a:avLst/>
          </a:prstGeom>
          <a:noFill/>
        </p:spPr>
        <p:txBody>
          <a:bodyPr wrap="square" rtlCol="0">
            <a:spAutoFit/>
          </a:bodyPr>
          <a:lstStyle/>
          <a:p>
            <a:pPr marL="398780"/>
            <a:r>
              <a:rPr lang="en-US" sz="1200" b="1" dirty="0">
                <a:effectLst/>
                <a:latin typeface="Calibri" panose="020F0502020204030204" pitchFamily="34" charset="0"/>
                <a:ea typeface="Calibri" panose="020F0502020204030204" pitchFamily="34" charset="0"/>
              </a:rPr>
              <a:t>How</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to</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engage</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employees</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(Generation</a:t>
            </a:r>
            <a:r>
              <a:rPr lang="en-US" sz="1200" b="1" spc="-2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Z)</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throughout</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the</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employee</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life</a:t>
            </a:r>
            <a:r>
              <a:rPr lang="en-US" sz="1200" b="1" spc="-10" dirty="0">
                <a:effectLst/>
                <a:latin typeface="Calibri" panose="020F0502020204030204" pitchFamily="34" charset="0"/>
                <a:ea typeface="Calibri" panose="020F0502020204030204" pitchFamily="34" charset="0"/>
              </a:rPr>
              <a:t> cycle?</a:t>
            </a:r>
            <a:endParaRPr lang="en-GB" sz="1200" dirty="0">
              <a:effectLst/>
              <a:latin typeface="Calibri" panose="020F0502020204030204" pitchFamily="34" charset="0"/>
              <a:ea typeface="Calibri" panose="020F0502020204030204" pitchFamily="34" charset="0"/>
            </a:endParaRPr>
          </a:p>
          <a:p>
            <a:pPr>
              <a:spcBef>
                <a:spcPts val="465"/>
              </a:spcBef>
            </a:pPr>
            <a:r>
              <a:rPr lang="en-US" sz="1200" b="1" dirty="0">
                <a:effectLst/>
                <a:latin typeface="Calibri" panose="020F0502020204030204" pitchFamily="34" charset="0"/>
                <a:ea typeface="Calibri" panose="020F0502020204030204" pitchFamily="34" charset="0"/>
              </a:rPr>
              <a:t> </a:t>
            </a:r>
            <a:endParaRPr lang="en-GB" sz="1200" dirty="0">
              <a:effectLst/>
              <a:latin typeface="Calibri" panose="020F0502020204030204" pitchFamily="34" charset="0"/>
              <a:ea typeface="Calibri" panose="020F0502020204030204" pitchFamily="34" charset="0"/>
            </a:endParaRPr>
          </a:p>
          <a:p>
            <a:pPr marL="76200"/>
            <a:r>
              <a:rPr lang="en-US" sz="1200" b="1" u="sng" spc="-10" dirty="0">
                <a:effectLst/>
                <a:latin typeface="Calibri" panose="020F0502020204030204" pitchFamily="34" charset="0"/>
                <a:ea typeface="Calibri" panose="020F0502020204030204" pitchFamily="34" charset="0"/>
              </a:rPr>
              <a:t>Background</a:t>
            </a:r>
          </a:p>
          <a:p>
            <a:pPr marL="76200"/>
            <a:endParaRPr lang="en-GB" sz="1200" dirty="0">
              <a:effectLst/>
              <a:latin typeface="Calibri" panose="020F0502020204030204" pitchFamily="34" charset="0"/>
              <a:ea typeface="Calibri" panose="020F0502020204030204" pitchFamily="34" charset="0"/>
            </a:endParaRPr>
          </a:p>
          <a:p>
            <a:r>
              <a:rPr lang="en-US" sz="1200" dirty="0"/>
              <a:t>Different generations have distinct characteristics in relation to work and life. Generation Z, broadly defined as individuals born between 1997 and 2012, is increasingly influencing the hospitality industry and requiring </a:t>
            </a:r>
            <a:r>
              <a:rPr lang="en-US" sz="1200" dirty="0" err="1"/>
              <a:t>organisations</a:t>
            </a:r>
            <a:r>
              <a:rPr lang="en-US" sz="1200" dirty="0"/>
              <a:t> to rethink their strategies. This raises important questions about how older generations of managers can effectively manage and engage this emerging workforce.</a:t>
            </a:r>
          </a:p>
          <a:p>
            <a:r>
              <a:rPr lang="en-US" sz="1200" dirty="0"/>
              <a:t>This assignment will research and discuss the human resource practices that restaurants must adopt to engage Generation Z employees throughout the employee lifecycle.</a:t>
            </a:r>
          </a:p>
          <a:p>
            <a:endParaRPr lang="en-US" sz="1200" dirty="0"/>
          </a:p>
          <a:p>
            <a:r>
              <a:rPr lang="en-US" sz="1200" dirty="0"/>
              <a:t>In your discussion, consider the following areas:</a:t>
            </a:r>
          </a:p>
          <a:p>
            <a:endParaRPr lang="en-US" sz="1200" dirty="0"/>
          </a:p>
          <a:p>
            <a:r>
              <a:rPr lang="en-US" sz="1200" dirty="0"/>
              <a:t>. Examine the role of the human resources function in employee engagement.</a:t>
            </a:r>
          </a:p>
          <a:p>
            <a:r>
              <a:rPr lang="en-US" sz="1200" dirty="0"/>
              <a:t>. Explore the key characteristics of Generation Z employees.</a:t>
            </a:r>
          </a:p>
          <a:p>
            <a:r>
              <a:rPr lang="en-US" sz="1200" dirty="0"/>
              <a:t>. Evaluate different approaches to employee engagement and the benefits of engaging an effective team.</a:t>
            </a:r>
          </a:p>
          <a:p>
            <a:r>
              <a:rPr lang="en-US" sz="1200" dirty="0"/>
              <a:t>. </a:t>
            </a:r>
            <a:r>
              <a:rPr lang="en-US" sz="1200" dirty="0" err="1"/>
              <a:t>Analyse</a:t>
            </a:r>
            <a:r>
              <a:rPr lang="en-US" sz="1200" dirty="0"/>
              <a:t> employee engagement across the stages of the employee lifecycle, including attraction, recruitment, onboarding, development, retention, and separation.</a:t>
            </a:r>
          </a:p>
          <a:p>
            <a:r>
              <a:rPr lang="en-US" sz="1200" dirty="0"/>
              <a:t>. Provide examples of practical strategies that could be used to engage employees.</a:t>
            </a:r>
          </a:p>
          <a:p>
            <a:r>
              <a:rPr lang="en-US" sz="1200" dirty="0"/>
              <a:t>. Apply an employee engagement model and explain how it could be implemented in practice.</a:t>
            </a:r>
          </a:p>
          <a:p>
            <a:r>
              <a:rPr lang="en-US" sz="1200" dirty="0"/>
              <a:t>. Support your discussion with real-life examples from the hospitality industry.</a:t>
            </a:r>
          </a:p>
          <a:p>
            <a:pPr marL="75565" marR="224155" algn="just">
              <a:lnSpc>
                <a:spcPct val="150000"/>
              </a:lnSpc>
              <a:spcBef>
                <a:spcPts val="1205"/>
              </a:spcBef>
            </a:pPr>
            <a:endParaRPr lang="en-GB" sz="12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26997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5066DF-934D-7A23-8FA6-65D1CE15A290}"/>
              </a:ext>
            </a:extLst>
          </p:cNvPr>
          <p:cNvSpPr txBox="1"/>
          <p:nvPr/>
        </p:nvSpPr>
        <p:spPr>
          <a:xfrm>
            <a:off x="152400" y="119119"/>
            <a:ext cx="11201400" cy="6360716"/>
          </a:xfrm>
          <a:prstGeom prst="rect">
            <a:avLst/>
          </a:prstGeom>
          <a:noFill/>
        </p:spPr>
        <p:txBody>
          <a:bodyPr wrap="square" rtlCol="0">
            <a:spAutoFit/>
          </a:bodyPr>
          <a:lstStyle/>
          <a:p>
            <a:pPr marL="304800">
              <a:spcBef>
                <a:spcPts val="205"/>
              </a:spcBef>
            </a:pPr>
            <a:r>
              <a:rPr lang="en-US" sz="1800" b="1" u="sng" dirty="0">
                <a:effectLst/>
                <a:latin typeface="Calibri" panose="020F0502020204030204" pitchFamily="34" charset="0"/>
                <a:ea typeface="Calibri" panose="020F0502020204030204" pitchFamily="34" charset="0"/>
              </a:rPr>
              <a:t>Structure</a:t>
            </a:r>
            <a:r>
              <a:rPr lang="en-US" sz="1800" b="1" u="sng" spc="-25"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a:t>
            </a:r>
            <a:r>
              <a:rPr lang="en-US" sz="1800" b="1" u="sng" spc="5" dirty="0">
                <a:effectLst/>
                <a:latin typeface="Calibri" panose="020F0502020204030204" pitchFamily="34" charset="0"/>
                <a:ea typeface="Calibri" panose="020F0502020204030204" pitchFamily="34" charset="0"/>
              </a:rPr>
              <a:t> </a:t>
            </a:r>
            <a:r>
              <a:rPr lang="en-US" sz="1800" b="1" u="sng" spc="-10" dirty="0">
                <a:effectLst/>
                <a:latin typeface="Calibri" panose="020F0502020204030204" pitchFamily="34" charset="0"/>
                <a:ea typeface="Calibri" panose="020F0502020204030204" pitchFamily="34" charset="0"/>
              </a:rPr>
              <a:t>ESSAY:</a:t>
            </a:r>
            <a:endParaRPr lang="en-GB" sz="1200" dirty="0">
              <a:effectLst/>
              <a:latin typeface="Calibri" panose="020F0502020204030204" pitchFamily="34" charset="0"/>
              <a:ea typeface="Calibri" panose="020F0502020204030204" pitchFamily="34" charset="0"/>
            </a:endParaRPr>
          </a:p>
          <a:p>
            <a:pPr marL="304800"/>
            <a:r>
              <a:rPr lang="en-US" sz="1200" b="1" dirty="0">
                <a:effectLst/>
                <a:latin typeface="Calibri" panose="020F0502020204030204" pitchFamily="34" charset="0"/>
                <a:ea typeface="Calibri" panose="020F0502020204030204" pitchFamily="34" charset="0"/>
              </a:rPr>
              <a:t>Cover</a:t>
            </a:r>
            <a:r>
              <a:rPr lang="en-US" sz="1200" b="1" spc="-10" dirty="0">
                <a:effectLst/>
                <a:latin typeface="Calibri" panose="020F0502020204030204" pitchFamily="34" charset="0"/>
                <a:ea typeface="Calibri" panose="020F0502020204030204" pitchFamily="34" charset="0"/>
              </a:rPr>
              <a:t> </a:t>
            </a:r>
            <a:r>
              <a:rPr lang="en-US" sz="1200" b="1" spc="-20" dirty="0">
                <a:effectLst/>
                <a:latin typeface="Calibri" panose="020F0502020204030204" pitchFamily="34" charset="0"/>
                <a:ea typeface="Calibri" panose="020F0502020204030204" pitchFamily="34" charset="0"/>
              </a:rPr>
              <a:t>Page</a:t>
            </a:r>
            <a:endParaRPr lang="en-GB" sz="1200" dirty="0">
              <a:effectLst/>
              <a:latin typeface="Calibri" panose="020F0502020204030204" pitchFamily="34" charset="0"/>
              <a:ea typeface="Calibri" panose="020F0502020204030204" pitchFamily="34" charset="0"/>
            </a:endParaRPr>
          </a:p>
          <a:p>
            <a:pPr marL="304800"/>
            <a:r>
              <a:rPr lang="en-US" sz="1200" b="1" dirty="0">
                <a:effectLst/>
                <a:latin typeface="Calibri" panose="020F0502020204030204" pitchFamily="34" charset="0"/>
                <a:ea typeface="Calibri" panose="020F0502020204030204" pitchFamily="34" charset="0"/>
              </a:rPr>
              <a:t>You</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must</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present</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your</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essay</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with</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a</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cover</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page,</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this</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to</a:t>
            </a:r>
            <a:r>
              <a:rPr lang="en-US" sz="1200" b="1" spc="-10" dirty="0">
                <a:effectLst/>
                <a:latin typeface="Calibri" panose="020F0502020204030204" pitchFamily="34" charset="0"/>
                <a:ea typeface="Calibri" panose="020F0502020204030204" pitchFamily="34" charset="0"/>
              </a:rPr>
              <a:t> include:</a:t>
            </a:r>
            <a:endParaRPr lang="en-GB" sz="12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tabLst>
                <a:tab pos="532130"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The</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module</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title and</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module</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20" dirty="0">
                <a:effectLst/>
                <a:latin typeface="Calibri" panose="020F0502020204030204" pitchFamily="34" charset="0"/>
                <a:ea typeface="Symbol" panose="05050102010706020507" pitchFamily="18" charset="2"/>
                <a:cs typeface="Symbol" panose="05050102010706020507" pitchFamily="18" charset="2"/>
              </a:rPr>
              <a:t>code</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spcBef>
                <a:spcPts val="725"/>
              </a:spcBef>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The</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title</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of</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the</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10" dirty="0">
                <a:effectLst/>
                <a:latin typeface="Calibri" panose="020F0502020204030204" pitchFamily="34" charset="0"/>
                <a:ea typeface="Symbol" panose="05050102010706020507" pitchFamily="18" charset="2"/>
                <a:cs typeface="Symbol" panose="05050102010706020507" pitchFamily="18" charset="2"/>
              </a:rPr>
              <a:t>essay</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spcBef>
                <a:spcPts val="735"/>
              </a:spcBef>
              <a:buFont typeface="Symbol" panose="05050102010706020507" pitchFamily="18" charset="2"/>
              <a:buChar char=""/>
              <a:tabLst>
                <a:tab pos="532130"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Your</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name</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and student’s</a:t>
            </a:r>
            <a:r>
              <a:rPr lang="en-US" sz="1200" spc="-10" dirty="0">
                <a:effectLst/>
                <a:latin typeface="Calibri" panose="020F0502020204030204" pitchFamily="34" charset="0"/>
                <a:ea typeface="Symbol" panose="05050102010706020507" pitchFamily="18" charset="2"/>
                <a:cs typeface="Symbol" panose="05050102010706020507" pitchFamily="18" charset="2"/>
              </a:rPr>
              <a:t> number</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spcBef>
                <a:spcPts val="730"/>
              </a:spcBef>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Your</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lecturer’s</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20" dirty="0">
                <a:effectLst/>
                <a:latin typeface="Calibri" panose="020F0502020204030204" pitchFamily="34" charset="0"/>
                <a:ea typeface="Symbol" panose="05050102010706020507" pitchFamily="18" charset="2"/>
                <a:cs typeface="Symbol" panose="05050102010706020507" pitchFamily="18" charset="2"/>
              </a:rPr>
              <a:t>name</a:t>
            </a:r>
            <a:endParaRPr lang="en-GB" sz="1200" dirty="0">
              <a:latin typeface="Calibri" panose="020F0502020204030204" pitchFamily="34" charset="0"/>
              <a:ea typeface="Symbol" panose="05050102010706020507" pitchFamily="18" charset="2"/>
              <a:cs typeface="Symbol" panose="05050102010706020507" pitchFamily="18" charset="2"/>
            </a:endParaRPr>
          </a:p>
          <a:p>
            <a:pPr marL="342900" lvl="0" indent="-342900">
              <a:spcBef>
                <a:spcPts val="730"/>
              </a:spcBef>
              <a:buFont typeface="Symbol" panose="05050102010706020507" pitchFamily="18" charset="2"/>
              <a:buChar char=""/>
              <a:tabLst>
                <a:tab pos="532765" algn="l"/>
              </a:tabLst>
            </a:pPr>
            <a:endParaRPr lang="en-GB" sz="1600" dirty="0">
              <a:effectLst/>
              <a:latin typeface="Calibri" panose="020F0502020204030204" pitchFamily="34" charset="0"/>
              <a:ea typeface="Calibri" panose="020F0502020204030204" pitchFamily="34" charset="0"/>
            </a:endParaRPr>
          </a:p>
          <a:p>
            <a:r>
              <a:rPr lang="en-GB" sz="1400" b="1" dirty="0"/>
              <a:t>Introduction (approximately 10% of the word count)</a:t>
            </a:r>
            <a:endParaRPr lang="en-GB" sz="1400" dirty="0"/>
          </a:p>
          <a:p>
            <a:r>
              <a:rPr lang="en-GB" sz="1400" dirty="0"/>
              <a:t>The introduction should outline the focus of the essay and clearly define any key terms relevant to the discussion.</a:t>
            </a:r>
          </a:p>
          <a:p>
            <a:endParaRPr lang="en-GB" sz="1400" dirty="0"/>
          </a:p>
          <a:p>
            <a:r>
              <a:rPr lang="en-GB" sz="1400" b="1" dirty="0"/>
              <a:t>Main Body (approximately 80% of the word count)</a:t>
            </a:r>
            <a:br>
              <a:rPr lang="en-GB" sz="1400" b="1" dirty="0"/>
            </a:br>
            <a:r>
              <a:rPr lang="en-GB" sz="1400" dirty="0"/>
              <a:t>The main body should critically review the employee lifecycle and examine how the workforce can be effectively engaged throughout each stage of their employment. This section should be developed across several well-structured paragraphs, with ideas flowing logically from one section to the next to maintain a clear “golden thread.”</a:t>
            </a:r>
          </a:p>
          <a:p>
            <a:endParaRPr lang="en-GB" sz="1400" b="1" dirty="0"/>
          </a:p>
          <a:p>
            <a:r>
              <a:rPr lang="en-GB" sz="1400" b="1" dirty="0"/>
              <a:t>Conclusion (approximately 10% of the word count)</a:t>
            </a:r>
            <a:br>
              <a:rPr lang="en-GB" sz="1400" b="1" dirty="0"/>
            </a:br>
            <a:r>
              <a:rPr lang="en-GB" sz="1400" dirty="0"/>
              <a:t>The conclusion should introduce no new material. Instead, it should summarise the key findings of the essay and highlight the benefits of employee engagement within the hospitality industry. As this is an academic essay, it should be presented without section headings or a contents page, and each paragraph should link smoothly to the next to ensure coherence throughout</a:t>
            </a:r>
            <a:r>
              <a:rPr lang="en-GB" dirty="0"/>
              <a:t>.</a:t>
            </a:r>
            <a:r>
              <a:rPr lang="en-US" sz="2400" b="1" dirty="0"/>
              <a:t> </a:t>
            </a:r>
            <a:endParaRPr lang="en-GB" sz="2400" dirty="0"/>
          </a:p>
          <a:p>
            <a:endParaRPr lang="en-GB" sz="1600" b="1" dirty="0">
              <a:effectLst/>
              <a:latin typeface="Calibri" panose="020F0502020204030204" pitchFamily="34" charset="0"/>
              <a:ea typeface="Calibri" panose="020F0502020204030204" pitchFamily="34" charset="0"/>
            </a:endParaRPr>
          </a:p>
          <a:p>
            <a:r>
              <a:rPr lang="en-US" sz="1600" b="1" dirty="0">
                <a:effectLst/>
                <a:latin typeface="Calibri" panose="020F0502020204030204" pitchFamily="34" charset="0"/>
                <a:ea typeface="Calibri" panose="020F0502020204030204" pitchFamily="34" charset="0"/>
              </a:rPr>
              <a:t>List</a:t>
            </a:r>
            <a:r>
              <a:rPr lang="en-US" sz="1600" b="1" spc="-10" dirty="0">
                <a:effectLst/>
                <a:latin typeface="Calibri" panose="020F0502020204030204" pitchFamily="34" charset="0"/>
                <a:ea typeface="Calibri" panose="020F0502020204030204" pitchFamily="34" charset="0"/>
              </a:rPr>
              <a:t> </a:t>
            </a:r>
            <a:r>
              <a:rPr lang="en-US" sz="1600" b="1" dirty="0">
                <a:effectLst/>
                <a:latin typeface="Calibri" panose="020F0502020204030204" pitchFamily="34" charset="0"/>
                <a:ea typeface="Calibri" panose="020F0502020204030204" pitchFamily="34" charset="0"/>
              </a:rPr>
              <a:t>of</a:t>
            </a:r>
            <a:r>
              <a:rPr lang="en-US" sz="1600" b="1" spc="-5" dirty="0">
                <a:effectLst/>
                <a:latin typeface="Calibri" panose="020F0502020204030204" pitchFamily="34" charset="0"/>
                <a:ea typeface="Calibri" panose="020F0502020204030204" pitchFamily="34" charset="0"/>
              </a:rPr>
              <a:t> </a:t>
            </a:r>
            <a:r>
              <a:rPr lang="en-US" sz="1600" b="1" dirty="0">
                <a:effectLst/>
                <a:latin typeface="Calibri" panose="020F0502020204030204" pitchFamily="34" charset="0"/>
                <a:ea typeface="Calibri" panose="020F0502020204030204" pitchFamily="34" charset="0"/>
              </a:rPr>
              <a:t>References</a:t>
            </a:r>
            <a:r>
              <a:rPr lang="en-US" sz="1600" b="1" spc="-10" dirty="0">
                <a:effectLst/>
                <a:latin typeface="Calibri" panose="020F0502020204030204" pitchFamily="34" charset="0"/>
                <a:ea typeface="Calibri" panose="020F0502020204030204" pitchFamily="34" charset="0"/>
              </a:rPr>
              <a:t> </a:t>
            </a:r>
            <a:r>
              <a:rPr lang="en-US" sz="1600" b="1" dirty="0">
                <a:effectLst/>
                <a:latin typeface="Calibri" panose="020F0502020204030204" pitchFamily="34" charset="0"/>
                <a:ea typeface="Calibri" panose="020F0502020204030204" pitchFamily="34" charset="0"/>
              </a:rPr>
              <a:t>(Not</a:t>
            </a:r>
            <a:r>
              <a:rPr lang="en-US" sz="1600" b="1" spc="-10" dirty="0">
                <a:effectLst/>
                <a:latin typeface="Calibri" panose="020F0502020204030204" pitchFamily="34" charset="0"/>
                <a:ea typeface="Calibri" panose="020F0502020204030204" pitchFamily="34" charset="0"/>
              </a:rPr>
              <a:t> </a:t>
            </a:r>
            <a:r>
              <a:rPr lang="en-US" sz="1600" b="1" dirty="0">
                <a:effectLst/>
                <a:latin typeface="Calibri" panose="020F0502020204030204" pitchFamily="34" charset="0"/>
                <a:ea typeface="Calibri" panose="020F0502020204030204" pitchFamily="34" charset="0"/>
              </a:rPr>
              <a:t>included</a:t>
            </a:r>
            <a:r>
              <a:rPr lang="en-US" sz="1600" b="1" spc="-5" dirty="0">
                <a:effectLst/>
                <a:latin typeface="Calibri" panose="020F0502020204030204" pitchFamily="34" charset="0"/>
                <a:ea typeface="Calibri" panose="020F0502020204030204" pitchFamily="34" charset="0"/>
              </a:rPr>
              <a:t> </a:t>
            </a:r>
            <a:r>
              <a:rPr lang="en-US" sz="1600" b="1" dirty="0">
                <a:effectLst/>
                <a:latin typeface="Calibri" panose="020F0502020204030204" pitchFamily="34" charset="0"/>
                <a:ea typeface="Calibri" panose="020F0502020204030204" pitchFamily="34" charset="0"/>
              </a:rPr>
              <a:t>in</a:t>
            </a:r>
            <a:r>
              <a:rPr lang="en-US" sz="1600" b="1" spc="-15" dirty="0">
                <a:effectLst/>
                <a:latin typeface="Calibri" panose="020F0502020204030204" pitchFamily="34" charset="0"/>
                <a:ea typeface="Calibri" panose="020F0502020204030204" pitchFamily="34" charset="0"/>
              </a:rPr>
              <a:t> </a:t>
            </a:r>
            <a:r>
              <a:rPr lang="en-US" sz="1600" b="1" dirty="0">
                <a:effectLst/>
                <a:latin typeface="Calibri" panose="020F0502020204030204" pitchFamily="34" charset="0"/>
                <a:ea typeface="Calibri" panose="020F0502020204030204" pitchFamily="34" charset="0"/>
              </a:rPr>
              <a:t>word</a:t>
            </a:r>
            <a:r>
              <a:rPr lang="en-US" sz="1600" b="1" spc="-5" dirty="0">
                <a:effectLst/>
                <a:latin typeface="Calibri" panose="020F0502020204030204" pitchFamily="34" charset="0"/>
                <a:ea typeface="Calibri" panose="020F0502020204030204" pitchFamily="34" charset="0"/>
              </a:rPr>
              <a:t> </a:t>
            </a:r>
            <a:r>
              <a:rPr lang="en-US" sz="1600" b="1" spc="-10" dirty="0">
                <a:effectLst/>
                <a:latin typeface="Calibri" panose="020F0502020204030204" pitchFamily="34" charset="0"/>
                <a:ea typeface="Calibri" panose="020F0502020204030204" pitchFamily="34" charset="0"/>
              </a:rPr>
              <a:t>count)</a:t>
            </a:r>
            <a:endParaRPr lang="en-GB" sz="1600" dirty="0">
              <a:effectLst/>
              <a:latin typeface="Calibri" panose="020F0502020204030204" pitchFamily="34" charset="0"/>
              <a:ea typeface="Calibri" panose="020F0502020204030204" pitchFamily="34" charset="0"/>
            </a:endParaRPr>
          </a:p>
          <a:p>
            <a:pPr marL="304800" marR="83185" algn="just">
              <a:lnSpc>
                <a:spcPct val="150000"/>
              </a:lnSpc>
            </a:pPr>
            <a:endParaRPr lang="en-GB" sz="1200" dirty="0">
              <a:effectLst/>
              <a:latin typeface="Calibri" panose="020F0502020204030204" pitchFamily="34" charset="0"/>
              <a:ea typeface="Calibri" panose="020F0502020204030204" pitchFamily="34" charset="0"/>
            </a:endParaRPr>
          </a:p>
          <a:p>
            <a:pPr marL="304800" marR="85725" algn="just">
              <a:lnSpc>
                <a:spcPct val="150000"/>
              </a:lnSpc>
            </a:pPr>
            <a:endParaRPr lang="en-GB" sz="1200" dirty="0">
              <a:effectLst/>
              <a:latin typeface="Calibri" panose="020F0502020204030204" pitchFamily="34" charset="0"/>
              <a:ea typeface="Calibri" panose="020F0502020204030204" pitchFamily="34" charset="0"/>
            </a:endParaRPr>
          </a:p>
          <a:p>
            <a:pPr marL="304165" marR="85090" algn="just">
              <a:lnSpc>
                <a:spcPct val="150000"/>
              </a:lnSpc>
            </a:pPr>
            <a:endParaRPr lang="en-GB" sz="12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640260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E08A5F7-0011-720A-968E-E8221BFA7937}"/>
              </a:ext>
            </a:extLst>
          </p:cNvPr>
          <p:cNvSpPr txBox="1"/>
          <p:nvPr/>
        </p:nvSpPr>
        <p:spPr>
          <a:xfrm>
            <a:off x="381000" y="304800"/>
            <a:ext cx="6629400" cy="369332"/>
          </a:xfrm>
          <a:prstGeom prst="rect">
            <a:avLst/>
          </a:prstGeom>
          <a:noFill/>
        </p:spPr>
        <p:txBody>
          <a:bodyPr wrap="square" rtlCol="0">
            <a:spAutoFit/>
          </a:bodyPr>
          <a:lstStyle/>
          <a:p>
            <a:r>
              <a:rPr lang="en-GB" dirty="0"/>
              <a:t>Assignment 2 – Individual Presentation (+/-10%)</a:t>
            </a:r>
          </a:p>
        </p:txBody>
      </p:sp>
      <p:sp>
        <p:nvSpPr>
          <p:cNvPr id="6" name="TextBox 5">
            <a:extLst>
              <a:ext uri="{FF2B5EF4-FFF2-40B4-BE49-F238E27FC236}">
                <a16:creationId xmlns:a16="http://schemas.microsoft.com/office/drawing/2014/main" id="{4122B165-D7BD-6C34-9759-AD9DED6536C5}"/>
              </a:ext>
            </a:extLst>
          </p:cNvPr>
          <p:cNvSpPr txBox="1"/>
          <p:nvPr/>
        </p:nvSpPr>
        <p:spPr>
          <a:xfrm>
            <a:off x="457200" y="762000"/>
            <a:ext cx="10972800" cy="4919616"/>
          </a:xfrm>
          <a:prstGeom prst="rect">
            <a:avLst/>
          </a:prstGeom>
          <a:noFill/>
        </p:spPr>
        <p:txBody>
          <a:bodyPr wrap="square" rtlCol="0">
            <a:spAutoFit/>
          </a:bodyPr>
          <a:lstStyle/>
          <a:p>
            <a:pPr marL="2159000" indent="-1887220">
              <a:lnSpc>
                <a:spcPct val="150000"/>
              </a:lnSpc>
            </a:pPr>
            <a:r>
              <a:rPr lang="en-US" sz="1800" b="1" u="sng" dirty="0" err="1">
                <a:effectLst/>
                <a:latin typeface="Calibri" panose="020F0502020204030204" pitchFamily="34" charset="0"/>
                <a:ea typeface="Calibri" panose="020F0502020204030204" pitchFamily="34" charset="0"/>
              </a:rPr>
              <a:t>Analyse</a:t>
            </a:r>
            <a:r>
              <a:rPr lang="en-US" sz="1800" b="1" u="sng" spc="-20"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the</a:t>
            </a:r>
            <a:r>
              <a:rPr lang="en-US" sz="1800" b="1" u="sng" spc="-30"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impacts</a:t>
            </a:r>
            <a:r>
              <a:rPr lang="en-US" sz="1800" b="1" u="sng" spc="-25"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of</a:t>
            </a:r>
            <a:r>
              <a:rPr lang="en-US" sz="1800" b="1" u="sng" spc="-20"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macro</a:t>
            </a:r>
            <a:r>
              <a:rPr lang="en-US" sz="1800" b="1" u="sng" spc="-10"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environment</a:t>
            </a:r>
            <a:r>
              <a:rPr lang="en-US" sz="1800" b="1" u="sng" spc="-15"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on</a:t>
            </a:r>
            <a:r>
              <a:rPr lang="en-US" sz="1800" b="1" u="sng" spc="-20"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human</a:t>
            </a:r>
            <a:r>
              <a:rPr lang="en-US" sz="1800" b="1" u="sng" spc="-15"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resources</a:t>
            </a:r>
            <a:r>
              <a:rPr lang="en-US" sz="1800" b="1" u="sng" spc="-15"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management</a:t>
            </a:r>
            <a:r>
              <a:rPr lang="en-US" sz="1800" b="1" u="sng" spc="-15"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and</a:t>
            </a:r>
            <a:r>
              <a:rPr lang="en-US" sz="1800" b="1"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personal management</a:t>
            </a:r>
            <a:endParaRPr lang="en-GB" sz="1800" dirty="0">
              <a:effectLst/>
              <a:latin typeface="Calibri" panose="020F0502020204030204" pitchFamily="34" charset="0"/>
              <a:ea typeface="Calibri" panose="020F0502020204030204" pitchFamily="34" charset="0"/>
            </a:endParaRPr>
          </a:p>
          <a:p>
            <a:pPr marL="76200"/>
            <a:r>
              <a:rPr lang="en-US" sz="1200" b="1" u="sng" spc="-10" dirty="0">
                <a:effectLst/>
                <a:latin typeface="Calibri" panose="020F0502020204030204" pitchFamily="34" charset="0"/>
                <a:ea typeface="Calibri" panose="020F0502020204030204" pitchFamily="34" charset="0"/>
              </a:rPr>
              <a:t>Background</a:t>
            </a:r>
            <a:endParaRPr lang="en-GB" sz="1200" dirty="0">
              <a:effectLst/>
              <a:latin typeface="Calibri" panose="020F0502020204030204" pitchFamily="34" charset="0"/>
              <a:ea typeface="Calibri" panose="020F0502020204030204" pitchFamily="34" charset="0"/>
            </a:endParaRPr>
          </a:p>
          <a:p>
            <a:pPr marL="76200" marR="85090" algn="just">
              <a:lnSpc>
                <a:spcPct val="150000"/>
              </a:lnSpc>
              <a:spcBef>
                <a:spcPts val="1405"/>
              </a:spcBef>
            </a:pPr>
            <a:r>
              <a:rPr lang="en-US" sz="1200" dirty="0">
                <a:effectLst/>
                <a:latin typeface="Calibri" panose="020F0502020204030204" pitchFamily="34" charset="0"/>
                <a:ea typeface="Calibri" panose="020F0502020204030204" pitchFamily="34" charset="0"/>
              </a:rPr>
              <a:t>This individual presentation is for the General Manager highlighting solutions to the contemporary</a:t>
            </a:r>
            <a:r>
              <a:rPr lang="en-US" sz="1200" spc="-7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trends</a:t>
            </a:r>
            <a:r>
              <a:rPr lang="en-US" sz="1200" spc="-7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such</a:t>
            </a:r>
            <a:r>
              <a:rPr lang="en-US" sz="1200" spc="-6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as</a:t>
            </a:r>
            <a:r>
              <a:rPr lang="en-US" sz="1200" spc="-7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Automatic</a:t>
            </a:r>
            <a:r>
              <a:rPr lang="en-US" sz="1200" spc="-6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Intelligence</a:t>
            </a:r>
            <a:r>
              <a:rPr lang="en-US" sz="1200" spc="-5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(AI),</a:t>
            </a:r>
            <a:r>
              <a:rPr lang="en-US" sz="1200" spc="-5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Retirement</a:t>
            </a:r>
            <a:r>
              <a:rPr lang="en-US" sz="1200" spc="-6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tide,</a:t>
            </a:r>
            <a:r>
              <a:rPr lang="en-US" sz="1200" spc="-7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and</a:t>
            </a:r>
            <a:r>
              <a:rPr lang="en-US" sz="1200" spc="-6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so</a:t>
            </a:r>
            <a:r>
              <a:rPr lang="en-US" sz="1200" spc="-6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forth,</a:t>
            </a:r>
            <a:r>
              <a:rPr lang="en-US" sz="1200" spc="-6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facing the</a:t>
            </a:r>
            <a:r>
              <a:rPr lang="en-US" sz="1200" spc="-2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hospitality</a:t>
            </a:r>
            <a:r>
              <a:rPr lang="en-US" sz="1200" spc="-2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industry</a:t>
            </a:r>
            <a:r>
              <a:rPr lang="en-US" sz="1200" spc="-1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and</a:t>
            </a:r>
            <a:r>
              <a:rPr lang="en-US" sz="1200" spc="-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how</a:t>
            </a:r>
            <a:r>
              <a:rPr lang="en-US" sz="1200" spc="-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these</a:t>
            </a:r>
            <a:r>
              <a:rPr lang="en-US" sz="1200" spc="-1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challenges</a:t>
            </a:r>
            <a:r>
              <a:rPr lang="en-US" sz="1200" spc="-1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re-shape</a:t>
            </a:r>
            <a:r>
              <a:rPr lang="en-US" sz="1200" spc="-1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employee</a:t>
            </a:r>
            <a:r>
              <a:rPr lang="en-US" sz="1200" spc="-1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recruitment,</a:t>
            </a:r>
            <a:r>
              <a:rPr lang="en-US" sz="1200" spc="-1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retention and</a:t>
            </a:r>
            <a:r>
              <a:rPr lang="en-US" sz="1200" spc="-5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the</a:t>
            </a:r>
            <a:r>
              <a:rPr lang="en-US" sz="1200" spc="-5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employees’</a:t>
            </a:r>
            <a:r>
              <a:rPr lang="en-US" sz="1200" spc="-4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continuously</a:t>
            </a:r>
            <a:r>
              <a:rPr lang="en-US" sz="1200" spc="-4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growth</a:t>
            </a:r>
            <a:r>
              <a:rPr lang="en-US" sz="1200" spc="-5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and</a:t>
            </a:r>
            <a:r>
              <a:rPr lang="en-US" sz="1200" spc="-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learn</a:t>
            </a:r>
            <a:r>
              <a:rPr lang="en-US" sz="1200" b="1" dirty="0">
                <a:effectLst/>
                <a:latin typeface="Calibri" panose="020F0502020204030204" pitchFamily="34" charset="0"/>
                <a:ea typeface="Calibri" panose="020F0502020204030204" pitchFamily="34" charset="0"/>
              </a:rPr>
              <a:t>.</a:t>
            </a:r>
            <a:r>
              <a:rPr lang="en-US" sz="1200" b="1" spc="-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The</a:t>
            </a:r>
            <a:r>
              <a:rPr lang="en-US" sz="1200" spc="-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General</a:t>
            </a:r>
            <a:r>
              <a:rPr lang="en-US" sz="1200" spc="-5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Manager</a:t>
            </a:r>
            <a:r>
              <a:rPr lang="en-US" sz="1200" spc="-5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has</a:t>
            </a:r>
            <a:r>
              <a:rPr lang="en-US" sz="1200" spc="-4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requested</a:t>
            </a:r>
            <a:r>
              <a:rPr lang="en-US" sz="1200" spc="-5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you, to</a:t>
            </a:r>
            <a:r>
              <a:rPr lang="en-US" sz="1200" spc="-5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conduct</a:t>
            </a:r>
            <a:r>
              <a:rPr lang="en-US" sz="1200" spc="-5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a:t>
            </a:r>
            <a:r>
              <a:rPr lang="en-US" sz="1200" spc="-6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presentation</a:t>
            </a:r>
            <a:r>
              <a:rPr lang="en-US" sz="1200" b="1" spc="-5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of</a:t>
            </a:r>
            <a:r>
              <a:rPr lang="en-US" sz="1200" spc="-6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15</a:t>
            </a:r>
            <a:r>
              <a:rPr lang="en-US" sz="1200" spc="-5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minutes</a:t>
            </a:r>
            <a:r>
              <a:rPr lang="en-US" sz="1200" spc="-6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based</a:t>
            </a:r>
            <a:r>
              <a:rPr lang="en-US" sz="1200" spc="-6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on</a:t>
            </a:r>
            <a:r>
              <a:rPr lang="en-US" sz="1200" spc="-6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a:t>
            </a:r>
            <a:r>
              <a:rPr lang="en-US" sz="1200" spc="-5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restaurant</a:t>
            </a:r>
            <a:r>
              <a:rPr lang="en-US" sz="1200" b="1" spc="-6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of</a:t>
            </a:r>
            <a:r>
              <a:rPr lang="en-US" sz="1200" b="1" spc="-6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your</a:t>
            </a:r>
            <a:r>
              <a:rPr lang="en-US" sz="1200" b="1" spc="-6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choice</a:t>
            </a:r>
            <a:r>
              <a:rPr lang="en-US" sz="1200" dirty="0">
                <a:effectLst/>
                <a:latin typeface="Calibri" panose="020F0502020204030204" pitchFamily="34" charset="0"/>
                <a:ea typeface="Calibri" panose="020F0502020204030204" pitchFamily="34" charset="0"/>
              </a:rPr>
              <a:t>.</a:t>
            </a:r>
            <a:r>
              <a:rPr lang="en-US" sz="1200" spc="-6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Please</a:t>
            </a:r>
            <a:r>
              <a:rPr lang="en-US" sz="1200" spc="-6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provide a brief background of the restaurant in your presentation.</a:t>
            </a:r>
          </a:p>
          <a:p>
            <a:pPr marL="76200">
              <a:spcBef>
                <a:spcPts val="1395"/>
              </a:spcBef>
            </a:pPr>
            <a:r>
              <a:rPr lang="en-US" sz="1200" b="1" u="sng" spc="-10" dirty="0">
                <a:effectLst/>
                <a:latin typeface="Calibri" panose="020F0502020204030204" pitchFamily="34" charset="0"/>
                <a:ea typeface="Calibri" panose="020F0502020204030204" pitchFamily="34" charset="0"/>
              </a:rPr>
              <a:t>Consider:</a:t>
            </a:r>
            <a:endParaRPr lang="en-GB" sz="1200" dirty="0">
              <a:effectLst/>
              <a:latin typeface="Calibri" panose="020F0502020204030204" pitchFamily="34" charset="0"/>
              <a:ea typeface="Calibri" panose="020F0502020204030204" pitchFamily="34" charset="0"/>
            </a:endParaRPr>
          </a:p>
          <a:p>
            <a:pPr>
              <a:spcBef>
                <a:spcPts val="680"/>
              </a:spcBef>
            </a:pPr>
            <a:r>
              <a:rPr lang="en-US" sz="1200" b="1" dirty="0">
                <a:effectLst/>
                <a:latin typeface="Calibri" panose="020F0502020204030204" pitchFamily="34" charset="0"/>
                <a:ea typeface="Calibri" panose="020F0502020204030204" pitchFamily="34" charset="0"/>
              </a:rPr>
              <a:t> </a:t>
            </a:r>
            <a:endParaRPr lang="en-GB" sz="1200" dirty="0">
              <a:effectLst/>
              <a:latin typeface="Calibri" panose="020F0502020204030204" pitchFamily="34" charset="0"/>
              <a:ea typeface="Calibri" panose="020F0502020204030204" pitchFamily="34" charset="0"/>
            </a:endParaRPr>
          </a:p>
          <a:p>
            <a:pPr marL="342900" lvl="0" indent="-342900">
              <a:buSzPts val="1200"/>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PESTLE</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and</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SWOT</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(External</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factors</a:t>
            </a:r>
            <a:r>
              <a:rPr lang="en-US" sz="1200" spc="-2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will</a:t>
            </a:r>
            <a:r>
              <a:rPr lang="en-US" sz="1200" spc="-2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affect internal</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10" dirty="0">
                <a:effectLst/>
                <a:latin typeface="Calibri" panose="020F0502020204030204" pitchFamily="34" charset="0"/>
                <a:ea typeface="Symbol" panose="05050102010706020507" pitchFamily="18" charset="2"/>
                <a:cs typeface="Symbol" panose="05050102010706020507" pitchFamily="18" charset="2"/>
              </a:rPr>
              <a:t>affairs).</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spcBef>
                <a:spcPts val="725"/>
              </a:spcBef>
              <a:buSzPts val="1200"/>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Retention</a:t>
            </a:r>
            <a:r>
              <a:rPr lang="en-US" sz="1200" spc="-10" dirty="0">
                <a:effectLst/>
                <a:latin typeface="Calibri" panose="020F0502020204030204" pitchFamily="34" charset="0"/>
                <a:ea typeface="Symbol" panose="05050102010706020507" pitchFamily="18" charset="2"/>
                <a:cs typeface="Symbol" panose="05050102010706020507" pitchFamily="18" charset="2"/>
              </a:rPr>
              <a:t> rates</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marR="84455" lvl="0" indent="-342900">
              <a:lnSpc>
                <a:spcPct val="146000"/>
              </a:lnSpc>
              <a:spcBef>
                <a:spcPts val="740"/>
              </a:spcBef>
              <a:buSzPts val="1200"/>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Industry</a:t>
            </a:r>
            <a:r>
              <a:rPr lang="en-US" sz="1200" spc="15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examples</a:t>
            </a:r>
            <a:r>
              <a:rPr lang="en-US" sz="1200" spc="15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t>
            </a:r>
            <a:r>
              <a:rPr lang="en-US" sz="1200" spc="15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For</a:t>
            </a:r>
            <a:r>
              <a:rPr lang="en-US" sz="1200" spc="14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example,</a:t>
            </a:r>
            <a:r>
              <a:rPr lang="en-US" sz="1200" spc="15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what</a:t>
            </a:r>
            <a:r>
              <a:rPr lang="en-US" sz="1200" spc="15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have</a:t>
            </a:r>
            <a:r>
              <a:rPr lang="en-US" sz="1200" spc="15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TRG/Miller</a:t>
            </a:r>
            <a:r>
              <a:rPr lang="en-US" sz="1200" spc="15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and</a:t>
            </a:r>
            <a:r>
              <a:rPr lang="en-US" sz="1200" spc="16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Carter/Independents done to deal with the contemporary trend?</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spcBef>
                <a:spcPts val="80"/>
              </a:spcBef>
              <a:buSzPts val="1200"/>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Leadership</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Style</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Which</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Leadership</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style</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you</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would like</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to</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adopt and</a:t>
            </a:r>
            <a:r>
              <a:rPr lang="en-US" sz="1200" spc="-10" dirty="0">
                <a:effectLst/>
                <a:latin typeface="Calibri" panose="020F0502020204030204" pitchFamily="34" charset="0"/>
                <a:ea typeface="Symbol" panose="05050102010706020507" pitchFamily="18" charset="2"/>
                <a:cs typeface="Symbol" panose="05050102010706020507" pitchFamily="18" charset="2"/>
              </a:rPr>
              <a:t> follow?</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a:spcBef>
                <a:spcPts val="660"/>
              </a:spcBef>
            </a:pPr>
            <a:r>
              <a:rPr lang="en-US" sz="1200" dirty="0">
                <a:effectLst/>
                <a:latin typeface="Calibri" panose="020F0502020204030204" pitchFamily="34" charset="0"/>
                <a:ea typeface="Calibri" panose="020F0502020204030204" pitchFamily="34" charset="0"/>
              </a:rPr>
              <a:t> </a:t>
            </a:r>
            <a:endParaRPr lang="en-GB" sz="1200" dirty="0">
              <a:effectLst/>
              <a:latin typeface="Calibri" panose="020F0502020204030204" pitchFamily="34" charset="0"/>
              <a:ea typeface="Calibri" panose="020F0502020204030204" pitchFamily="34" charset="0"/>
            </a:endParaRPr>
          </a:p>
          <a:p>
            <a:pPr marL="75565" marR="11430">
              <a:lnSpc>
                <a:spcPct val="150000"/>
              </a:lnSpc>
            </a:pPr>
            <a:r>
              <a:rPr lang="en-US" sz="1200" dirty="0">
                <a:effectLst/>
                <a:latin typeface="Calibri" panose="020F0502020204030204" pitchFamily="34" charset="0"/>
                <a:ea typeface="Calibri" panose="020F0502020204030204" pitchFamily="34" charset="0"/>
              </a:rPr>
              <a:t>You should structure your work as a presentation, inclusive of a cover page, contents page, and subheadings.</a:t>
            </a:r>
            <a:endParaRPr lang="en-GB" sz="1200" dirty="0">
              <a:effectLst/>
              <a:latin typeface="Calibri" panose="020F0502020204030204" pitchFamily="34" charset="0"/>
              <a:ea typeface="Calibri" panose="020F0502020204030204" pitchFamily="34" charset="0"/>
            </a:endParaRPr>
          </a:p>
          <a:p>
            <a:pPr marL="76200" marR="85090" algn="just">
              <a:lnSpc>
                <a:spcPct val="150000"/>
              </a:lnSpc>
              <a:spcBef>
                <a:spcPts val="1405"/>
              </a:spcBef>
            </a:pPr>
            <a:endParaRPr lang="en-GB" sz="1200"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469499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2E7BD6-01AA-9429-074B-C8610CA3FA29}"/>
              </a:ext>
            </a:extLst>
          </p:cNvPr>
          <p:cNvSpPr txBox="1"/>
          <p:nvPr/>
        </p:nvSpPr>
        <p:spPr>
          <a:xfrm>
            <a:off x="152400" y="76200"/>
            <a:ext cx="11430000" cy="5936690"/>
          </a:xfrm>
          <a:prstGeom prst="rect">
            <a:avLst/>
          </a:prstGeom>
          <a:noFill/>
        </p:spPr>
        <p:txBody>
          <a:bodyPr wrap="square" rtlCol="0">
            <a:spAutoFit/>
          </a:bodyPr>
          <a:lstStyle/>
          <a:p>
            <a:pPr marL="76200">
              <a:spcBef>
                <a:spcPts val="1370"/>
              </a:spcBef>
            </a:pPr>
            <a:r>
              <a:rPr lang="en-US" sz="1800" b="1" u="sng" dirty="0">
                <a:effectLst/>
                <a:latin typeface="Calibri" panose="020F0502020204030204" pitchFamily="34" charset="0"/>
                <a:ea typeface="Calibri" panose="020F0502020204030204" pitchFamily="34" charset="0"/>
              </a:rPr>
              <a:t>Structure</a:t>
            </a:r>
            <a:r>
              <a:rPr lang="en-US" sz="1800" b="1" u="sng" spc="-15" dirty="0">
                <a:effectLst/>
                <a:latin typeface="Calibri" panose="020F0502020204030204" pitchFamily="34" charset="0"/>
                <a:ea typeface="Calibri" panose="020F0502020204030204" pitchFamily="34" charset="0"/>
              </a:rPr>
              <a:t> </a:t>
            </a:r>
            <a:r>
              <a:rPr lang="en-US" sz="1800" b="1" u="sng" dirty="0">
                <a:effectLst/>
                <a:latin typeface="Calibri" panose="020F0502020204030204" pitchFamily="34" charset="0"/>
                <a:ea typeface="Calibri" panose="020F0502020204030204" pitchFamily="34" charset="0"/>
              </a:rPr>
              <a:t>-</a:t>
            </a:r>
            <a:r>
              <a:rPr lang="en-US" sz="1800" b="1" u="sng" spc="5" dirty="0">
                <a:effectLst/>
                <a:latin typeface="Calibri" panose="020F0502020204030204" pitchFamily="34" charset="0"/>
                <a:ea typeface="Calibri" panose="020F0502020204030204" pitchFamily="34" charset="0"/>
              </a:rPr>
              <a:t> </a:t>
            </a:r>
            <a:r>
              <a:rPr lang="en-US" sz="1800" b="1" u="sng" spc="-10" dirty="0">
                <a:effectLst/>
                <a:latin typeface="Calibri" panose="020F0502020204030204" pitchFamily="34" charset="0"/>
                <a:ea typeface="Calibri" panose="020F0502020204030204" pitchFamily="34" charset="0"/>
              </a:rPr>
              <a:t>Presentation:</a:t>
            </a:r>
            <a:endParaRPr lang="en-GB" sz="1200" dirty="0">
              <a:effectLst/>
              <a:latin typeface="Calibri" panose="020F0502020204030204" pitchFamily="34" charset="0"/>
              <a:ea typeface="Calibri" panose="020F0502020204030204" pitchFamily="34" charset="0"/>
            </a:endParaRPr>
          </a:p>
          <a:p>
            <a:pPr marL="304800"/>
            <a:r>
              <a:rPr lang="en-US" sz="1200" b="1" dirty="0">
                <a:effectLst/>
                <a:latin typeface="Calibri" panose="020F0502020204030204" pitchFamily="34" charset="0"/>
                <a:ea typeface="Calibri" panose="020F0502020204030204" pitchFamily="34" charset="0"/>
              </a:rPr>
              <a:t>Cover</a:t>
            </a:r>
            <a:r>
              <a:rPr lang="en-US" sz="1200" b="1" spc="-10" dirty="0">
                <a:effectLst/>
                <a:latin typeface="Calibri" panose="020F0502020204030204" pitchFamily="34" charset="0"/>
                <a:ea typeface="Calibri" panose="020F0502020204030204" pitchFamily="34" charset="0"/>
              </a:rPr>
              <a:t> </a:t>
            </a:r>
            <a:r>
              <a:rPr lang="en-US" sz="1200" b="1" spc="-20" dirty="0">
                <a:effectLst/>
                <a:latin typeface="Calibri" panose="020F0502020204030204" pitchFamily="34" charset="0"/>
                <a:ea typeface="Calibri" panose="020F0502020204030204" pitchFamily="34" charset="0"/>
              </a:rPr>
              <a:t>Page</a:t>
            </a:r>
            <a:endParaRPr lang="en-GB" sz="1200" dirty="0">
              <a:effectLst/>
              <a:latin typeface="Calibri" panose="020F0502020204030204" pitchFamily="34" charset="0"/>
              <a:ea typeface="Calibri" panose="020F0502020204030204" pitchFamily="34" charset="0"/>
            </a:endParaRPr>
          </a:p>
          <a:p>
            <a:pPr marL="304800"/>
            <a:r>
              <a:rPr lang="en-US" sz="1200" b="1" dirty="0">
                <a:effectLst/>
                <a:latin typeface="Calibri" panose="020F0502020204030204" pitchFamily="34" charset="0"/>
                <a:ea typeface="Calibri" panose="020F0502020204030204" pitchFamily="34" charset="0"/>
              </a:rPr>
              <a:t>You</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must</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present</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your</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presentation</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with</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a</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cover</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page,</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this</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to</a:t>
            </a:r>
            <a:r>
              <a:rPr lang="en-US" sz="1200" b="1" spc="-10" dirty="0">
                <a:effectLst/>
                <a:latin typeface="Calibri" panose="020F0502020204030204" pitchFamily="34" charset="0"/>
                <a:ea typeface="Calibri" panose="020F0502020204030204" pitchFamily="34" charset="0"/>
              </a:rPr>
              <a:t> include:</a:t>
            </a:r>
            <a:endParaRPr lang="en-GB" sz="1200" dirty="0">
              <a:effectLst/>
              <a:latin typeface="Calibri" panose="020F0502020204030204" pitchFamily="34" charset="0"/>
              <a:ea typeface="Calibri" panose="020F0502020204030204" pitchFamily="34" charset="0"/>
            </a:endParaRPr>
          </a:p>
          <a:p>
            <a:pPr>
              <a:spcBef>
                <a:spcPts val="670"/>
              </a:spcBef>
            </a:pPr>
            <a:r>
              <a:rPr lang="en-US" sz="1200" b="1" dirty="0">
                <a:effectLst/>
                <a:latin typeface="Calibri" panose="020F0502020204030204" pitchFamily="34" charset="0"/>
                <a:ea typeface="Calibri" panose="020F0502020204030204" pitchFamily="34" charset="0"/>
              </a:rPr>
              <a:t> </a:t>
            </a:r>
            <a:endParaRPr lang="en-GB" sz="12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tabLst>
                <a:tab pos="532130"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The</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module</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title and</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module</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20" dirty="0">
                <a:effectLst/>
                <a:latin typeface="Calibri" panose="020F0502020204030204" pitchFamily="34" charset="0"/>
                <a:ea typeface="Symbol" panose="05050102010706020507" pitchFamily="18" charset="2"/>
                <a:cs typeface="Symbol" panose="05050102010706020507" pitchFamily="18" charset="2"/>
              </a:rPr>
              <a:t>code</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spcBef>
                <a:spcPts val="740"/>
              </a:spcBef>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The</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title</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of</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the</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10" dirty="0">
                <a:effectLst/>
                <a:latin typeface="Calibri" panose="020F0502020204030204" pitchFamily="34" charset="0"/>
                <a:ea typeface="Symbol" panose="05050102010706020507" pitchFamily="18" charset="2"/>
                <a:cs typeface="Symbol" panose="05050102010706020507" pitchFamily="18" charset="2"/>
              </a:rPr>
              <a:t>presentation</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spcBef>
                <a:spcPts val="720"/>
              </a:spcBef>
              <a:buFont typeface="Symbol" panose="05050102010706020507" pitchFamily="18" charset="2"/>
              <a:buChar char=""/>
              <a:tabLst>
                <a:tab pos="532130"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Your</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name</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and student’s</a:t>
            </a:r>
            <a:r>
              <a:rPr lang="en-US" sz="1200" spc="-10" dirty="0">
                <a:effectLst/>
                <a:latin typeface="Calibri" panose="020F0502020204030204" pitchFamily="34" charset="0"/>
                <a:ea typeface="Symbol" panose="05050102010706020507" pitchFamily="18" charset="2"/>
                <a:cs typeface="Symbol" panose="05050102010706020507" pitchFamily="18" charset="2"/>
              </a:rPr>
              <a:t> number</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spcBef>
                <a:spcPts val="730"/>
              </a:spcBef>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Your</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lecturer’s</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20" dirty="0">
                <a:effectLst/>
                <a:latin typeface="Calibri" panose="020F0502020204030204" pitchFamily="34" charset="0"/>
                <a:ea typeface="Symbol" panose="05050102010706020507" pitchFamily="18" charset="2"/>
                <a:cs typeface="Symbol" panose="05050102010706020507" pitchFamily="18" charset="2"/>
              </a:rPr>
              <a:t>name</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endParaRPr lang="en-GB" dirty="0"/>
          </a:p>
          <a:p>
            <a:pPr marL="76200">
              <a:spcBef>
                <a:spcPts val="205"/>
              </a:spcBef>
            </a:pPr>
            <a:r>
              <a:rPr lang="en-US" sz="1200" b="1" dirty="0">
                <a:effectLst/>
                <a:latin typeface="Calibri" panose="020F0502020204030204" pitchFamily="34" charset="0"/>
                <a:ea typeface="Calibri" panose="020F0502020204030204" pitchFamily="34" charset="0"/>
              </a:rPr>
              <a:t>Introduction</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and</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Background</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(10%</a:t>
            </a:r>
            <a:r>
              <a:rPr lang="en-US" sz="1200" b="1" spc="24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1</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to</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2 </a:t>
            </a:r>
            <a:r>
              <a:rPr lang="en-US" sz="1200" b="1" spc="-10" dirty="0">
                <a:effectLst/>
                <a:latin typeface="Calibri" panose="020F0502020204030204" pitchFamily="34" charset="0"/>
                <a:ea typeface="Calibri" panose="020F0502020204030204" pitchFamily="34" charset="0"/>
              </a:rPr>
              <a:t>minutes)</a:t>
            </a:r>
            <a:endParaRPr lang="en-GB" sz="1200" dirty="0">
              <a:effectLst/>
              <a:latin typeface="Calibri" panose="020F0502020204030204" pitchFamily="34" charset="0"/>
              <a:ea typeface="Calibri" panose="020F0502020204030204" pitchFamily="34" charset="0"/>
            </a:endParaRPr>
          </a:p>
          <a:p>
            <a:pPr marL="75565" marR="222250" algn="just">
              <a:lnSpc>
                <a:spcPct val="150000"/>
              </a:lnSpc>
            </a:pPr>
            <a:r>
              <a:rPr lang="en-US" sz="1200" dirty="0">
                <a:effectLst/>
                <a:latin typeface="Calibri" panose="020F0502020204030204" pitchFamily="34" charset="0"/>
                <a:ea typeface="Calibri" panose="020F0502020204030204" pitchFamily="34" charset="0"/>
              </a:rPr>
              <a:t>Briefly discuss</a:t>
            </a:r>
            <a:r>
              <a:rPr lang="en-US" sz="1200" spc="-1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the</a:t>
            </a:r>
            <a:r>
              <a:rPr lang="en-US" sz="1200" spc="-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restaurant</a:t>
            </a:r>
            <a:r>
              <a:rPr lang="en-US" sz="1200" spc="-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on which the</a:t>
            </a:r>
            <a:r>
              <a:rPr lang="en-US" sz="1200" spc="-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proposal is</a:t>
            </a:r>
            <a:r>
              <a:rPr lang="en-US" sz="1200" spc="-1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to</a:t>
            </a:r>
            <a:r>
              <a:rPr lang="en-US" sz="1200" spc="-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be</a:t>
            </a:r>
            <a:r>
              <a:rPr lang="en-US" sz="1200" spc="-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based. Within your</a:t>
            </a:r>
            <a:r>
              <a:rPr lang="en-US" sz="1200" spc="-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discussion identify</a:t>
            </a:r>
            <a:r>
              <a:rPr lang="en-US" sz="1200" spc="-3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the</a:t>
            </a:r>
            <a:r>
              <a:rPr lang="en-US" sz="1200" spc="-1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current</a:t>
            </a:r>
            <a:r>
              <a:rPr lang="en-US" sz="1200" spc="-1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challenges</a:t>
            </a:r>
            <a:r>
              <a:rPr lang="en-US" sz="1200" spc="-2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the</a:t>
            </a:r>
            <a:r>
              <a:rPr lang="en-US" sz="1200" spc="-3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proposal</a:t>
            </a:r>
            <a:r>
              <a:rPr lang="en-US" sz="1200" spc="-2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will</a:t>
            </a:r>
            <a:r>
              <a:rPr lang="en-US" sz="1200" spc="-2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examine</a:t>
            </a:r>
            <a:r>
              <a:rPr lang="en-US" sz="1200" spc="-1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along</a:t>
            </a:r>
            <a:r>
              <a:rPr lang="en-US" sz="1200" spc="-2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with</a:t>
            </a:r>
            <a:r>
              <a:rPr lang="en-US" sz="1200" spc="-2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the</a:t>
            </a:r>
            <a:r>
              <a:rPr lang="en-US" sz="1200" spc="-3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issue</a:t>
            </a:r>
            <a:r>
              <a:rPr lang="en-US" sz="1200" spc="-1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of</a:t>
            </a:r>
            <a:r>
              <a:rPr lang="en-US" sz="1200" spc="-2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retention. This very much sets out the subject that you are proposing, a short background of the restaurant of your choice, identifying the current issues the proposal will examine based around the theme of retention. Consider what might impact retention in your restaurant, examples include staff shortage, lack of training, poor management, learning and development opportunities, and leadership style.</a:t>
            </a:r>
            <a:endParaRPr lang="en-GB" sz="1200" dirty="0">
              <a:latin typeface="Calibri" panose="020F0502020204030204" pitchFamily="34" charset="0"/>
              <a:ea typeface="Calibri" panose="020F0502020204030204" pitchFamily="34" charset="0"/>
            </a:endParaRPr>
          </a:p>
          <a:p>
            <a:pPr marL="75565" marR="222250" algn="just">
              <a:lnSpc>
                <a:spcPct val="150000"/>
              </a:lnSpc>
            </a:pPr>
            <a:endParaRPr lang="en-GB" sz="1200" dirty="0">
              <a:effectLst/>
              <a:latin typeface="Calibri" panose="020F0502020204030204" pitchFamily="34" charset="0"/>
              <a:ea typeface="Calibri" panose="020F0502020204030204" pitchFamily="34" charset="0"/>
            </a:endParaRPr>
          </a:p>
          <a:p>
            <a:pPr marL="75565"/>
            <a:r>
              <a:rPr lang="en-US" sz="1200" b="1" dirty="0">
                <a:effectLst/>
                <a:latin typeface="Calibri" panose="020F0502020204030204" pitchFamily="34" charset="0"/>
                <a:ea typeface="Calibri" panose="020F0502020204030204" pitchFamily="34" charset="0"/>
              </a:rPr>
              <a:t>Discussion</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(80%</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10</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to</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12</a:t>
            </a:r>
            <a:r>
              <a:rPr lang="en-US" sz="1200" b="1" spc="-5" dirty="0">
                <a:effectLst/>
                <a:latin typeface="Calibri" panose="020F0502020204030204" pitchFamily="34" charset="0"/>
                <a:ea typeface="Calibri" panose="020F0502020204030204" pitchFamily="34" charset="0"/>
              </a:rPr>
              <a:t> </a:t>
            </a:r>
            <a:r>
              <a:rPr lang="en-US" sz="1200" b="1" spc="-10" dirty="0">
                <a:effectLst/>
                <a:latin typeface="Calibri" panose="020F0502020204030204" pitchFamily="34" charset="0"/>
                <a:ea typeface="Calibri" panose="020F0502020204030204" pitchFamily="34" charset="0"/>
              </a:rPr>
              <a:t>minutes)</a:t>
            </a:r>
            <a:endParaRPr lang="en-GB" sz="1200" dirty="0">
              <a:effectLst/>
              <a:latin typeface="Calibri" panose="020F0502020204030204" pitchFamily="34" charset="0"/>
              <a:ea typeface="Calibri" panose="020F0502020204030204" pitchFamily="34" charset="0"/>
            </a:endParaRPr>
          </a:p>
          <a:p>
            <a:pPr marL="342900" marR="83820" lvl="0" indent="-342900" algn="just">
              <a:lnSpc>
                <a:spcPct val="147000"/>
              </a:lnSpc>
              <a:buSzPts val="1200"/>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In this section, you should </a:t>
            </a:r>
            <a:r>
              <a:rPr lang="en-US" sz="1200" spc="0" dirty="0" err="1">
                <a:effectLst/>
                <a:latin typeface="Calibri" panose="020F0502020204030204" pitchFamily="34" charset="0"/>
                <a:ea typeface="Symbol" panose="05050102010706020507" pitchFamily="18" charset="2"/>
                <a:cs typeface="Symbol" panose="05050102010706020507" pitchFamily="18" charset="2"/>
              </a:rPr>
              <a:t>summarise</a:t>
            </a:r>
            <a:r>
              <a:rPr lang="en-US" sz="1200" spc="0" dirty="0">
                <a:effectLst/>
                <a:latin typeface="Calibri" panose="020F0502020204030204" pitchFamily="34" charset="0"/>
                <a:ea typeface="Symbol" panose="05050102010706020507" pitchFamily="18" charset="2"/>
                <a:cs typeface="Symbol" panose="05050102010706020507" pitchFamily="18" charset="2"/>
              </a:rPr>
              <a:t> work on this topic that other researchers have conducted including their finding and provide any background on the topic that your readers should have before you present your own work.</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marR="85090" lvl="0" indent="-342900" algn="just">
              <a:lnSpc>
                <a:spcPct val="147000"/>
              </a:lnSpc>
              <a:spcBef>
                <a:spcPts val="75"/>
              </a:spcBef>
              <a:buSzPts val="1200"/>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Provide examples on how current affairs such as Brexit, Covid, Inflation, Economic Situation,</a:t>
            </a:r>
            <a:r>
              <a:rPr lang="en-US" sz="1200" spc="20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Global Retirement tide, Generation Gap are affecting recruitment and </a:t>
            </a:r>
            <a:r>
              <a:rPr lang="en-US" sz="1200" spc="-10" dirty="0">
                <a:effectLst/>
                <a:latin typeface="Calibri" panose="020F0502020204030204" pitchFamily="34" charset="0"/>
                <a:ea typeface="Symbol" panose="05050102010706020507" pitchFamily="18" charset="2"/>
                <a:cs typeface="Symbol" panose="05050102010706020507" pitchFamily="18" charset="2"/>
              </a:rPr>
              <a:t>retention.</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lgn="just">
              <a:spcBef>
                <a:spcPts val="80"/>
              </a:spcBef>
              <a:buSzPts val="1200"/>
              <a:buFont typeface="Symbol" panose="05050102010706020507" pitchFamily="18" charset="2"/>
              <a:buChar char=""/>
              <a:tabLst>
                <a:tab pos="532130"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What</a:t>
            </a:r>
            <a:r>
              <a:rPr lang="en-US" sz="1200" spc="-2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are</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potential</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solutions?</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Provide industry</a:t>
            </a:r>
            <a:r>
              <a:rPr lang="en-US" sz="1200" spc="-2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examples</a:t>
            </a:r>
            <a:r>
              <a:rPr lang="en-US" sz="1200" spc="-2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with</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10" dirty="0">
                <a:effectLst/>
                <a:latin typeface="Calibri" panose="020F0502020204030204" pitchFamily="34" charset="0"/>
                <a:ea typeface="Symbol" panose="05050102010706020507" pitchFamily="18" charset="2"/>
                <a:cs typeface="Symbol" panose="05050102010706020507" pitchFamily="18" charset="2"/>
              </a:rPr>
              <a:t>justification.</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marR="85725" lvl="0" indent="-342900" algn="just">
              <a:lnSpc>
                <a:spcPct val="146000"/>
              </a:lnSpc>
              <a:spcBef>
                <a:spcPts val="740"/>
              </a:spcBef>
              <a:buSzPts val="1200"/>
              <a:buFont typeface="Symbol" panose="05050102010706020507" pitchFamily="18" charset="2"/>
              <a:buChar char=""/>
              <a:tabLst>
                <a:tab pos="532765"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Suggest the importance of leadership and how you apply selected leadership style in </a:t>
            </a:r>
            <a:r>
              <a:rPr lang="en-US" sz="1200" spc="-20" dirty="0">
                <a:effectLst/>
                <a:latin typeface="Calibri" panose="020F0502020204030204" pitchFamily="34" charset="0"/>
                <a:ea typeface="Symbol" panose="05050102010706020507" pitchFamily="18" charset="2"/>
                <a:cs typeface="Symbol" panose="05050102010706020507" pitchFamily="18" charset="2"/>
              </a:rPr>
              <a:t>work.</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342900" lvl="0" indent="-342900" algn="just">
              <a:spcBef>
                <a:spcPts val="80"/>
              </a:spcBef>
              <a:buSzPts val="1200"/>
              <a:buFont typeface="Symbol" panose="05050102010706020507" pitchFamily="18" charset="2"/>
              <a:buChar char=""/>
              <a:tabLst>
                <a:tab pos="532130" algn="l"/>
              </a:tabLst>
            </a:pPr>
            <a:r>
              <a:rPr lang="en-US" sz="1200" spc="0" dirty="0">
                <a:effectLst/>
                <a:latin typeface="Calibri" panose="020F0502020204030204" pitchFamily="34" charset="0"/>
                <a:ea typeface="Symbol" panose="05050102010706020507" pitchFamily="18" charset="2"/>
                <a:cs typeface="Symbol" panose="05050102010706020507" pitchFamily="18" charset="2"/>
              </a:rPr>
              <a:t>How your</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analysis</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and</a:t>
            </a:r>
            <a:r>
              <a:rPr lang="en-US" sz="1200" spc="-10"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evaluation</a:t>
            </a:r>
            <a:r>
              <a:rPr lang="en-US" sz="1200" spc="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related</a:t>
            </a:r>
            <a:r>
              <a:rPr lang="en-US" sz="1200" spc="-15" dirty="0">
                <a:effectLst/>
                <a:latin typeface="Calibri" panose="020F0502020204030204" pitchFamily="34" charset="0"/>
                <a:ea typeface="Symbol" panose="05050102010706020507" pitchFamily="18" charset="2"/>
                <a:cs typeface="Symbol" panose="05050102010706020507" pitchFamily="18" charset="2"/>
              </a:rPr>
              <a:t> </a:t>
            </a:r>
            <a:r>
              <a:rPr lang="en-US" sz="1200" spc="0" dirty="0">
                <a:effectLst/>
                <a:latin typeface="Calibri" panose="020F0502020204030204" pitchFamily="34" charset="0"/>
                <a:ea typeface="Symbol" panose="05050102010706020507" pitchFamily="18" charset="2"/>
                <a:cs typeface="Symbol" panose="05050102010706020507" pitchFamily="18" charset="2"/>
              </a:rPr>
              <a:t>to F&amp;B</a:t>
            </a:r>
            <a:r>
              <a:rPr lang="en-US" sz="1200" spc="-20" dirty="0">
                <a:effectLst/>
                <a:latin typeface="Calibri" panose="020F0502020204030204" pitchFamily="34" charset="0"/>
                <a:ea typeface="Symbol" panose="05050102010706020507" pitchFamily="18" charset="2"/>
                <a:cs typeface="Symbol" panose="05050102010706020507" pitchFamily="18" charset="2"/>
              </a:rPr>
              <a:t> </a:t>
            </a:r>
            <a:r>
              <a:rPr lang="en-US" sz="1200" spc="-10" dirty="0">
                <a:effectLst/>
                <a:latin typeface="Calibri" panose="020F0502020204030204" pitchFamily="34" charset="0"/>
                <a:ea typeface="Symbol" panose="05050102010706020507" pitchFamily="18" charset="2"/>
                <a:cs typeface="Symbol" panose="05050102010706020507" pitchFamily="18" charset="2"/>
              </a:rPr>
              <a:t>department?</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endParaRPr lang="en-GB" dirty="0"/>
          </a:p>
        </p:txBody>
      </p:sp>
    </p:spTree>
    <p:extLst>
      <p:ext uri="{BB962C8B-B14F-4D97-AF65-F5344CB8AC3E}">
        <p14:creationId xmlns:p14="http://schemas.microsoft.com/office/powerpoint/2010/main" val="2420730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11AB063-E959-54ED-CF51-305718BD7676}"/>
              </a:ext>
            </a:extLst>
          </p:cNvPr>
          <p:cNvSpPr>
            <a:spLocks noGrp="1"/>
          </p:cNvSpPr>
          <p:nvPr>
            <p:ph type="body" idx="1"/>
          </p:nvPr>
        </p:nvSpPr>
        <p:spPr>
          <a:xfrm>
            <a:off x="381000" y="381000"/>
            <a:ext cx="9982200" cy="2490041"/>
          </a:xfrm>
        </p:spPr>
        <p:txBody>
          <a:bodyPr/>
          <a:lstStyle/>
          <a:p>
            <a:pPr marL="75565">
              <a:spcBef>
                <a:spcPts val="5"/>
              </a:spcBef>
            </a:pPr>
            <a:r>
              <a:rPr lang="en-US" sz="1200" b="1" dirty="0">
                <a:effectLst/>
                <a:latin typeface="Calibri" panose="020F0502020204030204" pitchFamily="34" charset="0"/>
                <a:ea typeface="Calibri" panose="020F0502020204030204" pitchFamily="34" charset="0"/>
              </a:rPr>
              <a:t>Evaluation</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and Conclusion</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(10%</a:t>
            </a:r>
            <a:r>
              <a:rPr lang="en-US" sz="1200" b="1" spc="-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1</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to</a:t>
            </a:r>
            <a:r>
              <a:rPr lang="en-US" sz="1200" b="1" spc="-15"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2 </a:t>
            </a:r>
            <a:r>
              <a:rPr lang="en-US" sz="1200" b="1" spc="-10" dirty="0">
                <a:effectLst/>
                <a:latin typeface="Calibri" panose="020F0502020204030204" pitchFamily="34" charset="0"/>
                <a:ea typeface="Calibri" panose="020F0502020204030204" pitchFamily="34" charset="0"/>
              </a:rPr>
              <a:t>minutes)</a:t>
            </a:r>
            <a:endParaRPr lang="en-GB" sz="1200" dirty="0">
              <a:effectLst/>
              <a:latin typeface="Calibri" panose="020F0502020204030204" pitchFamily="34" charset="0"/>
              <a:ea typeface="Calibri" panose="020F0502020204030204" pitchFamily="34" charset="0"/>
            </a:endParaRPr>
          </a:p>
          <a:p>
            <a:pPr>
              <a:spcBef>
                <a:spcPts val="665"/>
              </a:spcBef>
            </a:pPr>
            <a:r>
              <a:rPr lang="en-US" sz="1200" b="1" dirty="0">
                <a:effectLst/>
                <a:latin typeface="Calibri" panose="020F0502020204030204" pitchFamily="34" charset="0"/>
                <a:ea typeface="Calibri" panose="020F0502020204030204" pitchFamily="34" charset="0"/>
              </a:rPr>
              <a:t> </a:t>
            </a:r>
            <a:endParaRPr lang="en-GB" sz="1200" dirty="0">
              <a:effectLst/>
              <a:latin typeface="Calibri" panose="020F0502020204030204" pitchFamily="34" charset="0"/>
              <a:ea typeface="Calibri" panose="020F0502020204030204" pitchFamily="34" charset="0"/>
            </a:endParaRPr>
          </a:p>
          <a:p>
            <a:pPr marL="342900" marR="86360" lvl="0" indent="-342900" algn="just">
              <a:lnSpc>
                <a:spcPct val="147000"/>
              </a:lnSpc>
              <a:buSzPts val="1200"/>
              <a:buFont typeface="Symbol" panose="05050102010706020507" pitchFamily="18" charset="2"/>
              <a:buChar char=""/>
              <a:tabLst>
                <a:tab pos="532765" algn="l"/>
              </a:tabLst>
            </a:pPr>
            <a:r>
              <a:rPr lang="en-US" sz="1200" spc="0" dirty="0" err="1">
                <a:effectLst/>
                <a:latin typeface="Calibri" panose="020F0502020204030204" pitchFamily="34" charset="0"/>
                <a:ea typeface="Symbol" panose="05050102010706020507" pitchFamily="18" charset="2"/>
                <a:cs typeface="Symbol" panose="05050102010706020507" pitchFamily="18" charset="2"/>
              </a:rPr>
              <a:t>Summarise</a:t>
            </a:r>
            <a:r>
              <a:rPr lang="en-US" sz="1200" spc="0" dirty="0">
                <a:effectLst/>
                <a:latin typeface="Calibri" panose="020F0502020204030204" pitchFamily="34" charset="0"/>
                <a:ea typeface="Symbol" panose="05050102010706020507" pitchFamily="18" charset="2"/>
                <a:cs typeface="Symbol" panose="05050102010706020507" pitchFamily="18" charset="2"/>
              </a:rPr>
              <a:t> your main work and findings as well as the implications of your work, including solutions as recommendations to the business.</a:t>
            </a:r>
            <a:endParaRPr lang="en-GB" sz="1200" spc="0" dirty="0">
              <a:effectLst/>
              <a:latin typeface="Calibri" panose="020F0502020204030204" pitchFamily="34" charset="0"/>
              <a:ea typeface="Symbol" panose="05050102010706020507" pitchFamily="18" charset="2"/>
              <a:cs typeface="Symbol" panose="05050102010706020507" pitchFamily="18" charset="2"/>
            </a:endParaRPr>
          </a:p>
          <a:p>
            <a:pPr marL="75565">
              <a:spcBef>
                <a:spcPts val="1455"/>
              </a:spcBef>
            </a:pPr>
            <a:r>
              <a:rPr lang="en-US" sz="1200" b="1" dirty="0">
                <a:effectLst/>
                <a:latin typeface="Calibri" panose="020F0502020204030204" pitchFamily="34" charset="0"/>
                <a:ea typeface="Calibri" panose="020F0502020204030204" pitchFamily="34" charset="0"/>
              </a:rPr>
              <a:t>List</a:t>
            </a:r>
            <a:r>
              <a:rPr lang="en-US" sz="1200" b="1" spc="-10" dirty="0">
                <a:effectLst/>
                <a:latin typeface="Calibri" panose="020F0502020204030204" pitchFamily="34" charset="0"/>
                <a:ea typeface="Calibri" panose="020F0502020204030204" pitchFamily="34" charset="0"/>
              </a:rPr>
              <a:t> </a:t>
            </a:r>
            <a:r>
              <a:rPr lang="en-US" sz="1200" b="1" dirty="0">
                <a:effectLst/>
                <a:latin typeface="Calibri" panose="020F0502020204030204" pitchFamily="34" charset="0"/>
                <a:ea typeface="Calibri" panose="020F0502020204030204" pitchFamily="34" charset="0"/>
              </a:rPr>
              <a:t>of </a:t>
            </a:r>
            <a:r>
              <a:rPr lang="en-US" sz="1200" b="1" spc="-10" dirty="0">
                <a:effectLst/>
                <a:latin typeface="Calibri" panose="020F0502020204030204" pitchFamily="34" charset="0"/>
                <a:ea typeface="Calibri" panose="020F0502020204030204" pitchFamily="34" charset="0"/>
              </a:rPr>
              <a:t>References</a:t>
            </a:r>
            <a:endParaRPr lang="en-GB" sz="1200" dirty="0">
              <a:effectLst/>
              <a:latin typeface="Calibri" panose="020F0502020204030204" pitchFamily="34" charset="0"/>
              <a:ea typeface="Calibri" panose="020F0502020204030204" pitchFamily="34" charset="0"/>
            </a:endParaRPr>
          </a:p>
          <a:p>
            <a:pPr>
              <a:spcBef>
                <a:spcPts val="660"/>
              </a:spcBef>
            </a:pPr>
            <a:r>
              <a:rPr lang="en-US" sz="1200" b="1" dirty="0">
                <a:effectLst/>
                <a:latin typeface="Calibri" panose="020F0502020204030204" pitchFamily="34" charset="0"/>
                <a:ea typeface="Calibri" panose="020F0502020204030204" pitchFamily="34" charset="0"/>
              </a:rPr>
              <a:t> </a:t>
            </a:r>
            <a:endParaRPr lang="en-GB" sz="1200" dirty="0">
              <a:effectLst/>
              <a:latin typeface="Calibri" panose="020F0502020204030204" pitchFamily="34" charset="0"/>
              <a:ea typeface="Calibri" panose="020F0502020204030204" pitchFamily="34" charset="0"/>
            </a:endParaRPr>
          </a:p>
          <a:p>
            <a:pPr marL="75565">
              <a:lnSpc>
                <a:spcPct val="150000"/>
              </a:lnSpc>
            </a:pPr>
            <a:r>
              <a:rPr lang="en-US" sz="1200" dirty="0">
                <a:effectLst/>
                <a:latin typeface="Calibri" panose="020F0502020204030204" pitchFamily="34" charset="0"/>
                <a:ea typeface="Calibri" panose="020F0502020204030204" pitchFamily="34" charset="0"/>
              </a:rPr>
              <a:t>You</a:t>
            </a:r>
            <a:r>
              <a:rPr lang="en-US" sz="1200" spc="1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must</a:t>
            </a:r>
            <a:r>
              <a:rPr lang="en-US" sz="1200" spc="1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include</a:t>
            </a:r>
            <a:r>
              <a:rPr lang="en-US" sz="1200" spc="1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in-text</a:t>
            </a:r>
            <a:r>
              <a:rPr lang="en-US" sz="1200" spc="1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citations,</a:t>
            </a:r>
            <a:r>
              <a:rPr lang="en-US" sz="1200" spc="13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along</a:t>
            </a:r>
            <a:r>
              <a:rPr lang="en-US" sz="1200" spc="12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with</a:t>
            </a:r>
            <a:r>
              <a:rPr lang="en-US" sz="1200" spc="1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a</a:t>
            </a:r>
            <a:r>
              <a:rPr lang="en-US" sz="1200" spc="12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Reference</a:t>
            </a:r>
            <a:r>
              <a:rPr lang="en-US" sz="1200" spc="1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List</a:t>
            </a:r>
            <a:r>
              <a:rPr lang="en-US" sz="1200" spc="13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that</a:t>
            </a:r>
            <a:r>
              <a:rPr lang="en-US" sz="1200" spc="1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conforms</a:t>
            </a:r>
            <a:r>
              <a:rPr lang="en-US" sz="1200" spc="125"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to</a:t>
            </a:r>
            <a:r>
              <a:rPr lang="en-US" sz="1200" spc="140" dirty="0">
                <a:effectLst/>
                <a:latin typeface="Calibri" panose="020F0502020204030204" pitchFamily="34" charset="0"/>
                <a:ea typeface="Calibri" panose="020F0502020204030204" pitchFamily="34" charset="0"/>
              </a:rPr>
              <a:t> </a:t>
            </a:r>
            <a:r>
              <a:rPr lang="en-US" sz="1200" dirty="0">
                <a:effectLst/>
                <a:latin typeface="Calibri" panose="020F0502020204030204" pitchFamily="34" charset="0"/>
                <a:ea typeface="Calibri" panose="020F0502020204030204" pitchFamily="34" charset="0"/>
              </a:rPr>
              <a:t>UWTSD’s Harvard Referencing Guide (copy available on Moodle).</a:t>
            </a:r>
          </a:p>
          <a:p>
            <a:pPr marL="75565">
              <a:lnSpc>
                <a:spcPct val="150000"/>
              </a:lnSpc>
            </a:pPr>
            <a:endParaRPr lang="en-US" sz="1200" dirty="0">
              <a:latin typeface="Calibri" panose="020F0502020204030204" pitchFamily="34" charset="0"/>
              <a:ea typeface="Calibri" panose="020F0502020204030204" pitchFamily="34" charset="0"/>
            </a:endParaRPr>
          </a:p>
          <a:p>
            <a:pPr marL="75565">
              <a:lnSpc>
                <a:spcPct val="150000"/>
              </a:lnSpc>
            </a:pPr>
            <a:r>
              <a:rPr lang="en-US" sz="1200" b="1" u="sng" dirty="0">
                <a:effectLst/>
                <a:latin typeface="Calibri" panose="020F0502020204030204" pitchFamily="34" charset="0"/>
                <a:ea typeface="Calibri" panose="020F0502020204030204" pitchFamily="34" charset="0"/>
              </a:rPr>
              <a:t>You will then present your presentation online on the 3</a:t>
            </a:r>
            <a:r>
              <a:rPr lang="en-US" sz="1200" b="1" u="sng" baseline="30000" dirty="0">
                <a:effectLst/>
                <a:latin typeface="Calibri" panose="020F0502020204030204" pitchFamily="34" charset="0"/>
                <a:ea typeface="Calibri" panose="020F0502020204030204" pitchFamily="34" charset="0"/>
              </a:rPr>
              <a:t>rd</a:t>
            </a:r>
            <a:r>
              <a:rPr lang="en-US" sz="1200" b="1" u="sng" dirty="0">
                <a:effectLst/>
                <a:latin typeface="Calibri" panose="020F0502020204030204" pitchFamily="34" charset="0"/>
                <a:ea typeface="Calibri" panose="020F0502020204030204" pitchFamily="34" charset="0"/>
              </a:rPr>
              <a:t> of March during class. </a:t>
            </a:r>
            <a:endParaRPr lang="en-GB" sz="1200" b="1" u="sng" dirty="0">
              <a:effectLst/>
              <a:latin typeface="Calibri" panose="020F0502020204030204" pitchFamily="34" charset="0"/>
              <a:ea typeface="Calibri" panose="020F0502020204030204" pitchFamily="34" charset="0"/>
            </a:endParaRPr>
          </a:p>
          <a:p>
            <a:endParaRPr lang="en-GB" dirty="0"/>
          </a:p>
        </p:txBody>
      </p:sp>
    </p:spTree>
    <p:extLst>
      <p:ext uri="{BB962C8B-B14F-4D97-AF65-F5344CB8AC3E}">
        <p14:creationId xmlns:p14="http://schemas.microsoft.com/office/powerpoint/2010/main" val="1878662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04494" y="586486"/>
            <a:ext cx="2566670" cy="696595"/>
          </a:xfrm>
          <a:prstGeom prst="rect">
            <a:avLst/>
          </a:prstGeom>
        </p:spPr>
        <p:txBody>
          <a:bodyPr vert="horz" wrap="square" lIns="0" tIns="13335" rIns="0" bIns="0" rtlCol="0">
            <a:spAutoFit/>
          </a:bodyPr>
          <a:lstStyle/>
          <a:p>
            <a:pPr marL="12700">
              <a:lnSpc>
                <a:spcPct val="100000"/>
              </a:lnSpc>
              <a:spcBef>
                <a:spcPts val="105"/>
              </a:spcBef>
            </a:pPr>
            <a:r>
              <a:rPr spc="-10" dirty="0"/>
              <a:t>Submission</a:t>
            </a:r>
          </a:p>
        </p:txBody>
      </p:sp>
      <p:sp>
        <p:nvSpPr>
          <p:cNvPr id="3" name="object 3"/>
          <p:cNvSpPr txBox="1"/>
          <p:nvPr/>
        </p:nvSpPr>
        <p:spPr>
          <a:xfrm>
            <a:off x="704494" y="1642617"/>
            <a:ext cx="10322560" cy="3395979"/>
          </a:xfrm>
          <a:prstGeom prst="rect">
            <a:avLst/>
          </a:prstGeom>
        </p:spPr>
        <p:txBody>
          <a:bodyPr vert="horz" wrap="square" lIns="0" tIns="12700" rIns="0" bIns="0" rtlCol="0">
            <a:spAutoFit/>
          </a:bodyPr>
          <a:lstStyle/>
          <a:p>
            <a:pPr marL="12700">
              <a:lnSpc>
                <a:spcPct val="100000"/>
              </a:lnSpc>
              <a:spcBef>
                <a:spcPts val="100"/>
              </a:spcBef>
            </a:pPr>
            <a:r>
              <a:rPr sz="2400" dirty="0">
                <a:latin typeface="Calibri"/>
                <a:cs typeface="Calibri"/>
              </a:rPr>
              <a:t>*Submission</a:t>
            </a:r>
            <a:r>
              <a:rPr sz="2400" spc="-40" dirty="0">
                <a:latin typeface="Calibri"/>
                <a:cs typeface="Calibri"/>
              </a:rPr>
              <a:t> </a:t>
            </a:r>
            <a:r>
              <a:rPr sz="2400" dirty="0">
                <a:latin typeface="Calibri"/>
                <a:cs typeface="Calibri"/>
              </a:rPr>
              <a:t>File</a:t>
            </a:r>
            <a:r>
              <a:rPr sz="2400" spc="-55" dirty="0">
                <a:latin typeface="Calibri"/>
                <a:cs typeface="Calibri"/>
              </a:rPr>
              <a:t> </a:t>
            </a:r>
            <a:r>
              <a:rPr sz="2400" dirty="0">
                <a:latin typeface="Calibri"/>
                <a:cs typeface="Calibri"/>
              </a:rPr>
              <a:t>Name</a:t>
            </a:r>
            <a:r>
              <a:rPr sz="2400" spc="-55" dirty="0">
                <a:latin typeface="Calibri"/>
                <a:cs typeface="Calibri"/>
              </a:rPr>
              <a:t> </a:t>
            </a:r>
            <a:r>
              <a:rPr sz="2400" dirty="0">
                <a:latin typeface="Calibri"/>
                <a:cs typeface="Calibri"/>
              </a:rPr>
              <a:t>should</a:t>
            </a:r>
            <a:r>
              <a:rPr sz="2400" spc="-50" dirty="0">
                <a:latin typeface="Calibri"/>
                <a:cs typeface="Calibri"/>
              </a:rPr>
              <a:t> </a:t>
            </a:r>
            <a:r>
              <a:rPr sz="2400" dirty="0">
                <a:latin typeface="Calibri"/>
                <a:cs typeface="Calibri"/>
              </a:rPr>
              <a:t>be</a:t>
            </a:r>
            <a:r>
              <a:rPr sz="2400" spc="-40" dirty="0">
                <a:latin typeface="Calibri"/>
                <a:cs typeface="Calibri"/>
              </a:rPr>
              <a:t> </a:t>
            </a:r>
            <a:r>
              <a:rPr sz="2400" dirty="0">
                <a:latin typeface="Calibri"/>
                <a:cs typeface="Calibri"/>
              </a:rPr>
              <a:t>as</a:t>
            </a:r>
            <a:r>
              <a:rPr sz="2400" spc="-50" dirty="0">
                <a:latin typeface="Calibri"/>
                <a:cs typeface="Calibri"/>
              </a:rPr>
              <a:t> </a:t>
            </a:r>
            <a:r>
              <a:rPr sz="2400" spc="-10" dirty="0">
                <a:latin typeface="Calibri"/>
                <a:cs typeface="Calibri"/>
              </a:rPr>
              <a:t>follow:</a:t>
            </a:r>
            <a:endParaRPr sz="2400">
              <a:latin typeface="Calibri"/>
              <a:cs typeface="Calibri"/>
            </a:endParaRPr>
          </a:p>
          <a:p>
            <a:pPr marL="12700">
              <a:lnSpc>
                <a:spcPct val="100000"/>
              </a:lnSpc>
              <a:spcBef>
                <a:spcPts val="2435"/>
              </a:spcBef>
            </a:pPr>
            <a:r>
              <a:rPr sz="2400" dirty="0">
                <a:solidFill>
                  <a:srgbClr val="FF0000"/>
                </a:solidFill>
                <a:latin typeface="Calibri"/>
                <a:cs typeface="Calibri"/>
              </a:rPr>
              <a:t>First</a:t>
            </a:r>
            <a:r>
              <a:rPr sz="2400" spc="-114" dirty="0">
                <a:solidFill>
                  <a:srgbClr val="FF0000"/>
                </a:solidFill>
                <a:latin typeface="Calibri"/>
                <a:cs typeface="Calibri"/>
              </a:rPr>
              <a:t> </a:t>
            </a:r>
            <a:r>
              <a:rPr sz="2400" dirty="0">
                <a:solidFill>
                  <a:srgbClr val="FF0000"/>
                </a:solidFill>
                <a:latin typeface="Calibri"/>
                <a:cs typeface="Calibri"/>
              </a:rPr>
              <a:t>Name_Last</a:t>
            </a:r>
            <a:r>
              <a:rPr sz="2400" spc="-95" dirty="0">
                <a:solidFill>
                  <a:srgbClr val="FF0000"/>
                </a:solidFill>
                <a:latin typeface="Calibri"/>
                <a:cs typeface="Calibri"/>
              </a:rPr>
              <a:t> </a:t>
            </a:r>
            <a:r>
              <a:rPr sz="2400" spc="-10" dirty="0">
                <a:solidFill>
                  <a:srgbClr val="FF0000"/>
                </a:solidFill>
                <a:latin typeface="Calibri"/>
                <a:cs typeface="Calibri"/>
              </a:rPr>
              <a:t>Name_Student</a:t>
            </a:r>
            <a:r>
              <a:rPr sz="2400" spc="-95" dirty="0">
                <a:solidFill>
                  <a:srgbClr val="FF0000"/>
                </a:solidFill>
                <a:latin typeface="Calibri"/>
                <a:cs typeface="Calibri"/>
              </a:rPr>
              <a:t> </a:t>
            </a:r>
            <a:r>
              <a:rPr sz="2400" spc="-10" dirty="0">
                <a:solidFill>
                  <a:srgbClr val="FF0000"/>
                </a:solidFill>
                <a:latin typeface="Calibri"/>
                <a:cs typeface="Calibri"/>
              </a:rPr>
              <a:t>Nubmer</a:t>
            </a:r>
            <a:endParaRPr sz="2400">
              <a:latin typeface="Calibri"/>
              <a:cs typeface="Calibri"/>
            </a:endParaRPr>
          </a:p>
          <a:p>
            <a:pPr marL="12700">
              <a:lnSpc>
                <a:spcPct val="100000"/>
              </a:lnSpc>
              <a:spcBef>
                <a:spcPts val="2450"/>
              </a:spcBef>
            </a:pPr>
            <a:r>
              <a:rPr sz="2400" b="1" spc="-10" dirty="0">
                <a:latin typeface="Calibri"/>
                <a:cs typeface="Calibri"/>
              </a:rPr>
              <a:t>Alternative</a:t>
            </a:r>
            <a:r>
              <a:rPr sz="2400" b="1" spc="-65" dirty="0">
                <a:latin typeface="Calibri"/>
                <a:cs typeface="Calibri"/>
              </a:rPr>
              <a:t> </a:t>
            </a:r>
            <a:r>
              <a:rPr sz="2400" b="1" spc="-10" dirty="0">
                <a:latin typeface="Calibri"/>
                <a:cs typeface="Calibri"/>
              </a:rPr>
              <a:t>submission</a:t>
            </a:r>
            <a:r>
              <a:rPr sz="2400" b="1" spc="-85" dirty="0">
                <a:latin typeface="Calibri"/>
                <a:cs typeface="Calibri"/>
              </a:rPr>
              <a:t> </a:t>
            </a:r>
            <a:r>
              <a:rPr sz="2400" b="1" dirty="0">
                <a:latin typeface="Calibri"/>
                <a:cs typeface="Calibri"/>
              </a:rPr>
              <a:t>method</a:t>
            </a:r>
            <a:r>
              <a:rPr sz="2400" b="1" spc="-90" dirty="0">
                <a:latin typeface="Calibri"/>
                <a:cs typeface="Calibri"/>
              </a:rPr>
              <a:t> </a:t>
            </a:r>
            <a:r>
              <a:rPr sz="2400" b="1" dirty="0">
                <a:latin typeface="Calibri"/>
                <a:cs typeface="Calibri"/>
              </a:rPr>
              <a:t>(if</a:t>
            </a:r>
            <a:r>
              <a:rPr sz="2400" b="1" spc="-60" dirty="0">
                <a:latin typeface="Calibri"/>
                <a:cs typeface="Calibri"/>
              </a:rPr>
              <a:t> </a:t>
            </a:r>
            <a:r>
              <a:rPr sz="2400" b="1" spc="-10" dirty="0">
                <a:latin typeface="Calibri"/>
                <a:cs typeface="Calibri"/>
              </a:rPr>
              <a:t>applicable):</a:t>
            </a:r>
            <a:endParaRPr sz="2400">
              <a:latin typeface="Calibri"/>
              <a:cs typeface="Calibri"/>
            </a:endParaRPr>
          </a:p>
          <a:p>
            <a:pPr marL="12700" marR="5080">
              <a:lnSpc>
                <a:spcPct val="90000"/>
              </a:lnSpc>
              <a:spcBef>
                <a:spcPts val="2640"/>
              </a:spcBef>
            </a:pPr>
            <a:r>
              <a:rPr sz="2400" b="1" dirty="0">
                <a:latin typeface="Calibri"/>
                <a:cs typeface="Calibri"/>
              </a:rPr>
              <a:t>Late</a:t>
            </a:r>
            <a:r>
              <a:rPr sz="2400" b="1" spc="-55" dirty="0">
                <a:latin typeface="Calibri"/>
                <a:cs typeface="Calibri"/>
              </a:rPr>
              <a:t> </a:t>
            </a:r>
            <a:r>
              <a:rPr sz="2400" b="1" dirty="0">
                <a:latin typeface="Calibri"/>
                <a:cs typeface="Calibri"/>
              </a:rPr>
              <a:t>submission</a:t>
            </a:r>
            <a:r>
              <a:rPr sz="2400" b="1" spc="-50" dirty="0">
                <a:latin typeface="Calibri"/>
                <a:cs typeface="Calibri"/>
              </a:rPr>
              <a:t> </a:t>
            </a:r>
            <a:r>
              <a:rPr sz="2400" b="1" dirty="0">
                <a:latin typeface="Calibri"/>
                <a:cs typeface="Calibri"/>
              </a:rPr>
              <a:t>of</a:t>
            </a:r>
            <a:r>
              <a:rPr sz="2400" b="1" spc="-55" dirty="0">
                <a:latin typeface="Calibri"/>
                <a:cs typeface="Calibri"/>
              </a:rPr>
              <a:t> </a:t>
            </a:r>
            <a:r>
              <a:rPr sz="2400" b="1" dirty="0">
                <a:latin typeface="Calibri"/>
                <a:cs typeface="Calibri"/>
              </a:rPr>
              <a:t>the</a:t>
            </a:r>
            <a:r>
              <a:rPr sz="2400" b="1" spc="-45" dirty="0">
                <a:latin typeface="Calibri"/>
                <a:cs typeface="Calibri"/>
              </a:rPr>
              <a:t> </a:t>
            </a:r>
            <a:r>
              <a:rPr sz="2400" b="1" dirty="0">
                <a:latin typeface="Calibri"/>
                <a:cs typeface="Calibri"/>
              </a:rPr>
              <a:t>assessment</a:t>
            </a:r>
            <a:r>
              <a:rPr sz="2400" b="1" spc="-50" dirty="0">
                <a:latin typeface="Calibri"/>
                <a:cs typeface="Calibri"/>
              </a:rPr>
              <a:t> </a:t>
            </a:r>
            <a:r>
              <a:rPr sz="2400" b="1" dirty="0">
                <a:latin typeface="Calibri"/>
                <a:cs typeface="Calibri"/>
              </a:rPr>
              <a:t>will</a:t>
            </a:r>
            <a:r>
              <a:rPr sz="2400" b="1" spc="-70" dirty="0">
                <a:latin typeface="Calibri"/>
                <a:cs typeface="Calibri"/>
              </a:rPr>
              <a:t> </a:t>
            </a:r>
            <a:r>
              <a:rPr sz="2400" b="1" dirty="0">
                <a:latin typeface="Calibri"/>
                <a:cs typeface="Calibri"/>
              </a:rPr>
              <a:t>result</a:t>
            </a:r>
            <a:r>
              <a:rPr sz="2400" b="1" spc="-50" dirty="0">
                <a:latin typeface="Calibri"/>
                <a:cs typeface="Calibri"/>
              </a:rPr>
              <a:t> </a:t>
            </a:r>
            <a:r>
              <a:rPr sz="2400" b="1" dirty="0">
                <a:latin typeface="Calibri"/>
                <a:cs typeface="Calibri"/>
              </a:rPr>
              <a:t>in</a:t>
            </a:r>
            <a:r>
              <a:rPr sz="2400" b="1" spc="-50" dirty="0">
                <a:latin typeface="Calibri"/>
                <a:cs typeface="Calibri"/>
              </a:rPr>
              <a:t> </a:t>
            </a:r>
            <a:r>
              <a:rPr sz="2400" b="1" dirty="0">
                <a:latin typeface="Calibri"/>
                <a:cs typeface="Calibri"/>
              </a:rPr>
              <a:t>a</a:t>
            </a:r>
            <a:r>
              <a:rPr sz="2400" b="1" spc="-50" dirty="0">
                <a:latin typeface="Calibri"/>
                <a:cs typeface="Calibri"/>
              </a:rPr>
              <a:t> </a:t>
            </a:r>
            <a:r>
              <a:rPr sz="2400" b="1" dirty="0">
                <a:latin typeface="Calibri"/>
                <a:cs typeface="Calibri"/>
              </a:rPr>
              <a:t>late</a:t>
            </a:r>
            <a:r>
              <a:rPr sz="2400" b="1" spc="-45" dirty="0">
                <a:latin typeface="Calibri"/>
                <a:cs typeface="Calibri"/>
              </a:rPr>
              <a:t> </a:t>
            </a:r>
            <a:r>
              <a:rPr sz="2400" b="1" dirty="0">
                <a:latin typeface="Calibri"/>
                <a:cs typeface="Calibri"/>
              </a:rPr>
              <a:t>penalty</a:t>
            </a:r>
            <a:r>
              <a:rPr sz="2400" b="1" spc="-45" dirty="0">
                <a:latin typeface="Calibri"/>
                <a:cs typeface="Calibri"/>
              </a:rPr>
              <a:t> </a:t>
            </a:r>
            <a:r>
              <a:rPr sz="2400" b="1" dirty="0">
                <a:latin typeface="Calibri"/>
                <a:cs typeface="Calibri"/>
              </a:rPr>
              <a:t>mark.</a:t>
            </a:r>
            <a:r>
              <a:rPr sz="2400" b="1" spc="140" dirty="0">
                <a:latin typeface="Calibri"/>
                <a:cs typeface="Calibri"/>
              </a:rPr>
              <a:t> </a:t>
            </a:r>
            <a:r>
              <a:rPr sz="2400" b="1" dirty="0">
                <a:latin typeface="Calibri"/>
                <a:cs typeface="Calibri"/>
              </a:rPr>
              <a:t>Penalties</a:t>
            </a:r>
            <a:r>
              <a:rPr sz="2400" b="1" spc="-30" dirty="0">
                <a:latin typeface="Calibri"/>
                <a:cs typeface="Calibri"/>
              </a:rPr>
              <a:t> </a:t>
            </a:r>
            <a:r>
              <a:rPr sz="2400" b="1" spc="-25" dirty="0">
                <a:latin typeface="Calibri"/>
                <a:cs typeface="Calibri"/>
              </a:rPr>
              <a:t>for </a:t>
            </a:r>
            <a:r>
              <a:rPr sz="2400" b="1" dirty="0">
                <a:latin typeface="Calibri"/>
                <a:cs typeface="Calibri"/>
              </a:rPr>
              <a:t>late</a:t>
            </a:r>
            <a:r>
              <a:rPr sz="2400" b="1" spc="-20" dirty="0">
                <a:latin typeface="Calibri"/>
                <a:cs typeface="Calibri"/>
              </a:rPr>
              <a:t> </a:t>
            </a:r>
            <a:r>
              <a:rPr sz="2400" b="1" dirty="0">
                <a:latin typeface="Calibri"/>
                <a:cs typeface="Calibri"/>
              </a:rPr>
              <a:t>submission:</a:t>
            </a:r>
            <a:r>
              <a:rPr sz="2400" b="1" spc="-25" dirty="0">
                <a:latin typeface="Calibri"/>
                <a:cs typeface="Calibri"/>
              </a:rPr>
              <a:t> </a:t>
            </a:r>
            <a:r>
              <a:rPr sz="2400" b="1" dirty="0">
                <a:solidFill>
                  <a:srgbClr val="FF0000"/>
                </a:solidFill>
                <a:latin typeface="Calibri"/>
                <a:cs typeface="Calibri"/>
              </a:rPr>
              <a:t>Up</a:t>
            </a:r>
            <a:r>
              <a:rPr sz="2400" b="1" spc="-45" dirty="0">
                <a:solidFill>
                  <a:srgbClr val="FF0000"/>
                </a:solidFill>
                <a:latin typeface="Calibri"/>
                <a:cs typeface="Calibri"/>
              </a:rPr>
              <a:t> </a:t>
            </a:r>
            <a:r>
              <a:rPr sz="2400" b="1" dirty="0">
                <a:solidFill>
                  <a:srgbClr val="FF0000"/>
                </a:solidFill>
                <a:latin typeface="Calibri"/>
                <a:cs typeface="Calibri"/>
              </a:rPr>
              <a:t>to</a:t>
            </a:r>
            <a:r>
              <a:rPr sz="2400" b="1" spc="-20" dirty="0">
                <a:solidFill>
                  <a:srgbClr val="FF0000"/>
                </a:solidFill>
                <a:latin typeface="Calibri"/>
                <a:cs typeface="Calibri"/>
              </a:rPr>
              <a:t> </a:t>
            </a:r>
            <a:r>
              <a:rPr sz="2400" b="1" spc="-10" dirty="0">
                <a:solidFill>
                  <a:srgbClr val="FF0000"/>
                </a:solidFill>
                <a:latin typeface="Calibri"/>
                <a:cs typeface="Calibri"/>
              </a:rPr>
              <a:t>one-</a:t>
            </a:r>
            <a:r>
              <a:rPr sz="2400" b="1" dirty="0">
                <a:solidFill>
                  <a:srgbClr val="FF0000"/>
                </a:solidFill>
                <a:latin typeface="Calibri"/>
                <a:cs typeface="Calibri"/>
              </a:rPr>
              <a:t>week</a:t>
            </a:r>
            <a:r>
              <a:rPr sz="2400" b="1" spc="-35" dirty="0">
                <a:solidFill>
                  <a:srgbClr val="FF0000"/>
                </a:solidFill>
                <a:latin typeface="Calibri"/>
                <a:cs typeface="Calibri"/>
              </a:rPr>
              <a:t> </a:t>
            </a:r>
            <a:r>
              <a:rPr sz="2400" b="1" dirty="0">
                <a:solidFill>
                  <a:srgbClr val="FF0000"/>
                </a:solidFill>
                <a:latin typeface="Calibri"/>
                <a:cs typeface="Calibri"/>
              </a:rPr>
              <a:t>late,</a:t>
            </a:r>
            <a:r>
              <a:rPr sz="2400" b="1" spc="-20" dirty="0">
                <a:solidFill>
                  <a:srgbClr val="FF0000"/>
                </a:solidFill>
                <a:latin typeface="Calibri"/>
                <a:cs typeface="Calibri"/>
              </a:rPr>
              <a:t> </a:t>
            </a:r>
            <a:r>
              <a:rPr sz="2400" b="1" dirty="0">
                <a:solidFill>
                  <a:srgbClr val="FF0000"/>
                </a:solidFill>
                <a:latin typeface="Calibri"/>
                <a:cs typeface="Calibri"/>
              </a:rPr>
              <a:t>maximum</a:t>
            </a:r>
            <a:r>
              <a:rPr sz="2400" b="1" spc="-50" dirty="0">
                <a:solidFill>
                  <a:srgbClr val="FF0000"/>
                </a:solidFill>
                <a:latin typeface="Calibri"/>
                <a:cs typeface="Calibri"/>
              </a:rPr>
              <a:t> </a:t>
            </a:r>
            <a:r>
              <a:rPr sz="2400" b="1" dirty="0">
                <a:solidFill>
                  <a:srgbClr val="FF0000"/>
                </a:solidFill>
                <a:latin typeface="Calibri"/>
                <a:cs typeface="Calibri"/>
              </a:rPr>
              <a:t>mark</a:t>
            </a:r>
            <a:r>
              <a:rPr sz="2400" b="1" spc="-40" dirty="0">
                <a:solidFill>
                  <a:srgbClr val="FF0000"/>
                </a:solidFill>
                <a:latin typeface="Calibri"/>
                <a:cs typeface="Calibri"/>
              </a:rPr>
              <a:t> </a:t>
            </a:r>
            <a:r>
              <a:rPr sz="2400" b="1" dirty="0">
                <a:solidFill>
                  <a:srgbClr val="FF0000"/>
                </a:solidFill>
                <a:latin typeface="Calibri"/>
                <a:cs typeface="Calibri"/>
              </a:rPr>
              <a:t>of</a:t>
            </a:r>
            <a:r>
              <a:rPr sz="2400" b="1" spc="-25" dirty="0">
                <a:solidFill>
                  <a:srgbClr val="FF0000"/>
                </a:solidFill>
                <a:latin typeface="Calibri"/>
                <a:cs typeface="Calibri"/>
              </a:rPr>
              <a:t> </a:t>
            </a:r>
            <a:r>
              <a:rPr sz="2400" b="1" dirty="0">
                <a:solidFill>
                  <a:srgbClr val="FF0000"/>
                </a:solidFill>
                <a:latin typeface="Calibri"/>
                <a:cs typeface="Calibri"/>
              </a:rPr>
              <a:t>40%</a:t>
            </a:r>
            <a:r>
              <a:rPr sz="2400" b="1" dirty="0">
                <a:latin typeface="Calibri"/>
                <a:cs typeface="Calibri"/>
              </a:rPr>
              <a:t>.</a:t>
            </a:r>
            <a:r>
              <a:rPr sz="2400" b="1" spc="165" dirty="0">
                <a:latin typeface="Calibri"/>
                <a:cs typeface="Calibri"/>
              </a:rPr>
              <a:t> </a:t>
            </a:r>
            <a:r>
              <a:rPr sz="2400" b="1" dirty="0">
                <a:solidFill>
                  <a:srgbClr val="FF0000"/>
                </a:solidFill>
                <a:latin typeface="Calibri"/>
                <a:cs typeface="Calibri"/>
              </a:rPr>
              <a:t>Over</a:t>
            </a:r>
            <a:r>
              <a:rPr sz="2400" b="1" spc="-40" dirty="0">
                <a:solidFill>
                  <a:srgbClr val="FF0000"/>
                </a:solidFill>
                <a:latin typeface="Calibri"/>
                <a:cs typeface="Calibri"/>
              </a:rPr>
              <a:t> </a:t>
            </a:r>
            <a:r>
              <a:rPr sz="2400" b="1" dirty="0">
                <a:solidFill>
                  <a:srgbClr val="FF0000"/>
                </a:solidFill>
                <a:latin typeface="Calibri"/>
                <a:cs typeface="Calibri"/>
              </a:rPr>
              <a:t>one</a:t>
            </a:r>
            <a:r>
              <a:rPr sz="2400" b="1" spc="-25" dirty="0">
                <a:solidFill>
                  <a:srgbClr val="FF0000"/>
                </a:solidFill>
                <a:latin typeface="Calibri"/>
                <a:cs typeface="Calibri"/>
              </a:rPr>
              <a:t> </a:t>
            </a:r>
            <a:r>
              <a:rPr sz="2400" b="1" spc="-20" dirty="0">
                <a:solidFill>
                  <a:srgbClr val="FF0000"/>
                </a:solidFill>
                <a:latin typeface="Calibri"/>
                <a:cs typeface="Calibri"/>
              </a:rPr>
              <a:t>week </a:t>
            </a:r>
            <a:r>
              <a:rPr sz="2400" b="1" dirty="0">
                <a:solidFill>
                  <a:srgbClr val="FF0000"/>
                </a:solidFill>
                <a:latin typeface="Calibri"/>
                <a:cs typeface="Calibri"/>
              </a:rPr>
              <a:t>late,</a:t>
            </a:r>
            <a:r>
              <a:rPr sz="2400" b="1" spc="-40" dirty="0">
                <a:solidFill>
                  <a:srgbClr val="FF0000"/>
                </a:solidFill>
                <a:latin typeface="Calibri"/>
                <a:cs typeface="Calibri"/>
              </a:rPr>
              <a:t> </a:t>
            </a:r>
            <a:r>
              <a:rPr sz="2400" b="1" dirty="0">
                <a:solidFill>
                  <a:srgbClr val="FF0000"/>
                </a:solidFill>
                <a:latin typeface="Calibri"/>
                <a:cs typeface="Calibri"/>
              </a:rPr>
              <a:t>0%.</a:t>
            </a:r>
            <a:r>
              <a:rPr sz="2400" b="1" spc="-70" dirty="0">
                <a:solidFill>
                  <a:srgbClr val="FF0000"/>
                </a:solidFill>
                <a:latin typeface="Calibri"/>
                <a:cs typeface="Calibri"/>
              </a:rPr>
              <a:t> </a:t>
            </a:r>
            <a:r>
              <a:rPr sz="2400" b="1" dirty="0">
                <a:latin typeface="Calibri"/>
                <a:cs typeface="Calibri"/>
              </a:rPr>
              <a:t>Only</a:t>
            </a:r>
            <a:r>
              <a:rPr sz="2400" b="1" spc="-45" dirty="0">
                <a:latin typeface="Calibri"/>
                <a:cs typeface="Calibri"/>
              </a:rPr>
              <a:t> </a:t>
            </a:r>
            <a:r>
              <a:rPr sz="2400" b="1" dirty="0">
                <a:latin typeface="Calibri"/>
                <a:cs typeface="Calibri"/>
              </a:rPr>
              <a:t>the</a:t>
            </a:r>
            <a:r>
              <a:rPr sz="2400" b="1" spc="-40" dirty="0">
                <a:latin typeface="Calibri"/>
                <a:cs typeface="Calibri"/>
              </a:rPr>
              <a:t> </a:t>
            </a:r>
            <a:r>
              <a:rPr sz="2400" b="1" dirty="0">
                <a:latin typeface="Calibri"/>
                <a:cs typeface="Calibri"/>
              </a:rPr>
              <a:t>Extenuating</a:t>
            </a:r>
            <a:r>
              <a:rPr sz="2400" b="1" spc="-45" dirty="0">
                <a:latin typeface="Calibri"/>
                <a:cs typeface="Calibri"/>
              </a:rPr>
              <a:t> </a:t>
            </a:r>
            <a:r>
              <a:rPr sz="2400" b="1" dirty="0">
                <a:latin typeface="Calibri"/>
                <a:cs typeface="Calibri"/>
              </a:rPr>
              <a:t>Circumstances</a:t>
            </a:r>
            <a:r>
              <a:rPr sz="2400" b="1" spc="-50" dirty="0">
                <a:latin typeface="Calibri"/>
                <a:cs typeface="Calibri"/>
              </a:rPr>
              <a:t> </a:t>
            </a:r>
            <a:r>
              <a:rPr sz="2400" b="1" dirty="0">
                <a:latin typeface="Calibri"/>
                <a:cs typeface="Calibri"/>
              </a:rPr>
              <a:t>Panel</a:t>
            </a:r>
            <a:r>
              <a:rPr sz="2400" b="1" spc="-50" dirty="0">
                <a:latin typeface="Calibri"/>
                <a:cs typeface="Calibri"/>
              </a:rPr>
              <a:t> </a:t>
            </a:r>
            <a:r>
              <a:rPr sz="2400" b="1" dirty="0">
                <a:latin typeface="Calibri"/>
                <a:cs typeface="Calibri"/>
              </a:rPr>
              <a:t>may</a:t>
            </a:r>
            <a:r>
              <a:rPr sz="2400" b="1" spc="-60" dirty="0">
                <a:latin typeface="Calibri"/>
                <a:cs typeface="Calibri"/>
              </a:rPr>
              <a:t> </a:t>
            </a:r>
            <a:r>
              <a:rPr sz="2400" b="1" dirty="0">
                <a:latin typeface="Calibri"/>
                <a:cs typeface="Calibri"/>
              </a:rPr>
              <a:t>approve</a:t>
            </a:r>
            <a:r>
              <a:rPr sz="2400" b="1" spc="-55" dirty="0">
                <a:latin typeface="Calibri"/>
                <a:cs typeface="Calibri"/>
              </a:rPr>
              <a:t> </a:t>
            </a:r>
            <a:r>
              <a:rPr sz="2400" b="1" dirty="0">
                <a:latin typeface="Calibri"/>
                <a:cs typeface="Calibri"/>
              </a:rPr>
              <a:t>a</a:t>
            </a:r>
            <a:r>
              <a:rPr sz="2400" b="1" spc="-60" dirty="0">
                <a:latin typeface="Calibri"/>
                <a:cs typeface="Calibri"/>
              </a:rPr>
              <a:t> </a:t>
            </a:r>
            <a:r>
              <a:rPr sz="2400" b="1" dirty="0">
                <a:latin typeface="Calibri"/>
                <a:cs typeface="Calibri"/>
              </a:rPr>
              <a:t>change</a:t>
            </a:r>
            <a:r>
              <a:rPr sz="2400" b="1" spc="-50" dirty="0">
                <a:latin typeface="Calibri"/>
                <a:cs typeface="Calibri"/>
              </a:rPr>
              <a:t> </a:t>
            </a:r>
            <a:r>
              <a:rPr sz="2400" b="1" spc="-25" dirty="0">
                <a:latin typeface="Calibri"/>
                <a:cs typeface="Calibri"/>
              </a:rPr>
              <a:t>to </a:t>
            </a:r>
            <a:r>
              <a:rPr sz="2400" b="1" dirty="0">
                <a:latin typeface="Calibri"/>
                <a:cs typeface="Calibri"/>
              </a:rPr>
              <a:t>submission</a:t>
            </a:r>
            <a:r>
              <a:rPr sz="2400" b="1" spc="-85" dirty="0">
                <a:latin typeface="Calibri"/>
                <a:cs typeface="Calibri"/>
              </a:rPr>
              <a:t> </a:t>
            </a:r>
            <a:r>
              <a:rPr sz="2400" b="1" spc="-10" dirty="0">
                <a:latin typeface="Calibri"/>
                <a:cs typeface="Calibri"/>
              </a:rPr>
              <a:t>dates.</a:t>
            </a:r>
            <a:endParaRPr sz="2400">
              <a:latin typeface="Calibri"/>
              <a:cs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5087" rIns="0" bIns="0" rtlCol="0">
            <a:spAutoFit/>
          </a:bodyPr>
          <a:lstStyle/>
          <a:p>
            <a:pPr marL="12700">
              <a:lnSpc>
                <a:spcPct val="100000"/>
              </a:lnSpc>
              <a:spcBef>
                <a:spcPts val="105"/>
              </a:spcBef>
            </a:pPr>
            <a:r>
              <a:rPr dirty="0"/>
              <a:t>Extenuating</a:t>
            </a:r>
            <a:r>
              <a:rPr spc="-10" dirty="0"/>
              <a:t> Circumstances</a:t>
            </a:r>
          </a:p>
        </p:txBody>
      </p:sp>
      <p:sp>
        <p:nvSpPr>
          <p:cNvPr id="5" name="TextBox 4">
            <a:extLst>
              <a:ext uri="{FF2B5EF4-FFF2-40B4-BE49-F238E27FC236}">
                <a16:creationId xmlns:a16="http://schemas.microsoft.com/office/drawing/2014/main" id="{D4F1ECF6-EBB6-B70C-4F72-16AABABB48AD}"/>
              </a:ext>
            </a:extLst>
          </p:cNvPr>
          <p:cNvSpPr txBox="1"/>
          <p:nvPr/>
        </p:nvSpPr>
        <p:spPr>
          <a:xfrm>
            <a:off x="838200" y="1524000"/>
            <a:ext cx="10820400" cy="2862322"/>
          </a:xfrm>
          <a:prstGeom prst="rect">
            <a:avLst/>
          </a:prstGeom>
          <a:noFill/>
        </p:spPr>
        <p:txBody>
          <a:bodyPr wrap="square">
            <a:spAutoFit/>
          </a:bodyPr>
          <a:lstStyle/>
          <a:p>
            <a:r>
              <a:rPr lang="en-US" dirty="0"/>
              <a:t>As previously mentioned there may be times when an extension is required, in order to apply for EC you are required to submit a form. </a:t>
            </a:r>
          </a:p>
          <a:p>
            <a:r>
              <a:rPr lang="en-US" dirty="0"/>
              <a:t>It is important to know that this form must be submitted with the correct information and be submitted as soon as you possibly can. EC is not an excuse to ask for more time because you forgot or left things until the last minute, you will be expected to provide evidence to secure your extension.</a:t>
            </a:r>
          </a:p>
          <a:p>
            <a:endParaRPr lang="en-US" dirty="0"/>
          </a:p>
          <a:p>
            <a:endParaRPr lang="en-US" dirty="0"/>
          </a:p>
          <a:p>
            <a:r>
              <a:rPr lang="en-US" dirty="0"/>
              <a:t>If you require EC please click on the link and follow the instructions.</a:t>
            </a:r>
          </a:p>
          <a:p>
            <a:endParaRPr lang="en-US" dirty="0"/>
          </a:p>
          <a:p>
            <a:endParaRPr lang="en-GB" dirty="0"/>
          </a:p>
        </p:txBody>
      </p:sp>
      <p:sp>
        <p:nvSpPr>
          <p:cNvPr id="6" name="Rectangle 1">
            <a:extLst>
              <a:ext uri="{FF2B5EF4-FFF2-40B4-BE49-F238E27FC236}">
                <a16:creationId xmlns:a16="http://schemas.microsoft.com/office/drawing/2014/main" id="{407C4338-1D07-A2B4-8B75-4869153E94F9}"/>
              </a:ext>
            </a:extLst>
          </p:cNvPr>
          <p:cNvSpPr>
            <a:spLocks noChangeArrowheads="1"/>
          </p:cNvSpPr>
          <p:nvPr/>
        </p:nvSpPr>
        <p:spPr bwMode="auto">
          <a:xfrm>
            <a:off x="2590800" y="4343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2"/>
              </a:rPr>
              <a:t>MyTSD_Form_Extenuating_Circumstances_STU_Guide_1.0 4 (1).pdf</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557019" y="2091893"/>
            <a:ext cx="2651125" cy="2056764"/>
          </a:xfrm>
          <a:prstGeom prst="rect">
            <a:avLst/>
          </a:prstGeom>
        </p:spPr>
        <p:txBody>
          <a:bodyPr vert="horz" wrap="square" lIns="0" tIns="67945" rIns="0" bIns="0" rtlCol="0">
            <a:spAutoFit/>
          </a:bodyPr>
          <a:lstStyle/>
          <a:p>
            <a:pPr marL="12700" marR="5080">
              <a:lnSpc>
                <a:spcPct val="90000"/>
              </a:lnSpc>
              <a:spcBef>
                <a:spcPts val="535"/>
              </a:spcBef>
            </a:pPr>
            <a:r>
              <a:rPr sz="3600" b="1" u="sng" spc="-10" dirty="0">
                <a:uFill>
                  <a:solidFill>
                    <a:srgbClr val="000000"/>
                  </a:solidFill>
                </a:uFill>
                <a:latin typeface="Arial"/>
                <a:cs typeface="Arial"/>
              </a:rPr>
              <a:t>Academic</a:t>
            </a:r>
            <a:r>
              <a:rPr sz="3600" b="1" spc="-10" dirty="0">
                <a:latin typeface="Arial"/>
                <a:cs typeface="Arial"/>
              </a:rPr>
              <a:t> </a:t>
            </a:r>
            <a:r>
              <a:rPr sz="3600" b="1" u="sng" dirty="0">
                <a:uFill>
                  <a:solidFill>
                    <a:srgbClr val="000000"/>
                  </a:solidFill>
                </a:uFill>
                <a:latin typeface="Arial"/>
                <a:cs typeface="Arial"/>
              </a:rPr>
              <a:t>Writing</a:t>
            </a:r>
            <a:r>
              <a:rPr sz="3600" b="1" u="sng" spc="-200" dirty="0">
                <a:uFill>
                  <a:solidFill>
                    <a:srgbClr val="000000"/>
                  </a:solidFill>
                </a:uFill>
                <a:latin typeface="Arial"/>
                <a:cs typeface="Arial"/>
              </a:rPr>
              <a:t> </a:t>
            </a:r>
            <a:r>
              <a:rPr sz="3600" b="1" u="sng" spc="-20" dirty="0">
                <a:uFill>
                  <a:solidFill>
                    <a:srgbClr val="000000"/>
                  </a:solidFill>
                </a:uFill>
                <a:latin typeface="Arial"/>
                <a:cs typeface="Arial"/>
              </a:rPr>
              <a:t>Tips</a:t>
            </a:r>
            <a:r>
              <a:rPr sz="3600" b="1" spc="-20" dirty="0">
                <a:latin typeface="Arial"/>
                <a:cs typeface="Arial"/>
              </a:rPr>
              <a:t> </a:t>
            </a:r>
            <a:r>
              <a:rPr sz="3600" b="1" u="sng" dirty="0">
                <a:uFill>
                  <a:solidFill>
                    <a:srgbClr val="000000"/>
                  </a:solidFill>
                </a:uFill>
                <a:latin typeface="Arial"/>
                <a:cs typeface="Arial"/>
              </a:rPr>
              <a:t>Essays</a:t>
            </a:r>
            <a:r>
              <a:rPr sz="3600" b="1" u="sng" spc="-25" dirty="0">
                <a:uFill>
                  <a:solidFill>
                    <a:srgbClr val="000000"/>
                  </a:solidFill>
                </a:uFill>
                <a:latin typeface="Arial"/>
                <a:cs typeface="Arial"/>
              </a:rPr>
              <a:t> and</a:t>
            </a:r>
            <a:r>
              <a:rPr sz="3600" b="1" spc="-25" dirty="0">
                <a:latin typeface="Arial"/>
                <a:cs typeface="Arial"/>
              </a:rPr>
              <a:t> </a:t>
            </a:r>
            <a:r>
              <a:rPr sz="3600" b="1" u="sng" spc="-10" dirty="0">
                <a:uFill>
                  <a:solidFill>
                    <a:srgbClr val="000000"/>
                  </a:solidFill>
                </a:uFill>
                <a:latin typeface="Arial"/>
                <a:cs typeface="Arial"/>
              </a:rPr>
              <a:t>Reports</a:t>
            </a:r>
            <a:endParaRPr sz="3600">
              <a:latin typeface="Arial"/>
              <a:cs typeface="Arial"/>
            </a:endParaRPr>
          </a:p>
        </p:txBody>
      </p:sp>
      <p:pic>
        <p:nvPicPr>
          <p:cNvPr id="3" name="object 3"/>
          <p:cNvPicPr/>
          <p:nvPr/>
        </p:nvPicPr>
        <p:blipFill>
          <a:blip r:embed="rId2" cstate="print"/>
          <a:stretch>
            <a:fillRect/>
          </a:stretch>
        </p:blipFill>
        <p:spPr>
          <a:xfrm>
            <a:off x="5638800" y="304800"/>
            <a:ext cx="4996181" cy="5334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23824" y="602361"/>
            <a:ext cx="7022465" cy="696595"/>
          </a:xfrm>
          <a:prstGeom prst="rect">
            <a:avLst/>
          </a:prstGeom>
        </p:spPr>
        <p:txBody>
          <a:bodyPr vert="horz" wrap="square" lIns="0" tIns="13335" rIns="0" bIns="0" rtlCol="0">
            <a:spAutoFit/>
          </a:bodyPr>
          <a:lstStyle/>
          <a:p>
            <a:pPr marL="12700">
              <a:lnSpc>
                <a:spcPct val="100000"/>
              </a:lnSpc>
              <a:spcBef>
                <a:spcPts val="105"/>
              </a:spcBef>
            </a:pPr>
            <a:r>
              <a:rPr dirty="0"/>
              <a:t>Harvard</a:t>
            </a:r>
            <a:r>
              <a:rPr spc="-140" dirty="0"/>
              <a:t> </a:t>
            </a:r>
            <a:r>
              <a:rPr spc="-30" dirty="0"/>
              <a:t>Referencing</a:t>
            </a:r>
            <a:r>
              <a:rPr spc="-125" dirty="0"/>
              <a:t> </a:t>
            </a:r>
            <a:r>
              <a:rPr spc="-10" dirty="0"/>
              <a:t>Handbook</a:t>
            </a:r>
          </a:p>
        </p:txBody>
      </p:sp>
      <p:pic>
        <p:nvPicPr>
          <p:cNvPr id="3" name="object 3"/>
          <p:cNvPicPr/>
          <p:nvPr/>
        </p:nvPicPr>
        <p:blipFill>
          <a:blip r:embed="rId2" cstate="print"/>
          <a:stretch>
            <a:fillRect/>
          </a:stretch>
        </p:blipFill>
        <p:spPr>
          <a:xfrm>
            <a:off x="7776971" y="487680"/>
            <a:ext cx="4075176" cy="4594860"/>
          </a:xfrm>
          <a:prstGeom prst="rect">
            <a:avLst/>
          </a:prstGeom>
        </p:spPr>
      </p:pic>
      <p:sp>
        <p:nvSpPr>
          <p:cNvPr id="4" name="object 4"/>
          <p:cNvSpPr txBox="1"/>
          <p:nvPr/>
        </p:nvSpPr>
        <p:spPr>
          <a:xfrm>
            <a:off x="8346693" y="5240782"/>
            <a:ext cx="3237230" cy="299720"/>
          </a:xfrm>
          <a:prstGeom prst="rect">
            <a:avLst/>
          </a:prstGeom>
        </p:spPr>
        <p:txBody>
          <a:bodyPr vert="horz" wrap="square" lIns="0" tIns="12700" rIns="0" bIns="0" rtlCol="0">
            <a:spAutoFit/>
          </a:bodyPr>
          <a:lstStyle/>
          <a:p>
            <a:pPr marL="12700">
              <a:lnSpc>
                <a:spcPct val="100000"/>
              </a:lnSpc>
              <a:spcBef>
                <a:spcPts val="100"/>
              </a:spcBef>
            </a:pPr>
            <a:r>
              <a:rPr sz="1800" u="sng" dirty="0">
                <a:solidFill>
                  <a:srgbClr val="0462C1"/>
                </a:solidFill>
                <a:uFill>
                  <a:solidFill>
                    <a:srgbClr val="0462C1"/>
                  </a:solidFill>
                </a:uFill>
                <a:latin typeface="Arial MT"/>
                <a:cs typeface="Arial MT"/>
                <a:hlinkClick r:id="rId3"/>
              </a:rPr>
              <a:t>Referencing</a:t>
            </a:r>
            <a:r>
              <a:rPr sz="1800" u="sng" spc="-40" dirty="0">
                <a:solidFill>
                  <a:srgbClr val="0462C1"/>
                </a:solidFill>
                <a:uFill>
                  <a:solidFill>
                    <a:srgbClr val="0462C1"/>
                  </a:solidFill>
                </a:uFill>
                <a:latin typeface="Arial MT"/>
                <a:cs typeface="Arial MT"/>
                <a:hlinkClick r:id="rId3"/>
              </a:rPr>
              <a:t> </a:t>
            </a:r>
            <a:r>
              <a:rPr sz="1800" u="sng" dirty="0">
                <a:solidFill>
                  <a:srgbClr val="0462C1"/>
                </a:solidFill>
                <a:uFill>
                  <a:solidFill>
                    <a:srgbClr val="0462C1"/>
                  </a:solidFill>
                </a:uFill>
                <a:latin typeface="Arial MT"/>
                <a:cs typeface="Arial MT"/>
                <a:hlinkClick r:id="rId3"/>
              </a:rPr>
              <a:t>Handbook</a:t>
            </a:r>
            <a:r>
              <a:rPr sz="1800" u="sng" spc="-35" dirty="0">
                <a:solidFill>
                  <a:srgbClr val="0462C1"/>
                </a:solidFill>
                <a:uFill>
                  <a:solidFill>
                    <a:srgbClr val="0462C1"/>
                  </a:solidFill>
                </a:uFill>
                <a:latin typeface="Arial MT"/>
                <a:cs typeface="Arial MT"/>
                <a:hlinkClick r:id="rId3"/>
              </a:rPr>
              <a:t> </a:t>
            </a:r>
            <a:r>
              <a:rPr sz="1800" u="sng" spc="-10" dirty="0">
                <a:solidFill>
                  <a:srgbClr val="0462C1"/>
                </a:solidFill>
                <a:uFill>
                  <a:solidFill>
                    <a:srgbClr val="0462C1"/>
                  </a:solidFill>
                </a:uFill>
                <a:latin typeface="Arial MT"/>
                <a:cs typeface="Arial MT"/>
                <a:hlinkClick r:id="rId3"/>
              </a:rPr>
              <a:t>Harvard</a:t>
            </a:r>
            <a:endParaRPr sz="1800">
              <a:latin typeface="Arial MT"/>
              <a:cs typeface="Arial M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5087" rIns="0" bIns="0" rtlCol="0">
            <a:spAutoFit/>
          </a:bodyPr>
          <a:lstStyle/>
          <a:p>
            <a:pPr marL="12700">
              <a:lnSpc>
                <a:spcPct val="100000"/>
              </a:lnSpc>
              <a:spcBef>
                <a:spcPts val="105"/>
              </a:spcBef>
            </a:pPr>
            <a:r>
              <a:rPr spc="-30" dirty="0"/>
              <a:t>Referencing</a:t>
            </a:r>
          </a:p>
        </p:txBody>
      </p:sp>
      <p:pic>
        <p:nvPicPr>
          <p:cNvPr id="3" name="object 3"/>
          <p:cNvPicPr/>
          <p:nvPr/>
        </p:nvPicPr>
        <p:blipFill>
          <a:blip r:embed="rId2" cstate="print"/>
          <a:stretch>
            <a:fillRect/>
          </a:stretch>
        </p:blipFill>
        <p:spPr>
          <a:xfrm>
            <a:off x="4808220" y="153923"/>
            <a:ext cx="6461760" cy="5161788"/>
          </a:xfrm>
          <a:prstGeom prst="rect">
            <a:avLst/>
          </a:prstGeom>
        </p:spPr>
      </p:pic>
      <p:sp>
        <p:nvSpPr>
          <p:cNvPr id="6" name="TextBox 5">
            <a:extLst>
              <a:ext uri="{FF2B5EF4-FFF2-40B4-BE49-F238E27FC236}">
                <a16:creationId xmlns:a16="http://schemas.microsoft.com/office/drawing/2014/main" id="{04026206-7948-120F-F5EC-CEB5D6259747}"/>
              </a:ext>
            </a:extLst>
          </p:cNvPr>
          <p:cNvSpPr txBox="1"/>
          <p:nvPr/>
        </p:nvSpPr>
        <p:spPr>
          <a:xfrm>
            <a:off x="685800" y="2438400"/>
            <a:ext cx="2971800" cy="2862322"/>
          </a:xfrm>
          <a:prstGeom prst="rect">
            <a:avLst/>
          </a:prstGeom>
          <a:noFill/>
        </p:spPr>
        <p:txBody>
          <a:bodyPr wrap="square" rtlCol="0">
            <a:spAutoFit/>
          </a:bodyPr>
          <a:lstStyle/>
          <a:p>
            <a:r>
              <a:rPr lang="en-GB" dirty="0"/>
              <a:t>This PowerPoint will guide you.</a:t>
            </a:r>
          </a:p>
          <a:p>
            <a:endParaRPr lang="en-GB" dirty="0"/>
          </a:p>
          <a:p>
            <a:r>
              <a:rPr lang="en-GB" dirty="0">
                <a:hlinkClick r:id="rId3"/>
              </a:rPr>
              <a:t>https://uowtsd-my.sharepoint.com/personal/j_smith_uwtsd_ac_uk/Documents/Desktop/Modules/Intro%20to%20Harvard%20Referencing%202025.pptx</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5087" rIns="0" bIns="0" rtlCol="0">
            <a:spAutoFit/>
          </a:bodyPr>
          <a:lstStyle/>
          <a:p>
            <a:pPr marL="12700">
              <a:lnSpc>
                <a:spcPct val="100000"/>
              </a:lnSpc>
              <a:spcBef>
                <a:spcPts val="105"/>
              </a:spcBef>
            </a:pPr>
            <a:r>
              <a:rPr spc="-10" dirty="0"/>
              <a:t>Plagiarism</a:t>
            </a:r>
          </a:p>
        </p:txBody>
      </p:sp>
      <p:pic>
        <p:nvPicPr>
          <p:cNvPr id="3" name="object 3"/>
          <p:cNvPicPr/>
          <p:nvPr/>
        </p:nvPicPr>
        <p:blipFill>
          <a:blip r:embed="rId2" cstate="print"/>
          <a:stretch>
            <a:fillRect/>
          </a:stretch>
        </p:blipFill>
        <p:spPr>
          <a:xfrm>
            <a:off x="4870703" y="365759"/>
            <a:ext cx="6307836" cy="4939284"/>
          </a:xfrm>
          <a:prstGeom prst="rect">
            <a:avLst/>
          </a:prstGeom>
        </p:spPr>
      </p:pic>
      <p:sp>
        <p:nvSpPr>
          <p:cNvPr id="4" name="object 4"/>
          <p:cNvSpPr txBox="1"/>
          <p:nvPr/>
        </p:nvSpPr>
        <p:spPr>
          <a:xfrm>
            <a:off x="5309361" y="5324983"/>
            <a:ext cx="3632835" cy="299720"/>
          </a:xfrm>
          <a:prstGeom prst="rect">
            <a:avLst/>
          </a:prstGeom>
        </p:spPr>
        <p:txBody>
          <a:bodyPr vert="horz" wrap="square" lIns="0" tIns="12700" rIns="0" bIns="0" rtlCol="0">
            <a:spAutoFit/>
          </a:bodyPr>
          <a:lstStyle/>
          <a:p>
            <a:pPr marL="12700">
              <a:lnSpc>
                <a:spcPct val="100000"/>
              </a:lnSpc>
              <a:spcBef>
                <a:spcPts val="100"/>
              </a:spcBef>
            </a:pPr>
            <a:r>
              <a:rPr sz="1800" u="sng" spc="-10" dirty="0">
                <a:solidFill>
                  <a:srgbClr val="0462C1"/>
                </a:solidFill>
                <a:uFill>
                  <a:solidFill>
                    <a:srgbClr val="0462C1"/>
                  </a:solidFill>
                </a:uFill>
                <a:latin typeface="Calibri"/>
                <a:cs typeface="Calibri"/>
                <a:hlinkClick r:id="rId3"/>
              </a:rPr>
              <a:t>PowerPoint</a:t>
            </a:r>
            <a:r>
              <a:rPr sz="1800" u="sng" spc="-70" dirty="0">
                <a:solidFill>
                  <a:srgbClr val="0462C1"/>
                </a:solidFill>
                <a:uFill>
                  <a:solidFill>
                    <a:srgbClr val="0462C1"/>
                  </a:solidFill>
                </a:uFill>
                <a:latin typeface="Calibri"/>
                <a:cs typeface="Calibri"/>
                <a:hlinkClick r:id="rId3"/>
              </a:rPr>
              <a:t> </a:t>
            </a:r>
            <a:r>
              <a:rPr sz="1800" u="sng" spc="-10" dirty="0">
                <a:solidFill>
                  <a:srgbClr val="0462C1"/>
                </a:solidFill>
                <a:uFill>
                  <a:solidFill>
                    <a:srgbClr val="0462C1"/>
                  </a:solidFill>
                </a:uFill>
                <a:latin typeface="Calibri"/>
                <a:cs typeface="Calibri"/>
                <a:hlinkClick r:id="rId3"/>
              </a:rPr>
              <a:t>Presentation</a:t>
            </a:r>
            <a:r>
              <a:rPr sz="1800" u="sng" spc="-60" dirty="0">
                <a:solidFill>
                  <a:srgbClr val="0462C1"/>
                </a:solidFill>
                <a:uFill>
                  <a:solidFill>
                    <a:srgbClr val="0462C1"/>
                  </a:solidFill>
                </a:uFill>
                <a:latin typeface="Calibri"/>
                <a:cs typeface="Calibri"/>
                <a:hlinkClick r:id="rId3"/>
              </a:rPr>
              <a:t> </a:t>
            </a:r>
            <a:r>
              <a:rPr sz="1800" u="sng" spc="-10" dirty="0">
                <a:solidFill>
                  <a:srgbClr val="0462C1"/>
                </a:solidFill>
                <a:uFill>
                  <a:solidFill>
                    <a:srgbClr val="0462C1"/>
                  </a:solidFill>
                </a:uFill>
                <a:latin typeface="Calibri"/>
                <a:cs typeface="Calibri"/>
                <a:hlinkClick r:id="rId3"/>
              </a:rPr>
              <a:t>(uwtsd.ac.uk)</a:t>
            </a:r>
            <a:endParaRPr sz="1800">
              <a:latin typeface="Calibri"/>
              <a:cs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446455" rIns="0" bIns="0" rtlCol="0">
            <a:spAutoFit/>
          </a:bodyPr>
          <a:lstStyle/>
          <a:p>
            <a:pPr marL="997585">
              <a:lnSpc>
                <a:spcPct val="100000"/>
              </a:lnSpc>
              <a:spcBef>
                <a:spcPts val="105"/>
              </a:spcBef>
            </a:pPr>
            <a:r>
              <a:rPr spc="-10" dirty="0"/>
              <a:t>Schedule</a:t>
            </a:r>
          </a:p>
        </p:txBody>
      </p:sp>
      <p:graphicFrame>
        <p:nvGraphicFramePr>
          <p:cNvPr id="3" name="object 3"/>
          <p:cNvGraphicFramePr>
            <a:graphicFrameLocks noGrp="1"/>
          </p:cNvGraphicFramePr>
          <p:nvPr>
            <p:extLst>
              <p:ext uri="{D42A27DB-BD31-4B8C-83A1-F6EECF244321}">
                <p14:modId xmlns:p14="http://schemas.microsoft.com/office/powerpoint/2010/main" val="63872464"/>
              </p:ext>
            </p:extLst>
          </p:nvPr>
        </p:nvGraphicFramePr>
        <p:xfrm>
          <a:off x="1816861" y="1830577"/>
          <a:ext cx="8143240" cy="2863215"/>
        </p:xfrm>
        <a:graphic>
          <a:graphicData uri="http://schemas.openxmlformats.org/drawingml/2006/table">
            <a:tbl>
              <a:tblPr firstRow="1" bandRow="1">
                <a:tableStyleId>{2D5ABB26-0587-4C30-8999-92F81FD0307C}</a:tableStyleId>
              </a:tblPr>
              <a:tblGrid>
                <a:gridCol w="2773680">
                  <a:extLst>
                    <a:ext uri="{9D8B030D-6E8A-4147-A177-3AD203B41FA5}">
                      <a16:colId xmlns:a16="http://schemas.microsoft.com/office/drawing/2014/main" val="20000"/>
                    </a:ext>
                  </a:extLst>
                </a:gridCol>
                <a:gridCol w="5369560">
                  <a:extLst>
                    <a:ext uri="{9D8B030D-6E8A-4147-A177-3AD203B41FA5}">
                      <a16:colId xmlns:a16="http://schemas.microsoft.com/office/drawing/2014/main" val="20001"/>
                    </a:ext>
                  </a:extLst>
                </a:gridCol>
              </a:tblGrid>
              <a:tr h="1025525">
                <a:tc>
                  <a:txBody>
                    <a:bodyPr/>
                    <a:lstStyle/>
                    <a:p>
                      <a:pPr marL="91440">
                        <a:lnSpc>
                          <a:spcPct val="100000"/>
                        </a:lnSpc>
                        <a:spcBef>
                          <a:spcPts val="165"/>
                        </a:spcBef>
                      </a:pPr>
                      <a:r>
                        <a:rPr sz="3200" b="1" spc="-20" dirty="0">
                          <a:latin typeface="Calibri"/>
                          <a:cs typeface="Calibri"/>
                        </a:rPr>
                        <a:t>Date</a:t>
                      </a:r>
                      <a:endParaRPr sz="3200">
                        <a:latin typeface="Calibri"/>
                        <a:cs typeface="Calibri"/>
                      </a:endParaRPr>
                    </a:p>
                  </a:txBody>
                  <a:tcPr marL="0" marR="0" marT="2095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DAE2F3"/>
                    </a:solidFill>
                  </a:tcPr>
                </a:tc>
                <a:tc>
                  <a:txBody>
                    <a:bodyPr/>
                    <a:lstStyle/>
                    <a:p>
                      <a:pPr marL="92075">
                        <a:lnSpc>
                          <a:spcPct val="100000"/>
                        </a:lnSpc>
                        <a:spcBef>
                          <a:spcPts val="165"/>
                        </a:spcBef>
                      </a:pPr>
                      <a:r>
                        <a:rPr lang="en-GB" sz="3200" b="1" dirty="0">
                          <a:latin typeface="Calibri"/>
                          <a:cs typeface="Calibri"/>
                        </a:rPr>
                        <a:t>28</a:t>
                      </a:r>
                      <a:r>
                        <a:rPr lang="en-GB" sz="3200" b="1" baseline="30000" dirty="0">
                          <a:latin typeface="Calibri"/>
                          <a:cs typeface="Calibri"/>
                        </a:rPr>
                        <a:t>th</a:t>
                      </a:r>
                      <a:r>
                        <a:rPr lang="en-GB" sz="3200" b="1" dirty="0">
                          <a:latin typeface="Calibri"/>
                          <a:cs typeface="Calibri"/>
                        </a:rPr>
                        <a:t> </a:t>
                      </a:r>
                      <a:r>
                        <a:rPr sz="3200" b="1" dirty="0">
                          <a:latin typeface="Calibri"/>
                          <a:cs typeface="Calibri"/>
                        </a:rPr>
                        <a:t>January</a:t>
                      </a:r>
                      <a:r>
                        <a:rPr sz="3200" b="1" spc="-50" dirty="0">
                          <a:latin typeface="Calibri"/>
                          <a:cs typeface="Calibri"/>
                        </a:rPr>
                        <a:t> </a:t>
                      </a:r>
                      <a:r>
                        <a:rPr sz="3200" b="1" dirty="0">
                          <a:latin typeface="Calibri"/>
                          <a:cs typeface="Calibri"/>
                        </a:rPr>
                        <a:t>–</a:t>
                      </a:r>
                      <a:r>
                        <a:rPr sz="3200" b="1" spc="-30" dirty="0">
                          <a:latin typeface="Calibri"/>
                          <a:cs typeface="Calibri"/>
                        </a:rPr>
                        <a:t> </a:t>
                      </a:r>
                      <a:r>
                        <a:rPr lang="en-GB" sz="3200" b="1" spc="-30" dirty="0">
                          <a:latin typeface="Calibri"/>
                          <a:cs typeface="Calibri"/>
                        </a:rPr>
                        <a:t>13</a:t>
                      </a:r>
                      <a:r>
                        <a:rPr lang="en-GB" sz="3200" b="1" spc="-30" baseline="30000" dirty="0">
                          <a:latin typeface="Calibri"/>
                          <a:cs typeface="Calibri"/>
                        </a:rPr>
                        <a:t>th</a:t>
                      </a:r>
                      <a:r>
                        <a:rPr lang="en-GB" sz="3200" b="1" spc="-30" dirty="0">
                          <a:latin typeface="Calibri"/>
                          <a:cs typeface="Calibri"/>
                        </a:rPr>
                        <a:t> May</a:t>
                      </a:r>
                      <a:r>
                        <a:rPr sz="3200" b="1" spc="-55" dirty="0">
                          <a:latin typeface="Calibri"/>
                          <a:cs typeface="Calibri"/>
                        </a:rPr>
                        <a:t> </a:t>
                      </a:r>
                      <a:r>
                        <a:rPr sz="3200" b="1" spc="-20" dirty="0">
                          <a:latin typeface="Calibri"/>
                          <a:cs typeface="Calibri"/>
                        </a:rPr>
                        <a:t>202</a:t>
                      </a:r>
                      <a:r>
                        <a:rPr lang="en-GB" sz="3200" b="1" spc="-20" dirty="0">
                          <a:latin typeface="Calibri"/>
                          <a:cs typeface="Calibri"/>
                        </a:rPr>
                        <a:t>6</a:t>
                      </a:r>
                      <a:endParaRPr sz="3200" dirty="0">
                        <a:latin typeface="Calibri"/>
                        <a:cs typeface="Calibri"/>
                      </a:endParaRPr>
                    </a:p>
                  </a:txBody>
                  <a:tcPr marL="0" marR="0" marT="2095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DAE2F3"/>
                    </a:solidFill>
                  </a:tcPr>
                </a:tc>
                <a:extLst>
                  <a:ext uri="{0D108BD9-81ED-4DB2-BD59-A6C34878D82A}">
                    <a16:rowId xmlns:a16="http://schemas.microsoft.com/office/drawing/2014/main" val="10000"/>
                  </a:ext>
                </a:extLst>
              </a:tr>
              <a:tr h="812165">
                <a:tc>
                  <a:txBody>
                    <a:bodyPr/>
                    <a:lstStyle/>
                    <a:p>
                      <a:pPr marL="91440">
                        <a:lnSpc>
                          <a:spcPct val="100000"/>
                        </a:lnSpc>
                        <a:spcBef>
                          <a:spcPts val="165"/>
                        </a:spcBef>
                      </a:pPr>
                      <a:r>
                        <a:rPr sz="3200" dirty="0">
                          <a:latin typeface="Calibri"/>
                          <a:cs typeface="Calibri"/>
                        </a:rPr>
                        <a:t>No.</a:t>
                      </a:r>
                      <a:r>
                        <a:rPr sz="3200" spc="-5" dirty="0">
                          <a:latin typeface="Calibri"/>
                          <a:cs typeface="Calibri"/>
                        </a:rPr>
                        <a:t> </a:t>
                      </a:r>
                      <a:r>
                        <a:rPr sz="3200" dirty="0">
                          <a:latin typeface="Calibri"/>
                          <a:cs typeface="Calibri"/>
                        </a:rPr>
                        <a:t>of</a:t>
                      </a:r>
                      <a:r>
                        <a:rPr sz="3200" spc="-5" dirty="0">
                          <a:latin typeface="Calibri"/>
                          <a:cs typeface="Calibri"/>
                        </a:rPr>
                        <a:t> </a:t>
                      </a:r>
                      <a:r>
                        <a:rPr sz="3200" spc="-20" dirty="0">
                          <a:latin typeface="Calibri"/>
                          <a:cs typeface="Calibri"/>
                        </a:rPr>
                        <a:t>weeks</a:t>
                      </a:r>
                      <a:endParaRPr sz="3200">
                        <a:latin typeface="Calibri"/>
                        <a:cs typeface="Calibri"/>
                      </a:endParaRPr>
                    </a:p>
                  </a:txBody>
                  <a:tcPr marL="0" marR="0" marT="2095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tc>
                  <a:txBody>
                    <a:bodyPr/>
                    <a:lstStyle/>
                    <a:p>
                      <a:pPr marL="92075">
                        <a:lnSpc>
                          <a:spcPct val="100000"/>
                        </a:lnSpc>
                        <a:spcBef>
                          <a:spcPts val="165"/>
                        </a:spcBef>
                      </a:pPr>
                      <a:r>
                        <a:rPr lang="en-GB" sz="3200" spc="-50" dirty="0">
                          <a:latin typeface="Calibri"/>
                          <a:cs typeface="Calibri"/>
                        </a:rPr>
                        <a:t>12</a:t>
                      </a:r>
                      <a:endParaRPr sz="3200" dirty="0">
                        <a:latin typeface="Calibri"/>
                        <a:cs typeface="Calibri"/>
                      </a:endParaRPr>
                    </a:p>
                  </a:txBody>
                  <a:tcPr marL="0" marR="0" marT="2095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CFD4EA"/>
                    </a:solidFill>
                  </a:tcPr>
                </a:tc>
                <a:extLst>
                  <a:ext uri="{0D108BD9-81ED-4DB2-BD59-A6C34878D82A}">
                    <a16:rowId xmlns:a16="http://schemas.microsoft.com/office/drawing/2014/main" val="10001"/>
                  </a:ext>
                </a:extLst>
              </a:tr>
              <a:tr h="1025525">
                <a:tc>
                  <a:txBody>
                    <a:bodyPr/>
                    <a:lstStyle/>
                    <a:p>
                      <a:pPr marL="91440">
                        <a:lnSpc>
                          <a:spcPct val="100000"/>
                        </a:lnSpc>
                        <a:spcBef>
                          <a:spcPts val="165"/>
                        </a:spcBef>
                      </a:pPr>
                      <a:r>
                        <a:rPr sz="3200" spc="-20" dirty="0">
                          <a:latin typeface="Calibri"/>
                          <a:cs typeface="Calibri"/>
                        </a:rPr>
                        <a:t>Time</a:t>
                      </a:r>
                      <a:endParaRPr sz="3200">
                        <a:latin typeface="Calibri"/>
                        <a:cs typeface="Calibri"/>
                      </a:endParaRPr>
                    </a:p>
                  </a:txBody>
                  <a:tcPr marL="0" marR="0" marT="2095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tc>
                  <a:txBody>
                    <a:bodyPr/>
                    <a:lstStyle/>
                    <a:p>
                      <a:pPr marL="92075">
                        <a:lnSpc>
                          <a:spcPct val="100000"/>
                        </a:lnSpc>
                        <a:spcBef>
                          <a:spcPts val="165"/>
                        </a:spcBef>
                      </a:pPr>
                      <a:r>
                        <a:rPr sz="3200" dirty="0">
                          <a:latin typeface="Calibri"/>
                          <a:cs typeface="Calibri"/>
                        </a:rPr>
                        <a:t>09:00</a:t>
                      </a:r>
                      <a:r>
                        <a:rPr sz="3200" spc="-30" dirty="0">
                          <a:latin typeface="Calibri"/>
                          <a:cs typeface="Calibri"/>
                        </a:rPr>
                        <a:t> </a:t>
                      </a:r>
                      <a:r>
                        <a:rPr sz="3200" dirty="0">
                          <a:latin typeface="Calibri"/>
                          <a:cs typeface="Calibri"/>
                        </a:rPr>
                        <a:t>-</a:t>
                      </a:r>
                      <a:r>
                        <a:rPr sz="3200" spc="-45" dirty="0">
                          <a:latin typeface="Calibri"/>
                          <a:cs typeface="Calibri"/>
                        </a:rPr>
                        <a:t> </a:t>
                      </a:r>
                      <a:r>
                        <a:rPr sz="3200" spc="-10" dirty="0">
                          <a:latin typeface="Calibri"/>
                          <a:cs typeface="Calibri"/>
                        </a:rPr>
                        <a:t>13:00</a:t>
                      </a:r>
                      <a:endParaRPr lang="en-GB" sz="3200" spc="-10" dirty="0">
                        <a:latin typeface="Calibri"/>
                        <a:cs typeface="Calibri"/>
                      </a:endParaRPr>
                    </a:p>
                    <a:p>
                      <a:pPr marL="92075">
                        <a:lnSpc>
                          <a:spcPct val="100000"/>
                        </a:lnSpc>
                        <a:spcBef>
                          <a:spcPts val="165"/>
                        </a:spcBef>
                      </a:pPr>
                      <a:r>
                        <a:rPr lang="en-GB" sz="3200" spc="-10" dirty="0">
                          <a:latin typeface="Calibri"/>
                          <a:cs typeface="Calibri"/>
                        </a:rPr>
                        <a:t>Wednesday – DTC Room 203 </a:t>
                      </a:r>
                      <a:endParaRPr sz="3200" dirty="0">
                        <a:latin typeface="Calibri"/>
                        <a:cs typeface="Calibri"/>
                      </a:endParaRPr>
                    </a:p>
                  </a:txBody>
                  <a:tcPr marL="0" marR="0" marT="2095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BF5"/>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63373" rIns="0" bIns="0" rtlCol="0">
            <a:spAutoFit/>
          </a:bodyPr>
          <a:lstStyle/>
          <a:p>
            <a:pPr marL="71120">
              <a:lnSpc>
                <a:spcPct val="100000"/>
              </a:lnSpc>
              <a:spcBef>
                <a:spcPts val="105"/>
              </a:spcBef>
            </a:pPr>
            <a:r>
              <a:rPr spc="-10" dirty="0"/>
              <a:t>House</a:t>
            </a:r>
            <a:r>
              <a:rPr spc="-190" dirty="0"/>
              <a:t> </a:t>
            </a:r>
            <a:r>
              <a:rPr spc="-10" dirty="0"/>
              <a:t>Rule(s)</a:t>
            </a:r>
            <a:r>
              <a:rPr spc="-175" dirty="0"/>
              <a:t> </a:t>
            </a:r>
            <a:r>
              <a:rPr dirty="0"/>
              <a:t>-</a:t>
            </a:r>
            <a:r>
              <a:rPr spc="-155" dirty="0"/>
              <a:t> </a:t>
            </a:r>
            <a:r>
              <a:rPr spc="-25" dirty="0"/>
              <a:t>Punctuality</a:t>
            </a:r>
          </a:p>
        </p:txBody>
      </p:sp>
      <p:pic>
        <p:nvPicPr>
          <p:cNvPr id="3" name="object 3"/>
          <p:cNvPicPr/>
          <p:nvPr/>
        </p:nvPicPr>
        <p:blipFill>
          <a:blip r:embed="rId2" cstate="print"/>
          <a:stretch>
            <a:fillRect/>
          </a:stretch>
        </p:blipFill>
        <p:spPr>
          <a:xfrm>
            <a:off x="1132332" y="1501139"/>
            <a:ext cx="5780532" cy="385572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2416301" y="4793741"/>
            <a:ext cx="1254125" cy="497840"/>
          </a:xfrm>
          <a:prstGeom prst="rect">
            <a:avLst/>
          </a:prstGeom>
        </p:spPr>
        <p:txBody>
          <a:bodyPr vert="horz" wrap="square" lIns="0" tIns="12065" rIns="0" bIns="0" rtlCol="0">
            <a:spAutoFit/>
          </a:bodyPr>
          <a:lstStyle/>
          <a:p>
            <a:pPr marL="12700">
              <a:lnSpc>
                <a:spcPct val="100000"/>
              </a:lnSpc>
              <a:spcBef>
                <a:spcPts val="95"/>
              </a:spcBef>
            </a:pPr>
            <a:r>
              <a:rPr sz="3100" spc="-10" dirty="0">
                <a:latin typeface="Calibri Light"/>
                <a:cs typeface="Calibri Light"/>
              </a:rPr>
              <a:t>Moodle</a:t>
            </a:r>
            <a:endParaRPr sz="3100">
              <a:latin typeface="Calibri Light"/>
              <a:cs typeface="Calibri Light"/>
            </a:endParaRPr>
          </a:p>
        </p:txBody>
      </p:sp>
      <p:pic>
        <p:nvPicPr>
          <p:cNvPr id="3" name="object 3"/>
          <p:cNvPicPr/>
          <p:nvPr/>
        </p:nvPicPr>
        <p:blipFill>
          <a:blip r:embed="rId2" cstate="print"/>
          <a:stretch>
            <a:fillRect/>
          </a:stretch>
        </p:blipFill>
        <p:spPr>
          <a:xfrm>
            <a:off x="1456944" y="1016508"/>
            <a:ext cx="7280148" cy="3535679"/>
          </a:xfrm>
          <a:prstGeom prst="rect">
            <a:avLst/>
          </a:prstGeom>
        </p:spPr>
      </p:pic>
      <p:sp>
        <p:nvSpPr>
          <p:cNvPr id="4" name="object 4"/>
          <p:cNvSpPr txBox="1"/>
          <p:nvPr/>
        </p:nvSpPr>
        <p:spPr>
          <a:xfrm>
            <a:off x="6018403" y="4839461"/>
            <a:ext cx="2396490" cy="330835"/>
          </a:xfrm>
          <a:prstGeom prst="rect">
            <a:avLst/>
          </a:prstGeom>
        </p:spPr>
        <p:txBody>
          <a:bodyPr vert="horz" wrap="square" lIns="0" tIns="12700" rIns="0" bIns="0" rtlCol="0">
            <a:spAutoFit/>
          </a:bodyPr>
          <a:lstStyle/>
          <a:p>
            <a:pPr marL="240665" indent="-227965">
              <a:lnSpc>
                <a:spcPct val="100000"/>
              </a:lnSpc>
              <a:spcBef>
                <a:spcPts val="100"/>
              </a:spcBef>
              <a:buFont typeface="Arial MT"/>
              <a:buChar char="•"/>
              <a:tabLst>
                <a:tab pos="240665" algn="l"/>
              </a:tabLst>
            </a:pPr>
            <a:r>
              <a:rPr sz="2000" dirty="0">
                <a:latin typeface="Calibri"/>
                <a:cs typeface="Calibri"/>
              </a:rPr>
              <a:t>CAN</a:t>
            </a:r>
            <a:r>
              <a:rPr sz="2000" spc="-65" dirty="0">
                <a:latin typeface="Calibri"/>
                <a:cs typeface="Calibri"/>
              </a:rPr>
              <a:t> </a:t>
            </a:r>
            <a:r>
              <a:rPr sz="2000" dirty="0">
                <a:latin typeface="Calibri"/>
                <a:cs typeface="Calibri"/>
              </a:rPr>
              <a:t>YOU</a:t>
            </a:r>
            <a:r>
              <a:rPr sz="2000" spc="-50" dirty="0">
                <a:latin typeface="Calibri"/>
                <a:cs typeface="Calibri"/>
              </a:rPr>
              <a:t> </a:t>
            </a:r>
            <a:r>
              <a:rPr sz="2000" dirty="0">
                <a:latin typeface="Calibri"/>
                <a:cs typeface="Calibri"/>
              </a:rPr>
              <a:t>ACCESS</a:t>
            </a:r>
            <a:r>
              <a:rPr sz="2000" spc="-65" dirty="0">
                <a:latin typeface="Calibri"/>
                <a:cs typeface="Calibri"/>
              </a:rPr>
              <a:t> </a:t>
            </a:r>
            <a:r>
              <a:rPr sz="2000" spc="-25" dirty="0">
                <a:latin typeface="Calibri"/>
                <a:cs typeface="Calibri"/>
              </a:rPr>
              <a:t>IT?</a:t>
            </a:r>
            <a:endParaRPr sz="2000">
              <a:latin typeface="Calibri"/>
              <a:cs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94740" y="480440"/>
            <a:ext cx="4181475" cy="696595"/>
          </a:xfrm>
          <a:prstGeom prst="rect">
            <a:avLst/>
          </a:prstGeom>
        </p:spPr>
        <p:txBody>
          <a:bodyPr vert="horz" wrap="square" lIns="0" tIns="13335" rIns="0" bIns="0" rtlCol="0">
            <a:spAutoFit/>
          </a:bodyPr>
          <a:lstStyle/>
          <a:p>
            <a:pPr marL="12700">
              <a:lnSpc>
                <a:spcPct val="100000"/>
              </a:lnSpc>
              <a:spcBef>
                <a:spcPts val="105"/>
              </a:spcBef>
            </a:pPr>
            <a:r>
              <a:rPr dirty="0"/>
              <a:t>Assessment</a:t>
            </a:r>
            <a:r>
              <a:rPr spc="-90" dirty="0"/>
              <a:t> </a:t>
            </a:r>
            <a:r>
              <a:rPr spc="-10" dirty="0"/>
              <a:t>Marks</a:t>
            </a:r>
          </a:p>
        </p:txBody>
      </p:sp>
      <p:sp>
        <p:nvSpPr>
          <p:cNvPr id="3" name="object 3"/>
          <p:cNvSpPr txBox="1"/>
          <p:nvPr/>
        </p:nvSpPr>
        <p:spPr>
          <a:xfrm>
            <a:off x="803249" y="1488948"/>
            <a:ext cx="4872355" cy="2530475"/>
          </a:xfrm>
          <a:prstGeom prst="rect">
            <a:avLst/>
          </a:prstGeom>
        </p:spPr>
        <p:txBody>
          <a:bodyPr vert="horz" wrap="square" lIns="0" tIns="12700" rIns="0" bIns="0" rtlCol="0">
            <a:spAutoFit/>
          </a:bodyPr>
          <a:lstStyle/>
          <a:p>
            <a:pPr marL="240029" marR="6350" indent="-227329">
              <a:lnSpc>
                <a:spcPct val="130100"/>
              </a:lnSpc>
              <a:spcBef>
                <a:spcPts val="100"/>
              </a:spcBef>
              <a:buFont typeface="Arial MT"/>
              <a:buChar char="•"/>
              <a:tabLst>
                <a:tab pos="241300" algn="l"/>
              </a:tabLst>
            </a:pPr>
            <a:r>
              <a:rPr sz="2400" dirty="0">
                <a:latin typeface="Calibri"/>
                <a:cs typeface="Calibri"/>
              </a:rPr>
              <a:t>Marks –</a:t>
            </a:r>
            <a:r>
              <a:rPr sz="2400" spc="5" dirty="0">
                <a:latin typeface="Calibri"/>
                <a:cs typeface="Calibri"/>
              </a:rPr>
              <a:t> </a:t>
            </a:r>
            <a:r>
              <a:rPr sz="2400" dirty="0">
                <a:latin typeface="Calibri"/>
                <a:cs typeface="Calibri"/>
              </a:rPr>
              <a:t>Where</a:t>
            </a:r>
            <a:r>
              <a:rPr sz="2400" spc="5" dirty="0">
                <a:latin typeface="Calibri"/>
                <a:cs typeface="Calibri"/>
              </a:rPr>
              <a:t> </a:t>
            </a:r>
            <a:r>
              <a:rPr sz="2400" dirty="0">
                <a:latin typeface="Calibri"/>
                <a:cs typeface="Calibri"/>
              </a:rPr>
              <a:t>do</a:t>
            </a:r>
            <a:r>
              <a:rPr sz="2400" spc="-5" dirty="0">
                <a:latin typeface="Calibri"/>
                <a:cs typeface="Calibri"/>
              </a:rPr>
              <a:t> </a:t>
            </a:r>
            <a:r>
              <a:rPr sz="2400" dirty="0">
                <a:latin typeface="Calibri"/>
                <a:cs typeface="Calibri"/>
              </a:rPr>
              <a:t>you think</a:t>
            </a:r>
            <a:r>
              <a:rPr sz="2400" spc="-5" dirty="0">
                <a:latin typeface="Calibri"/>
                <a:cs typeface="Calibri"/>
              </a:rPr>
              <a:t> </a:t>
            </a:r>
            <a:r>
              <a:rPr sz="2400" dirty="0">
                <a:latin typeface="Calibri"/>
                <a:cs typeface="Calibri"/>
              </a:rPr>
              <a:t>you</a:t>
            </a:r>
            <a:r>
              <a:rPr sz="2400" spc="-5" dirty="0">
                <a:latin typeface="Calibri"/>
                <a:cs typeface="Calibri"/>
              </a:rPr>
              <a:t> </a:t>
            </a:r>
            <a:r>
              <a:rPr sz="2400" spc="-20" dirty="0">
                <a:latin typeface="Calibri"/>
                <a:cs typeface="Calibri"/>
              </a:rPr>
              <a:t>find 	</a:t>
            </a:r>
            <a:r>
              <a:rPr sz="2400" spc="-10" dirty="0">
                <a:latin typeface="Calibri"/>
                <a:cs typeface="Calibri"/>
              </a:rPr>
              <a:t>these?</a:t>
            </a:r>
            <a:endParaRPr sz="2400">
              <a:latin typeface="Calibri"/>
              <a:cs typeface="Calibri"/>
            </a:endParaRPr>
          </a:p>
          <a:p>
            <a:pPr marL="227329" marR="6350" indent="-227329" algn="r">
              <a:lnSpc>
                <a:spcPct val="100000"/>
              </a:lnSpc>
              <a:spcBef>
                <a:spcPts val="1860"/>
              </a:spcBef>
              <a:buFont typeface="Arial MT"/>
              <a:buChar char="•"/>
              <a:tabLst>
                <a:tab pos="227329" algn="l"/>
              </a:tabLst>
            </a:pPr>
            <a:r>
              <a:rPr sz="2400" dirty="0">
                <a:latin typeface="Calibri"/>
                <a:cs typeface="Calibri"/>
              </a:rPr>
              <a:t>Marks</a:t>
            </a:r>
            <a:r>
              <a:rPr sz="2400" spc="210" dirty="0">
                <a:latin typeface="Calibri"/>
                <a:cs typeface="Calibri"/>
              </a:rPr>
              <a:t> </a:t>
            </a:r>
            <a:r>
              <a:rPr sz="2400" dirty="0">
                <a:latin typeface="Calibri"/>
                <a:cs typeface="Calibri"/>
              </a:rPr>
              <a:t>are</a:t>
            </a:r>
            <a:r>
              <a:rPr sz="2400" spc="204" dirty="0">
                <a:latin typeface="Calibri"/>
                <a:cs typeface="Calibri"/>
              </a:rPr>
              <a:t> </a:t>
            </a:r>
            <a:r>
              <a:rPr sz="2400" dirty="0">
                <a:latin typeface="Calibri"/>
                <a:cs typeface="Calibri"/>
              </a:rPr>
              <a:t>released</a:t>
            </a:r>
            <a:r>
              <a:rPr sz="2400" spc="220" dirty="0">
                <a:latin typeface="Calibri"/>
                <a:cs typeface="Calibri"/>
              </a:rPr>
              <a:t> </a:t>
            </a:r>
            <a:r>
              <a:rPr sz="2400" dirty="0">
                <a:latin typeface="Calibri"/>
                <a:cs typeface="Calibri"/>
              </a:rPr>
              <a:t>on</a:t>
            </a:r>
            <a:r>
              <a:rPr sz="2400" spc="200" dirty="0">
                <a:latin typeface="Calibri"/>
                <a:cs typeface="Calibri"/>
              </a:rPr>
              <a:t> </a:t>
            </a:r>
            <a:r>
              <a:rPr sz="2400" dirty="0">
                <a:latin typeface="Calibri"/>
                <a:cs typeface="Calibri"/>
              </a:rPr>
              <a:t>Moodle</a:t>
            </a:r>
            <a:r>
              <a:rPr sz="2400" spc="210" dirty="0">
                <a:latin typeface="Calibri"/>
                <a:cs typeface="Calibri"/>
              </a:rPr>
              <a:t> </a:t>
            </a:r>
            <a:r>
              <a:rPr sz="2400" spc="-10" dirty="0">
                <a:latin typeface="Calibri"/>
                <a:cs typeface="Calibri"/>
              </a:rPr>
              <a:t>after</a:t>
            </a:r>
            <a:endParaRPr sz="2400">
              <a:latin typeface="Calibri"/>
              <a:cs typeface="Calibri"/>
            </a:endParaRPr>
          </a:p>
          <a:p>
            <a:pPr marR="5080" algn="r">
              <a:lnSpc>
                <a:spcPct val="100000"/>
              </a:lnSpc>
              <a:spcBef>
                <a:spcPts val="865"/>
              </a:spcBef>
              <a:tabLst>
                <a:tab pos="523875" algn="l"/>
                <a:tab pos="2025014" algn="l"/>
                <a:tab pos="2663825" algn="l"/>
                <a:tab pos="3566160" algn="l"/>
                <a:tab pos="4183379" algn="l"/>
              </a:tabLst>
            </a:pPr>
            <a:r>
              <a:rPr sz="2400" b="1" spc="-25" dirty="0">
                <a:solidFill>
                  <a:srgbClr val="FF0000"/>
                </a:solidFill>
                <a:latin typeface="Calibri"/>
                <a:cs typeface="Calibri"/>
              </a:rPr>
              <a:t>20</a:t>
            </a:r>
            <a:r>
              <a:rPr sz="2400" b="1" dirty="0">
                <a:solidFill>
                  <a:srgbClr val="FF0000"/>
                </a:solidFill>
                <a:latin typeface="Calibri"/>
                <a:cs typeface="Calibri"/>
              </a:rPr>
              <a:t>	</a:t>
            </a:r>
            <a:r>
              <a:rPr sz="2400" b="1" spc="-10" dirty="0">
                <a:solidFill>
                  <a:srgbClr val="FF0000"/>
                </a:solidFill>
                <a:latin typeface="Calibri"/>
                <a:cs typeface="Calibri"/>
              </a:rPr>
              <a:t>workdays</a:t>
            </a:r>
            <a:r>
              <a:rPr sz="2400" spc="-10" dirty="0">
                <a:latin typeface="Calibri"/>
                <a:cs typeface="Calibri"/>
              </a:rPr>
              <a:t>,</a:t>
            </a:r>
            <a:r>
              <a:rPr sz="2400" dirty="0">
                <a:latin typeface="Calibri"/>
                <a:cs typeface="Calibri"/>
              </a:rPr>
              <a:t>	</a:t>
            </a:r>
            <a:r>
              <a:rPr sz="2400" spc="-25" dirty="0">
                <a:latin typeface="Calibri"/>
                <a:cs typeface="Calibri"/>
              </a:rPr>
              <a:t>but</a:t>
            </a:r>
            <a:r>
              <a:rPr sz="2400" dirty="0">
                <a:latin typeface="Calibri"/>
                <a:cs typeface="Calibri"/>
              </a:rPr>
              <a:t>	</a:t>
            </a:r>
            <a:r>
              <a:rPr sz="2400" spc="-10" dirty="0">
                <a:latin typeface="Calibri"/>
                <a:cs typeface="Calibri"/>
              </a:rPr>
              <a:t>these</a:t>
            </a:r>
            <a:r>
              <a:rPr sz="2400" dirty="0">
                <a:latin typeface="Calibri"/>
                <a:cs typeface="Calibri"/>
              </a:rPr>
              <a:t>	</a:t>
            </a:r>
            <a:r>
              <a:rPr sz="2400" spc="-25" dirty="0">
                <a:latin typeface="Calibri"/>
                <a:cs typeface="Calibri"/>
              </a:rPr>
              <a:t>are</a:t>
            </a:r>
            <a:r>
              <a:rPr sz="2400" dirty="0">
                <a:latin typeface="Calibri"/>
                <a:cs typeface="Calibri"/>
              </a:rPr>
              <a:t>	</a:t>
            </a:r>
            <a:r>
              <a:rPr sz="2400" b="1" spc="-25" dirty="0">
                <a:solidFill>
                  <a:srgbClr val="FF0000"/>
                </a:solidFill>
                <a:latin typeface="Calibri"/>
                <a:cs typeface="Calibri"/>
              </a:rPr>
              <a:t>not</a:t>
            </a:r>
            <a:endParaRPr sz="2400">
              <a:latin typeface="Calibri"/>
              <a:cs typeface="Calibri"/>
            </a:endParaRPr>
          </a:p>
          <a:p>
            <a:pPr marL="241300">
              <a:lnSpc>
                <a:spcPct val="100000"/>
              </a:lnSpc>
              <a:spcBef>
                <a:spcPts val="865"/>
              </a:spcBef>
            </a:pPr>
            <a:r>
              <a:rPr sz="2400" b="1" spc="-10" dirty="0">
                <a:solidFill>
                  <a:srgbClr val="FF0000"/>
                </a:solidFill>
                <a:latin typeface="Calibri"/>
                <a:cs typeface="Calibri"/>
              </a:rPr>
              <a:t>finalised</a:t>
            </a:r>
            <a:r>
              <a:rPr sz="2400" spc="-10" dirty="0">
                <a:latin typeface="Calibri"/>
                <a:cs typeface="Calibri"/>
              </a:rPr>
              <a:t>.</a:t>
            </a:r>
            <a:endParaRPr sz="2400">
              <a:latin typeface="Calibri"/>
              <a:cs typeface="Calibri"/>
            </a:endParaRPr>
          </a:p>
        </p:txBody>
      </p:sp>
      <p:grpSp>
        <p:nvGrpSpPr>
          <p:cNvPr id="4" name="object 4"/>
          <p:cNvGrpSpPr/>
          <p:nvPr/>
        </p:nvGrpSpPr>
        <p:grpSpPr>
          <a:xfrm>
            <a:off x="6062892" y="117347"/>
            <a:ext cx="4879975" cy="5701665"/>
            <a:chOff x="6062892" y="117347"/>
            <a:chExt cx="4879975" cy="5701665"/>
          </a:xfrm>
        </p:grpSpPr>
        <p:pic>
          <p:nvPicPr>
            <p:cNvPr id="5" name="object 5"/>
            <p:cNvPicPr/>
            <p:nvPr/>
          </p:nvPicPr>
          <p:blipFill>
            <a:blip r:embed="rId2" cstate="print"/>
            <a:stretch>
              <a:fillRect/>
            </a:stretch>
          </p:blipFill>
          <p:spPr>
            <a:xfrm>
              <a:off x="6455663" y="117347"/>
              <a:ext cx="4093464" cy="5701283"/>
            </a:xfrm>
            <a:prstGeom prst="rect">
              <a:avLst/>
            </a:prstGeom>
          </p:spPr>
        </p:pic>
        <p:sp>
          <p:nvSpPr>
            <p:cNvPr id="6" name="object 6"/>
            <p:cNvSpPr/>
            <p:nvPr/>
          </p:nvSpPr>
          <p:spPr>
            <a:xfrm>
              <a:off x="6069242" y="1120725"/>
              <a:ext cx="4867275" cy="3502660"/>
            </a:xfrm>
            <a:custGeom>
              <a:avLst/>
              <a:gdLst/>
              <a:ahLst/>
              <a:cxnLst/>
              <a:rect l="l" t="t" r="r" b="b"/>
              <a:pathLst>
                <a:path w="4867275" h="3502660">
                  <a:moveTo>
                    <a:pt x="4220714" y="0"/>
                  </a:moveTo>
                  <a:lnTo>
                    <a:pt x="4178028" y="1091"/>
                  </a:lnTo>
                  <a:lnTo>
                    <a:pt x="4135660" y="10651"/>
                  </a:lnTo>
                  <a:lnTo>
                    <a:pt x="4094821" y="29005"/>
                  </a:lnTo>
                  <a:lnTo>
                    <a:pt x="110069" y="2324530"/>
                  </a:lnTo>
                  <a:lnTo>
                    <a:pt x="73750" y="2350659"/>
                  </a:lnTo>
                  <a:lnTo>
                    <a:pt x="44257" y="2382520"/>
                  </a:lnTo>
                  <a:lnTo>
                    <a:pt x="21917" y="2418902"/>
                  </a:lnTo>
                  <a:lnTo>
                    <a:pt x="7056" y="2458595"/>
                  </a:lnTo>
                  <a:lnTo>
                    <a:pt x="0" y="2500389"/>
                  </a:lnTo>
                  <a:lnTo>
                    <a:pt x="1073" y="2543076"/>
                  </a:lnTo>
                  <a:lnTo>
                    <a:pt x="10604" y="2585443"/>
                  </a:lnTo>
                  <a:lnTo>
                    <a:pt x="28916" y="2626282"/>
                  </a:lnTo>
                  <a:lnTo>
                    <a:pt x="470114" y="3391965"/>
                  </a:lnTo>
                  <a:lnTo>
                    <a:pt x="496206" y="3428326"/>
                  </a:lnTo>
                  <a:lnTo>
                    <a:pt x="528048" y="3457849"/>
                  </a:lnTo>
                  <a:lnTo>
                    <a:pt x="564423" y="3480206"/>
                  </a:lnTo>
                  <a:lnTo>
                    <a:pt x="604115" y="3495073"/>
                  </a:lnTo>
                  <a:lnTo>
                    <a:pt x="645909" y="3502124"/>
                  </a:lnTo>
                  <a:lnTo>
                    <a:pt x="688588" y="3501033"/>
                  </a:lnTo>
                  <a:lnTo>
                    <a:pt x="730937" y="3491473"/>
                  </a:lnTo>
                  <a:lnTo>
                    <a:pt x="771739" y="3473118"/>
                  </a:lnTo>
                  <a:lnTo>
                    <a:pt x="4756491" y="1177593"/>
                  </a:lnTo>
                  <a:lnTo>
                    <a:pt x="4792852" y="1151459"/>
                  </a:lnTo>
                  <a:lnTo>
                    <a:pt x="4822374" y="1119586"/>
                  </a:lnTo>
                  <a:lnTo>
                    <a:pt x="4844732" y="1083189"/>
                  </a:lnTo>
                  <a:lnTo>
                    <a:pt x="4859599" y="1043481"/>
                  </a:lnTo>
                  <a:lnTo>
                    <a:pt x="4866650" y="1001679"/>
                  </a:lnTo>
                  <a:lnTo>
                    <a:pt x="4865558" y="958995"/>
                  </a:lnTo>
                  <a:lnTo>
                    <a:pt x="4855998" y="916644"/>
                  </a:lnTo>
                  <a:lnTo>
                    <a:pt x="4837644" y="875841"/>
                  </a:lnTo>
                  <a:lnTo>
                    <a:pt x="4396573" y="110158"/>
                  </a:lnTo>
                  <a:lnTo>
                    <a:pt x="4370444" y="73797"/>
                  </a:lnTo>
                  <a:lnTo>
                    <a:pt x="4338584" y="44275"/>
                  </a:lnTo>
                  <a:lnTo>
                    <a:pt x="4302202" y="21917"/>
                  </a:lnTo>
                  <a:lnTo>
                    <a:pt x="4262509" y="7050"/>
                  </a:lnTo>
                  <a:lnTo>
                    <a:pt x="4220714" y="0"/>
                  </a:lnTo>
                  <a:close/>
                </a:path>
              </a:pathLst>
            </a:custGeom>
            <a:solidFill>
              <a:srgbClr val="FFF1CC"/>
            </a:solidFill>
          </p:spPr>
          <p:txBody>
            <a:bodyPr wrap="square" lIns="0" tIns="0" rIns="0" bIns="0" rtlCol="0"/>
            <a:lstStyle/>
            <a:p>
              <a:endParaRPr/>
            </a:p>
          </p:txBody>
        </p:sp>
        <p:sp>
          <p:nvSpPr>
            <p:cNvPr id="7" name="object 7"/>
            <p:cNvSpPr/>
            <p:nvPr/>
          </p:nvSpPr>
          <p:spPr>
            <a:xfrm>
              <a:off x="6069242" y="1120725"/>
              <a:ext cx="4867275" cy="3502660"/>
            </a:xfrm>
            <a:custGeom>
              <a:avLst/>
              <a:gdLst/>
              <a:ahLst/>
              <a:cxnLst/>
              <a:rect l="l" t="t" r="r" b="b"/>
              <a:pathLst>
                <a:path w="4867275" h="3502660">
                  <a:moveTo>
                    <a:pt x="28916" y="2626282"/>
                  </a:moveTo>
                  <a:lnTo>
                    <a:pt x="10604" y="2585443"/>
                  </a:lnTo>
                  <a:lnTo>
                    <a:pt x="1073" y="2543076"/>
                  </a:lnTo>
                  <a:lnTo>
                    <a:pt x="0" y="2500389"/>
                  </a:lnTo>
                  <a:lnTo>
                    <a:pt x="7056" y="2458595"/>
                  </a:lnTo>
                  <a:lnTo>
                    <a:pt x="21917" y="2418902"/>
                  </a:lnTo>
                  <a:lnTo>
                    <a:pt x="44257" y="2382520"/>
                  </a:lnTo>
                  <a:lnTo>
                    <a:pt x="73750" y="2350659"/>
                  </a:lnTo>
                  <a:lnTo>
                    <a:pt x="110069" y="2324530"/>
                  </a:lnTo>
                  <a:lnTo>
                    <a:pt x="4094821" y="29005"/>
                  </a:lnTo>
                  <a:lnTo>
                    <a:pt x="4135660" y="10651"/>
                  </a:lnTo>
                  <a:lnTo>
                    <a:pt x="4178028" y="1091"/>
                  </a:lnTo>
                  <a:lnTo>
                    <a:pt x="4220714" y="0"/>
                  </a:lnTo>
                  <a:lnTo>
                    <a:pt x="4262509" y="7050"/>
                  </a:lnTo>
                  <a:lnTo>
                    <a:pt x="4302202" y="21917"/>
                  </a:lnTo>
                  <a:lnTo>
                    <a:pt x="4338584" y="44275"/>
                  </a:lnTo>
                  <a:lnTo>
                    <a:pt x="4370444" y="73797"/>
                  </a:lnTo>
                  <a:lnTo>
                    <a:pt x="4396573" y="110158"/>
                  </a:lnTo>
                  <a:lnTo>
                    <a:pt x="4837644" y="875841"/>
                  </a:lnTo>
                  <a:lnTo>
                    <a:pt x="4855998" y="916644"/>
                  </a:lnTo>
                  <a:lnTo>
                    <a:pt x="4865558" y="958995"/>
                  </a:lnTo>
                  <a:lnTo>
                    <a:pt x="4866650" y="1001679"/>
                  </a:lnTo>
                  <a:lnTo>
                    <a:pt x="4859599" y="1043481"/>
                  </a:lnTo>
                  <a:lnTo>
                    <a:pt x="4844732" y="1083189"/>
                  </a:lnTo>
                  <a:lnTo>
                    <a:pt x="4822374" y="1119586"/>
                  </a:lnTo>
                  <a:lnTo>
                    <a:pt x="4792852" y="1151459"/>
                  </a:lnTo>
                  <a:lnTo>
                    <a:pt x="4756491" y="1177593"/>
                  </a:lnTo>
                  <a:lnTo>
                    <a:pt x="771739" y="3473118"/>
                  </a:lnTo>
                  <a:lnTo>
                    <a:pt x="730937" y="3491473"/>
                  </a:lnTo>
                  <a:lnTo>
                    <a:pt x="688588" y="3501033"/>
                  </a:lnTo>
                  <a:lnTo>
                    <a:pt x="645909" y="3502124"/>
                  </a:lnTo>
                  <a:lnTo>
                    <a:pt x="604115" y="3495073"/>
                  </a:lnTo>
                  <a:lnTo>
                    <a:pt x="564423" y="3480206"/>
                  </a:lnTo>
                  <a:lnTo>
                    <a:pt x="528048" y="3457849"/>
                  </a:lnTo>
                  <a:lnTo>
                    <a:pt x="496206" y="3428326"/>
                  </a:lnTo>
                  <a:lnTo>
                    <a:pt x="470114" y="3391965"/>
                  </a:lnTo>
                  <a:lnTo>
                    <a:pt x="28916" y="2626282"/>
                  </a:lnTo>
                  <a:close/>
                </a:path>
              </a:pathLst>
            </a:custGeom>
            <a:ln w="12700">
              <a:solidFill>
                <a:srgbClr val="000000"/>
              </a:solidFill>
            </a:ln>
          </p:spPr>
          <p:txBody>
            <a:bodyPr wrap="square" lIns="0" tIns="0" rIns="0" bIns="0" rtlCol="0"/>
            <a:lstStyle/>
            <a:p>
              <a:endParaRPr/>
            </a:p>
          </p:txBody>
        </p:sp>
        <p:sp>
          <p:nvSpPr>
            <p:cNvPr id="8" name="object 8"/>
            <p:cNvSpPr/>
            <p:nvPr/>
          </p:nvSpPr>
          <p:spPr>
            <a:xfrm>
              <a:off x="7974075" y="2558922"/>
              <a:ext cx="1068070" cy="712470"/>
            </a:xfrm>
            <a:custGeom>
              <a:avLst/>
              <a:gdLst/>
              <a:ahLst/>
              <a:cxnLst/>
              <a:rect l="l" t="t" r="r" b="b"/>
              <a:pathLst>
                <a:path w="1068070" h="712470">
                  <a:moveTo>
                    <a:pt x="54991" y="439420"/>
                  </a:moveTo>
                  <a:lnTo>
                    <a:pt x="41275" y="439420"/>
                  </a:lnTo>
                  <a:lnTo>
                    <a:pt x="37592" y="440690"/>
                  </a:lnTo>
                  <a:lnTo>
                    <a:pt x="33781" y="443230"/>
                  </a:lnTo>
                  <a:lnTo>
                    <a:pt x="9144" y="457200"/>
                  </a:lnTo>
                  <a:lnTo>
                    <a:pt x="5588" y="458470"/>
                  </a:lnTo>
                  <a:lnTo>
                    <a:pt x="3048" y="462280"/>
                  </a:lnTo>
                  <a:lnTo>
                    <a:pt x="0" y="469900"/>
                  </a:lnTo>
                  <a:lnTo>
                    <a:pt x="762" y="474980"/>
                  </a:lnTo>
                  <a:lnTo>
                    <a:pt x="3937" y="480060"/>
                  </a:lnTo>
                  <a:lnTo>
                    <a:pt x="136525" y="709930"/>
                  </a:lnTo>
                  <a:lnTo>
                    <a:pt x="137032" y="711200"/>
                  </a:lnTo>
                  <a:lnTo>
                    <a:pt x="137795" y="712470"/>
                  </a:lnTo>
                  <a:lnTo>
                    <a:pt x="145796" y="712470"/>
                  </a:lnTo>
                  <a:lnTo>
                    <a:pt x="148208" y="711200"/>
                  </a:lnTo>
                  <a:lnTo>
                    <a:pt x="150495" y="709930"/>
                  </a:lnTo>
                  <a:lnTo>
                    <a:pt x="153162" y="708660"/>
                  </a:lnTo>
                  <a:lnTo>
                    <a:pt x="159766" y="704850"/>
                  </a:lnTo>
                  <a:lnTo>
                    <a:pt x="162305" y="703580"/>
                  </a:lnTo>
                  <a:lnTo>
                    <a:pt x="164338" y="702310"/>
                  </a:lnTo>
                  <a:lnTo>
                    <a:pt x="166243" y="699770"/>
                  </a:lnTo>
                  <a:lnTo>
                    <a:pt x="167767" y="698500"/>
                  </a:lnTo>
                  <a:lnTo>
                    <a:pt x="169925" y="695960"/>
                  </a:lnTo>
                  <a:lnTo>
                    <a:pt x="170433" y="695960"/>
                  </a:lnTo>
                  <a:lnTo>
                    <a:pt x="170306" y="692150"/>
                  </a:lnTo>
                  <a:lnTo>
                    <a:pt x="169799" y="690880"/>
                  </a:lnTo>
                  <a:lnTo>
                    <a:pt x="44323" y="472440"/>
                  </a:lnTo>
                  <a:lnTo>
                    <a:pt x="100612" y="472440"/>
                  </a:lnTo>
                  <a:lnTo>
                    <a:pt x="67309" y="445770"/>
                  </a:lnTo>
                  <a:lnTo>
                    <a:pt x="64262" y="443230"/>
                  </a:lnTo>
                  <a:lnTo>
                    <a:pt x="58166" y="440690"/>
                  </a:lnTo>
                  <a:lnTo>
                    <a:pt x="54991" y="439420"/>
                  </a:lnTo>
                  <a:close/>
                </a:path>
                <a:path w="1068070" h="712470">
                  <a:moveTo>
                    <a:pt x="100612" y="472440"/>
                  </a:moveTo>
                  <a:lnTo>
                    <a:pt x="44323" y="472440"/>
                  </a:lnTo>
                  <a:lnTo>
                    <a:pt x="254889" y="643890"/>
                  </a:lnTo>
                  <a:lnTo>
                    <a:pt x="256413" y="643890"/>
                  </a:lnTo>
                  <a:lnTo>
                    <a:pt x="257555" y="645160"/>
                  </a:lnTo>
                  <a:lnTo>
                    <a:pt x="259969" y="645160"/>
                  </a:lnTo>
                  <a:lnTo>
                    <a:pt x="263017" y="643890"/>
                  </a:lnTo>
                  <a:lnTo>
                    <a:pt x="266953" y="642620"/>
                  </a:lnTo>
                  <a:lnTo>
                    <a:pt x="268985" y="642620"/>
                  </a:lnTo>
                  <a:lnTo>
                    <a:pt x="271399" y="641350"/>
                  </a:lnTo>
                  <a:lnTo>
                    <a:pt x="276732" y="637540"/>
                  </a:lnTo>
                  <a:lnTo>
                    <a:pt x="278892" y="636270"/>
                  </a:lnTo>
                  <a:lnTo>
                    <a:pt x="282448" y="633730"/>
                  </a:lnTo>
                  <a:lnTo>
                    <a:pt x="283845" y="632460"/>
                  </a:lnTo>
                  <a:lnTo>
                    <a:pt x="284860" y="631190"/>
                  </a:lnTo>
                  <a:lnTo>
                    <a:pt x="286003" y="629920"/>
                  </a:lnTo>
                  <a:lnTo>
                    <a:pt x="286766" y="628650"/>
                  </a:lnTo>
                  <a:lnTo>
                    <a:pt x="287020" y="627380"/>
                  </a:lnTo>
                  <a:lnTo>
                    <a:pt x="287400" y="627380"/>
                  </a:lnTo>
                  <a:lnTo>
                    <a:pt x="287400" y="624840"/>
                  </a:lnTo>
                  <a:lnTo>
                    <a:pt x="282409" y="589280"/>
                  </a:lnTo>
                  <a:lnTo>
                    <a:pt x="246506" y="589280"/>
                  </a:lnTo>
                  <a:lnTo>
                    <a:pt x="100612" y="472440"/>
                  </a:lnTo>
                  <a:close/>
                </a:path>
                <a:path w="1068070" h="712470">
                  <a:moveTo>
                    <a:pt x="265175" y="313690"/>
                  </a:moveTo>
                  <a:lnTo>
                    <a:pt x="261239" y="313690"/>
                  </a:lnTo>
                  <a:lnTo>
                    <a:pt x="257048" y="314960"/>
                  </a:lnTo>
                  <a:lnTo>
                    <a:pt x="255016" y="314960"/>
                  </a:lnTo>
                  <a:lnTo>
                    <a:pt x="252983" y="316230"/>
                  </a:lnTo>
                  <a:lnTo>
                    <a:pt x="228346" y="330200"/>
                  </a:lnTo>
                  <a:lnTo>
                    <a:pt x="225678" y="332740"/>
                  </a:lnTo>
                  <a:lnTo>
                    <a:pt x="223520" y="335280"/>
                  </a:lnTo>
                  <a:lnTo>
                    <a:pt x="221488" y="336550"/>
                  </a:lnTo>
                  <a:lnTo>
                    <a:pt x="219837" y="339090"/>
                  </a:lnTo>
                  <a:lnTo>
                    <a:pt x="218821" y="342900"/>
                  </a:lnTo>
                  <a:lnTo>
                    <a:pt x="217677" y="345440"/>
                  </a:lnTo>
                  <a:lnTo>
                    <a:pt x="217043" y="347980"/>
                  </a:lnTo>
                  <a:lnTo>
                    <a:pt x="217043" y="359410"/>
                  </a:lnTo>
                  <a:lnTo>
                    <a:pt x="217931" y="364490"/>
                  </a:lnTo>
                  <a:lnTo>
                    <a:pt x="247523" y="588010"/>
                  </a:lnTo>
                  <a:lnTo>
                    <a:pt x="246506" y="589280"/>
                  </a:lnTo>
                  <a:lnTo>
                    <a:pt x="282409" y="589280"/>
                  </a:lnTo>
                  <a:lnTo>
                    <a:pt x="249427" y="354330"/>
                  </a:lnTo>
                  <a:lnTo>
                    <a:pt x="293678" y="354330"/>
                  </a:lnTo>
                  <a:lnTo>
                    <a:pt x="276098" y="323850"/>
                  </a:lnTo>
                  <a:lnTo>
                    <a:pt x="274447" y="320040"/>
                  </a:lnTo>
                  <a:lnTo>
                    <a:pt x="272796" y="318770"/>
                  </a:lnTo>
                  <a:lnTo>
                    <a:pt x="270891" y="317500"/>
                  </a:lnTo>
                  <a:lnTo>
                    <a:pt x="269113" y="316230"/>
                  </a:lnTo>
                  <a:lnTo>
                    <a:pt x="267207" y="314960"/>
                  </a:lnTo>
                  <a:lnTo>
                    <a:pt x="265175" y="313690"/>
                  </a:lnTo>
                  <a:close/>
                </a:path>
                <a:path w="1068070" h="712470">
                  <a:moveTo>
                    <a:pt x="293678" y="354330"/>
                  </a:moveTo>
                  <a:lnTo>
                    <a:pt x="249808" y="354330"/>
                  </a:lnTo>
                  <a:lnTo>
                    <a:pt x="375412" y="572770"/>
                  </a:lnTo>
                  <a:lnTo>
                    <a:pt x="376047" y="574040"/>
                  </a:lnTo>
                  <a:lnTo>
                    <a:pt x="376808" y="574040"/>
                  </a:lnTo>
                  <a:lnTo>
                    <a:pt x="377698" y="575310"/>
                  </a:lnTo>
                  <a:lnTo>
                    <a:pt x="383031" y="575310"/>
                  </a:lnTo>
                  <a:lnTo>
                    <a:pt x="384937" y="574040"/>
                  </a:lnTo>
                  <a:lnTo>
                    <a:pt x="387350" y="572770"/>
                  </a:lnTo>
                  <a:lnTo>
                    <a:pt x="389763" y="572770"/>
                  </a:lnTo>
                  <a:lnTo>
                    <a:pt x="392429" y="571500"/>
                  </a:lnTo>
                  <a:lnTo>
                    <a:pt x="398779" y="567690"/>
                  </a:lnTo>
                  <a:lnTo>
                    <a:pt x="401447" y="565150"/>
                  </a:lnTo>
                  <a:lnTo>
                    <a:pt x="403351" y="563880"/>
                  </a:lnTo>
                  <a:lnTo>
                    <a:pt x="405129" y="562610"/>
                  </a:lnTo>
                  <a:lnTo>
                    <a:pt x="406653" y="561340"/>
                  </a:lnTo>
                  <a:lnTo>
                    <a:pt x="408813" y="558800"/>
                  </a:lnTo>
                  <a:lnTo>
                    <a:pt x="409321" y="557530"/>
                  </a:lnTo>
                  <a:lnTo>
                    <a:pt x="409321" y="554990"/>
                  </a:lnTo>
                  <a:lnTo>
                    <a:pt x="408685" y="553720"/>
                  </a:lnTo>
                  <a:lnTo>
                    <a:pt x="293678" y="354330"/>
                  </a:lnTo>
                  <a:close/>
                </a:path>
                <a:path w="1068070" h="712470">
                  <a:moveTo>
                    <a:pt x="531179" y="316230"/>
                  </a:moveTo>
                  <a:lnTo>
                    <a:pt x="467614" y="316230"/>
                  </a:lnTo>
                  <a:lnTo>
                    <a:pt x="473201" y="317500"/>
                  </a:lnTo>
                  <a:lnTo>
                    <a:pt x="483489" y="320040"/>
                  </a:lnTo>
                  <a:lnTo>
                    <a:pt x="488188" y="322580"/>
                  </a:lnTo>
                  <a:lnTo>
                    <a:pt x="492632" y="327660"/>
                  </a:lnTo>
                  <a:lnTo>
                    <a:pt x="496950" y="331470"/>
                  </a:lnTo>
                  <a:lnTo>
                    <a:pt x="501142" y="337820"/>
                  </a:lnTo>
                  <a:lnTo>
                    <a:pt x="504951" y="344170"/>
                  </a:lnTo>
                  <a:lnTo>
                    <a:pt x="512825" y="356870"/>
                  </a:lnTo>
                  <a:lnTo>
                    <a:pt x="479032" y="377190"/>
                  </a:lnTo>
                  <a:lnTo>
                    <a:pt x="447661" y="402590"/>
                  </a:lnTo>
                  <a:lnTo>
                    <a:pt x="427735" y="435610"/>
                  </a:lnTo>
                  <a:lnTo>
                    <a:pt x="426458" y="453390"/>
                  </a:lnTo>
                  <a:lnTo>
                    <a:pt x="426705" y="455930"/>
                  </a:lnTo>
                  <a:lnTo>
                    <a:pt x="447313" y="495300"/>
                  </a:lnTo>
                  <a:lnTo>
                    <a:pt x="481710" y="510540"/>
                  </a:lnTo>
                  <a:lnTo>
                    <a:pt x="490093" y="510540"/>
                  </a:lnTo>
                  <a:lnTo>
                    <a:pt x="498855" y="508000"/>
                  </a:lnTo>
                  <a:lnTo>
                    <a:pt x="505473" y="506730"/>
                  </a:lnTo>
                  <a:lnTo>
                    <a:pt x="540051" y="487680"/>
                  </a:lnTo>
                  <a:lnTo>
                    <a:pt x="549759" y="476250"/>
                  </a:lnTo>
                  <a:lnTo>
                    <a:pt x="487679" y="476250"/>
                  </a:lnTo>
                  <a:lnTo>
                    <a:pt x="481441" y="473710"/>
                  </a:lnTo>
                  <a:lnTo>
                    <a:pt x="461772" y="445770"/>
                  </a:lnTo>
                  <a:lnTo>
                    <a:pt x="461645" y="443230"/>
                  </a:lnTo>
                  <a:lnTo>
                    <a:pt x="461549" y="441960"/>
                  </a:lnTo>
                  <a:lnTo>
                    <a:pt x="461454" y="440690"/>
                  </a:lnTo>
                  <a:lnTo>
                    <a:pt x="461359" y="439420"/>
                  </a:lnTo>
                  <a:lnTo>
                    <a:pt x="461264" y="438150"/>
                  </a:lnTo>
                  <a:lnTo>
                    <a:pt x="486806" y="403860"/>
                  </a:lnTo>
                  <a:lnTo>
                    <a:pt x="526033" y="381000"/>
                  </a:lnTo>
                  <a:lnTo>
                    <a:pt x="568693" y="381000"/>
                  </a:lnTo>
                  <a:lnTo>
                    <a:pt x="535940" y="323850"/>
                  </a:lnTo>
                  <a:lnTo>
                    <a:pt x="531179" y="316230"/>
                  </a:lnTo>
                  <a:close/>
                </a:path>
                <a:path w="1068070" h="712470">
                  <a:moveTo>
                    <a:pt x="568693" y="381000"/>
                  </a:moveTo>
                  <a:lnTo>
                    <a:pt x="526033" y="381000"/>
                  </a:lnTo>
                  <a:lnTo>
                    <a:pt x="547370" y="417830"/>
                  </a:lnTo>
                  <a:lnTo>
                    <a:pt x="545085" y="426720"/>
                  </a:lnTo>
                  <a:lnTo>
                    <a:pt x="527605" y="461010"/>
                  </a:lnTo>
                  <a:lnTo>
                    <a:pt x="501507" y="476250"/>
                  </a:lnTo>
                  <a:lnTo>
                    <a:pt x="549759" y="476250"/>
                  </a:lnTo>
                  <a:lnTo>
                    <a:pt x="566039" y="439420"/>
                  </a:lnTo>
                  <a:lnTo>
                    <a:pt x="602175" y="439420"/>
                  </a:lnTo>
                  <a:lnTo>
                    <a:pt x="568693" y="381000"/>
                  </a:lnTo>
                  <a:close/>
                </a:path>
                <a:path w="1068070" h="712470">
                  <a:moveTo>
                    <a:pt x="602175" y="439420"/>
                  </a:moveTo>
                  <a:lnTo>
                    <a:pt x="566039" y="439420"/>
                  </a:lnTo>
                  <a:lnTo>
                    <a:pt x="576072" y="457200"/>
                  </a:lnTo>
                  <a:lnTo>
                    <a:pt x="576960" y="458470"/>
                  </a:lnTo>
                  <a:lnTo>
                    <a:pt x="578103" y="459740"/>
                  </a:lnTo>
                  <a:lnTo>
                    <a:pt x="580771" y="461010"/>
                  </a:lnTo>
                  <a:lnTo>
                    <a:pt x="582549" y="459740"/>
                  </a:lnTo>
                  <a:lnTo>
                    <a:pt x="584834" y="459740"/>
                  </a:lnTo>
                  <a:lnTo>
                    <a:pt x="586994" y="458470"/>
                  </a:lnTo>
                  <a:lnTo>
                    <a:pt x="589788" y="457200"/>
                  </a:lnTo>
                  <a:lnTo>
                    <a:pt x="593217" y="455930"/>
                  </a:lnTo>
                  <a:lnTo>
                    <a:pt x="596646" y="453390"/>
                  </a:lnTo>
                  <a:lnTo>
                    <a:pt x="599185" y="452120"/>
                  </a:lnTo>
                  <a:lnTo>
                    <a:pt x="600837" y="450850"/>
                  </a:lnTo>
                  <a:lnTo>
                    <a:pt x="602360" y="448310"/>
                  </a:lnTo>
                  <a:lnTo>
                    <a:pt x="603503" y="447040"/>
                  </a:lnTo>
                  <a:lnTo>
                    <a:pt x="604012" y="445770"/>
                  </a:lnTo>
                  <a:lnTo>
                    <a:pt x="604647" y="444500"/>
                  </a:lnTo>
                  <a:lnTo>
                    <a:pt x="604520" y="443230"/>
                  </a:lnTo>
                  <a:lnTo>
                    <a:pt x="603630" y="441960"/>
                  </a:lnTo>
                  <a:lnTo>
                    <a:pt x="602175" y="439420"/>
                  </a:lnTo>
                  <a:close/>
                </a:path>
                <a:path w="1068070" h="712470">
                  <a:moveTo>
                    <a:pt x="48259" y="438150"/>
                  </a:moveTo>
                  <a:lnTo>
                    <a:pt x="44830" y="439420"/>
                  </a:lnTo>
                  <a:lnTo>
                    <a:pt x="51562" y="439420"/>
                  </a:lnTo>
                  <a:lnTo>
                    <a:pt x="48259" y="438150"/>
                  </a:lnTo>
                  <a:close/>
                </a:path>
                <a:path w="1068070" h="712470">
                  <a:moveTo>
                    <a:pt x="671576" y="408940"/>
                  </a:moveTo>
                  <a:lnTo>
                    <a:pt x="663828" y="408940"/>
                  </a:lnTo>
                  <a:lnTo>
                    <a:pt x="664718" y="410210"/>
                  </a:lnTo>
                  <a:lnTo>
                    <a:pt x="669798" y="410210"/>
                  </a:lnTo>
                  <a:lnTo>
                    <a:pt x="671576" y="408940"/>
                  </a:lnTo>
                  <a:close/>
                </a:path>
                <a:path w="1068070" h="712470">
                  <a:moveTo>
                    <a:pt x="586867" y="213360"/>
                  </a:moveTo>
                  <a:lnTo>
                    <a:pt x="584073" y="213360"/>
                  </a:lnTo>
                  <a:lnTo>
                    <a:pt x="582422" y="214630"/>
                  </a:lnTo>
                  <a:lnTo>
                    <a:pt x="580517" y="215900"/>
                  </a:lnTo>
                  <a:lnTo>
                    <a:pt x="578484" y="215900"/>
                  </a:lnTo>
                  <a:lnTo>
                    <a:pt x="576072" y="217170"/>
                  </a:lnTo>
                  <a:lnTo>
                    <a:pt x="573277" y="219710"/>
                  </a:lnTo>
                  <a:lnTo>
                    <a:pt x="570229" y="220980"/>
                  </a:lnTo>
                  <a:lnTo>
                    <a:pt x="567944" y="222250"/>
                  </a:lnTo>
                  <a:lnTo>
                    <a:pt x="566293" y="223520"/>
                  </a:lnTo>
                  <a:lnTo>
                    <a:pt x="564515" y="224790"/>
                  </a:lnTo>
                  <a:lnTo>
                    <a:pt x="563245" y="226060"/>
                  </a:lnTo>
                  <a:lnTo>
                    <a:pt x="562482" y="227330"/>
                  </a:lnTo>
                  <a:lnTo>
                    <a:pt x="561594" y="228600"/>
                  </a:lnTo>
                  <a:lnTo>
                    <a:pt x="561213" y="229870"/>
                  </a:lnTo>
                  <a:lnTo>
                    <a:pt x="561340" y="231140"/>
                  </a:lnTo>
                  <a:lnTo>
                    <a:pt x="561594" y="232410"/>
                  </a:lnTo>
                  <a:lnTo>
                    <a:pt x="562228" y="233680"/>
                  </a:lnTo>
                  <a:lnTo>
                    <a:pt x="662431" y="407670"/>
                  </a:lnTo>
                  <a:lnTo>
                    <a:pt x="663067" y="408940"/>
                  </a:lnTo>
                  <a:lnTo>
                    <a:pt x="673862" y="408940"/>
                  </a:lnTo>
                  <a:lnTo>
                    <a:pt x="676021" y="407670"/>
                  </a:lnTo>
                  <a:lnTo>
                    <a:pt x="678688" y="406400"/>
                  </a:lnTo>
                  <a:lnTo>
                    <a:pt x="685038" y="402590"/>
                  </a:lnTo>
                  <a:lnTo>
                    <a:pt x="687577" y="401320"/>
                  </a:lnTo>
                  <a:lnTo>
                    <a:pt x="689482" y="400050"/>
                  </a:lnTo>
                  <a:lnTo>
                    <a:pt x="691388" y="397510"/>
                  </a:lnTo>
                  <a:lnTo>
                    <a:pt x="692784" y="396240"/>
                  </a:lnTo>
                  <a:lnTo>
                    <a:pt x="694563" y="393700"/>
                  </a:lnTo>
                  <a:lnTo>
                    <a:pt x="695071" y="393700"/>
                  </a:lnTo>
                  <a:lnTo>
                    <a:pt x="694944" y="389890"/>
                  </a:lnTo>
                  <a:lnTo>
                    <a:pt x="694435" y="388620"/>
                  </a:lnTo>
                  <a:lnTo>
                    <a:pt x="628396" y="274320"/>
                  </a:lnTo>
                  <a:lnTo>
                    <a:pt x="628758" y="267970"/>
                  </a:lnTo>
                  <a:lnTo>
                    <a:pt x="628831" y="266700"/>
                  </a:lnTo>
                  <a:lnTo>
                    <a:pt x="628903" y="265430"/>
                  </a:lnTo>
                  <a:lnTo>
                    <a:pt x="629357" y="259080"/>
                  </a:lnTo>
                  <a:lnTo>
                    <a:pt x="629448" y="257810"/>
                  </a:lnTo>
                  <a:lnTo>
                    <a:pt x="629539" y="256540"/>
                  </a:lnTo>
                  <a:lnTo>
                    <a:pt x="631317" y="242570"/>
                  </a:lnTo>
                  <a:lnTo>
                    <a:pt x="605663" y="242570"/>
                  </a:lnTo>
                  <a:lnTo>
                    <a:pt x="591057" y="217170"/>
                  </a:lnTo>
                  <a:lnTo>
                    <a:pt x="590423" y="215900"/>
                  </a:lnTo>
                  <a:lnTo>
                    <a:pt x="589660" y="214630"/>
                  </a:lnTo>
                  <a:lnTo>
                    <a:pt x="588009" y="214630"/>
                  </a:lnTo>
                  <a:lnTo>
                    <a:pt x="586867" y="213360"/>
                  </a:lnTo>
                  <a:close/>
                </a:path>
                <a:path w="1068070" h="712470">
                  <a:moveTo>
                    <a:pt x="395350" y="375920"/>
                  </a:moveTo>
                  <a:lnTo>
                    <a:pt x="388874" y="375920"/>
                  </a:lnTo>
                  <a:lnTo>
                    <a:pt x="390017" y="377190"/>
                  </a:lnTo>
                  <a:lnTo>
                    <a:pt x="394334" y="377190"/>
                  </a:lnTo>
                  <a:lnTo>
                    <a:pt x="395350" y="375920"/>
                  </a:lnTo>
                  <a:close/>
                </a:path>
                <a:path w="1068070" h="712470">
                  <a:moveTo>
                    <a:pt x="478758" y="281940"/>
                  </a:moveTo>
                  <a:lnTo>
                    <a:pt x="471447" y="283210"/>
                  </a:lnTo>
                  <a:lnTo>
                    <a:pt x="455802" y="285750"/>
                  </a:lnTo>
                  <a:lnTo>
                    <a:pt x="447420" y="289560"/>
                  </a:lnTo>
                  <a:lnTo>
                    <a:pt x="404749" y="316230"/>
                  </a:lnTo>
                  <a:lnTo>
                    <a:pt x="381000" y="346710"/>
                  </a:lnTo>
                  <a:lnTo>
                    <a:pt x="379095" y="349250"/>
                  </a:lnTo>
                  <a:lnTo>
                    <a:pt x="377571" y="355600"/>
                  </a:lnTo>
                  <a:lnTo>
                    <a:pt x="377571" y="356870"/>
                  </a:lnTo>
                  <a:lnTo>
                    <a:pt x="378841" y="361950"/>
                  </a:lnTo>
                  <a:lnTo>
                    <a:pt x="379983" y="364490"/>
                  </a:lnTo>
                  <a:lnTo>
                    <a:pt x="383031" y="369570"/>
                  </a:lnTo>
                  <a:lnTo>
                    <a:pt x="384175" y="370840"/>
                  </a:lnTo>
                  <a:lnTo>
                    <a:pt x="385318" y="373380"/>
                  </a:lnTo>
                  <a:lnTo>
                    <a:pt x="386460" y="374650"/>
                  </a:lnTo>
                  <a:lnTo>
                    <a:pt x="387730" y="375920"/>
                  </a:lnTo>
                  <a:lnTo>
                    <a:pt x="397001" y="375920"/>
                  </a:lnTo>
                  <a:lnTo>
                    <a:pt x="398779" y="373380"/>
                  </a:lnTo>
                  <a:lnTo>
                    <a:pt x="400812" y="369570"/>
                  </a:lnTo>
                  <a:lnTo>
                    <a:pt x="402971" y="365760"/>
                  </a:lnTo>
                  <a:lnTo>
                    <a:pt x="405638" y="361950"/>
                  </a:lnTo>
                  <a:lnTo>
                    <a:pt x="412496" y="351790"/>
                  </a:lnTo>
                  <a:lnTo>
                    <a:pt x="416814" y="346710"/>
                  </a:lnTo>
                  <a:lnTo>
                    <a:pt x="421894" y="340360"/>
                  </a:lnTo>
                  <a:lnTo>
                    <a:pt x="427100" y="335280"/>
                  </a:lnTo>
                  <a:lnTo>
                    <a:pt x="433704" y="330200"/>
                  </a:lnTo>
                  <a:lnTo>
                    <a:pt x="441578" y="326390"/>
                  </a:lnTo>
                  <a:lnTo>
                    <a:pt x="448818" y="321310"/>
                  </a:lnTo>
                  <a:lnTo>
                    <a:pt x="455549" y="318770"/>
                  </a:lnTo>
                  <a:lnTo>
                    <a:pt x="467614" y="316230"/>
                  </a:lnTo>
                  <a:lnTo>
                    <a:pt x="531179" y="316230"/>
                  </a:lnTo>
                  <a:lnTo>
                    <a:pt x="526240" y="309880"/>
                  </a:lnTo>
                  <a:lnTo>
                    <a:pt x="492378" y="284480"/>
                  </a:lnTo>
                  <a:lnTo>
                    <a:pt x="478758" y="281940"/>
                  </a:lnTo>
                  <a:close/>
                </a:path>
                <a:path w="1068070" h="712470">
                  <a:moveTo>
                    <a:pt x="810259" y="328930"/>
                  </a:moveTo>
                  <a:lnTo>
                    <a:pt x="802513" y="328930"/>
                  </a:lnTo>
                  <a:lnTo>
                    <a:pt x="803275" y="330200"/>
                  </a:lnTo>
                  <a:lnTo>
                    <a:pt x="808354" y="330200"/>
                  </a:lnTo>
                  <a:lnTo>
                    <a:pt x="810259" y="328930"/>
                  </a:lnTo>
                  <a:close/>
                </a:path>
                <a:path w="1068070" h="712470">
                  <a:moveTo>
                    <a:pt x="681863" y="48260"/>
                  </a:moveTo>
                  <a:lnTo>
                    <a:pt x="674877" y="48260"/>
                  </a:lnTo>
                  <a:lnTo>
                    <a:pt x="672719" y="49530"/>
                  </a:lnTo>
                  <a:lnTo>
                    <a:pt x="670432" y="50800"/>
                  </a:lnTo>
                  <a:lnTo>
                    <a:pt x="667766" y="52070"/>
                  </a:lnTo>
                  <a:lnTo>
                    <a:pt x="664591" y="53340"/>
                  </a:lnTo>
                  <a:lnTo>
                    <a:pt x="661416" y="55880"/>
                  </a:lnTo>
                  <a:lnTo>
                    <a:pt x="651382" y="64770"/>
                  </a:lnTo>
                  <a:lnTo>
                    <a:pt x="651382" y="67310"/>
                  </a:lnTo>
                  <a:lnTo>
                    <a:pt x="651637" y="68580"/>
                  </a:lnTo>
                  <a:lnTo>
                    <a:pt x="652272" y="69850"/>
                  </a:lnTo>
                  <a:lnTo>
                    <a:pt x="801116" y="327660"/>
                  </a:lnTo>
                  <a:lnTo>
                    <a:pt x="801751" y="328930"/>
                  </a:lnTo>
                  <a:lnTo>
                    <a:pt x="812546" y="328930"/>
                  </a:lnTo>
                  <a:lnTo>
                    <a:pt x="814704" y="327660"/>
                  </a:lnTo>
                  <a:lnTo>
                    <a:pt x="817372" y="326390"/>
                  </a:lnTo>
                  <a:lnTo>
                    <a:pt x="823722" y="322580"/>
                  </a:lnTo>
                  <a:lnTo>
                    <a:pt x="826262" y="321310"/>
                  </a:lnTo>
                  <a:lnTo>
                    <a:pt x="828167" y="320040"/>
                  </a:lnTo>
                  <a:lnTo>
                    <a:pt x="830072" y="317500"/>
                  </a:lnTo>
                  <a:lnTo>
                    <a:pt x="831469" y="316230"/>
                  </a:lnTo>
                  <a:lnTo>
                    <a:pt x="832357" y="316230"/>
                  </a:lnTo>
                  <a:lnTo>
                    <a:pt x="833247" y="314960"/>
                  </a:lnTo>
                  <a:lnTo>
                    <a:pt x="833627" y="313690"/>
                  </a:lnTo>
                  <a:lnTo>
                    <a:pt x="833627" y="309880"/>
                  </a:lnTo>
                  <a:lnTo>
                    <a:pt x="832993" y="309880"/>
                  </a:lnTo>
                  <a:lnTo>
                    <a:pt x="777494" y="213360"/>
                  </a:lnTo>
                  <a:lnTo>
                    <a:pt x="872235" y="213360"/>
                  </a:lnTo>
                  <a:lnTo>
                    <a:pt x="859866" y="208280"/>
                  </a:lnTo>
                  <a:lnTo>
                    <a:pt x="774826" y="208280"/>
                  </a:lnTo>
                  <a:lnTo>
                    <a:pt x="684149" y="50800"/>
                  </a:lnTo>
                  <a:lnTo>
                    <a:pt x="683514" y="49530"/>
                  </a:lnTo>
                  <a:lnTo>
                    <a:pt x="682751" y="49530"/>
                  </a:lnTo>
                  <a:lnTo>
                    <a:pt x="681863" y="48260"/>
                  </a:lnTo>
                  <a:close/>
                </a:path>
                <a:path w="1068070" h="712470">
                  <a:moveTo>
                    <a:pt x="872235" y="213360"/>
                  </a:moveTo>
                  <a:lnTo>
                    <a:pt x="777494" y="213360"/>
                  </a:lnTo>
                  <a:lnTo>
                    <a:pt x="907923" y="267970"/>
                  </a:lnTo>
                  <a:lnTo>
                    <a:pt x="917448" y="267970"/>
                  </a:lnTo>
                  <a:lnTo>
                    <a:pt x="919606" y="266700"/>
                  </a:lnTo>
                  <a:lnTo>
                    <a:pt x="921893" y="265430"/>
                  </a:lnTo>
                  <a:lnTo>
                    <a:pt x="924305" y="264160"/>
                  </a:lnTo>
                  <a:lnTo>
                    <a:pt x="927226" y="262890"/>
                  </a:lnTo>
                  <a:lnTo>
                    <a:pt x="930655" y="261620"/>
                  </a:lnTo>
                  <a:lnTo>
                    <a:pt x="934084" y="259080"/>
                  </a:lnTo>
                  <a:lnTo>
                    <a:pt x="936751" y="257810"/>
                  </a:lnTo>
                  <a:lnTo>
                    <a:pt x="940816" y="254000"/>
                  </a:lnTo>
                  <a:lnTo>
                    <a:pt x="942340" y="252730"/>
                  </a:lnTo>
                  <a:lnTo>
                    <a:pt x="944245" y="250190"/>
                  </a:lnTo>
                  <a:lnTo>
                    <a:pt x="944626" y="248920"/>
                  </a:lnTo>
                  <a:lnTo>
                    <a:pt x="944626" y="246380"/>
                  </a:lnTo>
                  <a:lnTo>
                    <a:pt x="943355" y="243840"/>
                  </a:lnTo>
                  <a:lnTo>
                    <a:pt x="942213" y="242570"/>
                  </a:lnTo>
                  <a:lnTo>
                    <a:pt x="940689" y="242570"/>
                  </a:lnTo>
                  <a:lnTo>
                    <a:pt x="939292" y="241300"/>
                  </a:lnTo>
                  <a:lnTo>
                    <a:pt x="934084" y="238760"/>
                  </a:lnTo>
                  <a:lnTo>
                    <a:pt x="872235" y="213360"/>
                  </a:lnTo>
                  <a:close/>
                </a:path>
                <a:path w="1068070" h="712470">
                  <a:moveTo>
                    <a:pt x="662304" y="173990"/>
                  </a:moveTo>
                  <a:lnTo>
                    <a:pt x="649351" y="173990"/>
                  </a:lnTo>
                  <a:lnTo>
                    <a:pt x="646683" y="175260"/>
                  </a:lnTo>
                  <a:lnTo>
                    <a:pt x="644144" y="175260"/>
                  </a:lnTo>
                  <a:lnTo>
                    <a:pt x="641730" y="176530"/>
                  </a:lnTo>
                  <a:lnTo>
                    <a:pt x="637158" y="179070"/>
                  </a:lnTo>
                  <a:lnTo>
                    <a:pt x="635253" y="179070"/>
                  </a:lnTo>
                  <a:lnTo>
                    <a:pt x="633602" y="180340"/>
                  </a:lnTo>
                  <a:lnTo>
                    <a:pt x="629793" y="182880"/>
                  </a:lnTo>
                  <a:lnTo>
                    <a:pt x="626364" y="185420"/>
                  </a:lnTo>
                  <a:lnTo>
                    <a:pt x="607568" y="223520"/>
                  </a:lnTo>
                  <a:lnTo>
                    <a:pt x="605742" y="241300"/>
                  </a:lnTo>
                  <a:lnTo>
                    <a:pt x="605663" y="242570"/>
                  </a:lnTo>
                  <a:lnTo>
                    <a:pt x="631317" y="242570"/>
                  </a:lnTo>
                  <a:lnTo>
                    <a:pt x="632714" y="236220"/>
                  </a:lnTo>
                  <a:lnTo>
                    <a:pt x="634365" y="231140"/>
                  </a:lnTo>
                  <a:lnTo>
                    <a:pt x="636143" y="226060"/>
                  </a:lnTo>
                  <a:lnTo>
                    <a:pt x="638175" y="222250"/>
                  </a:lnTo>
                  <a:lnTo>
                    <a:pt x="640460" y="219710"/>
                  </a:lnTo>
                  <a:lnTo>
                    <a:pt x="642874" y="215900"/>
                  </a:lnTo>
                  <a:lnTo>
                    <a:pt x="645668" y="213360"/>
                  </a:lnTo>
                  <a:lnTo>
                    <a:pt x="648843" y="212090"/>
                  </a:lnTo>
                  <a:lnTo>
                    <a:pt x="656844" y="208280"/>
                  </a:lnTo>
                  <a:lnTo>
                    <a:pt x="659383" y="208280"/>
                  </a:lnTo>
                  <a:lnTo>
                    <a:pt x="661797" y="207010"/>
                  </a:lnTo>
                  <a:lnTo>
                    <a:pt x="664082" y="207010"/>
                  </a:lnTo>
                  <a:lnTo>
                    <a:pt x="666242" y="205740"/>
                  </a:lnTo>
                  <a:lnTo>
                    <a:pt x="668274" y="205740"/>
                  </a:lnTo>
                  <a:lnTo>
                    <a:pt x="671956" y="204470"/>
                  </a:lnTo>
                  <a:lnTo>
                    <a:pt x="674370" y="204470"/>
                  </a:lnTo>
                  <a:lnTo>
                    <a:pt x="675385" y="203200"/>
                  </a:lnTo>
                  <a:lnTo>
                    <a:pt x="676021" y="203200"/>
                  </a:lnTo>
                  <a:lnTo>
                    <a:pt x="676528" y="200660"/>
                  </a:lnTo>
                  <a:lnTo>
                    <a:pt x="676528" y="199390"/>
                  </a:lnTo>
                  <a:lnTo>
                    <a:pt x="676021" y="196850"/>
                  </a:lnTo>
                  <a:lnTo>
                    <a:pt x="675385" y="195580"/>
                  </a:lnTo>
                  <a:lnTo>
                    <a:pt x="674370" y="193040"/>
                  </a:lnTo>
                  <a:lnTo>
                    <a:pt x="673480" y="191770"/>
                  </a:lnTo>
                  <a:lnTo>
                    <a:pt x="672083" y="189230"/>
                  </a:lnTo>
                  <a:lnTo>
                    <a:pt x="670559" y="186690"/>
                  </a:lnTo>
                  <a:lnTo>
                    <a:pt x="668781" y="182880"/>
                  </a:lnTo>
                  <a:lnTo>
                    <a:pt x="667384" y="180340"/>
                  </a:lnTo>
                  <a:lnTo>
                    <a:pt x="666369" y="179070"/>
                  </a:lnTo>
                  <a:lnTo>
                    <a:pt x="665226" y="177800"/>
                  </a:lnTo>
                  <a:lnTo>
                    <a:pt x="664337" y="176530"/>
                  </a:lnTo>
                  <a:lnTo>
                    <a:pt x="663701" y="175260"/>
                  </a:lnTo>
                  <a:lnTo>
                    <a:pt x="662304" y="173990"/>
                  </a:lnTo>
                  <a:close/>
                </a:path>
                <a:path w="1068070" h="712470">
                  <a:moveTo>
                    <a:pt x="1062204" y="123190"/>
                  </a:moveTo>
                  <a:lnTo>
                    <a:pt x="1008252" y="123190"/>
                  </a:lnTo>
                  <a:lnTo>
                    <a:pt x="1013332" y="124460"/>
                  </a:lnTo>
                  <a:lnTo>
                    <a:pt x="1022223" y="128270"/>
                  </a:lnTo>
                  <a:lnTo>
                    <a:pt x="1025905" y="132080"/>
                  </a:lnTo>
                  <a:lnTo>
                    <a:pt x="1031367" y="140970"/>
                  </a:lnTo>
                  <a:lnTo>
                    <a:pt x="1032891" y="146050"/>
                  </a:lnTo>
                  <a:lnTo>
                    <a:pt x="1033399" y="154940"/>
                  </a:lnTo>
                  <a:lnTo>
                    <a:pt x="1032637" y="160020"/>
                  </a:lnTo>
                  <a:lnTo>
                    <a:pt x="1008506" y="185420"/>
                  </a:lnTo>
                  <a:lnTo>
                    <a:pt x="1001268" y="189230"/>
                  </a:lnTo>
                  <a:lnTo>
                    <a:pt x="994409" y="191770"/>
                  </a:lnTo>
                  <a:lnTo>
                    <a:pt x="987932" y="194310"/>
                  </a:lnTo>
                  <a:lnTo>
                    <a:pt x="981328" y="195580"/>
                  </a:lnTo>
                  <a:lnTo>
                    <a:pt x="975487" y="196850"/>
                  </a:lnTo>
                  <a:lnTo>
                    <a:pt x="950341" y="196850"/>
                  </a:lnTo>
                  <a:lnTo>
                    <a:pt x="948817" y="198120"/>
                  </a:lnTo>
                  <a:lnTo>
                    <a:pt x="947927" y="198120"/>
                  </a:lnTo>
                  <a:lnTo>
                    <a:pt x="947293" y="199390"/>
                  </a:lnTo>
                  <a:lnTo>
                    <a:pt x="946784" y="199390"/>
                  </a:lnTo>
                  <a:lnTo>
                    <a:pt x="946403" y="200660"/>
                  </a:lnTo>
                  <a:lnTo>
                    <a:pt x="946530" y="203200"/>
                  </a:lnTo>
                  <a:lnTo>
                    <a:pt x="946657" y="204470"/>
                  </a:lnTo>
                  <a:lnTo>
                    <a:pt x="947166" y="205740"/>
                  </a:lnTo>
                  <a:lnTo>
                    <a:pt x="947801" y="207010"/>
                  </a:lnTo>
                  <a:lnTo>
                    <a:pt x="948563" y="209550"/>
                  </a:lnTo>
                  <a:lnTo>
                    <a:pt x="949578" y="210820"/>
                  </a:lnTo>
                  <a:lnTo>
                    <a:pt x="950976" y="214630"/>
                  </a:lnTo>
                  <a:lnTo>
                    <a:pt x="953389" y="218440"/>
                  </a:lnTo>
                  <a:lnTo>
                    <a:pt x="955421" y="220980"/>
                  </a:lnTo>
                  <a:lnTo>
                    <a:pt x="959484" y="224790"/>
                  </a:lnTo>
                  <a:lnTo>
                    <a:pt x="961517" y="226060"/>
                  </a:lnTo>
                  <a:lnTo>
                    <a:pt x="963676" y="226060"/>
                  </a:lnTo>
                  <a:lnTo>
                    <a:pt x="965834" y="227330"/>
                  </a:lnTo>
                  <a:lnTo>
                    <a:pt x="977010" y="227330"/>
                  </a:lnTo>
                  <a:lnTo>
                    <a:pt x="981582" y="226060"/>
                  </a:lnTo>
                  <a:lnTo>
                    <a:pt x="992251" y="223520"/>
                  </a:lnTo>
                  <a:lnTo>
                    <a:pt x="997966" y="222250"/>
                  </a:lnTo>
                  <a:lnTo>
                    <a:pt x="1016507" y="214630"/>
                  </a:lnTo>
                  <a:lnTo>
                    <a:pt x="1022730" y="210820"/>
                  </a:lnTo>
                  <a:lnTo>
                    <a:pt x="1029970" y="207010"/>
                  </a:lnTo>
                  <a:lnTo>
                    <a:pt x="1057322" y="180340"/>
                  </a:lnTo>
                  <a:lnTo>
                    <a:pt x="1067679" y="149860"/>
                  </a:lnTo>
                  <a:lnTo>
                    <a:pt x="1067562" y="142240"/>
                  </a:lnTo>
                  <a:lnTo>
                    <a:pt x="1066585" y="135890"/>
                  </a:lnTo>
                  <a:lnTo>
                    <a:pt x="1064799" y="129540"/>
                  </a:lnTo>
                  <a:lnTo>
                    <a:pt x="1062204" y="123190"/>
                  </a:lnTo>
                  <a:close/>
                </a:path>
                <a:path w="1068070" h="712470">
                  <a:moveTo>
                    <a:pt x="834263" y="72390"/>
                  </a:moveTo>
                  <a:lnTo>
                    <a:pt x="828675" y="72390"/>
                  </a:lnTo>
                  <a:lnTo>
                    <a:pt x="826770" y="73660"/>
                  </a:lnTo>
                  <a:lnTo>
                    <a:pt x="824483" y="74930"/>
                  </a:lnTo>
                  <a:lnTo>
                    <a:pt x="819403" y="77470"/>
                  </a:lnTo>
                  <a:lnTo>
                    <a:pt x="813053" y="81280"/>
                  </a:lnTo>
                  <a:lnTo>
                    <a:pt x="808354" y="83820"/>
                  </a:lnTo>
                  <a:lnTo>
                    <a:pt x="806323" y="85090"/>
                  </a:lnTo>
                  <a:lnTo>
                    <a:pt x="804672" y="86360"/>
                  </a:lnTo>
                  <a:lnTo>
                    <a:pt x="802131" y="90170"/>
                  </a:lnTo>
                  <a:lnTo>
                    <a:pt x="801116" y="91440"/>
                  </a:lnTo>
                  <a:lnTo>
                    <a:pt x="800480" y="92710"/>
                  </a:lnTo>
                  <a:lnTo>
                    <a:pt x="799719" y="93980"/>
                  </a:lnTo>
                  <a:lnTo>
                    <a:pt x="798956" y="97790"/>
                  </a:lnTo>
                  <a:lnTo>
                    <a:pt x="774826" y="208280"/>
                  </a:lnTo>
                  <a:lnTo>
                    <a:pt x="859866" y="208280"/>
                  </a:lnTo>
                  <a:lnTo>
                    <a:pt x="810387" y="187960"/>
                  </a:lnTo>
                  <a:lnTo>
                    <a:pt x="837056" y="87630"/>
                  </a:lnTo>
                  <a:lnTo>
                    <a:pt x="837819" y="85090"/>
                  </a:lnTo>
                  <a:lnTo>
                    <a:pt x="838200" y="82550"/>
                  </a:lnTo>
                  <a:lnTo>
                    <a:pt x="838073" y="78740"/>
                  </a:lnTo>
                  <a:lnTo>
                    <a:pt x="837565" y="76200"/>
                  </a:lnTo>
                  <a:lnTo>
                    <a:pt x="836041" y="73660"/>
                  </a:lnTo>
                  <a:lnTo>
                    <a:pt x="835151" y="73660"/>
                  </a:lnTo>
                  <a:lnTo>
                    <a:pt x="834263" y="72390"/>
                  </a:lnTo>
                  <a:close/>
                </a:path>
                <a:path w="1068070" h="712470">
                  <a:moveTo>
                    <a:pt x="661162" y="172720"/>
                  </a:moveTo>
                  <a:lnTo>
                    <a:pt x="654050" y="172720"/>
                  </a:lnTo>
                  <a:lnTo>
                    <a:pt x="651764" y="173990"/>
                  </a:lnTo>
                  <a:lnTo>
                    <a:pt x="661670" y="173990"/>
                  </a:lnTo>
                  <a:lnTo>
                    <a:pt x="661162" y="172720"/>
                  </a:lnTo>
                  <a:close/>
                </a:path>
                <a:path w="1068070" h="712470">
                  <a:moveTo>
                    <a:pt x="977265" y="0"/>
                  </a:moveTo>
                  <a:lnTo>
                    <a:pt x="958469" y="0"/>
                  </a:lnTo>
                  <a:lnTo>
                    <a:pt x="949705" y="2540"/>
                  </a:lnTo>
                  <a:lnTo>
                    <a:pt x="944879" y="3810"/>
                  </a:lnTo>
                  <a:lnTo>
                    <a:pt x="910986" y="22860"/>
                  </a:lnTo>
                  <a:lnTo>
                    <a:pt x="886587" y="55880"/>
                  </a:lnTo>
                  <a:lnTo>
                    <a:pt x="883284" y="71120"/>
                  </a:lnTo>
                  <a:lnTo>
                    <a:pt x="884174" y="78740"/>
                  </a:lnTo>
                  <a:lnTo>
                    <a:pt x="901065" y="114300"/>
                  </a:lnTo>
                  <a:lnTo>
                    <a:pt x="938022" y="129540"/>
                  </a:lnTo>
                  <a:lnTo>
                    <a:pt x="951738" y="129540"/>
                  </a:lnTo>
                  <a:lnTo>
                    <a:pt x="965200" y="127000"/>
                  </a:lnTo>
                  <a:lnTo>
                    <a:pt x="978534" y="125730"/>
                  </a:lnTo>
                  <a:lnTo>
                    <a:pt x="991107" y="123190"/>
                  </a:lnTo>
                  <a:lnTo>
                    <a:pt x="1062204" y="123190"/>
                  </a:lnTo>
                  <a:lnTo>
                    <a:pt x="1058799" y="115570"/>
                  </a:lnTo>
                  <a:lnTo>
                    <a:pt x="1054480" y="109220"/>
                  </a:lnTo>
                  <a:lnTo>
                    <a:pt x="1049527" y="102870"/>
                  </a:lnTo>
                  <a:lnTo>
                    <a:pt x="1043813" y="99060"/>
                  </a:lnTo>
                  <a:lnTo>
                    <a:pt x="1038225" y="95250"/>
                  </a:lnTo>
                  <a:lnTo>
                    <a:pt x="941831" y="95250"/>
                  </a:lnTo>
                  <a:lnTo>
                    <a:pt x="936751" y="93980"/>
                  </a:lnTo>
                  <a:lnTo>
                    <a:pt x="932306" y="91440"/>
                  </a:lnTo>
                  <a:lnTo>
                    <a:pt x="927734" y="90170"/>
                  </a:lnTo>
                  <a:lnTo>
                    <a:pt x="917321" y="62230"/>
                  </a:lnTo>
                  <a:lnTo>
                    <a:pt x="918718" y="58420"/>
                  </a:lnTo>
                  <a:lnTo>
                    <a:pt x="919988" y="54610"/>
                  </a:lnTo>
                  <a:lnTo>
                    <a:pt x="922401" y="50800"/>
                  </a:lnTo>
                  <a:lnTo>
                    <a:pt x="925829" y="48260"/>
                  </a:lnTo>
                  <a:lnTo>
                    <a:pt x="929258" y="44450"/>
                  </a:lnTo>
                  <a:lnTo>
                    <a:pt x="933703" y="40640"/>
                  </a:lnTo>
                  <a:lnTo>
                    <a:pt x="939165" y="38100"/>
                  </a:lnTo>
                  <a:lnTo>
                    <a:pt x="945133" y="34290"/>
                  </a:lnTo>
                  <a:lnTo>
                    <a:pt x="950976" y="31750"/>
                  </a:lnTo>
                  <a:lnTo>
                    <a:pt x="962025" y="29210"/>
                  </a:lnTo>
                  <a:lnTo>
                    <a:pt x="966977" y="27940"/>
                  </a:lnTo>
                  <a:lnTo>
                    <a:pt x="987551" y="27940"/>
                  </a:lnTo>
                  <a:lnTo>
                    <a:pt x="988822" y="26670"/>
                  </a:lnTo>
                  <a:lnTo>
                    <a:pt x="989583" y="26670"/>
                  </a:lnTo>
                  <a:lnTo>
                    <a:pt x="990092" y="25400"/>
                  </a:lnTo>
                  <a:lnTo>
                    <a:pt x="990853" y="24130"/>
                  </a:lnTo>
                  <a:lnTo>
                    <a:pt x="990726" y="20320"/>
                  </a:lnTo>
                  <a:lnTo>
                    <a:pt x="990346" y="19050"/>
                  </a:lnTo>
                  <a:lnTo>
                    <a:pt x="989583" y="17780"/>
                  </a:lnTo>
                  <a:lnTo>
                    <a:pt x="988822" y="15240"/>
                  </a:lnTo>
                  <a:lnTo>
                    <a:pt x="987805" y="13970"/>
                  </a:lnTo>
                  <a:lnTo>
                    <a:pt x="986535" y="11430"/>
                  </a:lnTo>
                  <a:lnTo>
                    <a:pt x="985393" y="8890"/>
                  </a:lnTo>
                  <a:lnTo>
                    <a:pt x="984250" y="7620"/>
                  </a:lnTo>
                  <a:lnTo>
                    <a:pt x="982218" y="5080"/>
                  </a:lnTo>
                  <a:lnTo>
                    <a:pt x="979804" y="2540"/>
                  </a:lnTo>
                  <a:lnTo>
                    <a:pt x="979043" y="1270"/>
                  </a:lnTo>
                  <a:lnTo>
                    <a:pt x="977265" y="0"/>
                  </a:lnTo>
                  <a:close/>
                </a:path>
                <a:path w="1068070" h="712470">
                  <a:moveTo>
                    <a:pt x="1019555" y="88900"/>
                  </a:moveTo>
                  <a:lnTo>
                    <a:pt x="998981" y="88900"/>
                  </a:lnTo>
                  <a:lnTo>
                    <a:pt x="978662" y="92710"/>
                  </a:lnTo>
                  <a:lnTo>
                    <a:pt x="972057" y="92710"/>
                  </a:lnTo>
                  <a:lnTo>
                    <a:pt x="959103" y="95250"/>
                  </a:lnTo>
                  <a:lnTo>
                    <a:pt x="1038225" y="95250"/>
                  </a:lnTo>
                  <a:lnTo>
                    <a:pt x="1032255" y="92710"/>
                  </a:lnTo>
                  <a:lnTo>
                    <a:pt x="1025905" y="90170"/>
                  </a:lnTo>
                  <a:lnTo>
                    <a:pt x="1019555" y="88900"/>
                  </a:lnTo>
                  <a:close/>
                </a:path>
              </a:pathLst>
            </a:custGeom>
            <a:solidFill>
              <a:srgbClr val="000000"/>
            </a:solidFill>
          </p:spPr>
          <p:txBody>
            <a:bodyPr wrap="square" lIns="0" tIns="0" rIns="0" bIns="0" rtlCol="0"/>
            <a:lstStyle/>
            <a:p>
              <a:endParaRPr/>
            </a:p>
          </p:txBody>
        </p:sp>
      </p:grpSp>
      <p:pic>
        <p:nvPicPr>
          <p:cNvPr id="9" name="object 9"/>
          <p:cNvPicPr/>
          <p:nvPr/>
        </p:nvPicPr>
        <p:blipFill>
          <a:blip r:embed="rId3" cstate="print"/>
          <a:stretch>
            <a:fillRect/>
          </a:stretch>
        </p:blipFill>
        <p:spPr>
          <a:xfrm>
            <a:off x="721931" y="4661027"/>
            <a:ext cx="1978596" cy="595502"/>
          </a:xfrm>
          <a:prstGeom prst="rect">
            <a:avLst/>
          </a:prstGeom>
        </p:spPr>
      </p:pic>
      <p:grpSp>
        <p:nvGrpSpPr>
          <p:cNvPr id="10" name="object 10"/>
          <p:cNvGrpSpPr/>
          <p:nvPr/>
        </p:nvGrpSpPr>
        <p:grpSpPr>
          <a:xfrm>
            <a:off x="3070986" y="4790821"/>
            <a:ext cx="547370" cy="277495"/>
            <a:chOff x="3070986" y="4790821"/>
            <a:chExt cx="547370" cy="277495"/>
          </a:xfrm>
        </p:grpSpPr>
        <p:sp>
          <p:nvSpPr>
            <p:cNvPr id="11" name="object 11"/>
            <p:cNvSpPr/>
            <p:nvPr/>
          </p:nvSpPr>
          <p:spPr>
            <a:xfrm>
              <a:off x="3077337" y="4797171"/>
              <a:ext cx="534670" cy="264795"/>
            </a:xfrm>
            <a:custGeom>
              <a:avLst/>
              <a:gdLst/>
              <a:ahLst/>
              <a:cxnLst/>
              <a:rect l="l" t="t" r="r" b="b"/>
              <a:pathLst>
                <a:path w="534670" h="264795">
                  <a:moveTo>
                    <a:pt x="534162" y="158623"/>
                  </a:moveTo>
                  <a:lnTo>
                    <a:pt x="0" y="158623"/>
                  </a:lnTo>
                  <a:lnTo>
                    <a:pt x="0" y="264414"/>
                  </a:lnTo>
                  <a:lnTo>
                    <a:pt x="534162" y="264414"/>
                  </a:lnTo>
                  <a:lnTo>
                    <a:pt x="534162" y="158623"/>
                  </a:lnTo>
                  <a:close/>
                </a:path>
                <a:path w="534670" h="264795">
                  <a:moveTo>
                    <a:pt x="534162" y="0"/>
                  </a:moveTo>
                  <a:lnTo>
                    <a:pt x="0" y="0"/>
                  </a:lnTo>
                  <a:lnTo>
                    <a:pt x="0" y="105791"/>
                  </a:lnTo>
                  <a:lnTo>
                    <a:pt x="534162" y="105791"/>
                  </a:lnTo>
                  <a:lnTo>
                    <a:pt x="534162" y="0"/>
                  </a:lnTo>
                  <a:close/>
                </a:path>
              </a:pathLst>
            </a:custGeom>
            <a:solidFill>
              <a:srgbClr val="4471C4"/>
            </a:solidFill>
          </p:spPr>
          <p:txBody>
            <a:bodyPr wrap="square" lIns="0" tIns="0" rIns="0" bIns="0" rtlCol="0"/>
            <a:lstStyle/>
            <a:p>
              <a:endParaRPr/>
            </a:p>
          </p:txBody>
        </p:sp>
        <p:sp>
          <p:nvSpPr>
            <p:cNvPr id="12" name="object 12"/>
            <p:cNvSpPr/>
            <p:nvPr/>
          </p:nvSpPr>
          <p:spPr>
            <a:xfrm>
              <a:off x="3077336" y="4797171"/>
              <a:ext cx="534670" cy="264795"/>
            </a:xfrm>
            <a:custGeom>
              <a:avLst/>
              <a:gdLst/>
              <a:ahLst/>
              <a:cxnLst/>
              <a:rect l="l" t="t" r="r" b="b"/>
              <a:pathLst>
                <a:path w="534670" h="264795">
                  <a:moveTo>
                    <a:pt x="0" y="0"/>
                  </a:moveTo>
                  <a:lnTo>
                    <a:pt x="534162" y="0"/>
                  </a:lnTo>
                  <a:lnTo>
                    <a:pt x="534162" y="105790"/>
                  </a:lnTo>
                  <a:lnTo>
                    <a:pt x="0" y="105790"/>
                  </a:lnTo>
                  <a:lnTo>
                    <a:pt x="0" y="0"/>
                  </a:lnTo>
                  <a:close/>
                </a:path>
                <a:path w="534670" h="264795">
                  <a:moveTo>
                    <a:pt x="0" y="158622"/>
                  </a:moveTo>
                  <a:lnTo>
                    <a:pt x="534162" y="158622"/>
                  </a:lnTo>
                  <a:lnTo>
                    <a:pt x="534162" y="264413"/>
                  </a:lnTo>
                  <a:lnTo>
                    <a:pt x="0" y="264413"/>
                  </a:lnTo>
                  <a:lnTo>
                    <a:pt x="0" y="158622"/>
                  </a:lnTo>
                  <a:close/>
                </a:path>
              </a:pathLst>
            </a:custGeom>
            <a:ln w="12700">
              <a:solidFill>
                <a:srgbClr val="172C51"/>
              </a:solidFill>
            </a:ln>
          </p:spPr>
          <p:txBody>
            <a:bodyPr wrap="square" lIns="0" tIns="0" rIns="0" bIns="0" rtlCol="0"/>
            <a:lstStyle/>
            <a:p>
              <a:endParaRPr/>
            </a:p>
          </p:txBody>
        </p:sp>
      </p:grpSp>
      <p:pic>
        <p:nvPicPr>
          <p:cNvPr id="13" name="object 13"/>
          <p:cNvPicPr/>
          <p:nvPr/>
        </p:nvPicPr>
        <p:blipFill>
          <a:blip r:embed="rId4" cstate="print"/>
          <a:stretch>
            <a:fillRect/>
          </a:stretch>
        </p:blipFill>
        <p:spPr>
          <a:xfrm>
            <a:off x="4267961" y="4279391"/>
            <a:ext cx="1303233" cy="506730"/>
          </a:xfrm>
          <a:prstGeom prst="rect">
            <a:avLst/>
          </a:prstGeom>
        </p:spPr>
      </p:pic>
      <p:pic>
        <p:nvPicPr>
          <p:cNvPr id="14" name="object 14"/>
          <p:cNvPicPr/>
          <p:nvPr/>
        </p:nvPicPr>
        <p:blipFill>
          <a:blip r:embed="rId5" cstate="print"/>
          <a:stretch>
            <a:fillRect/>
          </a:stretch>
        </p:blipFill>
        <p:spPr>
          <a:xfrm>
            <a:off x="4193285" y="5102352"/>
            <a:ext cx="1487297" cy="506755"/>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DB7C984-1A40-CF90-F219-ADF8FB07EEFC}"/>
              </a:ext>
            </a:extLst>
          </p:cNvPr>
          <p:cNvSpPr>
            <a:spLocks noGrp="1"/>
          </p:cNvSpPr>
          <p:nvPr>
            <p:ph type="body" idx="1"/>
          </p:nvPr>
        </p:nvSpPr>
        <p:spPr>
          <a:xfrm>
            <a:off x="1905000" y="1066800"/>
            <a:ext cx="8232140" cy="2769989"/>
          </a:xfrm>
        </p:spPr>
        <p:txBody>
          <a:bodyPr/>
          <a:lstStyle/>
          <a:p>
            <a:r>
              <a:rPr lang="en-GB" sz="6000" dirty="0">
                <a:latin typeface="Calibri"/>
                <a:cs typeface="Calibri"/>
              </a:rPr>
              <a:t>Introduction</a:t>
            </a:r>
            <a:r>
              <a:rPr lang="en-GB" sz="6000" spc="-135" dirty="0">
                <a:latin typeface="Calibri"/>
                <a:cs typeface="Calibri"/>
              </a:rPr>
              <a:t> </a:t>
            </a:r>
            <a:r>
              <a:rPr lang="en-GB" sz="6000" dirty="0">
                <a:latin typeface="Calibri"/>
                <a:cs typeface="Calibri"/>
              </a:rPr>
              <a:t>to</a:t>
            </a:r>
            <a:r>
              <a:rPr lang="en-GB" sz="6000" spc="-135" dirty="0">
                <a:latin typeface="Calibri"/>
                <a:cs typeface="Calibri"/>
              </a:rPr>
              <a:t> </a:t>
            </a:r>
            <a:r>
              <a:rPr lang="en-GB" sz="6000" dirty="0">
                <a:latin typeface="Calibri"/>
                <a:cs typeface="Calibri"/>
              </a:rPr>
              <a:t>Human</a:t>
            </a:r>
            <a:r>
              <a:rPr lang="en-GB" sz="6000" spc="-135" dirty="0">
                <a:latin typeface="Calibri"/>
                <a:cs typeface="Calibri"/>
              </a:rPr>
              <a:t> </a:t>
            </a:r>
            <a:r>
              <a:rPr lang="en-GB" sz="6000" spc="-10" dirty="0">
                <a:latin typeface="Calibri"/>
                <a:cs typeface="Calibri"/>
              </a:rPr>
              <a:t>Resources</a:t>
            </a:r>
            <a:r>
              <a:rPr lang="en-GB" sz="6000" spc="-130" dirty="0">
                <a:latin typeface="Calibri"/>
                <a:cs typeface="Calibri"/>
              </a:rPr>
              <a:t> </a:t>
            </a:r>
            <a:r>
              <a:rPr lang="en-GB" sz="6000" spc="-10" dirty="0">
                <a:latin typeface="Calibri"/>
                <a:cs typeface="Calibri"/>
              </a:rPr>
              <a:t>Management</a:t>
            </a:r>
            <a:r>
              <a:rPr lang="en-GB" sz="6000" spc="-135" dirty="0">
                <a:latin typeface="Calibri"/>
                <a:cs typeface="Calibri"/>
              </a:rPr>
              <a:t> </a:t>
            </a:r>
            <a:r>
              <a:rPr lang="en-GB" sz="6000" spc="-50" dirty="0">
                <a:latin typeface="Calibri"/>
                <a:cs typeface="Calibri"/>
              </a:rPr>
              <a:t>&amp; </a:t>
            </a:r>
            <a:r>
              <a:rPr lang="en-GB" sz="6000" spc="-10" dirty="0">
                <a:latin typeface="Calibri"/>
                <a:cs typeface="Calibri"/>
              </a:rPr>
              <a:t>Organisational</a:t>
            </a:r>
            <a:r>
              <a:rPr lang="en-GB" sz="6000" spc="-200" dirty="0">
                <a:latin typeface="Calibri"/>
                <a:cs typeface="Calibri"/>
              </a:rPr>
              <a:t> </a:t>
            </a:r>
            <a:r>
              <a:rPr lang="en-GB" sz="6000" spc="-10" dirty="0">
                <a:latin typeface="Calibri"/>
                <a:cs typeface="Calibri"/>
              </a:rPr>
              <a:t>Culture</a:t>
            </a:r>
            <a:endParaRPr lang="en-GB" sz="6000" dirty="0"/>
          </a:p>
        </p:txBody>
      </p:sp>
    </p:spTree>
    <p:extLst>
      <p:ext uri="{BB962C8B-B14F-4D97-AF65-F5344CB8AC3E}">
        <p14:creationId xmlns:p14="http://schemas.microsoft.com/office/powerpoint/2010/main" val="1405357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307924"/>
            <a:ext cx="10358120" cy="995272"/>
          </a:xfrm>
          <a:prstGeom prst="rect">
            <a:avLst/>
          </a:prstGeom>
        </p:spPr>
        <p:txBody>
          <a:bodyPr vert="horz" wrap="square" lIns="0" tIns="315087" rIns="0" bIns="0" rtlCol="0">
            <a:spAutoFit/>
          </a:bodyPr>
          <a:lstStyle/>
          <a:p>
            <a:pPr marL="12700">
              <a:lnSpc>
                <a:spcPct val="100000"/>
              </a:lnSpc>
              <a:spcBef>
                <a:spcPts val="105"/>
              </a:spcBef>
            </a:pPr>
            <a:r>
              <a:rPr dirty="0"/>
              <a:t>What</a:t>
            </a:r>
            <a:r>
              <a:rPr spc="-55" dirty="0"/>
              <a:t> </a:t>
            </a:r>
            <a:r>
              <a:rPr dirty="0"/>
              <a:t>is</a:t>
            </a:r>
            <a:r>
              <a:rPr spc="-50" dirty="0"/>
              <a:t> </a:t>
            </a:r>
            <a:r>
              <a:rPr dirty="0"/>
              <a:t>HR?</a:t>
            </a:r>
            <a:r>
              <a:rPr spc="-60" dirty="0"/>
              <a:t> </a:t>
            </a:r>
            <a:r>
              <a:rPr dirty="0"/>
              <a:t>What</a:t>
            </a:r>
            <a:r>
              <a:rPr spc="-50" dirty="0"/>
              <a:t> </a:t>
            </a:r>
            <a:r>
              <a:rPr dirty="0"/>
              <a:t>is</a:t>
            </a:r>
            <a:r>
              <a:rPr spc="-50" dirty="0"/>
              <a:t> </a:t>
            </a:r>
            <a:r>
              <a:rPr spc="-20" dirty="0" err="1"/>
              <a:t>organi</a:t>
            </a:r>
            <a:r>
              <a:rPr lang="en-GB" spc="-20" dirty="0"/>
              <a:t>s</a:t>
            </a:r>
            <a:r>
              <a:rPr spc="-20" dirty="0" err="1"/>
              <a:t>ational</a:t>
            </a:r>
            <a:r>
              <a:rPr spc="-55" dirty="0"/>
              <a:t> </a:t>
            </a:r>
            <a:r>
              <a:rPr spc="-10" dirty="0"/>
              <a:t>Culture?</a:t>
            </a:r>
          </a:p>
        </p:txBody>
      </p:sp>
      <p:sp>
        <p:nvSpPr>
          <p:cNvPr id="3" name="object 3"/>
          <p:cNvSpPr txBox="1"/>
          <p:nvPr/>
        </p:nvSpPr>
        <p:spPr>
          <a:xfrm>
            <a:off x="916939" y="1658873"/>
            <a:ext cx="3275965" cy="2881630"/>
          </a:xfrm>
          <a:prstGeom prst="rect">
            <a:avLst/>
          </a:prstGeom>
        </p:spPr>
        <p:txBody>
          <a:bodyPr vert="horz" wrap="square" lIns="0" tIns="12065" rIns="0" bIns="0" rtlCol="0">
            <a:spAutoFit/>
          </a:bodyPr>
          <a:lstStyle/>
          <a:p>
            <a:pPr marL="240029" indent="-227329">
              <a:lnSpc>
                <a:spcPct val="100000"/>
              </a:lnSpc>
              <a:spcBef>
                <a:spcPts val="95"/>
              </a:spcBef>
              <a:buFont typeface="Arial MT"/>
              <a:buChar char="•"/>
              <a:tabLst>
                <a:tab pos="240029" algn="l"/>
              </a:tabLst>
            </a:pPr>
            <a:r>
              <a:rPr sz="2800" dirty="0">
                <a:latin typeface="Calibri"/>
                <a:cs typeface="Calibri"/>
              </a:rPr>
              <a:t>In</a:t>
            </a:r>
            <a:r>
              <a:rPr sz="2800" spc="-50" dirty="0">
                <a:latin typeface="Calibri"/>
                <a:cs typeface="Calibri"/>
              </a:rPr>
              <a:t> </a:t>
            </a:r>
            <a:r>
              <a:rPr sz="2800" dirty="0">
                <a:latin typeface="Calibri"/>
                <a:cs typeface="Calibri"/>
              </a:rPr>
              <a:t>your</a:t>
            </a:r>
            <a:r>
              <a:rPr sz="2800" spc="-25" dirty="0">
                <a:latin typeface="Calibri"/>
                <a:cs typeface="Calibri"/>
              </a:rPr>
              <a:t> </a:t>
            </a:r>
            <a:r>
              <a:rPr sz="2800" spc="-10" dirty="0">
                <a:latin typeface="Calibri"/>
                <a:cs typeface="Calibri"/>
              </a:rPr>
              <a:t>opinion:</a:t>
            </a:r>
            <a:endParaRPr sz="2800" dirty="0">
              <a:latin typeface="Calibri"/>
              <a:cs typeface="Calibri"/>
            </a:endParaRPr>
          </a:p>
          <a:p>
            <a:pPr>
              <a:lnSpc>
                <a:spcPct val="100000"/>
              </a:lnSpc>
              <a:spcBef>
                <a:spcPts val="1275"/>
              </a:spcBef>
            </a:pPr>
            <a:endParaRPr sz="2800" dirty="0">
              <a:latin typeface="Calibri"/>
              <a:cs typeface="Calibri"/>
            </a:endParaRPr>
          </a:p>
          <a:p>
            <a:pPr marL="12700">
              <a:lnSpc>
                <a:spcPct val="100000"/>
              </a:lnSpc>
            </a:pPr>
            <a:r>
              <a:rPr sz="2800" dirty="0">
                <a:latin typeface="Calibri"/>
                <a:cs typeface="Calibri"/>
              </a:rPr>
              <a:t>What</a:t>
            </a:r>
            <a:r>
              <a:rPr sz="2800" spc="-45" dirty="0">
                <a:latin typeface="Calibri"/>
                <a:cs typeface="Calibri"/>
              </a:rPr>
              <a:t> </a:t>
            </a:r>
            <a:r>
              <a:rPr sz="2800" dirty="0">
                <a:latin typeface="Calibri"/>
                <a:cs typeface="Calibri"/>
              </a:rPr>
              <a:t>is</a:t>
            </a:r>
            <a:r>
              <a:rPr sz="2800" spc="-55" dirty="0">
                <a:latin typeface="Calibri"/>
                <a:cs typeface="Calibri"/>
              </a:rPr>
              <a:t> </a:t>
            </a:r>
            <a:r>
              <a:rPr sz="2800" spc="-25" dirty="0">
                <a:latin typeface="Calibri"/>
                <a:cs typeface="Calibri"/>
              </a:rPr>
              <a:t>HR?</a:t>
            </a:r>
            <a:endParaRPr sz="2800" dirty="0">
              <a:latin typeface="Calibri"/>
              <a:cs typeface="Calibri"/>
            </a:endParaRPr>
          </a:p>
          <a:p>
            <a:pPr>
              <a:lnSpc>
                <a:spcPct val="100000"/>
              </a:lnSpc>
              <a:spcBef>
                <a:spcPts val="1660"/>
              </a:spcBef>
            </a:pPr>
            <a:endParaRPr sz="2800" dirty="0">
              <a:latin typeface="Calibri"/>
              <a:cs typeface="Calibri"/>
            </a:endParaRPr>
          </a:p>
          <a:p>
            <a:pPr marL="12700" marR="5080">
              <a:lnSpc>
                <a:spcPts val="3020"/>
              </a:lnSpc>
            </a:pPr>
            <a:r>
              <a:rPr sz="2800" dirty="0">
                <a:latin typeface="Calibri"/>
                <a:cs typeface="Calibri"/>
              </a:rPr>
              <a:t>What</a:t>
            </a:r>
            <a:r>
              <a:rPr sz="2800" spc="-50" dirty="0">
                <a:latin typeface="Calibri"/>
                <a:cs typeface="Calibri"/>
              </a:rPr>
              <a:t> </a:t>
            </a:r>
            <a:r>
              <a:rPr sz="2800" dirty="0">
                <a:latin typeface="Calibri"/>
                <a:cs typeface="Calibri"/>
              </a:rPr>
              <a:t>is</a:t>
            </a:r>
            <a:r>
              <a:rPr sz="2800" spc="-60" dirty="0">
                <a:latin typeface="Calibri"/>
                <a:cs typeface="Calibri"/>
              </a:rPr>
              <a:t> </a:t>
            </a:r>
            <a:r>
              <a:rPr sz="2800" spc="-10" dirty="0" err="1">
                <a:latin typeface="Calibri"/>
                <a:cs typeface="Calibri"/>
              </a:rPr>
              <a:t>Organi</a:t>
            </a:r>
            <a:r>
              <a:rPr lang="en-GB" sz="2800" spc="-10" dirty="0">
                <a:latin typeface="Calibri"/>
                <a:cs typeface="Calibri"/>
              </a:rPr>
              <a:t>s</a:t>
            </a:r>
            <a:r>
              <a:rPr sz="2800" spc="-10" dirty="0" err="1">
                <a:latin typeface="Calibri"/>
                <a:cs typeface="Calibri"/>
              </a:rPr>
              <a:t>ational</a:t>
            </a:r>
            <a:r>
              <a:rPr sz="2800" spc="-10" dirty="0">
                <a:latin typeface="Calibri"/>
                <a:cs typeface="Calibri"/>
              </a:rPr>
              <a:t> Culture?</a:t>
            </a:r>
            <a:endParaRPr sz="2800" dirty="0">
              <a:latin typeface="Calibri"/>
              <a:cs typeface="Calibri"/>
            </a:endParaRPr>
          </a:p>
        </p:txBody>
      </p:sp>
      <p:pic>
        <p:nvPicPr>
          <p:cNvPr id="4" name="object 4"/>
          <p:cNvPicPr/>
          <p:nvPr/>
        </p:nvPicPr>
        <p:blipFill>
          <a:blip r:embed="rId3" cstate="print"/>
          <a:stretch>
            <a:fillRect/>
          </a:stretch>
        </p:blipFill>
        <p:spPr>
          <a:xfrm>
            <a:off x="7164323" y="1446275"/>
            <a:ext cx="3963924" cy="396544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277875" rIns="0" bIns="0" rtlCol="0">
            <a:spAutoFit/>
          </a:bodyPr>
          <a:lstStyle/>
          <a:p>
            <a:pPr marL="12700">
              <a:lnSpc>
                <a:spcPct val="100000"/>
              </a:lnSpc>
              <a:spcBef>
                <a:spcPts val="100"/>
              </a:spcBef>
            </a:pPr>
            <a:r>
              <a:rPr sz="4800" dirty="0"/>
              <a:t>What</a:t>
            </a:r>
            <a:r>
              <a:rPr sz="4800" spc="-140" dirty="0"/>
              <a:t> </a:t>
            </a:r>
            <a:r>
              <a:rPr sz="4800" dirty="0"/>
              <a:t>is</a:t>
            </a:r>
            <a:r>
              <a:rPr sz="4800" spc="-130" dirty="0"/>
              <a:t> </a:t>
            </a:r>
            <a:r>
              <a:rPr sz="4800" dirty="0"/>
              <a:t>Human</a:t>
            </a:r>
            <a:r>
              <a:rPr sz="4800" spc="-114" dirty="0"/>
              <a:t> </a:t>
            </a:r>
            <a:r>
              <a:rPr sz="4800" dirty="0"/>
              <a:t>Resource</a:t>
            </a:r>
            <a:r>
              <a:rPr sz="4800" spc="-145" dirty="0"/>
              <a:t> </a:t>
            </a:r>
            <a:r>
              <a:rPr sz="4800" spc="-10" dirty="0"/>
              <a:t>Management?</a:t>
            </a:r>
            <a:endParaRPr sz="4800"/>
          </a:p>
        </p:txBody>
      </p:sp>
      <p:sp>
        <p:nvSpPr>
          <p:cNvPr id="3" name="object 3"/>
          <p:cNvSpPr txBox="1"/>
          <p:nvPr/>
        </p:nvSpPr>
        <p:spPr>
          <a:xfrm>
            <a:off x="529539" y="1690497"/>
            <a:ext cx="11134090" cy="2220595"/>
          </a:xfrm>
          <a:prstGeom prst="rect">
            <a:avLst/>
          </a:prstGeom>
        </p:spPr>
        <p:txBody>
          <a:bodyPr vert="horz" wrap="square" lIns="0" tIns="12700" rIns="0" bIns="0" rtlCol="0">
            <a:spAutoFit/>
          </a:bodyPr>
          <a:lstStyle/>
          <a:p>
            <a:pPr marL="12700" marR="5080" algn="just">
              <a:lnSpc>
                <a:spcPct val="150000"/>
              </a:lnSpc>
              <a:spcBef>
                <a:spcPts val="100"/>
              </a:spcBef>
            </a:pPr>
            <a:r>
              <a:rPr sz="2400" dirty="0">
                <a:latin typeface="Calibri"/>
                <a:cs typeface="Calibri"/>
              </a:rPr>
              <a:t>“Human</a:t>
            </a:r>
            <a:r>
              <a:rPr sz="2400" spc="190" dirty="0">
                <a:latin typeface="Calibri"/>
                <a:cs typeface="Calibri"/>
              </a:rPr>
              <a:t> </a:t>
            </a:r>
            <a:r>
              <a:rPr sz="2400" dirty="0">
                <a:latin typeface="Calibri"/>
                <a:cs typeface="Calibri"/>
              </a:rPr>
              <a:t>Resource</a:t>
            </a:r>
            <a:r>
              <a:rPr sz="2400" spc="220" dirty="0">
                <a:latin typeface="Calibri"/>
                <a:cs typeface="Calibri"/>
              </a:rPr>
              <a:t> </a:t>
            </a:r>
            <a:r>
              <a:rPr sz="2400" dirty="0">
                <a:latin typeface="Calibri"/>
                <a:cs typeface="Calibri"/>
              </a:rPr>
              <a:t>Management</a:t>
            </a:r>
            <a:r>
              <a:rPr sz="2400" spc="210" dirty="0">
                <a:latin typeface="Calibri"/>
                <a:cs typeface="Calibri"/>
              </a:rPr>
              <a:t> </a:t>
            </a:r>
            <a:r>
              <a:rPr sz="2400" dirty="0">
                <a:latin typeface="Calibri"/>
                <a:cs typeface="Calibri"/>
              </a:rPr>
              <a:t>is</a:t>
            </a:r>
            <a:r>
              <a:rPr sz="2400" spc="185" dirty="0">
                <a:latin typeface="Calibri"/>
                <a:cs typeface="Calibri"/>
              </a:rPr>
              <a:t> </a:t>
            </a:r>
            <a:r>
              <a:rPr sz="2400" dirty="0">
                <a:latin typeface="Calibri"/>
                <a:cs typeface="Calibri"/>
              </a:rPr>
              <a:t>defined</a:t>
            </a:r>
            <a:r>
              <a:rPr sz="2400" spc="200" dirty="0">
                <a:latin typeface="Calibri"/>
                <a:cs typeface="Calibri"/>
              </a:rPr>
              <a:t> </a:t>
            </a:r>
            <a:r>
              <a:rPr sz="2400" dirty="0">
                <a:latin typeface="Calibri"/>
                <a:cs typeface="Calibri"/>
              </a:rPr>
              <a:t>as</a:t>
            </a:r>
            <a:r>
              <a:rPr sz="2400" spc="204" dirty="0">
                <a:latin typeface="Calibri"/>
                <a:cs typeface="Calibri"/>
              </a:rPr>
              <a:t> </a:t>
            </a:r>
            <a:r>
              <a:rPr sz="2400" dirty="0">
                <a:latin typeface="Calibri"/>
                <a:cs typeface="Calibri"/>
              </a:rPr>
              <a:t>a</a:t>
            </a:r>
            <a:r>
              <a:rPr sz="2400" spc="215" dirty="0">
                <a:latin typeface="Calibri"/>
                <a:cs typeface="Calibri"/>
              </a:rPr>
              <a:t> </a:t>
            </a:r>
            <a:r>
              <a:rPr sz="2400" dirty="0">
                <a:latin typeface="Calibri"/>
                <a:cs typeface="Calibri"/>
              </a:rPr>
              <a:t>strategic</a:t>
            </a:r>
            <a:r>
              <a:rPr sz="2400" spc="204" dirty="0">
                <a:latin typeface="Calibri"/>
                <a:cs typeface="Calibri"/>
              </a:rPr>
              <a:t> </a:t>
            </a:r>
            <a:r>
              <a:rPr sz="2400" dirty="0">
                <a:latin typeface="Calibri"/>
                <a:cs typeface="Calibri"/>
              </a:rPr>
              <a:t>and</a:t>
            </a:r>
            <a:r>
              <a:rPr sz="2400" spc="204" dirty="0">
                <a:latin typeface="Calibri"/>
                <a:cs typeface="Calibri"/>
              </a:rPr>
              <a:t> </a:t>
            </a:r>
            <a:r>
              <a:rPr sz="2400" dirty="0">
                <a:latin typeface="Calibri"/>
                <a:cs typeface="Calibri"/>
              </a:rPr>
              <a:t>coherent</a:t>
            </a:r>
            <a:r>
              <a:rPr sz="2400" spc="210" dirty="0">
                <a:latin typeface="Calibri"/>
                <a:cs typeface="Calibri"/>
              </a:rPr>
              <a:t> </a:t>
            </a:r>
            <a:r>
              <a:rPr sz="2400" dirty="0">
                <a:latin typeface="Calibri"/>
                <a:cs typeface="Calibri"/>
              </a:rPr>
              <a:t>approach</a:t>
            </a:r>
            <a:r>
              <a:rPr sz="2400" spc="195" dirty="0">
                <a:latin typeface="Calibri"/>
                <a:cs typeface="Calibri"/>
              </a:rPr>
              <a:t> </a:t>
            </a:r>
            <a:r>
              <a:rPr sz="2400" dirty="0">
                <a:latin typeface="Calibri"/>
                <a:cs typeface="Calibri"/>
              </a:rPr>
              <a:t>to</a:t>
            </a:r>
            <a:r>
              <a:rPr sz="2400" spc="210" dirty="0">
                <a:latin typeface="Calibri"/>
                <a:cs typeface="Calibri"/>
              </a:rPr>
              <a:t> </a:t>
            </a:r>
            <a:r>
              <a:rPr sz="2400" spc="-25" dirty="0">
                <a:latin typeface="Calibri"/>
                <a:cs typeface="Calibri"/>
              </a:rPr>
              <a:t>the </a:t>
            </a:r>
            <a:r>
              <a:rPr sz="2400" dirty="0">
                <a:latin typeface="Calibri"/>
                <a:cs typeface="Calibri"/>
              </a:rPr>
              <a:t>management</a:t>
            </a:r>
            <a:r>
              <a:rPr sz="2400" spc="265" dirty="0">
                <a:latin typeface="Calibri"/>
                <a:cs typeface="Calibri"/>
              </a:rPr>
              <a:t> </a:t>
            </a:r>
            <a:r>
              <a:rPr sz="2400" dirty="0">
                <a:latin typeface="Calibri"/>
                <a:cs typeface="Calibri"/>
              </a:rPr>
              <a:t>of</a:t>
            </a:r>
            <a:r>
              <a:rPr sz="2400" spc="275" dirty="0">
                <a:latin typeface="Calibri"/>
                <a:cs typeface="Calibri"/>
              </a:rPr>
              <a:t> </a:t>
            </a:r>
            <a:r>
              <a:rPr sz="2400" dirty="0">
                <a:latin typeface="Calibri"/>
                <a:cs typeface="Calibri"/>
              </a:rPr>
              <a:t>an</a:t>
            </a:r>
            <a:r>
              <a:rPr sz="2400" spc="270" dirty="0">
                <a:latin typeface="Calibri"/>
                <a:cs typeface="Calibri"/>
              </a:rPr>
              <a:t> </a:t>
            </a:r>
            <a:r>
              <a:rPr sz="2400" dirty="0">
                <a:latin typeface="Calibri"/>
                <a:cs typeface="Calibri"/>
              </a:rPr>
              <a:t>organisation’s</a:t>
            </a:r>
            <a:r>
              <a:rPr sz="2400" spc="265" dirty="0">
                <a:latin typeface="Calibri"/>
                <a:cs typeface="Calibri"/>
              </a:rPr>
              <a:t> </a:t>
            </a:r>
            <a:r>
              <a:rPr sz="2400" dirty="0">
                <a:latin typeface="Calibri"/>
                <a:cs typeface="Calibri"/>
              </a:rPr>
              <a:t>most</a:t>
            </a:r>
            <a:r>
              <a:rPr sz="2400" spc="270" dirty="0">
                <a:latin typeface="Calibri"/>
                <a:cs typeface="Calibri"/>
              </a:rPr>
              <a:t> </a:t>
            </a:r>
            <a:r>
              <a:rPr sz="2400" dirty="0">
                <a:latin typeface="Calibri"/>
                <a:cs typeface="Calibri"/>
              </a:rPr>
              <a:t>valued</a:t>
            </a:r>
            <a:r>
              <a:rPr sz="2400" spc="295" dirty="0">
                <a:latin typeface="Calibri"/>
                <a:cs typeface="Calibri"/>
              </a:rPr>
              <a:t> </a:t>
            </a:r>
            <a:r>
              <a:rPr sz="2400" dirty="0">
                <a:latin typeface="Calibri"/>
                <a:cs typeface="Calibri"/>
              </a:rPr>
              <a:t>assets</a:t>
            </a:r>
            <a:r>
              <a:rPr sz="2400" spc="265" dirty="0">
                <a:latin typeface="Calibri"/>
                <a:cs typeface="Calibri"/>
              </a:rPr>
              <a:t> </a:t>
            </a:r>
            <a:r>
              <a:rPr sz="2400" dirty="0">
                <a:latin typeface="Calibri"/>
                <a:cs typeface="Calibri"/>
              </a:rPr>
              <a:t>–</a:t>
            </a:r>
            <a:r>
              <a:rPr sz="2400" spc="275" dirty="0">
                <a:latin typeface="Calibri"/>
                <a:cs typeface="Calibri"/>
              </a:rPr>
              <a:t> </a:t>
            </a:r>
            <a:r>
              <a:rPr sz="2400" dirty="0">
                <a:latin typeface="Calibri"/>
                <a:cs typeface="Calibri"/>
              </a:rPr>
              <a:t>the</a:t>
            </a:r>
            <a:r>
              <a:rPr sz="2400" spc="275" dirty="0">
                <a:latin typeface="Calibri"/>
                <a:cs typeface="Calibri"/>
              </a:rPr>
              <a:t> </a:t>
            </a:r>
            <a:r>
              <a:rPr sz="2400" dirty="0">
                <a:latin typeface="Calibri"/>
                <a:cs typeface="Calibri"/>
              </a:rPr>
              <a:t>people</a:t>
            </a:r>
            <a:r>
              <a:rPr sz="2400" spc="275" dirty="0">
                <a:latin typeface="Calibri"/>
                <a:cs typeface="Calibri"/>
              </a:rPr>
              <a:t> </a:t>
            </a:r>
            <a:r>
              <a:rPr sz="2400" dirty="0">
                <a:latin typeface="Calibri"/>
                <a:cs typeface="Calibri"/>
              </a:rPr>
              <a:t>working</a:t>
            </a:r>
            <a:r>
              <a:rPr sz="2400" spc="275" dirty="0">
                <a:latin typeface="Calibri"/>
                <a:cs typeface="Calibri"/>
              </a:rPr>
              <a:t> </a:t>
            </a:r>
            <a:r>
              <a:rPr sz="2400" dirty="0">
                <a:latin typeface="Calibri"/>
                <a:cs typeface="Calibri"/>
              </a:rPr>
              <a:t>there</a:t>
            </a:r>
            <a:r>
              <a:rPr sz="2400" spc="275" dirty="0">
                <a:latin typeface="Calibri"/>
                <a:cs typeface="Calibri"/>
              </a:rPr>
              <a:t> </a:t>
            </a:r>
            <a:r>
              <a:rPr sz="2400" spc="-25" dirty="0">
                <a:latin typeface="Calibri"/>
                <a:cs typeface="Calibri"/>
              </a:rPr>
              <a:t>who </a:t>
            </a:r>
            <a:r>
              <a:rPr sz="2400" dirty="0">
                <a:latin typeface="Calibri"/>
                <a:cs typeface="Calibri"/>
              </a:rPr>
              <a:t>individually</a:t>
            </a:r>
            <a:r>
              <a:rPr sz="2400" spc="35" dirty="0">
                <a:latin typeface="Calibri"/>
                <a:cs typeface="Calibri"/>
              </a:rPr>
              <a:t> </a:t>
            </a:r>
            <a:r>
              <a:rPr sz="2400" dirty="0">
                <a:latin typeface="Calibri"/>
                <a:cs typeface="Calibri"/>
              </a:rPr>
              <a:t>and</a:t>
            </a:r>
            <a:r>
              <a:rPr sz="2400" spc="40" dirty="0">
                <a:latin typeface="Calibri"/>
                <a:cs typeface="Calibri"/>
              </a:rPr>
              <a:t> </a:t>
            </a:r>
            <a:r>
              <a:rPr sz="2400" dirty="0">
                <a:latin typeface="Calibri"/>
                <a:cs typeface="Calibri"/>
              </a:rPr>
              <a:t>collectively</a:t>
            </a:r>
            <a:r>
              <a:rPr sz="2400" spc="50" dirty="0">
                <a:latin typeface="Calibri"/>
                <a:cs typeface="Calibri"/>
              </a:rPr>
              <a:t> </a:t>
            </a:r>
            <a:r>
              <a:rPr sz="2400" dirty="0">
                <a:latin typeface="Calibri"/>
                <a:cs typeface="Calibri"/>
              </a:rPr>
              <a:t>contribute</a:t>
            </a:r>
            <a:r>
              <a:rPr sz="2400" spc="50" dirty="0">
                <a:latin typeface="Calibri"/>
                <a:cs typeface="Calibri"/>
              </a:rPr>
              <a:t> </a:t>
            </a:r>
            <a:r>
              <a:rPr sz="2400" dirty="0">
                <a:latin typeface="Calibri"/>
                <a:cs typeface="Calibri"/>
              </a:rPr>
              <a:t>to</a:t>
            </a:r>
            <a:r>
              <a:rPr sz="2400" spc="40" dirty="0">
                <a:latin typeface="Calibri"/>
                <a:cs typeface="Calibri"/>
              </a:rPr>
              <a:t> </a:t>
            </a:r>
            <a:r>
              <a:rPr sz="2400" dirty="0">
                <a:latin typeface="Calibri"/>
                <a:cs typeface="Calibri"/>
              </a:rPr>
              <a:t>the</a:t>
            </a:r>
            <a:r>
              <a:rPr sz="2400" spc="30" dirty="0">
                <a:latin typeface="Calibri"/>
                <a:cs typeface="Calibri"/>
              </a:rPr>
              <a:t> </a:t>
            </a:r>
            <a:r>
              <a:rPr sz="2400" dirty="0">
                <a:latin typeface="Calibri"/>
                <a:cs typeface="Calibri"/>
              </a:rPr>
              <a:t>achievement</a:t>
            </a:r>
            <a:r>
              <a:rPr sz="2400" spc="35" dirty="0">
                <a:latin typeface="Calibri"/>
                <a:cs typeface="Calibri"/>
              </a:rPr>
              <a:t> </a:t>
            </a:r>
            <a:r>
              <a:rPr sz="2400" dirty="0">
                <a:latin typeface="Calibri"/>
                <a:cs typeface="Calibri"/>
              </a:rPr>
              <a:t>of</a:t>
            </a:r>
            <a:r>
              <a:rPr sz="2400" spc="40" dirty="0">
                <a:latin typeface="Calibri"/>
                <a:cs typeface="Calibri"/>
              </a:rPr>
              <a:t> </a:t>
            </a:r>
            <a:r>
              <a:rPr sz="2400" dirty="0">
                <a:latin typeface="Calibri"/>
                <a:cs typeface="Calibri"/>
              </a:rPr>
              <a:t>its</a:t>
            </a:r>
            <a:r>
              <a:rPr sz="2400" spc="40" dirty="0">
                <a:latin typeface="Calibri"/>
                <a:cs typeface="Calibri"/>
              </a:rPr>
              <a:t> </a:t>
            </a:r>
            <a:r>
              <a:rPr sz="2400" spc="-10" dirty="0">
                <a:latin typeface="Calibri"/>
                <a:cs typeface="Calibri"/>
              </a:rPr>
              <a:t>objectives.”</a:t>
            </a:r>
            <a:r>
              <a:rPr sz="2400" spc="50" dirty="0">
                <a:latin typeface="Calibri"/>
                <a:cs typeface="Calibri"/>
              </a:rPr>
              <a:t> </a:t>
            </a:r>
            <a:r>
              <a:rPr sz="2400" spc="-10" dirty="0">
                <a:latin typeface="Calibri"/>
                <a:cs typeface="Calibri"/>
              </a:rPr>
              <a:t>(Armstrong, 2020)</a:t>
            </a:r>
            <a:endParaRPr sz="2400">
              <a:latin typeface="Calibri"/>
              <a:cs typeface="Calibri"/>
            </a:endParaRPr>
          </a:p>
        </p:txBody>
      </p:sp>
      <p:pic>
        <p:nvPicPr>
          <p:cNvPr id="4" name="object 4"/>
          <p:cNvPicPr/>
          <p:nvPr/>
        </p:nvPicPr>
        <p:blipFill>
          <a:blip r:embed="rId2" cstate="print"/>
          <a:stretch>
            <a:fillRect/>
          </a:stretch>
        </p:blipFill>
        <p:spPr>
          <a:xfrm>
            <a:off x="3886200" y="3721608"/>
            <a:ext cx="4593335" cy="1865376"/>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23087" y="468248"/>
            <a:ext cx="9878060" cy="756920"/>
          </a:xfrm>
          <a:prstGeom prst="rect">
            <a:avLst/>
          </a:prstGeom>
        </p:spPr>
        <p:txBody>
          <a:bodyPr vert="horz" wrap="square" lIns="0" tIns="12700" rIns="0" bIns="0" rtlCol="0">
            <a:spAutoFit/>
          </a:bodyPr>
          <a:lstStyle/>
          <a:p>
            <a:pPr marL="12700">
              <a:lnSpc>
                <a:spcPct val="100000"/>
              </a:lnSpc>
              <a:spcBef>
                <a:spcPts val="100"/>
              </a:spcBef>
            </a:pPr>
            <a:r>
              <a:rPr sz="4800" dirty="0"/>
              <a:t>What</a:t>
            </a:r>
            <a:r>
              <a:rPr sz="4800" spc="-135" dirty="0"/>
              <a:t> </a:t>
            </a:r>
            <a:r>
              <a:rPr sz="4800" dirty="0"/>
              <a:t>is</a:t>
            </a:r>
            <a:r>
              <a:rPr sz="4800" spc="-125" dirty="0"/>
              <a:t> </a:t>
            </a:r>
            <a:r>
              <a:rPr sz="4800" dirty="0"/>
              <a:t>Human</a:t>
            </a:r>
            <a:r>
              <a:rPr sz="4800" spc="-114" dirty="0"/>
              <a:t> </a:t>
            </a:r>
            <a:r>
              <a:rPr sz="4800" spc="-10" dirty="0"/>
              <a:t>Resource</a:t>
            </a:r>
            <a:r>
              <a:rPr sz="4800" spc="-135" dirty="0"/>
              <a:t> </a:t>
            </a:r>
            <a:r>
              <a:rPr sz="4800" spc="-10" dirty="0"/>
              <a:t>Management?</a:t>
            </a:r>
            <a:endParaRPr sz="4800"/>
          </a:p>
        </p:txBody>
      </p:sp>
      <p:sp>
        <p:nvSpPr>
          <p:cNvPr id="3" name="object 3"/>
          <p:cNvSpPr txBox="1"/>
          <p:nvPr/>
        </p:nvSpPr>
        <p:spPr>
          <a:xfrm>
            <a:off x="806297" y="1217020"/>
            <a:ext cx="6236970" cy="4415155"/>
          </a:xfrm>
          <a:prstGeom prst="rect">
            <a:avLst/>
          </a:prstGeom>
        </p:spPr>
        <p:txBody>
          <a:bodyPr vert="horz" wrap="square" lIns="0" tIns="12065" rIns="0" bIns="0" rtlCol="0">
            <a:spAutoFit/>
          </a:bodyPr>
          <a:lstStyle/>
          <a:p>
            <a:pPr marL="12700" marR="5080" algn="just">
              <a:lnSpc>
                <a:spcPct val="150000"/>
              </a:lnSpc>
              <a:spcBef>
                <a:spcPts val="95"/>
              </a:spcBef>
            </a:pPr>
            <a:r>
              <a:rPr sz="2400" dirty="0">
                <a:latin typeface="Calibri"/>
                <a:cs typeface="Calibri"/>
              </a:rPr>
              <a:t>"HRM,</a:t>
            </a:r>
            <a:r>
              <a:rPr sz="2400" spc="220" dirty="0">
                <a:latin typeface="Calibri"/>
                <a:cs typeface="Calibri"/>
              </a:rPr>
              <a:t>  </a:t>
            </a:r>
            <a:r>
              <a:rPr sz="2400" dirty="0">
                <a:latin typeface="Calibri"/>
                <a:cs typeface="Calibri"/>
              </a:rPr>
              <a:t>is</a:t>
            </a:r>
            <a:r>
              <a:rPr sz="2400" spc="225" dirty="0">
                <a:latin typeface="Calibri"/>
                <a:cs typeface="Calibri"/>
              </a:rPr>
              <a:t>  </a:t>
            </a:r>
            <a:r>
              <a:rPr sz="2400" dirty="0">
                <a:latin typeface="Calibri"/>
                <a:cs typeface="Calibri"/>
              </a:rPr>
              <a:t>about</a:t>
            </a:r>
            <a:r>
              <a:rPr sz="2400" spc="220" dirty="0">
                <a:latin typeface="Calibri"/>
                <a:cs typeface="Calibri"/>
              </a:rPr>
              <a:t>  </a:t>
            </a:r>
            <a:r>
              <a:rPr sz="2400" dirty="0">
                <a:latin typeface="Calibri"/>
                <a:cs typeface="Calibri"/>
              </a:rPr>
              <a:t>creating</a:t>
            </a:r>
            <a:r>
              <a:rPr sz="2400" spc="220" dirty="0">
                <a:latin typeface="Calibri"/>
                <a:cs typeface="Calibri"/>
              </a:rPr>
              <a:t>  </a:t>
            </a:r>
            <a:r>
              <a:rPr sz="2400" dirty="0">
                <a:latin typeface="Calibri"/>
                <a:cs typeface="Calibri"/>
              </a:rPr>
              <a:t>a</a:t>
            </a:r>
            <a:r>
              <a:rPr sz="2400" spc="220" dirty="0">
                <a:latin typeface="Calibri"/>
                <a:cs typeface="Calibri"/>
              </a:rPr>
              <a:t>  </a:t>
            </a:r>
            <a:r>
              <a:rPr sz="2400" dirty="0">
                <a:latin typeface="Calibri"/>
                <a:cs typeface="Calibri"/>
              </a:rPr>
              <a:t>coherent</a:t>
            </a:r>
            <a:r>
              <a:rPr sz="2400" spc="225" dirty="0">
                <a:latin typeface="Calibri"/>
                <a:cs typeface="Calibri"/>
              </a:rPr>
              <a:t>  </a:t>
            </a:r>
            <a:r>
              <a:rPr sz="2400" spc="-10" dirty="0">
                <a:latin typeface="Calibri"/>
                <a:cs typeface="Calibri"/>
              </a:rPr>
              <a:t>planned </a:t>
            </a:r>
            <a:r>
              <a:rPr sz="2400" dirty="0">
                <a:latin typeface="Calibri"/>
                <a:cs typeface="Calibri"/>
              </a:rPr>
              <a:t>framework</a:t>
            </a:r>
            <a:r>
              <a:rPr sz="2400" spc="300" dirty="0">
                <a:latin typeface="Calibri"/>
                <a:cs typeface="Calibri"/>
              </a:rPr>
              <a:t> </a:t>
            </a:r>
            <a:r>
              <a:rPr sz="2400" dirty="0">
                <a:latin typeface="Calibri"/>
                <a:cs typeface="Calibri"/>
              </a:rPr>
              <a:t>for</a:t>
            </a:r>
            <a:r>
              <a:rPr sz="2400" spc="320" dirty="0">
                <a:latin typeface="Calibri"/>
                <a:cs typeface="Calibri"/>
              </a:rPr>
              <a:t> </a:t>
            </a:r>
            <a:r>
              <a:rPr sz="2400" dirty="0">
                <a:latin typeface="Calibri"/>
                <a:cs typeface="Calibri"/>
              </a:rPr>
              <a:t>employees</a:t>
            </a:r>
            <a:r>
              <a:rPr sz="2400" spc="315" dirty="0">
                <a:latin typeface="Calibri"/>
                <a:cs typeface="Calibri"/>
              </a:rPr>
              <a:t> </a:t>
            </a:r>
            <a:r>
              <a:rPr sz="2400" dirty="0">
                <a:latin typeface="Calibri"/>
                <a:cs typeface="Calibri"/>
              </a:rPr>
              <a:t>to</a:t>
            </a:r>
            <a:r>
              <a:rPr sz="2400" spc="325" dirty="0">
                <a:latin typeface="Calibri"/>
                <a:cs typeface="Calibri"/>
              </a:rPr>
              <a:t> </a:t>
            </a:r>
            <a:r>
              <a:rPr sz="2400" dirty="0">
                <a:latin typeface="Calibri"/>
                <a:cs typeface="Calibri"/>
              </a:rPr>
              <a:t>be</a:t>
            </a:r>
            <a:r>
              <a:rPr sz="2400" spc="330" dirty="0">
                <a:latin typeface="Calibri"/>
                <a:cs typeface="Calibri"/>
              </a:rPr>
              <a:t> </a:t>
            </a:r>
            <a:r>
              <a:rPr sz="2400" dirty="0">
                <a:latin typeface="Calibri"/>
                <a:cs typeface="Calibri"/>
              </a:rPr>
              <a:t>hired,</a:t>
            </a:r>
            <a:r>
              <a:rPr sz="2400" spc="330" dirty="0">
                <a:latin typeface="Calibri"/>
                <a:cs typeface="Calibri"/>
              </a:rPr>
              <a:t> </a:t>
            </a:r>
            <a:r>
              <a:rPr sz="2400" spc="-10" dirty="0">
                <a:latin typeface="Calibri"/>
                <a:cs typeface="Calibri"/>
              </a:rPr>
              <a:t>managed </a:t>
            </a:r>
            <a:r>
              <a:rPr sz="2400" dirty="0">
                <a:latin typeface="Calibri"/>
                <a:cs typeface="Calibri"/>
              </a:rPr>
              <a:t>and</a:t>
            </a:r>
            <a:r>
              <a:rPr sz="2400" spc="530" dirty="0">
                <a:latin typeface="Calibri"/>
                <a:cs typeface="Calibri"/>
              </a:rPr>
              <a:t>  </a:t>
            </a:r>
            <a:r>
              <a:rPr sz="2400" dirty="0">
                <a:latin typeface="Calibri"/>
                <a:cs typeface="Calibri"/>
              </a:rPr>
              <a:t>developed</a:t>
            </a:r>
            <a:r>
              <a:rPr sz="2400" spc="535" dirty="0">
                <a:latin typeface="Calibri"/>
                <a:cs typeface="Calibri"/>
              </a:rPr>
              <a:t>  </a:t>
            </a:r>
            <a:r>
              <a:rPr sz="2400" dirty="0">
                <a:latin typeface="Calibri"/>
                <a:cs typeface="Calibri"/>
              </a:rPr>
              <a:t>in</a:t>
            </a:r>
            <a:r>
              <a:rPr sz="2400" spc="540" dirty="0">
                <a:latin typeface="Calibri"/>
                <a:cs typeface="Calibri"/>
              </a:rPr>
              <a:t>  </a:t>
            </a:r>
            <a:r>
              <a:rPr sz="2400" dirty="0">
                <a:latin typeface="Calibri"/>
                <a:cs typeface="Calibri"/>
              </a:rPr>
              <a:t>ways</a:t>
            </a:r>
            <a:r>
              <a:rPr sz="2400" spc="530" dirty="0">
                <a:latin typeface="Calibri"/>
                <a:cs typeface="Calibri"/>
              </a:rPr>
              <a:t>  </a:t>
            </a:r>
            <a:r>
              <a:rPr sz="2400" dirty="0">
                <a:latin typeface="Calibri"/>
                <a:cs typeface="Calibri"/>
              </a:rPr>
              <a:t>that</a:t>
            </a:r>
            <a:r>
              <a:rPr sz="2400" spc="530" dirty="0">
                <a:latin typeface="Calibri"/>
                <a:cs typeface="Calibri"/>
              </a:rPr>
              <a:t>  </a:t>
            </a:r>
            <a:r>
              <a:rPr sz="2400" dirty="0">
                <a:latin typeface="Calibri"/>
                <a:cs typeface="Calibri"/>
              </a:rPr>
              <a:t>supports</a:t>
            </a:r>
            <a:r>
              <a:rPr sz="2400" spc="540" dirty="0">
                <a:latin typeface="Calibri"/>
                <a:cs typeface="Calibri"/>
              </a:rPr>
              <a:t>  </a:t>
            </a:r>
            <a:r>
              <a:rPr sz="2400" spc="-25" dirty="0">
                <a:latin typeface="Calibri"/>
                <a:cs typeface="Calibri"/>
              </a:rPr>
              <a:t>an </a:t>
            </a:r>
            <a:r>
              <a:rPr sz="2400" dirty="0">
                <a:latin typeface="Calibri"/>
                <a:cs typeface="Calibri"/>
              </a:rPr>
              <a:t>organisation’s</a:t>
            </a:r>
            <a:r>
              <a:rPr sz="2400" spc="95" dirty="0">
                <a:latin typeface="Calibri"/>
                <a:cs typeface="Calibri"/>
              </a:rPr>
              <a:t>  </a:t>
            </a:r>
            <a:r>
              <a:rPr sz="2400" spc="-10" dirty="0">
                <a:latin typeface="Calibri"/>
                <a:cs typeface="Calibri"/>
              </a:rPr>
              <a:t>long-</a:t>
            </a:r>
            <a:r>
              <a:rPr sz="2400" dirty="0">
                <a:latin typeface="Calibri"/>
                <a:cs typeface="Calibri"/>
              </a:rPr>
              <a:t>term</a:t>
            </a:r>
            <a:r>
              <a:rPr sz="2400" spc="100" dirty="0">
                <a:latin typeface="Calibri"/>
                <a:cs typeface="Calibri"/>
              </a:rPr>
              <a:t>  </a:t>
            </a:r>
            <a:r>
              <a:rPr sz="2400" dirty="0">
                <a:latin typeface="Calibri"/>
                <a:cs typeface="Calibri"/>
              </a:rPr>
              <a:t>goals.</a:t>
            </a:r>
            <a:r>
              <a:rPr sz="2400" spc="95" dirty="0">
                <a:latin typeface="Calibri"/>
                <a:cs typeface="Calibri"/>
              </a:rPr>
              <a:t>  </a:t>
            </a:r>
            <a:r>
              <a:rPr sz="2400" dirty="0">
                <a:latin typeface="Calibri"/>
                <a:cs typeface="Calibri"/>
              </a:rPr>
              <a:t>It</a:t>
            </a:r>
            <a:r>
              <a:rPr sz="2400" spc="100" dirty="0">
                <a:latin typeface="Calibri"/>
                <a:cs typeface="Calibri"/>
              </a:rPr>
              <a:t>  </a:t>
            </a:r>
            <a:r>
              <a:rPr sz="2400" dirty="0">
                <a:latin typeface="Calibri"/>
                <a:cs typeface="Calibri"/>
              </a:rPr>
              <a:t>helps</a:t>
            </a:r>
            <a:r>
              <a:rPr sz="2400" spc="95" dirty="0">
                <a:latin typeface="Calibri"/>
                <a:cs typeface="Calibri"/>
              </a:rPr>
              <a:t>  </a:t>
            </a:r>
            <a:r>
              <a:rPr sz="2400" spc="-10" dirty="0">
                <a:latin typeface="Calibri"/>
                <a:cs typeface="Calibri"/>
              </a:rPr>
              <a:t>ensure </a:t>
            </a:r>
            <a:r>
              <a:rPr sz="2400" dirty="0">
                <a:latin typeface="Calibri"/>
                <a:cs typeface="Calibri"/>
              </a:rPr>
              <a:t>that</a:t>
            </a:r>
            <a:r>
              <a:rPr sz="2400" spc="335" dirty="0">
                <a:latin typeface="Calibri"/>
                <a:cs typeface="Calibri"/>
              </a:rPr>
              <a:t> </a:t>
            </a:r>
            <a:r>
              <a:rPr sz="2400" dirty="0">
                <a:latin typeface="Calibri"/>
                <a:cs typeface="Calibri"/>
              </a:rPr>
              <a:t>the</a:t>
            </a:r>
            <a:r>
              <a:rPr sz="2400" spc="335" dirty="0">
                <a:latin typeface="Calibri"/>
                <a:cs typeface="Calibri"/>
              </a:rPr>
              <a:t> </a:t>
            </a:r>
            <a:r>
              <a:rPr sz="2400" dirty="0">
                <a:latin typeface="Calibri"/>
                <a:cs typeface="Calibri"/>
              </a:rPr>
              <a:t>various</a:t>
            </a:r>
            <a:r>
              <a:rPr sz="2400" spc="335" dirty="0">
                <a:latin typeface="Calibri"/>
                <a:cs typeface="Calibri"/>
              </a:rPr>
              <a:t> </a:t>
            </a:r>
            <a:r>
              <a:rPr sz="2400" dirty="0">
                <a:latin typeface="Calibri"/>
                <a:cs typeface="Calibri"/>
              </a:rPr>
              <a:t>aspects</a:t>
            </a:r>
            <a:r>
              <a:rPr sz="2400" spc="335" dirty="0">
                <a:latin typeface="Calibri"/>
                <a:cs typeface="Calibri"/>
              </a:rPr>
              <a:t> </a:t>
            </a:r>
            <a:r>
              <a:rPr sz="2400" dirty="0">
                <a:latin typeface="Calibri"/>
                <a:cs typeface="Calibri"/>
              </a:rPr>
              <a:t>of</a:t>
            </a:r>
            <a:r>
              <a:rPr sz="2400" spc="335" dirty="0">
                <a:latin typeface="Calibri"/>
                <a:cs typeface="Calibri"/>
              </a:rPr>
              <a:t> </a:t>
            </a:r>
            <a:r>
              <a:rPr sz="2400" dirty="0">
                <a:latin typeface="Calibri"/>
                <a:cs typeface="Calibri"/>
              </a:rPr>
              <a:t>people</a:t>
            </a:r>
            <a:r>
              <a:rPr sz="2400" spc="345" dirty="0">
                <a:latin typeface="Calibri"/>
                <a:cs typeface="Calibri"/>
              </a:rPr>
              <a:t> </a:t>
            </a:r>
            <a:r>
              <a:rPr sz="2400" spc="-10" dirty="0">
                <a:latin typeface="Calibri"/>
                <a:cs typeface="Calibri"/>
              </a:rPr>
              <a:t>management </a:t>
            </a:r>
            <a:r>
              <a:rPr sz="2400" dirty="0">
                <a:latin typeface="Calibri"/>
                <a:cs typeface="Calibri"/>
              </a:rPr>
              <a:t>work</a:t>
            </a:r>
            <a:r>
              <a:rPr sz="2400" spc="65" dirty="0">
                <a:latin typeface="Calibri"/>
                <a:cs typeface="Calibri"/>
              </a:rPr>
              <a:t> </a:t>
            </a:r>
            <a:r>
              <a:rPr sz="2400" dirty="0">
                <a:latin typeface="Calibri"/>
                <a:cs typeface="Calibri"/>
              </a:rPr>
              <a:t>together</a:t>
            </a:r>
            <a:r>
              <a:rPr sz="2400" spc="75" dirty="0">
                <a:latin typeface="Calibri"/>
                <a:cs typeface="Calibri"/>
              </a:rPr>
              <a:t> </a:t>
            </a:r>
            <a:r>
              <a:rPr sz="2400" dirty="0">
                <a:latin typeface="Calibri"/>
                <a:cs typeface="Calibri"/>
              </a:rPr>
              <a:t>to</a:t>
            </a:r>
            <a:r>
              <a:rPr sz="2400" spc="65" dirty="0">
                <a:latin typeface="Calibri"/>
                <a:cs typeface="Calibri"/>
              </a:rPr>
              <a:t> </a:t>
            </a:r>
            <a:r>
              <a:rPr sz="2400" dirty="0">
                <a:latin typeface="Calibri"/>
                <a:cs typeface="Calibri"/>
              </a:rPr>
              <a:t>drive</a:t>
            </a:r>
            <a:r>
              <a:rPr sz="2400" spc="75" dirty="0">
                <a:latin typeface="Calibri"/>
                <a:cs typeface="Calibri"/>
              </a:rPr>
              <a:t> </a:t>
            </a:r>
            <a:r>
              <a:rPr sz="2400" dirty="0">
                <a:latin typeface="Calibri"/>
                <a:cs typeface="Calibri"/>
              </a:rPr>
              <a:t>the</a:t>
            </a:r>
            <a:r>
              <a:rPr sz="2400" spc="75" dirty="0">
                <a:latin typeface="Calibri"/>
                <a:cs typeface="Calibri"/>
              </a:rPr>
              <a:t> </a:t>
            </a:r>
            <a:r>
              <a:rPr sz="2400" dirty="0">
                <a:latin typeface="Calibri"/>
                <a:cs typeface="Calibri"/>
              </a:rPr>
              <a:t>behaviour</a:t>
            </a:r>
            <a:r>
              <a:rPr sz="2400" spc="75" dirty="0">
                <a:latin typeface="Calibri"/>
                <a:cs typeface="Calibri"/>
              </a:rPr>
              <a:t> </a:t>
            </a:r>
            <a:r>
              <a:rPr sz="2400" dirty="0">
                <a:latin typeface="Calibri"/>
                <a:cs typeface="Calibri"/>
              </a:rPr>
              <a:t>and</a:t>
            </a:r>
            <a:r>
              <a:rPr sz="2400" spc="65" dirty="0">
                <a:latin typeface="Calibri"/>
                <a:cs typeface="Calibri"/>
              </a:rPr>
              <a:t> </a:t>
            </a:r>
            <a:r>
              <a:rPr sz="2400" spc="-10" dirty="0">
                <a:latin typeface="Calibri"/>
                <a:cs typeface="Calibri"/>
              </a:rPr>
              <a:t>climate </a:t>
            </a:r>
            <a:r>
              <a:rPr sz="2400" dirty="0">
                <a:latin typeface="Calibri"/>
                <a:cs typeface="Calibri"/>
              </a:rPr>
              <a:t>needed</a:t>
            </a:r>
            <a:r>
              <a:rPr sz="2400" spc="509" dirty="0">
                <a:latin typeface="Calibri"/>
                <a:cs typeface="Calibri"/>
              </a:rPr>
              <a:t> </a:t>
            </a:r>
            <a:r>
              <a:rPr sz="2400" dirty="0">
                <a:latin typeface="Calibri"/>
                <a:cs typeface="Calibri"/>
              </a:rPr>
              <a:t>to</a:t>
            </a:r>
            <a:r>
              <a:rPr sz="2400" spc="509" dirty="0">
                <a:latin typeface="Calibri"/>
                <a:cs typeface="Calibri"/>
              </a:rPr>
              <a:t> </a:t>
            </a:r>
            <a:r>
              <a:rPr sz="2400" dirty="0">
                <a:latin typeface="Calibri"/>
                <a:cs typeface="Calibri"/>
              </a:rPr>
              <a:t>create</a:t>
            </a:r>
            <a:r>
              <a:rPr sz="2400" spc="515" dirty="0">
                <a:latin typeface="Calibri"/>
                <a:cs typeface="Calibri"/>
              </a:rPr>
              <a:t> </a:t>
            </a:r>
            <a:r>
              <a:rPr sz="2400" dirty="0">
                <a:latin typeface="Calibri"/>
                <a:cs typeface="Calibri"/>
              </a:rPr>
              <a:t>value</a:t>
            </a:r>
            <a:r>
              <a:rPr sz="2400" spc="515" dirty="0">
                <a:latin typeface="Calibri"/>
                <a:cs typeface="Calibri"/>
              </a:rPr>
              <a:t> </a:t>
            </a:r>
            <a:r>
              <a:rPr sz="2400" dirty="0">
                <a:latin typeface="Calibri"/>
                <a:cs typeface="Calibri"/>
              </a:rPr>
              <a:t>and</a:t>
            </a:r>
            <a:r>
              <a:rPr sz="2400" spc="515" dirty="0">
                <a:latin typeface="Calibri"/>
                <a:cs typeface="Calibri"/>
              </a:rPr>
              <a:t> </a:t>
            </a:r>
            <a:r>
              <a:rPr sz="2400" dirty="0">
                <a:latin typeface="Calibri"/>
                <a:cs typeface="Calibri"/>
              </a:rPr>
              <a:t>meet</a:t>
            </a:r>
            <a:r>
              <a:rPr sz="2400" spc="500" dirty="0">
                <a:latin typeface="Calibri"/>
                <a:cs typeface="Calibri"/>
              </a:rPr>
              <a:t> </a:t>
            </a:r>
            <a:r>
              <a:rPr sz="2400" spc="-10" dirty="0">
                <a:latin typeface="Calibri"/>
                <a:cs typeface="Calibri"/>
              </a:rPr>
              <a:t>performance targets".</a:t>
            </a:r>
            <a:r>
              <a:rPr sz="2400" spc="-110" dirty="0">
                <a:latin typeface="Calibri"/>
                <a:cs typeface="Calibri"/>
              </a:rPr>
              <a:t> </a:t>
            </a:r>
            <a:r>
              <a:rPr sz="2400" dirty="0">
                <a:latin typeface="Calibri"/>
                <a:cs typeface="Calibri"/>
              </a:rPr>
              <a:t>(CIPD,</a:t>
            </a:r>
            <a:r>
              <a:rPr sz="2400" spc="-105" dirty="0">
                <a:latin typeface="Calibri"/>
                <a:cs typeface="Calibri"/>
              </a:rPr>
              <a:t> </a:t>
            </a:r>
            <a:r>
              <a:rPr sz="2400" spc="-10" dirty="0">
                <a:latin typeface="Calibri"/>
                <a:cs typeface="Calibri"/>
              </a:rPr>
              <a:t>2023)</a:t>
            </a:r>
            <a:endParaRPr sz="2400">
              <a:latin typeface="Calibri"/>
              <a:cs typeface="Calibri"/>
            </a:endParaRPr>
          </a:p>
        </p:txBody>
      </p:sp>
      <p:pic>
        <p:nvPicPr>
          <p:cNvPr id="4" name="object 4"/>
          <p:cNvPicPr/>
          <p:nvPr/>
        </p:nvPicPr>
        <p:blipFill>
          <a:blip r:embed="rId2" cstate="print"/>
          <a:stretch>
            <a:fillRect/>
          </a:stretch>
        </p:blipFill>
        <p:spPr>
          <a:xfrm>
            <a:off x="7420356" y="1757172"/>
            <a:ext cx="4314444" cy="3429000"/>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524000" y="117347"/>
            <a:ext cx="9140825" cy="54864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3" cstate="print"/>
          <a:stretch>
            <a:fillRect/>
          </a:stretch>
        </p:blipFill>
        <p:spPr>
          <a:xfrm>
            <a:off x="0" y="0"/>
            <a:ext cx="12192000" cy="685800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5087" rIns="0" bIns="0" rtlCol="0">
            <a:spAutoFit/>
          </a:bodyPr>
          <a:lstStyle/>
          <a:p>
            <a:pPr marL="12700">
              <a:lnSpc>
                <a:spcPct val="100000"/>
              </a:lnSpc>
              <a:spcBef>
                <a:spcPts val="105"/>
              </a:spcBef>
            </a:pPr>
            <a:r>
              <a:rPr dirty="0"/>
              <a:t>Human</a:t>
            </a:r>
            <a:r>
              <a:rPr spc="-80" dirty="0"/>
              <a:t> </a:t>
            </a:r>
            <a:r>
              <a:rPr dirty="0"/>
              <a:t>Resources</a:t>
            </a:r>
            <a:r>
              <a:rPr spc="-90" dirty="0"/>
              <a:t> </a:t>
            </a:r>
            <a:r>
              <a:rPr spc="-10" dirty="0"/>
              <a:t>Function</a:t>
            </a:r>
          </a:p>
        </p:txBody>
      </p:sp>
      <p:sp>
        <p:nvSpPr>
          <p:cNvPr id="3" name="object 3"/>
          <p:cNvSpPr txBox="1"/>
          <p:nvPr/>
        </p:nvSpPr>
        <p:spPr>
          <a:xfrm>
            <a:off x="1183335" y="2053290"/>
            <a:ext cx="3596004" cy="2221865"/>
          </a:xfrm>
          <a:prstGeom prst="rect">
            <a:avLst/>
          </a:prstGeom>
        </p:spPr>
        <p:txBody>
          <a:bodyPr vert="horz" wrap="square" lIns="0" tIns="196215" rIns="0" bIns="0" rtlCol="0">
            <a:spAutoFit/>
          </a:bodyPr>
          <a:lstStyle/>
          <a:p>
            <a:pPr marL="354965" indent="-342265">
              <a:lnSpc>
                <a:spcPct val="100000"/>
              </a:lnSpc>
              <a:spcBef>
                <a:spcPts val="1545"/>
              </a:spcBef>
              <a:buFont typeface="Wingdings"/>
              <a:buChar char=""/>
              <a:tabLst>
                <a:tab pos="354965" algn="l"/>
              </a:tabLst>
            </a:pPr>
            <a:r>
              <a:rPr sz="2400" dirty="0">
                <a:latin typeface="Calibri"/>
                <a:cs typeface="Calibri"/>
              </a:rPr>
              <a:t>Recruiting</a:t>
            </a:r>
            <a:r>
              <a:rPr sz="2400" spc="-75" dirty="0">
                <a:latin typeface="Calibri"/>
                <a:cs typeface="Calibri"/>
              </a:rPr>
              <a:t> </a:t>
            </a:r>
            <a:r>
              <a:rPr sz="2400" dirty="0">
                <a:latin typeface="Calibri"/>
                <a:cs typeface="Calibri"/>
              </a:rPr>
              <a:t>and</a:t>
            </a:r>
            <a:r>
              <a:rPr sz="2400" spc="-40" dirty="0">
                <a:latin typeface="Calibri"/>
                <a:cs typeface="Calibri"/>
              </a:rPr>
              <a:t> </a:t>
            </a:r>
            <a:r>
              <a:rPr sz="2400" spc="-10" dirty="0">
                <a:latin typeface="Calibri"/>
                <a:cs typeface="Calibri"/>
              </a:rPr>
              <a:t>selecting</a:t>
            </a:r>
            <a:endParaRPr sz="2400">
              <a:latin typeface="Calibri"/>
              <a:cs typeface="Calibri"/>
            </a:endParaRPr>
          </a:p>
          <a:p>
            <a:pPr marL="354965" indent="-342265">
              <a:lnSpc>
                <a:spcPct val="100000"/>
              </a:lnSpc>
              <a:spcBef>
                <a:spcPts val="1445"/>
              </a:spcBef>
              <a:buFont typeface="Wingdings"/>
              <a:buChar char=""/>
              <a:tabLst>
                <a:tab pos="354965" algn="l"/>
              </a:tabLst>
            </a:pPr>
            <a:r>
              <a:rPr sz="2400" spc="-20" dirty="0">
                <a:latin typeface="Calibri"/>
                <a:cs typeface="Calibri"/>
              </a:rPr>
              <a:t>Training</a:t>
            </a:r>
            <a:r>
              <a:rPr sz="2400" spc="-60" dirty="0">
                <a:latin typeface="Calibri"/>
                <a:cs typeface="Calibri"/>
              </a:rPr>
              <a:t> </a:t>
            </a:r>
            <a:r>
              <a:rPr sz="2400" dirty="0">
                <a:latin typeface="Calibri"/>
                <a:cs typeface="Calibri"/>
              </a:rPr>
              <a:t>and</a:t>
            </a:r>
            <a:r>
              <a:rPr sz="2400" spc="-50" dirty="0">
                <a:latin typeface="Calibri"/>
                <a:cs typeface="Calibri"/>
              </a:rPr>
              <a:t> </a:t>
            </a:r>
            <a:r>
              <a:rPr sz="2400" spc="-10" dirty="0">
                <a:latin typeface="Calibri"/>
                <a:cs typeface="Calibri"/>
              </a:rPr>
              <a:t>development</a:t>
            </a:r>
            <a:endParaRPr sz="2400">
              <a:latin typeface="Calibri"/>
              <a:cs typeface="Calibri"/>
            </a:endParaRPr>
          </a:p>
          <a:p>
            <a:pPr marL="354965" indent="-342265">
              <a:lnSpc>
                <a:spcPct val="100000"/>
              </a:lnSpc>
              <a:spcBef>
                <a:spcPts val="1440"/>
              </a:spcBef>
              <a:buFont typeface="Wingdings"/>
              <a:buChar char=""/>
              <a:tabLst>
                <a:tab pos="354965" algn="l"/>
              </a:tabLst>
            </a:pPr>
            <a:r>
              <a:rPr sz="2400" spc="-10" dirty="0">
                <a:latin typeface="Calibri"/>
                <a:cs typeface="Calibri"/>
              </a:rPr>
              <a:t>Retention</a:t>
            </a:r>
            <a:endParaRPr sz="2400">
              <a:latin typeface="Calibri"/>
              <a:cs typeface="Calibri"/>
            </a:endParaRPr>
          </a:p>
          <a:p>
            <a:pPr marL="354965" indent="-342265">
              <a:lnSpc>
                <a:spcPct val="100000"/>
              </a:lnSpc>
              <a:spcBef>
                <a:spcPts val="1440"/>
              </a:spcBef>
              <a:buFont typeface="Wingdings"/>
              <a:buChar char=""/>
              <a:tabLst>
                <a:tab pos="354965" algn="l"/>
              </a:tabLst>
            </a:pPr>
            <a:r>
              <a:rPr sz="2400" dirty="0">
                <a:latin typeface="Calibri"/>
                <a:cs typeface="Calibri"/>
              </a:rPr>
              <a:t>Manage</a:t>
            </a:r>
            <a:r>
              <a:rPr sz="2400" spc="-85" dirty="0">
                <a:latin typeface="Calibri"/>
                <a:cs typeface="Calibri"/>
              </a:rPr>
              <a:t> </a:t>
            </a:r>
            <a:r>
              <a:rPr sz="2400" dirty="0">
                <a:latin typeface="Calibri"/>
                <a:cs typeface="Calibri"/>
              </a:rPr>
              <a:t>overall</a:t>
            </a:r>
            <a:r>
              <a:rPr sz="2400" spc="-90" dirty="0">
                <a:latin typeface="Calibri"/>
                <a:cs typeface="Calibri"/>
              </a:rPr>
              <a:t> </a:t>
            </a:r>
            <a:r>
              <a:rPr sz="2400" spc="-10" dirty="0">
                <a:latin typeface="Calibri"/>
                <a:cs typeface="Calibri"/>
              </a:rPr>
              <a:t>wellbeing</a:t>
            </a:r>
            <a:endParaRPr sz="2400">
              <a:latin typeface="Calibri"/>
              <a:cs typeface="Calibri"/>
            </a:endParaRPr>
          </a:p>
        </p:txBody>
      </p:sp>
      <p:grpSp>
        <p:nvGrpSpPr>
          <p:cNvPr id="4" name="object 4"/>
          <p:cNvGrpSpPr/>
          <p:nvPr/>
        </p:nvGrpSpPr>
        <p:grpSpPr>
          <a:xfrm>
            <a:off x="911034" y="283463"/>
            <a:ext cx="10516235" cy="5038090"/>
            <a:chOff x="911034" y="283463"/>
            <a:chExt cx="10516235" cy="5038090"/>
          </a:xfrm>
        </p:grpSpPr>
        <p:pic>
          <p:nvPicPr>
            <p:cNvPr id="5" name="object 5"/>
            <p:cNvPicPr/>
            <p:nvPr/>
          </p:nvPicPr>
          <p:blipFill>
            <a:blip r:embed="rId2" cstate="print"/>
            <a:stretch>
              <a:fillRect/>
            </a:stretch>
          </p:blipFill>
          <p:spPr>
            <a:xfrm>
              <a:off x="7554467" y="283463"/>
              <a:ext cx="3872483" cy="5012436"/>
            </a:xfrm>
            <a:prstGeom prst="rect">
              <a:avLst/>
            </a:prstGeom>
          </p:spPr>
        </p:pic>
        <p:pic>
          <p:nvPicPr>
            <p:cNvPr id="6" name="object 6"/>
            <p:cNvPicPr/>
            <p:nvPr/>
          </p:nvPicPr>
          <p:blipFill>
            <a:blip r:embed="rId3" cstate="print"/>
            <a:stretch>
              <a:fillRect/>
            </a:stretch>
          </p:blipFill>
          <p:spPr>
            <a:xfrm>
              <a:off x="911034" y="4817872"/>
              <a:ext cx="8955976" cy="503682"/>
            </a:xfrm>
            <a:prstGeom prst="rect">
              <a:avLst/>
            </a:prstGeom>
          </p:spPr>
        </p:pic>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968490" y="743203"/>
            <a:ext cx="4457700" cy="756920"/>
          </a:xfrm>
          <a:prstGeom prst="rect">
            <a:avLst/>
          </a:prstGeom>
        </p:spPr>
        <p:txBody>
          <a:bodyPr vert="horz" wrap="square" lIns="0" tIns="12700" rIns="0" bIns="0" rtlCol="0">
            <a:spAutoFit/>
          </a:bodyPr>
          <a:lstStyle/>
          <a:p>
            <a:pPr marL="12700">
              <a:lnSpc>
                <a:spcPct val="100000"/>
              </a:lnSpc>
              <a:spcBef>
                <a:spcPts val="100"/>
              </a:spcBef>
            </a:pPr>
            <a:r>
              <a:rPr sz="4800" spc="-35" dirty="0"/>
              <a:t>Your</a:t>
            </a:r>
            <a:r>
              <a:rPr sz="4800" spc="-240" dirty="0"/>
              <a:t> </a:t>
            </a:r>
            <a:r>
              <a:rPr sz="4800" spc="-10" dirty="0"/>
              <a:t>assignment…</a:t>
            </a:r>
            <a:endParaRPr sz="4800"/>
          </a:p>
        </p:txBody>
      </p:sp>
      <p:pic>
        <p:nvPicPr>
          <p:cNvPr id="3" name="object 3"/>
          <p:cNvPicPr/>
          <p:nvPr/>
        </p:nvPicPr>
        <p:blipFill>
          <a:blip r:embed="rId2" cstate="print"/>
          <a:stretch>
            <a:fillRect/>
          </a:stretch>
        </p:blipFill>
        <p:spPr>
          <a:xfrm>
            <a:off x="1200911" y="138684"/>
            <a:ext cx="5271516" cy="5550242"/>
          </a:xfrm>
          <a:prstGeom prst="rect">
            <a:avLst/>
          </a:prstGeom>
        </p:spPr>
      </p:pic>
      <p:sp>
        <p:nvSpPr>
          <p:cNvPr id="4" name="object 4"/>
          <p:cNvSpPr txBox="1"/>
          <p:nvPr/>
        </p:nvSpPr>
        <p:spPr>
          <a:xfrm>
            <a:off x="7108063" y="1909724"/>
            <a:ext cx="4537075" cy="3458845"/>
          </a:xfrm>
          <a:prstGeom prst="rect">
            <a:avLst/>
          </a:prstGeom>
        </p:spPr>
        <p:txBody>
          <a:bodyPr vert="horz" wrap="square" lIns="0" tIns="12700" rIns="0" bIns="0" rtlCol="0">
            <a:spAutoFit/>
          </a:bodyPr>
          <a:lstStyle/>
          <a:p>
            <a:pPr marL="12700" marR="5080" algn="just">
              <a:lnSpc>
                <a:spcPct val="130000"/>
              </a:lnSpc>
              <a:spcBef>
                <a:spcPts val="100"/>
              </a:spcBef>
            </a:pPr>
            <a:r>
              <a:rPr sz="2200" dirty="0">
                <a:latin typeface="Calibri"/>
                <a:cs typeface="Calibri"/>
              </a:rPr>
              <a:t>You</a:t>
            </a:r>
            <a:r>
              <a:rPr sz="2200" spc="295" dirty="0">
                <a:latin typeface="Calibri"/>
                <a:cs typeface="Calibri"/>
              </a:rPr>
              <a:t> </a:t>
            </a:r>
            <a:r>
              <a:rPr sz="2200" dirty="0">
                <a:latin typeface="Calibri"/>
                <a:cs typeface="Calibri"/>
              </a:rPr>
              <a:t>will</a:t>
            </a:r>
            <a:r>
              <a:rPr sz="2200" spc="300" dirty="0">
                <a:latin typeface="Calibri"/>
                <a:cs typeface="Calibri"/>
              </a:rPr>
              <a:t> </a:t>
            </a:r>
            <a:r>
              <a:rPr sz="2200" dirty="0">
                <a:latin typeface="Calibri"/>
                <a:cs typeface="Calibri"/>
              </a:rPr>
              <a:t>be</a:t>
            </a:r>
            <a:r>
              <a:rPr sz="2200" spc="305" dirty="0">
                <a:latin typeface="Calibri"/>
                <a:cs typeface="Calibri"/>
              </a:rPr>
              <a:t> </a:t>
            </a:r>
            <a:r>
              <a:rPr sz="2200" dirty="0">
                <a:latin typeface="Calibri"/>
                <a:cs typeface="Calibri"/>
              </a:rPr>
              <a:t>able</a:t>
            </a:r>
            <a:r>
              <a:rPr sz="2200" spc="300" dirty="0">
                <a:latin typeface="Calibri"/>
                <a:cs typeface="Calibri"/>
              </a:rPr>
              <a:t> </a:t>
            </a:r>
            <a:r>
              <a:rPr sz="2200" dirty="0">
                <a:latin typeface="Calibri"/>
                <a:cs typeface="Calibri"/>
              </a:rPr>
              <a:t>to</a:t>
            </a:r>
            <a:r>
              <a:rPr sz="2200" spc="315" dirty="0">
                <a:latin typeface="Calibri"/>
                <a:cs typeface="Calibri"/>
              </a:rPr>
              <a:t> </a:t>
            </a:r>
            <a:r>
              <a:rPr sz="2200" dirty="0">
                <a:latin typeface="Calibri"/>
                <a:cs typeface="Calibri"/>
              </a:rPr>
              <a:t>start</a:t>
            </a:r>
            <a:r>
              <a:rPr sz="2200" spc="310" dirty="0">
                <a:latin typeface="Calibri"/>
                <a:cs typeface="Calibri"/>
              </a:rPr>
              <a:t> </a:t>
            </a:r>
            <a:r>
              <a:rPr sz="2200" dirty="0">
                <a:latin typeface="Calibri"/>
                <a:cs typeface="Calibri"/>
              </a:rPr>
              <a:t>preparing</a:t>
            </a:r>
            <a:r>
              <a:rPr sz="2200" spc="300" dirty="0">
                <a:latin typeface="Calibri"/>
                <a:cs typeface="Calibri"/>
              </a:rPr>
              <a:t> </a:t>
            </a:r>
            <a:r>
              <a:rPr sz="2200" spc="-25" dirty="0">
                <a:latin typeface="Calibri"/>
                <a:cs typeface="Calibri"/>
              </a:rPr>
              <a:t>for </a:t>
            </a:r>
            <a:r>
              <a:rPr sz="2200" dirty="0">
                <a:latin typeface="Calibri"/>
                <a:cs typeface="Calibri"/>
              </a:rPr>
              <a:t>your</a:t>
            </a:r>
            <a:r>
              <a:rPr sz="2200" spc="225" dirty="0">
                <a:latin typeface="Calibri"/>
                <a:cs typeface="Calibri"/>
              </a:rPr>
              <a:t>  </a:t>
            </a:r>
            <a:r>
              <a:rPr sz="2200" dirty="0">
                <a:latin typeface="Calibri"/>
                <a:cs typeface="Calibri"/>
              </a:rPr>
              <a:t>assignment</a:t>
            </a:r>
            <a:r>
              <a:rPr sz="2200" spc="220" dirty="0">
                <a:latin typeface="Calibri"/>
                <a:cs typeface="Calibri"/>
              </a:rPr>
              <a:t>  </a:t>
            </a:r>
            <a:r>
              <a:rPr sz="2200" dirty="0">
                <a:latin typeface="Calibri"/>
                <a:cs typeface="Calibri"/>
              </a:rPr>
              <a:t>by</a:t>
            </a:r>
            <a:r>
              <a:rPr sz="2200" spc="235" dirty="0">
                <a:latin typeface="Calibri"/>
                <a:cs typeface="Calibri"/>
              </a:rPr>
              <a:t>  </a:t>
            </a:r>
            <a:r>
              <a:rPr sz="2200" dirty="0">
                <a:latin typeface="Calibri"/>
                <a:cs typeface="Calibri"/>
              </a:rPr>
              <a:t>exploring</a:t>
            </a:r>
            <a:r>
              <a:rPr sz="2200" spc="225" dirty="0">
                <a:latin typeface="Calibri"/>
                <a:cs typeface="Calibri"/>
              </a:rPr>
              <a:t>  </a:t>
            </a:r>
            <a:r>
              <a:rPr sz="2200" spc="-20" dirty="0">
                <a:latin typeface="Calibri"/>
                <a:cs typeface="Calibri"/>
              </a:rPr>
              <a:t>more </a:t>
            </a:r>
            <a:r>
              <a:rPr sz="2200" dirty="0">
                <a:latin typeface="Calibri"/>
                <a:cs typeface="Calibri"/>
              </a:rPr>
              <a:t>about</a:t>
            </a:r>
            <a:r>
              <a:rPr sz="2200" spc="-70" dirty="0">
                <a:latin typeface="Calibri"/>
                <a:cs typeface="Calibri"/>
              </a:rPr>
              <a:t> </a:t>
            </a:r>
            <a:r>
              <a:rPr sz="2200" dirty="0">
                <a:latin typeface="Calibri"/>
                <a:cs typeface="Calibri"/>
              </a:rPr>
              <a:t>the</a:t>
            </a:r>
            <a:r>
              <a:rPr sz="2200" spc="-50" dirty="0">
                <a:latin typeface="Calibri"/>
                <a:cs typeface="Calibri"/>
              </a:rPr>
              <a:t> </a:t>
            </a:r>
            <a:r>
              <a:rPr sz="2200" dirty="0">
                <a:latin typeface="Calibri"/>
                <a:cs typeface="Calibri"/>
              </a:rPr>
              <a:t>employee</a:t>
            </a:r>
            <a:r>
              <a:rPr sz="2200" spc="-35" dirty="0">
                <a:latin typeface="Calibri"/>
                <a:cs typeface="Calibri"/>
              </a:rPr>
              <a:t> </a:t>
            </a:r>
            <a:r>
              <a:rPr sz="2200" spc="-10" dirty="0">
                <a:latin typeface="Calibri"/>
                <a:cs typeface="Calibri"/>
              </a:rPr>
              <a:t>lifecycle.</a:t>
            </a:r>
            <a:endParaRPr sz="2200">
              <a:latin typeface="Calibri"/>
              <a:cs typeface="Calibri"/>
            </a:endParaRPr>
          </a:p>
          <a:p>
            <a:pPr>
              <a:lnSpc>
                <a:spcPct val="100000"/>
              </a:lnSpc>
            </a:pPr>
            <a:endParaRPr sz="2200">
              <a:latin typeface="Calibri"/>
              <a:cs typeface="Calibri"/>
            </a:endParaRPr>
          </a:p>
          <a:p>
            <a:pPr>
              <a:lnSpc>
                <a:spcPct val="100000"/>
              </a:lnSpc>
              <a:spcBef>
                <a:spcPts val="850"/>
              </a:spcBef>
            </a:pPr>
            <a:endParaRPr sz="2200">
              <a:latin typeface="Calibri"/>
              <a:cs typeface="Calibri"/>
            </a:endParaRPr>
          </a:p>
          <a:p>
            <a:pPr marL="12700">
              <a:lnSpc>
                <a:spcPct val="100000"/>
              </a:lnSpc>
            </a:pPr>
            <a:r>
              <a:rPr sz="2200" dirty="0">
                <a:latin typeface="Calibri"/>
                <a:cs typeface="Calibri"/>
              </a:rPr>
              <a:t>Find</a:t>
            </a:r>
            <a:r>
              <a:rPr sz="2200" spc="-70" dirty="0">
                <a:latin typeface="Calibri"/>
                <a:cs typeface="Calibri"/>
              </a:rPr>
              <a:t> </a:t>
            </a:r>
            <a:r>
              <a:rPr sz="2200" dirty="0">
                <a:latin typeface="Calibri"/>
                <a:cs typeface="Calibri"/>
              </a:rPr>
              <a:t>your</a:t>
            </a:r>
            <a:r>
              <a:rPr sz="2200" spc="-60" dirty="0">
                <a:latin typeface="Calibri"/>
                <a:cs typeface="Calibri"/>
              </a:rPr>
              <a:t> </a:t>
            </a:r>
            <a:r>
              <a:rPr sz="2200" dirty="0">
                <a:latin typeface="Calibri"/>
                <a:cs typeface="Calibri"/>
              </a:rPr>
              <a:t>own</a:t>
            </a:r>
            <a:r>
              <a:rPr sz="2200" spc="-60" dirty="0">
                <a:latin typeface="Calibri"/>
                <a:cs typeface="Calibri"/>
              </a:rPr>
              <a:t> </a:t>
            </a:r>
            <a:r>
              <a:rPr sz="2200" spc="-10" dirty="0">
                <a:latin typeface="Calibri"/>
                <a:cs typeface="Calibri"/>
              </a:rPr>
              <a:t>preferred</a:t>
            </a:r>
            <a:r>
              <a:rPr sz="2200" spc="-45" dirty="0">
                <a:latin typeface="Calibri"/>
                <a:cs typeface="Calibri"/>
              </a:rPr>
              <a:t> </a:t>
            </a:r>
            <a:r>
              <a:rPr sz="2200" spc="-10" dirty="0">
                <a:latin typeface="Calibri"/>
                <a:cs typeface="Calibri"/>
              </a:rPr>
              <a:t>image.</a:t>
            </a:r>
            <a:endParaRPr sz="2200">
              <a:latin typeface="Calibri"/>
              <a:cs typeface="Calibri"/>
            </a:endParaRPr>
          </a:p>
          <a:p>
            <a:pPr marL="12700">
              <a:lnSpc>
                <a:spcPct val="100000"/>
              </a:lnSpc>
              <a:spcBef>
                <a:spcPts val="1800"/>
              </a:spcBef>
            </a:pPr>
            <a:r>
              <a:rPr sz="2200" dirty="0">
                <a:latin typeface="Calibri"/>
                <a:cs typeface="Calibri"/>
              </a:rPr>
              <a:t>Then</a:t>
            </a:r>
            <a:r>
              <a:rPr sz="2200" spc="185" dirty="0">
                <a:latin typeface="Calibri"/>
                <a:cs typeface="Calibri"/>
              </a:rPr>
              <a:t> </a:t>
            </a:r>
            <a:r>
              <a:rPr sz="2200" dirty="0">
                <a:latin typeface="Calibri"/>
                <a:cs typeface="Calibri"/>
              </a:rPr>
              <a:t>think</a:t>
            </a:r>
            <a:r>
              <a:rPr sz="2200" spc="160" dirty="0">
                <a:latin typeface="Calibri"/>
                <a:cs typeface="Calibri"/>
              </a:rPr>
              <a:t> </a:t>
            </a:r>
            <a:r>
              <a:rPr sz="2200" dirty="0">
                <a:latin typeface="Calibri"/>
                <a:cs typeface="Calibri"/>
              </a:rPr>
              <a:t>about</a:t>
            </a:r>
            <a:r>
              <a:rPr sz="2200" spc="175" dirty="0">
                <a:latin typeface="Calibri"/>
                <a:cs typeface="Calibri"/>
              </a:rPr>
              <a:t> </a:t>
            </a:r>
            <a:r>
              <a:rPr sz="2200" dirty="0">
                <a:latin typeface="Calibri"/>
                <a:cs typeface="Calibri"/>
              </a:rPr>
              <a:t>your</a:t>
            </a:r>
            <a:r>
              <a:rPr sz="2200" spc="180" dirty="0">
                <a:latin typeface="Calibri"/>
                <a:cs typeface="Calibri"/>
              </a:rPr>
              <a:t> </a:t>
            </a:r>
            <a:r>
              <a:rPr sz="2200" dirty="0">
                <a:latin typeface="Calibri"/>
                <a:cs typeface="Calibri"/>
              </a:rPr>
              <a:t>own</a:t>
            </a:r>
            <a:r>
              <a:rPr sz="2200" spc="200" dirty="0">
                <a:latin typeface="Calibri"/>
                <a:cs typeface="Calibri"/>
              </a:rPr>
              <a:t> </a:t>
            </a:r>
            <a:r>
              <a:rPr sz="2200" spc="-10" dirty="0">
                <a:latin typeface="Calibri"/>
                <a:cs typeface="Calibri"/>
              </a:rPr>
              <a:t>experience</a:t>
            </a:r>
            <a:endParaRPr sz="2200">
              <a:latin typeface="Calibri"/>
              <a:cs typeface="Calibri"/>
            </a:endParaRPr>
          </a:p>
          <a:p>
            <a:pPr marL="12700">
              <a:lnSpc>
                <a:spcPct val="100000"/>
              </a:lnSpc>
              <a:spcBef>
                <a:spcPts val="795"/>
              </a:spcBef>
            </a:pPr>
            <a:r>
              <a:rPr sz="2200" dirty="0">
                <a:latin typeface="Calibri"/>
                <a:cs typeface="Calibri"/>
              </a:rPr>
              <a:t>of</a:t>
            </a:r>
            <a:r>
              <a:rPr sz="2200" spc="-10" dirty="0">
                <a:latin typeface="Calibri"/>
                <a:cs typeface="Calibri"/>
              </a:rPr>
              <a:t> </a:t>
            </a:r>
            <a:r>
              <a:rPr sz="2200" dirty="0">
                <a:latin typeface="Calibri"/>
                <a:cs typeface="Calibri"/>
              </a:rPr>
              <a:t>each</a:t>
            </a:r>
            <a:r>
              <a:rPr sz="2200" spc="-10" dirty="0">
                <a:latin typeface="Calibri"/>
                <a:cs typeface="Calibri"/>
              </a:rPr>
              <a:t> stage.</a:t>
            </a:r>
            <a:endParaRPr sz="2200">
              <a:latin typeface="Calibri"/>
              <a:cs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55395" y="655446"/>
            <a:ext cx="10393680" cy="696595"/>
          </a:xfrm>
          <a:prstGeom prst="rect">
            <a:avLst/>
          </a:prstGeom>
        </p:spPr>
        <p:txBody>
          <a:bodyPr vert="horz" wrap="square" lIns="0" tIns="13335" rIns="0" bIns="0" rtlCol="0">
            <a:spAutoFit/>
          </a:bodyPr>
          <a:lstStyle/>
          <a:p>
            <a:pPr marL="12700">
              <a:lnSpc>
                <a:spcPct val="100000"/>
              </a:lnSpc>
              <a:spcBef>
                <a:spcPts val="105"/>
              </a:spcBef>
            </a:pPr>
            <a:r>
              <a:rPr spc="-10" dirty="0"/>
              <a:t>Responsibilities</a:t>
            </a:r>
            <a:r>
              <a:rPr spc="-65" dirty="0"/>
              <a:t> </a:t>
            </a:r>
            <a:r>
              <a:rPr dirty="0"/>
              <a:t>of</a:t>
            </a:r>
            <a:r>
              <a:rPr spc="-60" dirty="0"/>
              <a:t> </a:t>
            </a:r>
            <a:r>
              <a:rPr dirty="0"/>
              <a:t>HR</a:t>
            </a:r>
            <a:r>
              <a:rPr spc="-70" dirty="0"/>
              <a:t> </a:t>
            </a:r>
            <a:r>
              <a:rPr dirty="0"/>
              <a:t>Departments-</a:t>
            </a:r>
            <a:r>
              <a:rPr spc="-75" dirty="0"/>
              <a:t> </a:t>
            </a:r>
            <a:r>
              <a:rPr spc="-10" dirty="0"/>
              <a:t>Functions</a:t>
            </a:r>
          </a:p>
        </p:txBody>
      </p:sp>
      <p:sp>
        <p:nvSpPr>
          <p:cNvPr id="3" name="object 3"/>
          <p:cNvSpPr txBox="1"/>
          <p:nvPr/>
        </p:nvSpPr>
        <p:spPr>
          <a:xfrm>
            <a:off x="806297" y="1973072"/>
            <a:ext cx="10359390" cy="2237740"/>
          </a:xfrm>
          <a:prstGeom prst="rect">
            <a:avLst/>
          </a:prstGeom>
        </p:spPr>
        <p:txBody>
          <a:bodyPr vert="horz" wrap="square" lIns="0" tIns="12065" rIns="0" bIns="0" rtlCol="0">
            <a:spAutoFit/>
          </a:bodyPr>
          <a:lstStyle/>
          <a:p>
            <a:pPr marL="12700">
              <a:lnSpc>
                <a:spcPct val="100000"/>
              </a:lnSpc>
              <a:spcBef>
                <a:spcPts val="95"/>
              </a:spcBef>
            </a:pPr>
            <a:r>
              <a:rPr sz="2800" dirty="0">
                <a:latin typeface="Calibri"/>
                <a:cs typeface="Calibri"/>
              </a:rPr>
              <a:t>Analysis</a:t>
            </a:r>
            <a:r>
              <a:rPr sz="2800" spc="-50" dirty="0">
                <a:latin typeface="Calibri"/>
                <a:cs typeface="Calibri"/>
              </a:rPr>
              <a:t> </a:t>
            </a:r>
            <a:r>
              <a:rPr sz="2800" dirty="0">
                <a:latin typeface="Calibri"/>
                <a:cs typeface="Calibri"/>
              </a:rPr>
              <a:t>and</a:t>
            </a:r>
            <a:r>
              <a:rPr sz="2800" spc="-65" dirty="0">
                <a:latin typeface="Calibri"/>
                <a:cs typeface="Calibri"/>
              </a:rPr>
              <a:t> </a:t>
            </a:r>
            <a:r>
              <a:rPr sz="2800" dirty="0">
                <a:latin typeface="Calibri"/>
                <a:cs typeface="Calibri"/>
              </a:rPr>
              <a:t>design</a:t>
            </a:r>
            <a:r>
              <a:rPr sz="2800" spc="-55" dirty="0">
                <a:latin typeface="Calibri"/>
                <a:cs typeface="Calibri"/>
              </a:rPr>
              <a:t> </a:t>
            </a:r>
            <a:r>
              <a:rPr sz="2800" dirty="0">
                <a:latin typeface="Calibri"/>
                <a:cs typeface="Calibri"/>
              </a:rPr>
              <a:t>of</a:t>
            </a:r>
            <a:r>
              <a:rPr sz="2800" spc="-70" dirty="0">
                <a:latin typeface="Calibri"/>
                <a:cs typeface="Calibri"/>
              </a:rPr>
              <a:t> </a:t>
            </a:r>
            <a:r>
              <a:rPr sz="2800" spc="-20" dirty="0">
                <a:latin typeface="Calibri"/>
                <a:cs typeface="Calibri"/>
              </a:rPr>
              <a:t>work</a:t>
            </a:r>
            <a:endParaRPr sz="2800">
              <a:latin typeface="Calibri"/>
              <a:cs typeface="Calibri"/>
            </a:endParaRPr>
          </a:p>
          <a:p>
            <a:pPr marL="697230" indent="-227329">
              <a:lnSpc>
                <a:spcPct val="100000"/>
              </a:lnSpc>
              <a:spcBef>
                <a:spcPts val="2045"/>
              </a:spcBef>
              <a:buFont typeface="Arial MT"/>
              <a:buChar char="•"/>
              <a:tabLst>
                <a:tab pos="697230" algn="l"/>
              </a:tabLst>
            </a:pPr>
            <a:r>
              <a:rPr sz="2400" dirty="0">
                <a:latin typeface="Calibri"/>
                <a:cs typeface="Calibri"/>
              </a:rPr>
              <a:t>Job</a:t>
            </a:r>
            <a:r>
              <a:rPr sz="2400" spc="-55" dirty="0">
                <a:latin typeface="Calibri"/>
                <a:cs typeface="Calibri"/>
              </a:rPr>
              <a:t> </a:t>
            </a:r>
            <a:r>
              <a:rPr sz="2400" dirty="0">
                <a:latin typeface="Calibri"/>
                <a:cs typeface="Calibri"/>
              </a:rPr>
              <a:t>analysis</a:t>
            </a:r>
            <a:r>
              <a:rPr sz="2400" spc="-65" dirty="0">
                <a:latin typeface="Calibri"/>
                <a:cs typeface="Calibri"/>
              </a:rPr>
              <a:t> </a:t>
            </a:r>
            <a:r>
              <a:rPr sz="2400" dirty="0">
                <a:latin typeface="Calibri"/>
                <a:cs typeface="Calibri"/>
              </a:rPr>
              <a:t>is</a:t>
            </a:r>
            <a:r>
              <a:rPr sz="2400" spc="-50" dirty="0">
                <a:latin typeface="Calibri"/>
                <a:cs typeface="Calibri"/>
              </a:rPr>
              <a:t> </a:t>
            </a:r>
            <a:r>
              <a:rPr sz="2400" dirty="0">
                <a:latin typeface="Calibri"/>
                <a:cs typeface="Calibri"/>
              </a:rPr>
              <a:t>the</a:t>
            </a:r>
            <a:r>
              <a:rPr sz="2400" spc="-45" dirty="0">
                <a:latin typeface="Calibri"/>
                <a:cs typeface="Calibri"/>
              </a:rPr>
              <a:t> </a:t>
            </a:r>
            <a:r>
              <a:rPr sz="2400" dirty="0">
                <a:latin typeface="Calibri"/>
                <a:cs typeface="Calibri"/>
              </a:rPr>
              <a:t>process</a:t>
            </a:r>
            <a:r>
              <a:rPr sz="2400" spc="-65" dirty="0">
                <a:latin typeface="Calibri"/>
                <a:cs typeface="Calibri"/>
              </a:rPr>
              <a:t> </a:t>
            </a:r>
            <a:r>
              <a:rPr sz="2400" dirty="0">
                <a:latin typeface="Calibri"/>
                <a:cs typeface="Calibri"/>
              </a:rPr>
              <a:t>of</a:t>
            </a:r>
            <a:r>
              <a:rPr sz="2400" spc="-50" dirty="0">
                <a:latin typeface="Calibri"/>
                <a:cs typeface="Calibri"/>
              </a:rPr>
              <a:t> </a:t>
            </a:r>
            <a:r>
              <a:rPr sz="2400" dirty="0">
                <a:latin typeface="Calibri"/>
                <a:cs typeface="Calibri"/>
              </a:rPr>
              <a:t>getting</a:t>
            </a:r>
            <a:r>
              <a:rPr sz="2400" spc="-60" dirty="0">
                <a:latin typeface="Calibri"/>
                <a:cs typeface="Calibri"/>
              </a:rPr>
              <a:t> </a:t>
            </a:r>
            <a:r>
              <a:rPr sz="2400" dirty="0">
                <a:latin typeface="Calibri"/>
                <a:cs typeface="Calibri"/>
              </a:rPr>
              <a:t>detailed</a:t>
            </a:r>
            <a:r>
              <a:rPr sz="2400" spc="-65" dirty="0">
                <a:latin typeface="Calibri"/>
                <a:cs typeface="Calibri"/>
              </a:rPr>
              <a:t> </a:t>
            </a:r>
            <a:r>
              <a:rPr sz="2400" spc="-10" dirty="0">
                <a:latin typeface="Calibri"/>
                <a:cs typeface="Calibri"/>
              </a:rPr>
              <a:t>information</a:t>
            </a:r>
            <a:r>
              <a:rPr sz="2400" spc="-60" dirty="0">
                <a:latin typeface="Calibri"/>
                <a:cs typeface="Calibri"/>
              </a:rPr>
              <a:t> </a:t>
            </a:r>
            <a:r>
              <a:rPr sz="2400" dirty="0">
                <a:latin typeface="Calibri"/>
                <a:cs typeface="Calibri"/>
              </a:rPr>
              <a:t>about</a:t>
            </a:r>
            <a:r>
              <a:rPr sz="2400" spc="-55" dirty="0">
                <a:latin typeface="Calibri"/>
                <a:cs typeface="Calibri"/>
              </a:rPr>
              <a:t> </a:t>
            </a:r>
            <a:r>
              <a:rPr sz="2400" spc="-10" dirty="0">
                <a:latin typeface="Calibri"/>
                <a:cs typeface="Calibri"/>
              </a:rPr>
              <a:t>jobs.</a:t>
            </a:r>
            <a:endParaRPr sz="2400">
              <a:latin typeface="Calibri"/>
              <a:cs typeface="Calibri"/>
            </a:endParaRPr>
          </a:p>
          <a:p>
            <a:pPr marL="697230" marR="5080" indent="-227329">
              <a:lnSpc>
                <a:spcPct val="150100"/>
              </a:lnSpc>
              <a:spcBef>
                <a:spcPts val="490"/>
              </a:spcBef>
              <a:buFont typeface="Arial MT"/>
              <a:buChar char="•"/>
              <a:tabLst>
                <a:tab pos="698500" algn="l"/>
              </a:tabLst>
            </a:pPr>
            <a:r>
              <a:rPr sz="2400" dirty="0">
                <a:latin typeface="Calibri"/>
                <a:cs typeface="Calibri"/>
              </a:rPr>
              <a:t>In</a:t>
            </a:r>
            <a:r>
              <a:rPr sz="2400" spc="-50" dirty="0">
                <a:latin typeface="Calibri"/>
                <a:cs typeface="Calibri"/>
              </a:rPr>
              <a:t> </a:t>
            </a:r>
            <a:r>
              <a:rPr sz="2400" dirty="0">
                <a:latin typeface="Calibri"/>
                <a:cs typeface="Calibri"/>
              </a:rPr>
              <a:t>general</a:t>
            </a:r>
            <a:r>
              <a:rPr sz="2400" spc="-40" dirty="0">
                <a:latin typeface="Calibri"/>
                <a:cs typeface="Calibri"/>
              </a:rPr>
              <a:t> </a:t>
            </a:r>
            <a:r>
              <a:rPr sz="2400" dirty="0">
                <a:latin typeface="Calibri"/>
                <a:cs typeface="Calibri"/>
              </a:rPr>
              <a:t>,</a:t>
            </a:r>
            <a:r>
              <a:rPr sz="2400" spc="-60" dirty="0">
                <a:latin typeface="Calibri"/>
                <a:cs typeface="Calibri"/>
              </a:rPr>
              <a:t> </a:t>
            </a:r>
            <a:r>
              <a:rPr sz="2400" dirty="0">
                <a:latin typeface="Calibri"/>
                <a:cs typeface="Calibri"/>
              </a:rPr>
              <a:t>jobs</a:t>
            </a:r>
            <a:r>
              <a:rPr sz="2400" spc="-45" dirty="0">
                <a:latin typeface="Calibri"/>
                <a:cs typeface="Calibri"/>
              </a:rPr>
              <a:t> </a:t>
            </a:r>
            <a:r>
              <a:rPr sz="2400" dirty="0">
                <a:latin typeface="Calibri"/>
                <a:cs typeface="Calibri"/>
              </a:rPr>
              <a:t>can</a:t>
            </a:r>
            <a:r>
              <a:rPr sz="2400" spc="-45" dirty="0">
                <a:latin typeface="Calibri"/>
                <a:cs typeface="Calibri"/>
              </a:rPr>
              <a:t> </a:t>
            </a:r>
            <a:r>
              <a:rPr sz="2400" dirty="0">
                <a:latin typeface="Calibri"/>
                <a:cs typeface="Calibri"/>
              </a:rPr>
              <a:t>vary</a:t>
            </a:r>
            <a:r>
              <a:rPr sz="2400" spc="-50" dirty="0">
                <a:latin typeface="Calibri"/>
                <a:cs typeface="Calibri"/>
              </a:rPr>
              <a:t> </a:t>
            </a:r>
            <a:r>
              <a:rPr sz="2400" dirty="0">
                <a:latin typeface="Calibri"/>
                <a:cs typeface="Calibri"/>
              </a:rPr>
              <a:t>from</a:t>
            </a:r>
            <a:r>
              <a:rPr sz="2400" spc="-60" dirty="0">
                <a:latin typeface="Calibri"/>
                <a:cs typeface="Calibri"/>
              </a:rPr>
              <a:t> </a:t>
            </a:r>
            <a:r>
              <a:rPr sz="2400" dirty="0">
                <a:latin typeface="Calibri"/>
                <a:cs typeface="Calibri"/>
              </a:rPr>
              <a:t>having</a:t>
            </a:r>
            <a:r>
              <a:rPr sz="2400" spc="-55" dirty="0">
                <a:latin typeface="Calibri"/>
                <a:cs typeface="Calibri"/>
              </a:rPr>
              <a:t> </a:t>
            </a:r>
            <a:r>
              <a:rPr sz="2400" dirty="0">
                <a:latin typeface="Calibri"/>
                <a:cs typeface="Calibri"/>
              </a:rPr>
              <a:t>a</a:t>
            </a:r>
            <a:r>
              <a:rPr sz="2400" spc="-45" dirty="0">
                <a:latin typeface="Calibri"/>
                <a:cs typeface="Calibri"/>
              </a:rPr>
              <a:t> </a:t>
            </a:r>
            <a:r>
              <a:rPr sz="2400" dirty="0">
                <a:latin typeface="Calibri"/>
                <a:cs typeface="Calibri"/>
              </a:rPr>
              <a:t>narrow</a:t>
            </a:r>
            <a:r>
              <a:rPr sz="2400" spc="-55" dirty="0">
                <a:latin typeface="Calibri"/>
                <a:cs typeface="Calibri"/>
              </a:rPr>
              <a:t> </a:t>
            </a:r>
            <a:r>
              <a:rPr sz="2400" dirty="0">
                <a:latin typeface="Calibri"/>
                <a:cs typeface="Calibri"/>
              </a:rPr>
              <a:t>range</a:t>
            </a:r>
            <a:r>
              <a:rPr sz="2400" spc="-40" dirty="0">
                <a:latin typeface="Calibri"/>
                <a:cs typeface="Calibri"/>
              </a:rPr>
              <a:t> </a:t>
            </a:r>
            <a:r>
              <a:rPr sz="2400" dirty="0">
                <a:latin typeface="Calibri"/>
                <a:cs typeface="Calibri"/>
              </a:rPr>
              <a:t>of</a:t>
            </a:r>
            <a:r>
              <a:rPr sz="2400" spc="-45" dirty="0">
                <a:latin typeface="Calibri"/>
                <a:cs typeface="Calibri"/>
              </a:rPr>
              <a:t> </a:t>
            </a:r>
            <a:r>
              <a:rPr sz="2400" dirty="0">
                <a:latin typeface="Calibri"/>
                <a:cs typeface="Calibri"/>
              </a:rPr>
              <a:t>simple</a:t>
            </a:r>
            <a:r>
              <a:rPr sz="2400" spc="-45" dirty="0">
                <a:latin typeface="Calibri"/>
                <a:cs typeface="Calibri"/>
              </a:rPr>
              <a:t> </a:t>
            </a:r>
            <a:r>
              <a:rPr sz="2400" dirty="0">
                <a:latin typeface="Calibri"/>
                <a:cs typeface="Calibri"/>
              </a:rPr>
              <a:t>tasks</a:t>
            </a:r>
            <a:r>
              <a:rPr sz="2400" spc="-50" dirty="0">
                <a:latin typeface="Calibri"/>
                <a:cs typeface="Calibri"/>
              </a:rPr>
              <a:t> </a:t>
            </a:r>
            <a:r>
              <a:rPr sz="2400" dirty="0">
                <a:latin typeface="Calibri"/>
                <a:cs typeface="Calibri"/>
              </a:rPr>
              <a:t>to</a:t>
            </a:r>
            <a:r>
              <a:rPr sz="2400" spc="-60" dirty="0">
                <a:latin typeface="Calibri"/>
                <a:cs typeface="Calibri"/>
              </a:rPr>
              <a:t> </a:t>
            </a:r>
            <a:r>
              <a:rPr sz="2400" spc="-10" dirty="0">
                <a:latin typeface="Calibri"/>
                <a:cs typeface="Calibri"/>
              </a:rPr>
              <a:t>having 	</a:t>
            </a:r>
            <a:r>
              <a:rPr sz="2400" dirty="0">
                <a:latin typeface="Calibri"/>
                <a:cs typeface="Calibri"/>
              </a:rPr>
              <a:t>a</a:t>
            </a:r>
            <a:r>
              <a:rPr sz="2400" spc="-60" dirty="0">
                <a:latin typeface="Calibri"/>
                <a:cs typeface="Calibri"/>
              </a:rPr>
              <a:t> </a:t>
            </a:r>
            <a:r>
              <a:rPr sz="2400" dirty="0">
                <a:latin typeface="Calibri"/>
                <a:cs typeface="Calibri"/>
              </a:rPr>
              <a:t>broad</a:t>
            </a:r>
            <a:r>
              <a:rPr sz="2400" spc="-75" dirty="0">
                <a:latin typeface="Calibri"/>
                <a:cs typeface="Calibri"/>
              </a:rPr>
              <a:t> </a:t>
            </a:r>
            <a:r>
              <a:rPr sz="2400" spc="-10" dirty="0">
                <a:latin typeface="Calibri"/>
                <a:cs typeface="Calibri"/>
              </a:rPr>
              <a:t>array</a:t>
            </a:r>
            <a:r>
              <a:rPr sz="2400" spc="-65" dirty="0">
                <a:latin typeface="Calibri"/>
                <a:cs typeface="Calibri"/>
              </a:rPr>
              <a:t> </a:t>
            </a:r>
            <a:r>
              <a:rPr sz="2400" dirty="0">
                <a:latin typeface="Calibri"/>
                <a:cs typeface="Calibri"/>
              </a:rPr>
              <a:t>of</a:t>
            </a:r>
            <a:r>
              <a:rPr sz="2400" spc="-50" dirty="0">
                <a:latin typeface="Calibri"/>
                <a:cs typeface="Calibri"/>
              </a:rPr>
              <a:t> </a:t>
            </a:r>
            <a:r>
              <a:rPr sz="2400" dirty="0">
                <a:latin typeface="Calibri"/>
                <a:cs typeface="Calibri"/>
              </a:rPr>
              <a:t>complex</a:t>
            </a:r>
            <a:r>
              <a:rPr sz="2400" spc="-80" dirty="0">
                <a:latin typeface="Calibri"/>
                <a:cs typeface="Calibri"/>
              </a:rPr>
              <a:t> </a:t>
            </a:r>
            <a:r>
              <a:rPr sz="2400" dirty="0">
                <a:latin typeface="Calibri"/>
                <a:cs typeface="Calibri"/>
              </a:rPr>
              <a:t>tasks</a:t>
            </a:r>
            <a:r>
              <a:rPr sz="2400" spc="-70" dirty="0">
                <a:latin typeface="Calibri"/>
                <a:cs typeface="Calibri"/>
              </a:rPr>
              <a:t> </a:t>
            </a:r>
            <a:r>
              <a:rPr sz="2400" dirty="0">
                <a:latin typeface="Calibri"/>
                <a:cs typeface="Calibri"/>
              </a:rPr>
              <a:t>requiring</a:t>
            </a:r>
            <a:r>
              <a:rPr sz="2400" spc="-60" dirty="0">
                <a:latin typeface="Calibri"/>
                <a:cs typeface="Calibri"/>
              </a:rPr>
              <a:t> </a:t>
            </a:r>
            <a:r>
              <a:rPr sz="2400" dirty="0">
                <a:latin typeface="Calibri"/>
                <a:cs typeface="Calibri"/>
              </a:rPr>
              <a:t>multiple</a:t>
            </a:r>
            <a:r>
              <a:rPr sz="2400" spc="-70" dirty="0">
                <a:latin typeface="Calibri"/>
                <a:cs typeface="Calibri"/>
              </a:rPr>
              <a:t> </a:t>
            </a:r>
            <a:r>
              <a:rPr sz="2400" spc="-10" dirty="0">
                <a:latin typeface="Calibri"/>
                <a:cs typeface="Calibri"/>
              </a:rPr>
              <a:t>skills.</a:t>
            </a:r>
            <a:endParaRPr sz="2400">
              <a:latin typeface="Calibri"/>
              <a:cs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67308" y="423418"/>
            <a:ext cx="2679065" cy="696595"/>
          </a:xfrm>
          <a:prstGeom prst="rect">
            <a:avLst/>
          </a:prstGeom>
        </p:spPr>
        <p:txBody>
          <a:bodyPr vert="horz" wrap="square" lIns="0" tIns="13335" rIns="0" bIns="0" rtlCol="0">
            <a:spAutoFit/>
          </a:bodyPr>
          <a:lstStyle/>
          <a:p>
            <a:pPr marL="12700">
              <a:lnSpc>
                <a:spcPct val="100000"/>
              </a:lnSpc>
              <a:spcBef>
                <a:spcPts val="105"/>
              </a:spcBef>
            </a:pPr>
            <a:r>
              <a:rPr dirty="0"/>
              <a:t>HR</a:t>
            </a:r>
            <a:r>
              <a:rPr spc="-135" dirty="0"/>
              <a:t> </a:t>
            </a:r>
            <a:r>
              <a:rPr spc="-30" dirty="0"/>
              <a:t>Planning</a:t>
            </a:r>
          </a:p>
        </p:txBody>
      </p:sp>
      <p:pic>
        <p:nvPicPr>
          <p:cNvPr id="3" name="object 3"/>
          <p:cNvPicPr/>
          <p:nvPr/>
        </p:nvPicPr>
        <p:blipFill>
          <a:blip r:embed="rId2" cstate="print"/>
          <a:stretch>
            <a:fillRect/>
          </a:stretch>
        </p:blipFill>
        <p:spPr>
          <a:xfrm>
            <a:off x="7824216" y="1185672"/>
            <a:ext cx="4291583" cy="4189476"/>
          </a:xfrm>
          <a:prstGeom prst="rect">
            <a:avLst/>
          </a:prstGeom>
        </p:spPr>
      </p:pic>
      <p:sp>
        <p:nvSpPr>
          <p:cNvPr id="4" name="object 4"/>
          <p:cNvSpPr txBox="1"/>
          <p:nvPr/>
        </p:nvSpPr>
        <p:spPr>
          <a:xfrm>
            <a:off x="667308" y="1268938"/>
            <a:ext cx="6679565" cy="4416425"/>
          </a:xfrm>
          <a:prstGeom prst="rect">
            <a:avLst/>
          </a:prstGeom>
        </p:spPr>
        <p:txBody>
          <a:bodyPr vert="horz" wrap="square" lIns="0" tIns="13335" rIns="0" bIns="0" rtlCol="0">
            <a:spAutoFit/>
          </a:bodyPr>
          <a:lstStyle/>
          <a:p>
            <a:pPr marL="12700" marR="894715">
              <a:lnSpc>
                <a:spcPct val="150000"/>
              </a:lnSpc>
              <a:spcBef>
                <a:spcPts val="105"/>
              </a:spcBef>
            </a:pPr>
            <a:r>
              <a:rPr sz="2400" dirty="0">
                <a:latin typeface="Calibri"/>
                <a:cs typeface="Calibri"/>
              </a:rPr>
              <a:t>Step</a:t>
            </a:r>
            <a:r>
              <a:rPr sz="2400" spc="-65" dirty="0">
                <a:latin typeface="Calibri"/>
                <a:cs typeface="Calibri"/>
              </a:rPr>
              <a:t> </a:t>
            </a:r>
            <a:r>
              <a:rPr sz="2400" dirty="0">
                <a:latin typeface="Calibri"/>
                <a:cs typeface="Calibri"/>
              </a:rPr>
              <a:t>One:</a:t>
            </a:r>
            <a:r>
              <a:rPr sz="2400" spc="-50" dirty="0">
                <a:latin typeface="Calibri"/>
                <a:cs typeface="Calibri"/>
              </a:rPr>
              <a:t> </a:t>
            </a:r>
            <a:r>
              <a:rPr sz="2400" dirty="0">
                <a:latin typeface="Calibri"/>
                <a:cs typeface="Calibri"/>
              </a:rPr>
              <a:t>Analy</a:t>
            </a:r>
            <a:r>
              <a:rPr lang="en-GB" sz="2400" dirty="0">
                <a:latin typeface="Calibri"/>
                <a:cs typeface="Calibri"/>
              </a:rPr>
              <a:t>s</a:t>
            </a:r>
            <a:r>
              <a:rPr sz="2400" dirty="0">
                <a:latin typeface="Calibri"/>
                <a:cs typeface="Calibri"/>
              </a:rPr>
              <a:t>e</a:t>
            </a:r>
            <a:r>
              <a:rPr sz="2400" spc="-65" dirty="0">
                <a:latin typeface="Calibri"/>
                <a:cs typeface="Calibri"/>
              </a:rPr>
              <a:t> </a:t>
            </a:r>
            <a:r>
              <a:rPr sz="2400" spc="-10" dirty="0" err="1">
                <a:latin typeface="Calibri"/>
                <a:cs typeface="Calibri"/>
              </a:rPr>
              <a:t>Organi</a:t>
            </a:r>
            <a:r>
              <a:rPr lang="en-GB" sz="2400" spc="-10" dirty="0">
                <a:latin typeface="Calibri"/>
                <a:cs typeface="Calibri"/>
              </a:rPr>
              <a:t>s</a:t>
            </a:r>
            <a:r>
              <a:rPr sz="2400" spc="-10" dirty="0" err="1">
                <a:latin typeface="Calibri"/>
                <a:cs typeface="Calibri"/>
              </a:rPr>
              <a:t>ational</a:t>
            </a:r>
            <a:r>
              <a:rPr sz="2400" spc="-65" dirty="0">
                <a:latin typeface="Calibri"/>
                <a:cs typeface="Calibri"/>
              </a:rPr>
              <a:t> </a:t>
            </a:r>
            <a:r>
              <a:rPr sz="2400" spc="-10" dirty="0">
                <a:latin typeface="Calibri"/>
                <a:cs typeface="Calibri"/>
              </a:rPr>
              <a:t>Objectives </a:t>
            </a:r>
            <a:r>
              <a:rPr sz="2400" dirty="0">
                <a:latin typeface="Calibri"/>
                <a:cs typeface="Calibri"/>
              </a:rPr>
              <a:t>Step</a:t>
            </a:r>
            <a:r>
              <a:rPr sz="2400" spc="-100" dirty="0">
                <a:latin typeface="Calibri"/>
                <a:cs typeface="Calibri"/>
              </a:rPr>
              <a:t> </a:t>
            </a:r>
            <a:r>
              <a:rPr sz="2400" spc="-10" dirty="0">
                <a:latin typeface="Calibri"/>
                <a:cs typeface="Calibri"/>
              </a:rPr>
              <a:t>Two:</a:t>
            </a:r>
            <a:r>
              <a:rPr sz="2400" spc="-85" dirty="0">
                <a:latin typeface="Calibri"/>
                <a:cs typeface="Calibri"/>
              </a:rPr>
              <a:t> </a:t>
            </a:r>
            <a:r>
              <a:rPr sz="2400" spc="-10" dirty="0">
                <a:latin typeface="Calibri"/>
                <a:cs typeface="Calibri"/>
              </a:rPr>
              <a:t>Inventory</a:t>
            </a:r>
            <a:r>
              <a:rPr sz="2400" spc="-85" dirty="0">
                <a:latin typeface="Calibri"/>
                <a:cs typeface="Calibri"/>
              </a:rPr>
              <a:t> </a:t>
            </a:r>
            <a:r>
              <a:rPr sz="2400" dirty="0">
                <a:latin typeface="Calibri"/>
                <a:cs typeface="Calibri"/>
              </a:rPr>
              <a:t>Current</a:t>
            </a:r>
            <a:r>
              <a:rPr sz="2400" spc="-100" dirty="0">
                <a:latin typeface="Calibri"/>
                <a:cs typeface="Calibri"/>
              </a:rPr>
              <a:t> </a:t>
            </a:r>
            <a:r>
              <a:rPr sz="2400" dirty="0">
                <a:latin typeface="Calibri"/>
                <a:cs typeface="Calibri"/>
              </a:rPr>
              <a:t>Human</a:t>
            </a:r>
            <a:r>
              <a:rPr sz="2400" spc="-95" dirty="0">
                <a:latin typeface="Calibri"/>
                <a:cs typeface="Calibri"/>
              </a:rPr>
              <a:t> </a:t>
            </a:r>
            <a:r>
              <a:rPr sz="2400" spc="-10" dirty="0">
                <a:latin typeface="Calibri"/>
                <a:cs typeface="Calibri"/>
              </a:rPr>
              <a:t>Resources </a:t>
            </a:r>
            <a:r>
              <a:rPr sz="2400" dirty="0">
                <a:latin typeface="Calibri"/>
                <a:cs typeface="Calibri"/>
              </a:rPr>
              <a:t>Step</a:t>
            </a:r>
            <a:r>
              <a:rPr sz="2400" spc="-85" dirty="0">
                <a:latin typeface="Calibri"/>
                <a:cs typeface="Calibri"/>
              </a:rPr>
              <a:t> </a:t>
            </a:r>
            <a:r>
              <a:rPr sz="2400" dirty="0">
                <a:latin typeface="Calibri"/>
                <a:cs typeface="Calibri"/>
              </a:rPr>
              <a:t>Three:</a:t>
            </a:r>
            <a:r>
              <a:rPr sz="2400" spc="-70" dirty="0">
                <a:latin typeface="Calibri"/>
                <a:cs typeface="Calibri"/>
              </a:rPr>
              <a:t> </a:t>
            </a:r>
            <a:r>
              <a:rPr sz="2400" spc="-10" dirty="0">
                <a:latin typeface="Calibri"/>
                <a:cs typeface="Calibri"/>
              </a:rPr>
              <a:t>Forecast</a:t>
            </a:r>
            <a:r>
              <a:rPr sz="2400" spc="-75" dirty="0">
                <a:latin typeface="Calibri"/>
                <a:cs typeface="Calibri"/>
              </a:rPr>
              <a:t> </a:t>
            </a:r>
            <a:r>
              <a:rPr sz="2400" spc="-10" dirty="0">
                <a:latin typeface="Calibri"/>
                <a:cs typeface="Calibri"/>
              </a:rPr>
              <a:t>Demand</a:t>
            </a:r>
            <a:endParaRPr sz="2400" dirty="0">
              <a:latin typeface="Calibri"/>
              <a:cs typeface="Calibri"/>
            </a:endParaRPr>
          </a:p>
          <a:p>
            <a:pPr marL="12700">
              <a:lnSpc>
                <a:spcPct val="100000"/>
              </a:lnSpc>
              <a:spcBef>
                <a:spcPts val="1440"/>
              </a:spcBef>
            </a:pPr>
            <a:r>
              <a:rPr sz="2400" dirty="0">
                <a:latin typeface="Calibri"/>
                <a:cs typeface="Calibri"/>
              </a:rPr>
              <a:t>Step</a:t>
            </a:r>
            <a:r>
              <a:rPr sz="2400" spc="-85" dirty="0">
                <a:latin typeface="Calibri"/>
                <a:cs typeface="Calibri"/>
              </a:rPr>
              <a:t> </a:t>
            </a:r>
            <a:r>
              <a:rPr sz="2400" dirty="0">
                <a:latin typeface="Calibri"/>
                <a:cs typeface="Calibri"/>
              </a:rPr>
              <a:t>Four:</a:t>
            </a:r>
            <a:r>
              <a:rPr sz="2400" spc="-80" dirty="0">
                <a:latin typeface="Calibri"/>
                <a:cs typeface="Calibri"/>
              </a:rPr>
              <a:t> </a:t>
            </a:r>
            <a:r>
              <a:rPr sz="2400" dirty="0">
                <a:latin typeface="Calibri"/>
                <a:cs typeface="Calibri"/>
              </a:rPr>
              <a:t>Estimate</a:t>
            </a:r>
            <a:r>
              <a:rPr sz="2400" spc="-90" dirty="0">
                <a:latin typeface="Calibri"/>
                <a:cs typeface="Calibri"/>
              </a:rPr>
              <a:t> </a:t>
            </a:r>
            <a:r>
              <a:rPr sz="2400" spc="-20" dirty="0">
                <a:latin typeface="Calibri"/>
                <a:cs typeface="Calibri"/>
              </a:rPr>
              <a:t>Gaps</a:t>
            </a:r>
            <a:endParaRPr sz="2400" dirty="0">
              <a:latin typeface="Calibri"/>
              <a:cs typeface="Calibri"/>
            </a:endParaRPr>
          </a:p>
          <a:p>
            <a:pPr marL="12700" marR="5080">
              <a:lnSpc>
                <a:spcPts val="4320"/>
              </a:lnSpc>
              <a:spcBef>
                <a:spcPts val="385"/>
              </a:spcBef>
            </a:pPr>
            <a:r>
              <a:rPr sz="2400" dirty="0">
                <a:latin typeface="Calibri"/>
                <a:cs typeface="Calibri"/>
              </a:rPr>
              <a:t>Step</a:t>
            </a:r>
            <a:r>
              <a:rPr sz="2400" spc="-65" dirty="0">
                <a:latin typeface="Calibri"/>
                <a:cs typeface="Calibri"/>
              </a:rPr>
              <a:t> </a:t>
            </a:r>
            <a:r>
              <a:rPr sz="2400" dirty="0">
                <a:latin typeface="Calibri"/>
                <a:cs typeface="Calibri"/>
              </a:rPr>
              <a:t>Five:</a:t>
            </a:r>
            <a:r>
              <a:rPr sz="2400" spc="-60" dirty="0">
                <a:latin typeface="Calibri"/>
                <a:cs typeface="Calibri"/>
              </a:rPr>
              <a:t> </a:t>
            </a:r>
            <a:r>
              <a:rPr sz="2400" dirty="0">
                <a:latin typeface="Calibri"/>
                <a:cs typeface="Calibri"/>
              </a:rPr>
              <a:t>Formulate</a:t>
            </a:r>
            <a:r>
              <a:rPr sz="2400" spc="-60" dirty="0">
                <a:latin typeface="Calibri"/>
                <a:cs typeface="Calibri"/>
              </a:rPr>
              <a:t> </a:t>
            </a:r>
            <a:r>
              <a:rPr sz="2400" dirty="0">
                <a:latin typeface="Calibri"/>
                <a:cs typeface="Calibri"/>
              </a:rPr>
              <a:t>the</a:t>
            </a:r>
            <a:r>
              <a:rPr sz="2400" spc="-50" dirty="0">
                <a:latin typeface="Calibri"/>
                <a:cs typeface="Calibri"/>
              </a:rPr>
              <a:t> </a:t>
            </a:r>
            <a:r>
              <a:rPr sz="2400" dirty="0">
                <a:latin typeface="Calibri"/>
                <a:cs typeface="Calibri"/>
              </a:rPr>
              <a:t>Human</a:t>
            </a:r>
            <a:r>
              <a:rPr sz="2400" spc="-65" dirty="0">
                <a:latin typeface="Calibri"/>
                <a:cs typeface="Calibri"/>
              </a:rPr>
              <a:t> </a:t>
            </a:r>
            <a:r>
              <a:rPr sz="2400" spc="-10" dirty="0">
                <a:latin typeface="Calibri"/>
                <a:cs typeface="Calibri"/>
              </a:rPr>
              <a:t>Resource</a:t>
            </a:r>
            <a:r>
              <a:rPr sz="2400" spc="-70" dirty="0">
                <a:latin typeface="Calibri"/>
                <a:cs typeface="Calibri"/>
              </a:rPr>
              <a:t> </a:t>
            </a:r>
            <a:r>
              <a:rPr sz="2400" dirty="0">
                <a:latin typeface="Calibri"/>
                <a:cs typeface="Calibri"/>
              </a:rPr>
              <a:t>Action</a:t>
            </a:r>
            <a:r>
              <a:rPr sz="2400" spc="-70" dirty="0">
                <a:latin typeface="Calibri"/>
                <a:cs typeface="Calibri"/>
              </a:rPr>
              <a:t> </a:t>
            </a:r>
            <a:r>
              <a:rPr sz="2400" spc="-20" dirty="0">
                <a:latin typeface="Calibri"/>
                <a:cs typeface="Calibri"/>
              </a:rPr>
              <a:t>Plan </a:t>
            </a:r>
            <a:r>
              <a:rPr sz="2400" dirty="0">
                <a:latin typeface="Calibri"/>
                <a:cs typeface="Calibri"/>
              </a:rPr>
              <a:t>Step</a:t>
            </a:r>
            <a:r>
              <a:rPr sz="2400" spc="-40" dirty="0">
                <a:latin typeface="Calibri"/>
                <a:cs typeface="Calibri"/>
              </a:rPr>
              <a:t> </a:t>
            </a:r>
            <a:r>
              <a:rPr sz="2400" dirty="0">
                <a:latin typeface="Calibri"/>
                <a:cs typeface="Calibri"/>
              </a:rPr>
              <a:t>Six:</a:t>
            </a:r>
            <a:r>
              <a:rPr sz="2400" spc="-45" dirty="0">
                <a:latin typeface="Calibri"/>
                <a:cs typeface="Calibri"/>
              </a:rPr>
              <a:t> </a:t>
            </a:r>
            <a:r>
              <a:rPr sz="2400" spc="-10" dirty="0">
                <a:latin typeface="Calibri"/>
                <a:cs typeface="Calibri"/>
              </a:rPr>
              <a:t>Integrating/Implementing</a:t>
            </a:r>
            <a:r>
              <a:rPr sz="2400" spc="-65" dirty="0">
                <a:latin typeface="Calibri"/>
                <a:cs typeface="Calibri"/>
              </a:rPr>
              <a:t> </a:t>
            </a:r>
            <a:r>
              <a:rPr sz="2400" dirty="0">
                <a:latin typeface="Calibri"/>
                <a:cs typeface="Calibri"/>
              </a:rPr>
              <a:t>the</a:t>
            </a:r>
            <a:r>
              <a:rPr sz="2400" spc="-20" dirty="0">
                <a:latin typeface="Calibri"/>
                <a:cs typeface="Calibri"/>
              </a:rPr>
              <a:t> Plan</a:t>
            </a:r>
            <a:endParaRPr sz="2400" dirty="0">
              <a:latin typeface="Calibri"/>
              <a:cs typeface="Calibri"/>
            </a:endParaRPr>
          </a:p>
          <a:p>
            <a:pPr marL="12700">
              <a:lnSpc>
                <a:spcPct val="100000"/>
              </a:lnSpc>
              <a:spcBef>
                <a:spcPts val="1060"/>
              </a:spcBef>
            </a:pPr>
            <a:r>
              <a:rPr sz="2400" b="1" dirty="0">
                <a:latin typeface="Calibri"/>
                <a:cs typeface="Calibri"/>
              </a:rPr>
              <a:t>*Staffing</a:t>
            </a:r>
            <a:r>
              <a:rPr sz="2400" b="1" spc="-70" dirty="0">
                <a:latin typeface="Calibri"/>
                <a:cs typeface="Calibri"/>
              </a:rPr>
              <a:t> </a:t>
            </a:r>
            <a:r>
              <a:rPr sz="2400" b="1" dirty="0">
                <a:latin typeface="Calibri"/>
                <a:cs typeface="Calibri"/>
              </a:rPr>
              <a:t>or</a:t>
            </a:r>
            <a:r>
              <a:rPr sz="2400" b="1" spc="-75" dirty="0">
                <a:latin typeface="Calibri"/>
                <a:cs typeface="Calibri"/>
              </a:rPr>
              <a:t> </a:t>
            </a:r>
            <a:r>
              <a:rPr sz="2400" b="1" dirty="0">
                <a:latin typeface="Calibri"/>
                <a:cs typeface="Calibri"/>
              </a:rPr>
              <a:t>Recruiting</a:t>
            </a:r>
            <a:r>
              <a:rPr sz="2400" b="1" spc="-70" dirty="0">
                <a:latin typeface="Calibri"/>
                <a:cs typeface="Calibri"/>
              </a:rPr>
              <a:t> </a:t>
            </a:r>
            <a:r>
              <a:rPr sz="2400" b="1" spc="-20" dirty="0">
                <a:latin typeface="Calibri"/>
                <a:cs typeface="Calibri"/>
              </a:rPr>
              <a:t>Plan</a:t>
            </a:r>
            <a:endParaRPr sz="2400" dirty="0">
              <a:latin typeface="Calibri"/>
              <a:cs typeface="Calibri"/>
            </a:endParaRPr>
          </a:p>
          <a:p>
            <a:pPr marL="12700">
              <a:lnSpc>
                <a:spcPct val="100000"/>
              </a:lnSpc>
              <a:spcBef>
                <a:spcPts val="1440"/>
              </a:spcBef>
            </a:pPr>
            <a:r>
              <a:rPr sz="2400" dirty="0">
                <a:latin typeface="Calibri"/>
                <a:cs typeface="Calibri"/>
              </a:rPr>
              <a:t>Step</a:t>
            </a:r>
            <a:r>
              <a:rPr sz="2400" spc="-65" dirty="0">
                <a:latin typeface="Calibri"/>
                <a:cs typeface="Calibri"/>
              </a:rPr>
              <a:t> </a:t>
            </a:r>
            <a:r>
              <a:rPr sz="2400" dirty="0">
                <a:latin typeface="Calibri"/>
                <a:cs typeface="Calibri"/>
              </a:rPr>
              <a:t>Seven:</a:t>
            </a:r>
            <a:r>
              <a:rPr sz="2400" spc="-55" dirty="0">
                <a:latin typeface="Calibri"/>
                <a:cs typeface="Calibri"/>
              </a:rPr>
              <a:t> </a:t>
            </a:r>
            <a:r>
              <a:rPr sz="2400" dirty="0">
                <a:latin typeface="Calibri"/>
                <a:cs typeface="Calibri"/>
              </a:rPr>
              <a:t>Monitoring,</a:t>
            </a:r>
            <a:r>
              <a:rPr sz="2400" spc="-65" dirty="0">
                <a:latin typeface="Calibri"/>
                <a:cs typeface="Calibri"/>
              </a:rPr>
              <a:t> </a:t>
            </a:r>
            <a:r>
              <a:rPr sz="2400" dirty="0">
                <a:latin typeface="Calibri"/>
                <a:cs typeface="Calibri"/>
              </a:rPr>
              <a:t>Control,</a:t>
            </a:r>
            <a:r>
              <a:rPr sz="2400" spc="-70" dirty="0">
                <a:latin typeface="Calibri"/>
                <a:cs typeface="Calibri"/>
              </a:rPr>
              <a:t> </a:t>
            </a:r>
            <a:r>
              <a:rPr sz="2400" dirty="0">
                <a:latin typeface="Calibri"/>
                <a:cs typeface="Calibri"/>
              </a:rPr>
              <a:t>and</a:t>
            </a:r>
            <a:r>
              <a:rPr sz="2400" spc="-55" dirty="0">
                <a:latin typeface="Calibri"/>
                <a:cs typeface="Calibri"/>
              </a:rPr>
              <a:t> </a:t>
            </a:r>
            <a:r>
              <a:rPr sz="2400" spc="-10" dirty="0">
                <a:latin typeface="Calibri"/>
                <a:cs typeface="Calibri"/>
              </a:rPr>
              <a:t>Feedback</a:t>
            </a:r>
            <a:endParaRPr sz="2400" dirty="0">
              <a:latin typeface="Calibri"/>
              <a:cs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5087" rIns="0" bIns="0" rtlCol="0">
            <a:spAutoFit/>
          </a:bodyPr>
          <a:lstStyle/>
          <a:p>
            <a:pPr marL="12700">
              <a:lnSpc>
                <a:spcPct val="100000"/>
              </a:lnSpc>
              <a:spcBef>
                <a:spcPts val="105"/>
              </a:spcBef>
            </a:pPr>
            <a:r>
              <a:rPr dirty="0"/>
              <a:t>Scope</a:t>
            </a:r>
            <a:r>
              <a:rPr spc="-35" dirty="0"/>
              <a:t> </a:t>
            </a:r>
            <a:r>
              <a:rPr dirty="0"/>
              <a:t>of</a:t>
            </a:r>
            <a:r>
              <a:rPr spc="-10" dirty="0"/>
              <a:t> Business</a:t>
            </a:r>
          </a:p>
        </p:txBody>
      </p:sp>
      <p:sp>
        <p:nvSpPr>
          <p:cNvPr id="3" name="object 3"/>
          <p:cNvSpPr txBox="1"/>
          <p:nvPr/>
        </p:nvSpPr>
        <p:spPr>
          <a:xfrm>
            <a:off x="916939" y="1983689"/>
            <a:ext cx="5645150" cy="1987550"/>
          </a:xfrm>
          <a:prstGeom prst="rect">
            <a:avLst/>
          </a:prstGeom>
        </p:spPr>
        <p:txBody>
          <a:bodyPr vert="horz" wrap="square" lIns="0" tIns="12065" rIns="0" bIns="0" rtlCol="0">
            <a:spAutoFit/>
          </a:bodyPr>
          <a:lstStyle/>
          <a:p>
            <a:pPr marL="240029" indent="-227329">
              <a:lnSpc>
                <a:spcPct val="100000"/>
              </a:lnSpc>
              <a:spcBef>
                <a:spcPts val="95"/>
              </a:spcBef>
              <a:buFont typeface="Arial MT"/>
              <a:buChar char="•"/>
              <a:tabLst>
                <a:tab pos="240029" algn="l"/>
              </a:tabLst>
            </a:pPr>
            <a:r>
              <a:rPr sz="2800" dirty="0">
                <a:latin typeface="Calibri"/>
                <a:cs typeface="Calibri"/>
              </a:rPr>
              <a:t>Local</a:t>
            </a:r>
            <a:r>
              <a:rPr sz="2800" spc="-55" dirty="0">
                <a:latin typeface="Calibri"/>
                <a:cs typeface="Calibri"/>
              </a:rPr>
              <a:t> </a:t>
            </a:r>
            <a:r>
              <a:rPr sz="2800" dirty="0">
                <a:latin typeface="Calibri"/>
                <a:cs typeface="Calibri"/>
              </a:rPr>
              <a:t>–</a:t>
            </a:r>
            <a:r>
              <a:rPr sz="2800" spc="-50" dirty="0">
                <a:latin typeface="Calibri"/>
                <a:cs typeface="Calibri"/>
              </a:rPr>
              <a:t> </a:t>
            </a:r>
            <a:r>
              <a:rPr sz="2800" dirty="0">
                <a:latin typeface="Calibri"/>
                <a:cs typeface="Calibri"/>
              </a:rPr>
              <a:t>limited</a:t>
            </a:r>
            <a:r>
              <a:rPr sz="2800" spc="-30" dirty="0">
                <a:latin typeface="Calibri"/>
                <a:cs typeface="Calibri"/>
              </a:rPr>
              <a:t> </a:t>
            </a:r>
            <a:r>
              <a:rPr sz="2800" spc="-20" dirty="0">
                <a:latin typeface="Calibri"/>
                <a:cs typeface="Calibri"/>
              </a:rPr>
              <a:t>area</a:t>
            </a:r>
            <a:endParaRPr sz="2800">
              <a:latin typeface="Calibri"/>
              <a:cs typeface="Calibri"/>
            </a:endParaRPr>
          </a:p>
          <a:p>
            <a:pPr marL="240029" indent="-227329">
              <a:lnSpc>
                <a:spcPct val="100000"/>
              </a:lnSpc>
              <a:spcBef>
                <a:spcPts val="2680"/>
              </a:spcBef>
              <a:buFont typeface="Arial MT"/>
              <a:buChar char="•"/>
              <a:tabLst>
                <a:tab pos="240029" algn="l"/>
              </a:tabLst>
            </a:pPr>
            <a:r>
              <a:rPr sz="2800" dirty="0">
                <a:latin typeface="Calibri"/>
                <a:cs typeface="Calibri"/>
              </a:rPr>
              <a:t>National</a:t>
            </a:r>
            <a:r>
              <a:rPr sz="2800" spc="-50" dirty="0">
                <a:latin typeface="Calibri"/>
                <a:cs typeface="Calibri"/>
              </a:rPr>
              <a:t> </a:t>
            </a:r>
            <a:r>
              <a:rPr sz="2800" dirty="0">
                <a:latin typeface="Calibri"/>
                <a:cs typeface="Calibri"/>
              </a:rPr>
              <a:t>–</a:t>
            </a:r>
            <a:r>
              <a:rPr sz="2800" spc="-25" dirty="0">
                <a:latin typeface="Calibri"/>
                <a:cs typeface="Calibri"/>
              </a:rPr>
              <a:t> </a:t>
            </a:r>
            <a:r>
              <a:rPr sz="2800" dirty="0">
                <a:latin typeface="Calibri"/>
                <a:cs typeface="Calibri"/>
              </a:rPr>
              <a:t>one</a:t>
            </a:r>
            <a:r>
              <a:rPr sz="2800" spc="-30" dirty="0">
                <a:latin typeface="Calibri"/>
                <a:cs typeface="Calibri"/>
              </a:rPr>
              <a:t> </a:t>
            </a:r>
            <a:r>
              <a:rPr sz="2800" spc="-10" dirty="0">
                <a:latin typeface="Calibri"/>
                <a:cs typeface="Calibri"/>
              </a:rPr>
              <a:t>country</a:t>
            </a:r>
            <a:endParaRPr sz="2800">
              <a:latin typeface="Calibri"/>
              <a:cs typeface="Calibri"/>
            </a:endParaRPr>
          </a:p>
          <a:p>
            <a:pPr marL="240029" indent="-227329">
              <a:lnSpc>
                <a:spcPct val="100000"/>
              </a:lnSpc>
              <a:spcBef>
                <a:spcPts val="2690"/>
              </a:spcBef>
              <a:buFont typeface="Arial MT"/>
              <a:buChar char="•"/>
              <a:tabLst>
                <a:tab pos="240029" algn="l"/>
              </a:tabLst>
            </a:pPr>
            <a:r>
              <a:rPr sz="2800" spc="-10" dirty="0">
                <a:latin typeface="Calibri"/>
                <a:cs typeface="Calibri"/>
              </a:rPr>
              <a:t>International-</a:t>
            </a:r>
            <a:r>
              <a:rPr sz="2800" spc="-55" dirty="0">
                <a:latin typeface="Calibri"/>
                <a:cs typeface="Calibri"/>
              </a:rPr>
              <a:t> </a:t>
            </a:r>
            <a:r>
              <a:rPr sz="2800" dirty="0">
                <a:latin typeface="Calibri"/>
                <a:cs typeface="Calibri"/>
              </a:rPr>
              <a:t>more</a:t>
            </a:r>
            <a:r>
              <a:rPr sz="2800" spc="-50" dirty="0">
                <a:latin typeface="Calibri"/>
                <a:cs typeface="Calibri"/>
              </a:rPr>
              <a:t> </a:t>
            </a:r>
            <a:r>
              <a:rPr sz="2800" dirty="0">
                <a:latin typeface="Calibri"/>
                <a:cs typeface="Calibri"/>
              </a:rPr>
              <a:t>than</a:t>
            </a:r>
            <a:r>
              <a:rPr sz="2800" spc="-55" dirty="0">
                <a:latin typeface="Calibri"/>
                <a:cs typeface="Calibri"/>
              </a:rPr>
              <a:t> </a:t>
            </a:r>
            <a:r>
              <a:rPr sz="2800" dirty="0">
                <a:latin typeface="Calibri"/>
                <a:cs typeface="Calibri"/>
              </a:rPr>
              <a:t>one</a:t>
            </a:r>
            <a:r>
              <a:rPr sz="2800" spc="-60" dirty="0">
                <a:latin typeface="Calibri"/>
                <a:cs typeface="Calibri"/>
              </a:rPr>
              <a:t> </a:t>
            </a:r>
            <a:r>
              <a:rPr sz="2800" spc="-10" dirty="0">
                <a:latin typeface="Calibri"/>
                <a:cs typeface="Calibri"/>
              </a:rPr>
              <a:t>country</a:t>
            </a:r>
            <a:endParaRPr sz="2800">
              <a:latin typeface="Calibri"/>
              <a:cs typeface="Calibri"/>
            </a:endParaRPr>
          </a:p>
        </p:txBody>
      </p:sp>
      <p:pic>
        <p:nvPicPr>
          <p:cNvPr id="4" name="object 4"/>
          <p:cNvPicPr/>
          <p:nvPr/>
        </p:nvPicPr>
        <p:blipFill>
          <a:blip r:embed="rId2" cstate="print"/>
          <a:stretch>
            <a:fillRect/>
          </a:stretch>
        </p:blipFill>
        <p:spPr>
          <a:xfrm>
            <a:off x="6957059" y="1175003"/>
            <a:ext cx="4287011" cy="38100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1258950" y="554482"/>
            <a:ext cx="884555" cy="696595"/>
          </a:xfrm>
          <a:prstGeom prst="rect">
            <a:avLst/>
          </a:prstGeom>
        </p:spPr>
        <p:txBody>
          <a:bodyPr vert="horz" wrap="square" lIns="0" tIns="13335" rIns="0" bIns="0" rtlCol="0">
            <a:spAutoFit/>
          </a:bodyPr>
          <a:lstStyle/>
          <a:p>
            <a:pPr marL="12700">
              <a:lnSpc>
                <a:spcPct val="100000"/>
              </a:lnSpc>
              <a:spcBef>
                <a:spcPts val="105"/>
              </a:spcBef>
            </a:pPr>
            <a:r>
              <a:rPr spc="-15" dirty="0"/>
              <a:t>Size</a:t>
            </a:r>
          </a:p>
        </p:txBody>
      </p:sp>
      <p:sp>
        <p:nvSpPr>
          <p:cNvPr id="3" name="object 3"/>
          <p:cNvSpPr txBox="1"/>
          <p:nvPr/>
        </p:nvSpPr>
        <p:spPr>
          <a:xfrm>
            <a:off x="1042517" y="1752726"/>
            <a:ext cx="3934460" cy="3555365"/>
          </a:xfrm>
          <a:prstGeom prst="rect">
            <a:avLst/>
          </a:prstGeom>
        </p:spPr>
        <p:txBody>
          <a:bodyPr vert="horz" wrap="square" lIns="0" tIns="13335" rIns="0" bIns="0" rtlCol="0">
            <a:spAutoFit/>
          </a:bodyPr>
          <a:lstStyle/>
          <a:p>
            <a:pPr marL="241300" indent="-228600">
              <a:lnSpc>
                <a:spcPct val="100000"/>
              </a:lnSpc>
              <a:spcBef>
                <a:spcPts val="105"/>
              </a:spcBef>
              <a:buFont typeface="Arial MT"/>
              <a:buChar char="•"/>
              <a:tabLst>
                <a:tab pos="241300" algn="l"/>
              </a:tabLst>
            </a:pPr>
            <a:r>
              <a:rPr sz="2600" dirty="0">
                <a:latin typeface="Calibri"/>
                <a:cs typeface="Calibri"/>
              </a:rPr>
              <a:t>Micro</a:t>
            </a:r>
            <a:r>
              <a:rPr sz="2600" spc="-40" dirty="0">
                <a:latin typeface="Calibri"/>
                <a:cs typeface="Calibri"/>
              </a:rPr>
              <a:t> </a:t>
            </a:r>
            <a:r>
              <a:rPr sz="2600" dirty="0">
                <a:latin typeface="Calibri"/>
                <a:cs typeface="Calibri"/>
              </a:rPr>
              <a:t>–</a:t>
            </a:r>
            <a:r>
              <a:rPr sz="2600" spc="-30" dirty="0">
                <a:latin typeface="Calibri"/>
                <a:cs typeface="Calibri"/>
              </a:rPr>
              <a:t> </a:t>
            </a:r>
            <a:r>
              <a:rPr sz="2600" dirty="0">
                <a:latin typeface="Calibri"/>
                <a:cs typeface="Calibri"/>
              </a:rPr>
              <a:t>up</a:t>
            </a:r>
            <a:r>
              <a:rPr sz="2600" spc="-40" dirty="0">
                <a:latin typeface="Calibri"/>
                <a:cs typeface="Calibri"/>
              </a:rPr>
              <a:t> </a:t>
            </a:r>
            <a:r>
              <a:rPr sz="2600" dirty="0">
                <a:latin typeface="Calibri"/>
                <a:cs typeface="Calibri"/>
              </a:rPr>
              <a:t>to</a:t>
            </a:r>
            <a:r>
              <a:rPr sz="2600" spc="-30" dirty="0">
                <a:latin typeface="Calibri"/>
                <a:cs typeface="Calibri"/>
              </a:rPr>
              <a:t> </a:t>
            </a:r>
            <a:r>
              <a:rPr sz="2600" dirty="0">
                <a:latin typeface="Calibri"/>
                <a:cs typeface="Calibri"/>
              </a:rPr>
              <a:t>nine</a:t>
            </a:r>
            <a:r>
              <a:rPr sz="2600" spc="-45" dirty="0">
                <a:latin typeface="Calibri"/>
                <a:cs typeface="Calibri"/>
              </a:rPr>
              <a:t> </a:t>
            </a:r>
            <a:r>
              <a:rPr sz="2600" spc="-20" dirty="0">
                <a:latin typeface="Calibri"/>
                <a:cs typeface="Calibri"/>
              </a:rPr>
              <a:t>staff</a:t>
            </a:r>
            <a:endParaRPr sz="2600">
              <a:latin typeface="Calibri"/>
              <a:cs typeface="Calibri"/>
            </a:endParaRPr>
          </a:p>
          <a:p>
            <a:pPr>
              <a:lnSpc>
                <a:spcPct val="100000"/>
              </a:lnSpc>
              <a:spcBef>
                <a:spcPts val="1675"/>
              </a:spcBef>
              <a:buFont typeface="Arial MT"/>
              <a:buChar char="•"/>
            </a:pPr>
            <a:endParaRPr sz="2600">
              <a:latin typeface="Calibri"/>
              <a:cs typeface="Calibri"/>
            </a:endParaRPr>
          </a:p>
          <a:p>
            <a:pPr marL="241300" marR="67310" indent="-229235">
              <a:lnSpc>
                <a:spcPts val="2810"/>
              </a:lnSpc>
              <a:spcBef>
                <a:spcPts val="5"/>
              </a:spcBef>
              <a:buFont typeface="Arial MT"/>
              <a:buChar char="•"/>
              <a:tabLst>
                <a:tab pos="241300" algn="l"/>
              </a:tabLst>
            </a:pPr>
            <a:r>
              <a:rPr sz="2600" dirty="0">
                <a:latin typeface="Calibri"/>
                <a:cs typeface="Calibri"/>
              </a:rPr>
              <a:t>Small</a:t>
            </a:r>
            <a:r>
              <a:rPr sz="2600" spc="-40" dirty="0">
                <a:latin typeface="Calibri"/>
                <a:cs typeface="Calibri"/>
              </a:rPr>
              <a:t> </a:t>
            </a:r>
            <a:r>
              <a:rPr sz="2600" dirty="0">
                <a:latin typeface="Calibri"/>
                <a:cs typeface="Calibri"/>
              </a:rPr>
              <a:t>–</a:t>
            </a:r>
            <a:r>
              <a:rPr sz="2600" spc="-30" dirty="0">
                <a:latin typeface="Calibri"/>
                <a:cs typeface="Calibri"/>
              </a:rPr>
              <a:t> </a:t>
            </a:r>
            <a:r>
              <a:rPr sz="2600" dirty="0">
                <a:latin typeface="Calibri"/>
                <a:cs typeface="Calibri"/>
              </a:rPr>
              <a:t>between</a:t>
            </a:r>
            <a:r>
              <a:rPr sz="2600" spc="-70" dirty="0">
                <a:latin typeface="Calibri"/>
                <a:cs typeface="Calibri"/>
              </a:rPr>
              <a:t> </a:t>
            </a:r>
            <a:r>
              <a:rPr sz="2600" dirty="0">
                <a:latin typeface="Calibri"/>
                <a:cs typeface="Calibri"/>
              </a:rPr>
              <a:t>10</a:t>
            </a:r>
            <a:r>
              <a:rPr sz="2600" spc="-50" dirty="0">
                <a:latin typeface="Calibri"/>
                <a:cs typeface="Calibri"/>
              </a:rPr>
              <a:t> </a:t>
            </a:r>
            <a:r>
              <a:rPr sz="2600" dirty="0">
                <a:latin typeface="Calibri"/>
                <a:cs typeface="Calibri"/>
              </a:rPr>
              <a:t>and</a:t>
            </a:r>
            <a:r>
              <a:rPr sz="2600" spc="-45" dirty="0">
                <a:latin typeface="Calibri"/>
                <a:cs typeface="Calibri"/>
              </a:rPr>
              <a:t> </a:t>
            </a:r>
            <a:r>
              <a:rPr sz="2600" spc="-25" dirty="0">
                <a:latin typeface="Calibri"/>
                <a:cs typeface="Calibri"/>
              </a:rPr>
              <a:t>49 </a:t>
            </a:r>
            <a:r>
              <a:rPr sz="2600" spc="-10" dirty="0">
                <a:latin typeface="Calibri"/>
                <a:cs typeface="Calibri"/>
              </a:rPr>
              <a:t>staff</a:t>
            </a:r>
            <a:endParaRPr sz="2600">
              <a:latin typeface="Calibri"/>
              <a:cs typeface="Calibri"/>
            </a:endParaRPr>
          </a:p>
          <a:p>
            <a:pPr marL="241300" marR="70485" indent="-229235">
              <a:lnSpc>
                <a:spcPts val="2810"/>
              </a:lnSpc>
              <a:spcBef>
                <a:spcPts val="990"/>
              </a:spcBef>
              <a:buFont typeface="Arial MT"/>
              <a:buChar char="•"/>
              <a:tabLst>
                <a:tab pos="241300" algn="l"/>
              </a:tabLst>
            </a:pPr>
            <a:r>
              <a:rPr sz="2600" dirty="0">
                <a:latin typeface="Calibri"/>
                <a:cs typeface="Calibri"/>
              </a:rPr>
              <a:t>Medium</a:t>
            </a:r>
            <a:r>
              <a:rPr sz="2600" spc="-55" dirty="0">
                <a:latin typeface="Calibri"/>
                <a:cs typeface="Calibri"/>
              </a:rPr>
              <a:t> </a:t>
            </a:r>
            <a:r>
              <a:rPr sz="2600" dirty="0">
                <a:latin typeface="Calibri"/>
                <a:cs typeface="Calibri"/>
              </a:rPr>
              <a:t>–</a:t>
            </a:r>
            <a:r>
              <a:rPr sz="2600" spc="-30" dirty="0">
                <a:latin typeface="Calibri"/>
                <a:cs typeface="Calibri"/>
              </a:rPr>
              <a:t> </a:t>
            </a:r>
            <a:r>
              <a:rPr sz="2600" dirty="0">
                <a:latin typeface="Calibri"/>
                <a:cs typeface="Calibri"/>
              </a:rPr>
              <a:t>between</a:t>
            </a:r>
            <a:r>
              <a:rPr sz="2600" spc="-65" dirty="0">
                <a:latin typeface="Calibri"/>
                <a:cs typeface="Calibri"/>
              </a:rPr>
              <a:t> </a:t>
            </a:r>
            <a:r>
              <a:rPr sz="2600" dirty="0">
                <a:latin typeface="Calibri"/>
                <a:cs typeface="Calibri"/>
              </a:rPr>
              <a:t>50</a:t>
            </a:r>
            <a:r>
              <a:rPr sz="2600" spc="-40" dirty="0">
                <a:latin typeface="Calibri"/>
                <a:cs typeface="Calibri"/>
              </a:rPr>
              <a:t> </a:t>
            </a:r>
            <a:r>
              <a:rPr sz="2600" spc="-25" dirty="0">
                <a:latin typeface="Calibri"/>
                <a:cs typeface="Calibri"/>
              </a:rPr>
              <a:t>and </a:t>
            </a:r>
            <a:r>
              <a:rPr sz="2600" dirty="0">
                <a:latin typeface="Calibri"/>
                <a:cs typeface="Calibri"/>
              </a:rPr>
              <a:t>249</a:t>
            </a:r>
            <a:r>
              <a:rPr sz="2600" spc="-35" dirty="0">
                <a:latin typeface="Calibri"/>
                <a:cs typeface="Calibri"/>
              </a:rPr>
              <a:t> </a:t>
            </a:r>
            <a:r>
              <a:rPr sz="2600" spc="-20" dirty="0">
                <a:latin typeface="Calibri"/>
                <a:cs typeface="Calibri"/>
              </a:rPr>
              <a:t>staff</a:t>
            </a:r>
            <a:endParaRPr sz="2600">
              <a:latin typeface="Calibri"/>
              <a:cs typeface="Calibri"/>
            </a:endParaRPr>
          </a:p>
          <a:p>
            <a:pPr>
              <a:lnSpc>
                <a:spcPct val="100000"/>
              </a:lnSpc>
              <a:spcBef>
                <a:spcPts val="1285"/>
              </a:spcBef>
              <a:buFont typeface="Arial MT"/>
              <a:buChar char="•"/>
            </a:pPr>
            <a:endParaRPr sz="2600">
              <a:latin typeface="Calibri"/>
              <a:cs typeface="Calibri"/>
            </a:endParaRPr>
          </a:p>
          <a:p>
            <a:pPr marL="241300" indent="-228600">
              <a:lnSpc>
                <a:spcPct val="100000"/>
              </a:lnSpc>
              <a:buFont typeface="Arial MT"/>
              <a:buChar char="•"/>
              <a:tabLst>
                <a:tab pos="241300" algn="l"/>
              </a:tabLst>
            </a:pPr>
            <a:r>
              <a:rPr sz="2600" dirty="0">
                <a:latin typeface="Calibri"/>
                <a:cs typeface="Calibri"/>
              </a:rPr>
              <a:t>Large</a:t>
            </a:r>
            <a:r>
              <a:rPr sz="2600" spc="-50" dirty="0">
                <a:latin typeface="Calibri"/>
                <a:cs typeface="Calibri"/>
              </a:rPr>
              <a:t> </a:t>
            </a:r>
            <a:r>
              <a:rPr sz="2600" dirty="0">
                <a:latin typeface="Calibri"/>
                <a:cs typeface="Calibri"/>
              </a:rPr>
              <a:t>–</a:t>
            </a:r>
            <a:r>
              <a:rPr sz="2600" spc="-25" dirty="0">
                <a:latin typeface="Calibri"/>
                <a:cs typeface="Calibri"/>
              </a:rPr>
              <a:t> </a:t>
            </a:r>
            <a:r>
              <a:rPr sz="2600" dirty="0">
                <a:latin typeface="Calibri"/>
                <a:cs typeface="Calibri"/>
              </a:rPr>
              <a:t>more</a:t>
            </a:r>
            <a:r>
              <a:rPr sz="2600" spc="-30" dirty="0">
                <a:latin typeface="Calibri"/>
                <a:cs typeface="Calibri"/>
              </a:rPr>
              <a:t> </a:t>
            </a:r>
            <a:r>
              <a:rPr sz="2600" dirty="0">
                <a:latin typeface="Calibri"/>
                <a:cs typeface="Calibri"/>
              </a:rPr>
              <a:t>than</a:t>
            </a:r>
            <a:r>
              <a:rPr sz="2600" spc="-55" dirty="0">
                <a:latin typeface="Calibri"/>
                <a:cs typeface="Calibri"/>
              </a:rPr>
              <a:t> </a:t>
            </a:r>
            <a:r>
              <a:rPr sz="2600" dirty="0">
                <a:latin typeface="Calibri"/>
                <a:cs typeface="Calibri"/>
              </a:rPr>
              <a:t>250</a:t>
            </a:r>
            <a:r>
              <a:rPr sz="2600" spc="-60" dirty="0">
                <a:latin typeface="Calibri"/>
                <a:cs typeface="Calibri"/>
              </a:rPr>
              <a:t> </a:t>
            </a:r>
            <a:r>
              <a:rPr sz="2600" spc="-10" dirty="0">
                <a:latin typeface="Calibri"/>
                <a:cs typeface="Calibri"/>
              </a:rPr>
              <a:t>staff</a:t>
            </a:r>
            <a:endParaRPr sz="2600">
              <a:latin typeface="Calibri"/>
              <a:cs typeface="Calibri"/>
            </a:endParaRPr>
          </a:p>
        </p:txBody>
      </p:sp>
      <p:sp>
        <p:nvSpPr>
          <p:cNvPr id="4" name="object 4"/>
          <p:cNvSpPr/>
          <p:nvPr/>
        </p:nvSpPr>
        <p:spPr>
          <a:xfrm>
            <a:off x="5702808" y="3118104"/>
            <a:ext cx="579120" cy="597535"/>
          </a:xfrm>
          <a:custGeom>
            <a:avLst/>
            <a:gdLst/>
            <a:ahLst/>
            <a:cxnLst/>
            <a:rect l="l" t="t" r="r" b="b"/>
            <a:pathLst>
              <a:path w="579120" h="597535">
                <a:moveTo>
                  <a:pt x="0" y="0"/>
                </a:moveTo>
                <a:lnTo>
                  <a:pt x="76967" y="1722"/>
                </a:lnTo>
                <a:lnTo>
                  <a:pt x="146134" y="6585"/>
                </a:lnTo>
                <a:lnTo>
                  <a:pt x="204739" y="14128"/>
                </a:lnTo>
                <a:lnTo>
                  <a:pt x="250020" y="23894"/>
                </a:lnTo>
                <a:lnTo>
                  <a:pt x="289559" y="48260"/>
                </a:lnTo>
                <a:lnTo>
                  <a:pt x="289559" y="250444"/>
                </a:lnTo>
                <a:lnTo>
                  <a:pt x="299905" y="263279"/>
                </a:lnTo>
                <a:lnTo>
                  <a:pt x="374380" y="284575"/>
                </a:lnTo>
                <a:lnTo>
                  <a:pt x="432985" y="292118"/>
                </a:lnTo>
                <a:lnTo>
                  <a:pt x="502152" y="296981"/>
                </a:lnTo>
                <a:lnTo>
                  <a:pt x="579119" y="298704"/>
                </a:lnTo>
                <a:lnTo>
                  <a:pt x="502152" y="300426"/>
                </a:lnTo>
                <a:lnTo>
                  <a:pt x="432985" y="305289"/>
                </a:lnTo>
                <a:lnTo>
                  <a:pt x="374380" y="312832"/>
                </a:lnTo>
                <a:lnTo>
                  <a:pt x="329099" y="322598"/>
                </a:lnTo>
                <a:lnTo>
                  <a:pt x="289559" y="346963"/>
                </a:lnTo>
                <a:lnTo>
                  <a:pt x="289559" y="549148"/>
                </a:lnTo>
                <a:lnTo>
                  <a:pt x="279214" y="561983"/>
                </a:lnTo>
                <a:lnTo>
                  <a:pt x="250020" y="573513"/>
                </a:lnTo>
                <a:lnTo>
                  <a:pt x="204739" y="583279"/>
                </a:lnTo>
                <a:lnTo>
                  <a:pt x="146134" y="590822"/>
                </a:lnTo>
                <a:lnTo>
                  <a:pt x="76967" y="595685"/>
                </a:lnTo>
                <a:lnTo>
                  <a:pt x="0" y="597408"/>
                </a:lnTo>
              </a:path>
            </a:pathLst>
          </a:custGeom>
          <a:ln w="6350">
            <a:solidFill>
              <a:srgbClr val="4471C4"/>
            </a:solidFill>
          </a:ln>
        </p:spPr>
        <p:txBody>
          <a:bodyPr wrap="square" lIns="0" tIns="0" rIns="0" bIns="0" rtlCol="0"/>
          <a:lstStyle/>
          <a:p>
            <a:endParaRPr/>
          </a:p>
        </p:txBody>
      </p:sp>
      <p:pic>
        <p:nvPicPr>
          <p:cNvPr id="5" name="object 5"/>
          <p:cNvPicPr/>
          <p:nvPr/>
        </p:nvPicPr>
        <p:blipFill>
          <a:blip r:embed="rId2" cstate="print"/>
          <a:stretch>
            <a:fillRect/>
          </a:stretch>
        </p:blipFill>
        <p:spPr>
          <a:xfrm>
            <a:off x="7348728" y="3072383"/>
            <a:ext cx="2747010" cy="736853"/>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304800" y="76200"/>
            <a:ext cx="5479415" cy="696595"/>
          </a:xfrm>
          <a:prstGeom prst="rect">
            <a:avLst/>
          </a:prstGeom>
        </p:spPr>
        <p:txBody>
          <a:bodyPr vert="horz" wrap="square" lIns="0" tIns="13335" rIns="0" bIns="0" rtlCol="0">
            <a:spAutoFit/>
          </a:bodyPr>
          <a:lstStyle/>
          <a:p>
            <a:pPr marL="12700">
              <a:lnSpc>
                <a:spcPct val="100000"/>
              </a:lnSpc>
              <a:spcBef>
                <a:spcPts val="105"/>
              </a:spcBef>
            </a:pPr>
            <a:r>
              <a:rPr spc="-20" dirty="0"/>
              <a:t>Organisational</a:t>
            </a:r>
            <a:r>
              <a:rPr spc="-105" dirty="0"/>
              <a:t> </a:t>
            </a:r>
            <a:r>
              <a:rPr spc="-10" dirty="0"/>
              <a:t>Structure</a:t>
            </a:r>
          </a:p>
        </p:txBody>
      </p:sp>
      <p:sp>
        <p:nvSpPr>
          <p:cNvPr id="3" name="object 3"/>
          <p:cNvSpPr txBox="1"/>
          <p:nvPr/>
        </p:nvSpPr>
        <p:spPr>
          <a:xfrm>
            <a:off x="228600" y="609600"/>
            <a:ext cx="8382000" cy="4745530"/>
          </a:xfrm>
          <a:prstGeom prst="rect">
            <a:avLst/>
          </a:prstGeom>
        </p:spPr>
        <p:txBody>
          <a:bodyPr vert="horz" wrap="square" lIns="0" tIns="150495" rIns="0" bIns="0" rtlCol="0">
            <a:spAutoFit/>
          </a:bodyPr>
          <a:lstStyle/>
          <a:p>
            <a:pPr marL="12700">
              <a:lnSpc>
                <a:spcPct val="100000"/>
              </a:lnSpc>
              <a:spcBef>
                <a:spcPts val="1185"/>
              </a:spcBef>
            </a:pPr>
            <a:r>
              <a:rPr sz="1800" dirty="0" err="1">
                <a:latin typeface="Calibri" panose="020F0502020204030204" pitchFamily="34" charset="0"/>
                <a:ea typeface="Calibri" panose="020F0502020204030204" pitchFamily="34" charset="0"/>
                <a:cs typeface="Calibri" panose="020F0502020204030204" pitchFamily="34" charset="0"/>
              </a:rPr>
              <a:t>Organi</a:t>
            </a:r>
            <a:r>
              <a:rPr lang="en-GB" sz="1800" dirty="0">
                <a:latin typeface="Calibri" panose="020F0502020204030204" pitchFamily="34" charset="0"/>
                <a:ea typeface="Calibri" panose="020F0502020204030204" pitchFamily="34" charset="0"/>
                <a:cs typeface="Calibri" panose="020F0502020204030204" pitchFamily="34" charset="0"/>
              </a:rPr>
              <a:t>s</a:t>
            </a:r>
            <a:r>
              <a:rPr sz="1800" dirty="0" err="1">
                <a:latin typeface="Calibri" panose="020F0502020204030204" pitchFamily="34" charset="0"/>
                <a:ea typeface="Calibri" panose="020F0502020204030204" pitchFamily="34" charset="0"/>
                <a:cs typeface="Calibri" panose="020F0502020204030204" pitchFamily="34" charset="0"/>
              </a:rPr>
              <a:t>ational</a:t>
            </a:r>
            <a:r>
              <a:rPr sz="1800" spc="20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structure</a:t>
            </a:r>
            <a:r>
              <a:rPr sz="1800" spc="21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is</a:t>
            </a:r>
            <a:r>
              <a:rPr sz="1800" spc="23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the</a:t>
            </a:r>
            <a:r>
              <a:rPr sz="1800" spc="21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framework</a:t>
            </a:r>
            <a:r>
              <a:rPr sz="1800" spc="21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and</a:t>
            </a:r>
            <a:r>
              <a:rPr sz="1800" spc="21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the</a:t>
            </a:r>
            <a:r>
              <a:rPr sz="1800" spc="21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process</a:t>
            </a:r>
            <a:r>
              <a:rPr sz="1800" spc="22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to</a:t>
            </a:r>
            <a:r>
              <a:rPr sz="1800" spc="22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operate</a:t>
            </a:r>
            <a:r>
              <a:rPr sz="1800" spc="21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the</a:t>
            </a:r>
            <a:r>
              <a:rPr sz="1800" spc="21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business,</a:t>
            </a:r>
            <a:r>
              <a:rPr sz="1800" spc="204"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in</a:t>
            </a:r>
            <a:r>
              <a:rPr sz="1800" spc="22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order</a:t>
            </a:r>
            <a:r>
              <a:rPr sz="1800" spc="215" dirty="0">
                <a:latin typeface="Calibri" panose="020F0502020204030204" pitchFamily="34" charset="0"/>
                <a:ea typeface="Calibri" panose="020F0502020204030204" pitchFamily="34" charset="0"/>
                <a:cs typeface="Calibri" panose="020F0502020204030204" pitchFamily="34" charset="0"/>
              </a:rPr>
              <a:t> </a:t>
            </a:r>
            <a:r>
              <a:rPr sz="1800" spc="-25" dirty="0">
                <a:latin typeface="Calibri" panose="020F0502020204030204" pitchFamily="34" charset="0"/>
                <a:ea typeface="Calibri" panose="020F0502020204030204" pitchFamily="34" charset="0"/>
                <a:cs typeface="Calibri" panose="020F0502020204030204" pitchFamily="34" charset="0"/>
              </a:rPr>
              <a:t>to</a:t>
            </a:r>
            <a:r>
              <a:rPr lang="en-GB" spc="-2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achieve</a:t>
            </a:r>
            <a:r>
              <a:rPr sz="1800" spc="13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its</a:t>
            </a:r>
            <a:r>
              <a:rPr sz="1800" spc="15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goals.</a:t>
            </a:r>
            <a:r>
              <a:rPr sz="1800" spc="175" dirty="0">
                <a:latin typeface="Calibri" panose="020F0502020204030204" pitchFamily="34" charset="0"/>
                <a:ea typeface="Calibri" panose="020F0502020204030204" pitchFamily="34" charset="0"/>
                <a:cs typeface="Calibri" panose="020F0502020204030204" pitchFamily="34" charset="0"/>
              </a:rPr>
              <a:t> </a:t>
            </a:r>
            <a:r>
              <a:rPr sz="1800" dirty="0" err="1">
                <a:latin typeface="Calibri" panose="020F0502020204030204" pitchFamily="34" charset="0"/>
                <a:ea typeface="Calibri" panose="020F0502020204030204" pitchFamily="34" charset="0"/>
                <a:cs typeface="Calibri" panose="020F0502020204030204" pitchFamily="34" charset="0"/>
              </a:rPr>
              <a:t>Organi</a:t>
            </a:r>
            <a:r>
              <a:rPr lang="en-GB" sz="1800" dirty="0">
                <a:latin typeface="Calibri" panose="020F0502020204030204" pitchFamily="34" charset="0"/>
                <a:ea typeface="Calibri" panose="020F0502020204030204" pitchFamily="34" charset="0"/>
                <a:cs typeface="Calibri" panose="020F0502020204030204" pitchFamily="34" charset="0"/>
              </a:rPr>
              <a:t>s</a:t>
            </a:r>
            <a:r>
              <a:rPr sz="1800" dirty="0" err="1">
                <a:latin typeface="Calibri" panose="020F0502020204030204" pitchFamily="34" charset="0"/>
                <a:ea typeface="Calibri" panose="020F0502020204030204" pitchFamily="34" charset="0"/>
                <a:cs typeface="Calibri" panose="020F0502020204030204" pitchFamily="34" charset="0"/>
              </a:rPr>
              <a:t>ational</a:t>
            </a:r>
            <a:r>
              <a:rPr sz="1800" spc="12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structure</a:t>
            </a:r>
            <a:r>
              <a:rPr sz="1800" spc="16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is</a:t>
            </a:r>
            <a:r>
              <a:rPr sz="1800" spc="15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the</a:t>
            </a:r>
            <a:r>
              <a:rPr sz="1800" spc="15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way</a:t>
            </a:r>
            <a:r>
              <a:rPr sz="1800" spc="16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to</a:t>
            </a:r>
            <a:r>
              <a:rPr sz="1800" spc="150" dirty="0">
                <a:latin typeface="Calibri" panose="020F0502020204030204" pitchFamily="34" charset="0"/>
                <a:ea typeface="Calibri" panose="020F0502020204030204" pitchFamily="34" charset="0"/>
                <a:cs typeface="Calibri" panose="020F0502020204030204" pitchFamily="34" charset="0"/>
              </a:rPr>
              <a:t> </a:t>
            </a:r>
            <a:r>
              <a:rPr sz="1800" dirty="0" err="1">
                <a:latin typeface="Calibri" panose="020F0502020204030204" pitchFamily="34" charset="0"/>
                <a:ea typeface="Calibri" panose="020F0502020204030204" pitchFamily="34" charset="0"/>
                <a:cs typeface="Calibri" panose="020F0502020204030204" pitchFamily="34" charset="0"/>
              </a:rPr>
              <a:t>organi</a:t>
            </a:r>
            <a:r>
              <a:rPr lang="en-GB" sz="1800" dirty="0">
                <a:latin typeface="Calibri" panose="020F0502020204030204" pitchFamily="34" charset="0"/>
                <a:ea typeface="Calibri" panose="020F0502020204030204" pitchFamily="34" charset="0"/>
                <a:cs typeface="Calibri" panose="020F0502020204030204" pitchFamily="34" charset="0"/>
              </a:rPr>
              <a:t>s</a:t>
            </a:r>
            <a:r>
              <a:rPr sz="1800" dirty="0">
                <a:latin typeface="Calibri" panose="020F0502020204030204" pitchFamily="34" charset="0"/>
                <a:ea typeface="Calibri" panose="020F0502020204030204" pitchFamily="34" charset="0"/>
                <a:cs typeface="Calibri" panose="020F0502020204030204" pitchFamily="34" charset="0"/>
              </a:rPr>
              <a:t>e</a:t>
            </a:r>
            <a:r>
              <a:rPr sz="1800" spc="12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and</a:t>
            </a:r>
            <a:r>
              <a:rPr sz="1800" spc="160"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manage</a:t>
            </a:r>
            <a:r>
              <a:rPr sz="1800" spc="165" dirty="0">
                <a:latin typeface="Calibri" panose="020F0502020204030204" pitchFamily="34" charset="0"/>
                <a:ea typeface="Calibri" panose="020F0502020204030204" pitchFamily="34" charset="0"/>
                <a:cs typeface="Calibri" panose="020F0502020204030204" pitchFamily="34" charset="0"/>
              </a:rPr>
              <a:t> </a:t>
            </a:r>
            <a:r>
              <a:rPr sz="1800" dirty="0">
                <a:latin typeface="Calibri" panose="020F0502020204030204" pitchFamily="34" charset="0"/>
                <a:ea typeface="Calibri" panose="020F0502020204030204" pitchFamily="34" charset="0"/>
                <a:cs typeface="Calibri" panose="020F0502020204030204" pitchFamily="34" charset="0"/>
              </a:rPr>
              <a:t>the</a:t>
            </a:r>
            <a:r>
              <a:rPr sz="1800" spc="145" dirty="0">
                <a:latin typeface="Calibri" panose="020F0502020204030204" pitchFamily="34" charset="0"/>
                <a:ea typeface="Calibri" panose="020F0502020204030204" pitchFamily="34" charset="0"/>
                <a:cs typeface="Calibri" panose="020F0502020204030204" pitchFamily="34" charset="0"/>
              </a:rPr>
              <a:t> </a:t>
            </a:r>
            <a:r>
              <a:rPr sz="1800" spc="-10" dirty="0">
                <a:latin typeface="Calibri" panose="020F0502020204030204" pitchFamily="34" charset="0"/>
                <a:ea typeface="Calibri" panose="020F0502020204030204" pitchFamily="34" charset="0"/>
                <a:cs typeface="Calibri" panose="020F0502020204030204" pitchFamily="34" charset="0"/>
              </a:rPr>
              <a:t>activities.</a:t>
            </a:r>
            <a:endParaRPr sz="1800" dirty="0">
              <a:latin typeface="Calibri" panose="020F0502020204030204" pitchFamily="34" charset="0"/>
              <a:ea typeface="Calibri" panose="020F0502020204030204" pitchFamily="34" charset="0"/>
              <a:cs typeface="Calibri" panose="020F0502020204030204" pitchFamily="34" charset="0"/>
            </a:endParaRPr>
          </a:p>
          <a:p>
            <a:pPr>
              <a:lnSpc>
                <a:spcPct val="100000"/>
              </a:lnSpc>
              <a:spcBef>
                <a:spcPts val="1455"/>
              </a:spcBef>
            </a:pPr>
            <a:r>
              <a:rPr lang="en-GB" sz="1800" dirty="0">
                <a:latin typeface="Calibri" panose="020F0502020204030204" pitchFamily="34" charset="0"/>
                <a:ea typeface="Calibri" panose="020F0502020204030204" pitchFamily="34" charset="0"/>
                <a:cs typeface="Calibri" panose="020F0502020204030204" pitchFamily="34" charset="0"/>
              </a:rPr>
              <a:t>4 types of organisational charts below:</a:t>
            </a:r>
            <a:endParaRPr sz="1800" dirty="0">
              <a:latin typeface="Calibri" panose="020F0502020204030204" pitchFamily="34" charset="0"/>
              <a:ea typeface="Calibri" panose="020F0502020204030204" pitchFamily="34" charset="0"/>
              <a:cs typeface="Calibri" panose="020F0502020204030204" pitchFamily="34" charset="0"/>
            </a:endParaRPr>
          </a:p>
          <a:p>
            <a:pPr marL="350520" indent="-227329">
              <a:lnSpc>
                <a:spcPct val="100000"/>
              </a:lnSpc>
              <a:buFont typeface="Arial MT"/>
              <a:buChar char="•"/>
              <a:tabLst>
                <a:tab pos="350520" algn="l"/>
              </a:tabLst>
            </a:pPr>
            <a:r>
              <a:rPr sz="2000" spc="-10" dirty="0">
                <a:latin typeface="Calibri"/>
                <a:cs typeface="Calibri"/>
              </a:rPr>
              <a:t>Hierarchical</a:t>
            </a:r>
            <a:r>
              <a:rPr lang="en-GB" sz="2000" spc="-10" dirty="0">
                <a:latin typeface="Calibri"/>
                <a:cs typeface="Calibri"/>
              </a:rPr>
              <a:t> -</a:t>
            </a:r>
            <a:r>
              <a:rPr lang="en-GB" spc="-10" dirty="0">
                <a:latin typeface="+mj-lt"/>
                <a:cs typeface="Calibri"/>
              </a:rPr>
              <a:t> </a:t>
            </a:r>
            <a:r>
              <a:rPr lang="en-US" b="0" i="0" dirty="0">
                <a:solidFill>
                  <a:srgbClr val="00234B"/>
                </a:solidFill>
                <a:effectLst/>
                <a:latin typeface="+mj-lt"/>
              </a:rPr>
              <a:t>The most traditional type, a hierarchical chart shows a top-down structure with clear lines of authority from leadership to employees.</a:t>
            </a:r>
            <a:endParaRPr dirty="0">
              <a:latin typeface="+mj-lt"/>
              <a:cs typeface="Calibri"/>
            </a:endParaRPr>
          </a:p>
          <a:p>
            <a:pPr marL="350520" indent="-227329">
              <a:lnSpc>
                <a:spcPct val="100000"/>
              </a:lnSpc>
              <a:spcBef>
                <a:spcPts val="2440"/>
              </a:spcBef>
              <a:buFont typeface="Arial MT"/>
              <a:buChar char="•"/>
              <a:tabLst>
                <a:tab pos="350520" algn="l"/>
              </a:tabLst>
            </a:pPr>
            <a:r>
              <a:rPr sz="2000" spc="-20" dirty="0">
                <a:latin typeface="Calibri"/>
                <a:cs typeface="Calibri"/>
              </a:rPr>
              <a:t>Flat</a:t>
            </a:r>
            <a:r>
              <a:rPr lang="en-GB" sz="2000" spc="-20" dirty="0">
                <a:latin typeface="Calibri"/>
                <a:cs typeface="Calibri"/>
              </a:rPr>
              <a:t> - </a:t>
            </a:r>
            <a:r>
              <a:rPr lang="en-US" b="0" i="0" dirty="0">
                <a:solidFill>
                  <a:srgbClr val="00234B"/>
                </a:solidFill>
                <a:effectLst/>
                <a:latin typeface="+mj-lt"/>
              </a:rPr>
              <a:t>A flat chart represents a less formal </a:t>
            </a:r>
            <a:r>
              <a:rPr lang="en-US" b="0" i="0" dirty="0" err="1">
                <a:solidFill>
                  <a:srgbClr val="00234B"/>
                </a:solidFill>
                <a:effectLst/>
                <a:latin typeface="+mj-lt"/>
              </a:rPr>
              <a:t>organisation</a:t>
            </a:r>
            <a:r>
              <a:rPr lang="en-US" b="0" i="0" dirty="0">
                <a:solidFill>
                  <a:srgbClr val="00234B"/>
                </a:solidFill>
                <a:effectLst/>
                <a:latin typeface="+mj-lt"/>
              </a:rPr>
              <a:t>. This chart depicts a more horizontal structure with fewer layers of management</a:t>
            </a:r>
            <a:endParaRPr dirty="0">
              <a:latin typeface="+mj-lt"/>
              <a:cs typeface="Calibri"/>
            </a:endParaRPr>
          </a:p>
          <a:p>
            <a:pPr marL="350520" indent="-227329">
              <a:lnSpc>
                <a:spcPct val="100000"/>
              </a:lnSpc>
              <a:spcBef>
                <a:spcPts val="2445"/>
              </a:spcBef>
              <a:buFont typeface="Arial MT"/>
              <a:buChar char="•"/>
              <a:tabLst>
                <a:tab pos="350520" algn="l"/>
              </a:tabLst>
            </a:pPr>
            <a:r>
              <a:rPr sz="2000" spc="-10" dirty="0">
                <a:latin typeface="Calibri"/>
                <a:cs typeface="Calibri"/>
              </a:rPr>
              <a:t>Matrix</a:t>
            </a:r>
            <a:r>
              <a:rPr lang="en-GB" sz="2000" spc="-10" dirty="0">
                <a:latin typeface="Calibri"/>
                <a:cs typeface="Calibri"/>
              </a:rPr>
              <a:t> -</a:t>
            </a:r>
            <a:r>
              <a:rPr lang="en-US" b="0" i="0" dirty="0">
                <a:solidFill>
                  <a:srgbClr val="00234B"/>
                </a:solidFill>
                <a:effectLst/>
                <a:latin typeface="Calibri" panose="020F0502020204030204" pitchFamily="34" charset="0"/>
                <a:ea typeface="Calibri" panose="020F0502020204030204" pitchFamily="34" charset="0"/>
                <a:cs typeface="Calibri" panose="020F0502020204030204" pitchFamily="34" charset="0"/>
              </a:rPr>
              <a:t>A matrix chart shows employees reporting to multiple managers, representing the cross-functional relationships within the </a:t>
            </a:r>
            <a:r>
              <a:rPr lang="en-US" b="0" i="0" dirty="0" err="1">
                <a:solidFill>
                  <a:srgbClr val="00234B"/>
                </a:solidFill>
                <a:effectLst/>
                <a:latin typeface="Calibri" panose="020F0502020204030204" pitchFamily="34" charset="0"/>
                <a:ea typeface="Calibri" panose="020F0502020204030204" pitchFamily="34" charset="0"/>
                <a:cs typeface="Calibri" panose="020F0502020204030204" pitchFamily="34" charset="0"/>
              </a:rPr>
              <a:t>organisation</a:t>
            </a:r>
            <a:r>
              <a:rPr lang="en-US" b="0" i="0" dirty="0">
                <a:solidFill>
                  <a:srgbClr val="00234B"/>
                </a:solidFill>
                <a:effectLst/>
                <a:latin typeface="Calibri" panose="020F0502020204030204" pitchFamily="34" charset="0"/>
                <a:ea typeface="Calibri" panose="020F0502020204030204" pitchFamily="34" charset="0"/>
                <a:cs typeface="Calibri" panose="020F0502020204030204" pitchFamily="34" charset="0"/>
              </a:rPr>
              <a:t>.</a:t>
            </a:r>
            <a:endParaRPr dirty="0">
              <a:latin typeface="Calibri" panose="020F0502020204030204" pitchFamily="34" charset="0"/>
              <a:ea typeface="Calibri" panose="020F0502020204030204" pitchFamily="34" charset="0"/>
              <a:cs typeface="Calibri" panose="020F0502020204030204" pitchFamily="34" charset="0"/>
            </a:endParaRPr>
          </a:p>
          <a:p>
            <a:pPr marL="350520" indent="-227329">
              <a:lnSpc>
                <a:spcPct val="100000"/>
              </a:lnSpc>
              <a:spcBef>
                <a:spcPts val="2440"/>
              </a:spcBef>
              <a:buFont typeface="Arial MT"/>
              <a:buChar char="•"/>
              <a:tabLst>
                <a:tab pos="350520" algn="l"/>
              </a:tabLst>
            </a:pPr>
            <a:r>
              <a:rPr lang="en-GB" sz="2000" spc="-10" dirty="0">
                <a:latin typeface="Calibri"/>
                <a:cs typeface="Calibri"/>
              </a:rPr>
              <a:t>Divisional - </a:t>
            </a:r>
            <a:r>
              <a:rPr lang="en-US" b="0" i="0" dirty="0">
                <a:solidFill>
                  <a:srgbClr val="00234B"/>
                </a:solidFill>
                <a:effectLst/>
                <a:latin typeface="Calibri" panose="020F0502020204030204" pitchFamily="34" charset="0"/>
                <a:ea typeface="Calibri" panose="020F0502020204030204" pitchFamily="34" charset="0"/>
                <a:cs typeface="Calibri" panose="020F0502020204030204" pitchFamily="34" charset="0"/>
              </a:rPr>
              <a:t>This chart reflects divisions by product, market, or geography, showing how different divisions operate semi-independently</a:t>
            </a:r>
            <a:r>
              <a:rPr lang="en-US" sz="2000" b="0" i="0" dirty="0">
                <a:solidFill>
                  <a:srgbClr val="00234B"/>
                </a:solidFill>
                <a:effectLst/>
                <a:latin typeface="Inter"/>
              </a:rPr>
              <a:t>.</a:t>
            </a:r>
            <a:endParaRPr sz="2000" dirty="0">
              <a:latin typeface="Calibri"/>
              <a:cs typeface="Calibri"/>
            </a:endParaRPr>
          </a:p>
        </p:txBody>
      </p:sp>
      <p:pic>
        <p:nvPicPr>
          <p:cNvPr id="4" name="object 4"/>
          <p:cNvPicPr/>
          <p:nvPr/>
        </p:nvPicPr>
        <p:blipFill>
          <a:blip r:embed="rId2" cstate="print"/>
          <a:stretch>
            <a:fillRect/>
          </a:stretch>
        </p:blipFill>
        <p:spPr>
          <a:xfrm>
            <a:off x="8229600" y="1371600"/>
            <a:ext cx="3505200" cy="2380487"/>
          </a:xfrm>
          <a:prstGeom prst="rect">
            <a:avLst/>
          </a:prstGeom>
        </p:spPr>
      </p:pic>
      <p:sp>
        <p:nvSpPr>
          <p:cNvPr id="5" name="TextBox 4">
            <a:extLst>
              <a:ext uri="{FF2B5EF4-FFF2-40B4-BE49-F238E27FC236}">
                <a16:creationId xmlns:a16="http://schemas.microsoft.com/office/drawing/2014/main" id="{549EA12D-461E-BF5F-44EC-A8D5B38BA0A7}"/>
              </a:ext>
            </a:extLst>
          </p:cNvPr>
          <p:cNvSpPr txBox="1"/>
          <p:nvPr/>
        </p:nvSpPr>
        <p:spPr>
          <a:xfrm>
            <a:off x="9220200" y="3886200"/>
            <a:ext cx="2667000" cy="1754326"/>
          </a:xfrm>
          <a:prstGeom prst="rect">
            <a:avLst/>
          </a:prstGeom>
          <a:noFill/>
        </p:spPr>
        <p:txBody>
          <a:bodyPr wrap="square" rtlCol="0">
            <a:spAutoFit/>
          </a:bodyPr>
          <a:lstStyle/>
          <a:p>
            <a:r>
              <a:rPr lang="en-US" b="0" i="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Organizational charts help employees </a:t>
            </a:r>
            <a:r>
              <a:rPr lang="en-US" b="0" i="0" dirty="0" err="1">
                <a:solidFill>
                  <a:srgbClr val="FF0000"/>
                </a:solidFill>
                <a:effectLst/>
                <a:latin typeface="Calibri" panose="020F0502020204030204" pitchFamily="34" charset="0"/>
                <a:ea typeface="Calibri" panose="020F0502020204030204" pitchFamily="34" charset="0"/>
                <a:cs typeface="Calibri" panose="020F0502020204030204" pitchFamily="34" charset="0"/>
              </a:rPr>
              <a:t>visualise</a:t>
            </a:r>
            <a:r>
              <a:rPr lang="en-US" b="0" i="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 their place in the company, understand reporting relationships, and improve overall communication.</a:t>
            </a:r>
            <a:endParaRPr lang="en-GB"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spc="-10" dirty="0"/>
              <a:t>Hierarchical</a:t>
            </a:r>
            <a:r>
              <a:rPr spc="-190" dirty="0"/>
              <a:t> </a:t>
            </a:r>
            <a:r>
              <a:rPr spc="-10" dirty="0"/>
              <a:t>Structure</a:t>
            </a:r>
          </a:p>
        </p:txBody>
      </p:sp>
      <p:pic>
        <p:nvPicPr>
          <p:cNvPr id="3" name="object 3"/>
          <p:cNvPicPr/>
          <p:nvPr/>
        </p:nvPicPr>
        <p:blipFill>
          <a:blip r:embed="rId2" cstate="print"/>
          <a:stretch>
            <a:fillRect/>
          </a:stretch>
        </p:blipFill>
        <p:spPr>
          <a:xfrm>
            <a:off x="2119883" y="1170432"/>
            <a:ext cx="7542276" cy="4517136"/>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56310" y="240055"/>
            <a:ext cx="10803890" cy="1854835"/>
          </a:xfrm>
          <a:prstGeom prst="rect">
            <a:avLst/>
          </a:prstGeom>
        </p:spPr>
        <p:txBody>
          <a:bodyPr vert="horz" wrap="square" lIns="0" tIns="12700" rIns="0" bIns="0" rtlCol="0">
            <a:spAutoFit/>
          </a:bodyPr>
          <a:lstStyle/>
          <a:p>
            <a:pPr marL="12700" marR="5080">
              <a:lnSpc>
                <a:spcPct val="150000"/>
              </a:lnSpc>
              <a:spcBef>
                <a:spcPts val="100"/>
              </a:spcBef>
              <a:tabLst>
                <a:tab pos="2839720" algn="l"/>
                <a:tab pos="4088129" algn="l"/>
                <a:tab pos="7485380" algn="l"/>
                <a:tab pos="8384540" algn="l"/>
              </a:tabLst>
            </a:pPr>
            <a:r>
              <a:rPr sz="4000" spc="-10" dirty="0"/>
              <a:t>Advantages</a:t>
            </a:r>
            <a:r>
              <a:rPr sz="4000" dirty="0"/>
              <a:t>	</a:t>
            </a:r>
            <a:r>
              <a:rPr sz="4000" spc="-25" dirty="0"/>
              <a:t>and</a:t>
            </a:r>
            <a:r>
              <a:rPr sz="4000" dirty="0"/>
              <a:t>	</a:t>
            </a:r>
            <a:r>
              <a:rPr sz="4000" spc="-10" dirty="0"/>
              <a:t>Disadvantages</a:t>
            </a:r>
            <a:r>
              <a:rPr sz="4000" dirty="0"/>
              <a:t>	</a:t>
            </a:r>
            <a:r>
              <a:rPr sz="4000" spc="-25" dirty="0"/>
              <a:t>of</a:t>
            </a:r>
            <a:r>
              <a:rPr sz="4000" dirty="0"/>
              <a:t>	</a:t>
            </a:r>
            <a:r>
              <a:rPr sz="4000" spc="-25" dirty="0"/>
              <a:t>Hierarchical </a:t>
            </a:r>
            <a:r>
              <a:rPr sz="4000" spc="-10" dirty="0"/>
              <a:t>Structure</a:t>
            </a:r>
            <a:endParaRPr sz="4000"/>
          </a:p>
        </p:txBody>
      </p:sp>
      <p:sp>
        <p:nvSpPr>
          <p:cNvPr id="3" name="object 3"/>
          <p:cNvSpPr txBox="1"/>
          <p:nvPr/>
        </p:nvSpPr>
        <p:spPr>
          <a:xfrm>
            <a:off x="1104087" y="2670429"/>
            <a:ext cx="3221355" cy="1986914"/>
          </a:xfrm>
          <a:prstGeom prst="rect">
            <a:avLst/>
          </a:prstGeom>
        </p:spPr>
        <p:txBody>
          <a:bodyPr vert="horz" wrap="square" lIns="0" tIns="12065" rIns="0" bIns="0" rtlCol="0">
            <a:spAutoFit/>
          </a:bodyPr>
          <a:lstStyle/>
          <a:p>
            <a:pPr marL="240029" indent="-227329">
              <a:lnSpc>
                <a:spcPct val="100000"/>
              </a:lnSpc>
              <a:spcBef>
                <a:spcPts val="95"/>
              </a:spcBef>
              <a:buFont typeface="Arial MT"/>
              <a:buChar char="•"/>
              <a:tabLst>
                <a:tab pos="240029" algn="l"/>
              </a:tabLst>
            </a:pPr>
            <a:r>
              <a:rPr sz="2800" dirty="0">
                <a:latin typeface="Calibri"/>
                <a:cs typeface="Calibri"/>
              </a:rPr>
              <a:t>Control</a:t>
            </a:r>
            <a:r>
              <a:rPr sz="2800" spc="-150" dirty="0">
                <a:latin typeface="Calibri"/>
                <a:cs typeface="Calibri"/>
              </a:rPr>
              <a:t> </a:t>
            </a:r>
            <a:r>
              <a:rPr sz="2800" spc="-10" dirty="0">
                <a:latin typeface="Calibri"/>
                <a:cs typeface="Calibri"/>
              </a:rPr>
              <a:t>orientation</a:t>
            </a:r>
            <a:endParaRPr sz="2800">
              <a:latin typeface="Calibri"/>
              <a:cs typeface="Calibri"/>
            </a:endParaRPr>
          </a:p>
          <a:p>
            <a:pPr marL="240029" indent="-227329">
              <a:lnSpc>
                <a:spcPct val="100000"/>
              </a:lnSpc>
              <a:spcBef>
                <a:spcPts val="2675"/>
              </a:spcBef>
              <a:buFont typeface="Arial MT"/>
              <a:buChar char="•"/>
              <a:tabLst>
                <a:tab pos="240029" algn="l"/>
              </a:tabLst>
            </a:pPr>
            <a:r>
              <a:rPr sz="2800" dirty="0">
                <a:latin typeface="Calibri"/>
                <a:cs typeface="Calibri"/>
              </a:rPr>
              <a:t>Clear</a:t>
            </a:r>
            <a:r>
              <a:rPr sz="2800" spc="-10" dirty="0">
                <a:latin typeface="Calibri"/>
                <a:cs typeface="Calibri"/>
              </a:rPr>
              <a:t> reporting</a:t>
            </a:r>
            <a:endParaRPr sz="2800">
              <a:latin typeface="Calibri"/>
              <a:cs typeface="Calibri"/>
            </a:endParaRPr>
          </a:p>
          <a:p>
            <a:pPr marL="240029" indent="-227329">
              <a:lnSpc>
                <a:spcPct val="100000"/>
              </a:lnSpc>
              <a:spcBef>
                <a:spcPts val="2690"/>
              </a:spcBef>
              <a:buFont typeface="Arial MT"/>
              <a:buChar char="•"/>
              <a:tabLst>
                <a:tab pos="240029" algn="l"/>
              </a:tabLst>
            </a:pPr>
            <a:r>
              <a:rPr sz="2800" dirty="0">
                <a:latin typeface="Calibri"/>
                <a:cs typeface="Calibri"/>
              </a:rPr>
              <a:t>Distinct</a:t>
            </a:r>
            <a:r>
              <a:rPr sz="2800" spc="-80" dirty="0">
                <a:latin typeface="Calibri"/>
                <a:cs typeface="Calibri"/>
              </a:rPr>
              <a:t> </a:t>
            </a:r>
            <a:r>
              <a:rPr sz="2800" dirty="0">
                <a:latin typeface="Calibri"/>
                <a:cs typeface="Calibri"/>
              </a:rPr>
              <a:t>career</a:t>
            </a:r>
            <a:r>
              <a:rPr sz="2800" spc="-110" dirty="0">
                <a:latin typeface="Calibri"/>
                <a:cs typeface="Calibri"/>
              </a:rPr>
              <a:t> </a:t>
            </a:r>
            <a:r>
              <a:rPr sz="2800" spc="-10" dirty="0">
                <a:latin typeface="Calibri"/>
                <a:cs typeface="Calibri"/>
              </a:rPr>
              <a:t>paths</a:t>
            </a:r>
            <a:endParaRPr sz="2800">
              <a:latin typeface="Calibri"/>
              <a:cs typeface="Calibri"/>
            </a:endParaRPr>
          </a:p>
        </p:txBody>
      </p:sp>
      <p:sp>
        <p:nvSpPr>
          <p:cNvPr id="4" name="object 4"/>
          <p:cNvSpPr txBox="1"/>
          <p:nvPr/>
        </p:nvSpPr>
        <p:spPr>
          <a:xfrm>
            <a:off x="6385305" y="2859151"/>
            <a:ext cx="4457065" cy="1743710"/>
          </a:xfrm>
          <a:prstGeom prst="rect">
            <a:avLst/>
          </a:prstGeom>
        </p:spPr>
        <p:txBody>
          <a:bodyPr vert="horz" wrap="square" lIns="0" tIns="12700" rIns="0" bIns="0" rtlCol="0">
            <a:spAutoFit/>
          </a:bodyPr>
          <a:lstStyle/>
          <a:p>
            <a:pPr marL="12700">
              <a:lnSpc>
                <a:spcPct val="100000"/>
              </a:lnSpc>
              <a:spcBef>
                <a:spcPts val="100"/>
              </a:spcBef>
              <a:tabLst>
                <a:tab pos="354965"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b="1" spc="-10" dirty="0">
                <a:solidFill>
                  <a:srgbClr val="404040"/>
                </a:solidFill>
                <a:latin typeface="Calibri"/>
                <a:cs typeface="Calibri"/>
              </a:rPr>
              <a:t>Restricted</a:t>
            </a:r>
            <a:r>
              <a:rPr sz="2400" b="1" spc="-65" dirty="0">
                <a:solidFill>
                  <a:srgbClr val="404040"/>
                </a:solidFill>
                <a:latin typeface="Calibri"/>
                <a:cs typeface="Calibri"/>
              </a:rPr>
              <a:t> </a:t>
            </a:r>
            <a:r>
              <a:rPr sz="2400" b="1" spc="-10" dirty="0">
                <a:solidFill>
                  <a:srgbClr val="404040"/>
                </a:solidFill>
                <a:latin typeface="Calibri"/>
                <a:cs typeface="Calibri"/>
              </a:rPr>
              <a:t>information</a:t>
            </a:r>
            <a:r>
              <a:rPr sz="2400" b="1" spc="-60" dirty="0">
                <a:solidFill>
                  <a:srgbClr val="404040"/>
                </a:solidFill>
                <a:latin typeface="Calibri"/>
                <a:cs typeface="Calibri"/>
              </a:rPr>
              <a:t> </a:t>
            </a:r>
            <a:r>
              <a:rPr sz="2400" b="1" spc="-20" dirty="0">
                <a:solidFill>
                  <a:srgbClr val="404040"/>
                </a:solidFill>
                <a:latin typeface="Calibri"/>
                <a:cs typeface="Calibri"/>
              </a:rPr>
              <a:t>flow</a:t>
            </a:r>
            <a:endParaRPr sz="2400">
              <a:latin typeface="Calibri"/>
              <a:cs typeface="Calibri"/>
            </a:endParaRPr>
          </a:p>
          <a:p>
            <a:pPr marL="12700">
              <a:lnSpc>
                <a:spcPct val="100000"/>
              </a:lnSpc>
              <a:spcBef>
                <a:spcPts val="2435"/>
              </a:spcBef>
              <a:tabLst>
                <a:tab pos="354965"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b="1" spc="-10" dirty="0">
                <a:solidFill>
                  <a:srgbClr val="404040"/>
                </a:solidFill>
                <a:latin typeface="Calibri"/>
                <a:cs typeface="Calibri"/>
              </a:rPr>
              <a:t>Decision-</a:t>
            </a:r>
            <a:r>
              <a:rPr sz="2400" b="1" dirty="0">
                <a:solidFill>
                  <a:srgbClr val="404040"/>
                </a:solidFill>
                <a:latin typeface="Calibri"/>
                <a:cs typeface="Calibri"/>
              </a:rPr>
              <a:t>making</a:t>
            </a:r>
            <a:r>
              <a:rPr sz="2400" b="1" spc="-55" dirty="0">
                <a:solidFill>
                  <a:srgbClr val="404040"/>
                </a:solidFill>
                <a:latin typeface="Calibri"/>
                <a:cs typeface="Calibri"/>
              </a:rPr>
              <a:t> </a:t>
            </a:r>
            <a:r>
              <a:rPr sz="2400" b="1" dirty="0">
                <a:solidFill>
                  <a:srgbClr val="404040"/>
                </a:solidFill>
                <a:latin typeface="Calibri"/>
                <a:cs typeface="Calibri"/>
              </a:rPr>
              <a:t>can</a:t>
            </a:r>
            <a:r>
              <a:rPr sz="2400" b="1" spc="-65" dirty="0">
                <a:solidFill>
                  <a:srgbClr val="404040"/>
                </a:solidFill>
                <a:latin typeface="Calibri"/>
                <a:cs typeface="Calibri"/>
              </a:rPr>
              <a:t> </a:t>
            </a:r>
            <a:r>
              <a:rPr sz="2400" b="1" dirty="0">
                <a:solidFill>
                  <a:srgbClr val="404040"/>
                </a:solidFill>
                <a:latin typeface="Calibri"/>
                <a:cs typeface="Calibri"/>
              </a:rPr>
              <a:t>take</a:t>
            </a:r>
            <a:r>
              <a:rPr sz="2400" b="1" spc="-45" dirty="0">
                <a:solidFill>
                  <a:srgbClr val="404040"/>
                </a:solidFill>
                <a:latin typeface="Calibri"/>
                <a:cs typeface="Calibri"/>
              </a:rPr>
              <a:t> </a:t>
            </a:r>
            <a:r>
              <a:rPr sz="2400" b="1" spc="-10" dirty="0">
                <a:solidFill>
                  <a:srgbClr val="404040"/>
                </a:solidFill>
                <a:latin typeface="Calibri"/>
                <a:cs typeface="Calibri"/>
              </a:rPr>
              <a:t>longer</a:t>
            </a:r>
            <a:endParaRPr sz="2400">
              <a:latin typeface="Calibri"/>
              <a:cs typeface="Calibri"/>
            </a:endParaRPr>
          </a:p>
          <a:p>
            <a:pPr marL="12700">
              <a:lnSpc>
                <a:spcPct val="100000"/>
              </a:lnSpc>
              <a:spcBef>
                <a:spcPts val="2450"/>
              </a:spcBef>
              <a:tabLst>
                <a:tab pos="354965"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b="1" dirty="0">
                <a:solidFill>
                  <a:srgbClr val="404040"/>
                </a:solidFill>
                <a:latin typeface="Calibri"/>
                <a:cs typeface="Calibri"/>
              </a:rPr>
              <a:t>Communication</a:t>
            </a:r>
            <a:r>
              <a:rPr sz="2400" b="1" spc="-135" dirty="0">
                <a:solidFill>
                  <a:srgbClr val="404040"/>
                </a:solidFill>
                <a:latin typeface="Calibri"/>
                <a:cs typeface="Calibri"/>
              </a:rPr>
              <a:t> </a:t>
            </a:r>
            <a:r>
              <a:rPr sz="2400" b="1" spc="-10" dirty="0">
                <a:solidFill>
                  <a:srgbClr val="404040"/>
                </a:solidFill>
                <a:latin typeface="Calibri"/>
                <a:cs typeface="Calibri"/>
              </a:rPr>
              <a:t>difficulties</a:t>
            </a:r>
            <a:endParaRPr sz="2400">
              <a:latin typeface="Calibri"/>
              <a:cs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13335" rIns="0" bIns="0" rtlCol="0">
            <a:spAutoFit/>
          </a:bodyPr>
          <a:lstStyle/>
          <a:p>
            <a:pPr marL="12700">
              <a:lnSpc>
                <a:spcPct val="100000"/>
              </a:lnSpc>
              <a:spcBef>
                <a:spcPts val="105"/>
              </a:spcBef>
            </a:pPr>
            <a:r>
              <a:rPr dirty="0"/>
              <a:t>Flat</a:t>
            </a:r>
            <a:r>
              <a:rPr spc="-114" dirty="0"/>
              <a:t> </a:t>
            </a:r>
            <a:r>
              <a:rPr spc="-10" dirty="0"/>
              <a:t>Structure</a:t>
            </a:r>
          </a:p>
        </p:txBody>
      </p:sp>
      <p:pic>
        <p:nvPicPr>
          <p:cNvPr id="3" name="object 3"/>
          <p:cNvPicPr/>
          <p:nvPr/>
        </p:nvPicPr>
        <p:blipFill>
          <a:blip r:embed="rId2" cstate="print"/>
          <a:stretch>
            <a:fillRect/>
          </a:stretch>
        </p:blipFill>
        <p:spPr>
          <a:xfrm>
            <a:off x="2747772" y="1027175"/>
            <a:ext cx="7117080" cy="4692396"/>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56310" y="173587"/>
            <a:ext cx="8441055" cy="1855470"/>
          </a:xfrm>
          <a:prstGeom prst="rect">
            <a:avLst/>
          </a:prstGeom>
        </p:spPr>
        <p:txBody>
          <a:bodyPr vert="horz" wrap="square" lIns="0" tIns="12700" rIns="0" bIns="0" rtlCol="0">
            <a:spAutoFit/>
          </a:bodyPr>
          <a:lstStyle/>
          <a:p>
            <a:pPr marL="12700" marR="5080">
              <a:lnSpc>
                <a:spcPct val="150100"/>
              </a:lnSpc>
              <a:spcBef>
                <a:spcPts val="100"/>
              </a:spcBef>
              <a:tabLst>
                <a:tab pos="2371725" algn="l"/>
                <a:tab pos="4421505" algn="l"/>
                <a:tab pos="7084059" algn="l"/>
                <a:tab pos="7680325" algn="l"/>
              </a:tabLst>
            </a:pPr>
            <a:r>
              <a:rPr sz="4000" spc="-10" dirty="0"/>
              <a:t>Difference</a:t>
            </a:r>
            <a:r>
              <a:rPr sz="4000" dirty="0"/>
              <a:t>	</a:t>
            </a:r>
            <a:r>
              <a:rPr sz="4000" spc="-10" dirty="0"/>
              <a:t>between</a:t>
            </a:r>
            <a:r>
              <a:rPr sz="4000" dirty="0"/>
              <a:t>	</a:t>
            </a:r>
            <a:r>
              <a:rPr sz="4000" spc="-10" dirty="0"/>
              <a:t>Hierarchical</a:t>
            </a:r>
            <a:r>
              <a:rPr sz="4000" dirty="0"/>
              <a:t>	</a:t>
            </a:r>
            <a:r>
              <a:rPr sz="4000" spc="-50" dirty="0"/>
              <a:t>&amp;</a:t>
            </a:r>
            <a:r>
              <a:rPr sz="4000" dirty="0"/>
              <a:t>	</a:t>
            </a:r>
            <a:r>
              <a:rPr sz="4000" spc="-25" dirty="0"/>
              <a:t>Flat </a:t>
            </a:r>
            <a:r>
              <a:rPr sz="4000" spc="-10" dirty="0"/>
              <a:t>Structure</a:t>
            </a:r>
            <a:endParaRPr sz="4000"/>
          </a:p>
        </p:txBody>
      </p:sp>
      <p:pic>
        <p:nvPicPr>
          <p:cNvPr id="3" name="object 3"/>
          <p:cNvPicPr/>
          <p:nvPr/>
        </p:nvPicPr>
        <p:blipFill>
          <a:blip r:embed="rId2" cstate="print"/>
          <a:stretch>
            <a:fillRect/>
          </a:stretch>
        </p:blipFill>
        <p:spPr>
          <a:xfrm>
            <a:off x="3136392" y="1726692"/>
            <a:ext cx="6970776" cy="3887724"/>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92709" y="659968"/>
            <a:ext cx="11634470" cy="757555"/>
          </a:xfrm>
          <a:prstGeom prst="rect">
            <a:avLst/>
          </a:prstGeom>
        </p:spPr>
        <p:txBody>
          <a:bodyPr vert="horz" wrap="square" lIns="0" tIns="12700" rIns="0" bIns="0" rtlCol="0">
            <a:spAutoFit/>
          </a:bodyPr>
          <a:lstStyle/>
          <a:p>
            <a:pPr marL="12700">
              <a:lnSpc>
                <a:spcPct val="100000"/>
              </a:lnSpc>
              <a:spcBef>
                <a:spcPts val="100"/>
              </a:spcBef>
            </a:pPr>
            <a:r>
              <a:rPr sz="4800" spc="-10" dirty="0"/>
              <a:t>Advantages</a:t>
            </a:r>
            <a:r>
              <a:rPr sz="4800" spc="-105" dirty="0"/>
              <a:t> </a:t>
            </a:r>
            <a:r>
              <a:rPr sz="4800" dirty="0"/>
              <a:t>and</a:t>
            </a:r>
            <a:r>
              <a:rPr sz="4800" spc="-125" dirty="0"/>
              <a:t> </a:t>
            </a:r>
            <a:r>
              <a:rPr sz="4800" spc="-25" dirty="0"/>
              <a:t>Disadvantages</a:t>
            </a:r>
            <a:r>
              <a:rPr sz="4800" spc="-95" dirty="0"/>
              <a:t> </a:t>
            </a:r>
            <a:r>
              <a:rPr sz="4800" dirty="0"/>
              <a:t>of</a:t>
            </a:r>
            <a:r>
              <a:rPr sz="4800" spc="-135" dirty="0"/>
              <a:t> </a:t>
            </a:r>
            <a:r>
              <a:rPr sz="4800" dirty="0"/>
              <a:t>Flat</a:t>
            </a:r>
            <a:r>
              <a:rPr sz="4800" spc="-130" dirty="0"/>
              <a:t> </a:t>
            </a:r>
            <a:r>
              <a:rPr sz="4800" spc="-10" dirty="0"/>
              <a:t>Structure</a:t>
            </a:r>
            <a:endParaRPr sz="4800"/>
          </a:p>
        </p:txBody>
      </p:sp>
      <p:sp>
        <p:nvSpPr>
          <p:cNvPr id="3" name="object 3"/>
          <p:cNvSpPr txBox="1"/>
          <p:nvPr/>
        </p:nvSpPr>
        <p:spPr>
          <a:xfrm>
            <a:off x="663651" y="3210305"/>
            <a:ext cx="4262755" cy="391160"/>
          </a:xfrm>
          <a:prstGeom prst="rect">
            <a:avLst/>
          </a:prstGeom>
        </p:spPr>
        <p:txBody>
          <a:bodyPr vert="horz" wrap="square" lIns="0" tIns="12700" rIns="0" bIns="0" rtlCol="0">
            <a:spAutoFit/>
          </a:bodyPr>
          <a:lstStyle/>
          <a:p>
            <a:pPr marL="240665" indent="-227965">
              <a:lnSpc>
                <a:spcPct val="100000"/>
              </a:lnSpc>
              <a:spcBef>
                <a:spcPts val="100"/>
              </a:spcBef>
              <a:buFont typeface="Arial MT"/>
              <a:buChar char="•"/>
              <a:tabLst>
                <a:tab pos="240665" algn="l"/>
              </a:tabLst>
            </a:pPr>
            <a:r>
              <a:rPr sz="2400" b="1" dirty="0">
                <a:latin typeface="Calibri"/>
                <a:cs typeface="Calibri"/>
              </a:rPr>
              <a:t>Easier</a:t>
            </a:r>
            <a:r>
              <a:rPr sz="2400" b="1" spc="-120" dirty="0">
                <a:latin typeface="Calibri"/>
                <a:cs typeface="Calibri"/>
              </a:rPr>
              <a:t> </a:t>
            </a:r>
            <a:r>
              <a:rPr sz="2400" b="1" dirty="0">
                <a:latin typeface="Calibri"/>
                <a:cs typeface="Calibri"/>
              </a:rPr>
              <a:t>information</a:t>
            </a:r>
            <a:r>
              <a:rPr sz="2400" b="1" spc="-125" dirty="0">
                <a:latin typeface="Calibri"/>
                <a:cs typeface="Calibri"/>
              </a:rPr>
              <a:t> </a:t>
            </a:r>
            <a:r>
              <a:rPr sz="2400" b="1" spc="-10" dirty="0">
                <a:latin typeface="Calibri"/>
                <a:cs typeface="Calibri"/>
              </a:rPr>
              <a:t>transmission</a:t>
            </a:r>
            <a:endParaRPr sz="2400">
              <a:latin typeface="Calibri"/>
              <a:cs typeface="Calibri"/>
            </a:endParaRPr>
          </a:p>
        </p:txBody>
      </p:sp>
      <p:sp>
        <p:nvSpPr>
          <p:cNvPr id="4" name="object 4"/>
          <p:cNvSpPr txBox="1"/>
          <p:nvPr/>
        </p:nvSpPr>
        <p:spPr>
          <a:xfrm>
            <a:off x="663651" y="3885692"/>
            <a:ext cx="3080385" cy="391160"/>
          </a:xfrm>
          <a:prstGeom prst="rect">
            <a:avLst/>
          </a:prstGeom>
        </p:spPr>
        <p:txBody>
          <a:bodyPr vert="horz" wrap="square" lIns="0" tIns="12700" rIns="0" bIns="0" rtlCol="0">
            <a:spAutoFit/>
          </a:bodyPr>
          <a:lstStyle/>
          <a:p>
            <a:pPr marL="240665" indent="-227965">
              <a:lnSpc>
                <a:spcPct val="100000"/>
              </a:lnSpc>
              <a:spcBef>
                <a:spcPts val="100"/>
              </a:spcBef>
              <a:buFont typeface="Arial MT"/>
              <a:buChar char="•"/>
              <a:tabLst>
                <a:tab pos="240665" algn="l"/>
              </a:tabLst>
            </a:pPr>
            <a:r>
              <a:rPr sz="2400" b="1" dirty="0">
                <a:latin typeface="Calibri"/>
                <a:cs typeface="Calibri"/>
              </a:rPr>
              <a:t>Increased</a:t>
            </a:r>
            <a:r>
              <a:rPr sz="2400" b="1" spc="-100" dirty="0">
                <a:latin typeface="Calibri"/>
                <a:cs typeface="Calibri"/>
              </a:rPr>
              <a:t> </a:t>
            </a:r>
            <a:r>
              <a:rPr sz="2400" b="1" spc="-10" dirty="0">
                <a:latin typeface="Calibri"/>
                <a:cs typeface="Calibri"/>
              </a:rPr>
              <a:t>productivity</a:t>
            </a:r>
            <a:endParaRPr sz="2400">
              <a:latin typeface="Calibri"/>
              <a:cs typeface="Calibri"/>
            </a:endParaRPr>
          </a:p>
        </p:txBody>
      </p:sp>
      <p:sp>
        <p:nvSpPr>
          <p:cNvPr id="5" name="object 5"/>
          <p:cNvSpPr txBox="1"/>
          <p:nvPr/>
        </p:nvSpPr>
        <p:spPr>
          <a:xfrm>
            <a:off x="663651" y="4560519"/>
            <a:ext cx="3590290" cy="391795"/>
          </a:xfrm>
          <a:prstGeom prst="rect">
            <a:avLst/>
          </a:prstGeom>
        </p:spPr>
        <p:txBody>
          <a:bodyPr vert="horz" wrap="square" lIns="0" tIns="12700" rIns="0" bIns="0" rtlCol="0">
            <a:spAutoFit/>
          </a:bodyPr>
          <a:lstStyle/>
          <a:p>
            <a:pPr marL="240029" indent="-227329">
              <a:lnSpc>
                <a:spcPct val="100000"/>
              </a:lnSpc>
              <a:spcBef>
                <a:spcPts val="100"/>
              </a:spcBef>
              <a:buFont typeface="Arial MT"/>
              <a:buChar char="•"/>
              <a:tabLst>
                <a:tab pos="240029" algn="l"/>
              </a:tabLst>
            </a:pPr>
            <a:r>
              <a:rPr sz="2400" b="1" spc="-10" dirty="0">
                <a:latin typeface="Calibri"/>
                <a:cs typeface="Calibri"/>
              </a:rPr>
              <a:t>Positive</a:t>
            </a:r>
            <a:r>
              <a:rPr sz="2400" b="1" spc="-65" dirty="0">
                <a:latin typeface="Calibri"/>
                <a:cs typeface="Calibri"/>
              </a:rPr>
              <a:t> </a:t>
            </a:r>
            <a:r>
              <a:rPr sz="2400" b="1" dirty="0">
                <a:latin typeface="Calibri"/>
                <a:cs typeface="Calibri"/>
              </a:rPr>
              <a:t>workplace</a:t>
            </a:r>
            <a:r>
              <a:rPr sz="2400" b="1" spc="-80" dirty="0">
                <a:latin typeface="Calibri"/>
                <a:cs typeface="Calibri"/>
              </a:rPr>
              <a:t> </a:t>
            </a:r>
            <a:r>
              <a:rPr sz="2400" b="1" spc="-10" dirty="0">
                <a:latin typeface="Calibri"/>
                <a:cs typeface="Calibri"/>
              </a:rPr>
              <a:t>culture</a:t>
            </a:r>
            <a:endParaRPr sz="2400">
              <a:latin typeface="Calibri"/>
              <a:cs typeface="Calibri"/>
            </a:endParaRPr>
          </a:p>
        </p:txBody>
      </p:sp>
      <p:sp>
        <p:nvSpPr>
          <p:cNvPr id="6" name="object 6"/>
          <p:cNvSpPr txBox="1"/>
          <p:nvPr/>
        </p:nvSpPr>
        <p:spPr>
          <a:xfrm>
            <a:off x="663651" y="1836166"/>
            <a:ext cx="10434955" cy="1089025"/>
          </a:xfrm>
          <a:prstGeom prst="rect">
            <a:avLst/>
          </a:prstGeom>
        </p:spPr>
        <p:txBody>
          <a:bodyPr vert="horz" wrap="square" lIns="0" tIns="34290" rIns="0" bIns="0" rtlCol="0">
            <a:spAutoFit/>
          </a:bodyPr>
          <a:lstStyle/>
          <a:p>
            <a:pPr marL="240665" indent="-227965">
              <a:lnSpc>
                <a:spcPct val="100000"/>
              </a:lnSpc>
              <a:spcBef>
                <a:spcPts val="270"/>
              </a:spcBef>
              <a:buFont typeface="Arial MT"/>
              <a:buChar char="•"/>
              <a:tabLst>
                <a:tab pos="240665" algn="l"/>
              </a:tabLst>
            </a:pPr>
            <a:r>
              <a:rPr sz="2400" b="1" dirty="0">
                <a:latin typeface="Calibri"/>
                <a:cs typeface="Calibri"/>
              </a:rPr>
              <a:t>Reduced</a:t>
            </a:r>
            <a:r>
              <a:rPr sz="2400" b="1" spc="-85" dirty="0">
                <a:latin typeface="Calibri"/>
                <a:cs typeface="Calibri"/>
              </a:rPr>
              <a:t> </a:t>
            </a:r>
            <a:r>
              <a:rPr sz="2400" b="1" spc="-10" dirty="0">
                <a:latin typeface="Calibri"/>
                <a:cs typeface="Calibri"/>
              </a:rPr>
              <a:t>operating</a:t>
            </a:r>
            <a:r>
              <a:rPr sz="2400" b="1" spc="-80" dirty="0">
                <a:latin typeface="Calibri"/>
                <a:cs typeface="Calibri"/>
              </a:rPr>
              <a:t> </a:t>
            </a:r>
            <a:r>
              <a:rPr sz="2400" b="1" spc="-10" dirty="0">
                <a:latin typeface="Calibri"/>
                <a:cs typeface="Calibri"/>
              </a:rPr>
              <a:t>expenses</a:t>
            </a:r>
            <a:endParaRPr sz="2400">
              <a:latin typeface="Calibri"/>
              <a:cs typeface="Calibri"/>
            </a:endParaRPr>
          </a:p>
          <a:p>
            <a:pPr marL="5523865">
              <a:lnSpc>
                <a:spcPts val="2575"/>
              </a:lnSpc>
              <a:spcBef>
                <a:spcPts val="175"/>
              </a:spcBef>
              <a:tabLst>
                <a:tab pos="5867400"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b="1" dirty="0">
                <a:latin typeface="Calibri"/>
                <a:cs typeface="Calibri"/>
              </a:rPr>
              <a:t>Risk</a:t>
            </a:r>
            <a:r>
              <a:rPr sz="2400" b="1" spc="-50" dirty="0">
                <a:latin typeface="Calibri"/>
                <a:cs typeface="Calibri"/>
              </a:rPr>
              <a:t> </a:t>
            </a:r>
            <a:r>
              <a:rPr sz="2400" b="1" dirty="0">
                <a:latin typeface="Calibri"/>
                <a:cs typeface="Calibri"/>
              </a:rPr>
              <a:t>of</a:t>
            </a:r>
            <a:r>
              <a:rPr sz="2400" b="1" spc="-40" dirty="0">
                <a:latin typeface="Calibri"/>
                <a:cs typeface="Calibri"/>
              </a:rPr>
              <a:t> </a:t>
            </a:r>
            <a:r>
              <a:rPr sz="2400" b="1" spc="-10" dirty="0">
                <a:latin typeface="Calibri"/>
                <a:cs typeface="Calibri"/>
              </a:rPr>
              <a:t>generalisation</a:t>
            </a:r>
            <a:r>
              <a:rPr sz="2400" b="1" spc="-35" dirty="0">
                <a:latin typeface="Calibri"/>
                <a:cs typeface="Calibri"/>
              </a:rPr>
              <a:t> </a:t>
            </a:r>
            <a:r>
              <a:rPr sz="2400" b="1" dirty="0">
                <a:latin typeface="Calibri"/>
                <a:cs typeface="Calibri"/>
              </a:rPr>
              <a:t>and</a:t>
            </a:r>
            <a:r>
              <a:rPr sz="2400" b="1" spc="-45" dirty="0">
                <a:latin typeface="Calibri"/>
                <a:cs typeface="Calibri"/>
              </a:rPr>
              <a:t> </a:t>
            </a:r>
            <a:r>
              <a:rPr sz="2400" b="1" spc="-10" dirty="0">
                <a:latin typeface="Calibri"/>
                <a:cs typeface="Calibri"/>
              </a:rPr>
              <a:t>confusion</a:t>
            </a:r>
            <a:endParaRPr sz="2400">
              <a:latin typeface="Calibri"/>
              <a:cs typeface="Calibri"/>
            </a:endParaRPr>
          </a:p>
          <a:p>
            <a:pPr marL="240665" indent="-227965">
              <a:lnSpc>
                <a:spcPts val="2575"/>
              </a:lnSpc>
              <a:buFont typeface="Arial MT"/>
              <a:buChar char="•"/>
              <a:tabLst>
                <a:tab pos="240665" algn="l"/>
              </a:tabLst>
            </a:pPr>
            <a:r>
              <a:rPr sz="2400" b="1" dirty="0">
                <a:latin typeface="Calibri"/>
                <a:cs typeface="Calibri"/>
              </a:rPr>
              <a:t>Increased</a:t>
            </a:r>
            <a:r>
              <a:rPr sz="2400" b="1" spc="-100" dirty="0">
                <a:latin typeface="Calibri"/>
                <a:cs typeface="Calibri"/>
              </a:rPr>
              <a:t> </a:t>
            </a:r>
            <a:r>
              <a:rPr sz="2400" b="1" spc="-10" dirty="0">
                <a:latin typeface="Calibri"/>
                <a:cs typeface="Calibri"/>
              </a:rPr>
              <a:t>responsibility</a:t>
            </a:r>
            <a:endParaRPr sz="2400">
              <a:latin typeface="Calibri"/>
              <a:cs typeface="Calibri"/>
            </a:endParaRPr>
          </a:p>
        </p:txBody>
      </p:sp>
      <p:sp>
        <p:nvSpPr>
          <p:cNvPr id="7" name="object 7"/>
          <p:cNvSpPr txBox="1"/>
          <p:nvPr/>
        </p:nvSpPr>
        <p:spPr>
          <a:xfrm>
            <a:off x="6175375" y="2737866"/>
            <a:ext cx="5295900" cy="1123315"/>
          </a:xfrm>
          <a:prstGeom prst="rect">
            <a:avLst/>
          </a:prstGeom>
        </p:spPr>
        <p:txBody>
          <a:bodyPr vert="horz" wrap="square" lIns="0" tIns="12700" rIns="0" bIns="0" rtlCol="0">
            <a:spAutoFit/>
          </a:bodyPr>
          <a:lstStyle/>
          <a:p>
            <a:pPr marL="355600" marR="5080" indent="-343535">
              <a:lnSpc>
                <a:spcPct val="150100"/>
              </a:lnSpc>
              <a:spcBef>
                <a:spcPts val="100"/>
              </a:spcBef>
              <a:tabLst>
                <a:tab pos="355600" algn="l"/>
                <a:tab pos="1176655" algn="l"/>
                <a:tab pos="1705610" algn="l"/>
                <a:tab pos="3225800" algn="l"/>
                <a:tab pos="4804410"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b="1" spc="-20" dirty="0">
                <a:latin typeface="Calibri"/>
                <a:cs typeface="Calibri"/>
              </a:rPr>
              <a:t>Lack</a:t>
            </a:r>
            <a:r>
              <a:rPr sz="2400" b="1" dirty="0">
                <a:latin typeface="Calibri"/>
                <a:cs typeface="Calibri"/>
              </a:rPr>
              <a:t>	</a:t>
            </a:r>
            <a:r>
              <a:rPr sz="2400" b="1" spc="-25" dirty="0">
                <a:latin typeface="Calibri"/>
                <a:cs typeface="Calibri"/>
              </a:rPr>
              <a:t>of</a:t>
            </a:r>
            <a:r>
              <a:rPr sz="2400" b="1" dirty="0">
                <a:latin typeface="Calibri"/>
                <a:cs typeface="Calibri"/>
              </a:rPr>
              <a:t>	</a:t>
            </a:r>
            <a:r>
              <a:rPr sz="2400" b="1" spc="-10" dirty="0">
                <a:latin typeface="Calibri"/>
                <a:cs typeface="Calibri"/>
              </a:rPr>
              <a:t>employee</a:t>
            </a:r>
            <a:r>
              <a:rPr sz="2400" b="1" dirty="0">
                <a:latin typeface="Calibri"/>
                <a:cs typeface="Calibri"/>
              </a:rPr>
              <a:t>	</a:t>
            </a:r>
            <a:r>
              <a:rPr sz="2400" b="1" spc="-10" dirty="0">
                <a:latin typeface="Calibri"/>
                <a:cs typeface="Calibri"/>
              </a:rPr>
              <a:t>specialism</a:t>
            </a:r>
            <a:r>
              <a:rPr sz="2400" b="1" dirty="0">
                <a:latin typeface="Calibri"/>
                <a:cs typeface="Calibri"/>
              </a:rPr>
              <a:t>	</a:t>
            </a:r>
            <a:r>
              <a:rPr sz="2400" b="1" spc="-25" dirty="0">
                <a:latin typeface="Calibri"/>
                <a:cs typeface="Calibri"/>
              </a:rPr>
              <a:t>and </a:t>
            </a:r>
            <a:r>
              <a:rPr sz="2400" b="1" dirty="0">
                <a:latin typeface="Calibri"/>
                <a:cs typeface="Calibri"/>
              </a:rPr>
              <a:t>specific</a:t>
            </a:r>
            <a:r>
              <a:rPr sz="2400" b="1" spc="-25" dirty="0">
                <a:latin typeface="Calibri"/>
                <a:cs typeface="Calibri"/>
              </a:rPr>
              <a:t> </a:t>
            </a:r>
            <a:r>
              <a:rPr sz="2400" b="1" dirty="0">
                <a:latin typeface="Calibri"/>
                <a:cs typeface="Calibri"/>
              </a:rPr>
              <a:t>job</a:t>
            </a:r>
            <a:r>
              <a:rPr sz="2400" b="1" spc="-20" dirty="0">
                <a:latin typeface="Calibri"/>
                <a:cs typeface="Calibri"/>
              </a:rPr>
              <a:t> </a:t>
            </a:r>
            <a:r>
              <a:rPr sz="2400" b="1" spc="-10" dirty="0">
                <a:latin typeface="Calibri"/>
                <a:cs typeface="Calibri"/>
              </a:rPr>
              <a:t>functions</a:t>
            </a:r>
            <a:endParaRPr sz="2400">
              <a:latin typeface="Calibri"/>
              <a:cs typeface="Calibri"/>
            </a:endParaRPr>
          </a:p>
        </p:txBody>
      </p:sp>
      <p:sp>
        <p:nvSpPr>
          <p:cNvPr id="8" name="object 8"/>
          <p:cNvSpPr txBox="1"/>
          <p:nvPr/>
        </p:nvSpPr>
        <p:spPr>
          <a:xfrm>
            <a:off x="6175375" y="3963289"/>
            <a:ext cx="5295900" cy="1123950"/>
          </a:xfrm>
          <a:prstGeom prst="rect">
            <a:avLst/>
          </a:prstGeom>
        </p:spPr>
        <p:txBody>
          <a:bodyPr vert="horz" wrap="square" lIns="0" tIns="12700" rIns="0" bIns="0" rtlCol="0">
            <a:spAutoFit/>
          </a:bodyPr>
          <a:lstStyle/>
          <a:p>
            <a:pPr marL="355600" marR="5080" indent="-343535">
              <a:lnSpc>
                <a:spcPct val="150100"/>
              </a:lnSpc>
              <a:spcBef>
                <a:spcPts val="100"/>
              </a:spcBef>
              <a:tabLst>
                <a:tab pos="355600" algn="l"/>
                <a:tab pos="1327785" algn="l"/>
                <a:tab pos="2009139" algn="l"/>
                <a:tab pos="3683000" algn="l"/>
                <a:tab pos="5011420"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b="1" spc="-20" dirty="0">
                <a:latin typeface="Calibri"/>
                <a:cs typeface="Calibri"/>
              </a:rPr>
              <a:t>Lack</a:t>
            </a:r>
            <a:r>
              <a:rPr sz="2400" b="1" dirty="0">
                <a:latin typeface="Calibri"/>
                <a:cs typeface="Calibri"/>
              </a:rPr>
              <a:t>	</a:t>
            </a:r>
            <a:r>
              <a:rPr sz="2400" b="1" spc="-25" dirty="0">
                <a:latin typeface="Calibri"/>
                <a:cs typeface="Calibri"/>
              </a:rPr>
              <a:t>of</a:t>
            </a:r>
            <a:r>
              <a:rPr sz="2400" b="1" dirty="0">
                <a:latin typeface="Calibri"/>
                <a:cs typeface="Calibri"/>
              </a:rPr>
              <a:t>	</a:t>
            </a:r>
            <a:r>
              <a:rPr sz="2400" b="1" spc="-10" dirty="0">
                <a:latin typeface="Calibri"/>
                <a:cs typeface="Calibri"/>
              </a:rPr>
              <a:t>long-</a:t>
            </a:r>
            <a:r>
              <a:rPr sz="2400" b="1" spc="-20" dirty="0">
                <a:latin typeface="Calibri"/>
                <a:cs typeface="Calibri"/>
              </a:rPr>
              <a:t>term</a:t>
            </a:r>
            <a:r>
              <a:rPr sz="2400" b="1" dirty="0">
                <a:latin typeface="Calibri"/>
                <a:cs typeface="Calibri"/>
              </a:rPr>
              <a:t>	</a:t>
            </a:r>
            <a:r>
              <a:rPr sz="2400" b="1" spc="-10" dirty="0">
                <a:latin typeface="Calibri"/>
                <a:cs typeface="Calibri"/>
              </a:rPr>
              <a:t>growth</a:t>
            </a:r>
            <a:r>
              <a:rPr sz="2400" b="1" dirty="0">
                <a:latin typeface="Calibri"/>
                <a:cs typeface="Calibri"/>
              </a:rPr>
              <a:t>	</a:t>
            </a:r>
            <a:r>
              <a:rPr sz="2400" b="1" spc="-25" dirty="0">
                <a:latin typeface="Calibri"/>
                <a:cs typeface="Calibri"/>
              </a:rPr>
              <a:t>or </a:t>
            </a:r>
            <a:r>
              <a:rPr sz="2400" b="1" dirty="0">
                <a:latin typeface="Calibri"/>
                <a:cs typeface="Calibri"/>
              </a:rPr>
              <a:t>opportunity</a:t>
            </a:r>
            <a:r>
              <a:rPr sz="2400" b="1" spc="-45" dirty="0">
                <a:latin typeface="Calibri"/>
                <a:cs typeface="Calibri"/>
              </a:rPr>
              <a:t> </a:t>
            </a:r>
            <a:r>
              <a:rPr sz="2400" b="1" dirty="0">
                <a:latin typeface="Calibri"/>
                <a:cs typeface="Calibri"/>
              </a:rPr>
              <a:t>for</a:t>
            </a:r>
            <a:r>
              <a:rPr sz="2400" b="1" spc="-55" dirty="0">
                <a:latin typeface="Calibri"/>
                <a:cs typeface="Calibri"/>
              </a:rPr>
              <a:t> </a:t>
            </a:r>
            <a:r>
              <a:rPr sz="2400" b="1" spc="-10" dirty="0">
                <a:latin typeface="Calibri"/>
                <a:cs typeface="Calibri"/>
              </a:rPr>
              <a:t>promotion</a:t>
            </a:r>
            <a:endParaRPr sz="2400">
              <a:latin typeface="Calibri"/>
              <a:cs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prstGeom prst="rect">
            <a:avLst/>
          </a:prstGeom>
        </p:spPr>
        <p:txBody>
          <a:bodyPr vert="horz" wrap="square" lIns="0" tIns="315087" rIns="0" bIns="0" rtlCol="0">
            <a:spAutoFit/>
          </a:bodyPr>
          <a:lstStyle/>
          <a:p>
            <a:pPr marL="12700">
              <a:lnSpc>
                <a:spcPct val="100000"/>
              </a:lnSpc>
              <a:spcBef>
                <a:spcPts val="105"/>
              </a:spcBef>
            </a:pPr>
            <a:r>
              <a:rPr dirty="0"/>
              <a:t>Matrix</a:t>
            </a:r>
            <a:r>
              <a:rPr spc="-85" dirty="0"/>
              <a:t> </a:t>
            </a:r>
            <a:r>
              <a:rPr spc="-10" dirty="0"/>
              <a:t>Structure</a:t>
            </a:r>
          </a:p>
        </p:txBody>
      </p:sp>
      <p:pic>
        <p:nvPicPr>
          <p:cNvPr id="3" name="object 3"/>
          <p:cNvPicPr/>
          <p:nvPr/>
        </p:nvPicPr>
        <p:blipFill>
          <a:blip r:embed="rId2" cstate="print"/>
          <a:stretch>
            <a:fillRect/>
          </a:stretch>
        </p:blipFill>
        <p:spPr>
          <a:xfrm>
            <a:off x="2657855" y="1604772"/>
            <a:ext cx="6876288" cy="3924300"/>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56310" y="598169"/>
            <a:ext cx="10273030" cy="635000"/>
          </a:xfrm>
          <a:prstGeom prst="rect">
            <a:avLst/>
          </a:prstGeom>
        </p:spPr>
        <p:txBody>
          <a:bodyPr vert="horz" wrap="square" lIns="0" tIns="12065" rIns="0" bIns="0" rtlCol="0">
            <a:spAutoFit/>
          </a:bodyPr>
          <a:lstStyle/>
          <a:p>
            <a:pPr marL="12700">
              <a:lnSpc>
                <a:spcPct val="100000"/>
              </a:lnSpc>
              <a:spcBef>
                <a:spcPts val="95"/>
              </a:spcBef>
            </a:pPr>
            <a:r>
              <a:rPr sz="4000" spc="-20" dirty="0"/>
              <a:t>Advantages</a:t>
            </a:r>
            <a:r>
              <a:rPr sz="4000" spc="-110" dirty="0"/>
              <a:t> </a:t>
            </a:r>
            <a:r>
              <a:rPr sz="4000" dirty="0"/>
              <a:t>and</a:t>
            </a:r>
            <a:r>
              <a:rPr sz="4000" spc="-114" dirty="0"/>
              <a:t> </a:t>
            </a:r>
            <a:r>
              <a:rPr sz="4000" spc="-20" dirty="0"/>
              <a:t>Disadvantages</a:t>
            </a:r>
            <a:r>
              <a:rPr sz="4000" spc="-90" dirty="0"/>
              <a:t> </a:t>
            </a:r>
            <a:r>
              <a:rPr sz="4000" dirty="0"/>
              <a:t>of</a:t>
            </a:r>
            <a:r>
              <a:rPr sz="4000" spc="-114" dirty="0"/>
              <a:t> </a:t>
            </a:r>
            <a:r>
              <a:rPr sz="4000" dirty="0"/>
              <a:t>Matrix</a:t>
            </a:r>
            <a:r>
              <a:rPr sz="4000" spc="-110" dirty="0"/>
              <a:t> </a:t>
            </a:r>
            <a:r>
              <a:rPr sz="4000" spc="-10" dirty="0"/>
              <a:t>Structure</a:t>
            </a:r>
            <a:endParaRPr sz="4000"/>
          </a:p>
        </p:txBody>
      </p:sp>
      <p:sp>
        <p:nvSpPr>
          <p:cNvPr id="3" name="object 3"/>
          <p:cNvSpPr txBox="1"/>
          <p:nvPr/>
        </p:nvSpPr>
        <p:spPr>
          <a:xfrm>
            <a:off x="1042517" y="1879472"/>
            <a:ext cx="3889375" cy="3094355"/>
          </a:xfrm>
          <a:prstGeom prst="rect">
            <a:avLst/>
          </a:prstGeom>
        </p:spPr>
        <p:txBody>
          <a:bodyPr vert="horz" wrap="square" lIns="0" tIns="12700" rIns="0" bIns="0" rtlCol="0">
            <a:spAutoFit/>
          </a:bodyPr>
          <a:lstStyle/>
          <a:p>
            <a:pPr marL="240029" indent="-227329">
              <a:lnSpc>
                <a:spcPct val="100000"/>
              </a:lnSpc>
              <a:spcBef>
                <a:spcPts val="100"/>
              </a:spcBef>
              <a:buFont typeface="Arial MT"/>
              <a:buChar char="•"/>
              <a:tabLst>
                <a:tab pos="240029" algn="l"/>
              </a:tabLst>
            </a:pPr>
            <a:r>
              <a:rPr sz="2400" dirty="0">
                <a:latin typeface="Calibri"/>
                <a:cs typeface="Calibri"/>
              </a:rPr>
              <a:t>Managing</a:t>
            </a:r>
            <a:r>
              <a:rPr sz="2400" spc="-20" dirty="0">
                <a:latin typeface="Calibri"/>
                <a:cs typeface="Calibri"/>
              </a:rPr>
              <a:t> </a:t>
            </a:r>
            <a:r>
              <a:rPr sz="2400" spc="-10" dirty="0">
                <a:latin typeface="Calibri"/>
                <a:cs typeface="Calibri"/>
              </a:rPr>
              <a:t>complexity</a:t>
            </a:r>
            <a:endParaRPr sz="2400">
              <a:latin typeface="Calibri"/>
              <a:cs typeface="Calibri"/>
            </a:endParaRPr>
          </a:p>
          <a:p>
            <a:pPr marL="240029" indent="-227329">
              <a:lnSpc>
                <a:spcPct val="100000"/>
              </a:lnSpc>
              <a:spcBef>
                <a:spcPts val="2435"/>
              </a:spcBef>
              <a:buFont typeface="Arial MT"/>
              <a:buChar char="•"/>
              <a:tabLst>
                <a:tab pos="240029" algn="l"/>
              </a:tabLst>
            </a:pPr>
            <a:r>
              <a:rPr sz="2400" dirty="0">
                <a:latin typeface="Calibri"/>
                <a:cs typeface="Calibri"/>
              </a:rPr>
              <a:t>Communication</a:t>
            </a:r>
            <a:r>
              <a:rPr sz="2400" spc="-114" dirty="0">
                <a:latin typeface="Calibri"/>
                <a:cs typeface="Calibri"/>
              </a:rPr>
              <a:t> </a:t>
            </a:r>
            <a:r>
              <a:rPr sz="2400" spc="-10" dirty="0">
                <a:latin typeface="Calibri"/>
                <a:cs typeface="Calibri"/>
              </a:rPr>
              <a:t>Effectiveness</a:t>
            </a:r>
            <a:endParaRPr sz="2400">
              <a:latin typeface="Calibri"/>
              <a:cs typeface="Calibri"/>
            </a:endParaRPr>
          </a:p>
          <a:p>
            <a:pPr marL="240029" indent="-227329">
              <a:lnSpc>
                <a:spcPct val="100000"/>
              </a:lnSpc>
              <a:spcBef>
                <a:spcPts val="2450"/>
              </a:spcBef>
              <a:buFont typeface="Arial MT"/>
              <a:buChar char="•"/>
              <a:tabLst>
                <a:tab pos="240029" algn="l"/>
              </a:tabLst>
            </a:pPr>
            <a:r>
              <a:rPr sz="2400" dirty="0">
                <a:latin typeface="Calibri"/>
                <a:cs typeface="Calibri"/>
              </a:rPr>
              <a:t>Output</a:t>
            </a:r>
            <a:r>
              <a:rPr sz="2400" spc="-10" dirty="0">
                <a:latin typeface="Calibri"/>
                <a:cs typeface="Calibri"/>
              </a:rPr>
              <a:t> Quality</a:t>
            </a:r>
            <a:endParaRPr sz="2400">
              <a:latin typeface="Calibri"/>
              <a:cs typeface="Calibri"/>
            </a:endParaRPr>
          </a:p>
          <a:p>
            <a:pPr marL="240029" indent="-227329">
              <a:lnSpc>
                <a:spcPct val="100000"/>
              </a:lnSpc>
              <a:spcBef>
                <a:spcPts val="2435"/>
              </a:spcBef>
              <a:buFont typeface="Arial MT"/>
              <a:buChar char="•"/>
              <a:tabLst>
                <a:tab pos="240029" algn="l"/>
              </a:tabLst>
            </a:pPr>
            <a:r>
              <a:rPr sz="2400" dirty="0">
                <a:latin typeface="Calibri"/>
                <a:cs typeface="Calibri"/>
              </a:rPr>
              <a:t>Resources</a:t>
            </a:r>
            <a:r>
              <a:rPr sz="2400" spc="-114" dirty="0">
                <a:latin typeface="Calibri"/>
                <a:cs typeface="Calibri"/>
              </a:rPr>
              <a:t> </a:t>
            </a:r>
            <a:r>
              <a:rPr sz="2400" spc="-10" dirty="0">
                <a:latin typeface="Calibri"/>
                <a:cs typeface="Calibri"/>
              </a:rPr>
              <a:t>Efficiency</a:t>
            </a:r>
            <a:endParaRPr sz="2400">
              <a:latin typeface="Calibri"/>
              <a:cs typeface="Calibri"/>
            </a:endParaRPr>
          </a:p>
          <a:p>
            <a:pPr marL="240029" indent="-227329">
              <a:lnSpc>
                <a:spcPct val="100000"/>
              </a:lnSpc>
              <a:spcBef>
                <a:spcPts val="2440"/>
              </a:spcBef>
              <a:buFont typeface="Arial MT"/>
              <a:buChar char="•"/>
              <a:tabLst>
                <a:tab pos="240029" algn="l"/>
              </a:tabLst>
            </a:pPr>
            <a:r>
              <a:rPr sz="2400" dirty="0">
                <a:latin typeface="Calibri"/>
                <a:cs typeface="Calibri"/>
              </a:rPr>
              <a:t>Balance</a:t>
            </a:r>
            <a:r>
              <a:rPr sz="2400" spc="-50" dirty="0">
                <a:latin typeface="Calibri"/>
                <a:cs typeface="Calibri"/>
              </a:rPr>
              <a:t> </a:t>
            </a:r>
            <a:r>
              <a:rPr sz="2400" dirty="0">
                <a:latin typeface="Calibri"/>
                <a:cs typeface="Calibri"/>
              </a:rPr>
              <a:t>of</a:t>
            </a:r>
            <a:r>
              <a:rPr sz="2400" spc="-25" dirty="0">
                <a:latin typeface="Calibri"/>
                <a:cs typeface="Calibri"/>
              </a:rPr>
              <a:t> </a:t>
            </a:r>
            <a:r>
              <a:rPr sz="2400" spc="-20" dirty="0">
                <a:latin typeface="Calibri"/>
                <a:cs typeface="Calibri"/>
              </a:rPr>
              <a:t>Power</a:t>
            </a:r>
            <a:endParaRPr sz="2400">
              <a:latin typeface="Calibri"/>
              <a:cs typeface="Calibri"/>
            </a:endParaRPr>
          </a:p>
        </p:txBody>
      </p:sp>
      <p:sp>
        <p:nvSpPr>
          <p:cNvPr id="4" name="object 4"/>
          <p:cNvSpPr txBox="1"/>
          <p:nvPr/>
        </p:nvSpPr>
        <p:spPr>
          <a:xfrm>
            <a:off x="6531356" y="2131648"/>
            <a:ext cx="4964430" cy="2476500"/>
          </a:xfrm>
          <a:prstGeom prst="rect">
            <a:avLst/>
          </a:prstGeom>
        </p:spPr>
        <p:txBody>
          <a:bodyPr vert="horz" wrap="square" lIns="0" tIns="196215" rIns="0" bIns="0" rtlCol="0">
            <a:spAutoFit/>
          </a:bodyPr>
          <a:lstStyle/>
          <a:p>
            <a:pPr marL="12700">
              <a:lnSpc>
                <a:spcPct val="100000"/>
              </a:lnSpc>
              <a:spcBef>
                <a:spcPts val="1545"/>
              </a:spcBef>
              <a:tabLst>
                <a:tab pos="354965" algn="l"/>
                <a:tab pos="1090295" algn="l"/>
                <a:tab pos="1534795" algn="l"/>
                <a:tab pos="2519680" algn="l"/>
                <a:tab pos="3630929" algn="l"/>
                <a:tab pos="4484370"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spc="-20" dirty="0">
                <a:latin typeface="Calibri"/>
                <a:cs typeface="Calibri"/>
              </a:rPr>
              <a:t>Lack</a:t>
            </a:r>
            <a:r>
              <a:rPr sz="2400" dirty="0">
                <a:latin typeface="Calibri"/>
                <a:cs typeface="Calibri"/>
              </a:rPr>
              <a:t>	</a:t>
            </a:r>
            <a:r>
              <a:rPr sz="2400" spc="-25" dirty="0">
                <a:latin typeface="Calibri"/>
                <a:cs typeface="Calibri"/>
              </a:rPr>
              <a:t>of</a:t>
            </a:r>
            <a:r>
              <a:rPr sz="2400" dirty="0">
                <a:latin typeface="Calibri"/>
                <a:cs typeface="Calibri"/>
              </a:rPr>
              <a:t>	</a:t>
            </a:r>
            <a:r>
              <a:rPr sz="2400" spc="-10" dirty="0">
                <a:latin typeface="Calibri"/>
                <a:cs typeface="Calibri"/>
              </a:rPr>
              <a:t>Clarity</a:t>
            </a:r>
            <a:r>
              <a:rPr sz="2400" dirty="0">
                <a:latin typeface="Calibri"/>
                <a:cs typeface="Calibri"/>
              </a:rPr>
              <a:t>	</a:t>
            </a:r>
            <a:r>
              <a:rPr sz="2400" spc="-10" dirty="0">
                <a:latin typeface="Calibri"/>
                <a:cs typeface="Calibri"/>
              </a:rPr>
              <a:t>Around</a:t>
            </a:r>
            <a:r>
              <a:rPr sz="2400" dirty="0">
                <a:latin typeface="Calibri"/>
                <a:cs typeface="Calibri"/>
              </a:rPr>
              <a:t>	</a:t>
            </a:r>
            <a:r>
              <a:rPr sz="2400" spc="-10" dirty="0">
                <a:latin typeface="Calibri"/>
                <a:cs typeface="Calibri"/>
              </a:rPr>
              <a:t>Roles</a:t>
            </a:r>
            <a:r>
              <a:rPr sz="2400" dirty="0">
                <a:latin typeface="Calibri"/>
                <a:cs typeface="Calibri"/>
              </a:rPr>
              <a:t>	</a:t>
            </a:r>
            <a:r>
              <a:rPr sz="2400" spc="-25" dirty="0">
                <a:latin typeface="Calibri"/>
                <a:cs typeface="Calibri"/>
              </a:rPr>
              <a:t>and</a:t>
            </a:r>
            <a:endParaRPr sz="2400">
              <a:latin typeface="Calibri"/>
              <a:cs typeface="Calibri"/>
            </a:endParaRPr>
          </a:p>
          <a:p>
            <a:pPr marL="355600">
              <a:lnSpc>
                <a:spcPct val="100000"/>
              </a:lnSpc>
              <a:spcBef>
                <a:spcPts val="1445"/>
              </a:spcBef>
            </a:pPr>
            <a:r>
              <a:rPr sz="2400" spc="-10" dirty="0">
                <a:latin typeface="Calibri"/>
                <a:cs typeface="Calibri"/>
              </a:rPr>
              <a:t>Responsibilities</a:t>
            </a:r>
            <a:endParaRPr sz="2400">
              <a:latin typeface="Calibri"/>
              <a:cs typeface="Calibri"/>
            </a:endParaRPr>
          </a:p>
          <a:p>
            <a:pPr marL="12700">
              <a:lnSpc>
                <a:spcPct val="100000"/>
              </a:lnSpc>
              <a:spcBef>
                <a:spcPts val="2435"/>
              </a:spcBef>
              <a:tabLst>
                <a:tab pos="354965"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spc="-10" dirty="0">
                <a:latin typeface="Calibri"/>
                <a:cs typeface="Calibri"/>
              </a:rPr>
              <a:t>Potential</a:t>
            </a:r>
            <a:r>
              <a:rPr sz="2400" spc="-45" dirty="0">
                <a:latin typeface="Calibri"/>
                <a:cs typeface="Calibri"/>
              </a:rPr>
              <a:t> </a:t>
            </a:r>
            <a:r>
              <a:rPr sz="2400" dirty="0">
                <a:latin typeface="Calibri"/>
                <a:cs typeface="Calibri"/>
              </a:rPr>
              <a:t>Conflict</a:t>
            </a:r>
            <a:r>
              <a:rPr sz="2400" spc="-40" dirty="0">
                <a:latin typeface="Calibri"/>
                <a:cs typeface="Calibri"/>
              </a:rPr>
              <a:t> </a:t>
            </a:r>
            <a:r>
              <a:rPr sz="2400" dirty="0">
                <a:latin typeface="Calibri"/>
                <a:cs typeface="Calibri"/>
              </a:rPr>
              <a:t>in</a:t>
            </a:r>
            <a:r>
              <a:rPr sz="2400" spc="-45" dirty="0">
                <a:latin typeface="Calibri"/>
                <a:cs typeface="Calibri"/>
              </a:rPr>
              <a:t> </a:t>
            </a:r>
            <a:r>
              <a:rPr sz="2400" spc="-10" dirty="0">
                <a:latin typeface="Calibri"/>
                <a:cs typeface="Calibri"/>
              </a:rPr>
              <a:t>Management</a:t>
            </a:r>
            <a:endParaRPr sz="2400">
              <a:latin typeface="Calibri"/>
              <a:cs typeface="Calibri"/>
            </a:endParaRPr>
          </a:p>
          <a:p>
            <a:pPr marL="12700">
              <a:lnSpc>
                <a:spcPct val="100000"/>
              </a:lnSpc>
              <a:spcBef>
                <a:spcPts val="2450"/>
              </a:spcBef>
              <a:tabLst>
                <a:tab pos="354965"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dirty="0">
                <a:latin typeface="Calibri"/>
                <a:cs typeface="Calibri"/>
              </a:rPr>
              <a:t>Slower</a:t>
            </a:r>
            <a:r>
              <a:rPr sz="2400" spc="-70" dirty="0">
                <a:latin typeface="Calibri"/>
                <a:cs typeface="Calibri"/>
              </a:rPr>
              <a:t> </a:t>
            </a:r>
            <a:r>
              <a:rPr sz="2400" spc="-10" dirty="0">
                <a:latin typeface="Calibri"/>
                <a:cs typeface="Calibri"/>
              </a:rPr>
              <a:t>Decision-Making</a:t>
            </a:r>
            <a:endParaRPr sz="2400">
              <a:latin typeface="Calibri"/>
              <a:cs typeface="Calibri"/>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39876" y="317068"/>
            <a:ext cx="4682490" cy="697230"/>
          </a:xfrm>
          <a:prstGeom prst="rect">
            <a:avLst/>
          </a:prstGeom>
        </p:spPr>
        <p:txBody>
          <a:bodyPr vert="horz" wrap="square" lIns="0" tIns="13335" rIns="0" bIns="0" rtlCol="0">
            <a:spAutoFit/>
          </a:bodyPr>
          <a:lstStyle/>
          <a:p>
            <a:pPr marL="12700">
              <a:lnSpc>
                <a:spcPct val="100000"/>
              </a:lnSpc>
              <a:spcBef>
                <a:spcPts val="105"/>
              </a:spcBef>
            </a:pPr>
            <a:r>
              <a:rPr lang="en-GB" spc="-10" dirty="0"/>
              <a:t>Divisional</a:t>
            </a:r>
            <a:r>
              <a:rPr spc="-165" dirty="0"/>
              <a:t> </a:t>
            </a:r>
            <a:r>
              <a:rPr spc="-10" dirty="0"/>
              <a:t>Structure</a:t>
            </a:r>
          </a:p>
        </p:txBody>
      </p:sp>
      <p:pic>
        <p:nvPicPr>
          <p:cNvPr id="4" name="Picture 3">
            <a:extLst>
              <a:ext uri="{FF2B5EF4-FFF2-40B4-BE49-F238E27FC236}">
                <a16:creationId xmlns:a16="http://schemas.microsoft.com/office/drawing/2014/main" id="{7B5208E4-8BF4-1246-FF6E-7A8E0D5A7CEB}"/>
              </a:ext>
            </a:extLst>
          </p:cNvPr>
          <p:cNvPicPr>
            <a:picLocks noChangeAspect="1"/>
          </p:cNvPicPr>
          <p:nvPr/>
        </p:nvPicPr>
        <p:blipFill>
          <a:blip r:embed="rId2"/>
          <a:stretch>
            <a:fillRect/>
          </a:stretch>
        </p:blipFill>
        <p:spPr>
          <a:xfrm>
            <a:off x="2133600" y="1371600"/>
            <a:ext cx="7162800" cy="4029075"/>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506679" y="11150"/>
            <a:ext cx="11356975" cy="757964"/>
          </a:xfrm>
          <a:prstGeom prst="rect">
            <a:avLst/>
          </a:prstGeom>
        </p:spPr>
        <p:txBody>
          <a:bodyPr vert="horz" wrap="square" lIns="0" tIns="12700" rIns="0" bIns="0" rtlCol="0">
            <a:spAutoFit/>
          </a:bodyPr>
          <a:lstStyle/>
          <a:p>
            <a:pPr marL="12700" marR="5080">
              <a:lnSpc>
                <a:spcPct val="150000"/>
              </a:lnSpc>
              <a:spcBef>
                <a:spcPts val="100"/>
              </a:spcBef>
              <a:tabLst>
                <a:tab pos="3043555" algn="l"/>
                <a:tab pos="4339590" algn="l"/>
                <a:tab pos="8000365" algn="l"/>
                <a:tab pos="8912225" algn="l"/>
              </a:tabLst>
            </a:pPr>
            <a:r>
              <a:rPr sz="3600" spc="-10" dirty="0">
                <a:latin typeface="Calibri" panose="020F0502020204030204" pitchFamily="34" charset="0"/>
                <a:ea typeface="Calibri" panose="020F0502020204030204" pitchFamily="34" charset="0"/>
                <a:cs typeface="Calibri" panose="020F0502020204030204" pitchFamily="34" charset="0"/>
              </a:rPr>
              <a:t>Advantages</a:t>
            </a:r>
            <a:r>
              <a:rPr lang="en-GB" sz="3600" spc="-10" dirty="0">
                <a:latin typeface="Calibri" panose="020F0502020204030204" pitchFamily="34" charset="0"/>
                <a:ea typeface="Calibri" panose="020F0502020204030204" pitchFamily="34" charset="0"/>
                <a:cs typeface="Calibri" panose="020F0502020204030204" pitchFamily="34" charset="0"/>
              </a:rPr>
              <a:t> </a:t>
            </a:r>
            <a:r>
              <a:rPr sz="3600" spc="-25" dirty="0">
                <a:latin typeface="Calibri" panose="020F0502020204030204" pitchFamily="34" charset="0"/>
                <a:ea typeface="Calibri" panose="020F0502020204030204" pitchFamily="34" charset="0"/>
                <a:cs typeface="Calibri" panose="020F0502020204030204" pitchFamily="34" charset="0"/>
              </a:rPr>
              <a:t>and</a:t>
            </a:r>
            <a:r>
              <a:rPr sz="3600" dirty="0">
                <a:latin typeface="Calibri" panose="020F0502020204030204" pitchFamily="34" charset="0"/>
                <a:ea typeface="Calibri" panose="020F0502020204030204" pitchFamily="34" charset="0"/>
                <a:cs typeface="Calibri" panose="020F0502020204030204" pitchFamily="34" charset="0"/>
              </a:rPr>
              <a:t>	</a:t>
            </a:r>
            <a:r>
              <a:rPr sz="3600" spc="-10" dirty="0">
                <a:latin typeface="Calibri" panose="020F0502020204030204" pitchFamily="34" charset="0"/>
                <a:ea typeface="Calibri" panose="020F0502020204030204" pitchFamily="34" charset="0"/>
                <a:cs typeface="Calibri" panose="020F0502020204030204" pitchFamily="34" charset="0"/>
              </a:rPr>
              <a:t>Disadvantages</a:t>
            </a:r>
            <a:r>
              <a:rPr lang="en-GB" sz="3600" spc="-10" dirty="0">
                <a:latin typeface="Calibri" panose="020F0502020204030204" pitchFamily="34" charset="0"/>
                <a:ea typeface="Calibri" panose="020F0502020204030204" pitchFamily="34" charset="0"/>
                <a:cs typeface="Calibri" panose="020F0502020204030204" pitchFamily="34" charset="0"/>
              </a:rPr>
              <a:t> </a:t>
            </a:r>
            <a:r>
              <a:rPr sz="3600" spc="-25" dirty="0">
                <a:latin typeface="Calibri" panose="020F0502020204030204" pitchFamily="34" charset="0"/>
                <a:ea typeface="Calibri" panose="020F0502020204030204" pitchFamily="34" charset="0"/>
                <a:cs typeface="Calibri" panose="020F0502020204030204" pitchFamily="34" charset="0"/>
              </a:rPr>
              <a:t>of</a:t>
            </a:r>
            <a:r>
              <a:rPr lang="en-GB" sz="3600" spc="-30" dirty="0">
                <a:latin typeface="Calibri" panose="020F0502020204030204" pitchFamily="34" charset="0"/>
                <a:ea typeface="Calibri" panose="020F0502020204030204" pitchFamily="34" charset="0"/>
                <a:cs typeface="Calibri" panose="020F0502020204030204" pitchFamily="34" charset="0"/>
              </a:rPr>
              <a:t>Divisional</a:t>
            </a:r>
            <a:r>
              <a:rPr sz="3600" spc="-30" dirty="0">
                <a:latin typeface="Calibri" panose="020F0502020204030204" pitchFamily="34" charset="0"/>
                <a:ea typeface="Calibri" panose="020F0502020204030204" pitchFamily="34" charset="0"/>
                <a:cs typeface="Calibri" panose="020F0502020204030204" pitchFamily="34" charset="0"/>
              </a:rPr>
              <a:t> </a:t>
            </a:r>
            <a:r>
              <a:rPr sz="3600" spc="-10" dirty="0">
                <a:latin typeface="Calibri" panose="020F0502020204030204" pitchFamily="34" charset="0"/>
                <a:ea typeface="Calibri" panose="020F0502020204030204" pitchFamily="34" charset="0"/>
                <a:cs typeface="Calibri" panose="020F0502020204030204" pitchFamily="34" charset="0"/>
              </a:rPr>
              <a:t>Structure</a:t>
            </a:r>
          </a:p>
        </p:txBody>
      </p:sp>
      <p:sp>
        <p:nvSpPr>
          <p:cNvPr id="3" name="object 3"/>
          <p:cNvSpPr txBox="1"/>
          <p:nvPr/>
        </p:nvSpPr>
        <p:spPr>
          <a:xfrm>
            <a:off x="523008" y="1524000"/>
            <a:ext cx="4349750" cy="1743710"/>
          </a:xfrm>
          <a:prstGeom prst="rect">
            <a:avLst/>
          </a:prstGeom>
        </p:spPr>
        <p:txBody>
          <a:bodyPr vert="horz" wrap="square" lIns="0" tIns="12700" rIns="0" bIns="0" rtlCol="0">
            <a:spAutoFit/>
          </a:bodyPr>
          <a:lstStyle/>
          <a:p>
            <a:pPr marL="240029" indent="-227329">
              <a:lnSpc>
                <a:spcPct val="100000"/>
              </a:lnSpc>
              <a:spcBef>
                <a:spcPts val="100"/>
              </a:spcBef>
              <a:buFont typeface="Arial MT"/>
              <a:buChar char="•"/>
              <a:tabLst>
                <a:tab pos="240029" algn="l"/>
              </a:tabLst>
            </a:pPr>
            <a:r>
              <a:rPr sz="2400" dirty="0">
                <a:latin typeface="Calibri"/>
                <a:cs typeface="Calibri"/>
              </a:rPr>
              <a:t>Increased</a:t>
            </a:r>
            <a:r>
              <a:rPr sz="2400" spc="-100" dirty="0">
                <a:latin typeface="Calibri"/>
                <a:cs typeface="Calibri"/>
              </a:rPr>
              <a:t> </a:t>
            </a:r>
            <a:r>
              <a:rPr sz="2400" dirty="0">
                <a:latin typeface="Calibri"/>
                <a:cs typeface="Calibri"/>
              </a:rPr>
              <a:t>Employee</a:t>
            </a:r>
            <a:r>
              <a:rPr sz="2400" spc="-105" dirty="0">
                <a:latin typeface="Calibri"/>
                <a:cs typeface="Calibri"/>
              </a:rPr>
              <a:t> </a:t>
            </a:r>
            <a:r>
              <a:rPr sz="2400" spc="-10" dirty="0">
                <a:latin typeface="Calibri"/>
                <a:cs typeface="Calibri"/>
              </a:rPr>
              <a:t>Engagement</a:t>
            </a:r>
            <a:endParaRPr sz="2400" dirty="0">
              <a:latin typeface="Calibri"/>
              <a:cs typeface="Calibri"/>
            </a:endParaRPr>
          </a:p>
          <a:p>
            <a:pPr marL="240029" indent="-227329">
              <a:lnSpc>
                <a:spcPct val="100000"/>
              </a:lnSpc>
              <a:spcBef>
                <a:spcPts val="2435"/>
              </a:spcBef>
              <a:buFont typeface="Arial MT"/>
              <a:buChar char="•"/>
              <a:tabLst>
                <a:tab pos="240029" algn="l"/>
              </a:tabLst>
            </a:pPr>
            <a:r>
              <a:rPr sz="2400" spc="-10" dirty="0">
                <a:latin typeface="Calibri"/>
                <a:cs typeface="Calibri"/>
              </a:rPr>
              <a:t>Encourages</a:t>
            </a:r>
            <a:r>
              <a:rPr sz="2400" spc="-50" dirty="0">
                <a:latin typeface="Calibri"/>
                <a:cs typeface="Calibri"/>
              </a:rPr>
              <a:t> </a:t>
            </a:r>
            <a:r>
              <a:rPr sz="2400" spc="-10" dirty="0">
                <a:latin typeface="Calibri"/>
                <a:cs typeface="Calibri"/>
              </a:rPr>
              <a:t>Teamwork</a:t>
            </a:r>
            <a:endParaRPr sz="2400" dirty="0">
              <a:latin typeface="Calibri"/>
              <a:cs typeface="Calibri"/>
            </a:endParaRPr>
          </a:p>
          <a:p>
            <a:pPr marL="240029" indent="-227329">
              <a:lnSpc>
                <a:spcPct val="100000"/>
              </a:lnSpc>
              <a:spcBef>
                <a:spcPts val="2450"/>
              </a:spcBef>
              <a:buFont typeface="Arial MT"/>
              <a:buChar char="•"/>
              <a:tabLst>
                <a:tab pos="240029" algn="l"/>
              </a:tabLst>
            </a:pPr>
            <a:r>
              <a:rPr sz="2400" dirty="0">
                <a:latin typeface="Calibri"/>
                <a:cs typeface="Calibri"/>
              </a:rPr>
              <a:t>Inspiring</a:t>
            </a:r>
            <a:r>
              <a:rPr sz="2400" spc="-35" dirty="0">
                <a:latin typeface="Calibri"/>
                <a:cs typeface="Calibri"/>
              </a:rPr>
              <a:t> </a:t>
            </a:r>
            <a:r>
              <a:rPr sz="2400" dirty="0">
                <a:latin typeface="Calibri"/>
                <a:cs typeface="Calibri"/>
              </a:rPr>
              <a:t>with</a:t>
            </a:r>
            <a:r>
              <a:rPr sz="2400" spc="-40" dirty="0">
                <a:latin typeface="Calibri"/>
                <a:cs typeface="Calibri"/>
              </a:rPr>
              <a:t> </a:t>
            </a:r>
            <a:r>
              <a:rPr sz="2400" dirty="0">
                <a:latin typeface="Calibri"/>
                <a:cs typeface="Calibri"/>
              </a:rPr>
              <a:t>group</a:t>
            </a:r>
            <a:r>
              <a:rPr sz="2400" spc="-35" dirty="0">
                <a:latin typeface="Calibri"/>
                <a:cs typeface="Calibri"/>
              </a:rPr>
              <a:t> </a:t>
            </a:r>
            <a:r>
              <a:rPr sz="2400" spc="-10" dirty="0">
                <a:latin typeface="Calibri"/>
                <a:cs typeface="Calibri"/>
              </a:rPr>
              <a:t>objectives</a:t>
            </a:r>
            <a:endParaRPr sz="2400" dirty="0">
              <a:latin typeface="Calibri"/>
              <a:cs typeface="Calibri"/>
            </a:endParaRPr>
          </a:p>
        </p:txBody>
      </p:sp>
      <p:sp>
        <p:nvSpPr>
          <p:cNvPr id="4" name="object 4"/>
          <p:cNvSpPr txBox="1"/>
          <p:nvPr/>
        </p:nvSpPr>
        <p:spPr>
          <a:xfrm>
            <a:off x="6553200" y="2368550"/>
            <a:ext cx="5020310" cy="1798320"/>
          </a:xfrm>
          <a:prstGeom prst="rect">
            <a:avLst/>
          </a:prstGeom>
        </p:spPr>
        <p:txBody>
          <a:bodyPr vert="horz" wrap="square" lIns="0" tIns="12700" rIns="0" bIns="0" rtlCol="0">
            <a:spAutoFit/>
          </a:bodyPr>
          <a:lstStyle/>
          <a:p>
            <a:pPr marL="355600" marR="5080" indent="-342900">
              <a:lnSpc>
                <a:spcPct val="150100"/>
              </a:lnSpc>
              <a:spcBef>
                <a:spcPts val="100"/>
              </a:spcBef>
              <a:tabLst>
                <a:tab pos="354965" algn="l"/>
                <a:tab pos="1101725" algn="l"/>
                <a:tab pos="1557655" algn="l"/>
                <a:tab pos="2555875" algn="l"/>
                <a:tab pos="3677920" algn="l"/>
                <a:tab pos="4542155" algn="l"/>
              </a:tabLst>
            </a:pPr>
            <a:r>
              <a:rPr lang="en-GB" sz="1900" spc="114" dirty="0">
                <a:solidFill>
                  <a:srgbClr val="4471C4"/>
                </a:solidFill>
                <a:latin typeface="Lucida Sans Unicode"/>
                <a:cs typeface="Lucida Sans Unicode"/>
              </a:rPr>
              <a:t>▶</a:t>
            </a:r>
            <a:r>
              <a:rPr lang="en-GB" sz="1900" dirty="0">
                <a:solidFill>
                  <a:srgbClr val="4471C4"/>
                </a:solidFill>
                <a:latin typeface="Lucida Sans Unicode"/>
                <a:cs typeface="Lucida Sans Unicode"/>
              </a:rPr>
              <a:t>	</a:t>
            </a:r>
            <a:r>
              <a:rPr sz="2400" spc="-20" dirty="0">
                <a:latin typeface="Calibri"/>
                <a:cs typeface="Calibri"/>
              </a:rPr>
              <a:t>Lack</a:t>
            </a:r>
            <a:r>
              <a:rPr sz="2400" dirty="0">
                <a:latin typeface="Calibri"/>
                <a:cs typeface="Calibri"/>
              </a:rPr>
              <a:t>	</a:t>
            </a:r>
            <a:r>
              <a:rPr sz="2400" spc="-25" dirty="0">
                <a:latin typeface="Calibri"/>
                <a:cs typeface="Calibri"/>
              </a:rPr>
              <a:t>of</a:t>
            </a:r>
            <a:r>
              <a:rPr sz="2400" dirty="0">
                <a:latin typeface="Calibri"/>
                <a:cs typeface="Calibri"/>
              </a:rPr>
              <a:t>	</a:t>
            </a:r>
            <a:r>
              <a:rPr sz="2400" spc="-10" dirty="0">
                <a:latin typeface="Calibri"/>
                <a:cs typeface="Calibri"/>
              </a:rPr>
              <a:t>Clarity</a:t>
            </a:r>
            <a:r>
              <a:rPr sz="2400" dirty="0">
                <a:latin typeface="Calibri"/>
                <a:cs typeface="Calibri"/>
              </a:rPr>
              <a:t>	</a:t>
            </a:r>
            <a:r>
              <a:rPr sz="2400" spc="-10" dirty="0">
                <a:latin typeface="Calibri"/>
                <a:cs typeface="Calibri"/>
              </a:rPr>
              <a:t>Around</a:t>
            </a:r>
            <a:r>
              <a:rPr sz="2400" dirty="0">
                <a:latin typeface="Calibri"/>
                <a:cs typeface="Calibri"/>
              </a:rPr>
              <a:t>	</a:t>
            </a:r>
            <a:r>
              <a:rPr sz="2400" spc="-10" dirty="0">
                <a:latin typeface="Calibri"/>
                <a:cs typeface="Calibri"/>
              </a:rPr>
              <a:t>Roles</a:t>
            </a:r>
            <a:r>
              <a:rPr sz="2400" dirty="0">
                <a:latin typeface="Calibri"/>
                <a:cs typeface="Calibri"/>
              </a:rPr>
              <a:t>	</a:t>
            </a:r>
            <a:r>
              <a:rPr sz="2400" spc="-25" dirty="0">
                <a:latin typeface="Calibri"/>
                <a:cs typeface="Calibri"/>
              </a:rPr>
              <a:t>and </a:t>
            </a:r>
            <a:r>
              <a:rPr sz="2400" spc="-10" dirty="0">
                <a:latin typeface="Calibri"/>
                <a:cs typeface="Calibri"/>
              </a:rPr>
              <a:t>Responsibilities</a:t>
            </a:r>
            <a:endParaRPr sz="2400" dirty="0">
              <a:latin typeface="Calibri"/>
              <a:cs typeface="Calibri"/>
            </a:endParaRPr>
          </a:p>
          <a:p>
            <a:pPr marL="12700">
              <a:lnSpc>
                <a:spcPct val="100000"/>
              </a:lnSpc>
              <a:spcBef>
                <a:spcPts val="2435"/>
              </a:spcBef>
              <a:tabLst>
                <a:tab pos="354965" algn="l"/>
              </a:tabLst>
            </a:pPr>
            <a:r>
              <a:rPr lang="en-GB"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spc="-10" dirty="0">
                <a:latin typeface="Calibri"/>
                <a:cs typeface="Calibri"/>
              </a:rPr>
              <a:t>Potential</a:t>
            </a:r>
            <a:r>
              <a:rPr sz="2400" spc="-50" dirty="0">
                <a:latin typeface="Calibri"/>
                <a:cs typeface="Calibri"/>
              </a:rPr>
              <a:t> </a:t>
            </a:r>
            <a:r>
              <a:rPr sz="2400" dirty="0">
                <a:latin typeface="Calibri"/>
                <a:cs typeface="Calibri"/>
              </a:rPr>
              <a:t>Conflict</a:t>
            </a:r>
            <a:r>
              <a:rPr sz="2400" spc="-45" dirty="0">
                <a:latin typeface="Calibri"/>
                <a:cs typeface="Calibri"/>
              </a:rPr>
              <a:t> </a:t>
            </a:r>
            <a:r>
              <a:rPr sz="2400" dirty="0">
                <a:latin typeface="Calibri"/>
                <a:cs typeface="Calibri"/>
              </a:rPr>
              <a:t>in</a:t>
            </a:r>
            <a:r>
              <a:rPr sz="2400" spc="-45" dirty="0">
                <a:latin typeface="Calibri"/>
                <a:cs typeface="Calibri"/>
              </a:rPr>
              <a:t> </a:t>
            </a:r>
            <a:r>
              <a:rPr sz="2400" spc="-10" dirty="0">
                <a:latin typeface="Calibri"/>
                <a:cs typeface="Calibri"/>
              </a:rPr>
              <a:t>Management</a:t>
            </a:r>
            <a:endParaRPr sz="2400" dirty="0">
              <a:latin typeface="Calibri"/>
              <a:cs typeface="Calibri"/>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257937"/>
            <a:ext cx="4050665" cy="696595"/>
          </a:xfrm>
          <a:prstGeom prst="rect">
            <a:avLst/>
          </a:prstGeom>
        </p:spPr>
        <p:txBody>
          <a:bodyPr vert="horz" wrap="square" lIns="0" tIns="12700" rIns="0" bIns="0" rtlCol="0">
            <a:spAutoFit/>
          </a:bodyPr>
          <a:lstStyle/>
          <a:p>
            <a:pPr marL="12700">
              <a:lnSpc>
                <a:spcPct val="100000"/>
              </a:lnSpc>
              <a:spcBef>
                <a:spcPts val="100"/>
              </a:spcBef>
            </a:pPr>
            <a:r>
              <a:rPr dirty="0"/>
              <a:t>Business </a:t>
            </a:r>
            <a:r>
              <a:rPr spc="-10" dirty="0"/>
              <a:t>Function</a:t>
            </a:r>
          </a:p>
        </p:txBody>
      </p:sp>
      <p:sp>
        <p:nvSpPr>
          <p:cNvPr id="3" name="object 3"/>
          <p:cNvSpPr txBox="1"/>
          <p:nvPr/>
        </p:nvSpPr>
        <p:spPr>
          <a:xfrm>
            <a:off x="6175375" y="2373629"/>
            <a:ext cx="3223895" cy="391160"/>
          </a:xfrm>
          <a:prstGeom prst="rect">
            <a:avLst/>
          </a:prstGeom>
        </p:spPr>
        <p:txBody>
          <a:bodyPr vert="horz" wrap="square" lIns="0" tIns="12700" rIns="0" bIns="0" rtlCol="0">
            <a:spAutoFit/>
          </a:bodyPr>
          <a:lstStyle/>
          <a:p>
            <a:pPr marL="12700">
              <a:lnSpc>
                <a:spcPct val="100000"/>
              </a:lnSpc>
              <a:spcBef>
                <a:spcPts val="100"/>
              </a:spcBef>
              <a:tabLst>
                <a:tab pos="355600"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dirty="0">
                <a:latin typeface="Calibri"/>
                <a:cs typeface="Calibri"/>
              </a:rPr>
              <a:t>Production</a:t>
            </a:r>
            <a:r>
              <a:rPr sz="2400" spc="-80" dirty="0">
                <a:latin typeface="Calibri"/>
                <a:cs typeface="Calibri"/>
              </a:rPr>
              <a:t> </a:t>
            </a:r>
            <a:r>
              <a:rPr sz="2400" dirty="0">
                <a:latin typeface="Calibri"/>
                <a:cs typeface="Calibri"/>
              </a:rPr>
              <a:t>and</a:t>
            </a:r>
            <a:r>
              <a:rPr sz="2400" spc="-70" dirty="0">
                <a:latin typeface="Calibri"/>
                <a:cs typeface="Calibri"/>
              </a:rPr>
              <a:t> </a:t>
            </a:r>
            <a:r>
              <a:rPr sz="2400" spc="-10" dirty="0">
                <a:latin typeface="Calibri"/>
                <a:cs typeface="Calibri"/>
              </a:rPr>
              <a:t>Quality</a:t>
            </a:r>
            <a:endParaRPr sz="2400">
              <a:latin typeface="Calibri"/>
              <a:cs typeface="Calibri"/>
            </a:endParaRPr>
          </a:p>
        </p:txBody>
      </p:sp>
      <p:sp>
        <p:nvSpPr>
          <p:cNvPr id="4" name="object 4"/>
          <p:cNvSpPr txBox="1"/>
          <p:nvPr/>
        </p:nvSpPr>
        <p:spPr>
          <a:xfrm>
            <a:off x="6175375" y="3085033"/>
            <a:ext cx="1327785" cy="391795"/>
          </a:xfrm>
          <a:prstGeom prst="rect">
            <a:avLst/>
          </a:prstGeom>
        </p:spPr>
        <p:txBody>
          <a:bodyPr vert="horz" wrap="square" lIns="0" tIns="12700" rIns="0" bIns="0" rtlCol="0">
            <a:spAutoFit/>
          </a:bodyPr>
          <a:lstStyle/>
          <a:p>
            <a:pPr marL="12700">
              <a:lnSpc>
                <a:spcPct val="100000"/>
              </a:lnSpc>
              <a:spcBef>
                <a:spcPts val="100"/>
              </a:spcBef>
              <a:tabLst>
                <a:tab pos="355600"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spc="-10" dirty="0">
                <a:latin typeface="Calibri"/>
                <a:cs typeface="Calibri"/>
              </a:rPr>
              <a:t>Finance</a:t>
            </a:r>
            <a:endParaRPr sz="2400">
              <a:latin typeface="Calibri"/>
              <a:cs typeface="Calibri"/>
            </a:endParaRPr>
          </a:p>
        </p:txBody>
      </p:sp>
      <p:sp>
        <p:nvSpPr>
          <p:cNvPr id="5" name="object 5"/>
          <p:cNvSpPr txBox="1"/>
          <p:nvPr/>
        </p:nvSpPr>
        <p:spPr>
          <a:xfrm>
            <a:off x="6175375" y="3798823"/>
            <a:ext cx="2526030" cy="391160"/>
          </a:xfrm>
          <a:prstGeom prst="rect">
            <a:avLst/>
          </a:prstGeom>
        </p:spPr>
        <p:txBody>
          <a:bodyPr vert="horz" wrap="square" lIns="0" tIns="12700" rIns="0" bIns="0" rtlCol="0">
            <a:spAutoFit/>
          </a:bodyPr>
          <a:lstStyle/>
          <a:p>
            <a:pPr marL="12700">
              <a:lnSpc>
                <a:spcPct val="100000"/>
              </a:lnSpc>
              <a:spcBef>
                <a:spcPts val="100"/>
              </a:spcBef>
              <a:tabLst>
                <a:tab pos="355600"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dirty="0">
                <a:latin typeface="Calibri"/>
                <a:cs typeface="Calibri"/>
              </a:rPr>
              <a:t>Customer</a:t>
            </a:r>
            <a:r>
              <a:rPr sz="2400" spc="-85" dirty="0">
                <a:latin typeface="Calibri"/>
                <a:cs typeface="Calibri"/>
              </a:rPr>
              <a:t> </a:t>
            </a:r>
            <a:r>
              <a:rPr sz="2400" spc="-10" dirty="0">
                <a:latin typeface="Calibri"/>
                <a:cs typeface="Calibri"/>
              </a:rPr>
              <a:t>Service</a:t>
            </a:r>
            <a:endParaRPr sz="2400">
              <a:latin typeface="Calibri"/>
              <a:cs typeface="Calibri"/>
            </a:endParaRPr>
          </a:p>
        </p:txBody>
      </p:sp>
      <p:sp>
        <p:nvSpPr>
          <p:cNvPr id="6" name="object 6"/>
          <p:cNvSpPr txBox="1"/>
          <p:nvPr/>
        </p:nvSpPr>
        <p:spPr>
          <a:xfrm>
            <a:off x="6175375" y="4510785"/>
            <a:ext cx="593090" cy="391160"/>
          </a:xfrm>
          <a:prstGeom prst="rect">
            <a:avLst/>
          </a:prstGeom>
        </p:spPr>
        <p:txBody>
          <a:bodyPr vert="horz" wrap="square" lIns="0" tIns="12700" rIns="0" bIns="0" rtlCol="0">
            <a:spAutoFit/>
          </a:bodyPr>
          <a:lstStyle/>
          <a:p>
            <a:pPr marL="12700">
              <a:lnSpc>
                <a:spcPct val="100000"/>
              </a:lnSpc>
              <a:spcBef>
                <a:spcPts val="100"/>
              </a:spcBef>
              <a:tabLst>
                <a:tab pos="355600"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spc="-25" dirty="0">
                <a:latin typeface="Calibri"/>
                <a:cs typeface="Calibri"/>
              </a:rPr>
              <a:t>IT</a:t>
            </a:r>
            <a:endParaRPr sz="2400">
              <a:latin typeface="Calibri"/>
              <a:cs typeface="Calibri"/>
            </a:endParaRPr>
          </a:p>
        </p:txBody>
      </p:sp>
      <p:sp>
        <p:nvSpPr>
          <p:cNvPr id="7" name="object 7"/>
          <p:cNvSpPr txBox="1"/>
          <p:nvPr/>
        </p:nvSpPr>
        <p:spPr>
          <a:xfrm>
            <a:off x="6175375" y="5222494"/>
            <a:ext cx="2203450" cy="391160"/>
          </a:xfrm>
          <a:prstGeom prst="rect">
            <a:avLst/>
          </a:prstGeom>
        </p:spPr>
        <p:txBody>
          <a:bodyPr vert="horz" wrap="square" lIns="0" tIns="12700" rIns="0" bIns="0" rtlCol="0">
            <a:spAutoFit/>
          </a:bodyPr>
          <a:lstStyle/>
          <a:p>
            <a:pPr marL="12700">
              <a:lnSpc>
                <a:spcPct val="100000"/>
              </a:lnSpc>
              <a:spcBef>
                <a:spcPts val="100"/>
              </a:spcBef>
              <a:tabLst>
                <a:tab pos="355600" algn="l"/>
              </a:tabLst>
            </a:pPr>
            <a:r>
              <a:rPr sz="1900" spc="114" dirty="0">
                <a:solidFill>
                  <a:srgbClr val="4471C4"/>
                </a:solidFill>
                <a:latin typeface="Lucida Sans Unicode"/>
                <a:cs typeface="Lucida Sans Unicode"/>
              </a:rPr>
              <a:t>▶</a:t>
            </a:r>
            <a:r>
              <a:rPr sz="1900" dirty="0">
                <a:solidFill>
                  <a:srgbClr val="4471C4"/>
                </a:solidFill>
                <a:latin typeface="Lucida Sans Unicode"/>
                <a:cs typeface="Lucida Sans Unicode"/>
              </a:rPr>
              <a:t>	</a:t>
            </a:r>
            <a:r>
              <a:rPr sz="2400" spc="-10" dirty="0">
                <a:latin typeface="Calibri"/>
                <a:cs typeface="Calibri"/>
              </a:rPr>
              <a:t>Administration</a:t>
            </a:r>
            <a:endParaRPr sz="2400">
              <a:latin typeface="Calibri"/>
              <a:cs typeface="Calibri"/>
            </a:endParaRPr>
          </a:p>
        </p:txBody>
      </p:sp>
      <p:sp>
        <p:nvSpPr>
          <p:cNvPr id="8" name="object 8"/>
          <p:cNvSpPr txBox="1"/>
          <p:nvPr/>
        </p:nvSpPr>
        <p:spPr>
          <a:xfrm>
            <a:off x="916939" y="1081278"/>
            <a:ext cx="10588625" cy="1122680"/>
          </a:xfrm>
          <a:prstGeom prst="rect">
            <a:avLst/>
          </a:prstGeom>
        </p:spPr>
        <p:txBody>
          <a:bodyPr vert="horz" wrap="square" lIns="0" tIns="12700" rIns="0" bIns="0" rtlCol="0">
            <a:spAutoFit/>
          </a:bodyPr>
          <a:lstStyle/>
          <a:p>
            <a:pPr marL="12700" marR="5080">
              <a:lnSpc>
                <a:spcPct val="150000"/>
              </a:lnSpc>
              <a:spcBef>
                <a:spcPts val="100"/>
              </a:spcBef>
            </a:pPr>
            <a:r>
              <a:rPr sz="2400" b="1" dirty="0">
                <a:latin typeface="Calibri"/>
                <a:cs typeface="Calibri"/>
              </a:rPr>
              <a:t>Business</a:t>
            </a:r>
            <a:r>
              <a:rPr sz="2400" b="1" spc="-35" dirty="0">
                <a:latin typeface="Calibri"/>
                <a:cs typeface="Calibri"/>
              </a:rPr>
              <a:t> </a:t>
            </a:r>
            <a:r>
              <a:rPr sz="2400" b="1" dirty="0">
                <a:latin typeface="Calibri"/>
                <a:cs typeface="Calibri"/>
              </a:rPr>
              <a:t>functions</a:t>
            </a:r>
            <a:r>
              <a:rPr sz="2400" b="1" spc="-50" dirty="0">
                <a:latin typeface="Calibri"/>
                <a:cs typeface="Calibri"/>
              </a:rPr>
              <a:t> </a:t>
            </a:r>
            <a:r>
              <a:rPr sz="2400" dirty="0">
                <a:latin typeface="Calibri"/>
                <a:cs typeface="Calibri"/>
              </a:rPr>
              <a:t>are</a:t>
            </a:r>
            <a:r>
              <a:rPr sz="2400" spc="-35" dirty="0">
                <a:latin typeface="Calibri"/>
                <a:cs typeface="Calibri"/>
              </a:rPr>
              <a:t> </a:t>
            </a:r>
            <a:r>
              <a:rPr sz="2400" dirty="0">
                <a:latin typeface="Calibri"/>
                <a:cs typeface="Calibri"/>
              </a:rPr>
              <a:t>the</a:t>
            </a:r>
            <a:r>
              <a:rPr sz="2400" spc="-45" dirty="0">
                <a:latin typeface="Calibri"/>
                <a:cs typeface="Calibri"/>
              </a:rPr>
              <a:t> </a:t>
            </a:r>
            <a:r>
              <a:rPr sz="2400" dirty="0">
                <a:latin typeface="Calibri"/>
                <a:cs typeface="Calibri"/>
              </a:rPr>
              <a:t>activities</a:t>
            </a:r>
            <a:r>
              <a:rPr sz="2400" spc="-50" dirty="0">
                <a:latin typeface="Calibri"/>
                <a:cs typeface="Calibri"/>
              </a:rPr>
              <a:t> </a:t>
            </a:r>
            <a:r>
              <a:rPr sz="2400" dirty="0">
                <a:latin typeface="Calibri"/>
                <a:cs typeface="Calibri"/>
              </a:rPr>
              <a:t>carried</a:t>
            </a:r>
            <a:r>
              <a:rPr sz="2400" spc="-50" dirty="0">
                <a:latin typeface="Calibri"/>
                <a:cs typeface="Calibri"/>
              </a:rPr>
              <a:t> </a:t>
            </a:r>
            <a:r>
              <a:rPr sz="2400" dirty="0">
                <a:latin typeface="Calibri"/>
                <a:cs typeface="Calibri"/>
              </a:rPr>
              <a:t>out</a:t>
            </a:r>
            <a:r>
              <a:rPr sz="2400" spc="-55" dirty="0">
                <a:latin typeface="Calibri"/>
                <a:cs typeface="Calibri"/>
              </a:rPr>
              <a:t> </a:t>
            </a:r>
            <a:r>
              <a:rPr sz="2400" dirty="0">
                <a:latin typeface="Calibri"/>
                <a:cs typeface="Calibri"/>
              </a:rPr>
              <a:t>by</a:t>
            </a:r>
            <a:r>
              <a:rPr sz="2400" spc="-50" dirty="0">
                <a:latin typeface="Calibri"/>
                <a:cs typeface="Calibri"/>
              </a:rPr>
              <a:t> </a:t>
            </a:r>
            <a:r>
              <a:rPr sz="2400" dirty="0">
                <a:latin typeface="Calibri"/>
                <a:cs typeface="Calibri"/>
              </a:rPr>
              <a:t>an</a:t>
            </a:r>
            <a:r>
              <a:rPr sz="2400" spc="-50" dirty="0">
                <a:latin typeface="Calibri"/>
                <a:cs typeface="Calibri"/>
              </a:rPr>
              <a:t> </a:t>
            </a:r>
            <a:r>
              <a:rPr sz="2400" u="sng" dirty="0">
                <a:uFill>
                  <a:solidFill>
                    <a:srgbClr val="000000"/>
                  </a:solidFill>
                </a:uFill>
                <a:latin typeface="Calibri"/>
                <a:cs typeface="Calibri"/>
                <a:hlinkClick r:id="rId2"/>
              </a:rPr>
              <a:t>enterprise</a:t>
            </a:r>
            <a:r>
              <a:rPr sz="2400" dirty="0">
                <a:latin typeface="Calibri"/>
                <a:cs typeface="Calibri"/>
              </a:rPr>
              <a:t>;</a:t>
            </a:r>
            <a:r>
              <a:rPr sz="2400" spc="-45" dirty="0">
                <a:latin typeface="Calibri"/>
                <a:cs typeface="Calibri"/>
              </a:rPr>
              <a:t> </a:t>
            </a:r>
            <a:r>
              <a:rPr sz="2400" dirty="0">
                <a:latin typeface="Calibri"/>
                <a:cs typeface="Calibri"/>
              </a:rPr>
              <a:t>they</a:t>
            </a:r>
            <a:r>
              <a:rPr sz="2400" spc="-45" dirty="0">
                <a:latin typeface="Calibri"/>
                <a:cs typeface="Calibri"/>
              </a:rPr>
              <a:t> </a:t>
            </a:r>
            <a:r>
              <a:rPr sz="2400" dirty="0">
                <a:latin typeface="Calibri"/>
                <a:cs typeface="Calibri"/>
              </a:rPr>
              <a:t>can</a:t>
            </a:r>
            <a:r>
              <a:rPr sz="2400" spc="-45" dirty="0">
                <a:latin typeface="Calibri"/>
                <a:cs typeface="Calibri"/>
              </a:rPr>
              <a:t> </a:t>
            </a:r>
            <a:r>
              <a:rPr sz="2400" dirty="0">
                <a:latin typeface="Calibri"/>
                <a:cs typeface="Calibri"/>
              </a:rPr>
              <a:t>be</a:t>
            </a:r>
            <a:r>
              <a:rPr sz="2400" spc="-50" dirty="0">
                <a:latin typeface="Calibri"/>
                <a:cs typeface="Calibri"/>
              </a:rPr>
              <a:t> </a:t>
            </a:r>
            <a:r>
              <a:rPr sz="2400" spc="-10" dirty="0">
                <a:latin typeface="Calibri"/>
                <a:cs typeface="Calibri"/>
              </a:rPr>
              <a:t>divided </a:t>
            </a:r>
            <a:r>
              <a:rPr sz="2400" dirty="0">
                <a:latin typeface="Calibri"/>
                <a:cs typeface="Calibri"/>
              </a:rPr>
              <a:t>into</a:t>
            </a:r>
            <a:r>
              <a:rPr sz="2400" spc="-60" dirty="0">
                <a:latin typeface="Calibri"/>
                <a:cs typeface="Calibri"/>
              </a:rPr>
              <a:t> </a:t>
            </a:r>
            <a:r>
              <a:rPr sz="2400" dirty="0">
                <a:latin typeface="Calibri"/>
                <a:cs typeface="Calibri"/>
              </a:rPr>
              <a:t>core</a:t>
            </a:r>
            <a:r>
              <a:rPr sz="2400" spc="-50" dirty="0">
                <a:latin typeface="Calibri"/>
                <a:cs typeface="Calibri"/>
              </a:rPr>
              <a:t> </a:t>
            </a:r>
            <a:r>
              <a:rPr sz="2400" dirty="0">
                <a:latin typeface="Calibri"/>
                <a:cs typeface="Calibri"/>
              </a:rPr>
              <a:t>functions</a:t>
            </a:r>
            <a:r>
              <a:rPr sz="2400" spc="-65" dirty="0">
                <a:latin typeface="Calibri"/>
                <a:cs typeface="Calibri"/>
              </a:rPr>
              <a:t> </a:t>
            </a:r>
            <a:r>
              <a:rPr sz="2400" dirty="0">
                <a:latin typeface="Calibri"/>
                <a:cs typeface="Calibri"/>
              </a:rPr>
              <a:t>and</a:t>
            </a:r>
            <a:r>
              <a:rPr sz="2400" spc="-50" dirty="0">
                <a:latin typeface="Calibri"/>
                <a:cs typeface="Calibri"/>
              </a:rPr>
              <a:t> </a:t>
            </a:r>
            <a:r>
              <a:rPr sz="2400" dirty="0">
                <a:latin typeface="Calibri"/>
                <a:cs typeface="Calibri"/>
              </a:rPr>
              <a:t>support</a:t>
            </a:r>
            <a:r>
              <a:rPr sz="2400" spc="-55" dirty="0">
                <a:latin typeface="Calibri"/>
                <a:cs typeface="Calibri"/>
              </a:rPr>
              <a:t> </a:t>
            </a:r>
            <a:r>
              <a:rPr sz="2400" spc="-10" dirty="0">
                <a:latin typeface="Calibri"/>
                <a:cs typeface="Calibri"/>
              </a:rPr>
              <a:t>functions.</a:t>
            </a:r>
            <a:endParaRPr sz="2400">
              <a:latin typeface="Calibri"/>
              <a:cs typeface="Calibri"/>
            </a:endParaRPr>
          </a:p>
        </p:txBody>
      </p:sp>
      <p:sp>
        <p:nvSpPr>
          <p:cNvPr id="9" name="object 9"/>
          <p:cNvSpPr txBox="1"/>
          <p:nvPr/>
        </p:nvSpPr>
        <p:spPr>
          <a:xfrm>
            <a:off x="1039469" y="2434844"/>
            <a:ext cx="2593975" cy="391160"/>
          </a:xfrm>
          <a:prstGeom prst="rect">
            <a:avLst/>
          </a:prstGeom>
        </p:spPr>
        <p:txBody>
          <a:bodyPr vert="horz" wrap="square" lIns="0" tIns="12700" rIns="0" bIns="0" rtlCol="0">
            <a:spAutoFit/>
          </a:bodyPr>
          <a:lstStyle/>
          <a:p>
            <a:pPr marL="354965" indent="-342265">
              <a:lnSpc>
                <a:spcPct val="100000"/>
              </a:lnSpc>
              <a:spcBef>
                <a:spcPts val="100"/>
              </a:spcBef>
              <a:buClr>
                <a:srgbClr val="4471C4"/>
              </a:buClr>
              <a:buSzPct val="79166"/>
              <a:buFont typeface="Wingdings"/>
              <a:buChar char=""/>
              <a:tabLst>
                <a:tab pos="354965" algn="l"/>
              </a:tabLst>
            </a:pPr>
            <a:r>
              <a:rPr sz="2400" dirty="0">
                <a:latin typeface="Calibri"/>
                <a:cs typeface="Calibri"/>
              </a:rPr>
              <a:t>Human</a:t>
            </a:r>
            <a:r>
              <a:rPr sz="2400" spc="-90" dirty="0">
                <a:latin typeface="Calibri"/>
                <a:cs typeface="Calibri"/>
              </a:rPr>
              <a:t> </a:t>
            </a:r>
            <a:r>
              <a:rPr sz="2400" spc="-10" dirty="0">
                <a:latin typeface="Calibri"/>
                <a:cs typeface="Calibri"/>
              </a:rPr>
              <a:t>Resources</a:t>
            </a:r>
            <a:endParaRPr sz="2400">
              <a:latin typeface="Calibri"/>
              <a:cs typeface="Calibri"/>
            </a:endParaRPr>
          </a:p>
        </p:txBody>
      </p:sp>
      <p:sp>
        <p:nvSpPr>
          <p:cNvPr id="10" name="object 10"/>
          <p:cNvSpPr txBox="1"/>
          <p:nvPr/>
        </p:nvSpPr>
        <p:spPr>
          <a:xfrm>
            <a:off x="1039469" y="3146247"/>
            <a:ext cx="3762375" cy="391795"/>
          </a:xfrm>
          <a:prstGeom prst="rect">
            <a:avLst/>
          </a:prstGeom>
        </p:spPr>
        <p:txBody>
          <a:bodyPr vert="horz" wrap="square" lIns="0" tIns="12700" rIns="0" bIns="0" rtlCol="0">
            <a:spAutoFit/>
          </a:bodyPr>
          <a:lstStyle/>
          <a:p>
            <a:pPr marL="354965" indent="-342265">
              <a:lnSpc>
                <a:spcPct val="100000"/>
              </a:lnSpc>
              <a:spcBef>
                <a:spcPts val="100"/>
              </a:spcBef>
              <a:buClr>
                <a:srgbClr val="4471C4"/>
              </a:buClr>
              <a:buSzPct val="79166"/>
              <a:buFont typeface="Wingdings"/>
              <a:buChar char=""/>
              <a:tabLst>
                <a:tab pos="354965" algn="l"/>
              </a:tabLst>
            </a:pPr>
            <a:r>
              <a:rPr sz="2400" spc="-10" dirty="0">
                <a:latin typeface="Calibri"/>
                <a:cs typeface="Calibri"/>
              </a:rPr>
              <a:t>Research</a:t>
            </a:r>
            <a:r>
              <a:rPr sz="2400" spc="-55" dirty="0">
                <a:latin typeface="Calibri"/>
                <a:cs typeface="Calibri"/>
              </a:rPr>
              <a:t> </a:t>
            </a:r>
            <a:r>
              <a:rPr sz="2400" dirty="0">
                <a:latin typeface="Calibri"/>
                <a:cs typeface="Calibri"/>
              </a:rPr>
              <a:t>and</a:t>
            </a:r>
            <a:r>
              <a:rPr sz="2400" spc="-30" dirty="0">
                <a:latin typeface="Calibri"/>
                <a:cs typeface="Calibri"/>
              </a:rPr>
              <a:t> </a:t>
            </a:r>
            <a:r>
              <a:rPr sz="2400" spc="-10" dirty="0">
                <a:latin typeface="Calibri"/>
                <a:cs typeface="Calibri"/>
              </a:rPr>
              <a:t>Development</a:t>
            </a:r>
            <a:endParaRPr sz="2400">
              <a:latin typeface="Calibri"/>
              <a:cs typeface="Calibri"/>
            </a:endParaRPr>
          </a:p>
        </p:txBody>
      </p:sp>
      <p:sp>
        <p:nvSpPr>
          <p:cNvPr id="11" name="object 11"/>
          <p:cNvSpPr txBox="1"/>
          <p:nvPr/>
        </p:nvSpPr>
        <p:spPr>
          <a:xfrm>
            <a:off x="1039469" y="3860038"/>
            <a:ext cx="996950" cy="391160"/>
          </a:xfrm>
          <a:prstGeom prst="rect">
            <a:avLst/>
          </a:prstGeom>
        </p:spPr>
        <p:txBody>
          <a:bodyPr vert="horz" wrap="square" lIns="0" tIns="12700" rIns="0" bIns="0" rtlCol="0">
            <a:spAutoFit/>
          </a:bodyPr>
          <a:lstStyle/>
          <a:p>
            <a:pPr marL="354965" indent="-342265">
              <a:lnSpc>
                <a:spcPct val="100000"/>
              </a:lnSpc>
              <a:spcBef>
                <a:spcPts val="100"/>
              </a:spcBef>
              <a:buClr>
                <a:srgbClr val="4471C4"/>
              </a:buClr>
              <a:buSzPct val="79166"/>
              <a:buFont typeface="Wingdings"/>
              <a:buChar char=""/>
              <a:tabLst>
                <a:tab pos="354965" algn="l"/>
              </a:tabLst>
            </a:pPr>
            <a:r>
              <a:rPr sz="2400" spc="-10" dirty="0">
                <a:latin typeface="Calibri"/>
                <a:cs typeface="Calibri"/>
              </a:rPr>
              <a:t>Sales</a:t>
            </a:r>
            <a:endParaRPr sz="2400">
              <a:latin typeface="Calibri"/>
              <a:cs typeface="Calibri"/>
            </a:endParaRPr>
          </a:p>
        </p:txBody>
      </p:sp>
      <p:sp>
        <p:nvSpPr>
          <p:cNvPr id="12" name="object 12"/>
          <p:cNvSpPr txBox="1"/>
          <p:nvPr/>
        </p:nvSpPr>
        <p:spPr>
          <a:xfrm>
            <a:off x="1039469" y="4572127"/>
            <a:ext cx="1639570" cy="391160"/>
          </a:xfrm>
          <a:prstGeom prst="rect">
            <a:avLst/>
          </a:prstGeom>
        </p:spPr>
        <p:txBody>
          <a:bodyPr vert="horz" wrap="square" lIns="0" tIns="12700" rIns="0" bIns="0" rtlCol="0">
            <a:spAutoFit/>
          </a:bodyPr>
          <a:lstStyle/>
          <a:p>
            <a:pPr marL="354965" indent="-342265">
              <a:lnSpc>
                <a:spcPct val="100000"/>
              </a:lnSpc>
              <a:spcBef>
                <a:spcPts val="100"/>
              </a:spcBef>
              <a:buClr>
                <a:srgbClr val="4471C4"/>
              </a:buClr>
              <a:buSzPct val="79166"/>
              <a:buFont typeface="Wingdings"/>
              <a:buChar char=""/>
              <a:tabLst>
                <a:tab pos="354965" algn="l"/>
              </a:tabLst>
            </a:pPr>
            <a:r>
              <a:rPr sz="2400" spc="-10" dirty="0">
                <a:latin typeface="Calibri"/>
                <a:cs typeface="Calibri"/>
              </a:rPr>
              <a:t>Marketing</a:t>
            </a:r>
            <a:endParaRPr sz="2400">
              <a:latin typeface="Calibri"/>
              <a:cs typeface="Calibri"/>
            </a:endParaRPr>
          </a:p>
        </p:txBody>
      </p:sp>
      <p:sp>
        <p:nvSpPr>
          <p:cNvPr id="13" name="object 13"/>
          <p:cNvSpPr txBox="1"/>
          <p:nvPr/>
        </p:nvSpPr>
        <p:spPr>
          <a:xfrm>
            <a:off x="1039469" y="5283809"/>
            <a:ext cx="1716405" cy="391160"/>
          </a:xfrm>
          <a:prstGeom prst="rect">
            <a:avLst/>
          </a:prstGeom>
        </p:spPr>
        <p:txBody>
          <a:bodyPr vert="horz" wrap="square" lIns="0" tIns="12700" rIns="0" bIns="0" rtlCol="0">
            <a:spAutoFit/>
          </a:bodyPr>
          <a:lstStyle/>
          <a:p>
            <a:pPr marL="354965" indent="-342265">
              <a:lnSpc>
                <a:spcPct val="100000"/>
              </a:lnSpc>
              <a:spcBef>
                <a:spcPts val="100"/>
              </a:spcBef>
              <a:buClr>
                <a:srgbClr val="4471C4"/>
              </a:buClr>
              <a:buSzPct val="79166"/>
              <a:buFont typeface="Wingdings"/>
              <a:buChar char=""/>
              <a:tabLst>
                <a:tab pos="354965" algn="l"/>
              </a:tabLst>
            </a:pPr>
            <a:r>
              <a:rPr sz="2400" spc="-10" dirty="0">
                <a:latin typeface="Calibri"/>
                <a:cs typeface="Calibri"/>
              </a:rPr>
              <a:t>Purchasing</a:t>
            </a:r>
            <a:endParaRPr sz="2400">
              <a:latin typeface="Calibri"/>
              <a:cs typeface="Calibri"/>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826F8-DF73-4730-18C4-D1276691AF63}"/>
              </a:ext>
            </a:extLst>
          </p:cNvPr>
          <p:cNvSpPr>
            <a:spLocks noGrp="1"/>
          </p:cNvSpPr>
          <p:nvPr>
            <p:ph type="title"/>
          </p:nvPr>
        </p:nvSpPr>
        <p:spPr>
          <a:xfrm>
            <a:off x="152400" y="149423"/>
            <a:ext cx="10358120" cy="615553"/>
          </a:xfrm>
        </p:spPr>
        <p:txBody>
          <a:bodyPr/>
          <a:lstStyle/>
          <a:p>
            <a:r>
              <a:rPr lang="en-GB" sz="4000" b="1" dirty="0">
                <a:latin typeface="Calibri" panose="020F0502020204030204" pitchFamily="34" charset="0"/>
                <a:ea typeface="Calibri" panose="020F0502020204030204" pitchFamily="34" charset="0"/>
                <a:cs typeface="Calibri" panose="020F0502020204030204" pitchFamily="34" charset="0"/>
              </a:rPr>
              <a:t>Holacracy </a:t>
            </a:r>
          </a:p>
        </p:txBody>
      </p:sp>
      <p:sp>
        <p:nvSpPr>
          <p:cNvPr id="3" name="Text Placeholder 2">
            <a:extLst>
              <a:ext uri="{FF2B5EF4-FFF2-40B4-BE49-F238E27FC236}">
                <a16:creationId xmlns:a16="http://schemas.microsoft.com/office/drawing/2014/main" id="{ECE3E9DF-2621-3F39-4ED6-EE0C0F4E015C}"/>
              </a:ext>
            </a:extLst>
          </p:cNvPr>
          <p:cNvSpPr>
            <a:spLocks noGrp="1"/>
          </p:cNvSpPr>
          <p:nvPr>
            <p:ph type="body" idx="1"/>
          </p:nvPr>
        </p:nvSpPr>
        <p:spPr>
          <a:xfrm>
            <a:off x="152400" y="770419"/>
            <a:ext cx="11506200" cy="5109091"/>
          </a:xfrm>
        </p:spPr>
        <p:txBody>
          <a:bodyPr/>
          <a:lstStyle/>
          <a:p>
            <a:r>
              <a:rPr lang="en-GB" dirty="0"/>
              <a:t>What is Holacracy? </a:t>
            </a:r>
          </a:p>
          <a:p>
            <a:endParaRPr lang="en-GB" dirty="0"/>
          </a:p>
          <a:p>
            <a:r>
              <a:rPr lang="en-US" sz="1600" b="0" i="0" dirty="0">
                <a:solidFill>
                  <a:srgbClr val="000000"/>
                </a:solidFill>
                <a:effectLst/>
              </a:rPr>
              <a:t>Holacracy is an unconventional organizational structure that replaces the traditional management hierarchy of top-down corporations with a fluid governance process.</a:t>
            </a:r>
          </a:p>
          <a:p>
            <a:r>
              <a:rPr lang="en-US" sz="1600" b="0" i="0" dirty="0">
                <a:solidFill>
                  <a:srgbClr val="000000"/>
                </a:solidFill>
                <a:effectLst/>
              </a:rPr>
              <a:t>Holacracy is a type of autonomous company organization that divides leadership responsibilities and decision-making among all team members.</a:t>
            </a:r>
          </a:p>
          <a:p>
            <a:endParaRPr lang="en-US" dirty="0">
              <a:solidFill>
                <a:srgbClr val="000000"/>
              </a:solidFill>
              <a:latin typeface="Sohne"/>
            </a:endParaRPr>
          </a:p>
          <a:p>
            <a:pPr algn="l" fontAlgn="base"/>
            <a:r>
              <a:rPr lang="en-US" sz="14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 Elements of Holacracy</a:t>
            </a:r>
          </a:p>
          <a:p>
            <a:pPr algn="l"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Three main elements comprise the basis of holacracy:</a:t>
            </a:r>
          </a:p>
          <a:p>
            <a:pPr algn="l"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a:t>
            </a:r>
            <a:r>
              <a:rPr lang="en-US" sz="14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Circular teams</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Holacracy uses a circular structure to organize teams. Each circle has a group of roles that function under a set of rules, list of goals, and method of achieving those goals. While different circles vary and work independently, two roles, the lead link and rep link, connect all the circles. Team members who hold these roles join governance meetings with other circle members to collaborate and ensure everyone is working toward the organization’s purpose.</a:t>
            </a:r>
          </a:p>
          <a:p>
            <a:pPr algn="l" fontAlgn="base"/>
            <a:endPar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a:t>
            </a:r>
            <a:r>
              <a:rPr lang="en-US" sz="14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Dispersed authority</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One of the main features of holacracy work is a dispersed management system. Instead of creating a traditional, high-level leadership group, holacracy gives every team member the power and authority to contribute to decision-making. This fluid style of management and integrative </a:t>
            </a:r>
            <a:r>
              <a:rPr lang="en-US" sz="1400" b="0" i="0" u="sng" dirty="0">
                <a:solidFill>
                  <a:srgbClr val="000000"/>
                </a:solidFill>
                <a:effectLst/>
                <a:latin typeface="Calibri" panose="020F0502020204030204" pitchFamily="34" charset="0"/>
                <a:ea typeface="Calibri" panose="020F0502020204030204" pitchFamily="34" charset="0"/>
                <a:cs typeface="Calibri" panose="020F0502020204030204" pitchFamily="34" charset="0"/>
                <a:hlinkClick r:id="rId2"/>
              </a:rPr>
              <a:t>decision-making</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process gives employees a sense of purpose and promotes teamwork throughout the organization.</a:t>
            </a:r>
          </a:p>
          <a:p>
            <a:pPr algn="l" fontAlgn="base"/>
            <a:endPar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gn="l" fontAlgn="base"/>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3. </a:t>
            </a:r>
            <a:r>
              <a:rPr lang="en-US" sz="1400" b="1"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Role fluidity</a:t>
            </a:r>
            <a:r>
              <a:rPr lang="en-US" sz="1400" b="0" i="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In a holacracy, employees do not have assigned positions and job titles. Team members have the opportunity to work independently on projects that spark their interest and support the organization’s vision. This type of role fluidity and self-organization provides team members with the ability to move freely between roles and apply their skills to different departments at the same time.</a:t>
            </a:r>
          </a:p>
          <a:p>
            <a:endParaRPr lang="en-GB" dirty="0"/>
          </a:p>
        </p:txBody>
      </p:sp>
    </p:spTree>
    <p:extLst>
      <p:ext uri="{BB962C8B-B14F-4D97-AF65-F5344CB8AC3E}">
        <p14:creationId xmlns:p14="http://schemas.microsoft.com/office/powerpoint/2010/main" val="35442498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40AB0B-CF85-70FF-D6E9-7398F891A590}"/>
              </a:ext>
            </a:extLst>
          </p:cNvPr>
          <p:cNvSpPr txBox="1"/>
          <p:nvPr/>
        </p:nvSpPr>
        <p:spPr>
          <a:xfrm>
            <a:off x="304800" y="152400"/>
            <a:ext cx="10972800" cy="5847755"/>
          </a:xfrm>
          <a:prstGeom prst="rect">
            <a:avLst/>
          </a:prstGeom>
          <a:noFill/>
        </p:spPr>
        <p:txBody>
          <a:bodyPr wrap="square" rtlCol="0">
            <a:spAutoFit/>
          </a:bodyPr>
          <a:lstStyle/>
          <a:p>
            <a:pPr algn="l"/>
            <a:r>
              <a:rPr lang="en-GB" b="1" i="0" dirty="0">
                <a:solidFill>
                  <a:srgbClr val="000000"/>
                </a:solidFill>
                <a:effectLst/>
                <a:latin typeface="Sohne"/>
              </a:rPr>
              <a:t>Pros of Holacracy</a:t>
            </a:r>
          </a:p>
          <a:p>
            <a:endParaRPr lang="en-GB" dirty="0"/>
          </a:p>
          <a:p>
            <a:r>
              <a:rPr lang="en-GB" sz="1400" b="0" i="0" dirty="0">
                <a:solidFill>
                  <a:srgbClr val="000000"/>
                </a:solidFill>
                <a:effectLst/>
                <a:latin typeface="+mn-lt"/>
              </a:rPr>
              <a:t>1. </a:t>
            </a:r>
            <a:r>
              <a:rPr lang="en-GB" sz="1400" b="1" i="0" dirty="0">
                <a:solidFill>
                  <a:srgbClr val="000000"/>
                </a:solidFill>
                <a:effectLst/>
                <a:latin typeface="+mn-lt"/>
              </a:rPr>
              <a:t>Encourages innovation</a:t>
            </a:r>
            <a:r>
              <a:rPr lang="en-GB" sz="1400" b="0" i="0" dirty="0">
                <a:solidFill>
                  <a:srgbClr val="000000"/>
                </a:solidFill>
                <a:effectLst/>
                <a:latin typeface="+mn-lt"/>
              </a:rPr>
              <a:t>. </a:t>
            </a:r>
            <a:r>
              <a:rPr lang="en-US" sz="1400" b="0" i="0" dirty="0">
                <a:solidFill>
                  <a:srgbClr val="000000"/>
                </a:solidFill>
                <a:effectLst/>
                <a:latin typeface="+mn-lt"/>
              </a:rPr>
              <a:t>Since team members are not limited by singular job descriptions, they have the freedom to explore different creative outlets and projects. This level of flexibility encourages unique ideas and innovation.</a:t>
            </a:r>
          </a:p>
          <a:p>
            <a:endParaRPr lang="en-GB" sz="1400" b="0" i="0" dirty="0">
              <a:solidFill>
                <a:srgbClr val="000000"/>
              </a:solidFill>
              <a:effectLst/>
              <a:latin typeface="+mn-lt"/>
            </a:endParaRPr>
          </a:p>
          <a:p>
            <a:r>
              <a:rPr lang="en-GB" sz="1400" b="0" i="0" dirty="0">
                <a:solidFill>
                  <a:srgbClr val="000000"/>
                </a:solidFill>
                <a:effectLst/>
                <a:latin typeface="+mn-lt"/>
              </a:rPr>
              <a:t>2. </a:t>
            </a:r>
            <a:r>
              <a:rPr lang="en-GB" sz="1400" b="1" i="0" dirty="0">
                <a:solidFill>
                  <a:srgbClr val="000000"/>
                </a:solidFill>
                <a:effectLst/>
                <a:latin typeface="+mn-lt"/>
              </a:rPr>
              <a:t>Promotes employee engagement</a:t>
            </a:r>
            <a:r>
              <a:rPr lang="en-GB" sz="1400" b="0" i="0" dirty="0">
                <a:solidFill>
                  <a:srgbClr val="000000"/>
                </a:solidFill>
                <a:effectLst/>
                <a:latin typeface="+mn-lt"/>
              </a:rPr>
              <a:t>. </a:t>
            </a:r>
            <a:r>
              <a:rPr lang="en-US" sz="1400" b="0" i="0" dirty="0">
                <a:solidFill>
                  <a:srgbClr val="000000"/>
                </a:solidFill>
                <a:effectLst/>
                <a:latin typeface="+mn-lt"/>
              </a:rPr>
              <a:t>Removing management hierarchical structures and including all team members in the decision-making process promotes a stronger sense of employee engagement. When team members have the opportunity to discuss aspects of the organization, they’re more likely to feel committed to the organization’s growth and development.</a:t>
            </a:r>
          </a:p>
          <a:p>
            <a:endParaRPr lang="en-GB" sz="1400" dirty="0">
              <a:solidFill>
                <a:srgbClr val="000000"/>
              </a:solidFill>
              <a:latin typeface="+mn-lt"/>
            </a:endParaRPr>
          </a:p>
          <a:p>
            <a:r>
              <a:rPr lang="en-GB" sz="1400" b="0" i="0" dirty="0">
                <a:solidFill>
                  <a:srgbClr val="000000"/>
                </a:solidFill>
                <a:effectLst/>
                <a:latin typeface="+mn-lt"/>
              </a:rPr>
              <a:t>3. </a:t>
            </a:r>
            <a:r>
              <a:rPr lang="en-GB" sz="1400" b="1" i="0" dirty="0">
                <a:solidFill>
                  <a:srgbClr val="000000"/>
                </a:solidFill>
                <a:effectLst/>
                <a:latin typeface="+mn-lt"/>
              </a:rPr>
              <a:t>Supports transparency. </a:t>
            </a:r>
            <a:r>
              <a:rPr lang="en-US" sz="1400" b="0" i="0" dirty="0">
                <a:solidFill>
                  <a:srgbClr val="000000"/>
                </a:solidFill>
                <a:effectLst/>
                <a:latin typeface="+mn-lt"/>
              </a:rPr>
              <a:t> Another benefit of the integrative decision-making process is transparency. Without higher levels of management, it’s easier to set clear expectations. </a:t>
            </a:r>
            <a:r>
              <a:rPr lang="en-US" sz="1400" b="0" i="0" dirty="0" err="1">
                <a:solidFill>
                  <a:srgbClr val="000000"/>
                </a:solidFill>
                <a:effectLst/>
                <a:latin typeface="+mn-lt"/>
              </a:rPr>
              <a:t>Holacratic</a:t>
            </a:r>
            <a:r>
              <a:rPr lang="en-US" sz="1400" b="0" i="0" dirty="0">
                <a:solidFill>
                  <a:srgbClr val="000000"/>
                </a:solidFill>
                <a:effectLst/>
                <a:latin typeface="+mn-lt"/>
              </a:rPr>
              <a:t> organizations do not have to cross the red tape barriers of top-down corporations to share operational updates, performance metrics, and organization values.</a:t>
            </a:r>
          </a:p>
          <a:p>
            <a:endParaRPr lang="en-US" sz="1400" dirty="0">
              <a:solidFill>
                <a:srgbClr val="000000"/>
              </a:solidFill>
              <a:latin typeface="+mn-lt"/>
            </a:endParaRPr>
          </a:p>
          <a:p>
            <a:pPr algn="l"/>
            <a:r>
              <a:rPr lang="en-GB" sz="1600" b="1" i="0" dirty="0">
                <a:solidFill>
                  <a:srgbClr val="000000"/>
                </a:solidFill>
                <a:effectLst/>
                <a:latin typeface="+mn-lt"/>
              </a:rPr>
              <a:t>Cons of Holacracy</a:t>
            </a:r>
          </a:p>
          <a:p>
            <a:endParaRPr lang="en-GB" sz="1400" dirty="0">
              <a:latin typeface="+mn-lt"/>
            </a:endParaRPr>
          </a:p>
          <a:p>
            <a:pPr algn="l" fontAlgn="base"/>
            <a:r>
              <a:rPr lang="en-US" sz="1400" b="0" i="0" dirty="0">
                <a:solidFill>
                  <a:srgbClr val="000000"/>
                </a:solidFill>
                <a:effectLst/>
                <a:latin typeface="Sohne"/>
              </a:rPr>
              <a:t>1. </a:t>
            </a:r>
            <a:r>
              <a:rPr lang="en-US" sz="1400" b="1" i="0" dirty="0">
                <a:solidFill>
                  <a:srgbClr val="000000"/>
                </a:solidFill>
                <a:effectLst/>
                <a:latin typeface="inherit"/>
              </a:rPr>
              <a:t>Lack of accountability</a:t>
            </a:r>
            <a:r>
              <a:rPr lang="en-US" sz="1400" b="0" i="0" dirty="0">
                <a:solidFill>
                  <a:srgbClr val="000000"/>
                </a:solidFill>
                <a:effectLst/>
                <a:latin typeface="Sohne"/>
              </a:rPr>
              <a:t>. Due to the absence of higher management, it can be challenging holding team members accountable in a </a:t>
            </a:r>
            <a:r>
              <a:rPr lang="en-US" sz="1400" b="0" i="0" dirty="0" err="1">
                <a:solidFill>
                  <a:srgbClr val="000000"/>
                </a:solidFill>
                <a:effectLst/>
                <a:latin typeface="Sohne"/>
              </a:rPr>
              <a:t>holacratic</a:t>
            </a:r>
            <a:r>
              <a:rPr lang="en-US" sz="1400" b="0" i="0" dirty="0">
                <a:solidFill>
                  <a:srgbClr val="000000"/>
                </a:solidFill>
                <a:effectLst/>
                <a:latin typeface="Sohne"/>
              </a:rPr>
              <a:t> organization. Employee mobility within roles also makes measuring performance and accountability more difficult.</a:t>
            </a:r>
          </a:p>
          <a:p>
            <a:pPr algn="l" fontAlgn="base"/>
            <a:endParaRPr lang="en-US" sz="1400" b="0" i="0" dirty="0">
              <a:solidFill>
                <a:srgbClr val="000000"/>
              </a:solidFill>
              <a:effectLst/>
              <a:latin typeface="Sohne"/>
            </a:endParaRPr>
          </a:p>
          <a:p>
            <a:pPr algn="l" fontAlgn="base"/>
            <a:r>
              <a:rPr lang="en-US" sz="1400" b="0" i="0" dirty="0">
                <a:solidFill>
                  <a:srgbClr val="000000"/>
                </a:solidFill>
                <a:effectLst/>
                <a:latin typeface="Sohne"/>
              </a:rPr>
              <a:t>2. </a:t>
            </a:r>
            <a:r>
              <a:rPr lang="en-US" sz="1400" b="1" i="0" dirty="0">
                <a:solidFill>
                  <a:srgbClr val="000000"/>
                </a:solidFill>
                <a:effectLst/>
                <a:latin typeface="inherit"/>
              </a:rPr>
              <a:t>Meetings can waste time</a:t>
            </a:r>
            <a:r>
              <a:rPr lang="en-US" sz="1400" b="0" i="0" dirty="0">
                <a:solidFill>
                  <a:srgbClr val="000000"/>
                </a:solidFill>
                <a:effectLst/>
                <a:latin typeface="Sohne"/>
              </a:rPr>
              <a:t>. Tactical meetings are an important part of the holacracy organization structure. Each circle has its own set of routine meetings, so team members can update one another on new ideas and project timelines. Since employees work within numerous circles at once, the number of meetings add up and distract team members from more important initiatives.</a:t>
            </a:r>
            <a:br>
              <a:rPr lang="en-US" sz="1400" b="0" i="0" dirty="0">
                <a:solidFill>
                  <a:srgbClr val="000000"/>
                </a:solidFill>
                <a:effectLst/>
                <a:latin typeface="Sohne"/>
              </a:rPr>
            </a:br>
            <a:endParaRPr lang="en-US" sz="1400" b="0" i="0" dirty="0">
              <a:solidFill>
                <a:srgbClr val="000000"/>
              </a:solidFill>
              <a:effectLst/>
              <a:latin typeface="Sohne"/>
            </a:endParaRPr>
          </a:p>
          <a:p>
            <a:pPr algn="l" fontAlgn="base"/>
            <a:r>
              <a:rPr lang="en-US" sz="1400" b="0" i="0" dirty="0">
                <a:solidFill>
                  <a:srgbClr val="000000"/>
                </a:solidFill>
                <a:effectLst/>
                <a:latin typeface="Sohne"/>
              </a:rPr>
              <a:t>3. </a:t>
            </a:r>
            <a:r>
              <a:rPr lang="en-US" sz="1400" b="1" i="0" dirty="0">
                <a:solidFill>
                  <a:srgbClr val="000000"/>
                </a:solidFill>
                <a:effectLst/>
                <a:latin typeface="inherit"/>
              </a:rPr>
              <a:t>Relies on self-management</a:t>
            </a:r>
            <a:r>
              <a:rPr lang="en-US" sz="1400" b="0" i="0" dirty="0">
                <a:solidFill>
                  <a:srgbClr val="000000"/>
                </a:solidFill>
                <a:effectLst/>
                <a:latin typeface="Sohne"/>
              </a:rPr>
              <a:t>. Self-governing is an advantage and disadvantage in a </a:t>
            </a:r>
            <a:r>
              <a:rPr lang="en-US" sz="1400" b="0" i="0" dirty="0" err="1">
                <a:solidFill>
                  <a:srgbClr val="000000"/>
                </a:solidFill>
                <a:effectLst/>
                <a:latin typeface="Sohne"/>
              </a:rPr>
              <a:t>holacratic</a:t>
            </a:r>
            <a:r>
              <a:rPr lang="en-US" sz="1400" b="0" i="0" dirty="0">
                <a:solidFill>
                  <a:srgbClr val="000000"/>
                </a:solidFill>
                <a:effectLst/>
                <a:latin typeface="Sohne"/>
              </a:rPr>
              <a:t> environment. While self-management provides team members with creative opportunities, it can feel overwhelming and inhibiting for employees accustomed to guidance and instructions from senior managers.</a:t>
            </a:r>
          </a:p>
          <a:p>
            <a:endParaRPr lang="en-GB" sz="1400" dirty="0">
              <a:latin typeface="+mn-lt"/>
            </a:endParaRPr>
          </a:p>
        </p:txBody>
      </p:sp>
    </p:spTree>
    <p:extLst>
      <p:ext uri="{BB962C8B-B14F-4D97-AF65-F5344CB8AC3E}">
        <p14:creationId xmlns:p14="http://schemas.microsoft.com/office/powerpoint/2010/main" val="381009654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8D67F9-6D71-7C1D-3F54-6F3F6195D40D}"/>
              </a:ext>
            </a:extLst>
          </p:cNvPr>
          <p:cNvPicPr>
            <a:picLocks noChangeAspect="1"/>
          </p:cNvPicPr>
          <p:nvPr/>
        </p:nvPicPr>
        <p:blipFill>
          <a:blip r:embed="rId2"/>
          <a:stretch>
            <a:fillRect/>
          </a:stretch>
        </p:blipFill>
        <p:spPr>
          <a:xfrm>
            <a:off x="152400" y="152400"/>
            <a:ext cx="7951195" cy="5413438"/>
          </a:xfrm>
          <a:prstGeom prst="rect">
            <a:avLst/>
          </a:prstGeom>
        </p:spPr>
      </p:pic>
      <p:sp>
        <p:nvSpPr>
          <p:cNvPr id="5" name="object 2">
            <a:extLst>
              <a:ext uri="{FF2B5EF4-FFF2-40B4-BE49-F238E27FC236}">
                <a16:creationId xmlns:a16="http://schemas.microsoft.com/office/drawing/2014/main" id="{5EF9FD17-B284-E49C-FEB4-51A665CE7E06}"/>
              </a:ext>
            </a:extLst>
          </p:cNvPr>
          <p:cNvSpPr txBox="1">
            <a:spLocks noGrp="1"/>
          </p:cNvSpPr>
          <p:nvPr>
            <p:ph type="title"/>
          </p:nvPr>
        </p:nvSpPr>
        <p:spPr>
          <a:xfrm>
            <a:off x="8311243" y="990600"/>
            <a:ext cx="3423557" cy="1795492"/>
          </a:xfrm>
          <a:prstGeom prst="rect">
            <a:avLst/>
          </a:prstGeom>
        </p:spPr>
        <p:txBody>
          <a:bodyPr vert="horz" wrap="square" lIns="0" tIns="315087" rIns="0" bIns="0" rtlCol="0">
            <a:spAutoFit/>
          </a:bodyPr>
          <a:lstStyle/>
          <a:p>
            <a:pPr marL="12700">
              <a:lnSpc>
                <a:spcPct val="100000"/>
              </a:lnSpc>
              <a:spcBef>
                <a:spcPts val="105"/>
              </a:spcBef>
            </a:pPr>
            <a:r>
              <a:rPr sz="3200" b="1" u="sng" dirty="0"/>
              <a:t>Activity</a:t>
            </a:r>
            <a:r>
              <a:rPr sz="3200" b="1" dirty="0"/>
              <a:t> </a:t>
            </a:r>
            <a:br>
              <a:rPr lang="en-GB" sz="3200" b="1" spc="-10" dirty="0"/>
            </a:br>
            <a:br>
              <a:rPr lang="en-GB" sz="3200" b="1" spc="-10" dirty="0"/>
            </a:br>
            <a:endParaRPr sz="3200" b="1" spc="-10" dirty="0"/>
          </a:p>
        </p:txBody>
      </p:sp>
      <p:sp>
        <p:nvSpPr>
          <p:cNvPr id="7" name="TextBox 6">
            <a:extLst>
              <a:ext uri="{FF2B5EF4-FFF2-40B4-BE49-F238E27FC236}">
                <a16:creationId xmlns:a16="http://schemas.microsoft.com/office/drawing/2014/main" id="{622D834B-0B99-782F-725A-FDDC6335E427}"/>
              </a:ext>
            </a:extLst>
          </p:cNvPr>
          <p:cNvSpPr txBox="1"/>
          <p:nvPr/>
        </p:nvSpPr>
        <p:spPr>
          <a:xfrm>
            <a:off x="8311243" y="2057399"/>
            <a:ext cx="2895600" cy="1200329"/>
          </a:xfrm>
          <a:prstGeom prst="rect">
            <a:avLst/>
          </a:prstGeom>
          <a:noFill/>
        </p:spPr>
        <p:txBody>
          <a:bodyPr wrap="square" rtlCol="0">
            <a:spAutoFit/>
          </a:bodyPr>
          <a:lstStyle/>
          <a:p>
            <a:r>
              <a:rPr lang="en-US" sz="1800" dirty="0">
                <a:latin typeface="Calibri"/>
                <a:cs typeface="Calibri"/>
              </a:rPr>
              <a:t>Which</a:t>
            </a:r>
            <a:r>
              <a:rPr lang="en-US" sz="1800" spc="-55" dirty="0">
                <a:latin typeface="Calibri"/>
                <a:cs typeface="Calibri"/>
              </a:rPr>
              <a:t> </a:t>
            </a:r>
            <a:r>
              <a:rPr lang="en-US" sz="1800" spc="-10" dirty="0" err="1">
                <a:latin typeface="Calibri"/>
                <a:cs typeface="Calibri"/>
              </a:rPr>
              <a:t>organisational</a:t>
            </a:r>
            <a:r>
              <a:rPr lang="en-US" sz="1800" spc="-85" dirty="0">
                <a:latin typeface="Calibri"/>
                <a:cs typeface="Calibri"/>
              </a:rPr>
              <a:t> </a:t>
            </a:r>
            <a:r>
              <a:rPr lang="en-US" sz="1800" spc="-10" dirty="0">
                <a:latin typeface="Calibri"/>
                <a:cs typeface="Calibri"/>
              </a:rPr>
              <a:t>structure do</a:t>
            </a:r>
            <a:r>
              <a:rPr lang="en-US" sz="1800" spc="-35" dirty="0">
                <a:latin typeface="Calibri"/>
                <a:cs typeface="Calibri"/>
              </a:rPr>
              <a:t> </a:t>
            </a:r>
            <a:r>
              <a:rPr lang="en-US" sz="1800" dirty="0">
                <a:latin typeface="Calibri"/>
                <a:cs typeface="Calibri"/>
              </a:rPr>
              <a:t>you</a:t>
            </a:r>
            <a:r>
              <a:rPr lang="en-US" sz="1800" spc="-60" dirty="0">
                <a:latin typeface="Calibri"/>
                <a:cs typeface="Calibri"/>
              </a:rPr>
              <a:t> </a:t>
            </a:r>
            <a:r>
              <a:rPr lang="en-US" sz="1800" spc="-10" dirty="0">
                <a:latin typeface="Calibri"/>
                <a:cs typeface="Calibri"/>
              </a:rPr>
              <a:t>prefer? And why?</a:t>
            </a:r>
            <a:endParaRPr lang="en-US" sz="1800" dirty="0">
              <a:latin typeface="Calibri"/>
              <a:cs typeface="Calibri"/>
            </a:endParaRPr>
          </a:p>
          <a:p>
            <a:endParaRPr lang="en-GB" dirty="0"/>
          </a:p>
        </p:txBody>
      </p:sp>
    </p:spTree>
    <p:extLst>
      <p:ext uri="{BB962C8B-B14F-4D97-AF65-F5344CB8AC3E}">
        <p14:creationId xmlns:p14="http://schemas.microsoft.com/office/powerpoint/2010/main" val="10455189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916939" y="609676"/>
            <a:ext cx="2850515" cy="697230"/>
          </a:xfrm>
          <a:prstGeom prst="rect">
            <a:avLst/>
          </a:prstGeom>
        </p:spPr>
        <p:txBody>
          <a:bodyPr vert="horz" wrap="square" lIns="0" tIns="13335" rIns="0" bIns="0" rtlCol="0">
            <a:spAutoFit/>
          </a:bodyPr>
          <a:lstStyle/>
          <a:p>
            <a:pPr marL="12700">
              <a:lnSpc>
                <a:spcPct val="100000"/>
              </a:lnSpc>
              <a:spcBef>
                <a:spcPts val="105"/>
              </a:spcBef>
            </a:pPr>
            <a:r>
              <a:rPr dirty="0"/>
              <a:t>Next</a:t>
            </a:r>
            <a:r>
              <a:rPr spc="-65" dirty="0"/>
              <a:t> </a:t>
            </a:r>
            <a:r>
              <a:rPr spc="-20" dirty="0"/>
              <a:t>Week…</a:t>
            </a:r>
          </a:p>
        </p:txBody>
      </p:sp>
      <p:sp>
        <p:nvSpPr>
          <p:cNvPr id="3" name="object 3"/>
          <p:cNvSpPr txBox="1"/>
          <p:nvPr/>
        </p:nvSpPr>
        <p:spPr>
          <a:xfrm>
            <a:off x="916939" y="1320513"/>
            <a:ext cx="3121660" cy="1066800"/>
          </a:xfrm>
          <a:prstGeom prst="rect">
            <a:avLst/>
          </a:prstGeom>
        </p:spPr>
        <p:txBody>
          <a:bodyPr vert="horz" wrap="square" lIns="0" tIns="12700" rIns="0" bIns="0" rtlCol="0">
            <a:spAutoFit/>
          </a:bodyPr>
          <a:lstStyle/>
          <a:p>
            <a:pPr marL="240665" indent="-227965">
              <a:lnSpc>
                <a:spcPct val="100000"/>
              </a:lnSpc>
              <a:spcBef>
                <a:spcPts val="100"/>
              </a:spcBef>
              <a:buFont typeface="Wingdings"/>
              <a:buChar char=""/>
              <a:tabLst>
                <a:tab pos="240665" algn="l"/>
              </a:tabLst>
            </a:pPr>
            <a:r>
              <a:rPr sz="2400" spc="-10" dirty="0" err="1">
                <a:latin typeface="Calibri"/>
                <a:cs typeface="Calibri"/>
              </a:rPr>
              <a:t>Organi</a:t>
            </a:r>
            <a:r>
              <a:rPr lang="en-GB" sz="2400" spc="-10" dirty="0">
                <a:latin typeface="Calibri"/>
                <a:cs typeface="Calibri"/>
              </a:rPr>
              <a:t>s</a:t>
            </a:r>
            <a:r>
              <a:rPr sz="2400" spc="-10" dirty="0" err="1">
                <a:latin typeface="Calibri"/>
                <a:cs typeface="Calibri"/>
              </a:rPr>
              <a:t>ational</a:t>
            </a:r>
            <a:r>
              <a:rPr sz="2400" spc="-95" dirty="0">
                <a:latin typeface="Calibri"/>
                <a:cs typeface="Calibri"/>
              </a:rPr>
              <a:t> </a:t>
            </a:r>
            <a:r>
              <a:rPr sz="2400" spc="-10" dirty="0">
                <a:latin typeface="Calibri"/>
                <a:cs typeface="Calibri"/>
              </a:rPr>
              <a:t>Culture</a:t>
            </a:r>
            <a:endParaRPr sz="2400" dirty="0">
              <a:latin typeface="Calibri"/>
              <a:cs typeface="Calibri"/>
            </a:endParaRPr>
          </a:p>
          <a:p>
            <a:pPr marL="240665" indent="-227965">
              <a:lnSpc>
                <a:spcPct val="100000"/>
              </a:lnSpc>
              <a:spcBef>
                <a:spcPts val="2435"/>
              </a:spcBef>
              <a:buFont typeface="Wingdings"/>
              <a:buChar char=""/>
              <a:tabLst>
                <a:tab pos="240665" algn="l"/>
              </a:tabLst>
            </a:pPr>
            <a:r>
              <a:rPr sz="2400" spc="-10" dirty="0">
                <a:latin typeface="Calibri"/>
                <a:cs typeface="Calibri"/>
              </a:rPr>
              <a:t>Environmental</a:t>
            </a:r>
            <a:r>
              <a:rPr sz="2400" spc="-80" dirty="0">
                <a:latin typeface="Calibri"/>
                <a:cs typeface="Calibri"/>
              </a:rPr>
              <a:t> </a:t>
            </a:r>
            <a:r>
              <a:rPr sz="2400" spc="-10" dirty="0">
                <a:latin typeface="Calibri"/>
                <a:cs typeface="Calibri"/>
              </a:rPr>
              <a:t>Analysis</a:t>
            </a:r>
            <a:endParaRPr sz="2400" dirty="0">
              <a:latin typeface="Calibri"/>
              <a:cs typeface="Calibri"/>
            </a:endParaRPr>
          </a:p>
        </p:txBody>
      </p:sp>
      <p:sp>
        <p:nvSpPr>
          <p:cNvPr id="4" name="TextBox 3">
            <a:extLst>
              <a:ext uri="{FF2B5EF4-FFF2-40B4-BE49-F238E27FC236}">
                <a16:creationId xmlns:a16="http://schemas.microsoft.com/office/drawing/2014/main" id="{742D7FD7-6876-129F-68BB-2D544DA64665}"/>
              </a:ext>
            </a:extLst>
          </p:cNvPr>
          <p:cNvSpPr txBox="1"/>
          <p:nvPr/>
        </p:nvSpPr>
        <p:spPr>
          <a:xfrm>
            <a:off x="838200" y="2895600"/>
            <a:ext cx="6248400" cy="369332"/>
          </a:xfrm>
          <a:prstGeom prst="rect">
            <a:avLst/>
          </a:prstGeom>
          <a:noFill/>
        </p:spPr>
        <p:txBody>
          <a:bodyPr wrap="square" rtlCol="0">
            <a:spAutoFit/>
          </a:bodyPr>
          <a:lstStyle/>
          <a:p>
            <a:r>
              <a:rPr lang="en-GB" dirty="0"/>
              <a:t>Any Questions?? </a:t>
            </a:r>
          </a:p>
        </p:txBody>
      </p:sp>
      <p:pic>
        <p:nvPicPr>
          <p:cNvPr id="5" name="Picture 4">
            <a:extLst>
              <a:ext uri="{FF2B5EF4-FFF2-40B4-BE49-F238E27FC236}">
                <a16:creationId xmlns:a16="http://schemas.microsoft.com/office/drawing/2014/main" id="{07FB2A71-5BFF-AED6-C938-1CB0A1CB9A23}"/>
              </a:ext>
            </a:extLst>
          </p:cNvPr>
          <p:cNvPicPr>
            <a:picLocks noChangeAspect="1"/>
          </p:cNvPicPr>
          <p:nvPr/>
        </p:nvPicPr>
        <p:blipFill>
          <a:blip r:embed="rId2"/>
          <a:stretch>
            <a:fillRect/>
          </a:stretch>
        </p:blipFill>
        <p:spPr>
          <a:xfrm>
            <a:off x="764926" y="3300311"/>
            <a:ext cx="1712843" cy="2033252"/>
          </a:xfrm>
          <a:prstGeom prst="rect">
            <a:avLst/>
          </a:prstGeom>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73048" y="2181225"/>
            <a:ext cx="10339705" cy="1287780"/>
          </a:xfrm>
          <a:prstGeom prst="rect">
            <a:avLst/>
          </a:prstGeom>
        </p:spPr>
        <p:txBody>
          <a:bodyPr vert="horz" wrap="square" lIns="0" tIns="12700" rIns="0" bIns="0" rtlCol="0">
            <a:spAutoFit/>
          </a:bodyPr>
          <a:lstStyle/>
          <a:p>
            <a:pPr marL="12700">
              <a:lnSpc>
                <a:spcPct val="100000"/>
              </a:lnSpc>
              <a:spcBef>
                <a:spcPts val="100"/>
              </a:spcBef>
            </a:pPr>
            <a:r>
              <a:rPr sz="1800" b="1" dirty="0">
                <a:latin typeface="Arial"/>
                <a:cs typeface="Arial"/>
              </a:rPr>
              <a:t>I</a:t>
            </a:r>
            <a:r>
              <a:rPr sz="1800" b="1" spc="-15" dirty="0">
                <a:latin typeface="Arial"/>
                <a:cs typeface="Arial"/>
              </a:rPr>
              <a:t> </a:t>
            </a:r>
            <a:r>
              <a:rPr sz="1800" b="1" dirty="0">
                <a:latin typeface="Arial"/>
                <a:cs typeface="Arial"/>
              </a:rPr>
              <a:t>look</a:t>
            </a:r>
            <a:r>
              <a:rPr sz="1800" b="1" spc="-30" dirty="0">
                <a:latin typeface="Arial"/>
                <a:cs typeface="Arial"/>
              </a:rPr>
              <a:t> </a:t>
            </a:r>
            <a:r>
              <a:rPr sz="1800" b="1" dirty="0">
                <a:latin typeface="Arial"/>
                <a:cs typeface="Arial"/>
              </a:rPr>
              <a:t>forward</a:t>
            </a:r>
            <a:r>
              <a:rPr sz="1800" b="1" spc="-45" dirty="0">
                <a:latin typeface="Arial"/>
                <a:cs typeface="Arial"/>
              </a:rPr>
              <a:t> </a:t>
            </a:r>
            <a:r>
              <a:rPr sz="1800" b="1" dirty="0">
                <a:latin typeface="Arial"/>
                <a:cs typeface="Arial"/>
              </a:rPr>
              <a:t>to</a:t>
            </a:r>
            <a:r>
              <a:rPr sz="1800" b="1" spc="-15" dirty="0">
                <a:latin typeface="Arial"/>
                <a:cs typeface="Arial"/>
              </a:rPr>
              <a:t> </a:t>
            </a:r>
            <a:r>
              <a:rPr sz="1800" b="1" dirty="0">
                <a:latin typeface="Arial"/>
                <a:cs typeface="Arial"/>
              </a:rPr>
              <a:t>seeing</a:t>
            </a:r>
            <a:r>
              <a:rPr sz="1800" b="1" spc="-10" dirty="0">
                <a:latin typeface="Arial"/>
                <a:cs typeface="Arial"/>
              </a:rPr>
              <a:t> </a:t>
            </a:r>
            <a:r>
              <a:rPr sz="1800" b="1" dirty="0">
                <a:latin typeface="Arial"/>
                <a:cs typeface="Arial"/>
              </a:rPr>
              <a:t>you</a:t>
            </a:r>
            <a:r>
              <a:rPr sz="1800" b="1" spc="-10" dirty="0">
                <a:latin typeface="Arial"/>
                <a:cs typeface="Arial"/>
              </a:rPr>
              <a:t> </a:t>
            </a:r>
            <a:r>
              <a:rPr sz="1800" b="1" dirty="0">
                <a:latin typeface="Arial"/>
                <a:cs typeface="Arial"/>
              </a:rPr>
              <a:t>next</a:t>
            </a:r>
            <a:r>
              <a:rPr sz="1800" b="1" spc="-15" dirty="0">
                <a:latin typeface="Arial"/>
                <a:cs typeface="Arial"/>
              </a:rPr>
              <a:t> </a:t>
            </a:r>
            <a:r>
              <a:rPr sz="1800" b="1" spc="-10" dirty="0">
                <a:latin typeface="Arial"/>
                <a:cs typeface="Arial"/>
              </a:rPr>
              <a:t>week.</a:t>
            </a:r>
            <a:endParaRPr sz="1800" dirty="0">
              <a:latin typeface="Arial"/>
              <a:cs typeface="Arial"/>
            </a:endParaRPr>
          </a:p>
          <a:p>
            <a:pPr marL="12700">
              <a:lnSpc>
                <a:spcPct val="100000"/>
              </a:lnSpc>
              <a:spcBef>
                <a:spcPts val="1730"/>
              </a:spcBef>
              <a:tabLst>
                <a:tab pos="10109835" algn="l"/>
              </a:tabLst>
            </a:pPr>
            <a:r>
              <a:rPr sz="1800" b="1" dirty="0">
                <a:latin typeface="Arial"/>
                <a:cs typeface="Arial"/>
              </a:rPr>
              <a:t>If</a:t>
            </a:r>
            <a:r>
              <a:rPr sz="1800" b="1" spc="-30" dirty="0">
                <a:latin typeface="Arial"/>
                <a:cs typeface="Arial"/>
              </a:rPr>
              <a:t> </a:t>
            </a:r>
            <a:r>
              <a:rPr sz="1800" b="1" dirty="0">
                <a:latin typeface="Arial"/>
                <a:cs typeface="Arial"/>
              </a:rPr>
              <a:t>you have</a:t>
            </a:r>
            <a:r>
              <a:rPr sz="1800" b="1" spc="15" dirty="0">
                <a:latin typeface="Arial"/>
                <a:cs typeface="Arial"/>
              </a:rPr>
              <a:t> </a:t>
            </a:r>
            <a:r>
              <a:rPr sz="1800" b="1" dirty="0">
                <a:latin typeface="Arial"/>
                <a:cs typeface="Arial"/>
              </a:rPr>
              <a:t>any</a:t>
            </a:r>
            <a:r>
              <a:rPr sz="1800" b="1" spc="-20" dirty="0">
                <a:latin typeface="Arial"/>
                <a:cs typeface="Arial"/>
              </a:rPr>
              <a:t> </a:t>
            </a:r>
            <a:r>
              <a:rPr sz="1800" b="1" dirty="0">
                <a:latin typeface="Arial"/>
                <a:cs typeface="Arial"/>
              </a:rPr>
              <a:t>questions</a:t>
            </a:r>
            <a:r>
              <a:rPr sz="1800" b="1" spc="-35" dirty="0">
                <a:latin typeface="Arial"/>
                <a:cs typeface="Arial"/>
              </a:rPr>
              <a:t> </a:t>
            </a:r>
            <a:r>
              <a:rPr sz="1800" b="1" dirty="0">
                <a:latin typeface="Arial"/>
                <a:cs typeface="Arial"/>
              </a:rPr>
              <a:t>in</a:t>
            </a:r>
            <a:r>
              <a:rPr sz="1800" b="1" spc="-15" dirty="0">
                <a:latin typeface="Arial"/>
                <a:cs typeface="Arial"/>
              </a:rPr>
              <a:t> </a:t>
            </a:r>
            <a:r>
              <a:rPr sz="1800" b="1" dirty="0">
                <a:latin typeface="Arial"/>
                <a:cs typeface="Arial"/>
              </a:rPr>
              <a:t>the</a:t>
            </a:r>
            <a:r>
              <a:rPr sz="1800" b="1" spc="-20" dirty="0">
                <a:latin typeface="Arial"/>
                <a:cs typeface="Arial"/>
              </a:rPr>
              <a:t> </a:t>
            </a:r>
            <a:r>
              <a:rPr sz="1800" b="1" dirty="0">
                <a:latin typeface="Arial"/>
                <a:cs typeface="Arial"/>
              </a:rPr>
              <a:t>meantime,</a:t>
            </a:r>
            <a:r>
              <a:rPr sz="1800" b="1" spc="-15" dirty="0">
                <a:latin typeface="Arial"/>
                <a:cs typeface="Arial"/>
              </a:rPr>
              <a:t> </a:t>
            </a:r>
            <a:r>
              <a:rPr sz="1800" b="1" dirty="0">
                <a:latin typeface="Arial"/>
                <a:cs typeface="Arial"/>
              </a:rPr>
              <a:t>please</a:t>
            </a:r>
            <a:r>
              <a:rPr sz="1800" b="1" spc="-25" dirty="0">
                <a:latin typeface="Arial"/>
                <a:cs typeface="Arial"/>
              </a:rPr>
              <a:t> </a:t>
            </a:r>
            <a:r>
              <a:rPr sz="1800" b="1" dirty="0">
                <a:latin typeface="Arial"/>
                <a:cs typeface="Arial"/>
              </a:rPr>
              <a:t>send</a:t>
            </a:r>
            <a:r>
              <a:rPr sz="1800" b="1" spc="-15" dirty="0">
                <a:latin typeface="Arial"/>
                <a:cs typeface="Arial"/>
              </a:rPr>
              <a:t> </a:t>
            </a:r>
            <a:r>
              <a:rPr sz="1800" b="1" dirty="0">
                <a:latin typeface="Arial"/>
                <a:cs typeface="Arial"/>
              </a:rPr>
              <a:t>an</a:t>
            </a:r>
            <a:r>
              <a:rPr sz="1800" b="1" spc="-15" dirty="0">
                <a:latin typeface="Arial"/>
                <a:cs typeface="Arial"/>
              </a:rPr>
              <a:t> </a:t>
            </a:r>
            <a:r>
              <a:rPr sz="1800" b="1" dirty="0">
                <a:latin typeface="Arial"/>
                <a:cs typeface="Arial"/>
              </a:rPr>
              <a:t>email</a:t>
            </a:r>
            <a:r>
              <a:rPr sz="1800" b="1" spc="-15" dirty="0">
                <a:latin typeface="Arial"/>
                <a:cs typeface="Arial"/>
              </a:rPr>
              <a:t> </a:t>
            </a:r>
            <a:r>
              <a:rPr sz="1800" b="1" dirty="0">
                <a:latin typeface="Arial"/>
                <a:cs typeface="Arial"/>
              </a:rPr>
              <a:t>from</a:t>
            </a:r>
            <a:r>
              <a:rPr sz="1800" b="1" spc="-20" dirty="0">
                <a:latin typeface="Arial"/>
                <a:cs typeface="Arial"/>
              </a:rPr>
              <a:t> </a:t>
            </a:r>
            <a:r>
              <a:rPr sz="1800" b="1" dirty="0">
                <a:latin typeface="Arial"/>
                <a:cs typeface="Arial"/>
              </a:rPr>
              <a:t>your</a:t>
            </a:r>
            <a:r>
              <a:rPr sz="1800" b="1" spc="-90" dirty="0">
                <a:latin typeface="Arial"/>
                <a:cs typeface="Arial"/>
              </a:rPr>
              <a:t> </a:t>
            </a:r>
            <a:r>
              <a:rPr sz="1800" b="1" i="1" u="sng" dirty="0">
                <a:uFill>
                  <a:solidFill>
                    <a:srgbClr val="000000"/>
                  </a:solidFill>
                </a:uFill>
                <a:latin typeface="Arial"/>
                <a:cs typeface="Arial"/>
              </a:rPr>
              <a:t>student</a:t>
            </a:r>
            <a:r>
              <a:rPr sz="1800" b="1" i="1" u="sng" spc="-10" dirty="0">
                <a:uFill>
                  <a:solidFill>
                    <a:srgbClr val="000000"/>
                  </a:solidFill>
                </a:uFill>
                <a:latin typeface="Arial"/>
                <a:cs typeface="Arial"/>
              </a:rPr>
              <a:t> account</a:t>
            </a:r>
            <a:r>
              <a:rPr sz="1800" b="1" i="1" dirty="0">
                <a:latin typeface="Arial"/>
                <a:cs typeface="Arial"/>
              </a:rPr>
              <a:t>	</a:t>
            </a:r>
            <a:r>
              <a:rPr sz="1800" b="1" spc="-25" dirty="0">
                <a:latin typeface="Arial"/>
                <a:cs typeface="Arial"/>
              </a:rPr>
              <a:t>to</a:t>
            </a:r>
            <a:endParaRPr sz="1800" dirty="0">
              <a:latin typeface="Arial"/>
              <a:cs typeface="Arial"/>
            </a:endParaRPr>
          </a:p>
          <a:p>
            <a:pPr marL="12700">
              <a:lnSpc>
                <a:spcPct val="100000"/>
              </a:lnSpc>
              <a:spcBef>
                <a:spcPts val="1730"/>
              </a:spcBef>
            </a:pPr>
            <a:r>
              <a:rPr lang="en-GB" b="1" i="1" u="sng" spc="-10" dirty="0" err="1">
                <a:uFill>
                  <a:solidFill>
                    <a:srgbClr val="000000"/>
                  </a:solidFill>
                </a:uFill>
                <a:latin typeface="Arial"/>
                <a:cs typeface="Arial"/>
                <a:hlinkClick r:id="rId2"/>
              </a:rPr>
              <a:t>j.smith</a:t>
            </a:r>
            <a:r>
              <a:rPr sz="1800" b="1" i="1" u="sng" spc="-10" dirty="0">
                <a:uFill>
                  <a:solidFill>
                    <a:srgbClr val="000000"/>
                  </a:solidFill>
                </a:uFill>
                <a:latin typeface="Arial"/>
                <a:cs typeface="Arial"/>
                <a:hlinkClick r:id="rId2"/>
              </a:rPr>
              <a:t>@uwtsd.ac.uk</a:t>
            </a:r>
            <a:endParaRPr sz="1800" dirty="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92</TotalTime>
  <Words>3092</Words>
  <Application>Microsoft Office PowerPoint</Application>
  <PresentationFormat>Widescreen</PresentationFormat>
  <Paragraphs>305</Paragraphs>
  <Slides>49</Slides>
  <Notes>3</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49</vt:i4>
      </vt:variant>
    </vt:vector>
  </HeadingPairs>
  <TitlesOfParts>
    <vt:vector size="64" baseType="lpstr">
      <vt:lpstr>Arial MT</vt:lpstr>
      <vt:lpstr>inherit</vt:lpstr>
      <vt:lpstr>Inter</vt:lpstr>
      <vt:lpstr>Sohne</vt:lpstr>
      <vt:lpstr>SourceSansPro</vt:lpstr>
      <vt:lpstr>Aptos</vt:lpstr>
      <vt:lpstr>Arial</vt:lpstr>
      <vt:lpstr>Calibri</vt:lpstr>
      <vt:lpstr>Calibri Light</vt:lpstr>
      <vt:lpstr>Lucida Sans Unicode</vt:lpstr>
      <vt:lpstr>Open Sans</vt:lpstr>
      <vt:lpstr>Symbol</vt:lpstr>
      <vt:lpstr>Times New Roman</vt:lpstr>
      <vt:lpstr>Wingdings</vt:lpstr>
      <vt:lpstr>Office Theme</vt:lpstr>
      <vt:lpstr>Professional Value BMGM5005</vt:lpstr>
      <vt:lpstr>Table of Content</vt:lpstr>
      <vt:lpstr>Introduction to Module Aims</vt:lpstr>
      <vt:lpstr>Introduction to Module Outcomes</vt:lpstr>
      <vt:lpstr>Introduction to Module Content</vt:lpstr>
      <vt:lpstr>Module Assignments &amp; Deadlines</vt:lpstr>
      <vt:lpstr>PowerPoint Presentation</vt:lpstr>
      <vt:lpstr>PowerPoint Presentation</vt:lpstr>
      <vt:lpstr>PowerPoint Presentation</vt:lpstr>
      <vt:lpstr>PowerPoint Presentation</vt:lpstr>
      <vt:lpstr>PowerPoint Presentation</vt:lpstr>
      <vt:lpstr>Submission</vt:lpstr>
      <vt:lpstr>Extenuating Circumstances</vt:lpstr>
      <vt:lpstr>Academic Writing Tips Essays and Reports</vt:lpstr>
      <vt:lpstr>Harvard Referencing Handbook</vt:lpstr>
      <vt:lpstr>Referencing</vt:lpstr>
      <vt:lpstr>Plagiarism</vt:lpstr>
      <vt:lpstr>Schedule</vt:lpstr>
      <vt:lpstr>House Rule(s) - Punctuality</vt:lpstr>
      <vt:lpstr>PowerPoint Presentation</vt:lpstr>
      <vt:lpstr>Assessment Marks</vt:lpstr>
      <vt:lpstr>PowerPoint Presentation</vt:lpstr>
      <vt:lpstr>What is HR? What is organisational Culture?</vt:lpstr>
      <vt:lpstr>What is Human Resource Management?</vt:lpstr>
      <vt:lpstr>What is Human Resource Management?</vt:lpstr>
      <vt:lpstr>PowerPoint Presentation</vt:lpstr>
      <vt:lpstr>PowerPoint Presentation</vt:lpstr>
      <vt:lpstr>Human Resources Function</vt:lpstr>
      <vt:lpstr>Your assignment…</vt:lpstr>
      <vt:lpstr>Responsibilities of HR Departments- Functions</vt:lpstr>
      <vt:lpstr>HR Planning</vt:lpstr>
      <vt:lpstr>Scope of Business</vt:lpstr>
      <vt:lpstr>Size</vt:lpstr>
      <vt:lpstr>Organisational Structure</vt:lpstr>
      <vt:lpstr>Hierarchical Structure</vt:lpstr>
      <vt:lpstr>Advantages and Disadvantages of Hierarchical Structure</vt:lpstr>
      <vt:lpstr>Flat Structure</vt:lpstr>
      <vt:lpstr>Difference between Hierarchical &amp; Flat Structure</vt:lpstr>
      <vt:lpstr>Advantages and Disadvantages of Flat Structure</vt:lpstr>
      <vt:lpstr>Matrix Structure</vt:lpstr>
      <vt:lpstr>Advantages and Disadvantages of Matrix Structure</vt:lpstr>
      <vt:lpstr>Divisional Structure</vt:lpstr>
      <vt:lpstr>Advantages and Disadvantages ofDivisional Structure</vt:lpstr>
      <vt:lpstr>Business Function</vt:lpstr>
      <vt:lpstr>Holacracy </vt:lpstr>
      <vt:lpstr>PowerPoint Presentation</vt:lpstr>
      <vt:lpstr>Activity   </vt:lpstr>
      <vt:lpstr>Next Week…</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Jemma Smith</cp:lastModifiedBy>
  <cp:revision>1</cp:revision>
  <dcterms:created xsi:type="dcterms:W3CDTF">2025-01-08T17:26:38Z</dcterms:created>
  <dcterms:modified xsi:type="dcterms:W3CDTF">2026-01-27T16:24:19Z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2023-11-23T00:00:00Z</vt:filetime>
  </property>
  <property fmtid="{D5CDD505-2E9C-101B-9397-08002B2CF9AE}" pid="3" name="Creator">
    <vt:lpwstr>Microsoft® PowerPoint® for Microsoft 365</vt:lpwstr>
  </property>
  <property fmtid="{D5CDD505-2E9C-101B-9397-08002B2CF9AE}" pid="4" name="LastSaved">
    <vt:filetime>2025-01-08T00:00:00Z</vt:filetime>
  </property>
  <property fmtid="{D5CDD505-2E9C-101B-9397-08002B2CF9AE}" pid="5" name="Producer">
    <vt:lpwstr>Microsoft® PowerPoint® for Microsoft 365</vt:lpwstr>
  </property>
</Properties>
</file>