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8" r:id="rId2"/>
    <p:sldId id="259" r:id="rId3"/>
    <p:sldId id="295" r:id="rId4"/>
    <p:sldId id="296" r:id="rId5"/>
    <p:sldId id="299" r:id="rId6"/>
    <p:sldId id="267" r:id="rId7"/>
    <p:sldId id="262" r:id="rId8"/>
    <p:sldId id="263" r:id="rId9"/>
    <p:sldId id="302" r:id="rId10"/>
    <p:sldId id="303" r:id="rId11"/>
    <p:sldId id="264" r:id="rId12"/>
    <p:sldId id="304" r:id="rId13"/>
    <p:sldId id="26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8" d="100"/>
          <a:sy n="88" d="100"/>
        </p:scale>
        <p:origin x="69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4BDD37-A329-47E8-BF86-D458012D0B0E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EC847A-7DAE-4150-8492-BD754CE292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3988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9F3EC92-96C9-4E7E-A0F5-9B1CA54D168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227817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16164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41639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98635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5041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69406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27929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9277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83558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43641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05605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0312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5360" y="6525344"/>
            <a:ext cx="1294837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16/02/2022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08501" y="6380973"/>
            <a:ext cx="973899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4849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ED8363A-E913-418E-A56C-63AB7772BA0E}"/>
              </a:ext>
            </a:extLst>
          </p:cNvPr>
          <p:cNvSpPr txBox="1"/>
          <p:nvPr/>
        </p:nvSpPr>
        <p:spPr>
          <a:xfrm>
            <a:off x="2194560" y="1733551"/>
            <a:ext cx="413004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96FE8A07-45B3-4401-AEF2-C9368D14EA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3179507"/>
          </a:xfrm>
        </p:spPr>
        <p:txBody>
          <a:bodyPr>
            <a:normAutofit/>
          </a:bodyPr>
          <a:lstStyle/>
          <a:p>
            <a:br>
              <a:rPr lang="en-GB" b="1" dirty="0">
                <a:solidFill>
                  <a:schemeClr val="bg1"/>
                </a:solidFill>
              </a:rPr>
            </a:br>
            <a:r>
              <a:rPr lang="en-GB" b="1" dirty="0">
                <a:solidFill>
                  <a:schemeClr val="bg1"/>
                </a:solidFill>
              </a:rPr>
              <a:t>BSc Professional Investigation</a:t>
            </a:r>
            <a:br>
              <a:rPr lang="en-GB" b="1" dirty="0">
                <a:solidFill>
                  <a:schemeClr val="bg1"/>
                </a:solidFill>
              </a:rPr>
            </a:br>
            <a:r>
              <a:rPr lang="en-GB" b="1" dirty="0">
                <a:solidFill>
                  <a:schemeClr val="bg1"/>
                </a:solidFill>
              </a:rPr>
              <a:t>16.02.22</a:t>
            </a:r>
            <a:br>
              <a:rPr lang="en-GB" b="1" dirty="0">
                <a:solidFill>
                  <a:schemeClr val="bg1"/>
                </a:solidFill>
              </a:rPr>
            </a:br>
            <a:r>
              <a:rPr lang="en-GB" b="1" dirty="0">
                <a:solidFill>
                  <a:schemeClr val="bg1"/>
                </a:solidFill>
              </a:rPr>
              <a:t>Workbook 2 Overview</a:t>
            </a:r>
          </a:p>
        </p:txBody>
      </p:sp>
    </p:spTree>
    <p:extLst>
      <p:ext uri="{BB962C8B-B14F-4D97-AF65-F5344CB8AC3E}">
        <p14:creationId xmlns:p14="http://schemas.microsoft.com/office/powerpoint/2010/main" val="11475499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57EF50-E6BB-4153-B801-E0884BE85B05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Workbook 2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8C690E-5CBE-4BDA-BD72-E432396BE4C6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dirty="0"/>
              <a:t>5 Tasks:</a:t>
            </a:r>
          </a:p>
          <a:p>
            <a:pPr marL="0" indent="0">
              <a:buNone/>
            </a:pPr>
            <a:endParaRPr lang="en-GB" dirty="0"/>
          </a:p>
          <a:p>
            <a:pPr marL="514350" indent="-514350">
              <a:buAutoNum type="arabicPeriod"/>
            </a:pPr>
            <a:r>
              <a:rPr lang="en-GB" dirty="0"/>
              <a:t>Information and intelligence gathering</a:t>
            </a:r>
          </a:p>
          <a:p>
            <a:pPr marL="514350" indent="-514350">
              <a:buAutoNum type="arabicPeriod"/>
            </a:pPr>
            <a:r>
              <a:rPr lang="en-GB" dirty="0"/>
              <a:t>Safeguarding and risk assessment</a:t>
            </a:r>
          </a:p>
          <a:p>
            <a:pPr marL="514350" indent="-514350">
              <a:buAutoNum type="arabicPeriod"/>
            </a:pPr>
            <a:r>
              <a:rPr lang="en-GB" dirty="0"/>
              <a:t>Interview and custody processes</a:t>
            </a:r>
          </a:p>
          <a:p>
            <a:pPr marL="514350" indent="-514350">
              <a:buAutoNum type="arabicPeriod"/>
            </a:pPr>
            <a:r>
              <a:rPr lang="en-GB" dirty="0"/>
              <a:t>Investigation documentation processes</a:t>
            </a:r>
          </a:p>
          <a:p>
            <a:pPr marL="514350" indent="-514350">
              <a:buAutoNum type="arabicPeriod"/>
            </a:pPr>
            <a:r>
              <a:rPr lang="en-GB" dirty="0"/>
              <a:t>Personal study/learning plan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E5D857B-B3EB-42A9-9378-BB924DA2D331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endParaRPr lang="en-GB" b="1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en-GB" b="1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en-GB" b="1" dirty="0">
                <a:solidFill>
                  <a:srgbClr val="0070C0"/>
                </a:solidFill>
              </a:rPr>
              <a:t>Submission</a:t>
            </a:r>
          </a:p>
          <a:p>
            <a:pPr marL="0" indent="0" algn="ctr">
              <a:buNone/>
            </a:pPr>
            <a:endParaRPr lang="en-GB" b="1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en-GB" b="1" dirty="0">
                <a:solidFill>
                  <a:srgbClr val="0070C0"/>
                </a:solidFill>
              </a:rPr>
              <a:t>23:59hrs</a:t>
            </a:r>
          </a:p>
          <a:p>
            <a:pPr marL="0" indent="0" algn="ctr">
              <a:buNone/>
            </a:pPr>
            <a:r>
              <a:rPr lang="en-GB" b="1" dirty="0">
                <a:solidFill>
                  <a:srgbClr val="0070C0"/>
                </a:solidFill>
              </a:rPr>
              <a:t>May 10</a:t>
            </a:r>
            <a:r>
              <a:rPr lang="en-GB" b="1" baseline="30000" dirty="0">
                <a:solidFill>
                  <a:srgbClr val="0070C0"/>
                </a:solidFill>
              </a:rPr>
              <a:t>th</a:t>
            </a:r>
            <a:r>
              <a:rPr lang="en-GB" b="1" dirty="0">
                <a:solidFill>
                  <a:srgbClr val="0070C0"/>
                </a:solidFill>
              </a:rPr>
              <a:t>, 2022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1280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4E0AC9-0294-4E1A-86AB-4DBD033C4FD1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Understanding the  Assignment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E8398E-21AA-422F-A82A-8CE904BC37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Read the assignment brief</a:t>
            </a:r>
          </a:p>
          <a:p>
            <a:r>
              <a:rPr lang="en-GB" dirty="0"/>
              <a:t>Underline words that guide you on the </a:t>
            </a:r>
            <a:r>
              <a:rPr lang="en-GB" b="1" dirty="0">
                <a:solidFill>
                  <a:srgbClr val="00B050"/>
                </a:solidFill>
              </a:rPr>
              <a:t>subject/topic</a:t>
            </a:r>
            <a:r>
              <a:rPr lang="en-GB" dirty="0">
                <a:solidFill>
                  <a:srgbClr val="00B050"/>
                </a:solidFill>
              </a:rPr>
              <a:t> </a:t>
            </a:r>
            <a:r>
              <a:rPr lang="en-GB" dirty="0"/>
              <a:t>information you need ( i.e. content related)</a:t>
            </a:r>
          </a:p>
          <a:p>
            <a:r>
              <a:rPr lang="en-GB" dirty="0"/>
              <a:t>Underline words that are </a:t>
            </a:r>
            <a:r>
              <a:rPr lang="en-GB" b="1" dirty="0">
                <a:solidFill>
                  <a:srgbClr val="0070C0"/>
                </a:solidFill>
              </a:rPr>
              <a:t>process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/>
              <a:t>related known as </a:t>
            </a:r>
            <a:r>
              <a:rPr lang="en-GB" b="1" dirty="0">
                <a:solidFill>
                  <a:srgbClr val="0070C0"/>
                </a:solidFill>
              </a:rPr>
              <a:t>Directive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b="1" dirty="0">
                <a:solidFill>
                  <a:srgbClr val="0070C0"/>
                </a:solidFill>
              </a:rPr>
              <a:t>Words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/>
              <a:t>(i.e. what to do with the subject - instructions)</a:t>
            </a:r>
          </a:p>
          <a:p>
            <a:r>
              <a:rPr lang="en-GB" dirty="0"/>
              <a:t>Underline </a:t>
            </a:r>
            <a:r>
              <a:rPr lang="en-GB" b="1" dirty="0">
                <a:solidFill>
                  <a:srgbClr val="FF0000"/>
                </a:solidFill>
              </a:rPr>
              <a:t>limiting</a:t>
            </a:r>
            <a:r>
              <a:rPr lang="en-GB" dirty="0"/>
              <a:t> words (i.e. word count, specific instruction)</a:t>
            </a:r>
          </a:p>
          <a:p>
            <a:r>
              <a:rPr lang="en-GB" dirty="0"/>
              <a:t>Content words – are specific to the module</a:t>
            </a:r>
          </a:p>
          <a:p>
            <a:r>
              <a:rPr lang="en-GB" dirty="0"/>
              <a:t>Process/instruction words – may be used in any module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5449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F29A6E-5C65-41F2-9F8B-D1BB1C34809F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Directive Words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8DD6B40-74F8-4668-B0EB-4CE0A309F4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2332" y="1757193"/>
            <a:ext cx="6090432" cy="3603048"/>
          </a:xfrm>
          <a:prstGeom prst="rect">
            <a:avLst/>
          </a:prstGeom>
        </p:spPr>
      </p:pic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F5B7689-45E0-4142-B006-090D731783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0201"/>
            <a:ext cx="4462732" cy="3917032"/>
          </a:xfrm>
        </p:spPr>
        <p:txBody>
          <a:bodyPr/>
          <a:lstStyle/>
          <a:p>
            <a:r>
              <a:rPr lang="en-GB" dirty="0"/>
              <a:t>Directive words – </a:t>
            </a:r>
          </a:p>
          <a:p>
            <a:pPr marL="0" indent="0">
              <a:buNone/>
            </a:pPr>
            <a:r>
              <a:rPr lang="en-GB" dirty="0"/>
              <a:t>tell you what to do</a:t>
            </a:r>
          </a:p>
        </p:txBody>
      </p:sp>
    </p:spTree>
    <p:extLst>
      <p:ext uri="{BB962C8B-B14F-4D97-AF65-F5344CB8AC3E}">
        <p14:creationId xmlns:p14="http://schemas.microsoft.com/office/powerpoint/2010/main" val="16515678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E3621D-D226-40B9-A404-C97B026D18E1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Limiting words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C15841-370A-4F84-A8F7-A3CAAC8094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b="1" i="1" dirty="0">
                <a:solidFill>
                  <a:srgbClr val="00B050"/>
                </a:solidFill>
              </a:rPr>
              <a:t>Words which provide boundaries or constrains for your assignment</a:t>
            </a:r>
          </a:p>
          <a:p>
            <a:pPr marL="0" indent="0" algn="ctr">
              <a:buNone/>
            </a:pPr>
            <a:r>
              <a:rPr lang="en-GB" b="1" i="1" dirty="0">
                <a:solidFill>
                  <a:srgbClr val="00B050"/>
                </a:solidFill>
              </a:rPr>
              <a:t>e.g. word count or subject specific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7859D7-3577-41D6-B35A-DABCA9D903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7117" y="3751344"/>
            <a:ext cx="2877766" cy="1775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136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76C98B-C642-4D1B-B9C3-867BA75A425E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Workbook 2 – Identifying key words</a:t>
            </a:r>
          </a:p>
        </p:txBody>
      </p:sp>
      <p:pic>
        <p:nvPicPr>
          <p:cNvPr id="4" name="Picture 3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F8949B8C-D992-4516-BA5F-24C82D442C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1417638"/>
            <a:ext cx="3010320" cy="262926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AC5D5CC-E8A7-4157-A647-C176ADA7D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63193" y="1883950"/>
            <a:ext cx="3423343" cy="3090097"/>
          </a:xfrm>
          <a:prstGeom prst="rect">
            <a:avLst/>
          </a:prstGeom>
        </p:spPr>
      </p:pic>
      <p:sp>
        <p:nvSpPr>
          <p:cNvPr id="5" name="Arrow: Right 4">
            <a:extLst>
              <a:ext uri="{FF2B5EF4-FFF2-40B4-BE49-F238E27FC236}">
                <a16:creationId xmlns:a16="http://schemas.microsoft.com/office/drawing/2014/main" id="{A576CAF0-0FA5-433A-90C5-57E76951DCC5}"/>
              </a:ext>
            </a:extLst>
          </p:cNvPr>
          <p:cNvSpPr/>
          <p:nvPr/>
        </p:nvSpPr>
        <p:spPr>
          <a:xfrm>
            <a:off x="4589253" y="2449902"/>
            <a:ext cx="2242868" cy="86419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Directive Words</a:t>
            </a:r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429C8704-FD09-4F4F-B32E-F534B74EAE94}"/>
              </a:ext>
            </a:extLst>
          </p:cNvPr>
          <p:cNvSpPr/>
          <p:nvPr/>
        </p:nvSpPr>
        <p:spPr>
          <a:xfrm>
            <a:off x="4589252" y="3425027"/>
            <a:ext cx="2242868" cy="864194"/>
          </a:xfrm>
          <a:prstGeom prst="rightArrow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Topic</a:t>
            </a:r>
          </a:p>
        </p:txBody>
      </p:sp>
      <p:sp>
        <p:nvSpPr>
          <p:cNvPr id="7" name="Arrow: Right 6">
            <a:extLst>
              <a:ext uri="{FF2B5EF4-FFF2-40B4-BE49-F238E27FC236}">
                <a16:creationId xmlns:a16="http://schemas.microsoft.com/office/drawing/2014/main" id="{D99EB2EC-FDD3-4E4F-BBD7-942CB1A56E1A}"/>
              </a:ext>
            </a:extLst>
          </p:cNvPr>
          <p:cNvSpPr/>
          <p:nvPr/>
        </p:nvSpPr>
        <p:spPr>
          <a:xfrm>
            <a:off x="4589252" y="4416725"/>
            <a:ext cx="2242868" cy="864194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Limiting words</a:t>
            </a:r>
          </a:p>
        </p:txBody>
      </p:sp>
    </p:spTree>
    <p:extLst>
      <p:ext uri="{BB962C8B-B14F-4D97-AF65-F5344CB8AC3E}">
        <p14:creationId xmlns:p14="http://schemas.microsoft.com/office/powerpoint/2010/main" val="12350794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16B8C-1FDA-47E8-AFB6-BD601E85C419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Workbook 2 – Task 1</a:t>
            </a:r>
          </a:p>
        </p:txBody>
      </p:sp>
      <p:pic>
        <p:nvPicPr>
          <p:cNvPr id="9" name="Content Placeholder 8" descr="Graphical user interface, text, letter, email&#10;&#10;Description automatically generated">
            <a:extLst>
              <a:ext uri="{FF2B5EF4-FFF2-40B4-BE49-F238E27FC236}">
                <a16:creationId xmlns:a16="http://schemas.microsoft.com/office/drawing/2014/main" id="{F9734D1D-957C-43E1-953B-3698DFCB41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153" y="1705510"/>
            <a:ext cx="6401693" cy="3705742"/>
          </a:xfrm>
        </p:spPr>
      </p:pic>
      <p:sp>
        <p:nvSpPr>
          <p:cNvPr id="10" name="Arrow: Down 9">
            <a:extLst>
              <a:ext uri="{FF2B5EF4-FFF2-40B4-BE49-F238E27FC236}">
                <a16:creationId xmlns:a16="http://schemas.microsoft.com/office/drawing/2014/main" id="{5538F405-2601-48CD-858F-6DB0DCDA0554}"/>
              </a:ext>
            </a:extLst>
          </p:cNvPr>
          <p:cNvSpPr/>
          <p:nvPr/>
        </p:nvSpPr>
        <p:spPr>
          <a:xfrm>
            <a:off x="8083826" y="2939796"/>
            <a:ext cx="484632" cy="978408"/>
          </a:xfrm>
          <a:prstGeom prst="downArrow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Arrow: Down 10">
            <a:extLst>
              <a:ext uri="{FF2B5EF4-FFF2-40B4-BE49-F238E27FC236}">
                <a16:creationId xmlns:a16="http://schemas.microsoft.com/office/drawing/2014/main" id="{1F1311EF-90DB-4BCE-897D-7C7F40DF8BB2}"/>
              </a:ext>
            </a:extLst>
          </p:cNvPr>
          <p:cNvSpPr/>
          <p:nvPr/>
        </p:nvSpPr>
        <p:spPr>
          <a:xfrm>
            <a:off x="4625009" y="3429000"/>
            <a:ext cx="484632" cy="978408"/>
          </a:xfrm>
          <a:prstGeom prst="downArrow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Arrow: Down 11">
            <a:extLst>
              <a:ext uri="{FF2B5EF4-FFF2-40B4-BE49-F238E27FC236}">
                <a16:creationId xmlns:a16="http://schemas.microsoft.com/office/drawing/2014/main" id="{1804C019-E31E-4DF7-B180-38794CA83FE3}"/>
              </a:ext>
            </a:extLst>
          </p:cNvPr>
          <p:cNvSpPr/>
          <p:nvPr/>
        </p:nvSpPr>
        <p:spPr>
          <a:xfrm>
            <a:off x="7116420" y="3993278"/>
            <a:ext cx="484632" cy="978408"/>
          </a:xfrm>
          <a:prstGeom prst="downArrow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Arrow: Down 12">
            <a:extLst>
              <a:ext uri="{FF2B5EF4-FFF2-40B4-BE49-F238E27FC236}">
                <a16:creationId xmlns:a16="http://schemas.microsoft.com/office/drawing/2014/main" id="{781D8D2C-CF1B-418A-A0BB-49DE924E6981}"/>
              </a:ext>
            </a:extLst>
          </p:cNvPr>
          <p:cNvSpPr/>
          <p:nvPr/>
        </p:nvSpPr>
        <p:spPr>
          <a:xfrm rot="16200000">
            <a:off x="2152514" y="3262758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Arrow: Down 13">
            <a:extLst>
              <a:ext uri="{FF2B5EF4-FFF2-40B4-BE49-F238E27FC236}">
                <a16:creationId xmlns:a16="http://schemas.microsoft.com/office/drawing/2014/main" id="{E880C4CC-6258-4B0B-BA96-D36BBFBC7FDF}"/>
              </a:ext>
            </a:extLst>
          </p:cNvPr>
          <p:cNvSpPr/>
          <p:nvPr/>
        </p:nvSpPr>
        <p:spPr>
          <a:xfrm rot="16200000">
            <a:off x="2152514" y="3918204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Arrow: Down 14">
            <a:extLst>
              <a:ext uri="{FF2B5EF4-FFF2-40B4-BE49-F238E27FC236}">
                <a16:creationId xmlns:a16="http://schemas.microsoft.com/office/drawing/2014/main" id="{1B986331-8CF5-4578-B17E-9244E290717D}"/>
              </a:ext>
            </a:extLst>
          </p:cNvPr>
          <p:cNvSpPr/>
          <p:nvPr/>
        </p:nvSpPr>
        <p:spPr>
          <a:xfrm rot="16200000">
            <a:off x="2152513" y="4573650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Arrow: Down 15">
            <a:extLst>
              <a:ext uri="{FF2B5EF4-FFF2-40B4-BE49-F238E27FC236}">
                <a16:creationId xmlns:a16="http://schemas.microsoft.com/office/drawing/2014/main" id="{D497C32C-AFA0-4027-BEBD-E437F4CA7950}"/>
              </a:ext>
            </a:extLst>
          </p:cNvPr>
          <p:cNvSpPr/>
          <p:nvPr/>
        </p:nvSpPr>
        <p:spPr>
          <a:xfrm rot="6226555">
            <a:off x="7793308" y="1950323"/>
            <a:ext cx="484632" cy="978408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1093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7D5AC0-0157-4C3E-87A0-3E7317351429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Workbook 2 – Task 2</a:t>
            </a:r>
          </a:p>
        </p:txBody>
      </p:sp>
      <p:pic>
        <p:nvPicPr>
          <p:cNvPr id="5" name="Content Placeholder 4" descr="Text, letter, email&#10;&#10;Description automatically generated">
            <a:extLst>
              <a:ext uri="{FF2B5EF4-FFF2-40B4-BE49-F238E27FC236}">
                <a16:creationId xmlns:a16="http://schemas.microsoft.com/office/drawing/2014/main" id="{7C038E56-0E59-46EA-99B8-D7321632F6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1895" y="1600200"/>
            <a:ext cx="4988209" cy="3916363"/>
          </a:xfrm>
        </p:spPr>
      </p:pic>
      <p:sp>
        <p:nvSpPr>
          <p:cNvPr id="6" name="Arrow: Down 5">
            <a:extLst>
              <a:ext uri="{FF2B5EF4-FFF2-40B4-BE49-F238E27FC236}">
                <a16:creationId xmlns:a16="http://schemas.microsoft.com/office/drawing/2014/main" id="{A2A45F51-A6FB-4210-9E39-BB2BEDE7B8AC}"/>
              </a:ext>
            </a:extLst>
          </p:cNvPr>
          <p:cNvSpPr/>
          <p:nvPr/>
        </p:nvSpPr>
        <p:spPr>
          <a:xfrm rot="16200000">
            <a:off x="2756452" y="2939796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Arrow: Down 6">
            <a:extLst>
              <a:ext uri="{FF2B5EF4-FFF2-40B4-BE49-F238E27FC236}">
                <a16:creationId xmlns:a16="http://schemas.microsoft.com/office/drawing/2014/main" id="{98905FE2-5B0A-41F1-9E47-79CBBA2EC2FF}"/>
              </a:ext>
            </a:extLst>
          </p:cNvPr>
          <p:cNvSpPr/>
          <p:nvPr/>
        </p:nvSpPr>
        <p:spPr>
          <a:xfrm rot="16200000">
            <a:off x="2756452" y="3525078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Arrow: Down 7">
            <a:extLst>
              <a:ext uri="{FF2B5EF4-FFF2-40B4-BE49-F238E27FC236}">
                <a16:creationId xmlns:a16="http://schemas.microsoft.com/office/drawing/2014/main" id="{A2F05DD5-46F6-449C-9822-DC5499069870}"/>
              </a:ext>
            </a:extLst>
          </p:cNvPr>
          <p:cNvSpPr/>
          <p:nvPr/>
        </p:nvSpPr>
        <p:spPr>
          <a:xfrm rot="16200000">
            <a:off x="2756452" y="4110360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Arrow: Down 8">
            <a:extLst>
              <a:ext uri="{FF2B5EF4-FFF2-40B4-BE49-F238E27FC236}">
                <a16:creationId xmlns:a16="http://schemas.microsoft.com/office/drawing/2014/main" id="{BE1E38C5-9E7B-4DDB-A92F-6BCAB78B507A}"/>
              </a:ext>
            </a:extLst>
          </p:cNvPr>
          <p:cNvSpPr/>
          <p:nvPr/>
        </p:nvSpPr>
        <p:spPr>
          <a:xfrm rot="16200000">
            <a:off x="2760229" y="4708841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Arrow: Down 9">
            <a:extLst>
              <a:ext uri="{FF2B5EF4-FFF2-40B4-BE49-F238E27FC236}">
                <a16:creationId xmlns:a16="http://schemas.microsoft.com/office/drawing/2014/main" id="{2E10F8E9-2AD7-464A-AA69-9BC9777B4FAE}"/>
              </a:ext>
            </a:extLst>
          </p:cNvPr>
          <p:cNvSpPr/>
          <p:nvPr/>
        </p:nvSpPr>
        <p:spPr>
          <a:xfrm>
            <a:off x="7222435" y="2793558"/>
            <a:ext cx="484632" cy="978408"/>
          </a:xfrm>
          <a:prstGeom prst="downArrow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Arrow: Down 10">
            <a:extLst>
              <a:ext uri="{FF2B5EF4-FFF2-40B4-BE49-F238E27FC236}">
                <a16:creationId xmlns:a16="http://schemas.microsoft.com/office/drawing/2014/main" id="{0F117AD6-0FFD-40A0-A2B3-4E1A93798AF8}"/>
              </a:ext>
            </a:extLst>
          </p:cNvPr>
          <p:cNvSpPr/>
          <p:nvPr/>
        </p:nvSpPr>
        <p:spPr>
          <a:xfrm>
            <a:off x="6623880" y="3525078"/>
            <a:ext cx="484632" cy="978408"/>
          </a:xfrm>
          <a:prstGeom prst="downArrow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Arrow: Down 11">
            <a:extLst>
              <a:ext uri="{FF2B5EF4-FFF2-40B4-BE49-F238E27FC236}">
                <a16:creationId xmlns:a16="http://schemas.microsoft.com/office/drawing/2014/main" id="{908398AC-CBD3-4718-B20A-5819C41E8765}"/>
              </a:ext>
            </a:extLst>
          </p:cNvPr>
          <p:cNvSpPr/>
          <p:nvPr/>
        </p:nvSpPr>
        <p:spPr>
          <a:xfrm>
            <a:off x="7122360" y="4066164"/>
            <a:ext cx="484632" cy="978408"/>
          </a:xfrm>
          <a:prstGeom prst="downArrow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Arrow: Down 12">
            <a:extLst>
              <a:ext uri="{FF2B5EF4-FFF2-40B4-BE49-F238E27FC236}">
                <a16:creationId xmlns:a16="http://schemas.microsoft.com/office/drawing/2014/main" id="{B4FFEA4F-DDC9-424C-A7E8-15440A5A6894}"/>
              </a:ext>
            </a:extLst>
          </p:cNvPr>
          <p:cNvSpPr/>
          <p:nvPr/>
        </p:nvSpPr>
        <p:spPr>
          <a:xfrm rot="6366517">
            <a:off x="7659589" y="1975441"/>
            <a:ext cx="484632" cy="978408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6969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5D6187-AC78-40D6-B941-932E04A733C1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Extra – tips - Paragraphs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BB7708-1249-412B-81E0-280BCD3A15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Building blocks of the essay</a:t>
            </a:r>
          </a:p>
          <a:p>
            <a:r>
              <a:rPr lang="en-GB" dirty="0"/>
              <a:t>Each paragraph should contain:</a:t>
            </a:r>
          </a:p>
          <a:p>
            <a:pPr lvl="1"/>
            <a:r>
              <a:rPr lang="en-GB" dirty="0"/>
              <a:t>A topic sentence ( or idea) that states your point</a:t>
            </a:r>
          </a:p>
          <a:p>
            <a:pPr lvl="1"/>
            <a:r>
              <a:rPr lang="en-GB" dirty="0"/>
              <a:t>An explanation of the point you are making</a:t>
            </a:r>
          </a:p>
          <a:p>
            <a:pPr lvl="1"/>
            <a:r>
              <a:rPr lang="en-GB" dirty="0"/>
              <a:t>Evidence – support your point with evidence from reading/example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DAC7AF-983B-492E-A7F1-28B5A57C12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56812" y="1676557"/>
            <a:ext cx="2651157" cy="1791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40837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019F9E-6621-45C9-A5B2-ACB4A6DFECB9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Extra tips - Signposting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EED9A1-F2F4-4B0F-B931-73E0EA7944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Paragraphs will require signposts/linking – these are words you use to join sentences</a:t>
            </a:r>
          </a:p>
          <a:p>
            <a:r>
              <a:rPr lang="en-GB" dirty="0"/>
              <a:t>Will make your essay flow</a:t>
            </a:r>
          </a:p>
          <a:p>
            <a:r>
              <a:rPr lang="en-GB" dirty="0"/>
              <a:t>Academic language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00B5194-6558-458C-8F93-BE689EB206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96378" y="2320123"/>
            <a:ext cx="2473377" cy="2477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78530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2F95B0-5F21-492E-83B3-058300F58AA1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Library Resources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6305E4-DB3B-402A-B689-CAAF94416D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Use the library – staff welcome enquiries</a:t>
            </a:r>
          </a:p>
          <a:p>
            <a:r>
              <a:rPr lang="en-GB" dirty="0"/>
              <a:t>College of policing library</a:t>
            </a:r>
          </a:p>
        </p:txBody>
      </p:sp>
    </p:spTree>
    <p:extLst>
      <p:ext uri="{BB962C8B-B14F-4D97-AF65-F5344CB8AC3E}">
        <p14:creationId xmlns:p14="http://schemas.microsoft.com/office/powerpoint/2010/main" val="27492824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05464E-3287-4AFF-94E2-F917E769E89F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Draft submissions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750451-4A95-4A3E-93FB-5A8B3CCCD4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Draft submissions are welcome </a:t>
            </a:r>
          </a:p>
          <a:p>
            <a:r>
              <a:rPr lang="en-GB" dirty="0"/>
              <a:t>One draft submission per task  </a:t>
            </a:r>
          </a:p>
          <a:p>
            <a:r>
              <a:rPr lang="en-GB" dirty="0"/>
              <a:t>Cut off date will be provided nearer the submission date in May</a:t>
            </a:r>
          </a:p>
          <a:p>
            <a:r>
              <a:rPr lang="en-GB" dirty="0"/>
              <a:t>Turnitin open</a:t>
            </a:r>
          </a:p>
          <a:p>
            <a:r>
              <a:rPr lang="en-GB" dirty="0"/>
              <a:t>Word document or workbook template can </a:t>
            </a:r>
            <a:r>
              <a:rPr lang="en-GB"/>
              <a:t>be submitted.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92611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6E8EAB-72EF-433C-8E6C-9F176B662B08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Any questions?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B50110B-C019-43FB-B5CB-E726490F89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19577" y="1618833"/>
            <a:ext cx="5296619" cy="3524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662427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.thmx first page pp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.thmx first page pp" id="{A8C13A82-05C2-4F42-8F47-DAA56095BE4B}" vid="{90D40AA9-4CDF-4D09-90CE-D9841E443E7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299</Words>
  <Application>Microsoft Office PowerPoint</Application>
  <PresentationFormat>Widescreen</PresentationFormat>
  <Paragraphs>55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Myriad Pro</vt:lpstr>
      <vt:lpstr>Arial</vt:lpstr>
      <vt:lpstr>Calibri</vt:lpstr>
      <vt:lpstr>Theme1.thmx first page pp</vt:lpstr>
      <vt:lpstr> BSc Professional Investigation 16.02.22 Workbook 2 Overview</vt:lpstr>
      <vt:lpstr>Workbook 2 </vt:lpstr>
      <vt:lpstr>Understanding the  Assignment</vt:lpstr>
      <vt:lpstr>Directive Words</vt:lpstr>
      <vt:lpstr>Limiting words</vt:lpstr>
      <vt:lpstr>Workbook 2 – Identifying key words</vt:lpstr>
      <vt:lpstr>Workbook 2 – Task 1</vt:lpstr>
      <vt:lpstr>Workbook 2 – Task 2</vt:lpstr>
      <vt:lpstr>Extra – tips - Paragraphs</vt:lpstr>
      <vt:lpstr>Extra tips - Signposting</vt:lpstr>
      <vt:lpstr>Library Resources</vt:lpstr>
      <vt:lpstr>Draft submissions</vt:lpstr>
      <vt:lpstr>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BSc Professional Investigation 13.10.2021 Induction</dc:title>
  <dc:creator>Alison</dc:creator>
  <cp:lastModifiedBy>Alison Cooke</cp:lastModifiedBy>
  <cp:revision>6</cp:revision>
  <dcterms:created xsi:type="dcterms:W3CDTF">2021-10-13T07:56:41Z</dcterms:created>
  <dcterms:modified xsi:type="dcterms:W3CDTF">2022-02-16T16:08:46Z</dcterms:modified>
</cp:coreProperties>
</file>