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4"/>
  </p:sldMasterIdLst>
  <p:notesMasterIdLst>
    <p:notesMasterId r:id="rId30"/>
  </p:notesMasterIdLst>
  <p:handoutMasterIdLst>
    <p:handoutMasterId r:id="rId31"/>
  </p:handoutMasterIdLst>
  <p:sldIdLst>
    <p:sldId id="306" r:id="rId5"/>
    <p:sldId id="307" r:id="rId6"/>
    <p:sldId id="308" r:id="rId7"/>
    <p:sldId id="314" r:id="rId8"/>
    <p:sldId id="322" r:id="rId9"/>
    <p:sldId id="315" r:id="rId10"/>
    <p:sldId id="316" r:id="rId11"/>
    <p:sldId id="323" r:id="rId12"/>
    <p:sldId id="324" r:id="rId13"/>
    <p:sldId id="309" r:id="rId14"/>
    <p:sldId id="294" r:id="rId15"/>
    <p:sldId id="325" r:id="rId16"/>
    <p:sldId id="326" r:id="rId17"/>
    <p:sldId id="327" r:id="rId18"/>
    <p:sldId id="328" r:id="rId19"/>
    <p:sldId id="329" r:id="rId20"/>
    <p:sldId id="321" r:id="rId21"/>
    <p:sldId id="319" r:id="rId22"/>
    <p:sldId id="330" r:id="rId23"/>
    <p:sldId id="320" r:id="rId24"/>
    <p:sldId id="332" r:id="rId25"/>
    <p:sldId id="333" r:id="rId26"/>
    <p:sldId id="334" r:id="rId27"/>
    <p:sldId id="331" r:id="rId28"/>
    <p:sldId id="312" r:id="rId29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392" userDrawn="1">
          <p15:clr>
            <a:srgbClr val="A4A3A4"/>
          </p15:clr>
        </p15:guide>
        <p15:guide id="2" pos="7056" userDrawn="1">
          <p15:clr>
            <a:srgbClr val="A4A3A4"/>
          </p15:clr>
        </p15:guide>
        <p15:guide id="3" orient="horz" pos="316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470" autoAdjust="0"/>
    <p:restoredTop sz="41361" autoAdjust="0"/>
  </p:normalViewPr>
  <p:slideViewPr>
    <p:cSldViewPr snapToGrid="0">
      <p:cViewPr varScale="1">
        <p:scale>
          <a:sx n="51" d="100"/>
          <a:sy n="51" d="100"/>
        </p:scale>
        <p:origin x="2712" y="72"/>
      </p:cViewPr>
      <p:guideLst>
        <p:guide orient="horz" pos="1392"/>
        <p:guide pos="7056"/>
        <p:guide orient="horz" pos="316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7" d="100"/>
          <a:sy n="87" d="100"/>
        </p:scale>
        <p:origin x="3798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37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an Massa-Harris-McFeely" userId="97010911-b388-4f2c-afd0-a3eb599f857c" providerId="ADAL" clId="{43D792E8-789B-4D19-B437-ED70F333E408}"/>
    <pc:docChg chg="modSld">
      <pc:chgData name="Ian Massa-Harris-McFeely" userId="97010911-b388-4f2c-afd0-a3eb599f857c" providerId="ADAL" clId="{43D792E8-789B-4D19-B437-ED70F333E408}" dt="2025-02-11T22:53:31.142" v="12" actId="20577"/>
      <pc:docMkLst>
        <pc:docMk/>
      </pc:docMkLst>
      <pc:sldChg chg="modNotesTx">
        <pc:chgData name="Ian Massa-Harris-McFeely" userId="97010911-b388-4f2c-afd0-a3eb599f857c" providerId="ADAL" clId="{43D792E8-789B-4D19-B437-ED70F333E408}" dt="2025-02-11T22:52:13.368" v="6" actId="20577"/>
        <pc:sldMkLst>
          <pc:docMk/>
          <pc:sldMk cId="783914445" sldId="294"/>
        </pc:sldMkLst>
      </pc:sldChg>
      <pc:sldChg chg="modNotesTx">
        <pc:chgData name="Ian Massa-Harris-McFeely" userId="97010911-b388-4f2c-afd0-a3eb599f857c" providerId="ADAL" clId="{43D792E8-789B-4D19-B437-ED70F333E408}" dt="2025-02-11T22:51:44.733" v="0" actId="20577"/>
        <pc:sldMkLst>
          <pc:docMk/>
          <pc:sldMk cId="1613598062" sldId="307"/>
        </pc:sldMkLst>
      </pc:sldChg>
      <pc:sldChg chg="modNotesTx">
        <pc:chgData name="Ian Massa-Harris-McFeely" userId="97010911-b388-4f2c-afd0-a3eb599f857c" providerId="ADAL" clId="{43D792E8-789B-4D19-B437-ED70F333E408}" dt="2025-02-11T22:51:47.974" v="1" actId="20577"/>
        <pc:sldMkLst>
          <pc:docMk/>
          <pc:sldMk cId="365334912" sldId="308"/>
        </pc:sldMkLst>
      </pc:sldChg>
      <pc:sldChg chg="modNotesTx">
        <pc:chgData name="Ian Massa-Harris-McFeely" userId="97010911-b388-4f2c-afd0-a3eb599f857c" providerId="ADAL" clId="{43D792E8-789B-4D19-B437-ED70F333E408}" dt="2025-02-11T22:51:52.918" v="2" actId="20577"/>
        <pc:sldMkLst>
          <pc:docMk/>
          <pc:sldMk cId="2407878775" sldId="314"/>
        </pc:sldMkLst>
      </pc:sldChg>
      <pc:sldChg chg="modNotesTx">
        <pc:chgData name="Ian Massa-Harris-McFeely" userId="97010911-b388-4f2c-afd0-a3eb599f857c" providerId="ADAL" clId="{43D792E8-789B-4D19-B437-ED70F333E408}" dt="2025-02-11T22:52:01.691" v="3" actId="20577"/>
        <pc:sldMkLst>
          <pc:docMk/>
          <pc:sldMk cId="3026086850" sldId="315"/>
        </pc:sldMkLst>
      </pc:sldChg>
      <pc:sldChg chg="modNotesTx">
        <pc:chgData name="Ian Massa-Harris-McFeely" userId="97010911-b388-4f2c-afd0-a3eb599f857c" providerId="ADAL" clId="{43D792E8-789B-4D19-B437-ED70F333E408}" dt="2025-02-11T22:53:31.142" v="12" actId="20577"/>
        <pc:sldMkLst>
          <pc:docMk/>
          <pc:sldMk cId="1942076008" sldId="316"/>
        </pc:sldMkLst>
      </pc:sldChg>
      <pc:sldChg chg="modNotesTx">
        <pc:chgData name="Ian Massa-Harris-McFeely" userId="97010911-b388-4f2c-afd0-a3eb599f857c" providerId="ADAL" clId="{43D792E8-789B-4D19-B437-ED70F333E408}" dt="2025-02-11T22:52:09.417" v="5" actId="20577"/>
        <pc:sldMkLst>
          <pc:docMk/>
          <pc:sldMk cId="1413830420" sldId="324"/>
        </pc:sldMkLst>
      </pc:sldChg>
      <pc:sldChg chg="modNotesTx">
        <pc:chgData name="Ian Massa-Harris-McFeely" userId="97010911-b388-4f2c-afd0-a3eb599f857c" providerId="ADAL" clId="{43D792E8-789B-4D19-B437-ED70F333E408}" dt="2025-02-11T22:52:51.485" v="7" actId="20577"/>
        <pc:sldMkLst>
          <pc:docMk/>
          <pc:sldMk cId="420686681" sldId="326"/>
        </pc:sldMkLst>
      </pc:sldChg>
      <pc:sldChg chg="modNotesTx">
        <pc:chgData name="Ian Massa-Harris-McFeely" userId="97010911-b388-4f2c-afd0-a3eb599f857c" providerId="ADAL" clId="{43D792E8-789B-4D19-B437-ED70F333E408}" dt="2025-02-11T22:52:56.513" v="8" actId="20577"/>
        <pc:sldMkLst>
          <pc:docMk/>
          <pc:sldMk cId="1482742644" sldId="327"/>
        </pc:sldMkLst>
      </pc:sldChg>
      <pc:sldChg chg="modNotesTx">
        <pc:chgData name="Ian Massa-Harris-McFeely" userId="97010911-b388-4f2c-afd0-a3eb599f857c" providerId="ADAL" clId="{43D792E8-789B-4D19-B437-ED70F333E408}" dt="2025-02-11T22:52:58.970" v="9" actId="20577"/>
        <pc:sldMkLst>
          <pc:docMk/>
          <pc:sldMk cId="2185081412" sldId="328"/>
        </pc:sldMkLst>
      </pc:sldChg>
      <pc:sldChg chg="modNotesTx">
        <pc:chgData name="Ian Massa-Harris-McFeely" userId="97010911-b388-4f2c-afd0-a3eb599f857c" providerId="ADAL" clId="{43D792E8-789B-4D19-B437-ED70F333E408}" dt="2025-02-11T22:53:01.688" v="10" actId="20577"/>
        <pc:sldMkLst>
          <pc:docMk/>
          <pc:sldMk cId="210987331" sldId="329"/>
        </pc:sldMkLst>
      </pc:sldChg>
      <pc:sldChg chg="modNotesTx">
        <pc:chgData name="Ian Massa-Harris-McFeely" userId="97010911-b388-4f2c-afd0-a3eb599f857c" providerId="ADAL" clId="{43D792E8-789B-4D19-B437-ED70F333E408}" dt="2025-02-11T22:53:05.375" v="11" actId="20577"/>
        <pc:sldMkLst>
          <pc:docMk/>
          <pc:sldMk cId="3876262070" sldId="330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7B86346-59A2-4282-9A64-05524C79D88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61D54C-AFC8-47F5-B030-A8ED60D0880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36B27D-C1ED-4C55-9062-2279210E96ED}" type="datetime1">
              <a:rPr lang="en-GB" smtClean="0"/>
              <a:t>11/02/2025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3D8396-DC49-433C-84C0-BD573781E57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DA06B3-9442-49D9-BE03-080DCCEA199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C5AD26-F754-4E27-9D95-B069583AB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0840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61EAF8-BEF3-4EDD-99CF-6435314FE1C9}" type="datetime1">
              <a:rPr lang="en-GB" smtClean="0"/>
              <a:pPr/>
              <a:t>11/02/2025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5939589-3E79-4C82-AA4A-FE78234FAA59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9496896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2726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9722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0160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510B30-93E8-67BB-199B-E50E1CBBA6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E8CA305-7AF5-0565-E4EC-C2F52492C06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566948D-EE25-5224-BC3C-6DD08016FB2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943673-2B33-8935-7EDF-DF5D80A03A1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758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37F6ED-6ECC-95C3-8A34-DCF52751CC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FFF26A3-0630-744D-37D5-DAB7CD08E29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2257D6A-BAA2-E791-D05C-2C2304290F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661F58-9EDD-515E-6543-8556E4DE77D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4004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8550F4-D099-E5CC-7D84-0AAB23C59C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01E546-E7CF-32E4-5F21-349B38E3DBE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68E936-BE7A-FF5F-E8EA-E33D9CD1D29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FF8237-B830-F7E3-F1D3-D2306A3F8B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0883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CD685F-D4C4-6473-B164-31A05C3FE3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C64747-1BD8-6E5A-0158-75D5FD71EB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CA5048E-53D2-4031-298D-59FB26C55D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09A33C-0C85-1ACB-62AA-A81B42A8805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1543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16BD1B-892B-3177-FEC8-1045EB463E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19AF2B5-251E-7EBC-FE27-81F72A50D0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B90E5D-0537-C0C4-01AE-9DCBD5DE98B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35D629-85CF-DB1A-42D9-C09AFD796FC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7048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16BD1B-892B-3177-FEC8-1045EB463E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19AF2B5-251E-7EBC-FE27-81F72A50D0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B90E5D-0537-C0C4-01AE-9DCBD5DE98B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35D629-85CF-DB1A-42D9-C09AFD796FC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1407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51805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81680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68520C-A381-7C81-5330-A912C9002A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9707A8-2981-FD22-0718-10458ED5BF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09EA7DC-0F35-FC94-7485-9B66B65127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BFC96E-0E5B-B978-6524-1435108C80E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64209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68520C-A381-7C81-5330-A912C9002A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9707A8-2981-FD22-0718-10458ED5BF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09EA7DC-0F35-FC94-7485-9B66B65127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BFC96E-0E5B-B978-6524-1435108C80E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40592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68520C-A381-7C81-5330-A912C9002A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9707A8-2981-FD22-0718-10458ED5BF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09EA7DC-0F35-FC94-7485-9B66B65127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BFC96E-0E5B-B978-6524-1435108C80E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33073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68520C-A381-7C81-5330-A912C9002A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9707A8-2981-FD22-0718-10458ED5BF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09EA7DC-0F35-FC94-7485-9B66B65127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BFC96E-0E5B-B978-6524-1435108C80E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18401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68520C-A381-7C81-5330-A912C9002A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9707A8-2981-FD22-0718-10458ED5BF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09EA7DC-0F35-FC94-7485-9B66B65127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BFC96E-0E5B-B978-6524-1435108C80E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50419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4BB732-B9CA-661A-FEC3-FDE5E20E99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4128906-BE0F-C189-5229-C69ED32EB5E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4D80B8-5FAF-CF64-B888-2A651833B4D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E91AEF-1662-4FC4-91BF-72BD39004F5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10705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0D31E3-8AF2-6B61-DE5C-97C17120A9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A6434EB-D3CC-9F21-079E-DD209B44632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C749208-EC7D-030C-A002-EE348DFFE35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E56AE0-7801-F382-F6A1-F0C6B12455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565421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68520C-A381-7C81-5330-A912C9002A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9707A8-2981-FD22-0718-10458ED5BF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09EA7DC-0F35-FC94-7485-9B66B65127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BFC96E-0E5B-B978-6524-1435108C80E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04764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D12F3A-F474-2EA2-B002-E2F0CCE687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C708AE-E69B-7D56-D143-E9307D3E5D0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ED84446-B6CC-EDAD-AF1C-3EC1F468F1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79302F-A7CD-7647-45A9-122DA9652E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13951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68520C-A381-7C81-5330-A912C9002A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9707A8-2981-FD22-0718-10458ED5BF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09EA7DC-0F35-FC94-7485-9B66B65127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BFC96E-0E5B-B978-6524-1435108C80E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991601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68520C-A381-7C81-5330-A912C9002A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9707A8-2981-FD22-0718-10458ED5BF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09EA7DC-0F35-FC94-7485-9B66B65127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BFC96E-0E5B-B978-6524-1435108C80E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9593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68520C-A381-7C81-5330-A912C9002A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9707A8-2981-FD22-0718-10458ED5BF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09EA7DC-0F35-FC94-7485-9B66B65127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BFC96E-0E5B-B978-6524-1435108C80E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32107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4BB732-B9CA-661A-FEC3-FDE5E20E99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4128906-BE0F-C189-5229-C69ED32EB5E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4D80B8-5FAF-CF64-B888-2A651833B4D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E91AEF-1662-4FC4-91BF-72BD39004F5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01735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5072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l">
              <a:defRPr sz="6000" b="1" i="0" cap="all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97802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 Slid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8448" y="594360"/>
            <a:ext cx="6272784" cy="2843784"/>
          </a:xfrm>
        </p:spPr>
        <p:txBody>
          <a:bodyPr rtlCol="0" anchor="b"/>
          <a:lstStyle>
            <a:lvl1pPr algn="l">
              <a:defRPr sz="5400" b="1" i="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41848" y="4700016"/>
            <a:ext cx="5093208" cy="1197864"/>
          </a:xfrm>
        </p:spPr>
        <p:txBody>
          <a:bodyPr rtlCol="0">
            <a:norm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E825845-66DD-4B77-A729-CD97D156FE6C}"/>
              </a:ext>
            </a:extLst>
          </p:cNvPr>
          <p:cNvCxnSpPr>
            <a:cxnSpLocks/>
          </p:cNvCxnSpPr>
          <p:nvPr userDrawn="1"/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Graphic 12">
            <a:extLst>
              <a:ext uri="{FF2B5EF4-FFF2-40B4-BE49-F238E27FC236}">
                <a16:creationId xmlns:a16="http://schemas.microsoft.com/office/drawing/2014/main" id="{818B4386-1FCF-4ACE-BE25-AF9CC5E2256F}"/>
              </a:ext>
            </a:extLst>
          </p:cNvPr>
          <p:cNvSpPr/>
          <p:nvPr userDrawn="1"/>
        </p:nvSpPr>
        <p:spPr>
          <a:xfrm>
            <a:off x="8217780" y="29738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1" name="Graphic 13">
            <a:extLst>
              <a:ext uri="{FF2B5EF4-FFF2-40B4-BE49-F238E27FC236}">
                <a16:creationId xmlns:a16="http://schemas.microsoft.com/office/drawing/2014/main" id="{19319560-50ED-4963-A2CF-74663239D426}"/>
              </a:ext>
            </a:extLst>
          </p:cNvPr>
          <p:cNvSpPr/>
          <p:nvPr userDrawn="1"/>
        </p:nvSpPr>
        <p:spPr>
          <a:xfrm>
            <a:off x="7859002" y="2744546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3" name="Graphic 15">
            <a:extLst>
              <a:ext uri="{FF2B5EF4-FFF2-40B4-BE49-F238E27FC236}">
                <a16:creationId xmlns:a16="http://schemas.microsoft.com/office/drawing/2014/main" id="{E5ABBDAD-943D-48F3-9C80-B29C48966C79}"/>
              </a:ext>
            </a:extLst>
          </p:cNvPr>
          <p:cNvSpPr/>
          <p:nvPr userDrawn="1"/>
        </p:nvSpPr>
        <p:spPr>
          <a:xfrm>
            <a:off x="7843462" y="3198265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379060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34120D15-E48C-4FBE-BB95-24DB36D9F45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366432" y="2530058"/>
            <a:ext cx="3707972" cy="3707971"/>
          </a:xfrm>
          <a:custGeom>
            <a:avLst/>
            <a:gdLst>
              <a:gd name="connsiteX0" fmla="*/ 1853986 w 3707972"/>
              <a:gd name="connsiteY0" fmla="*/ 0 h 3707971"/>
              <a:gd name="connsiteX1" fmla="*/ 3707972 w 3707972"/>
              <a:gd name="connsiteY1" fmla="*/ 1853986 h 3707971"/>
              <a:gd name="connsiteX2" fmla="*/ 2043545 w 3707972"/>
              <a:gd name="connsiteY2" fmla="*/ 3698400 h 3707971"/>
              <a:gd name="connsiteX3" fmla="*/ 1854006 w 3707972"/>
              <a:gd name="connsiteY3" fmla="*/ 3707971 h 3707971"/>
              <a:gd name="connsiteX4" fmla="*/ 1853966 w 3707972"/>
              <a:gd name="connsiteY4" fmla="*/ 3707971 h 3707971"/>
              <a:gd name="connsiteX5" fmla="*/ 1664427 w 3707972"/>
              <a:gd name="connsiteY5" fmla="*/ 3698400 h 3707971"/>
              <a:gd name="connsiteX6" fmla="*/ 0 w 3707972"/>
              <a:gd name="connsiteY6" fmla="*/ 1853986 h 3707971"/>
              <a:gd name="connsiteX7" fmla="*/ 1853986 w 3707972"/>
              <a:gd name="connsiteY7" fmla="*/ 0 h 3707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07972" h="3707971">
                <a:moveTo>
                  <a:pt x="1853986" y="0"/>
                </a:moveTo>
                <a:cubicBezTo>
                  <a:pt x="2877914" y="0"/>
                  <a:pt x="3707972" y="830058"/>
                  <a:pt x="3707972" y="1853986"/>
                </a:cubicBezTo>
                <a:cubicBezTo>
                  <a:pt x="3707972" y="2813919"/>
                  <a:pt x="2978429" y="3603458"/>
                  <a:pt x="2043545" y="3698400"/>
                </a:cubicBezTo>
                <a:lnTo>
                  <a:pt x="1854006" y="3707971"/>
                </a:lnTo>
                <a:lnTo>
                  <a:pt x="1853966" y="3707971"/>
                </a:lnTo>
                <a:lnTo>
                  <a:pt x="1664427" y="3698400"/>
                </a:lnTo>
                <a:cubicBezTo>
                  <a:pt x="729543" y="3603458"/>
                  <a:pt x="0" y="2813919"/>
                  <a:pt x="0" y="1853986"/>
                </a:cubicBezTo>
                <a:cubicBezTo>
                  <a:pt x="0" y="830058"/>
                  <a:pt x="830058" y="0"/>
                  <a:pt x="1853986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6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02936" y="585216"/>
            <a:ext cx="5833872" cy="2276856"/>
          </a:xfrm>
        </p:spPr>
        <p:txBody>
          <a:bodyPr rtlCol="0" anchor="b"/>
          <a:lstStyle>
            <a:lvl1pPr algn="r">
              <a:defRPr sz="6000" b="1" cap="all" spc="4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548640" y="1938528"/>
            <a:ext cx="278892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</a:extLst>
          </p:cNvPr>
          <p:cNvCxnSpPr>
            <a:cxnSpLocks/>
          </p:cNvCxnSpPr>
          <p:nvPr userDrawn="1"/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02936" y="3127248"/>
            <a:ext cx="5833872" cy="3118104"/>
          </a:xfrm>
        </p:spPr>
        <p:txBody>
          <a:bodyPr rtlCol="0"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EA1B6985-3E5A-40F4-9268-D4AB3BBF8C91}"/>
              </a:ext>
            </a:extLst>
          </p:cNvPr>
          <p:cNvSpPr/>
          <p:nvPr userDrawn="1"/>
        </p:nvSpPr>
        <p:spPr>
          <a:xfrm>
            <a:off x="4745394" y="276027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3" name="Graphic 13">
            <a:extLst>
              <a:ext uri="{FF2B5EF4-FFF2-40B4-BE49-F238E27FC236}">
                <a16:creationId xmlns:a16="http://schemas.microsoft.com/office/drawing/2014/main" id="{338BC906-9D03-4280-85E8-21A81BC21D73}"/>
              </a:ext>
            </a:extLst>
          </p:cNvPr>
          <p:cNvSpPr/>
          <p:nvPr userDrawn="1"/>
        </p:nvSpPr>
        <p:spPr>
          <a:xfrm>
            <a:off x="4386614" y="253098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7" name="Graphic 15">
            <a:extLst>
              <a:ext uri="{FF2B5EF4-FFF2-40B4-BE49-F238E27FC236}">
                <a16:creationId xmlns:a16="http://schemas.microsoft.com/office/drawing/2014/main" id="{C5C06D53-C9F6-47E8-BFE1-B8193A1AED8B}"/>
              </a:ext>
            </a:extLst>
          </p:cNvPr>
          <p:cNvSpPr/>
          <p:nvPr userDrawn="1"/>
        </p:nvSpPr>
        <p:spPr>
          <a:xfrm>
            <a:off x="1669987" y="6031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907687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E62FC6D8-DD87-4B93-8491-43C84EE63FE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51965" y="1665520"/>
            <a:ext cx="4266960" cy="4266968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335024"/>
            <a:ext cx="6190488" cy="1179576"/>
          </a:xfrm>
        </p:spPr>
        <p:txBody>
          <a:bodyPr lIns="91440" tIns="45720" rIns="91440" bIns="45720" rtlCol="0" anchor="b"/>
          <a:lstStyle>
            <a:lvl1pPr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0392" y="2825496"/>
            <a:ext cx="6190488" cy="3346704"/>
          </a:xfrm>
        </p:spPr>
        <p:txBody>
          <a:bodyPr rtlCol="0"/>
          <a:lstStyle>
            <a:lvl1pPr marL="0" indent="0">
              <a:lnSpc>
                <a:spcPct val="110000"/>
              </a:lnSpc>
              <a:buNone/>
              <a:defRPr sz="2000"/>
            </a:lvl1pPr>
            <a:lvl2pPr marL="228600">
              <a:defRPr sz="1800"/>
            </a:lvl2pPr>
            <a:lvl3pPr marL="457200">
              <a:defRPr sz="1600"/>
            </a:lvl3pPr>
            <a:lvl4pPr marL="685800"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964424" y="621792"/>
            <a:ext cx="4114800" cy="365125"/>
          </a:xfrm>
        </p:spPr>
        <p:txBody>
          <a:bodyPr rtlCol="0"/>
          <a:lstStyle>
            <a:lvl1pPr>
              <a:defRPr baseline="0"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A8B3D0E-ED3F-46FA-AE79-5FEFDE9168E3}"/>
              </a:ext>
            </a:extLst>
          </p:cNvPr>
          <p:cNvCxnSpPr>
            <a:cxnSpLocks/>
          </p:cNvCxnSpPr>
          <p:nvPr userDrawn="1"/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0">
            <a:extLst>
              <a:ext uri="{FF2B5EF4-FFF2-40B4-BE49-F238E27FC236}">
                <a16:creationId xmlns:a16="http://schemas.microsoft.com/office/drawing/2014/main" id="{AAD06B87-D9B2-4F94-B734-A8F039A2033F}"/>
              </a:ext>
            </a:extLst>
          </p:cNvPr>
          <p:cNvSpPr/>
          <p:nvPr userDrawn="1"/>
        </p:nvSpPr>
        <p:spPr>
          <a:xfrm>
            <a:off x="11281590" y="2070656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9" name="Graphic 11">
            <a:extLst>
              <a:ext uri="{FF2B5EF4-FFF2-40B4-BE49-F238E27FC236}">
                <a16:creationId xmlns:a16="http://schemas.microsoft.com/office/drawing/2014/main" id="{BB13A13C-36EA-4B13-9175-C5FE95B34D33}"/>
              </a:ext>
            </a:extLst>
          </p:cNvPr>
          <p:cNvSpPr/>
          <p:nvPr userDrawn="1"/>
        </p:nvSpPr>
        <p:spPr>
          <a:xfrm>
            <a:off x="10969280" y="178001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971113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Header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63040"/>
            <a:ext cx="9144000" cy="2340864"/>
          </a:xfrm>
        </p:spPr>
        <p:txBody>
          <a:bodyPr rtlCol="0" anchor="b">
            <a:normAutofit/>
          </a:bodyPr>
          <a:lstStyle>
            <a:lvl1pPr algn="ctr">
              <a:defRPr sz="6000" b="1" i="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858768"/>
            <a:ext cx="9144000" cy="1325880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Graphic 12">
            <a:extLst>
              <a:ext uri="{FF2B5EF4-FFF2-40B4-BE49-F238E27FC236}">
                <a16:creationId xmlns:a16="http://schemas.microsoft.com/office/drawing/2014/main" id="{8A41917E-4B97-447C-98AB-970D625F1DE6}"/>
              </a:ext>
            </a:extLst>
          </p:cNvPr>
          <p:cNvSpPr/>
          <p:nvPr userDrawn="1"/>
        </p:nvSpPr>
        <p:spPr>
          <a:xfrm>
            <a:off x="10772266" y="3054359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5" name="Graphic 13">
            <a:extLst>
              <a:ext uri="{FF2B5EF4-FFF2-40B4-BE49-F238E27FC236}">
                <a16:creationId xmlns:a16="http://schemas.microsoft.com/office/drawing/2014/main" id="{3B3FD238-4561-4AF8-A1F1-185B0CAFE2AC}"/>
              </a:ext>
            </a:extLst>
          </p:cNvPr>
          <p:cNvSpPr/>
          <p:nvPr userDrawn="1"/>
        </p:nvSpPr>
        <p:spPr>
          <a:xfrm>
            <a:off x="10724364" y="2515838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6" name="Graphic 15">
            <a:extLst>
              <a:ext uri="{FF2B5EF4-FFF2-40B4-BE49-F238E27FC236}">
                <a16:creationId xmlns:a16="http://schemas.microsoft.com/office/drawing/2014/main" id="{BAB9414C-AE69-4648-873E-9CE6B2DF8A71}"/>
              </a:ext>
            </a:extLst>
          </p:cNvPr>
          <p:cNvSpPr/>
          <p:nvPr userDrawn="1"/>
        </p:nvSpPr>
        <p:spPr>
          <a:xfrm>
            <a:off x="11024834" y="2787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7" name="Graphic 22">
            <a:extLst>
              <a:ext uri="{FF2B5EF4-FFF2-40B4-BE49-F238E27FC236}">
                <a16:creationId xmlns:a16="http://schemas.microsoft.com/office/drawing/2014/main" id="{3BF75235-4E6E-4184-82A5-EE6FE7993BBC}"/>
              </a:ext>
            </a:extLst>
          </p:cNvPr>
          <p:cNvSpPr/>
          <p:nvPr userDrawn="1"/>
        </p:nvSpPr>
        <p:spPr>
          <a:xfrm>
            <a:off x="1261869" y="2633448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1" name="Graphic 21">
            <a:extLst>
              <a:ext uri="{FF2B5EF4-FFF2-40B4-BE49-F238E27FC236}">
                <a16:creationId xmlns:a16="http://schemas.microsoft.com/office/drawing/2014/main" id="{E66FE37C-2F4B-42DA-BFF6-92DD00BDC49B}"/>
              </a:ext>
            </a:extLst>
          </p:cNvPr>
          <p:cNvSpPr/>
          <p:nvPr userDrawn="1"/>
        </p:nvSpPr>
        <p:spPr>
          <a:xfrm>
            <a:off x="1064053" y="3083338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chemeClr val="bg1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3" name="Graphic 23">
            <a:extLst>
              <a:ext uri="{FF2B5EF4-FFF2-40B4-BE49-F238E27FC236}">
                <a16:creationId xmlns:a16="http://schemas.microsoft.com/office/drawing/2014/main" id="{DDD38822-731A-48DA-A8A0-FBBAF7A6D65D}"/>
              </a:ext>
            </a:extLst>
          </p:cNvPr>
          <p:cNvSpPr/>
          <p:nvPr userDrawn="1"/>
        </p:nvSpPr>
        <p:spPr>
          <a:xfrm>
            <a:off x="1413405" y="3492870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42482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17450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91656" y="841248"/>
            <a:ext cx="4434840" cy="3236976"/>
          </a:xfrm>
        </p:spPr>
        <p:txBody>
          <a:bodyPr rtlCol="0" anchor="b"/>
          <a:lstStyle>
            <a:lvl1pPr algn="l">
              <a:lnSpc>
                <a:spcPct val="110000"/>
              </a:lnSpc>
              <a:spcBef>
                <a:spcPts val="1000"/>
              </a:spcBef>
              <a:defRPr sz="3600" b="0" i="0" cap="none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1655" y="4498848"/>
            <a:ext cx="4434835" cy="510474"/>
          </a:xfrm>
        </p:spPr>
        <p:txBody>
          <a:bodyPr rtlCol="0"/>
          <a:lstStyle>
            <a:lvl1pPr marL="0" indent="0" algn="l">
              <a:lnSpc>
                <a:spcPct val="11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811512" y="1591056"/>
            <a:ext cx="3547872" cy="365125"/>
          </a:xfrm>
        </p:spPr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939C974-0ED4-4915-BBF7-1FB00C18AD45}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</a:extLst>
          </p:cNvPr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3464" y="301752"/>
            <a:ext cx="5221224" cy="6263640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99048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_Title and Content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365125"/>
            <a:ext cx="10771632" cy="1325563"/>
          </a:xfrm>
        </p:spPr>
        <p:txBody>
          <a:bodyPr rtlCol="0"/>
          <a:lstStyle>
            <a:lvl1pPr>
              <a:defRPr sz="5400" b="1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825625"/>
            <a:ext cx="10771632" cy="4351338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03920" y="841248"/>
            <a:ext cx="3630168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Graphic 22">
            <a:extLst>
              <a:ext uri="{FF2B5EF4-FFF2-40B4-BE49-F238E27FC236}">
                <a16:creationId xmlns:a16="http://schemas.microsoft.com/office/drawing/2014/main" id="{4EADA2ED-8A8C-4D17-8798-F26BF3B4CE25}"/>
              </a:ext>
            </a:extLst>
          </p:cNvPr>
          <p:cNvSpPr/>
          <p:nvPr userDrawn="1"/>
        </p:nvSpPr>
        <p:spPr>
          <a:xfrm>
            <a:off x="11202264" y="344083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1" name="Graphic 23">
            <a:extLst>
              <a:ext uri="{FF2B5EF4-FFF2-40B4-BE49-F238E27FC236}">
                <a16:creationId xmlns:a16="http://schemas.microsoft.com/office/drawing/2014/main" id="{54AB3A25-6605-4446-9E53-ACEECD25E27B}"/>
              </a:ext>
            </a:extLst>
          </p:cNvPr>
          <p:cNvSpPr/>
          <p:nvPr userDrawn="1"/>
        </p:nvSpPr>
        <p:spPr>
          <a:xfrm>
            <a:off x="11563141" y="590910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2263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4752" y="1825625"/>
            <a:ext cx="4553712" cy="4351338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84848" y="1825625"/>
            <a:ext cx="4553712" cy="4351338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Graphic 15">
            <a:extLst>
              <a:ext uri="{FF2B5EF4-FFF2-40B4-BE49-F238E27FC236}">
                <a16:creationId xmlns:a16="http://schemas.microsoft.com/office/drawing/2014/main" id="{D8685329-C6A1-4CB4-8AAE-150D0341F6A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2" name="Graphic 16">
            <a:extLst>
              <a:ext uri="{FF2B5EF4-FFF2-40B4-BE49-F238E27FC236}">
                <a16:creationId xmlns:a16="http://schemas.microsoft.com/office/drawing/2014/main" id="{83CE1DAA-30A3-41AE-8AE1-A7EE5C48A6F3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4" name="Graphic 14">
            <a:extLst>
              <a:ext uri="{FF2B5EF4-FFF2-40B4-BE49-F238E27FC236}">
                <a16:creationId xmlns:a16="http://schemas.microsoft.com/office/drawing/2014/main" id="{065162DD-7ACB-4F9C-90DD-24C743035892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052880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4752" y="1681163"/>
            <a:ext cx="4553712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4752" y="2505075"/>
            <a:ext cx="4553712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84848" y="1681163"/>
            <a:ext cx="4553712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84848" y="2505075"/>
            <a:ext cx="4553712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>
            <a:extLst>
              <a:ext uri="{FF2B5EF4-FFF2-40B4-BE49-F238E27FC236}">
                <a16:creationId xmlns:a16="http://schemas.microsoft.com/office/drawing/2014/main" id="{A9475260-301F-4744-B1DA-7B00F6FB434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BBD3F4B-0836-48C5-AC68-747456D1DD50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6" name="Graphic 14">
            <a:extLst>
              <a:ext uri="{FF2B5EF4-FFF2-40B4-BE49-F238E27FC236}">
                <a16:creationId xmlns:a16="http://schemas.microsoft.com/office/drawing/2014/main" id="{9B4398D5-99F4-4F83-AA77-9B4177648CAF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375955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4752" y="1681163"/>
            <a:ext cx="28346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4752" y="2505075"/>
            <a:ext cx="28346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983480" y="1681163"/>
            <a:ext cx="28346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983480" y="2505075"/>
            <a:ext cx="28346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>
            <a:extLst>
              <a:ext uri="{FF2B5EF4-FFF2-40B4-BE49-F238E27FC236}">
                <a16:creationId xmlns:a16="http://schemas.microsoft.com/office/drawing/2014/main" id="{A9475260-301F-4744-B1DA-7B00F6FB434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BBD3F4B-0836-48C5-AC68-747456D1DD50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6" name="Graphic 14">
            <a:extLst>
              <a:ext uri="{FF2B5EF4-FFF2-40B4-BE49-F238E27FC236}">
                <a16:creationId xmlns:a16="http://schemas.microsoft.com/office/drawing/2014/main" id="{9B4398D5-99F4-4F83-AA77-9B4177648CAF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2D693B15-7265-4478-9579-62FCD5222D0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531352" y="1769269"/>
            <a:ext cx="28346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7" name="Content Placeholder 5">
            <a:extLst>
              <a:ext uri="{FF2B5EF4-FFF2-40B4-BE49-F238E27FC236}">
                <a16:creationId xmlns:a16="http://schemas.microsoft.com/office/drawing/2014/main" id="{48F9E92F-BB16-4896-A47F-6497C3D705B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31352" y="2593181"/>
            <a:ext cx="28346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3730798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91656" y="804672"/>
            <a:ext cx="4434840" cy="886968"/>
          </a:xfrm>
        </p:spPr>
        <p:txBody>
          <a:bodyPr rtlCol="0" anchor="b"/>
          <a:lstStyle>
            <a:lvl1pPr algn="l">
              <a:defRPr sz="5400" b="0" i="0" cap="none" baseline="0"/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1654" y="1801368"/>
            <a:ext cx="4434840" cy="4754880"/>
          </a:xfrm>
        </p:spPr>
        <p:txBody>
          <a:bodyPr rtlCol="0">
            <a:normAutofit/>
          </a:bodyPr>
          <a:lstStyle>
            <a:lvl1pPr marL="0" indent="0" algn="l">
              <a:lnSpc>
                <a:spcPct val="11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811512" y="1591056"/>
            <a:ext cx="3547872" cy="365125"/>
          </a:xfrm>
        </p:spPr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939C974-0ED4-4915-BBF7-1FB00C18AD45}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</a:extLst>
          </p:cNvPr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3464" y="3108960"/>
            <a:ext cx="5221224" cy="3447288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Picture Placeholder 12">
            <a:extLst>
              <a:ext uri="{FF2B5EF4-FFF2-40B4-BE49-F238E27FC236}">
                <a16:creationId xmlns:a16="http://schemas.microsoft.com/office/drawing/2014/main" id="{F146D6C1-343E-4F97-A565-55BBB15F4C7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83464" y="301752"/>
            <a:ext cx="2459736" cy="2505456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Picture Placeholder 12">
            <a:extLst>
              <a:ext uri="{FF2B5EF4-FFF2-40B4-BE49-F238E27FC236}">
                <a16:creationId xmlns:a16="http://schemas.microsoft.com/office/drawing/2014/main" id="{BA123E2D-4554-47D5-B0EC-0C47EDB4162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044952" y="301752"/>
            <a:ext cx="2459736" cy="2505456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578914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3186EA6A-5CD5-4DF7-9C8A-EDFAF28A80D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777111" y="407499"/>
            <a:ext cx="1952279" cy="1952279"/>
          </a:xfrm>
          <a:custGeom>
            <a:avLst/>
            <a:gdLst>
              <a:gd name="connsiteX0" fmla="*/ 976140 w 1952279"/>
              <a:gd name="connsiteY0" fmla="*/ 0 h 1952279"/>
              <a:gd name="connsiteX1" fmla="*/ 1952279 w 1952279"/>
              <a:gd name="connsiteY1" fmla="*/ 976140 h 1952279"/>
              <a:gd name="connsiteX2" fmla="*/ 976140 w 1952279"/>
              <a:gd name="connsiteY2" fmla="*/ 1952279 h 1952279"/>
              <a:gd name="connsiteX3" fmla="*/ 0 w 1952279"/>
              <a:gd name="connsiteY3" fmla="*/ 976140 h 1952279"/>
              <a:gd name="connsiteX4" fmla="*/ 976140 w 1952279"/>
              <a:gd name="connsiteY4" fmla="*/ 0 h 1952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2279" h="1952279">
                <a:moveTo>
                  <a:pt x="976140" y="0"/>
                </a:moveTo>
                <a:cubicBezTo>
                  <a:pt x="1515247" y="0"/>
                  <a:pt x="1952279" y="437033"/>
                  <a:pt x="1952279" y="976140"/>
                </a:cubicBezTo>
                <a:cubicBezTo>
                  <a:pt x="1952279" y="1515246"/>
                  <a:pt x="1515247" y="1952279"/>
                  <a:pt x="976140" y="1952279"/>
                </a:cubicBezTo>
                <a:cubicBezTo>
                  <a:pt x="437033" y="1952279"/>
                  <a:pt x="0" y="1515246"/>
                  <a:pt x="0" y="976140"/>
                </a:cubicBezTo>
                <a:cubicBezTo>
                  <a:pt x="0" y="437033"/>
                  <a:pt x="437033" y="0"/>
                  <a:pt x="976140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83D5117F-F235-498D-99A5-9DE2D665576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528345" y="1972581"/>
            <a:ext cx="2290065" cy="2273502"/>
          </a:xfrm>
          <a:custGeom>
            <a:avLst/>
            <a:gdLst>
              <a:gd name="connsiteX0" fmla="*/ 1145032 w 2290065"/>
              <a:gd name="connsiteY0" fmla="*/ 0 h 2273502"/>
              <a:gd name="connsiteX1" fmla="*/ 2290065 w 2290065"/>
              <a:gd name="connsiteY1" fmla="*/ 1145033 h 2273502"/>
              <a:gd name="connsiteX2" fmla="*/ 1375797 w 2290065"/>
              <a:gd name="connsiteY2" fmla="*/ 2266803 h 2273502"/>
              <a:gd name="connsiteX3" fmla="*/ 1331903 w 2290065"/>
              <a:gd name="connsiteY3" fmla="*/ 2273502 h 2273502"/>
              <a:gd name="connsiteX4" fmla="*/ 958162 w 2290065"/>
              <a:gd name="connsiteY4" fmla="*/ 2273502 h 2273502"/>
              <a:gd name="connsiteX5" fmla="*/ 914268 w 2290065"/>
              <a:gd name="connsiteY5" fmla="*/ 2266803 h 2273502"/>
              <a:gd name="connsiteX6" fmla="*/ 5911 w 2290065"/>
              <a:gd name="connsiteY6" fmla="*/ 1262106 h 2273502"/>
              <a:gd name="connsiteX7" fmla="*/ 0 w 2290065"/>
              <a:gd name="connsiteY7" fmla="*/ 1145053 h 2273502"/>
              <a:gd name="connsiteX8" fmla="*/ 0 w 2290065"/>
              <a:gd name="connsiteY8" fmla="*/ 1145014 h 2273502"/>
              <a:gd name="connsiteX9" fmla="*/ 5911 w 2290065"/>
              <a:gd name="connsiteY9" fmla="*/ 1027960 h 2273502"/>
              <a:gd name="connsiteX10" fmla="*/ 1145032 w 2290065"/>
              <a:gd name="connsiteY10" fmla="*/ 0 h 227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290065" h="2273502">
                <a:moveTo>
                  <a:pt x="1145032" y="0"/>
                </a:moveTo>
                <a:cubicBezTo>
                  <a:pt x="1777417" y="0"/>
                  <a:pt x="2290065" y="512649"/>
                  <a:pt x="2290065" y="1145033"/>
                </a:cubicBezTo>
                <a:cubicBezTo>
                  <a:pt x="2290065" y="1698370"/>
                  <a:pt x="1897569" y="2160033"/>
                  <a:pt x="1375797" y="2266803"/>
                </a:cubicBezTo>
                <a:lnTo>
                  <a:pt x="1331903" y="2273502"/>
                </a:lnTo>
                <a:lnTo>
                  <a:pt x="958162" y="2273502"/>
                </a:lnTo>
                <a:lnTo>
                  <a:pt x="914268" y="2266803"/>
                </a:lnTo>
                <a:cubicBezTo>
                  <a:pt x="429765" y="2167660"/>
                  <a:pt x="56730" y="1762511"/>
                  <a:pt x="5911" y="1262106"/>
                </a:cubicBezTo>
                <a:lnTo>
                  <a:pt x="0" y="1145053"/>
                </a:lnTo>
                <a:lnTo>
                  <a:pt x="0" y="1145014"/>
                </a:lnTo>
                <a:lnTo>
                  <a:pt x="5911" y="1027960"/>
                </a:lnTo>
                <a:cubicBezTo>
                  <a:pt x="64548" y="450571"/>
                  <a:pt x="552172" y="0"/>
                  <a:pt x="1145032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E1E0A794-F1D3-4628-B5B1-9D48AB34C3D4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579539" y="4386312"/>
            <a:ext cx="3119293" cy="2462810"/>
          </a:xfrm>
          <a:custGeom>
            <a:avLst/>
            <a:gdLst>
              <a:gd name="connsiteX0" fmla="*/ 1559647 w 3119293"/>
              <a:gd name="connsiteY0" fmla="*/ 0 h 2462810"/>
              <a:gd name="connsiteX1" fmla="*/ 3119293 w 3119293"/>
              <a:gd name="connsiteY1" fmla="*/ 1559647 h 2462810"/>
              <a:gd name="connsiteX2" fmla="*/ 2852930 w 3119293"/>
              <a:gd name="connsiteY2" fmla="*/ 2431660 h 2462810"/>
              <a:gd name="connsiteX3" fmla="*/ 2829636 w 3119293"/>
              <a:gd name="connsiteY3" fmla="*/ 2462810 h 2462810"/>
              <a:gd name="connsiteX4" fmla="*/ 289658 w 3119293"/>
              <a:gd name="connsiteY4" fmla="*/ 2462810 h 2462810"/>
              <a:gd name="connsiteX5" fmla="*/ 266363 w 3119293"/>
              <a:gd name="connsiteY5" fmla="*/ 2431660 h 2462810"/>
              <a:gd name="connsiteX6" fmla="*/ 0 w 3119293"/>
              <a:gd name="connsiteY6" fmla="*/ 1559647 h 2462810"/>
              <a:gd name="connsiteX7" fmla="*/ 1559647 w 3119293"/>
              <a:gd name="connsiteY7" fmla="*/ 0 h 2462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19293" h="2462810">
                <a:moveTo>
                  <a:pt x="1559647" y="0"/>
                </a:moveTo>
                <a:cubicBezTo>
                  <a:pt x="2421016" y="0"/>
                  <a:pt x="3119293" y="698278"/>
                  <a:pt x="3119293" y="1559647"/>
                </a:cubicBezTo>
                <a:cubicBezTo>
                  <a:pt x="3119293" y="1882660"/>
                  <a:pt x="3021098" y="2182739"/>
                  <a:pt x="2852930" y="2431660"/>
                </a:cubicBezTo>
                <a:lnTo>
                  <a:pt x="2829636" y="2462810"/>
                </a:lnTo>
                <a:lnTo>
                  <a:pt x="289658" y="2462810"/>
                </a:lnTo>
                <a:lnTo>
                  <a:pt x="266363" y="2431660"/>
                </a:lnTo>
                <a:cubicBezTo>
                  <a:pt x="98195" y="2182739"/>
                  <a:pt x="0" y="1882660"/>
                  <a:pt x="0" y="1559647"/>
                </a:cubicBezTo>
                <a:cubicBezTo>
                  <a:pt x="0" y="698278"/>
                  <a:pt x="698278" y="0"/>
                  <a:pt x="1559647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B8D3F45B-B631-47D3-A33C-71CEC2B3602C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1092905" y="4018982"/>
            <a:ext cx="3854161" cy="2839018"/>
          </a:xfrm>
          <a:custGeom>
            <a:avLst/>
            <a:gdLst>
              <a:gd name="connsiteX0" fmla="*/ 1927061 w 3854161"/>
              <a:gd name="connsiteY0" fmla="*/ 0 h 2839018"/>
              <a:gd name="connsiteX1" fmla="*/ 1927101 w 3854161"/>
              <a:gd name="connsiteY1" fmla="*/ 0 h 2839018"/>
              <a:gd name="connsiteX2" fmla="*/ 2124114 w 3854161"/>
              <a:gd name="connsiteY2" fmla="*/ 9948 h 2839018"/>
              <a:gd name="connsiteX3" fmla="*/ 3854161 w 3854161"/>
              <a:gd name="connsiteY3" fmla="*/ 1927080 h 2839018"/>
              <a:gd name="connsiteX4" fmla="*/ 3702722 w 3854161"/>
              <a:gd name="connsiteY4" fmla="*/ 2677187 h 2839018"/>
              <a:gd name="connsiteX5" fmla="*/ 3624763 w 3854161"/>
              <a:gd name="connsiteY5" fmla="*/ 2839018 h 2839018"/>
              <a:gd name="connsiteX6" fmla="*/ 229398 w 3854161"/>
              <a:gd name="connsiteY6" fmla="*/ 2839018 h 2839018"/>
              <a:gd name="connsiteX7" fmla="*/ 151440 w 3854161"/>
              <a:gd name="connsiteY7" fmla="*/ 2677187 h 2839018"/>
              <a:gd name="connsiteX8" fmla="*/ 0 w 3854161"/>
              <a:gd name="connsiteY8" fmla="*/ 1927080 h 2839018"/>
              <a:gd name="connsiteX9" fmla="*/ 1730048 w 3854161"/>
              <a:gd name="connsiteY9" fmla="*/ 9948 h 2839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54161" h="2839018">
                <a:moveTo>
                  <a:pt x="1927061" y="0"/>
                </a:moveTo>
                <a:lnTo>
                  <a:pt x="1927101" y="0"/>
                </a:lnTo>
                <a:lnTo>
                  <a:pt x="2124114" y="9948"/>
                </a:lnTo>
                <a:cubicBezTo>
                  <a:pt x="3095856" y="108634"/>
                  <a:pt x="3854161" y="929301"/>
                  <a:pt x="3854161" y="1927080"/>
                </a:cubicBezTo>
                <a:cubicBezTo>
                  <a:pt x="3854161" y="2193154"/>
                  <a:pt x="3800237" y="2446634"/>
                  <a:pt x="3702722" y="2677187"/>
                </a:cubicBezTo>
                <a:lnTo>
                  <a:pt x="3624763" y="2839018"/>
                </a:lnTo>
                <a:lnTo>
                  <a:pt x="229398" y="2839018"/>
                </a:lnTo>
                <a:lnTo>
                  <a:pt x="151440" y="2677187"/>
                </a:lnTo>
                <a:cubicBezTo>
                  <a:pt x="53924" y="2446634"/>
                  <a:pt x="0" y="2193154"/>
                  <a:pt x="0" y="1927080"/>
                </a:cubicBezTo>
                <a:cubicBezTo>
                  <a:pt x="0" y="929301"/>
                  <a:pt x="758305" y="108634"/>
                  <a:pt x="1730048" y="9948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0" y="585216"/>
            <a:ext cx="5276088" cy="2276856"/>
          </a:xfrm>
        </p:spPr>
        <p:txBody>
          <a:bodyPr rtlCol="0" anchor="b"/>
          <a:lstStyle>
            <a:lvl1pPr algn="r">
              <a:defRPr sz="4800" b="1" cap="all" spc="4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548640" y="1938528"/>
            <a:ext cx="278892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Graphic 32">
            <a:extLst>
              <a:ext uri="{FF2B5EF4-FFF2-40B4-BE49-F238E27FC236}">
                <a16:creationId xmlns:a16="http://schemas.microsoft.com/office/drawing/2014/main" id="{846CD0EA-B0AA-4845-81A5-4ADD7C58B12F}"/>
              </a:ext>
            </a:extLst>
          </p:cNvPr>
          <p:cNvSpPr/>
          <p:nvPr userDrawn="1"/>
        </p:nvSpPr>
        <p:spPr>
          <a:xfrm>
            <a:off x="1472366" y="185953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0" name="Graphic 33">
            <a:extLst>
              <a:ext uri="{FF2B5EF4-FFF2-40B4-BE49-F238E27FC236}">
                <a16:creationId xmlns:a16="http://schemas.microsoft.com/office/drawing/2014/main" id="{0E97A0CB-7CB1-47F0-BD48-EEECBAC39CD2}"/>
              </a:ext>
            </a:extLst>
          </p:cNvPr>
          <p:cNvSpPr/>
          <p:nvPr userDrawn="1"/>
        </p:nvSpPr>
        <p:spPr>
          <a:xfrm>
            <a:off x="2014523" y="3146867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2" name="Graphic 31">
            <a:extLst>
              <a:ext uri="{FF2B5EF4-FFF2-40B4-BE49-F238E27FC236}">
                <a16:creationId xmlns:a16="http://schemas.microsoft.com/office/drawing/2014/main" id="{477816C9-06CB-4BC5-B26B-6A2877BD941A}"/>
              </a:ext>
            </a:extLst>
          </p:cNvPr>
          <p:cNvSpPr/>
          <p:nvPr userDrawn="1"/>
        </p:nvSpPr>
        <p:spPr>
          <a:xfrm>
            <a:off x="5404920" y="4508295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</a:extLst>
          </p:cNvPr>
          <p:cNvCxnSpPr>
            <a:cxnSpLocks/>
          </p:cNvCxnSpPr>
          <p:nvPr userDrawn="1"/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760720" y="3127248"/>
            <a:ext cx="5276088" cy="1124712"/>
          </a:xfrm>
        </p:spPr>
        <p:txBody>
          <a:bodyPr rtlCol="0"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10451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32910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08676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68059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07755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99713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708" r:id="rId2"/>
    <p:sldLayoutId id="2147483717" r:id="rId3"/>
    <p:sldLayoutId id="2147483710" r:id="rId4"/>
    <p:sldLayoutId id="2147483709" r:id="rId5"/>
    <p:sldLayoutId id="2147483698" r:id="rId6"/>
    <p:sldLayoutId id="2147483713" r:id="rId7"/>
    <p:sldLayoutId id="2147483712" r:id="rId8"/>
    <p:sldLayoutId id="2147483700" r:id="rId9"/>
    <p:sldLayoutId id="2147483701" r:id="rId10"/>
    <p:sldLayoutId id="2147483716" r:id="rId11"/>
    <p:sldLayoutId id="2147483714" r:id="rId12"/>
    <p:sldLayoutId id="2147483715" r:id="rId13"/>
    <p:sldLayoutId id="2147483702" r:id="rId14"/>
    <p:sldLayoutId id="2147483703" r:id="rId15"/>
    <p:sldLayoutId id="2147483704" r:id="rId16"/>
    <p:sldLayoutId id="2147483705" r:id="rId17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11/1460-6984.12118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doi.org/10.1300/J485v09n03_08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7/S0047404517000179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ec.europa.eu/gdpr-guidelines" TargetMode="External"/><Relationship Id="rId4" Type="http://schemas.openxmlformats.org/officeDocument/2006/relationships/hyperlink" Target="https://www.bera.ac.uk/publication/ethical-guidelines-for-educational-research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2.jpg"/><Relationship Id="rId7" Type="http://schemas.openxmlformats.org/officeDocument/2006/relationships/hyperlink" Target="https://www.newgrounds.com/art/view/feeblymystify/trans-flag-color-palette-challenge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4.png"/><Relationship Id="rId5" Type="http://schemas.openxmlformats.org/officeDocument/2006/relationships/image" Target="../media/image13.jpg"/><Relationship Id="rId4" Type="http://schemas.openxmlformats.org/officeDocument/2006/relationships/hyperlink" Target="https://pixabay.com/en/lightshow-live-stage-show-festival-2223113/" TargetMode="External"/><Relationship Id="rId9" Type="http://schemas.openxmlformats.org/officeDocument/2006/relationships/hyperlink" Target="https://www.brasildefato.com.br/2020/08/18/prefeitura-de-sao-paulo-oferece-470-vagas-de-trabalho-para-pessoas-transsexuai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9968B-2619-4F71-AB00-4C493E12080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r>
              <a:rPr lang="en-GB" sz="4000" b="1" i="0" dirty="0">
                <a:effectLst/>
                <a:latin typeface="ui-sans-serif"/>
              </a:rPr>
              <a:t>Developing a Framework for Belt Voice for Transgender Singers in Musical Theatre</a:t>
            </a:r>
            <a:br>
              <a:rPr lang="en-GB" b="1" i="0" dirty="0">
                <a:effectLst/>
                <a:latin typeface="ui-sans-serif"/>
              </a:rPr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F14073-9F68-4B7E-A576-26899D58C7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41848" y="4700016"/>
            <a:ext cx="5093208" cy="1666060"/>
          </a:xfrm>
        </p:spPr>
        <p:txBody>
          <a:bodyPr rtlCol="0">
            <a:normAutofit fontScale="92500" lnSpcReduction="20000"/>
          </a:bodyPr>
          <a:lstStyle/>
          <a:p>
            <a:pPr rtl="0"/>
            <a:r>
              <a:rPr lang="en-GB" sz="2000" dirty="0">
                <a:solidFill>
                  <a:schemeClr val="bg1"/>
                </a:solidFill>
              </a:rPr>
              <a:t>Academic Re</a:t>
            </a:r>
            <a:r>
              <a:rPr lang="en-GB" dirty="0"/>
              <a:t>search Presentation</a:t>
            </a:r>
          </a:p>
          <a:p>
            <a:pPr rtl="0"/>
            <a:r>
              <a:rPr lang="en-GB" sz="2000" dirty="0">
                <a:solidFill>
                  <a:schemeClr val="bg1"/>
                </a:solidFill>
              </a:rPr>
              <a:t>February 2025</a:t>
            </a:r>
          </a:p>
          <a:p>
            <a:pPr rtl="0"/>
            <a:r>
              <a:rPr lang="en-GB" dirty="0"/>
              <a:t>Ian Massa-Harris-McFeely</a:t>
            </a:r>
          </a:p>
          <a:p>
            <a:pPr rtl="0"/>
            <a:r>
              <a:rPr lang="en-GB" sz="2000" dirty="0">
                <a:solidFill>
                  <a:schemeClr val="bg1"/>
                </a:solidFill>
              </a:rPr>
              <a:t>Student Number: 2029174</a:t>
            </a:r>
          </a:p>
          <a:p>
            <a:pPr rtl="0"/>
            <a:r>
              <a:rPr lang="en-GB" sz="2000" dirty="0">
                <a:solidFill>
                  <a:schemeClr val="bg1"/>
                </a:solidFill>
              </a:rPr>
              <a:t>Module 3 </a:t>
            </a:r>
          </a:p>
          <a:p>
            <a:pPr rtl="0"/>
            <a:endParaRPr lang="en-GB" sz="2000" dirty="0">
              <a:solidFill>
                <a:schemeClr val="bg1"/>
              </a:solidFill>
            </a:endParaRPr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7698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DDBBC93-70DF-4E4E-98E3-08124185A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2498" y="585216"/>
            <a:ext cx="6944310" cy="2276856"/>
          </a:xfrm>
        </p:spPr>
        <p:txBody>
          <a:bodyPr rtlCol="0"/>
          <a:lstStyle/>
          <a:p>
            <a:pPr rtl="0"/>
            <a:r>
              <a:rPr lang="en-GB" dirty="0"/>
              <a:t>The study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DE74E9-AA78-46C1-845A-0B72FA8AF35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rtlCol="0">
            <a:normAutofit fontScale="92500" lnSpcReduction="10000"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ui-sans-serif"/>
              </a:rPr>
              <a:t>Introduction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>
                <a:latin typeface="ui-sans-serif"/>
              </a:rPr>
              <a:t>Research Context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  <a:latin typeface="ui-sans-serif"/>
              </a:rPr>
              <a:t>Literature Review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>
                <a:latin typeface="ui-sans-serif"/>
              </a:rPr>
              <a:t>Methodology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>
                <a:latin typeface="ui-sans-serif"/>
              </a:rPr>
              <a:t>Key Findings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>
                <a:latin typeface="ui-sans-serif"/>
              </a:rPr>
              <a:t>Support Systems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>
                <a:latin typeface="ui-sans-serif"/>
              </a:rPr>
              <a:t>Future Directions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>
                <a:latin typeface="ui-sans-serif"/>
              </a:rPr>
              <a:t>Conclusions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1" dirty="0">
                <a:latin typeface="ui-sans-serif"/>
              </a:rPr>
              <a:t>Q&amp;A</a:t>
            </a:r>
          </a:p>
          <a:p>
            <a:pPr algn="l"/>
            <a:endParaRPr lang="en-GB" dirty="0">
              <a:solidFill>
                <a:srgbClr val="374151"/>
              </a:solidFill>
              <a:latin typeface="ui-sans-serif"/>
            </a:endParaRPr>
          </a:p>
          <a:p>
            <a:pPr algn="l"/>
            <a:endParaRPr lang="en-GB" dirty="0">
              <a:solidFill>
                <a:srgbClr val="374151"/>
              </a:solidFill>
              <a:latin typeface="ui-sans-serif"/>
            </a:endParaRPr>
          </a:p>
          <a:p>
            <a:pPr algn="l"/>
            <a:endParaRPr lang="en-GB" b="0" i="0" dirty="0">
              <a:solidFill>
                <a:srgbClr val="374151"/>
              </a:solidFill>
              <a:effectLst/>
              <a:latin typeface="ui-sans-serif"/>
            </a:endParaRP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C25F72-F9A7-42F9-9720-0801ED77D4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dirty="0"/>
              <a:t>Feb 2025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EDFC2F-FF0A-4EC9-A0BB-0AA2B1E6BA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DEVELOPING A FRAMEWORK FOR BELT VOICE FOR TRANSGENDER SINGERS IN MUSICAL THEATRE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CF8D89-56D9-4E2B-9838-07DFB6E9D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smtClean="0"/>
              <a:pPr/>
              <a:t>2</a:t>
            </a:fld>
            <a:endParaRPr lang="en-GB"/>
          </a:p>
        </p:txBody>
      </p:sp>
      <p:pic>
        <p:nvPicPr>
          <p:cNvPr id="2050" name="Picture 2" descr="Head Over Heels,” Reviewed: A Trans-Positive Spin on a Sixteenth-Century  Romance, with Help from the Go-Go's | The New Yorker">
            <a:extLst>
              <a:ext uri="{FF2B5EF4-FFF2-40B4-BE49-F238E27FC236}">
                <a16:creationId xmlns:a16="http://schemas.microsoft.com/office/drawing/2014/main" id="{98312889-3522-6C49-6EF6-E223DE9E6EFA}"/>
              </a:ext>
            </a:extLst>
          </p:cNvPr>
          <p:cNvPicPr>
            <a:picLocks noGrp="1" noChangeAspect="1" noChangeArrowheads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35980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115FF41-AFA4-4D25-AB42-AB034F4B4F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sz="5400" dirty="0"/>
              <a:t>Introduction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881FA9-F3B0-4912-B0E1-352094195C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Belting is often described as the signature vocal quality of modern musical theatre (</a:t>
            </a:r>
            <a:r>
              <a:rPr lang="en-GB" dirty="0" err="1"/>
              <a:t>Kayes</a:t>
            </a:r>
            <a:r>
              <a:rPr lang="en-GB" dirty="0"/>
              <a:t>, 2004 &amp; Peckham, 2005)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Gap in pedagogy for transgender singers (Vincent, 2020; Hancock &amp; </a:t>
            </a:r>
            <a:r>
              <a:rPr lang="en-GB" dirty="0" err="1"/>
              <a:t>Garabedian</a:t>
            </a:r>
            <a:r>
              <a:rPr lang="en-GB" dirty="0"/>
              <a:t>, 2013; Azul, 2015)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Current frameworks based on cisgender norms (</a:t>
            </a:r>
            <a:r>
              <a:rPr lang="en-GB" dirty="0" err="1"/>
              <a:t>Estill</a:t>
            </a:r>
            <a:r>
              <a:rPr lang="en-GB" dirty="0"/>
              <a:t>, 2005; </a:t>
            </a:r>
            <a:r>
              <a:rPr lang="en-GB" dirty="0" err="1"/>
              <a:t>Zimman</a:t>
            </a:r>
            <a:r>
              <a:rPr lang="en-GB" dirty="0"/>
              <a:t>, 2017; Romano, 2022)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Need for inclusive approaches (Davies &amp; Goldberg, 2006; Vincent, 2020; Bartlett, 2020)</a:t>
            </a:r>
          </a:p>
          <a:p>
            <a:pPr rtl="0"/>
            <a:endParaRPr lang="en-GB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D45C472E-4078-40A0-83A2-652E8356E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r>
              <a:rPr lang="en-GB" dirty="0"/>
              <a:t>Feb 2025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A8C7C3A0-5E78-49C8-B8D4-F3DF62B2BC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DEVELOPING A FRAMEWORK FOR BELT VOICE FOR TRANSGENDER SINGERS IN MUSICAL THEATRE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6AE2454-CE9A-4A6B-AB5A-349E0D9676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smtClean="0"/>
              <a:pPr/>
              <a:t>3</a:t>
            </a:fld>
            <a:endParaRPr lang="en-GB"/>
          </a:p>
        </p:txBody>
      </p:sp>
      <p:pic>
        <p:nvPicPr>
          <p:cNvPr id="3076" name="Picture 4" descr="Belting Technique — SingWise">
            <a:extLst>
              <a:ext uri="{FF2B5EF4-FFF2-40B4-BE49-F238E27FC236}">
                <a16:creationId xmlns:a16="http://schemas.microsoft.com/office/drawing/2014/main" id="{DA0E3A61-56D1-981F-CED6-0514B3880C59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20" r="13220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3349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358563-E348-08AF-BE13-79C0683485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93F5C6A-679E-0BA5-08C1-068B2C5227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04354"/>
            <a:ext cx="6190488" cy="1179576"/>
          </a:xfrm>
        </p:spPr>
        <p:txBody>
          <a:bodyPr rtlCol="0"/>
          <a:lstStyle/>
          <a:p>
            <a:pPr rtl="0"/>
            <a:r>
              <a:rPr lang="en-GB" dirty="0"/>
              <a:t>Research Context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85C91C-2865-5D15-13D8-38E253AC8A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83930"/>
            <a:ext cx="6190488" cy="4069716"/>
          </a:xfrm>
        </p:spPr>
        <p:txBody>
          <a:bodyPr rtlCol="0">
            <a:normAutofit fontScale="92500" lnSpcReduction="20000"/>
          </a:bodyPr>
          <a:lstStyle/>
          <a:p>
            <a:pPr algn="l"/>
            <a:r>
              <a:rPr lang="en-GB" b="1" i="0" dirty="0">
                <a:solidFill>
                  <a:srgbClr val="374151"/>
                </a:solidFill>
                <a:effectLst/>
                <a:latin typeface="ui-sans-serif"/>
              </a:rPr>
              <a:t>Current Challenges: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Physiological changes from hormone therapy (Davies &amp; Goldberg, 2006; Carew et al., 2007)</a:t>
            </a:r>
          </a:p>
          <a:p>
            <a:pPr algn="l"/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Limited resources for transgender singers (Davies &amp; Goldberg, 2020; </a:t>
            </a:r>
            <a:r>
              <a:rPr lang="en-GB" dirty="0" err="1"/>
              <a:t>Gelfer</a:t>
            </a:r>
            <a:r>
              <a:rPr lang="en-GB" dirty="0"/>
              <a:t> et al., 2018)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Psychological considerations (Carew et al., 2007)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Need for specialized training approaches (</a:t>
            </a:r>
            <a:r>
              <a:rPr lang="en-GB" dirty="0" err="1"/>
              <a:t>Estill</a:t>
            </a:r>
            <a:r>
              <a:rPr lang="en-GB" dirty="0"/>
              <a:t>, 2005; McCoy, 2016)</a:t>
            </a:r>
          </a:p>
          <a:p>
            <a:pPr rtl="0"/>
            <a:endParaRPr lang="en-GB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C24F295-38D7-3371-9096-BF4FD40E03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DEVELOPING A FRAMEWORK FOR BELT VOICE FOR TRANSGENDER SINGERS IN MUSICAL THEATRE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CF18BFB4-A252-C200-0A76-A4B03671D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smtClean="0"/>
              <a:pPr rtl="0"/>
              <a:t>4</a:t>
            </a:fld>
            <a:endParaRPr lang="en-GB"/>
          </a:p>
        </p:txBody>
      </p:sp>
      <p:sp>
        <p:nvSpPr>
          <p:cNvPr id="2" name="Date Placeholder 8">
            <a:extLst>
              <a:ext uri="{FF2B5EF4-FFF2-40B4-BE49-F238E27FC236}">
                <a16:creationId xmlns:a16="http://schemas.microsoft.com/office/drawing/2014/main" id="{D47732CA-BCF0-6232-5A62-3862611948D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r>
              <a:rPr lang="en-GB" dirty="0"/>
              <a:t>Feb 2025</a:t>
            </a:r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AA0CC9F2-0E4A-177A-1C8B-2C9102F624F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7904" r="17904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8787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358B01-BB49-5823-CD56-EFCBBE70BC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191785C-D47D-6328-D6B2-EFE9B7411F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rtl="0"/>
            <a:r>
              <a:rPr lang="en-GB" dirty="0"/>
              <a:t>Inclusive Voice Training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C1EC25C2-1403-45EE-001F-60650B70E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DEVELOPING A FRAMEWORK FOR BELT VOICE FOR TRANSGENDER SINGERS IN MUSICAL THEATRE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0824426C-4BCB-FCD5-DB08-5C19B05E19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smtClean="0"/>
              <a:pPr rtl="0"/>
              <a:t>5</a:t>
            </a:fld>
            <a:endParaRPr lang="en-GB"/>
          </a:p>
        </p:txBody>
      </p:sp>
      <p:sp>
        <p:nvSpPr>
          <p:cNvPr id="2" name="Date Placeholder 8">
            <a:extLst>
              <a:ext uri="{FF2B5EF4-FFF2-40B4-BE49-F238E27FC236}">
                <a16:creationId xmlns:a16="http://schemas.microsoft.com/office/drawing/2014/main" id="{F081B51F-7F1C-C6BB-F859-F3C2A5E004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r>
              <a:rPr lang="en-GB" dirty="0"/>
              <a:t>Feb 2025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4AFAE0A-7B8D-13B4-E2AE-938257131F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9916" y="1749287"/>
            <a:ext cx="5432023" cy="4839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4333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206651-D12D-0126-B4E6-8FF0514BD0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1884019-2D57-2EDC-17C5-828D4D04FD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Literature Review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009D3C-EF86-20E5-ACF5-2E2D5703E0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algn="l"/>
            <a:r>
              <a:rPr lang="en-GB" b="1" i="0" dirty="0">
                <a:solidFill>
                  <a:srgbClr val="374151"/>
                </a:solidFill>
                <a:effectLst/>
                <a:latin typeface="ui-sans-serif"/>
              </a:rPr>
              <a:t>Traditional Pedagogy:</a:t>
            </a:r>
          </a:p>
          <a:p>
            <a:pPr algn="l"/>
            <a:r>
              <a:rPr lang="en-GB" b="0" i="0" dirty="0">
                <a:solidFill>
                  <a:srgbClr val="374151"/>
                </a:solidFill>
                <a:effectLst/>
                <a:latin typeface="ui-sans-serif"/>
              </a:rPr>
              <a:t>Estill Voice Model (2005)</a:t>
            </a:r>
          </a:p>
          <a:p>
            <a:pPr algn="l"/>
            <a:r>
              <a:rPr lang="en-GB" b="0" i="0" dirty="0">
                <a:solidFill>
                  <a:srgbClr val="374151"/>
                </a:solidFill>
                <a:effectLst/>
                <a:latin typeface="ui-sans-serif"/>
              </a:rPr>
              <a:t>Kayes (2004)</a:t>
            </a:r>
          </a:p>
          <a:p>
            <a:pPr algn="l"/>
            <a:r>
              <a:rPr lang="en-GB" b="0" i="0" dirty="0">
                <a:solidFill>
                  <a:srgbClr val="374151"/>
                </a:solidFill>
                <a:effectLst/>
                <a:latin typeface="ui-sans-serif"/>
              </a:rPr>
              <a:t>Peckham (2005)</a:t>
            </a:r>
          </a:p>
          <a:p>
            <a:pPr algn="l"/>
            <a:r>
              <a:rPr lang="en-GB" b="1" i="0" dirty="0">
                <a:solidFill>
                  <a:srgbClr val="374151"/>
                </a:solidFill>
                <a:effectLst/>
                <a:latin typeface="ui-sans-serif"/>
              </a:rPr>
              <a:t>Trans Voice Research:</a:t>
            </a:r>
          </a:p>
          <a:p>
            <a:pPr algn="l"/>
            <a:r>
              <a:rPr lang="en-GB" b="0" i="0" dirty="0">
                <a:solidFill>
                  <a:srgbClr val="374151"/>
                </a:solidFill>
                <a:effectLst/>
                <a:latin typeface="ui-sans-serif"/>
              </a:rPr>
              <a:t>Davies &amp; Goldberg (2006)</a:t>
            </a:r>
          </a:p>
          <a:p>
            <a:pPr algn="l"/>
            <a:r>
              <a:rPr lang="en-GB" b="0" i="0" dirty="0">
                <a:solidFill>
                  <a:srgbClr val="374151"/>
                </a:solidFill>
                <a:effectLst/>
                <a:latin typeface="ui-sans-serif"/>
              </a:rPr>
              <a:t>Azul (2015)</a:t>
            </a:r>
          </a:p>
          <a:p>
            <a:pPr algn="l"/>
            <a:r>
              <a:rPr lang="en-GB" b="0" i="0" dirty="0">
                <a:solidFill>
                  <a:srgbClr val="374151"/>
                </a:solidFill>
                <a:effectLst/>
                <a:latin typeface="ui-sans-serif"/>
              </a:rPr>
              <a:t>Vincent (2020)</a:t>
            </a:r>
          </a:p>
          <a:p>
            <a:pPr rtl="0"/>
            <a:endParaRPr lang="en-GB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7C52EAB6-3948-800E-8970-F77D330AB2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DEVELOPING A FRAMEWORK FOR BELT VOICE FOR TRANSGENDER SINGERS IN MUSICAL THEATRE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4101F24B-8A77-EA7E-AC2C-F1C9F65888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smtClean="0"/>
              <a:pPr rtl="0"/>
              <a:t>6</a:t>
            </a:fld>
            <a:endParaRPr lang="en-GB"/>
          </a:p>
        </p:txBody>
      </p:sp>
      <p:sp>
        <p:nvSpPr>
          <p:cNvPr id="2" name="Date Placeholder 8">
            <a:extLst>
              <a:ext uri="{FF2B5EF4-FFF2-40B4-BE49-F238E27FC236}">
                <a16:creationId xmlns:a16="http://schemas.microsoft.com/office/drawing/2014/main" id="{C33AF69B-8F87-284D-5DDA-D21972DD47B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r>
              <a:rPr lang="en-GB" dirty="0"/>
              <a:t>Feb 2025</a:t>
            </a:r>
          </a:p>
        </p:txBody>
      </p:sp>
      <p:pic>
        <p:nvPicPr>
          <p:cNvPr id="4098" name="Picture 2" descr="Jo Estill | Vocal Pedagogy">
            <a:extLst>
              <a:ext uri="{FF2B5EF4-FFF2-40B4-BE49-F238E27FC236}">
                <a16:creationId xmlns:a16="http://schemas.microsoft.com/office/drawing/2014/main" id="{463D93A1-E2DD-94B3-054B-37A9DEAD2E08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317" b="10317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60868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D5381E-D0C5-863D-0D5E-BCD28D05A4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70314E6-FDA9-63D7-4575-6DCF69FAB4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9096" y="804354"/>
            <a:ext cx="4610775" cy="838808"/>
          </a:xfrm>
        </p:spPr>
        <p:txBody>
          <a:bodyPr rtlCol="0"/>
          <a:lstStyle/>
          <a:p>
            <a:pPr rtl="0"/>
            <a:r>
              <a:rPr lang="en-GB" dirty="0"/>
              <a:t>Methodology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C70AEBB5-2548-B9E5-7489-CF20D9CA9F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DEVELOPING A FRAMEWORK FOR BELT VOICE FOR TRANSGENDER SINGERS IN MUSICAL THEATRE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EF91B317-BD75-2B16-18B2-664159ED4F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smtClean="0"/>
              <a:pPr rtl="0"/>
              <a:t>7</a:t>
            </a:fld>
            <a:endParaRPr lang="en-GB"/>
          </a:p>
        </p:txBody>
      </p:sp>
      <p:sp>
        <p:nvSpPr>
          <p:cNvPr id="2" name="Date Placeholder 8">
            <a:extLst>
              <a:ext uri="{FF2B5EF4-FFF2-40B4-BE49-F238E27FC236}">
                <a16:creationId xmlns:a16="http://schemas.microsoft.com/office/drawing/2014/main" id="{4E8E63E1-4AC3-FD17-BB37-F0F26E0BF7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r>
              <a:rPr lang="en-GB" dirty="0"/>
              <a:t>Feb 2025</a:t>
            </a:r>
          </a:p>
        </p:txBody>
      </p:sp>
      <p:pic>
        <p:nvPicPr>
          <p:cNvPr id="8194" name="Picture 2" descr="Methodology Images – Browse 80,823 Stock Photos, Vectors ...">
            <a:extLst>
              <a:ext uri="{FF2B5EF4-FFF2-40B4-BE49-F238E27FC236}">
                <a16:creationId xmlns:a16="http://schemas.microsoft.com/office/drawing/2014/main" id="{D8EE5648-BAD3-2148-FD26-9BE5E4B13FEB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75" r="21875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D6B3297-AAF9-8233-70CD-8AA4D7A7C582}"/>
              </a:ext>
            </a:extLst>
          </p:cNvPr>
          <p:cNvSpPr txBox="1"/>
          <p:nvPr/>
        </p:nvSpPr>
        <p:spPr>
          <a:xfrm>
            <a:off x="1340533" y="1595021"/>
            <a:ext cx="6111432" cy="47705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/>
              <a:t>Data Collection: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10 participants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Questionnaires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Semi-structured interviews</a:t>
            </a:r>
          </a:p>
          <a:p>
            <a:r>
              <a:rPr lang="en-GB" sz="1600" b="1" dirty="0"/>
              <a:t>Inclusion Criteria: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Identifies as transgender (transmasculine, transfeminine, or nonbinary)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Actively working on belting technique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Willing to participate in vocal training research</a:t>
            </a:r>
          </a:p>
          <a:p>
            <a:r>
              <a:rPr lang="en-GB" sz="1600" b="1" dirty="0"/>
              <a:t>Exclusion Criteria: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Cisgender individuals (study focuses on trans singers)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No prior interest or experience in belting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Recent vocal surgery or health conditions affecting voice</a:t>
            </a:r>
          </a:p>
          <a:p>
            <a:r>
              <a:rPr lang="en-GB" sz="1600" b="1" dirty="0"/>
              <a:t>Analysis: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Mixed-methods approach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Thematic analysis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Statistical analysis</a:t>
            </a:r>
          </a:p>
        </p:txBody>
      </p:sp>
    </p:spTree>
    <p:extLst>
      <p:ext uri="{BB962C8B-B14F-4D97-AF65-F5344CB8AC3E}">
        <p14:creationId xmlns:p14="http://schemas.microsoft.com/office/powerpoint/2010/main" val="19420760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E1DC63-E7AB-F4FE-6E75-90CBD52F32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0CBAFCF-FA48-10FA-BF46-F9699D0DF0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963259"/>
            <a:ext cx="10120306" cy="5894741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8716F028-D8CB-8BFA-A8B7-B17596FFD5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6525"/>
            <a:ext cx="6190488" cy="758634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dirty="0"/>
              <a:t>Research Design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5C3CB317-2D9B-AC1A-A690-00CC39CF06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980915" y="319722"/>
            <a:ext cx="4114800" cy="575437"/>
          </a:xfrm>
        </p:spPr>
        <p:txBody>
          <a:bodyPr rtlCol="0"/>
          <a:lstStyle/>
          <a:p>
            <a:pPr rtl="0"/>
            <a:r>
              <a:rPr lang="en-GB" dirty="0"/>
              <a:t>DEVELOPING A FRAMEWORK FOR BELT VOICE FOR TRANSGENDER SINGERS IN MUSICAL THEATRE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E3F3D22F-4396-91B0-BA5A-620A6EE89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smtClean="0"/>
              <a:pPr rtl="0"/>
              <a:t>8</a:t>
            </a:fld>
            <a:endParaRPr lang="en-GB"/>
          </a:p>
        </p:txBody>
      </p:sp>
      <p:sp>
        <p:nvSpPr>
          <p:cNvPr id="2" name="Date Placeholder 8">
            <a:extLst>
              <a:ext uri="{FF2B5EF4-FFF2-40B4-BE49-F238E27FC236}">
                <a16:creationId xmlns:a16="http://schemas.microsoft.com/office/drawing/2014/main" id="{937B785F-0EF5-50F7-6F60-A9C035303AA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38315" y="963259"/>
            <a:ext cx="980205" cy="365125"/>
          </a:xfrm>
        </p:spPr>
        <p:txBody>
          <a:bodyPr rtlCol="0"/>
          <a:lstStyle/>
          <a:p>
            <a:r>
              <a:rPr lang="en-GB" dirty="0"/>
              <a:t>Feb 2025</a:t>
            </a:r>
          </a:p>
        </p:txBody>
      </p:sp>
    </p:spTree>
    <p:extLst>
      <p:ext uri="{BB962C8B-B14F-4D97-AF65-F5344CB8AC3E}">
        <p14:creationId xmlns:p14="http://schemas.microsoft.com/office/powerpoint/2010/main" val="1654845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E1DC63-E7AB-F4FE-6E75-90CBD52F32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716F028-D8CB-8BFA-A8B7-B17596FFD5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926" y="986917"/>
            <a:ext cx="7364470" cy="1434220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dirty="0"/>
              <a:t>Ethical Considerations &amp; Insider Research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5C3CB317-2D9B-AC1A-A690-00CC39CF06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DEVELOPING A FRAMEWORK FOR BELT VOICE FOR TRANSGENDER SINGERS IN MUSICAL THEATRE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E3F3D22F-4396-91B0-BA5A-620A6EE89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smtClean="0"/>
              <a:pPr rtl="0"/>
              <a:t>9</a:t>
            </a:fld>
            <a:endParaRPr lang="en-GB"/>
          </a:p>
        </p:txBody>
      </p:sp>
      <p:sp>
        <p:nvSpPr>
          <p:cNvPr id="2" name="Date Placeholder 8">
            <a:extLst>
              <a:ext uri="{FF2B5EF4-FFF2-40B4-BE49-F238E27FC236}">
                <a16:creationId xmlns:a16="http://schemas.microsoft.com/office/drawing/2014/main" id="{937B785F-0EF5-50F7-6F60-A9C035303AA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r>
              <a:rPr lang="en-GB" dirty="0"/>
              <a:t>Feb 2025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DE2F2D-0B3F-8458-A702-1328A41C98F4}"/>
              </a:ext>
            </a:extLst>
          </p:cNvPr>
          <p:cNvSpPr txBox="1"/>
          <p:nvPr/>
        </p:nvSpPr>
        <p:spPr>
          <a:xfrm>
            <a:off x="135926" y="2890805"/>
            <a:ext cx="5774802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Ethical Considerations &amp; Approval Process</a:t>
            </a:r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Informed Consent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Confidentiality &amp; Anonymity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Right to Withdraw Ethical Approval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9F8D6CE-27A1-2604-CD12-57334929BDB8}"/>
              </a:ext>
            </a:extLst>
          </p:cNvPr>
          <p:cNvSpPr txBox="1"/>
          <p:nvPr/>
        </p:nvSpPr>
        <p:spPr>
          <a:xfrm>
            <a:off x="5910728" y="2890805"/>
            <a:ext cx="5589530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Insider Research Role</a:t>
            </a:r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Practitioner-Researcher Position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Power Dynamics Managed 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Reflexivity &amp; Bias Mitigation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Collaborative Meaning-Making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38304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2FB0B-15EC-453B-BC9B-69AD35DDCEA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b="1" cap="all" spc="400" dirty="0">
                <a:solidFill>
                  <a:schemeClr val="bg1"/>
                </a:solidFill>
                <a:latin typeface="+mn-lt"/>
              </a:rPr>
              <a:t>KEY FINDINGS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78825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5E27C7C-4B68-4BBC-BF36-8959D8493E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sz="5400" dirty="0"/>
              <a:t>Key Themes &amp; Codes 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4FC290B8-BF94-4636-BFAB-9FD67F4AAC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D8DA9DAA-006C-4F4B-980E-E3DF019B24E2}" type="slidenum">
              <a:rPr lang="en-GB" b="1" cap="all" spc="100" smtClean="0">
                <a:solidFill>
                  <a:schemeClr val="accent2"/>
                </a:solidFill>
              </a:rPr>
              <a:t>11</a:t>
            </a:fld>
            <a:endParaRPr lang="en-GB" b="1" cap="all" spc="100" dirty="0">
              <a:solidFill>
                <a:schemeClr val="accent2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F3106AB-A3B8-AB1B-9742-28A2F60C3C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3729" y="1661425"/>
            <a:ext cx="11062010" cy="1277119"/>
          </a:xfrm>
          <a:prstGeom prst="rect">
            <a:avLst/>
          </a:prstGeom>
        </p:spPr>
      </p:pic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DBB272E6-AA01-0ECF-67F2-1FE0E42698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95200"/>
              </p:ext>
            </p:extLst>
          </p:nvPr>
        </p:nvGraphicFramePr>
        <p:xfrm>
          <a:off x="3678034" y="3429000"/>
          <a:ext cx="5613400" cy="25222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578100">
                  <a:extLst>
                    <a:ext uri="{9D8B030D-6E8A-4147-A177-3AD203B41FA5}">
                      <a16:colId xmlns:a16="http://schemas.microsoft.com/office/drawing/2014/main" val="978618671"/>
                    </a:ext>
                  </a:extLst>
                </a:gridCol>
                <a:gridCol w="3035300">
                  <a:extLst>
                    <a:ext uri="{9D8B030D-6E8A-4147-A177-3AD203B41FA5}">
                      <a16:colId xmlns:a16="http://schemas.microsoft.com/office/drawing/2014/main" val="2370161058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Theme</a:t>
                      </a:r>
                      <a:endParaRPr lang="en-GB" sz="11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Sub-theme/Code</a:t>
                      </a:r>
                      <a:endParaRPr lang="en-GB" sz="11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501660027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Physiological Challenges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Effects of Testosterone on Transmasculine Voices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356265794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Physiological Challenges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Resonance Challenges in Transfeminine Voices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825177207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Emotional and Psychological Dimensions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Gender Dysphoria and Vocal Training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465417995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Emotional and Psychological Dimensions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Societal Expectations of Vocal Norms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967646534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Techniques and Practices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Exercises for Register Transitions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652398231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Techniques and Practices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Building Vocal Stamina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027615765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Support Needs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Access to Inclusive Vocal Coaches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895340611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Support Needs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Community and Peer Support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94601494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Progress and Milestones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Range Expansion and Confidence Building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2478341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39144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F725BC-EFF6-04BD-793B-242CEF5F0F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0D06EBD-D08C-5E18-119F-148CD6681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rtl="0"/>
            <a:r>
              <a:rPr lang="en-GB" dirty="0"/>
              <a:t>Key Findings Overview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5829BF-6D97-C2D3-D06F-F075F796FC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r>
              <a:rPr lang="en-GB" b="1" dirty="0"/>
              <a:t>Four main themes emerged: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Physiological Challenges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Psychological Integration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Technical Adaptations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Support Systems &amp; Resources</a:t>
            </a:r>
          </a:p>
          <a:p>
            <a:pPr marL="0" lvl="1" indent="0">
              <a:buNone/>
            </a:pPr>
            <a:endParaRPr lang="en-GB" dirty="0"/>
          </a:p>
          <a:p>
            <a:pPr marL="0" lvl="1" indent="0">
              <a:buNone/>
            </a:pPr>
            <a:r>
              <a:rPr lang="en-GB" dirty="0"/>
              <a:t>Findings underscore the need for inclusive vocal pedagogy (Vincent, 2020; Hancock &amp; </a:t>
            </a:r>
            <a:r>
              <a:rPr lang="en-GB" dirty="0" err="1"/>
              <a:t>Garabedian</a:t>
            </a:r>
            <a:r>
              <a:rPr lang="en-GB" dirty="0"/>
              <a:t>, 2013).</a:t>
            </a:r>
          </a:p>
          <a:p>
            <a:pPr rtl="0"/>
            <a:endParaRPr lang="en-GB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7CA3272C-962E-94C3-025F-B902A66E22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DEVELOPING A FRAMEWORK FOR BELT VOICE FOR TRANSGENDER SINGERS IN MUSICAL THEATRE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09503648-5CD7-30B4-FCAD-EC4D8C0250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smtClean="0"/>
              <a:pPr rtl="0"/>
              <a:t>12</a:t>
            </a:fld>
            <a:endParaRPr lang="en-GB"/>
          </a:p>
        </p:txBody>
      </p:sp>
      <p:sp>
        <p:nvSpPr>
          <p:cNvPr id="2" name="Date Placeholder 8">
            <a:extLst>
              <a:ext uri="{FF2B5EF4-FFF2-40B4-BE49-F238E27FC236}">
                <a16:creationId xmlns:a16="http://schemas.microsoft.com/office/drawing/2014/main" id="{2EA9ADC6-917F-375A-DA96-1F6FDD0AAB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r>
              <a:rPr lang="en-GB" dirty="0"/>
              <a:t>Feb 2025</a:t>
            </a:r>
          </a:p>
        </p:txBody>
      </p:sp>
      <p:pic>
        <p:nvPicPr>
          <p:cNvPr id="10244" name="Picture 4" descr="The Five Elements of an Audit Finding part 5 | denverauditor">
            <a:extLst>
              <a:ext uri="{FF2B5EF4-FFF2-40B4-BE49-F238E27FC236}">
                <a16:creationId xmlns:a16="http://schemas.microsoft.com/office/drawing/2014/main" id="{F2CEA16C-52C6-0C48-1998-E1A2B2FBBED1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67" r="12567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09387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F725BC-EFF6-04BD-793B-242CEF5F0F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0D06EBD-D08C-5E18-119F-148CD66813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920" y="860155"/>
            <a:ext cx="7805928" cy="1426580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dirty="0"/>
              <a:t>Physiological Challenges in Belt Development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7CA3272C-962E-94C3-025F-B902A66E22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DEVELOPING A FRAMEWORK FOR BELT VOICE FOR TRANSGENDER SINGERS IN MUSICAL THEATRE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09503648-5CD7-30B4-FCAD-EC4D8C0250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smtClean="0"/>
              <a:pPr rtl="0"/>
              <a:t>13</a:t>
            </a:fld>
            <a:endParaRPr lang="en-GB"/>
          </a:p>
        </p:txBody>
      </p:sp>
      <p:sp>
        <p:nvSpPr>
          <p:cNvPr id="2" name="Date Placeholder 8">
            <a:extLst>
              <a:ext uri="{FF2B5EF4-FFF2-40B4-BE49-F238E27FC236}">
                <a16:creationId xmlns:a16="http://schemas.microsoft.com/office/drawing/2014/main" id="{2EA9ADC6-917F-375A-DA96-1F6FDD0AAB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r>
              <a:rPr lang="en-GB" dirty="0"/>
              <a:t>Feb 2025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7A6AC6-E82A-2AF3-436B-846E7A454245}"/>
              </a:ext>
            </a:extLst>
          </p:cNvPr>
          <p:cNvSpPr txBox="1"/>
          <p:nvPr/>
        </p:nvSpPr>
        <p:spPr>
          <a:xfrm>
            <a:off x="838200" y="2286735"/>
            <a:ext cx="4752372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📌 </a:t>
            </a:r>
            <a:r>
              <a:rPr lang="en-GB" b="1" dirty="0"/>
              <a:t>Key Issue: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Testosterone therapy</a:t>
            </a:r>
            <a:r>
              <a:rPr lang="en-GB" dirty="0"/>
              <a:t> (Davies &amp; Goldberg, 2006)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Oestrogen therapy</a:t>
            </a:r>
            <a:r>
              <a:rPr lang="en-GB" dirty="0"/>
              <a:t> (Azul, 2015).</a:t>
            </a:r>
          </a:p>
          <a:p>
            <a:endParaRPr lang="en-GB" dirty="0"/>
          </a:p>
          <a:p>
            <a:r>
              <a:rPr lang="en-GB" dirty="0"/>
              <a:t>📊 </a:t>
            </a:r>
            <a:r>
              <a:rPr lang="en-GB" b="1" dirty="0"/>
              <a:t>Statistics:</a:t>
            </a:r>
          </a:p>
          <a:p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87% of transmasculine participants reported register instability in early transition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92% of transfeminine participants needed alternative resonance-based exercises.</a:t>
            </a:r>
          </a:p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1FF5137-6149-16C6-018D-A1C0A76FC54F}"/>
              </a:ext>
            </a:extLst>
          </p:cNvPr>
          <p:cNvSpPr txBox="1"/>
          <p:nvPr/>
        </p:nvSpPr>
        <p:spPr>
          <a:xfrm>
            <a:off x="5273349" y="2293257"/>
            <a:ext cx="6660998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🗣 </a:t>
            </a:r>
            <a:r>
              <a:rPr lang="en-GB" b="1" dirty="0"/>
              <a:t>Participant Quotes:</a:t>
            </a:r>
            <a:endParaRPr lang="en-GB" dirty="0"/>
          </a:p>
          <a:p>
            <a:r>
              <a:rPr lang="en-GB" i="1" dirty="0"/>
              <a:t>“Some days, my voice feels powerful, and other days, it’s like I’ve lost all control.”</a:t>
            </a:r>
            <a:r>
              <a:rPr lang="en-GB" dirty="0"/>
              <a:t> (Transmasculine singer, 18 months on T)</a:t>
            </a:r>
          </a:p>
          <a:p>
            <a:endParaRPr lang="en-GB" dirty="0"/>
          </a:p>
          <a:p>
            <a:r>
              <a:rPr lang="en-GB" i="1" dirty="0"/>
              <a:t>“I have to overcompensate with resonance because my vocal folds won’t naturally thicken.”</a:t>
            </a:r>
            <a:r>
              <a:rPr lang="en-GB" dirty="0"/>
              <a:t> (Transfeminine singer)</a:t>
            </a:r>
          </a:p>
          <a:p>
            <a:endParaRPr lang="en-GB" dirty="0"/>
          </a:p>
          <a:p>
            <a:r>
              <a:rPr lang="en-GB" dirty="0"/>
              <a:t>🧐 </a:t>
            </a:r>
            <a:r>
              <a:rPr lang="en-GB" b="1" dirty="0"/>
              <a:t>Why This Matters?</a:t>
            </a:r>
            <a:endParaRPr lang="en-GB" dirty="0"/>
          </a:p>
          <a:p>
            <a:r>
              <a:rPr lang="en-GB" b="1" dirty="0"/>
              <a:t>hormonal variability</a:t>
            </a:r>
            <a:r>
              <a:rPr lang="en-GB" dirty="0"/>
              <a:t> VS. </a:t>
            </a:r>
            <a:r>
              <a:rPr lang="en-GB" b="1" dirty="0"/>
              <a:t>one-size-fits-all</a:t>
            </a:r>
            <a:r>
              <a:rPr lang="en-GB" dirty="0"/>
              <a:t> (</a:t>
            </a:r>
            <a:r>
              <a:rPr lang="en-GB" dirty="0" err="1"/>
              <a:t>Zimman</a:t>
            </a:r>
            <a:r>
              <a:rPr lang="en-GB" dirty="0"/>
              <a:t>, 2017; Vincent, 2020).</a:t>
            </a:r>
          </a:p>
        </p:txBody>
      </p:sp>
    </p:spTree>
    <p:extLst>
      <p:ext uri="{BB962C8B-B14F-4D97-AF65-F5344CB8AC3E}">
        <p14:creationId xmlns:p14="http://schemas.microsoft.com/office/powerpoint/2010/main" val="4206866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F725BC-EFF6-04BD-793B-242CEF5F0F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0D06EBD-D08C-5E18-119F-148CD66813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2367" y="804354"/>
            <a:ext cx="9179457" cy="1188564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sz="4400" dirty="0"/>
              <a:t>Psychological Considerations &amp; Gender Dysphoria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7CA3272C-962E-94C3-025F-B902A66E22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DEVELOPING A FRAMEWORK FOR BELT VOICE FOR TRANSGENDER SINGERS IN MUSICAL THEATRE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09503648-5CD7-30B4-FCAD-EC4D8C0250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smtClean="0"/>
              <a:pPr rtl="0"/>
              <a:t>14</a:t>
            </a:fld>
            <a:endParaRPr lang="en-GB"/>
          </a:p>
        </p:txBody>
      </p:sp>
      <p:sp>
        <p:nvSpPr>
          <p:cNvPr id="2" name="Date Placeholder 8">
            <a:extLst>
              <a:ext uri="{FF2B5EF4-FFF2-40B4-BE49-F238E27FC236}">
                <a16:creationId xmlns:a16="http://schemas.microsoft.com/office/drawing/2014/main" id="{2EA9ADC6-917F-375A-DA96-1F6FDD0AAB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471574"/>
            <a:ext cx="2743200" cy="365125"/>
          </a:xfrm>
        </p:spPr>
        <p:txBody>
          <a:bodyPr rtlCol="0"/>
          <a:lstStyle/>
          <a:p>
            <a:r>
              <a:rPr lang="en-GB" dirty="0"/>
              <a:t>Feb 2025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2B61CF3-7294-A078-B9F2-0C7A84BC575F}"/>
              </a:ext>
            </a:extLst>
          </p:cNvPr>
          <p:cNvSpPr txBox="1"/>
          <p:nvPr/>
        </p:nvSpPr>
        <p:spPr>
          <a:xfrm>
            <a:off x="838200" y="1992918"/>
            <a:ext cx="5197766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📌 </a:t>
            </a:r>
            <a:r>
              <a:rPr lang="en-GB" b="1" dirty="0"/>
              <a:t>Key Issue: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Vocal confidence (Hancock &amp; </a:t>
            </a:r>
            <a:r>
              <a:rPr lang="en-GB" dirty="0" err="1"/>
              <a:t>Garabedian</a:t>
            </a:r>
            <a:r>
              <a:rPr lang="en-GB" dirty="0"/>
              <a:t>, 2013)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Trans singers often feel pressured to conform to binary vocal norms (Azul et al., 2023)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📊 </a:t>
            </a:r>
            <a:r>
              <a:rPr lang="en-GB" b="1" dirty="0"/>
              <a:t>Statistics: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65% improvement in technical proficiency</a:t>
            </a:r>
            <a:r>
              <a:rPr lang="en-GB" dirty="0"/>
              <a:t> when working with gender-affirming coaches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76% of participants</a:t>
            </a:r>
            <a:r>
              <a:rPr lang="en-GB" dirty="0"/>
              <a:t> experienced </a:t>
            </a:r>
            <a:r>
              <a:rPr lang="en-GB" b="1" dirty="0"/>
              <a:t>anxiety</a:t>
            </a:r>
            <a:r>
              <a:rPr lang="en-GB" dirty="0"/>
              <a:t> when their voice didn’t align with their gender presentation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AE70A8-130D-A651-F3C3-571A313A401B}"/>
              </a:ext>
            </a:extLst>
          </p:cNvPr>
          <p:cNvSpPr txBox="1"/>
          <p:nvPr/>
        </p:nvSpPr>
        <p:spPr>
          <a:xfrm>
            <a:off x="6156036" y="2050975"/>
            <a:ext cx="6242612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🗣 </a:t>
            </a:r>
            <a:r>
              <a:rPr lang="en-GB" b="1" dirty="0"/>
              <a:t>Participant Quotes:</a:t>
            </a:r>
            <a:endParaRPr lang="en-GB" dirty="0"/>
          </a:p>
          <a:p>
            <a:r>
              <a:rPr lang="en-GB" i="1" dirty="0"/>
              <a:t>“I avoided belting because it made me sound more feminine, even though I loved doing it.”</a:t>
            </a:r>
            <a:r>
              <a:rPr lang="en-GB" dirty="0"/>
              <a:t> (Transmasculine singer)</a:t>
            </a:r>
          </a:p>
          <a:p>
            <a:endParaRPr lang="en-GB" dirty="0"/>
          </a:p>
          <a:p>
            <a:r>
              <a:rPr lang="en-GB" i="1" dirty="0"/>
              <a:t>“When my coach used affirming language, I suddenly felt confident enough to experiment.”</a:t>
            </a:r>
            <a:r>
              <a:rPr lang="en-GB" dirty="0"/>
              <a:t> (Nonbinary participant)</a:t>
            </a:r>
          </a:p>
          <a:p>
            <a:endParaRPr lang="en-GB" dirty="0"/>
          </a:p>
          <a:p>
            <a:r>
              <a:rPr lang="en-GB" dirty="0"/>
              <a:t>🧐 </a:t>
            </a:r>
            <a:r>
              <a:rPr lang="en-GB" b="1" dirty="0"/>
              <a:t>Why This Matters?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Psychological Support</a:t>
            </a:r>
            <a:r>
              <a:rPr lang="en-GB" dirty="0"/>
              <a:t> (Vincent, 2020)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Challenges traditional belting pedagogy, which </a:t>
            </a:r>
            <a:r>
              <a:rPr lang="en-GB" b="1" dirty="0"/>
              <a:t>neglects</a:t>
            </a:r>
            <a:r>
              <a:rPr lang="en-GB" dirty="0"/>
              <a:t> the </a:t>
            </a:r>
            <a:r>
              <a:rPr lang="en-GB" b="1" dirty="0"/>
              <a:t>emotional aspects</a:t>
            </a:r>
            <a:r>
              <a:rPr lang="en-GB" dirty="0"/>
              <a:t> of voice training (Hancock &amp; </a:t>
            </a:r>
            <a:r>
              <a:rPr lang="en-GB" dirty="0" err="1"/>
              <a:t>Helenius</a:t>
            </a:r>
            <a:r>
              <a:rPr lang="en-GB" dirty="0"/>
              <a:t>, 2021)</a:t>
            </a:r>
          </a:p>
        </p:txBody>
      </p:sp>
    </p:spTree>
    <p:extLst>
      <p:ext uri="{BB962C8B-B14F-4D97-AF65-F5344CB8AC3E}">
        <p14:creationId xmlns:p14="http://schemas.microsoft.com/office/powerpoint/2010/main" val="14827426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F725BC-EFF6-04BD-793B-242CEF5F0F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7CA3272C-962E-94C3-025F-B902A66E22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DEVELOPING A FRAMEWORK FOR BELT VOICE FOR TRANSGENDER SINGERS IN MUSICAL THEATRE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09503648-5CD7-30B4-FCAD-EC4D8C0250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smtClean="0"/>
              <a:pPr rtl="0"/>
              <a:t>15</a:t>
            </a:fld>
            <a:endParaRPr lang="en-GB"/>
          </a:p>
        </p:txBody>
      </p:sp>
      <p:sp>
        <p:nvSpPr>
          <p:cNvPr id="2" name="Date Placeholder 8">
            <a:extLst>
              <a:ext uri="{FF2B5EF4-FFF2-40B4-BE49-F238E27FC236}">
                <a16:creationId xmlns:a16="http://schemas.microsoft.com/office/drawing/2014/main" id="{2EA9ADC6-917F-375A-DA96-1F6FDD0AAB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471574"/>
            <a:ext cx="2743200" cy="365125"/>
          </a:xfrm>
        </p:spPr>
        <p:txBody>
          <a:bodyPr rtlCol="0"/>
          <a:lstStyle/>
          <a:p>
            <a:r>
              <a:rPr lang="en-GB" dirty="0"/>
              <a:t>Feb 2025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FDCA98CE-9C72-D890-58F5-E5D65DC65D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5224" y="804354"/>
            <a:ext cx="7714295" cy="1400537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sz="4900" dirty="0"/>
              <a:t>Technical Adaptations </a:t>
            </a:r>
            <a:br>
              <a:rPr lang="en-GB" sz="4900" dirty="0"/>
            </a:br>
            <a:r>
              <a:rPr lang="en-GB" sz="4900" dirty="0"/>
              <a:t>&amp; Pedagogical Shifts</a:t>
            </a:r>
            <a:endParaRPr lang="en-US" sz="49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104D9B9-A19E-6A3F-1EAE-5BB6FBBC40C4}"/>
              </a:ext>
            </a:extLst>
          </p:cNvPr>
          <p:cNvSpPr txBox="1"/>
          <p:nvPr/>
        </p:nvSpPr>
        <p:spPr>
          <a:xfrm>
            <a:off x="735224" y="2387453"/>
            <a:ext cx="4936371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📌 </a:t>
            </a:r>
            <a:r>
              <a:rPr lang="en-GB" b="1" dirty="0"/>
              <a:t>Key Issue:</a:t>
            </a:r>
            <a:endParaRPr lang="en-GB" dirty="0"/>
          </a:p>
          <a:p>
            <a:r>
              <a:rPr lang="en-GB" dirty="0"/>
              <a:t>Belting &amp; Chest-Dominant resonance (</a:t>
            </a:r>
            <a:r>
              <a:rPr lang="en-GB" dirty="0" err="1"/>
              <a:t>LoVetri</a:t>
            </a:r>
            <a:r>
              <a:rPr lang="en-GB" dirty="0"/>
              <a:t>, 2008; </a:t>
            </a:r>
            <a:r>
              <a:rPr lang="en-GB" dirty="0" err="1"/>
              <a:t>Estill</a:t>
            </a:r>
            <a:r>
              <a:rPr lang="en-GB" dirty="0"/>
              <a:t>, 2005)</a:t>
            </a:r>
          </a:p>
          <a:p>
            <a:endParaRPr lang="en-GB" dirty="0"/>
          </a:p>
          <a:p>
            <a:r>
              <a:rPr lang="en-GB" dirty="0"/>
              <a:t>📊 </a:t>
            </a:r>
            <a:r>
              <a:rPr lang="en-GB" b="1" dirty="0"/>
              <a:t>Statistics: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87% of participants reported improved vocal stability when using adapted warm-ups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94% sought training beyond traditional pedagogical models due to their binary focus</a:t>
            </a:r>
          </a:p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2246060-093F-B275-4C39-3EDBB1AD1D6A}"/>
              </a:ext>
            </a:extLst>
          </p:cNvPr>
          <p:cNvSpPr txBox="1"/>
          <p:nvPr/>
        </p:nvSpPr>
        <p:spPr>
          <a:xfrm>
            <a:off x="5554884" y="2387453"/>
            <a:ext cx="6111432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🗣 </a:t>
            </a:r>
            <a:r>
              <a:rPr lang="en-GB" b="1" dirty="0"/>
              <a:t>Participant Quotes: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i="1" dirty="0"/>
              <a:t>“I had to stop forcing a chesty sound and focus on resonance—it was a game-changer.”</a:t>
            </a:r>
            <a:r>
              <a:rPr lang="en-GB" dirty="0"/>
              <a:t> (Transfeminine singer)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i="1" dirty="0"/>
              <a:t>“Mixing earlier in my range helped me develop strength without strain.”</a:t>
            </a:r>
            <a:r>
              <a:rPr lang="en-GB" dirty="0"/>
              <a:t> (Transmasculine singer)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🧐 </a:t>
            </a:r>
            <a:r>
              <a:rPr lang="en-GB" b="1" dirty="0"/>
              <a:t>Why This Matters?</a:t>
            </a:r>
          </a:p>
          <a:p>
            <a:endParaRPr lang="en-GB" dirty="0"/>
          </a:p>
          <a:p>
            <a:r>
              <a:rPr lang="en-GB" dirty="0"/>
              <a:t>Updated Pedagogy (Romano, 2022)</a:t>
            </a:r>
          </a:p>
          <a:p>
            <a:endParaRPr lang="en-GB" dirty="0"/>
          </a:p>
          <a:p>
            <a:r>
              <a:rPr lang="en-GB" dirty="0"/>
              <a:t>Non-binary approaches to vocal training (Bartlett, 2020)</a:t>
            </a:r>
          </a:p>
        </p:txBody>
      </p:sp>
    </p:spTree>
    <p:extLst>
      <p:ext uri="{BB962C8B-B14F-4D97-AF65-F5344CB8AC3E}">
        <p14:creationId xmlns:p14="http://schemas.microsoft.com/office/powerpoint/2010/main" val="21850814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F725BC-EFF6-04BD-793B-242CEF5F0F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7CA3272C-962E-94C3-025F-B902A66E22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DEVELOPING A FRAMEWORK FOR BELT VOICE FOR TRANSGENDER SINGERS IN MUSICAL THEATRE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09503648-5CD7-30B4-FCAD-EC4D8C0250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smtClean="0"/>
              <a:pPr rtl="0"/>
              <a:t>16</a:t>
            </a:fld>
            <a:endParaRPr lang="en-GB"/>
          </a:p>
        </p:txBody>
      </p:sp>
      <p:sp>
        <p:nvSpPr>
          <p:cNvPr id="2" name="Date Placeholder 8">
            <a:extLst>
              <a:ext uri="{FF2B5EF4-FFF2-40B4-BE49-F238E27FC236}">
                <a16:creationId xmlns:a16="http://schemas.microsoft.com/office/drawing/2014/main" id="{2EA9ADC6-917F-375A-DA96-1F6FDD0AAB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471574"/>
            <a:ext cx="2743200" cy="365125"/>
          </a:xfrm>
        </p:spPr>
        <p:txBody>
          <a:bodyPr rtlCol="0"/>
          <a:lstStyle/>
          <a:p>
            <a:r>
              <a:rPr lang="en-GB" dirty="0"/>
              <a:t>Feb 2025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FDCA98CE-9C72-D890-58F5-E5D65DC65D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5225" y="804354"/>
            <a:ext cx="7229200" cy="1400537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sz="4900" dirty="0"/>
              <a:t>Support Systems &amp; The Resource Gap</a:t>
            </a:r>
            <a:endParaRPr lang="en-US" sz="49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625243-8D4C-914A-A9E7-25BC10D4FB34}"/>
              </a:ext>
            </a:extLst>
          </p:cNvPr>
          <p:cNvSpPr txBox="1"/>
          <p:nvPr/>
        </p:nvSpPr>
        <p:spPr>
          <a:xfrm>
            <a:off x="735225" y="2204891"/>
            <a:ext cx="4947945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📌 </a:t>
            </a:r>
            <a:r>
              <a:rPr lang="en-GB" b="1" dirty="0"/>
              <a:t>Key Issue:</a:t>
            </a:r>
          </a:p>
          <a:p>
            <a:endParaRPr lang="en-GB" dirty="0"/>
          </a:p>
          <a:p>
            <a:r>
              <a:rPr lang="en-GB" b="1" dirty="0"/>
              <a:t>Limited resources</a:t>
            </a:r>
            <a:r>
              <a:rPr lang="en-GB" dirty="0"/>
              <a:t> for trans singers (Vincent, 2020; Davies &amp; Goldberg, 2020)</a:t>
            </a:r>
          </a:p>
          <a:p>
            <a:endParaRPr lang="en-GB" dirty="0"/>
          </a:p>
          <a:p>
            <a:r>
              <a:rPr lang="en-GB" dirty="0"/>
              <a:t>📊 </a:t>
            </a:r>
            <a:r>
              <a:rPr lang="en-GB" b="1" dirty="0"/>
              <a:t>Statistics:</a:t>
            </a:r>
          </a:p>
          <a:p>
            <a:endParaRPr lang="en-GB" dirty="0"/>
          </a:p>
          <a:p>
            <a:r>
              <a:rPr lang="en-GB" b="1" dirty="0"/>
              <a:t>94% of participants</a:t>
            </a:r>
            <a:r>
              <a:rPr lang="en-GB" dirty="0"/>
              <a:t> stated existing training materials </a:t>
            </a:r>
            <a:r>
              <a:rPr lang="en-GB" b="1" dirty="0"/>
              <a:t>failed</a:t>
            </a:r>
            <a:r>
              <a:rPr lang="en-GB" dirty="0"/>
              <a:t> to meet their needs.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8E56196-404D-A6A2-653F-4B4ED175DE45}"/>
              </a:ext>
            </a:extLst>
          </p:cNvPr>
          <p:cNvSpPr txBox="1"/>
          <p:nvPr/>
        </p:nvSpPr>
        <p:spPr>
          <a:xfrm>
            <a:off x="5683170" y="1737598"/>
            <a:ext cx="6111432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🗣 </a:t>
            </a:r>
            <a:r>
              <a:rPr lang="en-GB" b="1" dirty="0"/>
              <a:t>Participant Quotes:</a:t>
            </a:r>
          </a:p>
          <a:p>
            <a:endParaRPr lang="en-GB" dirty="0"/>
          </a:p>
          <a:p>
            <a:r>
              <a:rPr lang="en-GB" i="1" dirty="0"/>
              <a:t>“I had to unlearn a lot from my old voice teacher because they didn’t get my voice.”</a:t>
            </a:r>
            <a:r>
              <a:rPr lang="en-GB" dirty="0"/>
              <a:t> (Transmasculine participant)</a:t>
            </a:r>
          </a:p>
          <a:p>
            <a:endParaRPr lang="en-GB" dirty="0"/>
          </a:p>
          <a:p>
            <a:r>
              <a:rPr lang="en-GB" i="1" dirty="0"/>
              <a:t>“There are almost no resources tailored to my needs—I’ve had to piece things together myself.”</a:t>
            </a:r>
            <a:r>
              <a:rPr lang="en-GB" dirty="0"/>
              <a:t> (Nonbinary participant)</a:t>
            </a:r>
          </a:p>
          <a:p>
            <a:endParaRPr lang="en-GB" dirty="0"/>
          </a:p>
          <a:p>
            <a:r>
              <a:rPr lang="en-GB" dirty="0"/>
              <a:t>🧐 </a:t>
            </a:r>
            <a:r>
              <a:rPr lang="en-GB" b="1" dirty="0"/>
              <a:t>Why This Matters?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Reinforces </a:t>
            </a:r>
            <a:r>
              <a:rPr lang="en-GB" b="1" dirty="0"/>
              <a:t>the need for tailored materials</a:t>
            </a:r>
            <a:r>
              <a:rPr lang="en-GB" dirty="0"/>
              <a:t>, inclusive coaching, and </a:t>
            </a:r>
            <a:r>
              <a:rPr lang="en-GB" b="1" dirty="0"/>
              <a:t>new belting resources</a:t>
            </a:r>
            <a:r>
              <a:rPr lang="en-GB" dirty="0"/>
              <a:t> for trans voices (Adler et al., 2018)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Calls for </a:t>
            </a:r>
            <a:r>
              <a:rPr lang="en-GB" b="1" dirty="0"/>
              <a:t>systemic change</a:t>
            </a:r>
            <a:r>
              <a:rPr lang="en-GB" dirty="0"/>
              <a:t> in conservatoire and theatre training programs (Hancock &amp; </a:t>
            </a:r>
            <a:r>
              <a:rPr lang="en-GB" dirty="0" err="1"/>
              <a:t>Helenius</a:t>
            </a:r>
            <a:r>
              <a:rPr lang="en-GB" dirty="0"/>
              <a:t>, 2021)</a:t>
            </a:r>
          </a:p>
        </p:txBody>
      </p:sp>
    </p:spTree>
    <p:extLst>
      <p:ext uri="{BB962C8B-B14F-4D97-AF65-F5344CB8AC3E}">
        <p14:creationId xmlns:p14="http://schemas.microsoft.com/office/powerpoint/2010/main" val="2109873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D55196-690A-6ECD-9CBC-2FFB77857E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EC2E5-35D7-195A-F2C5-56DEBFA661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092305"/>
            <a:ext cx="9144000" cy="2340864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b="1" cap="all" spc="400" dirty="0">
                <a:solidFill>
                  <a:schemeClr val="bg1"/>
                </a:solidFill>
                <a:latin typeface="+mn-lt"/>
              </a:rPr>
              <a:t>FUTURE DIRECTIONS</a:t>
            </a:r>
            <a:br>
              <a:rPr lang="en-GB" b="1" cap="all" spc="400" dirty="0">
                <a:solidFill>
                  <a:schemeClr val="bg1"/>
                </a:solidFill>
                <a:latin typeface="+mn-lt"/>
              </a:rPr>
            </a:br>
            <a:br>
              <a:rPr lang="en-GB" b="1" cap="all" spc="400" dirty="0">
                <a:solidFill>
                  <a:schemeClr val="bg1"/>
                </a:solidFill>
                <a:latin typeface="+mn-lt"/>
              </a:rPr>
            </a:br>
            <a:r>
              <a:rPr lang="en-GB" b="1" cap="all" spc="400" dirty="0">
                <a:solidFill>
                  <a:schemeClr val="bg1"/>
                </a:solidFill>
                <a:latin typeface="+mn-lt"/>
              </a:rPr>
              <a:t>Conclusions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32889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69B8EA-7B0C-1FEC-7FAC-D32FAB3F92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3B6CBBC-62D3-1DFE-9220-7DAEDFB392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Future Directions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02F8A6-D83D-0D96-C3C6-C63F9432B2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algn="l"/>
            <a:r>
              <a:rPr lang="en-GB" b="0" i="0" dirty="0">
                <a:solidFill>
                  <a:srgbClr val="374151"/>
                </a:solidFill>
                <a:effectLst/>
                <a:latin typeface="ui-sans-serif"/>
              </a:rPr>
              <a:t>Importance of trans-aware vocal coaching</a:t>
            </a:r>
          </a:p>
          <a:p>
            <a:pPr algn="l"/>
            <a:r>
              <a:rPr lang="en-GB" b="0" i="0" dirty="0">
                <a:solidFill>
                  <a:srgbClr val="374151"/>
                </a:solidFill>
                <a:effectLst/>
                <a:latin typeface="ui-sans-serif"/>
              </a:rPr>
              <a:t>Need for specialized resources</a:t>
            </a:r>
          </a:p>
          <a:p>
            <a:pPr algn="l"/>
            <a:r>
              <a:rPr lang="en-GB" b="0" i="0" dirty="0">
                <a:solidFill>
                  <a:srgbClr val="374151"/>
                </a:solidFill>
                <a:effectLst/>
                <a:latin typeface="ui-sans-serif"/>
              </a:rPr>
              <a:t>Role of peer support networks</a:t>
            </a:r>
          </a:p>
          <a:p>
            <a:pPr algn="l"/>
            <a:r>
              <a:rPr lang="en-GB" b="0" i="0" dirty="0">
                <a:solidFill>
                  <a:srgbClr val="374151"/>
                </a:solidFill>
                <a:effectLst/>
                <a:latin typeface="ui-sans-serif"/>
              </a:rPr>
              <a:t>Integration of psychological support</a:t>
            </a:r>
          </a:p>
          <a:p>
            <a:pPr rtl="0"/>
            <a:endParaRPr lang="en-GB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D21E70D-DA14-1672-A29A-DA993B2D34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DEVELOPING A FRAMEWORK FOR BELT VOICE FOR TRANSGENDER SINGERS IN MUSICAL THEATRE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DB6A0D9-FC91-C512-547E-6A15FE162A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smtClean="0"/>
              <a:pPr rtl="0"/>
              <a:t>18</a:t>
            </a:fld>
            <a:endParaRPr lang="en-GB"/>
          </a:p>
        </p:txBody>
      </p:sp>
      <p:sp>
        <p:nvSpPr>
          <p:cNvPr id="2" name="Date Placeholder 8">
            <a:extLst>
              <a:ext uri="{FF2B5EF4-FFF2-40B4-BE49-F238E27FC236}">
                <a16:creationId xmlns:a16="http://schemas.microsoft.com/office/drawing/2014/main" id="{48D1A1C4-C7FE-3091-014A-F516C52704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r>
              <a:rPr lang="en-GB" dirty="0"/>
              <a:t>Feb 2025</a:t>
            </a:r>
          </a:p>
        </p:txBody>
      </p:sp>
      <p:pic>
        <p:nvPicPr>
          <p:cNvPr id="7170" name="Picture 2" descr="Trans voice training: One LGBTQ2S+ writer's experience | Xtra Magazine">
            <a:extLst>
              <a:ext uri="{FF2B5EF4-FFF2-40B4-BE49-F238E27FC236}">
                <a16:creationId xmlns:a16="http://schemas.microsoft.com/office/drawing/2014/main" id="{3A79D6C4-44E0-0C6E-0898-19B4B615E620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75" r="21875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23322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F725BC-EFF6-04BD-793B-242CEF5F0F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7CA3272C-962E-94C3-025F-B902A66E22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DEVELOPING A FRAMEWORK FOR BELT VOICE FOR TRANSGENDER SINGERS IN MUSICAL THEATRE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09503648-5CD7-30B4-FCAD-EC4D8C0250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smtClean="0"/>
              <a:pPr rtl="0"/>
              <a:t>19</a:t>
            </a:fld>
            <a:endParaRPr lang="en-GB"/>
          </a:p>
        </p:txBody>
      </p:sp>
      <p:sp>
        <p:nvSpPr>
          <p:cNvPr id="2" name="Date Placeholder 8">
            <a:extLst>
              <a:ext uri="{FF2B5EF4-FFF2-40B4-BE49-F238E27FC236}">
                <a16:creationId xmlns:a16="http://schemas.microsoft.com/office/drawing/2014/main" id="{2EA9ADC6-917F-375A-DA96-1F6FDD0AAB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471574"/>
            <a:ext cx="2743200" cy="365125"/>
          </a:xfrm>
        </p:spPr>
        <p:txBody>
          <a:bodyPr rtlCol="0"/>
          <a:lstStyle/>
          <a:p>
            <a:r>
              <a:rPr lang="en-GB" dirty="0"/>
              <a:t>Feb 2025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FDCA98CE-9C72-D890-58F5-E5D65DC65D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265" y="966432"/>
            <a:ext cx="9688935" cy="790619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sz="4900" dirty="0"/>
              <a:t>Final Thoughts – The Bigger Picture</a:t>
            </a:r>
            <a:endParaRPr lang="en-US" sz="49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172A42A-999D-3555-83E9-7F9D24B0FEE1}"/>
              </a:ext>
            </a:extLst>
          </p:cNvPr>
          <p:cNvSpPr txBox="1"/>
          <p:nvPr/>
        </p:nvSpPr>
        <p:spPr>
          <a:xfrm>
            <a:off x="293265" y="1921250"/>
            <a:ext cx="4193391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📌 </a:t>
            </a:r>
            <a:r>
              <a:rPr lang="en-GB" b="1" dirty="0"/>
              <a:t>Key Takeaways:</a:t>
            </a:r>
          </a:p>
          <a:p>
            <a:br>
              <a:rPr lang="en-GB" dirty="0"/>
            </a:br>
            <a:r>
              <a:rPr lang="en-GB" dirty="0"/>
              <a:t>✅ </a:t>
            </a:r>
            <a:r>
              <a:rPr lang="en-GB" b="1" dirty="0"/>
              <a:t>Vocal training must integrate identity affirmation</a:t>
            </a:r>
            <a:r>
              <a:rPr lang="en-GB" dirty="0"/>
              <a:t> to enhance confidence and performance</a:t>
            </a:r>
          </a:p>
          <a:p>
            <a:br>
              <a:rPr lang="en-GB" dirty="0"/>
            </a:br>
            <a:r>
              <a:rPr lang="en-GB" dirty="0"/>
              <a:t>✅ </a:t>
            </a:r>
            <a:r>
              <a:rPr lang="en-GB" b="1" dirty="0"/>
              <a:t>Belting pedagogy must be updated</a:t>
            </a:r>
            <a:r>
              <a:rPr lang="en-GB" dirty="0"/>
              <a:t> to account for hormonal variability and vocal adaptations</a:t>
            </a:r>
          </a:p>
          <a:p>
            <a:br>
              <a:rPr lang="en-GB" dirty="0"/>
            </a:br>
            <a:r>
              <a:rPr lang="en-GB" dirty="0"/>
              <a:t>✅ </a:t>
            </a:r>
            <a:r>
              <a:rPr lang="en-GB" b="1" dirty="0"/>
              <a:t>Coaching and resources must evolve</a:t>
            </a:r>
            <a:r>
              <a:rPr lang="en-GB" dirty="0"/>
              <a:t> to meet the needs of trans and nonbinary singers</a:t>
            </a:r>
          </a:p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819AAE7-9661-D983-5E2C-7AC86D2324B8}"/>
              </a:ext>
            </a:extLst>
          </p:cNvPr>
          <p:cNvSpPr txBox="1"/>
          <p:nvPr/>
        </p:nvSpPr>
        <p:spPr>
          <a:xfrm>
            <a:off x="4870047" y="1928356"/>
            <a:ext cx="7028688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📌 </a:t>
            </a:r>
            <a:r>
              <a:rPr lang="en-GB" b="1" dirty="0"/>
              <a:t>Future Research Directions:</a:t>
            </a:r>
          </a:p>
          <a:p>
            <a:br>
              <a:rPr lang="en-GB" dirty="0"/>
            </a:br>
            <a:r>
              <a:rPr lang="en-GB" dirty="0"/>
              <a:t>🔹 </a:t>
            </a:r>
            <a:r>
              <a:rPr lang="en-GB" b="1" dirty="0"/>
              <a:t>Longitudinal studies</a:t>
            </a:r>
            <a:r>
              <a:rPr lang="en-GB" dirty="0"/>
              <a:t> (Azul et al., 2017)</a:t>
            </a:r>
          </a:p>
          <a:p>
            <a:br>
              <a:rPr lang="en-GB" dirty="0"/>
            </a:br>
            <a:r>
              <a:rPr lang="en-GB" dirty="0"/>
              <a:t>🔹 </a:t>
            </a:r>
            <a:r>
              <a:rPr lang="en-GB" b="1" dirty="0"/>
              <a:t>Training programs</a:t>
            </a:r>
            <a:r>
              <a:rPr lang="en-GB" dirty="0"/>
              <a:t> for vocal coaches (Bartlett, 2020)</a:t>
            </a:r>
          </a:p>
          <a:p>
            <a:br>
              <a:rPr lang="en-GB" dirty="0"/>
            </a:br>
            <a:r>
              <a:rPr lang="en-GB" dirty="0"/>
              <a:t>🔹 </a:t>
            </a:r>
            <a:r>
              <a:rPr lang="en-GB" b="1" dirty="0"/>
              <a:t>Development of tailored belting exercises</a:t>
            </a:r>
            <a:r>
              <a:rPr lang="en-GB" dirty="0"/>
              <a:t> (Vincent, 2020)</a:t>
            </a:r>
          </a:p>
          <a:p>
            <a:endParaRPr lang="en-GB" dirty="0"/>
          </a:p>
          <a:p>
            <a:r>
              <a:rPr lang="en-GB" dirty="0"/>
              <a:t>🧐 </a:t>
            </a:r>
            <a:r>
              <a:rPr lang="en-GB" b="1" dirty="0"/>
              <a:t>Why This Matters?</a:t>
            </a:r>
          </a:p>
          <a:p>
            <a:endParaRPr lang="en-GB" dirty="0"/>
          </a:p>
          <a:p>
            <a:r>
              <a:rPr lang="en-GB" dirty="0"/>
              <a:t>These findings challenge the </a:t>
            </a:r>
            <a:r>
              <a:rPr lang="en-GB" b="1" dirty="0"/>
              <a:t>traditional </a:t>
            </a:r>
            <a:r>
              <a:rPr lang="en-GB" b="1" dirty="0" err="1"/>
              <a:t>cisnormative</a:t>
            </a:r>
            <a:r>
              <a:rPr lang="en-GB" b="1" dirty="0"/>
              <a:t> approach</a:t>
            </a:r>
            <a:r>
              <a:rPr lang="en-GB" dirty="0"/>
              <a:t> to musical theatre voice training.</a:t>
            </a:r>
          </a:p>
          <a:p>
            <a:endParaRPr lang="en-GB" dirty="0"/>
          </a:p>
          <a:p>
            <a:r>
              <a:rPr lang="en-GB" dirty="0"/>
              <a:t>By evolving vocal pedagogy, </a:t>
            </a:r>
            <a:r>
              <a:rPr lang="en-GB" b="1" dirty="0"/>
              <a:t>musical theatre can become more inclusive and diverse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762620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921F17-B2F9-7527-BAA0-C2BF5CE0A4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C784AF9-8D22-5793-31B9-2A25057F94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Conclusion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B3DF1E-8F22-1E42-0BFD-DD4CBA7DC2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algn="l"/>
            <a:r>
              <a:rPr lang="en-GB" b="0" i="0" dirty="0">
                <a:solidFill>
                  <a:srgbClr val="374151"/>
                </a:solidFill>
                <a:effectLst/>
                <a:latin typeface="ui-sans-serif"/>
              </a:rPr>
              <a:t>Framework fills critical gap in pedagogy</a:t>
            </a:r>
          </a:p>
          <a:p>
            <a:pPr algn="l"/>
            <a:r>
              <a:rPr lang="en-GB" b="0" i="0" dirty="0">
                <a:solidFill>
                  <a:srgbClr val="374151"/>
                </a:solidFill>
                <a:effectLst/>
                <a:latin typeface="ui-sans-serif"/>
              </a:rPr>
              <a:t>Combines technical and psychological support</a:t>
            </a:r>
          </a:p>
          <a:p>
            <a:pPr algn="l"/>
            <a:r>
              <a:rPr lang="en-GB" b="0" i="0" dirty="0">
                <a:solidFill>
                  <a:srgbClr val="374151"/>
                </a:solidFill>
                <a:effectLst/>
                <a:latin typeface="ui-sans-serif"/>
              </a:rPr>
              <a:t>Promotes inclusive vocal education</a:t>
            </a:r>
          </a:p>
          <a:p>
            <a:pPr algn="l"/>
            <a:r>
              <a:rPr lang="en-GB" b="0" i="0" dirty="0">
                <a:solidFill>
                  <a:srgbClr val="374151"/>
                </a:solidFill>
                <a:effectLst/>
                <a:latin typeface="ui-sans-serif"/>
              </a:rPr>
              <a:t>Advances musical theatre pedagogy</a:t>
            </a:r>
          </a:p>
          <a:p>
            <a:pPr rtl="0"/>
            <a:endParaRPr lang="en-GB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48F245A-7B4B-B823-2201-F6CCE98CF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DEVELOPING A FRAMEWORK FOR BELT VOICE FOR TRANSGENDER SINGERS IN MUSICAL THEATRE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228E4386-64F8-3D19-EA5C-984A178D85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smtClean="0"/>
              <a:pPr rtl="0"/>
              <a:t>20</a:t>
            </a:fld>
            <a:endParaRPr lang="en-GB"/>
          </a:p>
        </p:txBody>
      </p:sp>
      <p:sp>
        <p:nvSpPr>
          <p:cNvPr id="2" name="Date Placeholder 8">
            <a:extLst>
              <a:ext uri="{FF2B5EF4-FFF2-40B4-BE49-F238E27FC236}">
                <a16:creationId xmlns:a16="http://schemas.microsoft.com/office/drawing/2014/main" id="{26D2F525-7B10-5D7C-3354-781B13F01E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r>
              <a:rPr lang="en-GB" dirty="0"/>
              <a:t>Feb 2025</a:t>
            </a:r>
          </a:p>
        </p:txBody>
      </p:sp>
      <p:pic>
        <p:nvPicPr>
          <p:cNvPr id="5122" name="Picture 2" descr="10 LGBTQ+ Flags That Celebrate Pride">
            <a:extLst>
              <a:ext uri="{FF2B5EF4-FFF2-40B4-BE49-F238E27FC236}">
                <a16:creationId xmlns:a16="http://schemas.microsoft.com/office/drawing/2014/main" id="{0043CCFB-851E-45F8-F5C0-43E794BF2027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35" r="16635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26857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F725BC-EFF6-04BD-793B-242CEF5F0F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7CA3272C-962E-94C3-025F-B902A66E22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DEVELOPING A FRAMEWORK FOR BELT VOICE FOR TRANSGENDER SINGERS IN MUSICAL THEATRE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09503648-5CD7-30B4-FCAD-EC4D8C0250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smtClean="0"/>
              <a:pPr rtl="0"/>
              <a:t>21</a:t>
            </a:fld>
            <a:endParaRPr lang="en-GB"/>
          </a:p>
        </p:txBody>
      </p:sp>
      <p:sp>
        <p:nvSpPr>
          <p:cNvPr id="2" name="Date Placeholder 8">
            <a:extLst>
              <a:ext uri="{FF2B5EF4-FFF2-40B4-BE49-F238E27FC236}">
                <a16:creationId xmlns:a16="http://schemas.microsoft.com/office/drawing/2014/main" id="{2EA9ADC6-917F-375A-DA96-1F6FDD0AAB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471574"/>
            <a:ext cx="2743200" cy="365125"/>
          </a:xfrm>
        </p:spPr>
        <p:txBody>
          <a:bodyPr rtlCol="0"/>
          <a:lstStyle/>
          <a:p>
            <a:r>
              <a:rPr lang="en-GB" dirty="0"/>
              <a:t>Feb 2025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FDCA98CE-9C72-D890-58F5-E5D65DC65D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265" y="759575"/>
            <a:ext cx="9688935" cy="790619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sz="4900" dirty="0"/>
              <a:t>References</a:t>
            </a:r>
            <a:endParaRPr lang="en-US" sz="49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0ABAF9E-FD2A-491E-732F-8861698870E8}"/>
              </a:ext>
            </a:extLst>
          </p:cNvPr>
          <p:cNvSpPr txBox="1"/>
          <p:nvPr/>
        </p:nvSpPr>
        <p:spPr>
          <a:xfrm>
            <a:off x="293265" y="1550829"/>
            <a:ext cx="5263896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Books and Articles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Adler, R. K., Hirsch, S., &amp; Mordaunt, M.</a:t>
            </a:r>
            <a:r>
              <a:rPr lang="en-GB" sz="1400" dirty="0"/>
              <a:t> (2018). </a:t>
            </a:r>
            <a:r>
              <a:rPr lang="en-GB" sz="1400" i="1" dirty="0"/>
              <a:t>Voice and Communication Therapy for the Transgender/Non-Binary Client: A Comprehensive Clinical Guide.</a:t>
            </a:r>
            <a:r>
              <a:rPr lang="en-GB" sz="1400" dirty="0"/>
              <a:t> San Diego: Plural Publishing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Azul, D.</a:t>
            </a:r>
            <a:r>
              <a:rPr lang="en-GB" sz="1400" dirty="0"/>
              <a:t> (2015). Gender-related aspects of transmasculine people’s vocal situations. </a:t>
            </a:r>
            <a:r>
              <a:rPr lang="en-GB" sz="1400" i="1" dirty="0"/>
              <a:t>International Journal of Language &amp; Communication Disorders, 50</a:t>
            </a:r>
            <a:r>
              <a:rPr lang="en-GB" sz="1400" dirty="0"/>
              <a:t>(1), 119–134 </a:t>
            </a:r>
            <a:r>
              <a:rPr lang="en-GB" sz="1400" dirty="0">
                <a:hlinkClick r:id="rId3"/>
              </a:rPr>
              <a:t>https://doi.org/10.1111/1460-6984.12118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Azul, D., Nygren, U., </a:t>
            </a:r>
            <a:r>
              <a:rPr lang="en-GB" sz="1400" b="1" dirty="0" err="1"/>
              <a:t>Södersten</a:t>
            </a:r>
            <a:r>
              <a:rPr lang="en-GB" sz="1400" b="1" dirty="0"/>
              <a:t>, M., &amp; </a:t>
            </a:r>
            <a:r>
              <a:rPr lang="en-GB" sz="1400" b="1" dirty="0" err="1"/>
              <a:t>Neuschaefer</a:t>
            </a:r>
            <a:r>
              <a:rPr lang="en-GB" sz="1400" b="1" dirty="0"/>
              <a:t>-Rube, C.</a:t>
            </a:r>
            <a:r>
              <a:rPr lang="en-GB" sz="1400" dirty="0"/>
              <a:t> (2017). Transmasculine people's voice function: A review. </a:t>
            </a:r>
            <a:r>
              <a:rPr lang="en-GB" sz="1400" i="1" dirty="0"/>
              <a:t>Journal of Voice, 31</a:t>
            </a:r>
            <a:r>
              <a:rPr lang="en-GB" sz="1400" dirty="0"/>
              <a:t>(2), 261.e9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Barrett, E., &amp; Schilling, R.</a:t>
            </a:r>
            <a:r>
              <a:rPr lang="en-GB" sz="1400" dirty="0"/>
              <a:t> (2017). Voice training and identity: Ethical considerations for transgender singers. </a:t>
            </a:r>
            <a:r>
              <a:rPr lang="en-GB" sz="1400" i="1" dirty="0"/>
              <a:t>Gender and Voice Journal, 12</a:t>
            </a:r>
            <a:r>
              <a:rPr lang="en-GB" sz="1400" dirty="0"/>
              <a:t>(3), 18–32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Berg, G.</a:t>
            </a:r>
            <a:r>
              <a:rPr lang="en-GB" sz="1400" dirty="0"/>
              <a:t> (2011). </a:t>
            </a:r>
            <a:r>
              <a:rPr lang="en-GB" sz="1400" i="1" dirty="0"/>
              <a:t>Bel Canto-Can </a:t>
            </a:r>
            <a:r>
              <a:rPr lang="en-GB" sz="1400" i="1" dirty="0" err="1"/>
              <a:t>Belto</a:t>
            </a:r>
            <a:r>
              <a:rPr lang="en-GB" sz="1400" dirty="0"/>
              <a:t>: Teaching women to sing musical theatre. </a:t>
            </a:r>
            <a:r>
              <a:rPr lang="en-GB" sz="1400" i="1" dirty="0"/>
              <a:t>Journal of Singing, 67</a:t>
            </a:r>
            <a:r>
              <a:rPr lang="en-GB" sz="1400" dirty="0"/>
              <a:t>(3), 373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Bonin, C.</a:t>
            </a:r>
            <a:r>
              <a:rPr lang="en-GB" sz="1400" dirty="0"/>
              <a:t> (2020). </a:t>
            </a:r>
            <a:r>
              <a:rPr lang="en-GB" sz="1400" i="1" dirty="0"/>
              <a:t>The Broadway Belt</a:t>
            </a:r>
            <a:r>
              <a:rPr lang="en-GB" sz="1400" dirty="0"/>
              <a:t> (Doctoral dissertation, LMU)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Braun, V., &amp; Clarke, V.</a:t>
            </a:r>
            <a:r>
              <a:rPr lang="en-GB" sz="1400" dirty="0"/>
              <a:t> (2006). Using thematic analysis in psychology. </a:t>
            </a:r>
            <a:r>
              <a:rPr lang="en-GB" sz="1400" i="1" dirty="0"/>
              <a:t>Qualitative Research in Psychology, 3</a:t>
            </a:r>
            <a:r>
              <a:rPr lang="en-GB" sz="1400" dirty="0"/>
              <a:t>(2), 77–101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550A7E9-35AE-1216-F4DA-D8CECCFD55EA}"/>
              </a:ext>
            </a:extLst>
          </p:cNvPr>
          <p:cNvSpPr txBox="1"/>
          <p:nvPr/>
        </p:nvSpPr>
        <p:spPr>
          <a:xfrm>
            <a:off x="5556504" y="1791266"/>
            <a:ext cx="6108192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Carew, L., </a:t>
            </a:r>
            <a:r>
              <a:rPr lang="en-GB" sz="1400" b="1" dirty="0" err="1"/>
              <a:t>Dacakis</a:t>
            </a:r>
            <a:r>
              <a:rPr lang="en-GB" sz="1400" b="1" dirty="0"/>
              <a:t>, G., &amp; Oates, J.</a:t>
            </a:r>
            <a:r>
              <a:rPr lang="en-GB" sz="1400" dirty="0"/>
              <a:t> (2007). Vocal health in transgender communities. </a:t>
            </a:r>
            <a:r>
              <a:rPr lang="en-GB" sz="1400" i="1" dirty="0"/>
              <a:t>Journal of Singing, 63</a:t>
            </a:r>
            <a:r>
              <a:rPr lang="en-GB" sz="1400" dirty="0"/>
              <a:t>(4), 361–368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Chapman, J. L.</a:t>
            </a:r>
            <a:r>
              <a:rPr lang="en-GB" sz="1400" dirty="0"/>
              <a:t> (2016). </a:t>
            </a:r>
            <a:r>
              <a:rPr lang="en-GB" sz="1400" i="1" dirty="0"/>
              <a:t>The Singing Teacher’s Guide to Transgender Voices.</a:t>
            </a:r>
            <a:r>
              <a:rPr lang="en-GB" sz="1400" dirty="0"/>
              <a:t> San Diego: Plural Publishing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Davies, S., &amp; Goldberg, J.</a:t>
            </a:r>
            <a:r>
              <a:rPr lang="en-GB" sz="1400" dirty="0"/>
              <a:t> (2006). Clinical aspects of transgender speech feminization and masculinization. </a:t>
            </a:r>
            <a:r>
              <a:rPr lang="en-GB" sz="1400" i="1" dirty="0"/>
              <a:t>International Journal of Transgenderism, 9</a:t>
            </a:r>
            <a:r>
              <a:rPr lang="en-GB" sz="1400" dirty="0"/>
              <a:t>(3–4), 167–196 </a:t>
            </a:r>
            <a:r>
              <a:rPr lang="en-GB" sz="1400" dirty="0">
                <a:hlinkClick r:id="rId4"/>
              </a:rPr>
              <a:t>https://doi.org/10.1300/J485v09n03_08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err="1"/>
              <a:t>Estill</a:t>
            </a:r>
            <a:r>
              <a:rPr lang="en-GB" sz="1400" b="1" dirty="0"/>
              <a:t>, J.</a:t>
            </a:r>
            <a:r>
              <a:rPr lang="en-GB" sz="1400" dirty="0"/>
              <a:t> (2005). </a:t>
            </a:r>
            <a:r>
              <a:rPr lang="en-GB" sz="1400" i="1" dirty="0" err="1"/>
              <a:t>Estill</a:t>
            </a:r>
            <a:r>
              <a:rPr lang="en-GB" sz="1400" i="1" dirty="0"/>
              <a:t> Voice Training System: Figures for Voice Control.</a:t>
            </a:r>
            <a:r>
              <a:rPr lang="en-GB" sz="1400" dirty="0"/>
              <a:t> Pittsburgh: </a:t>
            </a:r>
            <a:r>
              <a:rPr lang="en-GB" sz="1400" dirty="0" err="1"/>
              <a:t>Estill</a:t>
            </a:r>
            <a:r>
              <a:rPr lang="en-GB" sz="1400" dirty="0"/>
              <a:t> Voice International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err="1"/>
              <a:t>Gunjawate</a:t>
            </a:r>
            <a:r>
              <a:rPr lang="en-GB" sz="1400" b="1" dirty="0"/>
              <a:t>, D.R., Ravi, R., &amp; </a:t>
            </a:r>
            <a:r>
              <a:rPr lang="en-GB" sz="1400" b="1" dirty="0" err="1"/>
              <a:t>Bellur</a:t>
            </a:r>
            <a:r>
              <a:rPr lang="en-GB" sz="1400" b="1" dirty="0"/>
              <a:t>, R.</a:t>
            </a:r>
            <a:r>
              <a:rPr lang="en-GB" sz="1400" dirty="0"/>
              <a:t> (2018). Acoustic analysis of voice in singers: A systematic review. </a:t>
            </a:r>
            <a:r>
              <a:rPr lang="en-GB" sz="1400" i="1" dirty="0"/>
              <a:t>Journal of Speech, Language, and Hearing Research, 61</a:t>
            </a:r>
            <a:r>
              <a:rPr lang="en-GB" sz="1400" dirty="0"/>
              <a:t>(1), 40-51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Hancock, A. B., &amp; </a:t>
            </a:r>
            <a:r>
              <a:rPr lang="en-GB" sz="1400" b="1" dirty="0" err="1"/>
              <a:t>Garabedian</a:t>
            </a:r>
            <a:r>
              <a:rPr lang="en-GB" sz="1400" b="1" dirty="0"/>
              <a:t>, L. M.</a:t>
            </a:r>
            <a:r>
              <a:rPr lang="en-GB" sz="1400" dirty="0"/>
              <a:t> (2013). Transgender voice and communication therapy: A guide for clinicians. </a:t>
            </a:r>
            <a:r>
              <a:rPr lang="en-GB" sz="1400" i="1" dirty="0"/>
              <a:t>Journal of Speech, Language, and Hearing Research, 56</a:t>
            </a:r>
            <a:r>
              <a:rPr lang="en-GB" sz="1400" dirty="0"/>
              <a:t>(5), 1680–1690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err="1"/>
              <a:t>Kayes</a:t>
            </a:r>
            <a:r>
              <a:rPr lang="en-GB" sz="1400" b="1" dirty="0"/>
              <a:t>, G.</a:t>
            </a:r>
            <a:r>
              <a:rPr lang="en-GB" sz="1400" dirty="0"/>
              <a:t> (2004). </a:t>
            </a:r>
            <a:r>
              <a:rPr lang="en-GB" sz="1400" i="1" dirty="0"/>
              <a:t>Singing and the Actor</a:t>
            </a:r>
            <a:r>
              <a:rPr lang="en-GB" sz="1400" dirty="0"/>
              <a:t> (2nd ed.). London: Bloomsbury Methuen Drama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 err="1"/>
              <a:t>LoVetri</a:t>
            </a:r>
            <a:r>
              <a:rPr lang="en-GB" sz="1400" b="1" dirty="0"/>
              <a:t>, J.</a:t>
            </a:r>
            <a:r>
              <a:rPr lang="en-GB" sz="1400" dirty="0"/>
              <a:t> (2008). Contemporary commercial music. </a:t>
            </a:r>
            <a:r>
              <a:rPr lang="en-GB" sz="1400" i="1" dirty="0"/>
              <a:t>Journal of Voice, 22</a:t>
            </a:r>
            <a:r>
              <a:rPr lang="en-GB" sz="1400" dirty="0"/>
              <a:t>(3), 260–262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McCoy, S. J.</a:t>
            </a:r>
            <a:r>
              <a:rPr lang="en-GB" sz="1400" dirty="0"/>
              <a:t> (2016). </a:t>
            </a:r>
            <a:r>
              <a:rPr lang="en-GB" sz="1400" i="1" dirty="0"/>
              <a:t>Your Voice: An Inside View.</a:t>
            </a:r>
            <a:r>
              <a:rPr lang="en-GB" sz="1400" dirty="0"/>
              <a:t> Delaware, OH: Inside View Press</a:t>
            </a:r>
          </a:p>
        </p:txBody>
      </p:sp>
    </p:spTree>
    <p:extLst>
      <p:ext uri="{BB962C8B-B14F-4D97-AF65-F5344CB8AC3E}">
        <p14:creationId xmlns:p14="http://schemas.microsoft.com/office/powerpoint/2010/main" val="424946204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F725BC-EFF6-04BD-793B-242CEF5F0F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7CA3272C-962E-94C3-025F-B902A66E22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DEVELOPING A FRAMEWORK FOR BELT VOICE FOR TRANSGENDER SINGERS IN MUSICAL THEATRE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09503648-5CD7-30B4-FCAD-EC4D8C0250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smtClean="0"/>
              <a:pPr rtl="0"/>
              <a:t>22</a:t>
            </a:fld>
            <a:endParaRPr lang="en-GB"/>
          </a:p>
        </p:txBody>
      </p:sp>
      <p:sp>
        <p:nvSpPr>
          <p:cNvPr id="2" name="Date Placeholder 8">
            <a:extLst>
              <a:ext uri="{FF2B5EF4-FFF2-40B4-BE49-F238E27FC236}">
                <a16:creationId xmlns:a16="http://schemas.microsoft.com/office/drawing/2014/main" id="{2EA9ADC6-917F-375A-DA96-1F6FDD0AAB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471574"/>
            <a:ext cx="2743200" cy="365125"/>
          </a:xfrm>
        </p:spPr>
        <p:txBody>
          <a:bodyPr rtlCol="0"/>
          <a:lstStyle/>
          <a:p>
            <a:r>
              <a:rPr lang="en-GB" dirty="0"/>
              <a:t>Feb 2025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FDCA98CE-9C72-D890-58F5-E5D65DC65D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265" y="759575"/>
            <a:ext cx="9688935" cy="790619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sz="4900" dirty="0"/>
              <a:t>References (cont.)</a:t>
            </a:r>
            <a:endParaRPr lang="en-US" sz="49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F165920-0F7E-0A00-97FC-BBAFB2C0001D}"/>
              </a:ext>
            </a:extLst>
          </p:cNvPr>
          <p:cNvSpPr txBox="1"/>
          <p:nvPr/>
        </p:nvSpPr>
        <p:spPr>
          <a:xfrm>
            <a:off x="293265" y="1439427"/>
            <a:ext cx="6108192" cy="52937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Peckham, A.</a:t>
            </a:r>
            <a:r>
              <a:rPr lang="en-GB" sz="1600" dirty="0"/>
              <a:t> (2005). </a:t>
            </a:r>
            <a:r>
              <a:rPr lang="en-GB" sz="1600" i="1" dirty="0"/>
              <a:t>The Contemporary Singer: Elements of Vocal Technique.</a:t>
            </a:r>
            <a:r>
              <a:rPr lang="en-GB" sz="1600" dirty="0"/>
              <a:t> Boston: Berklee Press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Romano, T.</a:t>
            </a:r>
            <a:r>
              <a:rPr lang="en-GB" sz="1600" dirty="0"/>
              <a:t> (2022). Types of testosterone therapy and their effects on the voices of transgender singers. </a:t>
            </a:r>
            <a:r>
              <a:rPr lang="en-GB" sz="1600" i="1" dirty="0"/>
              <a:t>Journal of Singing, 78</a:t>
            </a:r>
            <a:r>
              <a:rPr lang="en-GB" sz="1600" dirty="0"/>
              <a:t>(3), 327–336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Vincent, B.</a:t>
            </a:r>
            <a:r>
              <a:rPr lang="en-GB" sz="1600" dirty="0"/>
              <a:t> (2020). </a:t>
            </a:r>
            <a:r>
              <a:rPr lang="en-GB" sz="1600" i="1" dirty="0"/>
              <a:t>Transgender Health: A Practitioner’s Guide to Binary and Non-Binary Trans Patient Care.</a:t>
            </a:r>
            <a:r>
              <a:rPr lang="en-GB" sz="1600" dirty="0"/>
              <a:t> London: Jessica Kingsley Publishers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err="1"/>
              <a:t>Zimman</a:t>
            </a:r>
            <a:r>
              <a:rPr lang="en-GB" sz="1600" b="1" dirty="0"/>
              <a:t>, L.</a:t>
            </a:r>
            <a:r>
              <a:rPr lang="en-GB" sz="1600" dirty="0"/>
              <a:t> (2017). Gender as stylistic bracketing: Transgender voices and the limits of gender binary ideologies. </a:t>
            </a:r>
            <a:r>
              <a:rPr lang="en-GB" sz="1600" i="1" dirty="0"/>
              <a:t>Language in Society, 46</a:t>
            </a:r>
            <a:r>
              <a:rPr lang="en-GB" sz="1600" dirty="0"/>
              <a:t>(3), 339–360 </a:t>
            </a:r>
            <a:r>
              <a:rPr lang="en-GB" sz="1600" dirty="0">
                <a:hlinkClick r:id="rId3"/>
              </a:rPr>
              <a:t>https://doi.org/10.1017/S0047404517000179</a:t>
            </a:r>
            <a:endParaRPr lang="en-GB" sz="1600" dirty="0"/>
          </a:p>
          <a:p>
            <a:r>
              <a:rPr lang="en-GB" sz="1600" b="1" dirty="0"/>
              <a:t>Reports and Guidelines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BERA</a:t>
            </a:r>
            <a:r>
              <a:rPr lang="en-GB" sz="1600" dirty="0"/>
              <a:t> (2018). </a:t>
            </a:r>
            <a:r>
              <a:rPr lang="en-GB" sz="1600" i="1" dirty="0"/>
              <a:t>Ethical Guidelines for Educational Research</a:t>
            </a:r>
            <a:r>
              <a:rPr lang="en-GB" sz="1600" dirty="0"/>
              <a:t> (4th ed.). British Educational Research Association </a:t>
            </a:r>
            <a:r>
              <a:rPr lang="en-GB" sz="1600" dirty="0">
                <a:hlinkClick r:id="rId4"/>
              </a:rPr>
              <a:t>https://www.bera.ac.uk/publication/ethical-guidelines-for-educational-research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European Commission</a:t>
            </a:r>
            <a:r>
              <a:rPr lang="en-GB" sz="1600" dirty="0"/>
              <a:t> (2018). </a:t>
            </a:r>
            <a:r>
              <a:rPr lang="en-GB" sz="1600" i="1" dirty="0"/>
              <a:t>General Data Protection Regulation (GDPR): Guidelines for Researchers</a:t>
            </a:r>
            <a:r>
              <a:rPr lang="en-GB" sz="1600" dirty="0"/>
              <a:t> </a:t>
            </a:r>
            <a:r>
              <a:rPr lang="en-GB" sz="1600" dirty="0">
                <a:hlinkClick r:id="rId5"/>
              </a:rPr>
              <a:t>https://ec.europa.eu/gdpr-guidelines</a:t>
            </a:r>
            <a:endParaRPr lang="en-GB" sz="1600" dirty="0"/>
          </a:p>
          <a:p>
            <a:endParaRPr lang="en-GB" sz="18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B7EDAB3-4446-41A5-27AC-2CFC3782F9F0}"/>
              </a:ext>
            </a:extLst>
          </p:cNvPr>
          <p:cNvSpPr txBox="1"/>
          <p:nvPr/>
        </p:nvSpPr>
        <p:spPr>
          <a:xfrm>
            <a:off x="6303264" y="1439427"/>
            <a:ext cx="5595471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/>
              <a:t>Musicals</a:t>
            </a:r>
          </a:p>
          <a:p>
            <a:endParaRPr lang="en-GB" sz="16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Gershwin, G.</a:t>
            </a:r>
            <a:r>
              <a:rPr lang="en-GB" sz="1600" dirty="0"/>
              <a:t> (1930). </a:t>
            </a:r>
            <a:r>
              <a:rPr lang="en-GB" sz="1600" i="1" dirty="0"/>
              <a:t>Girl Crazy.</a:t>
            </a:r>
            <a:r>
              <a:rPr lang="en-GB" sz="1600" dirty="0"/>
              <a:t> Lyrics by Ira Gershwin. Book by Guy Bolton &amp; John McGowan. Directed by George Gershwin. Ritz Theatre, Broadway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Schwartz, S.</a:t>
            </a:r>
            <a:r>
              <a:rPr lang="en-GB" sz="1600" dirty="0"/>
              <a:t> (2003). </a:t>
            </a:r>
            <a:r>
              <a:rPr lang="en-GB" sz="1600" i="1" dirty="0"/>
              <a:t>Wicked.</a:t>
            </a:r>
            <a:r>
              <a:rPr lang="en-GB" sz="1600" dirty="0"/>
              <a:t> Lyrics by Stephen Schwartz. Book by Winnie Holzman. Directed by Joe </a:t>
            </a:r>
            <a:r>
              <a:rPr lang="en-GB" sz="1600" dirty="0" err="1"/>
              <a:t>Mantello</a:t>
            </a:r>
            <a:r>
              <a:rPr lang="en-GB" sz="1600" dirty="0"/>
              <a:t>. Gershwin Theatre, Broadway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/>
              <a:t>Miranda, L.-M.</a:t>
            </a:r>
            <a:r>
              <a:rPr lang="en-GB" sz="1600" dirty="0"/>
              <a:t> (2015). </a:t>
            </a:r>
            <a:r>
              <a:rPr lang="en-GB" sz="1600" i="1" dirty="0"/>
              <a:t>Hamilton.</a:t>
            </a:r>
            <a:r>
              <a:rPr lang="en-GB" sz="1600" dirty="0"/>
              <a:t> Directed by Thomas Kail. Richard Rodgers Theatre, Broadway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 err="1"/>
              <a:t>Schönberg</a:t>
            </a:r>
            <a:r>
              <a:rPr lang="en-GB" sz="1600" b="1" dirty="0"/>
              <a:t>, C.-M.</a:t>
            </a:r>
            <a:r>
              <a:rPr lang="en-GB" sz="1600" dirty="0"/>
              <a:t> (1985). </a:t>
            </a:r>
            <a:r>
              <a:rPr lang="en-GB" sz="1600" i="1" dirty="0"/>
              <a:t>Les Misérables.</a:t>
            </a:r>
            <a:r>
              <a:rPr lang="en-GB" sz="1600" dirty="0"/>
              <a:t> Lyrics by Alain </a:t>
            </a:r>
            <a:r>
              <a:rPr lang="en-GB" sz="1600" dirty="0" err="1"/>
              <a:t>Boublil</a:t>
            </a:r>
            <a:r>
              <a:rPr lang="en-GB" sz="1600" dirty="0"/>
              <a:t> &amp; Jean-Marc </a:t>
            </a:r>
            <a:r>
              <a:rPr lang="en-GB" sz="1600" dirty="0" err="1"/>
              <a:t>Natel</a:t>
            </a:r>
            <a:r>
              <a:rPr lang="en-GB" sz="1600" dirty="0"/>
              <a:t>. Book by Claude-Michel </a:t>
            </a:r>
            <a:r>
              <a:rPr lang="en-GB" sz="1600" dirty="0" err="1"/>
              <a:t>Schönberg</a:t>
            </a:r>
            <a:r>
              <a:rPr lang="en-GB" sz="1600" dirty="0"/>
              <a:t> &amp; Alain </a:t>
            </a:r>
            <a:r>
              <a:rPr lang="en-GB" sz="1600" dirty="0" err="1"/>
              <a:t>Boublil</a:t>
            </a:r>
            <a:r>
              <a:rPr lang="en-GB" sz="1600" dirty="0"/>
              <a:t>. Directed by Trevor Nunn. Palace Theatre, London</a:t>
            </a:r>
          </a:p>
        </p:txBody>
      </p:sp>
    </p:spTree>
    <p:extLst>
      <p:ext uri="{BB962C8B-B14F-4D97-AF65-F5344CB8AC3E}">
        <p14:creationId xmlns:p14="http://schemas.microsoft.com/office/powerpoint/2010/main" val="304788323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F725BC-EFF6-04BD-793B-242CEF5F0F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7CA3272C-962E-94C3-025F-B902A66E22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DEVELOPING A FRAMEWORK FOR BELT VOICE FOR TRANSGENDER SINGERS IN MUSICAL THEATRE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09503648-5CD7-30B4-FCAD-EC4D8C0250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smtClean="0"/>
              <a:pPr rtl="0"/>
              <a:t>23</a:t>
            </a:fld>
            <a:endParaRPr lang="en-GB"/>
          </a:p>
        </p:txBody>
      </p:sp>
      <p:sp>
        <p:nvSpPr>
          <p:cNvPr id="2" name="Date Placeholder 8">
            <a:extLst>
              <a:ext uri="{FF2B5EF4-FFF2-40B4-BE49-F238E27FC236}">
                <a16:creationId xmlns:a16="http://schemas.microsoft.com/office/drawing/2014/main" id="{2EA9ADC6-917F-375A-DA96-1F6FDD0AAB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471574"/>
            <a:ext cx="2743200" cy="365125"/>
          </a:xfrm>
        </p:spPr>
        <p:txBody>
          <a:bodyPr rtlCol="0"/>
          <a:lstStyle/>
          <a:p>
            <a:r>
              <a:rPr lang="en-GB" dirty="0"/>
              <a:t>Feb 2025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FDCA98CE-9C72-D890-58F5-E5D65DC65D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265" y="759575"/>
            <a:ext cx="9688935" cy="790619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sz="4900" dirty="0"/>
              <a:t>References (cont.)</a:t>
            </a:r>
            <a:endParaRPr lang="en-US" sz="49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04F44F-6959-020E-ACFA-46107727EC40}"/>
              </a:ext>
            </a:extLst>
          </p:cNvPr>
          <p:cNvSpPr txBox="1"/>
          <p:nvPr/>
        </p:nvSpPr>
        <p:spPr>
          <a:xfrm>
            <a:off x="293264" y="1550194"/>
            <a:ext cx="7119471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Additional Books and Articles</a:t>
            </a:r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Azul, D., Hancock, C., &amp; </a:t>
            </a:r>
            <a:r>
              <a:rPr lang="en-GB" b="1" dirty="0" err="1"/>
              <a:t>Garabedian</a:t>
            </a:r>
            <a:r>
              <a:rPr lang="en-GB" b="1" dirty="0"/>
              <a:t>, J.</a:t>
            </a:r>
            <a:r>
              <a:rPr lang="en-GB" dirty="0"/>
              <a:t> (2023). Emotional and psychological aspects of voice dysphoria and belting in transgender singers. </a:t>
            </a:r>
            <a:r>
              <a:rPr lang="en-GB" i="1" dirty="0"/>
              <a:t>Journal of Voice, 35</a:t>
            </a:r>
            <a:r>
              <a:rPr lang="en-GB" dirty="0"/>
              <a:t>(2), 301–312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Bartlett, T.</a:t>
            </a:r>
            <a:r>
              <a:rPr lang="en-GB" dirty="0"/>
              <a:t> (2020). </a:t>
            </a:r>
            <a:r>
              <a:rPr lang="en-GB" i="1" dirty="0"/>
              <a:t>Inclusive Vocal Pedagogy: Teaching the Transgender Singer.</a:t>
            </a:r>
            <a:r>
              <a:rPr lang="en-GB" dirty="0"/>
              <a:t> Springer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Carew, S., </a:t>
            </a:r>
            <a:r>
              <a:rPr lang="en-GB" b="1" dirty="0" err="1"/>
              <a:t>Dacakis</a:t>
            </a:r>
            <a:r>
              <a:rPr lang="en-GB" b="1" dirty="0"/>
              <a:t>, G., &amp; Oates, J.</a:t>
            </a:r>
            <a:r>
              <a:rPr lang="en-GB" dirty="0"/>
              <a:t> (2007). The effectiveness of semi-occluded vocal tract exercises for transgender singers. </a:t>
            </a:r>
            <a:r>
              <a:rPr lang="en-GB" i="1" dirty="0"/>
              <a:t>Journal of Voice, 21</a:t>
            </a:r>
            <a:r>
              <a:rPr lang="en-GB" dirty="0"/>
              <a:t>(3), 305–314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Vincent, D.</a:t>
            </a:r>
            <a:r>
              <a:rPr lang="en-GB" dirty="0"/>
              <a:t> (2020). </a:t>
            </a:r>
            <a:r>
              <a:rPr lang="en-GB" i="1" dirty="0"/>
              <a:t>Voice Development for Nonbinary Singers: Cross-Register Techniques and Vocal Flexibility.</a:t>
            </a:r>
            <a:r>
              <a:rPr lang="en-GB" dirty="0"/>
              <a:t> Oxford University Press</a:t>
            </a:r>
          </a:p>
        </p:txBody>
      </p:sp>
    </p:spTree>
    <p:extLst>
      <p:ext uri="{BB962C8B-B14F-4D97-AF65-F5344CB8AC3E}">
        <p14:creationId xmlns:p14="http://schemas.microsoft.com/office/powerpoint/2010/main" val="3985716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D55196-690A-6ECD-9CBC-2FFB77857E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EC2E5-35D7-195A-F2C5-56DEBFA661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424831"/>
            <a:ext cx="9144000" cy="1004169"/>
          </a:xfrm>
        </p:spPr>
        <p:txBody>
          <a:bodyPr rtlCol="0">
            <a:normAutofit/>
          </a:bodyPr>
          <a:lstStyle/>
          <a:p>
            <a:pPr rtl="0"/>
            <a:r>
              <a:rPr lang="en-GB" b="1" cap="all" spc="400" dirty="0">
                <a:solidFill>
                  <a:schemeClr val="bg1"/>
                </a:solidFill>
                <a:latin typeface="+mn-lt"/>
              </a:rPr>
              <a:t>Q&amp;A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24114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Date Placeholder 21">
            <a:extLst>
              <a:ext uri="{FF2B5EF4-FFF2-40B4-BE49-F238E27FC236}">
                <a16:creationId xmlns:a16="http://schemas.microsoft.com/office/drawing/2014/main" id="{692474E6-3035-46B8-9C05-9B4204E8ED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dirty="0"/>
              <a:t>FEB 2025</a:t>
            </a:r>
          </a:p>
        </p:txBody>
      </p:sp>
      <p:sp>
        <p:nvSpPr>
          <p:cNvPr id="24" name="Slide Number Placeholder 23">
            <a:extLst>
              <a:ext uri="{FF2B5EF4-FFF2-40B4-BE49-F238E27FC236}">
                <a16:creationId xmlns:a16="http://schemas.microsoft.com/office/drawing/2014/main" id="{5D838446-B95D-4AB7-B8CA-D5804BB79A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smtClean="0"/>
              <a:pPr rtl="0"/>
              <a:t>25</a:t>
            </a:fld>
            <a:endParaRPr lang="en-GB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DE8D546E-0F46-4CC0-B2B1-8B2430D00C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Presentation Title</a:t>
            </a:r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C82DA925-978C-48A9-98AD-0653B7A3D2D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8542" r="18542"/>
          <a:stretch/>
        </p:blipFill>
        <p:spPr/>
      </p:pic>
      <p:pic>
        <p:nvPicPr>
          <p:cNvPr id="11" name="Picture Placeholder 10" descr="Spotlight on reed curtain">
            <a:extLst>
              <a:ext uri="{FF2B5EF4-FFF2-40B4-BE49-F238E27FC236}">
                <a16:creationId xmlns:a16="http://schemas.microsoft.com/office/drawing/2014/main" id="{E63B7C3F-04A4-43F6-881D-FA11061CBAFA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5"/>
          <a:srcRect l="16424" r="16424"/>
          <a:stretch/>
        </p:blipFill>
        <p:spPr/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FF777B66-94CB-491C-AC6B-BDAC98E21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2AF1107-8D35-4E35-93C7-D3640946F74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rtlCol="0"/>
          <a:lstStyle/>
          <a:p>
            <a:pPr rtl="0"/>
            <a:r>
              <a:rPr lang="en-GB" dirty="0"/>
              <a:t>Ian Massa-Harris-McFeely</a:t>
            </a:r>
          </a:p>
          <a:p>
            <a:pPr rtl="0"/>
            <a:endParaRPr lang="en-GB" dirty="0"/>
          </a:p>
        </p:txBody>
      </p:sp>
      <p:pic>
        <p:nvPicPr>
          <p:cNvPr id="15" name="Picture Placeholder 14">
            <a:extLst>
              <a:ext uri="{FF2B5EF4-FFF2-40B4-BE49-F238E27FC236}">
                <a16:creationId xmlns:a16="http://schemas.microsoft.com/office/drawing/2014/main" id="{3D15FDC1-74B5-4FD8-BD17-0E2502C411A6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13169" b="13169"/>
          <a:stretch/>
        </p:blipFill>
        <p:spPr/>
      </p:pic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E02C4914-F076-4415-9C5D-A9BDB6CC6110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7808" r="7808"/>
          <a:stretch/>
        </p:blipFill>
        <p:spPr/>
      </p:pic>
    </p:spTree>
    <p:extLst>
      <p:ext uri="{BB962C8B-B14F-4D97-AF65-F5344CB8AC3E}">
        <p14:creationId xmlns:p14="http://schemas.microsoft.com/office/powerpoint/2010/main" val="927313156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Univers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8167186_TF89338750_Win32" id="{41E8F413-9A18-4BDF-B28A-7CD5BF285DD4}" vid="{F5763C4E-78C1-4EFB-B9F5-2F4B07C76DB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3C8E00D1-8EA3-4E42-801D-0253E1EAFC2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BC329F5-30EE-4BF7-AA2A-B837B51416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9919F73-B6C2-4A43-95E2-833EC48925FE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{BCBE3CDA-77A6-4194-AC26-057916E4BA2B}tf89338750_win32</Template>
  <TotalTime>402</TotalTime>
  <Words>2344</Words>
  <Application>Microsoft Office PowerPoint</Application>
  <PresentationFormat>Widescreen</PresentationFormat>
  <Paragraphs>339</Paragraphs>
  <Slides>25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Aptos Narrow</vt:lpstr>
      <vt:lpstr>Arial</vt:lpstr>
      <vt:lpstr>Calibri</vt:lpstr>
      <vt:lpstr>ui-sans-serif</vt:lpstr>
      <vt:lpstr>Univers</vt:lpstr>
      <vt:lpstr>GradientUnivers</vt:lpstr>
      <vt:lpstr>Developing a Framework for Belt Voice for Transgender Singers in Musical Theatre </vt:lpstr>
      <vt:lpstr>The study</vt:lpstr>
      <vt:lpstr>Introduction</vt:lpstr>
      <vt:lpstr>Research Context</vt:lpstr>
      <vt:lpstr>Inclusive Voice Training</vt:lpstr>
      <vt:lpstr>Literature Review</vt:lpstr>
      <vt:lpstr>Methodology</vt:lpstr>
      <vt:lpstr>Research Design</vt:lpstr>
      <vt:lpstr>Ethical Considerations &amp; Insider Research</vt:lpstr>
      <vt:lpstr>KEY FINDINGS</vt:lpstr>
      <vt:lpstr>Key Themes &amp; Codes </vt:lpstr>
      <vt:lpstr>Key Findings Overview</vt:lpstr>
      <vt:lpstr>Physiological Challenges in Belt Development</vt:lpstr>
      <vt:lpstr>Psychological Considerations &amp; Gender Dysphoria</vt:lpstr>
      <vt:lpstr> Technical Adaptations  &amp; Pedagogical Shifts</vt:lpstr>
      <vt:lpstr> Support Systems &amp; The Resource Gap</vt:lpstr>
      <vt:lpstr>FUTURE DIRECTIONS  Conclusions</vt:lpstr>
      <vt:lpstr>Future Directions</vt:lpstr>
      <vt:lpstr> Final Thoughts – The Bigger Picture</vt:lpstr>
      <vt:lpstr>Conclusion</vt:lpstr>
      <vt:lpstr> References</vt:lpstr>
      <vt:lpstr> References (cont.)</vt:lpstr>
      <vt:lpstr> References (cont.)</vt:lpstr>
      <vt:lpstr>Q&amp;A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a Framework for Belt Voice for Transgender Singers in Musical Theatre </dc:title>
  <dc:creator>Ian Massa-Harris-McFeely</dc:creator>
  <cp:lastModifiedBy>Ian Massa-Harris-McFeely</cp:lastModifiedBy>
  <cp:revision>5</cp:revision>
  <dcterms:created xsi:type="dcterms:W3CDTF">2025-02-09T15:43:44Z</dcterms:created>
  <dcterms:modified xsi:type="dcterms:W3CDTF">2025-02-11T22:53:39Z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