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40"/>
  </p:notesMasterIdLst>
  <p:sldIdLst>
    <p:sldId id="256" r:id="rId16"/>
    <p:sldId id="259" r:id="rId17"/>
    <p:sldId id="289" r:id="rId18"/>
    <p:sldId id="290" r:id="rId19"/>
    <p:sldId id="299" r:id="rId20"/>
    <p:sldId id="300" r:id="rId21"/>
    <p:sldId id="296" r:id="rId22"/>
    <p:sldId id="297" r:id="rId23"/>
    <p:sldId id="298" r:id="rId24"/>
    <p:sldId id="260" r:id="rId25"/>
    <p:sldId id="301" r:id="rId26"/>
    <p:sldId id="302" r:id="rId27"/>
    <p:sldId id="303" r:id="rId28"/>
    <p:sldId id="304" r:id="rId29"/>
    <p:sldId id="305" r:id="rId30"/>
    <p:sldId id="306" r:id="rId31"/>
    <p:sldId id="307" r:id="rId32"/>
    <p:sldId id="308" r:id="rId33"/>
    <p:sldId id="309" r:id="rId34"/>
    <p:sldId id="310" r:id="rId35"/>
    <p:sldId id="311" r:id="rId36"/>
    <p:sldId id="288" r:id="rId37"/>
    <p:sldId id="278" r:id="rId38"/>
    <p:sldId id="258" r:id="rId3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768" autoAdjust="0"/>
    <p:restoredTop sz="84886" autoAdjust="0"/>
  </p:normalViewPr>
  <p:slideViewPr>
    <p:cSldViewPr snapToGrid="0" snapToObjects="1">
      <p:cViewPr varScale="1">
        <p:scale>
          <a:sx n="84" d="100"/>
          <a:sy n="84" d="100"/>
        </p:scale>
        <p:origin x="1628" y="6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openxmlformats.org/officeDocument/2006/relationships/slide" Target="slides/slide24.xml"/><Relationship Id="rId21" Type="http://schemas.openxmlformats.org/officeDocument/2006/relationships/slide" Target="slides/slide6.xml"/><Relationship Id="rId34" Type="http://schemas.openxmlformats.org/officeDocument/2006/relationships/slide" Target="slides/slide19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slide" Target="slides/slide22.xml"/><Relationship Id="rId40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slide" Target="slides/slide2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slide" Target="slides/slide2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860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1994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6010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19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8883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8069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8496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5692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9500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8442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9670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707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6439CB-5D70-4626-8FC4-9FBBA268654F}"/>
              </a:ext>
            </a:extLst>
          </p:cNvPr>
          <p:cNvSpPr txBox="1"/>
          <p:nvPr/>
        </p:nvSpPr>
        <p:spPr>
          <a:xfrm>
            <a:off x="517712" y="5547350"/>
            <a:ext cx="8108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Tutorial 5 	11</a:t>
            </a:r>
            <a:r>
              <a:rPr lang="en-GB" sz="3600" b="1" baseline="30000" dirty="0">
                <a:solidFill>
                  <a:schemeClr val="bg1">
                    <a:lumMod val="95000"/>
                  </a:schemeClr>
                </a:solidFill>
              </a:rPr>
              <a:t>th</a:t>
            </a:r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  March 2025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91C2BD-8EDE-4053-99E9-4652959E9B3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BMFP7102</a:t>
            </a:r>
            <a:endParaRPr lang="en-GB" sz="1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276E9D-74E2-4335-B70D-7F9E87076B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604DBA-F067-40EA-9F1E-3696F5C2F45C}"/>
              </a:ext>
            </a:extLst>
          </p:cNvPr>
          <p:cNvSpPr txBox="1"/>
          <p:nvPr/>
        </p:nvSpPr>
        <p:spPr>
          <a:xfrm>
            <a:off x="118242" y="349242"/>
            <a:ext cx="8852338" cy="39681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BMPF7102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Quantitative Research Methods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Dr Roisin Mullins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Tutorial 5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200" b="1" dirty="0">
              <a:solidFill>
                <a:srgbClr val="FFFFFF"/>
              </a:solidFill>
              <a:effectLst/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FFFF00"/>
                </a:solidFill>
              </a:rPr>
              <a:t>Key Statistical Tests (Session 5)</a:t>
            </a:r>
            <a:endParaRPr lang="en-GB" sz="40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903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C2225-8CDE-48A6-A079-3773E399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20329"/>
            <a:ext cx="7886700" cy="921415"/>
          </a:xfrm>
        </p:spPr>
        <p:txBody>
          <a:bodyPr/>
          <a:lstStyle/>
          <a:p>
            <a:pPr algn="ctr"/>
            <a:r>
              <a:rPr lang="en-GB" dirty="0"/>
              <a:t>Aims of Session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1A47EC-630C-45E1-B3C4-3528C5ED6A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078126" y="-196705"/>
            <a:ext cx="2860161" cy="6783575"/>
          </a:xfrm>
        </p:spPr>
        <p:txBody>
          <a:bodyPr/>
          <a:lstStyle/>
          <a:p>
            <a:r>
              <a:rPr lang="en-GB" sz="3000" dirty="0"/>
              <a:t>Review of last session (4)</a:t>
            </a:r>
          </a:p>
          <a:p>
            <a:r>
              <a:rPr lang="en-GB" sz="3000" dirty="0"/>
              <a:t>Review of main statistical tests</a:t>
            </a:r>
          </a:p>
          <a:p>
            <a:r>
              <a:rPr lang="en-GB" sz="3000" dirty="0"/>
              <a:t>The Chi squared test</a:t>
            </a:r>
          </a:p>
          <a:p>
            <a:r>
              <a:rPr lang="en-GB" sz="3000" dirty="0"/>
              <a:t>Regression and correlation </a:t>
            </a:r>
          </a:p>
          <a:p>
            <a:r>
              <a:rPr lang="en-GB" sz="3000" dirty="0"/>
              <a:t>Using Excel for statistical tests </a:t>
            </a:r>
          </a:p>
        </p:txBody>
      </p:sp>
    </p:spTree>
    <p:extLst>
      <p:ext uri="{BB962C8B-B14F-4D97-AF65-F5344CB8AC3E}">
        <p14:creationId xmlns:p14="http://schemas.microsoft.com/office/powerpoint/2010/main" val="1147315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B429D-731B-454C-B46F-F804092AC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710" y="1800521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Re-cap: Hypotheses, significance levels, ‘p values’ </a:t>
            </a:r>
          </a:p>
        </p:txBody>
      </p:sp>
    </p:spTree>
    <p:extLst>
      <p:ext uri="{BB962C8B-B14F-4D97-AF65-F5344CB8AC3E}">
        <p14:creationId xmlns:p14="http://schemas.microsoft.com/office/powerpoint/2010/main" val="4152400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5BADE-6ED1-4659-B5C5-09CA6C35E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r>
              <a:rPr lang="en-GB" dirty="0"/>
              <a:t>The process of carrying out a statistical test: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4236375-16FA-48E9-8379-469287A660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028" y="1178498"/>
            <a:ext cx="8362507" cy="402951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5C54C20-C6DE-CB26-A5BC-40DCB05B5134}"/>
              </a:ext>
            </a:extLst>
          </p:cNvPr>
          <p:cNvSpPr txBox="1"/>
          <p:nvPr/>
        </p:nvSpPr>
        <p:spPr>
          <a:xfrm>
            <a:off x="4686301" y="5217837"/>
            <a:ext cx="48577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Did you try the homework?</a:t>
            </a:r>
          </a:p>
          <a:p>
            <a:r>
              <a:rPr lang="en-GB" dirty="0"/>
              <a:t>Did you write the same explanations as mine?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458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89504-CF02-45E1-A7EE-AB61CBE42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280" y="280065"/>
            <a:ext cx="7886700" cy="804456"/>
          </a:xfrm>
        </p:spPr>
        <p:txBody>
          <a:bodyPr/>
          <a:lstStyle/>
          <a:p>
            <a:pPr algn="ctr"/>
            <a:r>
              <a:rPr lang="en-GB" dirty="0"/>
              <a:t>Setting out Hypotheses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2E5D3C-5BA1-4DE8-8A0F-356A3E3620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056859" y="-526200"/>
            <a:ext cx="3646968" cy="8123274"/>
          </a:xfrm>
        </p:spPr>
        <p:txBody>
          <a:bodyPr/>
          <a:lstStyle/>
          <a:p>
            <a:pPr marL="0" indent="0">
              <a:buNone/>
            </a:pPr>
            <a:r>
              <a:rPr lang="en-GB" sz="3000" dirty="0"/>
              <a:t>Typically, we use the following convention: </a:t>
            </a:r>
          </a:p>
          <a:p>
            <a:r>
              <a:rPr lang="en-GB" sz="3000" dirty="0">
                <a:solidFill>
                  <a:srgbClr val="0070C0"/>
                </a:solidFill>
              </a:rPr>
              <a:t>Null hypothesis (H0): </a:t>
            </a:r>
            <a:r>
              <a:rPr lang="en-GB" sz="3000" dirty="0"/>
              <a:t>there is no significant difference between individuals/ groups, and any observed difference is due to chance</a:t>
            </a:r>
          </a:p>
          <a:p>
            <a:r>
              <a:rPr lang="en-GB" sz="3000" dirty="0">
                <a:solidFill>
                  <a:srgbClr val="0070C0"/>
                </a:solidFill>
              </a:rPr>
              <a:t>Alternate hypothesis (H1): </a:t>
            </a:r>
            <a:r>
              <a:rPr lang="en-GB" sz="3000" dirty="0"/>
              <a:t>there is a significant difference</a:t>
            </a:r>
          </a:p>
          <a:p>
            <a:pPr marL="0" indent="0">
              <a:buNone/>
            </a:pPr>
            <a:r>
              <a:rPr lang="en-GB" sz="3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98810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605EE-D8C9-4D63-96F9-9D72E2F64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259" y="141842"/>
            <a:ext cx="7886700" cy="793824"/>
          </a:xfrm>
        </p:spPr>
        <p:txBody>
          <a:bodyPr/>
          <a:lstStyle/>
          <a:p>
            <a:pPr algn="ctr"/>
            <a:r>
              <a:rPr lang="en-GB" dirty="0"/>
              <a:t>Statistical tests and p values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1DCBFD-EBDA-4DA1-AA0E-5EE9912252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608433" y="1621474"/>
            <a:ext cx="6000750" cy="4684953"/>
          </a:xfrm>
        </p:spPr>
        <p:txBody>
          <a:bodyPr/>
          <a:lstStyle/>
          <a:p>
            <a:r>
              <a:rPr lang="en-GB" sz="2200" dirty="0"/>
              <a:t>Statistical tests do not give definite answers, just probabilities, or </a:t>
            </a:r>
            <a:r>
              <a:rPr lang="en-GB" sz="2200" b="1" dirty="0"/>
              <a:t>‘p values’ </a:t>
            </a:r>
          </a:p>
          <a:p>
            <a:r>
              <a:rPr lang="en-GB" sz="2200" dirty="0">
                <a:solidFill>
                  <a:srgbClr val="0070C0"/>
                </a:solidFill>
              </a:rPr>
              <a:t>We decide if these probabilities are significant</a:t>
            </a:r>
          </a:p>
          <a:p>
            <a:r>
              <a:rPr lang="en-GB" sz="2200" dirty="0"/>
              <a:t>If we find a p value that is </a:t>
            </a:r>
            <a:r>
              <a:rPr lang="en-GB" sz="2200" i="1" dirty="0"/>
              <a:t>smaller than</a:t>
            </a:r>
            <a:r>
              <a:rPr lang="en-GB" sz="2200" dirty="0"/>
              <a:t> 0.05, this implies that the sample statistic is </a:t>
            </a:r>
            <a:r>
              <a:rPr lang="en-GB" sz="2200" b="1" dirty="0"/>
              <a:t>significant</a:t>
            </a:r>
            <a:r>
              <a:rPr lang="en-GB" sz="2200" dirty="0"/>
              <a:t> at this level</a:t>
            </a:r>
          </a:p>
          <a:p>
            <a:r>
              <a:rPr lang="en-GB" sz="2200" dirty="0">
                <a:solidFill>
                  <a:srgbClr val="0070C0"/>
                </a:solidFill>
              </a:rPr>
              <a:t>We would then reject H0 and accept H1 </a:t>
            </a:r>
          </a:p>
          <a:p>
            <a:r>
              <a:rPr lang="en-GB" sz="2200" dirty="0" err="1"/>
              <a:t>Eg.</a:t>
            </a:r>
            <a:r>
              <a:rPr lang="en-GB" sz="2200" dirty="0"/>
              <a:t> in the Welsh-cake example, we would deduce that our pack (‘sample’) is significantly different from typical </a:t>
            </a:r>
            <a:r>
              <a:rPr lang="en-GB" sz="2200" dirty="0" err="1"/>
              <a:t>Welshcakes</a:t>
            </a:r>
            <a:r>
              <a:rPr lang="en-GB" sz="2200" dirty="0"/>
              <a:t> (‘population’)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74AC7A-D6D5-4EFA-85B2-087DCAA39E7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13786" y="2144395"/>
            <a:ext cx="3852545" cy="256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967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6780A-0A26-4FD0-B160-0161A9E8F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524" y="2555432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Key statistical tests</a:t>
            </a:r>
          </a:p>
        </p:txBody>
      </p:sp>
    </p:spTree>
    <p:extLst>
      <p:ext uri="{BB962C8B-B14F-4D97-AF65-F5344CB8AC3E}">
        <p14:creationId xmlns:p14="http://schemas.microsoft.com/office/powerpoint/2010/main" val="590209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EDC5D-8222-4ED2-8487-7189C0370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7259" y="280064"/>
            <a:ext cx="7886700" cy="687499"/>
          </a:xfrm>
        </p:spPr>
        <p:txBody>
          <a:bodyPr/>
          <a:lstStyle/>
          <a:p>
            <a:pPr algn="ctr"/>
            <a:r>
              <a:rPr lang="en-GB" dirty="0"/>
              <a:t>Two key types of statistical tests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59D9F9-74CA-42FF-86AC-5A40CF7828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406811" y="-114957"/>
            <a:ext cx="2929805" cy="7608907"/>
          </a:xfrm>
        </p:spPr>
        <p:txBody>
          <a:bodyPr/>
          <a:lstStyle/>
          <a:p>
            <a:r>
              <a:rPr lang="en-GB" dirty="0"/>
              <a:t>‘testing’ </a:t>
            </a:r>
            <a:r>
              <a:rPr lang="en-GB" dirty="0">
                <a:solidFill>
                  <a:srgbClr val="FF0000"/>
                </a:solidFill>
              </a:rPr>
              <a:t>Differences</a:t>
            </a:r>
            <a:r>
              <a:rPr lang="en-GB" dirty="0"/>
              <a:t>: </a:t>
            </a:r>
          </a:p>
          <a:p>
            <a:r>
              <a:rPr lang="en-GB" dirty="0">
                <a:solidFill>
                  <a:srgbClr val="0070C0"/>
                </a:solidFill>
              </a:rPr>
              <a:t>T tests, Chi squared (χ 2 ), ANOVA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‘testing’ </a:t>
            </a:r>
            <a:r>
              <a:rPr lang="en-GB" dirty="0">
                <a:solidFill>
                  <a:srgbClr val="FF0000"/>
                </a:solidFill>
              </a:rPr>
              <a:t>Links/Relationships/ Associations</a:t>
            </a:r>
            <a:r>
              <a:rPr lang="en-GB" dirty="0"/>
              <a:t>: </a:t>
            </a:r>
          </a:p>
          <a:p>
            <a:r>
              <a:rPr lang="en-GB" dirty="0">
                <a:solidFill>
                  <a:srgbClr val="0070C0"/>
                </a:solidFill>
              </a:rPr>
              <a:t>correlation and regression; factor analysis</a:t>
            </a:r>
          </a:p>
        </p:txBody>
      </p:sp>
    </p:spTree>
    <p:extLst>
      <p:ext uri="{BB962C8B-B14F-4D97-AF65-F5344CB8AC3E}">
        <p14:creationId xmlns:p14="http://schemas.microsoft.com/office/powerpoint/2010/main" val="3851076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7FB0E0-4CF2-4C47-B2D4-2250E2490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256" y="882502"/>
            <a:ext cx="6176187" cy="3753294"/>
          </a:xfrm>
        </p:spPr>
        <p:txBody>
          <a:bodyPr/>
          <a:lstStyle/>
          <a:p>
            <a:r>
              <a:rPr lang="en-GB" sz="3000" dirty="0">
                <a:latin typeface="+mn-lt"/>
              </a:rPr>
              <a:t>What is the purpose of this test?</a:t>
            </a:r>
            <a:br>
              <a:rPr lang="en-GB" sz="3000" dirty="0">
                <a:latin typeface="+mn-lt"/>
              </a:rPr>
            </a:br>
            <a:br>
              <a:rPr lang="en-GB" sz="3000" dirty="0">
                <a:latin typeface="+mn-lt"/>
              </a:rPr>
            </a:br>
            <a:r>
              <a:rPr lang="en-GB" sz="3000" dirty="0">
                <a:latin typeface="+mn-lt"/>
              </a:rPr>
              <a:t>Shows if there is a difference between means of </a:t>
            </a:r>
            <a:r>
              <a:rPr lang="en-GB" sz="3000" dirty="0">
                <a:solidFill>
                  <a:srgbClr val="0070C0"/>
                </a:solidFill>
                <a:latin typeface="+mn-lt"/>
              </a:rPr>
              <a:t>2 groups</a:t>
            </a:r>
            <a:br>
              <a:rPr lang="en-GB" sz="3000" dirty="0">
                <a:latin typeface="+mn-lt"/>
              </a:rPr>
            </a:br>
            <a:br>
              <a:rPr lang="en-GB" sz="3000" dirty="0">
                <a:latin typeface="+mn-lt"/>
              </a:rPr>
            </a:br>
            <a:r>
              <a:rPr lang="en-GB" sz="3000" dirty="0">
                <a:latin typeface="+mn-lt"/>
              </a:rPr>
              <a:t>What types of T test are available?</a:t>
            </a:r>
            <a:br>
              <a:rPr lang="en-GB" sz="3000" dirty="0">
                <a:latin typeface="+mn-lt"/>
              </a:rPr>
            </a:br>
            <a:br>
              <a:rPr lang="en-GB" sz="3000" dirty="0">
                <a:latin typeface="+mn-lt"/>
              </a:rPr>
            </a:br>
            <a:r>
              <a:rPr lang="en-GB" sz="3000" b="1" dirty="0">
                <a:latin typeface="+mn-lt"/>
              </a:rPr>
              <a:t>Independent</a:t>
            </a:r>
            <a:r>
              <a:rPr lang="en-GB" sz="3000" dirty="0">
                <a:latin typeface="+mn-lt"/>
              </a:rPr>
              <a:t>: two groups are completely separate, OR</a:t>
            </a:r>
            <a:br>
              <a:rPr lang="en-GB" sz="3000" dirty="0">
                <a:latin typeface="+mn-lt"/>
              </a:rPr>
            </a:br>
            <a:r>
              <a:rPr lang="en-GB" sz="3000" b="1" dirty="0">
                <a:latin typeface="+mn-lt"/>
              </a:rPr>
              <a:t>Paired</a:t>
            </a:r>
            <a:r>
              <a:rPr lang="en-GB" sz="3000" dirty="0">
                <a:latin typeface="+mn-lt"/>
              </a:rPr>
              <a:t>, when the two groups are linked (</a:t>
            </a:r>
            <a:r>
              <a:rPr lang="en-GB" sz="3000" dirty="0" err="1">
                <a:latin typeface="+mn-lt"/>
              </a:rPr>
              <a:t>eg.</a:t>
            </a:r>
            <a:r>
              <a:rPr lang="en-GB" sz="3000" dirty="0">
                <a:latin typeface="+mn-lt"/>
              </a:rPr>
              <a:t> same individuals in both groups)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2AFC55-E039-4FE3-92C6-7C29C175F873}"/>
              </a:ext>
            </a:extLst>
          </p:cNvPr>
          <p:cNvSpPr txBox="1"/>
          <p:nvPr/>
        </p:nvSpPr>
        <p:spPr>
          <a:xfrm>
            <a:off x="3439349" y="0"/>
            <a:ext cx="22653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The T Test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BE6A583-A18C-497D-AFA0-9DA32D2DB5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325" y="2237932"/>
            <a:ext cx="3114675" cy="310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148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97959-A533-4F77-8DE1-E4E0050E2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9311"/>
            <a:ext cx="7886700" cy="1038373"/>
          </a:xfrm>
        </p:spPr>
        <p:txBody>
          <a:bodyPr/>
          <a:lstStyle/>
          <a:p>
            <a:r>
              <a:rPr lang="en-GB" dirty="0"/>
              <a:t>Independent (or Standard) T test: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52916C-02B0-4316-B21D-BC468699D84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7254240" y="2274925"/>
            <a:ext cx="1889760" cy="30099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984135E-A0C2-4B97-A1BB-B901F7FC68BF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50272" y="1184395"/>
            <a:ext cx="7103968" cy="477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ea typeface="Segoe UI" panose="020B0502040204020203" pitchFamily="34" charset="0"/>
              </a:rPr>
              <a:t>This test compares means from </a:t>
            </a:r>
            <a:r>
              <a:rPr kumimoji="0" lang="en-GB" altLang="en-US" sz="2600" b="1" i="1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+mn-lt"/>
                <a:ea typeface="Segoe UI" panose="020B0502040204020203" pitchFamily="34" charset="0"/>
              </a:rPr>
              <a:t>two </a:t>
            </a:r>
            <a:r>
              <a:rPr kumimoji="0" lang="en-GB" altLang="en-US" sz="2600" b="0" i="1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+mn-lt"/>
                <a:ea typeface="Segoe UI" panose="020B0502040204020203" pitchFamily="34" charset="0"/>
              </a:rPr>
              <a:t>different, or independent, </a:t>
            </a: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+mn-lt"/>
                <a:ea typeface="Segoe UI" panose="020B0502040204020203" pitchFamily="34" charset="0"/>
              </a:rPr>
              <a:t>groups</a:t>
            </a: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ea typeface="Segoe UI" panose="020B0502040204020203" pitchFamily="34" charset="0"/>
              </a:rPr>
              <a:t>Can you suggest an example?</a:t>
            </a: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2600" b="0" i="0" u="none" strike="noStrike" cap="none" normalizeH="0" baseline="0" dirty="0" err="1">
                <a:ln>
                  <a:noFill/>
                </a:ln>
                <a:solidFill>
                  <a:srgbClr val="1F497D"/>
                </a:solidFill>
                <a:effectLst/>
                <a:latin typeface="+mn-lt"/>
                <a:ea typeface="Segoe UI" panose="020B0502040204020203" pitchFamily="34" charset="0"/>
              </a:rPr>
              <a:t>Eg.</a:t>
            </a: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1F497D"/>
                </a:solidFill>
                <a:effectLst/>
                <a:latin typeface="+mn-lt"/>
                <a:ea typeface="Segoe UI" panose="020B0502040204020203" pitchFamily="34" charset="0"/>
              </a:rPr>
              <a:t> heights of oak versus ash saplings of the same age, soil, etc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defTabSz="914400"/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ea typeface="Segoe UI" panose="020B0502040204020203" pitchFamily="34" charset="0"/>
              </a:rPr>
              <a:t>What is the research context of this type of statistical test?</a:t>
            </a:r>
          </a:p>
          <a:p>
            <a:pPr defTabSz="914400"/>
            <a:r>
              <a:rPr lang="en-GB" altLang="zh-CN" sz="2600" dirty="0">
                <a:solidFill>
                  <a:srgbClr val="000000"/>
                </a:solidFill>
                <a:latin typeface="+mn-lt"/>
              </a:rPr>
              <a:t>Often, an experimental, or </a:t>
            </a:r>
            <a:r>
              <a:rPr lang="en-GB" altLang="zh-CN" sz="2600" dirty="0" err="1">
                <a:solidFill>
                  <a:srgbClr val="000000"/>
                </a:solidFill>
                <a:latin typeface="+mn-lt"/>
              </a:rPr>
              <a:t>quasiexperimental</a:t>
            </a:r>
            <a:r>
              <a:rPr lang="en-GB" altLang="zh-CN" sz="2600" dirty="0">
                <a:solidFill>
                  <a:srgbClr val="000000"/>
                </a:solidFill>
                <a:latin typeface="+mn-lt"/>
              </a:rPr>
              <a:t> design. Important to keep possible confounding factors the same between groups.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8452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47C81-7954-42B4-BB18-7B2FA9843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05390"/>
            <a:ext cx="7886700" cy="751294"/>
          </a:xfrm>
        </p:spPr>
        <p:txBody>
          <a:bodyPr/>
          <a:lstStyle/>
          <a:p>
            <a:pPr algn="ctr"/>
            <a:r>
              <a:rPr lang="en-GB" sz="3000" b="1" dirty="0">
                <a:solidFill>
                  <a:srgbClr val="1F497D"/>
                </a:solidFill>
                <a:effectLst/>
                <a:latin typeface="+mn-lt"/>
                <a:ea typeface="Segoe UI" panose="020B0502040204020203" pitchFamily="34" charset="0"/>
              </a:rPr>
              <a:t>Dependent (or Paired/ repeat) T test</a:t>
            </a:r>
            <a:br>
              <a:rPr lang="en-GB" sz="3000" dirty="0">
                <a:solidFill>
                  <a:srgbClr val="000000"/>
                </a:solidFill>
                <a:effectLst/>
                <a:latin typeface="+mn-lt"/>
                <a:ea typeface="Calibri" panose="020F0502020204030204" pitchFamily="34" charset="0"/>
              </a:rPr>
            </a:br>
            <a:endParaRPr lang="en-GB" sz="3000" dirty="0">
              <a:latin typeface="+mn-lt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EEEF3E-F0E4-47A0-B42F-E746C71AA6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894324" y="-688780"/>
            <a:ext cx="4269508" cy="776043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This T test compares means in before/after (</a:t>
            </a:r>
            <a:r>
              <a:rPr lang="en-GB" dirty="0" err="1"/>
              <a:t>ie</a:t>
            </a:r>
            <a:r>
              <a:rPr lang="en-GB" dirty="0"/>
              <a:t>. 2 groups) situations in the </a:t>
            </a:r>
            <a:r>
              <a:rPr lang="en-GB" dirty="0">
                <a:solidFill>
                  <a:srgbClr val="0070C0"/>
                </a:solidFill>
              </a:rPr>
              <a:t>same individuals</a:t>
            </a:r>
          </a:p>
          <a:p>
            <a:r>
              <a:rPr lang="en-GB" dirty="0"/>
              <a:t>Can you suggest an example? </a:t>
            </a:r>
          </a:p>
          <a:p>
            <a:r>
              <a:rPr lang="en-GB" dirty="0" err="1">
                <a:solidFill>
                  <a:srgbClr val="0070C0"/>
                </a:solidFill>
              </a:rPr>
              <a:t>Eg.</a:t>
            </a:r>
            <a:r>
              <a:rPr lang="en-GB" dirty="0">
                <a:solidFill>
                  <a:srgbClr val="0070C0"/>
                </a:solidFill>
              </a:rPr>
              <a:t> heart rate in people before and after drug therapy</a:t>
            </a:r>
          </a:p>
          <a:p>
            <a:r>
              <a:rPr lang="en-GB" dirty="0"/>
              <a:t>What is the research context of this type of statistical test?</a:t>
            </a:r>
          </a:p>
          <a:p>
            <a:r>
              <a:rPr lang="en-GB" dirty="0">
                <a:solidFill>
                  <a:srgbClr val="0070C0"/>
                </a:solidFill>
              </a:rPr>
              <a:t>Often, an experimental, or </a:t>
            </a:r>
            <a:r>
              <a:rPr lang="en-GB" dirty="0" err="1">
                <a:solidFill>
                  <a:srgbClr val="0070C0"/>
                </a:solidFill>
              </a:rPr>
              <a:t>quasiexperimental</a:t>
            </a:r>
            <a:r>
              <a:rPr lang="en-GB" dirty="0">
                <a:solidFill>
                  <a:srgbClr val="0070C0"/>
                </a:solidFill>
              </a:rPr>
              <a:t> design </a:t>
            </a:r>
            <a:r>
              <a:rPr lang="en-GB" i="1" dirty="0">
                <a:solidFill>
                  <a:srgbClr val="0070C0"/>
                </a:solidFill>
              </a:rPr>
              <a:t>in the same individuals</a:t>
            </a:r>
            <a:r>
              <a:rPr lang="en-GB" dirty="0">
                <a:solidFill>
                  <a:srgbClr val="0070C0"/>
                </a:solidFill>
              </a:rPr>
              <a:t>. Important to keep possible confounding factors the same between groups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7371EB-FF97-46F2-9DBD-21E352D57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5625" y="2186985"/>
            <a:ext cx="2238375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957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A7335-65BD-4F53-989D-D80275B1C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 of Variance (ANOVA)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C7E7E2-E90A-4E64-A9F1-0157390C65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518759" y="-1465235"/>
            <a:ext cx="1658568" cy="7438786"/>
          </a:xfrm>
        </p:spPr>
        <p:txBody>
          <a:bodyPr/>
          <a:lstStyle/>
          <a:p>
            <a:r>
              <a:rPr lang="en-GB" dirty="0"/>
              <a:t>What is the purpose of this test?</a:t>
            </a:r>
          </a:p>
          <a:p>
            <a:r>
              <a:rPr lang="en-GB" dirty="0"/>
              <a:t>It allows the means of </a:t>
            </a:r>
            <a:r>
              <a:rPr lang="en-GB" b="1" dirty="0"/>
              <a:t>more than 2 </a:t>
            </a:r>
            <a:r>
              <a:rPr lang="en-GB" dirty="0"/>
              <a:t>groups to be compared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F2C6CF-D585-464C-AF47-3614C29913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075" y="3119771"/>
            <a:ext cx="8705850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1194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678C4-617C-45C1-8CAB-0EB8163F0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038" y="216270"/>
            <a:ext cx="7886700" cy="783190"/>
          </a:xfrm>
        </p:spPr>
        <p:txBody>
          <a:bodyPr/>
          <a:lstStyle/>
          <a:p>
            <a:r>
              <a:rPr lang="en-GB" dirty="0"/>
              <a:t>Analysis of Variance (ANOVA) 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A256E6-68EC-486F-BF25-90D25CFFC1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950167" y="-559135"/>
            <a:ext cx="4896831" cy="8002311"/>
          </a:xfrm>
        </p:spPr>
        <p:txBody>
          <a:bodyPr/>
          <a:lstStyle/>
          <a:p>
            <a:r>
              <a:rPr lang="en-GB" dirty="0"/>
              <a:t>What types of ANOVA are available?</a:t>
            </a:r>
          </a:p>
          <a:p>
            <a:r>
              <a:rPr lang="en-GB" dirty="0"/>
              <a:t>One way ANOVA: in which one variable is examined </a:t>
            </a:r>
          </a:p>
          <a:p>
            <a:r>
              <a:rPr lang="en-GB" dirty="0"/>
              <a:t>Example? </a:t>
            </a:r>
          </a:p>
          <a:p>
            <a:r>
              <a:rPr lang="en-GB" dirty="0"/>
              <a:t>Comparison of term marks in 5 student groups </a:t>
            </a:r>
          </a:p>
          <a:p>
            <a:r>
              <a:rPr lang="en-GB" dirty="0"/>
              <a:t>AND: </a:t>
            </a:r>
          </a:p>
          <a:p>
            <a:r>
              <a:rPr lang="en-GB" dirty="0"/>
              <a:t>Two-way ANOVA: in which two variables are examined</a:t>
            </a:r>
          </a:p>
          <a:p>
            <a:r>
              <a:rPr lang="en-GB" dirty="0"/>
              <a:t>Example?</a:t>
            </a:r>
          </a:p>
          <a:p>
            <a:r>
              <a:rPr lang="en-GB" dirty="0"/>
              <a:t>Comparison of term marks and exam results in 5 student groups </a:t>
            </a:r>
          </a:p>
        </p:txBody>
      </p:sp>
    </p:spTree>
    <p:extLst>
      <p:ext uri="{BB962C8B-B14F-4D97-AF65-F5344CB8AC3E}">
        <p14:creationId xmlns:p14="http://schemas.microsoft.com/office/powerpoint/2010/main" val="25673834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6EDF4-4B04-461D-9FEC-9D51673D9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831" y="58739"/>
            <a:ext cx="7886700" cy="591805"/>
          </a:xfrm>
        </p:spPr>
        <p:txBody>
          <a:bodyPr/>
          <a:lstStyle/>
          <a:p>
            <a:pPr algn="ctr"/>
            <a:r>
              <a:rPr lang="en-GB" dirty="0"/>
              <a:t>Chi-squared (</a:t>
            </a:r>
            <a:r>
              <a:rPr lang="el-GR" dirty="0"/>
              <a:t>χ 2) </a:t>
            </a:r>
            <a:r>
              <a:rPr lang="en-GB" dirty="0"/>
              <a:t>test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EB6700-C116-4C37-B5A4-40A4712AEA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056728" y="-1961842"/>
            <a:ext cx="3030548" cy="861237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This test compares observed and expected numbers</a:t>
            </a:r>
          </a:p>
          <a:p>
            <a:pPr marL="0" indent="0">
              <a:buNone/>
            </a:pPr>
            <a:r>
              <a:rPr lang="en-GB" sz="2400" dirty="0"/>
              <a:t>Can be used with non-parametric data including nominal data: useful!</a:t>
            </a:r>
          </a:p>
          <a:p>
            <a:pPr marL="0" indent="0">
              <a:buNone/>
            </a:pPr>
            <a:r>
              <a:rPr lang="en-GB" sz="2400" dirty="0"/>
              <a:t>Examples?</a:t>
            </a:r>
          </a:p>
          <a:p>
            <a:pPr marL="0" indent="0">
              <a:buNone/>
            </a:pPr>
            <a:r>
              <a:rPr lang="en-GB" sz="2400" dirty="0" err="1"/>
              <a:t>Eg.</a:t>
            </a:r>
            <a:r>
              <a:rPr lang="en-GB" sz="2400" dirty="0"/>
              <a:t> job types of extroverts and introverts </a:t>
            </a:r>
          </a:p>
          <a:p>
            <a:pPr marL="0" indent="0">
              <a:buNone/>
            </a:pPr>
            <a:r>
              <a:rPr lang="en-GB" sz="2200" dirty="0"/>
              <a:t>Eg.2: A thousand individuals were classified according to gender and according to whether or not they were colour-blind as follows: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ABBA49-5366-4D64-878B-370045446D3B}"/>
              </a:ext>
            </a:extLst>
          </p:cNvPr>
          <p:cNvSpPr txBox="1"/>
          <p:nvPr/>
        </p:nvSpPr>
        <p:spPr>
          <a:xfrm>
            <a:off x="98232" y="4828601"/>
            <a:ext cx="881439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Are these observed numbers consistent with those expected (</a:t>
            </a:r>
            <a:r>
              <a:rPr lang="en-GB" dirty="0" err="1"/>
              <a:t>eg.</a:t>
            </a:r>
            <a:r>
              <a:rPr lang="en-GB" dirty="0"/>
              <a:t> by a biological model), or are there significant differences? </a:t>
            </a:r>
          </a:p>
          <a:p>
            <a:r>
              <a:rPr lang="en-GB" dirty="0"/>
              <a:t>NB: running a Chi squared test in Excel uses a formula rather than a command from the ‘data analysis’ tab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8AC0F3-FFE4-47C7-BA4F-74334FD66810}"/>
              </a:ext>
            </a:extLst>
          </p:cNvPr>
          <p:cNvSpPr txBox="1"/>
          <p:nvPr/>
        </p:nvSpPr>
        <p:spPr>
          <a:xfrm>
            <a:off x="5927652" y="3859620"/>
            <a:ext cx="19670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This is a </a:t>
            </a:r>
            <a:r>
              <a:rPr lang="en-GB" dirty="0">
                <a:solidFill>
                  <a:srgbClr val="0070C0"/>
                </a:solidFill>
              </a:rPr>
              <a:t>Contingency</a:t>
            </a:r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table</a:t>
            </a:r>
            <a:r>
              <a:rPr lang="en-GB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D4C9047-F9F0-4AF7-A83F-664067C980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1984" y="3780860"/>
            <a:ext cx="4268729" cy="92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5738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5ECB0-A352-4842-BEA8-A8DC4394F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C20889-8CCB-4CEC-926E-3CF37429F0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4128748" y="1017411"/>
            <a:ext cx="5029199" cy="4142692"/>
          </a:xfrm>
        </p:spPr>
        <p:txBody>
          <a:bodyPr/>
          <a:lstStyle/>
          <a:p>
            <a:r>
              <a:rPr lang="en-GB" sz="2400" dirty="0"/>
              <a:t>Two continuous, interval /ratio variables are involved </a:t>
            </a:r>
          </a:p>
          <a:p>
            <a:r>
              <a:rPr lang="en-GB" sz="2400" dirty="0"/>
              <a:t> A </a:t>
            </a:r>
            <a:r>
              <a:rPr lang="en-GB" sz="2400" b="1" dirty="0"/>
              <a:t>correlation coefficient</a:t>
            </a:r>
            <a:r>
              <a:rPr lang="en-GB" sz="2400" dirty="0"/>
              <a:t>, R (-1 to +1) can be computed </a:t>
            </a:r>
          </a:p>
          <a:p>
            <a:r>
              <a:rPr lang="en-GB" sz="2400" dirty="0"/>
              <a:t>This indicates the closeness of relationship between variables </a:t>
            </a:r>
          </a:p>
          <a:p>
            <a:r>
              <a:rPr lang="en-GB" sz="2400" dirty="0"/>
              <a:t>This diagram indicates a positive relationship (</a:t>
            </a:r>
            <a:r>
              <a:rPr lang="en-GB" sz="2400" dirty="0">
                <a:solidFill>
                  <a:srgbClr val="0070C0"/>
                </a:solidFill>
              </a:rPr>
              <a:t>correlation</a:t>
            </a:r>
            <a:r>
              <a:rPr lang="en-GB" sz="2400" dirty="0"/>
              <a:t>) between the variables </a:t>
            </a:r>
          </a:p>
          <a:p>
            <a:r>
              <a:rPr lang="en-GB" sz="2400" dirty="0"/>
              <a:t>the ‘</a:t>
            </a:r>
            <a:r>
              <a:rPr lang="en-GB" sz="2400" dirty="0">
                <a:solidFill>
                  <a:srgbClr val="0070C0"/>
                </a:solidFill>
              </a:rPr>
              <a:t>line of best fit</a:t>
            </a:r>
            <a:r>
              <a:rPr lang="en-GB" sz="2400" dirty="0"/>
              <a:t>’ (regression line) helps us see the relationship between variables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6EA55E-B690-4CFE-B427-27FF085451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90688"/>
            <a:ext cx="4619625" cy="380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7662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E1633-B523-46CE-8B4C-3B8CC4187D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244549"/>
            <a:ext cx="6858000" cy="947516"/>
          </a:xfrm>
        </p:spPr>
        <p:txBody>
          <a:bodyPr/>
          <a:lstStyle/>
          <a:p>
            <a:r>
              <a:rPr lang="en-GB" dirty="0"/>
              <a:t>Regression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34E3AC-39A9-4A10-9D84-972317574B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968" y="1432736"/>
            <a:ext cx="4285032" cy="3822405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Where two variables are linked in a linear way (correlated), a </a:t>
            </a:r>
            <a:r>
              <a:rPr lang="en-GB" dirty="0">
                <a:solidFill>
                  <a:srgbClr val="0070C0"/>
                </a:solidFill>
              </a:rPr>
              <a:t>regression line </a:t>
            </a:r>
            <a:r>
              <a:rPr lang="en-GB" dirty="0"/>
              <a:t>can be estimated (‘</a:t>
            </a:r>
            <a:r>
              <a:rPr lang="en-GB" dirty="0">
                <a:solidFill>
                  <a:srgbClr val="0070C0"/>
                </a:solidFill>
              </a:rPr>
              <a:t>line of best fit</a:t>
            </a:r>
            <a:r>
              <a:rPr lang="en-GB" dirty="0"/>
              <a:t>’)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This is based on an equation that describes the line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For any value of the independent variable (x), it is then possible to predict the value of the dependent variable (y)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213B79-2B2B-4CDE-AD25-CF2A871078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5550" y="1752822"/>
            <a:ext cx="4067175" cy="2990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425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46AE6-2C74-480E-AC71-3994902D5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525" y="2970102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Non-parametric data, and associated statistical tests</a:t>
            </a:r>
          </a:p>
        </p:txBody>
      </p:sp>
    </p:spTree>
    <p:extLst>
      <p:ext uri="{BB962C8B-B14F-4D97-AF65-F5344CB8AC3E}">
        <p14:creationId xmlns:p14="http://schemas.microsoft.com/office/powerpoint/2010/main" val="25894383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13B4D-C035-4400-B104-80A178353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304" y="145763"/>
            <a:ext cx="7886700" cy="708763"/>
          </a:xfrm>
        </p:spPr>
        <p:txBody>
          <a:bodyPr/>
          <a:lstStyle/>
          <a:p>
            <a:r>
              <a:rPr lang="en-GB" dirty="0"/>
              <a:t>Non-parametric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B575C-A7F6-4C29-88E1-791A180FE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181" y="3118876"/>
            <a:ext cx="8644270" cy="2884598"/>
          </a:xfrm>
        </p:spPr>
        <p:txBody>
          <a:bodyPr/>
          <a:lstStyle/>
          <a:p>
            <a:r>
              <a:rPr lang="en-GB" sz="2100" dirty="0"/>
              <a:t>Note that typical statistical tests apply to data that conforms to a </a:t>
            </a:r>
            <a:r>
              <a:rPr lang="en-GB" sz="2100" dirty="0">
                <a:solidFill>
                  <a:srgbClr val="0070C0"/>
                </a:solidFill>
              </a:rPr>
              <a:t>normal distribution</a:t>
            </a:r>
          </a:p>
          <a:p>
            <a:r>
              <a:rPr lang="en-GB" sz="2100" dirty="0"/>
              <a:t>However, there may be times when data do not conform to a ‘normal distribution’: these data are called ‘non-parametric’</a:t>
            </a:r>
          </a:p>
          <a:p>
            <a:r>
              <a:rPr lang="en-GB" sz="2100" dirty="0" err="1"/>
              <a:t>Eg.</a:t>
            </a:r>
            <a:r>
              <a:rPr lang="en-GB" sz="2100" dirty="0"/>
              <a:t> Left-hand histogram: no ‘peak’: this is an example of negative kurtosis</a:t>
            </a:r>
          </a:p>
          <a:p>
            <a:r>
              <a:rPr lang="en-GB" sz="2100" dirty="0"/>
              <a:t>Right-hand histogram: a single peak without a gradual incline: this is an example of positive kurtosis • Statistical tests for non-parametric data are available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8D1870-40D1-4A94-BB77-B37686423B4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757304" y="854526"/>
            <a:ext cx="7246620" cy="208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1231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53E26-5E35-4418-A0E6-ECB189EBF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Parametric and non-parametric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CEE551-90C2-4D88-BEDD-43E08E0DACC8}"/>
              </a:ext>
            </a:extLst>
          </p:cNvPr>
          <p:cNvSpPr txBox="1"/>
          <p:nvPr/>
        </p:nvSpPr>
        <p:spPr>
          <a:xfrm>
            <a:off x="628650" y="1839433"/>
            <a:ext cx="779233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Statistical analysis of parametric and non-parametric data should make use of different methods: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5C644E81-CE8B-4B56-90AF-0A6D6C58D6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7417678"/>
              </p:ext>
            </p:extLst>
          </p:nvPr>
        </p:nvGraphicFramePr>
        <p:xfrm>
          <a:off x="628650" y="2679407"/>
          <a:ext cx="7421524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10762">
                  <a:extLst>
                    <a:ext uri="{9D8B030D-6E8A-4147-A177-3AD203B41FA5}">
                      <a16:colId xmlns:a16="http://schemas.microsoft.com/office/drawing/2014/main" val="3431634449"/>
                    </a:ext>
                  </a:extLst>
                </a:gridCol>
                <a:gridCol w="3710762">
                  <a:extLst>
                    <a:ext uri="{9D8B030D-6E8A-4147-A177-3AD203B41FA5}">
                      <a16:colId xmlns:a16="http://schemas.microsoft.com/office/drawing/2014/main" val="13527887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Parametric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Non-parametric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30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statistical tests used to analyse data include: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statistical tests used to analyse data include: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81625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• T tests;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• Mann-Whitney test; Wilcoxon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2040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• analysis of variance (ANOVA);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• Kruskal-Wallis test;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67642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• Pearson correlation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• Spearman correlation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06662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69914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C175F-0BC3-778F-7E3D-F3F7A729A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95" y="365125"/>
            <a:ext cx="8643936" cy="1325563"/>
          </a:xfrm>
        </p:spPr>
        <p:txBody>
          <a:bodyPr/>
          <a:lstStyle/>
          <a:p>
            <a:r>
              <a:rPr lang="en-GB" dirty="0"/>
              <a:t>Reporting statistical results </a:t>
            </a:r>
            <a:r>
              <a:rPr lang="en-GB" dirty="0" err="1"/>
              <a:t>eg</a:t>
            </a:r>
            <a:r>
              <a:rPr lang="en-GB" dirty="0"/>
              <a:t> t Test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B1C897-7861-17FE-5181-B2E122DDD926}"/>
              </a:ext>
            </a:extLst>
          </p:cNvPr>
          <p:cNvSpPr txBox="1"/>
          <p:nvPr/>
        </p:nvSpPr>
        <p:spPr>
          <a:xfrm>
            <a:off x="114299" y="1392853"/>
            <a:ext cx="45720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FF0000"/>
                </a:solidFill>
                <a:effectLst/>
                <a:latin typeface="-apple-system"/>
              </a:rPr>
              <a:t>To report the results of a t-test</a:t>
            </a:r>
            <a:r>
              <a:rPr lang="en-GB" b="0" i="0" dirty="0">
                <a:effectLst/>
                <a:latin typeface="-apple-system"/>
              </a:rPr>
              <a:t>, you need to use clear and concise language that summarizes the main findings and answers your research question. </a:t>
            </a:r>
          </a:p>
          <a:p>
            <a:endParaRPr lang="en-GB" dirty="0">
              <a:latin typeface="-apple-system"/>
            </a:endParaRPr>
          </a:p>
          <a:p>
            <a:pPr algn="l" fontAlgn="auto"/>
            <a:r>
              <a:rPr lang="en-GB" b="0" i="0" dirty="0">
                <a:effectLst/>
                <a:latin typeface="-apple-system"/>
              </a:rPr>
              <a:t>A general format for reporting a t-test is:</a:t>
            </a:r>
          </a:p>
          <a:p>
            <a:pPr algn="l" fontAlgn="auto"/>
            <a:r>
              <a:rPr lang="en-GB" b="0" i="0" dirty="0">
                <a:effectLst/>
                <a:latin typeface="-apple-system"/>
              </a:rPr>
              <a:t>We performed a (type of t-test) to compare the means of (groups or variables) on (outcome or measure). There was a significant difference between the means of (groups or variables) on (outcome or measure) (t(</a:t>
            </a:r>
            <a:r>
              <a:rPr lang="en-GB" b="0" i="0" dirty="0" err="1">
                <a:effectLst/>
                <a:latin typeface="-apple-system"/>
              </a:rPr>
              <a:t>df</a:t>
            </a:r>
            <a:r>
              <a:rPr lang="en-GB" b="0" i="0" dirty="0">
                <a:effectLst/>
                <a:latin typeface="-apple-system"/>
              </a:rPr>
              <a:t>) = t-value, p = p-value). The mean of (group or variable) was (mean difference) (confidence interval) higher/lower than the mean of (group or variable).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4A6C80-BBAD-B953-CA32-DC035F0FC061}"/>
              </a:ext>
            </a:extLst>
          </p:cNvPr>
          <p:cNvSpPr txBox="1"/>
          <p:nvPr/>
        </p:nvSpPr>
        <p:spPr>
          <a:xfrm>
            <a:off x="4614863" y="1387912"/>
            <a:ext cx="45720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auto"/>
            <a:r>
              <a:rPr lang="en-GB" b="0" i="0" dirty="0">
                <a:solidFill>
                  <a:srgbClr val="FF0000"/>
                </a:solidFill>
                <a:effectLst/>
                <a:latin typeface="-apple-system"/>
              </a:rPr>
              <a:t>For example</a:t>
            </a:r>
            <a:r>
              <a:rPr lang="en-GB" b="0" i="0" dirty="0">
                <a:effectLst/>
                <a:latin typeface="-apple-system"/>
              </a:rPr>
              <a:t>, if you performed an independent t-test to compare the heights of male and female students, you could report it as:</a:t>
            </a:r>
          </a:p>
          <a:p>
            <a:pPr algn="l" fontAlgn="auto"/>
            <a:endParaRPr lang="en-GB" dirty="0">
              <a:latin typeface="-apple-system"/>
            </a:endParaRPr>
          </a:p>
          <a:p>
            <a:pPr algn="l" fontAlgn="auto"/>
            <a:endParaRPr lang="en-GB" b="0" i="0" dirty="0">
              <a:effectLst/>
              <a:latin typeface="-apple-system"/>
            </a:endParaRPr>
          </a:p>
          <a:p>
            <a:pPr algn="l" fontAlgn="auto"/>
            <a:r>
              <a:rPr lang="en-GB" b="0" i="0" dirty="0">
                <a:effectLst/>
                <a:latin typeface="-apple-system"/>
              </a:rPr>
              <a:t>We performed an independent t-test to compare the heights of male and female students. There was a significant difference between the heights of male and female students (t(48) = 4.32, p &lt; 0.001). The mean height of male students was 12.6 cm (95% CI: 8.3, 16.9) higher than the mean height of female students.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8573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205BD-3ACD-4812-9C2F-0F4F9983B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03437"/>
            <a:ext cx="7886700" cy="1325563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Segoe UI" panose="020B0502040204020203" pitchFamily="34" charset="0"/>
              </a:rPr>
              <a:t>Now try out the tests!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B0B5CA-EC29-4F81-84B6-79DF1159204D}"/>
              </a:ext>
            </a:extLst>
          </p:cNvPr>
          <p:cNvSpPr txBox="1"/>
          <p:nvPr/>
        </p:nvSpPr>
        <p:spPr>
          <a:xfrm>
            <a:off x="2413591" y="3232298"/>
            <a:ext cx="45401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Use SPSS or Excel</a:t>
            </a:r>
          </a:p>
          <a:p>
            <a:r>
              <a:rPr lang="en-GB" sz="3000" dirty="0"/>
              <a:t>(Refer to video)</a:t>
            </a:r>
          </a:p>
        </p:txBody>
      </p:sp>
    </p:spTree>
    <p:extLst>
      <p:ext uri="{BB962C8B-B14F-4D97-AF65-F5344CB8AC3E}">
        <p14:creationId xmlns:p14="http://schemas.microsoft.com/office/powerpoint/2010/main" val="27839071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References</a:t>
            </a:r>
            <a:b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</a:br>
            <a:endParaRPr lang="en-GB" sz="3600" b="1" kern="0" dirty="0">
              <a:solidFill>
                <a:srgbClr val="1F497D"/>
              </a:solidFill>
              <a:latin typeface="Segoe UI" panose="020B0502040204020203" pitchFamily="34" charset="0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499075" y="-391250"/>
            <a:ext cx="3883631" cy="8148919"/>
          </a:xfrm>
        </p:spPr>
        <p:txBody>
          <a:bodyPr/>
          <a:lstStyle/>
          <a:p>
            <a:pPr marL="342900" marR="108585" lvl="0" indent="-342900" rtl="0" fontAlgn="base">
              <a:lnSpc>
                <a:spcPct val="90000"/>
              </a:lnSpc>
              <a:spcAft>
                <a:spcPts val="80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Bryman, A (2012)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Social Research methods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(4</a:t>
            </a:r>
            <a:r>
              <a:rPr lang="en-GB" sz="1800" u="none" strike="noStrike" baseline="300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th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edition). Oxford University Press, Oxford. </a:t>
            </a:r>
            <a:r>
              <a:rPr lang="en-GB" sz="1800" dirty="0">
                <a:solidFill>
                  <a:srgbClr val="604A7B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[chapter 7]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Byrne, D (2002) </a:t>
            </a:r>
            <a:r>
              <a:rPr lang="it-IT" sz="1800" u="none" strike="noStrike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Interpreting</a:t>
            </a: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 Quantitative Data.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Sage, London. </a:t>
            </a:r>
            <a:r>
              <a:rPr lang="en-GB" sz="1800" u="none" strike="noStrike" dirty="0">
                <a:solidFill>
                  <a:srgbClr val="604A7B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55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Field, A. (2005)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Discovering Statistics using SPSS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Sage, London</a:t>
            </a:r>
            <a:r>
              <a:rPr lang="en-GB" sz="1800" u="none" strike="noStrike" dirty="0">
                <a:solidFill>
                  <a:srgbClr val="C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</a:t>
            </a:r>
            <a:r>
              <a:rPr lang="en-GB" sz="1800" u="none" strike="noStrike" dirty="0">
                <a:solidFill>
                  <a:srgbClr val="B3A2C7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Gill, J., and Johnson, P. (2010)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Research methods for Managers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London: Sage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007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C1393-BE7F-407C-8A5C-E09EBC52A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219" y="2380129"/>
            <a:ext cx="4970542" cy="1575292"/>
          </a:xfrm>
        </p:spPr>
        <p:txBody>
          <a:bodyPr/>
          <a:lstStyle/>
          <a:p>
            <a:r>
              <a:rPr lang="en-GB" dirty="0"/>
              <a:t>Review topics covered</a:t>
            </a:r>
          </a:p>
        </p:txBody>
      </p:sp>
    </p:spTree>
    <p:extLst>
      <p:ext uri="{BB962C8B-B14F-4D97-AF65-F5344CB8AC3E}">
        <p14:creationId xmlns:p14="http://schemas.microsoft.com/office/powerpoint/2010/main" val="140561091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1273</Words>
  <Application>Microsoft Office PowerPoint</Application>
  <PresentationFormat>On-screen Show (4:3)</PresentationFormat>
  <Paragraphs>131</Paragraphs>
  <Slides>24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24</vt:i4>
      </vt:variant>
    </vt:vector>
  </HeadingPairs>
  <TitlesOfParts>
    <vt:vector size="40" baseType="lpstr">
      <vt:lpstr>-apple-system</vt:lpstr>
      <vt:lpstr>Arial</vt:lpstr>
      <vt:lpstr>Calibri</vt:lpstr>
      <vt:lpstr>Segoe UI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Module BMFP7102</vt:lpstr>
      <vt:lpstr>Aims of Session</vt:lpstr>
      <vt:lpstr>Re-cap: Hypotheses, significance levels, ‘p values’ </vt:lpstr>
      <vt:lpstr>The process of carrying out a statistical test:</vt:lpstr>
      <vt:lpstr>Setting out Hypotheses</vt:lpstr>
      <vt:lpstr>Statistical tests and p values</vt:lpstr>
      <vt:lpstr>Key statistical tests</vt:lpstr>
      <vt:lpstr>Two key types of statistical tests</vt:lpstr>
      <vt:lpstr>What is the purpose of this test?  Shows if there is a difference between means of 2 groups  What types of T test are available?  Independent: two groups are completely separate, OR Paired, when the two groups are linked (eg. same individuals in both groups)</vt:lpstr>
      <vt:lpstr>Independent (or Standard) T test:</vt:lpstr>
      <vt:lpstr>Dependent (or Paired/ repeat) T test </vt:lpstr>
      <vt:lpstr>Analysis of Variance (ANOVA)</vt:lpstr>
      <vt:lpstr>Analysis of Variance (ANOVA) </vt:lpstr>
      <vt:lpstr>Chi-squared (χ 2) test</vt:lpstr>
      <vt:lpstr>Correlation</vt:lpstr>
      <vt:lpstr>Regression</vt:lpstr>
      <vt:lpstr>Non-parametric data, and associated statistical tests</vt:lpstr>
      <vt:lpstr>Non-parametric data</vt:lpstr>
      <vt:lpstr>Parametric and non-parametric analysis</vt:lpstr>
      <vt:lpstr>Reporting statistical results eg t Test</vt:lpstr>
      <vt:lpstr>Now try out the tests!</vt:lpstr>
      <vt:lpstr>References </vt:lpstr>
      <vt:lpstr>Review topics covered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RM</dc:creator>
  <cp:lastModifiedBy>Roisin Mullins</cp:lastModifiedBy>
  <cp:revision>108</cp:revision>
  <dcterms:created xsi:type="dcterms:W3CDTF">2021-03-10T12:10:47Z</dcterms:created>
  <dcterms:modified xsi:type="dcterms:W3CDTF">2025-03-09T17:17:06Z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