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 id="2147483945" r:id="rId2"/>
  </p:sldMasterIdLst>
  <p:notesMasterIdLst>
    <p:notesMasterId r:id="rId19"/>
  </p:notesMasterIdLst>
  <p:handoutMasterIdLst>
    <p:handoutMasterId r:id="rId20"/>
  </p:handoutMasterIdLst>
  <p:sldIdLst>
    <p:sldId id="812" r:id="rId3"/>
    <p:sldId id="268" r:id="rId4"/>
    <p:sldId id="1078" r:id="rId5"/>
    <p:sldId id="270" r:id="rId6"/>
    <p:sldId id="1079" r:id="rId7"/>
    <p:sldId id="1098" r:id="rId8"/>
    <p:sldId id="1080" r:id="rId9"/>
    <p:sldId id="1099" r:id="rId10"/>
    <p:sldId id="1101" r:id="rId11"/>
    <p:sldId id="276" r:id="rId12"/>
    <p:sldId id="1082" r:id="rId13"/>
    <p:sldId id="281" r:id="rId14"/>
    <p:sldId id="284" r:id="rId15"/>
    <p:sldId id="295" r:id="rId16"/>
    <p:sldId id="928" r:id="rId17"/>
    <p:sldId id="884" r:id="rId18"/>
  </p:sldIdLst>
  <p:sldSz cx="9144000" cy="6858000" type="screen4x3"/>
  <p:notesSz cx="7010400" cy="9296400"/>
  <p:defaultTextStyle>
    <a:defPPr>
      <a:defRPr lang="en-US"/>
    </a:defPPr>
    <a:lvl1pPr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1pPr>
    <a:lvl2pPr marL="4572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2pPr>
    <a:lvl3pPr marL="9144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3pPr>
    <a:lvl4pPr marL="13716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4pPr>
    <a:lvl5pPr marL="1828800" algn="ctr" rtl="0" eaLnBrk="0" fontAlgn="base" hangingPunct="0">
      <a:lnSpc>
        <a:spcPct val="90000"/>
      </a:lnSpc>
      <a:spcBef>
        <a:spcPct val="0"/>
      </a:spcBef>
      <a:spcAft>
        <a:spcPct val="0"/>
      </a:spcAft>
      <a:defRPr sz="2400" kern="1200">
        <a:solidFill>
          <a:schemeClr val="tx1"/>
        </a:solidFill>
        <a:latin typeface="Arial" charset="0"/>
        <a:ea typeface="ＭＳ Ｐゴシック" charset="0"/>
        <a:cs typeface="ＭＳ Ｐゴシック" charset="0"/>
      </a:defRPr>
    </a:lvl5pPr>
    <a:lvl6pPr marL="2286000" algn="l" defTabSz="457200" rtl="0" eaLnBrk="1" latinLnBrk="0" hangingPunct="1">
      <a:defRPr sz="2400" kern="1200">
        <a:solidFill>
          <a:schemeClr val="tx1"/>
        </a:solidFill>
        <a:latin typeface="Arial" charset="0"/>
        <a:ea typeface="ＭＳ Ｐゴシック" charset="0"/>
        <a:cs typeface="ＭＳ Ｐゴシック" charset="0"/>
      </a:defRPr>
    </a:lvl6pPr>
    <a:lvl7pPr marL="2743200" algn="l" defTabSz="457200" rtl="0" eaLnBrk="1" latinLnBrk="0" hangingPunct="1">
      <a:defRPr sz="2400" kern="1200">
        <a:solidFill>
          <a:schemeClr val="tx1"/>
        </a:solidFill>
        <a:latin typeface="Arial" charset="0"/>
        <a:ea typeface="ＭＳ Ｐゴシック" charset="0"/>
        <a:cs typeface="ＭＳ Ｐゴシック" charset="0"/>
      </a:defRPr>
    </a:lvl7pPr>
    <a:lvl8pPr marL="3200400" algn="l" defTabSz="457200" rtl="0" eaLnBrk="1" latinLnBrk="0" hangingPunct="1">
      <a:defRPr sz="2400" kern="1200">
        <a:solidFill>
          <a:schemeClr val="tx1"/>
        </a:solidFill>
        <a:latin typeface="Arial" charset="0"/>
        <a:ea typeface="ＭＳ Ｐゴシック" charset="0"/>
        <a:cs typeface="ＭＳ Ｐゴシック" charset="0"/>
      </a:defRPr>
    </a:lvl8pPr>
    <a:lvl9pPr marL="3657600" algn="l" defTabSz="457200" rtl="0" eaLnBrk="1" latinLnBrk="0" hangingPunct="1">
      <a:defRPr sz="2400"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ane Gibbons" initials="JG" lastIdx="12" clrIdx="0"/>
  <p:cmAuthor id="1" name="Rodrigo Floriano" initials="RF" lastIdx="2" clrIdx="1"/>
  <p:cmAuthor id="2" name="Jane Gibbons -X (jagibbon - DEL ORO CONSULTING INC at Cisco)" initials="JG-(-DOCIaC" lastIdx="5" clrIdx="2">
    <p:extLst>
      <p:ext uri="{19B8F6BF-5375-455C-9EA6-DF929625EA0E}">
        <p15:presenceInfo xmlns:p15="http://schemas.microsoft.com/office/powerpoint/2012/main" userId="S-1-5-21-1708537768-1303643608-725345543-200204" providerId="AD"/>
      </p:ext>
    </p:extLst>
  </p:cmAuthor>
  <p:cmAuthor id="3" name="John" initials="J" lastIdx="1" clrIdx="3">
    <p:extLst>
      <p:ext uri="{19B8F6BF-5375-455C-9EA6-DF929625EA0E}">
        <p15:presenceInfo xmlns:p15="http://schemas.microsoft.com/office/powerpoint/2012/main" userId="Joh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4"/>
    <a:srgbClr val="678DC5"/>
    <a:srgbClr val="3E67A4"/>
    <a:srgbClr val="3E8DC5"/>
    <a:srgbClr val="5F5F65"/>
    <a:srgbClr val="7E7E86"/>
    <a:srgbClr val="FFFFFF"/>
    <a:srgbClr val="8E8E9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49" autoAdjust="0"/>
    <p:restoredTop sz="95400" autoAdjust="0"/>
  </p:normalViewPr>
  <p:slideViewPr>
    <p:cSldViewPr snapToGrid="0">
      <p:cViewPr varScale="1">
        <p:scale>
          <a:sx n="111" d="100"/>
          <a:sy n="111" d="100"/>
        </p:scale>
        <p:origin x="1194" y="96"/>
      </p:cViewPr>
      <p:guideLst>
        <p:guide orient="horz" pos="2160"/>
        <p:guide pos="2880"/>
      </p:guideLst>
    </p:cSldViewPr>
  </p:slideViewPr>
  <p:outlineViewPr>
    <p:cViewPr>
      <p:scale>
        <a:sx n="33" d="100"/>
        <a:sy n="33" d="100"/>
      </p:scale>
      <p:origin x="0" y="5022"/>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83" d="100"/>
          <a:sy n="83" d="100"/>
        </p:scale>
        <p:origin x="3036"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commentAuthors" Target="commentAuthor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1"/>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5124" name="Line 13"/>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Tree>
    <p:extLst>
      <p:ext uri="{BB962C8B-B14F-4D97-AF65-F5344CB8AC3E}">
        <p14:creationId xmlns:p14="http://schemas.microsoft.com/office/powerpoint/2010/main" val="21810151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8"/>
          <p:cNvSpPr>
            <a:spLocks noChangeArrowheads="1"/>
          </p:cNvSpPr>
          <p:nvPr/>
        </p:nvSpPr>
        <p:spPr bwMode="auto">
          <a:xfrm>
            <a:off x="6249988" y="8609013"/>
            <a:ext cx="449262"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US"/>
          </a:p>
        </p:txBody>
      </p:sp>
      <p:sp>
        <p:nvSpPr>
          <p:cNvPr id="6147" name="Rectangle 9"/>
          <p:cNvSpPr>
            <a:spLocks noChangeArrowheads="1"/>
          </p:cNvSpPr>
          <p:nvPr/>
        </p:nvSpPr>
        <p:spPr bwMode="auto">
          <a:xfrm>
            <a:off x="57150" y="8785225"/>
            <a:ext cx="2619375" cy="34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667" tIns="50185" rIns="95667" bIns="50185">
            <a:spAutoFit/>
          </a:bodyPr>
          <a:lstStyle/>
          <a:p>
            <a:pPr algn="l" defTabSz="611188">
              <a:lnSpc>
                <a:spcPct val="100000"/>
              </a:lnSpc>
              <a:tabLst>
                <a:tab pos="2387600" algn="l"/>
                <a:tab pos="4830763" algn="l"/>
              </a:tabLst>
            </a:pPr>
            <a:r>
              <a:rPr lang="en-US" sz="800"/>
              <a:t>© 2006, Cisco Systems, Inc. All rights reserved.</a:t>
            </a:r>
          </a:p>
          <a:p>
            <a:pPr algn="l" defTabSz="611188">
              <a:lnSpc>
                <a:spcPct val="100000"/>
              </a:lnSpc>
              <a:tabLst>
                <a:tab pos="2387600" algn="l"/>
                <a:tab pos="4830763" algn="l"/>
              </a:tabLst>
            </a:pPr>
            <a:r>
              <a:rPr lang="en-US" sz="800"/>
              <a:t>Presentation_ID.scr</a:t>
            </a:r>
          </a:p>
        </p:txBody>
      </p:sp>
      <p:sp>
        <p:nvSpPr>
          <p:cNvPr id="6148" name="Line 10"/>
          <p:cNvSpPr>
            <a:spLocks noChangeShapeType="1"/>
          </p:cNvSpPr>
          <p:nvPr/>
        </p:nvSpPr>
        <p:spPr bwMode="auto">
          <a:xfrm>
            <a:off x="152400" y="8799513"/>
            <a:ext cx="6653213"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US"/>
          </a:p>
        </p:txBody>
      </p:sp>
      <p:sp>
        <p:nvSpPr>
          <p:cNvPr id="183307" name="Rectangle 11"/>
          <p:cNvSpPr>
            <a:spLocks noGrp="1" noChangeArrowheads="1"/>
          </p:cNvSpPr>
          <p:nvPr>
            <p:ph type="sldNum" sz="quarter" idx="5"/>
          </p:nvPr>
        </p:nvSpPr>
        <p:spPr bwMode="auto">
          <a:xfrm>
            <a:off x="5929313" y="8680450"/>
            <a:ext cx="812800" cy="287338"/>
          </a:xfrm>
          <a:prstGeom prst="rect">
            <a:avLst/>
          </a:prstGeom>
          <a:noFill/>
          <a:ln w="9525">
            <a:noFill/>
            <a:miter lim="800000"/>
            <a:headEnd/>
            <a:tailEnd/>
          </a:ln>
          <a:effectLst/>
        </p:spPr>
        <p:txBody>
          <a:bodyPr vert="horz" wrap="square" lIns="18819" tIns="0" rIns="18819" bIns="0" numCol="1" anchor="b" anchorCtr="0" compatLnSpc="1">
            <a:prstTxWarp prst="textNoShape">
              <a:avLst/>
            </a:prstTxWarp>
          </a:bodyPr>
          <a:lstStyle>
            <a:lvl1pPr algn="r" defTabSz="903288">
              <a:lnSpc>
                <a:spcPct val="100000"/>
              </a:lnSpc>
              <a:defRPr sz="800" smtClean="0">
                <a:cs typeface="+mn-cs"/>
              </a:defRPr>
            </a:lvl1pPr>
          </a:lstStyle>
          <a:p>
            <a:pPr>
              <a:defRPr/>
            </a:pPr>
            <a:fld id="{F4CE0E46-7F05-B940-8356-5580BE265E49}" type="slidenum">
              <a:rPr lang="en-US"/>
              <a:pPr>
                <a:defRPr/>
              </a:pPr>
              <a:t>‹#›</a:t>
            </a:fld>
            <a:endParaRPr lang="en-US"/>
          </a:p>
        </p:txBody>
      </p:sp>
      <p:sp>
        <p:nvSpPr>
          <p:cNvPr id="6150" name="Rectangle 12"/>
          <p:cNvSpPr>
            <a:spLocks noGrp="1" noRot="1" noChangeAspect="1" noChangeArrowheads="1" noTextEdit="1"/>
          </p:cNvSpPr>
          <p:nvPr>
            <p:ph type="sldImg" idx="2"/>
          </p:nvPr>
        </p:nvSpPr>
        <p:spPr bwMode="auto">
          <a:xfrm>
            <a:off x="873125" y="244475"/>
            <a:ext cx="5321300" cy="39909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183309" name="Rectangle 13"/>
          <p:cNvSpPr>
            <a:spLocks noGrp="1" noChangeArrowheads="1"/>
          </p:cNvSpPr>
          <p:nvPr>
            <p:ph type="body" sz="quarter" idx="3"/>
          </p:nvPr>
        </p:nvSpPr>
        <p:spPr bwMode="auto">
          <a:xfrm>
            <a:off x="768350" y="4378325"/>
            <a:ext cx="5468938" cy="4252913"/>
          </a:xfrm>
          <a:prstGeom prst="rect">
            <a:avLst/>
          </a:prstGeom>
          <a:noFill/>
          <a:ln w="9525">
            <a:noFill/>
            <a:miter lim="800000"/>
            <a:headEnd/>
            <a:tailEnd/>
          </a:ln>
          <a:effectLst/>
        </p:spPr>
        <p:txBody>
          <a:bodyPr vert="horz" wrap="square" lIns="95667" tIns="50185" rIns="95667" bIns="50185" numCol="1" anchor="t" anchorCtr="0" compatLnSpc="1">
            <a:prstTxWarp prst="textNoShape">
              <a:avLst/>
            </a:prstTxWarp>
          </a:bodyPr>
          <a:lstStyle/>
          <a:p>
            <a:pPr lvl="0"/>
            <a:r>
              <a:rPr lang="en-US" noProof="0"/>
              <a:t>Body Text</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26460584"/>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ＭＳ Ｐゴシック" charset="0"/>
        <a:cs typeface="ＭＳ Ｐゴシック" charset="0"/>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1"/>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3288">
              <a:defRPr sz="2400">
                <a:solidFill>
                  <a:schemeClr val="tx1"/>
                </a:solidFill>
                <a:latin typeface="Arial" charset="0"/>
                <a:ea typeface="ＭＳ Ｐゴシック" charset="0"/>
                <a:cs typeface="ＭＳ Ｐゴシック" charset="0"/>
              </a:defRPr>
            </a:lvl1pPr>
            <a:lvl2pPr marL="742950" indent="-285750" defTabSz="903288">
              <a:defRPr sz="2400">
                <a:solidFill>
                  <a:schemeClr val="tx1"/>
                </a:solidFill>
                <a:latin typeface="Arial" charset="0"/>
                <a:ea typeface="ＭＳ Ｐゴシック" charset="0"/>
              </a:defRPr>
            </a:lvl2pPr>
            <a:lvl3pPr marL="1143000" indent="-228600" defTabSz="903288">
              <a:defRPr sz="2400">
                <a:solidFill>
                  <a:schemeClr val="tx1"/>
                </a:solidFill>
                <a:latin typeface="Arial" charset="0"/>
                <a:ea typeface="ＭＳ Ｐゴシック" charset="0"/>
              </a:defRPr>
            </a:lvl3pPr>
            <a:lvl4pPr marL="1600200" indent="-228600" defTabSz="903288">
              <a:defRPr sz="2400">
                <a:solidFill>
                  <a:schemeClr val="tx1"/>
                </a:solidFill>
                <a:latin typeface="Arial" charset="0"/>
                <a:ea typeface="ＭＳ Ｐゴシック" charset="0"/>
              </a:defRPr>
            </a:lvl4pPr>
            <a:lvl5pPr marL="2057400" indent="-228600" defTabSz="903288">
              <a:defRPr sz="2400">
                <a:solidFill>
                  <a:schemeClr val="tx1"/>
                </a:solidFill>
                <a:latin typeface="Arial" charset="0"/>
                <a:ea typeface="ＭＳ Ｐゴシック" charset="0"/>
              </a:defRPr>
            </a:lvl5pPr>
            <a:lvl6pPr marL="25146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6pPr>
            <a:lvl7pPr marL="29718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7pPr>
            <a:lvl8pPr marL="34290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8pPr>
            <a:lvl9pPr marL="3886200" indent="-228600" algn="ctr" defTabSz="903288" eaLnBrk="0" fontAlgn="base" hangingPunct="0">
              <a:lnSpc>
                <a:spcPct val="90000"/>
              </a:lnSpc>
              <a:spcBef>
                <a:spcPct val="0"/>
              </a:spcBef>
              <a:spcAft>
                <a:spcPct val="0"/>
              </a:spcAft>
              <a:defRPr sz="2400">
                <a:solidFill>
                  <a:schemeClr val="tx1"/>
                </a:solidFill>
                <a:latin typeface="Arial" charset="0"/>
                <a:ea typeface="ＭＳ Ｐゴシック" charset="0"/>
              </a:defRPr>
            </a:lvl9pPr>
          </a:lstStyle>
          <a:p>
            <a:fld id="{CD9030C1-C977-B14B-8EB7-BA2B30FCDB63}" type="slidenum">
              <a:rPr lang="en-US" sz="800"/>
              <a:pPr/>
              <a:t>1</a:t>
            </a:fld>
            <a:endParaRPr lang="en-US" sz="800"/>
          </a:p>
        </p:txBody>
      </p:sp>
      <p:sp>
        <p:nvSpPr>
          <p:cNvPr id="8194" name="Rectangle 2"/>
          <p:cNvSpPr>
            <a:spLocks noGrp="1" noRot="1" noChangeAspect="1" noChangeArrowheads="1" noTextEdit="1"/>
          </p:cNvSpPr>
          <p:nvPr>
            <p:ph type="sldImg"/>
          </p:nvPr>
        </p:nvSpPr>
        <p:spPr>
          <a:ln/>
        </p:spPr>
      </p:sp>
      <p:sp>
        <p:nvSpPr>
          <p:cNvPr id="8195" name="Rectangle 3"/>
          <p:cNvSpPr>
            <a:spLocks noGrp="1" noChangeArrowheads="1"/>
          </p:cNvSpPr>
          <p:nvPr>
            <p:ph type="body" idx="1"/>
          </p:nvPr>
        </p:nvSpPr>
        <p:spPr>
          <a:xfrm>
            <a:off x="404813" y="4378325"/>
            <a:ext cx="6121400" cy="425291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en-GB" b="0" dirty="0"/>
          </a:p>
        </p:txBody>
      </p:sp>
    </p:spTree>
    <p:extLst>
      <p:ext uri="{BB962C8B-B14F-4D97-AF65-F5344CB8AC3E}">
        <p14:creationId xmlns:p14="http://schemas.microsoft.com/office/powerpoint/2010/main" val="3397270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17.1: Virtualization and Cloud Computing
17.1.5: Cloud Computing
</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17.1: Virtualization and Cloud Computing
17.1.5: Cloud Computing (Cont.)</a:t>
            </a:r>
          </a:p>
          <a:p>
            <a:r>
              <a:rPr lang="en-US" dirty="0"/>
              <a:t>17.1.6: Avatar
</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208933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17.1: Virtualization and Cloud Computing
17.1.7: Top Threats to Cloud Computing
</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17.1: Virtualization and Cloud Computing
17.1.7: Top Threats to Cloud Computing
</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38219360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17.1: Virtualization and Cloud Computing
17.1.7: Top Threats to Cloud Computing (Cont.)
17.1.8: Check Your Understanding - Virtualization and Cloud Computing</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2619219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17.2: The Domains of Cloud Security
17.2.1: Domains of Cloud Security
</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20597829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17.2: The Domains of Cloud Security
17.2.1: Domains of Cloud Security (Cont.)
</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5122143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17.2: The Domains of Cloud Security
17.2.1: Domains of Cloud Security (Cont.)
</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2940836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17.3: Cloud Infrastructure Security
17.3.2: Cloud Security Responsibilities
</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17.3: Cloud Infrastructure Security
17.3.2: Cloud Security Responsibilities (Cont.)
</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37050819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17.4: Cloud Application Security
17.4.2: Securing Coding Techniques
</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17.4: Cloud Application Security
17.4.5: Integrity Checks
</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17: Cloud Security
17.6: Protecting VMs
17.6.2: Protecting VMs from VM Sprawl Attacks
</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3"/>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6" name="Rectangle 4"/>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
        <p:nvSpPr>
          <p:cNvPr id="7" name="Rectangle 5"/>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lecture 2</a:t>
            </a:r>
          </a:p>
        </p:txBody>
      </p:sp>
      <p:sp>
        <p:nvSpPr>
          <p:cNvPr id="8" name="Rectangle 6"/>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DC7FBAF0-BCF5-8741-945F-3C6763791038}" type="slidenum">
              <a:rPr lang="en-US" sz="1000">
                <a:solidFill>
                  <a:srgbClr val="D3D3D3"/>
                </a:solidFill>
              </a:rPr>
              <a:pPr algn="r" defTabSz="814388">
                <a:lnSpc>
                  <a:spcPct val="100000"/>
                </a:lnSpc>
              </a:pPr>
              <a:t>‹#›</a:t>
            </a:fld>
            <a:endParaRPr lang="en-US" sz="1000">
              <a:solidFill>
                <a:srgbClr val="D3D3D3"/>
              </a:solidFill>
            </a:endParaRPr>
          </a:p>
        </p:txBody>
      </p:sp>
      <p:sp>
        <p:nvSpPr>
          <p:cNvPr id="1290247" name="Rectangle 7"/>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1290248" name="Rectangle 8"/>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3854027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5638" y="702293"/>
            <a:ext cx="8145462" cy="838200"/>
          </a:xfrm>
        </p:spPr>
        <p:txBody>
          <a:bodyPr/>
          <a:lstStyle/>
          <a:p>
            <a:r>
              <a:rPr lang="en-US"/>
              <a:t>Click to edit Master title style</a:t>
            </a:r>
          </a:p>
        </p:txBody>
      </p:sp>
      <p:sp>
        <p:nvSpPr>
          <p:cNvPr id="3" name="Content Placeholder 2"/>
          <p:cNvSpPr>
            <a:spLocks noGrp="1"/>
          </p:cNvSpPr>
          <p:nvPr>
            <p:ph idx="1"/>
          </p:nvPr>
        </p:nvSpPr>
        <p:spPr>
          <a:xfrm>
            <a:off x="655638" y="1687390"/>
            <a:ext cx="7940675" cy="4720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0975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78115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8947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027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38836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4858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4995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291901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7525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7663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55638" y="798513"/>
            <a:ext cx="8145462" cy="838200"/>
          </a:xfrm>
        </p:spPr>
        <p:txBody>
          <a:bodyPr/>
          <a:lstStyle/>
          <a:p>
            <a:r>
              <a:rPr lang="en-US"/>
              <a:t>Click to edit Master title style</a:t>
            </a:r>
          </a:p>
        </p:txBody>
      </p:sp>
      <p:sp>
        <p:nvSpPr>
          <p:cNvPr id="3" name="Table Placeholder 2"/>
          <p:cNvSpPr>
            <a:spLocks noGrp="1"/>
          </p:cNvSpPr>
          <p:nvPr>
            <p:ph type="tbl" idx="1"/>
          </p:nvPr>
        </p:nvSpPr>
        <p:spPr>
          <a:xfrm>
            <a:off x="655638" y="2014538"/>
            <a:ext cx="7940675" cy="3571875"/>
          </a:xfrm>
        </p:spPr>
        <p:txBody>
          <a:bodyPr/>
          <a:lstStyle/>
          <a:p>
            <a:pPr lvl="0"/>
            <a:endParaRPr lang="en-US" noProof="0" dirty="0"/>
          </a:p>
        </p:txBody>
      </p:sp>
    </p:spTree>
    <p:extLst>
      <p:ext uri="{BB962C8B-B14F-4D97-AF65-F5344CB8AC3E}">
        <p14:creationId xmlns:p14="http://schemas.microsoft.com/office/powerpoint/2010/main" val="39697481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278"/>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6" name="Rectangle 279"/>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
        <p:nvSpPr>
          <p:cNvPr id="7" name="Rectangle 280"/>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8" name="Rectangle 281"/>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7F1BC4EF-034A-F647-AA58-B71D58802FDB}" type="slidenum">
              <a:rPr lang="en-US" sz="1000">
                <a:solidFill>
                  <a:srgbClr val="D3D3D3"/>
                </a:solidFill>
              </a:rPr>
              <a:pPr algn="r" defTabSz="814388">
                <a:lnSpc>
                  <a:spcPct val="100000"/>
                </a:lnSpc>
              </a:pPr>
              <a:t>‹#›</a:t>
            </a:fld>
            <a:endParaRPr lang="en-US" sz="1000">
              <a:solidFill>
                <a:srgbClr val="D3D3D3"/>
              </a:solidFill>
            </a:endParaRPr>
          </a:p>
        </p:txBody>
      </p:sp>
      <p:sp>
        <p:nvSpPr>
          <p:cNvPr id="369873" name="Rectangle 209"/>
          <p:cNvSpPr>
            <a:spLocks noGrp="1" noChangeArrowheads="1"/>
          </p:cNvSpPr>
          <p:nvPr>
            <p:ph type="ctrTitle"/>
          </p:nvPr>
        </p:nvSpPr>
        <p:spPr bwMode="white">
          <a:xfrm>
            <a:off x="311150" y="2671763"/>
            <a:ext cx="3768725" cy="830262"/>
          </a:xfrm>
          <a:ln/>
        </p:spPr>
        <p:txBody>
          <a:bodyPr anchor="ctr"/>
          <a:lstStyle>
            <a:lvl1pPr>
              <a:defRPr sz="3000" b="0">
                <a:solidFill>
                  <a:srgbClr val="FFFFFF"/>
                </a:solidFill>
              </a:defRPr>
            </a:lvl1pPr>
          </a:lstStyle>
          <a:p>
            <a:r>
              <a:rPr lang="en-US"/>
              <a:t>Click to edit Master title style</a:t>
            </a:r>
          </a:p>
        </p:txBody>
      </p:sp>
      <p:sp>
        <p:nvSpPr>
          <p:cNvPr id="369874" name="Rectangle 210"/>
          <p:cNvSpPr>
            <a:spLocks noGrp="1" noChangeArrowheads="1"/>
          </p:cNvSpPr>
          <p:nvPr>
            <p:ph type="subTitle" idx="1" hasCustomPrompt="1"/>
          </p:nvPr>
        </p:nvSpPr>
        <p:spPr>
          <a:xfrm>
            <a:off x="311150" y="4672013"/>
            <a:ext cx="4103688" cy="658812"/>
          </a:xfrm>
          <a:ln/>
        </p:spPr>
        <p:txBody>
          <a:bodyPr/>
          <a:lstStyle>
            <a:lvl1pPr marL="0" indent="0">
              <a:lnSpc>
                <a:spcPct val="90000"/>
              </a:lnSpc>
              <a:buFont typeface="Wingdings" pitchFamily="2" charset="2"/>
              <a:buNone/>
              <a:defRPr sz="2000" b="1">
                <a:solidFill>
                  <a:schemeClr val="bg2"/>
                </a:solidFill>
              </a:defRPr>
            </a:lvl1pPr>
          </a:lstStyle>
          <a:p>
            <a:r>
              <a:rPr lang="en-US" dirty="0">
                <a:latin typeface="Arial" charset="0"/>
              </a:rPr>
              <a:t>Cybersecurity Essentials v1.0</a:t>
            </a:r>
            <a:endParaRPr lang="en-US" dirty="0"/>
          </a:p>
        </p:txBody>
      </p:sp>
    </p:spTree>
    <p:extLst>
      <p:ext uri="{BB962C8B-B14F-4D97-AF65-F5344CB8AC3E}">
        <p14:creationId xmlns:p14="http://schemas.microsoft.com/office/powerpoint/2010/main" val="884885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610473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3228517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55638" y="2014538"/>
            <a:ext cx="3894137"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02175" y="2014538"/>
            <a:ext cx="3894138" cy="3571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492319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4373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640848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85695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542533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374911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986291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5925" y="798513"/>
            <a:ext cx="2035175" cy="47879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55638" y="798513"/>
            <a:ext cx="5957887" cy="4787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16079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cSld name="Bullet">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239713" y="914400"/>
            <a:ext cx="8578850" cy="5394960"/>
          </a:xfrm>
        </p:spPr>
        <p:txBody>
          <a:bodyPr/>
          <a:lstStyle>
            <a:lvl1pPr>
              <a:lnSpc>
                <a:spcPct val="95000"/>
              </a:lnSpc>
              <a:spcBef>
                <a:spcPts val="1480"/>
              </a:spcBef>
              <a:defRPr sz="2200">
                <a:solidFill>
                  <a:srgbClr val="000000"/>
                </a:solidFill>
                <a:latin typeface="+mj-lt"/>
              </a:defRPr>
            </a:lvl1pPr>
            <a:lvl2pPr>
              <a:lnSpc>
                <a:spcPct val="95000"/>
              </a:lnSpc>
              <a:spcBef>
                <a:spcPts val="600"/>
              </a:spcBef>
              <a:defRPr>
                <a:solidFill>
                  <a:srgbClr val="000000"/>
                </a:solidFill>
                <a:latin typeface="+mj-lt"/>
              </a:defRPr>
            </a:lvl2pPr>
            <a:lvl3pPr>
              <a:defRPr>
                <a:solidFill>
                  <a:srgbClr val="000000"/>
                </a:solidFill>
                <a:latin typeface="+mj-lt"/>
              </a:defRPr>
            </a:lvl3pPr>
            <a:lvl4pPr>
              <a:defRPr>
                <a:solidFill>
                  <a:srgbClr val="000000"/>
                </a:solidFill>
                <a:latin typeface="+mj-lt"/>
              </a:defRPr>
            </a:lvl4pPr>
            <a:lvl5pPr>
              <a:defRPr>
                <a:solidFill>
                  <a:srgbClr val="000000"/>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2"/>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545606873"/>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name="CHUNK">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0" y="365760"/>
            <a:ext cx="9144000" cy="1219200"/>
          </a:xfrm>
          <a:prstGeom prst="rect">
            <a:avLst/>
          </a:prstGeom>
          <a:noFill/>
          <a:ln/>
        </p:spPr>
        <p:txBody>
          <a:bodyPr wrap="square" rtlCol="0"/>
          <a:lstStyle>
            <a:lvl1pPr marL="0" indent="0">
              <a:buNone/>
              <a:defRPr lang="en-US" sz="2200" dirty="0">
                <a:solidFill>
                  <a:srgbClr val="024C69"/>
                </a:solidFill>
                <a:latin typeface="Arial" pitchFamily="34" charset="0"/>
                <a:ea typeface="Arial" pitchFamily="34" charset="-122"/>
                <a:cs typeface="Arial" pitchFamily="34" charset="-120"/>
              </a:defRPr>
            </a:lvl1pPr>
          </a:lstStyle>
          <a:p>
            <a:pPr marL="0" indent="0">
              <a:buNone/>
            </a:pPr>
            <a:r>
              <a:rPr lang="en-US" sz="2200" dirty="0">
                <a:solidFill>
                  <a:srgbClr val="024C69"/>
                </a:solidFill>
                <a:latin typeface="Arial" pitchFamily="34" charset="0"/>
                <a:ea typeface="Arial" pitchFamily="34" charset="-122"/>
                <a:cs typeface="Arial" pitchFamily="34" charset="-120"/>
              </a:rPr>
              <a:t>(custom placeholder text!)</a:t>
            </a:r>
            <a:endParaRPr lang="en-US" sz="2200" dirty="0"/>
          </a:p>
        </p:txBody>
      </p:sp>
      <p:sp>
        <p:nvSpPr>
          <p:cNvPr id="3" name="Text 0"/>
          <p:cNvSpPr>
            <a:spLocks noGrp="1"/>
          </p:cNvSpPr>
          <p:nvPr>
            <p:ph type="body" idx="101" hasCustomPrompt="1"/>
          </p:nvPr>
        </p:nvSpPr>
        <p:spPr>
          <a:xfrm>
            <a:off x="0" y="0"/>
            <a:ext cx="9144000" cy="365760"/>
          </a:xfrm>
          <a:prstGeom prst="rect">
            <a:avLst/>
          </a:prstGeom>
          <a:noFill/>
          <a:ln/>
        </p:spPr>
        <p:txBody>
          <a:bodyPr wrap="square" rtlCol="0"/>
          <a:lstStyle>
            <a:lvl1pPr marL="0" indent="0">
              <a:buNone/>
              <a:defRPr lang="en-US" sz="1600" dirty="0">
                <a:solidFill>
                  <a:srgbClr val="024C69"/>
                </a:solidFill>
                <a:latin typeface="Arial" pitchFamily="34" charset="0"/>
                <a:ea typeface="Arial" pitchFamily="34" charset="-122"/>
                <a:cs typeface="Arial" pitchFamily="34" charset="-120"/>
              </a:defRPr>
            </a:lvl1pPr>
          </a:lstStyle>
          <a:p>
            <a:pPr marL="0" indent="0">
              <a:buNone/>
            </a:pPr>
            <a:r>
              <a:rPr lang="en-US" sz="1600" dirty="0">
                <a:solidFill>
                  <a:srgbClr val="024C69"/>
                </a:solidFill>
                <a:latin typeface="Arial" pitchFamily="34" charset="0"/>
                <a:ea typeface="Arial" pitchFamily="34" charset="-122"/>
                <a:cs typeface="Arial" pitchFamily="34" charset="-120"/>
              </a:rPr>
              <a:t>(custom placeholder text!)</a:t>
            </a:r>
            <a:endParaRPr lang="en-US" sz="1600" dirty="0"/>
          </a:p>
        </p:txBody>
      </p:sp>
      <p:sp>
        <p:nvSpPr>
          <p:cNvPr id="4" name="Text 0"/>
          <p:cNvSpPr/>
          <p:nvPr/>
        </p:nvSpPr>
        <p:spPr>
          <a:xfrm>
            <a:off x="914400" y="6172200"/>
            <a:ext cx="7772400" cy="304800"/>
          </a:xfrm>
          <a:prstGeom prst="rect">
            <a:avLst/>
          </a:prstGeom>
          <a:noFill/>
          <a:ln/>
        </p:spPr>
        <p:txBody>
          <a:bodyPr wrap="square" rtlCol="0" anchor="t">
            <a:normAutofit/>
          </a:bodyPr>
          <a:lstStyle/>
          <a:p>
            <a:pPr algn="r"/>
            <a:r>
              <a:rPr lang="en-US" sz="600" dirty="0">
                <a:solidFill>
                  <a:srgbClr val="D9D9D9"/>
                </a:solidFill>
              </a:rPr>
              <a:t>© 2020  Cisco and/or its affiliates. All rights reserved.   Cisco Confidential</a:t>
            </a:r>
            <a:endParaRPr lang="en-US" sz="600" dirty="0"/>
          </a:p>
        </p:txBody>
      </p:sp>
      <p:pic>
        <p:nvPicPr>
          <p:cNvPr id="5" name="Image 0" descr="/Users/malashah/Desktop/Cisco/netacad-vudu/src/pptx/assets/Cisco_logo_sm.png"/>
          <p:cNvPicPr>
            <a:picLocks noChangeAspect="1"/>
          </p:cNvPicPr>
          <p:nvPr/>
        </p:nvPicPr>
        <p:blipFill>
          <a:blip r:embed="rId2"/>
          <a:stretch>
            <a:fillRect/>
          </a:stretch>
        </p:blipFill>
        <p:spPr>
          <a:xfrm>
            <a:off x="457200" y="6172200"/>
            <a:ext cx="365760" cy="243840"/>
          </a:xfrm>
          <a:prstGeom prst="rect">
            <a:avLst/>
          </a:prstGeom>
        </p:spPr>
      </p:pic>
      <p:sp>
        <p:nvSpPr>
          <p:cNvPr id="25" name="Slide Number Placeholder 0"/>
          <p:cNvSpPr>
            <a:spLocks noGrp="1"/>
          </p:cNvSpPr>
          <p:nvPr>
            <p:ph type="sldNum" sz="quarter" idx="4294967295"/>
          </p:nvPr>
        </p:nvSpPr>
        <p:spPr>
          <a:xfrm>
            <a:off x="8686800" y="6172200"/>
            <a:ext cx="457200" cy="3048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3648670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JP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55638" y="798513"/>
            <a:ext cx="8145462"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1027" name="Rectangle 4"/>
          <p:cNvSpPr>
            <a:spLocks noChangeArrowheads="1"/>
          </p:cNvSpPr>
          <p:nvPr/>
        </p:nvSpPr>
        <p:spPr bwMode="auto">
          <a:xfrm>
            <a:off x="193675" y="6562725"/>
            <a:ext cx="962025"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dirty="0">
                <a:solidFill>
                  <a:srgbClr val="D3D3D3"/>
                </a:solidFill>
              </a:rPr>
              <a:t>ITE PC v4.1</a:t>
            </a:r>
          </a:p>
          <a:p>
            <a:pPr algn="l" defTabSz="814388">
              <a:lnSpc>
                <a:spcPct val="100000"/>
              </a:lnSpc>
            </a:pPr>
            <a:r>
              <a:rPr lang="en-US" sz="700" dirty="0">
                <a:solidFill>
                  <a:srgbClr val="D3D3D3"/>
                </a:solidFill>
              </a:rPr>
              <a:t>lecture 2</a:t>
            </a:r>
          </a:p>
        </p:txBody>
      </p:sp>
      <p:sp>
        <p:nvSpPr>
          <p:cNvPr id="1028" name="Rectangle 5"/>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28856D66-2D7E-BA44-8BF8-F720D8CAD36C}" type="slidenum">
              <a:rPr lang="en-US" sz="1000">
                <a:solidFill>
                  <a:srgbClr val="D3D3D3"/>
                </a:solidFill>
              </a:rPr>
              <a:pPr algn="r" defTabSz="814388">
                <a:lnSpc>
                  <a:spcPct val="100000"/>
                </a:lnSpc>
              </a:pPr>
              <a:t>‹#›</a:t>
            </a:fld>
            <a:endParaRPr lang="en-US" sz="1000">
              <a:solidFill>
                <a:srgbClr val="D3D3D3"/>
              </a:solidFill>
            </a:endParaRPr>
          </a:p>
        </p:txBody>
      </p:sp>
      <p:sp>
        <p:nvSpPr>
          <p:cNvPr id="1029" name="Rectangle 6"/>
          <p:cNvSpPr>
            <a:spLocks noGrp="1" noChangeArrowheads="1"/>
          </p:cNvSpPr>
          <p:nvPr>
            <p:ph type="body" idx="1"/>
          </p:nvPr>
        </p:nvSpPr>
        <p:spPr bwMode="auto">
          <a:xfrm>
            <a:off x="636398" y="2078328"/>
            <a:ext cx="7940675" cy="3950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a:t>Body Text</a:t>
            </a:r>
          </a:p>
          <a:p>
            <a:pPr lvl="1"/>
            <a:r>
              <a:rPr lang="en-US"/>
              <a:t>Second Level</a:t>
            </a:r>
          </a:p>
          <a:p>
            <a:pPr lvl="2"/>
            <a:r>
              <a:rPr lang="en-US"/>
              <a:t>Third Level</a:t>
            </a:r>
          </a:p>
          <a:p>
            <a:pPr lvl="3"/>
            <a:r>
              <a:rPr lang="en-US"/>
              <a:t>Fourth Level</a:t>
            </a:r>
          </a:p>
          <a:p>
            <a:pPr lvl="4"/>
            <a:r>
              <a:rPr lang="en-US"/>
              <a:t>Fifth Level</a:t>
            </a:r>
          </a:p>
        </p:txBody>
      </p:sp>
      <p:sp>
        <p:nvSpPr>
          <p:cNvPr id="1031" name="Rectangle 8"/>
          <p:cNvSpPr>
            <a:spLocks noChangeArrowheads="1"/>
          </p:cNvSpPr>
          <p:nvPr/>
        </p:nvSpPr>
        <p:spPr bwMode="auto">
          <a:xfrm>
            <a:off x="4498975" y="6670675"/>
            <a:ext cx="2347913"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2007 – 2010, Cisco Systems, Inc. All rights reserved.</a:t>
            </a:r>
          </a:p>
        </p:txBody>
      </p:sp>
      <p:sp>
        <p:nvSpPr>
          <p:cNvPr id="1032" name="Rectangle 9"/>
          <p:cNvSpPr>
            <a:spLocks noChangeArrowheads="1"/>
          </p:cNvSpPr>
          <p:nvPr/>
        </p:nvSpPr>
        <p:spPr bwMode="auto">
          <a:xfrm>
            <a:off x="7123113" y="6672263"/>
            <a:ext cx="6508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Public</a:t>
            </a:r>
          </a:p>
        </p:txBody>
      </p:sp>
    </p:spTree>
  </p:cSld>
  <p:clrMap bg1="lt1" tx1="dk1" bg2="lt2" tx2="dk2" accent1="accent1" accent2="accent2" accent3="accent3" accent4="accent4" accent5="accent5" accent6="accent6" hlink="hlink" folHlink="folHlink"/>
  <p:sldLayoutIdLst>
    <p:sldLayoutId id="2147484055"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fontAlgn="base">
        <a:lnSpc>
          <a:spcPct val="90000"/>
        </a:lnSpc>
        <a:spcBef>
          <a:spcPct val="0"/>
        </a:spcBef>
        <a:spcAft>
          <a:spcPct val="0"/>
        </a:spcAft>
        <a:defRPr sz="3200" b="1">
          <a:solidFill>
            <a:srgbClr val="708CA1"/>
          </a:solidFill>
          <a:latin typeface="Arial" charset="0"/>
        </a:defRPr>
      </a:lvl6pPr>
      <a:lvl7pPr marL="914400" algn="l" defTabSz="814388" rtl="0" fontAlgn="base">
        <a:lnSpc>
          <a:spcPct val="90000"/>
        </a:lnSpc>
        <a:spcBef>
          <a:spcPct val="0"/>
        </a:spcBef>
        <a:spcAft>
          <a:spcPct val="0"/>
        </a:spcAft>
        <a:defRPr sz="3200" b="1">
          <a:solidFill>
            <a:srgbClr val="708CA1"/>
          </a:solidFill>
          <a:latin typeface="Arial" charset="0"/>
        </a:defRPr>
      </a:lvl7pPr>
      <a:lvl8pPr marL="1371600" algn="l" defTabSz="814388" rtl="0" fontAlgn="base">
        <a:lnSpc>
          <a:spcPct val="90000"/>
        </a:lnSpc>
        <a:spcBef>
          <a:spcPct val="0"/>
        </a:spcBef>
        <a:spcAft>
          <a:spcPct val="0"/>
        </a:spcAft>
        <a:defRPr sz="3200" b="1">
          <a:solidFill>
            <a:srgbClr val="708CA1"/>
          </a:solidFill>
          <a:latin typeface="Arial" charset="0"/>
        </a:defRPr>
      </a:lvl8pPr>
      <a:lvl9pPr marL="1828800" algn="l" defTabSz="814388" rtl="0" fontAlgn="base">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0" fontAlgn="base" hangingPunct="0">
        <a:lnSpc>
          <a:spcPct val="95000"/>
        </a:lnSpc>
        <a:spcBef>
          <a:spcPct val="35000"/>
        </a:spcBef>
        <a:spcAft>
          <a:spcPct val="0"/>
        </a:spcAft>
        <a:buClr>
          <a:srgbClr val="708CA1"/>
        </a:buClr>
        <a:defRPr sz="2000">
          <a:solidFill>
            <a:schemeClr val="tx1"/>
          </a:solidFill>
          <a:latin typeface="+mn-lt"/>
        </a:defRPr>
      </a:lvl6pPr>
      <a:lvl7pPr marL="2519363" algn="l" defTabSz="814388" rtl="0" eaLnBrk="0" fontAlgn="base" hangingPunct="0">
        <a:lnSpc>
          <a:spcPct val="95000"/>
        </a:lnSpc>
        <a:spcBef>
          <a:spcPct val="35000"/>
        </a:spcBef>
        <a:spcAft>
          <a:spcPct val="0"/>
        </a:spcAft>
        <a:buClr>
          <a:srgbClr val="708CA1"/>
        </a:buClr>
        <a:defRPr sz="2000">
          <a:solidFill>
            <a:schemeClr val="tx1"/>
          </a:solidFill>
          <a:latin typeface="+mn-lt"/>
        </a:defRPr>
      </a:lvl7pPr>
      <a:lvl8pPr marL="2976563" algn="l" defTabSz="814388" rtl="0" eaLnBrk="0" fontAlgn="base" hangingPunct="0">
        <a:lnSpc>
          <a:spcPct val="95000"/>
        </a:lnSpc>
        <a:spcBef>
          <a:spcPct val="35000"/>
        </a:spcBef>
        <a:spcAft>
          <a:spcPct val="0"/>
        </a:spcAft>
        <a:buClr>
          <a:srgbClr val="708CA1"/>
        </a:buClr>
        <a:defRPr sz="2000">
          <a:solidFill>
            <a:schemeClr val="tx1"/>
          </a:solidFill>
          <a:latin typeface="+mn-lt"/>
        </a:defRPr>
      </a:lvl8pPr>
      <a:lvl9pPr marL="3433763" algn="l" defTabSz="814388" rtl="0" eaLnBrk="0" fontAlgn="base" hangingPunct="0">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3074" name="Rectangle 6146"/>
          <p:cNvSpPr>
            <a:spLocks noGrp="1" noChangeArrowheads="1"/>
          </p:cNvSpPr>
          <p:nvPr>
            <p:ph type="title"/>
          </p:nvPr>
        </p:nvSpPr>
        <p:spPr bwMode="auto">
          <a:xfrm>
            <a:off x="193868" y="394392"/>
            <a:ext cx="8772157"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b" anchorCtr="0" compatLnSpc="1">
            <a:prstTxWarp prst="textNoShape">
              <a:avLst/>
            </a:prstTxWarp>
          </a:bodyPr>
          <a:lstStyle/>
          <a:p>
            <a:pPr lvl="0"/>
            <a:r>
              <a:rPr lang="en-US"/>
              <a:t>Slide Title</a:t>
            </a:r>
          </a:p>
        </p:txBody>
      </p:sp>
      <p:sp>
        <p:nvSpPr>
          <p:cNvPr id="3075" name="Rectangle 6281"/>
          <p:cNvSpPr>
            <a:spLocks noChangeArrowheads="1"/>
          </p:cNvSpPr>
          <p:nvPr/>
        </p:nvSpPr>
        <p:spPr bwMode="auto">
          <a:xfrm>
            <a:off x="193675" y="6672263"/>
            <a:ext cx="9620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124" tIns="41061" rIns="82124" bIns="41061" anchor="b">
            <a:spAutoFit/>
          </a:bodyPr>
          <a:lstStyle/>
          <a:p>
            <a:pPr algn="l" defTabSz="814388">
              <a:lnSpc>
                <a:spcPct val="100000"/>
              </a:lnSpc>
            </a:pPr>
            <a:r>
              <a:rPr lang="en-US" sz="700">
                <a:solidFill>
                  <a:srgbClr val="D3D3D3"/>
                </a:solidFill>
              </a:rPr>
              <a:t>Presentation_ID</a:t>
            </a:r>
          </a:p>
        </p:txBody>
      </p:sp>
      <p:sp>
        <p:nvSpPr>
          <p:cNvPr id="3076" name="Rectangle 6282"/>
          <p:cNvSpPr>
            <a:spLocks noChangeArrowheads="1"/>
          </p:cNvSpPr>
          <p:nvPr/>
        </p:nvSpPr>
        <p:spPr bwMode="auto">
          <a:xfrm>
            <a:off x="8596313" y="6626225"/>
            <a:ext cx="320675" cy="23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fld id="{6084AB3D-AE30-934E-B0BC-A74C2CCEE444}" type="slidenum">
              <a:rPr lang="en-US" sz="1000">
                <a:solidFill>
                  <a:srgbClr val="D3D3D3"/>
                </a:solidFill>
              </a:rPr>
              <a:pPr algn="r" defTabSz="814388">
                <a:lnSpc>
                  <a:spcPct val="100000"/>
                </a:lnSpc>
              </a:pPr>
              <a:t>‹#›</a:t>
            </a:fld>
            <a:endParaRPr lang="en-US" sz="1000">
              <a:solidFill>
                <a:srgbClr val="D3D3D3"/>
              </a:solidFill>
            </a:endParaRPr>
          </a:p>
        </p:txBody>
      </p:sp>
      <p:sp>
        <p:nvSpPr>
          <p:cNvPr id="3077" name="Rectangle 6284"/>
          <p:cNvSpPr>
            <a:spLocks noGrp="1" noChangeArrowheads="1"/>
          </p:cNvSpPr>
          <p:nvPr>
            <p:ph type="body" idx="1"/>
          </p:nvPr>
        </p:nvSpPr>
        <p:spPr bwMode="auto">
          <a:xfrm>
            <a:off x="213109" y="1539502"/>
            <a:ext cx="8733677" cy="4926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82124" tIns="41061" rIns="82124" bIns="41061" numCol="1" anchor="t" anchorCtr="0" compatLnSpc="1">
            <a:prstTxWarp prst="textNoShape">
              <a:avLst/>
            </a:prstTxWarp>
          </a:bodyPr>
          <a:lstStyle/>
          <a:p>
            <a:pPr lvl="0"/>
            <a:r>
              <a:rPr lang="en-US" dirty="0"/>
              <a:t>Body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78" name="Rectangle 6312"/>
          <p:cNvSpPr>
            <a:spLocks noChangeArrowheads="1"/>
          </p:cNvSpPr>
          <p:nvPr/>
        </p:nvSpPr>
        <p:spPr bwMode="auto">
          <a:xfrm>
            <a:off x="4498975" y="6672263"/>
            <a:ext cx="202247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nchorCtr="1">
            <a:spAutoFit/>
          </a:bodyPr>
          <a:lstStyle/>
          <a:p>
            <a:pPr algn="l" defTabSz="814388">
              <a:lnSpc>
                <a:spcPct val="100000"/>
              </a:lnSpc>
            </a:pPr>
            <a:r>
              <a:rPr lang="en-US" sz="700">
                <a:solidFill>
                  <a:srgbClr val="D3D3D3"/>
                </a:solidFill>
              </a:rPr>
              <a:t>© 2008 Cisco Systems, Inc. All rights reserved.</a:t>
            </a:r>
          </a:p>
        </p:txBody>
      </p:sp>
      <p:sp>
        <p:nvSpPr>
          <p:cNvPr id="3079" name="Rectangle 6313"/>
          <p:cNvSpPr>
            <a:spLocks noChangeArrowheads="1"/>
          </p:cNvSpPr>
          <p:nvPr/>
        </p:nvSpPr>
        <p:spPr bwMode="auto">
          <a:xfrm>
            <a:off x="6896100" y="6672263"/>
            <a:ext cx="8778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b">
            <a:spAutoFit/>
          </a:bodyPr>
          <a:lstStyle/>
          <a:p>
            <a:pPr algn="r" defTabSz="814388">
              <a:lnSpc>
                <a:spcPct val="100000"/>
              </a:lnSpc>
            </a:pPr>
            <a:r>
              <a:rPr lang="en-US" sz="700">
                <a:solidFill>
                  <a:srgbClr val="D3D3D3"/>
                </a:solidFill>
              </a:rPr>
              <a:t>Cisco Confidential</a:t>
            </a:r>
          </a:p>
        </p:txBody>
      </p:sp>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 id="2147484057" r:id="rId12"/>
    <p:sldLayoutId id="2147484058" r:id="rId13"/>
  </p:sldLayoutIdLst>
  <p:txStyles>
    <p:titleStyle>
      <a:lvl1pPr algn="l" defTabSz="814388" rtl="0" eaLnBrk="0" fontAlgn="base" hangingPunct="0">
        <a:lnSpc>
          <a:spcPct val="90000"/>
        </a:lnSpc>
        <a:spcBef>
          <a:spcPct val="0"/>
        </a:spcBef>
        <a:spcAft>
          <a:spcPct val="0"/>
        </a:spcAft>
        <a:defRPr sz="3200" b="1">
          <a:solidFill>
            <a:srgbClr val="708CA1"/>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p:titleStyle>
    <p:bodyStyle>
      <a:lvl1pPr marL="236538" indent="-236538" algn="l" defTabSz="814388" rtl="0" eaLnBrk="0" fontAlgn="base" hangingPunct="0">
        <a:lnSpc>
          <a:spcPct val="95000"/>
        </a:lnSpc>
        <a:spcBef>
          <a:spcPct val="50000"/>
        </a:spcBef>
        <a:spcAft>
          <a:spcPct val="0"/>
        </a:spcAft>
        <a:buClr>
          <a:srgbClr val="708CA1"/>
        </a:buClr>
        <a:buFont typeface="Wingdings" charset="0"/>
        <a:buChar char="§"/>
        <a:defRPr sz="2400">
          <a:solidFill>
            <a:schemeClr val="tx1"/>
          </a:solidFill>
          <a:latin typeface="+mn-lt"/>
          <a:ea typeface="ＭＳ Ｐゴシック" charset="0"/>
          <a:cs typeface="ＭＳ Ｐゴシック" charset="0"/>
        </a:defRPr>
      </a:lvl1pPr>
      <a:lvl2pPr marL="57467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2pPr>
      <a:lvl3pPr marL="914400"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3pPr>
      <a:lvl4pPr marL="1254125" indent="117475"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4pPr>
      <a:lvl5pPr marL="1604963" indent="223838" algn="l" defTabSz="814388" rtl="0" eaLnBrk="0" fontAlgn="base" hangingPunct="0">
        <a:lnSpc>
          <a:spcPct val="95000"/>
        </a:lnSpc>
        <a:spcBef>
          <a:spcPct val="35000"/>
        </a:spcBef>
        <a:spcAft>
          <a:spcPct val="0"/>
        </a:spcAft>
        <a:buClr>
          <a:srgbClr val="708CA1"/>
        </a:buClr>
        <a:defRPr sz="2000">
          <a:solidFill>
            <a:schemeClr val="tx1"/>
          </a:solidFill>
          <a:latin typeface="+mn-lt"/>
          <a:ea typeface="ＭＳ Ｐゴシック" charset="0"/>
        </a:defRPr>
      </a:lvl5pPr>
      <a:lvl6pPr marL="2062163" algn="l" defTabSz="814388" rtl="0" eaLnBrk="1" fontAlgn="base" hangingPunct="1">
        <a:lnSpc>
          <a:spcPct val="95000"/>
        </a:lnSpc>
        <a:spcBef>
          <a:spcPct val="35000"/>
        </a:spcBef>
        <a:spcAft>
          <a:spcPct val="0"/>
        </a:spcAft>
        <a:buClr>
          <a:srgbClr val="708CA1"/>
        </a:buClr>
        <a:defRPr sz="2000">
          <a:solidFill>
            <a:schemeClr val="tx1"/>
          </a:solidFill>
          <a:latin typeface="+mn-lt"/>
        </a:defRPr>
      </a:lvl6pPr>
      <a:lvl7pPr marL="2519363" algn="l" defTabSz="814388" rtl="0" eaLnBrk="1" fontAlgn="base" hangingPunct="1">
        <a:lnSpc>
          <a:spcPct val="95000"/>
        </a:lnSpc>
        <a:spcBef>
          <a:spcPct val="35000"/>
        </a:spcBef>
        <a:spcAft>
          <a:spcPct val="0"/>
        </a:spcAft>
        <a:buClr>
          <a:srgbClr val="708CA1"/>
        </a:buClr>
        <a:defRPr sz="2000">
          <a:solidFill>
            <a:schemeClr val="tx1"/>
          </a:solidFill>
          <a:latin typeface="+mn-lt"/>
        </a:defRPr>
      </a:lvl7pPr>
      <a:lvl8pPr marL="2976563" algn="l" defTabSz="814388" rtl="0" eaLnBrk="1" fontAlgn="base" hangingPunct="1">
        <a:lnSpc>
          <a:spcPct val="95000"/>
        </a:lnSpc>
        <a:spcBef>
          <a:spcPct val="35000"/>
        </a:spcBef>
        <a:spcAft>
          <a:spcPct val="0"/>
        </a:spcAft>
        <a:buClr>
          <a:srgbClr val="708CA1"/>
        </a:buClr>
        <a:defRPr sz="2000">
          <a:solidFill>
            <a:schemeClr val="tx1"/>
          </a:solidFill>
          <a:latin typeface="+mn-lt"/>
        </a:defRPr>
      </a:lvl8pPr>
      <a:lvl9pPr marL="3433763" algn="l" defTabSz="814388" rtl="0" eaLnBrk="1" fontAlgn="base" hangingPunct="1">
        <a:lnSpc>
          <a:spcPct val="95000"/>
        </a:lnSpc>
        <a:spcBef>
          <a:spcPct val="35000"/>
        </a:spcBef>
        <a:spcAft>
          <a:spcPct val="0"/>
        </a:spcAft>
        <a:buClr>
          <a:srgbClr val="708CA1"/>
        </a:buCl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hyperlink" Target="http://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9" name="Rectangle 2"/>
          <p:cNvSpPr>
            <a:spLocks noGrp="1" noChangeArrowheads="1"/>
          </p:cNvSpPr>
          <p:nvPr>
            <p:ph type="ctrTitle"/>
          </p:nvPr>
        </p:nvSpPr>
        <p:spPr>
          <a:xfrm>
            <a:off x="311149" y="2263775"/>
            <a:ext cx="3951757" cy="1481138"/>
          </a:xfrm>
        </p:spPr>
        <p:txBody>
          <a:bodyPr/>
          <a:lstStyle/>
          <a:p>
            <a:pPr eaLnBrk="1" hangingPunct="1"/>
            <a:r>
              <a:rPr lang="en-US" sz="2400" dirty="0">
                <a:latin typeface="Arial" charset="0"/>
              </a:rPr>
              <a:t>Instructor Materials</a:t>
            </a:r>
            <a:br>
              <a:rPr lang="en-US" sz="2400" dirty="0">
                <a:latin typeface="Arial" charset="0"/>
              </a:rPr>
            </a:br>
            <a:r>
              <a:rPr lang="en-US" sz="2400" dirty="0">
                <a:latin typeface="Arial" charset="0"/>
              </a:rPr>
              <a:t>lecture 2: The Cybersecurity Sorcery Cube</a:t>
            </a:r>
            <a:endParaRPr lang="en-US" sz="2400" dirty="0">
              <a:solidFill>
                <a:schemeClr val="folHlink"/>
              </a:solidFill>
              <a:latin typeface="Arial" charset="0"/>
            </a:endParaRPr>
          </a:p>
        </p:txBody>
      </p:sp>
      <p:sp>
        <p:nvSpPr>
          <p:cNvPr id="7170" name="Rectangle 3"/>
          <p:cNvSpPr>
            <a:spLocks noGrp="1" noChangeArrowheads="1"/>
          </p:cNvSpPr>
          <p:nvPr>
            <p:ph type="subTitle" idx="1"/>
          </p:nvPr>
        </p:nvSpPr>
        <p:spPr>
          <a:xfrm>
            <a:off x="1564915" y="759890"/>
            <a:ext cx="6788150" cy="658812"/>
          </a:xfrm>
        </p:spPr>
        <p:txBody>
          <a:bodyPr/>
          <a:lstStyle/>
          <a:p>
            <a:pPr algn="ctr">
              <a:defRPr/>
            </a:pPr>
            <a:r>
              <a:rPr lang="en-US" sz="2400" kern="0" dirty="0">
                <a:solidFill>
                  <a:srgbClr val="0F3661"/>
                </a:solidFill>
                <a:latin typeface="Times New Roman"/>
                <a:cs typeface="Times New Roman"/>
              </a:rPr>
              <a:t>Cyber Security Essentials</a:t>
            </a:r>
          </a:p>
        </p:txBody>
      </p:sp>
      <p:sp>
        <p:nvSpPr>
          <p:cNvPr id="2" name="Rectangle 1"/>
          <p:cNvSpPr/>
          <p:nvPr/>
        </p:nvSpPr>
        <p:spPr>
          <a:xfrm>
            <a:off x="3795185" y="1796746"/>
            <a:ext cx="1553631" cy="424732"/>
          </a:xfrm>
          <a:prstGeom prst="rect">
            <a:avLst/>
          </a:prstGeom>
        </p:spPr>
        <p:txBody>
          <a:bodyPr wrap="none">
            <a:spAutoFit/>
          </a:bodyPr>
          <a:lstStyle/>
          <a:p>
            <a:r>
              <a:rPr lang="en-US" b="1" dirty="0"/>
              <a:t>Lecture 7</a:t>
            </a:r>
            <a:endParaRPr lang="en-GB" dirty="0"/>
          </a:p>
        </p:txBody>
      </p:sp>
      <p:sp>
        <p:nvSpPr>
          <p:cNvPr id="3" name="Rectangle 2"/>
          <p:cNvSpPr/>
          <p:nvPr/>
        </p:nvSpPr>
        <p:spPr>
          <a:xfrm>
            <a:off x="711621" y="2895449"/>
            <a:ext cx="7720758" cy="424732"/>
          </a:xfrm>
          <a:prstGeom prst="rect">
            <a:avLst/>
          </a:prstGeom>
        </p:spPr>
        <p:txBody>
          <a:bodyPr wrap="square">
            <a:spAutoFit/>
          </a:bodyPr>
          <a:lstStyle/>
          <a:p>
            <a:r>
              <a:rPr lang="en-US" sz="2400" dirty="0">
                <a:latin typeface="Arial" pitchFamily="34" charset="0"/>
                <a:ea typeface="Arial" pitchFamily="34" charset="-122"/>
                <a:cs typeface="Arial" pitchFamily="34" charset="-120"/>
              </a:rPr>
              <a:t>Cloud Security</a:t>
            </a:r>
            <a:endParaRPr lang="en-GB" dirty="0"/>
          </a:p>
        </p:txBody>
      </p:sp>
      <p:sp>
        <p:nvSpPr>
          <p:cNvPr id="4" name="TextBox 6">
            <a:extLst>
              <a:ext uri="{FF2B5EF4-FFF2-40B4-BE49-F238E27FC236}">
                <a16:creationId xmlns:a16="http://schemas.microsoft.com/office/drawing/2014/main" id="{6F6DEADF-48CB-7605-1BA7-EF33D2E614AE}"/>
              </a:ext>
            </a:extLst>
          </p:cNvPr>
          <p:cNvSpPr txBox="1">
            <a:spLocks noChangeArrowheads="1"/>
          </p:cNvSpPr>
          <p:nvPr/>
        </p:nvSpPr>
        <p:spPr bwMode="auto">
          <a:xfrm>
            <a:off x="1068492" y="4122957"/>
            <a:ext cx="7459662"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marL="0" indent="0">
              <a:lnSpc>
                <a:spcPct val="100000"/>
              </a:lnSpc>
              <a:spcBef>
                <a:spcPts val="600"/>
              </a:spcBef>
              <a:buNone/>
            </a:pPr>
            <a:r>
              <a:rPr lang="en-US" dirty="0"/>
              <a:t>Lecturer: Assoc. Professor  Carlene Campbell</a:t>
            </a:r>
          </a:p>
          <a:p>
            <a:pPr marL="0" indent="0">
              <a:lnSpc>
                <a:spcPct val="100000"/>
              </a:lnSpc>
              <a:spcBef>
                <a:spcPts val="600"/>
              </a:spcBef>
              <a:buNone/>
            </a:pPr>
            <a:r>
              <a:rPr lang="en-US" dirty="0"/>
              <a:t>Email: </a:t>
            </a:r>
            <a:r>
              <a:rPr lang="en-US" dirty="0">
                <a:solidFill>
                  <a:srgbClr val="00B050"/>
                </a:solidFill>
                <a:hlinkClick r:id="rId3">
                  <a:extLst>
                    <a:ext uri="{A12FA001-AC4F-418D-AE19-62706E023703}">
                      <ahyp:hlinkClr xmlns:ahyp="http://schemas.microsoft.com/office/drawing/2018/hyperlinkcolor" val="tx"/>
                    </a:ext>
                  </a:extLst>
                </a:hlinkClick>
              </a:rPr>
              <a:t>carlene.campbell@uwtsd.ac.uk</a:t>
            </a:r>
            <a:r>
              <a:rPr lang="en-US" dirty="0">
                <a:solidFill>
                  <a:srgbClr val="00B050"/>
                </a:solidFill>
              </a:rPr>
              <a:t> </a:t>
            </a:r>
          </a:p>
          <a:p>
            <a:pPr marL="0" indent="0">
              <a:buNone/>
            </a:pPr>
            <a:r>
              <a:rPr lang="en-US" sz="2000" dirty="0">
                <a:solidFill>
                  <a:srgbClr val="00B050"/>
                </a:solidFill>
                <a:hlinkClick r:id="rId4">
                  <a:extLst>
                    <a:ext uri="{A12FA001-AC4F-418D-AE19-62706E023703}">
                      <ahyp:hlinkClr xmlns:ahyp="http://schemas.microsoft.com/office/drawing/2018/hyperlinkcolor" val="tx"/>
                    </a:ext>
                  </a:extLst>
                </a:hlinkClick>
              </a:rPr>
              <a:t>Website: https://www.knowledgewithprofit.com</a:t>
            </a:r>
            <a:r>
              <a:rPr lang="en-US" sz="2000" dirty="0">
                <a:solidFill>
                  <a:srgbClr val="00B050"/>
                </a:solidFill>
              </a:rPr>
              <a:t> </a:t>
            </a:r>
          </a:p>
        </p:txBody>
      </p:sp>
    </p:spTree>
    <p:extLst>
      <p:ext uri="{BB962C8B-B14F-4D97-AF65-F5344CB8AC3E}">
        <p14:creationId xmlns:p14="http://schemas.microsoft.com/office/powerpoint/2010/main" val="2515264652"/>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Virtualization and Cloud Computing</a:t>
            </a:r>
          </a:p>
        </p:txBody>
      </p:sp>
      <p:sp>
        <p:nvSpPr>
          <p:cNvPr id="3" name="Text 0"/>
          <p:cNvSpPr>
            <a:spLocks noGrp="1"/>
          </p:cNvSpPr>
          <p:nvPr>
            <p:ph type="body" idx="100" hasCustomPrompt="1"/>
          </p:nvPr>
        </p:nvSpPr>
        <p:spPr>
          <a:xfrm>
            <a:off x="0" y="1131571"/>
            <a:ext cx="9144000" cy="452257"/>
          </a:xfrm>
          <a:prstGeom prst="rect">
            <a:avLst/>
          </a:prstGeom>
          <a:noFill/>
          <a:ln/>
        </p:spPr>
        <p:txBody>
          <a:bodyPr wrap="square" rtlCol="0" anchor="t"/>
          <a:lstStyle/>
          <a:p>
            <a:r>
              <a:rPr lang="en-US" dirty="0"/>
              <a:t>Cloud Computing</a:t>
            </a:r>
          </a:p>
        </p:txBody>
      </p:sp>
      <p:sp>
        <p:nvSpPr>
          <p:cNvPr id="5" name="Text 2"/>
          <p:cNvSpPr/>
          <p:nvPr/>
        </p:nvSpPr>
        <p:spPr>
          <a:xfrm>
            <a:off x="519939" y="1753791"/>
            <a:ext cx="8229600" cy="3650224"/>
          </a:xfrm>
          <a:prstGeom prst="rect">
            <a:avLst/>
          </a:prstGeom>
          <a:noFill/>
          <a:ln/>
        </p:spPr>
        <p:txBody>
          <a:bodyPr wrap="square" lIns="91440" tIns="45720" rIns="91440" bIns="45720" rtlCol="0" anchor="t"/>
          <a:lstStyle/>
          <a:p>
            <a:pPr algn="just">
              <a:lnSpc>
                <a:spcPts val="2000"/>
              </a:lnSpc>
            </a:pPr>
            <a:r>
              <a:rPr lang="en-US" sz="1400" dirty="0">
                <a:solidFill>
                  <a:srgbClr val="000000"/>
                </a:solidFill>
                <a:latin typeface="Arial"/>
                <a:cs typeface="Arial"/>
              </a:rPr>
              <a:t>Cloud computing classifications are based on how the service models are deployed.</a:t>
            </a:r>
          </a:p>
          <a:p>
            <a:pPr algn="just">
              <a:lnSpc>
                <a:spcPts val="2000"/>
              </a:lnSpc>
            </a:pPr>
            <a:endParaRPr lang="en-US" sz="1400" dirty="0">
              <a:latin typeface="Arial"/>
              <a:cs typeface="Arial"/>
            </a:endParaRPr>
          </a:p>
          <a:p>
            <a:pPr algn="just">
              <a:lnSpc>
                <a:spcPts val="2000"/>
              </a:lnSpc>
            </a:pPr>
            <a:r>
              <a:rPr lang="en-US" sz="1400" b="1" dirty="0">
                <a:latin typeface="Arial"/>
                <a:cs typeface="Arial"/>
              </a:rPr>
              <a:t>Private Cloud:</a:t>
            </a:r>
            <a:r>
              <a:rPr lang="en-US" sz="1400" dirty="0">
                <a:latin typeface="Arial"/>
                <a:cs typeface="Arial"/>
              </a:rPr>
              <a:t> </a:t>
            </a:r>
          </a:p>
          <a:p>
            <a:pPr marL="742950" lvl="1" indent="-285750" algn="just">
              <a:lnSpc>
                <a:spcPts val="2000"/>
              </a:lnSpc>
              <a:buFont typeface="Arial"/>
              <a:buChar char="•"/>
            </a:pPr>
            <a:r>
              <a:rPr lang="en-US" sz="1400" dirty="0">
                <a:latin typeface="Arial"/>
                <a:cs typeface="Arial"/>
              </a:rPr>
              <a:t>Also called an internal, corporate, or enterprise cloud, a private cloud is hosted on a private platform. </a:t>
            </a:r>
            <a:endParaRPr lang="en-US" dirty="0">
              <a:cs typeface="Calibri" panose="020F0502020204030204"/>
            </a:endParaRPr>
          </a:p>
          <a:p>
            <a:pPr marL="742950" lvl="1" indent="-285750" algn="just">
              <a:lnSpc>
                <a:spcPts val="2000"/>
              </a:lnSpc>
              <a:buFont typeface="Arial"/>
              <a:buChar char="•"/>
            </a:pPr>
            <a:r>
              <a:rPr lang="en-US" sz="1400" dirty="0">
                <a:latin typeface="Arial"/>
                <a:cs typeface="Arial"/>
              </a:rPr>
              <a:t>A private cloud offers an organization more control over its data, but it may be more expensive than other cloud services due to infrastructure, maintenance, and administration costs.</a:t>
            </a:r>
            <a:endParaRPr lang="en-US" dirty="0">
              <a:cs typeface="Calibri" panose="020F0502020204030204"/>
            </a:endParaRPr>
          </a:p>
          <a:p>
            <a:pPr algn="just">
              <a:lnSpc>
                <a:spcPts val="2000"/>
              </a:lnSpc>
            </a:pPr>
            <a:endParaRPr lang="en-US" sz="1400" dirty="0">
              <a:latin typeface="Arial"/>
              <a:cs typeface="Arial"/>
            </a:endParaRPr>
          </a:p>
          <a:p>
            <a:pPr algn="just">
              <a:lnSpc>
                <a:spcPts val="2000"/>
              </a:lnSpc>
            </a:pPr>
            <a:r>
              <a:rPr lang="en-US" sz="1400" b="1" dirty="0">
                <a:latin typeface="Arial"/>
                <a:cs typeface="Arial"/>
              </a:rPr>
              <a:t>Public Cloud:</a:t>
            </a:r>
            <a:r>
              <a:rPr lang="en-US" sz="1400" dirty="0">
                <a:latin typeface="Arial"/>
                <a:cs typeface="Arial"/>
              </a:rPr>
              <a:t> </a:t>
            </a:r>
          </a:p>
          <a:p>
            <a:pPr marL="742950" lvl="1" indent="-285750" algn="just">
              <a:lnSpc>
                <a:spcPts val="2000"/>
              </a:lnSpc>
              <a:buFont typeface="Arial"/>
              <a:buChar char="•"/>
            </a:pPr>
            <a:r>
              <a:rPr lang="en-US" sz="1400" dirty="0">
                <a:latin typeface="Arial"/>
                <a:cs typeface="Arial"/>
              </a:rPr>
              <a:t>A public cloud is hosted by a service provider at an offsite facility. </a:t>
            </a:r>
            <a:endParaRPr lang="en-US" dirty="0">
              <a:cs typeface="Calibri" panose="020F0502020204030204"/>
            </a:endParaRPr>
          </a:p>
          <a:p>
            <a:pPr marL="742950" lvl="1" indent="-285750" algn="just">
              <a:lnSpc>
                <a:spcPts val="2000"/>
              </a:lnSpc>
              <a:buFont typeface="Arial"/>
              <a:buChar char="•"/>
            </a:pPr>
            <a:r>
              <a:rPr lang="en-US" sz="1400" dirty="0">
                <a:latin typeface="Arial"/>
                <a:cs typeface="Arial"/>
              </a:rPr>
              <a:t>Users pay a monthly or yearly usage fee to access the cloud. This option costs the organization less for infrastructure, maintenance, and administration — however, the organization has less control over its data.</a:t>
            </a:r>
            <a:endParaRPr lang="en-US" dirty="0">
              <a:cs typeface="Calibri" panose="020F0502020204030204"/>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Virtualization and Cloud Computing</a:t>
            </a:r>
          </a:p>
        </p:txBody>
      </p:sp>
      <p:sp>
        <p:nvSpPr>
          <p:cNvPr id="3" name="Text 0"/>
          <p:cNvSpPr>
            <a:spLocks noGrp="1"/>
          </p:cNvSpPr>
          <p:nvPr>
            <p:ph type="body" idx="100" hasCustomPrompt="1"/>
          </p:nvPr>
        </p:nvSpPr>
        <p:spPr>
          <a:xfrm>
            <a:off x="0" y="1131570"/>
            <a:ext cx="9144000" cy="501684"/>
          </a:xfrm>
          <a:prstGeom prst="rect">
            <a:avLst/>
          </a:prstGeom>
          <a:noFill/>
          <a:ln/>
        </p:spPr>
        <p:txBody>
          <a:bodyPr wrap="square" rtlCol="0" anchor="t"/>
          <a:lstStyle/>
          <a:p>
            <a:r>
              <a:rPr lang="en-US" dirty="0"/>
              <a:t>Cloud Computing (Cont.)</a:t>
            </a:r>
          </a:p>
        </p:txBody>
      </p:sp>
      <p:sp>
        <p:nvSpPr>
          <p:cNvPr id="5" name="Text 2"/>
          <p:cNvSpPr/>
          <p:nvPr/>
        </p:nvSpPr>
        <p:spPr>
          <a:xfrm>
            <a:off x="455414" y="2039541"/>
            <a:ext cx="8229600" cy="2571750"/>
          </a:xfrm>
          <a:prstGeom prst="rect">
            <a:avLst/>
          </a:prstGeom>
          <a:noFill/>
          <a:ln/>
        </p:spPr>
        <p:txBody>
          <a:bodyPr wrap="square" lIns="91440" tIns="45720" rIns="91440" bIns="45720" rtlCol="0" anchor="t"/>
          <a:lstStyle/>
          <a:p>
            <a:pPr algn="just">
              <a:lnSpc>
                <a:spcPts val="2000"/>
              </a:lnSpc>
            </a:pPr>
            <a:r>
              <a:rPr lang="en-US" sz="1400" b="1" dirty="0">
                <a:solidFill>
                  <a:srgbClr val="000000"/>
                </a:solidFill>
                <a:latin typeface="Arial"/>
                <a:cs typeface="Arial"/>
              </a:rPr>
              <a:t>Hybrid</a:t>
            </a:r>
            <a:r>
              <a:rPr lang="en-US" sz="1400" b="1" dirty="0">
                <a:latin typeface="Arial"/>
                <a:cs typeface="Arial"/>
              </a:rPr>
              <a:t> Cloud:</a:t>
            </a:r>
            <a:r>
              <a:rPr lang="en-US" sz="1400" dirty="0">
                <a:latin typeface="Arial"/>
                <a:cs typeface="Arial"/>
              </a:rPr>
              <a:t> </a:t>
            </a:r>
            <a:endParaRPr lang="en-US" dirty="0">
              <a:latin typeface="Calibri" panose="020F0502020204030204"/>
              <a:cs typeface="Calibri" panose="020F0502020204030204"/>
            </a:endParaRPr>
          </a:p>
          <a:p>
            <a:pPr marL="742950" lvl="1" indent="-285750" algn="just">
              <a:lnSpc>
                <a:spcPts val="2000"/>
              </a:lnSpc>
              <a:buFont typeface="Arial"/>
              <a:buChar char="•"/>
            </a:pPr>
            <a:r>
              <a:rPr lang="en-US" sz="1400" dirty="0">
                <a:latin typeface="Arial"/>
                <a:cs typeface="Arial"/>
              </a:rPr>
              <a:t>A hybrid cloud combines the private and public cloud by offering control of organizational data, which is still hosted in a public cloud.</a:t>
            </a:r>
            <a:endParaRPr lang="en-US" dirty="0">
              <a:latin typeface="Calibri" panose="020F0502020204030204"/>
              <a:cs typeface="Calibri" panose="020F0502020204030204"/>
            </a:endParaRPr>
          </a:p>
          <a:p>
            <a:pPr algn="just">
              <a:lnSpc>
                <a:spcPts val="2000"/>
              </a:lnSpc>
            </a:pPr>
            <a:endParaRPr lang="en-US" sz="1400" b="1" dirty="0">
              <a:latin typeface="Arial"/>
              <a:cs typeface="Arial"/>
            </a:endParaRPr>
          </a:p>
          <a:p>
            <a:pPr algn="just">
              <a:lnSpc>
                <a:spcPts val="2000"/>
              </a:lnSpc>
            </a:pPr>
            <a:r>
              <a:rPr lang="en-US" sz="1400" b="1" dirty="0">
                <a:latin typeface="Arial"/>
                <a:cs typeface="Arial"/>
              </a:rPr>
              <a:t>Community Cloud:</a:t>
            </a:r>
            <a:r>
              <a:rPr lang="en-US" sz="1400" dirty="0">
                <a:latin typeface="Arial"/>
                <a:cs typeface="Arial"/>
              </a:rPr>
              <a:t> </a:t>
            </a:r>
          </a:p>
          <a:p>
            <a:pPr marL="742950" lvl="1" indent="-285750" algn="just">
              <a:lnSpc>
                <a:spcPts val="2000"/>
              </a:lnSpc>
              <a:buFont typeface="Arial"/>
              <a:buChar char="•"/>
            </a:pPr>
            <a:r>
              <a:rPr lang="en-US" sz="1400" dirty="0">
                <a:latin typeface="Arial"/>
                <a:cs typeface="Arial"/>
              </a:rPr>
              <a:t>A community cloud is a collaborative effort in which more than one organization share and use the same platform. </a:t>
            </a:r>
            <a:endParaRPr lang="en-US" dirty="0">
              <a:latin typeface="Calibri" panose="020F0502020204030204"/>
              <a:cs typeface="Calibri" panose="020F0502020204030204"/>
            </a:endParaRPr>
          </a:p>
          <a:p>
            <a:pPr marL="742950" lvl="1" indent="-285750" algn="just">
              <a:lnSpc>
                <a:spcPts val="2000"/>
              </a:lnSpc>
              <a:buFont typeface="Arial"/>
              <a:buChar char="•"/>
            </a:pPr>
            <a:r>
              <a:rPr lang="en-US" sz="1400" dirty="0">
                <a:latin typeface="Arial"/>
                <a:cs typeface="Arial"/>
              </a:rPr>
              <a:t>This type of cloud is geared toward the needs of an industry such as healthcare or energy.</a:t>
            </a:r>
            <a:endParaRPr lang="en-US" dirty="0">
              <a:cs typeface="Calibri" panose="020F0502020204030204"/>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3</a:t>
            </a:fld>
            <a:endParaRPr lang="en-US"/>
          </a:p>
        </p:txBody>
      </p:sp>
    </p:spTree>
    <p:extLst>
      <p:ext uri="{BB962C8B-B14F-4D97-AF65-F5344CB8AC3E}">
        <p14:creationId xmlns:p14="http://schemas.microsoft.com/office/powerpoint/2010/main" val="357634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Virtualization and Cloud Computing</a:t>
            </a:r>
          </a:p>
        </p:txBody>
      </p:sp>
      <p:sp>
        <p:nvSpPr>
          <p:cNvPr id="3" name="Text 0"/>
          <p:cNvSpPr>
            <a:spLocks noGrp="1"/>
          </p:cNvSpPr>
          <p:nvPr>
            <p:ph type="body" idx="100" hasCustomPrompt="1"/>
          </p:nvPr>
        </p:nvSpPr>
        <p:spPr>
          <a:xfrm>
            <a:off x="0" y="1131570"/>
            <a:ext cx="9144000" cy="417658"/>
          </a:xfrm>
          <a:prstGeom prst="rect">
            <a:avLst/>
          </a:prstGeom>
          <a:noFill/>
          <a:ln/>
        </p:spPr>
        <p:txBody>
          <a:bodyPr wrap="square" rtlCol="0" anchor="t"/>
          <a:lstStyle/>
          <a:p>
            <a:r>
              <a:rPr lang="en-US" dirty="0"/>
              <a:t>Top Threats to Cloud Computing</a:t>
            </a:r>
          </a:p>
        </p:txBody>
      </p:sp>
      <p:sp>
        <p:nvSpPr>
          <p:cNvPr id="4" name="TextBox 3">
            <a:extLst>
              <a:ext uri="{FF2B5EF4-FFF2-40B4-BE49-F238E27FC236}">
                <a16:creationId xmlns:a16="http://schemas.microsoft.com/office/drawing/2014/main" id="{1364BEF6-6FDE-E291-A7FD-49DB398779CF}"/>
              </a:ext>
            </a:extLst>
          </p:cNvPr>
          <p:cNvSpPr txBox="1"/>
          <p:nvPr/>
        </p:nvSpPr>
        <p:spPr>
          <a:xfrm>
            <a:off x="530136" y="2202004"/>
            <a:ext cx="7982622" cy="22252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400" dirty="0">
                <a:solidFill>
                  <a:srgbClr val="333333"/>
                </a:solidFill>
                <a:latin typeface="Arial"/>
                <a:cs typeface="Arial"/>
              </a:rPr>
              <a:t>Cloud computing is susceptible to many of the same threats that affect physical enterprise networks. However, the cloud environment also introduces unique threats.</a:t>
            </a:r>
          </a:p>
          <a:p>
            <a:pPr algn="just"/>
            <a:endParaRPr lang="en-US" sz="1400" dirty="0">
              <a:solidFill>
                <a:srgbClr val="333333"/>
              </a:solidFill>
              <a:latin typeface="Arial"/>
              <a:cs typeface="Arial"/>
            </a:endParaRPr>
          </a:p>
          <a:p>
            <a:pPr algn="just"/>
            <a:r>
              <a:rPr lang="en-US" sz="1400" dirty="0">
                <a:solidFill>
                  <a:srgbClr val="333333"/>
                </a:solidFill>
                <a:latin typeface="Arial"/>
                <a:cs typeface="Arial"/>
              </a:rPr>
              <a:t>For instance, if a threat actor successfully compromises a cloud resource, they could do the following:</a:t>
            </a:r>
          </a:p>
          <a:p>
            <a:pPr marL="742950" lvl="1" indent="-285750" algn="just">
              <a:buFont typeface="Arial"/>
              <a:buChar char="•"/>
            </a:pPr>
            <a:r>
              <a:rPr lang="en-US" sz="1400" dirty="0">
                <a:solidFill>
                  <a:srgbClr val="333333"/>
                </a:solidFill>
                <a:latin typeface="Arial"/>
                <a:cs typeface="Arial"/>
              </a:rPr>
              <a:t>Use the cloud computing resources to target other online entities.</a:t>
            </a:r>
            <a:endParaRPr lang="en-US" dirty="0">
              <a:cs typeface="Calibri" panose="020F0502020204030204"/>
            </a:endParaRPr>
          </a:p>
          <a:p>
            <a:pPr marL="742950" lvl="1" indent="-285750" algn="just">
              <a:buFont typeface="Arial"/>
              <a:buChar char="•"/>
            </a:pPr>
            <a:r>
              <a:rPr lang="en-US" sz="1400" dirty="0">
                <a:solidFill>
                  <a:srgbClr val="333333"/>
                </a:solidFill>
                <a:latin typeface="Arial"/>
                <a:cs typeface="Arial"/>
              </a:rPr>
              <a:t>Host malware on respected cloud providers that will appear harmless or even legitimate.</a:t>
            </a:r>
            <a:endParaRPr lang="en-US" dirty="0">
              <a:solidFill>
                <a:srgbClr val="000000"/>
              </a:solidFill>
              <a:latin typeface="Calibri"/>
              <a:cs typeface="Calibri"/>
            </a:endParaRPr>
          </a:p>
          <a:p>
            <a:pPr marL="742950" lvl="1" indent="-285750" algn="just">
              <a:buFont typeface="Arial"/>
              <a:buChar char="•"/>
            </a:pPr>
            <a:r>
              <a:rPr lang="en-US" sz="1400" dirty="0">
                <a:solidFill>
                  <a:srgbClr val="333333"/>
                </a:solidFill>
                <a:latin typeface="Arial"/>
                <a:cs typeface="Arial"/>
              </a:rPr>
              <a:t>Abuse the cloud services to launch DDoS attacks, host pirated contents, send email spam, and conduct phishing campaigns.</a:t>
            </a:r>
            <a:endParaRPr lang="en-US" dirty="0">
              <a:solidFill>
                <a:srgbClr val="000000"/>
              </a:solidFill>
              <a:latin typeface="Calibri"/>
              <a:cs typeface="Calibri"/>
            </a:endParaRPr>
          </a:p>
          <a:p>
            <a:pPr algn="just"/>
            <a:endParaRPr lang="en-US" sz="1400" dirty="0">
              <a:solidFill>
                <a:srgbClr val="333333"/>
              </a:solidFill>
              <a:latin typeface="Arial"/>
              <a:cs typeface="Arial"/>
            </a:endParaRPr>
          </a:p>
          <a:p>
            <a:pPr algn="just"/>
            <a:endParaRPr lang="en-US" sz="1400" dirty="0">
              <a:solidFill>
                <a:srgbClr val="333333"/>
              </a:solidFill>
              <a:latin typeface="Arial"/>
              <a:cs typeface="Arial"/>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Virtualization and Cloud Computing</a:t>
            </a:r>
          </a:p>
        </p:txBody>
      </p:sp>
      <p:sp>
        <p:nvSpPr>
          <p:cNvPr id="3" name="Text 0"/>
          <p:cNvSpPr>
            <a:spLocks noGrp="1"/>
          </p:cNvSpPr>
          <p:nvPr>
            <p:ph type="body" idx="100" hasCustomPrompt="1"/>
          </p:nvPr>
        </p:nvSpPr>
        <p:spPr>
          <a:xfrm>
            <a:off x="0" y="1131570"/>
            <a:ext cx="9144000" cy="388002"/>
          </a:xfrm>
          <a:prstGeom prst="rect">
            <a:avLst/>
          </a:prstGeom>
          <a:noFill/>
          <a:ln/>
        </p:spPr>
        <p:txBody>
          <a:bodyPr wrap="square" rtlCol="0" anchor="t"/>
          <a:lstStyle/>
          <a:p>
            <a:r>
              <a:rPr lang="en-US" dirty="0"/>
              <a:t>Top Threats to Cloud Computing</a:t>
            </a:r>
          </a:p>
        </p:txBody>
      </p:sp>
      <p:sp>
        <p:nvSpPr>
          <p:cNvPr id="4" name="TextBox 3">
            <a:extLst>
              <a:ext uri="{FF2B5EF4-FFF2-40B4-BE49-F238E27FC236}">
                <a16:creationId xmlns:a16="http://schemas.microsoft.com/office/drawing/2014/main" id="{92112D57-64E9-73F7-A47C-7711914C426B}"/>
              </a:ext>
            </a:extLst>
          </p:cNvPr>
          <p:cNvSpPr txBox="1"/>
          <p:nvPr/>
        </p:nvSpPr>
        <p:spPr>
          <a:xfrm>
            <a:off x="0" y="1644776"/>
            <a:ext cx="8145660" cy="2862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rgbClr val="333333"/>
                </a:solidFill>
                <a:latin typeface="Arial"/>
              </a:rPr>
              <a:t>The following lists some threats associated with cloud computing.</a:t>
            </a:r>
            <a:endParaRPr lang="en-US" sz="1400" dirty="0">
              <a:latin typeface="Arial"/>
              <a:cs typeface="Calibri"/>
            </a:endParaRPr>
          </a:p>
        </p:txBody>
      </p:sp>
      <p:graphicFrame>
        <p:nvGraphicFramePr>
          <p:cNvPr id="16" name="Table 0"/>
          <p:cNvGraphicFramePr>
            <a:graphicFrameLocks noGrp="1"/>
          </p:cNvGraphicFramePr>
          <p:nvPr/>
        </p:nvGraphicFramePr>
        <p:xfrm>
          <a:off x="82222" y="2044495"/>
          <a:ext cx="8961120" cy="3230880"/>
        </p:xfrm>
        <a:graphic>
          <a:graphicData uri="http://schemas.openxmlformats.org/drawingml/2006/table">
            <a:tbl>
              <a:tblPr/>
              <a:tblGrid>
                <a:gridCol w="1747245">
                  <a:extLst>
                    <a:ext uri="{9D8B030D-6E8A-4147-A177-3AD203B41FA5}">
                      <a16:colId xmlns:a16="http://schemas.microsoft.com/office/drawing/2014/main" val="20000"/>
                    </a:ext>
                  </a:extLst>
                </a:gridCol>
                <a:gridCol w="7213875">
                  <a:extLst>
                    <a:ext uri="{9D8B030D-6E8A-4147-A177-3AD203B41FA5}">
                      <a16:colId xmlns:a16="http://schemas.microsoft.com/office/drawing/2014/main" val="20001"/>
                    </a:ext>
                  </a:extLst>
                </a:gridCol>
              </a:tblGrid>
              <a:tr h="0">
                <a:tc>
                  <a:txBody>
                    <a:bodyPr/>
                    <a:lstStyle/>
                    <a:p>
                      <a:r>
                        <a:rPr lang="en-US" sz="1400" b="1" dirty="0">
                          <a:solidFill>
                            <a:srgbClr val="FFFFFF"/>
                          </a:solidFill>
                          <a:latin typeface="Arial" panose="020B0604020202020204" pitchFamily="34" charset="0"/>
                          <a:cs typeface="Arial" panose="020B0604020202020204" pitchFamily="34" charset="0"/>
                        </a:rPr>
                        <a:t>Threat</a:t>
                      </a:r>
                      <a:endParaRPr lang="en-US" sz="14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tc>
                  <a:txBody>
                    <a:bodyPr/>
                    <a:lstStyle/>
                    <a:p>
                      <a:r>
                        <a:rPr lang="en-US" sz="1400" b="1" dirty="0">
                          <a:solidFill>
                            <a:srgbClr val="FFFFFF"/>
                          </a:solidFill>
                          <a:latin typeface="Arial" panose="020B0604020202020204" pitchFamily="34" charset="0"/>
                          <a:cs typeface="Arial" panose="020B0604020202020204" pitchFamily="34" charset="0"/>
                        </a:rPr>
                        <a:t>Description</a:t>
                      </a:r>
                      <a:endParaRPr lang="en-US" sz="14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extLst>
                  <a:ext uri="{0D108BD9-81ED-4DB2-BD59-A6C34878D82A}">
                    <a16:rowId xmlns:a16="http://schemas.microsoft.com/office/drawing/2014/main" val="10000"/>
                  </a:ext>
                </a:extLst>
              </a:tr>
              <a:tr h="0">
                <a:tc>
                  <a:txBody>
                    <a:bodyPr/>
                    <a:lstStyle/>
                    <a:p>
                      <a:r>
                        <a:rPr lang="en-US" sz="1400" dirty="0">
                          <a:solidFill>
                            <a:srgbClr val="58585B"/>
                          </a:solidFill>
                          <a:latin typeface="Arial" panose="020B0604020202020204" pitchFamily="34" charset="0"/>
                          <a:cs typeface="Arial" panose="020B0604020202020204" pitchFamily="34" charset="0"/>
                        </a:rPr>
                        <a:t>Data breaches</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These occur when protected sensitive data is accessed by an unauthorized entity.</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1"/>
                  </a:ext>
                </a:extLst>
              </a:tr>
              <a:tr h="0">
                <a:tc>
                  <a:txBody>
                    <a:bodyPr/>
                    <a:lstStyle/>
                    <a:p>
                      <a:r>
                        <a:rPr lang="en-US" sz="1400" dirty="0">
                          <a:solidFill>
                            <a:srgbClr val="58585B"/>
                          </a:solidFill>
                          <a:latin typeface="Arial" panose="020B0604020202020204" pitchFamily="34" charset="0"/>
                          <a:cs typeface="Arial" panose="020B0604020202020204" pitchFamily="34" charset="0"/>
                        </a:rPr>
                        <a:t>Cloud misconfiguration</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This occurs when the cloud computing resource is set up incorrectly, making it vulnerable to attacks.</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2"/>
                  </a:ext>
                </a:extLst>
              </a:tr>
              <a:tr h="0">
                <a:tc>
                  <a:txBody>
                    <a:bodyPr/>
                    <a:lstStyle/>
                    <a:p>
                      <a:r>
                        <a:rPr lang="en-US" sz="1400" dirty="0">
                          <a:solidFill>
                            <a:srgbClr val="58585B"/>
                          </a:solidFill>
                          <a:latin typeface="Arial" panose="020B0604020202020204" pitchFamily="34" charset="0"/>
                          <a:cs typeface="Arial" panose="020B0604020202020204" pitchFamily="34" charset="0"/>
                        </a:rPr>
                        <a:t>Poor cloud security architecture strategy</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a:cs typeface="Arial"/>
                        </a:rPr>
                        <a:t>Private cloud security is the responsibility of the organization. However, security for public clouds, hybrid clouds, and community clouds becomes a shared responsibility between the organization and the provider. This can introduce vulnerabilities if the cloud security architecture is not fully understood or correctly implemented.</a:t>
                      </a:r>
                      <a:endParaRPr lang="en-US" sz="1400" dirty="0">
                        <a:latin typeface="Arial"/>
                        <a:cs typeface="Arial"/>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3"/>
                  </a:ext>
                </a:extLst>
              </a:tr>
              <a:tr h="0">
                <a:tc>
                  <a:txBody>
                    <a:bodyPr/>
                    <a:lstStyle/>
                    <a:p>
                      <a:r>
                        <a:rPr lang="en-US" sz="1400" dirty="0">
                          <a:solidFill>
                            <a:srgbClr val="58585B"/>
                          </a:solidFill>
                          <a:latin typeface="Arial" panose="020B0604020202020204" pitchFamily="34" charset="0"/>
                          <a:cs typeface="Arial" panose="020B0604020202020204" pitchFamily="34" charset="0"/>
                        </a:rPr>
                        <a:t>Compromised account credentials</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This occurs when user accounts or access privileges are not properly secured and are hijacked by threat actors. This can lead to a major security threat if the account has high privileges. For example, in public clouds a service account has the highest privilege for accessing and managing cloud assets. A hijacked service account would enable a threat actor to control all cloud resources.</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4"/>
                  </a:ext>
                </a:extLst>
              </a:tr>
            </a:tbl>
          </a:graphicData>
        </a:graphic>
      </p:graphicFrame>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5</a:t>
            </a:fld>
            <a:endParaRPr lang="en-US"/>
          </a:p>
        </p:txBody>
      </p:sp>
    </p:spTree>
    <p:extLst>
      <p:ext uri="{BB962C8B-B14F-4D97-AF65-F5344CB8AC3E}">
        <p14:creationId xmlns:p14="http://schemas.microsoft.com/office/powerpoint/2010/main" val="84824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Virtualization and Cloud Computing</a:t>
            </a:r>
          </a:p>
        </p:txBody>
      </p:sp>
      <p:sp>
        <p:nvSpPr>
          <p:cNvPr id="3" name="Text 0"/>
          <p:cNvSpPr>
            <a:spLocks noGrp="1"/>
          </p:cNvSpPr>
          <p:nvPr>
            <p:ph type="body" idx="100" hasCustomPrompt="1"/>
          </p:nvPr>
        </p:nvSpPr>
        <p:spPr>
          <a:xfrm>
            <a:off x="0" y="1131570"/>
            <a:ext cx="9144000" cy="388002"/>
          </a:xfrm>
          <a:prstGeom prst="rect">
            <a:avLst/>
          </a:prstGeom>
          <a:noFill/>
          <a:ln/>
        </p:spPr>
        <p:txBody>
          <a:bodyPr wrap="square" rtlCol="0" anchor="t"/>
          <a:lstStyle/>
          <a:p>
            <a:r>
              <a:rPr lang="en-US" dirty="0"/>
              <a:t>Top Threats to Cloud Computing (Cont.)</a:t>
            </a:r>
          </a:p>
        </p:txBody>
      </p:sp>
      <p:sp>
        <p:nvSpPr>
          <p:cNvPr id="4" name="TextBox 3">
            <a:extLst>
              <a:ext uri="{FF2B5EF4-FFF2-40B4-BE49-F238E27FC236}">
                <a16:creationId xmlns:a16="http://schemas.microsoft.com/office/drawing/2014/main" id="{92112D57-64E9-73F7-A47C-7711914C426B}"/>
              </a:ext>
            </a:extLst>
          </p:cNvPr>
          <p:cNvSpPr txBox="1"/>
          <p:nvPr/>
        </p:nvSpPr>
        <p:spPr>
          <a:xfrm>
            <a:off x="0" y="1672430"/>
            <a:ext cx="8145660" cy="2862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rgbClr val="333333"/>
                </a:solidFill>
                <a:latin typeface="Arial"/>
              </a:rPr>
              <a:t>The following lists some threats associated with cloud computing.</a:t>
            </a:r>
            <a:endParaRPr lang="en-US" sz="1400" dirty="0">
              <a:latin typeface="Arial"/>
              <a:cs typeface="Calibri"/>
            </a:endParaRPr>
          </a:p>
        </p:txBody>
      </p:sp>
      <p:graphicFrame>
        <p:nvGraphicFramePr>
          <p:cNvPr id="16" name="Table 0"/>
          <p:cNvGraphicFramePr>
            <a:graphicFrameLocks noGrp="1"/>
          </p:cNvGraphicFramePr>
          <p:nvPr/>
        </p:nvGraphicFramePr>
        <p:xfrm>
          <a:off x="82223" y="2081366"/>
          <a:ext cx="8961120" cy="2286000"/>
        </p:xfrm>
        <a:graphic>
          <a:graphicData uri="http://schemas.openxmlformats.org/drawingml/2006/table">
            <a:tbl>
              <a:tblPr/>
              <a:tblGrid>
                <a:gridCol w="2968093">
                  <a:extLst>
                    <a:ext uri="{9D8B030D-6E8A-4147-A177-3AD203B41FA5}">
                      <a16:colId xmlns:a16="http://schemas.microsoft.com/office/drawing/2014/main" val="20000"/>
                    </a:ext>
                  </a:extLst>
                </a:gridCol>
                <a:gridCol w="5993027">
                  <a:extLst>
                    <a:ext uri="{9D8B030D-6E8A-4147-A177-3AD203B41FA5}">
                      <a16:colId xmlns:a16="http://schemas.microsoft.com/office/drawing/2014/main" val="20001"/>
                    </a:ext>
                  </a:extLst>
                </a:gridCol>
              </a:tblGrid>
              <a:tr h="0">
                <a:tc>
                  <a:txBody>
                    <a:bodyPr/>
                    <a:lstStyle/>
                    <a:p>
                      <a:r>
                        <a:rPr lang="en-US" sz="1400" b="1" dirty="0">
                          <a:solidFill>
                            <a:srgbClr val="FFFFFF"/>
                          </a:solidFill>
                          <a:latin typeface="Arial" panose="020B0604020202020204" pitchFamily="34" charset="0"/>
                          <a:cs typeface="Arial" panose="020B0604020202020204" pitchFamily="34" charset="0"/>
                        </a:rPr>
                        <a:t>Threat</a:t>
                      </a:r>
                      <a:endParaRPr lang="en-US" sz="14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tc>
                  <a:txBody>
                    <a:bodyPr/>
                    <a:lstStyle/>
                    <a:p>
                      <a:r>
                        <a:rPr lang="en-US" sz="1400" b="1" dirty="0">
                          <a:solidFill>
                            <a:srgbClr val="FFFFFF"/>
                          </a:solidFill>
                          <a:latin typeface="Arial" panose="020B0604020202020204" pitchFamily="34" charset="0"/>
                          <a:cs typeface="Arial" panose="020B0604020202020204" pitchFamily="34" charset="0"/>
                        </a:rPr>
                        <a:t>Description</a:t>
                      </a:r>
                      <a:endParaRPr lang="en-US" sz="14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extLst>
                  <a:ext uri="{0D108BD9-81ED-4DB2-BD59-A6C34878D82A}">
                    <a16:rowId xmlns:a16="http://schemas.microsoft.com/office/drawing/2014/main" val="10000"/>
                  </a:ext>
                </a:extLst>
              </a:tr>
              <a:tr h="0">
                <a:tc>
                  <a:txBody>
                    <a:bodyPr/>
                    <a:lstStyle/>
                    <a:p>
                      <a:r>
                        <a:rPr lang="en-US" sz="1400" dirty="0">
                          <a:solidFill>
                            <a:srgbClr val="58585B"/>
                          </a:solidFill>
                          <a:latin typeface="Arial" panose="020B0604020202020204" pitchFamily="34" charset="0"/>
                          <a:cs typeface="Arial" panose="020B0604020202020204" pitchFamily="34" charset="0"/>
                        </a:rPr>
                        <a:t>Insider threat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This occurs when an employee, contractor, or business partner maliciously or unintentionally compromise the cloud service.</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5"/>
                  </a:ext>
                </a:extLst>
              </a:tr>
              <a:tr h="0">
                <a:tc>
                  <a:txBody>
                    <a:bodyPr/>
                    <a:lstStyle/>
                    <a:p>
                      <a:r>
                        <a:rPr lang="en-US" sz="1400" dirty="0">
                          <a:solidFill>
                            <a:srgbClr val="58585B"/>
                          </a:solidFill>
                          <a:latin typeface="Arial" panose="020B0604020202020204" pitchFamily="34" charset="0"/>
                          <a:cs typeface="Arial" panose="020B0604020202020204" pitchFamily="34" charset="0"/>
                        </a:rPr>
                        <a:t>Insecure software user interface (UI) or application programming interface (API)</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Cloud computing uses software UIs and APIs for customers to interact with their cloud services. These interfaces are the most exposed points to the internet and therefore, they are targets for threat actors.</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6"/>
                  </a:ext>
                </a:extLst>
              </a:tr>
              <a:tr h="0">
                <a:tc>
                  <a:txBody>
                    <a:bodyPr/>
                    <a:lstStyle/>
                    <a:p>
                      <a:r>
                        <a:rPr lang="en-US" sz="1400" dirty="0">
                          <a:solidFill>
                            <a:srgbClr val="58585B"/>
                          </a:solidFill>
                          <a:latin typeface="Arial" panose="020B0604020202020204" pitchFamily="34" charset="0"/>
                          <a:cs typeface="Arial" panose="020B0604020202020204" pitchFamily="34" charset="0"/>
                        </a:rPr>
                        <a:t>Limited cloud usage visibility</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This occurs when the cloud client does not have full visibility into the cloud service, making the identification of safe or malicious files more difficult.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7"/>
                  </a:ext>
                </a:extLst>
              </a:tr>
            </a:tbl>
          </a:graphicData>
        </a:graphic>
      </p:graphicFrame>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6</a:t>
            </a:fld>
            <a:endParaRPr lang="en-US"/>
          </a:p>
        </p:txBody>
      </p:sp>
    </p:spTree>
    <p:extLst>
      <p:ext uri="{BB962C8B-B14F-4D97-AF65-F5344CB8AC3E}">
        <p14:creationId xmlns:p14="http://schemas.microsoft.com/office/powerpoint/2010/main" val="2323081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The Domains of Cloud Security</a:t>
            </a:r>
          </a:p>
        </p:txBody>
      </p:sp>
      <p:sp>
        <p:nvSpPr>
          <p:cNvPr id="3" name="Text 0"/>
          <p:cNvSpPr>
            <a:spLocks noGrp="1"/>
          </p:cNvSpPr>
          <p:nvPr>
            <p:ph type="body" idx="100" hasCustomPrompt="1"/>
          </p:nvPr>
        </p:nvSpPr>
        <p:spPr>
          <a:xfrm>
            <a:off x="0" y="1131570"/>
            <a:ext cx="9144000" cy="432486"/>
          </a:xfrm>
          <a:prstGeom prst="rect">
            <a:avLst/>
          </a:prstGeom>
          <a:noFill/>
          <a:ln/>
        </p:spPr>
        <p:txBody>
          <a:bodyPr wrap="square" rtlCol="0" anchor="t"/>
          <a:lstStyle/>
          <a:p>
            <a:r>
              <a:rPr lang="en-US" dirty="0"/>
              <a:t>Domains of Cloud Security</a:t>
            </a:r>
          </a:p>
        </p:txBody>
      </p:sp>
      <p:graphicFrame>
        <p:nvGraphicFramePr>
          <p:cNvPr id="19" name="Table 0"/>
          <p:cNvGraphicFramePr>
            <a:graphicFrameLocks noGrp="1"/>
          </p:cNvGraphicFramePr>
          <p:nvPr/>
        </p:nvGraphicFramePr>
        <p:xfrm>
          <a:off x="100986" y="1842144"/>
          <a:ext cx="8942028" cy="3474720"/>
        </p:xfrm>
        <a:graphic>
          <a:graphicData uri="http://schemas.openxmlformats.org/drawingml/2006/table">
            <a:tbl>
              <a:tblPr/>
              <a:tblGrid>
                <a:gridCol w="3104941">
                  <a:extLst>
                    <a:ext uri="{9D8B030D-6E8A-4147-A177-3AD203B41FA5}">
                      <a16:colId xmlns:a16="http://schemas.microsoft.com/office/drawing/2014/main" val="20000"/>
                    </a:ext>
                  </a:extLst>
                </a:gridCol>
                <a:gridCol w="5837087">
                  <a:extLst>
                    <a:ext uri="{9D8B030D-6E8A-4147-A177-3AD203B41FA5}">
                      <a16:colId xmlns:a16="http://schemas.microsoft.com/office/drawing/2014/main" val="20001"/>
                    </a:ext>
                  </a:extLst>
                </a:gridCol>
              </a:tblGrid>
              <a:tr h="0">
                <a:tc>
                  <a:txBody>
                    <a:bodyPr/>
                    <a:lstStyle/>
                    <a:p>
                      <a:r>
                        <a:rPr lang="en-US" sz="1200" b="1" dirty="0">
                          <a:solidFill>
                            <a:srgbClr val="FFFFFF"/>
                          </a:solidFill>
                          <a:latin typeface="Arial" panose="020B0604020202020204" pitchFamily="34" charset="0"/>
                          <a:cs typeface="Arial" panose="020B0604020202020204" pitchFamily="34" charset="0"/>
                        </a:rPr>
                        <a:t>Domain Title</a:t>
                      </a:r>
                      <a:endParaRPr lang="en-US" sz="12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tc>
                  <a:txBody>
                    <a:bodyPr/>
                    <a:lstStyle/>
                    <a:p>
                      <a:r>
                        <a:rPr lang="en-US" sz="1200" b="1" dirty="0">
                          <a:solidFill>
                            <a:srgbClr val="FFFFFF"/>
                          </a:solidFill>
                          <a:latin typeface="Arial" panose="020B0604020202020204" pitchFamily="34" charset="0"/>
                          <a:cs typeface="Arial" panose="020B0604020202020204" pitchFamily="34" charset="0"/>
                        </a:rPr>
                        <a:t>Description</a:t>
                      </a:r>
                      <a:endParaRPr lang="en-US" sz="12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extLst>
                  <a:ext uri="{0D108BD9-81ED-4DB2-BD59-A6C34878D82A}">
                    <a16:rowId xmlns:a16="http://schemas.microsoft.com/office/drawing/2014/main" val="10000"/>
                  </a:ext>
                </a:extLst>
              </a:tr>
              <a:tr h="0">
                <a:tc>
                  <a:txBody>
                    <a:bodyPr/>
                    <a:lstStyle/>
                    <a:p>
                      <a:r>
                        <a:rPr lang="en-US" sz="1200" dirty="0">
                          <a:solidFill>
                            <a:srgbClr val="58585B"/>
                          </a:solidFill>
                          <a:latin typeface="Arial" panose="020B0604020202020204" pitchFamily="34" charset="0"/>
                          <a:cs typeface="Arial" panose="020B0604020202020204" pitchFamily="34" charset="0"/>
                        </a:rPr>
                        <a:t>Cloud Computing Concepts and Architectures</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defines cloud computing terminology and details the overall logical and architectural frameworks used in the Security Guidance document.</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1"/>
                  </a:ext>
                </a:extLst>
              </a:tr>
              <a:tr h="0">
                <a:tc>
                  <a:txBody>
                    <a:bodyPr/>
                    <a:lstStyle/>
                    <a:p>
                      <a:r>
                        <a:rPr lang="en-US" sz="1200" dirty="0">
                          <a:solidFill>
                            <a:srgbClr val="58585B"/>
                          </a:solidFill>
                          <a:latin typeface="Arial" panose="020B0604020202020204" pitchFamily="34" charset="0"/>
                          <a:cs typeface="Arial" panose="020B0604020202020204" pitchFamily="34" charset="0"/>
                        </a:rPr>
                        <a:t>Governance and Enterprise Risk Management</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describes four areas impacted by cloud computing:        </a:t>
                      </a:r>
                      <a:endParaRPr lang="en-US" sz="1200" dirty="0">
                        <a:latin typeface="Arial" panose="020B0604020202020204" pitchFamily="34" charset="0"/>
                        <a:cs typeface="Arial" panose="020B0604020202020204" pitchFamily="34" charset="0"/>
                      </a:endParaRPr>
                    </a:p>
                    <a:p>
                      <a:pPr marL="628650" lvl="1" indent="-171450">
                        <a:buFont typeface="Arial" panose="020B0604020202020204" pitchFamily="34" charset="0"/>
                        <a:buChar char="•"/>
                      </a:pPr>
                      <a:r>
                        <a:rPr lang="en-US" sz="1200" dirty="0">
                          <a:solidFill>
                            <a:srgbClr val="58585B"/>
                          </a:solidFill>
                          <a:latin typeface="Arial" panose="020B0604020202020204" pitchFamily="34" charset="0"/>
                          <a:cs typeface="Arial" panose="020B0604020202020204" pitchFamily="34" charset="0"/>
                        </a:rPr>
                        <a:t>Governance</a:t>
                      </a:r>
                      <a:endParaRPr lang="en-US" sz="1200" dirty="0">
                        <a:latin typeface="Arial" panose="020B0604020202020204" pitchFamily="34" charset="0"/>
                        <a:cs typeface="Arial" panose="020B0604020202020204" pitchFamily="34" charset="0"/>
                      </a:endParaRPr>
                    </a:p>
                    <a:p>
                      <a:pPr marL="628650" lvl="1" indent="-171450">
                        <a:buFont typeface="Arial" panose="020B0604020202020204" pitchFamily="34" charset="0"/>
                        <a:buChar char="•"/>
                      </a:pPr>
                      <a:r>
                        <a:rPr lang="en-US" sz="1200" dirty="0">
                          <a:solidFill>
                            <a:srgbClr val="58585B"/>
                          </a:solidFill>
                          <a:latin typeface="Arial" panose="020B0604020202020204" pitchFamily="34" charset="0"/>
                          <a:cs typeface="Arial" panose="020B0604020202020204" pitchFamily="34" charset="0"/>
                        </a:rPr>
                        <a:t>Enterprise Risk Management</a:t>
                      </a:r>
                      <a:endParaRPr lang="en-US" sz="1200" dirty="0">
                        <a:latin typeface="Arial" panose="020B0604020202020204" pitchFamily="34" charset="0"/>
                        <a:cs typeface="Arial" panose="020B0604020202020204" pitchFamily="34" charset="0"/>
                      </a:endParaRPr>
                    </a:p>
                    <a:p>
                      <a:pPr marL="628650" lvl="1" indent="-171450">
                        <a:buFont typeface="Arial" panose="020B0604020202020204" pitchFamily="34" charset="0"/>
                        <a:buChar char="•"/>
                      </a:pPr>
                      <a:r>
                        <a:rPr lang="en-US" sz="1200" dirty="0">
                          <a:solidFill>
                            <a:srgbClr val="58585B"/>
                          </a:solidFill>
                          <a:latin typeface="Arial" panose="020B0604020202020204" pitchFamily="34" charset="0"/>
                          <a:cs typeface="Arial" panose="020B0604020202020204" pitchFamily="34" charset="0"/>
                        </a:rPr>
                        <a:t>Information Risk Management</a:t>
                      </a:r>
                      <a:endParaRPr lang="en-US" sz="1200" dirty="0">
                        <a:latin typeface="Arial" panose="020B0604020202020204" pitchFamily="34" charset="0"/>
                        <a:cs typeface="Arial" panose="020B0604020202020204" pitchFamily="34" charset="0"/>
                      </a:endParaRPr>
                    </a:p>
                    <a:p>
                      <a:pPr marL="628650" lvl="1" indent="-171450">
                        <a:buFont typeface="Arial" panose="020B0604020202020204" pitchFamily="34" charset="0"/>
                        <a:buChar char="•"/>
                      </a:pPr>
                      <a:r>
                        <a:rPr lang="en-US" sz="1200" dirty="0">
                          <a:solidFill>
                            <a:srgbClr val="58585B"/>
                          </a:solidFill>
                          <a:latin typeface="Arial" panose="020B0604020202020204" pitchFamily="34" charset="0"/>
                          <a:cs typeface="Arial" panose="020B0604020202020204" pitchFamily="34" charset="0"/>
                        </a:rPr>
                        <a:t>Information Security</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2"/>
                  </a:ext>
                </a:extLst>
              </a:tr>
              <a:tr h="0">
                <a:tc>
                  <a:txBody>
                    <a:bodyPr/>
                    <a:lstStyle/>
                    <a:p>
                      <a:r>
                        <a:rPr lang="en-US" sz="1200" dirty="0">
                          <a:solidFill>
                            <a:srgbClr val="58585B"/>
                          </a:solidFill>
                          <a:latin typeface="Arial"/>
                          <a:cs typeface="Arial"/>
                        </a:rPr>
                        <a:t>Legal Issues, Contracts, and Electronic Discovery</a:t>
                      </a:r>
                      <a:endParaRPr lang="en-US" sz="1200" dirty="0">
                        <a:latin typeface="Arial"/>
                        <a:cs typeface="Arial"/>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describes legal issues associated with cloud computing including the moving of data to the cloud, contracting with cloud service providers, and handling electronic discovery requests in litigation.</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3"/>
                  </a:ext>
                </a:extLst>
              </a:tr>
              <a:tr h="0">
                <a:tc>
                  <a:txBody>
                    <a:bodyPr/>
                    <a:lstStyle/>
                    <a:p>
                      <a:r>
                        <a:rPr lang="en-US" sz="1200" dirty="0">
                          <a:solidFill>
                            <a:srgbClr val="58585B"/>
                          </a:solidFill>
                          <a:latin typeface="Arial" panose="020B0604020202020204" pitchFamily="34" charset="0"/>
                          <a:cs typeface="Arial" panose="020B0604020202020204" pitchFamily="34" charset="0"/>
                        </a:rPr>
                        <a:t>Compliance and Audit Management</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describes challenges of delivering, measuring, and communicating compliances when organizations migrate from traditional data centers to the cloud.</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4"/>
                  </a:ext>
                </a:extLst>
              </a:tr>
              <a:tr h="0">
                <a:tc>
                  <a:txBody>
                    <a:bodyPr/>
                    <a:lstStyle/>
                    <a:p>
                      <a:r>
                        <a:rPr lang="en-US" sz="1200" dirty="0">
                          <a:solidFill>
                            <a:srgbClr val="58585B"/>
                          </a:solidFill>
                          <a:latin typeface="Arial" panose="020B0604020202020204" pitchFamily="34" charset="0"/>
                          <a:cs typeface="Arial" panose="020B0604020202020204" pitchFamily="34" charset="0"/>
                        </a:rPr>
                        <a:t>Information Governance</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describes the need to ensure that the use of data and information complies with organizational policies, standards, and strategy including regulatory, contractual, and business objectives.</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5"/>
                  </a:ext>
                </a:extLst>
              </a:tr>
            </a:tbl>
          </a:graphicData>
        </a:graphic>
      </p:graphicFrame>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7</a:t>
            </a:fld>
            <a:endParaRPr lang="en-US"/>
          </a:p>
        </p:txBody>
      </p:sp>
    </p:spTree>
    <p:extLst>
      <p:ext uri="{BB962C8B-B14F-4D97-AF65-F5344CB8AC3E}">
        <p14:creationId xmlns:p14="http://schemas.microsoft.com/office/powerpoint/2010/main" val="3591081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The Domains of Cloud Security</a:t>
            </a:r>
          </a:p>
        </p:txBody>
      </p:sp>
      <p:sp>
        <p:nvSpPr>
          <p:cNvPr id="3" name="Text 0"/>
          <p:cNvSpPr>
            <a:spLocks noGrp="1"/>
          </p:cNvSpPr>
          <p:nvPr>
            <p:ph type="body" idx="100" hasCustomPrompt="1"/>
          </p:nvPr>
        </p:nvSpPr>
        <p:spPr>
          <a:xfrm>
            <a:off x="0" y="1131570"/>
            <a:ext cx="9144000" cy="432486"/>
          </a:xfrm>
          <a:prstGeom prst="rect">
            <a:avLst/>
          </a:prstGeom>
          <a:noFill/>
          <a:ln/>
        </p:spPr>
        <p:txBody>
          <a:bodyPr vert="horz" wrap="square" lIns="91440" tIns="45720" rIns="91440" bIns="45720" numCol="1" rtlCol="0" anchor="t" anchorCtr="0" compatLnSpc="1">
            <a:prstTxWarp prst="textNoShape">
              <a:avLst/>
            </a:prstTxWarp>
          </a:bodyPr>
          <a:lstStyle/>
          <a:p>
            <a:r>
              <a:rPr lang="en-US">
                <a:latin typeface="Arial"/>
                <a:cs typeface="Arial"/>
              </a:rPr>
              <a:t>Domains of Cloud Security (Cont.)</a:t>
            </a:r>
          </a:p>
        </p:txBody>
      </p:sp>
      <p:graphicFrame>
        <p:nvGraphicFramePr>
          <p:cNvPr id="37" name="Table 1"/>
          <p:cNvGraphicFramePr>
            <a:graphicFrameLocks noGrp="1"/>
          </p:cNvGraphicFramePr>
          <p:nvPr/>
        </p:nvGraphicFramePr>
        <p:xfrm>
          <a:off x="221976" y="1938075"/>
          <a:ext cx="8676752" cy="3017520"/>
        </p:xfrm>
        <a:graphic>
          <a:graphicData uri="http://schemas.openxmlformats.org/drawingml/2006/table">
            <a:tbl>
              <a:tblPr/>
              <a:tblGrid>
                <a:gridCol w="2206776">
                  <a:extLst>
                    <a:ext uri="{9D8B030D-6E8A-4147-A177-3AD203B41FA5}">
                      <a16:colId xmlns:a16="http://schemas.microsoft.com/office/drawing/2014/main" val="20000"/>
                    </a:ext>
                  </a:extLst>
                </a:gridCol>
                <a:gridCol w="6469976">
                  <a:extLst>
                    <a:ext uri="{9D8B030D-6E8A-4147-A177-3AD203B41FA5}">
                      <a16:colId xmlns:a16="http://schemas.microsoft.com/office/drawing/2014/main" val="20001"/>
                    </a:ext>
                  </a:extLst>
                </a:gridCol>
              </a:tblGrid>
              <a:tr h="165403">
                <a:tc>
                  <a:txBody>
                    <a:bodyPr/>
                    <a:lstStyle/>
                    <a:p>
                      <a:r>
                        <a:rPr lang="en-US" sz="1200" b="1" dirty="0">
                          <a:solidFill>
                            <a:srgbClr val="FFFFFF"/>
                          </a:solidFill>
                          <a:latin typeface="Arial" panose="020B0604020202020204" pitchFamily="34" charset="0"/>
                          <a:cs typeface="Arial" panose="020B0604020202020204" pitchFamily="34" charset="0"/>
                        </a:rPr>
                        <a:t>Domain Title</a:t>
                      </a:r>
                      <a:endParaRPr lang="en-US" sz="12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tc>
                  <a:txBody>
                    <a:bodyPr/>
                    <a:lstStyle/>
                    <a:p>
                      <a:r>
                        <a:rPr lang="en-US" sz="1200" b="1" dirty="0">
                          <a:solidFill>
                            <a:srgbClr val="FFFFFF"/>
                          </a:solidFill>
                          <a:latin typeface="Arial" panose="020B0604020202020204" pitchFamily="34" charset="0"/>
                          <a:cs typeface="Arial" panose="020B0604020202020204" pitchFamily="34" charset="0"/>
                        </a:rPr>
                        <a:t>Description</a:t>
                      </a:r>
                      <a:endParaRPr lang="en-US" sz="12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extLst>
                  <a:ext uri="{0D108BD9-81ED-4DB2-BD59-A6C34878D82A}">
                    <a16:rowId xmlns:a16="http://schemas.microsoft.com/office/drawing/2014/main" val="10000"/>
                  </a:ext>
                </a:extLst>
              </a:tr>
              <a:tr h="0">
                <a:tc>
                  <a:txBody>
                    <a:bodyPr/>
                    <a:lstStyle/>
                    <a:p>
                      <a:r>
                        <a:rPr lang="en-US" sz="1200" dirty="0">
                          <a:solidFill>
                            <a:srgbClr val="58585B"/>
                          </a:solidFill>
                          <a:latin typeface="Arial" panose="020B0604020202020204" pitchFamily="34" charset="0"/>
                          <a:cs typeface="Arial" panose="020B0604020202020204" pitchFamily="34" charset="0"/>
                        </a:rPr>
                        <a:t>Management Plane and Business Continuity</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describes the need to secure the cloud computing management plane (i.e., the protocols and resources used to manage the cloud). It also describes business continuity and disaster recovery procedures to be used by the cloud provider and the cloud client.</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3640055223"/>
                  </a:ext>
                </a:extLst>
              </a:tr>
              <a:tr h="0">
                <a:tc>
                  <a:txBody>
                    <a:bodyPr/>
                    <a:lstStyle/>
                    <a:p>
                      <a:r>
                        <a:rPr lang="en-US" sz="1200" dirty="0">
                          <a:solidFill>
                            <a:srgbClr val="58585B"/>
                          </a:solidFill>
                          <a:latin typeface="Arial" panose="020B0604020202020204" pitchFamily="34" charset="0"/>
                          <a:cs typeface="Arial" panose="020B0604020202020204" pitchFamily="34" charset="0"/>
                        </a:rPr>
                        <a:t>Security as a Service</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covers the continually evolving security services delivered from the cloud.</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2117269925"/>
                  </a:ext>
                </a:extLst>
              </a:tr>
              <a:tr h="0">
                <a:tc>
                  <a:txBody>
                    <a:bodyPr/>
                    <a:lstStyle/>
                    <a:p>
                      <a:r>
                        <a:rPr lang="en-US" sz="1200" dirty="0">
                          <a:solidFill>
                            <a:srgbClr val="58585B"/>
                          </a:solidFill>
                          <a:latin typeface="Arial" panose="020B0604020202020204" pitchFamily="34" charset="0"/>
                          <a:cs typeface="Arial" panose="020B0604020202020204" pitchFamily="34" charset="0"/>
                        </a:rPr>
                        <a:t>Infrastructure Security</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describes cloud-specific aspects of infrastructure security and the foundation for operating securely in the cloud.</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1"/>
                  </a:ext>
                </a:extLst>
              </a:tr>
              <a:tr h="0">
                <a:tc>
                  <a:txBody>
                    <a:bodyPr/>
                    <a:lstStyle/>
                    <a:p>
                      <a:r>
                        <a:rPr lang="en-US" sz="1200" dirty="0">
                          <a:solidFill>
                            <a:srgbClr val="58585B"/>
                          </a:solidFill>
                          <a:latin typeface="Arial" panose="020B0604020202020204" pitchFamily="34" charset="0"/>
                          <a:cs typeface="Arial" panose="020B0604020202020204" pitchFamily="34" charset="0"/>
                        </a:rPr>
                        <a:t>Virtualization and Containers</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describes the need to secure the virtualization technology and virtual assets which are the foundation for cloud computing.</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2"/>
                  </a:ext>
                </a:extLst>
              </a:tr>
              <a:tr h="0">
                <a:tc>
                  <a:txBody>
                    <a:bodyPr/>
                    <a:lstStyle/>
                    <a:p>
                      <a:r>
                        <a:rPr lang="en-US" sz="1200" dirty="0">
                          <a:solidFill>
                            <a:srgbClr val="58585B"/>
                          </a:solidFill>
                          <a:latin typeface="Arial" panose="020B0604020202020204" pitchFamily="34" charset="0"/>
                          <a:cs typeface="Arial" panose="020B0604020202020204" pitchFamily="34" charset="0"/>
                        </a:rPr>
                        <a:t>Incident Response</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describes the critical aspects of incident response (IR) including the Incident Response Lifecycle and considerations for responders as they work in a cloud environment.</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3"/>
                  </a:ext>
                </a:extLst>
              </a:tr>
              <a:tr h="0">
                <a:tc>
                  <a:txBody>
                    <a:bodyPr/>
                    <a:lstStyle/>
                    <a:p>
                      <a:r>
                        <a:rPr lang="en-US" sz="1200" dirty="0">
                          <a:solidFill>
                            <a:srgbClr val="58585B"/>
                          </a:solidFill>
                          <a:latin typeface="Arial" panose="020B0604020202020204" pitchFamily="34" charset="0"/>
                          <a:cs typeface="Arial" panose="020B0604020202020204" pitchFamily="34" charset="0"/>
                        </a:rPr>
                        <a:t>Application Security</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provides guidance on how to securely build and deploy applications in cloud computing environments, specifically for PaaS and IaaS.</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4"/>
                  </a:ext>
                </a:extLst>
              </a:tr>
            </a:tbl>
          </a:graphicData>
        </a:graphic>
      </p:graphicFrame>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8</a:t>
            </a:fld>
            <a:endParaRPr lang="en-US"/>
          </a:p>
        </p:txBody>
      </p:sp>
    </p:spTree>
    <p:extLst>
      <p:ext uri="{BB962C8B-B14F-4D97-AF65-F5344CB8AC3E}">
        <p14:creationId xmlns:p14="http://schemas.microsoft.com/office/powerpoint/2010/main" val="798540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The Domains of Cloud Security</a:t>
            </a:r>
          </a:p>
        </p:txBody>
      </p:sp>
      <p:sp>
        <p:nvSpPr>
          <p:cNvPr id="3" name="Text 0"/>
          <p:cNvSpPr>
            <a:spLocks noGrp="1"/>
          </p:cNvSpPr>
          <p:nvPr>
            <p:ph type="body" idx="100" hasCustomPrompt="1"/>
          </p:nvPr>
        </p:nvSpPr>
        <p:spPr>
          <a:xfrm>
            <a:off x="0" y="1131570"/>
            <a:ext cx="9144000" cy="432486"/>
          </a:xfrm>
          <a:prstGeom prst="rect">
            <a:avLst/>
          </a:prstGeom>
          <a:noFill/>
          <a:ln/>
        </p:spPr>
        <p:txBody>
          <a:bodyPr vert="horz" wrap="square" lIns="91440" tIns="45720" rIns="91440" bIns="45720" numCol="1" rtlCol="0" anchor="t" anchorCtr="0" compatLnSpc="1">
            <a:prstTxWarp prst="textNoShape">
              <a:avLst/>
            </a:prstTxWarp>
          </a:bodyPr>
          <a:lstStyle/>
          <a:p>
            <a:r>
              <a:rPr lang="en-US">
                <a:latin typeface="Arial"/>
                <a:cs typeface="Arial"/>
              </a:rPr>
              <a:t>Domains of Cloud Security (Cont.)</a:t>
            </a:r>
          </a:p>
        </p:txBody>
      </p:sp>
      <p:graphicFrame>
        <p:nvGraphicFramePr>
          <p:cNvPr id="4" name="Table 3">
            <a:extLst>
              <a:ext uri="{FF2B5EF4-FFF2-40B4-BE49-F238E27FC236}">
                <a16:creationId xmlns:a16="http://schemas.microsoft.com/office/drawing/2014/main" id="{BCE1FE3C-847D-F63B-FDA3-9D35F1A0C7E5}"/>
              </a:ext>
            </a:extLst>
          </p:cNvPr>
          <p:cNvGraphicFramePr>
            <a:graphicFrameLocks noGrp="1"/>
          </p:cNvGraphicFramePr>
          <p:nvPr/>
        </p:nvGraphicFramePr>
        <p:xfrm>
          <a:off x="257455" y="2067494"/>
          <a:ext cx="8629090" cy="2011680"/>
        </p:xfrm>
        <a:graphic>
          <a:graphicData uri="http://schemas.openxmlformats.org/drawingml/2006/table">
            <a:tbl>
              <a:tblPr/>
              <a:tblGrid>
                <a:gridCol w="2022074">
                  <a:extLst>
                    <a:ext uri="{9D8B030D-6E8A-4147-A177-3AD203B41FA5}">
                      <a16:colId xmlns:a16="http://schemas.microsoft.com/office/drawing/2014/main" val="2744148284"/>
                    </a:ext>
                  </a:extLst>
                </a:gridCol>
                <a:gridCol w="6607016">
                  <a:extLst>
                    <a:ext uri="{9D8B030D-6E8A-4147-A177-3AD203B41FA5}">
                      <a16:colId xmlns:a16="http://schemas.microsoft.com/office/drawing/2014/main" val="2274537782"/>
                    </a:ext>
                  </a:extLst>
                </a:gridCol>
              </a:tblGrid>
              <a:tr h="0">
                <a:tc>
                  <a:txBody>
                    <a:bodyPr/>
                    <a:lstStyle/>
                    <a:p>
                      <a:r>
                        <a:rPr lang="en-US" sz="1200" b="1" dirty="0">
                          <a:solidFill>
                            <a:srgbClr val="FFFFFF"/>
                          </a:solidFill>
                          <a:latin typeface="Arial" panose="020B0604020202020204" pitchFamily="34" charset="0"/>
                          <a:cs typeface="Arial" panose="020B0604020202020204" pitchFamily="34" charset="0"/>
                        </a:rPr>
                        <a:t>Domain Title</a:t>
                      </a:r>
                      <a:endParaRPr lang="en-US" sz="12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tc>
                  <a:txBody>
                    <a:bodyPr/>
                    <a:lstStyle/>
                    <a:p>
                      <a:r>
                        <a:rPr lang="en-US" sz="1200" b="1" dirty="0">
                          <a:solidFill>
                            <a:srgbClr val="FFFFFF"/>
                          </a:solidFill>
                          <a:latin typeface="Arial" panose="020B0604020202020204" pitchFamily="34" charset="0"/>
                          <a:cs typeface="Arial" panose="020B0604020202020204" pitchFamily="34" charset="0"/>
                        </a:rPr>
                        <a:t>Description</a:t>
                      </a:r>
                      <a:endParaRPr lang="en-US" sz="12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extLst>
                  <a:ext uri="{0D108BD9-81ED-4DB2-BD59-A6C34878D82A}">
                    <a16:rowId xmlns:a16="http://schemas.microsoft.com/office/drawing/2014/main" val="626727015"/>
                  </a:ext>
                </a:extLst>
              </a:tr>
              <a:tr h="0">
                <a:tc>
                  <a:txBody>
                    <a:bodyPr/>
                    <a:lstStyle/>
                    <a:p>
                      <a:r>
                        <a:rPr lang="en-US" sz="1200" dirty="0">
                          <a:solidFill>
                            <a:srgbClr val="58585B"/>
                          </a:solidFill>
                          <a:latin typeface="Arial" panose="020B0604020202020204" pitchFamily="34" charset="0"/>
                          <a:cs typeface="Arial" panose="020B0604020202020204" pitchFamily="34" charset="0"/>
                        </a:rPr>
                        <a:t>Data Security and Encryption</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Data Security should be risk-based since it is not appropriate to secure everything equally. The domain describes those controls related to securing the data itself, of which encryption is one of the most important.</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3207012299"/>
                  </a:ext>
                </a:extLst>
              </a:tr>
              <a:tr h="0">
                <a:tc>
                  <a:txBody>
                    <a:bodyPr/>
                    <a:lstStyle/>
                    <a:p>
                      <a:r>
                        <a:rPr lang="en-US" sz="1200" dirty="0">
                          <a:solidFill>
                            <a:srgbClr val="58585B"/>
                          </a:solidFill>
                          <a:latin typeface="Arial" panose="020B0604020202020204" pitchFamily="34" charset="0"/>
                          <a:cs typeface="Arial" panose="020B0604020202020204" pitchFamily="34" charset="0"/>
                        </a:rPr>
                        <a:t>Identity, Entitlement, and Access Management (IAM)</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describes how cloud identity is different than traditional identity management.</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741357752"/>
                  </a:ext>
                </a:extLst>
              </a:tr>
              <a:tr h="0">
                <a:tc>
                  <a:txBody>
                    <a:bodyPr/>
                    <a:lstStyle/>
                    <a:p>
                      <a:r>
                        <a:rPr lang="en-US" sz="1200" dirty="0">
                          <a:solidFill>
                            <a:srgbClr val="58585B"/>
                          </a:solidFill>
                          <a:latin typeface="Arial" panose="020B0604020202020204" pitchFamily="34" charset="0"/>
                          <a:cs typeface="Arial" panose="020B0604020202020204" pitchFamily="34" charset="0"/>
                        </a:rPr>
                        <a:t>Related Technologies</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200" dirty="0">
                          <a:solidFill>
                            <a:srgbClr val="58585B"/>
                          </a:solidFill>
                          <a:latin typeface="Arial" panose="020B0604020202020204" pitchFamily="34" charset="0"/>
                          <a:cs typeface="Arial" panose="020B0604020202020204" pitchFamily="34" charset="0"/>
                        </a:rPr>
                        <a:t>The domain provides background and recommendations for technologies that rely nearly exclusively on cloud computing to operate and for technologies that do not necessarily rely on cloud but are commonly seen in cloud deployments.</a:t>
                      </a:r>
                      <a:endParaRPr lang="en-US" sz="12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604525205"/>
                  </a:ext>
                </a:extLst>
              </a:tr>
            </a:tbl>
          </a:graphicData>
        </a:graphic>
      </p:graphicFrame>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9</a:t>
            </a:fld>
            <a:endParaRPr lang="en-US"/>
          </a:p>
        </p:txBody>
      </p:sp>
    </p:spTree>
    <p:extLst>
      <p:ext uri="{BB962C8B-B14F-4D97-AF65-F5344CB8AC3E}">
        <p14:creationId xmlns:p14="http://schemas.microsoft.com/office/powerpoint/2010/main" val="366120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Cloud Infrastructure Security</a:t>
            </a:r>
          </a:p>
        </p:txBody>
      </p:sp>
      <p:sp>
        <p:nvSpPr>
          <p:cNvPr id="3" name="Text 0"/>
          <p:cNvSpPr>
            <a:spLocks noGrp="1"/>
          </p:cNvSpPr>
          <p:nvPr>
            <p:ph type="body" idx="100" hasCustomPrompt="1"/>
          </p:nvPr>
        </p:nvSpPr>
        <p:spPr>
          <a:xfrm>
            <a:off x="0" y="1131570"/>
            <a:ext cx="9144000" cy="397888"/>
          </a:xfrm>
          <a:prstGeom prst="rect">
            <a:avLst/>
          </a:prstGeom>
          <a:noFill/>
          <a:ln/>
        </p:spPr>
        <p:txBody>
          <a:bodyPr wrap="square" rtlCol="0" anchor="t"/>
          <a:lstStyle/>
          <a:p>
            <a:r>
              <a:rPr lang="en-US" dirty="0"/>
              <a:t>Cloud Security Responsibilities</a:t>
            </a:r>
          </a:p>
        </p:txBody>
      </p:sp>
      <p:sp>
        <p:nvSpPr>
          <p:cNvPr id="4" name="TextBox 3">
            <a:extLst>
              <a:ext uri="{FF2B5EF4-FFF2-40B4-BE49-F238E27FC236}">
                <a16:creationId xmlns:a16="http://schemas.microsoft.com/office/drawing/2014/main" id="{CC745712-9744-A71C-6D5E-CEDDE6264E3B}"/>
              </a:ext>
            </a:extLst>
          </p:cNvPr>
          <p:cNvSpPr txBox="1"/>
          <p:nvPr/>
        </p:nvSpPr>
        <p:spPr>
          <a:xfrm>
            <a:off x="280393" y="2039541"/>
            <a:ext cx="8583214" cy="14496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solidFill>
                  <a:srgbClr val="333333"/>
                </a:solidFill>
                <a:latin typeface="Arial"/>
                <a:cs typeface="Arial"/>
              </a:rPr>
              <a:t>Cloud computing involves cloud clients and Cloud Service Providers (CSPs). Therefore, cloud security works in a shared responsibility model.</a:t>
            </a:r>
            <a:endParaRPr lang="en-US" dirty="0"/>
          </a:p>
          <a:p>
            <a:pPr algn="just"/>
            <a:endParaRPr lang="en-US" sz="1400" dirty="0">
              <a:solidFill>
                <a:srgbClr val="333333"/>
              </a:solidFill>
              <a:latin typeface="Arial"/>
              <a:cs typeface="Arial"/>
            </a:endParaRPr>
          </a:p>
          <a:p>
            <a:pPr marL="285750" indent="-285750" algn="just">
              <a:buFont typeface="Arial"/>
              <a:buChar char="•"/>
            </a:pPr>
            <a:r>
              <a:rPr lang="en-US" sz="1400" dirty="0">
                <a:solidFill>
                  <a:srgbClr val="333333"/>
                </a:solidFill>
                <a:latin typeface="Arial"/>
                <a:cs typeface="Arial"/>
              </a:rPr>
              <a:t>A CSP is responsible for the cloud services to the client, but the client is responsible for the rest of services. The sharing of responsibilities varies according to the type of cloud deployment.</a:t>
            </a:r>
          </a:p>
          <a:p>
            <a:pPr algn="just"/>
            <a:endParaRPr lang="en-US" sz="1400" dirty="0">
              <a:solidFill>
                <a:srgbClr val="333333"/>
              </a:solidFill>
              <a:latin typeface="Arial"/>
              <a:cs typeface="Arial"/>
            </a:endParaRPr>
          </a:p>
          <a:p>
            <a:pPr marL="285750" indent="-285750" algn="just">
              <a:buFont typeface="Arial"/>
              <a:buChar char="•"/>
            </a:pPr>
            <a:r>
              <a:rPr lang="en-US" sz="1400" dirty="0">
                <a:solidFill>
                  <a:srgbClr val="333333"/>
                </a:solidFill>
                <a:latin typeface="Arial"/>
                <a:cs typeface="Arial"/>
              </a:rPr>
              <a:t>.</a:t>
            </a: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Cloud Infrastructure Security</a:t>
            </a:r>
          </a:p>
        </p:txBody>
      </p:sp>
      <p:sp>
        <p:nvSpPr>
          <p:cNvPr id="3" name="Text 0"/>
          <p:cNvSpPr>
            <a:spLocks noGrp="1"/>
          </p:cNvSpPr>
          <p:nvPr>
            <p:ph type="body" idx="100" hasCustomPrompt="1"/>
          </p:nvPr>
        </p:nvSpPr>
        <p:spPr>
          <a:xfrm>
            <a:off x="0" y="1131571"/>
            <a:ext cx="9144000" cy="506627"/>
          </a:xfrm>
          <a:prstGeom prst="rect">
            <a:avLst/>
          </a:prstGeom>
          <a:noFill/>
          <a:ln/>
        </p:spPr>
        <p:txBody>
          <a:bodyPr wrap="square" rtlCol="0" anchor="t"/>
          <a:lstStyle/>
          <a:p>
            <a:r>
              <a:rPr lang="en-US" dirty="0"/>
              <a:t>Cloud Security Responsibilities (Cont.)</a:t>
            </a:r>
          </a:p>
        </p:txBody>
      </p:sp>
      <p:sp>
        <p:nvSpPr>
          <p:cNvPr id="4" name="TextBox 3">
            <a:extLst>
              <a:ext uri="{FF2B5EF4-FFF2-40B4-BE49-F238E27FC236}">
                <a16:creationId xmlns:a16="http://schemas.microsoft.com/office/drawing/2014/main" id="{6BC3031D-D392-91C6-C091-611DC996B7A9}"/>
              </a:ext>
            </a:extLst>
          </p:cNvPr>
          <p:cNvSpPr txBox="1"/>
          <p:nvPr/>
        </p:nvSpPr>
        <p:spPr>
          <a:xfrm>
            <a:off x="4025" y="1676267"/>
            <a:ext cx="8733485" cy="4801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Arial"/>
                <a:cs typeface="Calibri"/>
              </a:rPr>
              <a:t>The following table displays the security implementation responsibility between a client and a CSP in different cloud service models.</a:t>
            </a:r>
            <a:endParaRPr lang="en-US" sz="1400" dirty="0">
              <a:latin typeface="Arial"/>
            </a:endParaRPr>
          </a:p>
        </p:txBody>
      </p:sp>
      <p:graphicFrame>
        <p:nvGraphicFramePr>
          <p:cNvPr id="22" name="Table 0"/>
          <p:cNvGraphicFramePr>
            <a:graphicFrameLocks noGrp="1"/>
          </p:cNvGraphicFramePr>
          <p:nvPr/>
        </p:nvGraphicFramePr>
        <p:xfrm>
          <a:off x="98191" y="2252333"/>
          <a:ext cx="8961120" cy="3078480"/>
        </p:xfrm>
        <a:graphic>
          <a:graphicData uri="http://schemas.openxmlformats.org/drawingml/2006/table">
            <a:tbl>
              <a:tblPr/>
              <a:tblGrid>
                <a:gridCol w="1792224">
                  <a:extLst>
                    <a:ext uri="{9D8B030D-6E8A-4147-A177-3AD203B41FA5}">
                      <a16:colId xmlns:a16="http://schemas.microsoft.com/office/drawing/2014/main" val="20000"/>
                    </a:ext>
                  </a:extLst>
                </a:gridCol>
                <a:gridCol w="1792224">
                  <a:extLst>
                    <a:ext uri="{9D8B030D-6E8A-4147-A177-3AD203B41FA5}">
                      <a16:colId xmlns:a16="http://schemas.microsoft.com/office/drawing/2014/main" val="20001"/>
                    </a:ext>
                  </a:extLst>
                </a:gridCol>
                <a:gridCol w="1792224">
                  <a:extLst>
                    <a:ext uri="{9D8B030D-6E8A-4147-A177-3AD203B41FA5}">
                      <a16:colId xmlns:a16="http://schemas.microsoft.com/office/drawing/2014/main" val="20002"/>
                    </a:ext>
                  </a:extLst>
                </a:gridCol>
                <a:gridCol w="1792224">
                  <a:extLst>
                    <a:ext uri="{9D8B030D-6E8A-4147-A177-3AD203B41FA5}">
                      <a16:colId xmlns:a16="http://schemas.microsoft.com/office/drawing/2014/main" val="20003"/>
                    </a:ext>
                  </a:extLst>
                </a:gridCol>
                <a:gridCol w="1792224">
                  <a:extLst>
                    <a:ext uri="{9D8B030D-6E8A-4147-A177-3AD203B41FA5}">
                      <a16:colId xmlns:a16="http://schemas.microsoft.com/office/drawing/2014/main" val="20004"/>
                    </a:ext>
                  </a:extLst>
                </a:gridCol>
              </a:tblGrid>
              <a:tr h="0">
                <a:tc>
                  <a:txBody>
                    <a:bodyPr/>
                    <a:lstStyle/>
                    <a:p>
                      <a:r>
                        <a:rPr lang="en-US" sz="1400" b="1" dirty="0">
                          <a:solidFill>
                            <a:srgbClr val="FFFFFF"/>
                          </a:solidFill>
                          <a:latin typeface="Arial" panose="020B0604020202020204" pitchFamily="34" charset="0"/>
                          <a:cs typeface="Arial" panose="020B0604020202020204" pitchFamily="34" charset="0"/>
                        </a:rPr>
                        <a:t>Security Responsibility</a:t>
                      </a:r>
                      <a:endParaRPr lang="en-US" sz="14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tc>
                  <a:txBody>
                    <a:bodyPr/>
                    <a:lstStyle/>
                    <a:p>
                      <a:r>
                        <a:rPr lang="en-US" sz="1400" b="1" dirty="0">
                          <a:solidFill>
                            <a:srgbClr val="FFFFFF"/>
                          </a:solidFill>
                          <a:latin typeface="Arial" panose="020B0604020202020204" pitchFamily="34" charset="0"/>
                          <a:cs typeface="Arial" panose="020B0604020202020204" pitchFamily="34" charset="0"/>
                        </a:rPr>
                        <a:t>On-premise</a:t>
                      </a:r>
                      <a:endParaRPr lang="en-US" sz="14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tc>
                  <a:txBody>
                    <a:bodyPr/>
                    <a:lstStyle/>
                    <a:p>
                      <a:r>
                        <a:rPr lang="en-US" sz="1400" b="1" dirty="0">
                          <a:solidFill>
                            <a:srgbClr val="FFFFFF"/>
                          </a:solidFill>
                          <a:latin typeface="Arial" panose="020B0604020202020204" pitchFamily="34" charset="0"/>
                          <a:cs typeface="Arial" panose="020B0604020202020204" pitchFamily="34" charset="0"/>
                        </a:rPr>
                        <a:t>IaaS</a:t>
                      </a:r>
                      <a:endParaRPr lang="en-US" sz="14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tc>
                  <a:txBody>
                    <a:bodyPr/>
                    <a:lstStyle/>
                    <a:p>
                      <a:r>
                        <a:rPr lang="en-US" sz="1400" b="1" dirty="0">
                          <a:solidFill>
                            <a:srgbClr val="FFFFFF"/>
                          </a:solidFill>
                          <a:latin typeface="Arial" panose="020B0604020202020204" pitchFamily="34" charset="0"/>
                          <a:cs typeface="Arial" panose="020B0604020202020204" pitchFamily="34" charset="0"/>
                        </a:rPr>
                        <a:t>PaaS</a:t>
                      </a:r>
                      <a:endParaRPr lang="en-US" sz="14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tc>
                  <a:txBody>
                    <a:bodyPr/>
                    <a:lstStyle/>
                    <a:p>
                      <a:r>
                        <a:rPr lang="en-US" sz="1400" b="1" dirty="0">
                          <a:solidFill>
                            <a:srgbClr val="FFFFFF"/>
                          </a:solidFill>
                          <a:latin typeface="Arial" panose="020B0604020202020204" pitchFamily="34" charset="0"/>
                          <a:cs typeface="Arial" panose="020B0604020202020204" pitchFamily="34" charset="0"/>
                        </a:rPr>
                        <a:t>SaaS</a:t>
                      </a:r>
                      <a:endParaRPr lang="en-US" sz="1400" b="1" dirty="0">
                        <a:latin typeface="Arial" panose="020B0604020202020204" pitchFamily="34" charset="0"/>
                        <a:cs typeface="Arial" panose="020B0604020202020204" pitchFamily="34" charset="0"/>
                      </a:endParaRPr>
                    </a:p>
                  </a:txBody>
                  <a:tcP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024C69"/>
                    </a:solidFill>
                  </a:tcPr>
                </a:tc>
                <a:extLst>
                  <a:ext uri="{0D108BD9-81ED-4DB2-BD59-A6C34878D82A}">
                    <a16:rowId xmlns:a16="http://schemas.microsoft.com/office/drawing/2014/main" val="10000"/>
                  </a:ext>
                </a:extLst>
              </a:tr>
              <a:tr h="0">
                <a:tc>
                  <a:txBody>
                    <a:bodyPr/>
                    <a:lstStyle/>
                    <a:p>
                      <a:r>
                        <a:rPr lang="en-US" sz="1400" dirty="0">
                          <a:solidFill>
                            <a:srgbClr val="58585B"/>
                          </a:solidFill>
                          <a:latin typeface="Arial" panose="020B0604020202020204" pitchFamily="34" charset="0"/>
                          <a:cs typeface="Arial" panose="020B0604020202020204" pitchFamily="34" charset="0"/>
                        </a:rPr>
                        <a:t>Data</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1"/>
                  </a:ext>
                </a:extLst>
              </a:tr>
              <a:tr h="0">
                <a:tc>
                  <a:txBody>
                    <a:bodyPr/>
                    <a:lstStyle/>
                    <a:p>
                      <a:r>
                        <a:rPr lang="en-US" sz="1400" dirty="0">
                          <a:solidFill>
                            <a:srgbClr val="58585B"/>
                          </a:solidFill>
                          <a:latin typeface="Arial" panose="020B0604020202020204" pitchFamily="34" charset="0"/>
                          <a:cs typeface="Arial" panose="020B0604020202020204" pitchFamily="34" charset="0"/>
                        </a:rPr>
                        <a:t>Endpoints</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Shared</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2"/>
                  </a:ext>
                </a:extLst>
              </a:tr>
              <a:tr h="0">
                <a:tc>
                  <a:txBody>
                    <a:bodyPr/>
                    <a:lstStyle/>
                    <a:p>
                      <a:r>
                        <a:rPr lang="en-US" sz="1400" dirty="0">
                          <a:solidFill>
                            <a:srgbClr val="58585B"/>
                          </a:solidFill>
                          <a:latin typeface="Arial" panose="020B0604020202020204" pitchFamily="34" charset="0"/>
                          <a:cs typeface="Arial" panose="020B0604020202020204" pitchFamily="34" charset="0"/>
                        </a:rPr>
                        <a:t>Identity Management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Shared</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Shared</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3"/>
                  </a:ext>
                </a:extLst>
              </a:tr>
              <a:tr h="0">
                <a:tc>
                  <a:txBody>
                    <a:bodyPr/>
                    <a:lstStyle/>
                    <a:p>
                      <a:r>
                        <a:rPr lang="en-US" sz="1400" dirty="0">
                          <a:solidFill>
                            <a:srgbClr val="58585B"/>
                          </a:solidFill>
                          <a:latin typeface="Arial" panose="020B0604020202020204" pitchFamily="34" charset="0"/>
                          <a:cs typeface="Arial" panose="020B0604020202020204" pitchFamily="34" charset="0"/>
                        </a:rPr>
                        <a:t>Application</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Shared</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CSP</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4"/>
                  </a:ext>
                </a:extLst>
              </a:tr>
              <a:tr h="0">
                <a:tc>
                  <a:txBody>
                    <a:bodyPr/>
                    <a:lstStyle/>
                    <a:p>
                      <a:r>
                        <a:rPr lang="en-US" sz="1400" dirty="0">
                          <a:solidFill>
                            <a:srgbClr val="58585B"/>
                          </a:solidFill>
                          <a:latin typeface="Arial" panose="020B0604020202020204" pitchFamily="34" charset="0"/>
                          <a:cs typeface="Arial" panose="020B0604020202020204" pitchFamily="34" charset="0"/>
                        </a:rPr>
                        <a:t>Network Control</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Shared</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CSP</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5"/>
                  </a:ext>
                </a:extLst>
              </a:tr>
              <a:tr h="0">
                <a:tc>
                  <a:txBody>
                    <a:bodyPr/>
                    <a:lstStyle/>
                    <a:p>
                      <a:r>
                        <a:rPr lang="en-US" sz="1400" dirty="0">
                          <a:solidFill>
                            <a:srgbClr val="58585B"/>
                          </a:solidFill>
                          <a:latin typeface="Arial" panose="020B0604020202020204" pitchFamily="34" charset="0"/>
                          <a:cs typeface="Arial" panose="020B0604020202020204" pitchFamily="34" charset="0"/>
                        </a:rPr>
                        <a:t>Operating System</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CSP</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CSP</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6"/>
                  </a:ext>
                </a:extLst>
              </a:tr>
              <a:tr h="0">
                <a:tc>
                  <a:txBody>
                    <a:bodyPr/>
                    <a:lstStyle/>
                    <a:p>
                      <a:r>
                        <a:rPr lang="en-US" sz="1400" dirty="0">
                          <a:solidFill>
                            <a:srgbClr val="58585B"/>
                          </a:solidFill>
                          <a:latin typeface="Arial" panose="020B0604020202020204" pitchFamily="34" charset="0"/>
                          <a:cs typeface="Arial" panose="020B0604020202020204" pitchFamily="34" charset="0"/>
                        </a:rPr>
                        <a:t>Physical Infrastructure</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Client</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CSP</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CSP</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tc>
                  <a:txBody>
                    <a:bodyPr/>
                    <a:lstStyle/>
                    <a:p>
                      <a:r>
                        <a:rPr lang="en-US" sz="1400" dirty="0">
                          <a:solidFill>
                            <a:srgbClr val="58585B"/>
                          </a:solidFill>
                          <a:latin typeface="Arial" panose="020B0604020202020204" pitchFamily="34" charset="0"/>
                          <a:cs typeface="Arial" panose="020B0604020202020204" pitchFamily="34" charset="0"/>
                        </a:rPr>
                        <a:t>CSP</a:t>
                      </a:r>
                      <a:endParaRPr lang="en-US" sz="1400" dirty="0">
                        <a:latin typeface="Arial" panose="020B0604020202020204" pitchFamily="34" charset="0"/>
                        <a:cs typeface="Arial" panose="020B0604020202020204" pitchFamily="34" charset="0"/>
                      </a:endParaRPr>
                    </a:p>
                  </a:txBody>
                  <a:tcPr anchor="ctr">
                    <a:lnL w="25400" cap="flat" cmpd="sng" algn="ctr">
                      <a:solidFill>
                        <a:srgbClr val="FFFFFF"/>
                      </a:solidFill>
                      <a:prstDash val="solid"/>
                      <a:round/>
                      <a:headEnd type="none" w="med" len="med"/>
                      <a:tailEnd type="none" w="med" len="med"/>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solidFill>
                      <a:srgbClr val="CBD0D4"/>
                    </a:solidFill>
                  </a:tcPr>
                </a:tc>
                <a:extLst>
                  <a:ext uri="{0D108BD9-81ED-4DB2-BD59-A6C34878D82A}">
                    <a16:rowId xmlns:a16="http://schemas.microsoft.com/office/drawing/2014/main" val="10007"/>
                  </a:ext>
                </a:extLst>
              </a:tr>
            </a:tbl>
          </a:graphicData>
        </a:graphic>
      </p:graphicFrame>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11</a:t>
            </a:fld>
            <a:endParaRPr lang="en-US"/>
          </a:p>
        </p:txBody>
      </p:sp>
    </p:spTree>
    <p:extLst>
      <p:ext uri="{BB962C8B-B14F-4D97-AF65-F5344CB8AC3E}">
        <p14:creationId xmlns:p14="http://schemas.microsoft.com/office/powerpoint/2010/main" val="4142462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Cloud Application Security</a:t>
            </a:r>
          </a:p>
        </p:txBody>
      </p:sp>
      <p:sp>
        <p:nvSpPr>
          <p:cNvPr id="3" name="Text 0"/>
          <p:cNvSpPr>
            <a:spLocks noGrp="1"/>
          </p:cNvSpPr>
          <p:nvPr>
            <p:ph type="body" idx="100" hasCustomPrompt="1"/>
          </p:nvPr>
        </p:nvSpPr>
        <p:spPr>
          <a:xfrm>
            <a:off x="0" y="1131571"/>
            <a:ext cx="9144000" cy="462143"/>
          </a:xfrm>
          <a:prstGeom prst="rect">
            <a:avLst/>
          </a:prstGeom>
          <a:noFill/>
          <a:ln/>
        </p:spPr>
        <p:txBody>
          <a:bodyPr wrap="square" rtlCol="0" anchor="t"/>
          <a:lstStyle/>
          <a:p>
            <a:r>
              <a:rPr lang="en-US" dirty="0"/>
              <a:t>Securing Coding Techniques</a:t>
            </a:r>
          </a:p>
        </p:txBody>
      </p:sp>
      <p:sp>
        <p:nvSpPr>
          <p:cNvPr id="5" name="Text 2"/>
          <p:cNvSpPr/>
          <p:nvPr/>
        </p:nvSpPr>
        <p:spPr>
          <a:xfrm>
            <a:off x="455414" y="2039541"/>
            <a:ext cx="8229600" cy="2571750"/>
          </a:xfrm>
          <a:prstGeom prst="rect">
            <a:avLst/>
          </a:prstGeom>
          <a:noFill/>
          <a:ln/>
        </p:spPr>
        <p:txBody>
          <a:bodyPr wrap="square" lIns="91440" tIns="45720" rIns="91440" bIns="45720" rtlCol="0" anchor="t"/>
          <a:lstStyle/>
          <a:p>
            <a:pPr algn="just">
              <a:lnSpc>
                <a:spcPts val="2000"/>
              </a:lnSpc>
            </a:pPr>
            <a:r>
              <a:rPr lang="en-US" sz="1400" dirty="0">
                <a:solidFill>
                  <a:srgbClr val="000000"/>
                </a:solidFill>
                <a:latin typeface="Arial" panose="020B0604020202020204" pitchFamily="34" charset="0"/>
                <a:cs typeface="Arial" panose="020B0604020202020204" pitchFamily="34" charset="0"/>
              </a:rPr>
              <a:t>When coding applications, developers use several techniques to validate that all security requirements have been met.</a:t>
            </a:r>
          </a:p>
          <a:p>
            <a:pPr algn="just">
              <a:lnSpc>
                <a:spcPts val="2000"/>
              </a:lnSpc>
            </a:pPr>
            <a:endParaRPr lang="en-US" sz="1400" dirty="0">
              <a:latin typeface="Arial" panose="020B0604020202020204" pitchFamily="34" charset="0"/>
              <a:cs typeface="Arial" panose="020B0604020202020204" pitchFamily="34" charset="0"/>
            </a:endParaRPr>
          </a:p>
          <a:p>
            <a:pPr algn="just">
              <a:lnSpc>
                <a:spcPts val="2000"/>
              </a:lnSpc>
            </a:pPr>
            <a:r>
              <a:rPr lang="en-US" sz="1400" b="1" dirty="0">
                <a:latin typeface="Arial" panose="020B0604020202020204" pitchFamily="34" charset="0"/>
                <a:cs typeface="Arial" panose="020B0604020202020204" pitchFamily="34" charset="0"/>
              </a:rPr>
              <a:t>Normalization</a:t>
            </a:r>
            <a:r>
              <a:rPr lang="en-US" sz="1400" dirty="0">
                <a:latin typeface="Arial" panose="020B0604020202020204" pitchFamily="34" charset="0"/>
                <a:cs typeface="Arial" panose="020B0604020202020204" pitchFamily="34" charset="0"/>
              </a:rPr>
              <a:t> is used to organize data in a database and help maintain data integrity. Normalization converts an input string to its simplest known form to ensure that all strings have unique binary representations and that any malicious input is identified.</a:t>
            </a:r>
          </a:p>
          <a:p>
            <a:pPr algn="just">
              <a:lnSpc>
                <a:spcPts val="2000"/>
              </a:lnSpc>
            </a:pPr>
            <a:endParaRPr lang="en-US" sz="1400" dirty="0">
              <a:latin typeface="Arial" panose="020B0604020202020204" pitchFamily="34" charset="0"/>
              <a:cs typeface="Arial" panose="020B0604020202020204" pitchFamily="34" charset="0"/>
            </a:endParaRPr>
          </a:p>
          <a:p>
            <a:pPr algn="just">
              <a:lnSpc>
                <a:spcPts val="2000"/>
              </a:lnSpc>
            </a:pPr>
            <a:r>
              <a:rPr lang="en-US" sz="1400" b="1" dirty="0">
                <a:latin typeface="Arial" panose="020B0604020202020204" pitchFamily="34" charset="0"/>
                <a:cs typeface="Arial" panose="020B0604020202020204" pitchFamily="34" charset="0"/>
              </a:rPr>
              <a:t>Stored Procedure:</a:t>
            </a:r>
            <a:r>
              <a:rPr lang="en-US" sz="1400" dirty="0">
                <a:latin typeface="Arial" panose="020B0604020202020204" pitchFamily="34" charset="0"/>
                <a:cs typeface="Arial" panose="020B0604020202020204" pitchFamily="34" charset="0"/>
              </a:rPr>
              <a:t> A stored procedure is a group of precompiled SQL statements stored in a database that execute a task. If you use a stored procedure to accept input parameters from clients using different input data, you will reduce network traffic and get faster results.</a:t>
            </a:r>
          </a:p>
          <a:p>
            <a:pPr algn="just">
              <a:lnSpc>
                <a:spcPts val="2000"/>
              </a:lnSpc>
            </a:pPr>
            <a:endParaRPr lang="en-US" sz="1400" dirty="0">
              <a:latin typeface="Arial" panose="020B0604020202020204" pitchFamily="34" charset="0"/>
              <a:cs typeface="Arial" panose="020B0604020202020204" pitchFamily="34" charset="0"/>
            </a:endParaRPr>
          </a:p>
          <a:p>
            <a:pPr algn="just">
              <a:lnSpc>
                <a:spcPts val="2000"/>
              </a:lnSpc>
            </a:pPr>
            <a:endParaRPr lang="en-US" sz="1400" dirty="0">
              <a:latin typeface="Arial" panose="020B0604020202020204" pitchFamily="34" charset="0"/>
              <a:cs typeface="Arial" panose="020B0604020202020204" pitchFamily="34" charset="0"/>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Cloud Application Security</a:t>
            </a:r>
          </a:p>
        </p:txBody>
      </p:sp>
      <p:sp>
        <p:nvSpPr>
          <p:cNvPr id="3" name="Text 0"/>
          <p:cNvSpPr>
            <a:spLocks noGrp="1"/>
          </p:cNvSpPr>
          <p:nvPr>
            <p:ph type="body" idx="100" hasCustomPrompt="1"/>
          </p:nvPr>
        </p:nvSpPr>
        <p:spPr>
          <a:xfrm>
            <a:off x="0" y="1131570"/>
            <a:ext cx="9144000" cy="397888"/>
          </a:xfrm>
          <a:prstGeom prst="rect">
            <a:avLst/>
          </a:prstGeom>
          <a:noFill/>
          <a:ln/>
        </p:spPr>
        <p:txBody>
          <a:bodyPr wrap="square" rtlCol="0" anchor="t"/>
          <a:lstStyle/>
          <a:p>
            <a:r>
              <a:rPr lang="en-US" dirty="0"/>
              <a:t>Integrity Checks</a:t>
            </a:r>
          </a:p>
        </p:txBody>
      </p:sp>
      <p:sp>
        <p:nvSpPr>
          <p:cNvPr id="5" name="Text 2"/>
          <p:cNvSpPr/>
          <p:nvPr/>
        </p:nvSpPr>
        <p:spPr>
          <a:xfrm>
            <a:off x="455414" y="1809099"/>
            <a:ext cx="8229600" cy="1336573"/>
          </a:xfrm>
          <a:prstGeom prst="rect">
            <a:avLst/>
          </a:prstGeom>
          <a:noFill/>
          <a:ln/>
        </p:spPr>
        <p:txBody>
          <a:bodyPr wrap="square" lIns="91440" tIns="45720" rIns="91440" bIns="45720" rtlCol="0" anchor="t"/>
          <a:lstStyle/>
          <a:p>
            <a:pPr algn="just"/>
            <a:r>
              <a:rPr lang="en-US" sz="1400" dirty="0">
                <a:solidFill>
                  <a:srgbClr val="000000"/>
                </a:solidFill>
                <a:latin typeface="Arial" panose="020B0604020202020204" pitchFamily="34" charset="0"/>
                <a:cs typeface="Arial" panose="020B0604020202020204" pitchFamily="34" charset="0"/>
              </a:rPr>
              <a:t>Compromised data can threaten the security of your devices and systems.</a:t>
            </a:r>
            <a:endParaRPr lang="en-US" sz="1400" dirty="0">
              <a:latin typeface="Arial" panose="020B0604020202020204" pitchFamily="34" charset="0"/>
              <a:cs typeface="Arial" panose="020B0604020202020204" pitchFamily="34" charset="0"/>
            </a:endParaRPr>
          </a:p>
          <a:p>
            <a:pPr algn="just"/>
            <a:endParaRPr lang="en-US" sz="1400" dirty="0">
              <a:solidFill>
                <a:srgbClr val="000000"/>
              </a:solidFill>
              <a:latin typeface="Arial" panose="020B0604020202020204" pitchFamily="34" charset="0"/>
              <a:cs typeface="Arial" panose="020B0604020202020204" pitchFamily="34" charset="0"/>
            </a:endParaRPr>
          </a:p>
          <a:p>
            <a:pPr algn="just"/>
            <a:r>
              <a:rPr lang="en-US" sz="1400" dirty="0">
                <a:solidFill>
                  <a:srgbClr val="000000"/>
                </a:solidFill>
                <a:latin typeface="Arial" panose="020B0604020202020204" pitchFamily="34" charset="0"/>
                <a:cs typeface="Arial" panose="020B0604020202020204" pitchFamily="34" charset="0"/>
              </a:rPr>
              <a:t>An </a:t>
            </a:r>
            <a:r>
              <a:rPr lang="en-US" sz="1400" b="1" dirty="0">
                <a:solidFill>
                  <a:srgbClr val="000000"/>
                </a:solidFill>
                <a:latin typeface="Arial" panose="020B0604020202020204" pitchFamily="34" charset="0"/>
                <a:cs typeface="Arial" panose="020B0604020202020204" pitchFamily="34" charset="0"/>
              </a:rPr>
              <a:t>integrity check</a:t>
            </a:r>
            <a:r>
              <a:rPr lang="en-US" sz="1400" dirty="0">
                <a:solidFill>
                  <a:srgbClr val="000000"/>
                </a:solidFill>
                <a:latin typeface="Arial" panose="020B0604020202020204" pitchFamily="34" charset="0"/>
                <a:cs typeface="Arial" panose="020B0604020202020204" pitchFamily="34" charset="0"/>
              </a:rPr>
              <a:t> can measure the consistency of data in a file, picture, or record to ensure that it has not been corrupted. The integrity check performs a </a:t>
            </a:r>
            <a:r>
              <a:rPr lang="en-US" sz="1400" b="1" dirty="0">
                <a:solidFill>
                  <a:srgbClr val="000000"/>
                </a:solidFill>
                <a:latin typeface="Arial" panose="020B0604020202020204" pitchFamily="34" charset="0"/>
                <a:cs typeface="Arial" panose="020B0604020202020204" pitchFamily="34" charset="0"/>
              </a:rPr>
              <a:t>hash function</a:t>
            </a:r>
            <a:r>
              <a:rPr lang="en-US" sz="1400" dirty="0">
                <a:solidFill>
                  <a:srgbClr val="000000"/>
                </a:solidFill>
                <a:latin typeface="Arial" panose="020B0604020202020204" pitchFamily="34" charset="0"/>
                <a:cs typeface="Arial" panose="020B0604020202020204" pitchFamily="34" charset="0"/>
              </a:rPr>
              <a:t> to take a snapshot of data and then uses this snapshot to ensure data has remained unchanged. A </a:t>
            </a:r>
            <a:r>
              <a:rPr lang="en-US" sz="1400" b="1" dirty="0">
                <a:solidFill>
                  <a:srgbClr val="000000"/>
                </a:solidFill>
                <a:latin typeface="Arial" panose="020B0604020202020204" pitchFamily="34" charset="0"/>
                <a:cs typeface="Arial" panose="020B0604020202020204" pitchFamily="34" charset="0"/>
              </a:rPr>
              <a:t>checksum</a:t>
            </a:r>
            <a:r>
              <a:rPr lang="en-US" sz="1400" dirty="0">
                <a:solidFill>
                  <a:srgbClr val="000000"/>
                </a:solidFill>
                <a:latin typeface="Arial" panose="020B0604020202020204" pitchFamily="34" charset="0"/>
                <a:cs typeface="Arial" panose="020B0604020202020204" pitchFamily="34" charset="0"/>
              </a:rPr>
              <a:t> is an example of a hash function.</a:t>
            </a:r>
            <a:endParaRPr lang="en-US" sz="1400" dirty="0">
              <a:latin typeface="Arial" panose="020B0604020202020204" pitchFamily="34" charset="0"/>
              <a:cs typeface="Arial" panose="020B0604020202020204" pitchFamily="34" charset="0"/>
            </a:endParaRPr>
          </a:p>
          <a:p>
            <a:pPr algn="just">
              <a:lnSpc>
                <a:spcPts val="2000"/>
              </a:lnSpc>
            </a:pPr>
            <a:endParaRPr lang="en-US" sz="1400" dirty="0">
              <a:latin typeface="Arial" panose="020B0604020202020204" pitchFamily="34" charset="0"/>
              <a:cs typeface="Arial" panose="020B0604020202020204" pitchFamily="34" charset="0"/>
            </a:endParaRPr>
          </a:p>
        </p:txBody>
      </p:sp>
      <p:pic>
        <p:nvPicPr>
          <p:cNvPr id="4" name="Picture 5" descr="Diagram&#10;&#10;Description automatically generated">
            <a:extLst>
              <a:ext uri="{FF2B5EF4-FFF2-40B4-BE49-F238E27FC236}">
                <a16:creationId xmlns:a16="http://schemas.microsoft.com/office/drawing/2014/main" id="{612C44EE-791C-39EC-B88B-C3C9D036D12A}"/>
              </a:ext>
            </a:extLst>
          </p:cNvPr>
          <p:cNvPicPr>
            <a:picLocks noChangeAspect="1"/>
          </p:cNvPicPr>
          <p:nvPr/>
        </p:nvPicPr>
        <p:blipFill>
          <a:blip r:embed="rId3"/>
          <a:stretch>
            <a:fillRect/>
          </a:stretch>
        </p:blipFill>
        <p:spPr>
          <a:xfrm>
            <a:off x="1823502" y="3346274"/>
            <a:ext cx="5172075" cy="2043854"/>
          </a:xfrm>
          <a:prstGeom prst="rect">
            <a:avLst/>
          </a:prstGeom>
        </p:spPr>
      </p:pic>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dirty="0"/>
              <a:t>Protecting VMs</a:t>
            </a:r>
          </a:p>
        </p:txBody>
      </p:sp>
      <p:sp>
        <p:nvSpPr>
          <p:cNvPr id="3" name="Text 0"/>
          <p:cNvSpPr>
            <a:spLocks noGrp="1"/>
          </p:cNvSpPr>
          <p:nvPr>
            <p:ph type="body" idx="100" hasCustomPrompt="1"/>
          </p:nvPr>
        </p:nvSpPr>
        <p:spPr>
          <a:xfrm>
            <a:off x="0" y="1131570"/>
            <a:ext cx="9144000" cy="442372"/>
          </a:xfrm>
          <a:prstGeom prst="rect">
            <a:avLst/>
          </a:prstGeom>
          <a:noFill/>
          <a:ln/>
        </p:spPr>
        <p:txBody>
          <a:bodyPr wrap="square" rtlCol="0" anchor="t"/>
          <a:lstStyle/>
          <a:p>
            <a:r>
              <a:rPr lang="en-US" dirty="0"/>
              <a:t>Protecting VMs from VM Sprawl Attacks</a:t>
            </a:r>
          </a:p>
        </p:txBody>
      </p:sp>
      <p:sp>
        <p:nvSpPr>
          <p:cNvPr id="5" name="Text 2"/>
          <p:cNvSpPr/>
          <p:nvPr/>
        </p:nvSpPr>
        <p:spPr>
          <a:xfrm>
            <a:off x="455414" y="2146697"/>
            <a:ext cx="8229600" cy="2571750"/>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000000"/>
                </a:solidFill>
                <a:latin typeface="Arial"/>
                <a:cs typeface="Arial"/>
              </a:rPr>
              <a:t>Creating VM instances in a cloud is a relatively easy process.</a:t>
            </a:r>
          </a:p>
          <a:p>
            <a:pPr marL="742950" lvl="1" indent="-285750" algn="just">
              <a:buFont typeface="Arial"/>
              <a:buChar char="•"/>
            </a:pPr>
            <a:r>
              <a:rPr lang="en-US" sz="1400" dirty="0">
                <a:solidFill>
                  <a:srgbClr val="000000"/>
                </a:solidFill>
                <a:latin typeface="Arial"/>
                <a:cs typeface="Arial"/>
              </a:rPr>
              <a:t>This may lead to a VM Sprawl issue, where an organization has many VM instances that are not properly managed. </a:t>
            </a:r>
            <a:endParaRPr lang="en-US" dirty="0">
              <a:solidFill>
                <a:srgbClr val="000000"/>
              </a:solidFill>
              <a:latin typeface="Calibri" panose="020F0502020204030204"/>
              <a:cs typeface="Calibri" panose="020F0502020204030204"/>
            </a:endParaRPr>
          </a:p>
          <a:p>
            <a:pPr marL="742950" lvl="1" indent="-285750" algn="just">
              <a:buFont typeface="Arial"/>
              <a:buChar char="•"/>
            </a:pPr>
            <a:r>
              <a:rPr lang="en-US" sz="1400" dirty="0">
                <a:solidFill>
                  <a:srgbClr val="000000"/>
                </a:solidFill>
                <a:latin typeface="Arial"/>
                <a:cs typeface="Arial"/>
              </a:rPr>
              <a:t>If these running instances are not monitored and maintained, they eventually become outdated and vulnerable to attacks.</a:t>
            </a:r>
            <a:endParaRPr lang="en-US" dirty="0">
              <a:cs typeface="Calibri" panose="020F0502020204030204"/>
            </a:endParaRPr>
          </a:p>
          <a:p>
            <a:pPr algn="just"/>
            <a:endParaRPr lang="en-US" sz="1400" dirty="0">
              <a:solidFill>
                <a:srgbClr val="000000"/>
              </a:solidFill>
              <a:latin typeface="Arial"/>
              <a:cs typeface="Arial"/>
            </a:endParaRPr>
          </a:p>
          <a:p>
            <a:pPr marL="285750" indent="-285750" algn="just">
              <a:buFont typeface="Arial"/>
              <a:buChar char="•"/>
            </a:pPr>
            <a:r>
              <a:rPr lang="en-US" sz="1400" dirty="0">
                <a:solidFill>
                  <a:srgbClr val="000000"/>
                </a:solidFill>
                <a:latin typeface="Arial"/>
                <a:cs typeface="Arial"/>
              </a:rPr>
              <a:t>A cloud computing client should implement policies to log and audit cloud resources being used.</a:t>
            </a:r>
            <a:endParaRPr lang="en-US" dirty="0">
              <a:solidFill>
                <a:srgbClr val="000000"/>
              </a:solidFill>
              <a:latin typeface="Calibri" panose="020F0502020204030204"/>
              <a:cs typeface="Calibri" panose="020F0502020204030204"/>
            </a:endParaRPr>
          </a:p>
          <a:p>
            <a:pPr marL="742950" lvl="1" indent="-285750" algn="just">
              <a:buFont typeface="Arial"/>
              <a:buChar char="•"/>
            </a:pPr>
            <a:r>
              <a:rPr lang="en-US" sz="1400" dirty="0">
                <a:solidFill>
                  <a:srgbClr val="000000"/>
                </a:solidFill>
                <a:latin typeface="Arial"/>
                <a:cs typeface="Arial"/>
              </a:rPr>
              <a:t>VM sprawl not only presents potential risks, but it also consumes cloud services unnecessarily, such as VM instances, storage, and unassigned public IP addresses. </a:t>
            </a:r>
            <a:endParaRPr lang="en-US" dirty="0">
              <a:solidFill>
                <a:srgbClr val="000000"/>
              </a:solidFill>
              <a:latin typeface="Calibri" panose="020F0502020204030204"/>
              <a:cs typeface="Calibri" panose="020F0502020204030204"/>
            </a:endParaRPr>
          </a:p>
          <a:p>
            <a:pPr marL="742950" lvl="1" indent="-285750" algn="just">
              <a:buFont typeface="Arial"/>
              <a:buChar char="•"/>
            </a:pPr>
            <a:r>
              <a:rPr lang="en-US" sz="1400" dirty="0">
                <a:solidFill>
                  <a:srgbClr val="000000"/>
                </a:solidFill>
                <a:latin typeface="Arial"/>
                <a:cs typeface="Arial"/>
              </a:rPr>
              <a:t>By logging the use of cloud resources, monitoring the running VMs, and auditing the actual usage, an organization can better manage and protect the VMs they really need.</a:t>
            </a:r>
            <a:endParaRPr lang="en-US" dirty="0">
              <a:cs typeface="Calibri" panose="020F0502020204030204"/>
            </a:endParaRPr>
          </a:p>
          <a:p>
            <a:pPr algn="just">
              <a:lnSpc>
                <a:spcPts val="2000"/>
              </a:lnSpc>
            </a:pPr>
            <a:endParaRPr lang="en-US" sz="1400" dirty="0">
              <a:latin typeface="Arial"/>
              <a:cs typeface="Arial"/>
            </a:endParaRPr>
          </a:p>
        </p:txBody>
      </p:sp>
      <p:sp>
        <p:nvSpPr>
          <p:cNvPr id="25" name="Slide Number Placeholder 0"/>
          <p:cNvSpPr>
            <a:spLocks noGrp="1"/>
          </p:cNvSpPr>
          <p:nvPr>
            <p:ph type="sldNum" sz="quarter" idx="4294967295"/>
          </p:nvPr>
        </p:nvSpPr>
        <p:spPr>
          <a:xfrm>
            <a:off x="8686800" y="4629150"/>
            <a:ext cx="457200" cy="228600"/>
          </a:xfrm>
          <a:prstGeom prst="rect">
            <a:avLst/>
          </a:prstGeom>
          <a:extLst>
            <a:ext uri="{C572A759-6A51-4108-AA02-DFA0A04FC94B}">
              <ma14:wrappingTextBoxFlag xmlns:ma14="http://schemas.microsoft.com/office/mac/drawingml/2011/main" xmlns="" val="0"/>
            </a:ext>
          </a:extLst>
        </p:spPr>
        <p:txBody>
          <a:bodyPr anchor="t"/>
          <a:lstStyle>
            <a:lvl1pPr marL="0" algn="l" defTabSz="914400" rtl="0" eaLnBrk="1" latinLnBrk="0" hangingPunct="1">
              <a:defRPr sz="600" kern="1200">
                <a:solidFill>
                  <a:srgbClr val="D9D9D9"/>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F7021451-1387-4CA6-816F-3879F97B5CBC}" type="slidenum">
              <a:rPr lang="en-US" smtClean="0"/>
              <a:pPr algn="r"/>
              <a:t>14</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371843" y="2339570"/>
            <a:ext cx="8772157" cy="838200"/>
          </a:xfrm>
        </p:spPr>
        <p:txBody>
          <a:bodyPr/>
          <a:lstStyle/>
          <a:p>
            <a:pPr algn="ctr"/>
            <a:r>
              <a:rPr lang="en-GB" dirty="0"/>
              <a:t>Questions?</a:t>
            </a:r>
            <a:endParaRPr lang="en-US" dirty="0"/>
          </a:p>
        </p:txBody>
      </p:sp>
    </p:spTree>
    <p:extLst>
      <p:ext uri="{BB962C8B-B14F-4D97-AF65-F5344CB8AC3E}">
        <p14:creationId xmlns:p14="http://schemas.microsoft.com/office/powerpoint/2010/main" val="648148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1857" name="Rectangle 2"/>
          <p:cNvSpPr>
            <a:spLocks noChangeArrowheads="1"/>
          </p:cNvSpPr>
          <p:nvPr/>
        </p:nvSpPr>
        <p:spPr bwMode="auto">
          <a:xfrm>
            <a:off x="0" y="0"/>
            <a:ext cx="9144000" cy="685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124" tIns="41061" rIns="82124" bIns="41061" anchor="ctr"/>
          <a:lstStyle/>
          <a:p>
            <a:endParaRPr lang="en-US"/>
          </a:p>
        </p:txBody>
      </p:sp>
      <p:pic>
        <p:nvPicPr>
          <p:cNvPr id="121858" name="Picture 3" descr="CNA_largo-onwhite"/>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508125" y="2741613"/>
            <a:ext cx="6097588"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7036819"/>
      </p:ext>
    </p:extLst>
  </p:cSld>
  <p:clrMapOvr>
    <a:masterClrMapping/>
  </p:clrMapOvr>
  <p:transition spd="med">
    <p:wipe dir="r"/>
  </p:transition>
</p:sld>
</file>

<file path=ppt/theme/theme1.xml><?xml version="1.0" encoding="utf-8"?>
<a:theme xmlns:a="http://schemas.openxmlformats.org/drawingml/2006/main" name="PPT-TMPLT-WHT_C">
  <a:themeElements>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PPT-TMPLT-WHT_C">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PT-TMPLT-WHT_C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etAcad-4F_PPT-WHT_060408">
  <a:themeElements>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fontScheme name="Oct_2006_Cisco White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ctr" defTabSz="814388" rtl="0" eaLnBrk="0" fontAlgn="base" latinLnBrk="0" hangingPunct="0">
          <a:lnSpc>
            <a:spcPct val="9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Oct_2006_Cisco White Template 1">
        <a:dk1>
          <a:srgbClr val="000000"/>
        </a:dk1>
        <a:lt1>
          <a:srgbClr val="FFFFFF"/>
        </a:lt1>
        <a:dk2>
          <a:srgbClr val="0183B7"/>
        </a:dk2>
        <a:lt2>
          <a:srgbClr val="000000"/>
        </a:lt2>
        <a:accent1>
          <a:srgbClr val="0183B7"/>
        </a:accent1>
        <a:accent2>
          <a:srgbClr val="B21A1A"/>
        </a:accent2>
        <a:accent3>
          <a:srgbClr val="FFFFFF"/>
        </a:accent3>
        <a:accent4>
          <a:srgbClr val="000000"/>
        </a:accent4>
        <a:accent5>
          <a:srgbClr val="AAC1D8"/>
        </a:accent5>
        <a:accent6>
          <a:srgbClr val="A11616"/>
        </a:accent6>
        <a:hlink>
          <a:srgbClr val="83A2CF"/>
        </a:hlink>
        <a:folHlink>
          <a:srgbClr val="EFB525"/>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32271</TotalTime>
  <Pages>28</Pages>
  <Words>1895</Words>
  <Application>Microsoft Office PowerPoint</Application>
  <PresentationFormat>On-screen Show (4:3)</PresentationFormat>
  <Paragraphs>215</Paragraphs>
  <Slides>16</Slides>
  <Notes>14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16</vt:i4>
      </vt:variant>
    </vt:vector>
  </HeadingPairs>
  <TitlesOfParts>
    <vt:vector size="22" baseType="lpstr">
      <vt:lpstr>Arial</vt:lpstr>
      <vt:lpstr>Calibri</vt:lpstr>
      <vt:lpstr>Times New Roman</vt:lpstr>
      <vt:lpstr>Wingdings</vt:lpstr>
      <vt:lpstr>PPT-TMPLT-WHT_C</vt:lpstr>
      <vt:lpstr>NetAcad-4F_PPT-WHT_060408</vt:lpstr>
      <vt:lpstr>Instructor Materials lecture 2: The Cybersecurity Sorcery Cube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ITE PC v4.0 Chapter 1</dc:title>
  <dc:creator>Karen Alderson</dc:creator>
  <cp:lastModifiedBy>Carlene</cp:lastModifiedBy>
  <cp:revision>942</cp:revision>
  <cp:lastPrinted>1999-01-27T00:54:54Z</cp:lastPrinted>
  <dcterms:created xsi:type="dcterms:W3CDTF">2006-10-23T15:07:30Z</dcterms:created>
  <dcterms:modified xsi:type="dcterms:W3CDTF">2025-03-18T00:29:54Z</dcterms:modified>
</cp:coreProperties>
</file>