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 varScale="1">
        <p:scale>
          <a:sx n="68" d="100"/>
          <a:sy n="68" d="100"/>
        </p:scale>
        <p:origin x="61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C0664B-336A-445D-A8CF-AA31801E37CB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522DF4-F461-4034-8564-44B5D7A761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2393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B6DEEB-132A-4649-AE62-0ABB913493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046B78-609A-4103-BBF4-AF19C69697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15D929-8685-4859-BB1B-DBA8BEE95F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AF7E2-FEDA-4A44-88C6-3A0DD7B87C52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82CA4F-B806-450B-BF9A-BC630668F8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F02C26-ADE8-48B6-894C-60AA7E693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5132D-BD50-4BAD-A671-719B090A0B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50438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8416EA-D8EA-4CB7-A982-48C0DEFB1F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B55CC2-D435-453A-A20B-44973E43AD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E3204D-3CB7-4D11-ADA4-397FAC86D5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AF7E2-FEDA-4A44-88C6-3A0DD7B87C52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76F47F-50F0-4A2F-A7C2-B57F7F6FC6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24F904-BD93-4224-A075-22498D81CF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5132D-BD50-4BAD-A671-719B090A0B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597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26BDAE-9F15-48FF-8974-79EF1E44EC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FFB124-763B-4C08-A605-B2B64F74B5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224009-C584-421D-BE0D-D29BA5C30C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AF7E2-FEDA-4A44-88C6-3A0DD7B87C52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606215-5DC4-4B42-905E-ADAAB2BD19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D2BBED-AFF6-44D6-BE61-B7D0E01A6F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5132D-BD50-4BAD-A671-719B090A0B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4015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7D96DE-509F-482C-94ED-F8C0E932AA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39258E-85E5-4A90-A589-2DA08B9D18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998484-F3C9-470C-B495-D797317AE9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2B9DBC-4206-4638-A288-CA7B1545AC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AF7E2-FEDA-4A44-88C6-3A0DD7B87C52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E4412F-D04E-4D82-AA5A-76ED0366B9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F1A62D-7C2F-4F0F-BCB1-815AED4586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5132D-BD50-4BAD-A671-719B090A0B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38445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CB943-4FDD-476D-A6FE-8A0620218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AFE2CC-E02D-4B59-8E5E-1482E80B58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018E0F-DA64-4EF7-97E3-53D7E6414D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C070EE6-8F97-4659-B574-12642C4806B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3E3F078-1375-41F3-BF95-D5EC6709C5E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2C31D1-9A41-4DC8-B06F-6129B4A666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AF7E2-FEDA-4A44-88C6-3A0DD7B87C52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2626EB0-862F-40FD-AB79-F4D334E5B7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2D61EB-9E0F-44C3-9275-30F3F638F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5132D-BD50-4BAD-A671-719B090A0B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2169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4467A-B71B-4B1D-A73E-452E3FE9C8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BC6FB6D-3340-4E25-B9C2-BFFE8A9658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AF7E2-FEDA-4A44-88C6-3A0DD7B87C52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2D98C8-EF98-4DF1-916D-3BCEB85D5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409A4C-20EC-4CCA-8F3A-2DB2B0FD0B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5132D-BD50-4BAD-A671-719B090A0B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3536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0B6FD24-69FC-4625-8142-1A30DA30EE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AF7E2-FEDA-4A44-88C6-3A0DD7B87C52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AE0BEEE-B4B7-4376-9D51-AE3A343FBD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D8AB56-3F4B-455E-B6F9-78F6EB3741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5132D-BD50-4BAD-A671-719B090A0B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683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7FF9EA-C138-4A11-842F-728856C617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3CF123-1BB4-45D0-99B6-38B2BE04D5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5FFF90-B985-4B09-9948-4E2C0D69AC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9A2D1C-46E2-458F-8BC4-1BE8246BC2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AF7E2-FEDA-4A44-88C6-3A0DD7B87C52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54656C-081E-48C9-B504-9324281BF2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54D66D-9DE8-480D-8043-AB2D856A7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5132D-BD50-4BAD-A671-719B090A0B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41627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FE824A-14E8-4C81-8B8C-D79F845B98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91325D7-5BD8-4D4D-8AD1-22A127B5B2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B1DC07-B7E0-445D-A5DE-BF6C54D16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8F0E4F-3AC5-47C2-A467-E52FD782DC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AF7E2-FEDA-4A44-88C6-3A0DD7B87C52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CCA7DD-EC87-4BD9-92D9-659A5B092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C67A3C-AD64-4A34-919E-FAFEE23E2B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5132D-BD50-4BAD-A671-719B090A0B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6436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F1B551-64D8-4436-932A-3064B06F6B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6E7D57-56C6-428B-B405-E41FAE9A545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63033F-671F-4695-92F7-F0F88D2729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AF7E2-FEDA-4A44-88C6-3A0DD7B87C52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3D7C1F-39A2-442D-B14C-C99A6FD45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0C6C3C-CD33-4A20-8FD8-EA0FEF834C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5132D-BD50-4BAD-A671-719B090A0B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0055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07CB728-10EA-4AF6-B639-799D8FB491F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90D7B86-1309-476C-A184-BE36A725171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705CC-E6B9-4977-A11C-33F1D6D281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AF7E2-FEDA-4A44-88C6-3A0DD7B87C52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949A86-2B64-47C5-84A2-879BD73C6D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674C8B-4D4A-4C51-8957-0307C44F3E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5132D-BD50-4BAD-A671-719B090A0B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28723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E79130A-79EE-4750-A767-F869079B86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D07220-3A14-4981-B6CA-2EF6804B5C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7A881B-4298-41B1-83B6-F77FBBF9B07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DAF7E2-FEDA-4A44-88C6-3A0DD7B87C52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01639B-6135-40E4-9B91-54397DCD380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473EC4-96AD-4438-A29A-9A848C58059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55132D-BD50-4BAD-A671-719B090A0B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0620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rriott.co.uk/marriott/aboutmarriott.mi" TargetMode="External"/><Relationship Id="rId2" Type="http://schemas.openxmlformats.org/officeDocument/2006/relationships/hyperlink" Target="https://www.bulgarihotels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bulgarihotels.com/en_US/dubai/image-gallery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ACA0C1-686B-48FE-AE40-D7E5EBBD68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00740" y="1158240"/>
            <a:ext cx="9144000" cy="799345"/>
          </a:xfrm>
        </p:spPr>
        <p:txBody>
          <a:bodyPr>
            <a:noAutofit/>
          </a:bodyPr>
          <a:lstStyle/>
          <a:p>
            <a:r>
              <a:rPr lang="en-GB" sz="48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EC3735-4C60-4FA3-A0EC-BDC9DC583E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47536" y="1679178"/>
            <a:ext cx="9144000" cy="4484647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sz="2900" i="1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Hospitality &amp; Guest Services</a:t>
            </a:r>
          </a:p>
          <a:p>
            <a:r>
              <a:rPr lang="en-GB" sz="29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(BMIH4003)</a:t>
            </a:r>
          </a:p>
          <a:p>
            <a:endParaRPr lang="en-GB" sz="2900" dirty="0">
              <a:solidFill>
                <a:schemeClr val="bg1">
                  <a:lumMod val="9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/>
            <a:r>
              <a:rPr lang="en-GB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Student: </a:t>
            </a:r>
            <a:r>
              <a:rPr lang="en-GB" i="1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Gergana </a:t>
            </a:r>
            <a:r>
              <a:rPr lang="en-GB" i="1" dirty="0" err="1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Nikolova</a:t>
            </a:r>
            <a:endParaRPr lang="en-GB" i="1" dirty="0">
              <a:solidFill>
                <a:schemeClr val="bg1">
                  <a:lumMod val="9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/>
            <a:r>
              <a:rPr lang="en-GB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 </a:t>
            </a:r>
            <a:r>
              <a:rPr lang="en-GB" i="1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2213953</a:t>
            </a:r>
          </a:p>
          <a:p>
            <a:pPr algn="r"/>
            <a:r>
              <a:rPr lang="en-GB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Tutor name: </a:t>
            </a:r>
            <a:r>
              <a:rPr lang="en-GB" i="1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Kathryn Flynn</a:t>
            </a:r>
          </a:p>
          <a:p>
            <a:endParaRPr lang="en-GB" dirty="0"/>
          </a:p>
        </p:txBody>
      </p:sp>
      <p:grpSp>
        <p:nvGrpSpPr>
          <p:cNvPr id="4" name="Google Shape;303;p30">
            <a:extLst>
              <a:ext uri="{FF2B5EF4-FFF2-40B4-BE49-F238E27FC236}">
                <a16:creationId xmlns:a16="http://schemas.microsoft.com/office/drawing/2014/main" id="{4929F6CD-CA4F-4616-B945-8226DED04FB6}"/>
              </a:ext>
            </a:extLst>
          </p:cNvPr>
          <p:cNvGrpSpPr/>
          <p:nvPr/>
        </p:nvGrpSpPr>
        <p:grpSpPr>
          <a:xfrm>
            <a:off x="4000907" y="391516"/>
            <a:ext cx="4190185" cy="556820"/>
            <a:chOff x="2805000" y="488200"/>
            <a:chExt cx="3559250" cy="104700"/>
          </a:xfrm>
        </p:grpSpPr>
        <p:sp>
          <p:nvSpPr>
            <p:cNvPr id="5" name="Google Shape;304;p30">
              <a:extLst>
                <a:ext uri="{FF2B5EF4-FFF2-40B4-BE49-F238E27FC236}">
                  <a16:creationId xmlns:a16="http://schemas.microsoft.com/office/drawing/2014/main" id="{B35E9EF6-83D6-4A79-AD5D-C39982863DA8}"/>
                </a:ext>
              </a:extLst>
            </p:cNvPr>
            <p:cNvSpPr/>
            <p:nvPr/>
          </p:nvSpPr>
          <p:spPr>
            <a:xfrm>
              <a:off x="4519675" y="488200"/>
              <a:ext cx="104700" cy="104700"/>
            </a:xfrm>
            <a:prstGeom prst="star4">
              <a:avLst>
                <a:gd name="adj" fmla="val 12500"/>
              </a:avLst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cxnSp>
          <p:nvCxnSpPr>
            <p:cNvPr id="6" name="Google Shape;305;p30">
              <a:extLst>
                <a:ext uri="{FF2B5EF4-FFF2-40B4-BE49-F238E27FC236}">
                  <a16:creationId xmlns:a16="http://schemas.microsoft.com/office/drawing/2014/main" id="{F34380A7-67BA-44EF-9DA2-25E9E85073F8}"/>
                </a:ext>
              </a:extLst>
            </p:cNvPr>
            <p:cNvCxnSpPr/>
            <p:nvPr/>
          </p:nvCxnSpPr>
          <p:spPr>
            <a:xfrm rot="10800000">
              <a:off x="2805000" y="540550"/>
              <a:ext cx="1557000" cy="0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" name="Google Shape;306;p30">
              <a:extLst>
                <a:ext uri="{FF2B5EF4-FFF2-40B4-BE49-F238E27FC236}">
                  <a16:creationId xmlns:a16="http://schemas.microsoft.com/office/drawing/2014/main" id="{F398A72D-EB89-49B5-93A1-30E004398218}"/>
                </a:ext>
              </a:extLst>
            </p:cNvPr>
            <p:cNvCxnSpPr/>
            <p:nvPr/>
          </p:nvCxnSpPr>
          <p:spPr>
            <a:xfrm rot="10800000">
              <a:off x="4782050" y="540550"/>
              <a:ext cx="1582200" cy="0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39EFC899-2E21-44A7-8809-B2AB9028308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784" y="3567684"/>
            <a:ext cx="3425952" cy="2282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56059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51AEF7-D249-410F-B17F-6AD3B286D9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4876" y="466126"/>
            <a:ext cx="3769320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Content table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72390C-1F91-4A16-8610-2824F60DC6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53127"/>
            <a:ext cx="10515600" cy="4351338"/>
          </a:xfrm>
        </p:spPr>
        <p:txBody>
          <a:bodyPr>
            <a:noAutofit/>
          </a:bodyPr>
          <a:lstStyle/>
          <a:p>
            <a:pPr marL="457200" indent="-457200" algn="just">
              <a:buAutoNum type="arabicPeriod"/>
            </a:pPr>
            <a:r>
              <a:rPr lang="en-GB" sz="24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– Bulgari Hotel Location</a:t>
            </a:r>
          </a:p>
          <a:p>
            <a:pPr marL="0" indent="0" algn="just">
              <a:buNone/>
            </a:pPr>
            <a:r>
              <a:rPr lang="en-GB" sz="24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Bulgari Hotel main consumers</a:t>
            </a:r>
          </a:p>
          <a:p>
            <a:pPr marL="0" indent="0" algn="just">
              <a:buNone/>
            </a:pPr>
            <a:r>
              <a:rPr lang="en-GB" sz="24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The nature, scope and role of guest services and facilities provided at Bulgari hotels and resorts</a:t>
            </a:r>
          </a:p>
          <a:p>
            <a:pPr marL="0" indent="0" algn="just">
              <a:buNone/>
            </a:pPr>
            <a:r>
              <a:rPr lang="en-GB" sz="24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 The role and function of guest services in general</a:t>
            </a:r>
          </a:p>
          <a:p>
            <a:pPr marL="0" indent="0" algn="just">
              <a:buNone/>
            </a:pPr>
            <a:r>
              <a:rPr lang="en-GB" sz="24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5. Importance of the hospitality and how hotels meet/ exceed guest expectations</a:t>
            </a:r>
          </a:p>
          <a:p>
            <a:pPr marL="0" indent="0" algn="just">
              <a:buNone/>
            </a:pPr>
            <a:r>
              <a:rPr lang="en-GB" sz="24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6. Conclusion</a:t>
            </a:r>
          </a:p>
          <a:p>
            <a:pPr marL="0" indent="0" algn="just">
              <a:buNone/>
            </a:pPr>
            <a:r>
              <a:rPr lang="en-GB" sz="24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7. References</a:t>
            </a:r>
          </a:p>
        </p:txBody>
      </p:sp>
      <p:grpSp>
        <p:nvGrpSpPr>
          <p:cNvPr id="4" name="Google Shape;303;p30">
            <a:extLst>
              <a:ext uri="{FF2B5EF4-FFF2-40B4-BE49-F238E27FC236}">
                <a16:creationId xmlns:a16="http://schemas.microsoft.com/office/drawing/2014/main" id="{CCA6E235-E133-45D1-A3E0-0B7B1730946D}"/>
              </a:ext>
            </a:extLst>
          </p:cNvPr>
          <p:cNvGrpSpPr/>
          <p:nvPr/>
        </p:nvGrpSpPr>
        <p:grpSpPr>
          <a:xfrm>
            <a:off x="4000907" y="259995"/>
            <a:ext cx="4190185" cy="556820"/>
            <a:chOff x="2805000" y="488200"/>
            <a:chExt cx="3559250" cy="104700"/>
          </a:xfrm>
        </p:grpSpPr>
        <p:sp>
          <p:nvSpPr>
            <p:cNvPr id="5" name="Google Shape;304;p30">
              <a:extLst>
                <a:ext uri="{FF2B5EF4-FFF2-40B4-BE49-F238E27FC236}">
                  <a16:creationId xmlns:a16="http://schemas.microsoft.com/office/drawing/2014/main" id="{567F13D3-326A-442C-9E0A-C9409E4C2FE7}"/>
                </a:ext>
              </a:extLst>
            </p:cNvPr>
            <p:cNvSpPr/>
            <p:nvPr/>
          </p:nvSpPr>
          <p:spPr>
            <a:xfrm>
              <a:off x="4519675" y="488200"/>
              <a:ext cx="104700" cy="104700"/>
            </a:xfrm>
            <a:prstGeom prst="star4">
              <a:avLst>
                <a:gd name="adj" fmla="val 12500"/>
              </a:avLst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cxnSp>
          <p:nvCxnSpPr>
            <p:cNvPr id="6" name="Google Shape;305;p30">
              <a:extLst>
                <a:ext uri="{FF2B5EF4-FFF2-40B4-BE49-F238E27FC236}">
                  <a16:creationId xmlns:a16="http://schemas.microsoft.com/office/drawing/2014/main" id="{49AEF2F3-6BFC-418D-898D-671D8B23AA10}"/>
                </a:ext>
              </a:extLst>
            </p:cNvPr>
            <p:cNvCxnSpPr/>
            <p:nvPr/>
          </p:nvCxnSpPr>
          <p:spPr>
            <a:xfrm rot="10800000">
              <a:off x="2805000" y="540550"/>
              <a:ext cx="1557000" cy="0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" name="Google Shape;306;p30">
              <a:extLst>
                <a:ext uri="{FF2B5EF4-FFF2-40B4-BE49-F238E27FC236}">
                  <a16:creationId xmlns:a16="http://schemas.microsoft.com/office/drawing/2014/main" id="{9C504D78-7140-40FC-944E-CAB2E8073D77}"/>
                </a:ext>
              </a:extLst>
            </p:cNvPr>
            <p:cNvCxnSpPr/>
            <p:nvPr/>
          </p:nvCxnSpPr>
          <p:spPr>
            <a:xfrm rot="10800000">
              <a:off x="4782050" y="540550"/>
              <a:ext cx="1582200" cy="0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grpSp>
        <p:nvGrpSpPr>
          <p:cNvPr id="8" name="Google Shape;303;p30">
            <a:extLst>
              <a:ext uri="{FF2B5EF4-FFF2-40B4-BE49-F238E27FC236}">
                <a16:creationId xmlns:a16="http://schemas.microsoft.com/office/drawing/2014/main" id="{05042A14-6463-4F9E-937E-000241FF9CC4}"/>
              </a:ext>
            </a:extLst>
          </p:cNvPr>
          <p:cNvGrpSpPr/>
          <p:nvPr/>
        </p:nvGrpSpPr>
        <p:grpSpPr>
          <a:xfrm>
            <a:off x="4000907" y="1411979"/>
            <a:ext cx="4190185" cy="556820"/>
            <a:chOff x="2805000" y="488200"/>
            <a:chExt cx="3559250" cy="104700"/>
          </a:xfrm>
        </p:grpSpPr>
        <p:sp>
          <p:nvSpPr>
            <p:cNvPr id="9" name="Google Shape;304;p30">
              <a:extLst>
                <a:ext uri="{FF2B5EF4-FFF2-40B4-BE49-F238E27FC236}">
                  <a16:creationId xmlns:a16="http://schemas.microsoft.com/office/drawing/2014/main" id="{4FF294A3-5D04-46CE-9D26-5FBC720B620E}"/>
                </a:ext>
              </a:extLst>
            </p:cNvPr>
            <p:cNvSpPr/>
            <p:nvPr/>
          </p:nvSpPr>
          <p:spPr>
            <a:xfrm>
              <a:off x="4519675" y="488200"/>
              <a:ext cx="104700" cy="104700"/>
            </a:xfrm>
            <a:prstGeom prst="star4">
              <a:avLst>
                <a:gd name="adj" fmla="val 12500"/>
              </a:avLst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cxnSp>
          <p:nvCxnSpPr>
            <p:cNvPr id="10" name="Google Shape;305;p30">
              <a:extLst>
                <a:ext uri="{FF2B5EF4-FFF2-40B4-BE49-F238E27FC236}">
                  <a16:creationId xmlns:a16="http://schemas.microsoft.com/office/drawing/2014/main" id="{2E73A48E-7F60-4A25-B858-1C5FC77EBE0B}"/>
                </a:ext>
              </a:extLst>
            </p:cNvPr>
            <p:cNvCxnSpPr/>
            <p:nvPr/>
          </p:nvCxnSpPr>
          <p:spPr>
            <a:xfrm rot="10800000">
              <a:off x="2805000" y="540550"/>
              <a:ext cx="1557000" cy="0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" name="Google Shape;306;p30">
              <a:extLst>
                <a:ext uri="{FF2B5EF4-FFF2-40B4-BE49-F238E27FC236}">
                  <a16:creationId xmlns:a16="http://schemas.microsoft.com/office/drawing/2014/main" id="{28963A79-2D28-4168-8A14-5C4B3A673BAC}"/>
                </a:ext>
              </a:extLst>
            </p:cNvPr>
            <p:cNvCxnSpPr/>
            <p:nvPr/>
          </p:nvCxnSpPr>
          <p:spPr>
            <a:xfrm rot="10800000">
              <a:off x="4782050" y="540550"/>
              <a:ext cx="1582200" cy="0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</p:spTree>
    <p:extLst>
      <p:ext uri="{BB962C8B-B14F-4D97-AF65-F5344CB8AC3E}">
        <p14:creationId xmlns:p14="http://schemas.microsoft.com/office/powerpoint/2010/main" val="23331521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CDBFD7-56B0-430C-AAFC-C687895E07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4338" y="2401767"/>
            <a:ext cx="5992182" cy="3786307"/>
          </a:xfrm>
        </p:spPr>
        <p:txBody>
          <a:bodyPr>
            <a:normAutofit fontScale="92500" lnSpcReduction="20000"/>
          </a:bodyPr>
          <a:lstStyle/>
          <a:p>
            <a:pPr marL="0" indent="0" algn="just">
              <a:buNone/>
            </a:pPr>
            <a:r>
              <a:rPr lang="en-GB" sz="24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 of </a:t>
            </a:r>
            <a:r>
              <a:rPr lang="en-GB" sz="2400" b="1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Marriott </a:t>
            </a:r>
            <a:r>
              <a:rPr lang="en-GB" sz="2400" b="1" dirty="0" err="1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Bonvoy</a:t>
            </a:r>
            <a:r>
              <a:rPr lang="en-GB" sz="2400" b="1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International's</a:t>
            </a:r>
            <a:r>
              <a:rPr lang="en-GB" sz="24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luxury brand members is The Bulgari Hotels &amp; Resorts (Marriott, 2023).</a:t>
            </a:r>
          </a:p>
          <a:p>
            <a:pPr marL="0" indent="0" algn="just">
              <a:buNone/>
            </a:pPr>
            <a:r>
              <a:rPr lang="en-GB" sz="24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Each hotel is located in the most exclusive luxury cosmopolitan cities or the most prestigious section of the resort location. </a:t>
            </a:r>
          </a:p>
          <a:p>
            <a:pPr marL="0" indent="0" algn="just">
              <a:buNone/>
            </a:pPr>
            <a:r>
              <a:rPr lang="en-GB" sz="24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Currently, seven hotels can be found in some of the world's major cities:</a:t>
            </a:r>
          </a:p>
          <a:p>
            <a:pPr marL="0" indent="0" algn="just">
              <a:buNone/>
            </a:pPr>
            <a:r>
              <a:rPr lang="en-GB" sz="2400" b="1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London, Milan, Dubai, Shanghai, Bali, Paris and Beijing.</a:t>
            </a:r>
          </a:p>
          <a:p>
            <a:pPr marL="0" indent="0" algn="just">
              <a:buNone/>
            </a:pPr>
            <a:r>
              <a:rPr lang="en-GB" sz="24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the following three years, an additional five locations will be added to Bulgari hotels and resorts chain (Bulgari, 2023).</a:t>
            </a:r>
          </a:p>
        </p:txBody>
      </p:sp>
      <p:grpSp>
        <p:nvGrpSpPr>
          <p:cNvPr id="4" name="Google Shape;303;p30">
            <a:extLst>
              <a:ext uri="{FF2B5EF4-FFF2-40B4-BE49-F238E27FC236}">
                <a16:creationId xmlns:a16="http://schemas.microsoft.com/office/drawing/2014/main" id="{DF82681B-0CEF-4D03-A2FE-24753C1742AA}"/>
              </a:ext>
            </a:extLst>
          </p:cNvPr>
          <p:cNvGrpSpPr/>
          <p:nvPr/>
        </p:nvGrpSpPr>
        <p:grpSpPr>
          <a:xfrm>
            <a:off x="4000907" y="391516"/>
            <a:ext cx="4190185" cy="556820"/>
            <a:chOff x="2805000" y="488200"/>
            <a:chExt cx="3559250" cy="104700"/>
          </a:xfrm>
        </p:grpSpPr>
        <p:sp>
          <p:nvSpPr>
            <p:cNvPr id="5" name="Google Shape;304;p30">
              <a:extLst>
                <a:ext uri="{FF2B5EF4-FFF2-40B4-BE49-F238E27FC236}">
                  <a16:creationId xmlns:a16="http://schemas.microsoft.com/office/drawing/2014/main" id="{9539323B-DAD1-4BC5-88CF-C541066053B6}"/>
                </a:ext>
              </a:extLst>
            </p:cNvPr>
            <p:cNvSpPr/>
            <p:nvPr/>
          </p:nvSpPr>
          <p:spPr>
            <a:xfrm>
              <a:off x="4519675" y="488200"/>
              <a:ext cx="104700" cy="104700"/>
            </a:xfrm>
            <a:prstGeom prst="star4">
              <a:avLst>
                <a:gd name="adj" fmla="val 12500"/>
              </a:avLst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cxnSp>
          <p:nvCxnSpPr>
            <p:cNvPr id="6" name="Google Shape;305;p30">
              <a:extLst>
                <a:ext uri="{FF2B5EF4-FFF2-40B4-BE49-F238E27FC236}">
                  <a16:creationId xmlns:a16="http://schemas.microsoft.com/office/drawing/2014/main" id="{FBF6C014-FC2E-4C01-83ED-29142DCE65A7}"/>
                </a:ext>
              </a:extLst>
            </p:cNvPr>
            <p:cNvCxnSpPr/>
            <p:nvPr/>
          </p:nvCxnSpPr>
          <p:spPr>
            <a:xfrm rot="10800000">
              <a:off x="2805000" y="540550"/>
              <a:ext cx="1557000" cy="0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" name="Google Shape;306;p30">
              <a:extLst>
                <a:ext uri="{FF2B5EF4-FFF2-40B4-BE49-F238E27FC236}">
                  <a16:creationId xmlns:a16="http://schemas.microsoft.com/office/drawing/2014/main" id="{2E115877-CCF3-4B7A-BEE5-AC367754BBE2}"/>
                </a:ext>
              </a:extLst>
            </p:cNvPr>
            <p:cNvCxnSpPr/>
            <p:nvPr/>
          </p:nvCxnSpPr>
          <p:spPr>
            <a:xfrm rot="10800000">
              <a:off x="4782050" y="540550"/>
              <a:ext cx="1582200" cy="0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4FADF639-0BD7-4814-B835-A5E8E5F0FB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5244" y="940907"/>
            <a:ext cx="4435104" cy="103485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7EA74AF-4ED4-4CE1-8211-DDDECE6ECE6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2186" y="2660847"/>
            <a:ext cx="5084070" cy="2857557"/>
          </a:xfrm>
          <a:prstGeom prst="rect">
            <a:avLst/>
          </a:prstGeom>
        </p:spPr>
      </p:pic>
      <p:sp>
        <p:nvSpPr>
          <p:cNvPr id="13" name="Title 12">
            <a:extLst>
              <a:ext uri="{FF2B5EF4-FFF2-40B4-BE49-F238E27FC236}">
                <a16:creationId xmlns:a16="http://schemas.microsoft.com/office/drawing/2014/main" id="{27A2A6F6-B8B5-411D-AFE1-017A77BB36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0886" y="5619977"/>
            <a:ext cx="2364328" cy="1325563"/>
          </a:xfrm>
        </p:spPr>
        <p:txBody>
          <a:bodyPr>
            <a:normAutofit/>
          </a:bodyPr>
          <a:lstStyle/>
          <a:p>
            <a:r>
              <a:rPr lang="en-GB" sz="4000" i="1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Location</a:t>
            </a:r>
          </a:p>
        </p:txBody>
      </p:sp>
    </p:spTree>
    <p:extLst>
      <p:ext uri="{BB962C8B-B14F-4D97-AF65-F5344CB8AC3E}">
        <p14:creationId xmlns:p14="http://schemas.microsoft.com/office/powerpoint/2010/main" val="15538505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C263C-51E2-40C8-A37C-93BA46FE63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8851" y="861570"/>
            <a:ext cx="4718957" cy="587829"/>
          </a:xfrm>
        </p:spPr>
        <p:txBody>
          <a:bodyPr>
            <a:normAutofit fontScale="90000"/>
          </a:bodyPr>
          <a:lstStyle/>
          <a:p>
            <a:pPr algn="ctr"/>
            <a:r>
              <a:rPr lang="en-GB" i="1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Consumers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30BA64-440F-4B8A-91E3-BF519A9518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723142"/>
            <a:ext cx="5821680" cy="5134858"/>
          </a:xfrm>
          <a:solidFill>
            <a:schemeClr val="tx1">
              <a:lumMod val="85000"/>
              <a:lumOff val="15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en-GB" sz="26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 a luxury brand, Bulgari hotels and resorts are made of luxurious, rare materials and have an Italian contemporary luxury feel.</a:t>
            </a:r>
          </a:p>
          <a:p>
            <a:pPr marL="0" indent="0" algn="just">
              <a:buNone/>
            </a:pPr>
            <a:r>
              <a:rPr lang="en-GB" sz="26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hotels and resorts are popular for travellers seeking to indulge in the cultural and historical offerings of the city locations (Bulgari, 2023).</a:t>
            </a:r>
          </a:p>
          <a:p>
            <a:pPr marL="0" indent="0" algn="just">
              <a:buNone/>
            </a:pPr>
            <a:r>
              <a:rPr lang="en-GB" sz="26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main consumers are typically high-end travellers, including affluent individuals, business travellers, and celebrities. </a:t>
            </a:r>
          </a:p>
          <a:p>
            <a:pPr marL="0" indent="0" algn="just">
              <a:buNone/>
            </a:pPr>
            <a:r>
              <a:rPr lang="en-GB" sz="26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Overall, the consumers are seeking combination of luxury, style and a unique and memorable travel experience.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E123196-4062-4958-A8BC-7E0733CE07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252" y="2939143"/>
            <a:ext cx="5310294" cy="298704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E50964F-03EA-4230-85BF-F73952E5D2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0545" y="1155485"/>
            <a:ext cx="4136571" cy="965200"/>
          </a:xfrm>
          <a:prstGeom prst="rect">
            <a:avLst/>
          </a:prstGeom>
        </p:spPr>
      </p:pic>
      <p:grpSp>
        <p:nvGrpSpPr>
          <p:cNvPr id="8" name="Google Shape;303;p30">
            <a:extLst>
              <a:ext uri="{FF2B5EF4-FFF2-40B4-BE49-F238E27FC236}">
                <a16:creationId xmlns:a16="http://schemas.microsoft.com/office/drawing/2014/main" id="{37E4C993-9927-4E22-92F9-1636032BC9FE}"/>
              </a:ext>
            </a:extLst>
          </p:cNvPr>
          <p:cNvGrpSpPr/>
          <p:nvPr/>
        </p:nvGrpSpPr>
        <p:grpSpPr>
          <a:xfrm>
            <a:off x="4000907" y="391516"/>
            <a:ext cx="4190185" cy="556820"/>
            <a:chOff x="2805000" y="488200"/>
            <a:chExt cx="3559250" cy="104700"/>
          </a:xfrm>
        </p:grpSpPr>
        <p:sp>
          <p:nvSpPr>
            <p:cNvPr id="9" name="Google Shape;304;p30">
              <a:extLst>
                <a:ext uri="{FF2B5EF4-FFF2-40B4-BE49-F238E27FC236}">
                  <a16:creationId xmlns:a16="http://schemas.microsoft.com/office/drawing/2014/main" id="{545410B1-74FA-4B95-BF16-ACC016374E96}"/>
                </a:ext>
              </a:extLst>
            </p:cNvPr>
            <p:cNvSpPr/>
            <p:nvPr/>
          </p:nvSpPr>
          <p:spPr>
            <a:xfrm>
              <a:off x="4519675" y="488200"/>
              <a:ext cx="104700" cy="104700"/>
            </a:xfrm>
            <a:prstGeom prst="star4">
              <a:avLst>
                <a:gd name="adj" fmla="val 12500"/>
              </a:avLst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cxnSp>
          <p:nvCxnSpPr>
            <p:cNvPr id="10" name="Google Shape;305;p30">
              <a:extLst>
                <a:ext uri="{FF2B5EF4-FFF2-40B4-BE49-F238E27FC236}">
                  <a16:creationId xmlns:a16="http://schemas.microsoft.com/office/drawing/2014/main" id="{144E49AB-FE79-4CEA-885C-D167844A08F3}"/>
                </a:ext>
              </a:extLst>
            </p:cNvPr>
            <p:cNvCxnSpPr/>
            <p:nvPr/>
          </p:nvCxnSpPr>
          <p:spPr>
            <a:xfrm rot="10800000">
              <a:off x="2805000" y="540550"/>
              <a:ext cx="1557000" cy="0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" name="Google Shape;306;p30">
              <a:extLst>
                <a:ext uri="{FF2B5EF4-FFF2-40B4-BE49-F238E27FC236}">
                  <a16:creationId xmlns:a16="http://schemas.microsoft.com/office/drawing/2014/main" id="{D6035A21-E920-402C-B985-8B85271D0854}"/>
                </a:ext>
              </a:extLst>
            </p:cNvPr>
            <p:cNvCxnSpPr/>
            <p:nvPr/>
          </p:nvCxnSpPr>
          <p:spPr>
            <a:xfrm rot="10800000">
              <a:off x="4782050" y="540550"/>
              <a:ext cx="1582200" cy="0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</p:spTree>
    <p:extLst>
      <p:ext uri="{BB962C8B-B14F-4D97-AF65-F5344CB8AC3E}">
        <p14:creationId xmlns:p14="http://schemas.microsoft.com/office/powerpoint/2010/main" val="16972260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B11F47-BFD2-4334-B36C-732D07DD66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2645" y="532152"/>
            <a:ext cx="6035559" cy="1325563"/>
          </a:xfrm>
        </p:spPr>
        <p:txBody>
          <a:bodyPr>
            <a:noAutofit/>
          </a:bodyPr>
          <a:lstStyle/>
          <a:p>
            <a:r>
              <a:rPr lang="en-GB" sz="3000" b="1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nature, scope and role of the guest services and facilities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DCAEA5-B3FB-4853-AF27-54F530E539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24742"/>
            <a:ext cx="10515600" cy="47122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nature, scope and role of the guest services and facilities provided  to guests by Bulgari hotels and resorts are designed to exceed the elite customers expectation including (Hwang, 2019):</a:t>
            </a:r>
          </a:p>
          <a:p>
            <a:pPr marL="0" indent="0">
              <a:buNone/>
            </a:pPr>
            <a:endParaRPr lang="en-GB" sz="2600" dirty="0">
              <a:solidFill>
                <a:schemeClr val="bg1">
                  <a:lumMod val="9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6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Service quality - HQ Staff</a:t>
            </a:r>
          </a:p>
          <a:p>
            <a:pPr marL="0" indent="0">
              <a:buNone/>
            </a:pPr>
            <a:r>
              <a:rPr lang="en-GB" sz="26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Atmosphere – Spa &amp; Fitness</a:t>
            </a:r>
          </a:p>
          <a:p>
            <a:pPr marL="0" indent="0">
              <a:buNone/>
            </a:pPr>
            <a:r>
              <a:rPr lang="en-GB" sz="26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Personalized Attention:</a:t>
            </a:r>
          </a:p>
          <a:p>
            <a:pPr marL="0" indent="0">
              <a:buNone/>
            </a:pPr>
            <a:r>
              <a:rPr lang="en-GB" sz="26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Check IN and OUT</a:t>
            </a:r>
          </a:p>
          <a:p>
            <a:pPr marL="0" indent="0">
              <a:buNone/>
            </a:pPr>
            <a:r>
              <a:rPr lang="en-GB" sz="26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Concierge service</a:t>
            </a:r>
          </a:p>
          <a:p>
            <a:pPr marL="0" indent="0">
              <a:buNone/>
            </a:pPr>
            <a:r>
              <a:rPr lang="en-GB" sz="26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(Wang, 2015).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61B5649-F4A5-47FE-85EA-AFFD693A2F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691" y="3278982"/>
            <a:ext cx="5557109" cy="312587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32083AD-DB3D-420D-9D57-BA4D671628D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9784" y="677862"/>
            <a:ext cx="5056513" cy="1179853"/>
          </a:xfrm>
          <a:prstGeom prst="rect">
            <a:avLst/>
          </a:prstGeom>
        </p:spPr>
      </p:pic>
      <p:grpSp>
        <p:nvGrpSpPr>
          <p:cNvPr id="8" name="Google Shape;303;p30">
            <a:extLst>
              <a:ext uri="{FF2B5EF4-FFF2-40B4-BE49-F238E27FC236}">
                <a16:creationId xmlns:a16="http://schemas.microsoft.com/office/drawing/2014/main" id="{E021DC7E-6FEA-4174-998A-08CF211D5226}"/>
              </a:ext>
            </a:extLst>
          </p:cNvPr>
          <p:cNvGrpSpPr/>
          <p:nvPr/>
        </p:nvGrpSpPr>
        <p:grpSpPr>
          <a:xfrm>
            <a:off x="6882947" y="121042"/>
            <a:ext cx="4190185" cy="556820"/>
            <a:chOff x="2805000" y="488200"/>
            <a:chExt cx="3559250" cy="104700"/>
          </a:xfrm>
        </p:grpSpPr>
        <p:sp>
          <p:nvSpPr>
            <p:cNvPr id="9" name="Google Shape;304;p30">
              <a:extLst>
                <a:ext uri="{FF2B5EF4-FFF2-40B4-BE49-F238E27FC236}">
                  <a16:creationId xmlns:a16="http://schemas.microsoft.com/office/drawing/2014/main" id="{2F340E28-2F61-4013-8D73-FDB96CB76492}"/>
                </a:ext>
              </a:extLst>
            </p:cNvPr>
            <p:cNvSpPr/>
            <p:nvPr/>
          </p:nvSpPr>
          <p:spPr>
            <a:xfrm>
              <a:off x="4519675" y="488200"/>
              <a:ext cx="104700" cy="104700"/>
            </a:xfrm>
            <a:prstGeom prst="star4">
              <a:avLst>
                <a:gd name="adj" fmla="val 12500"/>
              </a:avLst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cxnSp>
          <p:nvCxnSpPr>
            <p:cNvPr id="10" name="Google Shape;305;p30">
              <a:extLst>
                <a:ext uri="{FF2B5EF4-FFF2-40B4-BE49-F238E27FC236}">
                  <a16:creationId xmlns:a16="http://schemas.microsoft.com/office/drawing/2014/main" id="{56A74303-7032-4DB7-BDF1-FF2A82ECCFFC}"/>
                </a:ext>
              </a:extLst>
            </p:cNvPr>
            <p:cNvCxnSpPr/>
            <p:nvPr/>
          </p:nvCxnSpPr>
          <p:spPr>
            <a:xfrm rot="10800000">
              <a:off x="2805000" y="540550"/>
              <a:ext cx="1557000" cy="0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" name="Google Shape;306;p30">
              <a:extLst>
                <a:ext uri="{FF2B5EF4-FFF2-40B4-BE49-F238E27FC236}">
                  <a16:creationId xmlns:a16="http://schemas.microsoft.com/office/drawing/2014/main" id="{CCB2BD97-9C6C-40F9-BC81-4EF453059A37}"/>
                </a:ext>
              </a:extLst>
            </p:cNvPr>
            <p:cNvCxnSpPr/>
            <p:nvPr/>
          </p:nvCxnSpPr>
          <p:spPr>
            <a:xfrm rot="10800000">
              <a:off x="4782050" y="540550"/>
              <a:ext cx="1582200" cy="0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grpSp>
        <p:nvGrpSpPr>
          <p:cNvPr id="12" name="Google Shape;303;p30">
            <a:extLst>
              <a:ext uri="{FF2B5EF4-FFF2-40B4-BE49-F238E27FC236}">
                <a16:creationId xmlns:a16="http://schemas.microsoft.com/office/drawing/2014/main" id="{6D56576E-5B31-4C26-B25A-B7EB04892963}"/>
              </a:ext>
            </a:extLst>
          </p:cNvPr>
          <p:cNvGrpSpPr/>
          <p:nvPr/>
        </p:nvGrpSpPr>
        <p:grpSpPr>
          <a:xfrm>
            <a:off x="1195331" y="1579305"/>
            <a:ext cx="4190185" cy="556820"/>
            <a:chOff x="2805000" y="488200"/>
            <a:chExt cx="3559250" cy="104700"/>
          </a:xfrm>
        </p:grpSpPr>
        <p:sp>
          <p:nvSpPr>
            <p:cNvPr id="13" name="Google Shape;304;p30">
              <a:extLst>
                <a:ext uri="{FF2B5EF4-FFF2-40B4-BE49-F238E27FC236}">
                  <a16:creationId xmlns:a16="http://schemas.microsoft.com/office/drawing/2014/main" id="{AE798C9F-B864-4C96-B8D3-3A5E6B02D320}"/>
                </a:ext>
              </a:extLst>
            </p:cNvPr>
            <p:cNvSpPr/>
            <p:nvPr/>
          </p:nvSpPr>
          <p:spPr>
            <a:xfrm>
              <a:off x="4519675" y="488200"/>
              <a:ext cx="104700" cy="104700"/>
            </a:xfrm>
            <a:prstGeom prst="star4">
              <a:avLst>
                <a:gd name="adj" fmla="val 12500"/>
              </a:avLst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cxnSp>
          <p:nvCxnSpPr>
            <p:cNvPr id="14" name="Google Shape;305;p30">
              <a:extLst>
                <a:ext uri="{FF2B5EF4-FFF2-40B4-BE49-F238E27FC236}">
                  <a16:creationId xmlns:a16="http://schemas.microsoft.com/office/drawing/2014/main" id="{4914BCAE-0053-4033-AF95-1205A39D2FA2}"/>
                </a:ext>
              </a:extLst>
            </p:cNvPr>
            <p:cNvCxnSpPr/>
            <p:nvPr/>
          </p:nvCxnSpPr>
          <p:spPr>
            <a:xfrm rot="10800000">
              <a:off x="2805000" y="540550"/>
              <a:ext cx="1557000" cy="0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" name="Google Shape;306;p30">
              <a:extLst>
                <a:ext uri="{FF2B5EF4-FFF2-40B4-BE49-F238E27FC236}">
                  <a16:creationId xmlns:a16="http://schemas.microsoft.com/office/drawing/2014/main" id="{353D8AC6-3395-41DB-929E-163809F02828}"/>
                </a:ext>
              </a:extLst>
            </p:cNvPr>
            <p:cNvCxnSpPr/>
            <p:nvPr/>
          </p:nvCxnSpPr>
          <p:spPr>
            <a:xfrm rot="10800000">
              <a:off x="4782050" y="540550"/>
              <a:ext cx="1582200" cy="0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E4785F8F-B2BC-44F1-9651-F07F6C47DBE1}"/>
              </a:ext>
            </a:extLst>
          </p:cNvPr>
          <p:cNvSpPr txBox="1"/>
          <p:nvPr/>
        </p:nvSpPr>
        <p:spPr>
          <a:xfrm>
            <a:off x="7145518" y="6458549"/>
            <a:ext cx="29977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(Bulgari Dubai, 2023).</a:t>
            </a:r>
          </a:p>
        </p:txBody>
      </p:sp>
    </p:spTree>
    <p:extLst>
      <p:ext uri="{BB962C8B-B14F-4D97-AF65-F5344CB8AC3E}">
        <p14:creationId xmlns:p14="http://schemas.microsoft.com/office/powerpoint/2010/main" val="14659319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45A53D-3F37-4CC0-AAA8-7BE982D7D3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4831" y="735443"/>
            <a:ext cx="6379029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role and function of guest services in general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789D84-144C-4699-BE83-D2B06D872B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545" y="2141537"/>
            <a:ext cx="5243286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Today’s competitive marketplace, guests have high expectations for the quality and variety of services and facilities (</a:t>
            </a:r>
            <a:r>
              <a:rPr lang="en-GB" sz="2000" dirty="0" err="1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Kandampully</a:t>
            </a:r>
            <a:r>
              <a:rPr lang="en-GB" sz="20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2017).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Reasons why the role and function of guest services need to be considered:</a:t>
            </a:r>
          </a:p>
          <a:p>
            <a:pPr marL="0" indent="0">
              <a:buNone/>
            </a:pPr>
            <a:r>
              <a:rPr lang="en-GB" sz="2000" b="1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Guest satisfaction – </a:t>
            </a:r>
            <a:r>
              <a:rPr lang="en-GB" sz="20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friendly and accommodating services</a:t>
            </a:r>
          </a:p>
          <a:p>
            <a:pPr marL="0" indent="0">
              <a:buNone/>
            </a:pPr>
            <a:r>
              <a:rPr lang="en-GB" sz="2000" b="1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Competitive advantage – </a:t>
            </a:r>
            <a:r>
              <a:rPr lang="en-GB" sz="20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attracting new guests</a:t>
            </a:r>
          </a:p>
          <a:p>
            <a:pPr marL="0" indent="0">
              <a:buNone/>
            </a:pPr>
            <a:r>
              <a:rPr lang="en-GB" sz="2000" b="1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Revenue generation – </a:t>
            </a:r>
            <a:r>
              <a:rPr lang="en-GB" sz="20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satisfied guest are more likely to purchase service and product</a:t>
            </a:r>
          </a:p>
          <a:p>
            <a:pPr marL="0" indent="0">
              <a:buNone/>
            </a:pPr>
            <a:r>
              <a:rPr lang="en-GB" sz="2000" b="1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Guest loyalty – </a:t>
            </a:r>
            <a:r>
              <a:rPr lang="en-GB" sz="20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long-term source of revenue for the hotel.</a:t>
            </a:r>
          </a:p>
          <a:p>
            <a:pPr marL="0" indent="0">
              <a:buNone/>
            </a:pPr>
            <a:endParaRPr lang="en-GB" dirty="0">
              <a:solidFill>
                <a:schemeClr val="bg1">
                  <a:lumMod val="9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75546F6-0EA1-49CE-BA2C-5A470EBD49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7329" y="2141537"/>
            <a:ext cx="6054035" cy="4351338"/>
          </a:xfrm>
          <a:prstGeom prst="rect">
            <a:avLst/>
          </a:prstGeom>
        </p:spPr>
      </p:pic>
      <p:grpSp>
        <p:nvGrpSpPr>
          <p:cNvPr id="6" name="Google Shape;303;p30">
            <a:extLst>
              <a:ext uri="{FF2B5EF4-FFF2-40B4-BE49-F238E27FC236}">
                <a16:creationId xmlns:a16="http://schemas.microsoft.com/office/drawing/2014/main" id="{FE3046F7-19DB-4FCD-BDEC-E5DAEF50D2AC}"/>
              </a:ext>
            </a:extLst>
          </p:cNvPr>
          <p:cNvGrpSpPr/>
          <p:nvPr/>
        </p:nvGrpSpPr>
        <p:grpSpPr>
          <a:xfrm>
            <a:off x="6490502" y="365125"/>
            <a:ext cx="4190185" cy="556820"/>
            <a:chOff x="2805000" y="488200"/>
            <a:chExt cx="3559250" cy="104700"/>
          </a:xfrm>
        </p:grpSpPr>
        <p:sp>
          <p:nvSpPr>
            <p:cNvPr id="7" name="Google Shape;304;p30">
              <a:extLst>
                <a:ext uri="{FF2B5EF4-FFF2-40B4-BE49-F238E27FC236}">
                  <a16:creationId xmlns:a16="http://schemas.microsoft.com/office/drawing/2014/main" id="{871F3E3F-96FB-4AF3-A72E-ADBEA293A776}"/>
                </a:ext>
              </a:extLst>
            </p:cNvPr>
            <p:cNvSpPr/>
            <p:nvPr/>
          </p:nvSpPr>
          <p:spPr>
            <a:xfrm>
              <a:off x="4519675" y="488200"/>
              <a:ext cx="104700" cy="104700"/>
            </a:xfrm>
            <a:prstGeom prst="star4">
              <a:avLst>
                <a:gd name="adj" fmla="val 12500"/>
              </a:avLst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cxnSp>
          <p:nvCxnSpPr>
            <p:cNvPr id="8" name="Google Shape;305;p30">
              <a:extLst>
                <a:ext uri="{FF2B5EF4-FFF2-40B4-BE49-F238E27FC236}">
                  <a16:creationId xmlns:a16="http://schemas.microsoft.com/office/drawing/2014/main" id="{BEC8CA26-420F-41B3-AF58-8BE830D7A4B6}"/>
                </a:ext>
              </a:extLst>
            </p:cNvPr>
            <p:cNvCxnSpPr/>
            <p:nvPr/>
          </p:nvCxnSpPr>
          <p:spPr>
            <a:xfrm rot="10800000">
              <a:off x="2805000" y="540550"/>
              <a:ext cx="1557000" cy="0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9" name="Google Shape;306;p30">
              <a:extLst>
                <a:ext uri="{FF2B5EF4-FFF2-40B4-BE49-F238E27FC236}">
                  <a16:creationId xmlns:a16="http://schemas.microsoft.com/office/drawing/2014/main" id="{6D5C0ED5-2AD1-45C7-AC14-A8D2BA541B6C}"/>
                </a:ext>
              </a:extLst>
            </p:cNvPr>
            <p:cNvCxnSpPr/>
            <p:nvPr/>
          </p:nvCxnSpPr>
          <p:spPr>
            <a:xfrm rot="10800000">
              <a:off x="4782050" y="540550"/>
              <a:ext cx="1582200" cy="0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</p:spTree>
    <p:extLst>
      <p:ext uri="{BB962C8B-B14F-4D97-AF65-F5344CB8AC3E}">
        <p14:creationId xmlns:p14="http://schemas.microsoft.com/office/powerpoint/2010/main" val="34908521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DFE79-B24C-4AE3-86C6-3208714DBB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138555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importance of hospitality </a:t>
            </a:r>
            <a:br>
              <a:rPr lang="en-GB" sz="36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hotels meet/ exceed guest expectations?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AED8B7-59CE-470A-A5C3-880E863186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4385945"/>
            <a:ext cx="12192000" cy="2472055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4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importance of hospitality is to meet and exceed the guest expectation.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Hotels must understand their target market and the needs and preferences of the guests.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 be achieved through market research, guest feedback, and monitoring trends in the industry.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Hotels must to invest in training their staff to provide high-quality hospitality services and ensure that their facilities and amenities are well maintained and up to date (</a:t>
            </a:r>
            <a:r>
              <a:rPr lang="en-GB" sz="2400" dirty="0" err="1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Kandampully</a:t>
            </a:r>
            <a:r>
              <a:rPr lang="en-GB" sz="24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2017).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18EFABB-757F-4F16-BADC-4F85B91A7A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0516" y="1846486"/>
            <a:ext cx="7178039" cy="2457003"/>
          </a:xfrm>
          <a:prstGeom prst="rect">
            <a:avLst/>
          </a:prstGeom>
        </p:spPr>
      </p:pic>
      <p:grpSp>
        <p:nvGrpSpPr>
          <p:cNvPr id="8" name="Google Shape;303;p30">
            <a:extLst>
              <a:ext uri="{FF2B5EF4-FFF2-40B4-BE49-F238E27FC236}">
                <a16:creationId xmlns:a16="http://schemas.microsoft.com/office/drawing/2014/main" id="{6FF49464-4FF0-4272-9C64-FDD480D5469F}"/>
              </a:ext>
            </a:extLst>
          </p:cNvPr>
          <p:cNvGrpSpPr/>
          <p:nvPr/>
        </p:nvGrpSpPr>
        <p:grpSpPr>
          <a:xfrm>
            <a:off x="4047703" y="1387830"/>
            <a:ext cx="4190185" cy="556820"/>
            <a:chOff x="2805000" y="488200"/>
            <a:chExt cx="3559250" cy="104700"/>
          </a:xfrm>
        </p:grpSpPr>
        <p:sp>
          <p:nvSpPr>
            <p:cNvPr id="9" name="Google Shape;304;p30">
              <a:extLst>
                <a:ext uri="{FF2B5EF4-FFF2-40B4-BE49-F238E27FC236}">
                  <a16:creationId xmlns:a16="http://schemas.microsoft.com/office/drawing/2014/main" id="{070DB1A3-7B42-4A17-BF9F-E24001E6C097}"/>
                </a:ext>
              </a:extLst>
            </p:cNvPr>
            <p:cNvSpPr/>
            <p:nvPr/>
          </p:nvSpPr>
          <p:spPr>
            <a:xfrm>
              <a:off x="4519675" y="488200"/>
              <a:ext cx="104700" cy="104700"/>
            </a:xfrm>
            <a:prstGeom prst="star4">
              <a:avLst>
                <a:gd name="adj" fmla="val 12500"/>
              </a:avLst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cxnSp>
          <p:nvCxnSpPr>
            <p:cNvPr id="10" name="Google Shape;305;p30">
              <a:extLst>
                <a:ext uri="{FF2B5EF4-FFF2-40B4-BE49-F238E27FC236}">
                  <a16:creationId xmlns:a16="http://schemas.microsoft.com/office/drawing/2014/main" id="{7C552563-3DB7-4B04-8D18-C06735BFBAA5}"/>
                </a:ext>
              </a:extLst>
            </p:cNvPr>
            <p:cNvCxnSpPr/>
            <p:nvPr/>
          </p:nvCxnSpPr>
          <p:spPr>
            <a:xfrm rot="10800000">
              <a:off x="2805000" y="540550"/>
              <a:ext cx="1557000" cy="0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" name="Google Shape;306;p30">
              <a:extLst>
                <a:ext uri="{FF2B5EF4-FFF2-40B4-BE49-F238E27FC236}">
                  <a16:creationId xmlns:a16="http://schemas.microsoft.com/office/drawing/2014/main" id="{A1B7801A-B1E1-4DD6-B52B-F96C7C238130}"/>
                </a:ext>
              </a:extLst>
            </p:cNvPr>
            <p:cNvCxnSpPr/>
            <p:nvPr/>
          </p:nvCxnSpPr>
          <p:spPr>
            <a:xfrm rot="10800000">
              <a:off x="4782050" y="540550"/>
              <a:ext cx="1582200" cy="0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grpSp>
        <p:nvGrpSpPr>
          <p:cNvPr id="12" name="Google Shape;303;p30">
            <a:extLst>
              <a:ext uri="{FF2B5EF4-FFF2-40B4-BE49-F238E27FC236}">
                <a16:creationId xmlns:a16="http://schemas.microsoft.com/office/drawing/2014/main" id="{0890805D-1FA3-4CF3-8330-AEDF4F1E921F}"/>
              </a:ext>
            </a:extLst>
          </p:cNvPr>
          <p:cNvGrpSpPr/>
          <p:nvPr/>
        </p:nvGrpSpPr>
        <p:grpSpPr>
          <a:xfrm>
            <a:off x="4000907" y="41565"/>
            <a:ext cx="4190185" cy="556820"/>
            <a:chOff x="2805000" y="488200"/>
            <a:chExt cx="3559250" cy="104700"/>
          </a:xfrm>
        </p:grpSpPr>
        <p:sp>
          <p:nvSpPr>
            <p:cNvPr id="13" name="Google Shape;304;p30">
              <a:extLst>
                <a:ext uri="{FF2B5EF4-FFF2-40B4-BE49-F238E27FC236}">
                  <a16:creationId xmlns:a16="http://schemas.microsoft.com/office/drawing/2014/main" id="{1E74B185-9D99-4BB3-9531-6843460866CC}"/>
                </a:ext>
              </a:extLst>
            </p:cNvPr>
            <p:cNvSpPr/>
            <p:nvPr/>
          </p:nvSpPr>
          <p:spPr>
            <a:xfrm>
              <a:off x="4519675" y="488200"/>
              <a:ext cx="104700" cy="104700"/>
            </a:xfrm>
            <a:prstGeom prst="star4">
              <a:avLst>
                <a:gd name="adj" fmla="val 12500"/>
              </a:avLst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cxnSp>
          <p:nvCxnSpPr>
            <p:cNvPr id="14" name="Google Shape;305;p30">
              <a:extLst>
                <a:ext uri="{FF2B5EF4-FFF2-40B4-BE49-F238E27FC236}">
                  <a16:creationId xmlns:a16="http://schemas.microsoft.com/office/drawing/2014/main" id="{F244D672-341E-4629-A511-D1621C1283AF}"/>
                </a:ext>
              </a:extLst>
            </p:cNvPr>
            <p:cNvCxnSpPr/>
            <p:nvPr/>
          </p:nvCxnSpPr>
          <p:spPr>
            <a:xfrm rot="10800000">
              <a:off x="2805000" y="540550"/>
              <a:ext cx="1557000" cy="0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5" name="Google Shape;306;p30">
              <a:extLst>
                <a:ext uri="{FF2B5EF4-FFF2-40B4-BE49-F238E27FC236}">
                  <a16:creationId xmlns:a16="http://schemas.microsoft.com/office/drawing/2014/main" id="{939E8B87-165E-4F32-8E94-916A9EC66E58}"/>
                </a:ext>
              </a:extLst>
            </p:cNvPr>
            <p:cNvCxnSpPr/>
            <p:nvPr/>
          </p:nvCxnSpPr>
          <p:spPr>
            <a:xfrm rot="10800000">
              <a:off x="4782050" y="540550"/>
              <a:ext cx="1582200" cy="0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</p:spTree>
    <p:extLst>
      <p:ext uri="{BB962C8B-B14F-4D97-AF65-F5344CB8AC3E}">
        <p14:creationId xmlns:p14="http://schemas.microsoft.com/office/powerpoint/2010/main" val="38733421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F14C5-6289-4937-986D-472CF5326F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9276" y="734162"/>
            <a:ext cx="2987040" cy="1325563"/>
          </a:xfrm>
        </p:spPr>
        <p:txBody>
          <a:bodyPr/>
          <a:lstStyle/>
          <a:p>
            <a:r>
              <a:rPr lang="en-GB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EDC93D-873B-49CE-991A-AB18EA5FF0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0486" y="2668524"/>
            <a:ext cx="5443425" cy="3899913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6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conclusion, the importance of hospitality in the hotel industry cannot be overstated. Meeting and exceeding the customer expectations is essential for the success of a hotel and can lead to increased guest satisfaction, competitive advantage and guest loyalty (Hwang, 2019).</a:t>
            </a:r>
          </a:p>
          <a:p>
            <a:endParaRPr lang="en-GB" dirty="0"/>
          </a:p>
        </p:txBody>
      </p:sp>
      <p:grpSp>
        <p:nvGrpSpPr>
          <p:cNvPr id="4" name="Google Shape;303;p30">
            <a:extLst>
              <a:ext uri="{FF2B5EF4-FFF2-40B4-BE49-F238E27FC236}">
                <a16:creationId xmlns:a16="http://schemas.microsoft.com/office/drawing/2014/main" id="{C08930B3-C243-44C6-8120-CA0AF4231BE2}"/>
              </a:ext>
            </a:extLst>
          </p:cNvPr>
          <p:cNvGrpSpPr/>
          <p:nvPr/>
        </p:nvGrpSpPr>
        <p:grpSpPr>
          <a:xfrm>
            <a:off x="4000907" y="391516"/>
            <a:ext cx="4190185" cy="556820"/>
            <a:chOff x="2805000" y="488200"/>
            <a:chExt cx="3559250" cy="104700"/>
          </a:xfrm>
        </p:grpSpPr>
        <p:sp>
          <p:nvSpPr>
            <p:cNvPr id="5" name="Google Shape;304;p30">
              <a:extLst>
                <a:ext uri="{FF2B5EF4-FFF2-40B4-BE49-F238E27FC236}">
                  <a16:creationId xmlns:a16="http://schemas.microsoft.com/office/drawing/2014/main" id="{3D5110C7-0771-4736-9890-8924643879FC}"/>
                </a:ext>
              </a:extLst>
            </p:cNvPr>
            <p:cNvSpPr/>
            <p:nvPr/>
          </p:nvSpPr>
          <p:spPr>
            <a:xfrm>
              <a:off x="4519675" y="488200"/>
              <a:ext cx="104700" cy="104700"/>
            </a:xfrm>
            <a:prstGeom prst="star4">
              <a:avLst>
                <a:gd name="adj" fmla="val 12500"/>
              </a:avLst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cxnSp>
          <p:nvCxnSpPr>
            <p:cNvPr id="6" name="Google Shape;305;p30">
              <a:extLst>
                <a:ext uri="{FF2B5EF4-FFF2-40B4-BE49-F238E27FC236}">
                  <a16:creationId xmlns:a16="http://schemas.microsoft.com/office/drawing/2014/main" id="{83C671FD-1F83-4BC1-AC55-7511F24B911A}"/>
                </a:ext>
              </a:extLst>
            </p:cNvPr>
            <p:cNvCxnSpPr/>
            <p:nvPr/>
          </p:nvCxnSpPr>
          <p:spPr>
            <a:xfrm rot="10800000">
              <a:off x="2805000" y="540550"/>
              <a:ext cx="1557000" cy="0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7" name="Google Shape;306;p30">
              <a:extLst>
                <a:ext uri="{FF2B5EF4-FFF2-40B4-BE49-F238E27FC236}">
                  <a16:creationId xmlns:a16="http://schemas.microsoft.com/office/drawing/2014/main" id="{569420A4-E739-455B-AF29-EC4EE94E9850}"/>
                </a:ext>
              </a:extLst>
            </p:cNvPr>
            <p:cNvCxnSpPr/>
            <p:nvPr/>
          </p:nvCxnSpPr>
          <p:spPr>
            <a:xfrm rot="10800000">
              <a:off x="4782050" y="540550"/>
              <a:ext cx="1582200" cy="0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grpSp>
        <p:nvGrpSpPr>
          <p:cNvPr id="8" name="Google Shape;303;p30">
            <a:extLst>
              <a:ext uri="{FF2B5EF4-FFF2-40B4-BE49-F238E27FC236}">
                <a16:creationId xmlns:a16="http://schemas.microsoft.com/office/drawing/2014/main" id="{E92EC76F-AF5A-41F2-B16C-6FFFEB8AD1C4}"/>
              </a:ext>
            </a:extLst>
          </p:cNvPr>
          <p:cNvGrpSpPr/>
          <p:nvPr/>
        </p:nvGrpSpPr>
        <p:grpSpPr>
          <a:xfrm>
            <a:off x="4000907" y="1857236"/>
            <a:ext cx="4190185" cy="556820"/>
            <a:chOff x="2805000" y="488200"/>
            <a:chExt cx="3559250" cy="104700"/>
          </a:xfrm>
        </p:grpSpPr>
        <p:sp>
          <p:nvSpPr>
            <p:cNvPr id="9" name="Google Shape;304;p30">
              <a:extLst>
                <a:ext uri="{FF2B5EF4-FFF2-40B4-BE49-F238E27FC236}">
                  <a16:creationId xmlns:a16="http://schemas.microsoft.com/office/drawing/2014/main" id="{A0A09883-B2D1-4930-BB71-02058AC9D0EE}"/>
                </a:ext>
              </a:extLst>
            </p:cNvPr>
            <p:cNvSpPr/>
            <p:nvPr/>
          </p:nvSpPr>
          <p:spPr>
            <a:xfrm>
              <a:off x="4519675" y="488200"/>
              <a:ext cx="104700" cy="104700"/>
            </a:xfrm>
            <a:prstGeom prst="star4">
              <a:avLst>
                <a:gd name="adj" fmla="val 12500"/>
              </a:avLst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cxnSp>
          <p:nvCxnSpPr>
            <p:cNvPr id="10" name="Google Shape;305;p30">
              <a:extLst>
                <a:ext uri="{FF2B5EF4-FFF2-40B4-BE49-F238E27FC236}">
                  <a16:creationId xmlns:a16="http://schemas.microsoft.com/office/drawing/2014/main" id="{36BE1B99-7C37-458C-9BDA-09E422B2B4F9}"/>
                </a:ext>
              </a:extLst>
            </p:cNvPr>
            <p:cNvCxnSpPr/>
            <p:nvPr/>
          </p:nvCxnSpPr>
          <p:spPr>
            <a:xfrm rot="10800000">
              <a:off x="2805000" y="540550"/>
              <a:ext cx="1557000" cy="0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1" name="Google Shape;306;p30">
              <a:extLst>
                <a:ext uri="{FF2B5EF4-FFF2-40B4-BE49-F238E27FC236}">
                  <a16:creationId xmlns:a16="http://schemas.microsoft.com/office/drawing/2014/main" id="{30BA1C0E-FF2B-46EB-BCCA-0236E4184496}"/>
                </a:ext>
              </a:extLst>
            </p:cNvPr>
            <p:cNvCxnSpPr/>
            <p:nvPr/>
          </p:nvCxnSpPr>
          <p:spPr>
            <a:xfrm rot="10800000">
              <a:off x="4782050" y="540550"/>
              <a:ext cx="1582200" cy="0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pic>
        <p:nvPicPr>
          <p:cNvPr id="13" name="Picture 12">
            <a:extLst>
              <a:ext uri="{FF2B5EF4-FFF2-40B4-BE49-F238E27FC236}">
                <a16:creationId xmlns:a16="http://schemas.microsoft.com/office/drawing/2014/main" id="{B228C039-0758-4953-8A7E-2598A462E6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2978" y="2745461"/>
            <a:ext cx="5580778" cy="3259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92597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A36B1C-7758-4AF7-9575-B744359AF7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9521" y="291287"/>
            <a:ext cx="10515600" cy="853440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7FE51A-764E-451B-8873-8FFB9683D3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5740" y="1621471"/>
            <a:ext cx="11353800" cy="5175568"/>
          </a:xfrm>
          <a:solidFill>
            <a:schemeClr val="tx1">
              <a:lumMod val="85000"/>
              <a:lumOff val="15000"/>
            </a:schemeClr>
          </a:solidFill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20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Hwang, J (2019). </a:t>
            </a:r>
            <a:r>
              <a:rPr lang="en-GB" sz="2000" i="1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role of luxury hotels in the tourism industry. </a:t>
            </a:r>
            <a:r>
              <a:rPr lang="en-GB" sz="20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Journal of Contemporary Hospitality Management, 31(4), 1675-1689.</a:t>
            </a:r>
          </a:p>
          <a:p>
            <a:pPr marL="514350" indent="-514350">
              <a:buAutoNum type="arabicPeriod"/>
            </a:pPr>
            <a:r>
              <a:rPr lang="en-GB" sz="20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Wang, D. (2020). </a:t>
            </a:r>
            <a:r>
              <a:rPr lang="en-GB" sz="2000" i="1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impact of hotel service quality on consumer satisfaction and loyalty.</a:t>
            </a:r>
            <a:r>
              <a:rPr lang="en-GB" sz="20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Journal of Hospitality Marketing &amp; Management, 24(7</a:t>
            </a:r>
            <a:r>
              <a:rPr lang="en-GB" sz="200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), 739-756.</a:t>
            </a:r>
            <a:endParaRPr lang="en-GB" sz="2000" dirty="0">
              <a:solidFill>
                <a:schemeClr val="bg1">
                  <a:lumMod val="9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AutoNum type="arabicPeriod"/>
            </a:pPr>
            <a:r>
              <a:rPr lang="en-GB" sz="2000" dirty="0" err="1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Kandampully</a:t>
            </a:r>
            <a:r>
              <a:rPr lang="en-GB" sz="20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 (2017). </a:t>
            </a:r>
            <a:r>
              <a:rPr lang="en-GB" sz="2000" i="1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Service quality and customer satisfaction in the hospitality industry</a:t>
            </a:r>
            <a:r>
              <a:rPr lang="en-GB" sz="20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Journal of Hospitality and Tourism Management, 25, 28-35</a:t>
            </a:r>
          </a:p>
          <a:p>
            <a:pPr marL="514350" indent="-514350">
              <a:buAutoNum type="arabicPeriod"/>
            </a:pPr>
            <a:r>
              <a:rPr lang="en-GB" sz="20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Kim, Y., &amp; Lee, H. (2015). The effects of tangible and intangible services on customer satisfaction and behavioural intentions in the luxury hotel industry. Tourism Management, 46, 350-364</a:t>
            </a:r>
          </a:p>
          <a:p>
            <a:pPr marL="514350" indent="-514350">
              <a:buAutoNum type="arabicPeriod"/>
            </a:pPr>
            <a:r>
              <a:rPr lang="en-GB" sz="20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Bulgari Hotels &amp; Resorts Description, Experience, Location (2023) Bulgari Hotels &amp; Resorts. Available at: </a:t>
            </a:r>
            <a:r>
              <a:rPr lang="en-GB" sz="200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https://www.bulgarihotels.com/</a:t>
            </a:r>
            <a:r>
              <a:rPr lang="en-GB" sz="200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 30 January 2023)</a:t>
            </a:r>
          </a:p>
          <a:p>
            <a:pPr marL="514350" indent="-514350">
              <a:buAutoNum type="arabicPeriod"/>
            </a:pPr>
            <a:r>
              <a:rPr lang="en-GB" sz="20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Marriott International, About Marriott (2023) Marriot International. Available at: </a:t>
            </a:r>
            <a:r>
              <a:rPr lang="en-GB" sz="200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https://www.marriott.co.uk/marriott/aboutmarriott.mi</a:t>
            </a:r>
            <a:r>
              <a:rPr lang="en-GB" sz="200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 02 February 2023)</a:t>
            </a:r>
          </a:p>
          <a:p>
            <a:pPr marL="514350" indent="-514350">
              <a:buAutoNum type="arabicPeriod"/>
            </a:pPr>
            <a:r>
              <a:rPr lang="en-GB" sz="20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Bulgari Hotel Dubai Image gallery (2023) Bulgari Hotel Dubai. Available at: </a:t>
            </a:r>
            <a:r>
              <a:rPr lang="en-GB" sz="200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https://www.bulgarihotels.com/en_US/dubai/image-gallery</a:t>
            </a:r>
            <a:r>
              <a:rPr lang="en-GB" sz="20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 08 February 2023)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514350" indent="-514350">
              <a:buAutoNum type="arabicPeriod"/>
            </a:pPr>
            <a:endParaRPr lang="en-GB" dirty="0"/>
          </a:p>
        </p:txBody>
      </p:sp>
      <p:grpSp>
        <p:nvGrpSpPr>
          <p:cNvPr id="5" name="Google Shape;303;p30">
            <a:extLst>
              <a:ext uri="{FF2B5EF4-FFF2-40B4-BE49-F238E27FC236}">
                <a16:creationId xmlns:a16="http://schemas.microsoft.com/office/drawing/2014/main" id="{F8C6F7C5-DF4F-4AC9-ABAC-1A7A96A52FFA}"/>
              </a:ext>
            </a:extLst>
          </p:cNvPr>
          <p:cNvGrpSpPr/>
          <p:nvPr/>
        </p:nvGrpSpPr>
        <p:grpSpPr>
          <a:xfrm flipV="1">
            <a:off x="4000907" y="948334"/>
            <a:ext cx="4122013" cy="514705"/>
            <a:chOff x="2805000" y="488200"/>
            <a:chExt cx="3559250" cy="104700"/>
          </a:xfrm>
        </p:grpSpPr>
        <p:sp>
          <p:nvSpPr>
            <p:cNvPr id="6" name="Google Shape;304;p30">
              <a:extLst>
                <a:ext uri="{FF2B5EF4-FFF2-40B4-BE49-F238E27FC236}">
                  <a16:creationId xmlns:a16="http://schemas.microsoft.com/office/drawing/2014/main" id="{DC731565-141D-4CF9-9F7F-C1559FE78E9D}"/>
                </a:ext>
              </a:extLst>
            </p:cNvPr>
            <p:cNvSpPr/>
            <p:nvPr/>
          </p:nvSpPr>
          <p:spPr>
            <a:xfrm>
              <a:off x="4519675" y="488200"/>
              <a:ext cx="104700" cy="104700"/>
            </a:xfrm>
            <a:prstGeom prst="star4">
              <a:avLst>
                <a:gd name="adj" fmla="val 12500"/>
              </a:avLst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cxnSp>
          <p:nvCxnSpPr>
            <p:cNvPr id="7" name="Google Shape;305;p30">
              <a:extLst>
                <a:ext uri="{FF2B5EF4-FFF2-40B4-BE49-F238E27FC236}">
                  <a16:creationId xmlns:a16="http://schemas.microsoft.com/office/drawing/2014/main" id="{34D9AB9E-4DAC-4B26-B9FA-5FDF6CFAF61C}"/>
                </a:ext>
              </a:extLst>
            </p:cNvPr>
            <p:cNvCxnSpPr/>
            <p:nvPr/>
          </p:nvCxnSpPr>
          <p:spPr>
            <a:xfrm rot="10800000">
              <a:off x="2805000" y="540550"/>
              <a:ext cx="1557000" cy="0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8" name="Google Shape;306;p30">
              <a:extLst>
                <a:ext uri="{FF2B5EF4-FFF2-40B4-BE49-F238E27FC236}">
                  <a16:creationId xmlns:a16="http://schemas.microsoft.com/office/drawing/2014/main" id="{5B7FE6C7-416D-4DED-832D-0E95523362A3}"/>
                </a:ext>
              </a:extLst>
            </p:cNvPr>
            <p:cNvCxnSpPr/>
            <p:nvPr/>
          </p:nvCxnSpPr>
          <p:spPr>
            <a:xfrm rot="10800000">
              <a:off x="4782050" y="540550"/>
              <a:ext cx="1582200" cy="0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grpSp>
        <p:nvGrpSpPr>
          <p:cNvPr id="9" name="Google Shape;303;p30">
            <a:extLst>
              <a:ext uri="{FF2B5EF4-FFF2-40B4-BE49-F238E27FC236}">
                <a16:creationId xmlns:a16="http://schemas.microsoft.com/office/drawing/2014/main" id="{61200A2A-3FFD-4BEC-8691-7E383B8C6108}"/>
              </a:ext>
            </a:extLst>
          </p:cNvPr>
          <p:cNvGrpSpPr/>
          <p:nvPr/>
        </p:nvGrpSpPr>
        <p:grpSpPr>
          <a:xfrm>
            <a:off x="3952228" y="12877"/>
            <a:ext cx="4190185" cy="556820"/>
            <a:chOff x="2805000" y="488200"/>
            <a:chExt cx="3559250" cy="104700"/>
          </a:xfrm>
        </p:grpSpPr>
        <p:sp>
          <p:nvSpPr>
            <p:cNvPr id="10" name="Google Shape;304;p30">
              <a:extLst>
                <a:ext uri="{FF2B5EF4-FFF2-40B4-BE49-F238E27FC236}">
                  <a16:creationId xmlns:a16="http://schemas.microsoft.com/office/drawing/2014/main" id="{BE47E97C-81A6-4C67-80CF-9C1C2A5E951A}"/>
                </a:ext>
              </a:extLst>
            </p:cNvPr>
            <p:cNvSpPr/>
            <p:nvPr/>
          </p:nvSpPr>
          <p:spPr>
            <a:xfrm>
              <a:off x="4519675" y="488200"/>
              <a:ext cx="104700" cy="104700"/>
            </a:xfrm>
            <a:prstGeom prst="star4">
              <a:avLst>
                <a:gd name="adj" fmla="val 12500"/>
              </a:avLst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cxnSp>
          <p:nvCxnSpPr>
            <p:cNvPr id="11" name="Google Shape;305;p30">
              <a:extLst>
                <a:ext uri="{FF2B5EF4-FFF2-40B4-BE49-F238E27FC236}">
                  <a16:creationId xmlns:a16="http://schemas.microsoft.com/office/drawing/2014/main" id="{08C3A42B-25FA-4354-BEDD-FF3D8B10AB60}"/>
                </a:ext>
              </a:extLst>
            </p:cNvPr>
            <p:cNvCxnSpPr/>
            <p:nvPr/>
          </p:nvCxnSpPr>
          <p:spPr>
            <a:xfrm rot="10800000">
              <a:off x="2805000" y="540550"/>
              <a:ext cx="1557000" cy="0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12" name="Google Shape;306;p30">
              <a:extLst>
                <a:ext uri="{FF2B5EF4-FFF2-40B4-BE49-F238E27FC236}">
                  <a16:creationId xmlns:a16="http://schemas.microsoft.com/office/drawing/2014/main" id="{A4187E9C-90EF-4184-B3D1-41330384BE74}"/>
                </a:ext>
              </a:extLst>
            </p:cNvPr>
            <p:cNvCxnSpPr/>
            <p:nvPr/>
          </p:nvCxnSpPr>
          <p:spPr>
            <a:xfrm rot="10800000">
              <a:off x="4782050" y="540550"/>
              <a:ext cx="1582200" cy="0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</p:spTree>
    <p:extLst>
      <p:ext uri="{BB962C8B-B14F-4D97-AF65-F5344CB8AC3E}">
        <p14:creationId xmlns:p14="http://schemas.microsoft.com/office/powerpoint/2010/main" val="3575082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8000" b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739605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429</TotalTime>
  <Words>790</Words>
  <Application>Microsoft Office PowerPoint</Application>
  <PresentationFormat>Widescreen</PresentationFormat>
  <Paragraphs>61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PRESENTATION</vt:lpstr>
      <vt:lpstr>Content table</vt:lpstr>
      <vt:lpstr>Location</vt:lpstr>
      <vt:lpstr>Consumers</vt:lpstr>
      <vt:lpstr>The nature, scope and role of the guest services and facilities</vt:lpstr>
      <vt:lpstr>The role and function of guest services in general</vt:lpstr>
      <vt:lpstr>The importance of hospitality  How hotels meet/ exceed guest expectations?</vt:lpstr>
      <vt:lpstr>Conclusion</vt:lpstr>
      <vt:lpstr>Reference list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Tittle page</dc:title>
  <dc:creator>Nikolova, Gergana [C]</dc:creator>
  <cp:lastModifiedBy>Nikolova, Gergana [C]</cp:lastModifiedBy>
  <cp:revision>42</cp:revision>
  <dcterms:created xsi:type="dcterms:W3CDTF">2023-02-08T04:37:20Z</dcterms:created>
  <dcterms:modified xsi:type="dcterms:W3CDTF">2023-02-10T15:54:57Z</dcterms:modified>
</cp:coreProperties>
</file>