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7" r:id="rId5"/>
    <p:sldId id="468" r:id="rId6"/>
    <p:sldId id="471" r:id="rId7"/>
    <p:sldId id="473" r:id="rId8"/>
    <p:sldId id="476" r:id="rId9"/>
    <p:sldId id="477" r:id="rId10"/>
    <p:sldId id="478" r:id="rId11"/>
    <p:sldId id="479" r:id="rId12"/>
    <p:sldId id="472" r:id="rId13"/>
    <p:sldId id="445" r:id="rId14"/>
    <p:sldId id="448" r:id="rId15"/>
    <p:sldId id="462" r:id="rId16"/>
    <p:sldId id="444" r:id="rId17"/>
    <p:sldId id="457" r:id="rId18"/>
    <p:sldId id="433" r:id="rId19"/>
    <p:sldId id="439" r:id="rId20"/>
    <p:sldId id="280" r:id="rId21"/>
    <p:sldId id="459" r:id="rId22"/>
    <p:sldId id="447" r:id="rId23"/>
    <p:sldId id="481" r:id="rId24"/>
    <p:sldId id="482" r:id="rId25"/>
    <p:sldId id="483" r:id="rId26"/>
    <p:sldId id="446" r:id="rId27"/>
    <p:sldId id="484" r:id="rId28"/>
    <p:sldId id="48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64894F-C394-174F-82A1-105183510A04}" v="1" dt="2022-09-21T14:42:03.2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8" autoAdjust="0"/>
    <p:restoredTop sz="61497" autoAdjust="0"/>
  </p:normalViewPr>
  <p:slideViewPr>
    <p:cSldViewPr snapToGrid="0">
      <p:cViewPr varScale="1">
        <p:scale>
          <a:sx n="29" d="100"/>
          <a:sy n="29" d="100"/>
        </p:scale>
        <p:origin x="130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l Jones" userId="b233f293-2ada-48ca-99b4-209afc983296" providerId="ADAL" clId="{6064894F-C394-174F-82A1-105183510A04}"/>
    <pc:docChg chg="custSel modSld">
      <pc:chgData name="Karl Jones" userId="b233f293-2ada-48ca-99b4-209afc983296" providerId="ADAL" clId="{6064894F-C394-174F-82A1-105183510A04}" dt="2022-09-21T14:42:14.445" v="34" actId="20577"/>
      <pc:docMkLst>
        <pc:docMk/>
      </pc:docMkLst>
      <pc:sldChg chg="addSp modSp mod">
        <pc:chgData name="Karl Jones" userId="b233f293-2ada-48ca-99b4-209afc983296" providerId="ADAL" clId="{6064894F-C394-174F-82A1-105183510A04}" dt="2022-09-21T14:42:14.445" v="34" actId="20577"/>
        <pc:sldMkLst>
          <pc:docMk/>
          <pc:sldMk cId="3781861871" sldId="484"/>
        </pc:sldMkLst>
        <pc:spChg chg="add mod">
          <ac:chgData name="Karl Jones" userId="b233f293-2ada-48ca-99b4-209afc983296" providerId="ADAL" clId="{6064894F-C394-174F-82A1-105183510A04}" dt="2022-09-21T14:42:14.445" v="34" actId="20577"/>
          <ac:spMkLst>
            <pc:docMk/>
            <pc:sldMk cId="3781861871" sldId="484"/>
            <ac:spMk id="4" creationId="{E4922798-A785-EE89-0187-BCC1B2B251CE}"/>
          </ac:spMkLst>
        </pc:spChg>
      </pc:sldChg>
    </pc:docChg>
  </pc:docChgLst>
  <pc:docChgLst>
    <pc:chgData name="Karl Jones" userId="b233f293-2ada-48ca-99b4-209afc983296" providerId="ADAL" clId="{EC8B9FF8-9EFD-421D-8016-4647A758F0EB}"/>
    <pc:docChg chg="modSld">
      <pc:chgData name="Karl Jones" userId="b233f293-2ada-48ca-99b4-209afc983296" providerId="ADAL" clId="{EC8B9FF8-9EFD-421D-8016-4647A758F0EB}" dt="2022-09-22T08:10:00.893" v="0" actId="20577"/>
      <pc:docMkLst>
        <pc:docMk/>
      </pc:docMkLst>
      <pc:sldChg chg="modSp mod">
        <pc:chgData name="Karl Jones" userId="b233f293-2ada-48ca-99b4-209afc983296" providerId="ADAL" clId="{EC8B9FF8-9EFD-421D-8016-4647A758F0EB}" dt="2022-09-22T08:10:00.893" v="0" actId="20577"/>
        <pc:sldMkLst>
          <pc:docMk/>
          <pc:sldMk cId="1654081894" sldId="468"/>
        </pc:sldMkLst>
        <pc:spChg chg="mod">
          <ac:chgData name="Karl Jones" userId="b233f293-2ada-48ca-99b4-209afc983296" providerId="ADAL" clId="{EC8B9FF8-9EFD-421D-8016-4647A758F0EB}" dt="2022-09-22T08:10:00.893" v="0" actId="20577"/>
          <ac:spMkLst>
            <pc:docMk/>
            <pc:sldMk cId="1654081894" sldId="468"/>
            <ac:spMk id="4" creationId="{EE20789C-959E-4264-9CFF-A601572F843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8C684A-409D-437F-83C0-9920D1A33E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E266E2-C5FF-4528-87CF-177E16716B45}">
      <dgm:prSet/>
      <dgm:spPr/>
      <dgm:t>
        <a:bodyPr/>
        <a:lstStyle/>
        <a:p>
          <a:r>
            <a:rPr lang="en-US"/>
            <a:t>In subject groups discuss</a:t>
          </a:r>
        </a:p>
      </dgm:t>
    </dgm:pt>
    <dgm:pt modelId="{C75CAB0B-05E7-4503-9BBA-4DBE0F36AC61}" type="parTrans" cxnId="{349AFABA-3EA2-4682-A5B4-C0DB73167C23}">
      <dgm:prSet/>
      <dgm:spPr/>
      <dgm:t>
        <a:bodyPr/>
        <a:lstStyle/>
        <a:p>
          <a:endParaRPr lang="en-US"/>
        </a:p>
      </dgm:t>
    </dgm:pt>
    <dgm:pt modelId="{24BFCD6B-F352-44F9-9108-DB44FB9E3197}" type="sibTrans" cxnId="{349AFABA-3EA2-4682-A5B4-C0DB73167C23}">
      <dgm:prSet/>
      <dgm:spPr/>
      <dgm:t>
        <a:bodyPr/>
        <a:lstStyle/>
        <a:p>
          <a:endParaRPr lang="en-US"/>
        </a:p>
      </dgm:t>
    </dgm:pt>
    <dgm:pt modelId="{234FC28F-6FC0-4A34-9B91-F51A892DF8BD}">
      <dgm:prSet/>
      <dgm:spPr/>
      <dgm:t>
        <a:bodyPr/>
        <a:lstStyle/>
        <a:p>
          <a:r>
            <a:rPr lang="en-US"/>
            <a:t>3 – Where are there clear applications of the pedagogical principles</a:t>
          </a:r>
        </a:p>
      </dgm:t>
    </dgm:pt>
    <dgm:pt modelId="{93151B46-E4A5-4B10-BBD6-DF048FAAB0CB}" type="parTrans" cxnId="{57A66D8B-3216-43B9-A662-CCED258CF60C}">
      <dgm:prSet/>
      <dgm:spPr/>
      <dgm:t>
        <a:bodyPr/>
        <a:lstStyle/>
        <a:p>
          <a:endParaRPr lang="en-US"/>
        </a:p>
      </dgm:t>
    </dgm:pt>
    <dgm:pt modelId="{DD8A35BC-183B-477F-AE78-CE7949F049D1}" type="sibTrans" cxnId="{57A66D8B-3216-43B9-A662-CCED258CF60C}">
      <dgm:prSet/>
      <dgm:spPr/>
      <dgm:t>
        <a:bodyPr/>
        <a:lstStyle/>
        <a:p>
          <a:endParaRPr lang="en-US"/>
        </a:p>
      </dgm:t>
    </dgm:pt>
    <dgm:pt modelId="{EBC0E740-9B76-43CC-A199-4C15BFA42F47}">
      <dgm:prSet/>
      <dgm:spPr/>
      <dgm:t>
        <a:bodyPr/>
        <a:lstStyle/>
        <a:p>
          <a:r>
            <a:rPr lang="en-US"/>
            <a:t>4 – where could there be limitations of applying pedagogical principles</a:t>
          </a:r>
        </a:p>
      </dgm:t>
    </dgm:pt>
    <dgm:pt modelId="{0750164B-9FA2-4B73-A75C-CD280BBE9070}" type="parTrans" cxnId="{D117707A-E6C1-44C1-B95E-F768B17C4EF2}">
      <dgm:prSet/>
      <dgm:spPr/>
      <dgm:t>
        <a:bodyPr/>
        <a:lstStyle/>
        <a:p>
          <a:endParaRPr lang="en-US"/>
        </a:p>
      </dgm:t>
    </dgm:pt>
    <dgm:pt modelId="{5D093729-0CA9-4960-AFE6-CBC3E8B8780B}" type="sibTrans" cxnId="{D117707A-E6C1-44C1-B95E-F768B17C4EF2}">
      <dgm:prSet/>
      <dgm:spPr/>
      <dgm:t>
        <a:bodyPr/>
        <a:lstStyle/>
        <a:p>
          <a:endParaRPr lang="en-US"/>
        </a:p>
      </dgm:t>
    </dgm:pt>
    <dgm:pt modelId="{C3AC87A1-1AF6-4AA5-A2C1-31ECD01FD686}" type="pres">
      <dgm:prSet presAssocID="{998C684A-409D-437F-83C0-9920D1A33ECD}" presName="root" presStyleCnt="0">
        <dgm:presLayoutVars>
          <dgm:dir/>
          <dgm:resizeHandles val="exact"/>
        </dgm:presLayoutVars>
      </dgm:prSet>
      <dgm:spPr/>
    </dgm:pt>
    <dgm:pt modelId="{1DE167D5-7301-4B93-8F04-C3DBFD2CBBCC}" type="pres">
      <dgm:prSet presAssocID="{0BE266E2-C5FF-4528-87CF-177E16716B45}" presName="compNode" presStyleCnt="0"/>
      <dgm:spPr/>
    </dgm:pt>
    <dgm:pt modelId="{695114F9-D38E-4A32-B43B-B81D61A9A99E}" type="pres">
      <dgm:prSet presAssocID="{0BE266E2-C5FF-4528-87CF-177E16716B45}" presName="bgRect" presStyleLbl="bgShp" presStyleIdx="0" presStyleCnt="3"/>
      <dgm:spPr/>
    </dgm:pt>
    <dgm:pt modelId="{CD8BFB9D-F33E-4FBF-A983-DD5911270700}" type="pres">
      <dgm:prSet presAssocID="{0BE266E2-C5FF-4528-87CF-177E16716B4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B8058CF-4847-461D-9D45-55E3CD27751C}" type="pres">
      <dgm:prSet presAssocID="{0BE266E2-C5FF-4528-87CF-177E16716B45}" presName="spaceRect" presStyleCnt="0"/>
      <dgm:spPr/>
    </dgm:pt>
    <dgm:pt modelId="{D31C31BF-C7D0-4A4F-89A5-48E1799DA514}" type="pres">
      <dgm:prSet presAssocID="{0BE266E2-C5FF-4528-87CF-177E16716B45}" presName="parTx" presStyleLbl="revTx" presStyleIdx="0" presStyleCnt="3">
        <dgm:presLayoutVars>
          <dgm:chMax val="0"/>
          <dgm:chPref val="0"/>
        </dgm:presLayoutVars>
      </dgm:prSet>
      <dgm:spPr/>
    </dgm:pt>
    <dgm:pt modelId="{41BAD629-ED0C-48AD-912F-F20EABA3C38A}" type="pres">
      <dgm:prSet presAssocID="{24BFCD6B-F352-44F9-9108-DB44FB9E3197}" presName="sibTrans" presStyleCnt="0"/>
      <dgm:spPr/>
    </dgm:pt>
    <dgm:pt modelId="{C3A13709-DD48-48CD-88E3-08C2E382F27E}" type="pres">
      <dgm:prSet presAssocID="{234FC28F-6FC0-4A34-9B91-F51A892DF8BD}" presName="compNode" presStyleCnt="0"/>
      <dgm:spPr/>
    </dgm:pt>
    <dgm:pt modelId="{E475C459-1933-4058-8218-7FF8FA29ED32}" type="pres">
      <dgm:prSet presAssocID="{234FC28F-6FC0-4A34-9B91-F51A892DF8BD}" presName="bgRect" presStyleLbl="bgShp" presStyleIdx="1" presStyleCnt="3"/>
      <dgm:spPr/>
    </dgm:pt>
    <dgm:pt modelId="{E38972A0-3C09-4F91-AC52-4161DD1F8AFE}" type="pres">
      <dgm:prSet presAssocID="{234FC28F-6FC0-4A34-9B91-F51A892DF8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3F9B138F-1433-4C69-B95A-E04A3411B5DC}" type="pres">
      <dgm:prSet presAssocID="{234FC28F-6FC0-4A34-9B91-F51A892DF8BD}" presName="spaceRect" presStyleCnt="0"/>
      <dgm:spPr/>
    </dgm:pt>
    <dgm:pt modelId="{D3A6B083-F7C8-497E-B6B5-2B2919B4F231}" type="pres">
      <dgm:prSet presAssocID="{234FC28F-6FC0-4A34-9B91-F51A892DF8BD}" presName="parTx" presStyleLbl="revTx" presStyleIdx="1" presStyleCnt="3">
        <dgm:presLayoutVars>
          <dgm:chMax val="0"/>
          <dgm:chPref val="0"/>
        </dgm:presLayoutVars>
      </dgm:prSet>
      <dgm:spPr/>
    </dgm:pt>
    <dgm:pt modelId="{5A9D4A2E-F70B-4D60-AC63-B37366E9FA6F}" type="pres">
      <dgm:prSet presAssocID="{DD8A35BC-183B-477F-AE78-CE7949F049D1}" presName="sibTrans" presStyleCnt="0"/>
      <dgm:spPr/>
    </dgm:pt>
    <dgm:pt modelId="{FBE6DB38-7CEC-4AA3-A446-CABE71243BE9}" type="pres">
      <dgm:prSet presAssocID="{EBC0E740-9B76-43CC-A199-4C15BFA42F47}" presName="compNode" presStyleCnt="0"/>
      <dgm:spPr/>
    </dgm:pt>
    <dgm:pt modelId="{42154C68-077A-4185-8772-2DB966B99C7B}" type="pres">
      <dgm:prSet presAssocID="{EBC0E740-9B76-43CC-A199-4C15BFA42F47}" presName="bgRect" presStyleLbl="bgShp" presStyleIdx="2" presStyleCnt="3"/>
      <dgm:spPr/>
    </dgm:pt>
    <dgm:pt modelId="{F6193C43-64ED-4FD0-BFD1-3A2519A8AAE6}" type="pres">
      <dgm:prSet presAssocID="{EBC0E740-9B76-43CC-A199-4C15BFA42F4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278C7C5-8C10-4AE1-AD86-562A178B94D5}" type="pres">
      <dgm:prSet presAssocID="{EBC0E740-9B76-43CC-A199-4C15BFA42F47}" presName="spaceRect" presStyleCnt="0"/>
      <dgm:spPr/>
    </dgm:pt>
    <dgm:pt modelId="{5735F6FF-A7AE-4859-9CD8-9CA594EF3ABD}" type="pres">
      <dgm:prSet presAssocID="{EBC0E740-9B76-43CC-A199-4C15BFA42F47}" presName="parTx" presStyleLbl="revTx" presStyleIdx="2" presStyleCnt="3">
        <dgm:presLayoutVars>
          <dgm:chMax val="0"/>
          <dgm:chPref val="0"/>
        </dgm:presLayoutVars>
      </dgm:prSet>
      <dgm:spPr/>
    </dgm:pt>
  </dgm:ptLst>
  <dgm:cxnLst>
    <dgm:cxn modelId="{F5F1C402-D04B-47B7-8DA6-084063AE1841}" type="presOf" srcId="{234FC28F-6FC0-4A34-9B91-F51A892DF8BD}" destId="{D3A6B083-F7C8-497E-B6B5-2B2919B4F231}" srcOrd="0" destOrd="0" presId="urn:microsoft.com/office/officeart/2018/2/layout/IconVerticalSolidList"/>
    <dgm:cxn modelId="{AFEB2310-7EC8-43A0-A365-D1732BC6B2FB}" type="presOf" srcId="{0BE266E2-C5FF-4528-87CF-177E16716B45}" destId="{D31C31BF-C7D0-4A4F-89A5-48E1799DA514}" srcOrd="0" destOrd="0" presId="urn:microsoft.com/office/officeart/2018/2/layout/IconVerticalSolidList"/>
    <dgm:cxn modelId="{97923472-1E92-4A61-8B6D-98ACC393AF89}" type="presOf" srcId="{EBC0E740-9B76-43CC-A199-4C15BFA42F47}" destId="{5735F6FF-A7AE-4859-9CD8-9CA594EF3ABD}" srcOrd="0" destOrd="0" presId="urn:microsoft.com/office/officeart/2018/2/layout/IconVerticalSolidList"/>
    <dgm:cxn modelId="{D117707A-E6C1-44C1-B95E-F768B17C4EF2}" srcId="{998C684A-409D-437F-83C0-9920D1A33ECD}" destId="{EBC0E740-9B76-43CC-A199-4C15BFA42F47}" srcOrd="2" destOrd="0" parTransId="{0750164B-9FA2-4B73-A75C-CD280BBE9070}" sibTransId="{5D093729-0CA9-4960-AFE6-CBC3E8B8780B}"/>
    <dgm:cxn modelId="{57A66D8B-3216-43B9-A662-CCED258CF60C}" srcId="{998C684A-409D-437F-83C0-9920D1A33ECD}" destId="{234FC28F-6FC0-4A34-9B91-F51A892DF8BD}" srcOrd="1" destOrd="0" parTransId="{93151B46-E4A5-4B10-BBD6-DF048FAAB0CB}" sibTransId="{DD8A35BC-183B-477F-AE78-CE7949F049D1}"/>
    <dgm:cxn modelId="{349AFABA-3EA2-4682-A5B4-C0DB73167C23}" srcId="{998C684A-409D-437F-83C0-9920D1A33ECD}" destId="{0BE266E2-C5FF-4528-87CF-177E16716B45}" srcOrd="0" destOrd="0" parTransId="{C75CAB0B-05E7-4503-9BBA-4DBE0F36AC61}" sibTransId="{24BFCD6B-F352-44F9-9108-DB44FB9E3197}"/>
    <dgm:cxn modelId="{C94E4CE3-7008-4FEE-B035-970829E61A29}" type="presOf" srcId="{998C684A-409D-437F-83C0-9920D1A33ECD}" destId="{C3AC87A1-1AF6-4AA5-A2C1-31ECD01FD686}" srcOrd="0" destOrd="0" presId="urn:microsoft.com/office/officeart/2018/2/layout/IconVerticalSolidList"/>
    <dgm:cxn modelId="{6CB36E2C-3A16-4AC9-A032-FF9E68FD399E}" type="presParOf" srcId="{C3AC87A1-1AF6-4AA5-A2C1-31ECD01FD686}" destId="{1DE167D5-7301-4B93-8F04-C3DBFD2CBBCC}" srcOrd="0" destOrd="0" presId="urn:microsoft.com/office/officeart/2018/2/layout/IconVerticalSolidList"/>
    <dgm:cxn modelId="{C7588643-6061-4483-A0CE-6D11D9A6E0EF}" type="presParOf" srcId="{1DE167D5-7301-4B93-8F04-C3DBFD2CBBCC}" destId="{695114F9-D38E-4A32-B43B-B81D61A9A99E}" srcOrd="0" destOrd="0" presId="urn:microsoft.com/office/officeart/2018/2/layout/IconVerticalSolidList"/>
    <dgm:cxn modelId="{9B25F1BD-C4A2-4FB3-978F-563EEDF26F17}" type="presParOf" srcId="{1DE167D5-7301-4B93-8F04-C3DBFD2CBBCC}" destId="{CD8BFB9D-F33E-4FBF-A983-DD5911270700}" srcOrd="1" destOrd="0" presId="urn:microsoft.com/office/officeart/2018/2/layout/IconVerticalSolidList"/>
    <dgm:cxn modelId="{85E2867F-B266-4757-9313-1CDE7ABE86C9}" type="presParOf" srcId="{1DE167D5-7301-4B93-8F04-C3DBFD2CBBCC}" destId="{EB8058CF-4847-461D-9D45-55E3CD27751C}" srcOrd="2" destOrd="0" presId="urn:microsoft.com/office/officeart/2018/2/layout/IconVerticalSolidList"/>
    <dgm:cxn modelId="{9EB3747A-5925-4636-A2E5-FF52F6B568D0}" type="presParOf" srcId="{1DE167D5-7301-4B93-8F04-C3DBFD2CBBCC}" destId="{D31C31BF-C7D0-4A4F-89A5-48E1799DA514}" srcOrd="3" destOrd="0" presId="urn:microsoft.com/office/officeart/2018/2/layout/IconVerticalSolidList"/>
    <dgm:cxn modelId="{DB321B06-D1CA-44F4-88F7-76C3CEE70441}" type="presParOf" srcId="{C3AC87A1-1AF6-4AA5-A2C1-31ECD01FD686}" destId="{41BAD629-ED0C-48AD-912F-F20EABA3C38A}" srcOrd="1" destOrd="0" presId="urn:microsoft.com/office/officeart/2018/2/layout/IconVerticalSolidList"/>
    <dgm:cxn modelId="{3B02535E-2661-421E-B16D-379D491235DC}" type="presParOf" srcId="{C3AC87A1-1AF6-4AA5-A2C1-31ECD01FD686}" destId="{C3A13709-DD48-48CD-88E3-08C2E382F27E}" srcOrd="2" destOrd="0" presId="urn:microsoft.com/office/officeart/2018/2/layout/IconVerticalSolidList"/>
    <dgm:cxn modelId="{DC8EB1EE-DBF4-4CC5-9BCC-00A2C43E7C29}" type="presParOf" srcId="{C3A13709-DD48-48CD-88E3-08C2E382F27E}" destId="{E475C459-1933-4058-8218-7FF8FA29ED32}" srcOrd="0" destOrd="0" presId="urn:microsoft.com/office/officeart/2018/2/layout/IconVerticalSolidList"/>
    <dgm:cxn modelId="{1BF9FA91-999B-41CF-9F57-7471862D0283}" type="presParOf" srcId="{C3A13709-DD48-48CD-88E3-08C2E382F27E}" destId="{E38972A0-3C09-4F91-AC52-4161DD1F8AFE}" srcOrd="1" destOrd="0" presId="urn:microsoft.com/office/officeart/2018/2/layout/IconVerticalSolidList"/>
    <dgm:cxn modelId="{6F0791AA-F4B0-4B79-96E6-AEDB3FBAF4E0}" type="presParOf" srcId="{C3A13709-DD48-48CD-88E3-08C2E382F27E}" destId="{3F9B138F-1433-4C69-B95A-E04A3411B5DC}" srcOrd="2" destOrd="0" presId="urn:microsoft.com/office/officeart/2018/2/layout/IconVerticalSolidList"/>
    <dgm:cxn modelId="{BE785B24-3BD2-4259-9826-F5617B6F2342}" type="presParOf" srcId="{C3A13709-DD48-48CD-88E3-08C2E382F27E}" destId="{D3A6B083-F7C8-497E-B6B5-2B2919B4F231}" srcOrd="3" destOrd="0" presId="urn:microsoft.com/office/officeart/2018/2/layout/IconVerticalSolidList"/>
    <dgm:cxn modelId="{7F391FF2-15A2-4CF5-B71E-C5303C4C9A0F}" type="presParOf" srcId="{C3AC87A1-1AF6-4AA5-A2C1-31ECD01FD686}" destId="{5A9D4A2E-F70B-4D60-AC63-B37366E9FA6F}" srcOrd="3" destOrd="0" presId="urn:microsoft.com/office/officeart/2018/2/layout/IconVerticalSolidList"/>
    <dgm:cxn modelId="{5E97ED70-E8EC-4E60-9DE8-A6D14071FF6C}" type="presParOf" srcId="{C3AC87A1-1AF6-4AA5-A2C1-31ECD01FD686}" destId="{FBE6DB38-7CEC-4AA3-A446-CABE71243BE9}" srcOrd="4" destOrd="0" presId="urn:microsoft.com/office/officeart/2018/2/layout/IconVerticalSolidList"/>
    <dgm:cxn modelId="{BD868C9C-C386-4EC7-996D-E14FE2C08949}" type="presParOf" srcId="{FBE6DB38-7CEC-4AA3-A446-CABE71243BE9}" destId="{42154C68-077A-4185-8772-2DB966B99C7B}" srcOrd="0" destOrd="0" presId="urn:microsoft.com/office/officeart/2018/2/layout/IconVerticalSolidList"/>
    <dgm:cxn modelId="{591E06A3-1B41-4A64-9EB8-6AE0431AB276}" type="presParOf" srcId="{FBE6DB38-7CEC-4AA3-A446-CABE71243BE9}" destId="{F6193C43-64ED-4FD0-BFD1-3A2519A8AAE6}" srcOrd="1" destOrd="0" presId="urn:microsoft.com/office/officeart/2018/2/layout/IconVerticalSolidList"/>
    <dgm:cxn modelId="{AE834FE3-4873-4F75-9D53-71A8D95FAF85}" type="presParOf" srcId="{FBE6DB38-7CEC-4AA3-A446-CABE71243BE9}" destId="{8278C7C5-8C10-4AE1-AD86-562A178B94D5}" srcOrd="2" destOrd="0" presId="urn:microsoft.com/office/officeart/2018/2/layout/IconVerticalSolidList"/>
    <dgm:cxn modelId="{AC15F65B-79C1-43E2-92E0-26B8C87FBF95}" type="presParOf" srcId="{FBE6DB38-7CEC-4AA3-A446-CABE71243BE9}" destId="{5735F6FF-A7AE-4859-9CD8-9CA594EF3A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8C684A-409D-437F-83C0-9920D1A33E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E266E2-C5FF-4528-87CF-177E16716B45}">
      <dgm:prSet/>
      <dgm:spPr/>
      <dgm:t>
        <a:bodyPr/>
        <a:lstStyle/>
        <a:p>
          <a:r>
            <a:rPr lang="en-US" dirty="0"/>
            <a:t>In mixed groups discuss</a:t>
          </a:r>
        </a:p>
      </dgm:t>
    </dgm:pt>
    <dgm:pt modelId="{C75CAB0B-05E7-4503-9BBA-4DBE0F36AC61}" type="parTrans" cxnId="{349AFABA-3EA2-4682-A5B4-C0DB73167C23}">
      <dgm:prSet/>
      <dgm:spPr/>
      <dgm:t>
        <a:bodyPr/>
        <a:lstStyle/>
        <a:p>
          <a:endParaRPr lang="en-US"/>
        </a:p>
      </dgm:t>
    </dgm:pt>
    <dgm:pt modelId="{24BFCD6B-F352-44F9-9108-DB44FB9E3197}" type="sibTrans" cxnId="{349AFABA-3EA2-4682-A5B4-C0DB73167C23}">
      <dgm:prSet/>
      <dgm:spPr/>
      <dgm:t>
        <a:bodyPr/>
        <a:lstStyle/>
        <a:p>
          <a:endParaRPr lang="en-US"/>
        </a:p>
      </dgm:t>
    </dgm:pt>
    <dgm:pt modelId="{234FC28F-6FC0-4A34-9B91-F51A892DF8BD}">
      <dgm:prSet/>
      <dgm:spPr/>
      <dgm:t>
        <a:bodyPr/>
        <a:lstStyle/>
        <a:p>
          <a:r>
            <a:rPr lang="en-US" dirty="0"/>
            <a:t>5 – where is there clear overlap between the subjects/AOLE content</a:t>
          </a:r>
        </a:p>
      </dgm:t>
    </dgm:pt>
    <dgm:pt modelId="{93151B46-E4A5-4B10-BBD6-DF048FAAB0CB}" type="parTrans" cxnId="{57A66D8B-3216-43B9-A662-CCED258CF60C}">
      <dgm:prSet/>
      <dgm:spPr/>
      <dgm:t>
        <a:bodyPr/>
        <a:lstStyle/>
        <a:p>
          <a:endParaRPr lang="en-US"/>
        </a:p>
      </dgm:t>
    </dgm:pt>
    <dgm:pt modelId="{DD8A35BC-183B-477F-AE78-CE7949F049D1}" type="sibTrans" cxnId="{57A66D8B-3216-43B9-A662-CCED258CF60C}">
      <dgm:prSet/>
      <dgm:spPr/>
      <dgm:t>
        <a:bodyPr/>
        <a:lstStyle/>
        <a:p>
          <a:endParaRPr lang="en-US"/>
        </a:p>
      </dgm:t>
    </dgm:pt>
    <dgm:pt modelId="{EBC0E740-9B76-43CC-A199-4C15BFA42F47}">
      <dgm:prSet/>
      <dgm:spPr/>
      <dgm:t>
        <a:bodyPr/>
        <a:lstStyle/>
        <a:p>
          <a:r>
            <a:rPr lang="en-US" dirty="0"/>
            <a:t>6 – where you may need to teach outside of the </a:t>
          </a:r>
          <a:r>
            <a:rPr lang="en-US" dirty="0" err="1"/>
            <a:t>AoLE</a:t>
          </a:r>
          <a:endParaRPr lang="en-US" dirty="0"/>
        </a:p>
      </dgm:t>
    </dgm:pt>
    <dgm:pt modelId="{0750164B-9FA2-4B73-A75C-CD280BBE9070}" type="parTrans" cxnId="{D117707A-E6C1-44C1-B95E-F768B17C4EF2}">
      <dgm:prSet/>
      <dgm:spPr/>
      <dgm:t>
        <a:bodyPr/>
        <a:lstStyle/>
        <a:p>
          <a:endParaRPr lang="en-US"/>
        </a:p>
      </dgm:t>
    </dgm:pt>
    <dgm:pt modelId="{5D093729-0CA9-4960-AFE6-CBC3E8B8780B}" type="sibTrans" cxnId="{D117707A-E6C1-44C1-B95E-F768B17C4EF2}">
      <dgm:prSet/>
      <dgm:spPr/>
      <dgm:t>
        <a:bodyPr/>
        <a:lstStyle/>
        <a:p>
          <a:endParaRPr lang="en-US"/>
        </a:p>
      </dgm:t>
    </dgm:pt>
    <dgm:pt modelId="{C3AC87A1-1AF6-4AA5-A2C1-31ECD01FD686}" type="pres">
      <dgm:prSet presAssocID="{998C684A-409D-437F-83C0-9920D1A33ECD}" presName="root" presStyleCnt="0">
        <dgm:presLayoutVars>
          <dgm:dir/>
          <dgm:resizeHandles val="exact"/>
        </dgm:presLayoutVars>
      </dgm:prSet>
      <dgm:spPr/>
    </dgm:pt>
    <dgm:pt modelId="{1DE167D5-7301-4B93-8F04-C3DBFD2CBBCC}" type="pres">
      <dgm:prSet presAssocID="{0BE266E2-C5FF-4528-87CF-177E16716B45}" presName="compNode" presStyleCnt="0"/>
      <dgm:spPr/>
    </dgm:pt>
    <dgm:pt modelId="{695114F9-D38E-4A32-B43B-B81D61A9A99E}" type="pres">
      <dgm:prSet presAssocID="{0BE266E2-C5FF-4528-87CF-177E16716B45}" presName="bgRect" presStyleLbl="bgShp" presStyleIdx="0" presStyleCnt="3"/>
      <dgm:spPr/>
    </dgm:pt>
    <dgm:pt modelId="{CD8BFB9D-F33E-4FBF-A983-DD5911270700}" type="pres">
      <dgm:prSet presAssocID="{0BE266E2-C5FF-4528-87CF-177E16716B4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EB8058CF-4847-461D-9D45-55E3CD27751C}" type="pres">
      <dgm:prSet presAssocID="{0BE266E2-C5FF-4528-87CF-177E16716B45}" presName="spaceRect" presStyleCnt="0"/>
      <dgm:spPr/>
    </dgm:pt>
    <dgm:pt modelId="{D31C31BF-C7D0-4A4F-89A5-48E1799DA514}" type="pres">
      <dgm:prSet presAssocID="{0BE266E2-C5FF-4528-87CF-177E16716B45}" presName="parTx" presStyleLbl="revTx" presStyleIdx="0" presStyleCnt="3">
        <dgm:presLayoutVars>
          <dgm:chMax val="0"/>
          <dgm:chPref val="0"/>
        </dgm:presLayoutVars>
      </dgm:prSet>
      <dgm:spPr/>
    </dgm:pt>
    <dgm:pt modelId="{41BAD629-ED0C-48AD-912F-F20EABA3C38A}" type="pres">
      <dgm:prSet presAssocID="{24BFCD6B-F352-44F9-9108-DB44FB9E3197}" presName="sibTrans" presStyleCnt="0"/>
      <dgm:spPr/>
    </dgm:pt>
    <dgm:pt modelId="{C3A13709-DD48-48CD-88E3-08C2E382F27E}" type="pres">
      <dgm:prSet presAssocID="{234FC28F-6FC0-4A34-9B91-F51A892DF8BD}" presName="compNode" presStyleCnt="0"/>
      <dgm:spPr/>
    </dgm:pt>
    <dgm:pt modelId="{E475C459-1933-4058-8218-7FF8FA29ED32}" type="pres">
      <dgm:prSet presAssocID="{234FC28F-6FC0-4A34-9B91-F51A892DF8BD}" presName="bgRect" presStyleLbl="bgShp" presStyleIdx="1" presStyleCnt="3"/>
      <dgm:spPr/>
    </dgm:pt>
    <dgm:pt modelId="{E38972A0-3C09-4F91-AC52-4161DD1F8AFE}" type="pres">
      <dgm:prSet presAssocID="{234FC28F-6FC0-4A34-9B91-F51A892DF8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3F9B138F-1433-4C69-B95A-E04A3411B5DC}" type="pres">
      <dgm:prSet presAssocID="{234FC28F-6FC0-4A34-9B91-F51A892DF8BD}" presName="spaceRect" presStyleCnt="0"/>
      <dgm:spPr/>
    </dgm:pt>
    <dgm:pt modelId="{D3A6B083-F7C8-497E-B6B5-2B2919B4F231}" type="pres">
      <dgm:prSet presAssocID="{234FC28F-6FC0-4A34-9B91-F51A892DF8BD}" presName="parTx" presStyleLbl="revTx" presStyleIdx="1" presStyleCnt="3">
        <dgm:presLayoutVars>
          <dgm:chMax val="0"/>
          <dgm:chPref val="0"/>
        </dgm:presLayoutVars>
      </dgm:prSet>
      <dgm:spPr/>
    </dgm:pt>
    <dgm:pt modelId="{5A9D4A2E-F70B-4D60-AC63-B37366E9FA6F}" type="pres">
      <dgm:prSet presAssocID="{DD8A35BC-183B-477F-AE78-CE7949F049D1}" presName="sibTrans" presStyleCnt="0"/>
      <dgm:spPr/>
    </dgm:pt>
    <dgm:pt modelId="{FBE6DB38-7CEC-4AA3-A446-CABE71243BE9}" type="pres">
      <dgm:prSet presAssocID="{EBC0E740-9B76-43CC-A199-4C15BFA42F47}" presName="compNode" presStyleCnt="0"/>
      <dgm:spPr/>
    </dgm:pt>
    <dgm:pt modelId="{42154C68-077A-4185-8772-2DB966B99C7B}" type="pres">
      <dgm:prSet presAssocID="{EBC0E740-9B76-43CC-A199-4C15BFA42F47}" presName="bgRect" presStyleLbl="bgShp" presStyleIdx="2" presStyleCnt="3"/>
      <dgm:spPr/>
    </dgm:pt>
    <dgm:pt modelId="{F6193C43-64ED-4FD0-BFD1-3A2519A8AAE6}" type="pres">
      <dgm:prSet presAssocID="{EBC0E740-9B76-43CC-A199-4C15BFA42F4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278C7C5-8C10-4AE1-AD86-562A178B94D5}" type="pres">
      <dgm:prSet presAssocID="{EBC0E740-9B76-43CC-A199-4C15BFA42F47}" presName="spaceRect" presStyleCnt="0"/>
      <dgm:spPr/>
    </dgm:pt>
    <dgm:pt modelId="{5735F6FF-A7AE-4859-9CD8-9CA594EF3ABD}" type="pres">
      <dgm:prSet presAssocID="{EBC0E740-9B76-43CC-A199-4C15BFA42F47}" presName="parTx" presStyleLbl="revTx" presStyleIdx="2" presStyleCnt="3">
        <dgm:presLayoutVars>
          <dgm:chMax val="0"/>
          <dgm:chPref val="0"/>
        </dgm:presLayoutVars>
      </dgm:prSet>
      <dgm:spPr/>
    </dgm:pt>
  </dgm:ptLst>
  <dgm:cxnLst>
    <dgm:cxn modelId="{F5F1C402-D04B-47B7-8DA6-084063AE1841}" type="presOf" srcId="{234FC28F-6FC0-4A34-9B91-F51A892DF8BD}" destId="{D3A6B083-F7C8-497E-B6B5-2B2919B4F231}" srcOrd="0" destOrd="0" presId="urn:microsoft.com/office/officeart/2018/2/layout/IconVerticalSolidList"/>
    <dgm:cxn modelId="{AFEB2310-7EC8-43A0-A365-D1732BC6B2FB}" type="presOf" srcId="{0BE266E2-C5FF-4528-87CF-177E16716B45}" destId="{D31C31BF-C7D0-4A4F-89A5-48E1799DA514}" srcOrd="0" destOrd="0" presId="urn:microsoft.com/office/officeart/2018/2/layout/IconVerticalSolidList"/>
    <dgm:cxn modelId="{97923472-1E92-4A61-8B6D-98ACC393AF89}" type="presOf" srcId="{EBC0E740-9B76-43CC-A199-4C15BFA42F47}" destId="{5735F6FF-A7AE-4859-9CD8-9CA594EF3ABD}" srcOrd="0" destOrd="0" presId="urn:microsoft.com/office/officeart/2018/2/layout/IconVerticalSolidList"/>
    <dgm:cxn modelId="{D117707A-E6C1-44C1-B95E-F768B17C4EF2}" srcId="{998C684A-409D-437F-83C0-9920D1A33ECD}" destId="{EBC0E740-9B76-43CC-A199-4C15BFA42F47}" srcOrd="2" destOrd="0" parTransId="{0750164B-9FA2-4B73-A75C-CD280BBE9070}" sibTransId="{5D093729-0CA9-4960-AFE6-CBC3E8B8780B}"/>
    <dgm:cxn modelId="{57A66D8B-3216-43B9-A662-CCED258CF60C}" srcId="{998C684A-409D-437F-83C0-9920D1A33ECD}" destId="{234FC28F-6FC0-4A34-9B91-F51A892DF8BD}" srcOrd="1" destOrd="0" parTransId="{93151B46-E4A5-4B10-BBD6-DF048FAAB0CB}" sibTransId="{DD8A35BC-183B-477F-AE78-CE7949F049D1}"/>
    <dgm:cxn modelId="{349AFABA-3EA2-4682-A5B4-C0DB73167C23}" srcId="{998C684A-409D-437F-83C0-9920D1A33ECD}" destId="{0BE266E2-C5FF-4528-87CF-177E16716B45}" srcOrd="0" destOrd="0" parTransId="{C75CAB0B-05E7-4503-9BBA-4DBE0F36AC61}" sibTransId="{24BFCD6B-F352-44F9-9108-DB44FB9E3197}"/>
    <dgm:cxn modelId="{C94E4CE3-7008-4FEE-B035-970829E61A29}" type="presOf" srcId="{998C684A-409D-437F-83C0-9920D1A33ECD}" destId="{C3AC87A1-1AF6-4AA5-A2C1-31ECD01FD686}" srcOrd="0" destOrd="0" presId="urn:microsoft.com/office/officeart/2018/2/layout/IconVerticalSolidList"/>
    <dgm:cxn modelId="{6CB36E2C-3A16-4AC9-A032-FF9E68FD399E}" type="presParOf" srcId="{C3AC87A1-1AF6-4AA5-A2C1-31ECD01FD686}" destId="{1DE167D5-7301-4B93-8F04-C3DBFD2CBBCC}" srcOrd="0" destOrd="0" presId="urn:microsoft.com/office/officeart/2018/2/layout/IconVerticalSolidList"/>
    <dgm:cxn modelId="{C7588643-6061-4483-A0CE-6D11D9A6E0EF}" type="presParOf" srcId="{1DE167D5-7301-4B93-8F04-C3DBFD2CBBCC}" destId="{695114F9-D38E-4A32-B43B-B81D61A9A99E}" srcOrd="0" destOrd="0" presId="urn:microsoft.com/office/officeart/2018/2/layout/IconVerticalSolidList"/>
    <dgm:cxn modelId="{9B25F1BD-C4A2-4FB3-978F-563EEDF26F17}" type="presParOf" srcId="{1DE167D5-7301-4B93-8F04-C3DBFD2CBBCC}" destId="{CD8BFB9D-F33E-4FBF-A983-DD5911270700}" srcOrd="1" destOrd="0" presId="urn:microsoft.com/office/officeart/2018/2/layout/IconVerticalSolidList"/>
    <dgm:cxn modelId="{85E2867F-B266-4757-9313-1CDE7ABE86C9}" type="presParOf" srcId="{1DE167D5-7301-4B93-8F04-C3DBFD2CBBCC}" destId="{EB8058CF-4847-461D-9D45-55E3CD27751C}" srcOrd="2" destOrd="0" presId="urn:microsoft.com/office/officeart/2018/2/layout/IconVerticalSolidList"/>
    <dgm:cxn modelId="{9EB3747A-5925-4636-A2E5-FF52F6B568D0}" type="presParOf" srcId="{1DE167D5-7301-4B93-8F04-C3DBFD2CBBCC}" destId="{D31C31BF-C7D0-4A4F-89A5-48E1799DA514}" srcOrd="3" destOrd="0" presId="urn:microsoft.com/office/officeart/2018/2/layout/IconVerticalSolidList"/>
    <dgm:cxn modelId="{DB321B06-D1CA-44F4-88F7-76C3CEE70441}" type="presParOf" srcId="{C3AC87A1-1AF6-4AA5-A2C1-31ECD01FD686}" destId="{41BAD629-ED0C-48AD-912F-F20EABA3C38A}" srcOrd="1" destOrd="0" presId="urn:microsoft.com/office/officeart/2018/2/layout/IconVerticalSolidList"/>
    <dgm:cxn modelId="{3B02535E-2661-421E-B16D-379D491235DC}" type="presParOf" srcId="{C3AC87A1-1AF6-4AA5-A2C1-31ECD01FD686}" destId="{C3A13709-DD48-48CD-88E3-08C2E382F27E}" srcOrd="2" destOrd="0" presId="urn:microsoft.com/office/officeart/2018/2/layout/IconVerticalSolidList"/>
    <dgm:cxn modelId="{DC8EB1EE-DBF4-4CC5-9BCC-00A2C43E7C29}" type="presParOf" srcId="{C3A13709-DD48-48CD-88E3-08C2E382F27E}" destId="{E475C459-1933-4058-8218-7FF8FA29ED32}" srcOrd="0" destOrd="0" presId="urn:microsoft.com/office/officeart/2018/2/layout/IconVerticalSolidList"/>
    <dgm:cxn modelId="{1BF9FA91-999B-41CF-9F57-7471862D0283}" type="presParOf" srcId="{C3A13709-DD48-48CD-88E3-08C2E382F27E}" destId="{E38972A0-3C09-4F91-AC52-4161DD1F8AFE}" srcOrd="1" destOrd="0" presId="urn:microsoft.com/office/officeart/2018/2/layout/IconVerticalSolidList"/>
    <dgm:cxn modelId="{6F0791AA-F4B0-4B79-96E6-AEDB3FBAF4E0}" type="presParOf" srcId="{C3A13709-DD48-48CD-88E3-08C2E382F27E}" destId="{3F9B138F-1433-4C69-B95A-E04A3411B5DC}" srcOrd="2" destOrd="0" presId="urn:microsoft.com/office/officeart/2018/2/layout/IconVerticalSolidList"/>
    <dgm:cxn modelId="{BE785B24-3BD2-4259-9826-F5617B6F2342}" type="presParOf" srcId="{C3A13709-DD48-48CD-88E3-08C2E382F27E}" destId="{D3A6B083-F7C8-497E-B6B5-2B2919B4F231}" srcOrd="3" destOrd="0" presId="urn:microsoft.com/office/officeart/2018/2/layout/IconVerticalSolidList"/>
    <dgm:cxn modelId="{7F391FF2-15A2-4CF5-B71E-C5303C4C9A0F}" type="presParOf" srcId="{C3AC87A1-1AF6-4AA5-A2C1-31ECD01FD686}" destId="{5A9D4A2E-F70B-4D60-AC63-B37366E9FA6F}" srcOrd="3" destOrd="0" presId="urn:microsoft.com/office/officeart/2018/2/layout/IconVerticalSolidList"/>
    <dgm:cxn modelId="{5E97ED70-E8EC-4E60-9DE8-A6D14071FF6C}" type="presParOf" srcId="{C3AC87A1-1AF6-4AA5-A2C1-31ECD01FD686}" destId="{FBE6DB38-7CEC-4AA3-A446-CABE71243BE9}" srcOrd="4" destOrd="0" presId="urn:microsoft.com/office/officeart/2018/2/layout/IconVerticalSolidList"/>
    <dgm:cxn modelId="{BD868C9C-C386-4EC7-996D-E14FE2C08949}" type="presParOf" srcId="{FBE6DB38-7CEC-4AA3-A446-CABE71243BE9}" destId="{42154C68-077A-4185-8772-2DB966B99C7B}" srcOrd="0" destOrd="0" presId="urn:microsoft.com/office/officeart/2018/2/layout/IconVerticalSolidList"/>
    <dgm:cxn modelId="{591E06A3-1B41-4A64-9EB8-6AE0431AB276}" type="presParOf" srcId="{FBE6DB38-7CEC-4AA3-A446-CABE71243BE9}" destId="{F6193C43-64ED-4FD0-BFD1-3A2519A8AAE6}" srcOrd="1" destOrd="0" presId="urn:microsoft.com/office/officeart/2018/2/layout/IconVerticalSolidList"/>
    <dgm:cxn modelId="{AE834FE3-4873-4F75-9D53-71A8D95FAF85}" type="presParOf" srcId="{FBE6DB38-7CEC-4AA3-A446-CABE71243BE9}" destId="{8278C7C5-8C10-4AE1-AD86-562A178B94D5}" srcOrd="2" destOrd="0" presId="urn:microsoft.com/office/officeart/2018/2/layout/IconVerticalSolidList"/>
    <dgm:cxn modelId="{AC15F65B-79C1-43E2-92E0-26B8C87FBF95}" type="presParOf" srcId="{FBE6DB38-7CEC-4AA3-A446-CABE71243BE9}" destId="{5735F6FF-A7AE-4859-9CD8-9CA594EF3A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114F9-D38E-4A32-B43B-B81D61A9A99E}">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BFB9D-F33E-4FBF-A983-DD5911270700}">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1C31BF-C7D0-4A4F-89A5-48E1799DA514}">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In subject groups discuss</a:t>
          </a:r>
        </a:p>
      </dsp:txBody>
      <dsp:txXfrm>
        <a:off x="1941716" y="718"/>
        <a:ext cx="4571887" cy="1681139"/>
      </dsp:txXfrm>
    </dsp:sp>
    <dsp:sp modelId="{E475C459-1933-4058-8218-7FF8FA29ED32}">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972A0-3C09-4F91-AC52-4161DD1F8AFE}">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A6B083-F7C8-497E-B6B5-2B2919B4F231}">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3 – Where are there clear applications of the pedagogical principles</a:t>
          </a:r>
        </a:p>
      </dsp:txBody>
      <dsp:txXfrm>
        <a:off x="1941716" y="2102143"/>
        <a:ext cx="4571887" cy="1681139"/>
      </dsp:txXfrm>
    </dsp:sp>
    <dsp:sp modelId="{42154C68-077A-4185-8772-2DB966B99C7B}">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193C43-64ED-4FD0-BFD1-3A2519A8AAE6}">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35F6FF-A7AE-4859-9CD8-9CA594EF3AB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4 – where could there be limitations of applying pedagogical principles</a:t>
          </a:r>
        </a:p>
      </dsp:txBody>
      <dsp:txXfrm>
        <a:off x="1941716" y="4203567"/>
        <a:ext cx="4571887" cy="168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114F9-D38E-4A32-B43B-B81D61A9A99E}">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BFB9D-F33E-4FBF-A983-DD5911270700}">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1C31BF-C7D0-4A4F-89A5-48E1799DA514}">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dirty="0"/>
            <a:t>In mixed groups discuss</a:t>
          </a:r>
        </a:p>
      </dsp:txBody>
      <dsp:txXfrm>
        <a:off x="1941716" y="718"/>
        <a:ext cx="4571887" cy="1681139"/>
      </dsp:txXfrm>
    </dsp:sp>
    <dsp:sp modelId="{E475C459-1933-4058-8218-7FF8FA29ED32}">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972A0-3C09-4F91-AC52-4161DD1F8AFE}">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A6B083-F7C8-497E-B6B5-2B2919B4F231}">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dirty="0"/>
            <a:t>5 – where is there clear overlap between the subjects/AOLE content</a:t>
          </a:r>
        </a:p>
      </dsp:txBody>
      <dsp:txXfrm>
        <a:off x="1941716" y="2102143"/>
        <a:ext cx="4571887" cy="1681139"/>
      </dsp:txXfrm>
    </dsp:sp>
    <dsp:sp modelId="{42154C68-077A-4185-8772-2DB966B99C7B}">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193C43-64ED-4FD0-BFD1-3A2519A8AAE6}">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35F6FF-A7AE-4859-9CD8-9CA594EF3AB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dirty="0"/>
            <a:t>6 – where you may need to teach outside of the </a:t>
          </a:r>
          <a:r>
            <a:rPr lang="en-US" sz="2500" kern="1200" dirty="0" err="1"/>
            <a:t>AoLE</a:t>
          </a:r>
          <a:endParaRPr lang="en-US" sz="2500" kern="1200" dirty="0"/>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130BA-6D84-4D5C-AADF-DE0E464B08A6}" type="datetimeFigureOut">
              <a:rPr lang="en-GB" smtClean="0"/>
              <a:t>22/09/2022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980CD-8002-477D-90BF-A1ADCDAA909C}" type="slidenum">
              <a:rPr lang="en-GB" smtClean="0"/>
              <a:t>‹#›</a:t>
            </a:fld>
            <a:endParaRPr lang="en-GB"/>
          </a:p>
        </p:txBody>
      </p:sp>
    </p:spTree>
    <p:extLst>
      <p:ext uri="{BB962C8B-B14F-4D97-AF65-F5344CB8AC3E}">
        <p14:creationId xmlns:p14="http://schemas.microsoft.com/office/powerpoint/2010/main" val="3127968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a:t>
            </a:fld>
            <a:endParaRPr lang="en-GB"/>
          </a:p>
        </p:txBody>
      </p:sp>
    </p:spTree>
    <p:extLst>
      <p:ext uri="{BB962C8B-B14F-4D97-AF65-F5344CB8AC3E}">
        <p14:creationId xmlns:p14="http://schemas.microsoft.com/office/powerpoint/2010/main" val="3100546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Revisit some of the learning theories that students would have come across in other modules </a:t>
            </a:r>
          </a:p>
          <a:p>
            <a:endParaRPr lang="en-GB" dirty="0"/>
          </a:p>
          <a:p>
            <a:r>
              <a:rPr lang="en-GB" dirty="0"/>
              <a:t>Introduce notion of ‘cognitive science’ – evidence-based approach </a:t>
            </a:r>
          </a:p>
          <a:p>
            <a:r>
              <a:rPr lang="en-GB" dirty="0"/>
              <a:t>Next few slides offer a very brief overview of strategies based on cognitive science.  Encourage critical debate and application to own subject area </a:t>
            </a:r>
          </a:p>
        </p:txBody>
      </p:sp>
      <p:sp>
        <p:nvSpPr>
          <p:cNvPr id="4" name="Slide Number Placeholder 3"/>
          <p:cNvSpPr>
            <a:spLocks noGrp="1"/>
          </p:cNvSpPr>
          <p:nvPr>
            <p:ph type="sldNum" sz="quarter" idx="5"/>
          </p:nvPr>
        </p:nvSpPr>
        <p:spPr/>
        <p:txBody>
          <a:bodyPr/>
          <a:lstStyle/>
          <a:p>
            <a:fld id="{21E980CD-8002-477D-90BF-A1ADCDAA909C}" type="slidenum">
              <a:rPr lang="en-GB" smtClean="0"/>
              <a:t>3</a:t>
            </a:fld>
            <a:endParaRPr lang="en-GB"/>
          </a:p>
        </p:txBody>
      </p:sp>
    </p:spTree>
    <p:extLst>
      <p:ext uri="{BB962C8B-B14F-4D97-AF65-F5344CB8AC3E}">
        <p14:creationId xmlns:p14="http://schemas.microsoft.com/office/powerpoint/2010/main" val="3647340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4</a:t>
            </a:fld>
            <a:endParaRPr lang="en-GB"/>
          </a:p>
        </p:txBody>
      </p:sp>
    </p:spTree>
    <p:extLst>
      <p:ext uri="{BB962C8B-B14F-4D97-AF65-F5344CB8AC3E}">
        <p14:creationId xmlns:p14="http://schemas.microsoft.com/office/powerpoint/2010/main" val="540098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4023023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6</a:t>
            </a:fld>
            <a:endParaRPr lang="en-GB"/>
          </a:p>
        </p:txBody>
      </p:sp>
    </p:spTree>
    <p:extLst>
      <p:ext uri="{BB962C8B-B14F-4D97-AF65-F5344CB8AC3E}">
        <p14:creationId xmlns:p14="http://schemas.microsoft.com/office/powerpoint/2010/main" val="4229363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7</a:t>
            </a:fld>
            <a:endParaRPr lang="en-GB"/>
          </a:p>
        </p:txBody>
      </p:sp>
    </p:spTree>
    <p:extLst>
      <p:ext uri="{BB962C8B-B14F-4D97-AF65-F5344CB8AC3E}">
        <p14:creationId xmlns:p14="http://schemas.microsoft.com/office/powerpoint/2010/main" val="14805756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8</a:t>
            </a:fld>
            <a:endParaRPr lang="en-GB"/>
          </a:p>
        </p:txBody>
      </p:sp>
    </p:spTree>
    <p:extLst>
      <p:ext uri="{BB962C8B-B14F-4D97-AF65-F5344CB8AC3E}">
        <p14:creationId xmlns:p14="http://schemas.microsoft.com/office/powerpoint/2010/main" val="790475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‘neuro-myths’</a:t>
            </a:r>
          </a:p>
        </p:txBody>
      </p:sp>
      <p:sp>
        <p:nvSpPr>
          <p:cNvPr id="4" name="Slide Number Placeholder 3"/>
          <p:cNvSpPr>
            <a:spLocks noGrp="1"/>
          </p:cNvSpPr>
          <p:nvPr>
            <p:ph type="sldNum" sz="quarter" idx="5"/>
          </p:nvPr>
        </p:nvSpPr>
        <p:spPr/>
        <p:txBody>
          <a:bodyPr/>
          <a:lstStyle/>
          <a:p>
            <a:fld id="{21E980CD-8002-477D-90BF-A1ADCDAA909C}" type="slidenum">
              <a:rPr lang="en-GB" smtClean="0"/>
              <a:t>9</a:t>
            </a:fld>
            <a:endParaRPr lang="en-GB"/>
          </a:p>
        </p:txBody>
      </p:sp>
    </p:spTree>
    <p:extLst>
      <p:ext uri="{BB962C8B-B14F-4D97-AF65-F5344CB8AC3E}">
        <p14:creationId xmlns:p14="http://schemas.microsoft.com/office/powerpoint/2010/main" val="3649437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3962236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Contemporary use of the word ‘pedagogy’ has lost its exclusive reference to children in light of life-long learning expectations.</a:t>
            </a:r>
          </a:p>
          <a:p>
            <a:pPr marL="171450" indent="-171450">
              <a:buFont typeface="Arial" panose="020B0604020202020204" pitchFamily="34" charset="0"/>
              <a:buChar char="•"/>
            </a:pPr>
            <a:r>
              <a:rPr lang="en-GB" dirty="0"/>
              <a:t>Guiding others to learn is a skilful, creative and demanding role that deserves scholarship in its own right</a:t>
            </a:r>
          </a:p>
          <a:p>
            <a:pPr marL="171450" indent="-171450">
              <a:buFont typeface="Arial" panose="020B0604020202020204" pitchFamily="34" charset="0"/>
              <a:buChar char="•"/>
            </a:pPr>
            <a:r>
              <a:rPr lang="en-GB" dirty="0"/>
              <a:t>‘Pedagogy’ is used to describe how we think about and talk about, plan and structure learning activities – it involves ways of thinking and knowing as well as ways of doing. </a:t>
            </a:r>
          </a:p>
          <a:p>
            <a:pPr marL="171450" indent="-171450">
              <a:buFont typeface="Arial" panose="020B0604020202020204" pitchFamily="34" charset="0"/>
              <a:buChar char="•"/>
            </a:pPr>
            <a:r>
              <a:rPr lang="en-GB" dirty="0"/>
              <a:t>Reflective practice is key to effective pedagogy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11</a:t>
            </a:fld>
            <a:endParaRPr lang="en-GB"/>
          </a:p>
        </p:txBody>
      </p:sp>
    </p:spTree>
    <p:extLst>
      <p:ext uri="{BB962C8B-B14F-4D97-AF65-F5344CB8AC3E}">
        <p14:creationId xmlns:p14="http://schemas.microsoft.com/office/powerpoint/2010/main" val="10146901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12</a:t>
            </a:fld>
            <a:endParaRPr lang="en-GB"/>
          </a:p>
        </p:txBody>
      </p:sp>
    </p:spTree>
    <p:extLst>
      <p:ext uri="{BB962C8B-B14F-4D97-AF65-F5344CB8AC3E}">
        <p14:creationId xmlns:p14="http://schemas.microsoft.com/office/powerpoint/2010/main" val="507956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13</a:t>
            </a:fld>
            <a:endParaRPr lang="en-GB"/>
          </a:p>
        </p:txBody>
      </p:sp>
    </p:spTree>
    <p:extLst>
      <p:ext uri="{BB962C8B-B14F-4D97-AF65-F5344CB8AC3E}">
        <p14:creationId xmlns:p14="http://schemas.microsoft.com/office/powerpoint/2010/main" val="3257352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14</a:t>
            </a:fld>
            <a:endParaRPr lang="en-GB"/>
          </a:p>
        </p:txBody>
      </p:sp>
    </p:spTree>
    <p:extLst>
      <p:ext uri="{BB962C8B-B14F-4D97-AF65-F5344CB8AC3E}">
        <p14:creationId xmlns:p14="http://schemas.microsoft.com/office/powerpoint/2010/main" val="1895749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 are now entering an unprecedented time in human history</a:t>
            </a:r>
          </a:p>
          <a:p>
            <a:pPr marL="171450" indent="-171450">
              <a:buFont typeface="Arial" panose="020B0604020202020204" pitchFamily="34" charset="0"/>
              <a:buChar char="•"/>
            </a:pPr>
            <a:r>
              <a:rPr lang="en-GB" dirty="0"/>
              <a:t>Internet connectivity will change the way humans live, work, interact and relate to each other</a:t>
            </a:r>
          </a:p>
          <a:p>
            <a:pPr marL="171450" indent="-171450">
              <a:buFont typeface="Arial" panose="020B0604020202020204" pitchFamily="34" charset="0"/>
              <a:buChar char="•"/>
            </a:pPr>
            <a:r>
              <a:rPr lang="en-GB" dirty="0"/>
              <a:t>The World Economic Forum described this period as the 4</a:t>
            </a:r>
            <a:r>
              <a:rPr lang="en-GB" baseline="30000" dirty="0"/>
              <a:t>th</a:t>
            </a:r>
            <a:r>
              <a:rPr lang="en-GB" dirty="0"/>
              <a:t> industrial revolution (4IR)</a:t>
            </a:r>
          </a:p>
          <a:p>
            <a:pPr marL="171450" indent="-171450">
              <a:buFont typeface="Arial" panose="020B0604020202020204" pitchFamily="34" charset="0"/>
              <a:buChar char="•"/>
            </a:pPr>
            <a:r>
              <a:rPr lang="en-GB" dirty="0"/>
              <a:t>In terms of education, the 4IR is far more than understanding that some content can be delivered online</a:t>
            </a:r>
          </a:p>
          <a:p>
            <a:pPr marL="171450" indent="-171450">
              <a:buFont typeface="Arial" panose="020B0604020202020204" pitchFamily="34" charset="0"/>
              <a:buChar char="•"/>
            </a:pPr>
            <a:r>
              <a:rPr lang="en-GB" b="1" dirty="0"/>
              <a:t>What role do teachers have in 21</a:t>
            </a:r>
            <a:r>
              <a:rPr lang="en-GB" b="1" baseline="30000" dirty="0"/>
              <a:t>st</a:t>
            </a:r>
            <a:r>
              <a:rPr lang="en-GB" b="1" dirty="0"/>
              <a:t> century learning? </a:t>
            </a:r>
          </a:p>
          <a:p>
            <a:pPr marL="171450" indent="-171450">
              <a:buFont typeface="Arial" panose="020B0604020202020204" pitchFamily="34" charset="0"/>
              <a:buChar char="•"/>
            </a:pPr>
            <a:r>
              <a:rPr lang="en-GB" b="1" dirty="0"/>
              <a:t>Is there still a place for traditional pedagogies? </a:t>
            </a:r>
          </a:p>
          <a:p>
            <a:pPr marL="171450" indent="-171450">
              <a:buFont typeface="Arial" panose="020B0604020202020204" pitchFamily="34" charset="0"/>
              <a:buChar char="•"/>
            </a:pPr>
            <a:r>
              <a:rPr lang="en-GB" b="1" dirty="0"/>
              <a:t>How does pedagogy need to change in relation to 21</a:t>
            </a:r>
            <a:r>
              <a:rPr lang="en-GB" b="1" baseline="30000" dirty="0"/>
              <a:t>st</a:t>
            </a:r>
            <a:r>
              <a:rPr lang="en-GB" b="1" dirty="0"/>
              <a:t> century learning? </a:t>
            </a:r>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r>
              <a:rPr lang="en-GB" dirty="0"/>
              <a:t>Around the World, many employers who are already struggling to fill job vacancies look to our young people.  2/3 of today’s 5 year olds will, in about 15 years, find themselves in jobs that don’t exist today and the jobs that do exist won’t necessarily be located where the job seekers live.  </a:t>
            </a:r>
          </a:p>
          <a:p>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15</a:t>
            </a:fld>
            <a:endParaRPr lang="en-GB"/>
          </a:p>
        </p:txBody>
      </p:sp>
    </p:spTree>
    <p:extLst>
      <p:ext uri="{BB962C8B-B14F-4D97-AF65-F5344CB8AC3E}">
        <p14:creationId xmlns:p14="http://schemas.microsoft.com/office/powerpoint/2010/main" val="19973177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all the ‘old’ pedagogical approaches redundant?  What place do they have in the new curriculum?  </a:t>
            </a:r>
          </a:p>
        </p:txBody>
      </p:sp>
      <p:sp>
        <p:nvSpPr>
          <p:cNvPr id="4" name="Slide Number Placeholder 3"/>
          <p:cNvSpPr>
            <a:spLocks noGrp="1"/>
          </p:cNvSpPr>
          <p:nvPr>
            <p:ph type="sldNum" sz="quarter" idx="5"/>
          </p:nvPr>
        </p:nvSpPr>
        <p:spPr/>
        <p:txBody>
          <a:bodyPr/>
          <a:lstStyle/>
          <a:p>
            <a:fld id="{21E980CD-8002-477D-90BF-A1ADCDAA909C}" type="slidenum">
              <a:rPr lang="en-GB" smtClean="0"/>
              <a:t>16</a:t>
            </a:fld>
            <a:endParaRPr lang="en-GB"/>
          </a:p>
        </p:txBody>
      </p:sp>
    </p:spTree>
    <p:extLst>
      <p:ext uri="{BB962C8B-B14F-4D97-AF65-F5344CB8AC3E}">
        <p14:creationId xmlns:p14="http://schemas.microsoft.com/office/powerpoint/2010/main" val="3455017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600" baseline="0" dirty="0"/>
              <a:t>The </a:t>
            </a:r>
            <a:r>
              <a:rPr lang="en-GB" sz="1600" b="1" baseline="0" dirty="0"/>
              <a:t>World Economic Forum (2015) </a:t>
            </a:r>
            <a:r>
              <a:rPr lang="en-GB" sz="1600" baseline="0" dirty="0"/>
              <a:t>put forward 16 skills for education in the 21</a:t>
            </a:r>
            <a:r>
              <a:rPr lang="en-GB" sz="1600" baseline="30000" dirty="0"/>
              <a:t>st</a:t>
            </a:r>
            <a:r>
              <a:rPr lang="en-GB" sz="1600" baseline="0" dirty="0"/>
              <a:t> century.  These are made up of  ‘</a:t>
            </a:r>
            <a:r>
              <a:rPr lang="en-GB" sz="1600" b="1" baseline="0" dirty="0"/>
              <a:t>Foundational Literacies</a:t>
            </a:r>
            <a:r>
              <a:rPr lang="en-GB" sz="1600" baseline="0" dirty="0"/>
              <a:t>’ – but these are </a:t>
            </a:r>
            <a:r>
              <a:rPr lang="en-GB" sz="1600" b="1" baseline="0" dirty="0"/>
              <a:t>not enough f</a:t>
            </a:r>
            <a:r>
              <a:rPr lang="en-GB" sz="1600" baseline="0" dirty="0"/>
              <a:t>or our young people to </a:t>
            </a:r>
            <a:r>
              <a:rPr lang="en-GB" sz="1600" b="1" baseline="0" dirty="0"/>
              <a:t>thrive</a:t>
            </a:r>
            <a:r>
              <a:rPr lang="en-GB" sz="1600" baseline="0" dirty="0"/>
              <a:t>.  Competencies such as </a:t>
            </a:r>
            <a:r>
              <a:rPr lang="en-GB" sz="1600" b="1" baseline="0" dirty="0"/>
              <a:t>critical thinking and creativity</a:t>
            </a:r>
            <a:r>
              <a:rPr lang="en-GB" sz="1600" baseline="0" dirty="0"/>
              <a:t> are needed to </a:t>
            </a:r>
            <a:r>
              <a:rPr lang="en-GB" sz="1600" b="1" baseline="0" dirty="0"/>
              <a:t>develop a skilled workforce </a:t>
            </a:r>
            <a:r>
              <a:rPr lang="en-GB" sz="1600" baseline="0" dirty="0"/>
              <a:t>that can </a:t>
            </a:r>
            <a:r>
              <a:rPr lang="en-GB" sz="1600" b="1" baseline="0" dirty="0"/>
              <a:t>compete globally</a:t>
            </a:r>
            <a:r>
              <a:rPr lang="en-GB" sz="1600" baseline="0" dirty="0"/>
              <a:t>.  Additionally, ‘character qualities’ describe how people might approach their environment.  </a:t>
            </a:r>
          </a:p>
          <a:p>
            <a:pPr marL="228600" indent="-228600">
              <a:buAutoNum type="arabicPeriod"/>
            </a:pPr>
            <a:r>
              <a:rPr lang="en-GB" sz="1600" b="1" baseline="0" dirty="0"/>
              <a:t>Avalanche</a:t>
            </a:r>
            <a:r>
              <a:rPr lang="en-GB" sz="1600" baseline="0" dirty="0"/>
              <a:t> of </a:t>
            </a:r>
            <a:r>
              <a:rPr lang="en-GB" sz="1600" b="1" baseline="0" dirty="0"/>
              <a:t>new products</a:t>
            </a:r>
            <a:r>
              <a:rPr lang="en-GB" sz="1600" baseline="0" dirty="0"/>
              <a:t>, </a:t>
            </a:r>
            <a:r>
              <a:rPr lang="en-GB" sz="1600" b="1" baseline="0" dirty="0"/>
              <a:t>new technologies </a:t>
            </a:r>
            <a:r>
              <a:rPr lang="en-GB" sz="1600" baseline="0" dirty="0"/>
              <a:t>and </a:t>
            </a:r>
            <a:r>
              <a:rPr lang="en-GB" sz="1600" b="1" baseline="0" dirty="0"/>
              <a:t>new ways of working - workers</a:t>
            </a:r>
            <a:r>
              <a:rPr lang="en-GB" sz="1600" baseline="0" dirty="0"/>
              <a:t> are going to have to become </a:t>
            </a:r>
            <a:r>
              <a:rPr lang="en-GB" sz="1600" b="1" baseline="0" dirty="0"/>
              <a:t>more creative </a:t>
            </a:r>
            <a:r>
              <a:rPr lang="en-GB" sz="1600" baseline="0" dirty="0"/>
              <a:t>to </a:t>
            </a:r>
            <a:r>
              <a:rPr lang="en-GB" sz="1600" b="1" baseline="0" dirty="0"/>
              <a:t>benefit</a:t>
            </a:r>
            <a:r>
              <a:rPr lang="en-GB" sz="1600" baseline="0" dirty="0"/>
              <a:t> from these changes.  </a:t>
            </a:r>
          </a:p>
          <a:p>
            <a:pPr marL="228600" indent="-228600">
              <a:buAutoNum type="arabicPeriod"/>
            </a:pPr>
            <a:r>
              <a:rPr lang="en-GB" sz="1500" b="1" baseline="0" dirty="0"/>
              <a:t>Change won’t wait for us </a:t>
            </a:r>
            <a:r>
              <a:rPr lang="en-GB" sz="1500" baseline="0" dirty="0"/>
              <a:t>– </a:t>
            </a:r>
            <a:r>
              <a:rPr lang="en-GB" sz="1500" b="1" baseline="0" dirty="0"/>
              <a:t>educators, business leaders and governments </a:t>
            </a:r>
            <a:r>
              <a:rPr lang="en-GB" sz="1500" baseline="0" dirty="0"/>
              <a:t>will need to be </a:t>
            </a:r>
            <a:r>
              <a:rPr lang="en-GB" sz="1500" b="1" baseline="0" dirty="0"/>
              <a:t>proactive in up-skilling </a:t>
            </a:r>
            <a:r>
              <a:rPr lang="en-GB" sz="1500" baseline="0" dirty="0"/>
              <a:t>people so that we can compete on the global stage in what the </a:t>
            </a:r>
            <a:r>
              <a:rPr lang="en-GB" sz="1500" b="1" baseline="0" dirty="0"/>
              <a:t>World Economic Form calls the ‘4</a:t>
            </a:r>
            <a:r>
              <a:rPr lang="en-GB" sz="1500" b="1" baseline="30000" dirty="0"/>
              <a:t>th</a:t>
            </a:r>
            <a:r>
              <a:rPr lang="en-GB" sz="1500" b="1" baseline="0" dirty="0"/>
              <a:t> industrial revolution</a:t>
            </a:r>
            <a:r>
              <a:rPr lang="en-GB" sz="1500" baseline="0" dirty="0"/>
              <a:t>’</a:t>
            </a:r>
          </a:p>
          <a:p>
            <a:pPr marL="228600" indent="-228600">
              <a:buAutoNum type="arabicPeriod"/>
            </a:pPr>
            <a:endParaRPr lang="en-GB" baseline="0" dirty="0"/>
          </a:p>
          <a:p>
            <a:pPr marL="228600" indent="-228600">
              <a:buAutoNum type="arabicPeriod"/>
            </a:pPr>
            <a:endParaRPr lang="en-GB" baseline="0" dirty="0"/>
          </a:p>
          <a:p>
            <a:pPr marL="0" indent="0">
              <a:buNone/>
            </a:pPr>
            <a:endParaRPr lang="en-GB" baseline="0" dirty="0"/>
          </a:p>
          <a:p>
            <a:pPr marL="0" indent="0">
              <a:buNone/>
            </a:pPr>
            <a:r>
              <a:rPr lang="en-GB" baseline="0" dirty="0"/>
              <a:t>Links with Successful Futures?  </a:t>
            </a:r>
          </a:p>
          <a:p>
            <a:pPr marL="0" indent="0">
              <a:buNone/>
            </a:pPr>
            <a:r>
              <a:rPr lang="en-GB" baseline="0" dirty="0"/>
              <a:t>To what extent do students think that the new </a:t>
            </a:r>
            <a:r>
              <a:rPr lang="en-GB" baseline="0" dirty="0" err="1"/>
              <a:t>CfW</a:t>
            </a:r>
            <a:r>
              <a:rPr lang="en-GB" baseline="0" dirty="0"/>
              <a:t> is a skills-based curriculum? </a:t>
            </a:r>
          </a:p>
        </p:txBody>
      </p:sp>
      <p:sp>
        <p:nvSpPr>
          <p:cNvPr id="4" name="Slide Number Placeholder 3"/>
          <p:cNvSpPr>
            <a:spLocks noGrp="1"/>
          </p:cNvSpPr>
          <p:nvPr>
            <p:ph type="sldNum" sz="quarter" idx="10"/>
          </p:nvPr>
        </p:nvSpPr>
        <p:spPr/>
        <p:txBody>
          <a:bodyPr/>
          <a:lstStyle/>
          <a:p>
            <a:fld id="{2157E6C9-5B12-47FB-BFC6-2EAB967D15EF}" type="slidenum">
              <a:rPr lang="en-GB" smtClean="0"/>
              <a:t>17</a:t>
            </a:fld>
            <a:endParaRPr lang="en-GB"/>
          </a:p>
        </p:txBody>
      </p:sp>
    </p:spTree>
    <p:extLst>
      <p:ext uri="{BB962C8B-B14F-4D97-AF65-F5344CB8AC3E}">
        <p14:creationId xmlns:p14="http://schemas.microsoft.com/office/powerpoint/2010/main" val="6567934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18</a:t>
            </a:fld>
            <a:endParaRPr lang="en-GB"/>
          </a:p>
        </p:txBody>
      </p:sp>
    </p:spTree>
    <p:extLst>
      <p:ext uri="{BB962C8B-B14F-4D97-AF65-F5344CB8AC3E}">
        <p14:creationId xmlns:p14="http://schemas.microsoft.com/office/powerpoint/2010/main" val="24310708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19</a:t>
            </a:fld>
            <a:endParaRPr lang="en-GB"/>
          </a:p>
        </p:txBody>
      </p:sp>
    </p:spTree>
    <p:extLst>
      <p:ext uri="{BB962C8B-B14F-4D97-AF65-F5344CB8AC3E}">
        <p14:creationId xmlns:p14="http://schemas.microsoft.com/office/powerpoint/2010/main" val="828551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23</a:t>
            </a:fld>
            <a:endParaRPr lang="en-GB"/>
          </a:p>
        </p:txBody>
      </p:sp>
    </p:spTree>
    <p:extLst>
      <p:ext uri="{BB962C8B-B14F-4D97-AF65-F5344CB8AC3E}">
        <p14:creationId xmlns:p14="http://schemas.microsoft.com/office/powerpoint/2010/main" val="3263955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000015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822750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425533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683646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67876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62317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37266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462318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16019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442542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22/09/2022</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65067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22/09/2022</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1251601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gov.wales/sites/default/files/publications/2018-03/successful-futures.pdf"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hyperlink" Target="https://www.bing.com/images/search?view=detailV2&amp;ccid=xB3yiu25&amp;id=A43341E9F1B1ADE0FD23B32F0DF9975C065BB3FE&amp;thid=OIP.xB3yiu25SjrdHiu6sjGOhAHaHa&amp;mediaurl=https%3a%2f%2fstatic.vecteezy.com%2fsystem%2fresources%2fpreviews%2f000%2f568%2f292%2foriginal%2fvector-video-film-icon.jpg&amp;cdnurl=https%3a%2f%2fth.bing.com%2fth%2fid%2fR.c41df28aedb94a3add1e2bbab2318e84%3frik%3d%252frNbBlyX%252bQ0vsw%26pid%3dImgRaw%26r%3d0&amp;exph=5000&amp;expw=5000&amp;q=Video+Icon&amp;simid=608037996591661131&amp;FORM=IRPRST&amp;ck=6FF57A0A2001566C510FB6F3924D003E&amp;selectedIndex=0&amp;idpp=overlayview&amp;ajaxhist=0&amp;ajaxserp=0"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hyperlink" Target="https://www.wjec.co.uk/qualifications/digital-technology-gcse/#tab_keydocuments" TargetMode="External"/><Relationship Id="rId2" Type="http://schemas.openxmlformats.org/officeDocument/2006/relationships/hyperlink" Target="https://www.wjec.co.uk/qualifications/computer-science-gcse/#tab_keydocuments" TargetMode="External"/><Relationship Id="rId1" Type="http://schemas.openxmlformats.org/officeDocument/2006/relationships/slideLayout" Target="../slideLayouts/slideLayout7.xml"/><Relationship Id="rId4" Type="http://schemas.openxmlformats.org/officeDocument/2006/relationships/hyperlink" Target="https://www.wjec.co.uk/qualifications/design-and-technology-gcse/#tab_keydocuments" TargetMode="Externa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2" Type="http://schemas.openxmlformats.org/officeDocument/2006/relationships/hyperlink" Target="https://teacherhead.com/2018/04/22/mode-a-mode-b-effective-teaching-and-a-rich-enacted-curriculum/"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91" b="1655"/>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24F1AA30-1231-462E-8952-70C1117D905E}"/>
              </a:ext>
            </a:extLst>
          </p:cNvPr>
          <p:cNvSpPr txBox="1"/>
          <p:nvPr/>
        </p:nvSpPr>
        <p:spPr>
          <a:xfrm>
            <a:off x="215802" y="218456"/>
            <a:ext cx="4876315" cy="2862322"/>
          </a:xfrm>
          <a:prstGeom prst="rect">
            <a:avLst/>
          </a:prstGeom>
          <a:gradFill>
            <a:gsLst>
              <a:gs pos="0">
                <a:schemeClr val="accent1">
                  <a:lumMod val="5000"/>
                  <a:lumOff val="95000"/>
                </a:schemeClr>
              </a:gs>
              <a:gs pos="65000">
                <a:schemeClr val="accent1">
                  <a:lumMod val="45000"/>
                  <a:lumOff val="55000"/>
                </a:schemeClr>
              </a:gs>
              <a:gs pos="82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b="1" dirty="0"/>
              <a:t>ECAD 6008 </a:t>
            </a:r>
            <a:r>
              <a:rPr lang="en-GB" sz="2400" dirty="0"/>
              <a:t>– </a:t>
            </a:r>
            <a:r>
              <a:rPr lang="en-US" sz="2400" b="1" dirty="0">
                <a:effectLst/>
                <a:latin typeface="Calibri" panose="020F0502020204030204" pitchFamily="34" charset="0"/>
                <a:ea typeface="Times New Roman" panose="02020603050405020304" pitchFamily="18" charset="0"/>
              </a:rPr>
              <a:t>Professional and Pedagogic Studies: Leading the Learning: what, how and why am I teaching?</a:t>
            </a:r>
          </a:p>
          <a:p>
            <a:endParaRPr lang="en-GB" dirty="0"/>
          </a:p>
          <a:p>
            <a:r>
              <a:rPr lang="en-GB" sz="2400" dirty="0">
                <a:solidFill>
                  <a:srgbClr val="FF0000"/>
                </a:solidFill>
                <a:latin typeface="Calibri" panose="020F0502020204030204" pitchFamily="34" charset="0"/>
                <a:ea typeface="Times New Roman" panose="02020603050405020304" pitchFamily="18" charset="0"/>
              </a:rPr>
              <a:t>Thursday 22/09/2022</a:t>
            </a:r>
          </a:p>
          <a:p>
            <a:r>
              <a:rPr lang="en-GB" sz="2400" b="1" dirty="0">
                <a:effectLst/>
                <a:latin typeface="Calibri" panose="020F0502020204030204" pitchFamily="34" charset="0"/>
                <a:ea typeface="Times New Roman" panose="02020603050405020304" pitchFamily="18" charset="0"/>
              </a:rPr>
              <a:t>Pedagogical Principles </a:t>
            </a:r>
            <a:endParaRPr lang="en-GB" sz="24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150477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8962571" y="78725"/>
            <a:ext cx="2946400" cy="2838646"/>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1372" y="424543"/>
            <a:ext cx="6117771" cy="769441"/>
          </a:xfrm>
          <a:prstGeom prst="rect">
            <a:avLst/>
          </a:prstGeom>
          <a:noFill/>
        </p:spPr>
        <p:txBody>
          <a:bodyPr wrap="square" rtlCol="0">
            <a:spAutoFit/>
          </a:bodyPr>
          <a:lstStyle/>
          <a:p>
            <a:r>
              <a:rPr lang="en-GB" sz="4400" b="1" dirty="0"/>
              <a:t>Session aims</a:t>
            </a:r>
          </a:p>
        </p:txBody>
      </p:sp>
      <p:sp>
        <p:nvSpPr>
          <p:cNvPr id="4" name="TextBox 3">
            <a:extLst>
              <a:ext uri="{FF2B5EF4-FFF2-40B4-BE49-F238E27FC236}">
                <a16:creationId xmlns:a16="http://schemas.microsoft.com/office/drawing/2014/main" id="{EE20789C-959E-4264-9CFF-A601572F843F}"/>
              </a:ext>
            </a:extLst>
          </p:cNvPr>
          <p:cNvSpPr txBox="1"/>
          <p:nvPr/>
        </p:nvSpPr>
        <p:spPr>
          <a:xfrm>
            <a:off x="858130" y="1193984"/>
            <a:ext cx="8839200" cy="6863417"/>
          </a:xfrm>
          <a:prstGeom prst="rect">
            <a:avLst/>
          </a:prstGeom>
          <a:noFill/>
        </p:spPr>
        <p:txBody>
          <a:bodyPr wrap="square" rtlCol="0">
            <a:spAutoFit/>
          </a:bodyPr>
          <a:lstStyle/>
          <a:p>
            <a:endParaRPr lang="en-GB" sz="3200" dirty="0"/>
          </a:p>
          <a:p>
            <a:pPr marL="457200" indent="-457200">
              <a:buFont typeface="Arial" panose="020B0604020202020204" pitchFamily="34" charset="0"/>
              <a:buChar char="•"/>
            </a:pPr>
            <a:r>
              <a:rPr lang="en-GB" sz="3200" dirty="0"/>
              <a:t>Begin to understand and critique pedagogical approaches supported by neuroscience</a:t>
            </a:r>
          </a:p>
          <a:p>
            <a:pPr marL="457200" indent="-457200">
              <a:buFont typeface="Arial" panose="020B0604020202020204" pitchFamily="34" charset="0"/>
              <a:buChar char="•"/>
            </a:pPr>
            <a:r>
              <a:rPr lang="en-GB" sz="3200" dirty="0"/>
              <a:t>Understand how pedagogy is changing in the context of 21</a:t>
            </a:r>
            <a:r>
              <a:rPr lang="en-GB" sz="3200" baseline="30000" dirty="0"/>
              <a:t>st</a:t>
            </a:r>
            <a:r>
              <a:rPr lang="en-GB" sz="3200" dirty="0"/>
              <a:t> century demands</a:t>
            </a:r>
          </a:p>
          <a:p>
            <a:pPr marL="457200" indent="-457200">
              <a:buFont typeface="Arial" panose="020B0604020202020204" pitchFamily="34" charset="0"/>
              <a:buChar char="•"/>
            </a:pPr>
            <a:r>
              <a:rPr lang="en-GB" sz="3200" dirty="0"/>
              <a:t>Understand the 12 Pedagogical Principles as part of recommendations of Successful Futures (Donaldson, 2015)</a:t>
            </a:r>
          </a:p>
          <a:p>
            <a:pPr marL="457200" indent="-457200">
              <a:buFont typeface="Arial" panose="020B0604020202020204" pitchFamily="34" charset="0"/>
              <a:buChar char="•"/>
            </a:pPr>
            <a:r>
              <a:rPr lang="en-GB" sz="3200" dirty="0"/>
              <a:t>Begin to critically apply relevant Pedagogical Principles to the  </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2800" dirty="0">
              <a:latin typeface="Arial Rounded MT Bold" panose="020F0704030504030204" pitchFamily="34" charset="0"/>
            </a:endParaRPr>
          </a:p>
          <a:p>
            <a:pPr marL="457200" indent="-457200">
              <a:buFont typeface="Arial" panose="020B0604020202020204" pitchFamily="34" charset="0"/>
              <a:buChar char="•"/>
            </a:pPr>
            <a:endParaRPr lang="en-GB" sz="2800" dirty="0"/>
          </a:p>
        </p:txBody>
      </p:sp>
    </p:spTree>
    <p:extLst>
      <p:ext uri="{BB962C8B-B14F-4D97-AF65-F5344CB8AC3E}">
        <p14:creationId xmlns:p14="http://schemas.microsoft.com/office/powerpoint/2010/main" val="165408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A92ED0-8F15-3F27-3945-4E14A7B7CD57}"/>
              </a:ext>
            </a:extLst>
          </p:cNvPr>
          <p:cNvPicPr>
            <a:picLocks noChangeAspect="1"/>
          </p:cNvPicPr>
          <p:nvPr/>
        </p:nvPicPr>
        <p:blipFill>
          <a:blip r:embed="rId3"/>
          <a:stretch>
            <a:fillRect/>
          </a:stretch>
        </p:blipFill>
        <p:spPr>
          <a:xfrm>
            <a:off x="0" y="0"/>
            <a:ext cx="12192000" cy="2855236"/>
          </a:xfrm>
          <a:prstGeom prst="rect">
            <a:avLst/>
          </a:prstGeom>
        </p:spPr>
      </p:pic>
      <p:sp>
        <p:nvSpPr>
          <p:cNvPr id="3" name="TextBox 2">
            <a:extLst>
              <a:ext uri="{FF2B5EF4-FFF2-40B4-BE49-F238E27FC236}">
                <a16:creationId xmlns:a16="http://schemas.microsoft.com/office/drawing/2014/main" id="{276BF130-F159-C09C-F361-C1A8532C55D1}"/>
              </a:ext>
            </a:extLst>
          </p:cNvPr>
          <p:cNvSpPr txBox="1"/>
          <p:nvPr/>
        </p:nvSpPr>
        <p:spPr>
          <a:xfrm>
            <a:off x="1106659" y="4002765"/>
            <a:ext cx="10649243" cy="1569660"/>
          </a:xfrm>
          <a:prstGeom prst="rect">
            <a:avLst/>
          </a:prstGeom>
          <a:noFill/>
        </p:spPr>
        <p:txBody>
          <a:bodyPr wrap="square" rtlCol="0">
            <a:spAutoFit/>
          </a:bodyPr>
          <a:lstStyle/>
          <a:p>
            <a:r>
              <a:rPr lang="en-GB" sz="9600" dirty="0"/>
              <a:t>How do we learn?  </a:t>
            </a:r>
          </a:p>
        </p:txBody>
      </p:sp>
    </p:spTree>
    <p:extLst>
      <p:ext uri="{BB962C8B-B14F-4D97-AF65-F5344CB8AC3E}">
        <p14:creationId xmlns:p14="http://schemas.microsoft.com/office/powerpoint/2010/main" val="1380836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1722461669"/>
              </p:ext>
            </p:extLst>
          </p:nvPr>
        </p:nvGraphicFramePr>
        <p:xfrm>
          <a:off x="287606" y="187629"/>
          <a:ext cx="11630894" cy="2499360"/>
        </p:xfrm>
        <a:graphic>
          <a:graphicData uri="http://schemas.openxmlformats.org/drawingml/2006/table">
            <a:tbl>
              <a:tblPr firstRow="1" bandRow="1">
                <a:tableStyleId>{5C22544A-7EE6-4342-B048-85BDC9FD1C3A}</a:tableStyleId>
              </a:tblPr>
              <a:tblGrid>
                <a:gridCol w="4087446">
                  <a:extLst>
                    <a:ext uri="{9D8B030D-6E8A-4147-A177-3AD203B41FA5}">
                      <a16:colId xmlns:a16="http://schemas.microsoft.com/office/drawing/2014/main" val="2053775732"/>
                    </a:ext>
                  </a:extLst>
                </a:gridCol>
                <a:gridCol w="7543448">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Spaced practice </a:t>
                      </a:r>
                    </a:p>
                  </a:txBody>
                  <a:tcPr/>
                </a:tc>
                <a:tc>
                  <a:txBody>
                    <a:bodyPr/>
                    <a:lstStyle/>
                    <a:p>
                      <a:r>
                        <a:rPr lang="en-GB" sz="2800" dirty="0"/>
                        <a:t>Spacing out materials and revisiting concepts regularly </a:t>
                      </a:r>
                    </a:p>
                    <a:p>
                      <a:r>
                        <a:rPr lang="en-GB" sz="2800" dirty="0"/>
                        <a:t>To commit something to memory, it takes time and repetition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‘The ‘spacing effect’ is one of the longest and most enduring findings in cognitive science… findings suggest that humans tend to forget large amounts of information if they only learn something once.  Research has consistently shown the power of spacing out learning’</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867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2935312858"/>
              </p:ext>
            </p:extLst>
          </p:nvPr>
        </p:nvGraphicFramePr>
        <p:xfrm>
          <a:off x="287606" y="187629"/>
          <a:ext cx="11630894" cy="2255520"/>
        </p:xfrm>
        <a:graphic>
          <a:graphicData uri="http://schemas.openxmlformats.org/drawingml/2006/table">
            <a:tbl>
              <a:tblPr firstRow="1" bandRow="1">
                <a:tableStyleId>{5C22544A-7EE6-4342-B048-85BDC9FD1C3A}</a:tableStyleId>
              </a:tblPr>
              <a:tblGrid>
                <a:gridCol w="3974905">
                  <a:extLst>
                    <a:ext uri="{9D8B030D-6E8A-4147-A177-3AD203B41FA5}">
                      <a16:colId xmlns:a16="http://schemas.microsoft.com/office/drawing/2014/main" val="2053775732"/>
                    </a:ext>
                  </a:extLst>
                </a:gridCol>
                <a:gridCol w="7655989">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Interleaving </a:t>
                      </a:r>
                    </a:p>
                  </a:txBody>
                  <a:tcPr/>
                </a:tc>
                <a:tc>
                  <a:txBody>
                    <a:bodyPr/>
                    <a:lstStyle/>
                    <a:p>
                      <a:r>
                        <a:rPr lang="en-GB" sz="2400" dirty="0"/>
                        <a:t>Teacher ‘mixes up’ the types of problems given to students, so as to avoid ‘blocking’ time for one type of question</a:t>
                      </a:r>
                    </a:p>
                    <a:p>
                      <a:r>
                        <a:rPr lang="en-GB" sz="2400" dirty="0"/>
                        <a:t>Present concepts that are related, but not too similar – mix things up and switch between ideas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845192"/>
            <a:ext cx="11324492" cy="1569660"/>
          </a:xfrm>
          <a:prstGeom prst="rect">
            <a:avLst/>
          </a:prstGeom>
          <a:noFill/>
        </p:spPr>
        <p:txBody>
          <a:bodyPr wrap="square" rtlCol="0">
            <a:spAutoFit/>
          </a:bodyPr>
          <a:lstStyle/>
          <a:p>
            <a:r>
              <a:rPr lang="en-GB" sz="3200" dirty="0"/>
              <a:t>Studies show that interleaved practice produces poorer accuracy and speed during learning, but improved accuracy and speed during later testing compared to studying in ‘blocks’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544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1504"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3331691489"/>
              </p:ext>
            </p:extLst>
          </p:nvPr>
        </p:nvGraphicFramePr>
        <p:xfrm>
          <a:off x="287606" y="187629"/>
          <a:ext cx="11630894" cy="1402080"/>
        </p:xfrm>
        <a:graphic>
          <a:graphicData uri="http://schemas.openxmlformats.org/drawingml/2006/table">
            <a:tbl>
              <a:tblPr firstRow="1" bandRow="1">
                <a:tableStyleId>{5C22544A-7EE6-4342-B048-85BDC9FD1C3A}</a:tableStyleId>
              </a:tblPr>
              <a:tblGrid>
                <a:gridCol w="4017108">
                  <a:extLst>
                    <a:ext uri="{9D8B030D-6E8A-4147-A177-3AD203B41FA5}">
                      <a16:colId xmlns:a16="http://schemas.microsoft.com/office/drawing/2014/main" val="2053775732"/>
                    </a:ext>
                  </a:extLst>
                </a:gridCol>
                <a:gridCol w="7613786">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Dual coding </a:t>
                      </a:r>
                    </a:p>
                  </a:txBody>
                  <a:tcPr/>
                </a:tc>
                <a:tc>
                  <a:txBody>
                    <a:bodyPr/>
                    <a:lstStyle/>
                    <a:p>
                      <a:r>
                        <a:rPr lang="en-GB" sz="2400" dirty="0"/>
                        <a:t>Combining words with visuals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Dual coding theory is the idea that when we combine text and visual information, learning is enhanced because information is processed through separate channels.  The idea that when information is presented in two formats, information is remembered.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066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1930883573"/>
              </p:ext>
            </p:extLst>
          </p:nvPr>
        </p:nvGraphicFramePr>
        <p:xfrm>
          <a:off x="287606" y="187629"/>
          <a:ext cx="11630894" cy="1524000"/>
        </p:xfrm>
        <a:graphic>
          <a:graphicData uri="http://schemas.openxmlformats.org/drawingml/2006/table">
            <a:tbl>
              <a:tblPr firstRow="1" bandRow="1">
                <a:tableStyleId>{5C22544A-7EE6-4342-B048-85BDC9FD1C3A}</a:tableStyleId>
              </a:tblPr>
              <a:tblGrid>
                <a:gridCol w="4143717">
                  <a:extLst>
                    <a:ext uri="{9D8B030D-6E8A-4147-A177-3AD203B41FA5}">
                      <a16:colId xmlns:a16="http://schemas.microsoft.com/office/drawing/2014/main" val="2053775732"/>
                    </a:ext>
                  </a:extLst>
                </a:gridCol>
                <a:gridCol w="7487177">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implications </a:t>
                      </a:r>
                    </a:p>
                  </a:txBody>
                  <a:tcPr/>
                </a:tc>
                <a:extLst>
                  <a:ext uri="{0D108BD9-81ED-4DB2-BD59-A6C34878D82A}">
                    <a16:rowId xmlns:a16="http://schemas.microsoft.com/office/drawing/2014/main" val="3090727603"/>
                  </a:ext>
                </a:extLst>
              </a:tr>
              <a:tr h="499794">
                <a:tc>
                  <a:txBody>
                    <a:bodyPr/>
                    <a:lstStyle/>
                    <a:p>
                      <a:r>
                        <a:rPr lang="en-GB" sz="4000" dirty="0"/>
                        <a:t>Concrete examples</a:t>
                      </a:r>
                    </a:p>
                  </a:txBody>
                  <a:tcPr/>
                </a:tc>
                <a:tc>
                  <a:txBody>
                    <a:bodyPr/>
                    <a:lstStyle/>
                    <a:p>
                      <a:r>
                        <a:rPr lang="en-GB" sz="2400" dirty="0"/>
                        <a:t>Teacher provides (and asks students for) concrete examples of an abstract idea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086763"/>
            <a:ext cx="11324492" cy="3046988"/>
          </a:xfrm>
          <a:prstGeom prst="rect">
            <a:avLst/>
          </a:prstGeom>
          <a:noFill/>
        </p:spPr>
        <p:txBody>
          <a:bodyPr wrap="square" rtlCol="0">
            <a:spAutoFit/>
          </a:bodyPr>
          <a:lstStyle/>
          <a:p>
            <a:r>
              <a:rPr lang="en-GB" sz="3200" dirty="0"/>
              <a:t>Abstract ideas can be vague and hard to grasp… humans are better able to remember concrete information than abstract information.  Research shows that students often remember the surface details of an example, rather than the underlying structure – teacher needs to ensure that students can transfer information to other examples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866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2079165976"/>
              </p:ext>
            </p:extLst>
          </p:nvPr>
        </p:nvGraphicFramePr>
        <p:xfrm>
          <a:off x="287606" y="187629"/>
          <a:ext cx="11630894" cy="1889760"/>
        </p:xfrm>
        <a:graphic>
          <a:graphicData uri="http://schemas.openxmlformats.org/drawingml/2006/table">
            <a:tbl>
              <a:tblPr firstRow="1" bandRow="1">
                <a:tableStyleId>{5C22544A-7EE6-4342-B048-85BDC9FD1C3A}</a:tableStyleId>
              </a:tblPr>
              <a:tblGrid>
                <a:gridCol w="4045243">
                  <a:extLst>
                    <a:ext uri="{9D8B030D-6E8A-4147-A177-3AD203B41FA5}">
                      <a16:colId xmlns:a16="http://schemas.microsoft.com/office/drawing/2014/main" val="2053775732"/>
                    </a:ext>
                  </a:extLst>
                </a:gridCol>
                <a:gridCol w="7585651">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implications </a:t>
                      </a:r>
                    </a:p>
                  </a:txBody>
                  <a:tcPr/>
                </a:tc>
                <a:extLst>
                  <a:ext uri="{0D108BD9-81ED-4DB2-BD59-A6C34878D82A}">
                    <a16:rowId xmlns:a16="http://schemas.microsoft.com/office/drawing/2014/main" val="3090727603"/>
                  </a:ext>
                </a:extLst>
              </a:tr>
              <a:tr h="499794">
                <a:tc>
                  <a:txBody>
                    <a:bodyPr/>
                    <a:lstStyle/>
                    <a:p>
                      <a:r>
                        <a:rPr lang="en-GB" sz="4000" dirty="0"/>
                        <a:t>Retrieval practice </a:t>
                      </a:r>
                    </a:p>
                  </a:txBody>
                  <a:tcPr/>
                </a:tc>
                <a:tc>
                  <a:txBody>
                    <a:bodyPr/>
                    <a:lstStyle/>
                    <a:p>
                      <a:r>
                        <a:rPr lang="en-GB" sz="2400" dirty="0"/>
                        <a:t>Bringing learned information to mind from long-term memory – quizzes, multiple choice tests, essay answers, verbally answering questions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062103"/>
          </a:xfrm>
          <a:prstGeom prst="rect">
            <a:avLst/>
          </a:prstGeom>
          <a:noFill/>
        </p:spPr>
        <p:txBody>
          <a:bodyPr wrap="square" rtlCol="0">
            <a:spAutoFit/>
          </a:bodyPr>
          <a:lstStyle/>
          <a:p>
            <a:r>
              <a:rPr lang="en-GB" sz="3200" dirty="0"/>
              <a:t>Studies have shown that students who revised using retrieval practice outperformed those who just re-read their notes.  Research suggests that using retrieval techniques make the memory both more durable and more flexible for future use.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828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1B68EC-4328-814F-3106-92132E5D531D}"/>
              </a:ext>
            </a:extLst>
          </p:cNvPr>
          <p:cNvPicPr>
            <a:picLocks noChangeAspect="1"/>
          </p:cNvPicPr>
          <p:nvPr/>
        </p:nvPicPr>
        <p:blipFill>
          <a:blip r:embed="rId3"/>
          <a:stretch>
            <a:fillRect/>
          </a:stretch>
        </p:blipFill>
        <p:spPr>
          <a:xfrm>
            <a:off x="442913" y="137160"/>
            <a:ext cx="1995488" cy="1447800"/>
          </a:xfrm>
          <a:prstGeom prst="rect">
            <a:avLst/>
          </a:prstGeom>
        </p:spPr>
      </p:pic>
      <p:sp>
        <p:nvSpPr>
          <p:cNvPr id="3" name="TextBox 2">
            <a:extLst>
              <a:ext uri="{FF2B5EF4-FFF2-40B4-BE49-F238E27FC236}">
                <a16:creationId xmlns:a16="http://schemas.microsoft.com/office/drawing/2014/main" id="{F369119A-F439-3554-65CA-572DBD4AFEB0}"/>
              </a:ext>
            </a:extLst>
          </p:cNvPr>
          <p:cNvSpPr txBox="1"/>
          <p:nvPr/>
        </p:nvSpPr>
        <p:spPr>
          <a:xfrm>
            <a:off x="2926080" y="151228"/>
            <a:ext cx="8285871" cy="1107996"/>
          </a:xfrm>
          <a:prstGeom prst="rect">
            <a:avLst/>
          </a:prstGeom>
          <a:noFill/>
        </p:spPr>
        <p:txBody>
          <a:bodyPr wrap="square" rtlCol="0">
            <a:spAutoFit/>
          </a:bodyPr>
          <a:lstStyle/>
          <a:p>
            <a:pPr algn="ctr"/>
            <a:r>
              <a:rPr lang="en-GB" sz="6600" b="1" dirty="0"/>
              <a:t>Misunderstandings </a:t>
            </a:r>
          </a:p>
        </p:txBody>
      </p:sp>
      <p:graphicFrame>
        <p:nvGraphicFramePr>
          <p:cNvPr id="4" name="Table 4">
            <a:extLst>
              <a:ext uri="{FF2B5EF4-FFF2-40B4-BE49-F238E27FC236}">
                <a16:creationId xmlns:a16="http://schemas.microsoft.com/office/drawing/2014/main" id="{E206C2D5-3184-931E-FC97-DE2E0F79DE17}"/>
              </a:ext>
            </a:extLst>
          </p:cNvPr>
          <p:cNvGraphicFramePr>
            <a:graphicFrameLocks noGrp="1"/>
          </p:cNvGraphicFramePr>
          <p:nvPr>
            <p:extLst>
              <p:ext uri="{D42A27DB-BD31-4B8C-83A1-F6EECF244321}">
                <p14:modId xmlns:p14="http://schemas.microsoft.com/office/powerpoint/2010/main" val="3688537965"/>
              </p:ext>
            </p:extLst>
          </p:nvPr>
        </p:nvGraphicFramePr>
        <p:xfrm>
          <a:off x="345721" y="1886243"/>
          <a:ext cx="11500558" cy="4328160"/>
        </p:xfrm>
        <a:graphic>
          <a:graphicData uri="http://schemas.openxmlformats.org/drawingml/2006/table">
            <a:tbl>
              <a:tblPr firstRow="1" bandRow="1">
                <a:tableStyleId>{5C22544A-7EE6-4342-B048-85BDC9FD1C3A}</a:tableStyleId>
              </a:tblPr>
              <a:tblGrid>
                <a:gridCol w="9839893">
                  <a:extLst>
                    <a:ext uri="{9D8B030D-6E8A-4147-A177-3AD203B41FA5}">
                      <a16:colId xmlns:a16="http://schemas.microsoft.com/office/drawing/2014/main" val="929041962"/>
                    </a:ext>
                  </a:extLst>
                </a:gridCol>
                <a:gridCol w="1660665">
                  <a:extLst>
                    <a:ext uri="{9D8B030D-6E8A-4147-A177-3AD203B41FA5}">
                      <a16:colId xmlns:a16="http://schemas.microsoft.com/office/drawing/2014/main" val="1370733762"/>
                    </a:ext>
                  </a:extLst>
                </a:gridCol>
              </a:tblGrid>
              <a:tr h="370840">
                <a:tc>
                  <a:txBody>
                    <a:bodyPr/>
                    <a:lstStyle/>
                    <a:p>
                      <a:r>
                        <a:rPr lang="en-GB" sz="3600" dirty="0"/>
                        <a:t>Misunderstanding </a:t>
                      </a:r>
                    </a:p>
                  </a:txBody>
                  <a:tcPr/>
                </a:tc>
                <a:tc>
                  <a:txBody>
                    <a:bodyPr/>
                    <a:lstStyle/>
                    <a:p>
                      <a:pPr algn="ctr"/>
                      <a:r>
                        <a:rPr lang="en-GB" sz="2800" dirty="0"/>
                        <a:t>% who believe it </a:t>
                      </a:r>
                    </a:p>
                  </a:txBody>
                  <a:tcPr/>
                </a:tc>
                <a:extLst>
                  <a:ext uri="{0D108BD9-81ED-4DB2-BD59-A6C34878D82A}">
                    <a16:rowId xmlns:a16="http://schemas.microsoft.com/office/drawing/2014/main" val="178546728"/>
                  </a:ext>
                </a:extLst>
              </a:tr>
              <a:tr h="370840">
                <a:tc>
                  <a:txBody>
                    <a:bodyPr/>
                    <a:lstStyle/>
                    <a:p>
                      <a:r>
                        <a:rPr lang="en-GB" sz="2400" dirty="0"/>
                        <a:t>Individuals learn better when they receive information in their preferred learning style (</a:t>
                      </a:r>
                      <a:r>
                        <a:rPr lang="en-GB" sz="2400" dirty="0" err="1"/>
                        <a:t>eg</a:t>
                      </a:r>
                      <a:r>
                        <a:rPr lang="en-GB" sz="2400" dirty="0"/>
                        <a:t>; audio, visual , kinaesthetic) </a:t>
                      </a:r>
                    </a:p>
                  </a:txBody>
                  <a:tcPr/>
                </a:tc>
                <a:tc>
                  <a:txBody>
                    <a:bodyPr/>
                    <a:lstStyle/>
                    <a:p>
                      <a:pPr algn="ctr"/>
                      <a:r>
                        <a:rPr lang="en-GB" sz="2400" dirty="0"/>
                        <a:t>93%</a:t>
                      </a:r>
                    </a:p>
                  </a:txBody>
                  <a:tcPr/>
                </a:tc>
                <a:extLst>
                  <a:ext uri="{0D108BD9-81ED-4DB2-BD59-A6C34878D82A}">
                    <a16:rowId xmlns:a16="http://schemas.microsoft.com/office/drawing/2014/main" val="1907693860"/>
                  </a:ext>
                </a:extLst>
              </a:tr>
              <a:tr h="370840">
                <a:tc>
                  <a:txBody>
                    <a:bodyPr/>
                    <a:lstStyle/>
                    <a:p>
                      <a:r>
                        <a:rPr lang="en-GB" sz="2400" dirty="0"/>
                        <a:t>Short bouts of co-ordinated exercise can improve right and left brain functions</a:t>
                      </a:r>
                    </a:p>
                  </a:txBody>
                  <a:tcPr/>
                </a:tc>
                <a:tc>
                  <a:txBody>
                    <a:bodyPr/>
                    <a:lstStyle/>
                    <a:p>
                      <a:pPr algn="ctr"/>
                      <a:r>
                        <a:rPr lang="en-GB" sz="2400" dirty="0"/>
                        <a:t>89%</a:t>
                      </a:r>
                    </a:p>
                  </a:txBody>
                  <a:tcPr/>
                </a:tc>
                <a:extLst>
                  <a:ext uri="{0D108BD9-81ED-4DB2-BD59-A6C34878D82A}">
                    <a16:rowId xmlns:a16="http://schemas.microsoft.com/office/drawing/2014/main" val="2179539203"/>
                  </a:ext>
                </a:extLst>
              </a:tr>
              <a:tr h="370840">
                <a:tc>
                  <a:txBody>
                    <a:bodyPr/>
                    <a:lstStyle/>
                    <a:p>
                      <a:r>
                        <a:rPr lang="en-GB" sz="2400" dirty="0"/>
                        <a:t>Differences in left brain/right brain help explain differences in individuals’ learning </a:t>
                      </a:r>
                    </a:p>
                  </a:txBody>
                  <a:tcPr/>
                </a:tc>
                <a:tc>
                  <a:txBody>
                    <a:bodyPr/>
                    <a:lstStyle/>
                    <a:p>
                      <a:pPr algn="ctr"/>
                      <a:r>
                        <a:rPr lang="en-GB" sz="2400" dirty="0"/>
                        <a:t>74%</a:t>
                      </a:r>
                    </a:p>
                  </a:txBody>
                  <a:tcPr/>
                </a:tc>
                <a:extLst>
                  <a:ext uri="{0D108BD9-81ED-4DB2-BD59-A6C34878D82A}">
                    <a16:rowId xmlns:a16="http://schemas.microsoft.com/office/drawing/2014/main" val="1309057367"/>
                  </a:ext>
                </a:extLst>
              </a:tr>
              <a:tr h="370840">
                <a:tc>
                  <a:txBody>
                    <a:bodyPr/>
                    <a:lstStyle/>
                    <a:p>
                      <a:r>
                        <a:rPr lang="en-GB" sz="2400" dirty="0"/>
                        <a:t>We only use 10% of our brain </a:t>
                      </a:r>
                    </a:p>
                  </a:txBody>
                  <a:tcPr/>
                </a:tc>
                <a:tc>
                  <a:txBody>
                    <a:bodyPr/>
                    <a:lstStyle/>
                    <a:p>
                      <a:pPr algn="ctr"/>
                      <a:r>
                        <a:rPr lang="en-GB" sz="2400" dirty="0"/>
                        <a:t>49%</a:t>
                      </a:r>
                    </a:p>
                  </a:txBody>
                  <a:tcPr/>
                </a:tc>
                <a:extLst>
                  <a:ext uri="{0D108BD9-81ED-4DB2-BD59-A6C34878D82A}">
                    <a16:rowId xmlns:a16="http://schemas.microsoft.com/office/drawing/2014/main" val="2329308731"/>
                  </a:ext>
                </a:extLst>
              </a:tr>
              <a:tr h="370840">
                <a:tc>
                  <a:txBody>
                    <a:bodyPr/>
                    <a:lstStyle/>
                    <a:p>
                      <a:r>
                        <a:rPr lang="en-GB" sz="2400" dirty="0"/>
                        <a:t>Children are less attentive after consuming sugary drinks and/or snacks</a:t>
                      </a:r>
                    </a:p>
                  </a:txBody>
                  <a:tcPr/>
                </a:tc>
                <a:tc>
                  <a:txBody>
                    <a:bodyPr/>
                    <a:lstStyle/>
                    <a:p>
                      <a:pPr algn="ctr"/>
                      <a:r>
                        <a:rPr lang="en-GB" sz="2400" dirty="0"/>
                        <a:t>47%</a:t>
                      </a:r>
                    </a:p>
                  </a:txBody>
                  <a:tcPr/>
                </a:tc>
                <a:extLst>
                  <a:ext uri="{0D108BD9-81ED-4DB2-BD59-A6C34878D82A}">
                    <a16:rowId xmlns:a16="http://schemas.microsoft.com/office/drawing/2014/main" val="287422169"/>
                  </a:ext>
                </a:extLst>
              </a:tr>
            </a:tbl>
          </a:graphicData>
        </a:graphic>
      </p:graphicFrame>
    </p:spTree>
    <p:extLst>
      <p:ext uri="{BB962C8B-B14F-4D97-AF65-F5344CB8AC3E}">
        <p14:creationId xmlns:p14="http://schemas.microsoft.com/office/powerpoint/2010/main" val="3150046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A1387375-C8BE-B213-BF55-8FD6B82F35C1}"/>
              </a:ext>
            </a:extLst>
          </p:cNvPr>
          <p:cNvPicPr>
            <a:picLocks noChangeAspect="1"/>
          </p:cNvPicPr>
          <p:nvPr/>
        </p:nvPicPr>
        <p:blipFill rotWithShape="1">
          <a:blip r:embed="rId3"/>
          <a:srcRect t="1134" b="16765"/>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2498440E-01BD-8196-693E-30223FCF8A6A}"/>
              </a:ext>
            </a:extLst>
          </p:cNvPr>
          <p:cNvSpPr txBox="1"/>
          <p:nvPr/>
        </p:nvSpPr>
        <p:spPr>
          <a:xfrm>
            <a:off x="5036234" y="1786597"/>
            <a:ext cx="6316393" cy="3046988"/>
          </a:xfrm>
          <a:prstGeom prst="rect">
            <a:avLst/>
          </a:prstGeom>
          <a:noFill/>
        </p:spPr>
        <p:txBody>
          <a:bodyPr wrap="square" rtlCol="0">
            <a:spAutoFit/>
          </a:bodyPr>
          <a:lstStyle/>
          <a:p>
            <a:r>
              <a:rPr lang="en-GB" sz="9600" b="1" dirty="0"/>
              <a:t>What is pedagogy? </a:t>
            </a:r>
          </a:p>
        </p:txBody>
      </p:sp>
    </p:spTree>
    <p:extLst>
      <p:ext uri="{BB962C8B-B14F-4D97-AF65-F5344CB8AC3E}">
        <p14:creationId xmlns:p14="http://schemas.microsoft.com/office/powerpoint/2010/main" val="1125111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4E4AE4-46AA-5A19-6CEA-7CFA34D79A22}"/>
              </a:ext>
            </a:extLst>
          </p:cNvPr>
          <p:cNvSpPr txBox="1"/>
          <p:nvPr/>
        </p:nvSpPr>
        <p:spPr>
          <a:xfrm>
            <a:off x="478301" y="1558162"/>
            <a:ext cx="11465169" cy="4832092"/>
          </a:xfrm>
          <a:prstGeom prst="rect">
            <a:avLst/>
          </a:prstGeom>
          <a:noFill/>
        </p:spPr>
        <p:txBody>
          <a:bodyPr wrap="square" rtlCol="0">
            <a:spAutoFit/>
          </a:bodyPr>
          <a:lstStyle/>
          <a:p>
            <a:pPr marL="457200" indent="-457200">
              <a:buFont typeface="Arial" panose="020B0604020202020204" pitchFamily="34" charset="0"/>
              <a:buChar char="•"/>
            </a:pPr>
            <a:r>
              <a:rPr lang="en-GB" sz="4000" dirty="0"/>
              <a:t>Derives from the ancient Greek word ‘</a:t>
            </a:r>
            <a:r>
              <a:rPr lang="en-GB" sz="4000" dirty="0" err="1"/>
              <a:t>paidagogos</a:t>
            </a:r>
            <a:r>
              <a:rPr lang="en-GB" sz="4000" dirty="0"/>
              <a:t>’ – a slave who led children to school. </a:t>
            </a:r>
          </a:p>
          <a:p>
            <a:pPr marL="457200" indent="-457200">
              <a:buFont typeface="Arial" panose="020B0604020202020204" pitchFamily="34" charset="0"/>
              <a:buChar char="•"/>
            </a:pPr>
            <a:r>
              <a:rPr lang="en-GB" sz="4000" dirty="0"/>
              <a:t>Art and science of teaching?  (But what about learning?)</a:t>
            </a:r>
          </a:p>
          <a:p>
            <a:pPr marL="457200" indent="-457200">
              <a:buFont typeface="Arial" panose="020B0604020202020204" pitchFamily="34" charset="0"/>
              <a:buChar char="•"/>
            </a:pPr>
            <a:r>
              <a:rPr lang="en-GB" sz="4000" dirty="0"/>
              <a:t>Learning is increasingly seen as a life-long project – blurred lines between school/college/adult-learning? </a:t>
            </a:r>
          </a:p>
          <a:p>
            <a:endParaRPr lang="en-GB" sz="2800" dirty="0"/>
          </a:p>
        </p:txBody>
      </p:sp>
      <p:sp>
        <p:nvSpPr>
          <p:cNvPr id="3" name="TextBox 2">
            <a:extLst>
              <a:ext uri="{FF2B5EF4-FFF2-40B4-BE49-F238E27FC236}">
                <a16:creationId xmlns:a16="http://schemas.microsoft.com/office/drawing/2014/main" id="{25CA3AA2-0F64-3544-783F-BE73813D8D9F}"/>
              </a:ext>
            </a:extLst>
          </p:cNvPr>
          <p:cNvSpPr txBox="1"/>
          <p:nvPr/>
        </p:nvSpPr>
        <p:spPr>
          <a:xfrm>
            <a:off x="829994" y="450166"/>
            <a:ext cx="9706708" cy="1107996"/>
          </a:xfrm>
          <a:prstGeom prst="rect">
            <a:avLst/>
          </a:prstGeom>
          <a:noFill/>
        </p:spPr>
        <p:txBody>
          <a:bodyPr wrap="square" rtlCol="0">
            <a:spAutoFit/>
          </a:bodyPr>
          <a:lstStyle/>
          <a:p>
            <a:r>
              <a:rPr lang="en-GB" sz="6600" b="1" dirty="0"/>
              <a:t>A contested Term?</a:t>
            </a:r>
          </a:p>
        </p:txBody>
      </p:sp>
    </p:spTree>
    <p:extLst>
      <p:ext uri="{BB962C8B-B14F-4D97-AF65-F5344CB8AC3E}">
        <p14:creationId xmlns:p14="http://schemas.microsoft.com/office/powerpoint/2010/main" val="1447852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2E4C44-240A-4117-BC5B-29530EA48881}"/>
              </a:ext>
            </a:extLst>
          </p:cNvPr>
          <p:cNvSpPr txBox="1"/>
          <p:nvPr/>
        </p:nvSpPr>
        <p:spPr>
          <a:xfrm>
            <a:off x="805218" y="1124845"/>
            <a:ext cx="11232107" cy="5509200"/>
          </a:xfrm>
          <a:prstGeom prst="rect">
            <a:avLst/>
          </a:prstGeom>
          <a:noFill/>
        </p:spPr>
        <p:txBody>
          <a:bodyPr wrap="square">
            <a:spAutoFit/>
          </a:bodyPr>
          <a:lstStyle/>
          <a:p>
            <a:r>
              <a:rPr lang="en-GB" sz="3200" dirty="0">
                <a:latin typeface="Roboto" panose="02000000000000000000" pitchFamily="2" charset="0"/>
              </a:rPr>
              <a:t>T</a:t>
            </a:r>
            <a:r>
              <a:rPr lang="en-GB" sz="3200" b="0" i="0" dirty="0">
                <a:effectLst/>
                <a:latin typeface="Roboto" panose="02000000000000000000" pitchFamily="2" charset="0"/>
              </a:rPr>
              <a:t>he study of teaching methods, including the aims of education and the ways in which such goals may be achieved. It relies heavily on scientific theories of learning, and to some extent on the philosophy of education, which considers the aims and value of education from a philosophical perspective. </a:t>
            </a:r>
          </a:p>
          <a:p>
            <a:r>
              <a:rPr lang="en-GB" sz="3200" b="0" i="0" dirty="0">
                <a:effectLst/>
                <a:latin typeface="Roboto" panose="02000000000000000000" pitchFamily="2" charset="0"/>
              </a:rPr>
              <a:t>The pedagogy adopted by teachers shapes their actions, judgments, and other teaching strategies by taking into consideration theories of learning, understandings of students and their needs, and the backgrounds and interests of individual students.</a:t>
            </a:r>
            <a:endParaRPr lang="en-GB" sz="3200" dirty="0"/>
          </a:p>
        </p:txBody>
      </p:sp>
      <p:sp>
        <p:nvSpPr>
          <p:cNvPr id="4" name="TextBox 3">
            <a:extLst>
              <a:ext uri="{FF2B5EF4-FFF2-40B4-BE49-F238E27FC236}">
                <a16:creationId xmlns:a16="http://schemas.microsoft.com/office/drawing/2014/main" id="{1F45E4B5-BA1B-4FBD-A153-6E16D63D2C10}"/>
              </a:ext>
            </a:extLst>
          </p:cNvPr>
          <p:cNvSpPr txBox="1"/>
          <p:nvPr/>
        </p:nvSpPr>
        <p:spPr>
          <a:xfrm>
            <a:off x="805218" y="109182"/>
            <a:ext cx="10931857" cy="1015663"/>
          </a:xfrm>
          <a:prstGeom prst="rect">
            <a:avLst/>
          </a:prstGeom>
          <a:noFill/>
        </p:spPr>
        <p:txBody>
          <a:bodyPr wrap="square" rtlCol="0">
            <a:spAutoFit/>
          </a:bodyPr>
          <a:lstStyle/>
          <a:p>
            <a:r>
              <a:rPr lang="en-GB" sz="6000" b="1" dirty="0"/>
              <a:t>What is pedagogy? </a:t>
            </a:r>
          </a:p>
        </p:txBody>
      </p:sp>
    </p:spTree>
    <p:extLst>
      <p:ext uri="{BB962C8B-B14F-4D97-AF65-F5344CB8AC3E}">
        <p14:creationId xmlns:p14="http://schemas.microsoft.com/office/powerpoint/2010/main" val="128381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15494C-3411-53C8-1F4B-3AF67F1F234C}"/>
              </a:ext>
            </a:extLst>
          </p:cNvPr>
          <p:cNvPicPr>
            <a:picLocks noChangeAspect="1"/>
          </p:cNvPicPr>
          <p:nvPr/>
        </p:nvPicPr>
        <p:blipFill rotWithShape="1">
          <a:blip r:embed="rId3"/>
          <a:srcRect l="32884" t="18462" r="33539" b="7897"/>
          <a:stretch/>
        </p:blipFill>
        <p:spPr>
          <a:xfrm>
            <a:off x="436099" y="364469"/>
            <a:ext cx="2391508" cy="2950349"/>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2C3B9786-60E0-DD43-0D85-6371944CD915}"/>
              </a:ext>
            </a:extLst>
          </p:cNvPr>
          <p:cNvSpPr txBox="1"/>
          <p:nvPr/>
        </p:nvSpPr>
        <p:spPr>
          <a:xfrm>
            <a:off x="3376246" y="364469"/>
            <a:ext cx="8271803" cy="6494085"/>
          </a:xfrm>
          <a:prstGeom prst="rect">
            <a:avLst/>
          </a:prstGeom>
          <a:noFill/>
        </p:spPr>
        <p:txBody>
          <a:bodyPr wrap="square" rtlCol="0">
            <a:spAutoFit/>
          </a:bodyPr>
          <a:lstStyle/>
          <a:p>
            <a:r>
              <a:rPr lang="en-GB" sz="3200" b="1" dirty="0"/>
              <a:t>Task 1:  </a:t>
            </a:r>
            <a:r>
              <a:rPr lang="en-GB" sz="3200" dirty="0"/>
              <a:t>Read pages 63-70 which focus on the ‘12 Pedagogical Principles’</a:t>
            </a:r>
          </a:p>
          <a:p>
            <a:r>
              <a:rPr lang="en-GB" sz="3200" dirty="0">
                <a:hlinkClick r:id="rId4"/>
              </a:rPr>
              <a:t>https://gov.wales/sites/default/files/publications/2018-03/successful-futures.pdf</a:t>
            </a:r>
            <a:endParaRPr lang="en-GB" sz="3200" dirty="0"/>
          </a:p>
          <a:p>
            <a:r>
              <a:rPr lang="en-GB" sz="3200" b="1" dirty="0"/>
              <a:t>Task 2:  </a:t>
            </a:r>
            <a:r>
              <a:rPr lang="en-GB" sz="3200" dirty="0"/>
              <a:t>RAG rate your understanding of the principles – highlight any key words or terminology you may be unsure of</a:t>
            </a:r>
          </a:p>
          <a:p>
            <a:endParaRPr lang="en-GB" sz="3200" dirty="0"/>
          </a:p>
          <a:p>
            <a:r>
              <a:rPr lang="en-GB" sz="3200" b="1" dirty="0"/>
              <a:t>Task 3:  </a:t>
            </a:r>
            <a:r>
              <a:rPr lang="en-GB" sz="3200" dirty="0"/>
              <a:t>Reflect on what the development of these principles may look like in practice.  Think about what you might see in the classroom that could evidence these principles being addressed.  Write your ideas in the boxes.  </a:t>
            </a:r>
          </a:p>
        </p:txBody>
      </p:sp>
      <p:pic>
        <p:nvPicPr>
          <p:cNvPr id="7" name="Picture 6">
            <a:extLst>
              <a:ext uri="{FF2B5EF4-FFF2-40B4-BE49-F238E27FC236}">
                <a16:creationId xmlns:a16="http://schemas.microsoft.com/office/drawing/2014/main" id="{723B978E-F311-B7B3-13EF-0F45C52A8550}"/>
              </a:ext>
            </a:extLst>
          </p:cNvPr>
          <p:cNvPicPr>
            <a:picLocks noChangeAspect="1"/>
          </p:cNvPicPr>
          <p:nvPr/>
        </p:nvPicPr>
        <p:blipFill>
          <a:blip r:embed="rId5"/>
          <a:stretch>
            <a:fillRect/>
          </a:stretch>
        </p:blipFill>
        <p:spPr>
          <a:xfrm>
            <a:off x="214372" y="3699803"/>
            <a:ext cx="2955468" cy="1973568"/>
          </a:xfrm>
          <a:prstGeom prst="rect">
            <a:avLst/>
          </a:prstGeom>
        </p:spPr>
      </p:pic>
    </p:spTree>
    <p:extLst>
      <p:ext uri="{BB962C8B-B14F-4D97-AF65-F5344CB8AC3E}">
        <p14:creationId xmlns:p14="http://schemas.microsoft.com/office/powerpoint/2010/main" val="371035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D205F3-F854-4B24-BB3C-F621A87192A0}"/>
              </a:ext>
            </a:extLst>
          </p:cNvPr>
          <p:cNvSpPr txBox="1"/>
          <p:nvPr/>
        </p:nvSpPr>
        <p:spPr>
          <a:xfrm>
            <a:off x="618130" y="1171265"/>
            <a:ext cx="10955740" cy="4801314"/>
          </a:xfrm>
          <a:prstGeom prst="rect">
            <a:avLst/>
          </a:prstGeom>
          <a:noFill/>
        </p:spPr>
        <p:txBody>
          <a:bodyPr wrap="square">
            <a:spAutoFit/>
          </a:bodyPr>
          <a:lstStyle/>
          <a:p>
            <a:pPr marL="342900" indent="-342900">
              <a:buAutoNum type="arabicPeriod"/>
            </a:pPr>
            <a:r>
              <a:rPr lang="en-GB" dirty="0"/>
              <a:t>Good teaching and learning maintains a consistent focus on the overall purposes of the curriculum</a:t>
            </a:r>
          </a:p>
          <a:p>
            <a:pPr marL="342900" indent="-342900">
              <a:buAutoNum type="arabicPeriod"/>
            </a:pPr>
            <a:r>
              <a:rPr lang="en-GB" dirty="0"/>
              <a:t>Good teaching and learning challenges all learners by encouraging them to recognise the importance of sustained effort in meeting expectations that are high but achievable for them</a:t>
            </a:r>
          </a:p>
          <a:p>
            <a:pPr marL="342900" indent="-342900">
              <a:buAutoNum type="arabicPeriod"/>
            </a:pPr>
            <a:r>
              <a:rPr lang="en-GB" dirty="0"/>
              <a:t>Good teaching and learning means employing a blend of approaches including direct teaching</a:t>
            </a:r>
          </a:p>
          <a:p>
            <a:pPr marL="342900" indent="-342900">
              <a:buAutoNum type="arabicPeriod"/>
            </a:pPr>
            <a:r>
              <a:rPr lang="en-GB" dirty="0"/>
              <a:t>Good teaching and learning means employing a blend of approaches including those that promote problem solving, creative and critical thinking</a:t>
            </a:r>
          </a:p>
          <a:p>
            <a:pPr marL="342900" indent="-342900">
              <a:buAutoNum type="arabicPeriod"/>
            </a:pPr>
            <a:r>
              <a:rPr lang="en-GB" dirty="0"/>
              <a:t>Good teaching and learning sets tasks and selects resources that build on previous knowledge and experience and engage interest </a:t>
            </a:r>
          </a:p>
          <a:p>
            <a:pPr marL="342900" indent="-342900">
              <a:buAutoNum type="arabicPeriod"/>
            </a:pPr>
            <a:r>
              <a:rPr lang="en-GB" dirty="0"/>
              <a:t>Good teaching and learning creates authentic contexts for learning</a:t>
            </a:r>
          </a:p>
          <a:p>
            <a:pPr marL="342900" indent="-342900">
              <a:buAutoNum type="arabicPeriod"/>
            </a:pPr>
            <a:r>
              <a:rPr lang="en-GB" dirty="0"/>
              <a:t>Good teaching and learning means employing assessment for learning principles</a:t>
            </a:r>
          </a:p>
          <a:p>
            <a:pPr marL="342900" indent="-342900">
              <a:buAutoNum type="arabicPeriod"/>
            </a:pPr>
            <a:r>
              <a:rPr lang="en-GB" dirty="0"/>
              <a:t>Good teaching and learning ranges within and across Areas of Learning and Experience</a:t>
            </a:r>
          </a:p>
          <a:p>
            <a:pPr marL="342900" indent="-342900">
              <a:buAutoNum type="arabicPeriod"/>
            </a:pPr>
            <a:r>
              <a:rPr lang="en-GB" dirty="0"/>
              <a:t>Good teaching and learning regularly reinforces Cross-curriculum Responsibilities, including literacy, numeracy and digital competence, and provides opportunities to practise them</a:t>
            </a:r>
          </a:p>
          <a:p>
            <a:pPr marL="342900" indent="-342900">
              <a:buAutoNum type="arabicPeriod"/>
            </a:pPr>
            <a:r>
              <a:rPr lang="en-GB" dirty="0"/>
              <a:t>Good teaching and learning encourages children and young people to take increasing responsibility for their own learning </a:t>
            </a:r>
          </a:p>
          <a:p>
            <a:pPr marL="342900" indent="-342900">
              <a:buAutoNum type="arabicPeriod"/>
            </a:pPr>
            <a:r>
              <a:rPr lang="en-GB" dirty="0"/>
              <a:t>Good teaching and learning supports social and emotional development and positive relationships </a:t>
            </a:r>
          </a:p>
          <a:p>
            <a:pPr marL="342900" indent="-342900">
              <a:buAutoNum type="arabicPeriod"/>
            </a:pPr>
            <a:r>
              <a:rPr lang="en-GB" dirty="0"/>
              <a:t>Good teaching and learning encourages collaboration</a:t>
            </a:r>
          </a:p>
        </p:txBody>
      </p:sp>
      <p:sp>
        <p:nvSpPr>
          <p:cNvPr id="4" name="TextBox 3">
            <a:extLst>
              <a:ext uri="{FF2B5EF4-FFF2-40B4-BE49-F238E27FC236}">
                <a16:creationId xmlns:a16="http://schemas.microsoft.com/office/drawing/2014/main" id="{B02C4D23-9BA3-452F-ACAE-ED8273FE7BDE}"/>
              </a:ext>
            </a:extLst>
          </p:cNvPr>
          <p:cNvSpPr txBox="1"/>
          <p:nvPr/>
        </p:nvSpPr>
        <p:spPr>
          <a:xfrm>
            <a:off x="832513" y="300251"/>
            <a:ext cx="10345003" cy="646331"/>
          </a:xfrm>
          <a:prstGeom prst="rect">
            <a:avLst/>
          </a:prstGeom>
          <a:noFill/>
        </p:spPr>
        <p:txBody>
          <a:bodyPr wrap="square" rtlCol="0">
            <a:spAutoFit/>
          </a:bodyPr>
          <a:lstStyle/>
          <a:p>
            <a:r>
              <a:rPr lang="en-GB" sz="3600" b="1" dirty="0"/>
              <a:t>The 12 Pedagogical Principles (Donaldson, 2015) </a:t>
            </a:r>
          </a:p>
        </p:txBody>
      </p:sp>
    </p:spTree>
    <p:extLst>
      <p:ext uri="{BB962C8B-B14F-4D97-AF65-F5344CB8AC3E}">
        <p14:creationId xmlns:p14="http://schemas.microsoft.com/office/powerpoint/2010/main" val="1797411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E1A0A8-1373-46A2-8CDE-5C94E88FE6CF}"/>
              </a:ext>
            </a:extLst>
          </p:cNvPr>
          <p:cNvPicPr>
            <a:picLocks noChangeAspect="1"/>
          </p:cNvPicPr>
          <p:nvPr/>
        </p:nvPicPr>
        <p:blipFill rotWithShape="1">
          <a:blip r:embed="rId3"/>
          <a:srcRect b="19"/>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9FAFB392-1ABD-4EB0-9B03-EBC48FEA4533}"/>
              </a:ext>
            </a:extLst>
          </p:cNvPr>
          <p:cNvSpPr txBox="1"/>
          <p:nvPr/>
        </p:nvSpPr>
        <p:spPr>
          <a:xfrm>
            <a:off x="900753" y="3261815"/>
            <a:ext cx="10112991" cy="707886"/>
          </a:xfrm>
          <a:prstGeom prst="rect">
            <a:avLst/>
          </a:prstGeom>
          <a:noFill/>
        </p:spPr>
        <p:txBody>
          <a:bodyPr wrap="square" rtlCol="0">
            <a:spAutoFit/>
          </a:bodyPr>
          <a:lstStyle/>
          <a:p>
            <a:r>
              <a:rPr lang="en-GB" sz="4000" b="1" dirty="0">
                <a:solidFill>
                  <a:srgbClr val="FFFF00"/>
                </a:solidFill>
              </a:rPr>
              <a:t>Education in a time of unprecedented change…</a:t>
            </a:r>
          </a:p>
        </p:txBody>
      </p:sp>
    </p:spTree>
    <p:extLst>
      <p:ext uri="{BB962C8B-B14F-4D97-AF65-F5344CB8AC3E}">
        <p14:creationId xmlns:p14="http://schemas.microsoft.com/office/powerpoint/2010/main" val="4043658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856FC2CB-E8BC-4B33-87EA-F06C137147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5110"/>
          <a:stretch/>
        </p:blipFill>
        <p:spPr bwMode="auto">
          <a:xfrm>
            <a:off x="0" y="4229944"/>
            <a:ext cx="4067677" cy="228764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2808B8C-1027-4703-8ADB-28A6AC8456E0}"/>
              </a:ext>
            </a:extLst>
          </p:cNvPr>
          <p:cNvSpPr txBox="1"/>
          <p:nvPr/>
        </p:nvSpPr>
        <p:spPr>
          <a:xfrm>
            <a:off x="3025254" y="5874313"/>
            <a:ext cx="5349922" cy="830997"/>
          </a:xfrm>
          <a:prstGeom prst="rect">
            <a:avLst/>
          </a:prstGeom>
          <a:noFill/>
        </p:spPr>
        <p:txBody>
          <a:bodyPr wrap="square" rtlCol="0">
            <a:spAutoFit/>
          </a:bodyPr>
          <a:lstStyle/>
          <a:p>
            <a:r>
              <a:rPr lang="en-GB" sz="2400" b="1" dirty="0"/>
              <a:t>Pedagogy… A new balance</a:t>
            </a:r>
          </a:p>
          <a:p>
            <a:r>
              <a:rPr lang="en-GB" sz="2400" b="1" dirty="0"/>
              <a:t>Adapted from Trilling and Fadel (2009) </a:t>
            </a:r>
            <a:endParaRPr lang="en-GB" b="1" dirty="0"/>
          </a:p>
        </p:txBody>
      </p:sp>
      <p:graphicFrame>
        <p:nvGraphicFramePr>
          <p:cNvPr id="4" name="Table 4">
            <a:extLst>
              <a:ext uri="{FF2B5EF4-FFF2-40B4-BE49-F238E27FC236}">
                <a16:creationId xmlns:a16="http://schemas.microsoft.com/office/drawing/2014/main" id="{1DDE7F62-0291-4565-BAF8-66052A254159}"/>
              </a:ext>
            </a:extLst>
          </p:cNvPr>
          <p:cNvGraphicFramePr>
            <a:graphicFrameLocks noGrp="1"/>
          </p:cNvGraphicFramePr>
          <p:nvPr/>
        </p:nvGraphicFramePr>
        <p:xfrm>
          <a:off x="1636215" y="152690"/>
          <a:ext cx="8128000" cy="41148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127943937"/>
                    </a:ext>
                  </a:extLst>
                </a:gridCol>
                <a:gridCol w="4064000">
                  <a:extLst>
                    <a:ext uri="{9D8B030D-6E8A-4147-A177-3AD203B41FA5}">
                      <a16:colId xmlns:a16="http://schemas.microsoft.com/office/drawing/2014/main" val="1098082959"/>
                    </a:ext>
                  </a:extLst>
                </a:gridCol>
              </a:tblGrid>
              <a:tr h="370840">
                <a:tc>
                  <a:txBody>
                    <a:bodyPr/>
                    <a:lstStyle/>
                    <a:p>
                      <a:r>
                        <a:rPr lang="en-GB" sz="2400" dirty="0"/>
                        <a:t>Old…</a:t>
                      </a:r>
                    </a:p>
                  </a:txBody>
                  <a:tcPr/>
                </a:tc>
                <a:tc>
                  <a:txBody>
                    <a:bodyPr/>
                    <a:lstStyle/>
                    <a:p>
                      <a:r>
                        <a:rPr lang="en-GB" sz="2400" dirty="0"/>
                        <a:t>New…</a:t>
                      </a:r>
                    </a:p>
                  </a:txBody>
                  <a:tcPr/>
                </a:tc>
                <a:extLst>
                  <a:ext uri="{0D108BD9-81ED-4DB2-BD59-A6C34878D82A}">
                    <a16:rowId xmlns:a16="http://schemas.microsoft.com/office/drawing/2014/main" val="1831966235"/>
                  </a:ext>
                </a:extLst>
              </a:tr>
              <a:tr h="370840">
                <a:tc>
                  <a:txBody>
                    <a:bodyPr/>
                    <a:lstStyle/>
                    <a:p>
                      <a:r>
                        <a:rPr lang="en-GB" sz="2400" dirty="0"/>
                        <a:t>Teacher-directed</a:t>
                      </a:r>
                    </a:p>
                  </a:txBody>
                  <a:tcPr/>
                </a:tc>
                <a:tc>
                  <a:txBody>
                    <a:bodyPr/>
                    <a:lstStyle/>
                    <a:p>
                      <a:r>
                        <a:rPr lang="en-GB" sz="2400" dirty="0"/>
                        <a:t>Learner-centred</a:t>
                      </a:r>
                    </a:p>
                  </a:txBody>
                  <a:tcPr/>
                </a:tc>
                <a:extLst>
                  <a:ext uri="{0D108BD9-81ED-4DB2-BD59-A6C34878D82A}">
                    <a16:rowId xmlns:a16="http://schemas.microsoft.com/office/drawing/2014/main" val="70693341"/>
                  </a:ext>
                </a:extLst>
              </a:tr>
              <a:tr h="370840">
                <a:tc>
                  <a:txBody>
                    <a:bodyPr/>
                    <a:lstStyle/>
                    <a:p>
                      <a:r>
                        <a:rPr lang="en-GB" sz="2400" dirty="0"/>
                        <a:t>Direct instruction</a:t>
                      </a:r>
                    </a:p>
                  </a:txBody>
                  <a:tcPr/>
                </a:tc>
                <a:tc>
                  <a:txBody>
                    <a:bodyPr/>
                    <a:lstStyle/>
                    <a:p>
                      <a:r>
                        <a:rPr lang="en-GB" sz="2400" dirty="0"/>
                        <a:t>Interactive exchange </a:t>
                      </a:r>
                    </a:p>
                  </a:txBody>
                  <a:tcPr/>
                </a:tc>
                <a:extLst>
                  <a:ext uri="{0D108BD9-81ED-4DB2-BD59-A6C34878D82A}">
                    <a16:rowId xmlns:a16="http://schemas.microsoft.com/office/drawing/2014/main" val="847070906"/>
                  </a:ext>
                </a:extLst>
              </a:tr>
              <a:tr h="370840">
                <a:tc>
                  <a:txBody>
                    <a:bodyPr/>
                    <a:lstStyle/>
                    <a:p>
                      <a:r>
                        <a:rPr lang="en-GB" sz="2400" dirty="0"/>
                        <a:t>Knowledge</a:t>
                      </a:r>
                    </a:p>
                  </a:txBody>
                  <a:tcPr/>
                </a:tc>
                <a:tc>
                  <a:txBody>
                    <a:bodyPr/>
                    <a:lstStyle/>
                    <a:p>
                      <a:r>
                        <a:rPr lang="en-GB" sz="2400" dirty="0"/>
                        <a:t>Skills</a:t>
                      </a:r>
                    </a:p>
                  </a:txBody>
                  <a:tcPr/>
                </a:tc>
                <a:extLst>
                  <a:ext uri="{0D108BD9-81ED-4DB2-BD59-A6C34878D82A}">
                    <a16:rowId xmlns:a16="http://schemas.microsoft.com/office/drawing/2014/main" val="3080680165"/>
                  </a:ext>
                </a:extLst>
              </a:tr>
              <a:tr h="370840">
                <a:tc>
                  <a:txBody>
                    <a:bodyPr/>
                    <a:lstStyle/>
                    <a:p>
                      <a:r>
                        <a:rPr lang="en-GB" sz="2400" dirty="0"/>
                        <a:t>Content </a:t>
                      </a:r>
                    </a:p>
                  </a:txBody>
                  <a:tcPr/>
                </a:tc>
                <a:tc>
                  <a:txBody>
                    <a:bodyPr/>
                    <a:lstStyle/>
                    <a:p>
                      <a:r>
                        <a:rPr lang="en-GB" sz="2400" dirty="0"/>
                        <a:t>Process</a:t>
                      </a:r>
                    </a:p>
                  </a:txBody>
                  <a:tcPr/>
                </a:tc>
                <a:extLst>
                  <a:ext uri="{0D108BD9-81ED-4DB2-BD59-A6C34878D82A}">
                    <a16:rowId xmlns:a16="http://schemas.microsoft.com/office/drawing/2014/main" val="2952561782"/>
                  </a:ext>
                </a:extLst>
              </a:tr>
              <a:tr h="370840">
                <a:tc>
                  <a:txBody>
                    <a:bodyPr/>
                    <a:lstStyle/>
                    <a:p>
                      <a:r>
                        <a:rPr lang="en-GB" sz="2400" dirty="0"/>
                        <a:t>Facts and principles </a:t>
                      </a:r>
                    </a:p>
                  </a:txBody>
                  <a:tcPr/>
                </a:tc>
                <a:tc>
                  <a:txBody>
                    <a:bodyPr/>
                    <a:lstStyle/>
                    <a:p>
                      <a:r>
                        <a:rPr lang="en-GB" sz="2400" dirty="0"/>
                        <a:t>Questions and problems</a:t>
                      </a:r>
                    </a:p>
                  </a:txBody>
                  <a:tcPr/>
                </a:tc>
                <a:extLst>
                  <a:ext uri="{0D108BD9-81ED-4DB2-BD59-A6C34878D82A}">
                    <a16:rowId xmlns:a16="http://schemas.microsoft.com/office/drawing/2014/main" val="2349583563"/>
                  </a:ext>
                </a:extLst>
              </a:tr>
              <a:tr h="370840">
                <a:tc>
                  <a:txBody>
                    <a:bodyPr/>
                    <a:lstStyle/>
                    <a:p>
                      <a:r>
                        <a:rPr lang="en-GB" sz="2400" dirty="0"/>
                        <a:t>Competitive</a:t>
                      </a:r>
                    </a:p>
                  </a:txBody>
                  <a:tcPr/>
                </a:tc>
                <a:tc>
                  <a:txBody>
                    <a:bodyPr/>
                    <a:lstStyle/>
                    <a:p>
                      <a:r>
                        <a:rPr lang="en-GB" sz="2400" dirty="0"/>
                        <a:t>Collaborative</a:t>
                      </a:r>
                    </a:p>
                  </a:txBody>
                  <a:tcPr/>
                </a:tc>
                <a:extLst>
                  <a:ext uri="{0D108BD9-81ED-4DB2-BD59-A6C34878D82A}">
                    <a16:rowId xmlns:a16="http://schemas.microsoft.com/office/drawing/2014/main" val="3429890988"/>
                  </a:ext>
                </a:extLst>
              </a:tr>
              <a:tr h="370840">
                <a:tc>
                  <a:txBody>
                    <a:bodyPr/>
                    <a:lstStyle/>
                    <a:p>
                      <a:r>
                        <a:rPr lang="en-GB" sz="2400" dirty="0"/>
                        <a:t>Summative tests </a:t>
                      </a:r>
                    </a:p>
                  </a:txBody>
                  <a:tcPr/>
                </a:tc>
                <a:tc>
                  <a:txBody>
                    <a:bodyPr/>
                    <a:lstStyle/>
                    <a:p>
                      <a:r>
                        <a:rPr lang="en-GB" sz="2400" dirty="0"/>
                        <a:t>Formative evaluations </a:t>
                      </a:r>
                    </a:p>
                  </a:txBody>
                  <a:tcPr/>
                </a:tc>
                <a:extLst>
                  <a:ext uri="{0D108BD9-81ED-4DB2-BD59-A6C34878D82A}">
                    <a16:rowId xmlns:a16="http://schemas.microsoft.com/office/drawing/2014/main" val="289765347"/>
                  </a:ext>
                </a:extLst>
              </a:tr>
              <a:tr h="370840">
                <a:tc>
                  <a:txBody>
                    <a:bodyPr/>
                    <a:lstStyle/>
                    <a:p>
                      <a:r>
                        <a:rPr lang="en-GB" sz="2400" dirty="0"/>
                        <a:t>Learning for school </a:t>
                      </a:r>
                    </a:p>
                  </a:txBody>
                  <a:tcPr/>
                </a:tc>
                <a:tc>
                  <a:txBody>
                    <a:bodyPr/>
                    <a:lstStyle/>
                    <a:p>
                      <a:r>
                        <a:rPr lang="en-GB" sz="2400" dirty="0"/>
                        <a:t>Learning for life </a:t>
                      </a:r>
                    </a:p>
                  </a:txBody>
                  <a:tcPr/>
                </a:tc>
                <a:extLst>
                  <a:ext uri="{0D108BD9-81ED-4DB2-BD59-A6C34878D82A}">
                    <a16:rowId xmlns:a16="http://schemas.microsoft.com/office/drawing/2014/main" val="103505323"/>
                  </a:ext>
                </a:extLst>
              </a:tr>
            </a:tbl>
          </a:graphicData>
        </a:graphic>
      </p:graphicFrame>
      <p:pic>
        <p:nvPicPr>
          <p:cNvPr id="2052" name="Picture 4" descr="See the source image">
            <a:extLst>
              <a:ext uri="{FF2B5EF4-FFF2-40B4-BE49-F238E27FC236}">
                <a16:creationId xmlns:a16="http://schemas.microsoft.com/office/drawing/2014/main" id="{1C807A39-FE81-42FE-89C1-FD70E618AC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05074" y="4420180"/>
            <a:ext cx="3250427" cy="2437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2558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srcRect l="23077" t="19728" r="24134" b="9982"/>
          <a:stretch/>
        </p:blipFill>
        <p:spPr>
          <a:xfrm>
            <a:off x="540645" y="134222"/>
            <a:ext cx="8802106" cy="6589555"/>
          </a:xfrm>
          <a:prstGeom prst="rect">
            <a:avLst/>
          </a:prstGeom>
        </p:spPr>
      </p:pic>
      <p:pic>
        <p:nvPicPr>
          <p:cNvPr id="6" name="Picture 5"/>
          <p:cNvPicPr>
            <a:picLocks noChangeAspect="1"/>
          </p:cNvPicPr>
          <p:nvPr/>
        </p:nvPicPr>
        <p:blipFill>
          <a:blip r:embed="rId4"/>
          <a:stretch>
            <a:fillRect/>
          </a:stretch>
        </p:blipFill>
        <p:spPr>
          <a:xfrm>
            <a:off x="9601200" y="134222"/>
            <a:ext cx="2203938" cy="1361256"/>
          </a:xfrm>
          <a:prstGeom prst="rect">
            <a:avLst/>
          </a:prstGeom>
        </p:spPr>
      </p:pic>
      <p:pic>
        <p:nvPicPr>
          <p:cNvPr id="2" name="Picture 1">
            <a:extLst>
              <a:ext uri="{FF2B5EF4-FFF2-40B4-BE49-F238E27FC236}">
                <a16:creationId xmlns:a16="http://schemas.microsoft.com/office/drawing/2014/main" id="{2A9B1F0F-49B8-9E5B-1B2A-761326EC0127}"/>
              </a:ext>
            </a:extLst>
          </p:cNvPr>
          <p:cNvPicPr>
            <a:picLocks noChangeAspect="1"/>
          </p:cNvPicPr>
          <p:nvPr/>
        </p:nvPicPr>
        <p:blipFill rotWithShape="1">
          <a:blip r:embed="rId5"/>
          <a:srcRect l="32884" t="18462" r="33539" b="7897"/>
          <a:stretch/>
        </p:blipFill>
        <p:spPr>
          <a:xfrm>
            <a:off x="9461424" y="2826315"/>
            <a:ext cx="2391508" cy="2950349"/>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AEE68168-2C23-08EE-4128-C09C2A75FA7A}"/>
              </a:ext>
            </a:extLst>
          </p:cNvPr>
          <p:cNvSpPr txBox="1"/>
          <p:nvPr/>
        </p:nvSpPr>
        <p:spPr>
          <a:xfrm>
            <a:off x="9208206" y="6015891"/>
            <a:ext cx="2897944" cy="707886"/>
          </a:xfrm>
          <a:prstGeom prst="rect">
            <a:avLst/>
          </a:prstGeom>
          <a:solidFill>
            <a:schemeClr val="accent4">
              <a:lumMod val="20000"/>
              <a:lumOff val="80000"/>
            </a:schemeClr>
          </a:solidFill>
        </p:spPr>
        <p:txBody>
          <a:bodyPr wrap="square" rtlCol="0">
            <a:spAutoFit/>
          </a:bodyPr>
          <a:lstStyle/>
          <a:p>
            <a:r>
              <a:rPr lang="en-GB" sz="2000" b="1" dirty="0"/>
              <a:t>Can you see any links with Successful Futures? </a:t>
            </a:r>
          </a:p>
        </p:txBody>
      </p:sp>
    </p:spTree>
    <p:extLst>
      <p:ext uri="{BB962C8B-B14F-4D97-AF65-F5344CB8AC3E}">
        <p14:creationId xmlns:p14="http://schemas.microsoft.com/office/powerpoint/2010/main" val="4141517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A16632E3-D87E-4A03-9F7C-CC66CC53BD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540" b="-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5D6EFB9-6D7D-48BE-A0AC-5A466A583C87}"/>
              </a:ext>
            </a:extLst>
          </p:cNvPr>
          <p:cNvSpPr txBox="1"/>
          <p:nvPr/>
        </p:nvSpPr>
        <p:spPr>
          <a:xfrm>
            <a:off x="313898" y="5377218"/>
            <a:ext cx="8297839" cy="1200329"/>
          </a:xfrm>
          <a:prstGeom prst="rect">
            <a:avLst/>
          </a:prstGeom>
          <a:noFill/>
        </p:spPr>
        <p:txBody>
          <a:bodyPr wrap="square" rtlCol="0">
            <a:spAutoFit/>
          </a:bodyPr>
          <a:lstStyle/>
          <a:p>
            <a:r>
              <a:rPr lang="en-GB" sz="3600" b="1" dirty="0">
                <a:solidFill>
                  <a:schemeClr val="accent2">
                    <a:lumMod val="50000"/>
                  </a:schemeClr>
                </a:solidFill>
              </a:rPr>
              <a:t>Engage with Asynchronous presentation – </a:t>
            </a:r>
          </a:p>
          <a:p>
            <a:r>
              <a:rPr lang="en-GB" sz="3600" b="1" dirty="0">
                <a:solidFill>
                  <a:schemeClr val="accent2">
                    <a:lumMod val="50000"/>
                  </a:schemeClr>
                </a:solidFill>
              </a:rPr>
              <a:t>Ishmael Lewis </a:t>
            </a:r>
            <a:r>
              <a:rPr lang="en-GB" sz="3600" b="1" dirty="0">
                <a:solidFill>
                  <a:schemeClr val="accent4">
                    <a:lumMod val="20000"/>
                    <a:lumOff val="80000"/>
                  </a:schemeClr>
                </a:solidFill>
              </a:rPr>
              <a:t>(12 Pedagogical Principles) </a:t>
            </a:r>
          </a:p>
        </p:txBody>
      </p:sp>
      <p:pic>
        <p:nvPicPr>
          <p:cNvPr id="5" name="Picture 2" descr="See the source image">
            <a:extLst>
              <a:ext uri="{FF2B5EF4-FFF2-40B4-BE49-F238E27FC236}">
                <a16:creationId xmlns:a16="http://schemas.microsoft.com/office/drawing/2014/main" id="{FD5042A3-A12D-4B66-A0C2-95051D9857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533" t="7562" r="8448" b="19204"/>
          <a:stretch/>
        </p:blipFill>
        <p:spPr bwMode="auto">
          <a:xfrm>
            <a:off x="6741996" y="46622"/>
            <a:ext cx="2606722" cy="2642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724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B6CF742D-9C21-4A36-0FCF-AF5F718F8237}"/>
              </a:ext>
            </a:extLst>
          </p:cNvPr>
          <p:cNvSpPr/>
          <p:nvPr/>
        </p:nvSpPr>
        <p:spPr>
          <a:xfrm>
            <a:off x="2208628" y="293076"/>
            <a:ext cx="4557932" cy="4515729"/>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74172E8-1F33-0924-8FFD-68E041C31544}"/>
              </a:ext>
            </a:extLst>
          </p:cNvPr>
          <p:cNvSpPr/>
          <p:nvPr/>
        </p:nvSpPr>
        <p:spPr>
          <a:xfrm>
            <a:off x="5652868" y="293077"/>
            <a:ext cx="4557932" cy="4515729"/>
          </a:xfrm>
          <a:prstGeom prst="ellips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529DF07-7FED-96BF-B679-26CB5AA8FDBD}"/>
              </a:ext>
            </a:extLst>
          </p:cNvPr>
          <p:cNvSpPr txBox="1"/>
          <p:nvPr/>
        </p:nvSpPr>
        <p:spPr>
          <a:xfrm>
            <a:off x="2743200" y="1575582"/>
            <a:ext cx="2771335" cy="2062103"/>
          </a:xfrm>
          <a:prstGeom prst="rect">
            <a:avLst/>
          </a:prstGeom>
          <a:noFill/>
        </p:spPr>
        <p:txBody>
          <a:bodyPr wrap="square" rtlCol="0">
            <a:spAutoFit/>
          </a:bodyPr>
          <a:lstStyle/>
          <a:p>
            <a:r>
              <a:rPr lang="en-GB" sz="3200" b="1" dirty="0"/>
              <a:t>Pedagogy:  </a:t>
            </a:r>
            <a:r>
              <a:rPr lang="en-GB" sz="3200" dirty="0"/>
              <a:t>approaches to teaching and learning </a:t>
            </a:r>
          </a:p>
        </p:txBody>
      </p:sp>
      <p:sp>
        <p:nvSpPr>
          <p:cNvPr id="5" name="TextBox 4">
            <a:extLst>
              <a:ext uri="{FF2B5EF4-FFF2-40B4-BE49-F238E27FC236}">
                <a16:creationId xmlns:a16="http://schemas.microsoft.com/office/drawing/2014/main" id="{17AFB1CF-4949-1C42-76A8-7F7D866E43ED}"/>
              </a:ext>
            </a:extLst>
          </p:cNvPr>
          <p:cNvSpPr txBox="1"/>
          <p:nvPr/>
        </p:nvSpPr>
        <p:spPr>
          <a:xfrm>
            <a:off x="7114735" y="1699846"/>
            <a:ext cx="2771335" cy="2062103"/>
          </a:xfrm>
          <a:prstGeom prst="rect">
            <a:avLst/>
          </a:prstGeom>
          <a:noFill/>
        </p:spPr>
        <p:txBody>
          <a:bodyPr wrap="square" rtlCol="0">
            <a:spAutoFit/>
          </a:bodyPr>
          <a:lstStyle/>
          <a:p>
            <a:r>
              <a:rPr lang="en-GB" sz="3200" b="1" dirty="0"/>
              <a:t>Curriculum subject knowledge: </a:t>
            </a:r>
            <a:r>
              <a:rPr lang="en-GB" sz="3200" dirty="0"/>
              <a:t>content </a:t>
            </a:r>
          </a:p>
        </p:txBody>
      </p:sp>
      <p:sp>
        <p:nvSpPr>
          <p:cNvPr id="6" name="Arrow: Up 5">
            <a:extLst>
              <a:ext uri="{FF2B5EF4-FFF2-40B4-BE49-F238E27FC236}">
                <a16:creationId xmlns:a16="http://schemas.microsoft.com/office/drawing/2014/main" id="{CCEB21F9-7101-2729-A953-757AB0DEF206}"/>
              </a:ext>
            </a:extLst>
          </p:cNvPr>
          <p:cNvSpPr/>
          <p:nvPr/>
        </p:nvSpPr>
        <p:spPr>
          <a:xfrm>
            <a:off x="5949461" y="2730897"/>
            <a:ext cx="590844" cy="237744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088F56B-8E03-341C-54EE-D22574F2ADE3}"/>
              </a:ext>
            </a:extLst>
          </p:cNvPr>
          <p:cNvSpPr txBox="1"/>
          <p:nvPr/>
        </p:nvSpPr>
        <p:spPr>
          <a:xfrm>
            <a:off x="3446584" y="5158154"/>
            <a:ext cx="5975252" cy="523220"/>
          </a:xfrm>
          <a:prstGeom prst="rect">
            <a:avLst/>
          </a:prstGeom>
          <a:noFill/>
        </p:spPr>
        <p:txBody>
          <a:bodyPr wrap="square" rtlCol="0">
            <a:spAutoFit/>
          </a:bodyPr>
          <a:lstStyle/>
          <a:p>
            <a:r>
              <a:rPr lang="en-GB" sz="2800" b="1" dirty="0"/>
              <a:t>Pedagogical Content Knowledge (PCK) </a:t>
            </a:r>
          </a:p>
        </p:txBody>
      </p:sp>
      <p:sp>
        <p:nvSpPr>
          <p:cNvPr id="8" name="TextBox 7">
            <a:extLst>
              <a:ext uri="{FF2B5EF4-FFF2-40B4-BE49-F238E27FC236}">
                <a16:creationId xmlns:a16="http://schemas.microsoft.com/office/drawing/2014/main" id="{F23B1A1F-943C-5A09-1A13-C48C5BFAD4B0}"/>
              </a:ext>
            </a:extLst>
          </p:cNvPr>
          <p:cNvSpPr txBox="1"/>
          <p:nvPr/>
        </p:nvSpPr>
        <p:spPr>
          <a:xfrm>
            <a:off x="6766560" y="6035040"/>
            <a:ext cx="5022166" cy="369332"/>
          </a:xfrm>
          <a:prstGeom prst="rect">
            <a:avLst/>
          </a:prstGeom>
          <a:noFill/>
        </p:spPr>
        <p:txBody>
          <a:bodyPr wrap="square" rtlCol="0">
            <a:spAutoFit/>
          </a:bodyPr>
          <a:lstStyle/>
          <a:p>
            <a:pPr algn="r"/>
            <a:r>
              <a:rPr lang="en-GB" dirty="0"/>
              <a:t>Boyd et al (2015) </a:t>
            </a:r>
          </a:p>
        </p:txBody>
      </p:sp>
      <p:pic>
        <p:nvPicPr>
          <p:cNvPr id="1026" name="Picture 2" descr="See the source image">
            <a:hlinkClick r:id="rId3"/>
            <a:extLst>
              <a:ext uri="{FF2B5EF4-FFF2-40B4-BE49-F238E27FC236}">
                <a16:creationId xmlns:a16="http://schemas.microsoft.com/office/drawing/2014/main" id="{6BF453A2-C152-8EB5-345C-77E3BEF038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537" y="4808805"/>
            <a:ext cx="1749663" cy="1749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1941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357890E3-B197-4FCE-5A29-76B707A5B9E4}"/>
              </a:ext>
            </a:extLst>
          </p:cNvPr>
          <p:cNvGraphicFramePr>
            <a:graphicFrameLocks noGrp="1"/>
          </p:cNvGraphicFramePr>
          <p:nvPr>
            <p:extLst>
              <p:ext uri="{D42A27DB-BD31-4B8C-83A1-F6EECF244321}">
                <p14:modId xmlns:p14="http://schemas.microsoft.com/office/powerpoint/2010/main" val="279994270"/>
              </p:ext>
            </p:extLst>
          </p:nvPr>
        </p:nvGraphicFramePr>
        <p:xfrm>
          <a:off x="2201333" y="143933"/>
          <a:ext cx="8127999" cy="21031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991434039"/>
                    </a:ext>
                  </a:extLst>
                </a:gridCol>
                <a:gridCol w="2709333">
                  <a:extLst>
                    <a:ext uri="{9D8B030D-6E8A-4147-A177-3AD203B41FA5}">
                      <a16:colId xmlns:a16="http://schemas.microsoft.com/office/drawing/2014/main" val="4179538301"/>
                    </a:ext>
                  </a:extLst>
                </a:gridCol>
                <a:gridCol w="2709333">
                  <a:extLst>
                    <a:ext uri="{9D8B030D-6E8A-4147-A177-3AD203B41FA5}">
                      <a16:colId xmlns:a16="http://schemas.microsoft.com/office/drawing/2014/main" val="3305516225"/>
                    </a:ext>
                  </a:extLst>
                </a:gridCol>
              </a:tblGrid>
              <a:tr h="370840">
                <a:tc>
                  <a:txBody>
                    <a:bodyPr/>
                    <a:lstStyle/>
                    <a:p>
                      <a:r>
                        <a:rPr lang="en-US" dirty="0"/>
                        <a:t>GCSE COMPUTER SCIENCE</a:t>
                      </a:r>
                    </a:p>
                  </a:txBody>
                  <a:tcPr/>
                </a:tc>
                <a:tc>
                  <a:txBody>
                    <a:bodyPr/>
                    <a:lstStyle/>
                    <a:p>
                      <a:r>
                        <a:rPr lang="en-US" dirty="0"/>
                        <a:t>GCSE DIGITAL TECHNOLOGY</a:t>
                      </a:r>
                    </a:p>
                  </a:txBody>
                  <a:tcPr/>
                </a:tc>
                <a:tc>
                  <a:txBody>
                    <a:bodyPr/>
                    <a:lstStyle/>
                    <a:p>
                      <a:r>
                        <a:rPr lang="en-US" dirty="0"/>
                        <a:t>GCSE DESIGN AND TECHNOLOGY</a:t>
                      </a:r>
                    </a:p>
                  </a:txBody>
                  <a:tcPr/>
                </a:tc>
                <a:extLst>
                  <a:ext uri="{0D108BD9-81ED-4DB2-BD59-A6C34878D82A}">
                    <a16:rowId xmlns:a16="http://schemas.microsoft.com/office/drawing/2014/main" val="922689204"/>
                  </a:ext>
                </a:extLst>
              </a:tr>
              <a:tr h="370840">
                <a:tc>
                  <a:txBody>
                    <a:bodyPr/>
                    <a:lstStyle/>
                    <a:p>
                      <a:r>
                        <a:rPr lang="en-US" dirty="0">
                          <a:hlinkClick r:id="rId2"/>
                        </a:rPr>
                        <a:t>https://www.wjec.co.uk/qualifications/computer-science-gcse/#tab_keydocuments</a:t>
                      </a:r>
                      <a:endParaRPr lang="en-US" dirty="0"/>
                    </a:p>
                    <a:p>
                      <a:endParaRPr lang="en-US" dirty="0"/>
                    </a:p>
                  </a:txBody>
                  <a:tcPr/>
                </a:tc>
                <a:tc>
                  <a:txBody>
                    <a:bodyPr/>
                    <a:lstStyle/>
                    <a:p>
                      <a:r>
                        <a:rPr lang="en-US" dirty="0">
                          <a:hlinkClick r:id="rId3"/>
                        </a:rPr>
                        <a:t>https://www.wjec.co.uk/qualifications/digital-technology-gcse/#tab_keydocuments</a:t>
                      </a:r>
                      <a:endParaRPr lang="en-US" dirty="0"/>
                    </a:p>
                    <a:p>
                      <a:endParaRPr lang="en-US" dirty="0"/>
                    </a:p>
                  </a:txBody>
                  <a:tcPr/>
                </a:tc>
                <a:tc>
                  <a:txBody>
                    <a:bodyPr/>
                    <a:lstStyle/>
                    <a:p>
                      <a:r>
                        <a:rPr lang="en-US" dirty="0">
                          <a:hlinkClick r:id="rId4"/>
                        </a:rPr>
                        <a:t>https://www.wjec.co.uk/qualifications/design-and-technology-gcse/#tab_keydocuments</a:t>
                      </a:r>
                      <a:endParaRPr lang="en-US" dirty="0"/>
                    </a:p>
                    <a:p>
                      <a:endParaRPr lang="en-US" dirty="0"/>
                    </a:p>
                  </a:txBody>
                  <a:tcPr/>
                </a:tc>
                <a:extLst>
                  <a:ext uri="{0D108BD9-81ED-4DB2-BD59-A6C34878D82A}">
                    <a16:rowId xmlns:a16="http://schemas.microsoft.com/office/drawing/2014/main" val="1679429580"/>
                  </a:ext>
                </a:extLst>
              </a:tr>
            </a:tbl>
          </a:graphicData>
        </a:graphic>
      </p:graphicFrame>
      <p:sp>
        <p:nvSpPr>
          <p:cNvPr id="3" name="TextBox 2">
            <a:extLst>
              <a:ext uri="{FF2B5EF4-FFF2-40B4-BE49-F238E27FC236}">
                <a16:creationId xmlns:a16="http://schemas.microsoft.com/office/drawing/2014/main" id="{A03B8966-B87E-4349-A2CE-3DBF259435FF}"/>
              </a:ext>
            </a:extLst>
          </p:cNvPr>
          <p:cNvSpPr txBox="1"/>
          <p:nvPr/>
        </p:nvSpPr>
        <p:spPr>
          <a:xfrm>
            <a:off x="572373" y="2946400"/>
            <a:ext cx="11478783" cy="2492990"/>
          </a:xfrm>
          <a:prstGeom prst="rect">
            <a:avLst/>
          </a:prstGeom>
          <a:noFill/>
        </p:spPr>
        <p:txBody>
          <a:bodyPr wrap="none" rtlCol="0">
            <a:spAutoFit/>
          </a:bodyPr>
          <a:lstStyle/>
          <a:p>
            <a:r>
              <a:rPr lang="en-US" sz="2400" dirty="0"/>
              <a:t>Individually read the specifications for relevant qualifications and discuss as subject groups</a:t>
            </a:r>
            <a:br>
              <a:rPr lang="en-US" sz="2400" dirty="0"/>
            </a:br>
            <a:endParaRPr lang="en-US" sz="2400" dirty="0"/>
          </a:p>
          <a:p>
            <a:r>
              <a:rPr lang="en-US" sz="2400" dirty="0"/>
              <a:t>1- what are you major strengths in some of these areas?</a:t>
            </a:r>
          </a:p>
          <a:p>
            <a:endParaRPr lang="en-US" sz="2400" dirty="0"/>
          </a:p>
          <a:p>
            <a:r>
              <a:rPr lang="en-US" sz="2400" dirty="0"/>
              <a:t>2 – which areas could you need to develop?</a:t>
            </a:r>
          </a:p>
          <a:p>
            <a:endParaRPr lang="en-US" dirty="0"/>
          </a:p>
          <a:p>
            <a:endParaRPr lang="en-US" dirty="0"/>
          </a:p>
        </p:txBody>
      </p:sp>
    </p:spTree>
    <p:extLst>
      <p:ext uri="{BB962C8B-B14F-4D97-AF65-F5344CB8AC3E}">
        <p14:creationId xmlns:p14="http://schemas.microsoft.com/office/powerpoint/2010/main" val="2351314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extBox 1">
            <a:extLst>
              <a:ext uri="{FF2B5EF4-FFF2-40B4-BE49-F238E27FC236}">
                <a16:creationId xmlns:a16="http://schemas.microsoft.com/office/drawing/2014/main" id="{184485C2-BE76-EC50-C4E5-B56CC388E27A}"/>
              </a:ext>
            </a:extLst>
          </p:cNvPr>
          <p:cNvGraphicFramePr/>
          <p:nvPr>
            <p:extLst>
              <p:ext uri="{D42A27DB-BD31-4B8C-83A1-F6EECF244321}">
                <p14:modId xmlns:p14="http://schemas.microsoft.com/office/powerpoint/2010/main" val="92925210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3853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extBox 1">
            <a:extLst>
              <a:ext uri="{FF2B5EF4-FFF2-40B4-BE49-F238E27FC236}">
                <a16:creationId xmlns:a16="http://schemas.microsoft.com/office/drawing/2014/main" id="{184485C2-BE76-EC50-C4E5-B56CC388E27A}"/>
              </a:ext>
            </a:extLst>
          </p:cNvPr>
          <p:cNvGraphicFramePr/>
          <p:nvPr>
            <p:extLst>
              <p:ext uri="{D42A27DB-BD31-4B8C-83A1-F6EECF244321}">
                <p14:modId xmlns:p14="http://schemas.microsoft.com/office/powerpoint/2010/main" val="326263521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2987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6BF183-9450-381A-2973-FCCF0447E7E5}"/>
              </a:ext>
            </a:extLst>
          </p:cNvPr>
          <p:cNvPicPr>
            <a:picLocks noChangeAspect="1"/>
          </p:cNvPicPr>
          <p:nvPr/>
        </p:nvPicPr>
        <p:blipFill rotWithShape="1">
          <a:blip r:embed="rId3"/>
          <a:srcRect l="30807" t="19077" r="30770" b="46051"/>
          <a:stretch/>
        </p:blipFill>
        <p:spPr>
          <a:xfrm>
            <a:off x="633047" y="337624"/>
            <a:ext cx="7302372" cy="3727940"/>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A9767D9D-F2A8-B0E9-5944-1B9AB1E625CF}"/>
              </a:ext>
            </a:extLst>
          </p:cNvPr>
          <p:cNvPicPr>
            <a:picLocks noChangeAspect="1"/>
          </p:cNvPicPr>
          <p:nvPr/>
        </p:nvPicPr>
        <p:blipFill>
          <a:blip r:embed="rId4"/>
          <a:stretch>
            <a:fillRect/>
          </a:stretch>
        </p:blipFill>
        <p:spPr>
          <a:xfrm>
            <a:off x="8296366" y="500020"/>
            <a:ext cx="3442079" cy="2299451"/>
          </a:xfrm>
          <a:prstGeom prst="rect">
            <a:avLst/>
          </a:prstGeom>
        </p:spPr>
      </p:pic>
      <p:sp>
        <p:nvSpPr>
          <p:cNvPr id="5" name="TextBox 4">
            <a:extLst>
              <a:ext uri="{FF2B5EF4-FFF2-40B4-BE49-F238E27FC236}">
                <a16:creationId xmlns:a16="http://schemas.microsoft.com/office/drawing/2014/main" id="{C2BE8B7D-4BB9-75D3-0F5A-437D2313CFAB}"/>
              </a:ext>
            </a:extLst>
          </p:cNvPr>
          <p:cNvSpPr txBox="1"/>
          <p:nvPr/>
        </p:nvSpPr>
        <p:spPr>
          <a:xfrm>
            <a:off x="934458" y="4181138"/>
            <a:ext cx="10803987" cy="2554545"/>
          </a:xfrm>
          <a:prstGeom prst="rect">
            <a:avLst/>
          </a:prstGeom>
          <a:noFill/>
        </p:spPr>
        <p:txBody>
          <a:bodyPr wrap="square" rtlCol="0">
            <a:spAutoFit/>
          </a:bodyPr>
          <a:lstStyle/>
          <a:p>
            <a:r>
              <a:rPr lang="en-GB" sz="4000" dirty="0"/>
              <a:t>Read </a:t>
            </a:r>
            <a:r>
              <a:rPr lang="en-GB" sz="4000" dirty="0" err="1"/>
              <a:t>Rosenshine’s</a:t>
            </a:r>
            <a:r>
              <a:rPr lang="en-GB" sz="4000" dirty="0"/>
              <a:t> Principles of Instruction and make notes </a:t>
            </a:r>
            <a:r>
              <a:rPr lang="en-GB" sz="4000" dirty="0">
                <a:solidFill>
                  <a:srgbClr val="FF0000"/>
                </a:solidFill>
              </a:rPr>
              <a:t>by next session</a:t>
            </a:r>
            <a:r>
              <a:rPr lang="en-GB" sz="4000" dirty="0"/>
              <a:t>.  Note the similarities and differences between this and the 12 Pedagogical Principles (Donaldson, 2015)   </a:t>
            </a:r>
          </a:p>
        </p:txBody>
      </p:sp>
    </p:spTree>
    <p:extLst>
      <p:ext uri="{BB962C8B-B14F-4D97-AF65-F5344CB8AC3E}">
        <p14:creationId xmlns:p14="http://schemas.microsoft.com/office/powerpoint/2010/main" val="2655315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70EEF-10B3-1B75-697E-48CC5980309C}"/>
              </a:ext>
            </a:extLst>
          </p:cNvPr>
          <p:cNvSpPr>
            <a:spLocks noGrp="1"/>
          </p:cNvSpPr>
          <p:nvPr>
            <p:ph type="title"/>
          </p:nvPr>
        </p:nvSpPr>
        <p:spPr/>
        <p:txBody>
          <a:bodyPr/>
          <a:lstStyle/>
          <a:p>
            <a:r>
              <a:rPr lang="en-US" dirty="0"/>
              <a:t>Tom Sherrington's MODE A and MODE B</a:t>
            </a:r>
          </a:p>
        </p:txBody>
      </p:sp>
      <p:sp>
        <p:nvSpPr>
          <p:cNvPr id="4" name="TextBox 3">
            <a:extLst>
              <a:ext uri="{FF2B5EF4-FFF2-40B4-BE49-F238E27FC236}">
                <a16:creationId xmlns:a16="http://schemas.microsoft.com/office/drawing/2014/main" id="{E4922798-A785-EE89-0187-BCC1B2B251CE}"/>
              </a:ext>
            </a:extLst>
          </p:cNvPr>
          <p:cNvSpPr txBox="1"/>
          <p:nvPr/>
        </p:nvSpPr>
        <p:spPr>
          <a:xfrm>
            <a:off x="3048000" y="3105835"/>
            <a:ext cx="6096000" cy="1477328"/>
          </a:xfrm>
          <a:prstGeom prst="rect">
            <a:avLst/>
          </a:prstGeom>
          <a:noFill/>
        </p:spPr>
        <p:txBody>
          <a:bodyPr wrap="square">
            <a:spAutoFit/>
          </a:bodyPr>
          <a:lstStyle/>
          <a:p>
            <a:r>
              <a:rPr lang="en-US" dirty="0">
                <a:hlinkClick r:id="rId2"/>
              </a:rPr>
              <a:t>https://teacherhead.com/2018/04/22/mode-a-mode-b-effective-teaching-and-a-rich-enacted-curriculum/</a:t>
            </a:r>
            <a:endParaRPr lang="en-US" dirty="0"/>
          </a:p>
          <a:p>
            <a:endParaRPr lang="en-US" dirty="0"/>
          </a:p>
          <a:p>
            <a:endParaRPr lang="en-US" dirty="0"/>
          </a:p>
          <a:p>
            <a:r>
              <a:rPr lang="en-US" dirty="0"/>
              <a:t>Individually read this article</a:t>
            </a:r>
          </a:p>
        </p:txBody>
      </p:sp>
    </p:spTree>
    <p:extLst>
      <p:ext uri="{BB962C8B-B14F-4D97-AF65-F5344CB8AC3E}">
        <p14:creationId xmlns:p14="http://schemas.microsoft.com/office/powerpoint/2010/main" val="3781861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465734-9E43-2512-B799-4DB624E1726D}"/>
              </a:ext>
            </a:extLst>
          </p:cNvPr>
          <p:cNvSpPr txBox="1"/>
          <p:nvPr/>
        </p:nvSpPr>
        <p:spPr>
          <a:xfrm>
            <a:off x="492369" y="647114"/>
            <a:ext cx="11085342" cy="3231654"/>
          </a:xfrm>
          <a:prstGeom prst="rect">
            <a:avLst/>
          </a:prstGeom>
          <a:noFill/>
        </p:spPr>
        <p:txBody>
          <a:bodyPr wrap="square" rtlCol="0">
            <a:spAutoFit/>
          </a:bodyPr>
          <a:lstStyle/>
          <a:p>
            <a:r>
              <a:rPr lang="en-GB" sz="2400" b="1" dirty="0"/>
              <a:t>References:</a:t>
            </a:r>
          </a:p>
          <a:p>
            <a:endParaRPr lang="en-GB" dirty="0"/>
          </a:p>
          <a:p>
            <a:r>
              <a:rPr lang="en-GB" dirty="0"/>
              <a:t>Weinstein, Y, </a:t>
            </a:r>
            <a:r>
              <a:rPr lang="en-GB" dirty="0" err="1"/>
              <a:t>Sumeracki</a:t>
            </a:r>
            <a:r>
              <a:rPr lang="en-GB" dirty="0"/>
              <a:t>, M and </a:t>
            </a:r>
            <a:r>
              <a:rPr lang="en-GB" dirty="0" err="1"/>
              <a:t>Cavigliolo</a:t>
            </a:r>
            <a:r>
              <a:rPr lang="en-GB" dirty="0"/>
              <a:t>, O (2019).  Understanding how we learn.  Oxon: Routledge </a:t>
            </a:r>
          </a:p>
          <a:p>
            <a:endParaRPr lang="en-GB" dirty="0"/>
          </a:p>
          <a:p>
            <a:r>
              <a:rPr lang="en-GB" dirty="0"/>
              <a:t>Busch, B and Watson, E (2019). The science of learning.  77 Studies that every teacher needs to know.  Oxon: Routledge </a:t>
            </a:r>
          </a:p>
          <a:p>
            <a:endParaRPr lang="en-GB" dirty="0"/>
          </a:p>
          <a:p>
            <a:r>
              <a:rPr lang="en-GB" dirty="0"/>
              <a:t>Hendrick, C and MacPherson, R (2017).  What does this look like in the classroom?  Bridging the gap between research and practice.  John Catt Education Ltd: Woodbridge </a:t>
            </a:r>
          </a:p>
          <a:p>
            <a:endParaRPr lang="en-GB" dirty="0"/>
          </a:p>
          <a:p>
            <a:endParaRPr lang="en-GB" dirty="0"/>
          </a:p>
        </p:txBody>
      </p:sp>
    </p:spTree>
    <p:extLst>
      <p:ext uri="{BB962C8B-B14F-4D97-AF65-F5344CB8AC3E}">
        <p14:creationId xmlns:p14="http://schemas.microsoft.com/office/powerpoint/2010/main" val="2075656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8" ma:contentTypeDescription="Create a new document." ma:contentTypeScope="" ma:versionID="4576ee298cffb3f6819b6dfc0efea8ee">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bceb4dc732fbc59a2b9a9ddc687c18e5"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1C99ACF-F3A0-4870-8347-578165E2FEA6}">
  <ds:schemaRefs>
    <ds:schemaRef ds:uri="http://schemas.microsoft.com/sharepoint/v3/contenttype/forms"/>
  </ds:schemaRefs>
</ds:datastoreItem>
</file>

<file path=customXml/itemProps2.xml><?xml version="1.0" encoding="utf-8"?>
<ds:datastoreItem xmlns:ds="http://schemas.openxmlformats.org/officeDocument/2006/customXml" ds:itemID="{254B9B3E-02E4-41F5-94AB-794F63C8348B}">
  <ds:schemaRefs>
    <ds:schemaRef ds:uri="http://purl.org/dc/elements/1.1/"/>
    <ds:schemaRef ds:uri="http://purl.org/dc/dcmitype/"/>
    <ds:schemaRef ds:uri="http://www.w3.org/XML/1998/namespace"/>
    <ds:schemaRef ds:uri="http://schemas.openxmlformats.org/package/2006/metadata/core-properties"/>
    <ds:schemaRef ds:uri="http://schemas.microsoft.com/office/2006/metadata/properties"/>
    <ds:schemaRef ds:uri="http://purl.org/dc/terms/"/>
    <ds:schemaRef ds:uri="a3276f14-397d-4ed7-b8c7-ece791485ff1"/>
    <ds:schemaRef ds:uri="bf13d2f1-3fb4-4d24-806f-713eb38c1b0e"/>
    <ds:schemaRef ds:uri="http://schemas.microsoft.com/office/2006/documentManagement/types"/>
    <ds:schemaRef ds:uri="http://schemas.microsoft.com/office/infopath/2007/PartnerControls"/>
  </ds:schemaRefs>
</ds:datastoreItem>
</file>

<file path=customXml/itemProps3.xml><?xml version="1.0" encoding="utf-8"?>
<ds:datastoreItem xmlns:ds="http://schemas.openxmlformats.org/officeDocument/2006/customXml" ds:itemID="{080778DE-8931-4D83-8622-BBB14CC4F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958</TotalTime>
  <Words>1976</Words>
  <Application>Microsoft Office PowerPoint</Application>
  <PresentationFormat>Widescreen</PresentationFormat>
  <Paragraphs>209</Paragraphs>
  <Slides>25</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Arial Rounded MT Bold</vt:lpstr>
      <vt:lpstr>Calibri</vt:lpstr>
      <vt:lpstr>Calibri Light</vt:lpstr>
      <vt:lpstr>Roboto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Tom Sherrington's MODE A and MODE B</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Karl Jones</cp:lastModifiedBy>
  <cp:revision>7</cp:revision>
  <dcterms:created xsi:type="dcterms:W3CDTF">2020-08-14T09:26:37Z</dcterms:created>
  <dcterms:modified xsi:type="dcterms:W3CDTF">2022-09-22T08:10:11Z</dcterms:modified>
</cp:coreProperties>
</file>