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
  </p:notesMasterIdLst>
  <p:handoutMasterIdLst>
    <p:handoutMasterId r:id="rId5"/>
  </p:handoutMasterIdLst>
  <p:sldIdLst>
    <p:sldId id="257" r:id="rId2"/>
    <p:sldId id="258"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E01"/>
    <a:srgbClr val="3D7544"/>
    <a:srgbClr val="2A07AB"/>
    <a:srgbClr val="FF0066"/>
    <a:srgbClr val="AB3C1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B301B821-A1FF-4177-AEE7-76D212191A0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06" autoAdjust="0"/>
    <p:restoredTop sz="94660"/>
  </p:normalViewPr>
  <p:slideViewPr>
    <p:cSldViewPr snapToGrid="0">
      <p:cViewPr varScale="1">
        <p:scale>
          <a:sx n="74" d="100"/>
          <a:sy n="74" d="100"/>
        </p:scale>
        <p:origin x="-450" y="-90"/>
      </p:cViewPr>
      <p:guideLst>
        <p:guide orient="horz" pos="2160"/>
        <p:guide pos="3840"/>
      </p:guideLst>
    </p:cSldViewPr>
  </p:slideViewPr>
  <p:notesTextViewPr>
    <p:cViewPr>
      <p:scale>
        <a:sx n="1" d="1"/>
        <a:sy n="1" d="1"/>
      </p:scale>
      <p:origin x="0" y="0"/>
    </p:cViewPr>
  </p:notesTextViewPr>
  <p:notesViewPr>
    <p:cSldViewPr snapToGrid="0">
      <p:cViewPr varScale="1">
        <p:scale>
          <a:sx n="65" d="100"/>
          <a:sy n="65" d="100"/>
        </p:scale>
        <p:origin x="2784"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handoutMaster" Target="handoutMasters/handoutMaster1.xml"/><Relationship Id="rId4" Type="http://schemas.openxmlformats.org/officeDocument/2006/relationships/notesMaster" Target="notesMasters/notesMaster1.xml"/><Relationship Id="rId9"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EB33BB8-6C7A-4BE0-9B55-9EAC48D52EC6}" type="datetimeFigureOut">
              <a:rPr lang="en-US"/>
              <a:t>11/8/2017</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3F7AA83-DE31-4E93-AB07-EF7FB05F6670}" type="slidenum">
              <a:rPr/>
              <a:t>‹#›</a:t>
            </a:fld>
            <a:endParaRPr/>
          </a:p>
        </p:txBody>
      </p:sp>
    </p:spTree>
    <p:extLst>
      <p:ext uri="{BB962C8B-B14F-4D97-AF65-F5344CB8AC3E}">
        <p14:creationId xmlns:p14="http://schemas.microsoft.com/office/powerpoint/2010/main" val="322129038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611EF64-F73B-4314-BB6F-BC0937BBDF19}" type="datetimeFigureOut">
              <a:rPr lang="en-US"/>
              <a:t>11/8/2017</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5E2820-AFE1-45FA-949E-17BDB534E1DC}" type="slidenum">
              <a:rPr/>
              <a:t>‹#›</a:t>
            </a:fld>
            <a:endParaRPr/>
          </a:p>
        </p:txBody>
      </p:sp>
    </p:spTree>
    <p:extLst>
      <p:ext uri="{BB962C8B-B14F-4D97-AF65-F5344CB8AC3E}">
        <p14:creationId xmlns:p14="http://schemas.microsoft.com/office/powerpoint/2010/main" val="31579979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065213" y="304800"/>
            <a:ext cx="7091361" cy="2793906"/>
          </a:xfrm>
        </p:spPr>
        <p:txBody>
          <a:bodyPr anchor="b">
            <a:normAutofit/>
          </a:bodyPr>
          <a:lstStyle>
            <a:lvl1pPr algn="l">
              <a:lnSpc>
                <a:spcPct val="80000"/>
              </a:lnSpc>
              <a:defRPr sz="6600"/>
            </a:lvl1pPr>
          </a:lstStyle>
          <a:p>
            <a:r>
              <a:rPr lang="en-US" smtClean="0"/>
              <a:t>Click to edit Master title style</a:t>
            </a:r>
            <a:endParaRPr/>
          </a:p>
        </p:txBody>
      </p:sp>
      <p:sp>
        <p:nvSpPr>
          <p:cNvPr id="3" name="Subtitle 2"/>
          <p:cNvSpPr>
            <a:spLocks noGrp="1"/>
          </p:cNvSpPr>
          <p:nvPr>
            <p:ph type="subTitle" idx="1"/>
          </p:nvPr>
        </p:nvSpPr>
        <p:spPr>
          <a:xfrm>
            <a:off x="1065213" y="3108804"/>
            <a:ext cx="7091361" cy="838200"/>
          </a:xfrm>
        </p:spPr>
        <p:txBody>
          <a:bodyPr/>
          <a:lstStyle>
            <a:lvl1pPr marL="0" indent="0" algn="l">
              <a:spcBef>
                <a:spcPts val="0"/>
              </a:spcBef>
              <a:buNone/>
              <a:defRPr sz="24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a:p>
        </p:txBody>
      </p:sp>
      <p:sp>
        <p:nvSpPr>
          <p:cNvPr id="8" name="Date Placeholder 7"/>
          <p:cNvSpPr>
            <a:spLocks noGrp="1"/>
          </p:cNvSpPr>
          <p:nvPr>
            <p:ph type="dt" sz="half" idx="10"/>
          </p:nvPr>
        </p:nvSpPr>
        <p:spPr/>
        <p:txBody>
          <a:bodyPr/>
          <a:lstStyle/>
          <a:p>
            <a:fld id="{9D3B9702-7FBF-4720-8670-571C5E7EEDDE}" type="datetime1">
              <a:rPr lang="en-US"/>
              <a:t>11/8/2017</a:t>
            </a:fld>
            <a:endParaRPr/>
          </a:p>
        </p:txBody>
      </p:sp>
      <p:sp>
        <p:nvSpPr>
          <p:cNvPr id="9" name="Footer Placeholder 8"/>
          <p:cNvSpPr>
            <a:spLocks noGrp="1"/>
          </p:cNvSpPr>
          <p:nvPr>
            <p:ph type="ftr" sz="quarter" idx="11"/>
          </p:nvPr>
        </p:nvSpPr>
        <p:spPr/>
        <p:txBody>
          <a:bodyPr/>
          <a:lstStyle/>
          <a:p>
            <a:endParaRPr/>
          </a:p>
        </p:txBody>
      </p:sp>
      <p:sp>
        <p:nvSpPr>
          <p:cNvPr id="10" name="Slide Number Placeholder 9"/>
          <p:cNvSpPr>
            <a:spLocks noGrp="1"/>
          </p:cNvSpPr>
          <p:nvPr>
            <p:ph type="sldNum" sz="quarter" idx="12"/>
          </p:nvPr>
        </p:nvSpPr>
        <p:spPr/>
        <p:txBody>
          <a:bodyPr/>
          <a:lstStyle/>
          <a:p>
            <a:fld id="{8FDBFFB2-86D9-4B8F-A59A-553A60B94BBE}" type="slidenum">
              <a:rPr/>
              <a:pPr/>
              <a:t>‹#›</a:t>
            </a:fld>
            <a:endParaRPr/>
          </a:p>
        </p:txBody>
      </p:sp>
    </p:spTree>
    <p:extLst>
      <p:ext uri="{BB962C8B-B14F-4D97-AF65-F5344CB8AC3E}">
        <p14:creationId xmlns:p14="http://schemas.microsoft.com/office/powerpoint/2010/main" val="18905470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7B3AF48E-ABA0-4B58-B562-D1D7408067C4}" type="datetime1">
              <a:rPr lang="en-US"/>
              <a:t>11/8/2017</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25899905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180013" y="1600200"/>
            <a:ext cx="6400801" cy="2486025"/>
          </a:xfrm>
        </p:spPr>
        <p:txBody>
          <a:bodyPr anchor="b">
            <a:normAutofit/>
          </a:bodyPr>
          <a:lstStyle>
            <a:lvl1pPr>
              <a:defRPr sz="5200"/>
            </a:lvl1pPr>
          </a:lstStyle>
          <a:p>
            <a:r>
              <a:rPr lang="en-US" smtClean="0"/>
              <a:t>Click to edit Master title style</a:t>
            </a:r>
            <a:endParaRPr/>
          </a:p>
        </p:txBody>
      </p:sp>
      <p:sp>
        <p:nvSpPr>
          <p:cNvPr id="3" name="Text Placeholder 2"/>
          <p:cNvSpPr>
            <a:spLocks noGrp="1"/>
          </p:cNvSpPr>
          <p:nvPr>
            <p:ph type="body" idx="1"/>
          </p:nvPr>
        </p:nvSpPr>
        <p:spPr>
          <a:xfrm>
            <a:off x="5180011" y="4105029"/>
            <a:ext cx="6400801" cy="914400"/>
          </a:xfrm>
        </p:spPr>
        <p:txBody>
          <a:bodyPr>
            <a:normAutofit/>
          </a:bodyPr>
          <a:lstStyle>
            <a:lvl1pPr marL="0" indent="0">
              <a:buNone/>
              <a:defRPr sz="2000">
                <a:solidFill>
                  <a:schemeClr val="accent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2A5034C-8BD9-4B0C-893B-33834FAB227F}" type="datetime1">
              <a:rPr lang="en-US"/>
              <a:t>11/8/2017</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2117916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2208213" y="1600200"/>
            <a:ext cx="45720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Content Placeholder 3"/>
          <p:cNvSpPr>
            <a:spLocks noGrp="1"/>
          </p:cNvSpPr>
          <p:nvPr>
            <p:ph sz="half" idx="2"/>
          </p:nvPr>
        </p:nvSpPr>
        <p:spPr>
          <a:xfrm>
            <a:off x="7008813" y="1600200"/>
            <a:ext cx="45720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4"/>
          <p:cNvSpPr>
            <a:spLocks noGrp="1"/>
          </p:cNvSpPr>
          <p:nvPr>
            <p:ph type="dt" sz="half" idx="10"/>
          </p:nvPr>
        </p:nvSpPr>
        <p:spPr/>
        <p:txBody>
          <a:bodyPr/>
          <a:lstStyle/>
          <a:p>
            <a:fld id="{7CD787AA-CBCD-47F9-A04C-7106C508CDE4}" type="datetime1">
              <a:rPr lang="en-US"/>
              <a:t>11/8/2017</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36077512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Text Placeholder 2"/>
          <p:cNvSpPr>
            <a:spLocks noGrp="1"/>
          </p:cNvSpPr>
          <p:nvPr>
            <p:ph type="body" idx="1"/>
          </p:nvPr>
        </p:nvSpPr>
        <p:spPr>
          <a:xfrm>
            <a:off x="2208213" y="1600200"/>
            <a:ext cx="4572000" cy="823912"/>
          </a:xfrm>
        </p:spPr>
        <p:txBody>
          <a:bodyPr anchor="ctr">
            <a:noAutofit/>
          </a:bodyPr>
          <a:lstStyle>
            <a:lvl1pPr marL="0" indent="0">
              <a:spcBef>
                <a:spcPts val="0"/>
              </a:spcBef>
              <a:buNone/>
              <a:defRPr sz="21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2208213" y="2505075"/>
            <a:ext cx="4572000" cy="33375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Text Placeholder 4"/>
          <p:cNvSpPr>
            <a:spLocks noGrp="1"/>
          </p:cNvSpPr>
          <p:nvPr>
            <p:ph type="body" sz="quarter" idx="3"/>
          </p:nvPr>
        </p:nvSpPr>
        <p:spPr>
          <a:xfrm>
            <a:off x="7008813" y="1600200"/>
            <a:ext cx="4572000" cy="823912"/>
          </a:xfrm>
        </p:spPr>
        <p:txBody>
          <a:bodyPr anchor="ctr">
            <a:noAutofit/>
          </a:bodyPr>
          <a:lstStyle>
            <a:lvl1pPr marL="0" indent="0">
              <a:spcBef>
                <a:spcPts val="0"/>
              </a:spcBef>
              <a:buNone/>
              <a:defRPr sz="21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7008813" y="2505075"/>
            <a:ext cx="4572000" cy="33375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7" name="Date Placeholder 6"/>
          <p:cNvSpPr>
            <a:spLocks noGrp="1"/>
          </p:cNvSpPr>
          <p:nvPr>
            <p:ph type="dt" sz="half" idx="10"/>
          </p:nvPr>
        </p:nvSpPr>
        <p:spPr/>
        <p:txBody>
          <a:bodyPr/>
          <a:lstStyle/>
          <a:p>
            <a:fld id="{AD1CC9DD-75F5-4611-BA0B-CFB1A226639C}" type="datetime1">
              <a:rPr lang="en-US"/>
              <a:t>11/8/2017</a:t>
            </a:fld>
            <a:endParaRPr/>
          </a:p>
        </p:txBody>
      </p:sp>
      <p:sp>
        <p:nvSpPr>
          <p:cNvPr id="8" name="Footer Placeholder 7"/>
          <p:cNvSpPr>
            <a:spLocks noGrp="1"/>
          </p:cNvSpPr>
          <p:nvPr>
            <p:ph type="ftr" sz="quarter" idx="11"/>
          </p:nvPr>
        </p:nvSpPr>
        <p:spPr/>
        <p:txBody>
          <a:bodyPr/>
          <a:lstStyle/>
          <a:p>
            <a:endParaRPr/>
          </a:p>
        </p:txBody>
      </p:sp>
      <p:sp>
        <p:nvSpPr>
          <p:cNvPr id="9" name="Slide Number Placeholder 8"/>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38330463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Date Placeholder 2"/>
          <p:cNvSpPr>
            <a:spLocks noGrp="1"/>
          </p:cNvSpPr>
          <p:nvPr>
            <p:ph type="dt" sz="half" idx="10"/>
          </p:nvPr>
        </p:nvSpPr>
        <p:spPr/>
        <p:txBody>
          <a:bodyPr/>
          <a:lstStyle/>
          <a:p>
            <a:fld id="{5980F1F9-2D3D-4243-878F-D000C3F2A1C4}" type="datetime1">
              <a:rPr lang="en-US"/>
              <a:t>11/8/2017</a:t>
            </a:fld>
            <a:endParaRPr/>
          </a:p>
        </p:txBody>
      </p:sp>
      <p:sp>
        <p:nvSpPr>
          <p:cNvPr id="4" name="Footer Placeholder 3"/>
          <p:cNvSpPr>
            <a:spLocks noGrp="1"/>
          </p:cNvSpPr>
          <p:nvPr>
            <p:ph type="ftr" sz="quarter" idx="11"/>
          </p:nvPr>
        </p:nvSpPr>
        <p:spPr/>
        <p:txBody>
          <a:bodyPr/>
          <a:lstStyle/>
          <a:p>
            <a:endParaRPr/>
          </a:p>
        </p:txBody>
      </p:sp>
      <p:sp>
        <p:nvSpPr>
          <p:cNvPr id="5" name="Slide Number Placeholder 4"/>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369830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2ABCBE8-1824-4658-A8BB-BECFAEB7E35A}" type="datetime1">
              <a:rPr lang="en-US"/>
              <a:t>11/8/2017</a:t>
            </a:fld>
            <a:endParaRPr/>
          </a:p>
        </p:txBody>
      </p:sp>
      <p:sp>
        <p:nvSpPr>
          <p:cNvPr id="3" name="Footer Placeholder 2"/>
          <p:cNvSpPr>
            <a:spLocks noGrp="1"/>
          </p:cNvSpPr>
          <p:nvPr>
            <p:ph type="ftr" sz="quarter" idx="11"/>
          </p:nvPr>
        </p:nvSpPr>
        <p:spPr/>
        <p:txBody>
          <a:bodyPr/>
          <a:lstStyle/>
          <a:p>
            <a:endParaRPr/>
          </a:p>
        </p:txBody>
      </p:sp>
      <p:sp>
        <p:nvSpPr>
          <p:cNvPr id="4" name="Slide Number Placeholder 3"/>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22225268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837612" y="2277477"/>
            <a:ext cx="2743201" cy="2322178"/>
          </a:xfrm>
        </p:spPr>
        <p:txBody>
          <a:bodyPr anchor="b">
            <a:normAutofit/>
          </a:bodyPr>
          <a:lstStyle>
            <a:lvl1pPr>
              <a:defRPr sz="2600">
                <a:solidFill>
                  <a:schemeClr val="accent2"/>
                </a:solidFill>
              </a:defRPr>
            </a:lvl1pPr>
          </a:lstStyle>
          <a:p>
            <a:r>
              <a:rPr lang="en-US" smtClean="0"/>
              <a:t>Click to edit Master title style</a:t>
            </a:r>
            <a:endParaRPr/>
          </a:p>
        </p:txBody>
      </p:sp>
      <p:sp>
        <p:nvSpPr>
          <p:cNvPr id="3" name="Content Placeholder 2"/>
          <p:cNvSpPr>
            <a:spLocks noGrp="1"/>
          </p:cNvSpPr>
          <p:nvPr>
            <p:ph idx="1"/>
          </p:nvPr>
        </p:nvSpPr>
        <p:spPr>
          <a:xfrm>
            <a:off x="1293813" y="533400"/>
            <a:ext cx="6858000" cy="4800600"/>
          </a:xfrm>
        </p:spPr>
        <p:txBody>
          <a:bodyPr>
            <a:normAutofit/>
          </a:bodyPr>
          <a:lstStyle>
            <a:lvl1pPr>
              <a:defRPr sz="2400"/>
            </a:lvl1pPr>
            <a:lvl2pPr>
              <a:defRPr sz="2000"/>
            </a:lvl2pPr>
            <a:lvl3pPr>
              <a:defRPr sz="1800"/>
            </a:lvl3pPr>
            <a:lvl4pPr>
              <a:defRPr sz="16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Text Placeholder 3"/>
          <p:cNvSpPr>
            <a:spLocks noGrp="1"/>
          </p:cNvSpPr>
          <p:nvPr>
            <p:ph type="body" sz="half" idx="2"/>
          </p:nvPr>
        </p:nvSpPr>
        <p:spPr>
          <a:xfrm>
            <a:off x="8837614" y="4583187"/>
            <a:ext cx="2743200" cy="1131813"/>
          </a:xfrm>
        </p:spPr>
        <p:txBody>
          <a:bodyPr>
            <a:normAutofit/>
          </a:bodyPr>
          <a:lstStyle>
            <a:lvl1pPr marL="0" indent="0">
              <a:spcBef>
                <a:spcPts val="1000"/>
              </a:spcBef>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085CD17-C377-4DE5-9FCA-CC7471605C58}" type="datetime1">
              <a:rPr lang="en-US"/>
              <a:t>11/8/2017</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18977006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837612" y="2277477"/>
            <a:ext cx="2743201" cy="2322178"/>
          </a:xfrm>
        </p:spPr>
        <p:txBody>
          <a:bodyPr anchor="b">
            <a:normAutofit/>
          </a:bodyPr>
          <a:lstStyle>
            <a:lvl1pPr>
              <a:defRPr sz="2600">
                <a:solidFill>
                  <a:schemeClr val="accent2"/>
                </a:solidFill>
              </a:defRPr>
            </a:lvl1pPr>
          </a:lstStyle>
          <a:p>
            <a:r>
              <a:rPr lang="en-US" smtClean="0"/>
              <a:t>Click to edit Master title style</a:t>
            </a:r>
            <a:endParaRPr/>
          </a:p>
        </p:txBody>
      </p:sp>
      <p:sp>
        <p:nvSpPr>
          <p:cNvPr id="8" name="Rounded Rectangle 7"/>
          <p:cNvSpPr/>
          <p:nvPr/>
        </p:nvSpPr>
        <p:spPr>
          <a:xfrm>
            <a:off x="1293812" y="533400"/>
            <a:ext cx="6858001" cy="4800600"/>
          </a:xfrm>
          <a:prstGeom prst="roundRect">
            <a:avLst>
              <a:gd name="adj" fmla="val 4409"/>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Picture Placeholder 2" descr="An empty placeholder to add an image. Click on the placeholder and select the image that you wish to add."/>
          <p:cNvSpPr>
            <a:spLocks noGrp="1"/>
          </p:cNvSpPr>
          <p:nvPr>
            <p:ph type="pic" idx="1"/>
          </p:nvPr>
        </p:nvSpPr>
        <p:spPr>
          <a:xfrm>
            <a:off x="1408112" y="647700"/>
            <a:ext cx="6629400" cy="4572000"/>
          </a:xfrm>
          <a:prstGeom prst="roundRect">
            <a:avLst>
              <a:gd name="adj" fmla="val 3725"/>
            </a:avLst>
          </a:prstGeom>
        </p:spPr>
        <p:txBody>
          <a:bodyPr tIns="9144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a:p>
        </p:txBody>
      </p:sp>
      <p:sp>
        <p:nvSpPr>
          <p:cNvPr id="4" name="Text Placeholder 3"/>
          <p:cNvSpPr>
            <a:spLocks noGrp="1"/>
          </p:cNvSpPr>
          <p:nvPr>
            <p:ph type="body" sz="half" idx="2"/>
          </p:nvPr>
        </p:nvSpPr>
        <p:spPr>
          <a:xfrm>
            <a:off x="8837614" y="4583187"/>
            <a:ext cx="2743200" cy="1131813"/>
          </a:xfrm>
        </p:spPr>
        <p:txBody>
          <a:bodyPr>
            <a:normAutofit/>
          </a:bodyPr>
          <a:lstStyle>
            <a:lvl1pPr marL="0" indent="0">
              <a:spcBef>
                <a:spcPts val="1000"/>
              </a:spcBef>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9BE9F02-BE96-4BAE-86A5-1FA60D24CAE2}" type="datetime1">
              <a:rPr lang="en-US"/>
              <a:t>11/8/2017</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6393017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27427AEA-BBBB-4C9B-AB23-214EAA8AB789}" type="datetime1">
              <a:rPr lang="en-US"/>
              <a:t>11/8/2017</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42076664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65014" y="304801"/>
            <a:ext cx="1715800" cy="5410200"/>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2209800" y="304801"/>
            <a:ext cx="7502814" cy="54102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2791CA30-F5CD-4CA0-B16A-349C6F830700}" type="datetime1">
              <a:rPr lang="en-US"/>
              <a:t>11/8/2017</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1299497733"/>
      </p:ext>
    </p:extLst>
  </p:cSld>
  <p:clrMapOvr>
    <a:masterClrMapping/>
  </p:clrMapOvr>
  <p:extLst>
    <p:ext uri="{DCECCB84-F9BA-43D5-87BE-67443E8EF086}">
      <p15:sldGuideLst xmlns:p15="http://schemas.microsoft.com/office/powerpoint/2012/main" xmlns="">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gray">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08213" y="304800"/>
            <a:ext cx="9372600" cy="1200416"/>
          </a:xfrm>
          <a:prstGeom prst="rect">
            <a:avLst/>
          </a:prstGeom>
        </p:spPr>
        <p:txBody>
          <a:bodyPr vert="horz" lIns="91440" tIns="45720" rIns="91440" bIns="45720" rtlCol="0" anchor="b">
            <a:normAutofit/>
          </a:bodyPr>
          <a:lstStyle/>
          <a:p>
            <a:r>
              <a:rPr lang="en-US" smtClean="0"/>
              <a:t>Click to edit Master title style</a:t>
            </a:r>
            <a:endParaRPr dirty="0"/>
          </a:p>
        </p:txBody>
      </p:sp>
      <p:sp>
        <p:nvSpPr>
          <p:cNvPr id="3" name="Text Placeholder 2"/>
          <p:cNvSpPr>
            <a:spLocks noGrp="1"/>
          </p:cNvSpPr>
          <p:nvPr>
            <p:ph type="body" idx="1"/>
          </p:nvPr>
        </p:nvSpPr>
        <p:spPr>
          <a:xfrm>
            <a:off x="2208213" y="1600200"/>
            <a:ext cx="9372600" cy="41148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2"/>
          </p:nvPr>
        </p:nvSpPr>
        <p:spPr>
          <a:xfrm>
            <a:off x="253576" y="6505078"/>
            <a:ext cx="964036" cy="228600"/>
          </a:xfrm>
          <a:prstGeom prst="rect">
            <a:avLst/>
          </a:prstGeom>
        </p:spPr>
        <p:txBody>
          <a:bodyPr vert="horz" lIns="91440" tIns="45720" rIns="91440" bIns="45720" rtlCol="0" anchor="ctr"/>
          <a:lstStyle>
            <a:lvl1pPr algn="l">
              <a:defRPr sz="1100">
                <a:solidFill>
                  <a:schemeClr val="tx2"/>
                </a:solidFill>
              </a:defRPr>
            </a:lvl1pPr>
          </a:lstStyle>
          <a:p>
            <a:fld id="{9D3B9702-7FBF-4720-8670-571C5E7EEDDE}" type="datetime1">
              <a:rPr lang="en-US" smtClean="0"/>
              <a:pPr/>
              <a:t>11/8/2017</a:t>
            </a:fld>
            <a:endParaRPr lang="en-US" dirty="0"/>
          </a:p>
        </p:txBody>
      </p:sp>
      <p:sp>
        <p:nvSpPr>
          <p:cNvPr id="5" name="Footer Placeholder 4"/>
          <p:cNvSpPr>
            <a:spLocks noGrp="1"/>
          </p:cNvSpPr>
          <p:nvPr>
            <p:ph type="ftr" sz="quarter" idx="3"/>
          </p:nvPr>
        </p:nvSpPr>
        <p:spPr>
          <a:xfrm>
            <a:off x="1280159" y="6505078"/>
            <a:ext cx="6876415" cy="228600"/>
          </a:xfrm>
          <a:prstGeom prst="rect">
            <a:avLst/>
          </a:prstGeom>
        </p:spPr>
        <p:txBody>
          <a:bodyPr vert="horz" lIns="91440" tIns="45720" rIns="91440" bIns="45720" rtlCol="0" anchor="ctr"/>
          <a:lstStyle>
            <a:lvl1pPr algn="l">
              <a:defRPr sz="1100">
                <a:solidFill>
                  <a:schemeClr val="tx2"/>
                </a:solidFill>
              </a:defRPr>
            </a:lvl1pPr>
          </a:lstStyle>
          <a:p>
            <a:endParaRPr lang="en-US"/>
          </a:p>
        </p:txBody>
      </p:sp>
      <p:sp>
        <p:nvSpPr>
          <p:cNvPr id="6" name="Slide Number Placeholder 5"/>
          <p:cNvSpPr>
            <a:spLocks noGrp="1"/>
          </p:cNvSpPr>
          <p:nvPr>
            <p:ph type="sldNum" sz="quarter" idx="4"/>
          </p:nvPr>
        </p:nvSpPr>
        <p:spPr>
          <a:xfrm>
            <a:off x="11580814" y="6280298"/>
            <a:ext cx="533399" cy="349101"/>
          </a:xfrm>
          <a:prstGeom prst="rect">
            <a:avLst/>
          </a:prstGeom>
        </p:spPr>
        <p:txBody>
          <a:bodyPr vert="horz" lIns="91440" tIns="45720" rIns="91440" bIns="45720" rtlCol="0" anchor="ctr"/>
          <a:lstStyle>
            <a:lvl1pPr algn="ctr">
              <a:defRPr sz="1100" b="1">
                <a:solidFill>
                  <a:srgbClr val="AB3C19"/>
                </a:solidFill>
              </a:defRPr>
            </a:lvl1pPr>
          </a:lstStyle>
          <a:p>
            <a:fld id="{8FDBFFB2-86D9-4B8F-A59A-553A60B94BBE}" type="slidenum">
              <a:rPr lang="en-US" smtClean="0"/>
              <a:pPr/>
              <a:t>‹#›</a:t>
            </a:fld>
            <a:endParaRPr lang="en-US"/>
          </a:p>
        </p:txBody>
      </p:sp>
    </p:spTree>
    <p:extLst>
      <p:ext uri="{BB962C8B-B14F-4D97-AF65-F5344CB8AC3E}">
        <p14:creationId xmlns:p14="http://schemas.microsoft.com/office/powerpoint/2010/main" val="11702558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3400" kern="1200">
          <a:solidFill>
            <a:schemeClr val="tx1"/>
          </a:solidFill>
          <a:latin typeface="+mj-lt"/>
          <a:ea typeface="+mj-ea"/>
          <a:cs typeface="+mj-cs"/>
        </a:defRPr>
      </a:lvl1pPr>
    </p:titleStyle>
    <p:bodyStyle>
      <a:lvl1pPr marL="274320" indent="-228600" algn="l" defTabSz="914400" rtl="0" eaLnBrk="1" latinLnBrk="0" hangingPunct="1">
        <a:lnSpc>
          <a:spcPct val="90000"/>
        </a:lnSpc>
        <a:spcBef>
          <a:spcPts val="1800"/>
        </a:spcBef>
        <a:buSzPct val="80000"/>
        <a:buFont typeface="Wingdings" panose="05000000000000000000" pitchFamily="2" charset="2"/>
        <a:buChar char="§"/>
        <a:defRPr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SzPct val="80000"/>
        <a:buFont typeface="Wingdings" panose="05000000000000000000" pitchFamily="2" charset="2"/>
        <a:buChar char="§"/>
        <a:defRPr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SzPct val="80000"/>
        <a:buFont typeface="Wingdings" panose="05000000000000000000" pitchFamily="2" charset="2"/>
        <a:buChar char="§"/>
        <a:defRPr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7pPr>
      <a:lvl8pPr marL="251460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8pPr>
      <a:lvl9pPr marL="28346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xmlns="">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09997" y="204540"/>
            <a:ext cx="2043559" cy="2071735"/>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 name="Rounded Rectangle 20"/>
          <p:cNvSpPr/>
          <p:nvPr/>
        </p:nvSpPr>
        <p:spPr>
          <a:xfrm>
            <a:off x="1623246" y="161842"/>
            <a:ext cx="4237149" cy="1510491"/>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66721" y="2596735"/>
            <a:ext cx="2558960" cy="2456249"/>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Flowchart: Document 18"/>
          <p:cNvSpPr/>
          <p:nvPr/>
        </p:nvSpPr>
        <p:spPr>
          <a:xfrm>
            <a:off x="9484099" y="2798122"/>
            <a:ext cx="2463800" cy="3143564"/>
          </a:xfrm>
          <a:prstGeom prst="flowChartDocumen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53"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5733"/>
            <a:ext cx="1452526" cy="130168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Snip Diagonal Corner Rectangle 14"/>
          <p:cNvSpPr/>
          <p:nvPr/>
        </p:nvSpPr>
        <p:spPr>
          <a:xfrm>
            <a:off x="0" y="1679776"/>
            <a:ext cx="2693568" cy="3204602"/>
          </a:xfrm>
          <a:prstGeom prst="snip2Diag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056" name="Picture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64030" y="0"/>
            <a:ext cx="4327970" cy="26112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Cloud 4"/>
          <p:cNvSpPr/>
          <p:nvPr/>
        </p:nvSpPr>
        <p:spPr>
          <a:xfrm>
            <a:off x="2693568" y="3589978"/>
            <a:ext cx="2413893" cy="1535931"/>
          </a:xfrm>
          <a:prstGeom prst="cloud">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2835725" y="3776257"/>
            <a:ext cx="2198620" cy="954107"/>
          </a:xfrm>
          <a:prstGeom prst="rect">
            <a:avLst/>
          </a:prstGeom>
          <a:noFill/>
        </p:spPr>
        <p:txBody>
          <a:bodyPr wrap="square" lIns="91440" tIns="45720" rIns="91440" bIns="45720">
            <a:spAutoFit/>
          </a:bodyPr>
          <a:lstStyle/>
          <a:p>
            <a:pPr algn="ctr"/>
            <a:r>
              <a:rPr lang="en-US" sz="28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Visually</a:t>
            </a:r>
          </a:p>
          <a:p>
            <a:pPr algn="ctr"/>
            <a:r>
              <a:rPr lang="en-US" sz="28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impaired</a:t>
            </a:r>
            <a:endParaRPr lang="en-US" sz="28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pic>
        <p:nvPicPr>
          <p:cNvPr id="2054"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49288" y="5184988"/>
            <a:ext cx="6204268" cy="15133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5"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625681" y="2201999"/>
            <a:ext cx="1858418" cy="1348553"/>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Rectangle 8"/>
          <p:cNvSpPr/>
          <p:nvPr/>
        </p:nvSpPr>
        <p:spPr>
          <a:xfrm>
            <a:off x="1959083" y="5356910"/>
            <a:ext cx="5558095" cy="1169551"/>
          </a:xfrm>
          <a:prstGeom prst="rect">
            <a:avLst/>
          </a:prstGeom>
        </p:spPr>
        <p:txBody>
          <a:bodyPr wrap="square">
            <a:spAutoFit/>
          </a:bodyPr>
          <a:lstStyle/>
          <a:p>
            <a:r>
              <a:rPr lang="en-GB" sz="1400" b="1" dirty="0" smtClean="0">
                <a:solidFill>
                  <a:srgbClr val="FF0066"/>
                </a:solidFill>
                <a:latin typeface="Times New Roman" pitchFamily="18" charset="0"/>
                <a:cs typeface="Times New Roman" pitchFamily="18" charset="0"/>
              </a:rPr>
              <a:t> </a:t>
            </a:r>
            <a:r>
              <a:rPr lang="en-GB" sz="1400" b="1" dirty="0">
                <a:solidFill>
                  <a:srgbClr val="FF0066"/>
                </a:solidFill>
                <a:latin typeface="Times New Roman" pitchFamily="18" charset="0"/>
                <a:cs typeface="Times New Roman" pitchFamily="18" charset="0"/>
              </a:rPr>
              <a:t>There is also a growing concern and recognition of the necessity of developing specific skills for those with particular </a:t>
            </a:r>
            <a:r>
              <a:rPr lang="en-GB" sz="1400" b="1" dirty="0" smtClean="0">
                <a:solidFill>
                  <a:srgbClr val="FF0066"/>
                </a:solidFill>
                <a:latin typeface="Times New Roman" pitchFamily="18" charset="0"/>
                <a:cs typeface="Times New Roman" pitchFamily="18" charset="0"/>
              </a:rPr>
              <a:t>needs. </a:t>
            </a:r>
            <a:r>
              <a:rPr lang="en-GB" sz="1400" b="1" dirty="0">
                <a:solidFill>
                  <a:srgbClr val="FF0066"/>
                </a:solidFill>
                <a:latin typeface="Times New Roman" pitchFamily="18" charset="0"/>
                <a:cs typeface="Times New Roman" pitchFamily="18" charset="0"/>
              </a:rPr>
              <a:t>As suggested by Lewis and Collis (1997) </a:t>
            </a:r>
            <a:r>
              <a:rPr lang="en-GB" sz="1400" b="1" dirty="0" smtClean="0">
                <a:solidFill>
                  <a:srgbClr val="FF0066"/>
                </a:solidFill>
                <a:latin typeface="Times New Roman" pitchFamily="18" charset="0"/>
                <a:cs typeface="Times New Roman" pitchFamily="18" charset="0"/>
              </a:rPr>
              <a:t>“the </a:t>
            </a:r>
            <a:r>
              <a:rPr lang="en-GB" sz="1400" b="1" dirty="0">
                <a:solidFill>
                  <a:srgbClr val="FF0066"/>
                </a:solidFill>
                <a:latin typeface="Times New Roman" pitchFamily="18" charset="0"/>
                <a:cs typeface="Times New Roman" pitchFamily="18" charset="0"/>
              </a:rPr>
              <a:t>focus needs to shift from the individual performance of the blind child to the forming of relationships between the child and the social environment</a:t>
            </a:r>
            <a:r>
              <a:rPr lang="en-GB" sz="1400" b="1" dirty="0" smtClean="0">
                <a:solidFill>
                  <a:srgbClr val="FF0066"/>
                </a:solidFill>
                <a:latin typeface="Times New Roman" pitchFamily="18" charset="0"/>
                <a:cs typeface="Times New Roman" pitchFamily="18" charset="0"/>
              </a:rPr>
              <a:t>.”</a:t>
            </a:r>
            <a:endParaRPr lang="en-GB" sz="1400" b="1" dirty="0">
              <a:solidFill>
                <a:srgbClr val="FF0066"/>
              </a:solidFill>
              <a:latin typeface="Times New Roman" pitchFamily="18" charset="0"/>
              <a:cs typeface="Times New Roman" pitchFamily="18" charset="0"/>
            </a:endParaRPr>
          </a:p>
        </p:txBody>
      </p:sp>
      <p:sp>
        <p:nvSpPr>
          <p:cNvPr id="11" name="Rectangle 10"/>
          <p:cNvSpPr/>
          <p:nvPr/>
        </p:nvSpPr>
        <p:spPr>
          <a:xfrm>
            <a:off x="8390214" y="339024"/>
            <a:ext cx="3366834" cy="1815882"/>
          </a:xfrm>
          <a:prstGeom prst="rect">
            <a:avLst/>
          </a:prstGeom>
        </p:spPr>
        <p:txBody>
          <a:bodyPr wrap="square">
            <a:spAutoFit/>
          </a:bodyPr>
          <a:lstStyle/>
          <a:p>
            <a:r>
              <a:rPr lang="en-GB" sz="1400" b="1" dirty="0" smtClean="0">
                <a:solidFill>
                  <a:srgbClr val="00B050"/>
                </a:solidFill>
                <a:latin typeface="Times New Roman" pitchFamily="18" charset="0"/>
                <a:cs typeface="Times New Roman" pitchFamily="18" charset="0"/>
              </a:rPr>
              <a:t>“Under </a:t>
            </a:r>
            <a:r>
              <a:rPr lang="en-GB" sz="1400" b="1" dirty="0">
                <a:solidFill>
                  <a:srgbClr val="00B050"/>
                </a:solidFill>
                <a:latin typeface="Times New Roman" pitchFamily="18" charset="0"/>
                <a:cs typeface="Times New Roman" pitchFamily="18" charset="0"/>
              </a:rPr>
              <a:t>the Equality Act 2010, it is unlawful for any education provider, including a private or independent provider, to discriminate between pupils on grounds of disability, race, sex, gender reassignment, pregnancy and maternity, religion or belief, or sex</a:t>
            </a:r>
            <a:r>
              <a:rPr lang="en-GB" sz="1400" b="1" dirty="0">
                <a:solidFill>
                  <a:srgbClr val="00B050"/>
                </a:solidFill>
                <a:latin typeface="Times New Roman" pitchFamily="18" charset="0"/>
                <a:cs typeface="Times New Roman" pitchFamily="18" charset="0"/>
              </a:rPr>
              <a:t>.” (Csie.org.uk, 2017)</a:t>
            </a:r>
          </a:p>
        </p:txBody>
      </p:sp>
      <p:sp>
        <p:nvSpPr>
          <p:cNvPr id="12" name="Rectangle 11"/>
          <p:cNvSpPr/>
          <p:nvPr/>
        </p:nvSpPr>
        <p:spPr>
          <a:xfrm>
            <a:off x="31145" y="1967323"/>
            <a:ext cx="2804580" cy="2677656"/>
          </a:xfrm>
          <a:prstGeom prst="rect">
            <a:avLst/>
          </a:prstGeom>
        </p:spPr>
        <p:txBody>
          <a:bodyPr wrap="square">
            <a:spAutoFit/>
          </a:bodyPr>
          <a:lstStyle/>
          <a:p>
            <a:r>
              <a:rPr lang="en-GB" sz="1400" b="1" dirty="0" smtClean="0">
                <a:solidFill>
                  <a:srgbClr val="FF0000"/>
                </a:solidFill>
                <a:latin typeface="Times New Roman" pitchFamily="18" charset="0"/>
                <a:cs typeface="Times New Roman" pitchFamily="18" charset="0"/>
              </a:rPr>
              <a:t>“Teachers </a:t>
            </a:r>
            <a:r>
              <a:rPr lang="en-GB" sz="1400" b="1" dirty="0">
                <a:solidFill>
                  <a:srgbClr val="FF0000"/>
                </a:solidFill>
                <a:latin typeface="Times New Roman" pitchFamily="18" charset="0"/>
                <a:cs typeface="Times New Roman" pitchFamily="18" charset="0"/>
              </a:rPr>
              <a:t>with direct or indirect experience with students with low vision or students who are blind appeared to hold a more positive attitude toward inclusion than randomly selected teachers, but only toward students with low vision. The three groups of teachers demonstrated similar attitudes and reactions to the inclusion of students who are </a:t>
            </a:r>
            <a:r>
              <a:rPr lang="en-GB" sz="1400" b="1" dirty="0" smtClean="0">
                <a:solidFill>
                  <a:srgbClr val="FF0000"/>
                </a:solidFill>
                <a:latin typeface="Times New Roman" pitchFamily="18" charset="0"/>
                <a:cs typeface="Times New Roman" pitchFamily="18" charset="0"/>
              </a:rPr>
              <a:t>blind” (Wall 2002)</a:t>
            </a:r>
            <a:endParaRPr lang="en-GB" sz="1400" b="1" dirty="0">
              <a:solidFill>
                <a:srgbClr val="FF0000"/>
              </a:solidFill>
              <a:latin typeface="Times New Roman" pitchFamily="18" charset="0"/>
              <a:cs typeface="Times New Roman" pitchFamily="18" charset="0"/>
            </a:endParaRPr>
          </a:p>
        </p:txBody>
      </p:sp>
      <p:sp>
        <p:nvSpPr>
          <p:cNvPr id="18" name="Rectangle 17"/>
          <p:cNvSpPr/>
          <p:nvPr/>
        </p:nvSpPr>
        <p:spPr>
          <a:xfrm>
            <a:off x="9510392" y="2914483"/>
            <a:ext cx="2566071" cy="2677656"/>
          </a:xfrm>
          <a:prstGeom prst="rect">
            <a:avLst/>
          </a:prstGeom>
        </p:spPr>
        <p:txBody>
          <a:bodyPr wrap="square">
            <a:spAutoFit/>
          </a:bodyPr>
          <a:lstStyle/>
          <a:p>
            <a:r>
              <a:rPr lang="en-GB" sz="1400" b="1" dirty="0">
                <a:solidFill>
                  <a:srgbClr val="7030A0"/>
                </a:solidFill>
                <a:latin typeface="Times New Roman" pitchFamily="18" charset="0"/>
                <a:cs typeface="Times New Roman" pitchFamily="18" charset="0"/>
              </a:rPr>
              <a:t>Individuals with visual impairments have the same potential for developing motor skills and fitness as their peers, yet lack of opportunities, limited expectations, and lack of training lead to developmental delays and decreased fitness levels (</a:t>
            </a:r>
            <a:r>
              <a:rPr lang="en-GB" sz="1400" b="1" dirty="0" err="1">
                <a:solidFill>
                  <a:srgbClr val="7030A0"/>
                </a:solidFill>
                <a:latin typeface="Times New Roman" pitchFamily="18" charset="0"/>
                <a:cs typeface="Times New Roman" pitchFamily="18" charset="0"/>
              </a:rPr>
              <a:t>Adelson</a:t>
            </a:r>
            <a:r>
              <a:rPr lang="en-GB" sz="1400" b="1" dirty="0">
                <a:solidFill>
                  <a:srgbClr val="7030A0"/>
                </a:solidFill>
                <a:latin typeface="Times New Roman" pitchFamily="18" charset="0"/>
                <a:cs typeface="Times New Roman" pitchFamily="18" charset="0"/>
              </a:rPr>
              <a:t> &amp; </a:t>
            </a:r>
            <a:r>
              <a:rPr lang="en-GB" sz="1400" b="1" dirty="0" err="1">
                <a:solidFill>
                  <a:srgbClr val="7030A0"/>
                </a:solidFill>
                <a:latin typeface="Times New Roman" pitchFamily="18" charset="0"/>
                <a:cs typeface="Times New Roman" pitchFamily="18" charset="0"/>
              </a:rPr>
              <a:t>Fraiberg</a:t>
            </a:r>
            <a:r>
              <a:rPr lang="en-GB" sz="1400" b="1" dirty="0">
                <a:solidFill>
                  <a:srgbClr val="7030A0"/>
                </a:solidFill>
                <a:latin typeface="Times New Roman" pitchFamily="18" charset="0"/>
                <a:cs typeface="Times New Roman" pitchFamily="18" charset="0"/>
              </a:rPr>
              <a:t>, 1976; </a:t>
            </a:r>
            <a:r>
              <a:rPr lang="en-GB" sz="1400" b="1" dirty="0" err="1">
                <a:solidFill>
                  <a:srgbClr val="7030A0"/>
                </a:solidFill>
                <a:latin typeface="Times New Roman" pitchFamily="18" charset="0"/>
                <a:cs typeface="Times New Roman" pitchFamily="18" charset="0"/>
              </a:rPr>
              <a:t>Shephard</a:t>
            </a:r>
            <a:r>
              <a:rPr lang="en-GB" sz="1400" b="1" dirty="0">
                <a:solidFill>
                  <a:srgbClr val="7030A0"/>
                </a:solidFill>
                <a:latin typeface="Times New Roman" pitchFamily="18" charset="0"/>
                <a:cs typeface="Times New Roman" pitchFamily="18" charset="0"/>
              </a:rPr>
              <a:t>, Ward &amp; Lee, 1987; Sherrill, 1998). </a:t>
            </a:r>
          </a:p>
        </p:txBody>
      </p:sp>
      <p:sp>
        <p:nvSpPr>
          <p:cNvPr id="20" name="Rectangle 19"/>
          <p:cNvSpPr/>
          <p:nvPr/>
        </p:nvSpPr>
        <p:spPr>
          <a:xfrm>
            <a:off x="1648496" y="287338"/>
            <a:ext cx="4261501" cy="1384995"/>
          </a:xfrm>
          <a:prstGeom prst="rect">
            <a:avLst/>
          </a:prstGeom>
        </p:spPr>
        <p:txBody>
          <a:bodyPr wrap="square">
            <a:spAutoFit/>
          </a:bodyPr>
          <a:lstStyle/>
          <a:p>
            <a:r>
              <a:rPr lang="en-GB" sz="1400" b="1" dirty="0">
                <a:solidFill>
                  <a:srgbClr val="2A07AB"/>
                </a:solidFill>
                <a:latin typeface="Times New Roman" pitchFamily="18" charset="0"/>
                <a:cs typeface="Times New Roman" pitchFamily="18" charset="0"/>
              </a:rPr>
              <a:t>The attitudes of students with visual impairments can also be a major barrier to their successful inclusion in general physical education. </a:t>
            </a:r>
            <a:r>
              <a:rPr lang="en-GB" sz="1400" b="1" dirty="0" smtClean="0">
                <a:solidFill>
                  <a:srgbClr val="2A07AB"/>
                </a:solidFill>
                <a:latin typeface="Times New Roman" pitchFamily="18" charset="0"/>
                <a:cs typeface="Times New Roman" pitchFamily="18" charset="0"/>
              </a:rPr>
              <a:t>Many </a:t>
            </a:r>
            <a:r>
              <a:rPr lang="en-GB" sz="1400" b="1" dirty="0">
                <a:solidFill>
                  <a:srgbClr val="2A07AB"/>
                </a:solidFill>
                <a:latin typeface="Times New Roman" pitchFamily="18" charset="0"/>
                <a:cs typeface="Times New Roman" pitchFamily="18" charset="0"/>
              </a:rPr>
              <a:t>of them arise solely from lack of knowledge and opportunities and from the attitudes of peers, teachers, and parents. </a:t>
            </a:r>
            <a:endParaRPr lang="en-GB" sz="1400" b="1" dirty="0" smtClean="0">
              <a:solidFill>
                <a:srgbClr val="2A07AB"/>
              </a:solidFill>
              <a:latin typeface="Times New Roman" pitchFamily="18" charset="0"/>
              <a:cs typeface="Times New Roman" pitchFamily="18" charset="0"/>
            </a:endParaRPr>
          </a:p>
          <a:p>
            <a:r>
              <a:rPr lang="en-GB" sz="1400" b="1" dirty="0" smtClean="0">
                <a:solidFill>
                  <a:srgbClr val="2A07AB"/>
                </a:solidFill>
                <a:latin typeface="Times New Roman" pitchFamily="18" charset="0"/>
                <a:cs typeface="Times New Roman" pitchFamily="18" charset="0"/>
              </a:rPr>
              <a:t>(Lieberman &amp; Houston- Wilson 1999)</a:t>
            </a:r>
            <a:endParaRPr lang="en-GB" sz="1400" b="1" dirty="0">
              <a:solidFill>
                <a:srgbClr val="2A07AB"/>
              </a:solidFill>
              <a:latin typeface="Times New Roman" pitchFamily="18" charset="0"/>
              <a:cs typeface="Times New Roman" pitchFamily="18" charset="0"/>
            </a:endParaRPr>
          </a:p>
        </p:txBody>
      </p:sp>
      <p:pic>
        <p:nvPicPr>
          <p:cNvPr id="2057" name="Picture 9"/>
          <p:cNvPicPr>
            <a:picLocks noChangeAspect="1" noChangeArrowheads="1"/>
          </p:cNvPicPr>
          <p:nvPr/>
        </p:nvPicPr>
        <p:blipFill rotWithShape="1">
          <a:blip r:embed="rId8">
            <a:extLst>
              <a:ext uri="{28A0092B-C50C-407E-A947-70E740481C1C}">
                <a14:useLocalDpi xmlns:a14="http://schemas.microsoft.com/office/drawing/2010/main" val="0"/>
              </a:ext>
            </a:extLst>
          </a:blip>
          <a:srcRect l="27853" r="1361"/>
          <a:stretch/>
        </p:blipFill>
        <p:spPr bwMode="auto">
          <a:xfrm>
            <a:off x="2820474" y="1672333"/>
            <a:ext cx="2070816" cy="19504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4" name="Rectangle 23"/>
          <p:cNvSpPr/>
          <p:nvPr/>
        </p:nvSpPr>
        <p:spPr>
          <a:xfrm>
            <a:off x="7651974" y="3622750"/>
            <a:ext cx="1779134" cy="281537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p:cNvSpPr txBox="1"/>
          <p:nvPr/>
        </p:nvSpPr>
        <p:spPr>
          <a:xfrm>
            <a:off x="7698146" y="3611390"/>
            <a:ext cx="1713487" cy="2893100"/>
          </a:xfrm>
          <a:prstGeom prst="rect">
            <a:avLst/>
          </a:prstGeom>
          <a:noFill/>
        </p:spPr>
        <p:txBody>
          <a:bodyPr wrap="square" rtlCol="0">
            <a:spAutoFit/>
          </a:bodyPr>
          <a:lstStyle/>
          <a:p>
            <a:pPr algn="ctr"/>
            <a:r>
              <a:rPr lang="en-GB" sz="1400" b="1" dirty="0" smtClean="0">
                <a:solidFill>
                  <a:srgbClr val="FF9E01"/>
                </a:solidFill>
                <a:latin typeface="Times New Roman" pitchFamily="18" charset="0"/>
                <a:cs typeface="Times New Roman" pitchFamily="18" charset="0"/>
              </a:rPr>
              <a:t>S2.6 – “They understand their responsibilities under the SEN Code of Practice for Wales and know how to seek advice from specialists on less common types of special educational needs.” (QTS Standards Wales, 2009)</a:t>
            </a:r>
            <a:endParaRPr lang="en-GB" sz="1400" b="1" dirty="0">
              <a:solidFill>
                <a:srgbClr val="FF9E01"/>
              </a:solidFill>
              <a:latin typeface="Times New Roman" pitchFamily="18" charset="0"/>
              <a:cs typeface="Times New Roman" pitchFamily="18" charset="0"/>
            </a:endParaRPr>
          </a:p>
        </p:txBody>
      </p:sp>
    </p:spTree>
    <p:extLst>
      <p:ext uri="{BB962C8B-B14F-4D97-AF65-F5344CB8AC3E}">
        <p14:creationId xmlns:p14="http://schemas.microsoft.com/office/powerpoint/2010/main" val="49723475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57410" y="2049354"/>
            <a:ext cx="11605074" cy="307777"/>
          </a:xfrm>
          <a:prstGeom prst="rect">
            <a:avLst/>
          </a:prstGeom>
        </p:spPr>
        <p:txBody>
          <a:bodyPr wrap="square">
            <a:spAutoFit/>
          </a:bodyPr>
          <a:lstStyle/>
          <a:p>
            <a:r>
              <a:rPr lang="en-GB" sz="1400" dirty="0">
                <a:solidFill>
                  <a:schemeClr val="tx2"/>
                </a:solidFill>
                <a:latin typeface="Times New Roman" pitchFamily="18" charset="0"/>
                <a:cs typeface="Times New Roman" pitchFamily="18" charset="0"/>
              </a:rPr>
              <a:t>Lewis. V., Collis. G.M. (1997) (</a:t>
            </a:r>
            <a:r>
              <a:rPr lang="en-GB" sz="1400" dirty="0" err="1">
                <a:solidFill>
                  <a:schemeClr val="tx2"/>
                </a:solidFill>
                <a:latin typeface="Times New Roman" pitchFamily="18" charset="0"/>
                <a:cs typeface="Times New Roman" pitchFamily="18" charset="0"/>
              </a:rPr>
              <a:t>ed</a:t>
            </a:r>
            <a:r>
              <a:rPr lang="en-GB" sz="1400" dirty="0">
                <a:solidFill>
                  <a:schemeClr val="tx2"/>
                </a:solidFill>
                <a:latin typeface="Times New Roman" pitchFamily="18" charset="0"/>
                <a:cs typeface="Times New Roman" pitchFamily="18" charset="0"/>
              </a:rPr>
              <a:t>) Blindness and psychological development in young children. Leicester: BPS Books</a:t>
            </a:r>
          </a:p>
        </p:txBody>
      </p:sp>
      <p:sp>
        <p:nvSpPr>
          <p:cNvPr id="7" name="Rectangle 6"/>
          <p:cNvSpPr/>
          <p:nvPr/>
        </p:nvSpPr>
        <p:spPr>
          <a:xfrm>
            <a:off x="70229" y="618574"/>
            <a:ext cx="12051542" cy="523220"/>
          </a:xfrm>
          <a:prstGeom prst="rect">
            <a:avLst/>
          </a:prstGeom>
        </p:spPr>
        <p:txBody>
          <a:bodyPr wrap="square">
            <a:spAutoFit/>
          </a:bodyPr>
          <a:lstStyle/>
          <a:p>
            <a:r>
              <a:rPr lang="en-GB" sz="1400" dirty="0" err="1" smtClean="0">
                <a:solidFill>
                  <a:schemeClr val="tx2"/>
                </a:solidFill>
                <a:latin typeface="Times New Roman" pitchFamily="18" charset="0"/>
                <a:cs typeface="Times New Roman" pitchFamily="18" charset="0"/>
              </a:rPr>
              <a:t>Adelson</a:t>
            </a:r>
            <a:r>
              <a:rPr lang="en-GB" sz="1400" dirty="0" smtClean="0">
                <a:solidFill>
                  <a:schemeClr val="tx2"/>
                </a:solidFill>
                <a:latin typeface="Times New Roman" pitchFamily="18" charset="0"/>
                <a:cs typeface="Times New Roman" pitchFamily="18" charset="0"/>
              </a:rPr>
              <a:t>, E., &amp; </a:t>
            </a:r>
            <a:r>
              <a:rPr lang="en-GB" sz="1400" dirty="0" err="1" smtClean="0">
                <a:solidFill>
                  <a:schemeClr val="tx2"/>
                </a:solidFill>
                <a:latin typeface="Times New Roman" pitchFamily="18" charset="0"/>
                <a:cs typeface="Times New Roman" pitchFamily="18" charset="0"/>
              </a:rPr>
              <a:t>Fraiberg</a:t>
            </a:r>
            <a:r>
              <a:rPr lang="en-GB" sz="1400" dirty="0" smtClean="0">
                <a:solidFill>
                  <a:schemeClr val="tx2"/>
                </a:solidFill>
                <a:latin typeface="Times New Roman" pitchFamily="18" charset="0"/>
                <a:cs typeface="Times New Roman" pitchFamily="18" charset="0"/>
              </a:rPr>
              <a:t>, S. (1976). Sensory deficits in motor development in infants from birth. In Z. </a:t>
            </a:r>
            <a:r>
              <a:rPr lang="en-GB" sz="1400" dirty="0" err="1" smtClean="0">
                <a:solidFill>
                  <a:schemeClr val="tx2"/>
                </a:solidFill>
                <a:latin typeface="Times New Roman" pitchFamily="18" charset="0"/>
                <a:cs typeface="Times New Roman" pitchFamily="18" charset="0"/>
              </a:rPr>
              <a:t>Jastrzembrska</a:t>
            </a:r>
            <a:r>
              <a:rPr lang="en-GB" sz="1400" dirty="0" smtClean="0">
                <a:solidFill>
                  <a:schemeClr val="tx2"/>
                </a:solidFill>
                <a:latin typeface="Times New Roman" pitchFamily="18" charset="0"/>
                <a:cs typeface="Times New Roman" pitchFamily="18" charset="0"/>
              </a:rPr>
              <a:t> (Ed.), The effects of blindness and other impairments on early development. (pp. 1-15). New York: American Foundation for the Blind. </a:t>
            </a:r>
            <a:endParaRPr lang="en-GB" sz="1400" dirty="0">
              <a:solidFill>
                <a:schemeClr val="tx2"/>
              </a:solidFill>
              <a:latin typeface="Times New Roman" pitchFamily="18" charset="0"/>
              <a:cs typeface="Times New Roman" pitchFamily="18" charset="0"/>
            </a:endParaRPr>
          </a:p>
        </p:txBody>
      </p:sp>
      <p:sp>
        <p:nvSpPr>
          <p:cNvPr id="8" name="Rectangle 7"/>
          <p:cNvSpPr/>
          <p:nvPr/>
        </p:nvSpPr>
        <p:spPr>
          <a:xfrm>
            <a:off x="57410" y="2203242"/>
            <a:ext cx="12028868" cy="738664"/>
          </a:xfrm>
          <a:prstGeom prst="rect">
            <a:avLst/>
          </a:prstGeom>
        </p:spPr>
        <p:txBody>
          <a:bodyPr wrap="square">
            <a:spAutoFit/>
          </a:bodyPr>
          <a:lstStyle/>
          <a:p>
            <a:endParaRPr lang="en-GB" sz="1400" dirty="0">
              <a:latin typeface="Times New Roman" pitchFamily="18" charset="0"/>
              <a:cs typeface="Times New Roman" pitchFamily="18" charset="0"/>
            </a:endParaRPr>
          </a:p>
          <a:p>
            <a:r>
              <a:rPr lang="en-GB" sz="1400" dirty="0">
                <a:solidFill>
                  <a:schemeClr val="tx2"/>
                </a:solidFill>
                <a:latin typeface="Times New Roman" pitchFamily="18" charset="0"/>
                <a:cs typeface="Times New Roman" pitchFamily="18" charset="0"/>
              </a:rPr>
              <a:t>LIEBERMAN, L.J. and HOUSTON-WILSON, C., 1999. Overcoming the barriers to including students with visual impairments and deaf-blindness in physical education. </a:t>
            </a:r>
            <a:r>
              <a:rPr lang="en-GB" sz="1400" i="1" dirty="0" err="1">
                <a:solidFill>
                  <a:schemeClr val="tx2"/>
                </a:solidFill>
                <a:latin typeface="Times New Roman" pitchFamily="18" charset="0"/>
                <a:cs typeface="Times New Roman" pitchFamily="18" charset="0"/>
              </a:rPr>
              <a:t>RE:view</a:t>
            </a:r>
            <a:r>
              <a:rPr lang="en-GB" sz="1400" i="1" dirty="0">
                <a:solidFill>
                  <a:schemeClr val="tx2"/>
                </a:solidFill>
                <a:latin typeface="Times New Roman" pitchFamily="18" charset="0"/>
                <a:cs typeface="Times New Roman" pitchFamily="18" charset="0"/>
              </a:rPr>
              <a:t>, </a:t>
            </a:r>
            <a:r>
              <a:rPr lang="en-GB" sz="1400" b="1" dirty="0">
                <a:solidFill>
                  <a:schemeClr val="tx2"/>
                </a:solidFill>
                <a:latin typeface="Times New Roman" pitchFamily="18" charset="0"/>
                <a:cs typeface="Times New Roman" pitchFamily="18" charset="0"/>
              </a:rPr>
              <a:t>31</a:t>
            </a:r>
            <a:r>
              <a:rPr lang="en-GB" sz="1400" dirty="0">
                <a:solidFill>
                  <a:schemeClr val="tx2"/>
                </a:solidFill>
                <a:latin typeface="Times New Roman" pitchFamily="18" charset="0"/>
                <a:cs typeface="Times New Roman" pitchFamily="18" charset="0"/>
              </a:rPr>
              <a:t>(3), pp. 129. </a:t>
            </a:r>
            <a:endParaRPr lang="en-GB" sz="1400" dirty="0">
              <a:solidFill>
                <a:schemeClr val="tx2"/>
              </a:solidFill>
              <a:effectLst/>
              <a:latin typeface="Times New Roman" pitchFamily="18" charset="0"/>
              <a:cs typeface="Times New Roman" pitchFamily="18" charset="0"/>
            </a:endParaRPr>
          </a:p>
        </p:txBody>
      </p:sp>
      <p:sp>
        <p:nvSpPr>
          <p:cNvPr id="9" name="Rectangle 8"/>
          <p:cNvSpPr/>
          <p:nvPr/>
        </p:nvSpPr>
        <p:spPr>
          <a:xfrm>
            <a:off x="70229" y="0"/>
            <a:ext cx="3339376" cy="646331"/>
          </a:xfrm>
          <a:prstGeom prst="rect">
            <a:avLst/>
          </a:prstGeom>
          <a:noFill/>
        </p:spPr>
        <p:txBody>
          <a:bodyPr wrap="none" lIns="91440" tIns="45720" rIns="91440" bIns="45720">
            <a:spAutoFit/>
          </a:bodyPr>
          <a:lstStyle/>
          <a:p>
            <a:pPr algn="ctr"/>
            <a:r>
              <a:rPr lang="en-US" sz="3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References</a:t>
            </a:r>
            <a:endParaRPr lang="en-US" sz="36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10" name="Rectangle 9"/>
          <p:cNvSpPr/>
          <p:nvPr/>
        </p:nvSpPr>
        <p:spPr>
          <a:xfrm>
            <a:off x="70229" y="2948745"/>
            <a:ext cx="11629623" cy="307777"/>
          </a:xfrm>
          <a:prstGeom prst="rect">
            <a:avLst/>
          </a:prstGeom>
        </p:spPr>
        <p:txBody>
          <a:bodyPr wrap="square">
            <a:spAutoFit/>
          </a:bodyPr>
          <a:lstStyle/>
          <a:p>
            <a:r>
              <a:rPr lang="en-GB" sz="1400" dirty="0">
                <a:solidFill>
                  <a:schemeClr val="tx2"/>
                </a:solidFill>
                <a:latin typeface="Times New Roman" pitchFamily="18" charset="0"/>
                <a:cs typeface="Times New Roman" pitchFamily="18" charset="0"/>
              </a:rPr>
              <a:t>WALL, R., 2002. Teachers' exposure to people with visual impairments and the effect on attitudes toward inclusion. </a:t>
            </a:r>
            <a:r>
              <a:rPr lang="en-GB" sz="1400" i="1" dirty="0" err="1">
                <a:solidFill>
                  <a:schemeClr val="tx2"/>
                </a:solidFill>
                <a:latin typeface="Times New Roman" pitchFamily="18" charset="0"/>
                <a:cs typeface="Times New Roman" pitchFamily="18" charset="0"/>
              </a:rPr>
              <a:t>RE:view</a:t>
            </a:r>
            <a:r>
              <a:rPr lang="en-GB" sz="1400" i="1" dirty="0">
                <a:solidFill>
                  <a:schemeClr val="tx2"/>
                </a:solidFill>
                <a:latin typeface="Times New Roman" pitchFamily="18" charset="0"/>
                <a:cs typeface="Times New Roman" pitchFamily="18" charset="0"/>
              </a:rPr>
              <a:t>, </a:t>
            </a:r>
            <a:r>
              <a:rPr lang="en-GB" sz="1400" b="1" dirty="0">
                <a:solidFill>
                  <a:schemeClr val="tx2"/>
                </a:solidFill>
                <a:latin typeface="Times New Roman" pitchFamily="18" charset="0"/>
                <a:cs typeface="Times New Roman" pitchFamily="18" charset="0"/>
              </a:rPr>
              <a:t>34</a:t>
            </a:r>
            <a:r>
              <a:rPr lang="en-GB" sz="1400" dirty="0">
                <a:solidFill>
                  <a:schemeClr val="tx2"/>
                </a:solidFill>
                <a:latin typeface="Times New Roman" pitchFamily="18" charset="0"/>
                <a:cs typeface="Times New Roman" pitchFamily="18" charset="0"/>
              </a:rPr>
              <a:t>(3), pp. 111-119. </a:t>
            </a:r>
          </a:p>
        </p:txBody>
      </p:sp>
      <p:sp>
        <p:nvSpPr>
          <p:cNvPr id="12" name="Rectangle 11"/>
          <p:cNvSpPr/>
          <p:nvPr/>
        </p:nvSpPr>
        <p:spPr>
          <a:xfrm>
            <a:off x="70227" y="1141904"/>
            <a:ext cx="11301815" cy="307777"/>
          </a:xfrm>
          <a:prstGeom prst="rect">
            <a:avLst/>
          </a:prstGeom>
        </p:spPr>
        <p:txBody>
          <a:bodyPr wrap="square">
            <a:spAutoFit/>
          </a:bodyPr>
          <a:lstStyle/>
          <a:p>
            <a:r>
              <a:rPr lang="en-GB" sz="1400" dirty="0">
                <a:solidFill>
                  <a:schemeClr val="tx2"/>
                </a:solidFill>
                <a:latin typeface="Times New Roman" pitchFamily="18" charset="0"/>
                <a:cs typeface="Times New Roman" pitchFamily="18" charset="0"/>
              </a:rPr>
              <a:t>Csie.org.uk. (2017). Equality Act 2010. [online] Available at: http://www.csie.org.uk/inclusion/equality-act-2010.shtml [Accessed 8 Nov. 2017].</a:t>
            </a:r>
          </a:p>
        </p:txBody>
      </p:sp>
      <p:sp>
        <p:nvSpPr>
          <p:cNvPr id="14" name="Rectangle 13"/>
          <p:cNvSpPr/>
          <p:nvPr/>
        </p:nvSpPr>
        <p:spPr>
          <a:xfrm>
            <a:off x="70229" y="1474091"/>
            <a:ext cx="11809927" cy="523220"/>
          </a:xfrm>
          <a:prstGeom prst="rect">
            <a:avLst/>
          </a:prstGeom>
        </p:spPr>
        <p:txBody>
          <a:bodyPr wrap="square">
            <a:spAutoFit/>
          </a:bodyPr>
          <a:lstStyle/>
          <a:p>
            <a:r>
              <a:rPr lang="en-GB" sz="1400" dirty="0" err="1">
                <a:solidFill>
                  <a:schemeClr val="tx2"/>
                </a:solidFill>
                <a:latin typeface="Times New Roman" pitchFamily="18" charset="0"/>
                <a:cs typeface="Times New Roman" pitchFamily="18" charset="0"/>
              </a:rPr>
              <a:t>Gov.wales</a:t>
            </a:r>
            <a:r>
              <a:rPr lang="en-GB" sz="1400" dirty="0">
                <a:solidFill>
                  <a:schemeClr val="tx2"/>
                </a:solidFill>
                <a:latin typeface="Times New Roman" pitchFamily="18" charset="0"/>
                <a:cs typeface="Times New Roman" pitchFamily="18" charset="0"/>
              </a:rPr>
              <a:t>. (2017). Welsh </a:t>
            </a:r>
            <a:r>
              <a:rPr lang="en-GB" sz="1400" dirty="0" err="1">
                <a:solidFill>
                  <a:schemeClr val="tx2"/>
                </a:solidFill>
                <a:latin typeface="Times New Roman" pitchFamily="18" charset="0"/>
                <a:cs typeface="Times New Roman" pitchFamily="18" charset="0"/>
              </a:rPr>
              <a:t>Government|The</a:t>
            </a:r>
            <a:r>
              <a:rPr lang="en-GB" sz="1400" dirty="0">
                <a:solidFill>
                  <a:schemeClr val="tx2"/>
                </a:solidFill>
                <a:latin typeface="Times New Roman" pitchFamily="18" charset="0"/>
                <a:cs typeface="Times New Roman" pitchFamily="18" charset="0"/>
              </a:rPr>
              <a:t> Qualified Teacher Status Standards Wales 2009 (2009 No.25). [online] Available at: http://gov.wales/legislation/subordinate/nonsi/educationwales/2009/3220099/?lang=en [Accessed 9 Nov. 2017].</a:t>
            </a:r>
          </a:p>
        </p:txBody>
      </p:sp>
    </p:spTree>
    <p:extLst>
      <p:ext uri="{BB962C8B-B14F-4D97-AF65-F5344CB8AC3E}">
        <p14:creationId xmlns:p14="http://schemas.microsoft.com/office/powerpoint/2010/main" val="3902536061"/>
      </p:ext>
    </p:extLst>
  </p:cSld>
  <p:clrMapOvr>
    <a:masterClrMapping/>
  </p:clrMapOvr>
  <p:timing>
    <p:tnLst>
      <p:par>
        <p:cTn id="1" dur="indefinite" restart="never" nodeType="tmRoot"/>
      </p:par>
    </p:tnLst>
  </p:timing>
</p:sld>
</file>

<file path=ppt/theme/theme1.xml><?xml version="1.0" encoding="utf-8"?>
<a:theme xmlns:a="http://schemas.openxmlformats.org/drawingml/2006/main" name="Children Playing 16x9">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TF03461883.potx" id="{18737D51-7733-4200-B5C9-BF22CA2CE631}" vid="{40CEFE45-12FF-4454-86EB-59F04C858872}"/>
    </a:ext>
  </a:extLst>
</a:theme>
</file>

<file path=ppt/theme/theme2.xml><?xml version="1.0" encoding="utf-8"?>
<a:theme xmlns:a="http://schemas.openxmlformats.org/drawingml/2006/main" name="Office Theme">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Children playing education presentation design (cartoon illustration, widescreen)</Template>
  <TotalTime>2177</TotalTime>
  <Words>530</Words>
  <Application>Microsoft Office PowerPoint</Application>
  <PresentationFormat>Custom</PresentationFormat>
  <Paragraphs>17</Paragraphs>
  <Slides>2</Slides>
  <Notes>0</Notes>
  <HiddenSlides>0</HiddenSlides>
  <MMClips>0</MMClip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Children Playing 16x9</vt:lpstr>
      <vt:lpstr>PowerPoint Presentation</vt:lpstr>
      <vt:lpstr>PowerPoint Presentation</vt:lpstr>
    </vt:vector>
  </TitlesOfParts>
  <Company>University of Wales Trinity Saint David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Layout</dc:title>
  <dc:creator>Alister Tipuric (1600698)</dc:creator>
  <cp:lastModifiedBy>Alister Tipuric</cp:lastModifiedBy>
  <cp:revision>24</cp:revision>
  <dcterms:created xsi:type="dcterms:W3CDTF">2017-11-08T16:02:50Z</dcterms:created>
  <dcterms:modified xsi:type="dcterms:W3CDTF">2017-11-10T09:06:53Z</dcterms:modified>
</cp:coreProperties>
</file>