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91" r:id="rId1"/>
  </p:sldMasterIdLst>
  <p:notesMasterIdLst>
    <p:notesMasterId r:id="rId28"/>
  </p:notesMasterIdLst>
  <p:sldIdLst>
    <p:sldId id="277" r:id="rId2"/>
    <p:sldId id="256" r:id="rId3"/>
    <p:sldId id="258" r:id="rId4"/>
    <p:sldId id="278" r:id="rId5"/>
    <p:sldId id="279" r:id="rId6"/>
    <p:sldId id="280" r:id="rId7"/>
    <p:sldId id="281" r:id="rId8"/>
    <p:sldId id="282" r:id="rId9"/>
    <p:sldId id="283" r:id="rId10"/>
    <p:sldId id="257" r:id="rId11"/>
    <p:sldId id="260" r:id="rId12"/>
    <p:sldId id="261" r:id="rId13"/>
    <p:sldId id="262" r:id="rId14"/>
    <p:sldId id="265" r:id="rId15"/>
    <p:sldId id="274" r:id="rId16"/>
    <p:sldId id="266" r:id="rId17"/>
    <p:sldId id="276" r:id="rId18"/>
    <p:sldId id="275" r:id="rId19"/>
    <p:sldId id="273" r:id="rId20"/>
    <p:sldId id="267" r:id="rId21"/>
    <p:sldId id="268" r:id="rId22"/>
    <p:sldId id="264" r:id="rId23"/>
    <p:sldId id="269" r:id="rId24"/>
    <p:sldId id="270" r:id="rId25"/>
    <p:sldId id="271" r:id="rId26"/>
    <p:sldId id="259"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3"/>
    <p:restoredTop sz="94570"/>
  </p:normalViewPr>
  <p:slideViewPr>
    <p:cSldViewPr snapToGrid="0" snapToObjects="1">
      <p:cViewPr>
        <p:scale>
          <a:sx n="107" d="100"/>
          <a:sy n="107" d="100"/>
        </p:scale>
        <p:origin x="776" y="19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FB6DBD-E0E9-6A43-91C3-D2A90FE676EE}" type="datetimeFigureOut">
              <a:rPr lang="en-GB" smtClean="0"/>
              <a:t>08/12/2021</a:t>
            </a:fld>
            <a:endParaRPr lang="en-GB"/>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GB"/>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47E15E-2196-7F40-BB20-15962F91B3EE}" type="slidenum">
              <a:rPr lang="en-GB" smtClean="0"/>
              <a:t>‹N°›</a:t>
            </a:fld>
            <a:endParaRPr lang="en-GB"/>
          </a:p>
        </p:txBody>
      </p:sp>
    </p:spTree>
    <p:extLst>
      <p:ext uri="{BB962C8B-B14F-4D97-AF65-F5344CB8AC3E}">
        <p14:creationId xmlns:p14="http://schemas.microsoft.com/office/powerpoint/2010/main" val="3831356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FF5F66-C26C-4A0C-9C41-1168CB2D5E67}" type="slidenum">
              <a:rPr lang="en-GB" smtClean="0"/>
              <a:t>17</a:t>
            </a:fld>
            <a:endParaRPr lang="en-GB"/>
          </a:p>
        </p:txBody>
      </p:sp>
    </p:spTree>
    <p:extLst>
      <p:ext uri="{BB962C8B-B14F-4D97-AF65-F5344CB8AC3E}">
        <p14:creationId xmlns:p14="http://schemas.microsoft.com/office/powerpoint/2010/main" val="34882907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e de titr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fr-FR"/>
              <a:t>Modifiez le style du titre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11/8/21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2140340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3252165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fr-FR"/>
              <a:t>Modifiez le style du titre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fld id="{48A87A34-81AB-432B-8DAE-1953F412C126}"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1911204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3262156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fr-FR"/>
              <a:t>Modifiez le style du titre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1141410" y="3073397"/>
            <a:ext cx="4878391" cy="2717801"/>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3073397"/>
            <a:ext cx="4875210" cy="2717801"/>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11/8/21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56992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1881309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11/8/21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2880178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fr-FR"/>
              <a:t>Modifiez le style du titre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8A87A34-81AB-432B-8DAE-1953F412C126}"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2156650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8A87A34-81AB-432B-8DAE-1953F412C126}"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3423610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 panoramiqu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fr-FR"/>
              <a:t>Cliquez sur l'icône pour ajouter une image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8A87A34-81AB-432B-8DAE-1953F412C126}" type="datetimeFigureOut">
              <a:rPr lang="en-US" smtClean="0"/>
              <a:pPr/>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‹N°›</a:t>
            </a:fld>
            <a:endParaRPr lang="en-US" dirty="0"/>
          </a:p>
        </p:txBody>
      </p:sp>
    </p:spTree>
    <p:extLst>
      <p:ext uri="{BB962C8B-B14F-4D97-AF65-F5344CB8AC3E}">
        <p14:creationId xmlns:p14="http://schemas.microsoft.com/office/powerpoint/2010/main" val="2917691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re et légende">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fr-FR"/>
              <a:t>Modifiez le style du titre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8A87A34-81AB-432B-8DAE-1953F412C126}" type="datetimeFigureOut">
              <a:rPr lang="en-US" smtClean="0"/>
              <a:pPr/>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‹N°›</a:t>
            </a:fld>
            <a:endParaRPr lang="en-US" dirty="0"/>
          </a:p>
        </p:txBody>
      </p:sp>
    </p:spTree>
    <p:extLst>
      <p:ext uri="{BB962C8B-B14F-4D97-AF65-F5344CB8AC3E}">
        <p14:creationId xmlns:p14="http://schemas.microsoft.com/office/powerpoint/2010/main" val="878169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tion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fr-FR"/>
              <a:t>Modifiez le style du titre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8A87A34-81AB-432B-8DAE-1953F412C126}" type="datetimeFigureOut">
              <a:rPr lang="en-US" smtClean="0"/>
              <a:pPr/>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‹N°›</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90326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arte nom">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fr-FR"/>
              <a:t>Modifiez le style du titre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48A87A34-81AB-432B-8DAE-1953F412C126}" type="datetimeFigureOut">
              <a:rPr lang="en-US" smtClean="0"/>
              <a:pPr/>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‹N°›</a:t>
            </a:fld>
            <a:endParaRPr lang="en-US" dirty="0"/>
          </a:p>
        </p:txBody>
      </p:sp>
    </p:spTree>
    <p:extLst>
      <p:ext uri="{BB962C8B-B14F-4D97-AF65-F5344CB8AC3E}">
        <p14:creationId xmlns:p14="http://schemas.microsoft.com/office/powerpoint/2010/main" val="28440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nnes">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fr-FR"/>
              <a:t>Modifiez le style du titre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3" name="Date Placeholder 2"/>
          <p:cNvSpPr>
            <a:spLocks noGrp="1"/>
          </p:cNvSpPr>
          <p:nvPr>
            <p:ph type="dt" sz="half" idx="10"/>
          </p:nvPr>
        </p:nvSpPr>
        <p:spPr/>
        <p:txBody>
          <a:bodyPr/>
          <a:lstStyle/>
          <a:p>
            <a:fld id="{48A87A34-81AB-432B-8DAE-1953F412C126}" type="datetimeFigureOut">
              <a:rPr lang="en-US" smtClean="0"/>
              <a:pPr/>
              <a:t>11/8/21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‹N°›</a:t>
            </a:fld>
            <a:endParaRPr lang="en-US" dirty="0"/>
          </a:p>
        </p:txBody>
      </p:sp>
    </p:spTree>
    <p:extLst>
      <p:ext uri="{BB962C8B-B14F-4D97-AF65-F5344CB8AC3E}">
        <p14:creationId xmlns:p14="http://schemas.microsoft.com/office/powerpoint/2010/main" val="3663523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onnes d’image">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fr-FR"/>
              <a:t>Modifiez le style du titre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fr-FR"/>
              <a:t>Cliquez sur l'icône pour ajouter une image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fr-FR"/>
              <a:t>Cliquez sur l'icône pour ajouter une image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fr-FR"/>
              <a:t>Cliquez sur l'icône pour ajouter une image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3" name="Date Placeholder 2"/>
          <p:cNvSpPr>
            <a:spLocks noGrp="1"/>
          </p:cNvSpPr>
          <p:nvPr>
            <p:ph type="dt" sz="half" idx="10"/>
          </p:nvPr>
        </p:nvSpPr>
        <p:spPr/>
        <p:txBody>
          <a:bodyPr/>
          <a:lstStyle/>
          <a:p>
            <a:fld id="{48A87A34-81AB-432B-8DAE-1953F412C126}" type="datetimeFigureOut">
              <a:rPr lang="en-US" smtClean="0"/>
              <a:pPr/>
              <a:t>11/8/21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‹N°›</a:t>
            </a:fld>
            <a:endParaRPr lang="en-US" dirty="0"/>
          </a:p>
        </p:txBody>
      </p:sp>
    </p:spTree>
    <p:extLst>
      <p:ext uri="{BB962C8B-B14F-4D97-AF65-F5344CB8AC3E}">
        <p14:creationId xmlns:p14="http://schemas.microsoft.com/office/powerpoint/2010/main" val="2720913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ncho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15059852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fr-FR"/>
              <a:t>Modifiez le style du titre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‹N°›</a:t>
            </a:fld>
            <a:endParaRPr lang="en-US" dirty="0"/>
          </a:p>
        </p:txBody>
      </p:sp>
    </p:spTree>
    <p:extLst>
      <p:ext uri="{BB962C8B-B14F-4D97-AF65-F5344CB8AC3E}">
        <p14:creationId xmlns:p14="http://schemas.microsoft.com/office/powerpoint/2010/main" val="3261459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11/8/21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‹N°›</a:t>
            </a:fld>
            <a:endParaRPr lang="en-US" dirty="0"/>
          </a:p>
        </p:txBody>
      </p:sp>
    </p:spTree>
    <p:extLst>
      <p:ext uri="{BB962C8B-B14F-4D97-AF65-F5344CB8AC3E}">
        <p14:creationId xmlns:p14="http://schemas.microsoft.com/office/powerpoint/2010/main" val="699462570"/>
      </p:ext>
    </p:extLst>
  </p:cSld>
  <p:clrMap bg1="dk1" tx1="lt1" bg2="dk2" tx2="lt2" accent1="accent1" accent2="accent2" accent3="accent3" accent4="accent4" accent5="accent5" accent6="accent6" hlink="hlink" folHlink="folHlink"/>
  <p:sldLayoutIdLst>
    <p:sldLayoutId id="2147483892"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3" r:id="rId12"/>
    <p:sldLayoutId id="2147483904" r:id="rId13"/>
    <p:sldLayoutId id="2147483905" r:id="rId14"/>
    <p:sldLayoutId id="2147483906" r:id="rId15"/>
    <p:sldLayoutId id="2147483907" r:id="rId16"/>
    <p:sldLayoutId id="2147483908"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4.tiff"/><Relationship Id="rId1" Type="http://schemas.openxmlformats.org/officeDocument/2006/relationships/slideLayout" Target="../slideLayouts/slideLayout2.xml"/><Relationship Id="rId4" Type="http://schemas.openxmlformats.org/officeDocument/2006/relationships/image" Target="../media/image16.tiff"/></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image" Target="../media/image22.tiff"/><Relationship Id="rId1" Type="http://schemas.openxmlformats.org/officeDocument/2006/relationships/slideLayout" Target="../slideLayouts/slideLayout2.xml"/><Relationship Id="rId6" Type="http://schemas.openxmlformats.org/officeDocument/2006/relationships/image" Target="../media/image26.tiff"/><Relationship Id="rId5" Type="http://schemas.openxmlformats.org/officeDocument/2006/relationships/image" Target="../media/image25.tiff"/><Relationship Id="rId4" Type="http://schemas.openxmlformats.org/officeDocument/2006/relationships/image" Target="../media/image24.tiff"/></Relationships>
</file>

<file path=ppt/slides/_rels/slide22.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image" Target="../media/image30.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dis-blog.thalesgroup.com/identity-biometric-solutions/2021/06/18/what-is-digital-identity-and-why-is-it-important/" TargetMode="External"/><Relationship Id="rId13" Type="http://schemas.openxmlformats.org/officeDocument/2006/relationships/hyperlink" Target="https://www.leewayhertz.com/improve-communication-in-healthcare" TargetMode="External"/><Relationship Id="rId3" Type="http://schemas.openxmlformats.org/officeDocument/2006/relationships/hyperlink" Target="https://www.ncbi.nlm.nih.gov/pmc/articles/PMC7467120/" TargetMode="External"/><Relationship Id="rId7" Type="http://schemas.openxmlformats.org/officeDocument/2006/relationships/hyperlink" Target="https://www.rcn.org.uk/clinical-topics/ehealth/digital-skills/digital-skills-digital-identity" TargetMode="External"/><Relationship Id="rId12" Type="http://schemas.openxmlformats.org/officeDocument/2006/relationships/hyperlink" Target="https://www.acodis.io/blog/author/simon-lehmann" TargetMode="External"/><Relationship Id="rId2" Type="http://schemas.openxmlformats.org/officeDocument/2006/relationships/hyperlink" Target="https://www.nuffieldtrust.org.uk/research/the-impact-of-covid-19-on-the-use-of-digital-technology-in-the-nhs" TargetMode="External"/><Relationship Id="rId1" Type="http://schemas.openxmlformats.org/officeDocument/2006/relationships/slideLayout" Target="../slideLayouts/slideLayout2.xml"/><Relationship Id="rId6" Type="http://schemas.openxmlformats.org/officeDocument/2006/relationships/hyperlink" Target="https://www.indeed.com/career-advice/resumes-cover-letters/technical-skills" TargetMode="External"/><Relationship Id="rId11" Type="http://schemas.openxmlformats.org/officeDocument/2006/relationships/hyperlink" Target="https://digitalcapabilitytoolkit.wp.derby.ac.uk/introduction-communication-collaboration-participation/" TargetMode="External"/><Relationship Id="rId5" Type="http://schemas.openxmlformats.org/officeDocument/2006/relationships/hyperlink" Target="https://www.learnupon.com/blog/technical-skills-training/" TargetMode="External"/><Relationship Id="rId10" Type="http://schemas.openxmlformats.org/officeDocument/2006/relationships/hyperlink" Target="https://journals.sagepub.com/doi/full/10.1177/1751143720966280" TargetMode="External"/><Relationship Id="rId4" Type="http://schemas.openxmlformats.org/officeDocument/2006/relationships/hyperlink" Target="https://www.brookings.edu/research/social-and-economic-impact-of-covid-19/" TargetMode="External"/><Relationship Id="rId9" Type="http://schemas.openxmlformats.org/officeDocument/2006/relationships/hyperlink" Target="https://revelation.agency/improving-digital-literacy-in-hospitals/" TargetMode="External"/><Relationship Id="rId14" Type="http://schemas.openxmlformats.org/officeDocument/2006/relationships/hyperlink" Target="https://www.medicalnewstoday.com/articles/2565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82A98-F839-425C-A167-44A24F2D7829}"/>
              </a:ext>
            </a:extLst>
          </p:cNvPr>
          <p:cNvSpPr>
            <a:spLocks noGrp="1"/>
          </p:cNvSpPr>
          <p:nvPr>
            <p:ph type="ctrTitle"/>
          </p:nvPr>
        </p:nvSpPr>
        <p:spPr/>
        <p:txBody>
          <a:bodyPr>
            <a:normAutofit/>
          </a:bodyPr>
          <a:lstStyle/>
          <a:p>
            <a:pPr algn="ctr"/>
            <a:r>
              <a:rPr lang="en-GB" dirty="0">
                <a:solidFill>
                  <a:schemeClr val="bg1"/>
                </a:solidFill>
                <a:latin typeface="Baskerville" panose="02020502070401020303" pitchFamily="18" charset="0"/>
                <a:ea typeface="Baskerville" panose="02020502070401020303" pitchFamily="18" charset="0"/>
              </a:rPr>
              <a:t>Assessment 1 group presentation</a:t>
            </a:r>
            <a:br>
              <a:rPr lang="en-GB" dirty="0">
                <a:solidFill>
                  <a:schemeClr val="bg1"/>
                </a:solidFill>
                <a:latin typeface="Baskerville" panose="02020502070401020303" pitchFamily="18" charset="0"/>
                <a:ea typeface="Baskerville" panose="02020502070401020303" pitchFamily="18" charset="0"/>
              </a:rPr>
            </a:br>
            <a:r>
              <a:rPr lang="en-GB" dirty="0">
                <a:solidFill>
                  <a:schemeClr val="bg1"/>
                </a:solidFill>
                <a:latin typeface="Baskerville" panose="02020502070401020303" pitchFamily="18" charset="0"/>
                <a:ea typeface="Baskerville" panose="02020502070401020303" pitchFamily="18" charset="0"/>
              </a:rPr>
              <a:t>[BMSW4003]</a:t>
            </a:r>
          </a:p>
        </p:txBody>
      </p:sp>
      <p:sp>
        <p:nvSpPr>
          <p:cNvPr id="3" name="Subtitle 2">
            <a:extLst>
              <a:ext uri="{FF2B5EF4-FFF2-40B4-BE49-F238E27FC236}">
                <a16:creationId xmlns:a16="http://schemas.microsoft.com/office/drawing/2014/main" id="{987633C5-FF4D-4639-A589-0292BA3119D1}"/>
              </a:ext>
            </a:extLst>
          </p:cNvPr>
          <p:cNvSpPr>
            <a:spLocks noGrp="1"/>
          </p:cNvSpPr>
          <p:nvPr>
            <p:ph type="subTitle" idx="1"/>
          </p:nvPr>
        </p:nvSpPr>
        <p:spPr/>
        <p:txBody>
          <a:bodyPr>
            <a:noAutofit/>
          </a:bodyPr>
          <a:lstStyle/>
          <a:p>
            <a:r>
              <a:rPr lang="en-GB" dirty="0">
                <a:solidFill>
                  <a:schemeClr val="bg1"/>
                </a:solidFill>
              </a:rPr>
              <a:t>Sophia Acheampong SARPONG 2030974</a:t>
            </a:r>
          </a:p>
          <a:p>
            <a:r>
              <a:rPr lang="en-GB" dirty="0">
                <a:solidFill>
                  <a:schemeClr val="bg1"/>
                </a:solidFill>
              </a:rPr>
              <a:t>PRECIOUS OMOROTIOWAN 2030735</a:t>
            </a:r>
          </a:p>
          <a:p>
            <a:r>
              <a:rPr lang="en-GB" dirty="0">
                <a:solidFill>
                  <a:schemeClr val="bg1"/>
                </a:solidFill>
              </a:rPr>
              <a:t>MARY </a:t>
            </a:r>
            <a:r>
              <a:rPr lang="en-GB" dirty="0" err="1">
                <a:solidFill>
                  <a:schemeClr val="bg1"/>
                </a:solidFill>
              </a:rPr>
              <a:t>Ngozichukwuka</a:t>
            </a:r>
            <a:r>
              <a:rPr lang="en-GB" dirty="0">
                <a:solidFill>
                  <a:schemeClr val="bg1"/>
                </a:solidFill>
              </a:rPr>
              <a:t> Joseph-Mang 2030737</a:t>
            </a:r>
          </a:p>
          <a:p>
            <a:r>
              <a:rPr lang="en-GB" dirty="0">
                <a:solidFill>
                  <a:schemeClr val="bg1"/>
                </a:solidFill>
              </a:rPr>
              <a:t>SHUMIRAY CONSTANCE MUREGI 2109220</a:t>
            </a:r>
          </a:p>
          <a:p>
            <a:r>
              <a:rPr lang="en-GB" dirty="0">
                <a:solidFill>
                  <a:schemeClr val="bg1"/>
                </a:solidFill>
              </a:rPr>
              <a:t>Elijah Ogunleye – 2108318</a:t>
            </a:r>
          </a:p>
          <a:p>
            <a:pPr algn="r"/>
            <a:r>
              <a:rPr lang="en-GB" dirty="0"/>
              <a:t>Lecturer – terry </a:t>
            </a:r>
            <a:r>
              <a:rPr lang="en-GB" dirty="0" err="1"/>
              <a:t>walcott</a:t>
            </a:r>
            <a:endParaRPr lang="en-GB" dirty="0"/>
          </a:p>
        </p:txBody>
      </p:sp>
    </p:spTree>
    <p:extLst>
      <p:ext uri="{BB962C8B-B14F-4D97-AF65-F5344CB8AC3E}">
        <p14:creationId xmlns:p14="http://schemas.microsoft.com/office/powerpoint/2010/main" val="2278527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oneTexte 3">
            <a:extLst>
              <a:ext uri="{FF2B5EF4-FFF2-40B4-BE49-F238E27FC236}">
                <a16:creationId xmlns:a16="http://schemas.microsoft.com/office/drawing/2014/main" id="{C261B58C-AA8B-9742-8130-A9E644F48DBF}"/>
              </a:ext>
            </a:extLst>
          </p:cNvPr>
          <p:cNvSpPr txBox="1"/>
          <p:nvPr/>
        </p:nvSpPr>
        <p:spPr>
          <a:xfrm>
            <a:off x="1621161" y="0"/>
            <a:ext cx="8164094" cy="1323439"/>
          </a:xfrm>
          <a:prstGeom prst="rect">
            <a:avLst/>
          </a:prstGeom>
          <a:noFill/>
        </p:spPr>
        <p:txBody>
          <a:bodyPr wrap="none" rtlCol="0">
            <a:spAutoFit/>
          </a:bodyPr>
          <a:lstStyle/>
          <a:p>
            <a:pPr algn="ctr"/>
            <a:r>
              <a:rPr lang="en-GB" sz="4000" b="1" i="1" dirty="0">
                <a:solidFill>
                  <a:schemeClr val="bg1"/>
                </a:solidFill>
                <a:latin typeface="Baskerville" panose="02020502070401020303" pitchFamily="18" charset="0"/>
                <a:ea typeface="Baskerville" panose="02020502070401020303" pitchFamily="18" charset="0"/>
              </a:rPr>
              <a:t>“The use of technology in Health </a:t>
            </a:r>
          </a:p>
          <a:p>
            <a:pPr algn="ctr"/>
            <a:r>
              <a:rPr lang="en-GB" sz="4000" b="1" i="1" dirty="0">
                <a:solidFill>
                  <a:schemeClr val="bg1"/>
                </a:solidFill>
                <a:latin typeface="Baskerville" panose="02020502070401020303" pitchFamily="18" charset="0"/>
                <a:ea typeface="Baskerville" panose="02020502070401020303" pitchFamily="18" charset="0"/>
              </a:rPr>
              <a:t>and Social care”</a:t>
            </a:r>
          </a:p>
        </p:txBody>
      </p:sp>
      <p:pic>
        <p:nvPicPr>
          <p:cNvPr id="1026" name="Picture 2" descr="E-santé: la technologie au service de la santé - DreaminzZz">
            <a:extLst>
              <a:ext uri="{FF2B5EF4-FFF2-40B4-BE49-F238E27FC236}">
                <a16:creationId xmlns:a16="http://schemas.microsoft.com/office/drawing/2014/main" id="{1108D760-FBDB-F846-8C52-30CFF34835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663" y="2483248"/>
            <a:ext cx="4148469" cy="276564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santé: la technologie au service de la santé - DreaminzZz">
            <a:extLst>
              <a:ext uri="{FF2B5EF4-FFF2-40B4-BE49-F238E27FC236}">
                <a16:creationId xmlns:a16="http://schemas.microsoft.com/office/drawing/2014/main" id="{ADE5F93F-C46D-E843-8CFF-ECF9CD3221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3509" y="2483248"/>
            <a:ext cx="5016828" cy="2765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826192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mage 8">
            <a:extLst>
              <a:ext uri="{FF2B5EF4-FFF2-40B4-BE49-F238E27FC236}">
                <a16:creationId xmlns:a16="http://schemas.microsoft.com/office/drawing/2014/main" id="{EAE90332-0151-F54D-9A2D-EDBC13CE4D8B}"/>
              </a:ext>
            </a:extLst>
          </p:cNvPr>
          <p:cNvPicPr>
            <a:picLocks noChangeAspect="1"/>
          </p:cNvPicPr>
          <p:nvPr/>
        </p:nvPicPr>
        <p:blipFill>
          <a:blip r:embed="rId2"/>
          <a:stretch>
            <a:fillRect/>
          </a:stretch>
        </p:blipFill>
        <p:spPr>
          <a:xfrm>
            <a:off x="0" y="0"/>
            <a:ext cx="12192000" cy="6858000"/>
          </a:xfrm>
          <a:prstGeom prst="rect">
            <a:avLst/>
          </a:prstGeom>
        </p:spPr>
      </p:pic>
      <p:sp>
        <p:nvSpPr>
          <p:cNvPr id="2" name="Titre 1">
            <a:extLst>
              <a:ext uri="{FF2B5EF4-FFF2-40B4-BE49-F238E27FC236}">
                <a16:creationId xmlns:a16="http://schemas.microsoft.com/office/drawing/2014/main" id="{850BDC84-8B84-B945-AFA9-3930C1499BC6}"/>
              </a:ext>
            </a:extLst>
          </p:cNvPr>
          <p:cNvSpPr>
            <a:spLocks noGrp="1"/>
          </p:cNvSpPr>
          <p:nvPr>
            <p:ph type="title"/>
          </p:nvPr>
        </p:nvSpPr>
        <p:spPr>
          <a:xfrm>
            <a:off x="1141413" y="0"/>
            <a:ext cx="9905998" cy="1151906"/>
          </a:xfrm>
        </p:spPr>
        <p:txBody>
          <a:bodyPr/>
          <a:lstStyle/>
          <a:p>
            <a:pPr algn="ctr"/>
            <a:r>
              <a:rPr lang="en-GB" dirty="0">
                <a:solidFill>
                  <a:schemeClr val="bg1"/>
                </a:solidFill>
                <a:latin typeface="Baskerville" panose="02020502070401020303" pitchFamily="18" charset="0"/>
                <a:ea typeface="Baskerville" panose="02020502070401020303" pitchFamily="18" charset="0"/>
              </a:rPr>
              <a:t>Summary:</a:t>
            </a:r>
            <a:r>
              <a:rPr lang="en-GB" dirty="0">
                <a:latin typeface="Baskerville" panose="02020502070401020303" pitchFamily="18" charset="0"/>
                <a:ea typeface="Baskerville" panose="02020502070401020303" pitchFamily="18" charset="0"/>
              </a:rPr>
              <a:t> </a:t>
            </a:r>
          </a:p>
        </p:txBody>
      </p:sp>
      <p:sp>
        <p:nvSpPr>
          <p:cNvPr id="3" name="Espace réservé du contenu 2">
            <a:extLst>
              <a:ext uri="{FF2B5EF4-FFF2-40B4-BE49-F238E27FC236}">
                <a16:creationId xmlns:a16="http://schemas.microsoft.com/office/drawing/2014/main" id="{E82BE5CC-952D-B543-B7B4-313C1BBF7514}"/>
              </a:ext>
            </a:extLst>
          </p:cNvPr>
          <p:cNvSpPr>
            <a:spLocks noGrp="1"/>
          </p:cNvSpPr>
          <p:nvPr>
            <p:ph idx="1"/>
          </p:nvPr>
        </p:nvSpPr>
        <p:spPr>
          <a:xfrm>
            <a:off x="130629" y="1658143"/>
            <a:ext cx="9905999" cy="3541714"/>
          </a:xfrm>
        </p:spPr>
        <p:txBody>
          <a:bodyPr>
            <a:normAutofit fontScale="85000" lnSpcReduction="10000"/>
          </a:bodyPr>
          <a:lstStyle/>
          <a:p>
            <a:r>
              <a:rPr lang="en-GB" b="1" dirty="0">
                <a:solidFill>
                  <a:schemeClr val="bg1"/>
                </a:solidFill>
                <a:latin typeface="Baskerville" panose="02020502070401020303" pitchFamily="18" charset="0"/>
                <a:ea typeface="Baskerville" panose="02020502070401020303" pitchFamily="18" charset="0"/>
              </a:rPr>
              <a:t>1) The use of contemporary technology in healthcare </a:t>
            </a:r>
          </a:p>
          <a:p>
            <a:r>
              <a:rPr lang="en-GB" b="1" dirty="0">
                <a:solidFill>
                  <a:schemeClr val="bg1"/>
                </a:solidFill>
                <a:latin typeface="Baskerville" panose="02020502070401020303" pitchFamily="18" charset="0"/>
                <a:ea typeface="Baskerville" panose="02020502070401020303" pitchFamily="18" charset="0"/>
              </a:rPr>
              <a:t>2) The use of technology during Covid 19</a:t>
            </a:r>
          </a:p>
          <a:p>
            <a:r>
              <a:rPr lang="en-GB" b="1" dirty="0">
                <a:solidFill>
                  <a:schemeClr val="bg1"/>
                </a:solidFill>
                <a:latin typeface="Baskerville" panose="02020502070401020303" pitchFamily="18" charset="0"/>
                <a:ea typeface="Baskerville" panose="02020502070401020303" pitchFamily="18" charset="0"/>
              </a:rPr>
              <a:t>3) The use of digital communication, collaboration, and participation in covid 19</a:t>
            </a:r>
          </a:p>
          <a:p>
            <a:r>
              <a:rPr lang="en-GB" b="1" dirty="0">
                <a:solidFill>
                  <a:schemeClr val="bg1"/>
                </a:solidFill>
                <a:latin typeface="Baskerville" panose="02020502070401020303" pitchFamily="18" charset="0"/>
                <a:ea typeface="Baskerville" panose="02020502070401020303" pitchFamily="18" charset="0"/>
              </a:rPr>
              <a:t>4) Digital identity, well – being, and safety.</a:t>
            </a:r>
          </a:p>
          <a:p>
            <a:r>
              <a:rPr lang="en-GB" b="1" dirty="0">
                <a:solidFill>
                  <a:schemeClr val="bg1"/>
                </a:solidFill>
                <a:latin typeface="Baskerville" panose="02020502070401020303" pitchFamily="18" charset="0"/>
                <a:ea typeface="Baskerville" panose="02020502070401020303" pitchFamily="18" charset="0"/>
              </a:rPr>
              <a:t>5) The use of digital literacy for employee well-being and their professional career development ( Teaching, e-learning, and self-development)</a:t>
            </a:r>
          </a:p>
          <a:p>
            <a:r>
              <a:rPr lang="en-GB" b="1" dirty="0">
                <a:solidFill>
                  <a:schemeClr val="bg1"/>
                </a:solidFill>
                <a:latin typeface="Baskerville" panose="02020502070401020303" pitchFamily="18" charset="0"/>
                <a:ea typeface="Baskerville" panose="02020502070401020303" pitchFamily="18" charset="0"/>
              </a:rPr>
              <a:t>6) The relevance of technical proficiency for data and information handling</a:t>
            </a:r>
            <a:r>
              <a:rPr lang="en-GB" dirty="0">
                <a:solidFill>
                  <a:schemeClr val="bg1"/>
                </a:solidFill>
                <a:latin typeface="Baskerville" panose="02020502070401020303" pitchFamily="18" charset="0"/>
                <a:ea typeface="Baskerville" panose="02020502070401020303" pitchFamily="18" charset="0"/>
              </a:rPr>
              <a:t>.</a:t>
            </a:r>
          </a:p>
        </p:txBody>
      </p:sp>
    </p:spTree>
    <p:extLst>
      <p:ext uri="{BB962C8B-B14F-4D97-AF65-F5344CB8AC3E}">
        <p14:creationId xmlns:p14="http://schemas.microsoft.com/office/powerpoint/2010/main" val="33041155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D678-47D6-4470-9BEE-0F6462334548}"/>
              </a:ext>
            </a:extLst>
          </p:cNvPr>
          <p:cNvSpPr>
            <a:spLocks noGrp="1"/>
          </p:cNvSpPr>
          <p:nvPr>
            <p:ph type="title"/>
          </p:nvPr>
        </p:nvSpPr>
        <p:spPr/>
        <p:txBody>
          <a:bodyPr/>
          <a:lstStyle/>
          <a:p>
            <a:pPr algn="ctr"/>
            <a:r>
              <a:rPr lang="en-GB" dirty="0">
                <a:solidFill>
                  <a:schemeClr val="bg1"/>
                </a:solidFill>
                <a:latin typeface="Baskerville" panose="02020502070401020303" pitchFamily="18" charset="0"/>
                <a:ea typeface="Baskerville" panose="02020502070401020303" pitchFamily="18" charset="0"/>
              </a:rPr>
              <a:t>“The use of contemporary technology in health care“</a:t>
            </a:r>
          </a:p>
        </p:txBody>
      </p:sp>
      <p:sp>
        <p:nvSpPr>
          <p:cNvPr id="3" name="Content Placeholder 2">
            <a:extLst>
              <a:ext uri="{FF2B5EF4-FFF2-40B4-BE49-F238E27FC236}">
                <a16:creationId xmlns:a16="http://schemas.microsoft.com/office/drawing/2014/main" id="{8CA1683B-1B54-4213-A8BE-07E1710514D1}"/>
              </a:ext>
            </a:extLst>
          </p:cNvPr>
          <p:cNvSpPr>
            <a:spLocks noGrp="1"/>
          </p:cNvSpPr>
          <p:nvPr>
            <p:ph idx="1"/>
          </p:nvPr>
        </p:nvSpPr>
        <p:spPr/>
        <p:txBody>
          <a:bodyPr>
            <a:normAutofit fontScale="92500"/>
          </a:bodyPr>
          <a:lstStyle/>
          <a:p>
            <a:pPr marL="0" indent="0">
              <a:buNone/>
            </a:pPr>
            <a:r>
              <a:rPr lang="en-GB" dirty="0">
                <a:solidFill>
                  <a:schemeClr val="bg1"/>
                </a:solidFill>
                <a:latin typeface="Baskerville" panose="02020502070401020303" pitchFamily="18" charset="0"/>
                <a:ea typeface="Baskerville" panose="02020502070401020303" pitchFamily="18" charset="0"/>
              </a:rPr>
              <a:t>What is contemporary technology?</a:t>
            </a:r>
          </a:p>
          <a:p>
            <a:pPr marL="0" indent="0">
              <a:buNone/>
            </a:pPr>
            <a:endParaRPr lang="en-GB" dirty="0">
              <a:solidFill>
                <a:schemeClr val="bg1"/>
              </a:solidFill>
              <a:latin typeface="Baskerville" panose="02020502070401020303" pitchFamily="18" charset="0"/>
              <a:ea typeface="Baskerville" panose="02020502070401020303" pitchFamily="18" charset="0"/>
            </a:endParaRPr>
          </a:p>
          <a:p>
            <a:pPr marL="0" indent="0" algn="ctr">
              <a:buNone/>
            </a:pPr>
            <a:r>
              <a:rPr lang="en-GB" dirty="0">
                <a:solidFill>
                  <a:schemeClr val="bg1"/>
                </a:solidFill>
                <a:latin typeface="Baskerville" panose="02020502070401020303" pitchFamily="18" charset="0"/>
                <a:ea typeface="Baskerville" panose="02020502070401020303" pitchFamily="18" charset="0"/>
              </a:rPr>
              <a:t>The meaning of contemporary technology refers to how technology has changed the world, and become an essential resource in modern times. An example of this would be how the world communicates with friends and family. in the past this would be done via letters or a face to face conversation. This limits the amount of time spent communicating however, in the modern era communicating can be done at anytime and anywhere through a smartphone.</a:t>
            </a:r>
          </a:p>
        </p:txBody>
      </p:sp>
      <p:sp>
        <p:nvSpPr>
          <p:cNvPr id="4" name="ZoneTexte 3">
            <a:extLst>
              <a:ext uri="{FF2B5EF4-FFF2-40B4-BE49-F238E27FC236}">
                <a16:creationId xmlns:a16="http://schemas.microsoft.com/office/drawing/2014/main" id="{BC14869A-6904-3E4A-9379-763DA21F8CF4}"/>
              </a:ext>
            </a:extLst>
          </p:cNvPr>
          <p:cNvSpPr txBox="1"/>
          <p:nvPr/>
        </p:nvSpPr>
        <p:spPr>
          <a:xfrm>
            <a:off x="2006930" y="6115792"/>
            <a:ext cx="667170" cy="369332"/>
          </a:xfrm>
          <a:prstGeom prst="rect">
            <a:avLst/>
          </a:prstGeom>
          <a:noFill/>
        </p:spPr>
        <p:txBody>
          <a:bodyPr wrap="none" rtlCol="0">
            <a:spAutoFit/>
          </a:bodyPr>
          <a:lstStyle/>
          <a:p>
            <a:r>
              <a:rPr lang="en-GB" dirty="0"/>
              <a:t>Elijah</a:t>
            </a:r>
          </a:p>
        </p:txBody>
      </p:sp>
    </p:spTree>
    <p:extLst>
      <p:ext uri="{BB962C8B-B14F-4D97-AF65-F5344CB8AC3E}">
        <p14:creationId xmlns:p14="http://schemas.microsoft.com/office/powerpoint/2010/main" val="2861791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C976-A005-4E9A-8BAF-22E59D1EFF4D}"/>
              </a:ext>
            </a:extLst>
          </p:cNvPr>
          <p:cNvSpPr>
            <a:spLocks noGrp="1"/>
          </p:cNvSpPr>
          <p:nvPr>
            <p:ph type="title"/>
          </p:nvPr>
        </p:nvSpPr>
        <p:spPr/>
        <p:txBody>
          <a:bodyPr/>
          <a:lstStyle/>
          <a:p>
            <a:pPr algn="ctr"/>
            <a:r>
              <a:rPr lang="en-GB" dirty="0">
                <a:solidFill>
                  <a:schemeClr val="bg1"/>
                </a:solidFill>
                <a:latin typeface="Baskerville" panose="02020502070401020303" pitchFamily="18" charset="0"/>
                <a:ea typeface="Baskerville" panose="02020502070401020303" pitchFamily="18" charset="0"/>
              </a:rPr>
              <a:t>“The uses of contemporary technology in health care”</a:t>
            </a:r>
          </a:p>
        </p:txBody>
      </p:sp>
      <p:sp>
        <p:nvSpPr>
          <p:cNvPr id="3" name="Content Placeholder 2">
            <a:extLst>
              <a:ext uri="{FF2B5EF4-FFF2-40B4-BE49-F238E27FC236}">
                <a16:creationId xmlns:a16="http://schemas.microsoft.com/office/drawing/2014/main" id="{ADBAAE52-E8F3-481A-8D7A-974C87BD73F3}"/>
              </a:ext>
            </a:extLst>
          </p:cNvPr>
          <p:cNvSpPr>
            <a:spLocks noGrp="1"/>
          </p:cNvSpPr>
          <p:nvPr>
            <p:ph idx="1"/>
          </p:nvPr>
        </p:nvSpPr>
        <p:spPr/>
        <p:txBody>
          <a:bodyPr>
            <a:normAutofit fontScale="85000" lnSpcReduction="10000"/>
          </a:bodyPr>
          <a:lstStyle/>
          <a:p>
            <a:pPr marL="0" indent="0">
              <a:buNone/>
            </a:pPr>
            <a:r>
              <a:rPr lang="en-GB" dirty="0">
                <a:solidFill>
                  <a:schemeClr val="bg1"/>
                </a:solidFill>
                <a:latin typeface="Baskerville" panose="02020502070401020303" pitchFamily="18" charset="0"/>
                <a:ea typeface="Baskerville" panose="02020502070401020303" pitchFamily="18" charset="0"/>
              </a:rPr>
              <a:t>More examples of contemporary technology:</a:t>
            </a:r>
          </a:p>
          <a:p>
            <a:endParaRPr lang="en-GB" dirty="0">
              <a:solidFill>
                <a:schemeClr val="bg1"/>
              </a:solidFill>
              <a:latin typeface="Baskerville" panose="02020502070401020303" pitchFamily="18" charset="0"/>
              <a:ea typeface="Baskerville" panose="02020502070401020303" pitchFamily="18" charset="0"/>
            </a:endParaRPr>
          </a:p>
          <a:p>
            <a:r>
              <a:rPr lang="en-GB" dirty="0">
                <a:solidFill>
                  <a:schemeClr val="bg1"/>
                </a:solidFill>
                <a:latin typeface="Baskerville" panose="02020502070401020303" pitchFamily="18" charset="0"/>
                <a:ea typeface="Baskerville" panose="02020502070401020303" pitchFamily="18" charset="0"/>
              </a:rPr>
              <a:t>Television, primarily used for entertainment; allowing you access to multiple channels. Some televisions are also updated to have entertainment apps installed such as Netflix, YouTube etc. however the entertainment in past was not as diverse being limited to things such as a radio or the newspaper.</a:t>
            </a:r>
          </a:p>
          <a:p>
            <a:r>
              <a:rPr lang="en-GB" dirty="0">
                <a:solidFill>
                  <a:schemeClr val="bg1"/>
                </a:solidFill>
                <a:latin typeface="Baskerville" panose="02020502070401020303" pitchFamily="18" charset="0"/>
                <a:ea typeface="Baskerville" panose="02020502070401020303" pitchFamily="18" charset="0"/>
              </a:rPr>
              <a:t>Another example would be how we spend our money. In the past this was done by just using cash, on the other hand in the modern era spending money would be done via, credit/debit card, contactless, internet, with also the option to still use cash.</a:t>
            </a:r>
          </a:p>
          <a:p>
            <a:endParaRPr lang="en-GB" dirty="0"/>
          </a:p>
        </p:txBody>
      </p:sp>
      <p:sp>
        <p:nvSpPr>
          <p:cNvPr id="5" name="ZoneTexte 4">
            <a:extLst>
              <a:ext uri="{FF2B5EF4-FFF2-40B4-BE49-F238E27FC236}">
                <a16:creationId xmlns:a16="http://schemas.microsoft.com/office/drawing/2014/main" id="{896B3480-5656-B24F-8E1B-67B549AB7C5E}"/>
              </a:ext>
            </a:extLst>
          </p:cNvPr>
          <p:cNvSpPr txBox="1"/>
          <p:nvPr/>
        </p:nvSpPr>
        <p:spPr>
          <a:xfrm>
            <a:off x="1520042" y="6329548"/>
            <a:ext cx="667170" cy="369332"/>
          </a:xfrm>
          <a:prstGeom prst="rect">
            <a:avLst/>
          </a:prstGeom>
          <a:noFill/>
        </p:spPr>
        <p:txBody>
          <a:bodyPr wrap="none" rtlCol="0">
            <a:spAutoFit/>
          </a:bodyPr>
          <a:lstStyle/>
          <a:p>
            <a:r>
              <a:rPr lang="en-GB" dirty="0"/>
              <a:t>Elijah</a:t>
            </a:r>
          </a:p>
        </p:txBody>
      </p:sp>
    </p:spTree>
    <p:extLst>
      <p:ext uri="{BB962C8B-B14F-4D97-AF65-F5344CB8AC3E}">
        <p14:creationId xmlns:p14="http://schemas.microsoft.com/office/powerpoint/2010/main" val="2686730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910C0-6A31-4DD6-BD15-6F3A8367B45F}"/>
              </a:ext>
            </a:extLst>
          </p:cNvPr>
          <p:cNvSpPr>
            <a:spLocks noGrp="1"/>
          </p:cNvSpPr>
          <p:nvPr>
            <p:ph type="title"/>
          </p:nvPr>
        </p:nvSpPr>
        <p:spPr/>
        <p:txBody>
          <a:bodyPr>
            <a:normAutofit fontScale="90000"/>
          </a:bodyPr>
          <a:lstStyle/>
          <a:p>
            <a:pPr algn="ctr"/>
            <a:r>
              <a:rPr lang="en-GB" dirty="0">
                <a:solidFill>
                  <a:schemeClr val="bg1"/>
                </a:solidFill>
                <a:latin typeface="Baskerville" panose="02020502070401020303" pitchFamily="18" charset="0"/>
                <a:ea typeface="Baskerville" panose="02020502070401020303" pitchFamily="18" charset="0"/>
              </a:rPr>
              <a:t>“Uses of contemporary technology in health care: documenting information.”</a:t>
            </a:r>
          </a:p>
        </p:txBody>
      </p:sp>
      <p:sp>
        <p:nvSpPr>
          <p:cNvPr id="3" name="Content Placeholder 2">
            <a:extLst>
              <a:ext uri="{FF2B5EF4-FFF2-40B4-BE49-F238E27FC236}">
                <a16:creationId xmlns:a16="http://schemas.microsoft.com/office/drawing/2014/main" id="{7FFDB28A-78DB-4902-A2CC-A69223F550A4}"/>
              </a:ext>
            </a:extLst>
          </p:cNvPr>
          <p:cNvSpPr>
            <a:spLocks noGrp="1"/>
          </p:cNvSpPr>
          <p:nvPr>
            <p:ph idx="1"/>
          </p:nvPr>
        </p:nvSpPr>
        <p:spPr/>
        <p:txBody>
          <a:bodyPr>
            <a:normAutofit fontScale="85000" lnSpcReduction="20000"/>
          </a:bodyPr>
          <a:lstStyle/>
          <a:p>
            <a:pPr marL="0" indent="0" algn="ctr">
              <a:buNone/>
            </a:pPr>
            <a:r>
              <a:rPr lang="en-GB" dirty="0">
                <a:solidFill>
                  <a:schemeClr val="bg1"/>
                </a:solidFill>
                <a:latin typeface="Baskerville" panose="02020502070401020303" pitchFamily="18" charset="0"/>
                <a:ea typeface="Baskerville" panose="02020502070401020303" pitchFamily="18" charset="0"/>
              </a:rPr>
              <a:t> In the healthcare industry, patients would have their information on a computer. In the past, information would have been stored using pen and paper. This is insufficient due to the amount of space needed to write and save all of the patients documents. however, Storing patients information on a computer has many benefits that comes with it. </a:t>
            </a:r>
          </a:p>
          <a:p>
            <a:pPr marL="0" indent="0" algn="ctr">
              <a:buNone/>
            </a:pPr>
            <a:r>
              <a:rPr lang="en-GB" dirty="0">
                <a:solidFill>
                  <a:schemeClr val="bg1"/>
                </a:solidFill>
                <a:latin typeface="Baskerville" panose="02020502070401020303" pitchFamily="18" charset="0"/>
                <a:ea typeface="Baskerville" panose="02020502070401020303" pitchFamily="18" charset="0"/>
              </a:rPr>
              <a:t>Computers saves space by allowing patients information to be uploaded into files where thousands can be stored, increasing room availability for patients. Computers also have security for patients files; this is done by cloud storage, where information can be backed up in case of an emergency.  pen and paper would take a lot of space, reducing the amount room available to patients</a:t>
            </a:r>
            <a:br>
              <a:rPr lang="en-GB" dirty="0">
                <a:solidFill>
                  <a:schemeClr val="bg1"/>
                </a:solidFill>
                <a:latin typeface="Baskerville" panose="02020502070401020303" pitchFamily="18" charset="0"/>
                <a:ea typeface="Baskerville" panose="02020502070401020303" pitchFamily="18" charset="0"/>
              </a:rPr>
            </a:br>
            <a:endParaRPr lang="en-GB" dirty="0">
              <a:solidFill>
                <a:schemeClr val="bg1"/>
              </a:solidFill>
              <a:latin typeface="Baskerville" panose="02020502070401020303" pitchFamily="18" charset="0"/>
              <a:ea typeface="Baskerville" panose="02020502070401020303" pitchFamily="18" charset="0"/>
            </a:endParaRPr>
          </a:p>
        </p:txBody>
      </p:sp>
      <p:sp>
        <p:nvSpPr>
          <p:cNvPr id="4" name="ZoneTexte 3">
            <a:extLst>
              <a:ext uri="{FF2B5EF4-FFF2-40B4-BE49-F238E27FC236}">
                <a16:creationId xmlns:a16="http://schemas.microsoft.com/office/drawing/2014/main" id="{9B937D94-A1CF-2848-862E-44256599F56F}"/>
              </a:ext>
            </a:extLst>
          </p:cNvPr>
          <p:cNvSpPr txBox="1"/>
          <p:nvPr/>
        </p:nvSpPr>
        <p:spPr>
          <a:xfrm>
            <a:off x="1484416" y="6127668"/>
            <a:ext cx="667170" cy="369332"/>
          </a:xfrm>
          <a:prstGeom prst="rect">
            <a:avLst/>
          </a:prstGeom>
          <a:noFill/>
        </p:spPr>
        <p:txBody>
          <a:bodyPr wrap="none" rtlCol="0">
            <a:spAutoFit/>
          </a:bodyPr>
          <a:lstStyle/>
          <a:p>
            <a:r>
              <a:rPr lang="en-GB" dirty="0"/>
              <a:t>Elijah</a:t>
            </a:r>
          </a:p>
        </p:txBody>
      </p:sp>
    </p:spTree>
    <p:extLst>
      <p:ext uri="{BB962C8B-B14F-4D97-AF65-F5344CB8AC3E}">
        <p14:creationId xmlns:p14="http://schemas.microsoft.com/office/powerpoint/2010/main" val="3934858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30095-E8F8-4FA5-A82E-98BF0D8EE08D}"/>
              </a:ext>
            </a:extLst>
          </p:cNvPr>
          <p:cNvSpPr>
            <a:spLocks noGrp="1"/>
          </p:cNvSpPr>
          <p:nvPr>
            <p:ph type="title"/>
          </p:nvPr>
        </p:nvSpPr>
        <p:spPr/>
        <p:txBody>
          <a:bodyPr>
            <a:normAutofit fontScale="90000"/>
          </a:bodyPr>
          <a:lstStyle/>
          <a:p>
            <a:pPr algn="ctr"/>
            <a:r>
              <a:rPr lang="en-GB" dirty="0">
                <a:solidFill>
                  <a:schemeClr val="bg1"/>
                </a:solidFill>
                <a:latin typeface="Baskerville" panose="02020502070401020303" pitchFamily="18" charset="0"/>
                <a:ea typeface="Baskerville" panose="02020502070401020303" pitchFamily="18" charset="0"/>
              </a:rPr>
              <a:t>“Uses of contemporary technology in health care: documenting information.”</a:t>
            </a:r>
            <a:br>
              <a:rPr lang="en-GB" dirty="0">
                <a:solidFill>
                  <a:schemeClr val="bg1"/>
                </a:solidFill>
                <a:latin typeface="Baskerville" panose="02020502070401020303" pitchFamily="18" charset="0"/>
                <a:ea typeface="Baskerville" panose="02020502070401020303" pitchFamily="18" charset="0"/>
              </a:rPr>
            </a:br>
            <a:endParaRPr lang="en-GB" dirty="0">
              <a:solidFill>
                <a:schemeClr val="bg1"/>
              </a:solidFill>
              <a:latin typeface="Baskerville" panose="02020502070401020303" pitchFamily="18" charset="0"/>
              <a:ea typeface="Baskerville" panose="02020502070401020303" pitchFamily="18" charset="0"/>
            </a:endParaRPr>
          </a:p>
        </p:txBody>
      </p:sp>
      <p:sp>
        <p:nvSpPr>
          <p:cNvPr id="3" name="Content Placeholder 2">
            <a:extLst>
              <a:ext uri="{FF2B5EF4-FFF2-40B4-BE49-F238E27FC236}">
                <a16:creationId xmlns:a16="http://schemas.microsoft.com/office/drawing/2014/main" id="{275D9833-C475-4859-AD65-98622E2C756C}"/>
              </a:ext>
            </a:extLst>
          </p:cNvPr>
          <p:cNvSpPr>
            <a:spLocks noGrp="1"/>
          </p:cNvSpPr>
          <p:nvPr>
            <p:ph idx="1"/>
          </p:nvPr>
        </p:nvSpPr>
        <p:spPr/>
        <p:txBody>
          <a:bodyPr>
            <a:normAutofit/>
          </a:bodyPr>
          <a:lstStyle/>
          <a:p>
            <a:pPr marL="0" indent="0" algn="ctr">
              <a:buNone/>
            </a:pPr>
            <a:r>
              <a:rPr lang="en-GB" dirty="0">
                <a:solidFill>
                  <a:schemeClr val="bg1"/>
                </a:solidFill>
                <a:latin typeface="Baskerville" panose="02020502070401020303" pitchFamily="18" charset="0"/>
                <a:ea typeface="Baskerville" panose="02020502070401020303" pitchFamily="18" charset="0"/>
              </a:rPr>
              <a:t>Documenting information on paper would take a lot of space, reducing the amount room available to patients. Furthermore paper documentation is easier to lose and to be stolen. Another downside to using paper is if a health care home underwent fire or water damage, there is a chance of paper documentation be destroyed.</a:t>
            </a:r>
          </a:p>
          <a:p>
            <a:pPr marL="0" indent="0" algn="ctr">
              <a:buNone/>
            </a:pPr>
            <a:r>
              <a:rPr lang="en-GB" dirty="0">
                <a:solidFill>
                  <a:schemeClr val="bg1"/>
                </a:solidFill>
                <a:latin typeface="Baskerville" panose="02020502070401020303" pitchFamily="18" charset="0"/>
                <a:ea typeface="Baskerville" panose="02020502070401020303" pitchFamily="18" charset="0"/>
              </a:rPr>
              <a:t>“Paper files, while handy, are at a higher risk for loss and theft. Additionally, personal information on paper files is more accessible to prying eyes”.</a:t>
            </a:r>
          </a:p>
        </p:txBody>
      </p:sp>
      <p:sp>
        <p:nvSpPr>
          <p:cNvPr id="4" name="ZoneTexte 3">
            <a:extLst>
              <a:ext uri="{FF2B5EF4-FFF2-40B4-BE49-F238E27FC236}">
                <a16:creationId xmlns:a16="http://schemas.microsoft.com/office/drawing/2014/main" id="{85ABB9D2-8C6A-7740-AFAD-48E2BEFC1037}"/>
              </a:ext>
            </a:extLst>
          </p:cNvPr>
          <p:cNvSpPr txBox="1"/>
          <p:nvPr/>
        </p:nvSpPr>
        <p:spPr>
          <a:xfrm>
            <a:off x="1852551" y="6115792"/>
            <a:ext cx="667170" cy="369332"/>
          </a:xfrm>
          <a:prstGeom prst="rect">
            <a:avLst/>
          </a:prstGeom>
          <a:noFill/>
        </p:spPr>
        <p:txBody>
          <a:bodyPr wrap="none" rtlCol="0">
            <a:spAutoFit/>
          </a:bodyPr>
          <a:lstStyle/>
          <a:p>
            <a:r>
              <a:rPr lang="en-GB" dirty="0"/>
              <a:t>Elijah</a:t>
            </a:r>
          </a:p>
        </p:txBody>
      </p:sp>
    </p:spTree>
    <p:extLst>
      <p:ext uri="{BB962C8B-B14F-4D97-AF65-F5344CB8AC3E}">
        <p14:creationId xmlns:p14="http://schemas.microsoft.com/office/powerpoint/2010/main" val="3858445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3000-354C-4F4D-AEBA-3AA0CDDF9015}"/>
              </a:ext>
            </a:extLst>
          </p:cNvPr>
          <p:cNvSpPr>
            <a:spLocks noGrp="1"/>
          </p:cNvSpPr>
          <p:nvPr>
            <p:ph type="title"/>
          </p:nvPr>
        </p:nvSpPr>
        <p:spPr/>
        <p:txBody>
          <a:bodyPr/>
          <a:lstStyle/>
          <a:p>
            <a:pPr algn="ctr"/>
            <a:r>
              <a:rPr lang="en-GB" dirty="0">
                <a:solidFill>
                  <a:schemeClr val="bg1"/>
                </a:solidFill>
                <a:latin typeface="Baskerville" panose="02020502070401020303" pitchFamily="18" charset="0"/>
                <a:ea typeface="Baskerville" panose="02020502070401020303" pitchFamily="18" charset="0"/>
              </a:rPr>
              <a:t>Uses of contemporary technology in health care: communicating</a:t>
            </a:r>
          </a:p>
        </p:txBody>
      </p:sp>
      <p:sp>
        <p:nvSpPr>
          <p:cNvPr id="3" name="Content Placeholder 2">
            <a:extLst>
              <a:ext uri="{FF2B5EF4-FFF2-40B4-BE49-F238E27FC236}">
                <a16:creationId xmlns:a16="http://schemas.microsoft.com/office/drawing/2014/main" id="{2A85F120-9A3E-4BF4-B32A-B0BD3EEFE901}"/>
              </a:ext>
            </a:extLst>
          </p:cNvPr>
          <p:cNvSpPr>
            <a:spLocks noGrp="1"/>
          </p:cNvSpPr>
          <p:nvPr>
            <p:ph idx="1"/>
          </p:nvPr>
        </p:nvSpPr>
        <p:spPr/>
        <p:txBody>
          <a:bodyPr>
            <a:normAutofit fontScale="85000" lnSpcReduction="10000"/>
          </a:bodyPr>
          <a:lstStyle/>
          <a:p>
            <a:pPr marL="0" indent="0" algn="ctr">
              <a:buNone/>
            </a:pPr>
            <a:r>
              <a:rPr lang="en-GB" dirty="0">
                <a:solidFill>
                  <a:schemeClr val="bg1"/>
                </a:solidFill>
                <a:latin typeface="Baskerville" panose="02020502070401020303" pitchFamily="18" charset="0"/>
                <a:ea typeface="Baskerville" panose="02020502070401020303" pitchFamily="18" charset="0"/>
              </a:rPr>
              <a:t>Communicating is a big aspect of healthcare and is always being improved. Many methods have been made to make communicating easier for patients and staff.</a:t>
            </a:r>
          </a:p>
          <a:p>
            <a:pPr marL="0" indent="0" algn="ctr">
              <a:buNone/>
            </a:pPr>
            <a:r>
              <a:rPr lang="en-GB" dirty="0">
                <a:solidFill>
                  <a:schemeClr val="bg1"/>
                </a:solidFill>
                <a:latin typeface="Baskerville" panose="02020502070401020303" pitchFamily="18" charset="0"/>
                <a:ea typeface="Baskerville" panose="02020502070401020303" pitchFamily="18" charset="0"/>
              </a:rPr>
              <a:t>Telemedicine is a term referring to the use of technology for doctors to diagnose and treat patients. If a patient is not able to leave their premises yet they need a doctor, a video call or phone could be made, thus providing a more accessible and easier option to healthcare practices.  Furthermore, this method is a benefit because there is a reduction in waiting time for patients. Another benefit is this method also allow fast and efficient payments.</a:t>
            </a:r>
          </a:p>
          <a:p>
            <a:pPr marL="0" indent="0">
              <a:buNone/>
            </a:pPr>
            <a:endParaRPr lang="en-GB" dirty="0"/>
          </a:p>
          <a:p>
            <a:pPr marL="0" indent="0">
              <a:buNone/>
            </a:pPr>
            <a:r>
              <a:rPr lang="en-GB" dirty="0"/>
              <a:t>        </a:t>
            </a:r>
          </a:p>
        </p:txBody>
      </p:sp>
      <p:sp>
        <p:nvSpPr>
          <p:cNvPr id="4" name="ZoneTexte 3">
            <a:extLst>
              <a:ext uri="{FF2B5EF4-FFF2-40B4-BE49-F238E27FC236}">
                <a16:creationId xmlns:a16="http://schemas.microsoft.com/office/drawing/2014/main" id="{91250070-1BC5-C14A-8B58-DB87B2C86CEC}"/>
              </a:ext>
            </a:extLst>
          </p:cNvPr>
          <p:cNvSpPr txBox="1"/>
          <p:nvPr/>
        </p:nvSpPr>
        <p:spPr>
          <a:xfrm>
            <a:off x="1900052" y="6293922"/>
            <a:ext cx="667170" cy="369332"/>
          </a:xfrm>
          <a:prstGeom prst="rect">
            <a:avLst/>
          </a:prstGeom>
          <a:noFill/>
        </p:spPr>
        <p:txBody>
          <a:bodyPr wrap="none" rtlCol="0">
            <a:spAutoFit/>
          </a:bodyPr>
          <a:lstStyle/>
          <a:p>
            <a:r>
              <a:rPr lang="en-GB" dirty="0"/>
              <a:t>Elijah</a:t>
            </a:r>
          </a:p>
        </p:txBody>
      </p:sp>
    </p:spTree>
    <p:extLst>
      <p:ext uri="{BB962C8B-B14F-4D97-AF65-F5344CB8AC3E}">
        <p14:creationId xmlns:p14="http://schemas.microsoft.com/office/powerpoint/2010/main" val="1848960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67B5B-6A32-49B8-A459-B14E110B08B3}"/>
              </a:ext>
            </a:extLst>
          </p:cNvPr>
          <p:cNvSpPr>
            <a:spLocks noGrp="1"/>
          </p:cNvSpPr>
          <p:nvPr>
            <p:ph type="title"/>
          </p:nvPr>
        </p:nvSpPr>
        <p:spPr/>
        <p:txBody>
          <a:bodyPr/>
          <a:lstStyle/>
          <a:p>
            <a:pPr algn="ctr"/>
            <a:r>
              <a:rPr lang="en-GB" dirty="0">
                <a:solidFill>
                  <a:schemeClr val="bg1"/>
                </a:solidFill>
                <a:latin typeface="Baskerville" panose="02020502070401020303" pitchFamily="18" charset="0"/>
                <a:ea typeface="Baskerville" panose="02020502070401020303" pitchFamily="18" charset="0"/>
              </a:rPr>
              <a:t>“Uses of contemporary technology in health care: communicating”</a:t>
            </a:r>
          </a:p>
        </p:txBody>
      </p:sp>
      <p:sp>
        <p:nvSpPr>
          <p:cNvPr id="3" name="Content Placeholder 2">
            <a:extLst>
              <a:ext uri="{FF2B5EF4-FFF2-40B4-BE49-F238E27FC236}">
                <a16:creationId xmlns:a16="http://schemas.microsoft.com/office/drawing/2014/main" id="{02EAB38C-9C57-4DD8-BF1C-ABA9A281E6CA}"/>
              </a:ext>
            </a:extLst>
          </p:cNvPr>
          <p:cNvSpPr>
            <a:spLocks noGrp="1"/>
          </p:cNvSpPr>
          <p:nvPr>
            <p:ph idx="1"/>
          </p:nvPr>
        </p:nvSpPr>
        <p:spPr/>
        <p:txBody>
          <a:bodyPr>
            <a:normAutofit fontScale="92500" lnSpcReduction="20000"/>
          </a:bodyPr>
          <a:lstStyle/>
          <a:p>
            <a:pPr marL="0" indent="0" algn="ctr">
              <a:buNone/>
            </a:pPr>
            <a:r>
              <a:rPr lang="en-GB" dirty="0">
                <a:solidFill>
                  <a:schemeClr val="bg1"/>
                </a:solidFill>
                <a:latin typeface="Baskerville" panose="02020502070401020303" pitchFamily="18" charset="0"/>
                <a:ea typeface="Baskerville" panose="02020502070401020303" pitchFamily="18" charset="0"/>
              </a:rPr>
              <a:t>E-prescription (electronic subscription) is another method communication in healthcare, and this refers to doctors providing an electronic medical prescription and sends it to pharmacies. </a:t>
            </a:r>
          </a:p>
          <a:p>
            <a:pPr marL="0" indent="0" algn="ctr">
              <a:buNone/>
            </a:pPr>
            <a:r>
              <a:rPr lang="en-GB" dirty="0">
                <a:solidFill>
                  <a:schemeClr val="bg1"/>
                </a:solidFill>
                <a:latin typeface="Baskerville" panose="02020502070401020303" pitchFamily="18" charset="0"/>
                <a:ea typeface="Baskerville" panose="02020502070401020303" pitchFamily="18" charset="0"/>
              </a:rPr>
              <a:t>“E-Prescribing or Electronic Prescribing refers to doctors providing medical prescriptions on an electronic device and forwarding it to pharmacies”</a:t>
            </a:r>
          </a:p>
          <a:p>
            <a:pPr marL="0" indent="0" algn="ctr">
              <a:buNone/>
            </a:pPr>
            <a:r>
              <a:rPr lang="en-GB" dirty="0">
                <a:solidFill>
                  <a:schemeClr val="bg1"/>
                </a:solidFill>
                <a:latin typeface="Baskerville" panose="02020502070401020303" pitchFamily="18" charset="0"/>
                <a:ea typeface="Baskerville" panose="02020502070401020303" pitchFamily="18" charset="0"/>
              </a:rPr>
              <a:t>This is a benefit because healthcare professionals are able to identify prescriptions faster and more efficiently as a result of clear prescriptions. This method also makes sure that medical procedures are followed correctly; there would be a stated number of dosage prescribed for the patient which ensures they take the right dosage.</a:t>
            </a:r>
          </a:p>
        </p:txBody>
      </p:sp>
      <p:sp>
        <p:nvSpPr>
          <p:cNvPr id="4" name="ZoneTexte 3">
            <a:extLst>
              <a:ext uri="{FF2B5EF4-FFF2-40B4-BE49-F238E27FC236}">
                <a16:creationId xmlns:a16="http://schemas.microsoft.com/office/drawing/2014/main" id="{063A1DA6-E4C4-5C47-8393-D774B38BE0AA}"/>
              </a:ext>
            </a:extLst>
          </p:cNvPr>
          <p:cNvSpPr txBox="1"/>
          <p:nvPr/>
        </p:nvSpPr>
        <p:spPr>
          <a:xfrm>
            <a:off x="1852551" y="6424551"/>
            <a:ext cx="667170" cy="369332"/>
          </a:xfrm>
          <a:prstGeom prst="rect">
            <a:avLst/>
          </a:prstGeom>
          <a:noFill/>
        </p:spPr>
        <p:txBody>
          <a:bodyPr wrap="none" rtlCol="0">
            <a:spAutoFit/>
          </a:bodyPr>
          <a:lstStyle/>
          <a:p>
            <a:r>
              <a:rPr lang="en-GB" dirty="0"/>
              <a:t>Elijah</a:t>
            </a:r>
          </a:p>
        </p:txBody>
      </p:sp>
    </p:spTree>
    <p:extLst>
      <p:ext uri="{BB962C8B-B14F-4D97-AF65-F5344CB8AC3E}">
        <p14:creationId xmlns:p14="http://schemas.microsoft.com/office/powerpoint/2010/main" val="3881192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Image 14">
            <a:extLst>
              <a:ext uri="{FF2B5EF4-FFF2-40B4-BE49-F238E27FC236}">
                <a16:creationId xmlns:a16="http://schemas.microsoft.com/office/drawing/2014/main" id="{C9740AE6-7BF8-3544-BF11-8FFEF360A2D6}"/>
              </a:ext>
            </a:extLst>
          </p:cNvPr>
          <p:cNvPicPr>
            <a:picLocks noChangeAspect="1"/>
          </p:cNvPicPr>
          <p:nvPr/>
        </p:nvPicPr>
        <p:blipFill>
          <a:blip r:embed="rId2"/>
          <a:stretch>
            <a:fillRect/>
          </a:stretch>
        </p:blipFill>
        <p:spPr>
          <a:xfrm>
            <a:off x="1" y="1"/>
            <a:ext cx="12192000" cy="6858000"/>
          </a:xfrm>
          <a:prstGeom prst="rect">
            <a:avLst/>
          </a:prstGeom>
        </p:spPr>
      </p:pic>
      <p:sp>
        <p:nvSpPr>
          <p:cNvPr id="2" name="Titre 1">
            <a:extLst>
              <a:ext uri="{FF2B5EF4-FFF2-40B4-BE49-F238E27FC236}">
                <a16:creationId xmlns:a16="http://schemas.microsoft.com/office/drawing/2014/main" id="{633C8586-A94F-584E-B271-9D1DCA68E08D}"/>
              </a:ext>
            </a:extLst>
          </p:cNvPr>
          <p:cNvSpPr>
            <a:spLocks noGrp="1"/>
          </p:cNvSpPr>
          <p:nvPr>
            <p:ph type="title"/>
          </p:nvPr>
        </p:nvSpPr>
        <p:spPr>
          <a:xfrm>
            <a:off x="838446" y="2398816"/>
            <a:ext cx="9905998" cy="1508165"/>
          </a:xfrm>
        </p:spPr>
        <p:txBody>
          <a:bodyPr>
            <a:normAutofit/>
          </a:bodyPr>
          <a:lstStyle/>
          <a:p>
            <a:pPr algn="ctr"/>
            <a:r>
              <a:rPr lang="en-GB" b="1" i="1" u="sng" dirty="0">
                <a:solidFill>
                  <a:schemeClr val="bg1"/>
                </a:solidFill>
                <a:latin typeface="Baskerville" panose="02020502070401020303" pitchFamily="18" charset="0"/>
                <a:ea typeface="Baskerville" panose="02020502070401020303" pitchFamily="18" charset="0"/>
              </a:rPr>
              <a:t>”The use of technology during COVID 19”</a:t>
            </a:r>
          </a:p>
        </p:txBody>
      </p:sp>
      <p:sp>
        <p:nvSpPr>
          <p:cNvPr id="12" name="ZoneTexte 11">
            <a:extLst>
              <a:ext uri="{FF2B5EF4-FFF2-40B4-BE49-F238E27FC236}">
                <a16:creationId xmlns:a16="http://schemas.microsoft.com/office/drawing/2014/main" id="{528A99ED-66AE-3C47-8876-9A17B203C6B4}"/>
              </a:ext>
            </a:extLst>
          </p:cNvPr>
          <p:cNvSpPr txBox="1"/>
          <p:nvPr/>
        </p:nvSpPr>
        <p:spPr>
          <a:xfrm>
            <a:off x="1460665" y="6080166"/>
            <a:ext cx="821059" cy="369332"/>
          </a:xfrm>
          <a:prstGeom prst="rect">
            <a:avLst/>
          </a:prstGeom>
          <a:noFill/>
        </p:spPr>
        <p:txBody>
          <a:bodyPr wrap="none" rtlCol="0">
            <a:spAutoFit/>
          </a:bodyPr>
          <a:lstStyle/>
          <a:p>
            <a:r>
              <a:rPr lang="en-GB" dirty="0"/>
              <a:t>Sophia</a:t>
            </a:r>
          </a:p>
        </p:txBody>
      </p:sp>
    </p:spTree>
    <p:extLst>
      <p:ext uri="{BB962C8B-B14F-4D97-AF65-F5344CB8AC3E}">
        <p14:creationId xmlns:p14="http://schemas.microsoft.com/office/powerpoint/2010/main" val="409438114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24CF016-6C01-E048-8224-EDD59FA6CE0B}"/>
              </a:ext>
            </a:extLst>
          </p:cNvPr>
          <p:cNvSpPr>
            <a:spLocks noGrp="1"/>
          </p:cNvSpPr>
          <p:nvPr>
            <p:ph type="title"/>
          </p:nvPr>
        </p:nvSpPr>
        <p:spPr>
          <a:xfrm>
            <a:off x="1921822" y="296882"/>
            <a:ext cx="8348355" cy="1033153"/>
          </a:xfrm>
        </p:spPr>
        <p:txBody>
          <a:bodyPr>
            <a:normAutofit fontScale="90000"/>
          </a:bodyPr>
          <a:lstStyle/>
          <a:p>
            <a:pPr algn="ctr"/>
            <a:r>
              <a:rPr lang="en-GB" b="1" i="1" u="sng" dirty="0">
                <a:solidFill>
                  <a:schemeClr val="bg1"/>
                </a:solidFill>
                <a:latin typeface="Baskerville" panose="02020502070401020303" pitchFamily="18" charset="0"/>
                <a:ea typeface="Baskerville" panose="02020502070401020303" pitchFamily="18" charset="0"/>
              </a:rPr>
              <a:t>The social and economic impact during covid 19</a:t>
            </a:r>
          </a:p>
        </p:txBody>
      </p:sp>
      <p:pic>
        <p:nvPicPr>
          <p:cNvPr id="3076" name="Picture 4" descr="Economic and Social Impacts of COVID-19: Updates from the Listening to  Tajikistan Survey">
            <a:extLst>
              <a:ext uri="{FF2B5EF4-FFF2-40B4-BE49-F238E27FC236}">
                <a16:creationId xmlns:a16="http://schemas.microsoft.com/office/drawing/2014/main" id="{B124C616-6830-5145-9D7B-F1A0189124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914" y="3928270"/>
            <a:ext cx="3523560" cy="275753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pact of COVID-19 on the social, economic, environmental and energy  domains: Lessons learnt from a global pandemic - ScienceDirect">
            <a:extLst>
              <a:ext uri="{FF2B5EF4-FFF2-40B4-BE49-F238E27FC236}">
                <a16:creationId xmlns:a16="http://schemas.microsoft.com/office/drawing/2014/main" id="{FDCB3B6B-E665-7645-929D-EDE7FE5A3E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0831" y="3928270"/>
            <a:ext cx="4539256" cy="275753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ocial and economic impact of COVID-19">
            <a:extLst>
              <a:ext uri="{FF2B5EF4-FFF2-40B4-BE49-F238E27FC236}">
                <a16:creationId xmlns:a16="http://schemas.microsoft.com/office/drawing/2014/main" id="{9D0BFAEA-B071-224A-8920-3B67B073EE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474" y="1357394"/>
            <a:ext cx="3883232" cy="2543517"/>
          </a:xfrm>
          <a:prstGeom prst="rect">
            <a:avLst/>
          </a:pr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id="{11B4E945-87C7-4142-96D4-2EC8895D93AF}"/>
              </a:ext>
            </a:extLst>
          </p:cNvPr>
          <p:cNvSpPr txBox="1"/>
          <p:nvPr/>
        </p:nvSpPr>
        <p:spPr>
          <a:xfrm>
            <a:off x="10865922" y="415636"/>
            <a:ext cx="782587" cy="369332"/>
          </a:xfrm>
          <a:prstGeom prst="rect">
            <a:avLst/>
          </a:prstGeom>
          <a:noFill/>
        </p:spPr>
        <p:txBody>
          <a:bodyPr wrap="none" rtlCol="0">
            <a:spAutoFit/>
          </a:bodyPr>
          <a:lstStyle/>
          <a:p>
            <a:r>
              <a:rPr lang="en-GB" dirty="0" err="1"/>
              <a:t>sophia</a:t>
            </a:r>
            <a:endParaRPr lang="en-GB" dirty="0"/>
          </a:p>
        </p:txBody>
      </p:sp>
    </p:spTree>
    <p:extLst>
      <p:ext uri="{BB962C8B-B14F-4D97-AF65-F5344CB8AC3E}">
        <p14:creationId xmlns:p14="http://schemas.microsoft.com/office/powerpoint/2010/main" val="209396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080"/>
                                        </p:tgtEl>
                                        <p:attrNameLst>
                                          <p:attrName>style.visibility</p:attrName>
                                        </p:attrNameLst>
                                      </p:cBhvr>
                                      <p:to>
                                        <p:strVal val="visible"/>
                                      </p:to>
                                    </p:set>
                                    <p:anim calcmode="lin" valueType="num">
                                      <p:cBhvr>
                                        <p:cTn id="12" dur="1000" fill="hold"/>
                                        <p:tgtEl>
                                          <p:spTgt spid="3080"/>
                                        </p:tgtEl>
                                        <p:attrNameLst>
                                          <p:attrName>ppt_w</p:attrName>
                                        </p:attrNameLst>
                                      </p:cBhvr>
                                      <p:tavLst>
                                        <p:tav tm="0">
                                          <p:val>
                                            <p:fltVal val="0"/>
                                          </p:val>
                                        </p:tav>
                                        <p:tav tm="100000">
                                          <p:val>
                                            <p:strVal val="#ppt_w"/>
                                          </p:val>
                                        </p:tav>
                                      </p:tavLst>
                                    </p:anim>
                                    <p:anim calcmode="lin" valueType="num">
                                      <p:cBhvr>
                                        <p:cTn id="13" dur="1000" fill="hold"/>
                                        <p:tgtEl>
                                          <p:spTgt spid="3080"/>
                                        </p:tgtEl>
                                        <p:attrNameLst>
                                          <p:attrName>ppt_h</p:attrName>
                                        </p:attrNameLst>
                                      </p:cBhvr>
                                      <p:tavLst>
                                        <p:tav tm="0">
                                          <p:val>
                                            <p:fltVal val="0"/>
                                          </p:val>
                                        </p:tav>
                                        <p:tav tm="100000">
                                          <p:val>
                                            <p:strVal val="#ppt_h"/>
                                          </p:val>
                                        </p:tav>
                                      </p:tavLst>
                                    </p:anim>
                                    <p:anim calcmode="lin" valueType="num">
                                      <p:cBhvr>
                                        <p:cTn id="14" dur="1000" fill="hold"/>
                                        <p:tgtEl>
                                          <p:spTgt spid="3080"/>
                                        </p:tgtEl>
                                        <p:attrNameLst>
                                          <p:attrName>style.rotation</p:attrName>
                                        </p:attrNameLst>
                                      </p:cBhvr>
                                      <p:tavLst>
                                        <p:tav tm="0">
                                          <p:val>
                                            <p:fltVal val="90"/>
                                          </p:val>
                                        </p:tav>
                                        <p:tav tm="100000">
                                          <p:val>
                                            <p:fltVal val="0"/>
                                          </p:val>
                                        </p:tav>
                                      </p:tavLst>
                                    </p:anim>
                                    <p:animEffect transition="in" filter="fade">
                                      <p:cBhvr>
                                        <p:cTn id="15" dur="1000"/>
                                        <p:tgtEl>
                                          <p:spTgt spid="3080"/>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nodeType="clickEffect">
                                  <p:stCondLst>
                                    <p:cond delay="0"/>
                                  </p:stCondLst>
                                  <p:childTnLst>
                                    <p:set>
                                      <p:cBhvr>
                                        <p:cTn id="19" dur="1" fill="hold">
                                          <p:stCondLst>
                                            <p:cond delay="0"/>
                                          </p:stCondLst>
                                        </p:cTn>
                                        <p:tgtEl>
                                          <p:spTgt spid="3076"/>
                                        </p:tgtEl>
                                        <p:attrNameLst>
                                          <p:attrName>style.visibility</p:attrName>
                                        </p:attrNameLst>
                                      </p:cBhvr>
                                      <p:to>
                                        <p:strVal val="visible"/>
                                      </p:to>
                                    </p:set>
                                    <p:animEffect transition="in" filter="checkerboard(across)">
                                      <p:cBhvr>
                                        <p:cTn id="20" dur="500"/>
                                        <p:tgtEl>
                                          <p:spTgt spid="3076"/>
                                        </p:tgtEl>
                                      </p:cBhvr>
                                    </p:animEffect>
                                  </p:childTnLst>
                                </p:cTn>
                              </p:par>
                            </p:childTnLst>
                          </p:cTn>
                        </p:par>
                      </p:childTnLst>
                    </p:cTn>
                  </p:par>
                  <p:par>
                    <p:cTn id="21" fill="hold">
                      <p:stCondLst>
                        <p:cond delay="indefinite"/>
                      </p:stCondLst>
                      <p:childTnLst>
                        <p:par>
                          <p:cTn id="22" fill="hold">
                            <p:stCondLst>
                              <p:cond delay="0"/>
                            </p:stCondLst>
                            <p:childTnLst>
                              <p:par>
                                <p:cTn id="23" presetID="18" presetClass="entr" presetSubtype="12" fill="hold" nodeType="clickEffect">
                                  <p:stCondLst>
                                    <p:cond delay="0"/>
                                  </p:stCondLst>
                                  <p:childTnLst>
                                    <p:set>
                                      <p:cBhvr>
                                        <p:cTn id="24" dur="1" fill="hold">
                                          <p:stCondLst>
                                            <p:cond delay="0"/>
                                          </p:stCondLst>
                                        </p:cTn>
                                        <p:tgtEl>
                                          <p:spTgt spid="3078"/>
                                        </p:tgtEl>
                                        <p:attrNameLst>
                                          <p:attrName>style.visibility</p:attrName>
                                        </p:attrNameLst>
                                      </p:cBhvr>
                                      <p:to>
                                        <p:strVal val="visible"/>
                                      </p:to>
                                    </p:set>
                                    <p:animEffect transition="in" filter="strips(downLeft)">
                                      <p:cBhvr>
                                        <p:cTn id="25" dur="500"/>
                                        <p:tgtEl>
                                          <p:spTgt spid="3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2384CBC-4E63-D941-BC58-EEC812AC9685}"/>
              </a:ext>
            </a:extLst>
          </p:cNvPr>
          <p:cNvSpPr>
            <a:spLocks noGrp="1"/>
          </p:cNvSpPr>
          <p:nvPr>
            <p:ph type="title"/>
          </p:nvPr>
        </p:nvSpPr>
        <p:spPr>
          <a:xfrm>
            <a:off x="194849" y="609600"/>
            <a:ext cx="5934508" cy="1639886"/>
          </a:xfrm>
        </p:spPr>
        <p:txBody>
          <a:bodyPr>
            <a:normAutofit/>
          </a:bodyPr>
          <a:lstStyle/>
          <a:p>
            <a:pPr algn="ctr"/>
            <a:r>
              <a:rPr lang="en-GB" b="1" i="1" u="sng" dirty="0">
                <a:solidFill>
                  <a:schemeClr val="bg1"/>
                </a:solidFill>
                <a:latin typeface="Baskerville" panose="02020502070401020303" pitchFamily="18" charset="0"/>
                <a:ea typeface="Baskerville" panose="02020502070401020303" pitchFamily="18" charset="0"/>
              </a:rPr>
              <a:t>Creation of new applications: </a:t>
            </a:r>
            <a:br>
              <a:rPr lang="en-GB" b="1" i="1" u="sng" dirty="0">
                <a:solidFill>
                  <a:schemeClr val="bg1"/>
                </a:solidFill>
                <a:latin typeface="Baskerville" panose="02020502070401020303" pitchFamily="18" charset="0"/>
                <a:ea typeface="Baskerville" panose="02020502070401020303" pitchFamily="18" charset="0"/>
              </a:rPr>
            </a:br>
            <a:endParaRPr lang="en-GB" b="1" u="sng" dirty="0">
              <a:solidFill>
                <a:schemeClr val="bg1"/>
              </a:solidFill>
              <a:latin typeface="Baskerville" panose="02020502070401020303" pitchFamily="18" charset="0"/>
              <a:ea typeface="Baskerville" panose="02020502070401020303" pitchFamily="18" charset="0"/>
            </a:endParaRPr>
          </a:p>
        </p:txBody>
      </p:sp>
      <p:pic>
        <p:nvPicPr>
          <p:cNvPr id="13" name="Espace réservé pour une image  12">
            <a:extLst>
              <a:ext uri="{FF2B5EF4-FFF2-40B4-BE49-F238E27FC236}">
                <a16:creationId xmlns:a16="http://schemas.microsoft.com/office/drawing/2014/main" id="{6B96CCC8-B9A7-F441-A83D-D8B3DBA74BD5}"/>
              </a:ext>
            </a:extLst>
          </p:cNvPr>
          <p:cNvPicPr>
            <a:picLocks noGrp="1" noChangeAspect="1"/>
          </p:cNvPicPr>
          <p:nvPr>
            <p:ph type="pic" idx="1"/>
          </p:nvPr>
        </p:nvPicPr>
        <p:blipFill>
          <a:blip r:embed="rId2"/>
          <a:srcRect l="17800" r="17800"/>
          <a:stretch>
            <a:fillRect/>
          </a:stretch>
        </p:blipFill>
        <p:spPr>
          <a:xfrm>
            <a:off x="7023079" y="625434"/>
            <a:ext cx="4544517" cy="5181599"/>
          </a:xfrm>
        </p:spPr>
      </p:pic>
      <p:sp>
        <p:nvSpPr>
          <p:cNvPr id="6" name="ZoneTexte 5">
            <a:extLst>
              <a:ext uri="{FF2B5EF4-FFF2-40B4-BE49-F238E27FC236}">
                <a16:creationId xmlns:a16="http://schemas.microsoft.com/office/drawing/2014/main" id="{4A6D7F4B-09C8-DB44-AA53-4102934AB0FD}"/>
              </a:ext>
            </a:extLst>
          </p:cNvPr>
          <p:cNvSpPr txBox="1"/>
          <p:nvPr/>
        </p:nvSpPr>
        <p:spPr>
          <a:xfrm>
            <a:off x="624404" y="2249486"/>
            <a:ext cx="5075398" cy="2831544"/>
          </a:xfrm>
          <a:prstGeom prst="rect">
            <a:avLst/>
          </a:prstGeom>
          <a:noFill/>
        </p:spPr>
        <p:txBody>
          <a:bodyPr wrap="square" rtlCol="0">
            <a:spAutoFit/>
          </a:bodyPr>
          <a:lstStyle/>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NHS APP</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Tracking Apps</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Quarantine Apps </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Information providing apps</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Symptoms monitoring Apps</a:t>
            </a:r>
          </a:p>
          <a:p>
            <a:pPr marL="285750" indent="-285750">
              <a:buFontTx/>
              <a:buChar char="-"/>
            </a:pPr>
            <a:endParaRPr lang="en-GB" dirty="0">
              <a:solidFill>
                <a:schemeClr val="bg1"/>
              </a:solidFill>
            </a:endParaRPr>
          </a:p>
        </p:txBody>
      </p:sp>
      <p:sp>
        <p:nvSpPr>
          <p:cNvPr id="9" name="ZoneTexte 8">
            <a:extLst>
              <a:ext uri="{FF2B5EF4-FFF2-40B4-BE49-F238E27FC236}">
                <a16:creationId xmlns:a16="http://schemas.microsoft.com/office/drawing/2014/main" id="{B83BF7BC-E84F-104B-AF89-2DEA60B1695F}"/>
              </a:ext>
            </a:extLst>
          </p:cNvPr>
          <p:cNvSpPr txBox="1"/>
          <p:nvPr/>
        </p:nvSpPr>
        <p:spPr>
          <a:xfrm>
            <a:off x="1425039" y="6424551"/>
            <a:ext cx="821059" cy="369332"/>
          </a:xfrm>
          <a:prstGeom prst="rect">
            <a:avLst/>
          </a:prstGeom>
          <a:noFill/>
        </p:spPr>
        <p:txBody>
          <a:bodyPr wrap="none" rtlCol="0">
            <a:spAutoFit/>
          </a:bodyPr>
          <a:lstStyle/>
          <a:p>
            <a:r>
              <a:rPr lang="en-GB" dirty="0"/>
              <a:t>Sophia</a:t>
            </a:r>
          </a:p>
        </p:txBody>
      </p:sp>
    </p:spTree>
    <p:extLst>
      <p:ext uri="{BB962C8B-B14F-4D97-AF65-F5344CB8AC3E}">
        <p14:creationId xmlns:p14="http://schemas.microsoft.com/office/powerpoint/2010/main" val="448234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4D5A7F6-59A1-C24B-97BE-5646E4986852}"/>
              </a:ext>
            </a:extLst>
          </p:cNvPr>
          <p:cNvSpPr>
            <a:spLocks noGrp="1"/>
          </p:cNvSpPr>
          <p:nvPr>
            <p:ph type="title"/>
          </p:nvPr>
        </p:nvSpPr>
        <p:spPr>
          <a:xfrm>
            <a:off x="1143001" y="119754"/>
            <a:ext cx="9905998" cy="794646"/>
          </a:xfrm>
        </p:spPr>
        <p:txBody>
          <a:bodyPr>
            <a:normAutofit fontScale="90000"/>
          </a:bodyPr>
          <a:lstStyle/>
          <a:p>
            <a:pPr algn="ctr"/>
            <a:r>
              <a:rPr lang="en-GB" b="1" i="1" dirty="0">
                <a:solidFill>
                  <a:schemeClr val="bg1"/>
                </a:solidFill>
              </a:rPr>
              <a:t>“</a:t>
            </a:r>
            <a:r>
              <a:rPr lang="en-GB" b="1" i="1" u="sng" dirty="0">
                <a:solidFill>
                  <a:schemeClr val="bg1"/>
                </a:solidFill>
                <a:latin typeface="Baskerville" panose="02020502070401020303" pitchFamily="18" charset="0"/>
                <a:ea typeface="Baskerville" panose="02020502070401020303" pitchFamily="18" charset="0"/>
              </a:rPr>
              <a:t>The use of technology for the education</a:t>
            </a:r>
            <a:r>
              <a:rPr lang="en-GB" b="1" i="1" u="sng" dirty="0">
                <a:solidFill>
                  <a:schemeClr val="bg1"/>
                </a:solidFill>
              </a:rPr>
              <a:t>”</a:t>
            </a:r>
          </a:p>
        </p:txBody>
      </p:sp>
      <p:pic>
        <p:nvPicPr>
          <p:cNvPr id="5122" name="Picture 2" descr="COVID-19 | L&amp;#39;école à la maison, surtout l&amp;#39;affaire des femmes, révèle une  étude | La Presse">
            <a:extLst>
              <a:ext uri="{FF2B5EF4-FFF2-40B4-BE49-F238E27FC236}">
                <a16:creationId xmlns:a16="http://schemas.microsoft.com/office/drawing/2014/main" id="{86CFF365-E092-9F44-81CE-97F11F8E994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56632" y="2195412"/>
            <a:ext cx="4216400" cy="2806700"/>
          </a:xfrm>
          <a:prstGeom prst="rect">
            <a:avLst/>
          </a:pr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id="{F85BBEFA-95C8-BF40-9A76-5EC5A415BB70}"/>
              </a:ext>
            </a:extLst>
          </p:cNvPr>
          <p:cNvSpPr txBox="1"/>
          <p:nvPr/>
        </p:nvSpPr>
        <p:spPr>
          <a:xfrm>
            <a:off x="4640665" y="1170185"/>
            <a:ext cx="2910670" cy="769441"/>
          </a:xfrm>
          <a:prstGeom prst="rect">
            <a:avLst/>
          </a:prstGeom>
          <a:noFill/>
        </p:spPr>
        <p:txBody>
          <a:bodyPr wrap="none" rtlCol="0">
            <a:spAutoFit/>
          </a:bodyPr>
          <a:lstStyle/>
          <a:p>
            <a:pPr algn="ctr"/>
            <a:r>
              <a:rPr lang="en-GB" sz="4400" dirty="0">
                <a:solidFill>
                  <a:schemeClr val="bg1"/>
                </a:solidFill>
                <a:latin typeface="Baskerville" panose="02020502070401020303" pitchFamily="18" charset="0"/>
                <a:ea typeface="Baskerville" panose="02020502070401020303" pitchFamily="18" charset="0"/>
              </a:rPr>
              <a:t>Educational</a:t>
            </a:r>
          </a:p>
        </p:txBody>
      </p:sp>
      <p:sp>
        <p:nvSpPr>
          <p:cNvPr id="5" name="ZoneTexte 4">
            <a:extLst>
              <a:ext uri="{FF2B5EF4-FFF2-40B4-BE49-F238E27FC236}">
                <a16:creationId xmlns:a16="http://schemas.microsoft.com/office/drawing/2014/main" id="{EE457222-8096-EB48-9C46-16AA7FAB69FB}"/>
              </a:ext>
            </a:extLst>
          </p:cNvPr>
          <p:cNvSpPr txBox="1"/>
          <p:nvPr/>
        </p:nvSpPr>
        <p:spPr>
          <a:xfrm>
            <a:off x="344384" y="2161309"/>
            <a:ext cx="6225743" cy="3539430"/>
          </a:xfrm>
          <a:prstGeom prst="rect">
            <a:avLst/>
          </a:prstGeom>
          <a:noFill/>
        </p:spPr>
        <p:txBody>
          <a:bodyPr wrap="none" rtlCol="0">
            <a:spAutoFit/>
          </a:bodyPr>
          <a:lstStyle/>
          <a:p>
            <a:r>
              <a:rPr lang="en-GB" sz="3200" dirty="0">
                <a:solidFill>
                  <a:schemeClr val="bg1"/>
                </a:solidFill>
                <a:latin typeface="Baskerville" panose="02020502070401020303" pitchFamily="18" charset="0"/>
                <a:ea typeface="Baskerville" panose="02020502070401020303" pitchFamily="18" charset="0"/>
              </a:rPr>
              <a:t>Development of digital technologies:</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Microsoft Teams </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Online lessons</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Online books</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Microsoft Office</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Microsoft PowerPoint</a:t>
            </a:r>
          </a:p>
          <a:p>
            <a:pPr marL="285750" indent="-285750">
              <a:buFontTx/>
              <a:buChar char="-"/>
            </a:pPr>
            <a:r>
              <a:rPr lang="en-GB" sz="3200" dirty="0">
                <a:solidFill>
                  <a:schemeClr val="bg1"/>
                </a:solidFill>
                <a:latin typeface="Baskerville" panose="02020502070401020303" pitchFamily="18" charset="0"/>
                <a:ea typeface="Baskerville" panose="02020502070401020303" pitchFamily="18" charset="0"/>
              </a:rPr>
              <a:t>Microsoft Word</a:t>
            </a:r>
          </a:p>
        </p:txBody>
      </p:sp>
      <p:sp>
        <p:nvSpPr>
          <p:cNvPr id="6" name="ZoneTexte 5">
            <a:extLst>
              <a:ext uri="{FF2B5EF4-FFF2-40B4-BE49-F238E27FC236}">
                <a16:creationId xmlns:a16="http://schemas.microsoft.com/office/drawing/2014/main" id="{CD26EB34-1628-3E44-A821-3FDB3728E4F6}"/>
              </a:ext>
            </a:extLst>
          </p:cNvPr>
          <p:cNvSpPr txBox="1"/>
          <p:nvPr/>
        </p:nvSpPr>
        <p:spPr>
          <a:xfrm>
            <a:off x="1733797" y="6092042"/>
            <a:ext cx="821059" cy="369332"/>
          </a:xfrm>
          <a:prstGeom prst="rect">
            <a:avLst/>
          </a:prstGeom>
          <a:noFill/>
        </p:spPr>
        <p:txBody>
          <a:bodyPr wrap="none" rtlCol="0">
            <a:spAutoFit/>
          </a:bodyPr>
          <a:lstStyle/>
          <a:p>
            <a:r>
              <a:rPr lang="en-GB" dirty="0"/>
              <a:t>Sophia</a:t>
            </a:r>
          </a:p>
        </p:txBody>
      </p:sp>
    </p:spTree>
    <p:extLst>
      <p:ext uri="{BB962C8B-B14F-4D97-AF65-F5344CB8AC3E}">
        <p14:creationId xmlns:p14="http://schemas.microsoft.com/office/powerpoint/2010/main" val="363351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 calcmode="lin" valueType="num">
                                      <p:cBhvr>
                                        <p:cTn id="9" dur="500" fill="hold"/>
                                        <p:tgtEl>
                                          <p:spTgt spid="2"/>
                                        </p:tgtEl>
                                        <p:attrNameLst>
                                          <p:attrName>style.rotation</p:attrName>
                                        </p:attrNameLst>
                                      </p:cBhvr>
                                      <p:tavLst>
                                        <p:tav tm="0">
                                          <p:val>
                                            <p:fltVal val="360"/>
                                          </p:val>
                                        </p:tav>
                                        <p:tav tm="100000">
                                          <p:val>
                                            <p:fltVal val="0"/>
                                          </p:val>
                                        </p:tav>
                                      </p:tavLst>
                                    </p:anim>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0" presetClass="entr" presetSubtype="0" fill="hold" nodeType="clickEffect">
                                  <p:stCondLst>
                                    <p:cond delay="0"/>
                                  </p:stCondLst>
                                  <p:childTnLst>
                                    <p:set>
                                      <p:cBhvr>
                                        <p:cTn id="14" dur="1" fill="hold">
                                          <p:stCondLst>
                                            <p:cond delay="0"/>
                                          </p:stCondLst>
                                        </p:cTn>
                                        <p:tgtEl>
                                          <p:spTgt spid="5122"/>
                                        </p:tgtEl>
                                        <p:attrNameLst>
                                          <p:attrName>style.visibility</p:attrName>
                                        </p:attrNameLst>
                                      </p:cBhvr>
                                      <p:to>
                                        <p:strVal val="visible"/>
                                      </p:to>
                                    </p:set>
                                    <p:animEffect transition="in" filter="wedge">
                                      <p:cBhvr>
                                        <p:cTn id="15"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 3">
            <a:extLst>
              <a:ext uri="{FF2B5EF4-FFF2-40B4-BE49-F238E27FC236}">
                <a16:creationId xmlns:a16="http://schemas.microsoft.com/office/drawing/2014/main" id="{27068A78-A22B-F543-AD39-8D8818A62BB9}"/>
              </a:ext>
            </a:extLst>
          </p:cNvPr>
          <p:cNvPicPr>
            <a:picLocks noChangeAspect="1"/>
          </p:cNvPicPr>
          <p:nvPr/>
        </p:nvPicPr>
        <p:blipFill>
          <a:blip r:embed="rId2"/>
          <a:stretch>
            <a:fillRect/>
          </a:stretch>
        </p:blipFill>
        <p:spPr>
          <a:xfrm>
            <a:off x="0" y="1"/>
            <a:ext cx="12192000" cy="6858000"/>
          </a:xfrm>
          <a:prstGeom prst="rect">
            <a:avLst/>
          </a:prstGeom>
        </p:spPr>
      </p:pic>
      <p:sp>
        <p:nvSpPr>
          <p:cNvPr id="2" name="Titre 1">
            <a:extLst>
              <a:ext uri="{FF2B5EF4-FFF2-40B4-BE49-F238E27FC236}">
                <a16:creationId xmlns:a16="http://schemas.microsoft.com/office/drawing/2014/main" id="{6F2415E2-0CEF-A94C-ACA2-A0B459C4FE0D}"/>
              </a:ext>
            </a:extLst>
          </p:cNvPr>
          <p:cNvSpPr>
            <a:spLocks noGrp="1"/>
          </p:cNvSpPr>
          <p:nvPr>
            <p:ph type="title"/>
          </p:nvPr>
        </p:nvSpPr>
        <p:spPr>
          <a:xfrm>
            <a:off x="605643" y="2161308"/>
            <a:ext cx="11162804" cy="2553196"/>
          </a:xfrm>
        </p:spPr>
        <p:txBody>
          <a:bodyPr>
            <a:normAutofit/>
          </a:bodyPr>
          <a:lstStyle/>
          <a:p>
            <a:pPr algn="ctr"/>
            <a:r>
              <a:rPr lang="en-GB" sz="2800" b="1" i="1" u="sng" dirty="0">
                <a:solidFill>
                  <a:schemeClr val="bg1"/>
                </a:solidFill>
                <a:latin typeface="Baskerville" panose="02020502070401020303" pitchFamily="18" charset="0"/>
                <a:ea typeface="Baskerville" panose="02020502070401020303" pitchFamily="18" charset="0"/>
                <a:cs typeface="Arial" panose="020B0604020202020204" pitchFamily="34" charset="0"/>
              </a:rPr>
              <a:t>“The use of digital Communication Collaboration and participation during covid 19”</a:t>
            </a:r>
          </a:p>
        </p:txBody>
      </p:sp>
    </p:spTree>
    <p:extLst>
      <p:ext uri="{BB962C8B-B14F-4D97-AF65-F5344CB8AC3E}">
        <p14:creationId xmlns:p14="http://schemas.microsoft.com/office/powerpoint/2010/main" val="2610173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Image 13">
            <a:extLst>
              <a:ext uri="{FF2B5EF4-FFF2-40B4-BE49-F238E27FC236}">
                <a16:creationId xmlns:a16="http://schemas.microsoft.com/office/drawing/2014/main" id="{F0992100-987A-5D47-BD2B-FFBAE288EDA7}"/>
              </a:ext>
            </a:extLst>
          </p:cNvPr>
          <p:cNvPicPr>
            <a:picLocks noChangeAspect="1"/>
          </p:cNvPicPr>
          <p:nvPr/>
        </p:nvPicPr>
        <p:blipFill>
          <a:blip r:embed="rId2"/>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48D976E-BCD0-4E28-B668-56428DC32BA8}"/>
              </a:ext>
            </a:extLst>
          </p:cNvPr>
          <p:cNvSpPr>
            <a:spLocks noGrp="1"/>
          </p:cNvSpPr>
          <p:nvPr>
            <p:ph idx="1"/>
          </p:nvPr>
        </p:nvSpPr>
        <p:spPr>
          <a:xfrm>
            <a:off x="963283" y="370685"/>
            <a:ext cx="9905999" cy="5497034"/>
          </a:xfrm>
        </p:spPr>
        <p:txBody>
          <a:bodyPr vert="horz" lIns="91440" tIns="45720" rIns="91440" bIns="45720" rtlCol="0" anchor="t">
            <a:normAutofit/>
          </a:bodyPr>
          <a:lstStyle/>
          <a:p>
            <a:pPr marL="0" indent="0">
              <a:buNone/>
            </a:pPr>
            <a:r>
              <a:rPr lang="en-GB" sz="3200" dirty="0"/>
              <a:t>SUMMARY:</a:t>
            </a:r>
          </a:p>
          <a:p>
            <a:pPr marL="0" indent="0">
              <a:buNone/>
            </a:pPr>
            <a:endParaRPr lang="en-GB" sz="3200" dirty="0"/>
          </a:p>
        </p:txBody>
      </p:sp>
      <p:sp>
        <p:nvSpPr>
          <p:cNvPr id="2" name="TextBox 1">
            <a:extLst>
              <a:ext uri="{FF2B5EF4-FFF2-40B4-BE49-F238E27FC236}">
                <a16:creationId xmlns:a16="http://schemas.microsoft.com/office/drawing/2014/main" id="{EB136D17-495D-4D67-99AE-CF1D6EF2837A}"/>
              </a:ext>
            </a:extLst>
          </p:cNvPr>
          <p:cNvSpPr txBox="1"/>
          <p:nvPr/>
        </p:nvSpPr>
        <p:spPr>
          <a:xfrm>
            <a:off x="842513" y="1273834"/>
            <a:ext cx="8695426" cy="369332"/>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The ability to demonstrate ad develop safeguarding for the patients.</a:t>
            </a:r>
          </a:p>
        </p:txBody>
      </p:sp>
      <p:sp>
        <p:nvSpPr>
          <p:cNvPr id="4" name="TextBox 3">
            <a:extLst>
              <a:ext uri="{FF2B5EF4-FFF2-40B4-BE49-F238E27FC236}">
                <a16:creationId xmlns:a16="http://schemas.microsoft.com/office/drawing/2014/main" id="{3E81B22A-DFED-48E7-A6F0-66832BD37C76}"/>
              </a:ext>
            </a:extLst>
          </p:cNvPr>
          <p:cNvSpPr txBox="1"/>
          <p:nvPr/>
        </p:nvSpPr>
        <p:spPr>
          <a:xfrm>
            <a:off x="798483" y="1876784"/>
            <a:ext cx="8695426" cy="64633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The ability to use digital technologies I ways to support the patient's personal wellbeing and safety.  </a:t>
            </a:r>
          </a:p>
        </p:txBody>
      </p:sp>
      <p:sp>
        <p:nvSpPr>
          <p:cNvPr id="5" name="TextBox 4">
            <a:extLst>
              <a:ext uri="{FF2B5EF4-FFF2-40B4-BE49-F238E27FC236}">
                <a16:creationId xmlns:a16="http://schemas.microsoft.com/office/drawing/2014/main" id="{578DA506-32F0-4292-8542-0A8A49F67CED}"/>
              </a:ext>
            </a:extLst>
          </p:cNvPr>
          <p:cNvSpPr txBox="1"/>
          <p:nvPr/>
        </p:nvSpPr>
        <p:spPr>
          <a:xfrm>
            <a:off x="797584" y="2796037"/>
            <a:ext cx="8681049" cy="64633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 The ability to recognise and act upon the  digital situations and events that might compromise ay personal information of the service users </a:t>
            </a:r>
          </a:p>
        </p:txBody>
      </p:sp>
      <p:sp>
        <p:nvSpPr>
          <p:cNvPr id="7" name="TextBox 6">
            <a:extLst>
              <a:ext uri="{FF2B5EF4-FFF2-40B4-BE49-F238E27FC236}">
                <a16:creationId xmlns:a16="http://schemas.microsoft.com/office/drawing/2014/main" id="{A3E004B6-3D9D-4E0C-9863-7E0C3A8E3BF7}"/>
              </a:ext>
            </a:extLst>
          </p:cNvPr>
          <p:cNvSpPr txBox="1"/>
          <p:nvPr/>
        </p:nvSpPr>
        <p:spPr>
          <a:xfrm>
            <a:off x="795787" y="3685635"/>
            <a:ext cx="8681049" cy="92333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The ability to demonstrate positive, healthy and appropriate attitudes and behaviours in relation to digital identity, well-being and safety of self and others.</a:t>
            </a:r>
          </a:p>
        </p:txBody>
      </p:sp>
      <p:sp>
        <p:nvSpPr>
          <p:cNvPr id="8" name="TextBox 7">
            <a:extLst>
              <a:ext uri="{FF2B5EF4-FFF2-40B4-BE49-F238E27FC236}">
                <a16:creationId xmlns:a16="http://schemas.microsoft.com/office/drawing/2014/main" id="{DF0E2FBD-1D7F-430A-8549-2D76682459A9}"/>
              </a:ext>
            </a:extLst>
          </p:cNvPr>
          <p:cNvSpPr txBox="1"/>
          <p:nvPr/>
        </p:nvSpPr>
        <p:spPr>
          <a:xfrm>
            <a:off x="794888" y="4964322"/>
            <a:ext cx="8681049" cy="64633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The ability to develop safeguarding ad appropriate digital identity that support a positive personal reputation.</a:t>
            </a:r>
          </a:p>
        </p:txBody>
      </p:sp>
      <p:sp>
        <p:nvSpPr>
          <p:cNvPr id="6" name="TextBox 5">
            <a:extLst>
              <a:ext uri="{FF2B5EF4-FFF2-40B4-BE49-F238E27FC236}">
                <a16:creationId xmlns:a16="http://schemas.microsoft.com/office/drawing/2014/main" id="{888FD0CF-BCB8-489C-A5BD-BC8A563D332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295683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9C895AF-1745-2846-9DBC-F030655ECF6C}"/>
              </a:ext>
            </a:extLst>
          </p:cNvPr>
          <p:cNvSpPr>
            <a:spLocks noGrp="1"/>
          </p:cNvSpPr>
          <p:nvPr>
            <p:ph type="title"/>
          </p:nvPr>
        </p:nvSpPr>
        <p:spPr/>
        <p:txBody>
          <a:bodyPr>
            <a:normAutofit/>
          </a:bodyPr>
          <a:lstStyle/>
          <a:p>
            <a:pPr algn="ctr"/>
            <a:r>
              <a:rPr lang="en-GB" b="1" i="1" u="sng" dirty="0">
                <a:solidFill>
                  <a:schemeClr val="bg1"/>
                </a:solidFill>
                <a:latin typeface="Baskerville" panose="02020502070401020303" pitchFamily="18" charset="0"/>
                <a:ea typeface="Baskerville" panose="02020502070401020303" pitchFamily="18" charset="0"/>
              </a:rPr>
              <a:t>Communication, collaboration and participation</a:t>
            </a:r>
            <a:r>
              <a:rPr lang="en-GB" dirty="0">
                <a:solidFill>
                  <a:schemeClr val="bg1"/>
                </a:solidFill>
                <a:latin typeface="Lucida Calligraphy" panose="03010101010101010101" pitchFamily="66" charset="77"/>
              </a:rPr>
              <a:t>. </a:t>
            </a:r>
          </a:p>
        </p:txBody>
      </p:sp>
      <p:sp>
        <p:nvSpPr>
          <p:cNvPr id="3" name="Espace réservé du contenu 2">
            <a:extLst>
              <a:ext uri="{FF2B5EF4-FFF2-40B4-BE49-F238E27FC236}">
                <a16:creationId xmlns:a16="http://schemas.microsoft.com/office/drawing/2014/main" id="{4C69EAE4-6501-D64E-8CB1-4DCB5DBA561A}"/>
              </a:ext>
            </a:extLst>
          </p:cNvPr>
          <p:cNvSpPr>
            <a:spLocks noGrp="1"/>
          </p:cNvSpPr>
          <p:nvPr>
            <p:ph idx="1"/>
          </p:nvPr>
        </p:nvSpPr>
        <p:spPr>
          <a:xfrm>
            <a:off x="630773" y="2239488"/>
            <a:ext cx="9905999" cy="3541714"/>
          </a:xfrm>
        </p:spPr>
        <p:txBody>
          <a:bodyPr/>
          <a:lstStyle/>
          <a:p>
            <a:pPr algn="ctr"/>
            <a:r>
              <a:rPr lang="en-GB" i="1" dirty="0">
                <a:solidFill>
                  <a:schemeClr val="bg1"/>
                </a:solidFill>
              </a:rPr>
              <a:t>The way you interact with people is examined through digital communication cooperation and participation. It focuses on how others participate in a team and how you collaborate with others in the sense of working together and how everyone interacts with each other using digital tools</a:t>
            </a:r>
            <a:r>
              <a:rPr lang="en-GB" dirty="0">
                <a:solidFill>
                  <a:schemeClr val="bg1"/>
                </a:solidFill>
              </a:rPr>
              <a:t>.</a:t>
            </a:r>
          </a:p>
        </p:txBody>
      </p:sp>
      <p:pic>
        <p:nvPicPr>
          <p:cNvPr id="6" name="Image 5">
            <a:extLst>
              <a:ext uri="{FF2B5EF4-FFF2-40B4-BE49-F238E27FC236}">
                <a16:creationId xmlns:a16="http://schemas.microsoft.com/office/drawing/2014/main" id="{0E5CE04D-CD00-C340-B8CB-2B46736A7D16}"/>
              </a:ext>
            </a:extLst>
          </p:cNvPr>
          <p:cNvPicPr>
            <a:picLocks noChangeAspect="1"/>
          </p:cNvPicPr>
          <p:nvPr/>
        </p:nvPicPr>
        <p:blipFill>
          <a:blip r:embed="rId2"/>
          <a:stretch>
            <a:fillRect/>
          </a:stretch>
        </p:blipFill>
        <p:spPr>
          <a:xfrm>
            <a:off x="156306" y="4849036"/>
            <a:ext cx="3133503" cy="2008964"/>
          </a:xfrm>
          <a:prstGeom prst="rect">
            <a:avLst/>
          </a:prstGeom>
        </p:spPr>
      </p:pic>
      <p:pic>
        <p:nvPicPr>
          <p:cNvPr id="7" name="Image 6">
            <a:extLst>
              <a:ext uri="{FF2B5EF4-FFF2-40B4-BE49-F238E27FC236}">
                <a16:creationId xmlns:a16="http://schemas.microsoft.com/office/drawing/2014/main" id="{765674DC-BB96-F342-8F1B-303D227CA4C6}"/>
              </a:ext>
            </a:extLst>
          </p:cNvPr>
          <p:cNvPicPr>
            <a:picLocks noChangeAspect="1"/>
          </p:cNvPicPr>
          <p:nvPr/>
        </p:nvPicPr>
        <p:blipFill>
          <a:blip r:embed="rId3"/>
          <a:stretch>
            <a:fillRect/>
          </a:stretch>
        </p:blipFill>
        <p:spPr>
          <a:xfrm>
            <a:off x="3289809" y="4289962"/>
            <a:ext cx="3503220" cy="1751610"/>
          </a:xfrm>
          <a:prstGeom prst="rect">
            <a:avLst/>
          </a:prstGeom>
        </p:spPr>
      </p:pic>
      <p:pic>
        <p:nvPicPr>
          <p:cNvPr id="8" name="Image 7">
            <a:extLst>
              <a:ext uri="{FF2B5EF4-FFF2-40B4-BE49-F238E27FC236}">
                <a16:creationId xmlns:a16="http://schemas.microsoft.com/office/drawing/2014/main" id="{5172694E-0021-3444-BFAF-ECA44BE2B9BF}"/>
              </a:ext>
            </a:extLst>
          </p:cNvPr>
          <p:cNvPicPr>
            <a:picLocks noChangeAspect="1"/>
          </p:cNvPicPr>
          <p:nvPr/>
        </p:nvPicPr>
        <p:blipFill>
          <a:blip r:embed="rId4"/>
          <a:stretch>
            <a:fillRect/>
          </a:stretch>
        </p:blipFill>
        <p:spPr>
          <a:xfrm>
            <a:off x="6793029" y="4776720"/>
            <a:ext cx="3587436" cy="2008964"/>
          </a:xfrm>
          <a:prstGeom prst="rect">
            <a:avLst/>
          </a:prstGeom>
        </p:spPr>
      </p:pic>
      <p:sp>
        <p:nvSpPr>
          <p:cNvPr id="9" name="ZoneTexte 8">
            <a:extLst>
              <a:ext uri="{FF2B5EF4-FFF2-40B4-BE49-F238E27FC236}">
                <a16:creationId xmlns:a16="http://schemas.microsoft.com/office/drawing/2014/main" id="{C639185A-1C88-F249-851A-DDB4E6028F20}"/>
              </a:ext>
            </a:extLst>
          </p:cNvPr>
          <p:cNvSpPr txBox="1"/>
          <p:nvPr/>
        </p:nvSpPr>
        <p:spPr>
          <a:xfrm>
            <a:off x="1721922" y="261257"/>
            <a:ext cx="925253" cy="369332"/>
          </a:xfrm>
          <a:prstGeom prst="rect">
            <a:avLst/>
          </a:prstGeom>
          <a:noFill/>
        </p:spPr>
        <p:txBody>
          <a:bodyPr wrap="none" rtlCol="0">
            <a:spAutoFit/>
          </a:bodyPr>
          <a:lstStyle/>
          <a:p>
            <a:r>
              <a:rPr lang="en-GB" dirty="0"/>
              <a:t>Precious</a:t>
            </a:r>
          </a:p>
        </p:txBody>
      </p:sp>
    </p:spTree>
    <p:extLst>
      <p:ext uri="{BB962C8B-B14F-4D97-AF65-F5344CB8AC3E}">
        <p14:creationId xmlns:p14="http://schemas.microsoft.com/office/powerpoint/2010/main" val="445735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8CB11B-8E20-4621-B56D-0227715A20C4}"/>
              </a:ext>
            </a:extLst>
          </p:cNvPr>
          <p:cNvSpPr>
            <a:spLocks noGrp="1"/>
          </p:cNvSpPr>
          <p:nvPr>
            <p:ph type="ctrTitle"/>
          </p:nvPr>
        </p:nvSpPr>
        <p:spPr>
          <a:xfrm>
            <a:off x="4359935" y="102238"/>
            <a:ext cx="5627258" cy="550905"/>
          </a:xfrm>
        </p:spPr>
        <p:txBody>
          <a:bodyPr vert="horz" lIns="91440" tIns="45720" rIns="91440" bIns="45720" rtlCol="0" anchor="ctr">
            <a:normAutofit fontScale="90000"/>
          </a:bodyPr>
          <a:lstStyle/>
          <a:p>
            <a:br>
              <a:rPr lang="en-US" sz="3600" dirty="0"/>
            </a:br>
            <a:r>
              <a:rPr lang="en-US" sz="3600" dirty="0"/>
              <a:t>Introduction: </a:t>
            </a:r>
            <a:br>
              <a:rPr lang="en-US" sz="3600" dirty="0"/>
            </a:br>
            <a:r>
              <a:rPr lang="en-US" sz="3600" dirty="0"/>
              <a:t> </a:t>
            </a:r>
          </a:p>
        </p:txBody>
      </p:sp>
      <p:pic>
        <p:nvPicPr>
          <p:cNvPr id="4" name="Picture 6" descr="A picture containing shape&#10;&#10;Description automatically generated">
            <a:extLst>
              <a:ext uri="{FF2B5EF4-FFF2-40B4-BE49-F238E27FC236}">
                <a16:creationId xmlns:a16="http://schemas.microsoft.com/office/drawing/2014/main" id="{83A2806C-B842-4CB7-A53B-B319EC975D26}"/>
              </a:ext>
            </a:extLst>
          </p:cNvPr>
          <p:cNvPicPr>
            <a:picLocks noChangeAspect="1"/>
          </p:cNvPicPr>
          <p:nvPr/>
        </p:nvPicPr>
        <p:blipFill rotWithShape="1">
          <a:blip r:embed="rId3"/>
          <a:srcRect l="62529" r="14742" b="-1"/>
          <a:stretch/>
        </p:blipFill>
        <p:spPr>
          <a:xfrm>
            <a:off x="800558" y="786117"/>
            <a:ext cx="3337560" cy="4956048"/>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p:spPr>
      </p:pic>
      <p:sp>
        <p:nvSpPr>
          <p:cNvPr id="3" name="Subtitle 2"/>
          <p:cNvSpPr>
            <a:spLocks noGrp="1"/>
          </p:cNvSpPr>
          <p:nvPr>
            <p:ph type="subTitle" idx="1"/>
          </p:nvPr>
        </p:nvSpPr>
        <p:spPr>
          <a:xfrm>
            <a:off x="4359935" y="3259347"/>
            <a:ext cx="6253792" cy="1746212"/>
          </a:xfrm>
        </p:spPr>
        <p:txBody>
          <a:bodyPr vert="horz" lIns="91440" tIns="45720" rIns="91440" bIns="45720" rtlCol="0" anchor="ctr">
            <a:noAutofit/>
          </a:bodyPr>
          <a:lstStyle/>
          <a:p>
            <a:pPr>
              <a:lnSpc>
                <a:spcPct val="90000"/>
              </a:lnSpc>
              <a:buFont typeface="Wingdings 3" panose="05040102010807070707" pitchFamily="18" charset="2"/>
              <a:buChar char=""/>
            </a:pPr>
            <a:r>
              <a:rPr lang="en-US" sz="1800" dirty="0">
                <a:solidFill>
                  <a:schemeClr val="bg1"/>
                </a:solidFill>
              </a:rPr>
              <a:t>Digital identity, well-being and safety could use technology I ways that support variety of patient’s and to support their personal wellbeing and safety. It also can acknowledge and the act upon any digital situations. </a:t>
            </a:r>
          </a:p>
          <a:p>
            <a:pPr>
              <a:lnSpc>
                <a:spcPct val="90000"/>
              </a:lnSpc>
              <a:buFont typeface="Wingdings 3" panose="05040102010807070707" pitchFamily="18" charset="2"/>
              <a:buChar char=""/>
            </a:pPr>
            <a:r>
              <a:rPr lang="en-US" sz="1800" dirty="0">
                <a:solidFill>
                  <a:schemeClr val="bg1"/>
                </a:solidFill>
              </a:rPr>
              <a:t>Digital identity is the foundation of a healthcare IT system, and though the benefits digital workflows are incredibly important and digital identity comes with increased vulnerability to identity theft, financial damage, and data loss. </a:t>
            </a:r>
          </a:p>
          <a:p>
            <a:pPr>
              <a:lnSpc>
                <a:spcPct val="90000"/>
              </a:lnSpc>
              <a:buClr>
                <a:srgbClr val="FFFFFF"/>
              </a:buClr>
              <a:buFont typeface="Wingdings 3" panose="05040102010807070707" pitchFamily="18" charset="2"/>
              <a:buChar char=""/>
            </a:pPr>
            <a:r>
              <a:rPr lang="en-US" sz="1800" dirty="0">
                <a:solidFill>
                  <a:schemeClr val="bg1"/>
                </a:solidFill>
              </a:rPr>
              <a:t>Digital identity is the key to protecting medical information and ensuring good access. </a:t>
            </a:r>
            <a:endParaRPr lang="en-US" dirty="0">
              <a:solidFill>
                <a:schemeClr val="bg1"/>
              </a:solidFill>
            </a:endParaRPr>
          </a:p>
          <a:p>
            <a:pPr>
              <a:lnSpc>
                <a:spcPct val="90000"/>
              </a:lnSpc>
              <a:buFont typeface="Wingdings 3" panose="05040102010807070707" pitchFamily="18" charset="2"/>
              <a:buChar char=""/>
            </a:pPr>
            <a:r>
              <a:rPr lang="en-US" sz="1800" dirty="0">
                <a:solidFill>
                  <a:schemeClr val="bg1"/>
                </a:solidFill>
              </a:rPr>
              <a:t>Digital identity on its own is the proving of who we are and who we say we are and WITHIN context or digitally.</a:t>
            </a:r>
          </a:p>
          <a:p>
            <a:pPr>
              <a:lnSpc>
                <a:spcPct val="90000"/>
              </a:lnSpc>
              <a:buClr>
                <a:srgbClr val="FFFFFF"/>
              </a:buClr>
              <a:buFont typeface="Wingdings 3" panose="05040102010807070707" pitchFamily="18" charset="2"/>
              <a:buChar char=""/>
            </a:pPr>
            <a:r>
              <a:rPr lang="en-US" sz="1800" dirty="0">
                <a:solidFill>
                  <a:schemeClr val="bg1"/>
                </a:solidFill>
              </a:rPr>
              <a:t> For many years own as patients or service users we will use the second nature to provide the proof of our qualification or capability. </a:t>
            </a:r>
            <a:endParaRPr lang="en-US" dirty="0">
              <a:solidFill>
                <a:schemeClr val="bg1"/>
              </a:solidFill>
            </a:endParaRPr>
          </a:p>
          <a:p>
            <a:pPr>
              <a:lnSpc>
                <a:spcPct val="90000"/>
              </a:lnSpc>
              <a:buFont typeface="Wingdings 3" panose="05040102010807070707" pitchFamily="18" charset="2"/>
              <a:buChar char=""/>
            </a:pPr>
            <a:endParaRPr lang="en-US" sz="1600" dirty="0"/>
          </a:p>
          <a:p>
            <a:pPr>
              <a:lnSpc>
                <a:spcPct val="90000"/>
              </a:lnSpc>
              <a:buFont typeface="Wingdings 3" panose="05040102010807070707" pitchFamily="18" charset="2"/>
              <a:buChar char=""/>
            </a:pPr>
            <a:endParaRPr lang="en-US" sz="1600" dirty="0"/>
          </a:p>
          <a:p>
            <a:pPr>
              <a:lnSpc>
                <a:spcPct val="90000"/>
              </a:lnSpc>
              <a:buFont typeface="Wingdings 3" panose="05040102010807070707" pitchFamily="18" charset="2"/>
              <a:buChar char=""/>
            </a:pPr>
            <a:endParaRPr lang="en-US" sz="1600" dirty="0"/>
          </a:p>
          <a:p>
            <a:pPr>
              <a:lnSpc>
                <a:spcPct val="90000"/>
              </a:lnSpc>
              <a:buFont typeface="Wingdings 3" panose="05040102010807070707" pitchFamily="18" charset="2"/>
              <a:buChar char=""/>
            </a:pPr>
            <a:endParaRPr lang="en-US" sz="1600" dirty="0"/>
          </a:p>
        </p:txBody>
      </p:sp>
      <p:sp>
        <p:nvSpPr>
          <p:cNvPr id="6" name="TextBox 5">
            <a:extLst>
              <a:ext uri="{FF2B5EF4-FFF2-40B4-BE49-F238E27FC236}">
                <a16:creationId xmlns:a16="http://schemas.microsoft.com/office/drawing/2014/main" id="{29D7A5EF-99E8-4D6B-8091-504D174F2A0E}"/>
              </a:ext>
            </a:extLst>
          </p:cNvPr>
          <p:cNvSpPr txBox="1"/>
          <p:nvPr/>
        </p:nvSpPr>
        <p:spPr>
          <a:xfrm>
            <a:off x="8151285" y="0"/>
            <a:ext cx="3671816" cy="1000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cap="all" dirty="0"/>
              <a:t>DIGITAL identity, WELL-BEING AND SAFETY</a:t>
            </a:r>
          </a:p>
          <a:p>
            <a:pPr algn="ctr">
              <a:spcAft>
                <a:spcPts val="600"/>
              </a:spcAft>
            </a:pPr>
            <a:r>
              <a:rPr lang="en-GB" cap="all" dirty="0"/>
              <a:t> </a:t>
            </a:r>
            <a:endParaRPr lang="en-GB" dirty="0"/>
          </a:p>
        </p:txBody>
      </p:sp>
      <p:sp>
        <p:nvSpPr>
          <p:cNvPr id="2" name="ZoneTexte 1">
            <a:extLst>
              <a:ext uri="{FF2B5EF4-FFF2-40B4-BE49-F238E27FC236}">
                <a16:creationId xmlns:a16="http://schemas.microsoft.com/office/drawing/2014/main" id="{AFEEC051-DA54-ED47-9D91-A34864D2B70E}"/>
              </a:ext>
            </a:extLst>
          </p:cNvPr>
          <p:cNvSpPr txBox="1"/>
          <p:nvPr/>
        </p:nvSpPr>
        <p:spPr>
          <a:xfrm>
            <a:off x="2778826" y="6198919"/>
            <a:ext cx="925253" cy="369332"/>
          </a:xfrm>
          <a:prstGeom prst="rect">
            <a:avLst/>
          </a:prstGeom>
          <a:noFill/>
        </p:spPr>
        <p:txBody>
          <a:bodyPr wrap="none" rtlCol="0">
            <a:spAutoFit/>
          </a:bodyPr>
          <a:lstStyle/>
          <a:p>
            <a:r>
              <a:rPr lang="en-GB" dirty="0"/>
              <a:t>Precious</a:t>
            </a:r>
          </a:p>
        </p:txBody>
      </p:sp>
    </p:spTree>
    <p:extLst>
      <p:ext uri="{BB962C8B-B14F-4D97-AF65-F5344CB8AC3E}">
        <p14:creationId xmlns:p14="http://schemas.microsoft.com/office/powerpoint/2010/main" val="3856144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02737-67DE-47B9-A973-C7BFEF224539}"/>
              </a:ext>
            </a:extLst>
          </p:cNvPr>
          <p:cNvSpPr>
            <a:spLocks noGrp="1"/>
          </p:cNvSpPr>
          <p:nvPr>
            <p:ph type="title"/>
          </p:nvPr>
        </p:nvSpPr>
        <p:spPr>
          <a:xfrm>
            <a:off x="339155" y="5004917"/>
            <a:ext cx="7350079" cy="1521444"/>
          </a:xfrm>
        </p:spPr>
        <p:txBody>
          <a:bodyPr vert="horz" lIns="91440" tIns="45720" rIns="91440" bIns="45720" rtlCol="0" anchor="ctr">
            <a:normAutofit/>
          </a:bodyPr>
          <a:lstStyle/>
          <a:p>
            <a:r>
              <a:rPr lang="en-US" b="1"/>
              <a:t>DIGITAL IDENTITY, WELL-BEING AND SAFETY </a:t>
            </a:r>
          </a:p>
          <a:p>
            <a:endParaRPr lang="en-US"/>
          </a:p>
        </p:txBody>
      </p:sp>
      <p:sp>
        <p:nvSpPr>
          <p:cNvPr id="4" name="TextBox 3">
            <a:extLst>
              <a:ext uri="{FF2B5EF4-FFF2-40B4-BE49-F238E27FC236}">
                <a16:creationId xmlns:a16="http://schemas.microsoft.com/office/drawing/2014/main" id="{6A373280-8EB8-4B79-AA68-4BA5DE99B9A3}"/>
              </a:ext>
            </a:extLst>
          </p:cNvPr>
          <p:cNvSpPr txBox="1"/>
          <p:nvPr/>
        </p:nvSpPr>
        <p:spPr>
          <a:xfrm>
            <a:off x="684212" y="685800"/>
            <a:ext cx="8126456" cy="383092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Bef>
                <a:spcPct val="20000"/>
              </a:spcBef>
              <a:spcAft>
                <a:spcPts val="600"/>
              </a:spcAft>
              <a:buClr>
                <a:schemeClr val="tx1"/>
              </a:buClr>
              <a:buSzPct val="80000"/>
            </a:pPr>
            <a:r>
              <a:rPr lang="en-US" sz="2000" dirty="0">
                <a:solidFill>
                  <a:schemeClr val="bg1"/>
                </a:solidFill>
              </a:rPr>
              <a:t>This is an essential part of the healthcare industry for protecting the patient's personal information and applying with regulations. Back In the day it was very easy to keep personal information and keep it secure because the data and information was recorded on paper and locked in the file draw. </a:t>
            </a:r>
          </a:p>
          <a:p>
            <a:pPr>
              <a:lnSpc>
                <a:spcPct val="90000"/>
              </a:lnSpc>
              <a:spcBef>
                <a:spcPct val="20000"/>
              </a:spcBef>
              <a:spcAft>
                <a:spcPts val="600"/>
              </a:spcAft>
              <a:buClr>
                <a:schemeClr val="tx1"/>
              </a:buClr>
              <a:buSzPct val="80000"/>
            </a:pPr>
            <a:endParaRPr lang="en-US" sz="2000" dirty="0">
              <a:solidFill>
                <a:schemeClr val="bg1"/>
              </a:solidFill>
            </a:endParaRPr>
          </a:p>
          <a:p>
            <a:pPr>
              <a:lnSpc>
                <a:spcPct val="90000"/>
              </a:lnSpc>
              <a:spcBef>
                <a:spcPct val="20000"/>
              </a:spcBef>
              <a:spcAft>
                <a:spcPts val="600"/>
              </a:spcAft>
              <a:buClr>
                <a:schemeClr val="tx1"/>
              </a:buClr>
              <a:buSzPct val="80000"/>
            </a:pPr>
            <a:r>
              <a:rPr lang="en-US" sz="2000" dirty="0">
                <a:solidFill>
                  <a:schemeClr val="bg1"/>
                </a:solidFill>
              </a:rPr>
              <a:t>However, there is own technology, patients' personal information is own stored electronically on computers. Nowadays the nurses, doctors, and other healthcare professionals rely on the technology, such as computers and tablets, to access records of the patient's data. Data may also be shared between facilities and healthcare providers. </a:t>
            </a:r>
          </a:p>
          <a:p>
            <a:pPr>
              <a:lnSpc>
                <a:spcPct val="90000"/>
              </a:lnSpc>
              <a:spcBef>
                <a:spcPct val="20000"/>
              </a:spcBef>
              <a:spcAft>
                <a:spcPts val="600"/>
              </a:spcAft>
              <a:buClr>
                <a:schemeClr val="tx1"/>
              </a:buClr>
              <a:buSzPct val="80000"/>
            </a:pPr>
            <a:endParaRPr lang="en-US" sz="2000" dirty="0">
              <a:solidFill>
                <a:schemeClr val="bg1"/>
              </a:solidFill>
            </a:endParaRPr>
          </a:p>
          <a:p>
            <a:pPr>
              <a:lnSpc>
                <a:spcPct val="90000"/>
              </a:lnSpc>
              <a:spcBef>
                <a:spcPct val="20000"/>
              </a:spcBef>
              <a:spcAft>
                <a:spcPts val="600"/>
              </a:spcAft>
              <a:buClr>
                <a:schemeClr val="tx1"/>
              </a:buClr>
              <a:buSzPct val="80000"/>
            </a:pPr>
            <a:r>
              <a:rPr lang="en-US" sz="2000" dirty="0">
                <a:solidFill>
                  <a:schemeClr val="bg1"/>
                </a:solidFill>
              </a:rPr>
              <a:t>It's very important that it develops an effective plan to ensure that their data and patient data are as secure as possible.</a:t>
            </a:r>
          </a:p>
          <a:p>
            <a:pPr>
              <a:lnSpc>
                <a:spcPct val="90000"/>
              </a:lnSpc>
              <a:spcBef>
                <a:spcPct val="20000"/>
              </a:spcBef>
              <a:spcAft>
                <a:spcPts val="600"/>
              </a:spcAft>
              <a:buClr>
                <a:schemeClr val="tx1"/>
              </a:buClr>
              <a:buSzPct val="80000"/>
              <a:buFont typeface="Wingdings 3" panose="05040102010807070707" pitchFamily="18" charset="2"/>
              <a:buChar char=""/>
            </a:pPr>
            <a:endParaRPr lang="en-US" sz="1500" dirty="0">
              <a:solidFill>
                <a:schemeClr val="bg2">
                  <a:lumMod val="75000"/>
                </a:schemeClr>
              </a:solidFill>
            </a:endParaRPr>
          </a:p>
        </p:txBody>
      </p:sp>
      <p:pic>
        <p:nvPicPr>
          <p:cNvPr id="5" name="Picture 5" descr="Diagram, map&#10;&#10;Description automatically generated">
            <a:extLst>
              <a:ext uri="{FF2B5EF4-FFF2-40B4-BE49-F238E27FC236}">
                <a16:creationId xmlns:a16="http://schemas.microsoft.com/office/drawing/2014/main" id="{B3437F7F-2E66-4074-9D70-E5499184860A}"/>
              </a:ext>
            </a:extLst>
          </p:cNvPr>
          <p:cNvPicPr>
            <a:picLocks noChangeAspect="1"/>
          </p:cNvPicPr>
          <p:nvPr/>
        </p:nvPicPr>
        <p:blipFill rotWithShape="1">
          <a:blip r:embed="rId2"/>
          <a:srcRect l="26136" r="41353" b="1"/>
          <a:stretch/>
        </p:blipFill>
        <p:spPr>
          <a:xfrm>
            <a:off x="9392591" y="86019"/>
            <a:ext cx="2434406" cy="3270526"/>
          </a:xfrm>
          <a:custGeom>
            <a:avLst/>
            <a:gdLst/>
            <a:ahLst/>
            <a:cxnLst/>
            <a:rect l="l" t="t" r="r" b="b"/>
            <a:pathLst>
              <a:path w="3239538" h="4334450">
                <a:moveTo>
                  <a:pt x="322464" y="0"/>
                </a:moveTo>
                <a:lnTo>
                  <a:pt x="3239538" y="0"/>
                </a:lnTo>
                <a:lnTo>
                  <a:pt x="3239538" y="4011987"/>
                </a:lnTo>
                <a:lnTo>
                  <a:pt x="2917075" y="4334450"/>
                </a:lnTo>
                <a:lnTo>
                  <a:pt x="0" y="433445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sp>
        <p:nvSpPr>
          <p:cNvPr id="3" name="ZoneTexte 2">
            <a:extLst>
              <a:ext uri="{FF2B5EF4-FFF2-40B4-BE49-F238E27FC236}">
                <a16:creationId xmlns:a16="http://schemas.microsoft.com/office/drawing/2014/main" id="{CAADA496-D632-5E43-8DC9-2A4016811397}"/>
              </a:ext>
            </a:extLst>
          </p:cNvPr>
          <p:cNvSpPr txBox="1"/>
          <p:nvPr/>
        </p:nvSpPr>
        <p:spPr>
          <a:xfrm>
            <a:off x="7873340" y="6139543"/>
            <a:ext cx="925253" cy="369332"/>
          </a:xfrm>
          <a:prstGeom prst="rect">
            <a:avLst/>
          </a:prstGeom>
          <a:noFill/>
        </p:spPr>
        <p:txBody>
          <a:bodyPr wrap="none" rtlCol="0">
            <a:spAutoFit/>
          </a:bodyPr>
          <a:lstStyle/>
          <a:p>
            <a:r>
              <a:rPr lang="en-GB" dirty="0"/>
              <a:t>Precious</a:t>
            </a:r>
          </a:p>
        </p:txBody>
      </p:sp>
    </p:spTree>
    <p:extLst>
      <p:ext uri="{BB962C8B-B14F-4D97-AF65-F5344CB8AC3E}">
        <p14:creationId xmlns:p14="http://schemas.microsoft.com/office/powerpoint/2010/main" val="806506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F6BAAA30-8D8B-3A46-9CDF-223F17233037}"/>
              </a:ext>
            </a:extLst>
          </p:cNvPr>
          <p:cNvSpPr>
            <a:spLocks noGrp="1"/>
          </p:cNvSpPr>
          <p:nvPr>
            <p:ph idx="1"/>
          </p:nvPr>
        </p:nvSpPr>
        <p:spPr>
          <a:xfrm>
            <a:off x="5923975" y="665018"/>
            <a:ext cx="5559464" cy="4940579"/>
          </a:xfrm>
        </p:spPr>
        <p:txBody>
          <a:bodyPr>
            <a:normAutofit fontScale="85000" lnSpcReduction="20000"/>
          </a:bodyPr>
          <a:lstStyle/>
          <a:p>
            <a:pPr algn="ctr" fontAlgn="base"/>
            <a:r>
              <a:rPr lang="en-GB" dirty="0">
                <a:solidFill>
                  <a:schemeClr val="bg1"/>
                </a:solidFill>
                <a:latin typeface="Baskerville" panose="02020502070401020303" pitchFamily="18" charset="0"/>
                <a:ea typeface="Baskerville" panose="02020502070401020303" pitchFamily="18" charset="0"/>
              </a:rPr>
              <a:t>Providers need to know a patient's identity to access relevant medical treatment ad to also ensure that they are giving </a:t>
            </a:r>
            <a:r>
              <a:rPr lang="en-GB" dirty="0" err="1">
                <a:solidFill>
                  <a:schemeClr val="bg1"/>
                </a:solidFill>
                <a:latin typeface="Baskerville" panose="02020502070401020303" pitchFamily="18" charset="0"/>
                <a:ea typeface="Baskerville" panose="02020502070401020303" pitchFamily="18" charset="0"/>
              </a:rPr>
              <a:t>cosistats</a:t>
            </a:r>
            <a:r>
              <a:rPr lang="en-GB" dirty="0">
                <a:solidFill>
                  <a:schemeClr val="bg1"/>
                </a:solidFill>
                <a:latin typeface="Baskerville" panose="02020502070401020303" pitchFamily="18" charset="0"/>
                <a:ea typeface="Baskerville" panose="02020502070401020303" pitchFamily="18" charset="0"/>
              </a:rPr>
              <a:t> appropriate care.</a:t>
            </a:r>
            <a:r>
              <a:rPr lang="en-US" dirty="0">
                <a:solidFill>
                  <a:schemeClr val="bg1"/>
                </a:solidFill>
                <a:latin typeface="Baskerville" panose="02020502070401020303" pitchFamily="18" charset="0"/>
                <a:ea typeface="Baskerville" panose="02020502070401020303" pitchFamily="18" charset="0"/>
              </a:rPr>
              <a:t>​</a:t>
            </a:r>
          </a:p>
          <a:p>
            <a:pPr algn="ctr" fontAlgn="base"/>
            <a:r>
              <a:rPr lang="en-GB" dirty="0">
                <a:solidFill>
                  <a:schemeClr val="bg1"/>
                </a:solidFill>
                <a:latin typeface="Baskerville" panose="02020502070401020303" pitchFamily="18" charset="0"/>
                <a:ea typeface="Baskerville" panose="02020502070401020303" pitchFamily="18" charset="0"/>
              </a:rPr>
              <a:t> Patient identification mistake ca lead to a lot of errors regarding the medication administration regarding the blood transfusions or failure to treat a serious illness or disease and medical treatment that are errored could lead to procedures </a:t>
            </a:r>
            <a:r>
              <a:rPr lang="en-GB" dirty="0" err="1">
                <a:solidFill>
                  <a:schemeClr val="bg1"/>
                </a:solidFill>
                <a:latin typeface="Baskerville" panose="02020502070401020303" pitchFamily="18" charset="0"/>
                <a:ea typeface="Baskerville" panose="02020502070401020303" pitchFamily="18" charset="0"/>
              </a:rPr>
              <a:t>eig</a:t>
            </a:r>
            <a:r>
              <a:rPr lang="en-GB" dirty="0">
                <a:solidFill>
                  <a:schemeClr val="bg1"/>
                </a:solidFill>
                <a:latin typeface="Baskerville" panose="02020502070401020303" pitchFamily="18" charset="0"/>
                <a:ea typeface="Baskerville" panose="02020502070401020303" pitchFamily="18" charset="0"/>
              </a:rPr>
              <a:t> performed wrongly or o a wrong patient. ​</a:t>
            </a:r>
          </a:p>
          <a:p>
            <a:pPr algn="ctr" fontAlgn="base"/>
            <a:r>
              <a:rPr lang="en-GB" dirty="0">
                <a:solidFill>
                  <a:schemeClr val="bg1"/>
                </a:solidFill>
                <a:latin typeface="Baskerville" panose="02020502070401020303" pitchFamily="18" charset="0"/>
                <a:ea typeface="Baskerville" panose="02020502070401020303" pitchFamily="18" charset="0"/>
              </a:rPr>
              <a:t>Patients also need documenting to prove their enrolment ad safety that cover medical expense</a:t>
            </a:r>
          </a:p>
          <a:p>
            <a:endParaRPr lang="en-GB" dirty="0"/>
          </a:p>
        </p:txBody>
      </p:sp>
      <p:pic>
        <p:nvPicPr>
          <p:cNvPr id="7170" name="Picture 2">
            <a:extLst>
              <a:ext uri="{FF2B5EF4-FFF2-40B4-BE49-F238E27FC236}">
                <a16:creationId xmlns:a16="http://schemas.microsoft.com/office/drawing/2014/main" id="{2E09744D-F2C2-C345-8ABE-43C5FCBE73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572" y="235084"/>
            <a:ext cx="3835400" cy="4191000"/>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2803DD37-9904-784E-8A0D-9597B3503995}"/>
              </a:ext>
            </a:extLst>
          </p:cNvPr>
          <p:cNvSpPr txBox="1"/>
          <p:nvPr/>
        </p:nvSpPr>
        <p:spPr>
          <a:xfrm>
            <a:off x="2006930" y="6032665"/>
            <a:ext cx="681597" cy="369332"/>
          </a:xfrm>
          <a:prstGeom prst="rect">
            <a:avLst/>
          </a:prstGeom>
          <a:noFill/>
        </p:spPr>
        <p:txBody>
          <a:bodyPr wrap="none" rtlCol="0">
            <a:spAutoFit/>
          </a:bodyPr>
          <a:lstStyle/>
          <a:p>
            <a:r>
              <a:rPr lang="en-GB" dirty="0"/>
              <a:t>Mary</a:t>
            </a:r>
          </a:p>
        </p:txBody>
      </p:sp>
    </p:spTree>
    <p:extLst>
      <p:ext uri="{BB962C8B-B14F-4D97-AF65-F5344CB8AC3E}">
        <p14:creationId xmlns:p14="http://schemas.microsoft.com/office/powerpoint/2010/main" val="2662946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e 5">
            <a:extLst>
              <a:ext uri="{FF2B5EF4-FFF2-40B4-BE49-F238E27FC236}">
                <a16:creationId xmlns:a16="http://schemas.microsoft.com/office/drawing/2014/main" id="{ED18D937-9426-D143-93A7-E27D9204EE4A}"/>
              </a:ext>
            </a:extLst>
          </p:cNvPr>
          <p:cNvPicPr>
            <a:picLocks noChangeAspect="1"/>
          </p:cNvPicPr>
          <p:nvPr/>
        </p:nvPicPr>
        <p:blipFill>
          <a:blip r:embed="rId2"/>
          <a:stretch>
            <a:fillRect/>
          </a:stretch>
        </p:blipFill>
        <p:spPr>
          <a:xfrm>
            <a:off x="9934779" y="8942"/>
            <a:ext cx="2257219" cy="1469628"/>
          </a:xfrm>
          <a:prstGeom prst="rect">
            <a:avLst/>
          </a:prstGeom>
        </p:spPr>
      </p:pic>
      <p:sp>
        <p:nvSpPr>
          <p:cNvPr id="2" name="Titre 1">
            <a:extLst>
              <a:ext uri="{FF2B5EF4-FFF2-40B4-BE49-F238E27FC236}">
                <a16:creationId xmlns:a16="http://schemas.microsoft.com/office/drawing/2014/main" id="{63B35B37-EE34-E341-81B6-12AF4CA866B4}"/>
              </a:ext>
            </a:extLst>
          </p:cNvPr>
          <p:cNvSpPr>
            <a:spLocks noGrp="1"/>
          </p:cNvSpPr>
          <p:nvPr>
            <p:ph type="title"/>
          </p:nvPr>
        </p:nvSpPr>
        <p:spPr>
          <a:xfrm>
            <a:off x="1046410" y="0"/>
            <a:ext cx="9905998" cy="1478570"/>
          </a:xfrm>
        </p:spPr>
        <p:txBody>
          <a:bodyPr>
            <a:normAutofit fontScale="90000"/>
          </a:bodyPr>
          <a:lstStyle/>
          <a:p>
            <a:pPr algn="ctr"/>
            <a:r>
              <a:rPr lang="en-GB" dirty="0">
                <a:solidFill>
                  <a:schemeClr val="bg1"/>
                </a:solidFill>
                <a:latin typeface="Lucida Calligraphy" panose="03010101010101010101" pitchFamily="66" charset="77"/>
              </a:rPr>
              <a:t>The use of social media and online communications during the pandemic </a:t>
            </a:r>
          </a:p>
        </p:txBody>
      </p:sp>
      <p:sp>
        <p:nvSpPr>
          <p:cNvPr id="3" name="Espace réservé du contenu 2">
            <a:extLst>
              <a:ext uri="{FF2B5EF4-FFF2-40B4-BE49-F238E27FC236}">
                <a16:creationId xmlns:a16="http://schemas.microsoft.com/office/drawing/2014/main" id="{0DE69C0A-5AF2-FF49-8DAA-4C49AB89C810}"/>
              </a:ext>
            </a:extLst>
          </p:cNvPr>
          <p:cNvSpPr>
            <a:spLocks noGrp="1"/>
          </p:cNvSpPr>
          <p:nvPr>
            <p:ph idx="1"/>
          </p:nvPr>
        </p:nvSpPr>
        <p:spPr>
          <a:xfrm>
            <a:off x="1143000" y="1658143"/>
            <a:ext cx="9905999" cy="3541714"/>
          </a:xfrm>
        </p:spPr>
        <p:txBody>
          <a:bodyPr/>
          <a:lstStyle/>
          <a:p>
            <a:r>
              <a:rPr lang="en-GB" dirty="0">
                <a:solidFill>
                  <a:schemeClr val="bg1"/>
                </a:solidFill>
              </a:rPr>
              <a:t>The use of social media as a tool for professional communication and education in healthcare has grown in recent years.</a:t>
            </a:r>
          </a:p>
          <a:p>
            <a:r>
              <a:rPr lang="en-GB" dirty="0">
                <a:solidFill>
                  <a:schemeClr val="bg1"/>
                </a:solidFill>
              </a:rPr>
              <a:t>The benefits and drawbacks of such platforms have been hotly contested with mixed results.</a:t>
            </a:r>
          </a:p>
          <a:p>
            <a:r>
              <a:rPr lang="en-GB" dirty="0">
                <a:solidFill>
                  <a:schemeClr val="bg1"/>
                </a:solidFill>
              </a:rPr>
              <a:t>During the pandemic social media usage increased to the stent that it has become an important part of todays healthcare system.</a:t>
            </a:r>
          </a:p>
        </p:txBody>
      </p:sp>
      <p:pic>
        <p:nvPicPr>
          <p:cNvPr id="7" name="Image 6">
            <a:extLst>
              <a:ext uri="{FF2B5EF4-FFF2-40B4-BE49-F238E27FC236}">
                <a16:creationId xmlns:a16="http://schemas.microsoft.com/office/drawing/2014/main" id="{F53D4E24-8508-ED4F-A4CF-51DC5E49F46E}"/>
              </a:ext>
            </a:extLst>
          </p:cNvPr>
          <p:cNvPicPr>
            <a:picLocks noChangeAspect="1"/>
          </p:cNvPicPr>
          <p:nvPr/>
        </p:nvPicPr>
        <p:blipFill>
          <a:blip r:embed="rId3"/>
          <a:stretch>
            <a:fillRect/>
          </a:stretch>
        </p:blipFill>
        <p:spPr>
          <a:xfrm>
            <a:off x="0" y="4789793"/>
            <a:ext cx="3693226" cy="2068207"/>
          </a:xfrm>
          <a:prstGeom prst="rect">
            <a:avLst/>
          </a:prstGeom>
        </p:spPr>
      </p:pic>
      <p:sp>
        <p:nvSpPr>
          <p:cNvPr id="9" name="ZoneTexte 8">
            <a:extLst>
              <a:ext uri="{FF2B5EF4-FFF2-40B4-BE49-F238E27FC236}">
                <a16:creationId xmlns:a16="http://schemas.microsoft.com/office/drawing/2014/main" id="{A6B80B6D-480E-CF43-A308-20ED15AF9301}"/>
              </a:ext>
            </a:extLst>
          </p:cNvPr>
          <p:cNvSpPr txBox="1"/>
          <p:nvPr/>
        </p:nvSpPr>
        <p:spPr>
          <a:xfrm>
            <a:off x="4845132" y="5569527"/>
            <a:ext cx="681597" cy="369332"/>
          </a:xfrm>
          <a:prstGeom prst="rect">
            <a:avLst/>
          </a:prstGeom>
          <a:noFill/>
        </p:spPr>
        <p:txBody>
          <a:bodyPr wrap="none" rtlCol="0">
            <a:spAutoFit/>
          </a:bodyPr>
          <a:lstStyle/>
          <a:p>
            <a:r>
              <a:rPr lang="en-GB" dirty="0"/>
              <a:t>Mary</a:t>
            </a:r>
          </a:p>
        </p:txBody>
      </p:sp>
    </p:spTree>
    <p:extLst>
      <p:ext uri="{BB962C8B-B14F-4D97-AF65-F5344CB8AC3E}">
        <p14:creationId xmlns:p14="http://schemas.microsoft.com/office/powerpoint/2010/main" val="1515076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6010A62-D9F2-0543-AB2F-AC1D3BB80CC6}"/>
              </a:ext>
            </a:extLst>
          </p:cNvPr>
          <p:cNvSpPr>
            <a:spLocks noGrp="1"/>
          </p:cNvSpPr>
          <p:nvPr>
            <p:ph type="title"/>
          </p:nvPr>
        </p:nvSpPr>
        <p:spPr>
          <a:xfrm>
            <a:off x="1143000" y="190005"/>
            <a:ext cx="9905998" cy="2249487"/>
          </a:xfrm>
        </p:spPr>
        <p:txBody>
          <a:bodyPr>
            <a:normAutofit fontScale="90000"/>
          </a:bodyPr>
          <a:lstStyle/>
          <a:p>
            <a:pPr algn="ctr"/>
            <a:r>
              <a:rPr lang="en-GB" b="1" dirty="0">
                <a:solidFill>
                  <a:schemeClr val="bg1"/>
                </a:solidFill>
                <a:latin typeface="Lucida Calligraphy" panose="03010101010101010101" pitchFamily="66" charset="77"/>
              </a:rPr>
              <a:t>The types of methods/Applications used by healthcare workers to communicate during the pandemic.</a:t>
            </a:r>
          </a:p>
        </p:txBody>
      </p:sp>
      <p:sp>
        <p:nvSpPr>
          <p:cNvPr id="3" name="Espace réservé du contenu 2">
            <a:extLst>
              <a:ext uri="{FF2B5EF4-FFF2-40B4-BE49-F238E27FC236}">
                <a16:creationId xmlns:a16="http://schemas.microsoft.com/office/drawing/2014/main" id="{5FA905F4-AB36-2B4F-BF36-547D7D6E81F4}"/>
              </a:ext>
            </a:extLst>
          </p:cNvPr>
          <p:cNvSpPr>
            <a:spLocks noGrp="1"/>
          </p:cNvSpPr>
          <p:nvPr>
            <p:ph idx="1"/>
          </p:nvPr>
        </p:nvSpPr>
        <p:spPr>
          <a:xfrm>
            <a:off x="1143000" y="2728117"/>
            <a:ext cx="9905999" cy="3541714"/>
          </a:xfrm>
        </p:spPr>
        <p:txBody>
          <a:bodyPr>
            <a:normAutofit fontScale="92500" lnSpcReduction="20000"/>
          </a:bodyPr>
          <a:lstStyle/>
          <a:p>
            <a:r>
              <a:rPr lang="en-GB" dirty="0">
                <a:solidFill>
                  <a:schemeClr val="bg1"/>
                </a:solidFill>
              </a:rPr>
              <a:t>WhatsApp</a:t>
            </a:r>
          </a:p>
          <a:p>
            <a:r>
              <a:rPr lang="en-GB" dirty="0">
                <a:solidFill>
                  <a:schemeClr val="bg1"/>
                </a:solidFill>
              </a:rPr>
              <a:t>Microsoft Teams</a:t>
            </a:r>
          </a:p>
          <a:p>
            <a:r>
              <a:rPr lang="en-GB" dirty="0" err="1">
                <a:solidFill>
                  <a:schemeClr val="bg1"/>
                </a:solidFill>
              </a:rPr>
              <a:t>Zoho</a:t>
            </a:r>
            <a:r>
              <a:rPr lang="en-GB" dirty="0">
                <a:solidFill>
                  <a:schemeClr val="bg1"/>
                </a:solidFill>
              </a:rPr>
              <a:t> meetings</a:t>
            </a:r>
          </a:p>
          <a:p>
            <a:r>
              <a:rPr lang="en-GB" dirty="0">
                <a:solidFill>
                  <a:schemeClr val="bg1"/>
                </a:solidFill>
              </a:rPr>
              <a:t>Zoom</a:t>
            </a:r>
          </a:p>
          <a:p>
            <a:r>
              <a:rPr lang="en-GB" dirty="0">
                <a:solidFill>
                  <a:schemeClr val="bg1"/>
                </a:solidFill>
              </a:rPr>
              <a:t>Google workspace etc…</a:t>
            </a:r>
          </a:p>
          <a:p>
            <a:pPr marL="0" indent="0">
              <a:buNone/>
            </a:pPr>
            <a:r>
              <a:rPr lang="en-GB" dirty="0">
                <a:solidFill>
                  <a:schemeClr val="bg1"/>
                </a:solidFill>
              </a:rPr>
              <a:t>All these are effective communication applications which can be used in any environment including a healthcare setting it could also be used in the comfort of your home. It also makes it easier on patients to see healthcare practitioners virtually. </a:t>
            </a:r>
          </a:p>
        </p:txBody>
      </p:sp>
      <p:pic>
        <p:nvPicPr>
          <p:cNvPr id="4" name="Image 3">
            <a:extLst>
              <a:ext uri="{FF2B5EF4-FFF2-40B4-BE49-F238E27FC236}">
                <a16:creationId xmlns:a16="http://schemas.microsoft.com/office/drawing/2014/main" id="{2AB509D7-5F6C-204E-A613-4A50AA23B646}"/>
              </a:ext>
            </a:extLst>
          </p:cNvPr>
          <p:cNvPicPr>
            <a:picLocks noChangeAspect="1"/>
          </p:cNvPicPr>
          <p:nvPr/>
        </p:nvPicPr>
        <p:blipFill>
          <a:blip r:embed="rId2"/>
          <a:stretch>
            <a:fillRect/>
          </a:stretch>
        </p:blipFill>
        <p:spPr>
          <a:xfrm>
            <a:off x="2909727" y="2579753"/>
            <a:ext cx="624914" cy="627704"/>
          </a:xfrm>
          <a:prstGeom prst="rect">
            <a:avLst/>
          </a:prstGeom>
        </p:spPr>
      </p:pic>
      <p:pic>
        <p:nvPicPr>
          <p:cNvPr id="5" name="Image 4">
            <a:extLst>
              <a:ext uri="{FF2B5EF4-FFF2-40B4-BE49-F238E27FC236}">
                <a16:creationId xmlns:a16="http://schemas.microsoft.com/office/drawing/2014/main" id="{A340058B-CD09-0840-9FDC-3BDEE33B820E}"/>
              </a:ext>
            </a:extLst>
          </p:cNvPr>
          <p:cNvPicPr>
            <a:picLocks noChangeAspect="1"/>
          </p:cNvPicPr>
          <p:nvPr/>
        </p:nvPicPr>
        <p:blipFill>
          <a:blip r:embed="rId3"/>
          <a:stretch>
            <a:fillRect/>
          </a:stretch>
        </p:blipFill>
        <p:spPr>
          <a:xfrm>
            <a:off x="4159843" y="2887366"/>
            <a:ext cx="723505" cy="670717"/>
          </a:xfrm>
          <a:prstGeom prst="rect">
            <a:avLst/>
          </a:prstGeom>
        </p:spPr>
      </p:pic>
      <p:pic>
        <p:nvPicPr>
          <p:cNvPr id="6" name="Image 5">
            <a:extLst>
              <a:ext uri="{FF2B5EF4-FFF2-40B4-BE49-F238E27FC236}">
                <a16:creationId xmlns:a16="http://schemas.microsoft.com/office/drawing/2014/main" id="{C77EDE4B-10E2-F941-9C2B-2DC35D060CF4}"/>
              </a:ext>
            </a:extLst>
          </p:cNvPr>
          <p:cNvPicPr>
            <a:picLocks noChangeAspect="1"/>
          </p:cNvPicPr>
          <p:nvPr/>
        </p:nvPicPr>
        <p:blipFill>
          <a:blip r:embed="rId4"/>
          <a:stretch>
            <a:fillRect/>
          </a:stretch>
        </p:blipFill>
        <p:spPr>
          <a:xfrm>
            <a:off x="3534641" y="3511350"/>
            <a:ext cx="644897" cy="644897"/>
          </a:xfrm>
          <a:prstGeom prst="rect">
            <a:avLst/>
          </a:prstGeom>
        </p:spPr>
      </p:pic>
      <p:pic>
        <p:nvPicPr>
          <p:cNvPr id="7" name="Image 6">
            <a:extLst>
              <a:ext uri="{FF2B5EF4-FFF2-40B4-BE49-F238E27FC236}">
                <a16:creationId xmlns:a16="http://schemas.microsoft.com/office/drawing/2014/main" id="{9838EB02-7DF9-2A42-A002-44D43EDA1E60}"/>
              </a:ext>
            </a:extLst>
          </p:cNvPr>
          <p:cNvPicPr>
            <a:picLocks noChangeAspect="1"/>
          </p:cNvPicPr>
          <p:nvPr/>
        </p:nvPicPr>
        <p:blipFill>
          <a:blip r:embed="rId5"/>
          <a:stretch>
            <a:fillRect/>
          </a:stretch>
        </p:blipFill>
        <p:spPr>
          <a:xfrm>
            <a:off x="2413744" y="4015056"/>
            <a:ext cx="1120897" cy="627702"/>
          </a:xfrm>
          <a:prstGeom prst="rect">
            <a:avLst/>
          </a:prstGeom>
        </p:spPr>
      </p:pic>
      <p:pic>
        <p:nvPicPr>
          <p:cNvPr id="8" name="Image 7">
            <a:extLst>
              <a:ext uri="{FF2B5EF4-FFF2-40B4-BE49-F238E27FC236}">
                <a16:creationId xmlns:a16="http://schemas.microsoft.com/office/drawing/2014/main" id="{C841CD7C-0611-AA4B-A1BE-D41DC946C925}"/>
              </a:ext>
            </a:extLst>
          </p:cNvPr>
          <p:cNvPicPr>
            <a:picLocks noChangeAspect="1"/>
          </p:cNvPicPr>
          <p:nvPr/>
        </p:nvPicPr>
        <p:blipFill>
          <a:blip r:embed="rId6"/>
          <a:stretch>
            <a:fillRect/>
          </a:stretch>
        </p:blipFill>
        <p:spPr>
          <a:xfrm>
            <a:off x="4579257" y="4390446"/>
            <a:ext cx="1120899" cy="627703"/>
          </a:xfrm>
          <a:prstGeom prst="rect">
            <a:avLst/>
          </a:prstGeom>
        </p:spPr>
      </p:pic>
      <p:sp>
        <p:nvSpPr>
          <p:cNvPr id="12" name="ZoneTexte 11">
            <a:extLst>
              <a:ext uri="{FF2B5EF4-FFF2-40B4-BE49-F238E27FC236}">
                <a16:creationId xmlns:a16="http://schemas.microsoft.com/office/drawing/2014/main" id="{4541CFBB-B637-8249-A539-AC2E4161D6F3}"/>
              </a:ext>
            </a:extLst>
          </p:cNvPr>
          <p:cNvSpPr txBox="1"/>
          <p:nvPr/>
        </p:nvSpPr>
        <p:spPr>
          <a:xfrm>
            <a:off x="1555668" y="6400800"/>
            <a:ext cx="681597" cy="369332"/>
          </a:xfrm>
          <a:prstGeom prst="rect">
            <a:avLst/>
          </a:prstGeom>
          <a:noFill/>
        </p:spPr>
        <p:txBody>
          <a:bodyPr wrap="none" rtlCol="0">
            <a:spAutoFit/>
          </a:bodyPr>
          <a:lstStyle/>
          <a:p>
            <a:r>
              <a:rPr lang="en-GB" dirty="0"/>
              <a:t>Mary</a:t>
            </a:r>
          </a:p>
        </p:txBody>
      </p:sp>
    </p:spTree>
    <p:extLst>
      <p:ext uri="{BB962C8B-B14F-4D97-AF65-F5344CB8AC3E}">
        <p14:creationId xmlns:p14="http://schemas.microsoft.com/office/powerpoint/2010/main" val="11846224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 7">
            <a:extLst>
              <a:ext uri="{FF2B5EF4-FFF2-40B4-BE49-F238E27FC236}">
                <a16:creationId xmlns:a16="http://schemas.microsoft.com/office/drawing/2014/main" id="{74E83CCB-33C5-8649-89EF-16BB7D4402D0}"/>
              </a:ext>
            </a:extLst>
          </p:cNvPr>
          <p:cNvPicPr>
            <a:picLocks noChangeAspect="1"/>
          </p:cNvPicPr>
          <p:nvPr/>
        </p:nvPicPr>
        <p:blipFill>
          <a:blip r:embed="rId2"/>
          <a:stretch>
            <a:fillRect/>
          </a:stretch>
        </p:blipFill>
        <p:spPr>
          <a:xfrm>
            <a:off x="0" y="0"/>
            <a:ext cx="12192000" cy="6858000"/>
          </a:xfrm>
          <a:prstGeom prst="rect">
            <a:avLst/>
          </a:prstGeom>
        </p:spPr>
      </p:pic>
      <p:sp>
        <p:nvSpPr>
          <p:cNvPr id="2" name="Titre 1">
            <a:extLst>
              <a:ext uri="{FF2B5EF4-FFF2-40B4-BE49-F238E27FC236}">
                <a16:creationId xmlns:a16="http://schemas.microsoft.com/office/drawing/2014/main" id="{F8D82D69-A0AC-EB44-B645-1DA8F356DD30}"/>
              </a:ext>
            </a:extLst>
          </p:cNvPr>
          <p:cNvSpPr>
            <a:spLocks noGrp="1"/>
          </p:cNvSpPr>
          <p:nvPr>
            <p:ph type="title"/>
          </p:nvPr>
        </p:nvSpPr>
        <p:spPr>
          <a:xfrm>
            <a:off x="475013" y="2152309"/>
            <a:ext cx="11150930" cy="2229686"/>
          </a:xfrm>
        </p:spPr>
        <p:txBody>
          <a:bodyPr>
            <a:normAutofit/>
          </a:bodyPr>
          <a:lstStyle/>
          <a:p>
            <a:pPr algn="ctr"/>
            <a:r>
              <a:rPr lang="en-GB" dirty="0">
                <a:latin typeface="Lucida Calligraphy" panose="03010101010101010101" pitchFamily="66" charset="77"/>
              </a:rPr>
              <a:t>The relevance of technical proficiency for data and information handling</a:t>
            </a:r>
          </a:p>
        </p:txBody>
      </p:sp>
    </p:spTree>
    <p:extLst>
      <p:ext uri="{BB962C8B-B14F-4D97-AF65-F5344CB8AC3E}">
        <p14:creationId xmlns:p14="http://schemas.microsoft.com/office/powerpoint/2010/main" val="302934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DC4996C-A0C7-E946-9DCB-9BB20EE1D2FC}"/>
              </a:ext>
            </a:extLst>
          </p:cNvPr>
          <p:cNvSpPr>
            <a:spLocks noGrp="1"/>
          </p:cNvSpPr>
          <p:nvPr>
            <p:ph type="title"/>
          </p:nvPr>
        </p:nvSpPr>
        <p:spPr>
          <a:xfrm>
            <a:off x="1141412" y="84128"/>
            <a:ext cx="9905998" cy="1478570"/>
          </a:xfrm>
        </p:spPr>
        <p:txBody>
          <a:bodyPr/>
          <a:lstStyle/>
          <a:p>
            <a:pPr algn="ctr"/>
            <a:r>
              <a:rPr lang="en-GB" dirty="0">
                <a:solidFill>
                  <a:schemeClr val="bg1"/>
                </a:solidFill>
                <a:latin typeface="Lucida Calligraphy" panose="03010101010101010101" pitchFamily="66" charset="77"/>
              </a:rPr>
              <a:t>Why is technical skills important? </a:t>
            </a:r>
          </a:p>
        </p:txBody>
      </p:sp>
      <p:sp>
        <p:nvSpPr>
          <p:cNvPr id="3" name="Espace réservé du contenu 2">
            <a:extLst>
              <a:ext uri="{FF2B5EF4-FFF2-40B4-BE49-F238E27FC236}">
                <a16:creationId xmlns:a16="http://schemas.microsoft.com/office/drawing/2014/main" id="{0080548D-C471-0744-8096-CBD8ACF447C9}"/>
              </a:ext>
            </a:extLst>
          </p:cNvPr>
          <p:cNvSpPr>
            <a:spLocks noGrp="1"/>
          </p:cNvSpPr>
          <p:nvPr>
            <p:ph idx="1"/>
          </p:nvPr>
        </p:nvSpPr>
        <p:spPr/>
        <p:txBody>
          <a:bodyPr/>
          <a:lstStyle/>
          <a:p>
            <a:pPr algn="ctr"/>
            <a:r>
              <a:rPr lang="en-GB" dirty="0">
                <a:solidFill>
                  <a:schemeClr val="bg1"/>
                </a:solidFill>
              </a:rPr>
              <a:t>Technical skills are important for a number of reasons, they car certainly help your work more efficiently and make you more valuable </a:t>
            </a:r>
            <a:r>
              <a:rPr lang="en-GB" dirty="0" err="1">
                <a:solidFill>
                  <a:schemeClr val="bg1"/>
                </a:solidFill>
              </a:rPr>
              <a:t>Canidate</a:t>
            </a:r>
            <a:r>
              <a:rPr lang="en-GB" dirty="0">
                <a:solidFill>
                  <a:schemeClr val="bg1"/>
                </a:solidFill>
              </a:rPr>
              <a:t> for employers, giving your employees the skills they need. </a:t>
            </a:r>
          </a:p>
        </p:txBody>
      </p:sp>
      <p:pic>
        <p:nvPicPr>
          <p:cNvPr id="4" name="Image 3">
            <a:extLst>
              <a:ext uri="{FF2B5EF4-FFF2-40B4-BE49-F238E27FC236}">
                <a16:creationId xmlns:a16="http://schemas.microsoft.com/office/drawing/2014/main" id="{69548773-AB8E-C54D-9B1C-BB2177AAFB2A}"/>
              </a:ext>
            </a:extLst>
          </p:cNvPr>
          <p:cNvPicPr>
            <a:picLocks noChangeAspect="1"/>
          </p:cNvPicPr>
          <p:nvPr/>
        </p:nvPicPr>
        <p:blipFill>
          <a:blip r:embed="rId2"/>
          <a:stretch>
            <a:fillRect/>
          </a:stretch>
        </p:blipFill>
        <p:spPr>
          <a:xfrm>
            <a:off x="3808680" y="4020344"/>
            <a:ext cx="3720275" cy="2472889"/>
          </a:xfrm>
          <a:prstGeom prst="rect">
            <a:avLst/>
          </a:prstGeom>
        </p:spPr>
      </p:pic>
      <p:sp>
        <p:nvSpPr>
          <p:cNvPr id="5" name="ZoneTexte 4">
            <a:extLst>
              <a:ext uri="{FF2B5EF4-FFF2-40B4-BE49-F238E27FC236}">
                <a16:creationId xmlns:a16="http://schemas.microsoft.com/office/drawing/2014/main" id="{5242B091-067A-9143-A1E1-4751E00B81B0}"/>
              </a:ext>
            </a:extLst>
          </p:cNvPr>
          <p:cNvSpPr txBox="1"/>
          <p:nvPr/>
        </p:nvSpPr>
        <p:spPr>
          <a:xfrm>
            <a:off x="1472540" y="5973288"/>
            <a:ext cx="1019382" cy="369332"/>
          </a:xfrm>
          <a:prstGeom prst="rect">
            <a:avLst/>
          </a:prstGeom>
          <a:noFill/>
        </p:spPr>
        <p:txBody>
          <a:bodyPr wrap="none" rtlCol="0">
            <a:spAutoFit/>
          </a:bodyPr>
          <a:lstStyle/>
          <a:p>
            <a:r>
              <a:rPr lang="en-GB" dirty="0" err="1"/>
              <a:t>Shumiray</a:t>
            </a:r>
            <a:endParaRPr lang="en-GB" dirty="0"/>
          </a:p>
        </p:txBody>
      </p:sp>
    </p:spTree>
    <p:extLst>
      <p:ext uri="{BB962C8B-B14F-4D97-AF65-F5344CB8AC3E}">
        <p14:creationId xmlns:p14="http://schemas.microsoft.com/office/powerpoint/2010/main" val="2423705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5A9789A-E5F6-1044-8C3B-E099ABF0CAE7}"/>
              </a:ext>
            </a:extLst>
          </p:cNvPr>
          <p:cNvSpPr>
            <a:spLocks noGrp="1"/>
          </p:cNvSpPr>
          <p:nvPr>
            <p:ph type="title"/>
          </p:nvPr>
        </p:nvSpPr>
        <p:spPr>
          <a:xfrm>
            <a:off x="1141413" y="0"/>
            <a:ext cx="9905998" cy="1163782"/>
          </a:xfrm>
        </p:spPr>
        <p:txBody>
          <a:bodyPr/>
          <a:lstStyle/>
          <a:p>
            <a:pPr algn="ctr"/>
            <a:r>
              <a:rPr lang="en-GB" dirty="0">
                <a:solidFill>
                  <a:schemeClr val="bg1"/>
                </a:solidFill>
              </a:rPr>
              <a:t>WHAT IS TECHNICAL PROFICIENCY?</a:t>
            </a:r>
          </a:p>
        </p:txBody>
      </p:sp>
      <p:sp>
        <p:nvSpPr>
          <p:cNvPr id="3" name="Espace réservé du contenu 2">
            <a:extLst>
              <a:ext uri="{FF2B5EF4-FFF2-40B4-BE49-F238E27FC236}">
                <a16:creationId xmlns:a16="http://schemas.microsoft.com/office/drawing/2014/main" id="{BBD2FD47-79AA-C545-B7A5-8283D5342E9A}"/>
              </a:ext>
            </a:extLst>
          </p:cNvPr>
          <p:cNvSpPr>
            <a:spLocks noGrp="1"/>
          </p:cNvSpPr>
          <p:nvPr>
            <p:ph idx="1"/>
          </p:nvPr>
        </p:nvSpPr>
        <p:spPr/>
        <p:txBody>
          <a:bodyPr/>
          <a:lstStyle/>
          <a:p>
            <a:pPr algn="ctr"/>
            <a:r>
              <a:rPr lang="en-GB" dirty="0">
                <a:solidFill>
                  <a:schemeClr val="bg1"/>
                </a:solidFill>
              </a:rPr>
              <a:t>Technical proficiency means technical knowledge and skills required in the specialist and professional job role and responsibilities in order to achieve the expected outputs. </a:t>
            </a:r>
          </a:p>
        </p:txBody>
      </p:sp>
      <p:pic>
        <p:nvPicPr>
          <p:cNvPr id="4" name="Image 3">
            <a:extLst>
              <a:ext uri="{FF2B5EF4-FFF2-40B4-BE49-F238E27FC236}">
                <a16:creationId xmlns:a16="http://schemas.microsoft.com/office/drawing/2014/main" id="{C3E23D7D-54E1-9743-88CE-388D907DA86D}"/>
              </a:ext>
            </a:extLst>
          </p:cNvPr>
          <p:cNvPicPr>
            <a:picLocks noChangeAspect="1"/>
          </p:cNvPicPr>
          <p:nvPr/>
        </p:nvPicPr>
        <p:blipFill>
          <a:blip r:embed="rId2"/>
          <a:stretch>
            <a:fillRect/>
          </a:stretch>
        </p:blipFill>
        <p:spPr>
          <a:xfrm>
            <a:off x="4227511" y="4195701"/>
            <a:ext cx="3733800" cy="2171700"/>
          </a:xfrm>
          <a:prstGeom prst="rect">
            <a:avLst/>
          </a:prstGeom>
        </p:spPr>
      </p:pic>
      <p:sp>
        <p:nvSpPr>
          <p:cNvPr id="5" name="ZoneTexte 4">
            <a:extLst>
              <a:ext uri="{FF2B5EF4-FFF2-40B4-BE49-F238E27FC236}">
                <a16:creationId xmlns:a16="http://schemas.microsoft.com/office/drawing/2014/main" id="{BC287ED1-8114-4947-AB6B-9FC9A187DBDF}"/>
              </a:ext>
            </a:extLst>
          </p:cNvPr>
          <p:cNvSpPr txBox="1"/>
          <p:nvPr/>
        </p:nvSpPr>
        <p:spPr>
          <a:xfrm>
            <a:off x="1769423" y="6044540"/>
            <a:ext cx="1019382" cy="369332"/>
          </a:xfrm>
          <a:prstGeom prst="rect">
            <a:avLst/>
          </a:prstGeom>
          <a:noFill/>
        </p:spPr>
        <p:txBody>
          <a:bodyPr wrap="none" rtlCol="0">
            <a:spAutoFit/>
          </a:bodyPr>
          <a:lstStyle/>
          <a:p>
            <a:r>
              <a:rPr lang="en-GB" dirty="0" err="1"/>
              <a:t>Shumiray</a:t>
            </a:r>
            <a:endParaRPr lang="en-GB" dirty="0"/>
          </a:p>
        </p:txBody>
      </p:sp>
    </p:spTree>
    <p:extLst>
      <p:ext uri="{BB962C8B-B14F-4D97-AF65-F5344CB8AC3E}">
        <p14:creationId xmlns:p14="http://schemas.microsoft.com/office/powerpoint/2010/main" val="29478895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F5B051B-B44D-3642-BA77-B8A216F2C180}"/>
              </a:ext>
            </a:extLst>
          </p:cNvPr>
          <p:cNvSpPr>
            <a:spLocks noGrp="1"/>
          </p:cNvSpPr>
          <p:nvPr>
            <p:ph type="title"/>
          </p:nvPr>
        </p:nvSpPr>
        <p:spPr>
          <a:xfrm>
            <a:off x="1141412" y="0"/>
            <a:ext cx="9905998" cy="1478570"/>
          </a:xfrm>
        </p:spPr>
        <p:txBody>
          <a:bodyPr/>
          <a:lstStyle/>
          <a:p>
            <a:pPr algn="ctr"/>
            <a:r>
              <a:rPr lang="en-GB" dirty="0">
                <a:solidFill>
                  <a:schemeClr val="bg1"/>
                </a:solidFill>
              </a:rPr>
              <a:t>What is an information handling? </a:t>
            </a:r>
          </a:p>
        </p:txBody>
      </p:sp>
      <p:sp>
        <p:nvSpPr>
          <p:cNvPr id="3" name="Espace réservé du contenu 2">
            <a:extLst>
              <a:ext uri="{FF2B5EF4-FFF2-40B4-BE49-F238E27FC236}">
                <a16:creationId xmlns:a16="http://schemas.microsoft.com/office/drawing/2014/main" id="{ADB7D366-5C4F-DE45-B36C-D1E54155FFFC}"/>
              </a:ext>
            </a:extLst>
          </p:cNvPr>
          <p:cNvSpPr>
            <a:spLocks noGrp="1"/>
          </p:cNvSpPr>
          <p:nvPr>
            <p:ph idx="1"/>
          </p:nvPr>
        </p:nvSpPr>
        <p:spPr/>
        <p:txBody>
          <a:bodyPr/>
          <a:lstStyle/>
          <a:p>
            <a:r>
              <a:rPr lang="en-GB" dirty="0">
                <a:solidFill>
                  <a:schemeClr val="bg1"/>
                </a:solidFill>
              </a:rPr>
              <a:t>Information dandling is the process of gathering, analysing and reporting, there are many ways that we can report on data. A lot of the </a:t>
            </a:r>
          </a:p>
        </p:txBody>
      </p:sp>
      <p:pic>
        <p:nvPicPr>
          <p:cNvPr id="4" name="Image 3">
            <a:extLst>
              <a:ext uri="{FF2B5EF4-FFF2-40B4-BE49-F238E27FC236}">
                <a16:creationId xmlns:a16="http://schemas.microsoft.com/office/drawing/2014/main" id="{CBDD1232-C539-7240-906A-47BE5679C93A}"/>
              </a:ext>
            </a:extLst>
          </p:cNvPr>
          <p:cNvPicPr>
            <a:picLocks noChangeAspect="1"/>
          </p:cNvPicPr>
          <p:nvPr/>
        </p:nvPicPr>
        <p:blipFill>
          <a:blip r:embed="rId2"/>
          <a:stretch>
            <a:fillRect/>
          </a:stretch>
        </p:blipFill>
        <p:spPr>
          <a:xfrm>
            <a:off x="9642765" y="5082639"/>
            <a:ext cx="2560782" cy="1775361"/>
          </a:xfrm>
          <a:prstGeom prst="rect">
            <a:avLst/>
          </a:prstGeom>
        </p:spPr>
      </p:pic>
      <p:pic>
        <p:nvPicPr>
          <p:cNvPr id="5" name="Image 4">
            <a:extLst>
              <a:ext uri="{FF2B5EF4-FFF2-40B4-BE49-F238E27FC236}">
                <a16:creationId xmlns:a16="http://schemas.microsoft.com/office/drawing/2014/main" id="{07454012-EC29-9D48-90D9-93E3A542ACE7}"/>
              </a:ext>
            </a:extLst>
          </p:cNvPr>
          <p:cNvPicPr>
            <a:picLocks noChangeAspect="1"/>
          </p:cNvPicPr>
          <p:nvPr/>
        </p:nvPicPr>
        <p:blipFill>
          <a:blip r:embed="rId3"/>
          <a:stretch>
            <a:fillRect/>
          </a:stretch>
        </p:blipFill>
        <p:spPr>
          <a:xfrm>
            <a:off x="331" y="0"/>
            <a:ext cx="2137227" cy="1514351"/>
          </a:xfrm>
          <a:prstGeom prst="rect">
            <a:avLst/>
          </a:prstGeom>
        </p:spPr>
      </p:pic>
      <p:sp>
        <p:nvSpPr>
          <p:cNvPr id="6" name="ZoneTexte 5">
            <a:extLst>
              <a:ext uri="{FF2B5EF4-FFF2-40B4-BE49-F238E27FC236}">
                <a16:creationId xmlns:a16="http://schemas.microsoft.com/office/drawing/2014/main" id="{582B1602-C4CA-B244-83E9-0771029BC417}"/>
              </a:ext>
            </a:extLst>
          </p:cNvPr>
          <p:cNvSpPr txBox="1"/>
          <p:nvPr/>
        </p:nvSpPr>
        <p:spPr>
          <a:xfrm>
            <a:off x="1555668" y="5937662"/>
            <a:ext cx="1019382" cy="369332"/>
          </a:xfrm>
          <a:prstGeom prst="rect">
            <a:avLst/>
          </a:prstGeom>
          <a:noFill/>
        </p:spPr>
        <p:txBody>
          <a:bodyPr wrap="none" rtlCol="0">
            <a:spAutoFit/>
          </a:bodyPr>
          <a:lstStyle/>
          <a:p>
            <a:r>
              <a:rPr lang="en-GB" dirty="0" err="1"/>
              <a:t>Shumiray</a:t>
            </a:r>
            <a:endParaRPr lang="en-GB" dirty="0"/>
          </a:p>
        </p:txBody>
      </p:sp>
    </p:spTree>
    <p:extLst>
      <p:ext uri="{BB962C8B-B14F-4D97-AF65-F5344CB8AC3E}">
        <p14:creationId xmlns:p14="http://schemas.microsoft.com/office/powerpoint/2010/main" val="5621380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4C259A0-A5D4-9241-88FE-C65B29A9FAE4}"/>
              </a:ext>
            </a:extLst>
          </p:cNvPr>
          <p:cNvSpPr>
            <a:spLocks noGrp="1"/>
          </p:cNvSpPr>
          <p:nvPr>
            <p:ph type="title"/>
          </p:nvPr>
        </p:nvSpPr>
        <p:spPr>
          <a:xfrm>
            <a:off x="1141412" y="0"/>
            <a:ext cx="9905998" cy="807522"/>
          </a:xfrm>
        </p:spPr>
        <p:txBody>
          <a:bodyPr/>
          <a:lstStyle/>
          <a:p>
            <a:pPr algn="ctr"/>
            <a:r>
              <a:rPr lang="en-GB" dirty="0">
                <a:solidFill>
                  <a:schemeClr val="bg1"/>
                </a:solidFill>
                <a:latin typeface="Lucida Calligraphy" panose="03010101010101010101" pitchFamily="66" charset="77"/>
              </a:rPr>
              <a:t>REFERENCES: </a:t>
            </a:r>
          </a:p>
        </p:txBody>
      </p:sp>
      <p:sp>
        <p:nvSpPr>
          <p:cNvPr id="3" name="Espace réservé du contenu 2">
            <a:extLst>
              <a:ext uri="{FF2B5EF4-FFF2-40B4-BE49-F238E27FC236}">
                <a16:creationId xmlns:a16="http://schemas.microsoft.com/office/drawing/2014/main" id="{2DB7EF54-8825-D34A-8A01-A0AA064EEC3E}"/>
              </a:ext>
            </a:extLst>
          </p:cNvPr>
          <p:cNvSpPr>
            <a:spLocks noGrp="1"/>
          </p:cNvSpPr>
          <p:nvPr>
            <p:ph idx="1"/>
          </p:nvPr>
        </p:nvSpPr>
        <p:spPr>
          <a:xfrm>
            <a:off x="132998" y="638299"/>
            <a:ext cx="11922825" cy="6023758"/>
          </a:xfrm>
        </p:spPr>
        <p:txBody>
          <a:bodyPr>
            <a:normAutofit fontScale="92500" lnSpcReduction="20000"/>
          </a:bodyPr>
          <a:lstStyle/>
          <a:p>
            <a:r>
              <a:rPr lang="en-GB" sz="1800" dirty="0">
                <a:solidFill>
                  <a:schemeClr val="bg1"/>
                </a:solidFill>
                <a:hlinkClick r:id="rId2">
                  <a:extLst>
                    <a:ext uri="{A12FA001-AC4F-418D-AE19-62706E023703}">
                      <ahyp:hlinkClr xmlns:ahyp="http://schemas.microsoft.com/office/drawing/2018/hyperlinkcolor" val="tx"/>
                    </a:ext>
                  </a:extLst>
                </a:hlinkClick>
              </a:rPr>
              <a:t>https://www.nuffieldtrust.org.uk/research/the-impact-of-covid-19-on-the-use-of-digital-technology-in-the-nhs</a:t>
            </a:r>
            <a:r>
              <a:rPr lang="en-GB" sz="1800" dirty="0">
                <a:solidFill>
                  <a:schemeClr val="bg1"/>
                </a:solidFill>
              </a:rPr>
              <a:t> </a:t>
            </a:r>
          </a:p>
          <a:p>
            <a:r>
              <a:rPr lang="en-GB" sz="1800" dirty="0">
                <a:solidFill>
                  <a:schemeClr val="bg1"/>
                </a:solidFill>
                <a:hlinkClick r:id="rId3">
                  <a:extLst>
                    <a:ext uri="{A12FA001-AC4F-418D-AE19-62706E023703}">
                      <ahyp:hlinkClr xmlns:ahyp="http://schemas.microsoft.com/office/drawing/2018/hyperlinkcolor" val="tx"/>
                    </a:ext>
                  </a:extLst>
                </a:hlinkClick>
              </a:rPr>
              <a:t>https://www.ncbi.nlm.nih.gov/pmc/articles/PMC7467120/</a:t>
            </a:r>
            <a:r>
              <a:rPr lang="en-GB" sz="1800" dirty="0">
                <a:solidFill>
                  <a:schemeClr val="bg1"/>
                </a:solidFill>
              </a:rPr>
              <a:t> </a:t>
            </a:r>
          </a:p>
          <a:p>
            <a:r>
              <a:rPr lang="en-GB" sz="1800" dirty="0">
                <a:solidFill>
                  <a:schemeClr val="bg1"/>
                </a:solidFill>
                <a:hlinkClick r:id="rId4">
                  <a:extLst>
                    <a:ext uri="{A12FA001-AC4F-418D-AE19-62706E023703}">
                      <ahyp:hlinkClr xmlns:ahyp="http://schemas.microsoft.com/office/drawing/2018/hyperlinkcolor" val="tx"/>
                    </a:ext>
                  </a:extLst>
                </a:hlinkClick>
              </a:rPr>
              <a:t>https://www.brookings.edu/research/social-and-economic-impact-of-covid-19/</a:t>
            </a:r>
            <a:endParaRPr lang="en-GB" sz="1800" dirty="0">
              <a:solidFill>
                <a:schemeClr val="bg1"/>
              </a:solidFill>
            </a:endParaRPr>
          </a:p>
          <a:p>
            <a:r>
              <a:rPr lang="fr-FR" sz="1800" dirty="0">
                <a:solidFill>
                  <a:schemeClr val="bg1"/>
                </a:solidFill>
                <a:hlinkClick r:id="rId5">
                  <a:extLst>
                    <a:ext uri="{A12FA001-AC4F-418D-AE19-62706E023703}">
                      <ahyp:hlinkClr xmlns:ahyp="http://schemas.microsoft.com/office/drawing/2018/hyperlinkcolor" val="tx"/>
                    </a:ext>
                  </a:extLst>
                </a:hlinkClick>
              </a:rPr>
              <a:t>https://www.learnupon.com/blog/technical-skills-training/</a:t>
            </a:r>
            <a:r>
              <a:rPr lang="fr-FR" sz="1800" dirty="0">
                <a:solidFill>
                  <a:schemeClr val="bg1"/>
                </a:solidFill>
              </a:rPr>
              <a:t> </a:t>
            </a:r>
          </a:p>
          <a:p>
            <a:r>
              <a:rPr lang="fr-FR" sz="1800" dirty="0">
                <a:solidFill>
                  <a:schemeClr val="bg1"/>
                </a:solidFill>
                <a:hlinkClick r:id="rId6">
                  <a:extLst>
                    <a:ext uri="{A12FA001-AC4F-418D-AE19-62706E023703}">
                      <ahyp:hlinkClr xmlns:ahyp="http://schemas.microsoft.com/office/drawing/2018/hyperlinkcolor" val="tx"/>
                    </a:ext>
                  </a:extLst>
                </a:hlinkClick>
              </a:rPr>
              <a:t>https://www.indeed.com/career-advice/resumes-cover-letters/technical-skills</a:t>
            </a:r>
            <a:endParaRPr lang="fr-FR" sz="1800" dirty="0">
              <a:solidFill>
                <a:schemeClr val="bg1"/>
              </a:solidFill>
            </a:endParaRPr>
          </a:p>
          <a:p>
            <a:r>
              <a:rPr lang="fr-FR" sz="1800" dirty="0">
                <a:solidFill>
                  <a:schemeClr val="bg1"/>
                </a:solidFill>
                <a:hlinkClick r:id="rId7">
                  <a:extLst>
                    <a:ext uri="{A12FA001-AC4F-418D-AE19-62706E023703}">
                      <ahyp:hlinkClr xmlns:ahyp="http://schemas.microsoft.com/office/drawing/2018/hyperlinkcolor" val="tx"/>
                    </a:ext>
                  </a:extLst>
                </a:hlinkClick>
              </a:rPr>
              <a:t>https://www.rcn.org.uk/clinical-topics/ehealth/digital-skills/digital-skills-digital-identity</a:t>
            </a:r>
            <a:endParaRPr lang="fr-FR" sz="1800" dirty="0">
              <a:solidFill>
                <a:schemeClr val="bg1"/>
              </a:solidFill>
            </a:endParaRPr>
          </a:p>
          <a:p>
            <a:r>
              <a:rPr lang="fr-FR" sz="1800" dirty="0">
                <a:solidFill>
                  <a:schemeClr val="bg1"/>
                </a:solidFill>
                <a:hlinkClick r:id="rId8">
                  <a:extLst>
                    <a:ext uri="{A12FA001-AC4F-418D-AE19-62706E023703}">
                      <ahyp:hlinkClr xmlns:ahyp="http://schemas.microsoft.com/office/drawing/2018/hyperlinkcolor" val="tx"/>
                    </a:ext>
                  </a:extLst>
                </a:hlinkClick>
              </a:rPr>
              <a:t>https://dis-blog.thalesgroup.com/identity-biometric-solutions/2021/06/18/what-is-digital-identity-and-why-is-it-important/</a:t>
            </a:r>
            <a:endParaRPr lang="fr-FR" sz="1800" dirty="0">
              <a:solidFill>
                <a:schemeClr val="bg1"/>
              </a:solidFill>
            </a:endParaRPr>
          </a:p>
          <a:p>
            <a:r>
              <a:rPr lang="fr-FR" sz="1800" dirty="0">
                <a:solidFill>
                  <a:schemeClr val="bg1"/>
                </a:solidFill>
                <a:hlinkClick r:id="rId9">
                  <a:extLst>
                    <a:ext uri="{A12FA001-AC4F-418D-AE19-62706E023703}">
                      <ahyp:hlinkClr xmlns:ahyp="http://schemas.microsoft.com/office/drawing/2018/hyperlinkcolor" val="tx"/>
                    </a:ext>
                  </a:extLst>
                </a:hlinkClick>
              </a:rPr>
              <a:t>https://revelation.agency/improving-digital-literacy-in-hospitals/</a:t>
            </a:r>
            <a:endParaRPr lang="fr-FR" sz="1800" dirty="0">
              <a:solidFill>
                <a:schemeClr val="bg1"/>
              </a:solidFill>
            </a:endParaRPr>
          </a:p>
          <a:p>
            <a:r>
              <a:rPr lang="fr-FR" sz="1800" dirty="0">
                <a:solidFill>
                  <a:schemeClr val="bg1"/>
                </a:solidFill>
                <a:hlinkClick r:id="rId10">
                  <a:extLst>
                    <a:ext uri="{A12FA001-AC4F-418D-AE19-62706E023703}">
                      <ahyp:hlinkClr xmlns:ahyp="http://schemas.microsoft.com/office/drawing/2018/hyperlinkcolor" val="tx"/>
                    </a:ext>
                  </a:extLst>
                </a:hlinkClick>
              </a:rPr>
              <a:t>https://journals.sagepub.com/doi/full/10.1177/1751143720966280</a:t>
            </a:r>
            <a:endParaRPr lang="fr-FR" sz="1800" dirty="0">
              <a:solidFill>
                <a:schemeClr val="bg1"/>
              </a:solidFill>
            </a:endParaRPr>
          </a:p>
          <a:p>
            <a:r>
              <a:rPr lang="fr-FR" sz="1800" dirty="0">
                <a:solidFill>
                  <a:schemeClr val="bg1"/>
                </a:solidFill>
                <a:hlinkClick r:id="rId11">
                  <a:extLst>
                    <a:ext uri="{A12FA001-AC4F-418D-AE19-62706E023703}">
                      <ahyp:hlinkClr xmlns:ahyp="http://schemas.microsoft.com/office/drawing/2018/hyperlinkcolor" val="tx"/>
                    </a:ext>
                  </a:extLst>
                </a:hlinkClick>
              </a:rPr>
              <a:t>https://digitalcapabilitytoolkit.wp.derby.ac.uk/introduction-communication-collaboration-participation/</a:t>
            </a:r>
            <a:endParaRPr lang="fr-FR" sz="1800" dirty="0">
              <a:solidFill>
                <a:schemeClr val="bg1"/>
              </a:solidFill>
            </a:endParaRPr>
          </a:p>
          <a:p>
            <a:r>
              <a:rPr lang="en-GB" sz="1800" u="sng" dirty="0">
                <a:solidFill>
                  <a:schemeClr val="bg1"/>
                </a:solidFill>
                <a:ea typeface="Baskerville" panose="02020502070401020303" pitchFamily="18" charset="0"/>
              </a:rPr>
              <a:t>Lehmann, S. (2021).5 benefits of moving from paper to a digital document solution.[online] Available at: </a:t>
            </a:r>
            <a:r>
              <a:rPr lang="en-GB" sz="1800" u="sng" dirty="0">
                <a:solidFill>
                  <a:schemeClr val="bg1"/>
                </a:solidFill>
                <a:ea typeface="Baskerville" panose="02020502070401020303" pitchFamily="18" charset="0"/>
                <a:hlinkClick r:id="rId12">
                  <a:extLst>
                    <a:ext uri="{A12FA001-AC4F-418D-AE19-62706E023703}">
                      <ahyp:hlinkClr xmlns:ahyp="http://schemas.microsoft.com/office/drawing/2018/hyperlinkcolor" val="tx"/>
                    </a:ext>
                  </a:extLst>
                </a:hlinkClick>
              </a:rPr>
              <a:t>https://www.acodis.io/blog/author/simon-lehmann</a:t>
            </a:r>
            <a:r>
              <a:rPr lang="en-GB" sz="1800" u="sng" dirty="0">
                <a:solidFill>
                  <a:schemeClr val="bg1"/>
                </a:solidFill>
                <a:ea typeface="Baskerville" panose="02020502070401020303" pitchFamily="18" charset="0"/>
              </a:rPr>
              <a:t> [accessed 1 December 2021].</a:t>
            </a:r>
          </a:p>
          <a:p>
            <a:r>
              <a:rPr lang="en-GB" sz="1800" u="sng" dirty="0" err="1">
                <a:solidFill>
                  <a:schemeClr val="bg1"/>
                </a:solidFill>
                <a:ea typeface="Baskerville" panose="02020502070401020303" pitchFamily="18" charset="0"/>
              </a:rPr>
              <a:t>Takyar</a:t>
            </a:r>
            <a:r>
              <a:rPr lang="en-GB" sz="1800" u="sng" dirty="0">
                <a:solidFill>
                  <a:schemeClr val="bg1"/>
                </a:solidFill>
                <a:ea typeface="Baskerville" panose="02020502070401020303" pitchFamily="18" charset="0"/>
              </a:rPr>
              <a:t>, A. (2020).how to improve communication in healthcare with technology.[online]</a:t>
            </a:r>
            <a:r>
              <a:rPr lang="en-GB" sz="1800" u="sng" dirty="0">
                <a:solidFill>
                  <a:schemeClr val="bg1"/>
                </a:solidFill>
                <a:ea typeface="Baskerville" panose="02020502070401020303" pitchFamily="18" charset="0"/>
                <a:hlinkClick r:id="rId13">
                  <a:extLst>
                    <a:ext uri="{A12FA001-AC4F-418D-AE19-62706E023703}">
                      <ahyp:hlinkClr xmlns:ahyp="http://schemas.microsoft.com/office/drawing/2018/hyperlinkcolor" val="tx"/>
                    </a:ext>
                  </a:extLst>
                </a:hlinkClick>
              </a:rPr>
              <a:t>https://www.leewayhertz.com/improve-communication-in-healthcare</a:t>
            </a:r>
            <a:r>
              <a:rPr lang="en-GB" sz="1800" u="sng" dirty="0">
                <a:solidFill>
                  <a:schemeClr val="bg1"/>
                </a:solidFill>
                <a:ea typeface="Baskerville" panose="02020502070401020303" pitchFamily="18" charset="0"/>
              </a:rPr>
              <a:t> [accessed 1 December 2021]</a:t>
            </a:r>
          </a:p>
          <a:p>
            <a:r>
              <a:rPr lang="en-GB" sz="1800" u="sng" dirty="0" err="1">
                <a:solidFill>
                  <a:schemeClr val="bg1"/>
                </a:solidFill>
                <a:ea typeface="Baskerville" panose="02020502070401020303" pitchFamily="18" charset="0"/>
              </a:rPr>
              <a:t>Felman</a:t>
            </a:r>
            <a:r>
              <a:rPr lang="en-GB" sz="1800" u="sng" dirty="0">
                <a:solidFill>
                  <a:schemeClr val="bg1"/>
                </a:solidFill>
                <a:ea typeface="Baskerville" panose="02020502070401020303" pitchFamily="18" charset="0"/>
              </a:rPr>
              <a:t>, a. (2021).what to know about coronavirus.[online] medical news today. available </a:t>
            </a:r>
            <a:r>
              <a:rPr lang="en-GB" sz="1800" u="sng" dirty="0" err="1">
                <a:solidFill>
                  <a:schemeClr val="bg1"/>
                </a:solidFill>
                <a:ea typeface="Baskerville" panose="02020502070401020303" pitchFamily="18" charset="0"/>
              </a:rPr>
              <a:t>at:</a:t>
            </a:r>
            <a:r>
              <a:rPr lang="en-GB" sz="1800" u="sng" dirty="0" err="1">
                <a:solidFill>
                  <a:schemeClr val="bg1"/>
                </a:solidFill>
                <a:ea typeface="Baskerville" panose="02020502070401020303" pitchFamily="18" charset="0"/>
                <a:hlinkClick r:id="rId14">
                  <a:extLst>
                    <a:ext uri="{A12FA001-AC4F-418D-AE19-62706E023703}">
                      <ahyp:hlinkClr xmlns:ahyp="http://schemas.microsoft.com/office/drawing/2018/hyperlinkcolor" val="tx"/>
                    </a:ext>
                  </a:extLst>
                </a:hlinkClick>
              </a:rPr>
              <a:t>https</a:t>
            </a:r>
            <a:r>
              <a:rPr lang="en-GB" sz="1800" u="sng" dirty="0">
                <a:solidFill>
                  <a:schemeClr val="bg1"/>
                </a:solidFill>
                <a:ea typeface="Baskerville" panose="02020502070401020303" pitchFamily="18" charset="0"/>
                <a:hlinkClick r:id="rId14">
                  <a:extLst>
                    <a:ext uri="{A12FA001-AC4F-418D-AE19-62706E023703}">
                      <ahyp:hlinkClr xmlns:ahyp="http://schemas.microsoft.com/office/drawing/2018/hyperlinkcolor" val="tx"/>
                    </a:ext>
                  </a:extLst>
                </a:hlinkClick>
              </a:rPr>
              <a:t>://www.medicalnewstoday.com/articles/256521</a:t>
            </a:r>
            <a:r>
              <a:rPr lang="en-GB" sz="1800" u="sng" dirty="0">
                <a:solidFill>
                  <a:schemeClr val="bg1"/>
                </a:solidFill>
                <a:ea typeface="Baskerville" panose="02020502070401020303" pitchFamily="18" charset="0"/>
              </a:rPr>
              <a:t> [accessed 6 December 2021]</a:t>
            </a:r>
          </a:p>
          <a:p>
            <a:endParaRPr lang="fr-FR" sz="1800" u="sng" dirty="0">
              <a:solidFill>
                <a:schemeClr val="bg1"/>
              </a:solidFill>
            </a:endParaRPr>
          </a:p>
          <a:p>
            <a:endParaRPr lang="en-GB" sz="2800" u="sng" dirty="0">
              <a:solidFill>
                <a:srgbClr val="002060"/>
              </a:solidFill>
            </a:endParaRPr>
          </a:p>
          <a:p>
            <a:pPr marL="0" indent="0">
              <a:buNone/>
            </a:pPr>
            <a:endParaRPr lang="en-GB" sz="2800" dirty="0">
              <a:solidFill>
                <a:srgbClr val="002060"/>
              </a:solidFill>
            </a:endParaRPr>
          </a:p>
        </p:txBody>
      </p:sp>
    </p:spTree>
    <p:extLst>
      <p:ext uri="{BB962C8B-B14F-4D97-AF65-F5344CB8AC3E}">
        <p14:creationId xmlns:p14="http://schemas.microsoft.com/office/powerpoint/2010/main" val="19233457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{EE2566E7-7EB0-974F-BB08-2902DA0A1D4F}tf10001122</Template>
  <TotalTime>47560</TotalTime>
  <Words>1951</Words>
  <Application>Microsoft Macintosh PowerPoint</Application>
  <PresentationFormat>Grand écran</PresentationFormat>
  <Paragraphs>139</Paragraphs>
  <Slides>26</Slides>
  <Notes>1</Notes>
  <HiddenSlides>0</HiddenSlides>
  <MMClips>0</MMClips>
  <ScaleCrop>false</ScaleCrop>
  <HeadingPairs>
    <vt:vector size="6" baseType="variant">
      <vt:variant>
        <vt:lpstr>Polices utilisées</vt:lpstr>
      </vt:variant>
      <vt:variant>
        <vt:i4>6</vt:i4>
      </vt:variant>
      <vt:variant>
        <vt:lpstr>Thème</vt:lpstr>
      </vt:variant>
      <vt:variant>
        <vt:i4>1</vt:i4>
      </vt:variant>
      <vt:variant>
        <vt:lpstr>Titres des diapositives</vt:lpstr>
      </vt:variant>
      <vt:variant>
        <vt:i4>26</vt:i4>
      </vt:variant>
    </vt:vector>
  </HeadingPairs>
  <TitlesOfParts>
    <vt:vector size="33" baseType="lpstr">
      <vt:lpstr>Arial</vt:lpstr>
      <vt:lpstr>Baskerville</vt:lpstr>
      <vt:lpstr>Calibri</vt:lpstr>
      <vt:lpstr>Lucida Calligraphy</vt:lpstr>
      <vt:lpstr>Tw Cen MT</vt:lpstr>
      <vt:lpstr>Wingdings 3</vt:lpstr>
      <vt:lpstr>Circuit</vt:lpstr>
      <vt:lpstr>Assessment 1 group presentation [BMSW4003]</vt:lpstr>
      <vt:lpstr>Présentation PowerPoint</vt:lpstr>
      <vt:lpstr>Summary: </vt:lpstr>
      <vt:lpstr>“The use of contemporary technology in health care“</vt:lpstr>
      <vt:lpstr>“The uses of contemporary technology in health care”</vt:lpstr>
      <vt:lpstr>“Uses of contemporary technology in health care: documenting information.”</vt:lpstr>
      <vt:lpstr>“Uses of contemporary technology in health care: documenting information.” </vt:lpstr>
      <vt:lpstr>Uses of contemporary technology in health care: communicating</vt:lpstr>
      <vt:lpstr>“Uses of contemporary technology in health care: communicating”</vt:lpstr>
      <vt:lpstr>”The use of technology during COVID 19”</vt:lpstr>
      <vt:lpstr>The social and economic impact during covid 19</vt:lpstr>
      <vt:lpstr>Creation of new applications:  </vt:lpstr>
      <vt:lpstr>“The use of technology for the education”</vt:lpstr>
      <vt:lpstr>“The use of digital Communication Collaboration and participation during covid 19”</vt:lpstr>
      <vt:lpstr>Présentation PowerPoint</vt:lpstr>
      <vt:lpstr>Communication, collaboration and participation. </vt:lpstr>
      <vt:lpstr> Introduction:   </vt:lpstr>
      <vt:lpstr>DIGITAL IDENTITY, WELL-BEING AND SAFETY  </vt:lpstr>
      <vt:lpstr>Présentation PowerPoint</vt:lpstr>
      <vt:lpstr>The use of social media and online communications during the pandemic </vt:lpstr>
      <vt:lpstr>The types of methods/Applications used by healthcare workers to communicate during the pandemic.</vt:lpstr>
      <vt:lpstr>The relevance of technical proficiency for data and information handling</vt:lpstr>
      <vt:lpstr>Why is technical skills important? </vt:lpstr>
      <vt:lpstr>WHAT IS TECHNICAL PROFICIENCY?</vt:lpstr>
      <vt:lpstr>What is an information handling?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Sophia Sarpong</dc:creator>
  <cp:lastModifiedBy>Sophia Sarpong</cp:lastModifiedBy>
  <cp:revision>5</cp:revision>
  <cp:lastPrinted>2021-12-07T17:44:52Z</cp:lastPrinted>
  <dcterms:created xsi:type="dcterms:W3CDTF">2021-11-08T11:31:26Z</dcterms:created>
  <dcterms:modified xsi:type="dcterms:W3CDTF">2021-12-11T12:11:54Z</dcterms:modified>
</cp:coreProperties>
</file>