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5" d="100"/>
          <a:sy n="15" d="100"/>
        </p:scale>
        <p:origin x="1420" y="10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11/23/2025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11/23/2025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1552481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23/11/2025</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nice.org.uk/guidance/ng222/resources/depression-in-adults-treatment-and-management-pdf-66143832307909" TargetMode="External"/><Relationship Id="rId13" Type="http://schemas.openxmlformats.org/officeDocument/2006/relationships/image" Target="../media/image13.png"/><Relationship Id="rId3" Type="http://schemas.openxmlformats.org/officeDocument/2006/relationships/hyperlink" Target="https://doi.org/10.1017/s0033291723002660" TargetMode="External"/><Relationship Id="rId7" Type="http://schemas.openxmlformats.org/officeDocument/2006/relationships/hyperlink" Target="https://digital.nhs.uk/data-and-information/publications/statistical/adult-psychiatric-morbidity-survey/survey-of-mental-health-and-wellbeing-england-2023-24/common-mental-health-conditions" TargetMode="External"/><Relationship Id="rId12"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ommonslibrary.parliament.uk/research-briefings/SN06988/" TargetMode="External"/><Relationship Id="rId11" Type="http://schemas.openxmlformats.org/officeDocument/2006/relationships/image" Target="../media/image11.png"/><Relationship Id="rId5" Type="http://schemas.openxmlformats.org/officeDocument/2006/relationships/hyperlink" Target="https://doi.org/10.1371/journal.pone.0288275" TargetMode="External"/><Relationship Id="rId10" Type="http://schemas.openxmlformats.org/officeDocument/2006/relationships/image" Target="../media/image10.png"/><Relationship Id="rId4" Type="http://schemas.openxmlformats.org/officeDocument/2006/relationships/hyperlink" Target="https://doi.org/10.1016/" TargetMode="External"/><Relationship Id="rId9" Type="http://schemas.openxmlformats.org/officeDocument/2006/relationships/hyperlink" Target="https://www.ons.gov.uk/peoplepopulationandcommunity/healthandsocialcare/mentalhealth/articles/costoflivinganddepressioninadultsgreatbritain/late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431988" y="11550316"/>
            <a:ext cx="40987579" cy="4957011"/>
          </a:xfrm>
        </p:spPr>
        <p:txBody>
          <a:bodyPr>
            <a:normAutofit fontScale="90000"/>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Marcia Marques</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:2246784</a:t>
            </a:r>
            <a:br>
              <a:rPr lang="en-GB" sz="5400" dirty="0">
                <a:latin typeface="Arial" panose="020B0604020202020204" pitchFamily="34" charset="0"/>
                <a:cs typeface="Arial" panose="020B0604020202020204" pitchFamily="34" charset="0"/>
              </a:rPr>
            </a:b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Lecturer: </a:t>
            </a:r>
            <a:r>
              <a:rPr lang="en-GB" sz="5400">
                <a:latin typeface="Arial" panose="020B0604020202020204" pitchFamily="34" charset="0"/>
                <a:cs typeface="Arial" panose="020B0604020202020204" pitchFamily="34" charset="0"/>
              </a:rPr>
              <a:t>Farah Wiita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001484" y="21368084"/>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23436" y="5740944"/>
            <a:ext cx="10113574" cy="15185673"/>
          </a:xfrm>
        </p:spPr>
        <p:txBody>
          <a:bodyPr/>
          <a:lstStyle/>
          <a:p>
            <a:r>
              <a:rPr lang="en-US" sz="3200" kern="100" dirty="0">
                <a:solidFill>
                  <a:schemeClr val="tx1">
                    <a:lumMod val="95000"/>
                    <a:lumOff val="5000"/>
                  </a:schemeClr>
                </a:solidFill>
                <a:latin typeface="Aptos" panose="020B0004020202020204"/>
                <a:ea typeface="Aptos" panose="020B0004020202020204" pitchFamily="34" charset="0"/>
              </a:rPr>
              <a:t>Major Depression in teenagers is considered Mood Disorders (ICD-11, Chapter 6). Mood disorders are mostly associated with disruption of moods in an individual. Depression is characterized by incessant feelings of sadness, lack of interest in activities that one enjoyed at an earlier stage as well as extreme disabilities in the daily life. The condition affects emotional, cognitive, and physical health, which is likely to create relationship, educational, and work-related problems (World Health Organization, 2025). The depression of teenagers is a serious problem likely to impact their short and long-term development and mental health.</a:t>
            </a:r>
          </a:p>
          <a:p>
            <a:r>
              <a:rPr lang="en-US" sz="3200" kern="100" dirty="0">
                <a:solidFill>
                  <a:schemeClr val="tx1">
                    <a:lumMod val="95000"/>
                    <a:lumOff val="5000"/>
                  </a:schemeClr>
                </a:solidFill>
                <a:latin typeface="Aptos" panose="020B0004020202020204"/>
                <a:ea typeface="Aptos" panose="020B0004020202020204" pitchFamily="34" charset="0"/>
              </a:rPr>
              <a:t>How common is the Disorder?</a:t>
            </a:r>
          </a:p>
          <a:p>
            <a:r>
              <a:rPr lang="en-US" sz="3200" kern="100" dirty="0">
                <a:solidFill>
                  <a:schemeClr val="tx1">
                    <a:lumMod val="95000"/>
                    <a:lumOff val="5000"/>
                  </a:schemeClr>
                </a:solidFill>
                <a:latin typeface="Aptos" panose="020B0004020202020204"/>
                <a:ea typeface="Aptos" panose="020B0004020202020204" pitchFamily="34" charset="0"/>
              </a:rPr>
              <a:t>The depression rate among teenagers is becoming more prevalent in the UK, where 5% of teenagers do fall victim to the condition each year (Office for National Statistics, 2022). Mental health professionals are concerned with this condition because research has showed that depression cases among adolescents are increasing, and in most cases they are associated with socio-economic pressures among other stress factors. It is stated that out of every six adolescents, one will develop a depressive state at some stage of adolescence (Office for National Statistics, 2022). This is why teen depression is one of the most widespread mental disorders among the youth.</a:t>
            </a:r>
          </a:p>
          <a:p>
            <a:endParaRPr lang="en-GB" sz="2400" kern="100" dirty="0">
              <a:solidFill>
                <a:schemeClr val="tx1">
                  <a:lumMod val="95000"/>
                  <a:lumOff val="5000"/>
                </a:schemeClr>
              </a:solidFill>
              <a:effectLst/>
              <a:latin typeface="Aptos" panose="020B0004020202020204"/>
              <a:ea typeface="Aptos" panose="020B0004020202020204" pitchFamily="34" charset="0"/>
            </a:endParaRPr>
          </a:p>
          <a:p>
            <a:endParaRPr lang="en-GB" sz="1600" dirty="0">
              <a:solidFill>
                <a:schemeClr val="tx1">
                  <a:lumMod val="95000"/>
                  <a:lumOff val="5000"/>
                </a:schemeClr>
              </a:solidFill>
              <a:latin typeface="Aptos" panose="020B0004020202020204"/>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23436" y="19041787"/>
            <a:ext cx="10038660" cy="2323705"/>
          </a:xfrm>
        </p:spPr>
        <p:txBody>
          <a:bodyPr/>
          <a:lstStyle/>
          <a:p>
            <a:endParaRPr lang="en-GB" dirty="0">
              <a:latin typeface="Aptos" panose="020B0004020202020204"/>
            </a:endParaRPr>
          </a:p>
          <a:p>
            <a:r>
              <a:rPr lang="en-GB" sz="4800" dirty="0">
                <a:latin typeface="Aptos" panose="020B0004020202020204"/>
              </a:rPr>
              <a:t>Causes, Symptoms, Diagnosis</a:t>
            </a:r>
          </a:p>
          <a:p>
            <a:endParaRPr lang="en-GB" dirty="0">
              <a:latin typeface="Aptos" panose="020B0004020202020204"/>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12575728"/>
          </a:xfrm>
        </p:spPr>
        <p:txBody>
          <a:bodyPr/>
          <a:lstStyle/>
          <a:p>
            <a:r>
              <a:rPr lang="en-GB" sz="3200" dirty="0">
                <a:latin typeface="Aptos" panose="020B0004020202020204"/>
              </a:rPr>
              <a:t>In the past, depression among teens was not understood and had been attributed to moral incapacities or spiritual instabilities particularly in the early centuries. Only in the 19 </a:t>
            </a:r>
            <a:r>
              <a:rPr lang="en-GB" sz="3200" dirty="0" err="1">
                <a:latin typeface="Aptos" panose="020B0004020202020204"/>
              </a:rPr>
              <a:t>th</a:t>
            </a:r>
            <a:r>
              <a:rPr lang="en-GB" sz="3200" dirty="0">
                <a:latin typeface="Aptos" panose="020B0004020202020204"/>
              </a:rPr>
              <a:t> century, depression came to be considered an emotional disorder, but treatment options at that time included situations such as institutionalization or primitive psychotherapy (House of Commons Library, 2024).</a:t>
            </a:r>
            <a:endParaRPr lang="en-US" sz="3200" dirty="0">
              <a:latin typeface="Aptos" panose="020B0004020202020204"/>
            </a:endParaRPr>
          </a:p>
          <a:p>
            <a:pPr marL="685800" lvl="0" indent="-685800">
              <a:buFont typeface="Arial" panose="020B0604020202020204" pitchFamily="34" charset="0"/>
              <a:buChar char="•"/>
            </a:pPr>
            <a:r>
              <a:rPr lang="en-GB" sz="3200" b="1" dirty="0">
                <a:latin typeface="Aptos" panose="020B0004020202020204"/>
              </a:rPr>
              <a:t>Early Treatments</a:t>
            </a:r>
            <a:r>
              <a:rPr lang="en-GB" sz="3200" dirty="0">
                <a:latin typeface="Aptos" panose="020B0004020202020204"/>
              </a:rPr>
              <a:t>: Before the introduction of modern antidepressants, interventions on depression were mostly fruitless, but they were based on severe methods, such as institutionalization. Biological explanations did not become mainstream until the middle of the 20 </a:t>
            </a:r>
            <a:r>
              <a:rPr lang="en-GB" sz="3200" dirty="0" err="1">
                <a:latin typeface="Aptos" panose="020B0004020202020204"/>
              </a:rPr>
              <a:t>th</a:t>
            </a:r>
            <a:r>
              <a:rPr lang="en-GB" sz="3200" dirty="0">
                <a:latin typeface="Aptos" panose="020B0004020202020204"/>
              </a:rPr>
              <a:t> century, specifically following the identification of antidepressant drugs that acted on neurotransmitters (Bolton, 2023).</a:t>
            </a:r>
            <a:endParaRPr lang="en-US" sz="3200" dirty="0">
              <a:latin typeface="Aptos" panose="020B0004020202020204"/>
            </a:endParaRPr>
          </a:p>
          <a:p>
            <a:pPr marL="685800" lvl="0" indent="-685800">
              <a:buFont typeface="Arial" panose="020B0604020202020204" pitchFamily="34" charset="0"/>
              <a:buChar char="•"/>
            </a:pPr>
            <a:r>
              <a:rPr lang="en-GB" sz="3200" b="1" dirty="0">
                <a:latin typeface="Aptos" panose="020B0004020202020204"/>
              </a:rPr>
              <a:t>Current Understanding:</a:t>
            </a:r>
            <a:r>
              <a:rPr lang="en-GB" sz="3200" dirty="0">
                <a:latin typeface="Aptos" panose="020B0004020202020204"/>
              </a:rPr>
              <a:t> Nowadays, depression is known to be a multifactorial disorder affecting biological, psychological, and social aspects. It is viewed as a manageable condition where numerous teens have been able to recover a lot due to proper interventions (PAHO/WHO, 2024)</a:t>
            </a:r>
            <a:endParaRPr lang="en-US" sz="3200" dirty="0">
              <a:latin typeface="Aptos" panose="020B0004020202020204"/>
            </a:endParaRPr>
          </a:p>
          <a:p>
            <a:endParaRPr lang="en-GB" sz="3200" dirty="0">
              <a:latin typeface="Aptos" panose="020B0004020202020204"/>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2249499"/>
          </a:xfrm>
        </p:spPr>
        <p:txBody>
          <a:bodyPr/>
          <a:lstStyle/>
          <a:p>
            <a:r>
              <a:rPr lang="en-GB" sz="4800" dirty="0">
                <a:solidFill>
                  <a:schemeClr val="tx1">
                    <a:lumMod val="95000"/>
                    <a:lumOff val="5000"/>
                  </a:schemeClr>
                </a:solidFill>
                <a:latin typeface="Aptos" panose="020B0004020202020204"/>
              </a:rPr>
              <a:t>Current services and treatments </a:t>
            </a:r>
          </a:p>
          <a:p>
            <a:pPr algn="l"/>
            <a:r>
              <a:rPr lang="en-US" sz="3200" b="0" u="none" dirty="0">
                <a:solidFill>
                  <a:schemeClr val="tx1">
                    <a:lumMod val="95000"/>
                    <a:lumOff val="5000"/>
                  </a:schemeClr>
                </a:solidFill>
                <a:latin typeface="Aptos" panose="020B0004020202020204"/>
              </a:rPr>
              <a:t>In the UK, the management of teen depression has gone a notch higher to provide a variety of psychological and pharmaceutical therapies.</a:t>
            </a:r>
          </a:p>
          <a:p>
            <a:pPr marL="914400" indent="-914400" algn="l">
              <a:buFont typeface="+mj-lt"/>
              <a:buAutoNum type="arabicPeriod"/>
            </a:pPr>
            <a:r>
              <a:rPr lang="en-US" sz="3200" u="none" dirty="0">
                <a:solidFill>
                  <a:schemeClr val="tx1">
                    <a:lumMod val="95000"/>
                    <a:lumOff val="5000"/>
                  </a:schemeClr>
                </a:solidFill>
                <a:latin typeface="Aptos" panose="020B0004020202020204"/>
              </a:rPr>
              <a:t>Psychological Treatments: </a:t>
            </a:r>
            <a:r>
              <a:rPr lang="en-US" sz="3200" b="0" u="none" dirty="0">
                <a:solidFill>
                  <a:schemeClr val="tx1">
                    <a:lumMod val="95000"/>
                    <a:lumOff val="5000"/>
                  </a:schemeClr>
                </a:solidFill>
                <a:latin typeface="Aptos" panose="020B0004020202020204"/>
              </a:rPr>
              <a:t>Cognitive Behavioral Therapy (CBT), to assist the teens to detect and reform negative behavioral thought patterns, is common as the first-line treatments. Mild to moderate depression can also be treated using behavioral activation and guided self-help (NICE, 2022).</a:t>
            </a:r>
          </a:p>
          <a:p>
            <a:pPr marL="914400" indent="-914400" algn="l">
              <a:buFont typeface="+mj-lt"/>
              <a:buAutoNum type="arabicPeriod"/>
            </a:pPr>
            <a:r>
              <a:rPr lang="en-US" sz="3200" u="none" dirty="0">
                <a:solidFill>
                  <a:schemeClr val="tx1">
                    <a:lumMod val="95000"/>
                    <a:lumOff val="5000"/>
                  </a:schemeClr>
                </a:solidFill>
                <a:latin typeface="Aptos" panose="020B0004020202020204"/>
              </a:rPr>
              <a:t>Pharmacological Therapies: </a:t>
            </a:r>
            <a:r>
              <a:rPr lang="en-US" sz="3200" b="0" u="none" dirty="0">
                <a:solidFill>
                  <a:schemeClr val="tx1">
                    <a:lumMod val="95000"/>
                    <a:lumOff val="5000"/>
                  </a:schemeClr>
                </a:solidFill>
                <a:latin typeface="Aptos" panose="020B0004020202020204"/>
              </a:rPr>
              <a:t>Antidepressants, including Selective Serotonin Reuptake Inhibitors (SSRIs) such as sertraline or fluoxetine are also prescribed often, especially moderate to severe depressions (Northern Ireland Formulary, 2023).</a:t>
            </a:r>
          </a:p>
          <a:p>
            <a:pPr marL="914400" indent="-914400" algn="l">
              <a:buFont typeface="+mj-lt"/>
              <a:buAutoNum type="arabicPeriod"/>
            </a:pPr>
            <a:r>
              <a:rPr lang="en-US" sz="3200" u="none" dirty="0">
                <a:solidFill>
                  <a:schemeClr val="tx1">
                    <a:lumMod val="95000"/>
                    <a:lumOff val="5000"/>
                  </a:schemeClr>
                </a:solidFill>
                <a:latin typeface="Aptos" panose="020B0004020202020204"/>
              </a:rPr>
              <a:t>Innovative Relationships: </a:t>
            </a:r>
            <a:r>
              <a:rPr lang="en-US" sz="3200" b="0" u="none" dirty="0">
                <a:solidFill>
                  <a:schemeClr val="tx1">
                    <a:lumMod val="95000"/>
                    <a:lumOff val="5000"/>
                  </a:schemeClr>
                </a:solidFill>
                <a:latin typeface="Aptos" panose="020B0004020202020204"/>
              </a:rPr>
              <a:t>Mental health treatment has noticed new innovations such as digital CBT and </a:t>
            </a:r>
            <a:r>
              <a:rPr lang="en-US" sz="3200" b="0" u="none" dirty="0" err="1">
                <a:solidFill>
                  <a:schemeClr val="tx1">
                    <a:lumMod val="95000"/>
                    <a:lumOff val="5000"/>
                  </a:schemeClr>
                </a:solidFill>
                <a:latin typeface="Aptos" panose="020B0004020202020204"/>
              </a:rPr>
              <a:t>tele</a:t>
            </a:r>
            <a:r>
              <a:rPr lang="en-US" sz="3200" b="0" u="none" dirty="0">
                <a:solidFill>
                  <a:schemeClr val="tx1">
                    <a:lumMod val="95000"/>
                    <a:lumOff val="5000"/>
                  </a:schemeClr>
                </a:solidFill>
                <a:latin typeface="Aptos" panose="020B0004020202020204"/>
              </a:rPr>
              <a:t>-psychiatry that have increased access to mental health services, especially to teens in remote and underserved areas (NHS Digital, 2024).</a:t>
            </a:r>
          </a:p>
          <a:p>
            <a:pPr marL="742950" indent="-742950">
              <a:buFont typeface="+mj-lt"/>
              <a:buAutoNum type="arabicPeriod"/>
            </a:pPr>
            <a:endParaRPr lang="en-GB" sz="3200" b="0" dirty="0">
              <a:solidFill>
                <a:schemeClr val="tx1">
                  <a:lumMod val="95000"/>
                  <a:lumOff val="5000"/>
                </a:schemeClr>
              </a:solidFill>
              <a:latin typeface="Aptos" panose="020B0004020202020204"/>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a:rPr>
              <a:t>Recommendations</a:t>
            </a:r>
          </a:p>
          <a:p>
            <a:endParaRPr lang="en-GB" dirty="0">
              <a:latin typeface="Aptos" panose="020B0004020202020204"/>
            </a:endParaRP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10173019"/>
          </a:xfrm>
        </p:spPr>
        <p:txBody>
          <a:bodyPr/>
          <a:lstStyle/>
          <a:p>
            <a:pPr>
              <a:spcAft>
                <a:spcPts val="1100"/>
              </a:spcAft>
            </a:pPr>
            <a:r>
              <a:rPr lang="en-US" sz="3200" dirty="0">
                <a:solidFill>
                  <a:schemeClr val="tx1">
                    <a:lumMod val="95000"/>
                    <a:lumOff val="5000"/>
                  </a:schemeClr>
                </a:solidFill>
                <a:latin typeface="Aptos" panose="020B0004020202020204"/>
                <a:ea typeface="Century Schoolbook" panose="02040604050505020304" pitchFamily="18" charset="0"/>
              </a:rPr>
              <a:t>According to the existing evidence, such recommendations are essential to manage and prevent teen depression:</a:t>
            </a:r>
          </a:p>
          <a:p>
            <a:pPr marL="514350" indent="-514350">
              <a:spcAft>
                <a:spcPts val="1100"/>
              </a:spcAft>
              <a:buFont typeface="+mj-lt"/>
              <a:buAutoNum type="arabicPeriod"/>
            </a:pPr>
            <a:r>
              <a:rPr lang="en-US" sz="2800" b="1" dirty="0">
                <a:solidFill>
                  <a:schemeClr val="tx1">
                    <a:lumMod val="95000"/>
                    <a:lumOff val="5000"/>
                  </a:schemeClr>
                </a:solidFill>
                <a:latin typeface="Aptos" panose="020B0004020202020204"/>
                <a:ea typeface="Century Schoolbook" panose="02040604050505020304" pitchFamily="18" charset="0"/>
              </a:rPr>
              <a:t>Early Detection: </a:t>
            </a:r>
            <a:r>
              <a:rPr lang="en-US" sz="2800" dirty="0">
                <a:solidFill>
                  <a:schemeClr val="tx1">
                    <a:lumMod val="95000"/>
                    <a:lumOff val="5000"/>
                  </a:schemeClr>
                </a:solidFill>
                <a:latin typeface="Aptos" panose="020B0004020202020204"/>
                <a:ea typeface="Century Schoolbook" panose="02040604050505020304" pitchFamily="18" charset="0"/>
              </a:rPr>
              <a:t>Screening instruments such as PHQ-9 and GAD-7 can be introduced in primary care where the risk of depression can be detected early (NICE, 2022).</a:t>
            </a:r>
          </a:p>
          <a:p>
            <a:pPr marL="514350" indent="-514350">
              <a:spcAft>
                <a:spcPts val="1100"/>
              </a:spcAft>
              <a:buFont typeface="+mj-lt"/>
              <a:buAutoNum type="arabicPeriod"/>
            </a:pPr>
            <a:r>
              <a:rPr lang="en-US" sz="2800" b="1" dirty="0">
                <a:solidFill>
                  <a:schemeClr val="tx1">
                    <a:lumMod val="95000"/>
                    <a:lumOff val="5000"/>
                  </a:schemeClr>
                </a:solidFill>
                <a:latin typeface="Aptos" panose="020B0004020202020204"/>
                <a:ea typeface="Century Schoolbook" panose="02040604050505020304" pitchFamily="18" charset="0"/>
              </a:rPr>
              <a:t>Digital Health Services Incorporation: </a:t>
            </a:r>
            <a:r>
              <a:rPr lang="en-US" sz="2800" dirty="0">
                <a:solidFill>
                  <a:schemeClr val="tx1">
                    <a:lumMod val="95000"/>
                    <a:lumOff val="5000"/>
                  </a:schemeClr>
                </a:solidFill>
                <a:latin typeface="Aptos" panose="020B0004020202020204"/>
                <a:ea typeface="Century Schoolbook" panose="02040604050505020304" pitchFamily="18" charset="0"/>
              </a:rPr>
              <a:t>Indeed, it is possible to increase access to digital health services such as online CBT, which can help improve treatment availability in remote or underserved areas (NHS Digital, 2024).</a:t>
            </a:r>
          </a:p>
          <a:p>
            <a:pPr marL="514350" indent="-514350">
              <a:spcAft>
                <a:spcPts val="1100"/>
              </a:spcAft>
              <a:buFont typeface="+mj-lt"/>
              <a:buAutoNum type="arabicPeriod"/>
            </a:pPr>
            <a:r>
              <a:rPr lang="en-US" sz="2800" b="1" dirty="0">
                <a:solidFill>
                  <a:schemeClr val="tx1">
                    <a:lumMod val="95000"/>
                    <a:lumOff val="5000"/>
                  </a:schemeClr>
                </a:solidFill>
                <a:latin typeface="Aptos" panose="020B0004020202020204"/>
                <a:ea typeface="Century Schoolbook" panose="02040604050505020304" pitchFamily="18" charset="0"/>
              </a:rPr>
              <a:t>Prioritize Social Determinants: </a:t>
            </a:r>
            <a:r>
              <a:rPr lang="en-US" sz="2800" dirty="0">
                <a:solidFill>
                  <a:schemeClr val="tx1">
                    <a:lumMod val="95000"/>
                    <a:lumOff val="5000"/>
                  </a:schemeClr>
                </a:solidFill>
                <a:latin typeface="Aptos" panose="020B0004020202020204"/>
                <a:ea typeface="Century Schoolbook" panose="02040604050505020304" pitchFamily="18" charset="0"/>
              </a:rPr>
              <a:t>The aspects of social life, including bullying, family relations, and socioeconomic pressure are some of the factors to focus on to minimize cases of depression among adolescents (Office for National Statistics, 2022).</a:t>
            </a:r>
          </a:p>
          <a:p>
            <a:pPr marL="514350" indent="-514350">
              <a:spcAft>
                <a:spcPts val="1100"/>
              </a:spcAft>
              <a:buFont typeface="+mj-lt"/>
              <a:buAutoNum type="arabicPeriod"/>
            </a:pPr>
            <a:r>
              <a:rPr lang="en-US" sz="2800" b="1" dirty="0">
                <a:solidFill>
                  <a:schemeClr val="tx1">
                    <a:lumMod val="95000"/>
                    <a:lumOff val="5000"/>
                  </a:schemeClr>
                </a:solidFill>
                <a:latin typeface="Aptos" panose="020B0004020202020204"/>
                <a:ea typeface="Century Schoolbook" panose="02040604050505020304" pitchFamily="18" charset="0"/>
              </a:rPr>
              <a:t>Training Professionals Holistically</a:t>
            </a:r>
            <a:r>
              <a:rPr lang="en-US" sz="2800" dirty="0">
                <a:solidFill>
                  <a:schemeClr val="tx1">
                    <a:lumMod val="95000"/>
                    <a:lumOff val="5000"/>
                  </a:schemeClr>
                </a:solidFill>
                <a:latin typeface="Aptos" panose="020B0004020202020204"/>
                <a:ea typeface="Century Schoolbook" panose="02040604050505020304" pitchFamily="18" charset="0"/>
              </a:rPr>
              <a:t>: The promotion of bio psychosocial education among healthcare providers will guarantee that they are able to provide holistic care to the depressed adolescents (Bolton, 2023).</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5654527"/>
            <a:ext cx="10047018" cy="923322"/>
          </a:xfrm>
        </p:spPr>
        <p:txBody>
          <a:bodyPr/>
          <a:lstStyle/>
          <a:p>
            <a:r>
              <a:rPr lang="en-GB" sz="4800" dirty="0">
                <a:latin typeface="Aptos" panose="020B0004020202020204"/>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6731284"/>
            <a:ext cx="10052050" cy="7355838"/>
          </a:xfrm>
        </p:spPr>
        <p:txBody>
          <a:bodyPr/>
          <a:lstStyle/>
          <a:p>
            <a:r>
              <a:rPr lang="en-US" sz="3200" dirty="0">
                <a:latin typeface="Aptos" panose="020B0004020202020204"/>
              </a:rPr>
              <a:t>Depression AD among adolescents is a severe and expanding problem in the UK, and it seems like a large percentage of adolescents are experiencing it. The disorder is complicated and it is affected by different biological, psychological and social determinants. But through early diagnosis and proper treatment with these measures, including treatment, psychological counseling, and social consequences, teens will be allowed to survive and live a complete life. Bio psychosocial approach which incorporates both the biological, psychological and social components of treatment is necessary in the enhancement of mental health outcomes in teenagers in the UK.</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3881429"/>
            <a:ext cx="10047018" cy="923322"/>
          </a:xfrm>
        </p:spPr>
        <p:txBody>
          <a:bodyPr/>
          <a:lstStyle/>
          <a:p>
            <a:r>
              <a:rPr lang="en-GB" sz="4800" dirty="0">
                <a:latin typeface="Aptos" panose="020B0004020202020204"/>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363839" y="24804751"/>
            <a:ext cx="10052050" cy="5503023"/>
          </a:xfrm>
        </p:spPr>
        <p:txBody>
          <a:bodyPr/>
          <a:lstStyle/>
          <a:p>
            <a:pPr lvl="0" algn="just"/>
            <a:r>
              <a:rPr lang="en-US" sz="1400" dirty="0">
                <a:latin typeface="Aptos" panose="020B0004020202020204"/>
              </a:rPr>
              <a:t>Bolton, D. (2023). </a:t>
            </a:r>
            <a:r>
              <a:rPr lang="en-US" sz="1400" i="1" dirty="0">
                <a:latin typeface="Aptos" panose="020B0004020202020204"/>
              </a:rPr>
              <a:t>A Revitalized </a:t>
            </a:r>
            <a:r>
              <a:rPr lang="en-US" sz="1400" i="1" dirty="0" err="1">
                <a:latin typeface="Aptos" panose="020B0004020202020204"/>
              </a:rPr>
              <a:t>Biopsychosocial</a:t>
            </a:r>
            <a:r>
              <a:rPr lang="en-US" sz="1400" i="1" dirty="0">
                <a:latin typeface="Aptos" panose="020B0004020202020204"/>
              </a:rPr>
              <a:t> model: Core theory, Research paradigms, and Clinical Implications.</a:t>
            </a:r>
            <a:r>
              <a:rPr lang="en-US" sz="1400" dirty="0">
                <a:latin typeface="Aptos" panose="020B0004020202020204"/>
              </a:rPr>
              <a:t> Psychological Medicine, [online] 53(16), pp.1–8. Available at: </a:t>
            </a:r>
            <a:r>
              <a:rPr lang="en-US" sz="1400" u="sng" dirty="0">
                <a:latin typeface="Aptos" panose="020B0004020202020204"/>
                <a:hlinkClick r:id="rId3"/>
              </a:rPr>
              <a:t>https://doi.org/10.1017/s0033291723002660</a:t>
            </a:r>
            <a:r>
              <a:rPr lang="en-US" sz="1400" dirty="0">
                <a:latin typeface="Aptos" panose="020B0004020202020204"/>
              </a:rPr>
              <a:t> [Accessed 17 October 2025].</a:t>
            </a:r>
          </a:p>
          <a:p>
            <a:pPr lvl="0" algn="just"/>
            <a:r>
              <a:rPr lang="en-US" sz="1400" dirty="0">
                <a:latin typeface="Aptos" panose="020B0004020202020204"/>
              </a:rPr>
              <a:t>Chan, S. (2024). </a:t>
            </a:r>
            <a:r>
              <a:rPr lang="en-US" sz="1400" i="1" dirty="0">
                <a:latin typeface="Aptos" panose="020B0004020202020204"/>
              </a:rPr>
              <a:t>Welcome To </a:t>
            </a:r>
            <a:r>
              <a:rPr lang="en-US" sz="1400" i="1" dirty="0" err="1">
                <a:latin typeface="Aptos" panose="020B0004020202020204"/>
              </a:rPr>
              <a:t>Zscaler</a:t>
            </a:r>
            <a:r>
              <a:rPr lang="en-US" sz="1400" i="1" dirty="0">
                <a:latin typeface="Aptos" panose="020B0004020202020204"/>
              </a:rPr>
              <a:t> Directory Authentication.</a:t>
            </a:r>
            <a:r>
              <a:rPr lang="en-US" sz="1400" dirty="0">
                <a:latin typeface="Aptos" panose="020B0004020202020204"/>
              </a:rPr>
              <a:t> Available at: </a:t>
            </a:r>
            <a:r>
              <a:rPr lang="en-US" sz="1400" u="sng" dirty="0">
                <a:latin typeface="Aptos" panose="020B0004020202020204"/>
                <a:hlinkClick r:id="rId4"/>
              </a:rPr>
              <a:t>https://doi.org/10.1016/</a:t>
            </a:r>
            <a:r>
              <a:rPr lang="en-US" sz="1400" dirty="0">
                <a:latin typeface="Aptos" panose="020B0004020202020204"/>
              </a:rPr>
              <a:t> [Accessed 17 October 2025].</a:t>
            </a:r>
          </a:p>
          <a:p>
            <a:pPr lvl="0" algn="just"/>
            <a:r>
              <a:rPr lang="en-US" sz="1400" dirty="0">
                <a:latin typeface="Aptos" panose="020B0004020202020204"/>
              </a:rPr>
              <a:t>Curnow, E., Rutherford, M., </a:t>
            </a:r>
            <a:r>
              <a:rPr lang="en-US" sz="1400" dirty="0" err="1">
                <a:latin typeface="Aptos" panose="020B0004020202020204"/>
              </a:rPr>
              <a:t>Maciver</a:t>
            </a:r>
            <a:r>
              <a:rPr lang="en-US" sz="1400" dirty="0">
                <a:latin typeface="Aptos" panose="020B0004020202020204"/>
              </a:rPr>
              <a:t>, D., Johnston, L., Prior, S., </a:t>
            </a:r>
            <a:r>
              <a:rPr lang="en-US" sz="1400" dirty="0" err="1">
                <a:latin typeface="Aptos" panose="020B0004020202020204"/>
              </a:rPr>
              <a:t>Boilson</a:t>
            </a:r>
            <a:r>
              <a:rPr lang="en-US" sz="1400" dirty="0">
                <a:latin typeface="Aptos" panose="020B0004020202020204"/>
              </a:rPr>
              <a:t>, M., Shah, P.J., Jenkins, N. and </a:t>
            </a:r>
            <a:r>
              <a:rPr lang="en-US" sz="1400" dirty="0" err="1">
                <a:latin typeface="Aptos" panose="020B0004020202020204"/>
              </a:rPr>
              <a:t>Meff</a:t>
            </a:r>
            <a:r>
              <a:rPr lang="en-US" sz="1400" dirty="0">
                <a:latin typeface="Aptos" panose="020B0004020202020204"/>
              </a:rPr>
              <a:t>, T. (2023). </a:t>
            </a:r>
            <a:r>
              <a:rPr lang="en-US" sz="1400" i="1" dirty="0">
                <a:latin typeface="Aptos" panose="020B0004020202020204"/>
              </a:rPr>
              <a:t>Mental health in autistic adults: A rapid review of prevalence of psychiatric disorders and umbrella review of the effectiveness of interventions within a neurodiversity informed perspective.</a:t>
            </a:r>
            <a:r>
              <a:rPr lang="en-US" sz="1400" dirty="0">
                <a:latin typeface="Aptos" panose="020B0004020202020204"/>
              </a:rPr>
              <a:t> PLOS ONE, [online] 18(7), pp.e0288275–e0288275. Available at: </a:t>
            </a:r>
            <a:r>
              <a:rPr lang="en-US" sz="1400" u="sng" dirty="0">
                <a:latin typeface="Aptos" panose="020B0004020202020204"/>
                <a:hlinkClick r:id="rId5"/>
              </a:rPr>
              <a:t>https://doi.org/10.1371/journal.pone.0288275</a:t>
            </a:r>
            <a:r>
              <a:rPr lang="en-US" sz="1400" dirty="0">
                <a:latin typeface="Aptos" panose="020B0004020202020204"/>
              </a:rPr>
              <a:t> [Accessed 17 October 2025].</a:t>
            </a:r>
          </a:p>
          <a:p>
            <a:pPr lvl="0" algn="just"/>
            <a:r>
              <a:rPr lang="en-US" sz="1400" dirty="0">
                <a:latin typeface="Aptos" panose="020B0004020202020204"/>
              </a:rPr>
              <a:t>House of Commons Library (2024). </a:t>
            </a:r>
            <a:r>
              <a:rPr lang="en-US" sz="1400" i="1" dirty="0">
                <a:latin typeface="Aptos" panose="020B0004020202020204"/>
              </a:rPr>
              <a:t>Mental health statistics: prevalence, services and funding in England.</a:t>
            </a:r>
            <a:r>
              <a:rPr lang="en-US" sz="1400" dirty="0">
                <a:latin typeface="Aptos" panose="020B0004020202020204"/>
              </a:rPr>
              <a:t> Available at: </a:t>
            </a:r>
            <a:r>
              <a:rPr lang="en-US" sz="1400" u="sng" dirty="0">
                <a:latin typeface="Aptos" panose="020B0004020202020204"/>
                <a:hlinkClick r:id="rId6"/>
              </a:rPr>
              <a:t>https://commonslibrary.parliament.uk/research-briefings/SN06988/</a:t>
            </a:r>
            <a:r>
              <a:rPr lang="en-US" sz="1400" dirty="0">
                <a:latin typeface="Aptos" panose="020B0004020202020204"/>
              </a:rPr>
              <a:t> [Accessed 17 October 2025].</a:t>
            </a:r>
          </a:p>
          <a:p>
            <a:pPr lvl="0" algn="just"/>
            <a:r>
              <a:rPr lang="en-US" sz="1400" dirty="0">
                <a:latin typeface="Aptos" panose="020B0004020202020204"/>
              </a:rPr>
              <a:t>NHS Digital (2024). </a:t>
            </a:r>
            <a:r>
              <a:rPr lang="en-US" sz="1400" i="1" dirty="0">
                <a:latin typeface="Aptos" panose="020B0004020202020204"/>
              </a:rPr>
              <a:t>Common mental health conditions – England 2023-24.</a:t>
            </a:r>
            <a:r>
              <a:rPr lang="en-US" sz="1400" dirty="0">
                <a:latin typeface="Aptos" panose="020B0004020202020204"/>
              </a:rPr>
              <a:t> Available at: </a:t>
            </a:r>
            <a:r>
              <a:rPr lang="en-US" sz="1400" u="sng" dirty="0">
                <a:latin typeface="Aptos" panose="020B0004020202020204"/>
                <a:hlinkClick r:id="rId7"/>
              </a:rPr>
              <a:t>https://digital.nhs.uk/data-and-information/publications/statistical/adult-psychiatric-morbidity-survey/survey-of-mental-health-and-wellbeing-england-2023-24/common-mental-health-conditions</a:t>
            </a:r>
            <a:r>
              <a:rPr lang="en-US" sz="1400" dirty="0">
                <a:latin typeface="Aptos" panose="020B0004020202020204"/>
              </a:rPr>
              <a:t> [Accessed 17 October 2025].</a:t>
            </a:r>
          </a:p>
          <a:p>
            <a:pPr lvl="0" algn="just"/>
            <a:r>
              <a:rPr lang="en-US" sz="1400" dirty="0">
                <a:latin typeface="Aptos" panose="020B0004020202020204"/>
              </a:rPr>
              <a:t>NICE (2022). </a:t>
            </a:r>
            <a:r>
              <a:rPr lang="en-US" sz="1400" i="1" dirty="0">
                <a:latin typeface="Aptos" panose="020B0004020202020204"/>
              </a:rPr>
              <a:t>Depression in adults: treatment and management</a:t>
            </a:r>
            <a:r>
              <a:rPr lang="en-US" sz="1400" dirty="0">
                <a:latin typeface="Aptos" panose="020B0004020202020204"/>
              </a:rPr>
              <a:t> NICE Guideline PDF. Available at: </a:t>
            </a:r>
            <a:r>
              <a:rPr lang="en-US" sz="1400" u="sng" dirty="0">
                <a:latin typeface="Aptos" panose="020B0004020202020204"/>
                <a:hlinkClick r:id="rId8"/>
              </a:rPr>
              <a:t>https://www.nice.org.uk/guidance/ng222/resources/depression-in-adults-treatment-and-management-pdf-66143832307909</a:t>
            </a:r>
            <a:r>
              <a:rPr lang="en-US" sz="1400" dirty="0">
                <a:latin typeface="Aptos" panose="020B0004020202020204"/>
              </a:rPr>
              <a:t> [Accessed 17 October 2025].</a:t>
            </a:r>
          </a:p>
          <a:p>
            <a:pPr lvl="0" algn="just"/>
            <a:r>
              <a:rPr lang="en-US" sz="1400" dirty="0">
                <a:latin typeface="Aptos" panose="020B0004020202020204"/>
              </a:rPr>
              <a:t>Office for National Statistics (2022). </a:t>
            </a:r>
            <a:r>
              <a:rPr lang="en-US" sz="1400" i="1" dirty="0">
                <a:latin typeface="Aptos" panose="020B0004020202020204"/>
              </a:rPr>
              <a:t>Cost of living and depression in adults, Great Britain 29 September to 23 October 2022.</a:t>
            </a:r>
            <a:r>
              <a:rPr lang="en-US" sz="1400" dirty="0">
                <a:latin typeface="Aptos" panose="020B0004020202020204"/>
              </a:rPr>
              <a:t> Available at: </a:t>
            </a:r>
            <a:r>
              <a:rPr lang="en-US" sz="1400" u="sng" dirty="0">
                <a:latin typeface="Aptos" panose="020B0004020202020204"/>
                <a:hlinkClick r:id="rId9"/>
              </a:rPr>
              <a:t>https://www.ons.gov.uk/peoplepopulationandcommunity/healthandsocialcare/mentalhealth/articles/costoflivinganddepressioninadultsgreatbritain/latest</a:t>
            </a:r>
            <a:r>
              <a:rPr lang="en-US" sz="1400" dirty="0">
                <a:latin typeface="Aptos" panose="020B0004020202020204"/>
              </a:rPr>
              <a:t> [Accessed 17 October 2025].</a:t>
            </a:r>
          </a:p>
          <a:p>
            <a:pPr algn="just"/>
            <a:r>
              <a:rPr lang="en-US" sz="1400" dirty="0">
                <a:latin typeface="Aptos" panose="020B0004020202020204"/>
              </a:rPr>
              <a:t>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608567" y="20527240"/>
            <a:ext cx="10028443" cy="10544403"/>
          </a:xfrm>
        </p:spPr>
        <p:txBody>
          <a:bodyPr/>
          <a:lstStyle/>
          <a:p>
            <a:r>
              <a:rPr lang="en-GB" sz="2800" b="1" kern="100" dirty="0">
                <a:solidFill>
                  <a:schemeClr val="tx1">
                    <a:lumMod val="95000"/>
                    <a:lumOff val="5000"/>
                  </a:schemeClr>
                </a:solidFill>
                <a:latin typeface="Aptos" panose="020B0004020202020204"/>
                <a:ea typeface="Aptos" panose="020B0004020202020204" pitchFamily="34" charset="0"/>
              </a:rPr>
              <a:t>Causes:</a:t>
            </a:r>
          </a:p>
          <a:p>
            <a:pPr marL="685800" indent="-685800">
              <a:buFont typeface="Arial" panose="020B0604020202020204" pitchFamily="34" charset="0"/>
              <a:buChar char="•"/>
            </a:pPr>
            <a:r>
              <a:rPr lang="en-GB" sz="2800" b="1" kern="100" dirty="0">
                <a:solidFill>
                  <a:schemeClr val="tx1">
                    <a:lumMod val="95000"/>
                    <a:lumOff val="5000"/>
                  </a:schemeClr>
                </a:solidFill>
                <a:latin typeface="Aptos" panose="020B0004020202020204"/>
                <a:ea typeface="Aptos" panose="020B0004020202020204" pitchFamily="34" charset="0"/>
              </a:rPr>
              <a:t>Biological</a:t>
            </a:r>
            <a:r>
              <a:rPr lang="en-GB" sz="2800" kern="100" dirty="0">
                <a:solidFill>
                  <a:schemeClr val="tx1">
                    <a:lumMod val="95000"/>
                    <a:lumOff val="5000"/>
                  </a:schemeClr>
                </a:solidFill>
                <a:latin typeface="Aptos" panose="020B0004020202020204"/>
                <a:ea typeface="Aptos" panose="020B0004020202020204" pitchFamily="34" charset="0"/>
              </a:rPr>
              <a:t>: Genetic predisposition and neurochemical imbalances (serotonin, dopamine). Puberty-related hormonal fluctuations increase susceptibility (Bolton, 2023; World Health Organization, 2025).</a:t>
            </a:r>
          </a:p>
          <a:p>
            <a:pPr marL="685800" indent="-685800">
              <a:buFont typeface="Arial" panose="020B0604020202020204" pitchFamily="34" charset="0"/>
              <a:buChar char="•"/>
            </a:pPr>
            <a:r>
              <a:rPr lang="en-GB" sz="2800" b="1" kern="100" dirty="0">
                <a:solidFill>
                  <a:schemeClr val="tx1">
                    <a:lumMod val="95000"/>
                    <a:lumOff val="5000"/>
                  </a:schemeClr>
                </a:solidFill>
                <a:latin typeface="Aptos" panose="020B0004020202020204"/>
                <a:ea typeface="Aptos" panose="020B0004020202020204" pitchFamily="34" charset="0"/>
              </a:rPr>
              <a:t>Psychological: </a:t>
            </a:r>
            <a:r>
              <a:rPr lang="en-GB" sz="2800" kern="100" dirty="0">
                <a:solidFill>
                  <a:schemeClr val="tx1">
                    <a:lumMod val="95000"/>
                    <a:lumOff val="5000"/>
                  </a:schemeClr>
                </a:solidFill>
                <a:latin typeface="Aptos" panose="020B0004020202020204"/>
                <a:ea typeface="Aptos" panose="020B0004020202020204" pitchFamily="34" charset="0"/>
              </a:rPr>
              <a:t>Maladaptive thinking, perfectionism, and trauma contribute to depression (</a:t>
            </a:r>
            <a:r>
              <a:rPr lang="en-GB" sz="2800" kern="100" dirty="0" err="1">
                <a:solidFill>
                  <a:schemeClr val="tx1">
                    <a:lumMod val="95000"/>
                    <a:lumOff val="5000"/>
                  </a:schemeClr>
                </a:solidFill>
                <a:latin typeface="Aptos" panose="020B0004020202020204"/>
                <a:ea typeface="Aptos" panose="020B0004020202020204" pitchFamily="34" charset="0"/>
              </a:rPr>
              <a:t>Mok</a:t>
            </a:r>
            <a:r>
              <a:rPr lang="en-GB" sz="2800" kern="100" dirty="0">
                <a:solidFill>
                  <a:schemeClr val="tx1">
                    <a:lumMod val="95000"/>
                    <a:lumOff val="5000"/>
                  </a:schemeClr>
                </a:solidFill>
                <a:latin typeface="Aptos" panose="020B0004020202020204"/>
                <a:ea typeface="Aptos" panose="020B0004020202020204" pitchFamily="34" charset="0"/>
              </a:rPr>
              <a:t> et al., 2019).Social: Bullying, peer pressure, family issues, and academic stress. Discrimination and social media pressures exacerbate the condition (Curnow et al., 2023; NHS Digital, 2024).</a:t>
            </a:r>
          </a:p>
          <a:p>
            <a:r>
              <a:rPr lang="en-GB" sz="2800" b="1" kern="100" dirty="0">
                <a:solidFill>
                  <a:schemeClr val="tx1">
                    <a:lumMod val="95000"/>
                    <a:lumOff val="5000"/>
                  </a:schemeClr>
                </a:solidFill>
                <a:latin typeface="Aptos" panose="020B0004020202020204"/>
                <a:ea typeface="Aptos" panose="020B0004020202020204" pitchFamily="34" charset="0"/>
              </a:rPr>
              <a:t>Symptoms:</a:t>
            </a:r>
          </a:p>
          <a:p>
            <a:pPr marL="685800" indent="-685800">
              <a:buFont typeface="Arial" panose="020B0604020202020204" pitchFamily="34" charset="0"/>
              <a:buChar char="•"/>
            </a:pPr>
            <a:r>
              <a:rPr lang="en-GB" sz="2800" b="1" kern="100" dirty="0">
                <a:solidFill>
                  <a:schemeClr val="tx1">
                    <a:lumMod val="95000"/>
                    <a:lumOff val="5000"/>
                  </a:schemeClr>
                </a:solidFill>
                <a:latin typeface="Aptos" panose="020B0004020202020204"/>
                <a:ea typeface="Aptos" panose="020B0004020202020204" pitchFamily="34" charset="0"/>
              </a:rPr>
              <a:t>Emotional: </a:t>
            </a:r>
            <a:r>
              <a:rPr lang="en-GB" sz="2800" kern="100" dirty="0">
                <a:solidFill>
                  <a:schemeClr val="tx1">
                    <a:lumMod val="95000"/>
                    <a:lumOff val="5000"/>
                  </a:schemeClr>
                </a:solidFill>
                <a:latin typeface="Aptos" panose="020B0004020202020204"/>
                <a:ea typeface="Aptos" panose="020B0004020202020204" pitchFamily="34" charset="0"/>
              </a:rPr>
              <a:t>Persistent sadness, hopelessness, guilt, </a:t>
            </a:r>
            <a:r>
              <a:rPr lang="en-GB" sz="2800" kern="100" dirty="0" err="1">
                <a:solidFill>
                  <a:schemeClr val="tx1">
                    <a:lumMod val="95000"/>
                    <a:lumOff val="5000"/>
                  </a:schemeClr>
                </a:solidFill>
                <a:latin typeface="Aptos" panose="020B0004020202020204"/>
                <a:ea typeface="Aptos" panose="020B0004020202020204" pitchFamily="34" charset="0"/>
              </a:rPr>
              <a:t>irritability.Cognitive</a:t>
            </a:r>
            <a:r>
              <a:rPr lang="en-GB" sz="2800" kern="100" dirty="0">
                <a:solidFill>
                  <a:schemeClr val="tx1">
                    <a:lumMod val="95000"/>
                    <a:lumOff val="5000"/>
                  </a:schemeClr>
                </a:solidFill>
                <a:latin typeface="Aptos" panose="020B0004020202020204"/>
                <a:ea typeface="Aptos" panose="020B0004020202020204" pitchFamily="34" charset="0"/>
              </a:rPr>
              <a:t>: Difficulty concentrating, negative thoughts, indecisiveness.</a:t>
            </a:r>
          </a:p>
          <a:p>
            <a:pPr marL="685800" indent="-685800">
              <a:buFont typeface="Arial" panose="020B0604020202020204" pitchFamily="34" charset="0"/>
              <a:buChar char="•"/>
            </a:pPr>
            <a:r>
              <a:rPr lang="en-GB" sz="2800" b="1" kern="100" dirty="0">
                <a:solidFill>
                  <a:schemeClr val="tx1">
                    <a:lumMod val="95000"/>
                    <a:lumOff val="5000"/>
                  </a:schemeClr>
                </a:solidFill>
                <a:latin typeface="Aptos" panose="020B0004020202020204"/>
                <a:ea typeface="Aptos" panose="020B0004020202020204" pitchFamily="34" charset="0"/>
              </a:rPr>
              <a:t>Physical: </a:t>
            </a:r>
            <a:r>
              <a:rPr lang="en-GB" sz="2800" kern="100" dirty="0">
                <a:solidFill>
                  <a:schemeClr val="tx1">
                    <a:lumMod val="95000"/>
                    <a:lumOff val="5000"/>
                  </a:schemeClr>
                </a:solidFill>
                <a:latin typeface="Aptos" panose="020B0004020202020204"/>
                <a:ea typeface="Aptos" panose="020B0004020202020204" pitchFamily="34" charset="0"/>
              </a:rPr>
              <a:t>Fatigue, changes in appetite, insomnia, and psychomotor changes (NHS Digital, 2024).</a:t>
            </a:r>
          </a:p>
          <a:p>
            <a:r>
              <a:rPr lang="en-GB" sz="2800" b="1" kern="100" dirty="0">
                <a:solidFill>
                  <a:schemeClr val="tx1">
                    <a:lumMod val="95000"/>
                    <a:lumOff val="5000"/>
                  </a:schemeClr>
                </a:solidFill>
                <a:latin typeface="Aptos" panose="020B0004020202020204"/>
                <a:ea typeface="Aptos" panose="020B0004020202020204" pitchFamily="34" charset="0"/>
              </a:rPr>
              <a:t>Diagnosis:</a:t>
            </a:r>
          </a:p>
          <a:p>
            <a:pPr marL="685800" indent="-685800">
              <a:buFont typeface="Arial" panose="020B0604020202020204" pitchFamily="34" charset="0"/>
              <a:buChar char="•"/>
            </a:pPr>
            <a:r>
              <a:rPr lang="en-GB" sz="2800" kern="100" dirty="0">
                <a:solidFill>
                  <a:schemeClr val="tx1">
                    <a:lumMod val="95000"/>
                    <a:lumOff val="5000"/>
                  </a:schemeClr>
                </a:solidFill>
                <a:latin typeface="Aptos" panose="020B0004020202020204"/>
                <a:ea typeface="Aptos" panose="020B0004020202020204" pitchFamily="34" charset="0"/>
              </a:rPr>
              <a:t>Depression is diagnosed based on clinical evaluations and self-reported symptoms using tools like the PHQ-9 (NICE, 2022). It requires ruling out other medical conditions and assessing the severity of symptoms.</a:t>
            </a:r>
            <a:endParaRPr lang="en-GB" sz="2400" kern="100" dirty="0">
              <a:solidFill>
                <a:schemeClr val="tx1">
                  <a:lumMod val="95000"/>
                  <a:lumOff val="5000"/>
                </a:schemeClr>
              </a:solidFill>
              <a:effectLst/>
              <a:latin typeface="Aptos" panose="020B0004020202020204"/>
              <a:ea typeface="Aptos" panose="020B0004020202020204" pitchFamily="34"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latin typeface="Aptos" panose="020B0004020202020204"/>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latin typeface="Aptos" panose="020B0004020202020204"/>
              </a:rPr>
              <a:t>NAME OF DISORDER (E.G., TEEN DEPRESSION)</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502264" y="-355898"/>
            <a:ext cx="31998968" cy="1323439"/>
          </a:xfrm>
        </p:spPr>
        <p:txBody>
          <a:bodyPr/>
          <a:lstStyle/>
          <a:p>
            <a:r>
              <a:rPr lang="en-GB" sz="8000" dirty="0">
                <a:latin typeface="Aptos" panose="020B0004020202020204"/>
              </a:rPr>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latin typeface="Aptos" panose="020B0004020202020204"/>
            </a:endParaRPr>
          </a:p>
        </p:txBody>
      </p:sp>
      <p:pic>
        <p:nvPicPr>
          <p:cNvPr id="20" name="Picture 19">
            <a:extLst>
              <a:ext uri="{FF2B5EF4-FFF2-40B4-BE49-F238E27FC236}">
                <a16:creationId xmlns:a16="http://schemas.microsoft.com/office/drawing/2014/main" id="{D9329330-E154-BDC6-DEA5-9C90F608D276}"/>
              </a:ext>
            </a:extLst>
          </p:cNvPr>
          <p:cNvPicPr>
            <a:picLocks noChangeAspect="1"/>
          </p:cNvPicPr>
          <p:nvPr/>
        </p:nvPicPr>
        <p:blipFill>
          <a:blip r:embed="rId10"/>
          <a:stretch>
            <a:fillRect/>
          </a:stretch>
        </p:blipFill>
        <p:spPr>
          <a:xfrm>
            <a:off x="25486579" y="17780883"/>
            <a:ext cx="3985804" cy="5256640"/>
          </a:xfrm>
          <a:prstGeom prst="rect">
            <a:avLst/>
          </a:prstGeom>
        </p:spPr>
      </p:pic>
      <p:pic>
        <p:nvPicPr>
          <p:cNvPr id="21" name="Picture 20">
            <a:extLst>
              <a:ext uri="{FF2B5EF4-FFF2-40B4-BE49-F238E27FC236}">
                <a16:creationId xmlns:a16="http://schemas.microsoft.com/office/drawing/2014/main" id="{33311303-6D66-A102-AFA5-0292E362F5ED}"/>
              </a:ext>
            </a:extLst>
          </p:cNvPr>
          <p:cNvPicPr>
            <a:picLocks noChangeAspect="1"/>
          </p:cNvPicPr>
          <p:nvPr/>
        </p:nvPicPr>
        <p:blipFill>
          <a:blip r:embed="rId11"/>
          <a:stretch>
            <a:fillRect/>
          </a:stretch>
        </p:blipFill>
        <p:spPr>
          <a:xfrm>
            <a:off x="22475901" y="23136626"/>
            <a:ext cx="9816549" cy="7447748"/>
          </a:xfrm>
          <a:prstGeom prst="rect">
            <a:avLst/>
          </a:prstGeom>
        </p:spPr>
      </p:pic>
      <p:pic>
        <p:nvPicPr>
          <p:cNvPr id="22" name="Picture 21">
            <a:extLst>
              <a:ext uri="{FF2B5EF4-FFF2-40B4-BE49-F238E27FC236}">
                <a16:creationId xmlns:a16="http://schemas.microsoft.com/office/drawing/2014/main" id="{A1F67153-D215-0C24-27BD-F901C10B462C}"/>
              </a:ext>
            </a:extLst>
          </p:cNvPr>
          <p:cNvPicPr>
            <a:picLocks noChangeAspect="1"/>
          </p:cNvPicPr>
          <p:nvPr/>
        </p:nvPicPr>
        <p:blipFill>
          <a:blip r:embed="rId12"/>
          <a:stretch>
            <a:fillRect/>
          </a:stretch>
        </p:blipFill>
        <p:spPr>
          <a:xfrm>
            <a:off x="11793658" y="18051783"/>
            <a:ext cx="8437441" cy="6752967"/>
          </a:xfrm>
          <a:prstGeom prst="rect">
            <a:avLst/>
          </a:prstGeom>
        </p:spPr>
      </p:pic>
      <p:pic>
        <p:nvPicPr>
          <p:cNvPr id="23" name="Picture 22">
            <a:extLst>
              <a:ext uri="{FF2B5EF4-FFF2-40B4-BE49-F238E27FC236}">
                <a16:creationId xmlns:a16="http://schemas.microsoft.com/office/drawing/2014/main" id="{F241B6D3-9479-1D42-A3B3-496B3B70140D}"/>
              </a:ext>
            </a:extLst>
          </p:cNvPr>
          <p:cNvPicPr>
            <a:picLocks noChangeAspect="1"/>
          </p:cNvPicPr>
          <p:nvPr/>
        </p:nvPicPr>
        <p:blipFill>
          <a:blip r:embed="rId13"/>
          <a:stretch>
            <a:fillRect/>
          </a:stretch>
        </p:blipFill>
        <p:spPr>
          <a:xfrm>
            <a:off x="12968063" y="24804751"/>
            <a:ext cx="7321240" cy="6266892"/>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3024</TotalTime>
  <Words>1466</Words>
  <Application>Microsoft Office PowerPoint</Application>
  <PresentationFormat>Custom</PresentationFormat>
  <Paragraphs>48</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Marcia Marques  Student number :2246784  Lecturer: Farah Wiita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Marcia Marques</cp:lastModifiedBy>
  <cp:revision>3</cp:revision>
  <cp:lastPrinted>2015-06-29T17:31:11Z</cp:lastPrinted>
  <dcterms:created xsi:type="dcterms:W3CDTF">2012-02-03T19:11:35Z</dcterms:created>
  <dcterms:modified xsi:type="dcterms:W3CDTF">2025-11-23T15:25:24Z</dcterms:modified>
</cp:coreProperties>
</file>