
<file path=[Content_Types].xml><?xml version="1.0" encoding="utf-8"?>
<Types xmlns="http://schemas.openxmlformats.org/package/2006/content-types">
  <Default Extension="emf" ContentType="image/x-emf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slides/slide31.xml" ContentType="application/vnd.openxmlformats-officedocument.presentationml.slide+xml"/>
  <Override PartName="/ppt/slides/slide32.xml" ContentType="application/vnd.openxmlformats-officedocument.presentationml.slide+xml"/>
  <Override PartName="/ppt/slides/slide33.xml" ContentType="application/vnd.openxmlformats-officedocument.presentationml.slide+xml"/>
  <Override PartName="/ppt/notesMasters/notesMaster1.xml" ContentType="application/vnd.openxmlformats-officedocument.presentationml.notesMaster+xml"/>
  <Override PartName="/ppt/commentAuthors.xml" ContentType="application/vnd.openxmlformats-officedocument.presentationml.commentAuthors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theme/theme2.xml" ContentType="application/vnd.openxmlformats-officedocument.them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ppt/diagrams/data3.xml" ContentType="application/vnd.openxmlformats-officedocument.drawingml.diagramData+xml"/>
  <Override PartName="/ppt/diagrams/layout3.xml" ContentType="application/vnd.openxmlformats-officedocument.drawingml.diagramLayout+xml"/>
  <Override PartName="/ppt/diagrams/quickStyle3.xml" ContentType="application/vnd.openxmlformats-officedocument.drawingml.diagramStyle+xml"/>
  <Override PartName="/ppt/diagrams/colors3.xml" ContentType="application/vnd.openxmlformats-officedocument.drawingml.diagramColors+xml"/>
  <Override PartName="/ppt/diagrams/drawing3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howSpecialPlsOnTitleSld="0" saveSubsetFonts="1">
  <p:sldMasterIdLst>
    <p:sldMasterId id="2147483675" r:id="rId1"/>
  </p:sldMasterIdLst>
  <p:notesMasterIdLst>
    <p:notesMasterId r:id="rId35"/>
  </p:notesMasterIdLst>
  <p:sldIdLst>
    <p:sldId id="256" r:id="rId2"/>
    <p:sldId id="257" r:id="rId3"/>
    <p:sldId id="410" r:id="rId4"/>
    <p:sldId id="411" r:id="rId5"/>
    <p:sldId id="412" r:id="rId6"/>
    <p:sldId id="413" r:id="rId7"/>
    <p:sldId id="414" r:id="rId8"/>
    <p:sldId id="416" r:id="rId9"/>
    <p:sldId id="415" r:id="rId10"/>
    <p:sldId id="417" r:id="rId11"/>
    <p:sldId id="419" r:id="rId12"/>
    <p:sldId id="421" r:id="rId13"/>
    <p:sldId id="420" r:id="rId14"/>
    <p:sldId id="423" r:id="rId15"/>
    <p:sldId id="422" r:id="rId16"/>
    <p:sldId id="424" r:id="rId17"/>
    <p:sldId id="425" r:id="rId18"/>
    <p:sldId id="426" r:id="rId19"/>
    <p:sldId id="427" r:id="rId20"/>
    <p:sldId id="433" r:id="rId21"/>
    <p:sldId id="428" r:id="rId22"/>
    <p:sldId id="429" r:id="rId23"/>
    <p:sldId id="434" r:id="rId24"/>
    <p:sldId id="430" r:id="rId25"/>
    <p:sldId id="435" r:id="rId26"/>
    <p:sldId id="431" r:id="rId27"/>
    <p:sldId id="436" r:id="rId28"/>
    <p:sldId id="432" r:id="rId29"/>
    <p:sldId id="437" r:id="rId30"/>
    <p:sldId id="438" r:id="rId31"/>
    <p:sldId id="439" r:id="rId32"/>
    <p:sldId id="440" r:id="rId33"/>
    <p:sldId id="441" r:id="rId34"/>
  </p:sldIdLst>
  <p:sldSz cx="9144000" cy="6858000" type="screen4x3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commentAuthors.xml><?xml version="1.0" encoding="utf-8"?>
<p:cmAuthorLst xmlns:a="http://schemas.openxmlformats.org/drawingml/2006/main" xmlns:r="http://schemas.openxmlformats.org/officeDocument/2006/relationships" xmlns:p="http://schemas.openxmlformats.org/presentationml/2006/main">
  <p:cmAuthor id="0" name="Higman, Josie" initials="HJ" lastIdx="1" clrIdx="0"/>
</p:cmAuthorLst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loop="1"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ABE1FF"/>
    <a:srgbClr val="64AA7A"/>
    <a:srgbClr val="FF9933"/>
    <a:srgbClr val="FF6600"/>
    <a:srgbClr val="007DC3"/>
    <a:srgbClr val="8A8AA3"/>
    <a:srgbClr val="007BC1"/>
    <a:srgbClr val="DA0033"/>
    <a:srgbClr val="4D4D4D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125E5076-3810-47DD-B79F-674D7AD40C01}" styleName="Dark Style 1 - Accent 1">
    <a:wholeTbl>
      <a:tcTxStyle>
        <a:fontRef idx="minor">
          <a:scrgbClr r="0" g="0" b="0"/>
        </a:fontRef>
        <a:schemeClr val="lt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>
              <a:noFill/>
            </a:ln>
          </a:top>
          <a:bottom>
            <a:ln>
              <a:noFill/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accent1"/>
          </a:solidFill>
        </a:fill>
      </a:tcStyle>
    </a:wholeTbl>
    <a:band1H>
      <a:tcStyle>
        <a:tcBdr/>
        <a:fill>
          <a:solidFill>
            <a:schemeClr val="accent1">
              <a:shade val="60000"/>
            </a:schemeClr>
          </a:solidFill>
        </a:fill>
      </a:tcStyle>
    </a:band1H>
    <a:band1V>
      <a:tcStyle>
        <a:tcBdr/>
        <a:fill>
          <a:solidFill>
            <a:schemeClr val="accent1">
              <a:shade val="60000"/>
            </a:schemeClr>
          </a:solidFill>
        </a:fill>
      </a:tcStyle>
    </a:band1V>
    <a:lastCol>
      <a:tcTxStyle b="on"/>
      <a:tcStyle>
        <a:tcBdr>
          <a:left>
            <a:ln w="25400" cmpd="sng">
              <a:solidFill>
                <a:schemeClr val="lt1"/>
              </a:solidFill>
            </a:ln>
          </a:left>
        </a:tcBdr>
        <a:fill>
          <a:solidFill>
            <a:schemeClr val="accent1">
              <a:shade val="60000"/>
            </a:schemeClr>
          </a:solidFill>
        </a:fill>
      </a:tcStyle>
    </a:lastCol>
    <a:firstCol>
      <a:tcTxStyle b="on"/>
      <a:tcStyle>
        <a:tcBdr>
          <a:right>
            <a:ln w="25400" cmpd="sng">
              <a:solidFill>
                <a:schemeClr val="lt1"/>
              </a:solidFill>
            </a:ln>
          </a:right>
        </a:tcBdr>
        <a:fill>
          <a:solidFill>
            <a:schemeClr val="accent1">
              <a:shade val="60000"/>
            </a:schemeClr>
          </a:solidFill>
        </a:fill>
      </a:tcStyle>
    </a:firstCol>
    <a:lastRow>
      <a:tcTxStyle b="on"/>
      <a:tcStyle>
        <a:tcBdr>
          <a:top>
            <a:ln w="25400" cmpd="sng">
              <a:solidFill>
                <a:schemeClr val="lt1"/>
              </a:solidFill>
            </a:ln>
          </a:top>
        </a:tcBdr>
        <a:fill>
          <a:solidFill>
            <a:schemeClr val="accent1">
              <a:shade val="40000"/>
            </a:schemeClr>
          </a:solidFill>
        </a:fill>
      </a:tcStyle>
    </a:lastRow>
    <a:seCell>
      <a:tcStyle>
        <a:tcBdr>
          <a:left>
            <a:ln>
              <a:noFill/>
            </a:ln>
          </a:left>
        </a:tcBdr>
      </a:tcStyle>
    </a:seCell>
    <a:swCell>
      <a:tcStyle>
        <a:tcBdr>
          <a:right>
            <a:ln>
              <a:noFill/>
            </a:ln>
          </a:right>
        </a:tcBdr>
      </a:tcStyle>
    </a:swCell>
    <a:firstRow>
      <a:tcTxStyle b="on"/>
      <a:tcStyle>
        <a:tcBdr>
          <a:bottom>
            <a:ln w="25400" cmpd="sng">
              <a:solidFill>
                <a:schemeClr val="lt1"/>
              </a:solidFill>
            </a:ln>
          </a:bottom>
        </a:tcBdr>
        <a:fill>
          <a:solidFill>
            <a:schemeClr val="dk1"/>
          </a:solidFill>
        </a:fill>
      </a:tcStyle>
    </a:firstRow>
    <a:neCell>
      <a:tcStyle>
        <a:tcBdr>
          <a:left>
            <a:ln>
              <a:noFill/>
            </a:ln>
          </a:left>
        </a:tcBdr>
      </a:tcStyle>
    </a:neCell>
    <a:nwCell>
      <a:tcStyle>
        <a:tcBdr>
          <a:right>
            <a:ln>
              <a:noFill/>
            </a:ln>
          </a:right>
        </a:tcBdr>
      </a:tcStyle>
    </a:nwCell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4995" autoAdjust="0"/>
    <p:restoredTop sz="94664" autoAdjust="0"/>
  </p:normalViewPr>
  <p:slideViewPr>
    <p:cSldViewPr>
      <p:cViewPr varScale="1">
        <p:scale>
          <a:sx n="74" d="100"/>
          <a:sy n="74" d="100"/>
        </p:scale>
        <p:origin x="1670" y="43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39" Type="http://schemas.openxmlformats.org/officeDocument/2006/relationships/theme" Target="theme/theme1.xml"/><Relationship Id="rId21" Type="http://schemas.openxmlformats.org/officeDocument/2006/relationships/slide" Target="slides/slide20.xml"/><Relationship Id="rId34" Type="http://schemas.openxmlformats.org/officeDocument/2006/relationships/slide" Target="slides/slide33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33" Type="http://schemas.openxmlformats.org/officeDocument/2006/relationships/slide" Target="slides/slide32.xml"/><Relationship Id="rId38" Type="http://schemas.openxmlformats.org/officeDocument/2006/relationships/viewProps" Target="viewProp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slide" Target="slides/slide28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32" Type="http://schemas.openxmlformats.org/officeDocument/2006/relationships/slide" Target="slides/slide31.xml"/><Relationship Id="rId37" Type="http://schemas.openxmlformats.org/officeDocument/2006/relationships/presProps" Target="presProps.xml"/><Relationship Id="rId40" Type="http://schemas.openxmlformats.org/officeDocument/2006/relationships/tableStyles" Target="tableStyle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slide" Target="slides/slide27.xml"/><Relationship Id="rId36" Type="http://schemas.openxmlformats.org/officeDocument/2006/relationships/commentAuthors" Target="commentAuthors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openxmlformats.org/officeDocument/2006/relationships/slide" Target="slides/slide30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slide" Target="slides/slide26.xml"/><Relationship Id="rId30" Type="http://schemas.openxmlformats.org/officeDocument/2006/relationships/slide" Target="slides/slide29.xml"/><Relationship Id="rId35" Type="http://schemas.openxmlformats.org/officeDocument/2006/relationships/notesMaster" Target="notesMasters/notesMaster1.xml"/><Relationship Id="rId8" Type="http://schemas.openxmlformats.org/officeDocument/2006/relationships/slide" Target="slides/slide7.xml"/><Relationship Id="rId3" Type="http://schemas.openxmlformats.org/officeDocument/2006/relationships/slide" Target="slides/slide2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3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8C0DDA7E-E6D4-4819-B905-E9EF0393518D}" type="doc">
      <dgm:prSet loTypeId="urn:microsoft.com/office/officeart/2005/8/layout/hierarchy1" loCatId="hierarchy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n-GB"/>
        </a:p>
      </dgm:t>
    </dgm:pt>
    <dgm:pt modelId="{4B9456F5-3227-4347-B32F-4F8EF57047D8}">
      <dgm:prSet phldrT="[Text]"/>
      <dgm:spPr/>
      <dgm:t>
        <a:bodyPr/>
        <a:lstStyle/>
        <a:p>
          <a:r>
            <a:rPr lang="en-GB" dirty="0"/>
            <a:t>Universal banking</a:t>
          </a:r>
        </a:p>
      </dgm:t>
    </dgm:pt>
    <dgm:pt modelId="{23139915-1134-4AC5-BC86-4CDCBC48048A}" type="parTrans" cxnId="{536FF284-68DC-4E9F-B16B-6539EA7E9781}">
      <dgm:prSet/>
      <dgm:spPr/>
      <dgm:t>
        <a:bodyPr/>
        <a:lstStyle/>
        <a:p>
          <a:endParaRPr lang="en-GB"/>
        </a:p>
      </dgm:t>
    </dgm:pt>
    <dgm:pt modelId="{8697D74A-6AC0-42D7-9F47-B2789239C886}" type="sibTrans" cxnId="{536FF284-68DC-4E9F-B16B-6539EA7E9781}">
      <dgm:prSet/>
      <dgm:spPr/>
      <dgm:t>
        <a:bodyPr/>
        <a:lstStyle/>
        <a:p>
          <a:endParaRPr lang="en-GB"/>
        </a:p>
      </dgm:t>
    </dgm:pt>
    <dgm:pt modelId="{FC66545A-81B1-4A6F-A532-713834F42665}">
      <dgm:prSet phldrT="[Text]"/>
      <dgm:spPr/>
      <dgm:t>
        <a:bodyPr/>
        <a:lstStyle/>
        <a:p>
          <a:r>
            <a:rPr lang="en-GB" b="1" dirty="0"/>
            <a:t>Core banking</a:t>
          </a:r>
        </a:p>
        <a:p>
          <a:r>
            <a:rPr lang="en-GB" dirty="0"/>
            <a:t>(Holding deposits, making loans, and payments mechanisms</a:t>
          </a:r>
        </a:p>
      </dgm:t>
    </dgm:pt>
    <dgm:pt modelId="{209B09B8-9395-4B16-80CB-2ACA67BEE751}" type="parTrans" cxnId="{B2D95333-4EDD-49E3-87CE-1C5217BF99D4}">
      <dgm:prSet/>
      <dgm:spPr/>
      <dgm:t>
        <a:bodyPr/>
        <a:lstStyle/>
        <a:p>
          <a:endParaRPr lang="en-GB"/>
        </a:p>
      </dgm:t>
    </dgm:pt>
    <dgm:pt modelId="{4F4B2FC3-B100-4E66-A928-813A550DE2F5}" type="sibTrans" cxnId="{B2D95333-4EDD-49E3-87CE-1C5217BF99D4}">
      <dgm:prSet/>
      <dgm:spPr/>
      <dgm:t>
        <a:bodyPr/>
        <a:lstStyle/>
        <a:p>
          <a:endParaRPr lang="en-GB"/>
        </a:p>
      </dgm:t>
    </dgm:pt>
    <dgm:pt modelId="{B7327D47-207B-4099-AF23-AFE2C6985440}">
      <dgm:prSet phldrT="[Text]"/>
      <dgm:spPr/>
      <dgm:t>
        <a:bodyPr/>
        <a:lstStyle/>
        <a:p>
          <a:r>
            <a:rPr lang="en-GB" b="1" dirty="0"/>
            <a:t>Investment banking - market activities</a:t>
          </a:r>
        </a:p>
        <a:p>
          <a:r>
            <a:rPr lang="en-GB" b="0" dirty="0"/>
            <a:t>Trading bonds, shares, commodities, and derivatives. Brokerage, asset management, investment advice, hedge funds brokerage, and private equity investment</a:t>
          </a:r>
        </a:p>
      </dgm:t>
    </dgm:pt>
    <dgm:pt modelId="{AF5474AC-C29A-4363-9589-FADDCA4C291A}" type="parTrans" cxnId="{F15ABA50-D78F-4D80-9A46-A618AF63A6D9}">
      <dgm:prSet/>
      <dgm:spPr/>
      <dgm:t>
        <a:bodyPr/>
        <a:lstStyle/>
        <a:p>
          <a:endParaRPr lang="en-GB"/>
        </a:p>
      </dgm:t>
    </dgm:pt>
    <dgm:pt modelId="{C4639707-973D-4292-BABC-7B5CB4096D78}" type="sibTrans" cxnId="{F15ABA50-D78F-4D80-9A46-A618AF63A6D9}">
      <dgm:prSet/>
      <dgm:spPr/>
      <dgm:t>
        <a:bodyPr/>
        <a:lstStyle/>
        <a:p>
          <a:endParaRPr lang="en-GB"/>
        </a:p>
      </dgm:t>
    </dgm:pt>
    <dgm:pt modelId="{CC06CE31-D0FC-48A4-9E04-1A71E8494062}">
      <dgm:prSet/>
      <dgm:spPr/>
      <dgm:t>
        <a:bodyPr/>
        <a:lstStyle/>
        <a:p>
          <a:r>
            <a:rPr lang="en-GB" b="1" dirty="0"/>
            <a:t>Investment banking -corporate and government assistance </a:t>
          </a:r>
        </a:p>
        <a:p>
          <a:r>
            <a:rPr lang="en-GB" b="0" dirty="0"/>
            <a:t>Syndicated lending, share and bond issues for companies, underwriting, mergers and acquisitions, risk management, and privatisation of national companies</a:t>
          </a:r>
        </a:p>
      </dgm:t>
    </dgm:pt>
    <dgm:pt modelId="{39BAA48E-1932-4508-A775-B5ED92237AEA}" type="parTrans" cxnId="{822F5A65-C3D6-4A0F-AF18-0F7195F5D0FE}">
      <dgm:prSet/>
      <dgm:spPr/>
      <dgm:t>
        <a:bodyPr/>
        <a:lstStyle/>
        <a:p>
          <a:endParaRPr lang="en-GB"/>
        </a:p>
      </dgm:t>
    </dgm:pt>
    <dgm:pt modelId="{0CE9F725-EE42-4381-83A4-9A8C03B6AA07}" type="sibTrans" cxnId="{822F5A65-C3D6-4A0F-AF18-0F7195F5D0FE}">
      <dgm:prSet/>
      <dgm:spPr/>
      <dgm:t>
        <a:bodyPr/>
        <a:lstStyle/>
        <a:p>
          <a:endParaRPr lang="en-GB"/>
        </a:p>
      </dgm:t>
    </dgm:pt>
    <dgm:pt modelId="{2877757B-DDE1-4FE6-ABA1-394F54FF4B47}">
      <dgm:prSet/>
      <dgm:spPr/>
      <dgm:t>
        <a:bodyPr/>
        <a:lstStyle/>
        <a:p>
          <a:r>
            <a:rPr lang="en-GB" b="1" dirty="0"/>
            <a:t>Corporate banking</a:t>
          </a:r>
        </a:p>
        <a:p>
          <a:r>
            <a:rPr lang="en-GB" dirty="0"/>
            <a:t>Core banking plus cash management, foreign exchange, overseas trade, syndicated lending, and </a:t>
          </a:r>
        </a:p>
      </dgm:t>
    </dgm:pt>
    <dgm:pt modelId="{D3DA7A20-559D-4D3B-A9C2-A9E02240D158}" type="parTrans" cxnId="{24434BF5-1743-40C3-A8B1-54B3E31A04E0}">
      <dgm:prSet/>
      <dgm:spPr/>
      <dgm:t>
        <a:bodyPr/>
        <a:lstStyle/>
        <a:p>
          <a:endParaRPr lang="en-GB"/>
        </a:p>
      </dgm:t>
    </dgm:pt>
    <dgm:pt modelId="{15AD28A7-793F-4A20-9BDB-6BB1505DB41F}" type="sibTrans" cxnId="{24434BF5-1743-40C3-A8B1-54B3E31A04E0}">
      <dgm:prSet/>
      <dgm:spPr/>
      <dgm:t>
        <a:bodyPr/>
        <a:lstStyle/>
        <a:p>
          <a:endParaRPr lang="en-GB"/>
        </a:p>
      </dgm:t>
    </dgm:pt>
    <dgm:pt modelId="{E87FB338-8443-4ED2-9928-ED2517CB6A6B}" type="pres">
      <dgm:prSet presAssocID="{8C0DDA7E-E6D4-4819-B905-E9EF0393518D}" presName="hierChild1" presStyleCnt="0">
        <dgm:presLayoutVars>
          <dgm:chPref val="1"/>
          <dgm:dir/>
          <dgm:animOne val="branch"/>
          <dgm:animLvl val="lvl"/>
          <dgm:resizeHandles/>
        </dgm:presLayoutVars>
      </dgm:prSet>
      <dgm:spPr/>
    </dgm:pt>
    <dgm:pt modelId="{F63FED0B-8EE8-4531-BED8-759BE5D756AC}" type="pres">
      <dgm:prSet presAssocID="{4B9456F5-3227-4347-B32F-4F8EF57047D8}" presName="hierRoot1" presStyleCnt="0"/>
      <dgm:spPr/>
    </dgm:pt>
    <dgm:pt modelId="{8D06BCC1-B4E1-414C-90CD-A9C86D956593}" type="pres">
      <dgm:prSet presAssocID="{4B9456F5-3227-4347-B32F-4F8EF57047D8}" presName="composite" presStyleCnt="0"/>
      <dgm:spPr/>
    </dgm:pt>
    <dgm:pt modelId="{226EAE43-6AD6-49E8-B279-222CFCD5C79E}" type="pres">
      <dgm:prSet presAssocID="{4B9456F5-3227-4347-B32F-4F8EF57047D8}" presName="background" presStyleLbl="node0" presStyleIdx="0" presStyleCnt="1"/>
      <dgm:spPr/>
    </dgm:pt>
    <dgm:pt modelId="{F2372C14-3CF5-4443-96C2-67F2D8A0288A}" type="pres">
      <dgm:prSet presAssocID="{4B9456F5-3227-4347-B32F-4F8EF57047D8}" presName="text" presStyleLbl="fgAcc0" presStyleIdx="0" presStyleCnt="1" custLinFactNeighborX="-11436" custLinFactNeighborY="-41146">
        <dgm:presLayoutVars>
          <dgm:chPref val="3"/>
        </dgm:presLayoutVars>
      </dgm:prSet>
      <dgm:spPr/>
    </dgm:pt>
    <dgm:pt modelId="{421CA129-0A2F-447E-A927-504704D5203C}" type="pres">
      <dgm:prSet presAssocID="{4B9456F5-3227-4347-B32F-4F8EF57047D8}" presName="hierChild2" presStyleCnt="0"/>
      <dgm:spPr/>
    </dgm:pt>
    <dgm:pt modelId="{68A2990A-2F32-461C-974D-2CFE71AFD336}" type="pres">
      <dgm:prSet presAssocID="{209B09B8-9395-4B16-80CB-2ACA67BEE751}" presName="Name10" presStyleLbl="parChTrans1D2" presStyleIdx="0" presStyleCnt="4"/>
      <dgm:spPr/>
    </dgm:pt>
    <dgm:pt modelId="{410B799D-D467-4098-828F-3CC9013C17B4}" type="pres">
      <dgm:prSet presAssocID="{FC66545A-81B1-4A6F-A532-713834F42665}" presName="hierRoot2" presStyleCnt="0"/>
      <dgm:spPr/>
    </dgm:pt>
    <dgm:pt modelId="{CDA30230-DA62-43E3-8C6E-5BFFF79AAD83}" type="pres">
      <dgm:prSet presAssocID="{FC66545A-81B1-4A6F-A532-713834F42665}" presName="composite2" presStyleCnt="0"/>
      <dgm:spPr/>
    </dgm:pt>
    <dgm:pt modelId="{8BA0FF0F-F57B-4C75-BF99-0E7C7490D6C9}" type="pres">
      <dgm:prSet presAssocID="{FC66545A-81B1-4A6F-A532-713834F42665}" presName="background2" presStyleLbl="node2" presStyleIdx="0" presStyleCnt="4"/>
      <dgm:spPr/>
    </dgm:pt>
    <dgm:pt modelId="{89339C0C-2739-4CF2-9ED2-9860E93F2914}" type="pres">
      <dgm:prSet presAssocID="{FC66545A-81B1-4A6F-A532-713834F42665}" presName="text2" presStyleLbl="fgAcc2" presStyleIdx="0" presStyleCnt="4" custScaleY="189957" custLinFactNeighborX="-754" custLinFactNeighborY="-7373">
        <dgm:presLayoutVars>
          <dgm:chPref val="3"/>
        </dgm:presLayoutVars>
      </dgm:prSet>
      <dgm:spPr/>
    </dgm:pt>
    <dgm:pt modelId="{DA8E824A-19DE-4548-8038-D7A2F2204D22}" type="pres">
      <dgm:prSet presAssocID="{FC66545A-81B1-4A6F-A532-713834F42665}" presName="hierChild3" presStyleCnt="0"/>
      <dgm:spPr/>
    </dgm:pt>
    <dgm:pt modelId="{B6406CC8-902A-479E-AEE1-4267933E2B24}" type="pres">
      <dgm:prSet presAssocID="{D3DA7A20-559D-4D3B-A9C2-A9E02240D158}" presName="Name10" presStyleLbl="parChTrans1D2" presStyleIdx="1" presStyleCnt="4"/>
      <dgm:spPr/>
    </dgm:pt>
    <dgm:pt modelId="{148AC18C-2302-452F-8F8C-1ACC6B542F14}" type="pres">
      <dgm:prSet presAssocID="{2877757B-DDE1-4FE6-ABA1-394F54FF4B47}" presName="hierRoot2" presStyleCnt="0"/>
      <dgm:spPr/>
    </dgm:pt>
    <dgm:pt modelId="{C5F01AC8-D483-47C3-A8ED-72B4ABB7CA00}" type="pres">
      <dgm:prSet presAssocID="{2877757B-DDE1-4FE6-ABA1-394F54FF4B47}" presName="composite2" presStyleCnt="0"/>
      <dgm:spPr/>
    </dgm:pt>
    <dgm:pt modelId="{B2D1113F-DE38-4E82-A57A-53C971D43EF2}" type="pres">
      <dgm:prSet presAssocID="{2877757B-DDE1-4FE6-ABA1-394F54FF4B47}" presName="background2" presStyleLbl="node2" presStyleIdx="1" presStyleCnt="4"/>
      <dgm:spPr/>
    </dgm:pt>
    <dgm:pt modelId="{BB21C199-6305-4E71-985C-5C394EC1AAC2}" type="pres">
      <dgm:prSet presAssocID="{2877757B-DDE1-4FE6-ABA1-394F54FF4B47}" presName="text2" presStyleLbl="fgAcc2" presStyleIdx="1" presStyleCnt="4" custScaleX="148990" custScaleY="176346" custLinFactNeighborX="409" custLinFactNeighborY="30432">
        <dgm:presLayoutVars>
          <dgm:chPref val="3"/>
        </dgm:presLayoutVars>
      </dgm:prSet>
      <dgm:spPr/>
    </dgm:pt>
    <dgm:pt modelId="{E7C39553-92FE-4137-BB06-BE422FDE0054}" type="pres">
      <dgm:prSet presAssocID="{2877757B-DDE1-4FE6-ABA1-394F54FF4B47}" presName="hierChild3" presStyleCnt="0"/>
      <dgm:spPr/>
    </dgm:pt>
    <dgm:pt modelId="{C07825B2-F840-4D2B-982E-83BBA89BB0E2}" type="pres">
      <dgm:prSet presAssocID="{AF5474AC-C29A-4363-9589-FADDCA4C291A}" presName="Name10" presStyleLbl="parChTrans1D2" presStyleIdx="2" presStyleCnt="4"/>
      <dgm:spPr/>
    </dgm:pt>
    <dgm:pt modelId="{AA2DDBED-C530-489E-977E-D40317E44016}" type="pres">
      <dgm:prSet presAssocID="{B7327D47-207B-4099-AF23-AFE2C6985440}" presName="hierRoot2" presStyleCnt="0"/>
      <dgm:spPr/>
    </dgm:pt>
    <dgm:pt modelId="{20CB7AD7-2538-4D47-8A27-47ED8BFC578F}" type="pres">
      <dgm:prSet presAssocID="{B7327D47-207B-4099-AF23-AFE2C6985440}" presName="composite2" presStyleCnt="0"/>
      <dgm:spPr/>
    </dgm:pt>
    <dgm:pt modelId="{C1242FDF-1AAA-4937-AF38-C940B377E75C}" type="pres">
      <dgm:prSet presAssocID="{B7327D47-207B-4099-AF23-AFE2C6985440}" presName="background2" presStyleLbl="node2" presStyleIdx="2" presStyleCnt="4"/>
      <dgm:spPr/>
    </dgm:pt>
    <dgm:pt modelId="{4D90A047-6F6E-4CF4-845C-2B469FDFA589}" type="pres">
      <dgm:prSet presAssocID="{B7327D47-207B-4099-AF23-AFE2C6985440}" presName="text2" presStyleLbl="fgAcc2" presStyleIdx="2" presStyleCnt="4" custScaleX="153192" custScaleY="233415" custLinFactNeighborX="7610" custLinFactNeighborY="28319">
        <dgm:presLayoutVars>
          <dgm:chPref val="3"/>
        </dgm:presLayoutVars>
      </dgm:prSet>
      <dgm:spPr/>
    </dgm:pt>
    <dgm:pt modelId="{0BBA2E0B-9CC6-49F2-9A75-C9E6288D8CEA}" type="pres">
      <dgm:prSet presAssocID="{B7327D47-207B-4099-AF23-AFE2C6985440}" presName="hierChild3" presStyleCnt="0"/>
      <dgm:spPr/>
    </dgm:pt>
    <dgm:pt modelId="{911D1914-B198-4FC2-87BD-EEB556487189}" type="pres">
      <dgm:prSet presAssocID="{39BAA48E-1932-4508-A775-B5ED92237AEA}" presName="Name10" presStyleLbl="parChTrans1D2" presStyleIdx="3" presStyleCnt="4"/>
      <dgm:spPr/>
    </dgm:pt>
    <dgm:pt modelId="{3031CC0C-6EE7-4EBD-9C36-51BA44660A6B}" type="pres">
      <dgm:prSet presAssocID="{CC06CE31-D0FC-48A4-9E04-1A71E8494062}" presName="hierRoot2" presStyleCnt="0"/>
      <dgm:spPr/>
    </dgm:pt>
    <dgm:pt modelId="{25E5E8A2-4D32-416E-8E30-8BF4F6B0C572}" type="pres">
      <dgm:prSet presAssocID="{CC06CE31-D0FC-48A4-9E04-1A71E8494062}" presName="composite2" presStyleCnt="0"/>
      <dgm:spPr/>
    </dgm:pt>
    <dgm:pt modelId="{53482CA7-8C7B-447D-B7FB-5D6D4190EBE3}" type="pres">
      <dgm:prSet presAssocID="{CC06CE31-D0FC-48A4-9E04-1A71E8494062}" presName="background2" presStyleLbl="node2" presStyleIdx="3" presStyleCnt="4"/>
      <dgm:spPr/>
    </dgm:pt>
    <dgm:pt modelId="{725B11D9-45A7-4199-81BA-306AC02ACAF0}" type="pres">
      <dgm:prSet presAssocID="{CC06CE31-D0FC-48A4-9E04-1A71E8494062}" presName="text2" presStyleLbl="fgAcc2" presStyleIdx="3" presStyleCnt="4" custScaleX="154744" custScaleY="353198" custLinFactNeighborX="13553" custLinFactNeighborY="-4792">
        <dgm:presLayoutVars>
          <dgm:chPref val="3"/>
        </dgm:presLayoutVars>
      </dgm:prSet>
      <dgm:spPr/>
    </dgm:pt>
    <dgm:pt modelId="{3D7B1D7C-6A3A-4DB8-9D20-2825AA6F1008}" type="pres">
      <dgm:prSet presAssocID="{CC06CE31-D0FC-48A4-9E04-1A71E8494062}" presName="hierChild3" presStyleCnt="0"/>
      <dgm:spPr/>
    </dgm:pt>
  </dgm:ptLst>
  <dgm:cxnLst>
    <dgm:cxn modelId="{100ABA04-3386-47D5-AD2F-F3C9E11F0F63}" type="presOf" srcId="{FC66545A-81B1-4A6F-A532-713834F42665}" destId="{89339C0C-2739-4CF2-9ED2-9860E93F2914}" srcOrd="0" destOrd="0" presId="urn:microsoft.com/office/officeart/2005/8/layout/hierarchy1"/>
    <dgm:cxn modelId="{B2D95333-4EDD-49E3-87CE-1C5217BF99D4}" srcId="{4B9456F5-3227-4347-B32F-4F8EF57047D8}" destId="{FC66545A-81B1-4A6F-A532-713834F42665}" srcOrd="0" destOrd="0" parTransId="{209B09B8-9395-4B16-80CB-2ACA67BEE751}" sibTransId="{4F4B2FC3-B100-4E66-A928-813A550DE2F5}"/>
    <dgm:cxn modelId="{54CF7734-7458-4C30-ADC4-06464E75E67C}" type="presOf" srcId="{2877757B-DDE1-4FE6-ABA1-394F54FF4B47}" destId="{BB21C199-6305-4E71-985C-5C394EC1AAC2}" srcOrd="0" destOrd="0" presId="urn:microsoft.com/office/officeart/2005/8/layout/hierarchy1"/>
    <dgm:cxn modelId="{A589FE5C-FFF4-48DA-8A29-27B3AA7CC930}" type="presOf" srcId="{AF5474AC-C29A-4363-9589-FADDCA4C291A}" destId="{C07825B2-F840-4D2B-982E-83BBA89BB0E2}" srcOrd="0" destOrd="0" presId="urn:microsoft.com/office/officeart/2005/8/layout/hierarchy1"/>
    <dgm:cxn modelId="{588FBA5F-41F2-4779-A725-16FE29EA19E6}" type="presOf" srcId="{39BAA48E-1932-4508-A775-B5ED92237AEA}" destId="{911D1914-B198-4FC2-87BD-EEB556487189}" srcOrd="0" destOrd="0" presId="urn:microsoft.com/office/officeart/2005/8/layout/hierarchy1"/>
    <dgm:cxn modelId="{18DEA262-4746-4596-978E-E2B72980358A}" type="presOf" srcId="{D3DA7A20-559D-4D3B-A9C2-A9E02240D158}" destId="{B6406CC8-902A-479E-AEE1-4267933E2B24}" srcOrd="0" destOrd="0" presId="urn:microsoft.com/office/officeart/2005/8/layout/hierarchy1"/>
    <dgm:cxn modelId="{822F5A65-C3D6-4A0F-AF18-0F7195F5D0FE}" srcId="{4B9456F5-3227-4347-B32F-4F8EF57047D8}" destId="{CC06CE31-D0FC-48A4-9E04-1A71E8494062}" srcOrd="3" destOrd="0" parTransId="{39BAA48E-1932-4508-A775-B5ED92237AEA}" sibTransId="{0CE9F725-EE42-4381-83A4-9A8C03B6AA07}"/>
    <dgm:cxn modelId="{A138654F-3387-4538-A012-3536E962C937}" type="presOf" srcId="{B7327D47-207B-4099-AF23-AFE2C6985440}" destId="{4D90A047-6F6E-4CF4-845C-2B469FDFA589}" srcOrd="0" destOrd="0" presId="urn:microsoft.com/office/officeart/2005/8/layout/hierarchy1"/>
    <dgm:cxn modelId="{F15ABA50-D78F-4D80-9A46-A618AF63A6D9}" srcId="{4B9456F5-3227-4347-B32F-4F8EF57047D8}" destId="{B7327D47-207B-4099-AF23-AFE2C6985440}" srcOrd="2" destOrd="0" parTransId="{AF5474AC-C29A-4363-9589-FADDCA4C291A}" sibTransId="{C4639707-973D-4292-BABC-7B5CB4096D78}"/>
    <dgm:cxn modelId="{536FF284-68DC-4E9F-B16B-6539EA7E9781}" srcId="{8C0DDA7E-E6D4-4819-B905-E9EF0393518D}" destId="{4B9456F5-3227-4347-B32F-4F8EF57047D8}" srcOrd="0" destOrd="0" parTransId="{23139915-1134-4AC5-BC86-4CDCBC48048A}" sibTransId="{8697D74A-6AC0-42D7-9F47-B2789239C886}"/>
    <dgm:cxn modelId="{2A480A92-EDCD-4ABA-AFB6-D7C209736DDE}" type="presOf" srcId="{CC06CE31-D0FC-48A4-9E04-1A71E8494062}" destId="{725B11D9-45A7-4199-81BA-306AC02ACAF0}" srcOrd="0" destOrd="0" presId="urn:microsoft.com/office/officeart/2005/8/layout/hierarchy1"/>
    <dgm:cxn modelId="{CC6729C4-FB14-4FF5-AEC7-2DCE3990B0B9}" type="presOf" srcId="{8C0DDA7E-E6D4-4819-B905-E9EF0393518D}" destId="{E87FB338-8443-4ED2-9928-ED2517CB6A6B}" srcOrd="0" destOrd="0" presId="urn:microsoft.com/office/officeart/2005/8/layout/hierarchy1"/>
    <dgm:cxn modelId="{D8117EC8-F9E6-4C7D-9267-A722AC24DF94}" type="presOf" srcId="{4B9456F5-3227-4347-B32F-4F8EF57047D8}" destId="{F2372C14-3CF5-4443-96C2-67F2D8A0288A}" srcOrd="0" destOrd="0" presId="urn:microsoft.com/office/officeart/2005/8/layout/hierarchy1"/>
    <dgm:cxn modelId="{251BB2C9-2D97-4018-BD42-0ABA14CBDC73}" type="presOf" srcId="{209B09B8-9395-4B16-80CB-2ACA67BEE751}" destId="{68A2990A-2F32-461C-974D-2CFE71AFD336}" srcOrd="0" destOrd="0" presId="urn:microsoft.com/office/officeart/2005/8/layout/hierarchy1"/>
    <dgm:cxn modelId="{24434BF5-1743-40C3-A8B1-54B3E31A04E0}" srcId="{4B9456F5-3227-4347-B32F-4F8EF57047D8}" destId="{2877757B-DDE1-4FE6-ABA1-394F54FF4B47}" srcOrd="1" destOrd="0" parTransId="{D3DA7A20-559D-4D3B-A9C2-A9E02240D158}" sibTransId="{15AD28A7-793F-4A20-9BDB-6BB1505DB41F}"/>
    <dgm:cxn modelId="{441A2D9D-0A45-4375-A901-8062D67A6AE9}" type="presParOf" srcId="{E87FB338-8443-4ED2-9928-ED2517CB6A6B}" destId="{F63FED0B-8EE8-4531-BED8-759BE5D756AC}" srcOrd="0" destOrd="0" presId="urn:microsoft.com/office/officeart/2005/8/layout/hierarchy1"/>
    <dgm:cxn modelId="{79371C3F-E136-4B34-83D9-0BC77AE5F8F0}" type="presParOf" srcId="{F63FED0B-8EE8-4531-BED8-759BE5D756AC}" destId="{8D06BCC1-B4E1-414C-90CD-A9C86D956593}" srcOrd="0" destOrd="0" presId="urn:microsoft.com/office/officeart/2005/8/layout/hierarchy1"/>
    <dgm:cxn modelId="{2D9033B2-673B-48CA-9F25-6313570016B9}" type="presParOf" srcId="{8D06BCC1-B4E1-414C-90CD-A9C86D956593}" destId="{226EAE43-6AD6-49E8-B279-222CFCD5C79E}" srcOrd="0" destOrd="0" presId="urn:microsoft.com/office/officeart/2005/8/layout/hierarchy1"/>
    <dgm:cxn modelId="{1A5023D2-ADF9-4CB7-B37E-62D0509A3D85}" type="presParOf" srcId="{8D06BCC1-B4E1-414C-90CD-A9C86D956593}" destId="{F2372C14-3CF5-4443-96C2-67F2D8A0288A}" srcOrd="1" destOrd="0" presId="urn:microsoft.com/office/officeart/2005/8/layout/hierarchy1"/>
    <dgm:cxn modelId="{B994E7CE-C4D2-4C3D-8A9C-958483431298}" type="presParOf" srcId="{F63FED0B-8EE8-4531-BED8-759BE5D756AC}" destId="{421CA129-0A2F-447E-A927-504704D5203C}" srcOrd="1" destOrd="0" presId="urn:microsoft.com/office/officeart/2005/8/layout/hierarchy1"/>
    <dgm:cxn modelId="{BB7A3DFF-F780-494A-95E5-6C518E6D5E6A}" type="presParOf" srcId="{421CA129-0A2F-447E-A927-504704D5203C}" destId="{68A2990A-2F32-461C-974D-2CFE71AFD336}" srcOrd="0" destOrd="0" presId="urn:microsoft.com/office/officeart/2005/8/layout/hierarchy1"/>
    <dgm:cxn modelId="{1F020A3A-32B4-4310-A85C-01D90A395E5F}" type="presParOf" srcId="{421CA129-0A2F-447E-A927-504704D5203C}" destId="{410B799D-D467-4098-828F-3CC9013C17B4}" srcOrd="1" destOrd="0" presId="urn:microsoft.com/office/officeart/2005/8/layout/hierarchy1"/>
    <dgm:cxn modelId="{5AE9D1CD-4B66-4F2F-A76F-896E34907FF1}" type="presParOf" srcId="{410B799D-D467-4098-828F-3CC9013C17B4}" destId="{CDA30230-DA62-43E3-8C6E-5BFFF79AAD83}" srcOrd="0" destOrd="0" presId="urn:microsoft.com/office/officeart/2005/8/layout/hierarchy1"/>
    <dgm:cxn modelId="{7D5D2310-EA58-4C55-A059-0C9C1B56A682}" type="presParOf" srcId="{CDA30230-DA62-43E3-8C6E-5BFFF79AAD83}" destId="{8BA0FF0F-F57B-4C75-BF99-0E7C7490D6C9}" srcOrd="0" destOrd="0" presId="urn:microsoft.com/office/officeart/2005/8/layout/hierarchy1"/>
    <dgm:cxn modelId="{9A8408F1-C0CE-4905-BD4A-800B280689B4}" type="presParOf" srcId="{CDA30230-DA62-43E3-8C6E-5BFFF79AAD83}" destId="{89339C0C-2739-4CF2-9ED2-9860E93F2914}" srcOrd="1" destOrd="0" presId="urn:microsoft.com/office/officeart/2005/8/layout/hierarchy1"/>
    <dgm:cxn modelId="{6E709069-2A6D-4E52-9642-A90E848244CE}" type="presParOf" srcId="{410B799D-D467-4098-828F-3CC9013C17B4}" destId="{DA8E824A-19DE-4548-8038-D7A2F2204D22}" srcOrd="1" destOrd="0" presId="urn:microsoft.com/office/officeart/2005/8/layout/hierarchy1"/>
    <dgm:cxn modelId="{B16ED35A-1322-4916-959A-85E86F38C493}" type="presParOf" srcId="{421CA129-0A2F-447E-A927-504704D5203C}" destId="{B6406CC8-902A-479E-AEE1-4267933E2B24}" srcOrd="2" destOrd="0" presId="urn:microsoft.com/office/officeart/2005/8/layout/hierarchy1"/>
    <dgm:cxn modelId="{8B857A23-950C-4308-9151-A7C4CE7025B4}" type="presParOf" srcId="{421CA129-0A2F-447E-A927-504704D5203C}" destId="{148AC18C-2302-452F-8F8C-1ACC6B542F14}" srcOrd="3" destOrd="0" presId="urn:microsoft.com/office/officeart/2005/8/layout/hierarchy1"/>
    <dgm:cxn modelId="{B0143EEC-588A-46D9-9CF8-39200A9E83F7}" type="presParOf" srcId="{148AC18C-2302-452F-8F8C-1ACC6B542F14}" destId="{C5F01AC8-D483-47C3-A8ED-72B4ABB7CA00}" srcOrd="0" destOrd="0" presId="urn:microsoft.com/office/officeart/2005/8/layout/hierarchy1"/>
    <dgm:cxn modelId="{56D50809-515D-4F75-8D63-D365B2BB6E66}" type="presParOf" srcId="{C5F01AC8-D483-47C3-A8ED-72B4ABB7CA00}" destId="{B2D1113F-DE38-4E82-A57A-53C971D43EF2}" srcOrd="0" destOrd="0" presId="urn:microsoft.com/office/officeart/2005/8/layout/hierarchy1"/>
    <dgm:cxn modelId="{89D38597-10C5-465D-8A79-677117C68EAE}" type="presParOf" srcId="{C5F01AC8-D483-47C3-A8ED-72B4ABB7CA00}" destId="{BB21C199-6305-4E71-985C-5C394EC1AAC2}" srcOrd="1" destOrd="0" presId="urn:microsoft.com/office/officeart/2005/8/layout/hierarchy1"/>
    <dgm:cxn modelId="{6E3B52D5-6ABD-44C1-B3DF-206B6244BD88}" type="presParOf" srcId="{148AC18C-2302-452F-8F8C-1ACC6B542F14}" destId="{E7C39553-92FE-4137-BB06-BE422FDE0054}" srcOrd="1" destOrd="0" presId="urn:microsoft.com/office/officeart/2005/8/layout/hierarchy1"/>
    <dgm:cxn modelId="{47B048DB-E1BA-4C51-9C10-34437312D655}" type="presParOf" srcId="{421CA129-0A2F-447E-A927-504704D5203C}" destId="{C07825B2-F840-4D2B-982E-83BBA89BB0E2}" srcOrd="4" destOrd="0" presId="urn:microsoft.com/office/officeart/2005/8/layout/hierarchy1"/>
    <dgm:cxn modelId="{2631CA67-27DF-45C6-A6BA-33E1E7A87B10}" type="presParOf" srcId="{421CA129-0A2F-447E-A927-504704D5203C}" destId="{AA2DDBED-C530-489E-977E-D40317E44016}" srcOrd="5" destOrd="0" presId="urn:microsoft.com/office/officeart/2005/8/layout/hierarchy1"/>
    <dgm:cxn modelId="{83D0B9C2-77B3-4F4B-ACA4-B0418613B523}" type="presParOf" srcId="{AA2DDBED-C530-489E-977E-D40317E44016}" destId="{20CB7AD7-2538-4D47-8A27-47ED8BFC578F}" srcOrd="0" destOrd="0" presId="urn:microsoft.com/office/officeart/2005/8/layout/hierarchy1"/>
    <dgm:cxn modelId="{63632317-DC18-4A81-B903-F62CBFFEE682}" type="presParOf" srcId="{20CB7AD7-2538-4D47-8A27-47ED8BFC578F}" destId="{C1242FDF-1AAA-4937-AF38-C940B377E75C}" srcOrd="0" destOrd="0" presId="urn:microsoft.com/office/officeart/2005/8/layout/hierarchy1"/>
    <dgm:cxn modelId="{5D6306F2-C12E-4171-BDF1-935E60E9F78C}" type="presParOf" srcId="{20CB7AD7-2538-4D47-8A27-47ED8BFC578F}" destId="{4D90A047-6F6E-4CF4-845C-2B469FDFA589}" srcOrd="1" destOrd="0" presId="urn:microsoft.com/office/officeart/2005/8/layout/hierarchy1"/>
    <dgm:cxn modelId="{9F6B4E92-2BAB-4673-8C4B-11328D193581}" type="presParOf" srcId="{AA2DDBED-C530-489E-977E-D40317E44016}" destId="{0BBA2E0B-9CC6-49F2-9A75-C9E6288D8CEA}" srcOrd="1" destOrd="0" presId="urn:microsoft.com/office/officeart/2005/8/layout/hierarchy1"/>
    <dgm:cxn modelId="{45F3E8FC-3157-43B6-8BE5-ADBCDD6834B7}" type="presParOf" srcId="{421CA129-0A2F-447E-A927-504704D5203C}" destId="{911D1914-B198-4FC2-87BD-EEB556487189}" srcOrd="6" destOrd="0" presId="urn:microsoft.com/office/officeart/2005/8/layout/hierarchy1"/>
    <dgm:cxn modelId="{D704DCAF-A4B4-438F-8C47-790B6FE28454}" type="presParOf" srcId="{421CA129-0A2F-447E-A927-504704D5203C}" destId="{3031CC0C-6EE7-4EBD-9C36-51BA44660A6B}" srcOrd="7" destOrd="0" presId="urn:microsoft.com/office/officeart/2005/8/layout/hierarchy1"/>
    <dgm:cxn modelId="{7B35BC6C-863C-430E-A877-7FC762C8F6D3}" type="presParOf" srcId="{3031CC0C-6EE7-4EBD-9C36-51BA44660A6B}" destId="{25E5E8A2-4D32-416E-8E30-8BF4F6B0C572}" srcOrd="0" destOrd="0" presId="urn:microsoft.com/office/officeart/2005/8/layout/hierarchy1"/>
    <dgm:cxn modelId="{47B3CC5D-B9BB-4E89-BC42-1F1E432D7819}" type="presParOf" srcId="{25E5E8A2-4D32-416E-8E30-8BF4F6B0C572}" destId="{53482CA7-8C7B-447D-B7FB-5D6D4190EBE3}" srcOrd="0" destOrd="0" presId="urn:microsoft.com/office/officeart/2005/8/layout/hierarchy1"/>
    <dgm:cxn modelId="{ACCC4579-0F8B-48B8-A7D0-4114FC0734E6}" type="presParOf" srcId="{25E5E8A2-4D32-416E-8E30-8BF4F6B0C572}" destId="{725B11D9-45A7-4199-81BA-306AC02ACAF0}" srcOrd="1" destOrd="0" presId="urn:microsoft.com/office/officeart/2005/8/layout/hierarchy1"/>
    <dgm:cxn modelId="{B7A39B5B-E471-46C5-ACCC-0C18138633E4}" type="presParOf" srcId="{3031CC0C-6EE7-4EBD-9C36-51BA44660A6B}" destId="{3D7B1D7C-6A3A-4DB8-9D20-2825AA6F1008}" srcOrd="1" destOrd="0" presId="urn:microsoft.com/office/officeart/2005/8/layout/hierarchy1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453892D3-54EA-4697-9FDC-54E40C19D45A}" type="doc">
      <dgm:prSet loTypeId="urn:microsoft.com/office/officeart/2005/8/layout/hierarchy4" loCatId="relationship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n-GB"/>
        </a:p>
      </dgm:t>
    </dgm:pt>
    <dgm:pt modelId="{528D1FCD-B771-40FF-B226-F1A0B115CFEC}" type="pres">
      <dgm:prSet presAssocID="{453892D3-54EA-4697-9FDC-54E40C19D45A}" presName="Name0" presStyleCnt="0">
        <dgm:presLayoutVars>
          <dgm:chPref val="1"/>
          <dgm:dir/>
          <dgm:animOne val="branch"/>
          <dgm:animLvl val="lvl"/>
          <dgm:resizeHandles/>
        </dgm:presLayoutVars>
      </dgm:prSet>
      <dgm:spPr/>
    </dgm:pt>
  </dgm:ptLst>
  <dgm:cxnLst>
    <dgm:cxn modelId="{1E3EC947-472B-4236-95DB-0E523188FFF5}" type="presOf" srcId="{453892D3-54EA-4697-9FDC-54E40C19D45A}" destId="{528D1FCD-B771-40FF-B226-F1A0B115CFEC}" srcOrd="0" destOrd="0" presId="urn:microsoft.com/office/officeart/2005/8/layout/hierarchy4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3.xml><?xml version="1.0" encoding="utf-8"?>
<dgm:dataModel xmlns:dgm="http://schemas.openxmlformats.org/drawingml/2006/diagram" xmlns:a="http://schemas.openxmlformats.org/drawingml/2006/main">
  <dgm:ptLst>
    <dgm:pt modelId="{453892D3-54EA-4697-9FDC-54E40C19D45A}" type="doc">
      <dgm:prSet loTypeId="urn:microsoft.com/office/officeart/2005/8/layout/hierarchy4" loCatId="relationship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n-GB"/>
        </a:p>
      </dgm:t>
    </dgm:pt>
    <dgm:pt modelId="{528D1FCD-B771-40FF-B226-F1A0B115CFEC}" type="pres">
      <dgm:prSet presAssocID="{453892D3-54EA-4697-9FDC-54E40C19D45A}" presName="Name0" presStyleCnt="0">
        <dgm:presLayoutVars>
          <dgm:chPref val="1"/>
          <dgm:dir/>
          <dgm:animOne val="branch"/>
          <dgm:animLvl val="lvl"/>
          <dgm:resizeHandles/>
        </dgm:presLayoutVars>
      </dgm:prSet>
      <dgm:spPr/>
    </dgm:pt>
  </dgm:ptLst>
  <dgm:cxnLst>
    <dgm:cxn modelId="{1E3EC947-472B-4236-95DB-0E523188FFF5}" type="presOf" srcId="{453892D3-54EA-4697-9FDC-54E40C19D45A}" destId="{528D1FCD-B771-40FF-B226-F1A0B115CFEC}" srcOrd="0" destOrd="0" presId="urn:microsoft.com/office/officeart/2005/8/layout/hierarchy4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911D1914-B198-4FC2-87BD-EEB556487189}">
      <dsp:nvSpPr>
        <dsp:cNvPr id="0" name=""/>
        <dsp:cNvSpPr/>
      </dsp:nvSpPr>
      <dsp:spPr>
        <a:xfrm>
          <a:off x="4092199" y="706419"/>
          <a:ext cx="3365024" cy="489924"/>
        </a:xfrm>
        <a:custGeom>
          <a:avLst/>
          <a:gdLst/>
          <a:ahLst/>
          <a:cxnLst/>
          <a:rect l="0" t="0" r="0" b="0"/>
          <a:pathLst>
            <a:path>
              <a:moveTo>
                <a:pt x="0" y="0"/>
              </a:moveTo>
              <a:lnTo>
                <a:pt x="0" y="366320"/>
              </a:lnTo>
              <a:lnTo>
                <a:pt x="3365024" y="366320"/>
              </a:lnTo>
              <a:lnTo>
                <a:pt x="3365024" y="489924"/>
              </a:lnTo>
            </a:path>
          </a:pathLst>
        </a:custGeom>
        <a:noFill/>
        <a:ln w="25400" cap="flat" cmpd="sng" algn="ctr">
          <a:solidFill>
            <a:schemeClr val="accent1">
              <a:shade val="6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C07825B2-F840-4D2B-982E-83BBA89BB0E2}">
      <dsp:nvSpPr>
        <dsp:cNvPr id="0" name=""/>
        <dsp:cNvSpPr/>
      </dsp:nvSpPr>
      <dsp:spPr>
        <a:xfrm>
          <a:off x="4092199" y="706419"/>
          <a:ext cx="1031121" cy="770460"/>
        </a:xfrm>
        <a:custGeom>
          <a:avLst/>
          <a:gdLst/>
          <a:ahLst/>
          <a:cxnLst/>
          <a:rect l="0" t="0" r="0" b="0"/>
          <a:pathLst>
            <a:path>
              <a:moveTo>
                <a:pt x="0" y="0"/>
              </a:moveTo>
              <a:lnTo>
                <a:pt x="0" y="646855"/>
              </a:lnTo>
              <a:lnTo>
                <a:pt x="1031121" y="646855"/>
              </a:lnTo>
              <a:lnTo>
                <a:pt x="1031121" y="770460"/>
              </a:lnTo>
            </a:path>
          </a:pathLst>
        </a:custGeom>
        <a:noFill/>
        <a:ln w="25400" cap="flat" cmpd="sng" algn="ctr">
          <a:solidFill>
            <a:schemeClr val="accent1">
              <a:shade val="6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B6406CC8-902A-479E-AEE1-4267933E2B24}">
      <dsp:nvSpPr>
        <dsp:cNvPr id="0" name=""/>
        <dsp:cNvSpPr/>
      </dsp:nvSpPr>
      <dsp:spPr>
        <a:xfrm>
          <a:off x="2714782" y="706419"/>
          <a:ext cx="1377417" cy="788363"/>
        </a:xfrm>
        <a:custGeom>
          <a:avLst/>
          <a:gdLst/>
          <a:ahLst/>
          <a:cxnLst/>
          <a:rect l="0" t="0" r="0" b="0"/>
          <a:pathLst>
            <a:path>
              <a:moveTo>
                <a:pt x="1377417" y="0"/>
              </a:moveTo>
              <a:lnTo>
                <a:pt x="1377417" y="664758"/>
              </a:lnTo>
              <a:lnTo>
                <a:pt x="0" y="664758"/>
              </a:lnTo>
              <a:lnTo>
                <a:pt x="0" y="788363"/>
              </a:lnTo>
            </a:path>
          </a:pathLst>
        </a:custGeom>
        <a:noFill/>
        <a:ln w="25400" cap="flat" cmpd="sng" algn="ctr">
          <a:solidFill>
            <a:schemeClr val="accent1">
              <a:shade val="6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68A2990A-2F32-461C-974D-2CFE71AFD336}">
      <dsp:nvSpPr>
        <dsp:cNvPr id="0" name=""/>
        <dsp:cNvSpPr/>
      </dsp:nvSpPr>
      <dsp:spPr>
        <a:xfrm>
          <a:off x="741667" y="706419"/>
          <a:ext cx="3350531" cy="468057"/>
        </a:xfrm>
        <a:custGeom>
          <a:avLst/>
          <a:gdLst/>
          <a:ahLst/>
          <a:cxnLst/>
          <a:rect l="0" t="0" r="0" b="0"/>
          <a:pathLst>
            <a:path>
              <a:moveTo>
                <a:pt x="3350531" y="0"/>
              </a:moveTo>
              <a:lnTo>
                <a:pt x="3350531" y="344452"/>
              </a:lnTo>
              <a:lnTo>
                <a:pt x="0" y="344452"/>
              </a:lnTo>
              <a:lnTo>
                <a:pt x="0" y="468057"/>
              </a:lnTo>
            </a:path>
          </a:pathLst>
        </a:custGeom>
        <a:noFill/>
        <a:ln w="25400" cap="flat" cmpd="sng" algn="ctr">
          <a:solidFill>
            <a:schemeClr val="accent1">
              <a:shade val="6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226EAE43-6AD6-49E8-B279-222CFCD5C79E}">
      <dsp:nvSpPr>
        <dsp:cNvPr id="0" name=""/>
        <dsp:cNvSpPr/>
      </dsp:nvSpPr>
      <dsp:spPr>
        <a:xfrm>
          <a:off x="3425066" y="-140839"/>
          <a:ext cx="1334265" cy="847258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F2372C14-3CF5-4443-96C2-67F2D8A0288A}">
      <dsp:nvSpPr>
        <dsp:cNvPr id="0" name=""/>
        <dsp:cNvSpPr/>
      </dsp:nvSpPr>
      <dsp:spPr>
        <a:xfrm>
          <a:off x="3573318" y="0"/>
          <a:ext cx="1334265" cy="847258"/>
        </a:xfrm>
        <a:prstGeom prst="roundRect">
          <a:avLst>
            <a:gd name="adj" fmla="val 10000"/>
          </a:avLst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5720" tIns="45720" rIns="45720" bIns="45720" numCol="1" spcCol="1270" anchor="ctr" anchorCtr="0">
          <a:noAutofit/>
        </a:bodyPr>
        <a:lstStyle/>
        <a:p>
          <a:pPr marL="0" lvl="0" indent="0" algn="ctr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200" kern="1200" dirty="0"/>
            <a:t>Universal banking</a:t>
          </a:r>
        </a:p>
      </dsp:txBody>
      <dsp:txXfrm>
        <a:off x="3598133" y="24815"/>
        <a:ext cx="1284635" cy="797628"/>
      </dsp:txXfrm>
    </dsp:sp>
    <dsp:sp modelId="{8BA0FF0F-F57B-4C75-BF99-0E7C7490D6C9}">
      <dsp:nvSpPr>
        <dsp:cNvPr id="0" name=""/>
        <dsp:cNvSpPr/>
      </dsp:nvSpPr>
      <dsp:spPr>
        <a:xfrm>
          <a:off x="74535" y="1174476"/>
          <a:ext cx="1334265" cy="1609426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89339C0C-2739-4CF2-9ED2-9860E93F2914}">
      <dsp:nvSpPr>
        <dsp:cNvPr id="0" name=""/>
        <dsp:cNvSpPr/>
      </dsp:nvSpPr>
      <dsp:spPr>
        <a:xfrm>
          <a:off x="222786" y="1315315"/>
          <a:ext cx="1334265" cy="1609426"/>
        </a:xfrm>
        <a:prstGeom prst="roundRect">
          <a:avLst>
            <a:gd name="adj" fmla="val 10000"/>
          </a:avLst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5720" tIns="45720" rIns="45720" bIns="45720" numCol="1" spcCol="1270" anchor="ctr" anchorCtr="0">
          <a:noAutofit/>
        </a:bodyPr>
        <a:lstStyle/>
        <a:p>
          <a:pPr marL="0" lvl="0" indent="0" algn="ctr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200" b="1" kern="1200" dirty="0"/>
            <a:t>Core banking</a:t>
          </a:r>
        </a:p>
        <a:p>
          <a:pPr marL="0" lvl="0" indent="0" algn="ctr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200" kern="1200" dirty="0"/>
            <a:t>(Holding deposits, making loans, and payments mechanisms</a:t>
          </a:r>
        </a:p>
      </dsp:txBody>
      <dsp:txXfrm>
        <a:off x="261865" y="1354394"/>
        <a:ext cx="1256107" cy="1531268"/>
      </dsp:txXfrm>
    </dsp:sp>
    <dsp:sp modelId="{B2D1113F-DE38-4E82-A57A-53C971D43EF2}">
      <dsp:nvSpPr>
        <dsp:cNvPr id="0" name=""/>
        <dsp:cNvSpPr/>
      </dsp:nvSpPr>
      <dsp:spPr>
        <a:xfrm>
          <a:off x="1720821" y="1494782"/>
          <a:ext cx="1987922" cy="1494106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BB21C199-6305-4E71-985C-5C394EC1AAC2}">
      <dsp:nvSpPr>
        <dsp:cNvPr id="0" name=""/>
        <dsp:cNvSpPr/>
      </dsp:nvSpPr>
      <dsp:spPr>
        <a:xfrm>
          <a:off x="1869073" y="1635621"/>
          <a:ext cx="1987922" cy="1494106"/>
        </a:xfrm>
        <a:prstGeom prst="roundRect">
          <a:avLst>
            <a:gd name="adj" fmla="val 10000"/>
          </a:avLst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5720" tIns="45720" rIns="45720" bIns="45720" numCol="1" spcCol="1270" anchor="ctr" anchorCtr="0">
          <a:noAutofit/>
        </a:bodyPr>
        <a:lstStyle/>
        <a:p>
          <a:pPr marL="0" lvl="0" indent="0" algn="ctr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200" b="1" kern="1200" dirty="0"/>
            <a:t>Corporate banking</a:t>
          </a:r>
        </a:p>
        <a:p>
          <a:pPr marL="0" lvl="0" indent="0" algn="ctr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200" kern="1200" dirty="0"/>
            <a:t>Core banking plus cash management, foreign exchange, overseas trade, syndicated lending, and </a:t>
          </a:r>
        </a:p>
      </dsp:txBody>
      <dsp:txXfrm>
        <a:off x="1912834" y="1679382"/>
        <a:ext cx="1900400" cy="1406584"/>
      </dsp:txXfrm>
    </dsp:sp>
    <dsp:sp modelId="{C1242FDF-1AAA-4937-AF38-C940B377E75C}">
      <dsp:nvSpPr>
        <dsp:cNvPr id="0" name=""/>
        <dsp:cNvSpPr/>
      </dsp:nvSpPr>
      <dsp:spPr>
        <a:xfrm>
          <a:off x="4101327" y="1476880"/>
          <a:ext cx="2043987" cy="1977628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4D90A047-6F6E-4CF4-845C-2B469FDFA589}">
      <dsp:nvSpPr>
        <dsp:cNvPr id="0" name=""/>
        <dsp:cNvSpPr/>
      </dsp:nvSpPr>
      <dsp:spPr>
        <a:xfrm>
          <a:off x="4249579" y="1617719"/>
          <a:ext cx="2043987" cy="1977628"/>
        </a:xfrm>
        <a:prstGeom prst="roundRect">
          <a:avLst>
            <a:gd name="adj" fmla="val 10000"/>
          </a:avLst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5720" tIns="45720" rIns="45720" bIns="45720" numCol="1" spcCol="1270" anchor="ctr" anchorCtr="0">
          <a:noAutofit/>
        </a:bodyPr>
        <a:lstStyle/>
        <a:p>
          <a:pPr marL="0" lvl="0" indent="0" algn="ctr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200" b="1" kern="1200" dirty="0"/>
            <a:t>Investment banking - market activities</a:t>
          </a:r>
        </a:p>
        <a:p>
          <a:pPr marL="0" lvl="0" indent="0" algn="ctr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200" b="0" kern="1200" dirty="0"/>
            <a:t>Trading bonds, shares, commodities, and derivatives. Brokerage, asset management, investment advice, hedge funds brokerage, and private equity investment</a:t>
          </a:r>
        </a:p>
      </dsp:txBody>
      <dsp:txXfrm>
        <a:off x="4307502" y="1675642"/>
        <a:ext cx="1928141" cy="1861782"/>
      </dsp:txXfrm>
    </dsp:sp>
    <dsp:sp modelId="{53482CA7-8C7B-447D-B7FB-5D6D4190EBE3}">
      <dsp:nvSpPr>
        <dsp:cNvPr id="0" name=""/>
        <dsp:cNvSpPr/>
      </dsp:nvSpPr>
      <dsp:spPr>
        <a:xfrm>
          <a:off x="6424876" y="1196344"/>
          <a:ext cx="2064695" cy="2992500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725B11D9-45A7-4199-81BA-306AC02ACAF0}">
      <dsp:nvSpPr>
        <dsp:cNvPr id="0" name=""/>
        <dsp:cNvSpPr/>
      </dsp:nvSpPr>
      <dsp:spPr>
        <a:xfrm>
          <a:off x="6573128" y="1337183"/>
          <a:ext cx="2064695" cy="2992500"/>
        </a:xfrm>
        <a:prstGeom prst="roundRect">
          <a:avLst>
            <a:gd name="adj" fmla="val 10000"/>
          </a:avLst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5720" tIns="45720" rIns="45720" bIns="45720" numCol="1" spcCol="1270" anchor="ctr" anchorCtr="0">
          <a:noAutofit/>
        </a:bodyPr>
        <a:lstStyle/>
        <a:p>
          <a:pPr marL="0" lvl="0" indent="0" algn="ctr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200" b="1" kern="1200" dirty="0"/>
            <a:t>Investment banking -corporate and government assistance </a:t>
          </a:r>
        </a:p>
        <a:p>
          <a:pPr marL="0" lvl="0" indent="0" algn="ctr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200" b="0" kern="1200" dirty="0"/>
            <a:t>Syndicated lending, share and bond issues for companies, underwriting, mergers and acquisitions, risk management, and privatisation of national companies</a:t>
          </a:r>
        </a:p>
      </dsp:txBody>
      <dsp:txXfrm>
        <a:off x="6633601" y="1397656"/>
        <a:ext cx="1943749" cy="2871554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</dsp:spTree>
</dsp:drawing>
</file>

<file path=ppt/diagrams/drawing3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hierarchy1">
  <dgm:title val=""/>
  <dgm:desc val=""/>
  <dgm:catLst>
    <dgm:cat type="hierarchy" pri="2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</dgm:ptLst>
      <dgm:cxnLst>
        <dgm:cxn modelId="4" srcId="0" destId="1" srcOrd="0" destOrd="0"/>
        <dgm:cxn modelId="5" srcId="1" destId="2" srcOrd="0" destOrd="0"/>
        <dgm:cxn modelId="6" srcId="1" destId="3" srcOrd="1" destOrd="0"/>
        <dgm:cxn modelId="23" srcId="2" destId="21" srcOrd="0" destOrd="0"/>
        <dgm:cxn modelId="24" srcId="2" destId="22" srcOrd="1" destOrd="0"/>
        <dgm:cxn modelId="33" srcId="3" destId="31" srcOrd="0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</dgm:ptLst>
      <dgm:cxnLst>
        <dgm:cxn modelId="2" srcId="0" destId="1" srcOrd="0" destOrd="0"/>
        <dgm:cxn modelId="13" srcId="1" destId="11" srcOrd="0" destOrd="0"/>
        <dgm:cxn modelId="14" srcId="1" destId="1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21"/>
        <dgm:pt modelId="211"/>
        <dgm:pt modelId="3"/>
        <dgm:pt modelId="31"/>
        <dgm:pt modelId="311"/>
      </dgm:ptLst>
      <dgm:cxnLst>
        <dgm:cxn modelId="4" srcId="0" destId="1" srcOrd="0" destOrd="0"/>
        <dgm:cxn modelId="5" srcId="1" destId="2" srcOrd="0" destOrd="0"/>
        <dgm:cxn modelId="6" srcId="1" destId="3" srcOrd="1" destOrd="0"/>
        <dgm:cxn modelId="23" srcId="2" destId="21" srcOrd="0" destOrd="0"/>
        <dgm:cxn modelId="24" srcId="21" destId="211" srcOrd="0" destOrd="0"/>
        <dgm:cxn modelId="33" srcId="3" destId="31" srcOrd="0" destOrd="0"/>
        <dgm:cxn modelId="34" srcId="31" destId="311" srcOrd="0" destOrd="0"/>
      </dgm:cxnLst>
      <dgm:bg/>
      <dgm:whole/>
    </dgm:dataModel>
  </dgm:clrData>
  <dgm:layoutNode name="hierChild1">
    <dgm:varLst>
      <dgm:chPref val="1"/>
      <dgm:dir/>
      <dgm:animOne val="branch"/>
      <dgm:animLvl val="lvl"/>
      <dgm:resizeHandles/>
    </dgm:varLst>
    <dgm:choose name="Name0">
      <dgm:if name="Name1" func="var" arg="dir" op="equ" val="norm">
        <dgm:alg type="hierChild">
          <dgm:param type="linDir" val="fromL"/>
        </dgm:alg>
      </dgm:if>
      <dgm:else name="Name2">
        <dgm:alg type="hierChild">
          <dgm:param type="linDir" val="fromR"/>
        </dgm:alg>
      </dgm:else>
    </dgm:choose>
    <dgm:shape xmlns:r="http://schemas.openxmlformats.org/officeDocument/2006/relationships" r:blip="">
      <dgm:adjLst/>
    </dgm:shape>
    <dgm:presOf/>
    <dgm:constrLst>
      <dgm:constr type="primFontSz" for="des" ptType="node" op="equ" val="65"/>
      <dgm:constr type="w" for="des" forName="composite" refType="w"/>
      <dgm:constr type="h" for="des" forName="composite" refType="w" refFor="des" refForName="composite" fact="0.667"/>
      <dgm:constr type="w" for="des" forName="composite2" refType="w" refFor="des" refForName="composite"/>
      <dgm:constr type="h" for="des" forName="composite2" refType="h" refFor="des" refForName="composite"/>
      <dgm:constr type="w" for="des" forName="composite3" refType="w" refFor="des" refForName="composite"/>
      <dgm:constr type="h" for="des" forName="composite3" refType="h" refFor="des" refForName="composite"/>
      <dgm:constr type="w" for="des" forName="composite4" refType="w" refFor="des" refForName="composite"/>
      <dgm:constr type="h" for="des" forName="composite4" refType="h" refFor="des" refForName="composite"/>
      <dgm:constr type="w" for="des" forName="composite5" refType="w" refFor="des" refForName="composite"/>
      <dgm:constr type="h" for="des" forName="composite5" refType="h" refFor="des" refForName="composite"/>
      <dgm:constr type="sibSp" refType="w" refFor="des" refForName="composite" fact="0.1"/>
      <dgm:constr type="sibSp" for="des" forName="hierChild2" refType="sibSp"/>
      <dgm:constr type="sibSp" for="des" forName="hierChild3" refType="sibSp"/>
      <dgm:constr type="sibSp" for="des" forName="hierChild4" refType="sibSp"/>
      <dgm:constr type="sibSp" for="des" forName="hierChild5" refType="sibSp"/>
      <dgm:constr type="sibSp" for="des" forName="hierChild6" refType="sibSp"/>
      <dgm:constr type="sp" for="des" forName="hierRoot1" refType="h" refFor="des" refForName="composite" fact="0.25"/>
      <dgm:constr type="sp" for="des" forName="hierRoot2" refType="sp" refFor="des" refForName="hierRoot1"/>
      <dgm:constr type="sp" for="des" forName="hierRoot3" refType="sp" refFor="des" refForName="hierRoot1"/>
      <dgm:constr type="sp" for="des" forName="hierRoot4" refType="sp" refFor="des" refForName="hierRoot1"/>
      <dgm:constr type="sp" for="des" forName="hierRoot5" refType="sp" refFor="des" refForName="hierRoot1"/>
    </dgm:constrLst>
    <dgm:ruleLst/>
    <dgm:forEach name="Name3" axis="ch">
      <dgm:forEach name="Name4" axis="self" ptType="node">
        <dgm:layoutNode name="hierRoot1">
          <dgm:alg type="hierRoot"/>
          <dgm:shape xmlns:r="http://schemas.openxmlformats.org/officeDocument/2006/relationships" r:blip="">
            <dgm:adjLst/>
          </dgm:shape>
          <dgm:presOf/>
          <dgm:constrLst>
            <dgm:constr type="bendDist" for="des" ptType="parTrans" refType="sp" fact="0.5"/>
          </dgm:constrLst>
          <dgm:ruleLst/>
          <dgm:layoutNode name="composite">
            <dgm:alg type="composite"/>
            <dgm:shape xmlns:r="http://schemas.openxmlformats.org/officeDocument/2006/relationships" r:blip="">
              <dgm:adjLst/>
            </dgm:shape>
            <dgm:presOf/>
            <dgm:constrLst>
              <dgm:constr type="w" for="ch" forName="background" refType="w" fact="0.9"/>
              <dgm:constr type="h" for="ch" forName="background" refType="w" refFor="ch" refForName="background" fact="0.635"/>
              <dgm:constr type="t" for="ch" forName="background"/>
              <dgm:constr type="l" for="ch" forName="background"/>
              <dgm:constr type="w" for="ch" forName="text" refType="w" fact="0.9"/>
              <dgm:constr type="h" for="ch" forName="text" refType="w" refFor="ch" refForName="text" fact="0.635"/>
              <dgm:constr type="t" for="ch" forName="text" refType="w" fact="0.095"/>
              <dgm:constr type="l" for="ch" forName="text" refType="w" fact="0.1"/>
            </dgm:constrLst>
            <dgm:ruleLst/>
            <dgm:layoutNode name="background" styleLbl="node0" moveWith="text">
              <dgm:alg type="sp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/>
              <dgm:constrLst/>
              <dgm:ruleLst/>
            </dgm:layoutNode>
            <dgm:layoutNode name="text" styleLbl="fgAcc0">
              <dgm:varLst>
                <dgm:chPref val="3"/>
              </dgm:varLst>
              <dgm:alg type="tx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 axis="self"/>
              <dgm:constrLst>
                <dgm:constr type="tMarg" refType="primFontSz" fact="0.3"/>
                <dgm:constr type="bMarg" refType="primFontSz" fact="0.3"/>
                <dgm:constr type="lMarg" refType="primFontSz" fact="0.3"/>
                <dgm:constr type="rMarg" refType="primFontSz" fact="0.3"/>
              </dgm:constrLst>
              <dgm:ruleLst>
                <dgm:rule type="primFontSz" val="5" fact="NaN" max="NaN"/>
              </dgm:ruleLst>
            </dgm:layoutNode>
          </dgm:layoutNode>
          <dgm:layoutNode name="hierChild2">
            <dgm:choose name="Name5">
              <dgm:if name="Name6" func="var" arg="dir" op="equ" val="norm">
                <dgm:alg type="hierChild">
                  <dgm:param type="linDir" val="fromL"/>
                </dgm:alg>
              </dgm:if>
              <dgm:else name="Name7">
                <dgm:alg type="hierChild">
                  <dgm:param type="linDir" val="fromR"/>
                </dgm:alg>
              </dgm:else>
            </dgm:choose>
            <dgm:shape xmlns:r="http://schemas.openxmlformats.org/officeDocument/2006/relationships" r:blip="">
              <dgm:adjLst/>
            </dgm:shape>
            <dgm:presOf/>
            <dgm:constrLst/>
            <dgm:ruleLst/>
            <dgm:forEach name="Name8" axis="ch">
              <dgm:forEach name="Name9" axis="self" ptType="parTrans" cnt="1">
                <dgm:layoutNode name="Name10">
                  <dgm:alg type="conn">
                    <dgm:param type="dim" val="1D"/>
                    <dgm:param type="endSty" val="noArr"/>
                    <dgm:param type="connRout" val="bend"/>
                    <dgm:param type="bendPt" val="end"/>
                    <dgm:param type="begPts" val="bCtr"/>
                    <dgm:param type="endPts" val="tCtr"/>
                    <dgm:param type="srcNode" val="background"/>
                    <dgm:param type="dstNode" val="background2"/>
                  </dgm:alg>
                  <dgm:shape xmlns:r="http://schemas.openxmlformats.org/officeDocument/2006/relationships" type="conn" r:blip="" zOrderOff="-999">
                    <dgm:adjLst/>
                  </dgm:shape>
                  <dgm:presOf axis="self"/>
                  <dgm:constrLst>
                    <dgm:constr type="begPad"/>
                    <dgm:constr type="endPad"/>
                  </dgm:constrLst>
                  <dgm:ruleLst/>
                </dgm:layoutNode>
              </dgm:forEach>
              <dgm:forEach name="Name11" axis="self" ptType="node">
                <dgm:layoutNode name="hierRoot2">
                  <dgm:alg type="hierRoot"/>
                  <dgm:shape xmlns:r="http://schemas.openxmlformats.org/officeDocument/2006/relationships" r:blip="">
                    <dgm:adjLst/>
                  </dgm:shape>
                  <dgm:presOf/>
                  <dgm:constrLst>
                    <dgm:constr type="bendDist" for="des" ptType="parTrans" refType="sp" fact="0.5"/>
                  </dgm:constrLst>
                  <dgm:ruleLst/>
                  <dgm:layoutNode name="composite2">
                    <dgm:alg type="composite"/>
                    <dgm:shape xmlns:r="http://schemas.openxmlformats.org/officeDocument/2006/relationships" r:blip="">
                      <dgm:adjLst/>
                    </dgm:shape>
                    <dgm:presOf/>
                    <dgm:constrLst>
                      <dgm:constr type="w" for="ch" forName="background2" refType="w" fact="0.9"/>
                      <dgm:constr type="h" for="ch" forName="background2" refType="w" refFor="ch" refForName="background2" fact="0.635"/>
                      <dgm:constr type="t" for="ch" forName="background2"/>
                      <dgm:constr type="l" for="ch" forName="background2"/>
                      <dgm:constr type="w" for="ch" forName="text2" refType="w" fact="0.9"/>
                      <dgm:constr type="h" for="ch" forName="text2" refType="w" refFor="ch" refForName="text2" fact="0.635"/>
                      <dgm:constr type="t" for="ch" forName="text2" refType="w" fact="0.095"/>
                      <dgm:constr type="l" for="ch" forName="text2" refType="w" fact="0.1"/>
                    </dgm:constrLst>
                    <dgm:ruleLst/>
                    <dgm:layoutNode name="background2" moveWith="text2"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/>
                      <dgm:constrLst/>
                      <dgm:ruleLst/>
                    </dgm:layoutNode>
                    <dgm:layoutNode name="text2" styleLbl="fgAcc2">
                      <dgm:varLst>
                        <dgm:chPref val="3"/>
                      </dgm:varLst>
                      <dgm:alg type="tx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self"/>
                      <dgm:constrLst>
                        <dgm:constr type="tMarg" refType="primFontSz" fact="0.3"/>
                        <dgm:constr type="bMarg" refType="primFontSz" fact="0.3"/>
                        <dgm:constr type="lMarg" refType="primFontSz" fact="0.3"/>
                        <dgm:constr type="r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</dgm:layoutNode>
                  <dgm:layoutNode name="hierChild3">
                    <dgm:choose name="Name12">
                      <dgm:if name="Name13" func="var" arg="dir" op="equ" val="norm">
                        <dgm:alg type="hierChild">
                          <dgm:param type="linDir" val="fromL"/>
                        </dgm:alg>
                      </dgm:if>
                      <dgm:else name="Name14">
                        <dgm:alg type="hierChild">
                          <dgm:param type="linDir" val="fromR"/>
                        </dgm:alg>
                      </dgm:else>
                    </dgm:choose>
                    <dgm:shape xmlns:r="http://schemas.openxmlformats.org/officeDocument/2006/relationships" r:blip="">
                      <dgm:adjLst/>
                    </dgm:shape>
                    <dgm:presOf/>
                    <dgm:constrLst/>
                    <dgm:ruleLst/>
                    <dgm:forEach name="Name15" axis="ch">
                      <dgm:forEach name="Name16" axis="self" ptType="parTrans" cnt="1">
                        <dgm:layoutNode name="Name17">
                          <dgm:alg type="conn">
                            <dgm:param type="dim" val="1D"/>
                            <dgm:param type="endSty" val="noArr"/>
                            <dgm:param type="connRout" val="bend"/>
                            <dgm:param type="bendPt" val="end"/>
                            <dgm:param type="begPts" val="bCtr"/>
                            <dgm:param type="endPts" val="tCtr"/>
                            <dgm:param type="srcNode" val="background2"/>
                            <dgm:param type="dstNode" val="background3"/>
                          </dgm:alg>
                          <dgm:shape xmlns:r="http://schemas.openxmlformats.org/officeDocument/2006/relationships" type="conn" r:blip="" zOrderOff="-999">
                            <dgm:adjLst/>
                          </dgm:shape>
                          <dgm:presOf axis="self"/>
                          <dgm:constrLst>
                            <dgm:constr type="begPad"/>
                            <dgm:constr type="endPad"/>
                          </dgm:constrLst>
                          <dgm:ruleLst/>
                        </dgm:layoutNode>
                      </dgm:forEach>
                      <dgm:forEach name="Name18" axis="self" ptType="node">
                        <dgm:layoutNode name="hierRoot3">
                          <dgm:alg type="hierRoot"/>
                          <dgm:shape xmlns:r="http://schemas.openxmlformats.org/officeDocument/2006/relationships" r:blip="">
                            <dgm:adjLst/>
                          </dgm:shape>
                          <dgm:presOf/>
                          <dgm:constrLst>
                            <dgm:constr type="bendDist" for="des" ptType="parTrans" refType="sp" fact="0.5"/>
                          </dgm:constrLst>
                          <dgm:ruleLst/>
                          <dgm:layoutNode name="composite3">
                            <dgm:alg type="composite"/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  <dgm:constrLst>
                              <dgm:constr type="w" for="ch" forName="background3" refType="w" fact="0.9"/>
                              <dgm:constr type="h" for="ch" forName="background3" refType="w" refFor="ch" refForName="background3" fact="0.635"/>
                              <dgm:constr type="t" for="ch" forName="background3"/>
                              <dgm:constr type="l" for="ch" forName="background3"/>
                              <dgm:constr type="w" for="ch" forName="text3" refType="w" fact="0.9"/>
                              <dgm:constr type="h" for="ch" forName="text3" refType="w" refFor="ch" refForName="text3" fact="0.635"/>
                              <dgm:constr type="t" for="ch" forName="text3" refType="w" fact="0.095"/>
                              <dgm:constr type="l" for="ch" forName="text3" refType="w" fact="0.1"/>
                            </dgm:constrLst>
                            <dgm:ruleLst/>
                            <dgm:layoutNode name="background3" moveWith="text3">
                              <dgm:alg type="sp"/>
                              <dgm:shape xmlns:r="http://schemas.openxmlformats.org/officeDocument/2006/relationships" type="roundRect" r:blip="">
                                <dgm:adjLst>
                                  <dgm:adj idx="1" val="0.1"/>
                                </dgm:adjLst>
                              </dgm:shape>
                              <dgm:presOf/>
                              <dgm:constrLst/>
                              <dgm:ruleLst/>
                            </dgm:layoutNode>
                            <dgm:layoutNode name="text3" styleLbl="fgAcc3">
                              <dgm:varLst>
                                <dgm:chPref val="3"/>
                              </dgm:varLst>
                              <dgm:alg type="tx"/>
                              <dgm:shape xmlns:r="http://schemas.openxmlformats.org/officeDocument/2006/relationships" type="roundRect" r:blip="">
                                <dgm:adjLst>
                                  <dgm:adj idx="1" val="0.1"/>
                                </dgm:adjLst>
                              </dgm:shape>
                              <dgm:presOf axis="self"/>
                              <dgm:constrLst>
                                <dgm:constr type="tMarg" refType="primFontSz" fact="0.3"/>
                                <dgm:constr type="bMarg" refType="primFontSz" fact="0.3"/>
                                <dgm:constr type="lMarg" refType="primFontSz" fact="0.3"/>
                                <dgm:constr type="rMarg" refType="primFontSz" fact="0.3"/>
                              </dgm:constrLst>
                              <dgm:ruleLst>
                                <dgm:rule type="primFontSz" val="5" fact="NaN" max="NaN"/>
                              </dgm:ruleLst>
                            </dgm:layoutNode>
                          </dgm:layoutNode>
                          <dgm:layoutNode name="hierChild4">
                            <dgm:choose name="Name19">
                              <dgm:if name="Name20" func="var" arg="dir" op="equ" val="norm">
                                <dgm:alg type="hierChild">
                                  <dgm:param type="linDir" val="fromL"/>
                                </dgm:alg>
                              </dgm:if>
                              <dgm:else name="Name21">
                                <dgm:alg type="hierChild">
                                  <dgm:param type="linDir" val="fromR"/>
                                </dgm:alg>
                              </dgm:else>
                            </dgm:choose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  <dgm:constrLst/>
                            <dgm:ruleLst/>
                            <dgm:forEach name="repeat" axis="ch">
                              <dgm:forEach name="Name22" axis="self" ptType="parTrans" cnt="1">
                                <dgm:layoutNode name="Name23">
                                  <dgm:choose name="Name24">
                                    <dgm:if name="Name25" axis="self" func="depth" op="lte" val="4">
                                      <dgm:alg type="conn">
                                        <dgm:param type="dim" val="1D"/>
                                        <dgm:param type="endSty" val="noArr"/>
                                        <dgm:param type="connRout" val="bend"/>
                                        <dgm:param type="bendPt" val="end"/>
                                        <dgm:param type="begPts" val="bCtr"/>
                                        <dgm:param type="endPts" val="tCtr"/>
                                        <dgm:param type="srcNode" val="background3"/>
                                        <dgm:param type="dstNode" val="background4"/>
                                      </dgm:alg>
                                    </dgm:if>
                                    <dgm:else name="Name26">
                                      <dgm:alg type="conn">
                                        <dgm:param type="dim" val="1D"/>
                                        <dgm:param type="endSty" val="noArr"/>
                                        <dgm:param type="connRout" val="bend"/>
                                        <dgm:param type="bendPt" val="end"/>
                                        <dgm:param type="begPts" val="bCtr"/>
                                        <dgm:param type="endPts" val="tCtr"/>
                                        <dgm:param type="srcNode" val="background4"/>
                                        <dgm:param type="dstNode" val="background4"/>
                                      </dgm:alg>
                                    </dgm:else>
                                  </dgm:choose>
                                  <dgm:shape xmlns:r="http://schemas.openxmlformats.org/officeDocument/2006/relationships" type="conn" r:blip="" zOrderOff="-999">
                                    <dgm:adjLst/>
                                  </dgm:shape>
                                  <dgm:presOf axis="self"/>
                                  <dgm:constrLst>
                                    <dgm:constr type="begPad"/>
                                    <dgm:constr type="endPad"/>
                                  </dgm:constrLst>
                                  <dgm:ruleLst/>
                                </dgm:layoutNode>
                              </dgm:forEach>
                              <dgm:forEach name="Name27" axis="self" ptType="node">
                                <dgm:layoutNode name="hierRoot4">
                                  <dgm:alg type="hierRoot"/>
                                  <dgm:shape xmlns:r="http://schemas.openxmlformats.org/officeDocument/2006/relationships" r:blip="">
                                    <dgm:adjLst/>
                                  </dgm:shape>
                                  <dgm:presOf/>
                                  <dgm:constrLst>
                                    <dgm:constr type="bendDist" for="des" ptType="parTrans" refType="sp" fact="0.5"/>
                                  </dgm:constrLst>
                                  <dgm:ruleLst/>
                                  <dgm:layoutNode name="composite4">
                                    <dgm:alg type="composite"/>
                                    <dgm:shape xmlns:r="http://schemas.openxmlformats.org/officeDocument/2006/relationships" r:blip="">
                                      <dgm:adjLst/>
                                    </dgm:shape>
                                    <dgm:presOf/>
                                    <dgm:constrLst>
                                      <dgm:constr type="w" for="ch" forName="background4" refType="w" fact="0.9"/>
                                      <dgm:constr type="h" for="ch" forName="background4" refType="w" refFor="ch" refForName="background4" fact="0.635"/>
                                      <dgm:constr type="t" for="ch" forName="background4"/>
                                      <dgm:constr type="l" for="ch" forName="background4"/>
                                      <dgm:constr type="w" for="ch" forName="text4" refType="w" fact="0.9"/>
                                      <dgm:constr type="h" for="ch" forName="text4" refType="w" refFor="ch" refForName="text4" fact="0.635"/>
                                      <dgm:constr type="t" for="ch" forName="text4" refType="w" fact="0.095"/>
                                      <dgm:constr type="l" for="ch" forName="text4" refType="w" fact="0.1"/>
                                    </dgm:constrLst>
                                    <dgm:ruleLst/>
                                    <dgm:layoutNode name="background4" moveWith="text4">
                                      <dgm:alg type="sp"/>
                                      <dgm:shape xmlns:r="http://schemas.openxmlformats.org/officeDocument/2006/relationships" type="roundRect" r:blip="">
                                        <dgm:adjLst>
                                          <dgm:adj idx="1" val="0.1"/>
                                        </dgm:adjLst>
                                      </dgm:shape>
                                      <dgm:presOf/>
                                      <dgm:constrLst/>
                                      <dgm:ruleLst/>
                                    </dgm:layoutNode>
                                    <dgm:layoutNode name="text4" styleLbl="fgAcc4">
                                      <dgm:varLst>
                                        <dgm:chPref val="3"/>
                                      </dgm:varLst>
                                      <dgm:alg type="tx"/>
                                      <dgm:shape xmlns:r="http://schemas.openxmlformats.org/officeDocument/2006/relationships" type="roundRect" r:blip="">
                                        <dgm:adjLst>
                                          <dgm:adj idx="1" val="0.1"/>
                                        </dgm:adjLst>
                                      </dgm:shape>
                                      <dgm:presOf axis="self"/>
                                      <dgm:constrLst>
                                        <dgm:constr type="tMarg" refType="primFontSz" fact="0.3"/>
                                        <dgm:constr type="bMarg" refType="primFontSz" fact="0.3"/>
                                        <dgm:constr type="lMarg" refType="primFontSz" fact="0.3"/>
                                        <dgm:constr type="rMarg" refType="primFontSz" fact="0.3"/>
                                      </dgm:constrLst>
                                      <dgm:ruleLst>
                                        <dgm:rule type="primFontSz" val="5" fact="NaN" max="NaN"/>
                                      </dgm:ruleLst>
                                    </dgm:layoutNode>
                                  </dgm:layoutNode>
                                  <dgm:layoutNode name="hierChild5">
                                    <dgm:choose name="Name28">
                                      <dgm:if name="Name29" func="var" arg="dir" op="equ" val="norm">
                                        <dgm:alg type="hierChild">
                                          <dgm:param type="linDir" val="fromL"/>
                                        </dgm:alg>
                                      </dgm:if>
                                      <dgm:else name="Name30">
                                        <dgm:alg type="hierChild">
                                          <dgm:param type="linDir" val="fromR"/>
                                        </dgm:alg>
                                      </dgm:else>
                                    </dgm:choose>
                                    <dgm:shape xmlns:r="http://schemas.openxmlformats.org/officeDocument/2006/relationships" r:blip="">
                                      <dgm:adjLst/>
                                    </dgm:shape>
                                    <dgm:presOf/>
                                    <dgm:constrLst/>
                                    <dgm:ruleLst/>
                                    <dgm:forEach name="Name31" ref="repeat"/>
                                  </dgm:layoutNode>
                                </dgm:layoutNode>
                              </dgm:forEach>
                            </dgm:forEach>
                          </dgm:layoutNode>
                        </dgm:layoutNode>
                      </dgm:forEach>
                    </dgm:forEach>
                  </dgm:layoutNode>
                </dgm:layoutNode>
              </dgm:forEach>
            </dgm:forEach>
          </dgm:layoutNode>
        </dgm:layoutNode>
      </dgm:forEach>
    </dgm:forEach>
  </dgm:layoutNode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05/8/layout/hierarchy4">
  <dgm:title val=""/>
  <dgm:desc val=""/>
  <dgm:catLst>
    <dgm:cat type="hierarchy" pri="4000"/>
    <dgm:cat type="list" pri="24000"/>
    <dgm:cat type="relationship" pri="10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</dgm:ptLst>
      <dgm:cxnLst>
        <dgm:cxn modelId="4" srcId="0" destId="1" srcOrd="0" destOrd="0"/>
        <dgm:cxn modelId="5" srcId="1" destId="2" srcOrd="0" destOrd="0"/>
        <dgm:cxn modelId="6" srcId="1" destId="3" srcOrd="1" destOrd="0"/>
        <dgm:cxn modelId="23" srcId="2" destId="21" srcOrd="0" destOrd="0"/>
        <dgm:cxn modelId="24" srcId="2" destId="22" srcOrd="1" destOrd="0"/>
        <dgm:cxn modelId="33" srcId="3" destId="31" srcOrd="0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</dgm:ptLst>
      <dgm:cxnLst>
        <dgm:cxn modelId="2" srcId="0" destId="1" srcOrd="0" destOrd="0"/>
        <dgm:cxn modelId="13" srcId="1" destId="11" srcOrd="0" destOrd="0"/>
        <dgm:cxn modelId="14" srcId="1" destId="1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21"/>
        <dgm:pt modelId="211"/>
        <dgm:pt modelId="3"/>
        <dgm:pt modelId="31"/>
        <dgm:pt modelId="311"/>
      </dgm:ptLst>
      <dgm:cxnLst>
        <dgm:cxn modelId="4" srcId="0" destId="1" srcOrd="0" destOrd="0"/>
        <dgm:cxn modelId="5" srcId="1" destId="2" srcOrd="0" destOrd="0"/>
        <dgm:cxn modelId="6" srcId="1" destId="3" srcOrd="1" destOrd="0"/>
        <dgm:cxn modelId="23" srcId="2" destId="21" srcOrd="0" destOrd="0"/>
        <dgm:cxn modelId="24" srcId="21" destId="211" srcOrd="0" destOrd="0"/>
        <dgm:cxn modelId="33" srcId="3" destId="31" srcOrd="0" destOrd="0"/>
        <dgm:cxn modelId="34" srcId="31" destId="311" srcOrd="0" destOrd="0"/>
      </dgm:cxnLst>
      <dgm:bg/>
      <dgm:whole/>
    </dgm:dataModel>
  </dgm:clrData>
  <dgm:layoutNode name="Name0">
    <dgm:varLst>
      <dgm:chPref val="1"/>
      <dgm:dir/>
      <dgm:animOne val="branch"/>
      <dgm:animLvl val="lvl"/>
      <dgm:resizeHandles/>
    </dgm:varLst>
    <dgm:choose name="Name1">
      <dgm:if name="Name2" func="var" arg="dir" op="equ" val="norm">
        <dgm:alg type="lin">
          <dgm:param type="linDir" val="fromL"/>
          <dgm:param type="nodeVertAlign" val="t"/>
        </dgm:alg>
      </dgm:if>
      <dgm:else name="Name3">
        <dgm:alg type="lin">
          <dgm:param type="linDir" val="fromR"/>
          <dgm:param type="nodeVertAlign" val="t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vertOne" refType="w"/>
      <dgm:constr type="w" for="des" forName="horzOne" refType="w"/>
      <dgm:constr type="w" for="des" forName="txOne" refType="w"/>
      <dgm:constr type="w" for="des" forName="vertTwo" refType="w"/>
      <dgm:constr type="w" for="des" forName="horzTwo" refType="w"/>
      <dgm:constr type="w" for="des" forName="txTwo" refType="w"/>
      <dgm:constr type="w" for="des" forName="vertThree" refType="w"/>
      <dgm:constr type="w" for="des" forName="horzThree" refType="w"/>
      <dgm:constr type="w" for="des" forName="txThree" refType="w"/>
      <dgm:constr type="w" for="des" forName="vertFour" refType="w"/>
      <dgm:constr type="w" for="des" forName="horzFour" refType="w"/>
      <dgm:constr type="w" for="des" forName="txFour" refType="w"/>
      <dgm:constr type="h" for="des" ptType="node" op="equ"/>
      <dgm:constr type="h" for="des" forName="txOne" refType="h"/>
      <dgm:constr type="userH" for="des" ptType="node" refType="h" refFor="des" refForName="txOne"/>
      <dgm:constr type="primFontSz" for="des" forName="txOne" val="65"/>
      <dgm:constr type="primFontSz" for="des" forName="txTwo" val="65"/>
      <dgm:constr type="primFontSz" for="des" forName="txTwo" refType="primFontSz" refFor="des" refForName="txOne" op="lte"/>
      <dgm:constr type="primFontSz" for="des" forName="txThree" val="65"/>
      <dgm:constr type="primFontSz" for="des" forName="txThree" refType="primFontSz" refFor="des" refForName="txOne" op="lte"/>
      <dgm:constr type="primFontSz" for="des" forName="txThree" refType="primFontSz" refFor="des" refForName="txTwo" op="lte"/>
      <dgm:constr type="primFontSz" for="des" forName="txFour" val="65"/>
      <dgm:constr type="primFontSz" for="des" forName="txFour" refType="primFontSz" refFor="des" refForName="txOne" op="lte"/>
      <dgm:constr type="primFontSz" for="des" forName="txFour" refType="primFontSz" refFor="des" refForName="txTwo" op="lte"/>
      <dgm:constr type="primFontSz" for="des" forName="txFour" refType="primFontSz" refFor="des" refForName="txThree" op="lte"/>
      <dgm:constr type="w" for="des" forName="sibSpaceOne" refType="w" fact="0.168"/>
      <dgm:constr type="w" for="des" forName="sibSpaceTwo" refType="w" refFor="des" refForName="sibSpaceOne" op="equ" fact="0.5"/>
      <dgm:constr type="w" for="des" forName="sibSpaceThree" refType="w" refFor="des" refForName="sibSpaceTwo" op="equ" fact="0.5"/>
      <dgm:constr type="w" for="des" forName="sibSpaceFour" refType="w" refFor="des" refForName="sibSpaceThree" op="equ" fact="0.5"/>
      <dgm:constr type="h" for="des" forName="parTransOne" refType="w" fact="0.056"/>
      <dgm:constr type="h" for="des" forName="parTransTwo" refType="h" refFor="des" refForName="parTransOne" op="equ"/>
      <dgm:constr type="h" for="des" forName="parTransThree" refType="h" refFor="des" refForName="parTransTwo" op="equ"/>
      <dgm:constr type="h" for="des" forName="parTransFour" refType="h" refFor="des" refForName="parTransThree" op="equ"/>
    </dgm:constrLst>
    <dgm:ruleLst/>
    <dgm:forEach name="Name4" axis="ch" ptType="node">
      <dgm:layoutNode name="vertOne">
        <dgm:alg type="lin">
          <dgm:param type="linDir" val="fromT"/>
        </dgm:alg>
        <dgm:shape xmlns:r="http://schemas.openxmlformats.org/officeDocument/2006/relationships" r:blip="">
          <dgm:adjLst/>
        </dgm:shape>
        <dgm:presOf/>
        <dgm:constrLst>
          <dgm:constr type="w" for="ch" forName="txOne" refType="w" refFor="ch" refForName="horzOne" op="gte"/>
        </dgm:constrLst>
        <dgm:ruleLst/>
        <dgm:layoutNode name="txOne" styleLbl="node0">
          <dgm:varLst>
            <dgm:chPref val="3"/>
          </dgm:varLst>
          <dgm:alg type="tx"/>
          <dgm:shape xmlns:r="http://schemas.openxmlformats.org/officeDocument/2006/relationships" type="roundRect" r:blip="">
            <dgm:adjLst>
              <dgm:adj idx="1" val="0.1"/>
            </dgm:adjLst>
          </dgm:shape>
          <dgm:presOf axis="self"/>
          <dgm:constrLst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choose name="Name5">
          <dgm:if name="Name6" axis="des" ptType="node" func="cnt" op="gt" val="0">
            <dgm:layoutNode name="parTransOne">
              <dgm:alg type="sp"/>
              <dgm:shape xmlns:r="http://schemas.openxmlformats.org/officeDocument/2006/relationships" r:blip="">
                <dgm:adjLst/>
              </dgm:shape>
              <dgm:presOf/>
              <dgm:constrLst/>
              <dgm:ruleLst/>
            </dgm:layoutNode>
          </dgm:if>
          <dgm:else name="Name7"/>
        </dgm:choose>
        <dgm:layoutNode name="horzOne">
          <dgm:choose name="Name8">
            <dgm:if name="Name9" func="var" arg="dir" op="equ" val="norm">
              <dgm:alg type="lin">
                <dgm:param type="linDir" val="fromL"/>
                <dgm:param type="nodeVertAlign" val="t"/>
              </dgm:alg>
            </dgm:if>
            <dgm:else name="Name10">
              <dgm:alg type="lin">
                <dgm:param type="linDir" val="fromR"/>
                <dgm:param type="nodeVertAlign" val="t"/>
              </dgm:alg>
            </dgm:else>
          </dgm:choose>
          <dgm:shape xmlns:r="http://schemas.openxmlformats.org/officeDocument/2006/relationships" r:blip="">
            <dgm:adjLst/>
          </dgm:shape>
          <dgm:presOf/>
          <dgm:constrLst/>
          <dgm:ruleLst>
            <dgm:rule type="w" val="INF" fact="NaN" max="NaN"/>
          </dgm:ruleLst>
          <dgm:forEach name="Name11" axis="ch" ptType="node">
            <dgm:layoutNode name="vertTwo">
              <dgm:alg type="lin">
                <dgm:param type="linDir" val="fromT"/>
              </dgm:alg>
              <dgm:shape xmlns:r="http://schemas.openxmlformats.org/officeDocument/2006/relationships" r:blip="">
                <dgm:adjLst/>
              </dgm:shape>
              <dgm:presOf/>
              <dgm:constrLst>
                <dgm:constr type="w" for="ch" forName="txTwo" refType="w" refFor="ch" refForName="horzTwo" op="gte"/>
              </dgm:constrLst>
              <dgm:ruleLst/>
              <dgm:layoutNode name="txTwo">
                <dgm:varLst>
                  <dgm:chPref val="3"/>
                </dgm:varLst>
                <dgm:alg type="tx"/>
                <dgm:shape xmlns:r="http://schemas.openxmlformats.org/officeDocument/2006/relationships" type="roundRect" r:blip="">
                  <dgm:adjLst>
                    <dgm:adj idx="1" val="0.1"/>
                  </dgm:adjLst>
                </dgm:shape>
                <dgm:presOf axis="self"/>
                <dgm:constrLst>
                  <dgm:constr type="userH"/>
                  <dgm:constr type="h" refType="userH"/>
                  <dgm:constr type="tMarg" refType="primFontSz" fact="0.3"/>
                  <dgm:constr type="bMarg" refType="primFontSz" fact="0.3"/>
                  <dgm:constr type="lMarg" refType="primFontSz" fact="0.3"/>
                  <dgm:constr type="rMarg" refType="primFontSz" fact="0.3"/>
                </dgm:constrLst>
                <dgm:ruleLst>
                  <dgm:rule type="primFontSz" val="5" fact="NaN" max="NaN"/>
                </dgm:ruleLst>
              </dgm:layoutNode>
              <dgm:choose name="Name12">
                <dgm:if name="Name13" axis="des" ptType="node" func="cnt" op="gt" val="0">
                  <dgm:layoutNode name="parTransTwo">
                    <dgm:alg type="sp"/>
                    <dgm:shape xmlns:r="http://schemas.openxmlformats.org/officeDocument/2006/relationships" r:blip="">
                      <dgm:adjLst/>
                    </dgm:shape>
                    <dgm:presOf/>
                    <dgm:constrLst/>
                    <dgm:ruleLst/>
                  </dgm:layoutNode>
                </dgm:if>
                <dgm:else name="Name14"/>
              </dgm:choose>
              <dgm:layoutNode name="horzTwo">
                <dgm:choose name="Name15">
                  <dgm:if name="Name16" func="var" arg="dir" op="equ" val="norm">
                    <dgm:alg type="lin">
                      <dgm:param type="linDir" val="fromL"/>
                      <dgm:param type="nodeVertAlign" val="t"/>
                    </dgm:alg>
                  </dgm:if>
                  <dgm:else name="Name17">
                    <dgm:alg type="lin">
                      <dgm:param type="linDir" val="fromR"/>
                      <dgm:param type="nodeVertAlign" val="t"/>
                    </dgm:alg>
                  </dgm:else>
                </dgm:choose>
                <dgm:shape xmlns:r="http://schemas.openxmlformats.org/officeDocument/2006/relationships" r:blip="">
                  <dgm:adjLst/>
                </dgm:shape>
                <dgm:presOf/>
                <dgm:constrLst/>
                <dgm:ruleLst>
                  <dgm:rule type="w" val="INF" fact="NaN" max="NaN"/>
                </dgm:ruleLst>
                <dgm:forEach name="Name18" axis="ch" ptType="node">
                  <dgm:layoutNode name="vertThree">
                    <dgm:alg type="lin">
                      <dgm:param type="linDir" val="fromT"/>
                    </dgm:alg>
                    <dgm:shape xmlns:r="http://schemas.openxmlformats.org/officeDocument/2006/relationships" r:blip="">
                      <dgm:adjLst/>
                    </dgm:shape>
                    <dgm:presOf/>
                    <dgm:constrLst>
                      <dgm:constr type="w" for="ch" forName="txThree" refType="w" refFor="ch" refForName="horzThree" op="gte"/>
                    </dgm:constrLst>
                    <dgm:ruleLst/>
                    <dgm:layoutNode name="txThree">
                      <dgm:varLst>
                        <dgm:chPref val="3"/>
                      </dgm:varLst>
                      <dgm:alg type="tx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self"/>
                      <dgm:constrLst>
                        <dgm:constr type="userH"/>
                        <dgm:constr type="h" refType="userH"/>
                        <dgm:constr type="tMarg" refType="primFontSz" fact="0.3"/>
                        <dgm:constr type="bMarg" refType="primFontSz" fact="0.3"/>
                        <dgm:constr type="lMarg" refType="primFontSz" fact="0.3"/>
                        <dgm:constr type="r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choose name="Name19">
                      <dgm:if name="Name20" axis="des" ptType="node" func="cnt" op="gt" val="0">
                        <dgm:layoutNode name="parTransThree">
                          <dgm:alg type="sp"/>
                          <dgm:shape xmlns:r="http://schemas.openxmlformats.org/officeDocument/2006/relationships" r:blip="">
                            <dgm:adjLst/>
                          </dgm:shape>
                          <dgm:presOf/>
                          <dgm:constrLst/>
                          <dgm:ruleLst/>
                        </dgm:layoutNode>
                      </dgm:if>
                      <dgm:else name="Name21"/>
                    </dgm:choose>
                    <dgm:layoutNode name="horzThree">
                      <dgm:choose name="Name22">
                        <dgm:if name="Name23" func="var" arg="dir" op="equ" val="norm">
                          <dgm:alg type="lin">
                            <dgm:param type="linDir" val="fromL"/>
                            <dgm:param type="nodeVertAlign" val="t"/>
                          </dgm:alg>
                        </dgm:if>
                        <dgm:else name="Name24">
                          <dgm:alg type="lin">
                            <dgm:param type="linDir" val="fromR"/>
                            <dgm:param type="nodeVertAlign" val="t"/>
                          </dgm:alg>
                        </dgm:else>
                      </dgm:choose>
                      <dgm:shape xmlns:r="http://schemas.openxmlformats.org/officeDocument/2006/relationships" r:blip="">
                        <dgm:adjLst/>
                      </dgm:shape>
                      <dgm:presOf/>
                      <dgm:constrLst/>
                      <dgm:ruleLst>
                        <dgm:rule type="w" val="INF" fact="NaN" max="NaN"/>
                      </dgm:ruleLst>
                      <dgm:forEach name="repeat" axis="ch" ptType="node">
                        <dgm:layoutNode name="vertFour">
                          <dgm:varLst>
                            <dgm:chPref val="3"/>
                          </dgm:varLst>
                          <dgm:alg type="lin">
                            <dgm:param type="linDir" val="fromT"/>
                          </dgm:alg>
                          <dgm:shape xmlns:r="http://schemas.openxmlformats.org/officeDocument/2006/relationships" r:blip="">
                            <dgm:adjLst/>
                          </dgm:shape>
                          <dgm:presOf/>
                          <dgm:constrLst>
                            <dgm:constr type="w" for="ch" forName="txFour" refType="w" refFor="ch" refForName="horzFour" op="gte"/>
                          </dgm:constrLst>
                          <dgm:ruleLst/>
                          <dgm:layoutNode name="txFour">
                            <dgm:varLst>
                              <dgm:chPref val="3"/>
                            </dgm:varLst>
                            <dgm:alg type="tx"/>
                            <dgm:shape xmlns:r="http://schemas.openxmlformats.org/officeDocument/2006/relationships" type="roundRect" r:blip="">
                              <dgm:adjLst>
                                <dgm:adj idx="1" val="0.1"/>
                              </dgm:adjLst>
                            </dgm:shape>
                            <dgm:presOf axis="self"/>
                            <dgm:constrLst>
                              <dgm:constr type="userH"/>
                              <dgm:constr type="h" refType="userH"/>
                              <dgm:constr type="tMarg" refType="primFontSz" fact="0.3"/>
                              <dgm:constr type="bMarg" refType="primFontSz" fact="0.3"/>
                              <dgm:constr type="lMarg" refType="primFontSz" fact="0.3"/>
                              <dgm:constr type="rMarg" refType="primFontSz" fact="0.3"/>
                            </dgm:constrLst>
                            <dgm:ruleLst>
                              <dgm:rule type="primFontSz" val="5" fact="NaN" max="NaN"/>
                            </dgm:ruleLst>
                          </dgm:layoutNode>
                          <dgm:choose name="Name25">
                            <dgm:if name="Name26" axis="des" ptType="node" func="cnt" op="gt" val="0">
                              <dgm:layoutNode name="parTransFour">
                                <dgm:alg type="sp"/>
                                <dgm:shape xmlns:r="http://schemas.openxmlformats.org/officeDocument/2006/relationships" r:blip="">
                                  <dgm:adjLst/>
                                </dgm:shape>
                                <dgm:presOf/>
                                <dgm:constrLst/>
                                <dgm:ruleLst/>
                              </dgm:layoutNode>
                            </dgm:if>
                            <dgm:else name="Name27"/>
                          </dgm:choose>
                          <dgm:layoutNode name="horzFour">
                            <dgm:choose name="Name28">
                              <dgm:if name="Name29" func="var" arg="dir" op="equ" val="norm">
                                <dgm:alg type="lin">
                                  <dgm:param type="linDir" val="fromL"/>
                                  <dgm:param type="nodeVertAlign" val="t"/>
                                </dgm:alg>
                              </dgm:if>
                              <dgm:else name="Name30">
                                <dgm:alg type="lin">
                                  <dgm:param type="linDir" val="fromR"/>
                                  <dgm:param type="nodeVertAlign" val="t"/>
                                </dgm:alg>
                              </dgm:else>
                            </dgm:choose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  <dgm:constrLst/>
                            <dgm:ruleLst>
                              <dgm:rule type="w" val="INF" fact="NaN" max="NaN"/>
                            </dgm:ruleLst>
                            <dgm:forEach name="Name31" ref="repeat"/>
                          </dgm:layoutNode>
                        </dgm:layoutNode>
                        <dgm:choose name="Name32">
                          <dgm:if name="Name33" axis="self" ptType="node" func="revPos" op="gte" val="2">
                            <dgm:forEach name="Name34" axis="followSib" ptType="sibTrans" cnt="1">
                              <dgm:layoutNode name="sibSpaceFour">
                                <dgm:alg type="sp"/>
                                <dgm:shape xmlns:r="http://schemas.openxmlformats.org/officeDocument/2006/relationships" r:blip="">
                                  <dgm:adjLst/>
                                </dgm:shape>
                                <dgm:presOf/>
                                <dgm:constrLst/>
                                <dgm:ruleLst/>
                              </dgm:layoutNode>
                            </dgm:forEach>
                          </dgm:if>
                          <dgm:else name="Name35"/>
                        </dgm:choose>
                      </dgm:forEach>
                    </dgm:layoutNode>
                  </dgm:layoutNode>
                  <dgm:choose name="Name36">
                    <dgm:if name="Name37" axis="self" ptType="node" func="revPos" op="gte" val="2">
                      <dgm:forEach name="Name38" axis="followSib" ptType="sibTrans" cnt="1">
                        <dgm:layoutNode name="sibSpaceThree">
                          <dgm:alg type="sp"/>
                          <dgm:shape xmlns:r="http://schemas.openxmlformats.org/officeDocument/2006/relationships" r:blip="">
                            <dgm:adjLst/>
                          </dgm:shape>
                          <dgm:presOf/>
                          <dgm:constrLst/>
                          <dgm:ruleLst/>
                        </dgm:layoutNode>
                      </dgm:forEach>
                    </dgm:if>
                    <dgm:else name="Name39"/>
                  </dgm:choose>
                </dgm:forEach>
              </dgm:layoutNode>
            </dgm:layoutNode>
            <dgm:choose name="Name40">
              <dgm:if name="Name41" axis="self" ptType="node" func="revPos" op="gte" val="2">
                <dgm:forEach name="Name42" axis="followSib" ptType="sibTrans" cnt="1">
                  <dgm:layoutNode name="sibSpaceTwo">
                    <dgm:alg type="sp"/>
                    <dgm:shape xmlns:r="http://schemas.openxmlformats.org/officeDocument/2006/relationships" r:blip="">
                      <dgm:adjLst/>
                    </dgm:shape>
                    <dgm:presOf/>
                    <dgm:constrLst/>
                    <dgm:ruleLst/>
                  </dgm:layoutNode>
                </dgm:forEach>
              </dgm:if>
              <dgm:else name="Name43"/>
            </dgm:choose>
          </dgm:forEach>
        </dgm:layoutNode>
      </dgm:layoutNode>
      <dgm:choose name="Name44">
        <dgm:if name="Name45" axis="self" ptType="node" func="revPos" op="gte" val="2">
          <dgm:forEach name="Name46" axis="followSib" ptType="sibTrans" cnt="1">
            <dgm:layoutNode name="sibSpaceOne">
              <dgm:alg type="sp"/>
              <dgm:shape xmlns:r="http://schemas.openxmlformats.org/officeDocument/2006/relationships" r:blip="">
                <dgm:adjLst/>
              </dgm:shape>
              <dgm:presOf/>
              <dgm:constrLst/>
              <dgm:ruleLst/>
            </dgm:layoutNode>
          </dgm:forEach>
        </dgm:if>
        <dgm:else name="Name47"/>
      </dgm:choose>
    </dgm:forEach>
  </dgm:layoutNode>
</dgm:layoutDef>
</file>

<file path=ppt/diagrams/layout3.xml><?xml version="1.0" encoding="utf-8"?>
<dgm:layoutDef xmlns:dgm="http://schemas.openxmlformats.org/drawingml/2006/diagram" xmlns:a="http://schemas.openxmlformats.org/drawingml/2006/main" uniqueId="urn:microsoft.com/office/officeart/2005/8/layout/hierarchy4">
  <dgm:title val=""/>
  <dgm:desc val=""/>
  <dgm:catLst>
    <dgm:cat type="hierarchy" pri="4000"/>
    <dgm:cat type="list" pri="24000"/>
    <dgm:cat type="relationship" pri="10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</dgm:ptLst>
      <dgm:cxnLst>
        <dgm:cxn modelId="4" srcId="0" destId="1" srcOrd="0" destOrd="0"/>
        <dgm:cxn modelId="5" srcId="1" destId="2" srcOrd="0" destOrd="0"/>
        <dgm:cxn modelId="6" srcId="1" destId="3" srcOrd="1" destOrd="0"/>
        <dgm:cxn modelId="23" srcId="2" destId="21" srcOrd="0" destOrd="0"/>
        <dgm:cxn modelId="24" srcId="2" destId="22" srcOrd="1" destOrd="0"/>
        <dgm:cxn modelId="33" srcId="3" destId="31" srcOrd="0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</dgm:ptLst>
      <dgm:cxnLst>
        <dgm:cxn modelId="2" srcId="0" destId="1" srcOrd="0" destOrd="0"/>
        <dgm:cxn modelId="13" srcId="1" destId="11" srcOrd="0" destOrd="0"/>
        <dgm:cxn modelId="14" srcId="1" destId="1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21"/>
        <dgm:pt modelId="211"/>
        <dgm:pt modelId="3"/>
        <dgm:pt modelId="31"/>
        <dgm:pt modelId="311"/>
      </dgm:ptLst>
      <dgm:cxnLst>
        <dgm:cxn modelId="4" srcId="0" destId="1" srcOrd="0" destOrd="0"/>
        <dgm:cxn modelId="5" srcId="1" destId="2" srcOrd="0" destOrd="0"/>
        <dgm:cxn modelId="6" srcId="1" destId="3" srcOrd="1" destOrd="0"/>
        <dgm:cxn modelId="23" srcId="2" destId="21" srcOrd="0" destOrd="0"/>
        <dgm:cxn modelId="24" srcId="21" destId="211" srcOrd="0" destOrd="0"/>
        <dgm:cxn modelId="33" srcId="3" destId="31" srcOrd="0" destOrd="0"/>
        <dgm:cxn modelId="34" srcId="31" destId="311" srcOrd="0" destOrd="0"/>
      </dgm:cxnLst>
      <dgm:bg/>
      <dgm:whole/>
    </dgm:dataModel>
  </dgm:clrData>
  <dgm:layoutNode name="Name0">
    <dgm:varLst>
      <dgm:chPref val="1"/>
      <dgm:dir/>
      <dgm:animOne val="branch"/>
      <dgm:animLvl val="lvl"/>
      <dgm:resizeHandles/>
    </dgm:varLst>
    <dgm:choose name="Name1">
      <dgm:if name="Name2" func="var" arg="dir" op="equ" val="norm">
        <dgm:alg type="lin">
          <dgm:param type="linDir" val="fromL"/>
          <dgm:param type="nodeVertAlign" val="t"/>
        </dgm:alg>
      </dgm:if>
      <dgm:else name="Name3">
        <dgm:alg type="lin">
          <dgm:param type="linDir" val="fromR"/>
          <dgm:param type="nodeVertAlign" val="t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vertOne" refType="w"/>
      <dgm:constr type="w" for="des" forName="horzOne" refType="w"/>
      <dgm:constr type="w" for="des" forName="txOne" refType="w"/>
      <dgm:constr type="w" for="des" forName="vertTwo" refType="w"/>
      <dgm:constr type="w" for="des" forName="horzTwo" refType="w"/>
      <dgm:constr type="w" for="des" forName="txTwo" refType="w"/>
      <dgm:constr type="w" for="des" forName="vertThree" refType="w"/>
      <dgm:constr type="w" for="des" forName="horzThree" refType="w"/>
      <dgm:constr type="w" for="des" forName="txThree" refType="w"/>
      <dgm:constr type="w" for="des" forName="vertFour" refType="w"/>
      <dgm:constr type="w" for="des" forName="horzFour" refType="w"/>
      <dgm:constr type="w" for="des" forName="txFour" refType="w"/>
      <dgm:constr type="h" for="des" ptType="node" op="equ"/>
      <dgm:constr type="h" for="des" forName="txOne" refType="h"/>
      <dgm:constr type="userH" for="des" ptType="node" refType="h" refFor="des" refForName="txOne"/>
      <dgm:constr type="primFontSz" for="des" forName="txOne" val="65"/>
      <dgm:constr type="primFontSz" for="des" forName="txTwo" val="65"/>
      <dgm:constr type="primFontSz" for="des" forName="txTwo" refType="primFontSz" refFor="des" refForName="txOne" op="lte"/>
      <dgm:constr type="primFontSz" for="des" forName="txThree" val="65"/>
      <dgm:constr type="primFontSz" for="des" forName="txThree" refType="primFontSz" refFor="des" refForName="txOne" op="lte"/>
      <dgm:constr type="primFontSz" for="des" forName="txThree" refType="primFontSz" refFor="des" refForName="txTwo" op="lte"/>
      <dgm:constr type="primFontSz" for="des" forName="txFour" val="65"/>
      <dgm:constr type="primFontSz" for="des" forName="txFour" refType="primFontSz" refFor="des" refForName="txOne" op="lte"/>
      <dgm:constr type="primFontSz" for="des" forName="txFour" refType="primFontSz" refFor="des" refForName="txTwo" op="lte"/>
      <dgm:constr type="primFontSz" for="des" forName="txFour" refType="primFontSz" refFor="des" refForName="txThree" op="lte"/>
      <dgm:constr type="w" for="des" forName="sibSpaceOne" refType="w" fact="0.168"/>
      <dgm:constr type="w" for="des" forName="sibSpaceTwo" refType="w" refFor="des" refForName="sibSpaceOne" op="equ" fact="0.5"/>
      <dgm:constr type="w" for="des" forName="sibSpaceThree" refType="w" refFor="des" refForName="sibSpaceTwo" op="equ" fact="0.5"/>
      <dgm:constr type="w" for="des" forName="sibSpaceFour" refType="w" refFor="des" refForName="sibSpaceThree" op="equ" fact="0.5"/>
      <dgm:constr type="h" for="des" forName="parTransOne" refType="w" fact="0.056"/>
      <dgm:constr type="h" for="des" forName="parTransTwo" refType="h" refFor="des" refForName="parTransOne" op="equ"/>
      <dgm:constr type="h" for="des" forName="parTransThree" refType="h" refFor="des" refForName="parTransTwo" op="equ"/>
      <dgm:constr type="h" for="des" forName="parTransFour" refType="h" refFor="des" refForName="parTransThree" op="equ"/>
    </dgm:constrLst>
    <dgm:ruleLst/>
    <dgm:forEach name="Name4" axis="ch" ptType="node">
      <dgm:layoutNode name="vertOne">
        <dgm:alg type="lin">
          <dgm:param type="linDir" val="fromT"/>
        </dgm:alg>
        <dgm:shape xmlns:r="http://schemas.openxmlformats.org/officeDocument/2006/relationships" r:blip="">
          <dgm:adjLst/>
        </dgm:shape>
        <dgm:presOf/>
        <dgm:constrLst>
          <dgm:constr type="w" for="ch" forName="txOne" refType="w" refFor="ch" refForName="horzOne" op="gte"/>
        </dgm:constrLst>
        <dgm:ruleLst/>
        <dgm:layoutNode name="txOne" styleLbl="node0">
          <dgm:varLst>
            <dgm:chPref val="3"/>
          </dgm:varLst>
          <dgm:alg type="tx"/>
          <dgm:shape xmlns:r="http://schemas.openxmlformats.org/officeDocument/2006/relationships" type="roundRect" r:blip="">
            <dgm:adjLst>
              <dgm:adj idx="1" val="0.1"/>
            </dgm:adjLst>
          </dgm:shape>
          <dgm:presOf axis="self"/>
          <dgm:constrLst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choose name="Name5">
          <dgm:if name="Name6" axis="des" ptType="node" func="cnt" op="gt" val="0">
            <dgm:layoutNode name="parTransOne">
              <dgm:alg type="sp"/>
              <dgm:shape xmlns:r="http://schemas.openxmlformats.org/officeDocument/2006/relationships" r:blip="">
                <dgm:adjLst/>
              </dgm:shape>
              <dgm:presOf/>
              <dgm:constrLst/>
              <dgm:ruleLst/>
            </dgm:layoutNode>
          </dgm:if>
          <dgm:else name="Name7"/>
        </dgm:choose>
        <dgm:layoutNode name="horzOne">
          <dgm:choose name="Name8">
            <dgm:if name="Name9" func="var" arg="dir" op="equ" val="norm">
              <dgm:alg type="lin">
                <dgm:param type="linDir" val="fromL"/>
                <dgm:param type="nodeVertAlign" val="t"/>
              </dgm:alg>
            </dgm:if>
            <dgm:else name="Name10">
              <dgm:alg type="lin">
                <dgm:param type="linDir" val="fromR"/>
                <dgm:param type="nodeVertAlign" val="t"/>
              </dgm:alg>
            </dgm:else>
          </dgm:choose>
          <dgm:shape xmlns:r="http://schemas.openxmlformats.org/officeDocument/2006/relationships" r:blip="">
            <dgm:adjLst/>
          </dgm:shape>
          <dgm:presOf/>
          <dgm:constrLst/>
          <dgm:ruleLst>
            <dgm:rule type="w" val="INF" fact="NaN" max="NaN"/>
          </dgm:ruleLst>
          <dgm:forEach name="Name11" axis="ch" ptType="node">
            <dgm:layoutNode name="vertTwo">
              <dgm:alg type="lin">
                <dgm:param type="linDir" val="fromT"/>
              </dgm:alg>
              <dgm:shape xmlns:r="http://schemas.openxmlformats.org/officeDocument/2006/relationships" r:blip="">
                <dgm:adjLst/>
              </dgm:shape>
              <dgm:presOf/>
              <dgm:constrLst>
                <dgm:constr type="w" for="ch" forName="txTwo" refType="w" refFor="ch" refForName="horzTwo" op="gte"/>
              </dgm:constrLst>
              <dgm:ruleLst/>
              <dgm:layoutNode name="txTwo">
                <dgm:varLst>
                  <dgm:chPref val="3"/>
                </dgm:varLst>
                <dgm:alg type="tx"/>
                <dgm:shape xmlns:r="http://schemas.openxmlformats.org/officeDocument/2006/relationships" type="roundRect" r:blip="">
                  <dgm:adjLst>
                    <dgm:adj idx="1" val="0.1"/>
                  </dgm:adjLst>
                </dgm:shape>
                <dgm:presOf axis="self"/>
                <dgm:constrLst>
                  <dgm:constr type="userH"/>
                  <dgm:constr type="h" refType="userH"/>
                  <dgm:constr type="tMarg" refType="primFontSz" fact="0.3"/>
                  <dgm:constr type="bMarg" refType="primFontSz" fact="0.3"/>
                  <dgm:constr type="lMarg" refType="primFontSz" fact="0.3"/>
                  <dgm:constr type="rMarg" refType="primFontSz" fact="0.3"/>
                </dgm:constrLst>
                <dgm:ruleLst>
                  <dgm:rule type="primFontSz" val="5" fact="NaN" max="NaN"/>
                </dgm:ruleLst>
              </dgm:layoutNode>
              <dgm:choose name="Name12">
                <dgm:if name="Name13" axis="des" ptType="node" func="cnt" op="gt" val="0">
                  <dgm:layoutNode name="parTransTwo">
                    <dgm:alg type="sp"/>
                    <dgm:shape xmlns:r="http://schemas.openxmlformats.org/officeDocument/2006/relationships" r:blip="">
                      <dgm:adjLst/>
                    </dgm:shape>
                    <dgm:presOf/>
                    <dgm:constrLst/>
                    <dgm:ruleLst/>
                  </dgm:layoutNode>
                </dgm:if>
                <dgm:else name="Name14"/>
              </dgm:choose>
              <dgm:layoutNode name="horzTwo">
                <dgm:choose name="Name15">
                  <dgm:if name="Name16" func="var" arg="dir" op="equ" val="norm">
                    <dgm:alg type="lin">
                      <dgm:param type="linDir" val="fromL"/>
                      <dgm:param type="nodeVertAlign" val="t"/>
                    </dgm:alg>
                  </dgm:if>
                  <dgm:else name="Name17">
                    <dgm:alg type="lin">
                      <dgm:param type="linDir" val="fromR"/>
                      <dgm:param type="nodeVertAlign" val="t"/>
                    </dgm:alg>
                  </dgm:else>
                </dgm:choose>
                <dgm:shape xmlns:r="http://schemas.openxmlformats.org/officeDocument/2006/relationships" r:blip="">
                  <dgm:adjLst/>
                </dgm:shape>
                <dgm:presOf/>
                <dgm:constrLst/>
                <dgm:ruleLst>
                  <dgm:rule type="w" val="INF" fact="NaN" max="NaN"/>
                </dgm:ruleLst>
                <dgm:forEach name="Name18" axis="ch" ptType="node">
                  <dgm:layoutNode name="vertThree">
                    <dgm:alg type="lin">
                      <dgm:param type="linDir" val="fromT"/>
                    </dgm:alg>
                    <dgm:shape xmlns:r="http://schemas.openxmlformats.org/officeDocument/2006/relationships" r:blip="">
                      <dgm:adjLst/>
                    </dgm:shape>
                    <dgm:presOf/>
                    <dgm:constrLst>
                      <dgm:constr type="w" for="ch" forName="txThree" refType="w" refFor="ch" refForName="horzThree" op="gte"/>
                    </dgm:constrLst>
                    <dgm:ruleLst/>
                    <dgm:layoutNode name="txThree">
                      <dgm:varLst>
                        <dgm:chPref val="3"/>
                      </dgm:varLst>
                      <dgm:alg type="tx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self"/>
                      <dgm:constrLst>
                        <dgm:constr type="userH"/>
                        <dgm:constr type="h" refType="userH"/>
                        <dgm:constr type="tMarg" refType="primFontSz" fact="0.3"/>
                        <dgm:constr type="bMarg" refType="primFontSz" fact="0.3"/>
                        <dgm:constr type="lMarg" refType="primFontSz" fact="0.3"/>
                        <dgm:constr type="r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choose name="Name19">
                      <dgm:if name="Name20" axis="des" ptType="node" func="cnt" op="gt" val="0">
                        <dgm:layoutNode name="parTransThree">
                          <dgm:alg type="sp"/>
                          <dgm:shape xmlns:r="http://schemas.openxmlformats.org/officeDocument/2006/relationships" r:blip="">
                            <dgm:adjLst/>
                          </dgm:shape>
                          <dgm:presOf/>
                          <dgm:constrLst/>
                          <dgm:ruleLst/>
                        </dgm:layoutNode>
                      </dgm:if>
                      <dgm:else name="Name21"/>
                    </dgm:choose>
                    <dgm:layoutNode name="horzThree">
                      <dgm:choose name="Name22">
                        <dgm:if name="Name23" func="var" arg="dir" op="equ" val="norm">
                          <dgm:alg type="lin">
                            <dgm:param type="linDir" val="fromL"/>
                            <dgm:param type="nodeVertAlign" val="t"/>
                          </dgm:alg>
                        </dgm:if>
                        <dgm:else name="Name24">
                          <dgm:alg type="lin">
                            <dgm:param type="linDir" val="fromR"/>
                            <dgm:param type="nodeVertAlign" val="t"/>
                          </dgm:alg>
                        </dgm:else>
                      </dgm:choose>
                      <dgm:shape xmlns:r="http://schemas.openxmlformats.org/officeDocument/2006/relationships" r:blip="">
                        <dgm:adjLst/>
                      </dgm:shape>
                      <dgm:presOf/>
                      <dgm:constrLst/>
                      <dgm:ruleLst>
                        <dgm:rule type="w" val="INF" fact="NaN" max="NaN"/>
                      </dgm:ruleLst>
                      <dgm:forEach name="repeat" axis="ch" ptType="node">
                        <dgm:layoutNode name="vertFour">
                          <dgm:varLst>
                            <dgm:chPref val="3"/>
                          </dgm:varLst>
                          <dgm:alg type="lin">
                            <dgm:param type="linDir" val="fromT"/>
                          </dgm:alg>
                          <dgm:shape xmlns:r="http://schemas.openxmlformats.org/officeDocument/2006/relationships" r:blip="">
                            <dgm:adjLst/>
                          </dgm:shape>
                          <dgm:presOf/>
                          <dgm:constrLst>
                            <dgm:constr type="w" for="ch" forName="txFour" refType="w" refFor="ch" refForName="horzFour" op="gte"/>
                          </dgm:constrLst>
                          <dgm:ruleLst/>
                          <dgm:layoutNode name="txFour">
                            <dgm:varLst>
                              <dgm:chPref val="3"/>
                            </dgm:varLst>
                            <dgm:alg type="tx"/>
                            <dgm:shape xmlns:r="http://schemas.openxmlformats.org/officeDocument/2006/relationships" type="roundRect" r:blip="">
                              <dgm:adjLst>
                                <dgm:adj idx="1" val="0.1"/>
                              </dgm:adjLst>
                            </dgm:shape>
                            <dgm:presOf axis="self"/>
                            <dgm:constrLst>
                              <dgm:constr type="userH"/>
                              <dgm:constr type="h" refType="userH"/>
                              <dgm:constr type="tMarg" refType="primFontSz" fact="0.3"/>
                              <dgm:constr type="bMarg" refType="primFontSz" fact="0.3"/>
                              <dgm:constr type="lMarg" refType="primFontSz" fact="0.3"/>
                              <dgm:constr type="rMarg" refType="primFontSz" fact="0.3"/>
                            </dgm:constrLst>
                            <dgm:ruleLst>
                              <dgm:rule type="primFontSz" val="5" fact="NaN" max="NaN"/>
                            </dgm:ruleLst>
                          </dgm:layoutNode>
                          <dgm:choose name="Name25">
                            <dgm:if name="Name26" axis="des" ptType="node" func="cnt" op="gt" val="0">
                              <dgm:layoutNode name="parTransFour">
                                <dgm:alg type="sp"/>
                                <dgm:shape xmlns:r="http://schemas.openxmlformats.org/officeDocument/2006/relationships" r:blip="">
                                  <dgm:adjLst/>
                                </dgm:shape>
                                <dgm:presOf/>
                                <dgm:constrLst/>
                                <dgm:ruleLst/>
                              </dgm:layoutNode>
                            </dgm:if>
                            <dgm:else name="Name27"/>
                          </dgm:choose>
                          <dgm:layoutNode name="horzFour">
                            <dgm:choose name="Name28">
                              <dgm:if name="Name29" func="var" arg="dir" op="equ" val="norm">
                                <dgm:alg type="lin">
                                  <dgm:param type="linDir" val="fromL"/>
                                  <dgm:param type="nodeVertAlign" val="t"/>
                                </dgm:alg>
                              </dgm:if>
                              <dgm:else name="Name30">
                                <dgm:alg type="lin">
                                  <dgm:param type="linDir" val="fromR"/>
                                  <dgm:param type="nodeVertAlign" val="t"/>
                                </dgm:alg>
                              </dgm:else>
                            </dgm:choose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  <dgm:constrLst/>
                            <dgm:ruleLst>
                              <dgm:rule type="w" val="INF" fact="NaN" max="NaN"/>
                            </dgm:ruleLst>
                            <dgm:forEach name="Name31" ref="repeat"/>
                          </dgm:layoutNode>
                        </dgm:layoutNode>
                        <dgm:choose name="Name32">
                          <dgm:if name="Name33" axis="self" ptType="node" func="revPos" op="gte" val="2">
                            <dgm:forEach name="Name34" axis="followSib" ptType="sibTrans" cnt="1">
                              <dgm:layoutNode name="sibSpaceFour">
                                <dgm:alg type="sp"/>
                                <dgm:shape xmlns:r="http://schemas.openxmlformats.org/officeDocument/2006/relationships" r:blip="">
                                  <dgm:adjLst/>
                                </dgm:shape>
                                <dgm:presOf/>
                                <dgm:constrLst/>
                                <dgm:ruleLst/>
                              </dgm:layoutNode>
                            </dgm:forEach>
                          </dgm:if>
                          <dgm:else name="Name35"/>
                        </dgm:choose>
                      </dgm:forEach>
                    </dgm:layoutNode>
                  </dgm:layoutNode>
                  <dgm:choose name="Name36">
                    <dgm:if name="Name37" axis="self" ptType="node" func="revPos" op="gte" val="2">
                      <dgm:forEach name="Name38" axis="followSib" ptType="sibTrans" cnt="1">
                        <dgm:layoutNode name="sibSpaceThree">
                          <dgm:alg type="sp"/>
                          <dgm:shape xmlns:r="http://schemas.openxmlformats.org/officeDocument/2006/relationships" r:blip="">
                            <dgm:adjLst/>
                          </dgm:shape>
                          <dgm:presOf/>
                          <dgm:constrLst/>
                          <dgm:ruleLst/>
                        </dgm:layoutNode>
                      </dgm:forEach>
                    </dgm:if>
                    <dgm:else name="Name39"/>
                  </dgm:choose>
                </dgm:forEach>
              </dgm:layoutNode>
            </dgm:layoutNode>
            <dgm:choose name="Name40">
              <dgm:if name="Name41" axis="self" ptType="node" func="revPos" op="gte" val="2">
                <dgm:forEach name="Name42" axis="followSib" ptType="sibTrans" cnt="1">
                  <dgm:layoutNode name="sibSpaceTwo">
                    <dgm:alg type="sp"/>
                    <dgm:shape xmlns:r="http://schemas.openxmlformats.org/officeDocument/2006/relationships" r:blip="">
                      <dgm:adjLst/>
                    </dgm:shape>
                    <dgm:presOf/>
                    <dgm:constrLst/>
                    <dgm:ruleLst/>
                  </dgm:layoutNode>
                </dgm:forEach>
              </dgm:if>
              <dgm:else name="Name43"/>
            </dgm:choose>
          </dgm:forEach>
        </dgm:layoutNode>
      </dgm:layoutNode>
      <dgm:choose name="Name44">
        <dgm:if name="Name45" axis="self" ptType="node" func="revPos" op="gte" val="2">
          <dgm:forEach name="Name46" axis="followSib" ptType="sibTrans" cnt="1">
            <dgm:layoutNode name="sibSpaceOne">
              <dgm:alg type="sp"/>
              <dgm:shape xmlns:r="http://schemas.openxmlformats.org/officeDocument/2006/relationships" r:blip="">
                <dgm:adjLst/>
              </dgm:shape>
              <dgm:presOf/>
              <dgm:constrLst/>
              <dgm:ruleLst/>
            </dgm:layoutNode>
          </dgm:forEach>
        </dgm:if>
        <dgm:else name="Name47"/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3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 dirty="0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B7A126F7-C520-466E-8A08-C83A624AAD89}" type="datetimeFigureOut">
              <a:rPr lang="en-GB" smtClean="0"/>
              <a:pPr/>
              <a:t>02/02/2022</a:t>
            </a:fld>
            <a:endParaRPr lang="en-GB" dirty="0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 dirty="0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D3BD075C-D0CD-4F41-93C9-0B6DF6D55B16}" type="slidenum">
              <a:rPr lang="en-GB" smtClean="0"/>
              <a:pPr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220084487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bg>
      <p:bgPr>
        <a:blipFill dpi="0" rotWithShape="1">
          <a:blip r:embed="rId2" cstate="print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3568" y="1988840"/>
            <a:ext cx="77724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69368" y="3744615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395536" y="6525344"/>
            <a:ext cx="971128" cy="218522"/>
          </a:xfrm>
        </p:spPr>
        <p:txBody>
          <a:bodyPr/>
          <a:lstStyle/>
          <a:p>
            <a:fld id="{74B2F781-B445-4BD2-8B2A-689947A0B480}" type="datetime1">
              <a:rPr lang="en-GB" smtClean="0"/>
              <a:pPr/>
              <a:t>02/02/2022</a:t>
            </a:fld>
            <a:endParaRPr lang="en-GB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39952" y="6381328"/>
            <a:ext cx="2895600" cy="365125"/>
          </a:xfrm>
          <a:prstGeom prst="rect">
            <a:avLst/>
          </a:prstGeom>
        </p:spPr>
        <p:txBody>
          <a:bodyPr/>
          <a:lstStyle/>
          <a:p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3F65BB1-9206-4D7F-97F9-47DCC7DC6334}" type="slidenum">
              <a:rPr lang="en-GB" smtClean="0"/>
              <a:pPr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838188386"/>
      </p:ext>
    </p:extLst>
  </p:cSld>
  <p:clrMapOvr>
    <a:masterClrMapping/>
  </p:clrMapOvr>
  <p:transition>
    <p:dissolve/>
  </p:transition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600201"/>
            <a:ext cx="8229600" cy="3917032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8E32E50-136A-4496-B4FF-7C83C21E682A}" type="datetime1">
              <a:rPr lang="en-GB" smtClean="0"/>
              <a:pPr/>
              <a:t>02/02/2022</a:t>
            </a:fld>
            <a:endParaRPr lang="en-GB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3131840" y="6461780"/>
            <a:ext cx="2895600" cy="365125"/>
          </a:xfrm>
          <a:prstGeom prst="rect">
            <a:avLst/>
          </a:prstGeom>
        </p:spPr>
        <p:txBody>
          <a:bodyPr/>
          <a:lstStyle/>
          <a:p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3F65BB1-9206-4D7F-97F9-47DCC7DC6334}" type="slidenum">
              <a:rPr lang="en-GB" smtClean="0"/>
              <a:pPr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612720440"/>
      </p:ext>
    </p:extLst>
  </p:cSld>
  <p:clrMapOvr>
    <a:masterClrMapping/>
  </p:clrMapOvr>
  <p:hf hdr="0" ftr="0" dt="0"/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3568" y="3993083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3568" y="2492896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6D76745-32FB-4C91-A25B-63A85D072CAB}" type="datetime1">
              <a:rPr lang="en-GB" smtClean="0"/>
              <a:pPr/>
              <a:t>02/02/2022</a:t>
            </a:fld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3F65BB1-9206-4D7F-97F9-47DCC7DC6334}" type="slidenum">
              <a:rPr lang="en-GB" smtClean="0"/>
              <a:pPr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520448319"/>
      </p:ext>
    </p:extLst>
  </p:cSld>
  <p:clrMapOvr>
    <a:masterClrMapping/>
  </p:clrMapOvr>
  <p:transition>
    <p:dissolve/>
  </p:transition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1"/>
            <a:ext cx="40386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1"/>
            <a:ext cx="40386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8E32E50-136A-4496-B4FF-7C83C21E682A}" type="datetime1">
              <a:rPr lang="en-GB" smtClean="0"/>
              <a:pPr/>
              <a:t>02/02/2022</a:t>
            </a:fld>
            <a:endParaRPr lang="en-GB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3F65BB1-9206-4D7F-97F9-47DCC7DC6334}" type="slidenum">
              <a:rPr lang="en-GB" smtClean="0"/>
              <a:pPr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438738303"/>
      </p:ext>
    </p:extLst>
  </p:cSld>
  <p:clrMapOvr>
    <a:masterClrMapping/>
  </p:clrMapOvr>
  <p:hf hdr="0" ftr="0" dt="0"/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8E32E50-136A-4496-B4FF-7C83C21E682A}" type="datetime1">
              <a:rPr lang="en-GB" smtClean="0"/>
              <a:pPr/>
              <a:t>02/02/2022</a:t>
            </a:fld>
            <a:endParaRPr lang="en-GB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3F65BB1-9206-4D7F-97F9-47DCC7DC6334}" type="slidenum">
              <a:rPr lang="en-GB" smtClean="0"/>
              <a:pPr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736666351"/>
      </p:ext>
    </p:extLst>
  </p:cSld>
  <p:clrMapOvr>
    <a:masterClrMapping/>
  </p:clrMapOvr>
  <p:hf hdr="0" ftr="0" dt="0"/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4F9F918-2B10-433F-BEA4-607AFF3DC02D}" type="datetime1">
              <a:rPr lang="en-GB" smtClean="0"/>
              <a:pPr/>
              <a:t>02/02/2022</a:t>
            </a:fld>
            <a:endParaRPr lang="en-GB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3F65BB1-9206-4D7F-97F9-47DCC7DC6334}" type="slidenum">
              <a:rPr lang="en-GB" smtClean="0"/>
              <a:pPr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873177553"/>
      </p:ext>
    </p:extLst>
  </p:cSld>
  <p:clrMapOvr>
    <a:masterClrMapping/>
  </p:clrMapOvr>
  <p:transition>
    <p:dissolve/>
  </p:transition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F0F9558-83A0-44D4-8BB7-8012104B0C4B}" type="datetime1">
              <a:rPr lang="en-GB" smtClean="0"/>
              <a:pPr/>
              <a:t>02/02/2022</a:t>
            </a:fld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3F65BB1-9206-4D7F-97F9-47DCC7DC6334}" type="slidenum">
              <a:rPr lang="en-GB" smtClean="0"/>
              <a:pPr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165703733"/>
      </p:ext>
    </p:extLst>
  </p:cSld>
  <p:clrMapOvr>
    <a:masterClrMapping/>
  </p:clrMapOvr>
  <p:transition>
    <p:dissolve/>
  </p:transition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17217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029891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F848E86-E565-4C1A-8FF6-FFBF881AFDA2}" type="datetime1">
              <a:rPr lang="en-GB" smtClean="0"/>
              <a:pPr/>
              <a:t>02/02/2022</a:t>
            </a:fld>
            <a:endParaRPr lang="en-GB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3F65BB1-9206-4D7F-97F9-47DCC7DC6334}" type="slidenum">
              <a:rPr lang="en-GB" smtClean="0"/>
              <a:pPr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091874486"/>
      </p:ext>
    </p:extLst>
  </p:cSld>
  <p:clrMapOvr>
    <a:masterClrMapping/>
  </p:clrMapOvr>
  <p:transition>
    <p:dissolve/>
  </p:transition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50912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3824337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 dirty="0"/>
              <a:t>Click icon to add picture</a:t>
            </a:r>
            <a:endParaRPr lang="en-GB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157192"/>
            <a:ext cx="5486400" cy="432048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518400C-1BBB-4F63-8D87-0E7EEA0138C9}" type="datetime1">
              <a:rPr lang="en-GB" smtClean="0"/>
              <a:pPr/>
              <a:t>02/02/2022</a:t>
            </a:fld>
            <a:endParaRPr lang="en-GB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3F65BB1-9206-4D7F-97F9-47DCC7DC6334}" type="slidenum">
              <a:rPr lang="en-GB" smtClean="0"/>
              <a:pPr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92637008"/>
      </p:ext>
    </p:extLst>
  </p:cSld>
  <p:clrMapOvr>
    <a:masterClrMapping/>
  </p:clrMapOvr>
  <p:transition>
    <p:dissolve/>
  </p:transition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CE307F9-FE9E-4ABC-95D4-B51194F73759}" type="datetime1">
              <a:rPr lang="en-GB" smtClean="0"/>
              <a:pPr/>
              <a:t>02/02/2022</a:t>
            </a:fld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3F65BB1-9206-4D7F-97F9-47DCC7DC6334}" type="slidenum">
              <a:rPr lang="en-GB" smtClean="0"/>
              <a:pPr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249975525"/>
      </p:ext>
    </p:extLst>
  </p:cSld>
  <p:clrMapOvr>
    <a:masterClrMapping/>
  </p:clrMapOvr>
  <p:transition>
    <p:dissolve/>
  </p:transition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9"/>
            <a:ext cx="2057400" cy="5242594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9"/>
            <a:ext cx="6019800" cy="5242594"/>
          </a:xfrm>
        </p:spPr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E25F774-4146-4C45-B3A5-262743FB5673}" type="datetime1">
              <a:rPr lang="en-GB" smtClean="0"/>
              <a:pPr/>
              <a:t>02/02/2022</a:t>
            </a:fld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3F65BB1-9206-4D7F-97F9-47DCC7DC6334}" type="slidenum">
              <a:rPr lang="en-GB" smtClean="0"/>
              <a:pPr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153369918"/>
      </p:ext>
    </p:extLst>
  </p:cSld>
  <p:clrMapOvr>
    <a:masterClrMapping/>
  </p:clrMapOvr>
  <p:transition>
    <p:dissolve/>
  </p:transition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4_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>
            <a:lvl5pPr>
              <a:defRPr/>
            </a:lvl5pPr>
            <a:lvl6pPr>
              <a:defRPr/>
            </a:lvl6pPr>
            <a:lvl7pPr>
              <a:defRPr/>
            </a:lvl7pPr>
            <a:lvl8pPr>
              <a:defRPr/>
            </a:lvl8pPr>
            <a:lvl9pPr>
              <a:buFont typeface="Arial" pitchFamily="34" charset="0"/>
              <a:buChar char="•"/>
              <a:defRPr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05D5B1F-946A-4F5A-8AC8-B2FA636A70F2}" type="datetime1">
              <a:rPr lang="en-GB" smtClean="0"/>
              <a:pPr/>
              <a:t>02/02/2022</a:t>
            </a:fld>
            <a:endParaRPr lang="en-GB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659165" y="6356350"/>
            <a:ext cx="2847975" cy="365125"/>
          </a:xfrm>
          <a:prstGeom prst="rect">
            <a:avLst/>
          </a:prstGeom>
        </p:spPr>
        <p:txBody>
          <a:bodyPr/>
          <a:lstStyle/>
          <a:p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8582025" y="0"/>
            <a:ext cx="561975" cy="365125"/>
          </a:xfrm>
        </p:spPr>
        <p:txBody>
          <a:bodyPr/>
          <a:lstStyle>
            <a:lvl1pPr algn="r">
              <a:defRPr b="1">
                <a:solidFill>
                  <a:schemeClr val="tx2"/>
                </a:solidFill>
                <a:latin typeface="+mj-lt"/>
              </a:defRPr>
            </a:lvl1pPr>
          </a:lstStyle>
          <a:p>
            <a:fld id="{C3F65BB1-9206-4D7F-97F9-47DCC7DC6334}" type="slidenum">
              <a:rPr lang="en-GB" smtClean="0"/>
              <a:pPr/>
              <a:t>‹#›</a:t>
            </a:fld>
            <a:endParaRPr lang="en-GB" dirty="0"/>
          </a:p>
        </p:txBody>
      </p:sp>
      <p:sp>
        <p:nvSpPr>
          <p:cNvPr id="7" name="Title 2"/>
          <p:cNvSpPr txBox="1">
            <a:spLocks/>
          </p:cNvSpPr>
          <p:nvPr userDrawn="1"/>
        </p:nvSpPr>
        <p:spPr>
          <a:xfrm>
            <a:off x="467544" y="152400"/>
            <a:ext cx="8229600" cy="1600200"/>
          </a:xfrm>
          <a:prstGeom prst="rect">
            <a:avLst/>
          </a:prstGeom>
        </p:spPr>
        <p:txBody>
          <a:bodyPr/>
          <a:lstStyle>
            <a:lvl1pPr algn="ctr" defTabSz="914400" rtl="0" eaLnBrk="1" latinLnBrk="0" hangingPunct="1">
              <a:lnSpc>
                <a:spcPts val="5800"/>
              </a:lnSpc>
              <a:spcBef>
                <a:spcPct val="0"/>
              </a:spcBef>
              <a:buNone/>
              <a:defRPr sz="4000" b="1" kern="1200">
                <a:solidFill>
                  <a:schemeClr val="tx2"/>
                </a:solidFill>
                <a:effectLst>
                  <a:outerShdw blurRad="63500" dist="38100" dir="5400000" algn="t" rotWithShape="0">
                    <a:prstClr val="black">
                      <a:alpha val="25000"/>
                    </a:prstClr>
                  </a:outerShdw>
                </a:effectLst>
                <a:latin typeface="+mn-lt"/>
                <a:ea typeface="+mj-ea"/>
                <a:cs typeface="+mj-cs"/>
              </a:defRPr>
            </a:lvl1pPr>
          </a:lstStyle>
          <a:p>
            <a:endParaRPr lang="en-GB" sz="3600" dirty="0"/>
          </a:p>
        </p:txBody>
      </p:sp>
    </p:spTree>
    <p:extLst>
      <p:ext uri="{BB962C8B-B14F-4D97-AF65-F5344CB8AC3E}">
        <p14:creationId xmlns:p14="http://schemas.microsoft.com/office/powerpoint/2010/main" val="1817955075"/>
      </p:ext>
    </p:extLst>
  </p:cSld>
  <p:clrMapOvr>
    <a:masterClrMapping/>
  </p:clrMapOvr>
  <p:transition>
    <p:dissolve/>
  </p:transition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image" Target="../media/image2.emf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image" Target="../media/image1.jpeg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14" cstate="print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1"/>
            <a:ext cx="8229600" cy="3917032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251520" y="6525344"/>
            <a:ext cx="971128" cy="218522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05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D8E32E50-136A-4496-B4FF-7C83C21E682A}" type="datetime1">
              <a:rPr lang="en-GB" smtClean="0"/>
              <a:pPr/>
              <a:t>02/02/2022</a:t>
            </a:fld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7956376" y="6380972"/>
            <a:ext cx="730424" cy="340503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C3F65BB1-9206-4D7F-97F9-47DCC7DC6334}" type="slidenum">
              <a:rPr lang="en-GB" smtClean="0"/>
              <a:pPr/>
              <a:t>‹#›</a:t>
            </a:fld>
            <a:endParaRPr lang="en-GB" dirty="0"/>
          </a:p>
        </p:txBody>
      </p:sp>
      <p:pic>
        <p:nvPicPr>
          <p:cNvPr id="7" name="Picture 6">
            <a:extLst>
              <a:ext uri="{FF2B5EF4-FFF2-40B4-BE49-F238E27FC236}">
                <a16:creationId xmlns:a16="http://schemas.microsoft.com/office/drawing/2014/main" id="{87736A3C-719A-48E3-9AF6-F6A04F7FDA46}"/>
              </a:ext>
            </a:extLst>
          </p:cNvPr>
          <p:cNvPicPr/>
          <p:nvPr userDrawn="1"/>
        </p:nvPicPr>
        <p:blipFill>
          <a:blip r:embed="rId1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388496" y="5913368"/>
            <a:ext cx="648000" cy="828000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</p:pic>
    </p:spTree>
    <p:extLst>
      <p:ext uri="{BB962C8B-B14F-4D97-AF65-F5344CB8AC3E}">
        <p14:creationId xmlns:p14="http://schemas.microsoft.com/office/powerpoint/2010/main" val="199002569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6" r:id="rId1"/>
    <p:sldLayoutId id="2147483677" r:id="rId2"/>
    <p:sldLayoutId id="2147483678" r:id="rId3"/>
    <p:sldLayoutId id="2147483679" r:id="rId4"/>
    <p:sldLayoutId id="2147483680" r:id="rId5"/>
    <p:sldLayoutId id="2147483681" r:id="rId6"/>
    <p:sldLayoutId id="2147483682" r:id="rId7"/>
    <p:sldLayoutId id="2147483683" r:id="rId8"/>
    <p:sldLayoutId id="2147483684" r:id="rId9"/>
    <p:sldLayoutId id="2147483685" r:id="rId10"/>
    <p:sldLayoutId id="2147483686" r:id="rId11"/>
    <p:sldLayoutId id="2147483674" r:id="rId12"/>
  </p:sldLayoutIdLst>
  <p:transition>
    <p:dissolve/>
  </p:transition>
  <p:hf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2.xml"/><Relationship Id="rId2" Type="http://schemas.openxmlformats.org/officeDocument/2006/relationships/diagramData" Target="../diagrams/data2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2.xml"/><Relationship Id="rId5" Type="http://schemas.openxmlformats.org/officeDocument/2006/relationships/diagramColors" Target="../diagrams/colors2.xml"/><Relationship Id="rId4" Type="http://schemas.openxmlformats.org/officeDocument/2006/relationships/diagramQuickStyle" Target="../diagrams/quickStyle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3.xml"/><Relationship Id="rId2" Type="http://schemas.openxmlformats.org/officeDocument/2006/relationships/diagramData" Target="../diagrams/data3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3.xml"/><Relationship Id="rId5" Type="http://schemas.openxmlformats.org/officeDocument/2006/relationships/diagramColors" Target="../diagrams/colors3.xml"/><Relationship Id="rId4" Type="http://schemas.openxmlformats.org/officeDocument/2006/relationships/diagramQuickStyle" Target="../diagrams/quickStyle3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078B4C8-7F3F-44BA-899E-372F95B18DA1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520889" y="1052736"/>
            <a:ext cx="8640960" cy="1656184"/>
          </a:xfrm>
        </p:spPr>
        <p:txBody>
          <a:bodyPr>
            <a:noAutofit/>
          </a:bodyPr>
          <a:lstStyle/>
          <a:p>
            <a:br>
              <a:rPr lang="en-GB" sz="4800" b="1" dirty="0">
                <a:solidFill>
                  <a:srgbClr val="FFFF00"/>
                </a:solidFill>
              </a:rPr>
            </a:br>
            <a:br>
              <a:rPr lang="en-GB" sz="4800" b="1" dirty="0">
                <a:solidFill>
                  <a:srgbClr val="FFFF00"/>
                </a:solidFill>
              </a:rPr>
            </a:br>
            <a:br>
              <a:rPr lang="en-GB" sz="4800" b="1" dirty="0">
                <a:solidFill>
                  <a:srgbClr val="FFFF00"/>
                </a:solidFill>
              </a:rPr>
            </a:br>
            <a:r>
              <a:rPr lang="en-GB" sz="4800" b="1" dirty="0">
                <a:solidFill>
                  <a:srgbClr val="FFFF00"/>
                </a:solidFill>
              </a:rPr>
              <a:t>MBA</a:t>
            </a:r>
            <a:br>
              <a:rPr lang="en-GB" sz="4800" b="1" dirty="0">
                <a:solidFill>
                  <a:srgbClr val="FFFF00"/>
                </a:solidFill>
              </a:rPr>
            </a:br>
            <a:r>
              <a:rPr lang="en-GB" sz="3600" dirty="0">
                <a:solidFill>
                  <a:srgbClr val="FFFF00"/>
                </a:solidFill>
              </a:rPr>
              <a:t>Banking financial</a:t>
            </a:r>
            <a:br>
              <a:rPr lang="en-GB" sz="3600" dirty="0">
                <a:solidFill>
                  <a:srgbClr val="FFFF00"/>
                </a:solidFill>
              </a:rPr>
            </a:br>
            <a:r>
              <a:rPr lang="en-GB" sz="3600" dirty="0">
                <a:solidFill>
                  <a:srgbClr val="FFFF00"/>
                </a:solidFill>
              </a:rPr>
              <a:t>management and financial markets</a:t>
            </a:r>
            <a:br>
              <a:rPr lang="en-GB" sz="3600" dirty="0">
                <a:solidFill>
                  <a:srgbClr val="FFFF00"/>
                </a:solidFill>
              </a:rPr>
            </a:br>
            <a:r>
              <a:rPr lang="en-GB" sz="3600" dirty="0">
                <a:solidFill>
                  <a:srgbClr val="FFFF00"/>
                </a:solidFill>
              </a:rPr>
              <a:t>(LCMB 7012) 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5B3BC343-BF3D-4C48-B82E-631671BD3BB6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971600" y="4725144"/>
            <a:ext cx="7200800" cy="1752600"/>
          </a:xfrm>
        </p:spPr>
        <p:txBody>
          <a:bodyPr/>
          <a:lstStyle/>
          <a:p>
            <a:r>
              <a:rPr lang="en-GB" dirty="0">
                <a:solidFill>
                  <a:schemeClr val="bg1"/>
                </a:solidFill>
              </a:rPr>
              <a:t>Lecture 2: Banks’ financial statements</a:t>
            </a:r>
          </a:p>
        </p:txBody>
      </p:sp>
    </p:spTree>
    <p:extLst>
      <p:ext uri="{BB962C8B-B14F-4D97-AF65-F5344CB8AC3E}">
        <p14:creationId xmlns:p14="http://schemas.microsoft.com/office/powerpoint/2010/main" val="68012383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:blinds dir="vert"/>
      </p:transition>
    </mc:Choice>
    <mc:Fallback xmlns="">
      <p:transition spd="slow">
        <p:blinds dir="vert"/>
      </p:transition>
    </mc:Fallback>
  </mc:AlternateContent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125" name="Rectangle 5">
            <a:extLst>
              <a:ext uri="{FF2B5EF4-FFF2-40B4-BE49-F238E27FC236}">
                <a16:creationId xmlns:a16="http://schemas.microsoft.com/office/drawing/2014/main" id="{EDC4BA8D-368E-4015-A7FB-65404BD87E56}"/>
              </a:ext>
            </a:extLst>
          </p:cNvPr>
          <p:cNvSpPr>
            <a:spLocks noChangeArrowheads="1"/>
          </p:cNvSpPr>
          <p:nvPr/>
        </p:nvSpPr>
        <p:spPr bwMode="auto">
          <a:xfrm>
            <a:off x="696913" y="1916832"/>
            <a:ext cx="7772400" cy="464589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marL="342900" indent="-342900">
              <a:spcBef>
                <a:spcPts val="1000"/>
              </a:spcBef>
              <a:buClr>
                <a:schemeClr val="accent1"/>
              </a:buClr>
              <a:buSzPct val="80000"/>
              <a:buFont typeface="Wingdings 3" panose="05040102010807070707" pitchFamily="18" charset="2"/>
              <a:buChar char=""/>
              <a:defRPr>
                <a:solidFill>
                  <a:srgbClr val="404040"/>
                </a:solidFill>
                <a:latin typeface="Century Gothic" panose="020B0502020202020204" pitchFamily="34" charset="0"/>
              </a:defRPr>
            </a:lvl1pPr>
            <a:lvl2pPr marL="742950" indent="-285750">
              <a:spcBef>
                <a:spcPts val="1000"/>
              </a:spcBef>
              <a:buClr>
                <a:schemeClr val="accent1"/>
              </a:buClr>
              <a:buSzPct val="80000"/>
              <a:buFont typeface="Wingdings 3" panose="05040102010807070707" pitchFamily="18" charset="2"/>
              <a:buChar char=""/>
              <a:defRPr sz="1600">
                <a:solidFill>
                  <a:srgbClr val="404040"/>
                </a:solidFill>
                <a:latin typeface="Century Gothic" panose="020B0502020202020204" pitchFamily="34" charset="0"/>
              </a:defRPr>
            </a:lvl2pPr>
            <a:lvl3pPr marL="1143000" indent="-228600">
              <a:spcBef>
                <a:spcPts val="1000"/>
              </a:spcBef>
              <a:buClr>
                <a:schemeClr val="accent1"/>
              </a:buClr>
              <a:buSzPct val="80000"/>
              <a:buFont typeface="Wingdings 3" panose="05040102010807070707" pitchFamily="18" charset="2"/>
              <a:buChar char=""/>
              <a:defRPr sz="1400">
                <a:solidFill>
                  <a:srgbClr val="404040"/>
                </a:solidFill>
                <a:latin typeface="Century Gothic" panose="020B0502020202020204" pitchFamily="34" charset="0"/>
              </a:defRPr>
            </a:lvl3pPr>
            <a:lvl4pPr marL="1600200" indent="-228600">
              <a:spcBef>
                <a:spcPts val="1000"/>
              </a:spcBef>
              <a:buClr>
                <a:schemeClr val="accent1"/>
              </a:buClr>
              <a:buSzPct val="80000"/>
              <a:buFont typeface="Wingdings 3" panose="05040102010807070707" pitchFamily="18" charset="2"/>
              <a:buChar char=""/>
              <a:defRPr sz="1200">
                <a:solidFill>
                  <a:srgbClr val="404040"/>
                </a:solidFill>
                <a:latin typeface="Century Gothic" panose="020B0502020202020204" pitchFamily="34" charset="0"/>
              </a:defRPr>
            </a:lvl4pPr>
            <a:lvl5pPr marL="2057400" indent="-228600">
              <a:spcBef>
                <a:spcPts val="1000"/>
              </a:spcBef>
              <a:buClr>
                <a:schemeClr val="accent1"/>
              </a:buClr>
              <a:buSzPct val="80000"/>
              <a:buFont typeface="Wingdings 3" panose="05040102010807070707" pitchFamily="18" charset="2"/>
              <a:buChar char=""/>
              <a:defRPr sz="1200">
                <a:solidFill>
                  <a:srgbClr val="404040"/>
                </a:solidFill>
                <a:latin typeface="Century Gothic" panose="020B0502020202020204" pitchFamily="34" charset="0"/>
              </a:defRPr>
            </a:lvl5pPr>
            <a:lvl6pPr marL="2514600" indent="-228600" defTabSz="457200" eaLnBrk="0" fontAlgn="base" hangingPunct="0">
              <a:spcBef>
                <a:spcPts val="1000"/>
              </a:spcBef>
              <a:spcAft>
                <a:spcPct val="0"/>
              </a:spcAft>
              <a:buClr>
                <a:schemeClr val="accent1"/>
              </a:buClr>
              <a:buSzPct val="80000"/>
              <a:buFont typeface="Wingdings 3" panose="05040102010807070707" pitchFamily="18" charset="2"/>
              <a:buChar char=""/>
              <a:defRPr sz="1200">
                <a:solidFill>
                  <a:srgbClr val="404040"/>
                </a:solidFill>
                <a:latin typeface="Century Gothic" panose="020B0502020202020204" pitchFamily="34" charset="0"/>
              </a:defRPr>
            </a:lvl6pPr>
            <a:lvl7pPr marL="2971800" indent="-228600" defTabSz="457200" eaLnBrk="0" fontAlgn="base" hangingPunct="0">
              <a:spcBef>
                <a:spcPts val="1000"/>
              </a:spcBef>
              <a:spcAft>
                <a:spcPct val="0"/>
              </a:spcAft>
              <a:buClr>
                <a:schemeClr val="accent1"/>
              </a:buClr>
              <a:buSzPct val="80000"/>
              <a:buFont typeface="Wingdings 3" panose="05040102010807070707" pitchFamily="18" charset="2"/>
              <a:buChar char=""/>
              <a:defRPr sz="1200">
                <a:solidFill>
                  <a:srgbClr val="404040"/>
                </a:solidFill>
                <a:latin typeface="Century Gothic" panose="020B0502020202020204" pitchFamily="34" charset="0"/>
              </a:defRPr>
            </a:lvl7pPr>
            <a:lvl8pPr marL="3429000" indent="-228600" defTabSz="457200" eaLnBrk="0" fontAlgn="base" hangingPunct="0">
              <a:spcBef>
                <a:spcPts val="1000"/>
              </a:spcBef>
              <a:spcAft>
                <a:spcPct val="0"/>
              </a:spcAft>
              <a:buClr>
                <a:schemeClr val="accent1"/>
              </a:buClr>
              <a:buSzPct val="80000"/>
              <a:buFont typeface="Wingdings 3" panose="05040102010807070707" pitchFamily="18" charset="2"/>
              <a:buChar char=""/>
              <a:defRPr sz="1200">
                <a:solidFill>
                  <a:srgbClr val="404040"/>
                </a:solidFill>
                <a:latin typeface="Century Gothic" panose="020B0502020202020204" pitchFamily="34" charset="0"/>
              </a:defRPr>
            </a:lvl8pPr>
            <a:lvl9pPr marL="3886200" indent="-228600" defTabSz="457200" eaLnBrk="0" fontAlgn="base" hangingPunct="0">
              <a:spcBef>
                <a:spcPts val="1000"/>
              </a:spcBef>
              <a:spcAft>
                <a:spcPct val="0"/>
              </a:spcAft>
              <a:buClr>
                <a:schemeClr val="accent1"/>
              </a:buClr>
              <a:buSzPct val="80000"/>
              <a:buFont typeface="Wingdings 3" panose="05040102010807070707" pitchFamily="18" charset="2"/>
              <a:buChar char=""/>
              <a:defRPr sz="1200">
                <a:solidFill>
                  <a:srgbClr val="404040"/>
                </a:solidFill>
                <a:latin typeface="Century Gothic" panose="020B0502020202020204" pitchFamily="34" charset="0"/>
              </a:defRPr>
            </a:lvl9pPr>
          </a:lstStyle>
          <a:p>
            <a:pPr eaLnBrk="1" hangingPunct="1">
              <a:spcBef>
                <a:spcPct val="20000"/>
              </a:spcBef>
              <a:buClrTx/>
              <a:buSzTx/>
              <a:buFontTx/>
              <a:buNone/>
            </a:pPr>
            <a:endParaRPr kumimoji="1" lang="en-GB" altLang="en-US" sz="2800" b="1" dirty="0">
              <a:solidFill>
                <a:schemeClr val="tx1"/>
              </a:solidFill>
              <a:latin typeface="Calibri" panose="020F0502020204030204" pitchFamily="34" charset="0"/>
              <a:cs typeface="Calibri" panose="020F0502020204030204" pitchFamily="34" charset="0"/>
            </a:endParaRPr>
          </a:p>
        </p:txBody>
      </p:sp>
      <p:sp>
        <p:nvSpPr>
          <p:cNvPr id="5" name="Title 4">
            <a:extLst>
              <a:ext uri="{FF2B5EF4-FFF2-40B4-BE49-F238E27FC236}">
                <a16:creationId xmlns:a16="http://schemas.microsoft.com/office/drawing/2014/main" id="{16261C6F-7668-4568-8D8E-59C00CB063F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77441" y="-103956"/>
            <a:ext cx="8229600" cy="1143000"/>
          </a:xfrm>
          <a:solidFill>
            <a:schemeClr val="tx2">
              <a:lumMod val="75000"/>
            </a:schemeClr>
          </a:solidFill>
        </p:spPr>
        <p:txBody>
          <a:bodyPr/>
          <a:lstStyle/>
          <a:p>
            <a:r>
              <a:rPr lang="en-GB" dirty="0">
                <a:solidFill>
                  <a:schemeClr val="tx2">
                    <a:lumMod val="20000"/>
                    <a:lumOff val="80000"/>
                  </a:schemeClr>
                </a:solidFill>
              </a:rPr>
              <a:t>Types of banks - 1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566E7CF9-EC8C-48CC-A7EB-80E592DA87D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68313" y="1196752"/>
            <a:ext cx="8229600" cy="4190764"/>
          </a:xfrm>
        </p:spPr>
        <p:txBody>
          <a:bodyPr/>
          <a:lstStyle/>
          <a:p>
            <a:r>
              <a:rPr lang="en-GB" dirty="0"/>
              <a:t>One the first challenges to understand how banks financial statements, is to look at the different types of banks</a:t>
            </a:r>
          </a:p>
          <a:p>
            <a:r>
              <a:rPr lang="en-GB" dirty="0"/>
              <a:t>Another initial task is to realise that there are many different types of banks, and that any diagram showing these will be both subject to overlap and also sub-categorisation</a:t>
            </a:r>
          </a:p>
        </p:txBody>
      </p:sp>
      <p:sp>
        <p:nvSpPr>
          <p:cNvPr id="2" name="Slide Number Placeholder 1">
            <a:extLst>
              <a:ext uri="{FF2B5EF4-FFF2-40B4-BE49-F238E27FC236}">
                <a16:creationId xmlns:a16="http://schemas.microsoft.com/office/drawing/2014/main" id="{649E56C7-EFE7-4B3F-BFB5-A5BFB44833D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  <a:latin typeface="Century Gothic" panose="020B050202020202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Century Gothic" panose="020B050202020202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Century Gothic" panose="020B050202020202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Century Gothic" panose="020B050202020202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Century Gothic" panose="020B0502020202020204" pitchFamily="34" charset="0"/>
              </a:defRPr>
            </a:lvl5pPr>
            <a:lvl6pPr marL="2514600" indent="-228600" defTabSz="4572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entury Gothic" panose="020B0502020202020204" pitchFamily="34" charset="0"/>
              </a:defRPr>
            </a:lvl6pPr>
            <a:lvl7pPr marL="2971800" indent="-228600" defTabSz="4572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entury Gothic" panose="020B0502020202020204" pitchFamily="34" charset="0"/>
              </a:defRPr>
            </a:lvl7pPr>
            <a:lvl8pPr marL="3429000" indent="-228600" defTabSz="4572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entury Gothic" panose="020B0502020202020204" pitchFamily="34" charset="0"/>
              </a:defRPr>
            </a:lvl8pPr>
            <a:lvl9pPr marL="3886200" indent="-228600" defTabSz="4572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entury Gothic" panose="020B0502020202020204" pitchFamily="34" charset="0"/>
              </a:defRPr>
            </a:lvl9pPr>
          </a:lstStyle>
          <a:p>
            <a:fld id="{ACD5E18B-F5E0-4497-87E8-F4C781872A96}" type="slidenum">
              <a:rPr lang="en-GB" altLang="en-US">
                <a:solidFill>
                  <a:schemeClr val="bg1"/>
                </a:solidFill>
              </a:rPr>
              <a:pPr/>
              <a:t>2</a:t>
            </a:fld>
            <a:endParaRPr lang="en-GB" altLang="en-US" dirty="0">
              <a:solidFill>
                <a:schemeClr val="bg1"/>
              </a:solidFill>
            </a:endParaRPr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:blinds dir="vert"/>
      </p:transition>
    </mc:Choice>
    <mc:Fallback xmlns="">
      <p:transition spd="slow">
        <p:blinds dir="vert"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 nodePh="1">
                                  <p:stCondLst>
                                    <p:cond delay="0"/>
                                  </p:stCondLst>
                                  <p:endCondLst>
                                    <p:cond evt="begin" delay="0">
                                      <p:tn val="5"/>
                                    </p:cond>
                                  </p:end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512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512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125" grpId="0" build="p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125" name="Rectangle 5">
            <a:extLst>
              <a:ext uri="{FF2B5EF4-FFF2-40B4-BE49-F238E27FC236}">
                <a16:creationId xmlns:a16="http://schemas.microsoft.com/office/drawing/2014/main" id="{EDC4BA8D-368E-4015-A7FB-65404BD87E56}"/>
              </a:ext>
            </a:extLst>
          </p:cNvPr>
          <p:cNvSpPr>
            <a:spLocks noChangeArrowheads="1"/>
          </p:cNvSpPr>
          <p:nvPr/>
        </p:nvSpPr>
        <p:spPr bwMode="auto">
          <a:xfrm>
            <a:off x="696913" y="1916832"/>
            <a:ext cx="7772400" cy="464589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marL="342900" indent="-342900">
              <a:spcBef>
                <a:spcPts val="1000"/>
              </a:spcBef>
              <a:buClr>
                <a:schemeClr val="accent1"/>
              </a:buClr>
              <a:buSzPct val="80000"/>
              <a:buFont typeface="Wingdings 3" panose="05040102010807070707" pitchFamily="18" charset="2"/>
              <a:buChar char=""/>
              <a:defRPr>
                <a:solidFill>
                  <a:srgbClr val="404040"/>
                </a:solidFill>
                <a:latin typeface="Century Gothic" panose="020B0502020202020204" pitchFamily="34" charset="0"/>
              </a:defRPr>
            </a:lvl1pPr>
            <a:lvl2pPr marL="742950" indent="-285750">
              <a:spcBef>
                <a:spcPts val="1000"/>
              </a:spcBef>
              <a:buClr>
                <a:schemeClr val="accent1"/>
              </a:buClr>
              <a:buSzPct val="80000"/>
              <a:buFont typeface="Wingdings 3" panose="05040102010807070707" pitchFamily="18" charset="2"/>
              <a:buChar char=""/>
              <a:defRPr sz="1600">
                <a:solidFill>
                  <a:srgbClr val="404040"/>
                </a:solidFill>
                <a:latin typeface="Century Gothic" panose="020B0502020202020204" pitchFamily="34" charset="0"/>
              </a:defRPr>
            </a:lvl2pPr>
            <a:lvl3pPr marL="1143000" indent="-228600">
              <a:spcBef>
                <a:spcPts val="1000"/>
              </a:spcBef>
              <a:buClr>
                <a:schemeClr val="accent1"/>
              </a:buClr>
              <a:buSzPct val="80000"/>
              <a:buFont typeface="Wingdings 3" panose="05040102010807070707" pitchFamily="18" charset="2"/>
              <a:buChar char=""/>
              <a:defRPr sz="1400">
                <a:solidFill>
                  <a:srgbClr val="404040"/>
                </a:solidFill>
                <a:latin typeface="Century Gothic" panose="020B0502020202020204" pitchFamily="34" charset="0"/>
              </a:defRPr>
            </a:lvl3pPr>
            <a:lvl4pPr marL="1600200" indent="-228600">
              <a:spcBef>
                <a:spcPts val="1000"/>
              </a:spcBef>
              <a:buClr>
                <a:schemeClr val="accent1"/>
              </a:buClr>
              <a:buSzPct val="80000"/>
              <a:buFont typeface="Wingdings 3" panose="05040102010807070707" pitchFamily="18" charset="2"/>
              <a:buChar char=""/>
              <a:defRPr sz="1200">
                <a:solidFill>
                  <a:srgbClr val="404040"/>
                </a:solidFill>
                <a:latin typeface="Century Gothic" panose="020B0502020202020204" pitchFamily="34" charset="0"/>
              </a:defRPr>
            </a:lvl4pPr>
            <a:lvl5pPr marL="2057400" indent="-228600">
              <a:spcBef>
                <a:spcPts val="1000"/>
              </a:spcBef>
              <a:buClr>
                <a:schemeClr val="accent1"/>
              </a:buClr>
              <a:buSzPct val="80000"/>
              <a:buFont typeface="Wingdings 3" panose="05040102010807070707" pitchFamily="18" charset="2"/>
              <a:buChar char=""/>
              <a:defRPr sz="1200">
                <a:solidFill>
                  <a:srgbClr val="404040"/>
                </a:solidFill>
                <a:latin typeface="Century Gothic" panose="020B0502020202020204" pitchFamily="34" charset="0"/>
              </a:defRPr>
            </a:lvl5pPr>
            <a:lvl6pPr marL="2514600" indent="-228600" defTabSz="457200" eaLnBrk="0" fontAlgn="base" hangingPunct="0">
              <a:spcBef>
                <a:spcPts val="1000"/>
              </a:spcBef>
              <a:spcAft>
                <a:spcPct val="0"/>
              </a:spcAft>
              <a:buClr>
                <a:schemeClr val="accent1"/>
              </a:buClr>
              <a:buSzPct val="80000"/>
              <a:buFont typeface="Wingdings 3" panose="05040102010807070707" pitchFamily="18" charset="2"/>
              <a:buChar char=""/>
              <a:defRPr sz="1200">
                <a:solidFill>
                  <a:srgbClr val="404040"/>
                </a:solidFill>
                <a:latin typeface="Century Gothic" panose="020B0502020202020204" pitchFamily="34" charset="0"/>
              </a:defRPr>
            </a:lvl6pPr>
            <a:lvl7pPr marL="2971800" indent="-228600" defTabSz="457200" eaLnBrk="0" fontAlgn="base" hangingPunct="0">
              <a:spcBef>
                <a:spcPts val="1000"/>
              </a:spcBef>
              <a:spcAft>
                <a:spcPct val="0"/>
              </a:spcAft>
              <a:buClr>
                <a:schemeClr val="accent1"/>
              </a:buClr>
              <a:buSzPct val="80000"/>
              <a:buFont typeface="Wingdings 3" panose="05040102010807070707" pitchFamily="18" charset="2"/>
              <a:buChar char=""/>
              <a:defRPr sz="1200">
                <a:solidFill>
                  <a:srgbClr val="404040"/>
                </a:solidFill>
                <a:latin typeface="Century Gothic" panose="020B0502020202020204" pitchFamily="34" charset="0"/>
              </a:defRPr>
            </a:lvl7pPr>
            <a:lvl8pPr marL="3429000" indent="-228600" defTabSz="457200" eaLnBrk="0" fontAlgn="base" hangingPunct="0">
              <a:spcBef>
                <a:spcPts val="1000"/>
              </a:spcBef>
              <a:spcAft>
                <a:spcPct val="0"/>
              </a:spcAft>
              <a:buClr>
                <a:schemeClr val="accent1"/>
              </a:buClr>
              <a:buSzPct val="80000"/>
              <a:buFont typeface="Wingdings 3" panose="05040102010807070707" pitchFamily="18" charset="2"/>
              <a:buChar char=""/>
              <a:defRPr sz="1200">
                <a:solidFill>
                  <a:srgbClr val="404040"/>
                </a:solidFill>
                <a:latin typeface="Century Gothic" panose="020B0502020202020204" pitchFamily="34" charset="0"/>
              </a:defRPr>
            </a:lvl8pPr>
            <a:lvl9pPr marL="3886200" indent="-228600" defTabSz="457200" eaLnBrk="0" fontAlgn="base" hangingPunct="0">
              <a:spcBef>
                <a:spcPts val="1000"/>
              </a:spcBef>
              <a:spcAft>
                <a:spcPct val="0"/>
              </a:spcAft>
              <a:buClr>
                <a:schemeClr val="accent1"/>
              </a:buClr>
              <a:buSzPct val="80000"/>
              <a:buFont typeface="Wingdings 3" panose="05040102010807070707" pitchFamily="18" charset="2"/>
              <a:buChar char=""/>
              <a:defRPr sz="1200">
                <a:solidFill>
                  <a:srgbClr val="404040"/>
                </a:solidFill>
                <a:latin typeface="Century Gothic" panose="020B0502020202020204" pitchFamily="34" charset="0"/>
              </a:defRPr>
            </a:lvl9pPr>
          </a:lstStyle>
          <a:p>
            <a:pPr eaLnBrk="1" hangingPunct="1">
              <a:spcBef>
                <a:spcPct val="20000"/>
              </a:spcBef>
              <a:buClrTx/>
              <a:buSzTx/>
              <a:buFontTx/>
              <a:buNone/>
            </a:pPr>
            <a:endParaRPr kumimoji="1" lang="en-GB" altLang="en-US" sz="2800" b="1" dirty="0">
              <a:solidFill>
                <a:schemeClr val="tx1"/>
              </a:solidFill>
              <a:latin typeface="Calibri" panose="020F0502020204030204" pitchFamily="34" charset="0"/>
              <a:cs typeface="Calibri" panose="020F0502020204030204" pitchFamily="34" charset="0"/>
            </a:endParaRPr>
          </a:p>
        </p:txBody>
      </p:sp>
      <p:sp>
        <p:nvSpPr>
          <p:cNvPr id="5" name="Title 4">
            <a:extLst>
              <a:ext uri="{FF2B5EF4-FFF2-40B4-BE49-F238E27FC236}">
                <a16:creationId xmlns:a16="http://schemas.microsoft.com/office/drawing/2014/main" id="{16261C6F-7668-4568-8D8E-59C00CB063F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68313" y="-58711"/>
            <a:ext cx="8229600" cy="1143000"/>
          </a:xfrm>
          <a:solidFill>
            <a:schemeClr val="tx2">
              <a:lumMod val="75000"/>
            </a:schemeClr>
          </a:solidFill>
        </p:spPr>
        <p:txBody>
          <a:bodyPr/>
          <a:lstStyle/>
          <a:p>
            <a:r>
              <a:rPr lang="en-GB" dirty="0">
                <a:solidFill>
                  <a:schemeClr val="tx2">
                    <a:lumMod val="20000"/>
                    <a:lumOff val="80000"/>
                  </a:schemeClr>
                </a:solidFill>
              </a:rPr>
              <a:t>Types of banks - 2</a:t>
            </a:r>
          </a:p>
        </p:txBody>
      </p:sp>
      <p:graphicFrame>
        <p:nvGraphicFramePr>
          <p:cNvPr id="3" name="Content Placeholder 2">
            <a:extLst>
              <a:ext uri="{FF2B5EF4-FFF2-40B4-BE49-F238E27FC236}">
                <a16:creationId xmlns:a16="http://schemas.microsoft.com/office/drawing/2014/main" id="{4F763D09-FFC1-4A5A-89A7-3EAE139F61DF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286622166"/>
              </p:ext>
            </p:extLst>
          </p:nvPr>
        </p:nvGraphicFramePr>
        <p:xfrm>
          <a:off x="264201" y="1243039"/>
          <a:ext cx="8637824" cy="4371922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sp>
        <p:nvSpPr>
          <p:cNvPr id="2" name="Slide Number Placeholder 1">
            <a:extLst>
              <a:ext uri="{FF2B5EF4-FFF2-40B4-BE49-F238E27FC236}">
                <a16:creationId xmlns:a16="http://schemas.microsoft.com/office/drawing/2014/main" id="{649E56C7-EFE7-4B3F-BFB5-A5BFB44833D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  <a:latin typeface="Century Gothic" panose="020B050202020202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Century Gothic" panose="020B050202020202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Century Gothic" panose="020B050202020202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Century Gothic" panose="020B050202020202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Century Gothic" panose="020B0502020202020204" pitchFamily="34" charset="0"/>
              </a:defRPr>
            </a:lvl5pPr>
            <a:lvl6pPr marL="2514600" indent="-228600" defTabSz="4572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entury Gothic" panose="020B0502020202020204" pitchFamily="34" charset="0"/>
              </a:defRPr>
            </a:lvl6pPr>
            <a:lvl7pPr marL="2971800" indent="-228600" defTabSz="4572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entury Gothic" panose="020B0502020202020204" pitchFamily="34" charset="0"/>
              </a:defRPr>
            </a:lvl7pPr>
            <a:lvl8pPr marL="3429000" indent="-228600" defTabSz="4572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entury Gothic" panose="020B0502020202020204" pitchFamily="34" charset="0"/>
              </a:defRPr>
            </a:lvl8pPr>
            <a:lvl9pPr marL="3886200" indent="-228600" defTabSz="4572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entury Gothic" panose="020B0502020202020204" pitchFamily="34" charset="0"/>
              </a:defRPr>
            </a:lvl9pPr>
          </a:lstStyle>
          <a:p>
            <a:fld id="{ACD5E18B-F5E0-4497-87E8-F4C781872A96}" type="slidenum">
              <a:rPr lang="en-GB" altLang="en-US">
                <a:solidFill>
                  <a:schemeClr val="bg1"/>
                </a:solidFill>
              </a:rPr>
              <a:pPr/>
              <a:t>3</a:t>
            </a:fld>
            <a:endParaRPr lang="en-GB" altLang="en-US" dirty="0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20482222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:blinds dir="vert"/>
      </p:transition>
    </mc:Choice>
    <mc:Fallback xmlns="">
      <p:transition spd="slow">
        <p:blinds dir="vert"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 nodePh="1">
                                  <p:stCondLst>
                                    <p:cond delay="0"/>
                                  </p:stCondLst>
                                  <p:endCondLst>
                                    <p:cond evt="begin" delay="0">
                                      <p:tn val="5"/>
                                    </p:cond>
                                  </p:end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512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512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125" grpId="0" build="p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62E9B69-5D18-4EBC-AB82-0B7CA7A5F12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25998" y="64786"/>
            <a:ext cx="8466482" cy="1143000"/>
          </a:xfrm>
          <a:solidFill>
            <a:schemeClr val="tx2">
              <a:lumMod val="75000"/>
            </a:schemeClr>
          </a:solidFill>
        </p:spPr>
        <p:txBody>
          <a:bodyPr/>
          <a:lstStyle/>
          <a:p>
            <a:r>
              <a:rPr lang="en-GB" dirty="0">
                <a:solidFill>
                  <a:schemeClr val="tx2">
                    <a:lumMod val="20000"/>
                    <a:lumOff val="80000"/>
                  </a:schemeClr>
                </a:solidFill>
              </a:rPr>
              <a:t>Types of banks - 3</a:t>
            </a:r>
          </a:p>
        </p:txBody>
      </p:sp>
      <p:graphicFrame>
        <p:nvGraphicFramePr>
          <p:cNvPr id="5" name="Content Placeholder 4">
            <a:extLst>
              <a:ext uri="{FF2B5EF4-FFF2-40B4-BE49-F238E27FC236}">
                <a16:creationId xmlns:a16="http://schemas.microsoft.com/office/drawing/2014/main" id="{3BC8AE4B-66E4-495C-A1C1-C8B0646EA804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739938134"/>
              </p:ext>
            </p:extLst>
          </p:nvPr>
        </p:nvGraphicFramePr>
        <p:xfrm>
          <a:off x="431102" y="1052736"/>
          <a:ext cx="8461378" cy="459747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993E0151-454E-4261-A267-077A795B956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3F65BB1-9206-4D7F-97F9-47DCC7DC6334}" type="slidenum">
              <a:rPr lang="en-GB" smtClean="0"/>
              <a:pPr/>
              <a:t>4</a:t>
            </a:fld>
            <a:endParaRPr lang="en-GB" dirty="0"/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9470016F-1628-4157-AF8F-C4CA5F26A311}"/>
              </a:ext>
            </a:extLst>
          </p:cNvPr>
          <p:cNvSpPr txBox="1"/>
          <p:nvPr/>
        </p:nvSpPr>
        <p:spPr>
          <a:xfrm rot="16200000">
            <a:off x="-1278095" y="3059391"/>
            <a:ext cx="4055249" cy="647062"/>
          </a:xfrm>
          <a:prstGeom prst="rect">
            <a:avLst/>
          </a:prstGeom>
          <a:solidFill>
            <a:schemeClr val="accent4">
              <a:lumMod val="60000"/>
              <a:lumOff val="40000"/>
            </a:schemeClr>
          </a:solidFill>
        </p:spPr>
        <p:txBody>
          <a:bodyPr wrap="square" rtlCol="0">
            <a:spAutoFit/>
          </a:bodyPr>
          <a:lstStyle/>
          <a:p>
            <a:pPr algn="ctr"/>
            <a:r>
              <a:rPr lang="en-GB" sz="3600" dirty="0"/>
              <a:t>Retail banking</a:t>
            </a: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3C1A98E9-8BA5-44DB-9FDF-75F71B62A6D0}"/>
              </a:ext>
            </a:extLst>
          </p:cNvPr>
          <p:cNvSpPr txBox="1"/>
          <p:nvPr/>
        </p:nvSpPr>
        <p:spPr>
          <a:xfrm>
            <a:off x="1227942" y="1284758"/>
            <a:ext cx="4160051" cy="2000548"/>
          </a:xfrm>
          <a:prstGeom prst="rect">
            <a:avLst/>
          </a:prstGeom>
          <a:solidFill>
            <a:srgbClr val="ABE1FF"/>
          </a:solidFill>
        </p:spPr>
        <p:txBody>
          <a:bodyPr wrap="square" rtlCol="0" anchor="ctr" anchorCtr="1">
            <a:spAutoFit/>
          </a:bodyPr>
          <a:lstStyle/>
          <a:p>
            <a:pPr algn="ctr"/>
            <a:endParaRPr lang="en-GB" sz="3200" dirty="0"/>
          </a:p>
          <a:p>
            <a:pPr algn="ctr"/>
            <a:r>
              <a:rPr lang="en-GB" sz="3200" dirty="0"/>
              <a:t>Core banking</a:t>
            </a:r>
          </a:p>
          <a:p>
            <a:pPr algn="ctr"/>
            <a:endParaRPr lang="en-GB" sz="3200" dirty="0"/>
          </a:p>
          <a:p>
            <a:pPr algn="ctr"/>
            <a:endParaRPr lang="en-GB" sz="2800" dirty="0"/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FF5FE116-121D-4B6C-A597-38BED31479DD}"/>
              </a:ext>
            </a:extLst>
          </p:cNvPr>
          <p:cNvSpPr txBox="1"/>
          <p:nvPr/>
        </p:nvSpPr>
        <p:spPr>
          <a:xfrm>
            <a:off x="1227942" y="3409997"/>
            <a:ext cx="4176464" cy="2000548"/>
          </a:xfrm>
          <a:prstGeom prst="rect">
            <a:avLst/>
          </a:prstGeom>
          <a:solidFill>
            <a:schemeClr val="accent6">
              <a:lumMod val="75000"/>
            </a:schemeClr>
          </a:solidFill>
        </p:spPr>
        <p:txBody>
          <a:bodyPr wrap="square" rtlCol="0" anchor="ctr">
            <a:spAutoFit/>
          </a:bodyPr>
          <a:lstStyle/>
          <a:p>
            <a:pPr lvl="1" algn="ctr"/>
            <a:endParaRPr lang="en-GB" sz="3200" dirty="0"/>
          </a:p>
          <a:p>
            <a:pPr lvl="1" algn="ctr"/>
            <a:r>
              <a:rPr lang="en-GB" sz="3200" dirty="0"/>
              <a:t>Corporate banking</a:t>
            </a:r>
          </a:p>
          <a:p>
            <a:pPr lvl="1" algn="ctr"/>
            <a:endParaRPr lang="en-GB" sz="3200" dirty="0"/>
          </a:p>
          <a:p>
            <a:pPr algn="ctr"/>
            <a:endParaRPr lang="en-GB" sz="2800" dirty="0"/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8C9BFF62-5E70-473E-A951-175A5B36A5FF}"/>
              </a:ext>
            </a:extLst>
          </p:cNvPr>
          <p:cNvSpPr txBox="1"/>
          <p:nvPr/>
        </p:nvSpPr>
        <p:spPr>
          <a:xfrm>
            <a:off x="5559287" y="1284758"/>
            <a:ext cx="3349606" cy="4154984"/>
          </a:xfrm>
          <a:prstGeom prst="rect">
            <a:avLst/>
          </a:prstGeom>
          <a:solidFill>
            <a:srgbClr val="64AA7A"/>
          </a:solidFill>
        </p:spPr>
        <p:txBody>
          <a:bodyPr wrap="square" rtlCol="0">
            <a:spAutoFit/>
          </a:bodyPr>
          <a:lstStyle/>
          <a:p>
            <a:r>
              <a:rPr lang="en-GB" sz="2400" dirty="0">
                <a:solidFill>
                  <a:schemeClr val="bg1"/>
                </a:solidFill>
              </a:rPr>
              <a:t>Private banking                  Leasing</a:t>
            </a:r>
          </a:p>
          <a:p>
            <a:r>
              <a:rPr lang="en-GB" sz="2400" dirty="0">
                <a:solidFill>
                  <a:schemeClr val="bg1"/>
                </a:solidFill>
              </a:rPr>
              <a:t>Stockbroker services        Hire purchase</a:t>
            </a:r>
          </a:p>
          <a:p>
            <a:r>
              <a:rPr lang="en-GB" sz="2400" dirty="0">
                <a:solidFill>
                  <a:schemeClr val="bg1"/>
                </a:solidFill>
              </a:rPr>
              <a:t>Asset management            Factoring</a:t>
            </a:r>
          </a:p>
          <a:p>
            <a:r>
              <a:rPr lang="en-GB" sz="2400" dirty="0">
                <a:solidFill>
                  <a:schemeClr val="bg1"/>
                </a:solidFill>
              </a:rPr>
              <a:t>Insurance</a:t>
            </a:r>
          </a:p>
          <a:p>
            <a:r>
              <a:rPr lang="en-GB" sz="2400" dirty="0">
                <a:solidFill>
                  <a:schemeClr val="bg1"/>
                </a:solidFill>
              </a:rPr>
              <a:t>Foreign exchange</a:t>
            </a:r>
          </a:p>
          <a:p>
            <a:r>
              <a:rPr lang="en-GB" sz="2400" dirty="0">
                <a:solidFill>
                  <a:schemeClr val="bg1"/>
                </a:solidFill>
              </a:rPr>
              <a:t>Leasing</a:t>
            </a:r>
          </a:p>
          <a:p>
            <a:r>
              <a:rPr lang="en-GB" sz="2400" dirty="0">
                <a:solidFill>
                  <a:schemeClr val="bg1"/>
                </a:solidFill>
              </a:rPr>
              <a:t>Hire purchase</a:t>
            </a:r>
          </a:p>
          <a:p>
            <a:r>
              <a:rPr lang="en-GB" sz="2400" dirty="0">
                <a:solidFill>
                  <a:schemeClr val="bg1"/>
                </a:solidFill>
              </a:rPr>
              <a:t>Pensions</a:t>
            </a:r>
          </a:p>
        </p:txBody>
      </p:sp>
    </p:spTree>
    <p:extLst>
      <p:ext uri="{BB962C8B-B14F-4D97-AF65-F5344CB8AC3E}">
        <p14:creationId xmlns:p14="http://schemas.microsoft.com/office/powerpoint/2010/main" val="74689509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62E9B69-5D18-4EBC-AB82-0B7CA7A5F12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51520" y="23453"/>
            <a:ext cx="8640959" cy="1143000"/>
          </a:xfrm>
          <a:solidFill>
            <a:schemeClr val="tx2">
              <a:lumMod val="75000"/>
            </a:schemeClr>
          </a:solidFill>
        </p:spPr>
        <p:txBody>
          <a:bodyPr/>
          <a:lstStyle/>
          <a:p>
            <a:r>
              <a:rPr lang="en-GB" dirty="0">
                <a:solidFill>
                  <a:schemeClr val="accent1">
                    <a:lumMod val="40000"/>
                    <a:lumOff val="60000"/>
                  </a:schemeClr>
                </a:solidFill>
              </a:rPr>
              <a:t>Types of banks - 4</a:t>
            </a:r>
          </a:p>
        </p:txBody>
      </p:sp>
      <p:graphicFrame>
        <p:nvGraphicFramePr>
          <p:cNvPr id="5" name="Content Placeholder 4">
            <a:extLst>
              <a:ext uri="{FF2B5EF4-FFF2-40B4-BE49-F238E27FC236}">
                <a16:creationId xmlns:a16="http://schemas.microsoft.com/office/drawing/2014/main" id="{3BC8AE4B-66E4-495C-A1C1-C8B0646EA804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200385717"/>
              </p:ext>
            </p:extLst>
          </p:nvPr>
        </p:nvGraphicFramePr>
        <p:xfrm>
          <a:off x="431102" y="1052736"/>
          <a:ext cx="8461378" cy="4464496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993E0151-454E-4261-A267-077A795B956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3F65BB1-9206-4D7F-97F9-47DCC7DC6334}" type="slidenum">
              <a:rPr lang="en-GB" smtClean="0"/>
              <a:pPr/>
              <a:t>5</a:t>
            </a:fld>
            <a:endParaRPr lang="en-GB" dirty="0"/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9470016F-1628-4157-AF8F-C4CA5F26A311}"/>
              </a:ext>
            </a:extLst>
          </p:cNvPr>
          <p:cNvSpPr txBox="1"/>
          <p:nvPr/>
        </p:nvSpPr>
        <p:spPr>
          <a:xfrm rot="16200000">
            <a:off x="-923049" y="2465226"/>
            <a:ext cx="4226576" cy="1877437"/>
          </a:xfrm>
          <a:prstGeom prst="rect">
            <a:avLst/>
          </a:prstGeom>
          <a:solidFill>
            <a:schemeClr val="accent4">
              <a:lumMod val="60000"/>
              <a:lumOff val="40000"/>
            </a:schemeClr>
          </a:solidFill>
        </p:spPr>
        <p:txBody>
          <a:bodyPr vert="horz" wrap="square" rtlCol="0">
            <a:spAutoFit/>
          </a:bodyPr>
          <a:lstStyle/>
          <a:p>
            <a:pPr algn="ctr"/>
            <a:endParaRPr lang="en-GB" sz="4400" dirty="0"/>
          </a:p>
          <a:p>
            <a:pPr algn="ctr"/>
            <a:r>
              <a:rPr lang="en-GB" sz="3600" dirty="0"/>
              <a:t>Wholesale banking</a:t>
            </a:r>
          </a:p>
          <a:p>
            <a:pPr algn="ctr"/>
            <a:endParaRPr lang="en-GB" sz="3600" dirty="0"/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3C1A98E9-8BA5-44DB-9FDF-75F71B62A6D0}"/>
              </a:ext>
            </a:extLst>
          </p:cNvPr>
          <p:cNvSpPr txBox="1"/>
          <p:nvPr/>
        </p:nvSpPr>
        <p:spPr>
          <a:xfrm>
            <a:off x="2308540" y="1246520"/>
            <a:ext cx="6583939" cy="1384995"/>
          </a:xfrm>
          <a:prstGeom prst="rect">
            <a:avLst/>
          </a:prstGeom>
          <a:solidFill>
            <a:srgbClr val="FF6600"/>
          </a:solidFill>
        </p:spPr>
        <p:txBody>
          <a:bodyPr wrap="square" rtlCol="0">
            <a:spAutoFit/>
          </a:bodyPr>
          <a:lstStyle/>
          <a:p>
            <a:pPr algn="ctr"/>
            <a:endParaRPr lang="en-GB" sz="2800" dirty="0"/>
          </a:p>
          <a:p>
            <a:pPr algn="ctr"/>
            <a:r>
              <a:rPr lang="en-GB" sz="2800" dirty="0"/>
              <a:t>Corporate banking</a:t>
            </a:r>
          </a:p>
          <a:p>
            <a:pPr algn="ctr"/>
            <a:endParaRPr lang="en-GB" sz="2800" dirty="0"/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FF5FE116-121D-4B6C-A597-38BED31479DD}"/>
              </a:ext>
            </a:extLst>
          </p:cNvPr>
          <p:cNvSpPr txBox="1"/>
          <p:nvPr/>
        </p:nvSpPr>
        <p:spPr>
          <a:xfrm>
            <a:off x="2308540" y="4161558"/>
            <a:ext cx="6618050" cy="1384995"/>
          </a:xfrm>
          <a:prstGeom prst="rect">
            <a:avLst/>
          </a:prstGeom>
          <a:solidFill>
            <a:srgbClr val="ABE1FF"/>
          </a:solidFill>
        </p:spPr>
        <p:txBody>
          <a:bodyPr wrap="square" rtlCol="0" anchor="ctr">
            <a:spAutoFit/>
          </a:bodyPr>
          <a:lstStyle/>
          <a:p>
            <a:pPr algn="ctr"/>
            <a:r>
              <a:rPr lang="en-GB" sz="2800" dirty="0"/>
              <a:t>Investment banking:</a:t>
            </a:r>
          </a:p>
          <a:p>
            <a:pPr algn="ctr"/>
            <a:r>
              <a:rPr lang="en-GB" sz="2800" dirty="0"/>
              <a:t>corporate and government assistance</a:t>
            </a:r>
          </a:p>
          <a:p>
            <a:pPr algn="ctr"/>
            <a:endParaRPr lang="en-GB" sz="2800" dirty="0"/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50D4173D-E343-44EA-ABCA-3110599C9BBD}"/>
              </a:ext>
            </a:extLst>
          </p:cNvPr>
          <p:cNvSpPr txBox="1"/>
          <p:nvPr/>
        </p:nvSpPr>
        <p:spPr>
          <a:xfrm>
            <a:off x="2308540" y="2690157"/>
            <a:ext cx="6583939" cy="1384995"/>
          </a:xfrm>
          <a:prstGeom prst="rect">
            <a:avLst/>
          </a:prstGeom>
          <a:solidFill>
            <a:srgbClr val="64AA7A"/>
          </a:solidFill>
        </p:spPr>
        <p:txBody>
          <a:bodyPr wrap="square" rtlCol="0" anchor="ctr">
            <a:spAutoFit/>
          </a:bodyPr>
          <a:lstStyle/>
          <a:p>
            <a:endParaRPr lang="en-GB" sz="2800" dirty="0"/>
          </a:p>
          <a:p>
            <a:r>
              <a:rPr lang="en-GB" sz="2800" dirty="0">
                <a:solidFill>
                  <a:schemeClr val="bg1"/>
                </a:solidFill>
              </a:rPr>
              <a:t>Investment banking: market activities</a:t>
            </a:r>
          </a:p>
          <a:p>
            <a:pPr algn="ctr"/>
            <a:endParaRPr lang="en-GB" sz="2800" dirty="0"/>
          </a:p>
        </p:txBody>
      </p:sp>
    </p:spTree>
    <p:extLst>
      <p:ext uri="{BB962C8B-B14F-4D97-AF65-F5344CB8AC3E}">
        <p14:creationId xmlns:p14="http://schemas.microsoft.com/office/powerpoint/2010/main" val="396550792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4DEA519-38A1-46B6-BB1A-54F7F181224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64027" y="0"/>
            <a:ext cx="8229600" cy="1143000"/>
          </a:xfrm>
          <a:solidFill>
            <a:schemeClr val="tx2">
              <a:lumMod val="75000"/>
            </a:schemeClr>
          </a:solidFill>
        </p:spPr>
        <p:txBody>
          <a:bodyPr/>
          <a:lstStyle/>
          <a:p>
            <a:r>
              <a:rPr lang="en-GB" dirty="0">
                <a:solidFill>
                  <a:srgbClr val="ABE1FF"/>
                </a:solidFill>
              </a:rPr>
              <a:t>How do banks operate? - 1</a:t>
            </a:r>
            <a:r>
              <a:rPr lang="en-GB" dirty="0"/>
              <a:t>?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00649D6-3D83-4FCB-88DA-A15EC5334CF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64027" y="1353675"/>
            <a:ext cx="8229600" cy="4150650"/>
          </a:xfrm>
        </p:spPr>
        <p:txBody>
          <a:bodyPr>
            <a:normAutofit fontScale="92500" lnSpcReduction="20000"/>
          </a:bodyPr>
          <a:lstStyle/>
          <a:p>
            <a:r>
              <a:rPr lang="en-GB" dirty="0"/>
              <a:t>Banks accounting is based on the same basic principle as financial and management accounting…</a:t>
            </a:r>
          </a:p>
          <a:p>
            <a:pPr marL="0" indent="0">
              <a:buNone/>
            </a:pPr>
            <a:endParaRPr lang="en-GB" dirty="0"/>
          </a:p>
          <a:p>
            <a:r>
              <a:rPr lang="en-GB" b="1" dirty="0">
                <a:solidFill>
                  <a:srgbClr val="FF0000"/>
                </a:solidFill>
              </a:rPr>
              <a:t>Assets = Total liabilities + Capital</a:t>
            </a:r>
          </a:p>
          <a:p>
            <a:endParaRPr lang="en-GB" dirty="0"/>
          </a:p>
          <a:p>
            <a:r>
              <a:rPr lang="en-GB" dirty="0"/>
              <a:t>In the balance sheet, assets are one side of the equation and liabilities and capital, the other side – which is why it is called the ‘balance’ sheet</a:t>
            </a: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8212EBCC-9540-4AC5-B63C-AE2578A3E6E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3F65BB1-9206-4D7F-97F9-47DCC7DC6334}" type="slidenum">
              <a:rPr lang="en-GB" smtClean="0"/>
              <a:pPr/>
              <a:t>6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36439364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4DEA519-38A1-46B6-BB1A-54F7F181224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64027" y="0"/>
            <a:ext cx="8229600" cy="1143000"/>
          </a:xfrm>
          <a:solidFill>
            <a:schemeClr val="tx2">
              <a:lumMod val="75000"/>
            </a:schemeClr>
          </a:solidFill>
        </p:spPr>
        <p:txBody>
          <a:bodyPr/>
          <a:lstStyle/>
          <a:p>
            <a:r>
              <a:rPr lang="en-GB" dirty="0">
                <a:solidFill>
                  <a:srgbClr val="ABE1FF"/>
                </a:solidFill>
              </a:rPr>
              <a:t>How do banks operate? - 2</a:t>
            </a:r>
            <a:r>
              <a:rPr lang="en-GB" dirty="0"/>
              <a:t>?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00649D6-3D83-4FCB-88DA-A15EC5334CF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64027" y="1353675"/>
            <a:ext cx="8229600" cy="4150650"/>
          </a:xfrm>
        </p:spPr>
        <p:txBody>
          <a:bodyPr>
            <a:normAutofit fontScale="92500" lnSpcReduction="20000"/>
          </a:bodyPr>
          <a:lstStyle/>
          <a:p>
            <a:r>
              <a:rPr lang="en-GB" dirty="0"/>
              <a:t>Let us imagine a fictional bank, City and Provincial, and a simple transaction by Miss Moneybags</a:t>
            </a:r>
          </a:p>
          <a:p>
            <a:pPr marL="0" indent="0">
              <a:buNone/>
            </a:pPr>
            <a:endParaRPr lang="en-GB" dirty="0"/>
          </a:p>
          <a:p>
            <a:r>
              <a:rPr lang="en-GB" dirty="0"/>
              <a:t>Miss Moneybags pays in a deposit of £1,000 in cash at one of the bank’s branches</a:t>
            </a:r>
          </a:p>
          <a:p>
            <a:endParaRPr lang="en-GB" dirty="0"/>
          </a:p>
          <a:p>
            <a:r>
              <a:rPr lang="en-GB" dirty="0"/>
              <a:t>The bank’s balance sheet will obviously change</a:t>
            </a: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8212EBCC-9540-4AC5-B63C-AE2578A3E6E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3F65BB1-9206-4D7F-97F9-47DCC7DC6334}" type="slidenum">
              <a:rPr lang="en-GB" smtClean="0"/>
              <a:pPr/>
              <a:t>7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373372179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4DEA519-38A1-46B6-BB1A-54F7F181224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64027" y="0"/>
            <a:ext cx="8229600" cy="1143000"/>
          </a:xfrm>
          <a:solidFill>
            <a:schemeClr val="tx2">
              <a:lumMod val="75000"/>
            </a:schemeClr>
          </a:solidFill>
        </p:spPr>
        <p:txBody>
          <a:bodyPr/>
          <a:lstStyle/>
          <a:p>
            <a:r>
              <a:rPr lang="en-GB" dirty="0">
                <a:solidFill>
                  <a:srgbClr val="ABE1FF"/>
                </a:solidFill>
              </a:rPr>
              <a:t>How do banks operate? - 3</a:t>
            </a:r>
            <a:endParaRPr lang="en-GB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8212EBCC-9540-4AC5-B63C-AE2578A3E6E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3F65BB1-9206-4D7F-97F9-47DCC7DC6334}" type="slidenum">
              <a:rPr lang="en-GB" smtClean="0"/>
              <a:pPr/>
              <a:t>8</a:t>
            </a:fld>
            <a:endParaRPr lang="en-GB" dirty="0"/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C91F9791-3823-4555-9125-16C2D5BAFF2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72478" y="1322763"/>
            <a:ext cx="8229600" cy="4104457"/>
          </a:xfrm>
        </p:spPr>
        <p:txBody>
          <a:bodyPr/>
          <a:lstStyle/>
          <a:p>
            <a:pPr marL="0" indent="0">
              <a:buNone/>
            </a:pPr>
            <a:r>
              <a:rPr lang="en-GB" sz="2400" dirty="0"/>
              <a:t>Partial balance sheet - 1 </a:t>
            </a:r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r>
              <a:rPr lang="en-GB" sz="2400" dirty="0"/>
              <a:t>The bank is required to maintain 8% of its current account deposits as reserves</a:t>
            </a:r>
          </a:p>
          <a:p>
            <a:pPr marL="0" indent="0">
              <a:buNone/>
            </a:pPr>
            <a:endParaRPr lang="en-GB" sz="2800" dirty="0"/>
          </a:p>
        </p:txBody>
      </p:sp>
      <p:graphicFrame>
        <p:nvGraphicFramePr>
          <p:cNvPr id="7" name="Table 5">
            <a:extLst>
              <a:ext uri="{FF2B5EF4-FFF2-40B4-BE49-F238E27FC236}">
                <a16:creationId xmlns:a16="http://schemas.microsoft.com/office/drawing/2014/main" id="{7F8CA793-D127-4B58-9903-1597FACDEA25}"/>
              </a:ext>
            </a:extLst>
          </p:cNvPr>
          <p:cNvGraphicFramePr>
            <a:graphicFrameLocks/>
          </p:cNvGraphicFramePr>
          <p:nvPr>
            <p:extLst>
              <p:ext uri="{D42A27DB-BD31-4B8C-83A1-F6EECF244321}">
                <p14:modId xmlns:p14="http://schemas.microsoft.com/office/powerpoint/2010/main" val="1200067576"/>
              </p:ext>
            </p:extLst>
          </p:nvPr>
        </p:nvGraphicFramePr>
        <p:xfrm>
          <a:off x="355710" y="1824924"/>
          <a:ext cx="8229600" cy="113792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3250704">
                  <a:extLst>
                    <a:ext uri="{9D8B030D-6E8A-4147-A177-3AD203B41FA5}">
                      <a16:colId xmlns:a16="http://schemas.microsoft.com/office/drawing/2014/main" val="3763423622"/>
                    </a:ext>
                  </a:extLst>
                </a:gridCol>
                <a:gridCol w="864096">
                  <a:extLst>
                    <a:ext uri="{9D8B030D-6E8A-4147-A177-3AD203B41FA5}">
                      <a16:colId xmlns:a16="http://schemas.microsoft.com/office/drawing/2014/main" val="3462299392"/>
                    </a:ext>
                  </a:extLst>
                </a:gridCol>
                <a:gridCol w="3384376">
                  <a:extLst>
                    <a:ext uri="{9D8B030D-6E8A-4147-A177-3AD203B41FA5}">
                      <a16:colId xmlns:a16="http://schemas.microsoft.com/office/drawing/2014/main" val="603928695"/>
                    </a:ext>
                  </a:extLst>
                </a:gridCol>
                <a:gridCol w="730424">
                  <a:extLst>
                    <a:ext uri="{9D8B030D-6E8A-4147-A177-3AD203B41FA5}">
                      <a16:colId xmlns:a16="http://schemas.microsoft.com/office/drawing/2014/main" val="1070168777"/>
                    </a:ext>
                  </a:extLst>
                </a:gridCol>
              </a:tblGrid>
              <a:tr h="370840">
                <a:tc gridSpan="2">
                  <a:txBody>
                    <a:bodyPr/>
                    <a:lstStyle/>
                    <a:p>
                      <a:pPr algn="ctr"/>
                      <a:r>
                        <a:rPr lang="en-GB" sz="2000" dirty="0"/>
                        <a:t>Assets (£s)</a:t>
                      </a:r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 gridSpan="2">
                  <a:txBody>
                    <a:bodyPr/>
                    <a:lstStyle/>
                    <a:p>
                      <a:pPr algn="ctr"/>
                      <a:r>
                        <a:rPr lang="en-GB" sz="2000" dirty="0"/>
                        <a:t>Liabilities (£s)</a:t>
                      </a:r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576292856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GB" dirty="0"/>
                        <a:t>Vault cash   (part of reserves)                              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r"/>
                      <a:r>
                        <a:rPr lang="en-GB" dirty="0"/>
                        <a:t>1,000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Current account(s)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1,000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899957624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algn="r"/>
                      <a:r>
                        <a:rPr lang="en-GB" dirty="0"/>
                        <a:t>Total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r"/>
                      <a:r>
                        <a:rPr lang="en-GB" dirty="0"/>
                        <a:t>1,000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Total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1,000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383416438"/>
                  </a:ext>
                </a:extLst>
              </a:tr>
            </a:tbl>
          </a:graphicData>
        </a:graphic>
      </p:graphicFrame>
      <p:graphicFrame>
        <p:nvGraphicFramePr>
          <p:cNvPr id="9" name="Table 5">
            <a:extLst>
              <a:ext uri="{FF2B5EF4-FFF2-40B4-BE49-F238E27FC236}">
                <a16:creationId xmlns:a16="http://schemas.microsoft.com/office/drawing/2014/main" id="{3633BB89-8CB0-4A65-B63C-96F9926BE93A}"/>
              </a:ext>
            </a:extLst>
          </p:cNvPr>
          <p:cNvGraphicFramePr>
            <a:graphicFrameLocks/>
          </p:cNvGraphicFramePr>
          <p:nvPr>
            <p:extLst>
              <p:ext uri="{D42A27DB-BD31-4B8C-83A1-F6EECF244321}">
                <p14:modId xmlns:p14="http://schemas.microsoft.com/office/powerpoint/2010/main" val="601597428"/>
              </p:ext>
            </p:extLst>
          </p:nvPr>
        </p:nvGraphicFramePr>
        <p:xfrm>
          <a:off x="372478" y="3944763"/>
          <a:ext cx="8229600" cy="150876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3250704">
                  <a:extLst>
                    <a:ext uri="{9D8B030D-6E8A-4147-A177-3AD203B41FA5}">
                      <a16:colId xmlns:a16="http://schemas.microsoft.com/office/drawing/2014/main" val="3763423622"/>
                    </a:ext>
                  </a:extLst>
                </a:gridCol>
                <a:gridCol w="864096">
                  <a:extLst>
                    <a:ext uri="{9D8B030D-6E8A-4147-A177-3AD203B41FA5}">
                      <a16:colId xmlns:a16="http://schemas.microsoft.com/office/drawing/2014/main" val="3462299392"/>
                    </a:ext>
                  </a:extLst>
                </a:gridCol>
                <a:gridCol w="3384376">
                  <a:extLst>
                    <a:ext uri="{9D8B030D-6E8A-4147-A177-3AD203B41FA5}">
                      <a16:colId xmlns:a16="http://schemas.microsoft.com/office/drawing/2014/main" val="603928695"/>
                    </a:ext>
                  </a:extLst>
                </a:gridCol>
                <a:gridCol w="730424">
                  <a:extLst>
                    <a:ext uri="{9D8B030D-6E8A-4147-A177-3AD203B41FA5}">
                      <a16:colId xmlns:a16="http://schemas.microsoft.com/office/drawing/2014/main" val="1070168777"/>
                    </a:ext>
                  </a:extLst>
                </a:gridCol>
              </a:tblGrid>
              <a:tr h="370840">
                <a:tc gridSpan="2">
                  <a:txBody>
                    <a:bodyPr/>
                    <a:lstStyle/>
                    <a:p>
                      <a:pPr algn="ctr"/>
                      <a:r>
                        <a:rPr lang="en-GB" sz="2000" dirty="0"/>
                        <a:t>Assets (£s)</a:t>
                      </a:r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 gridSpan="2">
                  <a:txBody>
                    <a:bodyPr/>
                    <a:lstStyle/>
                    <a:p>
                      <a:pPr algn="ctr"/>
                      <a:r>
                        <a:rPr lang="en-GB" sz="2000" dirty="0"/>
                        <a:t>Liabilities (£s)</a:t>
                      </a:r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576292856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GB" dirty="0"/>
                        <a:t>Required reserves                              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r"/>
                      <a:r>
                        <a:rPr lang="en-GB" dirty="0"/>
                        <a:t>80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Current account(s)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1,000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899957624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algn="l"/>
                      <a:r>
                        <a:rPr lang="en-GB" dirty="0"/>
                        <a:t>Excess reserves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r"/>
                      <a:r>
                        <a:rPr lang="en-GB" dirty="0"/>
                        <a:t>920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383416438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algn="l"/>
                      <a:r>
                        <a:rPr lang="en-GB" dirty="0"/>
                        <a:t>Total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r"/>
                      <a:r>
                        <a:rPr lang="en-GB" dirty="0"/>
                        <a:t>1,000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Total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1,000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764801894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790283621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4DEA519-38A1-46B6-BB1A-54F7F181224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64027" y="0"/>
            <a:ext cx="8229600" cy="1143000"/>
          </a:xfrm>
          <a:solidFill>
            <a:schemeClr val="tx2">
              <a:lumMod val="75000"/>
            </a:schemeClr>
          </a:solidFill>
        </p:spPr>
        <p:txBody>
          <a:bodyPr/>
          <a:lstStyle/>
          <a:p>
            <a:r>
              <a:rPr lang="en-GB" dirty="0">
                <a:solidFill>
                  <a:srgbClr val="ABE1FF"/>
                </a:solidFill>
              </a:rPr>
              <a:t>How do banks operate? - 4</a:t>
            </a:r>
            <a:endParaRPr lang="en-GB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8212EBCC-9540-4AC5-B63C-AE2578A3E6E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3F65BB1-9206-4D7F-97F9-47DCC7DC6334}" type="slidenum">
              <a:rPr lang="en-GB" smtClean="0"/>
              <a:pPr/>
              <a:t>9</a:t>
            </a:fld>
            <a:endParaRPr lang="en-GB" dirty="0"/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2BF2FF94-9797-448D-AE56-3984469A605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99795" y="1470484"/>
            <a:ext cx="8229600" cy="1526468"/>
          </a:xfrm>
        </p:spPr>
        <p:txBody>
          <a:bodyPr>
            <a:normAutofit fontScale="92500" lnSpcReduction="10000"/>
          </a:bodyPr>
          <a:lstStyle/>
          <a:p>
            <a:pPr marL="0" indent="0">
              <a:buNone/>
            </a:pPr>
            <a:r>
              <a:rPr lang="en-GB" sz="2400" dirty="0"/>
              <a:t>The bank has also targeted an extra 4% of excess reserves for its own purposes (12% overall is a common measure)</a:t>
            </a:r>
          </a:p>
          <a:p>
            <a:pPr marL="0" indent="0">
              <a:buNone/>
            </a:pPr>
            <a:endParaRPr lang="en-GB" sz="2400" dirty="0"/>
          </a:p>
          <a:p>
            <a:pPr marL="0" indent="0">
              <a:buNone/>
            </a:pPr>
            <a:r>
              <a:rPr lang="en-GB" sz="2400" dirty="0"/>
              <a:t>Partial balance sheet - 2</a:t>
            </a:r>
          </a:p>
        </p:txBody>
      </p:sp>
      <p:graphicFrame>
        <p:nvGraphicFramePr>
          <p:cNvPr id="11" name="Table 5">
            <a:extLst>
              <a:ext uri="{FF2B5EF4-FFF2-40B4-BE49-F238E27FC236}">
                <a16:creationId xmlns:a16="http://schemas.microsoft.com/office/drawing/2014/main" id="{06EF6993-0E63-4BEF-8966-70A42A46A5C0}"/>
              </a:ext>
            </a:extLst>
          </p:cNvPr>
          <p:cNvGraphicFramePr>
            <a:graphicFrameLocks/>
          </p:cNvGraphicFramePr>
          <p:nvPr>
            <p:extLst>
              <p:ext uri="{D42A27DB-BD31-4B8C-83A1-F6EECF244321}">
                <p14:modId xmlns:p14="http://schemas.microsoft.com/office/powerpoint/2010/main" val="3085504098"/>
              </p:ext>
            </p:extLst>
          </p:nvPr>
        </p:nvGraphicFramePr>
        <p:xfrm>
          <a:off x="409264" y="3058643"/>
          <a:ext cx="8229600" cy="187960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3250704">
                  <a:extLst>
                    <a:ext uri="{9D8B030D-6E8A-4147-A177-3AD203B41FA5}">
                      <a16:colId xmlns:a16="http://schemas.microsoft.com/office/drawing/2014/main" val="3763423622"/>
                    </a:ext>
                  </a:extLst>
                </a:gridCol>
                <a:gridCol w="864096">
                  <a:extLst>
                    <a:ext uri="{9D8B030D-6E8A-4147-A177-3AD203B41FA5}">
                      <a16:colId xmlns:a16="http://schemas.microsoft.com/office/drawing/2014/main" val="3462299392"/>
                    </a:ext>
                  </a:extLst>
                </a:gridCol>
                <a:gridCol w="3384376">
                  <a:extLst>
                    <a:ext uri="{9D8B030D-6E8A-4147-A177-3AD203B41FA5}">
                      <a16:colId xmlns:a16="http://schemas.microsoft.com/office/drawing/2014/main" val="603928695"/>
                    </a:ext>
                  </a:extLst>
                </a:gridCol>
                <a:gridCol w="730424">
                  <a:extLst>
                    <a:ext uri="{9D8B030D-6E8A-4147-A177-3AD203B41FA5}">
                      <a16:colId xmlns:a16="http://schemas.microsoft.com/office/drawing/2014/main" val="1070168777"/>
                    </a:ext>
                  </a:extLst>
                </a:gridCol>
              </a:tblGrid>
              <a:tr h="370840">
                <a:tc gridSpan="2">
                  <a:txBody>
                    <a:bodyPr/>
                    <a:lstStyle/>
                    <a:p>
                      <a:pPr algn="ctr"/>
                      <a:r>
                        <a:rPr lang="en-GB" sz="2000" dirty="0"/>
                        <a:t>Assets (£s)</a:t>
                      </a:r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 gridSpan="2">
                  <a:txBody>
                    <a:bodyPr/>
                    <a:lstStyle/>
                    <a:p>
                      <a:pPr algn="ctr"/>
                      <a:r>
                        <a:rPr lang="en-GB" sz="2000" dirty="0"/>
                        <a:t>Liabilities (£s)</a:t>
                      </a:r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576292856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GB" dirty="0"/>
                        <a:t>Required reserves                              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r"/>
                      <a:r>
                        <a:rPr lang="en-GB" dirty="0"/>
                        <a:t>80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Current account(s)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1,000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899957624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algn="l"/>
                      <a:r>
                        <a:rPr lang="en-GB" dirty="0"/>
                        <a:t>Excess reserves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r"/>
                      <a:r>
                        <a:rPr lang="en-GB" dirty="0"/>
                        <a:t>40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383416438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algn="l"/>
                      <a:r>
                        <a:rPr lang="en-GB" dirty="0"/>
                        <a:t>Reserves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r"/>
                      <a:r>
                        <a:rPr lang="en-GB" dirty="0"/>
                        <a:t>880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764801894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algn="l"/>
                      <a:r>
                        <a:rPr lang="en-GB" dirty="0"/>
                        <a:t>Total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r"/>
                      <a:r>
                        <a:rPr lang="en-GB" dirty="0"/>
                        <a:t>1,000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Total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1,000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861911767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1891267827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4DEA519-38A1-46B6-BB1A-54F7F181224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64027" y="0"/>
            <a:ext cx="8229600" cy="1143000"/>
          </a:xfrm>
          <a:solidFill>
            <a:schemeClr val="tx2">
              <a:lumMod val="75000"/>
            </a:schemeClr>
          </a:solidFill>
        </p:spPr>
        <p:txBody>
          <a:bodyPr/>
          <a:lstStyle/>
          <a:p>
            <a:r>
              <a:rPr lang="en-GB" dirty="0">
                <a:solidFill>
                  <a:srgbClr val="ABE1FF"/>
                </a:solidFill>
              </a:rPr>
              <a:t>How do banks operate? - 5</a:t>
            </a:r>
            <a:endParaRPr lang="en-GB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8212EBCC-9540-4AC5-B63C-AE2578A3E6E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3F65BB1-9206-4D7F-97F9-47DCC7DC6334}" type="slidenum">
              <a:rPr lang="en-GB" smtClean="0"/>
              <a:pPr/>
              <a:t>10</a:t>
            </a:fld>
            <a:endParaRPr lang="en-GB" dirty="0"/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2BF2FF94-9797-448D-AE56-3984469A605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64027" y="1493670"/>
            <a:ext cx="8229600" cy="1791314"/>
          </a:xfrm>
        </p:spPr>
        <p:txBody>
          <a:bodyPr>
            <a:normAutofit fontScale="92500" lnSpcReduction="20000"/>
          </a:bodyPr>
          <a:lstStyle/>
          <a:p>
            <a:pPr marL="0" indent="0">
              <a:buNone/>
            </a:pPr>
            <a:r>
              <a:rPr lang="en-GB" sz="2400" dirty="0"/>
              <a:t>Now, with some reserves earning no profit, the bank lends £880 to a local business for five years…</a:t>
            </a:r>
          </a:p>
          <a:p>
            <a:pPr marL="0" indent="0">
              <a:buNone/>
            </a:pPr>
            <a:r>
              <a:rPr lang="en-GB" sz="2400" dirty="0"/>
              <a:t>Assets = Liabilities + Capital is 1,000 = 1,000 + 0</a:t>
            </a:r>
          </a:p>
          <a:p>
            <a:pPr marL="0" indent="0">
              <a:buNone/>
            </a:pPr>
            <a:endParaRPr lang="en-GB" sz="2400" dirty="0"/>
          </a:p>
          <a:p>
            <a:pPr marL="0" indent="0">
              <a:buNone/>
            </a:pPr>
            <a:r>
              <a:rPr lang="en-GB" sz="2400" dirty="0"/>
              <a:t>Partial balance sheet - 3</a:t>
            </a:r>
          </a:p>
          <a:p>
            <a:pPr marL="0" indent="0">
              <a:buNone/>
            </a:pPr>
            <a:endParaRPr lang="en-GB" sz="2400" dirty="0"/>
          </a:p>
          <a:p>
            <a:pPr marL="0" indent="0">
              <a:buNone/>
            </a:pPr>
            <a:endParaRPr lang="en-GB" sz="2400" dirty="0"/>
          </a:p>
          <a:p>
            <a:pPr marL="0" indent="0">
              <a:buNone/>
            </a:pPr>
            <a:endParaRPr lang="en-GB" sz="2400" dirty="0"/>
          </a:p>
        </p:txBody>
      </p:sp>
      <p:graphicFrame>
        <p:nvGraphicFramePr>
          <p:cNvPr id="11" name="Table 5">
            <a:extLst>
              <a:ext uri="{FF2B5EF4-FFF2-40B4-BE49-F238E27FC236}">
                <a16:creationId xmlns:a16="http://schemas.microsoft.com/office/drawing/2014/main" id="{06EF6993-0E63-4BEF-8966-70A42A46A5C0}"/>
              </a:ext>
            </a:extLst>
          </p:cNvPr>
          <p:cNvGraphicFramePr>
            <a:graphicFrameLocks/>
          </p:cNvGraphicFramePr>
          <p:nvPr>
            <p:extLst>
              <p:ext uri="{D42A27DB-BD31-4B8C-83A1-F6EECF244321}">
                <p14:modId xmlns:p14="http://schemas.microsoft.com/office/powerpoint/2010/main" val="4168018743"/>
              </p:ext>
            </p:extLst>
          </p:nvPr>
        </p:nvGraphicFramePr>
        <p:xfrm>
          <a:off x="364027" y="3284984"/>
          <a:ext cx="8229600" cy="187960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3250704">
                  <a:extLst>
                    <a:ext uri="{9D8B030D-6E8A-4147-A177-3AD203B41FA5}">
                      <a16:colId xmlns:a16="http://schemas.microsoft.com/office/drawing/2014/main" val="3763423622"/>
                    </a:ext>
                  </a:extLst>
                </a:gridCol>
                <a:gridCol w="864096">
                  <a:extLst>
                    <a:ext uri="{9D8B030D-6E8A-4147-A177-3AD203B41FA5}">
                      <a16:colId xmlns:a16="http://schemas.microsoft.com/office/drawing/2014/main" val="3462299392"/>
                    </a:ext>
                  </a:extLst>
                </a:gridCol>
                <a:gridCol w="3384376">
                  <a:extLst>
                    <a:ext uri="{9D8B030D-6E8A-4147-A177-3AD203B41FA5}">
                      <a16:colId xmlns:a16="http://schemas.microsoft.com/office/drawing/2014/main" val="603928695"/>
                    </a:ext>
                  </a:extLst>
                </a:gridCol>
                <a:gridCol w="730424">
                  <a:extLst>
                    <a:ext uri="{9D8B030D-6E8A-4147-A177-3AD203B41FA5}">
                      <a16:colId xmlns:a16="http://schemas.microsoft.com/office/drawing/2014/main" val="1070168777"/>
                    </a:ext>
                  </a:extLst>
                </a:gridCol>
              </a:tblGrid>
              <a:tr h="370840">
                <a:tc gridSpan="2">
                  <a:txBody>
                    <a:bodyPr/>
                    <a:lstStyle/>
                    <a:p>
                      <a:pPr algn="ctr"/>
                      <a:r>
                        <a:rPr lang="en-GB" sz="2000" dirty="0"/>
                        <a:t>Assets (£s)</a:t>
                      </a:r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 gridSpan="2">
                  <a:txBody>
                    <a:bodyPr/>
                    <a:lstStyle/>
                    <a:p>
                      <a:pPr algn="ctr"/>
                      <a:r>
                        <a:rPr lang="en-GB" sz="2000" dirty="0"/>
                        <a:t>Liabilities (£s)</a:t>
                      </a:r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576292856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GB" dirty="0"/>
                        <a:t>Required reserves                              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r"/>
                      <a:r>
                        <a:rPr lang="en-GB" dirty="0"/>
                        <a:t>80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Current account(s)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1,000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899957624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algn="l"/>
                      <a:r>
                        <a:rPr lang="en-GB" dirty="0"/>
                        <a:t>Excess reserves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r"/>
                      <a:r>
                        <a:rPr lang="en-GB" dirty="0"/>
                        <a:t>40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383416438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algn="l"/>
                      <a:r>
                        <a:rPr lang="en-GB" dirty="0"/>
                        <a:t>Loans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r"/>
                      <a:r>
                        <a:rPr lang="en-GB" dirty="0"/>
                        <a:t>880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764801894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algn="l"/>
                      <a:r>
                        <a:rPr lang="en-GB" dirty="0"/>
                        <a:t>Total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r"/>
                      <a:r>
                        <a:rPr lang="en-GB" dirty="0"/>
                        <a:t>1,000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Total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1,000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861911767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1810793647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4DEA519-38A1-46B6-BB1A-54F7F181224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64027" y="0"/>
            <a:ext cx="8229600" cy="1143000"/>
          </a:xfrm>
          <a:solidFill>
            <a:schemeClr val="tx2">
              <a:lumMod val="75000"/>
            </a:schemeClr>
          </a:solidFill>
        </p:spPr>
        <p:txBody>
          <a:bodyPr/>
          <a:lstStyle/>
          <a:p>
            <a:r>
              <a:rPr lang="en-GB" dirty="0">
                <a:solidFill>
                  <a:srgbClr val="ABE1FF"/>
                </a:solidFill>
              </a:rPr>
              <a:t>How do banks operate? - 6</a:t>
            </a:r>
            <a:endParaRPr lang="en-GB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8212EBCC-9540-4AC5-B63C-AE2578A3E6E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C3F65BB1-9206-4D7F-97F9-47DCC7DC6334}" type="slidenum">
              <a:rPr kumimoji="0" lang="en-GB" sz="1200" b="0" i="0" u="none" strike="noStrike" kern="1200" cap="none" spc="0" normalizeH="0" baseline="0" noProof="0" smtClean="0">
                <a:ln>
                  <a:noFill/>
                </a:ln>
                <a:solidFill>
                  <a:prstClr val="black">
                    <a:tint val="75000"/>
                  </a:prstClr>
                </a:solidFill>
                <a:effectLst/>
                <a:uLnTx/>
                <a:uFillTx/>
                <a:latin typeface="Myriad Pro"/>
                <a:ea typeface="+mn-ea"/>
                <a:cs typeface="+mn-cs"/>
              </a:rPr>
              <a:pPr marL="0" marR="0" lvl="0" indent="0" algn="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11</a:t>
            </a:fld>
            <a:endParaRPr kumimoji="0" lang="en-GB" sz="1200" b="0" i="0" u="none" strike="noStrike" kern="1200" cap="none" spc="0" normalizeH="0" baseline="0" noProof="0" dirty="0">
              <a:ln>
                <a:noFill/>
              </a:ln>
              <a:solidFill>
                <a:prstClr val="black">
                  <a:tint val="75000"/>
                </a:prstClr>
              </a:solidFill>
              <a:effectLst/>
              <a:uLnTx/>
              <a:uFillTx/>
              <a:latin typeface="Myriad Pro"/>
              <a:ea typeface="+mn-ea"/>
              <a:cs typeface="+mn-cs"/>
            </a:endParaRPr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2BF2FF94-9797-448D-AE56-3984469A605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88232" y="1268760"/>
            <a:ext cx="8755767" cy="4467046"/>
          </a:xfrm>
        </p:spPr>
        <p:txBody>
          <a:bodyPr>
            <a:normAutofit lnSpcReduction="10000"/>
          </a:bodyPr>
          <a:lstStyle/>
          <a:p>
            <a:pPr marL="0" indent="0">
              <a:buNone/>
            </a:pPr>
            <a:r>
              <a:rPr lang="en-GB" sz="2400" dirty="0"/>
              <a:t>Adding in further loans and securities, the full balance sheet for City and Provincial would look something like this …</a:t>
            </a:r>
          </a:p>
          <a:p>
            <a:pPr marL="0" indent="0">
              <a:buNone/>
            </a:pPr>
            <a:endParaRPr lang="en-GB" sz="2400" dirty="0"/>
          </a:p>
          <a:p>
            <a:pPr marL="0" indent="0">
              <a:buNone/>
            </a:pPr>
            <a:endParaRPr lang="en-GB" sz="2400" dirty="0"/>
          </a:p>
          <a:p>
            <a:pPr marL="0" indent="0">
              <a:buNone/>
            </a:pPr>
            <a:endParaRPr lang="en-GB" sz="2400" dirty="0"/>
          </a:p>
          <a:p>
            <a:pPr marL="0" indent="0">
              <a:buNone/>
            </a:pPr>
            <a:endParaRPr lang="en-GB" sz="2400" dirty="0"/>
          </a:p>
          <a:p>
            <a:pPr marL="0" indent="0">
              <a:buNone/>
            </a:pPr>
            <a:endParaRPr lang="en-GB" sz="2400" dirty="0"/>
          </a:p>
          <a:p>
            <a:pPr marL="0" indent="0">
              <a:buNone/>
            </a:pPr>
            <a:endParaRPr lang="en-GB" sz="2400" dirty="0"/>
          </a:p>
          <a:p>
            <a:pPr marL="0" indent="0">
              <a:buNone/>
            </a:pPr>
            <a:r>
              <a:rPr lang="en-GB" sz="2400" dirty="0"/>
              <a:t>It has purchased some government bonds and treasury bills </a:t>
            </a:r>
          </a:p>
          <a:p>
            <a:pPr marL="0" indent="0">
              <a:buNone/>
            </a:pPr>
            <a:r>
              <a:rPr lang="en-GB" sz="2400" dirty="0"/>
              <a:t>(marketable securities) for £3.1 billion). This is another form of lending</a:t>
            </a:r>
          </a:p>
        </p:txBody>
      </p:sp>
      <p:graphicFrame>
        <p:nvGraphicFramePr>
          <p:cNvPr id="11" name="Table 5">
            <a:extLst>
              <a:ext uri="{FF2B5EF4-FFF2-40B4-BE49-F238E27FC236}">
                <a16:creationId xmlns:a16="http://schemas.microsoft.com/office/drawing/2014/main" id="{06EF6993-0E63-4BEF-8966-70A42A46A5C0}"/>
              </a:ext>
            </a:extLst>
          </p:cNvPr>
          <p:cNvGraphicFramePr>
            <a:graphicFrameLocks/>
          </p:cNvGraphicFramePr>
          <p:nvPr>
            <p:extLst>
              <p:ext uri="{D42A27DB-BD31-4B8C-83A1-F6EECF244321}">
                <p14:modId xmlns:p14="http://schemas.microsoft.com/office/powerpoint/2010/main" val="1094966728"/>
              </p:ext>
            </p:extLst>
          </p:nvPr>
        </p:nvGraphicFramePr>
        <p:xfrm>
          <a:off x="384920" y="2060848"/>
          <a:ext cx="8456445" cy="243440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3340308">
                  <a:extLst>
                    <a:ext uri="{9D8B030D-6E8A-4147-A177-3AD203B41FA5}">
                      <a16:colId xmlns:a16="http://schemas.microsoft.com/office/drawing/2014/main" val="3763423622"/>
                    </a:ext>
                  </a:extLst>
                </a:gridCol>
                <a:gridCol w="887914">
                  <a:extLst>
                    <a:ext uri="{9D8B030D-6E8A-4147-A177-3AD203B41FA5}">
                      <a16:colId xmlns:a16="http://schemas.microsoft.com/office/drawing/2014/main" val="3462299392"/>
                    </a:ext>
                  </a:extLst>
                </a:gridCol>
                <a:gridCol w="3220112">
                  <a:extLst>
                    <a:ext uri="{9D8B030D-6E8A-4147-A177-3AD203B41FA5}">
                      <a16:colId xmlns:a16="http://schemas.microsoft.com/office/drawing/2014/main" val="603928695"/>
                    </a:ext>
                  </a:extLst>
                </a:gridCol>
                <a:gridCol w="1008111">
                  <a:extLst>
                    <a:ext uri="{9D8B030D-6E8A-4147-A177-3AD203B41FA5}">
                      <a16:colId xmlns:a16="http://schemas.microsoft.com/office/drawing/2014/main" val="1070168777"/>
                    </a:ext>
                  </a:extLst>
                </a:gridCol>
              </a:tblGrid>
              <a:tr h="333205">
                <a:tc gridSpan="2">
                  <a:txBody>
                    <a:bodyPr/>
                    <a:lstStyle/>
                    <a:p>
                      <a:pPr algn="ctr"/>
                      <a:r>
                        <a:rPr lang="en-GB" sz="2000" dirty="0"/>
                        <a:t>Assets (£millions)</a:t>
                      </a:r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 gridSpan="2">
                  <a:txBody>
                    <a:bodyPr/>
                    <a:lstStyle/>
                    <a:p>
                      <a:pPr algn="ctr"/>
                      <a:r>
                        <a:rPr lang="en-GB" sz="2000" dirty="0"/>
                        <a:t>Liabilities (£millions)</a:t>
                      </a:r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576292856"/>
                  </a:ext>
                </a:extLst>
              </a:tr>
              <a:tr h="333205">
                <a:tc>
                  <a:txBody>
                    <a:bodyPr/>
                    <a:lstStyle/>
                    <a:p>
                      <a:r>
                        <a:rPr lang="en-GB" dirty="0"/>
                        <a:t>Required reserves                              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r"/>
                      <a:r>
                        <a:rPr lang="en-GB" dirty="0"/>
                        <a:t>800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Deposits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r"/>
                      <a:r>
                        <a:rPr lang="en-GB" dirty="0"/>
                        <a:t>10,000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899957624"/>
                  </a:ext>
                </a:extLst>
              </a:tr>
              <a:tr h="333205">
                <a:tc>
                  <a:txBody>
                    <a:bodyPr/>
                    <a:lstStyle/>
                    <a:p>
                      <a:pPr algn="l"/>
                      <a:r>
                        <a:rPr lang="en-GB" dirty="0"/>
                        <a:t>Excess reserves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r"/>
                      <a:r>
                        <a:rPr lang="en-GB" dirty="0"/>
                        <a:t>1,300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Bank capital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r"/>
                      <a:r>
                        <a:rPr lang="en-GB" dirty="0"/>
                        <a:t>900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383416438"/>
                  </a:ext>
                </a:extLst>
              </a:tr>
              <a:tr h="333205">
                <a:tc>
                  <a:txBody>
                    <a:bodyPr/>
                    <a:lstStyle/>
                    <a:p>
                      <a:pPr algn="l"/>
                      <a:r>
                        <a:rPr lang="en-GB" dirty="0"/>
                        <a:t>Loans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r"/>
                      <a:r>
                        <a:rPr lang="en-GB" dirty="0"/>
                        <a:t>5,700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r"/>
                      <a:endParaRPr lang="en-GB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764801894"/>
                  </a:ext>
                </a:extLst>
              </a:tr>
              <a:tr h="333205">
                <a:tc>
                  <a:txBody>
                    <a:bodyPr/>
                    <a:lstStyle/>
                    <a:p>
                      <a:pPr algn="l"/>
                      <a:r>
                        <a:rPr lang="en-GB" dirty="0"/>
                        <a:t>Securities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r"/>
                      <a:r>
                        <a:rPr lang="en-GB" dirty="0"/>
                        <a:t>3,100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r"/>
                      <a:endParaRPr lang="en-GB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861911767"/>
                  </a:ext>
                </a:extLst>
              </a:tr>
              <a:tr h="575120">
                <a:tc>
                  <a:txBody>
                    <a:bodyPr/>
                    <a:lstStyle/>
                    <a:p>
                      <a:pPr algn="l"/>
                      <a:r>
                        <a:rPr lang="en-GB" dirty="0"/>
                        <a:t>Total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r"/>
                      <a:r>
                        <a:rPr lang="en-GB" dirty="0"/>
                        <a:t>10,900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dirty="0"/>
                        <a:t>Total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r"/>
                      <a:r>
                        <a:rPr lang="en-GB" dirty="0"/>
                        <a:t>10,900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21952570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682297333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5" name="Table 5">
            <a:extLst>
              <a:ext uri="{FF2B5EF4-FFF2-40B4-BE49-F238E27FC236}">
                <a16:creationId xmlns:a16="http://schemas.microsoft.com/office/drawing/2014/main" id="{D45FC51F-E54A-4BFD-9B9D-8629927788BA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250762407"/>
              </p:ext>
            </p:extLst>
          </p:nvPr>
        </p:nvGraphicFramePr>
        <p:xfrm>
          <a:off x="1083195" y="2822567"/>
          <a:ext cx="7121625" cy="115824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2373875">
                  <a:extLst>
                    <a:ext uri="{9D8B030D-6E8A-4147-A177-3AD203B41FA5}">
                      <a16:colId xmlns:a16="http://schemas.microsoft.com/office/drawing/2014/main" val="3267212965"/>
                    </a:ext>
                  </a:extLst>
                </a:gridCol>
                <a:gridCol w="2578991">
                  <a:extLst>
                    <a:ext uri="{9D8B030D-6E8A-4147-A177-3AD203B41FA5}">
                      <a16:colId xmlns:a16="http://schemas.microsoft.com/office/drawing/2014/main" val="2877315570"/>
                    </a:ext>
                  </a:extLst>
                </a:gridCol>
                <a:gridCol w="2168759">
                  <a:extLst>
                    <a:ext uri="{9D8B030D-6E8A-4147-A177-3AD203B41FA5}">
                      <a16:colId xmlns:a16="http://schemas.microsoft.com/office/drawing/2014/main" val="3695858467"/>
                    </a:ext>
                  </a:extLst>
                </a:gridCol>
              </a:tblGrid>
              <a:tr h="370840">
                <a:tc>
                  <a:txBody>
                    <a:bodyPr/>
                    <a:lstStyle/>
                    <a:p>
                      <a:r>
                        <a:rPr lang="en-GB" sz="3200" dirty="0"/>
                        <a:t>Assets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3200" dirty="0"/>
                        <a:t>Liabilities  +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3200" dirty="0"/>
                        <a:t>Capital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751894952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GB" sz="3200" dirty="0"/>
                        <a:t>10,900     =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3200" dirty="0"/>
                        <a:t>10,000        +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3200" dirty="0"/>
                        <a:t>   900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555431533"/>
                  </a:ext>
                </a:extLst>
              </a:tr>
            </a:tbl>
          </a:graphicData>
        </a:graphic>
      </p:graphicFrame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92856913-0E75-46E6-915D-63610575AFB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3F65BB1-9206-4D7F-97F9-47DCC7DC6334}" type="slidenum">
              <a:rPr lang="en-GB" smtClean="0"/>
              <a:pPr/>
              <a:t>12</a:t>
            </a:fld>
            <a:endParaRPr lang="en-GB" dirty="0"/>
          </a:p>
        </p:txBody>
      </p:sp>
      <p:sp>
        <p:nvSpPr>
          <p:cNvPr id="10" name="Title 1">
            <a:extLst>
              <a:ext uri="{FF2B5EF4-FFF2-40B4-BE49-F238E27FC236}">
                <a16:creationId xmlns:a16="http://schemas.microsoft.com/office/drawing/2014/main" id="{5A285475-18F7-4BFC-961B-559D5A80A56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solidFill>
            <a:schemeClr val="tx2">
              <a:lumMod val="75000"/>
            </a:schemeClr>
          </a:solidFill>
        </p:spPr>
        <p:txBody>
          <a:bodyPr/>
          <a:lstStyle/>
          <a:p>
            <a:r>
              <a:rPr lang="en-GB" dirty="0">
                <a:solidFill>
                  <a:srgbClr val="ABE1FF"/>
                </a:solidFill>
              </a:rPr>
              <a:t>How do banks operate? - 7</a:t>
            </a:r>
            <a:endParaRPr lang="en-GB" dirty="0"/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73D49E43-90E6-4515-9641-869FBD0ACE85}"/>
              </a:ext>
            </a:extLst>
          </p:cNvPr>
          <p:cNvSpPr txBox="1"/>
          <p:nvPr/>
        </p:nvSpPr>
        <p:spPr>
          <a:xfrm>
            <a:off x="755576" y="1844824"/>
            <a:ext cx="7776864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3200" dirty="0"/>
              <a:t>Statement of financial position</a:t>
            </a:r>
          </a:p>
        </p:txBody>
      </p:sp>
    </p:spTree>
    <p:extLst>
      <p:ext uri="{BB962C8B-B14F-4D97-AF65-F5344CB8AC3E}">
        <p14:creationId xmlns:p14="http://schemas.microsoft.com/office/powerpoint/2010/main" val="2287178851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4DEA519-38A1-46B6-BB1A-54F7F181224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64027" y="0"/>
            <a:ext cx="8229600" cy="1143000"/>
          </a:xfrm>
          <a:solidFill>
            <a:schemeClr val="tx2">
              <a:lumMod val="75000"/>
            </a:schemeClr>
          </a:solidFill>
        </p:spPr>
        <p:txBody>
          <a:bodyPr/>
          <a:lstStyle/>
          <a:p>
            <a:r>
              <a:rPr lang="en-GB" dirty="0">
                <a:solidFill>
                  <a:srgbClr val="ABE1FF"/>
                </a:solidFill>
              </a:rPr>
              <a:t>How do banks operate? - 8</a:t>
            </a:r>
            <a:endParaRPr lang="en-GB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8212EBCC-9540-4AC5-B63C-AE2578A3E6E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C3F65BB1-9206-4D7F-97F9-47DCC7DC6334}" type="slidenum">
              <a:rPr kumimoji="0" lang="en-GB" sz="1200" b="0" i="0" u="none" strike="noStrike" kern="1200" cap="none" spc="0" normalizeH="0" baseline="0" noProof="0" smtClean="0">
                <a:ln>
                  <a:noFill/>
                </a:ln>
                <a:solidFill>
                  <a:prstClr val="black">
                    <a:tint val="75000"/>
                  </a:prstClr>
                </a:solidFill>
                <a:effectLst/>
                <a:uLnTx/>
                <a:uFillTx/>
                <a:latin typeface="Myriad Pro"/>
                <a:ea typeface="+mn-ea"/>
                <a:cs typeface="+mn-cs"/>
              </a:rPr>
              <a:pPr marL="0" marR="0" lvl="0" indent="0" algn="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13</a:t>
            </a:fld>
            <a:endParaRPr kumimoji="0" lang="en-GB" sz="1200" b="0" i="0" u="none" strike="noStrike" kern="1200" cap="none" spc="0" normalizeH="0" baseline="0" noProof="0" dirty="0">
              <a:ln>
                <a:noFill/>
              </a:ln>
              <a:solidFill>
                <a:prstClr val="black">
                  <a:tint val="75000"/>
                </a:prstClr>
              </a:solidFill>
              <a:effectLst/>
              <a:uLnTx/>
              <a:uFillTx/>
              <a:latin typeface="Myriad Pro"/>
              <a:ea typeface="+mn-ea"/>
              <a:cs typeface="+mn-cs"/>
            </a:endParaRPr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2BF2FF94-9797-448D-AE56-3984469A605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88232" y="1268760"/>
            <a:ext cx="8755767" cy="4467046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GB" sz="2400" dirty="0"/>
              <a:t>Now, let us imagine an unexpected rush on the bank’s deposits of £900m</a:t>
            </a:r>
          </a:p>
          <a:p>
            <a:pPr marL="0" indent="0">
              <a:buNone/>
            </a:pPr>
            <a:endParaRPr lang="en-GB" sz="2400" dirty="0"/>
          </a:p>
          <a:p>
            <a:pPr marL="0" indent="0">
              <a:buNone/>
            </a:pPr>
            <a:endParaRPr lang="en-GB" sz="2400" dirty="0"/>
          </a:p>
          <a:p>
            <a:pPr marL="0" indent="0">
              <a:buNone/>
            </a:pPr>
            <a:endParaRPr lang="en-GB" sz="2400" dirty="0"/>
          </a:p>
          <a:p>
            <a:pPr marL="0" indent="0">
              <a:buNone/>
            </a:pPr>
            <a:endParaRPr lang="en-GB" sz="2400" dirty="0"/>
          </a:p>
          <a:p>
            <a:pPr marL="0" indent="0">
              <a:buNone/>
            </a:pPr>
            <a:endParaRPr lang="en-GB" sz="2400" dirty="0"/>
          </a:p>
          <a:p>
            <a:pPr marL="0" indent="0">
              <a:buNone/>
            </a:pPr>
            <a:endParaRPr lang="en-GB" sz="2400" dirty="0"/>
          </a:p>
          <a:p>
            <a:pPr marL="0" indent="0">
              <a:buNone/>
            </a:pPr>
            <a:r>
              <a:rPr lang="en-GB" sz="2400" dirty="0"/>
              <a:t>Remember, it must maintain at least 8% of its deposits as required reserves, and hopefully 4% excess reserves as well</a:t>
            </a:r>
          </a:p>
        </p:txBody>
      </p:sp>
      <p:graphicFrame>
        <p:nvGraphicFramePr>
          <p:cNvPr id="11" name="Table 5">
            <a:extLst>
              <a:ext uri="{FF2B5EF4-FFF2-40B4-BE49-F238E27FC236}">
                <a16:creationId xmlns:a16="http://schemas.microsoft.com/office/drawing/2014/main" id="{06EF6993-0E63-4BEF-8966-70A42A46A5C0}"/>
              </a:ext>
            </a:extLst>
          </p:cNvPr>
          <p:cNvGraphicFramePr>
            <a:graphicFrameLocks/>
          </p:cNvGraphicFramePr>
          <p:nvPr>
            <p:extLst>
              <p:ext uri="{D42A27DB-BD31-4B8C-83A1-F6EECF244321}">
                <p14:modId xmlns:p14="http://schemas.microsoft.com/office/powerpoint/2010/main" val="2198716394"/>
              </p:ext>
            </p:extLst>
          </p:nvPr>
        </p:nvGraphicFramePr>
        <p:xfrm>
          <a:off x="388232" y="2166080"/>
          <a:ext cx="8456445" cy="255632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3103648">
                  <a:extLst>
                    <a:ext uri="{9D8B030D-6E8A-4147-A177-3AD203B41FA5}">
                      <a16:colId xmlns:a16="http://schemas.microsoft.com/office/drawing/2014/main" val="3763423622"/>
                    </a:ext>
                  </a:extLst>
                </a:gridCol>
                <a:gridCol w="1340599">
                  <a:extLst>
                    <a:ext uri="{9D8B030D-6E8A-4147-A177-3AD203B41FA5}">
                      <a16:colId xmlns:a16="http://schemas.microsoft.com/office/drawing/2014/main" val="3462299392"/>
                    </a:ext>
                  </a:extLst>
                </a:gridCol>
                <a:gridCol w="2619841">
                  <a:extLst>
                    <a:ext uri="{9D8B030D-6E8A-4147-A177-3AD203B41FA5}">
                      <a16:colId xmlns:a16="http://schemas.microsoft.com/office/drawing/2014/main" val="603928695"/>
                    </a:ext>
                  </a:extLst>
                </a:gridCol>
                <a:gridCol w="1392357">
                  <a:extLst>
                    <a:ext uri="{9D8B030D-6E8A-4147-A177-3AD203B41FA5}">
                      <a16:colId xmlns:a16="http://schemas.microsoft.com/office/drawing/2014/main" val="1070168777"/>
                    </a:ext>
                  </a:extLst>
                </a:gridCol>
              </a:tblGrid>
              <a:tr h="333205">
                <a:tc gridSpan="2">
                  <a:txBody>
                    <a:bodyPr/>
                    <a:lstStyle/>
                    <a:p>
                      <a:pPr algn="ctr"/>
                      <a:r>
                        <a:rPr lang="en-GB" sz="2000" dirty="0"/>
                        <a:t>Assets (£millions)</a:t>
                      </a:r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 gridSpan="2">
                  <a:txBody>
                    <a:bodyPr/>
                    <a:lstStyle/>
                    <a:p>
                      <a:pPr algn="ctr"/>
                      <a:r>
                        <a:rPr lang="en-GB" sz="2000" dirty="0"/>
                        <a:t>Liabilities (£millions)</a:t>
                      </a:r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576292856"/>
                  </a:ext>
                </a:extLst>
              </a:tr>
              <a:tr h="333205">
                <a:tc>
                  <a:txBody>
                    <a:bodyPr/>
                    <a:lstStyle/>
                    <a:p>
                      <a:r>
                        <a:rPr lang="en-GB" sz="2000" dirty="0"/>
                        <a:t>Required reserves                              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r"/>
                      <a:r>
                        <a:rPr lang="en-GB" sz="2000" dirty="0"/>
                        <a:t>800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2000" dirty="0"/>
                        <a:t>Deposits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r"/>
                      <a:r>
                        <a:rPr lang="en-GB" sz="2000" dirty="0"/>
                        <a:t>10,000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899957624"/>
                  </a:ext>
                </a:extLst>
              </a:tr>
              <a:tr h="333205">
                <a:tc>
                  <a:txBody>
                    <a:bodyPr/>
                    <a:lstStyle/>
                    <a:p>
                      <a:pPr algn="l"/>
                      <a:r>
                        <a:rPr lang="en-GB" sz="2000" dirty="0"/>
                        <a:t>Excess reserves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r"/>
                      <a:r>
                        <a:rPr lang="en-GB" sz="2000" dirty="0"/>
                        <a:t>1,300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2000" dirty="0"/>
                        <a:t>Bank capital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r"/>
                      <a:r>
                        <a:rPr lang="en-GB" sz="2000" dirty="0"/>
                        <a:t>900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383416438"/>
                  </a:ext>
                </a:extLst>
              </a:tr>
              <a:tr h="333205">
                <a:tc>
                  <a:txBody>
                    <a:bodyPr/>
                    <a:lstStyle/>
                    <a:p>
                      <a:pPr algn="l"/>
                      <a:r>
                        <a:rPr lang="en-GB" sz="2000" dirty="0"/>
                        <a:t>Loans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r"/>
                      <a:r>
                        <a:rPr lang="en-GB" sz="2000" dirty="0"/>
                        <a:t>5,700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 sz="20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r"/>
                      <a:endParaRPr lang="en-GB" sz="2000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764801894"/>
                  </a:ext>
                </a:extLst>
              </a:tr>
              <a:tr h="333205">
                <a:tc>
                  <a:txBody>
                    <a:bodyPr/>
                    <a:lstStyle/>
                    <a:p>
                      <a:pPr algn="l"/>
                      <a:r>
                        <a:rPr lang="en-GB" sz="2000" dirty="0"/>
                        <a:t>Securities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r"/>
                      <a:r>
                        <a:rPr lang="en-GB" sz="2000" dirty="0"/>
                        <a:t>3,100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 sz="20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r"/>
                      <a:endParaRPr lang="en-GB" sz="2000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861911767"/>
                  </a:ext>
                </a:extLst>
              </a:tr>
              <a:tr h="575120">
                <a:tc>
                  <a:txBody>
                    <a:bodyPr/>
                    <a:lstStyle/>
                    <a:p>
                      <a:pPr algn="l"/>
                      <a:r>
                        <a:rPr lang="en-GB" sz="2000" dirty="0"/>
                        <a:t>Total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r"/>
                      <a:r>
                        <a:rPr lang="en-GB" sz="2000" dirty="0"/>
                        <a:t>10,900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sz="2000" dirty="0"/>
                        <a:t>Total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r"/>
                      <a:r>
                        <a:rPr lang="en-GB" sz="2000" dirty="0"/>
                        <a:t>10,900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21952570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3235463819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4DEA519-38A1-46B6-BB1A-54F7F181224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64027" y="0"/>
            <a:ext cx="8229600" cy="1143000"/>
          </a:xfrm>
          <a:solidFill>
            <a:schemeClr val="tx2">
              <a:lumMod val="75000"/>
            </a:schemeClr>
          </a:solidFill>
        </p:spPr>
        <p:txBody>
          <a:bodyPr/>
          <a:lstStyle/>
          <a:p>
            <a:r>
              <a:rPr lang="en-GB" dirty="0">
                <a:solidFill>
                  <a:srgbClr val="ABE1FF"/>
                </a:solidFill>
              </a:rPr>
              <a:t>How do banks operate? - 9</a:t>
            </a:r>
            <a:endParaRPr lang="en-GB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8212EBCC-9540-4AC5-B63C-AE2578A3E6E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C3F65BB1-9206-4D7F-97F9-47DCC7DC6334}" type="slidenum">
              <a:rPr kumimoji="0" lang="en-GB" sz="1200" b="0" i="0" u="none" strike="noStrike" kern="1200" cap="none" spc="0" normalizeH="0" baseline="0" noProof="0" smtClean="0">
                <a:ln>
                  <a:noFill/>
                </a:ln>
                <a:solidFill>
                  <a:prstClr val="black">
                    <a:tint val="75000"/>
                  </a:prstClr>
                </a:solidFill>
                <a:effectLst/>
                <a:uLnTx/>
                <a:uFillTx/>
                <a:latin typeface="Myriad Pro"/>
                <a:ea typeface="+mn-ea"/>
                <a:cs typeface="+mn-cs"/>
              </a:rPr>
              <a:pPr marL="0" marR="0" lvl="0" indent="0" algn="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14</a:t>
            </a:fld>
            <a:endParaRPr kumimoji="0" lang="en-GB" sz="1200" b="0" i="0" u="none" strike="noStrike" kern="1200" cap="none" spc="0" normalizeH="0" baseline="0" noProof="0" dirty="0">
              <a:ln>
                <a:noFill/>
              </a:ln>
              <a:solidFill>
                <a:prstClr val="black">
                  <a:tint val="75000"/>
                </a:prstClr>
              </a:solidFill>
              <a:effectLst/>
              <a:uLnTx/>
              <a:uFillTx/>
              <a:latin typeface="Myriad Pro"/>
              <a:ea typeface="+mn-ea"/>
              <a:cs typeface="+mn-cs"/>
            </a:endParaRPr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2BF2FF94-9797-448D-AE56-3984469A605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88232" y="1268760"/>
            <a:ext cx="8755767" cy="4467046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GB" sz="2400" dirty="0"/>
              <a:t>How is the bank placed?</a:t>
            </a:r>
          </a:p>
          <a:p>
            <a:pPr marL="0" indent="0">
              <a:buNone/>
            </a:pPr>
            <a:endParaRPr lang="en-GB" sz="2400" dirty="0"/>
          </a:p>
          <a:p>
            <a:pPr marL="0" indent="0">
              <a:buNone/>
            </a:pPr>
            <a:endParaRPr lang="en-GB" sz="2400" dirty="0"/>
          </a:p>
          <a:p>
            <a:pPr marL="0" indent="0">
              <a:buNone/>
            </a:pPr>
            <a:endParaRPr lang="en-GB" sz="2400" dirty="0"/>
          </a:p>
          <a:p>
            <a:pPr marL="0" indent="0">
              <a:buNone/>
            </a:pPr>
            <a:endParaRPr lang="en-GB" sz="2400" dirty="0"/>
          </a:p>
          <a:p>
            <a:pPr marL="0" indent="0">
              <a:buNone/>
            </a:pPr>
            <a:r>
              <a:rPr lang="en-GB" sz="2400" dirty="0"/>
              <a:t>Remember it must</a:t>
            </a:r>
          </a:p>
          <a:p>
            <a:pPr marL="0" indent="0">
              <a:buNone/>
            </a:pPr>
            <a:endParaRPr lang="en-GB" sz="2400" dirty="0"/>
          </a:p>
          <a:p>
            <a:pPr marL="0" indent="0">
              <a:buNone/>
            </a:pPr>
            <a:endParaRPr lang="en-GB" sz="2400" dirty="0"/>
          </a:p>
          <a:p>
            <a:pPr marL="0" indent="0">
              <a:buNone/>
            </a:pPr>
            <a:endParaRPr lang="en-GB" sz="2400" dirty="0"/>
          </a:p>
          <a:p>
            <a:pPr marL="0" indent="0">
              <a:buNone/>
            </a:pPr>
            <a:endParaRPr lang="en-GB" sz="2400" dirty="0"/>
          </a:p>
        </p:txBody>
      </p:sp>
      <p:graphicFrame>
        <p:nvGraphicFramePr>
          <p:cNvPr id="11" name="Table 5">
            <a:extLst>
              <a:ext uri="{FF2B5EF4-FFF2-40B4-BE49-F238E27FC236}">
                <a16:creationId xmlns:a16="http://schemas.microsoft.com/office/drawing/2014/main" id="{06EF6993-0E63-4BEF-8966-70A42A46A5C0}"/>
              </a:ext>
            </a:extLst>
          </p:cNvPr>
          <p:cNvGraphicFramePr>
            <a:graphicFrameLocks/>
          </p:cNvGraphicFramePr>
          <p:nvPr>
            <p:extLst>
              <p:ext uri="{D42A27DB-BD31-4B8C-83A1-F6EECF244321}">
                <p14:modId xmlns:p14="http://schemas.microsoft.com/office/powerpoint/2010/main" val="1720687186"/>
              </p:ext>
            </p:extLst>
          </p:nvPr>
        </p:nvGraphicFramePr>
        <p:xfrm>
          <a:off x="343777" y="1885078"/>
          <a:ext cx="8456445" cy="280016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2860071">
                  <a:extLst>
                    <a:ext uri="{9D8B030D-6E8A-4147-A177-3AD203B41FA5}">
                      <a16:colId xmlns:a16="http://schemas.microsoft.com/office/drawing/2014/main" val="3763423622"/>
                    </a:ext>
                  </a:extLst>
                </a:gridCol>
                <a:gridCol w="1368151">
                  <a:extLst>
                    <a:ext uri="{9D8B030D-6E8A-4147-A177-3AD203B41FA5}">
                      <a16:colId xmlns:a16="http://schemas.microsoft.com/office/drawing/2014/main" val="3462299392"/>
                    </a:ext>
                  </a:extLst>
                </a:gridCol>
                <a:gridCol w="2592289">
                  <a:extLst>
                    <a:ext uri="{9D8B030D-6E8A-4147-A177-3AD203B41FA5}">
                      <a16:colId xmlns:a16="http://schemas.microsoft.com/office/drawing/2014/main" val="603928695"/>
                    </a:ext>
                  </a:extLst>
                </a:gridCol>
                <a:gridCol w="1635934">
                  <a:extLst>
                    <a:ext uri="{9D8B030D-6E8A-4147-A177-3AD203B41FA5}">
                      <a16:colId xmlns:a16="http://schemas.microsoft.com/office/drawing/2014/main" val="1070168777"/>
                    </a:ext>
                  </a:extLst>
                </a:gridCol>
              </a:tblGrid>
              <a:tr h="333205">
                <a:tc gridSpan="2">
                  <a:txBody>
                    <a:bodyPr/>
                    <a:lstStyle/>
                    <a:p>
                      <a:pPr algn="ctr"/>
                      <a:r>
                        <a:rPr lang="en-GB" sz="2000" dirty="0"/>
                        <a:t>Assets (£millions)</a:t>
                      </a:r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 gridSpan="2">
                  <a:txBody>
                    <a:bodyPr/>
                    <a:lstStyle/>
                    <a:p>
                      <a:pPr algn="ctr"/>
                      <a:r>
                        <a:rPr lang="en-GB" sz="2000" dirty="0"/>
                        <a:t>Liabilities (£millions)</a:t>
                      </a:r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576292856"/>
                  </a:ext>
                </a:extLst>
              </a:tr>
              <a:tr h="333205">
                <a:tc>
                  <a:txBody>
                    <a:bodyPr/>
                    <a:lstStyle/>
                    <a:p>
                      <a:r>
                        <a:rPr lang="en-GB" sz="2400" dirty="0"/>
                        <a:t>Required reserves                              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r"/>
                      <a:endParaRPr lang="en-GB" sz="2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2400" dirty="0"/>
                        <a:t>Deposits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r"/>
                      <a:endParaRPr lang="en-GB" sz="2400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899957624"/>
                  </a:ext>
                </a:extLst>
              </a:tr>
              <a:tr h="333205">
                <a:tc>
                  <a:txBody>
                    <a:bodyPr/>
                    <a:lstStyle/>
                    <a:p>
                      <a:pPr algn="l"/>
                      <a:r>
                        <a:rPr lang="en-GB" sz="2400" dirty="0"/>
                        <a:t>Excess reserves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r"/>
                      <a:endParaRPr lang="en-GB" sz="2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2400" dirty="0"/>
                        <a:t>Bank capital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r"/>
                      <a:endParaRPr lang="en-GB" sz="2400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383416438"/>
                  </a:ext>
                </a:extLst>
              </a:tr>
              <a:tr h="333205">
                <a:tc>
                  <a:txBody>
                    <a:bodyPr/>
                    <a:lstStyle/>
                    <a:p>
                      <a:pPr algn="l"/>
                      <a:r>
                        <a:rPr lang="en-GB" sz="2400" dirty="0"/>
                        <a:t>Loans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r"/>
                      <a:endParaRPr lang="en-GB" sz="2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 sz="2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r"/>
                      <a:endParaRPr lang="en-GB" sz="2400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764801894"/>
                  </a:ext>
                </a:extLst>
              </a:tr>
              <a:tr h="333205">
                <a:tc>
                  <a:txBody>
                    <a:bodyPr/>
                    <a:lstStyle/>
                    <a:p>
                      <a:pPr algn="l"/>
                      <a:r>
                        <a:rPr lang="en-GB" sz="2400" dirty="0"/>
                        <a:t>Securities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r"/>
                      <a:endParaRPr lang="en-GB" sz="2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 sz="2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r"/>
                      <a:endParaRPr lang="en-GB" sz="2400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861911767"/>
                  </a:ext>
                </a:extLst>
              </a:tr>
              <a:tr h="575120">
                <a:tc>
                  <a:txBody>
                    <a:bodyPr/>
                    <a:lstStyle/>
                    <a:p>
                      <a:pPr algn="l"/>
                      <a:r>
                        <a:rPr lang="en-GB" sz="2400" dirty="0"/>
                        <a:t>Total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r"/>
                      <a:endParaRPr lang="en-GB" sz="2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sz="2400" dirty="0"/>
                        <a:t>Total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r"/>
                      <a:endParaRPr lang="en-GB" sz="2400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21952570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658240969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4DEA519-38A1-46B6-BB1A-54F7F181224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64026" y="0"/>
            <a:ext cx="8322773" cy="1143000"/>
          </a:xfrm>
          <a:solidFill>
            <a:schemeClr val="tx2">
              <a:lumMod val="75000"/>
            </a:schemeClr>
          </a:solidFill>
        </p:spPr>
        <p:txBody>
          <a:bodyPr/>
          <a:lstStyle/>
          <a:p>
            <a:r>
              <a:rPr lang="en-GB" dirty="0">
                <a:solidFill>
                  <a:srgbClr val="ABE1FF"/>
                </a:solidFill>
              </a:rPr>
              <a:t>How do banks operate? - 10</a:t>
            </a:r>
            <a:endParaRPr lang="en-GB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8212EBCC-9540-4AC5-B63C-AE2578A3E6E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C3F65BB1-9206-4D7F-97F9-47DCC7DC6334}" type="slidenum">
              <a:rPr kumimoji="0" lang="en-GB" sz="1200" b="0" i="0" u="none" strike="noStrike" kern="1200" cap="none" spc="0" normalizeH="0" baseline="0" noProof="0" smtClean="0">
                <a:ln>
                  <a:noFill/>
                </a:ln>
                <a:solidFill>
                  <a:prstClr val="black">
                    <a:tint val="75000"/>
                  </a:prstClr>
                </a:solidFill>
                <a:effectLst/>
                <a:uLnTx/>
                <a:uFillTx/>
                <a:latin typeface="Myriad Pro"/>
                <a:ea typeface="+mn-ea"/>
                <a:cs typeface="+mn-cs"/>
              </a:rPr>
              <a:pPr marL="0" marR="0" lvl="0" indent="0" algn="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15</a:t>
            </a:fld>
            <a:endParaRPr kumimoji="0" lang="en-GB" sz="1200" b="0" i="0" u="none" strike="noStrike" kern="1200" cap="none" spc="0" normalizeH="0" baseline="0" noProof="0" dirty="0">
              <a:ln>
                <a:noFill/>
              </a:ln>
              <a:solidFill>
                <a:prstClr val="black">
                  <a:tint val="75000"/>
                </a:prstClr>
              </a:solidFill>
              <a:effectLst/>
              <a:uLnTx/>
              <a:uFillTx/>
              <a:latin typeface="Myriad Pro"/>
              <a:ea typeface="+mn-ea"/>
              <a:cs typeface="+mn-cs"/>
            </a:endParaRPr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2BF2FF94-9797-448D-AE56-3984469A605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88233" y="1268760"/>
            <a:ext cx="8755767" cy="4467046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GB" sz="2400" dirty="0"/>
              <a:t>So</a:t>
            </a:r>
          </a:p>
          <a:p>
            <a:pPr marL="0" indent="0">
              <a:buNone/>
            </a:pPr>
            <a:r>
              <a:rPr lang="en-GB" sz="2400" dirty="0"/>
              <a:t>So</a:t>
            </a:r>
          </a:p>
          <a:p>
            <a:pPr marL="0" indent="0">
              <a:buNone/>
            </a:pPr>
            <a:endParaRPr lang="en-GB" sz="2400" dirty="0"/>
          </a:p>
          <a:p>
            <a:pPr marL="0" indent="0">
              <a:buNone/>
            </a:pPr>
            <a:endParaRPr lang="en-GB" sz="2400" dirty="0"/>
          </a:p>
          <a:p>
            <a:pPr marL="0" indent="0">
              <a:buNone/>
            </a:pPr>
            <a:endParaRPr lang="en-GB" sz="2400" dirty="0"/>
          </a:p>
          <a:p>
            <a:pPr marL="0" indent="0">
              <a:buNone/>
            </a:pPr>
            <a:endParaRPr lang="en-GB" sz="2400" dirty="0"/>
          </a:p>
          <a:p>
            <a:pPr marL="0" indent="0">
              <a:buNone/>
            </a:pPr>
            <a:endParaRPr lang="en-GB" sz="2400" dirty="0"/>
          </a:p>
          <a:p>
            <a:pPr marL="0" indent="0">
              <a:buNone/>
            </a:pPr>
            <a:r>
              <a:rPr lang="en-GB" sz="2400" dirty="0"/>
              <a:t>So, it can use 72m of its required reserves, and keep 8% of 9,100 = 728, and take the remaining 828m from its excess reserves, and leave 472m (1,300m – 828m), which is about 5,2%</a:t>
            </a:r>
          </a:p>
        </p:txBody>
      </p:sp>
      <p:graphicFrame>
        <p:nvGraphicFramePr>
          <p:cNvPr id="11" name="Table 5">
            <a:extLst>
              <a:ext uri="{FF2B5EF4-FFF2-40B4-BE49-F238E27FC236}">
                <a16:creationId xmlns:a16="http://schemas.microsoft.com/office/drawing/2014/main" id="{06EF6993-0E63-4BEF-8966-70A42A46A5C0}"/>
              </a:ext>
            </a:extLst>
          </p:cNvPr>
          <p:cNvGraphicFramePr>
            <a:graphicFrameLocks/>
          </p:cNvGraphicFramePr>
          <p:nvPr>
            <p:extLst>
              <p:ext uri="{D42A27DB-BD31-4B8C-83A1-F6EECF244321}">
                <p14:modId xmlns:p14="http://schemas.microsoft.com/office/powerpoint/2010/main" val="1971888905"/>
              </p:ext>
            </p:extLst>
          </p:nvPr>
        </p:nvGraphicFramePr>
        <p:xfrm>
          <a:off x="381674" y="1268760"/>
          <a:ext cx="8305126" cy="310496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3188989">
                  <a:extLst>
                    <a:ext uri="{9D8B030D-6E8A-4147-A177-3AD203B41FA5}">
                      <a16:colId xmlns:a16="http://schemas.microsoft.com/office/drawing/2014/main" val="3763423622"/>
                    </a:ext>
                  </a:extLst>
                </a:gridCol>
                <a:gridCol w="1203499">
                  <a:extLst>
                    <a:ext uri="{9D8B030D-6E8A-4147-A177-3AD203B41FA5}">
                      <a16:colId xmlns:a16="http://schemas.microsoft.com/office/drawing/2014/main" val="3462299392"/>
                    </a:ext>
                  </a:extLst>
                </a:gridCol>
                <a:gridCol w="2664296">
                  <a:extLst>
                    <a:ext uri="{9D8B030D-6E8A-4147-A177-3AD203B41FA5}">
                      <a16:colId xmlns:a16="http://schemas.microsoft.com/office/drawing/2014/main" val="603928695"/>
                    </a:ext>
                  </a:extLst>
                </a:gridCol>
                <a:gridCol w="1248342">
                  <a:extLst>
                    <a:ext uri="{9D8B030D-6E8A-4147-A177-3AD203B41FA5}">
                      <a16:colId xmlns:a16="http://schemas.microsoft.com/office/drawing/2014/main" val="1070168777"/>
                    </a:ext>
                  </a:extLst>
                </a:gridCol>
              </a:tblGrid>
              <a:tr h="333205">
                <a:tc gridSpan="2">
                  <a:txBody>
                    <a:bodyPr/>
                    <a:lstStyle/>
                    <a:p>
                      <a:pPr algn="ctr"/>
                      <a:r>
                        <a:rPr lang="en-GB" sz="2000" dirty="0"/>
                        <a:t>Assets (£millions)</a:t>
                      </a:r>
                    </a:p>
                    <a:p>
                      <a:pPr algn="ctr"/>
                      <a:endParaRPr lang="en-GB" sz="2000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 gridSpan="2">
                  <a:txBody>
                    <a:bodyPr/>
                    <a:lstStyle/>
                    <a:p>
                      <a:pPr algn="ctr"/>
                      <a:r>
                        <a:rPr lang="en-GB" sz="2000" dirty="0"/>
                        <a:t>Liabilities (£millions)</a:t>
                      </a:r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576292856"/>
                  </a:ext>
                </a:extLst>
              </a:tr>
              <a:tr h="333205">
                <a:tc>
                  <a:txBody>
                    <a:bodyPr/>
                    <a:lstStyle/>
                    <a:p>
                      <a:r>
                        <a:rPr lang="en-GB" sz="2400" dirty="0"/>
                        <a:t>Required reserves                              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r"/>
                      <a:r>
                        <a:rPr lang="en-GB" sz="2400" dirty="0"/>
                        <a:t>728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2400" dirty="0"/>
                        <a:t>Deposits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r"/>
                      <a:r>
                        <a:rPr lang="en-GB" sz="2400" dirty="0"/>
                        <a:t>9,100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899957624"/>
                  </a:ext>
                </a:extLst>
              </a:tr>
              <a:tr h="333205">
                <a:tc>
                  <a:txBody>
                    <a:bodyPr/>
                    <a:lstStyle/>
                    <a:p>
                      <a:pPr algn="l"/>
                      <a:r>
                        <a:rPr lang="en-GB" sz="2400" dirty="0"/>
                        <a:t>Excess reserves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r"/>
                      <a:r>
                        <a:rPr lang="en-GB" sz="2400" dirty="0"/>
                        <a:t>472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2400" dirty="0"/>
                        <a:t>Bank capital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r"/>
                      <a:r>
                        <a:rPr lang="en-GB" sz="2400" dirty="0"/>
                        <a:t>900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383416438"/>
                  </a:ext>
                </a:extLst>
              </a:tr>
              <a:tr h="333205">
                <a:tc>
                  <a:txBody>
                    <a:bodyPr/>
                    <a:lstStyle/>
                    <a:p>
                      <a:pPr algn="l"/>
                      <a:r>
                        <a:rPr lang="en-GB" sz="2400" dirty="0"/>
                        <a:t>Loans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r"/>
                      <a:r>
                        <a:rPr lang="en-GB" sz="2400" dirty="0"/>
                        <a:t>5,700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 sz="2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r"/>
                      <a:endParaRPr lang="en-GB" sz="2400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764801894"/>
                  </a:ext>
                </a:extLst>
              </a:tr>
              <a:tr h="333205">
                <a:tc>
                  <a:txBody>
                    <a:bodyPr/>
                    <a:lstStyle/>
                    <a:p>
                      <a:pPr algn="l"/>
                      <a:r>
                        <a:rPr lang="en-GB" sz="2400" dirty="0"/>
                        <a:t>Securities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r"/>
                      <a:r>
                        <a:rPr lang="en-GB" sz="2400" dirty="0"/>
                        <a:t>3,100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 sz="2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r"/>
                      <a:endParaRPr lang="en-GB" sz="2400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861911767"/>
                  </a:ext>
                </a:extLst>
              </a:tr>
              <a:tr h="575120">
                <a:tc>
                  <a:txBody>
                    <a:bodyPr/>
                    <a:lstStyle/>
                    <a:p>
                      <a:pPr algn="l"/>
                      <a:r>
                        <a:rPr lang="en-GB" sz="2400" dirty="0"/>
                        <a:t>Total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r"/>
                      <a:r>
                        <a:rPr lang="en-GB" sz="2400" dirty="0"/>
                        <a:t>10,000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sz="2400" dirty="0"/>
                        <a:t>Total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r"/>
                      <a:r>
                        <a:rPr lang="en-GB" sz="2400" dirty="0"/>
                        <a:t>10,000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21952570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1201797906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Title 1">
            <a:extLst>
              <a:ext uri="{FF2B5EF4-FFF2-40B4-BE49-F238E27FC236}">
                <a16:creationId xmlns:a16="http://schemas.microsoft.com/office/drawing/2014/main" id="{5A285475-18F7-4BFC-961B-559D5A80A563}"/>
              </a:ext>
            </a:extLst>
          </p:cNvPr>
          <p:cNvSpPr>
            <a:spLocks noGrp="1"/>
          </p:cNvSpPr>
          <p:nvPr>
            <p:ph type="title"/>
          </p:nvPr>
        </p:nvSpPr>
        <p:spPr>
          <a:solidFill>
            <a:schemeClr val="tx2">
              <a:lumMod val="75000"/>
            </a:schemeClr>
          </a:solidFill>
        </p:spPr>
        <p:txBody>
          <a:bodyPr/>
          <a:lstStyle/>
          <a:p>
            <a:r>
              <a:rPr lang="en-GB" dirty="0">
                <a:solidFill>
                  <a:srgbClr val="ABE1FF"/>
                </a:solidFill>
              </a:rPr>
              <a:t>How do banks operate? - 11</a:t>
            </a:r>
            <a:endParaRPr lang="en-GB" dirty="0"/>
          </a:p>
        </p:txBody>
      </p:sp>
      <p:graphicFrame>
        <p:nvGraphicFramePr>
          <p:cNvPr id="5" name="Table 5">
            <a:extLst>
              <a:ext uri="{FF2B5EF4-FFF2-40B4-BE49-F238E27FC236}">
                <a16:creationId xmlns:a16="http://schemas.microsoft.com/office/drawing/2014/main" id="{D45FC51F-E54A-4BFD-9B9D-8629927788BA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4047593592"/>
              </p:ext>
            </p:extLst>
          </p:nvPr>
        </p:nvGraphicFramePr>
        <p:xfrm>
          <a:off x="457200" y="2741065"/>
          <a:ext cx="8229599" cy="115824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2743200">
                  <a:extLst>
                    <a:ext uri="{9D8B030D-6E8A-4147-A177-3AD203B41FA5}">
                      <a16:colId xmlns:a16="http://schemas.microsoft.com/office/drawing/2014/main" val="3267212965"/>
                    </a:ext>
                  </a:extLst>
                </a:gridCol>
                <a:gridCol w="2980227">
                  <a:extLst>
                    <a:ext uri="{9D8B030D-6E8A-4147-A177-3AD203B41FA5}">
                      <a16:colId xmlns:a16="http://schemas.microsoft.com/office/drawing/2014/main" val="2877315570"/>
                    </a:ext>
                  </a:extLst>
                </a:gridCol>
                <a:gridCol w="2506172">
                  <a:extLst>
                    <a:ext uri="{9D8B030D-6E8A-4147-A177-3AD203B41FA5}">
                      <a16:colId xmlns:a16="http://schemas.microsoft.com/office/drawing/2014/main" val="3695858467"/>
                    </a:ext>
                  </a:extLst>
                </a:gridCol>
              </a:tblGrid>
              <a:tr h="370840">
                <a:tc>
                  <a:txBody>
                    <a:bodyPr/>
                    <a:lstStyle/>
                    <a:p>
                      <a:r>
                        <a:rPr lang="en-GB" sz="3200" dirty="0"/>
                        <a:t>Assets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3200" dirty="0"/>
                        <a:t>Liabilities  +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3200" dirty="0"/>
                        <a:t>Capital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751894952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GB" sz="3200" dirty="0"/>
                        <a:t>10,000    =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3200" dirty="0"/>
                        <a:t>  9,100        +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3200" dirty="0"/>
                        <a:t>    900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555431533"/>
                  </a:ext>
                </a:extLst>
              </a:tr>
            </a:tbl>
          </a:graphicData>
        </a:graphic>
      </p:graphicFrame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92856913-0E75-46E6-915D-63610575AFB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3F65BB1-9206-4D7F-97F9-47DCC7DC6334}" type="slidenum">
              <a:rPr lang="en-GB" smtClean="0"/>
              <a:pPr/>
              <a:t>16</a:t>
            </a:fld>
            <a:endParaRPr lang="en-GB" dirty="0"/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9B25A54C-C4D4-415C-B472-E4CCACB34779}"/>
              </a:ext>
            </a:extLst>
          </p:cNvPr>
          <p:cNvSpPr txBox="1"/>
          <p:nvPr/>
        </p:nvSpPr>
        <p:spPr>
          <a:xfrm>
            <a:off x="755576" y="1844824"/>
            <a:ext cx="7776864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3200" dirty="0"/>
              <a:t>Statement of financial position</a:t>
            </a:r>
          </a:p>
        </p:txBody>
      </p:sp>
    </p:spTree>
    <p:extLst>
      <p:ext uri="{BB962C8B-B14F-4D97-AF65-F5344CB8AC3E}">
        <p14:creationId xmlns:p14="http://schemas.microsoft.com/office/powerpoint/2010/main" val="3505012047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Title 1">
            <a:extLst>
              <a:ext uri="{FF2B5EF4-FFF2-40B4-BE49-F238E27FC236}">
                <a16:creationId xmlns:a16="http://schemas.microsoft.com/office/drawing/2014/main" id="{5A285475-18F7-4BFC-961B-559D5A80A563}"/>
              </a:ext>
            </a:extLst>
          </p:cNvPr>
          <p:cNvSpPr>
            <a:spLocks noGrp="1"/>
          </p:cNvSpPr>
          <p:nvPr>
            <p:ph type="title"/>
          </p:nvPr>
        </p:nvSpPr>
        <p:spPr>
          <a:solidFill>
            <a:schemeClr val="tx2">
              <a:lumMod val="75000"/>
            </a:schemeClr>
          </a:solidFill>
        </p:spPr>
        <p:txBody>
          <a:bodyPr/>
          <a:lstStyle/>
          <a:p>
            <a:r>
              <a:rPr lang="en-GB" dirty="0">
                <a:solidFill>
                  <a:srgbClr val="ABE1FF"/>
                </a:solidFill>
              </a:rPr>
              <a:t>How do banks operate? - 12</a:t>
            </a:r>
            <a:endParaRPr lang="en-GB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92856913-0E75-46E6-915D-63610575AFB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3F65BB1-9206-4D7F-97F9-47DCC7DC6334}" type="slidenum">
              <a:rPr lang="en-GB" smtClean="0"/>
              <a:pPr/>
              <a:t>17</a:t>
            </a:fld>
            <a:endParaRPr lang="en-GB" dirty="0"/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66E59ECB-EE76-44D2-9C99-187A7D73DFEA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The exercise above illustrates one of the main problems for banks: that of borrowing short and lending long</a:t>
            </a:r>
          </a:p>
          <a:p>
            <a:endParaRPr lang="en-GB" dirty="0"/>
          </a:p>
          <a:p>
            <a:r>
              <a:rPr lang="en-GB" dirty="0"/>
              <a:t>Let us have another look at City and Provincial in a more difficult position</a:t>
            </a:r>
          </a:p>
        </p:txBody>
      </p:sp>
    </p:spTree>
    <p:extLst>
      <p:ext uri="{BB962C8B-B14F-4D97-AF65-F5344CB8AC3E}">
        <p14:creationId xmlns:p14="http://schemas.microsoft.com/office/powerpoint/2010/main" val="2099281509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4DEA519-38A1-46B6-BB1A-54F7F181224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64026" y="0"/>
            <a:ext cx="8322773" cy="1143000"/>
          </a:xfrm>
          <a:solidFill>
            <a:schemeClr val="tx2">
              <a:lumMod val="75000"/>
            </a:schemeClr>
          </a:solidFill>
        </p:spPr>
        <p:txBody>
          <a:bodyPr/>
          <a:lstStyle/>
          <a:p>
            <a:r>
              <a:rPr lang="en-GB" dirty="0">
                <a:solidFill>
                  <a:srgbClr val="ABE1FF"/>
                </a:solidFill>
              </a:rPr>
              <a:t>How do banks operate? - 13</a:t>
            </a:r>
            <a:endParaRPr lang="en-GB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8212EBCC-9540-4AC5-B63C-AE2578A3E6E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C3F65BB1-9206-4D7F-97F9-47DCC7DC6334}" type="slidenum">
              <a:rPr kumimoji="0" lang="en-GB" sz="1200" b="0" i="0" u="none" strike="noStrike" kern="1200" cap="none" spc="0" normalizeH="0" baseline="0" noProof="0" smtClean="0">
                <a:ln>
                  <a:noFill/>
                </a:ln>
                <a:solidFill>
                  <a:prstClr val="black">
                    <a:tint val="75000"/>
                  </a:prstClr>
                </a:solidFill>
                <a:effectLst/>
                <a:uLnTx/>
                <a:uFillTx/>
                <a:latin typeface="Myriad Pro"/>
                <a:ea typeface="+mn-ea"/>
                <a:cs typeface="+mn-cs"/>
              </a:rPr>
              <a:pPr marL="0" marR="0" lvl="0" indent="0" algn="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18</a:t>
            </a:fld>
            <a:endParaRPr kumimoji="0" lang="en-GB" sz="1200" b="0" i="0" u="none" strike="noStrike" kern="1200" cap="none" spc="0" normalizeH="0" baseline="0" noProof="0" dirty="0">
              <a:ln>
                <a:noFill/>
              </a:ln>
              <a:solidFill>
                <a:prstClr val="black">
                  <a:tint val="75000"/>
                </a:prstClr>
              </a:solidFill>
              <a:effectLst/>
              <a:uLnTx/>
              <a:uFillTx/>
              <a:latin typeface="Myriad Pro"/>
              <a:ea typeface="+mn-ea"/>
              <a:cs typeface="+mn-cs"/>
            </a:endParaRPr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2BF2FF94-9797-448D-AE56-3984469A605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88233" y="1268760"/>
            <a:ext cx="8755767" cy="4467046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GB" sz="2400" dirty="0"/>
              <a:t>Here, the bank is faced with another run of £900, but is not in such a strong position as before…</a:t>
            </a:r>
          </a:p>
          <a:p>
            <a:pPr marL="0" indent="0">
              <a:buNone/>
            </a:pPr>
            <a:endParaRPr lang="en-GB" sz="2400" dirty="0"/>
          </a:p>
          <a:p>
            <a:pPr marL="0" indent="0">
              <a:buNone/>
            </a:pPr>
            <a:endParaRPr lang="en-GB" sz="2400" dirty="0"/>
          </a:p>
          <a:p>
            <a:pPr marL="0" indent="0">
              <a:buNone/>
            </a:pPr>
            <a:endParaRPr lang="en-GB" sz="2400" dirty="0"/>
          </a:p>
          <a:p>
            <a:pPr marL="0" indent="0">
              <a:buNone/>
            </a:pPr>
            <a:endParaRPr lang="en-GB" sz="2400" dirty="0"/>
          </a:p>
        </p:txBody>
      </p:sp>
      <p:graphicFrame>
        <p:nvGraphicFramePr>
          <p:cNvPr id="11" name="Table 5">
            <a:extLst>
              <a:ext uri="{FF2B5EF4-FFF2-40B4-BE49-F238E27FC236}">
                <a16:creationId xmlns:a16="http://schemas.microsoft.com/office/drawing/2014/main" id="{06EF6993-0E63-4BEF-8966-70A42A46A5C0}"/>
              </a:ext>
            </a:extLst>
          </p:cNvPr>
          <p:cNvGraphicFramePr>
            <a:graphicFrameLocks/>
          </p:cNvGraphicFramePr>
          <p:nvPr>
            <p:extLst>
              <p:ext uri="{D42A27DB-BD31-4B8C-83A1-F6EECF244321}">
                <p14:modId xmlns:p14="http://schemas.microsoft.com/office/powerpoint/2010/main" val="1921221452"/>
              </p:ext>
            </p:extLst>
          </p:nvPr>
        </p:nvGraphicFramePr>
        <p:xfrm>
          <a:off x="362353" y="2276872"/>
          <a:ext cx="8305126" cy="310496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3188989">
                  <a:extLst>
                    <a:ext uri="{9D8B030D-6E8A-4147-A177-3AD203B41FA5}">
                      <a16:colId xmlns:a16="http://schemas.microsoft.com/office/drawing/2014/main" val="3763423622"/>
                    </a:ext>
                  </a:extLst>
                </a:gridCol>
                <a:gridCol w="1203499">
                  <a:extLst>
                    <a:ext uri="{9D8B030D-6E8A-4147-A177-3AD203B41FA5}">
                      <a16:colId xmlns:a16="http://schemas.microsoft.com/office/drawing/2014/main" val="3462299392"/>
                    </a:ext>
                  </a:extLst>
                </a:gridCol>
                <a:gridCol w="2664296">
                  <a:extLst>
                    <a:ext uri="{9D8B030D-6E8A-4147-A177-3AD203B41FA5}">
                      <a16:colId xmlns:a16="http://schemas.microsoft.com/office/drawing/2014/main" val="603928695"/>
                    </a:ext>
                  </a:extLst>
                </a:gridCol>
                <a:gridCol w="1248342">
                  <a:extLst>
                    <a:ext uri="{9D8B030D-6E8A-4147-A177-3AD203B41FA5}">
                      <a16:colId xmlns:a16="http://schemas.microsoft.com/office/drawing/2014/main" val="1070168777"/>
                    </a:ext>
                  </a:extLst>
                </a:gridCol>
              </a:tblGrid>
              <a:tr h="333205">
                <a:tc gridSpan="2">
                  <a:txBody>
                    <a:bodyPr/>
                    <a:lstStyle/>
                    <a:p>
                      <a:pPr algn="ctr"/>
                      <a:r>
                        <a:rPr lang="en-GB" sz="2000" dirty="0"/>
                        <a:t>Assets (£millions)</a:t>
                      </a:r>
                    </a:p>
                    <a:p>
                      <a:pPr algn="ctr"/>
                      <a:endParaRPr lang="en-GB" sz="2000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 gridSpan="2">
                  <a:txBody>
                    <a:bodyPr/>
                    <a:lstStyle/>
                    <a:p>
                      <a:pPr algn="ctr"/>
                      <a:r>
                        <a:rPr lang="en-GB" sz="2000" dirty="0"/>
                        <a:t>Liabilities (£millions)</a:t>
                      </a:r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576292856"/>
                  </a:ext>
                </a:extLst>
              </a:tr>
              <a:tr h="333205">
                <a:tc>
                  <a:txBody>
                    <a:bodyPr/>
                    <a:lstStyle/>
                    <a:p>
                      <a:r>
                        <a:rPr lang="en-GB" sz="2400" dirty="0"/>
                        <a:t>Required reserves                              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r"/>
                      <a:r>
                        <a:rPr lang="en-GB" sz="2400" dirty="0"/>
                        <a:t>800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2400" dirty="0"/>
                        <a:t>Deposits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r"/>
                      <a:r>
                        <a:rPr lang="en-GB" sz="2400" dirty="0"/>
                        <a:t>10,000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899957624"/>
                  </a:ext>
                </a:extLst>
              </a:tr>
              <a:tr h="333205">
                <a:tc>
                  <a:txBody>
                    <a:bodyPr/>
                    <a:lstStyle/>
                    <a:p>
                      <a:pPr algn="l"/>
                      <a:r>
                        <a:rPr lang="en-GB" sz="2400" dirty="0"/>
                        <a:t>Excess reserves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r"/>
                      <a:r>
                        <a:rPr lang="en-GB" sz="2400" dirty="0"/>
                        <a:t>400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2400" dirty="0"/>
                        <a:t>Bank capital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r"/>
                      <a:r>
                        <a:rPr lang="en-GB" sz="2400" dirty="0"/>
                        <a:t>900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383416438"/>
                  </a:ext>
                </a:extLst>
              </a:tr>
              <a:tr h="333205">
                <a:tc>
                  <a:txBody>
                    <a:bodyPr/>
                    <a:lstStyle/>
                    <a:p>
                      <a:pPr algn="l"/>
                      <a:r>
                        <a:rPr lang="en-GB" sz="2400" dirty="0"/>
                        <a:t>Loans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r"/>
                      <a:r>
                        <a:rPr lang="en-GB" sz="2400" dirty="0"/>
                        <a:t>6,600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 sz="2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r"/>
                      <a:endParaRPr lang="en-GB" sz="2400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764801894"/>
                  </a:ext>
                </a:extLst>
              </a:tr>
              <a:tr h="333205">
                <a:tc>
                  <a:txBody>
                    <a:bodyPr/>
                    <a:lstStyle/>
                    <a:p>
                      <a:pPr algn="l"/>
                      <a:r>
                        <a:rPr lang="en-GB" sz="2400" dirty="0"/>
                        <a:t>Securities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r"/>
                      <a:r>
                        <a:rPr lang="en-GB" sz="2400" dirty="0"/>
                        <a:t>3,100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 sz="2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r"/>
                      <a:endParaRPr lang="en-GB" sz="2400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861911767"/>
                  </a:ext>
                </a:extLst>
              </a:tr>
              <a:tr h="575120">
                <a:tc>
                  <a:txBody>
                    <a:bodyPr/>
                    <a:lstStyle/>
                    <a:p>
                      <a:pPr algn="l"/>
                      <a:r>
                        <a:rPr lang="en-GB" sz="2400" dirty="0"/>
                        <a:t>Total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r"/>
                      <a:r>
                        <a:rPr lang="en-GB" sz="2400" dirty="0"/>
                        <a:t>10,900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sz="2400" dirty="0"/>
                        <a:t>Total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r"/>
                      <a:r>
                        <a:rPr lang="en-GB" sz="2400" dirty="0"/>
                        <a:t>10,900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21952570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1303849073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4DEA519-38A1-46B6-BB1A-54F7F181224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64026" y="0"/>
            <a:ext cx="8322773" cy="1143000"/>
          </a:xfrm>
          <a:solidFill>
            <a:schemeClr val="tx2">
              <a:lumMod val="75000"/>
            </a:schemeClr>
          </a:solidFill>
        </p:spPr>
        <p:txBody>
          <a:bodyPr/>
          <a:lstStyle/>
          <a:p>
            <a:r>
              <a:rPr lang="en-GB" dirty="0">
                <a:solidFill>
                  <a:srgbClr val="ABE1FF"/>
                </a:solidFill>
              </a:rPr>
              <a:t>How do banks operate? - 14</a:t>
            </a:r>
            <a:endParaRPr lang="en-GB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8212EBCC-9540-4AC5-B63C-AE2578A3E6E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C3F65BB1-9206-4D7F-97F9-47DCC7DC6334}" type="slidenum">
              <a:rPr kumimoji="0" lang="en-GB" sz="1200" b="0" i="0" u="none" strike="noStrike" kern="1200" cap="none" spc="0" normalizeH="0" baseline="0" noProof="0" smtClean="0">
                <a:ln>
                  <a:noFill/>
                </a:ln>
                <a:solidFill>
                  <a:prstClr val="black">
                    <a:tint val="75000"/>
                  </a:prstClr>
                </a:solidFill>
                <a:effectLst/>
                <a:uLnTx/>
                <a:uFillTx/>
                <a:latin typeface="Myriad Pro"/>
                <a:ea typeface="+mn-ea"/>
                <a:cs typeface="+mn-cs"/>
              </a:rPr>
              <a:pPr marL="0" marR="0" lvl="0" indent="0" algn="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19</a:t>
            </a:fld>
            <a:endParaRPr kumimoji="0" lang="en-GB" sz="1200" b="0" i="0" u="none" strike="noStrike" kern="1200" cap="none" spc="0" normalizeH="0" baseline="0" noProof="0" dirty="0">
              <a:ln>
                <a:noFill/>
              </a:ln>
              <a:solidFill>
                <a:prstClr val="black">
                  <a:tint val="75000"/>
                </a:prstClr>
              </a:solidFill>
              <a:effectLst/>
              <a:uLnTx/>
              <a:uFillTx/>
              <a:latin typeface="Myriad Pro"/>
              <a:ea typeface="+mn-ea"/>
              <a:cs typeface="+mn-cs"/>
            </a:endParaRPr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2BF2FF94-9797-448D-AE56-3984469A605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88233" y="1195477"/>
            <a:ext cx="8755767" cy="4467046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GB" sz="2400" dirty="0"/>
              <a:t>Here, the bank is faced with another run of £900, but is not in such a strong position as before</a:t>
            </a:r>
          </a:p>
          <a:p>
            <a:pPr marL="0" indent="0">
              <a:buNone/>
            </a:pPr>
            <a:endParaRPr lang="en-GB" sz="2400" dirty="0"/>
          </a:p>
          <a:p>
            <a:pPr marL="0" indent="0">
              <a:buNone/>
            </a:pPr>
            <a:endParaRPr lang="en-GB" sz="2400" dirty="0"/>
          </a:p>
          <a:p>
            <a:pPr marL="0" indent="0">
              <a:buNone/>
            </a:pPr>
            <a:endParaRPr lang="en-GB" sz="2400" dirty="0"/>
          </a:p>
          <a:p>
            <a:pPr marL="0" indent="0">
              <a:buNone/>
            </a:pPr>
            <a:endParaRPr lang="en-GB" sz="2400" dirty="0"/>
          </a:p>
          <a:p>
            <a:pPr marL="0" indent="0">
              <a:buNone/>
            </a:pPr>
            <a:endParaRPr lang="en-GB" sz="2400" dirty="0"/>
          </a:p>
          <a:p>
            <a:pPr marL="0" indent="0">
              <a:buNone/>
            </a:pPr>
            <a:endParaRPr lang="en-GB" sz="2400" dirty="0"/>
          </a:p>
          <a:p>
            <a:pPr marL="0" indent="0">
              <a:buNone/>
            </a:pPr>
            <a:endParaRPr lang="en-GB" sz="2400" dirty="0"/>
          </a:p>
          <a:p>
            <a:pPr marL="0" indent="0">
              <a:buNone/>
            </a:pPr>
            <a:r>
              <a:rPr lang="en-GB" sz="2400" dirty="0"/>
              <a:t>Another day like this, and it could be wiped out!</a:t>
            </a:r>
          </a:p>
          <a:p>
            <a:pPr marL="0" indent="0">
              <a:buNone/>
            </a:pPr>
            <a:endParaRPr lang="en-GB" sz="2400" dirty="0"/>
          </a:p>
          <a:p>
            <a:pPr marL="0" indent="0">
              <a:buNone/>
            </a:pPr>
            <a:endParaRPr lang="en-GB" sz="2400" dirty="0"/>
          </a:p>
          <a:p>
            <a:pPr marL="0" indent="0">
              <a:buNone/>
            </a:pPr>
            <a:endParaRPr lang="en-GB" sz="2400" dirty="0"/>
          </a:p>
          <a:p>
            <a:pPr marL="0" indent="0">
              <a:buNone/>
            </a:pPr>
            <a:endParaRPr lang="en-GB" sz="2400" dirty="0"/>
          </a:p>
        </p:txBody>
      </p:sp>
      <p:graphicFrame>
        <p:nvGraphicFramePr>
          <p:cNvPr id="11" name="Table 5">
            <a:extLst>
              <a:ext uri="{FF2B5EF4-FFF2-40B4-BE49-F238E27FC236}">
                <a16:creationId xmlns:a16="http://schemas.microsoft.com/office/drawing/2014/main" id="{06EF6993-0E63-4BEF-8966-70A42A46A5C0}"/>
              </a:ext>
            </a:extLst>
          </p:cNvPr>
          <p:cNvGraphicFramePr>
            <a:graphicFrameLocks/>
          </p:cNvGraphicFramePr>
          <p:nvPr>
            <p:extLst>
              <p:ext uri="{D42A27DB-BD31-4B8C-83A1-F6EECF244321}">
                <p14:modId xmlns:p14="http://schemas.microsoft.com/office/powerpoint/2010/main" val="2791523524"/>
              </p:ext>
            </p:extLst>
          </p:nvPr>
        </p:nvGraphicFramePr>
        <p:xfrm>
          <a:off x="364026" y="2060848"/>
          <a:ext cx="8305126" cy="310496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3188989">
                  <a:extLst>
                    <a:ext uri="{9D8B030D-6E8A-4147-A177-3AD203B41FA5}">
                      <a16:colId xmlns:a16="http://schemas.microsoft.com/office/drawing/2014/main" val="3763423622"/>
                    </a:ext>
                  </a:extLst>
                </a:gridCol>
                <a:gridCol w="1203499">
                  <a:extLst>
                    <a:ext uri="{9D8B030D-6E8A-4147-A177-3AD203B41FA5}">
                      <a16:colId xmlns:a16="http://schemas.microsoft.com/office/drawing/2014/main" val="3462299392"/>
                    </a:ext>
                  </a:extLst>
                </a:gridCol>
                <a:gridCol w="2664296">
                  <a:extLst>
                    <a:ext uri="{9D8B030D-6E8A-4147-A177-3AD203B41FA5}">
                      <a16:colId xmlns:a16="http://schemas.microsoft.com/office/drawing/2014/main" val="603928695"/>
                    </a:ext>
                  </a:extLst>
                </a:gridCol>
                <a:gridCol w="1248342">
                  <a:extLst>
                    <a:ext uri="{9D8B030D-6E8A-4147-A177-3AD203B41FA5}">
                      <a16:colId xmlns:a16="http://schemas.microsoft.com/office/drawing/2014/main" val="1070168777"/>
                    </a:ext>
                  </a:extLst>
                </a:gridCol>
              </a:tblGrid>
              <a:tr h="333205">
                <a:tc gridSpan="2">
                  <a:txBody>
                    <a:bodyPr/>
                    <a:lstStyle/>
                    <a:p>
                      <a:pPr algn="ctr"/>
                      <a:r>
                        <a:rPr lang="en-GB" sz="2000" dirty="0"/>
                        <a:t>Assets (£millions)</a:t>
                      </a:r>
                    </a:p>
                    <a:p>
                      <a:pPr algn="ctr"/>
                      <a:endParaRPr lang="en-GB" sz="2000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 gridSpan="2">
                  <a:txBody>
                    <a:bodyPr/>
                    <a:lstStyle/>
                    <a:p>
                      <a:pPr algn="ctr"/>
                      <a:r>
                        <a:rPr lang="en-GB" sz="2000" dirty="0"/>
                        <a:t>Liabilities (£millions)</a:t>
                      </a:r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576292856"/>
                  </a:ext>
                </a:extLst>
              </a:tr>
              <a:tr h="333205">
                <a:tc>
                  <a:txBody>
                    <a:bodyPr/>
                    <a:lstStyle/>
                    <a:p>
                      <a:r>
                        <a:rPr lang="en-GB" sz="2400" dirty="0"/>
                        <a:t>Required reserves                              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r"/>
                      <a:r>
                        <a:rPr lang="en-GB" sz="2400" dirty="0"/>
                        <a:t>300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2400" dirty="0"/>
                        <a:t>Deposits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r"/>
                      <a:r>
                        <a:rPr lang="en-GB" sz="2400" dirty="0"/>
                        <a:t>10,000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899957624"/>
                  </a:ext>
                </a:extLst>
              </a:tr>
              <a:tr h="333205">
                <a:tc>
                  <a:txBody>
                    <a:bodyPr/>
                    <a:lstStyle/>
                    <a:p>
                      <a:pPr algn="l"/>
                      <a:r>
                        <a:rPr lang="en-GB" sz="2400" dirty="0"/>
                        <a:t>Excess reserves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r"/>
                      <a:r>
                        <a:rPr lang="en-GB" sz="2400" dirty="0"/>
                        <a:t>0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2400" dirty="0"/>
                        <a:t>Bank capital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r"/>
                      <a:r>
                        <a:rPr lang="en-GB" sz="2400" dirty="0"/>
                        <a:t>900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383416438"/>
                  </a:ext>
                </a:extLst>
              </a:tr>
              <a:tr h="333205">
                <a:tc>
                  <a:txBody>
                    <a:bodyPr/>
                    <a:lstStyle/>
                    <a:p>
                      <a:pPr algn="l"/>
                      <a:r>
                        <a:rPr lang="en-GB" sz="2400" dirty="0"/>
                        <a:t>Loans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r"/>
                      <a:r>
                        <a:rPr lang="en-GB" sz="2400" dirty="0"/>
                        <a:t>6,600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 sz="2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r"/>
                      <a:endParaRPr lang="en-GB" sz="2400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764801894"/>
                  </a:ext>
                </a:extLst>
              </a:tr>
              <a:tr h="333205">
                <a:tc>
                  <a:txBody>
                    <a:bodyPr/>
                    <a:lstStyle/>
                    <a:p>
                      <a:pPr algn="l"/>
                      <a:r>
                        <a:rPr lang="en-GB" sz="2400" dirty="0"/>
                        <a:t>Securities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r"/>
                      <a:r>
                        <a:rPr lang="en-GB" sz="2400" dirty="0"/>
                        <a:t>3,100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 sz="2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r"/>
                      <a:endParaRPr lang="en-GB" sz="2400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861911767"/>
                  </a:ext>
                </a:extLst>
              </a:tr>
              <a:tr h="575120">
                <a:tc>
                  <a:txBody>
                    <a:bodyPr/>
                    <a:lstStyle/>
                    <a:p>
                      <a:pPr algn="l"/>
                      <a:r>
                        <a:rPr lang="en-GB" sz="2400" dirty="0"/>
                        <a:t>Total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r"/>
                      <a:r>
                        <a:rPr lang="en-GB" sz="2400" dirty="0"/>
                        <a:t>10,900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sz="2400" dirty="0"/>
                        <a:t>Total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r"/>
                      <a:r>
                        <a:rPr lang="en-GB" sz="2400" dirty="0"/>
                        <a:t>10,900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21952570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3545386102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Title 1">
            <a:extLst>
              <a:ext uri="{FF2B5EF4-FFF2-40B4-BE49-F238E27FC236}">
                <a16:creationId xmlns:a16="http://schemas.microsoft.com/office/drawing/2014/main" id="{5A285475-18F7-4BFC-961B-559D5A80A563}"/>
              </a:ext>
            </a:extLst>
          </p:cNvPr>
          <p:cNvSpPr>
            <a:spLocks noGrp="1"/>
          </p:cNvSpPr>
          <p:nvPr>
            <p:ph type="title"/>
          </p:nvPr>
        </p:nvSpPr>
        <p:spPr>
          <a:solidFill>
            <a:schemeClr val="tx2">
              <a:lumMod val="75000"/>
            </a:schemeClr>
          </a:solidFill>
        </p:spPr>
        <p:txBody>
          <a:bodyPr/>
          <a:lstStyle/>
          <a:p>
            <a:r>
              <a:rPr lang="en-GB" dirty="0">
                <a:solidFill>
                  <a:srgbClr val="ABE1FF"/>
                </a:solidFill>
              </a:rPr>
              <a:t>How do banks operate? - 15</a:t>
            </a:r>
            <a:endParaRPr lang="en-GB" dirty="0"/>
          </a:p>
        </p:txBody>
      </p:sp>
      <p:graphicFrame>
        <p:nvGraphicFramePr>
          <p:cNvPr id="5" name="Table 5">
            <a:extLst>
              <a:ext uri="{FF2B5EF4-FFF2-40B4-BE49-F238E27FC236}">
                <a16:creationId xmlns:a16="http://schemas.microsoft.com/office/drawing/2014/main" id="{D45FC51F-E54A-4BFD-9B9D-8629927788BA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886992779"/>
              </p:ext>
            </p:extLst>
          </p:nvPr>
        </p:nvGraphicFramePr>
        <p:xfrm>
          <a:off x="457200" y="2741065"/>
          <a:ext cx="8229599" cy="115824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2743200">
                  <a:extLst>
                    <a:ext uri="{9D8B030D-6E8A-4147-A177-3AD203B41FA5}">
                      <a16:colId xmlns:a16="http://schemas.microsoft.com/office/drawing/2014/main" val="3267212965"/>
                    </a:ext>
                  </a:extLst>
                </a:gridCol>
                <a:gridCol w="2980227">
                  <a:extLst>
                    <a:ext uri="{9D8B030D-6E8A-4147-A177-3AD203B41FA5}">
                      <a16:colId xmlns:a16="http://schemas.microsoft.com/office/drawing/2014/main" val="2877315570"/>
                    </a:ext>
                  </a:extLst>
                </a:gridCol>
                <a:gridCol w="2506172">
                  <a:extLst>
                    <a:ext uri="{9D8B030D-6E8A-4147-A177-3AD203B41FA5}">
                      <a16:colId xmlns:a16="http://schemas.microsoft.com/office/drawing/2014/main" val="3695858467"/>
                    </a:ext>
                  </a:extLst>
                </a:gridCol>
              </a:tblGrid>
              <a:tr h="370840">
                <a:tc>
                  <a:txBody>
                    <a:bodyPr/>
                    <a:lstStyle/>
                    <a:p>
                      <a:r>
                        <a:rPr lang="en-GB" sz="3200" dirty="0"/>
                        <a:t>Assets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3200" dirty="0"/>
                        <a:t>Liabilities  +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3200" dirty="0"/>
                        <a:t>Capital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751894952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GB" sz="3200" dirty="0"/>
                        <a:t>10,900    =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3200" dirty="0"/>
                        <a:t>  10,000        +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3200" dirty="0"/>
                        <a:t>    900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555431533"/>
                  </a:ext>
                </a:extLst>
              </a:tr>
            </a:tbl>
          </a:graphicData>
        </a:graphic>
      </p:graphicFrame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92856913-0E75-46E6-915D-63610575AFB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3F65BB1-9206-4D7F-97F9-47DCC7DC6334}" type="slidenum">
              <a:rPr lang="en-GB" smtClean="0"/>
              <a:pPr/>
              <a:t>20</a:t>
            </a:fld>
            <a:endParaRPr lang="en-GB" dirty="0"/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9B25A54C-C4D4-415C-B472-E4CCACB34779}"/>
              </a:ext>
            </a:extLst>
          </p:cNvPr>
          <p:cNvSpPr txBox="1"/>
          <p:nvPr/>
        </p:nvSpPr>
        <p:spPr>
          <a:xfrm>
            <a:off x="755576" y="1844824"/>
            <a:ext cx="7776864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3200" dirty="0"/>
              <a:t>Statement of financial position</a:t>
            </a:r>
          </a:p>
        </p:txBody>
      </p:sp>
    </p:spTree>
    <p:extLst>
      <p:ext uri="{BB962C8B-B14F-4D97-AF65-F5344CB8AC3E}">
        <p14:creationId xmlns:p14="http://schemas.microsoft.com/office/powerpoint/2010/main" val="386339333"/>
      </p:ext>
    </p:extLst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4DEA519-38A1-46B6-BB1A-54F7F181224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64026" y="0"/>
            <a:ext cx="8322773" cy="1143000"/>
          </a:xfrm>
          <a:solidFill>
            <a:schemeClr val="tx2">
              <a:lumMod val="75000"/>
            </a:schemeClr>
          </a:solidFill>
        </p:spPr>
        <p:txBody>
          <a:bodyPr/>
          <a:lstStyle/>
          <a:p>
            <a:r>
              <a:rPr lang="en-GB" dirty="0">
                <a:solidFill>
                  <a:srgbClr val="ABE1FF"/>
                </a:solidFill>
              </a:rPr>
              <a:t>How do banks operate? - 16</a:t>
            </a:r>
            <a:endParaRPr lang="en-GB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8212EBCC-9540-4AC5-B63C-AE2578A3E6E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C3F65BB1-9206-4D7F-97F9-47DCC7DC6334}" type="slidenum">
              <a:rPr kumimoji="0" lang="en-GB" sz="1200" b="0" i="0" u="none" strike="noStrike" kern="1200" cap="none" spc="0" normalizeH="0" baseline="0" noProof="0" smtClean="0">
                <a:ln>
                  <a:noFill/>
                </a:ln>
                <a:solidFill>
                  <a:prstClr val="black">
                    <a:tint val="75000"/>
                  </a:prstClr>
                </a:solidFill>
                <a:effectLst/>
                <a:uLnTx/>
                <a:uFillTx/>
                <a:latin typeface="Myriad Pro"/>
                <a:ea typeface="+mn-ea"/>
                <a:cs typeface="+mn-cs"/>
              </a:rPr>
              <a:pPr marL="0" marR="0" lvl="0" indent="0" algn="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21</a:t>
            </a:fld>
            <a:endParaRPr kumimoji="0" lang="en-GB" sz="1200" b="0" i="0" u="none" strike="noStrike" kern="1200" cap="none" spc="0" normalizeH="0" baseline="0" noProof="0" dirty="0">
              <a:ln>
                <a:noFill/>
              </a:ln>
              <a:solidFill>
                <a:prstClr val="black">
                  <a:tint val="75000"/>
                </a:prstClr>
              </a:solidFill>
              <a:effectLst/>
              <a:uLnTx/>
              <a:uFillTx/>
              <a:latin typeface="Myriad Pro"/>
              <a:ea typeface="+mn-ea"/>
              <a:cs typeface="+mn-cs"/>
            </a:endParaRPr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2BF2FF94-9797-448D-AE56-3984469A605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88233" y="1195477"/>
            <a:ext cx="8755767" cy="4467046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GB" sz="2400" dirty="0"/>
              <a:t>So, what can City and Provincial do? </a:t>
            </a:r>
          </a:p>
          <a:p>
            <a:pPr marL="0" indent="0">
              <a:buNone/>
            </a:pPr>
            <a:r>
              <a:rPr lang="en-GB" sz="2400" dirty="0"/>
              <a:t>It has four options…</a:t>
            </a:r>
          </a:p>
          <a:p>
            <a:pPr marL="0" indent="0">
              <a:buNone/>
            </a:pPr>
            <a:endParaRPr lang="en-GB" sz="2400" dirty="0"/>
          </a:p>
          <a:p>
            <a:pPr marL="457200" indent="-457200">
              <a:buFont typeface="+mj-lt"/>
              <a:buAutoNum type="arabicPeriod"/>
            </a:pPr>
            <a:r>
              <a:rPr lang="en-GB" sz="2400" dirty="0"/>
              <a:t>Borrow from other banks and financial organisations</a:t>
            </a:r>
          </a:p>
          <a:p>
            <a:pPr marL="457200" indent="-457200">
              <a:buFont typeface="+mj-lt"/>
              <a:buAutoNum type="arabicPeriod"/>
            </a:pPr>
            <a:endParaRPr lang="en-GB" sz="2400" dirty="0"/>
          </a:p>
          <a:p>
            <a:pPr marL="457200" indent="-457200">
              <a:buFont typeface="+mj-lt"/>
              <a:buAutoNum type="arabicPeriod"/>
            </a:pPr>
            <a:r>
              <a:rPr lang="en-GB" sz="2400" dirty="0"/>
              <a:t>Sell some of its securities</a:t>
            </a:r>
          </a:p>
          <a:p>
            <a:pPr marL="457200" indent="-457200">
              <a:buFont typeface="+mj-lt"/>
              <a:buAutoNum type="arabicPeriod"/>
            </a:pPr>
            <a:endParaRPr lang="en-GB" sz="2400" dirty="0"/>
          </a:p>
          <a:p>
            <a:pPr marL="457200" indent="-457200">
              <a:buFont typeface="+mj-lt"/>
              <a:buAutoNum type="arabicPeriod"/>
            </a:pPr>
            <a:r>
              <a:rPr lang="en-GB" sz="2400" dirty="0"/>
              <a:t>Borrow from the central bank</a:t>
            </a:r>
          </a:p>
          <a:p>
            <a:pPr marL="457200" indent="-457200">
              <a:buFont typeface="+mj-lt"/>
              <a:buAutoNum type="arabicPeriod"/>
            </a:pPr>
            <a:endParaRPr lang="en-GB" sz="2400" dirty="0"/>
          </a:p>
          <a:p>
            <a:pPr marL="457200" indent="-457200">
              <a:buFont typeface="+mj-lt"/>
              <a:buAutoNum type="arabicPeriod"/>
            </a:pPr>
            <a:r>
              <a:rPr lang="en-GB" sz="2400" dirty="0"/>
              <a:t>Reduce its lending</a:t>
            </a:r>
          </a:p>
          <a:p>
            <a:pPr marL="0" indent="0">
              <a:buNone/>
            </a:pPr>
            <a:endParaRPr lang="en-GB" sz="2400" dirty="0"/>
          </a:p>
          <a:p>
            <a:pPr marL="0" indent="0">
              <a:buNone/>
            </a:pPr>
            <a:endParaRPr lang="en-GB" sz="2400" dirty="0"/>
          </a:p>
          <a:p>
            <a:pPr marL="0" indent="0">
              <a:buNone/>
            </a:pPr>
            <a:endParaRPr lang="en-GB" sz="2400" dirty="0"/>
          </a:p>
          <a:p>
            <a:pPr marL="0" indent="0">
              <a:buNone/>
            </a:pPr>
            <a:endParaRPr lang="en-GB" sz="2400" dirty="0"/>
          </a:p>
          <a:p>
            <a:pPr marL="0" indent="0">
              <a:buNone/>
            </a:pPr>
            <a:endParaRPr lang="en-GB" sz="2400" dirty="0"/>
          </a:p>
          <a:p>
            <a:pPr marL="0" indent="0">
              <a:buNone/>
            </a:pPr>
            <a:endParaRPr lang="en-GB" sz="2400" dirty="0"/>
          </a:p>
          <a:p>
            <a:pPr marL="0" indent="0">
              <a:buNone/>
            </a:pPr>
            <a:endParaRPr lang="en-GB" sz="2400" dirty="0"/>
          </a:p>
          <a:p>
            <a:pPr marL="0" indent="0">
              <a:buNone/>
            </a:pPr>
            <a:endParaRPr lang="en-GB" sz="2400" dirty="0"/>
          </a:p>
          <a:p>
            <a:pPr marL="0" indent="0">
              <a:buNone/>
            </a:pPr>
            <a:endParaRPr lang="en-GB" sz="2400" dirty="0"/>
          </a:p>
          <a:p>
            <a:pPr marL="0" indent="0">
              <a:buNone/>
            </a:pPr>
            <a:endParaRPr lang="en-GB" sz="2400" dirty="0"/>
          </a:p>
          <a:p>
            <a:pPr marL="0" indent="0">
              <a:buNone/>
            </a:pPr>
            <a:endParaRPr lang="en-GB" sz="2400" dirty="0"/>
          </a:p>
          <a:p>
            <a:pPr marL="0" indent="0">
              <a:buNone/>
            </a:pPr>
            <a:endParaRPr lang="en-GB" sz="2400" dirty="0"/>
          </a:p>
          <a:p>
            <a:pPr marL="0" indent="0">
              <a:buNone/>
            </a:pPr>
            <a:endParaRPr lang="en-GB" sz="2400" dirty="0"/>
          </a:p>
          <a:p>
            <a:pPr marL="0" indent="0">
              <a:buNone/>
            </a:pPr>
            <a:endParaRPr lang="en-GB" sz="2400" dirty="0"/>
          </a:p>
        </p:txBody>
      </p:sp>
    </p:spTree>
    <p:extLst>
      <p:ext uri="{BB962C8B-B14F-4D97-AF65-F5344CB8AC3E}">
        <p14:creationId xmlns:p14="http://schemas.microsoft.com/office/powerpoint/2010/main" val="1169969817"/>
      </p:ext>
    </p:extLst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4DEA519-38A1-46B6-BB1A-54F7F181224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64026" y="0"/>
            <a:ext cx="8322773" cy="1143000"/>
          </a:xfrm>
          <a:solidFill>
            <a:schemeClr val="tx2">
              <a:lumMod val="75000"/>
            </a:schemeClr>
          </a:solidFill>
        </p:spPr>
        <p:txBody>
          <a:bodyPr>
            <a:noAutofit/>
          </a:bodyPr>
          <a:lstStyle/>
          <a:p>
            <a:r>
              <a:rPr lang="en-GB" sz="3600" dirty="0">
                <a:solidFill>
                  <a:srgbClr val="ABE1FF"/>
                </a:solidFill>
              </a:rPr>
              <a:t>Option1: Borrow from other banks and financial institutions</a:t>
            </a:r>
            <a:endParaRPr lang="en-GB" sz="3600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8212EBCC-9540-4AC5-B63C-AE2578A3E6E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C3F65BB1-9206-4D7F-97F9-47DCC7DC6334}" type="slidenum">
              <a:rPr kumimoji="0" lang="en-GB" sz="1200" b="0" i="0" u="none" strike="noStrike" kern="1200" cap="none" spc="0" normalizeH="0" baseline="0" noProof="0" smtClean="0">
                <a:ln>
                  <a:noFill/>
                </a:ln>
                <a:solidFill>
                  <a:prstClr val="black">
                    <a:tint val="75000"/>
                  </a:prstClr>
                </a:solidFill>
                <a:effectLst/>
                <a:uLnTx/>
                <a:uFillTx/>
                <a:latin typeface="Myriad Pro"/>
                <a:ea typeface="+mn-ea"/>
                <a:cs typeface="+mn-cs"/>
              </a:rPr>
              <a:pPr marL="0" marR="0" lvl="0" indent="0" algn="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22</a:t>
            </a:fld>
            <a:endParaRPr kumimoji="0" lang="en-GB" sz="1200" b="0" i="0" u="none" strike="noStrike" kern="1200" cap="none" spc="0" normalizeH="0" baseline="0" noProof="0" dirty="0">
              <a:ln>
                <a:noFill/>
              </a:ln>
              <a:solidFill>
                <a:prstClr val="black">
                  <a:tint val="75000"/>
                </a:prstClr>
              </a:solidFill>
              <a:effectLst/>
              <a:uLnTx/>
              <a:uFillTx/>
              <a:latin typeface="Myriad Pro"/>
              <a:ea typeface="+mn-ea"/>
              <a:cs typeface="+mn-cs"/>
            </a:endParaRPr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2BF2FF94-9797-448D-AE56-3984469A605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88233" y="1195477"/>
            <a:ext cx="8755767" cy="4467046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GB" sz="2400" dirty="0"/>
              <a:t>There is an active market in interbank loans. Here the bank has borrowed £428m from the markets</a:t>
            </a:r>
          </a:p>
          <a:p>
            <a:pPr marL="0" indent="0">
              <a:buNone/>
            </a:pPr>
            <a:endParaRPr lang="en-GB" sz="2400" dirty="0"/>
          </a:p>
          <a:p>
            <a:pPr marL="0" indent="0">
              <a:buNone/>
            </a:pPr>
            <a:endParaRPr lang="en-GB" sz="2400" dirty="0"/>
          </a:p>
          <a:p>
            <a:pPr marL="0" indent="0">
              <a:buNone/>
            </a:pPr>
            <a:endParaRPr lang="en-GB" sz="2400" dirty="0"/>
          </a:p>
          <a:p>
            <a:pPr marL="0" indent="0">
              <a:buNone/>
            </a:pPr>
            <a:endParaRPr lang="en-GB" sz="2400" dirty="0"/>
          </a:p>
          <a:p>
            <a:pPr marL="0" indent="0">
              <a:buNone/>
            </a:pPr>
            <a:endParaRPr lang="en-GB" sz="2400" dirty="0"/>
          </a:p>
          <a:p>
            <a:pPr marL="0" indent="0">
              <a:buNone/>
            </a:pPr>
            <a:endParaRPr lang="en-GB" sz="2400" dirty="0"/>
          </a:p>
          <a:p>
            <a:pPr marL="0" indent="0">
              <a:buNone/>
            </a:pPr>
            <a:r>
              <a:rPr lang="en-GB" sz="2400" dirty="0"/>
              <a:t>Another day like this, and it could be wiped out!</a:t>
            </a:r>
          </a:p>
          <a:p>
            <a:pPr marL="0" indent="0">
              <a:buNone/>
            </a:pPr>
            <a:endParaRPr lang="en-GB" sz="2400" dirty="0"/>
          </a:p>
          <a:p>
            <a:pPr marL="0" indent="0">
              <a:buNone/>
            </a:pPr>
            <a:endParaRPr lang="en-GB" sz="2400" dirty="0"/>
          </a:p>
          <a:p>
            <a:pPr marL="0" indent="0">
              <a:buNone/>
            </a:pPr>
            <a:endParaRPr lang="en-GB" sz="2400" dirty="0"/>
          </a:p>
          <a:p>
            <a:pPr marL="0" indent="0">
              <a:buNone/>
            </a:pPr>
            <a:endParaRPr lang="en-GB" sz="2400" dirty="0"/>
          </a:p>
        </p:txBody>
      </p:sp>
      <p:graphicFrame>
        <p:nvGraphicFramePr>
          <p:cNvPr id="11" name="Table 5">
            <a:extLst>
              <a:ext uri="{FF2B5EF4-FFF2-40B4-BE49-F238E27FC236}">
                <a16:creationId xmlns:a16="http://schemas.microsoft.com/office/drawing/2014/main" id="{06EF6993-0E63-4BEF-8966-70A42A46A5C0}"/>
              </a:ext>
            </a:extLst>
          </p:cNvPr>
          <p:cNvGraphicFramePr>
            <a:graphicFrameLocks/>
          </p:cNvGraphicFramePr>
          <p:nvPr>
            <p:extLst>
              <p:ext uri="{D42A27DB-BD31-4B8C-83A1-F6EECF244321}">
                <p14:modId xmlns:p14="http://schemas.microsoft.com/office/powerpoint/2010/main" val="2524796997"/>
              </p:ext>
            </p:extLst>
          </p:nvPr>
        </p:nvGraphicFramePr>
        <p:xfrm>
          <a:off x="372849" y="2132856"/>
          <a:ext cx="8305126" cy="310496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3188989">
                  <a:extLst>
                    <a:ext uri="{9D8B030D-6E8A-4147-A177-3AD203B41FA5}">
                      <a16:colId xmlns:a16="http://schemas.microsoft.com/office/drawing/2014/main" val="3763423622"/>
                    </a:ext>
                  </a:extLst>
                </a:gridCol>
                <a:gridCol w="1203499">
                  <a:extLst>
                    <a:ext uri="{9D8B030D-6E8A-4147-A177-3AD203B41FA5}">
                      <a16:colId xmlns:a16="http://schemas.microsoft.com/office/drawing/2014/main" val="3462299392"/>
                    </a:ext>
                  </a:extLst>
                </a:gridCol>
                <a:gridCol w="2664296">
                  <a:extLst>
                    <a:ext uri="{9D8B030D-6E8A-4147-A177-3AD203B41FA5}">
                      <a16:colId xmlns:a16="http://schemas.microsoft.com/office/drawing/2014/main" val="603928695"/>
                    </a:ext>
                  </a:extLst>
                </a:gridCol>
                <a:gridCol w="1248342">
                  <a:extLst>
                    <a:ext uri="{9D8B030D-6E8A-4147-A177-3AD203B41FA5}">
                      <a16:colId xmlns:a16="http://schemas.microsoft.com/office/drawing/2014/main" val="1070168777"/>
                    </a:ext>
                  </a:extLst>
                </a:gridCol>
              </a:tblGrid>
              <a:tr h="333205">
                <a:tc gridSpan="2">
                  <a:txBody>
                    <a:bodyPr/>
                    <a:lstStyle/>
                    <a:p>
                      <a:pPr algn="ctr"/>
                      <a:r>
                        <a:rPr lang="en-GB" sz="2000" dirty="0"/>
                        <a:t>Assets (£millions)</a:t>
                      </a:r>
                    </a:p>
                    <a:p>
                      <a:pPr algn="ctr"/>
                      <a:endParaRPr lang="en-GB" sz="2000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 gridSpan="2">
                  <a:txBody>
                    <a:bodyPr/>
                    <a:lstStyle/>
                    <a:p>
                      <a:pPr algn="ctr"/>
                      <a:r>
                        <a:rPr lang="en-GB" sz="2000" dirty="0"/>
                        <a:t>Liabilities (£millions)</a:t>
                      </a:r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576292856"/>
                  </a:ext>
                </a:extLst>
              </a:tr>
              <a:tr h="333205">
                <a:tc>
                  <a:txBody>
                    <a:bodyPr/>
                    <a:lstStyle/>
                    <a:p>
                      <a:r>
                        <a:rPr lang="en-GB" sz="2400" dirty="0"/>
                        <a:t>Required reserves                              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r"/>
                      <a:r>
                        <a:rPr lang="en-GB" sz="2400" dirty="0"/>
                        <a:t>728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2400" dirty="0"/>
                        <a:t>Deposits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r"/>
                      <a:r>
                        <a:rPr lang="en-GB" sz="2400" dirty="0"/>
                        <a:t>9,100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899957624"/>
                  </a:ext>
                </a:extLst>
              </a:tr>
              <a:tr h="333205">
                <a:tc>
                  <a:txBody>
                    <a:bodyPr/>
                    <a:lstStyle/>
                    <a:p>
                      <a:pPr algn="l"/>
                      <a:r>
                        <a:rPr lang="en-GB" sz="2400" dirty="0"/>
                        <a:t>Excess reserves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r"/>
                      <a:r>
                        <a:rPr lang="en-GB" sz="2400" dirty="0"/>
                        <a:t>0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2400" dirty="0"/>
                        <a:t>Borrowings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r"/>
                      <a:r>
                        <a:rPr lang="en-GB" sz="2400" dirty="0"/>
                        <a:t>428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383416438"/>
                  </a:ext>
                </a:extLst>
              </a:tr>
              <a:tr h="333205">
                <a:tc>
                  <a:txBody>
                    <a:bodyPr/>
                    <a:lstStyle/>
                    <a:p>
                      <a:pPr algn="l"/>
                      <a:r>
                        <a:rPr lang="en-GB" sz="2400" dirty="0"/>
                        <a:t>Loans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r"/>
                      <a:r>
                        <a:rPr lang="en-GB" sz="2400" dirty="0"/>
                        <a:t>6,600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2400" dirty="0"/>
                        <a:t>Bank capital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r"/>
                      <a:r>
                        <a:rPr lang="en-GB" sz="2400" dirty="0"/>
                        <a:t>900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764801894"/>
                  </a:ext>
                </a:extLst>
              </a:tr>
              <a:tr h="333205">
                <a:tc>
                  <a:txBody>
                    <a:bodyPr/>
                    <a:lstStyle/>
                    <a:p>
                      <a:pPr algn="l"/>
                      <a:r>
                        <a:rPr lang="en-GB" sz="2400" dirty="0"/>
                        <a:t>Securities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r"/>
                      <a:r>
                        <a:rPr lang="en-GB" sz="2400" dirty="0"/>
                        <a:t>3,100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 sz="2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r"/>
                      <a:endParaRPr lang="en-GB" sz="2400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861911767"/>
                  </a:ext>
                </a:extLst>
              </a:tr>
              <a:tr h="575120">
                <a:tc>
                  <a:txBody>
                    <a:bodyPr/>
                    <a:lstStyle/>
                    <a:p>
                      <a:pPr algn="l"/>
                      <a:r>
                        <a:rPr lang="en-GB" sz="2400" dirty="0"/>
                        <a:t>Total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r"/>
                      <a:r>
                        <a:rPr lang="en-GB" sz="2400" dirty="0"/>
                        <a:t>10,428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sz="2400" dirty="0"/>
                        <a:t>Total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r"/>
                      <a:r>
                        <a:rPr lang="en-GB" sz="2400" dirty="0"/>
                        <a:t>10,428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21952570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3641509299"/>
      </p:ext>
    </p:extLst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Title 1">
            <a:extLst>
              <a:ext uri="{FF2B5EF4-FFF2-40B4-BE49-F238E27FC236}">
                <a16:creationId xmlns:a16="http://schemas.microsoft.com/office/drawing/2014/main" id="{5A285475-18F7-4BFC-961B-559D5A80A563}"/>
              </a:ext>
            </a:extLst>
          </p:cNvPr>
          <p:cNvSpPr>
            <a:spLocks noGrp="1"/>
          </p:cNvSpPr>
          <p:nvPr>
            <p:ph type="title"/>
          </p:nvPr>
        </p:nvSpPr>
        <p:spPr>
          <a:solidFill>
            <a:schemeClr val="tx2">
              <a:lumMod val="75000"/>
            </a:schemeClr>
          </a:solidFill>
        </p:spPr>
        <p:txBody>
          <a:bodyPr/>
          <a:lstStyle/>
          <a:p>
            <a:r>
              <a:rPr lang="en-GB" dirty="0">
                <a:solidFill>
                  <a:srgbClr val="ABE1FF"/>
                </a:solidFill>
              </a:rPr>
              <a:t>How do banks operate? - 16</a:t>
            </a:r>
            <a:endParaRPr lang="en-GB" dirty="0"/>
          </a:p>
        </p:txBody>
      </p:sp>
      <p:graphicFrame>
        <p:nvGraphicFramePr>
          <p:cNvPr id="5" name="Table 5">
            <a:extLst>
              <a:ext uri="{FF2B5EF4-FFF2-40B4-BE49-F238E27FC236}">
                <a16:creationId xmlns:a16="http://schemas.microsoft.com/office/drawing/2014/main" id="{D45FC51F-E54A-4BFD-9B9D-8629927788BA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725662269"/>
              </p:ext>
            </p:extLst>
          </p:nvPr>
        </p:nvGraphicFramePr>
        <p:xfrm>
          <a:off x="457200" y="2741065"/>
          <a:ext cx="8229599" cy="115824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2743200">
                  <a:extLst>
                    <a:ext uri="{9D8B030D-6E8A-4147-A177-3AD203B41FA5}">
                      <a16:colId xmlns:a16="http://schemas.microsoft.com/office/drawing/2014/main" val="3267212965"/>
                    </a:ext>
                  </a:extLst>
                </a:gridCol>
                <a:gridCol w="2980227">
                  <a:extLst>
                    <a:ext uri="{9D8B030D-6E8A-4147-A177-3AD203B41FA5}">
                      <a16:colId xmlns:a16="http://schemas.microsoft.com/office/drawing/2014/main" val="2877315570"/>
                    </a:ext>
                  </a:extLst>
                </a:gridCol>
                <a:gridCol w="2506172">
                  <a:extLst>
                    <a:ext uri="{9D8B030D-6E8A-4147-A177-3AD203B41FA5}">
                      <a16:colId xmlns:a16="http://schemas.microsoft.com/office/drawing/2014/main" val="3695858467"/>
                    </a:ext>
                  </a:extLst>
                </a:gridCol>
              </a:tblGrid>
              <a:tr h="370840">
                <a:tc>
                  <a:txBody>
                    <a:bodyPr/>
                    <a:lstStyle/>
                    <a:p>
                      <a:r>
                        <a:rPr lang="en-GB" sz="3200" dirty="0"/>
                        <a:t>Assets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3200" dirty="0"/>
                        <a:t>Liabilities  +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3200" dirty="0"/>
                        <a:t>Capital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751894952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GB" sz="3200" dirty="0"/>
                        <a:t>10,428    =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3200" dirty="0"/>
                        <a:t>  9,528        +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3200" dirty="0"/>
                        <a:t>    900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555431533"/>
                  </a:ext>
                </a:extLst>
              </a:tr>
            </a:tbl>
          </a:graphicData>
        </a:graphic>
      </p:graphicFrame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92856913-0E75-46E6-915D-63610575AFB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3F65BB1-9206-4D7F-97F9-47DCC7DC6334}" type="slidenum">
              <a:rPr lang="en-GB" smtClean="0"/>
              <a:pPr/>
              <a:t>23</a:t>
            </a:fld>
            <a:endParaRPr lang="en-GB" dirty="0"/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9B25A54C-C4D4-415C-B472-E4CCACB34779}"/>
              </a:ext>
            </a:extLst>
          </p:cNvPr>
          <p:cNvSpPr txBox="1"/>
          <p:nvPr/>
        </p:nvSpPr>
        <p:spPr>
          <a:xfrm>
            <a:off x="755576" y="1844824"/>
            <a:ext cx="7776864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3200" dirty="0"/>
              <a:t>Statement of financial position</a:t>
            </a:r>
          </a:p>
        </p:txBody>
      </p:sp>
    </p:spTree>
    <p:extLst>
      <p:ext uri="{BB962C8B-B14F-4D97-AF65-F5344CB8AC3E}">
        <p14:creationId xmlns:p14="http://schemas.microsoft.com/office/powerpoint/2010/main" val="2166554269"/>
      </p:ext>
    </p:extLst>
  </p:cSld>
  <p:clrMapOvr>
    <a:masterClrMapping/>
  </p:clrMapOvr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4DEA519-38A1-46B6-BB1A-54F7F181224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64026" y="0"/>
            <a:ext cx="8322773" cy="1143000"/>
          </a:xfrm>
          <a:solidFill>
            <a:schemeClr val="tx2">
              <a:lumMod val="75000"/>
            </a:schemeClr>
          </a:solidFill>
        </p:spPr>
        <p:txBody>
          <a:bodyPr>
            <a:noAutofit/>
          </a:bodyPr>
          <a:lstStyle/>
          <a:p>
            <a:r>
              <a:rPr lang="en-GB" sz="3600" dirty="0">
                <a:solidFill>
                  <a:srgbClr val="ABE1FF"/>
                </a:solidFill>
              </a:rPr>
              <a:t>Option 2: Sell securities</a:t>
            </a:r>
            <a:endParaRPr lang="en-GB" sz="3600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8212EBCC-9540-4AC5-B63C-AE2578A3E6E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C3F65BB1-9206-4D7F-97F9-47DCC7DC6334}" type="slidenum">
              <a:rPr kumimoji="0" lang="en-GB" sz="1200" b="0" i="0" u="none" strike="noStrike" kern="1200" cap="none" spc="0" normalizeH="0" baseline="0" noProof="0" smtClean="0">
                <a:ln>
                  <a:noFill/>
                </a:ln>
                <a:solidFill>
                  <a:prstClr val="black">
                    <a:tint val="75000"/>
                  </a:prstClr>
                </a:solidFill>
                <a:effectLst/>
                <a:uLnTx/>
                <a:uFillTx/>
                <a:latin typeface="Myriad Pro"/>
                <a:ea typeface="+mn-ea"/>
                <a:cs typeface="+mn-cs"/>
              </a:rPr>
              <a:pPr marL="0" marR="0" lvl="0" indent="0" algn="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24</a:t>
            </a:fld>
            <a:endParaRPr kumimoji="0" lang="en-GB" sz="1200" b="0" i="0" u="none" strike="noStrike" kern="1200" cap="none" spc="0" normalizeH="0" baseline="0" noProof="0" dirty="0">
              <a:ln>
                <a:noFill/>
              </a:ln>
              <a:solidFill>
                <a:prstClr val="black">
                  <a:tint val="75000"/>
                </a:prstClr>
              </a:solidFill>
              <a:effectLst/>
              <a:uLnTx/>
              <a:uFillTx/>
              <a:latin typeface="Myriad Pro"/>
              <a:ea typeface="+mn-ea"/>
              <a:cs typeface="+mn-cs"/>
            </a:endParaRPr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2BF2FF94-9797-448D-AE56-3984469A605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88233" y="1195477"/>
            <a:ext cx="8755767" cy="4467046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GB" sz="2400" dirty="0"/>
              <a:t>Securities bought by a bank can be easily sold in highly-active markets without moving the price. Here, the bank sells £428 of its government Treasury bills and bonds (secondary reserves)</a:t>
            </a:r>
          </a:p>
          <a:p>
            <a:pPr marL="0" indent="0">
              <a:buNone/>
            </a:pPr>
            <a:endParaRPr lang="en-GB" sz="2400" dirty="0"/>
          </a:p>
          <a:p>
            <a:pPr marL="0" indent="0">
              <a:buNone/>
            </a:pPr>
            <a:endParaRPr lang="en-GB" sz="2400" dirty="0"/>
          </a:p>
          <a:p>
            <a:pPr marL="0" indent="0">
              <a:buNone/>
            </a:pPr>
            <a:endParaRPr lang="en-GB" sz="2400" dirty="0"/>
          </a:p>
          <a:p>
            <a:pPr marL="0" indent="0">
              <a:buNone/>
            </a:pPr>
            <a:endParaRPr lang="en-GB" sz="2400" dirty="0"/>
          </a:p>
          <a:p>
            <a:pPr marL="0" indent="0">
              <a:buNone/>
            </a:pPr>
            <a:endParaRPr lang="en-GB" sz="2400" dirty="0"/>
          </a:p>
          <a:p>
            <a:pPr marL="0" indent="0">
              <a:buNone/>
            </a:pPr>
            <a:r>
              <a:rPr lang="en-GB" sz="2400" dirty="0"/>
              <a:t>Another day like this, and it could be wiped out!</a:t>
            </a:r>
          </a:p>
          <a:p>
            <a:pPr marL="0" indent="0">
              <a:buNone/>
            </a:pPr>
            <a:endParaRPr lang="en-GB" sz="2400" dirty="0"/>
          </a:p>
          <a:p>
            <a:pPr marL="0" indent="0">
              <a:buNone/>
            </a:pPr>
            <a:endParaRPr lang="en-GB" sz="2400" dirty="0"/>
          </a:p>
          <a:p>
            <a:pPr marL="0" indent="0">
              <a:buNone/>
            </a:pPr>
            <a:endParaRPr lang="en-GB" sz="2400" dirty="0"/>
          </a:p>
          <a:p>
            <a:pPr marL="0" indent="0">
              <a:buNone/>
            </a:pPr>
            <a:endParaRPr lang="en-GB" sz="2400" dirty="0"/>
          </a:p>
        </p:txBody>
      </p:sp>
      <p:graphicFrame>
        <p:nvGraphicFramePr>
          <p:cNvPr id="11" name="Table 5">
            <a:extLst>
              <a:ext uri="{FF2B5EF4-FFF2-40B4-BE49-F238E27FC236}">
                <a16:creationId xmlns:a16="http://schemas.microsoft.com/office/drawing/2014/main" id="{06EF6993-0E63-4BEF-8966-70A42A46A5C0}"/>
              </a:ext>
            </a:extLst>
          </p:cNvPr>
          <p:cNvGraphicFramePr>
            <a:graphicFrameLocks/>
          </p:cNvGraphicFramePr>
          <p:nvPr>
            <p:extLst>
              <p:ext uri="{D42A27DB-BD31-4B8C-83A1-F6EECF244321}">
                <p14:modId xmlns:p14="http://schemas.microsoft.com/office/powerpoint/2010/main" val="473559652"/>
              </p:ext>
            </p:extLst>
          </p:nvPr>
        </p:nvGraphicFramePr>
        <p:xfrm>
          <a:off x="364026" y="2557563"/>
          <a:ext cx="8305126" cy="310496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3188989">
                  <a:extLst>
                    <a:ext uri="{9D8B030D-6E8A-4147-A177-3AD203B41FA5}">
                      <a16:colId xmlns:a16="http://schemas.microsoft.com/office/drawing/2014/main" val="3763423622"/>
                    </a:ext>
                  </a:extLst>
                </a:gridCol>
                <a:gridCol w="1203499">
                  <a:extLst>
                    <a:ext uri="{9D8B030D-6E8A-4147-A177-3AD203B41FA5}">
                      <a16:colId xmlns:a16="http://schemas.microsoft.com/office/drawing/2014/main" val="3462299392"/>
                    </a:ext>
                  </a:extLst>
                </a:gridCol>
                <a:gridCol w="2664296">
                  <a:extLst>
                    <a:ext uri="{9D8B030D-6E8A-4147-A177-3AD203B41FA5}">
                      <a16:colId xmlns:a16="http://schemas.microsoft.com/office/drawing/2014/main" val="603928695"/>
                    </a:ext>
                  </a:extLst>
                </a:gridCol>
                <a:gridCol w="1248342">
                  <a:extLst>
                    <a:ext uri="{9D8B030D-6E8A-4147-A177-3AD203B41FA5}">
                      <a16:colId xmlns:a16="http://schemas.microsoft.com/office/drawing/2014/main" val="1070168777"/>
                    </a:ext>
                  </a:extLst>
                </a:gridCol>
              </a:tblGrid>
              <a:tr h="333205">
                <a:tc gridSpan="2">
                  <a:txBody>
                    <a:bodyPr/>
                    <a:lstStyle/>
                    <a:p>
                      <a:pPr algn="ctr"/>
                      <a:r>
                        <a:rPr lang="en-GB" sz="2000" dirty="0"/>
                        <a:t>Assets (£millions)</a:t>
                      </a:r>
                    </a:p>
                    <a:p>
                      <a:pPr algn="ctr"/>
                      <a:endParaRPr lang="en-GB" sz="2000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 gridSpan="2">
                  <a:txBody>
                    <a:bodyPr/>
                    <a:lstStyle/>
                    <a:p>
                      <a:pPr algn="ctr"/>
                      <a:r>
                        <a:rPr lang="en-GB" sz="2000" dirty="0"/>
                        <a:t>Liabilities (£millions)</a:t>
                      </a:r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576292856"/>
                  </a:ext>
                </a:extLst>
              </a:tr>
              <a:tr h="333205">
                <a:tc>
                  <a:txBody>
                    <a:bodyPr/>
                    <a:lstStyle/>
                    <a:p>
                      <a:r>
                        <a:rPr lang="en-GB" sz="2400" dirty="0"/>
                        <a:t>Required reserves                              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r"/>
                      <a:r>
                        <a:rPr lang="en-GB" sz="2400" dirty="0"/>
                        <a:t>728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2400" dirty="0"/>
                        <a:t>Deposits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r"/>
                      <a:r>
                        <a:rPr lang="en-GB" sz="2400" dirty="0"/>
                        <a:t>9,100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899957624"/>
                  </a:ext>
                </a:extLst>
              </a:tr>
              <a:tr h="333205">
                <a:tc>
                  <a:txBody>
                    <a:bodyPr/>
                    <a:lstStyle/>
                    <a:p>
                      <a:pPr algn="l"/>
                      <a:r>
                        <a:rPr lang="en-GB" sz="2400" dirty="0"/>
                        <a:t>Excess reserves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r"/>
                      <a:r>
                        <a:rPr lang="en-GB" sz="2400" dirty="0"/>
                        <a:t>0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2400" dirty="0"/>
                        <a:t>Bank capital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r"/>
                      <a:r>
                        <a:rPr lang="en-GB" sz="2400" dirty="0"/>
                        <a:t>900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383416438"/>
                  </a:ext>
                </a:extLst>
              </a:tr>
              <a:tr h="333205">
                <a:tc>
                  <a:txBody>
                    <a:bodyPr/>
                    <a:lstStyle/>
                    <a:p>
                      <a:pPr algn="l"/>
                      <a:r>
                        <a:rPr lang="en-GB" sz="2400" dirty="0"/>
                        <a:t>Loans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r"/>
                      <a:r>
                        <a:rPr lang="en-GB" sz="2400" dirty="0"/>
                        <a:t>6,600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764801894"/>
                  </a:ext>
                </a:extLst>
              </a:tr>
              <a:tr h="333205">
                <a:tc>
                  <a:txBody>
                    <a:bodyPr/>
                    <a:lstStyle/>
                    <a:p>
                      <a:pPr algn="l"/>
                      <a:r>
                        <a:rPr lang="en-GB" sz="2400" dirty="0"/>
                        <a:t>Securities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r"/>
                      <a:r>
                        <a:rPr lang="en-GB" sz="2400" dirty="0"/>
                        <a:t>2,672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 sz="2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r"/>
                      <a:endParaRPr lang="en-GB" sz="2400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861911767"/>
                  </a:ext>
                </a:extLst>
              </a:tr>
              <a:tr h="575120">
                <a:tc>
                  <a:txBody>
                    <a:bodyPr/>
                    <a:lstStyle/>
                    <a:p>
                      <a:pPr algn="l"/>
                      <a:r>
                        <a:rPr lang="en-GB" sz="2400" dirty="0"/>
                        <a:t>Total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r"/>
                      <a:r>
                        <a:rPr lang="en-GB" sz="2400" dirty="0"/>
                        <a:t>10,000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sz="2400" dirty="0"/>
                        <a:t>Total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r"/>
                      <a:r>
                        <a:rPr lang="en-GB" sz="2400" dirty="0"/>
                        <a:t>10,000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21952570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1071908025"/>
      </p:ext>
    </p:extLst>
  </p:cSld>
  <p:clrMapOvr>
    <a:masterClrMapping/>
  </p:clrMapOvr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Title 1">
            <a:extLst>
              <a:ext uri="{FF2B5EF4-FFF2-40B4-BE49-F238E27FC236}">
                <a16:creationId xmlns:a16="http://schemas.microsoft.com/office/drawing/2014/main" id="{5A285475-18F7-4BFC-961B-559D5A80A563}"/>
              </a:ext>
            </a:extLst>
          </p:cNvPr>
          <p:cNvSpPr>
            <a:spLocks noGrp="1"/>
          </p:cNvSpPr>
          <p:nvPr>
            <p:ph type="title"/>
          </p:nvPr>
        </p:nvSpPr>
        <p:spPr>
          <a:solidFill>
            <a:schemeClr val="tx2">
              <a:lumMod val="75000"/>
            </a:schemeClr>
          </a:solidFill>
        </p:spPr>
        <p:txBody>
          <a:bodyPr/>
          <a:lstStyle/>
          <a:p>
            <a:r>
              <a:rPr lang="en-GB" dirty="0">
                <a:solidFill>
                  <a:srgbClr val="ABE1FF"/>
                </a:solidFill>
              </a:rPr>
              <a:t>How do banks operate? - 17</a:t>
            </a:r>
            <a:endParaRPr lang="en-GB" dirty="0"/>
          </a:p>
        </p:txBody>
      </p:sp>
      <p:graphicFrame>
        <p:nvGraphicFramePr>
          <p:cNvPr id="5" name="Table 5">
            <a:extLst>
              <a:ext uri="{FF2B5EF4-FFF2-40B4-BE49-F238E27FC236}">
                <a16:creationId xmlns:a16="http://schemas.microsoft.com/office/drawing/2014/main" id="{D45FC51F-E54A-4BFD-9B9D-8629927788BA}"/>
              </a:ext>
            </a:extLst>
          </p:cNvPr>
          <p:cNvGraphicFramePr>
            <a:graphicFrameLocks noGrp="1"/>
          </p:cNvGraphicFramePr>
          <p:nvPr>
            <p:ph idx="1"/>
          </p:nvPr>
        </p:nvGraphicFramePr>
        <p:xfrm>
          <a:off x="457200" y="2741065"/>
          <a:ext cx="8229599" cy="115824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2743200">
                  <a:extLst>
                    <a:ext uri="{9D8B030D-6E8A-4147-A177-3AD203B41FA5}">
                      <a16:colId xmlns:a16="http://schemas.microsoft.com/office/drawing/2014/main" val="3267212965"/>
                    </a:ext>
                  </a:extLst>
                </a:gridCol>
                <a:gridCol w="2980227">
                  <a:extLst>
                    <a:ext uri="{9D8B030D-6E8A-4147-A177-3AD203B41FA5}">
                      <a16:colId xmlns:a16="http://schemas.microsoft.com/office/drawing/2014/main" val="2877315570"/>
                    </a:ext>
                  </a:extLst>
                </a:gridCol>
                <a:gridCol w="2506172">
                  <a:extLst>
                    <a:ext uri="{9D8B030D-6E8A-4147-A177-3AD203B41FA5}">
                      <a16:colId xmlns:a16="http://schemas.microsoft.com/office/drawing/2014/main" val="3695858467"/>
                    </a:ext>
                  </a:extLst>
                </a:gridCol>
              </a:tblGrid>
              <a:tr h="370840">
                <a:tc>
                  <a:txBody>
                    <a:bodyPr/>
                    <a:lstStyle/>
                    <a:p>
                      <a:r>
                        <a:rPr lang="en-GB" sz="3200" dirty="0"/>
                        <a:t>Assets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3200" dirty="0"/>
                        <a:t>Liabilities  +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3200" dirty="0"/>
                        <a:t>Capital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751894952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GB" sz="3200" dirty="0"/>
                        <a:t>10,000    =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3200" dirty="0"/>
                        <a:t>  9,100        +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3200" dirty="0"/>
                        <a:t>    900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555431533"/>
                  </a:ext>
                </a:extLst>
              </a:tr>
            </a:tbl>
          </a:graphicData>
        </a:graphic>
      </p:graphicFrame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92856913-0E75-46E6-915D-63610575AFB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3F65BB1-9206-4D7F-97F9-47DCC7DC6334}" type="slidenum">
              <a:rPr lang="en-GB" smtClean="0"/>
              <a:pPr/>
              <a:t>25</a:t>
            </a:fld>
            <a:endParaRPr lang="en-GB" dirty="0"/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9B25A54C-C4D4-415C-B472-E4CCACB34779}"/>
              </a:ext>
            </a:extLst>
          </p:cNvPr>
          <p:cNvSpPr txBox="1"/>
          <p:nvPr/>
        </p:nvSpPr>
        <p:spPr>
          <a:xfrm>
            <a:off x="755576" y="1844824"/>
            <a:ext cx="7776864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3200" dirty="0"/>
              <a:t>Statement of financial position</a:t>
            </a:r>
          </a:p>
        </p:txBody>
      </p:sp>
    </p:spTree>
    <p:extLst>
      <p:ext uri="{BB962C8B-B14F-4D97-AF65-F5344CB8AC3E}">
        <p14:creationId xmlns:p14="http://schemas.microsoft.com/office/powerpoint/2010/main" val="3573604244"/>
      </p:ext>
    </p:extLst>
  </p:cSld>
  <p:clrMapOvr>
    <a:masterClrMapping/>
  </p:clrMapOvr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4DEA519-38A1-46B6-BB1A-54F7F181224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64026" y="0"/>
            <a:ext cx="8322773" cy="1143000"/>
          </a:xfrm>
          <a:solidFill>
            <a:schemeClr val="tx2">
              <a:lumMod val="75000"/>
            </a:schemeClr>
          </a:solidFill>
        </p:spPr>
        <p:txBody>
          <a:bodyPr>
            <a:noAutofit/>
          </a:bodyPr>
          <a:lstStyle/>
          <a:p>
            <a:r>
              <a:rPr lang="en-GB" sz="3600" dirty="0">
                <a:solidFill>
                  <a:srgbClr val="ABE1FF"/>
                </a:solidFill>
              </a:rPr>
              <a:t>Option 3: Borrow from the central bank</a:t>
            </a:r>
            <a:endParaRPr lang="en-GB" sz="3600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8212EBCC-9540-4AC5-B63C-AE2578A3E6E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C3F65BB1-9206-4D7F-97F9-47DCC7DC6334}" type="slidenum">
              <a:rPr kumimoji="0" lang="en-GB" sz="1200" b="0" i="0" u="none" strike="noStrike" kern="1200" cap="none" spc="0" normalizeH="0" baseline="0" noProof="0" smtClean="0">
                <a:ln>
                  <a:noFill/>
                </a:ln>
                <a:solidFill>
                  <a:prstClr val="black">
                    <a:tint val="75000"/>
                  </a:prstClr>
                </a:solidFill>
                <a:effectLst/>
                <a:uLnTx/>
                <a:uFillTx/>
                <a:latin typeface="Myriad Pro"/>
                <a:ea typeface="+mn-ea"/>
                <a:cs typeface="+mn-cs"/>
              </a:rPr>
              <a:pPr marL="0" marR="0" lvl="0" indent="0" algn="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26</a:t>
            </a:fld>
            <a:endParaRPr kumimoji="0" lang="en-GB" sz="1200" b="0" i="0" u="none" strike="noStrike" kern="1200" cap="none" spc="0" normalizeH="0" baseline="0" noProof="0" dirty="0">
              <a:ln>
                <a:noFill/>
              </a:ln>
              <a:solidFill>
                <a:prstClr val="black">
                  <a:tint val="75000"/>
                </a:prstClr>
              </a:solidFill>
              <a:effectLst/>
              <a:uLnTx/>
              <a:uFillTx/>
              <a:latin typeface="Myriad Pro"/>
              <a:ea typeface="+mn-ea"/>
              <a:cs typeface="+mn-cs"/>
            </a:endParaRPr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2BF2FF94-9797-448D-AE56-3984469A605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88233" y="1195477"/>
            <a:ext cx="8755767" cy="4467046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GB" sz="2400" dirty="0"/>
              <a:t>One of the main functions of the central bank is as ‘lender of last resort’. It stands ready to lend to banks short of cash</a:t>
            </a:r>
          </a:p>
          <a:p>
            <a:pPr marL="0" indent="0">
              <a:buNone/>
            </a:pPr>
            <a:endParaRPr lang="en-GB" sz="2400" dirty="0"/>
          </a:p>
          <a:p>
            <a:pPr marL="0" indent="0">
              <a:buNone/>
            </a:pPr>
            <a:endParaRPr lang="en-GB" sz="2400" dirty="0"/>
          </a:p>
          <a:p>
            <a:pPr marL="0" indent="0">
              <a:buNone/>
            </a:pPr>
            <a:endParaRPr lang="en-GB" sz="2400" dirty="0"/>
          </a:p>
          <a:p>
            <a:pPr marL="0" indent="0">
              <a:buNone/>
            </a:pPr>
            <a:endParaRPr lang="en-GB" sz="2400" dirty="0"/>
          </a:p>
          <a:p>
            <a:pPr marL="0" indent="0">
              <a:buNone/>
            </a:pPr>
            <a:endParaRPr lang="en-GB" sz="2400" dirty="0"/>
          </a:p>
          <a:p>
            <a:pPr marL="0" indent="0">
              <a:buNone/>
            </a:pPr>
            <a:r>
              <a:rPr lang="en-GB" sz="2400" dirty="0"/>
              <a:t>Another day like this, and it could be wiped out!</a:t>
            </a:r>
          </a:p>
          <a:p>
            <a:pPr marL="0" indent="0">
              <a:buNone/>
            </a:pPr>
            <a:endParaRPr lang="en-GB" sz="2400" dirty="0"/>
          </a:p>
          <a:p>
            <a:pPr marL="0" indent="0">
              <a:buNone/>
            </a:pPr>
            <a:endParaRPr lang="en-GB" sz="2400" dirty="0"/>
          </a:p>
          <a:p>
            <a:pPr marL="0" indent="0">
              <a:buNone/>
            </a:pPr>
            <a:endParaRPr lang="en-GB" sz="2400" dirty="0"/>
          </a:p>
          <a:p>
            <a:pPr marL="0" indent="0">
              <a:buNone/>
            </a:pPr>
            <a:endParaRPr lang="en-GB" sz="2400" dirty="0"/>
          </a:p>
        </p:txBody>
      </p:sp>
      <p:graphicFrame>
        <p:nvGraphicFramePr>
          <p:cNvPr id="11" name="Table 5">
            <a:extLst>
              <a:ext uri="{FF2B5EF4-FFF2-40B4-BE49-F238E27FC236}">
                <a16:creationId xmlns:a16="http://schemas.microsoft.com/office/drawing/2014/main" id="{06EF6993-0E63-4BEF-8966-70A42A46A5C0}"/>
              </a:ext>
            </a:extLst>
          </p:cNvPr>
          <p:cNvGraphicFramePr>
            <a:graphicFrameLocks/>
          </p:cNvGraphicFramePr>
          <p:nvPr>
            <p:extLst>
              <p:ext uri="{D42A27DB-BD31-4B8C-83A1-F6EECF244321}">
                <p14:modId xmlns:p14="http://schemas.microsoft.com/office/powerpoint/2010/main" val="1946039590"/>
              </p:ext>
            </p:extLst>
          </p:nvPr>
        </p:nvGraphicFramePr>
        <p:xfrm>
          <a:off x="372849" y="2132856"/>
          <a:ext cx="8305126" cy="347072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3188989">
                  <a:extLst>
                    <a:ext uri="{9D8B030D-6E8A-4147-A177-3AD203B41FA5}">
                      <a16:colId xmlns:a16="http://schemas.microsoft.com/office/drawing/2014/main" val="3763423622"/>
                    </a:ext>
                  </a:extLst>
                </a:gridCol>
                <a:gridCol w="1203499">
                  <a:extLst>
                    <a:ext uri="{9D8B030D-6E8A-4147-A177-3AD203B41FA5}">
                      <a16:colId xmlns:a16="http://schemas.microsoft.com/office/drawing/2014/main" val="3462299392"/>
                    </a:ext>
                  </a:extLst>
                </a:gridCol>
                <a:gridCol w="2664296">
                  <a:extLst>
                    <a:ext uri="{9D8B030D-6E8A-4147-A177-3AD203B41FA5}">
                      <a16:colId xmlns:a16="http://schemas.microsoft.com/office/drawing/2014/main" val="603928695"/>
                    </a:ext>
                  </a:extLst>
                </a:gridCol>
                <a:gridCol w="1248342">
                  <a:extLst>
                    <a:ext uri="{9D8B030D-6E8A-4147-A177-3AD203B41FA5}">
                      <a16:colId xmlns:a16="http://schemas.microsoft.com/office/drawing/2014/main" val="1070168777"/>
                    </a:ext>
                  </a:extLst>
                </a:gridCol>
              </a:tblGrid>
              <a:tr h="333205">
                <a:tc gridSpan="2">
                  <a:txBody>
                    <a:bodyPr/>
                    <a:lstStyle/>
                    <a:p>
                      <a:pPr algn="ctr"/>
                      <a:r>
                        <a:rPr lang="en-GB" sz="2000" dirty="0"/>
                        <a:t>Assets (£millions)</a:t>
                      </a:r>
                    </a:p>
                    <a:p>
                      <a:pPr algn="ctr"/>
                      <a:endParaRPr lang="en-GB" sz="2000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 gridSpan="2">
                  <a:txBody>
                    <a:bodyPr/>
                    <a:lstStyle/>
                    <a:p>
                      <a:pPr algn="ctr"/>
                      <a:r>
                        <a:rPr lang="en-GB" sz="2000" dirty="0"/>
                        <a:t>Liabilities (£millions)</a:t>
                      </a:r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576292856"/>
                  </a:ext>
                </a:extLst>
              </a:tr>
              <a:tr h="333205">
                <a:tc>
                  <a:txBody>
                    <a:bodyPr/>
                    <a:lstStyle/>
                    <a:p>
                      <a:r>
                        <a:rPr lang="en-GB" sz="2400" dirty="0"/>
                        <a:t>Required reserves                              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r"/>
                      <a:r>
                        <a:rPr lang="en-GB" sz="2400" dirty="0"/>
                        <a:t>728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2400" dirty="0"/>
                        <a:t>Deposits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r"/>
                      <a:r>
                        <a:rPr lang="en-GB" sz="2400" dirty="0"/>
                        <a:t>9,100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899957624"/>
                  </a:ext>
                </a:extLst>
              </a:tr>
              <a:tr h="333205">
                <a:tc>
                  <a:txBody>
                    <a:bodyPr/>
                    <a:lstStyle/>
                    <a:p>
                      <a:pPr algn="l"/>
                      <a:r>
                        <a:rPr lang="en-GB" sz="2400" dirty="0"/>
                        <a:t>Excess reserves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r"/>
                      <a:r>
                        <a:rPr lang="en-GB" sz="2400" dirty="0"/>
                        <a:t>0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2400" dirty="0"/>
                        <a:t>Loan from central bank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r"/>
                      <a:r>
                        <a:rPr lang="en-GB" sz="2400" dirty="0"/>
                        <a:t>428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383416438"/>
                  </a:ext>
                </a:extLst>
              </a:tr>
              <a:tr h="333205">
                <a:tc>
                  <a:txBody>
                    <a:bodyPr/>
                    <a:lstStyle/>
                    <a:p>
                      <a:pPr algn="l"/>
                      <a:r>
                        <a:rPr lang="en-GB" sz="2400" dirty="0"/>
                        <a:t>Loans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r"/>
                      <a:r>
                        <a:rPr lang="en-GB" sz="2400" dirty="0"/>
                        <a:t>6,600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2400" dirty="0"/>
                        <a:t>Bank capital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r"/>
                      <a:r>
                        <a:rPr lang="en-GB" sz="2400" dirty="0"/>
                        <a:t>900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764801894"/>
                  </a:ext>
                </a:extLst>
              </a:tr>
              <a:tr h="333205">
                <a:tc>
                  <a:txBody>
                    <a:bodyPr/>
                    <a:lstStyle/>
                    <a:p>
                      <a:pPr algn="l"/>
                      <a:r>
                        <a:rPr lang="en-GB" sz="2400" dirty="0"/>
                        <a:t>Securities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r"/>
                      <a:r>
                        <a:rPr lang="en-GB" sz="2400" dirty="0"/>
                        <a:t>3,100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 sz="2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r"/>
                      <a:endParaRPr lang="en-GB" sz="2400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861911767"/>
                  </a:ext>
                </a:extLst>
              </a:tr>
              <a:tr h="575120">
                <a:tc>
                  <a:txBody>
                    <a:bodyPr/>
                    <a:lstStyle/>
                    <a:p>
                      <a:pPr algn="l"/>
                      <a:r>
                        <a:rPr lang="en-GB" sz="2400" dirty="0"/>
                        <a:t>Total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r"/>
                      <a:r>
                        <a:rPr lang="en-GB" sz="2400" dirty="0"/>
                        <a:t>10,428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sz="2400" dirty="0"/>
                        <a:t>Total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r"/>
                      <a:r>
                        <a:rPr lang="en-GB" sz="2400" dirty="0"/>
                        <a:t>10,428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21952570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1482940479"/>
      </p:ext>
    </p:extLst>
  </p:cSld>
  <p:clrMapOvr>
    <a:masterClrMapping/>
  </p:clrMapOvr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Title 1">
            <a:extLst>
              <a:ext uri="{FF2B5EF4-FFF2-40B4-BE49-F238E27FC236}">
                <a16:creationId xmlns:a16="http://schemas.microsoft.com/office/drawing/2014/main" id="{5A285475-18F7-4BFC-961B-559D5A80A563}"/>
              </a:ext>
            </a:extLst>
          </p:cNvPr>
          <p:cNvSpPr>
            <a:spLocks noGrp="1"/>
          </p:cNvSpPr>
          <p:nvPr>
            <p:ph type="title"/>
          </p:nvPr>
        </p:nvSpPr>
        <p:spPr>
          <a:solidFill>
            <a:schemeClr val="tx2">
              <a:lumMod val="75000"/>
            </a:schemeClr>
          </a:solidFill>
        </p:spPr>
        <p:txBody>
          <a:bodyPr/>
          <a:lstStyle/>
          <a:p>
            <a:r>
              <a:rPr lang="en-GB" dirty="0">
                <a:solidFill>
                  <a:srgbClr val="ABE1FF"/>
                </a:solidFill>
              </a:rPr>
              <a:t>How do banks operate? - 18</a:t>
            </a:r>
            <a:endParaRPr lang="en-GB" dirty="0"/>
          </a:p>
        </p:txBody>
      </p:sp>
      <p:graphicFrame>
        <p:nvGraphicFramePr>
          <p:cNvPr id="5" name="Table 5">
            <a:extLst>
              <a:ext uri="{FF2B5EF4-FFF2-40B4-BE49-F238E27FC236}">
                <a16:creationId xmlns:a16="http://schemas.microsoft.com/office/drawing/2014/main" id="{D45FC51F-E54A-4BFD-9B9D-8629927788BA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710811359"/>
              </p:ext>
            </p:extLst>
          </p:nvPr>
        </p:nvGraphicFramePr>
        <p:xfrm>
          <a:off x="457200" y="2741065"/>
          <a:ext cx="8229599" cy="115824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2743200">
                  <a:extLst>
                    <a:ext uri="{9D8B030D-6E8A-4147-A177-3AD203B41FA5}">
                      <a16:colId xmlns:a16="http://schemas.microsoft.com/office/drawing/2014/main" val="3267212965"/>
                    </a:ext>
                  </a:extLst>
                </a:gridCol>
                <a:gridCol w="2980227">
                  <a:extLst>
                    <a:ext uri="{9D8B030D-6E8A-4147-A177-3AD203B41FA5}">
                      <a16:colId xmlns:a16="http://schemas.microsoft.com/office/drawing/2014/main" val="2877315570"/>
                    </a:ext>
                  </a:extLst>
                </a:gridCol>
                <a:gridCol w="2506172">
                  <a:extLst>
                    <a:ext uri="{9D8B030D-6E8A-4147-A177-3AD203B41FA5}">
                      <a16:colId xmlns:a16="http://schemas.microsoft.com/office/drawing/2014/main" val="3695858467"/>
                    </a:ext>
                  </a:extLst>
                </a:gridCol>
              </a:tblGrid>
              <a:tr h="370840">
                <a:tc>
                  <a:txBody>
                    <a:bodyPr/>
                    <a:lstStyle/>
                    <a:p>
                      <a:r>
                        <a:rPr lang="en-GB" sz="3200" dirty="0"/>
                        <a:t>Assets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3200" dirty="0"/>
                        <a:t>Liabilities  +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3200" dirty="0"/>
                        <a:t>Capital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751894952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GB" sz="3200" dirty="0"/>
                        <a:t>10,428    =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3200" dirty="0"/>
                        <a:t>  9,528        +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3200" dirty="0"/>
                        <a:t>    900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555431533"/>
                  </a:ext>
                </a:extLst>
              </a:tr>
            </a:tbl>
          </a:graphicData>
        </a:graphic>
      </p:graphicFrame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92856913-0E75-46E6-915D-63610575AFB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3F65BB1-9206-4D7F-97F9-47DCC7DC6334}" type="slidenum">
              <a:rPr lang="en-GB" smtClean="0"/>
              <a:pPr/>
              <a:t>27</a:t>
            </a:fld>
            <a:endParaRPr lang="en-GB" dirty="0"/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9B25A54C-C4D4-415C-B472-E4CCACB34779}"/>
              </a:ext>
            </a:extLst>
          </p:cNvPr>
          <p:cNvSpPr txBox="1"/>
          <p:nvPr/>
        </p:nvSpPr>
        <p:spPr>
          <a:xfrm>
            <a:off x="755576" y="1844824"/>
            <a:ext cx="7776864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3200" dirty="0"/>
              <a:t>Statement of financial position</a:t>
            </a:r>
          </a:p>
        </p:txBody>
      </p:sp>
    </p:spTree>
    <p:extLst>
      <p:ext uri="{BB962C8B-B14F-4D97-AF65-F5344CB8AC3E}">
        <p14:creationId xmlns:p14="http://schemas.microsoft.com/office/powerpoint/2010/main" val="2924160356"/>
      </p:ext>
    </p:extLst>
  </p:cSld>
  <p:clrMapOvr>
    <a:masterClrMapping/>
  </p:clrMapOvr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4DEA519-38A1-46B6-BB1A-54F7F181224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64026" y="0"/>
            <a:ext cx="8322773" cy="1143000"/>
          </a:xfrm>
          <a:solidFill>
            <a:schemeClr val="tx2">
              <a:lumMod val="75000"/>
            </a:schemeClr>
          </a:solidFill>
        </p:spPr>
        <p:txBody>
          <a:bodyPr>
            <a:noAutofit/>
          </a:bodyPr>
          <a:lstStyle/>
          <a:p>
            <a:r>
              <a:rPr lang="en-GB" sz="3600" dirty="0">
                <a:solidFill>
                  <a:srgbClr val="ABE1FF"/>
                </a:solidFill>
              </a:rPr>
              <a:t>Option 4: Reduce lending</a:t>
            </a:r>
            <a:endParaRPr lang="en-GB" sz="3600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8212EBCC-9540-4AC5-B63C-AE2578A3E6E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C3F65BB1-9206-4D7F-97F9-47DCC7DC6334}" type="slidenum">
              <a:rPr kumimoji="0" lang="en-GB" sz="1200" b="0" i="0" u="none" strike="noStrike" kern="1200" cap="none" spc="0" normalizeH="0" baseline="0" noProof="0" smtClean="0">
                <a:ln>
                  <a:noFill/>
                </a:ln>
                <a:solidFill>
                  <a:prstClr val="black">
                    <a:tint val="75000"/>
                  </a:prstClr>
                </a:solidFill>
                <a:effectLst/>
                <a:uLnTx/>
                <a:uFillTx/>
                <a:latin typeface="Myriad Pro"/>
                <a:ea typeface="+mn-ea"/>
                <a:cs typeface="+mn-cs"/>
              </a:rPr>
              <a:pPr marL="0" marR="0" lvl="0" indent="0" algn="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28</a:t>
            </a:fld>
            <a:endParaRPr kumimoji="0" lang="en-GB" sz="1200" b="0" i="0" u="none" strike="noStrike" kern="1200" cap="none" spc="0" normalizeH="0" baseline="0" noProof="0" dirty="0">
              <a:ln>
                <a:noFill/>
              </a:ln>
              <a:solidFill>
                <a:prstClr val="black">
                  <a:tint val="75000"/>
                </a:prstClr>
              </a:solidFill>
              <a:effectLst/>
              <a:uLnTx/>
              <a:uFillTx/>
              <a:latin typeface="Myriad Pro"/>
              <a:ea typeface="+mn-ea"/>
              <a:cs typeface="+mn-cs"/>
            </a:endParaRPr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2BF2FF94-9797-448D-AE56-3984469A605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88233" y="1195477"/>
            <a:ext cx="8755767" cy="4467046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GB" sz="2400" dirty="0"/>
              <a:t>Here, the bank can start paring bank on its lending, by not taking on new loans as old ones mature</a:t>
            </a:r>
          </a:p>
          <a:p>
            <a:pPr marL="0" indent="0">
              <a:buNone/>
            </a:pPr>
            <a:endParaRPr lang="en-GB" sz="2400" dirty="0"/>
          </a:p>
          <a:p>
            <a:pPr marL="0" indent="0">
              <a:buNone/>
            </a:pPr>
            <a:endParaRPr lang="en-GB" sz="2400" dirty="0"/>
          </a:p>
          <a:p>
            <a:pPr marL="0" indent="0">
              <a:buNone/>
            </a:pPr>
            <a:endParaRPr lang="en-GB" sz="2400" dirty="0"/>
          </a:p>
          <a:p>
            <a:pPr marL="0" indent="0">
              <a:buNone/>
            </a:pPr>
            <a:endParaRPr lang="en-GB" sz="2400" dirty="0"/>
          </a:p>
          <a:p>
            <a:pPr marL="0" indent="0">
              <a:buNone/>
            </a:pPr>
            <a:endParaRPr lang="en-GB" sz="2400" dirty="0"/>
          </a:p>
          <a:p>
            <a:pPr marL="0" indent="0">
              <a:buNone/>
            </a:pPr>
            <a:r>
              <a:rPr lang="en-GB" sz="2400" dirty="0"/>
              <a:t>Another day like this, and it could be wiped out!</a:t>
            </a:r>
          </a:p>
          <a:p>
            <a:pPr marL="0" indent="0">
              <a:buNone/>
            </a:pPr>
            <a:endParaRPr lang="en-GB" sz="2400" dirty="0"/>
          </a:p>
          <a:p>
            <a:pPr marL="0" indent="0">
              <a:buNone/>
            </a:pPr>
            <a:endParaRPr lang="en-GB" sz="2400" dirty="0"/>
          </a:p>
          <a:p>
            <a:pPr marL="0" indent="0">
              <a:buNone/>
            </a:pPr>
            <a:endParaRPr lang="en-GB" sz="2400" dirty="0"/>
          </a:p>
          <a:p>
            <a:pPr marL="0" indent="0">
              <a:buNone/>
            </a:pPr>
            <a:endParaRPr lang="en-GB" sz="2400" dirty="0"/>
          </a:p>
        </p:txBody>
      </p:sp>
      <p:graphicFrame>
        <p:nvGraphicFramePr>
          <p:cNvPr id="11" name="Table 5">
            <a:extLst>
              <a:ext uri="{FF2B5EF4-FFF2-40B4-BE49-F238E27FC236}">
                <a16:creationId xmlns:a16="http://schemas.microsoft.com/office/drawing/2014/main" id="{06EF6993-0E63-4BEF-8966-70A42A46A5C0}"/>
              </a:ext>
            </a:extLst>
          </p:cNvPr>
          <p:cNvGraphicFramePr>
            <a:graphicFrameLocks/>
          </p:cNvGraphicFramePr>
          <p:nvPr>
            <p:extLst>
              <p:ext uri="{D42A27DB-BD31-4B8C-83A1-F6EECF244321}">
                <p14:modId xmlns:p14="http://schemas.microsoft.com/office/powerpoint/2010/main" val="3695790728"/>
              </p:ext>
            </p:extLst>
          </p:nvPr>
        </p:nvGraphicFramePr>
        <p:xfrm>
          <a:off x="372849" y="2132856"/>
          <a:ext cx="8305126" cy="310496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3188989">
                  <a:extLst>
                    <a:ext uri="{9D8B030D-6E8A-4147-A177-3AD203B41FA5}">
                      <a16:colId xmlns:a16="http://schemas.microsoft.com/office/drawing/2014/main" val="3763423622"/>
                    </a:ext>
                  </a:extLst>
                </a:gridCol>
                <a:gridCol w="1203499">
                  <a:extLst>
                    <a:ext uri="{9D8B030D-6E8A-4147-A177-3AD203B41FA5}">
                      <a16:colId xmlns:a16="http://schemas.microsoft.com/office/drawing/2014/main" val="3462299392"/>
                    </a:ext>
                  </a:extLst>
                </a:gridCol>
                <a:gridCol w="2664296">
                  <a:extLst>
                    <a:ext uri="{9D8B030D-6E8A-4147-A177-3AD203B41FA5}">
                      <a16:colId xmlns:a16="http://schemas.microsoft.com/office/drawing/2014/main" val="603928695"/>
                    </a:ext>
                  </a:extLst>
                </a:gridCol>
                <a:gridCol w="1248342">
                  <a:extLst>
                    <a:ext uri="{9D8B030D-6E8A-4147-A177-3AD203B41FA5}">
                      <a16:colId xmlns:a16="http://schemas.microsoft.com/office/drawing/2014/main" val="1070168777"/>
                    </a:ext>
                  </a:extLst>
                </a:gridCol>
              </a:tblGrid>
              <a:tr h="333205">
                <a:tc gridSpan="2">
                  <a:txBody>
                    <a:bodyPr/>
                    <a:lstStyle/>
                    <a:p>
                      <a:pPr algn="ctr"/>
                      <a:r>
                        <a:rPr lang="en-GB" sz="2000" dirty="0"/>
                        <a:t>Assets (£millions)</a:t>
                      </a:r>
                    </a:p>
                    <a:p>
                      <a:pPr algn="ctr"/>
                      <a:endParaRPr lang="en-GB" sz="2000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 gridSpan="2">
                  <a:txBody>
                    <a:bodyPr/>
                    <a:lstStyle/>
                    <a:p>
                      <a:pPr algn="ctr"/>
                      <a:r>
                        <a:rPr lang="en-GB" sz="2000" dirty="0"/>
                        <a:t>Liabilities (£millions)</a:t>
                      </a:r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576292856"/>
                  </a:ext>
                </a:extLst>
              </a:tr>
              <a:tr h="333205">
                <a:tc>
                  <a:txBody>
                    <a:bodyPr/>
                    <a:lstStyle/>
                    <a:p>
                      <a:r>
                        <a:rPr lang="en-GB" sz="2400" dirty="0"/>
                        <a:t>Required reserves                              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r"/>
                      <a:r>
                        <a:rPr lang="en-GB" sz="2400" dirty="0"/>
                        <a:t>728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2400" dirty="0"/>
                        <a:t>Deposits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r"/>
                      <a:r>
                        <a:rPr lang="en-GB" sz="2400" dirty="0"/>
                        <a:t>9,100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899957624"/>
                  </a:ext>
                </a:extLst>
              </a:tr>
              <a:tr h="333205">
                <a:tc>
                  <a:txBody>
                    <a:bodyPr/>
                    <a:lstStyle/>
                    <a:p>
                      <a:pPr algn="l"/>
                      <a:r>
                        <a:rPr lang="en-GB" sz="2400" dirty="0"/>
                        <a:t>Excess reserves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r"/>
                      <a:r>
                        <a:rPr lang="en-GB" sz="2400" dirty="0"/>
                        <a:t>0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2400" dirty="0"/>
                        <a:t>Bank capital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r"/>
                      <a:r>
                        <a:rPr lang="en-GB" sz="2400" dirty="0"/>
                        <a:t>900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383416438"/>
                  </a:ext>
                </a:extLst>
              </a:tr>
              <a:tr h="333205">
                <a:tc>
                  <a:txBody>
                    <a:bodyPr/>
                    <a:lstStyle/>
                    <a:p>
                      <a:pPr algn="l"/>
                      <a:r>
                        <a:rPr lang="en-GB" sz="2400" dirty="0"/>
                        <a:t>Loans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r"/>
                      <a:r>
                        <a:rPr lang="en-GB" sz="2400" dirty="0"/>
                        <a:t>6,172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764801894"/>
                  </a:ext>
                </a:extLst>
              </a:tr>
              <a:tr h="333205">
                <a:tc>
                  <a:txBody>
                    <a:bodyPr/>
                    <a:lstStyle/>
                    <a:p>
                      <a:pPr algn="l"/>
                      <a:r>
                        <a:rPr lang="en-GB" sz="2400" dirty="0"/>
                        <a:t>Securities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r"/>
                      <a:r>
                        <a:rPr lang="en-GB" sz="2400" dirty="0"/>
                        <a:t>3,100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 sz="2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r"/>
                      <a:endParaRPr lang="en-GB" sz="2400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861911767"/>
                  </a:ext>
                </a:extLst>
              </a:tr>
              <a:tr h="575120">
                <a:tc>
                  <a:txBody>
                    <a:bodyPr/>
                    <a:lstStyle/>
                    <a:p>
                      <a:pPr algn="l"/>
                      <a:r>
                        <a:rPr lang="en-GB" sz="2400" dirty="0"/>
                        <a:t>Total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r"/>
                      <a:r>
                        <a:rPr lang="en-GB" sz="2400" dirty="0"/>
                        <a:t>10,000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sz="2400" dirty="0"/>
                        <a:t>Total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r"/>
                      <a:r>
                        <a:rPr lang="en-GB" sz="2400" dirty="0"/>
                        <a:t>10,000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21952570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1675397322"/>
      </p:ext>
    </p:extLst>
  </p:cSld>
  <p:clrMapOvr>
    <a:masterClrMapping/>
  </p:clrMapOvr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Title 1">
            <a:extLst>
              <a:ext uri="{FF2B5EF4-FFF2-40B4-BE49-F238E27FC236}">
                <a16:creationId xmlns:a16="http://schemas.microsoft.com/office/drawing/2014/main" id="{5A285475-18F7-4BFC-961B-559D5A80A563}"/>
              </a:ext>
            </a:extLst>
          </p:cNvPr>
          <p:cNvSpPr>
            <a:spLocks noGrp="1"/>
          </p:cNvSpPr>
          <p:nvPr>
            <p:ph type="title"/>
          </p:nvPr>
        </p:nvSpPr>
        <p:spPr>
          <a:solidFill>
            <a:schemeClr val="tx2">
              <a:lumMod val="75000"/>
            </a:schemeClr>
          </a:solidFill>
        </p:spPr>
        <p:txBody>
          <a:bodyPr/>
          <a:lstStyle/>
          <a:p>
            <a:r>
              <a:rPr lang="en-GB" dirty="0">
                <a:solidFill>
                  <a:srgbClr val="ABE1FF"/>
                </a:solidFill>
              </a:rPr>
              <a:t>How do banks operate? - 19</a:t>
            </a:r>
            <a:endParaRPr lang="en-GB" dirty="0"/>
          </a:p>
        </p:txBody>
      </p:sp>
      <p:graphicFrame>
        <p:nvGraphicFramePr>
          <p:cNvPr id="5" name="Table 5">
            <a:extLst>
              <a:ext uri="{FF2B5EF4-FFF2-40B4-BE49-F238E27FC236}">
                <a16:creationId xmlns:a16="http://schemas.microsoft.com/office/drawing/2014/main" id="{D45FC51F-E54A-4BFD-9B9D-8629927788BA}"/>
              </a:ext>
            </a:extLst>
          </p:cNvPr>
          <p:cNvGraphicFramePr>
            <a:graphicFrameLocks noGrp="1"/>
          </p:cNvGraphicFramePr>
          <p:nvPr>
            <p:ph idx="1"/>
          </p:nvPr>
        </p:nvGraphicFramePr>
        <p:xfrm>
          <a:off x="457200" y="2741065"/>
          <a:ext cx="8229599" cy="115824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2743200">
                  <a:extLst>
                    <a:ext uri="{9D8B030D-6E8A-4147-A177-3AD203B41FA5}">
                      <a16:colId xmlns:a16="http://schemas.microsoft.com/office/drawing/2014/main" val="3267212965"/>
                    </a:ext>
                  </a:extLst>
                </a:gridCol>
                <a:gridCol w="2980227">
                  <a:extLst>
                    <a:ext uri="{9D8B030D-6E8A-4147-A177-3AD203B41FA5}">
                      <a16:colId xmlns:a16="http://schemas.microsoft.com/office/drawing/2014/main" val="2877315570"/>
                    </a:ext>
                  </a:extLst>
                </a:gridCol>
                <a:gridCol w="2506172">
                  <a:extLst>
                    <a:ext uri="{9D8B030D-6E8A-4147-A177-3AD203B41FA5}">
                      <a16:colId xmlns:a16="http://schemas.microsoft.com/office/drawing/2014/main" val="3695858467"/>
                    </a:ext>
                  </a:extLst>
                </a:gridCol>
              </a:tblGrid>
              <a:tr h="370840">
                <a:tc>
                  <a:txBody>
                    <a:bodyPr/>
                    <a:lstStyle/>
                    <a:p>
                      <a:r>
                        <a:rPr lang="en-GB" sz="3200" dirty="0"/>
                        <a:t>Assets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3200" dirty="0"/>
                        <a:t>Liabilities  +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3200" dirty="0"/>
                        <a:t>Capital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751894952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GB" sz="3200" dirty="0"/>
                        <a:t>10,000    =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3200" dirty="0"/>
                        <a:t>  9,100        +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3200" dirty="0"/>
                        <a:t>    900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555431533"/>
                  </a:ext>
                </a:extLst>
              </a:tr>
            </a:tbl>
          </a:graphicData>
        </a:graphic>
      </p:graphicFrame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92856913-0E75-46E6-915D-63610575AFB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3F65BB1-9206-4D7F-97F9-47DCC7DC6334}" type="slidenum">
              <a:rPr lang="en-GB" smtClean="0"/>
              <a:pPr/>
              <a:t>29</a:t>
            </a:fld>
            <a:endParaRPr lang="en-GB" dirty="0"/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9B25A54C-C4D4-415C-B472-E4CCACB34779}"/>
              </a:ext>
            </a:extLst>
          </p:cNvPr>
          <p:cNvSpPr txBox="1"/>
          <p:nvPr/>
        </p:nvSpPr>
        <p:spPr>
          <a:xfrm>
            <a:off x="755576" y="1844824"/>
            <a:ext cx="7776864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3200" dirty="0"/>
              <a:t>Statement of financial position</a:t>
            </a:r>
          </a:p>
        </p:txBody>
      </p:sp>
    </p:spTree>
    <p:extLst>
      <p:ext uri="{BB962C8B-B14F-4D97-AF65-F5344CB8AC3E}">
        <p14:creationId xmlns:p14="http://schemas.microsoft.com/office/powerpoint/2010/main" val="659903030"/>
      </p:ext>
    </p:extLst>
  </p:cSld>
  <p:clrMapOvr>
    <a:masterClrMapping/>
  </p:clrMapOvr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3DDADE8-E455-4605-88E3-99AFDCB0F2E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0" y="164962"/>
            <a:ext cx="8229600" cy="1143000"/>
          </a:xfrm>
          <a:solidFill>
            <a:schemeClr val="tx2">
              <a:lumMod val="75000"/>
            </a:schemeClr>
          </a:solidFill>
        </p:spPr>
        <p:txBody>
          <a:bodyPr/>
          <a:lstStyle/>
          <a:p>
            <a:r>
              <a:rPr lang="en-GB" dirty="0">
                <a:solidFill>
                  <a:srgbClr val="ABE1FF"/>
                </a:solidFill>
              </a:rPr>
              <a:t>A difficult balance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17FB5B8-59FE-4F4D-AEA1-BA93D7A5803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57200" y="1484784"/>
            <a:ext cx="8229600" cy="4209271"/>
          </a:xfrm>
        </p:spPr>
        <p:txBody>
          <a:bodyPr>
            <a:normAutofit lnSpcReduction="10000"/>
          </a:bodyPr>
          <a:lstStyle/>
          <a:p>
            <a:r>
              <a:rPr lang="en-GB" dirty="0"/>
              <a:t>Banks always face a trade off between profit and liquidity</a:t>
            </a:r>
          </a:p>
          <a:p>
            <a:pPr marL="0" indent="0">
              <a:buNone/>
            </a:pPr>
            <a:endParaRPr lang="en-GB" dirty="0"/>
          </a:p>
          <a:p>
            <a:r>
              <a:rPr lang="en-GB" dirty="0"/>
              <a:t>If it goes for maximum profit, it risks illiquidity</a:t>
            </a:r>
          </a:p>
          <a:p>
            <a:pPr marL="0" indent="0">
              <a:buNone/>
            </a:pPr>
            <a:endParaRPr lang="en-GB" dirty="0"/>
          </a:p>
          <a:p>
            <a:r>
              <a:rPr lang="en-GB" dirty="0"/>
              <a:t>If it holds too much in reserves, it is safe but not profitable enough</a:t>
            </a:r>
          </a:p>
          <a:p>
            <a:endParaRPr lang="en-GB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A8932CF3-435F-4A64-AAB3-04CE144ADD1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3F65BB1-9206-4D7F-97F9-47DCC7DC6334}" type="slidenum">
              <a:rPr lang="en-GB" smtClean="0"/>
              <a:pPr/>
              <a:t>30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45364714"/>
      </p:ext>
    </p:extLst>
  </p:cSld>
  <p:clrMapOvr>
    <a:masterClrMapping/>
  </p:clrMapOvr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3DDADE8-E455-4605-88E3-99AFDCB0F2E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23528" y="164962"/>
            <a:ext cx="8640960" cy="1143000"/>
          </a:xfrm>
          <a:solidFill>
            <a:schemeClr val="tx2">
              <a:lumMod val="75000"/>
            </a:schemeClr>
          </a:solidFill>
        </p:spPr>
        <p:txBody>
          <a:bodyPr/>
          <a:lstStyle/>
          <a:p>
            <a:r>
              <a:rPr lang="en-GB" dirty="0">
                <a:solidFill>
                  <a:srgbClr val="ABE1FF"/>
                </a:solidFill>
              </a:rPr>
              <a:t>Basel 2013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17FB5B8-59FE-4F4D-AEA1-BA93D7A5803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23528" y="1484784"/>
            <a:ext cx="8640960" cy="4209271"/>
          </a:xfrm>
        </p:spPr>
        <p:txBody>
          <a:bodyPr>
            <a:normAutofit fontScale="85000" lnSpcReduction="20000"/>
          </a:bodyPr>
          <a:lstStyle/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endParaRPr lang="en-GB" dirty="0"/>
          </a:p>
          <a:p>
            <a:r>
              <a:rPr lang="en-GB" dirty="0"/>
              <a:t>Following the financial crisis of 2007-2008, the Basel Committee on Banking Supervision focused on a new regulation formula for banks to maintain liquidity and protect investors</a:t>
            </a:r>
          </a:p>
          <a:p>
            <a:endParaRPr lang="en-GB" dirty="0"/>
          </a:p>
          <a:p>
            <a:r>
              <a:rPr lang="en-GB" dirty="0"/>
              <a:t>But all assets have different degrees of risk</a:t>
            </a:r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r>
              <a:rPr lang="en-GB" dirty="0"/>
              <a:t>   </a:t>
            </a: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A8932CF3-435F-4A64-AAB3-04CE144ADD1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3F65BB1-9206-4D7F-97F9-47DCC7DC6334}" type="slidenum">
              <a:rPr lang="en-GB" smtClean="0"/>
              <a:pPr/>
              <a:t>31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892488328"/>
      </p:ext>
    </p:extLst>
  </p:cSld>
  <p:clrMapOvr>
    <a:masterClrMapping/>
  </p:clrMapOvr>
</p:sld>
</file>

<file path=ppt/slides/slide3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3DDADE8-E455-4605-88E3-99AFDCB0F2E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23528" y="164962"/>
            <a:ext cx="8640960" cy="1143000"/>
          </a:xfrm>
          <a:solidFill>
            <a:schemeClr val="tx2">
              <a:lumMod val="75000"/>
            </a:schemeClr>
          </a:solidFill>
        </p:spPr>
        <p:txBody>
          <a:bodyPr/>
          <a:lstStyle/>
          <a:p>
            <a:r>
              <a:rPr lang="en-GB" dirty="0">
                <a:solidFill>
                  <a:srgbClr val="ABE1FF"/>
                </a:solidFill>
              </a:rPr>
              <a:t>Basel 2013 - 2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17FB5B8-59FE-4F4D-AEA1-BA93D7A5803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23528" y="1484784"/>
            <a:ext cx="8640960" cy="4209271"/>
          </a:xfrm>
        </p:spPr>
        <p:txBody>
          <a:bodyPr>
            <a:normAutofit/>
          </a:bodyPr>
          <a:lstStyle/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r>
              <a:rPr lang="en-GB" sz="2400" b="1" dirty="0">
                <a:solidFill>
                  <a:srgbClr val="FF0000"/>
                </a:solidFill>
              </a:rPr>
              <a:t>Liquidity coverage ratio              </a:t>
            </a:r>
            <a:r>
              <a:rPr lang="en-GB" sz="2400" b="1" u="sng" dirty="0">
                <a:solidFill>
                  <a:srgbClr val="FF0000"/>
                </a:solidFill>
              </a:rPr>
              <a:t>High quality liquid assets</a:t>
            </a:r>
          </a:p>
          <a:p>
            <a:pPr marL="0" indent="0">
              <a:spcBef>
                <a:spcPts val="0"/>
              </a:spcBef>
              <a:buNone/>
            </a:pPr>
            <a:r>
              <a:rPr lang="en-GB" sz="2400" b="1" dirty="0">
                <a:solidFill>
                  <a:srgbClr val="FF0000"/>
                </a:solidFill>
              </a:rPr>
              <a:t> (LCR)                                 =     Total cash outflows in a crisis</a:t>
            </a:r>
          </a:p>
          <a:p>
            <a:pPr marL="0" indent="0">
              <a:buNone/>
            </a:pPr>
            <a:r>
              <a:rPr lang="en-GB" dirty="0"/>
              <a:t>      </a:t>
            </a:r>
          </a:p>
          <a:p>
            <a:pPr marL="0" indent="0">
              <a:buNone/>
            </a:pPr>
            <a:endParaRPr lang="en-GB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A8932CF3-435F-4A64-AAB3-04CE144ADD1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3F65BB1-9206-4D7F-97F9-47DCC7DC6334}" type="slidenum">
              <a:rPr lang="en-GB" smtClean="0"/>
              <a:pPr/>
              <a:t>32</a:t>
            </a:fld>
            <a:endParaRPr lang="en-GB" dirty="0"/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85A4E30B-642C-44B5-9382-8F1D8887CB1F}"/>
              </a:ext>
            </a:extLst>
          </p:cNvPr>
          <p:cNvSpPr txBox="1"/>
          <p:nvPr/>
        </p:nvSpPr>
        <p:spPr>
          <a:xfrm>
            <a:off x="323528" y="4172887"/>
            <a:ext cx="3744416" cy="1200329"/>
          </a:xfrm>
          <a:prstGeom prst="rect">
            <a:avLst/>
          </a:prstGeom>
          <a:solidFill>
            <a:srgbClr val="ABE1FF"/>
          </a:solidFill>
          <a:ln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r>
              <a:rPr lang="en-GB" dirty="0"/>
              <a:t>During a period of stress, banks are expected to use their pool of liquid assets, thereby temporarily falling below the minimum requirement</a:t>
            </a: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641EDCF5-8DD5-460B-8A43-BC66501E196B}"/>
              </a:ext>
            </a:extLst>
          </p:cNvPr>
          <p:cNvSpPr txBox="1"/>
          <p:nvPr/>
        </p:nvSpPr>
        <p:spPr>
          <a:xfrm>
            <a:off x="323528" y="1326171"/>
            <a:ext cx="3744416" cy="1754326"/>
          </a:xfrm>
          <a:prstGeom prst="rect">
            <a:avLst/>
          </a:prstGeom>
          <a:solidFill>
            <a:srgbClr val="FF9933"/>
          </a:solidFill>
          <a:ln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r>
              <a:rPr lang="en-GB" dirty="0"/>
              <a:t>Protection against depositor runs, unexpected freezes in the wholesale markets, and or high demands for credit from existing clients. Ratio must be 60% by 2015 and 100% by 2019</a:t>
            </a: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7B80FCE0-4BEE-4769-B343-8C835C4192AF}"/>
              </a:ext>
            </a:extLst>
          </p:cNvPr>
          <p:cNvSpPr txBox="1"/>
          <p:nvPr/>
        </p:nvSpPr>
        <p:spPr>
          <a:xfrm>
            <a:off x="4205284" y="1338019"/>
            <a:ext cx="4759204" cy="1754326"/>
          </a:xfrm>
          <a:prstGeom prst="rect">
            <a:avLst/>
          </a:prstGeom>
          <a:solidFill>
            <a:srgbClr val="64AA7A"/>
          </a:solidFill>
        </p:spPr>
        <p:txBody>
          <a:bodyPr wrap="square" rtlCol="0">
            <a:spAutoFit/>
          </a:bodyPr>
          <a:lstStyle/>
          <a:p>
            <a:r>
              <a:rPr lang="en-GB" dirty="0"/>
              <a:t>Cash or highly liquid assets that can be converted into cash within 30 days. 60% must be in cash or very safe bonds, such as government bonds, 40% may be corporate bonds, mortgage-backed securities (MBS), but a maximum of 15% for MBS and shares</a:t>
            </a:r>
          </a:p>
        </p:txBody>
      </p:sp>
      <p:cxnSp>
        <p:nvCxnSpPr>
          <p:cNvPr id="9" name="Straight Arrow Connector 8">
            <a:extLst>
              <a:ext uri="{FF2B5EF4-FFF2-40B4-BE49-F238E27FC236}">
                <a16:creationId xmlns:a16="http://schemas.microsoft.com/office/drawing/2014/main" id="{938B311E-5528-41F1-A143-ED0A38BD0313}"/>
              </a:ext>
            </a:extLst>
          </p:cNvPr>
          <p:cNvCxnSpPr/>
          <p:nvPr/>
        </p:nvCxnSpPr>
        <p:spPr>
          <a:xfrm>
            <a:off x="4427984" y="3140968"/>
            <a:ext cx="432048" cy="288032"/>
          </a:xfrm>
          <a:prstGeom prst="straightConnector1">
            <a:avLst/>
          </a:prstGeom>
          <a:ln w="25400">
            <a:solidFill>
              <a:schemeClr val="tx1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0" name="Straight Arrow Connector 9">
            <a:extLst>
              <a:ext uri="{FF2B5EF4-FFF2-40B4-BE49-F238E27FC236}">
                <a16:creationId xmlns:a16="http://schemas.microsoft.com/office/drawing/2014/main" id="{E41BC909-C7B3-4FA7-8967-329D81FC0AAE}"/>
              </a:ext>
            </a:extLst>
          </p:cNvPr>
          <p:cNvCxnSpPr>
            <a:cxnSpLocks/>
          </p:cNvCxnSpPr>
          <p:nvPr/>
        </p:nvCxnSpPr>
        <p:spPr>
          <a:xfrm flipH="1">
            <a:off x="3707904" y="3135923"/>
            <a:ext cx="281356" cy="155864"/>
          </a:xfrm>
          <a:prstGeom prst="straightConnector1">
            <a:avLst/>
          </a:prstGeom>
          <a:ln w="25400">
            <a:solidFill>
              <a:schemeClr val="tx1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2" name="Straight Arrow Connector 11">
            <a:extLst>
              <a:ext uri="{FF2B5EF4-FFF2-40B4-BE49-F238E27FC236}">
                <a16:creationId xmlns:a16="http://schemas.microsoft.com/office/drawing/2014/main" id="{E1602D99-6AF2-4792-BA3E-7FADBAF1DABC}"/>
              </a:ext>
            </a:extLst>
          </p:cNvPr>
          <p:cNvCxnSpPr>
            <a:cxnSpLocks/>
          </p:cNvCxnSpPr>
          <p:nvPr/>
        </p:nvCxnSpPr>
        <p:spPr>
          <a:xfrm flipV="1">
            <a:off x="2411760" y="3645024"/>
            <a:ext cx="0" cy="472258"/>
          </a:xfrm>
          <a:prstGeom prst="straightConnector1">
            <a:avLst/>
          </a:prstGeom>
          <a:ln w="25400">
            <a:solidFill>
              <a:schemeClr val="tx1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9" name="TextBox 18">
            <a:extLst>
              <a:ext uri="{FF2B5EF4-FFF2-40B4-BE49-F238E27FC236}">
                <a16:creationId xmlns:a16="http://schemas.microsoft.com/office/drawing/2014/main" id="{B58D3C14-DB18-43AF-9E94-DF4DAB6D7706}"/>
              </a:ext>
            </a:extLst>
          </p:cNvPr>
          <p:cNvSpPr txBox="1"/>
          <p:nvPr/>
        </p:nvSpPr>
        <p:spPr>
          <a:xfrm>
            <a:off x="4256388" y="4172886"/>
            <a:ext cx="4708099" cy="1200329"/>
          </a:xfrm>
          <a:prstGeom prst="rect">
            <a:avLst/>
          </a:prstGeom>
          <a:solidFill>
            <a:srgbClr val="7030A0"/>
          </a:solidFill>
          <a:ln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r>
              <a:rPr lang="en-GB" u="sng" dirty="0">
                <a:solidFill>
                  <a:schemeClr val="bg1"/>
                </a:solidFill>
              </a:rPr>
              <a:t>Some LCRs in 2013</a:t>
            </a:r>
          </a:p>
          <a:p>
            <a:r>
              <a:rPr lang="en-GB" dirty="0">
                <a:solidFill>
                  <a:schemeClr val="bg1"/>
                </a:solidFill>
              </a:rPr>
              <a:t>Bank of Ireland 72%, Commerzbank 63%,</a:t>
            </a:r>
          </a:p>
          <a:p>
            <a:r>
              <a:rPr lang="en-GB" dirty="0">
                <a:solidFill>
                  <a:schemeClr val="bg1"/>
                </a:solidFill>
              </a:rPr>
              <a:t>Nordea 105%, Santander 126%, HSBC 101%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780518868"/>
      </p:ext>
    </p:extLst>
  </p:cSld>
  <p:clrMapOvr>
    <a:masterClrMapping/>
  </p:clrMapOvr>
</p:sld>
</file>

<file path=ppt/slides/slide3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3DDADE8-E455-4605-88E3-99AFDCB0F2E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23528" y="0"/>
            <a:ext cx="8640960" cy="1143000"/>
          </a:xfrm>
          <a:solidFill>
            <a:schemeClr val="tx2">
              <a:lumMod val="75000"/>
            </a:schemeClr>
          </a:solidFill>
        </p:spPr>
        <p:txBody>
          <a:bodyPr/>
          <a:lstStyle/>
          <a:p>
            <a:r>
              <a:rPr lang="en-GB" dirty="0">
                <a:solidFill>
                  <a:srgbClr val="ABE1FF"/>
                </a:solidFill>
              </a:rPr>
              <a:t>Summary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17FB5B8-59FE-4F4D-AEA1-BA93D7A5803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23528" y="980728"/>
            <a:ext cx="8640960" cy="4680520"/>
          </a:xfrm>
        </p:spPr>
        <p:txBody>
          <a:bodyPr>
            <a:normAutofit fontScale="25000" lnSpcReduction="20000"/>
          </a:bodyPr>
          <a:lstStyle/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endParaRPr lang="en-GB" dirty="0"/>
          </a:p>
          <a:p>
            <a:r>
              <a:rPr lang="en-GB" sz="9200" dirty="0"/>
              <a:t>High variation in types of banks and their operations</a:t>
            </a:r>
          </a:p>
          <a:p>
            <a:pPr marL="0" indent="0">
              <a:buNone/>
            </a:pPr>
            <a:endParaRPr lang="en-GB" sz="9200" dirty="0"/>
          </a:p>
          <a:p>
            <a:r>
              <a:rPr lang="en-GB" sz="9200" dirty="0"/>
              <a:t>Banks’ balance sheets are defined by the central formula of   Assets = Liabilities + Capital</a:t>
            </a:r>
          </a:p>
          <a:p>
            <a:endParaRPr lang="en-GB" sz="9200" dirty="0"/>
          </a:p>
          <a:p>
            <a:r>
              <a:rPr lang="en-GB" sz="9200" dirty="0"/>
              <a:t>Trade off between profit and safety</a:t>
            </a:r>
          </a:p>
          <a:p>
            <a:endParaRPr lang="en-GB" sz="9200" dirty="0"/>
          </a:p>
          <a:p>
            <a:r>
              <a:rPr lang="en-GB" sz="9200" dirty="0"/>
              <a:t>Contingency measures for banks’ short-term liquidity problems</a:t>
            </a:r>
          </a:p>
          <a:p>
            <a:endParaRPr lang="en-GB" sz="9200" dirty="0"/>
          </a:p>
          <a:p>
            <a:r>
              <a:rPr lang="en-GB" sz="9200" dirty="0"/>
              <a:t>The Liquidity Coverage Ratio (LCR)</a:t>
            </a:r>
          </a:p>
          <a:p>
            <a:endParaRPr lang="en-GB" sz="9200" dirty="0"/>
          </a:p>
          <a:p>
            <a:r>
              <a:rPr lang="en-GB" sz="9200" dirty="0"/>
              <a:t>Basel 13</a:t>
            </a:r>
          </a:p>
          <a:p>
            <a:endParaRPr lang="en-GB" sz="9600" dirty="0"/>
          </a:p>
          <a:p>
            <a:pPr marL="0" indent="0">
              <a:buNone/>
            </a:pPr>
            <a:r>
              <a:rPr lang="en-GB" sz="9600" dirty="0"/>
              <a:t>Basel 13,</a:t>
            </a:r>
          </a:p>
          <a:p>
            <a:pPr marL="0" indent="0">
              <a:buNone/>
            </a:pPr>
            <a:endParaRPr lang="en-GB" sz="9600" dirty="0"/>
          </a:p>
          <a:p>
            <a:pPr marL="0" indent="0">
              <a:buNone/>
            </a:pPr>
            <a:endParaRPr lang="en-GB" sz="9600" dirty="0"/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r>
              <a:rPr lang="en-GB" dirty="0"/>
              <a:t>   </a:t>
            </a: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A8932CF3-435F-4A64-AAB3-04CE144ADD1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3F65BB1-9206-4D7F-97F9-47DCC7DC6334}" type="slidenum">
              <a:rPr lang="en-GB" smtClean="0"/>
              <a:pPr/>
              <a:t>33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314960009"/>
      </p:ext>
    </p:extLst>
  </p:cSld>
  <p:clrMapOvr>
    <a:masterClrMapping/>
  </p:clrMapOvr>
</p:sld>
</file>

<file path=ppt/theme/theme1.xml><?xml version="1.0" encoding="utf-8"?>
<a:theme xmlns:a="http://schemas.openxmlformats.org/drawingml/2006/main" name="20140311PresentationUWTSDTemplate">
  <a:themeElements>
    <a:clrScheme name="Custom 1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00B0F0"/>
      </a:accent1>
      <a:accent2>
        <a:srgbClr val="FFFF00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UWTSD">
      <a:majorFont>
        <a:latin typeface="Myriad Pro"/>
        <a:ea typeface=""/>
        <a:cs typeface=""/>
      </a:majorFont>
      <a:minorFont>
        <a:latin typeface="Myriad Pro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uwtsd ppt</Template>
  <TotalTime>7147</TotalTime>
  <Words>1785</Words>
  <Application>Microsoft Office PowerPoint</Application>
  <PresentationFormat>On-screen Show (4:3)</PresentationFormat>
  <Paragraphs>549</Paragraphs>
  <Slides>33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33</vt:i4>
      </vt:variant>
    </vt:vector>
  </HeadingPairs>
  <TitlesOfParts>
    <vt:vector size="38" baseType="lpstr">
      <vt:lpstr>Arial</vt:lpstr>
      <vt:lpstr>Calibri</vt:lpstr>
      <vt:lpstr>Century Gothic</vt:lpstr>
      <vt:lpstr>Myriad Pro</vt:lpstr>
      <vt:lpstr>20140311PresentationUWTSDTemplate</vt:lpstr>
      <vt:lpstr>   MBA Banking financial management and financial markets (LCMB 7012) </vt:lpstr>
      <vt:lpstr>Types of banks - 1</vt:lpstr>
      <vt:lpstr>Types of banks - 2</vt:lpstr>
      <vt:lpstr>Types of banks - 3</vt:lpstr>
      <vt:lpstr>Types of banks - 4</vt:lpstr>
      <vt:lpstr>How do banks operate? - 1?</vt:lpstr>
      <vt:lpstr>How do banks operate? - 2?</vt:lpstr>
      <vt:lpstr>How do banks operate? - 3</vt:lpstr>
      <vt:lpstr>How do banks operate? - 4</vt:lpstr>
      <vt:lpstr>How do banks operate? - 5</vt:lpstr>
      <vt:lpstr>How do banks operate? - 6</vt:lpstr>
      <vt:lpstr>How do banks operate? - 7</vt:lpstr>
      <vt:lpstr>How do banks operate? - 8</vt:lpstr>
      <vt:lpstr>How do banks operate? - 9</vt:lpstr>
      <vt:lpstr>How do banks operate? - 10</vt:lpstr>
      <vt:lpstr>How do banks operate? - 11</vt:lpstr>
      <vt:lpstr>How do banks operate? - 12</vt:lpstr>
      <vt:lpstr>How do banks operate? - 13</vt:lpstr>
      <vt:lpstr>How do banks operate? - 14</vt:lpstr>
      <vt:lpstr>How do banks operate? - 15</vt:lpstr>
      <vt:lpstr>How do banks operate? - 16</vt:lpstr>
      <vt:lpstr>Option1: Borrow from other banks and financial institutions</vt:lpstr>
      <vt:lpstr>How do banks operate? - 16</vt:lpstr>
      <vt:lpstr>Option 2: Sell securities</vt:lpstr>
      <vt:lpstr>How do banks operate? - 17</vt:lpstr>
      <vt:lpstr>Option 3: Borrow from the central bank</vt:lpstr>
      <vt:lpstr>How do banks operate? - 18</vt:lpstr>
      <vt:lpstr>Option 4: Reduce lending</vt:lpstr>
      <vt:lpstr>How do banks operate? - 19</vt:lpstr>
      <vt:lpstr>A difficult balance</vt:lpstr>
      <vt:lpstr>Basel 2013</vt:lpstr>
      <vt:lpstr>Basel 2013 - 2</vt:lpstr>
      <vt:lpstr>Summary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pburns</dc:creator>
  <cp:lastModifiedBy>David Jenkins</cp:lastModifiedBy>
  <cp:revision>279</cp:revision>
  <dcterms:created xsi:type="dcterms:W3CDTF">2013-10-11T12:05:37Z</dcterms:created>
  <dcterms:modified xsi:type="dcterms:W3CDTF">2022-02-03T10:21:12Z</dcterms:modified>
</cp:coreProperties>
</file>