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8" r:id="rId5"/>
    <p:sldId id="269" r:id="rId6"/>
    <p:sldId id="259" r:id="rId7"/>
    <p:sldId id="260" r:id="rId8"/>
    <p:sldId id="261" r:id="rId9"/>
    <p:sldId id="262" r:id="rId10"/>
    <p:sldId id="263" r:id="rId11"/>
    <p:sldId id="264" r:id="rId12"/>
    <p:sldId id="265" r:id="rId13"/>
    <p:sldId id="266" r:id="rId14"/>
    <p:sldId id="267"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156755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51897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3A2BFB-52AF-4396-AC62-BE38C99C3706}" type="datetimeFigureOut">
              <a:rPr lang="en-US" smtClean="0"/>
              <a:t>9/9/2014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50392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D3A2BFB-52AF-4396-AC62-BE38C99C3706}" type="datetimeFigureOut">
              <a:rPr lang="en-US" smtClean="0"/>
              <a:t>9/9/2014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64464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D3A2BFB-52AF-4396-AC62-BE38C99C3706}" type="datetimeFigureOut">
              <a:rPr lang="en-US" smtClean="0"/>
              <a:t>9/9/2014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919880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D3A2BFB-52AF-4396-AC62-BE38C99C3706}" type="datetimeFigureOut">
              <a:rPr lang="en-US" smtClean="0"/>
              <a:t>9/9/2014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708899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3A2BFB-52AF-4396-AC62-BE38C99C3706}" type="datetimeFigureOut">
              <a:rPr lang="en-US" smtClean="0"/>
              <a:t>9/9/2014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50956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3A2BFB-52AF-4396-AC62-BE38C99C3706}" type="datetimeFigureOut">
              <a:rPr lang="en-US" smtClean="0"/>
              <a:t>9/9/2014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416863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3A2BFB-52AF-4396-AC62-BE38C99C3706}" type="datetimeFigureOut">
              <a:rPr lang="en-US" smtClean="0"/>
              <a:t>9/9/2014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332715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052055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01168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3A2BFB-52AF-4396-AC62-BE38C99C3706}" type="datetimeFigureOut">
              <a:rPr lang="en-US" smtClean="0"/>
              <a:t>9/9/2014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8939AD-AE7B-4E59-8091-0272C80D3230}" type="slidenum">
              <a:rPr lang="en-US" smtClean="0"/>
              <a:t>‹#›</a:t>
            </a:fld>
            <a:endParaRPr lang="en-US"/>
          </a:p>
        </p:txBody>
      </p:sp>
    </p:spTree>
    <p:extLst>
      <p:ext uri="{BB962C8B-B14F-4D97-AF65-F5344CB8AC3E}">
        <p14:creationId xmlns:p14="http://schemas.microsoft.com/office/powerpoint/2010/main" val="3902113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Legislative Background</a:t>
            </a:r>
            <a:endParaRPr lang="en-US" u="sng" dirty="0"/>
          </a:p>
        </p:txBody>
      </p:sp>
      <p:sp>
        <p:nvSpPr>
          <p:cNvPr id="5" name="Content Placeholder 4"/>
          <p:cNvSpPr>
            <a:spLocks noGrp="1"/>
          </p:cNvSpPr>
          <p:nvPr>
            <p:ph idx="1"/>
          </p:nvPr>
        </p:nvSpPr>
        <p:spPr/>
        <p:txBody>
          <a:bodyPr/>
          <a:lstStyle/>
          <a:p>
            <a:pPr>
              <a:buClr>
                <a:srgbClr val="FF0000"/>
              </a:buClr>
              <a:buFont typeface="Wingdings" pitchFamily="2" charset="2"/>
              <a:buChar char="§"/>
            </a:pPr>
            <a:r>
              <a:rPr lang="en-GB" altLang="en-US" dirty="0">
                <a:solidFill>
                  <a:srgbClr val="00529B"/>
                </a:solidFill>
                <a:latin typeface="Arial" charset="0"/>
                <a:cs typeface="Arial" charset="0"/>
              </a:rPr>
              <a:t>In the UK both </a:t>
            </a:r>
            <a:r>
              <a:rPr lang="en-GB" altLang="en-US" b="1" dirty="0">
                <a:solidFill>
                  <a:srgbClr val="00529B"/>
                </a:solidFill>
                <a:latin typeface="Arial" charset="0"/>
                <a:cs typeface="Arial" charset="0"/>
              </a:rPr>
              <a:t>Statute Law </a:t>
            </a:r>
            <a:r>
              <a:rPr lang="en-GB" altLang="en-US" dirty="0">
                <a:solidFill>
                  <a:srgbClr val="00529B"/>
                </a:solidFill>
                <a:latin typeface="Arial" charset="0"/>
                <a:cs typeface="Arial" charset="0"/>
              </a:rPr>
              <a:t>and </a:t>
            </a:r>
            <a:r>
              <a:rPr lang="en-GB" altLang="en-US" b="1" dirty="0">
                <a:solidFill>
                  <a:srgbClr val="00529B"/>
                </a:solidFill>
                <a:latin typeface="Arial" charset="0"/>
                <a:cs typeface="Arial" charset="0"/>
              </a:rPr>
              <a:t>Common Law</a:t>
            </a:r>
            <a:r>
              <a:rPr lang="en-GB" altLang="en-US" dirty="0">
                <a:solidFill>
                  <a:srgbClr val="00529B"/>
                </a:solidFill>
                <a:latin typeface="Arial" charset="0"/>
                <a:cs typeface="Arial" charset="0"/>
              </a:rPr>
              <a:t> have </a:t>
            </a:r>
            <a:r>
              <a:rPr lang="en-GB" altLang="en-US" dirty="0" smtClean="0">
                <a:solidFill>
                  <a:srgbClr val="00529B"/>
                </a:solidFill>
                <a:latin typeface="Arial" charset="0"/>
                <a:cs typeface="Arial" charset="0"/>
              </a:rPr>
              <a:t>relevance.</a:t>
            </a:r>
            <a:endParaRPr lang="en-GB" altLang="en-US" dirty="0">
              <a:solidFill>
                <a:srgbClr val="00529B"/>
              </a:solidFill>
              <a:latin typeface="Arial" charset="0"/>
              <a:cs typeface="Arial" charset="0"/>
            </a:endParaRPr>
          </a:p>
          <a:p>
            <a:pPr>
              <a:buClr>
                <a:srgbClr val="FF0000"/>
              </a:buClr>
              <a:buFont typeface="Wingdings" pitchFamily="2" charset="2"/>
              <a:buChar char="§"/>
            </a:pPr>
            <a:endParaRPr lang="en-GB" altLang="en-US" dirty="0">
              <a:solidFill>
                <a:srgbClr val="00529B"/>
              </a:solidFill>
              <a:latin typeface="Arial" charset="0"/>
              <a:cs typeface="Arial" charset="0"/>
            </a:endParaRPr>
          </a:p>
          <a:p>
            <a:pPr>
              <a:buClr>
                <a:srgbClr val="FF0000"/>
              </a:buClr>
              <a:buFont typeface="Arial" charset="0"/>
              <a:buNone/>
            </a:pPr>
            <a:r>
              <a:rPr lang="en-GB" altLang="en-US" b="1" dirty="0">
                <a:solidFill>
                  <a:srgbClr val="00529B"/>
                </a:solidFill>
                <a:latin typeface="Arial" charset="0"/>
                <a:cs typeface="Arial" charset="0"/>
              </a:rPr>
              <a:t>Statute Law</a:t>
            </a:r>
          </a:p>
          <a:p>
            <a:pPr>
              <a:buClr>
                <a:srgbClr val="FF0000"/>
              </a:buClr>
              <a:buFont typeface="Wingdings" pitchFamily="2" charset="2"/>
              <a:buChar char="§"/>
            </a:pPr>
            <a:r>
              <a:rPr lang="en-GB" altLang="en-US" dirty="0">
                <a:solidFill>
                  <a:srgbClr val="00529B"/>
                </a:solidFill>
                <a:latin typeface="Arial" charset="0"/>
                <a:cs typeface="Arial" charset="0"/>
              </a:rPr>
              <a:t>The Health &amp; Safety at Work Act </a:t>
            </a:r>
            <a:r>
              <a:rPr lang="en-GB" altLang="en-US" dirty="0" smtClean="0">
                <a:solidFill>
                  <a:srgbClr val="00529B"/>
                </a:solidFill>
                <a:latin typeface="Arial" charset="0"/>
                <a:cs typeface="Arial" charset="0"/>
              </a:rPr>
              <a:t>1974.</a:t>
            </a:r>
            <a:endParaRPr lang="en-GB" altLang="en-US" dirty="0">
              <a:solidFill>
                <a:srgbClr val="00529B"/>
              </a:solidFill>
              <a:latin typeface="Arial" charset="0"/>
              <a:cs typeface="Arial" charset="0"/>
            </a:endParaRPr>
          </a:p>
          <a:p>
            <a:pPr>
              <a:buClr>
                <a:srgbClr val="FF0000"/>
              </a:buClr>
              <a:buFont typeface="Wingdings" pitchFamily="2" charset="2"/>
              <a:buChar char="§"/>
            </a:pPr>
            <a:r>
              <a:rPr lang="en-GB" altLang="en-US" dirty="0">
                <a:solidFill>
                  <a:srgbClr val="00529B"/>
                </a:solidFill>
                <a:latin typeface="Arial" charset="0"/>
                <a:cs typeface="Arial" charset="0"/>
              </a:rPr>
              <a:t>The Management of Health &amp; Safety at Work Regulations </a:t>
            </a:r>
            <a:r>
              <a:rPr lang="en-GB" altLang="en-US" dirty="0" smtClean="0">
                <a:solidFill>
                  <a:srgbClr val="00529B"/>
                </a:solidFill>
                <a:latin typeface="Arial" charset="0"/>
                <a:cs typeface="Arial" charset="0"/>
              </a:rPr>
              <a:t>1999.</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380658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blinds(horizontal)">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charset="0"/>
              <a:buNone/>
            </a:pPr>
            <a:r>
              <a:rPr lang="en-GB" altLang="en-US" b="1" dirty="0">
                <a:solidFill>
                  <a:srgbClr val="00529B"/>
                </a:solidFill>
                <a:latin typeface="Arial" charset="0"/>
                <a:cs typeface="Arial" charset="0"/>
              </a:rPr>
              <a:t>The Health &amp; Safety at Work Act </a:t>
            </a:r>
            <a:r>
              <a:rPr lang="en-GB" altLang="en-US" b="1" dirty="0" smtClean="0">
                <a:solidFill>
                  <a:srgbClr val="00529B"/>
                </a:solidFill>
                <a:latin typeface="Arial" charset="0"/>
                <a:cs typeface="Arial" charset="0"/>
              </a:rPr>
              <a:t>1974:</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The Act requires it shall be the duty of all employers, employees, self employed and the controllers of premises to safeguard so far as reasonably practicable the health, safety and welfare of themselves and </a:t>
            </a:r>
            <a:r>
              <a:rPr lang="en-GB" altLang="en-US" dirty="0" smtClean="0">
                <a:solidFill>
                  <a:srgbClr val="00529B"/>
                </a:solidFill>
                <a:latin typeface="Arial" charset="0"/>
                <a:cs typeface="Arial" charset="0"/>
              </a:rPr>
              <a:t>others.</a:t>
            </a:r>
            <a:endParaRPr lang="en-GB" altLang="en-US" dirty="0">
              <a:solidFill>
                <a:srgbClr val="00529B"/>
              </a:solidFill>
              <a:latin typeface="Arial" charset="0"/>
              <a:cs typeface="Arial" charset="0"/>
            </a:endParaRPr>
          </a:p>
          <a:p>
            <a:endParaRPr lang="en-US" dirty="0"/>
          </a:p>
        </p:txBody>
      </p:sp>
      <p:sp>
        <p:nvSpPr>
          <p:cNvPr id="4" name="Title 3"/>
          <p:cNvSpPr>
            <a:spLocks noGrp="1"/>
          </p:cNvSpPr>
          <p:nvPr>
            <p:ph type="title"/>
          </p:nvPr>
        </p:nvSpPr>
        <p:spPr/>
        <p:txBody>
          <a:bodyPr>
            <a:normAutofit fontScale="90000"/>
          </a:bodyPr>
          <a:lstStyle/>
          <a:p>
            <a:r>
              <a:rPr lang="en-GB" altLang="en-US" b="1" dirty="0" smtClean="0">
                <a:solidFill>
                  <a:srgbClr val="00529B"/>
                </a:solidFill>
                <a:latin typeface="Arial" charset="0"/>
                <a:cs typeface="Arial" charset="0"/>
              </a:rPr>
              <a:t/>
            </a:r>
            <a:br>
              <a:rPr lang="en-GB" altLang="en-US" b="1" dirty="0" smtClean="0">
                <a:solidFill>
                  <a:srgbClr val="00529B"/>
                </a:solidFill>
                <a:latin typeface="Arial" charset="0"/>
                <a:cs typeface="Arial" charset="0"/>
              </a:rPr>
            </a:br>
            <a:r>
              <a:rPr lang="en-GB" altLang="en-US" b="1" u="sng" dirty="0" smtClean="0">
                <a:solidFill>
                  <a:srgbClr val="00529B"/>
                </a:solidFill>
                <a:latin typeface="Arial" charset="0"/>
                <a:cs typeface="Arial" charset="0"/>
              </a:rPr>
              <a:t>Statute </a:t>
            </a:r>
            <a:r>
              <a:rPr lang="en-GB" altLang="en-US" b="1" u="sng" dirty="0">
                <a:solidFill>
                  <a:srgbClr val="00529B"/>
                </a:solidFill>
                <a:latin typeface="Arial" charset="0"/>
                <a:cs typeface="Arial" charset="0"/>
              </a:rPr>
              <a:t>Law</a:t>
            </a:r>
            <a:br>
              <a:rPr lang="en-GB" altLang="en-US" b="1" u="sng" dirty="0">
                <a:solidFill>
                  <a:srgbClr val="00529B"/>
                </a:solidFill>
                <a:latin typeface="Arial" charset="0"/>
                <a:cs typeface="Arial" charset="0"/>
              </a:rPr>
            </a:br>
            <a:endParaRPr lang="en-US" b="1" u="sng" dirty="0"/>
          </a:p>
        </p:txBody>
      </p:sp>
    </p:spTree>
    <p:extLst>
      <p:ext uri="{BB962C8B-B14F-4D97-AF65-F5344CB8AC3E}">
        <p14:creationId xmlns:p14="http://schemas.microsoft.com/office/powerpoint/2010/main" val="96239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Statute Law</a:t>
            </a:r>
            <a:endParaRPr lang="en-US" b="1" u="sng" dirty="0"/>
          </a:p>
        </p:txBody>
      </p:sp>
      <p:sp>
        <p:nvSpPr>
          <p:cNvPr id="3" name="Content Placeholder 2"/>
          <p:cNvSpPr>
            <a:spLocks noGrp="1"/>
          </p:cNvSpPr>
          <p:nvPr>
            <p:ph idx="1"/>
          </p:nvPr>
        </p:nvSpPr>
        <p:spPr/>
        <p:txBody>
          <a:bodyPr/>
          <a:lstStyle/>
          <a:p>
            <a:pPr marL="0" indent="0">
              <a:buNone/>
              <a:defRPr/>
            </a:pPr>
            <a:r>
              <a:rPr lang="en-GB" b="1" dirty="0">
                <a:solidFill>
                  <a:srgbClr val="00529B"/>
                </a:solidFill>
                <a:latin typeface="Arial" charset="0"/>
                <a:cs typeface="Arial" charset="0"/>
              </a:rPr>
              <a:t>The Management of Health and Safety at Work Regulations </a:t>
            </a:r>
            <a:r>
              <a:rPr lang="en-GB" b="1" dirty="0" smtClean="0">
                <a:solidFill>
                  <a:srgbClr val="00529B"/>
                </a:solidFill>
                <a:latin typeface="Arial" charset="0"/>
                <a:cs typeface="Arial" charset="0"/>
              </a:rPr>
              <a:t>1999:</a:t>
            </a:r>
            <a:endParaRPr lang="en-GB" b="1" dirty="0">
              <a:solidFill>
                <a:srgbClr val="00529B"/>
              </a:solidFill>
              <a:latin typeface="Arial" charset="0"/>
              <a:cs typeface="Arial" charset="0"/>
            </a:endParaRPr>
          </a:p>
          <a:p>
            <a:pPr>
              <a:buFont typeface="Wingdings" pitchFamily="2" charset="2"/>
              <a:buChar char="§"/>
              <a:defRPr/>
            </a:pPr>
            <a:r>
              <a:rPr lang="en-GB" dirty="0">
                <a:solidFill>
                  <a:srgbClr val="00529B"/>
                </a:solidFill>
                <a:latin typeface="Arial" charset="0"/>
                <a:cs typeface="Arial" charset="0"/>
              </a:rPr>
              <a:t>Reinforces the legal obligation to pro-actively manage Health &amp; Safety </a:t>
            </a:r>
            <a:r>
              <a:rPr lang="en-GB" dirty="0" smtClean="0">
                <a:solidFill>
                  <a:srgbClr val="00529B"/>
                </a:solidFill>
                <a:latin typeface="Arial" charset="0"/>
                <a:cs typeface="Arial" charset="0"/>
              </a:rPr>
              <a:t>performances.</a:t>
            </a:r>
            <a:endParaRPr lang="en-GB" dirty="0">
              <a:solidFill>
                <a:srgbClr val="00529B"/>
              </a:solidFill>
              <a:latin typeface="Arial" charset="0"/>
              <a:cs typeface="Arial" charset="0"/>
            </a:endParaRPr>
          </a:p>
          <a:p>
            <a:pPr>
              <a:buFont typeface="Wingdings" pitchFamily="2" charset="2"/>
              <a:buChar char="§"/>
              <a:defRPr/>
            </a:pPr>
            <a:r>
              <a:rPr lang="en-GB" dirty="0">
                <a:solidFill>
                  <a:srgbClr val="00529B"/>
                </a:solidFill>
                <a:latin typeface="Arial" charset="0"/>
                <a:cs typeface="Arial" charset="0"/>
              </a:rPr>
              <a:t>It is a legal obligation for employers and self-employed persons to carry out a Risk </a:t>
            </a:r>
            <a:r>
              <a:rPr lang="en-GB" dirty="0" smtClean="0">
                <a:solidFill>
                  <a:srgbClr val="00529B"/>
                </a:solidFill>
                <a:latin typeface="Arial" charset="0"/>
                <a:cs typeface="Arial" charset="0"/>
              </a:rPr>
              <a:t>Assessment.</a:t>
            </a: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9637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Common Law</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Liability and Negligence may arise from </a:t>
            </a:r>
            <a:r>
              <a:rPr lang="en-GB" altLang="en-US" dirty="0" smtClean="0">
                <a:solidFill>
                  <a:srgbClr val="00529B"/>
                </a:solidFill>
                <a:latin typeface="Arial" charset="0"/>
                <a:cs typeface="Arial" charset="0"/>
              </a:rPr>
              <a:t>the </a:t>
            </a:r>
            <a:r>
              <a:rPr lang="en-GB" altLang="en-US" dirty="0">
                <a:solidFill>
                  <a:srgbClr val="00529B"/>
                </a:solidFill>
                <a:latin typeface="Arial" charset="0"/>
                <a:cs typeface="Arial" charset="0"/>
              </a:rPr>
              <a:t>breach of a fundamental duty, known as a </a:t>
            </a:r>
            <a:r>
              <a:rPr lang="en-GB" altLang="en-US" b="1" dirty="0" smtClean="0">
                <a:solidFill>
                  <a:srgbClr val="00529B"/>
                </a:solidFill>
                <a:latin typeface="Arial" charset="0"/>
                <a:cs typeface="Arial" charset="0"/>
              </a:rPr>
              <a:t>Duty of Care.</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To take reasonable care to avoid acts or omissions which you can reasonably foresee would be likely to injure your </a:t>
            </a:r>
            <a:r>
              <a:rPr lang="en-GB" altLang="en-US" dirty="0" smtClean="0">
                <a:solidFill>
                  <a:srgbClr val="00529B"/>
                </a:solidFill>
                <a:latin typeface="Arial" charset="0"/>
                <a:cs typeface="Arial" charset="0"/>
              </a:rPr>
              <a:t>neighbour.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69461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Common Law</a:t>
            </a:r>
            <a:endParaRPr lang="en-US" b="1" u="sng" dirty="0"/>
          </a:p>
        </p:txBody>
      </p:sp>
      <p:sp>
        <p:nvSpPr>
          <p:cNvPr id="3" name="Content Placeholder 2"/>
          <p:cNvSpPr>
            <a:spLocks noGrp="1"/>
          </p:cNvSpPr>
          <p:nvPr>
            <p:ph idx="1"/>
          </p:nvPr>
        </p:nvSpPr>
        <p:spPr/>
        <p:txBody>
          <a:bodyPr/>
          <a:lstStyle/>
          <a:p>
            <a:pPr>
              <a:buFont typeface="Wingdings" pitchFamily="2" charset="2"/>
              <a:buChar char="§"/>
              <a:defRPr/>
            </a:pPr>
            <a:r>
              <a:rPr lang="en-GB" dirty="0">
                <a:solidFill>
                  <a:srgbClr val="00529B"/>
                </a:solidFill>
                <a:latin typeface="Arial" charset="0"/>
                <a:cs typeface="Arial" charset="0"/>
              </a:rPr>
              <a:t>Reasonable care is defined as</a:t>
            </a:r>
            <a:r>
              <a:rPr lang="en-GB" dirty="0" smtClean="0">
                <a:solidFill>
                  <a:srgbClr val="00529B"/>
                </a:solidFill>
                <a:latin typeface="Arial" charset="0"/>
                <a:cs typeface="Arial" charset="0"/>
              </a:rPr>
              <a:t>:</a:t>
            </a:r>
          </a:p>
          <a:p>
            <a:pPr marL="0" indent="0">
              <a:buNone/>
              <a:defRPr/>
            </a:pPr>
            <a:endParaRPr lang="en-GB" dirty="0">
              <a:solidFill>
                <a:srgbClr val="00529B"/>
              </a:solidFill>
              <a:latin typeface="Arial" charset="0"/>
              <a:cs typeface="Arial" charset="0"/>
            </a:endParaRPr>
          </a:p>
          <a:p>
            <a:pPr marL="0" indent="0">
              <a:buNone/>
              <a:defRPr/>
            </a:pPr>
            <a:r>
              <a:rPr lang="en-GB" i="1" dirty="0">
                <a:solidFill>
                  <a:srgbClr val="00529B"/>
                </a:solidFill>
                <a:latin typeface="Arial" charset="0"/>
                <a:cs typeface="Arial" charset="0"/>
              </a:rPr>
              <a:t>“What the reasonable person would have foreseen as being necessary</a:t>
            </a:r>
            <a:r>
              <a:rPr lang="en-GB" i="1" dirty="0" smtClean="0">
                <a:solidFill>
                  <a:srgbClr val="00529B"/>
                </a:solidFill>
                <a:latin typeface="Arial" charset="0"/>
                <a:cs typeface="Arial" charset="0"/>
              </a:rPr>
              <a:t>”.</a:t>
            </a:r>
            <a:endParaRPr lang="en-GB" i="1" dirty="0">
              <a:solidFill>
                <a:srgbClr val="00529B"/>
              </a:solidFill>
              <a:latin typeface="Arial" charset="0"/>
              <a:cs typeface="Arial" charset="0"/>
            </a:endParaRPr>
          </a:p>
          <a:p>
            <a:pPr marL="0" indent="0">
              <a:buFont typeface="Wingdings" pitchFamily="2" charset="2"/>
              <a:buChar char="§"/>
              <a:defRPr/>
            </a:pPr>
            <a:endParaRPr lang="en-GB" dirty="0">
              <a:solidFill>
                <a:srgbClr val="00529B"/>
              </a:solidFill>
              <a:latin typeface="Arial" charset="0"/>
              <a:cs typeface="Arial" charset="0"/>
            </a:endParaRPr>
          </a:p>
          <a:p>
            <a:pPr marL="0" indent="0">
              <a:buNone/>
              <a:defRPr/>
            </a:pP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6901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u="sng" dirty="0" smtClean="0">
                <a:solidFill>
                  <a:schemeClr val="accent1">
                    <a:lumMod val="75000"/>
                  </a:schemeClr>
                </a:solidFill>
                <a:latin typeface="Arial" panose="020B0604020202020204" pitchFamily="34" charset="0"/>
                <a:cs typeface="Arial" panose="020B0604020202020204" pitchFamily="34" charset="0"/>
              </a:rPr>
              <a:t>Practical</a:t>
            </a:r>
            <a:r>
              <a:rPr lang="en-GB" b="1" u="sng" dirty="0" smtClean="0">
                <a:solidFill>
                  <a:schemeClr val="accent1">
                    <a:lumMod val="75000"/>
                  </a:schemeClr>
                </a:solidFill>
                <a:latin typeface="Arial" panose="020B0604020202020204" pitchFamily="34" charset="0"/>
                <a:cs typeface="Arial" panose="020B0604020202020204" pitchFamily="34" charset="0"/>
              </a:rPr>
              <a:t> legal considerations for a swimming teacher</a:t>
            </a:r>
            <a:endParaRPr lang="en-US"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752600"/>
            <a:ext cx="8229600" cy="4373563"/>
          </a:xfrm>
        </p:spPr>
        <p:txBody>
          <a:bodyPr/>
          <a:lstStyle/>
          <a:p>
            <a:r>
              <a:rPr lang="en-GB" dirty="0" smtClean="0">
                <a:solidFill>
                  <a:schemeClr val="accent1">
                    <a:lumMod val="75000"/>
                  </a:schemeClr>
                </a:solidFill>
                <a:latin typeface="Arial" panose="020B0604020202020204" pitchFamily="34" charset="0"/>
                <a:cs typeface="Arial" panose="020B0604020202020204" pitchFamily="34" charset="0"/>
              </a:rPr>
              <a:t>Make a risk assessment.</a:t>
            </a:r>
          </a:p>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Keep qualifications in date.</a:t>
            </a:r>
          </a:p>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Be adequately insured.</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61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u="sng" dirty="0" smtClean="0">
                <a:solidFill>
                  <a:schemeClr val="accent1">
                    <a:lumMod val="75000"/>
                  </a:schemeClr>
                </a:solidFill>
                <a:latin typeface="Arial" panose="020B0604020202020204" pitchFamily="34" charset="0"/>
                <a:cs typeface="Arial" panose="020B0604020202020204" pitchFamily="34" charset="0"/>
              </a:rPr>
              <a:t>Disclosing and Barring Service </a:t>
            </a:r>
            <a:r>
              <a:rPr lang="en-GB" sz="3600" b="1" u="sng" dirty="0" smtClean="0">
                <a:solidFill>
                  <a:schemeClr val="accent1">
                    <a:lumMod val="75000"/>
                  </a:schemeClr>
                </a:solidFill>
                <a:latin typeface="Arial" panose="020B0604020202020204" pitchFamily="34" charset="0"/>
                <a:cs typeface="Arial" panose="020B0604020202020204" pitchFamily="34" charset="0"/>
              </a:rPr>
              <a:t>Checks (DBS)</a:t>
            </a:r>
            <a:endParaRPr lang="en-US" sz="3600"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447800"/>
            <a:ext cx="8229600" cy="4525963"/>
          </a:xfrm>
        </p:spPr>
        <p:txBody>
          <a:bodyPr/>
          <a:lstStyle/>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Swimming teaching and lifeguarding are employment situations where there is a need for protection; employers can request disclosure from the DBS on employees, potential employees and volunteers.</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70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smtClean="0">
                <a:solidFill>
                  <a:schemeClr val="accent1">
                    <a:lumMod val="75000"/>
                  </a:schemeClr>
                </a:solidFill>
                <a:latin typeface="Arial" panose="020B0604020202020204" pitchFamily="34" charset="0"/>
                <a:cs typeface="Arial" panose="020B0604020202020204" pitchFamily="34" charset="0"/>
              </a:rPr>
              <a:t>Normal Operating Plan (NOP)</a:t>
            </a:r>
            <a:endParaRPr lang="en-US" sz="4000"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solidFill>
                  <a:schemeClr val="accent1">
                    <a:lumMod val="75000"/>
                  </a:schemeClr>
                </a:solidFill>
                <a:latin typeface="Arial" panose="020B0604020202020204" pitchFamily="34" charset="0"/>
                <a:cs typeface="Arial" panose="020B0604020202020204" pitchFamily="34" charset="0"/>
              </a:rPr>
              <a:t>All pool operators should produce an NOP covering the normal operation of the pool.</a:t>
            </a:r>
          </a:p>
          <a:p>
            <a:r>
              <a:rPr lang="en-GB" dirty="0">
                <a:solidFill>
                  <a:schemeClr val="accent1">
                    <a:lumMod val="75000"/>
                  </a:schemeClr>
                </a:solidFill>
                <a:latin typeface="Arial" panose="020B0604020202020204" pitchFamily="34" charset="0"/>
                <a:cs typeface="Arial" panose="020B0604020202020204" pitchFamily="34" charset="0"/>
              </a:rPr>
              <a:t>T</a:t>
            </a:r>
            <a:r>
              <a:rPr lang="en-GB" dirty="0" smtClean="0">
                <a:solidFill>
                  <a:schemeClr val="accent1">
                    <a:lumMod val="75000"/>
                  </a:schemeClr>
                </a:solidFill>
                <a:latin typeface="Arial" panose="020B0604020202020204" pitchFamily="34" charset="0"/>
                <a:cs typeface="Arial" panose="020B0604020202020204" pitchFamily="34" charset="0"/>
              </a:rPr>
              <a:t>hese are specific to each pool.</a:t>
            </a:r>
          </a:p>
          <a:p>
            <a:r>
              <a:rPr lang="en-GB" dirty="0" smtClean="0">
                <a:solidFill>
                  <a:schemeClr val="accent1">
                    <a:lumMod val="75000"/>
                  </a:schemeClr>
                </a:solidFill>
                <a:latin typeface="Arial" panose="020B0604020202020204" pitchFamily="34" charset="0"/>
                <a:cs typeface="Arial" panose="020B0604020202020204" pitchFamily="34" charset="0"/>
              </a:rPr>
              <a:t>Swimming teachers should have copies or have read the NOP for every pool they deliver in, and familiarise themselves with their working environment.</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5467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chemeClr val="accent1">
                    <a:lumMod val="75000"/>
                  </a:schemeClr>
                </a:solidFill>
                <a:latin typeface="Arial" panose="020B0604020202020204" pitchFamily="34" charset="0"/>
                <a:cs typeface="Arial" panose="020B0604020202020204" pitchFamily="34" charset="0"/>
              </a:rPr>
              <a:t>Emergency Action </a:t>
            </a:r>
            <a:r>
              <a:rPr lang="en-GB" b="1" u="sng" dirty="0" smtClean="0">
                <a:solidFill>
                  <a:schemeClr val="accent1">
                    <a:lumMod val="75000"/>
                  </a:schemeClr>
                </a:solidFill>
                <a:latin typeface="Arial" panose="020B0604020202020204" pitchFamily="34" charset="0"/>
                <a:cs typeface="Arial" panose="020B0604020202020204" pitchFamily="34" charset="0"/>
              </a:rPr>
              <a:t>Plan (EAP)</a:t>
            </a:r>
            <a:endParaRPr lang="en-US"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solidFill>
                  <a:schemeClr val="accent1">
                    <a:lumMod val="75000"/>
                  </a:schemeClr>
                </a:solidFill>
                <a:latin typeface="Arial" panose="020B0604020202020204" pitchFamily="34" charset="0"/>
                <a:cs typeface="Arial" panose="020B0604020202020204" pitchFamily="34" charset="0"/>
              </a:rPr>
              <a:t>All pool operators should produce an EAP covering the emergency procedures for evacuation.</a:t>
            </a:r>
          </a:p>
          <a:p>
            <a:r>
              <a:rPr lang="en-GB" dirty="0">
                <a:solidFill>
                  <a:schemeClr val="accent1">
                    <a:lumMod val="75000"/>
                  </a:schemeClr>
                </a:solidFill>
                <a:latin typeface="Arial" panose="020B0604020202020204" pitchFamily="34" charset="0"/>
                <a:cs typeface="Arial" panose="020B0604020202020204" pitchFamily="34" charset="0"/>
              </a:rPr>
              <a:t>Swimming teachers should have copies or have read the </a:t>
            </a:r>
            <a:r>
              <a:rPr lang="en-GB" dirty="0" smtClean="0">
                <a:solidFill>
                  <a:schemeClr val="accent1">
                    <a:lumMod val="75000"/>
                  </a:schemeClr>
                </a:solidFill>
                <a:latin typeface="Arial" panose="020B0604020202020204" pitchFamily="34" charset="0"/>
                <a:cs typeface="Arial" panose="020B0604020202020204" pitchFamily="34" charset="0"/>
              </a:rPr>
              <a:t>EAP </a:t>
            </a:r>
            <a:r>
              <a:rPr lang="en-GB" dirty="0">
                <a:solidFill>
                  <a:schemeClr val="accent1">
                    <a:lumMod val="75000"/>
                  </a:schemeClr>
                </a:solidFill>
                <a:latin typeface="Arial" panose="020B0604020202020204" pitchFamily="34" charset="0"/>
                <a:cs typeface="Arial" panose="020B0604020202020204" pitchFamily="34" charset="0"/>
              </a:rPr>
              <a:t>for every pool they deliver </a:t>
            </a:r>
            <a:r>
              <a:rPr lang="en-GB" dirty="0" smtClean="0">
                <a:solidFill>
                  <a:schemeClr val="accent1">
                    <a:lumMod val="75000"/>
                  </a:schemeClr>
                </a:solidFill>
                <a:latin typeface="Arial" panose="020B0604020202020204" pitchFamily="34" charset="0"/>
                <a:cs typeface="Arial" panose="020B0604020202020204" pitchFamily="34" charset="0"/>
              </a:rPr>
              <a:t>in. The swimming teacher is responsible for the learners and must ensure they know the emergency procedures.</a:t>
            </a:r>
            <a:endParaRPr lang="en-US" dirty="0">
              <a:solidFill>
                <a:schemeClr val="accent1">
                  <a:lumMod val="75000"/>
                </a:schemeClr>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897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Autofit/>
          </a:bodyPr>
          <a:lstStyle/>
          <a:p>
            <a:r>
              <a:rPr lang="en-GB" altLang="en-US" sz="3600" b="1" u="sng" dirty="0" smtClean="0">
                <a:solidFill>
                  <a:srgbClr val="00529B"/>
                </a:solidFill>
                <a:latin typeface="Arial" charset="0"/>
                <a:cs typeface="Arial" charset="0"/>
              </a:rPr>
              <a:t/>
            </a:r>
            <a:br>
              <a:rPr lang="en-GB" altLang="en-US" sz="3600" b="1" u="sng" dirty="0" smtClean="0">
                <a:solidFill>
                  <a:srgbClr val="00529B"/>
                </a:solidFill>
                <a:latin typeface="Arial" charset="0"/>
                <a:cs typeface="Arial" charset="0"/>
              </a:rPr>
            </a:br>
            <a:r>
              <a:rPr lang="en-GB" altLang="en-US" sz="3600" b="1" u="sng" dirty="0" smtClean="0">
                <a:solidFill>
                  <a:srgbClr val="00529B"/>
                </a:solidFill>
                <a:latin typeface="Arial" charset="0"/>
                <a:cs typeface="Arial" charset="0"/>
              </a:rPr>
              <a:t>Swimming </a:t>
            </a:r>
            <a:r>
              <a:rPr lang="en-GB" altLang="en-US" sz="3600" b="1" u="sng" dirty="0">
                <a:solidFill>
                  <a:srgbClr val="00529B"/>
                </a:solidFill>
                <a:latin typeface="Arial" charset="0"/>
                <a:cs typeface="Arial" charset="0"/>
              </a:rPr>
              <a:t>Teacher to Learner </a:t>
            </a:r>
            <a:r>
              <a:rPr lang="en-GB" altLang="en-US" sz="3600" b="1" u="sng" dirty="0" smtClean="0">
                <a:solidFill>
                  <a:srgbClr val="00529B"/>
                </a:solidFill>
                <a:latin typeface="Arial" charset="0"/>
                <a:cs typeface="Arial" charset="0"/>
              </a:rPr>
              <a:t>Ratio</a:t>
            </a:r>
            <a:r>
              <a:rPr lang="en-GB" altLang="en-US" sz="3600" b="1" u="sng" dirty="0">
                <a:solidFill>
                  <a:srgbClr val="00529B"/>
                </a:solidFill>
                <a:latin typeface="Arial" charset="0"/>
                <a:cs typeface="Arial" charset="0"/>
              </a:rPr>
              <a:t/>
            </a:r>
            <a:br>
              <a:rPr lang="en-GB" altLang="en-US" sz="3600" b="1" u="sng" dirty="0">
                <a:solidFill>
                  <a:srgbClr val="00529B"/>
                </a:solidFill>
                <a:latin typeface="Arial" charset="0"/>
                <a:cs typeface="Arial" charset="0"/>
              </a:rPr>
            </a:br>
            <a:endParaRPr lang="en-US" sz="3600" b="1" u="sng" dirty="0"/>
          </a:p>
        </p:txBody>
      </p:sp>
      <p:sp>
        <p:nvSpPr>
          <p:cNvPr id="3" name="Content Placeholder 2"/>
          <p:cNvSpPr>
            <a:spLocks noGrp="1"/>
          </p:cNvSpPr>
          <p:nvPr>
            <p:ph idx="1"/>
          </p:nvPr>
        </p:nvSpPr>
        <p:spPr/>
        <p:txBody>
          <a:bodyPr>
            <a:normAutofit fontScale="85000" lnSpcReduction="10000"/>
          </a:bodyPr>
          <a:lstStyle/>
          <a:p>
            <a:pPr>
              <a:buFont typeface="Arial" charset="0"/>
              <a:buNone/>
            </a:pPr>
            <a:r>
              <a:rPr lang="en-GB" altLang="en-US" sz="3600" b="1" dirty="0" smtClean="0">
                <a:solidFill>
                  <a:srgbClr val="00529B"/>
                </a:solidFill>
                <a:latin typeface="Arial" charset="0"/>
                <a:cs typeface="Arial" charset="0"/>
              </a:rPr>
              <a:t>Suggested </a:t>
            </a:r>
            <a:r>
              <a:rPr lang="en-GB" altLang="en-US" sz="3600" b="1" dirty="0">
                <a:solidFill>
                  <a:srgbClr val="00529B"/>
                </a:solidFill>
                <a:latin typeface="Arial" charset="0"/>
                <a:cs typeface="Arial" charset="0"/>
              </a:rPr>
              <a:t>Maximum </a:t>
            </a:r>
            <a:r>
              <a:rPr lang="en-GB" altLang="en-US" sz="3600" b="1" dirty="0" smtClean="0">
                <a:solidFill>
                  <a:srgbClr val="00529B"/>
                </a:solidFill>
                <a:latin typeface="Arial" charset="0"/>
                <a:cs typeface="Arial" charset="0"/>
              </a:rPr>
              <a:t>Ratios:</a:t>
            </a:r>
          </a:p>
          <a:p>
            <a:pPr>
              <a:buFont typeface="Arial" charset="0"/>
              <a:buNone/>
            </a:pPr>
            <a:endParaRPr lang="en-GB" altLang="en-US" sz="2400"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12:1 – Non swimmers and </a:t>
            </a:r>
            <a:r>
              <a:rPr lang="en-GB" altLang="en-US" dirty="0" smtClean="0">
                <a:solidFill>
                  <a:srgbClr val="00529B"/>
                </a:solidFill>
                <a:latin typeface="Arial" charset="0"/>
                <a:cs typeface="Arial" charset="0"/>
              </a:rPr>
              <a:t>beginners.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20:1 – Swimming teachers must hold the STA                               Certificate in Swimming Teaching / ASA Level </a:t>
            </a:r>
            <a:r>
              <a:rPr lang="en-GB" altLang="en-US" dirty="0" smtClean="0">
                <a:solidFill>
                  <a:srgbClr val="00529B"/>
                </a:solidFill>
                <a:latin typeface="Arial" charset="0"/>
                <a:cs typeface="Arial" charset="0"/>
              </a:rPr>
              <a:t>2.</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For 20+ swimmers the swimming teacher must hold the STA Certificate in Swimming Teaching / ASA Level 2 with an assistant </a:t>
            </a:r>
            <a:r>
              <a:rPr lang="en-GB" altLang="en-US" dirty="0" smtClean="0">
                <a:solidFill>
                  <a:srgbClr val="00529B"/>
                </a:solidFill>
                <a:latin typeface="Arial" charset="0"/>
                <a:cs typeface="Arial" charset="0"/>
              </a:rPr>
              <a:t>teacher.</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12 Pairs – (One adult &amp; infant) – Swimming teacher must hold STA Baby &amp; Pre-school </a:t>
            </a:r>
            <a:r>
              <a:rPr lang="en-GB" altLang="en-US" dirty="0" smtClean="0">
                <a:solidFill>
                  <a:srgbClr val="00529B"/>
                </a:solidFill>
                <a:latin typeface="Arial" charset="0"/>
                <a:cs typeface="Arial" charset="0"/>
              </a:rPr>
              <a:t>Qualification.</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13027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Acts of Omission</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sz="2800" dirty="0">
                <a:solidFill>
                  <a:srgbClr val="00529B"/>
                </a:solidFill>
                <a:latin typeface="Arial" charset="0"/>
                <a:cs typeface="Arial" charset="0"/>
              </a:rPr>
              <a:t>Failure to inform the learner of potential </a:t>
            </a:r>
            <a:r>
              <a:rPr lang="en-GB" altLang="en-US" sz="2800" dirty="0" smtClean="0">
                <a:solidFill>
                  <a:srgbClr val="00529B"/>
                </a:solidFill>
                <a:latin typeface="Arial" charset="0"/>
                <a:cs typeface="Arial" charset="0"/>
              </a:rPr>
              <a:t>risks.</a:t>
            </a:r>
            <a:endParaRPr lang="en-GB" altLang="en-US" sz="2800" dirty="0">
              <a:solidFill>
                <a:srgbClr val="00529B"/>
              </a:solidFill>
              <a:latin typeface="Arial" charset="0"/>
              <a:cs typeface="Arial" charset="0"/>
            </a:endParaRPr>
          </a:p>
          <a:p>
            <a:pPr>
              <a:buFont typeface="Wingdings" pitchFamily="2" charset="2"/>
              <a:buChar char="§"/>
            </a:pPr>
            <a:r>
              <a:rPr lang="en-GB" altLang="en-US" sz="2800" dirty="0">
                <a:solidFill>
                  <a:srgbClr val="00529B"/>
                </a:solidFill>
                <a:latin typeface="Arial" charset="0"/>
                <a:cs typeface="Arial" charset="0"/>
              </a:rPr>
              <a:t>Do not assume that they understand the dangers:</a:t>
            </a:r>
          </a:p>
          <a:p>
            <a:pPr lvl="1">
              <a:buFont typeface="Wingdings" pitchFamily="2" charset="2"/>
              <a:buChar char="§"/>
            </a:pPr>
            <a:r>
              <a:rPr lang="en-GB" altLang="en-US" dirty="0">
                <a:solidFill>
                  <a:srgbClr val="00529B"/>
                </a:solidFill>
                <a:latin typeface="Arial" charset="0"/>
                <a:cs typeface="Arial" charset="0"/>
              </a:rPr>
              <a:t>Areas of deep </a:t>
            </a:r>
            <a:r>
              <a:rPr lang="en-GB" altLang="en-US" dirty="0" smtClean="0">
                <a:solidFill>
                  <a:srgbClr val="00529B"/>
                </a:solidFill>
                <a:latin typeface="Arial" charset="0"/>
                <a:cs typeface="Arial" charset="0"/>
              </a:rPr>
              <a:t>water.</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Running on </a:t>
            </a:r>
            <a:r>
              <a:rPr lang="en-GB" altLang="en-US" dirty="0" smtClean="0">
                <a:solidFill>
                  <a:srgbClr val="00529B"/>
                </a:solidFill>
                <a:latin typeface="Arial" charset="0"/>
                <a:cs typeface="Arial" charset="0"/>
              </a:rPr>
              <a:t>poolside.</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Unsafe </a:t>
            </a:r>
            <a:r>
              <a:rPr lang="en-GB" altLang="en-US" dirty="0" smtClean="0">
                <a:solidFill>
                  <a:srgbClr val="00529B"/>
                </a:solidFill>
                <a:latin typeface="Arial" charset="0"/>
                <a:cs typeface="Arial" charset="0"/>
              </a:rPr>
              <a:t>entry.</a:t>
            </a:r>
            <a:endParaRPr lang="en-GB" altLang="en-US" dirty="0">
              <a:solidFill>
                <a:srgbClr val="00529B"/>
              </a:solidFill>
              <a:latin typeface="Arial" charset="0"/>
              <a:cs typeface="Arial" charset="0"/>
            </a:endParaRPr>
          </a:p>
          <a:p>
            <a:pPr lvl="1">
              <a:buFont typeface="Wingdings" pitchFamily="2" charset="2"/>
              <a:buChar char="§"/>
            </a:pPr>
            <a:r>
              <a:rPr lang="en-GB" altLang="en-US" dirty="0" smtClean="0">
                <a:solidFill>
                  <a:srgbClr val="00529B"/>
                </a:solidFill>
                <a:latin typeface="Arial" charset="0"/>
                <a:cs typeface="Arial" charset="0"/>
              </a:rPr>
              <a:t>Collisions.</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Underwater </a:t>
            </a:r>
            <a:r>
              <a:rPr lang="en-GB" altLang="en-US" dirty="0" smtClean="0">
                <a:solidFill>
                  <a:srgbClr val="00529B"/>
                </a:solidFill>
                <a:latin typeface="Arial" charset="0"/>
                <a:cs typeface="Arial" charset="0"/>
              </a:rPr>
              <a:t>swimming.</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617345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linds(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linds(horizont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Acts of Commission</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sz="2800" dirty="0">
                <a:solidFill>
                  <a:srgbClr val="00529B"/>
                </a:solidFill>
                <a:latin typeface="Arial" charset="0"/>
                <a:cs typeface="Arial" charset="0"/>
              </a:rPr>
              <a:t>An instruction or act that may cause an                           </a:t>
            </a:r>
            <a:r>
              <a:rPr lang="en-GB" altLang="en-US" sz="2800" dirty="0" smtClean="0">
                <a:solidFill>
                  <a:srgbClr val="00529B"/>
                </a:solidFill>
                <a:latin typeface="Arial" charset="0"/>
                <a:cs typeface="Arial" charset="0"/>
              </a:rPr>
              <a:t>accident:</a:t>
            </a:r>
            <a:endParaRPr lang="en-GB" altLang="en-US" sz="2800" dirty="0">
              <a:solidFill>
                <a:srgbClr val="00529B"/>
              </a:solidFill>
              <a:latin typeface="Arial" charset="0"/>
              <a:cs typeface="Arial" charset="0"/>
            </a:endParaRPr>
          </a:p>
          <a:p>
            <a:pPr>
              <a:buFont typeface="Arial" charset="0"/>
              <a:buNone/>
            </a:pPr>
            <a:endParaRPr lang="en-GB" altLang="en-US" sz="2800" dirty="0">
              <a:solidFill>
                <a:srgbClr val="00529B"/>
              </a:solidFill>
              <a:latin typeface="Arial" charset="0"/>
              <a:cs typeface="Arial" charset="0"/>
            </a:endParaRPr>
          </a:p>
          <a:p>
            <a:pPr>
              <a:buFont typeface="Arial" charset="0"/>
              <a:buNone/>
            </a:pPr>
            <a:r>
              <a:rPr lang="en-GB" altLang="en-US" sz="2800" i="1" dirty="0">
                <a:solidFill>
                  <a:srgbClr val="00529B"/>
                </a:solidFill>
                <a:latin typeface="Arial" charset="0"/>
                <a:cs typeface="Arial" charset="0"/>
              </a:rPr>
              <a:t>For example:</a:t>
            </a:r>
          </a:p>
          <a:p>
            <a:pPr>
              <a:buFont typeface="Wingdings" pitchFamily="2" charset="2"/>
              <a:buChar char="§"/>
            </a:pPr>
            <a:r>
              <a:rPr lang="en-GB" altLang="en-US" sz="2800" dirty="0">
                <a:solidFill>
                  <a:srgbClr val="00529B"/>
                </a:solidFill>
                <a:latin typeface="Arial" charset="0"/>
                <a:cs typeface="Arial" charset="0"/>
              </a:rPr>
              <a:t>Jumping, make sure that:</a:t>
            </a:r>
          </a:p>
          <a:p>
            <a:pPr lvl="1">
              <a:buFont typeface="Wingdings" pitchFamily="2" charset="2"/>
              <a:buChar char="§"/>
            </a:pPr>
            <a:r>
              <a:rPr lang="en-GB" altLang="en-US" dirty="0">
                <a:solidFill>
                  <a:srgbClr val="00529B"/>
                </a:solidFill>
                <a:latin typeface="Arial" charset="0"/>
                <a:cs typeface="Arial" charset="0"/>
              </a:rPr>
              <a:t>Learners are </a:t>
            </a:r>
            <a:r>
              <a:rPr lang="en-GB" altLang="en-US" dirty="0" smtClean="0">
                <a:solidFill>
                  <a:srgbClr val="00529B"/>
                </a:solidFill>
                <a:latin typeface="Arial" charset="0"/>
                <a:cs typeface="Arial" charset="0"/>
              </a:rPr>
              <a:t>competent.</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Water is deep </a:t>
            </a:r>
            <a:r>
              <a:rPr lang="en-GB" altLang="en-US" dirty="0" smtClean="0">
                <a:solidFill>
                  <a:srgbClr val="00529B"/>
                </a:solidFill>
                <a:latin typeface="Arial" charset="0"/>
                <a:cs typeface="Arial" charset="0"/>
              </a:rPr>
              <a:t>enough.</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Area is </a:t>
            </a:r>
            <a:r>
              <a:rPr lang="en-GB" altLang="en-US" dirty="0" smtClean="0">
                <a:solidFill>
                  <a:srgbClr val="00529B"/>
                </a:solidFill>
                <a:latin typeface="Arial" charset="0"/>
                <a:cs typeface="Arial" charset="0"/>
              </a:rPr>
              <a:t>clear.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350493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linds(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linds(horizontal)">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600" b="1" u="sng" dirty="0">
                <a:solidFill>
                  <a:srgbClr val="00529B"/>
                </a:solidFill>
                <a:latin typeface="Arial" charset="0"/>
                <a:cs typeface="Arial" charset="0"/>
              </a:rPr>
              <a:t>Swimming Teachers’ Responsibility</a:t>
            </a:r>
            <a:r>
              <a:rPr lang="en-GB" sz="3600" b="1" u="sng" dirty="0" smtClean="0"/>
              <a:t> </a:t>
            </a:r>
            <a:endParaRPr lang="en-US" sz="3600"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Actions of the </a:t>
            </a:r>
            <a:r>
              <a:rPr lang="en-GB" altLang="en-US" dirty="0" smtClean="0">
                <a:solidFill>
                  <a:srgbClr val="00529B"/>
                </a:solidFill>
                <a:latin typeface="Arial" charset="0"/>
                <a:cs typeface="Arial" charset="0"/>
              </a:rPr>
              <a:t>learners.</a:t>
            </a:r>
          </a:p>
          <a:p>
            <a:pPr marL="0" indent="0">
              <a:buNone/>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Action of </a:t>
            </a:r>
            <a:r>
              <a:rPr lang="en-GB" altLang="en-US" dirty="0" smtClean="0">
                <a:solidFill>
                  <a:srgbClr val="00529B"/>
                </a:solidFill>
                <a:latin typeface="Arial" charset="0"/>
                <a:cs typeface="Arial" charset="0"/>
              </a:rPr>
              <a:t>assistants</a:t>
            </a:r>
          </a:p>
          <a:p>
            <a:pPr>
              <a:buFont typeface="Wingdings" pitchFamily="2" charset="2"/>
              <a:buChar char="§"/>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Poolside </a:t>
            </a:r>
            <a:r>
              <a:rPr lang="en-GB" altLang="en-US" dirty="0" smtClean="0">
                <a:solidFill>
                  <a:srgbClr val="00529B"/>
                </a:solidFill>
                <a:latin typeface="Arial" charset="0"/>
                <a:cs typeface="Arial" charset="0"/>
              </a:rPr>
              <a:t>accidents.</a:t>
            </a:r>
          </a:p>
          <a:p>
            <a:pPr marL="0" indent="0">
              <a:buNone/>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Teaching in the </a:t>
            </a:r>
            <a:r>
              <a:rPr lang="en-GB" altLang="en-US" dirty="0" smtClean="0">
                <a:solidFill>
                  <a:srgbClr val="00529B"/>
                </a:solidFill>
                <a:latin typeface="Arial" charset="0"/>
                <a:cs typeface="Arial" charset="0"/>
              </a:rPr>
              <a:t>water.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035310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People with Disabilities</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The Children Act 1989 promotes </a:t>
            </a:r>
            <a:r>
              <a:rPr lang="en-GB" altLang="en-US" dirty="0" smtClean="0">
                <a:solidFill>
                  <a:srgbClr val="00529B"/>
                </a:solidFill>
                <a:latin typeface="Arial" charset="0"/>
                <a:cs typeface="Arial" charset="0"/>
              </a:rPr>
              <a:t>integration of </a:t>
            </a:r>
            <a:r>
              <a:rPr lang="en-GB" altLang="en-US" dirty="0">
                <a:solidFill>
                  <a:srgbClr val="00529B"/>
                </a:solidFill>
                <a:latin typeface="Arial" charset="0"/>
                <a:cs typeface="Arial" charset="0"/>
              </a:rPr>
              <a:t>disabled children in mainstream </a:t>
            </a:r>
            <a:r>
              <a:rPr lang="en-GB" altLang="en-US" dirty="0" smtClean="0">
                <a:solidFill>
                  <a:srgbClr val="00529B"/>
                </a:solidFill>
                <a:latin typeface="Arial" charset="0"/>
                <a:cs typeface="Arial" charset="0"/>
              </a:rPr>
              <a:t>settings.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This approach is called </a:t>
            </a:r>
            <a:r>
              <a:rPr lang="en-GB" altLang="en-US" b="1" dirty="0">
                <a:solidFill>
                  <a:srgbClr val="00529B"/>
                </a:solidFill>
                <a:latin typeface="Arial" charset="0"/>
                <a:cs typeface="Arial" charset="0"/>
              </a:rPr>
              <a:t>Inclusive Care &amp; </a:t>
            </a:r>
            <a:r>
              <a:rPr lang="en-GB" altLang="en-US" b="1" dirty="0" smtClean="0">
                <a:solidFill>
                  <a:srgbClr val="00529B"/>
                </a:solidFill>
                <a:latin typeface="Arial" charset="0"/>
                <a:cs typeface="Arial" charset="0"/>
              </a:rPr>
              <a:t>Education.</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What defines </a:t>
            </a:r>
            <a:r>
              <a:rPr lang="en-GB" altLang="en-US" b="1" dirty="0">
                <a:solidFill>
                  <a:srgbClr val="00529B"/>
                </a:solidFill>
                <a:latin typeface="Arial" charset="0"/>
                <a:cs typeface="Arial" charset="0"/>
              </a:rPr>
              <a:t>People with Disabilities</a:t>
            </a:r>
            <a:r>
              <a:rPr lang="en-GB" altLang="en-US" dirty="0">
                <a:solidFill>
                  <a:srgbClr val="00529B"/>
                </a:solidFill>
                <a:latin typeface="Arial" charset="0"/>
                <a:cs typeface="Arial" charset="0"/>
              </a:rPr>
              <a:t>? They need additional </a:t>
            </a:r>
            <a:r>
              <a:rPr lang="en-GB" altLang="en-US" dirty="0" smtClean="0">
                <a:solidFill>
                  <a:srgbClr val="00529B"/>
                </a:solidFill>
                <a:latin typeface="Arial" charset="0"/>
                <a:cs typeface="Arial" charset="0"/>
              </a:rPr>
              <a:t>help.</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Disability and Equality Act </a:t>
            </a:r>
            <a:r>
              <a:rPr lang="en-GB" altLang="en-US" dirty="0" smtClean="0">
                <a:solidFill>
                  <a:srgbClr val="00529B"/>
                </a:solidFill>
                <a:latin typeface="Arial" charset="0"/>
                <a:cs typeface="Arial" charset="0"/>
              </a:rPr>
              <a:t>2010.</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49694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chemeClr val="accent1">
                    <a:lumMod val="75000"/>
                  </a:schemeClr>
                </a:solidFill>
                <a:latin typeface="Arial" charset="0"/>
                <a:cs typeface="Arial" charset="0"/>
              </a:rPr>
              <a:t>People with Disabilities</a:t>
            </a:r>
            <a:endParaRPr lang="en-US" b="1" u="sng" dirty="0">
              <a:solidFill>
                <a:schemeClr val="accent1">
                  <a:lumMod val="75000"/>
                </a:schemeClr>
              </a:solidFill>
            </a:endParaRPr>
          </a:p>
        </p:txBody>
      </p:sp>
      <p:sp>
        <p:nvSpPr>
          <p:cNvPr id="3" name="Content Placeholder 2"/>
          <p:cNvSpPr>
            <a:spLocks noGrp="1"/>
          </p:cNvSpPr>
          <p:nvPr>
            <p:ph idx="1"/>
          </p:nvPr>
        </p:nvSpPr>
        <p:spPr/>
        <p:txBody>
          <a:bodyPr>
            <a:normAutofit fontScale="92500" lnSpcReduction="20000"/>
          </a:bodyPr>
          <a:lstStyle/>
          <a:p>
            <a:pPr marL="0" indent="0">
              <a:buNone/>
              <a:defRPr/>
            </a:pPr>
            <a:r>
              <a:rPr lang="en-GB" dirty="0">
                <a:solidFill>
                  <a:srgbClr val="00529B"/>
                </a:solidFill>
                <a:latin typeface="Arial" charset="0"/>
                <a:cs typeface="Arial" charset="0"/>
              </a:rPr>
              <a:t>Learners with disabilities in mainstream sessions may require:</a:t>
            </a:r>
          </a:p>
          <a:p>
            <a:pPr marL="355600" indent="-355600">
              <a:buFont typeface="Wingdings" pitchFamily="2" charset="2"/>
              <a:buChar char="§"/>
              <a:defRPr/>
            </a:pPr>
            <a:r>
              <a:rPr lang="en-GB" dirty="0">
                <a:solidFill>
                  <a:srgbClr val="00529B"/>
                </a:solidFill>
                <a:latin typeface="Arial" charset="0"/>
                <a:cs typeface="Arial" charset="0"/>
              </a:rPr>
              <a:t>Smaller groups that work intensively on a skill for a few minutes, then consolidate with a skill or </a:t>
            </a:r>
            <a:r>
              <a:rPr lang="en-GB" dirty="0" smtClean="0">
                <a:solidFill>
                  <a:srgbClr val="00529B"/>
                </a:solidFill>
                <a:latin typeface="Arial" charset="0"/>
                <a:cs typeface="Arial" charset="0"/>
              </a:rPr>
              <a:t>activity.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The use of more visual </a:t>
            </a:r>
            <a:r>
              <a:rPr lang="en-GB" dirty="0" smtClean="0">
                <a:solidFill>
                  <a:srgbClr val="00529B"/>
                </a:solidFill>
                <a:latin typeface="Arial" charset="0"/>
                <a:cs typeface="Arial" charset="0"/>
              </a:rPr>
              <a:t>demonstrations.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Shorter verbal </a:t>
            </a:r>
            <a:r>
              <a:rPr lang="en-GB" dirty="0" smtClean="0">
                <a:solidFill>
                  <a:srgbClr val="00529B"/>
                </a:solidFill>
                <a:latin typeface="Arial" charset="0"/>
                <a:cs typeface="Arial" charset="0"/>
              </a:rPr>
              <a:t>instructions.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Skills broken down into smaller </a:t>
            </a:r>
            <a:r>
              <a:rPr lang="en-GB" dirty="0" smtClean="0">
                <a:solidFill>
                  <a:srgbClr val="00529B"/>
                </a:solidFill>
                <a:latin typeface="Arial" charset="0"/>
                <a:cs typeface="Arial" charset="0"/>
              </a:rPr>
              <a:t>stages.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An assistant in the </a:t>
            </a:r>
            <a:r>
              <a:rPr lang="en-GB" dirty="0" smtClean="0">
                <a:solidFill>
                  <a:srgbClr val="00529B"/>
                </a:solidFill>
                <a:latin typeface="Arial" charset="0"/>
                <a:cs typeface="Arial" charset="0"/>
              </a:rPr>
              <a:t>water.</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An assistant on a </a:t>
            </a:r>
            <a:r>
              <a:rPr lang="en-GB" dirty="0" smtClean="0">
                <a:solidFill>
                  <a:srgbClr val="00529B"/>
                </a:solidFill>
                <a:latin typeface="Arial" charset="0"/>
                <a:cs typeface="Arial" charset="0"/>
              </a:rPr>
              <a:t>one-to-one.</a:t>
            </a: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333245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linds(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linds(horizont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The Inclusion Spectrum</a:t>
            </a:r>
            <a:endParaRPr lang="en-US" b="1" u="sng" dirty="0"/>
          </a:p>
        </p:txBody>
      </p:sp>
      <p:sp>
        <p:nvSpPr>
          <p:cNvPr id="3" name="Content Placeholder 2"/>
          <p:cNvSpPr>
            <a:spLocks noGrp="1"/>
          </p:cNvSpPr>
          <p:nvPr>
            <p:ph idx="1"/>
          </p:nvPr>
        </p:nvSpPr>
        <p:spPr/>
        <p:txBody>
          <a:bodyPr>
            <a:normAutofit fontScale="85000" lnSpcReduction="20000"/>
          </a:bodyPr>
          <a:lstStyle/>
          <a:p>
            <a:pPr>
              <a:spcBef>
                <a:spcPct val="50000"/>
              </a:spcBef>
              <a:buClr>
                <a:schemeClr val="accent2"/>
              </a:buClr>
              <a:buSzPct val="80000"/>
              <a:buFont typeface="Arial" charset="0"/>
              <a:buNone/>
            </a:pPr>
            <a:r>
              <a:rPr lang="en-GB" altLang="en-US" b="1" dirty="0">
                <a:solidFill>
                  <a:srgbClr val="00529B"/>
                </a:solidFill>
                <a:latin typeface="Arial" charset="0"/>
                <a:cs typeface="Arial" charset="0"/>
              </a:rPr>
              <a:t>Adapt and modify activities</a:t>
            </a:r>
          </a:p>
          <a:p>
            <a:pPr>
              <a:spcBef>
                <a:spcPct val="50000"/>
              </a:spcBef>
              <a:buClr>
                <a:schemeClr val="accent2"/>
              </a:buClr>
              <a:buSzPct val="80000"/>
              <a:buFont typeface="Arial" charset="0"/>
              <a:buNone/>
            </a:pPr>
            <a:r>
              <a:rPr lang="en-GB" altLang="en-US" b="1" dirty="0">
                <a:solidFill>
                  <a:srgbClr val="00529B"/>
                </a:solidFill>
                <a:latin typeface="Arial" charset="0"/>
                <a:cs typeface="Arial" charset="0"/>
              </a:rPr>
              <a:t>STEP</a:t>
            </a: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Space – change the space; make it </a:t>
            </a:r>
            <a:r>
              <a:rPr lang="en-GB" altLang="en-US" dirty="0" smtClean="0">
                <a:solidFill>
                  <a:srgbClr val="00529B"/>
                </a:solidFill>
                <a:latin typeface="Arial" charset="0"/>
                <a:cs typeface="Arial" charset="0"/>
              </a:rPr>
              <a:t>bigger/smaller/lower/higher.</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Task – change the task; faster/slower, walk, </a:t>
            </a:r>
            <a:r>
              <a:rPr lang="en-GB" altLang="en-US" dirty="0" smtClean="0">
                <a:solidFill>
                  <a:srgbClr val="00529B"/>
                </a:solidFill>
                <a:latin typeface="Arial" charset="0"/>
                <a:cs typeface="Arial" charset="0"/>
              </a:rPr>
              <a:t>run.</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Equipment – change the equipment; size, weight, shape, colour,  texture, dry, </a:t>
            </a:r>
            <a:r>
              <a:rPr lang="en-GB" altLang="en-US" dirty="0" smtClean="0">
                <a:solidFill>
                  <a:srgbClr val="00529B"/>
                </a:solidFill>
                <a:latin typeface="Arial" charset="0"/>
                <a:cs typeface="Arial" charset="0"/>
              </a:rPr>
              <a:t>wet.</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People – change the people; buddy, teaching assistant, mixed gender, mixed ability, mixed </a:t>
            </a:r>
            <a:r>
              <a:rPr lang="en-GB" altLang="en-US" dirty="0" smtClean="0">
                <a:solidFill>
                  <a:srgbClr val="00529B"/>
                </a:solidFill>
                <a:latin typeface="Arial" charset="0"/>
                <a:cs typeface="Arial" charset="0"/>
              </a:rPr>
              <a:t>mobility.</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89055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linds(horizontal)">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blinds(horizontal)">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blinds(horizontal)">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Hygiene</a:t>
            </a:r>
            <a:endParaRPr lang="en-US" b="1" u="sng" dirty="0"/>
          </a:p>
        </p:txBody>
      </p:sp>
      <p:sp>
        <p:nvSpPr>
          <p:cNvPr id="3" name="Content Placeholder 2"/>
          <p:cNvSpPr>
            <a:spLocks noGrp="1"/>
          </p:cNvSpPr>
          <p:nvPr>
            <p:ph idx="1"/>
          </p:nvPr>
        </p:nvSpPr>
        <p:spPr>
          <a:xfrm>
            <a:off x="457200" y="1219200"/>
            <a:ext cx="8229600" cy="4906963"/>
          </a:xfrm>
        </p:spPr>
        <p:txBody>
          <a:bodyPr>
            <a:noAutofit/>
          </a:bodyPr>
          <a:lstStyle/>
          <a:p>
            <a:pPr>
              <a:buFontTx/>
              <a:buChar char="-"/>
            </a:pPr>
            <a:r>
              <a:rPr lang="en-GB" altLang="en-US" sz="1700" dirty="0" smtClean="0">
                <a:solidFill>
                  <a:srgbClr val="00529B"/>
                </a:solidFill>
                <a:latin typeface="Arial" panose="020B0604020202020204" pitchFamily="34" charset="0"/>
                <a:cs typeface="Arial" panose="020B0604020202020204" pitchFamily="34" charset="0"/>
              </a:rPr>
              <a:t>Toilet</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Blow nose</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Do </a:t>
            </a:r>
            <a:r>
              <a:rPr lang="en-GB" altLang="en-US" sz="1700" dirty="0">
                <a:solidFill>
                  <a:srgbClr val="00529B"/>
                </a:solidFill>
                <a:latin typeface="Arial" panose="020B0604020202020204" pitchFamily="34" charset="0"/>
                <a:cs typeface="Arial" panose="020B0604020202020204" pitchFamily="34" charset="0"/>
              </a:rPr>
              <a:t>not swim directly after eating a big </a:t>
            </a:r>
            <a:r>
              <a:rPr lang="en-GB" altLang="en-US" sz="1700" dirty="0" smtClean="0">
                <a:solidFill>
                  <a:srgbClr val="00529B"/>
                </a:solidFill>
                <a:latin typeface="Arial" panose="020B0604020202020204" pitchFamily="34" charset="0"/>
                <a:cs typeface="Arial" panose="020B0604020202020204" pitchFamily="34" charset="0"/>
              </a:rPr>
              <a:t>meal</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Shower</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Infections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Jewellery</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Verruca sock</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Clean swimwear</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Colds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Watches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Suitable footwear</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Clean towel</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Long </a:t>
            </a:r>
            <a:r>
              <a:rPr lang="en-GB" altLang="en-US" sz="1700" dirty="0">
                <a:solidFill>
                  <a:srgbClr val="00529B"/>
                </a:solidFill>
                <a:latin typeface="Arial" panose="020B0604020202020204" pitchFamily="34" charset="0"/>
                <a:cs typeface="Arial" panose="020B0604020202020204" pitchFamily="34" charset="0"/>
              </a:rPr>
              <a:t>hair tied </a:t>
            </a:r>
            <a:r>
              <a:rPr lang="en-GB" altLang="en-US" sz="1700" dirty="0" smtClean="0">
                <a:solidFill>
                  <a:srgbClr val="00529B"/>
                </a:solidFill>
                <a:latin typeface="Arial" panose="020B0604020202020204" pitchFamily="34" charset="0"/>
                <a:cs typeface="Arial" panose="020B0604020202020204" pitchFamily="34" charset="0"/>
              </a:rPr>
              <a:t>back</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Wear </a:t>
            </a:r>
            <a:r>
              <a:rPr lang="en-GB" altLang="en-US" sz="1700" dirty="0">
                <a:solidFill>
                  <a:srgbClr val="00529B"/>
                </a:solidFill>
                <a:latin typeface="Arial" panose="020B0604020202020204" pitchFamily="34" charset="0"/>
                <a:cs typeface="Arial" panose="020B0604020202020204" pitchFamily="34" charset="0"/>
              </a:rPr>
              <a:t>a swimming </a:t>
            </a:r>
            <a:r>
              <a:rPr lang="en-GB" altLang="en-US" sz="1700" dirty="0" smtClean="0">
                <a:solidFill>
                  <a:srgbClr val="00529B"/>
                </a:solidFill>
                <a:latin typeface="Arial" panose="020B0604020202020204" pitchFamily="34" charset="0"/>
                <a:cs typeface="Arial" panose="020B0604020202020204" pitchFamily="34" charset="0"/>
              </a:rPr>
              <a:t>cap</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Clothes </a:t>
            </a:r>
            <a:r>
              <a:rPr lang="en-GB" altLang="en-US" sz="1700" dirty="0">
                <a:solidFill>
                  <a:srgbClr val="00529B"/>
                </a:solidFill>
                <a:latin typeface="Arial" panose="020B0604020202020204" pitchFamily="34" charset="0"/>
                <a:cs typeface="Arial" panose="020B0604020202020204" pitchFamily="34" charset="0"/>
              </a:rPr>
              <a:t>put away in the correct place</a:t>
            </a:r>
          </a:p>
          <a:p>
            <a:pPr>
              <a:buFont typeface="Wingdings" pitchFamily="2" charset="2"/>
              <a:buChar char="§"/>
            </a:pPr>
            <a:endParaRPr lang="en-GB" altLang="en-US" sz="1700" dirty="0">
              <a:solidFill>
                <a:srgbClr val="00529B"/>
              </a:solidFill>
              <a:latin typeface="Arial" charset="0"/>
              <a:cs typeface="Arial" charset="0"/>
            </a:endParaRPr>
          </a:p>
          <a:p>
            <a:endParaRPr lang="en-US" sz="1700" dirty="0"/>
          </a:p>
        </p:txBody>
      </p:sp>
    </p:spTree>
    <p:extLst>
      <p:ext uri="{BB962C8B-B14F-4D97-AF65-F5344CB8AC3E}">
        <p14:creationId xmlns:p14="http://schemas.microsoft.com/office/powerpoint/2010/main" val="89762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blinds(horizontal)">
                                      <p:cBhvr>
                                        <p:cTn id="33" dur="500"/>
                                        <p:tgtEl>
                                          <p:spTgt spid="3">
                                            <p:txEl>
                                              <p:pRg st="7" end="7"/>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blinds(horizontal)">
                                      <p:cBhvr>
                                        <p:cTn id="36" dur="500"/>
                                        <p:tgtEl>
                                          <p:spTgt spid="3">
                                            <p:txEl>
                                              <p:pRg st="8" end="8"/>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blinds(horizontal)">
                                      <p:cBhvr>
                                        <p:cTn id="39" dur="500"/>
                                        <p:tgtEl>
                                          <p:spTgt spid="3">
                                            <p:txEl>
                                              <p:pRg st="9" end="9"/>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linds(horizontal)">
                                      <p:cBhvr>
                                        <p:cTn id="42" dur="500"/>
                                        <p:tgtEl>
                                          <p:spTgt spid="3">
                                            <p:txEl>
                                              <p:pRg st="10" end="10"/>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Effect transition="in" filter="blinds(horizontal)">
                                      <p:cBhvr>
                                        <p:cTn id="45" dur="500"/>
                                        <p:tgtEl>
                                          <p:spTgt spid="3">
                                            <p:txEl>
                                              <p:pRg st="11" end="11"/>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12" end="12"/>
                                            </p:txEl>
                                          </p:spTgt>
                                        </p:tgtEl>
                                        <p:attrNameLst>
                                          <p:attrName>style.visibility</p:attrName>
                                        </p:attrNameLst>
                                      </p:cBhvr>
                                      <p:to>
                                        <p:strVal val="visible"/>
                                      </p:to>
                                    </p:set>
                                    <p:animEffect transition="in" filter="blinds(horizontal)">
                                      <p:cBhvr>
                                        <p:cTn id="48" dur="500"/>
                                        <p:tgtEl>
                                          <p:spTgt spid="3">
                                            <p:txEl>
                                              <p:pRg st="12" end="12"/>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Effect transition="in" filter="blinds(horizontal)">
                                      <p:cBhvr>
                                        <p:cTn id="51" dur="500"/>
                                        <p:tgtEl>
                                          <p:spTgt spid="3">
                                            <p:txEl>
                                              <p:pRg st="13" end="13"/>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14" end="14"/>
                                            </p:txEl>
                                          </p:spTgt>
                                        </p:tgtEl>
                                        <p:attrNameLst>
                                          <p:attrName>style.visibility</p:attrName>
                                        </p:attrNameLst>
                                      </p:cBhvr>
                                      <p:to>
                                        <p:strVal val="visible"/>
                                      </p:to>
                                    </p:set>
                                    <p:animEffect transition="in" filter="blinds(horizontal)">
                                      <p:cBhvr>
                                        <p:cTn id="54"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Never leave a class </a:t>
            </a:r>
            <a:r>
              <a:rPr lang="en-GB" altLang="en-US" dirty="0" smtClean="0">
                <a:solidFill>
                  <a:srgbClr val="00529B"/>
                </a:solidFill>
                <a:latin typeface="Arial" charset="0"/>
                <a:cs typeface="Arial" charset="0"/>
              </a:rPr>
              <a:t>unattended.</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Never turn your back on the </a:t>
            </a:r>
            <a:r>
              <a:rPr lang="en-GB" altLang="en-US" dirty="0" smtClean="0">
                <a:solidFill>
                  <a:srgbClr val="00529B"/>
                </a:solidFill>
                <a:latin typeface="Arial" charset="0"/>
                <a:cs typeface="Arial" charset="0"/>
              </a:rPr>
              <a:t>class.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Know NOP &amp; EAP of the </a:t>
            </a:r>
            <a:r>
              <a:rPr lang="en-GB" altLang="en-US" dirty="0" smtClean="0">
                <a:solidFill>
                  <a:srgbClr val="00529B"/>
                </a:solidFill>
                <a:latin typeface="Arial" charset="0"/>
                <a:cs typeface="Arial" charset="0"/>
              </a:rPr>
              <a:t>pool.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Be in view at all </a:t>
            </a:r>
            <a:r>
              <a:rPr lang="en-GB" altLang="en-US" dirty="0" smtClean="0">
                <a:solidFill>
                  <a:srgbClr val="00529B"/>
                </a:solidFill>
                <a:latin typeface="Arial" charset="0"/>
                <a:cs typeface="Arial" charset="0"/>
              </a:rPr>
              <a:t>times.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Wear identifiable </a:t>
            </a:r>
            <a:r>
              <a:rPr lang="en-GB" altLang="en-US" dirty="0" smtClean="0">
                <a:solidFill>
                  <a:srgbClr val="00529B"/>
                </a:solidFill>
                <a:latin typeface="Arial" charset="0"/>
                <a:cs typeface="Arial" charset="0"/>
              </a:rPr>
              <a:t>clothing.</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Know the capabilities of the </a:t>
            </a:r>
            <a:r>
              <a:rPr lang="en-GB" altLang="en-US" dirty="0" smtClean="0">
                <a:solidFill>
                  <a:srgbClr val="00529B"/>
                </a:solidFill>
                <a:latin typeface="Arial" charset="0"/>
                <a:cs typeface="Arial" charset="0"/>
              </a:rPr>
              <a:t>class.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Check class on entry and </a:t>
            </a:r>
            <a:r>
              <a:rPr lang="en-GB" altLang="en-US" dirty="0" smtClean="0">
                <a:solidFill>
                  <a:srgbClr val="00529B"/>
                </a:solidFill>
                <a:latin typeface="Arial" charset="0"/>
                <a:cs typeface="Arial" charset="0"/>
              </a:rPr>
              <a:t>exit.</a:t>
            </a:r>
            <a:endParaRPr lang="en-GB" altLang="en-US" dirty="0">
              <a:solidFill>
                <a:srgbClr val="00529B"/>
              </a:solidFill>
              <a:latin typeface="Arial" charset="0"/>
              <a:cs typeface="Arial" charset="0"/>
            </a:endParaRPr>
          </a:p>
          <a:p>
            <a:pPr>
              <a:buFont typeface="Wingdings" pitchFamily="2" charset="2"/>
              <a:buChar char="§"/>
            </a:pP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72992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normAutofit lnSpcReduction="10000"/>
          </a:bodyPr>
          <a:lstStyle/>
          <a:p>
            <a:pPr>
              <a:buFont typeface="Wingdings" pitchFamily="2" charset="2"/>
              <a:buChar char="§"/>
            </a:pPr>
            <a:r>
              <a:rPr lang="en-GB" altLang="en-US" dirty="0">
                <a:solidFill>
                  <a:srgbClr val="00529B"/>
                </a:solidFill>
                <a:latin typeface="Arial" charset="0"/>
                <a:cs typeface="Arial" charset="0"/>
              </a:rPr>
              <a:t>Learners enter water with </a:t>
            </a:r>
            <a:r>
              <a:rPr lang="en-GB" altLang="en-US" dirty="0" smtClean="0">
                <a:solidFill>
                  <a:srgbClr val="00529B"/>
                </a:solidFill>
                <a:latin typeface="Arial" charset="0"/>
                <a:cs typeface="Arial" charset="0"/>
              </a:rPr>
              <a:t>permission.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Learners exit water with </a:t>
            </a:r>
            <a:r>
              <a:rPr lang="en-GB" altLang="en-US" dirty="0" smtClean="0">
                <a:solidFill>
                  <a:srgbClr val="00529B"/>
                </a:solidFill>
                <a:latin typeface="Arial" charset="0"/>
                <a:cs typeface="Arial" charset="0"/>
              </a:rPr>
              <a:t>permission.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Carry a </a:t>
            </a:r>
            <a:r>
              <a:rPr lang="en-GB" altLang="en-US" dirty="0" smtClean="0">
                <a:solidFill>
                  <a:srgbClr val="00529B"/>
                </a:solidFill>
                <a:latin typeface="Arial" charset="0"/>
                <a:cs typeface="Arial" charset="0"/>
              </a:rPr>
              <a:t>whistle.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Teach children whistle </a:t>
            </a:r>
            <a:r>
              <a:rPr lang="en-GB" altLang="en-US" dirty="0" smtClean="0">
                <a:solidFill>
                  <a:srgbClr val="00529B"/>
                </a:solidFill>
                <a:latin typeface="Arial" charset="0"/>
                <a:cs typeface="Arial" charset="0"/>
              </a:rPr>
              <a:t>signal.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Separate non-swimmers with a roped off </a:t>
            </a:r>
            <a:r>
              <a:rPr lang="en-GB" altLang="en-US" dirty="0" smtClean="0">
                <a:solidFill>
                  <a:srgbClr val="00529B"/>
                </a:solidFill>
                <a:latin typeface="Arial" charset="0"/>
                <a:cs typeface="Arial" charset="0"/>
              </a:rPr>
              <a:t>area.</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Stand upright to </a:t>
            </a:r>
            <a:r>
              <a:rPr lang="en-GB" altLang="en-US" dirty="0" smtClean="0">
                <a:solidFill>
                  <a:srgbClr val="00529B"/>
                </a:solidFill>
                <a:latin typeface="Arial" charset="0"/>
                <a:cs typeface="Arial" charset="0"/>
              </a:rPr>
              <a:t>teach.</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sweets or </a:t>
            </a:r>
            <a:r>
              <a:rPr lang="en-GB" altLang="en-US" dirty="0" smtClean="0">
                <a:solidFill>
                  <a:srgbClr val="00529B"/>
                </a:solidFill>
                <a:latin typeface="Arial" charset="0"/>
                <a:cs typeface="Arial" charset="0"/>
              </a:rPr>
              <a:t>gum.</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18377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Head count throughout </a:t>
            </a:r>
            <a:r>
              <a:rPr lang="en-GB" altLang="en-US" dirty="0" smtClean="0">
                <a:solidFill>
                  <a:srgbClr val="00529B"/>
                </a:solidFill>
                <a:latin typeface="Arial" charset="0"/>
                <a:cs typeface="Arial" charset="0"/>
              </a:rPr>
              <a:t>lesson.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jewellery, watches or long </a:t>
            </a:r>
            <a:r>
              <a:rPr lang="en-GB" altLang="en-US" dirty="0" smtClean="0">
                <a:solidFill>
                  <a:srgbClr val="00529B"/>
                </a:solidFill>
                <a:latin typeface="Arial" charset="0"/>
                <a:cs typeface="Arial" charset="0"/>
              </a:rPr>
              <a:t>nails.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a:t>
            </a:r>
            <a:r>
              <a:rPr lang="en-GB" altLang="en-US" dirty="0" smtClean="0">
                <a:solidFill>
                  <a:srgbClr val="00529B"/>
                </a:solidFill>
                <a:latin typeface="Arial" charset="0"/>
                <a:cs typeface="Arial" charset="0"/>
              </a:rPr>
              <a:t>running.</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Obey pool </a:t>
            </a:r>
            <a:r>
              <a:rPr lang="en-GB" altLang="en-US" dirty="0" smtClean="0">
                <a:solidFill>
                  <a:srgbClr val="00529B"/>
                </a:solidFill>
                <a:latin typeface="Arial" charset="0"/>
                <a:cs typeface="Arial" charset="0"/>
              </a:rPr>
              <a:t>rules.</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24842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lstStyle/>
          <a:p>
            <a:pPr>
              <a:buFont typeface="Arial" charset="0"/>
              <a:buNone/>
            </a:pPr>
            <a:r>
              <a:rPr lang="en-GB" altLang="en-US" dirty="0">
                <a:solidFill>
                  <a:srgbClr val="00529B"/>
                </a:solidFill>
                <a:latin typeface="Arial" charset="0"/>
                <a:cs typeface="Arial" charset="0"/>
              </a:rPr>
              <a:t>This may be caused by:</a:t>
            </a:r>
          </a:p>
          <a:p>
            <a:pPr>
              <a:buFont typeface="Wingdings" pitchFamily="2" charset="2"/>
              <a:buChar char="§"/>
            </a:pPr>
            <a:r>
              <a:rPr lang="en-GB" altLang="en-US" dirty="0">
                <a:solidFill>
                  <a:srgbClr val="00529B"/>
                </a:solidFill>
                <a:latin typeface="Arial" charset="0"/>
                <a:cs typeface="Arial" charset="0"/>
              </a:rPr>
              <a:t>Slipping on the pool </a:t>
            </a:r>
            <a:r>
              <a:rPr lang="en-GB" altLang="en-US" dirty="0" smtClean="0">
                <a:solidFill>
                  <a:srgbClr val="00529B"/>
                </a:solidFill>
                <a:latin typeface="Arial" charset="0"/>
                <a:cs typeface="Arial" charset="0"/>
              </a:rPr>
              <a:t>surround.</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Diving </a:t>
            </a:r>
            <a:r>
              <a:rPr lang="en-GB" altLang="en-US" dirty="0" smtClean="0">
                <a:solidFill>
                  <a:srgbClr val="00529B"/>
                </a:solidFill>
                <a:latin typeface="Arial" charset="0"/>
                <a:cs typeface="Arial" charset="0"/>
              </a:rPr>
              <a:t>accidents.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Jumping in water too </a:t>
            </a:r>
            <a:r>
              <a:rPr lang="en-GB" altLang="en-US" dirty="0" smtClean="0">
                <a:solidFill>
                  <a:srgbClr val="00529B"/>
                </a:solidFill>
                <a:latin typeface="Arial" charset="0"/>
                <a:cs typeface="Arial" charset="0"/>
              </a:rPr>
              <a:t>shallow.</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Jumping or diving and landing on a </a:t>
            </a:r>
            <a:r>
              <a:rPr lang="en-GB" altLang="en-US" dirty="0" smtClean="0">
                <a:solidFill>
                  <a:srgbClr val="00529B"/>
                </a:solidFill>
                <a:latin typeface="Arial" charset="0"/>
                <a:cs typeface="Arial" charset="0"/>
              </a:rPr>
              <a:t>person.</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242238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normAutofit fontScale="92500" lnSpcReduction="10000"/>
          </a:bodyPr>
          <a:lstStyle/>
          <a:p>
            <a:pPr marL="0" indent="0">
              <a:buNone/>
              <a:defRPr/>
            </a:pPr>
            <a:r>
              <a:rPr lang="en-GB" dirty="0">
                <a:solidFill>
                  <a:srgbClr val="00529B"/>
                </a:solidFill>
                <a:latin typeface="Arial" charset="0"/>
                <a:cs typeface="Arial" charset="0"/>
              </a:rPr>
              <a:t>Spinal injury can result in full or partial </a:t>
            </a:r>
            <a:r>
              <a:rPr lang="en-GB" dirty="0" smtClean="0">
                <a:solidFill>
                  <a:srgbClr val="00529B"/>
                </a:solidFill>
                <a:latin typeface="Arial" charset="0"/>
                <a:cs typeface="Arial" charset="0"/>
              </a:rPr>
              <a:t>paralysis which </a:t>
            </a:r>
            <a:r>
              <a:rPr lang="en-GB" dirty="0">
                <a:solidFill>
                  <a:srgbClr val="00529B"/>
                </a:solidFill>
                <a:latin typeface="Arial" charset="0"/>
                <a:cs typeface="Arial" charset="0"/>
              </a:rPr>
              <a:t>may be temporary or </a:t>
            </a:r>
            <a:r>
              <a:rPr lang="en-GB" dirty="0" smtClean="0">
                <a:solidFill>
                  <a:srgbClr val="00529B"/>
                </a:solidFill>
                <a:latin typeface="Arial" charset="0"/>
                <a:cs typeface="Arial" charset="0"/>
              </a:rPr>
              <a:t>permanent:</a:t>
            </a:r>
            <a:endParaRPr lang="en-GB" dirty="0">
              <a:solidFill>
                <a:srgbClr val="00529B"/>
              </a:solidFill>
              <a:latin typeface="Arial" charset="0"/>
              <a:cs typeface="Arial" charset="0"/>
            </a:endParaRPr>
          </a:p>
          <a:p>
            <a:pPr marL="0" indent="0">
              <a:buNone/>
              <a:defRPr/>
            </a:pPr>
            <a:endParaRPr lang="en-GB" dirty="0">
              <a:solidFill>
                <a:srgbClr val="00529B"/>
              </a:solidFill>
              <a:latin typeface="Arial" charset="0"/>
              <a:cs typeface="Arial" charset="0"/>
            </a:endParaRPr>
          </a:p>
          <a:p>
            <a:pPr marL="0" indent="0">
              <a:buNone/>
              <a:defRPr/>
            </a:pPr>
            <a:r>
              <a:rPr lang="en-GB" dirty="0">
                <a:solidFill>
                  <a:srgbClr val="00529B"/>
                </a:solidFill>
                <a:latin typeface="Arial" charset="0"/>
                <a:cs typeface="Arial" charset="0"/>
              </a:rPr>
              <a:t>Look for:</a:t>
            </a:r>
          </a:p>
          <a:p>
            <a:pPr marL="355600" indent="-355600">
              <a:buFont typeface="Wingdings" pitchFamily="2" charset="2"/>
              <a:buChar char="§"/>
              <a:defRPr/>
            </a:pPr>
            <a:r>
              <a:rPr lang="en-GB" dirty="0">
                <a:solidFill>
                  <a:srgbClr val="00529B"/>
                </a:solidFill>
                <a:latin typeface="Arial" charset="0"/>
                <a:cs typeface="Arial" charset="0"/>
              </a:rPr>
              <a:t>Loss of feeling above or below sight of </a:t>
            </a:r>
            <a:r>
              <a:rPr lang="en-GB" dirty="0" smtClean="0">
                <a:solidFill>
                  <a:srgbClr val="00529B"/>
                </a:solidFill>
                <a:latin typeface="Arial" charset="0"/>
                <a:cs typeface="Arial" charset="0"/>
              </a:rPr>
              <a:t>injury.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Tingling above or below site of </a:t>
            </a:r>
            <a:r>
              <a:rPr lang="en-GB" dirty="0" smtClean="0">
                <a:solidFill>
                  <a:srgbClr val="00529B"/>
                </a:solidFill>
                <a:latin typeface="Arial" charset="0"/>
                <a:cs typeface="Arial" charset="0"/>
              </a:rPr>
              <a:t>injury.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Irregular lumps or </a:t>
            </a:r>
            <a:r>
              <a:rPr lang="en-GB" dirty="0" smtClean="0">
                <a:solidFill>
                  <a:srgbClr val="00529B"/>
                </a:solidFill>
                <a:latin typeface="Arial" charset="0"/>
                <a:cs typeface="Arial" charset="0"/>
              </a:rPr>
              <a:t>bumps.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Inability to </a:t>
            </a:r>
            <a:r>
              <a:rPr lang="en-GB" dirty="0" smtClean="0">
                <a:solidFill>
                  <a:srgbClr val="00529B"/>
                </a:solidFill>
                <a:latin typeface="Arial" charset="0"/>
                <a:cs typeface="Arial" charset="0"/>
              </a:rPr>
              <a:t>move.</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Misshapen </a:t>
            </a:r>
            <a:r>
              <a:rPr lang="en-GB" dirty="0" smtClean="0">
                <a:solidFill>
                  <a:srgbClr val="00529B"/>
                </a:solidFill>
                <a:latin typeface="Arial" charset="0"/>
                <a:cs typeface="Arial" charset="0"/>
              </a:rPr>
              <a:t>body.</a:t>
            </a:r>
            <a:endParaRPr lang="en-US" dirty="0"/>
          </a:p>
        </p:txBody>
      </p:sp>
    </p:spTree>
    <p:extLst>
      <p:ext uri="{BB962C8B-B14F-4D97-AF65-F5344CB8AC3E}">
        <p14:creationId xmlns:p14="http://schemas.microsoft.com/office/powerpoint/2010/main" val="36737872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linds(horizontal)">
                                      <p:cBhvr>
                                        <p:cTn id="25" dur="500"/>
                                        <p:tgtEl>
                                          <p:spTgt spid="3">
                                            <p:txEl>
                                              <p:pRg st="4" end="4"/>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blinds(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linds(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blinds(horizontal)">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lstStyle/>
          <a:p>
            <a:pPr>
              <a:buFont typeface="Arial" charset="0"/>
              <a:buNone/>
            </a:pPr>
            <a:r>
              <a:rPr lang="en-GB" altLang="en-US" dirty="0">
                <a:solidFill>
                  <a:srgbClr val="00529B"/>
                </a:solidFill>
                <a:latin typeface="Arial" charset="0"/>
                <a:cs typeface="Arial" charset="0"/>
              </a:rPr>
              <a:t>If you suspect spinal injury:</a:t>
            </a:r>
          </a:p>
          <a:p>
            <a:pPr>
              <a:buFont typeface="Wingdings" pitchFamily="2" charset="2"/>
              <a:buChar char="§"/>
            </a:pPr>
            <a:r>
              <a:rPr lang="en-GB" altLang="en-US" dirty="0">
                <a:solidFill>
                  <a:srgbClr val="00529B"/>
                </a:solidFill>
                <a:latin typeface="Arial" charset="0"/>
                <a:cs typeface="Arial" charset="0"/>
              </a:rPr>
              <a:t>Call for </a:t>
            </a:r>
            <a:r>
              <a:rPr lang="en-GB" altLang="en-US" dirty="0" smtClean="0">
                <a:solidFill>
                  <a:srgbClr val="00529B"/>
                </a:solidFill>
                <a:latin typeface="Arial" charset="0"/>
                <a:cs typeface="Arial" charset="0"/>
              </a:rPr>
              <a:t>assistance.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Keep the casualty </a:t>
            </a:r>
            <a:r>
              <a:rPr lang="en-GB" altLang="en-US" dirty="0" smtClean="0">
                <a:solidFill>
                  <a:srgbClr val="00529B"/>
                </a:solidFill>
                <a:latin typeface="Arial" charset="0"/>
                <a:cs typeface="Arial" charset="0"/>
              </a:rPr>
              <a:t>still.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Immobilise the head by placing the hands on either </a:t>
            </a:r>
            <a:r>
              <a:rPr lang="en-GB" altLang="en-US" dirty="0" smtClean="0">
                <a:solidFill>
                  <a:srgbClr val="00529B"/>
                </a:solidFill>
                <a:latin typeface="Arial" charset="0"/>
                <a:cs typeface="Arial" charset="0"/>
              </a:rPr>
              <a:t>side.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Stay calm and reassure the </a:t>
            </a:r>
            <a:r>
              <a:rPr lang="en-GB" altLang="en-US" dirty="0" smtClean="0">
                <a:solidFill>
                  <a:srgbClr val="00529B"/>
                </a:solidFill>
                <a:latin typeface="Arial" charset="0"/>
                <a:cs typeface="Arial" charset="0"/>
              </a:rPr>
              <a:t>casualty.</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79702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964</Words>
  <Application>Microsoft Office PowerPoint</Application>
  <PresentationFormat>On-screen Show (4:3)</PresentationFormat>
  <Paragraphs>146</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Legislative Background</vt:lpstr>
      <vt:lpstr> Statute Law </vt:lpstr>
      <vt:lpstr>Statute Law</vt:lpstr>
      <vt:lpstr>Common Law</vt:lpstr>
      <vt:lpstr>Common Law</vt:lpstr>
      <vt:lpstr>Practical legal considerations for a swimming teacher</vt:lpstr>
      <vt:lpstr>Disclosing and Barring Service Checks (DBS)</vt:lpstr>
      <vt:lpstr>Normal Operating Plan (NOP)</vt:lpstr>
      <vt:lpstr>Emergency Action Plan (EAP)</vt:lpstr>
      <vt:lpstr> Swimming Teacher to Learner Ratio </vt:lpstr>
      <vt:lpstr>Acts of Omission</vt:lpstr>
      <vt:lpstr>Acts of Commission</vt:lpstr>
      <vt:lpstr>Swimming Teachers’ Responsibility </vt:lpstr>
      <vt:lpstr>People with Disabilities</vt:lpstr>
      <vt:lpstr>People with Disabilities</vt:lpstr>
      <vt:lpstr>The Inclusion Spectrum</vt:lpstr>
      <vt:lpstr>Hygiene</vt:lpstr>
      <vt:lpstr>Safety</vt:lpstr>
      <vt:lpstr>Safety</vt:lpstr>
      <vt:lpstr>Safety</vt:lpstr>
      <vt:lpstr>Spinal Injury</vt:lpstr>
      <vt:lpstr>Spinal Injury</vt:lpstr>
      <vt:lpstr>Spinal Injury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Background</dc:title>
  <dc:creator>Administrator</dc:creator>
  <cp:lastModifiedBy>Administrator</cp:lastModifiedBy>
  <cp:revision>55</cp:revision>
  <dcterms:created xsi:type="dcterms:W3CDTF">2014-08-19T10:02:48Z</dcterms:created>
  <dcterms:modified xsi:type="dcterms:W3CDTF">2014-09-09T10:55:43Z</dcterms:modified>
</cp:coreProperties>
</file>