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3.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 id="2147483707" r:id="rId7"/>
  </p:sldMasterIdLst>
  <p:notesMasterIdLst>
    <p:notesMasterId r:id="rId38"/>
  </p:notesMasterIdLst>
  <p:sldIdLst>
    <p:sldId id="256" r:id="rId8"/>
    <p:sldId id="257" r:id="rId9"/>
    <p:sldId id="273" r:id="rId10"/>
    <p:sldId id="2668" r:id="rId11"/>
    <p:sldId id="258" r:id="rId12"/>
    <p:sldId id="2619" r:id="rId13"/>
    <p:sldId id="2672" r:id="rId14"/>
    <p:sldId id="2673" r:id="rId15"/>
    <p:sldId id="2674" r:id="rId16"/>
    <p:sldId id="2652" r:id="rId17"/>
    <p:sldId id="2604" r:id="rId18"/>
    <p:sldId id="2633" r:id="rId19"/>
    <p:sldId id="2637" r:id="rId20"/>
    <p:sldId id="2638" r:id="rId21"/>
    <p:sldId id="2644" r:id="rId22"/>
    <p:sldId id="2676" r:id="rId23"/>
    <p:sldId id="2675" r:id="rId24"/>
    <p:sldId id="2643" r:id="rId25"/>
    <p:sldId id="2628" r:id="rId26"/>
    <p:sldId id="2677" r:id="rId27"/>
    <p:sldId id="2681" r:id="rId28"/>
    <p:sldId id="2682" r:id="rId29"/>
    <p:sldId id="2683" r:id="rId30"/>
    <p:sldId id="2685" r:id="rId31"/>
    <p:sldId id="2678" r:id="rId32"/>
    <p:sldId id="2680" r:id="rId33"/>
    <p:sldId id="2679" r:id="rId34"/>
    <p:sldId id="260" r:id="rId35"/>
    <p:sldId id="2684" r:id="rId36"/>
    <p:sldId id="2671"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CD7294-8D7A-4C7C-AC66-EEF60C9BD2C6}" v="80" dt="2026-02-27T12:40:14.4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3824" autoAdjust="0"/>
    <p:restoredTop sz="61893" autoAdjust="0"/>
  </p:normalViewPr>
  <p:slideViewPr>
    <p:cSldViewPr snapToGrid="0" snapToObjects="1">
      <p:cViewPr varScale="1">
        <p:scale>
          <a:sx n="60" d="100"/>
          <a:sy n="60" d="100"/>
        </p:scale>
        <p:origin x="2046" y="282"/>
      </p:cViewPr>
      <p:guideLst/>
    </p:cSldViewPr>
  </p:slideViewPr>
  <p:notesTextViewPr>
    <p:cViewPr>
      <p:scale>
        <a:sx n="1" d="1"/>
        <a:sy n="1" d="1"/>
      </p:scale>
      <p:origin x="0" y="0"/>
    </p:cViewPr>
  </p:notesTextViewPr>
  <p:sorterViewPr>
    <p:cViewPr varScale="1">
      <p:scale>
        <a:sx n="100" d="100"/>
        <a:sy n="100" d="100"/>
      </p:scale>
      <p:origin x="0" y="-357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presProps" Target="presProps.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microsoft.com/office/2016/11/relationships/changesInfo" Target="changesInfos/changesInfo1.xml"/><Relationship Id="rId8" Type="http://schemas.openxmlformats.org/officeDocument/2006/relationships/slide" Target="slides/slide1.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88C2DB11-0E9A-44FE-AE8B-2469165B3BF6}"/>
    <pc:docChg chg="custSel addSld delSld modSld sldOrd delMainMaster">
      <pc:chgData name="Julie Thomas" userId="2af13b6d24d29b42" providerId="LiveId" clId="{88C2DB11-0E9A-44FE-AE8B-2469165B3BF6}" dt="2026-02-27T12:43:24.582" v="7742" actId="20577"/>
      <pc:docMkLst>
        <pc:docMk/>
      </pc:docMkLst>
      <pc:sldChg chg="modSp mod">
        <pc:chgData name="Julie Thomas" userId="2af13b6d24d29b42" providerId="LiveId" clId="{88C2DB11-0E9A-44FE-AE8B-2469165B3BF6}" dt="2026-02-23T10:37:46.326" v="34" actId="20577"/>
        <pc:sldMkLst>
          <pc:docMk/>
          <pc:sldMk cId="3053837800" sldId="256"/>
        </pc:sldMkLst>
        <pc:spChg chg="mod">
          <ac:chgData name="Julie Thomas" userId="2af13b6d24d29b42" providerId="LiveId" clId="{88C2DB11-0E9A-44FE-AE8B-2469165B3BF6}" dt="2026-02-23T10:37:46.326" v="34" actId="20577"/>
          <ac:spMkLst>
            <pc:docMk/>
            <pc:sldMk cId="3053837800" sldId="256"/>
            <ac:spMk id="2" creationId="{4D9A6985-6284-4135-69E9-BD747720EA92}"/>
          </ac:spMkLst>
        </pc:spChg>
      </pc:sldChg>
      <pc:sldChg chg="modSp mod">
        <pc:chgData name="Julie Thomas" userId="2af13b6d24d29b42" providerId="LiveId" clId="{88C2DB11-0E9A-44FE-AE8B-2469165B3BF6}" dt="2026-02-23T10:39:04.658" v="215" actId="20577"/>
        <pc:sldMkLst>
          <pc:docMk/>
          <pc:sldMk cId="1459747510" sldId="257"/>
        </pc:sldMkLst>
        <pc:spChg chg="mod">
          <ac:chgData name="Julie Thomas" userId="2af13b6d24d29b42" providerId="LiveId" clId="{88C2DB11-0E9A-44FE-AE8B-2469165B3BF6}" dt="2026-02-23T10:39:04.658" v="215" actId="20577"/>
          <ac:spMkLst>
            <pc:docMk/>
            <pc:sldMk cId="1459747510" sldId="257"/>
            <ac:spMk id="3" creationId="{A2903DD9-6F9E-035B-CB18-D0436E88F77B}"/>
          </ac:spMkLst>
        </pc:spChg>
      </pc:sldChg>
      <pc:sldChg chg="addSp modSp add mod modClrScheme chgLayout">
        <pc:chgData name="Julie Thomas" userId="2af13b6d24d29b42" providerId="LiveId" clId="{88C2DB11-0E9A-44FE-AE8B-2469165B3BF6}" dt="2026-02-23T14:22:08.764" v="1269" actId="2711"/>
        <pc:sldMkLst>
          <pc:docMk/>
          <pc:sldMk cId="3246266835" sldId="258"/>
        </pc:sldMkLst>
        <pc:spChg chg="mod">
          <ac:chgData name="Julie Thomas" userId="2af13b6d24d29b42" providerId="LiveId" clId="{88C2DB11-0E9A-44FE-AE8B-2469165B3BF6}" dt="2026-02-23T14:22:08.764" v="1269" actId="2711"/>
          <ac:spMkLst>
            <pc:docMk/>
            <pc:sldMk cId="3246266835" sldId="258"/>
            <ac:spMk id="2" creationId="{E85C3439-473A-45B4-8884-4A5C9D21A1EF}"/>
          </ac:spMkLst>
        </pc:spChg>
        <pc:spChg chg="mod">
          <ac:chgData name="Julie Thomas" userId="2af13b6d24d29b42" providerId="LiveId" clId="{88C2DB11-0E9A-44FE-AE8B-2469165B3BF6}" dt="2026-02-23T14:21:59.402" v="1267" actId="14100"/>
          <ac:spMkLst>
            <pc:docMk/>
            <pc:sldMk cId="3246266835" sldId="258"/>
            <ac:spMk id="3" creationId="{C3DFF8AE-5704-4A39-9536-9FD5E55A0AF9}"/>
          </ac:spMkLst>
        </pc:spChg>
        <pc:picChg chg="add mod">
          <ac:chgData name="Julie Thomas" userId="2af13b6d24d29b42" providerId="LiveId" clId="{88C2DB11-0E9A-44FE-AE8B-2469165B3BF6}" dt="2026-02-23T14:22:02.084" v="1268" actId="14100"/>
          <ac:picMkLst>
            <pc:docMk/>
            <pc:sldMk cId="3246266835" sldId="258"/>
            <ac:picMk id="5" creationId="{C8D0B3E9-6707-9A99-1124-5C4C306D2269}"/>
          </ac:picMkLst>
        </pc:picChg>
      </pc:sldChg>
      <pc:sldChg chg="modSp mod">
        <pc:chgData name="Julie Thomas" userId="2af13b6d24d29b42" providerId="LiveId" clId="{88C2DB11-0E9A-44FE-AE8B-2469165B3BF6}" dt="2026-02-27T12:40:28.671" v="7720" actId="114"/>
        <pc:sldMkLst>
          <pc:docMk/>
          <pc:sldMk cId="3355457940" sldId="260"/>
        </pc:sldMkLst>
        <pc:spChg chg="mod">
          <ac:chgData name="Julie Thomas" userId="2af13b6d24d29b42" providerId="LiveId" clId="{88C2DB11-0E9A-44FE-AE8B-2469165B3BF6}" dt="2026-02-27T12:40:28.671" v="7720" actId="114"/>
          <ac:spMkLst>
            <pc:docMk/>
            <pc:sldMk cId="3355457940" sldId="260"/>
            <ac:spMk id="3" creationId="{F7DDF85F-C165-82A8-17B7-5528D38EC097}"/>
          </ac:spMkLst>
        </pc:spChg>
      </pc:sldChg>
      <pc:sldChg chg="modSp mod">
        <pc:chgData name="Julie Thomas" userId="2af13b6d24d29b42" providerId="LiveId" clId="{88C2DB11-0E9A-44FE-AE8B-2469165B3BF6}" dt="2026-02-23T10:45:57.698" v="469"/>
        <pc:sldMkLst>
          <pc:docMk/>
          <pc:sldMk cId="2908991898" sldId="273"/>
        </pc:sldMkLst>
        <pc:graphicFrameChg chg="mod modGraphic">
          <ac:chgData name="Julie Thomas" userId="2af13b6d24d29b42" providerId="LiveId" clId="{88C2DB11-0E9A-44FE-AE8B-2469165B3BF6}" dt="2026-02-23T10:45:57.698" v="469"/>
          <ac:graphicFrameMkLst>
            <pc:docMk/>
            <pc:sldMk cId="2908991898" sldId="273"/>
            <ac:graphicFrameMk id="5" creationId="{E66EA233-5554-9D2C-9C01-FDE505D0799A}"/>
          </ac:graphicFrameMkLst>
        </pc:graphicFrameChg>
      </pc:sldChg>
      <pc:sldChg chg="add">
        <pc:chgData name="Julie Thomas" userId="2af13b6d24d29b42" providerId="LiveId" clId="{88C2DB11-0E9A-44FE-AE8B-2469165B3BF6}" dt="2026-02-23T15:09:40.235" v="3143"/>
        <pc:sldMkLst>
          <pc:docMk/>
          <pc:sldMk cId="2963463535" sldId="2604"/>
        </pc:sldMkLst>
      </pc:sldChg>
      <pc:sldChg chg="add modAnim">
        <pc:chgData name="Julie Thomas" userId="2af13b6d24d29b42" providerId="LiveId" clId="{88C2DB11-0E9A-44FE-AE8B-2469165B3BF6}" dt="2026-02-27T11:26:07.015" v="6381"/>
        <pc:sldMkLst>
          <pc:docMk/>
          <pc:sldMk cId="2278005783" sldId="2619"/>
        </pc:sldMkLst>
      </pc:sldChg>
      <pc:sldChg chg="add ord">
        <pc:chgData name="Julie Thomas" userId="2af13b6d24d29b42" providerId="LiveId" clId="{88C2DB11-0E9A-44FE-AE8B-2469165B3BF6}" dt="2026-02-23T15:19:52.236" v="3310"/>
        <pc:sldMkLst>
          <pc:docMk/>
          <pc:sldMk cId="2875331262" sldId="2628"/>
        </pc:sldMkLst>
      </pc:sldChg>
      <pc:sldChg chg="modSp add mod">
        <pc:chgData name="Julie Thomas" userId="2af13b6d24d29b42" providerId="LiveId" clId="{88C2DB11-0E9A-44FE-AE8B-2469165B3BF6}" dt="2026-02-27T11:31:54.952" v="6414" actId="20577"/>
        <pc:sldMkLst>
          <pc:docMk/>
          <pc:sldMk cId="3921320911" sldId="2633"/>
        </pc:sldMkLst>
        <pc:spChg chg="mod">
          <ac:chgData name="Julie Thomas" userId="2af13b6d24d29b42" providerId="LiveId" clId="{88C2DB11-0E9A-44FE-AE8B-2469165B3BF6}" dt="2026-02-27T11:31:54.952" v="6414" actId="20577"/>
          <ac:spMkLst>
            <pc:docMk/>
            <pc:sldMk cId="3921320911" sldId="2633"/>
            <ac:spMk id="2" creationId="{0827431D-AF07-8D57-FD46-F7E205993B91}"/>
          </ac:spMkLst>
        </pc:spChg>
      </pc:sldChg>
      <pc:sldChg chg="add modNotesTx">
        <pc:chgData name="Julie Thomas" userId="2af13b6d24d29b42" providerId="LiveId" clId="{88C2DB11-0E9A-44FE-AE8B-2469165B3BF6}" dt="2026-02-23T15:43:28.593" v="4065" actId="6549"/>
        <pc:sldMkLst>
          <pc:docMk/>
          <pc:sldMk cId="321742036" sldId="2637"/>
        </pc:sldMkLst>
      </pc:sldChg>
      <pc:sldChg chg="add ord">
        <pc:chgData name="Julie Thomas" userId="2af13b6d24d29b42" providerId="LiveId" clId="{88C2DB11-0E9A-44FE-AE8B-2469165B3BF6}" dt="2026-02-23T15:27:36.483" v="3927"/>
        <pc:sldMkLst>
          <pc:docMk/>
          <pc:sldMk cId="591450699" sldId="2638"/>
        </pc:sldMkLst>
      </pc:sldChg>
      <pc:sldChg chg="modSp add mod">
        <pc:chgData name="Julie Thomas" userId="2af13b6d24d29b42" providerId="LiveId" clId="{88C2DB11-0E9A-44FE-AE8B-2469165B3BF6}" dt="2026-02-27T12:43:24.582" v="7742" actId="20577"/>
        <pc:sldMkLst>
          <pc:docMk/>
          <pc:sldMk cId="495502778" sldId="2643"/>
        </pc:sldMkLst>
        <pc:spChg chg="mod">
          <ac:chgData name="Julie Thomas" userId="2af13b6d24d29b42" providerId="LiveId" clId="{88C2DB11-0E9A-44FE-AE8B-2469165B3BF6}" dt="2026-02-27T12:43:24.582" v="7742" actId="20577"/>
          <ac:spMkLst>
            <pc:docMk/>
            <pc:sldMk cId="495502778" sldId="2643"/>
            <ac:spMk id="2" creationId="{18474262-8A77-706B-9BCF-C3E87A2CD396}"/>
          </ac:spMkLst>
        </pc:spChg>
      </pc:sldChg>
      <pc:sldChg chg="modSp add mod ord">
        <pc:chgData name="Julie Thomas" userId="2af13b6d24d29b42" providerId="LiveId" clId="{88C2DB11-0E9A-44FE-AE8B-2469165B3BF6}" dt="2026-02-23T15:37:06.946" v="3931" actId="20577"/>
        <pc:sldMkLst>
          <pc:docMk/>
          <pc:sldMk cId="2890880628" sldId="2644"/>
        </pc:sldMkLst>
        <pc:spChg chg="mod">
          <ac:chgData name="Julie Thomas" userId="2af13b6d24d29b42" providerId="LiveId" clId="{88C2DB11-0E9A-44FE-AE8B-2469165B3BF6}" dt="2026-02-23T15:37:06.946" v="3931" actId="20577"/>
          <ac:spMkLst>
            <pc:docMk/>
            <pc:sldMk cId="2890880628" sldId="2644"/>
            <ac:spMk id="3" creationId="{9D578AD3-9AB9-9B20-7C0B-B2AC473C558F}"/>
          </ac:spMkLst>
        </pc:spChg>
      </pc:sldChg>
      <pc:sldChg chg="add">
        <pc:chgData name="Julie Thomas" userId="2af13b6d24d29b42" providerId="LiveId" clId="{88C2DB11-0E9A-44FE-AE8B-2469165B3BF6}" dt="2026-02-23T15:09:40.235" v="3143"/>
        <pc:sldMkLst>
          <pc:docMk/>
          <pc:sldMk cId="4185012353" sldId="2652"/>
        </pc:sldMkLst>
      </pc:sldChg>
      <pc:sldChg chg="modSp mod">
        <pc:chgData name="Julie Thomas" userId="2af13b6d24d29b42" providerId="LiveId" clId="{88C2DB11-0E9A-44FE-AE8B-2469165B3BF6}" dt="2026-02-23T10:51:50.859" v="845" actId="20577"/>
        <pc:sldMkLst>
          <pc:docMk/>
          <pc:sldMk cId="2856085889" sldId="2668"/>
        </pc:sldMkLst>
        <pc:spChg chg="mod">
          <ac:chgData name="Julie Thomas" userId="2af13b6d24d29b42" providerId="LiveId" clId="{88C2DB11-0E9A-44FE-AE8B-2469165B3BF6}" dt="2026-02-23T10:51:50.859" v="845" actId="20577"/>
          <ac:spMkLst>
            <pc:docMk/>
            <pc:sldMk cId="2856085889" sldId="2668"/>
            <ac:spMk id="3" creationId="{3A36E1BB-AB98-4523-64CC-A6AA3A011833}"/>
          </ac:spMkLst>
        </pc:spChg>
      </pc:sldChg>
      <pc:sldChg chg="delSp modSp mod ord">
        <pc:chgData name="Julie Thomas" userId="2af13b6d24d29b42" providerId="LiveId" clId="{88C2DB11-0E9A-44FE-AE8B-2469165B3BF6}" dt="2026-02-27T11:10:33.826" v="6380"/>
        <pc:sldMkLst>
          <pc:docMk/>
          <pc:sldMk cId="3667028527" sldId="2671"/>
        </pc:sldMkLst>
        <pc:spChg chg="mod">
          <ac:chgData name="Julie Thomas" userId="2af13b6d24d29b42" providerId="LiveId" clId="{88C2DB11-0E9A-44FE-AE8B-2469165B3BF6}" dt="2026-02-23T15:46:21.806" v="4366" actId="20577"/>
          <ac:spMkLst>
            <pc:docMk/>
            <pc:sldMk cId="3667028527" sldId="2671"/>
            <ac:spMk id="3" creationId="{0D4F7201-25C4-C317-48BD-F5955C9B48E8}"/>
          </ac:spMkLst>
        </pc:spChg>
      </pc:sldChg>
      <pc:sldChg chg="addSp delSp modSp new mod ord modClrScheme chgLayout">
        <pc:chgData name="Julie Thomas" userId="2af13b6d24d29b42" providerId="LiveId" clId="{88C2DB11-0E9A-44FE-AE8B-2469165B3BF6}" dt="2026-02-27T11:29:08.517" v="6396" actId="1076"/>
        <pc:sldMkLst>
          <pc:docMk/>
          <pc:sldMk cId="2497539341" sldId="2672"/>
        </pc:sldMkLst>
        <pc:spChg chg="mod">
          <ac:chgData name="Julie Thomas" userId="2af13b6d24d29b42" providerId="LiveId" clId="{88C2DB11-0E9A-44FE-AE8B-2469165B3BF6}" dt="2026-02-23T15:15:08.050" v="3273" actId="14100"/>
          <ac:spMkLst>
            <pc:docMk/>
            <pc:sldMk cId="2497539341" sldId="2672"/>
            <ac:spMk id="2" creationId="{AC250DC0-57A5-A201-C581-0C6B51449E27}"/>
          </ac:spMkLst>
        </pc:spChg>
        <pc:graphicFrameChg chg="add mod modGraphic">
          <ac:chgData name="Julie Thomas" userId="2af13b6d24d29b42" providerId="LiveId" clId="{88C2DB11-0E9A-44FE-AE8B-2469165B3BF6}" dt="2026-02-27T11:29:08.517" v="6396" actId="1076"/>
          <ac:graphicFrameMkLst>
            <pc:docMk/>
            <pc:sldMk cId="2497539341" sldId="2672"/>
            <ac:graphicFrameMk id="5" creationId="{958E8090-106F-3836-403E-CB492154AD4B}"/>
          </ac:graphicFrameMkLst>
        </pc:graphicFrameChg>
      </pc:sldChg>
      <pc:sldChg chg="addSp modSp new mod ord">
        <pc:chgData name="Julie Thomas" userId="2af13b6d24d29b42" providerId="LiveId" clId="{88C2DB11-0E9A-44FE-AE8B-2469165B3BF6}" dt="2026-02-23T15:07:19.561" v="3140"/>
        <pc:sldMkLst>
          <pc:docMk/>
          <pc:sldMk cId="1955964386" sldId="2673"/>
        </pc:sldMkLst>
        <pc:spChg chg="mod">
          <ac:chgData name="Julie Thomas" userId="2af13b6d24d29b42" providerId="LiveId" clId="{88C2DB11-0E9A-44FE-AE8B-2469165B3BF6}" dt="2026-02-23T15:00:32.090" v="2517" actId="14100"/>
          <ac:spMkLst>
            <pc:docMk/>
            <pc:sldMk cId="1955964386" sldId="2673"/>
            <ac:spMk id="2" creationId="{5A2FE663-DE79-89E6-9802-5A89C0268FFA}"/>
          </ac:spMkLst>
        </pc:spChg>
        <pc:spChg chg="mod">
          <ac:chgData name="Julie Thomas" userId="2af13b6d24d29b42" providerId="LiveId" clId="{88C2DB11-0E9A-44FE-AE8B-2469165B3BF6}" dt="2026-02-23T15:00:34.276" v="2518" actId="14100"/>
          <ac:spMkLst>
            <pc:docMk/>
            <pc:sldMk cId="1955964386" sldId="2673"/>
            <ac:spMk id="3" creationId="{5D71C66A-7DF0-C8D7-5C73-E332F8930BAB}"/>
          </ac:spMkLst>
        </pc:spChg>
        <pc:picChg chg="add mod">
          <ac:chgData name="Julie Thomas" userId="2af13b6d24d29b42" providerId="LiveId" clId="{88C2DB11-0E9A-44FE-AE8B-2469165B3BF6}" dt="2026-02-23T15:00:38.809" v="2519" actId="14100"/>
          <ac:picMkLst>
            <pc:docMk/>
            <pc:sldMk cId="1955964386" sldId="2673"/>
            <ac:picMk id="5" creationId="{4026E514-9ABF-BEEE-F631-0C1AA7A3BCFB}"/>
          </ac:picMkLst>
        </pc:picChg>
      </pc:sldChg>
      <pc:sldChg chg="modSp new mod ord">
        <pc:chgData name="Julie Thomas" userId="2af13b6d24d29b42" providerId="LiveId" clId="{88C2DB11-0E9A-44FE-AE8B-2469165B3BF6}" dt="2026-02-23T15:07:22.381" v="3142"/>
        <pc:sldMkLst>
          <pc:docMk/>
          <pc:sldMk cId="2016651774" sldId="2674"/>
        </pc:sldMkLst>
        <pc:spChg chg="mod">
          <ac:chgData name="Julie Thomas" userId="2af13b6d24d29b42" providerId="LiveId" clId="{88C2DB11-0E9A-44FE-AE8B-2469165B3BF6}" dt="2026-02-23T15:03:26.927" v="2683" actId="14100"/>
          <ac:spMkLst>
            <pc:docMk/>
            <pc:sldMk cId="2016651774" sldId="2674"/>
            <ac:spMk id="2" creationId="{23F88CD0-A5AA-BB91-C882-C6D35DA6B6F0}"/>
          </ac:spMkLst>
        </pc:spChg>
        <pc:spChg chg="mod">
          <ac:chgData name="Julie Thomas" userId="2af13b6d24d29b42" providerId="LiveId" clId="{88C2DB11-0E9A-44FE-AE8B-2469165B3BF6}" dt="2026-02-23T15:06:56.535" v="3138" actId="20577"/>
          <ac:spMkLst>
            <pc:docMk/>
            <pc:sldMk cId="2016651774" sldId="2674"/>
            <ac:spMk id="3" creationId="{AC03E4A5-BF8F-BB2B-668B-5CA6EE66EBB9}"/>
          </ac:spMkLst>
        </pc:spChg>
      </pc:sldChg>
      <pc:sldChg chg="modSp new mod">
        <pc:chgData name="Julie Thomas" userId="2af13b6d24d29b42" providerId="LiveId" clId="{88C2DB11-0E9A-44FE-AE8B-2469165B3BF6}" dt="2026-02-23T15:27:08.934" v="3925" actId="20577"/>
        <pc:sldMkLst>
          <pc:docMk/>
          <pc:sldMk cId="1346996687" sldId="2675"/>
        </pc:sldMkLst>
        <pc:spChg chg="mod">
          <ac:chgData name="Julie Thomas" userId="2af13b6d24d29b42" providerId="LiveId" clId="{88C2DB11-0E9A-44FE-AE8B-2469165B3BF6}" dt="2026-02-23T15:25:15.842" v="3786" actId="27636"/>
          <ac:spMkLst>
            <pc:docMk/>
            <pc:sldMk cId="1346996687" sldId="2675"/>
            <ac:spMk id="2" creationId="{9CEA0D21-B4F3-9E5A-EBB5-551DA936E85D}"/>
          </ac:spMkLst>
        </pc:spChg>
        <pc:spChg chg="mod">
          <ac:chgData name="Julie Thomas" userId="2af13b6d24d29b42" providerId="LiveId" clId="{88C2DB11-0E9A-44FE-AE8B-2469165B3BF6}" dt="2026-02-23T15:27:08.934" v="3925" actId="20577"/>
          <ac:spMkLst>
            <pc:docMk/>
            <pc:sldMk cId="1346996687" sldId="2675"/>
            <ac:spMk id="3" creationId="{387473EA-7601-D527-378F-36C9F40B5525}"/>
          </ac:spMkLst>
        </pc:spChg>
      </pc:sldChg>
      <pc:sldChg chg="addSp modSp new mod modNotesTx">
        <pc:chgData name="Julie Thomas" userId="2af13b6d24d29b42" providerId="LiveId" clId="{88C2DB11-0E9A-44FE-AE8B-2469165B3BF6}" dt="2026-02-23T15:43:47.636" v="4066" actId="6549"/>
        <pc:sldMkLst>
          <pc:docMk/>
          <pc:sldMk cId="3332732747" sldId="2676"/>
        </pc:sldMkLst>
        <pc:spChg chg="mod">
          <ac:chgData name="Julie Thomas" userId="2af13b6d24d29b42" providerId="LiveId" clId="{88C2DB11-0E9A-44FE-AE8B-2469165B3BF6}" dt="2026-02-23T15:42:48.437" v="4063" actId="2711"/>
          <ac:spMkLst>
            <pc:docMk/>
            <pc:sldMk cId="3332732747" sldId="2676"/>
            <ac:spMk id="2" creationId="{663D9F07-52B8-535C-BAF3-C46A0F0F0671}"/>
          </ac:spMkLst>
        </pc:spChg>
        <pc:spChg chg="mod">
          <ac:chgData name="Julie Thomas" userId="2af13b6d24d29b42" providerId="LiveId" clId="{88C2DB11-0E9A-44FE-AE8B-2469165B3BF6}" dt="2026-02-23T15:42:41.119" v="4062" actId="26606"/>
          <ac:spMkLst>
            <pc:docMk/>
            <pc:sldMk cId="3332732747" sldId="2676"/>
            <ac:spMk id="3" creationId="{6017F8DC-3D44-FB1F-8175-8B7E5E16C356}"/>
          </ac:spMkLst>
        </pc:spChg>
        <pc:picChg chg="add mod">
          <ac:chgData name="Julie Thomas" userId="2af13b6d24d29b42" providerId="LiveId" clId="{88C2DB11-0E9A-44FE-AE8B-2469165B3BF6}" dt="2026-02-23T15:42:41.119" v="4062" actId="26606"/>
          <ac:picMkLst>
            <pc:docMk/>
            <pc:sldMk cId="3332732747" sldId="2676"/>
            <ac:picMk id="5" creationId="{86B743D5-9023-5F8A-616C-1418379A4B43}"/>
          </ac:picMkLst>
        </pc:picChg>
      </pc:sldChg>
      <pc:sldChg chg="addSp delSp modSp new mod">
        <pc:chgData name="Julie Thomas" userId="2af13b6d24d29b42" providerId="LiveId" clId="{88C2DB11-0E9A-44FE-AE8B-2469165B3BF6}" dt="2026-02-23T16:44:22.714" v="5989" actId="26606"/>
        <pc:sldMkLst>
          <pc:docMk/>
          <pc:sldMk cId="439038278" sldId="2677"/>
        </pc:sldMkLst>
        <pc:spChg chg="mod">
          <ac:chgData name="Julie Thomas" userId="2af13b6d24d29b42" providerId="LiveId" clId="{88C2DB11-0E9A-44FE-AE8B-2469165B3BF6}" dt="2026-02-23T16:44:22.714" v="5989" actId="26606"/>
          <ac:spMkLst>
            <pc:docMk/>
            <pc:sldMk cId="439038278" sldId="2677"/>
            <ac:spMk id="2" creationId="{A6A7230E-A945-F88F-AFE8-D93E97127AB4}"/>
          </ac:spMkLst>
        </pc:spChg>
        <pc:picChg chg="add mod">
          <ac:chgData name="Julie Thomas" userId="2af13b6d24d29b42" providerId="LiveId" clId="{88C2DB11-0E9A-44FE-AE8B-2469165B3BF6}" dt="2026-02-23T16:44:22.714" v="5989" actId="26606"/>
          <ac:picMkLst>
            <pc:docMk/>
            <pc:sldMk cId="439038278" sldId="2677"/>
            <ac:picMk id="5" creationId="{2A2DD93F-B7CE-4DBA-ECAE-D934770217E3}"/>
          </ac:picMkLst>
        </pc:picChg>
      </pc:sldChg>
      <pc:sldChg chg="addSp modSp new mod">
        <pc:chgData name="Julie Thomas" userId="2af13b6d24d29b42" providerId="LiveId" clId="{88C2DB11-0E9A-44FE-AE8B-2469165B3BF6}" dt="2026-02-23T16:12:43.149" v="4742" actId="2711"/>
        <pc:sldMkLst>
          <pc:docMk/>
          <pc:sldMk cId="108981099" sldId="2678"/>
        </pc:sldMkLst>
        <pc:spChg chg="mod">
          <ac:chgData name="Julie Thomas" userId="2af13b6d24d29b42" providerId="LiveId" clId="{88C2DB11-0E9A-44FE-AE8B-2469165B3BF6}" dt="2026-02-23T16:12:43.149" v="4742" actId="2711"/>
          <ac:spMkLst>
            <pc:docMk/>
            <pc:sldMk cId="108981099" sldId="2678"/>
            <ac:spMk id="2" creationId="{A6F88656-2EA5-8961-FFB0-8356D0947A6F}"/>
          </ac:spMkLst>
        </pc:spChg>
        <pc:spChg chg="mod">
          <ac:chgData name="Julie Thomas" userId="2af13b6d24d29b42" providerId="LiveId" clId="{88C2DB11-0E9A-44FE-AE8B-2469165B3BF6}" dt="2026-02-23T16:12:34.185" v="4741" actId="26606"/>
          <ac:spMkLst>
            <pc:docMk/>
            <pc:sldMk cId="108981099" sldId="2678"/>
            <ac:spMk id="3" creationId="{EC7E0566-C56C-CF4A-6B68-3282B4BE976D}"/>
          </ac:spMkLst>
        </pc:spChg>
        <pc:picChg chg="add mod">
          <ac:chgData name="Julie Thomas" userId="2af13b6d24d29b42" providerId="LiveId" clId="{88C2DB11-0E9A-44FE-AE8B-2469165B3BF6}" dt="2026-02-23T16:12:34.185" v="4741" actId="26606"/>
          <ac:picMkLst>
            <pc:docMk/>
            <pc:sldMk cId="108981099" sldId="2678"/>
            <ac:picMk id="5" creationId="{4D7510DC-9F39-24C6-F72A-4424E6E1C10C}"/>
          </ac:picMkLst>
        </pc:picChg>
      </pc:sldChg>
      <pc:sldChg chg="addSp delSp modSp new mod">
        <pc:chgData name="Julie Thomas" userId="2af13b6d24d29b42" providerId="LiveId" clId="{88C2DB11-0E9A-44FE-AE8B-2469165B3BF6}" dt="2026-02-23T16:40:52.628" v="5964" actId="20577"/>
        <pc:sldMkLst>
          <pc:docMk/>
          <pc:sldMk cId="3621917101" sldId="2679"/>
        </pc:sldMkLst>
        <pc:spChg chg="mod">
          <ac:chgData name="Julie Thomas" userId="2af13b6d24d29b42" providerId="LiveId" clId="{88C2DB11-0E9A-44FE-AE8B-2469165B3BF6}" dt="2026-02-23T16:38:36.762" v="5876" actId="1076"/>
          <ac:spMkLst>
            <pc:docMk/>
            <pc:sldMk cId="3621917101" sldId="2679"/>
            <ac:spMk id="2" creationId="{84AD8730-BC56-1C56-FF72-DB10D5CB6BE8}"/>
          </ac:spMkLst>
        </pc:spChg>
        <pc:graphicFrameChg chg="add mod modGraphic">
          <ac:chgData name="Julie Thomas" userId="2af13b6d24d29b42" providerId="LiveId" clId="{88C2DB11-0E9A-44FE-AE8B-2469165B3BF6}" dt="2026-02-23T16:40:52.628" v="5964" actId="20577"/>
          <ac:graphicFrameMkLst>
            <pc:docMk/>
            <pc:sldMk cId="3621917101" sldId="2679"/>
            <ac:graphicFrameMk id="5" creationId="{F292FBE6-B437-7C16-CADC-686AC6471529}"/>
          </ac:graphicFrameMkLst>
        </pc:graphicFrameChg>
      </pc:sldChg>
      <pc:sldChg chg="addSp modSp new mod">
        <pc:chgData name="Julie Thomas" userId="2af13b6d24d29b42" providerId="LiveId" clId="{88C2DB11-0E9A-44FE-AE8B-2469165B3BF6}" dt="2026-02-23T16:41:38.890" v="5965" actId="20577"/>
        <pc:sldMkLst>
          <pc:docMk/>
          <pc:sldMk cId="959289313" sldId="2680"/>
        </pc:sldMkLst>
        <pc:spChg chg="mod">
          <ac:chgData name="Julie Thomas" userId="2af13b6d24d29b42" providerId="LiveId" clId="{88C2DB11-0E9A-44FE-AE8B-2469165B3BF6}" dt="2026-02-23T16:29:14.020" v="5559" actId="2711"/>
          <ac:spMkLst>
            <pc:docMk/>
            <pc:sldMk cId="959289313" sldId="2680"/>
            <ac:spMk id="2" creationId="{29AD1928-A41B-A4C4-4E78-9C7EFC65858B}"/>
          </ac:spMkLst>
        </pc:spChg>
        <pc:spChg chg="mod">
          <ac:chgData name="Julie Thomas" userId="2af13b6d24d29b42" providerId="LiveId" clId="{88C2DB11-0E9A-44FE-AE8B-2469165B3BF6}" dt="2026-02-23T16:41:38.890" v="5965" actId="20577"/>
          <ac:spMkLst>
            <pc:docMk/>
            <pc:sldMk cId="959289313" sldId="2680"/>
            <ac:spMk id="3" creationId="{2CF174B3-F946-6817-37A5-38014763621B}"/>
          </ac:spMkLst>
        </pc:spChg>
        <pc:picChg chg="add mod">
          <ac:chgData name="Julie Thomas" userId="2af13b6d24d29b42" providerId="LiveId" clId="{88C2DB11-0E9A-44FE-AE8B-2469165B3BF6}" dt="2026-02-23T16:29:09.325" v="5558" actId="26606"/>
          <ac:picMkLst>
            <pc:docMk/>
            <pc:sldMk cId="959289313" sldId="2680"/>
            <ac:picMk id="5" creationId="{BFD8DFEC-A1DB-B4DC-5437-287197F59512}"/>
          </ac:picMkLst>
        </pc:picChg>
      </pc:sldChg>
      <pc:sldChg chg="modSp new mod">
        <pc:chgData name="Julie Thomas" userId="2af13b6d24d29b42" providerId="LiveId" clId="{88C2DB11-0E9A-44FE-AE8B-2469165B3BF6}" dt="2026-02-27T11:37:02.676" v="6541" actId="14100"/>
        <pc:sldMkLst>
          <pc:docMk/>
          <pc:sldMk cId="380907664" sldId="2681"/>
        </pc:sldMkLst>
        <pc:spChg chg="mod">
          <ac:chgData name="Julie Thomas" userId="2af13b6d24d29b42" providerId="LiveId" clId="{88C2DB11-0E9A-44FE-AE8B-2469165B3BF6}" dt="2026-02-27T11:37:00.247" v="6540" actId="14100"/>
          <ac:spMkLst>
            <pc:docMk/>
            <pc:sldMk cId="380907664" sldId="2681"/>
            <ac:spMk id="2" creationId="{25653496-60DF-2B71-2354-0EDBA39F6661}"/>
          </ac:spMkLst>
        </pc:spChg>
        <pc:spChg chg="mod">
          <ac:chgData name="Julie Thomas" userId="2af13b6d24d29b42" providerId="LiveId" clId="{88C2DB11-0E9A-44FE-AE8B-2469165B3BF6}" dt="2026-02-27T11:37:02.676" v="6541" actId="14100"/>
          <ac:spMkLst>
            <pc:docMk/>
            <pc:sldMk cId="380907664" sldId="2681"/>
            <ac:spMk id="3" creationId="{C2EA0B0E-FAE9-3419-CAFD-7B4B7B4A22E3}"/>
          </ac:spMkLst>
        </pc:spChg>
      </pc:sldChg>
      <pc:sldChg chg="addSp modSp new mod">
        <pc:chgData name="Julie Thomas" userId="2af13b6d24d29b42" providerId="LiveId" clId="{88C2DB11-0E9A-44FE-AE8B-2469165B3BF6}" dt="2026-02-27T11:39:21.059" v="6549" actId="14100"/>
        <pc:sldMkLst>
          <pc:docMk/>
          <pc:sldMk cId="473312695" sldId="2682"/>
        </pc:sldMkLst>
        <pc:spChg chg="mod">
          <ac:chgData name="Julie Thomas" userId="2af13b6d24d29b42" providerId="LiveId" clId="{88C2DB11-0E9A-44FE-AE8B-2469165B3BF6}" dt="2026-02-27T11:39:05.045" v="6545" actId="14100"/>
          <ac:spMkLst>
            <pc:docMk/>
            <pc:sldMk cId="473312695" sldId="2682"/>
            <ac:spMk id="2" creationId="{C87397E6-5A27-1AE0-FE3E-F9FDD67746E0}"/>
          </ac:spMkLst>
        </pc:spChg>
        <pc:spChg chg="mod">
          <ac:chgData name="Julie Thomas" userId="2af13b6d24d29b42" providerId="LiveId" clId="{88C2DB11-0E9A-44FE-AE8B-2469165B3BF6}" dt="2026-02-27T11:39:11.900" v="6547" actId="20577"/>
          <ac:spMkLst>
            <pc:docMk/>
            <pc:sldMk cId="473312695" sldId="2682"/>
            <ac:spMk id="3" creationId="{C10803FF-2DA2-9838-CEC3-B4E5827F8C96}"/>
          </ac:spMkLst>
        </pc:spChg>
        <pc:picChg chg="add mod">
          <ac:chgData name="Julie Thomas" userId="2af13b6d24d29b42" providerId="LiveId" clId="{88C2DB11-0E9A-44FE-AE8B-2469165B3BF6}" dt="2026-02-27T11:39:21.059" v="6549" actId="14100"/>
          <ac:picMkLst>
            <pc:docMk/>
            <pc:sldMk cId="473312695" sldId="2682"/>
            <ac:picMk id="5" creationId="{1888FEF9-1F8B-6CE3-5585-B40CA9E7777D}"/>
          </ac:picMkLst>
        </pc:picChg>
      </pc:sldChg>
      <pc:sldChg chg="modSp new mod">
        <pc:chgData name="Julie Thomas" userId="2af13b6d24d29b42" providerId="LiveId" clId="{88C2DB11-0E9A-44FE-AE8B-2469165B3BF6}" dt="2026-02-23T16:49:42.357" v="6279" actId="20577"/>
        <pc:sldMkLst>
          <pc:docMk/>
          <pc:sldMk cId="2366051368" sldId="2683"/>
        </pc:sldMkLst>
        <pc:spChg chg="mod">
          <ac:chgData name="Julie Thomas" userId="2af13b6d24d29b42" providerId="LiveId" clId="{88C2DB11-0E9A-44FE-AE8B-2469165B3BF6}" dt="2026-02-23T16:48:50.212" v="6275" actId="14100"/>
          <ac:spMkLst>
            <pc:docMk/>
            <pc:sldMk cId="2366051368" sldId="2683"/>
            <ac:spMk id="2" creationId="{2A35B186-50DA-5383-645A-D1222CD2F113}"/>
          </ac:spMkLst>
        </pc:spChg>
        <pc:spChg chg="mod">
          <ac:chgData name="Julie Thomas" userId="2af13b6d24d29b42" providerId="LiveId" clId="{88C2DB11-0E9A-44FE-AE8B-2469165B3BF6}" dt="2026-02-23T16:49:42.357" v="6279" actId="20577"/>
          <ac:spMkLst>
            <pc:docMk/>
            <pc:sldMk cId="2366051368" sldId="2683"/>
            <ac:spMk id="3" creationId="{2D982C11-78FF-637E-3ED9-E8C675D80B93}"/>
          </ac:spMkLst>
        </pc:spChg>
      </pc:sldChg>
      <pc:sldChg chg="addSp delSp modSp new mod modNotesTx">
        <pc:chgData name="Julie Thomas" userId="2af13b6d24d29b42" providerId="LiveId" clId="{88C2DB11-0E9A-44FE-AE8B-2469165B3BF6}" dt="2026-02-23T17:02:53.481" v="6378" actId="20577"/>
        <pc:sldMkLst>
          <pc:docMk/>
          <pc:sldMk cId="1899529073" sldId="2684"/>
        </pc:sldMkLst>
        <pc:spChg chg="mod">
          <ac:chgData name="Julie Thomas" userId="2af13b6d24d29b42" providerId="LiveId" clId="{88C2DB11-0E9A-44FE-AE8B-2469165B3BF6}" dt="2026-02-23T16:50:40.009" v="6322" actId="2711"/>
          <ac:spMkLst>
            <pc:docMk/>
            <pc:sldMk cId="1899529073" sldId="2684"/>
            <ac:spMk id="2" creationId="{9757B698-6B93-6B7E-9A31-440CF9F589AE}"/>
          </ac:spMkLst>
        </pc:spChg>
        <pc:picChg chg="add mod ord">
          <ac:chgData name="Julie Thomas" userId="2af13b6d24d29b42" providerId="LiveId" clId="{88C2DB11-0E9A-44FE-AE8B-2469165B3BF6}" dt="2026-02-23T16:52:12.987" v="6323" actId="22"/>
          <ac:picMkLst>
            <pc:docMk/>
            <pc:sldMk cId="1899529073" sldId="2684"/>
            <ac:picMk id="5" creationId="{605A8D0E-9982-3381-7A7E-D28AA11731CE}"/>
          </ac:picMkLst>
        </pc:picChg>
      </pc:sldChg>
      <pc:sldChg chg="modSp new mod ord">
        <pc:chgData name="Julie Thomas" userId="2af13b6d24d29b42" providerId="LiveId" clId="{88C2DB11-0E9A-44FE-AE8B-2469165B3BF6}" dt="2026-02-27T12:30:11.395" v="7456"/>
        <pc:sldMkLst>
          <pc:docMk/>
          <pc:sldMk cId="2371486513" sldId="2685"/>
        </pc:sldMkLst>
        <pc:spChg chg="mod">
          <ac:chgData name="Julie Thomas" userId="2af13b6d24d29b42" providerId="LiveId" clId="{88C2DB11-0E9A-44FE-AE8B-2469165B3BF6}" dt="2026-02-27T11:40:36.148" v="6584" actId="14100"/>
          <ac:spMkLst>
            <pc:docMk/>
            <pc:sldMk cId="2371486513" sldId="2685"/>
            <ac:spMk id="2" creationId="{A8460307-4F70-9325-4A5D-715CC3B8F238}"/>
          </ac:spMkLst>
        </pc:spChg>
        <pc:spChg chg="mod">
          <ac:chgData name="Julie Thomas" userId="2af13b6d24d29b42" providerId="LiveId" clId="{88C2DB11-0E9A-44FE-AE8B-2469165B3BF6}" dt="2026-02-27T11:51:04.054" v="7454" actId="14100"/>
          <ac:spMkLst>
            <pc:docMk/>
            <pc:sldMk cId="2371486513" sldId="2685"/>
            <ac:spMk id="3" creationId="{CD4985E3-4C6C-937D-3A22-F8DED1DCF599}"/>
          </ac:spMkLst>
        </pc:spChg>
      </pc:sldChg>
      <pc:sldMasterChg chg="delSldLayout">
        <pc:chgData name="Julie Thomas" userId="2af13b6d24d29b42" providerId="LiveId" clId="{88C2DB11-0E9A-44FE-AE8B-2469165B3BF6}" dt="2026-02-23T10:52:26.739" v="846" actId="2696"/>
        <pc:sldMasterMkLst>
          <pc:docMk/>
          <pc:sldMasterMk cId="1384196811" sldId="2147483658"/>
        </pc:sldMasterMkLst>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368A389-B67B-4EEF-AD02-9F491C514ADB}"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D3C9DDB5-6F31-4A3D-B357-0BF2CE462C34}">
      <dgm:prSet custT="1"/>
      <dgm:spPr/>
      <dgm:t>
        <a:bodyPr/>
        <a:lstStyle/>
        <a:p>
          <a:r>
            <a:rPr lang="en-US" sz="2400" dirty="0"/>
            <a:t>Self-care is the foundation of good leadership</a:t>
          </a:r>
        </a:p>
      </dgm:t>
    </dgm:pt>
    <dgm:pt modelId="{52DD05D6-1035-49E0-AA4D-A8F35D8344E9}" type="parTrans" cxnId="{507F5CF9-F326-4B17-A992-F9DE6A91C2B2}">
      <dgm:prSet/>
      <dgm:spPr/>
      <dgm:t>
        <a:bodyPr/>
        <a:lstStyle/>
        <a:p>
          <a:endParaRPr lang="en-US"/>
        </a:p>
      </dgm:t>
    </dgm:pt>
    <dgm:pt modelId="{D0B63906-5192-4766-98A0-993B88ACB0B2}" type="sibTrans" cxnId="{507F5CF9-F326-4B17-A992-F9DE6A91C2B2}">
      <dgm:prSet/>
      <dgm:spPr/>
      <dgm:t>
        <a:bodyPr/>
        <a:lstStyle/>
        <a:p>
          <a:endParaRPr lang="en-US"/>
        </a:p>
      </dgm:t>
    </dgm:pt>
    <dgm:pt modelId="{363FC6F5-B771-4134-AA0A-8506870E97C7}">
      <dgm:prSet custT="1"/>
      <dgm:spPr/>
      <dgm:t>
        <a:bodyPr/>
        <a:lstStyle/>
        <a:p>
          <a:r>
            <a:rPr lang="en-US" sz="2400" dirty="0"/>
            <a:t>Everyone has a responsibility for wellbeing</a:t>
          </a:r>
        </a:p>
      </dgm:t>
    </dgm:pt>
    <dgm:pt modelId="{77B10CC5-3B2F-4639-92A6-CDA49C59A858}" type="parTrans" cxnId="{9949FE00-6662-43F8-AB7C-2A868C5B4588}">
      <dgm:prSet/>
      <dgm:spPr/>
      <dgm:t>
        <a:bodyPr/>
        <a:lstStyle/>
        <a:p>
          <a:endParaRPr lang="en-US"/>
        </a:p>
      </dgm:t>
    </dgm:pt>
    <dgm:pt modelId="{90A7A5DB-4841-4769-A3C4-86D88DD6B1D2}" type="sibTrans" cxnId="{9949FE00-6662-43F8-AB7C-2A868C5B4588}">
      <dgm:prSet/>
      <dgm:spPr/>
      <dgm:t>
        <a:bodyPr/>
        <a:lstStyle/>
        <a:p>
          <a:endParaRPr lang="en-US"/>
        </a:p>
      </dgm:t>
    </dgm:pt>
    <dgm:pt modelId="{10C946C4-9BB6-4050-973A-53954CA01AC4}">
      <dgm:prSet custT="1"/>
      <dgm:spPr/>
      <dgm:t>
        <a:bodyPr/>
        <a:lstStyle/>
        <a:p>
          <a:r>
            <a:rPr lang="en-US" sz="2400" dirty="0"/>
            <a:t>There is a wellbeing-productivity link</a:t>
          </a:r>
        </a:p>
      </dgm:t>
    </dgm:pt>
    <dgm:pt modelId="{C0EBA31C-E9A7-4FD5-9AD2-1B4B7B535D62}" type="parTrans" cxnId="{2F45E77C-6AB0-402B-A2C4-E7745F1B8001}">
      <dgm:prSet/>
      <dgm:spPr/>
      <dgm:t>
        <a:bodyPr/>
        <a:lstStyle/>
        <a:p>
          <a:endParaRPr lang="en-US"/>
        </a:p>
      </dgm:t>
    </dgm:pt>
    <dgm:pt modelId="{0E8C82C4-C43E-46FA-89FF-662E826E22D2}" type="sibTrans" cxnId="{2F45E77C-6AB0-402B-A2C4-E7745F1B8001}">
      <dgm:prSet/>
      <dgm:spPr/>
      <dgm:t>
        <a:bodyPr/>
        <a:lstStyle/>
        <a:p>
          <a:endParaRPr lang="en-US"/>
        </a:p>
      </dgm:t>
    </dgm:pt>
    <dgm:pt modelId="{E028094C-CCCE-4352-ABDC-4002ACF081BD}">
      <dgm:prSet/>
      <dgm:spPr/>
      <dgm:t>
        <a:bodyPr/>
        <a:lstStyle/>
        <a:p>
          <a:r>
            <a:rPr lang="en-GB" dirty="0"/>
            <a:t>Development is an important driver of wellbeing</a:t>
          </a:r>
          <a:endParaRPr lang="en-US" dirty="0"/>
        </a:p>
      </dgm:t>
    </dgm:pt>
    <dgm:pt modelId="{2AB0E9DF-C1A7-44D6-8485-FBBB2B823056}" type="parTrans" cxnId="{09894EAD-CFF7-47CC-8EE1-B100E05AE775}">
      <dgm:prSet/>
      <dgm:spPr/>
      <dgm:t>
        <a:bodyPr/>
        <a:lstStyle/>
        <a:p>
          <a:endParaRPr lang="en-US"/>
        </a:p>
      </dgm:t>
    </dgm:pt>
    <dgm:pt modelId="{4A30E38D-1783-435E-A467-18509BBE4B9B}" type="sibTrans" cxnId="{09894EAD-CFF7-47CC-8EE1-B100E05AE775}">
      <dgm:prSet/>
      <dgm:spPr/>
      <dgm:t>
        <a:bodyPr/>
        <a:lstStyle/>
        <a:p>
          <a:endParaRPr lang="en-US"/>
        </a:p>
      </dgm:t>
    </dgm:pt>
    <dgm:pt modelId="{F93BD1E9-35CA-44FF-AA91-A6C84E1DCC4F}" type="pres">
      <dgm:prSet presAssocID="{6368A389-B67B-4EEF-AD02-9F491C514ADB}" presName="root" presStyleCnt="0">
        <dgm:presLayoutVars>
          <dgm:dir/>
          <dgm:resizeHandles val="exact"/>
        </dgm:presLayoutVars>
      </dgm:prSet>
      <dgm:spPr/>
    </dgm:pt>
    <dgm:pt modelId="{1DB9838C-2A55-4A2D-ADB2-6FCCC2DE8689}" type="pres">
      <dgm:prSet presAssocID="{D3C9DDB5-6F31-4A3D-B357-0BF2CE462C34}" presName="compNode" presStyleCnt="0"/>
      <dgm:spPr/>
    </dgm:pt>
    <dgm:pt modelId="{803DB46C-217F-4502-9C47-15DA67FD5190}" type="pres">
      <dgm:prSet presAssocID="{D3C9DDB5-6F31-4A3D-B357-0BF2CE462C34}" presName="iconRect" presStyleLbl="node1" presStyleIdx="0" presStyleCnt="4"/>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Yoga with solid fill"/>
        </a:ext>
      </dgm:extLst>
    </dgm:pt>
    <dgm:pt modelId="{BBB4A948-0F1A-4875-AC68-A6A9F1FC89F5}" type="pres">
      <dgm:prSet presAssocID="{D3C9DDB5-6F31-4A3D-B357-0BF2CE462C34}" presName="spaceRect" presStyleCnt="0"/>
      <dgm:spPr/>
    </dgm:pt>
    <dgm:pt modelId="{23156F92-1151-4C10-94F9-6D016857E7C9}" type="pres">
      <dgm:prSet presAssocID="{D3C9DDB5-6F31-4A3D-B357-0BF2CE462C34}" presName="textRect" presStyleLbl="revTx" presStyleIdx="0" presStyleCnt="4">
        <dgm:presLayoutVars>
          <dgm:chMax val="1"/>
          <dgm:chPref val="1"/>
        </dgm:presLayoutVars>
      </dgm:prSet>
      <dgm:spPr/>
    </dgm:pt>
    <dgm:pt modelId="{B8FC72C5-D72C-4C22-9511-F4A0B79F145C}" type="pres">
      <dgm:prSet presAssocID="{D0B63906-5192-4766-98A0-993B88ACB0B2}" presName="sibTrans" presStyleCnt="0"/>
      <dgm:spPr/>
    </dgm:pt>
    <dgm:pt modelId="{2748946F-4262-468B-8615-2E68A2F329DC}" type="pres">
      <dgm:prSet presAssocID="{363FC6F5-B771-4134-AA0A-8506870E97C7}" presName="compNode" presStyleCnt="0"/>
      <dgm:spPr/>
    </dgm:pt>
    <dgm:pt modelId="{4ED8BC1B-288B-4C69-9E63-52869DAD509C}" type="pres">
      <dgm:prSet presAssocID="{363FC6F5-B771-4134-AA0A-8506870E97C7}" presName="iconRect" presStyleLbl="node1" presStyleIdx="1" presStyleCnt="4"/>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Group with solid fill"/>
        </a:ext>
      </dgm:extLst>
    </dgm:pt>
    <dgm:pt modelId="{50204972-D01D-4C2F-A670-261539C69AC5}" type="pres">
      <dgm:prSet presAssocID="{363FC6F5-B771-4134-AA0A-8506870E97C7}" presName="spaceRect" presStyleCnt="0"/>
      <dgm:spPr/>
    </dgm:pt>
    <dgm:pt modelId="{97607397-9DDD-4224-AE1E-A3F65E76BC04}" type="pres">
      <dgm:prSet presAssocID="{363FC6F5-B771-4134-AA0A-8506870E97C7}" presName="textRect" presStyleLbl="revTx" presStyleIdx="1" presStyleCnt="4">
        <dgm:presLayoutVars>
          <dgm:chMax val="1"/>
          <dgm:chPref val="1"/>
        </dgm:presLayoutVars>
      </dgm:prSet>
      <dgm:spPr/>
    </dgm:pt>
    <dgm:pt modelId="{7880C9EE-3143-4B98-BD4C-F2F443D05062}" type="pres">
      <dgm:prSet presAssocID="{90A7A5DB-4841-4769-A3C4-86D88DD6B1D2}" presName="sibTrans" presStyleCnt="0"/>
      <dgm:spPr/>
    </dgm:pt>
    <dgm:pt modelId="{6D69E78F-7B52-4851-B1C8-271F0DF68218}" type="pres">
      <dgm:prSet presAssocID="{10C946C4-9BB6-4050-973A-53954CA01AC4}" presName="compNode" presStyleCnt="0"/>
      <dgm:spPr/>
    </dgm:pt>
    <dgm:pt modelId="{60276E46-D08B-4771-8A47-30E99310B938}" type="pres">
      <dgm:prSet presAssocID="{10C946C4-9BB6-4050-973A-53954CA01AC4}" presName="iconRect" presStyleLbl="node1" presStyleIdx="2" presStyleCnt="4"/>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Rope Knot with solid fill"/>
        </a:ext>
      </dgm:extLst>
    </dgm:pt>
    <dgm:pt modelId="{24220C57-3B14-4A3C-B174-D766E8D5D28D}" type="pres">
      <dgm:prSet presAssocID="{10C946C4-9BB6-4050-973A-53954CA01AC4}" presName="spaceRect" presStyleCnt="0"/>
      <dgm:spPr/>
    </dgm:pt>
    <dgm:pt modelId="{815D53D4-5FC5-4427-8291-06ECCA832B73}" type="pres">
      <dgm:prSet presAssocID="{10C946C4-9BB6-4050-973A-53954CA01AC4}" presName="textRect" presStyleLbl="revTx" presStyleIdx="2" presStyleCnt="4">
        <dgm:presLayoutVars>
          <dgm:chMax val="1"/>
          <dgm:chPref val="1"/>
        </dgm:presLayoutVars>
      </dgm:prSet>
      <dgm:spPr/>
    </dgm:pt>
    <dgm:pt modelId="{2F856A97-2AC0-4B79-BA71-6BA836A4BD76}" type="pres">
      <dgm:prSet presAssocID="{0E8C82C4-C43E-46FA-89FF-662E826E22D2}" presName="sibTrans" presStyleCnt="0"/>
      <dgm:spPr/>
    </dgm:pt>
    <dgm:pt modelId="{E158D28B-A2CF-4849-A21A-DDA07F0551A9}" type="pres">
      <dgm:prSet presAssocID="{E028094C-CCCE-4352-ABDC-4002ACF081BD}" presName="compNode" presStyleCnt="0"/>
      <dgm:spPr/>
    </dgm:pt>
    <dgm:pt modelId="{4A2E557C-DDB8-4754-8DE9-5787C6DA8FED}" type="pres">
      <dgm:prSet presAssocID="{E028094C-CCCE-4352-ABDC-4002ACF081BD}" presName="iconRect" presStyleLbl="node1" presStyleIdx="3" presStyleCnt="4"/>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a:noFill/>
        </a:ln>
      </dgm:spPr>
      <dgm:extLst>
        <a:ext uri="{E40237B7-FDA0-4F09-8148-C483321AD2D9}">
          <dgm14:cNvPr xmlns:dgm14="http://schemas.microsoft.com/office/drawing/2010/diagram" id="0" name="" descr="Teacher with solid fill"/>
        </a:ext>
      </dgm:extLst>
    </dgm:pt>
    <dgm:pt modelId="{F3E301B7-8E4C-4817-A06F-19C596D5CC4B}" type="pres">
      <dgm:prSet presAssocID="{E028094C-CCCE-4352-ABDC-4002ACF081BD}" presName="spaceRect" presStyleCnt="0"/>
      <dgm:spPr/>
    </dgm:pt>
    <dgm:pt modelId="{098C87AB-82CB-4F59-84A7-CEAE3CB5B394}" type="pres">
      <dgm:prSet presAssocID="{E028094C-CCCE-4352-ABDC-4002ACF081BD}" presName="textRect" presStyleLbl="revTx" presStyleIdx="3" presStyleCnt="4">
        <dgm:presLayoutVars>
          <dgm:chMax val="1"/>
          <dgm:chPref val="1"/>
        </dgm:presLayoutVars>
      </dgm:prSet>
      <dgm:spPr/>
    </dgm:pt>
  </dgm:ptLst>
  <dgm:cxnLst>
    <dgm:cxn modelId="{9949FE00-6662-43F8-AB7C-2A868C5B4588}" srcId="{6368A389-B67B-4EEF-AD02-9F491C514ADB}" destId="{363FC6F5-B771-4134-AA0A-8506870E97C7}" srcOrd="1" destOrd="0" parTransId="{77B10CC5-3B2F-4639-92A6-CDA49C59A858}" sibTransId="{90A7A5DB-4841-4769-A3C4-86D88DD6B1D2}"/>
    <dgm:cxn modelId="{64E52331-CA57-42E5-BE69-1C5B36538652}" type="presOf" srcId="{10C946C4-9BB6-4050-973A-53954CA01AC4}" destId="{815D53D4-5FC5-4427-8291-06ECCA832B73}" srcOrd="0" destOrd="0" presId="urn:microsoft.com/office/officeart/2018/2/layout/IconLabelList"/>
    <dgm:cxn modelId="{021AE83A-16B6-4A7E-85EB-93C03EAE6039}" type="presOf" srcId="{D3C9DDB5-6F31-4A3D-B357-0BF2CE462C34}" destId="{23156F92-1151-4C10-94F9-6D016857E7C9}" srcOrd="0" destOrd="0" presId="urn:microsoft.com/office/officeart/2018/2/layout/IconLabelList"/>
    <dgm:cxn modelId="{9FAC343F-E716-4628-B27B-9DD7960C8AB4}" type="presOf" srcId="{363FC6F5-B771-4134-AA0A-8506870E97C7}" destId="{97607397-9DDD-4224-AE1E-A3F65E76BC04}" srcOrd="0" destOrd="0" presId="urn:microsoft.com/office/officeart/2018/2/layout/IconLabelList"/>
    <dgm:cxn modelId="{DF00565B-FC90-4102-9AFA-506183FE45F4}" type="presOf" srcId="{6368A389-B67B-4EEF-AD02-9F491C514ADB}" destId="{F93BD1E9-35CA-44FF-AA91-A6C84E1DCC4F}" srcOrd="0" destOrd="0" presId="urn:microsoft.com/office/officeart/2018/2/layout/IconLabelList"/>
    <dgm:cxn modelId="{2F45E77C-6AB0-402B-A2C4-E7745F1B8001}" srcId="{6368A389-B67B-4EEF-AD02-9F491C514ADB}" destId="{10C946C4-9BB6-4050-973A-53954CA01AC4}" srcOrd="2" destOrd="0" parTransId="{C0EBA31C-E9A7-4FD5-9AD2-1B4B7B535D62}" sibTransId="{0E8C82C4-C43E-46FA-89FF-662E826E22D2}"/>
    <dgm:cxn modelId="{09894EAD-CFF7-47CC-8EE1-B100E05AE775}" srcId="{6368A389-B67B-4EEF-AD02-9F491C514ADB}" destId="{E028094C-CCCE-4352-ABDC-4002ACF081BD}" srcOrd="3" destOrd="0" parTransId="{2AB0E9DF-C1A7-44D6-8485-FBBB2B823056}" sibTransId="{4A30E38D-1783-435E-A467-18509BBE4B9B}"/>
    <dgm:cxn modelId="{2BAD13BF-5C43-4BE6-B2B9-294E4F66701F}" type="presOf" srcId="{E028094C-CCCE-4352-ABDC-4002ACF081BD}" destId="{098C87AB-82CB-4F59-84A7-CEAE3CB5B394}" srcOrd="0" destOrd="0" presId="urn:microsoft.com/office/officeart/2018/2/layout/IconLabelList"/>
    <dgm:cxn modelId="{507F5CF9-F326-4B17-A992-F9DE6A91C2B2}" srcId="{6368A389-B67B-4EEF-AD02-9F491C514ADB}" destId="{D3C9DDB5-6F31-4A3D-B357-0BF2CE462C34}" srcOrd="0" destOrd="0" parTransId="{52DD05D6-1035-49E0-AA4D-A8F35D8344E9}" sibTransId="{D0B63906-5192-4766-98A0-993B88ACB0B2}"/>
    <dgm:cxn modelId="{07D0E45F-A2E1-4203-BF29-6A8A08576C05}" type="presParOf" srcId="{F93BD1E9-35CA-44FF-AA91-A6C84E1DCC4F}" destId="{1DB9838C-2A55-4A2D-ADB2-6FCCC2DE8689}" srcOrd="0" destOrd="0" presId="urn:microsoft.com/office/officeart/2018/2/layout/IconLabelList"/>
    <dgm:cxn modelId="{0EE2E111-9C9B-453E-83FF-4702529DE69A}" type="presParOf" srcId="{1DB9838C-2A55-4A2D-ADB2-6FCCC2DE8689}" destId="{803DB46C-217F-4502-9C47-15DA67FD5190}" srcOrd="0" destOrd="0" presId="urn:microsoft.com/office/officeart/2018/2/layout/IconLabelList"/>
    <dgm:cxn modelId="{C94DDAA0-D425-4EBE-9E42-A2737FF6BEFA}" type="presParOf" srcId="{1DB9838C-2A55-4A2D-ADB2-6FCCC2DE8689}" destId="{BBB4A948-0F1A-4875-AC68-A6A9F1FC89F5}" srcOrd="1" destOrd="0" presId="urn:microsoft.com/office/officeart/2018/2/layout/IconLabelList"/>
    <dgm:cxn modelId="{47898342-6EF7-4AE7-B7FB-A4CBF5644231}" type="presParOf" srcId="{1DB9838C-2A55-4A2D-ADB2-6FCCC2DE8689}" destId="{23156F92-1151-4C10-94F9-6D016857E7C9}" srcOrd="2" destOrd="0" presId="urn:microsoft.com/office/officeart/2018/2/layout/IconLabelList"/>
    <dgm:cxn modelId="{80037426-653D-43B1-AF63-B83531D49B19}" type="presParOf" srcId="{F93BD1E9-35CA-44FF-AA91-A6C84E1DCC4F}" destId="{B8FC72C5-D72C-4C22-9511-F4A0B79F145C}" srcOrd="1" destOrd="0" presId="urn:microsoft.com/office/officeart/2018/2/layout/IconLabelList"/>
    <dgm:cxn modelId="{4CBF750F-E4F4-4D37-9828-CDA7902E5918}" type="presParOf" srcId="{F93BD1E9-35CA-44FF-AA91-A6C84E1DCC4F}" destId="{2748946F-4262-468B-8615-2E68A2F329DC}" srcOrd="2" destOrd="0" presId="urn:microsoft.com/office/officeart/2018/2/layout/IconLabelList"/>
    <dgm:cxn modelId="{70A975F9-3AC4-4FF2-ACB3-BA0F91AECE44}" type="presParOf" srcId="{2748946F-4262-468B-8615-2E68A2F329DC}" destId="{4ED8BC1B-288B-4C69-9E63-52869DAD509C}" srcOrd="0" destOrd="0" presId="urn:microsoft.com/office/officeart/2018/2/layout/IconLabelList"/>
    <dgm:cxn modelId="{166E82B3-F81A-4A13-898E-45969CAF5ED2}" type="presParOf" srcId="{2748946F-4262-468B-8615-2E68A2F329DC}" destId="{50204972-D01D-4C2F-A670-261539C69AC5}" srcOrd="1" destOrd="0" presId="urn:microsoft.com/office/officeart/2018/2/layout/IconLabelList"/>
    <dgm:cxn modelId="{E2A133FB-5083-4E24-AD10-D29D5877B783}" type="presParOf" srcId="{2748946F-4262-468B-8615-2E68A2F329DC}" destId="{97607397-9DDD-4224-AE1E-A3F65E76BC04}" srcOrd="2" destOrd="0" presId="urn:microsoft.com/office/officeart/2018/2/layout/IconLabelList"/>
    <dgm:cxn modelId="{6062A25C-544B-4A70-BDCC-8601FB8426B4}" type="presParOf" srcId="{F93BD1E9-35CA-44FF-AA91-A6C84E1DCC4F}" destId="{7880C9EE-3143-4B98-BD4C-F2F443D05062}" srcOrd="3" destOrd="0" presId="urn:microsoft.com/office/officeart/2018/2/layout/IconLabelList"/>
    <dgm:cxn modelId="{87C1C306-FF04-4B99-AFC4-85C956E7F874}" type="presParOf" srcId="{F93BD1E9-35CA-44FF-AA91-A6C84E1DCC4F}" destId="{6D69E78F-7B52-4851-B1C8-271F0DF68218}" srcOrd="4" destOrd="0" presId="urn:microsoft.com/office/officeart/2018/2/layout/IconLabelList"/>
    <dgm:cxn modelId="{EF703840-9AD3-4BCC-B258-3003A171A1F0}" type="presParOf" srcId="{6D69E78F-7B52-4851-B1C8-271F0DF68218}" destId="{60276E46-D08B-4771-8A47-30E99310B938}" srcOrd="0" destOrd="0" presId="urn:microsoft.com/office/officeart/2018/2/layout/IconLabelList"/>
    <dgm:cxn modelId="{6A793414-7EB9-4E27-9C3C-06E4E59439E7}" type="presParOf" srcId="{6D69E78F-7B52-4851-B1C8-271F0DF68218}" destId="{24220C57-3B14-4A3C-B174-D766E8D5D28D}" srcOrd="1" destOrd="0" presId="urn:microsoft.com/office/officeart/2018/2/layout/IconLabelList"/>
    <dgm:cxn modelId="{EFBABC5C-C015-4257-B687-22158E83AF03}" type="presParOf" srcId="{6D69E78F-7B52-4851-B1C8-271F0DF68218}" destId="{815D53D4-5FC5-4427-8291-06ECCA832B73}" srcOrd="2" destOrd="0" presId="urn:microsoft.com/office/officeart/2018/2/layout/IconLabelList"/>
    <dgm:cxn modelId="{06ED71D7-19F6-4384-A25D-FE20EF3B15C7}" type="presParOf" srcId="{F93BD1E9-35CA-44FF-AA91-A6C84E1DCC4F}" destId="{2F856A97-2AC0-4B79-BA71-6BA836A4BD76}" srcOrd="5" destOrd="0" presId="urn:microsoft.com/office/officeart/2018/2/layout/IconLabelList"/>
    <dgm:cxn modelId="{CAA2759A-0D42-4CDB-93ED-B2C9E8750BAA}" type="presParOf" srcId="{F93BD1E9-35CA-44FF-AA91-A6C84E1DCC4F}" destId="{E158D28B-A2CF-4849-A21A-DDA07F0551A9}" srcOrd="6" destOrd="0" presId="urn:microsoft.com/office/officeart/2018/2/layout/IconLabelList"/>
    <dgm:cxn modelId="{DD22982F-1DD2-4FC7-BD4F-1C5EA40EC583}" type="presParOf" srcId="{E158D28B-A2CF-4849-A21A-DDA07F0551A9}" destId="{4A2E557C-DDB8-4754-8DE9-5787C6DA8FED}" srcOrd="0" destOrd="0" presId="urn:microsoft.com/office/officeart/2018/2/layout/IconLabelList"/>
    <dgm:cxn modelId="{B1BA772D-F18C-4579-A10D-1C2A5D2319D5}" type="presParOf" srcId="{E158D28B-A2CF-4849-A21A-DDA07F0551A9}" destId="{F3E301B7-8E4C-4817-A06F-19C596D5CC4B}" srcOrd="1" destOrd="0" presId="urn:microsoft.com/office/officeart/2018/2/layout/IconLabelList"/>
    <dgm:cxn modelId="{EF51F393-4D5F-46C3-9FAC-6C3D11AD2602}" type="presParOf" srcId="{E158D28B-A2CF-4849-A21A-DDA07F0551A9}" destId="{098C87AB-82CB-4F59-84A7-CEAE3CB5B394}"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03AD492-E055-404D-9BA7-8662DFCE70A1}" type="doc">
      <dgm:prSet loTypeId="urn:microsoft.com/office/officeart/2016/7/layout/RepeatingBendingProcessNew" loCatId="process" qsTypeId="urn:microsoft.com/office/officeart/2005/8/quickstyle/simple5" qsCatId="simple" csTypeId="urn:microsoft.com/office/officeart/2005/8/colors/accent2_2" csCatId="accent2" phldr="1"/>
      <dgm:spPr/>
      <dgm:t>
        <a:bodyPr/>
        <a:lstStyle/>
        <a:p>
          <a:endParaRPr lang="en-US"/>
        </a:p>
      </dgm:t>
    </dgm:pt>
    <dgm:pt modelId="{7FB00760-D532-494F-8C06-A0F9B18A77D7}">
      <dgm:prSet custT="1"/>
      <dgm:spPr/>
      <dgm:t>
        <a:bodyPr/>
        <a:lstStyle/>
        <a:p>
          <a:r>
            <a:rPr lang="en-GB" sz="1600" dirty="0"/>
            <a:t>Create a culture of wellbeing – amend vision, mission and/or values</a:t>
          </a:r>
          <a:endParaRPr lang="en-US" sz="1600" dirty="0"/>
        </a:p>
      </dgm:t>
    </dgm:pt>
    <dgm:pt modelId="{2855FE80-8B35-4309-88C8-80AAF08754B6}" type="parTrans" cxnId="{B4A0F666-BD92-4203-871A-26B7A0A566E1}">
      <dgm:prSet/>
      <dgm:spPr/>
      <dgm:t>
        <a:bodyPr/>
        <a:lstStyle/>
        <a:p>
          <a:endParaRPr lang="en-US"/>
        </a:p>
      </dgm:t>
    </dgm:pt>
    <dgm:pt modelId="{C77A7AEB-D21F-42BD-A759-2CE09B9D2678}" type="sibTrans" cxnId="{B4A0F666-BD92-4203-871A-26B7A0A566E1}">
      <dgm:prSet/>
      <dgm:spPr/>
      <dgm:t>
        <a:bodyPr/>
        <a:lstStyle/>
        <a:p>
          <a:endParaRPr lang="en-US"/>
        </a:p>
      </dgm:t>
    </dgm:pt>
    <dgm:pt modelId="{04CAB5EC-E1C6-4F4C-A849-E23571E51DB8}">
      <dgm:prSet custT="1"/>
      <dgm:spPr/>
      <dgm:t>
        <a:bodyPr/>
        <a:lstStyle/>
        <a:p>
          <a:r>
            <a:rPr lang="en-GB" sz="1600" dirty="0"/>
            <a:t>View all organisational actions through a wellbeing lens</a:t>
          </a:r>
          <a:endParaRPr lang="en-US" sz="1600" dirty="0"/>
        </a:p>
      </dgm:t>
    </dgm:pt>
    <dgm:pt modelId="{1602FCA5-EAFD-45ED-B30C-CE29521750E1}" type="parTrans" cxnId="{E4A661E5-52F5-476D-812B-F97AA12A990F}">
      <dgm:prSet/>
      <dgm:spPr/>
      <dgm:t>
        <a:bodyPr/>
        <a:lstStyle/>
        <a:p>
          <a:endParaRPr lang="en-US"/>
        </a:p>
      </dgm:t>
    </dgm:pt>
    <dgm:pt modelId="{DC6BE120-A153-448B-99C6-A0DF007B15AE}" type="sibTrans" cxnId="{E4A661E5-52F5-476D-812B-F97AA12A990F}">
      <dgm:prSet/>
      <dgm:spPr/>
      <dgm:t>
        <a:bodyPr/>
        <a:lstStyle/>
        <a:p>
          <a:endParaRPr lang="en-US"/>
        </a:p>
      </dgm:t>
    </dgm:pt>
    <dgm:pt modelId="{490BAEB1-1DA9-4C12-AD49-FEE2AB1383B8}">
      <dgm:prSet custT="1"/>
      <dgm:spPr/>
      <dgm:t>
        <a:bodyPr/>
        <a:lstStyle/>
        <a:p>
          <a:r>
            <a:rPr lang="en-GB" sz="1400" dirty="0"/>
            <a:t>Devise a strategy based on data – external (PESTLE) and internal (people data, customer data)</a:t>
          </a:r>
          <a:endParaRPr lang="en-US" sz="1400" dirty="0"/>
        </a:p>
      </dgm:t>
    </dgm:pt>
    <dgm:pt modelId="{BA8C6C0C-372B-450A-8DBB-0CCB7A1816E1}" type="parTrans" cxnId="{CE95EC4E-2FE6-45A9-80BC-3EAE5BAEE2CC}">
      <dgm:prSet/>
      <dgm:spPr/>
      <dgm:t>
        <a:bodyPr/>
        <a:lstStyle/>
        <a:p>
          <a:endParaRPr lang="en-US"/>
        </a:p>
      </dgm:t>
    </dgm:pt>
    <dgm:pt modelId="{E0402E58-31F1-4F70-9CE1-19DA9DFBC9B6}" type="sibTrans" cxnId="{CE95EC4E-2FE6-45A9-80BC-3EAE5BAEE2CC}">
      <dgm:prSet/>
      <dgm:spPr/>
      <dgm:t>
        <a:bodyPr/>
        <a:lstStyle/>
        <a:p>
          <a:endParaRPr lang="en-US"/>
        </a:p>
      </dgm:t>
    </dgm:pt>
    <dgm:pt modelId="{10BD4A36-2673-4116-BE86-4FC51391C32B}">
      <dgm:prSet custT="1"/>
      <dgm:spPr/>
      <dgm:t>
        <a:bodyPr/>
        <a:lstStyle/>
        <a:p>
          <a:r>
            <a:rPr lang="en-GB" sz="1800" dirty="0"/>
            <a:t>Consult with stakeholders</a:t>
          </a:r>
          <a:endParaRPr lang="en-US" sz="1800" dirty="0"/>
        </a:p>
      </dgm:t>
    </dgm:pt>
    <dgm:pt modelId="{ADA7BA33-93D8-4AC8-81A1-D0F8F7E1C75C}" type="parTrans" cxnId="{7C22E8AD-33DF-4E42-A160-471FAF6BCE5F}">
      <dgm:prSet/>
      <dgm:spPr/>
      <dgm:t>
        <a:bodyPr/>
        <a:lstStyle/>
        <a:p>
          <a:endParaRPr lang="en-US"/>
        </a:p>
      </dgm:t>
    </dgm:pt>
    <dgm:pt modelId="{CED45D8F-A409-49A1-B8EA-CF43734DF2DE}" type="sibTrans" cxnId="{7C22E8AD-33DF-4E42-A160-471FAF6BCE5F}">
      <dgm:prSet/>
      <dgm:spPr/>
      <dgm:t>
        <a:bodyPr/>
        <a:lstStyle/>
        <a:p>
          <a:endParaRPr lang="en-US"/>
        </a:p>
      </dgm:t>
    </dgm:pt>
    <dgm:pt modelId="{1A50ADB3-0A5D-48C2-87B6-33B3DF93143C}">
      <dgm:prSet custT="1"/>
      <dgm:spPr/>
      <dgm:t>
        <a:bodyPr/>
        <a:lstStyle/>
        <a:p>
          <a:r>
            <a:rPr lang="en-GB" sz="2000" dirty="0"/>
            <a:t>Communicate</a:t>
          </a:r>
          <a:endParaRPr lang="en-US" sz="2000" dirty="0"/>
        </a:p>
      </dgm:t>
    </dgm:pt>
    <dgm:pt modelId="{EAE36DE4-D5C4-45A0-8BFB-217222DC137D}" type="parTrans" cxnId="{7A3EBF1F-1241-497A-B5FD-A0A8BE8EF64B}">
      <dgm:prSet/>
      <dgm:spPr/>
      <dgm:t>
        <a:bodyPr/>
        <a:lstStyle/>
        <a:p>
          <a:endParaRPr lang="en-US"/>
        </a:p>
      </dgm:t>
    </dgm:pt>
    <dgm:pt modelId="{43FB854E-BA72-4B9E-A7E6-66F33BDF0634}" type="sibTrans" cxnId="{7A3EBF1F-1241-497A-B5FD-A0A8BE8EF64B}">
      <dgm:prSet/>
      <dgm:spPr/>
      <dgm:t>
        <a:bodyPr/>
        <a:lstStyle/>
        <a:p>
          <a:endParaRPr lang="en-US"/>
        </a:p>
      </dgm:t>
    </dgm:pt>
    <dgm:pt modelId="{72896635-F86E-40F0-88F1-0A5B5D310464}">
      <dgm:prSet custT="1"/>
      <dgm:spPr/>
      <dgm:t>
        <a:bodyPr/>
        <a:lstStyle/>
        <a:p>
          <a:r>
            <a:rPr lang="en-GB" sz="1800" dirty="0"/>
            <a:t>Measure outcomes</a:t>
          </a:r>
          <a:endParaRPr lang="en-US" sz="1800" dirty="0"/>
        </a:p>
      </dgm:t>
    </dgm:pt>
    <dgm:pt modelId="{2762196A-02FA-4FDA-A774-A01746006DE1}" type="parTrans" cxnId="{442798AE-64FF-490E-A656-EC6C8451F50D}">
      <dgm:prSet/>
      <dgm:spPr/>
      <dgm:t>
        <a:bodyPr/>
        <a:lstStyle/>
        <a:p>
          <a:endParaRPr lang="en-US"/>
        </a:p>
      </dgm:t>
    </dgm:pt>
    <dgm:pt modelId="{8BE59819-A8D6-4DB4-9523-3F7DEAFFFB22}" type="sibTrans" cxnId="{442798AE-64FF-490E-A656-EC6C8451F50D}">
      <dgm:prSet/>
      <dgm:spPr/>
      <dgm:t>
        <a:bodyPr/>
        <a:lstStyle/>
        <a:p>
          <a:endParaRPr lang="en-US"/>
        </a:p>
      </dgm:t>
    </dgm:pt>
    <dgm:pt modelId="{743BBCEC-DF2D-46F7-A4C4-6067881D9604}">
      <dgm:prSet custT="1"/>
      <dgm:spPr/>
      <dgm:t>
        <a:bodyPr/>
        <a:lstStyle/>
        <a:p>
          <a:r>
            <a:rPr lang="en-GB" sz="1800" dirty="0"/>
            <a:t>Ensure all HR practices are horizontally aligned </a:t>
          </a:r>
          <a:endParaRPr lang="en-US" sz="1800" dirty="0"/>
        </a:p>
      </dgm:t>
    </dgm:pt>
    <dgm:pt modelId="{6BA6018E-107B-4DA2-AA19-69B491AC8B2D}" type="parTrans" cxnId="{D29946E6-57FC-4A98-8111-7AF0C7AFE2E5}">
      <dgm:prSet/>
      <dgm:spPr/>
      <dgm:t>
        <a:bodyPr/>
        <a:lstStyle/>
        <a:p>
          <a:endParaRPr lang="en-US"/>
        </a:p>
      </dgm:t>
    </dgm:pt>
    <dgm:pt modelId="{DC0D2BAE-76AA-4936-8239-350184118530}" type="sibTrans" cxnId="{D29946E6-57FC-4A98-8111-7AF0C7AFE2E5}">
      <dgm:prSet/>
      <dgm:spPr/>
      <dgm:t>
        <a:bodyPr/>
        <a:lstStyle/>
        <a:p>
          <a:endParaRPr lang="en-US"/>
        </a:p>
      </dgm:t>
    </dgm:pt>
    <dgm:pt modelId="{645FC9AE-5819-4004-9BE8-B4D2F0180B71}">
      <dgm:prSet custT="1"/>
      <dgm:spPr/>
      <dgm:t>
        <a:bodyPr/>
        <a:lstStyle/>
        <a:p>
          <a:r>
            <a:rPr lang="en-GB" sz="1400" dirty="0"/>
            <a:t>Support targeted interventions with counselling, EAPs, occupational health, manager training</a:t>
          </a:r>
        </a:p>
      </dgm:t>
    </dgm:pt>
    <dgm:pt modelId="{214BD7C2-8E40-4FEE-A2B3-D65E6AF171CE}" type="parTrans" cxnId="{D94DBCE8-1D13-4729-98C0-8B6768519DB4}">
      <dgm:prSet/>
      <dgm:spPr/>
      <dgm:t>
        <a:bodyPr/>
        <a:lstStyle/>
        <a:p>
          <a:endParaRPr lang="en-GB"/>
        </a:p>
      </dgm:t>
    </dgm:pt>
    <dgm:pt modelId="{CB4C3866-01DB-473D-8E1B-9B32513EAEC2}" type="sibTrans" cxnId="{D94DBCE8-1D13-4729-98C0-8B6768519DB4}">
      <dgm:prSet/>
      <dgm:spPr/>
      <dgm:t>
        <a:bodyPr/>
        <a:lstStyle/>
        <a:p>
          <a:endParaRPr lang="en-GB"/>
        </a:p>
      </dgm:t>
    </dgm:pt>
    <dgm:pt modelId="{CC8D2AC9-351A-4C5A-8559-A00DE6961A8F}">
      <dgm:prSet custT="1"/>
      <dgm:spPr/>
      <dgm:t>
        <a:bodyPr/>
        <a:lstStyle/>
        <a:p>
          <a:r>
            <a:rPr lang="en-GB" sz="1600" dirty="0"/>
            <a:t>Include interventions that align with employee lifecycle and life stages</a:t>
          </a:r>
        </a:p>
      </dgm:t>
    </dgm:pt>
    <dgm:pt modelId="{C36B4153-3508-4ABF-BA41-28EF6E7AB193}" type="parTrans" cxnId="{63BD6229-6802-4FEF-9A4F-230033D2D968}">
      <dgm:prSet/>
      <dgm:spPr/>
      <dgm:t>
        <a:bodyPr/>
        <a:lstStyle/>
        <a:p>
          <a:endParaRPr lang="en-GB"/>
        </a:p>
      </dgm:t>
    </dgm:pt>
    <dgm:pt modelId="{75983F7D-F276-4584-A15C-317717DB1DF0}" type="sibTrans" cxnId="{63BD6229-6802-4FEF-9A4F-230033D2D968}">
      <dgm:prSet/>
      <dgm:spPr/>
      <dgm:t>
        <a:bodyPr/>
        <a:lstStyle/>
        <a:p>
          <a:endParaRPr lang="en-GB"/>
        </a:p>
      </dgm:t>
    </dgm:pt>
    <dgm:pt modelId="{30E3C2C5-B3C2-4E7D-B5CD-460B67539F6E}" type="pres">
      <dgm:prSet presAssocID="{E03AD492-E055-404D-9BA7-8662DFCE70A1}" presName="Name0" presStyleCnt="0">
        <dgm:presLayoutVars>
          <dgm:dir/>
          <dgm:resizeHandles val="exact"/>
        </dgm:presLayoutVars>
      </dgm:prSet>
      <dgm:spPr/>
    </dgm:pt>
    <dgm:pt modelId="{70AA9C31-18A5-4D6F-BA21-139C3B23CFAE}" type="pres">
      <dgm:prSet presAssocID="{7FB00760-D532-494F-8C06-A0F9B18A77D7}" presName="node" presStyleLbl="node1" presStyleIdx="0" presStyleCnt="9">
        <dgm:presLayoutVars>
          <dgm:bulletEnabled val="1"/>
        </dgm:presLayoutVars>
      </dgm:prSet>
      <dgm:spPr/>
    </dgm:pt>
    <dgm:pt modelId="{0F9F3DFF-11FF-482F-91D8-33FD09AA645A}" type="pres">
      <dgm:prSet presAssocID="{C77A7AEB-D21F-42BD-A759-2CE09B9D2678}" presName="sibTrans" presStyleLbl="sibTrans1D1" presStyleIdx="0" presStyleCnt="8"/>
      <dgm:spPr/>
    </dgm:pt>
    <dgm:pt modelId="{18DBCEE0-5FAF-4286-B064-210CD0AD9565}" type="pres">
      <dgm:prSet presAssocID="{C77A7AEB-D21F-42BD-A759-2CE09B9D2678}" presName="connectorText" presStyleLbl="sibTrans1D1" presStyleIdx="0" presStyleCnt="8"/>
      <dgm:spPr/>
    </dgm:pt>
    <dgm:pt modelId="{5E1A1041-1F59-4EAB-9C8C-31866715F583}" type="pres">
      <dgm:prSet presAssocID="{04CAB5EC-E1C6-4F4C-A849-E23571E51DB8}" presName="node" presStyleLbl="node1" presStyleIdx="1" presStyleCnt="9">
        <dgm:presLayoutVars>
          <dgm:bulletEnabled val="1"/>
        </dgm:presLayoutVars>
      </dgm:prSet>
      <dgm:spPr/>
    </dgm:pt>
    <dgm:pt modelId="{81437CD5-C0B0-422E-91E5-0C92593B4F02}" type="pres">
      <dgm:prSet presAssocID="{DC6BE120-A153-448B-99C6-A0DF007B15AE}" presName="sibTrans" presStyleLbl="sibTrans1D1" presStyleIdx="1" presStyleCnt="8"/>
      <dgm:spPr/>
    </dgm:pt>
    <dgm:pt modelId="{B23C4E4A-02DE-482E-9B18-1456BE1EBA29}" type="pres">
      <dgm:prSet presAssocID="{DC6BE120-A153-448B-99C6-A0DF007B15AE}" presName="connectorText" presStyleLbl="sibTrans1D1" presStyleIdx="1" presStyleCnt="8"/>
      <dgm:spPr/>
    </dgm:pt>
    <dgm:pt modelId="{F480F089-53E5-4BB0-B7DF-D7146D7793A5}" type="pres">
      <dgm:prSet presAssocID="{10BD4A36-2673-4116-BE86-4FC51391C32B}" presName="node" presStyleLbl="node1" presStyleIdx="2" presStyleCnt="9">
        <dgm:presLayoutVars>
          <dgm:bulletEnabled val="1"/>
        </dgm:presLayoutVars>
      </dgm:prSet>
      <dgm:spPr/>
    </dgm:pt>
    <dgm:pt modelId="{C0DF15C3-D74A-47A1-87CB-A0A45376E9E3}" type="pres">
      <dgm:prSet presAssocID="{CED45D8F-A409-49A1-B8EA-CF43734DF2DE}" presName="sibTrans" presStyleLbl="sibTrans1D1" presStyleIdx="2" presStyleCnt="8"/>
      <dgm:spPr/>
    </dgm:pt>
    <dgm:pt modelId="{0B5FAB8C-140B-4EE6-86B4-D61EAA70F38C}" type="pres">
      <dgm:prSet presAssocID="{CED45D8F-A409-49A1-B8EA-CF43734DF2DE}" presName="connectorText" presStyleLbl="sibTrans1D1" presStyleIdx="2" presStyleCnt="8"/>
      <dgm:spPr/>
    </dgm:pt>
    <dgm:pt modelId="{865A680F-CB48-49D7-9E64-BFF34D13AFAE}" type="pres">
      <dgm:prSet presAssocID="{490BAEB1-1DA9-4C12-AD49-FEE2AB1383B8}" presName="node" presStyleLbl="node1" presStyleIdx="3" presStyleCnt="9">
        <dgm:presLayoutVars>
          <dgm:bulletEnabled val="1"/>
        </dgm:presLayoutVars>
      </dgm:prSet>
      <dgm:spPr/>
    </dgm:pt>
    <dgm:pt modelId="{628A2BEC-E74E-42AC-B960-BA9A9380BB6C}" type="pres">
      <dgm:prSet presAssocID="{E0402E58-31F1-4F70-9CE1-19DA9DFBC9B6}" presName="sibTrans" presStyleLbl="sibTrans1D1" presStyleIdx="3" presStyleCnt="8"/>
      <dgm:spPr/>
    </dgm:pt>
    <dgm:pt modelId="{0CD24784-0A99-42DB-B271-DDB2D3A99274}" type="pres">
      <dgm:prSet presAssocID="{E0402E58-31F1-4F70-9CE1-19DA9DFBC9B6}" presName="connectorText" presStyleLbl="sibTrans1D1" presStyleIdx="3" presStyleCnt="8"/>
      <dgm:spPr/>
    </dgm:pt>
    <dgm:pt modelId="{6A9F7A10-2BAE-4A10-AC3C-EC1CAA209378}" type="pres">
      <dgm:prSet presAssocID="{CC8D2AC9-351A-4C5A-8559-A00DE6961A8F}" presName="node" presStyleLbl="node1" presStyleIdx="4" presStyleCnt="9">
        <dgm:presLayoutVars>
          <dgm:bulletEnabled val="1"/>
        </dgm:presLayoutVars>
      </dgm:prSet>
      <dgm:spPr/>
    </dgm:pt>
    <dgm:pt modelId="{58E92D04-AD70-4C48-841E-E3F9F4D94E32}" type="pres">
      <dgm:prSet presAssocID="{75983F7D-F276-4584-A15C-317717DB1DF0}" presName="sibTrans" presStyleLbl="sibTrans1D1" presStyleIdx="4" presStyleCnt="8"/>
      <dgm:spPr/>
    </dgm:pt>
    <dgm:pt modelId="{4722F89A-3EED-4507-897D-490329624B54}" type="pres">
      <dgm:prSet presAssocID="{75983F7D-F276-4584-A15C-317717DB1DF0}" presName="connectorText" presStyleLbl="sibTrans1D1" presStyleIdx="4" presStyleCnt="8"/>
      <dgm:spPr/>
    </dgm:pt>
    <dgm:pt modelId="{0FBDA31D-0221-408A-8ADC-FB2A76BD4BDE}" type="pres">
      <dgm:prSet presAssocID="{645FC9AE-5819-4004-9BE8-B4D2F0180B71}" presName="node" presStyleLbl="node1" presStyleIdx="5" presStyleCnt="9">
        <dgm:presLayoutVars>
          <dgm:bulletEnabled val="1"/>
        </dgm:presLayoutVars>
      </dgm:prSet>
      <dgm:spPr/>
    </dgm:pt>
    <dgm:pt modelId="{CDB20C3B-7BFD-486A-ABC0-EAC48BA42C49}" type="pres">
      <dgm:prSet presAssocID="{CB4C3866-01DB-473D-8E1B-9B32513EAEC2}" presName="sibTrans" presStyleLbl="sibTrans1D1" presStyleIdx="5" presStyleCnt="8"/>
      <dgm:spPr/>
    </dgm:pt>
    <dgm:pt modelId="{8E9F8271-78D2-4084-86FB-D8CB732E51FB}" type="pres">
      <dgm:prSet presAssocID="{CB4C3866-01DB-473D-8E1B-9B32513EAEC2}" presName="connectorText" presStyleLbl="sibTrans1D1" presStyleIdx="5" presStyleCnt="8"/>
      <dgm:spPr/>
    </dgm:pt>
    <dgm:pt modelId="{C0D3DE37-9742-4A8C-A231-87B8A385BFD8}" type="pres">
      <dgm:prSet presAssocID="{1A50ADB3-0A5D-48C2-87B6-33B3DF93143C}" presName="node" presStyleLbl="node1" presStyleIdx="6" presStyleCnt="9">
        <dgm:presLayoutVars>
          <dgm:bulletEnabled val="1"/>
        </dgm:presLayoutVars>
      </dgm:prSet>
      <dgm:spPr/>
    </dgm:pt>
    <dgm:pt modelId="{918A9E42-41C8-49C9-B51D-F25830F887BC}" type="pres">
      <dgm:prSet presAssocID="{43FB854E-BA72-4B9E-A7E6-66F33BDF0634}" presName="sibTrans" presStyleLbl="sibTrans1D1" presStyleIdx="6" presStyleCnt="8"/>
      <dgm:spPr/>
    </dgm:pt>
    <dgm:pt modelId="{0C0A8180-8444-46BE-A4BE-1C7F2A5081B2}" type="pres">
      <dgm:prSet presAssocID="{43FB854E-BA72-4B9E-A7E6-66F33BDF0634}" presName="connectorText" presStyleLbl="sibTrans1D1" presStyleIdx="6" presStyleCnt="8"/>
      <dgm:spPr/>
    </dgm:pt>
    <dgm:pt modelId="{1D365EBD-8139-4C95-8198-9825872B8BC0}" type="pres">
      <dgm:prSet presAssocID="{72896635-F86E-40F0-88F1-0A5B5D310464}" presName="node" presStyleLbl="node1" presStyleIdx="7" presStyleCnt="9">
        <dgm:presLayoutVars>
          <dgm:bulletEnabled val="1"/>
        </dgm:presLayoutVars>
      </dgm:prSet>
      <dgm:spPr/>
    </dgm:pt>
    <dgm:pt modelId="{936D8A88-F5B2-4446-BCF4-5D927F16C708}" type="pres">
      <dgm:prSet presAssocID="{8BE59819-A8D6-4DB4-9523-3F7DEAFFFB22}" presName="sibTrans" presStyleLbl="sibTrans1D1" presStyleIdx="7" presStyleCnt="8"/>
      <dgm:spPr/>
    </dgm:pt>
    <dgm:pt modelId="{1FDC9334-306B-4543-AC4D-BBB09C6021C8}" type="pres">
      <dgm:prSet presAssocID="{8BE59819-A8D6-4DB4-9523-3F7DEAFFFB22}" presName="connectorText" presStyleLbl="sibTrans1D1" presStyleIdx="7" presStyleCnt="8"/>
      <dgm:spPr/>
    </dgm:pt>
    <dgm:pt modelId="{C7A7E39D-E08A-4E9C-8AAA-7A70A6D62052}" type="pres">
      <dgm:prSet presAssocID="{743BBCEC-DF2D-46F7-A4C4-6067881D9604}" presName="node" presStyleLbl="node1" presStyleIdx="8" presStyleCnt="9">
        <dgm:presLayoutVars>
          <dgm:bulletEnabled val="1"/>
        </dgm:presLayoutVars>
      </dgm:prSet>
      <dgm:spPr/>
    </dgm:pt>
  </dgm:ptLst>
  <dgm:cxnLst>
    <dgm:cxn modelId="{0E27B406-A358-44EB-A204-AD1D26E96D0E}" type="presOf" srcId="{1A50ADB3-0A5D-48C2-87B6-33B3DF93143C}" destId="{C0D3DE37-9742-4A8C-A231-87B8A385BFD8}" srcOrd="0" destOrd="0" presId="urn:microsoft.com/office/officeart/2016/7/layout/RepeatingBendingProcessNew"/>
    <dgm:cxn modelId="{FE05F306-5E59-4B36-A640-E1B3F3011992}" type="presOf" srcId="{CED45D8F-A409-49A1-B8EA-CF43734DF2DE}" destId="{0B5FAB8C-140B-4EE6-86B4-D61EAA70F38C}" srcOrd="1" destOrd="0" presId="urn:microsoft.com/office/officeart/2016/7/layout/RepeatingBendingProcessNew"/>
    <dgm:cxn modelId="{3FC82709-C370-438A-9205-4773674EDC1A}" type="presOf" srcId="{43FB854E-BA72-4B9E-A7E6-66F33BDF0634}" destId="{0C0A8180-8444-46BE-A4BE-1C7F2A5081B2}" srcOrd="1" destOrd="0" presId="urn:microsoft.com/office/officeart/2016/7/layout/RepeatingBendingProcessNew"/>
    <dgm:cxn modelId="{7A3EBF1F-1241-497A-B5FD-A0A8BE8EF64B}" srcId="{E03AD492-E055-404D-9BA7-8662DFCE70A1}" destId="{1A50ADB3-0A5D-48C2-87B6-33B3DF93143C}" srcOrd="6" destOrd="0" parTransId="{EAE36DE4-D5C4-45A0-8BFB-217222DC137D}" sibTransId="{43FB854E-BA72-4B9E-A7E6-66F33BDF0634}"/>
    <dgm:cxn modelId="{B2F82023-01B9-416F-88F0-069A5B38B848}" type="presOf" srcId="{CB4C3866-01DB-473D-8E1B-9B32513EAEC2}" destId="{8E9F8271-78D2-4084-86FB-D8CB732E51FB}" srcOrd="1" destOrd="0" presId="urn:microsoft.com/office/officeart/2016/7/layout/RepeatingBendingProcessNew"/>
    <dgm:cxn modelId="{63BD6229-6802-4FEF-9A4F-230033D2D968}" srcId="{E03AD492-E055-404D-9BA7-8662DFCE70A1}" destId="{CC8D2AC9-351A-4C5A-8559-A00DE6961A8F}" srcOrd="4" destOrd="0" parTransId="{C36B4153-3508-4ABF-BA41-28EF6E7AB193}" sibTransId="{75983F7D-F276-4584-A15C-317717DB1DF0}"/>
    <dgm:cxn modelId="{F2F2032C-BC69-40F3-8943-678A0FC692E0}" type="presOf" srcId="{10BD4A36-2673-4116-BE86-4FC51391C32B}" destId="{F480F089-53E5-4BB0-B7DF-D7146D7793A5}" srcOrd="0" destOrd="0" presId="urn:microsoft.com/office/officeart/2016/7/layout/RepeatingBendingProcessNew"/>
    <dgm:cxn modelId="{9E375739-F5C3-4B51-8747-F9D906630FD8}" type="presOf" srcId="{72896635-F86E-40F0-88F1-0A5B5D310464}" destId="{1D365EBD-8139-4C95-8198-9825872B8BC0}" srcOrd="0" destOrd="0" presId="urn:microsoft.com/office/officeart/2016/7/layout/RepeatingBendingProcessNew"/>
    <dgm:cxn modelId="{F40E4541-F806-468D-A9BD-5D4A5ED48FFA}" type="presOf" srcId="{75983F7D-F276-4584-A15C-317717DB1DF0}" destId="{4722F89A-3EED-4507-897D-490329624B54}" srcOrd="1" destOrd="0" presId="urn:microsoft.com/office/officeart/2016/7/layout/RepeatingBendingProcessNew"/>
    <dgm:cxn modelId="{B4A0F666-BD92-4203-871A-26B7A0A566E1}" srcId="{E03AD492-E055-404D-9BA7-8662DFCE70A1}" destId="{7FB00760-D532-494F-8C06-A0F9B18A77D7}" srcOrd="0" destOrd="0" parTransId="{2855FE80-8B35-4309-88C8-80AAF08754B6}" sibTransId="{C77A7AEB-D21F-42BD-A759-2CE09B9D2678}"/>
    <dgm:cxn modelId="{35E13148-97D7-4FA3-B5C2-B5FD197C3006}" type="presOf" srcId="{7FB00760-D532-494F-8C06-A0F9B18A77D7}" destId="{70AA9C31-18A5-4D6F-BA21-139C3B23CFAE}" srcOrd="0" destOrd="0" presId="urn:microsoft.com/office/officeart/2016/7/layout/RepeatingBendingProcessNew"/>
    <dgm:cxn modelId="{7A452E4B-A369-4744-A5E9-DEF883E48EFC}" type="presOf" srcId="{8BE59819-A8D6-4DB4-9523-3F7DEAFFFB22}" destId="{1FDC9334-306B-4543-AC4D-BBB09C6021C8}" srcOrd="1" destOrd="0" presId="urn:microsoft.com/office/officeart/2016/7/layout/RepeatingBendingProcessNew"/>
    <dgm:cxn modelId="{CE95EC4E-2FE6-45A9-80BC-3EAE5BAEE2CC}" srcId="{E03AD492-E055-404D-9BA7-8662DFCE70A1}" destId="{490BAEB1-1DA9-4C12-AD49-FEE2AB1383B8}" srcOrd="3" destOrd="0" parTransId="{BA8C6C0C-372B-450A-8DBB-0CCB7A1816E1}" sibTransId="{E0402E58-31F1-4F70-9CE1-19DA9DFBC9B6}"/>
    <dgm:cxn modelId="{C7280653-C7F9-49AE-9092-6F75C640E566}" type="presOf" srcId="{DC6BE120-A153-448B-99C6-A0DF007B15AE}" destId="{B23C4E4A-02DE-482E-9B18-1456BE1EBA29}" srcOrd="1" destOrd="0" presId="urn:microsoft.com/office/officeart/2016/7/layout/RepeatingBendingProcessNew"/>
    <dgm:cxn modelId="{52DD547D-5B99-476C-925E-498BAA86A2E0}" type="presOf" srcId="{E0402E58-31F1-4F70-9CE1-19DA9DFBC9B6}" destId="{0CD24784-0A99-42DB-B271-DDB2D3A99274}" srcOrd="1" destOrd="0" presId="urn:microsoft.com/office/officeart/2016/7/layout/RepeatingBendingProcessNew"/>
    <dgm:cxn modelId="{B2E88399-FDBC-4E7A-BC33-08ED7DA51D5C}" type="presOf" srcId="{C77A7AEB-D21F-42BD-A759-2CE09B9D2678}" destId="{18DBCEE0-5FAF-4286-B064-210CD0AD9565}" srcOrd="1" destOrd="0" presId="urn:microsoft.com/office/officeart/2016/7/layout/RepeatingBendingProcessNew"/>
    <dgm:cxn modelId="{ACEEFFAA-FAA1-40A0-93CA-941A9A045921}" type="presOf" srcId="{43FB854E-BA72-4B9E-A7E6-66F33BDF0634}" destId="{918A9E42-41C8-49C9-B51D-F25830F887BC}" srcOrd="0" destOrd="0" presId="urn:microsoft.com/office/officeart/2016/7/layout/RepeatingBendingProcessNew"/>
    <dgm:cxn modelId="{7C22E8AD-33DF-4E42-A160-471FAF6BCE5F}" srcId="{E03AD492-E055-404D-9BA7-8662DFCE70A1}" destId="{10BD4A36-2673-4116-BE86-4FC51391C32B}" srcOrd="2" destOrd="0" parTransId="{ADA7BA33-93D8-4AC8-81A1-D0F8F7E1C75C}" sibTransId="{CED45D8F-A409-49A1-B8EA-CF43734DF2DE}"/>
    <dgm:cxn modelId="{442798AE-64FF-490E-A656-EC6C8451F50D}" srcId="{E03AD492-E055-404D-9BA7-8662DFCE70A1}" destId="{72896635-F86E-40F0-88F1-0A5B5D310464}" srcOrd="7" destOrd="0" parTransId="{2762196A-02FA-4FDA-A774-A01746006DE1}" sibTransId="{8BE59819-A8D6-4DB4-9523-3F7DEAFFFB22}"/>
    <dgm:cxn modelId="{2A81A7B4-321D-4A60-9D93-843F1D9C9A04}" type="presOf" srcId="{8BE59819-A8D6-4DB4-9523-3F7DEAFFFB22}" destId="{936D8A88-F5B2-4446-BCF4-5D927F16C708}" srcOrd="0" destOrd="0" presId="urn:microsoft.com/office/officeart/2016/7/layout/RepeatingBendingProcessNew"/>
    <dgm:cxn modelId="{AD53F7BB-251F-4CAA-B7C6-771B1CC8C4A8}" type="presOf" srcId="{E03AD492-E055-404D-9BA7-8662DFCE70A1}" destId="{30E3C2C5-B3C2-4E7D-B5CD-460B67539F6E}" srcOrd="0" destOrd="0" presId="urn:microsoft.com/office/officeart/2016/7/layout/RepeatingBendingProcessNew"/>
    <dgm:cxn modelId="{C2D0BBC2-DA7B-4E44-A23A-8A2F42726032}" type="presOf" srcId="{DC6BE120-A153-448B-99C6-A0DF007B15AE}" destId="{81437CD5-C0B0-422E-91E5-0C92593B4F02}" srcOrd="0" destOrd="0" presId="urn:microsoft.com/office/officeart/2016/7/layout/RepeatingBendingProcessNew"/>
    <dgm:cxn modelId="{E51D7EC7-D6BD-44EE-944D-1AE9F3B912DA}" type="presOf" srcId="{CB4C3866-01DB-473D-8E1B-9B32513EAEC2}" destId="{CDB20C3B-7BFD-486A-ABC0-EAC48BA42C49}" srcOrd="0" destOrd="0" presId="urn:microsoft.com/office/officeart/2016/7/layout/RepeatingBendingProcessNew"/>
    <dgm:cxn modelId="{2DABBACD-3343-46B9-8786-BC207D44ED5B}" type="presOf" srcId="{C77A7AEB-D21F-42BD-A759-2CE09B9D2678}" destId="{0F9F3DFF-11FF-482F-91D8-33FD09AA645A}" srcOrd="0" destOrd="0" presId="urn:microsoft.com/office/officeart/2016/7/layout/RepeatingBendingProcessNew"/>
    <dgm:cxn modelId="{D83868CE-3F01-425D-A958-F84C24597683}" type="presOf" srcId="{04CAB5EC-E1C6-4F4C-A849-E23571E51DB8}" destId="{5E1A1041-1F59-4EAB-9C8C-31866715F583}" srcOrd="0" destOrd="0" presId="urn:microsoft.com/office/officeart/2016/7/layout/RepeatingBendingProcessNew"/>
    <dgm:cxn modelId="{3D13E0D9-AC8E-4F6A-B318-FB16D47D4E7A}" type="presOf" srcId="{E0402E58-31F1-4F70-9CE1-19DA9DFBC9B6}" destId="{628A2BEC-E74E-42AC-B960-BA9A9380BB6C}" srcOrd="0" destOrd="0" presId="urn:microsoft.com/office/officeart/2016/7/layout/RepeatingBendingProcessNew"/>
    <dgm:cxn modelId="{CAA708DA-1FB4-4F45-A1D8-1F5808F3D4D1}" type="presOf" srcId="{75983F7D-F276-4584-A15C-317717DB1DF0}" destId="{58E92D04-AD70-4C48-841E-E3F9F4D94E32}" srcOrd="0" destOrd="0" presId="urn:microsoft.com/office/officeart/2016/7/layout/RepeatingBendingProcessNew"/>
    <dgm:cxn modelId="{B0CDE5DB-8112-4116-8316-DCC387E4AD3F}" type="presOf" srcId="{645FC9AE-5819-4004-9BE8-B4D2F0180B71}" destId="{0FBDA31D-0221-408A-8ADC-FB2A76BD4BDE}" srcOrd="0" destOrd="0" presId="urn:microsoft.com/office/officeart/2016/7/layout/RepeatingBendingProcessNew"/>
    <dgm:cxn modelId="{F21CE8DB-9EDC-413A-A05F-CE361DE5B539}" type="presOf" srcId="{CC8D2AC9-351A-4C5A-8559-A00DE6961A8F}" destId="{6A9F7A10-2BAE-4A10-AC3C-EC1CAA209378}" srcOrd="0" destOrd="0" presId="urn:microsoft.com/office/officeart/2016/7/layout/RepeatingBendingProcessNew"/>
    <dgm:cxn modelId="{E4A661E5-52F5-476D-812B-F97AA12A990F}" srcId="{E03AD492-E055-404D-9BA7-8662DFCE70A1}" destId="{04CAB5EC-E1C6-4F4C-A849-E23571E51DB8}" srcOrd="1" destOrd="0" parTransId="{1602FCA5-EAFD-45ED-B30C-CE29521750E1}" sibTransId="{DC6BE120-A153-448B-99C6-A0DF007B15AE}"/>
    <dgm:cxn modelId="{D29946E6-57FC-4A98-8111-7AF0C7AFE2E5}" srcId="{E03AD492-E055-404D-9BA7-8662DFCE70A1}" destId="{743BBCEC-DF2D-46F7-A4C4-6067881D9604}" srcOrd="8" destOrd="0" parTransId="{6BA6018E-107B-4DA2-AA19-69B491AC8B2D}" sibTransId="{DC0D2BAE-76AA-4936-8239-350184118530}"/>
    <dgm:cxn modelId="{D94DBCE8-1D13-4729-98C0-8B6768519DB4}" srcId="{E03AD492-E055-404D-9BA7-8662DFCE70A1}" destId="{645FC9AE-5819-4004-9BE8-B4D2F0180B71}" srcOrd="5" destOrd="0" parTransId="{214BD7C2-8E40-4FEE-A2B3-D65E6AF171CE}" sibTransId="{CB4C3866-01DB-473D-8E1B-9B32513EAEC2}"/>
    <dgm:cxn modelId="{ECC097EB-A2E1-4B5F-B927-C05C9AC68D79}" type="presOf" srcId="{490BAEB1-1DA9-4C12-AD49-FEE2AB1383B8}" destId="{865A680F-CB48-49D7-9E64-BFF34D13AFAE}" srcOrd="0" destOrd="0" presId="urn:microsoft.com/office/officeart/2016/7/layout/RepeatingBendingProcessNew"/>
    <dgm:cxn modelId="{D0C33BF0-B971-4CEE-A9D8-866065E4E6D9}" type="presOf" srcId="{743BBCEC-DF2D-46F7-A4C4-6067881D9604}" destId="{C7A7E39D-E08A-4E9C-8AAA-7A70A6D62052}" srcOrd="0" destOrd="0" presId="urn:microsoft.com/office/officeart/2016/7/layout/RepeatingBendingProcessNew"/>
    <dgm:cxn modelId="{1FD306F8-FB2B-4C74-A3D3-89AC15997C7E}" type="presOf" srcId="{CED45D8F-A409-49A1-B8EA-CF43734DF2DE}" destId="{C0DF15C3-D74A-47A1-87CB-A0A45376E9E3}" srcOrd="0" destOrd="0" presId="urn:microsoft.com/office/officeart/2016/7/layout/RepeatingBendingProcessNew"/>
    <dgm:cxn modelId="{7C14416F-1DAF-4E83-97A7-C9411B3D0692}" type="presParOf" srcId="{30E3C2C5-B3C2-4E7D-B5CD-460B67539F6E}" destId="{70AA9C31-18A5-4D6F-BA21-139C3B23CFAE}" srcOrd="0" destOrd="0" presId="urn:microsoft.com/office/officeart/2016/7/layout/RepeatingBendingProcessNew"/>
    <dgm:cxn modelId="{4B652232-C379-4092-916D-8296452A093C}" type="presParOf" srcId="{30E3C2C5-B3C2-4E7D-B5CD-460B67539F6E}" destId="{0F9F3DFF-11FF-482F-91D8-33FD09AA645A}" srcOrd="1" destOrd="0" presId="urn:microsoft.com/office/officeart/2016/7/layout/RepeatingBendingProcessNew"/>
    <dgm:cxn modelId="{26C541D1-EF5C-4887-9D73-E12450303CEA}" type="presParOf" srcId="{0F9F3DFF-11FF-482F-91D8-33FD09AA645A}" destId="{18DBCEE0-5FAF-4286-B064-210CD0AD9565}" srcOrd="0" destOrd="0" presId="urn:microsoft.com/office/officeart/2016/7/layout/RepeatingBendingProcessNew"/>
    <dgm:cxn modelId="{3187FE74-97F9-491B-BFC5-F780BC79784C}" type="presParOf" srcId="{30E3C2C5-B3C2-4E7D-B5CD-460B67539F6E}" destId="{5E1A1041-1F59-4EAB-9C8C-31866715F583}" srcOrd="2" destOrd="0" presId="urn:microsoft.com/office/officeart/2016/7/layout/RepeatingBendingProcessNew"/>
    <dgm:cxn modelId="{79E76FAF-F8B9-44D7-9786-BE920E3DF196}" type="presParOf" srcId="{30E3C2C5-B3C2-4E7D-B5CD-460B67539F6E}" destId="{81437CD5-C0B0-422E-91E5-0C92593B4F02}" srcOrd="3" destOrd="0" presId="urn:microsoft.com/office/officeart/2016/7/layout/RepeatingBendingProcessNew"/>
    <dgm:cxn modelId="{8E30FFBE-F27F-4723-950C-79977B153DCE}" type="presParOf" srcId="{81437CD5-C0B0-422E-91E5-0C92593B4F02}" destId="{B23C4E4A-02DE-482E-9B18-1456BE1EBA29}" srcOrd="0" destOrd="0" presId="urn:microsoft.com/office/officeart/2016/7/layout/RepeatingBendingProcessNew"/>
    <dgm:cxn modelId="{EDC2B69C-A9C9-4AD9-BCCA-FAA129AB25D4}" type="presParOf" srcId="{30E3C2C5-B3C2-4E7D-B5CD-460B67539F6E}" destId="{F480F089-53E5-4BB0-B7DF-D7146D7793A5}" srcOrd="4" destOrd="0" presId="urn:microsoft.com/office/officeart/2016/7/layout/RepeatingBendingProcessNew"/>
    <dgm:cxn modelId="{DA42E9D0-A0BE-4A9E-9684-EAAA504F9673}" type="presParOf" srcId="{30E3C2C5-B3C2-4E7D-B5CD-460B67539F6E}" destId="{C0DF15C3-D74A-47A1-87CB-A0A45376E9E3}" srcOrd="5" destOrd="0" presId="urn:microsoft.com/office/officeart/2016/7/layout/RepeatingBendingProcessNew"/>
    <dgm:cxn modelId="{40E5B785-1161-4715-B4B8-C41745C35CEE}" type="presParOf" srcId="{C0DF15C3-D74A-47A1-87CB-A0A45376E9E3}" destId="{0B5FAB8C-140B-4EE6-86B4-D61EAA70F38C}" srcOrd="0" destOrd="0" presId="urn:microsoft.com/office/officeart/2016/7/layout/RepeatingBendingProcessNew"/>
    <dgm:cxn modelId="{F203D8B7-B78D-4B0D-82C6-A2B0B0C7653A}" type="presParOf" srcId="{30E3C2C5-B3C2-4E7D-B5CD-460B67539F6E}" destId="{865A680F-CB48-49D7-9E64-BFF34D13AFAE}" srcOrd="6" destOrd="0" presId="urn:microsoft.com/office/officeart/2016/7/layout/RepeatingBendingProcessNew"/>
    <dgm:cxn modelId="{5CABE896-6AB8-456F-9E07-1C0E614CF4AD}" type="presParOf" srcId="{30E3C2C5-B3C2-4E7D-B5CD-460B67539F6E}" destId="{628A2BEC-E74E-42AC-B960-BA9A9380BB6C}" srcOrd="7" destOrd="0" presId="urn:microsoft.com/office/officeart/2016/7/layout/RepeatingBendingProcessNew"/>
    <dgm:cxn modelId="{D16B19DD-6CB5-4C6B-82A5-C58CE97D6BF5}" type="presParOf" srcId="{628A2BEC-E74E-42AC-B960-BA9A9380BB6C}" destId="{0CD24784-0A99-42DB-B271-DDB2D3A99274}" srcOrd="0" destOrd="0" presId="urn:microsoft.com/office/officeart/2016/7/layout/RepeatingBendingProcessNew"/>
    <dgm:cxn modelId="{C7D958CE-CF67-48A0-9DD7-7624AAE9D6A8}" type="presParOf" srcId="{30E3C2C5-B3C2-4E7D-B5CD-460B67539F6E}" destId="{6A9F7A10-2BAE-4A10-AC3C-EC1CAA209378}" srcOrd="8" destOrd="0" presId="urn:microsoft.com/office/officeart/2016/7/layout/RepeatingBendingProcessNew"/>
    <dgm:cxn modelId="{AD1462BB-6D06-4C38-8BC9-15F8BE4D8886}" type="presParOf" srcId="{30E3C2C5-B3C2-4E7D-B5CD-460B67539F6E}" destId="{58E92D04-AD70-4C48-841E-E3F9F4D94E32}" srcOrd="9" destOrd="0" presId="urn:microsoft.com/office/officeart/2016/7/layout/RepeatingBendingProcessNew"/>
    <dgm:cxn modelId="{1EA42ED5-5315-4839-B564-85916AF8B28B}" type="presParOf" srcId="{58E92D04-AD70-4C48-841E-E3F9F4D94E32}" destId="{4722F89A-3EED-4507-897D-490329624B54}" srcOrd="0" destOrd="0" presId="urn:microsoft.com/office/officeart/2016/7/layout/RepeatingBendingProcessNew"/>
    <dgm:cxn modelId="{20056187-5259-4A45-9C4A-5E4861CA6CCE}" type="presParOf" srcId="{30E3C2C5-B3C2-4E7D-B5CD-460B67539F6E}" destId="{0FBDA31D-0221-408A-8ADC-FB2A76BD4BDE}" srcOrd="10" destOrd="0" presId="urn:microsoft.com/office/officeart/2016/7/layout/RepeatingBendingProcessNew"/>
    <dgm:cxn modelId="{F5FA0F03-F2DA-4413-B2DD-D54A697CE4AC}" type="presParOf" srcId="{30E3C2C5-B3C2-4E7D-B5CD-460B67539F6E}" destId="{CDB20C3B-7BFD-486A-ABC0-EAC48BA42C49}" srcOrd="11" destOrd="0" presId="urn:microsoft.com/office/officeart/2016/7/layout/RepeatingBendingProcessNew"/>
    <dgm:cxn modelId="{4E401CA9-E98B-4A22-9C3A-BCE9AB1CA1C0}" type="presParOf" srcId="{CDB20C3B-7BFD-486A-ABC0-EAC48BA42C49}" destId="{8E9F8271-78D2-4084-86FB-D8CB732E51FB}" srcOrd="0" destOrd="0" presId="urn:microsoft.com/office/officeart/2016/7/layout/RepeatingBendingProcessNew"/>
    <dgm:cxn modelId="{C9D2EA5A-CC4E-4BC9-9993-C89C2713A960}" type="presParOf" srcId="{30E3C2C5-B3C2-4E7D-B5CD-460B67539F6E}" destId="{C0D3DE37-9742-4A8C-A231-87B8A385BFD8}" srcOrd="12" destOrd="0" presId="urn:microsoft.com/office/officeart/2016/7/layout/RepeatingBendingProcessNew"/>
    <dgm:cxn modelId="{87275149-A117-4567-B655-D1FCEA154616}" type="presParOf" srcId="{30E3C2C5-B3C2-4E7D-B5CD-460B67539F6E}" destId="{918A9E42-41C8-49C9-B51D-F25830F887BC}" srcOrd="13" destOrd="0" presId="urn:microsoft.com/office/officeart/2016/7/layout/RepeatingBendingProcessNew"/>
    <dgm:cxn modelId="{F4E621CD-40DA-4C9D-83F2-A2D820A4DCA2}" type="presParOf" srcId="{918A9E42-41C8-49C9-B51D-F25830F887BC}" destId="{0C0A8180-8444-46BE-A4BE-1C7F2A5081B2}" srcOrd="0" destOrd="0" presId="urn:microsoft.com/office/officeart/2016/7/layout/RepeatingBendingProcessNew"/>
    <dgm:cxn modelId="{82D55958-8A55-43B7-9BF8-551C9C8A496D}" type="presParOf" srcId="{30E3C2C5-B3C2-4E7D-B5CD-460B67539F6E}" destId="{1D365EBD-8139-4C95-8198-9825872B8BC0}" srcOrd="14" destOrd="0" presId="urn:microsoft.com/office/officeart/2016/7/layout/RepeatingBendingProcessNew"/>
    <dgm:cxn modelId="{9B6C8C93-7458-4E6D-B6E0-9ED58FAE1118}" type="presParOf" srcId="{30E3C2C5-B3C2-4E7D-B5CD-460B67539F6E}" destId="{936D8A88-F5B2-4446-BCF4-5D927F16C708}" srcOrd="15" destOrd="0" presId="urn:microsoft.com/office/officeart/2016/7/layout/RepeatingBendingProcessNew"/>
    <dgm:cxn modelId="{1AADC8DC-A580-436A-8D88-97B953BD2C6E}" type="presParOf" srcId="{936D8A88-F5B2-4446-BCF4-5D927F16C708}" destId="{1FDC9334-306B-4543-AC4D-BBB09C6021C8}" srcOrd="0" destOrd="0" presId="urn:microsoft.com/office/officeart/2016/7/layout/RepeatingBendingProcessNew"/>
    <dgm:cxn modelId="{8F6F7959-923D-44F3-BEDC-9D29298B8D0B}" type="presParOf" srcId="{30E3C2C5-B3C2-4E7D-B5CD-460B67539F6E}" destId="{C7A7E39D-E08A-4E9C-8AAA-7A70A6D62052}" srcOrd="16"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A522C7E-72C3-4140-B9EB-FDE76E2FC605}" type="doc">
      <dgm:prSet loTypeId="urn:microsoft.com/office/officeart/2016/7/layout/HorizontalActionList" loCatId="List" qsTypeId="urn:microsoft.com/office/officeart/2005/8/quickstyle/simple4" qsCatId="simple" csTypeId="urn:microsoft.com/office/officeart/2005/8/colors/accent1_2" csCatId="accent1" phldr="1"/>
      <dgm:spPr/>
      <dgm:t>
        <a:bodyPr/>
        <a:lstStyle/>
        <a:p>
          <a:endParaRPr lang="en-US"/>
        </a:p>
      </dgm:t>
    </dgm:pt>
    <dgm:pt modelId="{DB3CB965-8B3E-484F-ACB8-11E95D8E0421}">
      <dgm:prSet/>
      <dgm:spPr/>
      <dgm:t>
        <a:bodyPr/>
        <a:lstStyle/>
        <a:p>
          <a:r>
            <a:rPr lang="en-US"/>
            <a:t>Research</a:t>
          </a:r>
        </a:p>
      </dgm:t>
    </dgm:pt>
    <dgm:pt modelId="{49434A1B-9D02-4072-9FAD-49C0EB47734D}" type="parTrans" cxnId="{A6EF6EDA-B906-4DE4-A52B-BB4C295B8BDE}">
      <dgm:prSet/>
      <dgm:spPr/>
      <dgm:t>
        <a:bodyPr/>
        <a:lstStyle/>
        <a:p>
          <a:endParaRPr lang="en-US"/>
        </a:p>
      </dgm:t>
    </dgm:pt>
    <dgm:pt modelId="{3D407E5A-ED04-4A73-BE6C-7CE9B7DC6BF8}" type="sibTrans" cxnId="{A6EF6EDA-B906-4DE4-A52B-BB4C295B8BDE}">
      <dgm:prSet/>
      <dgm:spPr/>
      <dgm:t>
        <a:bodyPr/>
        <a:lstStyle/>
        <a:p>
          <a:endParaRPr lang="en-US"/>
        </a:p>
      </dgm:t>
    </dgm:pt>
    <dgm:pt modelId="{968BEA24-E0BD-4BC1-BC4F-1D1B43502FFF}">
      <dgm:prSet custT="1"/>
      <dgm:spPr/>
      <dgm:t>
        <a:bodyPr/>
        <a:lstStyle/>
        <a:p>
          <a:r>
            <a:rPr lang="en-US" sz="2000" dirty="0"/>
            <a:t>Research to support meaningful generational differences is weak</a:t>
          </a:r>
        </a:p>
      </dgm:t>
    </dgm:pt>
    <dgm:pt modelId="{554A77C2-3F9D-44E6-9EC1-7180A188DB90}" type="parTrans" cxnId="{17321ACD-98EA-40EB-B4A7-59F20E72B427}">
      <dgm:prSet/>
      <dgm:spPr/>
      <dgm:t>
        <a:bodyPr/>
        <a:lstStyle/>
        <a:p>
          <a:endParaRPr lang="en-US"/>
        </a:p>
      </dgm:t>
    </dgm:pt>
    <dgm:pt modelId="{C892496F-59F3-44CC-A4DD-EE6DC8D5D9F7}" type="sibTrans" cxnId="{17321ACD-98EA-40EB-B4A7-59F20E72B427}">
      <dgm:prSet/>
      <dgm:spPr/>
      <dgm:t>
        <a:bodyPr/>
        <a:lstStyle/>
        <a:p>
          <a:endParaRPr lang="en-US"/>
        </a:p>
      </dgm:t>
    </dgm:pt>
    <dgm:pt modelId="{E368EFB1-1DC1-4E34-A1C4-13C26CF971E5}">
      <dgm:prSet/>
      <dgm:spPr/>
      <dgm:t>
        <a:bodyPr/>
        <a:lstStyle/>
        <a:p>
          <a:r>
            <a:rPr lang="en-US" dirty="0"/>
            <a:t>Focus</a:t>
          </a:r>
        </a:p>
      </dgm:t>
    </dgm:pt>
    <dgm:pt modelId="{C4EFF54C-88AB-41C5-AECC-99D866E72C16}" type="parTrans" cxnId="{A4868AE7-2A47-4A7D-970F-7D402BBF5846}">
      <dgm:prSet/>
      <dgm:spPr/>
      <dgm:t>
        <a:bodyPr/>
        <a:lstStyle/>
        <a:p>
          <a:endParaRPr lang="en-US"/>
        </a:p>
      </dgm:t>
    </dgm:pt>
    <dgm:pt modelId="{5A4DA494-544A-4907-9D74-62F68843D9C4}" type="sibTrans" cxnId="{A4868AE7-2A47-4A7D-970F-7D402BBF5846}">
      <dgm:prSet/>
      <dgm:spPr/>
      <dgm:t>
        <a:bodyPr/>
        <a:lstStyle/>
        <a:p>
          <a:endParaRPr lang="en-US"/>
        </a:p>
      </dgm:t>
    </dgm:pt>
    <dgm:pt modelId="{55FE4CEE-F6A8-42F2-8220-CD9A92E1B1E6}">
      <dgm:prSet custT="1"/>
      <dgm:spPr/>
      <dgm:t>
        <a:bodyPr/>
        <a:lstStyle/>
        <a:p>
          <a:r>
            <a:rPr lang="en-US" sz="2400" dirty="0"/>
            <a:t>Avoid stereotypes Better to focus on individuals and their differing needs</a:t>
          </a:r>
        </a:p>
      </dgm:t>
    </dgm:pt>
    <dgm:pt modelId="{D41404B6-E12B-4B7D-A8B8-373276B5DAA4}" type="parTrans" cxnId="{2F90FDF0-A90E-4E62-ADE2-5016D28E33C8}">
      <dgm:prSet/>
      <dgm:spPr/>
      <dgm:t>
        <a:bodyPr/>
        <a:lstStyle/>
        <a:p>
          <a:endParaRPr lang="en-US"/>
        </a:p>
      </dgm:t>
    </dgm:pt>
    <dgm:pt modelId="{29C734BC-697E-4DD3-9EA7-C56158BACBC4}" type="sibTrans" cxnId="{2F90FDF0-A90E-4E62-ADE2-5016D28E33C8}">
      <dgm:prSet/>
      <dgm:spPr/>
      <dgm:t>
        <a:bodyPr/>
        <a:lstStyle/>
        <a:p>
          <a:endParaRPr lang="en-US"/>
        </a:p>
      </dgm:t>
    </dgm:pt>
    <dgm:pt modelId="{7A0A6EFA-E04D-4255-8FF6-11674B9CA8F1}">
      <dgm:prSet/>
      <dgm:spPr/>
      <dgm:t>
        <a:bodyPr/>
        <a:lstStyle/>
        <a:p>
          <a:r>
            <a:rPr lang="en-US"/>
            <a:t>Champion</a:t>
          </a:r>
        </a:p>
      </dgm:t>
    </dgm:pt>
    <dgm:pt modelId="{8D5E5A5E-7CB1-4135-8774-E58763FD7131}" type="parTrans" cxnId="{03C28199-65C2-41D5-8B64-BDE777F6694F}">
      <dgm:prSet/>
      <dgm:spPr/>
      <dgm:t>
        <a:bodyPr/>
        <a:lstStyle/>
        <a:p>
          <a:endParaRPr lang="en-US"/>
        </a:p>
      </dgm:t>
    </dgm:pt>
    <dgm:pt modelId="{93AB2615-9829-4189-B269-2797443E323E}" type="sibTrans" cxnId="{03C28199-65C2-41D5-8B64-BDE777F6694F}">
      <dgm:prSet/>
      <dgm:spPr/>
      <dgm:t>
        <a:bodyPr/>
        <a:lstStyle/>
        <a:p>
          <a:endParaRPr lang="en-US"/>
        </a:p>
      </dgm:t>
    </dgm:pt>
    <dgm:pt modelId="{A1BD264A-FCDA-4E9E-ABF1-ADD432BFF0E3}">
      <dgm:prSet custT="1"/>
      <dgm:spPr/>
      <dgm:t>
        <a:bodyPr/>
        <a:lstStyle/>
        <a:p>
          <a:r>
            <a:rPr lang="en-US" sz="2000" dirty="0"/>
            <a:t>Champion inclusion – encourage social cohesion</a:t>
          </a:r>
        </a:p>
        <a:p>
          <a:r>
            <a:rPr lang="en-US" sz="2000" dirty="0"/>
            <a:t>Train all employees in digital skills</a:t>
          </a:r>
        </a:p>
        <a:p>
          <a:r>
            <a:rPr lang="en-US" sz="2000" dirty="0"/>
            <a:t>Use mentoring schemes</a:t>
          </a:r>
        </a:p>
      </dgm:t>
    </dgm:pt>
    <dgm:pt modelId="{862AF181-A314-4C80-BA40-041B75E7E087}" type="parTrans" cxnId="{09E44FE4-2EFC-49B3-A621-C87D5FA4E3D9}">
      <dgm:prSet/>
      <dgm:spPr/>
      <dgm:t>
        <a:bodyPr/>
        <a:lstStyle/>
        <a:p>
          <a:endParaRPr lang="en-US"/>
        </a:p>
      </dgm:t>
    </dgm:pt>
    <dgm:pt modelId="{77D3BD92-B223-4582-94C2-124A8904AE59}" type="sibTrans" cxnId="{09E44FE4-2EFC-49B3-A621-C87D5FA4E3D9}">
      <dgm:prSet/>
      <dgm:spPr/>
      <dgm:t>
        <a:bodyPr/>
        <a:lstStyle/>
        <a:p>
          <a:endParaRPr lang="en-US"/>
        </a:p>
      </dgm:t>
    </dgm:pt>
    <dgm:pt modelId="{10422D9C-EB4B-48D4-87B4-5003948217B4}">
      <dgm:prSet/>
      <dgm:spPr/>
      <dgm:t>
        <a:bodyPr/>
        <a:lstStyle/>
        <a:p>
          <a:r>
            <a:rPr lang="en-US"/>
            <a:t>Promote</a:t>
          </a:r>
        </a:p>
      </dgm:t>
    </dgm:pt>
    <dgm:pt modelId="{A7FF5E15-2EDD-444C-A8D3-16BC22F9C35B}" type="parTrans" cxnId="{B02E2E6E-830E-4A6E-A662-C09C29BF4BCB}">
      <dgm:prSet/>
      <dgm:spPr/>
      <dgm:t>
        <a:bodyPr/>
        <a:lstStyle/>
        <a:p>
          <a:endParaRPr lang="en-US"/>
        </a:p>
      </dgm:t>
    </dgm:pt>
    <dgm:pt modelId="{914FD9E2-EB92-4124-A1CB-98C3AFA1C13C}" type="sibTrans" cxnId="{B02E2E6E-830E-4A6E-A662-C09C29BF4BCB}">
      <dgm:prSet/>
      <dgm:spPr/>
      <dgm:t>
        <a:bodyPr/>
        <a:lstStyle/>
        <a:p>
          <a:endParaRPr lang="en-US"/>
        </a:p>
      </dgm:t>
    </dgm:pt>
    <dgm:pt modelId="{32C882B1-300B-4925-934B-6B73CCD5EAC9}">
      <dgm:prSet custT="1"/>
      <dgm:spPr/>
      <dgm:t>
        <a:bodyPr/>
        <a:lstStyle/>
        <a:p>
          <a:r>
            <a:rPr lang="en-US" sz="1800" dirty="0"/>
            <a:t>Promote flexible working where possible – this could help a new parent, someone approaching retirement or someone who has interests outside work</a:t>
          </a:r>
        </a:p>
        <a:p>
          <a:endParaRPr lang="en-US" sz="2000" dirty="0"/>
        </a:p>
      </dgm:t>
    </dgm:pt>
    <dgm:pt modelId="{A11360F6-0366-497A-988C-F50169819EE2}" type="parTrans" cxnId="{DF441771-3DD6-4A36-A176-55B4DB7A6013}">
      <dgm:prSet/>
      <dgm:spPr/>
      <dgm:t>
        <a:bodyPr/>
        <a:lstStyle/>
        <a:p>
          <a:endParaRPr lang="en-US"/>
        </a:p>
      </dgm:t>
    </dgm:pt>
    <dgm:pt modelId="{75AB366C-960B-47A2-AD92-4086FCA296A8}" type="sibTrans" cxnId="{DF441771-3DD6-4A36-A176-55B4DB7A6013}">
      <dgm:prSet/>
      <dgm:spPr/>
      <dgm:t>
        <a:bodyPr/>
        <a:lstStyle/>
        <a:p>
          <a:endParaRPr lang="en-US"/>
        </a:p>
      </dgm:t>
    </dgm:pt>
    <dgm:pt modelId="{15E14022-E3EF-4252-9103-1404837E66F8}">
      <dgm:prSet/>
      <dgm:spPr/>
      <dgm:t>
        <a:bodyPr/>
        <a:lstStyle/>
        <a:p>
          <a:r>
            <a:rPr lang="en-GB" dirty="0"/>
            <a:t>Communicate</a:t>
          </a:r>
        </a:p>
      </dgm:t>
    </dgm:pt>
    <dgm:pt modelId="{EDD4A3A1-86C6-4450-B508-C5483BEB98CB}" type="parTrans" cxnId="{309C2B40-06FB-408F-A624-C94C909F006C}">
      <dgm:prSet/>
      <dgm:spPr/>
      <dgm:t>
        <a:bodyPr/>
        <a:lstStyle/>
        <a:p>
          <a:endParaRPr lang="en-GB"/>
        </a:p>
      </dgm:t>
    </dgm:pt>
    <dgm:pt modelId="{5BF13F8A-3634-4A7C-9838-D9CCBA8E2E1D}" type="sibTrans" cxnId="{309C2B40-06FB-408F-A624-C94C909F006C}">
      <dgm:prSet/>
      <dgm:spPr/>
      <dgm:t>
        <a:bodyPr/>
        <a:lstStyle/>
        <a:p>
          <a:endParaRPr lang="en-GB"/>
        </a:p>
      </dgm:t>
    </dgm:pt>
    <dgm:pt modelId="{E258E885-C90B-46E7-82F2-592474A7B7D3}">
      <dgm:prSet custT="1"/>
      <dgm:spPr/>
      <dgm:t>
        <a:bodyPr/>
        <a:lstStyle/>
        <a:p>
          <a:r>
            <a:rPr lang="en-GB" sz="1800" dirty="0"/>
            <a:t>Have multiple ways of communicating with your workforce</a:t>
          </a:r>
        </a:p>
      </dgm:t>
    </dgm:pt>
    <dgm:pt modelId="{2FBCC1FE-0E3A-42E4-B989-2358C175F622}" type="parTrans" cxnId="{9EE2174A-44F5-4E6D-A72A-76EBB044D776}">
      <dgm:prSet/>
      <dgm:spPr/>
      <dgm:t>
        <a:bodyPr/>
        <a:lstStyle/>
        <a:p>
          <a:endParaRPr lang="en-GB"/>
        </a:p>
      </dgm:t>
    </dgm:pt>
    <dgm:pt modelId="{E87A726B-2920-4D6E-A84D-F2A672AD6FA8}" type="sibTrans" cxnId="{9EE2174A-44F5-4E6D-A72A-76EBB044D776}">
      <dgm:prSet/>
      <dgm:spPr/>
      <dgm:t>
        <a:bodyPr/>
        <a:lstStyle/>
        <a:p>
          <a:endParaRPr lang="en-GB"/>
        </a:p>
      </dgm:t>
    </dgm:pt>
    <dgm:pt modelId="{331DCF53-C10F-4EC9-A0AA-04D34D54D460}">
      <dgm:prSet/>
      <dgm:spPr/>
      <dgm:t>
        <a:bodyPr/>
        <a:lstStyle/>
        <a:p>
          <a:r>
            <a:rPr lang="en-GB" dirty="0"/>
            <a:t>Offer</a:t>
          </a:r>
        </a:p>
      </dgm:t>
    </dgm:pt>
    <dgm:pt modelId="{4340A13A-11EC-4B2A-A84B-C1FF1A3EEF22}" type="parTrans" cxnId="{24514D4B-B387-4B9F-9FCD-A40E8E44A141}">
      <dgm:prSet/>
      <dgm:spPr/>
      <dgm:t>
        <a:bodyPr/>
        <a:lstStyle/>
        <a:p>
          <a:endParaRPr lang="en-GB"/>
        </a:p>
      </dgm:t>
    </dgm:pt>
    <dgm:pt modelId="{D15ACB37-7BCF-4FB9-92BD-599CE180EA34}" type="sibTrans" cxnId="{24514D4B-B387-4B9F-9FCD-A40E8E44A141}">
      <dgm:prSet/>
      <dgm:spPr/>
      <dgm:t>
        <a:bodyPr/>
        <a:lstStyle/>
        <a:p>
          <a:endParaRPr lang="en-GB"/>
        </a:p>
      </dgm:t>
    </dgm:pt>
    <dgm:pt modelId="{A420CA35-DD57-44AA-9A6B-63A61A304ED8}">
      <dgm:prSet custT="1"/>
      <dgm:spPr/>
      <dgm:t>
        <a:bodyPr/>
        <a:lstStyle/>
        <a:p>
          <a:r>
            <a:rPr lang="en-GB" sz="2000" dirty="0"/>
            <a:t>Cafeteria style benefits where people can choose what suits them – loans, gym membership, electric car lease</a:t>
          </a:r>
        </a:p>
      </dgm:t>
    </dgm:pt>
    <dgm:pt modelId="{2D0CD459-2C89-4B2D-8B84-1BA2E44E57C9}" type="parTrans" cxnId="{21F628D7-C99E-47EE-9719-18ADA6191FD4}">
      <dgm:prSet/>
      <dgm:spPr/>
      <dgm:t>
        <a:bodyPr/>
        <a:lstStyle/>
        <a:p>
          <a:endParaRPr lang="en-GB"/>
        </a:p>
      </dgm:t>
    </dgm:pt>
    <dgm:pt modelId="{BAF53610-711C-4F4C-88A8-C5CC2DBAF1FD}" type="sibTrans" cxnId="{21F628D7-C99E-47EE-9719-18ADA6191FD4}">
      <dgm:prSet/>
      <dgm:spPr/>
      <dgm:t>
        <a:bodyPr/>
        <a:lstStyle/>
        <a:p>
          <a:endParaRPr lang="en-GB"/>
        </a:p>
      </dgm:t>
    </dgm:pt>
    <dgm:pt modelId="{6899EF0F-7A92-4045-85BC-E7D7D87DC1FF}" type="pres">
      <dgm:prSet presAssocID="{8A522C7E-72C3-4140-B9EB-FDE76E2FC605}" presName="Name0" presStyleCnt="0">
        <dgm:presLayoutVars>
          <dgm:dir/>
          <dgm:animLvl val="lvl"/>
          <dgm:resizeHandles val="exact"/>
        </dgm:presLayoutVars>
      </dgm:prSet>
      <dgm:spPr/>
    </dgm:pt>
    <dgm:pt modelId="{FA84B78D-DBD5-4521-AE38-CBCD500E9BA6}" type="pres">
      <dgm:prSet presAssocID="{DB3CB965-8B3E-484F-ACB8-11E95D8E0421}" presName="composite" presStyleCnt="0"/>
      <dgm:spPr/>
    </dgm:pt>
    <dgm:pt modelId="{C60E9C98-495F-4724-8D8A-81FF5463A850}" type="pres">
      <dgm:prSet presAssocID="{DB3CB965-8B3E-484F-ACB8-11E95D8E0421}" presName="parTx" presStyleLbl="alignNode1" presStyleIdx="0" presStyleCnt="6">
        <dgm:presLayoutVars>
          <dgm:chMax val="0"/>
          <dgm:chPref val="0"/>
        </dgm:presLayoutVars>
      </dgm:prSet>
      <dgm:spPr/>
    </dgm:pt>
    <dgm:pt modelId="{91F1CF35-9E09-4FFF-B798-8851140875FC}" type="pres">
      <dgm:prSet presAssocID="{DB3CB965-8B3E-484F-ACB8-11E95D8E0421}" presName="desTx" presStyleLbl="alignAccFollowNode1" presStyleIdx="0" presStyleCnt="6">
        <dgm:presLayoutVars/>
      </dgm:prSet>
      <dgm:spPr/>
    </dgm:pt>
    <dgm:pt modelId="{D1971137-A89F-4BAA-ABB1-CF0FE1B4E954}" type="pres">
      <dgm:prSet presAssocID="{3D407E5A-ED04-4A73-BE6C-7CE9B7DC6BF8}" presName="space" presStyleCnt="0"/>
      <dgm:spPr/>
    </dgm:pt>
    <dgm:pt modelId="{2928F2F6-A62A-4BEA-9E3E-96A5EDC82503}" type="pres">
      <dgm:prSet presAssocID="{E368EFB1-1DC1-4E34-A1C4-13C26CF971E5}" presName="composite" presStyleCnt="0"/>
      <dgm:spPr/>
    </dgm:pt>
    <dgm:pt modelId="{661D286D-533C-4E90-9FC8-4B76E003EDA6}" type="pres">
      <dgm:prSet presAssocID="{E368EFB1-1DC1-4E34-A1C4-13C26CF971E5}" presName="parTx" presStyleLbl="alignNode1" presStyleIdx="1" presStyleCnt="6">
        <dgm:presLayoutVars>
          <dgm:chMax val="0"/>
          <dgm:chPref val="0"/>
        </dgm:presLayoutVars>
      </dgm:prSet>
      <dgm:spPr/>
    </dgm:pt>
    <dgm:pt modelId="{94559FC4-DCCA-43A7-BD07-E230634669CC}" type="pres">
      <dgm:prSet presAssocID="{E368EFB1-1DC1-4E34-A1C4-13C26CF971E5}" presName="desTx" presStyleLbl="alignAccFollowNode1" presStyleIdx="1" presStyleCnt="6">
        <dgm:presLayoutVars/>
      </dgm:prSet>
      <dgm:spPr/>
    </dgm:pt>
    <dgm:pt modelId="{5355D5C8-1CCB-46E4-9145-D79CC17B3777}" type="pres">
      <dgm:prSet presAssocID="{5A4DA494-544A-4907-9D74-62F68843D9C4}" presName="space" presStyleCnt="0"/>
      <dgm:spPr/>
    </dgm:pt>
    <dgm:pt modelId="{323E7A23-E358-4493-85C9-6283ED204D34}" type="pres">
      <dgm:prSet presAssocID="{7A0A6EFA-E04D-4255-8FF6-11674B9CA8F1}" presName="composite" presStyleCnt="0"/>
      <dgm:spPr/>
    </dgm:pt>
    <dgm:pt modelId="{21F6C020-F4BE-42DF-8344-5E676D287D21}" type="pres">
      <dgm:prSet presAssocID="{7A0A6EFA-E04D-4255-8FF6-11674B9CA8F1}" presName="parTx" presStyleLbl="alignNode1" presStyleIdx="2" presStyleCnt="6">
        <dgm:presLayoutVars>
          <dgm:chMax val="0"/>
          <dgm:chPref val="0"/>
        </dgm:presLayoutVars>
      </dgm:prSet>
      <dgm:spPr/>
    </dgm:pt>
    <dgm:pt modelId="{9B36F98D-6E71-4E1E-BFE8-C4F8F134D610}" type="pres">
      <dgm:prSet presAssocID="{7A0A6EFA-E04D-4255-8FF6-11674B9CA8F1}" presName="desTx" presStyleLbl="alignAccFollowNode1" presStyleIdx="2" presStyleCnt="6">
        <dgm:presLayoutVars/>
      </dgm:prSet>
      <dgm:spPr/>
    </dgm:pt>
    <dgm:pt modelId="{BA1935AC-E38A-4ABD-8303-8AF2FC408404}" type="pres">
      <dgm:prSet presAssocID="{93AB2615-9829-4189-B269-2797443E323E}" presName="space" presStyleCnt="0"/>
      <dgm:spPr/>
    </dgm:pt>
    <dgm:pt modelId="{5B5D186F-ABD2-4D71-9F73-B457D60CB953}" type="pres">
      <dgm:prSet presAssocID="{10422D9C-EB4B-48D4-87B4-5003948217B4}" presName="composite" presStyleCnt="0"/>
      <dgm:spPr/>
    </dgm:pt>
    <dgm:pt modelId="{E5AC5917-D0E6-4269-81A6-F16337BCF06C}" type="pres">
      <dgm:prSet presAssocID="{10422D9C-EB4B-48D4-87B4-5003948217B4}" presName="parTx" presStyleLbl="alignNode1" presStyleIdx="3" presStyleCnt="6">
        <dgm:presLayoutVars>
          <dgm:chMax val="0"/>
          <dgm:chPref val="0"/>
        </dgm:presLayoutVars>
      </dgm:prSet>
      <dgm:spPr/>
    </dgm:pt>
    <dgm:pt modelId="{31B0BA55-4BB5-4E80-A937-36D9395F3525}" type="pres">
      <dgm:prSet presAssocID="{10422D9C-EB4B-48D4-87B4-5003948217B4}" presName="desTx" presStyleLbl="alignAccFollowNode1" presStyleIdx="3" presStyleCnt="6">
        <dgm:presLayoutVars/>
      </dgm:prSet>
      <dgm:spPr/>
    </dgm:pt>
    <dgm:pt modelId="{E9E08D75-ABDE-414C-B1A5-80002DFE0A94}" type="pres">
      <dgm:prSet presAssocID="{914FD9E2-EB92-4124-A1CB-98C3AFA1C13C}" presName="space" presStyleCnt="0"/>
      <dgm:spPr/>
    </dgm:pt>
    <dgm:pt modelId="{6BFE3BED-FFFE-4E05-90C9-C3D5833D1AEC}" type="pres">
      <dgm:prSet presAssocID="{331DCF53-C10F-4EC9-A0AA-04D34D54D460}" presName="composite" presStyleCnt="0"/>
      <dgm:spPr/>
    </dgm:pt>
    <dgm:pt modelId="{1785BC66-EF7A-48B6-9C35-EE0EB74DCE5D}" type="pres">
      <dgm:prSet presAssocID="{331DCF53-C10F-4EC9-A0AA-04D34D54D460}" presName="parTx" presStyleLbl="alignNode1" presStyleIdx="4" presStyleCnt="6">
        <dgm:presLayoutVars>
          <dgm:chMax val="0"/>
          <dgm:chPref val="0"/>
        </dgm:presLayoutVars>
      </dgm:prSet>
      <dgm:spPr/>
    </dgm:pt>
    <dgm:pt modelId="{826B2F50-D7EC-4B0E-BE98-118B4EB6D514}" type="pres">
      <dgm:prSet presAssocID="{331DCF53-C10F-4EC9-A0AA-04D34D54D460}" presName="desTx" presStyleLbl="alignAccFollowNode1" presStyleIdx="4" presStyleCnt="6">
        <dgm:presLayoutVars/>
      </dgm:prSet>
      <dgm:spPr/>
    </dgm:pt>
    <dgm:pt modelId="{43D9D3C1-B99C-472E-953A-2863F370E416}" type="pres">
      <dgm:prSet presAssocID="{D15ACB37-7BCF-4FB9-92BD-599CE180EA34}" presName="space" presStyleCnt="0"/>
      <dgm:spPr/>
    </dgm:pt>
    <dgm:pt modelId="{D1F77EF6-E29E-4D97-8AB5-BE46A9B498A1}" type="pres">
      <dgm:prSet presAssocID="{15E14022-E3EF-4252-9103-1404837E66F8}" presName="composite" presStyleCnt="0"/>
      <dgm:spPr/>
    </dgm:pt>
    <dgm:pt modelId="{507EF754-E52D-4E8B-8503-BF6F8590477D}" type="pres">
      <dgm:prSet presAssocID="{15E14022-E3EF-4252-9103-1404837E66F8}" presName="parTx" presStyleLbl="alignNode1" presStyleIdx="5" presStyleCnt="6">
        <dgm:presLayoutVars>
          <dgm:chMax val="0"/>
          <dgm:chPref val="0"/>
        </dgm:presLayoutVars>
      </dgm:prSet>
      <dgm:spPr/>
    </dgm:pt>
    <dgm:pt modelId="{BCB4C2E3-0A2E-44FB-920F-E59F664FE39E}" type="pres">
      <dgm:prSet presAssocID="{15E14022-E3EF-4252-9103-1404837E66F8}" presName="desTx" presStyleLbl="alignAccFollowNode1" presStyleIdx="5" presStyleCnt="6">
        <dgm:presLayoutVars/>
      </dgm:prSet>
      <dgm:spPr/>
    </dgm:pt>
  </dgm:ptLst>
  <dgm:cxnLst>
    <dgm:cxn modelId="{8C153F04-E247-488D-931A-E61DAE7B5B79}" type="presOf" srcId="{10422D9C-EB4B-48D4-87B4-5003948217B4}" destId="{E5AC5917-D0E6-4269-81A6-F16337BCF06C}" srcOrd="0" destOrd="0" presId="urn:microsoft.com/office/officeart/2016/7/layout/HorizontalActionList"/>
    <dgm:cxn modelId="{57690D10-1752-4054-A338-D818E5130987}" type="presOf" srcId="{E258E885-C90B-46E7-82F2-592474A7B7D3}" destId="{BCB4C2E3-0A2E-44FB-920F-E59F664FE39E}" srcOrd="0" destOrd="0" presId="urn:microsoft.com/office/officeart/2016/7/layout/HorizontalActionList"/>
    <dgm:cxn modelId="{FCC2F527-563D-4A63-853C-6290531FC044}" type="presOf" srcId="{331DCF53-C10F-4EC9-A0AA-04D34D54D460}" destId="{1785BC66-EF7A-48B6-9C35-EE0EB74DCE5D}" srcOrd="0" destOrd="0" presId="urn:microsoft.com/office/officeart/2016/7/layout/HorizontalActionList"/>
    <dgm:cxn modelId="{69699F38-877B-45E1-8D49-12648E97531B}" type="presOf" srcId="{E368EFB1-1DC1-4E34-A1C4-13C26CF971E5}" destId="{661D286D-533C-4E90-9FC8-4B76E003EDA6}" srcOrd="0" destOrd="0" presId="urn:microsoft.com/office/officeart/2016/7/layout/HorizontalActionList"/>
    <dgm:cxn modelId="{309C2B40-06FB-408F-A624-C94C909F006C}" srcId="{8A522C7E-72C3-4140-B9EB-FDE76E2FC605}" destId="{15E14022-E3EF-4252-9103-1404837E66F8}" srcOrd="5" destOrd="0" parTransId="{EDD4A3A1-86C6-4450-B508-C5483BEB98CB}" sibTransId="{5BF13F8A-3634-4A7C-9838-D9CCBA8E2E1D}"/>
    <dgm:cxn modelId="{1FB75544-AB00-4CDE-AF18-AE2EC820E54C}" type="presOf" srcId="{8A522C7E-72C3-4140-B9EB-FDE76E2FC605}" destId="{6899EF0F-7A92-4045-85BC-E7D7D87DC1FF}" srcOrd="0" destOrd="0" presId="urn:microsoft.com/office/officeart/2016/7/layout/HorizontalActionList"/>
    <dgm:cxn modelId="{9EE2174A-44F5-4E6D-A72A-76EBB044D776}" srcId="{15E14022-E3EF-4252-9103-1404837E66F8}" destId="{E258E885-C90B-46E7-82F2-592474A7B7D3}" srcOrd="0" destOrd="0" parTransId="{2FBCC1FE-0E3A-42E4-B989-2358C175F622}" sibTransId="{E87A726B-2920-4D6E-A84D-F2A672AD6FA8}"/>
    <dgm:cxn modelId="{24514D4B-B387-4B9F-9FCD-A40E8E44A141}" srcId="{8A522C7E-72C3-4140-B9EB-FDE76E2FC605}" destId="{331DCF53-C10F-4EC9-A0AA-04D34D54D460}" srcOrd="4" destOrd="0" parTransId="{4340A13A-11EC-4B2A-A84B-C1FF1A3EEF22}" sibTransId="{D15ACB37-7BCF-4FB9-92BD-599CE180EA34}"/>
    <dgm:cxn modelId="{B02E2E6E-830E-4A6E-A662-C09C29BF4BCB}" srcId="{8A522C7E-72C3-4140-B9EB-FDE76E2FC605}" destId="{10422D9C-EB4B-48D4-87B4-5003948217B4}" srcOrd="3" destOrd="0" parTransId="{A7FF5E15-2EDD-444C-A8D3-16BC22F9C35B}" sibTransId="{914FD9E2-EB92-4124-A1CB-98C3AFA1C13C}"/>
    <dgm:cxn modelId="{D5228050-4ECC-46C5-957F-17ED8F8B7F0B}" type="presOf" srcId="{32C882B1-300B-4925-934B-6B73CCD5EAC9}" destId="{31B0BA55-4BB5-4E80-A937-36D9395F3525}" srcOrd="0" destOrd="0" presId="urn:microsoft.com/office/officeart/2016/7/layout/HorizontalActionList"/>
    <dgm:cxn modelId="{FDE2DA50-7330-4FDF-B90F-0FDD607AAFE5}" type="presOf" srcId="{A420CA35-DD57-44AA-9A6B-63A61A304ED8}" destId="{826B2F50-D7EC-4B0E-BE98-118B4EB6D514}" srcOrd="0" destOrd="0" presId="urn:microsoft.com/office/officeart/2016/7/layout/HorizontalActionList"/>
    <dgm:cxn modelId="{DF441771-3DD6-4A36-A176-55B4DB7A6013}" srcId="{10422D9C-EB4B-48D4-87B4-5003948217B4}" destId="{32C882B1-300B-4925-934B-6B73CCD5EAC9}" srcOrd="0" destOrd="0" parTransId="{A11360F6-0366-497A-988C-F50169819EE2}" sibTransId="{75AB366C-960B-47A2-AD92-4086FCA296A8}"/>
    <dgm:cxn modelId="{A5BC9F57-1C73-4DA4-A58C-32182CE2B03A}" type="presOf" srcId="{55FE4CEE-F6A8-42F2-8220-CD9A92E1B1E6}" destId="{94559FC4-DCCA-43A7-BD07-E230634669CC}" srcOrd="0" destOrd="0" presId="urn:microsoft.com/office/officeart/2016/7/layout/HorizontalActionList"/>
    <dgm:cxn modelId="{C9700279-BBB1-41EF-999F-E72902797FFA}" type="presOf" srcId="{7A0A6EFA-E04D-4255-8FF6-11674B9CA8F1}" destId="{21F6C020-F4BE-42DF-8344-5E676D287D21}" srcOrd="0" destOrd="0" presId="urn:microsoft.com/office/officeart/2016/7/layout/HorizontalActionList"/>
    <dgm:cxn modelId="{03C28199-65C2-41D5-8B64-BDE777F6694F}" srcId="{8A522C7E-72C3-4140-B9EB-FDE76E2FC605}" destId="{7A0A6EFA-E04D-4255-8FF6-11674B9CA8F1}" srcOrd="2" destOrd="0" parTransId="{8D5E5A5E-7CB1-4135-8774-E58763FD7131}" sibTransId="{93AB2615-9829-4189-B269-2797443E323E}"/>
    <dgm:cxn modelId="{B2BEEB9E-33EE-4EF0-9459-968852901A7D}" type="presOf" srcId="{A1BD264A-FCDA-4E9E-ABF1-ADD432BFF0E3}" destId="{9B36F98D-6E71-4E1E-BFE8-C4F8F134D610}" srcOrd="0" destOrd="0" presId="urn:microsoft.com/office/officeart/2016/7/layout/HorizontalActionList"/>
    <dgm:cxn modelId="{6AE4D69F-0D16-4571-BD22-070847BEF629}" type="presOf" srcId="{DB3CB965-8B3E-484F-ACB8-11E95D8E0421}" destId="{C60E9C98-495F-4724-8D8A-81FF5463A850}" srcOrd="0" destOrd="0" presId="urn:microsoft.com/office/officeart/2016/7/layout/HorizontalActionList"/>
    <dgm:cxn modelId="{092783C2-0008-4388-8126-9983FC24971C}" type="presOf" srcId="{968BEA24-E0BD-4BC1-BC4F-1D1B43502FFF}" destId="{91F1CF35-9E09-4FFF-B798-8851140875FC}" srcOrd="0" destOrd="0" presId="urn:microsoft.com/office/officeart/2016/7/layout/HorizontalActionList"/>
    <dgm:cxn modelId="{17321ACD-98EA-40EB-B4A7-59F20E72B427}" srcId="{DB3CB965-8B3E-484F-ACB8-11E95D8E0421}" destId="{968BEA24-E0BD-4BC1-BC4F-1D1B43502FFF}" srcOrd="0" destOrd="0" parTransId="{554A77C2-3F9D-44E6-9EC1-7180A188DB90}" sibTransId="{C892496F-59F3-44CC-A4DD-EE6DC8D5D9F7}"/>
    <dgm:cxn modelId="{21F628D7-C99E-47EE-9719-18ADA6191FD4}" srcId="{331DCF53-C10F-4EC9-A0AA-04D34D54D460}" destId="{A420CA35-DD57-44AA-9A6B-63A61A304ED8}" srcOrd="0" destOrd="0" parTransId="{2D0CD459-2C89-4B2D-8B84-1BA2E44E57C9}" sibTransId="{BAF53610-711C-4F4C-88A8-C5CC2DBAF1FD}"/>
    <dgm:cxn modelId="{0F0AA2D7-755D-457D-B904-51D4FDCE2206}" type="presOf" srcId="{15E14022-E3EF-4252-9103-1404837E66F8}" destId="{507EF754-E52D-4E8B-8503-BF6F8590477D}" srcOrd="0" destOrd="0" presId="urn:microsoft.com/office/officeart/2016/7/layout/HorizontalActionList"/>
    <dgm:cxn modelId="{A6EF6EDA-B906-4DE4-A52B-BB4C295B8BDE}" srcId="{8A522C7E-72C3-4140-B9EB-FDE76E2FC605}" destId="{DB3CB965-8B3E-484F-ACB8-11E95D8E0421}" srcOrd="0" destOrd="0" parTransId="{49434A1B-9D02-4072-9FAD-49C0EB47734D}" sibTransId="{3D407E5A-ED04-4A73-BE6C-7CE9B7DC6BF8}"/>
    <dgm:cxn modelId="{09E44FE4-2EFC-49B3-A621-C87D5FA4E3D9}" srcId="{7A0A6EFA-E04D-4255-8FF6-11674B9CA8F1}" destId="{A1BD264A-FCDA-4E9E-ABF1-ADD432BFF0E3}" srcOrd="0" destOrd="0" parTransId="{862AF181-A314-4C80-BA40-041B75E7E087}" sibTransId="{77D3BD92-B223-4582-94C2-124A8904AE59}"/>
    <dgm:cxn modelId="{A4868AE7-2A47-4A7D-970F-7D402BBF5846}" srcId="{8A522C7E-72C3-4140-B9EB-FDE76E2FC605}" destId="{E368EFB1-1DC1-4E34-A1C4-13C26CF971E5}" srcOrd="1" destOrd="0" parTransId="{C4EFF54C-88AB-41C5-AECC-99D866E72C16}" sibTransId="{5A4DA494-544A-4907-9D74-62F68843D9C4}"/>
    <dgm:cxn modelId="{2F90FDF0-A90E-4E62-ADE2-5016D28E33C8}" srcId="{E368EFB1-1DC1-4E34-A1C4-13C26CF971E5}" destId="{55FE4CEE-F6A8-42F2-8220-CD9A92E1B1E6}" srcOrd="0" destOrd="0" parTransId="{D41404B6-E12B-4B7D-A8B8-373276B5DAA4}" sibTransId="{29C734BC-697E-4DD3-9EA7-C56158BACBC4}"/>
    <dgm:cxn modelId="{28F4524D-4490-46A6-80EE-A7DF8ACDB686}" type="presParOf" srcId="{6899EF0F-7A92-4045-85BC-E7D7D87DC1FF}" destId="{FA84B78D-DBD5-4521-AE38-CBCD500E9BA6}" srcOrd="0" destOrd="0" presId="urn:microsoft.com/office/officeart/2016/7/layout/HorizontalActionList"/>
    <dgm:cxn modelId="{F1CE8B85-91EE-4601-9F78-CF4497CCA4F5}" type="presParOf" srcId="{FA84B78D-DBD5-4521-AE38-CBCD500E9BA6}" destId="{C60E9C98-495F-4724-8D8A-81FF5463A850}" srcOrd="0" destOrd="0" presId="urn:microsoft.com/office/officeart/2016/7/layout/HorizontalActionList"/>
    <dgm:cxn modelId="{0B4E3528-F9F6-413D-A26C-4E58581BA3A0}" type="presParOf" srcId="{FA84B78D-DBD5-4521-AE38-CBCD500E9BA6}" destId="{91F1CF35-9E09-4FFF-B798-8851140875FC}" srcOrd="1" destOrd="0" presId="urn:microsoft.com/office/officeart/2016/7/layout/HorizontalActionList"/>
    <dgm:cxn modelId="{FE50204E-BC51-4250-8AC7-668BBBD87763}" type="presParOf" srcId="{6899EF0F-7A92-4045-85BC-E7D7D87DC1FF}" destId="{D1971137-A89F-4BAA-ABB1-CF0FE1B4E954}" srcOrd="1" destOrd="0" presId="urn:microsoft.com/office/officeart/2016/7/layout/HorizontalActionList"/>
    <dgm:cxn modelId="{44632CA7-C375-4679-82C2-BCCCD2AB67D9}" type="presParOf" srcId="{6899EF0F-7A92-4045-85BC-E7D7D87DC1FF}" destId="{2928F2F6-A62A-4BEA-9E3E-96A5EDC82503}" srcOrd="2" destOrd="0" presId="urn:microsoft.com/office/officeart/2016/7/layout/HorizontalActionList"/>
    <dgm:cxn modelId="{3F8F3D48-C682-4BFD-80AA-877F7E90E2B5}" type="presParOf" srcId="{2928F2F6-A62A-4BEA-9E3E-96A5EDC82503}" destId="{661D286D-533C-4E90-9FC8-4B76E003EDA6}" srcOrd="0" destOrd="0" presId="urn:microsoft.com/office/officeart/2016/7/layout/HorizontalActionList"/>
    <dgm:cxn modelId="{479E9D7E-7255-4F5F-98EE-011B3896DA46}" type="presParOf" srcId="{2928F2F6-A62A-4BEA-9E3E-96A5EDC82503}" destId="{94559FC4-DCCA-43A7-BD07-E230634669CC}" srcOrd="1" destOrd="0" presId="urn:microsoft.com/office/officeart/2016/7/layout/HorizontalActionList"/>
    <dgm:cxn modelId="{5C83DFD4-FB88-470E-87ED-384D652F6E59}" type="presParOf" srcId="{6899EF0F-7A92-4045-85BC-E7D7D87DC1FF}" destId="{5355D5C8-1CCB-46E4-9145-D79CC17B3777}" srcOrd="3" destOrd="0" presId="urn:microsoft.com/office/officeart/2016/7/layout/HorizontalActionList"/>
    <dgm:cxn modelId="{A12627C2-8746-4C0D-9498-3E31B097FBF8}" type="presParOf" srcId="{6899EF0F-7A92-4045-85BC-E7D7D87DC1FF}" destId="{323E7A23-E358-4493-85C9-6283ED204D34}" srcOrd="4" destOrd="0" presId="urn:microsoft.com/office/officeart/2016/7/layout/HorizontalActionList"/>
    <dgm:cxn modelId="{CA491103-6FA1-48AC-A45D-64CF3EA9F9CE}" type="presParOf" srcId="{323E7A23-E358-4493-85C9-6283ED204D34}" destId="{21F6C020-F4BE-42DF-8344-5E676D287D21}" srcOrd="0" destOrd="0" presId="urn:microsoft.com/office/officeart/2016/7/layout/HorizontalActionList"/>
    <dgm:cxn modelId="{43696687-8E53-49D0-B8B9-15A4280A1AF3}" type="presParOf" srcId="{323E7A23-E358-4493-85C9-6283ED204D34}" destId="{9B36F98D-6E71-4E1E-BFE8-C4F8F134D610}" srcOrd="1" destOrd="0" presId="urn:microsoft.com/office/officeart/2016/7/layout/HorizontalActionList"/>
    <dgm:cxn modelId="{EB74DA47-5B1A-42A3-9D2A-C1D8D63603CF}" type="presParOf" srcId="{6899EF0F-7A92-4045-85BC-E7D7D87DC1FF}" destId="{BA1935AC-E38A-4ABD-8303-8AF2FC408404}" srcOrd="5" destOrd="0" presId="urn:microsoft.com/office/officeart/2016/7/layout/HorizontalActionList"/>
    <dgm:cxn modelId="{99A74037-CD9F-46D7-AD21-7ECF77E47E41}" type="presParOf" srcId="{6899EF0F-7A92-4045-85BC-E7D7D87DC1FF}" destId="{5B5D186F-ABD2-4D71-9F73-B457D60CB953}" srcOrd="6" destOrd="0" presId="urn:microsoft.com/office/officeart/2016/7/layout/HorizontalActionList"/>
    <dgm:cxn modelId="{01552A2C-B0AC-48C3-A3E7-CEEAF6500777}" type="presParOf" srcId="{5B5D186F-ABD2-4D71-9F73-B457D60CB953}" destId="{E5AC5917-D0E6-4269-81A6-F16337BCF06C}" srcOrd="0" destOrd="0" presId="urn:microsoft.com/office/officeart/2016/7/layout/HorizontalActionList"/>
    <dgm:cxn modelId="{D8A5D730-1375-4124-B093-C3D3FB638FDB}" type="presParOf" srcId="{5B5D186F-ABD2-4D71-9F73-B457D60CB953}" destId="{31B0BA55-4BB5-4E80-A937-36D9395F3525}" srcOrd="1" destOrd="0" presId="urn:microsoft.com/office/officeart/2016/7/layout/HorizontalActionList"/>
    <dgm:cxn modelId="{A5271296-A9FA-4981-876E-61C897AA5CE0}" type="presParOf" srcId="{6899EF0F-7A92-4045-85BC-E7D7D87DC1FF}" destId="{E9E08D75-ABDE-414C-B1A5-80002DFE0A94}" srcOrd="7" destOrd="0" presId="urn:microsoft.com/office/officeart/2016/7/layout/HorizontalActionList"/>
    <dgm:cxn modelId="{3C1C1B76-8503-436C-9300-5047F939E33F}" type="presParOf" srcId="{6899EF0F-7A92-4045-85BC-E7D7D87DC1FF}" destId="{6BFE3BED-FFFE-4E05-90C9-C3D5833D1AEC}" srcOrd="8" destOrd="0" presId="urn:microsoft.com/office/officeart/2016/7/layout/HorizontalActionList"/>
    <dgm:cxn modelId="{628E6446-9FBF-4C23-96BF-87993D1B6205}" type="presParOf" srcId="{6BFE3BED-FFFE-4E05-90C9-C3D5833D1AEC}" destId="{1785BC66-EF7A-48B6-9C35-EE0EB74DCE5D}" srcOrd="0" destOrd="0" presId="urn:microsoft.com/office/officeart/2016/7/layout/HorizontalActionList"/>
    <dgm:cxn modelId="{8E32C6F6-A781-40C3-85DC-DCB080BDD4EA}" type="presParOf" srcId="{6BFE3BED-FFFE-4E05-90C9-C3D5833D1AEC}" destId="{826B2F50-D7EC-4B0E-BE98-118B4EB6D514}" srcOrd="1" destOrd="0" presId="urn:microsoft.com/office/officeart/2016/7/layout/HorizontalActionList"/>
    <dgm:cxn modelId="{9BAECA96-1AFF-47F0-825D-74B0F8B02944}" type="presParOf" srcId="{6899EF0F-7A92-4045-85BC-E7D7D87DC1FF}" destId="{43D9D3C1-B99C-472E-953A-2863F370E416}" srcOrd="9" destOrd="0" presId="urn:microsoft.com/office/officeart/2016/7/layout/HorizontalActionList"/>
    <dgm:cxn modelId="{EBBED141-0915-4D73-8FA6-076CE4B9ACAF}" type="presParOf" srcId="{6899EF0F-7A92-4045-85BC-E7D7D87DC1FF}" destId="{D1F77EF6-E29E-4D97-8AB5-BE46A9B498A1}" srcOrd="10" destOrd="0" presId="urn:microsoft.com/office/officeart/2016/7/layout/HorizontalActionList"/>
    <dgm:cxn modelId="{9D6CDDAD-4CD8-4877-8892-57892397FCF6}" type="presParOf" srcId="{D1F77EF6-E29E-4D97-8AB5-BE46A9B498A1}" destId="{507EF754-E52D-4E8B-8503-BF6F8590477D}" srcOrd="0" destOrd="0" presId="urn:microsoft.com/office/officeart/2016/7/layout/HorizontalActionList"/>
    <dgm:cxn modelId="{17AF188C-71E5-48AD-9F96-57A2946CBC2B}" type="presParOf" srcId="{D1F77EF6-E29E-4D97-8AB5-BE46A9B498A1}" destId="{BCB4C2E3-0A2E-44FB-920F-E59F664FE39E}" srcOrd="1" destOrd="0" presId="urn:microsoft.com/office/officeart/2016/7/layout/Horizontal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3DB46C-217F-4502-9C47-15DA67FD5190}">
      <dsp:nvSpPr>
        <dsp:cNvPr id="0" name=""/>
        <dsp:cNvSpPr/>
      </dsp:nvSpPr>
      <dsp:spPr>
        <a:xfrm>
          <a:off x="1003265" y="591512"/>
          <a:ext cx="1085483" cy="1085483"/>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156F92-1151-4C10-94F9-6D016857E7C9}">
      <dsp:nvSpPr>
        <dsp:cNvPr id="0" name=""/>
        <dsp:cNvSpPr/>
      </dsp:nvSpPr>
      <dsp:spPr>
        <a:xfrm>
          <a:off x="339914" y="2047336"/>
          <a:ext cx="2412185" cy="101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US" sz="2400" kern="1200" dirty="0"/>
            <a:t>Self-care is the foundation of good leadership</a:t>
          </a:r>
        </a:p>
      </dsp:txBody>
      <dsp:txXfrm>
        <a:off x="339914" y="2047336"/>
        <a:ext cx="2412185" cy="1012500"/>
      </dsp:txXfrm>
    </dsp:sp>
    <dsp:sp modelId="{4ED8BC1B-288B-4C69-9E63-52869DAD509C}">
      <dsp:nvSpPr>
        <dsp:cNvPr id="0" name=""/>
        <dsp:cNvSpPr/>
      </dsp:nvSpPr>
      <dsp:spPr>
        <a:xfrm>
          <a:off x="3837583" y="591512"/>
          <a:ext cx="1085483" cy="1085483"/>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607397-9DDD-4224-AE1E-A3F65E76BC04}">
      <dsp:nvSpPr>
        <dsp:cNvPr id="0" name=""/>
        <dsp:cNvSpPr/>
      </dsp:nvSpPr>
      <dsp:spPr>
        <a:xfrm>
          <a:off x="3174232" y="2047336"/>
          <a:ext cx="2412185" cy="101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US" sz="2400" kern="1200" dirty="0"/>
            <a:t>Everyone has a responsibility for wellbeing</a:t>
          </a:r>
        </a:p>
      </dsp:txBody>
      <dsp:txXfrm>
        <a:off x="3174232" y="2047336"/>
        <a:ext cx="2412185" cy="1012500"/>
      </dsp:txXfrm>
    </dsp:sp>
    <dsp:sp modelId="{60276E46-D08B-4771-8A47-30E99310B938}">
      <dsp:nvSpPr>
        <dsp:cNvPr id="0" name=""/>
        <dsp:cNvSpPr/>
      </dsp:nvSpPr>
      <dsp:spPr>
        <a:xfrm>
          <a:off x="6671901" y="591512"/>
          <a:ext cx="1085483" cy="1085483"/>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5D53D4-5FC5-4427-8291-06ECCA832B73}">
      <dsp:nvSpPr>
        <dsp:cNvPr id="0" name=""/>
        <dsp:cNvSpPr/>
      </dsp:nvSpPr>
      <dsp:spPr>
        <a:xfrm>
          <a:off x="6008550" y="2047336"/>
          <a:ext cx="2412185" cy="101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US" sz="2400" kern="1200" dirty="0"/>
            <a:t>There is a wellbeing-productivity link</a:t>
          </a:r>
        </a:p>
      </dsp:txBody>
      <dsp:txXfrm>
        <a:off x="6008550" y="2047336"/>
        <a:ext cx="2412185" cy="1012500"/>
      </dsp:txXfrm>
    </dsp:sp>
    <dsp:sp modelId="{4A2E557C-DDB8-4754-8DE9-5787C6DA8FED}">
      <dsp:nvSpPr>
        <dsp:cNvPr id="0" name=""/>
        <dsp:cNvSpPr/>
      </dsp:nvSpPr>
      <dsp:spPr>
        <a:xfrm>
          <a:off x="9506219" y="591512"/>
          <a:ext cx="1085483" cy="1085483"/>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8C87AB-82CB-4F59-84A7-CEAE3CB5B394}">
      <dsp:nvSpPr>
        <dsp:cNvPr id="0" name=""/>
        <dsp:cNvSpPr/>
      </dsp:nvSpPr>
      <dsp:spPr>
        <a:xfrm>
          <a:off x="8842868" y="2047336"/>
          <a:ext cx="2412185" cy="101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GB" sz="2400" kern="1200" dirty="0"/>
            <a:t>Development is an important driver of wellbeing</a:t>
          </a:r>
          <a:endParaRPr lang="en-US" sz="2400" kern="1200" dirty="0"/>
        </a:p>
      </dsp:txBody>
      <dsp:txXfrm>
        <a:off x="8842868" y="2047336"/>
        <a:ext cx="2412185" cy="10125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9F3DFF-11FF-482F-91D8-33FD09AA645A}">
      <dsp:nvSpPr>
        <dsp:cNvPr id="0" name=""/>
        <dsp:cNvSpPr/>
      </dsp:nvSpPr>
      <dsp:spPr>
        <a:xfrm>
          <a:off x="1965502" y="968972"/>
          <a:ext cx="418860" cy="91440"/>
        </a:xfrm>
        <a:custGeom>
          <a:avLst/>
          <a:gdLst/>
          <a:ahLst/>
          <a:cxnLst/>
          <a:rect l="0" t="0" r="0" b="0"/>
          <a:pathLst>
            <a:path>
              <a:moveTo>
                <a:pt x="0" y="45720"/>
              </a:moveTo>
              <a:lnTo>
                <a:pt x="418860"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63695" y="1012442"/>
        <a:ext cx="22473" cy="4498"/>
      </dsp:txXfrm>
    </dsp:sp>
    <dsp:sp modelId="{70AA9C31-18A5-4D6F-BA21-139C3B23CFAE}">
      <dsp:nvSpPr>
        <dsp:cNvPr id="0" name=""/>
        <dsp:cNvSpPr/>
      </dsp:nvSpPr>
      <dsp:spPr>
        <a:xfrm>
          <a:off x="13127" y="428439"/>
          <a:ext cx="1954174" cy="117250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756" tIns="100513" rIns="95756" bIns="100513" numCol="1" spcCol="1270" anchor="ctr" anchorCtr="0">
          <a:noAutofit/>
        </a:bodyPr>
        <a:lstStyle/>
        <a:p>
          <a:pPr marL="0" lvl="0" indent="0" algn="ctr" defTabSz="711200">
            <a:lnSpc>
              <a:spcPct val="90000"/>
            </a:lnSpc>
            <a:spcBef>
              <a:spcPct val="0"/>
            </a:spcBef>
            <a:spcAft>
              <a:spcPct val="35000"/>
            </a:spcAft>
            <a:buNone/>
          </a:pPr>
          <a:r>
            <a:rPr lang="en-GB" sz="1600" kern="1200" dirty="0"/>
            <a:t>Create a culture of wellbeing – amend vision, mission and/or values</a:t>
          </a:r>
          <a:endParaRPr lang="en-US" sz="1600" kern="1200" dirty="0"/>
        </a:p>
      </dsp:txBody>
      <dsp:txXfrm>
        <a:off x="13127" y="428439"/>
        <a:ext cx="1954174" cy="1172504"/>
      </dsp:txXfrm>
    </dsp:sp>
    <dsp:sp modelId="{81437CD5-C0B0-422E-91E5-0C92593B4F02}">
      <dsp:nvSpPr>
        <dsp:cNvPr id="0" name=""/>
        <dsp:cNvSpPr/>
      </dsp:nvSpPr>
      <dsp:spPr>
        <a:xfrm>
          <a:off x="4369137" y="968972"/>
          <a:ext cx="418860" cy="91440"/>
        </a:xfrm>
        <a:custGeom>
          <a:avLst/>
          <a:gdLst/>
          <a:ahLst/>
          <a:cxnLst/>
          <a:rect l="0" t="0" r="0" b="0"/>
          <a:pathLst>
            <a:path>
              <a:moveTo>
                <a:pt x="0" y="45720"/>
              </a:moveTo>
              <a:lnTo>
                <a:pt x="418860"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567330" y="1012442"/>
        <a:ext cx="22473" cy="4498"/>
      </dsp:txXfrm>
    </dsp:sp>
    <dsp:sp modelId="{5E1A1041-1F59-4EAB-9C8C-31866715F583}">
      <dsp:nvSpPr>
        <dsp:cNvPr id="0" name=""/>
        <dsp:cNvSpPr/>
      </dsp:nvSpPr>
      <dsp:spPr>
        <a:xfrm>
          <a:off x="2416762" y="428439"/>
          <a:ext cx="1954174" cy="117250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756" tIns="100513" rIns="95756" bIns="100513" numCol="1" spcCol="1270" anchor="ctr" anchorCtr="0">
          <a:noAutofit/>
        </a:bodyPr>
        <a:lstStyle/>
        <a:p>
          <a:pPr marL="0" lvl="0" indent="0" algn="ctr" defTabSz="711200">
            <a:lnSpc>
              <a:spcPct val="90000"/>
            </a:lnSpc>
            <a:spcBef>
              <a:spcPct val="0"/>
            </a:spcBef>
            <a:spcAft>
              <a:spcPct val="35000"/>
            </a:spcAft>
            <a:buNone/>
          </a:pPr>
          <a:r>
            <a:rPr lang="en-GB" sz="1600" kern="1200" dirty="0"/>
            <a:t>View all organisational actions through a wellbeing lens</a:t>
          </a:r>
          <a:endParaRPr lang="en-US" sz="1600" kern="1200" dirty="0"/>
        </a:p>
      </dsp:txBody>
      <dsp:txXfrm>
        <a:off x="2416762" y="428439"/>
        <a:ext cx="1954174" cy="1172504"/>
      </dsp:txXfrm>
    </dsp:sp>
    <dsp:sp modelId="{C0DF15C3-D74A-47A1-87CB-A0A45376E9E3}">
      <dsp:nvSpPr>
        <dsp:cNvPr id="0" name=""/>
        <dsp:cNvSpPr/>
      </dsp:nvSpPr>
      <dsp:spPr>
        <a:xfrm>
          <a:off x="6772771" y="968972"/>
          <a:ext cx="418860" cy="91440"/>
        </a:xfrm>
        <a:custGeom>
          <a:avLst/>
          <a:gdLst/>
          <a:ahLst/>
          <a:cxnLst/>
          <a:rect l="0" t="0" r="0" b="0"/>
          <a:pathLst>
            <a:path>
              <a:moveTo>
                <a:pt x="0" y="45720"/>
              </a:moveTo>
              <a:lnTo>
                <a:pt x="418860"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970965" y="1012442"/>
        <a:ext cx="22473" cy="4498"/>
      </dsp:txXfrm>
    </dsp:sp>
    <dsp:sp modelId="{F480F089-53E5-4BB0-B7DF-D7146D7793A5}">
      <dsp:nvSpPr>
        <dsp:cNvPr id="0" name=""/>
        <dsp:cNvSpPr/>
      </dsp:nvSpPr>
      <dsp:spPr>
        <a:xfrm>
          <a:off x="4820397" y="428439"/>
          <a:ext cx="1954174" cy="117250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756" tIns="100513" rIns="95756" bIns="100513" numCol="1" spcCol="1270" anchor="ctr" anchorCtr="0">
          <a:noAutofit/>
        </a:bodyPr>
        <a:lstStyle/>
        <a:p>
          <a:pPr marL="0" lvl="0" indent="0" algn="ctr" defTabSz="800100">
            <a:lnSpc>
              <a:spcPct val="90000"/>
            </a:lnSpc>
            <a:spcBef>
              <a:spcPct val="0"/>
            </a:spcBef>
            <a:spcAft>
              <a:spcPct val="35000"/>
            </a:spcAft>
            <a:buNone/>
          </a:pPr>
          <a:r>
            <a:rPr lang="en-GB" sz="1800" kern="1200" dirty="0"/>
            <a:t>Consult with stakeholders</a:t>
          </a:r>
          <a:endParaRPr lang="en-US" sz="1800" kern="1200" dirty="0"/>
        </a:p>
      </dsp:txBody>
      <dsp:txXfrm>
        <a:off x="4820397" y="428439"/>
        <a:ext cx="1954174" cy="1172504"/>
      </dsp:txXfrm>
    </dsp:sp>
    <dsp:sp modelId="{628A2BEC-E74E-42AC-B960-BA9A9380BB6C}">
      <dsp:nvSpPr>
        <dsp:cNvPr id="0" name=""/>
        <dsp:cNvSpPr/>
      </dsp:nvSpPr>
      <dsp:spPr>
        <a:xfrm>
          <a:off x="9176406" y="968972"/>
          <a:ext cx="418860" cy="91440"/>
        </a:xfrm>
        <a:custGeom>
          <a:avLst/>
          <a:gdLst/>
          <a:ahLst/>
          <a:cxnLst/>
          <a:rect l="0" t="0" r="0" b="0"/>
          <a:pathLst>
            <a:path>
              <a:moveTo>
                <a:pt x="0" y="45720"/>
              </a:moveTo>
              <a:lnTo>
                <a:pt x="418860"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9374600" y="1012442"/>
        <a:ext cx="22473" cy="4498"/>
      </dsp:txXfrm>
    </dsp:sp>
    <dsp:sp modelId="{865A680F-CB48-49D7-9E64-BFF34D13AFAE}">
      <dsp:nvSpPr>
        <dsp:cNvPr id="0" name=""/>
        <dsp:cNvSpPr/>
      </dsp:nvSpPr>
      <dsp:spPr>
        <a:xfrm>
          <a:off x="7224031" y="428439"/>
          <a:ext cx="1954174" cy="117250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756" tIns="100513" rIns="95756" bIns="100513" numCol="1" spcCol="1270" anchor="ctr" anchorCtr="0">
          <a:noAutofit/>
        </a:bodyPr>
        <a:lstStyle/>
        <a:p>
          <a:pPr marL="0" lvl="0" indent="0" algn="ctr" defTabSz="622300">
            <a:lnSpc>
              <a:spcPct val="90000"/>
            </a:lnSpc>
            <a:spcBef>
              <a:spcPct val="0"/>
            </a:spcBef>
            <a:spcAft>
              <a:spcPct val="35000"/>
            </a:spcAft>
            <a:buNone/>
          </a:pPr>
          <a:r>
            <a:rPr lang="en-GB" sz="1400" kern="1200" dirty="0"/>
            <a:t>Devise a strategy based on data – external (PESTLE) and internal (people data, customer data)</a:t>
          </a:r>
          <a:endParaRPr lang="en-US" sz="1400" kern="1200" dirty="0"/>
        </a:p>
      </dsp:txBody>
      <dsp:txXfrm>
        <a:off x="7224031" y="428439"/>
        <a:ext cx="1954174" cy="1172504"/>
      </dsp:txXfrm>
    </dsp:sp>
    <dsp:sp modelId="{58E92D04-AD70-4C48-841E-E3F9F4D94E32}">
      <dsp:nvSpPr>
        <dsp:cNvPr id="0" name=""/>
        <dsp:cNvSpPr/>
      </dsp:nvSpPr>
      <dsp:spPr>
        <a:xfrm>
          <a:off x="990214" y="1599144"/>
          <a:ext cx="9614539" cy="418860"/>
        </a:xfrm>
        <a:custGeom>
          <a:avLst/>
          <a:gdLst/>
          <a:ahLst/>
          <a:cxnLst/>
          <a:rect l="0" t="0" r="0" b="0"/>
          <a:pathLst>
            <a:path>
              <a:moveTo>
                <a:pt x="9614539" y="0"/>
              </a:moveTo>
              <a:lnTo>
                <a:pt x="9614539" y="226530"/>
              </a:lnTo>
              <a:lnTo>
                <a:pt x="0" y="226530"/>
              </a:lnTo>
              <a:lnTo>
                <a:pt x="0" y="41886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556858" y="1806325"/>
        <a:ext cx="481251" cy="4498"/>
      </dsp:txXfrm>
    </dsp:sp>
    <dsp:sp modelId="{6A9F7A10-2BAE-4A10-AC3C-EC1CAA209378}">
      <dsp:nvSpPr>
        <dsp:cNvPr id="0" name=""/>
        <dsp:cNvSpPr/>
      </dsp:nvSpPr>
      <dsp:spPr>
        <a:xfrm>
          <a:off x="9627666" y="428439"/>
          <a:ext cx="1954174" cy="117250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756" tIns="100513" rIns="95756" bIns="100513" numCol="1" spcCol="1270" anchor="ctr" anchorCtr="0">
          <a:noAutofit/>
        </a:bodyPr>
        <a:lstStyle/>
        <a:p>
          <a:pPr marL="0" lvl="0" indent="0" algn="ctr" defTabSz="711200">
            <a:lnSpc>
              <a:spcPct val="90000"/>
            </a:lnSpc>
            <a:spcBef>
              <a:spcPct val="0"/>
            </a:spcBef>
            <a:spcAft>
              <a:spcPct val="35000"/>
            </a:spcAft>
            <a:buNone/>
          </a:pPr>
          <a:r>
            <a:rPr lang="en-GB" sz="1600" kern="1200" dirty="0"/>
            <a:t>Include interventions that align with employee lifecycle and life stages</a:t>
          </a:r>
        </a:p>
      </dsp:txBody>
      <dsp:txXfrm>
        <a:off x="9627666" y="428439"/>
        <a:ext cx="1954174" cy="1172504"/>
      </dsp:txXfrm>
    </dsp:sp>
    <dsp:sp modelId="{CDB20C3B-7BFD-486A-ABC0-EAC48BA42C49}">
      <dsp:nvSpPr>
        <dsp:cNvPr id="0" name=""/>
        <dsp:cNvSpPr/>
      </dsp:nvSpPr>
      <dsp:spPr>
        <a:xfrm>
          <a:off x="1965502" y="2590936"/>
          <a:ext cx="418860" cy="91440"/>
        </a:xfrm>
        <a:custGeom>
          <a:avLst/>
          <a:gdLst/>
          <a:ahLst/>
          <a:cxnLst/>
          <a:rect l="0" t="0" r="0" b="0"/>
          <a:pathLst>
            <a:path>
              <a:moveTo>
                <a:pt x="0" y="45720"/>
              </a:moveTo>
              <a:lnTo>
                <a:pt x="418860"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163695" y="2634407"/>
        <a:ext cx="22473" cy="4498"/>
      </dsp:txXfrm>
    </dsp:sp>
    <dsp:sp modelId="{0FBDA31D-0221-408A-8ADC-FB2A76BD4BDE}">
      <dsp:nvSpPr>
        <dsp:cNvPr id="0" name=""/>
        <dsp:cNvSpPr/>
      </dsp:nvSpPr>
      <dsp:spPr>
        <a:xfrm>
          <a:off x="13127" y="2050404"/>
          <a:ext cx="1954174" cy="117250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756" tIns="100513" rIns="95756" bIns="100513" numCol="1" spcCol="1270" anchor="ctr" anchorCtr="0">
          <a:noAutofit/>
        </a:bodyPr>
        <a:lstStyle/>
        <a:p>
          <a:pPr marL="0" lvl="0" indent="0" algn="ctr" defTabSz="622300">
            <a:lnSpc>
              <a:spcPct val="90000"/>
            </a:lnSpc>
            <a:spcBef>
              <a:spcPct val="0"/>
            </a:spcBef>
            <a:spcAft>
              <a:spcPct val="35000"/>
            </a:spcAft>
            <a:buNone/>
          </a:pPr>
          <a:r>
            <a:rPr lang="en-GB" sz="1400" kern="1200" dirty="0"/>
            <a:t>Support targeted interventions with counselling, EAPs, occupational health, manager training</a:t>
          </a:r>
        </a:p>
      </dsp:txBody>
      <dsp:txXfrm>
        <a:off x="13127" y="2050404"/>
        <a:ext cx="1954174" cy="1172504"/>
      </dsp:txXfrm>
    </dsp:sp>
    <dsp:sp modelId="{918A9E42-41C8-49C9-B51D-F25830F887BC}">
      <dsp:nvSpPr>
        <dsp:cNvPr id="0" name=""/>
        <dsp:cNvSpPr/>
      </dsp:nvSpPr>
      <dsp:spPr>
        <a:xfrm>
          <a:off x="4369137" y="2590936"/>
          <a:ext cx="418860" cy="91440"/>
        </a:xfrm>
        <a:custGeom>
          <a:avLst/>
          <a:gdLst/>
          <a:ahLst/>
          <a:cxnLst/>
          <a:rect l="0" t="0" r="0" b="0"/>
          <a:pathLst>
            <a:path>
              <a:moveTo>
                <a:pt x="0" y="45720"/>
              </a:moveTo>
              <a:lnTo>
                <a:pt x="418860"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567330" y="2634407"/>
        <a:ext cx="22473" cy="4498"/>
      </dsp:txXfrm>
    </dsp:sp>
    <dsp:sp modelId="{C0D3DE37-9742-4A8C-A231-87B8A385BFD8}">
      <dsp:nvSpPr>
        <dsp:cNvPr id="0" name=""/>
        <dsp:cNvSpPr/>
      </dsp:nvSpPr>
      <dsp:spPr>
        <a:xfrm>
          <a:off x="2416762" y="2050404"/>
          <a:ext cx="1954174" cy="117250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756" tIns="100513" rIns="95756" bIns="100513" numCol="1" spcCol="1270" anchor="ctr" anchorCtr="0">
          <a:noAutofit/>
        </a:bodyPr>
        <a:lstStyle/>
        <a:p>
          <a:pPr marL="0" lvl="0" indent="0" algn="ctr" defTabSz="889000">
            <a:lnSpc>
              <a:spcPct val="90000"/>
            </a:lnSpc>
            <a:spcBef>
              <a:spcPct val="0"/>
            </a:spcBef>
            <a:spcAft>
              <a:spcPct val="35000"/>
            </a:spcAft>
            <a:buNone/>
          </a:pPr>
          <a:r>
            <a:rPr lang="en-GB" sz="2000" kern="1200" dirty="0"/>
            <a:t>Communicate</a:t>
          </a:r>
          <a:endParaRPr lang="en-US" sz="2000" kern="1200" dirty="0"/>
        </a:p>
      </dsp:txBody>
      <dsp:txXfrm>
        <a:off x="2416762" y="2050404"/>
        <a:ext cx="1954174" cy="1172504"/>
      </dsp:txXfrm>
    </dsp:sp>
    <dsp:sp modelId="{936D8A88-F5B2-4446-BCF4-5D927F16C708}">
      <dsp:nvSpPr>
        <dsp:cNvPr id="0" name=""/>
        <dsp:cNvSpPr/>
      </dsp:nvSpPr>
      <dsp:spPr>
        <a:xfrm>
          <a:off x="6772771" y="2590936"/>
          <a:ext cx="418860" cy="91440"/>
        </a:xfrm>
        <a:custGeom>
          <a:avLst/>
          <a:gdLst/>
          <a:ahLst/>
          <a:cxnLst/>
          <a:rect l="0" t="0" r="0" b="0"/>
          <a:pathLst>
            <a:path>
              <a:moveTo>
                <a:pt x="0" y="45720"/>
              </a:moveTo>
              <a:lnTo>
                <a:pt x="418860"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970965" y="2634407"/>
        <a:ext cx="22473" cy="4498"/>
      </dsp:txXfrm>
    </dsp:sp>
    <dsp:sp modelId="{1D365EBD-8139-4C95-8198-9825872B8BC0}">
      <dsp:nvSpPr>
        <dsp:cNvPr id="0" name=""/>
        <dsp:cNvSpPr/>
      </dsp:nvSpPr>
      <dsp:spPr>
        <a:xfrm>
          <a:off x="4820397" y="2050404"/>
          <a:ext cx="1954174" cy="117250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756" tIns="100513" rIns="95756" bIns="100513" numCol="1" spcCol="1270" anchor="ctr" anchorCtr="0">
          <a:noAutofit/>
        </a:bodyPr>
        <a:lstStyle/>
        <a:p>
          <a:pPr marL="0" lvl="0" indent="0" algn="ctr" defTabSz="800100">
            <a:lnSpc>
              <a:spcPct val="90000"/>
            </a:lnSpc>
            <a:spcBef>
              <a:spcPct val="0"/>
            </a:spcBef>
            <a:spcAft>
              <a:spcPct val="35000"/>
            </a:spcAft>
            <a:buNone/>
          </a:pPr>
          <a:r>
            <a:rPr lang="en-GB" sz="1800" kern="1200" dirty="0"/>
            <a:t>Measure outcomes</a:t>
          </a:r>
          <a:endParaRPr lang="en-US" sz="1800" kern="1200" dirty="0"/>
        </a:p>
      </dsp:txBody>
      <dsp:txXfrm>
        <a:off x="4820397" y="2050404"/>
        <a:ext cx="1954174" cy="1172504"/>
      </dsp:txXfrm>
    </dsp:sp>
    <dsp:sp modelId="{C7A7E39D-E08A-4E9C-8AAA-7A70A6D62052}">
      <dsp:nvSpPr>
        <dsp:cNvPr id="0" name=""/>
        <dsp:cNvSpPr/>
      </dsp:nvSpPr>
      <dsp:spPr>
        <a:xfrm>
          <a:off x="7224031" y="2050404"/>
          <a:ext cx="1954174" cy="117250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756" tIns="100513" rIns="95756" bIns="100513" numCol="1" spcCol="1270" anchor="ctr" anchorCtr="0">
          <a:noAutofit/>
        </a:bodyPr>
        <a:lstStyle/>
        <a:p>
          <a:pPr marL="0" lvl="0" indent="0" algn="ctr" defTabSz="800100">
            <a:lnSpc>
              <a:spcPct val="90000"/>
            </a:lnSpc>
            <a:spcBef>
              <a:spcPct val="0"/>
            </a:spcBef>
            <a:spcAft>
              <a:spcPct val="35000"/>
            </a:spcAft>
            <a:buNone/>
          </a:pPr>
          <a:r>
            <a:rPr lang="en-GB" sz="1800" kern="1200" dirty="0"/>
            <a:t>Ensure all HR practices are horizontally aligned </a:t>
          </a:r>
          <a:endParaRPr lang="en-US" sz="1800" kern="1200" dirty="0"/>
        </a:p>
      </dsp:txBody>
      <dsp:txXfrm>
        <a:off x="7224031" y="2050404"/>
        <a:ext cx="1954174" cy="117250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0E9C98-495F-4724-8D8A-81FF5463A850}">
      <dsp:nvSpPr>
        <dsp:cNvPr id="0" name=""/>
        <dsp:cNvSpPr/>
      </dsp:nvSpPr>
      <dsp:spPr>
        <a:xfrm>
          <a:off x="15910" y="57138"/>
          <a:ext cx="1818513" cy="54555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43703" tIns="143703" rIns="143703" bIns="143703" numCol="1" spcCol="1270" anchor="ctr" anchorCtr="0">
          <a:noAutofit/>
        </a:bodyPr>
        <a:lstStyle/>
        <a:p>
          <a:pPr marL="0" lvl="0" indent="0" algn="ctr" defTabSz="800100">
            <a:lnSpc>
              <a:spcPct val="90000"/>
            </a:lnSpc>
            <a:spcBef>
              <a:spcPct val="0"/>
            </a:spcBef>
            <a:spcAft>
              <a:spcPct val="35000"/>
            </a:spcAft>
            <a:buNone/>
          </a:pPr>
          <a:r>
            <a:rPr lang="en-US" sz="1800" kern="1200"/>
            <a:t>Research</a:t>
          </a:r>
        </a:p>
      </dsp:txBody>
      <dsp:txXfrm>
        <a:off x="15910" y="57138"/>
        <a:ext cx="1818513" cy="545554"/>
      </dsp:txXfrm>
    </dsp:sp>
    <dsp:sp modelId="{91F1CF35-9E09-4FFF-B798-8851140875FC}">
      <dsp:nvSpPr>
        <dsp:cNvPr id="0" name=""/>
        <dsp:cNvSpPr/>
      </dsp:nvSpPr>
      <dsp:spPr>
        <a:xfrm>
          <a:off x="15910" y="602692"/>
          <a:ext cx="1818513" cy="3625298"/>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79629" tIns="179629" rIns="179629" bIns="179629" numCol="1" spcCol="1270" anchor="t" anchorCtr="0">
          <a:noAutofit/>
        </a:bodyPr>
        <a:lstStyle/>
        <a:p>
          <a:pPr marL="0" lvl="0" indent="0" algn="l" defTabSz="889000">
            <a:lnSpc>
              <a:spcPct val="90000"/>
            </a:lnSpc>
            <a:spcBef>
              <a:spcPct val="0"/>
            </a:spcBef>
            <a:spcAft>
              <a:spcPct val="35000"/>
            </a:spcAft>
            <a:buNone/>
          </a:pPr>
          <a:r>
            <a:rPr lang="en-US" sz="2000" kern="1200" dirty="0"/>
            <a:t>Research to support meaningful generational differences is weak</a:t>
          </a:r>
        </a:p>
      </dsp:txBody>
      <dsp:txXfrm>
        <a:off x="15910" y="602692"/>
        <a:ext cx="1818513" cy="3625298"/>
      </dsp:txXfrm>
    </dsp:sp>
    <dsp:sp modelId="{661D286D-533C-4E90-9FC8-4B76E003EDA6}">
      <dsp:nvSpPr>
        <dsp:cNvPr id="0" name=""/>
        <dsp:cNvSpPr/>
      </dsp:nvSpPr>
      <dsp:spPr>
        <a:xfrm>
          <a:off x="1942212" y="57138"/>
          <a:ext cx="1818513" cy="54555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43703" tIns="143703" rIns="143703" bIns="143703" numCol="1" spcCol="1270" anchor="ctr" anchorCtr="0">
          <a:noAutofit/>
        </a:bodyPr>
        <a:lstStyle/>
        <a:p>
          <a:pPr marL="0" lvl="0" indent="0" algn="ctr" defTabSz="800100">
            <a:lnSpc>
              <a:spcPct val="90000"/>
            </a:lnSpc>
            <a:spcBef>
              <a:spcPct val="0"/>
            </a:spcBef>
            <a:spcAft>
              <a:spcPct val="35000"/>
            </a:spcAft>
            <a:buNone/>
          </a:pPr>
          <a:r>
            <a:rPr lang="en-US" sz="1800" kern="1200" dirty="0"/>
            <a:t>Focus</a:t>
          </a:r>
        </a:p>
      </dsp:txBody>
      <dsp:txXfrm>
        <a:off x="1942212" y="57138"/>
        <a:ext cx="1818513" cy="545554"/>
      </dsp:txXfrm>
    </dsp:sp>
    <dsp:sp modelId="{94559FC4-DCCA-43A7-BD07-E230634669CC}">
      <dsp:nvSpPr>
        <dsp:cNvPr id="0" name=""/>
        <dsp:cNvSpPr/>
      </dsp:nvSpPr>
      <dsp:spPr>
        <a:xfrm>
          <a:off x="1942212" y="602692"/>
          <a:ext cx="1818513" cy="3625298"/>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79629" tIns="179629" rIns="179629" bIns="179629" numCol="1" spcCol="1270" anchor="t" anchorCtr="0">
          <a:noAutofit/>
        </a:bodyPr>
        <a:lstStyle/>
        <a:p>
          <a:pPr marL="0" lvl="0" indent="0" algn="l" defTabSz="1066800">
            <a:lnSpc>
              <a:spcPct val="90000"/>
            </a:lnSpc>
            <a:spcBef>
              <a:spcPct val="0"/>
            </a:spcBef>
            <a:spcAft>
              <a:spcPct val="35000"/>
            </a:spcAft>
            <a:buNone/>
          </a:pPr>
          <a:r>
            <a:rPr lang="en-US" sz="2400" kern="1200" dirty="0"/>
            <a:t>Avoid stereotypes Better to focus on individuals and their differing needs</a:t>
          </a:r>
        </a:p>
      </dsp:txBody>
      <dsp:txXfrm>
        <a:off x="1942212" y="602692"/>
        <a:ext cx="1818513" cy="3625298"/>
      </dsp:txXfrm>
    </dsp:sp>
    <dsp:sp modelId="{21F6C020-F4BE-42DF-8344-5E676D287D21}">
      <dsp:nvSpPr>
        <dsp:cNvPr id="0" name=""/>
        <dsp:cNvSpPr/>
      </dsp:nvSpPr>
      <dsp:spPr>
        <a:xfrm>
          <a:off x="3868515" y="57138"/>
          <a:ext cx="1818513" cy="54555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43703" tIns="143703" rIns="143703" bIns="143703" numCol="1" spcCol="1270" anchor="ctr" anchorCtr="0">
          <a:noAutofit/>
        </a:bodyPr>
        <a:lstStyle/>
        <a:p>
          <a:pPr marL="0" lvl="0" indent="0" algn="ctr" defTabSz="800100">
            <a:lnSpc>
              <a:spcPct val="90000"/>
            </a:lnSpc>
            <a:spcBef>
              <a:spcPct val="0"/>
            </a:spcBef>
            <a:spcAft>
              <a:spcPct val="35000"/>
            </a:spcAft>
            <a:buNone/>
          </a:pPr>
          <a:r>
            <a:rPr lang="en-US" sz="1800" kern="1200"/>
            <a:t>Champion</a:t>
          </a:r>
        </a:p>
      </dsp:txBody>
      <dsp:txXfrm>
        <a:off x="3868515" y="57138"/>
        <a:ext cx="1818513" cy="545554"/>
      </dsp:txXfrm>
    </dsp:sp>
    <dsp:sp modelId="{9B36F98D-6E71-4E1E-BFE8-C4F8F134D610}">
      <dsp:nvSpPr>
        <dsp:cNvPr id="0" name=""/>
        <dsp:cNvSpPr/>
      </dsp:nvSpPr>
      <dsp:spPr>
        <a:xfrm>
          <a:off x="3868515" y="602692"/>
          <a:ext cx="1818513" cy="3625298"/>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79629" tIns="179629" rIns="179629" bIns="179629" numCol="1" spcCol="1270" anchor="t" anchorCtr="0">
          <a:noAutofit/>
        </a:bodyPr>
        <a:lstStyle/>
        <a:p>
          <a:pPr marL="0" lvl="0" indent="0" algn="l" defTabSz="889000">
            <a:lnSpc>
              <a:spcPct val="90000"/>
            </a:lnSpc>
            <a:spcBef>
              <a:spcPct val="0"/>
            </a:spcBef>
            <a:spcAft>
              <a:spcPct val="35000"/>
            </a:spcAft>
            <a:buNone/>
          </a:pPr>
          <a:r>
            <a:rPr lang="en-US" sz="2000" kern="1200" dirty="0"/>
            <a:t>Champion inclusion – encourage social cohesion</a:t>
          </a:r>
        </a:p>
        <a:p>
          <a:pPr marL="0" lvl="0" indent="0" algn="l" defTabSz="889000">
            <a:lnSpc>
              <a:spcPct val="90000"/>
            </a:lnSpc>
            <a:spcBef>
              <a:spcPct val="0"/>
            </a:spcBef>
            <a:spcAft>
              <a:spcPct val="35000"/>
            </a:spcAft>
            <a:buNone/>
          </a:pPr>
          <a:r>
            <a:rPr lang="en-US" sz="2000" kern="1200" dirty="0"/>
            <a:t>Train all employees in digital skills</a:t>
          </a:r>
        </a:p>
        <a:p>
          <a:pPr marL="0" lvl="0" indent="0" algn="l" defTabSz="889000">
            <a:lnSpc>
              <a:spcPct val="90000"/>
            </a:lnSpc>
            <a:spcBef>
              <a:spcPct val="0"/>
            </a:spcBef>
            <a:spcAft>
              <a:spcPct val="35000"/>
            </a:spcAft>
            <a:buNone/>
          </a:pPr>
          <a:r>
            <a:rPr lang="en-US" sz="2000" kern="1200" dirty="0"/>
            <a:t>Use mentoring schemes</a:t>
          </a:r>
        </a:p>
      </dsp:txBody>
      <dsp:txXfrm>
        <a:off x="3868515" y="602692"/>
        <a:ext cx="1818513" cy="3625298"/>
      </dsp:txXfrm>
    </dsp:sp>
    <dsp:sp modelId="{E5AC5917-D0E6-4269-81A6-F16337BCF06C}">
      <dsp:nvSpPr>
        <dsp:cNvPr id="0" name=""/>
        <dsp:cNvSpPr/>
      </dsp:nvSpPr>
      <dsp:spPr>
        <a:xfrm>
          <a:off x="5794818" y="57138"/>
          <a:ext cx="1818513" cy="54555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43703" tIns="143703" rIns="143703" bIns="143703" numCol="1" spcCol="1270" anchor="ctr" anchorCtr="0">
          <a:noAutofit/>
        </a:bodyPr>
        <a:lstStyle/>
        <a:p>
          <a:pPr marL="0" lvl="0" indent="0" algn="ctr" defTabSz="800100">
            <a:lnSpc>
              <a:spcPct val="90000"/>
            </a:lnSpc>
            <a:spcBef>
              <a:spcPct val="0"/>
            </a:spcBef>
            <a:spcAft>
              <a:spcPct val="35000"/>
            </a:spcAft>
            <a:buNone/>
          </a:pPr>
          <a:r>
            <a:rPr lang="en-US" sz="1800" kern="1200"/>
            <a:t>Promote</a:t>
          </a:r>
        </a:p>
      </dsp:txBody>
      <dsp:txXfrm>
        <a:off x="5794818" y="57138"/>
        <a:ext cx="1818513" cy="545554"/>
      </dsp:txXfrm>
    </dsp:sp>
    <dsp:sp modelId="{31B0BA55-4BB5-4E80-A937-36D9395F3525}">
      <dsp:nvSpPr>
        <dsp:cNvPr id="0" name=""/>
        <dsp:cNvSpPr/>
      </dsp:nvSpPr>
      <dsp:spPr>
        <a:xfrm>
          <a:off x="5794818" y="602692"/>
          <a:ext cx="1818513" cy="3625298"/>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79629" tIns="179629" rIns="179629" bIns="179629" numCol="1" spcCol="1270" anchor="t" anchorCtr="0">
          <a:noAutofit/>
        </a:bodyPr>
        <a:lstStyle/>
        <a:p>
          <a:pPr marL="0" lvl="0" indent="0" algn="l" defTabSz="800100">
            <a:lnSpc>
              <a:spcPct val="90000"/>
            </a:lnSpc>
            <a:spcBef>
              <a:spcPct val="0"/>
            </a:spcBef>
            <a:spcAft>
              <a:spcPct val="35000"/>
            </a:spcAft>
            <a:buNone/>
          </a:pPr>
          <a:r>
            <a:rPr lang="en-US" sz="1800" kern="1200" dirty="0"/>
            <a:t>Promote flexible working where possible – this could help a new parent, someone approaching retirement or someone who has interests outside work</a:t>
          </a:r>
        </a:p>
        <a:p>
          <a:pPr marL="0" lvl="0" indent="0" algn="l" defTabSz="800100">
            <a:lnSpc>
              <a:spcPct val="90000"/>
            </a:lnSpc>
            <a:spcBef>
              <a:spcPct val="0"/>
            </a:spcBef>
            <a:spcAft>
              <a:spcPct val="35000"/>
            </a:spcAft>
            <a:buNone/>
          </a:pPr>
          <a:endParaRPr lang="en-US" sz="2000" kern="1200" dirty="0"/>
        </a:p>
      </dsp:txBody>
      <dsp:txXfrm>
        <a:off x="5794818" y="602692"/>
        <a:ext cx="1818513" cy="3625298"/>
      </dsp:txXfrm>
    </dsp:sp>
    <dsp:sp modelId="{1785BC66-EF7A-48B6-9C35-EE0EB74DCE5D}">
      <dsp:nvSpPr>
        <dsp:cNvPr id="0" name=""/>
        <dsp:cNvSpPr/>
      </dsp:nvSpPr>
      <dsp:spPr>
        <a:xfrm>
          <a:off x="7721120" y="57138"/>
          <a:ext cx="1818513" cy="54555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43703" tIns="143703" rIns="143703" bIns="143703" numCol="1" spcCol="1270" anchor="ctr" anchorCtr="0">
          <a:noAutofit/>
        </a:bodyPr>
        <a:lstStyle/>
        <a:p>
          <a:pPr marL="0" lvl="0" indent="0" algn="ctr" defTabSz="800100">
            <a:lnSpc>
              <a:spcPct val="90000"/>
            </a:lnSpc>
            <a:spcBef>
              <a:spcPct val="0"/>
            </a:spcBef>
            <a:spcAft>
              <a:spcPct val="35000"/>
            </a:spcAft>
            <a:buNone/>
          </a:pPr>
          <a:r>
            <a:rPr lang="en-GB" sz="1800" kern="1200" dirty="0"/>
            <a:t>Offer</a:t>
          </a:r>
        </a:p>
      </dsp:txBody>
      <dsp:txXfrm>
        <a:off x="7721120" y="57138"/>
        <a:ext cx="1818513" cy="545554"/>
      </dsp:txXfrm>
    </dsp:sp>
    <dsp:sp modelId="{826B2F50-D7EC-4B0E-BE98-118B4EB6D514}">
      <dsp:nvSpPr>
        <dsp:cNvPr id="0" name=""/>
        <dsp:cNvSpPr/>
      </dsp:nvSpPr>
      <dsp:spPr>
        <a:xfrm>
          <a:off x="7721120" y="602692"/>
          <a:ext cx="1818513" cy="3625298"/>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79629" tIns="179629" rIns="179629" bIns="179629" numCol="1" spcCol="1270" anchor="t" anchorCtr="0">
          <a:noAutofit/>
        </a:bodyPr>
        <a:lstStyle/>
        <a:p>
          <a:pPr marL="0" lvl="0" indent="0" algn="l" defTabSz="889000">
            <a:lnSpc>
              <a:spcPct val="90000"/>
            </a:lnSpc>
            <a:spcBef>
              <a:spcPct val="0"/>
            </a:spcBef>
            <a:spcAft>
              <a:spcPct val="35000"/>
            </a:spcAft>
            <a:buNone/>
          </a:pPr>
          <a:r>
            <a:rPr lang="en-GB" sz="2000" kern="1200" dirty="0"/>
            <a:t>Cafeteria style benefits where people can choose what suits them – loans, gym membership, electric car lease</a:t>
          </a:r>
        </a:p>
      </dsp:txBody>
      <dsp:txXfrm>
        <a:off x="7721120" y="602692"/>
        <a:ext cx="1818513" cy="3625298"/>
      </dsp:txXfrm>
    </dsp:sp>
    <dsp:sp modelId="{507EF754-E52D-4E8B-8503-BF6F8590477D}">
      <dsp:nvSpPr>
        <dsp:cNvPr id="0" name=""/>
        <dsp:cNvSpPr/>
      </dsp:nvSpPr>
      <dsp:spPr>
        <a:xfrm>
          <a:off x="9647423" y="57138"/>
          <a:ext cx="1818513" cy="54555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43703" tIns="143703" rIns="143703" bIns="143703" numCol="1" spcCol="1270" anchor="ctr" anchorCtr="0">
          <a:noAutofit/>
        </a:bodyPr>
        <a:lstStyle/>
        <a:p>
          <a:pPr marL="0" lvl="0" indent="0" algn="ctr" defTabSz="800100">
            <a:lnSpc>
              <a:spcPct val="90000"/>
            </a:lnSpc>
            <a:spcBef>
              <a:spcPct val="0"/>
            </a:spcBef>
            <a:spcAft>
              <a:spcPct val="35000"/>
            </a:spcAft>
            <a:buNone/>
          </a:pPr>
          <a:r>
            <a:rPr lang="en-GB" sz="1800" kern="1200" dirty="0"/>
            <a:t>Communicate</a:t>
          </a:r>
        </a:p>
      </dsp:txBody>
      <dsp:txXfrm>
        <a:off x="9647423" y="57138"/>
        <a:ext cx="1818513" cy="545554"/>
      </dsp:txXfrm>
    </dsp:sp>
    <dsp:sp modelId="{BCB4C2E3-0A2E-44FB-920F-E59F664FE39E}">
      <dsp:nvSpPr>
        <dsp:cNvPr id="0" name=""/>
        <dsp:cNvSpPr/>
      </dsp:nvSpPr>
      <dsp:spPr>
        <a:xfrm>
          <a:off x="9647423" y="602692"/>
          <a:ext cx="1818513" cy="3625298"/>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79629" tIns="179629" rIns="179629" bIns="179629" numCol="1" spcCol="1270" anchor="t" anchorCtr="0">
          <a:noAutofit/>
        </a:bodyPr>
        <a:lstStyle/>
        <a:p>
          <a:pPr marL="0" lvl="0" indent="0" algn="l" defTabSz="800100">
            <a:lnSpc>
              <a:spcPct val="90000"/>
            </a:lnSpc>
            <a:spcBef>
              <a:spcPct val="0"/>
            </a:spcBef>
            <a:spcAft>
              <a:spcPct val="35000"/>
            </a:spcAft>
            <a:buNone/>
          </a:pPr>
          <a:r>
            <a:rPr lang="en-GB" sz="1800" kern="1200" dirty="0"/>
            <a:t>Have multiple ways of communicating with your workforce</a:t>
          </a:r>
        </a:p>
      </dsp:txBody>
      <dsp:txXfrm>
        <a:off x="9647423" y="602692"/>
        <a:ext cx="1818513" cy="3625298"/>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HorizontalActionList">
  <dgm:title val="Horizontal Action List"/>
  <dgm:desc val="Used to show non-sequential or grouped lists of information. Works well with large amounts of text. All text has the same level of emphasis, and direction is not implied."/>
  <dgm:catLst>
    <dgm:cat type="list"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54"/>
      <dgm:constr type="primFontSz" for="des" forName="desTx" refType="primFontSz" refFor="des" refForName="parTx" op="lte" fact="0.75"/>
      <dgm:constr type="h" for="des" forName="desTx"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varLst>
          <dgm:alg type="tx"/>
          <dgm:shape xmlns:r="http://schemas.openxmlformats.org/officeDocument/2006/relationships" type="rect" r:blip="">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8"/>
            <dgm:constr type="tMarg" refType="w" fact="0.28"/>
            <dgm:constr type="bMarg" refType="w" fact="0.28"/>
            <dgm:constr type="lMarg" refType="w" fact="0.28"/>
            <dgm:constr type="rMarg" refType="w" fact="0.28"/>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2C0AE8-0688-44D7-9CCB-9313327DD848}" type="datetimeFigureOut">
              <a:rPr lang="en-GB" smtClean="0"/>
              <a:t>27/02/2026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4E3E6C-539D-4FBE-A40D-19D3DF6AC8C1}" type="slidenum">
              <a:rPr lang="en-GB" smtClean="0"/>
              <a:t>‹#›</a:t>
            </a:fld>
            <a:endParaRPr lang="en-GB"/>
          </a:p>
        </p:txBody>
      </p:sp>
    </p:spTree>
    <p:extLst>
      <p:ext uri="{BB962C8B-B14F-4D97-AF65-F5344CB8AC3E}">
        <p14:creationId xmlns:p14="http://schemas.microsoft.com/office/powerpoint/2010/main" val="7017985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cipd.org/uk/about/news/keep-britain-working-review-employee-wellbeing-impossible-ignore/"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www.bbc.co.uk/news/articles/crrnkpyqdzyo"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1</a:t>
            </a:fld>
            <a:endParaRPr lang="en-GB"/>
          </a:p>
        </p:txBody>
      </p:sp>
    </p:spTree>
    <p:extLst>
      <p:ext uri="{BB962C8B-B14F-4D97-AF65-F5344CB8AC3E}">
        <p14:creationId xmlns:p14="http://schemas.microsoft.com/office/powerpoint/2010/main" val="831099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2</a:t>
            </a:fld>
            <a:endParaRPr lang="en-GB"/>
          </a:p>
        </p:txBody>
      </p:sp>
    </p:spTree>
    <p:extLst>
      <p:ext uri="{BB962C8B-B14F-4D97-AF65-F5344CB8AC3E}">
        <p14:creationId xmlns:p14="http://schemas.microsoft.com/office/powerpoint/2010/main" val="8215429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3</a:t>
            </a:fld>
            <a:endParaRPr lang="en-GB"/>
          </a:p>
        </p:txBody>
      </p:sp>
    </p:spTree>
    <p:extLst>
      <p:ext uri="{BB962C8B-B14F-4D97-AF65-F5344CB8AC3E}">
        <p14:creationId xmlns:p14="http://schemas.microsoft.com/office/powerpoint/2010/main" val="13233747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4</a:t>
            </a:fld>
            <a:endParaRPr lang="en-GB"/>
          </a:p>
        </p:txBody>
      </p:sp>
    </p:spTree>
    <p:extLst>
      <p:ext uri="{BB962C8B-B14F-4D97-AF65-F5344CB8AC3E}">
        <p14:creationId xmlns:p14="http://schemas.microsoft.com/office/powerpoint/2010/main" val="605456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BC7F02B-0C6D-468F-8B1C-7E7F0134CF8B}"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3133922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6</a:t>
            </a:fld>
            <a:endParaRPr lang="en-GB"/>
          </a:p>
        </p:txBody>
      </p:sp>
    </p:spTree>
    <p:extLst>
      <p:ext uri="{BB962C8B-B14F-4D97-AF65-F5344CB8AC3E}">
        <p14:creationId xmlns:p14="http://schemas.microsoft.com/office/powerpoint/2010/main" val="9107832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7</a:t>
            </a:fld>
            <a:endParaRPr lang="en-GB"/>
          </a:p>
        </p:txBody>
      </p:sp>
    </p:spTree>
    <p:extLst>
      <p:ext uri="{BB962C8B-B14F-4D97-AF65-F5344CB8AC3E}">
        <p14:creationId xmlns:p14="http://schemas.microsoft.com/office/powerpoint/2010/main" val="7396720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8</a:t>
            </a:fld>
            <a:endParaRPr lang="en-GB"/>
          </a:p>
        </p:txBody>
      </p:sp>
    </p:spTree>
    <p:extLst>
      <p:ext uri="{BB962C8B-B14F-4D97-AF65-F5344CB8AC3E}">
        <p14:creationId xmlns:p14="http://schemas.microsoft.com/office/powerpoint/2010/main" val="41213652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9</a:t>
            </a:fld>
            <a:endParaRPr lang="en-GB"/>
          </a:p>
        </p:txBody>
      </p:sp>
    </p:spTree>
    <p:extLst>
      <p:ext uri="{BB962C8B-B14F-4D97-AF65-F5344CB8AC3E}">
        <p14:creationId xmlns:p14="http://schemas.microsoft.com/office/powerpoint/2010/main" val="6136250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Keep Britain Working review makes employee wellbeing impossible for business to ignore, says CIPD | CIPD</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8E68DC-5393-47CB-B4D4-26765A63A6E2}"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0426889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8E68DC-5393-47CB-B4D4-26765A63A6E2}"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786874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ROWE – results only work environment – looking at results, rather than amount of time spent at work. Works in many contexts (though not all) – improves sense of control of their schedule, work life balance and turnover.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8E68DC-5393-47CB-B4D4-26765A63A6E2}"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8521102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8E68DC-5393-47CB-B4D4-26765A63A6E2}"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50437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8E68DC-5393-47CB-B4D4-26765A63A6E2}"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4477335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16</a:t>
            </a:fld>
            <a:endParaRPr lang="en-GB"/>
          </a:p>
        </p:txBody>
      </p:sp>
    </p:spTree>
    <p:extLst>
      <p:ext uri="{BB962C8B-B14F-4D97-AF65-F5344CB8AC3E}">
        <p14:creationId xmlns:p14="http://schemas.microsoft.com/office/powerpoint/2010/main" val="353777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17</a:t>
            </a:fld>
            <a:endParaRPr lang="en-GB"/>
          </a:p>
        </p:txBody>
      </p:sp>
    </p:spTree>
    <p:extLst>
      <p:ext uri="{BB962C8B-B14F-4D97-AF65-F5344CB8AC3E}">
        <p14:creationId xmlns:p14="http://schemas.microsoft.com/office/powerpoint/2010/main" val="40087188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Need to focus on quality of jobs going forwards.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Impact of technology not wholly positive or negative – onus will be on organisations to make the right choices. ‘It’s a tool that can either enhance the drivers of workplace wellbeing or undermine them depending on its design and how we adopt and implement it’ (De Neve and Ward, 2025). AI and robotics can augment human capabilities and improve wellbeing, if integrated thoughtfully. If simply implemented for efficiency – can simplify jobs, erode autonomy and decrease wellbeing.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Research has shown that AI can improve the quality of written outputs and give workers more satisfaction; reduced inequality as lowest skilled saw most gains. Research showed that customer service agents who used AI were more productive and resolved more issues per hour. Fewer quit the organisation.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8E68DC-5393-47CB-B4D4-26765A63A6E2}"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88820206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8E68DC-5393-47CB-B4D4-26765A63A6E2}"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6316701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20</a:t>
            </a:fld>
            <a:endParaRPr lang="en-GB"/>
          </a:p>
        </p:txBody>
      </p:sp>
    </p:spTree>
    <p:extLst>
      <p:ext uri="{BB962C8B-B14F-4D97-AF65-F5344CB8AC3E}">
        <p14:creationId xmlns:p14="http://schemas.microsoft.com/office/powerpoint/2010/main" val="111834366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21</a:t>
            </a:fld>
            <a:endParaRPr lang="en-GB"/>
          </a:p>
        </p:txBody>
      </p:sp>
    </p:spTree>
    <p:extLst>
      <p:ext uri="{BB962C8B-B14F-4D97-AF65-F5344CB8AC3E}">
        <p14:creationId xmlns:p14="http://schemas.microsoft.com/office/powerpoint/2010/main" val="317823158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22</a:t>
            </a:fld>
            <a:endParaRPr lang="en-GB"/>
          </a:p>
        </p:txBody>
      </p:sp>
    </p:spTree>
    <p:extLst>
      <p:ext uri="{BB962C8B-B14F-4D97-AF65-F5344CB8AC3E}">
        <p14:creationId xmlns:p14="http://schemas.microsoft.com/office/powerpoint/2010/main" val="114653244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24</a:t>
            </a:fld>
            <a:endParaRPr lang="en-GB"/>
          </a:p>
        </p:txBody>
      </p:sp>
    </p:spTree>
    <p:extLst>
      <p:ext uri="{BB962C8B-B14F-4D97-AF65-F5344CB8AC3E}">
        <p14:creationId xmlns:p14="http://schemas.microsoft.com/office/powerpoint/2010/main" val="335902943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25</a:t>
            </a:fld>
            <a:endParaRPr lang="en-GB"/>
          </a:p>
        </p:txBody>
      </p:sp>
    </p:spTree>
    <p:extLst>
      <p:ext uri="{BB962C8B-B14F-4D97-AF65-F5344CB8AC3E}">
        <p14:creationId xmlns:p14="http://schemas.microsoft.com/office/powerpoint/2010/main" val="228737947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26</a:t>
            </a:fld>
            <a:endParaRPr lang="en-GB"/>
          </a:p>
        </p:txBody>
      </p:sp>
    </p:spTree>
    <p:extLst>
      <p:ext uri="{BB962C8B-B14F-4D97-AF65-F5344CB8AC3E}">
        <p14:creationId xmlns:p14="http://schemas.microsoft.com/office/powerpoint/2010/main" val="63328592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27</a:t>
            </a:fld>
            <a:endParaRPr lang="en-GB"/>
          </a:p>
        </p:txBody>
      </p:sp>
    </p:spTree>
    <p:extLst>
      <p:ext uri="{BB962C8B-B14F-4D97-AF65-F5344CB8AC3E}">
        <p14:creationId xmlns:p14="http://schemas.microsoft.com/office/powerpoint/2010/main" val="330871887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28</a:t>
            </a:fld>
            <a:endParaRPr lang="en-GB"/>
          </a:p>
        </p:txBody>
      </p:sp>
    </p:spTree>
    <p:extLst>
      <p:ext uri="{BB962C8B-B14F-4D97-AF65-F5344CB8AC3E}">
        <p14:creationId xmlns:p14="http://schemas.microsoft.com/office/powerpoint/2010/main" val="123050219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Senior Co-op staff complain of 'toxic' culture at the top - BBC News</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29</a:t>
            </a:fld>
            <a:endParaRPr lang="en-GB"/>
          </a:p>
        </p:txBody>
      </p:sp>
    </p:spTree>
    <p:extLst>
      <p:ext uri="{BB962C8B-B14F-4D97-AF65-F5344CB8AC3E}">
        <p14:creationId xmlns:p14="http://schemas.microsoft.com/office/powerpoint/2010/main" val="148248234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30</a:t>
            </a:fld>
            <a:endParaRPr lang="en-GB"/>
          </a:p>
        </p:txBody>
      </p:sp>
    </p:spTree>
    <p:extLst>
      <p:ext uri="{BB962C8B-B14F-4D97-AF65-F5344CB8AC3E}">
        <p14:creationId xmlns:p14="http://schemas.microsoft.com/office/powerpoint/2010/main" val="25872179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6564323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5966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2493023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234480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Conclusi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429768"/>
            <a:ext cx="10890374" cy="1627632"/>
          </a:xfrm>
        </p:spPr>
        <p:txBody>
          <a:bodyPr anchor="t">
            <a:normAutofit/>
          </a:bodyPr>
          <a:lstStyle>
            <a:lvl1pPr>
              <a:defRPr sz="5400"/>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29768" y="3264408"/>
            <a:ext cx="10890374" cy="28346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7C38B47-093E-417D-A1C3-81EEF797AC69}" type="datetime1">
              <a:rPr lang="en-US" smtClean="0"/>
              <a:t>2/27/2026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835186906"/>
      </p:ext>
    </p:extLst>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4EBDDB6-9DFC-479F-BAF2-30433E2B5015}" type="datetimeFigureOut">
              <a:rPr lang="en-GB" smtClean="0"/>
              <a:t>27/02/2026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441137EF-2813-452C-9C80-88C0C6AA0B85}" type="slidenum">
              <a:rPr lang="en-GB" smtClean="0"/>
              <a:t>‹#›</a:t>
            </a:fld>
            <a:endParaRPr lang="en-GB"/>
          </a:p>
        </p:txBody>
      </p:sp>
    </p:spTree>
    <p:extLst>
      <p:ext uri="{BB962C8B-B14F-4D97-AF65-F5344CB8AC3E}">
        <p14:creationId xmlns:p14="http://schemas.microsoft.com/office/powerpoint/2010/main" val="40797543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4EBDDB6-9DFC-479F-BAF2-30433E2B5015}" type="datetimeFigureOut">
              <a:rPr lang="en-GB" smtClean="0"/>
              <a:t>27/02/2026</a:t>
            </a:fld>
            <a:endParaRPr lang="en-GB"/>
          </a:p>
        </p:txBody>
      </p:sp>
      <p:sp>
        <p:nvSpPr>
          <p:cNvPr id="5" name="Slide Number Placeholder 4"/>
          <p:cNvSpPr>
            <a:spLocks noGrp="1"/>
          </p:cNvSpPr>
          <p:nvPr>
            <p:ph type="sldNum" sz="quarter" idx="12"/>
          </p:nvPr>
        </p:nvSpPr>
        <p:spPr/>
        <p:txBody>
          <a:bodyPr/>
          <a:lstStyle/>
          <a:p>
            <a:fld id="{441137EF-2813-452C-9C80-88C0C6AA0B85}" type="slidenum">
              <a:rPr lang="en-GB" smtClean="0"/>
              <a:t>‹#›</a:t>
            </a:fld>
            <a:endParaRPr lang="en-GB"/>
          </a:p>
        </p:txBody>
      </p:sp>
    </p:spTree>
    <p:extLst>
      <p:ext uri="{BB962C8B-B14F-4D97-AF65-F5344CB8AC3E}">
        <p14:creationId xmlns:p14="http://schemas.microsoft.com/office/powerpoint/2010/main" val="35520852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4EBDDB6-9DFC-479F-BAF2-30433E2B5015}" type="datetimeFigureOut">
              <a:rPr lang="en-GB" smtClean="0"/>
              <a:t>27/02/2026</a:t>
            </a:fld>
            <a:endParaRPr lang="en-GB"/>
          </a:p>
        </p:txBody>
      </p:sp>
      <p:sp>
        <p:nvSpPr>
          <p:cNvPr id="4" name="Slide Number Placeholder 3"/>
          <p:cNvSpPr>
            <a:spLocks noGrp="1"/>
          </p:cNvSpPr>
          <p:nvPr>
            <p:ph type="sldNum" sz="quarter" idx="12"/>
          </p:nvPr>
        </p:nvSpPr>
        <p:spPr/>
        <p:txBody>
          <a:bodyPr/>
          <a:lstStyle/>
          <a:p>
            <a:fld id="{441137EF-2813-452C-9C80-88C0C6AA0B85}" type="slidenum">
              <a:rPr lang="en-GB" smtClean="0"/>
              <a:t>‹#›</a:t>
            </a:fld>
            <a:endParaRPr lang="en-GB"/>
          </a:p>
        </p:txBody>
      </p:sp>
    </p:spTree>
    <p:extLst>
      <p:ext uri="{BB962C8B-B14F-4D97-AF65-F5344CB8AC3E}">
        <p14:creationId xmlns:p14="http://schemas.microsoft.com/office/powerpoint/2010/main" val="242245538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theme" Target="../theme/theme2.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9.xml"/><Relationship Id="rId1" Type="http://schemas.openxmlformats.org/officeDocument/2006/relationships/slideLayout" Target="../slideLayouts/slideLayout8.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17.xml"/><Relationship Id="rId3" Type="http://schemas.openxmlformats.org/officeDocument/2006/relationships/slideLayout" Target="../slideLayouts/slideLayout12.xml"/><Relationship Id="rId7" Type="http://schemas.openxmlformats.org/officeDocument/2006/relationships/slideLayout" Target="../slideLayouts/slideLayout16.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5" Type="http://schemas.openxmlformats.org/officeDocument/2006/relationships/slideLayout" Target="../slideLayouts/slideLayout14.xml"/><Relationship Id="rId10" Type="http://schemas.openxmlformats.org/officeDocument/2006/relationships/image" Target="../media/image4.png"/><Relationship Id="rId4" Type="http://schemas.openxmlformats.org/officeDocument/2006/relationships/slideLayout" Target="../slideLayouts/slideLayout13.xml"/><Relationship Id="rId9"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2/27/2026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1480331158"/>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14.xm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15.xm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5.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8.xml.rels><?xml version="1.0" encoding="UTF-8" standalone="yes"?>
<Relationships xmlns="http://schemas.openxmlformats.org/package/2006/relationships"><Relationship Id="rId3" Type="http://schemas.openxmlformats.org/officeDocument/2006/relationships/hyperlink" Target="https://www.acas.org.uk/reasonable-adjustments/adjustments-for-neurodiversity" TargetMode="External"/><Relationship Id="rId2" Type="http://schemas.openxmlformats.org/officeDocument/2006/relationships/notesSlide" Target="../notesSlides/notesSlide26.xml"/><Relationship Id="rId1" Type="http://schemas.openxmlformats.org/officeDocument/2006/relationships/slideLayout" Target="../slideLayouts/slideLayout4.xml"/><Relationship Id="rId4" Type="http://schemas.openxmlformats.org/officeDocument/2006/relationships/hyperlink" Target="https://assets.publishing.service.gov.uk/media/6909fac488a98da87e292282/keep-britain-working-review-final-report.pdf"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D9A6985-6284-4135-69E9-BD747720EA92}"/>
              </a:ext>
            </a:extLst>
          </p:cNvPr>
          <p:cNvSpPr txBox="1"/>
          <p:nvPr/>
        </p:nvSpPr>
        <p:spPr>
          <a:xfrm>
            <a:off x="3449052" y="160421"/>
            <a:ext cx="4876800" cy="1200329"/>
          </a:xfrm>
          <a:prstGeom prst="rect">
            <a:avLst/>
          </a:prstGeom>
          <a:noFill/>
          <a:ln>
            <a:solidFill>
              <a:schemeClr val="bg1"/>
            </a:solidFill>
          </a:ln>
        </p:spPr>
        <p:txBody>
          <a:bodyPr wrap="square" rtlCol="0">
            <a:spAutoFit/>
          </a:bodyPr>
          <a:lstStyle/>
          <a:p>
            <a:pPr algn="ctr"/>
            <a:r>
              <a:rPr lang="en-GB" sz="2400" b="1" dirty="0">
                <a:solidFill>
                  <a:schemeClr val="bg1"/>
                </a:solidFill>
              </a:rPr>
              <a:t>Leading and Developing People</a:t>
            </a:r>
          </a:p>
          <a:p>
            <a:pPr algn="ctr"/>
            <a:r>
              <a:rPr lang="en-GB" sz="2400" b="1" dirty="0">
                <a:solidFill>
                  <a:schemeClr val="bg1"/>
                </a:solidFill>
              </a:rPr>
              <a:t>Week 5 – Contemporary Issues</a:t>
            </a:r>
          </a:p>
          <a:p>
            <a:pPr algn="ctr"/>
            <a:r>
              <a:rPr lang="en-GB" sz="2400" b="1" dirty="0">
                <a:solidFill>
                  <a:schemeClr val="bg1"/>
                </a:solidFill>
              </a:rPr>
              <a:t>Julie Thomas</a:t>
            </a:r>
          </a:p>
        </p:txBody>
      </p:sp>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01CE7-9434-A5E8-D428-984084F41818}"/>
              </a:ext>
            </a:extLst>
          </p:cNvPr>
          <p:cNvSpPr>
            <a:spLocks noGrp="1"/>
          </p:cNvSpPr>
          <p:nvPr>
            <p:ph type="title"/>
          </p:nvPr>
        </p:nvSpPr>
        <p:spPr>
          <a:xfrm>
            <a:off x="358219" y="365125"/>
            <a:ext cx="11481847" cy="821991"/>
          </a:xfrm>
        </p:spPr>
        <p:txBody>
          <a:bodyPr/>
          <a:lstStyle/>
          <a:p>
            <a:pPr algn="ctr"/>
            <a:r>
              <a:rPr lang="en-GB" b="1" dirty="0">
                <a:latin typeface="+mn-lt"/>
              </a:rPr>
              <a:t>What we’ll cover today</a:t>
            </a:r>
          </a:p>
        </p:txBody>
      </p:sp>
      <p:sp>
        <p:nvSpPr>
          <p:cNvPr id="3" name="Content Placeholder 2">
            <a:extLst>
              <a:ext uri="{FF2B5EF4-FFF2-40B4-BE49-F238E27FC236}">
                <a16:creationId xmlns:a16="http://schemas.microsoft.com/office/drawing/2014/main" id="{A2903DD9-6F9E-035B-CB18-D0436E88F77B}"/>
              </a:ext>
            </a:extLst>
          </p:cNvPr>
          <p:cNvSpPr>
            <a:spLocks noGrp="1"/>
          </p:cNvSpPr>
          <p:nvPr>
            <p:ph idx="1"/>
          </p:nvPr>
        </p:nvSpPr>
        <p:spPr>
          <a:xfrm>
            <a:off x="946484" y="1872915"/>
            <a:ext cx="10058400" cy="3112169"/>
          </a:xfrm>
        </p:spPr>
        <p:txBody>
          <a:bodyPr>
            <a:normAutofit/>
          </a:bodyPr>
          <a:lstStyle/>
          <a:p>
            <a:r>
              <a:rPr lang="en-GB" sz="3600" dirty="0"/>
              <a:t>Recap of last session</a:t>
            </a:r>
          </a:p>
          <a:p>
            <a:r>
              <a:rPr lang="en-GB" sz="3600" dirty="0"/>
              <a:t>Wellbeing at work strategy and interventions</a:t>
            </a:r>
          </a:p>
          <a:p>
            <a:r>
              <a:rPr lang="en-GB" sz="3600" dirty="0"/>
              <a:t>Diversity and Inclusion</a:t>
            </a:r>
          </a:p>
          <a:p>
            <a:r>
              <a:rPr lang="en-GB" sz="3600" dirty="0"/>
              <a:t>Generational differences – is that a thing?</a:t>
            </a:r>
          </a:p>
          <a:p>
            <a:r>
              <a:rPr lang="en-GB" sz="3600" dirty="0"/>
              <a:t>AI and automation</a:t>
            </a:r>
          </a:p>
          <a:p>
            <a:pPr marL="0" indent="0">
              <a:buNone/>
            </a:pPr>
            <a:endParaRPr lang="en-GB" sz="3600" dirty="0"/>
          </a:p>
          <a:p>
            <a:endParaRPr lang="en-GB" dirty="0"/>
          </a:p>
          <a:p>
            <a:endParaRPr lang="en-GB" dirty="0"/>
          </a:p>
        </p:txBody>
      </p:sp>
    </p:spTree>
    <p:extLst>
      <p:ext uri="{BB962C8B-B14F-4D97-AF65-F5344CB8AC3E}">
        <p14:creationId xmlns:p14="http://schemas.microsoft.com/office/powerpoint/2010/main" val="14597475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91AF7-5F5C-DA70-9A2B-E8DD984765A9}"/>
              </a:ext>
            </a:extLst>
          </p:cNvPr>
          <p:cNvSpPr>
            <a:spLocks noGrp="1"/>
          </p:cNvSpPr>
          <p:nvPr>
            <p:ph type="title"/>
          </p:nvPr>
        </p:nvSpPr>
        <p:spPr>
          <a:xfrm>
            <a:off x="301657" y="1420926"/>
            <a:ext cx="11594969" cy="1325563"/>
          </a:xfrm>
        </p:spPr>
        <p:txBody>
          <a:bodyPr anchor="ctr">
            <a:normAutofit/>
          </a:bodyPr>
          <a:lstStyle/>
          <a:p>
            <a:r>
              <a:rPr lang="en-GB" b="1" dirty="0"/>
              <a:t>What did we learn last time?</a:t>
            </a:r>
          </a:p>
        </p:txBody>
      </p:sp>
      <p:graphicFrame>
        <p:nvGraphicFramePr>
          <p:cNvPr id="5" name="Content Placeholder 2">
            <a:extLst>
              <a:ext uri="{FF2B5EF4-FFF2-40B4-BE49-F238E27FC236}">
                <a16:creationId xmlns:a16="http://schemas.microsoft.com/office/drawing/2014/main" id="{E66EA233-5554-9D2C-9C01-FDE505D0799A}"/>
              </a:ext>
            </a:extLst>
          </p:cNvPr>
          <p:cNvGraphicFramePr>
            <a:graphicFrameLocks noGrp="1"/>
          </p:cNvGraphicFramePr>
          <p:nvPr>
            <p:ph idx="1"/>
            <p:extLst>
              <p:ext uri="{D42A27DB-BD31-4B8C-83A1-F6EECF244321}">
                <p14:modId xmlns:p14="http://schemas.microsoft.com/office/powerpoint/2010/main" val="4199457811"/>
              </p:ext>
            </p:extLst>
          </p:nvPr>
        </p:nvGraphicFramePr>
        <p:xfrm>
          <a:off x="301657" y="25766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089918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0FF60-C586-91FB-B6AD-76ED984B27D3}"/>
              </a:ext>
            </a:extLst>
          </p:cNvPr>
          <p:cNvSpPr>
            <a:spLocks noGrp="1"/>
          </p:cNvSpPr>
          <p:nvPr>
            <p:ph type="title"/>
          </p:nvPr>
        </p:nvSpPr>
        <p:spPr>
          <a:xfrm>
            <a:off x="358219" y="144379"/>
            <a:ext cx="11481847" cy="481263"/>
          </a:xfrm>
        </p:spPr>
        <p:txBody>
          <a:bodyPr>
            <a:normAutofit fontScale="90000"/>
          </a:bodyPr>
          <a:lstStyle/>
          <a:p>
            <a:r>
              <a:rPr lang="en-GB" b="1" dirty="0">
                <a:latin typeface="+mn-lt"/>
              </a:rPr>
              <a:t>Recap</a:t>
            </a:r>
          </a:p>
        </p:txBody>
      </p:sp>
      <p:sp>
        <p:nvSpPr>
          <p:cNvPr id="3" name="Content Placeholder 2">
            <a:extLst>
              <a:ext uri="{FF2B5EF4-FFF2-40B4-BE49-F238E27FC236}">
                <a16:creationId xmlns:a16="http://schemas.microsoft.com/office/drawing/2014/main" id="{3A36E1BB-AB98-4523-64CC-A6AA3A011833}"/>
              </a:ext>
            </a:extLst>
          </p:cNvPr>
          <p:cNvSpPr>
            <a:spLocks noGrp="1"/>
          </p:cNvSpPr>
          <p:nvPr>
            <p:ph idx="1"/>
          </p:nvPr>
        </p:nvSpPr>
        <p:spPr>
          <a:xfrm>
            <a:off x="358219" y="818147"/>
            <a:ext cx="11481847" cy="4780547"/>
          </a:xfrm>
        </p:spPr>
        <p:txBody>
          <a:bodyPr>
            <a:norm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Wellbeing at work can generally be considered a holistic construct that describes how good or bad someone’s working life is for them (Fleming, 2024).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Healthy workplaces help people to flourish and reach their potential. This means creating an environment that actively promotes a state of contentment, benefiting both employees and the organisation (mutual gains).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dirty="0">
                <a:solidFill>
                  <a:prstClr val="black"/>
                </a:solidFill>
                <a:latin typeface="Calibri" panose="020F0502020204030204"/>
              </a:rPr>
              <a:t>There is a strong legal, ethical and business case to focus on wellbeing.</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u="none" strike="noStrike" kern="1200" cap="none" spc="0" normalizeH="0" baseline="0" noProof="0" dirty="0">
                <a:ln>
                  <a:noFill/>
                </a:ln>
                <a:solidFill>
                  <a:prstClr val="black"/>
                </a:solidFill>
                <a:effectLst/>
                <a:uLnTx/>
                <a:uFillTx/>
                <a:latin typeface="Calibri" panose="020F0502020204030204"/>
                <a:ea typeface="+mn-ea"/>
                <a:cs typeface="+mn-cs"/>
              </a:rPr>
              <a:t>There are </a:t>
            </a:r>
            <a:r>
              <a:rPr lang="en-GB" dirty="0">
                <a:solidFill>
                  <a:prstClr val="black"/>
                </a:solidFill>
                <a:latin typeface="Calibri" panose="020F0502020204030204"/>
              </a:rPr>
              <a:t>many drivers of wellbeing – organisational factors that employers can focus to improve wellbeing in the workplace</a:t>
            </a:r>
            <a:endParaRPr kumimoji="0" lang="en-GB" sz="2800" b="0" u="none" strike="noStrike" kern="1200" cap="none" spc="0" normalizeH="0" baseline="0" noProof="0" dirty="0">
              <a:ln>
                <a:noFill/>
              </a:ln>
              <a:solidFill>
                <a:prstClr val="black"/>
              </a:solidFill>
              <a:effectLst/>
              <a:uLnTx/>
              <a:uFillTx/>
              <a:latin typeface="Calibri" panose="020F0502020204030204"/>
              <a:ea typeface="+mn-ea"/>
              <a:cs typeface="+mn-cs"/>
            </a:endParaRPr>
          </a:p>
          <a:p>
            <a:pPr marL="0" indent="0">
              <a:buNone/>
            </a:pPr>
            <a:endParaRPr lang="en-GB" dirty="0"/>
          </a:p>
          <a:p>
            <a:endParaRPr lang="en-GB" dirty="0"/>
          </a:p>
        </p:txBody>
      </p:sp>
    </p:spTree>
    <p:extLst>
      <p:ext uri="{BB962C8B-B14F-4D97-AF65-F5344CB8AC3E}">
        <p14:creationId xmlns:p14="http://schemas.microsoft.com/office/powerpoint/2010/main" val="28560858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C3439-473A-45B4-8884-4A5C9D21A1EF}"/>
              </a:ext>
            </a:extLst>
          </p:cNvPr>
          <p:cNvSpPr>
            <a:spLocks noGrp="1"/>
          </p:cNvSpPr>
          <p:nvPr>
            <p:ph type="title"/>
          </p:nvPr>
        </p:nvSpPr>
        <p:spPr>
          <a:xfrm>
            <a:off x="358219" y="365126"/>
            <a:ext cx="11481847" cy="677612"/>
          </a:xfrm>
        </p:spPr>
        <p:txBody>
          <a:bodyPr anchor="ctr">
            <a:normAutofit fontScale="90000"/>
          </a:bodyPr>
          <a:lstStyle/>
          <a:p>
            <a:r>
              <a:rPr lang="en-GB" b="1" dirty="0">
                <a:latin typeface="+mn-lt"/>
              </a:rPr>
              <a:t>Wellbeing Strategy - CIPD Recommendations</a:t>
            </a:r>
          </a:p>
        </p:txBody>
      </p:sp>
      <p:sp>
        <p:nvSpPr>
          <p:cNvPr id="3" name="Content Placeholder 2">
            <a:extLst>
              <a:ext uri="{FF2B5EF4-FFF2-40B4-BE49-F238E27FC236}">
                <a16:creationId xmlns:a16="http://schemas.microsoft.com/office/drawing/2014/main" id="{C3DFF8AE-5704-4A39-9536-9FD5E55A0AF9}"/>
              </a:ext>
            </a:extLst>
          </p:cNvPr>
          <p:cNvSpPr>
            <a:spLocks noGrp="1"/>
          </p:cNvSpPr>
          <p:nvPr>
            <p:ph idx="1"/>
          </p:nvPr>
        </p:nvSpPr>
        <p:spPr>
          <a:xfrm>
            <a:off x="358220" y="1187116"/>
            <a:ext cx="5639390" cy="4427621"/>
          </a:xfrm>
        </p:spPr>
        <p:txBody>
          <a:bodyPr>
            <a:noAutofit/>
          </a:bodyPr>
          <a:lstStyle/>
          <a:p>
            <a:r>
              <a:rPr lang="en-GB" sz="2400" dirty="0"/>
              <a:t>An integrated ‘holistic’ approach to wellbeing </a:t>
            </a:r>
          </a:p>
          <a:p>
            <a:r>
              <a:rPr lang="en-GB" sz="2400" dirty="0"/>
              <a:t>A unique approach that suits your organisation</a:t>
            </a:r>
          </a:p>
          <a:p>
            <a:r>
              <a:rPr lang="en-GB" sz="2400" dirty="0"/>
              <a:t>Everyone has a role but line managers have an important responsibility for day-to-day activities such as stress management, spotting early signs of stress, making reasonable adjustments and nurturing positive relationships</a:t>
            </a:r>
          </a:p>
          <a:p>
            <a:r>
              <a:rPr lang="en-GB" sz="2400" dirty="0"/>
              <a:t>Main cause of workplace stress is poor management style</a:t>
            </a:r>
          </a:p>
        </p:txBody>
      </p:sp>
      <p:pic>
        <p:nvPicPr>
          <p:cNvPr id="5" name="Picture 4" descr="Business people video conferencing">
            <a:extLst>
              <a:ext uri="{FF2B5EF4-FFF2-40B4-BE49-F238E27FC236}">
                <a16:creationId xmlns:a16="http://schemas.microsoft.com/office/drawing/2014/main" id="{C8D0B3E9-6707-9A99-1124-5C4C306D2269}"/>
              </a:ext>
            </a:extLst>
          </p:cNvPr>
          <p:cNvPicPr>
            <a:picLocks noChangeAspect="1"/>
          </p:cNvPicPr>
          <p:nvPr/>
        </p:nvPicPr>
        <p:blipFill>
          <a:blip r:embed="rId3"/>
          <a:srcRect r="-1" b="5108"/>
          <a:stretch>
            <a:fillRect/>
          </a:stretch>
        </p:blipFill>
        <p:spPr>
          <a:xfrm>
            <a:off x="6194392" y="1187116"/>
            <a:ext cx="5645673" cy="4214443"/>
          </a:xfrm>
          <a:prstGeom prst="rect">
            <a:avLst/>
          </a:prstGeom>
          <a:noFill/>
        </p:spPr>
      </p:pic>
    </p:spTree>
    <p:extLst>
      <p:ext uri="{BB962C8B-B14F-4D97-AF65-F5344CB8AC3E}">
        <p14:creationId xmlns:p14="http://schemas.microsoft.com/office/powerpoint/2010/main" val="32462668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49971-F4FA-F204-61CB-F7F50B33839D}"/>
              </a:ext>
            </a:extLst>
          </p:cNvPr>
          <p:cNvSpPr>
            <a:spLocks noGrp="1"/>
          </p:cNvSpPr>
          <p:nvPr>
            <p:ph type="title"/>
          </p:nvPr>
        </p:nvSpPr>
        <p:spPr>
          <a:xfrm>
            <a:off x="358219" y="365125"/>
            <a:ext cx="11481847" cy="640715"/>
          </a:xfrm>
        </p:spPr>
        <p:txBody>
          <a:bodyPr>
            <a:normAutofit fontScale="90000"/>
          </a:bodyPr>
          <a:lstStyle/>
          <a:p>
            <a:r>
              <a:rPr lang="en-GB" b="1" dirty="0">
                <a:latin typeface="+mn-lt"/>
              </a:rPr>
              <a:t>A Holistic Approach</a:t>
            </a:r>
          </a:p>
        </p:txBody>
      </p:sp>
      <p:sp>
        <p:nvSpPr>
          <p:cNvPr id="3" name="Content Placeholder 2">
            <a:extLst>
              <a:ext uri="{FF2B5EF4-FFF2-40B4-BE49-F238E27FC236}">
                <a16:creationId xmlns:a16="http://schemas.microsoft.com/office/drawing/2014/main" id="{B409C76A-B2CF-EAE4-B052-B0A2AE4E28D9}"/>
              </a:ext>
            </a:extLst>
          </p:cNvPr>
          <p:cNvSpPr>
            <a:spLocks noGrp="1"/>
          </p:cNvSpPr>
          <p:nvPr>
            <p:ph idx="1"/>
          </p:nvPr>
        </p:nvSpPr>
        <p:spPr>
          <a:xfrm>
            <a:off x="358219" y="1280160"/>
            <a:ext cx="11481847" cy="4121399"/>
          </a:xfrm>
        </p:spPr>
        <p:txBody>
          <a:bodyPr>
            <a:normAutofit fontScale="92500" lnSpcReduction="20000"/>
          </a:bodyPr>
          <a:lstStyle/>
          <a:p>
            <a:r>
              <a:rPr lang="en-GB" dirty="0"/>
              <a:t>Wellbeing woven into the fabric of the organisation – vision, mission, values</a:t>
            </a:r>
          </a:p>
          <a:p>
            <a:r>
              <a:rPr lang="en-GB" dirty="0"/>
              <a:t>Wellbeing seen as a vital source of value creation</a:t>
            </a:r>
          </a:p>
          <a:p>
            <a:r>
              <a:rPr lang="en-GB" dirty="0"/>
              <a:t>All policies and practices designed and approached through a wellbeing lens</a:t>
            </a:r>
          </a:p>
          <a:p>
            <a:r>
              <a:rPr lang="en-GB" dirty="0"/>
              <a:t>A wellbeing strategy that is based on the domains of wellbeing and is tailored to your organisation</a:t>
            </a:r>
          </a:p>
          <a:p>
            <a:r>
              <a:rPr lang="en-GB" dirty="0"/>
              <a:t>Focus on prevention and support</a:t>
            </a:r>
          </a:p>
          <a:p>
            <a:r>
              <a:rPr lang="en-GB" dirty="0"/>
              <a:t>Focussed action based on data</a:t>
            </a:r>
          </a:p>
          <a:p>
            <a:r>
              <a:rPr lang="en-GB" dirty="0"/>
              <a:t>Need to address systemic issues causing wellbeing</a:t>
            </a:r>
          </a:p>
          <a:p>
            <a:r>
              <a:rPr lang="en-GB" dirty="0"/>
              <a:t>Supported by counselling, employee assistance programme, occupational health and competent managers who can have sensitive conversations</a:t>
            </a:r>
          </a:p>
          <a:p>
            <a:endParaRPr lang="en-GB" dirty="0"/>
          </a:p>
        </p:txBody>
      </p:sp>
    </p:spTree>
    <p:extLst>
      <p:ext uri="{BB962C8B-B14F-4D97-AF65-F5344CB8AC3E}">
        <p14:creationId xmlns:p14="http://schemas.microsoft.com/office/powerpoint/2010/main" val="2278005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50DC0-57A5-A201-C581-0C6B51449E27}"/>
              </a:ext>
            </a:extLst>
          </p:cNvPr>
          <p:cNvSpPr>
            <a:spLocks noGrp="1"/>
          </p:cNvSpPr>
          <p:nvPr>
            <p:ph type="title"/>
          </p:nvPr>
        </p:nvSpPr>
        <p:spPr>
          <a:xfrm>
            <a:off x="301657" y="1420927"/>
            <a:ext cx="11594969" cy="760800"/>
          </a:xfrm>
        </p:spPr>
        <p:txBody>
          <a:bodyPr anchor="ctr">
            <a:normAutofit/>
          </a:bodyPr>
          <a:lstStyle/>
          <a:p>
            <a:r>
              <a:rPr lang="en-GB" b="1" dirty="0">
                <a:latin typeface="+mn-lt"/>
              </a:rPr>
              <a:t>A Strategic Approach</a:t>
            </a:r>
          </a:p>
        </p:txBody>
      </p:sp>
      <p:graphicFrame>
        <p:nvGraphicFramePr>
          <p:cNvPr id="5" name="Content Placeholder 2">
            <a:extLst>
              <a:ext uri="{FF2B5EF4-FFF2-40B4-BE49-F238E27FC236}">
                <a16:creationId xmlns:a16="http://schemas.microsoft.com/office/drawing/2014/main" id="{958E8090-106F-3836-403E-CB492154AD4B}"/>
              </a:ext>
            </a:extLst>
          </p:cNvPr>
          <p:cNvGraphicFramePr>
            <a:graphicFrameLocks noGrp="1"/>
          </p:cNvGraphicFramePr>
          <p:nvPr>
            <p:ph idx="1"/>
            <p:extLst>
              <p:ext uri="{D42A27DB-BD31-4B8C-83A1-F6EECF244321}">
                <p14:modId xmlns:p14="http://schemas.microsoft.com/office/powerpoint/2010/main" val="1460252617"/>
              </p:ext>
            </p:extLst>
          </p:nvPr>
        </p:nvGraphicFramePr>
        <p:xfrm>
          <a:off x="298515" y="2217449"/>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975393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FE663-DE79-89E6-9802-5A89C0268FFA}"/>
              </a:ext>
            </a:extLst>
          </p:cNvPr>
          <p:cNvSpPr>
            <a:spLocks noGrp="1"/>
          </p:cNvSpPr>
          <p:nvPr>
            <p:ph type="title"/>
          </p:nvPr>
        </p:nvSpPr>
        <p:spPr>
          <a:xfrm>
            <a:off x="358219" y="365126"/>
            <a:ext cx="11481847" cy="725738"/>
          </a:xfrm>
        </p:spPr>
        <p:txBody>
          <a:bodyPr anchor="ctr">
            <a:normAutofit/>
          </a:bodyPr>
          <a:lstStyle/>
          <a:p>
            <a:r>
              <a:rPr lang="en-GB" b="1" dirty="0">
                <a:latin typeface="+mn-lt"/>
              </a:rPr>
              <a:t>Employee Lifecycle</a:t>
            </a:r>
          </a:p>
        </p:txBody>
      </p:sp>
      <p:sp>
        <p:nvSpPr>
          <p:cNvPr id="3" name="Content Placeholder 2">
            <a:extLst>
              <a:ext uri="{FF2B5EF4-FFF2-40B4-BE49-F238E27FC236}">
                <a16:creationId xmlns:a16="http://schemas.microsoft.com/office/drawing/2014/main" id="{5D71C66A-7DF0-C8D7-5C73-E332F8930BAB}"/>
              </a:ext>
            </a:extLst>
          </p:cNvPr>
          <p:cNvSpPr>
            <a:spLocks noGrp="1"/>
          </p:cNvSpPr>
          <p:nvPr>
            <p:ph idx="1"/>
          </p:nvPr>
        </p:nvSpPr>
        <p:spPr>
          <a:xfrm>
            <a:off x="358219" y="1363579"/>
            <a:ext cx="5645673" cy="4037980"/>
          </a:xfrm>
        </p:spPr>
        <p:txBody>
          <a:bodyPr>
            <a:normAutofit/>
          </a:bodyPr>
          <a:lstStyle/>
          <a:p>
            <a:r>
              <a:rPr lang="en-GB" sz="2600" dirty="0"/>
              <a:t>Wellbeing interventions should also be based around the employee lifecycle – start, middle and end of employment, different issues at different times in an employee’s life (young, middle aged, older)</a:t>
            </a:r>
          </a:p>
          <a:p>
            <a:r>
              <a:rPr lang="en-GB" sz="2600" dirty="0"/>
              <a:t>What sort of issues might there be and what sorts of interventions could be implemented?</a:t>
            </a:r>
          </a:p>
        </p:txBody>
      </p:sp>
      <p:pic>
        <p:nvPicPr>
          <p:cNvPr id="5" name="Picture 4" descr="Woman kissing newborn baby">
            <a:extLst>
              <a:ext uri="{FF2B5EF4-FFF2-40B4-BE49-F238E27FC236}">
                <a16:creationId xmlns:a16="http://schemas.microsoft.com/office/drawing/2014/main" id="{4026E514-9ABF-BEEE-F631-0C1AA7A3BCFB}"/>
              </a:ext>
            </a:extLst>
          </p:cNvPr>
          <p:cNvPicPr>
            <a:picLocks noChangeAspect="1"/>
          </p:cNvPicPr>
          <p:nvPr/>
        </p:nvPicPr>
        <p:blipFill>
          <a:blip r:embed="rId3"/>
          <a:srcRect l="1720" r="-1" b="-1"/>
          <a:stretch>
            <a:fillRect/>
          </a:stretch>
        </p:blipFill>
        <p:spPr>
          <a:xfrm>
            <a:off x="6194392" y="1363579"/>
            <a:ext cx="5645673" cy="4037980"/>
          </a:xfrm>
          <a:prstGeom prst="rect">
            <a:avLst/>
          </a:prstGeom>
          <a:noFill/>
        </p:spPr>
      </p:pic>
    </p:spTree>
    <p:extLst>
      <p:ext uri="{BB962C8B-B14F-4D97-AF65-F5344CB8AC3E}">
        <p14:creationId xmlns:p14="http://schemas.microsoft.com/office/powerpoint/2010/main" val="19559643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F88CD0-A5AA-BB91-C882-C6D35DA6B6F0}"/>
              </a:ext>
            </a:extLst>
          </p:cNvPr>
          <p:cNvSpPr>
            <a:spLocks noGrp="1"/>
          </p:cNvSpPr>
          <p:nvPr>
            <p:ph type="title"/>
          </p:nvPr>
        </p:nvSpPr>
        <p:spPr>
          <a:xfrm>
            <a:off x="358219" y="365125"/>
            <a:ext cx="11481847" cy="838033"/>
          </a:xfrm>
        </p:spPr>
        <p:txBody>
          <a:bodyPr/>
          <a:lstStyle/>
          <a:p>
            <a:r>
              <a:rPr lang="en-GB" b="1" dirty="0">
                <a:latin typeface="+mn-lt"/>
              </a:rPr>
              <a:t>Other factors to take into account</a:t>
            </a:r>
          </a:p>
        </p:txBody>
      </p:sp>
      <p:sp>
        <p:nvSpPr>
          <p:cNvPr id="3" name="Content Placeholder 2">
            <a:extLst>
              <a:ext uri="{FF2B5EF4-FFF2-40B4-BE49-F238E27FC236}">
                <a16:creationId xmlns:a16="http://schemas.microsoft.com/office/drawing/2014/main" id="{AC03E4A5-BF8F-BB2B-668B-5CA6EE66EBB9}"/>
              </a:ext>
            </a:extLst>
          </p:cNvPr>
          <p:cNvSpPr>
            <a:spLocks noGrp="1"/>
          </p:cNvSpPr>
          <p:nvPr>
            <p:ph idx="1"/>
          </p:nvPr>
        </p:nvSpPr>
        <p:spPr>
          <a:xfrm>
            <a:off x="358219" y="1203158"/>
            <a:ext cx="11481847" cy="4198401"/>
          </a:xfrm>
        </p:spPr>
        <p:txBody>
          <a:bodyPr/>
          <a:lstStyle/>
          <a:p>
            <a:r>
              <a:rPr lang="en-GB" dirty="0"/>
              <a:t>As managers are key to employee wellbeing, ensuring managers are competent should be integral to a wellbeing strategy</a:t>
            </a:r>
          </a:p>
          <a:p>
            <a:r>
              <a:rPr lang="en-GB" dirty="0"/>
              <a:t>Managers should enable an environment where people feel able to raise issues and discuss mental ill health</a:t>
            </a:r>
          </a:p>
          <a:p>
            <a:r>
              <a:rPr lang="en-GB" dirty="0"/>
              <a:t>Managers should be comfortable undertaking risk assessments for stress</a:t>
            </a:r>
          </a:p>
          <a:p>
            <a:r>
              <a:rPr lang="en-GB" dirty="0"/>
              <a:t>Leaders should emphasise the value of focussing on wellbeing and ask managers for regular updates</a:t>
            </a:r>
          </a:p>
          <a:p>
            <a:r>
              <a:rPr lang="en-GB" dirty="0"/>
              <a:t>Managers should be recruited and promoted based on their people management skills</a:t>
            </a:r>
          </a:p>
          <a:p>
            <a:endParaRPr lang="en-GB" dirty="0"/>
          </a:p>
        </p:txBody>
      </p:sp>
    </p:spTree>
    <p:extLst>
      <p:ext uri="{BB962C8B-B14F-4D97-AF65-F5344CB8AC3E}">
        <p14:creationId xmlns:p14="http://schemas.microsoft.com/office/powerpoint/2010/main" val="20166517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BBAF3F0-EEEC-7E1A-6D41-086078D3F5D1}"/>
              </a:ext>
            </a:extLst>
          </p:cNvPr>
          <p:cNvPicPr>
            <a:picLocks noGrp="1" noChangeAspect="1"/>
          </p:cNvPicPr>
          <p:nvPr>
            <p:ph idx="1"/>
          </p:nvPr>
        </p:nvPicPr>
        <p:blipFill>
          <a:blip r:embed="rId3"/>
          <a:stretch>
            <a:fillRect/>
          </a:stretch>
        </p:blipFill>
        <p:spPr>
          <a:xfrm>
            <a:off x="1904415" y="1189602"/>
            <a:ext cx="8383170" cy="3286584"/>
          </a:xfrm>
          <a:prstGeom prst="rect">
            <a:avLst/>
          </a:prstGeom>
        </p:spPr>
      </p:pic>
    </p:spTree>
    <p:extLst>
      <p:ext uri="{BB962C8B-B14F-4D97-AF65-F5344CB8AC3E}">
        <p14:creationId xmlns:p14="http://schemas.microsoft.com/office/powerpoint/2010/main" val="41850123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446E64-70AA-1B32-7696-A97C7DBF7581}"/>
              </a:ext>
            </a:extLst>
          </p:cNvPr>
          <p:cNvSpPr>
            <a:spLocks noGrp="1"/>
          </p:cNvSpPr>
          <p:nvPr>
            <p:ph type="title"/>
          </p:nvPr>
        </p:nvSpPr>
        <p:spPr>
          <a:xfrm>
            <a:off x="358219" y="194554"/>
            <a:ext cx="11481847" cy="739302"/>
          </a:xfrm>
        </p:spPr>
        <p:txBody>
          <a:bodyPr/>
          <a:lstStyle/>
          <a:p>
            <a:r>
              <a:rPr lang="en-GB" b="1" dirty="0"/>
              <a:t>The Healthy Working Lifecycle (Mayfield, 2025)</a:t>
            </a:r>
          </a:p>
        </p:txBody>
      </p:sp>
      <p:pic>
        <p:nvPicPr>
          <p:cNvPr id="5" name="Content Placeholder 4">
            <a:extLst>
              <a:ext uri="{FF2B5EF4-FFF2-40B4-BE49-F238E27FC236}">
                <a16:creationId xmlns:a16="http://schemas.microsoft.com/office/drawing/2014/main" id="{8BD1A658-3B63-AD2B-12F6-A8F4F7A2D633}"/>
              </a:ext>
            </a:extLst>
          </p:cNvPr>
          <p:cNvPicPr>
            <a:picLocks noGrp="1" noChangeAspect="1"/>
          </p:cNvPicPr>
          <p:nvPr>
            <p:ph idx="1"/>
          </p:nvPr>
        </p:nvPicPr>
        <p:blipFill>
          <a:blip r:embed="rId2"/>
          <a:stretch>
            <a:fillRect/>
          </a:stretch>
        </p:blipFill>
        <p:spPr>
          <a:xfrm>
            <a:off x="1653702" y="1186775"/>
            <a:ext cx="8579796" cy="4396902"/>
          </a:xfrm>
          <a:prstGeom prst="rect">
            <a:avLst/>
          </a:prstGeom>
        </p:spPr>
      </p:pic>
    </p:spTree>
    <p:extLst>
      <p:ext uri="{BB962C8B-B14F-4D97-AF65-F5344CB8AC3E}">
        <p14:creationId xmlns:p14="http://schemas.microsoft.com/office/powerpoint/2010/main" val="29634635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7431D-AF07-8D57-FD46-F7E205993B91}"/>
              </a:ext>
            </a:extLst>
          </p:cNvPr>
          <p:cNvSpPr>
            <a:spLocks noGrp="1"/>
          </p:cNvSpPr>
          <p:nvPr>
            <p:ph type="title"/>
          </p:nvPr>
        </p:nvSpPr>
        <p:spPr>
          <a:xfrm>
            <a:off x="358219" y="365126"/>
            <a:ext cx="11481847" cy="743828"/>
          </a:xfrm>
        </p:spPr>
        <p:txBody>
          <a:bodyPr>
            <a:normAutofit fontScale="90000"/>
          </a:bodyPr>
          <a:lstStyle/>
          <a:p>
            <a:r>
              <a:rPr lang="en-GB" b="1" dirty="0">
                <a:latin typeface="+mn-lt"/>
              </a:rPr>
              <a:t>Wellbeing Interventions</a:t>
            </a:r>
            <a:br>
              <a:rPr lang="en-GB" b="1" dirty="0">
                <a:latin typeface="+mn-lt"/>
              </a:rPr>
            </a:br>
            <a:endParaRPr lang="en-GB" b="1" dirty="0">
              <a:latin typeface="+mn-lt"/>
            </a:endParaRPr>
          </a:p>
        </p:txBody>
      </p:sp>
      <p:sp>
        <p:nvSpPr>
          <p:cNvPr id="3" name="Content Placeholder 2">
            <a:extLst>
              <a:ext uri="{FF2B5EF4-FFF2-40B4-BE49-F238E27FC236}">
                <a16:creationId xmlns:a16="http://schemas.microsoft.com/office/drawing/2014/main" id="{2235F765-5F8A-8AA3-1904-E03C3D032EA9}"/>
              </a:ext>
            </a:extLst>
          </p:cNvPr>
          <p:cNvSpPr>
            <a:spLocks noGrp="1"/>
          </p:cNvSpPr>
          <p:nvPr>
            <p:ph idx="1"/>
          </p:nvPr>
        </p:nvSpPr>
        <p:spPr>
          <a:xfrm>
            <a:off x="351934" y="1108954"/>
            <a:ext cx="11481847" cy="4824919"/>
          </a:xfrm>
        </p:spPr>
        <p:txBody>
          <a:bodyPr>
            <a:normAutofit/>
          </a:bodyPr>
          <a:lstStyle/>
          <a:p>
            <a:r>
              <a:rPr lang="en-GB" sz="3200" dirty="0"/>
              <a:t>Interventions are direct (such as gym membership) or indirect, in that they improve working conditions by focussing on the drivers or management practices, which impact wellbeing positively. </a:t>
            </a:r>
          </a:p>
          <a:p>
            <a:r>
              <a:rPr lang="en-GB" sz="3200" dirty="0"/>
              <a:t>tackling fundamental issues to do with organisational factors will have the greatest impact on workplace wellbeing. Rather than treat the symptoms, the underlying cause needs to be addressed. </a:t>
            </a:r>
          </a:p>
          <a:p>
            <a:r>
              <a:rPr lang="en-GB" sz="3200" dirty="0"/>
              <a:t>A bottom-up approach – ask employees what makes for a good job. Context matters and a company should come up with its own drivers. </a:t>
            </a:r>
          </a:p>
          <a:p>
            <a:endParaRPr lang="en-GB" sz="3200" dirty="0"/>
          </a:p>
          <a:p>
            <a:endParaRPr lang="en-GB" dirty="0"/>
          </a:p>
        </p:txBody>
      </p:sp>
    </p:spTree>
    <p:extLst>
      <p:ext uri="{BB962C8B-B14F-4D97-AF65-F5344CB8AC3E}">
        <p14:creationId xmlns:p14="http://schemas.microsoft.com/office/powerpoint/2010/main" val="39213209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29F73-64AC-C918-20FB-D0AEB8E41AD8}"/>
              </a:ext>
            </a:extLst>
          </p:cNvPr>
          <p:cNvSpPr>
            <a:spLocks noGrp="1"/>
          </p:cNvSpPr>
          <p:nvPr>
            <p:ph type="title"/>
          </p:nvPr>
        </p:nvSpPr>
        <p:spPr>
          <a:xfrm>
            <a:off x="358219" y="0"/>
            <a:ext cx="11481847" cy="583660"/>
          </a:xfrm>
        </p:spPr>
        <p:txBody>
          <a:bodyPr>
            <a:normAutofit fontScale="90000"/>
          </a:bodyPr>
          <a:lstStyle/>
          <a:p>
            <a:r>
              <a:rPr lang="en-GB" b="1" dirty="0">
                <a:latin typeface="+mn-lt"/>
              </a:rPr>
              <a:t>Examples of Good Practice</a:t>
            </a:r>
          </a:p>
        </p:txBody>
      </p:sp>
      <p:sp>
        <p:nvSpPr>
          <p:cNvPr id="3" name="Content Placeholder 2">
            <a:extLst>
              <a:ext uri="{FF2B5EF4-FFF2-40B4-BE49-F238E27FC236}">
                <a16:creationId xmlns:a16="http://schemas.microsoft.com/office/drawing/2014/main" id="{8352F95E-9DAB-2CFB-FF9B-FBC06C1BE15A}"/>
              </a:ext>
            </a:extLst>
          </p:cNvPr>
          <p:cNvSpPr>
            <a:spLocks noGrp="1"/>
          </p:cNvSpPr>
          <p:nvPr>
            <p:ph idx="1"/>
          </p:nvPr>
        </p:nvSpPr>
        <p:spPr>
          <a:xfrm>
            <a:off x="358219" y="583660"/>
            <a:ext cx="11481847" cy="5097294"/>
          </a:xfrm>
        </p:spPr>
        <p:txBody>
          <a:bodyPr>
            <a:normAutofit fontScale="77500" lnSpcReduction="20000"/>
          </a:bodyPr>
          <a:lstStyle/>
          <a:p>
            <a:pPr marL="0" indent="0">
              <a:buNone/>
            </a:pPr>
            <a:r>
              <a:rPr lang="en-GB" sz="3100" b="1" dirty="0"/>
              <a:t>Job security </a:t>
            </a:r>
            <a:r>
              <a:rPr lang="en-GB" sz="3100" dirty="0"/>
              <a:t>– permanent jobs, employee voice, good communication</a:t>
            </a:r>
          </a:p>
          <a:p>
            <a:pPr marL="0" indent="0">
              <a:buNone/>
            </a:pPr>
            <a:r>
              <a:rPr lang="en-GB" sz="3100" b="1" dirty="0"/>
              <a:t>Career advancement</a:t>
            </a:r>
            <a:r>
              <a:rPr lang="en-GB" sz="3100" dirty="0"/>
              <a:t> – In a survey by Glassdoor, not having access to career advancement opportunities was the biggest predictor of turnover in the US</a:t>
            </a:r>
          </a:p>
          <a:p>
            <a:pPr marL="0" indent="0">
              <a:buNone/>
            </a:pPr>
            <a:r>
              <a:rPr lang="en-GB" sz="3100" b="1" dirty="0"/>
              <a:t>Relationships</a:t>
            </a:r>
            <a:r>
              <a:rPr lang="en-GB" sz="3100" dirty="0"/>
              <a:t> – sense of belonging, mentorship programmes, blind hiring to improve DEI, DEI training for managers. Training interventions to improve pro-social behaviour, communication and professional support are effective in elevating job satisfaction </a:t>
            </a:r>
          </a:p>
          <a:p>
            <a:pPr marL="0" indent="0">
              <a:buNone/>
            </a:pPr>
            <a:r>
              <a:rPr lang="en-GB" sz="3100" b="1" dirty="0"/>
              <a:t>Flexibility</a:t>
            </a:r>
            <a:r>
              <a:rPr lang="en-GB" sz="3100" dirty="0"/>
              <a:t> – self-rostering, choice of what hours are worked, lower hours</a:t>
            </a:r>
          </a:p>
          <a:p>
            <a:pPr marL="0" indent="0">
              <a:buNone/>
            </a:pPr>
            <a:r>
              <a:rPr lang="en-GB" sz="3100" b="1" dirty="0"/>
              <a:t>Autonomy</a:t>
            </a:r>
            <a:r>
              <a:rPr lang="en-GB" sz="3100" dirty="0"/>
              <a:t> – give people choice of what work to do; ROWE – results only work environment</a:t>
            </a:r>
          </a:p>
          <a:p>
            <a:pPr marL="0" indent="0">
              <a:buNone/>
            </a:pPr>
            <a:r>
              <a:rPr lang="en-GB" sz="3100" b="1" dirty="0"/>
              <a:t>Variety and fulfilment </a:t>
            </a:r>
            <a:r>
              <a:rPr lang="en-GB" sz="3100" dirty="0"/>
              <a:t>– rotate jobs, divide boring tasks, introduce employees to beneficiaries of work, ‘Discover your Purpose’ workshops, volunteering</a:t>
            </a:r>
          </a:p>
          <a:p>
            <a:pPr marL="0" indent="0">
              <a:buNone/>
            </a:pPr>
            <a:r>
              <a:rPr lang="en-GB" sz="3100" b="1" dirty="0"/>
              <a:t>Earnings and Benefits </a:t>
            </a:r>
            <a:r>
              <a:rPr lang="en-GB" sz="3100" dirty="0"/>
              <a:t>– raising wages of low earners, paying living wage, group level performance pay, shared capitalism (e.g. stock options)</a:t>
            </a:r>
          </a:p>
          <a:p>
            <a:pPr marL="0" indent="0">
              <a:buNone/>
            </a:pPr>
            <a:r>
              <a:rPr lang="en-GB" sz="3100" b="1" dirty="0"/>
              <a:t>Risk, Health and Safety </a:t>
            </a:r>
            <a:r>
              <a:rPr lang="en-GB" sz="3100" dirty="0"/>
              <a:t>– training is effective in reducing accidents, group level interventions, training managers to lower interpersonal conflict, harassment and intimidation</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21742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40BDB-E636-5E1A-0FCC-B3479453ECCA}"/>
              </a:ext>
            </a:extLst>
          </p:cNvPr>
          <p:cNvSpPr>
            <a:spLocks noGrp="1"/>
          </p:cNvSpPr>
          <p:nvPr>
            <p:ph type="title"/>
          </p:nvPr>
        </p:nvSpPr>
        <p:spPr>
          <a:xfrm>
            <a:off x="358219" y="365126"/>
            <a:ext cx="11481847" cy="704918"/>
          </a:xfrm>
        </p:spPr>
        <p:txBody>
          <a:bodyPr/>
          <a:lstStyle/>
          <a:p>
            <a:r>
              <a:rPr lang="en-GB" b="1" dirty="0">
                <a:latin typeface="+mn-lt"/>
              </a:rPr>
              <a:t>HSBC – Volunteering at </a:t>
            </a:r>
            <a:r>
              <a:rPr lang="en-GB" b="1" dirty="0" err="1">
                <a:latin typeface="+mn-lt"/>
              </a:rPr>
              <a:t>Llys</a:t>
            </a:r>
            <a:r>
              <a:rPr lang="en-GB" b="1" dirty="0">
                <a:latin typeface="+mn-lt"/>
              </a:rPr>
              <a:t> Nini RSPCA</a:t>
            </a:r>
          </a:p>
        </p:txBody>
      </p:sp>
      <p:pic>
        <p:nvPicPr>
          <p:cNvPr id="5" name="Content Placeholder 4">
            <a:extLst>
              <a:ext uri="{FF2B5EF4-FFF2-40B4-BE49-F238E27FC236}">
                <a16:creationId xmlns:a16="http://schemas.microsoft.com/office/drawing/2014/main" id="{962D103D-F7B8-F21F-1585-ADF772BCFF83}"/>
              </a:ext>
            </a:extLst>
          </p:cNvPr>
          <p:cNvPicPr>
            <a:picLocks noGrp="1" noChangeAspect="1"/>
          </p:cNvPicPr>
          <p:nvPr>
            <p:ph idx="1"/>
          </p:nvPr>
        </p:nvPicPr>
        <p:blipFill>
          <a:blip r:embed="rId3"/>
          <a:stretch>
            <a:fillRect/>
          </a:stretch>
        </p:blipFill>
        <p:spPr>
          <a:xfrm>
            <a:off x="1770434" y="1284051"/>
            <a:ext cx="8677072" cy="4357992"/>
          </a:xfrm>
          <a:prstGeom prst="rect">
            <a:avLst/>
          </a:prstGeom>
        </p:spPr>
      </p:pic>
    </p:spTree>
    <p:extLst>
      <p:ext uri="{BB962C8B-B14F-4D97-AF65-F5344CB8AC3E}">
        <p14:creationId xmlns:p14="http://schemas.microsoft.com/office/powerpoint/2010/main" val="5914506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AC7A3C-E444-AB17-F435-9E5FCB31B24F}"/>
              </a:ext>
            </a:extLst>
          </p:cNvPr>
          <p:cNvSpPr>
            <a:spLocks noGrp="1"/>
          </p:cNvSpPr>
          <p:nvPr>
            <p:ph type="title"/>
          </p:nvPr>
        </p:nvSpPr>
        <p:spPr>
          <a:xfrm>
            <a:off x="358219" y="155643"/>
            <a:ext cx="11481847" cy="817123"/>
          </a:xfrm>
        </p:spPr>
        <p:txBody>
          <a:bodyPr/>
          <a:lstStyle/>
          <a:p>
            <a:r>
              <a:rPr lang="en-GB" b="1" dirty="0">
                <a:latin typeface="+mn-lt"/>
              </a:rPr>
              <a:t>Dropbox</a:t>
            </a:r>
          </a:p>
        </p:txBody>
      </p:sp>
      <p:sp>
        <p:nvSpPr>
          <p:cNvPr id="3" name="Content Placeholder 2">
            <a:extLst>
              <a:ext uri="{FF2B5EF4-FFF2-40B4-BE49-F238E27FC236}">
                <a16:creationId xmlns:a16="http://schemas.microsoft.com/office/drawing/2014/main" id="{9D578AD3-9AB9-9B20-7C0B-B2AC473C558F}"/>
              </a:ext>
            </a:extLst>
          </p:cNvPr>
          <p:cNvSpPr>
            <a:spLocks noGrp="1"/>
          </p:cNvSpPr>
          <p:nvPr>
            <p:ph idx="1"/>
          </p:nvPr>
        </p:nvSpPr>
        <p:spPr>
          <a:xfrm>
            <a:off x="358219" y="1147863"/>
            <a:ext cx="6159313" cy="4435813"/>
          </a:xfrm>
        </p:spPr>
        <p:txBody>
          <a:bodyPr>
            <a:normAutofit/>
          </a:bodyPr>
          <a:lstStyle/>
          <a:p>
            <a:r>
              <a:rPr lang="en-GB" dirty="0"/>
              <a:t>Dropbox uses in-person retreats which lowered remote worker turnover. </a:t>
            </a:r>
          </a:p>
          <a:p>
            <a:r>
              <a:rPr lang="en-GB" dirty="0"/>
              <a:t>Hybrid work generally increases job satisfaction, lowers turnover, with no effect on performance. </a:t>
            </a:r>
          </a:p>
          <a:p>
            <a:r>
              <a:rPr lang="en-GB" dirty="0"/>
              <a:t>Need to find a way of designing work to allow for flexibility, but maintain social connections needed for wellbeing. </a:t>
            </a:r>
          </a:p>
          <a:p>
            <a:endParaRPr lang="en-GB" dirty="0"/>
          </a:p>
        </p:txBody>
      </p:sp>
      <p:pic>
        <p:nvPicPr>
          <p:cNvPr id="7" name="Picture 6">
            <a:extLst>
              <a:ext uri="{FF2B5EF4-FFF2-40B4-BE49-F238E27FC236}">
                <a16:creationId xmlns:a16="http://schemas.microsoft.com/office/drawing/2014/main" id="{7F3AC81C-203D-DF2A-954C-754E5FF41EA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73089" y="1147863"/>
            <a:ext cx="5359340" cy="4124527"/>
          </a:xfrm>
          <a:prstGeom prst="rect">
            <a:avLst/>
          </a:prstGeom>
        </p:spPr>
      </p:pic>
    </p:spTree>
    <p:extLst>
      <p:ext uri="{BB962C8B-B14F-4D97-AF65-F5344CB8AC3E}">
        <p14:creationId xmlns:p14="http://schemas.microsoft.com/office/powerpoint/2010/main" val="28908806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D9F07-52B8-535C-BAF3-C46A0F0F0671}"/>
              </a:ext>
            </a:extLst>
          </p:cNvPr>
          <p:cNvSpPr>
            <a:spLocks noGrp="1"/>
          </p:cNvSpPr>
          <p:nvPr>
            <p:ph type="title"/>
          </p:nvPr>
        </p:nvSpPr>
        <p:spPr>
          <a:xfrm>
            <a:off x="358219" y="365125"/>
            <a:ext cx="11481847" cy="1325563"/>
          </a:xfrm>
        </p:spPr>
        <p:txBody>
          <a:bodyPr anchor="ctr">
            <a:normAutofit/>
          </a:bodyPr>
          <a:lstStyle/>
          <a:p>
            <a:r>
              <a:rPr lang="en-GB" b="1" dirty="0">
                <a:latin typeface="+mn-lt"/>
              </a:rPr>
              <a:t>Initiative to Support Men’s Health</a:t>
            </a:r>
          </a:p>
        </p:txBody>
      </p:sp>
      <p:sp>
        <p:nvSpPr>
          <p:cNvPr id="3" name="Content Placeholder 2">
            <a:extLst>
              <a:ext uri="{FF2B5EF4-FFF2-40B4-BE49-F238E27FC236}">
                <a16:creationId xmlns:a16="http://schemas.microsoft.com/office/drawing/2014/main" id="{6017F8DC-3D44-FB1F-8175-8B7E5E16C356}"/>
              </a:ext>
            </a:extLst>
          </p:cNvPr>
          <p:cNvSpPr>
            <a:spLocks noGrp="1"/>
          </p:cNvSpPr>
          <p:nvPr>
            <p:ph idx="1"/>
          </p:nvPr>
        </p:nvSpPr>
        <p:spPr>
          <a:xfrm>
            <a:off x="358219" y="1825625"/>
            <a:ext cx="5645673" cy="3575934"/>
          </a:xfrm>
        </p:spPr>
        <p:txBody>
          <a:bodyPr>
            <a:normAutofit/>
          </a:bodyPr>
          <a:lstStyle/>
          <a:p>
            <a:r>
              <a:rPr lang="en-GB" dirty="0"/>
              <a:t>Free football tickets</a:t>
            </a:r>
          </a:p>
          <a:p>
            <a:r>
              <a:rPr lang="en-GB" dirty="0"/>
              <a:t>Why might this improve mental health?</a:t>
            </a:r>
          </a:p>
        </p:txBody>
      </p:sp>
      <p:pic>
        <p:nvPicPr>
          <p:cNvPr id="5" name="Picture 4" descr="Soccer player taking free kick">
            <a:extLst>
              <a:ext uri="{FF2B5EF4-FFF2-40B4-BE49-F238E27FC236}">
                <a16:creationId xmlns:a16="http://schemas.microsoft.com/office/drawing/2014/main" id="{86B743D5-9023-5F8A-616C-1418379A4B43}"/>
              </a:ext>
            </a:extLst>
          </p:cNvPr>
          <p:cNvPicPr>
            <a:picLocks noChangeAspect="1"/>
          </p:cNvPicPr>
          <p:nvPr/>
        </p:nvPicPr>
        <p:blipFill>
          <a:blip r:embed="rId3"/>
          <a:srcRect r="-1" b="3297"/>
          <a:stretch>
            <a:fillRect/>
          </a:stretch>
        </p:blipFill>
        <p:spPr>
          <a:xfrm>
            <a:off x="6194392" y="1825625"/>
            <a:ext cx="5645673" cy="3575934"/>
          </a:xfrm>
          <a:prstGeom prst="rect">
            <a:avLst/>
          </a:prstGeom>
          <a:noFill/>
        </p:spPr>
      </p:pic>
    </p:spTree>
    <p:extLst>
      <p:ext uri="{BB962C8B-B14F-4D97-AF65-F5344CB8AC3E}">
        <p14:creationId xmlns:p14="http://schemas.microsoft.com/office/powerpoint/2010/main" val="33327327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A0D21-B4F3-9E5A-EBB5-551DA936E85D}"/>
              </a:ext>
            </a:extLst>
          </p:cNvPr>
          <p:cNvSpPr>
            <a:spLocks noGrp="1"/>
          </p:cNvSpPr>
          <p:nvPr>
            <p:ph type="title"/>
          </p:nvPr>
        </p:nvSpPr>
        <p:spPr>
          <a:xfrm>
            <a:off x="358219" y="365125"/>
            <a:ext cx="11481847" cy="565317"/>
          </a:xfrm>
        </p:spPr>
        <p:txBody>
          <a:bodyPr>
            <a:normAutofit fontScale="90000"/>
          </a:bodyPr>
          <a:lstStyle/>
          <a:p>
            <a:r>
              <a:rPr lang="en-GB" b="1" dirty="0">
                <a:latin typeface="+mn-lt"/>
              </a:rPr>
              <a:t>Activity</a:t>
            </a:r>
          </a:p>
        </p:txBody>
      </p:sp>
      <p:sp>
        <p:nvSpPr>
          <p:cNvPr id="3" name="Content Placeholder 2">
            <a:extLst>
              <a:ext uri="{FF2B5EF4-FFF2-40B4-BE49-F238E27FC236}">
                <a16:creationId xmlns:a16="http://schemas.microsoft.com/office/drawing/2014/main" id="{387473EA-7601-D527-378F-36C9F40B5525}"/>
              </a:ext>
            </a:extLst>
          </p:cNvPr>
          <p:cNvSpPr>
            <a:spLocks noGrp="1"/>
          </p:cNvSpPr>
          <p:nvPr>
            <p:ph idx="1"/>
          </p:nvPr>
        </p:nvSpPr>
        <p:spPr>
          <a:xfrm>
            <a:off x="358219" y="1315453"/>
            <a:ext cx="11481847" cy="4086106"/>
          </a:xfrm>
        </p:spPr>
        <p:txBody>
          <a:bodyPr/>
          <a:lstStyle/>
          <a:p>
            <a:pPr marL="0" indent="0">
              <a:buNone/>
            </a:pPr>
            <a:r>
              <a:rPr lang="en-GB" dirty="0"/>
              <a:t>Bearing in mind the Drivers of Wellbeing and other factors that can affect wellbeing in the workplace, answer the following questions:</a:t>
            </a:r>
          </a:p>
          <a:p>
            <a:pPr marL="0" indent="0">
              <a:buNone/>
            </a:pPr>
            <a:r>
              <a:rPr lang="en-GB" dirty="0"/>
              <a:t>1. Why might absence be high in a call centre?</a:t>
            </a:r>
          </a:p>
          <a:p>
            <a:pPr marL="0" indent="0">
              <a:buNone/>
            </a:pPr>
            <a:r>
              <a:rPr lang="en-GB" dirty="0"/>
              <a:t>2. Why might turnover be high?</a:t>
            </a:r>
          </a:p>
          <a:p>
            <a:pPr marL="0" indent="0">
              <a:buNone/>
            </a:pPr>
            <a:r>
              <a:rPr lang="en-GB" dirty="0"/>
              <a:t>3. Why might longer serving employees lack motivation and engagement?</a:t>
            </a:r>
          </a:p>
          <a:p>
            <a:pPr marL="0" indent="0">
              <a:buNone/>
            </a:pPr>
            <a:r>
              <a:rPr lang="en-GB" dirty="0"/>
              <a:t>4. What interventions could help resolve these issues?</a:t>
            </a:r>
          </a:p>
        </p:txBody>
      </p:sp>
    </p:spTree>
    <p:extLst>
      <p:ext uri="{BB962C8B-B14F-4D97-AF65-F5344CB8AC3E}">
        <p14:creationId xmlns:p14="http://schemas.microsoft.com/office/powerpoint/2010/main" val="13469966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74262-8A77-706B-9BCF-C3E87A2CD396}"/>
              </a:ext>
            </a:extLst>
          </p:cNvPr>
          <p:cNvSpPr>
            <a:spLocks noGrp="1"/>
          </p:cNvSpPr>
          <p:nvPr>
            <p:ph type="title"/>
          </p:nvPr>
        </p:nvSpPr>
        <p:spPr>
          <a:xfrm>
            <a:off x="358219" y="175099"/>
            <a:ext cx="11481847" cy="1050586"/>
          </a:xfrm>
        </p:spPr>
        <p:txBody>
          <a:bodyPr/>
          <a:lstStyle/>
          <a:p>
            <a:r>
              <a:rPr lang="en-GB" b="1" dirty="0">
                <a:latin typeface="+mn-lt"/>
              </a:rPr>
              <a:t>Activity – AI </a:t>
            </a:r>
            <a:r>
              <a:rPr lang="en-GB" b="1">
                <a:latin typeface="+mn-lt"/>
              </a:rPr>
              <a:t>and Automation</a:t>
            </a:r>
            <a:endParaRPr lang="en-GB" b="1" dirty="0">
              <a:latin typeface="+mn-lt"/>
            </a:endParaRPr>
          </a:p>
        </p:txBody>
      </p:sp>
      <p:sp>
        <p:nvSpPr>
          <p:cNvPr id="3" name="Content Placeholder 2">
            <a:extLst>
              <a:ext uri="{FF2B5EF4-FFF2-40B4-BE49-F238E27FC236}">
                <a16:creationId xmlns:a16="http://schemas.microsoft.com/office/drawing/2014/main" id="{4E395D70-0DB4-80D5-6CA0-4B7B1851D200}"/>
              </a:ext>
            </a:extLst>
          </p:cNvPr>
          <p:cNvSpPr>
            <a:spLocks noGrp="1"/>
          </p:cNvSpPr>
          <p:nvPr>
            <p:ph idx="1"/>
          </p:nvPr>
        </p:nvSpPr>
        <p:spPr>
          <a:xfrm>
            <a:off x="358219" y="1478604"/>
            <a:ext cx="11481847" cy="3922955"/>
          </a:xfrm>
        </p:spPr>
        <p:txBody>
          <a:bodyPr>
            <a:normAutofit lnSpcReduction="10000"/>
          </a:bodyPr>
          <a:lstStyle/>
          <a:p>
            <a:pPr marL="0" indent="0">
              <a:buNone/>
            </a:pPr>
            <a:r>
              <a:rPr lang="en-GB" dirty="0"/>
              <a:t>How might advances in technology affect wellbeing?</a:t>
            </a:r>
          </a:p>
          <a:p>
            <a:pPr marL="0" indent="0">
              <a:buNone/>
            </a:pPr>
            <a:r>
              <a:rPr lang="en-GB" dirty="0"/>
              <a:t>Think about the 6 drivers:</a:t>
            </a:r>
          </a:p>
          <a:p>
            <a:r>
              <a:rPr lang="en-GB" b="1" dirty="0"/>
              <a:t>Development and security </a:t>
            </a:r>
            <a:r>
              <a:rPr lang="en-GB" dirty="0"/>
              <a:t>– how will it affect tasks?</a:t>
            </a:r>
          </a:p>
          <a:p>
            <a:r>
              <a:rPr lang="en-GB" b="1" dirty="0"/>
              <a:t>Relationships </a:t>
            </a:r>
            <a:r>
              <a:rPr lang="en-GB" dirty="0"/>
              <a:t>– how will it affect communication?</a:t>
            </a:r>
          </a:p>
          <a:p>
            <a:r>
              <a:rPr lang="en-GB" b="1" dirty="0"/>
              <a:t>Independence and flexibility </a:t>
            </a:r>
            <a:r>
              <a:rPr lang="en-GB" dirty="0"/>
              <a:t>– will it enhance or limit autonomy?</a:t>
            </a:r>
          </a:p>
          <a:p>
            <a:r>
              <a:rPr lang="en-GB" b="1" dirty="0"/>
              <a:t>Variety and fulfilment </a:t>
            </a:r>
            <a:r>
              <a:rPr lang="en-GB" dirty="0"/>
              <a:t>– will jobs be more or less boring?</a:t>
            </a:r>
          </a:p>
          <a:p>
            <a:r>
              <a:rPr lang="en-GB" b="1" dirty="0"/>
              <a:t>Earnings and benefits </a:t>
            </a:r>
            <a:r>
              <a:rPr lang="en-GB" dirty="0"/>
              <a:t>– will wages rise or fall?</a:t>
            </a:r>
            <a:endParaRPr lang="en-GB" b="1" dirty="0"/>
          </a:p>
          <a:p>
            <a:r>
              <a:rPr lang="en-GB" b="1" dirty="0"/>
              <a:t>Risk, health and safety </a:t>
            </a:r>
            <a:r>
              <a:rPr lang="en-GB" dirty="0"/>
              <a:t>– will jobs be more or less dangerous?</a:t>
            </a:r>
            <a:endParaRPr lang="en-GB" b="1" dirty="0"/>
          </a:p>
          <a:p>
            <a:pPr marL="0" indent="0">
              <a:buNone/>
            </a:pPr>
            <a:endParaRPr lang="en-GB" dirty="0"/>
          </a:p>
          <a:p>
            <a:endParaRPr lang="en-GB" dirty="0"/>
          </a:p>
        </p:txBody>
      </p:sp>
    </p:spTree>
    <p:extLst>
      <p:ext uri="{BB962C8B-B14F-4D97-AF65-F5344CB8AC3E}">
        <p14:creationId xmlns:p14="http://schemas.microsoft.com/office/powerpoint/2010/main" val="4955027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827D0-428A-BAA1-5B2B-4E9B7B5D2AEC}"/>
              </a:ext>
            </a:extLst>
          </p:cNvPr>
          <p:cNvSpPr>
            <a:spLocks noGrp="1"/>
          </p:cNvSpPr>
          <p:nvPr>
            <p:ph type="title"/>
          </p:nvPr>
        </p:nvSpPr>
        <p:spPr/>
        <p:txBody>
          <a:bodyPr/>
          <a:lstStyle/>
          <a:p>
            <a:r>
              <a:rPr lang="en-GB" b="1" dirty="0">
                <a:latin typeface="+mn-lt"/>
              </a:rPr>
              <a:t>Measuring Wellbeing</a:t>
            </a:r>
          </a:p>
        </p:txBody>
      </p:sp>
      <p:sp>
        <p:nvSpPr>
          <p:cNvPr id="3" name="Content Placeholder 2">
            <a:extLst>
              <a:ext uri="{FF2B5EF4-FFF2-40B4-BE49-F238E27FC236}">
                <a16:creationId xmlns:a16="http://schemas.microsoft.com/office/drawing/2014/main" id="{AAE48F3B-C40C-7CA3-A1EC-7927C3AAD299}"/>
              </a:ext>
            </a:extLst>
          </p:cNvPr>
          <p:cNvSpPr>
            <a:spLocks noGrp="1"/>
          </p:cNvSpPr>
          <p:nvPr>
            <p:ph idx="1"/>
          </p:nvPr>
        </p:nvSpPr>
        <p:spPr/>
        <p:txBody>
          <a:bodyPr/>
          <a:lstStyle/>
          <a:p>
            <a:pPr marL="0" indent="0">
              <a:buNone/>
            </a:pPr>
            <a:r>
              <a:rPr lang="en-GB" dirty="0"/>
              <a:t>Employee Feedback:</a:t>
            </a:r>
          </a:p>
          <a:p>
            <a:r>
              <a:rPr lang="en-GB" dirty="0"/>
              <a:t>Quantitative - questionnaires</a:t>
            </a:r>
          </a:p>
          <a:p>
            <a:r>
              <a:rPr lang="en-GB" dirty="0"/>
              <a:t>Qualitative – focus groups, interviews, qualitative questionnaires</a:t>
            </a:r>
          </a:p>
          <a:p>
            <a:pPr marL="0" indent="0">
              <a:buNone/>
            </a:pPr>
            <a:endParaRPr lang="en-GB" dirty="0"/>
          </a:p>
          <a:p>
            <a:pPr marL="0" indent="0">
              <a:buNone/>
            </a:pPr>
            <a:r>
              <a:rPr lang="en-GB" dirty="0"/>
              <a:t>Metrics – absence, occupational health referrals, take up of counselling and other wellbeing interventions, turnover. </a:t>
            </a:r>
          </a:p>
        </p:txBody>
      </p:sp>
    </p:spTree>
    <p:extLst>
      <p:ext uri="{BB962C8B-B14F-4D97-AF65-F5344CB8AC3E}">
        <p14:creationId xmlns:p14="http://schemas.microsoft.com/office/powerpoint/2010/main" val="28753312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7230E-A945-F88F-AFE8-D93E97127AB4}"/>
              </a:ext>
            </a:extLst>
          </p:cNvPr>
          <p:cNvSpPr>
            <a:spLocks noGrp="1"/>
          </p:cNvSpPr>
          <p:nvPr>
            <p:ph type="title"/>
          </p:nvPr>
        </p:nvSpPr>
        <p:spPr>
          <a:xfrm>
            <a:off x="358219" y="365125"/>
            <a:ext cx="11481847" cy="1325563"/>
          </a:xfrm>
        </p:spPr>
        <p:txBody>
          <a:bodyPr anchor="ctr">
            <a:normAutofit/>
          </a:bodyPr>
          <a:lstStyle/>
          <a:p>
            <a:r>
              <a:rPr lang="en-GB" b="1"/>
              <a:t>What do we mean by Equality, Diversity and Inclusion?</a:t>
            </a:r>
          </a:p>
        </p:txBody>
      </p:sp>
      <p:pic>
        <p:nvPicPr>
          <p:cNvPr id="5" name="Content Placeholder 4" descr="Three people wearing glasses smiling and looking at two tablets">
            <a:extLst>
              <a:ext uri="{FF2B5EF4-FFF2-40B4-BE49-F238E27FC236}">
                <a16:creationId xmlns:a16="http://schemas.microsoft.com/office/drawing/2014/main" id="{2A2DD93F-B7CE-4DBA-ECAE-D934770217E3}"/>
              </a:ext>
            </a:extLst>
          </p:cNvPr>
          <p:cNvPicPr>
            <a:picLocks noGrp="1" noChangeAspect="1"/>
          </p:cNvPicPr>
          <p:nvPr>
            <p:ph idx="1"/>
          </p:nvPr>
        </p:nvPicPr>
        <p:blipFill>
          <a:blip r:embed="rId3"/>
          <a:srcRect r="1" b="53343"/>
          <a:stretch>
            <a:fillRect/>
          </a:stretch>
        </p:blipFill>
        <p:spPr>
          <a:xfrm>
            <a:off x="358219" y="1825625"/>
            <a:ext cx="11481847" cy="3575934"/>
          </a:xfrm>
          <a:noFill/>
        </p:spPr>
      </p:pic>
    </p:spTree>
    <p:extLst>
      <p:ext uri="{BB962C8B-B14F-4D97-AF65-F5344CB8AC3E}">
        <p14:creationId xmlns:p14="http://schemas.microsoft.com/office/powerpoint/2010/main" val="4390382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53496-60DF-2B71-2354-0EDBA39F6661}"/>
              </a:ext>
            </a:extLst>
          </p:cNvPr>
          <p:cNvSpPr>
            <a:spLocks noGrp="1"/>
          </p:cNvSpPr>
          <p:nvPr>
            <p:ph type="title"/>
          </p:nvPr>
        </p:nvSpPr>
        <p:spPr>
          <a:xfrm>
            <a:off x="358219" y="365126"/>
            <a:ext cx="11481847" cy="709696"/>
          </a:xfrm>
        </p:spPr>
        <p:txBody>
          <a:bodyPr/>
          <a:lstStyle/>
          <a:p>
            <a:r>
              <a:rPr lang="en-GB" b="1" dirty="0">
                <a:latin typeface="+mn-lt"/>
              </a:rPr>
              <a:t>Equality</a:t>
            </a:r>
          </a:p>
        </p:txBody>
      </p:sp>
      <p:sp>
        <p:nvSpPr>
          <p:cNvPr id="3" name="Content Placeholder 2">
            <a:extLst>
              <a:ext uri="{FF2B5EF4-FFF2-40B4-BE49-F238E27FC236}">
                <a16:creationId xmlns:a16="http://schemas.microsoft.com/office/drawing/2014/main" id="{C2EA0B0E-FAE9-3419-CAFD-7B4B7B4A22E3}"/>
              </a:ext>
            </a:extLst>
          </p:cNvPr>
          <p:cNvSpPr>
            <a:spLocks noGrp="1"/>
          </p:cNvSpPr>
          <p:nvPr>
            <p:ph idx="1"/>
          </p:nvPr>
        </p:nvSpPr>
        <p:spPr>
          <a:xfrm>
            <a:off x="358219" y="1427747"/>
            <a:ext cx="11481847" cy="3973812"/>
          </a:xfrm>
        </p:spPr>
        <p:txBody>
          <a:bodyPr/>
          <a:lstStyle/>
          <a:p>
            <a:pPr fontAlgn="base"/>
            <a:r>
              <a:rPr lang="en-GB" dirty="0"/>
              <a:t>Equality in the workplace means equal job opportunities and fairness for employees and job applicants.</a:t>
            </a:r>
          </a:p>
          <a:p>
            <a:pPr fontAlgn="base"/>
            <a:r>
              <a:rPr lang="en-GB" dirty="0"/>
              <a:t>You must not treat people unfairly because of reasons protected by discrimination law ('protected characteristics'). For example, because of sex, age or race (</a:t>
            </a:r>
            <a:r>
              <a:rPr lang="en-GB" dirty="0" err="1"/>
              <a:t>Acas</a:t>
            </a:r>
            <a:r>
              <a:rPr lang="en-GB" dirty="0"/>
              <a:t>, 2022)</a:t>
            </a:r>
          </a:p>
          <a:p>
            <a:pPr fontAlgn="base"/>
            <a:r>
              <a:rPr lang="en-GB" dirty="0"/>
              <a:t>Equality Act 2010 has been in the news recently – Reform</a:t>
            </a:r>
          </a:p>
          <a:p>
            <a:pPr fontAlgn="base"/>
            <a:r>
              <a:rPr lang="en-GB" dirty="0"/>
              <a:t>The term ‘equity’ is often used to more accurately reflect an outcome of fairness for all</a:t>
            </a:r>
          </a:p>
          <a:p>
            <a:pPr marL="0" indent="0" fontAlgn="base">
              <a:buNone/>
            </a:pPr>
            <a:endParaRPr lang="en-GB" dirty="0"/>
          </a:p>
          <a:p>
            <a:endParaRPr lang="en-GB" dirty="0"/>
          </a:p>
        </p:txBody>
      </p:sp>
    </p:spTree>
    <p:extLst>
      <p:ext uri="{BB962C8B-B14F-4D97-AF65-F5344CB8AC3E}">
        <p14:creationId xmlns:p14="http://schemas.microsoft.com/office/powerpoint/2010/main" val="3809076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397E6-5A27-1AE0-FE3E-F9FDD67746E0}"/>
              </a:ext>
            </a:extLst>
          </p:cNvPr>
          <p:cNvSpPr>
            <a:spLocks noGrp="1"/>
          </p:cNvSpPr>
          <p:nvPr>
            <p:ph type="title"/>
          </p:nvPr>
        </p:nvSpPr>
        <p:spPr>
          <a:xfrm>
            <a:off x="358219" y="365125"/>
            <a:ext cx="11481847" cy="870117"/>
          </a:xfrm>
        </p:spPr>
        <p:txBody>
          <a:bodyPr anchor="ctr">
            <a:normAutofit/>
          </a:bodyPr>
          <a:lstStyle/>
          <a:p>
            <a:r>
              <a:rPr lang="en-GB" b="1" dirty="0">
                <a:latin typeface="+mn-lt"/>
              </a:rPr>
              <a:t>Diversity</a:t>
            </a:r>
          </a:p>
        </p:txBody>
      </p:sp>
      <p:sp>
        <p:nvSpPr>
          <p:cNvPr id="3" name="Content Placeholder 2">
            <a:extLst>
              <a:ext uri="{FF2B5EF4-FFF2-40B4-BE49-F238E27FC236}">
                <a16:creationId xmlns:a16="http://schemas.microsoft.com/office/drawing/2014/main" id="{C10803FF-2DA2-9838-CEC3-B4E5827F8C96}"/>
              </a:ext>
            </a:extLst>
          </p:cNvPr>
          <p:cNvSpPr>
            <a:spLocks noGrp="1"/>
          </p:cNvSpPr>
          <p:nvPr>
            <p:ph idx="1"/>
          </p:nvPr>
        </p:nvSpPr>
        <p:spPr>
          <a:xfrm>
            <a:off x="358219" y="1540042"/>
            <a:ext cx="5645673" cy="3861517"/>
          </a:xfrm>
        </p:spPr>
        <p:txBody>
          <a:bodyPr>
            <a:normAutofit/>
          </a:bodyPr>
          <a:lstStyle/>
          <a:p>
            <a:pPr marL="0" indent="0">
              <a:buNone/>
            </a:pPr>
            <a:r>
              <a:rPr lang="en-GB" dirty="0"/>
              <a:t>Diversity is the range of people in your workforce. For example, this might mean people with different ages, religions, ethnicities, people with disabilities, and both men and women. </a:t>
            </a:r>
          </a:p>
          <a:p>
            <a:pPr marL="0" indent="0">
              <a:buNone/>
            </a:pPr>
            <a:r>
              <a:rPr lang="en-GB" dirty="0"/>
              <a:t>It also means valuing those differences (</a:t>
            </a:r>
            <a:r>
              <a:rPr lang="en-GB" dirty="0" err="1"/>
              <a:t>Acas</a:t>
            </a:r>
            <a:r>
              <a:rPr lang="en-GB" dirty="0"/>
              <a:t>, 2022).</a:t>
            </a:r>
          </a:p>
        </p:txBody>
      </p:sp>
      <p:pic>
        <p:nvPicPr>
          <p:cNvPr id="5" name="Picture 4" descr="People celebrating">
            <a:extLst>
              <a:ext uri="{FF2B5EF4-FFF2-40B4-BE49-F238E27FC236}">
                <a16:creationId xmlns:a16="http://schemas.microsoft.com/office/drawing/2014/main" id="{1888FEF9-1F8B-6CE3-5585-B40CA9E7777D}"/>
              </a:ext>
            </a:extLst>
          </p:cNvPr>
          <p:cNvPicPr>
            <a:picLocks noChangeAspect="1"/>
          </p:cNvPicPr>
          <p:nvPr/>
        </p:nvPicPr>
        <p:blipFill>
          <a:blip r:embed="rId3"/>
          <a:srcRect r="-1" b="4752"/>
          <a:stretch>
            <a:fillRect/>
          </a:stretch>
        </p:blipFill>
        <p:spPr>
          <a:xfrm>
            <a:off x="5871412" y="1540042"/>
            <a:ext cx="5968654" cy="3861517"/>
          </a:xfrm>
          <a:prstGeom prst="rect">
            <a:avLst/>
          </a:prstGeom>
          <a:noFill/>
        </p:spPr>
      </p:pic>
    </p:spTree>
    <p:extLst>
      <p:ext uri="{BB962C8B-B14F-4D97-AF65-F5344CB8AC3E}">
        <p14:creationId xmlns:p14="http://schemas.microsoft.com/office/powerpoint/2010/main" val="4733126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5B186-50DA-5383-645A-D1222CD2F113}"/>
              </a:ext>
            </a:extLst>
          </p:cNvPr>
          <p:cNvSpPr>
            <a:spLocks noGrp="1"/>
          </p:cNvSpPr>
          <p:nvPr>
            <p:ph type="title"/>
          </p:nvPr>
        </p:nvSpPr>
        <p:spPr>
          <a:xfrm>
            <a:off x="358219" y="365125"/>
            <a:ext cx="11481847" cy="782357"/>
          </a:xfrm>
        </p:spPr>
        <p:txBody>
          <a:bodyPr/>
          <a:lstStyle/>
          <a:p>
            <a:r>
              <a:rPr lang="en-GB" b="1" dirty="0">
                <a:latin typeface="+mn-lt"/>
              </a:rPr>
              <a:t>Inclusion</a:t>
            </a:r>
          </a:p>
        </p:txBody>
      </p:sp>
      <p:sp>
        <p:nvSpPr>
          <p:cNvPr id="3" name="Content Placeholder 2">
            <a:extLst>
              <a:ext uri="{FF2B5EF4-FFF2-40B4-BE49-F238E27FC236}">
                <a16:creationId xmlns:a16="http://schemas.microsoft.com/office/drawing/2014/main" id="{2D982C11-78FF-637E-3ED9-E8C675D80B93}"/>
              </a:ext>
            </a:extLst>
          </p:cNvPr>
          <p:cNvSpPr>
            <a:spLocks noGrp="1"/>
          </p:cNvSpPr>
          <p:nvPr>
            <p:ph idx="1"/>
          </p:nvPr>
        </p:nvSpPr>
        <p:spPr>
          <a:xfrm>
            <a:off x="358219" y="1416424"/>
            <a:ext cx="11481847" cy="3985135"/>
          </a:xfrm>
        </p:spPr>
        <p:txBody>
          <a:bodyPr>
            <a:normAutofit/>
          </a:bodyPr>
          <a:lstStyle/>
          <a:p>
            <a:pPr marL="0" indent="0" fontAlgn="base">
              <a:buNone/>
            </a:pPr>
            <a:r>
              <a:rPr lang="en-GB" dirty="0"/>
              <a:t>An inclusive workplace means everyone feels valued at work. It lets all employees feel safe to:</a:t>
            </a:r>
          </a:p>
          <a:p>
            <a:pPr fontAlgn="base"/>
            <a:r>
              <a:rPr lang="en-GB" dirty="0"/>
              <a:t>come up with different ideas</a:t>
            </a:r>
          </a:p>
          <a:p>
            <a:pPr fontAlgn="base"/>
            <a:r>
              <a:rPr lang="en-GB" dirty="0"/>
              <a:t>raise issues and suggestions to managers, knowing this is encouraged</a:t>
            </a:r>
          </a:p>
          <a:p>
            <a:pPr fontAlgn="base"/>
            <a:r>
              <a:rPr lang="en-GB" dirty="0"/>
              <a:t>try doing things differently to how they’ve been done before, with management approval</a:t>
            </a:r>
          </a:p>
          <a:p>
            <a:pPr fontAlgn="base"/>
            <a:r>
              <a:rPr lang="en-GB" dirty="0"/>
              <a:t>An inclusive workplace can help lower the risk of bullying, harassment and discrimination (</a:t>
            </a:r>
            <a:r>
              <a:rPr lang="en-GB" dirty="0" err="1"/>
              <a:t>Acas</a:t>
            </a:r>
            <a:r>
              <a:rPr lang="en-GB" dirty="0"/>
              <a:t>, 2022)</a:t>
            </a:r>
          </a:p>
          <a:p>
            <a:endParaRPr lang="en-GB" dirty="0"/>
          </a:p>
        </p:txBody>
      </p:sp>
    </p:spTree>
    <p:extLst>
      <p:ext uri="{BB962C8B-B14F-4D97-AF65-F5344CB8AC3E}">
        <p14:creationId xmlns:p14="http://schemas.microsoft.com/office/powerpoint/2010/main" val="23660513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60307-4F70-9325-4A5D-715CC3B8F238}"/>
              </a:ext>
            </a:extLst>
          </p:cNvPr>
          <p:cNvSpPr>
            <a:spLocks noGrp="1"/>
          </p:cNvSpPr>
          <p:nvPr>
            <p:ph type="title"/>
          </p:nvPr>
        </p:nvSpPr>
        <p:spPr>
          <a:xfrm>
            <a:off x="358219" y="365126"/>
            <a:ext cx="11481847" cy="725738"/>
          </a:xfrm>
        </p:spPr>
        <p:txBody>
          <a:bodyPr/>
          <a:lstStyle/>
          <a:p>
            <a:r>
              <a:rPr lang="en-GB" b="1" dirty="0">
                <a:latin typeface="+mn-lt"/>
              </a:rPr>
              <a:t>Neurodiversity in the workplace</a:t>
            </a:r>
          </a:p>
        </p:txBody>
      </p:sp>
      <p:sp>
        <p:nvSpPr>
          <p:cNvPr id="3" name="Content Placeholder 2">
            <a:extLst>
              <a:ext uri="{FF2B5EF4-FFF2-40B4-BE49-F238E27FC236}">
                <a16:creationId xmlns:a16="http://schemas.microsoft.com/office/drawing/2014/main" id="{CD4985E3-4C6C-937D-3A22-F8DED1DCF599}"/>
              </a:ext>
            </a:extLst>
          </p:cNvPr>
          <p:cNvSpPr>
            <a:spLocks noGrp="1"/>
          </p:cNvSpPr>
          <p:nvPr>
            <p:ph idx="1"/>
          </p:nvPr>
        </p:nvSpPr>
        <p:spPr>
          <a:xfrm>
            <a:off x="358219" y="1251284"/>
            <a:ext cx="11481847" cy="4299284"/>
          </a:xfrm>
        </p:spPr>
        <p:txBody>
          <a:bodyPr>
            <a:normAutofit fontScale="92500" lnSpcReduction="20000"/>
          </a:bodyPr>
          <a:lstStyle/>
          <a:p>
            <a:r>
              <a:rPr lang="en-GB" dirty="0"/>
              <a:t>For example, employees with Autism, ADHD, Dyslexia, Dyspraxia</a:t>
            </a:r>
          </a:p>
          <a:p>
            <a:r>
              <a:rPr lang="en-GB" dirty="0"/>
              <a:t>Employees have a range of strengths such as creativity, ability to problem-solve and resilience</a:t>
            </a:r>
          </a:p>
          <a:p>
            <a:r>
              <a:rPr lang="en-GB" dirty="0"/>
              <a:t>Conditions are often undiagnosed</a:t>
            </a:r>
          </a:p>
          <a:p>
            <a:r>
              <a:rPr lang="en-GB" dirty="0"/>
              <a:t>Requires support and understanding to allow employees to thrive</a:t>
            </a:r>
          </a:p>
          <a:p>
            <a:r>
              <a:rPr lang="en-GB" dirty="0"/>
              <a:t>Reasonable adjustments under the Equality Act 2010</a:t>
            </a:r>
          </a:p>
          <a:p>
            <a:r>
              <a:rPr lang="en-GB" dirty="0"/>
              <a:t>Employees do not need a formal diagnosis – employers still need to provide support</a:t>
            </a:r>
          </a:p>
          <a:p>
            <a:r>
              <a:rPr lang="en-GB" dirty="0"/>
              <a:t>Support should be tailored to individual and could include regular breaks, quiet areas to work, alternative means of communication, tools such as speech to text software</a:t>
            </a:r>
          </a:p>
        </p:txBody>
      </p:sp>
    </p:spTree>
    <p:extLst>
      <p:ext uri="{BB962C8B-B14F-4D97-AF65-F5344CB8AC3E}">
        <p14:creationId xmlns:p14="http://schemas.microsoft.com/office/powerpoint/2010/main" val="23714865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88656-2EA5-8961-FFB0-8356D0947A6F}"/>
              </a:ext>
            </a:extLst>
          </p:cNvPr>
          <p:cNvSpPr>
            <a:spLocks noGrp="1"/>
          </p:cNvSpPr>
          <p:nvPr>
            <p:ph type="title"/>
          </p:nvPr>
        </p:nvSpPr>
        <p:spPr>
          <a:xfrm>
            <a:off x="358219" y="365125"/>
            <a:ext cx="11481847" cy="1325563"/>
          </a:xfrm>
        </p:spPr>
        <p:txBody>
          <a:bodyPr anchor="ctr">
            <a:normAutofit/>
          </a:bodyPr>
          <a:lstStyle/>
          <a:p>
            <a:r>
              <a:rPr lang="en-GB" b="1" dirty="0">
                <a:latin typeface="+mn-lt"/>
              </a:rPr>
              <a:t>Five (soon to be Six) Generation Workforce</a:t>
            </a:r>
          </a:p>
        </p:txBody>
      </p:sp>
      <p:sp>
        <p:nvSpPr>
          <p:cNvPr id="3" name="Content Placeholder 2">
            <a:extLst>
              <a:ext uri="{FF2B5EF4-FFF2-40B4-BE49-F238E27FC236}">
                <a16:creationId xmlns:a16="http://schemas.microsoft.com/office/drawing/2014/main" id="{EC7E0566-C56C-CF4A-6B68-3282B4BE976D}"/>
              </a:ext>
            </a:extLst>
          </p:cNvPr>
          <p:cNvSpPr>
            <a:spLocks noGrp="1"/>
          </p:cNvSpPr>
          <p:nvPr>
            <p:ph idx="1"/>
          </p:nvPr>
        </p:nvSpPr>
        <p:spPr>
          <a:xfrm>
            <a:off x="358219" y="1825625"/>
            <a:ext cx="5645673" cy="3575934"/>
          </a:xfrm>
        </p:spPr>
        <p:txBody>
          <a:bodyPr>
            <a:normAutofit/>
          </a:bodyPr>
          <a:lstStyle/>
          <a:p>
            <a:r>
              <a:rPr lang="en-GB" sz="2600"/>
              <a:t>Silent generation – born 1928 to 1945</a:t>
            </a:r>
          </a:p>
          <a:p>
            <a:r>
              <a:rPr lang="en-GB" sz="2600"/>
              <a:t>Baby boomers – 1946-1964 (after the war)</a:t>
            </a:r>
          </a:p>
          <a:p>
            <a:r>
              <a:rPr lang="en-GB" sz="2600"/>
              <a:t>Gen X – 1965-1980</a:t>
            </a:r>
          </a:p>
          <a:p>
            <a:r>
              <a:rPr lang="en-GB" sz="2600"/>
              <a:t>Millennials – 1981-1996</a:t>
            </a:r>
          </a:p>
          <a:p>
            <a:r>
              <a:rPr lang="en-GB" sz="2600"/>
              <a:t>Gen Z – 1997-2009</a:t>
            </a:r>
          </a:p>
          <a:p>
            <a:r>
              <a:rPr lang="en-GB" sz="2600"/>
              <a:t>Gen Alpha – 2010 to present </a:t>
            </a:r>
          </a:p>
        </p:txBody>
      </p:sp>
      <p:pic>
        <p:nvPicPr>
          <p:cNvPr id="5" name="Picture 4" descr="People at meeting">
            <a:extLst>
              <a:ext uri="{FF2B5EF4-FFF2-40B4-BE49-F238E27FC236}">
                <a16:creationId xmlns:a16="http://schemas.microsoft.com/office/drawing/2014/main" id="{4D7510DC-9F39-24C6-F72A-4424E6E1C10C}"/>
              </a:ext>
            </a:extLst>
          </p:cNvPr>
          <p:cNvPicPr>
            <a:picLocks noChangeAspect="1"/>
          </p:cNvPicPr>
          <p:nvPr/>
        </p:nvPicPr>
        <p:blipFill>
          <a:blip r:embed="rId3"/>
          <a:srcRect r="-1" b="5108"/>
          <a:stretch>
            <a:fillRect/>
          </a:stretch>
        </p:blipFill>
        <p:spPr>
          <a:xfrm>
            <a:off x="6194392" y="1825625"/>
            <a:ext cx="5645673" cy="3575934"/>
          </a:xfrm>
          <a:prstGeom prst="rect">
            <a:avLst/>
          </a:prstGeom>
          <a:noFill/>
        </p:spPr>
      </p:pic>
    </p:spTree>
    <p:extLst>
      <p:ext uri="{BB962C8B-B14F-4D97-AF65-F5344CB8AC3E}">
        <p14:creationId xmlns:p14="http://schemas.microsoft.com/office/powerpoint/2010/main" val="1089810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D1928-A41B-A4C4-4E78-9C7EFC65858B}"/>
              </a:ext>
            </a:extLst>
          </p:cNvPr>
          <p:cNvSpPr>
            <a:spLocks noGrp="1"/>
          </p:cNvSpPr>
          <p:nvPr>
            <p:ph type="title"/>
          </p:nvPr>
        </p:nvSpPr>
        <p:spPr>
          <a:xfrm>
            <a:off x="358219" y="365125"/>
            <a:ext cx="11481847" cy="1325563"/>
          </a:xfrm>
        </p:spPr>
        <p:txBody>
          <a:bodyPr anchor="ctr">
            <a:normAutofit/>
          </a:bodyPr>
          <a:lstStyle/>
          <a:p>
            <a:r>
              <a:rPr lang="en-GB" b="1" dirty="0">
                <a:latin typeface="+mn-lt"/>
              </a:rPr>
              <a:t>How do you feel about this?</a:t>
            </a:r>
          </a:p>
        </p:txBody>
      </p:sp>
      <p:sp>
        <p:nvSpPr>
          <p:cNvPr id="3" name="Content Placeholder 2">
            <a:extLst>
              <a:ext uri="{FF2B5EF4-FFF2-40B4-BE49-F238E27FC236}">
                <a16:creationId xmlns:a16="http://schemas.microsoft.com/office/drawing/2014/main" id="{2CF174B3-F946-6817-37A5-38014763621B}"/>
              </a:ext>
            </a:extLst>
          </p:cNvPr>
          <p:cNvSpPr>
            <a:spLocks noGrp="1"/>
          </p:cNvSpPr>
          <p:nvPr>
            <p:ph idx="1"/>
          </p:nvPr>
        </p:nvSpPr>
        <p:spPr>
          <a:xfrm>
            <a:off x="358219" y="1825625"/>
            <a:ext cx="5645673" cy="3575934"/>
          </a:xfrm>
        </p:spPr>
        <p:txBody>
          <a:bodyPr>
            <a:normAutofit/>
          </a:bodyPr>
          <a:lstStyle/>
          <a:p>
            <a:r>
              <a:rPr lang="en-GB" sz="2600" dirty="0"/>
              <a:t>Millennials and Gen Z have been called the ‘snowflake’ generation (less resilient and more likely to take offence)</a:t>
            </a:r>
          </a:p>
          <a:p>
            <a:r>
              <a:rPr lang="en-GB" sz="2600" dirty="0"/>
              <a:t>They have also been called lazy!</a:t>
            </a:r>
          </a:p>
          <a:p>
            <a:r>
              <a:rPr lang="en-GB" sz="2600" dirty="0"/>
              <a:t>Baby boomers are thought to be rich</a:t>
            </a:r>
          </a:p>
          <a:p>
            <a:pPr marL="0" indent="0">
              <a:buNone/>
            </a:pPr>
            <a:endParaRPr lang="en-GB" sz="2600" dirty="0"/>
          </a:p>
          <a:p>
            <a:pPr marL="0" indent="0">
              <a:buNone/>
            </a:pPr>
            <a:r>
              <a:rPr lang="en-GB" sz="2600" dirty="0"/>
              <a:t>Is this fair?</a:t>
            </a:r>
          </a:p>
          <a:p>
            <a:endParaRPr lang="en-GB" sz="2600" dirty="0"/>
          </a:p>
          <a:p>
            <a:endParaRPr lang="en-GB" sz="2600" dirty="0"/>
          </a:p>
        </p:txBody>
      </p:sp>
      <p:pic>
        <p:nvPicPr>
          <p:cNvPr id="5" name="Picture 4" descr="Close-up of snowflake">
            <a:extLst>
              <a:ext uri="{FF2B5EF4-FFF2-40B4-BE49-F238E27FC236}">
                <a16:creationId xmlns:a16="http://schemas.microsoft.com/office/drawing/2014/main" id="{BFD8DFEC-A1DB-B4DC-5437-287197F59512}"/>
              </a:ext>
            </a:extLst>
          </p:cNvPr>
          <p:cNvPicPr>
            <a:picLocks noChangeAspect="1"/>
          </p:cNvPicPr>
          <p:nvPr/>
        </p:nvPicPr>
        <p:blipFill>
          <a:blip r:embed="rId3"/>
          <a:srcRect t="11765" r="-1" b="22767"/>
          <a:stretch>
            <a:fillRect/>
          </a:stretch>
        </p:blipFill>
        <p:spPr>
          <a:xfrm>
            <a:off x="6194392" y="1825625"/>
            <a:ext cx="5645673" cy="3575934"/>
          </a:xfrm>
          <a:prstGeom prst="rect">
            <a:avLst/>
          </a:prstGeom>
          <a:noFill/>
        </p:spPr>
      </p:pic>
    </p:spTree>
    <p:extLst>
      <p:ext uri="{BB962C8B-B14F-4D97-AF65-F5344CB8AC3E}">
        <p14:creationId xmlns:p14="http://schemas.microsoft.com/office/powerpoint/2010/main" val="9592893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D8730-BC56-1C56-FF72-DB10D5CB6BE8}"/>
              </a:ext>
            </a:extLst>
          </p:cNvPr>
          <p:cNvSpPr>
            <a:spLocks noGrp="1"/>
          </p:cNvSpPr>
          <p:nvPr>
            <p:ph type="title"/>
          </p:nvPr>
        </p:nvSpPr>
        <p:spPr>
          <a:xfrm>
            <a:off x="358219" y="203761"/>
            <a:ext cx="11481847" cy="863040"/>
          </a:xfrm>
        </p:spPr>
        <p:txBody>
          <a:bodyPr anchor="ctr">
            <a:normAutofit fontScale="90000"/>
          </a:bodyPr>
          <a:lstStyle/>
          <a:p>
            <a:r>
              <a:rPr lang="en-GB" b="1" dirty="0"/>
              <a:t>How might having different generations working together matter?</a:t>
            </a:r>
          </a:p>
        </p:txBody>
      </p:sp>
      <p:graphicFrame>
        <p:nvGraphicFramePr>
          <p:cNvPr id="5" name="Content Placeholder 2">
            <a:extLst>
              <a:ext uri="{FF2B5EF4-FFF2-40B4-BE49-F238E27FC236}">
                <a16:creationId xmlns:a16="http://schemas.microsoft.com/office/drawing/2014/main" id="{F292FBE6-B437-7C16-CADC-686AC6471529}"/>
              </a:ext>
            </a:extLst>
          </p:cNvPr>
          <p:cNvGraphicFramePr>
            <a:graphicFrameLocks noGrp="1"/>
          </p:cNvGraphicFramePr>
          <p:nvPr>
            <p:ph idx="1"/>
            <p:extLst>
              <p:ext uri="{D42A27DB-BD31-4B8C-83A1-F6EECF244321}">
                <p14:modId xmlns:p14="http://schemas.microsoft.com/office/powerpoint/2010/main" val="88391690"/>
              </p:ext>
            </p:extLst>
          </p:nvPr>
        </p:nvGraphicFramePr>
        <p:xfrm>
          <a:off x="358219" y="1344706"/>
          <a:ext cx="11481847" cy="42851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219171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7D96F-9B86-351D-52CE-67A6EC642090}"/>
              </a:ext>
            </a:extLst>
          </p:cNvPr>
          <p:cNvSpPr>
            <a:spLocks noGrp="1"/>
          </p:cNvSpPr>
          <p:nvPr>
            <p:ph type="title"/>
          </p:nvPr>
        </p:nvSpPr>
        <p:spPr>
          <a:xfrm>
            <a:off x="358219" y="365125"/>
            <a:ext cx="11481847" cy="800287"/>
          </a:xfrm>
        </p:spPr>
        <p:txBody>
          <a:bodyPr/>
          <a:lstStyle/>
          <a:p>
            <a:r>
              <a:rPr lang="en-GB" b="1" dirty="0">
                <a:latin typeface="+mn-lt"/>
              </a:rPr>
              <a:t>Useful References</a:t>
            </a:r>
          </a:p>
        </p:txBody>
      </p:sp>
      <p:sp>
        <p:nvSpPr>
          <p:cNvPr id="3" name="Content Placeholder 2">
            <a:extLst>
              <a:ext uri="{FF2B5EF4-FFF2-40B4-BE49-F238E27FC236}">
                <a16:creationId xmlns:a16="http://schemas.microsoft.com/office/drawing/2014/main" id="{F7DDF85F-C165-82A8-17B7-5528D38EC097}"/>
              </a:ext>
            </a:extLst>
          </p:cNvPr>
          <p:cNvSpPr>
            <a:spLocks noGrp="1"/>
          </p:cNvSpPr>
          <p:nvPr>
            <p:ph idx="1"/>
          </p:nvPr>
        </p:nvSpPr>
        <p:spPr>
          <a:xfrm>
            <a:off x="358219" y="1380565"/>
            <a:ext cx="11481847" cy="4020994"/>
          </a:xfrm>
        </p:spPr>
        <p:txBody>
          <a:bodyPr>
            <a:normAutofit/>
          </a:bodyPr>
          <a:lstStyle/>
          <a:p>
            <a:pPr marL="0" indent="0">
              <a:buNone/>
            </a:pPr>
            <a:r>
              <a:rPr lang="en-GB" dirty="0"/>
              <a:t>ACAS (2025) </a:t>
            </a:r>
            <a:r>
              <a:rPr lang="en-GB" i="1" dirty="0"/>
              <a:t>Reasonable Adjustments at Work: Adjustments for Neurodiversity</a:t>
            </a:r>
            <a:r>
              <a:rPr lang="en-GB" dirty="0"/>
              <a:t>. Available at: </a:t>
            </a:r>
            <a:r>
              <a:rPr lang="en-GB" dirty="0">
                <a:hlinkClick r:id="rId3"/>
              </a:rPr>
              <a:t>https://www.acas.org.uk/reasonable-adjustments/adjustments-for-neurodiversity</a:t>
            </a:r>
            <a:r>
              <a:rPr lang="en-GB" dirty="0"/>
              <a:t> (Accessed: 27 February 2026)</a:t>
            </a:r>
          </a:p>
          <a:p>
            <a:pPr marL="0" indent="0">
              <a:buNone/>
            </a:pPr>
            <a:endParaRPr lang="en-GB" dirty="0"/>
          </a:p>
          <a:p>
            <a:pPr marL="0" indent="0">
              <a:buNone/>
            </a:pPr>
            <a:r>
              <a:rPr lang="en-GB" dirty="0"/>
              <a:t>Mayfield, C. (2025) </a:t>
            </a:r>
            <a:r>
              <a:rPr lang="en-GB" i="1" dirty="0"/>
              <a:t>Keep Britain Working: Final Report</a:t>
            </a:r>
            <a:r>
              <a:rPr lang="en-GB" dirty="0"/>
              <a:t>. Available at: </a:t>
            </a:r>
            <a:r>
              <a:rPr lang="en-GB" dirty="0">
                <a:hlinkClick r:id="rId4"/>
              </a:rPr>
              <a:t>https://assets.publishing.service.gov.uk/media/6909fac488a98da87e292282/keep-britain-working-review-final-report.pdf</a:t>
            </a:r>
            <a:r>
              <a:rPr lang="en-GB" dirty="0"/>
              <a:t> (Accessed: 27 February 2026)</a:t>
            </a:r>
          </a:p>
        </p:txBody>
      </p:sp>
    </p:spTree>
    <p:extLst>
      <p:ext uri="{BB962C8B-B14F-4D97-AF65-F5344CB8AC3E}">
        <p14:creationId xmlns:p14="http://schemas.microsoft.com/office/powerpoint/2010/main" val="33554579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7B698-6B93-6B7E-9A31-440CF9F589AE}"/>
              </a:ext>
            </a:extLst>
          </p:cNvPr>
          <p:cNvSpPr>
            <a:spLocks noGrp="1"/>
          </p:cNvSpPr>
          <p:nvPr>
            <p:ph type="title"/>
          </p:nvPr>
        </p:nvSpPr>
        <p:spPr/>
        <p:txBody>
          <a:bodyPr/>
          <a:lstStyle/>
          <a:p>
            <a:r>
              <a:rPr lang="en-GB" b="1" dirty="0">
                <a:latin typeface="+mn-lt"/>
              </a:rPr>
              <a:t>Case Study – Toxic Leadership</a:t>
            </a:r>
          </a:p>
        </p:txBody>
      </p:sp>
      <p:pic>
        <p:nvPicPr>
          <p:cNvPr id="5" name="Content Placeholder 4">
            <a:extLst>
              <a:ext uri="{FF2B5EF4-FFF2-40B4-BE49-F238E27FC236}">
                <a16:creationId xmlns:a16="http://schemas.microsoft.com/office/drawing/2014/main" id="{605A8D0E-9982-3381-7A7E-D28AA11731CE}"/>
              </a:ext>
            </a:extLst>
          </p:cNvPr>
          <p:cNvPicPr>
            <a:picLocks noGrp="1" noChangeAspect="1"/>
          </p:cNvPicPr>
          <p:nvPr>
            <p:ph idx="1"/>
          </p:nvPr>
        </p:nvPicPr>
        <p:blipFill>
          <a:blip r:embed="rId3"/>
          <a:stretch>
            <a:fillRect/>
          </a:stretch>
        </p:blipFill>
        <p:spPr>
          <a:xfrm>
            <a:off x="3531829" y="1842046"/>
            <a:ext cx="5134692" cy="3543795"/>
          </a:xfrm>
          <a:prstGeom prst="rect">
            <a:avLst/>
          </a:prstGeom>
        </p:spPr>
      </p:pic>
    </p:spTree>
    <p:extLst>
      <p:ext uri="{BB962C8B-B14F-4D97-AF65-F5344CB8AC3E}">
        <p14:creationId xmlns:p14="http://schemas.microsoft.com/office/powerpoint/2010/main" val="18995290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DDDB7-905D-0E9C-36DA-86B7569B9E59}"/>
              </a:ext>
            </a:extLst>
          </p:cNvPr>
          <p:cNvSpPr>
            <a:spLocks noGrp="1"/>
          </p:cNvSpPr>
          <p:nvPr>
            <p:ph type="title"/>
          </p:nvPr>
        </p:nvSpPr>
        <p:spPr>
          <a:xfrm>
            <a:off x="358219" y="365126"/>
            <a:ext cx="11481847" cy="827182"/>
          </a:xfrm>
        </p:spPr>
        <p:txBody>
          <a:bodyPr/>
          <a:lstStyle/>
          <a:p>
            <a:r>
              <a:rPr lang="en-GB" b="1" dirty="0">
                <a:latin typeface="+mn-lt"/>
              </a:rPr>
              <a:t>What have we learnt?</a:t>
            </a:r>
          </a:p>
        </p:txBody>
      </p:sp>
      <p:sp>
        <p:nvSpPr>
          <p:cNvPr id="3" name="Content Placeholder 2">
            <a:extLst>
              <a:ext uri="{FF2B5EF4-FFF2-40B4-BE49-F238E27FC236}">
                <a16:creationId xmlns:a16="http://schemas.microsoft.com/office/drawing/2014/main" id="{0D4F7201-25C4-C317-48BD-F5955C9B48E8}"/>
              </a:ext>
            </a:extLst>
          </p:cNvPr>
          <p:cNvSpPr>
            <a:spLocks noGrp="1"/>
          </p:cNvSpPr>
          <p:nvPr>
            <p:ph idx="1"/>
          </p:nvPr>
        </p:nvSpPr>
        <p:spPr>
          <a:xfrm>
            <a:off x="358219" y="1459832"/>
            <a:ext cx="11657318" cy="4205861"/>
          </a:xfrm>
        </p:spPr>
        <p:txBody>
          <a:bodyPr>
            <a:normAutofit/>
          </a:bodyPr>
          <a:lstStyle/>
          <a:p>
            <a:r>
              <a:rPr lang="en-GB" dirty="0"/>
              <a:t>Wellbeing strategy should be </a:t>
            </a:r>
            <a:r>
              <a:rPr lang="en-GB" u="sng" dirty="0"/>
              <a:t>holistic</a:t>
            </a:r>
            <a:r>
              <a:rPr lang="en-GB" dirty="0"/>
              <a:t> and </a:t>
            </a:r>
            <a:r>
              <a:rPr lang="en-GB" u="sng" dirty="0"/>
              <a:t>tailored</a:t>
            </a:r>
            <a:r>
              <a:rPr lang="en-GB" dirty="0"/>
              <a:t> to your organisation</a:t>
            </a:r>
          </a:p>
          <a:p>
            <a:r>
              <a:rPr lang="en-GB" dirty="0"/>
              <a:t>It should be preventative, supportive and agile</a:t>
            </a:r>
          </a:p>
          <a:p>
            <a:r>
              <a:rPr lang="en-GB" dirty="0"/>
              <a:t>Impact of interventions should be measured</a:t>
            </a:r>
          </a:p>
          <a:p>
            <a:r>
              <a:rPr lang="en-GB" dirty="0"/>
              <a:t>Diversity and inclusion is important for employee wellbeing and performance</a:t>
            </a:r>
          </a:p>
          <a:p>
            <a:r>
              <a:rPr lang="en-GB" dirty="0"/>
              <a:t>Technology could have positive and negative repercussions for wellbeing</a:t>
            </a:r>
          </a:p>
          <a:p>
            <a:r>
              <a:rPr lang="en-GB" dirty="0"/>
              <a:t>Need to treat people as individuals, no matter what generation they belong to</a:t>
            </a:r>
          </a:p>
        </p:txBody>
      </p:sp>
    </p:spTree>
    <p:extLst>
      <p:ext uri="{BB962C8B-B14F-4D97-AF65-F5344CB8AC3E}">
        <p14:creationId xmlns:p14="http://schemas.microsoft.com/office/powerpoint/2010/main" val="3667028527"/>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3.xml><?xml version="1.0" encoding="utf-8"?>
<ds:datastoreItem xmlns:ds="http://schemas.openxmlformats.org/officeDocument/2006/customXml" ds:itemID="{5D040630-A62C-4063-B6E2-E8C2D35B5414}">
  <ds:schemaRefs>
    <ds:schemaRef ds:uri="http://schemas.microsoft.com/office/2006/metadata/properties"/>
    <ds:schemaRef ds:uri="http://schemas.microsoft.com/office/infopath/2007/PartnerControls"/>
    <ds:schemaRef ds:uri="303dbf9b-b85b-46a0-94f1-894078c07ecd"/>
    <ds:schemaRef ds:uri="211f9404-bca0-4bcf-9c1d-965ccb6f8d2d"/>
  </ds:schemaRefs>
</ds:datastoreItem>
</file>

<file path=docProps/app.xml><?xml version="1.0" encoding="utf-8"?>
<Properties xmlns="http://schemas.openxmlformats.org/officeDocument/2006/extended-properties" xmlns:vt="http://schemas.openxmlformats.org/officeDocument/2006/docPropsVTypes">
  <TotalTime>1792</TotalTime>
  <Words>1961</Words>
  <Application>Microsoft Office PowerPoint</Application>
  <PresentationFormat>Widescreen</PresentationFormat>
  <Paragraphs>198</Paragraphs>
  <Slides>30</Slides>
  <Notes>28</Notes>
  <HiddenSlides>0</HiddenSlides>
  <MMClips>0</MMClips>
  <ScaleCrop>false</ScaleCrop>
  <HeadingPairs>
    <vt:vector size="6" baseType="variant">
      <vt:variant>
        <vt:lpstr>Fonts Used</vt:lpstr>
      </vt:variant>
      <vt:variant>
        <vt:i4>4</vt:i4>
      </vt:variant>
      <vt:variant>
        <vt:lpstr>Theme</vt:lpstr>
      </vt:variant>
      <vt:variant>
        <vt:i4>4</vt:i4>
      </vt:variant>
      <vt:variant>
        <vt:lpstr>Slide Titles</vt:lpstr>
      </vt:variant>
      <vt:variant>
        <vt:i4>30</vt:i4>
      </vt:variant>
    </vt:vector>
  </HeadingPairs>
  <TitlesOfParts>
    <vt:vector size="38" baseType="lpstr">
      <vt:lpstr>Aptos</vt:lpstr>
      <vt:lpstr>Arial</vt:lpstr>
      <vt:lpstr>Calibri</vt:lpstr>
      <vt:lpstr>Calibri Light</vt:lpstr>
      <vt:lpstr>UWTSD Holding Page</vt:lpstr>
      <vt:lpstr>UWTSD Text 2</vt:lpstr>
      <vt:lpstr>UWTSD Logo Variations place image in Background</vt:lpstr>
      <vt:lpstr>1_UWTSD Text 2</vt:lpstr>
      <vt:lpstr>PowerPoint Presentation</vt:lpstr>
      <vt:lpstr>What we’ll cover today</vt:lpstr>
      <vt:lpstr>What did we learn last time?</vt:lpstr>
      <vt:lpstr>Recap</vt:lpstr>
      <vt:lpstr>Wellbeing Strategy - CIPD Recommendations</vt:lpstr>
      <vt:lpstr>A Holistic Approach</vt:lpstr>
      <vt:lpstr>A Strategic Approach</vt:lpstr>
      <vt:lpstr>Employee Lifecycle</vt:lpstr>
      <vt:lpstr>Other factors to take into account</vt:lpstr>
      <vt:lpstr>PowerPoint Presentation</vt:lpstr>
      <vt:lpstr>The Healthy Working Lifecycle (Mayfield, 2025)</vt:lpstr>
      <vt:lpstr>Wellbeing Interventions </vt:lpstr>
      <vt:lpstr>Examples of Good Practice</vt:lpstr>
      <vt:lpstr>HSBC – Volunteering at Llys Nini RSPCA</vt:lpstr>
      <vt:lpstr>Dropbox</vt:lpstr>
      <vt:lpstr>Initiative to Support Men’s Health</vt:lpstr>
      <vt:lpstr>Activity</vt:lpstr>
      <vt:lpstr>Activity – AI and Automation</vt:lpstr>
      <vt:lpstr>Measuring Wellbeing</vt:lpstr>
      <vt:lpstr>What do we mean by Equality, Diversity and Inclusion?</vt:lpstr>
      <vt:lpstr>Equality</vt:lpstr>
      <vt:lpstr>Diversity</vt:lpstr>
      <vt:lpstr>Inclusion</vt:lpstr>
      <vt:lpstr>Neurodiversity in the workplace</vt:lpstr>
      <vt:lpstr>Five (soon to be Six) Generation Workforce</vt:lpstr>
      <vt:lpstr>How do you feel about this?</vt:lpstr>
      <vt:lpstr>How might having different generations working together matter?</vt:lpstr>
      <vt:lpstr>Useful References</vt:lpstr>
      <vt:lpstr>Case Study – Toxic Leadership</vt:lpstr>
      <vt:lpstr>What have we learnt?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Julie Thomas</cp:lastModifiedBy>
  <cp:revision>21</cp:revision>
  <dcterms:created xsi:type="dcterms:W3CDTF">2021-03-09T15:35:42Z</dcterms:created>
  <dcterms:modified xsi:type="dcterms:W3CDTF">2026-02-27T12:43:27Z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