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63" r:id="rId3"/>
    <p:sldId id="264" r:id="rId4"/>
    <p:sldId id="258" r:id="rId5"/>
    <p:sldId id="266" r:id="rId6"/>
    <p:sldId id="265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920" y="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B77468-8A18-4481-809E-40F222757F23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PT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077457-A710-41CE-A5C3-F75423BA649D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8232682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google.com/search?sca_esv=8712aa7b0522de6e&amp;sxsrf=APpeQntEZk2RYpDHpNPlxW18zk26jOMEPg:1781868759232&amp;udm=2&amp;fbs=ABfTbFVyMZGZf1hfvX9uKjN_-G8c4u0nXx4bEIpwm1lnNH832a9BVCEiB2iPJNekNderQwIgLtPdGtXl-1ukUntONsOMed7utv2t1K8qzSYQFXKZWE8Wa0WxFNk9EIH2JXLlgplfwO4HDyLLN_6fSuX67de31DsWwn4GLFoB9S4R9HkHjndjbp9l92qPPhq6nTQZZAFWQc0K4CDHwO1jtfrOmNc6om4P6g&amp;q=communication+in+health+and+social+care&amp;sa=X&amp;ved=2ahUKEwjCn7izmpOVAxUbWkEAHUCcJDAQtKgLegQIEhAB&amp;biw=1280&amp;bih=685&amp;dpr=1.5#sv=CAMSVhoyKhBlLUVTZUF0a3pDeFJnWlNNMg5FU2VBdGt6Q3hSZ1pTTToOSFd5X09VN09IU2J3dk0gBCocCgZtb3NhaWMSEGUtRVNlQXRrekN4UmdaU00YADABGAcgtuKxwgRKCBABGAEgASgB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scholar.google.com/scholar?hl=en&amp;as_sdt=0%2C5&amp;q=what+is+communication+&amp;btnG=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6328" y="358269"/>
            <a:ext cx="7772400" cy="1470025"/>
          </a:xfrm>
        </p:spPr>
        <p:txBody>
          <a:bodyPr/>
          <a:lstStyle/>
          <a:p>
            <a:r>
              <a:rPr lang="pt-PT" dirty="0"/>
              <a:t>Professional Development within Health and Social care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82032" y="2905041"/>
            <a:ext cx="6890368" cy="2733759"/>
          </a:xfrm>
        </p:spPr>
        <p:txBody>
          <a:bodyPr>
            <a:normAutofit/>
          </a:bodyPr>
          <a:lstStyle/>
          <a:p>
            <a:r>
              <a:rPr dirty="0"/>
              <a:t>Student Name:</a:t>
            </a:r>
            <a:r>
              <a:rPr lang="pt-PT" dirty="0"/>
              <a:t> Catarina Ngunza</a:t>
            </a:r>
            <a:r>
              <a:rPr dirty="0"/>
              <a:t> </a:t>
            </a:r>
          </a:p>
          <a:p>
            <a:r>
              <a:rPr lang="pt-PT" dirty="0"/>
              <a:t>Module code: LCHS4009</a:t>
            </a:r>
          </a:p>
          <a:p>
            <a:r>
              <a:rPr lang="pt-PT" dirty="0"/>
              <a:t>Lecturer: Wafa Nasir</a:t>
            </a:r>
          </a:p>
          <a:p>
            <a:r>
              <a:rPr dirty="0"/>
              <a:t>Date:</a:t>
            </a:r>
            <a:r>
              <a:rPr lang="pt-PT" dirty="0"/>
              <a:t>26-06-2026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CA311-EFB4-4896-ACB6-C188467D9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dirty="0"/>
              <a:t>What is Communication?</a:t>
            </a:r>
          </a:p>
        </p:txBody>
      </p:sp>
      <p:pic>
        <p:nvPicPr>
          <p:cNvPr id="1026" name="Picture 2" descr="A Comunicação na Educação em Saúde: Transformando Informações em Ações">
            <a:extLst>
              <a:ext uri="{FF2B5EF4-FFF2-40B4-BE49-F238E27FC236}">
                <a16:creationId xmlns:a16="http://schemas.microsoft.com/office/drawing/2014/main" id="{AB42F6F9-0636-4273-90CA-819FEDD535C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74176"/>
            <a:ext cx="9208736" cy="5179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436562D-EA0C-41FC-AFA1-E570F50345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899" y="1411078"/>
            <a:ext cx="2700762" cy="22008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0ED7E69-2FD3-4634-A309-A14C369C64DB}"/>
              </a:ext>
            </a:extLst>
          </p:cNvPr>
          <p:cNvSpPr txBox="1"/>
          <p:nvPr/>
        </p:nvSpPr>
        <p:spPr>
          <a:xfrm>
            <a:off x="942677" y="1948545"/>
            <a:ext cx="185712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Exchange of information, ideas and feelings</a:t>
            </a:r>
            <a:endParaRPr lang="pt-PT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8D5C8A6-8B74-4C86-BD50-489F536DC0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469" y="1362032"/>
            <a:ext cx="2700761" cy="220084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A15749E-898E-4F55-A360-8EE26F0A63A2}"/>
              </a:ext>
            </a:extLst>
          </p:cNvPr>
          <p:cNvSpPr txBox="1"/>
          <p:nvPr/>
        </p:nvSpPr>
        <p:spPr>
          <a:xfrm>
            <a:off x="3581130" y="1845700"/>
            <a:ext cx="184093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Verbal, non-verbal, written and digital communication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71948DE-2544-43F2-BBF4-10F96EFBBE11}"/>
              </a:ext>
            </a:extLst>
          </p:cNvPr>
          <p:cNvSpPr txBox="1"/>
          <p:nvPr/>
        </p:nvSpPr>
        <p:spPr>
          <a:xfrm>
            <a:off x="6918690" y="2346690"/>
            <a:ext cx="189353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Builds trust and understanding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50ACFD-B4AF-4C03-953D-9454BEEB80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1891" y="1314254"/>
            <a:ext cx="2938395" cy="239449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3F9F52-36E4-42AA-A5A6-58F84E5B1E53}"/>
              </a:ext>
            </a:extLst>
          </p:cNvPr>
          <p:cNvSpPr txBox="1"/>
          <p:nvPr/>
        </p:nvSpPr>
        <p:spPr>
          <a:xfrm>
            <a:off x="-76286" y="57258"/>
            <a:ext cx="16669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/>
              <a:t>Google Scholar</a:t>
            </a:r>
          </a:p>
        </p:txBody>
      </p:sp>
    </p:spTree>
    <p:extLst>
      <p:ext uri="{BB962C8B-B14F-4D97-AF65-F5344CB8AC3E}">
        <p14:creationId xmlns:p14="http://schemas.microsoft.com/office/powerpoint/2010/main" val="11349105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0642E-B13E-4583-8E95-779B928B2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Importance in Health and Social Care</a:t>
            </a:r>
            <a:endParaRPr lang="pt-PT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4BF17D1-034B-498E-85C3-B2511B5FA0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8922" y="2057399"/>
            <a:ext cx="8046156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3794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Importance in Health and Social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t-PT" dirty="0"/>
              <a:t>Effective communication helps professionals to:</a:t>
            </a:r>
          </a:p>
          <a:p>
            <a:r>
              <a:rPr lang="pt-PT" dirty="0"/>
              <a:t>Provide person-centrded care</a:t>
            </a:r>
          </a:p>
          <a:p>
            <a:r>
              <a:rPr lang="pt-PT" dirty="0"/>
              <a:t>Understanding the needs, wishes, and preferences of individuals</a:t>
            </a:r>
          </a:p>
          <a:p>
            <a:r>
              <a:rPr lang="pt-PT" dirty="0"/>
              <a:t>Ensure patient safety</a:t>
            </a:r>
          </a:p>
          <a:p>
            <a:r>
              <a:rPr lang="pt-PT" dirty="0"/>
              <a:t>Clear commucation reduces medication errors and mistakes</a:t>
            </a:r>
          </a:p>
          <a:p>
            <a:pPr marL="0" indent="0">
              <a:buNone/>
            </a:pPr>
            <a:r>
              <a:rPr lang="pt-PT" dirty="0">
                <a:solidFill>
                  <a:srgbClr val="0070C0"/>
                </a:solidFill>
              </a:rPr>
              <a:t>NHS</a:t>
            </a:r>
          </a:p>
          <a:p>
            <a:pPr marL="0" indent="0">
              <a:buNone/>
            </a:pPr>
            <a:endParaRPr lang="pt-PT" dirty="0"/>
          </a:p>
          <a:p>
            <a:endParaRPr lang="pt-PT" dirty="0"/>
          </a:p>
          <a:p>
            <a:endParaRPr lang="pt-PT" dirty="0"/>
          </a:p>
          <a:p>
            <a:endParaRPr lang="pt-PT"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22568-52CD-4E9C-8A4B-D04BDC8352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PT" dirty="0"/>
              <a:t>Session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74FC7-488A-4C00-ACB0-1D155ACC0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3062835" cy="4525963"/>
          </a:xfrm>
        </p:spPr>
        <p:txBody>
          <a:bodyPr/>
          <a:lstStyle/>
          <a:p>
            <a:pPr marL="0" indent="0">
              <a:buNone/>
            </a:pPr>
            <a:r>
              <a:rPr lang="pt-PT" dirty="0"/>
              <a:t>Communication Skills and Critical Thinking </a:t>
            </a:r>
          </a:p>
        </p:txBody>
      </p:sp>
      <p:pic>
        <p:nvPicPr>
          <p:cNvPr id="1028" name="Picture 4" descr="COMUNICAÇÃO EM SAÚDE E ASSISTÊNCIA SOCIAL | Educação">
            <a:hlinkClick r:id="rId2"/>
            <a:extLst>
              <a:ext uri="{FF2B5EF4-FFF2-40B4-BE49-F238E27FC236}">
                <a16:creationId xmlns:a16="http://schemas.microsoft.com/office/drawing/2014/main" id="{64ED5F2C-1A21-4F6A-A2ED-D8E2B50699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0294" y="1335186"/>
            <a:ext cx="5073706" cy="2953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50316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4FBBE40-AC2F-4BC6-99E2-441A188D85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0434" y="1920072"/>
            <a:ext cx="5076127" cy="317257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FFF72C-04D7-43C4-B77A-806BE1F44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dirty="0"/>
              <a:t>Practical Example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3DEA592-420E-42E0-988D-D79ED1606B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3028" y="1804589"/>
            <a:ext cx="3432629" cy="3163052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1109" rIns="0" bIns="-11109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pt-PT" altLang="pt-PT" sz="2100" b="1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An elderly patient refuses medication. </a:t>
            </a:r>
            <a:r>
              <a:rPr kumimoji="0" lang="pt-PT" altLang="pt-PT" sz="21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The healthcare assistant listens attentively, asks the patient about their concerns, doubts, or fears regarding the proposed treatment. They communicate clearly and report their concerns to the nurse. </a:t>
            </a:r>
            <a:br>
              <a:rPr kumimoji="0" lang="pt-PT" altLang="pt-PT" sz="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pt-PT" altLang="pt-PT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E17212-598C-42B0-9782-4CB389EEF9C9}"/>
              </a:ext>
            </a:extLst>
          </p:cNvPr>
          <p:cNvSpPr txBox="1"/>
          <p:nvPr/>
        </p:nvSpPr>
        <p:spPr>
          <a:xfrm>
            <a:off x="0" y="5110249"/>
            <a:ext cx="464457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3200" dirty="0"/>
              <a:t>Outcome: Safer and more effective care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C8ADF0-E480-4089-8534-E1906927C59C}"/>
              </a:ext>
            </a:extLst>
          </p:cNvPr>
          <p:cNvSpPr txBox="1"/>
          <p:nvPr/>
        </p:nvSpPr>
        <p:spPr>
          <a:xfrm>
            <a:off x="6564221" y="5464192"/>
            <a:ext cx="12785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>
                <a:solidFill>
                  <a:srgbClr val="0070C0"/>
                </a:solidFill>
              </a:rPr>
              <a:t>NHS</a:t>
            </a:r>
          </a:p>
        </p:txBody>
      </p:sp>
    </p:spTree>
    <p:extLst>
      <p:ext uri="{BB962C8B-B14F-4D97-AF65-F5344CB8AC3E}">
        <p14:creationId xmlns:p14="http://schemas.microsoft.com/office/powerpoint/2010/main" val="3488636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Challenges and 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56644" y="3186848"/>
            <a:ext cx="9144000" cy="2546990"/>
          </a:xfrm>
        </p:spPr>
        <p:txBody>
          <a:bodyPr>
            <a:normAutofit fontScale="70000" lnSpcReduction="20000"/>
          </a:bodyPr>
          <a:lstStyle/>
          <a:p>
            <a:endParaRPr lang="pt-PT" dirty="0"/>
          </a:p>
          <a:p>
            <a:endParaRPr lang="pt-PT" dirty="0"/>
          </a:p>
          <a:p>
            <a:endParaRPr lang="pt-PT" dirty="0"/>
          </a:p>
          <a:p>
            <a:endParaRPr lang="pt-PT" dirty="0"/>
          </a:p>
          <a:p>
            <a:r>
              <a:rPr dirty="0"/>
              <a:t>Barriers: language, hearing impairment, cultural differences, stress.</a:t>
            </a:r>
          </a:p>
          <a:p>
            <a:r>
              <a:rPr dirty="0"/>
              <a:t>Solutions: interpreters, visual aids, active listening, empathy.</a:t>
            </a:r>
          </a:p>
        </p:txBody>
      </p:sp>
      <p:pic>
        <p:nvPicPr>
          <p:cNvPr id="4" name="Picture 2" descr="http://lhvauladon.files.wordpress.com/2010/06/imagem10.jpg?w=640">
            <a:extLst>
              <a:ext uri="{FF2B5EF4-FFF2-40B4-BE49-F238E27FC236}">
                <a16:creationId xmlns:a16="http://schemas.microsoft.com/office/drawing/2014/main" id="{6EB0CD18-415F-40D2-B18A-9B04B6CFBC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002" y="1253837"/>
            <a:ext cx="1661738" cy="3057173"/>
          </a:xfrm>
          <a:prstGeom prst="rect">
            <a:avLst/>
          </a:prstGeom>
          <a:noFill/>
        </p:spPr>
      </p:pic>
      <p:pic>
        <p:nvPicPr>
          <p:cNvPr id="5" name="Picture 4" descr="http://lhvauladon.files.wordpress.com/2010/06/imagem121.jpg?w=300&amp;h=277">
            <a:extLst>
              <a:ext uri="{FF2B5EF4-FFF2-40B4-BE49-F238E27FC236}">
                <a16:creationId xmlns:a16="http://schemas.microsoft.com/office/drawing/2014/main" id="{39C25151-3B6B-407B-BF19-49F91E30CB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876" y="1638319"/>
            <a:ext cx="2163149" cy="2672691"/>
          </a:xfrm>
          <a:prstGeom prst="rect">
            <a:avLst/>
          </a:prstGeom>
          <a:noFill/>
        </p:spPr>
      </p:pic>
      <p:pic>
        <p:nvPicPr>
          <p:cNvPr id="6" name="Picture 8" descr="https://upload.wikimedia.org/wikipedia/commons/thumb/4/45/Duck-Rabbit_illusion.jpg/300px-Duck-Rabbit_illusion.jpg">
            <a:extLst>
              <a:ext uri="{FF2B5EF4-FFF2-40B4-BE49-F238E27FC236}">
                <a16:creationId xmlns:a16="http://schemas.microsoft.com/office/drawing/2014/main" id="{B2CB4825-5AA1-43E1-9343-76D32086BE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58162" y="1925239"/>
            <a:ext cx="2443286" cy="21935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Communication is essential in health and social care.</a:t>
            </a:r>
          </a:p>
          <a:p>
            <a:pPr marL="0" indent="0">
              <a:buNone/>
            </a:pPr>
            <a:r>
              <a:rPr dirty="0"/>
              <a:t>Promotes safety, trust and quality care.</a:t>
            </a:r>
            <a:endParaRPr lang="pt-PT" dirty="0"/>
          </a:p>
          <a:p>
            <a:pPr marL="0" indent="0">
              <a:buNone/>
            </a:pPr>
            <a:r>
              <a:rPr dirty="0"/>
              <a:t> A key professional skill.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dirty="0"/>
              <a:t>1. </a:t>
            </a:r>
            <a:r>
              <a:rPr lang="pt-PT" dirty="0"/>
              <a:t>https://www.hee.nhs.uk/our-work/cancer-diagnostics/cancer-communications-resource-hub/patient/how-good-communication-skills-benefit-patients-service-users-people-affected</a:t>
            </a:r>
            <a:r>
              <a:rPr lang="en-US" dirty="0"/>
              <a:t>[Accessed 11 June 2026]</a:t>
            </a:r>
            <a:endParaRPr lang="pt-PT" dirty="0"/>
          </a:p>
          <a:p>
            <a:pPr marL="0" indent="0">
              <a:buNone/>
            </a:pPr>
            <a:r>
              <a:rPr dirty="0"/>
              <a:t>2. Skills for Care (2024) Effective Communication in Adult Social Car</a:t>
            </a:r>
            <a:r>
              <a:rPr lang="pt-PT" dirty="0"/>
              <a:t>e</a:t>
            </a:r>
          </a:p>
          <a:p>
            <a:pPr marL="0" indent="0">
              <a:buNone/>
            </a:pPr>
            <a:r>
              <a:rPr lang="pt-PT" dirty="0"/>
              <a:t>3. </a:t>
            </a:r>
            <a:r>
              <a:rPr lang="pt-PT" dirty="0">
                <a:hlinkClick r:id="rId2"/>
              </a:rPr>
              <a:t>https://scholar.google.com/scholar?hl=en&amp;as_sdt=0%2C5&amp;q=what+is+communication+&amp;btnG=</a:t>
            </a:r>
            <a:r>
              <a:rPr lang="pt-PT" dirty="0"/>
              <a:t> [Accessed 11 June 2026]</a:t>
            </a:r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353</TotalTime>
  <Words>279</Words>
  <Application>Microsoft Office PowerPoint</Application>
  <PresentationFormat>On-screen Show (4:3)</PresentationFormat>
  <Paragraphs>42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inherit</vt:lpstr>
      <vt:lpstr>Office Theme</vt:lpstr>
      <vt:lpstr>Professional Development within Health and Social care</vt:lpstr>
      <vt:lpstr>What is Communication?</vt:lpstr>
      <vt:lpstr>Importance in Health and Social Care</vt:lpstr>
      <vt:lpstr>Importance in Health and Social Care</vt:lpstr>
      <vt:lpstr>Session 5</vt:lpstr>
      <vt:lpstr>Practical Example</vt:lpstr>
      <vt:lpstr>Challenges and Solutions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in Health and Social Care</dc:title>
  <dc:subject/>
  <dc:creator>Catarina Ngunza</dc:creator>
  <cp:keywords/>
  <dc:description>generated using python-pptx</dc:description>
  <cp:lastModifiedBy>Catarina Ngunza José</cp:lastModifiedBy>
  <cp:revision>21</cp:revision>
  <dcterms:created xsi:type="dcterms:W3CDTF">2013-01-27T09:14:16Z</dcterms:created>
  <dcterms:modified xsi:type="dcterms:W3CDTF">2026-06-20T18:37:48Z</dcterms:modified>
  <cp:category/>
</cp:coreProperties>
</file>