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notesMasterIdLst>
    <p:notesMasterId r:id="rId3"/>
  </p:notesMasterIdLst>
  <p:sldIdLst>
    <p:sldId id="258" r:id="rId2"/>
  </p:sldIdLst>
  <p:sldSz cx="14630400" cy="8229600"/>
  <p:notesSz cx="8229600" cy="146304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P" initials="b" lastIdx="2" clrIdx="0">
    <p:extLst>
      <p:ext uri="{19B8F6BF-5375-455C-9EA6-DF929625EA0E}">
        <p15:presenceInfo xmlns:p15="http://schemas.microsoft.com/office/powerpoint/2012/main" userId="cb22f830bb0b8627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3979" autoAdjust="0"/>
  </p:normalViewPr>
  <p:slideViewPr>
    <p:cSldViewPr snapToGrid="0" snapToObjects="1">
      <p:cViewPr varScale="1">
        <p:scale>
          <a:sx n="65" d="100"/>
          <a:sy n="65" d="100"/>
        </p:scale>
        <p:origin x="83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1682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20/05/how-the-pandemic-is-changing-employee-expectations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b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 List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Chamorro-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Premuzic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T. (2020) 'How the pandemic is changing employee expectations', Harvard Business Review, 29 May. Available at: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https://hbr.org/2020/05/how-the-pandemic-is-changing-employee-expectations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(Accessed: 29 July 2024).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Goleman, D. (1995) Emotional Intelligence: Why it can matter more than IQ. New York: Bantam Books.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Mayer, J.D.,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Salovey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P. and Caruso, D.R. (2002) Mayer-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Salovey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-Caruso Emotional Intelligence Test (MSCEIT) user’s manual. Toronto, ON: Multi-Health Systems.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sz="1200" b="1" u="sng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5946" y="1737361"/>
            <a:ext cx="10590790" cy="3995497"/>
          </a:xfrm>
        </p:spPr>
        <p:txBody>
          <a:bodyPr anchor="b"/>
          <a:lstStyle>
            <a:lvl1pPr>
              <a:defRPr sz="86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5946" y="5732856"/>
            <a:ext cx="10590790" cy="1033704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972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645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194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2918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389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72323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18636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8" y="3434080"/>
            <a:ext cx="10590788" cy="2298776"/>
          </a:xfrm>
        </p:spPr>
        <p:txBody>
          <a:bodyPr anchor="b"/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85946" y="5732857"/>
            <a:ext cx="10590790" cy="1032480"/>
          </a:xfrm>
        </p:spPr>
        <p:txBody>
          <a:bodyPr anchor="t"/>
          <a:lstStyle>
            <a:lvl1pPr marL="0" indent="0" algn="l">
              <a:buNone/>
              <a:defRPr sz="24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52998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23975" y="2472690"/>
            <a:ext cx="5275607" cy="5034916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85392" y="2467311"/>
            <a:ext cx="5275609" cy="5040294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8/4/2024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94554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3975" y="2286000"/>
            <a:ext cx="5275606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23975" y="3017520"/>
            <a:ext cx="5275607" cy="4490086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85395" y="2286000"/>
            <a:ext cx="5275607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785395" y="3017520"/>
            <a:ext cx="5275607" cy="4490086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8/4/2024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43595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8/4/2024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06207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8/4/2024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4369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4" y="1737360"/>
            <a:ext cx="4081277" cy="1737360"/>
          </a:xfrm>
        </p:spPr>
        <p:txBody>
          <a:bodyPr anchor="b"/>
          <a:lstStyle>
            <a:lvl1pPr algn="l">
              <a:defRPr sz="28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1540" y="1737360"/>
            <a:ext cx="6235196" cy="5486400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160"/>
            </a:lvl2pPr>
            <a:lvl3pPr>
              <a:defRPr sz="192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4" y="3755137"/>
            <a:ext cx="4081276" cy="3474719"/>
          </a:xfrm>
        </p:spPr>
        <p:txBody>
          <a:bodyPr/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8/4/2024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66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4689" y="2225030"/>
            <a:ext cx="6111487" cy="1889770"/>
          </a:xfrm>
        </p:spPr>
        <p:txBody>
          <a:bodyPr anchor="b">
            <a:normAutofit/>
          </a:bodyPr>
          <a:lstStyle>
            <a:lvl1pPr algn="l">
              <a:defRPr sz="43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39455" y="1371600"/>
            <a:ext cx="3840480" cy="548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5" y="4389120"/>
            <a:ext cx="6101975" cy="1645920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76027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8" y="5760704"/>
            <a:ext cx="10590788" cy="680086"/>
          </a:xfrm>
        </p:spPr>
        <p:txBody>
          <a:bodyPr anchor="b">
            <a:normAutofit/>
          </a:bodyPr>
          <a:lstStyle>
            <a:lvl1pPr algn="l">
              <a:defRPr sz="28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85946" y="822960"/>
            <a:ext cx="10590790" cy="436879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7" y="6440790"/>
            <a:ext cx="10590787" cy="592454"/>
          </a:xfrm>
        </p:spPr>
        <p:txBody>
          <a:bodyPr>
            <a:normAutofit/>
          </a:bodyPr>
          <a:lstStyle>
            <a:lvl1pPr marL="0" indent="0">
              <a:buNone/>
              <a:defRPr sz="144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81606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5" y="1737360"/>
            <a:ext cx="10590791" cy="2377440"/>
          </a:xfrm>
        </p:spPr>
        <p:txBody>
          <a:bodyPr/>
          <a:lstStyle>
            <a:lvl1pPr>
              <a:defRPr sz="57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5" y="4389120"/>
            <a:ext cx="10590791" cy="2834640"/>
          </a:xfrm>
        </p:spPr>
        <p:txBody>
          <a:bodyPr anchor="ctr">
            <a:normAutofit/>
          </a:bodyPr>
          <a:lstStyle>
            <a:lvl1pPr marL="0" indent="0">
              <a:buNone/>
              <a:defRPr sz="216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104916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2" y="1737360"/>
            <a:ext cx="9599178" cy="2788049"/>
          </a:xfrm>
        </p:spPr>
        <p:txBody>
          <a:bodyPr/>
          <a:lstStyle>
            <a:lvl1pPr>
              <a:defRPr sz="57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2316481" y="4525409"/>
            <a:ext cx="8735579" cy="410609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68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5" y="5220788"/>
            <a:ext cx="10590791" cy="2011680"/>
          </a:xfrm>
        </p:spPr>
        <p:txBody>
          <a:bodyPr anchor="ctr">
            <a:normAutofit/>
          </a:bodyPr>
          <a:lstStyle>
            <a:lvl1pPr marL="0" indent="0">
              <a:buNone/>
              <a:defRPr sz="216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1077954" y="1165504"/>
            <a:ext cx="962294" cy="2345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464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96588" y="3136545"/>
            <a:ext cx="962294" cy="2345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464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2949588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5" y="3749041"/>
            <a:ext cx="10590792" cy="1983816"/>
          </a:xfrm>
        </p:spPr>
        <p:txBody>
          <a:bodyPr anchor="b"/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85945" y="5732857"/>
            <a:ext cx="10590791" cy="1032480"/>
          </a:xfrm>
        </p:spPr>
        <p:txBody>
          <a:bodyPr anchor="t"/>
          <a:lstStyle>
            <a:lvl1pPr marL="0" indent="0" algn="l">
              <a:buNone/>
              <a:defRPr sz="24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45858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9537" y="2377440"/>
            <a:ext cx="3536239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782956" y="3200400"/>
            <a:ext cx="3512820" cy="4307206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0392" y="2377440"/>
            <a:ext cx="3523489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647727" y="3200400"/>
            <a:ext cx="3536153" cy="4307206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549640" y="2377440"/>
            <a:ext cx="3518536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8549640" y="3200400"/>
            <a:ext cx="3518536" cy="4307206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71370" y="2560320"/>
            <a:ext cx="0" cy="475488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8354672" y="2560320"/>
            <a:ext cx="0" cy="4760258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8/4/2024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528735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956" y="5101139"/>
            <a:ext cx="3528060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82956" y="2651760"/>
            <a:ext cx="3528060" cy="1828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782956" y="5792654"/>
            <a:ext cx="3528060" cy="791027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7251" y="5101139"/>
            <a:ext cx="3516630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667249" y="2651760"/>
            <a:ext cx="3516630" cy="1828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665627" y="5792653"/>
            <a:ext cx="3521287" cy="791027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549640" y="5101139"/>
            <a:ext cx="3518536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549639" y="2651760"/>
            <a:ext cx="3518536" cy="1828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8549491" y="5792650"/>
            <a:ext cx="3523196" cy="791027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4471370" y="2560320"/>
            <a:ext cx="0" cy="475488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8354672" y="2560320"/>
            <a:ext cx="0" cy="4760258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8/4/2024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63031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8/4/2024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322154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965055" y="516256"/>
            <a:ext cx="2103121" cy="699135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82956" y="1064897"/>
            <a:ext cx="8907779" cy="644270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9768400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07164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3203623"/>
            <a:ext cx="4844414" cy="502597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3470817"/>
            <a:ext cx="1826894" cy="2838544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10330814" y="2011680"/>
            <a:ext cx="3383280" cy="338328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9599295" y="1"/>
            <a:ext cx="1924064" cy="136968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10327054" y="7315200"/>
            <a:ext cx="1192481" cy="9144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2525374" y="0"/>
            <a:ext cx="822960" cy="137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5334" y="543262"/>
            <a:ext cx="11285668" cy="168063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3975" y="2463502"/>
            <a:ext cx="10735849" cy="50345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2186767" y="2148842"/>
            <a:ext cx="1188719" cy="3657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32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8/4/2024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10741888" y="3870357"/>
            <a:ext cx="4631754" cy="36576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32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2423049" y="354876"/>
            <a:ext cx="1005839" cy="92122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336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4956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  <p:sldLayoutId id="2147483705" r:id="rId18"/>
  </p:sldLayoutIdLst>
  <p:hf sldNum="0" hdr="0" ftr="0" dt="0"/>
  <p:txStyles>
    <p:titleStyle>
      <a:lvl1pPr algn="l" defTabSz="548640" rtl="0" eaLnBrk="1" latinLnBrk="0" hangingPunct="1">
        <a:spcBef>
          <a:spcPct val="0"/>
        </a:spcBef>
        <a:buNone/>
        <a:defRPr sz="504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11480" indent="-41148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4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891540" indent="-34290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16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37160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2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92024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46888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300720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356616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411480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466344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EACC9215-576B-7113-09E3-CBE67837368C}"/>
              </a:ext>
            </a:extLst>
          </p:cNvPr>
          <p:cNvGrpSpPr/>
          <p:nvPr/>
        </p:nvGrpSpPr>
        <p:grpSpPr>
          <a:xfrm>
            <a:off x="11816" y="-211867"/>
            <a:ext cx="14618584" cy="9225794"/>
            <a:chOff x="11816" y="-211867"/>
            <a:chExt cx="14618584" cy="9225794"/>
          </a:xfrm>
        </p:grpSpPr>
        <p:sp>
          <p:nvSpPr>
            <p:cNvPr id="9" name="TextBox 8"/>
            <p:cNvSpPr txBox="1"/>
            <p:nvPr/>
          </p:nvSpPr>
          <p:spPr>
            <a:xfrm>
              <a:off x="11816" y="6705603"/>
              <a:ext cx="14618583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Chamorro-</a:t>
              </a:r>
              <a:r>
                <a:rPr lang="en-GB" dirty="0" err="1">
                  <a:solidFill>
                    <a:schemeClr val="bg1"/>
                  </a:solidFill>
                </a:rPr>
                <a:t>Premuzic</a:t>
              </a:r>
              <a:r>
                <a:rPr lang="en-GB" dirty="0">
                  <a:solidFill>
                    <a:schemeClr val="bg1"/>
                  </a:solidFill>
                </a:rPr>
                <a:t>, T. (2020) 'How the pandemic is changing employee expectations', Harvard Business Review, 29 May. Available at: https://hbr.org/2020/05/how-the-pandemic-is-changing-employee-expectations (Accessed: 29 July 2024).</a:t>
              </a:r>
            </a:p>
            <a:p>
              <a:r>
                <a:rPr lang="en-GB" dirty="0">
                  <a:solidFill>
                    <a:schemeClr val="bg1"/>
                  </a:solidFill>
                </a:rPr>
                <a:t>Goleman, D. (1995) Emotional Intelligence: Why it can matter more than IQ. New York: Bantam Books.</a:t>
              </a:r>
            </a:p>
            <a:p>
              <a:r>
                <a:rPr lang="en-GB" dirty="0">
                  <a:solidFill>
                    <a:schemeClr val="bg1"/>
                  </a:solidFill>
                </a:rPr>
                <a:t>Mayer, J.D., </a:t>
              </a:r>
              <a:r>
                <a:rPr lang="en-GB" dirty="0" err="1">
                  <a:solidFill>
                    <a:schemeClr val="bg1"/>
                  </a:solidFill>
                </a:rPr>
                <a:t>Salovey</a:t>
              </a:r>
              <a:r>
                <a:rPr lang="en-GB" dirty="0">
                  <a:solidFill>
                    <a:schemeClr val="bg1"/>
                  </a:solidFill>
                </a:rPr>
                <a:t>, P. and Caruso, D.R. (2002) Mayer-</a:t>
              </a:r>
              <a:r>
                <a:rPr lang="en-GB" dirty="0" err="1">
                  <a:solidFill>
                    <a:schemeClr val="bg1"/>
                  </a:solidFill>
                </a:rPr>
                <a:t>Salovey</a:t>
              </a:r>
              <a:r>
                <a:rPr lang="en-GB" dirty="0">
                  <a:solidFill>
                    <a:schemeClr val="bg1"/>
                  </a:solidFill>
                </a:rPr>
                <a:t>-Caruso Emotional Intelligence Test (MSCEIT) user’s manual. Toronto, ON: Multi-Health Systems.</a:t>
              </a:r>
            </a:p>
            <a:p>
              <a:endParaRPr lang="en-GB" dirty="0"/>
            </a:p>
            <a:p>
              <a:endParaRPr lang="en-GB" dirty="0"/>
            </a:p>
            <a:p>
              <a:endParaRPr lang="en-GB" dirty="0"/>
            </a:p>
          </p:txBody>
        </p:sp>
        <p:sp>
          <p:nvSpPr>
            <p:cNvPr id="25" name="TextBox 24"/>
            <p:cNvSpPr txBox="1"/>
            <p:nvPr/>
          </p:nvSpPr>
          <p:spPr>
            <a:xfrm rot="16200000">
              <a:off x="7223052" y="5325250"/>
              <a:ext cx="553998" cy="5432347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GB" sz="2400" b="1" dirty="0">
                  <a:solidFill>
                    <a:schemeClr val="accent1">
                      <a:lumMod val="75000"/>
                    </a:schemeClr>
                  </a:solidFill>
                  <a:latin typeface="Calibri" panose="020F0502020204030204"/>
                </a:rPr>
                <a:t>Created by: </a:t>
              </a:r>
              <a:r>
                <a:rPr lang="en-GB" sz="2400" b="1" dirty="0" err="1">
                  <a:solidFill>
                    <a:schemeClr val="accent1">
                      <a:lumMod val="75000"/>
                    </a:schemeClr>
                  </a:solidFill>
                  <a:latin typeface="Calibri" panose="020F0502020204030204"/>
                </a:rPr>
                <a:t>Aminat</a:t>
              </a:r>
              <a:r>
                <a:rPr lang="en-GB" sz="2400" b="1" dirty="0">
                  <a:solidFill>
                    <a:schemeClr val="accent1">
                      <a:lumMod val="75000"/>
                    </a:schemeClr>
                  </a:solidFill>
                  <a:latin typeface="Calibri" panose="020F0502020204030204"/>
                </a:rPr>
                <a:t> </a:t>
              </a:r>
              <a:r>
                <a:rPr lang="en-GB" sz="2400" b="1" dirty="0" err="1">
                  <a:solidFill>
                    <a:schemeClr val="accent1">
                      <a:lumMod val="75000"/>
                    </a:schemeClr>
                  </a:solidFill>
                  <a:latin typeface="Calibri" panose="020F0502020204030204"/>
                </a:rPr>
                <a:t>Morakinyo</a:t>
              </a:r>
              <a:r>
                <a:rPr lang="en-GB" sz="2400" b="1" dirty="0">
                  <a:solidFill>
                    <a:schemeClr val="accent1">
                      <a:lumMod val="75000"/>
                    </a:schemeClr>
                  </a:solidFill>
                  <a:latin typeface="Calibri" panose="020F0502020204030204"/>
                </a:rPr>
                <a:t> 2009818</a:t>
              </a:r>
            </a:p>
          </p:txBody>
        </p:sp>
        <p:pic>
          <p:nvPicPr>
            <p:cNvPr id="2" name="Image 0" descr="preencoded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816" y="64539"/>
              <a:ext cx="14618584" cy="6799590"/>
            </a:xfrm>
            <a:prstGeom prst="rect">
              <a:avLst/>
            </a:prstGeom>
          </p:spPr>
        </p:pic>
        <p:sp>
          <p:nvSpPr>
            <p:cNvPr id="3" name="Shape 0"/>
            <p:cNvSpPr/>
            <p:nvPr/>
          </p:nvSpPr>
          <p:spPr>
            <a:xfrm>
              <a:off x="11816" y="-9169"/>
              <a:ext cx="14618584" cy="6799590"/>
            </a:xfrm>
            <a:prstGeom prst="rect">
              <a:avLst/>
            </a:prstGeom>
            <a:solidFill>
              <a:srgbClr val="FFFAFA"/>
            </a:solidFill>
            <a:ln/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 1"/>
            <p:cNvSpPr/>
            <p:nvPr/>
          </p:nvSpPr>
          <p:spPr>
            <a:xfrm>
              <a:off x="713776" y="-211867"/>
              <a:ext cx="13181239" cy="919049"/>
            </a:xfrm>
            <a:prstGeom prst="rect">
              <a:avLst/>
            </a:prstGeom>
            <a:noFill/>
            <a:ln/>
          </p:spPr>
          <p:txBody>
            <a:bodyPr wrap="square" rtlCol="0" anchor="t"/>
            <a:lstStyle/>
            <a:p>
              <a:pPr algn="ctr">
                <a:lnSpc>
                  <a:spcPts val="7890"/>
                </a:lnSpc>
              </a:pPr>
              <a:r>
                <a:rPr lang="en-GB" sz="4000" b="1" dirty="0">
                  <a:solidFill>
                    <a:schemeClr val="accent2"/>
                  </a:solidFill>
                  <a:latin typeface="Candara" panose="020E0502030303020204" pitchFamily="34" charset="0"/>
                  <a:ea typeface="Red Hat Text" pitchFamily="34" charset="-122"/>
                  <a:cs typeface="Red Hat Text" pitchFamily="34" charset="-120"/>
                </a:rPr>
                <a:t>Self-Reflection &amp; Enhancement of  Emotional Intelligence</a:t>
              </a:r>
            </a:p>
          </p:txBody>
        </p:sp>
        <p:sp>
          <p:nvSpPr>
            <p:cNvPr id="8" name="Text 4"/>
            <p:cNvSpPr/>
            <p:nvPr/>
          </p:nvSpPr>
          <p:spPr>
            <a:xfrm>
              <a:off x="6500597" y="5837107"/>
              <a:ext cx="107665" cy="80568"/>
            </a:xfrm>
            <a:prstGeom prst="rect">
              <a:avLst/>
            </a:prstGeom>
            <a:noFill/>
            <a:ln/>
          </p:spPr>
          <p:txBody>
            <a:bodyPr wrap="none" rtlCol="0" anchor="t"/>
            <a:lstStyle/>
            <a:p>
              <a:pPr marL="0" indent="0" algn="ctr">
                <a:lnSpc>
                  <a:spcPts val="768"/>
                </a:lnSpc>
                <a:buNone/>
              </a:pPr>
              <a:r>
                <a:rPr lang="en-US" sz="768" dirty="0">
                  <a:solidFill>
                    <a:srgbClr val="FFFFFF"/>
                  </a:solidFill>
                  <a:latin typeface="Roboto" pitchFamily="34" charset="0"/>
                  <a:ea typeface="Roboto" pitchFamily="34" charset="-122"/>
                  <a:cs typeface="Roboto" pitchFamily="34" charset="-120"/>
                </a:rPr>
                <a:t>JF</a:t>
              </a:r>
              <a:endParaRPr lang="en-US" sz="768" dirty="0"/>
            </a:p>
          </p:txBody>
        </p:sp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640470" y="3646278"/>
              <a:ext cx="4989930" cy="3005984"/>
            </a:xfrm>
            <a:prstGeom prst="rect">
              <a:avLst/>
            </a:prstGeom>
          </p:spPr>
        </p:pic>
        <p:sp>
          <p:nvSpPr>
            <p:cNvPr id="13" name="Text 2"/>
            <p:cNvSpPr/>
            <p:nvPr/>
          </p:nvSpPr>
          <p:spPr>
            <a:xfrm>
              <a:off x="11816" y="497576"/>
              <a:ext cx="3855206" cy="2939439"/>
            </a:xfrm>
            <a:prstGeom prst="rect">
              <a:avLst/>
            </a:prstGeom>
            <a:noFill/>
            <a:ln/>
          </p:spPr>
          <p:txBody>
            <a:bodyPr wrap="square" rtlCol="0" anchor="t"/>
            <a:lstStyle/>
            <a:p>
              <a:pPr algn="just">
                <a:lnSpc>
                  <a:spcPct val="150000"/>
                </a:lnSpc>
              </a:pPr>
              <a:r>
                <a:rPr lang="en-GB" sz="1300" b="1" dirty="0">
                  <a:solidFill>
                    <a:schemeClr val="bg1"/>
                  </a:solidFill>
                  <a:latin typeface="Candara" panose="020E0502030303020204" pitchFamily="34" charset="0"/>
                </a:rPr>
                <a:t>Emotional Intelligence is the ability to recognize, understand, and manage one’s own emotions and those of others (Mayer, </a:t>
              </a:r>
              <a:r>
                <a:rPr lang="en-GB" sz="1300" b="1" dirty="0" err="1">
                  <a:solidFill>
                    <a:schemeClr val="bg1"/>
                  </a:solidFill>
                  <a:latin typeface="Candara" panose="020E0502030303020204" pitchFamily="34" charset="0"/>
                </a:rPr>
                <a:t>Salovey</a:t>
              </a:r>
              <a:r>
                <a:rPr lang="en-GB" sz="1300" b="1" dirty="0">
                  <a:solidFill>
                    <a:schemeClr val="bg1"/>
                  </a:solidFill>
                  <a:latin typeface="Candara" panose="020E0502030303020204" pitchFamily="34" charset="0"/>
                </a:rPr>
                <a:t>, &amp; Caruso, 2002). In management and leadership, EI fosters effective communication, conflict resolution, empathy, and collaboration, enhancing team dynamics and organizational performance (Chamorro-</a:t>
              </a:r>
              <a:r>
                <a:rPr lang="en-GB" sz="1300" b="1" dirty="0" err="1">
                  <a:solidFill>
                    <a:schemeClr val="bg1"/>
                  </a:solidFill>
                  <a:latin typeface="Candara" panose="020E0502030303020204" pitchFamily="34" charset="0"/>
                </a:rPr>
                <a:t>Premuzic</a:t>
              </a:r>
              <a:r>
                <a:rPr lang="en-GB" sz="1300" b="1" dirty="0">
                  <a:solidFill>
                    <a:schemeClr val="bg1"/>
                  </a:solidFill>
                  <a:latin typeface="Candara" panose="020E0502030303020204" pitchFamily="34" charset="0"/>
                </a:rPr>
                <a:t>, 2020). In my journey of self-improvement, I will explore the various facets of emotional intelligence, reflect on my current strengths, areas where I need to grow, and strategies to enhance this vital aspect of my career.</a:t>
              </a:r>
              <a:endParaRPr lang="en-US" sz="1300" b="1" dirty="0">
                <a:solidFill>
                  <a:schemeClr val="bg1"/>
                </a:solidFill>
                <a:latin typeface="Candara" panose="020E0502030303020204" pitchFamily="34" charset="0"/>
              </a:endParaRPr>
            </a:p>
          </p:txBody>
        </p:sp>
        <p:pic>
          <p:nvPicPr>
            <p:cNvPr id="1028" name="Picture 4" descr="Mixed Model of Emotional Intelligence by Daniel Goleman | Emotional ...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50206" y="608139"/>
              <a:ext cx="5446768" cy="29736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436144" y="3692347"/>
              <a:ext cx="5161945" cy="2943750"/>
            </a:xfrm>
            <a:prstGeom prst="rect">
              <a:avLst/>
            </a:prstGeom>
          </p:spPr>
        </p:pic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867022" y="608139"/>
              <a:ext cx="5316609" cy="3068104"/>
            </a:xfrm>
            <a:prstGeom prst="rect">
              <a:avLst/>
            </a:prstGeom>
          </p:spPr>
        </p:pic>
        <p:pic>
          <p:nvPicPr>
            <p:cNvPr id="7" name="Picture 19">
              <a:extLst>
                <a:ext uri="{FF2B5EF4-FFF2-40B4-BE49-F238E27FC236}">
                  <a16:creationId xmlns:a16="http://schemas.microsoft.com/office/drawing/2014/main" id="{1CA252A8-E6DF-9269-C195-E9B3E3F768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-1" t="1" r="-19202" b="-34813"/>
            <a:stretch/>
          </p:blipFill>
          <p:spPr>
            <a:xfrm>
              <a:off x="36025" y="4164475"/>
              <a:ext cx="5432345" cy="334526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974</TotalTime>
  <Words>320</Words>
  <Application>Microsoft Office PowerPoint</Application>
  <PresentationFormat>Custom</PresentationFormat>
  <Paragraphs>15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Calibri</vt:lpstr>
      <vt:lpstr>Candara</vt:lpstr>
      <vt:lpstr>Century Gothic</vt:lpstr>
      <vt:lpstr>Roboto</vt:lpstr>
      <vt:lpstr>Wingdings 3</vt:lpstr>
      <vt:lpstr>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Adedamola David D Adebanjo</cp:lastModifiedBy>
  <cp:revision>18</cp:revision>
  <dcterms:created xsi:type="dcterms:W3CDTF">2024-07-11T15:03:13Z</dcterms:created>
  <dcterms:modified xsi:type="dcterms:W3CDTF">2024-08-04T20:39:00Z</dcterms:modified>
</cp:coreProperties>
</file>