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no"?><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15"/>
    <p:sldId id="257" r:id="rId16"/>
    <p:sldId id="258" r:id="rId17"/>
    <p:sldId id="259" r:id="rId18"/>
    <p:sldId id="260" r:id="rId19"/>
    <p:sldId id="261" r:id="rId20"/>
    <p:sldId id="262" r:id="rId21"/>
    <p:sldId id="263" r:id="rId22"/>
    <p:sldId id="264" r:id="rId23"/>
    <p:sldId id="265" r:id="rId24"/>
  </p:sldIdLst>
  <p:sldSz cx="18288000" cy="10287000"/>
  <p:notesSz cx="6858000" cy="9144000"/>
  <p:embeddedFontLst>
    <p:embeddedFont>
      <p:font typeface="Glacial Indifference" charset="1" panose="00000000000000000000"/>
      <p:regular r:id="rId6"/>
    </p:embeddedFont>
    <p:embeddedFont>
      <p:font typeface="Glacial Indifference Bold" charset="1" panose="00000800000000000000"/>
      <p:regular r:id="rId7"/>
    </p:embeddedFont>
    <p:embeddedFont>
      <p:font typeface="Glacial Indifference Italics" charset="1" panose="00000000000000000000"/>
      <p:regular r:id="rId8"/>
    </p:embeddedFont>
    <p:embeddedFont>
      <p:font typeface="Glacial Indifference Bold Italics" charset="1" panose="00000800000000000000"/>
      <p:regular r:id="rId9"/>
    </p:embeddedFont>
    <p:embeddedFont>
      <p:font typeface="Arimo" charset="1" panose="020B0604020202020204"/>
      <p:regular r:id="rId10"/>
    </p:embeddedFont>
    <p:embeddedFont>
      <p:font typeface="Arimo Bold" charset="1" panose="020B0704020202020204"/>
      <p:regular r:id="rId11"/>
    </p:embeddedFont>
    <p:embeddedFont>
      <p:font typeface="Arimo Italics" charset="1" panose="020B0604020202090204"/>
      <p:regular r:id="rId12"/>
    </p:embeddedFont>
    <p:embeddedFont>
      <p:font typeface="Arimo Bold Italics" charset="1" panose="020B0704020202090204"/>
      <p:regular r:id="rId13"/>
    </p:embeddedFont>
    <p:embeddedFont>
      <p:font typeface="League Spartan" charset="1" panose="00000800000000000000"/>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no"?><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15" Target="slides/slide1.xml" Type="http://schemas.openxmlformats.org/officeDocument/2006/relationships/slide"/><Relationship Id="rId16" Target="slides/slide2.xml" Type="http://schemas.openxmlformats.org/officeDocument/2006/relationships/slide"/><Relationship Id="rId17" Target="slides/slide3.xml" Type="http://schemas.openxmlformats.org/officeDocument/2006/relationships/slide"/><Relationship Id="rId18" Target="slides/slide4.xml" Type="http://schemas.openxmlformats.org/officeDocument/2006/relationships/slide"/><Relationship Id="rId19" Target="slides/slide5.xml" Type="http://schemas.openxmlformats.org/officeDocument/2006/relationships/slide"/><Relationship Id="rId2" Target="presProps.xml" Type="http://schemas.openxmlformats.org/officeDocument/2006/relationships/presProps"/><Relationship Id="rId20" Target="slides/slide6.xml" Type="http://schemas.openxmlformats.org/officeDocument/2006/relationships/slide"/><Relationship Id="rId21" Target="slides/slide7.xml" Type="http://schemas.openxmlformats.org/officeDocument/2006/relationships/slide"/><Relationship Id="rId22" Target="slides/slide8.xml" Type="http://schemas.openxmlformats.org/officeDocument/2006/relationships/slide"/><Relationship Id="rId23" Target="slides/slide9.xml" Type="http://schemas.openxmlformats.org/officeDocument/2006/relationships/slide"/><Relationship Id="rId24" Target="slides/slide10.xml" Type="http://schemas.openxmlformats.org/officeDocument/2006/relationships/slide"/><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fonts/font6.fntdata" Type="http://schemas.openxmlformats.org/officeDocument/2006/relationships/font"/><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no"?><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no"?><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s>
</file>

<file path=ppt/slides/_rels/slide2.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s>
</file>

<file path=ppt/slides/_rels/slide3.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4.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s>
</file>

<file path=ppt/slides/_rels/slide5.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6.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s>
</file>

<file path=ppt/slides/_rels/slide7.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8.xml.rels><?xml version="1.0" encoding="UTF-8" standalone="no"?><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5.png" Type="http://schemas.openxmlformats.org/officeDocument/2006/relationships/image"/></Relationships>
</file>

<file path=ppt/slides/_rels/slide9.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no"?><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CCF2A6"/>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4359593" y="616418"/>
            <a:ext cx="11772936" cy="12597500"/>
          </a:xfrm>
          <a:custGeom>
            <a:avLst/>
            <a:gdLst/>
            <a:ahLst/>
            <a:cxnLst/>
            <a:rect r="r" b="b" t="t" l="l"/>
            <a:pathLst>
              <a:path h="12597500" w="11772936">
                <a:moveTo>
                  <a:pt x="0" y="0"/>
                </a:moveTo>
                <a:lnTo>
                  <a:pt x="11772936" y="0"/>
                </a:lnTo>
                <a:lnTo>
                  <a:pt x="11772936" y="12597500"/>
                </a:lnTo>
                <a:lnTo>
                  <a:pt x="0" y="125975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true" rot="5400000">
            <a:off x="10874657" y="616418"/>
            <a:ext cx="11772936" cy="12597500"/>
          </a:xfrm>
          <a:custGeom>
            <a:avLst/>
            <a:gdLst/>
            <a:ahLst/>
            <a:cxnLst/>
            <a:rect r="r" b="b" t="t" l="l"/>
            <a:pathLst>
              <a:path h="12597500" w="11772936">
                <a:moveTo>
                  <a:pt x="0" y="12597500"/>
                </a:moveTo>
                <a:lnTo>
                  <a:pt x="11772936" y="12597500"/>
                </a:lnTo>
                <a:lnTo>
                  <a:pt x="11772936" y="0"/>
                </a:lnTo>
                <a:lnTo>
                  <a:pt x="0" y="0"/>
                </a:lnTo>
                <a:lnTo>
                  <a:pt x="0" y="1259750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4254387" y="5002704"/>
            <a:ext cx="9779226" cy="7798932"/>
          </a:xfrm>
          <a:custGeom>
            <a:avLst/>
            <a:gdLst/>
            <a:ahLst/>
            <a:cxnLst/>
            <a:rect r="r" b="b" t="t" l="l"/>
            <a:pathLst>
              <a:path h="7798932" w="9779226">
                <a:moveTo>
                  <a:pt x="0" y="0"/>
                </a:moveTo>
                <a:lnTo>
                  <a:pt x="9779226" y="0"/>
                </a:lnTo>
                <a:lnTo>
                  <a:pt x="9779226" y="7798932"/>
                </a:lnTo>
                <a:lnTo>
                  <a:pt x="0" y="7798932"/>
                </a:lnTo>
                <a:lnTo>
                  <a:pt x="0" y="0"/>
                </a:lnTo>
                <a:close/>
              </a:path>
            </a:pathLst>
          </a:custGeom>
          <a:blipFill>
            <a:blip r:embed="rId4"/>
            <a:stretch>
              <a:fillRect l="0" t="0" r="0" b="0"/>
            </a:stretch>
          </a:blipFill>
        </p:spPr>
      </p:sp>
      <p:sp>
        <p:nvSpPr>
          <p:cNvPr name="TextBox 5" id="5"/>
          <p:cNvSpPr txBox="true"/>
          <p:nvPr/>
        </p:nvSpPr>
        <p:spPr>
          <a:xfrm rot="0">
            <a:off x="4888289" y="1703012"/>
            <a:ext cx="8511422" cy="3166400"/>
          </a:xfrm>
          <a:prstGeom prst="rect">
            <a:avLst/>
          </a:prstGeom>
        </p:spPr>
        <p:txBody>
          <a:bodyPr anchor="t" rtlCol="false" tIns="0" lIns="0" bIns="0" rIns="0">
            <a:spAutoFit/>
          </a:bodyPr>
          <a:lstStyle/>
          <a:p>
            <a:pPr algn="ctr">
              <a:lnSpc>
                <a:spcPts val="6317"/>
              </a:lnSpc>
            </a:pPr>
            <a:r>
              <a:rPr lang="en-US" sz="4512">
                <a:solidFill>
                  <a:srgbClr val="3A6367"/>
                </a:solidFill>
                <a:latin typeface="League Spartan Bold"/>
              </a:rPr>
              <a:t>THE DEVELOPMENT OF OUR UNDERSTANDING OF MELANCHOLY/DEPRESSION</a:t>
            </a:r>
          </a:p>
          <a:p>
            <a:pPr algn="ctr">
              <a:lnSpc>
                <a:spcPts val="6317"/>
              </a:lnSpc>
            </a:pPr>
          </a:p>
        </p:txBody>
      </p:sp>
      <p:sp>
        <p:nvSpPr>
          <p:cNvPr name="TextBox 6" id="6"/>
          <p:cNvSpPr txBox="true"/>
          <p:nvPr/>
        </p:nvSpPr>
        <p:spPr>
          <a:xfrm rot="0">
            <a:off x="4013240" y="4047087"/>
            <a:ext cx="10261521" cy="698500"/>
          </a:xfrm>
          <a:prstGeom prst="rect">
            <a:avLst/>
          </a:prstGeom>
        </p:spPr>
        <p:txBody>
          <a:bodyPr anchor="t" rtlCol="false" tIns="0" lIns="0" bIns="0" rIns="0">
            <a:spAutoFit/>
          </a:bodyPr>
          <a:lstStyle/>
          <a:p>
            <a:pPr algn="ctr">
              <a:lnSpc>
                <a:spcPts val="5600"/>
              </a:lnSpc>
            </a:pPr>
            <a:r>
              <a:rPr lang="en-US" sz="4000">
                <a:solidFill>
                  <a:srgbClr val="000000"/>
                </a:solidFill>
                <a:latin typeface="Glacial Indifference"/>
              </a:rPr>
              <a:t>Created by Olivia Waldock &amp; Georgina Nash</a:t>
            </a:r>
          </a:p>
        </p:txBody>
      </p:sp>
      <p:sp>
        <p:nvSpPr>
          <p:cNvPr name="TextBox 7" id="7"/>
          <p:cNvSpPr txBox="true"/>
          <p:nvPr/>
        </p:nvSpPr>
        <p:spPr>
          <a:xfrm rot="0">
            <a:off x="3159207" y="942975"/>
            <a:ext cx="11969585" cy="721995"/>
          </a:xfrm>
          <a:prstGeom prst="rect">
            <a:avLst/>
          </a:prstGeom>
        </p:spPr>
        <p:txBody>
          <a:bodyPr anchor="t" rtlCol="false" tIns="0" lIns="0" bIns="0" rIns="0">
            <a:spAutoFit/>
          </a:bodyPr>
          <a:lstStyle/>
          <a:p>
            <a:pPr algn="ctr">
              <a:lnSpc>
                <a:spcPts val="5880"/>
              </a:lnSpc>
            </a:pPr>
            <a:r>
              <a:rPr lang="en-US" sz="4200">
                <a:solidFill>
                  <a:srgbClr val="000000"/>
                </a:solidFill>
                <a:latin typeface="Glacial Indifference"/>
              </a:rPr>
              <a:t>A PRESENTATION ABOUT</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CCF2A6"/>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4359593" y="616418"/>
            <a:ext cx="11772936" cy="12597500"/>
          </a:xfrm>
          <a:custGeom>
            <a:avLst/>
            <a:gdLst/>
            <a:ahLst/>
            <a:cxnLst/>
            <a:rect r="r" b="b" t="t" l="l"/>
            <a:pathLst>
              <a:path h="12597500" w="11772936">
                <a:moveTo>
                  <a:pt x="0" y="0"/>
                </a:moveTo>
                <a:lnTo>
                  <a:pt x="11772936" y="0"/>
                </a:lnTo>
                <a:lnTo>
                  <a:pt x="11772936" y="12597500"/>
                </a:lnTo>
                <a:lnTo>
                  <a:pt x="0" y="125975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true" rot="5400000">
            <a:off x="10874657" y="616418"/>
            <a:ext cx="11772936" cy="12597500"/>
          </a:xfrm>
          <a:custGeom>
            <a:avLst/>
            <a:gdLst/>
            <a:ahLst/>
            <a:cxnLst/>
            <a:rect r="r" b="b" t="t" l="l"/>
            <a:pathLst>
              <a:path h="12597500" w="11772936">
                <a:moveTo>
                  <a:pt x="0" y="12597500"/>
                </a:moveTo>
                <a:lnTo>
                  <a:pt x="11772936" y="12597500"/>
                </a:lnTo>
                <a:lnTo>
                  <a:pt x="11772936" y="0"/>
                </a:lnTo>
                <a:lnTo>
                  <a:pt x="0" y="0"/>
                </a:lnTo>
                <a:lnTo>
                  <a:pt x="0" y="1259750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4254387" y="5002704"/>
            <a:ext cx="9779226" cy="7798932"/>
          </a:xfrm>
          <a:custGeom>
            <a:avLst/>
            <a:gdLst/>
            <a:ahLst/>
            <a:cxnLst/>
            <a:rect r="r" b="b" t="t" l="l"/>
            <a:pathLst>
              <a:path h="7798932" w="9779226">
                <a:moveTo>
                  <a:pt x="0" y="0"/>
                </a:moveTo>
                <a:lnTo>
                  <a:pt x="9779226" y="0"/>
                </a:lnTo>
                <a:lnTo>
                  <a:pt x="9779226" y="7798932"/>
                </a:lnTo>
                <a:lnTo>
                  <a:pt x="0" y="7798932"/>
                </a:lnTo>
                <a:lnTo>
                  <a:pt x="0" y="0"/>
                </a:lnTo>
                <a:close/>
              </a:path>
            </a:pathLst>
          </a:custGeom>
          <a:blipFill>
            <a:blip r:embed="rId4">
              <a:alphaModFix amt="30000"/>
            </a:blip>
            <a:stretch>
              <a:fillRect l="0" t="0" r="0" b="0"/>
            </a:stretch>
          </a:blipFill>
        </p:spPr>
      </p:sp>
      <p:sp>
        <p:nvSpPr>
          <p:cNvPr name="TextBox 5" id="5"/>
          <p:cNvSpPr txBox="true"/>
          <p:nvPr/>
        </p:nvSpPr>
        <p:spPr>
          <a:xfrm rot="0">
            <a:off x="1028700" y="98107"/>
            <a:ext cx="16092516" cy="11452860"/>
          </a:xfrm>
          <a:prstGeom prst="rect">
            <a:avLst/>
          </a:prstGeom>
        </p:spPr>
        <p:txBody>
          <a:bodyPr anchor="t" rtlCol="false" tIns="0" lIns="0" bIns="0" rIns="0">
            <a:spAutoFit/>
          </a:bodyPr>
          <a:lstStyle/>
          <a:p>
            <a:pPr algn="ctr">
              <a:lnSpc>
                <a:spcPts val="8399"/>
              </a:lnSpc>
            </a:pPr>
            <a:r>
              <a:rPr lang="en-US" sz="5999">
                <a:solidFill>
                  <a:srgbClr val="000000"/>
                </a:solidFill>
                <a:latin typeface="Glacial Indifference"/>
              </a:rPr>
              <a:t>17TH CENTURY</a:t>
            </a:r>
          </a:p>
          <a:p>
            <a:pPr algn="ctr">
              <a:lnSpc>
                <a:spcPts val="5880"/>
              </a:lnSpc>
            </a:pPr>
            <a:r>
              <a:rPr lang="en-US" sz="4200">
                <a:solidFill>
                  <a:srgbClr val="000000"/>
                </a:solidFill>
                <a:latin typeface="Glacial Indifference"/>
              </a:rPr>
              <a:t> “MELANCHOLY IS A DOTING OR </a:t>
            </a:r>
          </a:p>
          <a:p>
            <a:pPr algn="ctr">
              <a:lnSpc>
                <a:spcPts val="5880"/>
              </a:lnSpc>
            </a:pPr>
            <a:r>
              <a:rPr lang="en-US" sz="4200">
                <a:solidFill>
                  <a:srgbClr val="000000"/>
                </a:solidFill>
                <a:latin typeface="Glacial Indifference"/>
              </a:rPr>
              <a:t>DELIRIUM WITHOUT A FEVER WITH </a:t>
            </a:r>
          </a:p>
          <a:p>
            <a:pPr algn="ctr">
              <a:lnSpc>
                <a:spcPts val="5880"/>
              </a:lnSpc>
            </a:pPr>
            <a:r>
              <a:rPr lang="en-US" sz="4200">
                <a:solidFill>
                  <a:srgbClr val="000000"/>
                </a:solidFill>
                <a:latin typeface="Glacial Indifference"/>
              </a:rPr>
              <a:t>FEARAND SADNESS”</a:t>
            </a:r>
          </a:p>
          <a:p>
            <a:pPr algn="ctr">
              <a:lnSpc>
                <a:spcPts val="5880"/>
              </a:lnSpc>
            </a:pPr>
          </a:p>
          <a:p>
            <a:pPr algn="ctr">
              <a:lnSpc>
                <a:spcPts val="5880"/>
              </a:lnSpc>
            </a:pPr>
            <a:r>
              <a:rPr lang="en-US" sz="4200">
                <a:solidFill>
                  <a:srgbClr val="000000"/>
                </a:solidFill>
                <a:latin typeface="Glacial Indifference"/>
              </a:rPr>
              <a:t> MELANCHOLY WAS CONSIDERED </a:t>
            </a:r>
          </a:p>
          <a:p>
            <a:pPr algn="ctr">
              <a:lnSpc>
                <a:spcPts val="5880"/>
              </a:lnSpc>
            </a:pPr>
            <a:r>
              <a:rPr lang="en-US" sz="4200">
                <a:solidFill>
                  <a:srgbClr val="000000"/>
                </a:solidFill>
                <a:latin typeface="Glacial Indifference"/>
              </a:rPr>
              <a:t>TO BE CAUSED BY A BUILD UP OF</a:t>
            </a:r>
          </a:p>
          <a:p>
            <a:pPr algn="ctr">
              <a:lnSpc>
                <a:spcPts val="5880"/>
              </a:lnSpc>
            </a:pPr>
            <a:r>
              <a:rPr lang="en-US" sz="4200">
                <a:solidFill>
                  <a:srgbClr val="000000"/>
                </a:solidFill>
                <a:latin typeface="Glacial Indifference"/>
              </a:rPr>
              <a:t> ‘BLACK BILE’ IN THE BODY</a:t>
            </a:r>
          </a:p>
          <a:p>
            <a:pPr algn="ctr">
              <a:lnSpc>
                <a:spcPts val="5880"/>
              </a:lnSpc>
            </a:pPr>
          </a:p>
          <a:p>
            <a:pPr algn="ctr">
              <a:lnSpc>
                <a:spcPts val="5880"/>
              </a:lnSpc>
            </a:pPr>
            <a:r>
              <a:rPr lang="en-US" sz="4200">
                <a:solidFill>
                  <a:srgbClr val="000000"/>
                </a:solidFill>
                <a:latin typeface="Glacial Indifference"/>
              </a:rPr>
              <a:t>CURES: EATING NATURAL LAXATIVES, HAEMORRHOIDS</a:t>
            </a:r>
          </a:p>
          <a:p>
            <a:pPr algn="ctr">
              <a:lnSpc>
                <a:spcPts val="5880"/>
              </a:lnSpc>
            </a:pPr>
          </a:p>
          <a:p>
            <a:pPr algn="ctr">
              <a:lnSpc>
                <a:spcPts val="5880"/>
              </a:lnSpc>
            </a:pPr>
            <a:r>
              <a:rPr lang="en-US" sz="4200">
                <a:solidFill>
                  <a:srgbClr val="000000"/>
                </a:solidFill>
                <a:latin typeface="Glacial Indifference"/>
              </a:rPr>
              <a:t>ST JOHN’S WORT CONSIDERED ‘PARTICULARLY BENEFICIAL’</a:t>
            </a:r>
          </a:p>
          <a:p>
            <a:pPr algn="ctr">
              <a:lnSpc>
                <a:spcPts val="5880"/>
              </a:lnSpc>
            </a:pPr>
          </a:p>
          <a:p>
            <a:pPr algn="ctr">
              <a:lnSpc>
                <a:spcPts val="5880"/>
              </a:lnSpc>
            </a:pPr>
          </a:p>
          <a:p>
            <a:pPr algn="ctr">
              <a:lnSpc>
                <a:spcPts val="5880"/>
              </a:lnSpc>
            </a:pPr>
          </a:p>
        </p:txBody>
      </p:sp>
      <p:sp>
        <p:nvSpPr>
          <p:cNvPr name="Freeform 6" id="6"/>
          <p:cNvSpPr/>
          <p:nvPr/>
        </p:nvSpPr>
        <p:spPr>
          <a:xfrm flipH="false" flipV="false" rot="0">
            <a:off x="14033613" y="1028700"/>
            <a:ext cx="3703457" cy="4716121"/>
          </a:xfrm>
          <a:custGeom>
            <a:avLst/>
            <a:gdLst/>
            <a:ahLst/>
            <a:cxnLst/>
            <a:rect r="r" b="b" t="t" l="l"/>
            <a:pathLst>
              <a:path h="4716121" w="3703457">
                <a:moveTo>
                  <a:pt x="0" y="0"/>
                </a:moveTo>
                <a:lnTo>
                  <a:pt x="3703457" y="0"/>
                </a:lnTo>
                <a:lnTo>
                  <a:pt x="3703457" y="4716121"/>
                </a:lnTo>
                <a:lnTo>
                  <a:pt x="0" y="4716121"/>
                </a:lnTo>
                <a:lnTo>
                  <a:pt x="0" y="0"/>
                </a:lnTo>
                <a:close/>
              </a:path>
            </a:pathLst>
          </a:custGeom>
          <a:blipFill>
            <a:blip r:embed="rId5"/>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p:cSld>
    <p:bg>
      <p:bgPr>
        <a:solidFill>
          <a:srgbClr val="CCF2A6"/>
        </a:solidFill>
      </p:bgPr>
    </p:bg>
    <p:spTree>
      <p:nvGrpSpPr>
        <p:cNvPr id="1" name=""/>
        <p:cNvGrpSpPr/>
        <p:nvPr/>
      </p:nvGrpSpPr>
      <p:grpSpPr>
        <a:xfrm>
          <a:off x="0" y="0"/>
          <a:ext cx="0" cy="0"/>
          <a:chOff x="0" y="0"/>
          <a:chExt cx="0" cy="0"/>
        </a:xfrm>
      </p:grpSpPr>
      <p:sp>
        <p:nvSpPr>
          <p:cNvPr name="TextBox 2" id="2"/>
          <p:cNvSpPr txBox="true"/>
          <p:nvPr/>
        </p:nvSpPr>
        <p:spPr>
          <a:xfrm rot="0">
            <a:off x="0" y="981075"/>
            <a:ext cx="18288000" cy="8665523"/>
          </a:xfrm>
          <a:prstGeom prst="rect">
            <a:avLst/>
          </a:prstGeom>
        </p:spPr>
        <p:txBody>
          <a:bodyPr anchor="t" rtlCol="false" tIns="0" lIns="0" bIns="0" rIns="0">
            <a:spAutoFit/>
          </a:bodyPr>
          <a:lstStyle/>
          <a:p>
            <a:pPr algn="ctr">
              <a:lnSpc>
                <a:spcPts val="3797"/>
              </a:lnSpc>
            </a:pPr>
            <a:r>
              <a:rPr lang="en-US" sz="2712">
                <a:solidFill>
                  <a:srgbClr val="000000"/>
                </a:solidFill>
                <a:latin typeface="League Spartan"/>
              </a:rPr>
              <a:t>SCRIPT:</a:t>
            </a:r>
          </a:p>
          <a:p>
            <a:pPr algn="ctr">
              <a:lnSpc>
                <a:spcPts val="4077"/>
              </a:lnSpc>
              <a:spcBef>
                <a:spcPct val="0"/>
              </a:spcBef>
            </a:pPr>
            <a:r>
              <a:rPr lang="en-US" sz="2912">
                <a:solidFill>
                  <a:srgbClr val="000000"/>
                </a:solidFill>
                <a:latin typeface="League Spartan"/>
              </a:rPr>
              <a:t>IN 1621, A SCHOLAR CALLED ROBERT BURTON PUBLISHED ‘THE ANATOMY OF MELANCHOLY’ IN WHICH HE MEDICALLY DISCUSSED THE DISEASE MELANCHOLY, STATING; “MELANCHOLY IS A DOTING OR DELIRIUM WITHOUT A FEVER, WITH FEAR AND SADNESS” (JENNIFER, 2020)</a:t>
            </a:r>
          </a:p>
          <a:p>
            <a:pPr algn="ctr">
              <a:lnSpc>
                <a:spcPts val="3797"/>
              </a:lnSpc>
              <a:spcBef>
                <a:spcPct val="0"/>
              </a:spcBef>
            </a:pPr>
          </a:p>
          <a:p>
            <a:pPr algn="ctr">
              <a:lnSpc>
                <a:spcPts val="3797"/>
              </a:lnSpc>
              <a:spcBef>
                <a:spcPct val="0"/>
              </a:spcBef>
            </a:pPr>
            <a:r>
              <a:rPr lang="en-US" sz="2712">
                <a:solidFill>
                  <a:srgbClr val="000000"/>
                </a:solidFill>
                <a:latin typeface="League Spartan"/>
              </a:rPr>
              <a:t>IN THE 17TH CENTURY, AND LONG BEFORE, MELANCHOLY WAS CONSIDERED TO BE CAUSED BY A BUILD UP OF ‘BLACK BILE’ IN THE BODY. BLACK BILE WAS ONE OF 4 HUMORS OR BODILY FLUIDS THAT WERE THOUGHT TO AFFECT THE MIND WHEN THEY WERE PRODUCED IN EXCESS. BLACK BILE WAS BELIEVED TO BE SECRETED FROM THE KIDNEYS AND SPLEEN AND THEREFORE WAS TREATED BY EATING NATURAL LAXATIVES SUCH AS OLIVE OIL OR FIGS SOAKED IN ROSEWATER. (HADADY, 2020)</a:t>
            </a:r>
          </a:p>
          <a:p>
            <a:pPr algn="ctr">
              <a:lnSpc>
                <a:spcPts val="3797"/>
              </a:lnSpc>
              <a:spcBef>
                <a:spcPct val="0"/>
              </a:spcBef>
            </a:pPr>
          </a:p>
          <a:p>
            <a:pPr algn="ctr">
              <a:lnSpc>
                <a:spcPts val="3797"/>
              </a:lnSpc>
              <a:spcBef>
                <a:spcPct val="0"/>
              </a:spcBef>
            </a:pPr>
            <a:r>
              <a:rPr lang="en-US" sz="2712">
                <a:solidFill>
                  <a:srgbClr val="000000"/>
                </a:solidFill>
                <a:latin typeface="League Spartan"/>
              </a:rPr>
              <a:t>IT WAS ALSO SUGGESTED THAT HAEMORRHOIDS REMOVED THE BUILD UP OF BLACK BILE IN THE BODY, AND THEREFORE IF A MELANCHOLIC DEVELOPED THEM, THEY WOULD BE CURED OF THEIR OBSESSIVE THOUGHTS. </a:t>
            </a:r>
          </a:p>
          <a:p>
            <a:pPr algn="ctr">
              <a:lnSpc>
                <a:spcPts val="3797"/>
              </a:lnSpc>
              <a:spcBef>
                <a:spcPct val="0"/>
              </a:spcBef>
            </a:pPr>
          </a:p>
          <a:p>
            <a:pPr algn="ctr">
              <a:lnSpc>
                <a:spcPts val="3797"/>
              </a:lnSpc>
              <a:spcBef>
                <a:spcPct val="0"/>
              </a:spcBef>
            </a:pPr>
            <a:r>
              <a:rPr lang="en-US" sz="2712">
                <a:solidFill>
                  <a:srgbClr val="000000"/>
                </a:solidFill>
                <a:latin typeface="League Spartan"/>
              </a:rPr>
              <a:t>THE PLANT MEDICINE ST JOHN’S WORT WAS CONSIDERED ‘PARTICULARLY BENEFICIAL’ IN THE 1600S AND IS STILL USED TO THIS DAY AS A NATURAL MOOD ENHANCER FOR DEPRESSION. (JENNIFER, 2020)</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CCF2A6"/>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4359593" y="616418"/>
            <a:ext cx="11772936" cy="12597500"/>
          </a:xfrm>
          <a:custGeom>
            <a:avLst/>
            <a:gdLst/>
            <a:ahLst/>
            <a:cxnLst/>
            <a:rect r="r" b="b" t="t" l="l"/>
            <a:pathLst>
              <a:path h="12597500" w="11772936">
                <a:moveTo>
                  <a:pt x="0" y="0"/>
                </a:moveTo>
                <a:lnTo>
                  <a:pt x="11772936" y="0"/>
                </a:lnTo>
                <a:lnTo>
                  <a:pt x="11772936" y="12597500"/>
                </a:lnTo>
                <a:lnTo>
                  <a:pt x="0" y="125975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true" rot="5400000">
            <a:off x="10874657" y="616418"/>
            <a:ext cx="11772936" cy="12597500"/>
          </a:xfrm>
          <a:custGeom>
            <a:avLst/>
            <a:gdLst/>
            <a:ahLst/>
            <a:cxnLst/>
            <a:rect r="r" b="b" t="t" l="l"/>
            <a:pathLst>
              <a:path h="12597500" w="11772936">
                <a:moveTo>
                  <a:pt x="0" y="12597500"/>
                </a:moveTo>
                <a:lnTo>
                  <a:pt x="11772936" y="12597500"/>
                </a:lnTo>
                <a:lnTo>
                  <a:pt x="11772936" y="0"/>
                </a:lnTo>
                <a:lnTo>
                  <a:pt x="0" y="0"/>
                </a:lnTo>
                <a:lnTo>
                  <a:pt x="0" y="1259750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4254387" y="5002704"/>
            <a:ext cx="9779226" cy="7798932"/>
          </a:xfrm>
          <a:custGeom>
            <a:avLst/>
            <a:gdLst/>
            <a:ahLst/>
            <a:cxnLst/>
            <a:rect r="r" b="b" t="t" l="l"/>
            <a:pathLst>
              <a:path h="7798932" w="9779226">
                <a:moveTo>
                  <a:pt x="0" y="0"/>
                </a:moveTo>
                <a:lnTo>
                  <a:pt x="9779226" y="0"/>
                </a:lnTo>
                <a:lnTo>
                  <a:pt x="9779226" y="7798932"/>
                </a:lnTo>
                <a:lnTo>
                  <a:pt x="0" y="7798932"/>
                </a:lnTo>
                <a:lnTo>
                  <a:pt x="0" y="0"/>
                </a:lnTo>
                <a:close/>
              </a:path>
            </a:pathLst>
          </a:custGeom>
          <a:blipFill>
            <a:blip r:embed="rId4">
              <a:alphaModFix amt="25000"/>
            </a:blip>
            <a:stretch>
              <a:fillRect l="0" t="0" r="0" b="0"/>
            </a:stretch>
          </a:blipFill>
        </p:spPr>
      </p:sp>
      <p:sp>
        <p:nvSpPr>
          <p:cNvPr name="TextBox 5" id="5"/>
          <p:cNvSpPr txBox="true"/>
          <p:nvPr/>
        </p:nvSpPr>
        <p:spPr>
          <a:xfrm rot="0">
            <a:off x="1028700" y="98107"/>
            <a:ext cx="16092516" cy="8481060"/>
          </a:xfrm>
          <a:prstGeom prst="rect">
            <a:avLst/>
          </a:prstGeom>
        </p:spPr>
        <p:txBody>
          <a:bodyPr anchor="t" rtlCol="false" tIns="0" lIns="0" bIns="0" rIns="0">
            <a:spAutoFit/>
          </a:bodyPr>
          <a:lstStyle/>
          <a:p>
            <a:pPr algn="ctr">
              <a:lnSpc>
                <a:spcPts val="8399"/>
              </a:lnSpc>
            </a:pPr>
            <a:r>
              <a:rPr lang="en-US" sz="5999">
                <a:solidFill>
                  <a:srgbClr val="000000"/>
                </a:solidFill>
                <a:latin typeface="Glacial Indifference"/>
              </a:rPr>
              <a:t>18TH CENTURY MELANCHOLY &amp; MANIA</a:t>
            </a:r>
          </a:p>
          <a:p>
            <a:pPr algn="ctr">
              <a:lnSpc>
                <a:spcPts val="5880"/>
              </a:lnSpc>
            </a:pPr>
          </a:p>
          <a:p>
            <a:pPr algn="ctr">
              <a:lnSpc>
                <a:spcPts val="5880"/>
              </a:lnSpc>
            </a:pPr>
            <a:r>
              <a:rPr lang="en-US" sz="4200">
                <a:solidFill>
                  <a:srgbClr val="000000"/>
                </a:solidFill>
                <a:latin typeface="Glacial Indifference"/>
              </a:rPr>
              <a:t>MANIA WAS THE OPPOSITE DISORDER OF MELANCHOLY CAUSED BY WASTING OF THE HUMORS AND BY A GENERAL ARIDITY IN THE ENTIRE ORGANISM”</a:t>
            </a:r>
          </a:p>
          <a:p>
            <a:pPr algn="ctr">
              <a:lnSpc>
                <a:spcPts val="5880"/>
              </a:lnSpc>
            </a:pPr>
          </a:p>
          <a:p>
            <a:pPr algn="ctr">
              <a:lnSpc>
                <a:spcPts val="5880"/>
              </a:lnSpc>
            </a:pPr>
            <a:r>
              <a:rPr lang="en-US" sz="4200">
                <a:solidFill>
                  <a:srgbClr val="000000"/>
                </a:solidFill>
                <a:latin typeface="Glacial Indifference"/>
              </a:rPr>
              <a:t>MELANCHOLY &amp; MANIA NOW CLASSED AS SYMPTOMS OF BIPOLAR DISORDER</a:t>
            </a:r>
          </a:p>
          <a:p>
            <a:pPr algn="ctr">
              <a:lnSpc>
                <a:spcPts val="5880"/>
              </a:lnSpc>
            </a:pPr>
          </a:p>
          <a:p>
            <a:pPr algn="ctr">
              <a:lnSpc>
                <a:spcPts val="5880"/>
              </a:lnSpc>
            </a:pPr>
            <a:r>
              <a:rPr lang="en-US" sz="4200">
                <a:solidFill>
                  <a:srgbClr val="000000"/>
                </a:solidFill>
                <a:latin typeface="Glacial Indifference"/>
              </a:rPr>
              <a:t> </a:t>
            </a:r>
          </a:p>
          <a:p>
            <a:pPr algn="ctr">
              <a:lnSpc>
                <a:spcPts val="5880"/>
              </a:lnSpc>
            </a:pPr>
          </a:p>
        </p:txBody>
      </p:sp>
    </p:spTree>
  </p:cSld>
  <p:clrMapOvr>
    <a:masterClrMapping/>
  </p:clrMapOvr>
</p:sld>
</file>

<file path=ppt/slides/slide5.xml><?xml version="1.0" encoding="utf-8"?>
<p:sld xmlns:p="http://schemas.openxmlformats.org/presentationml/2006/main" xmlns:a="http://schemas.openxmlformats.org/drawingml/2006/main">
  <p:cSld>
    <p:bg>
      <p:bgPr>
        <a:solidFill>
          <a:srgbClr val="CCF2A6"/>
        </a:solidFill>
      </p:bgPr>
    </p:bg>
    <p:spTree>
      <p:nvGrpSpPr>
        <p:cNvPr id="1" name=""/>
        <p:cNvGrpSpPr/>
        <p:nvPr/>
      </p:nvGrpSpPr>
      <p:grpSpPr>
        <a:xfrm>
          <a:off x="0" y="0"/>
          <a:ext cx="0" cy="0"/>
          <a:chOff x="0" y="0"/>
          <a:chExt cx="0" cy="0"/>
        </a:xfrm>
      </p:grpSpPr>
      <p:sp>
        <p:nvSpPr>
          <p:cNvPr name="TextBox 2" id="2"/>
          <p:cNvSpPr txBox="true"/>
          <p:nvPr/>
        </p:nvSpPr>
        <p:spPr>
          <a:xfrm rot="0">
            <a:off x="0" y="606903"/>
            <a:ext cx="18288000" cy="9006519"/>
          </a:xfrm>
          <a:prstGeom prst="rect">
            <a:avLst/>
          </a:prstGeom>
        </p:spPr>
        <p:txBody>
          <a:bodyPr anchor="t" rtlCol="false" tIns="0" lIns="0" bIns="0" rIns="0">
            <a:spAutoFit/>
          </a:bodyPr>
          <a:lstStyle/>
          <a:p>
            <a:pPr algn="ctr">
              <a:lnSpc>
                <a:spcPts val="5477"/>
              </a:lnSpc>
            </a:pPr>
            <a:r>
              <a:rPr lang="en-US" sz="3912">
                <a:solidFill>
                  <a:srgbClr val="000000"/>
                </a:solidFill>
                <a:latin typeface="League Spartan"/>
              </a:rPr>
              <a:t>SCRIPT:</a:t>
            </a:r>
          </a:p>
          <a:p>
            <a:pPr algn="ctr">
              <a:lnSpc>
                <a:spcPts val="5477"/>
              </a:lnSpc>
              <a:spcBef>
                <a:spcPct val="0"/>
              </a:spcBef>
            </a:pPr>
            <a:r>
              <a:rPr lang="en-US" sz="3912">
                <a:solidFill>
                  <a:srgbClr val="000000"/>
                </a:solidFill>
                <a:latin typeface="League Spartan"/>
              </a:rPr>
              <a:t>MANY THEORISTS WHO BELIEVED IN THE HUMOR THEORY, ALSO BELIEVED IN THE OPPOSITE DISORDER OF MELANCHOLY CALLED ‘MANIA’. IT WAS SUGGESTED THAT MANIA WAS CAUSED BY A “WASTING OF THE HUMORS AND BY A GENERAL ARIDITY IN THE ENTIRE ORGANISM”. SO A MANIAC WAS CONSIDERED TOO DRY AND LACKED ESSENTIAL BODILY FLUIDS RATHER THAN A MELANCHOLIC WHO WAS BELIEVED TO BE OVERPRODUCING SPECIFIC BODILY FLUIDS. (DARR, CHU &amp; CRISLER, N.D.)</a:t>
            </a:r>
          </a:p>
          <a:p>
            <a:pPr algn="ctr">
              <a:lnSpc>
                <a:spcPts val="5477"/>
              </a:lnSpc>
              <a:spcBef>
                <a:spcPct val="0"/>
              </a:spcBef>
            </a:pPr>
          </a:p>
          <a:p>
            <a:pPr algn="ctr">
              <a:lnSpc>
                <a:spcPts val="5477"/>
              </a:lnSpc>
              <a:spcBef>
                <a:spcPct val="0"/>
              </a:spcBef>
            </a:pPr>
            <a:r>
              <a:rPr lang="en-US" sz="3912">
                <a:solidFill>
                  <a:srgbClr val="000000"/>
                </a:solidFill>
                <a:latin typeface="League Spartan"/>
              </a:rPr>
              <a:t>NOWADAYS, THE OPPOSITE DUO OF MELANCHOLY AND MANIA ARE CLASSED AS SYMPTOMS OF ONE DISORDER KNOWN AS BIPOLAR DISORDER.</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CCF2A6"/>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4359593" y="616418"/>
            <a:ext cx="11772936" cy="12597500"/>
          </a:xfrm>
          <a:custGeom>
            <a:avLst/>
            <a:gdLst/>
            <a:ahLst/>
            <a:cxnLst/>
            <a:rect r="r" b="b" t="t" l="l"/>
            <a:pathLst>
              <a:path h="12597500" w="11772936">
                <a:moveTo>
                  <a:pt x="0" y="0"/>
                </a:moveTo>
                <a:lnTo>
                  <a:pt x="11772936" y="0"/>
                </a:lnTo>
                <a:lnTo>
                  <a:pt x="11772936" y="12597500"/>
                </a:lnTo>
                <a:lnTo>
                  <a:pt x="0" y="125975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true" rot="5400000">
            <a:off x="10874657" y="616418"/>
            <a:ext cx="11772936" cy="12597500"/>
          </a:xfrm>
          <a:custGeom>
            <a:avLst/>
            <a:gdLst/>
            <a:ahLst/>
            <a:cxnLst/>
            <a:rect r="r" b="b" t="t" l="l"/>
            <a:pathLst>
              <a:path h="12597500" w="11772936">
                <a:moveTo>
                  <a:pt x="0" y="12597500"/>
                </a:moveTo>
                <a:lnTo>
                  <a:pt x="11772936" y="12597500"/>
                </a:lnTo>
                <a:lnTo>
                  <a:pt x="11772936" y="0"/>
                </a:lnTo>
                <a:lnTo>
                  <a:pt x="0" y="0"/>
                </a:lnTo>
                <a:lnTo>
                  <a:pt x="0" y="1259750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4254387" y="5002704"/>
            <a:ext cx="9779226" cy="7798932"/>
          </a:xfrm>
          <a:custGeom>
            <a:avLst/>
            <a:gdLst/>
            <a:ahLst/>
            <a:cxnLst/>
            <a:rect r="r" b="b" t="t" l="l"/>
            <a:pathLst>
              <a:path h="7798932" w="9779226">
                <a:moveTo>
                  <a:pt x="0" y="0"/>
                </a:moveTo>
                <a:lnTo>
                  <a:pt x="9779226" y="0"/>
                </a:lnTo>
                <a:lnTo>
                  <a:pt x="9779226" y="7798932"/>
                </a:lnTo>
                <a:lnTo>
                  <a:pt x="0" y="7798932"/>
                </a:lnTo>
                <a:lnTo>
                  <a:pt x="0" y="0"/>
                </a:lnTo>
                <a:close/>
              </a:path>
            </a:pathLst>
          </a:custGeom>
          <a:blipFill>
            <a:blip r:embed="rId4">
              <a:alphaModFix amt="25000"/>
            </a:blip>
            <a:stretch>
              <a:fillRect l="0" t="0" r="0" b="0"/>
            </a:stretch>
          </a:blipFill>
        </p:spPr>
      </p:sp>
      <p:sp>
        <p:nvSpPr>
          <p:cNvPr name="TextBox 5" id="5"/>
          <p:cNvSpPr txBox="true"/>
          <p:nvPr/>
        </p:nvSpPr>
        <p:spPr>
          <a:xfrm rot="0">
            <a:off x="1097742" y="299976"/>
            <a:ext cx="16092516" cy="11024235"/>
          </a:xfrm>
          <a:prstGeom prst="rect">
            <a:avLst/>
          </a:prstGeom>
        </p:spPr>
        <p:txBody>
          <a:bodyPr anchor="t" rtlCol="false" tIns="0" lIns="0" bIns="0" rIns="0">
            <a:spAutoFit/>
          </a:bodyPr>
          <a:lstStyle/>
          <a:p>
            <a:pPr algn="ctr">
              <a:lnSpc>
                <a:spcPts val="8399"/>
              </a:lnSpc>
            </a:pPr>
            <a:r>
              <a:rPr lang="en-US" sz="5999">
                <a:solidFill>
                  <a:srgbClr val="000000"/>
                </a:solidFill>
                <a:latin typeface="Glacial Indifference"/>
              </a:rPr>
              <a:t>19TH CENTURY HYSTERIA &amp; HYPOCHONDRIASIS</a:t>
            </a:r>
          </a:p>
          <a:p>
            <a:pPr algn="ctr">
              <a:lnSpc>
                <a:spcPts val="8399"/>
              </a:lnSpc>
            </a:pPr>
          </a:p>
          <a:p>
            <a:pPr algn="ctr">
              <a:lnSpc>
                <a:spcPts val="5880"/>
              </a:lnSpc>
            </a:pPr>
            <a:r>
              <a:rPr lang="en-US" sz="4200">
                <a:solidFill>
                  <a:srgbClr val="000000"/>
                </a:solidFill>
                <a:latin typeface="Glacial Indifference"/>
              </a:rPr>
              <a:t>BELIEVED TO BE CAUSED BY SHATTERED NERVES IN THE BODY</a:t>
            </a:r>
          </a:p>
          <a:p>
            <a:pPr algn="ctr">
              <a:lnSpc>
                <a:spcPts val="5880"/>
              </a:lnSpc>
            </a:pPr>
          </a:p>
          <a:p>
            <a:pPr algn="ctr">
              <a:lnSpc>
                <a:spcPts val="5880"/>
              </a:lnSpc>
            </a:pPr>
            <a:r>
              <a:rPr lang="en-US" sz="4200">
                <a:solidFill>
                  <a:srgbClr val="000000"/>
                </a:solidFill>
                <a:latin typeface="Glacial Indifference"/>
              </a:rPr>
              <a:t>THE RISE OF THE ‘NERVOUS BREAKDOWN’ TREND</a:t>
            </a:r>
          </a:p>
          <a:p>
            <a:pPr algn="ctr">
              <a:lnSpc>
                <a:spcPts val="5880"/>
              </a:lnSpc>
            </a:pPr>
          </a:p>
          <a:p>
            <a:pPr algn="ctr">
              <a:lnSpc>
                <a:spcPts val="5880"/>
              </a:lnSpc>
            </a:pPr>
            <a:r>
              <a:rPr lang="en-US" sz="4200">
                <a:solidFill>
                  <a:srgbClr val="000000"/>
                </a:solidFill>
                <a:latin typeface="Glacial Indifference"/>
              </a:rPr>
              <a:t>HYPOCHONDRIASIS NOW KNOWN AS A MOSTLY HARMLESS HEALTH ANXIETY</a:t>
            </a:r>
          </a:p>
          <a:p>
            <a:pPr algn="ctr">
              <a:lnSpc>
                <a:spcPts val="5880"/>
              </a:lnSpc>
            </a:pPr>
          </a:p>
          <a:p>
            <a:pPr algn="ctr">
              <a:lnSpc>
                <a:spcPts val="5880"/>
              </a:lnSpc>
            </a:pPr>
            <a:r>
              <a:rPr lang="en-US" sz="4200">
                <a:solidFill>
                  <a:srgbClr val="000000"/>
                </a:solidFill>
                <a:latin typeface="Glacial Indifference"/>
              </a:rPr>
              <a:t>HYSTERIA STILL AWAITS A SATISFACTORY PSYCHIATRIC OR NEUROLOGICAL EXPLANATION</a:t>
            </a:r>
          </a:p>
          <a:p>
            <a:pPr algn="ctr">
              <a:lnSpc>
                <a:spcPts val="5880"/>
              </a:lnSpc>
            </a:pPr>
          </a:p>
          <a:p>
            <a:pPr algn="ctr">
              <a:lnSpc>
                <a:spcPts val="5880"/>
              </a:lnSpc>
            </a:pPr>
            <a:r>
              <a:rPr lang="en-US" sz="4200">
                <a:solidFill>
                  <a:srgbClr val="000000"/>
                </a:solidFill>
                <a:latin typeface="Glacial Indifference"/>
              </a:rPr>
              <a:t> </a:t>
            </a:r>
          </a:p>
          <a:p>
            <a:pPr algn="ctr">
              <a:lnSpc>
                <a:spcPts val="5880"/>
              </a:lnSpc>
            </a:pPr>
          </a:p>
        </p:txBody>
      </p:sp>
    </p:spTree>
  </p:cSld>
  <p:clrMapOvr>
    <a:masterClrMapping/>
  </p:clrMapOvr>
</p:sld>
</file>

<file path=ppt/slides/slide7.xml><?xml version="1.0" encoding="utf-8"?>
<p:sld xmlns:p="http://schemas.openxmlformats.org/presentationml/2006/main" xmlns:a="http://schemas.openxmlformats.org/drawingml/2006/main">
  <p:cSld>
    <p:bg>
      <p:bgPr>
        <a:solidFill>
          <a:srgbClr val="CCF2A6"/>
        </a:solidFill>
      </p:bgPr>
    </p:bg>
    <p:spTree>
      <p:nvGrpSpPr>
        <p:cNvPr id="1" name=""/>
        <p:cNvGrpSpPr/>
        <p:nvPr/>
      </p:nvGrpSpPr>
      <p:grpSpPr>
        <a:xfrm>
          <a:off x="0" y="0"/>
          <a:ext cx="0" cy="0"/>
          <a:chOff x="0" y="0"/>
          <a:chExt cx="0" cy="0"/>
        </a:xfrm>
      </p:grpSpPr>
      <p:sp>
        <p:nvSpPr>
          <p:cNvPr name="TextBox 2" id="2"/>
          <p:cNvSpPr txBox="true"/>
          <p:nvPr/>
        </p:nvSpPr>
        <p:spPr>
          <a:xfrm rot="0">
            <a:off x="0" y="933450"/>
            <a:ext cx="18288000" cy="8102914"/>
          </a:xfrm>
          <a:prstGeom prst="rect">
            <a:avLst/>
          </a:prstGeom>
        </p:spPr>
        <p:txBody>
          <a:bodyPr anchor="t" rtlCol="false" tIns="0" lIns="0" bIns="0" rIns="0">
            <a:spAutoFit/>
          </a:bodyPr>
          <a:lstStyle/>
          <a:p>
            <a:pPr algn="ctr">
              <a:lnSpc>
                <a:spcPts val="6317"/>
              </a:lnSpc>
            </a:pPr>
            <a:r>
              <a:rPr lang="en-US" sz="4512">
                <a:solidFill>
                  <a:srgbClr val="000000"/>
                </a:solidFill>
                <a:latin typeface="League Spartan"/>
              </a:rPr>
              <a:t>SCRIPT:</a:t>
            </a:r>
          </a:p>
          <a:p>
            <a:pPr algn="ctr">
              <a:lnSpc>
                <a:spcPts val="4497"/>
              </a:lnSpc>
              <a:spcBef>
                <a:spcPct val="0"/>
              </a:spcBef>
            </a:pPr>
            <a:r>
              <a:rPr lang="en-US" sz="3212">
                <a:solidFill>
                  <a:srgbClr val="000000"/>
                </a:solidFill>
                <a:latin typeface="League Spartan"/>
              </a:rPr>
              <a:t>DURING THE 1800S, THE DIAGNOSIS OF HYSTERIA AND HYPOCHONDRIASIS BECAME PROMINENT. THESE DISORDERS WERE BELIEVED TO BE CAUSED BY SHATTERED NERVES IN THE BODY, A PHYSIOLOGICAL FOUNDATION, BUT BECAUSE OF THE CHANGES CAUSED IN MOOD AND BEHAVIOUR, THE PSYCHOLOGICAL ASPECTS WERE ACKNOWLEDGED AS WELL. THESE DISORDERS BECAME WELL KNOWN TO THE GENERAL PUBLIC AS A ‘NERVOUS BREAKDOWN’. (OPPENHEIM, 1991)</a:t>
            </a:r>
          </a:p>
          <a:p>
            <a:pPr algn="ctr">
              <a:lnSpc>
                <a:spcPts val="4497"/>
              </a:lnSpc>
              <a:spcBef>
                <a:spcPct val="0"/>
              </a:spcBef>
            </a:pPr>
          </a:p>
          <a:p>
            <a:pPr algn="ctr">
              <a:lnSpc>
                <a:spcPts val="4497"/>
              </a:lnSpc>
              <a:spcBef>
                <a:spcPct val="0"/>
              </a:spcBef>
            </a:pPr>
            <a:r>
              <a:rPr lang="en-US" sz="3212">
                <a:solidFill>
                  <a:srgbClr val="000000"/>
                </a:solidFill>
                <a:latin typeface="League Spartan"/>
              </a:rPr>
              <a:t>IN MODERN MEDICINE, HYPOCHONDRIASIS IS KNOWN AS HYPOCHONDRIA, A PURELY PSYCHOLOGICAL AND MOSTLY HARMLESS CONDITION WHERE THE PATIENT EXPERIENCES ANXIETY ABOUT THEIR HEALTH. HYSTERIA IS NOW ASSUMED TO BE A PSYCHOSOMATIC DISORDER, BUT STILL AWAITS A SATISFACTORY PSYCHIATRIC OR NEUROLOGICAL EXPLANATION. IT’S SYMPTOMS CAN BE VERY SIMILAR TO THOSE OF MANY PSYCHOLOGICAL DISORDERS AND ORGANIC DISEASES. (OPPENHEIM, 1991)</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CCF2A6"/>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4359593" y="616418"/>
            <a:ext cx="11772936" cy="12597500"/>
          </a:xfrm>
          <a:custGeom>
            <a:avLst/>
            <a:gdLst/>
            <a:ahLst/>
            <a:cxnLst/>
            <a:rect r="r" b="b" t="t" l="l"/>
            <a:pathLst>
              <a:path h="12597500" w="11772936">
                <a:moveTo>
                  <a:pt x="0" y="0"/>
                </a:moveTo>
                <a:lnTo>
                  <a:pt x="11772936" y="0"/>
                </a:lnTo>
                <a:lnTo>
                  <a:pt x="11772936" y="12597500"/>
                </a:lnTo>
                <a:lnTo>
                  <a:pt x="0" y="125975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true" rot="5400000">
            <a:off x="10874657" y="616418"/>
            <a:ext cx="11772936" cy="12597500"/>
          </a:xfrm>
          <a:custGeom>
            <a:avLst/>
            <a:gdLst/>
            <a:ahLst/>
            <a:cxnLst/>
            <a:rect r="r" b="b" t="t" l="l"/>
            <a:pathLst>
              <a:path h="12597500" w="11772936">
                <a:moveTo>
                  <a:pt x="0" y="12597500"/>
                </a:moveTo>
                <a:lnTo>
                  <a:pt x="11772936" y="12597500"/>
                </a:lnTo>
                <a:lnTo>
                  <a:pt x="11772936" y="0"/>
                </a:lnTo>
                <a:lnTo>
                  <a:pt x="0" y="0"/>
                </a:lnTo>
                <a:lnTo>
                  <a:pt x="0" y="1259750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4254387" y="5002704"/>
            <a:ext cx="9779226" cy="7798932"/>
          </a:xfrm>
          <a:custGeom>
            <a:avLst/>
            <a:gdLst/>
            <a:ahLst/>
            <a:cxnLst/>
            <a:rect r="r" b="b" t="t" l="l"/>
            <a:pathLst>
              <a:path h="7798932" w="9779226">
                <a:moveTo>
                  <a:pt x="0" y="0"/>
                </a:moveTo>
                <a:lnTo>
                  <a:pt x="9779226" y="0"/>
                </a:lnTo>
                <a:lnTo>
                  <a:pt x="9779226" y="7798932"/>
                </a:lnTo>
                <a:lnTo>
                  <a:pt x="0" y="7798932"/>
                </a:lnTo>
                <a:lnTo>
                  <a:pt x="0" y="0"/>
                </a:lnTo>
                <a:close/>
              </a:path>
            </a:pathLst>
          </a:custGeom>
          <a:blipFill>
            <a:blip r:embed="rId4">
              <a:alphaModFix amt="25000"/>
            </a:blip>
            <a:stretch>
              <a:fillRect l="0" t="0" r="0" b="0"/>
            </a:stretch>
          </a:blipFill>
        </p:spPr>
      </p:sp>
      <p:sp>
        <p:nvSpPr>
          <p:cNvPr name="TextBox 5" id="5"/>
          <p:cNvSpPr txBox="true"/>
          <p:nvPr/>
        </p:nvSpPr>
        <p:spPr>
          <a:xfrm rot="0">
            <a:off x="1097742" y="299976"/>
            <a:ext cx="16092516" cy="11024235"/>
          </a:xfrm>
          <a:prstGeom prst="rect">
            <a:avLst/>
          </a:prstGeom>
        </p:spPr>
        <p:txBody>
          <a:bodyPr anchor="t" rtlCol="false" tIns="0" lIns="0" bIns="0" rIns="0">
            <a:spAutoFit/>
          </a:bodyPr>
          <a:lstStyle/>
          <a:p>
            <a:pPr algn="ctr">
              <a:lnSpc>
                <a:spcPts val="8399"/>
              </a:lnSpc>
            </a:pPr>
            <a:r>
              <a:rPr lang="en-US" sz="5999">
                <a:solidFill>
                  <a:srgbClr val="000000"/>
                </a:solidFill>
                <a:latin typeface="Glacial Indifference"/>
              </a:rPr>
              <a:t>19TH CENTURY MELANCHOLY AS PSYCHALGIA</a:t>
            </a:r>
          </a:p>
          <a:p>
            <a:pPr algn="ctr">
              <a:lnSpc>
                <a:spcPts val="8399"/>
              </a:lnSpc>
            </a:pPr>
          </a:p>
          <a:p>
            <a:pPr algn="ctr">
              <a:lnSpc>
                <a:spcPts val="5880"/>
              </a:lnSpc>
            </a:pPr>
            <a:r>
              <a:rPr lang="en-US" sz="4200">
                <a:solidFill>
                  <a:srgbClr val="000000"/>
                </a:solidFill>
                <a:latin typeface="Glacial Indifference"/>
              </a:rPr>
              <a:t>“CHRONIC PAIN THAT LACKS ANY PHYSICAL ETIOLOGY, AND IS BELIEVED TO BE A RESPONSE TO PSYCHOLOGICAL NEED OR DISTURBANCE”</a:t>
            </a:r>
          </a:p>
          <a:p>
            <a:pPr algn="ctr">
              <a:lnSpc>
                <a:spcPts val="5880"/>
              </a:lnSpc>
            </a:pPr>
          </a:p>
          <a:p>
            <a:pPr algn="ctr">
              <a:lnSpc>
                <a:spcPts val="5880"/>
              </a:lnSpc>
            </a:pPr>
            <a:r>
              <a:rPr lang="en-US" sz="4200">
                <a:solidFill>
                  <a:srgbClr val="000000"/>
                </a:solidFill>
                <a:latin typeface="Glacial Indifference"/>
              </a:rPr>
              <a:t>SUPPORTED BY YOGIC/AYURVEDIC </a:t>
            </a:r>
          </a:p>
          <a:p>
            <a:pPr algn="ctr">
              <a:lnSpc>
                <a:spcPts val="5880"/>
              </a:lnSpc>
            </a:pPr>
            <a:r>
              <a:rPr lang="en-US" sz="4200">
                <a:solidFill>
                  <a:srgbClr val="000000"/>
                </a:solidFill>
                <a:latin typeface="Glacial Indifference"/>
              </a:rPr>
              <a:t>PHILOSOPHY</a:t>
            </a:r>
          </a:p>
          <a:p>
            <a:pPr algn="ctr">
              <a:lnSpc>
                <a:spcPts val="5880"/>
              </a:lnSpc>
            </a:pPr>
          </a:p>
          <a:p>
            <a:pPr algn="ctr">
              <a:lnSpc>
                <a:spcPts val="5880"/>
              </a:lnSpc>
            </a:pPr>
            <a:r>
              <a:rPr lang="en-US" sz="4200">
                <a:solidFill>
                  <a:srgbClr val="000000"/>
                </a:solidFill>
                <a:latin typeface="Glacial Indifference"/>
              </a:rPr>
              <a:t>TRAUMA/NEGATIVE EMOTIONS </a:t>
            </a:r>
          </a:p>
          <a:p>
            <a:pPr algn="ctr">
              <a:lnSpc>
                <a:spcPts val="5880"/>
              </a:lnSpc>
            </a:pPr>
            <a:r>
              <a:rPr lang="en-US" sz="4200">
                <a:solidFill>
                  <a:srgbClr val="000000"/>
                </a:solidFill>
                <a:latin typeface="Glacial Indifference"/>
              </a:rPr>
              <a:t>STORED AS PAIN &amp; DISCOMFORT </a:t>
            </a:r>
          </a:p>
          <a:p>
            <a:pPr algn="ctr">
              <a:lnSpc>
                <a:spcPts val="5880"/>
              </a:lnSpc>
            </a:pPr>
            <a:r>
              <a:rPr lang="en-US" sz="4200">
                <a:solidFill>
                  <a:srgbClr val="000000"/>
                </a:solidFill>
                <a:latin typeface="Glacial Indifference"/>
              </a:rPr>
              <a:t>IN DIFFERENT AREAS OF THE BODY</a:t>
            </a:r>
          </a:p>
          <a:p>
            <a:pPr algn="ctr">
              <a:lnSpc>
                <a:spcPts val="5880"/>
              </a:lnSpc>
            </a:pPr>
            <a:r>
              <a:rPr lang="en-US" sz="4200">
                <a:solidFill>
                  <a:srgbClr val="000000"/>
                </a:solidFill>
                <a:latin typeface="Glacial Indifference"/>
              </a:rPr>
              <a:t> </a:t>
            </a:r>
          </a:p>
          <a:p>
            <a:pPr algn="ctr">
              <a:lnSpc>
                <a:spcPts val="5880"/>
              </a:lnSpc>
            </a:pPr>
          </a:p>
        </p:txBody>
      </p:sp>
      <p:sp>
        <p:nvSpPr>
          <p:cNvPr name="Freeform 6" id="6"/>
          <p:cNvSpPr/>
          <p:nvPr/>
        </p:nvSpPr>
        <p:spPr>
          <a:xfrm flipH="false" flipV="false" rot="0">
            <a:off x="13668022" y="4965435"/>
            <a:ext cx="3899466" cy="3899466"/>
          </a:xfrm>
          <a:custGeom>
            <a:avLst/>
            <a:gdLst/>
            <a:ahLst/>
            <a:cxnLst/>
            <a:rect r="r" b="b" t="t" l="l"/>
            <a:pathLst>
              <a:path h="3899466" w="3899466">
                <a:moveTo>
                  <a:pt x="0" y="0"/>
                </a:moveTo>
                <a:lnTo>
                  <a:pt x="3899466" y="0"/>
                </a:lnTo>
                <a:lnTo>
                  <a:pt x="3899466" y="3899466"/>
                </a:lnTo>
                <a:lnTo>
                  <a:pt x="0" y="3899466"/>
                </a:lnTo>
                <a:lnTo>
                  <a:pt x="0" y="0"/>
                </a:lnTo>
                <a:close/>
              </a:path>
            </a:pathLst>
          </a:custGeom>
          <a:blipFill>
            <a:blip r:embed="rId5"/>
            <a:stretch>
              <a:fillRect l="0" t="0" r="0" b="0"/>
            </a:stretch>
          </a:blipFill>
        </p:spPr>
      </p:sp>
    </p:spTree>
  </p:cSld>
  <p:clrMapOvr>
    <a:masterClrMapping/>
  </p:clrMapOvr>
</p:sld>
</file>

<file path=ppt/slides/slide9.xml><?xml version="1.0" encoding="utf-8"?>
<p:sld xmlns:p="http://schemas.openxmlformats.org/presentationml/2006/main" xmlns:a="http://schemas.openxmlformats.org/drawingml/2006/main">
  <p:cSld>
    <p:bg>
      <p:bgPr>
        <a:solidFill>
          <a:srgbClr val="CCF2A6"/>
        </a:solidFill>
      </p:bgPr>
    </p:bg>
    <p:spTree>
      <p:nvGrpSpPr>
        <p:cNvPr id="1" name=""/>
        <p:cNvGrpSpPr/>
        <p:nvPr/>
      </p:nvGrpSpPr>
      <p:grpSpPr>
        <a:xfrm>
          <a:off x="0" y="0"/>
          <a:ext cx="0" cy="0"/>
          <a:chOff x="0" y="0"/>
          <a:chExt cx="0" cy="0"/>
        </a:xfrm>
      </p:grpSpPr>
      <p:sp>
        <p:nvSpPr>
          <p:cNvPr name="TextBox 2" id="2"/>
          <p:cNvSpPr txBox="true"/>
          <p:nvPr/>
        </p:nvSpPr>
        <p:spPr>
          <a:xfrm rot="0">
            <a:off x="0" y="962025"/>
            <a:ext cx="18288000" cy="8697909"/>
          </a:xfrm>
          <a:prstGeom prst="rect">
            <a:avLst/>
          </a:prstGeom>
        </p:spPr>
        <p:txBody>
          <a:bodyPr anchor="t" rtlCol="false" tIns="0" lIns="0" bIns="0" rIns="0">
            <a:spAutoFit/>
          </a:bodyPr>
          <a:lstStyle/>
          <a:p>
            <a:pPr algn="ctr">
              <a:lnSpc>
                <a:spcPts val="4637"/>
              </a:lnSpc>
            </a:pPr>
            <a:r>
              <a:rPr lang="en-US" sz="3312">
                <a:solidFill>
                  <a:srgbClr val="000000"/>
                </a:solidFill>
                <a:latin typeface="League Spartan"/>
              </a:rPr>
              <a:t>SCRIPT:</a:t>
            </a:r>
          </a:p>
          <a:p>
            <a:pPr algn="ctr">
              <a:lnSpc>
                <a:spcPts val="4637"/>
              </a:lnSpc>
              <a:spcBef>
                <a:spcPct val="0"/>
              </a:spcBef>
            </a:pPr>
            <a:r>
              <a:rPr lang="en-US" sz="3312">
                <a:solidFill>
                  <a:srgbClr val="000000"/>
                </a:solidFill>
                <a:latin typeface="League Spartan"/>
              </a:rPr>
              <a:t>IN 1874, RICHARD VON KRAFFT-EBING, A NEUROPSYCHIATRIST FROM GERMANY, PUBLISHED ONE OF THE MOST INFLUENTIAL STUDIES ON MELANCHOLIA. ONE OF THE THEORIES OUTLINED IN THIS MONOGRAPH WAS ‘MELANCHOLY AS PSYCHALGIA’. ‘PSYCHALGIA’ OR PSYCHOGENIC PAIN IS ‘CHRONIC PAIN THAT LACKS ANY PHYSICAL ETIOLOGY, AND IS BELIEVED TO BE A RESPONSE TO PSYCHOLOGICAL NEED OR DISTURBANCE.’ (KENDLER, 2023) </a:t>
            </a:r>
          </a:p>
          <a:p>
            <a:pPr algn="ctr">
              <a:lnSpc>
                <a:spcPts val="4637"/>
              </a:lnSpc>
              <a:spcBef>
                <a:spcPct val="0"/>
              </a:spcBef>
            </a:pPr>
          </a:p>
          <a:p>
            <a:pPr algn="ctr">
              <a:lnSpc>
                <a:spcPts val="4637"/>
              </a:lnSpc>
              <a:spcBef>
                <a:spcPct val="0"/>
              </a:spcBef>
            </a:pPr>
            <a:r>
              <a:rPr lang="en-US" sz="3312">
                <a:solidFill>
                  <a:srgbClr val="000000"/>
                </a:solidFill>
                <a:latin typeface="League Spartan"/>
              </a:rPr>
              <a:t>I COULD ARGUE THAT THIS THEORY IS SUPPORTED BY ANCIENT YOGIC AND AYURVEDIC PHILOSOPHY, WHERE IT IS BELIEVED WE STORE TRAUMA &amp; NEGATIVE EMOTIONS AS PAIN/DISCOMFORT DIFFERENT AREAS OF OUR BODY. FOR EXAMPLE, OUR HIPS BEING THE HOLDER OF NEGATIVE EMOTIONS AND HOW OUR DIGESTIVE SYSTEM (OR IN YOGIC PHILOSOPHY, OUR SACRAL AND SOLAR PLEXUS CHAKRAS) IS SEVERELY AFFECTED BY ANXIETY - WHICH WE OFTEN FEEL PHYSICALLY AS A KNOT IN OUR TUMMY.</a:t>
            </a:r>
          </a:p>
        </p:txBody>
      </p:sp>
    </p:spTree>
  </p:cSld>
  <p:clrMapOvr>
    <a:masterClrMapping/>
  </p:clrMapOvr>
</p:sld>
</file>

<file path=ppt/slides/slide10.xml><?xml version="1.0" encoding="utf-8"?>
<p:sld xmlns:p="http://schemas.openxmlformats.org/presentationml/2006/main" xmlns:a="http://schemas.openxmlformats.org/drawingml/2006/main">
  <p:cSld>
    <p:bg>
      <p:bgPr>
        <a:solidFill>
          <a:srgbClr val="CCF2A6"/>
        </a:solidFill>
      </p:bgPr>
    </p:bg>
    <p:spTree>
      <p:nvGrpSpPr>
        <p:cNvPr id="1" name=""/>
        <p:cNvGrpSpPr/>
        <p:nvPr/>
      </p:nvGrpSpPr>
      <p:grpSpPr>
        <a:xfrm>
          <a:off x="0" y="0"/>
          <a:ext cx="0" cy="0"/>
          <a:chOff x="0" y="0"/>
          <a:chExt cx="0" cy="0"/>
        </a:xfrm>
      </p:grpSpPr>
      <p:sp>
        <p:nvSpPr>
          <p:cNvPr name="TextBox 2" id="2"/>
          <p:cNvSpPr txBox="true"/>
          <p:nvPr/>
        </p:nvSpPr>
        <p:spPr>
          <a:xfrm rot="0">
            <a:off x="1097742" y="280926"/>
            <a:ext cx="16092516" cy="8277225"/>
          </a:xfrm>
          <a:prstGeom prst="rect">
            <a:avLst/>
          </a:prstGeom>
        </p:spPr>
        <p:txBody>
          <a:bodyPr anchor="t" rtlCol="false" tIns="0" lIns="0" bIns="0" rIns="0">
            <a:spAutoFit/>
          </a:bodyPr>
          <a:lstStyle/>
          <a:p>
            <a:pPr algn="ctr">
              <a:lnSpc>
                <a:spcPts val="9519"/>
              </a:lnSpc>
            </a:pPr>
            <a:r>
              <a:rPr lang="en-US" sz="6799">
                <a:solidFill>
                  <a:srgbClr val="000000"/>
                </a:solidFill>
                <a:latin typeface="Glacial Indifference"/>
              </a:rPr>
              <a:t>REFERENCES</a:t>
            </a:r>
          </a:p>
          <a:p>
            <a:pPr>
              <a:lnSpc>
                <a:spcPts val="3080"/>
              </a:lnSpc>
            </a:pPr>
            <a:r>
              <a:rPr lang="en-US" sz="2200">
                <a:solidFill>
                  <a:srgbClr val="000000"/>
                </a:solidFill>
                <a:latin typeface="Glacial Indifference"/>
              </a:rPr>
              <a:t>1. JENNIFER. (2020, APRIL 7). MANAGING MELANCHOLY. EARLY MODERN MEDICINE. HTTPS://EARLYMODERNMEDICINE.COM/MANAGING-MELANCHOLY/ </a:t>
            </a:r>
          </a:p>
          <a:p>
            <a:pPr>
              <a:lnSpc>
                <a:spcPts val="3080"/>
              </a:lnSpc>
            </a:pPr>
          </a:p>
          <a:p>
            <a:pPr>
              <a:lnSpc>
                <a:spcPts val="3080"/>
              </a:lnSpc>
            </a:pPr>
            <a:r>
              <a:rPr lang="en-US" sz="2200">
                <a:solidFill>
                  <a:srgbClr val="000000"/>
                </a:solidFill>
                <a:latin typeface="Glacial Indifference"/>
              </a:rPr>
              <a:t>2. HADADY, L. (2020, DECEMBER 11). A “FOOD AS MEDICINE” APPROACH TO HEALTH + LIFE. ACADEMY HEALING NUTRITION LONDON. HTTPS://WWW.ACADEMYHEALINGNUTRITION.UK/BLOG/HOW-TO-USE-FOOD-AS-MEDICINE#:~:TEXT=BLACK%20BILE%20WAS%20BELIEVED%20TO,COLD%20AND%20WET%20IN%20NATURE. </a:t>
            </a:r>
          </a:p>
          <a:p>
            <a:pPr>
              <a:lnSpc>
                <a:spcPts val="3080"/>
              </a:lnSpc>
            </a:pPr>
          </a:p>
          <a:p>
            <a:pPr>
              <a:lnSpc>
                <a:spcPts val="3080"/>
              </a:lnSpc>
            </a:pPr>
            <a:r>
              <a:rPr lang="en-US" sz="2200">
                <a:solidFill>
                  <a:srgbClr val="000000"/>
                </a:solidFill>
                <a:latin typeface="Glacial Indifference"/>
              </a:rPr>
              <a:t>3. DARR, C., CHU, A., &amp; CRISLER, H. (N.D.). DIVINEST SENSE. HTTPS://WEBSITES.UMICH.EDU/~ECE/STUDENT_PROJECTS/MADNESS/DIAGNOSES.HTML </a:t>
            </a:r>
          </a:p>
          <a:p>
            <a:pPr>
              <a:lnSpc>
                <a:spcPts val="3080"/>
              </a:lnSpc>
            </a:pPr>
          </a:p>
          <a:p>
            <a:pPr>
              <a:lnSpc>
                <a:spcPts val="3220"/>
              </a:lnSpc>
            </a:pPr>
            <a:r>
              <a:rPr lang="en-US" sz="2300">
                <a:solidFill>
                  <a:srgbClr val="000000"/>
                </a:solidFill>
                <a:latin typeface="Glacial Indifference"/>
              </a:rPr>
              <a:t>4. OPPENHEIM, J. (1991, JULY 18). INTRODUCTION: THE ENIGMA OF “NERVOUS BREAKDOWN.” OUP ACADEMIC. HTTPS://ACADEMIC.OUP.COM/BOOK/25373/CHAPTER/192455603 </a:t>
            </a:r>
          </a:p>
          <a:p>
            <a:pPr>
              <a:lnSpc>
                <a:spcPts val="3080"/>
              </a:lnSpc>
            </a:pPr>
          </a:p>
          <a:p>
            <a:pPr>
              <a:lnSpc>
                <a:spcPts val="3080"/>
              </a:lnSpc>
            </a:pPr>
            <a:r>
              <a:rPr lang="en-US" sz="2200">
                <a:solidFill>
                  <a:srgbClr val="000000"/>
                </a:solidFill>
                <a:latin typeface="Glacial Indifference"/>
              </a:rPr>
              <a:t>5. KENDLER, K. (2023, MARCH 15). KRAFFT-EBING’S 1874 MONOGRAPH “MELANCHOLIA: A CLINICAL STUDY.” SCIENCEDIRECT.COM | SCIENCE, HEALTH AND MEDICAL JOURNALS, FULL TEXT ARTICLES AND BOOKS. HTTPS://WWW.SCIENCEDIRECT.COM/ </a:t>
            </a:r>
          </a:p>
          <a:p>
            <a:pPr>
              <a:lnSpc>
                <a:spcPts val="3080"/>
              </a:lnSpc>
            </a:pPr>
          </a:p>
          <a:p>
            <a:pPr>
              <a:lnSpc>
                <a:spcPts val="3080"/>
              </a:lnSpc>
            </a:pPr>
            <a:r>
              <a:rPr lang="en-US" sz="2200">
                <a:solidFill>
                  <a:srgbClr val="000000"/>
                </a:solidFill>
                <a:latin typeface="Glacial Indifference"/>
              </a:rPr>
              <a:t>6. IMAGE - INFORMATION ABOUT CHAKRAS - PRODUCTS FOR SALE. (N.D.). HTTPS://WWW.NATURESFORYOU.COM/CHAKRAS/</a:t>
            </a:r>
          </a:p>
          <a:p>
            <a:pPr algn="l">
              <a:lnSpc>
                <a:spcPts val="3080"/>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DAF5ZXQUSpA</dc:identifier>
  <dcterms:modified xsi:type="dcterms:W3CDTF">2011-08-01T06:04:30Z</dcterms:modified>
  <cp:revision>1</cp:revision>
  <dc:title>The development of our understanding of Melancholy/Depression</dc:title>
</cp:coreProperties>
</file>