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362" r:id="rId2"/>
    <p:sldId id="267" r:id="rId3"/>
    <p:sldId id="337" r:id="rId4"/>
    <p:sldId id="347" r:id="rId5"/>
    <p:sldId id="352" r:id="rId6"/>
    <p:sldId id="355" r:id="rId7"/>
    <p:sldId id="357" r:id="rId8"/>
    <p:sldId id="358" r:id="rId9"/>
    <p:sldId id="359" r:id="rId10"/>
    <p:sldId id="360" r:id="rId11"/>
    <p:sldId id="361" r:id="rId12"/>
    <p:sldId id="353" r:id="rId13"/>
    <p:sldId id="356" r:id="rId14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Times New Roman" panose="02020603050405020304" pitchFamily="18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Times New Roman" panose="02020603050405020304" pitchFamily="18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Times New Roman" panose="02020603050405020304" pitchFamily="18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Times New Roman" panose="02020603050405020304" pitchFamily="18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Times New Roman" panose="02020603050405020304" pitchFamily="18" charset="0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Times New Roman" panose="02020603050405020304" pitchFamily="18" charset="0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Times New Roman" panose="02020603050405020304" pitchFamily="18" charset="0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Times New Roman" panose="02020603050405020304" pitchFamily="18" charset="0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Times New Roman" panose="02020603050405020304" pitchFamily="18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787"/>
    <p:restoredTop sz="90929"/>
  </p:normalViewPr>
  <p:slideViewPr>
    <p:cSldViewPr>
      <p:cViewPr varScale="1">
        <p:scale>
          <a:sx n="53" d="100"/>
          <a:sy n="53" d="100"/>
        </p:scale>
        <p:origin x="51" y="225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Times New Roman" charset="0"/>
                <a:cs typeface="Times New Roman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Times New Roman" charset="0"/>
                <a:cs typeface="Times New Roman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052" name="Rectangle 4"/>
          <p:cNvSpPr>
            <a:spLocks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717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Times New Roman" charset="0"/>
                <a:cs typeface="Times New Roman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17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8EE46301-9E58-4C76-8DB5-7708F5CFEA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Times New Roman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Times New Roman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Times New Roman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Times New Roman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Times New Roman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D52F5B38-8EC9-4627-95CD-78A204F017E6}" type="slidenum">
              <a:rPr lang="en-GB" altLang="en-US" smtClean="0"/>
              <a:pPr>
                <a:spcBef>
                  <a:spcPct val="0"/>
                </a:spcBef>
              </a:pPr>
              <a:t>2</a:t>
            </a:fld>
            <a:endParaRPr lang="en-GB" altLang="en-US" smtClean="0"/>
          </a:p>
        </p:txBody>
      </p:sp>
      <p:sp>
        <p:nvSpPr>
          <p:cNvPr id="5123" name="Rectangle 2"/>
          <p:cNvSpPr>
            <a:spLocks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5124" name="Rectangle 3"/>
          <p:cNvSpPr>
            <a:spLocks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D3FF5FDC-3E1B-4454-966F-94E52B7FA3D8}" type="slidenum">
              <a:rPr lang="en-GB" altLang="en-US" smtClean="0"/>
              <a:pPr>
                <a:spcBef>
                  <a:spcPct val="0"/>
                </a:spcBef>
              </a:pPr>
              <a:t>3</a:t>
            </a:fld>
            <a:endParaRPr lang="en-GB" altLang="en-US" smtClean="0"/>
          </a:p>
        </p:txBody>
      </p:sp>
      <p:sp>
        <p:nvSpPr>
          <p:cNvPr id="7171" name="Rectangle 2"/>
          <p:cNvSpPr>
            <a:spLocks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7172" name="Rectangle 3"/>
          <p:cNvSpPr>
            <a:spLocks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2C6EDECA-8A99-4F4E-97FF-6319FDD9E72E}" type="slidenum">
              <a:rPr lang="en-GB" altLang="en-US" smtClean="0"/>
              <a:pPr>
                <a:spcBef>
                  <a:spcPct val="0"/>
                </a:spcBef>
              </a:pPr>
              <a:t>4</a:t>
            </a:fld>
            <a:endParaRPr lang="en-GB" altLang="en-US" smtClean="0"/>
          </a:p>
        </p:txBody>
      </p:sp>
      <p:sp>
        <p:nvSpPr>
          <p:cNvPr id="9219" name="Rectangle 2"/>
          <p:cNvSpPr>
            <a:spLocks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9220" name="Rectangle 3"/>
          <p:cNvSpPr>
            <a:spLocks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46FFF507-38C8-4875-97E6-43EE2E59D721}" type="slidenum">
              <a:rPr lang="en-GB" altLang="en-US" smtClean="0"/>
              <a:pPr>
                <a:spcBef>
                  <a:spcPct val="0"/>
                </a:spcBef>
              </a:pPr>
              <a:t>5</a:t>
            </a:fld>
            <a:endParaRPr lang="en-GB" altLang="en-US" smtClean="0"/>
          </a:p>
        </p:txBody>
      </p:sp>
      <p:sp>
        <p:nvSpPr>
          <p:cNvPr id="11267" name="Rectangle 2"/>
          <p:cNvSpPr>
            <a:spLocks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1268" name="Rectangle 3"/>
          <p:cNvSpPr>
            <a:spLocks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EA6CC54A-2165-43A5-816C-D26C0D1BB5DD}" type="slidenum">
              <a:rPr lang="en-GB" altLang="en-US" smtClean="0"/>
              <a:pPr>
                <a:spcBef>
                  <a:spcPct val="0"/>
                </a:spcBef>
              </a:pPr>
              <a:t>6</a:t>
            </a:fld>
            <a:endParaRPr lang="en-GB" altLang="en-US" smtClean="0"/>
          </a:p>
        </p:txBody>
      </p:sp>
      <p:sp>
        <p:nvSpPr>
          <p:cNvPr id="13315" name="Rectangle 2"/>
          <p:cNvSpPr>
            <a:spLocks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3316" name="Rectangle 3"/>
          <p:cNvSpPr>
            <a:spLocks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C521B2E2-A4BA-45E8-B22A-ABD301F4B358}" type="slidenum">
              <a:rPr lang="en-GB" altLang="en-US" smtClean="0"/>
              <a:pPr>
                <a:spcBef>
                  <a:spcPct val="0"/>
                </a:spcBef>
              </a:pPr>
              <a:t>7</a:t>
            </a:fld>
            <a:endParaRPr lang="en-GB" altLang="en-US" smtClean="0"/>
          </a:p>
        </p:txBody>
      </p:sp>
      <p:sp>
        <p:nvSpPr>
          <p:cNvPr id="15363" name="Rectangle 2"/>
          <p:cNvSpPr>
            <a:spLocks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5364" name="Rectangle 3"/>
          <p:cNvSpPr>
            <a:spLocks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5542BFDF-0B01-427E-A8D9-FC7A0C3BF0D3}" type="slidenum">
              <a:rPr lang="en-GB" altLang="en-US" smtClean="0"/>
              <a:pPr>
                <a:spcBef>
                  <a:spcPct val="0"/>
                </a:spcBef>
              </a:pPr>
              <a:t>8</a:t>
            </a:fld>
            <a:endParaRPr lang="en-GB" altLang="en-US" smtClean="0"/>
          </a:p>
        </p:txBody>
      </p:sp>
      <p:sp>
        <p:nvSpPr>
          <p:cNvPr id="17411" name="Rectangle 2"/>
          <p:cNvSpPr>
            <a:spLocks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7412" name="Rectangle 3"/>
          <p:cNvSpPr>
            <a:spLocks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D13AD09C-79EA-4812-BD2B-9C2E95E7AD50}" type="slidenum">
              <a:rPr lang="en-GB" altLang="en-US" smtClean="0"/>
              <a:pPr>
                <a:spcBef>
                  <a:spcPct val="0"/>
                </a:spcBef>
              </a:pPr>
              <a:t>9</a:t>
            </a:fld>
            <a:endParaRPr lang="en-GB" altLang="en-US" smtClean="0"/>
          </a:p>
        </p:txBody>
      </p:sp>
      <p:sp>
        <p:nvSpPr>
          <p:cNvPr id="19459" name="Rectangle 2"/>
          <p:cNvSpPr>
            <a:spLocks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9460" name="Rectangle 3"/>
          <p:cNvSpPr>
            <a:spLocks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0236934F-06B7-4426-B4E1-A40EA42988F7}" type="slidenum">
              <a:rPr lang="en-GB" altLang="en-US" smtClean="0"/>
              <a:pPr>
                <a:spcBef>
                  <a:spcPct val="0"/>
                </a:spcBef>
              </a:pPr>
              <a:t>10</a:t>
            </a:fld>
            <a:endParaRPr lang="en-GB" altLang="en-US" smtClean="0"/>
          </a:p>
        </p:txBody>
      </p:sp>
      <p:sp>
        <p:nvSpPr>
          <p:cNvPr id="21507" name="Rectangle 2"/>
          <p:cNvSpPr>
            <a:spLocks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21508" name="Rectangle 3"/>
          <p:cNvSpPr>
            <a:spLocks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ED0803E7-0066-4EF2-8FD9-2E361DFA38C0}" type="slidenum">
              <a:rPr lang="en-GB" altLang="en-US" smtClean="0"/>
              <a:pPr>
                <a:spcBef>
                  <a:spcPct val="0"/>
                </a:spcBef>
              </a:pPr>
              <a:t>11</a:t>
            </a:fld>
            <a:endParaRPr lang="en-GB" altLang="en-US" smtClean="0"/>
          </a:p>
        </p:txBody>
      </p:sp>
      <p:sp>
        <p:nvSpPr>
          <p:cNvPr id="23555" name="Rectangle 2"/>
          <p:cNvSpPr>
            <a:spLocks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23556" name="Rectangle 3"/>
          <p:cNvSpPr>
            <a:spLocks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C1B908B5-8D86-4789-A787-CF3D06A0D325}" type="slidenum">
              <a:rPr lang="en-GB" altLang="en-US" smtClean="0"/>
              <a:pPr>
                <a:spcBef>
                  <a:spcPct val="0"/>
                </a:spcBef>
              </a:pPr>
              <a:t>12</a:t>
            </a:fld>
            <a:endParaRPr lang="en-GB" altLang="en-US" smtClean="0"/>
          </a:p>
        </p:txBody>
      </p:sp>
      <p:sp>
        <p:nvSpPr>
          <p:cNvPr id="25603" name="Rectangle 2"/>
          <p:cNvSpPr>
            <a:spLocks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25604" name="Rectangle 3"/>
          <p:cNvSpPr>
            <a:spLocks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35ED1A0E-2372-4A83-A246-17FAA5470319}" type="slidenum">
              <a:rPr lang="en-GB" altLang="en-US" smtClean="0"/>
              <a:pPr>
                <a:spcBef>
                  <a:spcPct val="0"/>
                </a:spcBef>
              </a:pPr>
              <a:t>13</a:t>
            </a:fld>
            <a:endParaRPr lang="en-GB" altLang="en-US" smtClean="0"/>
          </a:p>
        </p:txBody>
      </p:sp>
      <p:sp>
        <p:nvSpPr>
          <p:cNvPr id="27651" name="Rectangle 2"/>
          <p:cNvSpPr>
            <a:spLocks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27652" name="Rectangle 3"/>
          <p:cNvSpPr>
            <a:spLocks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D45E75-BF24-42E7-8B1E-36AF4E7218E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90384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8B677E-B1F9-458A-8728-687453B3997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32155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DE5E05-55A6-46CB-8DC6-FE88ACA2101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889548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AE5341-FE75-4201-92EB-0AAC3F7A651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421631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54BE9B-3C7D-4325-ACE3-12B3725FBEA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282489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60F271-DABC-4327-9726-E7A3359BD81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373525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00DE72-6075-43D6-8C3A-F8827A03ABE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590265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0A7134-125D-42EE-A16C-49668BCBCDF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175148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F3714E-DACD-4037-B2AD-2EBA390994F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92755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D36360-2F27-49F5-818F-61588C50240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190809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15F542-D060-40ED-8CDF-0DBD22E66E4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702009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latin typeface="Times New Roman" charset="0"/>
                <a:cs typeface="Times New Roman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Times New Roman" charset="0"/>
                <a:cs typeface="Times New Roman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>
              <a:defRPr/>
            </a:pPr>
            <a:fld id="{7D6DE526-5304-49DA-8EDD-94E02AD355C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cs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cs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cs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cs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cs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cs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cs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  <a:cs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ctrTitle"/>
          </p:nvPr>
        </p:nvSpPr>
        <p:spPr>
          <a:xfrm>
            <a:off x="685800" y="2263775"/>
            <a:ext cx="7772400" cy="1470025"/>
          </a:xfrm>
        </p:spPr>
        <p:txBody>
          <a:bodyPr/>
          <a:lstStyle/>
          <a:p>
            <a:r>
              <a:rPr lang="en-GB" altLang="en-US" smtClean="0"/>
              <a:t>Object Oriented Programming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Contents: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Functions in C/C++</a:t>
            </a:r>
          </a:p>
          <a:p>
            <a:pPr lvl="1" eaLnBrk="1" hangingPunct="1"/>
            <a:r>
              <a:rPr lang="en-GB" altLang="en-US" smtClean="0"/>
              <a:t>Writing reusable code</a:t>
            </a:r>
          </a:p>
          <a:p>
            <a:pPr lvl="1" eaLnBrk="1" hangingPunct="1"/>
            <a:r>
              <a:rPr lang="en-GB" altLang="en-US" smtClean="0"/>
              <a:t>Function prototype</a:t>
            </a:r>
          </a:p>
          <a:p>
            <a:pPr lvl="1" eaLnBrk="1" hangingPunct="1"/>
            <a:r>
              <a:rPr lang="en-GB" altLang="en-US" smtClean="0"/>
              <a:t>Passing arguments</a:t>
            </a:r>
          </a:p>
          <a:p>
            <a:pPr lvl="1" eaLnBrk="1" hangingPunct="1"/>
            <a:r>
              <a:rPr lang="en-GB" altLang="en-US" smtClean="0"/>
              <a:t>Return types</a:t>
            </a:r>
          </a:p>
        </p:txBody>
      </p:sp>
      <p:sp>
        <p:nvSpPr>
          <p:cNvPr id="4100" name="Rectangle 4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4101" name="Rectangle 5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Modular Programming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28663" y="1981200"/>
            <a:ext cx="7659687" cy="4114800"/>
          </a:xfrm>
        </p:spPr>
        <p:txBody>
          <a:bodyPr/>
          <a:lstStyle/>
          <a:p>
            <a:r>
              <a:rPr lang="en-GB" altLang="en-US" sz="2800" smtClean="0"/>
              <a:t>Modular programming is a software design technique that emphasizes separating the functionality of a program into modules</a:t>
            </a:r>
          </a:p>
          <a:p>
            <a:endParaRPr lang="en-GB" altLang="en-US" sz="2800" smtClean="0"/>
          </a:p>
          <a:p>
            <a:r>
              <a:rPr lang="en-GB" altLang="en-US" sz="2800" smtClean="0"/>
              <a:t>Each module contains everything needed to execute a single aspect of the desired functionality. 	</a:t>
            </a:r>
          </a:p>
          <a:p>
            <a:pPr lvl="1"/>
            <a:endParaRPr lang="en-GB" altLang="en-US" sz="2400" smtClean="0"/>
          </a:p>
          <a:p>
            <a:r>
              <a:rPr lang="en-GB" altLang="en-US" sz="2800" smtClean="0"/>
              <a:t>In C/C++ Functions are used to modularize a program</a:t>
            </a:r>
            <a:endParaRPr lang="en-GB" altLang="en-US" sz="2000" smtClean="0"/>
          </a:p>
          <a:p>
            <a:endParaRPr lang="en-GB" altLang="en-US" sz="2000" smtClean="0"/>
          </a:p>
          <a:p>
            <a:endParaRPr lang="en-GB" altLang="en-US" sz="1600" smtClean="0"/>
          </a:p>
          <a:p>
            <a:endParaRPr lang="en-GB" altLang="en-US" sz="1600" smtClean="0"/>
          </a:p>
        </p:txBody>
      </p:sp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6149" name="Rectangle 5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615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6151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Functions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28663" y="1981200"/>
            <a:ext cx="7659687" cy="4114800"/>
          </a:xfrm>
        </p:spPr>
        <p:txBody>
          <a:bodyPr/>
          <a:lstStyle/>
          <a:p>
            <a:pPr>
              <a:defRPr/>
            </a:pPr>
            <a:r>
              <a:rPr lang="en-GB" sz="2400" dirty="0" smtClean="0"/>
              <a:t>A list of variables may be passed to a function</a:t>
            </a:r>
          </a:p>
          <a:p>
            <a:pPr lvl="1">
              <a:defRPr/>
            </a:pPr>
            <a:r>
              <a:rPr lang="en-GB" sz="2000" dirty="0" smtClean="0"/>
              <a:t>These are called parameters or arguments</a:t>
            </a:r>
          </a:p>
          <a:p>
            <a:pPr>
              <a:defRPr/>
            </a:pPr>
            <a:endParaRPr lang="en-GB" sz="2400" dirty="0" smtClean="0"/>
          </a:p>
          <a:p>
            <a:pPr>
              <a:defRPr/>
            </a:pPr>
            <a:r>
              <a:rPr lang="en-GB" sz="2400" dirty="0" smtClean="0"/>
              <a:t>Only a single parameter can be returned by a function</a:t>
            </a:r>
          </a:p>
          <a:p>
            <a:pPr>
              <a:defRPr/>
            </a:pPr>
            <a:endParaRPr lang="en-GB" sz="2400" dirty="0"/>
          </a:p>
          <a:p>
            <a:pPr>
              <a:defRPr/>
            </a:pPr>
            <a:r>
              <a:rPr lang="en-GB" sz="2400" dirty="0" smtClean="0"/>
              <a:t>If no parameter is returned, then the function is said to return void as follows:</a:t>
            </a:r>
          </a:p>
          <a:p>
            <a:pPr marL="457200" lvl="1" indent="0">
              <a:buFontTx/>
              <a:buNone/>
              <a:defRPr/>
            </a:pPr>
            <a:endParaRPr lang="en-GB" sz="2400" dirty="0"/>
          </a:p>
          <a:p>
            <a:pPr marL="457200" lvl="1" indent="0">
              <a:buFontTx/>
              <a:buNone/>
              <a:defRPr/>
            </a:pPr>
            <a:endParaRPr lang="en-GB" sz="2000" dirty="0"/>
          </a:p>
          <a:p>
            <a:pPr marL="0" indent="0">
              <a:buFontTx/>
              <a:buNone/>
              <a:defRPr/>
            </a:pPr>
            <a:r>
              <a:rPr lang="en-GB" altLang="en-US" sz="2400" dirty="0">
                <a:solidFill>
                  <a:srgbClr val="0000FF"/>
                </a:solidFill>
                <a:latin typeface="Consolas" panose="020B0609020204030204" pitchFamily="49" charset="0"/>
              </a:rPr>
              <a:t>	</a:t>
            </a:r>
            <a:r>
              <a:rPr lang="en-GB" altLang="en-US" sz="24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	</a:t>
            </a:r>
            <a:r>
              <a:rPr lang="en-GB" altLang="en-US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		</a:t>
            </a:r>
            <a:endParaRPr lang="en-GB" sz="2400" dirty="0" smtClean="0"/>
          </a:p>
          <a:p>
            <a:pPr>
              <a:defRPr/>
            </a:pPr>
            <a:endParaRPr lang="en-GB" sz="1600" dirty="0"/>
          </a:p>
          <a:p>
            <a:pPr>
              <a:defRPr/>
            </a:pPr>
            <a:endParaRPr lang="en-GB" sz="1600" dirty="0"/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8197" name="Rectangle 5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819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8199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Functions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28663" y="1981200"/>
            <a:ext cx="7659687" cy="4114800"/>
          </a:xfrm>
        </p:spPr>
        <p:txBody>
          <a:bodyPr/>
          <a:lstStyle/>
          <a:p>
            <a:pPr>
              <a:defRPr/>
            </a:pPr>
            <a:r>
              <a:rPr lang="en-GB" altLang="en-US" sz="2000" dirty="0" smtClean="0"/>
              <a:t>We have already come across several functions that perform tasks to print to the console and capture input from the keyboard:</a:t>
            </a:r>
          </a:p>
          <a:p>
            <a:pPr>
              <a:defRPr/>
            </a:pPr>
            <a:endParaRPr lang="en-GB" altLang="en-US" sz="2000" dirty="0"/>
          </a:p>
          <a:p>
            <a:pPr>
              <a:defRPr/>
            </a:pPr>
            <a:endParaRPr lang="en-GB" altLang="en-US" sz="2000" dirty="0" smtClean="0"/>
          </a:p>
          <a:p>
            <a:pPr>
              <a:defRPr/>
            </a:pPr>
            <a:endParaRPr lang="en-GB" altLang="en-US" sz="2000" dirty="0"/>
          </a:p>
          <a:p>
            <a:pPr>
              <a:defRPr/>
            </a:pPr>
            <a:endParaRPr lang="en-GB" altLang="en-US" sz="2000" dirty="0" smtClean="0"/>
          </a:p>
          <a:p>
            <a:pPr>
              <a:defRPr/>
            </a:pPr>
            <a:endParaRPr lang="en-GB" altLang="en-US" sz="2000" dirty="0"/>
          </a:p>
          <a:p>
            <a:pPr>
              <a:defRPr/>
            </a:pPr>
            <a:r>
              <a:rPr lang="en-GB" altLang="en-US" sz="2000" dirty="0" smtClean="0"/>
              <a:t>In fact your entire program has been executed using a function:</a:t>
            </a:r>
          </a:p>
          <a:p>
            <a:pPr>
              <a:defRPr/>
            </a:pPr>
            <a:endParaRPr lang="en-GB" altLang="en-US" sz="2000" dirty="0" smtClean="0"/>
          </a:p>
          <a:p>
            <a:pPr>
              <a:defRPr/>
            </a:pPr>
            <a:endParaRPr lang="en-GB" altLang="en-US" sz="2000" dirty="0"/>
          </a:p>
          <a:p>
            <a:pPr>
              <a:defRPr/>
            </a:pPr>
            <a:endParaRPr lang="en-GB" altLang="en-US" sz="2000" dirty="0" smtClean="0"/>
          </a:p>
          <a:p>
            <a:pPr>
              <a:defRPr/>
            </a:pPr>
            <a:endParaRPr lang="en-GB" altLang="en-US" sz="2000" dirty="0" smtClean="0"/>
          </a:p>
          <a:p>
            <a:pPr>
              <a:defRPr/>
            </a:pPr>
            <a:endParaRPr lang="en-GB" altLang="en-US" sz="2000" dirty="0" smtClean="0"/>
          </a:p>
          <a:p>
            <a:pPr marL="0" indent="0">
              <a:buFontTx/>
              <a:buNone/>
              <a:defRPr/>
            </a:pPr>
            <a:endParaRPr lang="en-GB" altLang="en-US" sz="2000" dirty="0" smtClean="0"/>
          </a:p>
          <a:p>
            <a:pPr marL="0" indent="0">
              <a:buFontTx/>
              <a:buNone/>
              <a:defRPr/>
            </a:pPr>
            <a:endParaRPr lang="en-GB" altLang="en-US" sz="2000" dirty="0"/>
          </a:p>
          <a:p>
            <a:pPr marL="0" indent="0">
              <a:buFontTx/>
              <a:buNone/>
              <a:defRPr/>
            </a:pPr>
            <a:endParaRPr lang="en-GB" altLang="en-US" sz="2000" dirty="0" smtClean="0"/>
          </a:p>
          <a:p>
            <a:pPr marL="0" indent="0">
              <a:buFontTx/>
              <a:buNone/>
              <a:defRPr/>
            </a:pPr>
            <a:endParaRPr lang="en-GB" altLang="en-US" sz="2000" dirty="0"/>
          </a:p>
          <a:p>
            <a:pPr marL="0" indent="0">
              <a:buFontTx/>
              <a:buNone/>
              <a:defRPr/>
            </a:pPr>
            <a:endParaRPr lang="en-GB" altLang="en-US" sz="2000" dirty="0" smtClean="0"/>
          </a:p>
          <a:p>
            <a:pPr marL="0" indent="0">
              <a:buFontTx/>
              <a:buNone/>
              <a:defRPr/>
            </a:pPr>
            <a:endParaRPr lang="en-GB" altLang="en-US" sz="2000" dirty="0"/>
          </a:p>
          <a:p>
            <a:pPr marL="0" indent="0">
              <a:buFontTx/>
              <a:buNone/>
              <a:defRPr/>
            </a:pPr>
            <a:endParaRPr lang="en-GB" altLang="en-US" sz="2000" dirty="0"/>
          </a:p>
        </p:txBody>
      </p:sp>
      <p:sp>
        <p:nvSpPr>
          <p:cNvPr id="10244" name="Rectangle 4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10245" name="Rectangle 5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1024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10247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10248" name="Rectangle 1"/>
          <p:cNvSpPr>
            <a:spLocks noChangeArrowheads="1"/>
          </p:cNvSpPr>
          <p:nvPr/>
        </p:nvSpPr>
        <p:spPr bwMode="auto">
          <a:xfrm>
            <a:off x="2987675" y="4986338"/>
            <a:ext cx="3455988" cy="1322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000">
                <a:solidFill>
                  <a:srgbClr val="0000FF"/>
                </a:solidFill>
                <a:latin typeface="Consolas" panose="020B0609020204030204" pitchFamily="49" charset="0"/>
              </a:rPr>
              <a:t>int main</a:t>
            </a:r>
            <a:r>
              <a:rPr lang="en-GB" altLang="en-US" sz="2000">
                <a:solidFill>
                  <a:srgbClr val="000000"/>
                </a:solidFill>
                <a:latin typeface="Consolas" panose="020B0609020204030204" pitchFamily="49" charset="0"/>
              </a:rPr>
              <a:t>()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200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200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altLang="en-US" sz="2000">
                <a:solidFill>
                  <a:srgbClr val="0000FF"/>
                </a:solidFill>
                <a:latin typeface="Consolas" panose="020B0609020204030204" pitchFamily="49" charset="0"/>
              </a:rPr>
              <a:t>return </a:t>
            </a:r>
            <a:r>
              <a:rPr lang="en-GB" altLang="en-US" sz="2000">
                <a:solidFill>
                  <a:srgbClr val="000000"/>
                </a:solidFill>
                <a:latin typeface="Consolas" panose="020B0609020204030204" pitchFamily="49" charset="0"/>
              </a:rPr>
              <a:t>0;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200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</p:txBody>
      </p:sp>
      <p:sp>
        <p:nvSpPr>
          <p:cNvPr id="9" name="Rectangle 1"/>
          <p:cNvSpPr>
            <a:spLocks noChangeArrowheads="1"/>
          </p:cNvSpPr>
          <p:nvPr/>
        </p:nvSpPr>
        <p:spPr bwMode="auto">
          <a:xfrm>
            <a:off x="2995613" y="2852738"/>
            <a:ext cx="3457575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defRPr/>
            </a:pPr>
            <a:r>
              <a:rPr lang="en-GB" altLang="en-US" sz="2000" dirty="0" smtClean="0">
                <a:solidFill>
                  <a:schemeClr val="accent1">
                    <a:lumMod val="75000"/>
                  </a:schemeClr>
                </a:solidFill>
                <a:latin typeface="Consolas" panose="020B0609020204030204" pitchFamily="49" charset="0"/>
              </a:rPr>
              <a:t>// </a:t>
            </a:r>
            <a:r>
              <a:rPr lang="en-GB" altLang="en-US" sz="2000" dirty="0" err="1" smtClean="0">
                <a:solidFill>
                  <a:schemeClr val="accent1">
                    <a:lumMod val="75000"/>
                  </a:schemeClr>
                </a:solidFill>
                <a:latin typeface="Consolas" panose="020B0609020204030204" pitchFamily="49" charset="0"/>
              </a:rPr>
              <a:t>stdio.h</a:t>
            </a:r>
            <a:r>
              <a:rPr lang="en-GB" altLang="en-US" sz="2000" dirty="0" smtClean="0">
                <a:solidFill>
                  <a:schemeClr val="accent1">
                    <a:lumMod val="75000"/>
                  </a:schemeClr>
                </a:solidFill>
                <a:latin typeface="Consolas" panose="020B0609020204030204" pitchFamily="49" charset="0"/>
              </a:rPr>
              <a:t> library</a:t>
            </a:r>
          </a:p>
          <a:p>
            <a:pPr>
              <a:defRPr/>
            </a:pPr>
            <a:endParaRPr lang="en-GB" altLang="en-US" sz="2000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>
              <a:defRPr/>
            </a:pPr>
            <a:r>
              <a:rPr lang="en-GB" altLang="en-US" sz="2000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printf</a:t>
            </a:r>
            <a:r>
              <a:rPr lang="en-GB" altLang="en-US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(“Hello World”);</a:t>
            </a:r>
          </a:p>
          <a:p>
            <a:pPr>
              <a:defRPr/>
            </a:pPr>
            <a:r>
              <a:rPr lang="en-GB" altLang="en-US" sz="2000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scanfs</a:t>
            </a:r>
            <a:r>
              <a:rPr lang="en-GB" altLang="en-US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(“%d”, &amp;value);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Function Prototype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28663" y="1981200"/>
            <a:ext cx="7659687" cy="4114800"/>
          </a:xfrm>
        </p:spPr>
        <p:txBody>
          <a:bodyPr/>
          <a:lstStyle/>
          <a:p>
            <a:r>
              <a:rPr lang="en-GB" altLang="en-US" sz="2400" smtClean="0"/>
              <a:t>In C, a function prototype is used to inform the compiler what type of data gets passed to and from the function. </a:t>
            </a:r>
          </a:p>
          <a:p>
            <a:endParaRPr lang="en-GB" altLang="en-US" sz="2400" smtClean="0"/>
          </a:p>
          <a:p>
            <a:r>
              <a:rPr lang="en-GB" altLang="en-US" sz="2400" smtClean="0"/>
              <a:t>In the example below we can see that the function prototype for </a:t>
            </a:r>
            <a:r>
              <a:rPr lang="en-GB" altLang="en-US" sz="2400" i="1" smtClean="0"/>
              <a:t>square</a:t>
            </a:r>
            <a:r>
              <a:rPr lang="en-GB" altLang="en-US" sz="2400" smtClean="0"/>
              <a:t> receives an </a:t>
            </a:r>
            <a:r>
              <a:rPr lang="en-GB" altLang="en-US" sz="2400" smtClean="0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altLang="en-US" sz="2400" smtClean="0"/>
              <a:t> and returns an </a:t>
            </a:r>
            <a:r>
              <a:rPr lang="en-GB" altLang="en-US" sz="2400" smtClean="0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altLang="en-US" sz="2400" smtClean="0"/>
              <a:t>.</a:t>
            </a:r>
          </a:p>
          <a:p>
            <a:endParaRPr lang="en-GB" altLang="en-US" sz="2400" smtClean="0"/>
          </a:p>
          <a:p>
            <a:r>
              <a:rPr lang="en-GB" altLang="en-US" sz="2400" smtClean="0"/>
              <a:t>The function prototype must be placed before any call to the function</a:t>
            </a:r>
          </a:p>
        </p:txBody>
      </p:sp>
      <p:sp>
        <p:nvSpPr>
          <p:cNvPr id="12292" name="Rectangle 4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12293" name="Rectangle 5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1229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1229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12296" name="Rectangle 1"/>
          <p:cNvSpPr>
            <a:spLocks noChangeArrowheads="1"/>
          </p:cNvSpPr>
          <p:nvPr/>
        </p:nvSpPr>
        <p:spPr bwMode="auto">
          <a:xfrm>
            <a:off x="3203575" y="5630863"/>
            <a:ext cx="2733675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400">
                <a:solidFill>
                  <a:srgbClr val="0000FF"/>
                </a:solidFill>
                <a:latin typeface="Consolas" panose="020B0609020204030204" pitchFamily="49" charset="0"/>
              </a:rPr>
              <a:t>int </a:t>
            </a:r>
            <a:r>
              <a:rPr lang="en-GB" altLang="en-US" sz="2400">
                <a:latin typeface="Consolas" panose="020B0609020204030204" pitchFamily="49" charset="0"/>
              </a:rPr>
              <a:t>square</a:t>
            </a:r>
            <a:r>
              <a:rPr lang="en-GB" altLang="en-US" sz="240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altLang="en-US" sz="2400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altLang="en-US" sz="240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Writing your own Function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28663" y="1981200"/>
            <a:ext cx="7659687" cy="4114800"/>
          </a:xfrm>
        </p:spPr>
        <p:txBody>
          <a:bodyPr/>
          <a:lstStyle/>
          <a:p>
            <a:r>
              <a:rPr lang="en-GB" altLang="en-US" sz="2400" smtClean="0"/>
              <a:t>C/C++ allows the programmer to write their own bespoke functions to perform specific tasks:</a:t>
            </a:r>
          </a:p>
          <a:p>
            <a:pPr lvl="1"/>
            <a:r>
              <a:rPr lang="en-GB" altLang="en-US" sz="2000" smtClean="0"/>
              <a:t>Input type (parameter list)</a:t>
            </a:r>
          </a:p>
          <a:p>
            <a:pPr lvl="1"/>
            <a:r>
              <a:rPr lang="en-GB" altLang="en-US" sz="2000" smtClean="0"/>
              <a:t>Return value type</a:t>
            </a:r>
          </a:p>
          <a:p>
            <a:pPr lvl="1"/>
            <a:r>
              <a:rPr lang="en-GB" altLang="en-US" sz="2000" smtClean="0"/>
              <a:t>Unique Name (signature)</a:t>
            </a:r>
          </a:p>
          <a:p>
            <a:pPr lvl="1"/>
            <a:r>
              <a:rPr lang="en-GB" altLang="en-US" sz="2000" smtClean="0"/>
              <a:t>Function Body</a:t>
            </a:r>
          </a:p>
        </p:txBody>
      </p:sp>
      <p:sp>
        <p:nvSpPr>
          <p:cNvPr id="14340" name="Rectangle 4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14341" name="Rectangle 5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1434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14343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14344" name="Rectangle 1"/>
          <p:cNvSpPr>
            <a:spLocks noChangeArrowheads="1"/>
          </p:cNvSpPr>
          <p:nvPr/>
        </p:nvSpPr>
        <p:spPr bwMode="auto">
          <a:xfrm>
            <a:off x="2693988" y="4667250"/>
            <a:ext cx="4337050" cy="1570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400">
                <a:solidFill>
                  <a:srgbClr val="0000FF"/>
                </a:solidFill>
                <a:latin typeface="Consolas" panose="020B0609020204030204" pitchFamily="49" charset="0"/>
              </a:rPr>
              <a:t>int </a:t>
            </a:r>
            <a:r>
              <a:rPr lang="en-GB" altLang="en-US" sz="2400">
                <a:latin typeface="Consolas" panose="020B0609020204030204" pitchFamily="49" charset="0"/>
              </a:rPr>
              <a:t>square</a:t>
            </a:r>
            <a:r>
              <a:rPr lang="en-GB" altLang="en-US" sz="240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altLang="en-US" sz="2400">
                <a:solidFill>
                  <a:srgbClr val="0000FF"/>
                </a:solidFill>
                <a:latin typeface="Consolas" panose="020B0609020204030204" pitchFamily="49" charset="0"/>
              </a:rPr>
              <a:t>int </a:t>
            </a:r>
            <a:r>
              <a:rPr lang="en-GB" altLang="en-US" sz="2400">
                <a:latin typeface="Consolas" panose="020B0609020204030204" pitchFamily="49" charset="0"/>
              </a:rPr>
              <a:t>value</a:t>
            </a:r>
            <a:r>
              <a:rPr lang="en-GB" altLang="en-US" sz="240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240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240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altLang="en-US" sz="2400">
                <a:solidFill>
                  <a:srgbClr val="0000FF"/>
                </a:solidFill>
                <a:latin typeface="Consolas" panose="020B0609020204030204" pitchFamily="49" charset="0"/>
              </a:rPr>
              <a:t>return</a:t>
            </a:r>
            <a:r>
              <a:rPr lang="en-GB" altLang="en-US" sz="2400">
                <a:solidFill>
                  <a:srgbClr val="000000"/>
                </a:solidFill>
                <a:latin typeface="Consolas" panose="020B0609020204030204" pitchFamily="49" charset="0"/>
              </a:rPr>
              <a:t> value*value;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240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Function Call: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28663" y="1981200"/>
            <a:ext cx="7659687" cy="4114800"/>
          </a:xfrm>
        </p:spPr>
        <p:txBody>
          <a:bodyPr/>
          <a:lstStyle/>
          <a:p>
            <a:r>
              <a:rPr lang="en-GB" altLang="en-US" sz="2400" smtClean="0"/>
              <a:t>Once a function has been written it can be called by the program by name. </a:t>
            </a:r>
          </a:p>
          <a:p>
            <a:r>
              <a:rPr lang="en-GB" altLang="en-US" sz="2400" smtClean="0"/>
              <a:t>If the function expects any parameters then it is up to the programmer to supply them when calling the function</a:t>
            </a:r>
            <a:endParaRPr lang="en-GB" altLang="en-US" sz="2000" smtClean="0"/>
          </a:p>
        </p:txBody>
      </p:sp>
      <p:sp>
        <p:nvSpPr>
          <p:cNvPr id="16388" name="Rectangle 4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16389" name="Rectangle 5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163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16391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Example 1:</a:t>
            </a:r>
          </a:p>
        </p:txBody>
      </p:sp>
      <p:sp>
        <p:nvSpPr>
          <p:cNvPr id="18435" name="Rectangle 4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18436" name="Rectangle 5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18437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1843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2" name="Rectangle 1"/>
          <p:cNvSpPr/>
          <p:nvPr/>
        </p:nvSpPr>
        <p:spPr>
          <a:xfrm>
            <a:off x="971550" y="1628775"/>
            <a:ext cx="7416800" cy="4246563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en-GB" altLang="en-US" sz="1800" dirty="0">
                <a:solidFill>
                  <a:schemeClr val="accent5">
                    <a:lumMod val="50000"/>
                  </a:schemeClr>
                </a:solidFill>
                <a:latin typeface="Consolas" panose="020B0609020204030204" pitchFamily="49" charset="0"/>
              </a:rPr>
              <a:t>// prototype</a:t>
            </a:r>
          </a:p>
          <a:p>
            <a:pPr>
              <a:defRPr/>
            </a:pPr>
            <a:r>
              <a:rPr lang="en-GB" altLang="en-US" sz="1800" dirty="0" err="1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altLang="en-US" sz="18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altLang="en-US" sz="1800" dirty="0">
                <a:latin typeface="Consolas" panose="020B0609020204030204" pitchFamily="49" charset="0"/>
              </a:rPr>
              <a:t>square</a:t>
            </a:r>
            <a:r>
              <a:rPr lang="en-GB" altLang="en-US" sz="18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altLang="en-US" sz="1800" dirty="0" err="1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altLang="en-US" sz="1800" dirty="0">
                <a:solidFill>
                  <a:srgbClr val="000000"/>
                </a:solidFill>
                <a:latin typeface="Consolas" panose="020B0609020204030204" pitchFamily="49" charset="0"/>
              </a:rPr>
              <a:t>); </a:t>
            </a:r>
          </a:p>
          <a:p>
            <a:pPr>
              <a:defRPr/>
            </a:pPr>
            <a:endParaRPr lang="en-GB" altLang="en-US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>
              <a:defRPr/>
            </a:pPr>
            <a:r>
              <a:rPr lang="en-GB" altLang="en-US" sz="1800" dirty="0">
                <a:solidFill>
                  <a:schemeClr val="accent5">
                    <a:lumMod val="50000"/>
                  </a:schemeClr>
                </a:solidFill>
                <a:latin typeface="Consolas" panose="020B0609020204030204" pitchFamily="49" charset="0"/>
              </a:rPr>
              <a:t>// Calling the function from within main()</a:t>
            </a:r>
          </a:p>
          <a:p>
            <a:pPr>
              <a:defRPr/>
            </a:pPr>
            <a:r>
              <a:rPr lang="en-GB" altLang="en-US" sz="1800" dirty="0">
                <a:solidFill>
                  <a:srgbClr val="0000FF"/>
                </a:solidFill>
                <a:latin typeface="Consolas" panose="020B0609020204030204" pitchFamily="49" charset="0"/>
              </a:rPr>
              <a:t>void </a:t>
            </a:r>
            <a:r>
              <a:rPr lang="en-GB" altLang="en-US" sz="1800" dirty="0">
                <a:latin typeface="Consolas" panose="020B0609020204030204" pitchFamily="49" charset="0"/>
              </a:rPr>
              <a:t>main(</a:t>
            </a:r>
            <a:r>
              <a:rPr lang="en-GB" altLang="en-US" sz="18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pPr>
              <a:defRPr/>
            </a:pPr>
            <a:r>
              <a:rPr lang="en-GB" altLang="en-US" sz="18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>
              <a:defRPr/>
            </a:pPr>
            <a:r>
              <a:rPr lang="en-GB" altLang="en-US" sz="1800" dirty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altLang="en-US" sz="1800" dirty="0" err="1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altLang="en-US" sz="1800" dirty="0">
                <a:solidFill>
                  <a:srgbClr val="000000"/>
                </a:solidFill>
                <a:latin typeface="Consolas" panose="020B0609020204030204" pitchFamily="49" charset="0"/>
              </a:rPr>
              <a:t> answer = square(4);</a:t>
            </a:r>
            <a:r>
              <a:rPr lang="en-GB" altLang="en-US" sz="1800" dirty="0">
                <a:solidFill>
                  <a:srgbClr val="0000FF"/>
                </a:solidFill>
                <a:latin typeface="Consolas" panose="020B0609020204030204" pitchFamily="49" charset="0"/>
              </a:rPr>
              <a:t>	</a:t>
            </a:r>
          </a:p>
          <a:p>
            <a:pPr>
              <a:defRPr/>
            </a:pPr>
            <a:r>
              <a:rPr lang="en-GB" altLang="en-US" sz="1800" dirty="0">
                <a:solidFill>
                  <a:srgbClr val="0000FF"/>
                </a:solidFill>
                <a:latin typeface="Consolas" panose="020B0609020204030204" pitchFamily="49" charset="0"/>
              </a:rPr>
              <a:t>	</a:t>
            </a:r>
            <a:r>
              <a:rPr lang="en-GB" altLang="en-US" sz="1800" dirty="0" err="1">
                <a:solidFill>
                  <a:srgbClr val="0000FF"/>
                </a:solidFill>
                <a:latin typeface="Consolas" panose="020B0609020204030204" pitchFamily="49" charset="0"/>
              </a:rPr>
              <a:t>printf</a:t>
            </a:r>
            <a:r>
              <a:rPr lang="en-GB" altLang="en-US" sz="1800" dirty="0">
                <a:solidFill>
                  <a:srgbClr val="000000"/>
                </a:solidFill>
                <a:latin typeface="Consolas" panose="020B0609020204030204" pitchFamily="49" charset="0"/>
              </a:rPr>
              <a:t>(“The square sum is: %d”, answer);</a:t>
            </a:r>
          </a:p>
          <a:p>
            <a:pPr>
              <a:defRPr/>
            </a:pPr>
            <a:r>
              <a:rPr lang="en-GB" altLang="en-US" sz="18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pPr>
              <a:defRPr/>
            </a:pPr>
            <a:endParaRPr lang="en-GB" altLang="en-US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>
              <a:defRPr/>
            </a:pPr>
            <a:r>
              <a:rPr lang="en-GB" altLang="en-US" sz="1800" dirty="0">
                <a:solidFill>
                  <a:schemeClr val="accent5">
                    <a:lumMod val="50000"/>
                  </a:schemeClr>
                </a:solidFill>
                <a:latin typeface="Consolas" panose="020B0609020204030204" pitchFamily="49" charset="0"/>
              </a:rPr>
              <a:t>// body of the function</a:t>
            </a:r>
          </a:p>
          <a:p>
            <a:pPr>
              <a:defRPr/>
            </a:pPr>
            <a:r>
              <a:rPr lang="en-GB" altLang="en-US" sz="1800" dirty="0" err="1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altLang="en-US" sz="18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altLang="en-US" sz="1800" dirty="0">
                <a:latin typeface="Consolas" panose="020B0609020204030204" pitchFamily="49" charset="0"/>
              </a:rPr>
              <a:t>square</a:t>
            </a:r>
            <a:r>
              <a:rPr lang="en-GB" altLang="en-US" sz="18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altLang="en-US" sz="1800" dirty="0" err="1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altLang="en-US" sz="18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altLang="en-US" sz="1800" dirty="0">
                <a:latin typeface="Consolas" panose="020B0609020204030204" pitchFamily="49" charset="0"/>
              </a:rPr>
              <a:t>value</a:t>
            </a:r>
            <a:r>
              <a:rPr lang="en-GB" altLang="en-US" sz="18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pPr>
              <a:defRPr/>
            </a:pPr>
            <a:r>
              <a:rPr lang="en-GB" altLang="en-US" sz="18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>
              <a:defRPr/>
            </a:pPr>
            <a:r>
              <a:rPr lang="en-GB" altLang="en-US" sz="1800" dirty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altLang="en-US" sz="1800" dirty="0">
                <a:solidFill>
                  <a:srgbClr val="0000FF"/>
                </a:solidFill>
                <a:latin typeface="Consolas" panose="020B0609020204030204" pitchFamily="49" charset="0"/>
              </a:rPr>
              <a:t>return</a:t>
            </a:r>
            <a:r>
              <a:rPr lang="en-GB" altLang="en-US" sz="1800" dirty="0">
                <a:solidFill>
                  <a:srgbClr val="000000"/>
                </a:solidFill>
                <a:latin typeface="Consolas" panose="020B0609020204030204" pitchFamily="49" charset="0"/>
              </a:rPr>
              <a:t> value*value;</a:t>
            </a:r>
          </a:p>
          <a:p>
            <a:pPr>
              <a:defRPr/>
            </a:pPr>
            <a:r>
              <a:rPr lang="en-GB" altLang="en-US" sz="18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Example 2:</a:t>
            </a:r>
          </a:p>
        </p:txBody>
      </p:sp>
      <p:sp>
        <p:nvSpPr>
          <p:cNvPr id="20483" name="Rectangle 4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20484" name="Rectangle 5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2048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2048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2" name="Rectangle 1"/>
          <p:cNvSpPr/>
          <p:nvPr/>
        </p:nvSpPr>
        <p:spPr>
          <a:xfrm>
            <a:off x="971550" y="1628775"/>
            <a:ext cx="7416800" cy="4246563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en-GB" altLang="en-US" sz="1800" dirty="0">
                <a:solidFill>
                  <a:schemeClr val="accent5">
                    <a:lumMod val="50000"/>
                  </a:schemeClr>
                </a:solidFill>
                <a:latin typeface="Consolas" panose="020B0609020204030204" pitchFamily="49" charset="0"/>
              </a:rPr>
              <a:t>// In C++ when the body of the function gets declared before the function call, it is not necessary to include a prototype. In this case, the body of the function acts as the prototype</a:t>
            </a:r>
          </a:p>
          <a:p>
            <a:pPr>
              <a:defRPr/>
            </a:pPr>
            <a:r>
              <a:rPr lang="en-GB" altLang="en-US" sz="1800" dirty="0" err="1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altLang="en-US" sz="18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altLang="en-US" sz="1800" dirty="0">
                <a:latin typeface="Consolas" panose="020B0609020204030204" pitchFamily="49" charset="0"/>
              </a:rPr>
              <a:t>square</a:t>
            </a:r>
            <a:r>
              <a:rPr lang="en-GB" altLang="en-US" sz="18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altLang="en-US" sz="1800" dirty="0" err="1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altLang="en-US" sz="18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altLang="en-US" sz="1800" dirty="0">
                <a:latin typeface="Consolas" panose="020B0609020204030204" pitchFamily="49" charset="0"/>
              </a:rPr>
              <a:t>value</a:t>
            </a:r>
            <a:r>
              <a:rPr lang="en-GB" altLang="en-US" sz="18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pPr>
              <a:defRPr/>
            </a:pPr>
            <a:r>
              <a:rPr lang="en-GB" altLang="en-US" sz="18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>
              <a:defRPr/>
            </a:pPr>
            <a:r>
              <a:rPr lang="en-GB" altLang="en-US" sz="1800" dirty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altLang="en-US" sz="1800" dirty="0">
                <a:solidFill>
                  <a:srgbClr val="0000FF"/>
                </a:solidFill>
                <a:latin typeface="Consolas" panose="020B0609020204030204" pitchFamily="49" charset="0"/>
              </a:rPr>
              <a:t>return</a:t>
            </a:r>
            <a:r>
              <a:rPr lang="en-GB" altLang="en-US" sz="1800" dirty="0">
                <a:solidFill>
                  <a:srgbClr val="000000"/>
                </a:solidFill>
                <a:latin typeface="Consolas" panose="020B0609020204030204" pitchFamily="49" charset="0"/>
              </a:rPr>
              <a:t> value*value;</a:t>
            </a:r>
          </a:p>
          <a:p>
            <a:pPr>
              <a:defRPr/>
            </a:pPr>
            <a:r>
              <a:rPr lang="en-GB" altLang="en-US" sz="18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pPr>
              <a:defRPr/>
            </a:pPr>
            <a:endParaRPr lang="en-GB" altLang="en-US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>
              <a:defRPr/>
            </a:pPr>
            <a:r>
              <a:rPr lang="en-GB" altLang="en-US" sz="1800" dirty="0">
                <a:solidFill>
                  <a:schemeClr val="accent5">
                    <a:lumMod val="50000"/>
                  </a:schemeClr>
                </a:solidFill>
                <a:latin typeface="Consolas" panose="020B0609020204030204" pitchFamily="49" charset="0"/>
              </a:rPr>
              <a:t>// Calling the function from within main()</a:t>
            </a:r>
          </a:p>
          <a:p>
            <a:pPr>
              <a:defRPr/>
            </a:pPr>
            <a:r>
              <a:rPr lang="en-GB" altLang="en-US" sz="1800" dirty="0">
                <a:solidFill>
                  <a:srgbClr val="0000FF"/>
                </a:solidFill>
                <a:latin typeface="Consolas" panose="020B0609020204030204" pitchFamily="49" charset="0"/>
              </a:rPr>
              <a:t>void </a:t>
            </a:r>
            <a:r>
              <a:rPr lang="en-GB" altLang="en-US" sz="1800" dirty="0">
                <a:latin typeface="Consolas" panose="020B0609020204030204" pitchFamily="49" charset="0"/>
              </a:rPr>
              <a:t>main(</a:t>
            </a:r>
            <a:r>
              <a:rPr lang="en-GB" altLang="en-US" sz="18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pPr>
              <a:defRPr/>
            </a:pPr>
            <a:r>
              <a:rPr lang="en-GB" altLang="en-US" sz="18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>
              <a:defRPr/>
            </a:pPr>
            <a:r>
              <a:rPr lang="en-GB" altLang="en-US" sz="1800" dirty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altLang="en-US" sz="1800" dirty="0" err="1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altLang="en-US" sz="1800" dirty="0">
                <a:solidFill>
                  <a:srgbClr val="000000"/>
                </a:solidFill>
                <a:latin typeface="Consolas" panose="020B0609020204030204" pitchFamily="49" charset="0"/>
              </a:rPr>
              <a:t> answer = square(4);</a:t>
            </a:r>
            <a:r>
              <a:rPr lang="en-GB" altLang="en-US" sz="1800" dirty="0">
                <a:solidFill>
                  <a:srgbClr val="0000FF"/>
                </a:solidFill>
                <a:latin typeface="Consolas" panose="020B0609020204030204" pitchFamily="49" charset="0"/>
              </a:rPr>
              <a:t>	</a:t>
            </a:r>
          </a:p>
          <a:p>
            <a:pPr>
              <a:defRPr/>
            </a:pPr>
            <a:r>
              <a:rPr lang="en-GB" altLang="en-US" sz="1800" dirty="0">
                <a:solidFill>
                  <a:srgbClr val="0000FF"/>
                </a:solidFill>
                <a:latin typeface="Consolas" panose="020B0609020204030204" pitchFamily="49" charset="0"/>
              </a:rPr>
              <a:t>	</a:t>
            </a:r>
            <a:r>
              <a:rPr lang="en-GB" altLang="en-US" sz="1800" dirty="0" err="1">
                <a:solidFill>
                  <a:srgbClr val="0000FF"/>
                </a:solidFill>
                <a:latin typeface="Consolas" panose="020B0609020204030204" pitchFamily="49" charset="0"/>
              </a:rPr>
              <a:t>printf</a:t>
            </a:r>
            <a:r>
              <a:rPr lang="en-GB" altLang="en-US" sz="1800" dirty="0">
                <a:solidFill>
                  <a:srgbClr val="000000"/>
                </a:solidFill>
                <a:latin typeface="Consolas" panose="020B0609020204030204" pitchFamily="49" charset="0"/>
              </a:rPr>
              <a:t>(“The square sum is: %d”, answer);</a:t>
            </a:r>
          </a:p>
          <a:p>
            <a:pPr>
              <a:defRPr/>
            </a:pPr>
            <a:r>
              <a:rPr lang="en-GB" altLang="en-US" sz="18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Exercises: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28663" y="1981200"/>
            <a:ext cx="7659687" cy="4114800"/>
          </a:xfrm>
        </p:spPr>
        <p:txBody>
          <a:bodyPr/>
          <a:lstStyle/>
          <a:p>
            <a:r>
              <a:rPr lang="en-GB" altLang="en-US" sz="2200" smtClean="0"/>
              <a:t>Write a function to add two integers together. </a:t>
            </a:r>
          </a:p>
          <a:p>
            <a:pPr lvl="1"/>
            <a:r>
              <a:rPr lang="en-GB" altLang="en-US" sz="1800" smtClean="0"/>
              <a:t>The function should accept the two numbers as arguments</a:t>
            </a:r>
          </a:p>
          <a:p>
            <a:pPr lvl="1"/>
            <a:r>
              <a:rPr lang="en-GB" altLang="en-US" sz="1800" smtClean="0"/>
              <a:t>The function should print out the answer to the console</a:t>
            </a:r>
          </a:p>
          <a:p>
            <a:pPr lvl="1"/>
            <a:endParaRPr lang="en-GB" altLang="en-US" sz="1800" smtClean="0"/>
          </a:p>
          <a:p>
            <a:r>
              <a:rPr lang="en-GB" altLang="en-US" sz="2200" smtClean="0"/>
              <a:t>Write a function that accepts as arguments a </a:t>
            </a:r>
            <a:r>
              <a:rPr lang="en-GB" altLang="en-US" sz="2200" smtClean="0">
                <a:solidFill>
                  <a:schemeClr val="accent2"/>
                </a:solidFill>
              </a:rPr>
              <a:t>float</a:t>
            </a:r>
            <a:r>
              <a:rPr lang="en-GB" altLang="en-US" sz="2200" smtClean="0"/>
              <a:t> </a:t>
            </a:r>
            <a:r>
              <a:rPr lang="en-GB" altLang="en-US" sz="2200" i="1" smtClean="0"/>
              <a:t>value</a:t>
            </a:r>
            <a:r>
              <a:rPr lang="en-GB" altLang="en-US" sz="2200" smtClean="0"/>
              <a:t> and an </a:t>
            </a:r>
            <a:r>
              <a:rPr lang="en-GB" altLang="en-US" sz="2200" smtClean="0">
                <a:solidFill>
                  <a:schemeClr val="accent2"/>
                </a:solidFill>
              </a:rPr>
              <a:t>int</a:t>
            </a:r>
            <a:r>
              <a:rPr lang="en-GB" altLang="en-US" sz="2200" smtClean="0"/>
              <a:t> </a:t>
            </a:r>
            <a:r>
              <a:rPr lang="en-GB" altLang="en-US" sz="2200" i="1" smtClean="0"/>
              <a:t>count</a:t>
            </a:r>
            <a:r>
              <a:rPr lang="en-GB" altLang="en-US" sz="2200" smtClean="0"/>
              <a:t>.</a:t>
            </a:r>
          </a:p>
          <a:p>
            <a:pPr lvl="1"/>
            <a:r>
              <a:rPr lang="en-GB" altLang="en-US" sz="1800" smtClean="0"/>
              <a:t>Using a looping structure calculate the sum of </a:t>
            </a:r>
            <a:r>
              <a:rPr lang="en-GB" altLang="en-US" sz="1800" i="1" smtClean="0"/>
              <a:t>value</a:t>
            </a:r>
            <a:r>
              <a:rPr lang="en-GB" altLang="en-US" sz="1800" smtClean="0"/>
              <a:t> when multiplied by itself </a:t>
            </a:r>
            <a:r>
              <a:rPr lang="en-GB" altLang="en-US" sz="1800" i="1" smtClean="0"/>
              <a:t>count</a:t>
            </a:r>
            <a:r>
              <a:rPr lang="en-GB" altLang="en-US" sz="1800" smtClean="0"/>
              <a:t> number of times</a:t>
            </a:r>
          </a:p>
          <a:p>
            <a:pPr lvl="1"/>
            <a:endParaRPr lang="en-GB" altLang="en-US" sz="1800" smtClean="0"/>
          </a:p>
          <a:p>
            <a:r>
              <a:rPr lang="en-GB" altLang="en-US" sz="2200" smtClean="0"/>
              <a:t>Write a function to subtract two floating point numbers.</a:t>
            </a:r>
          </a:p>
          <a:p>
            <a:pPr lvl="1"/>
            <a:r>
              <a:rPr lang="en-GB" altLang="en-US" sz="1800" smtClean="0"/>
              <a:t>Your function should return the answer as a float</a:t>
            </a:r>
          </a:p>
        </p:txBody>
      </p:sp>
      <p:sp>
        <p:nvSpPr>
          <p:cNvPr id="22532" name="Rectangle 4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22533" name="Rectangle 5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2253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2253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Exercises: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28663" y="1981200"/>
            <a:ext cx="7659687" cy="4114800"/>
          </a:xfrm>
        </p:spPr>
        <p:txBody>
          <a:bodyPr/>
          <a:lstStyle/>
          <a:p>
            <a:pPr>
              <a:defRPr/>
            </a:pPr>
            <a:r>
              <a:rPr lang="en-GB" altLang="en-US" sz="2200" dirty="0" smtClean="0"/>
              <a:t>Write a function to calculate the length of a line</a:t>
            </a:r>
          </a:p>
          <a:p>
            <a:pPr lvl="1">
              <a:defRPr/>
            </a:pPr>
            <a:r>
              <a:rPr lang="en-GB" altLang="en-US" sz="1800" dirty="0" smtClean="0"/>
              <a:t>Pass in the </a:t>
            </a:r>
            <a:r>
              <a:rPr lang="en-GB" altLang="en-US" sz="1800" dirty="0" err="1" smtClean="0"/>
              <a:t>xy</a:t>
            </a:r>
            <a:r>
              <a:rPr lang="en-GB" altLang="en-US" sz="1800" dirty="0" smtClean="0"/>
              <a:t> positions of the start and end points of the line using 4 x floating point numbers: </a:t>
            </a:r>
            <a:r>
              <a:rPr lang="en-GB" altLang="en-US" sz="1800" dirty="0" err="1" smtClean="0"/>
              <a:t>sx</a:t>
            </a:r>
            <a:r>
              <a:rPr lang="en-GB" altLang="en-US" sz="1800" dirty="0" smtClean="0"/>
              <a:t>, </a:t>
            </a:r>
            <a:r>
              <a:rPr lang="en-GB" altLang="en-US" sz="1800" dirty="0" err="1" smtClean="0"/>
              <a:t>sy</a:t>
            </a:r>
            <a:r>
              <a:rPr lang="en-GB" altLang="en-US" sz="1800" dirty="0" smtClean="0"/>
              <a:t>, ex, </a:t>
            </a:r>
            <a:r>
              <a:rPr lang="en-GB" altLang="en-US" sz="1800" dirty="0" err="1" smtClean="0"/>
              <a:t>ey</a:t>
            </a:r>
            <a:endParaRPr lang="en-GB" altLang="en-US" sz="1800" dirty="0" smtClean="0"/>
          </a:p>
          <a:p>
            <a:pPr lvl="1">
              <a:defRPr/>
            </a:pPr>
            <a:r>
              <a:rPr lang="en-GB" altLang="en-US" sz="1800" dirty="0" smtClean="0"/>
              <a:t>Use your previous function to subtract the start point from the end point</a:t>
            </a:r>
          </a:p>
          <a:p>
            <a:pPr lvl="1">
              <a:defRPr/>
            </a:pPr>
            <a:r>
              <a:rPr lang="en-GB" altLang="en-US" sz="1800" dirty="0" smtClean="0"/>
              <a:t>Calculate the length of the line using the </a:t>
            </a:r>
            <a:r>
              <a:rPr lang="en-GB" altLang="en-US" sz="1800" dirty="0" err="1" smtClean="0"/>
              <a:t>math.h</a:t>
            </a:r>
            <a:r>
              <a:rPr lang="en-GB" altLang="en-US" sz="1800" dirty="0" smtClean="0"/>
              <a:t> function: </a:t>
            </a:r>
          </a:p>
          <a:p>
            <a:pPr marL="457200" lvl="1" indent="0">
              <a:buFontTx/>
              <a:buNone/>
              <a:defRPr/>
            </a:pPr>
            <a:r>
              <a:rPr lang="en-GB" altLang="en-US" sz="1800" dirty="0"/>
              <a:t>	</a:t>
            </a:r>
            <a:r>
              <a:rPr lang="en-GB" altLang="en-US" sz="1800" dirty="0" smtClean="0"/>
              <a:t>	</a:t>
            </a:r>
            <a:r>
              <a:rPr lang="en-GB" altLang="en-US" sz="1800" dirty="0" smtClean="0">
                <a:solidFill>
                  <a:schemeClr val="accent2"/>
                </a:solidFill>
              </a:rPr>
              <a:t>float</a:t>
            </a:r>
            <a:r>
              <a:rPr lang="en-GB" altLang="en-US" sz="1800" dirty="0" smtClean="0"/>
              <a:t> length = </a:t>
            </a:r>
            <a:r>
              <a:rPr lang="en-GB" altLang="en-US" sz="1800" dirty="0" err="1" smtClean="0"/>
              <a:t>sqrtf</a:t>
            </a:r>
            <a:r>
              <a:rPr lang="en-GB" altLang="en-US" sz="1800" dirty="0" smtClean="0"/>
              <a:t>(x*x + y*y)</a:t>
            </a:r>
          </a:p>
          <a:p>
            <a:pPr marL="457200" lvl="1" indent="0">
              <a:buFontTx/>
              <a:buNone/>
              <a:defRPr/>
            </a:pPr>
            <a:endParaRPr lang="en-GB" altLang="en-US" sz="2200" dirty="0" smtClean="0"/>
          </a:p>
          <a:p>
            <a:pPr>
              <a:defRPr/>
            </a:pPr>
            <a:r>
              <a:rPr lang="en-GB" altLang="en-US" sz="2200" dirty="0" smtClean="0"/>
              <a:t>Write a function to convert degrees to radians using the following formula:</a:t>
            </a:r>
          </a:p>
          <a:p>
            <a:pPr lvl="1">
              <a:defRPr/>
            </a:pPr>
            <a:r>
              <a:rPr lang="en-GB" altLang="en-US" sz="1800" dirty="0" smtClean="0"/>
              <a:t>Radians = degrees * 3.142/180.0</a:t>
            </a:r>
          </a:p>
          <a:p>
            <a:pPr>
              <a:defRPr/>
            </a:pPr>
            <a:r>
              <a:rPr lang="en-GB" altLang="en-US" sz="2200" dirty="0" smtClean="0"/>
              <a:t>Write a function to calculate radians to degrees using the following formula:</a:t>
            </a:r>
          </a:p>
          <a:p>
            <a:pPr lvl="1">
              <a:defRPr/>
            </a:pPr>
            <a:r>
              <a:rPr lang="en-GB" altLang="en-US" sz="1800" dirty="0" smtClean="0"/>
              <a:t>Degrees = radians * 180.0f/3.142;</a:t>
            </a:r>
          </a:p>
          <a:p>
            <a:pPr>
              <a:defRPr/>
            </a:pPr>
            <a:endParaRPr lang="en-GB" altLang="en-US" sz="2200" dirty="0" smtClean="0"/>
          </a:p>
        </p:txBody>
      </p:sp>
      <p:sp>
        <p:nvSpPr>
          <p:cNvPr id="24580" name="Rectangle 4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24581" name="Rectangle 5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2458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24583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Exercises: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28663" y="1981200"/>
            <a:ext cx="7659687" cy="4114800"/>
          </a:xfrm>
        </p:spPr>
        <p:txBody>
          <a:bodyPr/>
          <a:lstStyle/>
          <a:p>
            <a:r>
              <a:rPr lang="en-GB" altLang="en-US" sz="2200" smtClean="0"/>
              <a:t>Write a function to calculate how many ticks have elapsed since your machine was first switched on.</a:t>
            </a:r>
          </a:p>
          <a:p>
            <a:pPr lvl="1"/>
            <a:r>
              <a:rPr lang="en-GB" altLang="en-US" sz="1800" smtClean="0"/>
              <a:t>Use the windows.h function to get the number of ticks that have elapsed as follows:</a:t>
            </a:r>
          </a:p>
          <a:p>
            <a:pPr lvl="1"/>
            <a:endParaRPr lang="en-GB" altLang="en-US" sz="1800" smtClean="0"/>
          </a:p>
          <a:p>
            <a:pPr lvl="1"/>
            <a:endParaRPr lang="en-GB" altLang="en-US" sz="1800" smtClean="0"/>
          </a:p>
          <a:p>
            <a:pPr lvl="1"/>
            <a:endParaRPr lang="en-GB" altLang="en-US" sz="1800" smtClean="0"/>
          </a:p>
          <a:p>
            <a:pPr lvl="1"/>
            <a:r>
              <a:rPr lang="en-GB" altLang="en-US" sz="1800" smtClean="0"/>
              <a:t>NB&gt;Ticks are in milliseconds, i.e.1000 ticks per second</a:t>
            </a:r>
          </a:p>
          <a:p>
            <a:pPr lvl="1"/>
            <a:endParaRPr lang="en-GB" altLang="en-US" sz="1800" smtClean="0"/>
          </a:p>
          <a:p>
            <a:r>
              <a:rPr lang="en-GB" altLang="en-US" sz="2200" smtClean="0"/>
              <a:t>Write a function to convert the tick count to hours, minutes and seconds</a:t>
            </a:r>
          </a:p>
          <a:p>
            <a:pPr lvl="1"/>
            <a:r>
              <a:rPr lang="en-GB" altLang="en-US" sz="1800" smtClean="0"/>
              <a:t>Output the elapsed time to the console</a:t>
            </a:r>
          </a:p>
        </p:txBody>
      </p:sp>
      <p:sp>
        <p:nvSpPr>
          <p:cNvPr id="26628" name="Rectangle 4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26629" name="Rectangle 5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2663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26631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26632" name="Rectangle 1"/>
          <p:cNvSpPr>
            <a:spLocks noChangeArrowheads="1"/>
          </p:cNvSpPr>
          <p:nvPr/>
        </p:nvSpPr>
        <p:spPr bwMode="auto">
          <a:xfrm>
            <a:off x="1835150" y="3500438"/>
            <a:ext cx="48704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1800">
                <a:solidFill>
                  <a:srgbClr val="0000FF"/>
                </a:solidFill>
                <a:latin typeface="Consolas" panose="020B0609020204030204" pitchFamily="49" charset="0"/>
              </a:rPr>
              <a:t>unsigned int</a:t>
            </a:r>
            <a:r>
              <a:rPr lang="en-GB" altLang="en-US" sz="1800">
                <a:solidFill>
                  <a:srgbClr val="000000"/>
                </a:solidFill>
                <a:latin typeface="Consolas" panose="020B0609020204030204" pitchFamily="49" charset="0"/>
              </a:rPr>
              <a:t> ticks = GetTickCount(); </a:t>
            </a:r>
            <a:endParaRPr lang="en-GB" altLang="en-US" sz="1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Times New Roman"/>
      </a:majorFont>
      <a:minorFont>
        <a:latin typeface="Times New Roman"/>
        <a:ea typeface=""/>
        <a:cs typeface="Times New Roma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3823</TotalTime>
  <Words>733</Words>
  <Application>Microsoft Office PowerPoint</Application>
  <PresentationFormat>On-screen Show (4:3)</PresentationFormat>
  <Paragraphs>143</Paragraphs>
  <Slides>13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Times New Roman</vt:lpstr>
      <vt:lpstr>Arial</vt:lpstr>
      <vt:lpstr>Consolas</vt:lpstr>
      <vt:lpstr>Default Design</vt:lpstr>
      <vt:lpstr>Object Oriented Programming</vt:lpstr>
      <vt:lpstr>Contents:</vt:lpstr>
      <vt:lpstr>Modular Programming</vt:lpstr>
      <vt:lpstr>Functions</vt:lpstr>
      <vt:lpstr>Functions</vt:lpstr>
      <vt:lpstr>Function Prototype</vt:lpstr>
      <vt:lpstr>Writing your own Function</vt:lpstr>
      <vt:lpstr>Function Call:</vt:lpstr>
      <vt:lpstr>Example 1:</vt:lpstr>
      <vt:lpstr>Example 2:</vt:lpstr>
      <vt:lpstr>Exercises:</vt:lpstr>
      <vt:lpstr>Exercises:</vt:lpstr>
      <vt:lpstr>Exercises:</vt:lpstr>
    </vt:vector>
  </TitlesOfParts>
  <Company>DWP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XGRA</dc:title>
  <dc:creator>andy</dc:creator>
  <cp:lastModifiedBy>Andrew Baker</cp:lastModifiedBy>
  <cp:revision>151</cp:revision>
  <dcterms:created xsi:type="dcterms:W3CDTF">2010-07-16T12:30:01Z</dcterms:created>
  <dcterms:modified xsi:type="dcterms:W3CDTF">2020-02-02T19:48:58Z</dcterms:modified>
</cp:coreProperties>
</file>