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5113000" cy="21374100"/>
  <p:notesSz cx="6858000" cy="9144000"/>
  <p:embeddedFontLst>
    <p:embeddedFont>
      <p:font typeface="Canva Sans Bold" panose="020B0604020202020204" charset="0"/>
      <p:regular r:id="rId7"/>
    </p:embeddedFont>
    <p:embeddedFont>
      <p:font typeface="Playwrite US Modern" panose="020B0604020202020204" charset="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3447" autoAdjust="0"/>
  </p:normalViewPr>
  <p:slideViewPr>
    <p:cSldViewPr>
      <p:cViewPr>
        <p:scale>
          <a:sx n="28" d="100"/>
          <a:sy n="28" d="100"/>
        </p:scale>
        <p:origin x="1856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odora Evgenieva" userId="b0ba6f31bf1a1639" providerId="LiveId" clId="{1F9987D3-68E6-4AB6-A7C8-7824007B17BA}"/>
    <pc:docChg chg="undo custSel addSld delSld modSld">
      <pc:chgData name="Teodora Evgenieva" userId="b0ba6f31bf1a1639" providerId="LiveId" clId="{1F9987D3-68E6-4AB6-A7C8-7824007B17BA}" dt="2026-10-20T21:25:41.239" v="2773" actId="2711"/>
      <pc:docMkLst>
        <pc:docMk/>
      </pc:docMkLst>
      <pc:sldChg chg="addSp delSp modSp mod">
        <pc:chgData name="Teodora Evgenieva" userId="b0ba6f31bf1a1639" providerId="LiveId" clId="{1F9987D3-68E6-4AB6-A7C8-7824007B17BA}" dt="2026-10-20T21:25:41.239" v="2773" actId="2711"/>
        <pc:sldMkLst>
          <pc:docMk/>
          <pc:sldMk cId="0" sldId="256"/>
        </pc:sldMkLst>
        <pc:spChg chg="mod">
          <ac:chgData name="Teodora Evgenieva" userId="b0ba6f31bf1a1639" providerId="LiveId" clId="{1F9987D3-68E6-4AB6-A7C8-7824007B17BA}" dt="2026-10-20T21:25:41.239" v="2773" actId="2711"/>
          <ac:spMkLst>
            <pc:docMk/>
            <pc:sldMk cId="0" sldId="256"/>
            <ac:spMk id="2" creationId="{00000000-0000-0000-0000-000000000000}"/>
          </ac:spMkLst>
        </pc:spChg>
        <pc:spChg chg="add del mod">
          <ac:chgData name="Teodora Evgenieva" userId="b0ba6f31bf1a1639" providerId="LiveId" clId="{1F9987D3-68E6-4AB6-A7C8-7824007B17BA}" dt="2026-10-20T21:24:50.027" v="2770" actId="2711"/>
          <ac:spMkLst>
            <pc:docMk/>
            <pc:sldMk cId="0" sldId="256"/>
            <ac:spMk id="4" creationId="{00000000-0000-0000-0000-000000000000}"/>
          </ac:spMkLst>
        </pc:spChg>
      </pc:sldChg>
      <pc:sldChg chg="delSp add del mod modNotesTx">
        <pc:chgData name="Teodora Evgenieva" userId="b0ba6f31bf1a1639" providerId="LiveId" clId="{1F9987D3-68E6-4AB6-A7C8-7824007B17BA}" dt="2026-10-20T21:18:11.021" v="2768" actId="478"/>
        <pc:sldMkLst>
          <pc:docMk/>
          <pc:sldMk cId="0" sldId="257"/>
        </pc:sldMkLst>
        <pc:spChg chg="del">
          <ac:chgData name="Teodora Evgenieva" userId="b0ba6f31bf1a1639" providerId="LiveId" clId="{1F9987D3-68E6-4AB6-A7C8-7824007B17BA}" dt="2026-10-20T21:18:11.021" v="2768" actId="478"/>
          <ac:spMkLst>
            <pc:docMk/>
            <pc:sldMk cId="0" sldId="257"/>
            <ac:spMk id="34" creationId="{00000000-0000-0000-0000-000000000000}"/>
          </ac:spMkLst>
        </pc:spChg>
      </pc:sldChg>
      <pc:sldChg chg="modNotesTx">
        <pc:chgData name="Teodora Evgenieva" userId="b0ba6f31bf1a1639" providerId="LiveId" clId="{1F9987D3-68E6-4AB6-A7C8-7824007B17BA}" dt="2026-10-20T21:04:09.152" v="2693" actId="20577"/>
        <pc:sldMkLst>
          <pc:docMk/>
          <pc:sldMk cId="0" sldId="258"/>
        </pc:sldMkLst>
      </pc:sldChg>
      <pc:sldChg chg="modSp mod">
        <pc:chgData name="Teodora Evgenieva" userId="b0ba6f31bf1a1639" providerId="LiveId" clId="{1F9987D3-68E6-4AB6-A7C8-7824007B17BA}" dt="2026-10-20T21:06:02.979" v="2767" actId="20577"/>
        <pc:sldMkLst>
          <pc:docMk/>
          <pc:sldMk cId="0" sldId="259"/>
        </pc:sldMkLst>
        <pc:spChg chg="mod">
          <ac:chgData name="Teodora Evgenieva" userId="b0ba6f31bf1a1639" providerId="LiveId" clId="{1F9987D3-68E6-4AB6-A7C8-7824007B17BA}" dt="2026-10-20T21:06:02.979" v="2767" actId="20577"/>
          <ac:spMkLst>
            <pc:docMk/>
            <pc:sldMk cId="0" sldId="259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2E8E71-8B7A-47A3-ADE2-B9FE23428F77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16150" y="685800"/>
            <a:ext cx="24257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01A40-C27F-4236-8DBB-6E2332AAFA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615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“Hi, I'm going to talk about my dissertation today, lowering the risk of breast cancer in UK women using modifiable lifestyle factors, which is a structured literature review, putting the focus on modifiable lifestyle factors, rather than genetic predispositions, in lowering the risk of breast cancer and, crucially, improving long-term wellbeing and survival.” </a:t>
            </a:r>
            <a:br>
              <a:rPr lang="en-US" dirty="0"/>
            </a:br>
            <a:endParaRPr lang="en-US" dirty="0"/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D01A40-C27F-4236-8DBB-6E2332AAFAC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3638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D01A40-C27F-4236-8DBB-6E2332AAFAC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228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D01A40-C27F-4236-8DBB-6E2332AAFAC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372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8/s41572-019-0111-2" TargetMode="External"/><Relationship Id="rId2" Type="http://schemas.openxmlformats.org/officeDocument/2006/relationships/hyperlink" Target="https://doi.org/10.1186/s12916-023-03107-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12885-024-11931-5" TargetMode="External"/><Relationship Id="rId5" Type="http://schemas.openxmlformats.org/officeDocument/2006/relationships/hyperlink" Target="https://doi.org/10.1158/1055-9965.epi-21-0765" TargetMode="External"/><Relationship Id="rId4" Type="http://schemas.openxmlformats.org/officeDocument/2006/relationships/hyperlink" Target="https://doi.org/10.1038/s41416-019-0700-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A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09804" y="3924243"/>
            <a:ext cx="15120000" cy="8218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82"/>
              </a:lnSpc>
            </a:pPr>
            <a:r>
              <a:rPr lang="en-US" sz="7701" b="1" dirty="0">
                <a:solidFill>
                  <a:srgbClr val="000000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Investigation of Lifestyle Factors for Reducing Breast Cancer Risk in Women in the UK</a:t>
            </a:r>
          </a:p>
          <a:p>
            <a:pPr algn="ctr">
              <a:lnSpc>
                <a:spcPts val="10782"/>
              </a:lnSpc>
            </a:pPr>
            <a:endParaRPr lang="en-US" sz="7701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0782"/>
              </a:lnSpc>
            </a:pPr>
            <a:endParaRPr lang="en-US" sz="7701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2525966" y="326374"/>
            <a:ext cx="10031467" cy="2906483"/>
          </a:xfrm>
          <a:custGeom>
            <a:avLst/>
            <a:gdLst/>
            <a:ahLst/>
            <a:cxnLst/>
            <a:rect l="l" t="t" r="r" b="b"/>
            <a:pathLst>
              <a:path w="10031467" h="2906483">
                <a:moveTo>
                  <a:pt x="0" y="0"/>
                </a:moveTo>
                <a:lnTo>
                  <a:pt x="10031467" y="0"/>
                </a:lnTo>
                <a:lnTo>
                  <a:pt x="10031467" y="2906483"/>
                </a:lnTo>
                <a:lnTo>
                  <a:pt x="0" y="29064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0" y="10507475"/>
            <a:ext cx="15112999" cy="36202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082"/>
              </a:lnSpc>
              <a:spcBef>
                <a:spcPct val="0"/>
              </a:spcBef>
            </a:pPr>
            <a:r>
              <a:rPr lang="en-US" sz="5448" b="1" dirty="0">
                <a:solidFill>
                  <a:srgbClr val="000000"/>
                </a:solidFill>
                <a:latin typeface="Arial" panose="020B0604020202020204" pitchFamily="34" charset="0"/>
                <a:ea typeface="Playwrite US Modern"/>
                <a:cs typeface="Arial" panose="020B0604020202020204" pitchFamily="34" charset="0"/>
                <a:sym typeface="Playwrite US Modern"/>
              </a:rPr>
              <a:t>Student Name and Number</a:t>
            </a:r>
            <a:r>
              <a:rPr lang="en-US" sz="5448" dirty="0">
                <a:solidFill>
                  <a:srgbClr val="000000"/>
                </a:solidFill>
                <a:latin typeface="Arial" panose="020B0604020202020204" pitchFamily="34" charset="0"/>
                <a:ea typeface="Playwrite US Modern"/>
                <a:cs typeface="Arial" panose="020B0604020202020204" pitchFamily="34" charset="0"/>
                <a:sym typeface="Playwrite US Modern"/>
              </a:rPr>
              <a:t>: Teodora Evgenieva, 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ea typeface="Playwrite US Modern"/>
                <a:cs typeface="Arial" panose="020B0604020202020204" pitchFamily="34" charset="0"/>
                <a:sym typeface="Playwrite US Modern"/>
              </a:rPr>
              <a:t>2324070</a:t>
            </a:r>
          </a:p>
          <a:p>
            <a:pPr algn="ctr">
              <a:lnSpc>
                <a:spcPts val="7082"/>
              </a:lnSpc>
              <a:spcBef>
                <a:spcPct val="0"/>
              </a:spcBef>
            </a:pPr>
            <a:r>
              <a:rPr lang="en-US" sz="5448" b="1" dirty="0">
                <a:solidFill>
                  <a:srgbClr val="000000"/>
                </a:solidFill>
                <a:latin typeface="Arial" panose="020B0604020202020204" pitchFamily="34" charset="0"/>
                <a:ea typeface="Playwrite US Modern"/>
                <a:cs typeface="Arial" panose="020B0604020202020204" pitchFamily="34" charset="0"/>
                <a:sym typeface="Playwrite US Modern"/>
              </a:rPr>
              <a:t>Module Name and Code</a:t>
            </a:r>
            <a:r>
              <a:rPr lang="en-US" sz="5448" dirty="0">
                <a:solidFill>
                  <a:srgbClr val="000000"/>
                </a:solidFill>
                <a:latin typeface="Arial" panose="020B0604020202020204" pitchFamily="34" charset="0"/>
                <a:ea typeface="Playwrite US Modern"/>
                <a:cs typeface="Arial" panose="020B0604020202020204" pitchFamily="34" charset="0"/>
                <a:sym typeface="Playwrite US Modern"/>
              </a:rPr>
              <a:t>: Independent Project, BMHP6020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A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94481" y="5270640"/>
            <a:ext cx="10172274" cy="5940852"/>
            <a:chOff x="0" y="0"/>
            <a:chExt cx="1841168" cy="107528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41168" cy="1075286"/>
            </a:xfrm>
            <a:custGeom>
              <a:avLst/>
              <a:gdLst/>
              <a:ahLst/>
              <a:cxnLst/>
              <a:rect l="l" t="t" r="r" b="b"/>
              <a:pathLst>
                <a:path w="1841168" h="1075286">
                  <a:moveTo>
                    <a:pt x="9894" y="0"/>
                  </a:moveTo>
                  <a:lnTo>
                    <a:pt x="1831274" y="0"/>
                  </a:lnTo>
                  <a:cubicBezTo>
                    <a:pt x="1836738" y="0"/>
                    <a:pt x="1841168" y="4430"/>
                    <a:pt x="1841168" y="9894"/>
                  </a:cubicBezTo>
                  <a:lnTo>
                    <a:pt x="1841168" y="1065392"/>
                  </a:lnTo>
                  <a:cubicBezTo>
                    <a:pt x="1841168" y="1068016"/>
                    <a:pt x="1840126" y="1070533"/>
                    <a:pt x="1838270" y="1072389"/>
                  </a:cubicBezTo>
                  <a:cubicBezTo>
                    <a:pt x="1836415" y="1074244"/>
                    <a:pt x="1833898" y="1075286"/>
                    <a:pt x="1831274" y="1075286"/>
                  </a:cubicBezTo>
                  <a:lnTo>
                    <a:pt x="9894" y="1075286"/>
                  </a:lnTo>
                  <a:cubicBezTo>
                    <a:pt x="7270" y="1075286"/>
                    <a:pt x="4753" y="1074244"/>
                    <a:pt x="2898" y="1072389"/>
                  </a:cubicBezTo>
                  <a:cubicBezTo>
                    <a:pt x="1042" y="1070533"/>
                    <a:pt x="0" y="1068016"/>
                    <a:pt x="0" y="1065392"/>
                  </a:cubicBezTo>
                  <a:lnTo>
                    <a:pt x="0" y="9894"/>
                  </a:lnTo>
                  <a:cubicBezTo>
                    <a:pt x="0" y="7270"/>
                    <a:pt x="1042" y="4753"/>
                    <a:pt x="2898" y="2898"/>
                  </a:cubicBezTo>
                  <a:cubicBezTo>
                    <a:pt x="4753" y="1042"/>
                    <a:pt x="7270" y="0"/>
                    <a:pt x="9894" y="0"/>
                  </a:cubicBezTo>
                  <a:close/>
                </a:path>
              </a:pathLst>
            </a:custGeom>
            <a:solidFill>
              <a:srgbClr val="F5A8B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1841168" cy="1094337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835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03928" y="1947174"/>
            <a:ext cx="4518993" cy="7674083"/>
            <a:chOff x="0" y="0"/>
            <a:chExt cx="817932" cy="138899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7932" cy="1388999"/>
            </a:xfrm>
            <a:custGeom>
              <a:avLst/>
              <a:gdLst/>
              <a:ahLst/>
              <a:cxnLst/>
              <a:rect l="l" t="t" r="r" b="b"/>
              <a:pathLst>
                <a:path w="817932" h="1388999">
                  <a:moveTo>
                    <a:pt x="22272" y="0"/>
                  </a:moveTo>
                  <a:lnTo>
                    <a:pt x="795660" y="0"/>
                  </a:lnTo>
                  <a:cubicBezTo>
                    <a:pt x="801567" y="0"/>
                    <a:pt x="807232" y="2346"/>
                    <a:pt x="811409" y="6523"/>
                  </a:cubicBezTo>
                  <a:cubicBezTo>
                    <a:pt x="815585" y="10700"/>
                    <a:pt x="817932" y="16365"/>
                    <a:pt x="817932" y="22272"/>
                  </a:cubicBezTo>
                  <a:lnTo>
                    <a:pt x="817932" y="1366727"/>
                  </a:lnTo>
                  <a:cubicBezTo>
                    <a:pt x="817932" y="1372634"/>
                    <a:pt x="815585" y="1378299"/>
                    <a:pt x="811409" y="1382476"/>
                  </a:cubicBezTo>
                  <a:cubicBezTo>
                    <a:pt x="807232" y="1386652"/>
                    <a:pt x="801567" y="1388999"/>
                    <a:pt x="795660" y="1388999"/>
                  </a:cubicBezTo>
                  <a:lnTo>
                    <a:pt x="22272" y="1388999"/>
                  </a:lnTo>
                  <a:cubicBezTo>
                    <a:pt x="16365" y="1388999"/>
                    <a:pt x="10700" y="1386652"/>
                    <a:pt x="6523" y="1382476"/>
                  </a:cubicBezTo>
                  <a:cubicBezTo>
                    <a:pt x="2346" y="1378299"/>
                    <a:pt x="0" y="1372634"/>
                    <a:pt x="0" y="1366727"/>
                  </a:cubicBezTo>
                  <a:lnTo>
                    <a:pt x="0" y="22272"/>
                  </a:lnTo>
                  <a:cubicBezTo>
                    <a:pt x="0" y="16365"/>
                    <a:pt x="2346" y="10700"/>
                    <a:pt x="6523" y="6523"/>
                  </a:cubicBezTo>
                  <a:cubicBezTo>
                    <a:pt x="10700" y="2346"/>
                    <a:pt x="16365" y="0"/>
                    <a:pt x="22272" y="0"/>
                  </a:cubicBezTo>
                  <a:close/>
                </a:path>
              </a:pathLst>
            </a:custGeom>
            <a:solidFill>
              <a:srgbClr val="EB73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817932" cy="1408049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l">
                <a:lnSpc>
                  <a:spcPts val="3095"/>
                </a:lnSpc>
              </a:pPr>
              <a:endParaRPr/>
            </a:p>
            <a:p>
              <a:pPr marL="514011" lvl="1" indent="-257006" algn="l">
                <a:lnSpc>
                  <a:spcPts val="3095"/>
                </a:lnSpc>
                <a:buFont typeface="Arial"/>
                <a:buChar char="•"/>
              </a:pPr>
              <a:r>
                <a:rPr lang="en-US" sz="2380">
                  <a:solidFill>
                    <a:srgbClr val="FFFFFF"/>
                  </a:solidFill>
                  <a:latin typeface="Playwrite US Modern"/>
                  <a:ea typeface="Playwrite US Modern"/>
                  <a:cs typeface="Playwrite US Modern"/>
                  <a:sym typeface="Playwrite US Modern"/>
                </a:rPr>
                <a:t>Methodology utilizes a secondary research design via a structured literature review. </a:t>
              </a:r>
            </a:p>
            <a:p>
              <a:pPr marL="514011" lvl="1" indent="-257006" algn="l">
                <a:lnSpc>
                  <a:spcPts val="3095"/>
                </a:lnSpc>
                <a:buFont typeface="Arial"/>
                <a:buChar char="•"/>
              </a:pPr>
              <a:r>
                <a:rPr lang="en-US" sz="2380">
                  <a:solidFill>
                    <a:srgbClr val="FFFFFF"/>
                  </a:solidFill>
                  <a:latin typeface="Playwrite US Modern"/>
                  <a:ea typeface="Playwrite US Modern"/>
                  <a:cs typeface="Playwrite US Modern"/>
                  <a:sym typeface="Playwrite US Modern"/>
                </a:rPr>
                <a:t>Aims to critically examine the role of modifiable lifestyle factors in reducing breast cancer risk among UK women. </a:t>
              </a:r>
            </a:p>
            <a:p>
              <a:pPr marL="514011" lvl="1" indent="-257006" algn="l">
                <a:lnSpc>
                  <a:spcPts val="3095"/>
                </a:lnSpc>
                <a:buFont typeface="Arial"/>
                <a:buChar char="•"/>
              </a:pPr>
              <a:r>
                <a:rPr lang="en-US" sz="2380">
                  <a:solidFill>
                    <a:srgbClr val="FFFFFF"/>
                  </a:solidFill>
                  <a:latin typeface="Playwrite US Modern"/>
                  <a:ea typeface="Playwrite US Modern"/>
                  <a:cs typeface="Playwrite US Modern"/>
                  <a:sym typeface="Playwrite US Modern"/>
                </a:rPr>
                <a:t>Evaluates how evidence-based lifestyle interventions support survival, quality of life, and long-term wellbeing (Harbeck et al., 2019).</a:t>
              </a:r>
            </a:p>
            <a:p>
              <a:pPr algn="l">
                <a:lnSpc>
                  <a:spcPts val="3485"/>
                </a:lnSpc>
              </a:pPr>
              <a:endParaRPr lang="en-US" sz="2380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797812" y="13449722"/>
            <a:ext cx="2868967" cy="518392"/>
            <a:chOff x="0" y="0"/>
            <a:chExt cx="519279" cy="938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19279" cy="93828"/>
            </a:xfrm>
            <a:custGeom>
              <a:avLst/>
              <a:gdLst/>
              <a:ahLst/>
              <a:cxnLst/>
              <a:rect l="l" t="t" r="r" b="b"/>
              <a:pathLst>
                <a:path w="519279" h="93828">
                  <a:moveTo>
                    <a:pt x="46914" y="0"/>
                  </a:moveTo>
                  <a:lnTo>
                    <a:pt x="472365" y="0"/>
                  </a:lnTo>
                  <a:cubicBezTo>
                    <a:pt x="484808" y="0"/>
                    <a:pt x="496740" y="4943"/>
                    <a:pt x="505538" y="13741"/>
                  </a:cubicBezTo>
                  <a:cubicBezTo>
                    <a:pt x="514337" y="22539"/>
                    <a:pt x="519279" y="34472"/>
                    <a:pt x="519279" y="46914"/>
                  </a:cubicBezTo>
                  <a:lnTo>
                    <a:pt x="519279" y="46914"/>
                  </a:lnTo>
                  <a:cubicBezTo>
                    <a:pt x="519279" y="59357"/>
                    <a:pt x="514337" y="71289"/>
                    <a:pt x="505538" y="80087"/>
                  </a:cubicBezTo>
                  <a:cubicBezTo>
                    <a:pt x="496740" y="88886"/>
                    <a:pt x="484808" y="93828"/>
                    <a:pt x="472365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519279" cy="112878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835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33178" y="10112320"/>
            <a:ext cx="4348065" cy="5823696"/>
            <a:chOff x="0" y="0"/>
            <a:chExt cx="786994" cy="1054081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86994" cy="1054081"/>
            </a:xfrm>
            <a:custGeom>
              <a:avLst/>
              <a:gdLst/>
              <a:ahLst/>
              <a:cxnLst/>
              <a:rect l="l" t="t" r="r" b="b"/>
              <a:pathLst>
                <a:path w="786994" h="1054081">
                  <a:moveTo>
                    <a:pt x="23147" y="0"/>
                  </a:moveTo>
                  <a:lnTo>
                    <a:pt x="763847" y="0"/>
                  </a:lnTo>
                  <a:cubicBezTo>
                    <a:pt x="769986" y="0"/>
                    <a:pt x="775874" y="2439"/>
                    <a:pt x="780214" y="6780"/>
                  </a:cubicBezTo>
                  <a:cubicBezTo>
                    <a:pt x="784555" y="11121"/>
                    <a:pt x="786994" y="17008"/>
                    <a:pt x="786994" y="23147"/>
                  </a:cubicBezTo>
                  <a:lnTo>
                    <a:pt x="786994" y="1030934"/>
                  </a:lnTo>
                  <a:cubicBezTo>
                    <a:pt x="786994" y="1037073"/>
                    <a:pt x="784555" y="1042961"/>
                    <a:pt x="780214" y="1047302"/>
                  </a:cubicBezTo>
                  <a:cubicBezTo>
                    <a:pt x="775874" y="1051643"/>
                    <a:pt x="769986" y="1054081"/>
                    <a:pt x="763847" y="1054081"/>
                  </a:cubicBezTo>
                  <a:lnTo>
                    <a:pt x="23147" y="1054081"/>
                  </a:lnTo>
                  <a:cubicBezTo>
                    <a:pt x="17008" y="1054081"/>
                    <a:pt x="11121" y="1051643"/>
                    <a:pt x="6780" y="1047302"/>
                  </a:cubicBezTo>
                  <a:cubicBezTo>
                    <a:pt x="2439" y="1042961"/>
                    <a:pt x="0" y="1037073"/>
                    <a:pt x="0" y="1030934"/>
                  </a:cubicBezTo>
                  <a:lnTo>
                    <a:pt x="0" y="23147"/>
                  </a:lnTo>
                  <a:cubicBezTo>
                    <a:pt x="0" y="17008"/>
                    <a:pt x="2439" y="11121"/>
                    <a:pt x="6780" y="6780"/>
                  </a:cubicBezTo>
                  <a:cubicBezTo>
                    <a:pt x="11121" y="2439"/>
                    <a:pt x="17008" y="0"/>
                    <a:pt x="23147" y="0"/>
                  </a:cubicBezTo>
                  <a:close/>
                </a:path>
              </a:pathLst>
            </a:custGeom>
            <a:solidFill>
              <a:srgbClr val="F5A8B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9050"/>
              <a:ext cx="786994" cy="1073131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835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902870" y="11268642"/>
            <a:ext cx="9805665" cy="4667374"/>
            <a:chOff x="0" y="0"/>
            <a:chExt cx="1774813" cy="84478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774813" cy="844789"/>
            </a:xfrm>
            <a:custGeom>
              <a:avLst/>
              <a:gdLst/>
              <a:ahLst/>
              <a:cxnLst/>
              <a:rect l="l" t="t" r="r" b="b"/>
              <a:pathLst>
                <a:path w="1774813" h="844789">
                  <a:moveTo>
                    <a:pt x="10264" y="0"/>
                  </a:moveTo>
                  <a:lnTo>
                    <a:pt x="1764549" y="0"/>
                  </a:lnTo>
                  <a:cubicBezTo>
                    <a:pt x="1770217" y="0"/>
                    <a:pt x="1774813" y="4595"/>
                    <a:pt x="1774813" y="10264"/>
                  </a:cubicBezTo>
                  <a:lnTo>
                    <a:pt x="1774813" y="834525"/>
                  </a:lnTo>
                  <a:cubicBezTo>
                    <a:pt x="1774813" y="840193"/>
                    <a:pt x="1770217" y="844789"/>
                    <a:pt x="1764549" y="844789"/>
                  </a:cubicBezTo>
                  <a:lnTo>
                    <a:pt x="10264" y="844789"/>
                  </a:lnTo>
                  <a:cubicBezTo>
                    <a:pt x="4595" y="844789"/>
                    <a:pt x="0" y="840193"/>
                    <a:pt x="0" y="834525"/>
                  </a:cubicBezTo>
                  <a:lnTo>
                    <a:pt x="0" y="10264"/>
                  </a:lnTo>
                  <a:cubicBezTo>
                    <a:pt x="0" y="4595"/>
                    <a:pt x="4595" y="0"/>
                    <a:pt x="10264" y="0"/>
                  </a:cubicBezTo>
                  <a:close/>
                </a:path>
              </a:pathLst>
            </a:custGeom>
            <a:solidFill>
              <a:srgbClr val="F063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1774813" cy="863839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835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8693" y="16567911"/>
            <a:ext cx="7968641" cy="4816089"/>
            <a:chOff x="0" y="0"/>
            <a:chExt cx="1442314" cy="87170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42314" cy="871706"/>
            </a:xfrm>
            <a:custGeom>
              <a:avLst/>
              <a:gdLst/>
              <a:ahLst/>
              <a:cxnLst/>
              <a:rect l="l" t="t" r="r" b="b"/>
              <a:pathLst>
                <a:path w="1442314" h="871706">
                  <a:moveTo>
                    <a:pt x="12630" y="0"/>
                  </a:moveTo>
                  <a:lnTo>
                    <a:pt x="1429683" y="0"/>
                  </a:lnTo>
                  <a:cubicBezTo>
                    <a:pt x="1436659" y="0"/>
                    <a:pt x="1442314" y="5655"/>
                    <a:pt x="1442314" y="12630"/>
                  </a:cubicBezTo>
                  <a:lnTo>
                    <a:pt x="1442314" y="859076"/>
                  </a:lnTo>
                  <a:cubicBezTo>
                    <a:pt x="1442314" y="866051"/>
                    <a:pt x="1436659" y="871706"/>
                    <a:pt x="1429683" y="871706"/>
                  </a:cubicBezTo>
                  <a:lnTo>
                    <a:pt x="12630" y="871706"/>
                  </a:lnTo>
                  <a:cubicBezTo>
                    <a:pt x="5655" y="871706"/>
                    <a:pt x="0" y="866051"/>
                    <a:pt x="0" y="859076"/>
                  </a:cubicBezTo>
                  <a:lnTo>
                    <a:pt x="0" y="12630"/>
                  </a:lnTo>
                  <a:cubicBezTo>
                    <a:pt x="0" y="5655"/>
                    <a:pt x="5655" y="0"/>
                    <a:pt x="12630" y="0"/>
                  </a:cubicBezTo>
                  <a:close/>
                </a:path>
              </a:pathLst>
            </a:custGeom>
            <a:solidFill>
              <a:srgbClr val="EB73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1442314" cy="900281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marL="600369" lvl="1" indent="-300185" algn="l">
                <a:lnSpc>
                  <a:spcPts val="3615"/>
                </a:lnSpc>
                <a:buFont typeface="Arial"/>
                <a:buChar char="•"/>
              </a:pPr>
              <a:r>
                <a:rPr lang="en-US" sz="2780">
                  <a:solidFill>
                    <a:srgbClr val="FFFFFF"/>
                  </a:solidFill>
                  <a:latin typeface="Playwrite US Modern"/>
                  <a:ea typeface="Playwrite US Modern"/>
                  <a:cs typeface="Playwrite US Modern"/>
                  <a:sym typeface="Playwrite US Modern"/>
                </a:rPr>
                <a:t>Initial screening of titles and abstracts was followed by strict full-text evaluation. </a:t>
              </a:r>
            </a:p>
            <a:p>
              <a:pPr marL="600369" lvl="1" indent="-300185" algn="l">
                <a:lnSpc>
                  <a:spcPts val="3615"/>
                </a:lnSpc>
                <a:buFont typeface="Arial"/>
                <a:buChar char="•"/>
              </a:pPr>
              <a:r>
                <a:rPr lang="en-US" sz="2780">
                  <a:solidFill>
                    <a:srgbClr val="FFFFFF"/>
                  </a:solidFill>
                  <a:latin typeface="Playwrite US Modern"/>
                  <a:ea typeface="Playwrite US Modern"/>
                  <a:cs typeface="Playwrite US Modern"/>
                  <a:sym typeface="Playwrite US Modern"/>
                </a:rPr>
                <a:t>Five core sources were selected for detailed analysis based on high methodological quality and complementary coverage. 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0" y="1098749"/>
            <a:ext cx="4794481" cy="778980"/>
            <a:chOff x="0" y="0"/>
            <a:chExt cx="867795" cy="14099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67795" cy="140994"/>
            </a:xfrm>
            <a:custGeom>
              <a:avLst/>
              <a:gdLst/>
              <a:ahLst/>
              <a:cxnLst/>
              <a:rect l="l" t="t" r="r" b="b"/>
              <a:pathLst>
                <a:path w="867795" h="140994">
                  <a:moveTo>
                    <a:pt x="20992" y="0"/>
                  </a:moveTo>
                  <a:lnTo>
                    <a:pt x="846803" y="0"/>
                  </a:lnTo>
                  <a:cubicBezTo>
                    <a:pt x="852370" y="0"/>
                    <a:pt x="857710" y="2212"/>
                    <a:pt x="861646" y="6148"/>
                  </a:cubicBezTo>
                  <a:cubicBezTo>
                    <a:pt x="865583" y="10085"/>
                    <a:pt x="867795" y="15424"/>
                    <a:pt x="867795" y="20992"/>
                  </a:cubicBezTo>
                  <a:lnTo>
                    <a:pt x="867795" y="120003"/>
                  </a:lnTo>
                  <a:cubicBezTo>
                    <a:pt x="867795" y="125570"/>
                    <a:pt x="865583" y="130909"/>
                    <a:pt x="861646" y="134846"/>
                  </a:cubicBezTo>
                  <a:cubicBezTo>
                    <a:pt x="857710" y="138783"/>
                    <a:pt x="852370" y="140994"/>
                    <a:pt x="846803" y="140994"/>
                  </a:cubicBezTo>
                  <a:lnTo>
                    <a:pt x="20992" y="140994"/>
                  </a:lnTo>
                  <a:cubicBezTo>
                    <a:pt x="15424" y="140994"/>
                    <a:pt x="10085" y="138783"/>
                    <a:pt x="6148" y="134846"/>
                  </a:cubicBezTo>
                  <a:cubicBezTo>
                    <a:pt x="2212" y="130909"/>
                    <a:pt x="0" y="125570"/>
                    <a:pt x="0" y="120003"/>
                  </a:cubicBezTo>
                  <a:lnTo>
                    <a:pt x="0" y="20992"/>
                  </a:lnTo>
                  <a:cubicBezTo>
                    <a:pt x="0" y="15424"/>
                    <a:pt x="2212" y="10085"/>
                    <a:pt x="6148" y="6148"/>
                  </a:cubicBezTo>
                  <a:cubicBezTo>
                    <a:pt x="10085" y="2212"/>
                    <a:pt x="15424" y="0"/>
                    <a:pt x="20992" y="0"/>
                  </a:cubicBezTo>
                  <a:close/>
                </a:path>
              </a:pathLst>
            </a:custGeom>
            <a:solidFill>
              <a:srgbClr val="F5A8B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19050"/>
              <a:ext cx="867795" cy="160044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835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>
            <a:off x="8097334" y="-356915"/>
            <a:ext cx="6611201" cy="3551418"/>
          </a:xfrm>
          <a:custGeom>
            <a:avLst/>
            <a:gdLst/>
            <a:ahLst/>
            <a:cxnLst/>
            <a:rect l="l" t="t" r="r" b="b"/>
            <a:pathLst>
              <a:path w="6611201" h="3551418">
                <a:moveTo>
                  <a:pt x="0" y="0"/>
                </a:moveTo>
                <a:lnTo>
                  <a:pt x="6611201" y="0"/>
                </a:lnTo>
                <a:lnTo>
                  <a:pt x="6611201" y="3551418"/>
                </a:lnTo>
                <a:lnTo>
                  <a:pt x="0" y="355141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AutoShape 24"/>
          <p:cNvSpPr/>
          <p:nvPr/>
        </p:nvSpPr>
        <p:spPr>
          <a:xfrm flipV="1">
            <a:off x="4797812" y="14962694"/>
            <a:ext cx="4345880" cy="1477820"/>
          </a:xfrm>
          <a:prstGeom prst="line">
            <a:avLst/>
          </a:prstGeom>
          <a:ln w="19050" cap="flat">
            <a:solidFill>
              <a:srgbClr val="EFF0F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1172988" y="-29862"/>
            <a:ext cx="277658" cy="421856"/>
          </a:xfrm>
          <a:custGeom>
            <a:avLst/>
            <a:gdLst/>
            <a:ahLst/>
            <a:cxnLst/>
            <a:rect l="l" t="t" r="r" b="b"/>
            <a:pathLst>
              <a:path w="277658" h="421856">
                <a:moveTo>
                  <a:pt x="0" y="0"/>
                </a:moveTo>
                <a:lnTo>
                  <a:pt x="277658" y="0"/>
                </a:lnTo>
                <a:lnTo>
                  <a:pt x="277658" y="421856"/>
                </a:lnTo>
                <a:lnTo>
                  <a:pt x="0" y="42185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3616876" y="854556"/>
            <a:ext cx="277658" cy="421856"/>
          </a:xfrm>
          <a:custGeom>
            <a:avLst/>
            <a:gdLst/>
            <a:ahLst/>
            <a:cxnLst/>
            <a:rect l="l" t="t" r="r" b="b"/>
            <a:pathLst>
              <a:path w="277658" h="421856">
                <a:moveTo>
                  <a:pt x="0" y="0"/>
                </a:moveTo>
                <a:lnTo>
                  <a:pt x="277658" y="0"/>
                </a:lnTo>
                <a:lnTo>
                  <a:pt x="277658" y="421856"/>
                </a:lnTo>
                <a:lnTo>
                  <a:pt x="0" y="42185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9581962" y="676893"/>
            <a:ext cx="277658" cy="421856"/>
          </a:xfrm>
          <a:custGeom>
            <a:avLst/>
            <a:gdLst/>
            <a:ahLst/>
            <a:cxnLst/>
            <a:rect l="l" t="t" r="r" b="b"/>
            <a:pathLst>
              <a:path w="277658" h="421856">
                <a:moveTo>
                  <a:pt x="0" y="0"/>
                </a:moveTo>
                <a:lnTo>
                  <a:pt x="277658" y="0"/>
                </a:lnTo>
                <a:lnTo>
                  <a:pt x="277658" y="421856"/>
                </a:lnTo>
                <a:lnTo>
                  <a:pt x="0" y="42185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8163227" y="16567911"/>
            <a:ext cx="6956773" cy="4746160"/>
          </a:xfrm>
          <a:custGeom>
            <a:avLst/>
            <a:gdLst/>
            <a:ahLst/>
            <a:cxnLst/>
            <a:rect l="l" t="t" r="r" b="b"/>
            <a:pathLst>
              <a:path w="6956773" h="4746160">
                <a:moveTo>
                  <a:pt x="0" y="0"/>
                </a:moveTo>
                <a:lnTo>
                  <a:pt x="6956773" y="0"/>
                </a:lnTo>
                <a:lnTo>
                  <a:pt x="6956773" y="4746160"/>
                </a:lnTo>
                <a:lnTo>
                  <a:pt x="0" y="47461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0244" t="-17592" b="-530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>
            <a:off x="4453255" y="1555585"/>
            <a:ext cx="10817671" cy="3657905"/>
          </a:xfrm>
          <a:custGeom>
            <a:avLst/>
            <a:gdLst/>
            <a:ahLst/>
            <a:cxnLst/>
            <a:rect l="l" t="t" r="r" b="b"/>
            <a:pathLst>
              <a:path w="10817671" h="3657905">
                <a:moveTo>
                  <a:pt x="0" y="0"/>
                </a:moveTo>
                <a:lnTo>
                  <a:pt x="10817671" y="0"/>
                </a:lnTo>
                <a:lnTo>
                  <a:pt x="10817671" y="3657905"/>
                </a:lnTo>
                <a:lnTo>
                  <a:pt x="0" y="365790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3673" r="-367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6579923" y="727993"/>
            <a:ext cx="8006988" cy="808543"/>
          </a:xfrm>
          <a:custGeom>
            <a:avLst/>
            <a:gdLst/>
            <a:ahLst/>
            <a:cxnLst/>
            <a:rect l="l" t="t" r="r" b="b"/>
            <a:pathLst>
              <a:path w="8006988" h="808543">
                <a:moveTo>
                  <a:pt x="0" y="0"/>
                </a:moveTo>
                <a:lnTo>
                  <a:pt x="8006988" y="0"/>
                </a:lnTo>
                <a:lnTo>
                  <a:pt x="8006988" y="808542"/>
                </a:lnTo>
                <a:lnTo>
                  <a:pt x="0" y="80854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/>
          <p:cNvSpPr txBox="1"/>
          <p:nvPr/>
        </p:nvSpPr>
        <p:spPr>
          <a:xfrm>
            <a:off x="69889" y="1219262"/>
            <a:ext cx="4570158" cy="5135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1"/>
              </a:lnSpc>
            </a:pPr>
            <a:r>
              <a:rPr lang="en-US" sz="302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Introduction &amp; Aim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054996" y="5385316"/>
            <a:ext cx="3528421" cy="456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723"/>
              </a:lnSpc>
              <a:spcBef>
                <a:spcPct val="0"/>
              </a:spcBef>
            </a:pPr>
            <a:r>
              <a:rPr lang="en-US" sz="2659">
                <a:solidFill>
                  <a:srgbClr val="3E51C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Search Strategy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73760" y="5268968"/>
            <a:ext cx="10063885" cy="7611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54"/>
              </a:lnSpc>
            </a:pPr>
            <a:r>
              <a:rPr lang="en-US" sz="288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         </a:t>
            </a:r>
          </a:p>
          <a:p>
            <a:pPr algn="l">
              <a:lnSpc>
                <a:spcPts val="3754"/>
              </a:lnSpc>
            </a:pPr>
            <a:endParaRPr lang="en-US" sz="288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754"/>
              </a:lnSpc>
            </a:pPr>
            <a:r>
              <a:rPr lang="en-US" sz="288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 </a:t>
            </a:r>
          </a:p>
          <a:p>
            <a:pPr marL="623455" lvl="1" indent="-311727" algn="l">
              <a:lnSpc>
                <a:spcPts val="3754"/>
              </a:lnSpc>
              <a:buFont typeface="Arial"/>
              <a:buChar char="•"/>
            </a:pPr>
            <a:r>
              <a:rPr lang="en-US" sz="288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Databases searched in July 2026 include PubMed, CINAHL, Google Scholar, and the UWTSD Library. </a:t>
            </a:r>
          </a:p>
          <a:p>
            <a:pPr marL="623455" lvl="1" indent="-311727" algn="l">
              <a:lnSpc>
                <a:spcPts val="3754"/>
              </a:lnSpc>
              <a:buFont typeface="Arial"/>
              <a:buChar char="•"/>
            </a:pPr>
            <a:r>
              <a:rPr lang="en-US" sz="288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Keywords were combined uing the Boolean operator "AND" (e.g., “breast cancer prevention” AND “physical activity”).  Search refinements included synonyms and specific outcome terms such as mortality and quality of life. </a:t>
            </a:r>
          </a:p>
          <a:p>
            <a:pPr algn="l">
              <a:lnSpc>
                <a:spcPts val="3754"/>
              </a:lnSpc>
            </a:pPr>
            <a:endParaRPr lang="en-US" sz="288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754"/>
              </a:lnSpc>
            </a:pPr>
            <a:endParaRPr lang="en-US" sz="288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754"/>
              </a:lnSpc>
            </a:pPr>
            <a:endParaRPr lang="en-US" sz="288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754"/>
              </a:lnSpc>
            </a:pPr>
            <a:endParaRPr lang="en-US" sz="288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marL="0" lvl="1" indent="0" algn="l">
              <a:lnSpc>
                <a:spcPts val="3754"/>
              </a:lnSpc>
              <a:spcBef>
                <a:spcPct val="0"/>
              </a:spcBef>
            </a:pPr>
            <a:endParaRPr lang="en-US" sz="288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421466" y="10746065"/>
            <a:ext cx="4031789" cy="52778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8384" lvl="1" indent="-234192" algn="l">
              <a:lnSpc>
                <a:spcPts val="2820"/>
              </a:lnSpc>
              <a:buFont typeface="Arial"/>
              <a:buChar char="•"/>
            </a:pPr>
            <a:r>
              <a:rPr lang="en-US" sz="2169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Included: English-language peer-reviewed studies and policy documents published between 2020 and 2026. Target population included women aged 18 and over. </a:t>
            </a:r>
          </a:p>
          <a:p>
            <a:pPr marL="468384" lvl="1" indent="-234192" algn="l">
              <a:lnSpc>
                <a:spcPts val="2820"/>
              </a:lnSpc>
              <a:buFont typeface="Arial"/>
              <a:buChar char="•"/>
            </a:pPr>
            <a:r>
              <a:rPr lang="en-US" sz="2169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Excluded: Studies focused exclusively on genetic risks, male breast cancer, other cancer types, or sources lacking clear methodology. </a:t>
            </a:r>
          </a:p>
          <a:p>
            <a:pPr algn="l">
              <a:lnSpc>
                <a:spcPts val="2820"/>
              </a:lnSpc>
            </a:pPr>
            <a:endParaRPr lang="en-US" sz="2169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9700" y="10257149"/>
            <a:ext cx="4295364" cy="381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7"/>
              </a:lnSpc>
            </a:pPr>
            <a:r>
              <a:rPr lang="en-US" sz="2539">
                <a:solidFill>
                  <a:srgbClr val="3E51C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Eligibility Criteria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195679" y="12060255"/>
            <a:ext cx="9198317" cy="3852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0747" lvl="1" indent="-285373" algn="l">
              <a:lnSpc>
                <a:spcPts val="3436"/>
              </a:lnSpc>
              <a:buFont typeface="Arial"/>
              <a:buChar char="•"/>
            </a:pPr>
            <a:r>
              <a:rPr lang="en-US" sz="2643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Thematic analysis was conducted. </a:t>
            </a:r>
          </a:p>
          <a:p>
            <a:pPr marL="570747" lvl="1" indent="-285373" algn="l">
              <a:lnSpc>
                <a:spcPts val="3436"/>
              </a:lnSpc>
              <a:buFont typeface="Arial"/>
              <a:buChar char="•"/>
            </a:pPr>
            <a:r>
              <a:rPr lang="en-US" sz="2643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Information was extracted into a tracking workbook to code text, compare ideas, and cluster similar patterns. </a:t>
            </a:r>
          </a:p>
          <a:p>
            <a:pPr marL="570747" lvl="1" indent="-285373" algn="l">
              <a:lnSpc>
                <a:spcPts val="3436"/>
              </a:lnSpc>
              <a:buFont typeface="Arial"/>
              <a:buChar char="•"/>
            </a:pPr>
            <a:r>
              <a:rPr lang="en-US" sz="2643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Three key themes emerged: combined lifestyle behaviours, physical activity strategies, and accessible UK interventions (Malcomson et al., 2023). </a:t>
            </a:r>
          </a:p>
          <a:p>
            <a:pPr algn="l">
              <a:lnSpc>
                <a:spcPts val="3436"/>
              </a:lnSpc>
            </a:pPr>
            <a:endParaRPr lang="en-US" sz="2643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8160985" y="10112320"/>
            <a:ext cx="1805509" cy="25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88"/>
              </a:lnSpc>
            </a:pPr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6481578" y="11549461"/>
            <a:ext cx="5821481" cy="48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87"/>
              </a:lnSpc>
            </a:pPr>
            <a:r>
              <a:rPr lang="en-US" sz="3239">
                <a:solidFill>
                  <a:srgbClr val="3E51C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                Data Analysis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A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93527" y="11273137"/>
            <a:ext cx="10906961" cy="9607620"/>
          </a:xfrm>
          <a:custGeom>
            <a:avLst/>
            <a:gdLst/>
            <a:ahLst/>
            <a:cxnLst/>
            <a:rect l="l" t="t" r="r" b="b"/>
            <a:pathLst>
              <a:path w="10906961" h="9607620">
                <a:moveTo>
                  <a:pt x="0" y="0"/>
                </a:moveTo>
                <a:lnTo>
                  <a:pt x="10906962" y="0"/>
                </a:lnTo>
                <a:lnTo>
                  <a:pt x="10906962" y="9607620"/>
                </a:lnTo>
                <a:lnTo>
                  <a:pt x="0" y="96076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438" t="-25871" r="-543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61451" y="1331028"/>
            <a:ext cx="14858549" cy="3325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3444" lvl="1" indent="-311722" algn="l">
              <a:lnSpc>
                <a:spcPts val="3753"/>
              </a:lnSpc>
              <a:buFont typeface="Arial"/>
              <a:buChar char="•"/>
            </a:pPr>
            <a:r>
              <a:rPr lang="en-US" sz="288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As a secondary research project, no primary participant consent or identifiable patient data was involved. </a:t>
            </a:r>
          </a:p>
          <a:p>
            <a:pPr marL="623444" lvl="1" indent="-311722" algn="l">
              <a:lnSpc>
                <a:spcPts val="3753"/>
              </a:lnSpc>
              <a:buFont typeface="Arial"/>
              <a:buChar char="•"/>
            </a:pPr>
            <a:r>
              <a:rPr lang="en-US" sz="288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Academic integrity was maintained by utilizing strict Harvard referencing to prevent plagiarism. </a:t>
            </a:r>
          </a:p>
          <a:p>
            <a:pPr marL="623444" lvl="1" indent="-311722" algn="l">
              <a:lnSpc>
                <a:spcPts val="3753"/>
              </a:lnSpc>
              <a:buFont typeface="Arial"/>
              <a:buChar char="•"/>
            </a:pPr>
            <a:r>
              <a:rPr lang="en-US" sz="288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Sources were restricted to credible academic, government, and professional bodies to ensure fair and accurate representation</a:t>
            </a:r>
          </a:p>
          <a:p>
            <a:pPr algn="l">
              <a:lnSpc>
                <a:spcPts val="3753"/>
              </a:lnSpc>
            </a:pPr>
            <a:endParaRPr lang="en-US" sz="288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794233" y="545916"/>
            <a:ext cx="4762909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50"/>
              </a:lnSpc>
            </a:pPr>
            <a:r>
              <a:rPr lang="en-US" sz="3375">
                <a:solidFill>
                  <a:srgbClr val="3E51C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Ethical Consideration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74016" y="4298394"/>
            <a:ext cx="14545984" cy="6696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34"/>
              </a:lnSpc>
            </a:pPr>
            <a:r>
              <a:rPr lang="en-US" sz="3362" dirty="0">
                <a:solidFill>
                  <a:srgbClr val="EB736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                                          </a:t>
            </a:r>
          </a:p>
          <a:p>
            <a:pPr algn="l">
              <a:lnSpc>
                <a:spcPts val="4034"/>
              </a:lnSpc>
            </a:pPr>
            <a:endParaRPr lang="en-US" sz="3362" dirty="0">
              <a:solidFill>
                <a:srgbClr val="EB7364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4034"/>
              </a:lnSpc>
            </a:pPr>
            <a:r>
              <a:rPr lang="en-US" sz="3362" dirty="0">
                <a:solidFill>
                  <a:srgbClr val="EB736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                                         Methodological Limitations</a:t>
            </a:r>
          </a:p>
          <a:p>
            <a:pPr algn="l">
              <a:lnSpc>
                <a:spcPts val="4034"/>
              </a:lnSpc>
            </a:pPr>
            <a:endParaRPr lang="en-US" sz="3362" dirty="0">
              <a:solidFill>
                <a:srgbClr val="EB7364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marL="744609" lvl="1" indent="-372304" algn="l">
              <a:lnSpc>
                <a:spcPts val="4138"/>
              </a:lnSpc>
              <a:buFont typeface="Arial"/>
              <a:buChar char="•"/>
            </a:pPr>
            <a:r>
              <a:rPr lang="en-US" sz="3448" dirty="0">
                <a:solidFill>
                  <a:srgbClr val="EB736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Acknowledges potential publication bias and the restriction of excluding non-English research from the review. </a:t>
            </a:r>
          </a:p>
          <a:p>
            <a:pPr marL="744609" lvl="1" indent="-372304" algn="l">
              <a:lnSpc>
                <a:spcPts val="4138"/>
              </a:lnSpc>
              <a:buFont typeface="Arial"/>
              <a:buChar char="•"/>
            </a:pPr>
            <a:r>
              <a:rPr lang="en-US" sz="3448" dirty="0">
                <a:solidFill>
                  <a:srgbClr val="EB736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The strict 2020–2026 search timeframe may exclude relevant previous materials. </a:t>
            </a:r>
          </a:p>
          <a:p>
            <a:pPr marL="744609" lvl="1" indent="-372304" algn="l">
              <a:lnSpc>
                <a:spcPts val="4138"/>
              </a:lnSpc>
              <a:buFont typeface="Arial"/>
              <a:buChar char="•"/>
            </a:pPr>
            <a:r>
              <a:rPr lang="en-US" sz="3448" dirty="0">
                <a:solidFill>
                  <a:srgbClr val="EB736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A lack of homogeneous study designs, treatment stages, and lifestyle assessments across the literature prevents direct statistical comparisons. </a:t>
            </a:r>
          </a:p>
          <a:p>
            <a:pPr algn="l">
              <a:lnSpc>
                <a:spcPts val="4034"/>
              </a:lnSpc>
            </a:pPr>
            <a:endParaRPr lang="en-US" sz="3448" dirty="0">
              <a:solidFill>
                <a:srgbClr val="EB7364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4034"/>
              </a:lnSpc>
            </a:pPr>
            <a:endParaRPr lang="en-US" sz="3448" dirty="0">
              <a:solidFill>
                <a:srgbClr val="EB7364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A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2564" y="18301"/>
            <a:ext cx="14926589" cy="21365699"/>
            <a:chOff x="0" y="0"/>
            <a:chExt cx="2701693" cy="386716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01693" cy="3867164"/>
            </a:xfrm>
            <a:custGeom>
              <a:avLst/>
              <a:gdLst/>
              <a:ahLst/>
              <a:cxnLst/>
              <a:rect l="l" t="t" r="r" b="b"/>
              <a:pathLst>
                <a:path w="2701693" h="3867164">
                  <a:moveTo>
                    <a:pt x="6743" y="0"/>
                  </a:moveTo>
                  <a:lnTo>
                    <a:pt x="2694951" y="0"/>
                  </a:lnTo>
                  <a:cubicBezTo>
                    <a:pt x="2696739" y="0"/>
                    <a:pt x="2698454" y="710"/>
                    <a:pt x="2699718" y="1975"/>
                  </a:cubicBezTo>
                  <a:cubicBezTo>
                    <a:pt x="2700983" y="3239"/>
                    <a:pt x="2701693" y="4954"/>
                    <a:pt x="2701693" y="6743"/>
                  </a:cubicBezTo>
                  <a:lnTo>
                    <a:pt x="2701693" y="3860421"/>
                  </a:lnTo>
                  <a:cubicBezTo>
                    <a:pt x="2701693" y="3864145"/>
                    <a:pt x="2698674" y="3867164"/>
                    <a:pt x="2694951" y="3867164"/>
                  </a:cubicBezTo>
                  <a:lnTo>
                    <a:pt x="6743" y="3867164"/>
                  </a:lnTo>
                  <a:cubicBezTo>
                    <a:pt x="4954" y="3867164"/>
                    <a:pt x="3239" y="3866454"/>
                    <a:pt x="1975" y="3865189"/>
                  </a:cubicBezTo>
                  <a:cubicBezTo>
                    <a:pt x="710" y="3863925"/>
                    <a:pt x="0" y="3862210"/>
                    <a:pt x="0" y="3860421"/>
                  </a:cubicBezTo>
                  <a:lnTo>
                    <a:pt x="0" y="6743"/>
                  </a:lnTo>
                  <a:cubicBezTo>
                    <a:pt x="0" y="4954"/>
                    <a:pt x="710" y="3239"/>
                    <a:pt x="1975" y="1975"/>
                  </a:cubicBezTo>
                  <a:cubicBezTo>
                    <a:pt x="3239" y="710"/>
                    <a:pt x="4954" y="0"/>
                    <a:pt x="6743" y="0"/>
                  </a:cubicBezTo>
                  <a:close/>
                </a:path>
              </a:pathLst>
            </a:custGeom>
            <a:solidFill>
              <a:srgbClr val="F063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701693" cy="3886214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29708" y="1112603"/>
            <a:ext cx="14671374" cy="12607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4146" lvl="1" indent="-342073" algn="l">
              <a:lnSpc>
                <a:spcPts val="4119"/>
              </a:lnSpc>
              <a:buFont typeface="Arial"/>
              <a:buChar char="•"/>
            </a:pP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Malcomson, F. C., Parra-Soto, S., Ho, F. K., et al. (2023). Adherence to the 2018 World Cancer Research Fund (WCRF)/American Institute for Cancer Research (AICR) Cancer Prevention Recommendations and risk of 14 lifestyle-related cancers in the UK Biobank prospective cohort study. BMC Medicine, 21.Available at: </a:t>
            </a:r>
            <a:r>
              <a:rPr lang="en-US" sz="3168" u="sng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  <a:hlinkClick r:id="rId2" tooltip="https://doi.org/10.1186/s12916-023-03107-y"/>
              </a:rPr>
              <a:t>https://doi.org/10.1186/s12916-023-03107-y </a:t>
            </a:r>
          </a:p>
          <a:p>
            <a:pPr marL="684146" lvl="1" indent="-342073" algn="l">
              <a:lnSpc>
                <a:spcPts val="4119"/>
              </a:lnSpc>
              <a:buFont typeface="Arial"/>
              <a:buChar char="•"/>
            </a:pP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Harbeck, N., </a:t>
            </a:r>
            <a:r>
              <a:rPr lang="en-US" sz="3168" dirty="0" err="1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Penault</a:t>
            </a: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-Llorca, F., Cortes, J., Gnant, M., </a:t>
            </a:r>
            <a:r>
              <a:rPr lang="en-US" sz="3168" dirty="0" err="1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Houssami</a:t>
            </a: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, N., </a:t>
            </a:r>
            <a:r>
              <a:rPr lang="en-US" sz="3168" dirty="0" err="1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Poortmans</a:t>
            </a: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, P., Ruddy, K., Tsang, J. and Cardoso, F. (2019). Breast cancer. Nature Reviews Disease Primers, 5(1).Available at: </a:t>
            </a:r>
            <a:r>
              <a:rPr lang="en-US" sz="3168" u="sng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  <a:hlinkClick r:id="rId3" tooltip="https://doi.org/10.1038/s41572-019-0111-2"/>
              </a:rPr>
              <a:t>https://doi.org/10.1038/s41572-019-0111-2</a:t>
            </a:r>
          </a:p>
          <a:p>
            <a:pPr marL="684146" lvl="1" indent="-342073" algn="l">
              <a:lnSpc>
                <a:spcPts val="4119"/>
              </a:lnSpc>
              <a:buFont typeface="Arial"/>
              <a:buChar char="•"/>
            </a:pP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Guo, W., Fensom, G. K., Reeves, G. K., &amp; Key, T. J. (2020). Physical activity and breast cancer risk: results from the UK Biobank prospective cohort. British Journal of Cancer, 122, 726-732.Available at: </a:t>
            </a:r>
            <a:r>
              <a:rPr lang="en-US" sz="3168" u="sng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  <a:hlinkClick r:id="rId4" tooltip="https://doi.org/10.1038/s41416-019-0700-6"/>
              </a:rPr>
              <a:t>https://doi.org/10.1038/s41416-019-0700-6</a:t>
            </a: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</a:t>
            </a:r>
          </a:p>
          <a:p>
            <a:pPr marL="684146" lvl="1" indent="-342073" algn="l">
              <a:lnSpc>
                <a:spcPts val="4119"/>
              </a:lnSpc>
              <a:buFont typeface="Arial"/>
              <a:buChar char="•"/>
            </a:pP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Peila, R., Arthur, R. S., Dannenberg, A. J., &amp; Rohan, T. E. (2022). Association of a Healthy Lifestyle Index with Risk of Breast Cancer among Women with Normal Body Mass Index in the UK Biobank. Cancer Epidemiology, Biomarkers &amp; Prevention, 31, 554-560.Available at: </a:t>
            </a:r>
            <a:r>
              <a:rPr lang="en-US" sz="3168" u="sng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  <a:hlinkClick r:id="rId5" tooltip="https://doi.org/10.1158/1055-9965.epi-21-0765"/>
              </a:rPr>
              <a:t>https://doi.org/10.1158/1055-9965.epi-21-0765</a:t>
            </a:r>
          </a:p>
          <a:p>
            <a:pPr marL="684146" lvl="1" indent="-342073" algn="l">
              <a:lnSpc>
                <a:spcPts val="4119"/>
              </a:lnSpc>
              <a:buFont typeface="Arial"/>
              <a:buChar char="•"/>
            </a:pPr>
            <a:r>
              <a:rPr lang="en-US" sz="3168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Zhang, Y., Song, M., Yang, Z., et al. (2024). Healthy lifestyles, systemic inflammation and breast cancer risk: a mediation analysis. BMC Cancer, 24.Available at: </a:t>
            </a:r>
            <a:r>
              <a:rPr lang="en-US" sz="3168" u="sng" dirty="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  <a:hlinkClick r:id="rId6" tooltip="https://doi.org/10.1186/s12885-024-11931-5"/>
              </a:rPr>
              <a:t>https://doi.org/10.1186/s12885-024-11931-5</a:t>
            </a:r>
          </a:p>
          <a:p>
            <a:pPr algn="l">
              <a:lnSpc>
                <a:spcPts val="4119"/>
              </a:lnSpc>
              <a:spcBef>
                <a:spcPct val="0"/>
              </a:spcBef>
            </a:pPr>
            <a:endParaRPr lang="en-US" sz="3168" u="sng" dirty="0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  <a:hlinkClick r:id="rId6" tooltip="https://doi.org/10.1186/s12885-024-11931-5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727526" y="216864"/>
            <a:ext cx="4615114" cy="381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27"/>
              </a:lnSpc>
            </a:pPr>
            <a:r>
              <a:rPr lang="en-US" sz="2439">
                <a:solidFill>
                  <a:srgbClr val="3E51C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773</Words>
  <Application>Microsoft Office PowerPoint</Application>
  <PresentationFormat>Custom</PresentationFormat>
  <Paragraphs>51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Canva Sans Bold</vt:lpstr>
      <vt:lpstr>Playwrite US Modern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and Blue Modern College Academic Research Poster</dc:title>
  <dc:creator>Teodora Evgenieva</dc:creator>
  <cp:lastModifiedBy>Teodora Evgenieva</cp:lastModifiedBy>
  <cp:revision>5</cp:revision>
  <dcterms:created xsi:type="dcterms:W3CDTF">2006-08-16T00:00:00Z</dcterms:created>
  <dcterms:modified xsi:type="dcterms:W3CDTF">2026-10-20T21:25:50Z</dcterms:modified>
  <dc:identifier>DAG4BXtgDVo</dc:identifier>
</cp:coreProperties>
</file>