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4.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5.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6.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4"/>
    <p:sldMasterId id="2147483713" r:id="rId5"/>
    <p:sldMasterId id="2147483719" r:id="rId6"/>
    <p:sldMasterId id="2147483727" r:id="rId7"/>
    <p:sldMasterId id="2147483730" r:id="rId8"/>
    <p:sldMasterId id="2147483734" r:id="rId9"/>
    <p:sldMasterId id="2147483738" r:id="rId10"/>
  </p:sldMasterIdLst>
  <p:notesMasterIdLst>
    <p:notesMasterId r:id="rId42"/>
  </p:notesMasterIdLst>
  <p:sldIdLst>
    <p:sldId id="256" r:id="rId11"/>
    <p:sldId id="315" r:id="rId12"/>
    <p:sldId id="316" r:id="rId13"/>
    <p:sldId id="317" r:id="rId14"/>
    <p:sldId id="265" r:id="rId15"/>
    <p:sldId id="294" r:id="rId16"/>
    <p:sldId id="318" r:id="rId17"/>
    <p:sldId id="298" r:id="rId18"/>
    <p:sldId id="272" r:id="rId19"/>
    <p:sldId id="266" r:id="rId20"/>
    <p:sldId id="257" r:id="rId21"/>
    <p:sldId id="262" r:id="rId22"/>
    <p:sldId id="274" r:id="rId23"/>
    <p:sldId id="287" r:id="rId24"/>
    <p:sldId id="288" r:id="rId25"/>
    <p:sldId id="299" r:id="rId26"/>
    <p:sldId id="273" r:id="rId27"/>
    <p:sldId id="283" r:id="rId28"/>
    <p:sldId id="276" r:id="rId29"/>
    <p:sldId id="289" r:id="rId30"/>
    <p:sldId id="290" r:id="rId31"/>
    <p:sldId id="277" r:id="rId32"/>
    <p:sldId id="278" r:id="rId33"/>
    <p:sldId id="279" r:id="rId34"/>
    <p:sldId id="280" r:id="rId35"/>
    <p:sldId id="292" r:id="rId36"/>
    <p:sldId id="281" r:id="rId37"/>
    <p:sldId id="319" r:id="rId38"/>
    <p:sldId id="320" r:id="rId39"/>
    <p:sldId id="321" r:id="rId40"/>
    <p:sldId id="286" r:id="rId4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1" autoAdjust="0"/>
    <p:restoredTop sz="94604" autoAdjust="0"/>
  </p:normalViewPr>
  <p:slideViewPr>
    <p:cSldViewPr>
      <p:cViewPr varScale="1">
        <p:scale>
          <a:sx n="86" d="100"/>
          <a:sy n="86" d="100"/>
        </p:scale>
        <p:origin x="930"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tableStyles" Target="tableStyles.xml"/><Relationship Id="rId20" Type="http://schemas.openxmlformats.org/officeDocument/2006/relationships/slide" Target="slides/slide10.xml"/><Relationship Id="rId41"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21DF68-62DE-4DDB-A3C3-A21EE6816417}" type="doc">
      <dgm:prSet loTypeId="urn:microsoft.com/office/officeart/2005/8/layout/target1" loCatId="relationship" qsTypeId="urn:microsoft.com/office/officeart/2005/8/quickstyle/simple1" qsCatId="simple" csTypeId="urn:microsoft.com/office/officeart/2005/8/colors/accent1_2" csCatId="accent1" phldr="1"/>
      <dgm:spPr/>
    </dgm:pt>
    <dgm:pt modelId="{4BFAA6AE-6643-4AE7-87DB-FC5D8F296DD4}">
      <dgm:prSet phldrT="[Text]"/>
      <dgm:spPr/>
      <dgm:t>
        <a:bodyPr/>
        <a:lstStyle/>
        <a:p>
          <a:r>
            <a:rPr lang="en-GB" dirty="0"/>
            <a:t>CHILD LED Adult as player</a:t>
          </a:r>
        </a:p>
      </dgm:t>
    </dgm:pt>
    <dgm:pt modelId="{3F62A23D-4791-468C-8F5C-65847E62A5A9}" type="parTrans" cxnId="{30A2062F-6D04-4C37-9D9C-9BFE7D7DDD46}">
      <dgm:prSet/>
      <dgm:spPr/>
      <dgm:t>
        <a:bodyPr/>
        <a:lstStyle/>
        <a:p>
          <a:endParaRPr lang="en-GB"/>
        </a:p>
      </dgm:t>
    </dgm:pt>
    <dgm:pt modelId="{58CDD43D-6AE7-4FEF-9DFE-64BC43B30CC4}" type="sibTrans" cxnId="{30A2062F-6D04-4C37-9D9C-9BFE7D7DDD46}">
      <dgm:prSet/>
      <dgm:spPr/>
      <dgm:t>
        <a:bodyPr/>
        <a:lstStyle/>
        <a:p>
          <a:endParaRPr lang="en-GB"/>
        </a:p>
      </dgm:t>
    </dgm:pt>
    <dgm:pt modelId="{8A80884C-41C1-42E0-A981-C01386DEAEF3}">
      <dgm:prSet phldrT="[Text]"/>
      <dgm:spPr/>
      <dgm:t>
        <a:bodyPr/>
        <a:lstStyle/>
        <a:p>
          <a:r>
            <a:rPr lang="en-GB" dirty="0"/>
            <a:t>Adult as facilitator (structured)</a:t>
          </a:r>
        </a:p>
      </dgm:t>
    </dgm:pt>
    <dgm:pt modelId="{E2F6125F-B592-480C-BC1C-1C592E20A598}" type="parTrans" cxnId="{4B867DFD-387F-45BD-908E-C921CB7A0471}">
      <dgm:prSet/>
      <dgm:spPr/>
      <dgm:t>
        <a:bodyPr/>
        <a:lstStyle/>
        <a:p>
          <a:endParaRPr lang="en-GB"/>
        </a:p>
      </dgm:t>
    </dgm:pt>
    <dgm:pt modelId="{72B35E3F-1FD0-46AE-8689-CF377A9CBC15}" type="sibTrans" cxnId="{4B867DFD-387F-45BD-908E-C921CB7A0471}">
      <dgm:prSet/>
      <dgm:spPr/>
      <dgm:t>
        <a:bodyPr/>
        <a:lstStyle/>
        <a:p>
          <a:endParaRPr lang="en-GB"/>
        </a:p>
      </dgm:t>
    </dgm:pt>
    <dgm:pt modelId="{BD5A9D7C-ABD8-4604-A9F8-6D4226A86465}">
      <dgm:prSet phldrT="[Text]"/>
      <dgm:spPr/>
      <dgm:t>
        <a:bodyPr/>
        <a:lstStyle/>
        <a:p>
          <a:r>
            <a:rPr lang="en-GB" dirty="0"/>
            <a:t>Adult as manager</a:t>
          </a:r>
        </a:p>
        <a:p>
          <a:r>
            <a:rPr lang="en-GB" dirty="0"/>
            <a:t>ADULT LED</a:t>
          </a:r>
        </a:p>
      </dgm:t>
    </dgm:pt>
    <dgm:pt modelId="{3DEAA3E1-B63C-4679-AA39-3B77980F7EB6}" type="parTrans" cxnId="{7FCAA8C7-76DE-453D-8B7B-F0BD5EAF5FBF}">
      <dgm:prSet/>
      <dgm:spPr/>
      <dgm:t>
        <a:bodyPr/>
        <a:lstStyle/>
        <a:p>
          <a:endParaRPr lang="en-GB"/>
        </a:p>
      </dgm:t>
    </dgm:pt>
    <dgm:pt modelId="{789B0C8D-74E2-4A1C-BEE2-0A008869AE2C}" type="sibTrans" cxnId="{7FCAA8C7-76DE-453D-8B7B-F0BD5EAF5FBF}">
      <dgm:prSet/>
      <dgm:spPr/>
      <dgm:t>
        <a:bodyPr/>
        <a:lstStyle/>
        <a:p>
          <a:endParaRPr lang="en-GB"/>
        </a:p>
      </dgm:t>
    </dgm:pt>
    <dgm:pt modelId="{7FA80BE2-A9C5-4E5E-9513-E9E5EAC46515}" type="pres">
      <dgm:prSet presAssocID="{D821DF68-62DE-4DDB-A3C3-A21EE6816417}" presName="composite" presStyleCnt="0">
        <dgm:presLayoutVars>
          <dgm:chMax val="5"/>
          <dgm:dir/>
          <dgm:resizeHandles val="exact"/>
        </dgm:presLayoutVars>
      </dgm:prSet>
      <dgm:spPr/>
    </dgm:pt>
    <dgm:pt modelId="{53360375-8772-4FDB-AD92-1B890D95C945}" type="pres">
      <dgm:prSet presAssocID="{4BFAA6AE-6643-4AE7-87DB-FC5D8F296DD4}" presName="circle1" presStyleLbl="lnNode1" presStyleIdx="0" presStyleCnt="3"/>
      <dgm:spPr/>
    </dgm:pt>
    <dgm:pt modelId="{C5D002CB-2900-4D5C-9696-23C9542B04DE}" type="pres">
      <dgm:prSet presAssocID="{4BFAA6AE-6643-4AE7-87DB-FC5D8F296DD4}" presName="text1" presStyleLbl="revTx" presStyleIdx="0" presStyleCnt="3">
        <dgm:presLayoutVars>
          <dgm:bulletEnabled val="1"/>
        </dgm:presLayoutVars>
      </dgm:prSet>
      <dgm:spPr/>
    </dgm:pt>
    <dgm:pt modelId="{C024CE28-9BF1-42AD-98CB-C9975F664895}" type="pres">
      <dgm:prSet presAssocID="{4BFAA6AE-6643-4AE7-87DB-FC5D8F296DD4}" presName="line1" presStyleLbl="callout" presStyleIdx="0" presStyleCnt="6"/>
      <dgm:spPr/>
    </dgm:pt>
    <dgm:pt modelId="{6A82FB1B-DF07-40D7-A4F4-F7D6A16CAA84}" type="pres">
      <dgm:prSet presAssocID="{4BFAA6AE-6643-4AE7-87DB-FC5D8F296DD4}" presName="d1" presStyleLbl="callout" presStyleIdx="1" presStyleCnt="6"/>
      <dgm:spPr/>
    </dgm:pt>
    <dgm:pt modelId="{0DFC21FD-429C-409E-85A4-AB502A974314}" type="pres">
      <dgm:prSet presAssocID="{8A80884C-41C1-42E0-A981-C01386DEAEF3}" presName="circle2" presStyleLbl="lnNode1" presStyleIdx="1" presStyleCnt="3"/>
      <dgm:spPr/>
    </dgm:pt>
    <dgm:pt modelId="{CDDD972E-4CFA-49F4-A75D-0AEE9D99E14B}" type="pres">
      <dgm:prSet presAssocID="{8A80884C-41C1-42E0-A981-C01386DEAEF3}" presName="text2" presStyleLbl="revTx" presStyleIdx="1" presStyleCnt="3">
        <dgm:presLayoutVars>
          <dgm:bulletEnabled val="1"/>
        </dgm:presLayoutVars>
      </dgm:prSet>
      <dgm:spPr/>
    </dgm:pt>
    <dgm:pt modelId="{0378E288-3BB5-4282-9991-BE47D85912D6}" type="pres">
      <dgm:prSet presAssocID="{8A80884C-41C1-42E0-A981-C01386DEAEF3}" presName="line2" presStyleLbl="callout" presStyleIdx="2" presStyleCnt="6"/>
      <dgm:spPr/>
    </dgm:pt>
    <dgm:pt modelId="{AE4814F9-1377-4486-BABE-BE927FA80120}" type="pres">
      <dgm:prSet presAssocID="{8A80884C-41C1-42E0-A981-C01386DEAEF3}" presName="d2" presStyleLbl="callout" presStyleIdx="3" presStyleCnt="6"/>
      <dgm:spPr/>
    </dgm:pt>
    <dgm:pt modelId="{07AC6C89-57C7-4A91-9DCF-E9254C0663C6}" type="pres">
      <dgm:prSet presAssocID="{BD5A9D7C-ABD8-4604-A9F8-6D4226A86465}" presName="circle3" presStyleLbl="lnNode1" presStyleIdx="2" presStyleCnt="3"/>
      <dgm:spPr/>
    </dgm:pt>
    <dgm:pt modelId="{D0761F5F-AE40-4EB9-959C-839EF1CEFED5}" type="pres">
      <dgm:prSet presAssocID="{BD5A9D7C-ABD8-4604-A9F8-6D4226A86465}" presName="text3" presStyleLbl="revTx" presStyleIdx="2" presStyleCnt="3">
        <dgm:presLayoutVars>
          <dgm:bulletEnabled val="1"/>
        </dgm:presLayoutVars>
      </dgm:prSet>
      <dgm:spPr/>
    </dgm:pt>
    <dgm:pt modelId="{2C2587D9-C1C6-4A47-8B01-C8290CAB914D}" type="pres">
      <dgm:prSet presAssocID="{BD5A9D7C-ABD8-4604-A9F8-6D4226A86465}" presName="line3" presStyleLbl="callout" presStyleIdx="4" presStyleCnt="6"/>
      <dgm:spPr/>
    </dgm:pt>
    <dgm:pt modelId="{FE5290AD-F89D-492A-8360-3870B0D2CB6E}" type="pres">
      <dgm:prSet presAssocID="{BD5A9D7C-ABD8-4604-A9F8-6D4226A86465}" presName="d3" presStyleLbl="callout" presStyleIdx="5" presStyleCnt="6"/>
      <dgm:spPr/>
    </dgm:pt>
  </dgm:ptLst>
  <dgm:cxnLst>
    <dgm:cxn modelId="{30A2062F-6D04-4C37-9D9C-9BFE7D7DDD46}" srcId="{D821DF68-62DE-4DDB-A3C3-A21EE6816417}" destId="{4BFAA6AE-6643-4AE7-87DB-FC5D8F296DD4}" srcOrd="0" destOrd="0" parTransId="{3F62A23D-4791-468C-8F5C-65847E62A5A9}" sibTransId="{58CDD43D-6AE7-4FEF-9DFE-64BC43B30CC4}"/>
    <dgm:cxn modelId="{B7E50430-7435-4B26-9112-F2FEB56E2498}" type="presOf" srcId="{4BFAA6AE-6643-4AE7-87DB-FC5D8F296DD4}" destId="{C5D002CB-2900-4D5C-9696-23C9542B04DE}" srcOrd="0" destOrd="0" presId="urn:microsoft.com/office/officeart/2005/8/layout/target1"/>
    <dgm:cxn modelId="{DDAF5436-CE5B-4B3C-9694-2506336BBB8D}" type="presOf" srcId="{BD5A9D7C-ABD8-4604-A9F8-6D4226A86465}" destId="{D0761F5F-AE40-4EB9-959C-839EF1CEFED5}" srcOrd="0" destOrd="0" presId="urn:microsoft.com/office/officeart/2005/8/layout/target1"/>
    <dgm:cxn modelId="{D256D58B-0349-4A5F-824D-87E856F87657}" type="presOf" srcId="{D821DF68-62DE-4DDB-A3C3-A21EE6816417}" destId="{7FA80BE2-A9C5-4E5E-9513-E9E5EAC46515}" srcOrd="0" destOrd="0" presId="urn:microsoft.com/office/officeart/2005/8/layout/target1"/>
    <dgm:cxn modelId="{7FCAA8C7-76DE-453D-8B7B-F0BD5EAF5FBF}" srcId="{D821DF68-62DE-4DDB-A3C3-A21EE6816417}" destId="{BD5A9D7C-ABD8-4604-A9F8-6D4226A86465}" srcOrd="2" destOrd="0" parTransId="{3DEAA3E1-B63C-4679-AA39-3B77980F7EB6}" sibTransId="{789B0C8D-74E2-4A1C-BEE2-0A008869AE2C}"/>
    <dgm:cxn modelId="{1E73D6F3-A927-45F4-A431-DEF90C893E5A}" type="presOf" srcId="{8A80884C-41C1-42E0-A981-C01386DEAEF3}" destId="{CDDD972E-4CFA-49F4-A75D-0AEE9D99E14B}" srcOrd="0" destOrd="0" presId="urn:microsoft.com/office/officeart/2005/8/layout/target1"/>
    <dgm:cxn modelId="{4B867DFD-387F-45BD-908E-C921CB7A0471}" srcId="{D821DF68-62DE-4DDB-A3C3-A21EE6816417}" destId="{8A80884C-41C1-42E0-A981-C01386DEAEF3}" srcOrd="1" destOrd="0" parTransId="{E2F6125F-B592-480C-BC1C-1C592E20A598}" sibTransId="{72B35E3F-1FD0-46AE-8689-CF377A9CBC15}"/>
    <dgm:cxn modelId="{3B8679A5-EC81-4E3C-A3D0-C31EB19F21F8}" type="presParOf" srcId="{7FA80BE2-A9C5-4E5E-9513-E9E5EAC46515}" destId="{53360375-8772-4FDB-AD92-1B890D95C945}" srcOrd="0" destOrd="0" presId="urn:microsoft.com/office/officeart/2005/8/layout/target1"/>
    <dgm:cxn modelId="{23A01107-049B-44EF-9EE4-F21BED86FA23}" type="presParOf" srcId="{7FA80BE2-A9C5-4E5E-9513-E9E5EAC46515}" destId="{C5D002CB-2900-4D5C-9696-23C9542B04DE}" srcOrd="1" destOrd="0" presId="urn:microsoft.com/office/officeart/2005/8/layout/target1"/>
    <dgm:cxn modelId="{5E7076B8-7CA5-442A-B491-88AB0B19ED2A}" type="presParOf" srcId="{7FA80BE2-A9C5-4E5E-9513-E9E5EAC46515}" destId="{C024CE28-9BF1-42AD-98CB-C9975F664895}" srcOrd="2" destOrd="0" presId="urn:microsoft.com/office/officeart/2005/8/layout/target1"/>
    <dgm:cxn modelId="{E9839642-B2B3-41B1-A93F-0EDE9865FC83}" type="presParOf" srcId="{7FA80BE2-A9C5-4E5E-9513-E9E5EAC46515}" destId="{6A82FB1B-DF07-40D7-A4F4-F7D6A16CAA84}" srcOrd="3" destOrd="0" presId="urn:microsoft.com/office/officeart/2005/8/layout/target1"/>
    <dgm:cxn modelId="{2CEB5B9E-546D-41EC-B414-D4FBCE5A780D}" type="presParOf" srcId="{7FA80BE2-A9C5-4E5E-9513-E9E5EAC46515}" destId="{0DFC21FD-429C-409E-85A4-AB502A974314}" srcOrd="4" destOrd="0" presId="urn:microsoft.com/office/officeart/2005/8/layout/target1"/>
    <dgm:cxn modelId="{4F05AC47-72A4-4B40-A8B2-7F09A5B51BFC}" type="presParOf" srcId="{7FA80BE2-A9C5-4E5E-9513-E9E5EAC46515}" destId="{CDDD972E-4CFA-49F4-A75D-0AEE9D99E14B}" srcOrd="5" destOrd="0" presId="urn:microsoft.com/office/officeart/2005/8/layout/target1"/>
    <dgm:cxn modelId="{0145F130-62B2-4797-98B6-DCD98A88E3C9}" type="presParOf" srcId="{7FA80BE2-A9C5-4E5E-9513-E9E5EAC46515}" destId="{0378E288-3BB5-4282-9991-BE47D85912D6}" srcOrd="6" destOrd="0" presId="urn:microsoft.com/office/officeart/2005/8/layout/target1"/>
    <dgm:cxn modelId="{A1C4FE3F-4BE1-4CB4-806F-A9548551399C}" type="presParOf" srcId="{7FA80BE2-A9C5-4E5E-9513-E9E5EAC46515}" destId="{AE4814F9-1377-4486-BABE-BE927FA80120}" srcOrd="7" destOrd="0" presId="urn:microsoft.com/office/officeart/2005/8/layout/target1"/>
    <dgm:cxn modelId="{395FAC1D-73B7-4A7C-ADDD-FAFBF4676312}" type="presParOf" srcId="{7FA80BE2-A9C5-4E5E-9513-E9E5EAC46515}" destId="{07AC6C89-57C7-4A91-9DCF-E9254C0663C6}" srcOrd="8" destOrd="0" presId="urn:microsoft.com/office/officeart/2005/8/layout/target1"/>
    <dgm:cxn modelId="{DE16B037-672D-4EC8-8D83-A5CE520CC2CF}" type="presParOf" srcId="{7FA80BE2-A9C5-4E5E-9513-E9E5EAC46515}" destId="{D0761F5F-AE40-4EB9-959C-839EF1CEFED5}" srcOrd="9" destOrd="0" presId="urn:microsoft.com/office/officeart/2005/8/layout/target1"/>
    <dgm:cxn modelId="{01B1C64D-5629-4A5E-97BB-D7E531764D02}" type="presParOf" srcId="{7FA80BE2-A9C5-4E5E-9513-E9E5EAC46515}" destId="{2C2587D9-C1C6-4A47-8B01-C8290CAB914D}" srcOrd="10" destOrd="0" presId="urn:microsoft.com/office/officeart/2005/8/layout/target1"/>
    <dgm:cxn modelId="{0B989C52-F0CD-4453-882B-B0894E56DB0D}" type="presParOf" srcId="{7FA80BE2-A9C5-4E5E-9513-E9E5EAC46515}" destId="{FE5290AD-F89D-492A-8360-3870B0D2CB6E}" srcOrd="11"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C6C89-57C7-4A91-9DCF-E9254C0663C6}">
      <dsp:nvSpPr>
        <dsp:cNvPr id="0" name=""/>
        <dsp:cNvSpPr/>
      </dsp:nvSpPr>
      <dsp:spPr>
        <a:xfrm>
          <a:off x="2070694" y="894159"/>
          <a:ext cx="2682478" cy="268247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FC21FD-429C-409E-85A4-AB502A974314}">
      <dsp:nvSpPr>
        <dsp:cNvPr id="0" name=""/>
        <dsp:cNvSpPr/>
      </dsp:nvSpPr>
      <dsp:spPr>
        <a:xfrm>
          <a:off x="2607190" y="1430655"/>
          <a:ext cx="1609487" cy="16094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360375-8772-4FDB-AD92-1B890D95C945}">
      <dsp:nvSpPr>
        <dsp:cNvPr id="0" name=""/>
        <dsp:cNvSpPr/>
      </dsp:nvSpPr>
      <dsp:spPr>
        <a:xfrm>
          <a:off x="3143686" y="1967150"/>
          <a:ext cx="536495" cy="53649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D002CB-2900-4D5C-9696-23C9542B04DE}">
      <dsp:nvSpPr>
        <dsp:cNvPr id="0" name=""/>
        <dsp:cNvSpPr/>
      </dsp:nvSpPr>
      <dsp:spPr>
        <a:xfrm>
          <a:off x="5200252" y="0"/>
          <a:ext cx="1341239" cy="782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marL="0" lvl="0" indent="0" algn="l" defTabSz="666750">
            <a:lnSpc>
              <a:spcPct val="90000"/>
            </a:lnSpc>
            <a:spcBef>
              <a:spcPct val="0"/>
            </a:spcBef>
            <a:spcAft>
              <a:spcPct val="35000"/>
            </a:spcAft>
            <a:buNone/>
          </a:pPr>
          <a:r>
            <a:rPr lang="en-GB" sz="1500" kern="1200" dirty="0"/>
            <a:t>CHILD LED Adult as player</a:t>
          </a:r>
        </a:p>
      </dsp:txBody>
      <dsp:txXfrm>
        <a:off x="5200252" y="0"/>
        <a:ext cx="1341239" cy="782389"/>
      </dsp:txXfrm>
    </dsp:sp>
    <dsp:sp modelId="{C024CE28-9BF1-42AD-98CB-C9975F664895}">
      <dsp:nvSpPr>
        <dsp:cNvPr id="0" name=""/>
        <dsp:cNvSpPr/>
      </dsp:nvSpPr>
      <dsp:spPr>
        <a:xfrm>
          <a:off x="4864943" y="391194"/>
          <a:ext cx="335309"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82FB1B-DF07-40D7-A4F4-F7D6A16CAA84}">
      <dsp:nvSpPr>
        <dsp:cNvPr id="0" name=""/>
        <dsp:cNvSpPr/>
      </dsp:nvSpPr>
      <dsp:spPr>
        <a:xfrm rot="5400000">
          <a:off x="3215889" y="587686"/>
          <a:ext cx="1843756" cy="1451667"/>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DD972E-4CFA-49F4-A75D-0AEE9D99E14B}">
      <dsp:nvSpPr>
        <dsp:cNvPr id="0" name=""/>
        <dsp:cNvSpPr/>
      </dsp:nvSpPr>
      <dsp:spPr>
        <a:xfrm>
          <a:off x="5200252" y="782389"/>
          <a:ext cx="1341239" cy="782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marL="0" lvl="0" indent="0" algn="l" defTabSz="666750">
            <a:lnSpc>
              <a:spcPct val="90000"/>
            </a:lnSpc>
            <a:spcBef>
              <a:spcPct val="0"/>
            </a:spcBef>
            <a:spcAft>
              <a:spcPct val="35000"/>
            </a:spcAft>
            <a:buNone/>
          </a:pPr>
          <a:r>
            <a:rPr lang="en-GB" sz="1500" kern="1200" dirty="0"/>
            <a:t>Adult as facilitator (structured)</a:t>
          </a:r>
        </a:p>
      </dsp:txBody>
      <dsp:txXfrm>
        <a:off x="5200252" y="782389"/>
        <a:ext cx="1341239" cy="782389"/>
      </dsp:txXfrm>
    </dsp:sp>
    <dsp:sp modelId="{0378E288-3BB5-4282-9991-BE47D85912D6}">
      <dsp:nvSpPr>
        <dsp:cNvPr id="0" name=""/>
        <dsp:cNvSpPr/>
      </dsp:nvSpPr>
      <dsp:spPr>
        <a:xfrm>
          <a:off x="4864943" y="1173584"/>
          <a:ext cx="335309"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4814F9-1377-4486-BABE-BE927FA80120}">
      <dsp:nvSpPr>
        <dsp:cNvPr id="0" name=""/>
        <dsp:cNvSpPr/>
      </dsp:nvSpPr>
      <dsp:spPr>
        <a:xfrm rot="5400000">
          <a:off x="3611644" y="1357870"/>
          <a:ext cx="1436735" cy="1067179"/>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761F5F-AE40-4EB9-959C-839EF1CEFED5}">
      <dsp:nvSpPr>
        <dsp:cNvPr id="0" name=""/>
        <dsp:cNvSpPr/>
      </dsp:nvSpPr>
      <dsp:spPr>
        <a:xfrm>
          <a:off x="5200252" y="1564779"/>
          <a:ext cx="1341239" cy="782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marL="0" lvl="0" indent="0" algn="l" defTabSz="666750">
            <a:lnSpc>
              <a:spcPct val="90000"/>
            </a:lnSpc>
            <a:spcBef>
              <a:spcPct val="0"/>
            </a:spcBef>
            <a:spcAft>
              <a:spcPct val="35000"/>
            </a:spcAft>
            <a:buNone/>
          </a:pPr>
          <a:r>
            <a:rPr lang="en-GB" sz="1500" kern="1200" dirty="0"/>
            <a:t>Adult as manager</a:t>
          </a:r>
        </a:p>
        <a:p>
          <a:pPr marL="0" lvl="0" indent="0" algn="l" defTabSz="666750">
            <a:lnSpc>
              <a:spcPct val="90000"/>
            </a:lnSpc>
            <a:spcBef>
              <a:spcPct val="0"/>
            </a:spcBef>
            <a:spcAft>
              <a:spcPct val="35000"/>
            </a:spcAft>
            <a:buNone/>
          </a:pPr>
          <a:r>
            <a:rPr lang="en-GB" sz="1500" kern="1200" dirty="0"/>
            <a:t>ADULT LED</a:t>
          </a:r>
        </a:p>
      </dsp:txBody>
      <dsp:txXfrm>
        <a:off x="5200252" y="1564779"/>
        <a:ext cx="1341239" cy="782389"/>
      </dsp:txXfrm>
    </dsp:sp>
    <dsp:sp modelId="{2C2587D9-C1C6-4A47-8B01-C8290CAB914D}">
      <dsp:nvSpPr>
        <dsp:cNvPr id="0" name=""/>
        <dsp:cNvSpPr/>
      </dsp:nvSpPr>
      <dsp:spPr>
        <a:xfrm>
          <a:off x="4864943" y="1955973"/>
          <a:ext cx="335309"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5290AD-F89D-492A-8360-3870B0D2CB6E}">
      <dsp:nvSpPr>
        <dsp:cNvPr id="0" name=""/>
        <dsp:cNvSpPr/>
      </dsp:nvSpPr>
      <dsp:spPr>
        <a:xfrm rot="5400000">
          <a:off x="4007891" y="2127428"/>
          <a:ext cx="1026495" cy="68269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B3EF12F-DB4A-BE19-1327-FCC4B55BE89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50EDA5C-8BD0-765A-6DF5-2FFE06C5FD4F}"/>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A2305C9-7D7A-4351-8845-6BDE1BA68A16}" type="datetimeFigureOut">
              <a:rPr lang="en-GB"/>
              <a:pPr>
                <a:defRPr/>
              </a:pPr>
              <a:t>12/02/2025</a:t>
            </a:fld>
            <a:endParaRPr lang="en-GB"/>
          </a:p>
        </p:txBody>
      </p:sp>
      <p:sp>
        <p:nvSpPr>
          <p:cNvPr id="4" name="Slide Image Placeholder 3">
            <a:extLst>
              <a:ext uri="{FF2B5EF4-FFF2-40B4-BE49-F238E27FC236}">
                <a16:creationId xmlns:a16="http://schemas.microsoft.com/office/drawing/2014/main" id="{BA3CC5F0-170C-2DBC-55C6-876F3267B90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702AA04-4197-0DA4-E68F-F2B48D8953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A8D8FFF-C9F4-F04C-137C-CDE1E54B35EB}"/>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27C2C68-EAD4-8487-55E9-7E323C60FFC9}"/>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394F9EAF-BEB8-4FC6-9BE0-C412A4BD0EE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7F2BC18C-0C54-B77B-BE7B-809011FE35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E7B096F9-400F-6ADF-F66E-64839675006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Assimilation</a:t>
            </a:r>
            <a:r>
              <a:rPr lang="en-GB" altLang="en-US"/>
              <a:t> is the process of using or transforming the environment so that it can be placed in pre-existing cognitive structures. </a:t>
            </a:r>
            <a:r>
              <a:rPr lang="en-GB" altLang="en-US" b="1"/>
              <a:t>Accomodation</a:t>
            </a:r>
            <a:r>
              <a:rPr lang="en-GB" altLang="en-US"/>
              <a:t> is the process of changing cognitive structures in order to accept something from the environment. Both processes are used simultaneously and alternately throughout life.</a:t>
            </a:r>
          </a:p>
        </p:txBody>
      </p:sp>
      <p:sp>
        <p:nvSpPr>
          <p:cNvPr id="54276" name="Slide Number Placeholder 3">
            <a:extLst>
              <a:ext uri="{FF2B5EF4-FFF2-40B4-BE49-F238E27FC236}">
                <a16:creationId xmlns:a16="http://schemas.microsoft.com/office/drawing/2014/main" id="{F819312F-6B91-4B7B-EE45-0083EF3C900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BE427B2-D782-402D-8AC9-291492B5A402}" type="slidenum">
              <a:rPr lang="en-GB" altLang="en-US" smtClean="0">
                <a:latin typeface="Arial" panose="020B0604020202020204" pitchFamily="34" charset="0"/>
              </a:rPr>
              <a:pPr fontAlgn="base">
                <a:spcBef>
                  <a:spcPct val="0"/>
                </a:spcBef>
                <a:spcAft>
                  <a:spcPct val="0"/>
                </a:spcAft>
              </a:pPr>
              <a:t>14</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9643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Slide Number Placeholder 5">
            <a:extLst>
              <a:ext uri="{FF2B5EF4-FFF2-40B4-BE49-F238E27FC236}">
                <a16:creationId xmlns:a16="http://schemas.microsoft.com/office/drawing/2014/main" id="{79AED769-13E5-1024-854B-392B0CFC18E1}"/>
              </a:ext>
            </a:extLst>
          </p:cNvPr>
          <p:cNvSpPr>
            <a:spLocks noGrp="1"/>
          </p:cNvSpPr>
          <p:nvPr>
            <p:ph type="sldNum" sz="quarter" idx="10"/>
          </p:nvPr>
        </p:nvSpPr>
        <p:spPr/>
        <p:txBody>
          <a:bodyPr/>
          <a:lstStyle>
            <a:lvl1pPr>
              <a:defRPr/>
            </a:lvl1pPr>
          </a:lstStyle>
          <a:p>
            <a:pPr>
              <a:defRPr/>
            </a:pPr>
            <a:fld id="{985C7B74-4C32-4323-9395-F7BA970D9E59}" type="slidenum">
              <a:rPr lang="en-GB" altLang="en-US"/>
              <a:pPr>
                <a:defRPr/>
              </a:pPr>
              <a:t>‹#›</a:t>
            </a:fld>
            <a:endParaRPr lang="en-GB" altLang="en-US"/>
          </a:p>
        </p:txBody>
      </p:sp>
      <p:sp>
        <p:nvSpPr>
          <p:cNvPr id="5" name="Footer Placeholder 4">
            <a:extLst>
              <a:ext uri="{FF2B5EF4-FFF2-40B4-BE49-F238E27FC236}">
                <a16:creationId xmlns:a16="http://schemas.microsoft.com/office/drawing/2014/main" id="{EC18D7AE-1FE7-1964-352A-859D687E8E49}"/>
              </a:ext>
            </a:extLst>
          </p:cNvPr>
          <p:cNvSpPr>
            <a:spLocks noGrp="1"/>
          </p:cNvSpPr>
          <p:nvPr>
            <p:ph type="ftr" sz="quarter" idx="11"/>
          </p:nvPr>
        </p:nvSpPr>
        <p:spPr/>
        <p:txBody>
          <a:bodyPr/>
          <a:lstStyle>
            <a:lvl1pPr>
              <a:defRPr/>
            </a:lvl1pPr>
          </a:lstStyle>
          <a:p>
            <a:pPr>
              <a:defRPr/>
            </a:pPr>
            <a:endParaRPr lang="en-GB"/>
          </a:p>
        </p:txBody>
      </p:sp>
      <p:sp>
        <p:nvSpPr>
          <p:cNvPr id="6" name="Date Placeholder 3">
            <a:extLst>
              <a:ext uri="{FF2B5EF4-FFF2-40B4-BE49-F238E27FC236}">
                <a16:creationId xmlns:a16="http://schemas.microsoft.com/office/drawing/2014/main" id="{8A5E0AF0-512B-73F8-4C07-759F8C27A7ED}"/>
              </a:ext>
            </a:extLst>
          </p:cNvPr>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1657853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822144EE-81B5-1F28-52CD-5867706C9FBB}"/>
              </a:ext>
            </a:extLst>
          </p:cNvPr>
          <p:cNvSpPr>
            <a:spLocks noGrp="1"/>
          </p:cNvSpPr>
          <p:nvPr>
            <p:ph type="sldNum" sz="quarter" idx="10"/>
          </p:nvPr>
        </p:nvSpPr>
        <p:spPr/>
        <p:txBody>
          <a:bodyPr/>
          <a:lstStyle>
            <a:lvl1pPr>
              <a:defRPr/>
            </a:lvl1pPr>
          </a:lstStyle>
          <a:p>
            <a:pPr>
              <a:defRPr/>
            </a:pPr>
            <a:fld id="{E6ABF993-F824-4BD8-A329-7E909EDBB195}" type="slidenum">
              <a:rPr lang="en-GB" altLang="en-US"/>
              <a:pPr>
                <a:defRPr/>
              </a:pPr>
              <a:t>‹#›</a:t>
            </a:fld>
            <a:endParaRPr lang="en-GB" altLang="en-US"/>
          </a:p>
        </p:txBody>
      </p:sp>
      <p:sp>
        <p:nvSpPr>
          <p:cNvPr id="6" name="Footer Placeholder 4">
            <a:extLst>
              <a:ext uri="{FF2B5EF4-FFF2-40B4-BE49-F238E27FC236}">
                <a16:creationId xmlns:a16="http://schemas.microsoft.com/office/drawing/2014/main" id="{BE6FFEF2-5682-58F2-E16A-D60C94770173}"/>
              </a:ext>
            </a:extLst>
          </p:cNvPr>
          <p:cNvSpPr>
            <a:spLocks noGrp="1"/>
          </p:cNvSpPr>
          <p:nvPr>
            <p:ph type="ftr" sz="quarter" idx="11"/>
          </p:nvPr>
        </p:nvSpPr>
        <p:spPr/>
        <p:txBody>
          <a:bodyPr/>
          <a:lstStyle>
            <a:lvl1pPr>
              <a:defRPr/>
            </a:lvl1pPr>
          </a:lstStyle>
          <a:p>
            <a:pPr>
              <a:defRPr/>
            </a:pPr>
            <a:endParaRPr lang="en-GB"/>
          </a:p>
        </p:txBody>
      </p:sp>
      <p:sp>
        <p:nvSpPr>
          <p:cNvPr id="7" name="Date Placeholder 3">
            <a:extLst>
              <a:ext uri="{FF2B5EF4-FFF2-40B4-BE49-F238E27FC236}">
                <a16:creationId xmlns:a16="http://schemas.microsoft.com/office/drawing/2014/main" id="{5F4D046E-5E14-A811-82A1-D3E68DD1A7F2}"/>
              </a:ext>
            </a:extLst>
          </p:cNvPr>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09950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1BFA6269-FA2E-7B7B-E7B8-65F799BEDBCA}"/>
              </a:ext>
            </a:extLst>
          </p:cNvPr>
          <p:cNvSpPr>
            <a:spLocks noGrp="1"/>
          </p:cNvSpPr>
          <p:nvPr>
            <p:ph type="sldNum" sz="quarter" idx="10"/>
          </p:nvPr>
        </p:nvSpPr>
        <p:spPr/>
        <p:txBody>
          <a:bodyPr/>
          <a:lstStyle>
            <a:lvl1pPr>
              <a:defRPr/>
            </a:lvl1pPr>
          </a:lstStyle>
          <a:p>
            <a:pPr>
              <a:defRPr/>
            </a:pPr>
            <a:fld id="{BF6EFE3D-06F3-4AEA-B5DD-39430F6F9B3B}" type="slidenum">
              <a:rPr lang="en-GB" altLang="en-US"/>
              <a:pPr>
                <a:defRPr/>
              </a:pPr>
              <a:t>‹#›</a:t>
            </a:fld>
            <a:endParaRPr lang="en-GB" altLang="en-US"/>
          </a:p>
        </p:txBody>
      </p:sp>
      <p:sp>
        <p:nvSpPr>
          <p:cNvPr id="5" name="Footer Placeholder 4">
            <a:extLst>
              <a:ext uri="{FF2B5EF4-FFF2-40B4-BE49-F238E27FC236}">
                <a16:creationId xmlns:a16="http://schemas.microsoft.com/office/drawing/2014/main" id="{9F9A0CA3-6A5B-D6F9-A351-43646E7E41BF}"/>
              </a:ext>
            </a:extLst>
          </p:cNvPr>
          <p:cNvSpPr>
            <a:spLocks noGrp="1"/>
          </p:cNvSpPr>
          <p:nvPr>
            <p:ph type="ftr" sz="quarter" idx="11"/>
          </p:nvPr>
        </p:nvSpPr>
        <p:spPr/>
        <p:txBody>
          <a:bodyPr/>
          <a:lstStyle>
            <a:lvl1pPr>
              <a:defRPr/>
            </a:lvl1pPr>
          </a:lstStyle>
          <a:p>
            <a:pPr>
              <a:defRPr/>
            </a:pPr>
            <a:endParaRPr lang="en-GB"/>
          </a:p>
        </p:txBody>
      </p:sp>
      <p:sp>
        <p:nvSpPr>
          <p:cNvPr id="6" name="Date Placeholder 3">
            <a:extLst>
              <a:ext uri="{FF2B5EF4-FFF2-40B4-BE49-F238E27FC236}">
                <a16:creationId xmlns:a16="http://schemas.microsoft.com/office/drawing/2014/main" id="{25ABC081-A36C-D893-1E12-0E18C1AF6DC9}"/>
              </a:ext>
            </a:extLst>
          </p:cNvPr>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535934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a:t>Click to edit Master title style</a:t>
            </a:r>
            <a:endParaRPr lang="en-GB"/>
          </a:p>
        </p:txBody>
      </p:sp>
      <p:sp>
        <p:nvSpPr>
          <p:cNvPr id="3" name="SmartArt Placeholder 2"/>
          <p:cNvSpPr>
            <a:spLocks noGrp="1"/>
          </p:cNvSpPr>
          <p:nvPr>
            <p:ph type="dgm" idx="1"/>
          </p:nvPr>
        </p:nvSpPr>
        <p:spPr>
          <a:xfrm>
            <a:off x="457200" y="1600200"/>
            <a:ext cx="8229600" cy="4530725"/>
          </a:xfrm>
        </p:spPr>
        <p:txBody>
          <a:bodyPr/>
          <a:lstStyle/>
          <a:p>
            <a:pPr lvl="0"/>
            <a:endParaRPr lang="en-GB" noProof="0"/>
          </a:p>
        </p:txBody>
      </p:sp>
      <p:sp>
        <p:nvSpPr>
          <p:cNvPr id="4" name="Slide Number Placeholder 5">
            <a:extLst>
              <a:ext uri="{FF2B5EF4-FFF2-40B4-BE49-F238E27FC236}">
                <a16:creationId xmlns:a16="http://schemas.microsoft.com/office/drawing/2014/main" id="{53C894BE-5F40-91DF-643C-39D27208E7A1}"/>
              </a:ext>
            </a:extLst>
          </p:cNvPr>
          <p:cNvSpPr>
            <a:spLocks noGrp="1"/>
          </p:cNvSpPr>
          <p:nvPr>
            <p:ph type="sldNum" sz="quarter" idx="10"/>
          </p:nvPr>
        </p:nvSpPr>
        <p:spPr/>
        <p:txBody>
          <a:bodyPr/>
          <a:lstStyle>
            <a:lvl1pPr>
              <a:defRPr/>
            </a:lvl1pPr>
          </a:lstStyle>
          <a:p>
            <a:pPr>
              <a:defRPr/>
            </a:pPr>
            <a:fld id="{5875EF3C-366F-469E-8CAA-CF2E9C22E3F0}" type="slidenum">
              <a:rPr lang="en-GB" altLang="en-US"/>
              <a:pPr>
                <a:defRPr/>
              </a:pPr>
              <a:t>‹#›</a:t>
            </a:fld>
            <a:endParaRPr lang="en-GB" altLang="en-US"/>
          </a:p>
        </p:txBody>
      </p:sp>
      <p:sp>
        <p:nvSpPr>
          <p:cNvPr id="5" name="Footer Placeholder 4">
            <a:extLst>
              <a:ext uri="{FF2B5EF4-FFF2-40B4-BE49-F238E27FC236}">
                <a16:creationId xmlns:a16="http://schemas.microsoft.com/office/drawing/2014/main" id="{5C9C8E9E-59C4-A9BC-68C6-974490A31D56}"/>
              </a:ext>
            </a:extLst>
          </p:cNvPr>
          <p:cNvSpPr>
            <a:spLocks noGrp="1"/>
          </p:cNvSpPr>
          <p:nvPr>
            <p:ph type="ftr" sz="quarter" idx="11"/>
          </p:nvPr>
        </p:nvSpPr>
        <p:spPr/>
        <p:txBody>
          <a:bodyPr/>
          <a:lstStyle>
            <a:lvl1pPr>
              <a:defRPr/>
            </a:lvl1pPr>
          </a:lstStyle>
          <a:p>
            <a:pPr>
              <a:defRPr/>
            </a:pPr>
            <a:endParaRPr lang="en-GB"/>
          </a:p>
        </p:txBody>
      </p:sp>
      <p:sp>
        <p:nvSpPr>
          <p:cNvPr id="6" name="Date Placeholder 3">
            <a:extLst>
              <a:ext uri="{FF2B5EF4-FFF2-40B4-BE49-F238E27FC236}">
                <a16:creationId xmlns:a16="http://schemas.microsoft.com/office/drawing/2014/main" id="{5496FB38-3084-ACAD-DA8C-A5D9F62BAF20}"/>
              </a:ext>
            </a:extLst>
          </p:cNvPr>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13029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22013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2" name="Picture 1" descr="A close-up of a blue and yellow banner&#10;&#10;Description automatically generated">
            <a:extLst>
              <a:ext uri="{FF2B5EF4-FFF2-40B4-BE49-F238E27FC236}">
                <a16:creationId xmlns:a16="http://schemas.microsoft.com/office/drawing/2014/main" id="{BE69E6D3-E4F1-0A68-0EDE-6618F799721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7159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2" name="Picture 1" descr="A blue background with a blue background&#10;&#10;Description automatically generated">
            <a:extLst>
              <a:ext uri="{FF2B5EF4-FFF2-40B4-BE49-F238E27FC236}">
                <a16:creationId xmlns:a16="http://schemas.microsoft.com/office/drawing/2014/main" id="{313AC429-06BC-D353-B4ED-E24474FEAC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Placeholder 2"/>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169438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95C02CCA-08C8-CC48-41FB-C79C3154708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852028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2" name="Picture 1" descr="A blue background with yellow text&#10;&#10;Description automatically generated">
            <a:extLst>
              <a:ext uri="{FF2B5EF4-FFF2-40B4-BE49-F238E27FC236}">
                <a16:creationId xmlns:a16="http://schemas.microsoft.com/office/drawing/2014/main" id="{7C197A7E-EF31-3F54-EEF8-5732694CCE2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981161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p:cNvSpPr>
            <a:spLocks noGrp="1"/>
          </p:cNvSpPr>
          <p:nvPr>
            <p:ph idx="1"/>
          </p:nvPr>
        </p:nvSpPr>
        <p:spPr>
          <a:xfrm>
            <a:off x="473108" y="1470582"/>
            <a:ext cx="3401309" cy="3864989"/>
          </a:xfrm>
          <a:prstGeom prst="rect">
            <a:avLst/>
          </a:prstGeom>
        </p:spPr>
        <p:txBody>
          <a:bodyPr rtlCol="0">
            <a:noAutofit/>
          </a:bodyPr>
          <a:lstStyle/>
          <a:p>
            <a:pPr lvl="0"/>
            <a:r>
              <a:rPr lang="en-US"/>
              <a:t>Click to edit Master text styles</a:t>
            </a:r>
          </a:p>
        </p:txBody>
      </p:sp>
      <p:sp>
        <p:nvSpPr>
          <p:cNvPr id="4" name="Text Placeholder 2"/>
          <p:cNvSpPr>
            <a:spLocks noGrp="1"/>
          </p:cNvSpPr>
          <p:nvPr>
            <p:ph idx="10"/>
          </p:nvPr>
        </p:nvSpPr>
        <p:spPr>
          <a:xfrm>
            <a:off x="5269584" y="1470582"/>
            <a:ext cx="3401309" cy="3864989"/>
          </a:xfrm>
          <a:prstGeom prst="rect">
            <a:avLst/>
          </a:prstGeom>
        </p:spPr>
        <p:txBody>
          <a:bodyPr rtlCol="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2002984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2" name="Picture 1" descr="A building with a castle and a lawn&#10;&#10;Description automatically generated with medium confidence">
            <a:extLst>
              <a:ext uri="{FF2B5EF4-FFF2-40B4-BE49-F238E27FC236}">
                <a16:creationId xmlns:a16="http://schemas.microsoft.com/office/drawing/2014/main" id="{D6476B85-719E-30E4-E6FD-D366371EF84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2"/>
            <a:ext cx="3401309" cy="3864989"/>
          </a:xfrm>
          <a:prstGeom prst="rect">
            <a:avLst/>
          </a:prstGeom>
        </p:spPr>
        <p:txBody>
          <a:bodyPr rtlCol="0">
            <a:noAutofit/>
          </a:bodyPr>
          <a:lstStyle/>
          <a:p>
            <a:pPr lvl="0"/>
            <a:r>
              <a:rPr lang="en-US"/>
              <a:t>Click to edit Master text styles</a:t>
            </a:r>
          </a:p>
        </p:txBody>
      </p:sp>
    </p:spTree>
    <p:extLst>
      <p:ext uri="{BB962C8B-B14F-4D97-AF65-F5344CB8AC3E}">
        <p14:creationId xmlns:p14="http://schemas.microsoft.com/office/powerpoint/2010/main" val="3850272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2" name="Picture 1" descr="A collage of a building and a blue background&#10;&#10;Description automatically generated">
            <a:extLst>
              <a:ext uri="{FF2B5EF4-FFF2-40B4-BE49-F238E27FC236}">
                <a16:creationId xmlns:a16="http://schemas.microsoft.com/office/drawing/2014/main" id="{DA559EC1-2979-EC43-92FD-C7741656D27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2"/>
            <a:ext cx="3401309" cy="3864989"/>
          </a:xfrm>
          <a:prstGeom prst="rect">
            <a:avLst/>
          </a:prstGeom>
        </p:spPr>
        <p:txBody>
          <a:bodyPr rtlCol="0">
            <a:noAutofit/>
          </a:bodyPr>
          <a:lstStyle/>
          <a:p>
            <a:pPr lvl="0"/>
            <a:r>
              <a:rPr lang="en-US"/>
              <a:t>Click to edit Master text styles</a:t>
            </a:r>
          </a:p>
        </p:txBody>
      </p:sp>
    </p:spTree>
    <p:extLst>
      <p:ext uri="{BB962C8B-B14F-4D97-AF65-F5344CB8AC3E}">
        <p14:creationId xmlns:p14="http://schemas.microsoft.com/office/powerpoint/2010/main" val="41521508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2" name="Picture 1" descr="A person walking in front of a building&#10;&#10;Description automatically generated">
            <a:extLst>
              <a:ext uri="{FF2B5EF4-FFF2-40B4-BE49-F238E27FC236}">
                <a16:creationId xmlns:a16="http://schemas.microsoft.com/office/drawing/2014/main" id="{90596BFF-EBA4-C30A-E86B-1FBE28BBB0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69400"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2"/>
            <a:ext cx="3401309" cy="3864989"/>
          </a:xfrm>
          <a:prstGeom prst="rect">
            <a:avLst/>
          </a:prstGeom>
        </p:spPr>
        <p:txBody>
          <a:bodyPr rtlCol="0">
            <a:noAutofit/>
          </a:bodyPr>
          <a:lstStyle/>
          <a:p>
            <a:pPr lvl="0"/>
            <a:r>
              <a:rPr lang="en-US"/>
              <a:t>Click to edit Master text styles</a:t>
            </a:r>
          </a:p>
        </p:txBody>
      </p:sp>
    </p:spTree>
    <p:extLst>
      <p:ext uri="{BB962C8B-B14F-4D97-AF65-F5344CB8AC3E}">
        <p14:creationId xmlns:p14="http://schemas.microsoft.com/office/powerpoint/2010/main" val="14994280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2" name="Picture 1" descr="A close-up of a sign&#10;&#10;Description automatically generated">
            <a:extLst>
              <a:ext uri="{FF2B5EF4-FFF2-40B4-BE49-F238E27FC236}">
                <a16:creationId xmlns:a16="http://schemas.microsoft.com/office/drawing/2014/main" id="{74C18545-70DF-FB90-72B3-4C105363233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2"/>
            <a:ext cx="3401309" cy="3864989"/>
          </a:xfrm>
          <a:prstGeom prst="rect">
            <a:avLst/>
          </a:prstGeom>
        </p:spPr>
        <p:txBody>
          <a:bodyPr rtlCol="0">
            <a:noAutofit/>
          </a:bodyPr>
          <a:lstStyle/>
          <a:p>
            <a:pPr lvl="0"/>
            <a:r>
              <a:rPr lang="en-US"/>
              <a:t>Click to edit Master text styles</a:t>
            </a:r>
          </a:p>
        </p:txBody>
      </p:sp>
    </p:spTree>
    <p:extLst>
      <p:ext uri="{BB962C8B-B14F-4D97-AF65-F5344CB8AC3E}">
        <p14:creationId xmlns:p14="http://schemas.microsoft.com/office/powerpoint/2010/main" val="33727106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2" name="Picture 1" descr="A brick building with a blue background&#10;&#10;Description automatically generated">
            <a:extLst>
              <a:ext uri="{FF2B5EF4-FFF2-40B4-BE49-F238E27FC236}">
                <a16:creationId xmlns:a16="http://schemas.microsoft.com/office/drawing/2014/main" id="{79117D5E-FA66-37B5-6880-2ABCAC591D9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2"/>
            <a:ext cx="3401309" cy="3864989"/>
          </a:xfrm>
          <a:prstGeom prst="rect">
            <a:avLst/>
          </a:prstGeom>
        </p:spPr>
        <p:txBody>
          <a:bodyPr rtlCol="0">
            <a:noAutofit/>
          </a:bodyPr>
          <a:lstStyle/>
          <a:p>
            <a:pPr lvl="0"/>
            <a:r>
              <a:rPr lang="en-US"/>
              <a:t>Click to edit Master text styles</a:t>
            </a:r>
          </a:p>
        </p:txBody>
      </p:sp>
    </p:spTree>
    <p:extLst>
      <p:ext uri="{BB962C8B-B14F-4D97-AF65-F5344CB8AC3E}">
        <p14:creationId xmlns:p14="http://schemas.microsoft.com/office/powerpoint/2010/main" val="37313904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2" name="Picture 1" descr="A building with glass doors&#10;&#10;Description automatically generated with medium confidence">
            <a:extLst>
              <a:ext uri="{FF2B5EF4-FFF2-40B4-BE49-F238E27FC236}">
                <a16:creationId xmlns:a16="http://schemas.microsoft.com/office/drawing/2014/main" id="{4901357E-39F9-FD43-1F0B-E7AB96F8097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idx="1"/>
          </p:nvPr>
        </p:nvSpPr>
        <p:spPr>
          <a:xfrm>
            <a:off x="473108" y="1470582"/>
            <a:ext cx="3401309" cy="3864989"/>
          </a:xfrm>
          <a:prstGeom prst="rect">
            <a:avLst/>
          </a:prstGeom>
        </p:spPr>
        <p:txBody>
          <a:bodyPr rtlCol="0">
            <a:noAutofit/>
          </a:bodyPr>
          <a:lstStyle/>
          <a:p>
            <a:pPr lvl="0"/>
            <a:r>
              <a:rPr lang="en-US"/>
              <a:t>Click to edit Master text styles</a:t>
            </a:r>
          </a:p>
        </p:txBody>
      </p:sp>
    </p:spTree>
    <p:extLst>
      <p:ext uri="{BB962C8B-B14F-4D97-AF65-F5344CB8AC3E}">
        <p14:creationId xmlns:p14="http://schemas.microsoft.com/office/powerpoint/2010/main" val="6683672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p:cNvSpPr>
            <a:spLocks noGrp="1"/>
          </p:cNvSpPr>
          <p:nvPr>
            <p:ph type="title"/>
          </p:nvPr>
        </p:nvSpPr>
        <p:spPr>
          <a:xfrm>
            <a:off x="268665" y="365126"/>
            <a:ext cx="8611385" cy="1325563"/>
          </a:xfrm>
          <a:prstGeom prst="rect">
            <a:avLst/>
          </a:prstGeom>
        </p:spPr>
        <p:txBody>
          <a:bodyPr rtlCol="0">
            <a:normAutofit/>
          </a:bodyPr>
          <a:lstStyle/>
          <a:p>
            <a:r>
              <a:rPr lang="en-US"/>
              <a:t>Click to edit Master title style</a:t>
            </a:r>
          </a:p>
        </p:txBody>
      </p:sp>
      <p:sp>
        <p:nvSpPr>
          <p:cNvPr id="4" name="Text Placeholder 2"/>
          <p:cNvSpPr>
            <a:spLocks noGrp="1"/>
          </p:cNvSpPr>
          <p:nvPr>
            <p:ph idx="1"/>
          </p:nvPr>
        </p:nvSpPr>
        <p:spPr>
          <a:xfrm>
            <a:off x="268665" y="1825625"/>
            <a:ext cx="8611385" cy="357593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067134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2" name="Picture 3" descr="A screenshot of a computer&#10;&#10;Description automatically generated">
            <a:extLst>
              <a:ext uri="{FF2B5EF4-FFF2-40B4-BE49-F238E27FC236}">
                <a16:creationId xmlns:a16="http://schemas.microsoft.com/office/drawing/2014/main" id="{35214A17-C47A-482D-15EB-68CC85988F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Placeholder 1"/>
          <p:cNvSpPr>
            <a:spLocks noGrp="1"/>
          </p:cNvSpPr>
          <p:nvPr>
            <p:ph type="title"/>
          </p:nvPr>
        </p:nvSpPr>
        <p:spPr>
          <a:xfrm>
            <a:off x="226243" y="1420927"/>
            <a:ext cx="8696227" cy="1325563"/>
          </a:xfrm>
          <a:prstGeom prst="rect">
            <a:avLst/>
          </a:prstGeom>
        </p:spPr>
        <p:txBody>
          <a:bodyPr rtlCol="0">
            <a:normAutofit/>
          </a:bodyPr>
          <a:lstStyle/>
          <a:p>
            <a:r>
              <a:rPr lang="en-US"/>
              <a:t>Click to edit Master title style</a:t>
            </a:r>
            <a:endParaRPr lang="en-US" dirty="0"/>
          </a:p>
        </p:txBody>
      </p:sp>
      <p:sp>
        <p:nvSpPr>
          <p:cNvPr id="4" name="Text Placeholder 2"/>
          <p:cNvSpPr>
            <a:spLocks noGrp="1"/>
          </p:cNvSpPr>
          <p:nvPr>
            <p:ph idx="1"/>
          </p:nvPr>
        </p:nvSpPr>
        <p:spPr>
          <a:xfrm>
            <a:off x="226243" y="2881427"/>
            <a:ext cx="8696227" cy="365134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51818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Slide Number Placeholder 5">
            <a:extLst>
              <a:ext uri="{FF2B5EF4-FFF2-40B4-BE49-F238E27FC236}">
                <a16:creationId xmlns:a16="http://schemas.microsoft.com/office/drawing/2014/main" id="{52B5CCCF-8451-62D9-ECD9-A233BF7C48DB}"/>
              </a:ext>
            </a:extLst>
          </p:cNvPr>
          <p:cNvSpPr>
            <a:spLocks noGrp="1"/>
          </p:cNvSpPr>
          <p:nvPr>
            <p:ph type="sldNum" sz="quarter" idx="10"/>
          </p:nvPr>
        </p:nvSpPr>
        <p:spPr>
          <a:xfrm>
            <a:off x="0" y="0"/>
            <a:ext cx="0" cy="0"/>
          </a:xfrm>
        </p:spPr>
        <p:txBody>
          <a:bodyPr/>
          <a:lstStyle>
            <a:lvl1pPr eaLnBrk="1" fontAlgn="auto" hangingPunct="1">
              <a:spcBef>
                <a:spcPts val="0"/>
              </a:spcBef>
              <a:spcAft>
                <a:spcPts val="0"/>
              </a:spcAft>
              <a:defRPr>
                <a:latin typeface="+mn-lt"/>
              </a:defRPr>
            </a:lvl1pPr>
          </a:lstStyle>
          <a:p>
            <a:pPr>
              <a:defRPr/>
            </a:pPr>
            <a:fld id="{DE5A90DB-A8AE-4B3C-9C6D-E13CABB5965F}" type="slidenum">
              <a:rPr lang="en-GB" altLang="en-US"/>
              <a:pPr>
                <a:defRPr/>
              </a:pPr>
              <a:t>‹#›</a:t>
            </a:fld>
            <a:endParaRPr lang="en-GB" altLang="en-US"/>
          </a:p>
        </p:txBody>
      </p:sp>
      <p:sp>
        <p:nvSpPr>
          <p:cNvPr id="5" name="Footer Placeholder 4">
            <a:extLst>
              <a:ext uri="{FF2B5EF4-FFF2-40B4-BE49-F238E27FC236}">
                <a16:creationId xmlns:a16="http://schemas.microsoft.com/office/drawing/2014/main" id="{CD9253A0-5F40-AF3D-86A5-0EAA1ABF121C}"/>
              </a:ext>
            </a:extLst>
          </p:cNvPr>
          <p:cNvSpPr>
            <a:spLocks noGrp="1"/>
          </p:cNvSpPr>
          <p:nvPr>
            <p:ph type="ftr" sz="quarter" idx="11"/>
          </p:nvPr>
        </p:nvSpPr>
        <p:spPr>
          <a:xfrm>
            <a:off x="0" y="0"/>
            <a:ext cx="0" cy="0"/>
          </a:xfrm>
        </p:spPr>
        <p:txBody>
          <a:bodyPr/>
          <a:lstStyle>
            <a:lvl1pPr eaLnBrk="1" fontAlgn="auto" hangingPunct="1">
              <a:spcBef>
                <a:spcPts val="0"/>
              </a:spcBef>
              <a:spcAft>
                <a:spcPts val="0"/>
              </a:spcAft>
              <a:defRPr>
                <a:latin typeface="+mn-lt"/>
              </a:defRPr>
            </a:lvl1pPr>
          </a:lstStyle>
          <a:p>
            <a:pPr>
              <a:defRPr/>
            </a:pPr>
            <a:endParaRPr lang="en-GB"/>
          </a:p>
        </p:txBody>
      </p:sp>
      <p:sp>
        <p:nvSpPr>
          <p:cNvPr id="6" name="Date Placeholder 3">
            <a:extLst>
              <a:ext uri="{FF2B5EF4-FFF2-40B4-BE49-F238E27FC236}">
                <a16:creationId xmlns:a16="http://schemas.microsoft.com/office/drawing/2014/main" id="{AB43B78C-F380-0A17-CB3D-4BA2FB36DE84}"/>
              </a:ext>
            </a:extLst>
          </p:cNvPr>
          <p:cNvSpPr>
            <a:spLocks noGrp="1"/>
          </p:cNvSpPr>
          <p:nvPr>
            <p:ph type="dt" sz="half" idx="12"/>
          </p:nvPr>
        </p:nvSpPr>
        <p:spPr>
          <a:xfrm>
            <a:off x="0" y="0"/>
            <a:ext cx="0" cy="0"/>
          </a:xfrm>
        </p:spPr>
        <p:txBody>
          <a:bodyPr/>
          <a:lstStyle>
            <a:lvl1pPr eaLnBrk="1" fontAlgn="auto" hangingPunct="1">
              <a:spcBef>
                <a:spcPts val="0"/>
              </a:spcBef>
              <a:spcAft>
                <a:spcPts val="0"/>
              </a:spcAft>
              <a:defRPr>
                <a:latin typeface="+mn-lt"/>
              </a:defRPr>
            </a:lvl1pPr>
          </a:lstStyle>
          <a:p>
            <a:pPr>
              <a:defRPr/>
            </a:pPr>
            <a:endParaRPr lang="en-GB"/>
          </a:p>
        </p:txBody>
      </p:sp>
    </p:spTree>
    <p:extLst>
      <p:ext uri="{BB962C8B-B14F-4D97-AF65-F5344CB8AC3E}">
        <p14:creationId xmlns:p14="http://schemas.microsoft.com/office/powerpoint/2010/main" val="13034395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28C30E0E-F842-1335-FF7B-D7DD72B10CDF}"/>
              </a:ext>
            </a:extLst>
          </p:cNvPr>
          <p:cNvSpPr>
            <a:spLocks noGrp="1"/>
          </p:cNvSpPr>
          <p:nvPr>
            <p:ph type="sldNum" sz="quarter" idx="10"/>
          </p:nvPr>
        </p:nvSpPr>
        <p:spPr>
          <a:xfrm>
            <a:off x="0" y="0"/>
            <a:ext cx="0" cy="0"/>
          </a:xfrm>
        </p:spPr>
        <p:txBody>
          <a:bodyPr/>
          <a:lstStyle>
            <a:lvl1pPr eaLnBrk="1" fontAlgn="auto" hangingPunct="1">
              <a:spcBef>
                <a:spcPts val="0"/>
              </a:spcBef>
              <a:spcAft>
                <a:spcPts val="0"/>
              </a:spcAft>
              <a:defRPr>
                <a:latin typeface="+mn-lt"/>
              </a:defRPr>
            </a:lvl1pPr>
          </a:lstStyle>
          <a:p>
            <a:pPr>
              <a:defRPr/>
            </a:pPr>
            <a:fld id="{E29148D3-D025-44BC-BBE2-B11500D8EDF7}" type="slidenum">
              <a:rPr lang="en-GB" altLang="en-US"/>
              <a:pPr>
                <a:defRPr/>
              </a:pPr>
              <a:t>‹#›</a:t>
            </a:fld>
            <a:endParaRPr lang="en-GB" altLang="en-US"/>
          </a:p>
        </p:txBody>
      </p:sp>
      <p:sp>
        <p:nvSpPr>
          <p:cNvPr id="6" name="Footer Placeholder 4">
            <a:extLst>
              <a:ext uri="{FF2B5EF4-FFF2-40B4-BE49-F238E27FC236}">
                <a16:creationId xmlns:a16="http://schemas.microsoft.com/office/drawing/2014/main" id="{5130E7FB-DA30-3CEC-AD12-AE46342F6B4F}"/>
              </a:ext>
            </a:extLst>
          </p:cNvPr>
          <p:cNvSpPr>
            <a:spLocks noGrp="1"/>
          </p:cNvSpPr>
          <p:nvPr>
            <p:ph type="ftr" sz="quarter" idx="11"/>
          </p:nvPr>
        </p:nvSpPr>
        <p:spPr>
          <a:xfrm>
            <a:off x="0" y="0"/>
            <a:ext cx="0" cy="0"/>
          </a:xfrm>
        </p:spPr>
        <p:txBody>
          <a:bodyPr/>
          <a:lstStyle>
            <a:lvl1pPr eaLnBrk="1" fontAlgn="auto" hangingPunct="1">
              <a:spcBef>
                <a:spcPts val="0"/>
              </a:spcBef>
              <a:spcAft>
                <a:spcPts val="0"/>
              </a:spcAft>
              <a:defRPr>
                <a:latin typeface="+mn-lt"/>
              </a:defRPr>
            </a:lvl1pPr>
          </a:lstStyle>
          <a:p>
            <a:pPr>
              <a:defRPr/>
            </a:pPr>
            <a:endParaRPr lang="en-GB"/>
          </a:p>
        </p:txBody>
      </p:sp>
      <p:sp>
        <p:nvSpPr>
          <p:cNvPr id="7" name="Date Placeholder 3">
            <a:extLst>
              <a:ext uri="{FF2B5EF4-FFF2-40B4-BE49-F238E27FC236}">
                <a16:creationId xmlns:a16="http://schemas.microsoft.com/office/drawing/2014/main" id="{BB5FB083-F3D2-7744-E5EE-B4D75AA858AC}"/>
              </a:ext>
            </a:extLst>
          </p:cNvPr>
          <p:cNvSpPr>
            <a:spLocks noGrp="1"/>
          </p:cNvSpPr>
          <p:nvPr>
            <p:ph type="dt" sz="half" idx="12"/>
          </p:nvPr>
        </p:nvSpPr>
        <p:spPr>
          <a:xfrm>
            <a:off x="0" y="0"/>
            <a:ext cx="0" cy="0"/>
          </a:xfrm>
        </p:spPr>
        <p:txBody>
          <a:bodyPr/>
          <a:lstStyle>
            <a:lvl1pPr eaLnBrk="1" fontAlgn="auto" hangingPunct="1">
              <a:spcBef>
                <a:spcPts val="0"/>
              </a:spcBef>
              <a:spcAft>
                <a:spcPts val="0"/>
              </a:spcAft>
              <a:defRPr>
                <a:latin typeface="+mn-lt"/>
              </a:defRPr>
            </a:lvl1pPr>
          </a:lstStyle>
          <a:p>
            <a:pPr>
              <a:defRPr/>
            </a:pPr>
            <a:endParaRPr lang="en-GB"/>
          </a:p>
        </p:txBody>
      </p:sp>
    </p:spTree>
    <p:extLst>
      <p:ext uri="{BB962C8B-B14F-4D97-AF65-F5344CB8AC3E}">
        <p14:creationId xmlns:p14="http://schemas.microsoft.com/office/powerpoint/2010/main" val="35196289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6F28D30A-4048-AEC8-DDB8-E9EB9119B1BE}"/>
              </a:ext>
            </a:extLst>
          </p:cNvPr>
          <p:cNvSpPr>
            <a:spLocks noGrp="1"/>
          </p:cNvSpPr>
          <p:nvPr>
            <p:ph type="sldNum" sz="quarter" idx="10"/>
          </p:nvPr>
        </p:nvSpPr>
        <p:spPr>
          <a:xfrm>
            <a:off x="0" y="0"/>
            <a:ext cx="0" cy="0"/>
          </a:xfrm>
        </p:spPr>
        <p:txBody>
          <a:bodyPr/>
          <a:lstStyle>
            <a:lvl1pPr eaLnBrk="1" fontAlgn="auto" hangingPunct="1">
              <a:spcBef>
                <a:spcPts val="0"/>
              </a:spcBef>
              <a:spcAft>
                <a:spcPts val="0"/>
              </a:spcAft>
              <a:defRPr>
                <a:latin typeface="+mn-lt"/>
              </a:defRPr>
            </a:lvl1pPr>
          </a:lstStyle>
          <a:p>
            <a:pPr>
              <a:defRPr/>
            </a:pPr>
            <a:fld id="{77CD5F90-DC83-45EC-9B13-06D89A54808C}" type="slidenum">
              <a:rPr lang="en-GB" altLang="en-US"/>
              <a:pPr>
                <a:defRPr/>
              </a:pPr>
              <a:t>‹#›</a:t>
            </a:fld>
            <a:endParaRPr lang="en-GB" altLang="en-US"/>
          </a:p>
        </p:txBody>
      </p:sp>
      <p:sp>
        <p:nvSpPr>
          <p:cNvPr id="5" name="Footer Placeholder 4">
            <a:extLst>
              <a:ext uri="{FF2B5EF4-FFF2-40B4-BE49-F238E27FC236}">
                <a16:creationId xmlns:a16="http://schemas.microsoft.com/office/drawing/2014/main" id="{6DAE5813-66A0-C6B6-2431-4CADC33B0EED}"/>
              </a:ext>
            </a:extLst>
          </p:cNvPr>
          <p:cNvSpPr>
            <a:spLocks noGrp="1"/>
          </p:cNvSpPr>
          <p:nvPr>
            <p:ph type="ftr" sz="quarter" idx="11"/>
          </p:nvPr>
        </p:nvSpPr>
        <p:spPr>
          <a:xfrm>
            <a:off x="0" y="0"/>
            <a:ext cx="0" cy="0"/>
          </a:xfrm>
        </p:spPr>
        <p:txBody>
          <a:bodyPr/>
          <a:lstStyle>
            <a:lvl1pPr eaLnBrk="1" fontAlgn="auto" hangingPunct="1">
              <a:spcBef>
                <a:spcPts val="0"/>
              </a:spcBef>
              <a:spcAft>
                <a:spcPts val="0"/>
              </a:spcAft>
              <a:defRPr>
                <a:latin typeface="+mn-lt"/>
              </a:defRPr>
            </a:lvl1pPr>
          </a:lstStyle>
          <a:p>
            <a:pPr>
              <a:defRPr/>
            </a:pPr>
            <a:endParaRPr lang="en-GB"/>
          </a:p>
        </p:txBody>
      </p:sp>
      <p:sp>
        <p:nvSpPr>
          <p:cNvPr id="6" name="Date Placeholder 3">
            <a:extLst>
              <a:ext uri="{FF2B5EF4-FFF2-40B4-BE49-F238E27FC236}">
                <a16:creationId xmlns:a16="http://schemas.microsoft.com/office/drawing/2014/main" id="{792DC022-F540-7BAC-D0D4-54BE3DA801F9}"/>
              </a:ext>
            </a:extLst>
          </p:cNvPr>
          <p:cNvSpPr>
            <a:spLocks noGrp="1"/>
          </p:cNvSpPr>
          <p:nvPr>
            <p:ph type="dt" sz="half" idx="12"/>
          </p:nvPr>
        </p:nvSpPr>
        <p:spPr>
          <a:xfrm>
            <a:off x="0" y="0"/>
            <a:ext cx="0" cy="0"/>
          </a:xfrm>
        </p:spPr>
        <p:txBody>
          <a:bodyPr/>
          <a:lstStyle>
            <a:lvl1pPr eaLnBrk="1" fontAlgn="auto" hangingPunct="1">
              <a:spcBef>
                <a:spcPts val="0"/>
              </a:spcBef>
              <a:spcAft>
                <a:spcPts val="0"/>
              </a:spcAft>
              <a:defRPr>
                <a:latin typeface="+mn-lt"/>
              </a:defRPr>
            </a:lvl1pPr>
          </a:lstStyle>
          <a:p>
            <a:pPr>
              <a:defRPr/>
            </a:pPr>
            <a:endParaRPr lang="en-GB"/>
          </a:p>
        </p:txBody>
      </p:sp>
    </p:spTree>
    <p:extLst>
      <p:ext uri="{BB962C8B-B14F-4D97-AF65-F5344CB8AC3E}">
        <p14:creationId xmlns:p14="http://schemas.microsoft.com/office/powerpoint/2010/main" val="2999729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p:cNvSpPr>
            <a:spLocks noGrp="1"/>
          </p:cNvSpPr>
          <p:nvPr>
            <p:ph type="title"/>
          </p:nvPr>
        </p:nvSpPr>
        <p:spPr>
          <a:xfrm>
            <a:off x="2835111" y="365126"/>
            <a:ext cx="5967167" cy="1325563"/>
          </a:xfrm>
          <a:prstGeom prst="rect">
            <a:avLst/>
          </a:prstGeom>
        </p:spPr>
        <p:txBody>
          <a:bodyPr rtlCol="0">
            <a:normAutofit/>
          </a:bodyPr>
          <a:lstStyle/>
          <a:p>
            <a:r>
              <a:rPr lang="en-US"/>
              <a:t>Click to edit Master title style</a:t>
            </a:r>
            <a:endParaRPr lang="en-US" dirty="0"/>
          </a:p>
        </p:txBody>
      </p:sp>
      <p:sp>
        <p:nvSpPr>
          <p:cNvPr id="4" name="Text Placeholder 2"/>
          <p:cNvSpPr>
            <a:spLocks noGrp="1"/>
          </p:cNvSpPr>
          <p:nvPr>
            <p:ph idx="1"/>
          </p:nvPr>
        </p:nvSpPr>
        <p:spPr>
          <a:xfrm>
            <a:off x="2835111" y="1825625"/>
            <a:ext cx="5967167" cy="46672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6538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2" name="Picture 5" descr="A white background with a blue corner&#10;&#10;Description automatically generated">
            <a:extLst>
              <a:ext uri="{FF2B5EF4-FFF2-40B4-BE49-F238E27FC236}">
                <a16:creationId xmlns:a16="http://schemas.microsoft.com/office/drawing/2014/main" id="{058DE08B-36CA-32CC-7AC9-41469544D0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AE07EA9B-E7A5-EBA0-8815-8AE821CDE20D}"/>
              </a:ext>
            </a:extLst>
          </p:cNvPr>
          <p:cNvSpPr/>
          <p:nvPr userDrawn="1"/>
        </p:nvSpPr>
        <p:spPr>
          <a:xfrm>
            <a:off x="2400300" y="-44450"/>
            <a:ext cx="6835775" cy="6946900"/>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3" name="Title Placeholder 1"/>
          <p:cNvSpPr>
            <a:spLocks noGrp="1"/>
          </p:cNvSpPr>
          <p:nvPr>
            <p:ph type="title"/>
          </p:nvPr>
        </p:nvSpPr>
        <p:spPr>
          <a:xfrm>
            <a:off x="2835111" y="365126"/>
            <a:ext cx="5967167" cy="1325563"/>
          </a:xfrm>
          <a:prstGeom prst="rect">
            <a:avLst/>
          </a:prstGeom>
        </p:spPr>
        <p:txBody>
          <a:bodyPr rtlCol="0">
            <a:normAutofit/>
          </a:bodyPr>
          <a:lstStyle/>
          <a:p>
            <a:r>
              <a:rPr lang="en-US"/>
              <a:t>Click to edit Master title style</a:t>
            </a:r>
            <a:endParaRPr lang="en-US" dirty="0"/>
          </a:p>
        </p:txBody>
      </p:sp>
      <p:sp>
        <p:nvSpPr>
          <p:cNvPr id="4" name="Text Placeholder 2"/>
          <p:cNvSpPr>
            <a:spLocks noGrp="1"/>
          </p:cNvSpPr>
          <p:nvPr>
            <p:ph idx="1"/>
          </p:nvPr>
        </p:nvSpPr>
        <p:spPr>
          <a:xfrm>
            <a:off x="2835111" y="1825625"/>
            <a:ext cx="5967167" cy="46672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968664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2" name="Picture 5" descr="A white background with a blue corner&#10;&#10;Description automatically generated">
            <a:extLst>
              <a:ext uri="{FF2B5EF4-FFF2-40B4-BE49-F238E27FC236}">
                <a16:creationId xmlns:a16="http://schemas.microsoft.com/office/drawing/2014/main" id="{554CA96B-2D29-04EF-EF0F-443F6A33314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EBCA6ECA-3921-2EA9-25E6-84BA7B810F37}"/>
              </a:ext>
            </a:extLst>
          </p:cNvPr>
          <p:cNvSpPr/>
          <p:nvPr userDrawn="1"/>
        </p:nvSpPr>
        <p:spPr>
          <a:xfrm>
            <a:off x="2400300" y="-44450"/>
            <a:ext cx="6835775" cy="6946900"/>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3" name="Title Placeholder 1"/>
          <p:cNvSpPr>
            <a:spLocks noGrp="1"/>
          </p:cNvSpPr>
          <p:nvPr>
            <p:ph type="title"/>
          </p:nvPr>
        </p:nvSpPr>
        <p:spPr>
          <a:xfrm>
            <a:off x="2835111" y="365126"/>
            <a:ext cx="5967167" cy="1325563"/>
          </a:xfrm>
          <a:prstGeom prst="rect">
            <a:avLst/>
          </a:prstGeom>
        </p:spPr>
        <p:txBody>
          <a:bodyPr rtlCol="0">
            <a:normAutofit/>
          </a:bodyPr>
          <a:lstStyle/>
          <a:p>
            <a:r>
              <a:rPr lang="en-US"/>
              <a:t>Click to edit Master title style</a:t>
            </a:r>
            <a:endParaRPr lang="en-US" dirty="0"/>
          </a:p>
        </p:txBody>
      </p:sp>
      <p:sp>
        <p:nvSpPr>
          <p:cNvPr id="4" name="Text Placeholder 2"/>
          <p:cNvSpPr>
            <a:spLocks noGrp="1"/>
          </p:cNvSpPr>
          <p:nvPr>
            <p:ph idx="1"/>
          </p:nvPr>
        </p:nvSpPr>
        <p:spPr>
          <a:xfrm>
            <a:off x="2835111" y="1825625"/>
            <a:ext cx="5967167" cy="46672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060505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p:cNvSpPr>
            <a:spLocks noGrp="1"/>
          </p:cNvSpPr>
          <p:nvPr>
            <p:ph type="title"/>
          </p:nvPr>
        </p:nvSpPr>
        <p:spPr>
          <a:xfrm>
            <a:off x="2835111" y="365126"/>
            <a:ext cx="5967167" cy="1325563"/>
          </a:xfrm>
          <a:prstGeom prst="rect">
            <a:avLst/>
          </a:prstGeom>
        </p:spPr>
        <p:txBody>
          <a:bodyPr rtlCol="0">
            <a:normAutofit/>
          </a:bodyPr>
          <a:lstStyle/>
          <a:p>
            <a:r>
              <a:rPr lang="en-US"/>
              <a:t>Click to edit Master title style</a:t>
            </a:r>
            <a:endParaRPr lang="en-US" dirty="0"/>
          </a:p>
        </p:txBody>
      </p:sp>
      <p:sp>
        <p:nvSpPr>
          <p:cNvPr id="4" name="Text Placeholder 2"/>
          <p:cNvSpPr>
            <a:spLocks noGrp="1"/>
          </p:cNvSpPr>
          <p:nvPr>
            <p:ph idx="1"/>
          </p:nvPr>
        </p:nvSpPr>
        <p:spPr>
          <a:xfrm>
            <a:off x="2835111" y="1825625"/>
            <a:ext cx="5967167" cy="46672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299859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2" name="Picture 3" descr="A white background with a yellow border&#10;&#10;Description automatically generated with medium confidence">
            <a:extLst>
              <a:ext uri="{FF2B5EF4-FFF2-40B4-BE49-F238E27FC236}">
                <a16:creationId xmlns:a16="http://schemas.microsoft.com/office/drawing/2014/main" id="{6F1E70EA-E313-AFC4-001F-23778EB7E7D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Placeholder 1"/>
          <p:cNvSpPr>
            <a:spLocks noGrp="1"/>
          </p:cNvSpPr>
          <p:nvPr>
            <p:ph type="title"/>
          </p:nvPr>
        </p:nvSpPr>
        <p:spPr>
          <a:xfrm>
            <a:off x="2835111" y="365126"/>
            <a:ext cx="5967167" cy="1325563"/>
          </a:xfrm>
          <a:prstGeom prst="rect">
            <a:avLst/>
          </a:prstGeom>
        </p:spPr>
        <p:txBody>
          <a:bodyPr rtlCol="0">
            <a:normAutofit/>
          </a:bodyPr>
          <a:lstStyle/>
          <a:p>
            <a:r>
              <a:rPr lang="en-US"/>
              <a:t>Click to edit Master title style</a:t>
            </a:r>
            <a:endParaRPr lang="en-US" dirty="0"/>
          </a:p>
        </p:txBody>
      </p:sp>
      <p:sp>
        <p:nvSpPr>
          <p:cNvPr id="4" name="Text Placeholder 2"/>
          <p:cNvSpPr>
            <a:spLocks noGrp="1"/>
          </p:cNvSpPr>
          <p:nvPr>
            <p:ph idx="1"/>
          </p:nvPr>
        </p:nvSpPr>
        <p:spPr>
          <a:xfrm>
            <a:off x="2835111" y="1825625"/>
            <a:ext cx="5967167" cy="46672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013281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2" name="Picture 3" descr="A white background with a yellow border&#10;&#10;Description automatically generated with medium confidence">
            <a:extLst>
              <a:ext uri="{FF2B5EF4-FFF2-40B4-BE49-F238E27FC236}">
                <a16:creationId xmlns:a16="http://schemas.microsoft.com/office/drawing/2014/main" id="{C35845BF-0DBA-6C79-BD88-2F4A7CA8DFF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Placeholder 1"/>
          <p:cNvSpPr>
            <a:spLocks noGrp="1"/>
          </p:cNvSpPr>
          <p:nvPr>
            <p:ph type="title"/>
          </p:nvPr>
        </p:nvSpPr>
        <p:spPr>
          <a:xfrm>
            <a:off x="2835111" y="365126"/>
            <a:ext cx="5967167" cy="1325563"/>
          </a:xfrm>
          <a:prstGeom prst="rect">
            <a:avLst/>
          </a:prstGeom>
        </p:spPr>
        <p:txBody>
          <a:bodyPr rtlCol="0">
            <a:normAutofit/>
          </a:bodyPr>
          <a:lstStyle/>
          <a:p>
            <a:r>
              <a:rPr lang="en-US"/>
              <a:t>Click to edit Master title style</a:t>
            </a:r>
            <a:endParaRPr lang="en-US" dirty="0"/>
          </a:p>
        </p:txBody>
      </p:sp>
      <p:sp>
        <p:nvSpPr>
          <p:cNvPr id="4" name="Text Placeholder 2"/>
          <p:cNvSpPr>
            <a:spLocks noGrp="1"/>
          </p:cNvSpPr>
          <p:nvPr>
            <p:ph idx="1"/>
          </p:nvPr>
        </p:nvSpPr>
        <p:spPr>
          <a:xfrm>
            <a:off x="2835111" y="1825625"/>
            <a:ext cx="5967167" cy="46672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220115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0223C4-1983-FC6F-6514-CC056E76A0E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41902178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pic>
        <p:nvPicPr>
          <p:cNvPr id="2" name="Picture 1" descr="A picture containing screenshot&#10;&#10;Description automatically generated">
            <a:extLst>
              <a:ext uri="{FF2B5EF4-FFF2-40B4-BE49-F238E27FC236}">
                <a16:creationId xmlns:a16="http://schemas.microsoft.com/office/drawing/2014/main" id="{07649D49-4972-0C35-B714-AEEC66AA358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22985734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pic>
        <p:nvPicPr>
          <p:cNvPr id="2" name="Picture 1" descr="A picture containing white, design&#10;&#10;Description automatically generated">
            <a:extLst>
              <a:ext uri="{FF2B5EF4-FFF2-40B4-BE49-F238E27FC236}">
                <a16:creationId xmlns:a16="http://schemas.microsoft.com/office/drawing/2014/main" id="{52D0C4D7-6412-6589-62E3-D1EB49C1A89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8991600" cy="674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3961656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pic>
        <p:nvPicPr>
          <p:cNvPr id="2" name="Picture 1" descr="A picture containing white, design&#10;&#10;Description automatically generated">
            <a:extLst>
              <a:ext uri="{FF2B5EF4-FFF2-40B4-BE49-F238E27FC236}">
                <a16:creationId xmlns:a16="http://schemas.microsoft.com/office/drawing/2014/main" id="{05DE3F85-6124-938B-9B2F-91AA354EC6C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894080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40256768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pic>
        <p:nvPicPr>
          <p:cNvPr id="2" name="Picture 1" descr="A picture containing white, design&#10;&#10;Description automatically generated">
            <a:extLst>
              <a:ext uri="{FF2B5EF4-FFF2-40B4-BE49-F238E27FC236}">
                <a16:creationId xmlns:a16="http://schemas.microsoft.com/office/drawing/2014/main" id="{9EAA888F-B7E3-E6D4-86DC-A858036EF64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8850313"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1361975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pic>
        <p:nvPicPr>
          <p:cNvPr id="2" name="Picture 1" descr="A picture containing white, design&#10;&#10;Description automatically generated">
            <a:extLst>
              <a:ext uri="{FF2B5EF4-FFF2-40B4-BE49-F238E27FC236}">
                <a16:creationId xmlns:a16="http://schemas.microsoft.com/office/drawing/2014/main" id="{5B1D044C-D7EC-C92D-C1BA-2637376EB24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25343583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pic>
        <p:nvPicPr>
          <p:cNvPr id="2" name="Picture 1" descr="A picture containing screenshot, text, design&#10;&#10;Description automatically generated">
            <a:extLst>
              <a:ext uri="{FF2B5EF4-FFF2-40B4-BE49-F238E27FC236}">
                <a16:creationId xmlns:a16="http://schemas.microsoft.com/office/drawing/2014/main" id="{0FF5585F-ED59-EA19-7169-A353DE3E36A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072563" cy="680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27788835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pic>
        <p:nvPicPr>
          <p:cNvPr id="2" name="Picture 1" descr="A picture containing screenshot, white, design&#10;&#10;Description automatically generated">
            <a:extLst>
              <a:ext uri="{FF2B5EF4-FFF2-40B4-BE49-F238E27FC236}">
                <a16:creationId xmlns:a16="http://schemas.microsoft.com/office/drawing/2014/main" id="{69CF01ED-07E1-AD68-71B4-E61C2772204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5"/>
          <p:cNvSpPr>
            <a:spLocks noGrp="1"/>
          </p:cNvSpPr>
          <p:nvPr>
            <p:ph type="pic" sz="quarter" idx="11"/>
          </p:nvPr>
        </p:nvSpPr>
        <p:spPr>
          <a:xfrm>
            <a:off x="0" y="0"/>
            <a:ext cx="9144000" cy="6858000"/>
          </a:xfrm>
          <a:prstGeom prst="rect">
            <a:avLst/>
          </a:prstGeom>
        </p:spPr>
        <p:txBody>
          <a:bodyPr/>
          <a:lstStyle/>
          <a:p>
            <a:pPr lvl="0"/>
            <a:r>
              <a:rPr lang="en-US" noProof="0"/>
              <a:t>Click icon to add picture</a:t>
            </a:r>
            <a:endParaRPr lang="en-US" noProof="0" dirty="0"/>
          </a:p>
        </p:txBody>
      </p:sp>
    </p:spTree>
    <p:extLst>
      <p:ext uri="{BB962C8B-B14F-4D97-AF65-F5344CB8AC3E}">
        <p14:creationId xmlns:p14="http://schemas.microsoft.com/office/powerpoint/2010/main" val="20741750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14.png"/><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theme" Target="../theme/theme4.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4" Type="http://schemas.openxmlformats.org/officeDocument/2006/relationships/slideLayout" Target="../slideLayouts/slideLayout32.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4672667-5B66-687D-A983-7D593A270151}"/>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F878E1F8-86E0-35D6-5A8F-B30F8B00B9A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DF1C582-856C-C530-C0F0-B8A61E2DE37C}"/>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5" name="Footer Placeholder 4">
            <a:extLst>
              <a:ext uri="{FF2B5EF4-FFF2-40B4-BE49-F238E27FC236}">
                <a16:creationId xmlns:a16="http://schemas.microsoft.com/office/drawing/2014/main" id="{FABC438D-5299-4CC3-A964-B6217CBD636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2C231F93-DAC4-C486-0FAC-D416D2A021A2}"/>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tx1">
                    <a:tint val="75000"/>
                  </a:schemeClr>
                </a:solidFill>
                <a:latin typeface="+mn-lt"/>
              </a:defRPr>
            </a:lvl1pPr>
          </a:lstStyle>
          <a:p>
            <a:pPr>
              <a:defRPr/>
            </a:pPr>
            <a:fld id="{984D5487-E7F3-4B06-BD94-E77610C3188A}" type="slidenum">
              <a:rPr lang="en-GB" altLang="en-US"/>
              <a:pPr>
                <a:defRPr/>
              </a:pPr>
              <a:t>‹#›</a:t>
            </a:fld>
            <a:endParaRPr lang="en-GB" altLang="en-US"/>
          </a:p>
        </p:txBody>
      </p:sp>
      <p:pic>
        <p:nvPicPr>
          <p:cNvPr id="1031" name="Picture 7" descr="A blue background with white text&#10;&#10;Description automatically generated with low confidence">
            <a:extLst>
              <a:ext uri="{FF2B5EF4-FFF2-40B4-BE49-F238E27FC236}">
                <a16:creationId xmlns:a16="http://schemas.microsoft.com/office/drawing/2014/main" id="{5EDCC683-DB04-3FC0-18DE-91FE62D9033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A close-up of a blue background&#10;&#10;Description automatically generated with low confidence">
            <a:extLst>
              <a:ext uri="{FF2B5EF4-FFF2-40B4-BE49-F238E27FC236}">
                <a16:creationId xmlns:a16="http://schemas.microsoft.com/office/drawing/2014/main" id="{282BC13C-FEDB-E7DA-0554-69547964C48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81" r:id="rId1"/>
    <p:sldLayoutId id="2147483791" r:id="rId2"/>
    <p:sldLayoutId id="2147483792" r:id="rId3"/>
    <p:sldLayoutId id="2147483793" r:id="rId4"/>
    <p:sldLayoutId id="2147483794" r:id="rId5"/>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Text Placeholder 2">
            <a:extLst>
              <a:ext uri="{FF2B5EF4-FFF2-40B4-BE49-F238E27FC236}">
                <a16:creationId xmlns:a16="http://schemas.microsoft.com/office/drawing/2014/main" id="{1213804B-AA93-44DE-1785-64BB48A84B23}"/>
              </a:ext>
            </a:extLst>
          </p:cNvPr>
          <p:cNvSpPr>
            <a:spLocks noGrp="1" noChangeArrowheads="1"/>
          </p:cNvSpPr>
          <p:nvPr>
            <p:ph type="body" idx="1"/>
          </p:nvPr>
        </p:nvSpPr>
        <p:spPr bwMode="auto">
          <a:xfrm>
            <a:off x="473075" y="1470025"/>
            <a:ext cx="3402013" cy="386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bodyPr>
          <a:lstStyle/>
          <a:p>
            <a:pPr lvl="0"/>
            <a:r>
              <a:rPr lang="en-GB" altLang="en-US"/>
              <a:t>Click to edit Master text styles</a:t>
            </a:r>
          </a:p>
        </p:txBody>
      </p:sp>
      <p:pic>
        <p:nvPicPr>
          <p:cNvPr id="3075" name="Picture 2" descr="A blue and white background&#10;&#10;Description automatically generated">
            <a:extLst>
              <a:ext uri="{FF2B5EF4-FFF2-40B4-BE49-F238E27FC236}">
                <a16:creationId xmlns:a16="http://schemas.microsoft.com/office/drawing/2014/main" id="{E0AC9855-F66D-8FC0-8AE1-43E3CD2AC51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82" r:id="rId1"/>
    <p:sldLayoutId id="2147483795" r:id="rId2"/>
    <p:sldLayoutId id="2147483796" r:id="rId3"/>
    <p:sldLayoutId id="2147483797" r:id="rId4"/>
    <p:sldLayoutId id="2147483798" r:id="rId5"/>
    <p:sldLayoutId id="2147483799" r:id="rId6"/>
    <p:sldLayoutId id="2147483800" r:id="rId7"/>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algn="l" defTabSz="685800" rtl="0" fontAlgn="base">
        <a:lnSpc>
          <a:spcPct val="90000"/>
        </a:lnSpc>
        <a:spcBef>
          <a:spcPts val="750"/>
        </a:spcBef>
        <a:spcAft>
          <a:spcPct val="0"/>
        </a:spcAft>
        <a:buFont typeface="Arial" panose="020B0604020202020204" pitchFamily="34" charset="0"/>
        <a:defRPr sz="2100" kern="1200">
          <a:solidFill>
            <a:schemeClr val="bg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Picture 4" descr="A blue and white background&#10;&#10;Description automatically generated">
            <a:extLst>
              <a:ext uri="{FF2B5EF4-FFF2-40B4-BE49-F238E27FC236}">
                <a16:creationId xmlns:a16="http://schemas.microsoft.com/office/drawing/2014/main" id="{2B42DBCE-DD9E-B736-9BB2-C42BC332ED5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itle Placeholder 1">
            <a:extLst>
              <a:ext uri="{FF2B5EF4-FFF2-40B4-BE49-F238E27FC236}">
                <a16:creationId xmlns:a16="http://schemas.microsoft.com/office/drawing/2014/main" id="{B9D886C5-BD88-28CE-D5B7-3EBF7AABA989}"/>
              </a:ext>
            </a:extLst>
          </p:cNvPr>
          <p:cNvSpPr>
            <a:spLocks noGrp="1" noChangeArrowheads="1"/>
          </p:cNvSpPr>
          <p:nvPr>
            <p:ph type="title"/>
          </p:nvPr>
        </p:nvSpPr>
        <p:spPr bwMode="auto">
          <a:xfrm>
            <a:off x="268288" y="365125"/>
            <a:ext cx="86121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6E41D7A1-EFF2-46A3-B11C-A80BFBF0F468}"/>
              </a:ext>
            </a:extLst>
          </p:cNvPr>
          <p:cNvSpPr>
            <a:spLocks noGrp="1"/>
          </p:cNvSpPr>
          <p:nvPr>
            <p:ph type="body" idx="1"/>
          </p:nvPr>
        </p:nvSpPr>
        <p:spPr>
          <a:xfrm>
            <a:off x="268288" y="1825625"/>
            <a:ext cx="8612187" cy="35766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83" r:id="rId1"/>
    <p:sldLayoutId id="2147483801" r:id="rId2"/>
    <p:sldLayoutId id="2147483802" r:id="rId3"/>
    <p:sldLayoutId id="2147483803" r:id="rId4"/>
    <p:sldLayoutId id="2147483804" r:id="rId5"/>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122" name="Picture 4" descr="A white background with blue border&#10;&#10;Description automatically generated">
            <a:extLst>
              <a:ext uri="{FF2B5EF4-FFF2-40B4-BE49-F238E27FC236}">
                <a16:creationId xmlns:a16="http://schemas.microsoft.com/office/drawing/2014/main" id="{94A88146-A868-A293-96D1-DCC1D3E6A6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itle Placeholder 1">
            <a:extLst>
              <a:ext uri="{FF2B5EF4-FFF2-40B4-BE49-F238E27FC236}">
                <a16:creationId xmlns:a16="http://schemas.microsoft.com/office/drawing/2014/main" id="{3810E66E-C27C-D64A-4A4F-E48F07B9DF12}"/>
              </a:ext>
            </a:extLst>
          </p:cNvPr>
          <p:cNvSpPr>
            <a:spLocks noGrp="1" noChangeArrowheads="1"/>
          </p:cNvSpPr>
          <p:nvPr>
            <p:ph type="title"/>
          </p:nvPr>
        </p:nvSpPr>
        <p:spPr bwMode="auto">
          <a:xfrm>
            <a:off x="2835275" y="365125"/>
            <a:ext cx="596741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14258EBC-0C57-8CC9-99DD-CF002E21EF25}"/>
              </a:ext>
            </a:extLst>
          </p:cNvPr>
          <p:cNvSpPr>
            <a:spLocks noGrp="1"/>
          </p:cNvSpPr>
          <p:nvPr>
            <p:ph type="body" idx="1"/>
          </p:nvPr>
        </p:nvSpPr>
        <p:spPr>
          <a:xfrm>
            <a:off x="2835275" y="1825625"/>
            <a:ext cx="5967413"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3">
            <a:extLst>
              <a:ext uri="{FF2B5EF4-FFF2-40B4-BE49-F238E27FC236}">
                <a16:creationId xmlns:a16="http://schemas.microsoft.com/office/drawing/2014/main" id="{BBD1186A-1917-85CF-8AE8-BB9340380ACF}"/>
              </a:ext>
            </a:extLst>
          </p:cNvPr>
          <p:cNvSpPr/>
          <p:nvPr/>
        </p:nvSpPr>
        <p:spPr>
          <a:xfrm>
            <a:off x="2400300" y="-44450"/>
            <a:ext cx="6835775" cy="6946900"/>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Tree>
  </p:cSld>
  <p:clrMap bg1="lt1" tx1="dk1" bg2="lt2" tx2="dk2" accent1="accent1" accent2="accent2" accent3="accent3" accent4="accent4" accent5="accent5" accent6="accent6" hlink="hlink" folHlink="folHlink"/>
  <p:sldLayoutIdLst>
    <p:sldLayoutId id="2147483784" r:id="rId1"/>
    <p:sldLayoutId id="2147483805" r:id="rId2"/>
    <p:sldLayoutId id="2147483806" r:id="rId3"/>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146" name="Picture 6" descr="A white background with a yellow border&#10;&#10;Description automatically generated with medium confidence">
            <a:extLst>
              <a:ext uri="{FF2B5EF4-FFF2-40B4-BE49-F238E27FC236}">
                <a16:creationId xmlns:a16="http://schemas.microsoft.com/office/drawing/2014/main" id="{B10A997F-5DA7-23BE-FCB6-70E1857F9B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itle Placeholder 1">
            <a:extLst>
              <a:ext uri="{FF2B5EF4-FFF2-40B4-BE49-F238E27FC236}">
                <a16:creationId xmlns:a16="http://schemas.microsoft.com/office/drawing/2014/main" id="{195DEA2B-5B3D-B9A4-5335-2962FA8DDE35}"/>
              </a:ext>
            </a:extLst>
          </p:cNvPr>
          <p:cNvSpPr>
            <a:spLocks noGrp="1" noChangeArrowheads="1"/>
          </p:cNvSpPr>
          <p:nvPr>
            <p:ph type="title"/>
          </p:nvPr>
        </p:nvSpPr>
        <p:spPr bwMode="auto">
          <a:xfrm>
            <a:off x="2835275" y="365125"/>
            <a:ext cx="596741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EB976512-C23F-DEDE-704F-B798CFCB5116}"/>
              </a:ext>
            </a:extLst>
          </p:cNvPr>
          <p:cNvSpPr>
            <a:spLocks noGrp="1"/>
          </p:cNvSpPr>
          <p:nvPr>
            <p:ph type="body" idx="1"/>
          </p:nvPr>
        </p:nvSpPr>
        <p:spPr>
          <a:xfrm>
            <a:off x="2835275" y="1825625"/>
            <a:ext cx="5967413"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85" r:id="rId1"/>
    <p:sldLayoutId id="2147483807" r:id="rId2"/>
    <p:sldLayoutId id="2147483808" r:id="rId3"/>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0.xml"/><Relationship Id="rId4" Type="http://schemas.openxmlformats.org/officeDocument/2006/relationships/image" Target="../media/image31.png"/></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2.xml"/><Relationship Id="rId4" Type="http://schemas.openxmlformats.org/officeDocument/2006/relationships/image" Target="../media/image36.png"/></Relationships>
</file>

<file path=ppt/slides/_rels/slide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2.xml"/><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s://play.wales/wp-content/uploads/2023/02/Ministerial-Review-of-Play-FINAL-REPORT.pdf" TargetMode="External"/><Relationship Id="rId1" Type="http://schemas.openxmlformats.org/officeDocument/2006/relationships/slideLayout" Target="../slideLayouts/slideLayout22.xml"/><Relationship Id="rId6" Type="http://schemas.openxmlformats.org/officeDocument/2006/relationships/hyperlink" Target="https://www.llyw.cymru/sites/default/files/inline-documents/2023-02/Adolygiad%20Gweinidogol%20o%20Gyfleoedd%20Chwarae%20ADRODDIAD%20TERFYNOL.pdf" TargetMode="External"/><Relationship Id="rId5" Type="http://schemas.openxmlformats.org/officeDocument/2006/relationships/image" Target="../media/image47.jpeg"/><Relationship Id="rId4" Type="http://schemas.openxmlformats.org/officeDocument/2006/relationships/image" Target="../media/image46.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hyperlink" Target="https://www.froebel.org.uk/research-library/making-connections-froebels-principles-and-practices-in-wales" TargetMode="Externa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hyperlink" Target="https://hwb.gov.wales/api/storage/b1801d78-38c3-4320-9818-d9996c21aef8/220914-a-curriculum-for-funded-non-maintained-nursery-settings.pdf" TargetMode="External"/><Relationship Id="rId2" Type="http://schemas.openxmlformats.org/officeDocument/2006/relationships/hyperlink" Target="https://www.froebel.org.uk/research-library/making-connections-froebels-principles-and-practices-in-wales" TargetMode="External"/><Relationship Id="rId1" Type="http://schemas.openxmlformats.org/officeDocument/2006/relationships/slideLayout" Target="../slideLayouts/slideLayout18.xml"/><Relationship Id="rId4" Type="http://schemas.openxmlformats.org/officeDocument/2006/relationships/hyperlink" Target="https://doi.org/10.1080/03004279.2021.1912136"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hwb.gov.wales/api/storage/b1801d78-38c3-4320-9818-d9996c21aef8/220914-a-curriculum-for-funded-non-maintained-nursery-settings.pdf" TargetMode="External"/><Relationship Id="rId2" Type="http://schemas.openxmlformats.org/officeDocument/2006/relationships/hyperlink" Target="https://hwb.gov.wales/curriculum-for-wales" TargetMode="Externa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DECA33D7-1D81-329A-7372-F9FC3FE38395}"/>
              </a:ext>
            </a:extLst>
          </p:cNvPr>
          <p:cNvSpPr>
            <a:spLocks noGrp="1" noChangeArrowheads="1"/>
          </p:cNvSpPr>
          <p:nvPr>
            <p:ph type="ctrTitle"/>
          </p:nvPr>
        </p:nvSpPr>
        <p:spPr>
          <a:xfrm>
            <a:off x="496888" y="620713"/>
            <a:ext cx="7391400" cy="3095625"/>
          </a:xfrm>
        </p:spPr>
        <p:txBody>
          <a:bodyPr rtlCol="0">
            <a:normAutofit fontScale="90000"/>
          </a:bodyPr>
          <a:lstStyle/>
          <a:p>
            <a:pPr fontAlgn="auto">
              <a:spcAft>
                <a:spcPts val="0"/>
              </a:spcAft>
              <a:defRPr/>
            </a:pPr>
            <a:br>
              <a:rPr lang="en-GB" sz="2800" b="1" dirty="0"/>
            </a:br>
            <a:br>
              <a:rPr lang="en-GB" sz="2800" b="1" dirty="0"/>
            </a:br>
            <a:br>
              <a:rPr lang="cy-GB" sz="2800" b="1" noProof="0" dirty="0"/>
            </a:br>
            <a:r>
              <a:rPr lang="cy-GB" sz="3600" b="1" noProof="0" dirty="0"/>
              <a:t>ECES6023 Hinsoddau Dysgu/Learning </a:t>
            </a:r>
            <a:r>
              <a:rPr lang="cy-GB" sz="3600" b="1" noProof="0" dirty="0" err="1"/>
              <a:t>Climates</a:t>
            </a:r>
            <a:r>
              <a:rPr lang="cy-GB" sz="3600" b="1" noProof="0" dirty="0"/>
              <a:t> </a:t>
            </a:r>
            <a:br>
              <a:rPr lang="cy-GB" sz="3600" b="1" noProof="0" dirty="0"/>
            </a:br>
            <a:br>
              <a:rPr lang="cy-GB" sz="3600" b="1" noProof="0" dirty="0"/>
            </a:br>
            <a:r>
              <a:rPr lang="cy-GB" sz="2800" noProof="0" dirty="0"/>
              <a:t>Rôl yr oedolyn mewn chwarae plant a chreu amgylchedd sy’n galluogi</a:t>
            </a:r>
            <a:br>
              <a:rPr lang="cy-GB" sz="2800" noProof="0" dirty="0"/>
            </a:br>
            <a:r>
              <a:rPr lang="cy-GB" sz="2800" noProof="0" dirty="0"/>
              <a:t>The </a:t>
            </a:r>
            <a:r>
              <a:rPr lang="cy-GB" sz="2800" noProof="0" dirty="0" err="1"/>
              <a:t>role</a:t>
            </a:r>
            <a:r>
              <a:rPr lang="cy-GB" sz="2800" noProof="0" dirty="0"/>
              <a:t> of the </a:t>
            </a:r>
            <a:r>
              <a:rPr lang="cy-GB" sz="2800" noProof="0" dirty="0" err="1"/>
              <a:t>adult</a:t>
            </a:r>
            <a:r>
              <a:rPr lang="cy-GB" sz="2800" noProof="0" dirty="0"/>
              <a:t> </a:t>
            </a:r>
            <a:r>
              <a:rPr lang="cy-GB" sz="2800" noProof="0" dirty="0" err="1"/>
              <a:t>in</a:t>
            </a:r>
            <a:r>
              <a:rPr lang="cy-GB" sz="2800" noProof="0" dirty="0"/>
              <a:t> </a:t>
            </a:r>
            <a:r>
              <a:rPr lang="cy-GB" sz="2800" noProof="0" dirty="0" err="1"/>
              <a:t>children’s</a:t>
            </a:r>
            <a:r>
              <a:rPr lang="cy-GB" sz="2800" noProof="0" dirty="0"/>
              <a:t> </a:t>
            </a:r>
            <a:r>
              <a:rPr lang="cy-GB" sz="2800" noProof="0" dirty="0" err="1"/>
              <a:t>play</a:t>
            </a:r>
            <a:r>
              <a:rPr lang="cy-GB" sz="2800" noProof="0" dirty="0"/>
              <a:t> </a:t>
            </a:r>
            <a:r>
              <a:rPr lang="cy-GB" sz="2800" noProof="0" dirty="0" err="1"/>
              <a:t>and</a:t>
            </a:r>
            <a:r>
              <a:rPr lang="cy-GB" sz="2800" noProof="0" dirty="0"/>
              <a:t> </a:t>
            </a:r>
            <a:r>
              <a:rPr lang="cy-GB" sz="2800" noProof="0" dirty="0" err="1"/>
              <a:t>creating</a:t>
            </a:r>
            <a:r>
              <a:rPr lang="cy-GB" sz="2800" noProof="0" dirty="0"/>
              <a:t> </a:t>
            </a:r>
            <a:r>
              <a:rPr lang="cy-GB" sz="2800" noProof="0" dirty="0" err="1"/>
              <a:t>an</a:t>
            </a:r>
            <a:r>
              <a:rPr lang="cy-GB" sz="2800" noProof="0" dirty="0"/>
              <a:t> </a:t>
            </a:r>
            <a:r>
              <a:rPr lang="cy-GB" sz="2800" noProof="0" dirty="0" err="1"/>
              <a:t>enabling</a:t>
            </a:r>
            <a:r>
              <a:rPr lang="cy-GB" sz="2800" noProof="0" dirty="0"/>
              <a:t> </a:t>
            </a:r>
            <a:r>
              <a:rPr lang="cy-GB" sz="2800" noProof="0" dirty="0" err="1"/>
              <a:t>environment</a:t>
            </a:r>
            <a:br>
              <a:rPr lang="cy-GB" sz="2800" b="1" noProof="0" dirty="0"/>
            </a:br>
            <a:endParaRPr lang="cy-GB" sz="2800" b="1" noProof="0" dirty="0"/>
          </a:p>
        </p:txBody>
      </p:sp>
      <p:pic>
        <p:nvPicPr>
          <p:cNvPr id="39939" name="Picture 5">
            <a:extLst>
              <a:ext uri="{FF2B5EF4-FFF2-40B4-BE49-F238E27FC236}">
                <a16:creationId xmlns:a16="http://schemas.microsoft.com/office/drawing/2014/main" id="{E57AC600-7265-AE19-B316-CCD07CCD33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0638" y="3543300"/>
            <a:ext cx="2200275"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6">
            <a:extLst>
              <a:ext uri="{FF2B5EF4-FFF2-40B4-BE49-F238E27FC236}">
                <a16:creationId xmlns:a16="http://schemas.microsoft.com/office/drawing/2014/main" id="{DD100B3F-82F5-79A0-264B-8428A027F0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763" y="3843338"/>
            <a:ext cx="276225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7">
            <a:extLst>
              <a:ext uri="{FF2B5EF4-FFF2-40B4-BE49-F238E27FC236}">
                <a16:creationId xmlns:a16="http://schemas.microsoft.com/office/drawing/2014/main" id="{1E8E961E-30E4-64EB-F11A-A4B4AC08B0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2963" y="3368675"/>
            <a:ext cx="2303462"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3">
            <a:extLst>
              <a:ext uri="{FF2B5EF4-FFF2-40B4-BE49-F238E27FC236}">
                <a16:creationId xmlns:a16="http://schemas.microsoft.com/office/drawing/2014/main" id="{C6B31321-00AC-159E-89F1-973A328C5F9A}"/>
              </a:ext>
            </a:extLst>
          </p:cNvPr>
          <p:cNvSpPr>
            <a:spLocks noGrp="1" noChangeArrowheads="1"/>
          </p:cNvSpPr>
          <p:nvPr>
            <p:ph type="title"/>
          </p:nvPr>
        </p:nvSpPr>
        <p:spPr/>
        <p:txBody>
          <a:bodyPr/>
          <a:lstStyle/>
          <a:p>
            <a:r>
              <a:rPr lang="cy-GB" noProof="0" dirty="0"/>
              <a:t>Deilliannau Dysg/Learning </a:t>
            </a:r>
            <a:r>
              <a:rPr lang="cy-GB" noProof="0" dirty="0" err="1"/>
              <a:t>Outcomes</a:t>
            </a:r>
            <a:r>
              <a:rPr lang="cy-GB" noProof="0" dirty="0"/>
              <a:t> </a:t>
            </a:r>
          </a:p>
        </p:txBody>
      </p:sp>
      <p:sp>
        <p:nvSpPr>
          <p:cNvPr id="40963" name="Content Placeholder 4">
            <a:extLst>
              <a:ext uri="{FF2B5EF4-FFF2-40B4-BE49-F238E27FC236}">
                <a16:creationId xmlns:a16="http://schemas.microsoft.com/office/drawing/2014/main" id="{643375CC-067F-A111-FFD0-EFBEF827866E}"/>
              </a:ext>
            </a:extLst>
          </p:cNvPr>
          <p:cNvSpPr>
            <a:spLocks noGrp="1" noChangeArrowheads="1"/>
          </p:cNvSpPr>
          <p:nvPr>
            <p:ph sz="half" idx="1"/>
          </p:nvPr>
        </p:nvSpPr>
        <p:spPr bwMode="auto">
          <a:xfrm>
            <a:off x="457200" y="1536700"/>
            <a:ext cx="3657600" cy="4589463"/>
          </a:xfrm>
        </p:spPr>
        <p:txBody>
          <a:bodyPr wrap="square" numCol="1" anchor="t" anchorCtr="0" compatLnSpc="1">
            <a:prstTxWarp prst="textNoShape">
              <a:avLst/>
            </a:prstTxWarp>
          </a:bodyPr>
          <a:lstStyle/>
          <a:p>
            <a:r>
              <a:rPr lang="cy-GB" sz="2400" noProof="0" dirty="0"/>
              <a:t>Mynd i’r afael yn feirniadol ag ymchwil cyfoes a damcaniaethau seicolegol a dysgu allweddol er mwyn gwerthuso effeithiolrwydd amrywiaeth o strategaethau dysgu ac addysgu.</a:t>
            </a:r>
          </a:p>
          <a:p>
            <a:endParaRPr lang="cy-GB" noProof="0" dirty="0"/>
          </a:p>
        </p:txBody>
      </p:sp>
      <p:sp>
        <p:nvSpPr>
          <p:cNvPr id="40964" name="Content Placeholder 5">
            <a:extLst>
              <a:ext uri="{FF2B5EF4-FFF2-40B4-BE49-F238E27FC236}">
                <a16:creationId xmlns:a16="http://schemas.microsoft.com/office/drawing/2014/main" id="{269435DA-4BDA-4FBF-F36B-27B20E5E8F54}"/>
              </a:ext>
            </a:extLst>
          </p:cNvPr>
          <p:cNvSpPr>
            <a:spLocks noGrp="1" noChangeArrowheads="1"/>
          </p:cNvSpPr>
          <p:nvPr>
            <p:ph sz="half" idx="2"/>
          </p:nvPr>
        </p:nvSpPr>
        <p:spPr bwMode="auto">
          <a:xfrm>
            <a:off x="4419600" y="1536700"/>
            <a:ext cx="3657600" cy="4589463"/>
          </a:xfrm>
        </p:spPr>
        <p:txBody>
          <a:bodyPr wrap="square" numCol="1" anchor="t" anchorCtr="0" compatLnSpc="1">
            <a:prstTxWarp prst="textNoShape">
              <a:avLst/>
            </a:prstTxWarp>
          </a:bodyPr>
          <a:lstStyle/>
          <a:p>
            <a:r>
              <a:rPr lang="cy-GB" sz="2400" noProof="0" dirty="0" err="1"/>
              <a:t>Critically</a:t>
            </a:r>
            <a:r>
              <a:rPr lang="cy-GB" sz="2400" noProof="0" dirty="0"/>
              <a:t> </a:t>
            </a:r>
            <a:r>
              <a:rPr lang="cy-GB" sz="2400" noProof="0" dirty="0" err="1"/>
              <a:t>engage</a:t>
            </a:r>
            <a:r>
              <a:rPr lang="cy-GB" sz="2400" noProof="0" dirty="0"/>
              <a:t> with </a:t>
            </a:r>
            <a:r>
              <a:rPr lang="cy-GB" sz="2400" noProof="0" dirty="0" err="1"/>
              <a:t>contemporary</a:t>
            </a:r>
            <a:r>
              <a:rPr lang="cy-GB" sz="2400" noProof="0" dirty="0"/>
              <a:t> </a:t>
            </a:r>
            <a:r>
              <a:rPr lang="cy-GB" sz="2400" noProof="0" dirty="0" err="1"/>
              <a:t>research</a:t>
            </a:r>
            <a:r>
              <a:rPr lang="cy-GB" sz="2400" noProof="0" dirty="0"/>
              <a:t> </a:t>
            </a:r>
            <a:r>
              <a:rPr lang="cy-GB" sz="2400" noProof="0" dirty="0" err="1"/>
              <a:t>and</a:t>
            </a:r>
            <a:r>
              <a:rPr lang="cy-GB" sz="2400" noProof="0" dirty="0"/>
              <a:t> </a:t>
            </a:r>
            <a:r>
              <a:rPr lang="cy-GB" sz="2400" noProof="0" dirty="0" err="1"/>
              <a:t>key</a:t>
            </a:r>
            <a:r>
              <a:rPr lang="cy-GB" sz="2400" noProof="0" dirty="0"/>
              <a:t> </a:t>
            </a:r>
            <a:r>
              <a:rPr lang="cy-GB" sz="2400" noProof="0" dirty="0" err="1"/>
              <a:t>psychological</a:t>
            </a:r>
            <a:r>
              <a:rPr lang="cy-GB" sz="2400" noProof="0" dirty="0"/>
              <a:t> </a:t>
            </a:r>
            <a:r>
              <a:rPr lang="cy-GB" sz="2400" noProof="0" dirty="0" err="1"/>
              <a:t>and</a:t>
            </a:r>
            <a:r>
              <a:rPr lang="cy-GB" sz="2400" noProof="0" dirty="0"/>
              <a:t> </a:t>
            </a:r>
            <a:r>
              <a:rPr lang="cy-GB" sz="2400" noProof="0" dirty="0" err="1"/>
              <a:t>learning</a:t>
            </a:r>
            <a:r>
              <a:rPr lang="cy-GB" sz="2400" noProof="0" dirty="0"/>
              <a:t> </a:t>
            </a:r>
            <a:r>
              <a:rPr lang="cy-GB" sz="2400" noProof="0" dirty="0" err="1"/>
              <a:t>theory</a:t>
            </a:r>
            <a:r>
              <a:rPr lang="cy-GB" sz="2400" noProof="0" dirty="0"/>
              <a:t> </a:t>
            </a:r>
            <a:r>
              <a:rPr lang="cy-GB" sz="2400" noProof="0" dirty="0" err="1"/>
              <a:t>in</a:t>
            </a:r>
            <a:r>
              <a:rPr lang="cy-GB" sz="2400" noProof="0" dirty="0"/>
              <a:t> </a:t>
            </a:r>
            <a:r>
              <a:rPr lang="cy-GB" sz="2400" noProof="0" dirty="0" err="1"/>
              <a:t>order</a:t>
            </a:r>
            <a:r>
              <a:rPr lang="cy-GB" sz="2400" noProof="0" dirty="0"/>
              <a:t> to </a:t>
            </a:r>
            <a:r>
              <a:rPr lang="cy-GB" sz="2400" noProof="0" dirty="0" err="1"/>
              <a:t>evaluate</a:t>
            </a:r>
            <a:r>
              <a:rPr lang="cy-GB" sz="2400" noProof="0" dirty="0"/>
              <a:t> the </a:t>
            </a:r>
            <a:r>
              <a:rPr lang="cy-GB" sz="2400" noProof="0" dirty="0" err="1"/>
              <a:t>effectiveness</a:t>
            </a:r>
            <a:r>
              <a:rPr lang="cy-GB" sz="2400" noProof="0" dirty="0"/>
              <a:t> of a </a:t>
            </a:r>
            <a:r>
              <a:rPr lang="cy-GB" sz="2400" noProof="0" dirty="0" err="1"/>
              <a:t>range</a:t>
            </a:r>
            <a:r>
              <a:rPr lang="cy-GB" sz="2400" noProof="0" dirty="0"/>
              <a:t> of </a:t>
            </a:r>
            <a:r>
              <a:rPr lang="cy-GB" sz="2400" noProof="0" dirty="0" err="1"/>
              <a:t>teaching</a:t>
            </a:r>
            <a:r>
              <a:rPr lang="cy-GB" sz="2400" noProof="0" dirty="0"/>
              <a:t> </a:t>
            </a:r>
            <a:r>
              <a:rPr lang="cy-GB" sz="2400" noProof="0" dirty="0" err="1"/>
              <a:t>and</a:t>
            </a:r>
            <a:r>
              <a:rPr lang="cy-GB" sz="2400" noProof="0" dirty="0"/>
              <a:t> </a:t>
            </a:r>
            <a:r>
              <a:rPr lang="cy-GB" sz="2400" noProof="0" dirty="0" err="1"/>
              <a:t>learning</a:t>
            </a:r>
            <a:r>
              <a:rPr lang="cy-GB" sz="2400" noProof="0" dirty="0"/>
              <a:t> </a:t>
            </a:r>
            <a:r>
              <a:rPr lang="cy-GB" sz="2400" noProof="0" dirty="0" err="1"/>
              <a:t>strategies</a:t>
            </a:r>
            <a:r>
              <a:rPr lang="cy-GB" sz="2400" noProof="0" dirty="0"/>
              <a:t>. </a:t>
            </a:r>
          </a:p>
          <a:p>
            <a:endParaRPr lang="cy-GB" noProof="0" dirty="0"/>
          </a:p>
          <a:p>
            <a:endParaRPr lang="cy-GB" noProof="0" dirty="0"/>
          </a:p>
        </p:txBody>
      </p:sp>
      <p:pic>
        <p:nvPicPr>
          <p:cNvPr id="40965" name="Picture 2" descr="Diagram&#10;&#10;Description automatically generated">
            <a:extLst>
              <a:ext uri="{FF2B5EF4-FFF2-40B4-BE49-F238E27FC236}">
                <a16:creationId xmlns:a16="http://schemas.microsoft.com/office/drawing/2014/main" id="{5ACCC122-24E7-686D-4EB6-2D60F65A61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2563" y="4945063"/>
            <a:ext cx="244792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4">
            <a:extLst>
              <a:ext uri="{FF2B5EF4-FFF2-40B4-BE49-F238E27FC236}">
                <a16:creationId xmlns:a16="http://schemas.microsoft.com/office/drawing/2014/main" id="{72343BC2-7C75-CC35-A8B4-7CF53D88B776}"/>
              </a:ext>
            </a:extLst>
          </p:cNvPr>
          <p:cNvSpPr>
            <a:spLocks noGrp="1" noChangeArrowheads="1"/>
          </p:cNvSpPr>
          <p:nvPr>
            <p:ph type="title"/>
          </p:nvPr>
        </p:nvSpPr>
        <p:spPr/>
        <p:txBody>
          <a:bodyPr/>
          <a:lstStyle/>
          <a:p>
            <a:r>
              <a:rPr lang="cy-GB" noProof="0" dirty="0"/>
              <a:t>Deilliannau Dysgu/Learning </a:t>
            </a:r>
            <a:r>
              <a:rPr lang="cy-GB" noProof="0" dirty="0" err="1"/>
              <a:t>Outcomes</a:t>
            </a:r>
            <a:r>
              <a:rPr lang="cy-GB" noProof="0" dirty="0"/>
              <a:t> </a:t>
            </a:r>
          </a:p>
        </p:txBody>
      </p:sp>
      <p:sp>
        <p:nvSpPr>
          <p:cNvPr id="41987" name="Content Placeholder 5">
            <a:extLst>
              <a:ext uri="{FF2B5EF4-FFF2-40B4-BE49-F238E27FC236}">
                <a16:creationId xmlns:a16="http://schemas.microsoft.com/office/drawing/2014/main" id="{9446719F-0BF8-9ADD-F667-26D5F7A4864A}"/>
              </a:ext>
            </a:extLst>
          </p:cNvPr>
          <p:cNvSpPr>
            <a:spLocks noGrp="1" noChangeArrowheads="1"/>
          </p:cNvSpPr>
          <p:nvPr>
            <p:ph sz="half" idx="1"/>
          </p:nvPr>
        </p:nvSpPr>
        <p:spPr bwMode="auto">
          <a:xfrm>
            <a:off x="457200" y="1536700"/>
            <a:ext cx="3827463" cy="4052888"/>
          </a:xfrm>
        </p:spPr>
        <p:txBody>
          <a:bodyPr wrap="square" numCol="1" anchor="t" anchorCtr="0" compatLnSpc="1">
            <a:prstTxWarp prst="textNoShape">
              <a:avLst/>
            </a:prstTxWarp>
          </a:bodyPr>
          <a:lstStyle/>
          <a:p>
            <a:r>
              <a:rPr lang="cy-GB" noProof="0" dirty="0"/>
              <a:t>Dangos dealltwriaeth feirniadol o’r sgiliau proffesiynol sydd eu hangen i gynllunio, addysgu ac asesu ar gyfer cynnydd  effeithiol a pharhaus mewn dysgu ac addysgu.</a:t>
            </a:r>
          </a:p>
          <a:p>
            <a:endParaRPr lang="cy-GB" noProof="0" dirty="0"/>
          </a:p>
          <a:p>
            <a:endParaRPr lang="cy-GB" noProof="0" dirty="0"/>
          </a:p>
        </p:txBody>
      </p:sp>
      <p:sp>
        <p:nvSpPr>
          <p:cNvPr id="41988" name="Content Placeholder 6">
            <a:extLst>
              <a:ext uri="{FF2B5EF4-FFF2-40B4-BE49-F238E27FC236}">
                <a16:creationId xmlns:a16="http://schemas.microsoft.com/office/drawing/2014/main" id="{8A6D7675-1013-BC64-9AF3-EDA4B1AC8348}"/>
              </a:ext>
            </a:extLst>
          </p:cNvPr>
          <p:cNvSpPr>
            <a:spLocks noGrp="1" noChangeArrowheads="1"/>
          </p:cNvSpPr>
          <p:nvPr>
            <p:ph sz="half" idx="2"/>
          </p:nvPr>
        </p:nvSpPr>
        <p:spPr bwMode="auto">
          <a:xfrm>
            <a:off x="4419600" y="1536700"/>
            <a:ext cx="3657600" cy="4589463"/>
          </a:xfrm>
        </p:spPr>
        <p:txBody>
          <a:bodyPr wrap="square" numCol="1" anchor="t" anchorCtr="0" compatLnSpc="1">
            <a:prstTxWarp prst="textNoShape">
              <a:avLst/>
            </a:prstTxWarp>
          </a:bodyPr>
          <a:lstStyle/>
          <a:p>
            <a:r>
              <a:rPr lang="cy-GB" noProof="0" dirty="0" err="1"/>
              <a:t>Demonstrate</a:t>
            </a:r>
            <a:r>
              <a:rPr lang="cy-GB" noProof="0" dirty="0"/>
              <a:t> a </a:t>
            </a:r>
            <a:r>
              <a:rPr lang="cy-GB" noProof="0" dirty="0" err="1"/>
              <a:t>critical</a:t>
            </a:r>
            <a:r>
              <a:rPr lang="cy-GB" noProof="0" dirty="0"/>
              <a:t> </a:t>
            </a:r>
            <a:r>
              <a:rPr lang="cy-GB" noProof="0" dirty="0" err="1"/>
              <a:t>understanding</a:t>
            </a:r>
            <a:r>
              <a:rPr lang="cy-GB" noProof="0" dirty="0"/>
              <a:t> of the </a:t>
            </a:r>
            <a:r>
              <a:rPr lang="cy-GB" noProof="0" dirty="0" err="1"/>
              <a:t>professional</a:t>
            </a:r>
            <a:r>
              <a:rPr lang="cy-GB" noProof="0" dirty="0"/>
              <a:t> </a:t>
            </a:r>
            <a:r>
              <a:rPr lang="cy-GB" noProof="0" dirty="0" err="1"/>
              <a:t>skills</a:t>
            </a:r>
            <a:r>
              <a:rPr lang="cy-GB" noProof="0" dirty="0"/>
              <a:t> </a:t>
            </a:r>
            <a:r>
              <a:rPr lang="cy-GB" noProof="0" dirty="0" err="1"/>
              <a:t>required</a:t>
            </a:r>
            <a:r>
              <a:rPr lang="cy-GB" noProof="0" dirty="0"/>
              <a:t> to plan, </a:t>
            </a:r>
            <a:r>
              <a:rPr lang="cy-GB" noProof="0" dirty="0" err="1"/>
              <a:t>teach</a:t>
            </a:r>
            <a:r>
              <a:rPr lang="cy-GB" noProof="0" dirty="0"/>
              <a:t> </a:t>
            </a:r>
            <a:r>
              <a:rPr lang="cy-GB" noProof="0" dirty="0" err="1"/>
              <a:t>and</a:t>
            </a:r>
            <a:r>
              <a:rPr lang="cy-GB" noProof="0" dirty="0"/>
              <a:t> </a:t>
            </a:r>
            <a:r>
              <a:rPr lang="cy-GB" noProof="0" dirty="0" err="1"/>
              <a:t>assess</a:t>
            </a:r>
            <a:r>
              <a:rPr lang="cy-GB" noProof="0" dirty="0"/>
              <a:t> </a:t>
            </a:r>
            <a:r>
              <a:rPr lang="cy-GB" noProof="0" dirty="0" err="1"/>
              <a:t>for</a:t>
            </a:r>
            <a:r>
              <a:rPr lang="cy-GB" noProof="0" dirty="0"/>
              <a:t> </a:t>
            </a:r>
            <a:r>
              <a:rPr lang="cy-GB" noProof="0" dirty="0" err="1"/>
              <a:t>effective</a:t>
            </a:r>
            <a:r>
              <a:rPr lang="cy-GB" noProof="0" dirty="0"/>
              <a:t> </a:t>
            </a:r>
            <a:r>
              <a:rPr lang="cy-GB" noProof="0" dirty="0" err="1"/>
              <a:t>and</a:t>
            </a:r>
            <a:r>
              <a:rPr lang="cy-GB" noProof="0" dirty="0"/>
              <a:t> </a:t>
            </a:r>
            <a:r>
              <a:rPr lang="cy-GB" noProof="0" dirty="0" err="1"/>
              <a:t>sustained</a:t>
            </a:r>
            <a:r>
              <a:rPr lang="cy-GB" noProof="0" dirty="0"/>
              <a:t> </a:t>
            </a:r>
            <a:r>
              <a:rPr lang="cy-GB" noProof="0" dirty="0" err="1"/>
              <a:t>progress</a:t>
            </a:r>
            <a:r>
              <a:rPr lang="cy-GB" noProof="0" dirty="0"/>
              <a:t> </a:t>
            </a:r>
            <a:r>
              <a:rPr lang="cy-GB" noProof="0" dirty="0" err="1"/>
              <a:t>in</a:t>
            </a:r>
            <a:r>
              <a:rPr lang="cy-GB" noProof="0" dirty="0"/>
              <a:t> </a:t>
            </a:r>
            <a:r>
              <a:rPr lang="cy-GB" noProof="0" dirty="0" err="1"/>
              <a:t>teaching</a:t>
            </a:r>
            <a:r>
              <a:rPr lang="cy-GB" noProof="0" dirty="0"/>
              <a:t> </a:t>
            </a:r>
            <a:r>
              <a:rPr lang="cy-GB" noProof="0" dirty="0" err="1"/>
              <a:t>and</a:t>
            </a:r>
            <a:r>
              <a:rPr lang="cy-GB" noProof="0" dirty="0"/>
              <a:t> </a:t>
            </a:r>
            <a:r>
              <a:rPr lang="cy-GB" noProof="0" dirty="0" err="1"/>
              <a:t>learning</a:t>
            </a:r>
            <a:r>
              <a:rPr lang="cy-GB" noProof="0" dirty="0"/>
              <a:t>.</a:t>
            </a:r>
          </a:p>
          <a:p>
            <a:endParaRPr lang="cy-GB" noProof="0" dirty="0"/>
          </a:p>
        </p:txBody>
      </p:sp>
      <p:pic>
        <p:nvPicPr>
          <p:cNvPr id="41989" name="Picture 2" descr="Diagram&#10;&#10;Description automatically generated">
            <a:extLst>
              <a:ext uri="{FF2B5EF4-FFF2-40B4-BE49-F238E27FC236}">
                <a16:creationId xmlns:a16="http://schemas.microsoft.com/office/drawing/2014/main" id="{ED6227DA-A356-870C-38E3-451E8CF1F0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3188" y="4999038"/>
            <a:ext cx="244792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a:extLst>
              <a:ext uri="{FF2B5EF4-FFF2-40B4-BE49-F238E27FC236}">
                <a16:creationId xmlns:a16="http://schemas.microsoft.com/office/drawing/2014/main" id="{F67E038B-DD9A-93DB-1E51-4DD94C57BE89}"/>
              </a:ext>
            </a:extLst>
          </p:cNvPr>
          <p:cNvSpPr>
            <a:spLocks noGrp="1" noChangeArrowheads="1"/>
          </p:cNvSpPr>
          <p:nvPr>
            <p:ph type="title"/>
          </p:nvPr>
        </p:nvSpPr>
        <p:spPr/>
        <p:txBody>
          <a:bodyPr/>
          <a:lstStyle/>
          <a:p>
            <a:r>
              <a:rPr lang="cy-GB" noProof="0" dirty="0"/>
              <a:t>Deilliannau Dysgu/Learning </a:t>
            </a:r>
            <a:r>
              <a:rPr lang="cy-GB" noProof="0" dirty="0" err="1"/>
              <a:t>Outcomes</a:t>
            </a:r>
            <a:r>
              <a:rPr lang="cy-GB" noProof="0" dirty="0"/>
              <a:t> </a:t>
            </a:r>
          </a:p>
        </p:txBody>
      </p:sp>
      <p:sp>
        <p:nvSpPr>
          <p:cNvPr id="43011" name="Content Placeholder 5">
            <a:extLst>
              <a:ext uri="{FF2B5EF4-FFF2-40B4-BE49-F238E27FC236}">
                <a16:creationId xmlns:a16="http://schemas.microsoft.com/office/drawing/2014/main" id="{11886C56-7763-827E-8D15-B208CF8C607F}"/>
              </a:ext>
            </a:extLst>
          </p:cNvPr>
          <p:cNvSpPr>
            <a:spLocks noGrp="1" noChangeArrowheads="1"/>
          </p:cNvSpPr>
          <p:nvPr>
            <p:ph sz="half" idx="1"/>
          </p:nvPr>
        </p:nvSpPr>
        <p:spPr bwMode="auto">
          <a:xfrm>
            <a:off x="457200" y="1536700"/>
            <a:ext cx="3657600" cy="4589463"/>
          </a:xfrm>
        </p:spPr>
        <p:txBody>
          <a:bodyPr wrap="square" numCol="1" anchor="t" anchorCtr="0" compatLnSpc="1">
            <a:prstTxWarp prst="textNoShape">
              <a:avLst/>
            </a:prstTxWarp>
          </a:bodyPr>
          <a:lstStyle/>
          <a:p>
            <a:r>
              <a:rPr lang="cy-GB" noProof="0" dirty="0"/>
              <a:t>Trafod yn feirniadol elfennau ymddygiad effeithiol ar gyfer dysgu a chymhwyso damcaniaethau rheoli ymddygiad perthnasol mewn amrywiaeth o gyd-destunau addysgol.</a:t>
            </a:r>
          </a:p>
          <a:p>
            <a:endParaRPr lang="cy-GB" noProof="0" dirty="0"/>
          </a:p>
        </p:txBody>
      </p:sp>
      <p:sp>
        <p:nvSpPr>
          <p:cNvPr id="43012" name="Content Placeholder 6">
            <a:extLst>
              <a:ext uri="{FF2B5EF4-FFF2-40B4-BE49-F238E27FC236}">
                <a16:creationId xmlns:a16="http://schemas.microsoft.com/office/drawing/2014/main" id="{1705C37D-E5CA-F12A-B6B3-DC6ABC895DEC}"/>
              </a:ext>
            </a:extLst>
          </p:cNvPr>
          <p:cNvSpPr>
            <a:spLocks noGrp="1" noChangeArrowheads="1"/>
          </p:cNvSpPr>
          <p:nvPr>
            <p:ph sz="half" idx="2"/>
          </p:nvPr>
        </p:nvSpPr>
        <p:spPr bwMode="auto">
          <a:xfrm>
            <a:off x="4419600" y="1536700"/>
            <a:ext cx="3657600" cy="4589463"/>
          </a:xfrm>
        </p:spPr>
        <p:txBody>
          <a:bodyPr wrap="square" numCol="1" anchor="t" anchorCtr="0" compatLnSpc="1">
            <a:prstTxWarp prst="textNoShape">
              <a:avLst/>
            </a:prstTxWarp>
          </a:bodyPr>
          <a:lstStyle/>
          <a:p>
            <a:r>
              <a:rPr lang="cy-GB" noProof="0" dirty="0" err="1"/>
              <a:t>Critically</a:t>
            </a:r>
            <a:r>
              <a:rPr lang="cy-GB" noProof="0" dirty="0"/>
              <a:t> </a:t>
            </a:r>
            <a:r>
              <a:rPr lang="cy-GB" noProof="0" dirty="0" err="1"/>
              <a:t>analyse</a:t>
            </a:r>
            <a:r>
              <a:rPr lang="cy-GB" noProof="0" dirty="0"/>
              <a:t> the </a:t>
            </a:r>
            <a:r>
              <a:rPr lang="cy-GB" noProof="0" dirty="0" err="1"/>
              <a:t>components</a:t>
            </a:r>
            <a:r>
              <a:rPr lang="cy-GB" noProof="0" dirty="0"/>
              <a:t> of </a:t>
            </a:r>
            <a:r>
              <a:rPr lang="cy-GB" noProof="0" dirty="0" err="1"/>
              <a:t>effective</a:t>
            </a:r>
            <a:r>
              <a:rPr lang="cy-GB" noProof="0" dirty="0"/>
              <a:t> </a:t>
            </a:r>
            <a:r>
              <a:rPr lang="cy-GB" noProof="0" dirty="0" err="1"/>
              <a:t>behaviour</a:t>
            </a:r>
            <a:r>
              <a:rPr lang="cy-GB" noProof="0" dirty="0"/>
              <a:t> </a:t>
            </a:r>
            <a:r>
              <a:rPr lang="cy-GB" noProof="0" dirty="0" err="1"/>
              <a:t>for</a:t>
            </a:r>
            <a:r>
              <a:rPr lang="cy-GB" noProof="0" dirty="0"/>
              <a:t> </a:t>
            </a:r>
            <a:r>
              <a:rPr lang="cy-GB" noProof="0" dirty="0" err="1"/>
              <a:t>learning</a:t>
            </a:r>
            <a:r>
              <a:rPr lang="cy-GB" noProof="0" dirty="0"/>
              <a:t> </a:t>
            </a:r>
            <a:r>
              <a:rPr lang="cy-GB" noProof="0" dirty="0" err="1"/>
              <a:t>and</a:t>
            </a:r>
            <a:r>
              <a:rPr lang="cy-GB" noProof="0" dirty="0"/>
              <a:t> to </a:t>
            </a:r>
            <a:r>
              <a:rPr lang="cy-GB" noProof="0" dirty="0" err="1"/>
              <a:t>apply</a:t>
            </a:r>
            <a:r>
              <a:rPr lang="cy-GB" noProof="0" dirty="0"/>
              <a:t> </a:t>
            </a:r>
            <a:r>
              <a:rPr lang="cy-GB" noProof="0" dirty="0" err="1"/>
              <a:t>relevant</a:t>
            </a:r>
            <a:r>
              <a:rPr lang="cy-GB" noProof="0" dirty="0"/>
              <a:t> </a:t>
            </a:r>
            <a:r>
              <a:rPr lang="cy-GB" noProof="0" dirty="0" err="1"/>
              <a:t>behaviour</a:t>
            </a:r>
            <a:r>
              <a:rPr lang="cy-GB" noProof="0" dirty="0"/>
              <a:t> </a:t>
            </a:r>
            <a:r>
              <a:rPr lang="cy-GB" noProof="0" dirty="0" err="1"/>
              <a:t>management</a:t>
            </a:r>
            <a:r>
              <a:rPr lang="cy-GB" noProof="0" dirty="0"/>
              <a:t> </a:t>
            </a:r>
            <a:r>
              <a:rPr lang="cy-GB" noProof="0" dirty="0" err="1"/>
              <a:t>theory</a:t>
            </a:r>
            <a:r>
              <a:rPr lang="cy-GB" noProof="0" dirty="0"/>
              <a:t> </a:t>
            </a:r>
            <a:r>
              <a:rPr lang="cy-GB" noProof="0" dirty="0" err="1"/>
              <a:t>in</a:t>
            </a:r>
            <a:r>
              <a:rPr lang="cy-GB" noProof="0" dirty="0"/>
              <a:t> a </a:t>
            </a:r>
            <a:r>
              <a:rPr lang="cy-GB" noProof="0" dirty="0" err="1"/>
              <a:t>range</a:t>
            </a:r>
            <a:r>
              <a:rPr lang="cy-GB" noProof="0" dirty="0"/>
              <a:t> of </a:t>
            </a:r>
            <a:r>
              <a:rPr lang="cy-GB" noProof="0" dirty="0" err="1"/>
              <a:t>educational</a:t>
            </a:r>
            <a:r>
              <a:rPr lang="cy-GB" noProof="0" dirty="0"/>
              <a:t> </a:t>
            </a:r>
            <a:r>
              <a:rPr lang="cy-GB" noProof="0" dirty="0" err="1"/>
              <a:t>contexts</a:t>
            </a:r>
            <a:r>
              <a:rPr lang="cy-GB" noProof="0" dirty="0"/>
              <a:t>.</a:t>
            </a:r>
          </a:p>
          <a:p>
            <a:endParaRPr lang="cy-GB" noProof="0" dirty="0"/>
          </a:p>
          <a:p>
            <a:endParaRPr lang="cy-GB" noProof="0" dirty="0"/>
          </a:p>
          <a:p>
            <a:endParaRPr lang="cy-GB" noProof="0" dirty="0"/>
          </a:p>
        </p:txBody>
      </p:sp>
      <p:pic>
        <p:nvPicPr>
          <p:cNvPr id="43013" name="Picture 2" descr="Diagram&#10;&#10;Description automatically generated">
            <a:extLst>
              <a:ext uri="{FF2B5EF4-FFF2-40B4-BE49-F238E27FC236}">
                <a16:creationId xmlns:a16="http://schemas.microsoft.com/office/drawing/2014/main" id="{F17DB6E0-FF29-9A76-25F1-F3E50BE062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3813" y="4852988"/>
            <a:ext cx="244792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F315E95F-1F4B-D73D-23F4-07773CFC7E39}"/>
              </a:ext>
            </a:extLst>
          </p:cNvPr>
          <p:cNvSpPr>
            <a:spLocks noGrp="1" noChangeArrowheads="1"/>
          </p:cNvSpPr>
          <p:nvPr>
            <p:ph type="title"/>
          </p:nvPr>
        </p:nvSpPr>
        <p:spPr>
          <a:xfrm>
            <a:off x="268288" y="365125"/>
            <a:ext cx="8612187" cy="1047750"/>
          </a:xfrm>
        </p:spPr>
        <p:txBody>
          <a:bodyPr/>
          <a:lstStyle/>
          <a:p>
            <a:pPr algn="ctr"/>
            <a:r>
              <a:rPr lang="cy-GB" sz="3200" noProof="0" dirty="0"/>
              <a:t>Amcanion heddiw/</a:t>
            </a:r>
            <a:r>
              <a:rPr lang="cy-GB" sz="3200" noProof="0" dirty="0" err="1"/>
              <a:t>Today's</a:t>
            </a:r>
            <a:r>
              <a:rPr lang="cy-GB" sz="3200" noProof="0" dirty="0"/>
              <a:t> </a:t>
            </a:r>
            <a:r>
              <a:rPr lang="cy-GB" sz="3200" noProof="0" dirty="0" err="1"/>
              <a:t>aims</a:t>
            </a:r>
            <a:endParaRPr lang="cy-GB" sz="3600" b="1" noProof="0" dirty="0"/>
          </a:p>
        </p:txBody>
      </p:sp>
      <p:sp>
        <p:nvSpPr>
          <p:cNvPr id="3075" name="Content Placeholder 2">
            <a:extLst>
              <a:ext uri="{FF2B5EF4-FFF2-40B4-BE49-F238E27FC236}">
                <a16:creationId xmlns:a16="http://schemas.microsoft.com/office/drawing/2014/main" id="{70AC5FDE-3963-532D-E935-1E81FCC9B38E}"/>
              </a:ext>
            </a:extLst>
          </p:cNvPr>
          <p:cNvSpPr>
            <a:spLocks noGrp="1"/>
          </p:cNvSpPr>
          <p:nvPr>
            <p:ph idx="1"/>
          </p:nvPr>
        </p:nvSpPr>
        <p:spPr>
          <a:xfrm>
            <a:off x="4356100" y="1600200"/>
            <a:ext cx="3721100" cy="4800600"/>
          </a:xfrm>
        </p:spPr>
        <p:txBody>
          <a:bodyPr/>
          <a:lstStyle/>
          <a:p>
            <a:pPr fontAlgn="auto">
              <a:spcAft>
                <a:spcPts val="0"/>
              </a:spcAft>
              <a:defRPr/>
            </a:pPr>
            <a:r>
              <a:rPr lang="cy-GB" sz="2400" noProof="0" dirty="0"/>
              <a:t>To </a:t>
            </a:r>
            <a:r>
              <a:rPr lang="cy-GB" sz="2400" noProof="0" dirty="0" err="1"/>
              <a:t>explore</a:t>
            </a:r>
            <a:r>
              <a:rPr lang="cy-GB" sz="2400" noProof="0" dirty="0"/>
              <a:t> the </a:t>
            </a:r>
            <a:r>
              <a:rPr lang="cy-GB" sz="2400" noProof="0" dirty="0" err="1"/>
              <a:t>role</a:t>
            </a:r>
            <a:r>
              <a:rPr lang="cy-GB" sz="2400" noProof="0" dirty="0"/>
              <a:t> of the </a:t>
            </a:r>
            <a:r>
              <a:rPr lang="cy-GB" sz="2400" noProof="0" dirty="0" err="1"/>
              <a:t>adult</a:t>
            </a:r>
            <a:r>
              <a:rPr lang="cy-GB" sz="2400" noProof="0" dirty="0"/>
              <a:t> </a:t>
            </a:r>
            <a:r>
              <a:rPr lang="cy-GB" sz="2400" noProof="0" dirty="0" err="1"/>
              <a:t>in</a:t>
            </a:r>
            <a:r>
              <a:rPr lang="cy-GB" sz="2400" noProof="0" dirty="0"/>
              <a:t> </a:t>
            </a:r>
            <a:r>
              <a:rPr lang="cy-GB" sz="2400" noProof="0" dirty="0" err="1"/>
              <a:t>children’s</a:t>
            </a:r>
            <a:r>
              <a:rPr lang="cy-GB" sz="2400" noProof="0" dirty="0"/>
              <a:t> </a:t>
            </a:r>
            <a:r>
              <a:rPr lang="cy-GB" sz="2400" noProof="0" dirty="0" err="1"/>
              <a:t>play</a:t>
            </a:r>
            <a:r>
              <a:rPr lang="cy-GB" sz="2400" noProof="0" dirty="0"/>
              <a:t> </a:t>
            </a:r>
            <a:r>
              <a:rPr lang="cy-GB" sz="2400" noProof="0" dirty="0" err="1"/>
              <a:t>and</a:t>
            </a:r>
            <a:r>
              <a:rPr lang="cy-GB" sz="2400" noProof="0" dirty="0"/>
              <a:t> </a:t>
            </a:r>
            <a:r>
              <a:rPr lang="cy-GB" sz="2400" noProof="0" dirty="0" err="1"/>
              <a:t>creating</a:t>
            </a:r>
            <a:r>
              <a:rPr lang="cy-GB" sz="2400" noProof="0" dirty="0"/>
              <a:t> </a:t>
            </a:r>
            <a:r>
              <a:rPr lang="cy-GB" sz="2400" noProof="0" dirty="0" err="1"/>
              <a:t>an</a:t>
            </a:r>
            <a:r>
              <a:rPr lang="cy-GB" sz="2400" noProof="0" dirty="0"/>
              <a:t> </a:t>
            </a:r>
            <a:r>
              <a:rPr lang="cy-GB" sz="2400" noProof="0" dirty="0" err="1"/>
              <a:t>enabling</a:t>
            </a:r>
            <a:r>
              <a:rPr lang="cy-GB" sz="2400" noProof="0" dirty="0"/>
              <a:t> </a:t>
            </a:r>
            <a:r>
              <a:rPr lang="cy-GB" sz="2400" noProof="0" dirty="0" err="1"/>
              <a:t>environment</a:t>
            </a:r>
            <a:r>
              <a:rPr lang="cy-GB" sz="2400" noProof="0" dirty="0"/>
              <a:t> </a:t>
            </a:r>
          </a:p>
          <a:p>
            <a:pPr fontAlgn="auto">
              <a:spcAft>
                <a:spcPts val="0"/>
              </a:spcAft>
              <a:defRPr/>
            </a:pPr>
            <a:endParaRPr lang="cy-GB" sz="2400" noProof="0" dirty="0"/>
          </a:p>
          <a:p>
            <a:pPr fontAlgn="auto">
              <a:spcAft>
                <a:spcPts val="0"/>
              </a:spcAft>
              <a:defRPr/>
            </a:pPr>
            <a:r>
              <a:rPr lang="cy-GB" sz="2400" noProof="0" dirty="0"/>
              <a:t>To </a:t>
            </a:r>
            <a:r>
              <a:rPr lang="cy-GB" sz="2400" noProof="0" dirty="0" err="1"/>
              <a:t>investigate</a:t>
            </a:r>
            <a:r>
              <a:rPr lang="cy-GB" sz="2400" noProof="0" dirty="0"/>
              <a:t> the </a:t>
            </a:r>
            <a:r>
              <a:rPr lang="cy-GB" sz="2400" noProof="0" dirty="0" err="1"/>
              <a:t>adult</a:t>
            </a:r>
            <a:r>
              <a:rPr lang="cy-GB" sz="2400" noProof="0" dirty="0"/>
              <a:t> as </a:t>
            </a:r>
            <a:r>
              <a:rPr lang="cy-GB" sz="2400" noProof="0" dirty="0" err="1"/>
              <a:t>facilitator</a:t>
            </a:r>
            <a:r>
              <a:rPr lang="cy-GB" sz="2400" noProof="0" dirty="0"/>
              <a:t> or </a:t>
            </a:r>
            <a:r>
              <a:rPr lang="cy-GB" sz="2400" noProof="0" dirty="0" err="1"/>
              <a:t>educator</a:t>
            </a:r>
            <a:endParaRPr lang="cy-GB" sz="2400" noProof="0" dirty="0"/>
          </a:p>
          <a:p>
            <a:pPr fontAlgn="auto">
              <a:spcAft>
                <a:spcPts val="0"/>
              </a:spcAft>
              <a:defRPr/>
            </a:pPr>
            <a:endParaRPr lang="cy-GB" sz="2400" noProof="0" dirty="0"/>
          </a:p>
          <a:p>
            <a:pPr fontAlgn="auto">
              <a:spcAft>
                <a:spcPts val="0"/>
              </a:spcAft>
              <a:defRPr/>
            </a:pPr>
            <a:r>
              <a:rPr lang="cy-GB" sz="2400" noProof="0" dirty="0"/>
              <a:t>To </a:t>
            </a:r>
            <a:r>
              <a:rPr lang="cy-GB" sz="2400" noProof="0" dirty="0" err="1"/>
              <a:t>make</a:t>
            </a:r>
            <a:r>
              <a:rPr lang="cy-GB" sz="2400" noProof="0" dirty="0"/>
              <a:t> </a:t>
            </a:r>
            <a:r>
              <a:rPr lang="cy-GB" sz="2400" noProof="0" dirty="0" err="1"/>
              <a:t>robust</a:t>
            </a:r>
            <a:r>
              <a:rPr lang="cy-GB" sz="2400" noProof="0" dirty="0"/>
              <a:t> </a:t>
            </a:r>
            <a:r>
              <a:rPr lang="cy-GB" sz="2400" noProof="0" dirty="0" err="1"/>
              <a:t>links</a:t>
            </a:r>
            <a:r>
              <a:rPr lang="cy-GB" sz="2400" noProof="0" dirty="0"/>
              <a:t> </a:t>
            </a:r>
            <a:r>
              <a:rPr lang="cy-GB" sz="2400" noProof="0" dirty="0" err="1"/>
              <a:t>between</a:t>
            </a:r>
            <a:r>
              <a:rPr lang="cy-GB" sz="2400" noProof="0" dirty="0"/>
              <a:t> </a:t>
            </a:r>
            <a:r>
              <a:rPr lang="cy-GB" sz="2400" noProof="0" dirty="0" err="1"/>
              <a:t>theory</a:t>
            </a:r>
            <a:r>
              <a:rPr lang="cy-GB" sz="2400" noProof="0" dirty="0"/>
              <a:t> </a:t>
            </a:r>
            <a:r>
              <a:rPr lang="cy-GB" sz="2400" noProof="0" dirty="0" err="1"/>
              <a:t>and</a:t>
            </a:r>
            <a:r>
              <a:rPr lang="cy-GB" sz="2400" noProof="0" dirty="0"/>
              <a:t> </a:t>
            </a:r>
            <a:r>
              <a:rPr lang="cy-GB" sz="2400" noProof="0" dirty="0" err="1"/>
              <a:t>practice</a:t>
            </a:r>
            <a:endParaRPr lang="cy-GB" sz="2400" noProof="0" dirty="0"/>
          </a:p>
          <a:p>
            <a:pPr fontAlgn="auto">
              <a:spcAft>
                <a:spcPts val="0"/>
              </a:spcAft>
              <a:defRPr/>
            </a:pPr>
            <a:endParaRPr lang="en-GB" altLang="en-US" dirty="0"/>
          </a:p>
          <a:p>
            <a:pPr marL="114300" indent="0" fontAlgn="auto">
              <a:spcAft>
                <a:spcPts val="0"/>
              </a:spcAft>
              <a:buFont typeface="Arial" panose="020B0604020202020204" pitchFamily="34" charset="0"/>
              <a:buNone/>
              <a:defRPr/>
            </a:pPr>
            <a:endParaRPr lang="en-GB" altLang="en-US" dirty="0"/>
          </a:p>
        </p:txBody>
      </p:sp>
      <p:sp>
        <p:nvSpPr>
          <p:cNvPr id="4" name="Content Placeholder 2">
            <a:extLst>
              <a:ext uri="{FF2B5EF4-FFF2-40B4-BE49-F238E27FC236}">
                <a16:creationId xmlns:a16="http://schemas.microsoft.com/office/drawing/2014/main" id="{0422802D-BC6D-2D77-DD3A-0BB63CA404A9}"/>
              </a:ext>
            </a:extLst>
          </p:cNvPr>
          <p:cNvSpPr txBox="1">
            <a:spLocks/>
          </p:cNvSpPr>
          <p:nvPr/>
        </p:nvSpPr>
        <p:spPr bwMode="auto">
          <a:xfrm>
            <a:off x="546100" y="1628775"/>
            <a:ext cx="3721100" cy="4800600"/>
          </a:xfrm>
          <a:prstGeom prst="rect">
            <a:avLst/>
          </a:prstGeom>
          <a:noFill/>
          <a:ln>
            <a:noFill/>
          </a:ln>
        </p:spPr>
        <p:txBody>
          <a:bodyPr/>
          <a:lst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defRPr/>
            </a:pPr>
            <a:r>
              <a:rPr lang="en-GB" sz="2400" dirty="0" err="1"/>
              <a:t>Archwilio</a:t>
            </a:r>
            <a:r>
              <a:rPr lang="en-GB" sz="2400" dirty="0"/>
              <a:t> </a:t>
            </a:r>
            <a:r>
              <a:rPr lang="en-GB" sz="2400" dirty="0" err="1"/>
              <a:t>rôl</a:t>
            </a:r>
            <a:r>
              <a:rPr lang="en-GB" sz="2400" dirty="0"/>
              <a:t> </a:t>
            </a:r>
            <a:r>
              <a:rPr lang="en-GB" sz="2400" dirty="0" err="1"/>
              <a:t>yr</a:t>
            </a:r>
            <a:r>
              <a:rPr lang="en-GB" sz="2400" dirty="0"/>
              <a:t> </a:t>
            </a:r>
            <a:r>
              <a:rPr lang="en-GB" sz="2400" dirty="0" err="1"/>
              <a:t>oedolyn</a:t>
            </a:r>
            <a:r>
              <a:rPr lang="en-GB" sz="2400" dirty="0"/>
              <a:t> yn </a:t>
            </a:r>
            <a:r>
              <a:rPr lang="en-GB" sz="2400" dirty="0" err="1"/>
              <a:t>chwarae</a:t>
            </a:r>
            <a:r>
              <a:rPr lang="en-GB" sz="2400" dirty="0"/>
              <a:t> plant a </a:t>
            </a:r>
            <a:r>
              <a:rPr lang="en-GB" sz="2400" dirty="0" err="1"/>
              <a:t>chreu</a:t>
            </a:r>
            <a:r>
              <a:rPr lang="en-GB" sz="2400" dirty="0"/>
              <a:t> </a:t>
            </a:r>
            <a:r>
              <a:rPr lang="en-GB" sz="2400" dirty="0" err="1"/>
              <a:t>amgylchedd</a:t>
            </a:r>
            <a:r>
              <a:rPr lang="en-GB" sz="2400" dirty="0"/>
              <a:t> sy’n </a:t>
            </a:r>
            <a:r>
              <a:rPr lang="en-GB" sz="2400" dirty="0" err="1"/>
              <a:t>galluogi</a:t>
            </a:r>
            <a:endParaRPr lang="en-GB" sz="2400" dirty="0"/>
          </a:p>
          <a:p>
            <a:pPr marL="114300" indent="0">
              <a:buFont typeface="Arial" panose="020B0604020202020204" pitchFamily="34" charset="0"/>
              <a:buNone/>
              <a:defRPr/>
            </a:pPr>
            <a:r>
              <a:rPr lang="en-GB" sz="2400" dirty="0"/>
              <a:t> </a:t>
            </a:r>
          </a:p>
          <a:p>
            <a:pPr>
              <a:defRPr/>
            </a:pPr>
            <a:r>
              <a:rPr lang="en-GB" sz="2400" dirty="0" err="1"/>
              <a:t>Ymchwilio</a:t>
            </a:r>
            <a:r>
              <a:rPr lang="en-GB" sz="2400" dirty="0"/>
              <a:t> i'r </a:t>
            </a:r>
            <a:r>
              <a:rPr lang="en-GB" sz="2400" dirty="0" err="1"/>
              <a:t>oedolyn</a:t>
            </a:r>
            <a:r>
              <a:rPr lang="en-GB" sz="2400" dirty="0"/>
              <a:t> fel </a:t>
            </a:r>
            <a:r>
              <a:rPr lang="en-GB" sz="2400" dirty="0" err="1"/>
              <a:t>hwylusydd</a:t>
            </a:r>
            <a:r>
              <a:rPr lang="en-GB" sz="2400" dirty="0"/>
              <a:t> neu </a:t>
            </a:r>
            <a:r>
              <a:rPr lang="en-GB" sz="2400" dirty="0" err="1"/>
              <a:t>addysgwr</a:t>
            </a:r>
            <a:endParaRPr lang="en-GB" sz="2400" dirty="0"/>
          </a:p>
          <a:p>
            <a:pPr marL="114300" indent="0">
              <a:buFont typeface="Arial" panose="020B0604020202020204" pitchFamily="34" charset="0"/>
              <a:buNone/>
              <a:defRPr/>
            </a:pPr>
            <a:r>
              <a:rPr lang="en-GB" sz="2400" dirty="0"/>
              <a:t> </a:t>
            </a:r>
          </a:p>
          <a:p>
            <a:pPr>
              <a:defRPr/>
            </a:pPr>
            <a:r>
              <a:rPr lang="en-GB" sz="2400" dirty="0"/>
              <a:t>Gwneud </a:t>
            </a:r>
            <a:r>
              <a:rPr lang="en-GB" sz="2400" dirty="0" err="1"/>
              <a:t>cysylltiadau</a:t>
            </a:r>
            <a:r>
              <a:rPr lang="en-GB" sz="2400" dirty="0"/>
              <a:t> </a:t>
            </a:r>
            <a:r>
              <a:rPr lang="en-GB" sz="2400" dirty="0" err="1"/>
              <a:t>cadarn</a:t>
            </a:r>
            <a:r>
              <a:rPr lang="en-GB" sz="2400" dirty="0"/>
              <a:t> rhwng damcaniaeth ac ymarfer</a:t>
            </a:r>
            <a:endParaRPr lang="en-GB" altLang="en-US" sz="2400" dirty="0"/>
          </a:p>
          <a:p>
            <a:pPr marL="114300" indent="0">
              <a:buFont typeface="Arial" panose="020B0604020202020204" pitchFamily="34" charset="0"/>
              <a:buNone/>
              <a:defRPr/>
            </a:pPr>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9E28CC03-F38C-741B-2411-4EC645876059}"/>
              </a:ext>
            </a:extLst>
          </p:cNvPr>
          <p:cNvSpPr>
            <a:spLocks noGrp="1" noChangeArrowheads="1"/>
          </p:cNvSpPr>
          <p:nvPr>
            <p:ph type="title"/>
          </p:nvPr>
        </p:nvSpPr>
        <p:spPr/>
        <p:txBody>
          <a:bodyPr/>
          <a:lstStyle/>
          <a:p>
            <a:r>
              <a:rPr lang="cy-GB" sz="2800" noProof="0" dirty="0"/>
              <a:t>Beth yw ystyr amgylchedd sy’n galluogi? </a:t>
            </a:r>
            <a:br>
              <a:rPr lang="cy-GB" sz="2800" noProof="0" dirty="0"/>
            </a:br>
            <a:r>
              <a:rPr lang="cy-GB" sz="2800" b="1" noProof="0" dirty="0" err="1"/>
              <a:t>What</a:t>
            </a:r>
            <a:r>
              <a:rPr lang="cy-GB" sz="2800" b="1" noProof="0" dirty="0"/>
              <a:t> do we </a:t>
            </a:r>
            <a:r>
              <a:rPr lang="cy-GB" sz="2800" b="1" noProof="0" dirty="0" err="1"/>
              <a:t>mean</a:t>
            </a:r>
            <a:r>
              <a:rPr lang="cy-GB" sz="2800" b="1" noProof="0" dirty="0"/>
              <a:t> by </a:t>
            </a:r>
            <a:r>
              <a:rPr lang="cy-GB" sz="2800" b="1" noProof="0" dirty="0" err="1"/>
              <a:t>an</a:t>
            </a:r>
            <a:r>
              <a:rPr lang="cy-GB" sz="2800" b="1" noProof="0" dirty="0"/>
              <a:t> </a:t>
            </a:r>
            <a:r>
              <a:rPr lang="cy-GB" sz="2800" b="1" noProof="0" dirty="0" err="1"/>
              <a:t>enabling</a:t>
            </a:r>
            <a:r>
              <a:rPr lang="cy-GB" sz="2800" b="1" noProof="0" dirty="0"/>
              <a:t> </a:t>
            </a:r>
            <a:r>
              <a:rPr lang="cy-GB" sz="2800" b="1" noProof="0" dirty="0" err="1"/>
              <a:t>environment</a:t>
            </a:r>
            <a:r>
              <a:rPr lang="cy-GB" sz="2800" b="1" noProof="0" dirty="0"/>
              <a:t>?</a:t>
            </a:r>
          </a:p>
        </p:txBody>
      </p:sp>
      <p:sp>
        <p:nvSpPr>
          <p:cNvPr id="45059" name="Content Placeholder 2">
            <a:extLst>
              <a:ext uri="{FF2B5EF4-FFF2-40B4-BE49-F238E27FC236}">
                <a16:creationId xmlns:a16="http://schemas.microsoft.com/office/drawing/2014/main" id="{351CD075-F90B-2F7A-F2A0-BD5E021228C3}"/>
              </a:ext>
            </a:extLst>
          </p:cNvPr>
          <p:cNvSpPr>
            <a:spLocks noGrp="1" noChangeArrowheads="1"/>
          </p:cNvSpPr>
          <p:nvPr>
            <p:ph idx="1"/>
          </p:nvPr>
        </p:nvSpPr>
        <p:spPr bwMode="auto">
          <a:xfrm>
            <a:off x="4356100" y="1628775"/>
            <a:ext cx="3721100" cy="4800600"/>
          </a:xfrm>
        </p:spPr>
        <p:txBody>
          <a:bodyPr wrap="square" numCol="1" anchor="t" anchorCtr="0" compatLnSpc="1">
            <a:prstTxWarp prst="textNoShape">
              <a:avLst/>
            </a:prstTxWarp>
          </a:bodyPr>
          <a:lstStyle/>
          <a:p>
            <a:r>
              <a:rPr lang="cy-GB" sz="2200" noProof="0" dirty="0" err="1"/>
              <a:t>Consider</a:t>
            </a:r>
            <a:r>
              <a:rPr lang="cy-GB" sz="2200" noProof="0" dirty="0"/>
              <a:t>…</a:t>
            </a:r>
          </a:p>
          <a:p>
            <a:endParaRPr lang="cy-GB" sz="2200" noProof="0" dirty="0"/>
          </a:p>
          <a:p>
            <a:r>
              <a:rPr lang="cy-GB" sz="2200" noProof="0" dirty="0" err="1"/>
              <a:t>What</a:t>
            </a:r>
            <a:r>
              <a:rPr lang="cy-GB" sz="2200" noProof="0" dirty="0"/>
              <a:t> does </a:t>
            </a:r>
            <a:r>
              <a:rPr lang="cy-GB" sz="2200" noProof="0" dirty="0" err="1"/>
              <a:t>an</a:t>
            </a:r>
            <a:r>
              <a:rPr lang="cy-GB" sz="2200" noProof="0" dirty="0"/>
              <a:t> </a:t>
            </a:r>
            <a:r>
              <a:rPr lang="cy-GB" sz="2200" noProof="0" dirty="0" err="1"/>
              <a:t>enabling</a:t>
            </a:r>
            <a:r>
              <a:rPr lang="cy-GB" sz="2200" noProof="0" dirty="0"/>
              <a:t> </a:t>
            </a:r>
            <a:r>
              <a:rPr lang="cy-GB" sz="2200" noProof="0" dirty="0" err="1"/>
              <a:t>environment</a:t>
            </a:r>
            <a:r>
              <a:rPr lang="cy-GB" sz="2200" noProof="0" dirty="0"/>
              <a:t> </a:t>
            </a:r>
            <a:r>
              <a:rPr lang="cy-GB" sz="2200" noProof="0" dirty="0" err="1"/>
              <a:t>look</a:t>
            </a:r>
            <a:r>
              <a:rPr lang="cy-GB" sz="2200" noProof="0" dirty="0"/>
              <a:t> </a:t>
            </a:r>
            <a:r>
              <a:rPr lang="cy-GB" sz="2200" noProof="0" dirty="0" err="1"/>
              <a:t>like</a:t>
            </a:r>
            <a:r>
              <a:rPr lang="cy-GB" sz="2200" noProof="0" dirty="0"/>
              <a:t>? </a:t>
            </a:r>
          </a:p>
          <a:p>
            <a:endParaRPr lang="cy-GB" sz="2200" noProof="0" dirty="0"/>
          </a:p>
          <a:p>
            <a:r>
              <a:rPr lang="cy-GB" sz="2200" noProof="0" dirty="0" err="1"/>
              <a:t>How</a:t>
            </a:r>
            <a:r>
              <a:rPr lang="cy-GB" sz="2200" noProof="0" dirty="0"/>
              <a:t> does it </a:t>
            </a:r>
            <a:r>
              <a:rPr lang="cy-GB" sz="2200" noProof="0" dirty="0" err="1"/>
              <a:t>impact</a:t>
            </a:r>
            <a:r>
              <a:rPr lang="cy-GB" sz="2200" noProof="0" dirty="0"/>
              <a:t> </a:t>
            </a:r>
            <a:r>
              <a:rPr lang="cy-GB" sz="2200" noProof="0" dirty="0" err="1"/>
              <a:t>on</a:t>
            </a:r>
            <a:r>
              <a:rPr lang="cy-GB" sz="2200" noProof="0" dirty="0"/>
              <a:t> </a:t>
            </a:r>
            <a:r>
              <a:rPr lang="cy-GB" sz="2200" noProof="0" dirty="0" err="1"/>
              <a:t>children’s</a:t>
            </a:r>
            <a:r>
              <a:rPr lang="cy-GB" sz="2200" noProof="0" dirty="0"/>
              <a:t> </a:t>
            </a:r>
            <a:r>
              <a:rPr lang="cy-GB" sz="2200" noProof="0" dirty="0" err="1"/>
              <a:t>learning</a:t>
            </a:r>
            <a:r>
              <a:rPr lang="cy-GB" sz="2200" noProof="0" dirty="0"/>
              <a:t>?</a:t>
            </a:r>
          </a:p>
          <a:p>
            <a:endParaRPr lang="cy-GB" sz="2200" noProof="0" dirty="0"/>
          </a:p>
          <a:p>
            <a:r>
              <a:rPr lang="cy-GB" sz="2200" noProof="0" dirty="0" err="1"/>
              <a:t>What</a:t>
            </a:r>
            <a:r>
              <a:rPr lang="cy-GB" sz="2200" noProof="0" dirty="0"/>
              <a:t> </a:t>
            </a:r>
            <a:r>
              <a:rPr lang="cy-GB" sz="2200" noProof="0" dirty="0" err="1"/>
              <a:t>if</a:t>
            </a:r>
            <a:r>
              <a:rPr lang="cy-GB" sz="2200" noProof="0" dirty="0"/>
              <a:t> the </a:t>
            </a:r>
            <a:r>
              <a:rPr lang="cy-GB" sz="2200" noProof="0" dirty="0" err="1"/>
              <a:t>environment</a:t>
            </a:r>
            <a:r>
              <a:rPr lang="cy-GB" sz="2200" noProof="0" dirty="0"/>
              <a:t> is not </a:t>
            </a:r>
            <a:r>
              <a:rPr lang="cy-GB" sz="2200" noProof="0" dirty="0" err="1"/>
              <a:t>enabling</a:t>
            </a:r>
            <a:r>
              <a:rPr lang="cy-GB" sz="2200" noProof="0" dirty="0"/>
              <a:t>? Does it </a:t>
            </a:r>
            <a:r>
              <a:rPr lang="cy-GB" sz="2200" noProof="0" dirty="0" err="1"/>
              <a:t>matter</a:t>
            </a:r>
            <a:r>
              <a:rPr lang="cy-GB" sz="2200" noProof="0" dirty="0"/>
              <a:t>?</a:t>
            </a:r>
          </a:p>
        </p:txBody>
      </p:sp>
      <p:sp>
        <p:nvSpPr>
          <p:cNvPr id="45060" name="Content Placeholder 2">
            <a:extLst>
              <a:ext uri="{FF2B5EF4-FFF2-40B4-BE49-F238E27FC236}">
                <a16:creationId xmlns:a16="http://schemas.microsoft.com/office/drawing/2014/main" id="{B5D8A3C7-A2D5-2FA1-E0E4-566CF05EBA51}"/>
              </a:ext>
            </a:extLst>
          </p:cNvPr>
          <p:cNvSpPr txBox="1">
            <a:spLocks/>
          </p:cNvSpPr>
          <p:nvPr/>
        </p:nvSpPr>
        <p:spPr bwMode="auto">
          <a:xfrm>
            <a:off x="557213" y="1628775"/>
            <a:ext cx="37211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2286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pPr>
            <a:r>
              <a:rPr lang="en-GB" altLang="en-US" sz="2200"/>
              <a:t>Ystyriwch…</a:t>
            </a:r>
          </a:p>
          <a:p>
            <a:pPr eaLnBrk="1" hangingPunct="1">
              <a:lnSpc>
                <a:spcPct val="100000"/>
              </a:lnSpc>
              <a:spcBef>
                <a:spcPct val="20000"/>
              </a:spcBef>
              <a:buClr>
                <a:schemeClr val="accent1"/>
              </a:buClr>
            </a:pPr>
            <a:endParaRPr lang="en-GB" altLang="en-US" sz="2200"/>
          </a:p>
          <a:p>
            <a:pPr eaLnBrk="1" hangingPunct="1">
              <a:lnSpc>
                <a:spcPct val="100000"/>
              </a:lnSpc>
              <a:spcBef>
                <a:spcPct val="20000"/>
              </a:spcBef>
              <a:buClr>
                <a:schemeClr val="accent1"/>
              </a:buClr>
            </a:pPr>
            <a:r>
              <a:rPr lang="en-GB" altLang="en-US" sz="2200"/>
              <a:t>Sut olwg sydd ar amgylchedd galluogi?</a:t>
            </a:r>
          </a:p>
          <a:p>
            <a:pPr eaLnBrk="1" hangingPunct="1">
              <a:lnSpc>
                <a:spcPct val="100000"/>
              </a:lnSpc>
              <a:spcBef>
                <a:spcPct val="20000"/>
              </a:spcBef>
              <a:buClr>
                <a:schemeClr val="accent1"/>
              </a:buClr>
            </a:pPr>
            <a:endParaRPr lang="en-GB" altLang="en-US" sz="2200"/>
          </a:p>
          <a:p>
            <a:pPr eaLnBrk="1" hangingPunct="1">
              <a:lnSpc>
                <a:spcPct val="100000"/>
              </a:lnSpc>
              <a:spcBef>
                <a:spcPct val="20000"/>
              </a:spcBef>
              <a:buClr>
                <a:schemeClr val="accent1"/>
              </a:buClr>
            </a:pPr>
            <a:r>
              <a:rPr lang="en-GB" altLang="en-US" sz="2200"/>
              <a:t>Sut mae'n effeithio ar ddysgu plant?</a:t>
            </a:r>
          </a:p>
          <a:p>
            <a:pPr eaLnBrk="1" hangingPunct="1">
              <a:lnSpc>
                <a:spcPct val="100000"/>
              </a:lnSpc>
              <a:spcBef>
                <a:spcPct val="20000"/>
              </a:spcBef>
              <a:buClr>
                <a:schemeClr val="accent1"/>
              </a:buClr>
            </a:pPr>
            <a:endParaRPr lang="en-GB" altLang="en-US" sz="2200"/>
          </a:p>
          <a:p>
            <a:pPr eaLnBrk="1" hangingPunct="1">
              <a:lnSpc>
                <a:spcPct val="100000"/>
              </a:lnSpc>
              <a:spcBef>
                <a:spcPct val="20000"/>
              </a:spcBef>
              <a:buClr>
                <a:schemeClr val="accent1"/>
              </a:buClr>
            </a:pPr>
            <a:r>
              <a:rPr lang="en-GB" altLang="en-US" sz="2200"/>
              <a:t>Beth os nad yw'r amgylchedd yn galluogi? Oes ots?</a:t>
            </a:r>
          </a:p>
        </p:txBody>
      </p:sp>
      <p:pic>
        <p:nvPicPr>
          <p:cNvPr id="45061" name="Picture 2" descr="EdTechSandyK: Easily Add Emoji to Google Docs &amp; Slides to ...">
            <a:extLst>
              <a:ext uri="{FF2B5EF4-FFF2-40B4-BE49-F238E27FC236}">
                <a16:creationId xmlns:a16="http://schemas.microsoft.com/office/drawing/2014/main" id="{A920AA0A-8267-8E3C-0613-86AE60980C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1062038"/>
            <a:ext cx="13239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DE90CE4D-09B0-F6B5-057B-1199274FE2AA}"/>
              </a:ext>
            </a:extLst>
          </p:cNvPr>
          <p:cNvSpPr>
            <a:spLocks noGrp="1" noChangeArrowheads="1"/>
          </p:cNvSpPr>
          <p:nvPr>
            <p:ph type="title"/>
          </p:nvPr>
        </p:nvSpPr>
        <p:spPr/>
        <p:txBody>
          <a:bodyPr/>
          <a:lstStyle/>
          <a:p>
            <a:r>
              <a:rPr lang="cy-GB" noProof="0" dirty="0" err="1"/>
              <a:t>Theories</a:t>
            </a:r>
            <a:endParaRPr lang="cy-GB" noProof="0" dirty="0"/>
          </a:p>
        </p:txBody>
      </p:sp>
      <p:sp>
        <p:nvSpPr>
          <p:cNvPr id="9219" name="Content Placeholder 2">
            <a:extLst>
              <a:ext uri="{FF2B5EF4-FFF2-40B4-BE49-F238E27FC236}">
                <a16:creationId xmlns:a16="http://schemas.microsoft.com/office/drawing/2014/main" id="{74AE6393-0254-DDCA-AE4C-42F3E22A4D3B}"/>
              </a:ext>
            </a:extLst>
          </p:cNvPr>
          <p:cNvSpPr>
            <a:spLocks noGrp="1"/>
          </p:cNvSpPr>
          <p:nvPr>
            <p:ph idx="1"/>
          </p:nvPr>
        </p:nvSpPr>
        <p:spPr/>
        <p:txBody>
          <a:bodyPr>
            <a:normAutofit fontScale="92500" lnSpcReduction="10000"/>
          </a:bodyPr>
          <a:lstStyle/>
          <a:p>
            <a:pPr fontAlgn="auto">
              <a:spcAft>
                <a:spcPts val="0"/>
              </a:spcAft>
              <a:defRPr/>
            </a:pPr>
            <a:r>
              <a:rPr lang="cy-GB" noProof="0" dirty="0" err="1"/>
              <a:t>Froebel</a:t>
            </a:r>
            <a:r>
              <a:rPr lang="cy-GB" noProof="0" dirty="0"/>
              <a:t> - </a:t>
            </a:r>
            <a:r>
              <a:rPr lang="cy-GB" noProof="0" dirty="0" err="1"/>
              <a:t>planning</a:t>
            </a:r>
            <a:r>
              <a:rPr lang="cy-GB" noProof="0" dirty="0"/>
              <a:t> </a:t>
            </a:r>
            <a:r>
              <a:rPr lang="cy-GB" noProof="0" dirty="0" err="1"/>
              <a:t>an</a:t>
            </a:r>
            <a:r>
              <a:rPr lang="cy-GB" noProof="0" dirty="0"/>
              <a:t> </a:t>
            </a:r>
            <a:r>
              <a:rPr lang="cy-GB" noProof="0" dirty="0" err="1"/>
              <a:t>organic</a:t>
            </a:r>
            <a:r>
              <a:rPr lang="cy-GB" noProof="0" dirty="0"/>
              <a:t> </a:t>
            </a:r>
            <a:r>
              <a:rPr lang="cy-GB" noProof="0" dirty="0" err="1"/>
              <a:t>and</a:t>
            </a:r>
            <a:r>
              <a:rPr lang="cy-GB" noProof="0" dirty="0"/>
              <a:t> </a:t>
            </a:r>
            <a:r>
              <a:rPr lang="cy-GB" noProof="0" dirty="0" err="1"/>
              <a:t>ever-changing</a:t>
            </a:r>
            <a:r>
              <a:rPr lang="cy-GB" noProof="0" dirty="0"/>
              <a:t> garden </a:t>
            </a:r>
            <a:r>
              <a:rPr lang="cy-GB" noProof="0" dirty="0" err="1"/>
              <a:t>which</a:t>
            </a:r>
            <a:r>
              <a:rPr lang="cy-GB" noProof="0" dirty="0"/>
              <a:t> can </a:t>
            </a:r>
            <a:r>
              <a:rPr lang="cy-GB" noProof="0" dirty="0" err="1"/>
              <a:t>inspire</a:t>
            </a:r>
            <a:r>
              <a:rPr lang="cy-GB" noProof="0" dirty="0"/>
              <a:t> </a:t>
            </a:r>
            <a:r>
              <a:rPr lang="cy-GB" noProof="0" dirty="0" err="1"/>
              <a:t>and</a:t>
            </a:r>
            <a:r>
              <a:rPr lang="cy-GB" noProof="0" dirty="0"/>
              <a:t> </a:t>
            </a:r>
            <a:r>
              <a:rPr lang="cy-GB" noProof="0" dirty="0" err="1"/>
              <a:t>guide</a:t>
            </a:r>
            <a:r>
              <a:rPr lang="cy-GB" noProof="0" dirty="0"/>
              <a:t> </a:t>
            </a:r>
            <a:r>
              <a:rPr lang="cy-GB" noProof="0" dirty="0" err="1"/>
              <a:t>children’s</a:t>
            </a:r>
            <a:r>
              <a:rPr lang="cy-GB" noProof="0" dirty="0"/>
              <a:t> </a:t>
            </a:r>
            <a:r>
              <a:rPr lang="cy-GB" noProof="0" dirty="0" err="1"/>
              <a:t>imagination</a:t>
            </a:r>
            <a:r>
              <a:rPr lang="cy-GB" noProof="0" dirty="0"/>
              <a:t> </a:t>
            </a:r>
            <a:r>
              <a:rPr lang="cy-GB" noProof="0" dirty="0" err="1"/>
              <a:t>and</a:t>
            </a:r>
            <a:r>
              <a:rPr lang="cy-GB" noProof="0" dirty="0"/>
              <a:t> </a:t>
            </a:r>
            <a:r>
              <a:rPr lang="cy-GB" noProof="0" dirty="0" err="1"/>
              <a:t>behaviour</a:t>
            </a:r>
            <a:endParaRPr lang="cy-GB" noProof="0" dirty="0"/>
          </a:p>
          <a:p>
            <a:pPr fontAlgn="auto">
              <a:spcAft>
                <a:spcPts val="0"/>
              </a:spcAft>
              <a:defRPr/>
            </a:pPr>
            <a:r>
              <a:rPr lang="cy-GB" noProof="0" dirty="0" err="1"/>
              <a:t>Macmillan</a:t>
            </a:r>
            <a:r>
              <a:rPr lang="cy-GB" noProof="0" dirty="0"/>
              <a:t> - We </a:t>
            </a:r>
            <a:r>
              <a:rPr lang="cy-GB" noProof="0" dirty="0" err="1"/>
              <a:t>are</a:t>
            </a:r>
            <a:r>
              <a:rPr lang="cy-GB" noProof="0" dirty="0"/>
              <a:t> </a:t>
            </a:r>
            <a:r>
              <a:rPr lang="cy-GB" noProof="0" dirty="0" err="1"/>
              <a:t>trying</a:t>
            </a:r>
            <a:r>
              <a:rPr lang="cy-GB" noProof="0" dirty="0"/>
              <a:t> to </a:t>
            </a:r>
            <a:r>
              <a:rPr lang="cy-GB" noProof="0" dirty="0" err="1"/>
              <a:t>create</a:t>
            </a:r>
            <a:r>
              <a:rPr lang="cy-GB" noProof="0" dirty="0"/>
              <a:t> </a:t>
            </a:r>
            <a:r>
              <a:rPr lang="cy-GB" noProof="0" dirty="0" err="1"/>
              <a:t>an</a:t>
            </a:r>
            <a:r>
              <a:rPr lang="cy-GB" noProof="0" dirty="0"/>
              <a:t> </a:t>
            </a:r>
            <a:r>
              <a:rPr lang="cy-GB" noProof="0" dirty="0" err="1"/>
              <a:t>environment</a:t>
            </a:r>
            <a:r>
              <a:rPr lang="cy-GB" noProof="0" dirty="0"/>
              <a:t> </a:t>
            </a:r>
            <a:r>
              <a:rPr lang="cy-GB" noProof="0" dirty="0" err="1"/>
              <a:t>where</a:t>
            </a:r>
            <a:r>
              <a:rPr lang="cy-GB" noProof="0" dirty="0"/>
              <a:t> </a:t>
            </a:r>
            <a:r>
              <a:rPr lang="cy-GB" noProof="0" dirty="0" err="1"/>
              <a:t>education</a:t>
            </a:r>
            <a:r>
              <a:rPr lang="cy-GB" noProof="0" dirty="0"/>
              <a:t> </a:t>
            </a:r>
            <a:r>
              <a:rPr lang="cy-GB" noProof="0" dirty="0" err="1"/>
              <a:t>will</a:t>
            </a:r>
            <a:r>
              <a:rPr lang="cy-GB" noProof="0" dirty="0"/>
              <a:t> be </a:t>
            </a:r>
            <a:r>
              <a:rPr lang="cy-GB" noProof="0" dirty="0" err="1"/>
              <a:t>almost</a:t>
            </a:r>
            <a:r>
              <a:rPr lang="cy-GB" noProof="0" dirty="0"/>
              <a:t> </a:t>
            </a:r>
            <a:r>
              <a:rPr lang="cy-GB" noProof="0" dirty="0" err="1"/>
              <a:t>inevitable</a:t>
            </a:r>
            <a:endParaRPr lang="cy-GB" noProof="0" dirty="0"/>
          </a:p>
          <a:p>
            <a:pPr fontAlgn="auto">
              <a:spcAft>
                <a:spcPts val="0"/>
              </a:spcAft>
              <a:defRPr/>
            </a:pPr>
            <a:r>
              <a:rPr lang="cy-GB" noProof="0" dirty="0"/>
              <a:t>SEE - </a:t>
            </a:r>
            <a:r>
              <a:rPr lang="cy-GB" b="1" noProof="0" dirty="0">
                <a:solidFill>
                  <a:srgbClr val="000000"/>
                </a:solidFill>
                <a:latin typeface="Aptos" panose="020B0004020202020204" pitchFamily="34" charset="0"/>
              </a:rPr>
              <a:t>Murphy, A</a:t>
            </a:r>
            <a:r>
              <a:rPr lang="cy-GB" noProof="0" dirty="0">
                <a:solidFill>
                  <a:srgbClr val="000000"/>
                </a:solidFill>
                <a:latin typeface="Aptos" panose="020B0004020202020204" pitchFamily="34" charset="0"/>
              </a:rPr>
              <a:t>. (2022) </a:t>
            </a:r>
            <a:r>
              <a:rPr lang="cy-GB" noProof="0" dirty="0" err="1">
                <a:solidFill>
                  <a:srgbClr val="000000"/>
                </a:solidFill>
                <a:latin typeface="Aptos" panose="020B0004020202020204" pitchFamily="34" charset="0"/>
              </a:rPr>
              <a:t>Play</a:t>
            </a:r>
            <a:r>
              <a:rPr lang="cy-GB" noProof="0" dirty="0">
                <a:solidFill>
                  <a:srgbClr val="000000"/>
                </a:solidFill>
                <a:latin typeface="Aptos" panose="020B0004020202020204" pitchFamily="34" charset="0"/>
              </a:rPr>
              <a:t> </a:t>
            </a:r>
            <a:r>
              <a:rPr lang="cy-GB" noProof="0" dirty="0" err="1">
                <a:solidFill>
                  <a:srgbClr val="000000"/>
                </a:solidFill>
                <a:latin typeface="Aptos" panose="020B0004020202020204" pitchFamily="34" charset="0"/>
              </a:rPr>
              <a:t>Pioneers</a:t>
            </a:r>
            <a:r>
              <a:rPr lang="cy-GB" noProof="0" dirty="0">
                <a:solidFill>
                  <a:srgbClr val="000000"/>
                </a:solidFill>
                <a:latin typeface="Aptos" panose="020B0004020202020204" pitchFamily="34" charset="0"/>
              </a:rPr>
              <a:t> </a:t>
            </a:r>
            <a:r>
              <a:rPr lang="cy-GB" noProof="0" dirty="0" err="1">
                <a:solidFill>
                  <a:srgbClr val="000000"/>
                </a:solidFill>
                <a:latin typeface="Aptos" panose="020B0004020202020204" pitchFamily="34" charset="0"/>
              </a:rPr>
              <a:t>In</a:t>
            </a:r>
            <a:r>
              <a:rPr lang="cy-GB" noProof="0" dirty="0">
                <a:solidFill>
                  <a:srgbClr val="000000"/>
                </a:solidFill>
                <a:latin typeface="Aptos" panose="020B0004020202020204" pitchFamily="34" charset="0"/>
              </a:rPr>
              <a:t> Waters-Davies, J. [</a:t>
            </a:r>
            <a:r>
              <a:rPr lang="cy-GB" noProof="0" dirty="0" err="1">
                <a:solidFill>
                  <a:srgbClr val="000000"/>
                </a:solidFill>
                <a:latin typeface="Aptos" panose="020B0004020202020204" pitchFamily="34" charset="0"/>
              </a:rPr>
              <a:t>ed</a:t>
            </a:r>
            <a:r>
              <a:rPr lang="cy-GB" noProof="0" dirty="0">
                <a:solidFill>
                  <a:srgbClr val="000000"/>
                </a:solidFill>
                <a:latin typeface="Aptos" panose="020B0004020202020204" pitchFamily="34" charset="0"/>
              </a:rPr>
              <a:t>] </a:t>
            </a:r>
            <a:r>
              <a:rPr lang="cy-GB" i="1" noProof="0" dirty="0" err="1">
                <a:solidFill>
                  <a:srgbClr val="000000"/>
                </a:solidFill>
                <a:latin typeface="Aptos" panose="020B0004020202020204" pitchFamily="34" charset="0"/>
              </a:rPr>
              <a:t>An</a:t>
            </a:r>
            <a:r>
              <a:rPr lang="cy-GB" i="1" noProof="0" dirty="0">
                <a:solidFill>
                  <a:srgbClr val="000000"/>
                </a:solidFill>
                <a:latin typeface="Aptos" panose="020B0004020202020204" pitchFamily="34" charset="0"/>
              </a:rPr>
              <a:t> </a:t>
            </a:r>
            <a:r>
              <a:rPr lang="cy-GB" i="1" noProof="0" dirty="0" err="1">
                <a:solidFill>
                  <a:srgbClr val="000000"/>
                </a:solidFill>
                <a:latin typeface="Aptos" panose="020B0004020202020204" pitchFamily="34" charset="0"/>
              </a:rPr>
              <a:t>Introduction</a:t>
            </a:r>
            <a:r>
              <a:rPr lang="cy-GB" i="1" noProof="0" dirty="0">
                <a:solidFill>
                  <a:srgbClr val="000000"/>
                </a:solidFill>
                <a:latin typeface="Aptos" panose="020B0004020202020204" pitchFamily="34" charset="0"/>
              </a:rPr>
              <a:t> to </a:t>
            </a:r>
            <a:r>
              <a:rPr lang="cy-GB" i="1" noProof="0" dirty="0" err="1">
                <a:solidFill>
                  <a:srgbClr val="000000"/>
                </a:solidFill>
                <a:latin typeface="Aptos" panose="020B0004020202020204" pitchFamily="34" charset="0"/>
              </a:rPr>
              <a:t>Play</a:t>
            </a:r>
            <a:r>
              <a:rPr lang="cy-GB" noProof="0" dirty="0">
                <a:solidFill>
                  <a:srgbClr val="000000"/>
                </a:solidFill>
                <a:latin typeface="Aptos" panose="020B0004020202020204" pitchFamily="34" charset="0"/>
              </a:rPr>
              <a:t>. London: SAGE  </a:t>
            </a:r>
            <a:endParaRPr lang="cy-GB" noProof="0" dirty="0"/>
          </a:p>
          <a:p>
            <a:pPr fontAlgn="auto">
              <a:spcAft>
                <a:spcPts val="0"/>
              </a:spcAft>
              <a:defRPr/>
            </a:pPr>
            <a:endParaRPr lang="cy-GB" noProof="0" dirty="0"/>
          </a:p>
          <a:p>
            <a:pPr fontAlgn="auto">
              <a:spcAft>
                <a:spcPts val="0"/>
              </a:spcAft>
              <a:defRPr/>
            </a:pPr>
            <a:r>
              <a:rPr lang="cy-GB" noProof="0" dirty="0" err="1"/>
              <a:t>Reggio</a:t>
            </a:r>
            <a:r>
              <a:rPr lang="cy-GB" noProof="0" dirty="0"/>
              <a:t> </a:t>
            </a:r>
            <a:r>
              <a:rPr lang="cy-GB" noProof="0" dirty="0" err="1"/>
              <a:t>Emilia</a:t>
            </a:r>
            <a:r>
              <a:rPr lang="cy-GB" noProof="0" dirty="0"/>
              <a:t> - </a:t>
            </a:r>
            <a:r>
              <a:rPr lang="cy-GB" noProof="0" dirty="0" err="1"/>
              <a:t>recognises</a:t>
            </a:r>
            <a:r>
              <a:rPr lang="cy-GB" noProof="0" dirty="0"/>
              <a:t> the </a:t>
            </a:r>
            <a:r>
              <a:rPr lang="cy-GB" noProof="0" dirty="0" err="1"/>
              <a:t>environment</a:t>
            </a:r>
            <a:r>
              <a:rPr lang="cy-GB" noProof="0" dirty="0"/>
              <a:t> as a “</a:t>
            </a:r>
            <a:r>
              <a:rPr lang="cy-GB" noProof="0" dirty="0" err="1"/>
              <a:t>third</a:t>
            </a:r>
            <a:r>
              <a:rPr lang="cy-GB" noProof="0" dirty="0"/>
              <a:t> </a:t>
            </a:r>
            <a:r>
              <a:rPr lang="cy-GB" noProof="0" dirty="0" err="1"/>
              <a:t>teacher</a:t>
            </a:r>
            <a:r>
              <a:rPr lang="cy-GB" noProof="0" dirty="0"/>
              <a:t>” (</a:t>
            </a:r>
            <a:r>
              <a:rPr lang="cy-GB" noProof="0" dirty="0" err="1"/>
              <a:t>parents</a:t>
            </a:r>
            <a:r>
              <a:rPr lang="cy-GB" noProof="0" dirty="0"/>
              <a:t> </a:t>
            </a:r>
            <a:r>
              <a:rPr lang="cy-GB" noProof="0" dirty="0" err="1"/>
              <a:t>and</a:t>
            </a:r>
            <a:r>
              <a:rPr lang="cy-GB" noProof="0" dirty="0"/>
              <a:t> </a:t>
            </a:r>
            <a:r>
              <a:rPr lang="cy-GB" noProof="0" dirty="0" err="1"/>
              <a:t>carers</a:t>
            </a:r>
            <a:r>
              <a:rPr lang="cy-GB" noProof="0" dirty="0"/>
              <a:t> </a:t>
            </a:r>
            <a:r>
              <a:rPr lang="cy-GB" noProof="0" dirty="0" err="1"/>
              <a:t>being</a:t>
            </a:r>
            <a:r>
              <a:rPr lang="cy-GB" noProof="0" dirty="0"/>
              <a:t> the </a:t>
            </a:r>
            <a:r>
              <a:rPr lang="cy-GB" noProof="0" dirty="0" err="1"/>
              <a:t>first</a:t>
            </a:r>
            <a:r>
              <a:rPr lang="cy-GB" noProof="0" dirty="0"/>
              <a:t> </a:t>
            </a:r>
            <a:r>
              <a:rPr lang="cy-GB" noProof="0" dirty="0" err="1"/>
              <a:t>two</a:t>
            </a:r>
            <a:r>
              <a:rPr lang="cy-GB" noProof="0" dirty="0"/>
              <a:t>) </a:t>
            </a:r>
          </a:p>
          <a:p>
            <a:pPr fontAlgn="auto">
              <a:spcAft>
                <a:spcPts val="0"/>
              </a:spcAft>
              <a:defRPr/>
            </a:pPr>
            <a:r>
              <a:rPr lang="cy-GB" noProof="0" dirty="0"/>
              <a:t>SEE - Robson, K. (2017). </a:t>
            </a:r>
            <a:r>
              <a:rPr lang="cy-GB" noProof="0" dirty="0" err="1"/>
              <a:t>Review</a:t>
            </a:r>
            <a:r>
              <a:rPr lang="cy-GB" noProof="0" dirty="0"/>
              <a:t> of the </a:t>
            </a:r>
            <a:r>
              <a:rPr lang="cy-GB" noProof="0" dirty="0" err="1"/>
              <a:t>literature</a:t>
            </a:r>
            <a:r>
              <a:rPr lang="cy-GB" noProof="0" dirty="0"/>
              <a:t> </a:t>
            </a:r>
            <a:r>
              <a:rPr lang="cy-GB" noProof="0" dirty="0" err="1"/>
              <a:t>on</a:t>
            </a:r>
            <a:r>
              <a:rPr lang="cy-GB" noProof="0" dirty="0"/>
              <a:t> the </a:t>
            </a:r>
            <a:r>
              <a:rPr lang="cy-GB" noProof="0" dirty="0" err="1"/>
              <a:t>Reggio</a:t>
            </a:r>
            <a:r>
              <a:rPr lang="cy-GB" noProof="0" dirty="0"/>
              <a:t> </a:t>
            </a:r>
            <a:r>
              <a:rPr lang="cy-GB" noProof="0" dirty="0" err="1"/>
              <a:t>Emilia</a:t>
            </a:r>
            <a:r>
              <a:rPr lang="cy-GB" noProof="0" dirty="0"/>
              <a:t> </a:t>
            </a:r>
            <a:r>
              <a:rPr lang="cy-GB" noProof="0" dirty="0" err="1"/>
              <a:t>approach</a:t>
            </a:r>
            <a:r>
              <a:rPr lang="cy-GB" noProof="0" dirty="0"/>
              <a:t> to </a:t>
            </a:r>
            <a:r>
              <a:rPr lang="cy-GB" noProof="0" dirty="0" err="1"/>
              <a:t>education</a:t>
            </a:r>
            <a:r>
              <a:rPr lang="cy-GB" noProof="0" dirty="0"/>
              <a:t> with a </a:t>
            </a:r>
            <a:r>
              <a:rPr lang="cy-GB" noProof="0" dirty="0" err="1"/>
              <a:t>focus</a:t>
            </a:r>
            <a:r>
              <a:rPr lang="cy-GB" noProof="0" dirty="0"/>
              <a:t> </a:t>
            </a:r>
            <a:r>
              <a:rPr lang="cy-GB" noProof="0" dirty="0" err="1"/>
              <a:t>on</a:t>
            </a:r>
            <a:r>
              <a:rPr lang="cy-GB" noProof="0" dirty="0"/>
              <a:t> the </a:t>
            </a:r>
            <a:r>
              <a:rPr lang="cy-GB" noProof="0" dirty="0" err="1"/>
              <a:t>principle</a:t>
            </a:r>
            <a:r>
              <a:rPr lang="cy-GB" noProof="0" dirty="0"/>
              <a:t> of the </a:t>
            </a:r>
            <a:r>
              <a:rPr lang="cy-GB" noProof="0" dirty="0" err="1"/>
              <a:t>environment</a:t>
            </a:r>
            <a:r>
              <a:rPr lang="cy-GB" noProof="0" dirty="0"/>
              <a:t> as the </a:t>
            </a:r>
            <a:r>
              <a:rPr lang="cy-GB" noProof="0" dirty="0" err="1"/>
              <a:t>third</a:t>
            </a:r>
            <a:r>
              <a:rPr lang="cy-GB" noProof="0" dirty="0"/>
              <a:t> </a:t>
            </a:r>
            <a:r>
              <a:rPr lang="cy-GB" noProof="0" dirty="0" err="1"/>
              <a:t>teacher</a:t>
            </a:r>
            <a:r>
              <a:rPr lang="cy-GB" noProof="0" dirty="0"/>
              <a:t>. The International </a:t>
            </a:r>
            <a:r>
              <a:rPr lang="cy-GB" noProof="0" dirty="0" err="1"/>
              <a:t>Journal</a:t>
            </a:r>
            <a:r>
              <a:rPr lang="cy-GB" noProof="0" dirty="0"/>
              <a:t> of </a:t>
            </a:r>
            <a:r>
              <a:rPr lang="cy-GB" noProof="0" dirty="0" err="1"/>
              <a:t>Holistic</a:t>
            </a:r>
            <a:r>
              <a:rPr lang="cy-GB" noProof="0" dirty="0"/>
              <a:t> </a:t>
            </a:r>
            <a:r>
              <a:rPr lang="cy-GB" noProof="0" dirty="0" err="1"/>
              <a:t>Early</a:t>
            </a:r>
            <a:r>
              <a:rPr lang="cy-GB" noProof="0" dirty="0"/>
              <a:t> Learning </a:t>
            </a:r>
            <a:r>
              <a:rPr lang="cy-GB" noProof="0" dirty="0" err="1"/>
              <a:t>and</a:t>
            </a:r>
            <a:r>
              <a:rPr lang="cy-GB" noProof="0" dirty="0"/>
              <a:t> </a:t>
            </a:r>
            <a:r>
              <a:rPr lang="cy-GB" noProof="0" dirty="0" err="1"/>
              <a:t>Development</a:t>
            </a:r>
            <a:r>
              <a:rPr lang="cy-GB" noProof="0" dirty="0"/>
              <a:t>, 4, 35-44.</a:t>
            </a:r>
          </a:p>
          <a:p>
            <a:pPr fontAlgn="auto">
              <a:spcAft>
                <a:spcPts val="0"/>
              </a:spcAft>
              <a:defRPr/>
            </a:pPr>
            <a:endParaRPr lang="cy-GB" noProof="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60940162-6FB4-9000-CD09-C54A685017EE}"/>
              </a:ext>
            </a:extLst>
          </p:cNvPr>
          <p:cNvSpPr>
            <a:spLocks noGrp="1" noChangeArrowheads="1"/>
          </p:cNvSpPr>
          <p:nvPr>
            <p:ph type="title"/>
          </p:nvPr>
        </p:nvSpPr>
        <p:spPr/>
        <p:txBody>
          <a:bodyPr/>
          <a:lstStyle/>
          <a:p>
            <a:r>
              <a:rPr lang="cy-GB" noProof="0" dirty="0"/>
              <a:t>Amgylcheddau sy’n galluogi? </a:t>
            </a:r>
            <a:br>
              <a:rPr lang="cy-GB" noProof="0" dirty="0"/>
            </a:br>
            <a:r>
              <a:rPr lang="cy-GB" noProof="0" dirty="0" err="1"/>
              <a:t>Enabling</a:t>
            </a:r>
            <a:r>
              <a:rPr lang="cy-GB" noProof="0" dirty="0"/>
              <a:t> </a:t>
            </a:r>
            <a:r>
              <a:rPr lang="cy-GB" noProof="0" dirty="0" err="1"/>
              <a:t>environments</a:t>
            </a:r>
            <a:r>
              <a:rPr lang="cy-GB" noProof="0" dirty="0"/>
              <a:t>?</a:t>
            </a:r>
          </a:p>
        </p:txBody>
      </p:sp>
      <p:pic>
        <p:nvPicPr>
          <p:cNvPr id="47107" name="Content Placeholder 3">
            <a:extLst>
              <a:ext uri="{FF2B5EF4-FFF2-40B4-BE49-F238E27FC236}">
                <a16:creationId xmlns:a16="http://schemas.microsoft.com/office/drawing/2014/main" id="{C2FAC9D7-DF93-F7C2-6CCE-3933B8DBEF8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86263" y="1417638"/>
            <a:ext cx="4303712" cy="2152650"/>
          </a:xfrm>
        </p:spPr>
      </p:pic>
      <p:pic>
        <p:nvPicPr>
          <p:cNvPr id="47108" name="Picture 4">
            <a:extLst>
              <a:ext uri="{FF2B5EF4-FFF2-40B4-BE49-F238E27FC236}">
                <a16:creationId xmlns:a16="http://schemas.microsoft.com/office/drawing/2014/main" id="{1786254C-C5BA-5F32-0D72-27AD5ED0F9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98963" y="3448050"/>
            <a:ext cx="4487862" cy="336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5">
            <a:extLst>
              <a:ext uri="{FF2B5EF4-FFF2-40B4-BE49-F238E27FC236}">
                <a16:creationId xmlns:a16="http://schemas.microsoft.com/office/drawing/2014/main" id="{408F599A-218C-210D-D01F-5C402ADA686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9863" y="1628775"/>
            <a:ext cx="42291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9141BF92-4CEE-7B95-2377-E5EF30F22630}"/>
              </a:ext>
            </a:extLst>
          </p:cNvPr>
          <p:cNvSpPr>
            <a:spLocks noGrp="1" noChangeArrowheads="1"/>
          </p:cNvSpPr>
          <p:nvPr>
            <p:ph type="title"/>
          </p:nvPr>
        </p:nvSpPr>
        <p:spPr/>
        <p:txBody>
          <a:bodyPr/>
          <a:lstStyle/>
          <a:p>
            <a:r>
              <a:rPr lang="cy-GB" sz="3600" b="1" noProof="0" dirty="0"/>
              <a:t>Beth yw r</a:t>
            </a:r>
            <a:r>
              <a:rPr lang="cy-GB" sz="3600" b="1" noProof="0" dirty="0">
                <a:cs typeface="Arial" panose="020B0604020202020204" pitchFamily="34" charset="0"/>
              </a:rPr>
              <a:t>ôl yr ymarferydd?</a:t>
            </a:r>
            <a:br>
              <a:rPr lang="cy-GB" b="1" noProof="0" dirty="0">
                <a:cs typeface="Arial" panose="020B0604020202020204" pitchFamily="34" charset="0"/>
              </a:rPr>
            </a:br>
            <a:r>
              <a:rPr lang="cy-GB" sz="3600" b="1" noProof="0" dirty="0" err="1"/>
              <a:t>What</a:t>
            </a:r>
            <a:r>
              <a:rPr lang="cy-GB" sz="3600" b="1" noProof="0" dirty="0"/>
              <a:t> is the </a:t>
            </a:r>
            <a:r>
              <a:rPr lang="cy-GB" sz="3600" b="1" noProof="0" dirty="0" err="1"/>
              <a:t>practitioner’s</a:t>
            </a:r>
            <a:r>
              <a:rPr lang="cy-GB" sz="3600" b="1" noProof="0" dirty="0"/>
              <a:t> </a:t>
            </a:r>
            <a:r>
              <a:rPr lang="cy-GB" sz="3600" b="1" noProof="0" dirty="0" err="1"/>
              <a:t>role</a:t>
            </a:r>
            <a:r>
              <a:rPr lang="cy-GB" sz="3600" b="1" noProof="0" dirty="0"/>
              <a:t>?</a:t>
            </a:r>
          </a:p>
        </p:txBody>
      </p:sp>
      <p:sp>
        <p:nvSpPr>
          <p:cNvPr id="6147" name="Content Placeholder 2">
            <a:extLst>
              <a:ext uri="{FF2B5EF4-FFF2-40B4-BE49-F238E27FC236}">
                <a16:creationId xmlns:a16="http://schemas.microsoft.com/office/drawing/2014/main" id="{B4754229-7F90-22C9-6DF0-8EB72C05493E}"/>
              </a:ext>
            </a:extLst>
          </p:cNvPr>
          <p:cNvSpPr>
            <a:spLocks noGrp="1"/>
          </p:cNvSpPr>
          <p:nvPr>
            <p:ph idx="1"/>
          </p:nvPr>
        </p:nvSpPr>
        <p:spPr>
          <a:xfrm>
            <a:off x="4572000" y="1557338"/>
            <a:ext cx="3505200" cy="4032250"/>
          </a:xfrm>
        </p:spPr>
        <p:txBody>
          <a:bodyPr/>
          <a:lstStyle/>
          <a:p>
            <a:pPr fontAlgn="auto">
              <a:spcAft>
                <a:spcPts val="0"/>
              </a:spcAft>
              <a:defRPr/>
            </a:pPr>
            <a:r>
              <a:rPr lang="cy-GB" sz="2000" noProof="0" dirty="0" err="1"/>
              <a:t>Teachers</a:t>
            </a:r>
            <a:r>
              <a:rPr lang="cy-GB" sz="2000" noProof="0" dirty="0"/>
              <a:t> </a:t>
            </a:r>
            <a:r>
              <a:rPr lang="cy-GB" sz="2000" noProof="0" dirty="0" err="1"/>
              <a:t>and</a:t>
            </a:r>
            <a:r>
              <a:rPr lang="cy-GB" sz="2000" noProof="0" dirty="0"/>
              <a:t> </a:t>
            </a:r>
            <a:r>
              <a:rPr lang="cy-GB" sz="2000" noProof="0" dirty="0" err="1"/>
              <a:t>other</a:t>
            </a:r>
            <a:r>
              <a:rPr lang="cy-GB" sz="2000" noProof="0" dirty="0"/>
              <a:t> </a:t>
            </a:r>
            <a:r>
              <a:rPr lang="cy-GB" sz="2000" noProof="0" dirty="0" err="1"/>
              <a:t>adults</a:t>
            </a:r>
            <a:r>
              <a:rPr lang="cy-GB" sz="2000" noProof="0" dirty="0"/>
              <a:t> </a:t>
            </a:r>
            <a:r>
              <a:rPr lang="cy-GB" sz="2000" noProof="0" dirty="0" err="1"/>
              <a:t>have</a:t>
            </a:r>
            <a:r>
              <a:rPr lang="cy-GB" sz="2000" noProof="0" dirty="0"/>
              <a:t> </a:t>
            </a:r>
            <a:r>
              <a:rPr lang="cy-GB" sz="2000" noProof="0" dirty="0" err="1"/>
              <a:t>numerous</a:t>
            </a:r>
            <a:r>
              <a:rPr lang="cy-GB" sz="2000" noProof="0" dirty="0"/>
              <a:t> </a:t>
            </a:r>
            <a:r>
              <a:rPr lang="cy-GB" sz="2000" noProof="0" dirty="0" err="1"/>
              <a:t>roles</a:t>
            </a:r>
            <a:r>
              <a:rPr lang="cy-GB" sz="2000" noProof="0" dirty="0"/>
              <a:t> </a:t>
            </a:r>
            <a:r>
              <a:rPr lang="cy-GB" sz="2000" noProof="0" dirty="0" err="1"/>
              <a:t>in</a:t>
            </a:r>
            <a:r>
              <a:rPr lang="cy-GB" sz="2000" noProof="0" dirty="0"/>
              <a:t> </a:t>
            </a:r>
            <a:r>
              <a:rPr lang="cy-GB" sz="2000" noProof="0" dirty="0" err="1"/>
              <a:t>different</a:t>
            </a:r>
            <a:r>
              <a:rPr lang="cy-GB" sz="2000" noProof="0" dirty="0"/>
              <a:t> </a:t>
            </a:r>
            <a:r>
              <a:rPr lang="cy-GB" sz="2000" noProof="0" dirty="0" err="1"/>
              <a:t>types</a:t>
            </a:r>
            <a:r>
              <a:rPr lang="cy-GB" sz="2000" noProof="0" dirty="0"/>
              <a:t> of </a:t>
            </a:r>
            <a:r>
              <a:rPr lang="cy-GB" sz="2000" noProof="0" dirty="0" err="1"/>
              <a:t>play</a:t>
            </a:r>
            <a:r>
              <a:rPr lang="cy-GB" sz="2000" noProof="0" dirty="0"/>
              <a:t>- </a:t>
            </a:r>
            <a:r>
              <a:rPr lang="cy-GB" sz="2000" noProof="0" dirty="0" err="1"/>
              <a:t>based</a:t>
            </a:r>
            <a:r>
              <a:rPr lang="cy-GB" sz="2000" noProof="0" dirty="0"/>
              <a:t> </a:t>
            </a:r>
            <a:r>
              <a:rPr lang="cy-GB" sz="2000" noProof="0" dirty="0" err="1"/>
              <a:t>learning</a:t>
            </a:r>
            <a:endParaRPr lang="cy-GB" sz="2000" noProof="0" dirty="0"/>
          </a:p>
          <a:p>
            <a:pPr fontAlgn="auto">
              <a:spcAft>
                <a:spcPts val="0"/>
              </a:spcAft>
              <a:defRPr/>
            </a:pPr>
            <a:endParaRPr lang="cy-GB" sz="2000" noProof="0" dirty="0"/>
          </a:p>
          <a:p>
            <a:pPr fontAlgn="auto">
              <a:spcAft>
                <a:spcPts val="0"/>
              </a:spcAft>
              <a:defRPr/>
            </a:pPr>
            <a:r>
              <a:rPr lang="cy-GB" sz="2000" noProof="0" dirty="0"/>
              <a:t>It is a COMPLEX </a:t>
            </a:r>
            <a:r>
              <a:rPr lang="cy-GB" sz="2000" noProof="0" dirty="0" err="1"/>
              <a:t>role</a:t>
            </a:r>
            <a:endParaRPr lang="cy-GB" sz="2000" noProof="0" dirty="0"/>
          </a:p>
          <a:p>
            <a:pPr marL="114300" indent="0" fontAlgn="auto">
              <a:spcAft>
                <a:spcPts val="0"/>
              </a:spcAft>
              <a:buFont typeface="Arial" panose="020B0604020202020204" pitchFamily="34" charset="0"/>
              <a:buNone/>
              <a:defRPr/>
            </a:pPr>
            <a:endParaRPr lang="cy-GB" sz="2000" noProof="0" dirty="0"/>
          </a:p>
          <a:p>
            <a:pPr fontAlgn="auto">
              <a:spcAft>
                <a:spcPts val="0"/>
              </a:spcAft>
              <a:defRPr/>
            </a:pPr>
            <a:r>
              <a:rPr lang="cy-GB" sz="2000" noProof="0" dirty="0" err="1"/>
              <a:t>Spend</a:t>
            </a:r>
            <a:r>
              <a:rPr lang="cy-GB" sz="2000" noProof="0" dirty="0"/>
              <a:t> 5 </a:t>
            </a:r>
            <a:r>
              <a:rPr lang="cy-GB" sz="2000" noProof="0" dirty="0" err="1"/>
              <a:t>minutes</a:t>
            </a:r>
            <a:r>
              <a:rPr lang="cy-GB" sz="2000" noProof="0" dirty="0"/>
              <a:t> </a:t>
            </a:r>
            <a:r>
              <a:rPr lang="cy-GB" sz="2000" noProof="0" dirty="0" err="1"/>
              <a:t>noting</a:t>
            </a:r>
            <a:r>
              <a:rPr lang="cy-GB" sz="2000" noProof="0" dirty="0"/>
              <a:t> as </a:t>
            </a:r>
            <a:r>
              <a:rPr lang="cy-GB" sz="2000" noProof="0" dirty="0" err="1"/>
              <a:t>many</a:t>
            </a:r>
            <a:r>
              <a:rPr lang="cy-GB" sz="2000" noProof="0" dirty="0"/>
              <a:t> </a:t>
            </a:r>
            <a:r>
              <a:rPr lang="cy-GB" sz="2000" noProof="0" dirty="0" err="1"/>
              <a:t>different</a:t>
            </a:r>
            <a:r>
              <a:rPr lang="cy-GB" sz="2000" noProof="0" dirty="0"/>
              <a:t> </a:t>
            </a:r>
            <a:r>
              <a:rPr lang="cy-GB" sz="2000" noProof="0" dirty="0" err="1"/>
              <a:t>roles</a:t>
            </a:r>
            <a:r>
              <a:rPr lang="cy-GB" sz="2000" noProof="0" dirty="0"/>
              <a:t> as </a:t>
            </a:r>
            <a:r>
              <a:rPr lang="cy-GB" sz="2000" noProof="0" dirty="0" err="1"/>
              <a:t>you</a:t>
            </a:r>
            <a:r>
              <a:rPr lang="cy-GB" sz="2000" noProof="0" dirty="0"/>
              <a:t> can </a:t>
            </a:r>
          </a:p>
          <a:p>
            <a:pPr fontAlgn="auto">
              <a:spcAft>
                <a:spcPts val="0"/>
              </a:spcAft>
              <a:defRPr/>
            </a:pPr>
            <a:endParaRPr lang="cy-GB" noProof="0" dirty="0"/>
          </a:p>
        </p:txBody>
      </p:sp>
      <p:pic>
        <p:nvPicPr>
          <p:cNvPr id="48132" name="Picture 2" descr="Image result for role of adult in children's play">
            <a:extLst>
              <a:ext uri="{FF2B5EF4-FFF2-40B4-BE49-F238E27FC236}">
                <a16:creationId xmlns:a16="http://schemas.microsoft.com/office/drawing/2014/main" id="{C6B0A7FD-B3DB-2176-7641-B97A7F7AA1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5341938"/>
            <a:ext cx="3097212"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a:extLst>
              <a:ext uri="{FF2B5EF4-FFF2-40B4-BE49-F238E27FC236}">
                <a16:creationId xmlns:a16="http://schemas.microsoft.com/office/drawing/2014/main" id="{50101C0D-AA72-F229-DE47-F8DFB387E32E}"/>
              </a:ext>
            </a:extLst>
          </p:cNvPr>
          <p:cNvSpPr txBox="1">
            <a:spLocks/>
          </p:cNvSpPr>
          <p:nvPr/>
        </p:nvSpPr>
        <p:spPr bwMode="auto">
          <a:xfrm>
            <a:off x="257175" y="1557338"/>
            <a:ext cx="4098925" cy="3784600"/>
          </a:xfrm>
          <a:prstGeom prst="rect">
            <a:avLst/>
          </a:prstGeom>
          <a:noFill/>
          <a:ln>
            <a:noFill/>
          </a:ln>
        </p:spPr>
        <p:txBody>
          <a:bodyPr/>
          <a:lst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defRPr/>
            </a:pPr>
            <a:r>
              <a:rPr lang="en-GB" altLang="en-US" sz="2000" dirty="0"/>
              <a:t>Mae gan </a:t>
            </a:r>
            <a:r>
              <a:rPr lang="en-GB" altLang="en-US" sz="2000" dirty="0" err="1"/>
              <a:t>athrawon</a:t>
            </a:r>
            <a:r>
              <a:rPr lang="en-GB" altLang="en-US" sz="2000" dirty="0"/>
              <a:t> ac </a:t>
            </a:r>
            <a:r>
              <a:rPr lang="en-GB" altLang="en-US" sz="2000" dirty="0" err="1"/>
              <a:t>oedolion</a:t>
            </a:r>
            <a:r>
              <a:rPr lang="en-GB" altLang="en-US" sz="2000" dirty="0"/>
              <a:t> eraill </a:t>
            </a:r>
            <a:r>
              <a:rPr lang="en-GB" altLang="en-US" sz="2000" dirty="0" err="1"/>
              <a:t>nifer</a:t>
            </a:r>
            <a:r>
              <a:rPr lang="en-GB" altLang="en-US" sz="2000" dirty="0"/>
              <a:t> o </a:t>
            </a:r>
            <a:r>
              <a:rPr lang="en-GB" altLang="en-US" sz="2000" dirty="0" err="1"/>
              <a:t>rolau</a:t>
            </a:r>
            <a:r>
              <a:rPr lang="en-GB" altLang="en-US" sz="2000" dirty="0"/>
              <a:t> mewn gwahanol </a:t>
            </a:r>
            <a:r>
              <a:rPr lang="en-GB" altLang="en-US" sz="2000" dirty="0" err="1"/>
              <a:t>fathau</a:t>
            </a:r>
            <a:r>
              <a:rPr lang="en-GB" altLang="en-US" sz="2000" dirty="0"/>
              <a:t> o </a:t>
            </a:r>
            <a:r>
              <a:rPr lang="en-GB" altLang="en-US" sz="2000" dirty="0" err="1"/>
              <a:t>ddysgu</a:t>
            </a:r>
            <a:r>
              <a:rPr lang="en-GB" altLang="en-US" sz="2000" dirty="0"/>
              <a:t> yn seiliedig </a:t>
            </a:r>
            <a:r>
              <a:rPr lang="en-GB" altLang="en-US" sz="2000" dirty="0" err="1"/>
              <a:t>ar</a:t>
            </a:r>
            <a:r>
              <a:rPr lang="en-GB" altLang="en-US" sz="2000" dirty="0"/>
              <a:t> </a:t>
            </a:r>
            <a:r>
              <a:rPr lang="en-GB" altLang="en-US" sz="2000" dirty="0" err="1"/>
              <a:t>chwarae</a:t>
            </a:r>
            <a:endParaRPr lang="en-GB" altLang="en-US" sz="2000" dirty="0"/>
          </a:p>
          <a:p>
            <a:pPr>
              <a:defRPr/>
            </a:pPr>
            <a:endParaRPr lang="en-GB" altLang="en-US" sz="2000" dirty="0"/>
          </a:p>
          <a:p>
            <a:pPr>
              <a:defRPr/>
            </a:pPr>
            <a:r>
              <a:rPr lang="en-GB" altLang="en-US" sz="2000" dirty="0"/>
              <a:t>Mae’n </a:t>
            </a:r>
            <a:r>
              <a:rPr lang="en-GB" altLang="en-US" sz="2000" dirty="0" err="1"/>
              <a:t>r</a:t>
            </a:r>
            <a:r>
              <a:rPr lang="en-GB" altLang="en-US" sz="2000" dirty="0" err="1">
                <a:cs typeface="Arial" panose="020B0604020202020204" pitchFamily="34" charset="0"/>
              </a:rPr>
              <a:t>ôl</a:t>
            </a:r>
            <a:r>
              <a:rPr lang="en-GB" altLang="en-US" sz="2000" dirty="0">
                <a:cs typeface="Arial" panose="020B0604020202020204" pitchFamily="34" charset="0"/>
              </a:rPr>
              <a:t> GYMHLETH</a:t>
            </a:r>
          </a:p>
          <a:p>
            <a:pPr marL="114300" indent="0">
              <a:buFont typeface="Arial" panose="020B0604020202020204" pitchFamily="34" charset="0"/>
              <a:buNone/>
              <a:defRPr/>
            </a:pPr>
            <a:endParaRPr lang="en-GB" altLang="en-US" sz="2000" dirty="0">
              <a:cs typeface="Arial" panose="020B0604020202020204" pitchFamily="34" charset="0"/>
            </a:endParaRPr>
          </a:p>
          <a:p>
            <a:pPr>
              <a:defRPr/>
            </a:pPr>
            <a:r>
              <a:rPr lang="en-GB" altLang="en-US" sz="2000" dirty="0" err="1">
                <a:cs typeface="Arial" panose="020B0604020202020204" pitchFamily="34" charset="0"/>
              </a:rPr>
              <a:t>Treuliwch</a:t>
            </a:r>
            <a:r>
              <a:rPr lang="en-GB" altLang="en-US" sz="2000" dirty="0">
                <a:cs typeface="Arial" panose="020B0604020202020204" pitchFamily="34" charset="0"/>
              </a:rPr>
              <a:t> 5 </a:t>
            </a:r>
            <a:r>
              <a:rPr lang="en-GB" altLang="en-US" sz="2000" dirty="0" err="1">
                <a:cs typeface="Arial" panose="020B0604020202020204" pitchFamily="34" charset="0"/>
              </a:rPr>
              <a:t>munud</a:t>
            </a:r>
            <a:r>
              <a:rPr lang="en-GB" altLang="en-US" sz="2000" dirty="0">
                <a:cs typeface="Arial" panose="020B0604020202020204" pitchFamily="34" charset="0"/>
              </a:rPr>
              <a:t> yn nodi </a:t>
            </a:r>
            <a:r>
              <a:rPr lang="en-GB" altLang="en-US" sz="2000" dirty="0" err="1">
                <a:cs typeface="Arial" panose="020B0604020202020204" pitchFamily="34" charset="0"/>
              </a:rPr>
              <a:t>cymaint</a:t>
            </a:r>
            <a:r>
              <a:rPr lang="en-GB" altLang="en-US" sz="2000" dirty="0">
                <a:cs typeface="Arial" panose="020B0604020202020204" pitchFamily="34" charset="0"/>
              </a:rPr>
              <a:t> o </a:t>
            </a:r>
            <a:r>
              <a:rPr lang="en-GB" altLang="en-US" sz="2000" dirty="0" err="1">
                <a:cs typeface="Arial" panose="020B0604020202020204" pitchFamily="34" charset="0"/>
              </a:rPr>
              <a:t>rolau</a:t>
            </a:r>
            <a:r>
              <a:rPr lang="en-GB" altLang="en-US" sz="2000" dirty="0">
                <a:cs typeface="Arial" panose="020B0604020202020204" pitchFamily="34" charset="0"/>
              </a:rPr>
              <a:t> gwahanol ag y </a:t>
            </a:r>
            <a:r>
              <a:rPr lang="en-GB" altLang="en-US" sz="2000" dirty="0" err="1">
                <a:cs typeface="Arial" panose="020B0604020202020204" pitchFamily="34" charset="0"/>
              </a:rPr>
              <a:t>medrwch</a:t>
            </a:r>
            <a:r>
              <a:rPr lang="en-GB" altLang="en-US" sz="2000" dirty="0"/>
              <a:t> </a:t>
            </a:r>
          </a:p>
          <a:p>
            <a:pPr>
              <a:defRPr/>
            </a:pPr>
            <a:endParaRPr lang="en-GB"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4D5E8-425D-AB39-75DB-664E325C62A7}"/>
              </a:ext>
            </a:extLst>
          </p:cNvPr>
          <p:cNvSpPr>
            <a:spLocks noGrp="1"/>
          </p:cNvSpPr>
          <p:nvPr>
            <p:ph type="title"/>
          </p:nvPr>
        </p:nvSpPr>
        <p:spPr/>
        <p:txBody>
          <a:bodyPr rtlCol="0">
            <a:normAutofit fontScale="90000"/>
          </a:bodyPr>
          <a:lstStyle/>
          <a:p>
            <a:pPr fontAlgn="auto">
              <a:spcAft>
                <a:spcPts val="0"/>
              </a:spcAft>
              <a:defRPr/>
            </a:pPr>
            <a:br>
              <a:rPr lang="cy-GB" noProof="0" dirty="0"/>
            </a:br>
            <a:r>
              <a:rPr lang="cy-GB" noProof="0" dirty="0"/>
              <a:t>Hwylusydd neu addysgwr?</a:t>
            </a:r>
            <a:br>
              <a:rPr lang="cy-GB" noProof="0" dirty="0"/>
            </a:br>
            <a:r>
              <a:rPr lang="cy-GB" b="1" noProof="0" dirty="0" err="1"/>
              <a:t>Facilitator</a:t>
            </a:r>
            <a:r>
              <a:rPr lang="cy-GB" b="1" noProof="0" dirty="0"/>
              <a:t> or </a:t>
            </a:r>
            <a:r>
              <a:rPr lang="cy-GB" b="1" noProof="0" dirty="0" err="1"/>
              <a:t>educator</a:t>
            </a:r>
            <a:r>
              <a:rPr lang="cy-GB" b="1" noProof="0" dirty="0"/>
              <a:t>?</a:t>
            </a:r>
            <a:br>
              <a:rPr lang="cy-GB" noProof="0" dirty="0"/>
            </a:br>
            <a:endParaRPr lang="cy-GB" noProof="0" dirty="0"/>
          </a:p>
        </p:txBody>
      </p:sp>
      <p:sp>
        <p:nvSpPr>
          <p:cNvPr id="49155" name="Content Placeholder 2">
            <a:extLst>
              <a:ext uri="{FF2B5EF4-FFF2-40B4-BE49-F238E27FC236}">
                <a16:creationId xmlns:a16="http://schemas.microsoft.com/office/drawing/2014/main" id="{14ED2886-8294-9060-64D1-5536C87303BA}"/>
              </a:ext>
            </a:extLst>
          </p:cNvPr>
          <p:cNvSpPr>
            <a:spLocks noGrp="1" noChangeArrowheads="1"/>
          </p:cNvSpPr>
          <p:nvPr>
            <p:ph idx="1"/>
          </p:nvPr>
        </p:nvSpPr>
        <p:spPr bwMode="auto">
          <a:xfrm>
            <a:off x="4479925" y="1600200"/>
            <a:ext cx="3814763" cy="4800600"/>
          </a:xfrm>
        </p:spPr>
        <p:txBody>
          <a:bodyPr wrap="square" numCol="1" anchor="t" anchorCtr="0" compatLnSpc="1">
            <a:prstTxWarp prst="textNoShape">
              <a:avLst/>
            </a:prstTxWarp>
          </a:bodyPr>
          <a:lstStyle/>
          <a:p>
            <a:r>
              <a:rPr lang="cy-GB" sz="2400" b="1" noProof="0" dirty="0" err="1"/>
              <a:t>Facilitator</a:t>
            </a:r>
            <a:r>
              <a:rPr lang="cy-GB" sz="2400" b="1" noProof="0" dirty="0"/>
              <a:t> </a:t>
            </a:r>
          </a:p>
          <a:p>
            <a:r>
              <a:rPr lang="cy-GB" sz="2400" b="1" noProof="0" dirty="0" err="1"/>
              <a:t>Educator</a:t>
            </a:r>
            <a:endParaRPr lang="cy-GB" sz="2400" b="1" noProof="0" dirty="0"/>
          </a:p>
          <a:p>
            <a:r>
              <a:rPr lang="cy-GB" sz="2400" noProof="0" dirty="0" err="1"/>
              <a:t>What</a:t>
            </a:r>
            <a:r>
              <a:rPr lang="cy-GB" sz="2400" noProof="0" dirty="0"/>
              <a:t> do </a:t>
            </a:r>
            <a:r>
              <a:rPr lang="cy-GB" sz="2400" noProof="0" dirty="0" err="1"/>
              <a:t>these</a:t>
            </a:r>
            <a:r>
              <a:rPr lang="cy-GB" sz="2400" noProof="0" dirty="0"/>
              <a:t> </a:t>
            </a:r>
            <a:r>
              <a:rPr lang="cy-GB" sz="2400" noProof="0" dirty="0" err="1"/>
              <a:t>terms</a:t>
            </a:r>
            <a:r>
              <a:rPr lang="cy-GB" sz="2400" noProof="0" dirty="0"/>
              <a:t> </a:t>
            </a:r>
            <a:r>
              <a:rPr lang="cy-GB" sz="2400" noProof="0" dirty="0" err="1"/>
              <a:t>mean</a:t>
            </a:r>
            <a:r>
              <a:rPr lang="cy-GB" sz="2400" noProof="0" dirty="0"/>
              <a:t>?</a:t>
            </a:r>
          </a:p>
          <a:p>
            <a:r>
              <a:rPr lang="cy-GB" sz="2400" noProof="0" dirty="0" err="1"/>
              <a:t>Sort</a:t>
            </a:r>
            <a:r>
              <a:rPr lang="cy-GB" sz="2400" noProof="0" dirty="0"/>
              <a:t> </a:t>
            </a:r>
            <a:r>
              <a:rPr lang="cy-GB" sz="2400" noProof="0" dirty="0" err="1"/>
              <a:t>your</a:t>
            </a:r>
            <a:r>
              <a:rPr lang="cy-GB" sz="2400" noProof="0" dirty="0"/>
              <a:t> </a:t>
            </a:r>
            <a:r>
              <a:rPr lang="cy-GB" sz="2400" noProof="0" dirty="0" err="1"/>
              <a:t>statements</a:t>
            </a:r>
            <a:r>
              <a:rPr lang="cy-GB" sz="2400" noProof="0" dirty="0"/>
              <a:t> </a:t>
            </a:r>
            <a:r>
              <a:rPr lang="cy-GB" sz="2400" noProof="0" dirty="0" err="1"/>
              <a:t>into</a:t>
            </a:r>
            <a:r>
              <a:rPr lang="cy-GB" sz="2400" noProof="0" dirty="0"/>
              <a:t> </a:t>
            </a:r>
            <a:r>
              <a:rPr lang="cy-GB" sz="2400" noProof="0" dirty="0" err="1"/>
              <a:t>facilitator</a:t>
            </a:r>
            <a:r>
              <a:rPr lang="cy-GB" sz="2400" noProof="0" dirty="0"/>
              <a:t>/</a:t>
            </a:r>
            <a:r>
              <a:rPr lang="cy-GB" sz="2400" noProof="0" dirty="0" err="1"/>
              <a:t>educator</a:t>
            </a:r>
            <a:r>
              <a:rPr lang="cy-GB" sz="2400" noProof="0" dirty="0"/>
              <a:t>...</a:t>
            </a:r>
            <a:r>
              <a:rPr lang="cy-GB" sz="2400" noProof="0" dirty="0" err="1"/>
              <a:t>which</a:t>
            </a:r>
            <a:r>
              <a:rPr lang="cy-GB" sz="2400" noProof="0" dirty="0"/>
              <a:t> </a:t>
            </a:r>
            <a:r>
              <a:rPr lang="cy-GB" sz="2400" noProof="0" dirty="0" err="1"/>
              <a:t>are</a:t>
            </a:r>
            <a:r>
              <a:rPr lang="cy-GB" sz="2400" noProof="0" dirty="0"/>
              <a:t> the most </a:t>
            </a:r>
            <a:r>
              <a:rPr lang="cy-GB" sz="2400" noProof="0" dirty="0" err="1"/>
              <a:t>prevalent</a:t>
            </a:r>
            <a:r>
              <a:rPr lang="cy-GB" sz="2400" noProof="0" dirty="0"/>
              <a:t>?</a:t>
            </a:r>
          </a:p>
          <a:p>
            <a:r>
              <a:rPr lang="cy-GB" sz="2400" noProof="0" dirty="0" err="1"/>
              <a:t>Which</a:t>
            </a:r>
            <a:r>
              <a:rPr lang="cy-GB" sz="2400" noProof="0" dirty="0"/>
              <a:t> do </a:t>
            </a:r>
            <a:r>
              <a:rPr lang="cy-GB" sz="2400" noProof="0" dirty="0" err="1"/>
              <a:t>you</a:t>
            </a:r>
            <a:r>
              <a:rPr lang="cy-GB" sz="2400" noProof="0" dirty="0"/>
              <a:t> </a:t>
            </a:r>
            <a:r>
              <a:rPr lang="cy-GB" sz="2400" noProof="0" dirty="0" err="1"/>
              <a:t>think</a:t>
            </a:r>
            <a:r>
              <a:rPr lang="cy-GB" sz="2400" noProof="0" dirty="0"/>
              <a:t> </a:t>
            </a:r>
            <a:r>
              <a:rPr lang="cy-GB" sz="2400" noProof="0" dirty="0" err="1"/>
              <a:t>practitioners</a:t>
            </a:r>
            <a:r>
              <a:rPr lang="cy-GB" sz="2400" noProof="0" dirty="0"/>
              <a:t> </a:t>
            </a:r>
            <a:r>
              <a:rPr lang="cy-GB" sz="2400" noProof="0" dirty="0" err="1"/>
              <a:t>should</a:t>
            </a:r>
            <a:r>
              <a:rPr lang="cy-GB" sz="2400" noProof="0" dirty="0"/>
              <a:t> be?</a:t>
            </a:r>
          </a:p>
          <a:p>
            <a:endParaRPr lang="cy-GB" b="1" noProof="0" dirty="0"/>
          </a:p>
          <a:p>
            <a:endParaRPr lang="cy-GB" b="1" noProof="0" dirty="0"/>
          </a:p>
          <a:p>
            <a:endParaRPr lang="en-GB" altLang="en-US" b="1" dirty="0"/>
          </a:p>
        </p:txBody>
      </p:sp>
      <p:sp>
        <p:nvSpPr>
          <p:cNvPr id="49156" name="Content Placeholder 2">
            <a:extLst>
              <a:ext uri="{FF2B5EF4-FFF2-40B4-BE49-F238E27FC236}">
                <a16:creationId xmlns:a16="http://schemas.microsoft.com/office/drawing/2014/main" id="{A7EDA2C0-D7AD-EA37-964F-0290B22EF5BF}"/>
              </a:ext>
            </a:extLst>
          </p:cNvPr>
          <p:cNvSpPr txBox="1">
            <a:spLocks/>
          </p:cNvSpPr>
          <p:nvPr/>
        </p:nvSpPr>
        <p:spPr bwMode="auto">
          <a:xfrm>
            <a:off x="469900" y="1600200"/>
            <a:ext cx="40100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2286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pPr>
            <a:r>
              <a:rPr lang="en-GB" altLang="en-US" sz="2400" b="1"/>
              <a:t>Hwylusydd</a:t>
            </a:r>
          </a:p>
          <a:p>
            <a:pPr eaLnBrk="1" hangingPunct="1">
              <a:lnSpc>
                <a:spcPct val="100000"/>
              </a:lnSpc>
              <a:spcBef>
                <a:spcPct val="20000"/>
              </a:spcBef>
              <a:buClr>
                <a:schemeClr val="accent1"/>
              </a:buClr>
            </a:pPr>
            <a:r>
              <a:rPr lang="en-GB" altLang="en-US" sz="2400" b="1"/>
              <a:t>Addysgwr</a:t>
            </a:r>
          </a:p>
          <a:p>
            <a:pPr eaLnBrk="1" hangingPunct="1">
              <a:lnSpc>
                <a:spcPct val="100000"/>
              </a:lnSpc>
              <a:spcBef>
                <a:spcPct val="20000"/>
              </a:spcBef>
              <a:buClr>
                <a:schemeClr val="accent1"/>
              </a:buClr>
            </a:pPr>
            <a:r>
              <a:rPr lang="en-GB" altLang="en-US" sz="2400"/>
              <a:t>Beth yw ystyr y termau yma?</a:t>
            </a:r>
          </a:p>
          <a:p>
            <a:pPr eaLnBrk="1" hangingPunct="1">
              <a:lnSpc>
                <a:spcPct val="100000"/>
              </a:lnSpc>
              <a:spcBef>
                <a:spcPct val="20000"/>
              </a:spcBef>
              <a:buClr>
                <a:schemeClr val="accent1"/>
              </a:buClr>
            </a:pPr>
            <a:r>
              <a:rPr lang="en-GB" altLang="en-US" sz="2400"/>
              <a:t>Sortiwch eich datganiadau mewn i ddau grŵp – hwylusydd/addysgwr …pa un sy’n ymddangos fwyaf?</a:t>
            </a:r>
          </a:p>
          <a:p>
            <a:pPr eaLnBrk="1" hangingPunct="1">
              <a:lnSpc>
                <a:spcPct val="100000"/>
              </a:lnSpc>
              <a:spcBef>
                <a:spcPct val="20000"/>
              </a:spcBef>
              <a:buClr>
                <a:schemeClr val="accent1"/>
              </a:buClr>
            </a:pPr>
            <a:r>
              <a:rPr lang="en-GB" altLang="en-US" sz="2400"/>
              <a:t>Pa un i chi’n credu dylai ymarferwyr fod?</a:t>
            </a:r>
          </a:p>
          <a:p>
            <a:pPr eaLnBrk="1" hangingPunct="1">
              <a:lnSpc>
                <a:spcPct val="100000"/>
              </a:lnSpc>
              <a:spcBef>
                <a:spcPct val="20000"/>
              </a:spcBef>
              <a:buClr>
                <a:schemeClr val="accent1"/>
              </a:buClr>
            </a:pPr>
            <a:endParaRPr lang="en-GB" altLang="en-US" sz="2200" b="1"/>
          </a:p>
          <a:p>
            <a:pPr eaLnBrk="1" hangingPunct="1">
              <a:lnSpc>
                <a:spcPct val="100000"/>
              </a:lnSpc>
              <a:spcBef>
                <a:spcPct val="20000"/>
              </a:spcBef>
              <a:buClr>
                <a:schemeClr val="accent1"/>
              </a:buClr>
            </a:pPr>
            <a:endParaRPr lang="en-GB" altLang="en-US" sz="2200" b="1"/>
          </a:p>
          <a:p>
            <a:pPr eaLnBrk="1" hangingPunct="1">
              <a:lnSpc>
                <a:spcPct val="100000"/>
              </a:lnSpc>
              <a:spcBef>
                <a:spcPct val="20000"/>
              </a:spcBef>
              <a:buClr>
                <a:schemeClr val="accent1"/>
              </a:buClr>
            </a:pPr>
            <a:endParaRPr lang="en-GB" altLang="en-US" sz="2200" b="1"/>
          </a:p>
        </p:txBody>
      </p:sp>
      <p:pic>
        <p:nvPicPr>
          <p:cNvPr id="49157" name="Picture 4" descr="EdTechSandyK: Easily Add Emoji to Google Docs &amp; Slides to ...">
            <a:extLst>
              <a:ext uri="{FF2B5EF4-FFF2-40B4-BE49-F238E27FC236}">
                <a16:creationId xmlns:a16="http://schemas.microsoft.com/office/drawing/2014/main" id="{A10119F3-FE80-279C-20A3-DA5E8F701CA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15213" y="457200"/>
            <a:ext cx="1323975"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4CA4B2B7-4D1F-8E06-69D4-EEE1C8C4D297}"/>
              </a:ext>
            </a:extLst>
          </p:cNvPr>
          <p:cNvSpPr>
            <a:spLocks noGrp="1" noChangeArrowheads="1"/>
          </p:cNvSpPr>
          <p:nvPr>
            <p:ph type="title"/>
          </p:nvPr>
        </p:nvSpPr>
        <p:spPr>
          <a:xfrm>
            <a:off x="1077913" y="260350"/>
            <a:ext cx="7620000" cy="1143000"/>
          </a:xfrm>
        </p:spPr>
        <p:txBody>
          <a:bodyPr/>
          <a:lstStyle/>
          <a:p>
            <a:r>
              <a:rPr lang="en-GB" altLang="en-US" dirty="0"/>
              <a:t>	</a:t>
            </a:r>
            <a:r>
              <a:rPr lang="cy-GB" sz="3600" noProof="0" dirty="0"/>
              <a:t>Yr oedolyn fel addysgwr</a:t>
            </a:r>
            <a:br>
              <a:rPr lang="en-GB" altLang="en-US" sz="3600" dirty="0"/>
            </a:br>
            <a:r>
              <a:rPr lang="en-GB" altLang="en-US" sz="3600" dirty="0"/>
              <a:t>       </a:t>
            </a:r>
            <a:r>
              <a:rPr lang="en-GB" altLang="en-US" sz="3600" b="1" dirty="0"/>
              <a:t>The adult as an educator</a:t>
            </a:r>
          </a:p>
        </p:txBody>
      </p:sp>
      <p:sp>
        <p:nvSpPr>
          <p:cNvPr id="8195" name="Rectangle 3">
            <a:extLst>
              <a:ext uri="{FF2B5EF4-FFF2-40B4-BE49-F238E27FC236}">
                <a16:creationId xmlns:a16="http://schemas.microsoft.com/office/drawing/2014/main" id="{214C1B43-C969-B699-D29C-1F809E7CC0AB}"/>
              </a:ext>
            </a:extLst>
          </p:cNvPr>
          <p:cNvSpPr>
            <a:spLocks noGrp="1"/>
          </p:cNvSpPr>
          <p:nvPr>
            <p:ph idx="1"/>
          </p:nvPr>
        </p:nvSpPr>
        <p:spPr>
          <a:xfrm>
            <a:off x="4572000" y="1844675"/>
            <a:ext cx="4125913" cy="4530725"/>
          </a:xfrm>
        </p:spPr>
        <p:txBody>
          <a:bodyPr/>
          <a:lstStyle/>
          <a:p>
            <a:pPr fontAlgn="auto">
              <a:lnSpc>
                <a:spcPct val="80000"/>
              </a:lnSpc>
              <a:spcAft>
                <a:spcPts val="0"/>
              </a:spcAft>
              <a:defRPr/>
            </a:pPr>
            <a:r>
              <a:rPr lang="en-GB" altLang="en-US" sz="2800" dirty="0"/>
              <a:t>The role of the adult is inextricably bound up with how children are viewed as learners</a:t>
            </a:r>
          </a:p>
          <a:p>
            <a:pPr fontAlgn="auto">
              <a:lnSpc>
                <a:spcPct val="80000"/>
              </a:lnSpc>
              <a:spcAft>
                <a:spcPts val="0"/>
              </a:spcAft>
              <a:defRPr/>
            </a:pPr>
            <a:endParaRPr lang="en-GB" altLang="en-US" sz="2800" dirty="0"/>
          </a:p>
          <a:p>
            <a:pPr fontAlgn="auto">
              <a:lnSpc>
                <a:spcPct val="80000"/>
              </a:lnSpc>
              <a:spcAft>
                <a:spcPts val="0"/>
              </a:spcAft>
              <a:defRPr/>
            </a:pPr>
            <a:r>
              <a:rPr lang="en-GB" altLang="en-US" sz="2800" dirty="0"/>
              <a:t>How do you view them as learners?</a:t>
            </a:r>
          </a:p>
          <a:p>
            <a:pPr marL="114300" indent="0" fontAlgn="auto">
              <a:lnSpc>
                <a:spcPct val="80000"/>
              </a:lnSpc>
              <a:spcAft>
                <a:spcPts val="0"/>
              </a:spcAft>
              <a:buFont typeface="Arial" panose="020B0604020202020204" pitchFamily="34" charset="0"/>
              <a:buNone/>
              <a:defRPr/>
            </a:pPr>
            <a:endParaRPr lang="en-GB" altLang="en-US" sz="1800" dirty="0"/>
          </a:p>
          <a:p>
            <a:pPr marL="114300" indent="0" fontAlgn="auto">
              <a:lnSpc>
                <a:spcPct val="80000"/>
              </a:lnSpc>
              <a:spcAft>
                <a:spcPts val="0"/>
              </a:spcAft>
              <a:buFont typeface="Arial" panose="020B0604020202020204" pitchFamily="34" charset="0"/>
              <a:buNone/>
              <a:defRPr/>
            </a:pPr>
            <a:r>
              <a:rPr lang="en-GB" altLang="en-US" sz="1800" dirty="0"/>
              <a:t>(Spend about 5 minutes creating a list)</a:t>
            </a:r>
          </a:p>
          <a:p>
            <a:pPr fontAlgn="auto">
              <a:lnSpc>
                <a:spcPct val="80000"/>
              </a:lnSpc>
              <a:spcAft>
                <a:spcPts val="0"/>
              </a:spcAft>
              <a:defRPr/>
            </a:pPr>
            <a:endParaRPr lang="en-GB" altLang="en-US" sz="2800" dirty="0"/>
          </a:p>
          <a:p>
            <a:pPr fontAlgn="auto">
              <a:lnSpc>
                <a:spcPct val="80000"/>
              </a:lnSpc>
              <a:spcAft>
                <a:spcPts val="0"/>
              </a:spcAft>
              <a:defRPr/>
            </a:pPr>
            <a:endParaRPr lang="en-GB" altLang="en-US" sz="2800" dirty="0"/>
          </a:p>
          <a:p>
            <a:pPr fontAlgn="auto">
              <a:lnSpc>
                <a:spcPct val="80000"/>
              </a:lnSpc>
              <a:spcAft>
                <a:spcPts val="0"/>
              </a:spcAft>
              <a:defRPr/>
            </a:pPr>
            <a:endParaRPr lang="en-GB" altLang="en-US" sz="2800" dirty="0"/>
          </a:p>
          <a:p>
            <a:pPr fontAlgn="auto">
              <a:lnSpc>
                <a:spcPct val="80000"/>
              </a:lnSpc>
              <a:spcAft>
                <a:spcPts val="0"/>
              </a:spcAft>
              <a:defRPr/>
            </a:pPr>
            <a:endParaRPr lang="en-GB" altLang="en-US" sz="2800" dirty="0"/>
          </a:p>
          <a:p>
            <a:pPr fontAlgn="auto">
              <a:lnSpc>
                <a:spcPct val="80000"/>
              </a:lnSpc>
              <a:spcAft>
                <a:spcPts val="0"/>
              </a:spcAft>
              <a:defRPr/>
            </a:pPr>
            <a:endParaRPr lang="en-GB" altLang="en-US" sz="2800" dirty="0"/>
          </a:p>
        </p:txBody>
      </p:sp>
      <p:sp>
        <p:nvSpPr>
          <p:cNvPr id="6" name="Rectangle 3">
            <a:extLst>
              <a:ext uri="{FF2B5EF4-FFF2-40B4-BE49-F238E27FC236}">
                <a16:creationId xmlns:a16="http://schemas.microsoft.com/office/drawing/2014/main" id="{D98C02BE-4C32-B4E1-5539-25A286B8348D}"/>
              </a:ext>
            </a:extLst>
          </p:cNvPr>
          <p:cNvSpPr txBox="1">
            <a:spLocks/>
          </p:cNvSpPr>
          <p:nvPr/>
        </p:nvSpPr>
        <p:spPr bwMode="auto">
          <a:xfrm>
            <a:off x="539750" y="1844675"/>
            <a:ext cx="4125913" cy="4530725"/>
          </a:xfrm>
          <a:prstGeom prst="rect">
            <a:avLst/>
          </a:prstGeom>
          <a:noFill/>
          <a:ln>
            <a:noFill/>
          </a:ln>
        </p:spPr>
        <p:txBody>
          <a:bodyPr/>
          <a:lst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eaLnBrk="1" hangingPunct="1">
              <a:lnSpc>
                <a:spcPct val="80000"/>
              </a:lnSpc>
              <a:defRPr/>
            </a:pPr>
            <a:r>
              <a:rPr lang="en-GB" altLang="en-US" sz="2800" dirty="0"/>
              <a:t>Mae </a:t>
            </a:r>
            <a:r>
              <a:rPr lang="en-GB" altLang="en-US" sz="2800" dirty="0" err="1"/>
              <a:t>r</a:t>
            </a:r>
            <a:r>
              <a:rPr lang="en-GB" altLang="en-US" sz="2800" dirty="0" err="1">
                <a:latin typeface="Arial" panose="020B0604020202020204" pitchFamily="34" charset="0"/>
                <a:cs typeface="Arial" panose="020B0604020202020204" pitchFamily="34" charset="0"/>
              </a:rPr>
              <a:t>ô</a:t>
            </a:r>
            <a:r>
              <a:rPr lang="en-GB" altLang="en-US" sz="2800" dirty="0" err="1"/>
              <a:t>l</a:t>
            </a:r>
            <a:r>
              <a:rPr lang="en-GB" altLang="en-US" sz="2800" dirty="0"/>
              <a:t> </a:t>
            </a:r>
            <a:r>
              <a:rPr lang="en-GB" altLang="en-US" sz="2800" dirty="0" err="1"/>
              <a:t>yr</a:t>
            </a:r>
            <a:r>
              <a:rPr lang="en-GB" altLang="en-US" sz="2800" dirty="0"/>
              <a:t> </a:t>
            </a:r>
            <a:r>
              <a:rPr lang="en-GB" altLang="en-US" sz="2800" dirty="0" err="1"/>
              <a:t>oedolyn</a:t>
            </a:r>
            <a:r>
              <a:rPr lang="en-GB" altLang="en-US" sz="2800" dirty="0"/>
              <a:t> yn rhan </a:t>
            </a:r>
            <a:r>
              <a:rPr lang="en-GB" altLang="en-US" sz="2800" dirty="0" err="1"/>
              <a:t>annatod</a:t>
            </a:r>
            <a:r>
              <a:rPr lang="en-GB" altLang="en-US" sz="2800" dirty="0"/>
              <a:t> o’r ffordd y </a:t>
            </a:r>
            <a:r>
              <a:rPr lang="en-GB" altLang="en-US" sz="2800" dirty="0" err="1"/>
              <a:t>mae</a:t>
            </a:r>
            <a:r>
              <a:rPr lang="en-GB" altLang="en-US" sz="2800" dirty="0"/>
              <a:t> plant yn </a:t>
            </a:r>
            <a:r>
              <a:rPr lang="en-GB" altLang="en-US" sz="2800" dirty="0" err="1"/>
              <a:t>cael</a:t>
            </a:r>
            <a:r>
              <a:rPr lang="en-GB" altLang="en-US" sz="2800" dirty="0"/>
              <a:t> </a:t>
            </a:r>
            <a:r>
              <a:rPr lang="en-GB" altLang="en-US" sz="2800" dirty="0" err="1"/>
              <a:t>eu</a:t>
            </a:r>
            <a:r>
              <a:rPr lang="en-GB" altLang="en-US" sz="2800" dirty="0"/>
              <a:t> </a:t>
            </a:r>
            <a:r>
              <a:rPr lang="en-GB" altLang="en-US" sz="2800" dirty="0" err="1"/>
              <a:t>hystyried</a:t>
            </a:r>
            <a:r>
              <a:rPr lang="en-GB" altLang="en-US" sz="2800" dirty="0"/>
              <a:t> yn </a:t>
            </a:r>
            <a:r>
              <a:rPr lang="en-GB" altLang="en-US" sz="2800" dirty="0" err="1"/>
              <a:t>ddysgwyr</a:t>
            </a:r>
            <a:endParaRPr lang="en-GB" altLang="en-US" sz="2800" dirty="0"/>
          </a:p>
          <a:p>
            <a:pPr marL="114300" indent="0" eaLnBrk="1" hangingPunct="1">
              <a:lnSpc>
                <a:spcPct val="80000"/>
              </a:lnSpc>
              <a:buFont typeface="Arial" panose="020B0604020202020204" pitchFamily="34" charset="0"/>
              <a:buNone/>
              <a:defRPr/>
            </a:pPr>
            <a:endParaRPr lang="en-GB" altLang="en-US" sz="2800" dirty="0"/>
          </a:p>
          <a:p>
            <a:pPr eaLnBrk="1" hangingPunct="1">
              <a:lnSpc>
                <a:spcPct val="80000"/>
              </a:lnSpc>
              <a:defRPr/>
            </a:pPr>
            <a:r>
              <a:rPr lang="en-GB" altLang="en-US" sz="2800" dirty="0"/>
              <a:t>Sut </a:t>
            </a:r>
            <a:r>
              <a:rPr lang="en-GB" altLang="en-US" sz="2800" dirty="0" err="1"/>
              <a:t>ydych</a:t>
            </a:r>
            <a:r>
              <a:rPr lang="en-GB" altLang="en-US" sz="2800" dirty="0"/>
              <a:t> chi yn </a:t>
            </a:r>
            <a:r>
              <a:rPr lang="en-GB" altLang="en-US" sz="2800" dirty="0" err="1"/>
              <a:t>eu</a:t>
            </a:r>
            <a:r>
              <a:rPr lang="en-GB" altLang="en-US" sz="2800" dirty="0"/>
              <a:t> </a:t>
            </a:r>
            <a:r>
              <a:rPr lang="en-GB" altLang="en-US" sz="2800" dirty="0" err="1"/>
              <a:t>hystyried</a:t>
            </a:r>
            <a:r>
              <a:rPr lang="en-GB" altLang="en-US" sz="2800" dirty="0"/>
              <a:t> yn </a:t>
            </a:r>
            <a:r>
              <a:rPr lang="en-GB" altLang="en-US" sz="2800" dirty="0" err="1"/>
              <a:t>ddysgwyr</a:t>
            </a:r>
            <a:r>
              <a:rPr lang="en-GB" altLang="en-US" sz="2800" dirty="0"/>
              <a:t>?</a:t>
            </a:r>
          </a:p>
          <a:p>
            <a:pPr marL="114300" indent="0" eaLnBrk="1" hangingPunct="1">
              <a:lnSpc>
                <a:spcPct val="80000"/>
              </a:lnSpc>
              <a:buFont typeface="Arial" panose="020B0604020202020204" pitchFamily="34" charset="0"/>
              <a:buNone/>
              <a:defRPr/>
            </a:pPr>
            <a:endParaRPr lang="en-GB" altLang="en-US" sz="1800" dirty="0"/>
          </a:p>
          <a:p>
            <a:pPr marL="114300" indent="0" eaLnBrk="1" hangingPunct="1">
              <a:lnSpc>
                <a:spcPct val="80000"/>
              </a:lnSpc>
              <a:buFont typeface="Arial" panose="020B0604020202020204" pitchFamily="34" charset="0"/>
              <a:buNone/>
              <a:defRPr/>
            </a:pPr>
            <a:r>
              <a:rPr lang="en-GB" altLang="en-US" sz="1800" dirty="0"/>
              <a:t> (</a:t>
            </a:r>
            <a:r>
              <a:rPr lang="en-GB" altLang="en-US" sz="1800" dirty="0" err="1"/>
              <a:t>Treuliwch</a:t>
            </a:r>
            <a:r>
              <a:rPr lang="en-GB" altLang="en-US" sz="1800" dirty="0"/>
              <a:t> </a:t>
            </a:r>
            <a:r>
              <a:rPr lang="en-GB" altLang="en-US" sz="1800" dirty="0" err="1"/>
              <a:t>tua</a:t>
            </a:r>
            <a:r>
              <a:rPr lang="en-GB" altLang="en-US" sz="1800" dirty="0"/>
              <a:t> 5 </a:t>
            </a:r>
            <a:r>
              <a:rPr lang="en-GB" altLang="en-US" sz="1800" dirty="0" err="1"/>
              <a:t>munud</a:t>
            </a:r>
            <a:r>
              <a:rPr lang="en-GB" altLang="en-US" sz="1800" dirty="0"/>
              <a:t>  yn </a:t>
            </a:r>
            <a:r>
              <a:rPr lang="en-GB" altLang="en-US" sz="1800" dirty="0" err="1"/>
              <a:t>creu</a:t>
            </a:r>
            <a:r>
              <a:rPr lang="en-GB" altLang="en-US" sz="1800" dirty="0"/>
              <a:t> rhestr)</a:t>
            </a:r>
          </a:p>
          <a:p>
            <a:pPr eaLnBrk="1" hangingPunct="1">
              <a:lnSpc>
                <a:spcPct val="80000"/>
              </a:lnSpc>
              <a:defRPr/>
            </a:pPr>
            <a:endParaRPr lang="en-GB" altLang="en-US" sz="2800" dirty="0"/>
          </a:p>
          <a:p>
            <a:pPr eaLnBrk="1" hangingPunct="1">
              <a:lnSpc>
                <a:spcPct val="80000"/>
              </a:lnSpc>
              <a:defRPr/>
            </a:pPr>
            <a:endParaRPr lang="en-GB" altLang="en-US" sz="2800" dirty="0"/>
          </a:p>
          <a:p>
            <a:pPr eaLnBrk="1" hangingPunct="1">
              <a:lnSpc>
                <a:spcPct val="80000"/>
              </a:lnSpc>
              <a:defRPr/>
            </a:pPr>
            <a:endParaRPr lang="en-GB" altLang="en-US" sz="2800" dirty="0"/>
          </a:p>
          <a:p>
            <a:pPr eaLnBrk="1" hangingPunct="1">
              <a:lnSpc>
                <a:spcPct val="80000"/>
              </a:lnSpc>
              <a:defRPr/>
            </a:pPr>
            <a:endParaRPr lang="en-GB" altLang="en-US" sz="2800" dirty="0"/>
          </a:p>
          <a:p>
            <a:pPr eaLnBrk="1" hangingPunct="1">
              <a:lnSpc>
                <a:spcPct val="80000"/>
              </a:lnSpc>
              <a:defRPr/>
            </a:pPr>
            <a:endParaRPr lang="en-GB" altLang="en-US" sz="2800" dirty="0"/>
          </a:p>
        </p:txBody>
      </p:sp>
      <p:pic>
        <p:nvPicPr>
          <p:cNvPr id="50181" name="Picture 2" descr="Big Pencil Vector Art image - Free stock photo - Public ...">
            <a:extLst>
              <a:ext uri="{FF2B5EF4-FFF2-40B4-BE49-F238E27FC236}">
                <a16:creationId xmlns:a16="http://schemas.microsoft.com/office/drawing/2014/main" id="{EDD8BD2C-605A-8ADA-00D6-38EAAE3061A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27438" y="5229225"/>
            <a:ext cx="103822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E93FDD4E-B3DD-2D0F-6068-7CB36C16B5E1}"/>
              </a:ext>
            </a:extLst>
          </p:cNvPr>
          <p:cNvSpPr>
            <a:spLocks noGrp="1" noChangeArrowheads="1"/>
          </p:cNvSpPr>
          <p:nvPr>
            <p:ph type="title"/>
          </p:nvPr>
        </p:nvSpPr>
        <p:spPr>
          <a:xfrm>
            <a:off x="457200" y="274638"/>
            <a:ext cx="8002588" cy="1143000"/>
          </a:xfrm>
        </p:spPr>
        <p:txBody>
          <a:bodyPr/>
          <a:lstStyle/>
          <a:p>
            <a:r>
              <a:rPr lang="en-GB" altLang="en-US" b="1"/>
              <a:t>R</a:t>
            </a:r>
            <a:r>
              <a:rPr lang="en-GB" altLang="en-US" b="1">
                <a:cs typeface="Arial" panose="020B0604020202020204" pitchFamily="34" charset="0"/>
              </a:rPr>
              <a:t>ôl yr oedolyn/</a:t>
            </a:r>
            <a:r>
              <a:rPr lang="en-GB" altLang="en-US" b="1"/>
              <a:t>Role of the adult</a:t>
            </a:r>
          </a:p>
        </p:txBody>
      </p:sp>
      <p:sp>
        <p:nvSpPr>
          <p:cNvPr id="51203" name="Rectangle 3">
            <a:extLst>
              <a:ext uri="{FF2B5EF4-FFF2-40B4-BE49-F238E27FC236}">
                <a16:creationId xmlns:a16="http://schemas.microsoft.com/office/drawing/2014/main" id="{1DCA9AB2-7EA0-3573-421B-FCFAC224C519}"/>
              </a:ext>
            </a:extLst>
          </p:cNvPr>
          <p:cNvSpPr>
            <a:spLocks noGrp="1" noChangeArrowheads="1"/>
          </p:cNvSpPr>
          <p:nvPr>
            <p:ph idx="1"/>
          </p:nvPr>
        </p:nvSpPr>
        <p:spPr bwMode="auto">
          <a:xfrm>
            <a:off x="4356100" y="1600200"/>
            <a:ext cx="3960813" cy="4800600"/>
          </a:xfrm>
        </p:spPr>
        <p:txBody>
          <a:bodyPr wrap="square" numCol="1" anchor="t" anchorCtr="0" compatLnSpc="1">
            <a:prstTxWarp prst="textNoShape">
              <a:avLst/>
            </a:prstTxWarp>
          </a:bodyPr>
          <a:lstStyle/>
          <a:p>
            <a:pPr marL="571500" indent="-457200">
              <a:buFont typeface="Cambria" panose="02040503050406030204" pitchFamily="18" charset="0"/>
              <a:buAutoNum type="arabicPeriod"/>
            </a:pPr>
            <a:r>
              <a:rPr lang="en-GB" altLang="en-US"/>
              <a:t>Adult as a facilitator</a:t>
            </a:r>
          </a:p>
          <a:p>
            <a:pPr marL="571500" indent="-457200">
              <a:buFont typeface="Cambria" panose="02040503050406030204" pitchFamily="18" charset="0"/>
              <a:buAutoNum type="arabicPeriod"/>
            </a:pPr>
            <a:r>
              <a:rPr lang="en-GB" altLang="en-US"/>
              <a:t>Adult as an observer</a:t>
            </a:r>
          </a:p>
          <a:p>
            <a:pPr marL="571500" indent="-457200">
              <a:buFont typeface="Cambria" panose="02040503050406030204" pitchFamily="18" charset="0"/>
              <a:buAutoNum type="arabicPeriod"/>
            </a:pPr>
            <a:r>
              <a:rPr lang="en-GB" altLang="en-US"/>
              <a:t>Adult as a responder</a:t>
            </a:r>
          </a:p>
          <a:p>
            <a:pPr marL="571500" indent="-457200">
              <a:buFont typeface="Cambria" panose="02040503050406030204" pitchFamily="18" charset="0"/>
              <a:buAutoNum type="arabicPeriod"/>
            </a:pPr>
            <a:r>
              <a:rPr lang="en-GB" altLang="en-US"/>
              <a:t>Adult as a protagonist</a:t>
            </a:r>
          </a:p>
          <a:p>
            <a:pPr marL="571500" indent="-457200">
              <a:buFont typeface="Cambria" panose="02040503050406030204" pitchFamily="18" charset="0"/>
              <a:buAutoNum type="arabicPeriod"/>
            </a:pPr>
            <a:r>
              <a:rPr lang="en-GB" altLang="en-US"/>
              <a:t>Adult as a co-constructor</a:t>
            </a:r>
          </a:p>
          <a:p>
            <a:pPr marL="571500" indent="-457200">
              <a:buFont typeface="Arial" panose="020B0604020202020204" pitchFamily="34" charset="0"/>
              <a:buNone/>
            </a:pPr>
            <a:endParaRPr lang="en-GB" altLang="en-US"/>
          </a:p>
          <a:p>
            <a:pPr marL="571500" indent="-457200">
              <a:buFont typeface="Arial" panose="020B0604020202020204" pitchFamily="34" charset="0"/>
              <a:buNone/>
            </a:pPr>
            <a:r>
              <a:rPr lang="en-GB" altLang="en-US"/>
              <a:t>RESEARCH TASK: What is meant by these terms?</a:t>
            </a:r>
          </a:p>
        </p:txBody>
      </p:sp>
      <p:sp>
        <p:nvSpPr>
          <p:cNvPr id="51204" name="Rectangle 3">
            <a:extLst>
              <a:ext uri="{FF2B5EF4-FFF2-40B4-BE49-F238E27FC236}">
                <a16:creationId xmlns:a16="http://schemas.microsoft.com/office/drawing/2014/main" id="{19F6E98A-9905-ED0D-B407-8F6D6C6C9033}"/>
              </a:ext>
            </a:extLst>
          </p:cNvPr>
          <p:cNvSpPr txBox="1">
            <a:spLocks/>
          </p:cNvSpPr>
          <p:nvPr/>
        </p:nvSpPr>
        <p:spPr bwMode="auto">
          <a:xfrm>
            <a:off x="323850" y="1600200"/>
            <a:ext cx="3960813" cy="413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71500" indent="-4572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buFont typeface="Cambria" panose="02040503050406030204" pitchFamily="18" charset="0"/>
              <a:buAutoNum type="arabicPeriod"/>
            </a:pPr>
            <a:r>
              <a:rPr lang="en-GB" altLang="en-US" sz="2200"/>
              <a:t>Oedolyn fel hwylusydd</a:t>
            </a:r>
          </a:p>
          <a:p>
            <a:pPr eaLnBrk="1" hangingPunct="1">
              <a:lnSpc>
                <a:spcPct val="100000"/>
              </a:lnSpc>
              <a:spcBef>
                <a:spcPct val="20000"/>
              </a:spcBef>
              <a:buClr>
                <a:schemeClr val="accent1"/>
              </a:buClr>
              <a:buFont typeface="Cambria" panose="02040503050406030204" pitchFamily="18" charset="0"/>
              <a:buAutoNum type="arabicPeriod"/>
            </a:pPr>
            <a:r>
              <a:rPr lang="en-GB" altLang="en-US" sz="2200"/>
              <a:t>Oedolyn fel arsylwr</a:t>
            </a:r>
          </a:p>
          <a:p>
            <a:pPr eaLnBrk="1" hangingPunct="1">
              <a:lnSpc>
                <a:spcPct val="100000"/>
              </a:lnSpc>
              <a:spcBef>
                <a:spcPct val="20000"/>
              </a:spcBef>
              <a:buClr>
                <a:schemeClr val="accent1"/>
              </a:buClr>
              <a:buFont typeface="Cambria" panose="02040503050406030204" pitchFamily="18" charset="0"/>
              <a:buAutoNum type="arabicPeriod"/>
            </a:pPr>
            <a:r>
              <a:rPr lang="en-GB" altLang="en-US" sz="2200"/>
              <a:t>Oedolyn fel ymatebydd</a:t>
            </a:r>
          </a:p>
          <a:p>
            <a:pPr eaLnBrk="1" hangingPunct="1">
              <a:lnSpc>
                <a:spcPct val="100000"/>
              </a:lnSpc>
              <a:spcBef>
                <a:spcPct val="20000"/>
              </a:spcBef>
              <a:buClr>
                <a:schemeClr val="accent1"/>
              </a:buClr>
              <a:buFont typeface="Cambria" panose="02040503050406030204" pitchFamily="18" charset="0"/>
              <a:buAutoNum type="arabicPeriod"/>
            </a:pPr>
            <a:r>
              <a:rPr lang="en-GB" altLang="en-US" sz="2200"/>
              <a:t>Oedolyn fel cefnogwr</a:t>
            </a:r>
          </a:p>
          <a:p>
            <a:pPr eaLnBrk="1" hangingPunct="1">
              <a:lnSpc>
                <a:spcPct val="100000"/>
              </a:lnSpc>
              <a:spcBef>
                <a:spcPct val="20000"/>
              </a:spcBef>
              <a:buClr>
                <a:schemeClr val="accent1"/>
              </a:buClr>
              <a:buFont typeface="Cambria" panose="02040503050406030204" pitchFamily="18" charset="0"/>
              <a:buAutoNum type="arabicPeriod"/>
            </a:pPr>
            <a:r>
              <a:rPr lang="en-GB" altLang="en-US" sz="2200"/>
              <a:t>Oedolyn fel cyd-adeiladwr</a:t>
            </a:r>
          </a:p>
          <a:p>
            <a:pPr eaLnBrk="1" hangingPunct="1">
              <a:lnSpc>
                <a:spcPct val="100000"/>
              </a:lnSpc>
              <a:spcBef>
                <a:spcPct val="20000"/>
              </a:spcBef>
              <a:buClr>
                <a:schemeClr val="accent1"/>
              </a:buClr>
              <a:buFont typeface="Arial" panose="020B0604020202020204" pitchFamily="34" charset="0"/>
              <a:buNone/>
            </a:pPr>
            <a:endParaRPr lang="en-GB" altLang="en-US" sz="2200"/>
          </a:p>
          <a:p>
            <a:pPr eaLnBrk="1" hangingPunct="1">
              <a:lnSpc>
                <a:spcPct val="100000"/>
              </a:lnSpc>
              <a:spcBef>
                <a:spcPct val="20000"/>
              </a:spcBef>
              <a:buClr>
                <a:schemeClr val="accent1"/>
              </a:buClr>
              <a:buFont typeface="Arial" panose="020B0604020202020204" pitchFamily="34" charset="0"/>
              <a:buNone/>
            </a:pPr>
            <a:r>
              <a:rPr lang="en-GB" altLang="en-US" sz="2000"/>
              <a:t>TASG YMCHWILIO: Beth a olygir gan y termau yma?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975794CB-BEB2-F6A1-BF26-25FC4798BF45}"/>
              </a:ext>
            </a:extLst>
          </p:cNvPr>
          <p:cNvSpPr>
            <a:spLocks noGrp="1" noChangeArrowheads="1"/>
          </p:cNvSpPr>
          <p:nvPr>
            <p:ph type="title"/>
          </p:nvPr>
        </p:nvSpPr>
        <p:spPr/>
        <p:txBody>
          <a:bodyPr/>
          <a:lstStyle/>
          <a:p>
            <a:r>
              <a:rPr lang="en-GB" altLang="en-US" sz="3600"/>
              <a:t>Cyswllt gyda damcaniaeth - Piaget</a:t>
            </a:r>
            <a:br>
              <a:rPr lang="en-GB" altLang="en-US" sz="3600"/>
            </a:br>
            <a:r>
              <a:rPr lang="en-GB" altLang="en-US" sz="3600" b="1"/>
              <a:t>Link to theory </a:t>
            </a:r>
            <a:r>
              <a:rPr lang="en-GB" altLang="en-US" sz="3600"/>
              <a:t>- </a:t>
            </a:r>
            <a:r>
              <a:rPr lang="en-GB" altLang="en-US" sz="3600" b="1"/>
              <a:t>Piaget</a:t>
            </a:r>
          </a:p>
        </p:txBody>
      </p:sp>
      <p:sp>
        <p:nvSpPr>
          <p:cNvPr id="52227" name="Content Placeholder 2">
            <a:extLst>
              <a:ext uri="{FF2B5EF4-FFF2-40B4-BE49-F238E27FC236}">
                <a16:creationId xmlns:a16="http://schemas.microsoft.com/office/drawing/2014/main" id="{0F3E0BB5-6766-6A91-5C8C-7DEB37FD79AD}"/>
              </a:ext>
            </a:extLst>
          </p:cNvPr>
          <p:cNvSpPr>
            <a:spLocks noGrp="1" noChangeArrowheads="1"/>
          </p:cNvSpPr>
          <p:nvPr>
            <p:ph idx="1"/>
          </p:nvPr>
        </p:nvSpPr>
        <p:spPr bwMode="auto">
          <a:xfrm>
            <a:off x="4572000" y="1600200"/>
            <a:ext cx="4033838" cy="4800600"/>
          </a:xfrm>
        </p:spPr>
        <p:txBody>
          <a:bodyPr wrap="square" numCol="1" anchor="t" anchorCtr="0" compatLnSpc="1">
            <a:prstTxWarp prst="textNoShape">
              <a:avLst/>
            </a:prstTxWarp>
          </a:bodyPr>
          <a:lstStyle/>
          <a:p>
            <a:r>
              <a:rPr lang="en-GB" altLang="en-US" sz="2000"/>
              <a:t>A Piagetian view of play would suggest that “children learn by exploring and discovering and it should be </a:t>
            </a:r>
            <a:r>
              <a:rPr lang="en-GB" altLang="en-US" sz="2000" i="1"/>
              <a:t>their </a:t>
            </a:r>
            <a:r>
              <a:rPr lang="en-GB" altLang="en-US" sz="2000"/>
              <a:t>agenda that drives their learning” (Briggs and Hansen, 2012, p.64)</a:t>
            </a:r>
          </a:p>
          <a:p>
            <a:endParaRPr lang="en-GB" altLang="en-US" sz="2000"/>
          </a:p>
          <a:p>
            <a:r>
              <a:rPr lang="en-GB" altLang="en-US" sz="2000"/>
              <a:t>Advocates minimal intervention  in their play and the practitioner’s role should be ‘stage manager’</a:t>
            </a:r>
          </a:p>
          <a:p>
            <a:endParaRPr lang="en-GB" altLang="en-US" sz="2000"/>
          </a:p>
          <a:p>
            <a:r>
              <a:rPr lang="en-GB" altLang="en-US" sz="2000"/>
              <a:t>Have you observed this type of role in practice?</a:t>
            </a:r>
          </a:p>
        </p:txBody>
      </p:sp>
      <p:sp>
        <p:nvSpPr>
          <p:cNvPr id="4" name="Content Placeholder 2">
            <a:extLst>
              <a:ext uri="{FF2B5EF4-FFF2-40B4-BE49-F238E27FC236}">
                <a16:creationId xmlns:a16="http://schemas.microsoft.com/office/drawing/2014/main" id="{8C519CE0-3DB0-5281-7066-465F779070F9}"/>
              </a:ext>
            </a:extLst>
          </p:cNvPr>
          <p:cNvSpPr txBox="1">
            <a:spLocks/>
          </p:cNvSpPr>
          <p:nvPr/>
        </p:nvSpPr>
        <p:spPr bwMode="auto">
          <a:xfrm>
            <a:off x="250825" y="1690688"/>
            <a:ext cx="4465638" cy="3970337"/>
          </a:xfrm>
          <a:prstGeom prst="rect">
            <a:avLst/>
          </a:prstGeom>
          <a:noFill/>
          <a:ln>
            <a:noFill/>
          </a:ln>
        </p:spPr>
        <p:txBody>
          <a:bodyPr/>
          <a:lst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defRPr/>
            </a:pPr>
            <a:r>
              <a:rPr lang="en-GB" altLang="en-US" sz="2000" dirty="0"/>
              <a:t>A Piagetian view of play would suggest that “children learn by exploring and discovering and it should be </a:t>
            </a:r>
            <a:r>
              <a:rPr lang="en-GB" altLang="en-US" sz="2000" i="1" dirty="0"/>
              <a:t>their </a:t>
            </a:r>
            <a:r>
              <a:rPr lang="en-GB" altLang="en-US" sz="2000" dirty="0"/>
              <a:t>agenda that drives their learning” (Briggs and Hansen, 2012, t.64)</a:t>
            </a:r>
          </a:p>
          <a:p>
            <a:pPr>
              <a:defRPr/>
            </a:pPr>
            <a:r>
              <a:rPr lang="en-GB" altLang="en-US" sz="2000" dirty="0" err="1"/>
              <a:t>Eiriolwyr</a:t>
            </a:r>
            <a:r>
              <a:rPr lang="en-GB" altLang="en-US" sz="2000" dirty="0"/>
              <a:t> yn </a:t>
            </a:r>
            <a:r>
              <a:rPr lang="en-GB" altLang="en-US" sz="2000" dirty="0" err="1"/>
              <a:t>ymyrryd</a:t>
            </a:r>
            <a:r>
              <a:rPr lang="en-GB" altLang="en-US" sz="2000" dirty="0"/>
              <a:t> cyn </a:t>
            </a:r>
            <a:r>
              <a:rPr lang="en-GB" altLang="en-US" sz="2000" dirty="0" err="1"/>
              <a:t>lleied</a:t>
            </a:r>
            <a:r>
              <a:rPr lang="en-GB" altLang="en-US" sz="2000" dirty="0"/>
              <a:t> </a:t>
            </a:r>
            <a:r>
              <a:rPr lang="en-GB" altLang="en-US" sz="2000" dirty="0">
                <a:cs typeface="Arial" panose="020B0604020202020204" pitchFamily="34" charset="0"/>
              </a:rPr>
              <a:t>â phosibl yn </a:t>
            </a:r>
            <a:r>
              <a:rPr lang="en-GB" altLang="en-US" sz="2000" dirty="0" err="1">
                <a:cs typeface="Arial" panose="020B0604020202020204" pitchFamily="34" charset="0"/>
              </a:rPr>
              <a:t>eu</a:t>
            </a:r>
            <a:r>
              <a:rPr lang="en-GB" altLang="en-US" sz="2000" dirty="0">
                <a:cs typeface="Arial" panose="020B0604020202020204" pitchFamily="34" charset="0"/>
              </a:rPr>
              <a:t> </a:t>
            </a:r>
            <a:r>
              <a:rPr lang="en-GB" altLang="en-US" sz="2000" dirty="0" err="1">
                <a:cs typeface="Arial" panose="020B0604020202020204" pitchFamily="34" charset="0"/>
              </a:rPr>
              <a:t>chwarae</a:t>
            </a:r>
            <a:r>
              <a:rPr lang="en-GB" altLang="en-US" sz="2000" dirty="0">
                <a:cs typeface="Arial" panose="020B0604020202020204" pitchFamily="34" charset="0"/>
              </a:rPr>
              <a:t> a </a:t>
            </a:r>
            <a:r>
              <a:rPr lang="en-GB" altLang="en-US" sz="2000" dirty="0" err="1">
                <a:cs typeface="Arial" panose="020B0604020202020204" pitchFamily="34" charset="0"/>
              </a:rPr>
              <a:t>dylai</a:t>
            </a:r>
            <a:r>
              <a:rPr lang="en-GB" altLang="en-US" sz="2000" dirty="0">
                <a:cs typeface="Arial" panose="020B0604020202020204" pitchFamily="34" charset="0"/>
              </a:rPr>
              <a:t> </a:t>
            </a:r>
            <a:r>
              <a:rPr lang="en-GB" altLang="en-US" sz="2000" dirty="0" err="1">
                <a:cs typeface="Arial" panose="020B0604020202020204" pitchFamily="34" charset="0"/>
              </a:rPr>
              <a:t>rôl</a:t>
            </a:r>
            <a:r>
              <a:rPr lang="en-GB" altLang="en-US" sz="2000" dirty="0">
                <a:cs typeface="Arial" panose="020B0604020202020204" pitchFamily="34" charset="0"/>
              </a:rPr>
              <a:t> yr </a:t>
            </a:r>
            <a:r>
              <a:rPr lang="en-GB" altLang="en-US" sz="2000" dirty="0" err="1">
                <a:cs typeface="Arial" panose="020B0604020202020204" pitchFamily="34" charset="0"/>
              </a:rPr>
              <a:t>ymarferydd</a:t>
            </a:r>
            <a:r>
              <a:rPr lang="en-GB" altLang="en-US" sz="2000" dirty="0">
                <a:cs typeface="Arial" panose="020B0604020202020204" pitchFamily="34" charset="0"/>
              </a:rPr>
              <a:t> fod yn ‘</a:t>
            </a:r>
            <a:r>
              <a:rPr lang="en-GB" altLang="en-US" sz="2000" dirty="0" err="1">
                <a:cs typeface="Arial" panose="020B0604020202020204" pitchFamily="34" charset="0"/>
              </a:rPr>
              <a:t>rheolwr</a:t>
            </a:r>
            <a:r>
              <a:rPr lang="en-GB" altLang="en-US" sz="2000" dirty="0">
                <a:cs typeface="Arial" panose="020B0604020202020204" pitchFamily="34" charset="0"/>
              </a:rPr>
              <a:t> </a:t>
            </a:r>
            <a:r>
              <a:rPr lang="en-GB" altLang="en-US" sz="2000" dirty="0" err="1">
                <a:cs typeface="Arial" panose="020B0604020202020204" pitchFamily="34" charset="0"/>
              </a:rPr>
              <a:t>llwyfan</a:t>
            </a:r>
            <a:r>
              <a:rPr lang="en-GB" altLang="en-US" sz="2000" dirty="0">
                <a:cs typeface="Arial" panose="020B0604020202020204" pitchFamily="34" charset="0"/>
              </a:rPr>
              <a:t>’</a:t>
            </a:r>
          </a:p>
          <a:p>
            <a:pPr marL="114300" indent="0">
              <a:buFont typeface="Arial" panose="020B0604020202020204" pitchFamily="34" charset="0"/>
              <a:buNone/>
              <a:defRPr/>
            </a:pPr>
            <a:endParaRPr lang="en-GB" altLang="en-US" sz="2000" dirty="0"/>
          </a:p>
          <a:p>
            <a:pPr>
              <a:defRPr/>
            </a:pPr>
            <a:r>
              <a:rPr lang="en-GB" altLang="en-US" sz="2000" dirty="0" err="1"/>
              <a:t>Ydych</a:t>
            </a:r>
            <a:r>
              <a:rPr lang="en-GB" altLang="en-US" sz="2000" dirty="0"/>
              <a:t> chi wedi </a:t>
            </a:r>
            <a:r>
              <a:rPr lang="en-GB" altLang="en-US" sz="2000" dirty="0" err="1"/>
              <a:t>arsylwi</a:t>
            </a:r>
            <a:r>
              <a:rPr lang="en-GB" altLang="en-US" sz="2000" dirty="0"/>
              <a:t> </a:t>
            </a:r>
            <a:r>
              <a:rPr lang="en-GB" altLang="en-US" sz="2000" dirty="0" err="1"/>
              <a:t>ar</a:t>
            </a:r>
            <a:r>
              <a:rPr lang="en-GB" altLang="en-US" sz="2000" dirty="0"/>
              <a:t> y math hwn o </a:t>
            </a:r>
            <a:r>
              <a:rPr lang="en-GB" altLang="en-US" sz="2000" dirty="0" err="1">
                <a:cs typeface="Arial" panose="020B0604020202020204" pitchFamily="34" charset="0"/>
              </a:rPr>
              <a:t>rôl</a:t>
            </a:r>
            <a:r>
              <a:rPr lang="en-GB" altLang="en-US" sz="2000" dirty="0">
                <a:cs typeface="Arial" panose="020B0604020202020204" pitchFamily="34" charset="0"/>
              </a:rPr>
              <a:t> mewn ymarfer?</a:t>
            </a:r>
            <a:endParaRPr lang="en-GB" alt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B5827461-2326-0C4A-3022-720C4FB9EB37}"/>
              </a:ext>
            </a:extLst>
          </p:cNvPr>
          <p:cNvSpPr>
            <a:spLocks noGrp="1" noChangeArrowheads="1"/>
          </p:cNvSpPr>
          <p:nvPr>
            <p:ph type="title"/>
          </p:nvPr>
        </p:nvSpPr>
        <p:spPr/>
        <p:txBody>
          <a:bodyPr/>
          <a:lstStyle/>
          <a:p>
            <a:r>
              <a:rPr lang="en-GB" altLang="en-US" sz="3200" b="1"/>
              <a:t>Piaget’s Assimilation and Accommodation </a:t>
            </a:r>
            <a:r>
              <a:rPr lang="en-GB" altLang="en-US" sz="2400"/>
              <a:t>(gweler rhan nodiadau isod/see notes section below)</a:t>
            </a:r>
          </a:p>
        </p:txBody>
      </p:sp>
      <p:graphicFrame>
        <p:nvGraphicFramePr>
          <p:cNvPr id="4" name="Content Placeholder 3">
            <a:extLst>
              <a:ext uri="{FF2B5EF4-FFF2-40B4-BE49-F238E27FC236}">
                <a16:creationId xmlns:a16="http://schemas.microsoft.com/office/drawing/2014/main" id="{957D8C23-06CD-6278-84AB-3C48A0106876}"/>
              </a:ext>
            </a:extLst>
          </p:cNvPr>
          <p:cNvGraphicFramePr>
            <a:graphicFrameLocks noGrp="1"/>
          </p:cNvGraphicFramePr>
          <p:nvPr>
            <p:ph idx="1"/>
          </p:nvPr>
        </p:nvGraphicFramePr>
        <p:xfrm>
          <a:off x="395288" y="1484313"/>
          <a:ext cx="8353425" cy="3967162"/>
        </p:xfrm>
        <a:graphic>
          <a:graphicData uri="http://schemas.openxmlformats.org/drawingml/2006/table">
            <a:tbl>
              <a:tblPr firstRow="1" bandRow="1">
                <a:tableStyleId>{5C22544A-7EE6-4342-B048-85BDC9FD1C3A}</a:tableStyleId>
              </a:tblPr>
              <a:tblGrid>
                <a:gridCol w="4174402">
                  <a:extLst>
                    <a:ext uri="{9D8B030D-6E8A-4147-A177-3AD203B41FA5}">
                      <a16:colId xmlns:a16="http://schemas.microsoft.com/office/drawing/2014/main" val="20000"/>
                    </a:ext>
                  </a:extLst>
                </a:gridCol>
                <a:gridCol w="4179023">
                  <a:extLst>
                    <a:ext uri="{9D8B030D-6E8A-4147-A177-3AD203B41FA5}">
                      <a16:colId xmlns:a16="http://schemas.microsoft.com/office/drawing/2014/main" val="20001"/>
                    </a:ext>
                  </a:extLst>
                </a:gridCol>
              </a:tblGrid>
              <a:tr h="365864">
                <a:tc>
                  <a:txBody>
                    <a:bodyPr/>
                    <a:lstStyle/>
                    <a:p>
                      <a:r>
                        <a:rPr lang="en-GB" sz="1800" dirty="0"/>
                        <a:t>Assimilation</a:t>
                      </a:r>
                    </a:p>
                  </a:txBody>
                  <a:tcPr marL="103352" marR="103352" marT="45738" marB="45738"/>
                </a:tc>
                <a:tc>
                  <a:txBody>
                    <a:bodyPr/>
                    <a:lstStyle/>
                    <a:p>
                      <a:r>
                        <a:rPr lang="en-GB" sz="1800" dirty="0"/>
                        <a:t>Accommodation</a:t>
                      </a:r>
                    </a:p>
                  </a:txBody>
                  <a:tcPr marL="103352" marR="103352" marT="45738" marB="45738"/>
                </a:tc>
                <a:extLst>
                  <a:ext uri="{0D108BD9-81ED-4DB2-BD59-A6C34878D82A}">
                    <a16:rowId xmlns:a16="http://schemas.microsoft.com/office/drawing/2014/main" val="10000"/>
                  </a:ext>
                </a:extLst>
              </a:tr>
              <a:tr h="2232803">
                <a:tc>
                  <a:txBody>
                    <a:bodyPr/>
                    <a:lstStyle/>
                    <a:p>
                      <a:r>
                        <a:rPr lang="en-GB" sz="1600" dirty="0"/>
                        <a:t>The process of taking in some new knowledge from the environment so that they</a:t>
                      </a:r>
                      <a:r>
                        <a:rPr lang="en-GB" sz="1600" baseline="0" dirty="0"/>
                        <a:t> fit and mould with the existing concepts and ideas (schema). Existing ideas don’t change they stay the same. It’s like having a mould of knowledge that just gets bigger and bigger as the knowledge is added to.</a:t>
                      </a:r>
                      <a:endParaRPr lang="en-GB" sz="1600" dirty="0"/>
                    </a:p>
                  </a:txBody>
                  <a:tcPr marL="103352" marR="103352" marT="45738" marB="45738"/>
                </a:tc>
                <a:tc>
                  <a:txBody>
                    <a:bodyPr/>
                    <a:lstStyle/>
                    <a:p>
                      <a:r>
                        <a:rPr lang="en-GB" sz="1600" dirty="0"/>
                        <a:t>Old ideas are adapted and changes</a:t>
                      </a:r>
                      <a:r>
                        <a:rPr lang="en-GB" sz="1600" baseline="0" dirty="0"/>
                        <a:t> to accommodate new ideas and knowledge. Instead of assimilating them he reorders his understanding and change his viewpoint to accommodate the new information.</a:t>
                      </a:r>
                    </a:p>
                    <a:p>
                      <a:r>
                        <a:rPr lang="en-GB" sz="1600" baseline="0" dirty="0"/>
                        <a:t>In accommodation the mound of knowledge doesn’t simply get bigger, it changes shape to accommodate the new information.</a:t>
                      </a:r>
                      <a:endParaRPr lang="en-GB" sz="1600" dirty="0"/>
                    </a:p>
                  </a:txBody>
                  <a:tcPr marL="103352" marR="103352" marT="45738" marB="45738"/>
                </a:tc>
                <a:extLst>
                  <a:ext uri="{0D108BD9-81ED-4DB2-BD59-A6C34878D82A}">
                    <a16:rowId xmlns:a16="http://schemas.microsoft.com/office/drawing/2014/main" val="10001"/>
                  </a:ext>
                </a:extLst>
              </a:tr>
              <a:tr h="1368495">
                <a:tc>
                  <a:txBody>
                    <a:bodyPr/>
                    <a:lstStyle/>
                    <a:p>
                      <a:r>
                        <a:rPr lang="en-GB" sz="1600" dirty="0"/>
                        <a:t>A child has an understanding that a horse is big, has four legs and a tail. A child sees a zebra for the first time and calls it a horse. The child has assimilated this information in the schema for a horse.</a:t>
                      </a:r>
                    </a:p>
                  </a:txBody>
                  <a:tcPr marL="103352" marR="103352" marT="45738" marB="45738"/>
                </a:tc>
                <a:tc>
                  <a:txBody>
                    <a:bodyPr/>
                    <a:lstStyle/>
                    <a:p>
                      <a:r>
                        <a:rPr lang="en-GB" sz="1600" dirty="0"/>
                        <a:t>To</a:t>
                      </a:r>
                      <a:r>
                        <a:rPr lang="en-GB" sz="1600" baseline="0" dirty="0"/>
                        <a:t> accommodate the zebra, the child is told that it is not a horse but a zebra. A zebra is big, has four legs and a tail and it’s stripy. This horse schema has been modified and a new schema has been created for zebras.</a:t>
                      </a:r>
                      <a:endParaRPr lang="en-GB" sz="1600" dirty="0"/>
                    </a:p>
                  </a:txBody>
                  <a:tcPr marL="103352" marR="103352" marT="45738" marB="45738"/>
                </a:tc>
                <a:extLst>
                  <a:ext uri="{0D108BD9-81ED-4DB2-BD59-A6C34878D82A}">
                    <a16:rowId xmlns:a16="http://schemas.microsoft.com/office/drawing/2014/main" val="10002"/>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D5E95BA8-058D-0D1B-7D8B-CF8B33570B44}"/>
              </a:ext>
            </a:extLst>
          </p:cNvPr>
          <p:cNvSpPr>
            <a:spLocks noGrp="1" noChangeArrowheads="1"/>
          </p:cNvSpPr>
          <p:nvPr>
            <p:ph type="title"/>
          </p:nvPr>
        </p:nvSpPr>
        <p:spPr/>
        <p:txBody>
          <a:bodyPr/>
          <a:lstStyle/>
          <a:p>
            <a:r>
              <a:rPr lang="en-GB" altLang="en-US"/>
              <a:t>Astudiaeth Achos</a:t>
            </a:r>
          </a:p>
        </p:txBody>
      </p:sp>
      <p:sp>
        <p:nvSpPr>
          <p:cNvPr id="18435" name="Content Placeholder 2">
            <a:extLst>
              <a:ext uri="{FF2B5EF4-FFF2-40B4-BE49-F238E27FC236}">
                <a16:creationId xmlns:a16="http://schemas.microsoft.com/office/drawing/2014/main" id="{26F269CF-2993-B9D7-61FE-1280A48E5A36}"/>
              </a:ext>
            </a:extLst>
          </p:cNvPr>
          <p:cNvSpPr>
            <a:spLocks noGrp="1"/>
          </p:cNvSpPr>
          <p:nvPr>
            <p:ph idx="1"/>
          </p:nvPr>
        </p:nvSpPr>
        <p:spPr>
          <a:xfrm>
            <a:off x="539750" y="1268413"/>
            <a:ext cx="7993063" cy="4537075"/>
          </a:xfrm>
        </p:spPr>
        <p:txBody>
          <a:bodyPr>
            <a:normAutofit lnSpcReduction="10000"/>
          </a:bodyPr>
          <a:lstStyle/>
          <a:p>
            <a:pPr fontAlgn="auto">
              <a:spcAft>
                <a:spcPts val="0"/>
              </a:spcAft>
              <a:defRPr/>
            </a:pPr>
            <a:r>
              <a:rPr lang="cy-GB" sz="2000" b="1" noProof="0" dirty="0"/>
              <a:t>Mae Matthew (3 blynedd a 7 mis) yn mynychu dosbarth meithrin bum bore'r wythnos. Roedd y cwricwlwm yn y feithrinfa yn dilyn cynllun cynllunio a oedd yn newid y pwnc yn wythnosol. Yn wythnos un y prosiect roedd gan yr ardal ddŵr jygiau a phibellau gyda chysylltwyr. Roedd Matthew yn mwynhau llenwi ac arllwys gyda'r jygiau a gwylio'r dŵr yn llifo i lawr y pibellau. Byddai'n ymgolli yn y gweithgaredd hwn ac yn treulio amser bob bore am yr wythnos yn chwarae gyda'r adnoddau hyn. Ar ôl i'r wythnos ddod i ben, newidiwyd ffocws y cynllunio a chymerwyd yr adnoddau yn yr ardal ddŵr a rhoi defnyddiau gwahanol yn eu lle. Daeth Matthew i'r feithrinfa yr wythnos hon ac unwaith eto treuliodd beth amser yn chwarae gyda'r adnoddau newydd a oedd wedi'u hychwanegu at yr ardal ddŵr. Ddiwedd yr wythnos newidiwyd yr adnoddau eto</a:t>
            </a:r>
          </a:p>
          <a:p>
            <a:pPr fontAlgn="auto">
              <a:spcAft>
                <a:spcPts val="0"/>
              </a:spcAft>
              <a:defRPr/>
            </a:pPr>
            <a:r>
              <a:rPr lang="cy-GB" sz="2000" noProof="0" dirty="0">
                <a:solidFill>
                  <a:srgbClr val="00B050"/>
                </a:solidFill>
              </a:rPr>
              <a:t>Nawr ystyriwch o ran sgema </a:t>
            </a:r>
            <a:r>
              <a:rPr lang="cy-GB" sz="2000" noProof="0" dirty="0" err="1">
                <a:solidFill>
                  <a:srgbClr val="00B050"/>
                </a:solidFill>
              </a:rPr>
              <a:t>Piaget</a:t>
            </a:r>
            <a:r>
              <a:rPr lang="cy-GB" sz="2000" noProof="0" dirty="0">
                <a:solidFill>
                  <a:srgbClr val="00B050"/>
                </a:solidFill>
              </a:rPr>
              <a:t> o ‘</a:t>
            </a:r>
            <a:r>
              <a:rPr lang="cy-GB" sz="2000" noProof="0" dirty="0" err="1">
                <a:solidFill>
                  <a:srgbClr val="00B050"/>
                </a:solidFill>
              </a:rPr>
              <a:t>assimilation</a:t>
            </a:r>
            <a:r>
              <a:rPr lang="cy-GB" sz="2000" noProof="0" dirty="0">
                <a:solidFill>
                  <a:srgbClr val="00B050"/>
                </a:solidFill>
              </a:rPr>
              <a:t>’ ac ‘</a:t>
            </a:r>
            <a:r>
              <a:rPr lang="cy-GB" sz="2000" noProof="0" dirty="0" err="1">
                <a:solidFill>
                  <a:srgbClr val="00B050"/>
                </a:solidFill>
              </a:rPr>
              <a:t>accommodation</a:t>
            </a:r>
            <a:r>
              <a:rPr lang="cy-GB" sz="2000" noProof="0" dirty="0">
                <a:solidFill>
                  <a:srgbClr val="00B050"/>
                </a:solidFill>
              </a:rPr>
              <a:t>’ beth yw effaith y staff yn newid yr adnoddau yn yr ardal ddŵr yn barhaus?</a:t>
            </a:r>
          </a:p>
        </p:txBody>
      </p:sp>
      <p:sp>
        <p:nvSpPr>
          <p:cNvPr id="55300" name="Rectangle 4">
            <a:extLst>
              <a:ext uri="{FF2B5EF4-FFF2-40B4-BE49-F238E27FC236}">
                <a16:creationId xmlns:a16="http://schemas.microsoft.com/office/drawing/2014/main" id="{B2263D91-B1BC-5288-40F2-1B988ED6F62F}"/>
              </a:ext>
            </a:extLst>
          </p:cNvPr>
          <p:cNvSpPr>
            <a:spLocks noChangeArrowheads="1"/>
          </p:cNvSpPr>
          <p:nvPr/>
        </p:nvSpPr>
        <p:spPr bwMode="auto">
          <a:xfrm>
            <a:off x="433388" y="-1584325"/>
            <a:ext cx="0" cy="25876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9522" rIns="0" bIns="-9522"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en-GB" altLang="en-US">
              <a:latin typeface="Arial" panose="020B0604020202020204" pitchFamily="34" charset="0"/>
            </a:endParaRPr>
          </a:p>
        </p:txBody>
      </p:sp>
      <p:pic>
        <p:nvPicPr>
          <p:cNvPr id="55301" name="Picture 2" descr="Image result for child playing in water tray">
            <a:extLst>
              <a:ext uri="{FF2B5EF4-FFF2-40B4-BE49-F238E27FC236}">
                <a16:creationId xmlns:a16="http://schemas.microsoft.com/office/drawing/2014/main" id="{923AFC3E-1E1B-EF56-8814-04DC3F4C1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0575" y="115888"/>
            <a:ext cx="1738313"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596AE965-27BA-3A0F-4DEE-F5F8BAF2CF4D}"/>
              </a:ext>
            </a:extLst>
          </p:cNvPr>
          <p:cNvSpPr>
            <a:spLocks noGrp="1" noChangeArrowheads="1"/>
          </p:cNvSpPr>
          <p:nvPr>
            <p:ph type="title"/>
          </p:nvPr>
        </p:nvSpPr>
        <p:spPr/>
        <p:txBody>
          <a:bodyPr/>
          <a:lstStyle/>
          <a:p>
            <a:r>
              <a:rPr lang="en-GB" altLang="en-US" dirty="0"/>
              <a:t>Case study</a:t>
            </a:r>
          </a:p>
        </p:txBody>
      </p:sp>
      <p:sp>
        <p:nvSpPr>
          <p:cNvPr id="56323" name="Content Placeholder 2">
            <a:extLst>
              <a:ext uri="{FF2B5EF4-FFF2-40B4-BE49-F238E27FC236}">
                <a16:creationId xmlns:a16="http://schemas.microsoft.com/office/drawing/2014/main" id="{F37A8241-8CDA-EDC9-0D7D-1F12AAB12DED}"/>
              </a:ext>
            </a:extLst>
          </p:cNvPr>
          <p:cNvSpPr>
            <a:spLocks noGrp="1" noChangeArrowheads="1"/>
          </p:cNvSpPr>
          <p:nvPr>
            <p:ph idx="1"/>
          </p:nvPr>
        </p:nvSpPr>
        <p:spPr bwMode="auto">
          <a:xfrm>
            <a:off x="395288" y="1341438"/>
            <a:ext cx="8208962" cy="4319587"/>
          </a:xfrm>
        </p:spPr>
        <p:txBody>
          <a:bodyPr wrap="square" numCol="1" anchor="t" anchorCtr="0" compatLnSpc="1">
            <a:prstTxWarp prst="textNoShape">
              <a:avLst/>
            </a:prstTxWarp>
          </a:bodyPr>
          <a:lstStyle/>
          <a:p>
            <a:r>
              <a:rPr lang="en-GB" altLang="en-US" sz="2000" b="1" dirty="0"/>
              <a:t>Matthew (3 years and 7 months) attends nursery class five mornings a week. The curriculum in the nursery followed a planning scheme that changed the topic on a weekly basis. In week one of the project the water area had jugs and pipes with connectors in. Matthew enjoyed filling and pouring with the jugs and watching the water flow down the pipes. He would become engrossed in this activity and spend time each morning for the week playing with these resources. After the week ended, the focus of the planning changes and the resources in the water area were taken and replaced with different materials. Matthew came into nursery this week and again spent some time playing with the new resources that had been added to the water area. At the end of the week the resources were changed again</a:t>
            </a:r>
          </a:p>
          <a:p>
            <a:r>
              <a:rPr lang="en-GB" altLang="en-US" sz="2000" dirty="0">
                <a:solidFill>
                  <a:srgbClr val="00B050"/>
                </a:solidFill>
              </a:rPr>
              <a:t>Now consider in terms of Piaget’s schema of assimilation and accommodation what is the impact of the staff continually changing the resources in the water area?</a:t>
            </a:r>
          </a:p>
        </p:txBody>
      </p:sp>
      <p:pic>
        <p:nvPicPr>
          <p:cNvPr id="56324" name="Picture 2" descr="Image result for child playing in water tray">
            <a:extLst>
              <a:ext uri="{FF2B5EF4-FFF2-40B4-BE49-F238E27FC236}">
                <a16:creationId xmlns:a16="http://schemas.microsoft.com/office/drawing/2014/main" id="{E9BF4CA7-9649-7C0B-BF25-50B3EB950A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4400" y="188913"/>
            <a:ext cx="1501775"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74F26606-FC63-A261-1242-6F401F2FBD52}"/>
              </a:ext>
            </a:extLst>
          </p:cNvPr>
          <p:cNvSpPr>
            <a:spLocks noGrp="1" noChangeArrowheads="1"/>
          </p:cNvSpPr>
          <p:nvPr>
            <p:ph type="title"/>
          </p:nvPr>
        </p:nvSpPr>
        <p:spPr>
          <a:xfrm>
            <a:off x="265113" y="260350"/>
            <a:ext cx="8004175" cy="1143000"/>
          </a:xfrm>
        </p:spPr>
        <p:txBody>
          <a:bodyPr/>
          <a:lstStyle/>
          <a:p>
            <a:r>
              <a:rPr lang="en-GB" altLang="en-US" sz="2400" b="1"/>
              <a:t>Chwarae yn ôl y balans o fewnbwn ac arweiniad oedolyn/plentyn </a:t>
            </a:r>
            <a:br>
              <a:rPr lang="en-GB" altLang="en-US" sz="2400" b="1"/>
            </a:br>
            <a:r>
              <a:rPr lang="en-GB" altLang="en-US" sz="2400" b="1"/>
              <a:t>Play according to balance of adult/child input and initiation</a:t>
            </a:r>
          </a:p>
        </p:txBody>
      </p:sp>
      <p:sp>
        <p:nvSpPr>
          <p:cNvPr id="16387" name="Content Placeholder 2">
            <a:extLst>
              <a:ext uri="{FF2B5EF4-FFF2-40B4-BE49-F238E27FC236}">
                <a16:creationId xmlns:a16="http://schemas.microsoft.com/office/drawing/2014/main" id="{DAE68BA1-374C-6B46-2A51-8717886B62D9}"/>
              </a:ext>
            </a:extLst>
          </p:cNvPr>
          <p:cNvSpPr>
            <a:spLocks noGrp="1"/>
          </p:cNvSpPr>
          <p:nvPr>
            <p:ph idx="1"/>
          </p:nvPr>
        </p:nvSpPr>
        <p:spPr>
          <a:xfrm>
            <a:off x="152400" y="1268413"/>
            <a:ext cx="4275138" cy="5089525"/>
          </a:xfrm>
        </p:spPr>
        <p:txBody>
          <a:bodyPr/>
          <a:lstStyle/>
          <a:p>
            <a:pPr fontAlgn="auto">
              <a:spcAft>
                <a:spcPts val="0"/>
              </a:spcAft>
              <a:defRPr/>
            </a:pPr>
            <a:r>
              <a:rPr lang="cy-GB" sz="2000" b="1" noProof="0" dirty="0"/>
              <a:t>Tri chategori cyffredin o chwarae yw:</a:t>
            </a:r>
          </a:p>
          <a:p>
            <a:pPr fontAlgn="auto">
              <a:spcAft>
                <a:spcPts val="0"/>
              </a:spcAft>
              <a:defRPr/>
            </a:pPr>
            <a:r>
              <a:rPr lang="cy-GB" sz="2000" b="1" i="1" noProof="0" dirty="0"/>
              <a:t>Dan arweiniad plentyn</a:t>
            </a:r>
            <a:r>
              <a:rPr lang="cy-GB" sz="2000" b="1" noProof="0" dirty="0"/>
              <a:t>:  </a:t>
            </a:r>
            <a:r>
              <a:rPr lang="cy-GB" sz="2000" noProof="0" dirty="0"/>
              <a:t>dan ddylanwad y cyd-destun y mae’r plentyn ynddo, gan gynnwys adnoddau a phlant eraill sydd ar gael iddynt (chwarae ‘rhydd’ neu ‘annibynnol’)</a:t>
            </a:r>
          </a:p>
          <a:p>
            <a:pPr fontAlgn="auto">
              <a:spcAft>
                <a:spcPts val="0"/>
              </a:spcAft>
              <a:defRPr/>
            </a:pPr>
            <a:r>
              <a:rPr lang="cy-GB" sz="2000" b="1" i="1" noProof="0" dirty="0"/>
              <a:t>Strwythuredig / dan arweiniad</a:t>
            </a:r>
            <a:r>
              <a:rPr lang="cy-GB" sz="2000" b="1" noProof="0" dirty="0"/>
              <a:t>: </a:t>
            </a:r>
            <a:r>
              <a:rPr lang="cy-GB" sz="2000" noProof="0" dirty="0"/>
              <a:t>rheolir adnoddau yn fwriadol; mae gan oedolyn ganlyniad dysgu clir; mae ymyrraeth yn cael ei arwain gan ganlyniadau dysgu</a:t>
            </a:r>
          </a:p>
          <a:p>
            <a:pPr fontAlgn="auto">
              <a:spcAft>
                <a:spcPts val="0"/>
              </a:spcAft>
              <a:defRPr/>
            </a:pPr>
            <a:r>
              <a:rPr lang="cy-GB" sz="2000" b="1" i="1" noProof="0" dirty="0"/>
              <a:t>Arweinir gan oedolion</a:t>
            </a:r>
            <a:r>
              <a:rPr lang="cy-GB" sz="2000" b="1" noProof="0" dirty="0"/>
              <a:t>: </a:t>
            </a:r>
            <a:r>
              <a:rPr lang="cy-GB" sz="2000" noProof="0" dirty="0"/>
              <a:t>llai o ddewisiadau ar gyfer plentyn; agenda oedolion</a:t>
            </a:r>
          </a:p>
          <a:p>
            <a:pPr marL="114300" indent="0" fontAlgn="auto">
              <a:spcAft>
                <a:spcPts val="0"/>
              </a:spcAft>
              <a:buFont typeface="Arial" panose="020B0604020202020204" pitchFamily="34" charset="0"/>
              <a:buNone/>
              <a:defRPr/>
            </a:pPr>
            <a:endParaRPr lang="cy-GB" b="1" noProof="0" dirty="0"/>
          </a:p>
        </p:txBody>
      </p:sp>
      <p:sp>
        <p:nvSpPr>
          <p:cNvPr id="4" name="Content Placeholder 2">
            <a:extLst>
              <a:ext uri="{FF2B5EF4-FFF2-40B4-BE49-F238E27FC236}">
                <a16:creationId xmlns:a16="http://schemas.microsoft.com/office/drawing/2014/main" id="{93A2E46C-EB4C-154F-FB48-EAC8EF8846D8}"/>
              </a:ext>
            </a:extLst>
          </p:cNvPr>
          <p:cNvSpPr txBox="1">
            <a:spLocks/>
          </p:cNvSpPr>
          <p:nvPr/>
        </p:nvSpPr>
        <p:spPr bwMode="auto">
          <a:xfrm>
            <a:off x="4267200" y="1268413"/>
            <a:ext cx="4095750" cy="5089525"/>
          </a:xfrm>
          <a:prstGeom prst="rect">
            <a:avLst/>
          </a:prstGeom>
          <a:noFill/>
          <a:ln>
            <a:noFill/>
          </a:ln>
        </p:spPr>
        <p:txBody>
          <a:bodyPr/>
          <a:lst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defRPr/>
            </a:pPr>
            <a:r>
              <a:rPr lang="en-GB" altLang="en-US" sz="2000" b="1" dirty="0"/>
              <a:t>Three common categorisations of play are:</a:t>
            </a:r>
          </a:p>
          <a:p>
            <a:pPr>
              <a:defRPr/>
            </a:pPr>
            <a:r>
              <a:rPr lang="en-GB" altLang="en-US" sz="2000" b="1" i="1" dirty="0"/>
              <a:t>Child – led</a:t>
            </a:r>
            <a:r>
              <a:rPr lang="en-GB" altLang="en-US" sz="2000" dirty="0"/>
              <a:t>: influenced by the context the child is in, including resources and other children available to them (‘free’ or ‘independent’ play)</a:t>
            </a:r>
          </a:p>
          <a:p>
            <a:pPr>
              <a:defRPr/>
            </a:pPr>
            <a:r>
              <a:rPr lang="en-GB" altLang="en-US" sz="2000" b="1" i="1" dirty="0"/>
              <a:t>Structured/guided</a:t>
            </a:r>
            <a:r>
              <a:rPr lang="en-GB" altLang="en-US" sz="2000" b="1" dirty="0"/>
              <a:t>: </a:t>
            </a:r>
            <a:r>
              <a:rPr lang="en-GB" altLang="en-US" sz="2000" dirty="0"/>
              <a:t>resources are intentionally controlled; adult has clear learning outcome; intervention is guided by learning outcomes</a:t>
            </a:r>
          </a:p>
          <a:p>
            <a:pPr>
              <a:defRPr/>
            </a:pPr>
            <a:r>
              <a:rPr lang="en-GB" altLang="en-US" sz="2000" b="1" i="1" dirty="0"/>
              <a:t>Adult – led</a:t>
            </a:r>
            <a:r>
              <a:rPr lang="en-GB" altLang="en-US" sz="2000" b="1" dirty="0"/>
              <a:t>: </a:t>
            </a:r>
            <a:r>
              <a:rPr lang="en-GB" altLang="en-US" sz="2000" dirty="0"/>
              <a:t>reduced choices for child; adult’s agenda</a:t>
            </a:r>
          </a:p>
          <a:p>
            <a:pPr>
              <a:defRPr/>
            </a:pPr>
            <a:endParaRPr lang="en-GB" altLang="en-US" b="1" dirty="0"/>
          </a:p>
          <a:p>
            <a:pPr marL="114300" indent="0">
              <a:buFont typeface="Arial" panose="020B0604020202020204" pitchFamily="34" charset="0"/>
              <a:buNone/>
              <a:defRPr/>
            </a:pPr>
            <a:endParaRPr lang="en-GB" altLang="en-US"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94A58355-744B-EF6E-52C3-9BF4FDDA3A37}"/>
              </a:ext>
            </a:extLst>
          </p:cNvPr>
          <p:cNvSpPr>
            <a:spLocks noGrp="1" noChangeArrowheads="1"/>
          </p:cNvSpPr>
          <p:nvPr>
            <p:ph type="title"/>
          </p:nvPr>
        </p:nvSpPr>
        <p:spPr>
          <a:xfrm>
            <a:off x="268288" y="365125"/>
            <a:ext cx="8612187" cy="903288"/>
          </a:xfrm>
        </p:spPr>
        <p:txBody>
          <a:bodyPr/>
          <a:lstStyle/>
          <a:p>
            <a:r>
              <a:rPr lang="cy-GB" noProof="0" dirty="0"/>
              <a:t>Bywyd go iawn? /</a:t>
            </a:r>
            <a:r>
              <a:rPr lang="en-GB" altLang="en-US" dirty="0"/>
              <a:t> Real life?</a:t>
            </a:r>
          </a:p>
        </p:txBody>
      </p:sp>
      <p:sp>
        <p:nvSpPr>
          <p:cNvPr id="3" name="Content Placeholder 2">
            <a:extLst>
              <a:ext uri="{FF2B5EF4-FFF2-40B4-BE49-F238E27FC236}">
                <a16:creationId xmlns:a16="http://schemas.microsoft.com/office/drawing/2014/main" id="{33A905E8-150C-A367-D96E-C96F2BAC77AD}"/>
              </a:ext>
            </a:extLst>
          </p:cNvPr>
          <p:cNvSpPr>
            <a:spLocks noGrp="1"/>
          </p:cNvSpPr>
          <p:nvPr>
            <p:ph idx="1"/>
          </p:nvPr>
        </p:nvSpPr>
        <p:spPr>
          <a:xfrm>
            <a:off x="395288" y="1341438"/>
            <a:ext cx="7620000" cy="4175125"/>
          </a:xfrm>
        </p:spPr>
        <p:txBody>
          <a:bodyPr/>
          <a:lstStyle/>
          <a:p>
            <a:pPr fontAlgn="auto">
              <a:spcAft>
                <a:spcPts val="0"/>
              </a:spcAft>
              <a:buFont typeface="Arial" charset="0"/>
              <a:buChar char="•"/>
              <a:defRPr/>
            </a:pPr>
            <a:r>
              <a:rPr lang="en-GB" sz="2000" dirty="0"/>
              <a:t>There is very little play in the classroom. Few teachers know how to implement play in the classroom (Moyles &amp; Worthington, 2011)</a:t>
            </a:r>
          </a:p>
          <a:p>
            <a:pPr fontAlgn="auto">
              <a:spcAft>
                <a:spcPts val="0"/>
              </a:spcAft>
              <a:buFont typeface="Arial" charset="0"/>
              <a:buChar char="•"/>
              <a:defRPr/>
            </a:pPr>
            <a:r>
              <a:rPr lang="en-GB" sz="2000" dirty="0"/>
              <a:t>Teachers’ beliefs about play affect what happens in the classroom (McInnes et al, 2011)</a:t>
            </a:r>
          </a:p>
          <a:p>
            <a:pPr marL="0" indent="0" fontAlgn="auto">
              <a:spcAft>
                <a:spcPts val="0"/>
              </a:spcAft>
              <a:buFont typeface="Arial" charset="0"/>
              <a:buNone/>
              <a:defRPr/>
            </a:pPr>
            <a:r>
              <a:rPr lang="cy-GB" sz="2000" b="1" i="1" noProof="0" dirty="0">
                <a:solidFill>
                  <a:srgbClr val="00B050"/>
                </a:solidFill>
              </a:rPr>
              <a:t>Tasg adfyfyrio ac ymchwil: Ydych chi yn cytuno/anghytuno? – Sut mae hyn yn berthnasol i’ch profiadau chi? Ydy’r sefyllfa hyn wedi newid dros y ddeng mlynedd diwethaf?</a:t>
            </a:r>
          </a:p>
          <a:p>
            <a:pPr marL="0" indent="0" fontAlgn="auto">
              <a:spcAft>
                <a:spcPts val="0"/>
              </a:spcAft>
              <a:buFont typeface="Arial" charset="0"/>
              <a:buNone/>
              <a:defRPr/>
            </a:pPr>
            <a:r>
              <a:rPr lang="en-GB" sz="2000" b="1" dirty="0"/>
              <a:t>Reflection and research task: Do you agree/disagree? – How does this relate to your experiences? Has this situation changed over the last ten years?</a:t>
            </a:r>
          </a:p>
          <a:p>
            <a:pPr fontAlgn="auto">
              <a:spcAft>
                <a:spcPts val="0"/>
              </a:spcAft>
              <a:buFont typeface="Arial" charset="0"/>
              <a:buChar char="•"/>
              <a:defRPr/>
            </a:pPr>
            <a:endParaRPr lang="en-GB" dirty="0"/>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51F08EBC-469D-61B6-E584-2C3A93F73A81}"/>
              </a:ext>
            </a:extLst>
          </p:cNvPr>
          <p:cNvSpPr>
            <a:spLocks noGrp="1" noChangeArrowheads="1"/>
          </p:cNvSpPr>
          <p:nvPr>
            <p:ph type="title"/>
          </p:nvPr>
        </p:nvSpPr>
        <p:spPr/>
        <p:txBody>
          <a:bodyPr/>
          <a:lstStyle/>
          <a:p>
            <a:r>
              <a:rPr lang="en-GB" altLang="en-US"/>
              <a:t>Cysylltiad gyda damcaniaeth</a:t>
            </a:r>
            <a:br>
              <a:rPr lang="en-GB" altLang="en-US"/>
            </a:br>
            <a:r>
              <a:rPr lang="en-GB" altLang="en-US" b="1"/>
              <a:t>Link to theory</a:t>
            </a:r>
          </a:p>
        </p:txBody>
      </p:sp>
      <p:sp>
        <p:nvSpPr>
          <p:cNvPr id="16387" name="Content Placeholder 2">
            <a:extLst>
              <a:ext uri="{FF2B5EF4-FFF2-40B4-BE49-F238E27FC236}">
                <a16:creationId xmlns:a16="http://schemas.microsoft.com/office/drawing/2014/main" id="{B938CE95-9C41-795E-51B0-D4BCAC76D935}"/>
              </a:ext>
            </a:extLst>
          </p:cNvPr>
          <p:cNvSpPr>
            <a:spLocks noGrp="1"/>
          </p:cNvSpPr>
          <p:nvPr>
            <p:ph idx="1"/>
          </p:nvPr>
        </p:nvSpPr>
        <p:spPr>
          <a:xfrm>
            <a:off x="179388" y="1752600"/>
            <a:ext cx="4032250" cy="3836988"/>
          </a:xfrm>
        </p:spPr>
        <p:txBody>
          <a:bodyPr>
            <a:normAutofit fontScale="92500" lnSpcReduction="10000"/>
          </a:bodyPr>
          <a:lstStyle/>
          <a:p>
            <a:pPr fontAlgn="auto">
              <a:spcAft>
                <a:spcPts val="0"/>
              </a:spcAft>
              <a:defRPr/>
            </a:pPr>
            <a:r>
              <a:rPr lang="cy-GB" sz="1800" noProof="0" dirty="0"/>
              <a:t>Mae'r ffordd y mae oedolion yn ymyrryd (ac yn gwybod pryd i beidio ag ymyrryd) mewn chwarae plant yn hanfodol i lwyddiant dull dysgu sy'n seiliedig ar chwarae</a:t>
            </a:r>
          </a:p>
          <a:p>
            <a:pPr marL="114300" indent="0" fontAlgn="auto">
              <a:spcAft>
                <a:spcPts val="0"/>
              </a:spcAft>
              <a:buFont typeface="Arial" panose="020B0604020202020204" pitchFamily="34" charset="0"/>
              <a:buNone/>
              <a:defRPr/>
            </a:pPr>
            <a:endParaRPr lang="cy-GB" sz="1800" noProof="0" dirty="0"/>
          </a:p>
          <a:p>
            <a:pPr fontAlgn="auto">
              <a:spcAft>
                <a:spcPts val="0"/>
              </a:spcAft>
              <a:defRPr/>
            </a:pPr>
            <a:r>
              <a:rPr lang="cy-GB" sz="1800" noProof="0" dirty="0"/>
              <a:t>Pan fydd oedolyn neu rhywun mwy profiadol yn ymyrryd, mae cyfle i weithgareddau ym Mharth Datblygiad </a:t>
            </a:r>
            <a:r>
              <a:rPr lang="cy-GB" sz="1800" noProof="0" dirty="0" err="1"/>
              <a:t>Proximal</a:t>
            </a:r>
            <a:r>
              <a:rPr lang="cy-GB" sz="1800" noProof="0" dirty="0"/>
              <a:t> (</a:t>
            </a:r>
            <a:r>
              <a:rPr lang="cy-GB" sz="1800" noProof="0" dirty="0" err="1"/>
              <a:t>Zone</a:t>
            </a:r>
            <a:r>
              <a:rPr lang="cy-GB" sz="1800" noProof="0" dirty="0"/>
              <a:t> of </a:t>
            </a:r>
            <a:r>
              <a:rPr lang="cy-GB" sz="1800" noProof="0" dirty="0" err="1"/>
              <a:t>Proximal</a:t>
            </a:r>
            <a:r>
              <a:rPr lang="cy-GB" sz="1800" noProof="0" dirty="0"/>
              <a:t> </a:t>
            </a:r>
            <a:r>
              <a:rPr lang="cy-GB" sz="1800" noProof="0" dirty="0" err="1"/>
              <a:t>Development</a:t>
            </a:r>
            <a:r>
              <a:rPr lang="cy-GB" sz="1800" noProof="0" dirty="0"/>
              <a:t>) y plentyn (</a:t>
            </a:r>
            <a:r>
              <a:rPr lang="cy-GB" sz="1800" noProof="0" dirty="0" err="1"/>
              <a:t>Vygotsky</a:t>
            </a:r>
            <a:r>
              <a:rPr lang="cy-GB" sz="1800" noProof="0" dirty="0"/>
              <a:t>, 1978)</a:t>
            </a:r>
          </a:p>
          <a:p>
            <a:pPr fontAlgn="auto">
              <a:spcAft>
                <a:spcPts val="0"/>
              </a:spcAft>
              <a:defRPr/>
            </a:pPr>
            <a:endParaRPr lang="cy-GB" sz="1800" noProof="0" dirty="0"/>
          </a:p>
          <a:p>
            <a:pPr fontAlgn="auto">
              <a:spcAft>
                <a:spcPts val="0"/>
              </a:spcAft>
              <a:defRPr/>
            </a:pPr>
            <a:r>
              <a:rPr lang="cy-GB" sz="1800" noProof="0" dirty="0"/>
              <a:t>Mae </a:t>
            </a:r>
            <a:r>
              <a:rPr lang="cy-GB" sz="1800" noProof="0" dirty="0" err="1"/>
              <a:t>sgaffoldio</a:t>
            </a:r>
            <a:r>
              <a:rPr lang="cy-GB" sz="1800" noProof="0" dirty="0"/>
              <a:t> dysgu plant (</a:t>
            </a:r>
            <a:r>
              <a:rPr lang="cy-GB" sz="1800" noProof="0" dirty="0" err="1"/>
              <a:t>Bruner</a:t>
            </a:r>
            <a:r>
              <a:rPr lang="cy-GB" sz="1800" noProof="0" dirty="0"/>
              <a:t>, 1978) yn helpu i ddatblygu eu datblygiad academaidd, emosiynol a chymdeithasol</a:t>
            </a:r>
          </a:p>
        </p:txBody>
      </p:sp>
      <p:sp>
        <p:nvSpPr>
          <p:cNvPr id="59396" name="Content Placeholder 2">
            <a:extLst>
              <a:ext uri="{FF2B5EF4-FFF2-40B4-BE49-F238E27FC236}">
                <a16:creationId xmlns:a16="http://schemas.microsoft.com/office/drawing/2014/main" id="{689FECF0-3A0A-3436-A393-7E2D63D8F71C}"/>
              </a:ext>
            </a:extLst>
          </p:cNvPr>
          <p:cNvSpPr txBox="1">
            <a:spLocks/>
          </p:cNvSpPr>
          <p:nvPr/>
        </p:nvSpPr>
        <p:spPr bwMode="auto">
          <a:xfrm>
            <a:off x="4500563" y="1270000"/>
            <a:ext cx="416242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2286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pPr>
            <a:r>
              <a:rPr lang="en-GB" altLang="en-US" sz="1800"/>
              <a:t>The way adults intervene (and know when not to intervene) in children’s play is crucial to the success of a play-based approach to learning</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When an adult or more experienced other intervenes, there is the opportunity for activities in the child’s Zone of Proximal Development (ZPD) (Vygotsky, 1978)</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Scaffolding (Bruner, 1978) children’s learning helps to develop their academic, emotional and social development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79DD74DE-3DBD-B3F5-DD03-7612D7ECF390}"/>
              </a:ext>
            </a:extLst>
          </p:cNvPr>
          <p:cNvSpPr>
            <a:spLocks noGrp="1" noChangeArrowheads="1"/>
          </p:cNvSpPr>
          <p:nvPr>
            <p:ph type="title"/>
          </p:nvPr>
        </p:nvSpPr>
        <p:spPr>
          <a:xfrm>
            <a:off x="179388" y="-387350"/>
            <a:ext cx="8196262" cy="1871663"/>
          </a:xfrm>
        </p:spPr>
        <p:txBody>
          <a:bodyPr/>
          <a:lstStyle/>
          <a:p>
            <a:r>
              <a:rPr lang="cy-GB" sz="3200" noProof="0" dirty="0"/>
              <a:t>Parth Datblygiad Procsimol </a:t>
            </a:r>
            <a:r>
              <a:rPr lang="en-GB" altLang="en-US" sz="3200" dirty="0"/>
              <a:t>Vygotsky</a:t>
            </a:r>
            <a:br>
              <a:rPr lang="en-GB" altLang="en-US" sz="3200" dirty="0"/>
            </a:br>
            <a:r>
              <a:rPr lang="en-GB" altLang="en-US" sz="3200" dirty="0"/>
              <a:t>Vygotsky’s ZPD - </a:t>
            </a:r>
            <a:r>
              <a:rPr lang="en-GB" altLang="en-US" sz="2400" dirty="0"/>
              <a:t>as a traffic light system </a:t>
            </a:r>
          </a:p>
        </p:txBody>
      </p:sp>
      <p:graphicFrame>
        <p:nvGraphicFramePr>
          <p:cNvPr id="4" name="Content Placeholder 3">
            <a:extLst>
              <a:ext uri="{FF2B5EF4-FFF2-40B4-BE49-F238E27FC236}">
                <a16:creationId xmlns:a16="http://schemas.microsoft.com/office/drawing/2014/main" id="{CFAC9CDC-F1C6-F6F9-F052-907763924FC6}"/>
              </a:ext>
            </a:extLst>
          </p:cNvPr>
          <p:cNvGraphicFramePr>
            <a:graphicFrameLocks noGrp="1"/>
          </p:cNvGraphicFramePr>
          <p:nvPr>
            <p:ph idx="1"/>
          </p:nvPr>
        </p:nvGraphicFramePr>
        <p:xfrm>
          <a:off x="468313" y="1125538"/>
          <a:ext cx="7620000" cy="4464051"/>
        </p:xfrm>
        <a:graphic>
          <a:graphicData uri="http://schemas.openxmlformats.org/drawingml/2006/table">
            <a:tbl>
              <a:tblPr firstRow="1" bandRow="1">
                <a:tableStyleId>{5C22544A-7EE6-4342-B048-85BDC9FD1C3A}</a:tableStyleId>
              </a:tblPr>
              <a:tblGrid>
                <a:gridCol w="2540000">
                  <a:extLst>
                    <a:ext uri="{9D8B030D-6E8A-4147-A177-3AD203B41FA5}">
                      <a16:colId xmlns:a16="http://schemas.microsoft.com/office/drawing/2014/main" val="20000"/>
                    </a:ext>
                  </a:extLst>
                </a:gridCol>
                <a:gridCol w="2540000">
                  <a:extLst>
                    <a:ext uri="{9D8B030D-6E8A-4147-A177-3AD203B41FA5}">
                      <a16:colId xmlns:a16="http://schemas.microsoft.com/office/drawing/2014/main" val="20001"/>
                    </a:ext>
                  </a:extLst>
                </a:gridCol>
                <a:gridCol w="2540000">
                  <a:extLst>
                    <a:ext uri="{9D8B030D-6E8A-4147-A177-3AD203B41FA5}">
                      <a16:colId xmlns:a16="http://schemas.microsoft.com/office/drawing/2014/main" val="20002"/>
                    </a:ext>
                  </a:extLst>
                </a:gridCol>
              </a:tblGrid>
              <a:tr h="1214708">
                <a:tc>
                  <a:txBody>
                    <a:bodyPr/>
                    <a:lstStyle/>
                    <a:p>
                      <a:r>
                        <a:rPr lang="en-GB" sz="1400" dirty="0"/>
                        <a:t>Green</a:t>
                      </a:r>
                    </a:p>
                    <a:p>
                      <a:r>
                        <a:rPr lang="en-GB" sz="1400" dirty="0"/>
                        <a:t>Learner can do independently</a:t>
                      </a:r>
                    </a:p>
                  </a:txBody>
                  <a:tcPr marT="45724" marB="45724"/>
                </a:tc>
                <a:tc>
                  <a:txBody>
                    <a:bodyPr/>
                    <a:lstStyle/>
                    <a:p>
                      <a:r>
                        <a:rPr lang="en-GB" sz="1400" dirty="0"/>
                        <a:t>The things the child can achieve independently with no adult support</a:t>
                      </a:r>
                    </a:p>
                  </a:txBody>
                  <a:tcPr marT="45724" marB="45724"/>
                </a:tc>
                <a:tc>
                  <a:txBody>
                    <a:bodyPr/>
                    <a:lstStyle/>
                    <a:p>
                      <a:r>
                        <a:rPr lang="en-GB" sz="1400" dirty="0"/>
                        <a:t>The three year old in nursery can put</a:t>
                      </a:r>
                      <a:r>
                        <a:rPr lang="en-GB" sz="1400" baseline="0" dirty="0"/>
                        <a:t> on his coat independently (he cannot fasten it up yet)</a:t>
                      </a:r>
                    </a:p>
                    <a:p>
                      <a:endParaRPr lang="en-GB" sz="1400" dirty="0"/>
                    </a:p>
                  </a:txBody>
                  <a:tcPr marT="45724" marB="45724"/>
                </a:tc>
                <a:extLst>
                  <a:ext uri="{0D108BD9-81ED-4DB2-BD59-A6C34878D82A}">
                    <a16:rowId xmlns:a16="http://schemas.microsoft.com/office/drawing/2014/main" val="10000"/>
                  </a:ext>
                </a:extLst>
              </a:tr>
              <a:tr h="2034635">
                <a:tc>
                  <a:txBody>
                    <a:bodyPr/>
                    <a:lstStyle/>
                    <a:p>
                      <a:r>
                        <a:rPr lang="en-GB" sz="1400" dirty="0"/>
                        <a:t>Amber</a:t>
                      </a:r>
                    </a:p>
                    <a:p>
                      <a:r>
                        <a:rPr lang="en-GB" sz="1400" dirty="0"/>
                        <a:t>Zone</a:t>
                      </a:r>
                      <a:r>
                        <a:rPr lang="en-GB" sz="1400" baseline="0" dirty="0"/>
                        <a:t> of Proximal Development</a:t>
                      </a:r>
                      <a:endParaRPr lang="en-GB" sz="1400" dirty="0"/>
                    </a:p>
                  </a:txBody>
                  <a:tcPr marT="45724" marB="45724"/>
                </a:tc>
                <a:tc>
                  <a:txBody>
                    <a:bodyPr/>
                    <a:lstStyle/>
                    <a:p>
                      <a:r>
                        <a:rPr lang="en-GB" sz="1400" dirty="0"/>
                        <a:t>Areas of development</a:t>
                      </a:r>
                      <a:r>
                        <a:rPr lang="en-GB" sz="1400" baseline="0" dirty="0"/>
                        <a:t> relate to the activities the child can do with the support and guidance of a more able other</a:t>
                      </a:r>
                      <a:endParaRPr lang="en-GB" sz="1400" dirty="0"/>
                    </a:p>
                  </a:txBody>
                  <a:tcPr marT="45724" marB="45724"/>
                </a:tc>
                <a:tc>
                  <a:txBody>
                    <a:bodyPr/>
                    <a:lstStyle/>
                    <a:p>
                      <a:r>
                        <a:rPr lang="en-GB" sz="1400" dirty="0"/>
                        <a:t>The three year old cannot fasten the zip on his coat. The more able other (could be an adult or a</a:t>
                      </a:r>
                      <a:r>
                        <a:rPr lang="en-GB" sz="1400" baseline="0" dirty="0"/>
                        <a:t> child) talks to the child while putting the zip together, encouraging the child to pull the zip up</a:t>
                      </a:r>
                      <a:endParaRPr lang="en-GB" sz="1400" dirty="0"/>
                    </a:p>
                  </a:txBody>
                  <a:tcPr marT="45724" marB="45724"/>
                </a:tc>
                <a:extLst>
                  <a:ext uri="{0D108BD9-81ED-4DB2-BD59-A6C34878D82A}">
                    <a16:rowId xmlns:a16="http://schemas.microsoft.com/office/drawing/2014/main" val="10001"/>
                  </a:ext>
                </a:extLst>
              </a:tr>
              <a:tr h="1214708">
                <a:tc>
                  <a:txBody>
                    <a:bodyPr/>
                    <a:lstStyle/>
                    <a:p>
                      <a:r>
                        <a:rPr lang="en-GB" sz="1400" dirty="0"/>
                        <a:t>Red</a:t>
                      </a:r>
                    </a:p>
                    <a:p>
                      <a:r>
                        <a:rPr lang="en-GB" sz="1400" dirty="0"/>
                        <a:t>Learner cannot yet do</a:t>
                      </a:r>
                    </a:p>
                  </a:txBody>
                  <a:tcPr marT="45724" marB="45724"/>
                </a:tc>
                <a:tc>
                  <a:txBody>
                    <a:bodyPr/>
                    <a:lstStyle/>
                    <a:p>
                      <a:r>
                        <a:rPr lang="en-GB" sz="1400" dirty="0"/>
                        <a:t>This is what the child will be able to do independently</a:t>
                      </a:r>
                      <a:r>
                        <a:rPr lang="en-GB" sz="1400" baseline="0" dirty="0"/>
                        <a:t> in the future</a:t>
                      </a:r>
                      <a:endParaRPr lang="en-GB" sz="1400" dirty="0"/>
                    </a:p>
                  </a:txBody>
                  <a:tcPr marT="45724" marB="45724"/>
                </a:tc>
                <a:tc>
                  <a:txBody>
                    <a:bodyPr/>
                    <a:lstStyle/>
                    <a:p>
                      <a:r>
                        <a:rPr lang="en-GB" sz="1400" dirty="0"/>
                        <a:t>Following the guidance</a:t>
                      </a:r>
                      <a:r>
                        <a:rPr lang="en-GB" sz="1400" baseline="0" dirty="0"/>
                        <a:t> and scaffolding, eventually in the future the child will be able to do this independently</a:t>
                      </a:r>
                      <a:endParaRPr lang="en-GB" sz="1400" dirty="0"/>
                    </a:p>
                  </a:txBody>
                  <a:tcPr marT="45724" marB="45724"/>
                </a:tc>
                <a:extLst>
                  <a:ext uri="{0D108BD9-81ED-4DB2-BD59-A6C34878D82A}">
                    <a16:rowId xmlns:a16="http://schemas.microsoft.com/office/drawing/2014/main" val="10002"/>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EA58C086-068B-16DC-882B-4A51619DC150}"/>
              </a:ext>
            </a:extLst>
          </p:cNvPr>
          <p:cNvSpPr>
            <a:spLocks noGrp="1" noChangeArrowheads="1"/>
          </p:cNvSpPr>
          <p:nvPr>
            <p:ph type="title"/>
          </p:nvPr>
        </p:nvSpPr>
        <p:spPr/>
        <p:txBody>
          <a:bodyPr/>
          <a:lstStyle/>
          <a:p>
            <a:r>
              <a:rPr lang="en-GB" altLang="en-US" sz="3200"/>
              <a:t>TASG: Ail-ymweld </a:t>
            </a:r>
            <a:r>
              <a:rPr lang="en-GB" altLang="en-US" sz="3200">
                <a:latin typeface="Arial" panose="020B0604020202020204" pitchFamily="34" charset="0"/>
                <a:cs typeface="Arial" panose="020B0604020202020204" pitchFamily="34" charset="0"/>
              </a:rPr>
              <a:t>â’r Astudiaeth Achos</a:t>
            </a:r>
            <a:br>
              <a:rPr lang="en-GB" altLang="en-US" sz="3600">
                <a:latin typeface="Arial" panose="020B0604020202020204" pitchFamily="34" charset="0"/>
                <a:cs typeface="Arial" panose="020B0604020202020204" pitchFamily="34" charset="0"/>
              </a:rPr>
            </a:br>
            <a:r>
              <a:rPr lang="en-GB" altLang="en-US" sz="3400" b="1">
                <a:latin typeface="Arial" panose="020B0604020202020204" pitchFamily="34" charset="0"/>
                <a:cs typeface="Arial" panose="020B0604020202020204" pitchFamily="34" charset="0"/>
              </a:rPr>
              <a:t>TASK</a:t>
            </a:r>
            <a:r>
              <a:rPr lang="en-GB" altLang="en-US" sz="3600" b="1">
                <a:latin typeface="Arial" panose="020B0604020202020204" pitchFamily="34" charset="0"/>
                <a:cs typeface="Arial" panose="020B0604020202020204" pitchFamily="34" charset="0"/>
              </a:rPr>
              <a:t>: </a:t>
            </a:r>
            <a:r>
              <a:rPr lang="en-GB" altLang="en-US" sz="3600" b="1"/>
              <a:t>Case study revisited</a:t>
            </a:r>
          </a:p>
        </p:txBody>
      </p:sp>
      <p:sp>
        <p:nvSpPr>
          <p:cNvPr id="61443" name="Content Placeholder 2">
            <a:extLst>
              <a:ext uri="{FF2B5EF4-FFF2-40B4-BE49-F238E27FC236}">
                <a16:creationId xmlns:a16="http://schemas.microsoft.com/office/drawing/2014/main" id="{2A87D325-DD9A-D778-054C-E20450C0474B}"/>
              </a:ext>
            </a:extLst>
          </p:cNvPr>
          <p:cNvSpPr>
            <a:spLocks noGrp="1" noChangeArrowheads="1"/>
          </p:cNvSpPr>
          <p:nvPr>
            <p:ph idx="1"/>
          </p:nvPr>
        </p:nvSpPr>
        <p:spPr bwMode="auto">
          <a:xfrm>
            <a:off x="4211638" y="1470025"/>
            <a:ext cx="3875087" cy="4800600"/>
          </a:xfrm>
        </p:spPr>
        <p:txBody>
          <a:bodyPr wrap="square" numCol="1" anchor="t" anchorCtr="0" compatLnSpc="1">
            <a:prstTxWarp prst="textNoShape">
              <a:avLst/>
            </a:prstTxWarp>
          </a:bodyPr>
          <a:lstStyle/>
          <a:p>
            <a:r>
              <a:rPr lang="en-GB" altLang="en-US"/>
              <a:t>Look again at Matthew’s case study. Think about Vygotsky’s theory in practice regarding Matthew  and the water. How would Vygotsky’s theory be used to develop and enhance the learning?</a:t>
            </a:r>
          </a:p>
          <a:p>
            <a:endParaRPr lang="en-GB" altLang="en-US"/>
          </a:p>
          <a:p>
            <a:r>
              <a:rPr lang="en-GB" altLang="en-US"/>
              <a:t>Consider how this sits in contrast to Piaget’s theory?</a:t>
            </a:r>
          </a:p>
        </p:txBody>
      </p:sp>
      <p:pic>
        <p:nvPicPr>
          <p:cNvPr id="61444" name="Picture 2" descr="Image result for child playing in water tray">
            <a:extLst>
              <a:ext uri="{FF2B5EF4-FFF2-40B4-BE49-F238E27FC236}">
                <a16:creationId xmlns:a16="http://schemas.microsoft.com/office/drawing/2014/main" id="{3EF897F5-D92A-98C6-2AD9-6BAFCB061B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5084763"/>
            <a:ext cx="2371725" cy="157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Content Placeholder 2">
            <a:extLst>
              <a:ext uri="{FF2B5EF4-FFF2-40B4-BE49-F238E27FC236}">
                <a16:creationId xmlns:a16="http://schemas.microsoft.com/office/drawing/2014/main" id="{BAE8FF66-C0E5-4C87-2E9C-D20001BD7197}"/>
              </a:ext>
            </a:extLst>
          </p:cNvPr>
          <p:cNvSpPr txBox="1">
            <a:spLocks/>
          </p:cNvSpPr>
          <p:nvPr/>
        </p:nvSpPr>
        <p:spPr bwMode="auto">
          <a:xfrm>
            <a:off x="92075" y="1487488"/>
            <a:ext cx="4176713"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2286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pPr>
            <a:r>
              <a:rPr lang="cy-GB" altLang="en-US" sz="2200"/>
              <a:t>Edrychwch eto ar astudiaeth achos Matthew. Meddyliwch am ddamcaniaeth Vygotsky yn ymarferol ynglŷn â Matthew a’r dŵr. Sut fyddai damcaniaeth Vygotsky yn cael ei defnyddio i ddatblygu a gwella'r dysgu?</a:t>
            </a:r>
          </a:p>
          <a:p>
            <a:pPr eaLnBrk="1" hangingPunct="1">
              <a:lnSpc>
                <a:spcPct val="100000"/>
              </a:lnSpc>
              <a:spcBef>
                <a:spcPct val="20000"/>
              </a:spcBef>
              <a:buClr>
                <a:schemeClr val="accent1"/>
              </a:buClr>
            </a:pPr>
            <a:endParaRPr lang="cy-GB" altLang="en-US" sz="2200"/>
          </a:p>
          <a:p>
            <a:pPr eaLnBrk="1" hangingPunct="1">
              <a:lnSpc>
                <a:spcPct val="100000"/>
              </a:lnSpc>
              <a:spcBef>
                <a:spcPct val="20000"/>
              </a:spcBef>
              <a:buClr>
                <a:schemeClr val="accent1"/>
              </a:buClr>
            </a:pPr>
            <a:r>
              <a:rPr lang="cy-GB" altLang="en-US" sz="2200"/>
              <a:t>Ystyriwch sut mae hyn yn cyferbynnu â damcaniaeth Piaget?</a:t>
            </a:r>
            <a:endParaRPr lang="en-GB" altLang="en-US" sz="22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3AE723C7-DEB8-59B3-B479-7B6D77F70AB8}"/>
              </a:ext>
            </a:extLst>
          </p:cNvPr>
          <p:cNvSpPr>
            <a:spLocks noGrp="1" noChangeArrowheads="1"/>
          </p:cNvSpPr>
          <p:nvPr>
            <p:ph type="title"/>
          </p:nvPr>
        </p:nvSpPr>
        <p:spPr/>
        <p:txBody>
          <a:bodyPr/>
          <a:lstStyle/>
          <a:p>
            <a:r>
              <a:rPr lang="en-GB" altLang="en-US" dirty="0"/>
              <a:t>Dockett and Fleer’s model (1999)</a:t>
            </a:r>
          </a:p>
        </p:txBody>
      </p:sp>
      <p:graphicFrame>
        <p:nvGraphicFramePr>
          <p:cNvPr id="5" name="Content Placeholder 4">
            <a:extLst>
              <a:ext uri="{FF2B5EF4-FFF2-40B4-BE49-F238E27FC236}">
                <a16:creationId xmlns:a16="http://schemas.microsoft.com/office/drawing/2014/main" id="{72EB03D0-DB9D-E90A-8764-DCDFD0082501}"/>
              </a:ext>
            </a:extLst>
          </p:cNvPr>
          <p:cNvGraphicFramePr>
            <a:graphicFrameLocks noGrp="1"/>
          </p:cNvGraphicFramePr>
          <p:nvPr>
            <p:ph idx="1"/>
          </p:nvPr>
        </p:nvGraphicFramePr>
        <p:xfrm>
          <a:off x="268288" y="1825625"/>
          <a:ext cx="8612187" cy="357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1DC9B7CA-B986-BB89-F33E-C63E85B650F7}"/>
              </a:ext>
            </a:extLst>
          </p:cNvPr>
          <p:cNvSpPr>
            <a:spLocks noGrp="1" noChangeArrowheads="1"/>
          </p:cNvSpPr>
          <p:nvPr>
            <p:ph type="title"/>
          </p:nvPr>
        </p:nvSpPr>
        <p:spPr>
          <a:xfrm>
            <a:off x="611188" y="333375"/>
            <a:ext cx="8004175" cy="1143000"/>
          </a:xfrm>
        </p:spPr>
        <p:txBody>
          <a:bodyPr/>
          <a:lstStyle/>
          <a:p>
            <a:r>
              <a:rPr lang="en-GB" altLang="en-US" sz="3600"/>
              <a:t>Pryd i ymyrryd a pheidio ymyrryd</a:t>
            </a:r>
            <a:br>
              <a:rPr lang="en-GB" altLang="en-US" sz="3600"/>
            </a:br>
            <a:r>
              <a:rPr lang="en-GB" altLang="en-US" sz="3600" b="1"/>
              <a:t>When to intervene and not intervene</a:t>
            </a:r>
          </a:p>
        </p:txBody>
      </p:sp>
      <p:sp>
        <p:nvSpPr>
          <p:cNvPr id="63491" name="Content Placeholder 2">
            <a:extLst>
              <a:ext uri="{FF2B5EF4-FFF2-40B4-BE49-F238E27FC236}">
                <a16:creationId xmlns:a16="http://schemas.microsoft.com/office/drawing/2014/main" id="{E65246FB-3556-3D04-7C38-C1084749217A}"/>
              </a:ext>
            </a:extLst>
          </p:cNvPr>
          <p:cNvSpPr>
            <a:spLocks noGrp="1" noChangeArrowheads="1"/>
          </p:cNvSpPr>
          <p:nvPr>
            <p:ph idx="1"/>
          </p:nvPr>
        </p:nvSpPr>
        <p:spPr bwMode="auto">
          <a:xfrm>
            <a:off x="4572000" y="1844675"/>
            <a:ext cx="3505200" cy="4800600"/>
          </a:xfrm>
        </p:spPr>
        <p:txBody>
          <a:bodyPr wrap="square" numCol="1" anchor="t" anchorCtr="0" compatLnSpc="1">
            <a:prstTxWarp prst="textNoShape">
              <a:avLst/>
            </a:prstTxWarp>
          </a:bodyPr>
          <a:lstStyle/>
          <a:p>
            <a:r>
              <a:rPr lang="en-GB" altLang="en-US" sz="1800"/>
              <a:t>Before intervening it is useful to pause and to think about your intentions for intervention</a:t>
            </a:r>
          </a:p>
          <a:p>
            <a:endParaRPr lang="en-GB" altLang="en-US" sz="1800"/>
          </a:p>
          <a:p>
            <a:r>
              <a:rPr lang="en-GB" altLang="en-US" sz="1800"/>
              <a:t>What is your agenda?</a:t>
            </a:r>
          </a:p>
          <a:p>
            <a:r>
              <a:rPr lang="en-GB" altLang="en-US" sz="1800"/>
              <a:t>Why are you wanting to intervene?</a:t>
            </a:r>
          </a:p>
          <a:p>
            <a:endParaRPr lang="en-GB" altLang="en-US" sz="1800"/>
          </a:p>
          <a:p>
            <a:r>
              <a:rPr lang="en-GB" altLang="en-US" sz="1800"/>
              <a:t>Of course if a situation is dangerous you must intervene immediately</a:t>
            </a:r>
          </a:p>
        </p:txBody>
      </p:sp>
      <p:sp>
        <p:nvSpPr>
          <p:cNvPr id="63492" name="Content Placeholder 2">
            <a:extLst>
              <a:ext uri="{FF2B5EF4-FFF2-40B4-BE49-F238E27FC236}">
                <a16:creationId xmlns:a16="http://schemas.microsoft.com/office/drawing/2014/main" id="{51A9007F-E99C-AFA2-92A5-1BF1EDBA549A}"/>
              </a:ext>
            </a:extLst>
          </p:cNvPr>
          <p:cNvSpPr txBox="1">
            <a:spLocks/>
          </p:cNvSpPr>
          <p:nvPr/>
        </p:nvSpPr>
        <p:spPr bwMode="auto">
          <a:xfrm>
            <a:off x="479425" y="1852613"/>
            <a:ext cx="367188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2286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pPr>
            <a:r>
              <a:rPr lang="en-GB" altLang="en-US" sz="1800"/>
              <a:t>Cyn ymyrryd mae'n ddefnyddiol oedi a meddwl am eich bwriadau ar gyfer yr ymyrraeth</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Beth yw eich agenda?</a:t>
            </a:r>
          </a:p>
          <a:p>
            <a:pPr eaLnBrk="1" hangingPunct="1">
              <a:lnSpc>
                <a:spcPct val="100000"/>
              </a:lnSpc>
              <a:spcBef>
                <a:spcPct val="20000"/>
              </a:spcBef>
              <a:buClr>
                <a:schemeClr val="accent1"/>
              </a:buClr>
            </a:pPr>
            <a:r>
              <a:rPr lang="en-GB" altLang="en-US" sz="1800"/>
              <a:t>Pam ydych chi am ymyrryd?</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Wrth gwrs os yw sefyllfa'n beryglus rhaid i chi ymyrryd ar unwaith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04C8ABA5-77F5-F1B8-22FC-4471419569E4}"/>
              </a:ext>
            </a:extLst>
          </p:cNvPr>
          <p:cNvSpPr>
            <a:spLocks noGrp="1" noChangeArrowheads="1"/>
          </p:cNvSpPr>
          <p:nvPr>
            <p:ph type="title"/>
          </p:nvPr>
        </p:nvSpPr>
        <p:spPr/>
        <p:txBody>
          <a:bodyPr/>
          <a:lstStyle/>
          <a:p>
            <a:r>
              <a:rPr lang="en-GB" altLang="en-US" sz="3600"/>
              <a:t>Rhesymau posibl i ymyrryd</a:t>
            </a:r>
            <a:br>
              <a:rPr lang="en-GB" altLang="en-US" sz="3600"/>
            </a:br>
            <a:r>
              <a:rPr lang="en-GB" altLang="en-US" sz="3600" b="1"/>
              <a:t>Possible reasons to intervene</a:t>
            </a:r>
          </a:p>
        </p:txBody>
      </p:sp>
      <p:sp>
        <p:nvSpPr>
          <p:cNvPr id="28675" name="Content Placeholder 2">
            <a:extLst>
              <a:ext uri="{FF2B5EF4-FFF2-40B4-BE49-F238E27FC236}">
                <a16:creationId xmlns:a16="http://schemas.microsoft.com/office/drawing/2014/main" id="{911114D4-7C4F-5FE6-FC0A-E52E536AE9D8}"/>
              </a:ext>
            </a:extLst>
          </p:cNvPr>
          <p:cNvSpPr>
            <a:spLocks noGrp="1"/>
          </p:cNvSpPr>
          <p:nvPr>
            <p:ph idx="1"/>
          </p:nvPr>
        </p:nvSpPr>
        <p:spPr>
          <a:xfrm>
            <a:off x="4787900" y="1600200"/>
            <a:ext cx="3289300" cy="3484563"/>
          </a:xfrm>
        </p:spPr>
        <p:txBody>
          <a:bodyPr>
            <a:normAutofit fontScale="92500" lnSpcReduction="20000"/>
          </a:bodyPr>
          <a:lstStyle/>
          <a:p>
            <a:pPr fontAlgn="auto">
              <a:spcAft>
                <a:spcPts val="0"/>
              </a:spcAft>
              <a:defRPr/>
            </a:pPr>
            <a:r>
              <a:rPr lang="en-GB" altLang="en-US" sz="1800"/>
              <a:t>Sustaining and enriching the play</a:t>
            </a:r>
          </a:p>
          <a:p>
            <a:pPr fontAlgn="auto">
              <a:spcAft>
                <a:spcPts val="0"/>
              </a:spcAft>
              <a:defRPr/>
            </a:pPr>
            <a:endParaRPr lang="en-GB" altLang="en-US" sz="1800"/>
          </a:p>
          <a:p>
            <a:pPr fontAlgn="auto">
              <a:spcAft>
                <a:spcPts val="0"/>
              </a:spcAft>
              <a:defRPr/>
            </a:pPr>
            <a:r>
              <a:rPr lang="en-GB" altLang="en-US" sz="1800"/>
              <a:t>Challenging and extending the play</a:t>
            </a:r>
          </a:p>
          <a:p>
            <a:pPr fontAlgn="auto">
              <a:spcAft>
                <a:spcPts val="0"/>
              </a:spcAft>
              <a:defRPr/>
            </a:pPr>
            <a:endParaRPr lang="en-GB" altLang="en-US" sz="1800"/>
          </a:p>
          <a:p>
            <a:pPr fontAlgn="auto">
              <a:spcAft>
                <a:spcPts val="0"/>
              </a:spcAft>
              <a:defRPr/>
            </a:pPr>
            <a:r>
              <a:rPr lang="en-GB" altLang="en-US" sz="1800"/>
              <a:t>As a mediator</a:t>
            </a:r>
          </a:p>
          <a:p>
            <a:pPr fontAlgn="auto">
              <a:spcAft>
                <a:spcPts val="0"/>
              </a:spcAft>
              <a:defRPr/>
            </a:pPr>
            <a:endParaRPr lang="en-GB" altLang="en-US" sz="1800"/>
          </a:p>
          <a:p>
            <a:pPr fontAlgn="auto">
              <a:spcAft>
                <a:spcPts val="0"/>
              </a:spcAft>
              <a:defRPr/>
            </a:pPr>
            <a:r>
              <a:rPr lang="en-GB" altLang="en-US" sz="1800"/>
              <a:t>To adapt the environment</a:t>
            </a:r>
          </a:p>
          <a:p>
            <a:pPr fontAlgn="auto">
              <a:spcAft>
                <a:spcPts val="0"/>
              </a:spcAft>
              <a:defRPr/>
            </a:pPr>
            <a:endParaRPr lang="en-GB" altLang="en-US" sz="1800"/>
          </a:p>
          <a:p>
            <a:pPr fontAlgn="auto">
              <a:spcAft>
                <a:spcPts val="0"/>
              </a:spcAft>
              <a:defRPr/>
            </a:pPr>
            <a:r>
              <a:rPr lang="en-GB" altLang="en-US" sz="1800"/>
              <a:t>To assess the children</a:t>
            </a:r>
          </a:p>
          <a:p>
            <a:pPr fontAlgn="auto">
              <a:spcAft>
                <a:spcPts val="0"/>
              </a:spcAft>
              <a:defRPr/>
            </a:pPr>
            <a:endParaRPr lang="en-GB" altLang="en-US" sz="1800"/>
          </a:p>
          <a:p>
            <a:pPr fontAlgn="auto">
              <a:spcAft>
                <a:spcPts val="0"/>
              </a:spcAft>
              <a:defRPr/>
            </a:pPr>
            <a:r>
              <a:rPr lang="en-GB" altLang="en-US" sz="1800"/>
              <a:t>To scaffold learning</a:t>
            </a:r>
          </a:p>
        </p:txBody>
      </p:sp>
      <p:sp>
        <p:nvSpPr>
          <p:cNvPr id="64516" name="Content Placeholder 2">
            <a:extLst>
              <a:ext uri="{FF2B5EF4-FFF2-40B4-BE49-F238E27FC236}">
                <a16:creationId xmlns:a16="http://schemas.microsoft.com/office/drawing/2014/main" id="{079BCF23-3551-18C1-5EF9-5066E4E2ED1B}"/>
              </a:ext>
            </a:extLst>
          </p:cNvPr>
          <p:cNvSpPr txBox="1">
            <a:spLocks/>
          </p:cNvSpPr>
          <p:nvPr/>
        </p:nvSpPr>
        <p:spPr bwMode="auto">
          <a:xfrm>
            <a:off x="755650" y="1700213"/>
            <a:ext cx="32893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2286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pPr>
            <a:r>
              <a:rPr lang="en-GB" altLang="en-US" sz="1800"/>
              <a:t>I gynnal a chyfoethogi’r chwarae</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I herio ac ymestyn y chwarae</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Fel canolwr</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I addasu’r amgylchedd</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I asesu’r plant</a:t>
            </a:r>
          </a:p>
          <a:p>
            <a:pPr eaLnBrk="1" hangingPunct="1">
              <a:lnSpc>
                <a:spcPct val="100000"/>
              </a:lnSpc>
              <a:spcBef>
                <a:spcPct val="20000"/>
              </a:spcBef>
              <a:buClr>
                <a:schemeClr val="accent1"/>
              </a:buClr>
            </a:pPr>
            <a:endParaRPr lang="en-GB" altLang="en-US" sz="1800"/>
          </a:p>
          <a:p>
            <a:pPr eaLnBrk="1" hangingPunct="1">
              <a:lnSpc>
                <a:spcPct val="100000"/>
              </a:lnSpc>
              <a:spcBef>
                <a:spcPct val="20000"/>
              </a:spcBef>
              <a:buClr>
                <a:schemeClr val="accent1"/>
              </a:buClr>
            </a:pPr>
            <a:r>
              <a:rPr lang="en-GB" altLang="en-US" sz="1800"/>
              <a:t>I sgaffoldio dysgu</a:t>
            </a:r>
          </a:p>
        </p:txBody>
      </p:sp>
      <p:pic>
        <p:nvPicPr>
          <p:cNvPr id="64517" name="Picture 2" descr="Are teachers suffering from a crisis of motivation?">
            <a:extLst>
              <a:ext uri="{FF2B5EF4-FFF2-40B4-BE49-F238E27FC236}">
                <a16:creationId xmlns:a16="http://schemas.microsoft.com/office/drawing/2014/main" id="{35F01C9F-A2C3-1C15-3EBA-87CDDB0D2B3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5789613"/>
            <a:ext cx="1725613"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8" name="Picture 5" descr="Psychiatric-Mental Health Nurses - American Psychiatric ...">
            <a:extLst>
              <a:ext uri="{FF2B5EF4-FFF2-40B4-BE49-F238E27FC236}">
                <a16:creationId xmlns:a16="http://schemas.microsoft.com/office/drawing/2014/main" id="{07CA8CEB-31F9-C8D7-3D6F-B5CA115921E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76625" y="5815013"/>
            <a:ext cx="1328738"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9" name="Picture 6" descr="Rancho Santa Fe Neighborhood Guide: Stratford | YNC">
            <a:extLst>
              <a:ext uri="{FF2B5EF4-FFF2-40B4-BE49-F238E27FC236}">
                <a16:creationId xmlns:a16="http://schemas.microsoft.com/office/drawing/2014/main" id="{76A35167-8E62-9B4C-5874-77B81EC7AFF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88125" y="5783263"/>
            <a:ext cx="118745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69623692-700C-80C9-3303-BC97C708DF50}"/>
              </a:ext>
            </a:extLst>
          </p:cNvPr>
          <p:cNvSpPr>
            <a:spLocks noGrp="1" noChangeArrowheads="1"/>
          </p:cNvSpPr>
          <p:nvPr>
            <p:ph type="title"/>
          </p:nvPr>
        </p:nvSpPr>
        <p:spPr/>
        <p:txBody>
          <a:bodyPr/>
          <a:lstStyle/>
          <a:p>
            <a:r>
              <a:rPr lang="en-GB" altLang="en-US" sz="3600"/>
              <a:t>Damcanieth Chwarae Janet Moyles</a:t>
            </a:r>
            <a:br>
              <a:rPr lang="en-GB" altLang="en-US" sz="3600"/>
            </a:br>
            <a:r>
              <a:rPr lang="en-GB" altLang="en-US" sz="3600" b="1"/>
              <a:t>Janet Moyles’ Theory of Play</a:t>
            </a:r>
          </a:p>
        </p:txBody>
      </p:sp>
      <p:sp>
        <p:nvSpPr>
          <p:cNvPr id="29699" name="Content Placeholder 2">
            <a:extLst>
              <a:ext uri="{FF2B5EF4-FFF2-40B4-BE49-F238E27FC236}">
                <a16:creationId xmlns:a16="http://schemas.microsoft.com/office/drawing/2014/main" id="{3FA7B2EE-545A-6FCE-661B-ADE6CFD9243E}"/>
              </a:ext>
            </a:extLst>
          </p:cNvPr>
          <p:cNvSpPr>
            <a:spLocks noGrp="1"/>
          </p:cNvSpPr>
          <p:nvPr>
            <p:ph idx="1"/>
          </p:nvPr>
        </p:nvSpPr>
        <p:spPr>
          <a:xfrm>
            <a:off x="239713" y="1781175"/>
            <a:ext cx="4032250" cy="3951288"/>
          </a:xfrm>
        </p:spPr>
        <p:txBody>
          <a:bodyPr>
            <a:normAutofit lnSpcReduction="10000"/>
          </a:bodyPr>
          <a:lstStyle/>
          <a:p>
            <a:pPr fontAlgn="auto">
              <a:spcAft>
                <a:spcPts val="0"/>
              </a:spcAft>
              <a:defRPr/>
            </a:pPr>
            <a:r>
              <a:rPr lang="cy-GB" sz="1600" noProof="0" dirty="0"/>
              <a:t>Mae </a:t>
            </a:r>
            <a:r>
              <a:rPr lang="cy-GB" sz="1600" noProof="0" dirty="0" err="1"/>
              <a:t>Moyles</a:t>
            </a:r>
            <a:r>
              <a:rPr lang="cy-GB" sz="1600" noProof="0" dirty="0"/>
              <a:t>’ (1989) yn awgrymu bod y broses ddysgu yn droellog (fel ‘</a:t>
            </a:r>
            <a:r>
              <a:rPr lang="cy-GB" sz="1600" noProof="0" dirty="0" err="1"/>
              <a:t>spiral</a:t>
            </a:r>
            <a:r>
              <a:rPr lang="cy-GB" sz="1600" noProof="0" dirty="0"/>
              <a:t>’)</a:t>
            </a:r>
          </a:p>
          <a:p>
            <a:pPr fontAlgn="auto">
              <a:spcAft>
                <a:spcPts val="0"/>
              </a:spcAft>
              <a:defRPr/>
            </a:pPr>
            <a:r>
              <a:rPr lang="cy-GB" sz="1600" noProof="0" dirty="0"/>
              <a:t>Mae’n dechrau gyda chwarae rhydd, yn parhau gyda chwarae strwythuredig neu </a:t>
            </a:r>
            <a:r>
              <a:rPr lang="cy-GB" sz="1600" noProof="0" dirty="0" err="1"/>
              <a:t>gyfarwyddedig</a:t>
            </a:r>
            <a:r>
              <a:rPr lang="cy-GB" sz="1600" noProof="0" dirty="0"/>
              <a:t> ac yna’n dychwelyd i chwarae rhydd cyfoethog wrth i wybodaeth a galluoedd gael eu caffael a’u gwreiddio.</a:t>
            </a:r>
          </a:p>
          <a:p>
            <a:pPr fontAlgn="auto">
              <a:spcAft>
                <a:spcPts val="0"/>
              </a:spcAft>
              <a:defRPr/>
            </a:pPr>
            <a:r>
              <a:rPr lang="cy-GB" sz="1600" noProof="0" dirty="0"/>
              <a:t>Mae’r sesiwn gyntaf o chwarae rhydd yn caniatáu archwilio, ond mae’r ail yn dod </a:t>
            </a:r>
            <a:r>
              <a:rPr lang="cy-GB" sz="1600" noProof="0" dirty="0">
                <a:cs typeface="Arial" panose="020B0604020202020204" pitchFamily="34" charset="0"/>
              </a:rPr>
              <a:t>â rhywfaint o feistrolaeth ac mae hyn yn cael ei ddilyn i fyny gan yr oedolyn, sy’n darparu mwy o gyfleoedd chwarae strwythuredig, gan arwain at gylch newydd o chwarae ac archwilio.</a:t>
            </a:r>
          </a:p>
          <a:p>
            <a:pPr fontAlgn="auto">
              <a:spcAft>
                <a:spcPts val="0"/>
              </a:spcAft>
              <a:defRPr/>
            </a:pPr>
            <a:r>
              <a:rPr lang="cy-GB" sz="1600" noProof="0" dirty="0">
                <a:cs typeface="Arial" panose="020B0604020202020204" pitchFamily="34" charset="0"/>
              </a:rPr>
              <a:t>Mae’r troelli hyn yn parhau ymlaen ac ymlaen wrth i blant fynd trwy’r cylchoedd hyn lawer gwaith</a:t>
            </a:r>
            <a:endParaRPr lang="cy-GB" sz="1600" noProof="0" dirty="0"/>
          </a:p>
          <a:p>
            <a:pPr fontAlgn="auto">
              <a:spcAft>
                <a:spcPts val="0"/>
              </a:spcAft>
              <a:defRPr/>
            </a:pPr>
            <a:endParaRPr lang="en-GB" altLang="en-US" sz="1600" dirty="0"/>
          </a:p>
        </p:txBody>
      </p:sp>
      <p:sp>
        <p:nvSpPr>
          <p:cNvPr id="65540" name="Content Placeholder 2">
            <a:extLst>
              <a:ext uri="{FF2B5EF4-FFF2-40B4-BE49-F238E27FC236}">
                <a16:creationId xmlns:a16="http://schemas.microsoft.com/office/drawing/2014/main" id="{5FBE6A08-C23F-C521-4DBA-481B84A7750A}"/>
              </a:ext>
            </a:extLst>
          </p:cNvPr>
          <p:cNvSpPr txBox="1">
            <a:spLocks/>
          </p:cNvSpPr>
          <p:nvPr/>
        </p:nvSpPr>
        <p:spPr bwMode="auto">
          <a:xfrm>
            <a:off x="4427538" y="1781175"/>
            <a:ext cx="4105275" cy="395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2286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639763" indent="-2286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004888"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79525"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54163"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113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685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257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82963"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20000"/>
              </a:spcBef>
              <a:buClr>
                <a:schemeClr val="accent1"/>
              </a:buClr>
            </a:pPr>
            <a:r>
              <a:rPr lang="en-GB" altLang="en-US" sz="1600"/>
              <a:t>Moyles’ (1989) suggests that the learning process is like a spiral</a:t>
            </a:r>
          </a:p>
          <a:p>
            <a:pPr eaLnBrk="1" hangingPunct="1">
              <a:lnSpc>
                <a:spcPct val="100000"/>
              </a:lnSpc>
              <a:spcBef>
                <a:spcPct val="20000"/>
              </a:spcBef>
              <a:buClr>
                <a:schemeClr val="accent1"/>
              </a:buClr>
            </a:pPr>
            <a:r>
              <a:rPr lang="en-GB" altLang="en-US" sz="1600"/>
              <a:t>It begins with free play, continues with structured or directed play and then returns to enriched free play as knowledge and abilities are acquired and consolidated</a:t>
            </a:r>
          </a:p>
          <a:p>
            <a:pPr eaLnBrk="1" hangingPunct="1">
              <a:lnSpc>
                <a:spcPct val="100000"/>
              </a:lnSpc>
              <a:spcBef>
                <a:spcPct val="20000"/>
              </a:spcBef>
              <a:buClr>
                <a:schemeClr val="accent1"/>
              </a:buClr>
            </a:pPr>
            <a:r>
              <a:rPr lang="en-GB" altLang="en-US" sz="1600"/>
              <a:t>The first session of free play allows exploration, whereas the second brings a degree of mastery and this is followed up by the adult, who provides more structured play opportunities, leading to a new cycle of  play and exploration</a:t>
            </a:r>
          </a:p>
          <a:p>
            <a:pPr eaLnBrk="1" hangingPunct="1">
              <a:lnSpc>
                <a:spcPct val="100000"/>
              </a:lnSpc>
              <a:spcBef>
                <a:spcPct val="20000"/>
              </a:spcBef>
              <a:buClr>
                <a:schemeClr val="accent1"/>
              </a:buClr>
            </a:pPr>
            <a:r>
              <a:rPr lang="en-GB" altLang="en-US" sz="1600"/>
              <a:t>This spiral continues on and on as children go through these cycles many times</a:t>
            </a:r>
          </a:p>
          <a:p>
            <a:pPr eaLnBrk="1" hangingPunct="1">
              <a:lnSpc>
                <a:spcPct val="100000"/>
              </a:lnSpc>
              <a:spcBef>
                <a:spcPct val="20000"/>
              </a:spcBef>
              <a:buClr>
                <a:schemeClr val="accent1"/>
              </a:buClr>
            </a:pPr>
            <a:endParaRPr lang="en-GB" altLang="en-US" sz="1600"/>
          </a:p>
        </p:txBody>
      </p:sp>
      <p:pic>
        <p:nvPicPr>
          <p:cNvPr id="65541" name="Picture 2">
            <a:extLst>
              <a:ext uri="{FF2B5EF4-FFF2-40B4-BE49-F238E27FC236}">
                <a16:creationId xmlns:a16="http://schemas.microsoft.com/office/drawing/2014/main" id="{A71EE652-23AF-587A-CECC-4C296FC345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425" y="19050"/>
            <a:ext cx="241776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C8AA1570-0DDE-8CCD-B1DF-61CAB4FFCADA}"/>
              </a:ext>
            </a:extLst>
          </p:cNvPr>
          <p:cNvSpPr>
            <a:spLocks noGrp="1" noChangeArrowheads="1"/>
          </p:cNvSpPr>
          <p:nvPr>
            <p:ph type="title"/>
          </p:nvPr>
        </p:nvSpPr>
        <p:spPr/>
        <p:txBody>
          <a:bodyPr/>
          <a:lstStyle/>
          <a:p>
            <a:r>
              <a:rPr lang="cy-GB" sz="4000" noProof="0" dirty="0"/>
              <a:t>Troell chwarae</a:t>
            </a:r>
            <a:r>
              <a:rPr lang="en-GB" altLang="en-US" sz="4000" dirty="0"/>
              <a:t>/</a:t>
            </a:r>
            <a:r>
              <a:rPr lang="en-GB" altLang="en-US" sz="4000" b="1" dirty="0"/>
              <a:t>Play Spiral</a:t>
            </a:r>
          </a:p>
        </p:txBody>
      </p:sp>
      <p:pic>
        <p:nvPicPr>
          <p:cNvPr id="66563" name="Picture 2">
            <a:extLst>
              <a:ext uri="{FF2B5EF4-FFF2-40B4-BE49-F238E27FC236}">
                <a16:creationId xmlns:a16="http://schemas.microsoft.com/office/drawing/2014/main" id="{BBE156A8-6158-7015-03F4-672AEA500F4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6375" y="1417638"/>
            <a:ext cx="6927850" cy="4800600"/>
          </a:xfrm>
        </p:spPr>
      </p:pic>
      <p:sp>
        <p:nvSpPr>
          <p:cNvPr id="66564" name="Rectangle 4">
            <a:extLst>
              <a:ext uri="{FF2B5EF4-FFF2-40B4-BE49-F238E27FC236}">
                <a16:creationId xmlns:a16="http://schemas.microsoft.com/office/drawing/2014/main" id="{2F3014C3-8437-ADEE-297D-15FBD3E3304D}"/>
              </a:ext>
            </a:extLst>
          </p:cNvPr>
          <p:cNvSpPr>
            <a:spLocks noChangeArrowheads="1"/>
          </p:cNvSpPr>
          <p:nvPr/>
        </p:nvSpPr>
        <p:spPr bwMode="auto">
          <a:xfrm>
            <a:off x="493713" y="2205038"/>
            <a:ext cx="37433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1800">
                <a:latin typeface="Arial" panose="020B0604020202020204" pitchFamily="34" charset="0"/>
              </a:rPr>
              <a:t>‘Only when that first hand exploration has occurred, should adults consider using the material in a directed situation’ </a:t>
            </a:r>
          </a:p>
          <a:p>
            <a:pPr eaLnBrk="1" hangingPunct="1">
              <a:lnSpc>
                <a:spcPct val="100000"/>
              </a:lnSpc>
              <a:spcBef>
                <a:spcPct val="0"/>
              </a:spcBef>
              <a:buFontTx/>
              <a:buNone/>
            </a:pPr>
            <a:r>
              <a:rPr lang="en-GB" altLang="en-US" sz="1800">
                <a:latin typeface="Arial" panose="020B0604020202020204" pitchFamily="34" charset="0"/>
              </a:rPr>
              <a:t>                      (Moyles, 1989, p.17)</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a:extLst>
              <a:ext uri="{FF2B5EF4-FFF2-40B4-BE49-F238E27FC236}">
                <a16:creationId xmlns:a16="http://schemas.microsoft.com/office/drawing/2014/main" id="{F66B4EF3-7824-DD9B-D652-C4D6FC160972}"/>
              </a:ext>
            </a:extLst>
          </p:cNvPr>
          <p:cNvSpPr>
            <a:spLocks noGrp="1" noChangeArrowheads="1"/>
          </p:cNvSpPr>
          <p:nvPr>
            <p:ph type="title"/>
          </p:nvPr>
        </p:nvSpPr>
        <p:spPr>
          <a:xfrm>
            <a:off x="290513" y="332656"/>
            <a:ext cx="8612187" cy="1325563"/>
          </a:xfrm>
        </p:spPr>
        <p:txBody>
          <a:bodyPr/>
          <a:lstStyle/>
          <a:p>
            <a:r>
              <a:rPr lang="cy-GB" sz="3600" b="1" noProof="0" dirty="0"/>
              <a:t>Cyfarwyddebau Llywodraeth Cymru…</a:t>
            </a:r>
            <a:br>
              <a:rPr lang="en-GB" altLang="en-US" sz="3600" dirty="0"/>
            </a:br>
            <a:r>
              <a:rPr lang="en-GB" altLang="en-US" sz="3600" b="1" dirty="0"/>
              <a:t>Welsh Government directives…</a:t>
            </a:r>
          </a:p>
        </p:txBody>
      </p:sp>
      <p:sp>
        <p:nvSpPr>
          <p:cNvPr id="67587" name="Content Placeholder 2">
            <a:extLst>
              <a:ext uri="{FF2B5EF4-FFF2-40B4-BE49-F238E27FC236}">
                <a16:creationId xmlns:a16="http://schemas.microsoft.com/office/drawing/2014/main" id="{8665B193-B746-7021-DFBA-9C629DA540A2}"/>
              </a:ext>
            </a:extLst>
          </p:cNvPr>
          <p:cNvSpPr>
            <a:spLocks noGrp="1" noChangeArrowheads="1"/>
          </p:cNvSpPr>
          <p:nvPr>
            <p:ph idx="1"/>
          </p:nvPr>
        </p:nvSpPr>
        <p:spPr bwMode="auto">
          <a:xfrm>
            <a:off x="4356100" y="1484313"/>
            <a:ext cx="4330700" cy="3960812"/>
          </a:xfrm>
        </p:spPr>
        <p:txBody>
          <a:bodyPr wrap="square" numCol="1" anchor="t" anchorCtr="0" compatLnSpc="1">
            <a:prstTxWarp prst="textNoShape">
              <a:avLst/>
            </a:prstTxWarp>
          </a:bodyPr>
          <a:lstStyle/>
          <a:p>
            <a:r>
              <a:rPr lang="en-GB" altLang="en-US" sz="1400" dirty="0"/>
              <a:t>The Curriculum for Wales (WG, 2022a) advocates building on the Foundation Phase ethos to create play-based learning opportunities. Coupled with time outdoors this would develop successful pedagogies and enable learning for young children.</a:t>
            </a:r>
          </a:p>
          <a:p>
            <a:r>
              <a:rPr lang="en-GB" altLang="en-US" sz="1400" dirty="0">
                <a:ea typeface="DengXian" panose="02010600030101010101" pitchFamily="2" charset="-122"/>
                <a:cs typeface="Times New Roman" panose="02020603050405020304" pitchFamily="18" charset="0"/>
              </a:rPr>
              <a:t>Curriculum for Funded Non-maintained Nursery Settings (</a:t>
            </a:r>
            <a:r>
              <a:rPr lang="en-GB" altLang="en-US" sz="1400" dirty="0" err="1">
                <a:ea typeface="DengXian" panose="02010600030101010101" pitchFamily="2" charset="-122"/>
                <a:cs typeface="Times New Roman" panose="02020603050405020304" pitchFamily="18" charset="0"/>
              </a:rPr>
              <a:t>CfFNNS</a:t>
            </a:r>
            <a:r>
              <a:rPr lang="en-GB" altLang="en-US" sz="1400" dirty="0">
                <a:ea typeface="DengXian" panose="02010600030101010101" pitchFamily="2" charset="-122"/>
                <a:cs typeface="Times New Roman" panose="02020603050405020304" pitchFamily="18" charset="0"/>
              </a:rPr>
              <a:t>, WG, 2022b) which </a:t>
            </a:r>
            <a:r>
              <a:rPr lang="en-GB" altLang="en-US" sz="1400" dirty="0"/>
              <a:t>delivers education for three to four year-olds recognises that play is the main vehicle for learning for young children.</a:t>
            </a:r>
          </a:p>
          <a:p>
            <a:r>
              <a:rPr lang="en-GB" altLang="en-US" sz="1400" dirty="0"/>
              <a:t>In 2002 the Welsh Government introduced its Play Policy, to reflect the value that the Welsh Government places on play and the importance of children in society. Ministerial Review of Play was held and the report produced in 2022, it makes 15 key recommendations to create a more sustainable environment for delivering opportunities for children’s play in Wales.</a:t>
            </a:r>
          </a:p>
          <a:p>
            <a:r>
              <a:rPr lang="en-GB" altLang="en-US" sz="1400" dirty="0">
                <a:hlinkClick r:id="rId2"/>
              </a:rPr>
              <a:t>Ministerial-Review-of-Play-FINAL-REPORT.pdf</a:t>
            </a:r>
            <a:endParaRPr lang="en-GB" altLang="en-US" sz="1400" dirty="0"/>
          </a:p>
        </p:txBody>
      </p:sp>
      <p:sp>
        <p:nvSpPr>
          <p:cNvPr id="67588" name="TextBox 2">
            <a:extLst>
              <a:ext uri="{FF2B5EF4-FFF2-40B4-BE49-F238E27FC236}">
                <a16:creationId xmlns:a16="http://schemas.microsoft.com/office/drawing/2014/main" id="{D0B7F2E3-D298-5A31-D662-F0FE062AB551}"/>
              </a:ext>
            </a:extLst>
          </p:cNvPr>
          <p:cNvSpPr txBox="1">
            <a:spLocks noChangeArrowheads="1"/>
          </p:cNvSpPr>
          <p:nvPr/>
        </p:nvSpPr>
        <p:spPr bwMode="auto">
          <a:xfrm>
            <a:off x="457200" y="1417638"/>
            <a:ext cx="3683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en-GB" altLang="en-US"/>
          </a:p>
          <a:p>
            <a:pPr eaLnBrk="1" hangingPunct="1"/>
            <a:endParaRPr lang="en-GB" altLang="en-US"/>
          </a:p>
        </p:txBody>
      </p:sp>
      <p:pic>
        <p:nvPicPr>
          <p:cNvPr id="67589" name="Picture 3" descr="Learning through play: New perspectives on early years ...">
            <a:extLst>
              <a:ext uri="{FF2B5EF4-FFF2-40B4-BE49-F238E27FC236}">
                <a16:creationId xmlns:a16="http://schemas.microsoft.com/office/drawing/2014/main" id="{F435E4F0-3AA3-D3F7-94FA-E899233A74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5532438"/>
            <a:ext cx="1693862" cy="112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0" name="Picture 4" descr="Sensory Table | Early Literacy at the Lester Public ...">
            <a:extLst>
              <a:ext uri="{FF2B5EF4-FFF2-40B4-BE49-F238E27FC236}">
                <a16:creationId xmlns:a16="http://schemas.microsoft.com/office/drawing/2014/main" id="{E752D301-26A4-BCF1-19E6-96535E1FD50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24225" y="5567363"/>
            <a:ext cx="1401763"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1" name="Picture 5" descr="NEVER...EVER...GIVE UP HOPE : Do You Applaud Good Behavior ...">
            <a:extLst>
              <a:ext uri="{FF2B5EF4-FFF2-40B4-BE49-F238E27FC236}">
                <a16:creationId xmlns:a16="http://schemas.microsoft.com/office/drawing/2014/main" id="{B6F3B51A-7E6E-F76C-CC10-5B25A26A9D2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75200" y="5510213"/>
            <a:ext cx="1727200" cy="115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B735E42A-4BA2-F30D-C4AF-31FC71E686F6}"/>
              </a:ext>
            </a:extLst>
          </p:cNvPr>
          <p:cNvSpPr txBox="1">
            <a:spLocks noChangeArrowheads="1"/>
          </p:cNvSpPr>
          <p:nvPr/>
        </p:nvSpPr>
        <p:spPr bwMode="auto">
          <a:xfrm>
            <a:off x="241300" y="1479550"/>
            <a:ext cx="4330700" cy="3960812"/>
          </a:xfrm>
          <a:prstGeom prst="rect">
            <a:avLst/>
          </a:prstGeom>
        </p:spPr>
        <p:txBody>
          <a:bodyPr vert="horz" wrap="square" lIns="91440" tIns="45720" rIns="91440" bIns="45720" numCol="1" rtlCol="0" anchor="t" anchorCtr="0" compatLnSpc="1">
            <a:prstTxWarp prst="textNoShape">
              <a:avLst/>
            </a:prstTxWarp>
            <a:normAutofit lnSpcReduction="10000"/>
          </a:bodyPr>
          <a:lst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cy-GB" sz="1400" noProof="0" dirty="0"/>
              <a:t>Mae’r Cwricwlwm i Gymru (</a:t>
            </a:r>
            <a:r>
              <a:rPr lang="cy-GB" sz="1400" noProof="0" dirty="0" err="1"/>
              <a:t>LlC</a:t>
            </a:r>
            <a:r>
              <a:rPr lang="cy-GB" sz="1400" noProof="0" dirty="0"/>
              <a:t>, 2022a) yn argymell adeiladu ar ethos y Cyfnod Sylfaen i greu cyfleoedd dysgu seiliedig ar chwarae. Ynghyd ag amser yn yr awyr agored, byddai hyn yn datblygu dulliau addysgeg llwyddiannus ac yn galluogi dysgu mewn plant ifanc.</a:t>
            </a:r>
          </a:p>
          <a:p>
            <a:pPr eaLnBrk="1" hangingPunct="1"/>
            <a:r>
              <a:rPr lang="cy-GB" sz="1400" noProof="0" dirty="0">
                <a:ea typeface="DengXian" panose="02010600030101010101" pitchFamily="2" charset="-122"/>
                <a:cs typeface="Times New Roman" panose="02020603050405020304" pitchFamily="18" charset="0"/>
              </a:rPr>
              <a:t>Mae’r Cwricwlwm ar gyfer Lleoliadau Meithrin a Ariennir Nas Cynhelir (</a:t>
            </a:r>
            <a:r>
              <a:rPr lang="cy-GB" sz="1400" noProof="0" dirty="0" err="1">
                <a:ea typeface="DengXian" panose="02010600030101010101" pitchFamily="2" charset="-122"/>
                <a:cs typeface="Times New Roman" panose="02020603050405020304" pitchFamily="18" charset="0"/>
              </a:rPr>
              <a:t>CfFNNS</a:t>
            </a:r>
            <a:r>
              <a:rPr lang="cy-GB" sz="1400" noProof="0" dirty="0">
                <a:ea typeface="DengXian" panose="02010600030101010101" pitchFamily="2" charset="-122"/>
                <a:cs typeface="Times New Roman" panose="02020603050405020304" pitchFamily="18" charset="0"/>
              </a:rPr>
              <a:t>, </a:t>
            </a:r>
            <a:r>
              <a:rPr lang="cy-GB" sz="1400" noProof="0" dirty="0" err="1">
                <a:ea typeface="DengXian" panose="02010600030101010101" pitchFamily="2" charset="-122"/>
                <a:cs typeface="Times New Roman" panose="02020603050405020304" pitchFamily="18" charset="0"/>
              </a:rPr>
              <a:t>LlC</a:t>
            </a:r>
            <a:r>
              <a:rPr lang="cy-GB" sz="1400" noProof="0" dirty="0">
                <a:ea typeface="DengXian" panose="02010600030101010101" pitchFamily="2" charset="-122"/>
                <a:cs typeface="Times New Roman" panose="02020603050405020304" pitchFamily="18" charset="0"/>
              </a:rPr>
              <a:t>, 2022b) sy’n darparu addysg ar gyfer plant tair i bedair oed, yn cydnabod mai chwarae yw’r prif gyfrwng dysgu i blant ifanc</a:t>
            </a:r>
            <a:r>
              <a:rPr lang="cy-GB" sz="1400" noProof="0" dirty="0"/>
              <a:t>.</a:t>
            </a:r>
          </a:p>
          <a:p>
            <a:pPr eaLnBrk="1" hangingPunct="1"/>
            <a:r>
              <a:rPr lang="cy-GB" sz="1400" noProof="0" dirty="0"/>
              <a:t>Yn 2002 cyflwynodd Llywodraeth Cymru ei Pholisi Chwarae, i adlewyrchu’r gwerth mae Llywodraeth Cymru yn ei roi ar chwarae a phwysigrwydd plant mewn cymdeithas. Cynhaliwyd Adolygiad Gweinidogol o Gyfleoedd Chwarae a lluniwyd yr adroddiad yn 2022, gan wneud 15 o argymhellion allweddol i greu amgylchedd mwy cynaliadwy ar gyfer darparu cyfleoedd ar gyfer chwarae plant yng Nghymru.</a:t>
            </a:r>
          </a:p>
          <a:p>
            <a:pPr eaLnBrk="1" hangingPunct="1"/>
            <a:r>
              <a:rPr lang="en-GB" altLang="en-US" sz="1400" dirty="0">
                <a:hlinkClick r:id="rId6"/>
              </a:rPr>
              <a:t>Adolygiad-Gweinidogol-o-Gyfleoedd-Chwarae-ADRODDIAD-TERFYNOL.pdf</a:t>
            </a:r>
            <a:endParaRPr lang="en-GB" altLang="en-US" sz="1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9BC99BA4-548D-6EEB-88FD-CECA451FF39E}"/>
              </a:ext>
            </a:extLst>
          </p:cNvPr>
          <p:cNvSpPr>
            <a:spLocks noGrp="1" noChangeArrowheads="1"/>
          </p:cNvSpPr>
          <p:nvPr>
            <p:ph type="title"/>
          </p:nvPr>
        </p:nvSpPr>
        <p:spPr/>
        <p:txBody>
          <a:bodyPr/>
          <a:lstStyle/>
          <a:p>
            <a:pPr algn="l" fontAlgn="base">
              <a:lnSpc>
                <a:spcPts val="2025"/>
              </a:lnSpc>
            </a:pPr>
            <a:r>
              <a:rPr lang="cy-GB" noProof="0" dirty="0"/>
              <a:t>Cwricwlwm i Gymru </a:t>
            </a:r>
            <a:r>
              <a:rPr lang="en-GB" altLang="en-US" dirty="0"/>
              <a:t>(20200)</a:t>
            </a:r>
            <a:br>
              <a:rPr lang="cy-GB" b="0" i="0" dirty="0">
                <a:solidFill>
                  <a:srgbClr val="1F1F1F"/>
                </a:solidFill>
                <a:effectLst/>
                <a:latin typeface="Arial" panose="020B0604020202020204" pitchFamily="34" charset="0"/>
              </a:rPr>
            </a:br>
            <a:br>
              <a:rPr lang="en-GB" altLang="en-US" dirty="0"/>
            </a:br>
            <a:r>
              <a:rPr lang="en-GB" altLang="en-US" dirty="0"/>
              <a:t>Curriculum for Wales (2022)</a:t>
            </a:r>
          </a:p>
        </p:txBody>
      </p:sp>
      <p:sp>
        <p:nvSpPr>
          <p:cNvPr id="4" name="Content Placeholder 3">
            <a:extLst>
              <a:ext uri="{FF2B5EF4-FFF2-40B4-BE49-F238E27FC236}">
                <a16:creationId xmlns:a16="http://schemas.microsoft.com/office/drawing/2014/main" id="{88833618-1018-C855-0409-F683102A0448}"/>
              </a:ext>
            </a:extLst>
          </p:cNvPr>
          <p:cNvSpPr>
            <a:spLocks noGrp="1"/>
          </p:cNvSpPr>
          <p:nvPr>
            <p:ph sz="half" idx="1"/>
          </p:nvPr>
        </p:nvSpPr>
        <p:spPr>
          <a:xfrm>
            <a:off x="457200" y="1536700"/>
            <a:ext cx="3657600" cy="4589463"/>
          </a:xfrm>
        </p:spPr>
        <p:txBody>
          <a:bodyPr>
            <a:normAutofit fontScale="85000" lnSpcReduction="20000"/>
          </a:bodyPr>
          <a:lstStyle/>
          <a:p>
            <a:pPr marL="0" marR="0" lvl="0" indent="0" algn="l" defTabSz="685800" rtl="0" eaLnBrk="1" fontAlgn="auto" latinLnBrk="0" hangingPunct="1">
              <a:lnSpc>
                <a:spcPct val="90000"/>
              </a:lnSpc>
              <a:spcBef>
                <a:spcPts val="750"/>
              </a:spcBef>
              <a:spcAft>
                <a:spcPts val="750"/>
              </a:spcAft>
              <a:buClrTx/>
              <a:buSzTx/>
              <a:buFont typeface="Arial" panose="020B0604020202020204" pitchFamily="34" charset="0"/>
              <a:buNone/>
              <a:tabLst/>
              <a:defRPr/>
            </a:pPr>
            <a:r>
              <a:rPr kumimoji="0" lang="cy-GB" sz="2800" b="0" i="0" u="none" strike="noStrike" kern="1200" cap="none" spc="0" normalizeH="0" baseline="0" noProof="0" dirty="0">
                <a:ln>
                  <a:noFill/>
                </a:ln>
                <a:solidFill>
                  <a:srgbClr val="283246"/>
                </a:solidFill>
                <a:effectLst/>
                <a:uLnTx/>
                <a:uFillTx/>
                <a:latin typeface="MADETommySoft-Light"/>
                <a:ea typeface="+mn-ea"/>
                <a:cs typeface="+mn-cs"/>
              </a:rPr>
              <a:t>Tair ‘elfen </a:t>
            </a:r>
            <a:r>
              <a:rPr kumimoji="0" lang="cy-GB" sz="2800" b="0" i="0" u="none" strike="noStrike" kern="1200" cap="none" spc="0" normalizeH="0" baseline="0" noProof="0" dirty="0" err="1">
                <a:ln>
                  <a:noFill/>
                </a:ln>
                <a:solidFill>
                  <a:srgbClr val="283246"/>
                </a:solidFill>
                <a:effectLst/>
                <a:uLnTx/>
                <a:uFillTx/>
                <a:latin typeface="MADETommySoft-Light"/>
                <a:ea typeface="+mn-ea"/>
                <a:cs typeface="+mn-cs"/>
              </a:rPr>
              <a:t>alluogol</a:t>
            </a:r>
            <a:r>
              <a:rPr kumimoji="0" lang="cy-GB" sz="2800" b="0" i="0" u="none" strike="noStrike" kern="1200" cap="none" spc="0" normalizeH="0" baseline="0" noProof="0" dirty="0">
                <a:ln>
                  <a:noFill/>
                </a:ln>
                <a:solidFill>
                  <a:srgbClr val="283246"/>
                </a:solidFill>
                <a:effectLst/>
                <a:uLnTx/>
                <a:uFillTx/>
                <a:latin typeface="MADETommySoft-Light"/>
                <a:ea typeface="+mn-ea"/>
                <a:cs typeface="+mn-cs"/>
              </a:rPr>
              <a:t>’ i gefnogi gweithredu a chyflawni’r cwricwlwm  newydd</a:t>
            </a:r>
            <a:endParaRPr kumimoji="0" lang="cy-GB" sz="2800" b="0" i="0" u="none" strike="noStrike" kern="1200" cap="none" spc="0" normalizeH="0" baseline="0" noProof="0" dirty="0">
              <a:ln>
                <a:noFill/>
              </a:ln>
              <a:solidFill>
                <a:srgbClr val="245E63"/>
              </a:solidFill>
              <a:effectLst/>
              <a:uLnTx/>
              <a:uFillTx/>
              <a:latin typeface="MADETommySoft-Light"/>
              <a:ea typeface="+mn-ea"/>
              <a:cs typeface="+mn-cs"/>
            </a:endParaRPr>
          </a:p>
          <a:p>
            <a:pPr marL="171450" marR="0" lvl="0" indent="-171450" algn="l" defTabSz="685800" rtl="0" eaLnBrk="1" fontAlgn="auto" latinLnBrk="0" hangingPunct="1">
              <a:lnSpc>
                <a:spcPct val="90000"/>
              </a:lnSpc>
              <a:spcBef>
                <a:spcPts val="750"/>
              </a:spcBef>
              <a:spcAft>
                <a:spcPts val="750"/>
              </a:spcAft>
              <a:buClrTx/>
              <a:buSzTx/>
              <a:buFont typeface="Arial" panose="020B0604020202020204" pitchFamily="34" charset="0"/>
              <a:buChar char="•"/>
              <a:tabLst/>
              <a:defRPr/>
            </a:pPr>
            <a:r>
              <a:rPr kumimoji="0" lang="cy-GB" sz="2800" b="0" i="0" u="none" strike="noStrike" kern="1200" cap="none" spc="0" normalizeH="0" baseline="0" noProof="0" dirty="0">
                <a:ln>
                  <a:noFill/>
                </a:ln>
                <a:solidFill>
                  <a:srgbClr val="245E63"/>
                </a:solidFill>
                <a:effectLst/>
                <a:uLnTx/>
                <a:uFillTx/>
                <a:latin typeface="MADETommySoft-Light"/>
                <a:ea typeface="+mn-ea"/>
                <a:cs typeface="+mn-cs"/>
              </a:rPr>
              <a:t>Oedolion sy’n galluogi dysgu</a:t>
            </a:r>
          </a:p>
          <a:p>
            <a:pPr marL="171450" marR="0" lvl="0" indent="-171450" algn="l" defTabSz="685800" rtl="0" eaLnBrk="1" fontAlgn="auto" latinLnBrk="0" hangingPunct="1">
              <a:lnSpc>
                <a:spcPct val="90000"/>
              </a:lnSpc>
              <a:spcBef>
                <a:spcPts val="750"/>
              </a:spcBef>
              <a:spcAft>
                <a:spcPts val="750"/>
              </a:spcAft>
              <a:buClrTx/>
              <a:buSzTx/>
              <a:buFont typeface="Arial" panose="020B0604020202020204" pitchFamily="34" charset="0"/>
              <a:buChar char="•"/>
              <a:tabLst/>
              <a:defRPr/>
            </a:pPr>
            <a:r>
              <a:rPr kumimoji="0" lang="cy-GB" sz="2800" b="0" i="0" u="none" strike="noStrike" kern="1200" cap="none" spc="0" normalizeH="0" baseline="0" noProof="0" dirty="0">
                <a:ln>
                  <a:noFill/>
                </a:ln>
                <a:solidFill>
                  <a:srgbClr val="245E63"/>
                </a:solidFill>
                <a:effectLst/>
                <a:uLnTx/>
                <a:uFillTx/>
                <a:latin typeface="MADETommySoft-Light"/>
                <a:ea typeface="+mn-ea"/>
                <a:cs typeface="+mn-cs"/>
              </a:rPr>
              <a:t>Amgylcheddau Effeithiol</a:t>
            </a:r>
          </a:p>
          <a:p>
            <a:pPr marL="171450" marR="0" lvl="0" indent="-171450" algn="l" defTabSz="685800" rtl="0" eaLnBrk="1" fontAlgn="auto" latinLnBrk="0" hangingPunct="1">
              <a:lnSpc>
                <a:spcPct val="90000"/>
              </a:lnSpc>
              <a:spcBef>
                <a:spcPts val="750"/>
              </a:spcBef>
              <a:spcAft>
                <a:spcPts val="750"/>
              </a:spcAft>
              <a:buClrTx/>
              <a:buSzTx/>
              <a:buFont typeface="Arial" panose="020B0604020202020204" pitchFamily="34" charset="0"/>
              <a:buChar char="•"/>
              <a:tabLst/>
              <a:defRPr/>
            </a:pPr>
            <a:r>
              <a:rPr kumimoji="0" lang="cy-GB" sz="2800" b="0" i="0" u="none" strike="noStrike" kern="1200" cap="none" spc="0" normalizeH="0" baseline="0" noProof="0" dirty="0">
                <a:ln>
                  <a:noFill/>
                </a:ln>
                <a:solidFill>
                  <a:srgbClr val="245E63"/>
                </a:solidFill>
                <a:effectLst/>
                <a:uLnTx/>
                <a:uFillTx/>
                <a:latin typeface="MADETommySoft-Light"/>
                <a:ea typeface="+mn-ea"/>
                <a:cs typeface="+mn-cs"/>
              </a:rPr>
              <a:t>Profiadau sy’n Ennyn Diddordeb  (</a:t>
            </a:r>
            <a:r>
              <a:rPr kumimoji="0" lang="cy-GB" sz="2800" b="0" i="0" u="none" strike="noStrike" kern="1200" cap="none" spc="0" normalizeH="0" baseline="0" noProof="0" dirty="0" err="1">
                <a:ln>
                  <a:noFill/>
                </a:ln>
                <a:solidFill>
                  <a:srgbClr val="245E63"/>
                </a:solidFill>
                <a:effectLst/>
                <a:uLnTx/>
                <a:uFillTx/>
                <a:latin typeface="MADETommySoft-Light"/>
                <a:ea typeface="+mn-ea"/>
                <a:cs typeface="+mn-cs"/>
              </a:rPr>
              <a:t>LlC</a:t>
            </a:r>
            <a:r>
              <a:rPr kumimoji="0" lang="cy-GB" sz="2800" b="0" i="0" u="none" strike="noStrike" kern="1200" cap="none" spc="0" normalizeH="0" baseline="0" noProof="0" dirty="0">
                <a:ln>
                  <a:noFill/>
                </a:ln>
                <a:solidFill>
                  <a:srgbClr val="245E63"/>
                </a:solidFill>
                <a:effectLst/>
                <a:uLnTx/>
                <a:uFillTx/>
                <a:latin typeface="MADETommySoft-Light"/>
                <a:ea typeface="+mn-ea"/>
                <a:cs typeface="+mn-cs"/>
              </a:rPr>
              <a:t>, 2022).</a:t>
            </a:r>
          </a:p>
          <a:p>
            <a:pPr marL="171450" marR="0" lvl="0" indent="-171450" algn="l" defTabSz="685800" rtl="0" eaLnBrk="1" fontAlgn="auto" latinLnBrk="0" hangingPunct="1">
              <a:lnSpc>
                <a:spcPct val="90000"/>
              </a:lnSpc>
              <a:spcBef>
                <a:spcPts val="750"/>
              </a:spcBef>
              <a:spcAft>
                <a:spcPts val="750"/>
              </a:spcAft>
              <a:buClrTx/>
              <a:buSzTx/>
              <a:buFont typeface="Arial" panose="020B0604020202020204" pitchFamily="34" charset="0"/>
              <a:buChar char="•"/>
              <a:tabLst/>
              <a:defRPr/>
            </a:pPr>
            <a:r>
              <a:rPr kumimoji="0" lang="cy-GB" sz="2800" b="0" i="0" u="none" strike="noStrike" kern="1200" cap="none" spc="0" normalizeH="0" baseline="0" noProof="0" dirty="0">
                <a:ln>
                  <a:noFill/>
                </a:ln>
                <a:solidFill>
                  <a:srgbClr val="283246"/>
                </a:solidFill>
                <a:effectLst/>
                <a:uLnTx/>
                <a:uFillTx/>
                <a:latin typeface="MADETommySoft-Light"/>
                <a:ea typeface="+mn-ea"/>
                <a:cs typeface="+mn-cs"/>
              </a:rPr>
              <a:t>Mae’r 3 elfen </a:t>
            </a:r>
            <a:r>
              <a:rPr kumimoji="0" lang="cy-GB" sz="2800" b="0" i="0" u="none" strike="noStrike" kern="1200" cap="none" spc="0" normalizeH="0" baseline="0" noProof="0" dirty="0" err="1">
                <a:ln>
                  <a:noFill/>
                </a:ln>
                <a:solidFill>
                  <a:srgbClr val="283246"/>
                </a:solidFill>
                <a:effectLst/>
                <a:uLnTx/>
                <a:uFillTx/>
                <a:latin typeface="MADETommySoft-Light"/>
                <a:ea typeface="+mn-ea"/>
                <a:cs typeface="+mn-cs"/>
              </a:rPr>
              <a:t>alluogol</a:t>
            </a:r>
            <a:r>
              <a:rPr kumimoji="0" lang="cy-GB" sz="2800" b="0" i="0" u="none" strike="noStrike" kern="1200" cap="none" spc="0" normalizeH="0" baseline="0" noProof="0" dirty="0">
                <a:ln>
                  <a:noFill/>
                </a:ln>
                <a:solidFill>
                  <a:srgbClr val="283246"/>
                </a:solidFill>
                <a:effectLst/>
                <a:uLnTx/>
                <a:uFillTx/>
                <a:latin typeface="MADETommySoft-Light"/>
                <a:ea typeface="+mn-ea"/>
                <a:cs typeface="+mn-cs"/>
              </a:rPr>
              <a:t> wedi’u cyfeirio’n arbennig at athrawon ac addysgwyr sy’n gweithio yn y Blynyddoedd Cynnar.</a:t>
            </a:r>
            <a:endParaRPr kumimoji="0" lang="cy-GB" sz="2800" b="0" i="0" u="none" strike="noStrike" kern="1200" cap="none" spc="0" normalizeH="0" baseline="0" noProof="0" dirty="0">
              <a:ln>
                <a:noFill/>
              </a:ln>
              <a:solidFill>
                <a:srgbClr val="245E63"/>
              </a:solidFill>
              <a:effectLst/>
              <a:uLnTx/>
              <a:uFillTx/>
              <a:latin typeface="MADETommySoft-Light"/>
              <a:ea typeface="+mn-ea"/>
              <a:cs typeface="+mn-cs"/>
            </a:endParaRPr>
          </a:p>
          <a:p>
            <a:pPr fontAlgn="auto">
              <a:spcAft>
                <a:spcPts val="0"/>
              </a:spcAft>
              <a:defRPr/>
            </a:pPr>
            <a:endParaRPr lang="en-GB" dirty="0"/>
          </a:p>
        </p:txBody>
      </p:sp>
      <p:sp>
        <p:nvSpPr>
          <p:cNvPr id="5" name="Content Placeholder 4">
            <a:extLst>
              <a:ext uri="{FF2B5EF4-FFF2-40B4-BE49-F238E27FC236}">
                <a16:creationId xmlns:a16="http://schemas.microsoft.com/office/drawing/2014/main" id="{A94174FA-D98D-55A5-6017-38363973A8E2}"/>
              </a:ext>
            </a:extLst>
          </p:cNvPr>
          <p:cNvSpPr>
            <a:spLocks noGrp="1"/>
          </p:cNvSpPr>
          <p:nvPr>
            <p:ph sz="half" idx="2"/>
          </p:nvPr>
        </p:nvSpPr>
        <p:spPr>
          <a:xfrm>
            <a:off x="4419600" y="1536700"/>
            <a:ext cx="3657600" cy="4589463"/>
          </a:xfrm>
        </p:spPr>
        <p:txBody>
          <a:bodyPr>
            <a:normAutofit fontScale="85000" lnSpcReduction="20000"/>
          </a:bodyPr>
          <a:lstStyle/>
          <a:p>
            <a:pPr marL="0" indent="0" fontAlgn="auto">
              <a:spcAft>
                <a:spcPts val="750"/>
              </a:spcAft>
              <a:buFont typeface="Arial" panose="020B0604020202020204" pitchFamily="34" charset="0"/>
              <a:buNone/>
              <a:defRPr/>
            </a:pPr>
            <a:r>
              <a:rPr lang="en-GB" dirty="0">
                <a:solidFill>
                  <a:srgbClr val="283246"/>
                </a:solidFill>
                <a:latin typeface="MADETommySoft-Light"/>
              </a:rPr>
              <a:t>Three 'Enablers' to support the implementation and enactment of the new curriculum</a:t>
            </a:r>
            <a:endParaRPr lang="en-GB" dirty="0">
              <a:solidFill>
                <a:srgbClr val="245E63"/>
              </a:solidFill>
              <a:latin typeface="MADETommySoft-Light"/>
            </a:endParaRPr>
          </a:p>
          <a:p>
            <a:pPr fontAlgn="auto">
              <a:spcAft>
                <a:spcPts val="750"/>
              </a:spcAft>
              <a:defRPr/>
            </a:pPr>
            <a:r>
              <a:rPr lang="en-GB" dirty="0">
                <a:solidFill>
                  <a:srgbClr val="245E63"/>
                </a:solidFill>
                <a:latin typeface="MADETommySoft-Light"/>
              </a:rPr>
              <a:t>Enabling Adults</a:t>
            </a:r>
          </a:p>
          <a:p>
            <a:pPr fontAlgn="auto">
              <a:spcAft>
                <a:spcPts val="750"/>
              </a:spcAft>
              <a:defRPr/>
            </a:pPr>
            <a:r>
              <a:rPr lang="en-GB" dirty="0">
                <a:solidFill>
                  <a:srgbClr val="245E63"/>
                </a:solidFill>
                <a:latin typeface="MADETommySoft-Light"/>
              </a:rPr>
              <a:t>Effective Environments</a:t>
            </a:r>
          </a:p>
          <a:p>
            <a:pPr fontAlgn="auto">
              <a:spcAft>
                <a:spcPts val="750"/>
              </a:spcAft>
              <a:defRPr/>
            </a:pPr>
            <a:r>
              <a:rPr lang="en-GB" dirty="0">
                <a:solidFill>
                  <a:srgbClr val="245E63"/>
                </a:solidFill>
                <a:latin typeface="MADETommySoft-Light"/>
              </a:rPr>
              <a:t>Engaging Experiences (WG, 2022).</a:t>
            </a:r>
          </a:p>
          <a:p>
            <a:pPr fontAlgn="auto">
              <a:spcAft>
                <a:spcPts val="750"/>
              </a:spcAft>
              <a:defRPr/>
            </a:pPr>
            <a:r>
              <a:rPr lang="en-GB" dirty="0">
                <a:solidFill>
                  <a:srgbClr val="283246"/>
                </a:solidFill>
                <a:latin typeface="MADETommySoft-Light"/>
              </a:rPr>
              <a:t>The 3 enablers are particularly directed towards teachers and educators working within Early Years.</a:t>
            </a:r>
            <a:endParaRPr lang="en-GB" dirty="0">
              <a:solidFill>
                <a:srgbClr val="245E63"/>
              </a:solidFill>
              <a:latin typeface="MADETommySoft-Light"/>
            </a:endParaRPr>
          </a:p>
          <a:p>
            <a:pPr fontAlgn="auto">
              <a:spcAft>
                <a:spcPts val="0"/>
              </a:spcAft>
              <a:defRPr/>
            </a:pP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C60676B6-F6E3-EBBB-2AF9-F16609361BC1}"/>
              </a:ext>
            </a:extLst>
          </p:cNvPr>
          <p:cNvSpPr>
            <a:spLocks noGrp="1" noChangeArrowheads="1"/>
          </p:cNvSpPr>
          <p:nvPr>
            <p:ph type="title"/>
          </p:nvPr>
        </p:nvSpPr>
        <p:spPr/>
        <p:txBody>
          <a:bodyPr/>
          <a:lstStyle/>
          <a:p>
            <a:r>
              <a:rPr lang="cy-GB" noProof="0" dirty="0"/>
              <a:t>Tasg </a:t>
            </a:r>
            <a:r>
              <a:rPr lang="en-GB" altLang="en-US" dirty="0"/>
              <a:t>					Task</a:t>
            </a:r>
          </a:p>
        </p:txBody>
      </p:sp>
      <p:sp>
        <p:nvSpPr>
          <p:cNvPr id="69635" name="Content Placeholder 2">
            <a:extLst>
              <a:ext uri="{FF2B5EF4-FFF2-40B4-BE49-F238E27FC236}">
                <a16:creationId xmlns:a16="http://schemas.microsoft.com/office/drawing/2014/main" id="{FA172018-EF37-ABA2-59B1-445A39CB5397}"/>
              </a:ext>
            </a:extLst>
          </p:cNvPr>
          <p:cNvSpPr>
            <a:spLocks noGrp="1" noChangeArrowheads="1"/>
          </p:cNvSpPr>
          <p:nvPr>
            <p:ph sz="half" idx="1"/>
          </p:nvPr>
        </p:nvSpPr>
        <p:spPr bwMode="auto">
          <a:xfrm>
            <a:off x="263525" y="1536700"/>
            <a:ext cx="4563900" cy="4589463"/>
          </a:xfrm>
        </p:spPr>
        <p:txBody>
          <a:bodyPr wrap="square" numCol="1" anchor="t" anchorCtr="0" compatLnSpc="1">
            <a:prstTxWarp prst="textNoShape">
              <a:avLst/>
            </a:prstTxWarp>
            <a:normAutofit lnSpcReduction="10000"/>
          </a:bodyPr>
          <a:lstStyle/>
          <a:p>
            <a:pPr lvl="0">
              <a:defRPr/>
            </a:pPr>
            <a:r>
              <a:rPr lang="cy-GB" dirty="0">
                <a:solidFill>
                  <a:prstClr val="black"/>
                </a:solidFill>
              </a:rPr>
              <a:t>Sut gall athrawon plant ifanc mewn ysgolion fabwysiadu’r elfennau </a:t>
            </a:r>
            <a:r>
              <a:rPr lang="cy-GB" dirty="0" err="1">
                <a:solidFill>
                  <a:prstClr val="black"/>
                </a:solidFill>
              </a:rPr>
              <a:t>galluogol</a:t>
            </a:r>
            <a:r>
              <a:rPr lang="cy-GB" dirty="0">
                <a:solidFill>
                  <a:prstClr val="black"/>
                </a:solidFill>
              </a:rPr>
              <a:t> hyn?</a:t>
            </a:r>
          </a:p>
          <a:p>
            <a:pPr lvl="0">
              <a:defRPr/>
            </a:pPr>
            <a:r>
              <a:rPr lang="cy-GB" dirty="0">
                <a:solidFill>
                  <a:prstClr val="black"/>
                </a:solidFill>
              </a:rPr>
              <a:t>Sut byddai hyn yn edrych mewn ysgolion yng Nghymru?</a:t>
            </a:r>
            <a:endPar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rPr>
              <a:t>Darllenwch yr </a:t>
            </a: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erthygl</a:t>
            </a:r>
            <a:r>
              <a:rPr kumimoji="0" lang="cy-GB" sz="2800" b="0" i="0" u="none" strike="noStrike" kern="1200" cap="none" spc="0" normalizeH="0" baseline="0" noProof="0" dirty="0">
                <a:ln>
                  <a:noFill/>
                </a:ln>
                <a:solidFill>
                  <a:prstClr val="black"/>
                </a:solidFill>
                <a:effectLst/>
                <a:uLnTx/>
                <a:uFillTx/>
                <a:latin typeface="Calibri" panose="020F0502020204030204"/>
                <a:ea typeface="+mn-ea"/>
                <a:cs typeface="+mn-cs"/>
              </a:rPr>
              <a:t> ac ystyriwch y cwestiynau uchod yn eich grwpiau.</a:t>
            </a:r>
          </a:p>
          <a:p>
            <a:pPr lvl="0">
              <a:defRPr/>
            </a:pPr>
            <a:r>
              <a:rPr lang="cy-GB" dirty="0">
                <a:solidFill>
                  <a:prstClr val="black"/>
                </a:solidFill>
              </a:rPr>
              <a:t>Adroddwch yn ôl mewn grwpiau</a:t>
            </a:r>
            <a:endParaRPr lang="cy-GB" dirty="0"/>
          </a:p>
        </p:txBody>
      </p:sp>
      <p:sp>
        <p:nvSpPr>
          <p:cNvPr id="69636" name="Content Placeholder 3">
            <a:extLst>
              <a:ext uri="{FF2B5EF4-FFF2-40B4-BE49-F238E27FC236}">
                <a16:creationId xmlns:a16="http://schemas.microsoft.com/office/drawing/2014/main" id="{2BFC369C-90BB-F5B0-702A-5FD5294EEE1A}"/>
              </a:ext>
            </a:extLst>
          </p:cNvPr>
          <p:cNvSpPr>
            <a:spLocks noGrp="1" noChangeArrowheads="1"/>
          </p:cNvSpPr>
          <p:nvPr>
            <p:ph sz="half" idx="2"/>
          </p:nvPr>
        </p:nvSpPr>
        <p:spPr bwMode="auto">
          <a:xfrm>
            <a:off x="4833856" y="1536700"/>
            <a:ext cx="4040188" cy="4124325"/>
          </a:xfrm>
        </p:spPr>
        <p:txBody>
          <a:bodyPr wrap="square" numCol="1" anchor="t" anchorCtr="0" compatLnSpc="1">
            <a:prstTxWarp prst="textNoShape">
              <a:avLst/>
            </a:prstTxWarp>
            <a:normAutofit lnSpcReduction="10000"/>
          </a:bodyPr>
          <a:lstStyle/>
          <a:p>
            <a:r>
              <a:rPr lang="cy-GB" dirty="0" err="1"/>
              <a:t>How</a:t>
            </a:r>
            <a:r>
              <a:rPr lang="cy-GB" dirty="0"/>
              <a:t> can </a:t>
            </a:r>
            <a:r>
              <a:rPr lang="cy-GB" dirty="0" err="1"/>
              <a:t>teachers</a:t>
            </a:r>
            <a:r>
              <a:rPr lang="cy-GB" dirty="0"/>
              <a:t> of </a:t>
            </a:r>
            <a:r>
              <a:rPr lang="en-GB" altLang="en-US" dirty="0"/>
              <a:t>young children in schools adopt these enablers?</a:t>
            </a:r>
          </a:p>
          <a:p>
            <a:r>
              <a:rPr lang="en-GB" altLang="en-US" dirty="0"/>
              <a:t>What would this look like in schools in Wales?</a:t>
            </a:r>
          </a:p>
          <a:p>
            <a:r>
              <a:rPr lang="en-GB" altLang="en-US" dirty="0"/>
              <a:t>Read the </a:t>
            </a:r>
            <a:r>
              <a:rPr lang="en-GB" altLang="en-US" dirty="0">
                <a:hlinkClick r:id="rId2"/>
              </a:rPr>
              <a:t>article</a:t>
            </a:r>
            <a:r>
              <a:rPr lang="en-GB" altLang="en-US" dirty="0"/>
              <a:t> and consider the questions above in your groups.</a:t>
            </a:r>
          </a:p>
          <a:p>
            <a:r>
              <a:rPr lang="en-GB" altLang="en-US" dirty="0"/>
              <a:t>Feedback in groups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CA5CB846-9516-783C-27F7-97C9CD6D60F4}"/>
              </a:ext>
            </a:extLst>
          </p:cNvPr>
          <p:cNvSpPr>
            <a:spLocks noGrp="1" noChangeArrowheads="1"/>
          </p:cNvSpPr>
          <p:nvPr>
            <p:ph type="title"/>
          </p:nvPr>
        </p:nvSpPr>
        <p:spPr>
          <a:xfrm>
            <a:off x="268288" y="365125"/>
            <a:ext cx="8612187" cy="1325563"/>
          </a:xfrm>
        </p:spPr>
        <p:txBody>
          <a:bodyPr/>
          <a:lstStyle/>
          <a:p>
            <a:r>
              <a:rPr lang="en-GB" altLang="en-US" dirty="0" err="1"/>
              <a:t>Darllen</a:t>
            </a:r>
            <a:r>
              <a:rPr lang="en-GB" altLang="en-US" dirty="0"/>
              <a:t> / Reading </a:t>
            </a:r>
          </a:p>
        </p:txBody>
      </p:sp>
      <p:sp>
        <p:nvSpPr>
          <p:cNvPr id="70659" name="Content Placeholder 4">
            <a:extLst>
              <a:ext uri="{FF2B5EF4-FFF2-40B4-BE49-F238E27FC236}">
                <a16:creationId xmlns:a16="http://schemas.microsoft.com/office/drawing/2014/main" id="{9BF146B4-B975-E504-77A2-E017454DD113}"/>
              </a:ext>
            </a:extLst>
          </p:cNvPr>
          <p:cNvSpPr>
            <a:spLocks noGrp="1" noChangeArrowheads="1"/>
          </p:cNvSpPr>
          <p:nvPr>
            <p:ph idx="1"/>
          </p:nvPr>
        </p:nvSpPr>
        <p:spPr bwMode="auto">
          <a:xfrm>
            <a:off x="268288" y="1825625"/>
            <a:ext cx="8612187" cy="3576638"/>
          </a:xfrm>
        </p:spPr>
        <p:txBody>
          <a:bodyPr wrap="square" numCol="1" anchor="t" anchorCtr="0" compatLnSpc="1">
            <a:prstTxWarp prst="textNoShape">
              <a:avLst/>
            </a:prstTxWarp>
          </a:bodyPr>
          <a:lstStyle/>
          <a:p>
            <a:r>
              <a:rPr lang="en-GB" altLang="en-US">
                <a:hlinkClick r:id="rId2"/>
              </a:rPr>
              <a:t>Froebel Trust | Making connections: Froebel’s principles and…</a:t>
            </a:r>
            <a:endParaRPr lang="en-GB" altLang="en-US"/>
          </a:p>
          <a:p>
            <a:r>
              <a:rPr lang="en-GB" altLang="en-US">
                <a:hlinkClick r:id="rId3"/>
              </a:rPr>
              <a:t>A curriculum for funded non-maintained nursery settings</a:t>
            </a:r>
            <a:endParaRPr lang="en-GB" altLang="en-US"/>
          </a:p>
          <a:p>
            <a:r>
              <a:rPr lang="en-GB" altLang="en-US">
                <a:solidFill>
                  <a:srgbClr val="333333"/>
                </a:solidFill>
              </a:rPr>
              <a:t>Fisher, J. (2021). To play or not to play: teachers’ and headteachers’ perspectives on play-based approaches in transition from the Early Years Foundation Stage to Key Stage 1 in England. </a:t>
            </a:r>
            <a:r>
              <a:rPr lang="en-GB" altLang="en-US" i="1">
                <a:solidFill>
                  <a:srgbClr val="333333"/>
                </a:solidFill>
              </a:rPr>
              <a:t>Education 3-13</a:t>
            </a:r>
            <a:r>
              <a:rPr lang="en-GB" altLang="en-US">
                <a:solidFill>
                  <a:srgbClr val="333333"/>
                </a:solidFill>
              </a:rPr>
              <a:t>, </a:t>
            </a:r>
            <a:r>
              <a:rPr lang="en-GB" altLang="en-US" i="1">
                <a:solidFill>
                  <a:srgbClr val="333333"/>
                </a:solidFill>
              </a:rPr>
              <a:t>50</a:t>
            </a:r>
            <a:r>
              <a:rPr lang="en-GB" altLang="en-US">
                <a:solidFill>
                  <a:srgbClr val="333333"/>
                </a:solidFill>
              </a:rPr>
              <a:t>(6), 803–815. </a:t>
            </a:r>
            <a:r>
              <a:rPr lang="en-GB" altLang="en-US">
                <a:solidFill>
                  <a:srgbClr val="333333"/>
                </a:solidFill>
                <a:hlinkClick r:id="rId4"/>
              </a:rPr>
              <a:t>https://doi.org/10.1080/03004279.2021.1912136</a:t>
            </a:r>
            <a:endParaRPr lang="en-GB" altLang="en-US">
              <a:solidFill>
                <a:srgbClr val="333333"/>
              </a:solidFill>
            </a:endParaRPr>
          </a:p>
          <a:p>
            <a:r>
              <a:rPr lang="en-GB" altLang="en-US">
                <a:solidFill>
                  <a:srgbClr val="333333"/>
                </a:solidFill>
              </a:rPr>
              <a:t>Walsh, G., &amp; Fallon, J. (2019). ‘What’s all the fuss about play’? Expanding student teachers’ beliefs and understandings of play as pedagogy in practice. </a:t>
            </a:r>
            <a:r>
              <a:rPr lang="en-GB" altLang="en-US" i="1">
                <a:solidFill>
                  <a:srgbClr val="333333"/>
                </a:solidFill>
              </a:rPr>
              <a:t>Early Years</a:t>
            </a:r>
            <a:r>
              <a:rPr lang="en-GB" altLang="en-US">
                <a:solidFill>
                  <a:srgbClr val="333333"/>
                </a:solidFill>
              </a:rPr>
              <a:t>, </a:t>
            </a:r>
            <a:r>
              <a:rPr lang="en-GB" altLang="en-US" i="1">
                <a:solidFill>
                  <a:srgbClr val="333333"/>
                </a:solidFill>
              </a:rPr>
              <a:t>41</a:t>
            </a:r>
            <a:r>
              <a:rPr lang="en-GB" altLang="en-US">
                <a:solidFill>
                  <a:srgbClr val="333333"/>
                </a:solidFill>
              </a:rPr>
              <a:t>(4), 396–413. https://doi.org/10.1080/09575146.2019.1581731</a:t>
            </a:r>
            <a:endParaRPr lang="en-GB"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E421AA9C-774E-E88E-E651-D1F092E81FE7}"/>
              </a:ext>
            </a:extLst>
          </p:cNvPr>
          <p:cNvSpPr>
            <a:spLocks noGrp="1" noChangeArrowheads="1"/>
          </p:cNvSpPr>
          <p:nvPr>
            <p:ph type="title"/>
          </p:nvPr>
        </p:nvSpPr>
        <p:spPr/>
        <p:txBody>
          <a:bodyPr/>
          <a:lstStyle/>
          <a:p>
            <a:r>
              <a:rPr lang="en-GB" altLang="en-US" dirty="0" err="1"/>
              <a:t>Cyfeirnodau</a:t>
            </a:r>
            <a:r>
              <a:rPr lang="en-GB" altLang="en-US" dirty="0"/>
              <a:t>/References</a:t>
            </a:r>
          </a:p>
        </p:txBody>
      </p:sp>
      <p:sp>
        <p:nvSpPr>
          <p:cNvPr id="34819" name="Content Placeholder 2">
            <a:extLst>
              <a:ext uri="{FF2B5EF4-FFF2-40B4-BE49-F238E27FC236}">
                <a16:creationId xmlns:a16="http://schemas.microsoft.com/office/drawing/2014/main" id="{3F3B007B-3E89-98AD-E84A-5AAD0B754B6B}"/>
              </a:ext>
            </a:extLst>
          </p:cNvPr>
          <p:cNvSpPr>
            <a:spLocks noGrp="1"/>
          </p:cNvSpPr>
          <p:nvPr>
            <p:ph idx="1"/>
          </p:nvPr>
        </p:nvSpPr>
        <p:spPr/>
        <p:txBody>
          <a:bodyPr wrap="square" numCol="1" anchor="t" anchorCtr="0" compatLnSpc="1">
            <a:prstTxWarp prst="textNoShape">
              <a:avLst/>
            </a:prstTxWarp>
          </a:bodyPr>
          <a:lstStyle/>
          <a:p>
            <a:pPr>
              <a:lnSpc>
                <a:spcPct val="70000"/>
              </a:lnSpc>
              <a:buFont typeface="Arial" panose="020B0604020202020204" pitchFamily="34" charset="0"/>
              <a:buNone/>
            </a:pPr>
            <a:r>
              <a:rPr lang="en-GB" altLang="en-US" sz="1400"/>
              <a:t>Briggs, M. and Hansen, A. (2012) </a:t>
            </a:r>
            <a:r>
              <a:rPr lang="en-GB" altLang="en-US" sz="1400" i="1"/>
              <a:t>Play-based Learning in the Primary School. </a:t>
            </a:r>
            <a:r>
              <a:rPr lang="en-GB" altLang="en-US" sz="1400"/>
              <a:t>London: Sage</a:t>
            </a:r>
          </a:p>
          <a:p>
            <a:pPr>
              <a:lnSpc>
                <a:spcPct val="70000"/>
              </a:lnSpc>
              <a:buFont typeface="Arial" panose="020B0604020202020204" pitchFamily="34" charset="0"/>
              <a:buNone/>
            </a:pPr>
            <a:r>
              <a:rPr lang="en-GB" altLang="en-US" sz="1400"/>
              <a:t>Dockett, S., and Fleer, M. (1999). </a:t>
            </a:r>
            <a:r>
              <a:rPr lang="en-GB" altLang="en-US" sz="1400" i="1"/>
              <a:t>Play and pedagogy in early childhood: Bending the rules</a:t>
            </a:r>
            <a:r>
              <a:rPr lang="en-GB" altLang="en-US" sz="1400"/>
              <a:t>. (1 ed.) Harcourst Brace.</a:t>
            </a:r>
          </a:p>
          <a:p>
            <a:pPr>
              <a:lnSpc>
                <a:spcPct val="70000"/>
              </a:lnSpc>
              <a:buFont typeface="Arial" panose="020B0604020202020204" pitchFamily="34" charset="0"/>
              <a:buNone/>
            </a:pPr>
            <a:r>
              <a:rPr lang="en-GB" altLang="en-US" sz="1400"/>
              <a:t>McInnes, K., Howard, J., Miles, G., &amp; Crowley, K. (2011). Differences in practitioners’ understanding of play and how this influences pedagogy and children’s perceptions of play. </a:t>
            </a:r>
            <a:r>
              <a:rPr lang="en-GB" altLang="en-US" sz="1400" i="1"/>
              <a:t>Early Years</a:t>
            </a:r>
            <a:r>
              <a:rPr lang="en-GB" altLang="en-US" sz="1400"/>
              <a:t>, </a:t>
            </a:r>
            <a:r>
              <a:rPr lang="en-GB" altLang="en-US" sz="1400" i="1"/>
              <a:t>31</a:t>
            </a:r>
            <a:r>
              <a:rPr lang="en-GB" altLang="en-US" sz="1400"/>
              <a:t>(2), 121–133. https://doi.org/10.1080/09575146.2011.572870 	</a:t>
            </a:r>
          </a:p>
          <a:p>
            <a:pPr>
              <a:lnSpc>
                <a:spcPct val="70000"/>
              </a:lnSpc>
              <a:buFont typeface="Arial" panose="020B0604020202020204" pitchFamily="34" charset="0"/>
              <a:buNone/>
            </a:pPr>
            <a:r>
              <a:rPr lang="en-GB" altLang="en-US" sz="1400"/>
              <a:t>Murphy, A. (2022) Play Pioneers In Waters-Davies, J. [ed] </a:t>
            </a:r>
            <a:r>
              <a:rPr lang="en-GB" altLang="en-US" sz="1400" i="1"/>
              <a:t>An introduction to play</a:t>
            </a:r>
            <a:r>
              <a:rPr lang="en-GB" altLang="en-US" sz="1400"/>
              <a:t>. London: SAGE</a:t>
            </a:r>
          </a:p>
          <a:p>
            <a:pPr>
              <a:lnSpc>
                <a:spcPct val="70000"/>
              </a:lnSpc>
              <a:buFont typeface="Arial" panose="020B0604020202020204" pitchFamily="34" charset="0"/>
              <a:buNone/>
            </a:pPr>
            <a:r>
              <a:rPr lang="en-GB" altLang="en-US" sz="1400"/>
              <a:t>Moyles, J. and Worthington, M. (2011). The Early Years Foundation Stage through the daily experiences of the children..   </a:t>
            </a:r>
          </a:p>
          <a:p>
            <a:pPr>
              <a:lnSpc>
                <a:spcPct val="70000"/>
              </a:lnSpc>
              <a:buFont typeface="Arial" panose="020B0604020202020204" pitchFamily="34" charset="0"/>
              <a:buNone/>
            </a:pPr>
            <a:r>
              <a:rPr lang="en-GB" altLang="en-US" sz="1400"/>
              <a:t>Robson, K. (2017). Review of the literature on the Reggio Emilia approach to education with a focus on the principle of the environment as the third teacher. The International Journal of Holistic Early Learning and Development, 4, 35-44.</a:t>
            </a:r>
          </a:p>
          <a:p>
            <a:pPr>
              <a:lnSpc>
                <a:spcPct val="70000"/>
              </a:lnSpc>
              <a:buFont typeface="Arial" panose="020B0604020202020204" pitchFamily="34" charset="0"/>
              <a:buNone/>
            </a:pPr>
            <a:r>
              <a:rPr lang="en-GB" altLang="en-US" sz="1400"/>
              <a:t>Welsh Government (2022a) Curriculum for Wales. </a:t>
            </a:r>
            <a:r>
              <a:rPr lang="en-GB" altLang="en-US" sz="1400">
                <a:ea typeface="DengXian" panose="02010600030101010101" pitchFamily="2" charset="-122"/>
                <a:cs typeface="Aptos" panose="020B0004020202020204" pitchFamily="34" charset="0"/>
              </a:rPr>
              <a:t>Available at </a:t>
            </a:r>
            <a:r>
              <a:rPr lang="en-GB" altLang="en-US" sz="1400" u="sng">
                <a:ea typeface="DengXian" panose="02010600030101010101" pitchFamily="2" charset="-122"/>
                <a:cs typeface="Aptos" panose="020B0004020202020204" pitchFamily="34" charset="0"/>
                <a:hlinkClick r:id="rId2"/>
              </a:rPr>
              <a:t>https://hwb.gov.wales/curriculum-for-wales</a:t>
            </a:r>
            <a:r>
              <a:rPr lang="en-GB" altLang="en-US" sz="1400">
                <a:ea typeface="DengXian" panose="02010600030101010101" pitchFamily="2" charset="-122"/>
                <a:cs typeface="Aptos" panose="020B0004020202020204" pitchFamily="34" charset="0"/>
              </a:rPr>
              <a:t>. [Accessed 29 January 2025]</a:t>
            </a:r>
            <a:endParaRPr lang="en-GB" altLang="en-US" sz="1400">
              <a:ea typeface="DengXian" panose="02010600030101010101" pitchFamily="2" charset="-122"/>
              <a:cs typeface="Times New Roman" panose="02020603050405020304" pitchFamily="18" charset="0"/>
            </a:endParaRPr>
          </a:p>
          <a:p>
            <a:pPr>
              <a:lnSpc>
                <a:spcPct val="70000"/>
              </a:lnSpc>
              <a:buFont typeface="Arial" panose="020B0604020202020204" pitchFamily="34" charset="0"/>
              <a:buNone/>
            </a:pPr>
            <a:r>
              <a:rPr lang="en-GB" altLang="en-US" sz="1400"/>
              <a:t>Welsh Government (2022b) A curriculum for funded non-maintained nursery settings. </a:t>
            </a:r>
            <a:r>
              <a:rPr lang="en-GB" altLang="en-US" sz="1400">
                <a:ea typeface="DengXian" panose="02010600030101010101" pitchFamily="2" charset="-122"/>
              </a:rPr>
              <a:t>Available at </a:t>
            </a:r>
            <a:r>
              <a:rPr lang="en-GB" altLang="en-US" sz="1400">
                <a:hlinkClick r:id="rId3"/>
              </a:rPr>
              <a:t>A curriculum for funded non-maintained nursery settings</a:t>
            </a:r>
            <a:r>
              <a:rPr lang="en-GB" altLang="en-US" sz="1400"/>
              <a:t> </a:t>
            </a:r>
            <a:r>
              <a:rPr lang="en-GB" altLang="en-US" sz="1400">
                <a:ea typeface="DengXian" panose="02010600030101010101" pitchFamily="2" charset="-122"/>
              </a:rPr>
              <a:t>[Accessed 29 January 2025]</a:t>
            </a:r>
          </a:p>
          <a:p>
            <a:pPr>
              <a:lnSpc>
                <a:spcPct val="70000"/>
              </a:lnSpc>
              <a:buFont typeface="Arial" panose="020B0604020202020204" pitchFamily="34" charset="0"/>
              <a:buNone/>
            </a:pPr>
            <a:endParaRPr lang="en-GB" altLang="en-US" sz="1400"/>
          </a:p>
          <a:p>
            <a:pPr>
              <a:lnSpc>
                <a:spcPct val="70000"/>
              </a:lnSpc>
              <a:buFont typeface="Arial" panose="020B0604020202020204" pitchFamily="34" charset="0"/>
              <a:buNone/>
            </a:pPr>
            <a:r>
              <a:rPr lang="en-GB" altLang="en-US" sz="1400"/>
              <a:t>    </a:t>
            </a:r>
          </a:p>
          <a:p>
            <a:pPr>
              <a:lnSpc>
                <a:spcPct val="70000"/>
              </a:lnSpc>
              <a:buFont typeface="Arial" panose="020B0604020202020204" pitchFamily="34" charset="0"/>
              <a:buNone/>
            </a:pPr>
            <a:endParaRPr lang="en-GB" altLang="en-US" sz="1300"/>
          </a:p>
        </p:txBody>
      </p:sp>
    </p:spTree>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B7943C12CE8B24B9C948E5FBAF57B3A" ma:contentTypeVersion="5" ma:contentTypeDescription="Create a new document." ma:contentTypeScope="" ma:versionID="9f40ed30880c9d1a2476692c861fe546">
  <xsd:schema xmlns:xsd="http://www.w3.org/2001/XMLSchema" xmlns:xs="http://www.w3.org/2001/XMLSchema" xmlns:p="http://schemas.microsoft.com/office/2006/metadata/properties" xmlns:ns2="87976339-b2f2-475f-bce4-3bdd3c5bdf03" targetNamespace="http://schemas.microsoft.com/office/2006/metadata/properties" ma:root="true" ma:fieldsID="a2f602889cffa7e8f62404902820b506" ns2:_="">
    <xsd:import namespace="87976339-b2f2-475f-bce4-3bdd3c5bdf0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7976339-b2f2-475f-bce4-3bdd3c5bdf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A61CFD-1E59-4223-99C0-20A772CDD70E}">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E8D870A-5B05-4CDF-BB5E-163DDE9BEF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7976339-b2f2-475f-bce4-3bdd3c5bdf0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37FD9C-72FE-4887-8A01-109C9A4FC7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 (2)</Template>
  <TotalTime>2489</TotalTime>
  <Words>3537</Words>
  <Application>Microsoft Office PowerPoint</Application>
  <PresentationFormat>On-screen Show (4:3)</PresentationFormat>
  <Paragraphs>270</Paragraphs>
  <Slides>31</Slides>
  <Notes>1</Notes>
  <HiddenSlides>0</HiddenSlides>
  <MMClips>0</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31</vt:i4>
      </vt:variant>
    </vt:vector>
  </HeadingPairs>
  <TitlesOfParts>
    <vt:vector size="45" baseType="lpstr">
      <vt:lpstr>DengXian</vt:lpstr>
      <vt:lpstr>MADETommySoft-Light</vt:lpstr>
      <vt:lpstr>Aptos</vt:lpstr>
      <vt:lpstr>Arial</vt:lpstr>
      <vt:lpstr>Calibri</vt:lpstr>
      <vt:lpstr>Calibri Light</vt:lpstr>
      <vt:lpstr>Cambria</vt:lpstr>
      <vt:lpstr>UWTSD Holding Page</vt:lpstr>
      <vt:lpstr>UWTSD Title Page 1</vt:lpstr>
      <vt:lpstr>UWTSD Text 1</vt:lpstr>
      <vt:lpstr>UWTSD Text 2</vt:lpstr>
      <vt:lpstr>UWTSD Text 3</vt:lpstr>
      <vt:lpstr>UWTSD Text 4</vt:lpstr>
      <vt:lpstr>UWTSD Logo Variations place image in Background</vt:lpstr>
      <vt:lpstr>   ECES6023 Hinsoddau Dysgu/Learning Climates   Rôl yr oedolyn mewn chwarae plant a chreu amgylchedd sy’n galluogi The role of the adult in children’s play and creating an enabling environment </vt:lpstr>
      <vt:lpstr>Deilliannau Dysg/Learning Outcomes </vt:lpstr>
      <vt:lpstr>Deilliannau Dysgu/Learning Outcomes </vt:lpstr>
      <vt:lpstr>Deilliannau Dysgu/Learning Outcomes </vt:lpstr>
      <vt:lpstr>Amcanion heddiw/Today's aims</vt:lpstr>
      <vt:lpstr>Beth yw ystyr amgylchedd sy’n galluogi?  What do we mean by an enabling environment?</vt:lpstr>
      <vt:lpstr>Theories</vt:lpstr>
      <vt:lpstr>Amgylcheddau sy’n galluogi?  Enabling environments?</vt:lpstr>
      <vt:lpstr>Beth yw rôl yr ymarferydd? What is the practitioner’s role?</vt:lpstr>
      <vt:lpstr> Hwylusydd neu addysgwr? Facilitator or educator? </vt:lpstr>
      <vt:lpstr> Yr oedolyn fel addysgwr        The adult as an educator</vt:lpstr>
      <vt:lpstr>Rôl yr oedolyn/Role of the adult</vt:lpstr>
      <vt:lpstr>Cyswllt gyda damcaniaeth - Piaget Link to theory - Piaget</vt:lpstr>
      <vt:lpstr>Piaget’s Assimilation and Accommodation (gweler rhan nodiadau isod/see notes section below)</vt:lpstr>
      <vt:lpstr>Astudiaeth Achos</vt:lpstr>
      <vt:lpstr>Case study</vt:lpstr>
      <vt:lpstr>Chwarae yn ôl y balans o fewnbwn ac arweiniad oedolyn/plentyn  Play according to balance of adult/child input and initiation</vt:lpstr>
      <vt:lpstr>Bywyd go iawn? / Real life?</vt:lpstr>
      <vt:lpstr>Cysylltiad gyda damcaniaeth Link to theory</vt:lpstr>
      <vt:lpstr>Parth Datblygiad Procsimol Vygotsky Vygotsky’s ZPD - as a traffic light system </vt:lpstr>
      <vt:lpstr>TASG: Ail-ymweld â’r Astudiaeth Achos TASK: Case study revisited</vt:lpstr>
      <vt:lpstr>Dockett and Fleer’s model (1999)</vt:lpstr>
      <vt:lpstr>Pryd i ymyrryd a pheidio ymyrryd When to intervene and not intervene</vt:lpstr>
      <vt:lpstr>Rhesymau posibl i ymyrryd Possible reasons to intervene</vt:lpstr>
      <vt:lpstr>Damcanieth Chwarae Janet Moyles Janet Moyles’ Theory of Play</vt:lpstr>
      <vt:lpstr>Troell chwarae/Play Spiral</vt:lpstr>
      <vt:lpstr>Cyfarwyddebau Llywodraeth Cymru… Welsh Government directives…</vt:lpstr>
      <vt:lpstr>Cwricwlwm i Gymru (20200)  Curriculum for Wales (2022)</vt:lpstr>
      <vt:lpstr>Tasg      Task</vt:lpstr>
      <vt:lpstr>Darllen / Reading </vt:lpstr>
      <vt:lpstr>Cyfeirnodau/References</vt:lpstr>
    </vt:vector>
  </TitlesOfParts>
  <Company>YMC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OF THE ADULT</dc:title>
  <dc:creator>swilliams04</dc:creator>
  <cp:lastModifiedBy>Alison Murphy</cp:lastModifiedBy>
  <cp:revision>115</cp:revision>
  <dcterms:created xsi:type="dcterms:W3CDTF">2010-10-12T09:30:01Z</dcterms:created>
  <dcterms:modified xsi:type="dcterms:W3CDTF">2025-02-12T11:44:17Z</dcterms:modified>
</cp:coreProperties>
</file>