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72" r:id="rId3"/>
    <p:sldId id="267" r:id="rId4"/>
    <p:sldId id="271" r:id="rId5"/>
    <p:sldId id="290" r:id="rId6"/>
    <p:sldId id="291" r:id="rId7"/>
    <p:sldId id="295" r:id="rId8"/>
    <p:sldId id="298" r:id="rId9"/>
    <p:sldId id="299" r:id="rId10"/>
    <p:sldId id="300" r:id="rId11"/>
    <p:sldId id="301" r:id="rId12"/>
    <p:sldId id="304" r:id="rId13"/>
    <p:sldId id="306" r:id="rId14"/>
    <p:sldId id="261" r:id="rId15"/>
    <p:sldId id="260" r:id="rId16"/>
    <p:sldId id="307"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0" d="100"/>
          <a:sy n="70" d="100"/>
        </p:scale>
        <p:origin x="1166"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_rels/data2.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ata3.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21.png"/><Relationship Id="rId7" Type="http://schemas.openxmlformats.org/officeDocument/2006/relationships/image" Target="../media/image17.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21.png"/><Relationship Id="rId7" Type="http://schemas.openxmlformats.org/officeDocument/2006/relationships/image" Target="../media/image17.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7287068-84EC-4A54-B938-7E61D7168376}" type="doc">
      <dgm:prSet loTypeId="urn:microsoft.com/office/officeart/2016/7/layout/BasicTimeline" loCatId="timeline" qsTypeId="urn:microsoft.com/office/officeart/2005/8/quickstyle/simple1" qsCatId="simple" csTypeId="urn:microsoft.com/office/officeart/2005/8/colors/accent1_2" csCatId="accent1" phldr="1"/>
      <dgm:spPr/>
      <dgm:t>
        <a:bodyPr/>
        <a:lstStyle/>
        <a:p>
          <a:endParaRPr lang="en-US"/>
        </a:p>
      </dgm:t>
    </dgm:pt>
    <dgm:pt modelId="{B5BB8D04-F338-4917-B6EA-0C00E5D7C9DC}">
      <dgm:prSet phldrT="[Text]" phldr="0"/>
      <dgm:spPr/>
      <dgm:t>
        <a:bodyPr/>
        <a:lstStyle/>
        <a:p>
          <a:pPr>
            <a:defRPr b="1"/>
          </a:pPr>
          <a:r>
            <a:rPr lang="en-US" b="0">
              <a:solidFill>
                <a:schemeClr val="tx1"/>
              </a:solidFill>
              <a:latin typeface="Impact"/>
            </a:rPr>
            <a:t>March 2006</a:t>
          </a:r>
          <a:endParaRPr lang="en-US" b="0">
            <a:solidFill>
              <a:schemeClr val="tx1"/>
            </a:solidFill>
          </a:endParaRPr>
        </a:p>
      </dgm:t>
    </dgm:pt>
    <dgm:pt modelId="{3C6900D6-8812-4037-B91B-E4E8E25BD902}" type="parTrans" cxnId="{F88EE692-356D-49F4-8F8A-B76A998476FA}">
      <dgm:prSet/>
      <dgm:spPr/>
      <dgm:t>
        <a:bodyPr/>
        <a:lstStyle/>
        <a:p>
          <a:endParaRPr lang="en-US"/>
        </a:p>
      </dgm:t>
    </dgm:pt>
    <dgm:pt modelId="{39050201-9414-42B1-A3C0-0B6CE4B16DE7}" type="sibTrans" cxnId="{F88EE692-356D-49F4-8F8A-B76A998476FA}">
      <dgm:prSet/>
      <dgm:spPr/>
      <dgm:t>
        <a:bodyPr/>
        <a:lstStyle/>
        <a:p>
          <a:endParaRPr lang="en-US"/>
        </a:p>
      </dgm:t>
    </dgm:pt>
    <dgm:pt modelId="{6C7B8ACD-5895-412D-BB57-93D6060A94D3}">
      <dgm:prSet phldrT="[Text]" phldr="0"/>
      <dgm:spPr/>
      <dgm:t>
        <a:bodyPr/>
        <a:lstStyle/>
        <a:p>
          <a:r>
            <a:rPr lang="en-US" b="0">
              <a:solidFill>
                <a:schemeClr val="bg1"/>
              </a:solidFill>
              <a:latin typeface="Impact"/>
            </a:rPr>
            <a:t>Baby Peter is Born</a:t>
          </a:r>
          <a:endParaRPr lang="en-US" b="0">
            <a:solidFill>
              <a:schemeClr val="bg1"/>
            </a:solidFill>
          </a:endParaRPr>
        </a:p>
      </dgm:t>
    </dgm:pt>
    <dgm:pt modelId="{263018A0-52D0-4548-BEB8-F5A77A685728}" type="parTrans" cxnId="{E35583C0-8C74-4A99-B99A-9A595D52D966}">
      <dgm:prSet/>
      <dgm:spPr/>
      <dgm:t>
        <a:bodyPr/>
        <a:lstStyle/>
        <a:p>
          <a:endParaRPr lang="en-US"/>
        </a:p>
      </dgm:t>
    </dgm:pt>
    <dgm:pt modelId="{343F9EBB-1791-4BD1-973C-B9F4BC35DB2B}" type="sibTrans" cxnId="{E35583C0-8C74-4A99-B99A-9A595D52D966}">
      <dgm:prSet/>
      <dgm:spPr/>
      <dgm:t>
        <a:bodyPr/>
        <a:lstStyle/>
        <a:p>
          <a:endParaRPr lang="en-US"/>
        </a:p>
      </dgm:t>
    </dgm:pt>
    <dgm:pt modelId="{0A538177-2110-4A46-9FC0-28CA1AEE8636}">
      <dgm:prSet phldrT="[Text]" phldr="0"/>
      <dgm:spPr/>
      <dgm:t>
        <a:bodyPr/>
        <a:lstStyle/>
        <a:p>
          <a:pPr>
            <a:defRPr b="1"/>
          </a:pPr>
          <a:r>
            <a:rPr lang="en-US" b="0">
              <a:solidFill>
                <a:schemeClr val="tx1"/>
              </a:solidFill>
              <a:latin typeface="Impact"/>
            </a:rPr>
            <a:t>November 2006</a:t>
          </a:r>
          <a:endParaRPr lang="en-US" b="0">
            <a:solidFill>
              <a:schemeClr val="tx1"/>
            </a:solidFill>
          </a:endParaRPr>
        </a:p>
      </dgm:t>
    </dgm:pt>
    <dgm:pt modelId="{E64CD384-35ED-4560-AC87-74F0C95074B7}" type="parTrans" cxnId="{002C9CCF-15C1-48CE-B954-423D68C84C03}">
      <dgm:prSet/>
      <dgm:spPr/>
      <dgm:t>
        <a:bodyPr/>
        <a:lstStyle/>
        <a:p>
          <a:endParaRPr lang="en-US"/>
        </a:p>
      </dgm:t>
    </dgm:pt>
    <dgm:pt modelId="{5697780B-6BD8-4114-9B10-1D407366B0E0}" type="sibTrans" cxnId="{002C9CCF-15C1-48CE-B954-423D68C84C03}">
      <dgm:prSet/>
      <dgm:spPr/>
      <dgm:t>
        <a:bodyPr/>
        <a:lstStyle/>
        <a:p>
          <a:endParaRPr lang="en-US"/>
        </a:p>
      </dgm:t>
    </dgm:pt>
    <dgm:pt modelId="{0A1A387A-E5B2-4EA4-B815-566C8A70BAD4}">
      <dgm:prSet phldrT="[Text]" phldr="0"/>
      <dgm:spPr/>
      <dgm:t>
        <a:bodyPr/>
        <a:lstStyle/>
        <a:p>
          <a:r>
            <a:rPr lang="en-US" b="0">
              <a:solidFill>
                <a:schemeClr val="bg1"/>
              </a:solidFill>
              <a:latin typeface="Impact"/>
            </a:rPr>
            <a:t> Steven Barker Moves In</a:t>
          </a:r>
          <a:endParaRPr lang="en-US" b="0">
            <a:solidFill>
              <a:schemeClr val="bg1"/>
            </a:solidFill>
          </a:endParaRPr>
        </a:p>
      </dgm:t>
    </dgm:pt>
    <dgm:pt modelId="{DA633861-E759-4850-8F4B-89C99E3077E1}" type="parTrans" cxnId="{624B6FE9-0915-4F38-BAEF-B275FAE19C54}">
      <dgm:prSet/>
      <dgm:spPr/>
      <dgm:t>
        <a:bodyPr/>
        <a:lstStyle/>
        <a:p>
          <a:endParaRPr lang="en-US"/>
        </a:p>
      </dgm:t>
    </dgm:pt>
    <dgm:pt modelId="{C9EEF302-9BAC-41D5-920D-179E010A6B98}" type="sibTrans" cxnId="{624B6FE9-0915-4F38-BAEF-B275FAE19C54}">
      <dgm:prSet/>
      <dgm:spPr/>
      <dgm:t>
        <a:bodyPr/>
        <a:lstStyle/>
        <a:p>
          <a:endParaRPr lang="en-US"/>
        </a:p>
      </dgm:t>
    </dgm:pt>
    <dgm:pt modelId="{C9E16E04-B53A-4C0B-A0C4-A88005E7840E}">
      <dgm:prSet phldrT="[Text]" phldr="0"/>
      <dgm:spPr/>
      <dgm:t>
        <a:bodyPr/>
        <a:lstStyle/>
        <a:p>
          <a:pPr>
            <a:defRPr b="1"/>
          </a:pPr>
          <a:r>
            <a:rPr lang="en-US" b="0">
              <a:solidFill>
                <a:schemeClr val="tx1"/>
              </a:solidFill>
              <a:latin typeface="Impact"/>
            </a:rPr>
            <a:t>August 2007</a:t>
          </a:r>
          <a:endParaRPr lang="en-US" b="0">
            <a:solidFill>
              <a:schemeClr val="tx1"/>
            </a:solidFill>
          </a:endParaRPr>
        </a:p>
      </dgm:t>
    </dgm:pt>
    <dgm:pt modelId="{00BF26AD-AC47-4D98-A970-A5ED570A94F0}" type="parTrans" cxnId="{79161EA8-42B7-47FA-B622-314447257D9F}">
      <dgm:prSet/>
      <dgm:spPr/>
      <dgm:t>
        <a:bodyPr/>
        <a:lstStyle/>
        <a:p>
          <a:endParaRPr lang="en-US"/>
        </a:p>
      </dgm:t>
    </dgm:pt>
    <dgm:pt modelId="{65CFC60B-A98D-44AC-AA09-90D15712B5A4}" type="sibTrans" cxnId="{79161EA8-42B7-47FA-B622-314447257D9F}">
      <dgm:prSet/>
      <dgm:spPr/>
      <dgm:t>
        <a:bodyPr/>
        <a:lstStyle/>
        <a:p>
          <a:endParaRPr lang="en-US"/>
        </a:p>
      </dgm:t>
    </dgm:pt>
    <dgm:pt modelId="{E239A88C-379B-4335-B2CF-7FFD017A74DA}">
      <dgm:prSet phldrT="[Text]" phldr="0"/>
      <dgm:spPr/>
      <dgm:t>
        <a:bodyPr/>
        <a:lstStyle/>
        <a:p>
          <a:r>
            <a:rPr lang="en-US" b="0">
              <a:solidFill>
                <a:schemeClr val="bg1"/>
              </a:solidFill>
              <a:latin typeface="Impact"/>
            </a:rPr>
            <a:t>Baby P Found Dead </a:t>
          </a:r>
          <a:endParaRPr lang="en-US" b="0">
            <a:solidFill>
              <a:schemeClr val="bg1"/>
            </a:solidFill>
          </a:endParaRPr>
        </a:p>
      </dgm:t>
    </dgm:pt>
    <dgm:pt modelId="{C69B730B-76B6-4960-8228-58ABDFA3FFF8}" type="parTrans" cxnId="{2375B9E9-7441-41B4-AB3B-9A64C0178F05}">
      <dgm:prSet/>
      <dgm:spPr/>
      <dgm:t>
        <a:bodyPr/>
        <a:lstStyle/>
        <a:p>
          <a:endParaRPr lang="en-US"/>
        </a:p>
      </dgm:t>
    </dgm:pt>
    <dgm:pt modelId="{7F7D1F41-8B38-4AEB-9738-8607DBB72A39}" type="sibTrans" cxnId="{2375B9E9-7441-41B4-AB3B-9A64C0178F05}">
      <dgm:prSet/>
      <dgm:spPr/>
      <dgm:t>
        <a:bodyPr/>
        <a:lstStyle/>
        <a:p>
          <a:endParaRPr lang="en-US"/>
        </a:p>
      </dgm:t>
    </dgm:pt>
    <dgm:pt modelId="{4EF1AEBE-7B85-4B2F-96E4-D29E0A800393}">
      <dgm:prSet phldr="0"/>
      <dgm:spPr/>
      <dgm:t>
        <a:bodyPr/>
        <a:lstStyle/>
        <a:p>
          <a:pPr>
            <a:defRPr b="1"/>
          </a:pPr>
          <a:r>
            <a:rPr lang="en-US" b="0">
              <a:solidFill>
                <a:schemeClr val="tx1"/>
              </a:solidFill>
              <a:latin typeface="Impact"/>
            </a:rPr>
            <a:t>November 2008</a:t>
          </a:r>
        </a:p>
      </dgm:t>
    </dgm:pt>
    <dgm:pt modelId="{936EBDB0-B91F-4380-84E0-D5A1492C1B4D}" type="parTrans" cxnId="{CD0D13C1-567F-46DD-96C3-51D816FA3A55}">
      <dgm:prSet/>
      <dgm:spPr/>
      <dgm:t>
        <a:bodyPr/>
        <a:lstStyle/>
        <a:p>
          <a:endParaRPr lang="en-GB"/>
        </a:p>
      </dgm:t>
    </dgm:pt>
    <dgm:pt modelId="{956F1DB9-EF3D-44C5-AEB3-CEE0717FB5BB}" type="sibTrans" cxnId="{CD0D13C1-567F-46DD-96C3-51D816FA3A55}">
      <dgm:prSet/>
      <dgm:spPr/>
      <dgm:t>
        <a:bodyPr/>
        <a:lstStyle/>
        <a:p>
          <a:endParaRPr lang="en-GB"/>
        </a:p>
      </dgm:t>
    </dgm:pt>
    <dgm:pt modelId="{36B6E486-3DD5-4E39-92E3-C63007349321}">
      <dgm:prSet phldr="0"/>
      <dgm:spPr/>
      <dgm:t>
        <a:bodyPr/>
        <a:lstStyle/>
        <a:p>
          <a:r>
            <a:rPr lang="en-US" b="0">
              <a:solidFill>
                <a:schemeClr val="bg1"/>
              </a:solidFill>
              <a:latin typeface="Impact"/>
            </a:rPr>
            <a:t>2 Men Found Guilty of Murder</a:t>
          </a:r>
        </a:p>
      </dgm:t>
    </dgm:pt>
    <dgm:pt modelId="{522A341C-8E92-4EC4-861A-52D7AB8B5386}" type="parTrans" cxnId="{FF8E8F20-1638-42E1-95AA-F32004B87D59}">
      <dgm:prSet/>
      <dgm:spPr/>
      <dgm:t>
        <a:bodyPr/>
        <a:lstStyle/>
        <a:p>
          <a:endParaRPr lang="en-GB"/>
        </a:p>
      </dgm:t>
    </dgm:pt>
    <dgm:pt modelId="{9264948F-4807-48DF-9B3B-8E27075DA293}" type="sibTrans" cxnId="{FF8E8F20-1638-42E1-95AA-F32004B87D59}">
      <dgm:prSet/>
      <dgm:spPr/>
      <dgm:t>
        <a:bodyPr/>
        <a:lstStyle/>
        <a:p>
          <a:endParaRPr lang="en-GB"/>
        </a:p>
      </dgm:t>
    </dgm:pt>
    <dgm:pt modelId="{D9CD096C-9327-4404-90E9-6425D9EA2586}" type="pres">
      <dgm:prSet presAssocID="{97287068-84EC-4A54-B938-7E61D7168376}" presName="root" presStyleCnt="0">
        <dgm:presLayoutVars>
          <dgm:chMax/>
          <dgm:chPref/>
          <dgm:animLvl val="lvl"/>
        </dgm:presLayoutVars>
      </dgm:prSet>
      <dgm:spPr/>
    </dgm:pt>
    <dgm:pt modelId="{3E55D5A1-528E-4D4A-9757-D90CBFA552BC}" type="pres">
      <dgm:prSet presAssocID="{97287068-84EC-4A54-B938-7E61D7168376}" presName="divider" presStyleLbl="fgAccFollowNode1" presStyleIdx="0" presStyleCnt="1"/>
      <dgm:spPr>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tailEnd type="triangle" w="lg" len="lg"/>
        </a:ln>
        <a:effectLst/>
      </dgm:spPr>
    </dgm:pt>
    <dgm:pt modelId="{95BBFCB5-2E18-48F6-9CDD-5FA57A1E500F}" type="pres">
      <dgm:prSet presAssocID="{97287068-84EC-4A54-B938-7E61D7168376}" presName="nodes" presStyleCnt="0">
        <dgm:presLayoutVars>
          <dgm:chMax/>
          <dgm:chPref/>
          <dgm:animLvl val="lvl"/>
        </dgm:presLayoutVars>
      </dgm:prSet>
      <dgm:spPr/>
    </dgm:pt>
    <dgm:pt modelId="{F07048E8-07DF-47C9-9C3D-379FA8E16D64}" type="pres">
      <dgm:prSet presAssocID="{B5BB8D04-F338-4917-B6EA-0C00E5D7C9DC}" presName="composite" presStyleCnt="0"/>
      <dgm:spPr/>
    </dgm:pt>
    <dgm:pt modelId="{625C9D88-D422-42D6-BD66-2BD99EDD46D9}" type="pres">
      <dgm:prSet presAssocID="{B5BB8D04-F338-4917-B6EA-0C00E5D7C9DC}" presName="L1TextContainer" presStyleLbl="revTx" presStyleIdx="0" presStyleCnt="4">
        <dgm:presLayoutVars>
          <dgm:chMax val="1"/>
          <dgm:chPref val="1"/>
          <dgm:bulletEnabled val="1"/>
        </dgm:presLayoutVars>
      </dgm:prSet>
      <dgm:spPr/>
    </dgm:pt>
    <dgm:pt modelId="{1CA042DA-F8DB-41FA-940F-5A90A5697B7D}" type="pres">
      <dgm:prSet presAssocID="{B5BB8D04-F338-4917-B6EA-0C00E5D7C9DC}" presName="L2TextContainerWrapper" presStyleCnt="0">
        <dgm:presLayoutVars>
          <dgm:chMax val="0"/>
          <dgm:chPref val="0"/>
          <dgm:bulletEnabled val="1"/>
        </dgm:presLayoutVars>
      </dgm:prSet>
      <dgm:spPr/>
    </dgm:pt>
    <dgm:pt modelId="{6BED2B98-D286-4185-8D10-BD13B315CBE1}" type="pres">
      <dgm:prSet presAssocID="{B5BB8D04-F338-4917-B6EA-0C00E5D7C9DC}" presName="L2TextContainer" presStyleLbl="bgAcc1" presStyleIdx="0" presStyleCnt="4"/>
      <dgm:spPr/>
    </dgm:pt>
    <dgm:pt modelId="{F024E57B-3DBA-40F2-926F-DA48BB4FAEF0}" type="pres">
      <dgm:prSet presAssocID="{B5BB8D04-F338-4917-B6EA-0C00E5D7C9DC}" presName="FlexibleEmptyPlaceHolder" presStyleCnt="0"/>
      <dgm:spPr/>
    </dgm:pt>
    <dgm:pt modelId="{85FC4054-DF3C-4683-BD98-5CDEF52E82EC}" type="pres">
      <dgm:prSet presAssocID="{B5BB8D04-F338-4917-B6EA-0C00E5D7C9DC}" presName="ConnectLine" presStyleLbl="sibTrans1D1" presStyleIdx="0" presStyleCnt="4"/>
      <dgm:spPr>
        <a:noFill/>
        <a:ln w="6350" cap="flat" cmpd="sng" algn="ctr">
          <a:solidFill>
            <a:schemeClr val="accent1">
              <a:hueOff val="0"/>
              <a:satOff val="0"/>
              <a:lumOff val="0"/>
              <a:alphaOff val="0"/>
            </a:schemeClr>
          </a:solidFill>
          <a:prstDash val="dash"/>
          <a:miter lim="800000"/>
        </a:ln>
        <a:effectLst/>
      </dgm:spPr>
    </dgm:pt>
    <dgm:pt modelId="{E65FF520-D0FC-4CBE-9C68-06A7962EBC59}" type="pres">
      <dgm:prSet presAssocID="{B5BB8D04-F338-4917-B6EA-0C00E5D7C9DC}" presName="ConnectorPoint" presStyleLbl="alignNode1" presStyleIdx="0" presStyleCnt="4"/>
      <dgm:spPr/>
    </dgm:pt>
    <dgm:pt modelId="{40CFFE8D-FDC0-4A19-9589-E36658D1128A}" type="pres">
      <dgm:prSet presAssocID="{B5BB8D04-F338-4917-B6EA-0C00E5D7C9DC}" presName="EmptyPlaceHolder" presStyleCnt="0"/>
      <dgm:spPr/>
    </dgm:pt>
    <dgm:pt modelId="{07E7875A-A02E-42DE-B0F1-211E8297D33A}" type="pres">
      <dgm:prSet presAssocID="{39050201-9414-42B1-A3C0-0B6CE4B16DE7}" presName="spaceBetweenRectangles" presStyleCnt="0"/>
      <dgm:spPr/>
    </dgm:pt>
    <dgm:pt modelId="{8DF23D3C-6893-4695-A8EC-5A2C6B7D3209}" type="pres">
      <dgm:prSet presAssocID="{0A538177-2110-4A46-9FC0-28CA1AEE8636}" presName="composite" presStyleCnt="0"/>
      <dgm:spPr/>
    </dgm:pt>
    <dgm:pt modelId="{CCEB1CE7-75FE-4740-9CFA-F540BED70D11}" type="pres">
      <dgm:prSet presAssocID="{0A538177-2110-4A46-9FC0-28CA1AEE8636}" presName="L1TextContainer" presStyleLbl="revTx" presStyleIdx="1" presStyleCnt="4">
        <dgm:presLayoutVars>
          <dgm:chMax val="1"/>
          <dgm:chPref val="1"/>
          <dgm:bulletEnabled val="1"/>
        </dgm:presLayoutVars>
      </dgm:prSet>
      <dgm:spPr/>
    </dgm:pt>
    <dgm:pt modelId="{3ED4139A-D709-4258-8F5E-04A6C3A16A2D}" type="pres">
      <dgm:prSet presAssocID="{0A538177-2110-4A46-9FC0-28CA1AEE8636}" presName="L2TextContainerWrapper" presStyleCnt="0">
        <dgm:presLayoutVars>
          <dgm:chMax val="0"/>
          <dgm:chPref val="0"/>
          <dgm:bulletEnabled val="1"/>
        </dgm:presLayoutVars>
      </dgm:prSet>
      <dgm:spPr/>
    </dgm:pt>
    <dgm:pt modelId="{57A75918-5043-43D3-B62E-200ACA9F20DA}" type="pres">
      <dgm:prSet presAssocID="{0A538177-2110-4A46-9FC0-28CA1AEE8636}" presName="L2TextContainer" presStyleLbl="bgAcc1" presStyleIdx="1" presStyleCnt="4"/>
      <dgm:spPr/>
    </dgm:pt>
    <dgm:pt modelId="{BAA958DB-0A79-4B38-B515-FF03132453AD}" type="pres">
      <dgm:prSet presAssocID="{0A538177-2110-4A46-9FC0-28CA1AEE8636}" presName="FlexibleEmptyPlaceHolder" presStyleCnt="0"/>
      <dgm:spPr/>
    </dgm:pt>
    <dgm:pt modelId="{24085F8C-BAFA-4312-9B4F-91CAC4C72B38}" type="pres">
      <dgm:prSet presAssocID="{0A538177-2110-4A46-9FC0-28CA1AEE8636}" presName="ConnectLine" presStyleLbl="sibTrans1D1" presStyleIdx="1" presStyleCnt="4"/>
      <dgm:spPr>
        <a:noFill/>
        <a:ln w="6350" cap="flat" cmpd="sng" algn="ctr">
          <a:solidFill>
            <a:schemeClr val="accent1">
              <a:hueOff val="0"/>
              <a:satOff val="0"/>
              <a:lumOff val="0"/>
              <a:alphaOff val="0"/>
            </a:schemeClr>
          </a:solidFill>
          <a:prstDash val="dash"/>
          <a:miter lim="800000"/>
        </a:ln>
        <a:effectLst/>
      </dgm:spPr>
    </dgm:pt>
    <dgm:pt modelId="{FF1AF881-80BA-4964-B483-0F6D526597D5}" type="pres">
      <dgm:prSet presAssocID="{0A538177-2110-4A46-9FC0-28CA1AEE8636}" presName="ConnectorPoint" presStyleLbl="alignNode1" presStyleIdx="1" presStyleCnt="4"/>
      <dgm:spPr/>
    </dgm:pt>
    <dgm:pt modelId="{FBB7F71B-2A92-41FC-AFCD-4BB66CCE48CF}" type="pres">
      <dgm:prSet presAssocID="{0A538177-2110-4A46-9FC0-28CA1AEE8636}" presName="EmptyPlaceHolder" presStyleCnt="0"/>
      <dgm:spPr/>
    </dgm:pt>
    <dgm:pt modelId="{2DCF3A93-EE39-455B-A665-650AC17A267A}" type="pres">
      <dgm:prSet presAssocID="{5697780B-6BD8-4114-9B10-1D407366B0E0}" presName="spaceBetweenRectangles" presStyleCnt="0"/>
      <dgm:spPr/>
    </dgm:pt>
    <dgm:pt modelId="{CADEC51F-7C40-4BB9-A9FC-ED36FF5F1200}" type="pres">
      <dgm:prSet presAssocID="{C9E16E04-B53A-4C0B-A0C4-A88005E7840E}" presName="composite" presStyleCnt="0"/>
      <dgm:spPr/>
    </dgm:pt>
    <dgm:pt modelId="{0D20FA98-357F-43B4-B44D-15B676D5C49B}" type="pres">
      <dgm:prSet presAssocID="{C9E16E04-B53A-4C0B-A0C4-A88005E7840E}" presName="L1TextContainer" presStyleLbl="revTx" presStyleIdx="2" presStyleCnt="4">
        <dgm:presLayoutVars>
          <dgm:chMax val="1"/>
          <dgm:chPref val="1"/>
          <dgm:bulletEnabled val="1"/>
        </dgm:presLayoutVars>
      </dgm:prSet>
      <dgm:spPr/>
    </dgm:pt>
    <dgm:pt modelId="{4C36C84F-B11E-497C-8ABF-FC0CAA0D07F3}" type="pres">
      <dgm:prSet presAssocID="{C9E16E04-B53A-4C0B-A0C4-A88005E7840E}" presName="L2TextContainerWrapper" presStyleCnt="0">
        <dgm:presLayoutVars>
          <dgm:chMax val="0"/>
          <dgm:chPref val="0"/>
          <dgm:bulletEnabled val="1"/>
        </dgm:presLayoutVars>
      </dgm:prSet>
      <dgm:spPr/>
    </dgm:pt>
    <dgm:pt modelId="{B8A6FDF5-7728-44E3-9034-3744E0C13360}" type="pres">
      <dgm:prSet presAssocID="{C9E16E04-B53A-4C0B-A0C4-A88005E7840E}" presName="L2TextContainer" presStyleLbl="bgAcc1" presStyleIdx="2" presStyleCnt="4"/>
      <dgm:spPr/>
    </dgm:pt>
    <dgm:pt modelId="{3E475453-CC23-4AF2-A636-32456956B044}" type="pres">
      <dgm:prSet presAssocID="{C9E16E04-B53A-4C0B-A0C4-A88005E7840E}" presName="FlexibleEmptyPlaceHolder" presStyleCnt="0"/>
      <dgm:spPr/>
    </dgm:pt>
    <dgm:pt modelId="{D0455AE0-2BF9-463F-B48A-C42003310BA4}" type="pres">
      <dgm:prSet presAssocID="{C9E16E04-B53A-4C0B-A0C4-A88005E7840E}" presName="ConnectLine" presStyleLbl="sibTrans1D1" presStyleIdx="2" presStyleCnt="4"/>
      <dgm:spPr>
        <a:noFill/>
        <a:ln w="6350" cap="flat" cmpd="sng" algn="ctr">
          <a:solidFill>
            <a:schemeClr val="accent1">
              <a:hueOff val="0"/>
              <a:satOff val="0"/>
              <a:lumOff val="0"/>
              <a:alphaOff val="0"/>
            </a:schemeClr>
          </a:solidFill>
          <a:prstDash val="dash"/>
          <a:miter lim="800000"/>
        </a:ln>
        <a:effectLst/>
      </dgm:spPr>
    </dgm:pt>
    <dgm:pt modelId="{851DCAB7-5B24-4784-BCA7-B5695AD41CE5}" type="pres">
      <dgm:prSet presAssocID="{C9E16E04-B53A-4C0B-A0C4-A88005E7840E}" presName="ConnectorPoint" presStyleLbl="alignNode1" presStyleIdx="2" presStyleCnt="4"/>
      <dgm:spPr/>
    </dgm:pt>
    <dgm:pt modelId="{AC8A95DE-DA80-4E5C-BAFC-8B9DF530C42C}" type="pres">
      <dgm:prSet presAssocID="{C9E16E04-B53A-4C0B-A0C4-A88005E7840E}" presName="EmptyPlaceHolder" presStyleCnt="0"/>
      <dgm:spPr/>
    </dgm:pt>
    <dgm:pt modelId="{D57BFFD6-7730-4463-BD0D-98A7A98E94AA}" type="pres">
      <dgm:prSet presAssocID="{65CFC60B-A98D-44AC-AA09-90D15712B5A4}" presName="spaceBetweenRectangles" presStyleCnt="0"/>
      <dgm:spPr/>
    </dgm:pt>
    <dgm:pt modelId="{A3D9657C-E3C8-4173-A778-21DE8FD8C5B3}" type="pres">
      <dgm:prSet presAssocID="{4EF1AEBE-7B85-4B2F-96E4-D29E0A800393}" presName="composite" presStyleCnt="0"/>
      <dgm:spPr/>
    </dgm:pt>
    <dgm:pt modelId="{1B368B65-0742-4F91-8DC9-A75357C94E55}" type="pres">
      <dgm:prSet presAssocID="{4EF1AEBE-7B85-4B2F-96E4-D29E0A800393}" presName="L1TextContainer" presStyleLbl="revTx" presStyleIdx="3" presStyleCnt="4">
        <dgm:presLayoutVars>
          <dgm:chMax val="1"/>
          <dgm:chPref val="1"/>
          <dgm:bulletEnabled val="1"/>
        </dgm:presLayoutVars>
      </dgm:prSet>
      <dgm:spPr/>
    </dgm:pt>
    <dgm:pt modelId="{85AE8775-13FF-4D6B-BC05-96BD77D4358A}" type="pres">
      <dgm:prSet presAssocID="{4EF1AEBE-7B85-4B2F-96E4-D29E0A800393}" presName="L2TextContainerWrapper" presStyleCnt="0">
        <dgm:presLayoutVars>
          <dgm:chMax val="0"/>
          <dgm:chPref val="0"/>
          <dgm:bulletEnabled val="1"/>
        </dgm:presLayoutVars>
      </dgm:prSet>
      <dgm:spPr/>
    </dgm:pt>
    <dgm:pt modelId="{D5697680-14E4-41A3-BC76-5B1ABFEEA3E5}" type="pres">
      <dgm:prSet presAssocID="{4EF1AEBE-7B85-4B2F-96E4-D29E0A800393}" presName="L2TextContainer" presStyleLbl="bgAcc1" presStyleIdx="3" presStyleCnt="4"/>
      <dgm:spPr/>
    </dgm:pt>
    <dgm:pt modelId="{074B217A-DD55-45FE-96CD-DE5820E91FF5}" type="pres">
      <dgm:prSet presAssocID="{4EF1AEBE-7B85-4B2F-96E4-D29E0A800393}" presName="FlexibleEmptyPlaceHolder" presStyleCnt="0"/>
      <dgm:spPr/>
    </dgm:pt>
    <dgm:pt modelId="{252002C8-476D-4485-9264-9E3C3BA69113}" type="pres">
      <dgm:prSet presAssocID="{4EF1AEBE-7B85-4B2F-96E4-D29E0A800393}" presName="ConnectLine" presStyleLbl="sibTrans1D1" presStyleIdx="3" presStyleCnt="4"/>
      <dgm:spPr>
        <a:noFill/>
        <a:ln w="6350" cap="flat" cmpd="sng" algn="ctr">
          <a:solidFill>
            <a:schemeClr val="accent1">
              <a:hueOff val="0"/>
              <a:satOff val="0"/>
              <a:lumOff val="0"/>
              <a:alphaOff val="0"/>
            </a:schemeClr>
          </a:solidFill>
          <a:prstDash val="dash"/>
          <a:miter lim="800000"/>
        </a:ln>
        <a:effectLst/>
      </dgm:spPr>
    </dgm:pt>
    <dgm:pt modelId="{73D0A363-385C-455E-9162-EC3E651336CE}" type="pres">
      <dgm:prSet presAssocID="{4EF1AEBE-7B85-4B2F-96E4-D29E0A800393}" presName="ConnectorPoint" presStyleLbl="alignNode1" presStyleIdx="3" presStyleCnt="4"/>
      <dgm:spPr/>
    </dgm:pt>
    <dgm:pt modelId="{4EB15AB0-4E52-43FD-A9B8-8E33A6C008D7}" type="pres">
      <dgm:prSet presAssocID="{4EF1AEBE-7B85-4B2F-96E4-D29E0A800393}" presName="EmptyPlaceHolder" presStyleCnt="0"/>
      <dgm:spPr/>
    </dgm:pt>
  </dgm:ptLst>
  <dgm:cxnLst>
    <dgm:cxn modelId="{AFA55A01-560F-49B4-ABF3-7F2D9B966F3B}" type="presOf" srcId="{6C7B8ACD-5895-412D-BB57-93D6060A94D3}" destId="{6BED2B98-D286-4185-8D10-BD13B315CBE1}" srcOrd="0" destOrd="0" presId="urn:microsoft.com/office/officeart/2016/7/layout/BasicTimeline"/>
    <dgm:cxn modelId="{FF8E8F20-1638-42E1-95AA-F32004B87D59}" srcId="{4EF1AEBE-7B85-4B2F-96E4-D29E0A800393}" destId="{36B6E486-3DD5-4E39-92E3-C63007349321}" srcOrd="0" destOrd="0" parTransId="{522A341C-8E92-4EC4-861A-52D7AB8B5386}" sibTransId="{9264948F-4807-48DF-9B3B-8E27075DA293}"/>
    <dgm:cxn modelId="{E5D73688-256C-419C-AD33-ADBE8CE6E989}" type="presOf" srcId="{E239A88C-379B-4335-B2CF-7FFD017A74DA}" destId="{B8A6FDF5-7728-44E3-9034-3744E0C13360}" srcOrd="0" destOrd="0" presId="urn:microsoft.com/office/officeart/2016/7/layout/BasicTimeline"/>
    <dgm:cxn modelId="{D8D10289-60D9-4B11-A273-F8E22128FBB0}" type="presOf" srcId="{4EF1AEBE-7B85-4B2F-96E4-D29E0A800393}" destId="{1B368B65-0742-4F91-8DC9-A75357C94E55}" srcOrd="0" destOrd="0" presId="urn:microsoft.com/office/officeart/2016/7/layout/BasicTimeline"/>
    <dgm:cxn modelId="{AAF5D98B-E477-4645-9FC8-F12D0FFE5B30}" type="presOf" srcId="{97287068-84EC-4A54-B938-7E61D7168376}" destId="{D9CD096C-9327-4404-90E9-6425D9EA2586}" srcOrd="0" destOrd="0" presId="urn:microsoft.com/office/officeart/2016/7/layout/BasicTimeline"/>
    <dgm:cxn modelId="{F88EE692-356D-49F4-8F8A-B76A998476FA}" srcId="{97287068-84EC-4A54-B938-7E61D7168376}" destId="{B5BB8D04-F338-4917-B6EA-0C00E5D7C9DC}" srcOrd="0" destOrd="0" parTransId="{3C6900D6-8812-4037-B91B-E4E8E25BD902}" sibTransId="{39050201-9414-42B1-A3C0-0B6CE4B16DE7}"/>
    <dgm:cxn modelId="{DCE48A9F-4D8F-4A79-BC57-D7160009B297}" type="presOf" srcId="{B5BB8D04-F338-4917-B6EA-0C00E5D7C9DC}" destId="{625C9D88-D422-42D6-BD66-2BD99EDD46D9}" srcOrd="0" destOrd="0" presId="urn:microsoft.com/office/officeart/2016/7/layout/BasicTimeline"/>
    <dgm:cxn modelId="{79161EA8-42B7-47FA-B622-314447257D9F}" srcId="{97287068-84EC-4A54-B938-7E61D7168376}" destId="{C9E16E04-B53A-4C0B-A0C4-A88005E7840E}" srcOrd="2" destOrd="0" parTransId="{00BF26AD-AC47-4D98-A970-A5ED570A94F0}" sibTransId="{65CFC60B-A98D-44AC-AA09-90D15712B5A4}"/>
    <dgm:cxn modelId="{967C35AC-4332-4EF4-B550-5D3D66C417A2}" type="presOf" srcId="{0A1A387A-E5B2-4EA4-B815-566C8A70BAD4}" destId="{57A75918-5043-43D3-B62E-200ACA9F20DA}" srcOrd="0" destOrd="0" presId="urn:microsoft.com/office/officeart/2016/7/layout/BasicTimeline"/>
    <dgm:cxn modelId="{E35583C0-8C74-4A99-B99A-9A595D52D966}" srcId="{B5BB8D04-F338-4917-B6EA-0C00E5D7C9DC}" destId="{6C7B8ACD-5895-412D-BB57-93D6060A94D3}" srcOrd="0" destOrd="0" parTransId="{263018A0-52D0-4548-BEB8-F5A77A685728}" sibTransId="{343F9EBB-1791-4BD1-973C-B9F4BC35DB2B}"/>
    <dgm:cxn modelId="{CD0D13C1-567F-46DD-96C3-51D816FA3A55}" srcId="{97287068-84EC-4A54-B938-7E61D7168376}" destId="{4EF1AEBE-7B85-4B2F-96E4-D29E0A800393}" srcOrd="3" destOrd="0" parTransId="{936EBDB0-B91F-4380-84E0-D5A1492C1B4D}" sibTransId="{956F1DB9-EF3D-44C5-AEB3-CEE0717FB5BB}"/>
    <dgm:cxn modelId="{002C9CCF-15C1-48CE-B954-423D68C84C03}" srcId="{97287068-84EC-4A54-B938-7E61D7168376}" destId="{0A538177-2110-4A46-9FC0-28CA1AEE8636}" srcOrd="1" destOrd="0" parTransId="{E64CD384-35ED-4560-AC87-74F0C95074B7}" sibTransId="{5697780B-6BD8-4114-9B10-1D407366B0E0}"/>
    <dgm:cxn modelId="{455074DF-9B10-4E52-B17A-AF71FE793E85}" type="presOf" srcId="{C9E16E04-B53A-4C0B-A0C4-A88005E7840E}" destId="{0D20FA98-357F-43B4-B44D-15B676D5C49B}" srcOrd="0" destOrd="0" presId="urn:microsoft.com/office/officeart/2016/7/layout/BasicTimeline"/>
    <dgm:cxn modelId="{624B6FE9-0915-4F38-BAEF-B275FAE19C54}" srcId="{0A538177-2110-4A46-9FC0-28CA1AEE8636}" destId="{0A1A387A-E5B2-4EA4-B815-566C8A70BAD4}" srcOrd="0" destOrd="0" parTransId="{DA633861-E759-4850-8F4B-89C99E3077E1}" sibTransId="{C9EEF302-9BAC-41D5-920D-179E010A6B98}"/>
    <dgm:cxn modelId="{2375B9E9-7441-41B4-AB3B-9A64C0178F05}" srcId="{C9E16E04-B53A-4C0B-A0C4-A88005E7840E}" destId="{E239A88C-379B-4335-B2CF-7FFD017A74DA}" srcOrd="0" destOrd="0" parTransId="{C69B730B-76B6-4960-8228-58ABDFA3FFF8}" sibTransId="{7F7D1F41-8B38-4AEB-9738-8607DBB72A39}"/>
    <dgm:cxn modelId="{81807EEB-6F15-4040-B960-C8A3E50E84E0}" type="presOf" srcId="{36B6E486-3DD5-4E39-92E3-C63007349321}" destId="{D5697680-14E4-41A3-BC76-5B1ABFEEA3E5}" srcOrd="0" destOrd="0" presId="urn:microsoft.com/office/officeart/2016/7/layout/BasicTimeline"/>
    <dgm:cxn modelId="{3F6BA1F6-3049-48A7-AF3F-33C3B3C37199}" type="presOf" srcId="{0A538177-2110-4A46-9FC0-28CA1AEE8636}" destId="{CCEB1CE7-75FE-4740-9CFA-F540BED70D11}" srcOrd="0" destOrd="0" presId="urn:microsoft.com/office/officeart/2016/7/layout/BasicTimeline"/>
    <dgm:cxn modelId="{FA82A0A3-046D-4B7D-8D45-5A4FFF668E36}" type="presParOf" srcId="{D9CD096C-9327-4404-90E9-6425D9EA2586}" destId="{3E55D5A1-528E-4D4A-9757-D90CBFA552BC}" srcOrd="0" destOrd="0" presId="urn:microsoft.com/office/officeart/2016/7/layout/BasicTimeline"/>
    <dgm:cxn modelId="{00981F15-7515-430C-AFDE-3E60911AB65B}" type="presParOf" srcId="{D9CD096C-9327-4404-90E9-6425D9EA2586}" destId="{95BBFCB5-2E18-48F6-9CDD-5FA57A1E500F}" srcOrd="1" destOrd="0" presId="urn:microsoft.com/office/officeart/2016/7/layout/BasicTimeline"/>
    <dgm:cxn modelId="{3BB26393-11FC-45B3-B62F-98228DFE7C24}" type="presParOf" srcId="{95BBFCB5-2E18-48F6-9CDD-5FA57A1E500F}" destId="{F07048E8-07DF-47C9-9C3D-379FA8E16D64}" srcOrd="0" destOrd="0" presId="urn:microsoft.com/office/officeart/2016/7/layout/BasicTimeline"/>
    <dgm:cxn modelId="{678DA28B-1CFB-47F5-8065-EE8419FEA6B9}" type="presParOf" srcId="{F07048E8-07DF-47C9-9C3D-379FA8E16D64}" destId="{625C9D88-D422-42D6-BD66-2BD99EDD46D9}" srcOrd="0" destOrd="0" presId="urn:microsoft.com/office/officeart/2016/7/layout/BasicTimeline"/>
    <dgm:cxn modelId="{CA680BD4-FCA4-471E-815D-B02B646CC97E}" type="presParOf" srcId="{F07048E8-07DF-47C9-9C3D-379FA8E16D64}" destId="{1CA042DA-F8DB-41FA-940F-5A90A5697B7D}" srcOrd="1" destOrd="0" presId="urn:microsoft.com/office/officeart/2016/7/layout/BasicTimeline"/>
    <dgm:cxn modelId="{10437E7B-B4CD-4AF1-BF3A-8147CBD5CE77}" type="presParOf" srcId="{1CA042DA-F8DB-41FA-940F-5A90A5697B7D}" destId="{6BED2B98-D286-4185-8D10-BD13B315CBE1}" srcOrd="0" destOrd="0" presId="urn:microsoft.com/office/officeart/2016/7/layout/BasicTimeline"/>
    <dgm:cxn modelId="{DA702E4C-A614-4BDF-9142-D5ADCB66DAE7}" type="presParOf" srcId="{1CA042DA-F8DB-41FA-940F-5A90A5697B7D}" destId="{F024E57B-3DBA-40F2-926F-DA48BB4FAEF0}" srcOrd="1" destOrd="0" presId="urn:microsoft.com/office/officeart/2016/7/layout/BasicTimeline"/>
    <dgm:cxn modelId="{F8E408E9-2502-4334-B936-7225D94E8D5D}" type="presParOf" srcId="{F07048E8-07DF-47C9-9C3D-379FA8E16D64}" destId="{85FC4054-DF3C-4683-BD98-5CDEF52E82EC}" srcOrd="2" destOrd="0" presId="urn:microsoft.com/office/officeart/2016/7/layout/BasicTimeline"/>
    <dgm:cxn modelId="{36897B28-8E41-4665-899D-756CCE7CAECC}" type="presParOf" srcId="{F07048E8-07DF-47C9-9C3D-379FA8E16D64}" destId="{E65FF520-D0FC-4CBE-9C68-06A7962EBC59}" srcOrd="3" destOrd="0" presId="urn:microsoft.com/office/officeart/2016/7/layout/BasicTimeline"/>
    <dgm:cxn modelId="{B171BFAE-0E5A-481C-963B-18FF1DF854FB}" type="presParOf" srcId="{F07048E8-07DF-47C9-9C3D-379FA8E16D64}" destId="{40CFFE8D-FDC0-4A19-9589-E36658D1128A}" srcOrd="4" destOrd="0" presId="urn:microsoft.com/office/officeart/2016/7/layout/BasicTimeline"/>
    <dgm:cxn modelId="{9B714A23-AE4D-4D72-8D36-D30E1A08AD57}" type="presParOf" srcId="{95BBFCB5-2E18-48F6-9CDD-5FA57A1E500F}" destId="{07E7875A-A02E-42DE-B0F1-211E8297D33A}" srcOrd="1" destOrd="0" presId="urn:microsoft.com/office/officeart/2016/7/layout/BasicTimeline"/>
    <dgm:cxn modelId="{33297824-EC34-43A7-97EA-947188539B22}" type="presParOf" srcId="{95BBFCB5-2E18-48F6-9CDD-5FA57A1E500F}" destId="{8DF23D3C-6893-4695-A8EC-5A2C6B7D3209}" srcOrd="2" destOrd="0" presId="urn:microsoft.com/office/officeart/2016/7/layout/BasicTimeline"/>
    <dgm:cxn modelId="{151ADB9E-7960-4A2F-B1ED-221F6121D954}" type="presParOf" srcId="{8DF23D3C-6893-4695-A8EC-5A2C6B7D3209}" destId="{CCEB1CE7-75FE-4740-9CFA-F540BED70D11}" srcOrd="0" destOrd="0" presId="urn:microsoft.com/office/officeart/2016/7/layout/BasicTimeline"/>
    <dgm:cxn modelId="{5A7CB8A9-177A-4317-AFC2-7750A2029A52}" type="presParOf" srcId="{8DF23D3C-6893-4695-A8EC-5A2C6B7D3209}" destId="{3ED4139A-D709-4258-8F5E-04A6C3A16A2D}" srcOrd="1" destOrd="0" presId="urn:microsoft.com/office/officeart/2016/7/layout/BasicTimeline"/>
    <dgm:cxn modelId="{6D7A88B2-19B7-476A-ABB3-9DB099117CAA}" type="presParOf" srcId="{3ED4139A-D709-4258-8F5E-04A6C3A16A2D}" destId="{57A75918-5043-43D3-B62E-200ACA9F20DA}" srcOrd="0" destOrd="0" presId="urn:microsoft.com/office/officeart/2016/7/layout/BasicTimeline"/>
    <dgm:cxn modelId="{BB3D9AB3-9DC8-499A-A6FE-AFB0B4DF82D3}" type="presParOf" srcId="{3ED4139A-D709-4258-8F5E-04A6C3A16A2D}" destId="{BAA958DB-0A79-4B38-B515-FF03132453AD}" srcOrd="1" destOrd="0" presId="urn:microsoft.com/office/officeart/2016/7/layout/BasicTimeline"/>
    <dgm:cxn modelId="{1961C648-E053-4B76-AF53-AE500CE3D3A4}" type="presParOf" srcId="{8DF23D3C-6893-4695-A8EC-5A2C6B7D3209}" destId="{24085F8C-BAFA-4312-9B4F-91CAC4C72B38}" srcOrd="2" destOrd="0" presId="urn:microsoft.com/office/officeart/2016/7/layout/BasicTimeline"/>
    <dgm:cxn modelId="{3F992D1C-8ABF-4696-8D81-A65E09215521}" type="presParOf" srcId="{8DF23D3C-6893-4695-A8EC-5A2C6B7D3209}" destId="{FF1AF881-80BA-4964-B483-0F6D526597D5}" srcOrd="3" destOrd="0" presId="urn:microsoft.com/office/officeart/2016/7/layout/BasicTimeline"/>
    <dgm:cxn modelId="{CAB5192D-BD31-4722-A199-A23462EF333A}" type="presParOf" srcId="{8DF23D3C-6893-4695-A8EC-5A2C6B7D3209}" destId="{FBB7F71B-2A92-41FC-AFCD-4BB66CCE48CF}" srcOrd="4" destOrd="0" presId="urn:microsoft.com/office/officeart/2016/7/layout/BasicTimeline"/>
    <dgm:cxn modelId="{E3C33019-C241-4970-A20B-FB24FD07B9D0}" type="presParOf" srcId="{95BBFCB5-2E18-48F6-9CDD-5FA57A1E500F}" destId="{2DCF3A93-EE39-455B-A665-650AC17A267A}" srcOrd="3" destOrd="0" presId="urn:microsoft.com/office/officeart/2016/7/layout/BasicTimeline"/>
    <dgm:cxn modelId="{116E0944-9C88-451B-9F82-37436206404C}" type="presParOf" srcId="{95BBFCB5-2E18-48F6-9CDD-5FA57A1E500F}" destId="{CADEC51F-7C40-4BB9-A9FC-ED36FF5F1200}" srcOrd="4" destOrd="0" presId="urn:microsoft.com/office/officeart/2016/7/layout/BasicTimeline"/>
    <dgm:cxn modelId="{B39E04E3-ABEF-4D0D-A41B-6673883391E4}" type="presParOf" srcId="{CADEC51F-7C40-4BB9-A9FC-ED36FF5F1200}" destId="{0D20FA98-357F-43B4-B44D-15B676D5C49B}" srcOrd="0" destOrd="0" presId="urn:microsoft.com/office/officeart/2016/7/layout/BasicTimeline"/>
    <dgm:cxn modelId="{B869FBB2-0D06-4EA0-A634-85B349A7961D}" type="presParOf" srcId="{CADEC51F-7C40-4BB9-A9FC-ED36FF5F1200}" destId="{4C36C84F-B11E-497C-8ABF-FC0CAA0D07F3}" srcOrd="1" destOrd="0" presId="urn:microsoft.com/office/officeart/2016/7/layout/BasicTimeline"/>
    <dgm:cxn modelId="{B3DA79C8-121D-4A31-BB8B-3CF99F34C2A2}" type="presParOf" srcId="{4C36C84F-B11E-497C-8ABF-FC0CAA0D07F3}" destId="{B8A6FDF5-7728-44E3-9034-3744E0C13360}" srcOrd="0" destOrd="0" presId="urn:microsoft.com/office/officeart/2016/7/layout/BasicTimeline"/>
    <dgm:cxn modelId="{CA97E6E8-1EB8-4730-9BFF-DB863E6449C4}" type="presParOf" srcId="{4C36C84F-B11E-497C-8ABF-FC0CAA0D07F3}" destId="{3E475453-CC23-4AF2-A636-32456956B044}" srcOrd="1" destOrd="0" presId="urn:microsoft.com/office/officeart/2016/7/layout/BasicTimeline"/>
    <dgm:cxn modelId="{1C49BDE5-0E9E-403C-BF98-8EA27A4C0CE1}" type="presParOf" srcId="{CADEC51F-7C40-4BB9-A9FC-ED36FF5F1200}" destId="{D0455AE0-2BF9-463F-B48A-C42003310BA4}" srcOrd="2" destOrd="0" presId="urn:microsoft.com/office/officeart/2016/7/layout/BasicTimeline"/>
    <dgm:cxn modelId="{E6A8B4E4-7F4B-4D72-B4E0-0FE05D1E3FF0}" type="presParOf" srcId="{CADEC51F-7C40-4BB9-A9FC-ED36FF5F1200}" destId="{851DCAB7-5B24-4784-BCA7-B5695AD41CE5}" srcOrd="3" destOrd="0" presId="urn:microsoft.com/office/officeart/2016/7/layout/BasicTimeline"/>
    <dgm:cxn modelId="{CA5C9BB3-0E85-4EA2-BBE3-D1C7022E4395}" type="presParOf" srcId="{CADEC51F-7C40-4BB9-A9FC-ED36FF5F1200}" destId="{AC8A95DE-DA80-4E5C-BAFC-8B9DF530C42C}" srcOrd="4" destOrd="0" presId="urn:microsoft.com/office/officeart/2016/7/layout/BasicTimeline"/>
    <dgm:cxn modelId="{519300AD-205B-43A5-AA34-0C919ABFA43F}" type="presParOf" srcId="{95BBFCB5-2E18-48F6-9CDD-5FA57A1E500F}" destId="{D57BFFD6-7730-4463-BD0D-98A7A98E94AA}" srcOrd="5" destOrd="0" presId="urn:microsoft.com/office/officeart/2016/7/layout/BasicTimeline"/>
    <dgm:cxn modelId="{53AAB043-F9FB-4DDA-A231-31D4E54A81E0}" type="presParOf" srcId="{95BBFCB5-2E18-48F6-9CDD-5FA57A1E500F}" destId="{A3D9657C-E3C8-4173-A778-21DE8FD8C5B3}" srcOrd="6" destOrd="0" presId="urn:microsoft.com/office/officeart/2016/7/layout/BasicTimeline"/>
    <dgm:cxn modelId="{B6FD2750-F875-458B-8D75-9A14143904B3}" type="presParOf" srcId="{A3D9657C-E3C8-4173-A778-21DE8FD8C5B3}" destId="{1B368B65-0742-4F91-8DC9-A75357C94E55}" srcOrd="0" destOrd="0" presId="urn:microsoft.com/office/officeart/2016/7/layout/BasicTimeline"/>
    <dgm:cxn modelId="{3D7C8832-CAC1-421B-91CE-A5385FF07E0E}" type="presParOf" srcId="{A3D9657C-E3C8-4173-A778-21DE8FD8C5B3}" destId="{85AE8775-13FF-4D6B-BC05-96BD77D4358A}" srcOrd="1" destOrd="0" presId="urn:microsoft.com/office/officeart/2016/7/layout/BasicTimeline"/>
    <dgm:cxn modelId="{E23A2623-3162-404C-9176-58FB5CF6AE4B}" type="presParOf" srcId="{85AE8775-13FF-4D6B-BC05-96BD77D4358A}" destId="{D5697680-14E4-41A3-BC76-5B1ABFEEA3E5}" srcOrd="0" destOrd="0" presId="urn:microsoft.com/office/officeart/2016/7/layout/BasicTimeline"/>
    <dgm:cxn modelId="{0004C2DC-79B1-4DCA-97F5-DAFECFAA1489}" type="presParOf" srcId="{85AE8775-13FF-4D6B-BC05-96BD77D4358A}" destId="{074B217A-DD55-45FE-96CD-DE5820E91FF5}" srcOrd="1" destOrd="0" presId="urn:microsoft.com/office/officeart/2016/7/layout/BasicTimeline"/>
    <dgm:cxn modelId="{C830861B-4EED-4447-83FD-67A6925E1E64}" type="presParOf" srcId="{A3D9657C-E3C8-4173-A778-21DE8FD8C5B3}" destId="{252002C8-476D-4485-9264-9E3C3BA69113}" srcOrd="2" destOrd="0" presId="urn:microsoft.com/office/officeart/2016/7/layout/BasicTimeline"/>
    <dgm:cxn modelId="{1309D6FE-0FBC-461C-BEFF-133CDCACB532}" type="presParOf" srcId="{A3D9657C-E3C8-4173-A778-21DE8FD8C5B3}" destId="{73D0A363-385C-455E-9162-EC3E651336CE}" srcOrd="3" destOrd="0" presId="urn:microsoft.com/office/officeart/2016/7/layout/BasicTimeline"/>
    <dgm:cxn modelId="{D05451AF-452E-488A-975C-1D5B7CA8036B}" type="presParOf" srcId="{A3D9657C-E3C8-4173-A778-21DE8FD8C5B3}" destId="{4EB15AB0-4E52-43FD-A9B8-8E33A6C008D7}" srcOrd="4" destOrd="0" presId="urn:microsoft.com/office/officeart/2016/7/layout/BasicTimeline"/>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6695005-DF04-4AF7-866A-EE6A1F7E84FA}" type="doc">
      <dgm:prSet loTypeId="urn:microsoft.com/office/officeart/2005/8/layout/vList3" loCatId="list" qsTypeId="urn:microsoft.com/office/officeart/2005/8/quickstyle/simple1" qsCatId="simple" csTypeId="urn:microsoft.com/office/officeart/2005/8/colors/accent0_3" csCatId="mainScheme" phldr="1"/>
      <dgm:spPr/>
    </dgm:pt>
    <dgm:pt modelId="{95EA80AA-3F44-4B80-8D71-37B9B45D985E}">
      <dgm:prSet phldrT="[Text]"/>
      <dgm:spPr/>
      <dgm:t>
        <a:bodyPr/>
        <a:lstStyle/>
        <a:p>
          <a:r>
            <a:rPr lang="en-GB" dirty="0"/>
            <a:t>Failure to Investigate Abuse</a:t>
          </a:r>
        </a:p>
      </dgm:t>
    </dgm:pt>
    <dgm:pt modelId="{8728FDBB-9276-4B44-A9CF-F351A0260812}" type="parTrans" cxnId="{7FAF2576-8F74-414D-A6CC-B50CDE0255FC}">
      <dgm:prSet/>
      <dgm:spPr/>
      <dgm:t>
        <a:bodyPr/>
        <a:lstStyle/>
        <a:p>
          <a:endParaRPr lang="en-GB"/>
        </a:p>
      </dgm:t>
    </dgm:pt>
    <dgm:pt modelId="{159C1087-A43A-4393-B924-AB21A7383DEF}" type="sibTrans" cxnId="{7FAF2576-8F74-414D-A6CC-B50CDE0255FC}">
      <dgm:prSet/>
      <dgm:spPr/>
      <dgm:t>
        <a:bodyPr/>
        <a:lstStyle/>
        <a:p>
          <a:endParaRPr lang="en-GB"/>
        </a:p>
      </dgm:t>
    </dgm:pt>
    <dgm:pt modelId="{60F2C77C-81CE-41CA-BA85-4A521E07784F}">
      <dgm:prSet phldrT="[Text]"/>
      <dgm:spPr/>
      <dgm:t>
        <a:bodyPr/>
        <a:lstStyle/>
        <a:p>
          <a:r>
            <a:rPr lang="en-GB" dirty="0"/>
            <a:t>Over-reliance on Social Services</a:t>
          </a:r>
        </a:p>
      </dgm:t>
    </dgm:pt>
    <dgm:pt modelId="{8A3DBEE5-A682-4A55-B3DF-BD58F5A948FE}" type="parTrans" cxnId="{9604D427-76F8-4433-A979-08E411817F0A}">
      <dgm:prSet/>
      <dgm:spPr/>
      <dgm:t>
        <a:bodyPr/>
        <a:lstStyle/>
        <a:p>
          <a:endParaRPr lang="en-GB"/>
        </a:p>
      </dgm:t>
    </dgm:pt>
    <dgm:pt modelId="{242358FC-1742-43D2-ADDB-B7BFF7E9B80B}" type="sibTrans" cxnId="{9604D427-76F8-4433-A979-08E411817F0A}">
      <dgm:prSet/>
      <dgm:spPr/>
      <dgm:t>
        <a:bodyPr/>
        <a:lstStyle/>
        <a:p>
          <a:endParaRPr lang="en-GB"/>
        </a:p>
      </dgm:t>
    </dgm:pt>
    <dgm:pt modelId="{D84B3092-75F2-44CA-98F8-469801491043}">
      <dgm:prSet phldrT="[Text]"/>
      <dgm:spPr/>
      <dgm:t>
        <a:bodyPr/>
        <a:lstStyle/>
        <a:p>
          <a:r>
            <a:rPr lang="en-GB" dirty="0"/>
            <a:t>Inadequate Background Checks</a:t>
          </a:r>
        </a:p>
      </dgm:t>
    </dgm:pt>
    <dgm:pt modelId="{D87A0B80-1B33-4A82-B9AE-97CC2B48AC8F}" type="parTrans" cxnId="{3F8843AF-58AB-4C23-9603-4C81236D41B9}">
      <dgm:prSet/>
      <dgm:spPr/>
      <dgm:t>
        <a:bodyPr/>
        <a:lstStyle/>
        <a:p>
          <a:endParaRPr lang="en-GB"/>
        </a:p>
      </dgm:t>
    </dgm:pt>
    <dgm:pt modelId="{BDEE6DD3-6106-4AFD-86F1-66635FE4B15D}" type="sibTrans" cxnId="{3F8843AF-58AB-4C23-9603-4C81236D41B9}">
      <dgm:prSet/>
      <dgm:spPr/>
      <dgm:t>
        <a:bodyPr/>
        <a:lstStyle/>
        <a:p>
          <a:endParaRPr lang="en-GB"/>
        </a:p>
      </dgm:t>
    </dgm:pt>
    <dgm:pt modelId="{387504A1-0357-45A6-9E55-E1050CEBB78F}">
      <dgm:prSet phldrT="[Text]"/>
      <dgm:spPr/>
      <dgm:t>
        <a:bodyPr/>
        <a:lstStyle/>
        <a:p>
          <a:r>
            <a:rPr lang="en-GB" dirty="0"/>
            <a:t>Poor Communication Between Agencies</a:t>
          </a:r>
        </a:p>
      </dgm:t>
    </dgm:pt>
    <dgm:pt modelId="{3259E964-4858-402B-890E-38650C4228A7}" type="parTrans" cxnId="{19CCF4E9-223C-4425-852C-9DA0D672EF1A}">
      <dgm:prSet/>
      <dgm:spPr/>
      <dgm:t>
        <a:bodyPr/>
        <a:lstStyle/>
        <a:p>
          <a:endParaRPr lang="en-GB"/>
        </a:p>
      </dgm:t>
    </dgm:pt>
    <dgm:pt modelId="{6A8BA5AC-B77D-4ED3-A016-6FCA000F1A21}" type="sibTrans" cxnId="{19CCF4E9-223C-4425-852C-9DA0D672EF1A}">
      <dgm:prSet/>
      <dgm:spPr/>
      <dgm:t>
        <a:bodyPr/>
        <a:lstStyle/>
        <a:p>
          <a:endParaRPr lang="en-GB"/>
        </a:p>
      </dgm:t>
    </dgm:pt>
    <dgm:pt modelId="{F71561C3-0EEF-453C-B33D-29CFB0354DBF}" type="pres">
      <dgm:prSet presAssocID="{A6695005-DF04-4AF7-866A-EE6A1F7E84FA}" presName="linearFlow" presStyleCnt="0">
        <dgm:presLayoutVars>
          <dgm:dir/>
          <dgm:resizeHandles val="exact"/>
        </dgm:presLayoutVars>
      </dgm:prSet>
      <dgm:spPr/>
    </dgm:pt>
    <dgm:pt modelId="{EBE81E6E-0831-4588-812C-89B9E1747F5A}" type="pres">
      <dgm:prSet presAssocID="{95EA80AA-3F44-4B80-8D71-37B9B45D985E}" presName="composite" presStyleCnt="0"/>
      <dgm:spPr/>
    </dgm:pt>
    <dgm:pt modelId="{F2F591AE-D981-41D6-ADF1-C3C11AEB4A8D}" type="pres">
      <dgm:prSet presAssocID="{95EA80AA-3F44-4B80-8D71-37B9B45D985E}" presName="imgShp" presStyleLbl="fgImgPlace1" presStyleIdx="0" presStyleCnt="4"/>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Bug under magnifying glass with solid fill"/>
        </a:ext>
      </dgm:extLst>
    </dgm:pt>
    <dgm:pt modelId="{44813BBA-6453-40D4-B2DF-9C9CE756263F}" type="pres">
      <dgm:prSet presAssocID="{95EA80AA-3F44-4B80-8D71-37B9B45D985E}" presName="txShp" presStyleLbl="node1" presStyleIdx="0" presStyleCnt="4">
        <dgm:presLayoutVars>
          <dgm:bulletEnabled val="1"/>
        </dgm:presLayoutVars>
      </dgm:prSet>
      <dgm:spPr/>
    </dgm:pt>
    <dgm:pt modelId="{DC0A948F-ED0D-4675-851A-635722DF7EE3}" type="pres">
      <dgm:prSet presAssocID="{159C1087-A43A-4393-B924-AB21A7383DEF}" presName="spacing" presStyleCnt="0"/>
      <dgm:spPr/>
    </dgm:pt>
    <dgm:pt modelId="{13AD59FA-3E2C-4CAC-AA43-5F0525CD7332}" type="pres">
      <dgm:prSet presAssocID="{60F2C77C-81CE-41CA-BA85-4A521E07784F}" presName="composite" presStyleCnt="0"/>
      <dgm:spPr/>
    </dgm:pt>
    <dgm:pt modelId="{BF231B85-038A-4AAC-8F1A-3E30992F6BB6}" type="pres">
      <dgm:prSet presAssocID="{60F2C77C-81CE-41CA-BA85-4A521E07784F}" presName="imgShp" presStyleLbl="fgImgPlace1" presStyleIdx="1" presStyleCnt="4"/>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Police female with solid fill"/>
        </a:ext>
      </dgm:extLst>
    </dgm:pt>
    <dgm:pt modelId="{EED8CBD9-C59B-4614-B868-5AC813ED3FAB}" type="pres">
      <dgm:prSet presAssocID="{60F2C77C-81CE-41CA-BA85-4A521E07784F}" presName="txShp" presStyleLbl="node1" presStyleIdx="1" presStyleCnt="4">
        <dgm:presLayoutVars>
          <dgm:bulletEnabled val="1"/>
        </dgm:presLayoutVars>
      </dgm:prSet>
      <dgm:spPr/>
    </dgm:pt>
    <dgm:pt modelId="{E7FA23C8-1BA6-4519-9858-CCA024F71181}" type="pres">
      <dgm:prSet presAssocID="{242358FC-1742-43D2-ADDB-B7BFF7E9B80B}" presName="spacing" presStyleCnt="0"/>
      <dgm:spPr/>
    </dgm:pt>
    <dgm:pt modelId="{12B83735-1179-4BE6-8CB6-F6BB5D6609BD}" type="pres">
      <dgm:prSet presAssocID="{D84B3092-75F2-44CA-98F8-469801491043}" presName="composite" presStyleCnt="0"/>
      <dgm:spPr/>
    </dgm:pt>
    <dgm:pt modelId="{20FA3C3E-9BFB-49BA-884A-E3BAD6DB93A9}" type="pres">
      <dgm:prSet presAssocID="{D84B3092-75F2-44CA-98F8-469801491043}" presName="imgShp" presStyleLbl="fgImgPlace1" presStyleIdx="2" presStyleCnt="4"/>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Clipboard Mixed with solid fill"/>
        </a:ext>
      </dgm:extLst>
    </dgm:pt>
    <dgm:pt modelId="{880B1744-D43A-455D-9D30-802A48DC835D}" type="pres">
      <dgm:prSet presAssocID="{D84B3092-75F2-44CA-98F8-469801491043}" presName="txShp" presStyleLbl="node1" presStyleIdx="2" presStyleCnt="4">
        <dgm:presLayoutVars>
          <dgm:bulletEnabled val="1"/>
        </dgm:presLayoutVars>
      </dgm:prSet>
      <dgm:spPr/>
    </dgm:pt>
    <dgm:pt modelId="{5D4B8995-CEA2-43F9-976C-3608E5561234}" type="pres">
      <dgm:prSet presAssocID="{BDEE6DD3-6106-4AFD-86F1-66635FE4B15D}" presName="spacing" presStyleCnt="0"/>
      <dgm:spPr/>
    </dgm:pt>
    <dgm:pt modelId="{65D9910B-93C9-478D-A910-4E199CF21955}" type="pres">
      <dgm:prSet presAssocID="{387504A1-0357-45A6-9E55-E1050CEBB78F}" presName="composite" presStyleCnt="0"/>
      <dgm:spPr/>
    </dgm:pt>
    <dgm:pt modelId="{F91C5E73-2AD4-467E-9427-5434882251E4}" type="pres">
      <dgm:prSet presAssocID="{387504A1-0357-45A6-9E55-E1050CEBB78F}" presName="imgShp" presStyleLbl="fgImgPlace1" presStyleIdx="3" presStyleCnt="4"/>
      <dgm:spPr>
        <a:blipFill dpi="0" rotWithShape="1">
          <a:blip xmlns:r="http://schemas.openxmlformats.org/officeDocument/2006/relationships" r:embed="rId7">
            <a:extLst>
              <a:ext uri="{96DAC541-7B7A-43D3-8B79-37D633B846F1}">
                <asvg:svgBlip xmlns:asvg="http://schemas.microsoft.com/office/drawing/2016/SVG/main" r:embed="rId8"/>
              </a:ext>
            </a:extLst>
          </a:blip>
          <a:srcRect/>
          <a:stretch>
            <a:fillRect/>
          </a:stretch>
        </a:blipFill>
      </dgm:spPr>
      <dgm:extLst>
        <a:ext uri="{E40237B7-FDA0-4F09-8148-C483321AD2D9}">
          <dgm14:cNvPr xmlns:dgm14="http://schemas.microsoft.com/office/drawing/2010/diagram" id="0" name="" descr="Chat with solid fill"/>
        </a:ext>
      </dgm:extLst>
    </dgm:pt>
    <dgm:pt modelId="{875ABFAD-5C45-4957-8987-95CE5FA809DF}" type="pres">
      <dgm:prSet presAssocID="{387504A1-0357-45A6-9E55-E1050CEBB78F}" presName="txShp" presStyleLbl="node1" presStyleIdx="3" presStyleCnt="4">
        <dgm:presLayoutVars>
          <dgm:bulletEnabled val="1"/>
        </dgm:presLayoutVars>
      </dgm:prSet>
      <dgm:spPr/>
    </dgm:pt>
  </dgm:ptLst>
  <dgm:cxnLst>
    <dgm:cxn modelId="{E0FB1311-61C4-433A-BA4A-8696AE9E5CD3}" type="presOf" srcId="{95EA80AA-3F44-4B80-8D71-37B9B45D985E}" destId="{44813BBA-6453-40D4-B2DF-9C9CE756263F}" srcOrd="0" destOrd="0" presId="urn:microsoft.com/office/officeart/2005/8/layout/vList3"/>
    <dgm:cxn modelId="{9604D427-76F8-4433-A979-08E411817F0A}" srcId="{A6695005-DF04-4AF7-866A-EE6A1F7E84FA}" destId="{60F2C77C-81CE-41CA-BA85-4A521E07784F}" srcOrd="1" destOrd="0" parTransId="{8A3DBEE5-A682-4A55-B3DF-BD58F5A948FE}" sibTransId="{242358FC-1742-43D2-ADDB-B7BFF7E9B80B}"/>
    <dgm:cxn modelId="{EF975C2A-A9C3-43BF-A1B3-E75E9A8732F6}" type="presOf" srcId="{387504A1-0357-45A6-9E55-E1050CEBB78F}" destId="{875ABFAD-5C45-4957-8987-95CE5FA809DF}" srcOrd="0" destOrd="0" presId="urn:microsoft.com/office/officeart/2005/8/layout/vList3"/>
    <dgm:cxn modelId="{533C775E-D202-47E4-896C-9B93F7281F0B}" type="presOf" srcId="{60F2C77C-81CE-41CA-BA85-4A521E07784F}" destId="{EED8CBD9-C59B-4614-B868-5AC813ED3FAB}" srcOrd="0" destOrd="0" presId="urn:microsoft.com/office/officeart/2005/8/layout/vList3"/>
    <dgm:cxn modelId="{5CC23D6E-A4D9-4385-9BEA-29E669577140}" type="presOf" srcId="{A6695005-DF04-4AF7-866A-EE6A1F7E84FA}" destId="{F71561C3-0EEF-453C-B33D-29CFB0354DBF}" srcOrd="0" destOrd="0" presId="urn:microsoft.com/office/officeart/2005/8/layout/vList3"/>
    <dgm:cxn modelId="{7FAF2576-8F74-414D-A6CC-B50CDE0255FC}" srcId="{A6695005-DF04-4AF7-866A-EE6A1F7E84FA}" destId="{95EA80AA-3F44-4B80-8D71-37B9B45D985E}" srcOrd="0" destOrd="0" parTransId="{8728FDBB-9276-4B44-A9CF-F351A0260812}" sibTransId="{159C1087-A43A-4393-B924-AB21A7383DEF}"/>
    <dgm:cxn modelId="{0CB81885-3ACC-4F8A-B8C8-B1EB6D02D6A3}" type="presOf" srcId="{D84B3092-75F2-44CA-98F8-469801491043}" destId="{880B1744-D43A-455D-9D30-802A48DC835D}" srcOrd="0" destOrd="0" presId="urn:microsoft.com/office/officeart/2005/8/layout/vList3"/>
    <dgm:cxn modelId="{3F8843AF-58AB-4C23-9603-4C81236D41B9}" srcId="{A6695005-DF04-4AF7-866A-EE6A1F7E84FA}" destId="{D84B3092-75F2-44CA-98F8-469801491043}" srcOrd="2" destOrd="0" parTransId="{D87A0B80-1B33-4A82-B9AE-97CC2B48AC8F}" sibTransId="{BDEE6DD3-6106-4AFD-86F1-66635FE4B15D}"/>
    <dgm:cxn modelId="{19CCF4E9-223C-4425-852C-9DA0D672EF1A}" srcId="{A6695005-DF04-4AF7-866A-EE6A1F7E84FA}" destId="{387504A1-0357-45A6-9E55-E1050CEBB78F}" srcOrd="3" destOrd="0" parTransId="{3259E964-4858-402B-890E-38650C4228A7}" sibTransId="{6A8BA5AC-B77D-4ED3-A016-6FCA000F1A21}"/>
    <dgm:cxn modelId="{C42A85FD-086D-40B1-9763-B0CE6D2E57B9}" type="presParOf" srcId="{F71561C3-0EEF-453C-B33D-29CFB0354DBF}" destId="{EBE81E6E-0831-4588-812C-89B9E1747F5A}" srcOrd="0" destOrd="0" presId="urn:microsoft.com/office/officeart/2005/8/layout/vList3"/>
    <dgm:cxn modelId="{64ADDACD-1728-4A49-A7A5-7BA50ED9767B}" type="presParOf" srcId="{EBE81E6E-0831-4588-812C-89B9E1747F5A}" destId="{F2F591AE-D981-41D6-ADF1-C3C11AEB4A8D}" srcOrd="0" destOrd="0" presId="urn:microsoft.com/office/officeart/2005/8/layout/vList3"/>
    <dgm:cxn modelId="{4E620B46-41B7-4AB7-812E-B526D60EE51D}" type="presParOf" srcId="{EBE81E6E-0831-4588-812C-89B9E1747F5A}" destId="{44813BBA-6453-40D4-B2DF-9C9CE756263F}" srcOrd="1" destOrd="0" presId="urn:microsoft.com/office/officeart/2005/8/layout/vList3"/>
    <dgm:cxn modelId="{0DA6AE36-9636-44DA-8402-8ED65A74DD64}" type="presParOf" srcId="{F71561C3-0EEF-453C-B33D-29CFB0354DBF}" destId="{DC0A948F-ED0D-4675-851A-635722DF7EE3}" srcOrd="1" destOrd="0" presId="urn:microsoft.com/office/officeart/2005/8/layout/vList3"/>
    <dgm:cxn modelId="{FD3498B0-D780-4523-BB05-DA61DB18AE6F}" type="presParOf" srcId="{F71561C3-0EEF-453C-B33D-29CFB0354DBF}" destId="{13AD59FA-3E2C-4CAC-AA43-5F0525CD7332}" srcOrd="2" destOrd="0" presId="urn:microsoft.com/office/officeart/2005/8/layout/vList3"/>
    <dgm:cxn modelId="{8C0C57B4-D866-431E-9F40-B1303A01460F}" type="presParOf" srcId="{13AD59FA-3E2C-4CAC-AA43-5F0525CD7332}" destId="{BF231B85-038A-4AAC-8F1A-3E30992F6BB6}" srcOrd="0" destOrd="0" presId="urn:microsoft.com/office/officeart/2005/8/layout/vList3"/>
    <dgm:cxn modelId="{85540321-AFE9-404C-8611-99EE73104E89}" type="presParOf" srcId="{13AD59FA-3E2C-4CAC-AA43-5F0525CD7332}" destId="{EED8CBD9-C59B-4614-B868-5AC813ED3FAB}" srcOrd="1" destOrd="0" presId="urn:microsoft.com/office/officeart/2005/8/layout/vList3"/>
    <dgm:cxn modelId="{204ACC7D-2A5E-4315-8316-B888A7EF0CFC}" type="presParOf" srcId="{F71561C3-0EEF-453C-B33D-29CFB0354DBF}" destId="{E7FA23C8-1BA6-4519-9858-CCA024F71181}" srcOrd="3" destOrd="0" presId="urn:microsoft.com/office/officeart/2005/8/layout/vList3"/>
    <dgm:cxn modelId="{E301442F-203F-434E-A98F-5D01595E9AEF}" type="presParOf" srcId="{F71561C3-0EEF-453C-B33D-29CFB0354DBF}" destId="{12B83735-1179-4BE6-8CB6-F6BB5D6609BD}" srcOrd="4" destOrd="0" presId="urn:microsoft.com/office/officeart/2005/8/layout/vList3"/>
    <dgm:cxn modelId="{E7D8D2E3-1AB1-45B1-9814-549A8F7422B3}" type="presParOf" srcId="{12B83735-1179-4BE6-8CB6-F6BB5D6609BD}" destId="{20FA3C3E-9BFB-49BA-884A-E3BAD6DB93A9}" srcOrd="0" destOrd="0" presId="urn:microsoft.com/office/officeart/2005/8/layout/vList3"/>
    <dgm:cxn modelId="{0BB6EEA7-2708-4156-9CDB-7A3EEFBA7F96}" type="presParOf" srcId="{12B83735-1179-4BE6-8CB6-F6BB5D6609BD}" destId="{880B1744-D43A-455D-9D30-802A48DC835D}" srcOrd="1" destOrd="0" presId="urn:microsoft.com/office/officeart/2005/8/layout/vList3"/>
    <dgm:cxn modelId="{6601D60B-8B6E-4DB3-AFBA-E250E99FE6DD}" type="presParOf" srcId="{F71561C3-0EEF-453C-B33D-29CFB0354DBF}" destId="{5D4B8995-CEA2-43F9-976C-3608E5561234}" srcOrd="5" destOrd="0" presId="urn:microsoft.com/office/officeart/2005/8/layout/vList3"/>
    <dgm:cxn modelId="{EB14B29E-6F45-4C6F-991C-98159DDB2F85}" type="presParOf" srcId="{F71561C3-0EEF-453C-B33D-29CFB0354DBF}" destId="{65D9910B-93C9-478D-A910-4E199CF21955}" srcOrd="6" destOrd="0" presId="urn:microsoft.com/office/officeart/2005/8/layout/vList3"/>
    <dgm:cxn modelId="{88B7AFBD-B279-450E-A631-F8D525175445}" type="presParOf" srcId="{65D9910B-93C9-478D-A910-4E199CF21955}" destId="{F91C5E73-2AD4-467E-9427-5434882251E4}" srcOrd="0" destOrd="0" presId="urn:microsoft.com/office/officeart/2005/8/layout/vList3"/>
    <dgm:cxn modelId="{6795920D-6D73-4263-87E1-C7EFA77810B2}" type="presParOf" srcId="{65D9910B-93C9-478D-A910-4E199CF21955}" destId="{875ABFAD-5C45-4957-8987-95CE5FA809DF}"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6695005-DF04-4AF7-866A-EE6A1F7E84FA}" type="doc">
      <dgm:prSet loTypeId="urn:microsoft.com/office/officeart/2005/8/layout/vList3" loCatId="list" qsTypeId="urn:microsoft.com/office/officeart/2005/8/quickstyle/simple1" qsCatId="simple" csTypeId="urn:microsoft.com/office/officeart/2005/8/colors/accent0_3" csCatId="mainScheme" phldr="1"/>
      <dgm:spPr/>
    </dgm:pt>
    <dgm:pt modelId="{95EA80AA-3F44-4B80-8D71-37B9B45D985E}">
      <dgm:prSet phldrT="[Text]"/>
      <dgm:spPr/>
      <dgm:t>
        <a:bodyPr/>
        <a:lstStyle/>
        <a:p>
          <a:r>
            <a:rPr lang="en-GB" dirty="0"/>
            <a:t>Policy Changes</a:t>
          </a:r>
        </a:p>
      </dgm:t>
    </dgm:pt>
    <dgm:pt modelId="{8728FDBB-9276-4B44-A9CF-F351A0260812}" type="parTrans" cxnId="{7FAF2576-8F74-414D-A6CC-B50CDE0255FC}">
      <dgm:prSet/>
      <dgm:spPr/>
      <dgm:t>
        <a:bodyPr/>
        <a:lstStyle/>
        <a:p>
          <a:endParaRPr lang="en-GB"/>
        </a:p>
      </dgm:t>
    </dgm:pt>
    <dgm:pt modelId="{159C1087-A43A-4393-B924-AB21A7383DEF}" type="sibTrans" cxnId="{7FAF2576-8F74-414D-A6CC-B50CDE0255FC}">
      <dgm:prSet/>
      <dgm:spPr/>
      <dgm:t>
        <a:bodyPr/>
        <a:lstStyle/>
        <a:p>
          <a:endParaRPr lang="en-GB"/>
        </a:p>
      </dgm:t>
    </dgm:pt>
    <dgm:pt modelId="{60F2C77C-81CE-41CA-BA85-4A521E07784F}">
      <dgm:prSet phldrT="[Text]"/>
      <dgm:spPr/>
      <dgm:t>
        <a:bodyPr/>
        <a:lstStyle/>
        <a:p>
          <a:r>
            <a:rPr lang="en-GB" dirty="0"/>
            <a:t>Enhanced Training</a:t>
          </a:r>
        </a:p>
      </dgm:t>
    </dgm:pt>
    <dgm:pt modelId="{8A3DBEE5-A682-4A55-B3DF-BD58F5A948FE}" type="parTrans" cxnId="{9604D427-76F8-4433-A979-08E411817F0A}">
      <dgm:prSet/>
      <dgm:spPr/>
      <dgm:t>
        <a:bodyPr/>
        <a:lstStyle/>
        <a:p>
          <a:endParaRPr lang="en-GB"/>
        </a:p>
      </dgm:t>
    </dgm:pt>
    <dgm:pt modelId="{242358FC-1742-43D2-ADDB-B7BFF7E9B80B}" type="sibTrans" cxnId="{9604D427-76F8-4433-A979-08E411817F0A}">
      <dgm:prSet/>
      <dgm:spPr/>
      <dgm:t>
        <a:bodyPr/>
        <a:lstStyle/>
        <a:p>
          <a:endParaRPr lang="en-GB"/>
        </a:p>
      </dgm:t>
    </dgm:pt>
    <dgm:pt modelId="{D84B3092-75F2-44CA-98F8-469801491043}">
      <dgm:prSet phldrT="[Text]"/>
      <dgm:spPr/>
      <dgm:t>
        <a:bodyPr/>
        <a:lstStyle/>
        <a:p>
          <a:r>
            <a:rPr lang="en-GB" dirty="0"/>
            <a:t>Cultural shifts</a:t>
          </a:r>
        </a:p>
      </dgm:t>
    </dgm:pt>
    <dgm:pt modelId="{D87A0B80-1B33-4A82-B9AE-97CC2B48AC8F}" type="parTrans" cxnId="{3F8843AF-58AB-4C23-9603-4C81236D41B9}">
      <dgm:prSet/>
      <dgm:spPr/>
      <dgm:t>
        <a:bodyPr/>
        <a:lstStyle/>
        <a:p>
          <a:endParaRPr lang="en-GB"/>
        </a:p>
      </dgm:t>
    </dgm:pt>
    <dgm:pt modelId="{BDEE6DD3-6106-4AFD-86F1-66635FE4B15D}" type="sibTrans" cxnId="{3F8843AF-58AB-4C23-9603-4C81236D41B9}">
      <dgm:prSet/>
      <dgm:spPr/>
      <dgm:t>
        <a:bodyPr/>
        <a:lstStyle/>
        <a:p>
          <a:endParaRPr lang="en-GB"/>
        </a:p>
      </dgm:t>
    </dgm:pt>
    <dgm:pt modelId="{387504A1-0357-45A6-9E55-E1050CEBB78F}">
      <dgm:prSet phldrT="[Text]"/>
      <dgm:spPr/>
      <dgm:t>
        <a:bodyPr/>
        <a:lstStyle/>
        <a:p>
          <a:r>
            <a:rPr lang="en-GB" dirty="0"/>
            <a:t>Clear and Consistent Communication Between Agencies</a:t>
          </a:r>
        </a:p>
      </dgm:t>
    </dgm:pt>
    <dgm:pt modelId="{3259E964-4858-402B-890E-38650C4228A7}" type="parTrans" cxnId="{19CCF4E9-223C-4425-852C-9DA0D672EF1A}">
      <dgm:prSet/>
      <dgm:spPr/>
      <dgm:t>
        <a:bodyPr/>
        <a:lstStyle/>
        <a:p>
          <a:endParaRPr lang="en-GB"/>
        </a:p>
      </dgm:t>
    </dgm:pt>
    <dgm:pt modelId="{6A8BA5AC-B77D-4ED3-A016-6FCA000F1A21}" type="sibTrans" cxnId="{19CCF4E9-223C-4425-852C-9DA0D672EF1A}">
      <dgm:prSet/>
      <dgm:spPr/>
      <dgm:t>
        <a:bodyPr/>
        <a:lstStyle/>
        <a:p>
          <a:endParaRPr lang="en-GB"/>
        </a:p>
      </dgm:t>
    </dgm:pt>
    <dgm:pt modelId="{F71561C3-0EEF-453C-B33D-29CFB0354DBF}" type="pres">
      <dgm:prSet presAssocID="{A6695005-DF04-4AF7-866A-EE6A1F7E84FA}" presName="linearFlow" presStyleCnt="0">
        <dgm:presLayoutVars>
          <dgm:dir/>
          <dgm:resizeHandles val="exact"/>
        </dgm:presLayoutVars>
      </dgm:prSet>
      <dgm:spPr/>
    </dgm:pt>
    <dgm:pt modelId="{EBE81E6E-0831-4588-812C-89B9E1747F5A}" type="pres">
      <dgm:prSet presAssocID="{95EA80AA-3F44-4B80-8D71-37B9B45D985E}" presName="composite" presStyleCnt="0"/>
      <dgm:spPr/>
    </dgm:pt>
    <dgm:pt modelId="{F2F591AE-D981-41D6-ADF1-C3C11AEB4A8D}" type="pres">
      <dgm:prSet presAssocID="{95EA80AA-3F44-4B80-8D71-37B9B45D985E}" presName="imgShp" presStyleLbl="fgImgPlace1" presStyleIdx="0" presStyleCnt="4"/>
      <dgm:spPr>
        <a:blipFill dpi="0" rotWithShape="1">
          <a:blip xmlns:r="http://schemas.openxmlformats.org/officeDocument/2006/relationships" r:embed="rId1">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Judge female with solid fill"/>
        </a:ext>
      </dgm:extLst>
    </dgm:pt>
    <dgm:pt modelId="{44813BBA-6453-40D4-B2DF-9C9CE756263F}" type="pres">
      <dgm:prSet presAssocID="{95EA80AA-3F44-4B80-8D71-37B9B45D985E}" presName="txShp" presStyleLbl="node1" presStyleIdx="0" presStyleCnt="4">
        <dgm:presLayoutVars>
          <dgm:bulletEnabled val="1"/>
        </dgm:presLayoutVars>
      </dgm:prSet>
      <dgm:spPr/>
    </dgm:pt>
    <dgm:pt modelId="{DC0A948F-ED0D-4675-851A-635722DF7EE3}" type="pres">
      <dgm:prSet presAssocID="{159C1087-A43A-4393-B924-AB21A7383DEF}" presName="spacing" presStyleCnt="0"/>
      <dgm:spPr/>
    </dgm:pt>
    <dgm:pt modelId="{13AD59FA-3E2C-4CAC-AA43-5F0525CD7332}" type="pres">
      <dgm:prSet presAssocID="{60F2C77C-81CE-41CA-BA85-4A521E07784F}" presName="composite" presStyleCnt="0"/>
      <dgm:spPr/>
    </dgm:pt>
    <dgm:pt modelId="{BF231B85-038A-4AAC-8F1A-3E30992F6BB6}" type="pres">
      <dgm:prSet presAssocID="{60F2C77C-81CE-41CA-BA85-4A521E07784F}" presName="imgShp" presStyleLbl="fgImgPlace1" presStyleIdx="1" presStyleCnt="4"/>
      <dgm:spPr>
        <a:blipFill dpi="0" rotWithShape="1">
          <a:blip xmlns:r="http://schemas.openxmlformats.org/officeDocument/2006/relationships" r:embed="rId3">
            <a:extLs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Run with solid fill"/>
        </a:ext>
      </dgm:extLst>
    </dgm:pt>
    <dgm:pt modelId="{EED8CBD9-C59B-4614-B868-5AC813ED3FAB}" type="pres">
      <dgm:prSet presAssocID="{60F2C77C-81CE-41CA-BA85-4A521E07784F}" presName="txShp" presStyleLbl="node1" presStyleIdx="1" presStyleCnt="4">
        <dgm:presLayoutVars>
          <dgm:bulletEnabled val="1"/>
        </dgm:presLayoutVars>
      </dgm:prSet>
      <dgm:spPr/>
    </dgm:pt>
    <dgm:pt modelId="{E7FA23C8-1BA6-4519-9858-CCA024F71181}" type="pres">
      <dgm:prSet presAssocID="{242358FC-1742-43D2-ADDB-B7BFF7E9B80B}" presName="spacing" presStyleCnt="0"/>
      <dgm:spPr/>
    </dgm:pt>
    <dgm:pt modelId="{12B83735-1179-4BE6-8CB6-F6BB5D6609BD}" type="pres">
      <dgm:prSet presAssocID="{D84B3092-75F2-44CA-98F8-469801491043}" presName="composite" presStyleCnt="0"/>
      <dgm:spPr/>
    </dgm:pt>
    <dgm:pt modelId="{20FA3C3E-9BFB-49BA-884A-E3BAD6DB93A9}" type="pres">
      <dgm:prSet presAssocID="{D84B3092-75F2-44CA-98F8-469801491043}" presName="imgShp" presStyleLbl="fgImgPlace1" presStyleIdx="2" presStyleCnt="4"/>
      <dgm:spPr>
        <a:blipFill dpi="0" rotWithShape="1">
          <a:blip xmlns:r="http://schemas.openxmlformats.org/officeDocument/2006/relationships" r:embed="rId5">
            <a:extLs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Africa with solid fill"/>
        </a:ext>
      </dgm:extLst>
    </dgm:pt>
    <dgm:pt modelId="{880B1744-D43A-455D-9D30-802A48DC835D}" type="pres">
      <dgm:prSet presAssocID="{D84B3092-75F2-44CA-98F8-469801491043}" presName="txShp" presStyleLbl="node1" presStyleIdx="2" presStyleCnt="4">
        <dgm:presLayoutVars>
          <dgm:bulletEnabled val="1"/>
        </dgm:presLayoutVars>
      </dgm:prSet>
      <dgm:spPr/>
    </dgm:pt>
    <dgm:pt modelId="{5D4B8995-CEA2-43F9-976C-3608E5561234}" type="pres">
      <dgm:prSet presAssocID="{BDEE6DD3-6106-4AFD-86F1-66635FE4B15D}" presName="spacing" presStyleCnt="0"/>
      <dgm:spPr/>
    </dgm:pt>
    <dgm:pt modelId="{65D9910B-93C9-478D-A910-4E199CF21955}" type="pres">
      <dgm:prSet presAssocID="{387504A1-0357-45A6-9E55-E1050CEBB78F}" presName="composite" presStyleCnt="0"/>
      <dgm:spPr/>
    </dgm:pt>
    <dgm:pt modelId="{F91C5E73-2AD4-467E-9427-5434882251E4}" type="pres">
      <dgm:prSet presAssocID="{387504A1-0357-45A6-9E55-E1050CEBB78F}" presName="imgShp" presStyleLbl="fgImgPlace1" presStyleIdx="3" presStyleCnt="4"/>
      <dgm:spPr>
        <a:blipFill dpi="0" rotWithShape="1">
          <a:blip xmlns:r="http://schemas.openxmlformats.org/officeDocument/2006/relationships" r:embed="rId7">
            <a:extLst>
              <a:ext uri="{96DAC541-7B7A-43D3-8B79-37D633B846F1}">
                <asvg:svgBlip xmlns:asvg="http://schemas.microsoft.com/office/drawing/2016/SVG/main" r:embed="rId8"/>
              </a:ext>
            </a:extLst>
          </a:blip>
          <a:srcRect/>
          <a:stretch>
            <a:fillRect/>
          </a:stretch>
        </a:blipFill>
      </dgm:spPr>
      <dgm:extLst>
        <a:ext uri="{E40237B7-FDA0-4F09-8148-C483321AD2D9}">
          <dgm14:cNvPr xmlns:dgm14="http://schemas.microsoft.com/office/drawing/2010/diagram" id="0" name="" descr="Chat with solid fill"/>
        </a:ext>
      </dgm:extLst>
    </dgm:pt>
    <dgm:pt modelId="{875ABFAD-5C45-4957-8987-95CE5FA809DF}" type="pres">
      <dgm:prSet presAssocID="{387504A1-0357-45A6-9E55-E1050CEBB78F}" presName="txShp" presStyleLbl="node1" presStyleIdx="3" presStyleCnt="4">
        <dgm:presLayoutVars>
          <dgm:bulletEnabled val="1"/>
        </dgm:presLayoutVars>
      </dgm:prSet>
      <dgm:spPr/>
    </dgm:pt>
  </dgm:ptLst>
  <dgm:cxnLst>
    <dgm:cxn modelId="{E0FB1311-61C4-433A-BA4A-8696AE9E5CD3}" type="presOf" srcId="{95EA80AA-3F44-4B80-8D71-37B9B45D985E}" destId="{44813BBA-6453-40D4-B2DF-9C9CE756263F}" srcOrd="0" destOrd="0" presId="urn:microsoft.com/office/officeart/2005/8/layout/vList3"/>
    <dgm:cxn modelId="{9604D427-76F8-4433-A979-08E411817F0A}" srcId="{A6695005-DF04-4AF7-866A-EE6A1F7E84FA}" destId="{60F2C77C-81CE-41CA-BA85-4A521E07784F}" srcOrd="1" destOrd="0" parTransId="{8A3DBEE5-A682-4A55-B3DF-BD58F5A948FE}" sibTransId="{242358FC-1742-43D2-ADDB-B7BFF7E9B80B}"/>
    <dgm:cxn modelId="{EF975C2A-A9C3-43BF-A1B3-E75E9A8732F6}" type="presOf" srcId="{387504A1-0357-45A6-9E55-E1050CEBB78F}" destId="{875ABFAD-5C45-4957-8987-95CE5FA809DF}" srcOrd="0" destOrd="0" presId="urn:microsoft.com/office/officeart/2005/8/layout/vList3"/>
    <dgm:cxn modelId="{533C775E-D202-47E4-896C-9B93F7281F0B}" type="presOf" srcId="{60F2C77C-81CE-41CA-BA85-4A521E07784F}" destId="{EED8CBD9-C59B-4614-B868-5AC813ED3FAB}" srcOrd="0" destOrd="0" presId="urn:microsoft.com/office/officeart/2005/8/layout/vList3"/>
    <dgm:cxn modelId="{5CC23D6E-A4D9-4385-9BEA-29E669577140}" type="presOf" srcId="{A6695005-DF04-4AF7-866A-EE6A1F7E84FA}" destId="{F71561C3-0EEF-453C-B33D-29CFB0354DBF}" srcOrd="0" destOrd="0" presId="urn:microsoft.com/office/officeart/2005/8/layout/vList3"/>
    <dgm:cxn modelId="{7FAF2576-8F74-414D-A6CC-B50CDE0255FC}" srcId="{A6695005-DF04-4AF7-866A-EE6A1F7E84FA}" destId="{95EA80AA-3F44-4B80-8D71-37B9B45D985E}" srcOrd="0" destOrd="0" parTransId="{8728FDBB-9276-4B44-A9CF-F351A0260812}" sibTransId="{159C1087-A43A-4393-B924-AB21A7383DEF}"/>
    <dgm:cxn modelId="{0CB81885-3ACC-4F8A-B8C8-B1EB6D02D6A3}" type="presOf" srcId="{D84B3092-75F2-44CA-98F8-469801491043}" destId="{880B1744-D43A-455D-9D30-802A48DC835D}" srcOrd="0" destOrd="0" presId="urn:microsoft.com/office/officeart/2005/8/layout/vList3"/>
    <dgm:cxn modelId="{3F8843AF-58AB-4C23-9603-4C81236D41B9}" srcId="{A6695005-DF04-4AF7-866A-EE6A1F7E84FA}" destId="{D84B3092-75F2-44CA-98F8-469801491043}" srcOrd="2" destOrd="0" parTransId="{D87A0B80-1B33-4A82-B9AE-97CC2B48AC8F}" sibTransId="{BDEE6DD3-6106-4AFD-86F1-66635FE4B15D}"/>
    <dgm:cxn modelId="{19CCF4E9-223C-4425-852C-9DA0D672EF1A}" srcId="{A6695005-DF04-4AF7-866A-EE6A1F7E84FA}" destId="{387504A1-0357-45A6-9E55-E1050CEBB78F}" srcOrd="3" destOrd="0" parTransId="{3259E964-4858-402B-890E-38650C4228A7}" sibTransId="{6A8BA5AC-B77D-4ED3-A016-6FCA000F1A21}"/>
    <dgm:cxn modelId="{C42A85FD-086D-40B1-9763-B0CE6D2E57B9}" type="presParOf" srcId="{F71561C3-0EEF-453C-B33D-29CFB0354DBF}" destId="{EBE81E6E-0831-4588-812C-89B9E1747F5A}" srcOrd="0" destOrd="0" presId="urn:microsoft.com/office/officeart/2005/8/layout/vList3"/>
    <dgm:cxn modelId="{64ADDACD-1728-4A49-A7A5-7BA50ED9767B}" type="presParOf" srcId="{EBE81E6E-0831-4588-812C-89B9E1747F5A}" destId="{F2F591AE-D981-41D6-ADF1-C3C11AEB4A8D}" srcOrd="0" destOrd="0" presId="urn:microsoft.com/office/officeart/2005/8/layout/vList3"/>
    <dgm:cxn modelId="{4E620B46-41B7-4AB7-812E-B526D60EE51D}" type="presParOf" srcId="{EBE81E6E-0831-4588-812C-89B9E1747F5A}" destId="{44813BBA-6453-40D4-B2DF-9C9CE756263F}" srcOrd="1" destOrd="0" presId="urn:microsoft.com/office/officeart/2005/8/layout/vList3"/>
    <dgm:cxn modelId="{0DA6AE36-9636-44DA-8402-8ED65A74DD64}" type="presParOf" srcId="{F71561C3-0EEF-453C-B33D-29CFB0354DBF}" destId="{DC0A948F-ED0D-4675-851A-635722DF7EE3}" srcOrd="1" destOrd="0" presId="urn:microsoft.com/office/officeart/2005/8/layout/vList3"/>
    <dgm:cxn modelId="{FD3498B0-D780-4523-BB05-DA61DB18AE6F}" type="presParOf" srcId="{F71561C3-0EEF-453C-B33D-29CFB0354DBF}" destId="{13AD59FA-3E2C-4CAC-AA43-5F0525CD7332}" srcOrd="2" destOrd="0" presId="urn:microsoft.com/office/officeart/2005/8/layout/vList3"/>
    <dgm:cxn modelId="{8C0C57B4-D866-431E-9F40-B1303A01460F}" type="presParOf" srcId="{13AD59FA-3E2C-4CAC-AA43-5F0525CD7332}" destId="{BF231B85-038A-4AAC-8F1A-3E30992F6BB6}" srcOrd="0" destOrd="0" presId="urn:microsoft.com/office/officeart/2005/8/layout/vList3"/>
    <dgm:cxn modelId="{85540321-AFE9-404C-8611-99EE73104E89}" type="presParOf" srcId="{13AD59FA-3E2C-4CAC-AA43-5F0525CD7332}" destId="{EED8CBD9-C59B-4614-B868-5AC813ED3FAB}" srcOrd="1" destOrd="0" presId="urn:microsoft.com/office/officeart/2005/8/layout/vList3"/>
    <dgm:cxn modelId="{204ACC7D-2A5E-4315-8316-B888A7EF0CFC}" type="presParOf" srcId="{F71561C3-0EEF-453C-B33D-29CFB0354DBF}" destId="{E7FA23C8-1BA6-4519-9858-CCA024F71181}" srcOrd="3" destOrd="0" presId="urn:microsoft.com/office/officeart/2005/8/layout/vList3"/>
    <dgm:cxn modelId="{E301442F-203F-434E-A98F-5D01595E9AEF}" type="presParOf" srcId="{F71561C3-0EEF-453C-B33D-29CFB0354DBF}" destId="{12B83735-1179-4BE6-8CB6-F6BB5D6609BD}" srcOrd="4" destOrd="0" presId="urn:microsoft.com/office/officeart/2005/8/layout/vList3"/>
    <dgm:cxn modelId="{E7D8D2E3-1AB1-45B1-9814-549A8F7422B3}" type="presParOf" srcId="{12B83735-1179-4BE6-8CB6-F6BB5D6609BD}" destId="{20FA3C3E-9BFB-49BA-884A-E3BAD6DB93A9}" srcOrd="0" destOrd="0" presId="urn:microsoft.com/office/officeart/2005/8/layout/vList3"/>
    <dgm:cxn modelId="{0BB6EEA7-2708-4156-9CDB-7A3EEFBA7F96}" type="presParOf" srcId="{12B83735-1179-4BE6-8CB6-F6BB5D6609BD}" destId="{880B1744-D43A-455D-9D30-802A48DC835D}" srcOrd="1" destOrd="0" presId="urn:microsoft.com/office/officeart/2005/8/layout/vList3"/>
    <dgm:cxn modelId="{6601D60B-8B6E-4DB3-AFBA-E250E99FE6DD}" type="presParOf" srcId="{F71561C3-0EEF-453C-B33D-29CFB0354DBF}" destId="{5D4B8995-CEA2-43F9-976C-3608E5561234}" srcOrd="5" destOrd="0" presId="urn:microsoft.com/office/officeart/2005/8/layout/vList3"/>
    <dgm:cxn modelId="{EB14B29E-6F45-4C6F-991C-98159DDB2F85}" type="presParOf" srcId="{F71561C3-0EEF-453C-B33D-29CFB0354DBF}" destId="{65D9910B-93C9-478D-A910-4E199CF21955}" srcOrd="6" destOrd="0" presId="urn:microsoft.com/office/officeart/2005/8/layout/vList3"/>
    <dgm:cxn modelId="{88B7AFBD-B279-450E-A631-F8D525175445}" type="presParOf" srcId="{65D9910B-93C9-478D-A910-4E199CF21955}" destId="{F91C5E73-2AD4-467E-9427-5434882251E4}" srcOrd="0" destOrd="0" presId="urn:microsoft.com/office/officeart/2005/8/layout/vList3"/>
    <dgm:cxn modelId="{6795920D-6D73-4263-87E1-C7EFA77810B2}" type="presParOf" srcId="{65D9910B-93C9-478D-A910-4E199CF21955}" destId="{875ABFAD-5C45-4957-8987-95CE5FA809DF}"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55D5A1-528E-4D4A-9757-D90CBFA552BC}">
      <dsp:nvSpPr>
        <dsp:cNvPr id="0" name=""/>
        <dsp:cNvSpPr/>
      </dsp:nvSpPr>
      <dsp:spPr>
        <a:xfrm>
          <a:off x="0" y="2565055"/>
          <a:ext cx="10915134" cy="0"/>
        </a:xfrm>
        <a:prstGeom prst="line">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tailEnd type="triangle" w="lg" len="lg"/>
        </a:ln>
        <a:effectLst/>
      </dsp:spPr>
      <dsp:style>
        <a:lnRef idx="2">
          <a:scrgbClr r="0" g="0" b="0"/>
        </a:lnRef>
        <a:fillRef idx="1">
          <a:scrgbClr r="0" g="0" b="0"/>
        </a:fillRef>
        <a:effectRef idx="0">
          <a:scrgbClr r="0" g="0" b="0"/>
        </a:effectRef>
        <a:fontRef idx="minor"/>
      </dsp:style>
    </dsp:sp>
    <dsp:sp modelId="{625C9D88-D422-42D6-BD66-2BD99EDD46D9}">
      <dsp:nvSpPr>
        <dsp:cNvPr id="0" name=""/>
        <dsp:cNvSpPr/>
      </dsp:nvSpPr>
      <dsp:spPr>
        <a:xfrm>
          <a:off x="242126" y="2754869"/>
          <a:ext cx="3503502" cy="579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889000">
            <a:lnSpc>
              <a:spcPct val="90000"/>
            </a:lnSpc>
            <a:spcBef>
              <a:spcPct val="0"/>
            </a:spcBef>
            <a:spcAft>
              <a:spcPct val="35000"/>
            </a:spcAft>
            <a:buNone/>
            <a:defRPr b="1"/>
          </a:pPr>
          <a:r>
            <a:rPr lang="en-US" sz="2000" b="0" kern="1200">
              <a:solidFill>
                <a:schemeClr val="tx1"/>
              </a:solidFill>
              <a:latin typeface="Impact"/>
            </a:rPr>
            <a:t>March 2006</a:t>
          </a:r>
          <a:endParaRPr lang="en-US" sz="2000" b="0" kern="1200">
            <a:solidFill>
              <a:schemeClr val="tx1"/>
            </a:solidFill>
          </a:endParaRPr>
        </a:p>
      </dsp:txBody>
      <dsp:txXfrm>
        <a:off x="242126" y="2754869"/>
        <a:ext cx="3503502" cy="579702"/>
      </dsp:txXfrm>
    </dsp:sp>
    <dsp:sp modelId="{6BED2B98-D286-4185-8D10-BD13B315CBE1}">
      <dsp:nvSpPr>
        <dsp:cNvPr id="0" name=""/>
        <dsp:cNvSpPr/>
      </dsp:nvSpPr>
      <dsp:spPr>
        <a:xfrm>
          <a:off x="3251" y="715650"/>
          <a:ext cx="3981252" cy="874683"/>
        </a:xfrm>
        <a:prstGeom prst="round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1130" tIns="151130" rIns="151130" bIns="151130" numCol="1" spcCol="1270" anchor="ctr" anchorCtr="0">
          <a:noAutofit/>
        </a:bodyPr>
        <a:lstStyle/>
        <a:p>
          <a:pPr marL="0" lvl="0" indent="0" algn="l" defTabSz="755650">
            <a:lnSpc>
              <a:spcPct val="90000"/>
            </a:lnSpc>
            <a:spcBef>
              <a:spcPct val="0"/>
            </a:spcBef>
            <a:spcAft>
              <a:spcPct val="35000"/>
            </a:spcAft>
            <a:buNone/>
          </a:pPr>
          <a:r>
            <a:rPr lang="en-US" sz="1700" b="0" kern="1200">
              <a:solidFill>
                <a:schemeClr val="bg1"/>
              </a:solidFill>
              <a:latin typeface="Impact"/>
            </a:rPr>
            <a:t>Baby Peter is Born</a:t>
          </a:r>
          <a:endParaRPr lang="en-US" sz="1700" b="0" kern="1200">
            <a:solidFill>
              <a:schemeClr val="bg1"/>
            </a:solidFill>
          </a:endParaRPr>
        </a:p>
      </dsp:txBody>
      <dsp:txXfrm>
        <a:off x="45950" y="758349"/>
        <a:ext cx="3895854" cy="789285"/>
      </dsp:txXfrm>
    </dsp:sp>
    <dsp:sp modelId="{85FC4054-DF3C-4683-BD98-5CDEF52E82EC}">
      <dsp:nvSpPr>
        <dsp:cNvPr id="0" name=""/>
        <dsp:cNvSpPr/>
      </dsp:nvSpPr>
      <dsp:spPr>
        <a:xfrm>
          <a:off x="1993877" y="1590334"/>
          <a:ext cx="0" cy="974721"/>
        </a:xfrm>
        <a:prstGeom prst="line">
          <a:avLst/>
        </a:prstGeom>
        <a:noFill/>
        <a:ln w="635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CCEB1CE7-75FE-4740-9CFA-F540BED70D11}">
      <dsp:nvSpPr>
        <dsp:cNvPr id="0" name=""/>
        <dsp:cNvSpPr/>
      </dsp:nvSpPr>
      <dsp:spPr>
        <a:xfrm>
          <a:off x="2551252" y="1795538"/>
          <a:ext cx="3503502" cy="579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889000">
            <a:lnSpc>
              <a:spcPct val="90000"/>
            </a:lnSpc>
            <a:spcBef>
              <a:spcPct val="0"/>
            </a:spcBef>
            <a:spcAft>
              <a:spcPct val="35000"/>
            </a:spcAft>
            <a:buNone/>
            <a:defRPr b="1"/>
          </a:pPr>
          <a:r>
            <a:rPr lang="en-US" sz="2000" b="0" kern="1200">
              <a:solidFill>
                <a:schemeClr val="tx1"/>
              </a:solidFill>
              <a:latin typeface="Impact"/>
            </a:rPr>
            <a:t>November 2006</a:t>
          </a:r>
          <a:endParaRPr lang="en-US" sz="2000" b="0" kern="1200">
            <a:solidFill>
              <a:schemeClr val="tx1"/>
            </a:solidFill>
          </a:endParaRPr>
        </a:p>
      </dsp:txBody>
      <dsp:txXfrm>
        <a:off x="2551252" y="1795538"/>
        <a:ext cx="3503502" cy="579702"/>
      </dsp:txXfrm>
    </dsp:sp>
    <dsp:sp modelId="{E65FF520-D0FC-4CBE-9C68-06A7962EBC59}">
      <dsp:nvSpPr>
        <dsp:cNvPr id="0" name=""/>
        <dsp:cNvSpPr/>
      </dsp:nvSpPr>
      <dsp:spPr>
        <a:xfrm>
          <a:off x="1955401" y="2526579"/>
          <a:ext cx="76951" cy="76951"/>
        </a:xfrm>
        <a:prstGeom prst="ellips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7A75918-5043-43D3-B62E-200ACA9F20DA}">
      <dsp:nvSpPr>
        <dsp:cNvPr id="0" name=""/>
        <dsp:cNvSpPr/>
      </dsp:nvSpPr>
      <dsp:spPr>
        <a:xfrm>
          <a:off x="2312377" y="3539776"/>
          <a:ext cx="3981252" cy="874683"/>
        </a:xfrm>
        <a:prstGeom prst="round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1130" tIns="151130" rIns="151130" bIns="151130" numCol="1" spcCol="1270" anchor="ctr" anchorCtr="0">
          <a:noAutofit/>
        </a:bodyPr>
        <a:lstStyle/>
        <a:p>
          <a:pPr marL="0" lvl="0" indent="0" algn="l" defTabSz="755650">
            <a:lnSpc>
              <a:spcPct val="90000"/>
            </a:lnSpc>
            <a:spcBef>
              <a:spcPct val="0"/>
            </a:spcBef>
            <a:spcAft>
              <a:spcPct val="35000"/>
            </a:spcAft>
            <a:buNone/>
          </a:pPr>
          <a:r>
            <a:rPr lang="en-US" sz="1700" b="0" kern="1200">
              <a:solidFill>
                <a:schemeClr val="bg1"/>
              </a:solidFill>
              <a:latin typeface="Impact"/>
            </a:rPr>
            <a:t> Steven Barker Moves In</a:t>
          </a:r>
          <a:endParaRPr lang="en-US" sz="1700" b="0" kern="1200">
            <a:solidFill>
              <a:schemeClr val="bg1"/>
            </a:solidFill>
          </a:endParaRPr>
        </a:p>
      </dsp:txBody>
      <dsp:txXfrm>
        <a:off x="2355076" y="3582475"/>
        <a:ext cx="3895854" cy="789285"/>
      </dsp:txXfrm>
    </dsp:sp>
    <dsp:sp modelId="{24085F8C-BAFA-4312-9B4F-91CAC4C72B38}">
      <dsp:nvSpPr>
        <dsp:cNvPr id="0" name=""/>
        <dsp:cNvSpPr/>
      </dsp:nvSpPr>
      <dsp:spPr>
        <a:xfrm>
          <a:off x="4303003" y="2565055"/>
          <a:ext cx="0" cy="974721"/>
        </a:xfrm>
        <a:prstGeom prst="line">
          <a:avLst/>
        </a:prstGeom>
        <a:noFill/>
        <a:ln w="635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0D20FA98-357F-43B4-B44D-15B676D5C49B}">
      <dsp:nvSpPr>
        <dsp:cNvPr id="0" name=""/>
        <dsp:cNvSpPr/>
      </dsp:nvSpPr>
      <dsp:spPr>
        <a:xfrm>
          <a:off x="4860379" y="2754869"/>
          <a:ext cx="3503502" cy="579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889000">
            <a:lnSpc>
              <a:spcPct val="90000"/>
            </a:lnSpc>
            <a:spcBef>
              <a:spcPct val="0"/>
            </a:spcBef>
            <a:spcAft>
              <a:spcPct val="35000"/>
            </a:spcAft>
            <a:buNone/>
            <a:defRPr b="1"/>
          </a:pPr>
          <a:r>
            <a:rPr lang="en-US" sz="2000" b="0" kern="1200">
              <a:solidFill>
                <a:schemeClr val="tx1"/>
              </a:solidFill>
              <a:latin typeface="Impact"/>
            </a:rPr>
            <a:t>August 2007</a:t>
          </a:r>
          <a:endParaRPr lang="en-US" sz="2000" b="0" kern="1200">
            <a:solidFill>
              <a:schemeClr val="tx1"/>
            </a:solidFill>
          </a:endParaRPr>
        </a:p>
      </dsp:txBody>
      <dsp:txXfrm>
        <a:off x="4860379" y="2754869"/>
        <a:ext cx="3503502" cy="579702"/>
      </dsp:txXfrm>
    </dsp:sp>
    <dsp:sp modelId="{FF1AF881-80BA-4964-B483-0F6D526597D5}">
      <dsp:nvSpPr>
        <dsp:cNvPr id="0" name=""/>
        <dsp:cNvSpPr/>
      </dsp:nvSpPr>
      <dsp:spPr>
        <a:xfrm>
          <a:off x="4264527" y="2526579"/>
          <a:ext cx="76951" cy="76951"/>
        </a:xfrm>
        <a:prstGeom prst="ellips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8A6FDF5-7728-44E3-9034-3744E0C13360}">
      <dsp:nvSpPr>
        <dsp:cNvPr id="0" name=""/>
        <dsp:cNvSpPr/>
      </dsp:nvSpPr>
      <dsp:spPr>
        <a:xfrm>
          <a:off x="4621503" y="715650"/>
          <a:ext cx="3981252" cy="874683"/>
        </a:xfrm>
        <a:prstGeom prst="round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1130" tIns="151130" rIns="151130" bIns="151130" numCol="1" spcCol="1270" anchor="ctr" anchorCtr="0">
          <a:noAutofit/>
        </a:bodyPr>
        <a:lstStyle/>
        <a:p>
          <a:pPr marL="0" lvl="0" indent="0" algn="l" defTabSz="755650">
            <a:lnSpc>
              <a:spcPct val="90000"/>
            </a:lnSpc>
            <a:spcBef>
              <a:spcPct val="0"/>
            </a:spcBef>
            <a:spcAft>
              <a:spcPct val="35000"/>
            </a:spcAft>
            <a:buNone/>
          </a:pPr>
          <a:r>
            <a:rPr lang="en-US" sz="1700" b="0" kern="1200">
              <a:solidFill>
                <a:schemeClr val="bg1"/>
              </a:solidFill>
              <a:latin typeface="Impact"/>
            </a:rPr>
            <a:t>Baby P Found Dead </a:t>
          </a:r>
          <a:endParaRPr lang="en-US" sz="1700" b="0" kern="1200">
            <a:solidFill>
              <a:schemeClr val="bg1"/>
            </a:solidFill>
          </a:endParaRPr>
        </a:p>
      </dsp:txBody>
      <dsp:txXfrm>
        <a:off x="4664202" y="758349"/>
        <a:ext cx="3895854" cy="789285"/>
      </dsp:txXfrm>
    </dsp:sp>
    <dsp:sp modelId="{D0455AE0-2BF9-463F-B48A-C42003310BA4}">
      <dsp:nvSpPr>
        <dsp:cNvPr id="0" name=""/>
        <dsp:cNvSpPr/>
      </dsp:nvSpPr>
      <dsp:spPr>
        <a:xfrm>
          <a:off x="6612130" y="1590334"/>
          <a:ext cx="0" cy="974721"/>
        </a:xfrm>
        <a:prstGeom prst="line">
          <a:avLst/>
        </a:prstGeom>
        <a:noFill/>
        <a:ln w="635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1B368B65-0742-4F91-8DC9-A75357C94E55}">
      <dsp:nvSpPr>
        <dsp:cNvPr id="0" name=""/>
        <dsp:cNvSpPr/>
      </dsp:nvSpPr>
      <dsp:spPr>
        <a:xfrm>
          <a:off x="7169505" y="1795538"/>
          <a:ext cx="3503502" cy="579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889000">
            <a:lnSpc>
              <a:spcPct val="90000"/>
            </a:lnSpc>
            <a:spcBef>
              <a:spcPct val="0"/>
            </a:spcBef>
            <a:spcAft>
              <a:spcPct val="35000"/>
            </a:spcAft>
            <a:buNone/>
            <a:defRPr b="1"/>
          </a:pPr>
          <a:r>
            <a:rPr lang="en-US" sz="2000" b="0" kern="1200">
              <a:solidFill>
                <a:schemeClr val="tx1"/>
              </a:solidFill>
              <a:latin typeface="Impact"/>
            </a:rPr>
            <a:t>November 2008</a:t>
          </a:r>
        </a:p>
      </dsp:txBody>
      <dsp:txXfrm>
        <a:off x="7169505" y="1795538"/>
        <a:ext cx="3503502" cy="579702"/>
      </dsp:txXfrm>
    </dsp:sp>
    <dsp:sp modelId="{851DCAB7-5B24-4784-BCA7-B5695AD41CE5}">
      <dsp:nvSpPr>
        <dsp:cNvPr id="0" name=""/>
        <dsp:cNvSpPr/>
      </dsp:nvSpPr>
      <dsp:spPr>
        <a:xfrm>
          <a:off x="6573654" y="2526579"/>
          <a:ext cx="76951" cy="76951"/>
        </a:xfrm>
        <a:prstGeom prst="ellips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697680-14E4-41A3-BC76-5B1ABFEEA3E5}">
      <dsp:nvSpPr>
        <dsp:cNvPr id="0" name=""/>
        <dsp:cNvSpPr/>
      </dsp:nvSpPr>
      <dsp:spPr>
        <a:xfrm>
          <a:off x="6930630" y="3539776"/>
          <a:ext cx="3981252" cy="874683"/>
        </a:xfrm>
        <a:prstGeom prst="round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1130" tIns="151130" rIns="151130" bIns="151130" numCol="1" spcCol="1270" anchor="ctr" anchorCtr="0">
          <a:noAutofit/>
        </a:bodyPr>
        <a:lstStyle/>
        <a:p>
          <a:pPr marL="0" lvl="0" indent="0" algn="l" defTabSz="755650">
            <a:lnSpc>
              <a:spcPct val="90000"/>
            </a:lnSpc>
            <a:spcBef>
              <a:spcPct val="0"/>
            </a:spcBef>
            <a:spcAft>
              <a:spcPct val="35000"/>
            </a:spcAft>
            <a:buNone/>
          </a:pPr>
          <a:r>
            <a:rPr lang="en-US" sz="1700" b="0" kern="1200">
              <a:solidFill>
                <a:schemeClr val="bg1"/>
              </a:solidFill>
              <a:latin typeface="Impact"/>
            </a:rPr>
            <a:t>2 Men Found Guilty of Murder</a:t>
          </a:r>
        </a:p>
      </dsp:txBody>
      <dsp:txXfrm>
        <a:off x="6973329" y="3582475"/>
        <a:ext cx="3895854" cy="789285"/>
      </dsp:txXfrm>
    </dsp:sp>
    <dsp:sp modelId="{252002C8-476D-4485-9264-9E3C3BA69113}">
      <dsp:nvSpPr>
        <dsp:cNvPr id="0" name=""/>
        <dsp:cNvSpPr/>
      </dsp:nvSpPr>
      <dsp:spPr>
        <a:xfrm>
          <a:off x="8921256" y="2565055"/>
          <a:ext cx="0" cy="974721"/>
        </a:xfrm>
        <a:prstGeom prst="line">
          <a:avLst/>
        </a:prstGeom>
        <a:noFill/>
        <a:ln w="635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73D0A363-385C-455E-9162-EC3E651336CE}">
      <dsp:nvSpPr>
        <dsp:cNvPr id="0" name=""/>
        <dsp:cNvSpPr/>
      </dsp:nvSpPr>
      <dsp:spPr>
        <a:xfrm>
          <a:off x="8882780" y="2526579"/>
          <a:ext cx="76951" cy="76951"/>
        </a:xfrm>
        <a:prstGeom prst="ellips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813BBA-6453-40D4-B2DF-9C9CE756263F}">
      <dsp:nvSpPr>
        <dsp:cNvPr id="0" name=""/>
        <dsp:cNvSpPr/>
      </dsp:nvSpPr>
      <dsp:spPr>
        <a:xfrm rot="10800000">
          <a:off x="1380748" y="1009"/>
          <a:ext cx="4547057" cy="941750"/>
        </a:xfrm>
        <a:prstGeom prst="homePlate">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5286" tIns="102870" rIns="192024" bIns="102870" numCol="1" spcCol="1270" anchor="ctr" anchorCtr="0">
          <a:noAutofit/>
        </a:bodyPr>
        <a:lstStyle/>
        <a:p>
          <a:pPr marL="0" lvl="0" indent="0" algn="ctr" defTabSz="1200150">
            <a:lnSpc>
              <a:spcPct val="90000"/>
            </a:lnSpc>
            <a:spcBef>
              <a:spcPct val="0"/>
            </a:spcBef>
            <a:spcAft>
              <a:spcPct val="35000"/>
            </a:spcAft>
            <a:buNone/>
          </a:pPr>
          <a:r>
            <a:rPr lang="en-GB" sz="2700" kern="1200" dirty="0"/>
            <a:t>Failure to Investigate Abuse</a:t>
          </a:r>
        </a:p>
      </dsp:txBody>
      <dsp:txXfrm rot="10800000">
        <a:off x="1616185" y="1009"/>
        <a:ext cx="4311620" cy="941750"/>
      </dsp:txXfrm>
    </dsp:sp>
    <dsp:sp modelId="{F2F591AE-D981-41D6-ADF1-C3C11AEB4A8D}">
      <dsp:nvSpPr>
        <dsp:cNvPr id="0" name=""/>
        <dsp:cNvSpPr/>
      </dsp:nvSpPr>
      <dsp:spPr>
        <a:xfrm>
          <a:off x="909873" y="1009"/>
          <a:ext cx="941750" cy="941750"/>
        </a:xfrm>
        <a:prstGeom prst="ellipse">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905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ED8CBD9-C59B-4614-B868-5AC813ED3FAB}">
      <dsp:nvSpPr>
        <dsp:cNvPr id="0" name=""/>
        <dsp:cNvSpPr/>
      </dsp:nvSpPr>
      <dsp:spPr>
        <a:xfrm rot="10800000">
          <a:off x="1380748" y="1223879"/>
          <a:ext cx="4547057" cy="941750"/>
        </a:xfrm>
        <a:prstGeom prst="homePlate">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5286" tIns="102870" rIns="192024" bIns="102870" numCol="1" spcCol="1270" anchor="ctr" anchorCtr="0">
          <a:noAutofit/>
        </a:bodyPr>
        <a:lstStyle/>
        <a:p>
          <a:pPr marL="0" lvl="0" indent="0" algn="ctr" defTabSz="1200150">
            <a:lnSpc>
              <a:spcPct val="90000"/>
            </a:lnSpc>
            <a:spcBef>
              <a:spcPct val="0"/>
            </a:spcBef>
            <a:spcAft>
              <a:spcPct val="35000"/>
            </a:spcAft>
            <a:buNone/>
          </a:pPr>
          <a:r>
            <a:rPr lang="en-GB" sz="2700" kern="1200" dirty="0"/>
            <a:t>Over-reliance on Social Services</a:t>
          </a:r>
        </a:p>
      </dsp:txBody>
      <dsp:txXfrm rot="10800000">
        <a:off x="1616185" y="1223879"/>
        <a:ext cx="4311620" cy="941750"/>
      </dsp:txXfrm>
    </dsp:sp>
    <dsp:sp modelId="{BF231B85-038A-4AAC-8F1A-3E30992F6BB6}">
      <dsp:nvSpPr>
        <dsp:cNvPr id="0" name=""/>
        <dsp:cNvSpPr/>
      </dsp:nvSpPr>
      <dsp:spPr>
        <a:xfrm>
          <a:off x="909873" y="1223879"/>
          <a:ext cx="941750" cy="941750"/>
        </a:xfrm>
        <a:prstGeom prst="ellipse">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905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80B1744-D43A-455D-9D30-802A48DC835D}">
      <dsp:nvSpPr>
        <dsp:cNvPr id="0" name=""/>
        <dsp:cNvSpPr/>
      </dsp:nvSpPr>
      <dsp:spPr>
        <a:xfrm rot="10800000">
          <a:off x="1380748" y="2446748"/>
          <a:ext cx="4547057" cy="941750"/>
        </a:xfrm>
        <a:prstGeom prst="homePlate">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5286" tIns="102870" rIns="192024" bIns="102870" numCol="1" spcCol="1270" anchor="ctr" anchorCtr="0">
          <a:noAutofit/>
        </a:bodyPr>
        <a:lstStyle/>
        <a:p>
          <a:pPr marL="0" lvl="0" indent="0" algn="ctr" defTabSz="1200150">
            <a:lnSpc>
              <a:spcPct val="90000"/>
            </a:lnSpc>
            <a:spcBef>
              <a:spcPct val="0"/>
            </a:spcBef>
            <a:spcAft>
              <a:spcPct val="35000"/>
            </a:spcAft>
            <a:buNone/>
          </a:pPr>
          <a:r>
            <a:rPr lang="en-GB" sz="2700" kern="1200" dirty="0"/>
            <a:t>Inadequate Background Checks</a:t>
          </a:r>
        </a:p>
      </dsp:txBody>
      <dsp:txXfrm rot="10800000">
        <a:off x="1616185" y="2446748"/>
        <a:ext cx="4311620" cy="941750"/>
      </dsp:txXfrm>
    </dsp:sp>
    <dsp:sp modelId="{20FA3C3E-9BFB-49BA-884A-E3BAD6DB93A9}">
      <dsp:nvSpPr>
        <dsp:cNvPr id="0" name=""/>
        <dsp:cNvSpPr/>
      </dsp:nvSpPr>
      <dsp:spPr>
        <a:xfrm>
          <a:off x="909873" y="2446748"/>
          <a:ext cx="941750" cy="941750"/>
        </a:xfrm>
        <a:prstGeom prst="ellipse">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1905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75ABFAD-5C45-4957-8987-95CE5FA809DF}">
      <dsp:nvSpPr>
        <dsp:cNvPr id="0" name=""/>
        <dsp:cNvSpPr/>
      </dsp:nvSpPr>
      <dsp:spPr>
        <a:xfrm rot="10800000">
          <a:off x="1380748" y="3669618"/>
          <a:ext cx="4547057" cy="941750"/>
        </a:xfrm>
        <a:prstGeom prst="homePlate">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5286" tIns="102870" rIns="192024" bIns="102870" numCol="1" spcCol="1270" anchor="ctr" anchorCtr="0">
          <a:noAutofit/>
        </a:bodyPr>
        <a:lstStyle/>
        <a:p>
          <a:pPr marL="0" lvl="0" indent="0" algn="ctr" defTabSz="1200150">
            <a:lnSpc>
              <a:spcPct val="90000"/>
            </a:lnSpc>
            <a:spcBef>
              <a:spcPct val="0"/>
            </a:spcBef>
            <a:spcAft>
              <a:spcPct val="35000"/>
            </a:spcAft>
            <a:buNone/>
          </a:pPr>
          <a:r>
            <a:rPr lang="en-GB" sz="2700" kern="1200" dirty="0"/>
            <a:t>Poor Communication Between Agencies</a:t>
          </a:r>
        </a:p>
      </dsp:txBody>
      <dsp:txXfrm rot="10800000">
        <a:off x="1616185" y="3669618"/>
        <a:ext cx="4311620" cy="941750"/>
      </dsp:txXfrm>
    </dsp:sp>
    <dsp:sp modelId="{F91C5E73-2AD4-467E-9427-5434882251E4}">
      <dsp:nvSpPr>
        <dsp:cNvPr id="0" name=""/>
        <dsp:cNvSpPr/>
      </dsp:nvSpPr>
      <dsp:spPr>
        <a:xfrm>
          <a:off x="909873" y="3669618"/>
          <a:ext cx="941750" cy="941750"/>
        </a:xfrm>
        <a:prstGeom prst="ellipse">
          <a:avLst/>
        </a:prstGeom>
        <a:blipFill dpi="0" rotWithShape="1">
          <a:blip xmlns:r="http://schemas.openxmlformats.org/officeDocument/2006/relationships" r:embed="rId7">
            <a:extLst>
              <a:ext uri="{96DAC541-7B7A-43D3-8B79-37D633B846F1}">
                <asvg:svgBlip xmlns:asvg="http://schemas.microsoft.com/office/drawing/2016/SVG/main" r:embed="rId8"/>
              </a:ext>
            </a:extLst>
          </a:blip>
          <a:srcRect/>
          <a:stretch>
            <a:fillRect/>
          </a:stretch>
        </a:blipFill>
        <a:ln w="1905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813BBA-6453-40D4-B2DF-9C9CE756263F}">
      <dsp:nvSpPr>
        <dsp:cNvPr id="0" name=""/>
        <dsp:cNvSpPr/>
      </dsp:nvSpPr>
      <dsp:spPr>
        <a:xfrm rot="10800000">
          <a:off x="1477421" y="2160"/>
          <a:ext cx="4931327" cy="941279"/>
        </a:xfrm>
        <a:prstGeom prst="homePlate">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5078" tIns="76200" rIns="142240" bIns="76200" numCol="1" spcCol="1270" anchor="ctr" anchorCtr="0">
          <a:noAutofit/>
        </a:bodyPr>
        <a:lstStyle/>
        <a:p>
          <a:pPr marL="0" lvl="0" indent="0" algn="ctr" defTabSz="889000">
            <a:lnSpc>
              <a:spcPct val="90000"/>
            </a:lnSpc>
            <a:spcBef>
              <a:spcPct val="0"/>
            </a:spcBef>
            <a:spcAft>
              <a:spcPct val="35000"/>
            </a:spcAft>
            <a:buNone/>
          </a:pPr>
          <a:r>
            <a:rPr lang="en-GB" sz="2000" kern="1200" dirty="0"/>
            <a:t>Policy Changes</a:t>
          </a:r>
        </a:p>
      </dsp:txBody>
      <dsp:txXfrm rot="10800000">
        <a:off x="1712741" y="2160"/>
        <a:ext cx="4696007" cy="941279"/>
      </dsp:txXfrm>
    </dsp:sp>
    <dsp:sp modelId="{F2F591AE-D981-41D6-ADF1-C3C11AEB4A8D}">
      <dsp:nvSpPr>
        <dsp:cNvPr id="0" name=""/>
        <dsp:cNvSpPr/>
      </dsp:nvSpPr>
      <dsp:spPr>
        <a:xfrm>
          <a:off x="1006781" y="2160"/>
          <a:ext cx="941279" cy="941279"/>
        </a:xfrm>
        <a:prstGeom prst="ellipse">
          <a:avLst/>
        </a:prstGeom>
        <a:blipFill dpi="0" rotWithShape="1">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905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ED8CBD9-C59B-4614-B868-5AC813ED3FAB}">
      <dsp:nvSpPr>
        <dsp:cNvPr id="0" name=""/>
        <dsp:cNvSpPr/>
      </dsp:nvSpPr>
      <dsp:spPr>
        <a:xfrm rot="10800000">
          <a:off x="1477421" y="1224419"/>
          <a:ext cx="4931327" cy="941279"/>
        </a:xfrm>
        <a:prstGeom prst="homePlate">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5078" tIns="76200" rIns="142240" bIns="76200" numCol="1" spcCol="1270" anchor="ctr" anchorCtr="0">
          <a:noAutofit/>
        </a:bodyPr>
        <a:lstStyle/>
        <a:p>
          <a:pPr marL="0" lvl="0" indent="0" algn="ctr" defTabSz="889000">
            <a:lnSpc>
              <a:spcPct val="90000"/>
            </a:lnSpc>
            <a:spcBef>
              <a:spcPct val="0"/>
            </a:spcBef>
            <a:spcAft>
              <a:spcPct val="35000"/>
            </a:spcAft>
            <a:buNone/>
          </a:pPr>
          <a:r>
            <a:rPr lang="en-GB" sz="2000" kern="1200" dirty="0"/>
            <a:t>Enhanced Training</a:t>
          </a:r>
        </a:p>
      </dsp:txBody>
      <dsp:txXfrm rot="10800000">
        <a:off x="1712741" y="1224419"/>
        <a:ext cx="4696007" cy="941279"/>
      </dsp:txXfrm>
    </dsp:sp>
    <dsp:sp modelId="{BF231B85-038A-4AAC-8F1A-3E30992F6BB6}">
      <dsp:nvSpPr>
        <dsp:cNvPr id="0" name=""/>
        <dsp:cNvSpPr/>
      </dsp:nvSpPr>
      <dsp:spPr>
        <a:xfrm>
          <a:off x="1006781" y="1224419"/>
          <a:ext cx="941279" cy="941279"/>
        </a:xfrm>
        <a:prstGeom prst="ellipse">
          <a:avLst/>
        </a:prstGeom>
        <a:blipFill dpi="0" rotWithShape="1">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905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80B1744-D43A-455D-9D30-802A48DC835D}">
      <dsp:nvSpPr>
        <dsp:cNvPr id="0" name=""/>
        <dsp:cNvSpPr/>
      </dsp:nvSpPr>
      <dsp:spPr>
        <a:xfrm rot="10800000">
          <a:off x="1477421" y="2446678"/>
          <a:ext cx="4931327" cy="941279"/>
        </a:xfrm>
        <a:prstGeom prst="homePlate">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5078" tIns="76200" rIns="142240" bIns="76200" numCol="1" spcCol="1270" anchor="ctr" anchorCtr="0">
          <a:noAutofit/>
        </a:bodyPr>
        <a:lstStyle/>
        <a:p>
          <a:pPr marL="0" lvl="0" indent="0" algn="ctr" defTabSz="889000">
            <a:lnSpc>
              <a:spcPct val="90000"/>
            </a:lnSpc>
            <a:spcBef>
              <a:spcPct val="0"/>
            </a:spcBef>
            <a:spcAft>
              <a:spcPct val="35000"/>
            </a:spcAft>
            <a:buNone/>
          </a:pPr>
          <a:r>
            <a:rPr lang="en-GB" sz="2000" kern="1200" dirty="0"/>
            <a:t>Cultural shifts</a:t>
          </a:r>
        </a:p>
      </dsp:txBody>
      <dsp:txXfrm rot="10800000">
        <a:off x="1712741" y="2446678"/>
        <a:ext cx="4696007" cy="941279"/>
      </dsp:txXfrm>
    </dsp:sp>
    <dsp:sp modelId="{20FA3C3E-9BFB-49BA-884A-E3BAD6DB93A9}">
      <dsp:nvSpPr>
        <dsp:cNvPr id="0" name=""/>
        <dsp:cNvSpPr/>
      </dsp:nvSpPr>
      <dsp:spPr>
        <a:xfrm>
          <a:off x="1006781" y="2446678"/>
          <a:ext cx="941279" cy="941279"/>
        </a:xfrm>
        <a:prstGeom prst="ellipse">
          <a:avLst/>
        </a:prstGeom>
        <a:blipFill dpi="0" rotWithShape="1">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1905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75ABFAD-5C45-4957-8987-95CE5FA809DF}">
      <dsp:nvSpPr>
        <dsp:cNvPr id="0" name=""/>
        <dsp:cNvSpPr/>
      </dsp:nvSpPr>
      <dsp:spPr>
        <a:xfrm rot="10800000">
          <a:off x="1477421" y="3668937"/>
          <a:ext cx="4931327" cy="941279"/>
        </a:xfrm>
        <a:prstGeom prst="homePlate">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5078" tIns="76200" rIns="142240" bIns="76200" numCol="1" spcCol="1270" anchor="ctr" anchorCtr="0">
          <a:noAutofit/>
        </a:bodyPr>
        <a:lstStyle/>
        <a:p>
          <a:pPr marL="0" lvl="0" indent="0" algn="ctr" defTabSz="889000">
            <a:lnSpc>
              <a:spcPct val="90000"/>
            </a:lnSpc>
            <a:spcBef>
              <a:spcPct val="0"/>
            </a:spcBef>
            <a:spcAft>
              <a:spcPct val="35000"/>
            </a:spcAft>
            <a:buNone/>
          </a:pPr>
          <a:r>
            <a:rPr lang="en-GB" sz="2000" kern="1200" dirty="0"/>
            <a:t>Clear and Consistent Communication Between Agencies</a:t>
          </a:r>
        </a:p>
      </dsp:txBody>
      <dsp:txXfrm rot="10800000">
        <a:off x="1712741" y="3668937"/>
        <a:ext cx="4696007" cy="941279"/>
      </dsp:txXfrm>
    </dsp:sp>
    <dsp:sp modelId="{F91C5E73-2AD4-467E-9427-5434882251E4}">
      <dsp:nvSpPr>
        <dsp:cNvPr id="0" name=""/>
        <dsp:cNvSpPr/>
      </dsp:nvSpPr>
      <dsp:spPr>
        <a:xfrm>
          <a:off x="1006781" y="3668937"/>
          <a:ext cx="941279" cy="941279"/>
        </a:xfrm>
        <a:prstGeom prst="ellipse">
          <a:avLst/>
        </a:prstGeom>
        <a:blipFill dpi="0" rotWithShape="1">
          <a:blip xmlns:r="http://schemas.openxmlformats.org/officeDocument/2006/relationships" r:embed="rId7">
            <a:extLst>
              <a:ext uri="{96DAC541-7B7A-43D3-8B79-37D633B846F1}">
                <asvg:svgBlip xmlns:asvg="http://schemas.microsoft.com/office/drawing/2016/SVG/main" r:embed="rId8"/>
              </a:ext>
            </a:extLst>
          </a:blip>
          <a:srcRect/>
          <a:stretch>
            <a:fillRect/>
          </a:stretch>
        </a:blipFill>
        <a:ln w="1905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16/7/layout/BasicTimeline">
  <dgm:title val="Basic Timeline"/>
  <dgm:desc val="Use to show a list of events in chronological order. The rounded rectangular shape contains the description while the date is shown below on the time line. It's the perfect SmartArt for displaying large amount of text with a medium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dgm:constrLst>
    <dgm:layoutNode name="divider" styleLbl="fgAccFollowNode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presOf/>
      <dgm:shape xmlns:r="http://schemas.openxmlformats.org/officeDocument/2006/relationships" r:blip="">
        <dgm:adjLst/>
      </dgm:shape>
      <dgm:choose name="constrBasedOnChildrenCount">
        <dgm:if name="constrForTwoChildren" axis="ch" ptType="node" func="cnt" op="lte" val="2">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16"/>
            <dgm:constr type="w" for="ch" ptType="sibTrans" op="equ"/>
            <dgm:constr type="primFontSz" for="des" forName="L1TextContainer" op="equ"/>
            <dgm:constr type="primFontSz" for="des" forName="L2TextContainer" op="equ"/>
          </dgm:constrLst>
        </dgm:if>
        <dgm:else name="constrForRest">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42"/>
            <dgm:constr type="w" for="ch" ptType="sibTrans" op="equ"/>
            <dgm:constr type="primFontSz" for="des" forName="L1TextContainer" op="equ"/>
            <dgm:constr type="primFontSz" for="des" forName="L2TextContainer" op="equ"/>
          </dgm:constrLst>
        </dgm:else>
      </dgm:choose>
      <dgm:forEach name="nodesForEach" axis="ch" ptType="node">
        <dgm:layoutNode name="composite">
          <dgm:alg type="composite"/>
          <dgm:shape xmlns:r="http://schemas.openxmlformats.org/officeDocument/2006/relationships" r:blip="">
            <dgm:adjLst/>
          </dgm:shape>
          <dgm:choose name="CaseForPlacingNodesAboveAndBelowDivider">
            <dgm:if name="CaseForPlacingNodeAboveDivider" axis="self" ptType="node" func="posOdd" op="equ" val="1">
              <dgm:constrLst>
                <dgm:constr type="w" for="ch" forName="L1TextContainer" refType="w" fact="0.88"/>
                <dgm:constr type="l" for="ch" forName="L1TextContainer" refType="w" fact="0.06"/>
                <dgm:constr type="t" for="ch" forName="L1TextContainer" refType="h" fact="0.537"/>
                <dgm:constr type="h" for="ch" forName="L1TextContainer" refType="h" fact="0.113"/>
                <dgm:constr type="w" for="ch" forName="L2TextContainerWrapper" refType="w"/>
                <dgm:constr type="h" for="ch" forName="L2TextContainerWrapper" refType="h" fact="0.31"/>
                <dgm:constr type="b" for="ch" forName="L2TextContainerWrapper" refType="h" fact="0.31"/>
                <dgm:constr type="w" for="ch" forName="ConnectLine"/>
                <dgm:constr type="l" for="ch" forName="ConnectLine" refType="w" fact="0.5"/>
                <dgm:constr type="h" for="ch" forName="ConnectLine" refType="h" fact="0.19"/>
                <dgm:constr type="t" for="ch" forName="ConnectLine" refType="h" fact="0.31"/>
                <dgm:constr type="w" for="ch" forName="ConnectorPoint" refType="h" fact="0.015"/>
                <dgm:constr type="h" for="ch" forName="ConnectorPoint" refType="h" fact="0.015"/>
                <dgm:constr type="ctrX" for="ch" forName="ConnectorPoint" refType="w" fact="0.5"/>
                <dgm:constr type="ctrY" for="ch" forName="ConnectorPoint" refType="h" fact="0.5"/>
                <dgm:constr type="w" for="ch" forName="EmptyPlaceHolder" refType="w"/>
                <dgm:constr type="t" for="ch" forName="EmptyPlaceHolder" refType="h" fact="0.65"/>
                <dgm:constr type="h" for="ch" forName="EmptyPlaceHolder" refType="h" fact="0.35"/>
              </dgm:constrLst>
            </dgm:if>
            <dgm:else name="CaseForPlacingNodeBelowDivider">
              <dgm:constrLst>
                <dgm:constr type="w" for="ch" forName="L1TextContainer" refType="w" fact="0.88"/>
                <dgm:constr type="l" for="ch" forName="L1TextContainer" refType="w" fact="0.06"/>
                <dgm:constr type="t" for="ch" forName="L1TextContainer" refType="h" fact="0.35"/>
                <dgm:constr type="h" for="ch" forName="L1TextContainer" refType="h" fact="0.113"/>
                <dgm:constr type="w" for="ch" forName="L2TextContainerWrapper" refType="w"/>
                <dgm:constr type="h" for="ch" forName="L2TextContainerWrapper" refType="h" fact="0.31"/>
                <dgm:constr type="t" for="ch" forName="L2TextContainerWrapper" refType="h" fact="0.69"/>
                <dgm:constr type="w" for="ch" forName="ConnectLine"/>
                <dgm:constr type="l" for="ch" forName="ConnectLine" refType="w" fact="0.5"/>
                <dgm:constr type="h" for="ch" forName="ConnectLine" refType="h" fact="0.19"/>
                <dgm:constr type="t" for="ch" forName="ConnectLine" refType="h" fact="0.5"/>
                <dgm:constr type="w" for="ch" forName="ConnectorPoint" refType="h" fact="0.015"/>
                <dgm:constr type="h" for="ch" forName="ConnectorPoint" refType="h" fact="0.015"/>
                <dgm:constr type="ctrX" for="ch" forName="ConnectorPoint" refType="w" fact="0.5"/>
                <dgm:constr type="ctrY" for="ch" forName="ConnectorPoint" refType="h" fact="0.5"/>
                <dgm:constr type="w" for="ch" forName="EmptyPlaceHolder" refType="w"/>
                <dgm:constr type="h" for="ch" forName="EmptyPlaceHolder" refType="h" fact="0.35"/>
                <dgm:constr type="t" for="ch" forName="EmptyPlaceHolder" refType="h" fact="0"/>
              </dgm:constrLst>
            </dgm:else>
          </dgm:choose>
          <dgm:layoutNode name="L1TextContainer" styleLbl="revTx">
            <dgm:varLst>
              <dgm:chMax val="1"/>
              <dgm:chPref val="1"/>
              <dgm:bulletEnabled val="1"/>
            </dgm:varLst>
            <dgm:choose name="casesForTxtDirLogic">
              <dgm:if name="Name78" axis="self" ptType="node" func="posOdd" op="equ" val="1">
                <dgm:alg type="tx">
                  <dgm:param type="txAnchorHorz" val="ctr"/>
                  <dgm:param type="txAnchorVert" val="t"/>
                  <dgm:param type="parTxLTRAlign" val="ctr"/>
                  <dgm:param type="parTxRTLAlign" val="ctr"/>
                </dgm:alg>
              </dgm:if>
              <dgm:else name="Name89">
                <dgm:alg type="tx">
                  <dgm:param type="txAnchorHorz" val="ctr"/>
                  <dgm:param type="txAnchorVert" val="b"/>
                  <dgm:param type="parTxLTRAlign" val="ctr"/>
                  <dgm:param type="parTxRTLAlign" val="ctr"/>
                </dgm:alg>
              </dgm:else>
            </dgm:choose>
            <dgm:shape xmlns:r="http://schemas.openxmlformats.org/officeDocument/2006/relationships" type="rect" r:blip="">
              <dgm:adjLst/>
            </dgm:shape>
            <dgm:presOf axis="self"/>
            <dgm:constrLst>
              <dgm:constr type="lMarg"/>
              <dgm:constr type="rMarg"/>
              <dgm:constr type="tMarg"/>
              <dgm:constr type="bMarg"/>
            </dgm:constrLst>
            <dgm:ruleLst>
              <dgm:rule type="primFontSz" val="14" fact="NaN" max="NaN"/>
            </dgm:ruleLst>
          </dgm:layoutNode>
          <dgm:layoutNode name="L2TextContainerWrapper">
            <dgm:varLst>
              <dgm:chMax val="0"/>
              <dgm:chPref val="0"/>
              <dgm:bulletEnabled val="1"/>
            </dgm:varLst>
            <dgm:alg type="composite"/>
            <dgm:choose name="L2TextContainerConstr">
              <dgm:if name="CaseForPlacingL2TextContaineAboveDivider" axis="self" ptType="node" func="posOdd" op="equ" val="1">
                <dgm:constrLst>
                  <dgm:constr type="h" for="ch" forName="L2TextContainer" refType="h" fact="0.55"/>
                  <dgm:constr type="b" for="ch" forName="L2TextContainer" refType="h"/>
                  <dgm:constr type="h" for="ch" forName="FlexibleEmptyPlaceHolder" refType="h" fact="0.45"/>
                </dgm:constrLst>
              </dgm:if>
              <dgm:else name="CaseForPlacingL2TextContaineBelowDivider">
                <dgm:constrLst>
                  <dgm:constr type="h" for="ch" forName="L2TextContainer" refType="h" fact="0.55"/>
                  <dgm:constr type="h" for="ch" forName="FlexibleEmptyPlaceHolder" refType="h" fact="0.45"/>
                  <dgm:constr type="b" for="ch" forName="FlexibleEmptyPlaceHolder" refType="h"/>
                </dgm:constrLst>
              </dgm:else>
            </dgm:choose>
            <dgm:layoutNode name="L2TextContainer" styleLbl="bgAcc1">
              <dgm:choose name="L2TextContainerAlgo">
                <dgm:if name="L2TextContainerAlgoLTR" func="var" arg="dir" op="equ" val="norm">
                  <dgm:alg type="tx">
                    <dgm:param type="txAnchorVert" val="mid"/>
                    <dgm:param type="parTxRTLAlign" val="l"/>
                    <dgm:param type="parTxLTRAlign" val="l"/>
                    <dgm:param type="txAnchorVertCh" val="mid"/>
                    <dgm:param type="shpTxRTLAlignCh" val="l"/>
                    <dgm:param type="shpTxLTRAlignCh" val="l"/>
                  </dgm:alg>
                </dgm:if>
                <dgm:else name="L2TextContainerAlgoRTL">
                  <dgm:alg type="tx">
                    <dgm:param type="txAnchorVert" val="mid"/>
                    <dgm:param type="parTxRTLAlign" val="r"/>
                    <dgm:param type="parTxLTRAlign" val="r"/>
                    <dgm:param type="txAnchorVertCh" val="mid"/>
                    <dgm:param type="shpTxRTLAlignCh" val="r"/>
                    <dgm:param type="shpTxLTRAlignCh" val="r"/>
                  </dgm:alg>
                </dgm:else>
              </dgm:choose>
              <dgm:shape xmlns:r="http://schemas.openxmlformats.org/officeDocument/2006/relationships" type="roundRect" r:blip="">
                <dgm:adjLst/>
              </dgm:shape>
              <dgm:presOf axis="des" ptType="node"/>
              <dgm:constrLst>
                <dgm:constr type="primFontSz" val="17"/>
                <dgm:constr type="lMarg" refType="primFontSz" fact="0.7"/>
                <dgm:constr type="rMarg" refType="primFontSz" fact="0.7"/>
                <dgm:constr type="tMarg" refType="primFontSz" fact="0.7"/>
                <dgm:constr type="bMarg" refType="primFontSz" fact="0.7"/>
              </dgm:constrLst>
              <dgm:ruleLst>
                <dgm:rule type="primFontSz" val="12" fact="NaN" max="NaN"/>
                <dgm:rule type="secFontSz" val="10" fact="NaN" max="NaN"/>
                <dgm:rule type="h" val="INF" fact="NaN" max="NaN"/>
              </dgm:ruleLst>
            </dgm:layoutNode>
            <dgm:layoutNode name="FlexibleEmptyPlaceHolder">
              <dgm:alg type="sp"/>
              <dgm:shape xmlns:r="http://schemas.openxmlformats.org/officeDocument/2006/relationships" r:blip="">
                <dgm:adjLst/>
              </dgm:shape>
              <dgm:presOf/>
              <dgm:constrLst/>
            </dgm:layoutNode>
          </dgm:layoutNode>
          <dgm:layoutNode name="ConnectLine" styleLbl="sibTrans1D1" moveWith="L2TextContainer">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ConnectorPoint" styleLbl="alignNode1" moveWith="L2TextContainer">
            <dgm:alg type="sp"/>
            <dgm:shape xmlns:r="http://schemas.openxmlformats.org/officeDocument/2006/relationships" type="ellipse" r:blip="" zOrderOff="1">
              <dgm:adj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Node>
  <dgm:extLst>
    <a:ext uri="{68A01E43-0DF5-4B5B-8FA6-DAF915123BFB}">
      <dgm1612:lstStyle xmlns:dgm1612="http://schemas.microsoft.com/office/drawing/2016/12/diagram">
        <a:lvl1pPr>
          <a:defRPr b="1"/>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F1AD6F-5608-46FF-A60F-6826EFB37664}" type="datetimeFigureOut">
              <a:rPr lang="en-GB" smtClean="0"/>
              <a:t>20/01/2025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0FC3BC-2FA6-44C4-90F8-A2409C73DD62}" type="slidenum">
              <a:rPr lang="en-GB" smtClean="0"/>
              <a:t>‹#›</a:t>
            </a:fld>
            <a:endParaRPr lang="en-GB"/>
          </a:p>
        </p:txBody>
      </p:sp>
    </p:spTree>
    <p:extLst>
      <p:ext uri="{BB962C8B-B14F-4D97-AF65-F5344CB8AC3E}">
        <p14:creationId xmlns:p14="http://schemas.microsoft.com/office/powerpoint/2010/main" val="11298943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ea typeface="Calibri"/>
                <a:cs typeface="Calibri"/>
              </a:rPr>
              <a:t>This presentation is going to cover the following:</a:t>
            </a:r>
          </a:p>
          <a:p>
            <a:r>
              <a:rPr lang="en-US">
                <a:latin typeface="Calibri"/>
                <a:ea typeface="Calibri"/>
                <a:cs typeface="Calibri"/>
              </a:rPr>
              <a:t>Ed – </a:t>
            </a:r>
            <a:r>
              <a:rPr lang="en-US"/>
              <a:t>This presentation will start of with a brief history of Baby P.</a:t>
            </a:r>
          </a:p>
          <a:p>
            <a:r>
              <a:rPr lang="en-US">
                <a:latin typeface="Calibri"/>
                <a:ea typeface="Calibri"/>
                <a:cs typeface="Calibri"/>
              </a:rPr>
              <a:t>Courtney – The background and involvement of the parents. </a:t>
            </a:r>
          </a:p>
          <a:p>
            <a:r>
              <a:rPr lang="en-US">
                <a:latin typeface="Calibri"/>
                <a:ea typeface="Calibri"/>
                <a:cs typeface="Calibri"/>
              </a:rPr>
              <a:t>Ed – How social services were involved with Baby P and his family. </a:t>
            </a:r>
          </a:p>
          <a:p>
            <a:r>
              <a:rPr lang="en-US">
                <a:latin typeface="Calibri"/>
                <a:ea typeface="Calibri"/>
                <a:cs typeface="Calibri"/>
              </a:rPr>
              <a:t>Hannah – How the police were involved.</a:t>
            </a:r>
          </a:p>
          <a:p>
            <a:r>
              <a:rPr lang="en-US">
                <a:latin typeface="Calibri"/>
                <a:ea typeface="Calibri"/>
                <a:cs typeface="Calibri"/>
              </a:rPr>
              <a:t>Matt – Laws and policies surrounding the case and what has changed. </a:t>
            </a:r>
          </a:p>
        </p:txBody>
      </p:sp>
      <p:sp>
        <p:nvSpPr>
          <p:cNvPr id="4" name="Slide Number Placeholder 3"/>
          <p:cNvSpPr>
            <a:spLocks noGrp="1"/>
          </p:cNvSpPr>
          <p:nvPr>
            <p:ph type="sldNum" sz="quarter" idx="5"/>
          </p:nvPr>
        </p:nvSpPr>
        <p:spPr/>
        <p:txBody>
          <a:bodyPr/>
          <a:lstStyle/>
          <a:p>
            <a:fld id="{0858CE10-D498-4265-8B29-1462007EB352}" type="slidenum">
              <a:rPr lang="en-GB" smtClean="0"/>
              <a:t>2</a:t>
            </a:fld>
            <a:endParaRPr lang="en-GB"/>
          </a:p>
        </p:txBody>
      </p:sp>
    </p:spTree>
    <p:extLst>
      <p:ext uri="{BB962C8B-B14F-4D97-AF65-F5344CB8AC3E}">
        <p14:creationId xmlns:p14="http://schemas.microsoft.com/office/powerpoint/2010/main" val="24295306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ea typeface="Calibri"/>
                <a:cs typeface="Calibri"/>
              </a:rPr>
              <a:t>Ed – Baby Peter was born to Tracy Connelly on 1st March 2006.</a:t>
            </a:r>
          </a:p>
          <a:p>
            <a:r>
              <a:rPr lang="en-US">
                <a:latin typeface="Calibri"/>
                <a:ea typeface="Calibri"/>
                <a:cs typeface="Calibri"/>
              </a:rPr>
              <a:t>Courtney – Steven Barker moved in with Baby P and his mother in November 2006.</a:t>
            </a:r>
          </a:p>
          <a:p>
            <a:r>
              <a:rPr lang="en-US">
                <a:latin typeface="Calibri"/>
                <a:ea typeface="Calibri"/>
                <a:cs typeface="Calibri"/>
              </a:rPr>
              <a:t>Hannah – Baby P was found dead in August 2007.</a:t>
            </a:r>
          </a:p>
          <a:p>
            <a:r>
              <a:rPr lang="en-US">
                <a:latin typeface="Calibri"/>
                <a:ea typeface="Calibri"/>
                <a:cs typeface="Calibri"/>
              </a:rPr>
              <a:t>Matt – 2 Men found guilty for the death of Baby P in November 2008.</a:t>
            </a:r>
          </a:p>
        </p:txBody>
      </p:sp>
      <p:sp>
        <p:nvSpPr>
          <p:cNvPr id="4" name="Slide Number Placeholder 3"/>
          <p:cNvSpPr>
            <a:spLocks noGrp="1"/>
          </p:cNvSpPr>
          <p:nvPr>
            <p:ph type="sldNum" sz="quarter" idx="5"/>
          </p:nvPr>
        </p:nvSpPr>
        <p:spPr/>
        <p:txBody>
          <a:bodyPr/>
          <a:lstStyle/>
          <a:p>
            <a:fld id="{0858CE10-D498-4265-8B29-1462007EB352}" type="slidenum">
              <a:rPr lang="en-GB" smtClean="0"/>
              <a:t>3</a:t>
            </a:fld>
            <a:endParaRPr lang="en-GB"/>
          </a:p>
        </p:txBody>
      </p:sp>
    </p:spTree>
    <p:extLst>
      <p:ext uri="{BB962C8B-B14F-4D97-AF65-F5344CB8AC3E}">
        <p14:creationId xmlns:p14="http://schemas.microsoft.com/office/powerpoint/2010/main" val="192417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ea typeface="Calibri"/>
                <a:cs typeface="Calibri"/>
              </a:rPr>
              <a:t>Ed –</a:t>
            </a:r>
          </a:p>
          <a:p>
            <a:r>
              <a:rPr lang="en-US">
                <a:latin typeface="Calibri"/>
                <a:ea typeface="Calibri"/>
                <a:cs typeface="Calibri"/>
              </a:rPr>
              <a:t>Courtney –</a:t>
            </a:r>
          </a:p>
          <a:p>
            <a:r>
              <a:rPr lang="en-US">
                <a:latin typeface="Calibri"/>
                <a:ea typeface="Calibri"/>
                <a:cs typeface="Calibri"/>
              </a:rPr>
              <a:t>Hannah –</a:t>
            </a:r>
          </a:p>
          <a:p>
            <a:r>
              <a:rPr lang="en-US">
                <a:latin typeface="Calibri"/>
                <a:ea typeface="Calibri"/>
                <a:cs typeface="Calibri"/>
              </a:rPr>
              <a:t>Matt –</a:t>
            </a:r>
            <a:endParaRPr lang="en-GB"/>
          </a:p>
        </p:txBody>
      </p:sp>
      <p:sp>
        <p:nvSpPr>
          <p:cNvPr id="4" name="Slide Number Placeholder 3"/>
          <p:cNvSpPr>
            <a:spLocks noGrp="1"/>
          </p:cNvSpPr>
          <p:nvPr>
            <p:ph type="sldNum" sz="quarter" idx="5"/>
          </p:nvPr>
        </p:nvSpPr>
        <p:spPr/>
        <p:txBody>
          <a:bodyPr/>
          <a:lstStyle/>
          <a:p>
            <a:fld id="{0858CE10-D498-4265-8B29-1462007EB352}" type="slidenum">
              <a:rPr lang="en-GB" smtClean="0"/>
              <a:t>14</a:t>
            </a:fld>
            <a:endParaRPr lang="en-GB"/>
          </a:p>
        </p:txBody>
      </p:sp>
    </p:spTree>
    <p:extLst>
      <p:ext uri="{BB962C8B-B14F-4D97-AF65-F5344CB8AC3E}">
        <p14:creationId xmlns:p14="http://schemas.microsoft.com/office/powerpoint/2010/main" val="1095380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GB"/>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BCE23C16-3AD0-48DC-864D-A5616ACD7507}" type="datetimeFigureOut">
              <a:rPr lang="en-GB" smtClean="0"/>
              <a:t>20/01/2025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8F6D1F-ED20-4F5B-B25A-A5841FDB4BC8}" type="slidenum">
              <a:rPr lang="en-GB" smtClean="0"/>
              <a:t>‹#›</a:t>
            </a:fld>
            <a:endParaRPr lang="en-GB"/>
          </a:p>
        </p:txBody>
      </p:sp>
    </p:spTree>
    <p:extLst>
      <p:ext uri="{BB962C8B-B14F-4D97-AF65-F5344CB8AC3E}">
        <p14:creationId xmlns:p14="http://schemas.microsoft.com/office/powerpoint/2010/main" val="22337661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CE23C16-3AD0-48DC-864D-A5616ACD7507}" type="datetimeFigureOut">
              <a:rPr lang="en-GB" smtClean="0"/>
              <a:t>20/01/2025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8F6D1F-ED20-4F5B-B25A-A5841FDB4BC8}" type="slidenum">
              <a:rPr lang="en-GB" smtClean="0"/>
              <a:t>‹#›</a:t>
            </a:fld>
            <a:endParaRPr lang="en-GB"/>
          </a:p>
        </p:txBody>
      </p:sp>
    </p:spTree>
    <p:extLst>
      <p:ext uri="{BB962C8B-B14F-4D97-AF65-F5344CB8AC3E}">
        <p14:creationId xmlns:p14="http://schemas.microsoft.com/office/powerpoint/2010/main" val="3382417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GB"/>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CE23C16-3AD0-48DC-864D-A5616ACD7507}" type="datetimeFigureOut">
              <a:rPr lang="en-GB" smtClean="0"/>
              <a:t>20/01/2025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8F6D1F-ED20-4F5B-B25A-A5841FDB4BC8}" type="slidenum">
              <a:rPr lang="en-GB" smtClean="0"/>
              <a:t>‹#›</a:t>
            </a:fld>
            <a:endParaRPr lang="en-GB"/>
          </a:p>
        </p:txBody>
      </p:sp>
    </p:spTree>
    <p:extLst>
      <p:ext uri="{BB962C8B-B14F-4D97-AF65-F5344CB8AC3E}">
        <p14:creationId xmlns:p14="http://schemas.microsoft.com/office/powerpoint/2010/main" val="39511317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GB"/>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CE23C16-3AD0-48DC-864D-A5616ACD7507}" type="datetimeFigureOut">
              <a:rPr lang="en-GB" smtClean="0"/>
              <a:t>20/01/2025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E8F6D1F-ED20-4F5B-B25A-A5841FDB4BC8}" type="slidenum">
              <a:rPr lang="en-GB" smtClean="0"/>
              <a:t>‹#›</a:t>
            </a:fld>
            <a:endParaRPr lang="en-GB"/>
          </a:p>
        </p:txBody>
      </p:sp>
    </p:spTree>
    <p:extLst>
      <p:ext uri="{BB962C8B-B14F-4D97-AF65-F5344CB8AC3E}">
        <p14:creationId xmlns:p14="http://schemas.microsoft.com/office/powerpoint/2010/main" val="39003244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CE23C16-3AD0-48DC-864D-A5616ACD7507}" type="datetimeFigureOut">
              <a:rPr lang="en-GB" smtClean="0"/>
              <a:t>20/01/2025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E8F6D1F-ED20-4F5B-B25A-A5841FDB4BC8}" type="slidenum">
              <a:rPr lang="en-GB" smtClean="0"/>
              <a:t>‹#›</a:t>
            </a:fld>
            <a:endParaRPr lang="en-GB"/>
          </a:p>
        </p:txBody>
      </p:sp>
    </p:spTree>
    <p:extLst>
      <p:ext uri="{BB962C8B-B14F-4D97-AF65-F5344CB8AC3E}">
        <p14:creationId xmlns:p14="http://schemas.microsoft.com/office/powerpoint/2010/main" val="3764338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CE23C16-3AD0-48DC-864D-A5616ACD7507}" type="datetimeFigureOut">
              <a:rPr lang="en-GB" smtClean="0"/>
              <a:t>20/01/2025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E8F6D1F-ED20-4F5B-B25A-A5841FDB4BC8}" type="slidenum">
              <a:rPr lang="en-GB" smtClean="0"/>
              <a:t>‹#›</a:t>
            </a:fld>
            <a:endParaRPr lang="en-GB"/>
          </a:p>
        </p:txBody>
      </p:sp>
    </p:spTree>
    <p:extLst>
      <p:ext uri="{BB962C8B-B14F-4D97-AF65-F5344CB8AC3E}">
        <p14:creationId xmlns:p14="http://schemas.microsoft.com/office/powerpoint/2010/main" val="40504583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CE23C16-3AD0-48DC-864D-A5616ACD7507}" type="datetimeFigureOut">
              <a:rPr lang="en-GB" smtClean="0"/>
              <a:t>20/01/2025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E8F6D1F-ED20-4F5B-B25A-A5841FDB4BC8}" type="slidenum">
              <a:rPr lang="en-GB" smtClean="0"/>
              <a:t>‹#›</a:t>
            </a:fld>
            <a:endParaRPr lang="en-GB"/>
          </a:p>
        </p:txBody>
      </p:sp>
    </p:spTree>
    <p:extLst>
      <p:ext uri="{BB962C8B-B14F-4D97-AF65-F5344CB8AC3E}">
        <p14:creationId xmlns:p14="http://schemas.microsoft.com/office/powerpoint/2010/main" val="4137025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GB"/>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CE23C16-3AD0-48DC-864D-A5616ACD7507}" type="datetimeFigureOut">
              <a:rPr lang="en-GB" smtClean="0"/>
              <a:t>20/01/2025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E8F6D1F-ED20-4F5B-B25A-A5841FDB4BC8}" type="slidenum">
              <a:rPr lang="en-GB" smtClean="0"/>
              <a:t>‹#›</a:t>
            </a:fld>
            <a:endParaRPr lang="en-GB"/>
          </a:p>
        </p:txBody>
      </p:sp>
    </p:spTree>
    <p:extLst>
      <p:ext uri="{BB962C8B-B14F-4D97-AF65-F5344CB8AC3E}">
        <p14:creationId xmlns:p14="http://schemas.microsoft.com/office/powerpoint/2010/main" val="548457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CE23C16-3AD0-48DC-864D-A5616ACD7507}" type="datetimeFigureOut">
              <a:rPr lang="en-GB" smtClean="0"/>
              <a:t>20/01/2025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E8F6D1F-ED20-4F5B-B25A-A5841FDB4BC8}" type="slidenum">
              <a:rPr lang="en-GB" smtClean="0"/>
              <a:t>‹#›</a:t>
            </a:fld>
            <a:endParaRPr lang="en-GB"/>
          </a:p>
        </p:txBody>
      </p:sp>
    </p:spTree>
    <p:extLst>
      <p:ext uri="{BB962C8B-B14F-4D97-AF65-F5344CB8AC3E}">
        <p14:creationId xmlns:p14="http://schemas.microsoft.com/office/powerpoint/2010/main" val="10304213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GB"/>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CE23C16-3AD0-48DC-864D-A5616ACD7507}" type="datetimeFigureOut">
              <a:rPr lang="en-GB" smtClean="0"/>
              <a:t>20/01/2025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E8F6D1F-ED20-4F5B-B25A-A5841FDB4BC8}" type="slidenum">
              <a:rPr lang="en-GB" smtClean="0"/>
              <a:t>‹#›</a:t>
            </a:fld>
            <a:endParaRPr lang="en-GB"/>
          </a:p>
        </p:txBody>
      </p:sp>
    </p:spTree>
    <p:extLst>
      <p:ext uri="{BB962C8B-B14F-4D97-AF65-F5344CB8AC3E}">
        <p14:creationId xmlns:p14="http://schemas.microsoft.com/office/powerpoint/2010/main" val="8255586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CE23C16-3AD0-48DC-864D-A5616ACD7507}" type="datetimeFigureOut">
              <a:rPr lang="en-GB" smtClean="0"/>
              <a:t>20/01/2025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E8F6D1F-ED20-4F5B-B25A-A5841FDB4BC8}" type="slidenum">
              <a:rPr lang="en-GB" smtClean="0"/>
              <a:t>‹#›</a:t>
            </a:fld>
            <a:endParaRPr lang="en-GB"/>
          </a:p>
        </p:txBody>
      </p:sp>
    </p:spTree>
    <p:extLst>
      <p:ext uri="{BB962C8B-B14F-4D97-AF65-F5344CB8AC3E}">
        <p14:creationId xmlns:p14="http://schemas.microsoft.com/office/powerpoint/2010/main" val="37689776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GB"/>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CE23C16-3AD0-48DC-864D-A5616ACD7507}" type="datetimeFigureOut">
              <a:rPr lang="en-GB" smtClean="0"/>
              <a:t>20/01/2025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E8F6D1F-ED20-4F5B-B25A-A5841FDB4BC8}" type="slidenum">
              <a:rPr lang="en-GB" smtClean="0"/>
              <a:t>‹#›</a:t>
            </a:fld>
            <a:endParaRPr lang="en-GB"/>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2473248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CE23C16-3AD0-48DC-864D-A5616ACD7507}" type="datetimeFigureOut">
              <a:rPr lang="en-GB" smtClean="0"/>
              <a:t>20/01/2025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E8F6D1F-ED20-4F5B-B25A-A5841FDB4BC8}" type="slidenum">
              <a:rPr lang="en-GB" smtClean="0"/>
              <a:t>‹#›</a:t>
            </a:fld>
            <a:endParaRPr lang="en-GB"/>
          </a:p>
        </p:txBody>
      </p:sp>
    </p:spTree>
    <p:extLst>
      <p:ext uri="{BB962C8B-B14F-4D97-AF65-F5344CB8AC3E}">
        <p14:creationId xmlns:p14="http://schemas.microsoft.com/office/powerpoint/2010/main" val="40772645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GB"/>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BCE23C16-3AD0-48DC-864D-A5616ACD7507}" type="datetimeFigureOut">
              <a:rPr lang="en-GB" smtClean="0"/>
              <a:t>20/01/2025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E8F6D1F-ED20-4F5B-B25A-A5841FDB4BC8}" type="slidenum">
              <a:rPr lang="en-GB" smtClean="0"/>
              <a:t>‹#›</a:t>
            </a:fld>
            <a:endParaRPr lang="en-GB"/>
          </a:p>
        </p:txBody>
      </p:sp>
    </p:spTree>
    <p:extLst>
      <p:ext uri="{BB962C8B-B14F-4D97-AF65-F5344CB8AC3E}">
        <p14:creationId xmlns:p14="http://schemas.microsoft.com/office/powerpoint/2010/main" val="15727468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GB"/>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BCE23C16-3AD0-48DC-864D-A5616ACD7507}" type="datetimeFigureOut">
              <a:rPr lang="en-GB" smtClean="0"/>
              <a:t>20/01/2025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E8F6D1F-ED20-4F5B-B25A-A5841FDB4BC8}" type="slidenum">
              <a:rPr lang="en-GB" smtClean="0"/>
              <a:t>‹#›</a:t>
            </a:fld>
            <a:endParaRPr lang="en-GB"/>
          </a:p>
        </p:txBody>
      </p:sp>
    </p:spTree>
    <p:extLst>
      <p:ext uri="{BB962C8B-B14F-4D97-AF65-F5344CB8AC3E}">
        <p14:creationId xmlns:p14="http://schemas.microsoft.com/office/powerpoint/2010/main" val="19263579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CE23C16-3AD0-48DC-864D-A5616ACD7507}" type="datetimeFigureOut">
              <a:rPr lang="en-GB" smtClean="0"/>
              <a:t>20/01/2025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8F6D1F-ED20-4F5B-B25A-A5841FDB4BC8}" type="slidenum">
              <a:rPr lang="en-GB" smtClean="0"/>
              <a:t>‹#›</a:t>
            </a:fld>
            <a:endParaRPr lang="en-GB"/>
          </a:p>
        </p:txBody>
      </p:sp>
    </p:spTree>
    <p:extLst>
      <p:ext uri="{BB962C8B-B14F-4D97-AF65-F5344CB8AC3E}">
        <p14:creationId xmlns:p14="http://schemas.microsoft.com/office/powerpoint/2010/main" val="269905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CE23C16-3AD0-48DC-864D-A5616ACD7507}" type="datetimeFigureOut">
              <a:rPr lang="en-GB" smtClean="0"/>
              <a:t>20/01/2025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8F6D1F-ED20-4F5B-B25A-A5841FDB4BC8}" type="slidenum">
              <a:rPr lang="en-GB" smtClean="0"/>
              <a:t>‹#›</a:t>
            </a:fld>
            <a:endParaRPr lang="en-GB"/>
          </a:p>
        </p:txBody>
      </p:sp>
    </p:spTree>
    <p:extLst>
      <p:ext uri="{BB962C8B-B14F-4D97-AF65-F5344CB8AC3E}">
        <p14:creationId xmlns:p14="http://schemas.microsoft.com/office/powerpoint/2010/main" val="38894756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BCE23C16-3AD0-48DC-864D-A5616ACD7507}" type="datetimeFigureOut">
              <a:rPr lang="en-GB" smtClean="0"/>
              <a:t>20/01/2025</a:t>
            </a:fld>
            <a:endParaRPr lang="en-GB"/>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8E8F6D1F-ED20-4F5B-B25A-A5841FDB4BC8}" type="slidenum">
              <a:rPr lang="en-GB" smtClean="0"/>
              <a:t>‹#›</a:t>
            </a:fld>
            <a:endParaRPr lang="en-GB"/>
          </a:p>
        </p:txBody>
      </p:sp>
    </p:spTree>
    <p:extLst>
      <p:ext uri="{BB962C8B-B14F-4D97-AF65-F5344CB8AC3E}">
        <p14:creationId xmlns:p14="http://schemas.microsoft.com/office/powerpoint/2010/main" val="223582245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hyperlink" Target="https://www.rawpixel.com/search/prisoner" TargetMode="External"/><Relationship Id="rId7" Type="http://schemas.openxmlformats.org/officeDocument/2006/relationships/image" Target="../media/image8.pn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hyperlink" Target="https://www.rawpixel.com/search/prisoner" TargetMode="External"/><Relationship Id="rId7" Type="http://schemas.openxmlformats.org/officeDocument/2006/relationships/image" Target="../media/image9.jp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hyperlink" Target="https://www.geograph.org.uk/photo/1062222" TargetMode="External"/><Relationship Id="rId7" Type="http://schemas.openxmlformats.org/officeDocument/2006/relationships/image" Target="../media/image9.jpg"/><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hyperlink" Target="https://www.geograph.org.uk/photo/1062222" TargetMode="External"/><Relationship Id="rId7"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hyperlink" Target="https://www.rawpixel.com/search/prisoner" TargetMode="External"/><Relationship Id="rId5" Type="http://schemas.openxmlformats.org/officeDocument/2006/relationships/image" Target="../media/image4.jpe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hyperlink" Target="https://www.geograph.org.uk/photo/1062222" TargetMode="External"/><Relationship Id="rId7"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hyperlink" Target="https://www.rawpixel.com/search/prisoner" TargetMode="External"/><Relationship Id="rId5" Type="http://schemas.openxmlformats.org/officeDocument/2006/relationships/image" Target="../media/image4.jpe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hyperlink" Target="https://www.geograph.org.uk/photo/1062222" TargetMode="External"/><Relationship Id="rId7"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hyperlink" Target="https://www.rawpixel.com/search/prisoner" TargetMode="External"/><Relationship Id="rId5" Type="http://schemas.openxmlformats.org/officeDocument/2006/relationships/image" Target="../media/image4.jpe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basw.co.uk/articles/untold-story-behind-baby-p-tragedy#:~:text=The%20Metropolitan%20Police%20delayed%20an,record%20interviews%20with%20family%20members" TargetMode="External"/><Relationship Id="rId2" Type="http://schemas.openxmlformats.org/officeDocument/2006/relationships/hyperlink" Target="https://www.theguardian.com/society/2009/may/22/baby-p-timeline" TargetMode="External"/><Relationship Id="rId1" Type="http://schemas.openxmlformats.org/officeDocument/2006/relationships/slideLayout" Target="../slideLayouts/slideLayout2.xml"/><Relationship Id="rId4" Type="http://schemas.openxmlformats.org/officeDocument/2006/relationships/hyperlink" Target="https://books.google.co.uk/books?hl=en&amp;lr=&amp;id=f2c5BAAAQBAJ&amp;oi=fnd&amp;pg=PR7&amp;dq=baby+p+law+enforcement+failure&amp;ots=RX0iaozAI4&amp;sig=xKrj4C8AuesgORZAgyQyLmSA1dk&amp;redir_esc=y#v=onepage&amp;q&amp;f=false"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www.ngtc.co.uk/baby-p-report/" TargetMode="External"/><Relationship Id="rId2" Type="http://schemas.openxmlformats.org/officeDocument/2006/relationships/hyperlink" Target="http://policeauthority.org/metropolitan/committees/sop/2008/081204/12/index.html" TargetMode="External"/><Relationship Id="rId1" Type="http://schemas.openxmlformats.org/officeDocument/2006/relationships/slideLayout" Target="../slideLayouts/slideLayout2.xml"/><Relationship Id="rId6" Type="http://schemas.openxmlformats.org/officeDocument/2006/relationships/hyperlink" Target="https://www.virtual-college.co.uk/resources/serious-case-review-baby-p-(2009)#:~:text=Findings&amp;text=Lack%20of%20professional%20curiosity%3A%20The,nature%20of%20her%20friendship%20network" TargetMode="External"/><Relationship Id="rId5" Type="http://schemas.openxmlformats.org/officeDocument/2006/relationships/hyperlink" Target="https://books.google.co.uk/books?hl=en&amp;lr=&amp;id=TXieDAAAQBAJ&amp;oi=fnd&amp;pg=PA11&amp;dq=baby+p+police+failure&amp;ots=CIBOnb_ygk&amp;sig=WD4HyvYkVGxqFWZ-6nJ5IEclW6c&amp;redir_esc=y#v=onepage&amp;q=baby%20p%20police%20failure&amp;f=false" TargetMode="External"/><Relationship Id="rId4" Type="http://schemas.openxmlformats.org/officeDocument/2006/relationships/hyperlink" Target="https://www.jstor.org/stable/2651859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1BB866-CA21-3482-8989-A3ECD350EF69}"/>
              </a:ext>
            </a:extLst>
          </p:cNvPr>
          <p:cNvSpPr>
            <a:spLocks noGrp="1"/>
          </p:cNvSpPr>
          <p:nvPr>
            <p:ph type="ctrTitle"/>
          </p:nvPr>
        </p:nvSpPr>
        <p:spPr>
          <a:xfrm>
            <a:off x="7872575" y="628651"/>
            <a:ext cx="3643150" cy="3495674"/>
          </a:xfrm>
        </p:spPr>
        <p:txBody>
          <a:bodyPr>
            <a:normAutofit/>
          </a:bodyPr>
          <a:lstStyle/>
          <a:p>
            <a:pPr algn="l"/>
            <a:r>
              <a:rPr lang="en-GB" sz="2200"/>
              <a:t>Investigate comprehensively a real-life case of abuse and analyse the victim’s journey, the support they received or not and the outcomes of the case</a:t>
            </a:r>
          </a:p>
        </p:txBody>
      </p:sp>
      <p:sp>
        <p:nvSpPr>
          <p:cNvPr id="3" name="Subtitle 2">
            <a:extLst>
              <a:ext uri="{FF2B5EF4-FFF2-40B4-BE49-F238E27FC236}">
                <a16:creationId xmlns:a16="http://schemas.microsoft.com/office/drawing/2014/main" id="{DC5EBCAC-F0CD-472B-7587-6E3EED6965AD}"/>
              </a:ext>
            </a:extLst>
          </p:cNvPr>
          <p:cNvSpPr>
            <a:spLocks noGrp="1"/>
          </p:cNvSpPr>
          <p:nvPr>
            <p:ph type="subTitle" idx="1"/>
          </p:nvPr>
        </p:nvSpPr>
        <p:spPr>
          <a:xfrm>
            <a:off x="7872575" y="4286250"/>
            <a:ext cx="3709824" cy="1809750"/>
          </a:xfrm>
        </p:spPr>
        <p:txBody>
          <a:bodyPr>
            <a:normAutofit/>
          </a:bodyPr>
          <a:lstStyle/>
          <a:p>
            <a:pPr algn="l"/>
            <a:r>
              <a:rPr lang="en-GB" sz="2000"/>
              <a:t>Matthew Rees, Edward Stannard, Hannah Jones and Courtney Curtis-Collins</a:t>
            </a:r>
          </a:p>
        </p:txBody>
      </p:sp>
      <p:pic>
        <p:nvPicPr>
          <p:cNvPr id="6" name="Picture 5" descr="A young child looking up&#10;&#10;Description automatically generated">
            <a:extLst>
              <a:ext uri="{FF2B5EF4-FFF2-40B4-BE49-F238E27FC236}">
                <a16:creationId xmlns:a16="http://schemas.microsoft.com/office/drawing/2014/main" id="{AA11710D-C72F-ECDA-2E97-8B6CE2AB6FA5}"/>
              </a:ext>
            </a:extLst>
          </p:cNvPr>
          <p:cNvPicPr>
            <a:picLocks noChangeAspect="1"/>
          </p:cNvPicPr>
          <p:nvPr/>
        </p:nvPicPr>
        <p:blipFill>
          <a:blip r:embed="rId2">
            <a:extLst>
              <a:ext uri="{28A0092B-C50C-407E-A947-70E740481C1C}">
                <a14:useLocalDpi xmlns:a14="http://schemas.microsoft.com/office/drawing/2010/main" val="0"/>
              </a:ext>
            </a:extLst>
          </a:blip>
          <a:srcRect l="19975"/>
          <a:stretch/>
        </p:blipFill>
        <p:spPr>
          <a:xfrm>
            <a:off x="1137490" y="1114868"/>
            <a:ext cx="5926045" cy="4628265"/>
          </a:xfrm>
          <a:prstGeom prst="rect">
            <a:avLst/>
          </a:prstGeom>
        </p:spPr>
      </p:pic>
    </p:spTree>
    <p:extLst>
      <p:ext uri="{BB962C8B-B14F-4D97-AF65-F5344CB8AC3E}">
        <p14:creationId xmlns:p14="http://schemas.microsoft.com/office/powerpoint/2010/main" val="323806629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29121B-59C0-1762-9C12-E2C8118A8CDA}"/>
              </a:ext>
            </a:extLst>
          </p:cNvPr>
          <p:cNvSpPr>
            <a:spLocks noGrp="1"/>
          </p:cNvSpPr>
          <p:nvPr>
            <p:ph type="title"/>
          </p:nvPr>
        </p:nvSpPr>
        <p:spPr>
          <a:xfrm>
            <a:off x="4712709" y="337458"/>
            <a:ext cx="3437870" cy="1263649"/>
          </a:xfrm>
        </p:spPr>
        <p:txBody>
          <a:bodyPr/>
          <a:lstStyle/>
          <a:p>
            <a:r>
              <a:rPr lang="en-US"/>
              <a:t>Objectives </a:t>
            </a:r>
          </a:p>
        </p:txBody>
      </p:sp>
      <p:sp>
        <p:nvSpPr>
          <p:cNvPr id="3" name="Content Placeholder 2">
            <a:extLst>
              <a:ext uri="{FF2B5EF4-FFF2-40B4-BE49-F238E27FC236}">
                <a16:creationId xmlns:a16="http://schemas.microsoft.com/office/drawing/2014/main" id="{5D422E1F-2D64-782B-7731-F610046A8A7E}"/>
              </a:ext>
            </a:extLst>
          </p:cNvPr>
          <p:cNvSpPr>
            <a:spLocks noGrp="1"/>
          </p:cNvSpPr>
          <p:nvPr>
            <p:ph idx="1"/>
          </p:nvPr>
        </p:nvSpPr>
        <p:spPr>
          <a:xfrm>
            <a:off x="762000" y="2002970"/>
            <a:ext cx="10668000" cy="4517572"/>
          </a:xfrm>
        </p:spPr>
        <p:txBody>
          <a:bodyPr vert="horz" lIns="91440" tIns="45720" rIns="91440" bIns="45720" rtlCol="0" anchor="t">
            <a:normAutofit/>
          </a:bodyPr>
          <a:lstStyle/>
          <a:p>
            <a:r>
              <a:rPr lang="en-US" b="1"/>
              <a:t>Brief History of Baby P's Case</a:t>
            </a:r>
          </a:p>
          <a:p>
            <a:pPr marL="0" indent="0">
              <a:buNone/>
            </a:pPr>
            <a:endParaRPr lang="en-US" b="1"/>
          </a:p>
          <a:p>
            <a:r>
              <a:rPr lang="en-US" b="1"/>
              <a:t>Parents Involvement </a:t>
            </a:r>
          </a:p>
          <a:p>
            <a:pPr marL="0" indent="0">
              <a:buNone/>
            </a:pPr>
            <a:endParaRPr lang="en-US" b="1"/>
          </a:p>
          <a:p>
            <a:r>
              <a:rPr lang="en-US" b="1"/>
              <a:t>How Social Services Were Involved </a:t>
            </a:r>
          </a:p>
          <a:p>
            <a:pPr marL="0" indent="0">
              <a:buNone/>
            </a:pPr>
            <a:endParaRPr lang="en-US" b="1"/>
          </a:p>
          <a:p>
            <a:r>
              <a:rPr lang="en-US" b="1"/>
              <a:t>What Did The Police Do</a:t>
            </a:r>
          </a:p>
          <a:p>
            <a:endParaRPr lang="en-US" b="1"/>
          </a:p>
          <a:p>
            <a:r>
              <a:rPr lang="en-US" b="1"/>
              <a:t>Laws and Policies Surrounding the Case</a:t>
            </a:r>
          </a:p>
          <a:p>
            <a:endParaRPr lang="en-US"/>
          </a:p>
        </p:txBody>
      </p:sp>
    </p:spTree>
    <p:extLst>
      <p:ext uri="{BB962C8B-B14F-4D97-AF65-F5344CB8AC3E}">
        <p14:creationId xmlns:p14="http://schemas.microsoft.com/office/powerpoint/2010/main" val="2765118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 calcmode="lin" valueType="num">
                                      <p:cBhvr additive="base">
                                        <p:cTn id="3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C2EED-6154-062F-B085-086B55A6D054}"/>
              </a:ext>
            </a:extLst>
          </p:cNvPr>
          <p:cNvSpPr>
            <a:spLocks noGrp="1"/>
          </p:cNvSpPr>
          <p:nvPr>
            <p:ph type="title"/>
          </p:nvPr>
        </p:nvSpPr>
        <p:spPr>
          <a:xfrm>
            <a:off x="5282514" y="762000"/>
            <a:ext cx="1622385" cy="663615"/>
          </a:xfrm>
        </p:spPr>
        <p:txBody>
          <a:bodyPr>
            <a:normAutofit fontScale="90000"/>
          </a:bodyPr>
          <a:lstStyle/>
          <a:p>
            <a:r>
              <a:rPr lang="en-GB"/>
              <a:t>Baby P</a:t>
            </a:r>
          </a:p>
        </p:txBody>
      </p:sp>
      <p:graphicFrame>
        <p:nvGraphicFramePr>
          <p:cNvPr id="22" name="Diagram 21">
            <a:extLst>
              <a:ext uri="{FF2B5EF4-FFF2-40B4-BE49-F238E27FC236}">
                <a16:creationId xmlns:a16="http://schemas.microsoft.com/office/drawing/2014/main" id="{D0AAA65F-C3A8-C8DE-C6D0-D1F9C05A715C}"/>
              </a:ext>
            </a:extLst>
          </p:cNvPr>
          <p:cNvGraphicFramePr/>
          <p:nvPr/>
        </p:nvGraphicFramePr>
        <p:xfrm>
          <a:off x="638433" y="1425148"/>
          <a:ext cx="10915134" cy="51301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547877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624B473-15BF-F0E2-DD89-0BAFD928D680}"/>
              </a:ext>
            </a:extLst>
          </p:cNvPr>
          <p:cNvPicPr>
            <a:picLocks noChangeAspect="1"/>
          </p:cNvPicPr>
          <p:nvPr/>
        </p:nvPicPr>
        <p:blipFill>
          <a:blip r:embed="rId2"/>
          <a:srcRect t="14621" r="-2" b="-2"/>
          <a:stretch/>
        </p:blipFill>
        <p:spPr>
          <a:xfrm>
            <a:off x="2877132" y="875098"/>
            <a:ext cx="6437736" cy="3091784"/>
          </a:xfrm>
          <a:prstGeom prst="rect">
            <a:avLst/>
          </a:prstGeom>
          <a:ln w="190500" cap="sq">
            <a:solidFill>
              <a:srgbClr val="FFFFFF"/>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p:spPr>
      </p:pic>
      <p:sp>
        <p:nvSpPr>
          <p:cNvPr id="2" name="Title 1">
            <a:extLst>
              <a:ext uri="{FF2B5EF4-FFF2-40B4-BE49-F238E27FC236}">
                <a16:creationId xmlns:a16="http://schemas.microsoft.com/office/drawing/2014/main" id="{D2B33976-C309-8FA2-F631-5DF85874E01B}"/>
              </a:ext>
            </a:extLst>
          </p:cNvPr>
          <p:cNvSpPr>
            <a:spLocks noGrp="1"/>
          </p:cNvSpPr>
          <p:nvPr>
            <p:ph type="title"/>
          </p:nvPr>
        </p:nvSpPr>
        <p:spPr>
          <a:xfrm>
            <a:off x="848969" y="4048913"/>
            <a:ext cx="10494062" cy="1270535"/>
          </a:xfrm>
        </p:spPr>
        <p:txBody>
          <a:bodyPr vert="horz" lIns="91440" tIns="45720" rIns="91440" bIns="45720" rtlCol="0" anchor="b">
            <a:normAutofit/>
          </a:bodyPr>
          <a:lstStyle/>
          <a:p>
            <a:r>
              <a:rPr lang="en-US" sz="4000"/>
              <a:t>How the police failed Baby P </a:t>
            </a:r>
          </a:p>
        </p:txBody>
      </p:sp>
    </p:spTree>
    <p:extLst>
      <p:ext uri="{BB962C8B-B14F-4D97-AF65-F5344CB8AC3E}">
        <p14:creationId xmlns:p14="http://schemas.microsoft.com/office/powerpoint/2010/main" val="3170491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6B809F-4E18-7879-25DB-54564DFE04E4}"/>
            </a:ext>
          </a:extLst>
        </p:cNvPr>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6F479346-3DF8-A061-257A-0A77C4D6810C}"/>
              </a:ext>
            </a:extLst>
          </p:cNvPr>
          <p:cNvCxnSpPr>
            <a:cxnSpLocks/>
          </p:cNvCxnSpPr>
          <p:nvPr/>
        </p:nvCxnSpPr>
        <p:spPr>
          <a:xfrm>
            <a:off x="841248" y="5923280"/>
            <a:ext cx="13646912" cy="0"/>
          </a:xfrm>
          <a:prstGeom prst="line">
            <a:avLst/>
          </a:prstGeom>
          <a:ln w="38100">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sp>
        <p:nvSpPr>
          <p:cNvPr id="17" name="Oval 16">
            <a:extLst>
              <a:ext uri="{FF2B5EF4-FFF2-40B4-BE49-F238E27FC236}">
                <a16:creationId xmlns:a16="http://schemas.microsoft.com/office/drawing/2014/main" id="{110FA328-D27F-30E4-0C2E-589317B77F4D}"/>
              </a:ext>
            </a:extLst>
          </p:cNvPr>
          <p:cNvSpPr/>
          <p:nvPr/>
        </p:nvSpPr>
        <p:spPr>
          <a:xfrm>
            <a:off x="1177313" y="5582920"/>
            <a:ext cx="914400" cy="660400"/>
          </a:xfrm>
          <a:prstGeom prst="ellipse">
            <a:avLst/>
          </a:prstGeom>
          <a:blipFill dpi="0"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a:fillRect/>
            </a:stretch>
          </a:blipFill>
          <a:ln w="28575">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20969ABB-8045-ECB1-DB13-B5878DE6BC21}"/>
              </a:ext>
            </a:extLst>
          </p:cNvPr>
          <p:cNvSpPr txBox="1">
            <a:spLocks/>
          </p:cNvSpPr>
          <p:nvPr/>
        </p:nvSpPr>
        <p:spPr>
          <a:xfrm>
            <a:off x="-159512" y="6258560"/>
            <a:ext cx="2001520"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800"/>
              <a:t>2006</a:t>
            </a:r>
          </a:p>
        </p:txBody>
      </p:sp>
      <p:sp>
        <p:nvSpPr>
          <p:cNvPr id="19" name="Title 1">
            <a:extLst>
              <a:ext uri="{FF2B5EF4-FFF2-40B4-BE49-F238E27FC236}">
                <a16:creationId xmlns:a16="http://schemas.microsoft.com/office/drawing/2014/main" id="{48829E47-CF7D-DFE5-851C-457D2865182F}"/>
              </a:ext>
            </a:extLst>
          </p:cNvPr>
          <p:cNvSpPr txBox="1">
            <a:spLocks/>
          </p:cNvSpPr>
          <p:nvPr/>
        </p:nvSpPr>
        <p:spPr>
          <a:xfrm>
            <a:off x="4425647" y="6304011"/>
            <a:ext cx="2001520"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800" dirty="0"/>
              <a:t>2007</a:t>
            </a:r>
          </a:p>
        </p:txBody>
      </p:sp>
      <p:cxnSp>
        <p:nvCxnSpPr>
          <p:cNvPr id="20" name="Straight Connector 19">
            <a:extLst>
              <a:ext uri="{FF2B5EF4-FFF2-40B4-BE49-F238E27FC236}">
                <a16:creationId xmlns:a16="http://schemas.microsoft.com/office/drawing/2014/main" id="{F6096133-95EB-1FF0-6250-C2525E5FEE95}"/>
              </a:ext>
            </a:extLst>
          </p:cNvPr>
          <p:cNvCxnSpPr>
            <a:cxnSpLocks/>
          </p:cNvCxnSpPr>
          <p:nvPr/>
        </p:nvCxnSpPr>
        <p:spPr>
          <a:xfrm flipV="1">
            <a:off x="851408" y="5913120"/>
            <a:ext cx="0" cy="508006"/>
          </a:xfrm>
          <a:prstGeom prst="line">
            <a:avLst/>
          </a:prstGeom>
          <a:ln w="38100">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sp>
        <p:nvSpPr>
          <p:cNvPr id="26" name="Title 1">
            <a:extLst>
              <a:ext uri="{FF2B5EF4-FFF2-40B4-BE49-F238E27FC236}">
                <a16:creationId xmlns:a16="http://schemas.microsoft.com/office/drawing/2014/main" id="{ABDFB0F2-3DC8-68FA-1656-993BA1406089}"/>
              </a:ext>
            </a:extLst>
          </p:cNvPr>
          <p:cNvSpPr txBox="1">
            <a:spLocks/>
          </p:cNvSpPr>
          <p:nvPr/>
        </p:nvSpPr>
        <p:spPr>
          <a:xfrm>
            <a:off x="3048598" y="4993647"/>
            <a:ext cx="1365712"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200" dirty="0"/>
              <a:t>December 22nd</a:t>
            </a:r>
          </a:p>
        </p:txBody>
      </p:sp>
      <p:sp>
        <p:nvSpPr>
          <p:cNvPr id="28" name="Title 1">
            <a:extLst>
              <a:ext uri="{FF2B5EF4-FFF2-40B4-BE49-F238E27FC236}">
                <a16:creationId xmlns:a16="http://schemas.microsoft.com/office/drawing/2014/main" id="{E3A0C980-D0EB-C6F5-4D4A-BAC14E7919CC}"/>
              </a:ext>
            </a:extLst>
          </p:cNvPr>
          <p:cNvSpPr txBox="1">
            <a:spLocks/>
          </p:cNvSpPr>
          <p:nvPr/>
        </p:nvSpPr>
        <p:spPr>
          <a:xfrm>
            <a:off x="6538543" y="5008887"/>
            <a:ext cx="914400"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200"/>
              <a:t>June 1st</a:t>
            </a:r>
          </a:p>
        </p:txBody>
      </p:sp>
      <p:sp>
        <p:nvSpPr>
          <p:cNvPr id="32" name="Oval 31">
            <a:extLst>
              <a:ext uri="{FF2B5EF4-FFF2-40B4-BE49-F238E27FC236}">
                <a16:creationId xmlns:a16="http://schemas.microsoft.com/office/drawing/2014/main" id="{C84A2698-FFDD-592B-4808-5DA7FD37270F}"/>
              </a:ext>
            </a:extLst>
          </p:cNvPr>
          <p:cNvSpPr/>
          <p:nvPr/>
        </p:nvSpPr>
        <p:spPr>
          <a:xfrm>
            <a:off x="10470596" y="5628634"/>
            <a:ext cx="914400" cy="660400"/>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a:ln w="28575">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Title 1">
            <a:extLst>
              <a:ext uri="{FF2B5EF4-FFF2-40B4-BE49-F238E27FC236}">
                <a16:creationId xmlns:a16="http://schemas.microsoft.com/office/drawing/2014/main" id="{966EE9E2-9C39-A2DB-9722-E92008B8BFC8}"/>
              </a:ext>
            </a:extLst>
          </p:cNvPr>
          <p:cNvSpPr txBox="1">
            <a:spLocks/>
          </p:cNvSpPr>
          <p:nvPr/>
        </p:nvSpPr>
        <p:spPr>
          <a:xfrm>
            <a:off x="10366152" y="5003797"/>
            <a:ext cx="1123287"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200"/>
              <a:t>August 3rd</a:t>
            </a:r>
          </a:p>
        </p:txBody>
      </p:sp>
      <p:sp>
        <p:nvSpPr>
          <p:cNvPr id="2" name="Title 1">
            <a:extLst>
              <a:ext uri="{FF2B5EF4-FFF2-40B4-BE49-F238E27FC236}">
                <a16:creationId xmlns:a16="http://schemas.microsoft.com/office/drawing/2014/main" id="{EE4866D0-EB6D-9ECA-DB09-E0956D148A3B}"/>
              </a:ext>
            </a:extLst>
          </p:cNvPr>
          <p:cNvSpPr>
            <a:spLocks noGrp="1"/>
          </p:cNvSpPr>
          <p:nvPr>
            <p:ph type="title"/>
          </p:nvPr>
        </p:nvSpPr>
        <p:spPr>
          <a:xfrm>
            <a:off x="1524000" y="130175"/>
            <a:ext cx="9144000" cy="1263649"/>
          </a:xfrm>
        </p:spPr>
        <p:txBody>
          <a:bodyPr>
            <a:normAutofit/>
          </a:bodyPr>
          <a:lstStyle/>
          <a:p>
            <a:r>
              <a:rPr lang="en-GB"/>
              <a:t>Timeline of the polices involvement</a:t>
            </a:r>
          </a:p>
        </p:txBody>
      </p:sp>
      <p:sp>
        <p:nvSpPr>
          <p:cNvPr id="3" name="Title 1">
            <a:extLst>
              <a:ext uri="{FF2B5EF4-FFF2-40B4-BE49-F238E27FC236}">
                <a16:creationId xmlns:a16="http://schemas.microsoft.com/office/drawing/2014/main" id="{773F90E4-9654-BDCE-DA99-46FDEB41A77A}"/>
              </a:ext>
            </a:extLst>
          </p:cNvPr>
          <p:cNvSpPr txBox="1">
            <a:spLocks/>
          </p:cNvSpPr>
          <p:nvPr/>
        </p:nvSpPr>
        <p:spPr>
          <a:xfrm>
            <a:off x="962776" y="5008887"/>
            <a:ext cx="1381145"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200"/>
              <a:t>December 11th</a:t>
            </a:r>
          </a:p>
        </p:txBody>
      </p:sp>
      <p:pic>
        <p:nvPicPr>
          <p:cNvPr id="4" name="Picture 2" descr="Time Is Of The Essence For Marketers As Consumers Savor The Moment">
            <a:extLst>
              <a:ext uri="{FF2B5EF4-FFF2-40B4-BE49-F238E27FC236}">
                <a16:creationId xmlns:a16="http://schemas.microsoft.com/office/drawing/2014/main" id="{152B1902-0E25-1569-A26C-929CACE92D3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27420" y="1660560"/>
            <a:ext cx="2870602" cy="287060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cxnSp>
        <p:nvCxnSpPr>
          <p:cNvPr id="5" name="Straight Connector 4">
            <a:extLst>
              <a:ext uri="{FF2B5EF4-FFF2-40B4-BE49-F238E27FC236}">
                <a16:creationId xmlns:a16="http://schemas.microsoft.com/office/drawing/2014/main" id="{09CFE887-2232-3BCA-F044-FCF745826E39}"/>
              </a:ext>
            </a:extLst>
          </p:cNvPr>
          <p:cNvCxnSpPr>
            <a:cxnSpLocks/>
          </p:cNvCxnSpPr>
          <p:nvPr/>
        </p:nvCxnSpPr>
        <p:spPr>
          <a:xfrm flipV="1">
            <a:off x="5398323" y="5931189"/>
            <a:ext cx="0" cy="508006"/>
          </a:xfrm>
          <a:prstGeom prst="line">
            <a:avLst/>
          </a:prstGeom>
          <a:ln w="38100">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sp>
        <p:nvSpPr>
          <p:cNvPr id="6" name="Oval 5">
            <a:extLst>
              <a:ext uri="{FF2B5EF4-FFF2-40B4-BE49-F238E27FC236}">
                <a16:creationId xmlns:a16="http://schemas.microsoft.com/office/drawing/2014/main" id="{E1284E11-D7B1-28A4-062D-71A7ABA144C5}"/>
              </a:ext>
            </a:extLst>
          </p:cNvPr>
          <p:cNvSpPr/>
          <p:nvPr/>
        </p:nvSpPr>
        <p:spPr>
          <a:xfrm>
            <a:off x="6565937" y="5600989"/>
            <a:ext cx="914400" cy="660400"/>
          </a:xfrm>
          <a:prstGeom prst="ellipse">
            <a:avLst/>
          </a:prstGeom>
          <a:blipFill>
            <a:blip r:embed="rId6">
              <a:extLst>
                <a:ext uri="{28A0092B-C50C-407E-A947-70E740481C1C}">
                  <a14:useLocalDpi xmlns:a14="http://schemas.microsoft.com/office/drawing/2010/main" val="0"/>
                </a:ext>
              </a:extLst>
            </a:blip>
            <a:stretch>
              <a:fillRect/>
            </a:stretch>
          </a:blipFill>
          <a:ln w="28575">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itle 1">
            <a:extLst>
              <a:ext uri="{FF2B5EF4-FFF2-40B4-BE49-F238E27FC236}">
                <a16:creationId xmlns:a16="http://schemas.microsoft.com/office/drawing/2014/main" id="{43938AAE-A957-1FE8-9D9A-34B1CF34BA69}"/>
              </a:ext>
            </a:extLst>
          </p:cNvPr>
          <p:cNvSpPr txBox="1">
            <a:spLocks/>
          </p:cNvSpPr>
          <p:nvPr/>
        </p:nvSpPr>
        <p:spPr>
          <a:xfrm>
            <a:off x="8529265" y="5016796"/>
            <a:ext cx="914400"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200" dirty="0"/>
              <a:t>July</a:t>
            </a:r>
          </a:p>
        </p:txBody>
      </p:sp>
      <p:sp>
        <p:nvSpPr>
          <p:cNvPr id="9" name="Oval 8">
            <a:extLst>
              <a:ext uri="{FF2B5EF4-FFF2-40B4-BE49-F238E27FC236}">
                <a16:creationId xmlns:a16="http://schemas.microsoft.com/office/drawing/2014/main" id="{E711C0D4-B63F-CC7E-EE55-F5DF204FDB6D}"/>
              </a:ext>
            </a:extLst>
          </p:cNvPr>
          <p:cNvSpPr/>
          <p:nvPr/>
        </p:nvSpPr>
        <p:spPr>
          <a:xfrm>
            <a:off x="3274257" y="5573273"/>
            <a:ext cx="914400" cy="660400"/>
          </a:xfrm>
          <a:prstGeom prst="ellipse">
            <a:avLst/>
          </a:prstGeom>
          <a:blipFill>
            <a:blip r:embed="rId7">
              <a:extLst>
                <a:ext uri="{28A0092B-C50C-407E-A947-70E740481C1C}">
                  <a14:useLocalDpi xmlns:a14="http://schemas.microsoft.com/office/drawing/2010/main" val="0"/>
                </a:ext>
              </a:extLst>
            </a:blip>
            <a:stretch>
              <a:fillRect/>
            </a:stretch>
          </a:blipFill>
          <a:ln w="28575">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1F669A2D-4C7A-1DDE-FF2D-8C5B046FAC3E}"/>
              </a:ext>
            </a:extLst>
          </p:cNvPr>
          <p:cNvSpPr/>
          <p:nvPr/>
        </p:nvSpPr>
        <p:spPr>
          <a:xfrm>
            <a:off x="8473384" y="5572759"/>
            <a:ext cx="914400" cy="660400"/>
          </a:xfrm>
          <a:prstGeom prst="ellipse">
            <a:avLst/>
          </a:prstGeom>
          <a:blipFill>
            <a:blip r:embed="rId8">
              <a:extLst>
                <a:ext uri="{28A0092B-C50C-407E-A947-70E740481C1C}">
                  <a14:useLocalDpi xmlns:a14="http://schemas.microsoft.com/office/drawing/2010/main" val="0"/>
                </a:ext>
              </a:extLst>
            </a:blip>
            <a:stretch>
              <a:fillRect/>
            </a:stretch>
          </a:blipFill>
          <a:ln w="28575">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7642313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457E18-0F8F-AE51-061F-A78878E0AB6E}"/>
            </a:ext>
          </a:extLst>
        </p:cNvPr>
        <p:cNvGrpSpPr/>
        <p:nvPr/>
      </p:nvGrpSpPr>
      <p:grpSpPr>
        <a:xfrm>
          <a:off x="0" y="0"/>
          <a:ext cx="0" cy="0"/>
          <a:chOff x="0" y="0"/>
          <a:chExt cx="0" cy="0"/>
        </a:xfrm>
      </p:grpSpPr>
      <p:sp>
        <p:nvSpPr>
          <p:cNvPr id="3" name="Title 1">
            <a:extLst>
              <a:ext uri="{FF2B5EF4-FFF2-40B4-BE49-F238E27FC236}">
                <a16:creationId xmlns:a16="http://schemas.microsoft.com/office/drawing/2014/main" id="{833E093C-372E-25DF-6335-7511C38EE7BC}"/>
              </a:ext>
            </a:extLst>
          </p:cNvPr>
          <p:cNvSpPr txBox="1">
            <a:spLocks/>
          </p:cNvSpPr>
          <p:nvPr/>
        </p:nvSpPr>
        <p:spPr>
          <a:xfrm>
            <a:off x="4022707" y="-203197"/>
            <a:ext cx="4146585" cy="160527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3600"/>
              <a:t>December 11th</a:t>
            </a:r>
          </a:p>
        </p:txBody>
      </p:sp>
      <p:sp>
        <p:nvSpPr>
          <p:cNvPr id="8" name="Title 1">
            <a:extLst>
              <a:ext uri="{FF2B5EF4-FFF2-40B4-BE49-F238E27FC236}">
                <a16:creationId xmlns:a16="http://schemas.microsoft.com/office/drawing/2014/main" id="{A22CDE7F-E330-7336-92AD-4EC324ED0D20}"/>
              </a:ext>
            </a:extLst>
          </p:cNvPr>
          <p:cNvSpPr txBox="1">
            <a:spLocks/>
          </p:cNvSpPr>
          <p:nvPr/>
        </p:nvSpPr>
        <p:spPr>
          <a:xfrm>
            <a:off x="4112464" y="1558280"/>
            <a:ext cx="6358132" cy="855977"/>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pPr marL="285750" indent="-285750">
              <a:buFont typeface="Arial" panose="020B0604020202020204" pitchFamily="34" charset="0"/>
              <a:buChar char="•"/>
            </a:pPr>
            <a:r>
              <a:rPr lang="en-GB" sz="1800" dirty="0"/>
              <a:t>Baby P was admitted to Whittington </a:t>
            </a:r>
            <a:r>
              <a:rPr lang="en-GB" sz="2000" dirty="0"/>
              <a:t>Hospital in north London</a:t>
            </a:r>
          </a:p>
        </p:txBody>
      </p:sp>
      <p:sp>
        <p:nvSpPr>
          <p:cNvPr id="9" name="Title 1">
            <a:extLst>
              <a:ext uri="{FF2B5EF4-FFF2-40B4-BE49-F238E27FC236}">
                <a16:creationId xmlns:a16="http://schemas.microsoft.com/office/drawing/2014/main" id="{C1E5B493-5F62-E284-8A2E-28537942469E}"/>
              </a:ext>
            </a:extLst>
          </p:cNvPr>
          <p:cNvSpPr txBox="1">
            <a:spLocks/>
          </p:cNvSpPr>
          <p:nvPr/>
        </p:nvSpPr>
        <p:spPr>
          <a:xfrm>
            <a:off x="4400606" y="2410919"/>
            <a:ext cx="6527189" cy="838186"/>
          </a:xfrm>
          <a:prstGeom prst="rect">
            <a:avLst/>
          </a:prstGeom>
        </p:spPr>
        <p:txBody>
          <a:bodyPr vert="horz" lIns="91440" tIns="45720" rIns="91440" bIns="45720" rtlCol="0" anchor="ctr">
            <a:normAutofit lnSpcReduction="10000"/>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endParaRPr lang="en-GB" sz="2000" dirty="0"/>
          </a:p>
          <a:p>
            <a:pPr marL="285750" indent="-285750">
              <a:buFont typeface="Arial" panose="020B0604020202020204" pitchFamily="34" charset="0"/>
              <a:buChar char="•"/>
            </a:pPr>
            <a:r>
              <a:rPr lang="en-GB" sz="1800" dirty="0"/>
              <a:t>bruising to his forehead, nose, sternum, and right shoulder</a:t>
            </a:r>
          </a:p>
          <a:p>
            <a:pPr marL="285750" indent="-285750">
              <a:buFont typeface="Arial" panose="020B0604020202020204" pitchFamily="34" charset="0"/>
              <a:buChar char="•"/>
            </a:pPr>
            <a:endParaRPr lang="en-GB" sz="1800" dirty="0"/>
          </a:p>
        </p:txBody>
      </p:sp>
      <p:sp>
        <p:nvSpPr>
          <p:cNvPr id="10" name="Title 1">
            <a:extLst>
              <a:ext uri="{FF2B5EF4-FFF2-40B4-BE49-F238E27FC236}">
                <a16:creationId xmlns:a16="http://schemas.microsoft.com/office/drawing/2014/main" id="{3E4E1695-B8E9-1C3F-702A-38E36DA967C9}"/>
              </a:ext>
            </a:extLst>
          </p:cNvPr>
          <p:cNvSpPr txBox="1">
            <a:spLocks/>
          </p:cNvSpPr>
          <p:nvPr/>
        </p:nvSpPr>
        <p:spPr>
          <a:xfrm>
            <a:off x="3928113" y="3132011"/>
            <a:ext cx="6535115"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pPr marL="285750" indent="-285750">
              <a:buFont typeface="Arial" panose="020B0604020202020204" pitchFamily="34" charset="0"/>
              <a:buChar char="•"/>
            </a:pPr>
            <a:endParaRPr lang="en-GB" sz="1800" dirty="0"/>
          </a:p>
          <a:p>
            <a:pPr marL="285750" indent="-285750">
              <a:buFont typeface="Arial" panose="020B0604020202020204" pitchFamily="34" charset="0"/>
              <a:buChar char="•"/>
            </a:pPr>
            <a:r>
              <a:rPr lang="en-GB" sz="2000" dirty="0"/>
              <a:t>Medical staff suspected abuse</a:t>
            </a:r>
          </a:p>
        </p:txBody>
      </p:sp>
      <p:sp>
        <p:nvSpPr>
          <p:cNvPr id="58" name="Title 1">
            <a:extLst>
              <a:ext uri="{FF2B5EF4-FFF2-40B4-BE49-F238E27FC236}">
                <a16:creationId xmlns:a16="http://schemas.microsoft.com/office/drawing/2014/main" id="{F8762B42-0DEB-1733-9C4C-2AA18B47824D}"/>
              </a:ext>
            </a:extLst>
          </p:cNvPr>
          <p:cNvSpPr txBox="1">
            <a:spLocks/>
          </p:cNvSpPr>
          <p:nvPr/>
        </p:nvSpPr>
        <p:spPr>
          <a:xfrm>
            <a:off x="3935481" y="4091291"/>
            <a:ext cx="6535115"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pPr marL="285750" indent="-285750">
              <a:buFont typeface="Arial" panose="020B0604020202020204" pitchFamily="34" charset="0"/>
              <a:buChar char="•"/>
            </a:pPr>
            <a:r>
              <a:rPr lang="en-GB" sz="1800" dirty="0"/>
              <a:t>His mother and grandmother are arrested</a:t>
            </a:r>
          </a:p>
        </p:txBody>
      </p:sp>
      <p:sp>
        <p:nvSpPr>
          <p:cNvPr id="88" name="Oval 87">
            <a:extLst>
              <a:ext uri="{FF2B5EF4-FFF2-40B4-BE49-F238E27FC236}">
                <a16:creationId xmlns:a16="http://schemas.microsoft.com/office/drawing/2014/main" id="{583F80BA-6D2F-887C-CF16-FC1956190E19}"/>
              </a:ext>
            </a:extLst>
          </p:cNvPr>
          <p:cNvSpPr/>
          <p:nvPr/>
        </p:nvSpPr>
        <p:spPr>
          <a:xfrm>
            <a:off x="329563" y="1625740"/>
            <a:ext cx="3766887" cy="2817669"/>
          </a:xfrm>
          <a:prstGeom prst="ellipse">
            <a:avLst/>
          </a:prstGeom>
          <a:blipFill dpi="0"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a:fillRect/>
            </a:stretch>
          </a:blipFill>
          <a:ln w="28575">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3" name="Straight Connector 112">
            <a:extLst>
              <a:ext uri="{FF2B5EF4-FFF2-40B4-BE49-F238E27FC236}">
                <a16:creationId xmlns:a16="http://schemas.microsoft.com/office/drawing/2014/main" id="{F1ABC78C-1010-B27E-C830-053B3EC62F12}"/>
              </a:ext>
            </a:extLst>
          </p:cNvPr>
          <p:cNvCxnSpPr>
            <a:cxnSpLocks/>
          </p:cNvCxnSpPr>
          <p:nvPr/>
        </p:nvCxnSpPr>
        <p:spPr>
          <a:xfrm>
            <a:off x="841248" y="5923280"/>
            <a:ext cx="13646912" cy="0"/>
          </a:xfrm>
          <a:prstGeom prst="line">
            <a:avLst/>
          </a:prstGeom>
          <a:ln w="38100">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sp>
        <p:nvSpPr>
          <p:cNvPr id="115" name="Title 1">
            <a:extLst>
              <a:ext uri="{FF2B5EF4-FFF2-40B4-BE49-F238E27FC236}">
                <a16:creationId xmlns:a16="http://schemas.microsoft.com/office/drawing/2014/main" id="{6DB1EBE1-8DAB-9F63-F364-F0B5F91DD5A7}"/>
              </a:ext>
            </a:extLst>
          </p:cNvPr>
          <p:cNvSpPr txBox="1">
            <a:spLocks/>
          </p:cNvSpPr>
          <p:nvPr/>
        </p:nvSpPr>
        <p:spPr>
          <a:xfrm>
            <a:off x="-159512" y="6258560"/>
            <a:ext cx="2001520"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800"/>
              <a:t>2006</a:t>
            </a:r>
          </a:p>
        </p:txBody>
      </p:sp>
      <p:sp>
        <p:nvSpPr>
          <p:cNvPr id="116" name="Title 1">
            <a:extLst>
              <a:ext uri="{FF2B5EF4-FFF2-40B4-BE49-F238E27FC236}">
                <a16:creationId xmlns:a16="http://schemas.microsoft.com/office/drawing/2014/main" id="{8889F788-05D1-18AF-F57D-154EFB63E1A8}"/>
              </a:ext>
            </a:extLst>
          </p:cNvPr>
          <p:cNvSpPr txBox="1">
            <a:spLocks/>
          </p:cNvSpPr>
          <p:nvPr/>
        </p:nvSpPr>
        <p:spPr>
          <a:xfrm>
            <a:off x="4425647" y="6304011"/>
            <a:ext cx="2001520"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800" dirty="0"/>
              <a:t>2007</a:t>
            </a:r>
          </a:p>
        </p:txBody>
      </p:sp>
      <p:cxnSp>
        <p:nvCxnSpPr>
          <p:cNvPr id="117" name="Straight Connector 116">
            <a:extLst>
              <a:ext uri="{FF2B5EF4-FFF2-40B4-BE49-F238E27FC236}">
                <a16:creationId xmlns:a16="http://schemas.microsoft.com/office/drawing/2014/main" id="{07C348AD-B997-3717-6153-C3EEA4063C68}"/>
              </a:ext>
            </a:extLst>
          </p:cNvPr>
          <p:cNvCxnSpPr>
            <a:cxnSpLocks/>
          </p:cNvCxnSpPr>
          <p:nvPr/>
        </p:nvCxnSpPr>
        <p:spPr>
          <a:xfrm flipV="1">
            <a:off x="851408" y="5913120"/>
            <a:ext cx="0" cy="508006"/>
          </a:xfrm>
          <a:prstGeom prst="line">
            <a:avLst/>
          </a:prstGeom>
          <a:ln w="38100">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sp>
        <p:nvSpPr>
          <p:cNvPr id="118" name="Title 1">
            <a:extLst>
              <a:ext uri="{FF2B5EF4-FFF2-40B4-BE49-F238E27FC236}">
                <a16:creationId xmlns:a16="http://schemas.microsoft.com/office/drawing/2014/main" id="{47B7A5DB-FC11-719B-E47A-96754D162045}"/>
              </a:ext>
            </a:extLst>
          </p:cNvPr>
          <p:cNvSpPr txBox="1">
            <a:spLocks/>
          </p:cNvSpPr>
          <p:nvPr/>
        </p:nvSpPr>
        <p:spPr>
          <a:xfrm>
            <a:off x="3048598" y="4993647"/>
            <a:ext cx="1365712"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200" dirty="0"/>
              <a:t>December 22nd</a:t>
            </a:r>
          </a:p>
        </p:txBody>
      </p:sp>
      <p:sp>
        <p:nvSpPr>
          <p:cNvPr id="119" name="Title 1">
            <a:extLst>
              <a:ext uri="{FF2B5EF4-FFF2-40B4-BE49-F238E27FC236}">
                <a16:creationId xmlns:a16="http://schemas.microsoft.com/office/drawing/2014/main" id="{8C27455D-9965-5CF9-217F-4F8FD53F531E}"/>
              </a:ext>
            </a:extLst>
          </p:cNvPr>
          <p:cNvSpPr txBox="1">
            <a:spLocks/>
          </p:cNvSpPr>
          <p:nvPr/>
        </p:nvSpPr>
        <p:spPr>
          <a:xfrm>
            <a:off x="6538543" y="5008887"/>
            <a:ext cx="914400"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200"/>
              <a:t>June 1st</a:t>
            </a:r>
          </a:p>
        </p:txBody>
      </p:sp>
      <p:sp>
        <p:nvSpPr>
          <p:cNvPr id="120" name="Oval 119">
            <a:extLst>
              <a:ext uri="{FF2B5EF4-FFF2-40B4-BE49-F238E27FC236}">
                <a16:creationId xmlns:a16="http://schemas.microsoft.com/office/drawing/2014/main" id="{116BA4EE-BC10-6831-DBDB-8E0ABBD77964}"/>
              </a:ext>
            </a:extLst>
          </p:cNvPr>
          <p:cNvSpPr/>
          <p:nvPr/>
        </p:nvSpPr>
        <p:spPr>
          <a:xfrm>
            <a:off x="10470596" y="5628634"/>
            <a:ext cx="914400" cy="660400"/>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a:ln w="28575">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1" name="Title 1">
            <a:extLst>
              <a:ext uri="{FF2B5EF4-FFF2-40B4-BE49-F238E27FC236}">
                <a16:creationId xmlns:a16="http://schemas.microsoft.com/office/drawing/2014/main" id="{3D0C8ED2-D3D0-E01F-3927-2511684FB47D}"/>
              </a:ext>
            </a:extLst>
          </p:cNvPr>
          <p:cNvSpPr txBox="1">
            <a:spLocks/>
          </p:cNvSpPr>
          <p:nvPr/>
        </p:nvSpPr>
        <p:spPr>
          <a:xfrm>
            <a:off x="10366152" y="5003797"/>
            <a:ext cx="1123287"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200"/>
              <a:t>August 3rd</a:t>
            </a:r>
          </a:p>
        </p:txBody>
      </p:sp>
      <p:cxnSp>
        <p:nvCxnSpPr>
          <p:cNvPr id="123" name="Straight Connector 122">
            <a:extLst>
              <a:ext uri="{FF2B5EF4-FFF2-40B4-BE49-F238E27FC236}">
                <a16:creationId xmlns:a16="http://schemas.microsoft.com/office/drawing/2014/main" id="{7ED9DF05-A52E-6026-7F1B-3E735201BCE3}"/>
              </a:ext>
            </a:extLst>
          </p:cNvPr>
          <p:cNvCxnSpPr>
            <a:cxnSpLocks/>
          </p:cNvCxnSpPr>
          <p:nvPr/>
        </p:nvCxnSpPr>
        <p:spPr>
          <a:xfrm flipV="1">
            <a:off x="5398323" y="5931189"/>
            <a:ext cx="0" cy="508006"/>
          </a:xfrm>
          <a:prstGeom prst="line">
            <a:avLst/>
          </a:prstGeom>
          <a:ln w="38100">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sp>
        <p:nvSpPr>
          <p:cNvPr id="124" name="Oval 123">
            <a:extLst>
              <a:ext uri="{FF2B5EF4-FFF2-40B4-BE49-F238E27FC236}">
                <a16:creationId xmlns:a16="http://schemas.microsoft.com/office/drawing/2014/main" id="{422C2056-347A-B714-FD72-1FEB7C71E589}"/>
              </a:ext>
            </a:extLst>
          </p:cNvPr>
          <p:cNvSpPr/>
          <p:nvPr/>
        </p:nvSpPr>
        <p:spPr>
          <a:xfrm>
            <a:off x="6565937" y="5600989"/>
            <a:ext cx="914400" cy="660400"/>
          </a:xfrm>
          <a:prstGeom prst="ellipse">
            <a:avLst/>
          </a:prstGeom>
          <a:blipFill>
            <a:blip r:embed="rId5">
              <a:extLst>
                <a:ext uri="{28A0092B-C50C-407E-A947-70E740481C1C}">
                  <a14:useLocalDpi xmlns:a14="http://schemas.microsoft.com/office/drawing/2010/main" val="0"/>
                </a:ext>
              </a:extLst>
            </a:blip>
            <a:stretch>
              <a:fillRect/>
            </a:stretch>
          </a:blipFill>
          <a:ln w="28575">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5" name="Title 1">
            <a:extLst>
              <a:ext uri="{FF2B5EF4-FFF2-40B4-BE49-F238E27FC236}">
                <a16:creationId xmlns:a16="http://schemas.microsoft.com/office/drawing/2014/main" id="{C9723C90-158F-2762-CA6E-0BA2035D39E0}"/>
              </a:ext>
            </a:extLst>
          </p:cNvPr>
          <p:cNvSpPr txBox="1">
            <a:spLocks/>
          </p:cNvSpPr>
          <p:nvPr/>
        </p:nvSpPr>
        <p:spPr>
          <a:xfrm>
            <a:off x="8529265" y="5016796"/>
            <a:ext cx="914400"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200" dirty="0"/>
              <a:t>July</a:t>
            </a:r>
          </a:p>
        </p:txBody>
      </p:sp>
      <p:sp>
        <p:nvSpPr>
          <p:cNvPr id="126" name="Oval 125">
            <a:extLst>
              <a:ext uri="{FF2B5EF4-FFF2-40B4-BE49-F238E27FC236}">
                <a16:creationId xmlns:a16="http://schemas.microsoft.com/office/drawing/2014/main" id="{6FEF0311-0FBA-C51B-2A5B-45E2CB588BC2}"/>
              </a:ext>
            </a:extLst>
          </p:cNvPr>
          <p:cNvSpPr/>
          <p:nvPr/>
        </p:nvSpPr>
        <p:spPr>
          <a:xfrm>
            <a:off x="3274257" y="5573273"/>
            <a:ext cx="914400" cy="660400"/>
          </a:xfrm>
          <a:prstGeom prst="ellipse">
            <a:avLst/>
          </a:prstGeom>
          <a:blipFill>
            <a:blip r:embed="rId6">
              <a:extLst>
                <a:ext uri="{28A0092B-C50C-407E-A947-70E740481C1C}">
                  <a14:useLocalDpi xmlns:a14="http://schemas.microsoft.com/office/drawing/2010/main" val="0"/>
                </a:ext>
              </a:extLst>
            </a:blip>
            <a:stretch>
              <a:fillRect/>
            </a:stretch>
          </a:blipFill>
          <a:ln w="28575">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7" name="Oval 126">
            <a:extLst>
              <a:ext uri="{FF2B5EF4-FFF2-40B4-BE49-F238E27FC236}">
                <a16:creationId xmlns:a16="http://schemas.microsoft.com/office/drawing/2014/main" id="{87BC7E03-A094-DE0C-7704-D9EE24207B98}"/>
              </a:ext>
            </a:extLst>
          </p:cNvPr>
          <p:cNvSpPr/>
          <p:nvPr/>
        </p:nvSpPr>
        <p:spPr>
          <a:xfrm>
            <a:off x="8508558" y="5572759"/>
            <a:ext cx="914400" cy="660400"/>
          </a:xfrm>
          <a:prstGeom prst="ellipse">
            <a:avLst/>
          </a:prstGeom>
          <a:blipFill>
            <a:blip r:embed="rId7">
              <a:extLst>
                <a:ext uri="{28A0092B-C50C-407E-A947-70E740481C1C}">
                  <a14:useLocalDpi xmlns:a14="http://schemas.microsoft.com/office/drawing/2010/main" val="0"/>
                </a:ext>
              </a:extLst>
            </a:blip>
            <a:stretch>
              <a:fillRect/>
            </a:stretch>
          </a:blipFill>
          <a:ln w="28575">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2891947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8"/>
                                        </p:tgtEl>
                                        <p:attrNameLst>
                                          <p:attrName>style.visibility</p:attrName>
                                        </p:attrNameLst>
                                      </p:cBhvr>
                                      <p:to>
                                        <p:strVal val="visible"/>
                                      </p:to>
                                    </p:set>
                                    <p:animEffect transition="in" filter="fade">
                                      <p:cBhvr>
                                        <p:cTn id="22"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5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339D03-0A7C-AFEC-BAD5-EE3A315F17AF}"/>
            </a:ext>
          </a:extLst>
        </p:cNvPr>
        <p:cNvGrpSpPr/>
        <p:nvPr/>
      </p:nvGrpSpPr>
      <p:grpSpPr>
        <a:xfrm>
          <a:off x="0" y="0"/>
          <a:ext cx="0" cy="0"/>
          <a:chOff x="0" y="0"/>
          <a:chExt cx="0" cy="0"/>
        </a:xfrm>
      </p:grpSpPr>
      <p:sp>
        <p:nvSpPr>
          <p:cNvPr id="26" name="Title 1">
            <a:extLst>
              <a:ext uri="{FF2B5EF4-FFF2-40B4-BE49-F238E27FC236}">
                <a16:creationId xmlns:a16="http://schemas.microsoft.com/office/drawing/2014/main" id="{36A1A311-BF42-E08A-6834-055CE7F6A382}"/>
              </a:ext>
            </a:extLst>
          </p:cNvPr>
          <p:cNvSpPr txBox="1">
            <a:spLocks/>
          </p:cNvSpPr>
          <p:nvPr/>
        </p:nvSpPr>
        <p:spPr>
          <a:xfrm>
            <a:off x="4330817" y="-299149"/>
            <a:ext cx="3810781" cy="2218260"/>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3600" dirty="0"/>
              <a:t>December 22nd</a:t>
            </a:r>
          </a:p>
        </p:txBody>
      </p:sp>
      <p:sp>
        <p:nvSpPr>
          <p:cNvPr id="2" name="Title 1">
            <a:extLst>
              <a:ext uri="{FF2B5EF4-FFF2-40B4-BE49-F238E27FC236}">
                <a16:creationId xmlns:a16="http://schemas.microsoft.com/office/drawing/2014/main" id="{18FA6439-F442-F9B5-4461-117BF46594FF}"/>
              </a:ext>
            </a:extLst>
          </p:cNvPr>
          <p:cNvSpPr txBox="1">
            <a:spLocks/>
          </p:cNvSpPr>
          <p:nvPr/>
        </p:nvSpPr>
        <p:spPr>
          <a:xfrm>
            <a:off x="4147573" y="1815017"/>
            <a:ext cx="6358132" cy="855977"/>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pPr marL="285750" indent="-285750">
              <a:buFont typeface="Arial" panose="020B0604020202020204" pitchFamily="34" charset="0"/>
              <a:buChar char="•"/>
            </a:pPr>
            <a:r>
              <a:rPr lang="en-GB" sz="1800" dirty="0"/>
              <a:t>Baby p was placed on a child protection register</a:t>
            </a:r>
            <a:endParaRPr lang="en-GB" sz="2000" dirty="0"/>
          </a:p>
        </p:txBody>
      </p:sp>
      <p:sp>
        <p:nvSpPr>
          <p:cNvPr id="4" name="Title 1">
            <a:extLst>
              <a:ext uri="{FF2B5EF4-FFF2-40B4-BE49-F238E27FC236}">
                <a16:creationId xmlns:a16="http://schemas.microsoft.com/office/drawing/2014/main" id="{96541C24-546A-DBFC-F2D7-04AC9E506DC7}"/>
              </a:ext>
            </a:extLst>
          </p:cNvPr>
          <p:cNvSpPr txBox="1">
            <a:spLocks/>
          </p:cNvSpPr>
          <p:nvPr/>
        </p:nvSpPr>
        <p:spPr>
          <a:xfrm>
            <a:off x="4147573" y="2868268"/>
            <a:ext cx="6358132" cy="855977"/>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pPr marL="285750" indent="-285750">
              <a:buFont typeface="Arial" panose="020B0604020202020204" pitchFamily="34" charset="0"/>
              <a:buChar char="•"/>
            </a:pPr>
            <a:r>
              <a:rPr lang="en-GB" sz="1800" dirty="0"/>
              <a:t>The police, social workers and health professionals were tasked to safeguard him  </a:t>
            </a:r>
            <a:endParaRPr lang="en-GB" sz="2000" dirty="0"/>
          </a:p>
        </p:txBody>
      </p:sp>
      <p:cxnSp>
        <p:nvCxnSpPr>
          <p:cNvPr id="40" name="Straight Connector 39">
            <a:extLst>
              <a:ext uri="{FF2B5EF4-FFF2-40B4-BE49-F238E27FC236}">
                <a16:creationId xmlns:a16="http://schemas.microsoft.com/office/drawing/2014/main" id="{ED2A576D-7FF3-950A-1262-BB8AFA32EF62}"/>
              </a:ext>
            </a:extLst>
          </p:cNvPr>
          <p:cNvCxnSpPr>
            <a:cxnSpLocks/>
          </p:cNvCxnSpPr>
          <p:nvPr/>
        </p:nvCxnSpPr>
        <p:spPr>
          <a:xfrm>
            <a:off x="-1381091" y="5923280"/>
            <a:ext cx="13646912" cy="0"/>
          </a:xfrm>
          <a:prstGeom prst="line">
            <a:avLst/>
          </a:prstGeom>
          <a:ln w="38100">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D6930456-D0D3-9164-35F5-DDB859DF4166}"/>
              </a:ext>
            </a:extLst>
          </p:cNvPr>
          <p:cNvSpPr/>
          <p:nvPr/>
        </p:nvSpPr>
        <p:spPr>
          <a:xfrm>
            <a:off x="-1019475" y="5582920"/>
            <a:ext cx="878352" cy="650239"/>
          </a:xfrm>
          <a:prstGeom prst="ellipse">
            <a:avLst/>
          </a:prstGeom>
          <a:blipFill dpi="0"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a:fillRect/>
            </a:stretch>
          </a:blipFill>
          <a:ln w="28575">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Title 1">
            <a:extLst>
              <a:ext uri="{FF2B5EF4-FFF2-40B4-BE49-F238E27FC236}">
                <a16:creationId xmlns:a16="http://schemas.microsoft.com/office/drawing/2014/main" id="{D2493810-1321-D3E5-3480-AD78934DF085}"/>
              </a:ext>
            </a:extLst>
          </p:cNvPr>
          <p:cNvSpPr txBox="1">
            <a:spLocks/>
          </p:cNvSpPr>
          <p:nvPr/>
        </p:nvSpPr>
        <p:spPr>
          <a:xfrm>
            <a:off x="-2381851" y="6258560"/>
            <a:ext cx="2001520"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800"/>
              <a:t>2006</a:t>
            </a:r>
          </a:p>
        </p:txBody>
      </p:sp>
      <p:sp>
        <p:nvSpPr>
          <p:cNvPr id="45" name="Title 1">
            <a:extLst>
              <a:ext uri="{FF2B5EF4-FFF2-40B4-BE49-F238E27FC236}">
                <a16:creationId xmlns:a16="http://schemas.microsoft.com/office/drawing/2014/main" id="{89A5C4F4-B680-F036-163C-D3CE5BE2EE4D}"/>
              </a:ext>
            </a:extLst>
          </p:cNvPr>
          <p:cNvSpPr txBox="1">
            <a:spLocks/>
          </p:cNvSpPr>
          <p:nvPr/>
        </p:nvSpPr>
        <p:spPr>
          <a:xfrm>
            <a:off x="2203308" y="6304011"/>
            <a:ext cx="2001520"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800" dirty="0"/>
              <a:t>2007</a:t>
            </a:r>
          </a:p>
        </p:txBody>
      </p:sp>
      <p:cxnSp>
        <p:nvCxnSpPr>
          <p:cNvPr id="46" name="Straight Connector 45">
            <a:extLst>
              <a:ext uri="{FF2B5EF4-FFF2-40B4-BE49-F238E27FC236}">
                <a16:creationId xmlns:a16="http://schemas.microsoft.com/office/drawing/2014/main" id="{A8B39ED9-B112-9076-74C4-946ACEA80602}"/>
              </a:ext>
            </a:extLst>
          </p:cNvPr>
          <p:cNvCxnSpPr>
            <a:cxnSpLocks/>
          </p:cNvCxnSpPr>
          <p:nvPr/>
        </p:nvCxnSpPr>
        <p:spPr>
          <a:xfrm flipV="1">
            <a:off x="-1370931" y="5913120"/>
            <a:ext cx="0" cy="508006"/>
          </a:xfrm>
          <a:prstGeom prst="line">
            <a:avLst/>
          </a:prstGeom>
          <a:ln w="38100">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sp>
        <p:nvSpPr>
          <p:cNvPr id="48" name="Title 1">
            <a:extLst>
              <a:ext uri="{FF2B5EF4-FFF2-40B4-BE49-F238E27FC236}">
                <a16:creationId xmlns:a16="http://schemas.microsoft.com/office/drawing/2014/main" id="{EB8AA497-8A2A-7C4F-A31F-ABD7C1984FF6}"/>
              </a:ext>
            </a:extLst>
          </p:cNvPr>
          <p:cNvSpPr txBox="1">
            <a:spLocks/>
          </p:cNvSpPr>
          <p:nvPr/>
        </p:nvSpPr>
        <p:spPr>
          <a:xfrm>
            <a:off x="4316204" y="5008887"/>
            <a:ext cx="914400"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200"/>
              <a:t>June 1st</a:t>
            </a:r>
          </a:p>
        </p:txBody>
      </p:sp>
      <p:sp>
        <p:nvSpPr>
          <p:cNvPr id="49" name="Oval 48">
            <a:extLst>
              <a:ext uri="{FF2B5EF4-FFF2-40B4-BE49-F238E27FC236}">
                <a16:creationId xmlns:a16="http://schemas.microsoft.com/office/drawing/2014/main" id="{5E34D54B-29B0-2EB0-03A3-C4603DE62954}"/>
              </a:ext>
            </a:extLst>
          </p:cNvPr>
          <p:cNvSpPr/>
          <p:nvPr/>
        </p:nvSpPr>
        <p:spPr>
          <a:xfrm>
            <a:off x="8248257" y="5628634"/>
            <a:ext cx="914400" cy="660400"/>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a:ln w="28575">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Title 1">
            <a:extLst>
              <a:ext uri="{FF2B5EF4-FFF2-40B4-BE49-F238E27FC236}">
                <a16:creationId xmlns:a16="http://schemas.microsoft.com/office/drawing/2014/main" id="{72781B16-86C3-4B6B-4A77-F0E869A2CD75}"/>
              </a:ext>
            </a:extLst>
          </p:cNvPr>
          <p:cNvSpPr txBox="1">
            <a:spLocks/>
          </p:cNvSpPr>
          <p:nvPr/>
        </p:nvSpPr>
        <p:spPr>
          <a:xfrm>
            <a:off x="8143813" y="5003797"/>
            <a:ext cx="1123287"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200"/>
              <a:t>August 3rd</a:t>
            </a:r>
          </a:p>
        </p:txBody>
      </p:sp>
      <p:sp>
        <p:nvSpPr>
          <p:cNvPr id="51" name="Title 1">
            <a:extLst>
              <a:ext uri="{FF2B5EF4-FFF2-40B4-BE49-F238E27FC236}">
                <a16:creationId xmlns:a16="http://schemas.microsoft.com/office/drawing/2014/main" id="{FD298BA8-729B-1C49-7F81-8635E4F7D44A}"/>
              </a:ext>
            </a:extLst>
          </p:cNvPr>
          <p:cNvSpPr txBox="1">
            <a:spLocks/>
          </p:cNvSpPr>
          <p:nvPr/>
        </p:nvSpPr>
        <p:spPr>
          <a:xfrm>
            <a:off x="-1259563" y="5008887"/>
            <a:ext cx="1381145"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200" dirty="0"/>
              <a:t>December 11th</a:t>
            </a:r>
          </a:p>
        </p:txBody>
      </p:sp>
      <p:cxnSp>
        <p:nvCxnSpPr>
          <p:cNvPr id="52" name="Straight Connector 51">
            <a:extLst>
              <a:ext uri="{FF2B5EF4-FFF2-40B4-BE49-F238E27FC236}">
                <a16:creationId xmlns:a16="http://schemas.microsoft.com/office/drawing/2014/main" id="{26F6038A-28E8-5164-4FE3-97DA14677FAD}"/>
              </a:ext>
            </a:extLst>
          </p:cNvPr>
          <p:cNvCxnSpPr>
            <a:cxnSpLocks/>
          </p:cNvCxnSpPr>
          <p:nvPr/>
        </p:nvCxnSpPr>
        <p:spPr>
          <a:xfrm flipV="1">
            <a:off x="3175984" y="5931189"/>
            <a:ext cx="0" cy="508006"/>
          </a:xfrm>
          <a:prstGeom prst="line">
            <a:avLst/>
          </a:prstGeom>
          <a:ln w="38100">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sp>
        <p:nvSpPr>
          <p:cNvPr id="54" name="Title 1">
            <a:extLst>
              <a:ext uri="{FF2B5EF4-FFF2-40B4-BE49-F238E27FC236}">
                <a16:creationId xmlns:a16="http://schemas.microsoft.com/office/drawing/2014/main" id="{8FE89E7C-32DB-28D4-B7A2-4EE1B0806C2B}"/>
              </a:ext>
            </a:extLst>
          </p:cNvPr>
          <p:cNvSpPr txBox="1">
            <a:spLocks/>
          </p:cNvSpPr>
          <p:nvPr/>
        </p:nvSpPr>
        <p:spPr>
          <a:xfrm>
            <a:off x="6306926" y="5016796"/>
            <a:ext cx="914400"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200" dirty="0"/>
              <a:t>July</a:t>
            </a:r>
          </a:p>
        </p:txBody>
      </p:sp>
      <p:sp>
        <p:nvSpPr>
          <p:cNvPr id="57" name="Title 1">
            <a:extLst>
              <a:ext uri="{FF2B5EF4-FFF2-40B4-BE49-F238E27FC236}">
                <a16:creationId xmlns:a16="http://schemas.microsoft.com/office/drawing/2014/main" id="{CB954FA9-8D52-D30C-C500-31A9A992A5C1}"/>
              </a:ext>
            </a:extLst>
          </p:cNvPr>
          <p:cNvSpPr txBox="1">
            <a:spLocks/>
          </p:cNvSpPr>
          <p:nvPr/>
        </p:nvSpPr>
        <p:spPr>
          <a:xfrm>
            <a:off x="3952728" y="3761439"/>
            <a:ext cx="6358132" cy="855977"/>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pPr marL="285750" indent="-285750">
              <a:buFont typeface="Arial" panose="020B0604020202020204" pitchFamily="34" charset="0"/>
              <a:buChar char="•"/>
            </a:pPr>
            <a:r>
              <a:rPr lang="en-GB" sz="1800" dirty="0"/>
              <a:t>They failed to do follow up checks</a:t>
            </a:r>
            <a:endParaRPr lang="en-GB" sz="2000" dirty="0"/>
          </a:p>
        </p:txBody>
      </p:sp>
      <p:sp>
        <p:nvSpPr>
          <p:cNvPr id="58" name="Oval 57">
            <a:extLst>
              <a:ext uri="{FF2B5EF4-FFF2-40B4-BE49-F238E27FC236}">
                <a16:creationId xmlns:a16="http://schemas.microsoft.com/office/drawing/2014/main" id="{A520A61B-3746-330C-7311-8F4BEF2A4C8A}"/>
              </a:ext>
            </a:extLst>
          </p:cNvPr>
          <p:cNvSpPr/>
          <p:nvPr/>
        </p:nvSpPr>
        <p:spPr>
          <a:xfrm>
            <a:off x="4308876" y="5600989"/>
            <a:ext cx="914400" cy="660400"/>
          </a:xfrm>
          <a:prstGeom prst="ellipse">
            <a:avLst/>
          </a:prstGeom>
          <a:blipFill>
            <a:blip r:embed="rId5">
              <a:extLst>
                <a:ext uri="{28A0092B-C50C-407E-A947-70E740481C1C}">
                  <a14:useLocalDpi xmlns:a14="http://schemas.microsoft.com/office/drawing/2010/main" val="0"/>
                </a:ext>
              </a:extLst>
            </a:blip>
            <a:stretch>
              <a:fillRect/>
            </a:stretch>
          </a:blipFill>
          <a:ln w="28575">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a:extLst>
              <a:ext uri="{FF2B5EF4-FFF2-40B4-BE49-F238E27FC236}">
                <a16:creationId xmlns:a16="http://schemas.microsoft.com/office/drawing/2014/main" id="{3920E635-7526-F774-A52F-603486D9CF0E}"/>
              </a:ext>
            </a:extLst>
          </p:cNvPr>
          <p:cNvSpPr/>
          <p:nvPr/>
        </p:nvSpPr>
        <p:spPr>
          <a:xfrm>
            <a:off x="393806" y="1902029"/>
            <a:ext cx="3558922" cy="2576020"/>
          </a:xfrm>
          <a:prstGeom prst="ellipse">
            <a:avLst/>
          </a:prstGeom>
          <a:blipFill>
            <a:blip r:embed="rId6">
              <a:extLst>
                <a:ext uri="{28A0092B-C50C-407E-A947-70E740481C1C}">
                  <a14:useLocalDpi xmlns:a14="http://schemas.microsoft.com/office/drawing/2010/main" val="0"/>
                </a:ext>
              </a:extLst>
            </a:blip>
            <a:stretch>
              <a:fillRect/>
            </a:stretch>
          </a:blipFill>
          <a:ln w="28575">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Oval 59">
            <a:extLst>
              <a:ext uri="{FF2B5EF4-FFF2-40B4-BE49-F238E27FC236}">
                <a16:creationId xmlns:a16="http://schemas.microsoft.com/office/drawing/2014/main" id="{1AFD2212-BE0E-6D1C-0691-10513F497B48}"/>
              </a:ext>
            </a:extLst>
          </p:cNvPr>
          <p:cNvSpPr/>
          <p:nvPr/>
        </p:nvSpPr>
        <p:spPr>
          <a:xfrm>
            <a:off x="6281168" y="5572759"/>
            <a:ext cx="914400" cy="660400"/>
          </a:xfrm>
          <a:prstGeom prst="ellipse">
            <a:avLst/>
          </a:prstGeom>
          <a:blipFill>
            <a:blip r:embed="rId7">
              <a:extLst>
                <a:ext uri="{28A0092B-C50C-407E-A947-70E740481C1C}">
                  <a14:useLocalDpi xmlns:a14="http://schemas.microsoft.com/office/drawing/2010/main" val="0"/>
                </a:ext>
              </a:extLst>
            </a:blip>
            <a:stretch>
              <a:fillRect/>
            </a:stretch>
          </a:blipFill>
          <a:ln w="28575">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2025038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7"/>
                                        </p:tgtEl>
                                        <p:attrNameLst>
                                          <p:attrName>style.visibility</p:attrName>
                                        </p:attrNameLst>
                                      </p:cBhvr>
                                      <p:to>
                                        <p:strVal val="visible"/>
                                      </p:to>
                                    </p:set>
                                    <p:animEffect transition="in" filter="fade">
                                      <p:cBhvr>
                                        <p:cTn id="17"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512260-F15E-6A90-8FC9-8777CA8F3737}"/>
            </a:ext>
          </a:extLst>
        </p:cNvPr>
        <p:cNvGrpSpPr/>
        <p:nvPr/>
      </p:nvGrpSpPr>
      <p:grpSpPr>
        <a:xfrm>
          <a:off x="0" y="0"/>
          <a:ext cx="0" cy="0"/>
          <a:chOff x="0" y="0"/>
          <a:chExt cx="0" cy="0"/>
        </a:xfrm>
      </p:grpSpPr>
      <p:sp>
        <p:nvSpPr>
          <p:cNvPr id="26" name="Title 1">
            <a:extLst>
              <a:ext uri="{FF2B5EF4-FFF2-40B4-BE49-F238E27FC236}">
                <a16:creationId xmlns:a16="http://schemas.microsoft.com/office/drawing/2014/main" id="{1352D71D-671B-57BB-5240-DAAAE269992C}"/>
              </a:ext>
            </a:extLst>
          </p:cNvPr>
          <p:cNvSpPr txBox="1">
            <a:spLocks/>
          </p:cNvSpPr>
          <p:nvPr/>
        </p:nvSpPr>
        <p:spPr>
          <a:xfrm>
            <a:off x="5083171" y="-310724"/>
            <a:ext cx="2440373" cy="2218260"/>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3600" dirty="0"/>
              <a:t>June 1st</a:t>
            </a:r>
          </a:p>
        </p:txBody>
      </p:sp>
      <p:sp>
        <p:nvSpPr>
          <p:cNvPr id="2" name="Title 1">
            <a:extLst>
              <a:ext uri="{FF2B5EF4-FFF2-40B4-BE49-F238E27FC236}">
                <a16:creationId xmlns:a16="http://schemas.microsoft.com/office/drawing/2014/main" id="{DFAF24C4-E8F8-F6CB-FEE5-FBA1628771CE}"/>
              </a:ext>
            </a:extLst>
          </p:cNvPr>
          <p:cNvSpPr txBox="1">
            <a:spLocks/>
          </p:cNvSpPr>
          <p:nvPr/>
        </p:nvSpPr>
        <p:spPr>
          <a:xfrm>
            <a:off x="4147573" y="1548799"/>
            <a:ext cx="6358132" cy="855977"/>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pPr marL="285750" indent="-285750">
              <a:buFont typeface="Arial" panose="020B0604020202020204" pitchFamily="34" charset="0"/>
              <a:buChar char="•"/>
            </a:pPr>
            <a:r>
              <a:rPr lang="en-GB" sz="1800" dirty="0"/>
              <a:t>Unannounced visit from social worker</a:t>
            </a:r>
            <a:endParaRPr lang="en-GB" sz="2000" dirty="0"/>
          </a:p>
        </p:txBody>
      </p:sp>
      <p:sp>
        <p:nvSpPr>
          <p:cNvPr id="4" name="Title 1">
            <a:extLst>
              <a:ext uri="{FF2B5EF4-FFF2-40B4-BE49-F238E27FC236}">
                <a16:creationId xmlns:a16="http://schemas.microsoft.com/office/drawing/2014/main" id="{76BD2D2A-DBF2-F690-5582-882DC574534B}"/>
              </a:ext>
            </a:extLst>
          </p:cNvPr>
          <p:cNvSpPr txBox="1">
            <a:spLocks/>
          </p:cNvSpPr>
          <p:nvPr/>
        </p:nvSpPr>
        <p:spPr>
          <a:xfrm>
            <a:off x="4147573" y="2347407"/>
            <a:ext cx="6358132" cy="855977"/>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pPr marL="285750" indent="-285750">
              <a:buFont typeface="Arial" panose="020B0604020202020204" pitchFamily="34" charset="0"/>
              <a:buChar char="•"/>
            </a:pPr>
            <a:r>
              <a:rPr lang="en-GB" sz="1800" dirty="0"/>
              <a:t>She discovered more bruising on baby P</a:t>
            </a:r>
            <a:endParaRPr lang="en-GB" sz="2000" dirty="0"/>
          </a:p>
        </p:txBody>
      </p:sp>
      <p:cxnSp>
        <p:nvCxnSpPr>
          <p:cNvPr id="40" name="Straight Connector 39">
            <a:extLst>
              <a:ext uri="{FF2B5EF4-FFF2-40B4-BE49-F238E27FC236}">
                <a16:creationId xmlns:a16="http://schemas.microsoft.com/office/drawing/2014/main" id="{A8CC3DAA-ECC2-13EA-A6F9-79B78432D1DA}"/>
              </a:ext>
            </a:extLst>
          </p:cNvPr>
          <p:cNvCxnSpPr>
            <a:cxnSpLocks/>
          </p:cNvCxnSpPr>
          <p:nvPr/>
        </p:nvCxnSpPr>
        <p:spPr>
          <a:xfrm>
            <a:off x="-3580280" y="5923280"/>
            <a:ext cx="17712969" cy="7909"/>
          </a:xfrm>
          <a:prstGeom prst="line">
            <a:avLst/>
          </a:prstGeom>
          <a:ln w="38100">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55FE3928-6898-A0A2-1FD2-1B4B1D188E2E}"/>
              </a:ext>
            </a:extLst>
          </p:cNvPr>
          <p:cNvSpPr/>
          <p:nvPr/>
        </p:nvSpPr>
        <p:spPr>
          <a:xfrm>
            <a:off x="-3218664" y="5582920"/>
            <a:ext cx="878352" cy="650239"/>
          </a:xfrm>
          <a:prstGeom prst="ellipse">
            <a:avLst/>
          </a:prstGeom>
          <a:blipFill dpi="0"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a:fillRect/>
            </a:stretch>
          </a:blipFill>
          <a:ln w="28575">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Title 1">
            <a:extLst>
              <a:ext uri="{FF2B5EF4-FFF2-40B4-BE49-F238E27FC236}">
                <a16:creationId xmlns:a16="http://schemas.microsoft.com/office/drawing/2014/main" id="{43C04959-B341-C19E-4E0B-EE48C6723D69}"/>
              </a:ext>
            </a:extLst>
          </p:cNvPr>
          <p:cNvSpPr txBox="1">
            <a:spLocks/>
          </p:cNvSpPr>
          <p:nvPr/>
        </p:nvSpPr>
        <p:spPr>
          <a:xfrm>
            <a:off x="-2381851" y="6258560"/>
            <a:ext cx="2001520"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800"/>
              <a:t>2006</a:t>
            </a:r>
          </a:p>
        </p:txBody>
      </p:sp>
      <p:sp>
        <p:nvSpPr>
          <p:cNvPr id="45" name="Title 1">
            <a:extLst>
              <a:ext uri="{FF2B5EF4-FFF2-40B4-BE49-F238E27FC236}">
                <a16:creationId xmlns:a16="http://schemas.microsoft.com/office/drawing/2014/main" id="{DFF5A460-A30F-323F-1C17-1A86C7BBB091}"/>
              </a:ext>
            </a:extLst>
          </p:cNvPr>
          <p:cNvSpPr txBox="1">
            <a:spLocks/>
          </p:cNvSpPr>
          <p:nvPr/>
        </p:nvSpPr>
        <p:spPr>
          <a:xfrm>
            <a:off x="4119" y="6304011"/>
            <a:ext cx="2001520"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800" dirty="0"/>
              <a:t>2007</a:t>
            </a:r>
          </a:p>
        </p:txBody>
      </p:sp>
      <p:cxnSp>
        <p:nvCxnSpPr>
          <p:cNvPr id="46" name="Straight Connector 45">
            <a:extLst>
              <a:ext uri="{FF2B5EF4-FFF2-40B4-BE49-F238E27FC236}">
                <a16:creationId xmlns:a16="http://schemas.microsoft.com/office/drawing/2014/main" id="{21683D7B-DF82-6A8B-FE31-F1CDF77C57A4}"/>
              </a:ext>
            </a:extLst>
          </p:cNvPr>
          <p:cNvCxnSpPr>
            <a:cxnSpLocks/>
          </p:cNvCxnSpPr>
          <p:nvPr/>
        </p:nvCxnSpPr>
        <p:spPr>
          <a:xfrm flipV="1">
            <a:off x="-3570120" y="5913120"/>
            <a:ext cx="0" cy="508006"/>
          </a:xfrm>
          <a:prstGeom prst="line">
            <a:avLst/>
          </a:prstGeom>
          <a:ln w="38100">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sp>
        <p:nvSpPr>
          <p:cNvPr id="49" name="Oval 48">
            <a:extLst>
              <a:ext uri="{FF2B5EF4-FFF2-40B4-BE49-F238E27FC236}">
                <a16:creationId xmlns:a16="http://schemas.microsoft.com/office/drawing/2014/main" id="{8DF9F2F7-2E1F-ABA2-FBD6-325492C683F7}"/>
              </a:ext>
            </a:extLst>
          </p:cNvPr>
          <p:cNvSpPr/>
          <p:nvPr/>
        </p:nvSpPr>
        <p:spPr>
          <a:xfrm>
            <a:off x="6049068" y="5628634"/>
            <a:ext cx="914400" cy="660400"/>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a:ln w="28575">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Title 1">
            <a:extLst>
              <a:ext uri="{FF2B5EF4-FFF2-40B4-BE49-F238E27FC236}">
                <a16:creationId xmlns:a16="http://schemas.microsoft.com/office/drawing/2014/main" id="{71C80D4A-5220-A35A-B322-35865B042F1F}"/>
              </a:ext>
            </a:extLst>
          </p:cNvPr>
          <p:cNvSpPr txBox="1">
            <a:spLocks/>
          </p:cNvSpPr>
          <p:nvPr/>
        </p:nvSpPr>
        <p:spPr>
          <a:xfrm>
            <a:off x="5944624" y="5003797"/>
            <a:ext cx="1123287"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200"/>
              <a:t>August 3rd</a:t>
            </a:r>
          </a:p>
        </p:txBody>
      </p:sp>
      <p:sp>
        <p:nvSpPr>
          <p:cNvPr id="51" name="Title 1">
            <a:extLst>
              <a:ext uri="{FF2B5EF4-FFF2-40B4-BE49-F238E27FC236}">
                <a16:creationId xmlns:a16="http://schemas.microsoft.com/office/drawing/2014/main" id="{F8EF48D7-A1AC-C36C-425F-E8CBDA7A6395}"/>
              </a:ext>
            </a:extLst>
          </p:cNvPr>
          <p:cNvSpPr txBox="1">
            <a:spLocks/>
          </p:cNvSpPr>
          <p:nvPr/>
        </p:nvSpPr>
        <p:spPr>
          <a:xfrm>
            <a:off x="-3458752" y="5008887"/>
            <a:ext cx="1381145"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200" dirty="0"/>
              <a:t>December 11th</a:t>
            </a:r>
          </a:p>
        </p:txBody>
      </p:sp>
      <p:cxnSp>
        <p:nvCxnSpPr>
          <p:cNvPr id="52" name="Straight Connector 51">
            <a:extLst>
              <a:ext uri="{FF2B5EF4-FFF2-40B4-BE49-F238E27FC236}">
                <a16:creationId xmlns:a16="http://schemas.microsoft.com/office/drawing/2014/main" id="{8EC66300-1426-A693-716B-BBB6C102500C}"/>
              </a:ext>
            </a:extLst>
          </p:cNvPr>
          <p:cNvCxnSpPr>
            <a:cxnSpLocks/>
          </p:cNvCxnSpPr>
          <p:nvPr/>
        </p:nvCxnSpPr>
        <p:spPr>
          <a:xfrm flipV="1">
            <a:off x="976795" y="5931189"/>
            <a:ext cx="0" cy="508006"/>
          </a:xfrm>
          <a:prstGeom prst="line">
            <a:avLst/>
          </a:prstGeom>
          <a:ln w="38100">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sp>
        <p:nvSpPr>
          <p:cNvPr id="54" name="Title 1">
            <a:extLst>
              <a:ext uri="{FF2B5EF4-FFF2-40B4-BE49-F238E27FC236}">
                <a16:creationId xmlns:a16="http://schemas.microsoft.com/office/drawing/2014/main" id="{3CE727F8-517C-F1D8-B03F-0A449CC403F4}"/>
              </a:ext>
            </a:extLst>
          </p:cNvPr>
          <p:cNvSpPr txBox="1">
            <a:spLocks/>
          </p:cNvSpPr>
          <p:nvPr/>
        </p:nvSpPr>
        <p:spPr>
          <a:xfrm>
            <a:off x="4107737" y="5016796"/>
            <a:ext cx="914400"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200" dirty="0"/>
              <a:t>July</a:t>
            </a:r>
          </a:p>
        </p:txBody>
      </p:sp>
      <p:sp>
        <p:nvSpPr>
          <p:cNvPr id="57" name="Title 1">
            <a:extLst>
              <a:ext uri="{FF2B5EF4-FFF2-40B4-BE49-F238E27FC236}">
                <a16:creationId xmlns:a16="http://schemas.microsoft.com/office/drawing/2014/main" id="{2AFFF2F8-C63C-F73A-6B9D-BCD79F5351E3}"/>
              </a:ext>
            </a:extLst>
          </p:cNvPr>
          <p:cNvSpPr txBox="1">
            <a:spLocks/>
          </p:cNvSpPr>
          <p:nvPr/>
        </p:nvSpPr>
        <p:spPr>
          <a:xfrm>
            <a:off x="3999023" y="3101684"/>
            <a:ext cx="6358132" cy="855977"/>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pPr marL="285750" indent="-285750">
              <a:buFont typeface="Arial" panose="020B0604020202020204" pitchFamily="34" charset="0"/>
              <a:buChar char="•"/>
            </a:pPr>
            <a:r>
              <a:rPr lang="en-GB" sz="1800" dirty="0"/>
              <a:t>Informed the police who deferred to social services</a:t>
            </a:r>
            <a:endParaRPr lang="en-GB" sz="2000" dirty="0"/>
          </a:p>
        </p:txBody>
      </p:sp>
      <p:sp>
        <p:nvSpPr>
          <p:cNvPr id="3" name="Oval 2">
            <a:extLst>
              <a:ext uri="{FF2B5EF4-FFF2-40B4-BE49-F238E27FC236}">
                <a16:creationId xmlns:a16="http://schemas.microsoft.com/office/drawing/2014/main" id="{7AD4915B-923F-FE26-245C-D2086B79E657}"/>
              </a:ext>
            </a:extLst>
          </p:cNvPr>
          <p:cNvSpPr/>
          <p:nvPr/>
        </p:nvSpPr>
        <p:spPr>
          <a:xfrm>
            <a:off x="-1010301" y="5582920"/>
            <a:ext cx="914400" cy="660400"/>
          </a:xfrm>
          <a:prstGeom prst="ellipse">
            <a:avLst/>
          </a:prstGeom>
          <a:blipFill dpi="0" rotWithShape="1">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a:stretch>
          </a:blipFill>
          <a:ln w="28575">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a:extLst>
              <a:ext uri="{FF2B5EF4-FFF2-40B4-BE49-F238E27FC236}">
                <a16:creationId xmlns:a16="http://schemas.microsoft.com/office/drawing/2014/main" id="{6B01A041-F113-01A5-EB3B-866A4B5F0335}"/>
              </a:ext>
            </a:extLst>
          </p:cNvPr>
          <p:cNvSpPr txBox="1">
            <a:spLocks/>
          </p:cNvSpPr>
          <p:nvPr/>
        </p:nvSpPr>
        <p:spPr>
          <a:xfrm>
            <a:off x="-1222462" y="4993645"/>
            <a:ext cx="1365712"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200"/>
              <a:t>December 19th</a:t>
            </a:r>
          </a:p>
        </p:txBody>
      </p:sp>
      <p:sp>
        <p:nvSpPr>
          <p:cNvPr id="8" name="Oval 7">
            <a:extLst>
              <a:ext uri="{FF2B5EF4-FFF2-40B4-BE49-F238E27FC236}">
                <a16:creationId xmlns:a16="http://schemas.microsoft.com/office/drawing/2014/main" id="{1C1A329B-AF77-B84E-474C-C27EBDCFBF91}"/>
              </a:ext>
            </a:extLst>
          </p:cNvPr>
          <p:cNvSpPr/>
          <p:nvPr/>
        </p:nvSpPr>
        <p:spPr>
          <a:xfrm>
            <a:off x="433183" y="1803790"/>
            <a:ext cx="3655771" cy="2493347"/>
          </a:xfrm>
          <a:prstGeom prst="ellipse">
            <a:avLst/>
          </a:prstGeom>
          <a:blipFill>
            <a:blip r:embed="rId7">
              <a:extLst>
                <a:ext uri="{28A0092B-C50C-407E-A947-70E740481C1C}">
                  <a14:useLocalDpi xmlns:a14="http://schemas.microsoft.com/office/drawing/2010/main" val="0"/>
                </a:ext>
              </a:extLst>
            </a:blip>
            <a:stretch>
              <a:fillRect/>
            </a:stretch>
          </a:blipFill>
          <a:ln w="28575">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itle 1">
            <a:extLst>
              <a:ext uri="{FF2B5EF4-FFF2-40B4-BE49-F238E27FC236}">
                <a16:creationId xmlns:a16="http://schemas.microsoft.com/office/drawing/2014/main" id="{B9F54583-EA1D-84AC-4613-2F651ECE9F85}"/>
              </a:ext>
            </a:extLst>
          </p:cNvPr>
          <p:cNvSpPr txBox="1">
            <a:spLocks/>
          </p:cNvSpPr>
          <p:nvPr/>
        </p:nvSpPr>
        <p:spPr>
          <a:xfrm>
            <a:off x="3698081" y="3890977"/>
            <a:ext cx="6358132" cy="855977"/>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pPr marL="285750" indent="-285750">
              <a:buFont typeface="Arial" panose="020B0604020202020204" pitchFamily="34" charset="0"/>
              <a:buChar char="•"/>
            </a:pPr>
            <a:r>
              <a:rPr lang="en-GB" sz="2000" dirty="0"/>
              <a:t>Failed to investigate further</a:t>
            </a:r>
          </a:p>
        </p:txBody>
      </p:sp>
      <p:sp>
        <p:nvSpPr>
          <p:cNvPr id="11" name="Oval 10">
            <a:extLst>
              <a:ext uri="{FF2B5EF4-FFF2-40B4-BE49-F238E27FC236}">
                <a16:creationId xmlns:a16="http://schemas.microsoft.com/office/drawing/2014/main" id="{CCCB0ED5-A8DE-4205-04AA-E1DD941284FC}"/>
              </a:ext>
            </a:extLst>
          </p:cNvPr>
          <p:cNvSpPr/>
          <p:nvPr/>
        </p:nvSpPr>
        <p:spPr>
          <a:xfrm>
            <a:off x="4088954" y="5572759"/>
            <a:ext cx="914400" cy="660400"/>
          </a:xfrm>
          <a:prstGeom prst="ellipse">
            <a:avLst/>
          </a:prstGeom>
          <a:blipFill>
            <a:blip r:embed="rId8">
              <a:extLst>
                <a:ext uri="{28A0092B-C50C-407E-A947-70E740481C1C}">
                  <a14:useLocalDpi xmlns:a14="http://schemas.microsoft.com/office/drawing/2010/main" val="0"/>
                </a:ext>
              </a:extLst>
            </a:blip>
            <a:stretch>
              <a:fillRect/>
            </a:stretch>
          </a:blipFill>
          <a:ln w="28575">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9513317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7"/>
                                        </p:tgtEl>
                                        <p:attrNameLst>
                                          <p:attrName>style.visibility</p:attrName>
                                        </p:attrNameLst>
                                      </p:cBhvr>
                                      <p:to>
                                        <p:strVal val="visible"/>
                                      </p:to>
                                    </p:set>
                                    <p:animEffect transition="in" filter="fade">
                                      <p:cBhvr>
                                        <p:cTn id="17" dur="500"/>
                                        <p:tgtEl>
                                          <p:spTgt spid="5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7"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F9878F-5156-8807-DF63-DC7ABC484D3A}"/>
            </a:ext>
          </a:extLst>
        </p:cNvPr>
        <p:cNvGrpSpPr/>
        <p:nvPr/>
      </p:nvGrpSpPr>
      <p:grpSpPr>
        <a:xfrm>
          <a:off x="0" y="0"/>
          <a:ext cx="0" cy="0"/>
          <a:chOff x="0" y="0"/>
          <a:chExt cx="0" cy="0"/>
        </a:xfrm>
      </p:grpSpPr>
      <p:sp>
        <p:nvSpPr>
          <p:cNvPr id="26" name="Title 1">
            <a:extLst>
              <a:ext uri="{FF2B5EF4-FFF2-40B4-BE49-F238E27FC236}">
                <a16:creationId xmlns:a16="http://schemas.microsoft.com/office/drawing/2014/main" id="{14DEEB02-2E41-6589-E10E-ED236C6229DF}"/>
              </a:ext>
            </a:extLst>
          </p:cNvPr>
          <p:cNvSpPr txBox="1">
            <a:spLocks/>
          </p:cNvSpPr>
          <p:nvPr/>
        </p:nvSpPr>
        <p:spPr>
          <a:xfrm>
            <a:off x="5083171" y="-310724"/>
            <a:ext cx="2440373" cy="2218260"/>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3600" dirty="0"/>
              <a:t>July</a:t>
            </a:r>
          </a:p>
        </p:txBody>
      </p:sp>
      <p:sp>
        <p:nvSpPr>
          <p:cNvPr id="2" name="Title 1">
            <a:extLst>
              <a:ext uri="{FF2B5EF4-FFF2-40B4-BE49-F238E27FC236}">
                <a16:creationId xmlns:a16="http://schemas.microsoft.com/office/drawing/2014/main" id="{DF61A0D5-15AD-0F62-3946-9FD57E87E08F}"/>
              </a:ext>
            </a:extLst>
          </p:cNvPr>
          <p:cNvSpPr txBox="1">
            <a:spLocks/>
          </p:cNvSpPr>
          <p:nvPr/>
        </p:nvSpPr>
        <p:spPr>
          <a:xfrm>
            <a:off x="3584869" y="1548799"/>
            <a:ext cx="6358132" cy="855977"/>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pPr marL="285750" indent="-285750">
              <a:buFont typeface="Arial" panose="020B0604020202020204" pitchFamily="34" charset="0"/>
              <a:buChar char="•"/>
            </a:pPr>
            <a:r>
              <a:rPr lang="en-GB" sz="1800" dirty="0"/>
              <a:t>Reports of escalating injuries</a:t>
            </a:r>
            <a:endParaRPr lang="en-GB" sz="2000" dirty="0"/>
          </a:p>
        </p:txBody>
      </p:sp>
      <p:sp>
        <p:nvSpPr>
          <p:cNvPr id="4" name="Title 1">
            <a:extLst>
              <a:ext uri="{FF2B5EF4-FFF2-40B4-BE49-F238E27FC236}">
                <a16:creationId xmlns:a16="http://schemas.microsoft.com/office/drawing/2014/main" id="{DADD1BD0-DBC4-EE0B-9A87-9AEC7A272D79}"/>
              </a:ext>
            </a:extLst>
          </p:cNvPr>
          <p:cNvSpPr txBox="1">
            <a:spLocks/>
          </p:cNvSpPr>
          <p:nvPr/>
        </p:nvSpPr>
        <p:spPr>
          <a:xfrm>
            <a:off x="3104225" y="2347407"/>
            <a:ext cx="6358132" cy="855977"/>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pPr marL="285750" indent="-285750">
              <a:buFont typeface="Arial" panose="020B0604020202020204" pitchFamily="34" charset="0"/>
              <a:buChar char="•"/>
            </a:pPr>
            <a:r>
              <a:rPr lang="en-GB" sz="1800" dirty="0"/>
              <a:t>Potential spinal damage</a:t>
            </a:r>
            <a:endParaRPr lang="en-GB" sz="2000" dirty="0"/>
          </a:p>
        </p:txBody>
      </p:sp>
      <p:cxnSp>
        <p:nvCxnSpPr>
          <p:cNvPr id="40" name="Straight Connector 39">
            <a:extLst>
              <a:ext uri="{FF2B5EF4-FFF2-40B4-BE49-F238E27FC236}">
                <a16:creationId xmlns:a16="http://schemas.microsoft.com/office/drawing/2014/main" id="{4A1E03B5-DC48-435C-5A44-298C69DC6ED9}"/>
              </a:ext>
            </a:extLst>
          </p:cNvPr>
          <p:cNvCxnSpPr>
            <a:cxnSpLocks/>
          </p:cNvCxnSpPr>
          <p:nvPr/>
        </p:nvCxnSpPr>
        <p:spPr>
          <a:xfrm>
            <a:off x="-6770520" y="5923280"/>
            <a:ext cx="19856600" cy="0"/>
          </a:xfrm>
          <a:prstGeom prst="line">
            <a:avLst/>
          </a:prstGeom>
          <a:ln w="38100">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862B77A9-E72C-6340-EE34-9CF6CA9FAA63}"/>
              </a:ext>
            </a:extLst>
          </p:cNvPr>
          <p:cNvSpPr/>
          <p:nvPr/>
        </p:nvSpPr>
        <p:spPr>
          <a:xfrm>
            <a:off x="-6408904" y="5582920"/>
            <a:ext cx="878352" cy="650239"/>
          </a:xfrm>
          <a:prstGeom prst="ellipse">
            <a:avLst/>
          </a:prstGeom>
          <a:blipFill dpi="0"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a:fillRect/>
            </a:stretch>
          </a:blipFill>
          <a:ln w="28575">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Title 1">
            <a:extLst>
              <a:ext uri="{FF2B5EF4-FFF2-40B4-BE49-F238E27FC236}">
                <a16:creationId xmlns:a16="http://schemas.microsoft.com/office/drawing/2014/main" id="{4F1D582F-E503-3BFB-11D2-DDC94D679B13}"/>
              </a:ext>
            </a:extLst>
          </p:cNvPr>
          <p:cNvSpPr txBox="1">
            <a:spLocks/>
          </p:cNvSpPr>
          <p:nvPr/>
        </p:nvSpPr>
        <p:spPr>
          <a:xfrm>
            <a:off x="-5572091" y="6258560"/>
            <a:ext cx="2001520"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800"/>
              <a:t>2006</a:t>
            </a:r>
          </a:p>
        </p:txBody>
      </p:sp>
      <p:sp>
        <p:nvSpPr>
          <p:cNvPr id="45" name="Title 1">
            <a:extLst>
              <a:ext uri="{FF2B5EF4-FFF2-40B4-BE49-F238E27FC236}">
                <a16:creationId xmlns:a16="http://schemas.microsoft.com/office/drawing/2014/main" id="{B22EEABF-E9E5-5995-22D0-FD7B5C477CF6}"/>
              </a:ext>
            </a:extLst>
          </p:cNvPr>
          <p:cNvSpPr txBox="1">
            <a:spLocks/>
          </p:cNvSpPr>
          <p:nvPr/>
        </p:nvSpPr>
        <p:spPr>
          <a:xfrm>
            <a:off x="-3186121" y="6304011"/>
            <a:ext cx="2001520"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800" dirty="0"/>
              <a:t>2007</a:t>
            </a:r>
          </a:p>
        </p:txBody>
      </p:sp>
      <p:cxnSp>
        <p:nvCxnSpPr>
          <p:cNvPr id="46" name="Straight Connector 45">
            <a:extLst>
              <a:ext uri="{FF2B5EF4-FFF2-40B4-BE49-F238E27FC236}">
                <a16:creationId xmlns:a16="http://schemas.microsoft.com/office/drawing/2014/main" id="{8F4B8F3D-5830-5029-5E45-C66FFCE39303}"/>
              </a:ext>
            </a:extLst>
          </p:cNvPr>
          <p:cNvCxnSpPr>
            <a:cxnSpLocks/>
          </p:cNvCxnSpPr>
          <p:nvPr/>
        </p:nvCxnSpPr>
        <p:spPr>
          <a:xfrm flipV="1">
            <a:off x="-6760360" y="5913120"/>
            <a:ext cx="0" cy="508006"/>
          </a:xfrm>
          <a:prstGeom prst="line">
            <a:avLst/>
          </a:prstGeom>
          <a:ln w="38100">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sp>
        <p:nvSpPr>
          <p:cNvPr id="49" name="Oval 48">
            <a:extLst>
              <a:ext uri="{FF2B5EF4-FFF2-40B4-BE49-F238E27FC236}">
                <a16:creationId xmlns:a16="http://schemas.microsoft.com/office/drawing/2014/main" id="{21363B8B-C630-A750-518E-1E2E23D2B903}"/>
              </a:ext>
            </a:extLst>
          </p:cNvPr>
          <p:cNvSpPr/>
          <p:nvPr/>
        </p:nvSpPr>
        <p:spPr>
          <a:xfrm>
            <a:off x="2858828" y="5628634"/>
            <a:ext cx="914400" cy="660400"/>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a:ln w="28575">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Title 1">
            <a:extLst>
              <a:ext uri="{FF2B5EF4-FFF2-40B4-BE49-F238E27FC236}">
                <a16:creationId xmlns:a16="http://schemas.microsoft.com/office/drawing/2014/main" id="{4A8C9D79-B054-B672-6705-132EC2F62F04}"/>
              </a:ext>
            </a:extLst>
          </p:cNvPr>
          <p:cNvSpPr txBox="1">
            <a:spLocks/>
          </p:cNvSpPr>
          <p:nvPr/>
        </p:nvSpPr>
        <p:spPr>
          <a:xfrm>
            <a:off x="2754384" y="5003797"/>
            <a:ext cx="1123287"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200"/>
              <a:t>August 3rd</a:t>
            </a:r>
          </a:p>
        </p:txBody>
      </p:sp>
      <p:sp>
        <p:nvSpPr>
          <p:cNvPr id="51" name="Title 1">
            <a:extLst>
              <a:ext uri="{FF2B5EF4-FFF2-40B4-BE49-F238E27FC236}">
                <a16:creationId xmlns:a16="http://schemas.microsoft.com/office/drawing/2014/main" id="{BF0B3767-2768-A06D-4262-02C9927CE5A8}"/>
              </a:ext>
            </a:extLst>
          </p:cNvPr>
          <p:cNvSpPr txBox="1">
            <a:spLocks/>
          </p:cNvSpPr>
          <p:nvPr/>
        </p:nvSpPr>
        <p:spPr>
          <a:xfrm>
            <a:off x="-6648992" y="5008887"/>
            <a:ext cx="1381145"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200" dirty="0"/>
              <a:t>December 11th</a:t>
            </a:r>
          </a:p>
        </p:txBody>
      </p:sp>
      <p:cxnSp>
        <p:nvCxnSpPr>
          <p:cNvPr id="52" name="Straight Connector 51">
            <a:extLst>
              <a:ext uri="{FF2B5EF4-FFF2-40B4-BE49-F238E27FC236}">
                <a16:creationId xmlns:a16="http://schemas.microsoft.com/office/drawing/2014/main" id="{867272DF-ADFA-3946-0F27-45C0D96DF5F9}"/>
              </a:ext>
            </a:extLst>
          </p:cNvPr>
          <p:cNvCxnSpPr>
            <a:cxnSpLocks/>
          </p:cNvCxnSpPr>
          <p:nvPr/>
        </p:nvCxnSpPr>
        <p:spPr>
          <a:xfrm flipV="1">
            <a:off x="-2213445" y="5931189"/>
            <a:ext cx="0" cy="508006"/>
          </a:xfrm>
          <a:prstGeom prst="line">
            <a:avLst/>
          </a:prstGeom>
          <a:ln w="38100">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sp>
        <p:nvSpPr>
          <p:cNvPr id="57" name="Title 1">
            <a:extLst>
              <a:ext uri="{FF2B5EF4-FFF2-40B4-BE49-F238E27FC236}">
                <a16:creationId xmlns:a16="http://schemas.microsoft.com/office/drawing/2014/main" id="{B7270322-ABEB-2663-7E2A-AF2949B9EB1A}"/>
              </a:ext>
            </a:extLst>
          </p:cNvPr>
          <p:cNvSpPr txBox="1">
            <a:spLocks/>
          </p:cNvSpPr>
          <p:nvPr/>
        </p:nvSpPr>
        <p:spPr>
          <a:xfrm>
            <a:off x="3881793" y="3101684"/>
            <a:ext cx="6358132" cy="855977"/>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pPr marL="285750" indent="-285750">
              <a:buFont typeface="Arial" panose="020B0604020202020204" pitchFamily="34" charset="0"/>
              <a:buChar char="•"/>
            </a:pPr>
            <a:r>
              <a:rPr lang="en-GB" sz="1800" dirty="0"/>
              <a:t>This information reach the police</a:t>
            </a:r>
            <a:endParaRPr lang="en-GB" sz="2000" dirty="0"/>
          </a:p>
        </p:txBody>
      </p:sp>
      <p:sp>
        <p:nvSpPr>
          <p:cNvPr id="3" name="Oval 2">
            <a:extLst>
              <a:ext uri="{FF2B5EF4-FFF2-40B4-BE49-F238E27FC236}">
                <a16:creationId xmlns:a16="http://schemas.microsoft.com/office/drawing/2014/main" id="{F51B78D5-18AA-E36D-2181-9D6B849E8AC9}"/>
              </a:ext>
            </a:extLst>
          </p:cNvPr>
          <p:cNvSpPr/>
          <p:nvPr/>
        </p:nvSpPr>
        <p:spPr>
          <a:xfrm>
            <a:off x="-4200541" y="5582920"/>
            <a:ext cx="914400" cy="660400"/>
          </a:xfrm>
          <a:prstGeom prst="ellipse">
            <a:avLst/>
          </a:prstGeom>
          <a:blipFill dpi="0" rotWithShape="1">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a:stretch>
          </a:blipFill>
          <a:ln w="28575">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a:extLst>
              <a:ext uri="{FF2B5EF4-FFF2-40B4-BE49-F238E27FC236}">
                <a16:creationId xmlns:a16="http://schemas.microsoft.com/office/drawing/2014/main" id="{508DCB52-F84C-3BCB-2159-019E50307244}"/>
              </a:ext>
            </a:extLst>
          </p:cNvPr>
          <p:cNvSpPr txBox="1">
            <a:spLocks/>
          </p:cNvSpPr>
          <p:nvPr/>
        </p:nvSpPr>
        <p:spPr>
          <a:xfrm>
            <a:off x="-4412702" y="4993645"/>
            <a:ext cx="1365712"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200"/>
              <a:t>December 19th</a:t>
            </a:r>
          </a:p>
        </p:txBody>
      </p:sp>
      <p:sp>
        <p:nvSpPr>
          <p:cNvPr id="9" name="Title 1">
            <a:extLst>
              <a:ext uri="{FF2B5EF4-FFF2-40B4-BE49-F238E27FC236}">
                <a16:creationId xmlns:a16="http://schemas.microsoft.com/office/drawing/2014/main" id="{8860C888-E31E-D8AD-DD21-1763DE368E6C}"/>
              </a:ext>
            </a:extLst>
          </p:cNvPr>
          <p:cNvSpPr txBox="1">
            <a:spLocks/>
          </p:cNvSpPr>
          <p:nvPr/>
        </p:nvSpPr>
        <p:spPr>
          <a:xfrm>
            <a:off x="3053316" y="3890977"/>
            <a:ext cx="6358132" cy="855977"/>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pPr marL="285750" indent="-285750">
              <a:buFont typeface="Arial" panose="020B0604020202020204" pitchFamily="34" charset="0"/>
              <a:buChar char="•"/>
            </a:pPr>
            <a:r>
              <a:rPr lang="en-GB" sz="2000" dirty="0"/>
              <a:t>No action was taken</a:t>
            </a:r>
          </a:p>
        </p:txBody>
      </p:sp>
      <p:sp>
        <p:nvSpPr>
          <p:cNvPr id="6" name="Title 1">
            <a:extLst>
              <a:ext uri="{FF2B5EF4-FFF2-40B4-BE49-F238E27FC236}">
                <a16:creationId xmlns:a16="http://schemas.microsoft.com/office/drawing/2014/main" id="{B9FE954D-D65E-3239-54B0-F146D6730C07}"/>
              </a:ext>
            </a:extLst>
          </p:cNvPr>
          <p:cNvSpPr txBox="1">
            <a:spLocks/>
          </p:cNvSpPr>
          <p:nvPr/>
        </p:nvSpPr>
        <p:spPr>
          <a:xfrm>
            <a:off x="-1119524" y="5008887"/>
            <a:ext cx="914400"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200" dirty="0"/>
              <a:t>June 1st</a:t>
            </a:r>
          </a:p>
        </p:txBody>
      </p:sp>
      <p:sp>
        <p:nvSpPr>
          <p:cNvPr id="7" name="Oval 6">
            <a:extLst>
              <a:ext uri="{FF2B5EF4-FFF2-40B4-BE49-F238E27FC236}">
                <a16:creationId xmlns:a16="http://schemas.microsoft.com/office/drawing/2014/main" id="{68ABC4C7-B924-734E-35AB-D2ACBCBEFC2C}"/>
              </a:ext>
            </a:extLst>
          </p:cNvPr>
          <p:cNvSpPr/>
          <p:nvPr/>
        </p:nvSpPr>
        <p:spPr>
          <a:xfrm>
            <a:off x="-1103699" y="5600989"/>
            <a:ext cx="914400" cy="660400"/>
          </a:xfrm>
          <a:prstGeom prst="ellipse">
            <a:avLst/>
          </a:prstGeom>
          <a:blipFill>
            <a:blip r:embed="rId7">
              <a:extLst>
                <a:ext uri="{28A0092B-C50C-407E-A947-70E740481C1C}">
                  <a14:useLocalDpi xmlns:a14="http://schemas.microsoft.com/office/drawing/2010/main" val="0"/>
                </a:ext>
              </a:extLst>
            </a:blip>
            <a:stretch>
              <a:fillRect/>
            </a:stretch>
          </a:blipFill>
          <a:ln w="28575">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FDAA430E-286E-FCE4-C00C-6F0AACD25F38}"/>
              </a:ext>
            </a:extLst>
          </p:cNvPr>
          <p:cNvSpPr/>
          <p:nvPr/>
        </p:nvSpPr>
        <p:spPr>
          <a:xfrm>
            <a:off x="358153" y="1805828"/>
            <a:ext cx="3555268" cy="2462858"/>
          </a:xfrm>
          <a:prstGeom prst="ellipse">
            <a:avLst/>
          </a:prstGeom>
          <a:blipFill>
            <a:blip r:embed="rId8">
              <a:extLst>
                <a:ext uri="{28A0092B-C50C-407E-A947-70E740481C1C}">
                  <a14:useLocalDpi xmlns:a14="http://schemas.microsoft.com/office/drawing/2010/main" val="0"/>
                </a:ext>
              </a:extLst>
            </a:blip>
            <a:stretch>
              <a:fillRect/>
            </a:stretch>
          </a:blipFill>
          <a:ln w="28575">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4444418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7"/>
                                        </p:tgtEl>
                                        <p:attrNameLst>
                                          <p:attrName>style.visibility</p:attrName>
                                        </p:attrNameLst>
                                      </p:cBhvr>
                                      <p:to>
                                        <p:strVal val="visible"/>
                                      </p:to>
                                    </p:set>
                                    <p:animEffect transition="in" filter="fade">
                                      <p:cBhvr>
                                        <p:cTn id="17" dur="500"/>
                                        <p:tgtEl>
                                          <p:spTgt spid="5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7"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34134E-A38A-EB69-CA4F-3E2BEDA94A6A}"/>
            </a:ext>
          </a:extLst>
        </p:cNvPr>
        <p:cNvGrpSpPr/>
        <p:nvPr/>
      </p:nvGrpSpPr>
      <p:grpSpPr>
        <a:xfrm>
          <a:off x="0" y="0"/>
          <a:ext cx="0" cy="0"/>
          <a:chOff x="0" y="0"/>
          <a:chExt cx="0" cy="0"/>
        </a:xfrm>
      </p:grpSpPr>
      <p:sp>
        <p:nvSpPr>
          <p:cNvPr id="26" name="Title 1">
            <a:extLst>
              <a:ext uri="{FF2B5EF4-FFF2-40B4-BE49-F238E27FC236}">
                <a16:creationId xmlns:a16="http://schemas.microsoft.com/office/drawing/2014/main" id="{84CEEED9-C30C-3C0C-7BC1-7D9FDFFFA298}"/>
              </a:ext>
            </a:extLst>
          </p:cNvPr>
          <p:cNvSpPr txBox="1">
            <a:spLocks/>
          </p:cNvSpPr>
          <p:nvPr/>
        </p:nvSpPr>
        <p:spPr>
          <a:xfrm>
            <a:off x="5083171" y="-310724"/>
            <a:ext cx="2440373" cy="2218260"/>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3600" dirty="0"/>
              <a:t>August 3rd</a:t>
            </a:r>
          </a:p>
        </p:txBody>
      </p:sp>
      <p:sp>
        <p:nvSpPr>
          <p:cNvPr id="2" name="Title 1">
            <a:extLst>
              <a:ext uri="{FF2B5EF4-FFF2-40B4-BE49-F238E27FC236}">
                <a16:creationId xmlns:a16="http://schemas.microsoft.com/office/drawing/2014/main" id="{648D1321-6655-E879-A15F-FD65EE87B7FE}"/>
              </a:ext>
            </a:extLst>
          </p:cNvPr>
          <p:cNvSpPr txBox="1">
            <a:spLocks/>
          </p:cNvSpPr>
          <p:nvPr/>
        </p:nvSpPr>
        <p:spPr>
          <a:xfrm>
            <a:off x="2754685" y="1560831"/>
            <a:ext cx="6358132" cy="855977"/>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pPr marL="285750" indent="-285750">
              <a:buFont typeface="Arial" panose="020B0604020202020204" pitchFamily="34" charset="0"/>
              <a:buChar char="•"/>
            </a:pPr>
            <a:r>
              <a:rPr lang="en-GB" sz="1800" dirty="0"/>
              <a:t>Baby p passed away</a:t>
            </a:r>
            <a:endParaRPr lang="en-GB" sz="2000" dirty="0"/>
          </a:p>
        </p:txBody>
      </p:sp>
      <p:sp>
        <p:nvSpPr>
          <p:cNvPr id="4" name="Title 1">
            <a:extLst>
              <a:ext uri="{FF2B5EF4-FFF2-40B4-BE49-F238E27FC236}">
                <a16:creationId xmlns:a16="http://schemas.microsoft.com/office/drawing/2014/main" id="{605F7D14-3AAF-EB78-4ABE-6E75C4ED43BE}"/>
              </a:ext>
            </a:extLst>
          </p:cNvPr>
          <p:cNvSpPr txBox="1">
            <a:spLocks/>
          </p:cNvSpPr>
          <p:nvPr/>
        </p:nvSpPr>
        <p:spPr>
          <a:xfrm>
            <a:off x="4271291" y="2455692"/>
            <a:ext cx="6358132" cy="855977"/>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pPr marL="285750" indent="-285750">
              <a:buFont typeface="Arial" panose="020B0604020202020204" pitchFamily="34" charset="0"/>
              <a:buChar char="•"/>
            </a:pPr>
            <a:r>
              <a:rPr lang="en-GB" sz="1800" dirty="0"/>
              <a:t>The police arrested the mother, steven barker and their lodger</a:t>
            </a:r>
            <a:endParaRPr lang="en-GB" sz="2000" dirty="0"/>
          </a:p>
        </p:txBody>
      </p:sp>
      <p:cxnSp>
        <p:nvCxnSpPr>
          <p:cNvPr id="40" name="Straight Connector 39">
            <a:extLst>
              <a:ext uri="{FF2B5EF4-FFF2-40B4-BE49-F238E27FC236}">
                <a16:creationId xmlns:a16="http://schemas.microsoft.com/office/drawing/2014/main" id="{D3AA0DE9-96C2-8FA4-EF0F-F7236433659F}"/>
              </a:ext>
            </a:extLst>
          </p:cNvPr>
          <p:cNvCxnSpPr>
            <a:cxnSpLocks/>
          </p:cNvCxnSpPr>
          <p:nvPr/>
        </p:nvCxnSpPr>
        <p:spPr>
          <a:xfrm>
            <a:off x="-8647445" y="5923280"/>
            <a:ext cx="22989087" cy="0"/>
          </a:xfrm>
          <a:prstGeom prst="line">
            <a:avLst/>
          </a:prstGeom>
          <a:ln w="38100">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D7F5AF53-FD15-A87B-9A97-DF06DBCFD347}"/>
              </a:ext>
            </a:extLst>
          </p:cNvPr>
          <p:cNvSpPr/>
          <p:nvPr/>
        </p:nvSpPr>
        <p:spPr>
          <a:xfrm>
            <a:off x="-8285829" y="5582920"/>
            <a:ext cx="878352" cy="650239"/>
          </a:xfrm>
          <a:prstGeom prst="ellipse">
            <a:avLst/>
          </a:prstGeom>
          <a:blipFill dpi="0"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a:fillRect/>
            </a:stretch>
          </a:blipFill>
          <a:ln w="28575">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Title 1">
            <a:extLst>
              <a:ext uri="{FF2B5EF4-FFF2-40B4-BE49-F238E27FC236}">
                <a16:creationId xmlns:a16="http://schemas.microsoft.com/office/drawing/2014/main" id="{DD250E7D-AEDF-1B42-144C-0583FBEBE670}"/>
              </a:ext>
            </a:extLst>
          </p:cNvPr>
          <p:cNvSpPr txBox="1">
            <a:spLocks/>
          </p:cNvSpPr>
          <p:nvPr/>
        </p:nvSpPr>
        <p:spPr>
          <a:xfrm>
            <a:off x="-7449016" y="6258560"/>
            <a:ext cx="2001520"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800"/>
              <a:t>2006</a:t>
            </a:r>
          </a:p>
        </p:txBody>
      </p:sp>
      <p:sp>
        <p:nvSpPr>
          <p:cNvPr id="45" name="Title 1">
            <a:extLst>
              <a:ext uri="{FF2B5EF4-FFF2-40B4-BE49-F238E27FC236}">
                <a16:creationId xmlns:a16="http://schemas.microsoft.com/office/drawing/2014/main" id="{484CE3A6-728E-246B-29AF-8331729E8D55}"/>
              </a:ext>
            </a:extLst>
          </p:cNvPr>
          <p:cNvSpPr txBox="1">
            <a:spLocks/>
          </p:cNvSpPr>
          <p:nvPr/>
        </p:nvSpPr>
        <p:spPr>
          <a:xfrm>
            <a:off x="-5063046" y="6304011"/>
            <a:ext cx="2001520"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800" dirty="0"/>
              <a:t>2007</a:t>
            </a:r>
          </a:p>
        </p:txBody>
      </p:sp>
      <p:cxnSp>
        <p:nvCxnSpPr>
          <p:cNvPr id="46" name="Straight Connector 45">
            <a:extLst>
              <a:ext uri="{FF2B5EF4-FFF2-40B4-BE49-F238E27FC236}">
                <a16:creationId xmlns:a16="http://schemas.microsoft.com/office/drawing/2014/main" id="{3C591F23-0F90-3E1E-0479-A896DD5345E1}"/>
              </a:ext>
            </a:extLst>
          </p:cNvPr>
          <p:cNvCxnSpPr>
            <a:cxnSpLocks/>
          </p:cNvCxnSpPr>
          <p:nvPr/>
        </p:nvCxnSpPr>
        <p:spPr>
          <a:xfrm flipV="1">
            <a:off x="-8637285" y="5913120"/>
            <a:ext cx="0" cy="508006"/>
          </a:xfrm>
          <a:prstGeom prst="line">
            <a:avLst/>
          </a:prstGeom>
          <a:ln w="38100">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sp>
        <p:nvSpPr>
          <p:cNvPr id="49" name="Oval 48">
            <a:extLst>
              <a:ext uri="{FF2B5EF4-FFF2-40B4-BE49-F238E27FC236}">
                <a16:creationId xmlns:a16="http://schemas.microsoft.com/office/drawing/2014/main" id="{EB542EC8-E7C7-161E-FC4E-D8FF981D33B1}"/>
              </a:ext>
            </a:extLst>
          </p:cNvPr>
          <p:cNvSpPr/>
          <p:nvPr/>
        </p:nvSpPr>
        <p:spPr>
          <a:xfrm>
            <a:off x="499822" y="1859250"/>
            <a:ext cx="3377849" cy="2390957"/>
          </a:xfrm>
          <a:prstGeom prst="ellipse">
            <a:avLst/>
          </a:prstGeom>
          <a:blipFill dpi="0" rotWithShape="1">
            <a:blip r:embed="rId4">
              <a:extLst>
                <a:ext uri="{28A0092B-C50C-407E-A947-70E740481C1C}">
                  <a14:useLocalDpi xmlns:a14="http://schemas.microsoft.com/office/drawing/2010/main" val="0"/>
                </a:ext>
              </a:extLst>
            </a:blip>
            <a:srcRect/>
            <a:stretch>
              <a:fillRect/>
            </a:stretch>
          </a:blipFill>
          <a:ln w="28575">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Title 1">
            <a:extLst>
              <a:ext uri="{FF2B5EF4-FFF2-40B4-BE49-F238E27FC236}">
                <a16:creationId xmlns:a16="http://schemas.microsoft.com/office/drawing/2014/main" id="{301B4140-336B-201D-A34B-F28F19B1C00B}"/>
              </a:ext>
            </a:extLst>
          </p:cNvPr>
          <p:cNvSpPr txBox="1">
            <a:spLocks/>
          </p:cNvSpPr>
          <p:nvPr/>
        </p:nvSpPr>
        <p:spPr>
          <a:xfrm>
            <a:off x="-8525917" y="5008887"/>
            <a:ext cx="1381145"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200" dirty="0"/>
              <a:t>December 11th</a:t>
            </a:r>
          </a:p>
        </p:txBody>
      </p:sp>
      <p:cxnSp>
        <p:nvCxnSpPr>
          <p:cNvPr id="52" name="Straight Connector 51">
            <a:extLst>
              <a:ext uri="{FF2B5EF4-FFF2-40B4-BE49-F238E27FC236}">
                <a16:creationId xmlns:a16="http://schemas.microsoft.com/office/drawing/2014/main" id="{02D33205-DEFA-58DD-F9EA-55E01C5F8BC8}"/>
              </a:ext>
            </a:extLst>
          </p:cNvPr>
          <p:cNvCxnSpPr>
            <a:cxnSpLocks/>
          </p:cNvCxnSpPr>
          <p:nvPr/>
        </p:nvCxnSpPr>
        <p:spPr>
          <a:xfrm flipV="1">
            <a:off x="-4090370" y="5931189"/>
            <a:ext cx="0" cy="508006"/>
          </a:xfrm>
          <a:prstGeom prst="line">
            <a:avLst/>
          </a:prstGeom>
          <a:ln w="38100">
            <a:solidFill>
              <a:schemeClr val="tx1">
                <a:lumMod val="95000"/>
              </a:schemeClr>
            </a:solidFill>
          </a:ln>
        </p:spPr>
        <p:style>
          <a:lnRef idx="1">
            <a:schemeClr val="accent1"/>
          </a:lnRef>
          <a:fillRef idx="0">
            <a:schemeClr val="accent1"/>
          </a:fillRef>
          <a:effectRef idx="0">
            <a:schemeClr val="accent1"/>
          </a:effectRef>
          <a:fontRef idx="minor">
            <a:schemeClr val="tx1"/>
          </a:fontRef>
        </p:style>
      </p:cxnSp>
      <p:sp>
        <p:nvSpPr>
          <p:cNvPr id="57" name="Title 1">
            <a:extLst>
              <a:ext uri="{FF2B5EF4-FFF2-40B4-BE49-F238E27FC236}">
                <a16:creationId xmlns:a16="http://schemas.microsoft.com/office/drawing/2014/main" id="{58DB5A14-EBD6-4CC6-F148-E65FF3FD22CF}"/>
              </a:ext>
            </a:extLst>
          </p:cNvPr>
          <p:cNvSpPr txBox="1">
            <a:spLocks/>
          </p:cNvSpPr>
          <p:nvPr/>
        </p:nvSpPr>
        <p:spPr>
          <a:xfrm>
            <a:off x="2810981" y="3185914"/>
            <a:ext cx="6358132" cy="855977"/>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pPr marL="285750" indent="-285750">
              <a:buFont typeface="Arial" panose="020B0604020202020204" pitchFamily="34" charset="0"/>
              <a:buChar char="•"/>
            </a:pPr>
            <a:r>
              <a:rPr lang="en-GB" sz="1800" dirty="0"/>
              <a:t>Suspicion of murder</a:t>
            </a:r>
            <a:endParaRPr lang="en-GB" sz="2000" dirty="0"/>
          </a:p>
        </p:txBody>
      </p:sp>
      <p:sp>
        <p:nvSpPr>
          <p:cNvPr id="3" name="Oval 2">
            <a:extLst>
              <a:ext uri="{FF2B5EF4-FFF2-40B4-BE49-F238E27FC236}">
                <a16:creationId xmlns:a16="http://schemas.microsoft.com/office/drawing/2014/main" id="{BC96A5F3-7AD8-9DD2-4370-6410DB8AF4A7}"/>
              </a:ext>
            </a:extLst>
          </p:cNvPr>
          <p:cNvSpPr/>
          <p:nvPr/>
        </p:nvSpPr>
        <p:spPr>
          <a:xfrm>
            <a:off x="-6077466" y="5582920"/>
            <a:ext cx="914400" cy="660400"/>
          </a:xfrm>
          <a:prstGeom prst="ellipse">
            <a:avLst/>
          </a:prstGeom>
          <a:blipFill dpi="0" rotWithShape="1">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a:stretch>
          </a:blipFill>
          <a:ln w="28575">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a:extLst>
              <a:ext uri="{FF2B5EF4-FFF2-40B4-BE49-F238E27FC236}">
                <a16:creationId xmlns:a16="http://schemas.microsoft.com/office/drawing/2014/main" id="{AB6D4A87-2E82-2BB4-522B-4CE2780C7A55}"/>
              </a:ext>
            </a:extLst>
          </p:cNvPr>
          <p:cNvSpPr txBox="1">
            <a:spLocks/>
          </p:cNvSpPr>
          <p:nvPr/>
        </p:nvSpPr>
        <p:spPr>
          <a:xfrm>
            <a:off x="-6289627" y="4993645"/>
            <a:ext cx="1365712"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200"/>
              <a:t>December 19th</a:t>
            </a:r>
          </a:p>
        </p:txBody>
      </p:sp>
      <p:sp>
        <p:nvSpPr>
          <p:cNvPr id="9" name="Title 1">
            <a:extLst>
              <a:ext uri="{FF2B5EF4-FFF2-40B4-BE49-F238E27FC236}">
                <a16:creationId xmlns:a16="http://schemas.microsoft.com/office/drawing/2014/main" id="{3C6281CC-5A69-41AC-38C1-7456C011C31C}"/>
              </a:ext>
            </a:extLst>
          </p:cNvPr>
          <p:cNvSpPr txBox="1">
            <a:spLocks/>
          </p:cNvSpPr>
          <p:nvPr/>
        </p:nvSpPr>
        <p:spPr>
          <a:xfrm>
            <a:off x="3979756" y="4095512"/>
            <a:ext cx="6993049" cy="855977"/>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pPr marL="285750" indent="-285750">
              <a:buFont typeface="Arial" panose="020B0604020202020204" pitchFamily="34" charset="0"/>
              <a:buChar char="•"/>
            </a:pPr>
            <a:r>
              <a:rPr lang="en-GB" sz="2000" dirty="0"/>
              <a:t>Multiple warnings and opportunities had been ignored</a:t>
            </a:r>
          </a:p>
        </p:txBody>
      </p:sp>
      <p:sp>
        <p:nvSpPr>
          <p:cNvPr id="6" name="Title 1">
            <a:extLst>
              <a:ext uri="{FF2B5EF4-FFF2-40B4-BE49-F238E27FC236}">
                <a16:creationId xmlns:a16="http://schemas.microsoft.com/office/drawing/2014/main" id="{ED17BB4E-98A5-F311-F488-A4297DFDE158}"/>
              </a:ext>
            </a:extLst>
          </p:cNvPr>
          <p:cNvSpPr txBox="1">
            <a:spLocks/>
          </p:cNvSpPr>
          <p:nvPr/>
        </p:nvSpPr>
        <p:spPr>
          <a:xfrm>
            <a:off x="-2996449" y="5008887"/>
            <a:ext cx="914400"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200" dirty="0"/>
              <a:t>June 1st</a:t>
            </a:r>
          </a:p>
        </p:txBody>
      </p:sp>
      <p:sp>
        <p:nvSpPr>
          <p:cNvPr id="7" name="Oval 6">
            <a:extLst>
              <a:ext uri="{FF2B5EF4-FFF2-40B4-BE49-F238E27FC236}">
                <a16:creationId xmlns:a16="http://schemas.microsoft.com/office/drawing/2014/main" id="{9847D174-1939-D159-2CFC-188A9E0EDC07}"/>
              </a:ext>
            </a:extLst>
          </p:cNvPr>
          <p:cNvSpPr/>
          <p:nvPr/>
        </p:nvSpPr>
        <p:spPr>
          <a:xfrm>
            <a:off x="-2980624" y="5600989"/>
            <a:ext cx="914400" cy="660400"/>
          </a:xfrm>
          <a:prstGeom prst="ellipse">
            <a:avLst/>
          </a:prstGeom>
          <a:blipFill>
            <a:blip r:embed="rId7">
              <a:extLst>
                <a:ext uri="{28A0092B-C50C-407E-A947-70E740481C1C}">
                  <a14:useLocalDpi xmlns:a14="http://schemas.microsoft.com/office/drawing/2010/main" val="0"/>
                </a:ext>
              </a:extLst>
            </a:blip>
            <a:stretch>
              <a:fillRect/>
            </a:stretch>
          </a:blipFill>
          <a:ln w="28575">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41AD5667-1A38-2C2D-1F1B-746747D9B54D}"/>
              </a:ext>
            </a:extLst>
          </p:cNvPr>
          <p:cNvSpPr/>
          <p:nvPr/>
        </p:nvSpPr>
        <p:spPr>
          <a:xfrm>
            <a:off x="-1082151" y="5572759"/>
            <a:ext cx="914400" cy="660400"/>
          </a:xfrm>
          <a:prstGeom prst="ellipse">
            <a:avLst/>
          </a:prstGeom>
          <a:blipFill>
            <a:blip r:embed="rId8">
              <a:extLst>
                <a:ext uri="{28A0092B-C50C-407E-A947-70E740481C1C}">
                  <a14:useLocalDpi xmlns:a14="http://schemas.microsoft.com/office/drawing/2010/main" val="0"/>
                </a:ext>
              </a:extLst>
            </a:blip>
            <a:stretch>
              <a:fillRect/>
            </a:stretch>
          </a:blipFill>
          <a:ln w="28575">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itle 1">
            <a:extLst>
              <a:ext uri="{FF2B5EF4-FFF2-40B4-BE49-F238E27FC236}">
                <a16:creationId xmlns:a16="http://schemas.microsoft.com/office/drawing/2014/main" id="{5F0A2AFE-87A8-F6E4-3A16-A488AB550086}"/>
              </a:ext>
            </a:extLst>
          </p:cNvPr>
          <p:cNvSpPr txBox="1">
            <a:spLocks/>
          </p:cNvSpPr>
          <p:nvPr/>
        </p:nvSpPr>
        <p:spPr>
          <a:xfrm>
            <a:off x="-1075097" y="5016796"/>
            <a:ext cx="914400" cy="731514"/>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1200" dirty="0"/>
              <a:t>July</a:t>
            </a:r>
          </a:p>
        </p:txBody>
      </p:sp>
    </p:spTree>
    <p:extLst>
      <p:ext uri="{BB962C8B-B14F-4D97-AF65-F5344CB8AC3E}">
        <p14:creationId xmlns:p14="http://schemas.microsoft.com/office/powerpoint/2010/main" val="24070065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7"/>
                                        </p:tgtEl>
                                        <p:attrNameLst>
                                          <p:attrName>style.visibility</p:attrName>
                                        </p:attrNameLst>
                                      </p:cBhvr>
                                      <p:to>
                                        <p:strVal val="visible"/>
                                      </p:to>
                                    </p:set>
                                    <p:animEffect transition="in" filter="fade">
                                      <p:cBhvr>
                                        <p:cTn id="17" dur="500"/>
                                        <p:tgtEl>
                                          <p:spTgt spid="5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7"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a:extLst>
            <a:ext uri="{FF2B5EF4-FFF2-40B4-BE49-F238E27FC236}">
              <a16:creationId xmlns:a16="http://schemas.microsoft.com/office/drawing/2014/main" id="{E337A155-32DD-D374-D59B-0D8D64FD6217}"/>
            </a:ext>
          </a:extLst>
        </p:cNvPr>
        <p:cNvGrpSpPr/>
        <p:nvPr/>
      </p:nvGrpSpPr>
      <p:grpSpPr>
        <a:xfrm>
          <a:off x="0" y="0"/>
          <a:ext cx="0" cy="0"/>
          <a:chOff x="0" y="0"/>
          <a:chExt cx="0" cy="0"/>
        </a:xfrm>
      </p:grpSpPr>
      <p:sp>
        <p:nvSpPr>
          <p:cNvPr id="26" name="Title 1">
            <a:extLst>
              <a:ext uri="{FF2B5EF4-FFF2-40B4-BE49-F238E27FC236}">
                <a16:creationId xmlns:a16="http://schemas.microsoft.com/office/drawing/2014/main" id="{C08515B4-17FE-478D-88D9-3A905241F090}"/>
              </a:ext>
            </a:extLst>
          </p:cNvPr>
          <p:cNvSpPr txBox="1">
            <a:spLocks/>
          </p:cNvSpPr>
          <p:nvPr/>
        </p:nvSpPr>
        <p:spPr>
          <a:xfrm>
            <a:off x="848969" y="-331594"/>
            <a:ext cx="10494062" cy="1270535"/>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pPr>
              <a:spcAft>
                <a:spcPts val="600"/>
              </a:spcAft>
            </a:pPr>
            <a:r>
              <a:rPr lang="en-US" sz="4000" dirty="0"/>
              <a:t>Systematic failures </a:t>
            </a:r>
          </a:p>
        </p:txBody>
      </p:sp>
      <p:graphicFrame>
        <p:nvGraphicFramePr>
          <p:cNvPr id="8" name="Diagram 7">
            <a:extLst>
              <a:ext uri="{FF2B5EF4-FFF2-40B4-BE49-F238E27FC236}">
                <a16:creationId xmlns:a16="http://schemas.microsoft.com/office/drawing/2014/main" id="{C207837D-1E31-149F-67C5-B41CE6BC1B37}"/>
              </a:ext>
            </a:extLst>
          </p:cNvPr>
          <p:cNvGraphicFramePr/>
          <p:nvPr>
            <p:extLst>
              <p:ext uri="{D42A27DB-BD31-4B8C-83A1-F6EECF244321}">
                <p14:modId xmlns:p14="http://schemas.microsoft.com/office/powerpoint/2010/main" val="156344424"/>
              </p:ext>
            </p:extLst>
          </p:nvPr>
        </p:nvGraphicFramePr>
        <p:xfrm>
          <a:off x="734060" y="1568703"/>
          <a:ext cx="6837680" cy="46123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320040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graphicEl>
                                              <a:dgm id="{F2F591AE-D981-41D6-ADF1-C3C11AEB4A8D}"/>
                                            </p:graphicEl>
                                          </p:spTgt>
                                        </p:tgtEl>
                                        <p:attrNameLst>
                                          <p:attrName>style.visibility</p:attrName>
                                        </p:attrNameLst>
                                      </p:cBhvr>
                                      <p:to>
                                        <p:strVal val="visible"/>
                                      </p:to>
                                    </p:set>
                                    <p:anim calcmode="lin" valueType="num">
                                      <p:cBhvr additive="base">
                                        <p:cTn id="7" dur="500" fill="hold"/>
                                        <p:tgtEl>
                                          <p:spTgt spid="8">
                                            <p:graphicEl>
                                              <a:dgm id="{F2F591AE-D981-41D6-ADF1-C3C11AEB4A8D}"/>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graphicEl>
                                              <a:dgm id="{F2F591AE-D981-41D6-ADF1-C3C11AEB4A8D}"/>
                                            </p:graphic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graphicEl>
                                              <a:dgm id="{44813BBA-6453-40D4-B2DF-9C9CE756263F}"/>
                                            </p:graphicEl>
                                          </p:spTgt>
                                        </p:tgtEl>
                                        <p:attrNameLst>
                                          <p:attrName>style.visibility</p:attrName>
                                        </p:attrNameLst>
                                      </p:cBhvr>
                                      <p:to>
                                        <p:strVal val="visible"/>
                                      </p:to>
                                    </p:set>
                                    <p:anim calcmode="lin" valueType="num">
                                      <p:cBhvr additive="base">
                                        <p:cTn id="11" dur="500" fill="hold"/>
                                        <p:tgtEl>
                                          <p:spTgt spid="8">
                                            <p:graphicEl>
                                              <a:dgm id="{44813BBA-6453-40D4-B2DF-9C9CE756263F}"/>
                                            </p:graphicEl>
                                          </p:spTgt>
                                        </p:tgtEl>
                                        <p:attrNameLst>
                                          <p:attrName>ppt_x</p:attrName>
                                        </p:attrNameLst>
                                      </p:cBhvr>
                                      <p:tavLst>
                                        <p:tav tm="0">
                                          <p:val>
                                            <p:strVal val="#ppt_x"/>
                                          </p:val>
                                        </p:tav>
                                        <p:tav tm="100000">
                                          <p:val>
                                            <p:strVal val="#ppt_x"/>
                                          </p:val>
                                        </p:tav>
                                      </p:tavLst>
                                    </p:anim>
                                    <p:anim calcmode="lin" valueType="num">
                                      <p:cBhvr additive="base">
                                        <p:cTn id="12" dur="500" fill="hold"/>
                                        <p:tgtEl>
                                          <p:spTgt spid="8">
                                            <p:graphicEl>
                                              <a:dgm id="{44813BBA-6453-40D4-B2DF-9C9CE756263F}"/>
                                            </p:graphic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graphicEl>
                                              <a:dgm id="{BF231B85-038A-4AAC-8F1A-3E30992F6BB6}"/>
                                            </p:graphicEl>
                                          </p:spTgt>
                                        </p:tgtEl>
                                        <p:attrNameLst>
                                          <p:attrName>style.visibility</p:attrName>
                                        </p:attrNameLst>
                                      </p:cBhvr>
                                      <p:to>
                                        <p:strVal val="visible"/>
                                      </p:to>
                                    </p:set>
                                    <p:anim calcmode="lin" valueType="num">
                                      <p:cBhvr additive="base">
                                        <p:cTn id="17" dur="500" fill="hold"/>
                                        <p:tgtEl>
                                          <p:spTgt spid="8">
                                            <p:graphicEl>
                                              <a:dgm id="{BF231B85-038A-4AAC-8F1A-3E30992F6BB6}"/>
                                            </p:graphicEl>
                                          </p:spTgt>
                                        </p:tgtEl>
                                        <p:attrNameLst>
                                          <p:attrName>ppt_x</p:attrName>
                                        </p:attrNameLst>
                                      </p:cBhvr>
                                      <p:tavLst>
                                        <p:tav tm="0">
                                          <p:val>
                                            <p:strVal val="#ppt_x"/>
                                          </p:val>
                                        </p:tav>
                                        <p:tav tm="100000">
                                          <p:val>
                                            <p:strVal val="#ppt_x"/>
                                          </p:val>
                                        </p:tav>
                                      </p:tavLst>
                                    </p:anim>
                                    <p:anim calcmode="lin" valueType="num">
                                      <p:cBhvr additive="base">
                                        <p:cTn id="18" dur="500" fill="hold"/>
                                        <p:tgtEl>
                                          <p:spTgt spid="8">
                                            <p:graphicEl>
                                              <a:dgm id="{BF231B85-038A-4AAC-8F1A-3E30992F6BB6}"/>
                                            </p:graphic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graphicEl>
                                              <a:dgm id="{EED8CBD9-C59B-4614-B868-5AC813ED3FAB}"/>
                                            </p:graphicEl>
                                          </p:spTgt>
                                        </p:tgtEl>
                                        <p:attrNameLst>
                                          <p:attrName>style.visibility</p:attrName>
                                        </p:attrNameLst>
                                      </p:cBhvr>
                                      <p:to>
                                        <p:strVal val="visible"/>
                                      </p:to>
                                    </p:set>
                                    <p:anim calcmode="lin" valueType="num">
                                      <p:cBhvr additive="base">
                                        <p:cTn id="21" dur="500" fill="hold"/>
                                        <p:tgtEl>
                                          <p:spTgt spid="8">
                                            <p:graphicEl>
                                              <a:dgm id="{EED8CBD9-C59B-4614-B868-5AC813ED3FAB}"/>
                                            </p:graphicEl>
                                          </p:spTgt>
                                        </p:tgtEl>
                                        <p:attrNameLst>
                                          <p:attrName>ppt_x</p:attrName>
                                        </p:attrNameLst>
                                      </p:cBhvr>
                                      <p:tavLst>
                                        <p:tav tm="0">
                                          <p:val>
                                            <p:strVal val="#ppt_x"/>
                                          </p:val>
                                        </p:tav>
                                        <p:tav tm="100000">
                                          <p:val>
                                            <p:strVal val="#ppt_x"/>
                                          </p:val>
                                        </p:tav>
                                      </p:tavLst>
                                    </p:anim>
                                    <p:anim calcmode="lin" valueType="num">
                                      <p:cBhvr additive="base">
                                        <p:cTn id="22" dur="500" fill="hold"/>
                                        <p:tgtEl>
                                          <p:spTgt spid="8">
                                            <p:graphicEl>
                                              <a:dgm id="{EED8CBD9-C59B-4614-B868-5AC813ED3FAB}"/>
                                            </p:graphic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8">
                                            <p:graphicEl>
                                              <a:dgm id="{20FA3C3E-9BFB-49BA-884A-E3BAD6DB93A9}"/>
                                            </p:graphicEl>
                                          </p:spTgt>
                                        </p:tgtEl>
                                        <p:attrNameLst>
                                          <p:attrName>style.visibility</p:attrName>
                                        </p:attrNameLst>
                                      </p:cBhvr>
                                      <p:to>
                                        <p:strVal val="visible"/>
                                      </p:to>
                                    </p:set>
                                    <p:anim calcmode="lin" valueType="num">
                                      <p:cBhvr additive="base">
                                        <p:cTn id="27" dur="500" fill="hold"/>
                                        <p:tgtEl>
                                          <p:spTgt spid="8">
                                            <p:graphicEl>
                                              <a:dgm id="{20FA3C3E-9BFB-49BA-884A-E3BAD6DB93A9}"/>
                                            </p:graphicEl>
                                          </p:spTgt>
                                        </p:tgtEl>
                                        <p:attrNameLst>
                                          <p:attrName>ppt_x</p:attrName>
                                        </p:attrNameLst>
                                      </p:cBhvr>
                                      <p:tavLst>
                                        <p:tav tm="0">
                                          <p:val>
                                            <p:strVal val="#ppt_x"/>
                                          </p:val>
                                        </p:tav>
                                        <p:tav tm="100000">
                                          <p:val>
                                            <p:strVal val="#ppt_x"/>
                                          </p:val>
                                        </p:tav>
                                      </p:tavLst>
                                    </p:anim>
                                    <p:anim calcmode="lin" valueType="num">
                                      <p:cBhvr additive="base">
                                        <p:cTn id="28" dur="500" fill="hold"/>
                                        <p:tgtEl>
                                          <p:spTgt spid="8">
                                            <p:graphicEl>
                                              <a:dgm id="{20FA3C3E-9BFB-49BA-884A-E3BAD6DB93A9}"/>
                                            </p:graphic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graphicEl>
                                              <a:dgm id="{880B1744-D43A-455D-9D30-802A48DC835D}"/>
                                            </p:graphicEl>
                                          </p:spTgt>
                                        </p:tgtEl>
                                        <p:attrNameLst>
                                          <p:attrName>style.visibility</p:attrName>
                                        </p:attrNameLst>
                                      </p:cBhvr>
                                      <p:to>
                                        <p:strVal val="visible"/>
                                      </p:to>
                                    </p:set>
                                    <p:anim calcmode="lin" valueType="num">
                                      <p:cBhvr additive="base">
                                        <p:cTn id="31" dur="500" fill="hold"/>
                                        <p:tgtEl>
                                          <p:spTgt spid="8">
                                            <p:graphicEl>
                                              <a:dgm id="{880B1744-D43A-455D-9D30-802A48DC835D}"/>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graphicEl>
                                              <a:dgm id="{880B1744-D43A-455D-9D30-802A48DC835D}"/>
                                            </p:graphic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graphicEl>
                                              <a:dgm id="{F91C5E73-2AD4-467E-9427-5434882251E4}"/>
                                            </p:graphicEl>
                                          </p:spTgt>
                                        </p:tgtEl>
                                        <p:attrNameLst>
                                          <p:attrName>style.visibility</p:attrName>
                                        </p:attrNameLst>
                                      </p:cBhvr>
                                      <p:to>
                                        <p:strVal val="visible"/>
                                      </p:to>
                                    </p:set>
                                    <p:anim calcmode="lin" valueType="num">
                                      <p:cBhvr additive="base">
                                        <p:cTn id="37" dur="500" fill="hold"/>
                                        <p:tgtEl>
                                          <p:spTgt spid="8">
                                            <p:graphicEl>
                                              <a:dgm id="{F91C5E73-2AD4-467E-9427-5434882251E4}"/>
                                            </p:graphicEl>
                                          </p:spTgt>
                                        </p:tgtEl>
                                        <p:attrNameLst>
                                          <p:attrName>ppt_x</p:attrName>
                                        </p:attrNameLst>
                                      </p:cBhvr>
                                      <p:tavLst>
                                        <p:tav tm="0">
                                          <p:val>
                                            <p:strVal val="#ppt_x"/>
                                          </p:val>
                                        </p:tav>
                                        <p:tav tm="100000">
                                          <p:val>
                                            <p:strVal val="#ppt_x"/>
                                          </p:val>
                                        </p:tav>
                                      </p:tavLst>
                                    </p:anim>
                                    <p:anim calcmode="lin" valueType="num">
                                      <p:cBhvr additive="base">
                                        <p:cTn id="38" dur="500" fill="hold"/>
                                        <p:tgtEl>
                                          <p:spTgt spid="8">
                                            <p:graphicEl>
                                              <a:dgm id="{F91C5E73-2AD4-467E-9427-5434882251E4}"/>
                                            </p:graphicEl>
                                          </p:spTgt>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8">
                                            <p:graphicEl>
                                              <a:dgm id="{875ABFAD-5C45-4957-8987-95CE5FA809DF}"/>
                                            </p:graphicEl>
                                          </p:spTgt>
                                        </p:tgtEl>
                                        <p:attrNameLst>
                                          <p:attrName>style.visibility</p:attrName>
                                        </p:attrNameLst>
                                      </p:cBhvr>
                                      <p:to>
                                        <p:strVal val="visible"/>
                                      </p:to>
                                    </p:set>
                                    <p:anim calcmode="lin" valueType="num">
                                      <p:cBhvr additive="base">
                                        <p:cTn id="41" dur="500" fill="hold"/>
                                        <p:tgtEl>
                                          <p:spTgt spid="8">
                                            <p:graphicEl>
                                              <a:dgm id="{875ABFAD-5C45-4957-8987-95CE5FA809DF}"/>
                                            </p:graphicEl>
                                          </p:spTgt>
                                        </p:tgtEl>
                                        <p:attrNameLst>
                                          <p:attrName>ppt_x</p:attrName>
                                        </p:attrNameLst>
                                      </p:cBhvr>
                                      <p:tavLst>
                                        <p:tav tm="0">
                                          <p:val>
                                            <p:strVal val="#ppt_x"/>
                                          </p:val>
                                        </p:tav>
                                        <p:tav tm="100000">
                                          <p:val>
                                            <p:strVal val="#ppt_x"/>
                                          </p:val>
                                        </p:tav>
                                      </p:tavLst>
                                    </p:anim>
                                    <p:anim calcmode="lin" valueType="num">
                                      <p:cBhvr additive="base">
                                        <p:cTn id="42" dur="500" fill="hold"/>
                                        <p:tgtEl>
                                          <p:spTgt spid="8">
                                            <p:graphicEl>
                                              <a:dgm id="{875ABFAD-5C45-4957-8987-95CE5FA809DF}"/>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Sub>
          <a:bldDgm bld="one"/>
        </p:bldSub>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10EFFE-8769-5042-03D6-1E66DEE4A7AB}"/>
            </a:ext>
          </a:extLst>
        </p:cNvPr>
        <p:cNvGrpSpPr/>
        <p:nvPr/>
      </p:nvGrpSpPr>
      <p:grpSpPr>
        <a:xfrm>
          <a:off x="0" y="0"/>
          <a:ext cx="0" cy="0"/>
          <a:chOff x="0" y="0"/>
          <a:chExt cx="0" cy="0"/>
        </a:xfrm>
      </p:grpSpPr>
      <p:sp>
        <p:nvSpPr>
          <p:cNvPr id="26" name="Title 1">
            <a:extLst>
              <a:ext uri="{FF2B5EF4-FFF2-40B4-BE49-F238E27FC236}">
                <a16:creationId xmlns:a16="http://schemas.microsoft.com/office/drawing/2014/main" id="{F484CFFB-314C-6C6A-46F5-E248133178D2}"/>
              </a:ext>
            </a:extLst>
          </p:cNvPr>
          <p:cNvSpPr txBox="1">
            <a:spLocks/>
          </p:cNvSpPr>
          <p:nvPr/>
        </p:nvSpPr>
        <p:spPr>
          <a:xfrm>
            <a:off x="3262945" y="-40640"/>
            <a:ext cx="5666109" cy="1417481"/>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GB" sz="3600" dirty="0"/>
              <a:t>Impact and reform</a:t>
            </a:r>
          </a:p>
        </p:txBody>
      </p:sp>
      <p:graphicFrame>
        <p:nvGraphicFramePr>
          <p:cNvPr id="8" name="Diagram 7">
            <a:extLst>
              <a:ext uri="{FF2B5EF4-FFF2-40B4-BE49-F238E27FC236}">
                <a16:creationId xmlns:a16="http://schemas.microsoft.com/office/drawing/2014/main" id="{707EC652-F907-6331-2FDC-6B698D32704A}"/>
              </a:ext>
            </a:extLst>
          </p:cNvPr>
          <p:cNvGraphicFramePr/>
          <p:nvPr>
            <p:extLst>
              <p:ext uri="{D42A27DB-BD31-4B8C-83A1-F6EECF244321}">
                <p14:modId xmlns:p14="http://schemas.microsoft.com/office/powerpoint/2010/main" val="2086185634"/>
              </p:ext>
            </p:extLst>
          </p:nvPr>
        </p:nvGraphicFramePr>
        <p:xfrm>
          <a:off x="334010" y="1600200"/>
          <a:ext cx="7415530" cy="46123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2122584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graphicEl>
                                              <a:dgm id="{F2F591AE-D981-41D6-ADF1-C3C11AEB4A8D}"/>
                                            </p:graphicEl>
                                          </p:spTgt>
                                        </p:tgtEl>
                                        <p:attrNameLst>
                                          <p:attrName>style.visibility</p:attrName>
                                        </p:attrNameLst>
                                      </p:cBhvr>
                                      <p:to>
                                        <p:strVal val="visible"/>
                                      </p:to>
                                    </p:set>
                                    <p:anim calcmode="lin" valueType="num">
                                      <p:cBhvr additive="base">
                                        <p:cTn id="7" dur="500" fill="hold"/>
                                        <p:tgtEl>
                                          <p:spTgt spid="8">
                                            <p:graphicEl>
                                              <a:dgm id="{F2F591AE-D981-41D6-ADF1-C3C11AEB4A8D}"/>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graphicEl>
                                              <a:dgm id="{F2F591AE-D981-41D6-ADF1-C3C11AEB4A8D}"/>
                                            </p:graphic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graphicEl>
                                              <a:dgm id="{44813BBA-6453-40D4-B2DF-9C9CE756263F}"/>
                                            </p:graphicEl>
                                          </p:spTgt>
                                        </p:tgtEl>
                                        <p:attrNameLst>
                                          <p:attrName>style.visibility</p:attrName>
                                        </p:attrNameLst>
                                      </p:cBhvr>
                                      <p:to>
                                        <p:strVal val="visible"/>
                                      </p:to>
                                    </p:set>
                                    <p:anim calcmode="lin" valueType="num">
                                      <p:cBhvr additive="base">
                                        <p:cTn id="11" dur="500" fill="hold"/>
                                        <p:tgtEl>
                                          <p:spTgt spid="8">
                                            <p:graphicEl>
                                              <a:dgm id="{44813BBA-6453-40D4-B2DF-9C9CE756263F}"/>
                                            </p:graphicEl>
                                          </p:spTgt>
                                        </p:tgtEl>
                                        <p:attrNameLst>
                                          <p:attrName>ppt_x</p:attrName>
                                        </p:attrNameLst>
                                      </p:cBhvr>
                                      <p:tavLst>
                                        <p:tav tm="0">
                                          <p:val>
                                            <p:strVal val="#ppt_x"/>
                                          </p:val>
                                        </p:tav>
                                        <p:tav tm="100000">
                                          <p:val>
                                            <p:strVal val="#ppt_x"/>
                                          </p:val>
                                        </p:tav>
                                      </p:tavLst>
                                    </p:anim>
                                    <p:anim calcmode="lin" valueType="num">
                                      <p:cBhvr additive="base">
                                        <p:cTn id="12" dur="500" fill="hold"/>
                                        <p:tgtEl>
                                          <p:spTgt spid="8">
                                            <p:graphicEl>
                                              <a:dgm id="{44813BBA-6453-40D4-B2DF-9C9CE756263F}"/>
                                            </p:graphic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graphicEl>
                                              <a:dgm id="{BF231B85-038A-4AAC-8F1A-3E30992F6BB6}"/>
                                            </p:graphicEl>
                                          </p:spTgt>
                                        </p:tgtEl>
                                        <p:attrNameLst>
                                          <p:attrName>style.visibility</p:attrName>
                                        </p:attrNameLst>
                                      </p:cBhvr>
                                      <p:to>
                                        <p:strVal val="visible"/>
                                      </p:to>
                                    </p:set>
                                    <p:anim calcmode="lin" valueType="num">
                                      <p:cBhvr additive="base">
                                        <p:cTn id="17" dur="500" fill="hold"/>
                                        <p:tgtEl>
                                          <p:spTgt spid="8">
                                            <p:graphicEl>
                                              <a:dgm id="{BF231B85-038A-4AAC-8F1A-3E30992F6BB6}"/>
                                            </p:graphicEl>
                                          </p:spTgt>
                                        </p:tgtEl>
                                        <p:attrNameLst>
                                          <p:attrName>ppt_x</p:attrName>
                                        </p:attrNameLst>
                                      </p:cBhvr>
                                      <p:tavLst>
                                        <p:tav tm="0">
                                          <p:val>
                                            <p:strVal val="#ppt_x"/>
                                          </p:val>
                                        </p:tav>
                                        <p:tav tm="100000">
                                          <p:val>
                                            <p:strVal val="#ppt_x"/>
                                          </p:val>
                                        </p:tav>
                                      </p:tavLst>
                                    </p:anim>
                                    <p:anim calcmode="lin" valueType="num">
                                      <p:cBhvr additive="base">
                                        <p:cTn id="18" dur="500" fill="hold"/>
                                        <p:tgtEl>
                                          <p:spTgt spid="8">
                                            <p:graphicEl>
                                              <a:dgm id="{BF231B85-038A-4AAC-8F1A-3E30992F6BB6}"/>
                                            </p:graphic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graphicEl>
                                              <a:dgm id="{EED8CBD9-C59B-4614-B868-5AC813ED3FAB}"/>
                                            </p:graphicEl>
                                          </p:spTgt>
                                        </p:tgtEl>
                                        <p:attrNameLst>
                                          <p:attrName>style.visibility</p:attrName>
                                        </p:attrNameLst>
                                      </p:cBhvr>
                                      <p:to>
                                        <p:strVal val="visible"/>
                                      </p:to>
                                    </p:set>
                                    <p:anim calcmode="lin" valueType="num">
                                      <p:cBhvr additive="base">
                                        <p:cTn id="21" dur="500" fill="hold"/>
                                        <p:tgtEl>
                                          <p:spTgt spid="8">
                                            <p:graphicEl>
                                              <a:dgm id="{EED8CBD9-C59B-4614-B868-5AC813ED3FAB}"/>
                                            </p:graphicEl>
                                          </p:spTgt>
                                        </p:tgtEl>
                                        <p:attrNameLst>
                                          <p:attrName>ppt_x</p:attrName>
                                        </p:attrNameLst>
                                      </p:cBhvr>
                                      <p:tavLst>
                                        <p:tav tm="0">
                                          <p:val>
                                            <p:strVal val="#ppt_x"/>
                                          </p:val>
                                        </p:tav>
                                        <p:tav tm="100000">
                                          <p:val>
                                            <p:strVal val="#ppt_x"/>
                                          </p:val>
                                        </p:tav>
                                      </p:tavLst>
                                    </p:anim>
                                    <p:anim calcmode="lin" valueType="num">
                                      <p:cBhvr additive="base">
                                        <p:cTn id="22" dur="500" fill="hold"/>
                                        <p:tgtEl>
                                          <p:spTgt spid="8">
                                            <p:graphicEl>
                                              <a:dgm id="{EED8CBD9-C59B-4614-B868-5AC813ED3FAB}"/>
                                            </p:graphic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8">
                                            <p:graphicEl>
                                              <a:dgm id="{20FA3C3E-9BFB-49BA-884A-E3BAD6DB93A9}"/>
                                            </p:graphicEl>
                                          </p:spTgt>
                                        </p:tgtEl>
                                        <p:attrNameLst>
                                          <p:attrName>style.visibility</p:attrName>
                                        </p:attrNameLst>
                                      </p:cBhvr>
                                      <p:to>
                                        <p:strVal val="visible"/>
                                      </p:to>
                                    </p:set>
                                    <p:anim calcmode="lin" valueType="num">
                                      <p:cBhvr additive="base">
                                        <p:cTn id="27" dur="500" fill="hold"/>
                                        <p:tgtEl>
                                          <p:spTgt spid="8">
                                            <p:graphicEl>
                                              <a:dgm id="{20FA3C3E-9BFB-49BA-884A-E3BAD6DB93A9}"/>
                                            </p:graphicEl>
                                          </p:spTgt>
                                        </p:tgtEl>
                                        <p:attrNameLst>
                                          <p:attrName>ppt_x</p:attrName>
                                        </p:attrNameLst>
                                      </p:cBhvr>
                                      <p:tavLst>
                                        <p:tav tm="0">
                                          <p:val>
                                            <p:strVal val="#ppt_x"/>
                                          </p:val>
                                        </p:tav>
                                        <p:tav tm="100000">
                                          <p:val>
                                            <p:strVal val="#ppt_x"/>
                                          </p:val>
                                        </p:tav>
                                      </p:tavLst>
                                    </p:anim>
                                    <p:anim calcmode="lin" valueType="num">
                                      <p:cBhvr additive="base">
                                        <p:cTn id="28" dur="500" fill="hold"/>
                                        <p:tgtEl>
                                          <p:spTgt spid="8">
                                            <p:graphicEl>
                                              <a:dgm id="{20FA3C3E-9BFB-49BA-884A-E3BAD6DB93A9}"/>
                                            </p:graphic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graphicEl>
                                              <a:dgm id="{880B1744-D43A-455D-9D30-802A48DC835D}"/>
                                            </p:graphicEl>
                                          </p:spTgt>
                                        </p:tgtEl>
                                        <p:attrNameLst>
                                          <p:attrName>style.visibility</p:attrName>
                                        </p:attrNameLst>
                                      </p:cBhvr>
                                      <p:to>
                                        <p:strVal val="visible"/>
                                      </p:to>
                                    </p:set>
                                    <p:anim calcmode="lin" valueType="num">
                                      <p:cBhvr additive="base">
                                        <p:cTn id="31" dur="500" fill="hold"/>
                                        <p:tgtEl>
                                          <p:spTgt spid="8">
                                            <p:graphicEl>
                                              <a:dgm id="{880B1744-D43A-455D-9D30-802A48DC835D}"/>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graphicEl>
                                              <a:dgm id="{880B1744-D43A-455D-9D30-802A48DC835D}"/>
                                            </p:graphic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graphicEl>
                                              <a:dgm id="{F91C5E73-2AD4-467E-9427-5434882251E4}"/>
                                            </p:graphicEl>
                                          </p:spTgt>
                                        </p:tgtEl>
                                        <p:attrNameLst>
                                          <p:attrName>style.visibility</p:attrName>
                                        </p:attrNameLst>
                                      </p:cBhvr>
                                      <p:to>
                                        <p:strVal val="visible"/>
                                      </p:to>
                                    </p:set>
                                    <p:anim calcmode="lin" valueType="num">
                                      <p:cBhvr additive="base">
                                        <p:cTn id="37" dur="500" fill="hold"/>
                                        <p:tgtEl>
                                          <p:spTgt spid="8">
                                            <p:graphicEl>
                                              <a:dgm id="{F91C5E73-2AD4-467E-9427-5434882251E4}"/>
                                            </p:graphicEl>
                                          </p:spTgt>
                                        </p:tgtEl>
                                        <p:attrNameLst>
                                          <p:attrName>ppt_x</p:attrName>
                                        </p:attrNameLst>
                                      </p:cBhvr>
                                      <p:tavLst>
                                        <p:tav tm="0">
                                          <p:val>
                                            <p:strVal val="#ppt_x"/>
                                          </p:val>
                                        </p:tav>
                                        <p:tav tm="100000">
                                          <p:val>
                                            <p:strVal val="#ppt_x"/>
                                          </p:val>
                                        </p:tav>
                                      </p:tavLst>
                                    </p:anim>
                                    <p:anim calcmode="lin" valueType="num">
                                      <p:cBhvr additive="base">
                                        <p:cTn id="38" dur="500" fill="hold"/>
                                        <p:tgtEl>
                                          <p:spTgt spid="8">
                                            <p:graphicEl>
                                              <a:dgm id="{F91C5E73-2AD4-467E-9427-5434882251E4}"/>
                                            </p:graphicEl>
                                          </p:spTgt>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8">
                                            <p:graphicEl>
                                              <a:dgm id="{875ABFAD-5C45-4957-8987-95CE5FA809DF}"/>
                                            </p:graphicEl>
                                          </p:spTgt>
                                        </p:tgtEl>
                                        <p:attrNameLst>
                                          <p:attrName>style.visibility</p:attrName>
                                        </p:attrNameLst>
                                      </p:cBhvr>
                                      <p:to>
                                        <p:strVal val="visible"/>
                                      </p:to>
                                    </p:set>
                                    <p:anim calcmode="lin" valueType="num">
                                      <p:cBhvr additive="base">
                                        <p:cTn id="41" dur="500" fill="hold"/>
                                        <p:tgtEl>
                                          <p:spTgt spid="8">
                                            <p:graphicEl>
                                              <a:dgm id="{875ABFAD-5C45-4957-8987-95CE5FA809DF}"/>
                                            </p:graphicEl>
                                          </p:spTgt>
                                        </p:tgtEl>
                                        <p:attrNameLst>
                                          <p:attrName>ppt_x</p:attrName>
                                        </p:attrNameLst>
                                      </p:cBhvr>
                                      <p:tavLst>
                                        <p:tav tm="0">
                                          <p:val>
                                            <p:strVal val="#ppt_x"/>
                                          </p:val>
                                        </p:tav>
                                        <p:tav tm="100000">
                                          <p:val>
                                            <p:strVal val="#ppt_x"/>
                                          </p:val>
                                        </p:tav>
                                      </p:tavLst>
                                    </p:anim>
                                    <p:anim calcmode="lin" valueType="num">
                                      <p:cBhvr additive="base">
                                        <p:cTn id="42" dur="500" fill="hold"/>
                                        <p:tgtEl>
                                          <p:spTgt spid="8">
                                            <p:graphicEl>
                                              <a:dgm id="{875ABFAD-5C45-4957-8987-95CE5FA809DF}"/>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Sub>
          <a:bldDgm bld="one"/>
        </p:bldSub>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18000"/>
                <a:satMod val="160000"/>
                <a:lumMod val="28000"/>
              </a:schemeClr>
              <a:schemeClr val="bg2">
                <a:tint val="95000"/>
                <a:satMod val="160000"/>
                <a:lumMod val="116000"/>
              </a:schemeClr>
            </a:duotone>
          </a:blip>
          <a:stretch/>
        </a:blipFill>
        <a:effectLst/>
      </p:bgPr>
    </p:bg>
    <p:spTree>
      <p:nvGrpSpPr>
        <p:cNvPr id="1" name="">
          <a:extLst>
            <a:ext uri="{FF2B5EF4-FFF2-40B4-BE49-F238E27FC236}">
              <a16:creationId xmlns:a16="http://schemas.microsoft.com/office/drawing/2014/main" id="{49F8D5B6-770C-300B-EB6C-E40DDEA096C4}"/>
            </a:ext>
          </a:extLst>
        </p:cNvPr>
        <p:cNvGrpSpPr/>
        <p:nvPr/>
      </p:nvGrpSpPr>
      <p:grpSpPr>
        <a:xfrm>
          <a:off x="0" y="0"/>
          <a:ext cx="0" cy="0"/>
          <a:chOff x="0" y="0"/>
          <a:chExt cx="0" cy="0"/>
        </a:xfrm>
      </p:grpSpPr>
      <p:pic>
        <p:nvPicPr>
          <p:cNvPr id="5122" name="Picture 2" descr="How to Write a Summary - CIE Notes">
            <a:extLst>
              <a:ext uri="{FF2B5EF4-FFF2-40B4-BE49-F238E27FC236}">
                <a16:creationId xmlns:a16="http://schemas.microsoft.com/office/drawing/2014/main" id="{A7D5598A-752B-E4DB-8D2C-3A10B4580EF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842509" y="1346766"/>
            <a:ext cx="6506981" cy="4164468"/>
          </a:xfrm>
          <a:prstGeom prst="rect">
            <a:avLst/>
          </a:prstGeom>
          <a:noFill/>
          <a:ln w="127000" cap="flat">
            <a:solidFill>
              <a:srgbClr val="FFFFFF"/>
            </a:solidFill>
            <a:miter lim="800000"/>
          </a:ln>
          <a:effectLst>
            <a:outerShdw blurRad="54991" dist="17780" dir="5400000" algn="ctr" rotWithShape="0">
              <a:schemeClr val="bg1">
                <a:alpha val="40000"/>
              </a:schemeClr>
            </a:outerShdw>
          </a:effectLst>
          <a:scene3d>
            <a:camera prst="orthographicFront"/>
            <a:lightRig rig="twoPt" dir="t">
              <a:rot lat="0" lon="0" rev="7200000"/>
            </a:lightRig>
          </a:scene3d>
          <a:sp3d>
            <a:bevelT w="25400" h="1905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028303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5698E8DA-87D3-8046-F889-173107331C55}"/>
              </a:ext>
            </a:extLst>
          </p:cNvPr>
          <p:cNvSpPr>
            <a:spLocks noGrp="1"/>
          </p:cNvSpPr>
          <p:nvPr>
            <p:ph idx="1"/>
          </p:nvPr>
        </p:nvSpPr>
        <p:spPr/>
        <p:txBody>
          <a:bodyPr vert="horz" lIns="91440" tIns="45720" rIns="91440" bIns="45720" rtlCol="0" anchor="t">
            <a:normAutofit fontScale="85000" lnSpcReduction="10000"/>
          </a:bodyPr>
          <a:lstStyle/>
          <a:p>
            <a:r>
              <a:rPr lang="en-GB" dirty="0"/>
              <a:t>In Summary, Baby Peter was Let Down by Multiple People and Agencies. </a:t>
            </a:r>
            <a:endParaRPr lang="en-US" dirty="0"/>
          </a:p>
          <a:p>
            <a:endParaRPr lang="en-GB" dirty="0"/>
          </a:p>
          <a:p>
            <a:r>
              <a:rPr lang="en-GB" dirty="0"/>
              <a:t>The Parents</a:t>
            </a:r>
            <a:r>
              <a:rPr lang="en-GB"/>
              <a:t> failed due to withholding information and lying about their involvement of the case.</a:t>
            </a:r>
            <a:endParaRPr lang="en-GB" dirty="0"/>
          </a:p>
          <a:p>
            <a:r>
              <a:rPr lang="en-GB" dirty="0"/>
              <a:t>The Social Services failed to place Baby P in custody of someone safer and failed to understand the seriousness of the injuries found all over his body. </a:t>
            </a:r>
          </a:p>
          <a:p>
            <a:r>
              <a:rPr lang="en-GB" dirty="0"/>
              <a:t>The police failed Baby P by not effectively collaborating with social services and health professionals and missing clear signs of sustained abuse despite multiple interactions with the family.</a:t>
            </a:r>
          </a:p>
          <a:p>
            <a:r>
              <a:rPr lang="en-GB" dirty="0"/>
              <a:t>The Legislation failed by not ensuring sufficient oversight, accountability, and interagency collaboration to prevent neglect despite multiple warnings and interventions.</a:t>
            </a:r>
          </a:p>
        </p:txBody>
      </p:sp>
      <p:sp>
        <p:nvSpPr>
          <p:cNvPr id="5" name="TextBox 4">
            <a:extLst>
              <a:ext uri="{FF2B5EF4-FFF2-40B4-BE49-F238E27FC236}">
                <a16:creationId xmlns:a16="http://schemas.microsoft.com/office/drawing/2014/main" id="{33F1B542-3014-EA7F-6256-B3F318E43D36}"/>
              </a:ext>
            </a:extLst>
          </p:cNvPr>
          <p:cNvSpPr txBox="1"/>
          <p:nvPr/>
        </p:nvSpPr>
        <p:spPr>
          <a:xfrm>
            <a:off x="924443" y="525101"/>
            <a:ext cx="10343114" cy="1200329"/>
          </a:xfrm>
          <a:prstGeom prst="rect">
            <a:avLst/>
          </a:prstGeom>
          <a:noFill/>
        </p:spPr>
        <p:txBody>
          <a:bodyPr wrap="square" rtlCol="0">
            <a:spAutoFit/>
          </a:bodyPr>
          <a:lstStyle/>
          <a:p>
            <a:pPr algn="ctr"/>
            <a:r>
              <a:rPr lang="en-GB" sz="7200" b="1" u="sng"/>
              <a:t>SUMMARY</a:t>
            </a:r>
          </a:p>
        </p:txBody>
      </p:sp>
    </p:spTree>
    <p:extLst>
      <p:ext uri="{BB962C8B-B14F-4D97-AF65-F5344CB8AC3E}">
        <p14:creationId xmlns:p14="http://schemas.microsoft.com/office/powerpoint/2010/main" val="182917507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C6CB94B-0D29-8303-2731-7A8C1917EF76}"/>
              </a:ext>
            </a:extLst>
          </p:cNvPr>
          <p:cNvSpPr txBox="1">
            <a:spLocks/>
          </p:cNvSpPr>
          <p:nvPr/>
        </p:nvSpPr>
        <p:spPr>
          <a:xfrm>
            <a:off x="424543" y="413657"/>
            <a:ext cx="2656114" cy="696686"/>
          </a:xfrm>
          <a:prstGeom prst="rect">
            <a:avLst/>
          </a:prstGeom>
        </p:spPr>
        <p:txBody>
          <a:bodyPr vert="horz" lIns="91440" tIns="45720" rIns="91440" bIns="45720" rtlCol="0" anchor="t" anchorCtr="0">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u="sng"/>
              <a:t>References</a:t>
            </a:r>
          </a:p>
        </p:txBody>
      </p:sp>
      <p:sp>
        <p:nvSpPr>
          <p:cNvPr id="6" name="Content Placeholder 2">
            <a:extLst>
              <a:ext uri="{FF2B5EF4-FFF2-40B4-BE49-F238E27FC236}">
                <a16:creationId xmlns:a16="http://schemas.microsoft.com/office/drawing/2014/main" id="{04A7BA45-36F5-B430-E453-9636F513129E}"/>
              </a:ext>
            </a:extLst>
          </p:cNvPr>
          <p:cNvSpPr>
            <a:spLocks noGrp="1"/>
          </p:cNvSpPr>
          <p:nvPr>
            <p:ph idx="1"/>
          </p:nvPr>
        </p:nvSpPr>
        <p:spPr>
          <a:xfrm>
            <a:off x="952500" y="1687286"/>
            <a:ext cx="10287000" cy="4517571"/>
          </a:xfrm>
        </p:spPr>
        <p:txBody>
          <a:bodyPr>
            <a:normAutofit fontScale="85000" lnSpcReduction="10000"/>
          </a:bodyPr>
          <a:lstStyle/>
          <a:p>
            <a:r>
              <a:rPr lang="en-GB" b="0" i="0" dirty="0">
                <a:effectLst/>
                <a:latin typeface="avenir-regular-class"/>
              </a:rPr>
              <a:t>Batty, D. (2009) </a:t>
            </a:r>
            <a:r>
              <a:rPr lang="en-GB" b="0" i="1" dirty="0">
                <a:effectLst/>
                <a:latin typeface="avenir-regular-class"/>
              </a:rPr>
              <a:t>Timeline: Baby P Case</a:t>
            </a:r>
            <a:r>
              <a:rPr lang="en-GB" b="0" i="0" dirty="0">
                <a:effectLst/>
                <a:latin typeface="avenir-regular-class"/>
              </a:rPr>
              <a:t>. Available at: </a:t>
            </a:r>
            <a:r>
              <a:rPr lang="en-GB" b="0" i="0" dirty="0">
                <a:effectLst/>
                <a:latin typeface="avenir-regular-class"/>
                <a:hlinkClick r:id="rId2"/>
              </a:rPr>
              <a:t>https://www.theguardian.com/society/2009/may/22/baby-p-timeline</a:t>
            </a:r>
            <a:r>
              <a:rPr lang="en-GB" b="0" i="0" dirty="0">
                <a:effectLst/>
                <a:latin typeface="avenir-regular-class"/>
              </a:rPr>
              <a:t>. (Accessed: 28</a:t>
            </a:r>
            <a:r>
              <a:rPr lang="en-GB" b="0" i="0" baseline="30000" dirty="0">
                <a:effectLst/>
                <a:latin typeface="avenir-regular-class"/>
              </a:rPr>
              <a:t>th</a:t>
            </a:r>
            <a:r>
              <a:rPr lang="en-GB" b="0" i="0" dirty="0">
                <a:effectLst/>
                <a:latin typeface="avenir-regular-class"/>
              </a:rPr>
              <a:t> December 2024).</a:t>
            </a:r>
          </a:p>
          <a:p>
            <a:r>
              <a:rPr lang="en-GB" b="0" i="0" dirty="0">
                <a:effectLst/>
                <a:latin typeface="avenir-regular-class"/>
              </a:rPr>
              <a:t>British Association of Social Workers. (2023) </a:t>
            </a:r>
            <a:r>
              <a:rPr lang="en-GB" b="0" i="1" dirty="0">
                <a:effectLst/>
                <a:latin typeface="avenir-regular-class"/>
              </a:rPr>
              <a:t>The untold story behind Baby P tragedy</a:t>
            </a:r>
            <a:r>
              <a:rPr lang="en-GB" b="0" i="0" dirty="0">
                <a:effectLst/>
                <a:latin typeface="avenir-regular-class"/>
              </a:rPr>
              <a:t>. Available at: </a:t>
            </a:r>
            <a:r>
              <a:rPr lang="en-GB" b="0" i="0" dirty="0">
                <a:effectLst/>
                <a:latin typeface="avenir-regular-class"/>
                <a:hlinkClick r:id="rId3"/>
              </a:rPr>
              <a:t>https://basw.co.uk/articles/untold-story-behind-baby-p-tragedy#:~:text=The%20Metropolitan%20Police%20delayed%20an,record%20interviews%20with%20family%20members</a:t>
            </a:r>
            <a:r>
              <a:rPr lang="en-GB" b="0" i="0" dirty="0">
                <a:effectLst/>
                <a:latin typeface="avenir-regular-class"/>
              </a:rPr>
              <a:t>. (Accessed: 28</a:t>
            </a:r>
            <a:r>
              <a:rPr lang="en-GB" b="0" i="0" baseline="30000" dirty="0">
                <a:effectLst/>
                <a:latin typeface="avenir-regular-class"/>
              </a:rPr>
              <a:t>th</a:t>
            </a:r>
            <a:r>
              <a:rPr lang="en-GB" b="0" i="0" dirty="0">
                <a:effectLst/>
                <a:latin typeface="avenir-regular-class"/>
              </a:rPr>
              <a:t> December 2024).</a:t>
            </a:r>
          </a:p>
          <a:p>
            <a:r>
              <a:rPr lang="en-GB" dirty="0">
                <a:effectLst/>
                <a:latin typeface="avenir-regular-class"/>
              </a:rPr>
              <a:t>Children Act 1989</a:t>
            </a:r>
          </a:p>
          <a:p>
            <a:r>
              <a:rPr lang="en-GB" dirty="0">
                <a:effectLst/>
                <a:latin typeface="avenir-regular-class"/>
              </a:rPr>
              <a:t>Jones, R. (2014) </a:t>
            </a:r>
            <a:r>
              <a:rPr lang="en-GB" i="1" dirty="0">
                <a:effectLst/>
                <a:latin typeface="avenir-regular-class"/>
              </a:rPr>
              <a:t>The Story of Baby P</a:t>
            </a:r>
            <a:r>
              <a:rPr lang="en-GB" dirty="0">
                <a:effectLst/>
                <a:latin typeface="avenir-regular-class"/>
              </a:rPr>
              <a:t>. Available at: </a:t>
            </a:r>
            <a:r>
              <a:rPr lang="en-GB" dirty="0">
                <a:effectLst/>
                <a:latin typeface="avenir-regular-class"/>
                <a:hlinkClick r:id="rId4"/>
              </a:rPr>
              <a:t>https://books.google.co.uk/books?hl=en&amp;lr=&amp;id=f2c5BAAAQBAJ&amp;oi=fnd&amp;pg=PR7&amp;dq=baby+p+law+enforcement+failure&amp;ots=RX0iaozAI4&amp;sig=xKrj4C8AuesgORZAgyQyLmSA1dk&amp;redir_esc=y#v=onepage&amp;q&amp;f=false</a:t>
            </a:r>
            <a:r>
              <a:rPr lang="en-GB" dirty="0">
                <a:effectLst/>
                <a:latin typeface="avenir-regular-class"/>
              </a:rPr>
              <a:t>. (Accessed: 1</a:t>
            </a:r>
            <a:r>
              <a:rPr lang="en-GB" baseline="30000" dirty="0">
                <a:effectLst/>
                <a:latin typeface="avenir-regular-class"/>
              </a:rPr>
              <a:t>st</a:t>
            </a:r>
            <a:r>
              <a:rPr lang="en-GB" dirty="0">
                <a:effectLst/>
                <a:latin typeface="avenir-regular-class"/>
              </a:rPr>
              <a:t> January 2025)</a:t>
            </a:r>
          </a:p>
          <a:p>
            <a:r>
              <a:rPr lang="en-GB" dirty="0" err="1">
                <a:effectLst/>
                <a:latin typeface="avenir-regular-class"/>
              </a:rPr>
              <a:t>Mcshane</a:t>
            </a:r>
            <a:r>
              <a:rPr lang="en-GB" dirty="0">
                <a:effectLst/>
                <a:latin typeface="avenir-regular-class"/>
              </a:rPr>
              <a:t>, J. (2010). </a:t>
            </a:r>
            <a:r>
              <a:rPr lang="en-GB" i="1" dirty="0">
                <a:effectLst/>
                <a:latin typeface="avenir-regular-class"/>
              </a:rPr>
              <a:t>It must never happen again : the lessons learned from the short life and terrible death of Baby P</a:t>
            </a:r>
            <a:r>
              <a:rPr lang="en-GB" dirty="0">
                <a:effectLst/>
                <a:latin typeface="avenir-regular-class"/>
              </a:rPr>
              <a:t>. England: John Blake Pub. </a:t>
            </a:r>
            <a:endParaRPr lang="en-GB" b="0" i="0" dirty="0">
              <a:effectLst/>
              <a:latin typeface="avenir-regular-class"/>
            </a:endParaRPr>
          </a:p>
        </p:txBody>
      </p:sp>
      <p:sp>
        <p:nvSpPr>
          <p:cNvPr id="2" name="Title 1">
            <a:extLst>
              <a:ext uri="{FF2B5EF4-FFF2-40B4-BE49-F238E27FC236}">
                <a16:creationId xmlns:a16="http://schemas.microsoft.com/office/drawing/2014/main" id="{282FAF37-D99F-B6C4-7916-3F6A30A71F18}"/>
              </a:ext>
            </a:extLst>
          </p:cNvPr>
          <p:cNvSpPr txBox="1">
            <a:spLocks/>
          </p:cNvSpPr>
          <p:nvPr/>
        </p:nvSpPr>
        <p:spPr>
          <a:xfrm>
            <a:off x="9252857" y="293914"/>
            <a:ext cx="2514600" cy="468086"/>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500"/>
              <a:t>Hannah Jones</a:t>
            </a:r>
          </a:p>
        </p:txBody>
      </p:sp>
    </p:spTree>
    <p:extLst>
      <p:ext uri="{BB962C8B-B14F-4D97-AF65-F5344CB8AC3E}">
        <p14:creationId xmlns:p14="http://schemas.microsoft.com/office/powerpoint/2010/main" val="34014766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AC5CDB-69CA-E7FA-0D51-2B6A35A831AD}"/>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96BFB979-2368-6C26-4DE8-F16A56520991}"/>
              </a:ext>
            </a:extLst>
          </p:cNvPr>
          <p:cNvSpPr txBox="1">
            <a:spLocks/>
          </p:cNvSpPr>
          <p:nvPr/>
        </p:nvSpPr>
        <p:spPr>
          <a:xfrm>
            <a:off x="424543" y="413657"/>
            <a:ext cx="2656114" cy="696686"/>
          </a:xfrm>
          <a:prstGeom prst="rect">
            <a:avLst/>
          </a:prstGeom>
        </p:spPr>
        <p:txBody>
          <a:bodyPr vert="horz" lIns="91440" tIns="45720" rIns="91440" bIns="45720" rtlCol="0" anchor="t" anchorCtr="0">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000" u="sng"/>
              <a:t>References</a:t>
            </a:r>
          </a:p>
        </p:txBody>
      </p:sp>
      <p:sp>
        <p:nvSpPr>
          <p:cNvPr id="6" name="Content Placeholder 2">
            <a:extLst>
              <a:ext uri="{FF2B5EF4-FFF2-40B4-BE49-F238E27FC236}">
                <a16:creationId xmlns:a16="http://schemas.microsoft.com/office/drawing/2014/main" id="{67AF13F0-E47F-0E00-4FDD-209FCA61022B}"/>
              </a:ext>
            </a:extLst>
          </p:cNvPr>
          <p:cNvSpPr>
            <a:spLocks noGrp="1"/>
          </p:cNvSpPr>
          <p:nvPr>
            <p:ph idx="1"/>
          </p:nvPr>
        </p:nvSpPr>
        <p:spPr>
          <a:xfrm>
            <a:off x="952500" y="1687286"/>
            <a:ext cx="10287000" cy="4517571"/>
          </a:xfrm>
        </p:spPr>
        <p:txBody>
          <a:bodyPr>
            <a:normAutofit fontScale="85000" lnSpcReduction="20000"/>
          </a:bodyPr>
          <a:lstStyle/>
          <a:p>
            <a:r>
              <a:rPr lang="en-GB" dirty="0">
                <a:effectLst/>
                <a:latin typeface="avenir-regular-class"/>
              </a:rPr>
              <a:t>Metropolitan Police Authority (2008) </a:t>
            </a:r>
            <a:r>
              <a:rPr lang="en-GB" i="1" dirty="0">
                <a:effectLst/>
                <a:latin typeface="avenir-regular-class"/>
              </a:rPr>
              <a:t>MPS response to the death of baby p. </a:t>
            </a:r>
            <a:r>
              <a:rPr lang="en-GB" dirty="0">
                <a:effectLst/>
                <a:latin typeface="avenir-regular-class"/>
              </a:rPr>
              <a:t>Available at: </a:t>
            </a:r>
            <a:r>
              <a:rPr lang="en-GB" dirty="0">
                <a:effectLst/>
                <a:latin typeface="avenir-regular-class"/>
                <a:hlinkClick r:id="rId2"/>
              </a:rPr>
              <a:t>http://policeauthority.org/metropolitan/committees/sop/2008/081204/12/index.html</a:t>
            </a:r>
            <a:r>
              <a:rPr lang="en-GB" dirty="0">
                <a:effectLst/>
                <a:latin typeface="avenir-regular-class"/>
              </a:rPr>
              <a:t>. (Accessed: 6</a:t>
            </a:r>
            <a:r>
              <a:rPr lang="en-GB" baseline="30000" dirty="0">
                <a:effectLst/>
                <a:latin typeface="avenir-regular-class"/>
              </a:rPr>
              <a:t>th</a:t>
            </a:r>
            <a:r>
              <a:rPr lang="en-GB" dirty="0">
                <a:effectLst/>
                <a:latin typeface="avenir-regular-class"/>
              </a:rPr>
              <a:t> January 2025)</a:t>
            </a:r>
          </a:p>
          <a:p>
            <a:r>
              <a:rPr lang="en-GB" dirty="0">
                <a:effectLst/>
                <a:latin typeface="avenir-regular-class"/>
              </a:rPr>
              <a:t>NGTC GROUP Training (2024) </a:t>
            </a:r>
            <a:r>
              <a:rPr lang="en-GB" i="1" dirty="0">
                <a:effectLst/>
                <a:latin typeface="avenir-regular-class"/>
              </a:rPr>
              <a:t>Baby P report</a:t>
            </a:r>
            <a:r>
              <a:rPr lang="en-GB" dirty="0">
                <a:effectLst/>
                <a:latin typeface="avenir-regular-class"/>
              </a:rPr>
              <a:t>. Available at: </a:t>
            </a:r>
            <a:r>
              <a:rPr lang="en-GB" dirty="0">
                <a:effectLst/>
                <a:latin typeface="avenir-regular-class"/>
                <a:hlinkClick r:id="rId3"/>
              </a:rPr>
              <a:t>https://www.ngtc.co.uk/baby-p-report/</a:t>
            </a:r>
            <a:r>
              <a:rPr lang="en-GB" dirty="0">
                <a:effectLst/>
                <a:latin typeface="avenir-regular-class"/>
              </a:rPr>
              <a:t>. (Accessed: 06 January 2025).</a:t>
            </a:r>
          </a:p>
          <a:p>
            <a:r>
              <a:rPr lang="en-GB" b="0" i="0" dirty="0">
                <a:effectLst/>
                <a:latin typeface="avenir-regular-class"/>
              </a:rPr>
              <a:t>Parish, E. (2014) 'who should we blame for the death of baby P', </a:t>
            </a:r>
            <a:r>
              <a:rPr lang="en-GB" b="0" i="1" dirty="0">
                <a:effectLst/>
                <a:latin typeface="avenir-regular-class"/>
              </a:rPr>
              <a:t>British Medical Interview</a:t>
            </a:r>
            <a:r>
              <a:rPr lang="en-GB" b="0" i="0" dirty="0">
                <a:effectLst/>
                <a:latin typeface="avenir-regular-class"/>
              </a:rPr>
              <a:t>, 349, pp. 1-2. Available at: </a:t>
            </a:r>
            <a:r>
              <a:rPr lang="en-GB" b="0" i="0" dirty="0">
                <a:effectLst/>
                <a:latin typeface="avenir-regular-class"/>
                <a:hlinkClick r:id="rId4"/>
              </a:rPr>
              <a:t>https://www.jstor.org/stable/26518599</a:t>
            </a:r>
            <a:r>
              <a:rPr lang="en-GB" b="0" i="0" dirty="0">
                <a:effectLst/>
                <a:latin typeface="avenir-regular-class"/>
              </a:rPr>
              <a:t>. (Accessed: 6</a:t>
            </a:r>
            <a:r>
              <a:rPr lang="en-GB" b="0" i="0" baseline="30000" dirty="0">
                <a:effectLst/>
                <a:latin typeface="avenir-regular-class"/>
              </a:rPr>
              <a:t>th</a:t>
            </a:r>
            <a:r>
              <a:rPr lang="en-GB" b="0" i="0" dirty="0">
                <a:effectLst/>
                <a:latin typeface="avenir-regular-class"/>
              </a:rPr>
              <a:t> January 2025)</a:t>
            </a:r>
          </a:p>
          <a:p>
            <a:r>
              <a:rPr lang="en-GB" b="0" i="0" dirty="0" err="1">
                <a:effectLst/>
                <a:latin typeface="avenir-regular-class"/>
              </a:rPr>
              <a:t>Shoesmith</a:t>
            </a:r>
            <a:r>
              <a:rPr lang="en-GB" b="0" i="0" dirty="0">
                <a:effectLst/>
                <a:latin typeface="avenir-regular-class"/>
              </a:rPr>
              <a:t>, S. (2016) </a:t>
            </a:r>
            <a:r>
              <a:rPr lang="en-GB" b="0" i="1" dirty="0">
                <a:effectLst/>
                <a:latin typeface="avenir-regular-class"/>
              </a:rPr>
              <a:t>Learning From Baby P</a:t>
            </a:r>
            <a:r>
              <a:rPr lang="en-GB" b="0" i="0" dirty="0">
                <a:effectLst/>
                <a:latin typeface="avenir-regular-class"/>
              </a:rPr>
              <a:t>. </a:t>
            </a:r>
            <a:r>
              <a:rPr lang="en-GB" dirty="0">
                <a:effectLst/>
                <a:latin typeface="avenir-regular-class"/>
              </a:rPr>
              <a:t>Available at: </a:t>
            </a:r>
            <a:r>
              <a:rPr lang="en-GB" dirty="0">
                <a:effectLst/>
                <a:latin typeface="avenir-regular-class"/>
                <a:hlinkClick r:id="rId5"/>
              </a:rPr>
              <a:t>https://books.google.co.uk/books?hl=en&amp;lr=&amp;id=TXieDAAAQBAJ&amp;oi=fnd&amp;pg=PA11&amp;dq=baby+p+police+failure&amp;ots=CIBOnb_ygk&amp;sig=WD4HyvYkVGxqFWZ-6nJ5IEclW6c&amp;redir_esc=y#v=onepage&amp;q=baby%20p%20police%20failure&amp;f=false</a:t>
            </a:r>
            <a:r>
              <a:rPr lang="en-GB" b="0" i="0" dirty="0">
                <a:effectLst/>
                <a:latin typeface="avenir-regular-class"/>
              </a:rPr>
              <a:t>. </a:t>
            </a:r>
            <a:r>
              <a:rPr lang="en-GB" dirty="0">
                <a:effectLst/>
                <a:latin typeface="avenir-regular-class"/>
              </a:rPr>
              <a:t>(Accessed: 1</a:t>
            </a:r>
            <a:r>
              <a:rPr lang="en-GB" baseline="30000" dirty="0">
                <a:effectLst/>
                <a:latin typeface="avenir-regular-class"/>
              </a:rPr>
              <a:t>st</a:t>
            </a:r>
            <a:r>
              <a:rPr lang="en-GB" dirty="0">
                <a:effectLst/>
                <a:latin typeface="avenir-regular-class"/>
              </a:rPr>
              <a:t> January 2025)</a:t>
            </a:r>
          </a:p>
          <a:p>
            <a:r>
              <a:rPr lang="en-GB" dirty="0">
                <a:effectLst/>
                <a:latin typeface="avenir-regular-class"/>
              </a:rPr>
              <a:t>Virtual College (2019) </a:t>
            </a:r>
            <a:r>
              <a:rPr lang="en-GB" i="1" dirty="0">
                <a:effectLst/>
                <a:latin typeface="avenir-regular-class"/>
              </a:rPr>
              <a:t>Serious Case Review: Baby P (2009). </a:t>
            </a:r>
            <a:r>
              <a:rPr lang="en-GB" dirty="0">
                <a:effectLst/>
                <a:latin typeface="avenir-regular-class"/>
              </a:rPr>
              <a:t>Available at: </a:t>
            </a:r>
            <a:r>
              <a:rPr lang="en-GB" dirty="0">
                <a:effectLst/>
                <a:latin typeface="avenir-regular-class"/>
                <a:hlinkClick r:id="rId6"/>
              </a:rPr>
              <a:t>https://www.virtual-college.co.uk/resources/serious-case-review-baby-p-(2009)#:~:text=Findings&amp;text=Lack%20of%20professional%20curiosity%3A%20The,nature%20of%20her%20friendship%20network</a:t>
            </a:r>
            <a:r>
              <a:rPr lang="en-GB" dirty="0">
                <a:effectLst/>
                <a:latin typeface="avenir-regular-class"/>
              </a:rPr>
              <a:t>. (Accessed: 5</a:t>
            </a:r>
            <a:r>
              <a:rPr lang="en-GB" baseline="30000" dirty="0">
                <a:effectLst/>
                <a:latin typeface="avenir-regular-class"/>
              </a:rPr>
              <a:t>th</a:t>
            </a:r>
            <a:r>
              <a:rPr lang="en-GB" dirty="0">
                <a:effectLst/>
                <a:latin typeface="avenir-regular-class"/>
              </a:rPr>
              <a:t> January 2025)</a:t>
            </a:r>
          </a:p>
          <a:p>
            <a:endParaRPr lang="en-GB" sz="2000" dirty="0"/>
          </a:p>
          <a:p>
            <a:endParaRPr lang="en-GB" sz="2000" dirty="0"/>
          </a:p>
          <a:p>
            <a:endParaRPr lang="en-GB" dirty="0">
              <a:effectLst/>
              <a:latin typeface="avenir-regular-class"/>
            </a:endParaRPr>
          </a:p>
        </p:txBody>
      </p:sp>
      <p:sp>
        <p:nvSpPr>
          <p:cNvPr id="2" name="Title 1">
            <a:extLst>
              <a:ext uri="{FF2B5EF4-FFF2-40B4-BE49-F238E27FC236}">
                <a16:creationId xmlns:a16="http://schemas.microsoft.com/office/drawing/2014/main" id="{DE10B5D5-0DCA-A4D2-D7C8-C79C3A5A1F31}"/>
              </a:ext>
            </a:extLst>
          </p:cNvPr>
          <p:cNvSpPr txBox="1">
            <a:spLocks/>
          </p:cNvSpPr>
          <p:nvPr/>
        </p:nvSpPr>
        <p:spPr>
          <a:xfrm>
            <a:off x="9252857" y="293914"/>
            <a:ext cx="2514600" cy="468086"/>
          </a:xfrm>
          <a:prstGeom prst="rect">
            <a:avLst/>
          </a:prstGeom>
        </p:spPr>
        <p:txBody>
          <a:bodyPr vert="horz" lIns="91440" tIns="45720" rIns="91440" bIns="45720" rtlCol="0" anchor="t"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500"/>
              <a:t>Hannah Jones</a:t>
            </a:r>
          </a:p>
        </p:txBody>
      </p:sp>
    </p:spTree>
    <p:extLst>
      <p:ext uri="{BB962C8B-B14F-4D97-AF65-F5344CB8AC3E}">
        <p14:creationId xmlns:p14="http://schemas.microsoft.com/office/powerpoint/2010/main" val="46003060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Damask</Template>
  <TotalTime>296</TotalTime>
  <Words>1095</Words>
  <Application>Microsoft Office PowerPoint</Application>
  <PresentationFormat>Widescreen</PresentationFormat>
  <Paragraphs>135</Paragraphs>
  <Slides>16</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Aptos</vt:lpstr>
      <vt:lpstr>Arial</vt:lpstr>
      <vt:lpstr>avenir-regular-class</vt:lpstr>
      <vt:lpstr>Bookman Old Style</vt:lpstr>
      <vt:lpstr>Calibri</vt:lpstr>
      <vt:lpstr>Impact</vt:lpstr>
      <vt:lpstr>Rockwell</vt:lpstr>
      <vt:lpstr>Damask</vt:lpstr>
      <vt:lpstr>Investigate comprehensively a real-life case of abuse and analyse the victim’s journey, the support they received or not and the outcomes of the case</vt:lpstr>
      <vt:lpstr>Objectives </vt:lpstr>
      <vt:lpstr>Baby P</vt:lpstr>
      <vt:lpstr>How the police failed Baby P </vt:lpstr>
      <vt:lpstr>Timeline of the polices involvement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Hannah Jones (2203446)</dc:creator>
  <cp:lastModifiedBy>Hannah Jones (2203446)</cp:lastModifiedBy>
  <cp:revision>4</cp:revision>
  <dcterms:created xsi:type="dcterms:W3CDTF">2025-01-20T05:39:38Z</dcterms:created>
  <dcterms:modified xsi:type="dcterms:W3CDTF">2025-01-20T21:44:25Z</dcterms:modified>
</cp:coreProperties>
</file>