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72" r:id="rId4"/>
    <p:sldId id="260" r:id="rId5"/>
    <p:sldId id="276" r:id="rId6"/>
    <p:sldId id="262" r:id="rId7"/>
    <p:sldId id="268" r:id="rId8"/>
    <p:sldId id="269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50734B-BAB5-9579-0989-5B05A9AA8F8B}" v="9" dt="2026-05-10T22:37:11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ie-May James (2404489)" userId="S::2404489@student.uwtsd.ac.uk::8c33585c-a125-4d01-a2d9-20497e90b2dc" providerId="AD" clId="Web-{2D50734B-BAB5-9579-0989-5B05A9AA8F8B}"/>
    <pc:docChg chg="addSld delSld">
      <pc:chgData name="Susie-May James (2404489)" userId="S::2404489@student.uwtsd.ac.uk::8c33585c-a125-4d01-a2d9-20497e90b2dc" providerId="AD" clId="Web-{2D50734B-BAB5-9579-0989-5B05A9AA8F8B}" dt="2026-05-10T22:37:11.597" v="8"/>
      <pc:docMkLst>
        <pc:docMk/>
      </pc:docMkLst>
      <pc:sldChg chg="del">
        <pc:chgData name="Susie-May James (2404489)" userId="S::2404489@student.uwtsd.ac.uk::8c33585c-a125-4d01-a2d9-20497e90b2dc" providerId="AD" clId="Web-{2D50734B-BAB5-9579-0989-5B05A9AA8F8B}" dt="2026-05-10T22:35:48.074" v="1"/>
        <pc:sldMkLst>
          <pc:docMk/>
          <pc:sldMk cId="109857222" sldId="256"/>
        </pc:sldMkLst>
      </pc:sldChg>
      <pc:sldChg chg="add">
        <pc:chgData name="Susie-May James (2404489)" userId="S::2404489@student.uwtsd.ac.uk::8c33585c-a125-4d01-a2d9-20497e90b2dc" providerId="AD" clId="Web-{2D50734B-BAB5-9579-0989-5B05A9AA8F8B}" dt="2026-05-10T22:35:44.824" v="0"/>
        <pc:sldMkLst>
          <pc:docMk/>
          <pc:sldMk cId="1535249884" sldId="257"/>
        </pc:sldMkLst>
      </pc:sldChg>
      <pc:sldChg chg="add">
        <pc:chgData name="Susie-May James (2404489)" userId="S::2404489@student.uwtsd.ac.uk::8c33585c-a125-4d01-a2d9-20497e90b2dc" providerId="AD" clId="Web-{2D50734B-BAB5-9579-0989-5B05A9AA8F8B}" dt="2026-05-10T22:36:01.284" v="2"/>
        <pc:sldMkLst>
          <pc:docMk/>
          <pc:sldMk cId="64215453" sldId="258"/>
        </pc:sldMkLst>
      </pc:sldChg>
      <pc:sldChg chg="add">
        <pc:chgData name="Susie-May James (2404489)" userId="S::2404489@student.uwtsd.ac.uk::8c33585c-a125-4d01-a2d9-20497e90b2dc" providerId="AD" clId="Web-{2D50734B-BAB5-9579-0989-5B05A9AA8F8B}" dt="2026-05-10T22:36:22.518" v="4"/>
        <pc:sldMkLst>
          <pc:docMk/>
          <pc:sldMk cId="1298776287" sldId="260"/>
        </pc:sldMkLst>
      </pc:sldChg>
      <pc:sldChg chg="add">
        <pc:chgData name="Susie-May James (2404489)" userId="S::2404489@student.uwtsd.ac.uk::8c33585c-a125-4d01-a2d9-20497e90b2dc" providerId="AD" clId="Web-{2D50734B-BAB5-9579-0989-5B05A9AA8F8B}" dt="2026-05-10T22:36:53.331" v="6"/>
        <pc:sldMkLst>
          <pc:docMk/>
          <pc:sldMk cId="3092966966" sldId="262"/>
        </pc:sldMkLst>
      </pc:sldChg>
      <pc:sldChg chg="add">
        <pc:chgData name="Susie-May James (2404489)" userId="S::2404489@student.uwtsd.ac.uk::8c33585c-a125-4d01-a2d9-20497e90b2dc" providerId="AD" clId="Web-{2D50734B-BAB5-9579-0989-5B05A9AA8F8B}" dt="2026-05-10T22:37:04.394" v="7"/>
        <pc:sldMkLst>
          <pc:docMk/>
          <pc:sldMk cId="1111585388" sldId="268"/>
        </pc:sldMkLst>
      </pc:sldChg>
      <pc:sldChg chg="add">
        <pc:chgData name="Susie-May James (2404489)" userId="S::2404489@student.uwtsd.ac.uk::8c33585c-a125-4d01-a2d9-20497e90b2dc" providerId="AD" clId="Web-{2D50734B-BAB5-9579-0989-5B05A9AA8F8B}" dt="2026-05-10T22:37:11.597" v="8"/>
        <pc:sldMkLst>
          <pc:docMk/>
          <pc:sldMk cId="608478575" sldId="269"/>
        </pc:sldMkLst>
      </pc:sldChg>
      <pc:sldChg chg="add">
        <pc:chgData name="Susie-May James (2404489)" userId="S::2404489@student.uwtsd.ac.uk::8c33585c-a125-4d01-a2d9-20497e90b2dc" providerId="AD" clId="Web-{2D50734B-BAB5-9579-0989-5B05A9AA8F8B}" dt="2026-05-10T22:36:10.956" v="3"/>
        <pc:sldMkLst>
          <pc:docMk/>
          <pc:sldMk cId="4233121650" sldId="272"/>
        </pc:sldMkLst>
      </pc:sldChg>
      <pc:sldChg chg="add">
        <pc:chgData name="Susie-May James (2404489)" userId="S::2404489@student.uwtsd.ac.uk::8c33585c-a125-4d01-a2d9-20497e90b2dc" providerId="AD" clId="Web-{2D50734B-BAB5-9579-0989-5B05A9AA8F8B}" dt="2026-05-10T22:36:37.691" v="5"/>
        <pc:sldMkLst>
          <pc:docMk/>
          <pc:sldMk cId="1064194904" sldId="27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martsheet.com/how-to-use-team-roles-to-boost-performance?srsltid=AfmBOoqF2M1GxckzHVjLqPDe1xoufseCsYgthYbItwWK1qsQdtDV1LaN" TargetMode="External"/><Relationship Id="rId3" Type="http://schemas.openxmlformats.org/officeDocument/2006/relationships/hyperlink" Target="https://www.belbin.com/about/belbin-team-roles" TargetMode="External"/><Relationship Id="rId7" Type="http://schemas.openxmlformats.org/officeDocument/2006/relationships/hyperlink" Target="https://www.ifm.eng.cam.ac.uk/research/dmg/tools-and-techniques/belbins-team-roles/" TargetMode="External"/><Relationship Id="rId2" Type="http://schemas.openxmlformats.org/officeDocument/2006/relationships/hyperlink" Target="https://drkrishnaathal.com/blog/gibbs-reflective-cycle-explained-a-framework-for-structured-self-reflec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ism.university/integrated-communication-practices/post-event-evaluation-measuring-success-feedback/" TargetMode="External"/><Relationship Id="rId5" Type="http://schemas.openxmlformats.org/officeDocument/2006/relationships/hyperlink" Target="https://www.ibtmworld.com/en-gb/blog/event-management/what-makes-an-event-successful.html" TargetMode="External"/><Relationship Id="rId4" Type="http://schemas.openxmlformats.org/officeDocument/2006/relationships/hyperlink" Target="http://www.ibtmworld.com" TargetMode="External"/><Relationship Id="rId9" Type="http://schemas.openxmlformats.org/officeDocument/2006/relationships/hyperlink" Target="https://uk.surveymonkey.com/learn/event-management/post-event-survey-ques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et Involved - TedXSwansea">
            <a:extLst>
              <a:ext uri="{FF2B5EF4-FFF2-40B4-BE49-F238E27FC236}">
                <a16:creationId xmlns:a16="http://schemas.microsoft.com/office/drawing/2014/main" id="{CB10C115-4B25-0E43-9DD1-486DA0CCDF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9" r="3" b="1277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9065" y="2051951"/>
            <a:ext cx="3403426" cy="1588698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300">
                <a:solidFill>
                  <a:schemeClr val="tx1"/>
                </a:solidFill>
              </a:rPr>
              <a:t>TEDX Swansea </a:t>
            </a:r>
            <a:br>
              <a:rPr lang="en-US" sz="3300"/>
            </a:br>
            <a:r>
              <a:rPr lang="en-US" sz="3300">
                <a:solidFill>
                  <a:schemeClr val="tx1"/>
                </a:solidFill>
              </a:rPr>
              <a:t>'New Beginnings' Review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89065" y="3925457"/>
            <a:ext cx="3611244" cy="160967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solidFill>
                  <a:srgbClr val="FF0000"/>
                </a:solidFill>
              </a:rPr>
              <a:t>Caitlin Bollard</a:t>
            </a:r>
          </a:p>
          <a:p>
            <a:r>
              <a:rPr lang="en-US">
                <a:solidFill>
                  <a:srgbClr val="FF0000"/>
                </a:solidFill>
              </a:rPr>
              <a:t>Tamara Crookes</a:t>
            </a:r>
          </a:p>
          <a:p>
            <a:r>
              <a:rPr lang="en-US">
                <a:solidFill>
                  <a:srgbClr val="FF0000"/>
                </a:solidFill>
              </a:rPr>
              <a:t>Charlotte Palmer</a:t>
            </a:r>
          </a:p>
          <a:p>
            <a:r>
              <a:rPr lang="en-US">
                <a:solidFill>
                  <a:srgbClr val="FF0000"/>
                </a:solidFill>
              </a:rPr>
              <a:t>Susie-May James</a:t>
            </a:r>
          </a:p>
        </p:txBody>
      </p:sp>
    </p:spTree>
    <p:extLst>
      <p:ext uri="{BB962C8B-B14F-4D97-AF65-F5344CB8AC3E}">
        <p14:creationId xmlns:p14="http://schemas.microsoft.com/office/powerpoint/2010/main" val="15352498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B3092-D72B-CC32-D61A-F901FBC3A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1696" y="1350"/>
            <a:ext cx="9634011" cy="1325563"/>
          </a:xfrm>
        </p:spPr>
        <p:txBody>
          <a:bodyPr/>
          <a:lstStyle/>
          <a:p>
            <a:pPr algn="ctr"/>
            <a:r>
              <a:rPr lang="en-US">
                <a:solidFill>
                  <a:srgbClr val="FF0000"/>
                </a:solidFill>
                <a:latin typeface="Modern Love"/>
              </a:rPr>
              <a:t>Roles and Responsibilities</a:t>
            </a:r>
            <a:endParaRPr lang="en-US"/>
          </a:p>
        </p:txBody>
      </p:sp>
      <p:pic>
        <p:nvPicPr>
          <p:cNvPr id="14" name="Picture 13" descr="A red and black logo&#10;&#10;AI-generated content may be incorrect.">
            <a:extLst>
              <a:ext uri="{FF2B5EF4-FFF2-40B4-BE49-F238E27FC236}">
                <a16:creationId xmlns:a16="http://schemas.microsoft.com/office/drawing/2014/main" id="{933C36E4-AE13-D08A-FDA8-7DAFD36C3D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237" r="361" b="33503"/>
          <a:stretch>
            <a:fillRect/>
          </a:stretch>
        </p:blipFill>
        <p:spPr>
          <a:xfrm>
            <a:off x="1241867" y="867941"/>
            <a:ext cx="9746865" cy="3308092"/>
          </a:xfrm>
          <a:prstGeom prst="rect">
            <a:avLst/>
          </a:prstGeom>
        </p:spPr>
      </p:pic>
      <p:pic>
        <p:nvPicPr>
          <p:cNvPr id="3" name="Picture 2" descr="A person standing in front of a wall with balloons&#10;&#10;AI-generated content may be incorrect.">
            <a:extLst>
              <a:ext uri="{FF2B5EF4-FFF2-40B4-BE49-F238E27FC236}">
                <a16:creationId xmlns:a16="http://schemas.microsoft.com/office/drawing/2014/main" id="{057A3A89-ACAC-41FE-CF9F-60FE069373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647" y="1842628"/>
            <a:ext cx="2211781" cy="23296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1CB70E-3735-5F4C-CD73-66C69B085462}"/>
              </a:ext>
            </a:extLst>
          </p:cNvPr>
          <p:cNvSpPr txBox="1"/>
          <p:nvPr/>
        </p:nvSpPr>
        <p:spPr>
          <a:xfrm>
            <a:off x="317725" y="4840654"/>
            <a:ext cx="255354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Securing Sponsors</a:t>
            </a:r>
          </a:p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Operations Lead</a:t>
            </a:r>
          </a:p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Raffle Donations</a:t>
            </a:r>
          </a:p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Decorations for Event</a:t>
            </a:r>
          </a:p>
          <a:p>
            <a:pPr marL="285750" indent="-285750">
              <a:buFont typeface="Wingdings"/>
              <a:buChar char="v"/>
            </a:pPr>
            <a:endParaRPr lang="en-US">
              <a:solidFill>
                <a:srgbClr val="FF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1D20C4-D2A3-4FD2-5015-1A5D537D5F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27" t="18847" r="1567" b="22538"/>
          <a:stretch>
            <a:fillRect/>
          </a:stretch>
        </p:blipFill>
        <p:spPr>
          <a:xfrm>
            <a:off x="3504461" y="1838807"/>
            <a:ext cx="2188866" cy="2335402"/>
          </a:xfrm>
          <a:prstGeom prst="rect">
            <a:avLst/>
          </a:prstGeom>
        </p:spPr>
      </p:pic>
      <p:pic>
        <p:nvPicPr>
          <p:cNvPr id="6" name="Picture 5" descr="A person standing in front of a balloon column&#10;&#10;AI-generated content may be incorrect.">
            <a:extLst>
              <a:ext uri="{FF2B5EF4-FFF2-40B4-BE49-F238E27FC236}">
                <a16:creationId xmlns:a16="http://schemas.microsoft.com/office/drawing/2014/main" id="{D9CFF0E6-82E1-BA05-552B-AF5CD298E1A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8124" r="1130" b="14171"/>
          <a:stretch>
            <a:fillRect/>
          </a:stretch>
        </p:blipFill>
        <p:spPr>
          <a:xfrm>
            <a:off x="6668610" y="1839164"/>
            <a:ext cx="1988032" cy="23507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460228-4688-CBAA-0593-2A168AA02AD6}"/>
              </a:ext>
            </a:extLst>
          </p:cNvPr>
          <p:cNvSpPr txBox="1"/>
          <p:nvPr/>
        </p:nvSpPr>
        <p:spPr>
          <a:xfrm>
            <a:off x="6595534" y="4840653"/>
            <a:ext cx="2553541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Financial Overseeing</a:t>
            </a:r>
          </a:p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Budgeting</a:t>
            </a:r>
          </a:p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Raffle Contribution</a:t>
            </a:r>
          </a:p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Risk Awareness &amp; Assessment</a:t>
            </a:r>
          </a:p>
          <a:p>
            <a:pPr marL="285750" indent="-285750">
              <a:buFont typeface="Wingdings"/>
              <a:buChar char="v"/>
            </a:pPr>
            <a:endParaRPr lang="en-US">
              <a:solidFill>
                <a:srgbClr val="FF0000"/>
              </a:solidFill>
              <a:latin typeface="Baskerville Old Face"/>
            </a:endParaRPr>
          </a:p>
          <a:p>
            <a:pPr marL="285750" indent="-285750">
              <a:buFont typeface="Wingdings"/>
              <a:buChar char="v"/>
            </a:pPr>
            <a:endParaRPr lang="en-US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E1352F-D490-4EC7-074A-F7126534AEDE}"/>
              </a:ext>
            </a:extLst>
          </p:cNvPr>
          <p:cNvSpPr txBox="1"/>
          <p:nvPr/>
        </p:nvSpPr>
        <p:spPr>
          <a:xfrm>
            <a:off x="3053034" y="4833144"/>
            <a:ext cx="3372256" cy="17489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 rtl="0">
              <a:buFont typeface="Wingdings,Sans-Serif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Securing Sponsors​</a:t>
            </a:r>
          </a:p>
          <a:p>
            <a:pPr marL="285750" indent="-285750" algn="l" rtl="0">
              <a:buFont typeface="Wingdings,Sans-Serif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Operations assistance</a:t>
            </a:r>
          </a:p>
          <a:p>
            <a:pPr marL="285750" indent="-285750">
              <a:buFont typeface="Wingdings,Sans-Serif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Vip execution </a:t>
            </a:r>
          </a:p>
          <a:p>
            <a:pPr marL="285750" indent="-285750">
              <a:buFont typeface="Wingdings,Sans-Serif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Catering </a:t>
            </a:r>
          </a:p>
          <a:p>
            <a:pPr marL="285750" indent="-285750">
              <a:buFont typeface="Wingdings,Sans-Serif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Sponsor </a:t>
            </a:r>
            <a:r>
              <a:rPr lang="en-US" err="1">
                <a:solidFill>
                  <a:srgbClr val="FF0000"/>
                </a:solidFill>
                <a:latin typeface="Baskerville Old Face"/>
              </a:rPr>
              <a:t>correspondeaz</a:t>
            </a:r>
            <a:r>
              <a:rPr lang="en-US">
                <a:solidFill>
                  <a:srgbClr val="FF0000"/>
                </a:solidFill>
                <a:latin typeface="Baskerville Old Face"/>
              </a:rPr>
              <a:t> </a:t>
            </a:r>
            <a:r>
              <a:rPr lang="en-US" err="1">
                <a:solidFill>
                  <a:srgbClr val="FF0000"/>
                </a:solidFill>
                <a:latin typeface="Baskerville Old Face"/>
              </a:rPr>
              <a:t>nce</a:t>
            </a:r>
          </a:p>
          <a:p>
            <a:pPr algn="ctr"/>
            <a:endParaRPr lang="en-GB"/>
          </a:p>
        </p:txBody>
      </p:sp>
      <p:pic>
        <p:nvPicPr>
          <p:cNvPr id="9" name="Picture 8" descr="A person holding a red x sign&#10;&#10;AI-generated content may be incorrect.">
            <a:extLst>
              <a:ext uri="{FF2B5EF4-FFF2-40B4-BE49-F238E27FC236}">
                <a16:creationId xmlns:a16="http://schemas.microsoft.com/office/drawing/2014/main" id="{927403FB-489C-3650-994C-690743F5AB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39542" y="1842305"/>
            <a:ext cx="1786843" cy="238245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247299E-B6C6-B309-EF41-FFC8BB9FD62F}"/>
              </a:ext>
            </a:extLst>
          </p:cNvPr>
          <p:cNvSpPr txBox="1"/>
          <p:nvPr/>
        </p:nvSpPr>
        <p:spPr>
          <a:xfrm>
            <a:off x="9644990" y="4840653"/>
            <a:ext cx="255354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Social media </a:t>
            </a:r>
            <a:endParaRPr lang="en-US">
              <a:solidFill>
                <a:srgbClr val="000000"/>
              </a:solidFill>
              <a:latin typeface="Avenir Next LT Pro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Advertisement </a:t>
            </a:r>
          </a:p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  <a:latin typeface="Baskerville Old Face"/>
              </a:rPr>
              <a:t>Interviews </a:t>
            </a:r>
          </a:p>
          <a:p>
            <a:pPr marL="285750" indent="-285750">
              <a:buFont typeface="Wingdings"/>
              <a:buChar char="v"/>
            </a:pPr>
            <a:endParaRPr lang="en-US">
              <a:solidFill>
                <a:srgbClr val="FF0000"/>
              </a:solidFill>
              <a:latin typeface="Baskerville Old Face"/>
            </a:endParaRPr>
          </a:p>
          <a:p>
            <a:pPr marL="285750" indent="-285750">
              <a:buFont typeface="Wingdings"/>
              <a:buChar char="v"/>
            </a:pPr>
            <a:endParaRPr lang="en-US">
              <a:solidFill>
                <a:srgbClr val="FF0000"/>
              </a:solidFill>
              <a:latin typeface="Avenir Next LT Pro"/>
            </a:endParaRPr>
          </a:p>
        </p:txBody>
      </p:sp>
    </p:spTree>
    <p:extLst>
      <p:ext uri="{BB962C8B-B14F-4D97-AF65-F5344CB8AC3E}">
        <p14:creationId xmlns:p14="http://schemas.microsoft.com/office/powerpoint/2010/main" val="64215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59D2BC-BD16-90AB-375B-FAA6B20FB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B9CB6-D2B9-768A-DBCE-39738FBAA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575" y="-1781"/>
            <a:ext cx="9634011" cy="1325563"/>
          </a:xfrm>
        </p:spPr>
        <p:txBody>
          <a:bodyPr/>
          <a:lstStyle/>
          <a:p>
            <a:pPr algn="ctr"/>
            <a:r>
              <a:rPr lang="en-US">
                <a:solidFill>
                  <a:srgbClr val="FF0000"/>
                </a:solidFill>
                <a:latin typeface="Modern Love"/>
              </a:rPr>
              <a:t>Personal Reflection - Susie-May</a:t>
            </a:r>
            <a:endParaRPr lang="en-US">
              <a:latin typeface="Modern Love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2F416-DD6E-6EBD-CA4D-9D014C491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6B49-3942-47AF-8519-ACEC86DA919A}" type="datetime1">
              <a:t>5/10/2026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0FC70-FC65-8131-CF79-0A34DB074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00D3F-E7B8-3728-565F-2A1537EEC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</a:t>
            </a:fld>
            <a:endParaRPr lang="en-US"/>
          </a:p>
        </p:txBody>
      </p:sp>
      <p:pic>
        <p:nvPicPr>
          <p:cNvPr id="10" name="Picture 9" descr="How to Use Team Roles to Boost Performance | Smartsheet">
            <a:extLst>
              <a:ext uri="{FF2B5EF4-FFF2-40B4-BE49-F238E27FC236}">
                <a16:creationId xmlns:a16="http://schemas.microsoft.com/office/drawing/2014/main" id="{B2B5BABF-4B33-12F9-D6D1-F8C6066F58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790" y="1262484"/>
            <a:ext cx="4871048" cy="501019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83A9706-CD65-8B00-C3AD-4B95CF4A2302}"/>
              </a:ext>
            </a:extLst>
          </p:cNvPr>
          <p:cNvSpPr txBox="1"/>
          <p:nvPr/>
        </p:nvSpPr>
        <p:spPr>
          <a:xfrm>
            <a:off x="1699193" y="6447056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(Simon, 2017)</a:t>
            </a:r>
            <a:endParaRPr lang="en-US" sz="1600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pic>
        <p:nvPicPr>
          <p:cNvPr id="7" name="Picture 6" descr="A person standing in front of a balloon column&#10;&#10;AI-generated content may be incorrect.">
            <a:extLst>
              <a:ext uri="{FF2B5EF4-FFF2-40B4-BE49-F238E27FC236}">
                <a16:creationId xmlns:a16="http://schemas.microsoft.com/office/drawing/2014/main" id="{0EC8F133-12C5-BE9E-B457-95EE401642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124" r="1130" b="14171"/>
          <a:stretch>
            <a:fillRect/>
          </a:stretch>
        </p:blipFill>
        <p:spPr>
          <a:xfrm>
            <a:off x="5660803" y="3424615"/>
            <a:ext cx="2110935" cy="24613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200E56F-C689-45F5-975C-9923A787570A}"/>
              </a:ext>
            </a:extLst>
          </p:cNvPr>
          <p:cNvSpPr txBox="1"/>
          <p:nvPr/>
        </p:nvSpPr>
        <p:spPr>
          <a:xfrm>
            <a:off x="5662766" y="1364996"/>
            <a:ext cx="5151949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Times New Roman"/>
                <a:ea typeface="Calibri"/>
                <a:cs typeface="Times New Roman"/>
              </a:rPr>
              <a:t>Action-Oriented Role  (Moultrie, </a:t>
            </a:r>
            <a:r>
              <a:rPr lang="en-GB" sz="2800">
                <a:solidFill>
                  <a:schemeClr val="bg1"/>
                </a:solidFill>
                <a:latin typeface="Times New Roman"/>
                <a:ea typeface="Calibri"/>
                <a:cs typeface="Times New Roman"/>
              </a:rPr>
              <a:t>2016)</a:t>
            </a:r>
            <a:endParaRPr lang="en-GB" sz="28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457200" indent="-457200">
              <a:buFont typeface="Courier New"/>
              <a:buChar char="o"/>
            </a:pPr>
            <a:r>
              <a:rPr lang="en-GB" sz="2800">
                <a:solidFill>
                  <a:schemeClr val="bg1"/>
                </a:solidFill>
                <a:latin typeface="Times New Roman"/>
                <a:ea typeface="Calibri"/>
                <a:cs typeface="Times New Roman"/>
              </a:rPr>
              <a:t>Implementer </a:t>
            </a:r>
            <a:endParaRPr lang="en-GB" sz="2800" dirty="0">
              <a:solidFill>
                <a:schemeClr val="bg1"/>
              </a:solidFill>
              <a:latin typeface="Times New Roman"/>
              <a:ea typeface="Calibri"/>
              <a:cs typeface="Times New Roman"/>
            </a:endParaRPr>
          </a:p>
          <a:p>
            <a:pPr marL="457200" indent="-457200">
              <a:buFont typeface="Courier New"/>
              <a:buChar char="o"/>
            </a:pPr>
            <a:r>
              <a:rPr lang="en-GB" sz="2800">
                <a:solidFill>
                  <a:schemeClr val="bg1"/>
                </a:solidFill>
                <a:latin typeface="Times New Roman"/>
                <a:ea typeface="Calibri"/>
                <a:cs typeface="Times New Roman"/>
              </a:rPr>
              <a:t>Completer/ Finisher</a:t>
            </a:r>
            <a:endParaRPr lang="en-GB" sz="2800" dirty="0">
              <a:solidFill>
                <a:schemeClr val="bg1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1BA818-78BB-D761-B5A2-EC4BF274411E}"/>
              </a:ext>
            </a:extLst>
          </p:cNvPr>
          <p:cNvSpPr txBox="1"/>
          <p:nvPr/>
        </p:nvSpPr>
        <p:spPr>
          <a:xfrm>
            <a:off x="7865808" y="3785420"/>
            <a:ext cx="330609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FFFFFF"/>
                </a:solidFill>
                <a:latin typeface="Times New Roman"/>
                <a:ea typeface="Calibri"/>
                <a:cs typeface="Times New Roman"/>
              </a:rPr>
              <a:t>Key </a:t>
            </a:r>
            <a:r>
              <a:rPr lang="en-US" sz="2800">
                <a:solidFill>
                  <a:srgbClr val="FFFFFF"/>
                </a:solidFill>
                <a:latin typeface="Times New Roman"/>
                <a:ea typeface="Calibri"/>
                <a:cs typeface="Times New Roman"/>
              </a:rPr>
              <a:t>Characteristics</a:t>
            </a:r>
            <a:endParaRPr lang="en-US" sz="2800" dirty="0">
              <a:solidFill>
                <a:srgbClr val="FFFFFF"/>
              </a:solidFill>
              <a:latin typeface="Times New Roman"/>
              <a:ea typeface="Calibri"/>
              <a:cs typeface="Times New Roman"/>
            </a:endParaRPr>
          </a:p>
          <a:p>
            <a:pPr marL="457200" indent="-457200">
              <a:buFont typeface="Courier New"/>
              <a:buChar char="o"/>
            </a:pPr>
            <a:r>
              <a:rPr lang="en-US" sz="2800" dirty="0">
                <a:solidFill>
                  <a:srgbClr val="FFFFFF"/>
                </a:solidFill>
                <a:latin typeface="Times New Roman"/>
                <a:ea typeface="Calibri"/>
                <a:cs typeface="Times New Roman"/>
              </a:rPr>
              <a:t>Likes </a:t>
            </a:r>
            <a:r>
              <a:rPr lang="en-US" sz="2800" dirty="0" err="1">
                <a:solidFill>
                  <a:srgbClr val="FFFFFF"/>
                </a:solidFill>
                <a:latin typeface="Times New Roman"/>
                <a:ea typeface="Calibri"/>
                <a:cs typeface="Times New Roman"/>
              </a:rPr>
              <a:t>organisation</a:t>
            </a:r>
            <a:r>
              <a:rPr lang="en-US" sz="2800" dirty="0">
                <a:solidFill>
                  <a:srgbClr val="FFFFFF"/>
                </a:solidFill>
                <a:latin typeface="Times New Roman"/>
                <a:ea typeface="Calibri"/>
                <a:cs typeface="Times New Roman"/>
              </a:rPr>
              <a:t> &amp; structure</a:t>
            </a:r>
          </a:p>
          <a:p>
            <a:pPr marL="457200" indent="-457200">
              <a:buFont typeface="Courier New"/>
              <a:buChar char="o"/>
            </a:pPr>
            <a:r>
              <a:rPr lang="en-US" sz="2800" dirty="0">
                <a:solidFill>
                  <a:srgbClr val="FFFFFF"/>
                </a:solidFill>
                <a:latin typeface="Times New Roman"/>
                <a:ea typeface="Calibri"/>
                <a:cs typeface="Times New Roman"/>
              </a:rPr>
              <a:t>Practical, reliable &amp; </a:t>
            </a:r>
            <a:r>
              <a:rPr lang="en-US" sz="2800">
                <a:solidFill>
                  <a:srgbClr val="FFFFFF"/>
                </a:solidFill>
                <a:latin typeface="Times New Roman"/>
                <a:ea typeface="Calibri"/>
                <a:cs typeface="Times New Roman"/>
              </a:rPr>
              <a:t>efficient</a:t>
            </a:r>
            <a:endParaRPr lang="en-US" sz="2800" dirty="0">
              <a:solidFill>
                <a:srgbClr val="FFFFFF"/>
              </a:solidFill>
              <a:latin typeface="Times New Roman"/>
              <a:ea typeface="Calibri"/>
              <a:cs typeface="Times New Roman"/>
            </a:endParaRPr>
          </a:p>
          <a:p>
            <a:endParaRPr lang="en-US" sz="1200" dirty="0">
              <a:solidFill>
                <a:srgbClr val="FFFFFF"/>
              </a:solidFill>
              <a:latin typeface="Times New Roman"/>
              <a:ea typeface="Calibri"/>
              <a:cs typeface="Times New Roman"/>
            </a:endParaRPr>
          </a:p>
          <a:p>
            <a:r>
              <a:rPr lang="en-US" sz="1200" dirty="0">
                <a:solidFill>
                  <a:srgbClr val="FFFFFF"/>
                </a:solidFill>
                <a:latin typeface="Times New Roman"/>
                <a:ea typeface="Calibri"/>
                <a:cs typeface="Times New Roman"/>
              </a:rPr>
              <a:t>         </a:t>
            </a:r>
            <a:r>
              <a:rPr lang="en-US" sz="2600">
                <a:solidFill>
                  <a:srgbClr val="FFFFFF"/>
                </a:solidFill>
                <a:latin typeface="Times New Roman"/>
                <a:ea typeface="Calibri"/>
                <a:cs typeface="Times New Roman"/>
              </a:rPr>
              <a:t> (Belbin, </a:t>
            </a:r>
            <a:r>
              <a:rPr lang="en-US" sz="2600" dirty="0">
                <a:solidFill>
                  <a:srgbClr val="FFFFFF"/>
                </a:solidFill>
                <a:latin typeface="Times New Roman"/>
                <a:ea typeface="Calibri"/>
                <a:cs typeface="Times New Roman"/>
              </a:rPr>
              <a:t>2025)</a:t>
            </a:r>
            <a:endParaRPr lang="en-US" sz="2600" dirty="0"/>
          </a:p>
          <a:p>
            <a:pPr marL="457200" indent="-457200">
              <a:buFont typeface="Courier New"/>
              <a:buChar char="o"/>
            </a:pPr>
            <a:endParaRPr lang="en-US" sz="2800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Courier New"/>
              <a:buChar char="o"/>
            </a:pPr>
            <a:endParaRPr lang="en-US" sz="2800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121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red and white logo&#10;&#10;AI-generated content may be incorrect.">
            <a:extLst>
              <a:ext uri="{FF2B5EF4-FFF2-40B4-BE49-F238E27FC236}">
                <a16:creationId xmlns:a16="http://schemas.microsoft.com/office/drawing/2014/main" id="{691467CB-2596-4EB2-11F8-369C5F084B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20" t="11076" r="32235" b="15399"/>
          <a:stretch>
            <a:fillRect/>
          </a:stretch>
        </p:blipFill>
        <p:spPr>
          <a:xfrm>
            <a:off x="5838306" y="901287"/>
            <a:ext cx="4979810" cy="505798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930E78-263F-A364-EC0B-906EAF388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167" y="302963"/>
            <a:ext cx="9634011" cy="1325563"/>
          </a:xfrm>
        </p:spPr>
        <p:txBody>
          <a:bodyPr/>
          <a:lstStyle/>
          <a:p>
            <a:r>
              <a:rPr lang="en-US">
                <a:solidFill>
                  <a:srgbClr val="FF0000"/>
                </a:solidFill>
                <a:latin typeface="Modern Love"/>
              </a:rPr>
              <a:t>Finance – Susie-May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CA73C-BF64-DC04-4A2C-BBC62F0C7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422" y="2279840"/>
            <a:ext cx="5991543" cy="44702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Raised </a:t>
            </a:r>
            <a:r>
              <a:rPr lang="en-US" sz="2800" b="1" dirty="0">
                <a:solidFill>
                  <a:schemeClr val="bg1"/>
                </a:solidFill>
              </a:rPr>
              <a:t>£120</a:t>
            </a:r>
            <a:r>
              <a:rPr lang="en-US" sz="2800" dirty="0">
                <a:solidFill>
                  <a:schemeClr val="bg1"/>
                </a:solidFill>
              </a:rPr>
              <a:t> for The </a:t>
            </a:r>
            <a:r>
              <a:rPr lang="en-US" sz="2800" dirty="0" err="1">
                <a:solidFill>
                  <a:schemeClr val="bg1"/>
                </a:solidFill>
              </a:rPr>
              <a:t>Pettifour</a:t>
            </a:r>
            <a:r>
              <a:rPr lang="en-US" sz="2800" dirty="0">
                <a:solidFill>
                  <a:schemeClr val="bg1"/>
                </a:solidFill>
              </a:rPr>
              <a:t> Animal Trust through raffle</a:t>
            </a:r>
          </a:p>
          <a:p>
            <a:pPr>
              <a:buClr>
                <a:srgbClr val="C3B2A7"/>
              </a:buClr>
            </a:pPr>
            <a:r>
              <a:rPr lang="en-US" sz="2800">
                <a:solidFill>
                  <a:schemeClr val="bg1"/>
                </a:solidFill>
              </a:rPr>
              <a:t>Achieved our target of selling </a:t>
            </a:r>
            <a:r>
              <a:rPr lang="en-US" sz="2800" b="1">
                <a:solidFill>
                  <a:schemeClr val="bg1"/>
                </a:solidFill>
              </a:rPr>
              <a:t>over 30</a:t>
            </a:r>
            <a:r>
              <a:rPr lang="en-US" sz="2800">
                <a:solidFill>
                  <a:schemeClr val="bg1"/>
                </a:solidFill>
              </a:rPr>
              <a:t> </a:t>
            </a:r>
            <a:r>
              <a:rPr lang="en-US" sz="2800" b="1">
                <a:solidFill>
                  <a:schemeClr val="bg1"/>
                </a:solidFill>
              </a:rPr>
              <a:t>student tickets</a:t>
            </a:r>
            <a:endParaRPr lang="en-US" sz="2800" b="1" dirty="0">
              <a:solidFill>
                <a:schemeClr val="bg1"/>
              </a:solidFill>
            </a:endParaRPr>
          </a:p>
          <a:p>
            <a:pPr>
              <a:buClr>
                <a:srgbClr val="C3B2A7"/>
              </a:buClr>
            </a:pPr>
            <a:endParaRPr lang="en-US" sz="2800" dirty="0">
              <a:solidFill>
                <a:schemeClr val="bg1"/>
              </a:solidFill>
            </a:endParaRPr>
          </a:p>
          <a:p>
            <a:pPr>
              <a:buClr>
                <a:srgbClr val="C3B2A7"/>
              </a:buClr>
            </a:pPr>
            <a:endParaRPr lang="en-US" sz="2800" dirty="0">
              <a:solidFill>
                <a:srgbClr val="FFFFFF"/>
              </a:solidFill>
            </a:endParaRPr>
          </a:p>
          <a:p>
            <a:pPr>
              <a:buClr>
                <a:srgbClr val="C3B2A7"/>
              </a:buClr>
            </a:pPr>
            <a:endParaRPr lang="en-US" sz="2800" dirty="0">
              <a:solidFill>
                <a:srgbClr val="FFFFFF"/>
              </a:solidFill>
            </a:endParaRPr>
          </a:p>
          <a:p>
            <a:pPr>
              <a:buClr>
                <a:srgbClr val="C3B2A7"/>
              </a:buClr>
            </a:pP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C4FD1A-5B38-43DF-6456-A8737F2D7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20090-8EBC-45AE-A04C-AE176C3B988B}" type="datetime1">
              <a:t>5/10/2026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44286-57FD-0027-FA99-594057CB6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B44929-7714-F3A1-B4D0-BF5E30E6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776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D24E6-676A-C613-A6D1-03C252D95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158CF7-87C5-E7B2-B741-9E0F527D94AA}"/>
              </a:ext>
            </a:extLst>
          </p:cNvPr>
          <p:cNvSpPr/>
          <p:nvPr/>
        </p:nvSpPr>
        <p:spPr>
          <a:xfrm>
            <a:off x="3727" y="5700"/>
            <a:ext cx="12170735" cy="685690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 descr="A red and white logo&#10;&#10;AI-generated content may be incorrect.">
            <a:extLst>
              <a:ext uri="{FF2B5EF4-FFF2-40B4-BE49-F238E27FC236}">
                <a16:creationId xmlns:a16="http://schemas.microsoft.com/office/drawing/2014/main" id="{2CBC5EFF-1AAB-63D5-B259-5F74A6E924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32" t="11700" r="35688" b="15397"/>
          <a:stretch>
            <a:fillRect/>
          </a:stretch>
        </p:blipFill>
        <p:spPr>
          <a:xfrm>
            <a:off x="6867148" y="524660"/>
            <a:ext cx="5323453" cy="58580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A1F564-F65C-0741-29E3-0B38F9700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422" y="5729"/>
            <a:ext cx="9634011" cy="1325563"/>
          </a:xfrm>
        </p:spPr>
        <p:txBody>
          <a:bodyPr/>
          <a:lstStyle/>
          <a:p>
            <a:r>
              <a:rPr lang="en-US">
                <a:solidFill>
                  <a:srgbClr val="FF0000"/>
                </a:solidFill>
                <a:latin typeface="Modern Love"/>
              </a:rPr>
              <a:t>Attendee Feedback – Susie-May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423F4-F4A2-A229-C140-CCEAE6639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C478E-F61A-4673-B01D-4279DF5C6094}" type="datetime1">
              <a:t>5/10/2026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EB86B-88EC-74A6-7B7F-207F77467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C0811B-A7A8-1739-3400-F1738D4B8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/>
          </a:p>
        </p:txBody>
      </p:sp>
      <p:pic>
        <p:nvPicPr>
          <p:cNvPr id="3" name="Picture 2" descr="Two women standing next to each other&#10;&#10;AI-generated content may be incorrect.">
            <a:extLst>
              <a:ext uri="{FF2B5EF4-FFF2-40B4-BE49-F238E27FC236}">
                <a16:creationId xmlns:a16="http://schemas.microsoft.com/office/drawing/2014/main" id="{50362B22-BD1D-70A7-F53D-1DAF68E12D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0229" y="1107803"/>
            <a:ext cx="1783703" cy="2769512"/>
          </a:xfrm>
          <a:prstGeom prst="rect">
            <a:avLst/>
          </a:prstGeom>
        </p:spPr>
      </p:pic>
      <p:pic>
        <p:nvPicPr>
          <p:cNvPr id="8" name="Picture 7" descr="A person talking to a person&#10;&#10;AI-generated content may be incorrect.">
            <a:extLst>
              <a:ext uri="{FF2B5EF4-FFF2-40B4-BE49-F238E27FC236}">
                <a16:creationId xmlns:a16="http://schemas.microsoft.com/office/drawing/2014/main" id="{607225A9-EC0E-FA34-0FD5-0170B7C502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8122" y="3874781"/>
            <a:ext cx="1771704" cy="26938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16C9BF-1EB1-4EBA-C4DE-D68A9DA36B9F}"/>
              </a:ext>
            </a:extLst>
          </p:cNvPr>
          <p:cNvSpPr txBox="1"/>
          <p:nvPr/>
        </p:nvSpPr>
        <p:spPr>
          <a:xfrm>
            <a:off x="321436" y="1331617"/>
            <a:ext cx="4716480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Qualitative Feedback &amp; </a:t>
            </a:r>
            <a:r>
              <a:rPr lang="en-GB" sz="2800">
                <a:solidFill>
                  <a:schemeClr val="bg1"/>
                </a:solidFill>
              </a:rPr>
              <a:t>Observations</a:t>
            </a:r>
            <a:endParaRPr lang="en-GB" sz="2800" dirty="0">
              <a:solidFill>
                <a:schemeClr val="bg1"/>
              </a:solidFill>
            </a:endParaRPr>
          </a:p>
          <a:p>
            <a:pPr algn="ctr"/>
            <a:r>
              <a:rPr lang="en-GB" sz="1600">
                <a:solidFill>
                  <a:schemeClr val="bg1"/>
                </a:solidFill>
                <a:latin typeface="Times New Roman"/>
                <a:cs typeface="Times New Roman"/>
              </a:rPr>
              <a:t>(Journalism University, 2025)</a:t>
            </a:r>
            <a:endParaRPr lang="en-GB" sz="1600">
              <a:solidFill>
                <a:schemeClr val="bg1"/>
              </a:solidFill>
            </a:endParaRPr>
          </a:p>
          <a:p>
            <a:pPr algn="ctr"/>
            <a:endParaRPr lang="en-GB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2800">
                <a:solidFill>
                  <a:schemeClr val="bg1"/>
                </a:solidFill>
              </a:rPr>
              <a:t>Evidence gathered &amp; measured through:</a:t>
            </a:r>
          </a:p>
          <a:p>
            <a:pPr marL="457200" indent="-457200">
              <a:buFont typeface="Courier New"/>
              <a:buChar char="o"/>
            </a:pPr>
            <a:r>
              <a:rPr lang="en-GB" sz="2800">
                <a:solidFill>
                  <a:schemeClr val="bg1"/>
                </a:solidFill>
              </a:rPr>
              <a:t>Number of ticket sales</a:t>
            </a: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Courier New"/>
              <a:buChar char="o"/>
            </a:pPr>
            <a:r>
              <a:rPr lang="en-GB" sz="2800">
                <a:solidFill>
                  <a:schemeClr val="bg1"/>
                </a:solidFill>
              </a:rPr>
              <a:t>Attendee engagement</a:t>
            </a: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Courier New"/>
              <a:buChar char="o"/>
            </a:pPr>
            <a:r>
              <a:rPr lang="en-GB" sz="2800" dirty="0">
                <a:solidFill>
                  <a:schemeClr val="bg1"/>
                </a:solidFill>
              </a:rPr>
              <a:t>Participat</a:t>
            </a:r>
            <a:r>
              <a:rPr lang="en-GB" sz="2800">
                <a:solidFill>
                  <a:schemeClr val="bg1"/>
                </a:solidFill>
              </a:rPr>
              <a:t>ion in raffle</a:t>
            </a: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Courier New"/>
              <a:buChar char="o"/>
            </a:pPr>
            <a:r>
              <a:rPr lang="en-GB" sz="2800" dirty="0">
                <a:solidFill>
                  <a:schemeClr val="bg1"/>
                </a:solidFill>
              </a:rPr>
              <a:t>Positive verbal comments &amp; conversat</a:t>
            </a:r>
            <a:r>
              <a:rPr lang="en-GB" sz="2800">
                <a:solidFill>
                  <a:schemeClr val="bg1"/>
                </a:solidFill>
              </a:rPr>
              <a:t>ions</a:t>
            </a: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Courier New"/>
              <a:buChar char="o"/>
            </a:pPr>
            <a:r>
              <a:rPr lang="en-GB" sz="2800">
                <a:solidFill>
                  <a:schemeClr val="bg1"/>
                </a:solidFill>
              </a:rPr>
              <a:t>Attendance retention</a:t>
            </a: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Courier New"/>
              <a:buChar char="o"/>
            </a:pPr>
            <a:endParaRPr lang="en-GB" sz="2800" dirty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194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red and white logo&#10;&#10;AI-generated content may be incorrect.">
            <a:extLst>
              <a:ext uri="{FF2B5EF4-FFF2-40B4-BE49-F238E27FC236}">
                <a16:creationId xmlns:a16="http://schemas.microsoft.com/office/drawing/2014/main" id="{27A0E551-1F86-88BF-F6A4-BA78803664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20" t="11076" r="32235" b="15399"/>
          <a:stretch>
            <a:fillRect/>
          </a:stretch>
        </p:blipFill>
        <p:spPr>
          <a:xfrm>
            <a:off x="2941898" y="504449"/>
            <a:ext cx="6303853" cy="63658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8F7A7C-7774-57F7-2E8B-4D7240998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FF0000"/>
                </a:solidFill>
                <a:latin typeface="Modern Love"/>
              </a:rPr>
              <a:t>Group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26E37-43CB-7B5B-2E1D-33EAA2BEA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solidFill>
                <a:schemeClr val="bg1"/>
              </a:solidFill>
            </a:endParaRPr>
          </a:p>
          <a:p>
            <a:pPr>
              <a:buClr>
                <a:srgbClr val="C3B2A7"/>
              </a:buClr>
            </a:pPr>
            <a:r>
              <a:rPr lang="en-US">
                <a:solidFill>
                  <a:schemeClr val="bg1"/>
                </a:solidFill>
                <a:latin typeface="Modern Love"/>
              </a:rPr>
              <a:t>Gibbs Reflective Cycle</a:t>
            </a:r>
          </a:p>
          <a:p>
            <a:pPr>
              <a:buClr>
                <a:srgbClr val="C3B2A7"/>
              </a:buClr>
            </a:pPr>
            <a:r>
              <a:rPr lang="en-US">
                <a:solidFill>
                  <a:schemeClr val="bg1"/>
                </a:solidFill>
                <a:latin typeface="Modern Love"/>
              </a:rPr>
              <a:t>What did we think of the group dynamic?</a:t>
            </a:r>
          </a:p>
          <a:p>
            <a:pPr>
              <a:buClr>
                <a:srgbClr val="C3B2A7"/>
              </a:buClr>
            </a:pPr>
            <a:r>
              <a:rPr lang="en-US">
                <a:solidFill>
                  <a:schemeClr val="bg1"/>
                </a:solidFill>
                <a:latin typeface="Modern Love"/>
              </a:rPr>
              <a:t>Operations Control (Social and media, Sales)</a:t>
            </a:r>
          </a:p>
          <a:p>
            <a:pPr>
              <a:buClr>
                <a:srgbClr val="C3B2A7"/>
              </a:buClr>
            </a:pPr>
            <a:r>
              <a:rPr lang="en-US">
                <a:solidFill>
                  <a:schemeClr val="bg1"/>
                </a:solidFill>
                <a:latin typeface="Modern Love"/>
              </a:rPr>
              <a:t>Plan over Helping</a:t>
            </a:r>
          </a:p>
          <a:p>
            <a:pPr>
              <a:buClr>
                <a:srgbClr val="C3B2A7"/>
              </a:buClr>
            </a:pPr>
            <a:r>
              <a:rPr lang="en-US">
                <a:solidFill>
                  <a:schemeClr val="bg1"/>
                </a:solidFill>
                <a:latin typeface="Modern Love"/>
              </a:rPr>
              <a:t>Communication </a:t>
            </a:r>
          </a:p>
          <a:p>
            <a:pPr>
              <a:buClr>
                <a:srgbClr val="C3B2A7"/>
              </a:buClr>
            </a:pPr>
            <a:endParaRPr lang="en-US">
              <a:solidFill>
                <a:srgbClr val="FF0000"/>
              </a:solidFill>
              <a:latin typeface="Modern Love"/>
            </a:endParaRPr>
          </a:p>
          <a:p>
            <a:pPr>
              <a:buClr>
                <a:srgbClr val="C3B2A7"/>
              </a:buClr>
            </a:pPr>
            <a:endParaRPr lang="en-US">
              <a:solidFill>
                <a:srgbClr val="FF0000"/>
              </a:solidFill>
              <a:latin typeface="Modern Love"/>
            </a:endParaRPr>
          </a:p>
          <a:p>
            <a:pPr>
              <a:buClr>
                <a:srgbClr val="C3B2A7"/>
              </a:buClr>
            </a:pPr>
            <a:endParaRPr lang="en-US"/>
          </a:p>
          <a:p>
            <a:pPr>
              <a:buClr>
                <a:srgbClr val="C3B2A7"/>
              </a:buClr>
            </a:pPr>
            <a:endParaRPr lang="en-US"/>
          </a:p>
          <a:p>
            <a:pPr>
              <a:buClr>
                <a:srgbClr val="C3B2A7"/>
              </a:buClr>
            </a:pPr>
            <a:endParaRPr lang="en-US"/>
          </a:p>
          <a:p>
            <a:pPr>
              <a:buClr>
                <a:srgbClr val="C3B2A7"/>
              </a:buClr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8E9DD-AC48-E54F-E37E-890CEBA4C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9FA10-9990-4BE8-AC16-C49D7442DD94}" type="datetime1">
              <a:t>5/10/2026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9D25A-0B34-7200-B628-902F132F6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2C78E-FAD3-74E7-0969-E51F6FE07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/>
          </a:p>
        </p:txBody>
      </p:sp>
      <p:pic>
        <p:nvPicPr>
          <p:cNvPr id="7" name="Picture 6" descr="Gibbs Reflective Cycle Explained: A Framework for Structured Self-Reflection  - Dr Krishna Athal">
            <a:extLst>
              <a:ext uri="{FF2B5EF4-FFF2-40B4-BE49-F238E27FC236}">
                <a16:creationId xmlns:a16="http://schemas.microsoft.com/office/drawing/2014/main" id="{18A080FA-1396-DBFB-D06A-1FF233A693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7609" y="665018"/>
            <a:ext cx="4142510" cy="27639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0D8383-B18C-C598-4C8A-FF071BCD88EF}"/>
              </a:ext>
            </a:extLst>
          </p:cNvPr>
          <p:cNvSpPr txBox="1"/>
          <p:nvPr/>
        </p:nvSpPr>
        <p:spPr>
          <a:xfrm>
            <a:off x="10088039" y="3589818"/>
            <a:ext cx="1032076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lang="en-US" sz="1200" err="1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Athal</a:t>
            </a:r>
            <a:r>
              <a:rPr lang="en-US" sz="120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, 2025)</a:t>
            </a:r>
            <a:endParaRPr lang="en-US">
              <a:solidFill>
                <a:srgbClr val="FF0000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966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0E9025-11DA-4551-28E8-EF011E8CA2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08E3D-1286-0F69-4A6B-64B70FBCE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709" y="1350"/>
            <a:ext cx="9634011" cy="1325563"/>
          </a:xfrm>
        </p:spPr>
        <p:txBody>
          <a:bodyPr>
            <a:normAutofit/>
          </a:bodyPr>
          <a:lstStyle/>
          <a:p>
            <a:pPr algn="ctr"/>
            <a:r>
              <a:rPr lang="en-US" sz="2800">
                <a:solidFill>
                  <a:srgbClr val="FF0000"/>
                </a:solidFill>
              </a:rPr>
              <a:t>Raffle</a:t>
            </a:r>
            <a:br>
              <a:rPr lang="en-US" sz="2800"/>
            </a:br>
            <a:r>
              <a:rPr lang="en-US" sz="2800">
                <a:solidFill>
                  <a:srgbClr val="FF0000"/>
                </a:solidFill>
              </a:rPr>
              <a:t> £120 Raised for The </a:t>
            </a:r>
            <a:r>
              <a:rPr lang="en-US" sz="2800" err="1">
                <a:solidFill>
                  <a:srgbClr val="FF0000"/>
                </a:solidFill>
              </a:rPr>
              <a:t>Pettifour</a:t>
            </a:r>
            <a:r>
              <a:rPr lang="en-US" sz="2800">
                <a:solidFill>
                  <a:srgbClr val="FF0000"/>
                </a:solidFill>
              </a:rPr>
              <a:t> Animal Trust</a:t>
            </a:r>
            <a:endParaRPr 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7593B5-8117-FC19-5078-B17CA482E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1CB6A-3D60-4A9E-8033-CC99EBA52995}" type="datetime1">
              <a:t>5/10/2026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EF1E1A-E900-D9D9-3BB4-0F627E1D1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pic>
        <p:nvPicPr>
          <p:cNvPr id="3" name="Picture 2" descr="A red x with white text&#10;&#10;AI-generated content may be incorrect.">
            <a:extLst>
              <a:ext uri="{FF2B5EF4-FFF2-40B4-BE49-F238E27FC236}">
                <a16:creationId xmlns:a16="http://schemas.microsoft.com/office/drawing/2014/main" id="{E2794476-E1FC-0F16-9559-08AA606E20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67" t="24198" r="7895" b="202"/>
          <a:stretch>
            <a:fillRect/>
          </a:stretch>
        </p:blipFill>
        <p:spPr>
          <a:xfrm>
            <a:off x="15020" y="1550693"/>
            <a:ext cx="12181633" cy="5309943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7C056-079E-2DB3-D619-0B79245C1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7</a:t>
            </a:fld>
            <a:endParaRPr lang="en-US"/>
          </a:p>
        </p:txBody>
      </p:sp>
      <p:pic>
        <p:nvPicPr>
          <p:cNvPr id="8" name="Picture 7" descr="A group of women standing in front of a balloon arch&#10;&#10;AI-generated content may be incorrect.">
            <a:extLst>
              <a:ext uri="{FF2B5EF4-FFF2-40B4-BE49-F238E27FC236}">
                <a16:creationId xmlns:a16="http://schemas.microsoft.com/office/drawing/2014/main" id="{6FD5282F-F382-6A62-7889-84368D801C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6171" y="1716768"/>
            <a:ext cx="2098655" cy="2941379"/>
          </a:xfrm>
          <a:prstGeom prst="rect">
            <a:avLst/>
          </a:prstGeom>
        </p:spPr>
      </p:pic>
      <p:pic>
        <p:nvPicPr>
          <p:cNvPr id="11" name="Picture 10" descr="A hand holding a piece of paper&#10;&#10;AI-generated content may be incorrect.">
            <a:extLst>
              <a:ext uri="{FF2B5EF4-FFF2-40B4-BE49-F238E27FC236}">
                <a16:creationId xmlns:a16="http://schemas.microsoft.com/office/drawing/2014/main" id="{019C7A61-EB4C-E0B8-2225-9C6700ADDEE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9244" r="3593" b="20507"/>
          <a:stretch>
            <a:fillRect/>
          </a:stretch>
        </p:blipFill>
        <p:spPr>
          <a:xfrm>
            <a:off x="1858916" y="3534114"/>
            <a:ext cx="2032504" cy="1829092"/>
          </a:xfrm>
          <a:prstGeom prst="rect">
            <a:avLst/>
          </a:prstGeom>
        </p:spPr>
      </p:pic>
      <p:pic>
        <p:nvPicPr>
          <p:cNvPr id="12" name="Picture 11" descr="A hand holding a poster&#10;&#10;AI-generated content may be incorrect.">
            <a:extLst>
              <a:ext uri="{FF2B5EF4-FFF2-40B4-BE49-F238E27FC236}">
                <a16:creationId xmlns:a16="http://schemas.microsoft.com/office/drawing/2014/main" id="{5B8A8292-B9D3-3D34-FA24-B43A95FD881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3428" r="-4511" b="22498"/>
          <a:stretch>
            <a:fillRect/>
          </a:stretch>
        </p:blipFill>
        <p:spPr>
          <a:xfrm>
            <a:off x="326452" y="1146162"/>
            <a:ext cx="3058813" cy="2385109"/>
          </a:xfrm>
          <a:prstGeom prst="rect">
            <a:avLst/>
          </a:prstGeom>
        </p:spPr>
      </p:pic>
      <p:pic>
        <p:nvPicPr>
          <p:cNvPr id="13" name="Picture 12" descr="A poster of a person dancing&#10;&#10;AI-generated content may be incorrect.">
            <a:extLst>
              <a:ext uri="{FF2B5EF4-FFF2-40B4-BE49-F238E27FC236}">
                <a16:creationId xmlns:a16="http://schemas.microsoft.com/office/drawing/2014/main" id="{0C67A6AA-DA94-FB0F-D2E7-7E1D8D9CFD2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6800" r="1942" b="34400"/>
          <a:stretch>
            <a:fillRect/>
          </a:stretch>
        </p:blipFill>
        <p:spPr>
          <a:xfrm>
            <a:off x="9676806" y="226767"/>
            <a:ext cx="2137128" cy="202657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C8427F5-C5C6-9FEB-DD07-66110F4E68B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252" t="41151" r="922" b="426"/>
          <a:stretch>
            <a:fillRect/>
          </a:stretch>
        </p:blipFill>
        <p:spPr>
          <a:xfrm>
            <a:off x="9474864" y="3527351"/>
            <a:ext cx="2498945" cy="2834866"/>
          </a:xfrm>
          <a:prstGeom prst="rect">
            <a:avLst/>
          </a:prstGeom>
        </p:spPr>
      </p:pic>
      <p:pic>
        <p:nvPicPr>
          <p:cNvPr id="7" name="Picture 6" descr="A blue package with a red and white label&#10;&#10;AI-generated content may be incorrect.">
            <a:extLst>
              <a:ext uri="{FF2B5EF4-FFF2-40B4-BE49-F238E27FC236}">
                <a16:creationId xmlns:a16="http://schemas.microsoft.com/office/drawing/2014/main" id="{3D7B2AFD-BC4B-D539-758E-2112288D0FA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9190" y="1715959"/>
            <a:ext cx="2738042" cy="2107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585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5D77AF-3BD7-CF5B-88A2-8A029530BF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03640-3099-E6C7-A436-7EC1ED980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508" y="221898"/>
            <a:ext cx="9634011" cy="1325563"/>
          </a:xfrm>
        </p:spPr>
        <p:txBody>
          <a:bodyPr/>
          <a:lstStyle/>
          <a:p>
            <a:r>
              <a:rPr lang="en-US">
                <a:solidFill>
                  <a:srgbClr val="FF0000"/>
                </a:solidFill>
              </a:rPr>
              <a:t>Susie-May's 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B205B-DA9C-4FB8-BEED-75C4A7729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2D941-0D41-0576-8AE6-382AE72B6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C129B-392C-4641-AE3D-355DD82F78EC}" type="datetime1">
              <a:t>5/10/2026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B17A6-82CD-A13C-25BF-0FB959926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67BD4-DFE8-ABB2-0F4F-990E1342D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92E567-5BFE-88C3-047B-CF9C5FC656D1}"/>
              </a:ext>
            </a:extLst>
          </p:cNvPr>
          <p:cNvSpPr txBox="1"/>
          <p:nvPr/>
        </p:nvSpPr>
        <p:spPr>
          <a:xfrm>
            <a:off x="529278" y="1578718"/>
            <a:ext cx="10358437" cy="50475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dirty="0" err="1">
                <a:latin typeface="Times New Roman"/>
                <a:cs typeface="Times New Roman"/>
              </a:rPr>
              <a:t>Athal</a:t>
            </a:r>
            <a:r>
              <a:rPr lang="en-GB" sz="1600" dirty="0">
                <a:latin typeface="Times New Roman"/>
                <a:cs typeface="Times New Roman"/>
              </a:rPr>
              <a:t>, D.K. (2025). </a:t>
            </a:r>
            <a:r>
              <a:rPr lang="en-GB" sz="1600" i="1" dirty="0">
                <a:latin typeface="Times New Roman"/>
                <a:cs typeface="Times New Roman"/>
              </a:rPr>
              <a:t>Gibbs Reflective Cycle Explained: a Framework for Structured Self-Reflection - Dr Krishna Athal</a:t>
            </a:r>
            <a:r>
              <a:rPr lang="en-GB" sz="1600" dirty="0">
                <a:latin typeface="Times New Roman"/>
                <a:cs typeface="Times New Roman"/>
              </a:rPr>
              <a:t>. [online] Dr Krishna Athal - Life &amp; Executive Coach . Available at: </a:t>
            </a:r>
            <a:r>
              <a:rPr lang="en-GB" sz="1600" dirty="0"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https://drkrishnaathal.com/blog/gibbs-reflective-cycle-explained-a-framework-for-structured-self-reflection/</a:t>
            </a:r>
            <a:r>
              <a:rPr lang="en-GB" sz="1600" dirty="0">
                <a:latin typeface="Times New Roman"/>
                <a:cs typeface="Times New Roman"/>
              </a:rPr>
              <a:t> [Accessed 6 May 2026].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Times New Roman"/>
                <a:cs typeface="Times New Roman"/>
              </a:rPr>
              <a:t>Belbin (2025). </a:t>
            </a:r>
            <a:r>
              <a:rPr lang="en-GB" sz="1600" i="1">
                <a:latin typeface="Times New Roman"/>
                <a:cs typeface="Times New Roman"/>
              </a:rPr>
              <a:t>The Nine Belbin Team Roles</a:t>
            </a:r>
            <a:r>
              <a:rPr lang="en-GB" sz="1600">
                <a:latin typeface="Times New Roman"/>
                <a:cs typeface="Times New Roman"/>
              </a:rPr>
              <a:t>. [online] Belbin. Available at: </a:t>
            </a:r>
            <a:r>
              <a:rPr lang="en-GB" sz="1600" dirty="0"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https://www.belbin.com/about/belbin-team-roles</a:t>
            </a:r>
            <a:r>
              <a:rPr lang="en-GB" sz="1600" dirty="0">
                <a:latin typeface="Times New Roman"/>
                <a:cs typeface="Times New Roman"/>
              </a:rPr>
              <a:t> </a:t>
            </a:r>
            <a:r>
              <a:rPr lang="en-GB" sz="1600">
                <a:latin typeface="Times New Roman"/>
                <a:cs typeface="Times New Roman"/>
              </a:rPr>
              <a:t>[Accessed 7 May 2026].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Times New Roman"/>
                <a:cs typeface="Times New Roman"/>
              </a:rPr>
              <a:t>IBTM World (2022). </a:t>
            </a:r>
            <a:r>
              <a:rPr lang="en-GB" sz="1600" i="1">
                <a:latin typeface="Times New Roman"/>
                <a:cs typeface="Times New Roman"/>
              </a:rPr>
              <a:t>What Makes an Event Successful: Metrics, KPIs and ROI | IBTM World</a:t>
            </a:r>
            <a:r>
              <a:rPr lang="en-GB" sz="1600">
                <a:latin typeface="Times New Roman"/>
                <a:cs typeface="Times New Roman"/>
              </a:rPr>
              <a:t>. [online] </a:t>
            </a:r>
            <a:r>
              <a:rPr lang="en-GB" sz="1600" dirty="0"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www.ibtmworld.com</a:t>
            </a:r>
            <a:r>
              <a:rPr lang="en-GB" sz="1600">
                <a:latin typeface="Times New Roman"/>
                <a:cs typeface="Times New Roman"/>
              </a:rPr>
              <a:t>. Available at: </a:t>
            </a:r>
            <a:r>
              <a:rPr lang="en-GB" sz="1600" dirty="0"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https://www.ibtmworld.com/en-gb/blog/event-management/what-makes-an-event-successful.html</a:t>
            </a:r>
            <a:r>
              <a:rPr lang="en-GB" sz="1600">
                <a:latin typeface="Times New Roman"/>
                <a:cs typeface="Times New Roman"/>
              </a:rPr>
              <a:t> [Accessed 7 May 2026].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Times New Roman"/>
                <a:cs typeface="Times New Roman"/>
              </a:rPr>
              <a:t>Journalism University (2025). </a:t>
            </a:r>
            <a:r>
              <a:rPr lang="en-GB" sz="1600" i="1">
                <a:latin typeface="Times New Roman"/>
                <a:cs typeface="Times New Roman"/>
              </a:rPr>
              <a:t>Post-Event Evaluation: Measuring Success and Gathering Feedback • Journalism University</a:t>
            </a:r>
            <a:r>
              <a:rPr lang="en-GB" sz="1600">
                <a:latin typeface="Times New Roman"/>
                <a:cs typeface="Times New Roman"/>
              </a:rPr>
              <a:t>. [online] Journalism &amp; Mass Communication Hub. Available at: </a:t>
            </a:r>
            <a:r>
              <a:rPr lang="en-GB" sz="1600" dirty="0">
                <a:latin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https://journalism.university/integrated-communication-practices/post-event-evaluation-measuring-success-feedback/</a:t>
            </a:r>
            <a:r>
              <a:rPr lang="en-GB" sz="1600">
                <a:latin typeface="Times New Roman"/>
                <a:cs typeface="Times New Roman"/>
              </a:rPr>
              <a:t> [Accessed 7 May 2026].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Times New Roman"/>
                <a:cs typeface="Times New Roman"/>
              </a:rPr>
              <a:t>Moultrie, J. (2016). </a:t>
            </a:r>
            <a:r>
              <a:rPr lang="en-GB" sz="1600" i="1">
                <a:latin typeface="Times New Roman"/>
                <a:cs typeface="Times New Roman"/>
              </a:rPr>
              <a:t>Belbin’s Team Roles</a:t>
            </a:r>
            <a:r>
              <a:rPr lang="en-GB" sz="1600">
                <a:latin typeface="Times New Roman"/>
                <a:cs typeface="Times New Roman"/>
              </a:rPr>
              <a:t>. [online] University of Cambridge. Available at: </a:t>
            </a:r>
            <a:r>
              <a:rPr lang="en-GB" sz="1600" dirty="0">
                <a:latin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https://www.ifm.eng.cam.ac.uk/research/dmg/tools-and-techniques/belbins-team-roles/</a:t>
            </a:r>
            <a:r>
              <a:rPr lang="en-GB" sz="1600">
                <a:latin typeface="Times New Roman"/>
                <a:cs typeface="Times New Roman"/>
              </a:rPr>
              <a:t> [Accessed 3 May 2026].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Times New Roman"/>
                <a:cs typeface="Times New Roman"/>
              </a:rPr>
              <a:t>Simon, B. (2017). </a:t>
            </a:r>
            <a:r>
              <a:rPr lang="en-GB" sz="1600" i="1">
                <a:latin typeface="Times New Roman"/>
                <a:cs typeface="Times New Roman"/>
              </a:rPr>
              <a:t>How to Use Teamwork Roles to Build Winning Teams</a:t>
            </a:r>
            <a:r>
              <a:rPr lang="en-GB" sz="1600">
                <a:latin typeface="Times New Roman"/>
                <a:cs typeface="Times New Roman"/>
              </a:rPr>
              <a:t>. [online] Smartsheet. Available at: </a:t>
            </a:r>
            <a:r>
              <a:rPr lang="en-GB" sz="1600" dirty="0">
                <a:latin typeface="Times New Roman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https://www.smartsheet.com/how-to-use-team-roles-to-boost-performance?srsltid=AfmBOoqF2M1GxckzHVjLqPDe1xoufseCsYgthYbItwWK1qsQdtDV1LaN</a:t>
            </a:r>
            <a:r>
              <a:rPr lang="en-GB" sz="1600">
                <a:latin typeface="Times New Roman"/>
                <a:cs typeface="Times New Roman"/>
              </a:rPr>
              <a:t> [Accessed 4 May 2026].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Times New Roman"/>
                <a:cs typeface="Times New Roman"/>
              </a:rPr>
              <a:t>Survey Monkey (2019). </a:t>
            </a:r>
            <a:r>
              <a:rPr lang="en-GB" sz="1600" i="1">
                <a:latin typeface="Times New Roman"/>
                <a:cs typeface="Times New Roman"/>
              </a:rPr>
              <a:t>Post-event Survey Questions You Should Ask after Any Event</a:t>
            </a:r>
            <a:r>
              <a:rPr lang="en-GB" sz="1600">
                <a:latin typeface="Times New Roman"/>
                <a:cs typeface="Times New Roman"/>
              </a:rPr>
              <a:t>. [online] SurveyMonkey. Available at: </a:t>
            </a:r>
            <a:r>
              <a:rPr lang="en-GB" sz="1600" dirty="0">
                <a:latin typeface="Times New Roman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https://uk.surveymonkey.com/learn/event-management/post-event-survey-questions/</a:t>
            </a:r>
            <a:r>
              <a:rPr lang="en-GB" sz="1600">
                <a:latin typeface="Times New Roman"/>
                <a:cs typeface="Times New Roman"/>
              </a:rPr>
              <a:t> [Accessed 8 May 2026].</a:t>
            </a:r>
            <a:endParaRPr lang="en-GB" sz="160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478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TEDX Swansea  'New Beginnings' Review</vt:lpstr>
      <vt:lpstr>Roles and Responsibilities</vt:lpstr>
      <vt:lpstr>Personal Reflection - Susie-May</vt:lpstr>
      <vt:lpstr>Finance – Susie-May</vt:lpstr>
      <vt:lpstr>Attendee Feedback – Susie-May</vt:lpstr>
      <vt:lpstr>Group Reflection</vt:lpstr>
      <vt:lpstr>Raffle  £120 Raised for The Pettifour Animal Trust</vt:lpstr>
      <vt:lpstr>Susie-May's 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</cp:revision>
  <dcterms:created xsi:type="dcterms:W3CDTF">2026-05-10T22:35:14Z</dcterms:created>
  <dcterms:modified xsi:type="dcterms:W3CDTF">2026-05-10T22:37:17Z</dcterms:modified>
</cp:coreProperties>
</file>