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8" r:id="rId2"/>
    <p:sldId id="265" r:id="rId3"/>
    <p:sldId id="266" r:id="rId4"/>
    <p:sldId id="267" r:id="rId5"/>
    <p:sldId id="268" r:id="rId6"/>
    <p:sldId id="269" r:id="rId7"/>
    <p:sldId id="270" r:id="rId8"/>
    <p:sldId id="271" r:id="rId9"/>
    <p:sldId id="272" r:id="rId10"/>
    <p:sldId id="27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843" autoAdjust="0"/>
  </p:normalViewPr>
  <p:slideViewPr>
    <p:cSldViewPr snapToGrid="0">
      <p:cViewPr varScale="1">
        <p:scale>
          <a:sx n="43" d="100"/>
          <a:sy n="43" d="100"/>
        </p:scale>
        <p:origin x="155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090EB-65F3-41AC-9227-88245C2841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93193F-2F78-4396-9D5D-FDBDECA8AF7A}">
      <dgm:prSet/>
      <dgm:spPr/>
      <dgm:t>
        <a:bodyPr/>
        <a:lstStyle/>
        <a:p>
          <a:r>
            <a:rPr lang="en-US"/>
            <a:t>Introduction</a:t>
          </a:r>
        </a:p>
      </dgm:t>
    </dgm:pt>
    <dgm:pt modelId="{C3686AFA-609B-40CF-BDB6-E3A2F50B1716}" type="parTrans" cxnId="{6E41C02C-A1B3-47FC-AA14-9DAC3FD4066C}">
      <dgm:prSet/>
      <dgm:spPr/>
      <dgm:t>
        <a:bodyPr/>
        <a:lstStyle/>
        <a:p>
          <a:endParaRPr lang="en-US"/>
        </a:p>
      </dgm:t>
    </dgm:pt>
    <dgm:pt modelId="{007085E1-5B1C-4680-8B6B-5CA52D64EBDF}" type="sibTrans" cxnId="{6E41C02C-A1B3-47FC-AA14-9DAC3FD4066C}">
      <dgm:prSet/>
      <dgm:spPr/>
      <dgm:t>
        <a:bodyPr/>
        <a:lstStyle/>
        <a:p>
          <a:endParaRPr lang="en-US"/>
        </a:p>
      </dgm:t>
    </dgm:pt>
    <dgm:pt modelId="{DBF5736C-3B83-4C41-A3DE-BCEAB28F6187}">
      <dgm:prSet/>
      <dgm:spPr/>
      <dgm:t>
        <a:bodyPr/>
        <a:lstStyle/>
        <a:p>
          <a:r>
            <a:rPr lang="en-US"/>
            <a:t>Consumers of Raffles Hotel</a:t>
          </a:r>
        </a:p>
      </dgm:t>
    </dgm:pt>
    <dgm:pt modelId="{363ED1E4-06FF-4C37-A3E5-94E8697BBE5E}" type="parTrans" cxnId="{8AF7CAA7-1B8B-4F7B-82AE-65A7CCA7B490}">
      <dgm:prSet/>
      <dgm:spPr/>
      <dgm:t>
        <a:bodyPr/>
        <a:lstStyle/>
        <a:p>
          <a:endParaRPr lang="en-US"/>
        </a:p>
      </dgm:t>
    </dgm:pt>
    <dgm:pt modelId="{C37F9BD2-4BC2-4BED-B8A7-6910C40C6EF8}" type="sibTrans" cxnId="{8AF7CAA7-1B8B-4F7B-82AE-65A7CCA7B490}">
      <dgm:prSet/>
      <dgm:spPr/>
      <dgm:t>
        <a:bodyPr/>
        <a:lstStyle/>
        <a:p>
          <a:endParaRPr lang="en-US"/>
        </a:p>
      </dgm:t>
    </dgm:pt>
    <dgm:pt modelId="{4D836CEC-37B1-47CF-BE2E-39985C7ACE15}">
      <dgm:prSet/>
      <dgm:spPr/>
      <dgm:t>
        <a:bodyPr/>
        <a:lstStyle/>
        <a:p>
          <a:r>
            <a:rPr lang="en-US"/>
            <a:t>Guest Service and Facilities</a:t>
          </a:r>
        </a:p>
      </dgm:t>
    </dgm:pt>
    <dgm:pt modelId="{A08B15B6-9095-4C2B-81F6-D92A8EA69063}" type="parTrans" cxnId="{E628338F-C1F4-4D94-BE69-9C7A870BF19C}">
      <dgm:prSet/>
      <dgm:spPr/>
      <dgm:t>
        <a:bodyPr/>
        <a:lstStyle/>
        <a:p>
          <a:endParaRPr lang="en-US"/>
        </a:p>
      </dgm:t>
    </dgm:pt>
    <dgm:pt modelId="{86CC9F16-E6EF-49D3-A11A-9A6CC1D3A2EB}" type="sibTrans" cxnId="{E628338F-C1F4-4D94-BE69-9C7A870BF19C}">
      <dgm:prSet/>
      <dgm:spPr/>
      <dgm:t>
        <a:bodyPr/>
        <a:lstStyle/>
        <a:p>
          <a:endParaRPr lang="en-US"/>
        </a:p>
      </dgm:t>
    </dgm:pt>
    <dgm:pt modelId="{B199616B-EA8B-485E-BFCE-AB6902B2E936}">
      <dgm:prSet/>
      <dgm:spPr/>
      <dgm:t>
        <a:bodyPr/>
        <a:lstStyle/>
        <a:p>
          <a:r>
            <a:rPr lang="en-US"/>
            <a:t>Role and Function of Guest Service</a:t>
          </a:r>
        </a:p>
      </dgm:t>
    </dgm:pt>
    <dgm:pt modelId="{85C86429-64FD-4C98-9771-3B12452C245D}" type="parTrans" cxnId="{3E0DFCFE-EDE0-44CE-B4E6-6A047FF9BB8E}">
      <dgm:prSet/>
      <dgm:spPr/>
      <dgm:t>
        <a:bodyPr/>
        <a:lstStyle/>
        <a:p>
          <a:endParaRPr lang="en-US"/>
        </a:p>
      </dgm:t>
    </dgm:pt>
    <dgm:pt modelId="{4287FCBC-2D2D-423E-B6FB-E8CC099A5CB9}" type="sibTrans" cxnId="{3E0DFCFE-EDE0-44CE-B4E6-6A047FF9BB8E}">
      <dgm:prSet/>
      <dgm:spPr/>
      <dgm:t>
        <a:bodyPr/>
        <a:lstStyle/>
        <a:p>
          <a:endParaRPr lang="en-US"/>
        </a:p>
      </dgm:t>
    </dgm:pt>
    <dgm:pt modelId="{8286CB45-135D-4482-B7B5-E080BC7CB869}">
      <dgm:prSet/>
      <dgm:spPr/>
      <dgm:t>
        <a:bodyPr/>
        <a:lstStyle/>
        <a:p>
          <a:r>
            <a:rPr lang="en-US"/>
            <a:t>Importance of Hospitality</a:t>
          </a:r>
        </a:p>
      </dgm:t>
    </dgm:pt>
    <dgm:pt modelId="{94F32BCA-F374-4B6E-A5BF-9234B78C1201}" type="parTrans" cxnId="{0691E50C-7061-4AF6-A0D0-6A933E94C1CF}">
      <dgm:prSet/>
      <dgm:spPr/>
      <dgm:t>
        <a:bodyPr/>
        <a:lstStyle/>
        <a:p>
          <a:endParaRPr lang="en-US"/>
        </a:p>
      </dgm:t>
    </dgm:pt>
    <dgm:pt modelId="{CC8CF049-A15F-4579-849F-E946B758C971}" type="sibTrans" cxnId="{0691E50C-7061-4AF6-A0D0-6A933E94C1CF}">
      <dgm:prSet/>
      <dgm:spPr/>
      <dgm:t>
        <a:bodyPr/>
        <a:lstStyle/>
        <a:p>
          <a:endParaRPr lang="en-US"/>
        </a:p>
      </dgm:t>
    </dgm:pt>
    <dgm:pt modelId="{D748CA85-CE2E-4234-A0E3-28FA48249AC5}">
      <dgm:prSet/>
      <dgm:spPr/>
      <dgm:t>
        <a:bodyPr/>
        <a:lstStyle/>
        <a:p>
          <a:r>
            <a:rPr lang="en-US"/>
            <a:t>The Way Raffles Hotel can Meet Guest Expectations</a:t>
          </a:r>
        </a:p>
      </dgm:t>
    </dgm:pt>
    <dgm:pt modelId="{20C494DA-D6D8-4635-9321-5AEA49121C3A}" type="parTrans" cxnId="{817CCA1B-F271-411E-B5FE-B35D59D5D85F}">
      <dgm:prSet/>
      <dgm:spPr/>
      <dgm:t>
        <a:bodyPr/>
        <a:lstStyle/>
        <a:p>
          <a:endParaRPr lang="en-US"/>
        </a:p>
      </dgm:t>
    </dgm:pt>
    <dgm:pt modelId="{51B32845-700D-4DF4-A3F1-3EDF4168FDB8}" type="sibTrans" cxnId="{817CCA1B-F271-411E-B5FE-B35D59D5D85F}">
      <dgm:prSet/>
      <dgm:spPr/>
      <dgm:t>
        <a:bodyPr/>
        <a:lstStyle/>
        <a:p>
          <a:endParaRPr lang="en-US"/>
        </a:p>
      </dgm:t>
    </dgm:pt>
    <dgm:pt modelId="{01F300DF-637C-4C39-A61E-1D4215BAFF94}">
      <dgm:prSet/>
      <dgm:spPr/>
      <dgm:t>
        <a:bodyPr/>
        <a:lstStyle/>
        <a:p>
          <a:r>
            <a:rPr lang="en-US"/>
            <a:t>Conclusion</a:t>
          </a:r>
        </a:p>
      </dgm:t>
    </dgm:pt>
    <dgm:pt modelId="{11007A71-93C5-4B39-97DA-FC35488FB05D}" type="parTrans" cxnId="{03CD05D3-8C4C-4914-BFFD-8A0F3D92CF10}">
      <dgm:prSet/>
      <dgm:spPr/>
      <dgm:t>
        <a:bodyPr/>
        <a:lstStyle/>
        <a:p>
          <a:endParaRPr lang="en-US"/>
        </a:p>
      </dgm:t>
    </dgm:pt>
    <dgm:pt modelId="{1F5AECC3-A15D-43D1-B0E6-C9E6CE60C454}" type="sibTrans" cxnId="{03CD05D3-8C4C-4914-BFFD-8A0F3D92CF10}">
      <dgm:prSet/>
      <dgm:spPr/>
      <dgm:t>
        <a:bodyPr/>
        <a:lstStyle/>
        <a:p>
          <a:endParaRPr lang="en-US"/>
        </a:p>
      </dgm:t>
    </dgm:pt>
    <dgm:pt modelId="{F98DE570-ECFD-464B-85CE-8E2466BD44DC}">
      <dgm:prSet/>
      <dgm:spPr/>
      <dgm:t>
        <a:bodyPr/>
        <a:lstStyle/>
        <a:p>
          <a:r>
            <a:rPr lang="en-US"/>
            <a:t>References</a:t>
          </a:r>
        </a:p>
      </dgm:t>
    </dgm:pt>
    <dgm:pt modelId="{40A5D609-1F82-4908-9670-15939D55843D}" type="parTrans" cxnId="{A0ED6160-D22C-473D-97C3-5C104370D5E2}">
      <dgm:prSet/>
      <dgm:spPr/>
      <dgm:t>
        <a:bodyPr/>
        <a:lstStyle/>
        <a:p>
          <a:endParaRPr lang="en-US"/>
        </a:p>
      </dgm:t>
    </dgm:pt>
    <dgm:pt modelId="{7F7F1CED-74F9-433F-981E-BA1595806E9A}" type="sibTrans" cxnId="{A0ED6160-D22C-473D-97C3-5C104370D5E2}">
      <dgm:prSet/>
      <dgm:spPr/>
      <dgm:t>
        <a:bodyPr/>
        <a:lstStyle/>
        <a:p>
          <a:endParaRPr lang="en-US"/>
        </a:p>
      </dgm:t>
    </dgm:pt>
    <dgm:pt modelId="{1F3816EF-086F-4B9F-862E-734E72E7AD56}" type="pres">
      <dgm:prSet presAssocID="{007090EB-65F3-41AC-9227-88245C284130}" presName="root" presStyleCnt="0">
        <dgm:presLayoutVars>
          <dgm:dir/>
          <dgm:resizeHandles val="exact"/>
        </dgm:presLayoutVars>
      </dgm:prSet>
      <dgm:spPr/>
    </dgm:pt>
    <dgm:pt modelId="{2E30C1FD-4104-4AF2-9C6D-F85375D26791}" type="pres">
      <dgm:prSet presAssocID="{1293193F-2F78-4396-9D5D-FDBDECA8AF7A}" presName="compNode" presStyleCnt="0"/>
      <dgm:spPr/>
    </dgm:pt>
    <dgm:pt modelId="{138966EB-DC2D-4301-A422-054A2FDE6EF5}" type="pres">
      <dgm:prSet presAssocID="{1293193F-2F78-4396-9D5D-FDBDECA8AF7A}" presName="bgRect" presStyleLbl="bgShp" presStyleIdx="0" presStyleCnt="8"/>
      <dgm:spPr/>
    </dgm:pt>
    <dgm:pt modelId="{6C40D1FE-4898-43B3-889E-84CB22BF6DDF}" type="pres">
      <dgm:prSet presAssocID="{1293193F-2F78-4396-9D5D-FDBDECA8AF7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803FFBF-6678-4798-BB00-E3B6DF7820DD}" type="pres">
      <dgm:prSet presAssocID="{1293193F-2F78-4396-9D5D-FDBDECA8AF7A}" presName="spaceRect" presStyleCnt="0"/>
      <dgm:spPr/>
    </dgm:pt>
    <dgm:pt modelId="{2A1FB48F-A11C-4722-8BFE-381F770F145C}" type="pres">
      <dgm:prSet presAssocID="{1293193F-2F78-4396-9D5D-FDBDECA8AF7A}" presName="parTx" presStyleLbl="revTx" presStyleIdx="0" presStyleCnt="8">
        <dgm:presLayoutVars>
          <dgm:chMax val="0"/>
          <dgm:chPref val="0"/>
        </dgm:presLayoutVars>
      </dgm:prSet>
      <dgm:spPr/>
    </dgm:pt>
    <dgm:pt modelId="{A344B337-8DC8-43BA-A3CB-12DD14CC05A3}" type="pres">
      <dgm:prSet presAssocID="{007085E1-5B1C-4680-8B6B-5CA52D64EBDF}" presName="sibTrans" presStyleCnt="0"/>
      <dgm:spPr/>
    </dgm:pt>
    <dgm:pt modelId="{CDBE2B85-F207-4761-853C-5F7CF78333A6}" type="pres">
      <dgm:prSet presAssocID="{DBF5736C-3B83-4C41-A3DE-BCEAB28F6187}" presName="compNode" presStyleCnt="0"/>
      <dgm:spPr/>
    </dgm:pt>
    <dgm:pt modelId="{839AF5EF-40FB-45E1-B6F2-DB78FB0C0FDB}" type="pres">
      <dgm:prSet presAssocID="{DBF5736C-3B83-4C41-A3DE-BCEAB28F6187}" presName="bgRect" presStyleLbl="bgShp" presStyleIdx="1" presStyleCnt="8"/>
      <dgm:spPr/>
    </dgm:pt>
    <dgm:pt modelId="{990EFE81-1774-436D-8683-D6C818F6AB65}" type="pres">
      <dgm:prSet presAssocID="{DBF5736C-3B83-4C41-A3DE-BCEAB28F618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1A4EA92D-DB98-4E96-BB2F-29A6C8CB2F04}" type="pres">
      <dgm:prSet presAssocID="{DBF5736C-3B83-4C41-A3DE-BCEAB28F6187}" presName="spaceRect" presStyleCnt="0"/>
      <dgm:spPr/>
    </dgm:pt>
    <dgm:pt modelId="{46347BAE-D495-4EFA-9F54-C120723F4F03}" type="pres">
      <dgm:prSet presAssocID="{DBF5736C-3B83-4C41-A3DE-BCEAB28F6187}" presName="parTx" presStyleLbl="revTx" presStyleIdx="1" presStyleCnt="8">
        <dgm:presLayoutVars>
          <dgm:chMax val="0"/>
          <dgm:chPref val="0"/>
        </dgm:presLayoutVars>
      </dgm:prSet>
      <dgm:spPr/>
    </dgm:pt>
    <dgm:pt modelId="{5C379CC7-1CA0-441C-80B4-66D2C98774A6}" type="pres">
      <dgm:prSet presAssocID="{C37F9BD2-4BC2-4BED-B8A7-6910C40C6EF8}" presName="sibTrans" presStyleCnt="0"/>
      <dgm:spPr/>
    </dgm:pt>
    <dgm:pt modelId="{6704FD54-501A-4571-869E-2D1D273165E7}" type="pres">
      <dgm:prSet presAssocID="{4D836CEC-37B1-47CF-BE2E-39985C7ACE15}" presName="compNode" presStyleCnt="0"/>
      <dgm:spPr/>
    </dgm:pt>
    <dgm:pt modelId="{D9E6D699-22FD-43BC-A5B3-0D0E7A668C11}" type="pres">
      <dgm:prSet presAssocID="{4D836CEC-37B1-47CF-BE2E-39985C7ACE15}" presName="bgRect" presStyleLbl="bgShp" presStyleIdx="2" presStyleCnt="8"/>
      <dgm:spPr/>
    </dgm:pt>
    <dgm:pt modelId="{AFCFF092-492C-4690-8848-AA477CD705E5}" type="pres">
      <dgm:prSet presAssocID="{4D836CEC-37B1-47CF-BE2E-39985C7ACE1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ork and knife"/>
        </a:ext>
      </dgm:extLst>
    </dgm:pt>
    <dgm:pt modelId="{E24B79C6-635F-4D2B-A1B3-CE041242FC09}" type="pres">
      <dgm:prSet presAssocID="{4D836CEC-37B1-47CF-BE2E-39985C7ACE15}" presName="spaceRect" presStyleCnt="0"/>
      <dgm:spPr/>
    </dgm:pt>
    <dgm:pt modelId="{DC4E937A-7F89-4C5C-AFD7-4931998B81FD}" type="pres">
      <dgm:prSet presAssocID="{4D836CEC-37B1-47CF-BE2E-39985C7ACE15}" presName="parTx" presStyleLbl="revTx" presStyleIdx="2" presStyleCnt="8">
        <dgm:presLayoutVars>
          <dgm:chMax val="0"/>
          <dgm:chPref val="0"/>
        </dgm:presLayoutVars>
      </dgm:prSet>
      <dgm:spPr/>
    </dgm:pt>
    <dgm:pt modelId="{C735C154-F0DD-438F-A4CB-AC2D11CF7044}" type="pres">
      <dgm:prSet presAssocID="{86CC9F16-E6EF-49D3-A11A-9A6CC1D3A2EB}" presName="sibTrans" presStyleCnt="0"/>
      <dgm:spPr/>
    </dgm:pt>
    <dgm:pt modelId="{35AB5063-CD32-402F-B52E-F0B1132E1B50}" type="pres">
      <dgm:prSet presAssocID="{B199616B-EA8B-485E-BFCE-AB6902B2E936}" presName="compNode" presStyleCnt="0"/>
      <dgm:spPr/>
    </dgm:pt>
    <dgm:pt modelId="{BA12E2C3-110C-41C2-8461-8DDFDBC3AE6C}" type="pres">
      <dgm:prSet presAssocID="{B199616B-EA8B-485E-BFCE-AB6902B2E936}" presName="bgRect" presStyleLbl="bgShp" presStyleIdx="3" presStyleCnt="8"/>
      <dgm:spPr/>
    </dgm:pt>
    <dgm:pt modelId="{7E7D6AF4-A1C6-444E-85B8-10D50687E2E3}" type="pres">
      <dgm:prSet presAssocID="{B199616B-EA8B-485E-BFCE-AB6902B2E93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
        </a:ext>
      </dgm:extLst>
    </dgm:pt>
    <dgm:pt modelId="{3006D900-D7C0-4D46-BF35-C0A9808C2C3F}" type="pres">
      <dgm:prSet presAssocID="{B199616B-EA8B-485E-BFCE-AB6902B2E936}" presName="spaceRect" presStyleCnt="0"/>
      <dgm:spPr/>
    </dgm:pt>
    <dgm:pt modelId="{54BFB908-80EF-421B-A9A0-8D1BE61BD2E2}" type="pres">
      <dgm:prSet presAssocID="{B199616B-EA8B-485E-BFCE-AB6902B2E936}" presName="parTx" presStyleLbl="revTx" presStyleIdx="3" presStyleCnt="8">
        <dgm:presLayoutVars>
          <dgm:chMax val="0"/>
          <dgm:chPref val="0"/>
        </dgm:presLayoutVars>
      </dgm:prSet>
      <dgm:spPr/>
    </dgm:pt>
    <dgm:pt modelId="{647CC00B-1F7B-403C-A0BB-1CDA82B60AC1}" type="pres">
      <dgm:prSet presAssocID="{4287FCBC-2D2D-423E-B6FB-E8CC099A5CB9}" presName="sibTrans" presStyleCnt="0"/>
      <dgm:spPr/>
    </dgm:pt>
    <dgm:pt modelId="{4AAED931-4EBB-45CA-BE8E-C080885991B7}" type="pres">
      <dgm:prSet presAssocID="{8286CB45-135D-4482-B7B5-E080BC7CB869}" presName="compNode" presStyleCnt="0"/>
      <dgm:spPr/>
    </dgm:pt>
    <dgm:pt modelId="{90844186-96C5-4431-8C01-6710514F7587}" type="pres">
      <dgm:prSet presAssocID="{8286CB45-135D-4482-B7B5-E080BC7CB869}" presName="bgRect" presStyleLbl="bgShp" presStyleIdx="4" presStyleCnt="8"/>
      <dgm:spPr/>
    </dgm:pt>
    <dgm:pt modelId="{A9F4206C-A5D3-46D5-8979-38906D48A037}" type="pres">
      <dgm:prSet presAssocID="{8286CB45-135D-4482-B7B5-E080BC7CB86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vered plate"/>
        </a:ext>
      </dgm:extLst>
    </dgm:pt>
    <dgm:pt modelId="{0D31DD06-E318-4B74-A1BD-856F7869294F}" type="pres">
      <dgm:prSet presAssocID="{8286CB45-135D-4482-B7B5-E080BC7CB869}" presName="spaceRect" presStyleCnt="0"/>
      <dgm:spPr/>
    </dgm:pt>
    <dgm:pt modelId="{595A3913-BBB6-4686-A7FA-A334D0F7B6F1}" type="pres">
      <dgm:prSet presAssocID="{8286CB45-135D-4482-B7B5-E080BC7CB869}" presName="parTx" presStyleLbl="revTx" presStyleIdx="4" presStyleCnt="8">
        <dgm:presLayoutVars>
          <dgm:chMax val="0"/>
          <dgm:chPref val="0"/>
        </dgm:presLayoutVars>
      </dgm:prSet>
      <dgm:spPr/>
    </dgm:pt>
    <dgm:pt modelId="{7B8EDB00-7D67-4D4C-A3F1-707969861342}" type="pres">
      <dgm:prSet presAssocID="{CC8CF049-A15F-4579-849F-E946B758C971}" presName="sibTrans" presStyleCnt="0"/>
      <dgm:spPr/>
    </dgm:pt>
    <dgm:pt modelId="{EC6FBAEC-78A6-4C6B-93EA-03E872E53CC7}" type="pres">
      <dgm:prSet presAssocID="{D748CA85-CE2E-4234-A0E3-28FA48249AC5}" presName="compNode" presStyleCnt="0"/>
      <dgm:spPr/>
    </dgm:pt>
    <dgm:pt modelId="{7BB9EE7B-9FFF-487E-B7A2-F4B345324587}" type="pres">
      <dgm:prSet presAssocID="{D748CA85-CE2E-4234-A0E3-28FA48249AC5}" presName="bgRect" presStyleLbl="bgShp" presStyleIdx="5" presStyleCnt="8"/>
      <dgm:spPr/>
    </dgm:pt>
    <dgm:pt modelId="{CEDAC498-7B00-4BA1-8D31-177C2B9841BD}" type="pres">
      <dgm:prSet presAssocID="{D748CA85-CE2E-4234-A0E3-28FA48249AC5}"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leep"/>
        </a:ext>
      </dgm:extLst>
    </dgm:pt>
    <dgm:pt modelId="{D88E6FA1-093E-4DAB-9132-0B9A56C53F0C}" type="pres">
      <dgm:prSet presAssocID="{D748CA85-CE2E-4234-A0E3-28FA48249AC5}" presName="spaceRect" presStyleCnt="0"/>
      <dgm:spPr/>
    </dgm:pt>
    <dgm:pt modelId="{779192BB-0077-46F3-AB75-7657EDA6382F}" type="pres">
      <dgm:prSet presAssocID="{D748CA85-CE2E-4234-A0E3-28FA48249AC5}" presName="parTx" presStyleLbl="revTx" presStyleIdx="5" presStyleCnt="8">
        <dgm:presLayoutVars>
          <dgm:chMax val="0"/>
          <dgm:chPref val="0"/>
        </dgm:presLayoutVars>
      </dgm:prSet>
      <dgm:spPr/>
    </dgm:pt>
    <dgm:pt modelId="{50365D27-9FD9-422B-BA5E-185AC5B1E455}" type="pres">
      <dgm:prSet presAssocID="{51B32845-700D-4DF4-A3F1-3EDF4168FDB8}" presName="sibTrans" presStyleCnt="0"/>
      <dgm:spPr/>
    </dgm:pt>
    <dgm:pt modelId="{E0FAC480-D434-4F0F-968F-EBC1D013074E}" type="pres">
      <dgm:prSet presAssocID="{01F300DF-637C-4C39-A61E-1D4215BAFF94}" presName="compNode" presStyleCnt="0"/>
      <dgm:spPr/>
    </dgm:pt>
    <dgm:pt modelId="{E36D42E5-DBC1-449B-95FB-CF9525299794}" type="pres">
      <dgm:prSet presAssocID="{01F300DF-637C-4C39-A61E-1D4215BAFF94}" presName="bgRect" presStyleLbl="bgShp" presStyleIdx="6" presStyleCnt="8"/>
      <dgm:spPr/>
    </dgm:pt>
    <dgm:pt modelId="{E53D35B9-E268-43F4-905C-2C3B7B21CD95}" type="pres">
      <dgm:prSet presAssocID="{01F300DF-637C-4C39-A61E-1D4215BAFF94}"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Gavel"/>
        </a:ext>
      </dgm:extLst>
    </dgm:pt>
    <dgm:pt modelId="{7347453C-D26D-40BC-91B8-46AFD9DF207F}" type="pres">
      <dgm:prSet presAssocID="{01F300DF-637C-4C39-A61E-1D4215BAFF94}" presName="spaceRect" presStyleCnt="0"/>
      <dgm:spPr/>
    </dgm:pt>
    <dgm:pt modelId="{49AED56B-E053-48B4-8ABF-69FDB8ADF95E}" type="pres">
      <dgm:prSet presAssocID="{01F300DF-637C-4C39-A61E-1D4215BAFF94}" presName="parTx" presStyleLbl="revTx" presStyleIdx="6" presStyleCnt="8">
        <dgm:presLayoutVars>
          <dgm:chMax val="0"/>
          <dgm:chPref val="0"/>
        </dgm:presLayoutVars>
      </dgm:prSet>
      <dgm:spPr/>
    </dgm:pt>
    <dgm:pt modelId="{4BD6B327-4737-4F7B-B128-A7A1E8FD10D4}" type="pres">
      <dgm:prSet presAssocID="{1F5AECC3-A15D-43D1-B0E6-C9E6CE60C454}" presName="sibTrans" presStyleCnt="0"/>
      <dgm:spPr/>
    </dgm:pt>
    <dgm:pt modelId="{35D69912-41BE-4A64-B20C-E1459BBE9BE1}" type="pres">
      <dgm:prSet presAssocID="{F98DE570-ECFD-464B-85CE-8E2466BD44DC}" presName="compNode" presStyleCnt="0"/>
      <dgm:spPr/>
    </dgm:pt>
    <dgm:pt modelId="{AEB34505-18A9-44F9-A67F-F24412963047}" type="pres">
      <dgm:prSet presAssocID="{F98DE570-ECFD-464B-85CE-8E2466BD44DC}" presName="bgRect" presStyleLbl="bgShp" presStyleIdx="7" presStyleCnt="8"/>
      <dgm:spPr/>
    </dgm:pt>
    <dgm:pt modelId="{31D67CB6-DF64-4772-8A93-F938DE3C23AB}" type="pres">
      <dgm:prSet presAssocID="{F98DE570-ECFD-464B-85CE-8E2466BD44D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6868914D-EF11-4895-9DFC-AEE555CFD3EA}" type="pres">
      <dgm:prSet presAssocID="{F98DE570-ECFD-464B-85CE-8E2466BD44DC}" presName="spaceRect" presStyleCnt="0"/>
      <dgm:spPr/>
    </dgm:pt>
    <dgm:pt modelId="{A14D6712-038E-47AC-9F6C-53E88032341C}" type="pres">
      <dgm:prSet presAssocID="{F98DE570-ECFD-464B-85CE-8E2466BD44DC}" presName="parTx" presStyleLbl="revTx" presStyleIdx="7" presStyleCnt="8">
        <dgm:presLayoutVars>
          <dgm:chMax val="0"/>
          <dgm:chPref val="0"/>
        </dgm:presLayoutVars>
      </dgm:prSet>
      <dgm:spPr/>
    </dgm:pt>
  </dgm:ptLst>
  <dgm:cxnLst>
    <dgm:cxn modelId="{0691E50C-7061-4AF6-A0D0-6A933E94C1CF}" srcId="{007090EB-65F3-41AC-9227-88245C284130}" destId="{8286CB45-135D-4482-B7B5-E080BC7CB869}" srcOrd="4" destOrd="0" parTransId="{94F32BCA-F374-4B6E-A5BF-9234B78C1201}" sibTransId="{CC8CF049-A15F-4579-849F-E946B758C971}"/>
    <dgm:cxn modelId="{A35ED20F-4983-4EBA-BA8A-2849CAD6FC6C}" type="presOf" srcId="{8286CB45-135D-4482-B7B5-E080BC7CB869}" destId="{595A3913-BBB6-4686-A7FA-A334D0F7B6F1}" srcOrd="0" destOrd="0" presId="urn:microsoft.com/office/officeart/2018/2/layout/IconVerticalSolidList"/>
    <dgm:cxn modelId="{817CCA1B-F271-411E-B5FE-B35D59D5D85F}" srcId="{007090EB-65F3-41AC-9227-88245C284130}" destId="{D748CA85-CE2E-4234-A0E3-28FA48249AC5}" srcOrd="5" destOrd="0" parTransId="{20C494DA-D6D8-4635-9321-5AEA49121C3A}" sibTransId="{51B32845-700D-4DF4-A3F1-3EDF4168FDB8}"/>
    <dgm:cxn modelId="{43365127-1137-42FC-B186-EC9733F99ECD}" type="presOf" srcId="{F98DE570-ECFD-464B-85CE-8E2466BD44DC}" destId="{A14D6712-038E-47AC-9F6C-53E88032341C}" srcOrd="0" destOrd="0" presId="urn:microsoft.com/office/officeart/2018/2/layout/IconVerticalSolidList"/>
    <dgm:cxn modelId="{6E41C02C-A1B3-47FC-AA14-9DAC3FD4066C}" srcId="{007090EB-65F3-41AC-9227-88245C284130}" destId="{1293193F-2F78-4396-9D5D-FDBDECA8AF7A}" srcOrd="0" destOrd="0" parTransId="{C3686AFA-609B-40CF-BDB6-E3A2F50B1716}" sibTransId="{007085E1-5B1C-4680-8B6B-5CA52D64EBDF}"/>
    <dgm:cxn modelId="{A647735F-05A6-46A9-AE9D-7C6C94712E62}" type="presOf" srcId="{01F300DF-637C-4C39-A61E-1D4215BAFF94}" destId="{49AED56B-E053-48B4-8ABF-69FDB8ADF95E}" srcOrd="0" destOrd="0" presId="urn:microsoft.com/office/officeart/2018/2/layout/IconVerticalSolidList"/>
    <dgm:cxn modelId="{A0ED6160-D22C-473D-97C3-5C104370D5E2}" srcId="{007090EB-65F3-41AC-9227-88245C284130}" destId="{F98DE570-ECFD-464B-85CE-8E2466BD44DC}" srcOrd="7" destOrd="0" parTransId="{40A5D609-1F82-4908-9670-15939D55843D}" sibTransId="{7F7F1CED-74F9-433F-981E-BA1595806E9A}"/>
    <dgm:cxn modelId="{F60B1563-A1AE-469D-B44F-3BF2CAE48C06}" type="presOf" srcId="{4D836CEC-37B1-47CF-BE2E-39985C7ACE15}" destId="{DC4E937A-7F89-4C5C-AFD7-4931998B81FD}" srcOrd="0" destOrd="0" presId="urn:microsoft.com/office/officeart/2018/2/layout/IconVerticalSolidList"/>
    <dgm:cxn modelId="{F0198344-905D-4555-BDDC-DDBF7F8712C2}" type="presOf" srcId="{DBF5736C-3B83-4C41-A3DE-BCEAB28F6187}" destId="{46347BAE-D495-4EFA-9F54-C120723F4F03}" srcOrd="0" destOrd="0" presId="urn:microsoft.com/office/officeart/2018/2/layout/IconVerticalSolidList"/>
    <dgm:cxn modelId="{2C664C7D-4680-4634-9B81-923847383F6D}" type="presOf" srcId="{B199616B-EA8B-485E-BFCE-AB6902B2E936}" destId="{54BFB908-80EF-421B-A9A0-8D1BE61BD2E2}" srcOrd="0" destOrd="0" presId="urn:microsoft.com/office/officeart/2018/2/layout/IconVerticalSolidList"/>
    <dgm:cxn modelId="{E628338F-C1F4-4D94-BE69-9C7A870BF19C}" srcId="{007090EB-65F3-41AC-9227-88245C284130}" destId="{4D836CEC-37B1-47CF-BE2E-39985C7ACE15}" srcOrd="2" destOrd="0" parTransId="{A08B15B6-9095-4C2B-81F6-D92A8EA69063}" sibTransId="{86CC9F16-E6EF-49D3-A11A-9A6CC1D3A2EB}"/>
    <dgm:cxn modelId="{8AF7CAA7-1B8B-4F7B-82AE-65A7CCA7B490}" srcId="{007090EB-65F3-41AC-9227-88245C284130}" destId="{DBF5736C-3B83-4C41-A3DE-BCEAB28F6187}" srcOrd="1" destOrd="0" parTransId="{363ED1E4-06FF-4C37-A3E5-94E8697BBE5E}" sibTransId="{C37F9BD2-4BC2-4BED-B8A7-6910C40C6EF8}"/>
    <dgm:cxn modelId="{74D180D2-E429-4174-8CA8-DFC83F872697}" type="presOf" srcId="{D748CA85-CE2E-4234-A0E3-28FA48249AC5}" destId="{779192BB-0077-46F3-AB75-7657EDA6382F}" srcOrd="0" destOrd="0" presId="urn:microsoft.com/office/officeart/2018/2/layout/IconVerticalSolidList"/>
    <dgm:cxn modelId="{03CD05D3-8C4C-4914-BFFD-8A0F3D92CF10}" srcId="{007090EB-65F3-41AC-9227-88245C284130}" destId="{01F300DF-637C-4C39-A61E-1D4215BAFF94}" srcOrd="6" destOrd="0" parTransId="{11007A71-93C5-4B39-97DA-FC35488FB05D}" sibTransId="{1F5AECC3-A15D-43D1-B0E6-C9E6CE60C454}"/>
    <dgm:cxn modelId="{CF87BDD9-5AB5-4793-9638-F39D2800218F}" type="presOf" srcId="{1293193F-2F78-4396-9D5D-FDBDECA8AF7A}" destId="{2A1FB48F-A11C-4722-8BFE-381F770F145C}" srcOrd="0" destOrd="0" presId="urn:microsoft.com/office/officeart/2018/2/layout/IconVerticalSolidList"/>
    <dgm:cxn modelId="{72AFA6F6-CEBC-466E-B3B5-0265EBDA81A6}" type="presOf" srcId="{007090EB-65F3-41AC-9227-88245C284130}" destId="{1F3816EF-086F-4B9F-862E-734E72E7AD56}" srcOrd="0" destOrd="0" presId="urn:microsoft.com/office/officeart/2018/2/layout/IconVerticalSolidList"/>
    <dgm:cxn modelId="{3E0DFCFE-EDE0-44CE-B4E6-6A047FF9BB8E}" srcId="{007090EB-65F3-41AC-9227-88245C284130}" destId="{B199616B-EA8B-485E-BFCE-AB6902B2E936}" srcOrd="3" destOrd="0" parTransId="{85C86429-64FD-4C98-9771-3B12452C245D}" sibTransId="{4287FCBC-2D2D-423E-B6FB-E8CC099A5CB9}"/>
    <dgm:cxn modelId="{673E4BA0-FA51-4E0E-B48B-79C54CAD810C}" type="presParOf" srcId="{1F3816EF-086F-4B9F-862E-734E72E7AD56}" destId="{2E30C1FD-4104-4AF2-9C6D-F85375D26791}" srcOrd="0" destOrd="0" presId="urn:microsoft.com/office/officeart/2018/2/layout/IconVerticalSolidList"/>
    <dgm:cxn modelId="{9B7A4337-BA11-40BA-A465-CEAC1023C961}" type="presParOf" srcId="{2E30C1FD-4104-4AF2-9C6D-F85375D26791}" destId="{138966EB-DC2D-4301-A422-054A2FDE6EF5}" srcOrd="0" destOrd="0" presId="urn:microsoft.com/office/officeart/2018/2/layout/IconVerticalSolidList"/>
    <dgm:cxn modelId="{34850D4A-33DE-41E6-94B6-913308F127C4}" type="presParOf" srcId="{2E30C1FD-4104-4AF2-9C6D-F85375D26791}" destId="{6C40D1FE-4898-43B3-889E-84CB22BF6DDF}" srcOrd="1" destOrd="0" presId="urn:microsoft.com/office/officeart/2018/2/layout/IconVerticalSolidList"/>
    <dgm:cxn modelId="{6565398F-6022-4DE4-BF1E-307EDCA0D788}" type="presParOf" srcId="{2E30C1FD-4104-4AF2-9C6D-F85375D26791}" destId="{F803FFBF-6678-4798-BB00-E3B6DF7820DD}" srcOrd="2" destOrd="0" presId="urn:microsoft.com/office/officeart/2018/2/layout/IconVerticalSolidList"/>
    <dgm:cxn modelId="{F6984456-E968-4AC4-9DB4-AB0E815C965D}" type="presParOf" srcId="{2E30C1FD-4104-4AF2-9C6D-F85375D26791}" destId="{2A1FB48F-A11C-4722-8BFE-381F770F145C}" srcOrd="3" destOrd="0" presId="urn:microsoft.com/office/officeart/2018/2/layout/IconVerticalSolidList"/>
    <dgm:cxn modelId="{1EAAC998-DEB1-4B60-AE6D-48923259CF77}" type="presParOf" srcId="{1F3816EF-086F-4B9F-862E-734E72E7AD56}" destId="{A344B337-8DC8-43BA-A3CB-12DD14CC05A3}" srcOrd="1" destOrd="0" presId="urn:microsoft.com/office/officeart/2018/2/layout/IconVerticalSolidList"/>
    <dgm:cxn modelId="{A4AE4071-6B89-45C4-997B-D812CA900510}" type="presParOf" srcId="{1F3816EF-086F-4B9F-862E-734E72E7AD56}" destId="{CDBE2B85-F207-4761-853C-5F7CF78333A6}" srcOrd="2" destOrd="0" presId="urn:microsoft.com/office/officeart/2018/2/layout/IconVerticalSolidList"/>
    <dgm:cxn modelId="{AB91DAFC-E147-41A5-BF57-24B4B00028A3}" type="presParOf" srcId="{CDBE2B85-F207-4761-853C-5F7CF78333A6}" destId="{839AF5EF-40FB-45E1-B6F2-DB78FB0C0FDB}" srcOrd="0" destOrd="0" presId="urn:microsoft.com/office/officeart/2018/2/layout/IconVerticalSolidList"/>
    <dgm:cxn modelId="{42255267-E122-4564-9E1C-D772900CEA50}" type="presParOf" srcId="{CDBE2B85-F207-4761-853C-5F7CF78333A6}" destId="{990EFE81-1774-436D-8683-D6C818F6AB65}" srcOrd="1" destOrd="0" presId="urn:microsoft.com/office/officeart/2018/2/layout/IconVerticalSolidList"/>
    <dgm:cxn modelId="{DA0252F9-9FA3-45B3-8FAF-59ACE0EA8101}" type="presParOf" srcId="{CDBE2B85-F207-4761-853C-5F7CF78333A6}" destId="{1A4EA92D-DB98-4E96-BB2F-29A6C8CB2F04}" srcOrd="2" destOrd="0" presId="urn:microsoft.com/office/officeart/2018/2/layout/IconVerticalSolidList"/>
    <dgm:cxn modelId="{8310C888-37C0-43B3-A567-954F71DD0D2E}" type="presParOf" srcId="{CDBE2B85-F207-4761-853C-5F7CF78333A6}" destId="{46347BAE-D495-4EFA-9F54-C120723F4F03}" srcOrd="3" destOrd="0" presId="urn:microsoft.com/office/officeart/2018/2/layout/IconVerticalSolidList"/>
    <dgm:cxn modelId="{00956914-D222-484C-B0BB-D3A46BFAC396}" type="presParOf" srcId="{1F3816EF-086F-4B9F-862E-734E72E7AD56}" destId="{5C379CC7-1CA0-441C-80B4-66D2C98774A6}" srcOrd="3" destOrd="0" presId="urn:microsoft.com/office/officeart/2018/2/layout/IconVerticalSolidList"/>
    <dgm:cxn modelId="{DECCB0EF-1B81-46E0-A13A-450E906EEDB5}" type="presParOf" srcId="{1F3816EF-086F-4B9F-862E-734E72E7AD56}" destId="{6704FD54-501A-4571-869E-2D1D273165E7}" srcOrd="4" destOrd="0" presId="urn:microsoft.com/office/officeart/2018/2/layout/IconVerticalSolidList"/>
    <dgm:cxn modelId="{03A03D3D-1F4A-4FE8-8D27-78D8B7A6C82E}" type="presParOf" srcId="{6704FD54-501A-4571-869E-2D1D273165E7}" destId="{D9E6D699-22FD-43BC-A5B3-0D0E7A668C11}" srcOrd="0" destOrd="0" presId="urn:microsoft.com/office/officeart/2018/2/layout/IconVerticalSolidList"/>
    <dgm:cxn modelId="{30857B00-D508-4B17-B36D-285207135FEB}" type="presParOf" srcId="{6704FD54-501A-4571-869E-2D1D273165E7}" destId="{AFCFF092-492C-4690-8848-AA477CD705E5}" srcOrd="1" destOrd="0" presId="urn:microsoft.com/office/officeart/2018/2/layout/IconVerticalSolidList"/>
    <dgm:cxn modelId="{6DE57419-130F-44EB-92CE-A169F30DB0EC}" type="presParOf" srcId="{6704FD54-501A-4571-869E-2D1D273165E7}" destId="{E24B79C6-635F-4D2B-A1B3-CE041242FC09}" srcOrd="2" destOrd="0" presId="urn:microsoft.com/office/officeart/2018/2/layout/IconVerticalSolidList"/>
    <dgm:cxn modelId="{0BCF2DD5-48E2-4A83-8155-8A2B1197B0EE}" type="presParOf" srcId="{6704FD54-501A-4571-869E-2D1D273165E7}" destId="{DC4E937A-7F89-4C5C-AFD7-4931998B81FD}" srcOrd="3" destOrd="0" presId="urn:microsoft.com/office/officeart/2018/2/layout/IconVerticalSolidList"/>
    <dgm:cxn modelId="{C3461840-148B-489A-B9CC-4435AE8B9574}" type="presParOf" srcId="{1F3816EF-086F-4B9F-862E-734E72E7AD56}" destId="{C735C154-F0DD-438F-A4CB-AC2D11CF7044}" srcOrd="5" destOrd="0" presId="urn:microsoft.com/office/officeart/2018/2/layout/IconVerticalSolidList"/>
    <dgm:cxn modelId="{3B71E447-9168-4ED6-ABC1-778597D84B23}" type="presParOf" srcId="{1F3816EF-086F-4B9F-862E-734E72E7AD56}" destId="{35AB5063-CD32-402F-B52E-F0B1132E1B50}" srcOrd="6" destOrd="0" presId="urn:microsoft.com/office/officeart/2018/2/layout/IconVerticalSolidList"/>
    <dgm:cxn modelId="{6CE1DEA4-709C-425D-90B8-0E749F7EFE50}" type="presParOf" srcId="{35AB5063-CD32-402F-B52E-F0B1132E1B50}" destId="{BA12E2C3-110C-41C2-8461-8DDFDBC3AE6C}" srcOrd="0" destOrd="0" presId="urn:microsoft.com/office/officeart/2018/2/layout/IconVerticalSolidList"/>
    <dgm:cxn modelId="{6B773BA4-9C35-4A00-AA68-093A7CD7C193}" type="presParOf" srcId="{35AB5063-CD32-402F-B52E-F0B1132E1B50}" destId="{7E7D6AF4-A1C6-444E-85B8-10D50687E2E3}" srcOrd="1" destOrd="0" presId="urn:microsoft.com/office/officeart/2018/2/layout/IconVerticalSolidList"/>
    <dgm:cxn modelId="{57167EDF-8B68-4ACE-8A88-0E39F7083E87}" type="presParOf" srcId="{35AB5063-CD32-402F-B52E-F0B1132E1B50}" destId="{3006D900-D7C0-4D46-BF35-C0A9808C2C3F}" srcOrd="2" destOrd="0" presId="urn:microsoft.com/office/officeart/2018/2/layout/IconVerticalSolidList"/>
    <dgm:cxn modelId="{A6D8723A-FF5F-4841-9BFD-613AB6E68C4E}" type="presParOf" srcId="{35AB5063-CD32-402F-B52E-F0B1132E1B50}" destId="{54BFB908-80EF-421B-A9A0-8D1BE61BD2E2}" srcOrd="3" destOrd="0" presId="urn:microsoft.com/office/officeart/2018/2/layout/IconVerticalSolidList"/>
    <dgm:cxn modelId="{D8F88DC2-D84E-4709-86E7-FEA5F09B096C}" type="presParOf" srcId="{1F3816EF-086F-4B9F-862E-734E72E7AD56}" destId="{647CC00B-1F7B-403C-A0BB-1CDA82B60AC1}" srcOrd="7" destOrd="0" presId="urn:microsoft.com/office/officeart/2018/2/layout/IconVerticalSolidList"/>
    <dgm:cxn modelId="{6BB3E209-75D3-474F-A672-CCF495F2DB2D}" type="presParOf" srcId="{1F3816EF-086F-4B9F-862E-734E72E7AD56}" destId="{4AAED931-4EBB-45CA-BE8E-C080885991B7}" srcOrd="8" destOrd="0" presId="urn:microsoft.com/office/officeart/2018/2/layout/IconVerticalSolidList"/>
    <dgm:cxn modelId="{8D86A38C-440A-47DC-A3FA-4C03DFE554A6}" type="presParOf" srcId="{4AAED931-4EBB-45CA-BE8E-C080885991B7}" destId="{90844186-96C5-4431-8C01-6710514F7587}" srcOrd="0" destOrd="0" presId="urn:microsoft.com/office/officeart/2018/2/layout/IconVerticalSolidList"/>
    <dgm:cxn modelId="{3544790A-3AA0-4250-A8FB-B4D0D18EE2E2}" type="presParOf" srcId="{4AAED931-4EBB-45CA-BE8E-C080885991B7}" destId="{A9F4206C-A5D3-46D5-8979-38906D48A037}" srcOrd="1" destOrd="0" presId="urn:microsoft.com/office/officeart/2018/2/layout/IconVerticalSolidList"/>
    <dgm:cxn modelId="{A09B8FED-D677-4232-B38E-1AC962AAA2D5}" type="presParOf" srcId="{4AAED931-4EBB-45CA-BE8E-C080885991B7}" destId="{0D31DD06-E318-4B74-A1BD-856F7869294F}" srcOrd="2" destOrd="0" presId="urn:microsoft.com/office/officeart/2018/2/layout/IconVerticalSolidList"/>
    <dgm:cxn modelId="{2A1DD65D-A5AC-45B1-879B-9F2604765872}" type="presParOf" srcId="{4AAED931-4EBB-45CA-BE8E-C080885991B7}" destId="{595A3913-BBB6-4686-A7FA-A334D0F7B6F1}" srcOrd="3" destOrd="0" presId="urn:microsoft.com/office/officeart/2018/2/layout/IconVerticalSolidList"/>
    <dgm:cxn modelId="{7ED918BE-4ECD-4471-9C92-D8B979C8938E}" type="presParOf" srcId="{1F3816EF-086F-4B9F-862E-734E72E7AD56}" destId="{7B8EDB00-7D67-4D4C-A3F1-707969861342}" srcOrd="9" destOrd="0" presId="urn:microsoft.com/office/officeart/2018/2/layout/IconVerticalSolidList"/>
    <dgm:cxn modelId="{421F1DFF-7888-4338-9187-2344EF8A8E51}" type="presParOf" srcId="{1F3816EF-086F-4B9F-862E-734E72E7AD56}" destId="{EC6FBAEC-78A6-4C6B-93EA-03E872E53CC7}" srcOrd="10" destOrd="0" presId="urn:microsoft.com/office/officeart/2018/2/layout/IconVerticalSolidList"/>
    <dgm:cxn modelId="{303AF24F-A215-419F-9140-E4A0452CD504}" type="presParOf" srcId="{EC6FBAEC-78A6-4C6B-93EA-03E872E53CC7}" destId="{7BB9EE7B-9FFF-487E-B7A2-F4B345324587}" srcOrd="0" destOrd="0" presId="urn:microsoft.com/office/officeart/2018/2/layout/IconVerticalSolidList"/>
    <dgm:cxn modelId="{CC8A1B63-69AB-4E31-A324-393D40FCF6BE}" type="presParOf" srcId="{EC6FBAEC-78A6-4C6B-93EA-03E872E53CC7}" destId="{CEDAC498-7B00-4BA1-8D31-177C2B9841BD}" srcOrd="1" destOrd="0" presId="urn:microsoft.com/office/officeart/2018/2/layout/IconVerticalSolidList"/>
    <dgm:cxn modelId="{92A184F7-8EF2-408B-8FBB-F88DEE04542D}" type="presParOf" srcId="{EC6FBAEC-78A6-4C6B-93EA-03E872E53CC7}" destId="{D88E6FA1-093E-4DAB-9132-0B9A56C53F0C}" srcOrd="2" destOrd="0" presId="urn:microsoft.com/office/officeart/2018/2/layout/IconVerticalSolidList"/>
    <dgm:cxn modelId="{AD08C2B2-6B69-43DE-A87E-4CAC71735339}" type="presParOf" srcId="{EC6FBAEC-78A6-4C6B-93EA-03E872E53CC7}" destId="{779192BB-0077-46F3-AB75-7657EDA6382F}" srcOrd="3" destOrd="0" presId="urn:microsoft.com/office/officeart/2018/2/layout/IconVerticalSolidList"/>
    <dgm:cxn modelId="{88AC5F18-0EFC-4525-B152-7393F90D5FF9}" type="presParOf" srcId="{1F3816EF-086F-4B9F-862E-734E72E7AD56}" destId="{50365D27-9FD9-422B-BA5E-185AC5B1E455}" srcOrd="11" destOrd="0" presId="urn:microsoft.com/office/officeart/2018/2/layout/IconVerticalSolidList"/>
    <dgm:cxn modelId="{54F85133-62C3-4884-9AF2-B4DE09FB2668}" type="presParOf" srcId="{1F3816EF-086F-4B9F-862E-734E72E7AD56}" destId="{E0FAC480-D434-4F0F-968F-EBC1D013074E}" srcOrd="12" destOrd="0" presId="urn:microsoft.com/office/officeart/2018/2/layout/IconVerticalSolidList"/>
    <dgm:cxn modelId="{0F2ADB50-1933-411B-BCED-7D9A8154C37F}" type="presParOf" srcId="{E0FAC480-D434-4F0F-968F-EBC1D013074E}" destId="{E36D42E5-DBC1-449B-95FB-CF9525299794}" srcOrd="0" destOrd="0" presId="urn:microsoft.com/office/officeart/2018/2/layout/IconVerticalSolidList"/>
    <dgm:cxn modelId="{75907C08-4140-4746-BBD2-FEC6857050BC}" type="presParOf" srcId="{E0FAC480-D434-4F0F-968F-EBC1D013074E}" destId="{E53D35B9-E268-43F4-905C-2C3B7B21CD95}" srcOrd="1" destOrd="0" presId="urn:microsoft.com/office/officeart/2018/2/layout/IconVerticalSolidList"/>
    <dgm:cxn modelId="{E66166C0-D3A9-4BA8-8783-F5251338A174}" type="presParOf" srcId="{E0FAC480-D434-4F0F-968F-EBC1D013074E}" destId="{7347453C-D26D-40BC-91B8-46AFD9DF207F}" srcOrd="2" destOrd="0" presId="urn:microsoft.com/office/officeart/2018/2/layout/IconVerticalSolidList"/>
    <dgm:cxn modelId="{CCE25C4E-6A19-4C8F-ADD7-0AAFD0C4D2D5}" type="presParOf" srcId="{E0FAC480-D434-4F0F-968F-EBC1D013074E}" destId="{49AED56B-E053-48B4-8ABF-69FDB8ADF95E}" srcOrd="3" destOrd="0" presId="urn:microsoft.com/office/officeart/2018/2/layout/IconVerticalSolidList"/>
    <dgm:cxn modelId="{7F2A786C-36C0-4E79-8BBA-1CC11B2B6F19}" type="presParOf" srcId="{1F3816EF-086F-4B9F-862E-734E72E7AD56}" destId="{4BD6B327-4737-4F7B-B128-A7A1E8FD10D4}" srcOrd="13" destOrd="0" presId="urn:microsoft.com/office/officeart/2018/2/layout/IconVerticalSolidList"/>
    <dgm:cxn modelId="{9D4E7B39-4019-423E-B728-E92A04C0837F}" type="presParOf" srcId="{1F3816EF-086F-4B9F-862E-734E72E7AD56}" destId="{35D69912-41BE-4A64-B20C-E1459BBE9BE1}" srcOrd="14" destOrd="0" presId="urn:microsoft.com/office/officeart/2018/2/layout/IconVerticalSolidList"/>
    <dgm:cxn modelId="{C4735F1D-1130-44AE-A690-90F653CAF654}" type="presParOf" srcId="{35D69912-41BE-4A64-B20C-E1459BBE9BE1}" destId="{AEB34505-18A9-44F9-A67F-F24412963047}" srcOrd="0" destOrd="0" presId="urn:microsoft.com/office/officeart/2018/2/layout/IconVerticalSolidList"/>
    <dgm:cxn modelId="{A497A8A6-B077-4CD2-9500-A2D03F6D1F3E}" type="presParOf" srcId="{35D69912-41BE-4A64-B20C-E1459BBE9BE1}" destId="{31D67CB6-DF64-4772-8A93-F938DE3C23AB}" srcOrd="1" destOrd="0" presId="urn:microsoft.com/office/officeart/2018/2/layout/IconVerticalSolidList"/>
    <dgm:cxn modelId="{350C405C-30F0-419C-88E9-EFA20292157B}" type="presParOf" srcId="{35D69912-41BE-4A64-B20C-E1459BBE9BE1}" destId="{6868914D-EF11-4895-9DFC-AEE555CFD3EA}" srcOrd="2" destOrd="0" presId="urn:microsoft.com/office/officeart/2018/2/layout/IconVerticalSolidList"/>
    <dgm:cxn modelId="{81DE299A-D3D0-4BA6-AE50-66685B908024}" type="presParOf" srcId="{35D69912-41BE-4A64-B20C-E1459BBE9BE1}" destId="{A14D6712-038E-47AC-9F6C-53E88032341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2DED56-B0B1-4F1D-8FE6-600FDB40BC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8284624-B73B-47B3-8559-4E547EDEFCEE}">
      <dgm:prSet/>
      <dgm:spPr/>
      <dgm:t>
        <a:bodyPr/>
        <a:lstStyle/>
        <a:p>
          <a:r>
            <a:rPr lang="en-US"/>
            <a:t>Raffles Hotel’s target market segments are the high-end customers in the hospitality industry. Its main consumers are the following:</a:t>
          </a:r>
        </a:p>
      </dgm:t>
    </dgm:pt>
    <dgm:pt modelId="{F46F2CF9-0925-454B-BA75-1D12A7B4C2DB}" type="parTrans" cxnId="{31008B28-17DA-4EC9-BE45-10F0CE071175}">
      <dgm:prSet/>
      <dgm:spPr/>
      <dgm:t>
        <a:bodyPr/>
        <a:lstStyle/>
        <a:p>
          <a:endParaRPr lang="en-US"/>
        </a:p>
      </dgm:t>
    </dgm:pt>
    <dgm:pt modelId="{5425B83D-4CAA-4D9E-B6DC-F84919DF8AB8}" type="sibTrans" cxnId="{31008B28-17DA-4EC9-BE45-10F0CE071175}">
      <dgm:prSet/>
      <dgm:spPr/>
      <dgm:t>
        <a:bodyPr/>
        <a:lstStyle/>
        <a:p>
          <a:endParaRPr lang="en-US"/>
        </a:p>
      </dgm:t>
    </dgm:pt>
    <dgm:pt modelId="{FB68A7EB-F9E4-4B5F-A7F4-FE75B548EF8A}">
      <dgm:prSet/>
      <dgm:spPr/>
      <dgm:t>
        <a:bodyPr/>
        <a:lstStyle/>
        <a:p>
          <a:r>
            <a:rPr lang="en-US"/>
            <a:t>Business Travellers </a:t>
          </a:r>
        </a:p>
      </dgm:t>
    </dgm:pt>
    <dgm:pt modelId="{B2638C28-4F4B-43E0-8131-B0A415A55728}" type="parTrans" cxnId="{27B22F25-5383-4302-BE86-D714DD55D598}">
      <dgm:prSet/>
      <dgm:spPr/>
      <dgm:t>
        <a:bodyPr/>
        <a:lstStyle/>
        <a:p>
          <a:endParaRPr lang="en-US"/>
        </a:p>
      </dgm:t>
    </dgm:pt>
    <dgm:pt modelId="{502A42AE-0DFC-47AD-B425-DAE3B37462C5}" type="sibTrans" cxnId="{27B22F25-5383-4302-BE86-D714DD55D598}">
      <dgm:prSet/>
      <dgm:spPr/>
      <dgm:t>
        <a:bodyPr/>
        <a:lstStyle/>
        <a:p>
          <a:endParaRPr lang="en-US"/>
        </a:p>
      </dgm:t>
    </dgm:pt>
    <dgm:pt modelId="{F270253B-FBB4-4F66-A42A-892B8623BA8C}">
      <dgm:prSet/>
      <dgm:spPr/>
      <dgm:t>
        <a:bodyPr/>
        <a:lstStyle/>
        <a:p>
          <a:r>
            <a:rPr lang="en-US"/>
            <a:t>Leisure Travellers </a:t>
          </a:r>
        </a:p>
      </dgm:t>
    </dgm:pt>
    <dgm:pt modelId="{3CAEE150-A9E9-45E3-B984-935C72C4B466}" type="parTrans" cxnId="{03D32703-7FEE-449C-B753-DCE3360941F5}">
      <dgm:prSet/>
      <dgm:spPr/>
      <dgm:t>
        <a:bodyPr/>
        <a:lstStyle/>
        <a:p>
          <a:endParaRPr lang="en-US"/>
        </a:p>
      </dgm:t>
    </dgm:pt>
    <dgm:pt modelId="{823949C2-33A1-49E5-8A6A-F3AA42443A3C}" type="sibTrans" cxnId="{03D32703-7FEE-449C-B753-DCE3360941F5}">
      <dgm:prSet/>
      <dgm:spPr/>
      <dgm:t>
        <a:bodyPr/>
        <a:lstStyle/>
        <a:p>
          <a:endParaRPr lang="en-US"/>
        </a:p>
      </dgm:t>
    </dgm:pt>
    <dgm:pt modelId="{CFA87322-A230-479E-8BDF-0D1D0CB931A2}">
      <dgm:prSet/>
      <dgm:spPr/>
      <dgm:t>
        <a:bodyPr/>
        <a:lstStyle/>
        <a:p>
          <a:r>
            <a:rPr lang="en-US"/>
            <a:t>Luxury Seekers (Accor Group , 2023)</a:t>
          </a:r>
        </a:p>
      </dgm:t>
    </dgm:pt>
    <dgm:pt modelId="{0CB680C0-B348-4D08-A1AD-E503FB9691F3}" type="parTrans" cxnId="{A73B98C5-604B-4115-89B5-2921E55283B1}">
      <dgm:prSet/>
      <dgm:spPr/>
      <dgm:t>
        <a:bodyPr/>
        <a:lstStyle/>
        <a:p>
          <a:endParaRPr lang="en-US"/>
        </a:p>
      </dgm:t>
    </dgm:pt>
    <dgm:pt modelId="{468E874F-7048-46CD-B2EB-6F0652425D4C}" type="sibTrans" cxnId="{A73B98C5-604B-4115-89B5-2921E55283B1}">
      <dgm:prSet/>
      <dgm:spPr/>
      <dgm:t>
        <a:bodyPr/>
        <a:lstStyle/>
        <a:p>
          <a:endParaRPr lang="en-US"/>
        </a:p>
      </dgm:t>
    </dgm:pt>
    <dgm:pt modelId="{3F19E207-C3FA-45A1-B4EE-F258C20A3D4C}" type="pres">
      <dgm:prSet presAssocID="{B22DED56-B0B1-4F1D-8FE6-600FDB40BC2B}" presName="root" presStyleCnt="0">
        <dgm:presLayoutVars>
          <dgm:dir/>
          <dgm:resizeHandles val="exact"/>
        </dgm:presLayoutVars>
      </dgm:prSet>
      <dgm:spPr/>
    </dgm:pt>
    <dgm:pt modelId="{2F8DFB5D-1199-4452-B0C8-79A83390D5E3}" type="pres">
      <dgm:prSet presAssocID="{78284624-B73B-47B3-8559-4E547EDEFCEE}" presName="compNode" presStyleCnt="0"/>
      <dgm:spPr/>
    </dgm:pt>
    <dgm:pt modelId="{4FAC574B-5AE0-4D09-A34F-9745464EC3F4}" type="pres">
      <dgm:prSet presAssocID="{78284624-B73B-47B3-8559-4E547EDEFCEE}" presName="bgRect" presStyleLbl="bgShp" presStyleIdx="0" presStyleCnt="4"/>
      <dgm:spPr/>
    </dgm:pt>
    <dgm:pt modelId="{89F34A92-C19B-4132-94EA-BAD652DC9627}" type="pres">
      <dgm:prSet presAssocID="{78284624-B73B-47B3-8559-4E547EDEFCE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fe ring"/>
        </a:ext>
      </dgm:extLst>
    </dgm:pt>
    <dgm:pt modelId="{C7EAE704-4686-4E77-815B-63CCCA230FA0}" type="pres">
      <dgm:prSet presAssocID="{78284624-B73B-47B3-8559-4E547EDEFCEE}" presName="spaceRect" presStyleCnt="0"/>
      <dgm:spPr/>
    </dgm:pt>
    <dgm:pt modelId="{10691397-F7AA-448F-B4CD-57F1BCE1E957}" type="pres">
      <dgm:prSet presAssocID="{78284624-B73B-47B3-8559-4E547EDEFCEE}" presName="parTx" presStyleLbl="revTx" presStyleIdx="0" presStyleCnt="4">
        <dgm:presLayoutVars>
          <dgm:chMax val="0"/>
          <dgm:chPref val="0"/>
        </dgm:presLayoutVars>
      </dgm:prSet>
      <dgm:spPr/>
    </dgm:pt>
    <dgm:pt modelId="{29744803-1F13-4973-8A2A-FF5CCAC64108}" type="pres">
      <dgm:prSet presAssocID="{5425B83D-4CAA-4D9E-B6DC-F84919DF8AB8}" presName="sibTrans" presStyleCnt="0"/>
      <dgm:spPr/>
    </dgm:pt>
    <dgm:pt modelId="{2E68F238-0635-4C0A-BD04-FA83762089CD}" type="pres">
      <dgm:prSet presAssocID="{FB68A7EB-F9E4-4B5F-A7F4-FE75B548EF8A}" presName="compNode" presStyleCnt="0"/>
      <dgm:spPr/>
    </dgm:pt>
    <dgm:pt modelId="{A4C20155-0AF4-4BA9-9190-18B783507FF9}" type="pres">
      <dgm:prSet presAssocID="{FB68A7EB-F9E4-4B5F-A7F4-FE75B548EF8A}" presName="bgRect" presStyleLbl="bgShp" presStyleIdx="1" presStyleCnt="4"/>
      <dgm:spPr/>
    </dgm:pt>
    <dgm:pt modelId="{5BABF560-381E-4705-8D36-A08D5471C921}" type="pres">
      <dgm:prSet presAssocID="{FB68A7EB-F9E4-4B5F-A7F4-FE75B548EF8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33D44DC3-E530-4CFB-B841-5FE8435FCDC8}" type="pres">
      <dgm:prSet presAssocID="{FB68A7EB-F9E4-4B5F-A7F4-FE75B548EF8A}" presName="spaceRect" presStyleCnt="0"/>
      <dgm:spPr/>
    </dgm:pt>
    <dgm:pt modelId="{1572AAF7-47D1-4451-B65A-C07C31C19E95}" type="pres">
      <dgm:prSet presAssocID="{FB68A7EB-F9E4-4B5F-A7F4-FE75B548EF8A}" presName="parTx" presStyleLbl="revTx" presStyleIdx="1" presStyleCnt="4">
        <dgm:presLayoutVars>
          <dgm:chMax val="0"/>
          <dgm:chPref val="0"/>
        </dgm:presLayoutVars>
      </dgm:prSet>
      <dgm:spPr/>
    </dgm:pt>
    <dgm:pt modelId="{126C8B5E-F41F-4B0E-AF5A-EADF69BE48CA}" type="pres">
      <dgm:prSet presAssocID="{502A42AE-0DFC-47AD-B425-DAE3B37462C5}" presName="sibTrans" presStyleCnt="0"/>
      <dgm:spPr/>
    </dgm:pt>
    <dgm:pt modelId="{20C8179A-8D8F-40AA-8EF1-B6E82E88E19B}" type="pres">
      <dgm:prSet presAssocID="{F270253B-FBB4-4F66-A42A-892B8623BA8C}" presName="compNode" presStyleCnt="0"/>
      <dgm:spPr/>
    </dgm:pt>
    <dgm:pt modelId="{CA033C3E-AB95-4299-9B9A-BDD2F864AD33}" type="pres">
      <dgm:prSet presAssocID="{F270253B-FBB4-4F66-A42A-892B8623BA8C}" presName="bgRect" presStyleLbl="bgShp" presStyleIdx="2" presStyleCnt="4"/>
      <dgm:spPr/>
    </dgm:pt>
    <dgm:pt modelId="{F88A8958-42D0-43F0-BCC3-10B40BDC3524}" type="pres">
      <dgm:prSet presAssocID="{F270253B-FBB4-4F66-A42A-892B8623BA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
        </a:ext>
      </dgm:extLst>
    </dgm:pt>
    <dgm:pt modelId="{215F497B-EA5D-4BD7-BA80-24844A823969}" type="pres">
      <dgm:prSet presAssocID="{F270253B-FBB4-4F66-A42A-892B8623BA8C}" presName="spaceRect" presStyleCnt="0"/>
      <dgm:spPr/>
    </dgm:pt>
    <dgm:pt modelId="{C03B86FE-1A28-418E-9A75-116DD31B177A}" type="pres">
      <dgm:prSet presAssocID="{F270253B-FBB4-4F66-A42A-892B8623BA8C}" presName="parTx" presStyleLbl="revTx" presStyleIdx="2" presStyleCnt="4">
        <dgm:presLayoutVars>
          <dgm:chMax val="0"/>
          <dgm:chPref val="0"/>
        </dgm:presLayoutVars>
      </dgm:prSet>
      <dgm:spPr/>
    </dgm:pt>
    <dgm:pt modelId="{951555C0-9071-4209-B5A3-41948541185D}" type="pres">
      <dgm:prSet presAssocID="{823949C2-33A1-49E5-8A6A-F3AA42443A3C}" presName="sibTrans" presStyleCnt="0"/>
      <dgm:spPr/>
    </dgm:pt>
    <dgm:pt modelId="{DC87819C-3EFD-471E-AB50-7E6155CD654F}" type="pres">
      <dgm:prSet presAssocID="{CFA87322-A230-479E-8BDF-0D1D0CB931A2}" presName="compNode" presStyleCnt="0"/>
      <dgm:spPr/>
    </dgm:pt>
    <dgm:pt modelId="{BEB21EA9-C3E3-40F0-B66D-64B9A5B87581}" type="pres">
      <dgm:prSet presAssocID="{CFA87322-A230-479E-8BDF-0D1D0CB931A2}" presName="bgRect" presStyleLbl="bgShp" presStyleIdx="3" presStyleCnt="4"/>
      <dgm:spPr/>
    </dgm:pt>
    <dgm:pt modelId="{525425DC-AE61-490E-89EC-12935A414B5D}" type="pres">
      <dgm:prSet presAssocID="{CFA87322-A230-479E-8BDF-0D1D0CB931A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0C077C6E-05E9-4A4C-B0E0-E8D9C88F2287}" type="pres">
      <dgm:prSet presAssocID="{CFA87322-A230-479E-8BDF-0D1D0CB931A2}" presName="spaceRect" presStyleCnt="0"/>
      <dgm:spPr/>
    </dgm:pt>
    <dgm:pt modelId="{3BAF605D-DE2E-448A-BC1A-80EAD1F1F6A4}" type="pres">
      <dgm:prSet presAssocID="{CFA87322-A230-479E-8BDF-0D1D0CB931A2}" presName="parTx" presStyleLbl="revTx" presStyleIdx="3" presStyleCnt="4">
        <dgm:presLayoutVars>
          <dgm:chMax val="0"/>
          <dgm:chPref val="0"/>
        </dgm:presLayoutVars>
      </dgm:prSet>
      <dgm:spPr/>
    </dgm:pt>
  </dgm:ptLst>
  <dgm:cxnLst>
    <dgm:cxn modelId="{03D32703-7FEE-449C-B753-DCE3360941F5}" srcId="{B22DED56-B0B1-4F1D-8FE6-600FDB40BC2B}" destId="{F270253B-FBB4-4F66-A42A-892B8623BA8C}" srcOrd="2" destOrd="0" parTransId="{3CAEE150-A9E9-45E3-B984-935C72C4B466}" sibTransId="{823949C2-33A1-49E5-8A6A-F3AA42443A3C}"/>
    <dgm:cxn modelId="{F8370307-6486-4D12-BAF8-1B611F312D8F}" type="presOf" srcId="{CFA87322-A230-479E-8BDF-0D1D0CB931A2}" destId="{3BAF605D-DE2E-448A-BC1A-80EAD1F1F6A4}" srcOrd="0" destOrd="0" presId="urn:microsoft.com/office/officeart/2018/2/layout/IconVerticalSolidList"/>
    <dgm:cxn modelId="{83421915-E678-49F0-AA3E-01200B4DE4E5}" type="presOf" srcId="{78284624-B73B-47B3-8559-4E547EDEFCEE}" destId="{10691397-F7AA-448F-B4CD-57F1BCE1E957}" srcOrd="0" destOrd="0" presId="urn:microsoft.com/office/officeart/2018/2/layout/IconVerticalSolidList"/>
    <dgm:cxn modelId="{27B22F25-5383-4302-BE86-D714DD55D598}" srcId="{B22DED56-B0B1-4F1D-8FE6-600FDB40BC2B}" destId="{FB68A7EB-F9E4-4B5F-A7F4-FE75B548EF8A}" srcOrd="1" destOrd="0" parTransId="{B2638C28-4F4B-43E0-8131-B0A415A55728}" sibTransId="{502A42AE-0DFC-47AD-B425-DAE3B37462C5}"/>
    <dgm:cxn modelId="{31008B28-17DA-4EC9-BE45-10F0CE071175}" srcId="{B22DED56-B0B1-4F1D-8FE6-600FDB40BC2B}" destId="{78284624-B73B-47B3-8559-4E547EDEFCEE}" srcOrd="0" destOrd="0" parTransId="{F46F2CF9-0925-454B-BA75-1D12A7B4C2DB}" sibTransId="{5425B83D-4CAA-4D9E-B6DC-F84919DF8AB8}"/>
    <dgm:cxn modelId="{1587B128-A3CD-4137-B1B3-CEB53BFEBA02}" type="presOf" srcId="{F270253B-FBB4-4F66-A42A-892B8623BA8C}" destId="{C03B86FE-1A28-418E-9A75-116DD31B177A}" srcOrd="0" destOrd="0" presId="urn:microsoft.com/office/officeart/2018/2/layout/IconVerticalSolidList"/>
    <dgm:cxn modelId="{D0115CA3-718C-47D0-8F51-95625B8E1099}" type="presOf" srcId="{FB68A7EB-F9E4-4B5F-A7F4-FE75B548EF8A}" destId="{1572AAF7-47D1-4451-B65A-C07C31C19E95}" srcOrd="0" destOrd="0" presId="urn:microsoft.com/office/officeart/2018/2/layout/IconVerticalSolidList"/>
    <dgm:cxn modelId="{3BD303BA-EDEF-45E6-8A95-A05B0045960B}" type="presOf" srcId="{B22DED56-B0B1-4F1D-8FE6-600FDB40BC2B}" destId="{3F19E207-C3FA-45A1-B4EE-F258C20A3D4C}" srcOrd="0" destOrd="0" presId="urn:microsoft.com/office/officeart/2018/2/layout/IconVerticalSolidList"/>
    <dgm:cxn modelId="{A73B98C5-604B-4115-89B5-2921E55283B1}" srcId="{B22DED56-B0B1-4F1D-8FE6-600FDB40BC2B}" destId="{CFA87322-A230-479E-8BDF-0D1D0CB931A2}" srcOrd="3" destOrd="0" parTransId="{0CB680C0-B348-4D08-A1AD-E503FB9691F3}" sibTransId="{468E874F-7048-46CD-B2EB-6F0652425D4C}"/>
    <dgm:cxn modelId="{08666E92-3B11-4F50-9E73-1584C1D83327}" type="presParOf" srcId="{3F19E207-C3FA-45A1-B4EE-F258C20A3D4C}" destId="{2F8DFB5D-1199-4452-B0C8-79A83390D5E3}" srcOrd="0" destOrd="0" presId="urn:microsoft.com/office/officeart/2018/2/layout/IconVerticalSolidList"/>
    <dgm:cxn modelId="{DC613785-BE1F-4760-811C-E21CB889477E}" type="presParOf" srcId="{2F8DFB5D-1199-4452-B0C8-79A83390D5E3}" destId="{4FAC574B-5AE0-4D09-A34F-9745464EC3F4}" srcOrd="0" destOrd="0" presId="urn:microsoft.com/office/officeart/2018/2/layout/IconVerticalSolidList"/>
    <dgm:cxn modelId="{CDA802DD-8491-4047-8E1D-4957CA17EAD4}" type="presParOf" srcId="{2F8DFB5D-1199-4452-B0C8-79A83390D5E3}" destId="{89F34A92-C19B-4132-94EA-BAD652DC9627}" srcOrd="1" destOrd="0" presId="urn:microsoft.com/office/officeart/2018/2/layout/IconVerticalSolidList"/>
    <dgm:cxn modelId="{12569F84-4CB9-4C86-B145-068D0787C797}" type="presParOf" srcId="{2F8DFB5D-1199-4452-B0C8-79A83390D5E3}" destId="{C7EAE704-4686-4E77-815B-63CCCA230FA0}" srcOrd="2" destOrd="0" presId="urn:microsoft.com/office/officeart/2018/2/layout/IconVerticalSolidList"/>
    <dgm:cxn modelId="{E4D2B3F6-F00E-4ECA-863B-35540E91CF56}" type="presParOf" srcId="{2F8DFB5D-1199-4452-B0C8-79A83390D5E3}" destId="{10691397-F7AA-448F-B4CD-57F1BCE1E957}" srcOrd="3" destOrd="0" presId="urn:microsoft.com/office/officeart/2018/2/layout/IconVerticalSolidList"/>
    <dgm:cxn modelId="{8F3671D1-653F-4A64-A934-00835D15C597}" type="presParOf" srcId="{3F19E207-C3FA-45A1-B4EE-F258C20A3D4C}" destId="{29744803-1F13-4973-8A2A-FF5CCAC64108}" srcOrd="1" destOrd="0" presId="urn:microsoft.com/office/officeart/2018/2/layout/IconVerticalSolidList"/>
    <dgm:cxn modelId="{43AFD71B-1899-4ACF-8CF1-6E6FA72FDC0B}" type="presParOf" srcId="{3F19E207-C3FA-45A1-B4EE-F258C20A3D4C}" destId="{2E68F238-0635-4C0A-BD04-FA83762089CD}" srcOrd="2" destOrd="0" presId="urn:microsoft.com/office/officeart/2018/2/layout/IconVerticalSolidList"/>
    <dgm:cxn modelId="{63EBB8F3-AD7E-45FC-8E07-5737AA0E3F69}" type="presParOf" srcId="{2E68F238-0635-4C0A-BD04-FA83762089CD}" destId="{A4C20155-0AF4-4BA9-9190-18B783507FF9}" srcOrd="0" destOrd="0" presId="urn:microsoft.com/office/officeart/2018/2/layout/IconVerticalSolidList"/>
    <dgm:cxn modelId="{018D731C-FA0D-4CA5-A321-15C8E42A5FC4}" type="presParOf" srcId="{2E68F238-0635-4C0A-BD04-FA83762089CD}" destId="{5BABF560-381E-4705-8D36-A08D5471C921}" srcOrd="1" destOrd="0" presId="urn:microsoft.com/office/officeart/2018/2/layout/IconVerticalSolidList"/>
    <dgm:cxn modelId="{F3B4DE28-81CF-480D-A808-913FCBD9FA99}" type="presParOf" srcId="{2E68F238-0635-4C0A-BD04-FA83762089CD}" destId="{33D44DC3-E530-4CFB-B841-5FE8435FCDC8}" srcOrd="2" destOrd="0" presId="urn:microsoft.com/office/officeart/2018/2/layout/IconVerticalSolidList"/>
    <dgm:cxn modelId="{CDF98572-117F-4B16-BB8E-5268BD87B0FE}" type="presParOf" srcId="{2E68F238-0635-4C0A-BD04-FA83762089CD}" destId="{1572AAF7-47D1-4451-B65A-C07C31C19E95}" srcOrd="3" destOrd="0" presId="urn:microsoft.com/office/officeart/2018/2/layout/IconVerticalSolidList"/>
    <dgm:cxn modelId="{9B41F228-F792-4087-BCD5-0B60F0410947}" type="presParOf" srcId="{3F19E207-C3FA-45A1-B4EE-F258C20A3D4C}" destId="{126C8B5E-F41F-4B0E-AF5A-EADF69BE48CA}" srcOrd="3" destOrd="0" presId="urn:microsoft.com/office/officeart/2018/2/layout/IconVerticalSolidList"/>
    <dgm:cxn modelId="{8CFCFBAF-B927-4C7A-AF96-A49925F2C67B}" type="presParOf" srcId="{3F19E207-C3FA-45A1-B4EE-F258C20A3D4C}" destId="{20C8179A-8D8F-40AA-8EF1-B6E82E88E19B}" srcOrd="4" destOrd="0" presId="urn:microsoft.com/office/officeart/2018/2/layout/IconVerticalSolidList"/>
    <dgm:cxn modelId="{DEA0D5FA-5760-4656-AB35-4837E40B7A16}" type="presParOf" srcId="{20C8179A-8D8F-40AA-8EF1-B6E82E88E19B}" destId="{CA033C3E-AB95-4299-9B9A-BDD2F864AD33}" srcOrd="0" destOrd="0" presId="urn:microsoft.com/office/officeart/2018/2/layout/IconVerticalSolidList"/>
    <dgm:cxn modelId="{D06FD758-455C-428B-B80F-A3D08792771D}" type="presParOf" srcId="{20C8179A-8D8F-40AA-8EF1-B6E82E88E19B}" destId="{F88A8958-42D0-43F0-BCC3-10B40BDC3524}" srcOrd="1" destOrd="0" presId="urn:microsoft.com/office/officeart/2018/2/layout/IconVerticalSolidList"/>
    <dgm:cxn modelId="{CC3DBC24-B3BC-4131-97E1-B28C52EC8EBE}" type="presParOf" srcId="{20C8179A-8D8F-40AA-8EF1-B6E82E88E19B}" destId="{215F497B-EA5D-4BD7-BA80-24844A823969}" srcOrd="2" destOrd="0" presId="urn:microsoft.com/office/officeart/2018/2/layout/IconVerticalSolidList"/>
    <dgm:cxn modelId="{2F0ECE0F-973A-4BE5-9927-E0A3B763C253}" type="presParOf" srcId="{20C8179A-8D8F-40AA-8EF1-B6E82E88E19B}" destId="{C03B86FE-1A28-418E-9A75-116DD31B177A}" srcOrd="3" destOrd="0" presId="urn:microsoft.com/office/officeart/2018/2/layout/IconVerticalSolidList"/>
    <dgm:cxn modelId="{A4AAB0A6-AEBD-4777-A5E0-4BF150A1272B}" type="presParOf" srcId="{3F19E207-C3FA-45A1-B4EE-F258C20A3D4C}" destId="{951555C0-9071-4209-B5A3-41948541185D}" srcOrd="5" destOrd="0" presId="urn:microsoft.com/office/officeart/2018/2/layout/IconVerticalSolidList"/>
    <dgm:cxn modelId="{2D0B4987-E748-46E8-817F-CCD7316E9392}" type="presParOf" srcId="{3F19E207-C3FA-45A1-B4EE-F258C20A3D4C}" destId="{DC87819C-3EFD-471E-AB50-7E6155CD654F}" srcOrd="6" destOrd="0" presId="urn:microsoft.com/office/officeart/2018/2/layout/IconVerticalSolidList"/>
    <dgm:cxn modelId="{7D1C216F-49E2-4891-9E9B-BF30AAEAD82C}" type="presParOf" srcId="{DC87819C-3EFD-471E-AB50-7E6155CD654F}" destId="{BEB21EA9-C3E3-40F0-B66D-64B9A5B87581}" srcOrd="0" destOrd="0" presId="urn:microsoft.com/office/officeart/2018/2/layout/IconVerticalSolidList"/>
    <dgm:cxn modelId="{6FED536E-96DB-47A4-9CDA-3C7B64FEC101}" type="presParOf" srcId="{DC87819C-3EFD-471E-AB50-7E6155CD654F}" destId="{525425DC-AE61-490E-89EC-12935A414B5D}" srcOrd="1" destOrd="0" presId="urn:microsoft.com/office/officeart/2018/2/layout/IconVerticalSolidList"/>
    <dgm:cxn modelId="{1CD4D4E2-6270-49C1-AB2D-36711B2FC50A}" type="presParOf" srcId="{DC87819C-3EFD-471E-AB50-7E6155CD654F}" destId="{0C077C6E-05E9-4A4C-B0E0-E8D9C88F2287}" srcOrd="2" destOrd="0" presId="urn:microsoft.com/office/officeart/2018/2/layout/IconVerticalSolidList"/>
    <dgm:cxn modelId="{5DFA1A1A-016B-4603-AC1D-B7E90B47A7A1}" type="presParOf" srcId="{DC87819C-3EFD-471E-AB50-7E6155CD654F}" destId="{3BAF605D-DE2E-448A-BC1A-80EAD1F1F6A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CD78C-9B89-4B15-BCB5-38CFFBE825FB}" type="doc">
      <dgm:prSet loTypeId="urn:microsoft.com/office/officeart/2005/8/layout/target1" loCatId="relationship" qsTypeId="urn:microsoft.com/office/officeart/2005/8/quickstyle/simple1" qsCatId="simple" csTypeId="urn:microsoft.com/office/officeart/2005/8/colors/accent1_2" csCatId="accent1"/>
      <dgm:spPr/>
      <dgm:t>
        <a:bodyPr/>
        <a:lstStyle/>
        <a:p>
          <a:endParaRPr lang="en-GB"/>
        </a:p>
      </dgm:t>
    </dgm:pt>
    <dgm:pt modelId="{0E05BB1F-0C1F-4AA5-9EF6-5003C7CC4EC8}">
      <dgm:prSet custT="1"/>
      <dgm:spPr/>
      <dgm:t>
        <a:bodyPr/>
        <a:lstStyle/>
        <a:p>
          <a:r>
            <a:rPr lang="en-US" sz="1600" b="0" i="0"/>
            <a:t>Personalised Greetings </a:t>
          </a:r>
          <a:endParaRPr lang="en-GB" sz="1600"/>
        </a:p>
      </dgm:t>
    </dgm:pt>
    <dgm:pt modelId="{EE9A92AD-0F04-4DEF-8CD8-E3204E936AE4}" type="parTrans" cxnId="{5E8F7AF4-7D7D-4758-AA84-61815FD70016}">
      <dgm:prSet/>
      <dgm:spPr/>
      <dgm:t>
        <a:bodyPr/>
        <a:lstStyle/>
        <a:p>
          <a:endParaRPr lang="en-GB"/>
        </a:p>
      </dgm:t>
    </dgm:pt>
    <dgm:pt modelId="{80F6121E-3FEC-471B-B37E-190B059D70D9}" type="sibTrans" cxnId="{5E8F7AF4-7D7D-4758-AA84-61815FD70016}">
      <dgm:prSet/>
      <dgm:spPr/>
      <dgm:t>
        <a:bodyPr/>
        <a:lstStyle/>
        <a:p>
          <a:endParaRPr lang="en-GB"/>
        </a:p>
      </dgm:t>
    </dgm:pt>
    <dgm:pt modelId="{D3654F00-8BC7-4C80-B2F8-6435BEC4680C}">
      <dgm:prSet custT="1"/>
      <dgm:spPr/>
      <dgm:t>
        <a:bodyPr/>
        <a:lstStyle/>
        <a:p>
          <a:r>
            <a:rPr lang="en-US" sz="1600" b="0" i="0"/>
            <a:t>Pick and Drop Services </a:t>
          </a:r>
          <a:endParaRPr lang="en-GB" sz="1600"/>
        </a:p>
      </dgm:t>
    </dgm:pt>
    <dgm:pt modelId="{9CEF8E37-ED82-4466-A4CD-2EBDB5A4AD20}" type="parTrans" cxnId="{0491BC98-D6EE-4D34-8D1F-F74C1177FCE5}">
      <dgm:prSet/>
      <dgm:spPr/>
      <dgm:t>
        <a:bodyPr/>
        <a:lstStyle/>
        <a:p>
          <a:endParaRPr lang="en-GB"/>
        </a:p>
      </dgm:t>
    </dgm:pt>
    <dgm:pt modelId="{ABE03430-137B-4EB9-8B6E-95AC43E47C4A}" type="sibTrans" cxnId="{0491BC98-D6EE-4D34-8D1F-F74C1177FCE5}">
      <dgm:prSet/>
      <dgm:spPr/>
      <dgm:t>
        <a:bodyPr/>
        <a:lstStyle/>
        <a:p>
          <a:endParaRPr lang="en-GB"/>
        </a:p>
      </dgm:t>
    </dgm:pt>
    <dgm:pt modelId="{218F7FE9-3211-46F1-A7B2-6DDBB8228C7C}">
      <dgm:prSet custT="1"/>
      <dgm:spPr/>
      <dgm:t>
        <a:bodyPr/>
        <a:lstStyle/>
        <a:p>
          <a:r>
            <a:rPr lang="en-US" sz="1600" b="0" i="0" dirty="0"/>
            <a:t>Working Space </a:t>
          </a:r>
          <a:endParaRPr lang="en-GB" sz="1600" dirty="0"/>
        </a:p>
      </dgm:t>
    </dgm:pt>
    <dgm:pt modelId="{2C5CBCE3-0ADE-4767-96B6-1DCD39561069}" type="parTrans" cxnId="{C1A6ACCC-00F1-43CF-8577-0FE3E0809028}">
      <dgm:prSet/>
      <dgm:spPr/>
      <dgm:t>
        <a:bodyPr/>
        <a:lstStyle/>
        <a:p>
          <a:endParaRPr lang="en-GB"/>
        </a:p>
      </dgm:t>
    </dgm:pt>
    <dgm:pt modelId="{51DD161A-C609-4235-A6A3-F412CB438947}" type="sibTrans" cxnId="{C1A6ACCC-00F1-43CF-8577-0FE3E0809028}">
      <dgm:prSet/>
      <dgm:spPr/>
      <dgm:t>
        <a:bodyPr/>
        <a:lstStyle/>
        <a:p>
          <a:endParaRPr lang="en-GB"/>
        </a:p>
      </dgm:t>
    </dgm:pt>
    <dgm:pt modelId="{F788D238-1AF3-4C32-8507-129983E0F78E}">
      <dgm:prSet custT="1"/>
      <dgm:spPr/>
      <dgm:t>
        <a:bodyPr/>
        <a:lstStyle/>
        <a:p>
          <a:r>
            <a:rPr lang="en-US" sz="1600" b="0" i="0"/>
            <a:t>Spa and Wellness Centre</a:t>
          </a:r>
          <a:endParaRPr lang="en-GB" sz="1600"/>
        </a:p>
      </dgm:t>
    </dgm:pt>
    <dgm:pt modelId="{D4BB090C-1700-447B-BC89-182E4C97A687}" type="parTrans" cxnId="{4A975D8B-FCD9-4252-8FC3-78734127C88C}">
      <dgm:prSet/>
      <dgm:spPr/>
      <dgm:t>
        <a:bodyPr/>
        <a:lstStyle/>
        <a:p>
          <a:endParaRPr lang="en-GB"/>
        </a:p>
      </dgm:t>
    </dgm:pt>
    <dgm:pt modelId="{CE1773EE-69A8-4D42-95A9-EA3219327A42}" type="sibTrans" cxnId="{4A975D8B-FCD9-4252-8FC3-78734127C88C}">
      <dgm:prSet/>
      <dgm:spPr/>
      <dgm:t>
        <a:bodyPr/>
        <a:lstStyle/>
        <a:p>
          <a:endParaRPr lang="en-GB"/>
        </a:p>
      </dgm:t>
    </dgm:pt>
    <dgm:pt modelId="{7D68C40A-E18A-4E40-9D8F-C7539D1EA18E}">
      <dgm:prSet custT="1"/>
      <dgm:spPr/>
      <dgm:t>
        <a:bodyPr/>
        <a:lstStyle/>
        <a:p>
          <a:r>
            <a:rPr lang="en-US" sz="1600" b="0" i="0" dirty="0"/>
            <a:t>Fine Dining Options (Raffles, 2023)</a:t>
          </a:r>
          <a:endParaRPr lang="en-GB" sz="1600" dirty="0"/>
        </a:p>
      </dgm:t>
    </dgm:pt>
    <dgm:pt modelId="{88C7EB0D-33B5-44A4-BAA2-ADCAFB2C560E}" type="parTrans" cxnId="{82029BD6-884F-4D51-8863-E1ADB4CF081E}">
      <dgm:prSet/>
      <dgm:spPr/>
      <dgm:t>
        <a:bodyPr/>
        <a:lstStyle/>
        <a:p>
          <a:endParaRPr lang="en-GB"/>
        </a:p>
      </dgm:t>
    </dgm:pt>
    <dgm:pt modelId="{6B176C04-589F-457F-9F35-C939E75DEB95}" type="sibTrans" cxnId="{82029BD6-884F-4D51-8863-E1ADB4CF081E}">
      <dgm:prSet/>
      <dgm:spPr/>
      <dgm:t>
        <a:bodyPr/>
        <a:lstStyle/>
        <a:p>
          <a:endParaRPr lang="en-GB"/>
        </a:p>
      </dgm:t>
    </dgm:pt>
    <dgm:pt modelId="{A1879F73-E61C-491D-8BA5-A9AAED83837B}" type="pres">
      <dgm:prSet presAssocID="{298CD78C-9B89-4B15-BCB5-38CFFBE825FB}" presName="composite" presStyleCnt="0">
        <dgm:presLayoutVars>
          <dgm:chMax val="5"/>
          <dgm:dir/>
          <dgm:resizeHandles val="exact"/>
        </dgm:presLayoutVars>
      </dgm:prSet>
      <dgm:spPr/>
    </dgm:pt>
    <dgm:pt modelId="{9222AD5F-79CA-4F2D-9D62-AF14E2104DB5}" type="pres">
      <dgm:prSet presAssocID="{0E05BB1F-0C1F-4AA5-9EF6-5003C7CC4EC8}" presName="circle1" presStyleLbl="lnNode1" presStyleIdx="0" presStyleCnt="5"/>
      <dgm:spPr/>
    </dgm:pt>
    <dgm:pt modelId="{075CF9D0-ACF1-4A41-8065-E2D45E2E9F2F}" type="pres">
      <dgm:prSet presAssocID="{0E05BB1F-0C1F-4AA5-9EF6-5003C7CC4EC8}" presName="text1" presStyleLbl="revTx" presStyleIdx="0" presStyleCnt="5">
        <dgm:presLayoutVars>
          <dgm:bulletEnabled val="1"/>
        </dgm:presLayoutVars>
      </dgm:prSet>
      <dgm:spPr/>
    </dgm:pt>
    <dgm:pt modelId="{FCE91507-BC50-47F2-A491-B8BEBB20FB30}" type="pres">
      <dgm:prSet presAssocID="{0E05BB1F-0C1F-4AA5-9EF6-5003C7CC4EC8}" presName="line1" presStyleLbl="callout" presStyleIdx="0" presStyleCnt="10"/>
      <dgm:spPr/>
    </dgm:pt>
    <dgm:pt modelId="{89388D8C-556F-4BEF-A2C7-32EFACE70326}" type="pres">
      <dgm:prSet presAssocID="{0E05BB1F-0C1F-4AA5-9EF6-5003C7CC4EC8}" presName="d1" presStyleLbl="callout" presStyleIdx="1" presStyleCnt="10"/>
      <dgm:spPr/>
    </dgm:pt>
    <dgm:pt modelId="{061454D2-C3F7-4C3E-9270-C3770F5D46D6}" type="pres">
      <dgm:prSet presAssocID="{D3654F00-8BC7-4C80-B2F8-6435BEC4680C}" presName="circle2" presStyleLbl="lnNode1" presStyleIdx="1" presStyleCnt="5"/>
      <dgm:spPr/>
    </dgm:pt>
    <dgm:pt modelId="{402B323A-BE7B-40D8-83FD-9DB66E322859}" type="pres">
      <dgm:prSet presAssocID="{D3654F00-8BC7-4C80-B2F8-6435BEC4680C}" presName="text2" presStyleLbl="revTx" presStyleIdx="1" presStyleCnt="5">
        <dgm:presLayoutVars>
          <dgm:bulletEnabled val="1"/>
        </dgm:presLayoutVars>
      </dgm:prSet>
      <dgm:spPr/>
    </dgm:pt>
    <dgm:pt modelId="{62139A59-A273-4DC0-A967-3FB4C54EF9CB}" type="pres">
      <dgm:prSet presAssocID="{D3654F00-8BC7-4C80-B2F8-6435BEC4680C}" presName="line2" presStyleLbl="callout" presStyleIdx="2" presStyleCnt="10"/>
      <dgm:spPr/>
    </dgm:pt>
    <dgm:pt modelId="{1237E802-49D4-4173-BE96-60F6BE6BC58C}" type="pres">
      <dgm:prSet presAssocID="{D3654F00-8BC7-4C80-B2F8-6435BEC4680C}" presName="d2" presStyleLbl="callout" presStyleIdx="3" presStyleCnt="10"/>
      <dgm:spPr/>
    </dgm:pt>
    <dgm:pt modelId="{108DFE4D-64CA-4B33-8A5B-14A0796CE922}" type="pres">
      <dgm:prSet presAssocID="{218F7FE9-3211-46F1-A7B2-6DDBB8228C7C}" presName="circle3" presStyleLbl="lnNode1" presStyleIdx="2" presStyleCnt="5"/>
      <dgm:spPr/>
    </dgm:pt>
    <dgm:pt modelId="{E16AFF45-89ED-456F-8C6D-07D036261CF5}" type="pres">
      <dgm:prSet presAssocID="{218F7FE9-3211-46F1-A7B2-6DDBB8228C7C}" presName="text3" presStyleLbl="revTx" presStyleIdx="2" presStyleCnt="5">
        <dgm:presLayoutVars>
          <dgm:bulletEnabled val="1"/>
        </dgm:presLayoutVars>
      </dgm:prSet>
      <dgm:spPr/>
    </dgm:pt>
    <dgm:pt modelId="{6BD4D2EA-B343-4265-983B-E6189EE7FA8B}" type="pres">
      <dgm:prSet presAssocID="{218F7FE9-3211-46F1-A7B2-6DDBB8228C7C}" presName="line3" presStyleLbl="callout" presStyleIdx="4" presStyleCnt="10"/>
      <dgm:spPr/>
    </dgm:pt>
    <dgm:pt modelId="{6DAE80D0-5C91-47B6-AC50-23326B1B3B75}" type="pres">
      <dgm:prSet presAssocID="{218F7FE9-3211-46F1-A7B2-6DDBB8228C7C}" presName="d3" presStyleLbl="callout" presStyleIdx="5" presStyleCnt="10"/>
      <dgm:spPr/>
    </dgm:pt>
    <dgm:pt modelId="{6700E79F-48C1-4AB5-AA97-125190311FF4}" type="pres">
      <dgm:prSet presAssocID="{F788D238-1AF3-4C32-8507-129983E0F78E}" presName="circle4" presStyleLbl="lnNode1" presStyleIdx="3" presStyleCnt="5"/>
      <dgm:spPr/>
    </dgm:pt>
    <dgm:pt modelId="{0BD9F202-14AB-4AC0-BABE-CA4102EAF313}" type="pres">
      <dgm:prSet presAssocID="{F788D238-1AF3-4C32-8507-129983E0F78E}" presName="text4" presStyleLbl="revTx" presStyleIdx="3" presStyleCnt="5">
        <dgm:presLayoutVars>
          <dgm:bulletEnabled val="1"/>
        </dgm:presLayoutVars>
      </dgm:prSet>
      <dgm:spPr/>
    </dgm:pt>
    <dgm:pt modelId="{10D56AA2-9352-4357-B3D9-5CFC839FE39F}" type="pres">
      <dgm:prSet presAssocID="{F788D238-1AF3-4C32-8507-129983E0F78E}" presName="line4" presStyleLbl="callout" presStyleIdx="6" presStyleCnt="10"/>
      <dgm:spPr/>
    </dgm:pt>
    <dgm:pt modelId="{6D12CCF2-205C-4DDC-A762-FB90FC710678}" type="pres">
      <dgm:prSet presAssocID="{F788D238-1AF3-4C32-8507-129983E0F78E}" presName="d4" presStyleLbl="callout" presStyleIdx="7" presStyleCnt="10"/>
      <dgm:spPr/>
    </dgm:pt>
    <dgm:pt modelId="{A7DA0115-4E5E-49BF-8205-95D26CF0B201}" type="pres">
      <dgm:prSet presAssocID="{7D68C40A-E18A-4E40-9D8F-C7539D1EA18E}" presName="circle5" presStyleLbl="lnNode1" presStyleIdx="4" presStyleCnt="5"/>
      <dgm:spPr/>
    </dgm:pt>
    <dgm:pt modelId="{D92BE126-99DA-4A16-B0C2-261F91FB32D8}" type="pres">
      <dgm:prSet presAssocID="{7D68C40A-E18A-4E40-9D8F-C7539D1EA18E}" presName="text5" presStyleLbl="revTx" presStyleIdx="4" presStyleCnt="5">
        <dgm:presLayoutVars>
          <dgm:bulletEnabled val="1"/>
        </dgm:presLayoutVars>
      </dgm:prSet>
      <dgm:spPr/>
    </dgm:pt>
    <dgm:pt modelId="{C0C94FC4-914C-4BC3-A0FC-6AB66D722403}" type="pres">
      <dgm:prSet presAssocID="{7D68C40A-E18A-4E40-9D8F-C7539D1EA18E}" presName="line5" presStyleLbl="callout" presStyleIdx="8" presStyleCnt="10"/>
      <dgm:spPr/>
    </dgm:pt>
    <dgm:pt modelId="{D6C6E83F-4746-443D-AC48-9434F8626C14}" type="pres">
      <dgm:prSet presAssocID="{7D68C40A-E18A-4E40-9D8F-C7539D1EA18E}" presName="d5" presStyleLbl="callout" presStyleIdx="9" presStyleCnt="10"/>
      <dgm:spPr/>
    </dgm:pt>
  </dgm:ptLst>
  <dgm:cxnLst>
    <dgm:cxn modelId="{2CC3E92F-ED26-4FEC-A724-9780683E957F}" type="presOf" srcId="{D3654F00-8BC7-4C80-B2F8-6435BEC4680C}" destId="{402B323A-BE7B-40D8-83FD-9DB66E322859}" srcOrd="0" destOrd="0" presId="urn:microsoft.com/office/officeart/2005/8/layout/target1"/>
    <dgm:cxn modelId="{F988B036-0E80-428F-B9A1-2E679C2162CD}" type="presOf" srcId="{218F7FE9-3211-46F1-A7B2-6DDBB8228C7C}" destId="{E16AFF45-89ED-456F-8C6D-07D036261CF5}" srcOrd="0" destOrd="0" presId="urn:microsoft.com/office/officeart/2005/8/layout/target1"/>
    <dgm:cxn modelId="{D975585C-03F9-40D6-A2BA-C6D51A328C0D}" type="presOf" srcId="{0E05BB1F-0C1F-4AA5-9EF6-5003C7CC4EC8}" destId="{075CF9D0-ACF1-4A41-8065-E2D45E2E9F2F}" srcOrd="0" destOrd="0" presId="urn:microsoft.com/office/officeart/2005/8/layout/target1"/>
    <dgm:cxn modelId="{4A975D8B-FCD9-4252-8FC3-78734127C88C}" srcId="{298CD78C-9B89-4B15-BCB5-38CFFBE825FB}" destId="{F788D238-1AF3-4C32-8507-129983E0F78E}" srcOrd="3" destOrd="0" parTransId="{D4BB090C-1700-447B-BC89-182E4C97A687}" sibTransId="{CE1773EE-69A8-4D42-95A9-EA3219327A42}"/>
    <dgm:cxn modelId="{0491BC98-D6EE-4D34-8D1F-F74C1177FCE5}" srcId="{298CD78C-9B89-4B15-BCB5-38CFFBE825FB}" destId="{D3654F00-8BC7-4C80-B2F8-6435BEC4680C}" srcOrd="1" destOrd="0" parTransId="{9CEF8E37-ED82-4466-A4CD-2EBDB5A4AD20}" sibTransId="{ABE03430-137B-4EB9-8B6E-95AC43E47C4A}"/>
    <dgm:cxn modelId="{907F0BA3-6427-4CC9-ACCA-3FCB3F60CD3A}" type="presOf" srcId="{7D68C40A-E18A-4E40-9D8F-C7539D1EA18E}" destId="{D92BE126-99DA-4A16-B0C2-261F91FB32D8}" srcOrd="0" destOrd="0" presId="urn:microsoft.com/office/officeart/2005/8/layout/target1"/>
    <dgm:cxn modelId="{C1A6ACCC-00F1-43CF-8577-0FE3E0809028}" srcId="{298CD78C-9B89-4B15-BCB5-38CFFBE825FB}" destId="{218F7FE9-3211-46F1-A7B2-6DDBB8228C7C}" srcOrd="2" destOrd="0" parTransId="{2C5CBCE3-0ADE-4767-96B6-1DCD39561069}" sibTransId="{51DD161A-C609-4235-A6A3-F412CB438947}"/>
    <dgm:cxn modelId="{82029BD6-884F-4D51-8863-E1ADB4CF081E}" srcId="{298CD78C-9B89-4B15-BCB5-38CFFBE825FB}" destId="{7D68C40A-E18A-4E40-9D8F-C7539D1EA18E}" srcOrd="4" destOrd="0" parTransId="{88C7EB0D-33B5-44A4-BAA2-ADCAFB2C560E}" sibTransId="{6B176C04-589F-457F-9F35-C939E75DEB95}"/>
    <dgm:cxn modelId="{3497AFEA-8A43-4DB1-86C2-E8BDF1156B3E}" type="presOf" srcId="{298CD78C-9B89-4B15-BCB5-38CFFBE825FB}" destId="{A1879F73-E61C-491D-8BA5-A9AAED83837B}" srcOrd="0" destOrd="0" presId="urn:microsoft.com/office/officeart/2005/8/layout/target1"/>
    <dgm:cxn modelId="{F2E330F4-8304-41B3-B94B-FA7881836883}" type="presOf" srcId="{F788D238-1AF3-4C32-8507-129983E0F78E}" destId="{0BD9F202-14AB-4AC0-BABE-CA4102EAF313}" srcOrd="0" destOrd="0" presId="urn:microsoft.com/office/officeart/2005/8/layout/target1"/>
    <dgm:cxn modelId="{5E8F7AF4-7D7D-4758-AA84-61815FD70016}" srcId="{298CD78C-9B89-4B15-BCB5-38CFFBE825FB}" destId="{0E05BB1F-0C1F-4AA5-9EF6-5003C7CC4EC8}" srcOrd="0" destOrd="0" parTransId="{EE9A92AD-0F04-4DEF-8CD8-E3204E936AE4}" sibTransId="{80F6121E-3FEC-471B-B37E-190B059D70D9}"/>
    <dgm:cxn modelId="{41B4D70A-DAD1-499C-AA8E-40D70A636A77}" type="presParOf" srcId="{A1879F73-E61C-491D-8BA5-A9AAED83837B}" destId="{9222AD5F-79CA-4F2D-9D62-AF14E2104DB5}" srcOrd="0" destOrd="0" presId="urn:microsoft.com/office/officeart/2005/8/layout/target1"/>
    <dgm:cxn modelId="{4FA7E889-8CAA-442B-9A30-4E9A345C0B98}" type="presParOf" srcId="{A1879F73-E61C-491D-8BA5-A9AAED83837B}" destId="{075CF9D0-ACF1-4A41-8065-E2D45E2E9F2F}" srcOrd="1" destOrd="0" presId="urn:microsoft.com/office/officeart/2005/8/layout/target1"/>
    <dgm:cxn modelId="{B028E33F-E1DC-4A86-97CA-B03D257EF7DD}" type="presParOf" srcId="{A1879F73-E61C-491D-8BA5-A9AAED83837B}" destId="{FCE91507-BC50-47F2-A491-B8BEBB20FB30}" srcOrd="2" destOrd="0" presId="urn:microsoft.com/office/officeart/2005/8/layout/target1"/>
    <dgm:cxn modelId="{0107BA29-DE50-46FF-9DD6-4FF3409C4938}" type="presParOf" srcId="{A1879F73-E61C-491D-8BA5-A9AAED83837B}" destId="{89388D8C-556F-4BEF-A2C7-32EFACE70326}" srcOrd="3" destOrd="0" presId="urn:microsoft.com/office/officeart/2005/8/layout/target1"/>
    <dgm:cxn modelId="{FFE7462E-AC06-45B8-90F5-12BB5AFC0F0A}" type="presParOf" srcId="{A1879F73-E61C-491D-8BA5-A9AAED83837B}" destId="{061454D2-C3F7-4C3E-9270-C3770F5D46D6}" srcOrd="4" destOrd="0" presId="urn:microsoft.com/office/officeart/2005/8/layout/target1"/>
    <dgm:cxn modelId="{60F8D872-CD5A-4C74-A038-67AEA6434A05}" type="presParOf" srcId="{A1879F73-E61C-491D-8BA5-A9AAED83837B}" destId="{402B323A-BE7B-40D8-83FD-9DB66E322859}" srcOrd="5" destOrd="0" presId="urn:microsoft.com/office/officeart/2005/8/layout/target1"/>
    <dgm:cxn modelId="{91E6B75B-1DFC-49A7-B1FB-D9BAF798BF62}" type="presParOf" srcId="{A1879F73-E61C-491D-8BA5-A9AAED83837B}" destId="{62139A59-A273-4DC0-A967-3FB4C54EF9CB}" srcOrd="6" destOrd="0" presId="urn:microsoft.com/office/officeart/2005/8/layout/target1"/>
    <dgm:cxn modelId="{52002380-E9D3-490F-BEE2-CA64DA0078E2}" type="presParOf" srcId="{A1879F73-E61C-491D-8BA5-A9AAED83837B}" destId="{1237E802-49D4-4173-BE96-60F6BE6BC58C}" srcOrd="7" destOrd="0" presId="urn:microsoft.com/office/officeart/2005/8/layout/target1"/>
    <dgm:cxn modelId="{A2A12D62-ECEB-4D30-ACEC-DD91C1C365F4}" type="presParOf" srcId="{A1879F73-E61C-491D-8BA5-A9AAED83837B}" destId="{108DFE4D-64CA-4B33-8A5B-14A0796CE922}" srcOrd="8" destOrd="0" presId="urn:microsoft.com/office/officeart/2005/8/layout/target1"/>
    <dgm:cxn modelId="{16759937-1FE6-46AD-9BDE-0345C2DCA74B}" type="presParOf" srcId="{A1879F73-E61C-491D-8BA5-A9AAED83837B}" destId="{E16AFF45-89ED-456F-8C6D-07D036261CF5}" srcOrd="9" destOrd="0" presId="urn:microsoft.com/office/officeart/2005/8/layout/target1"/>
    <dgm:cxn modelId="{316578D0-6A6C-46AF-A94F-B60651608977}" type="presParOf" srcId="{A1879F73-E61C-491D-8BA5-A9AAED83837B}" destId="{6BD4D2EA-B343-4265-983B-E6189EE7FA8B}" srcOrd="10" destOrd="0" presId="urn:microsoft.com/office/officeart/2005/8/layout/target1"/>
    <dgm:cxn modelId="{2189E27D-C3FD-45D3-970D-2CD4D45602DE}" type="presParOf" srcId="{A1879F73-E61C-491D-8BA5-A9AAED83837B}" destId="{6DAE80D0-5C91-47B6-AC50-23326B1B3B75}" srcOrd="11" destOrd="0" presId="urn:microsoft.com/office/officeart/2005/8/layout/target1"/>
    <dgm:cxn modelId="{1BD7F00F-BD07-479A-A570-91C63A983C80}" type="presParOf" srcId="{A1879F73-E61C-491D-8BA5-A9AAED83837B}" destId="{6700E79F-48C1-4AB5-AA97-125190311FF4}" srcOrd="12" destOrd="0" presId="urn:microsoft.com/office/officeart/2005/8/layout/target1"/>
    <dgm:cxn modelId="{D8E327EB-C60A-4622-89B0-F012CE9A7EA4}" type="presParOf" srcId="{A1879F73-E61C-491D-8BA5-A9AAED83837B}" destId="{0BD9F202-14AB-4AC0-BABE-CA4102EAF313}" srcOrd="13" destOrd="0" presId="urn:microsoft.com/office/officeart/2005/8/layout/target1"/>
    <dgm:cxn modelId="{73B85628-66B2-4B60-BC13-5A91582B10FF}" type="presParOf" srcId="{A1879F73-E61C-491D-8BA5-A9AAED83837B}" destId="{10D56AA2-9352-4357-B3D9-5CFC839FE39F}" srcOrd="14" destOrd="0" presId="urn:microsoft.com/office/officeart/2005/8/layout/target1"/>
    <dgm:cxn modelId="{52BD0FA5-4A46-4785-B1EA-57E7DF8CBB54}" type="presParOf" srcId="{A1879F73-E61C-491D-8BA5-A9AAED83837B}" destId="{6D12CCF2-205C-4DDC-A762-FB90FC710678}" srcOrd="15" destOrd="0" presId="urn:microsoft.com/office/officeart/2005/8/layout/target1"/>
    <dgm:cxn modelId="{2AC60E8A-AA00-494F-AA22-E365F3300CEE}" type="presParOf" srcId="{A1879F73-E61C-491D-8BA5-A9AAED83837B}" destId="{A7DA0115-4E5E-49BF-8205-95D26CF0B201}" srcOrd="16" destOrd="0" presId="urn:microsoft.com/office/officeart/2005/8/layout/target1"/>
    <dgm:cxn modelId="{EC53DEE8-80FF-40F3-8739-9AA887CBCE5C}" type="presParOf" srcId="{A1879F73-E61C-491D-8BA5-A9AAED83837B}" destId="{D92BE126-99DA-4A16-B0C2-261F91FB32D8}" srcOrd="17" destOrd="0" presId="urn:microsoft.com/office/officeart/2005/8/layout/target1"/>
    <dgm:cxn modelId="{E92889C5-3EEE-4E67-B668-D46F9A6B7356}" type="presParOf" srcId="{A1879F73-E61C-491D-8BA5-A9AAED83837B}" destId="{C0C94FC4-914C-4BC3-A0FC-6AB66D722403}" srcOrd="18" destOrd="0" presId="urn:microsoft.com/office/officeart/2005/8/layout/target1"/>
    <dgm:cxn modelId="{E98A3D8E-2420-46C6-83BE-90D2A7F099C0}" type="presParOf" srcId="{A1879F73-E61C-491D-8BA5-A9AAED83837B}" destId="{D6C6E83F-4746-443D-AC48-9434F8626C14}" srcOrd="19"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966EB-DC2D-4301-A422-054A2FDE6EF5}">
      <dsp:nvSpPr>
        <dsp:cNvPr id="0" name=""/>
        <dsp:cNvSpPr/>
      </dsp:nvSpPr>
      <dsp:spPr>
        <a:xfrm>
          <a:off x="0" y="533"/>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40D1FE-4898-43B3-889E-84CB22BF6DDF}">
      <dsp:nvSpPr>
        <dsp:cNvPr id="0" name=""/>
        <dsp:cNvSpPr/>
      </dsp:nvSpPr>
      <dsp:spPr>
        <a:xfrm>
          <a:off x="135610" y="101400"/>
          <a:ext cx="246563" cy="246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1FB48F-A11C-4722-8BFE-381F770F145C}">
      <dsp:nvSpPr>
        <dsp:cNvPr id="0" name=""/>
        <dsp:cNvSpPr/>
      </dsp:nvSpPr>
      <dsp:spPr>
        <a:xfrm>
          <a:off x="517784" y="533"/>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Introduction</a:t>
          </a:r>
        </a:p>
      </dsp:txBody>
      <dsp:txXfrm>
        <a:off x="517784" y="533"/>
        <a:ext cx="6211120" cy="448298"/>
      </dsp:txXfrm>
    </dsp:sp>
    <dsp:sp modelId="{839AF5EF-40FB-45E1-B6F2-DB78FB0C0FDB}">
      <dsp:nvSpPr>
        <dsp:cNvPr id="0" name=""/>
        <dsp:cNvSpPr/>
      </dsp:nvSpPr>
      <dsp:spPr>
        <a:xfrm>
          <a:off x="0" y="560906"/>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0EFE81-1774-436D-8683-D6C818F6AB65}">
      <dsp:nvSpPr>
        <dsp:cNvPr id="0" name=""/>
        <dsp:cNvSpPr/>
      </dsp:nvSpPr>
      <dsp:spPr>
        <a:xfrm>
          <a:off x="135610" y="661773"/>
          <a:ext cx="246563" cy="246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347BAE-D495-4EFA-9F54-C120723F4F03}">
      <dsp:nvSpPr>
        <dsp:cNvPr id="0" name=""/>
        <dsp:cNvSpPr/>
      </dsp:nvSpPr>
      <dsp:spPr>
        <a:xfrm>
          <a:off x="517784" y="560906"/>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Consumers of Raffles Hotel</a:t>
          </a:r>
        </a:p>
      </dsp:txBody>
      <dsp:txXfrm>
        <a:off x="517784" y="560906"/>
        <a:ext cx="6211120" cy="448298"/>
      </dsp:txXfrm>
    </dsp:sp>
    <dsp:sp modelId="{D9E6D699-22FD-43BC-A5B3-0D0E7A668C11}">
      <dsp:nvSpPr>
        <dsp:cNvPr id="0" name=""/>
        <dsp:cNvSpPr/>
      </dsp:nvSpPr>
      <dsp:spPr>
        <a:xfrm>
          <a:off x="0" y="1121278"/>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FF092-492C-4690-8848-AA477CD705E5}">
      <dsp:nvSpPr>
        <dsp:cNvPr id="0" name=""/>
        <dsp:cNvSpPr/>
      </dsp:nvSpPr>
      <dsp:spPr>
        <a:xfrm>
          <a:off x="135610" y="1222145"/>
          <a:ext cx="246563" cy="246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4E937A-7F89-4C5C-AFD7-4931998B81FD}">
      <dsp:nvSpPr>
        <dsp:cNvPr id="0" name=""/>
        <dsp:cNvSpPr/>
      </dsp:nvSpPr>
      <dsp:spPr>
        <a:xfrm>
          <a:off x="517784" y="1121278"/>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Guest Service and Facilities</a:t>
          </a:r>
        </a:p>
      </dsp:txBody>
      <dsp:txXfrm>
        <a:off x="517784" y="1121278"/>
        <a:ext cx="6211120" cy="448298"/>
      </dsp:txXfrm>
    </dsp:sp>
    <dsp:sp modelId="{BA12E2C3-110C-41C2-8461-8DDFDBC3AE6C}">
      <dsp:nvSpPr>
        <dsp:cNvPr id="0" name=""/>
        <dsp:cNvSpPr/>
      </dsp:nvSpPr>
      <dsp:spPr>
        <a:xfrm>
          <a:off x="0" y="1681651"/>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D6AF4-A1C6-444E-85B8-10D50687E2E3}">
      <dsp:nvSpPr>
        <dsp:cNvPr id="0" name=""/>
        <dsp:cNvSpPr/>
      </dsp:nvSpPr>
      <dsp:spPr>
        <a:xfrm>
          <a:off x="135610" y="1782518"/>
          <a:ext cx="246563" cy="246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BFB908-80EF-421B-A9A0-8D1BE61BD2E2}">
      <dsp:nvSpPr>
        <dsp:cNvPr id="0" name=""/>
        <dsp:cNvSpPr/>
      </dsp:nvSpPr>
      <dsp:spPr>
        <a:xfrm>
          <a:off x="517784" y="1681651"/>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Role and Function of Guest Service</a:t>
          </a:r>
        </a:p>
      </dsp:txBody>
      <dsp:txXfrm>
        <a:off x="517784" y="1681651"/>
        <a:ext cx="6211120" cy="448298"/>
      </dsp:txXfrm>
    </dsp:sp>
    <dsp:sp modelId="{90844186-96C5-4431-8C01-6710514F7587}">
      <dsp:nvSpPr>
        <dsp:cNvPr id="0" name=""/>
        <dsp:cNvSpPr/>
      </dsp:nvSpPr>
      <dsp:spPr>
        <a:xfrm>
          <a:off x="0" y="2242023"/>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4206C-A5D3-46D5-8979-38906D48A037}">
      <dsp:nvSpPr>
        <dsp:cNvPr id="0" name=""/>
        <dsp:cNvSpPr/>
      </dsp:nvSpPr>
      <dsp:spPr>
        <a:xfrm>
          <a:off x="135610" y="2342890"/>
          <a:ext cx="246563" cy="2465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5A3913-BBB6-4686-A7FA-A334D0F7B6F1}">
      <dsp:nvSpPr>
        <dsp:cNvPr id="0" name=""/>
        <dsp:cNvSpPr/>
      </dsp:nvSpPr>
      <dsp:spPr>
        <a:xfrm>
          <a:off x="517784" y="2242023"/>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Importance of Hospitality</a:t>
          </a:r>
        </a:p>
      </dsp:txBody>
      <dsp:txXfrm>
        <a:off x="517784" y="2242023"/>
        <a:ext cx="6211120" cy="448298"/>
      </dsp:txXfrm>
    </dsp:sp>
    <dsp:sp modelId="{7BB9EE7B-9FFF-487E-B7A2-F4B345324587}">
      <dsp:nvSpPr>
        <dsp:cNvPr id="0" name=""/>
        <dsp:cNvSpPr/>
      </dsp:nvSpPr>
      <dsp:spPr>
        <a:xfrm>
          <a:off x="0" y="2802396"/>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DAC498-7B00-4BA1-8D31-177C2B9841BD}">
      <dsp:nvSpPr>
        <dsp:cNvPr id="0" name=""/>
        <dsp:cNvSpPr/>
      </dsp:nvSpPr>
      <dsp:spPr>
        <a:xfrm>
          <a:off x="135610" y="2903263"/>
          <a:ext cx="246563" cy="2465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9192BB-0077-46F3-AB75-7657EDA6382F}">
      <dsp:nvSpPr>
        <dsp:cNvPr id="0" name=""/>
        <dsp:cNvSpPr/>
      </dsp:nvSpPr>
      <dsp:spPr>
        <a:xfrm>
          <a:off x="517784" y="2802396"/>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The Way Raffles Hotel can Meet Guest Expectations</a:t>
          </a:r>
        </a:p>
      </dsp:txBody>
      <dsp:txXfrm>
        <a:off x="517784" y="2802396"/>
        <a:ext cx="6211120" cy="448298"/>
      </dsp:txXfrm>
    </dsp:sp>
    <dsp:sp modelId="{E36D42E5-DBC1-449B-95FB-CF9525299794}">
      <dsp:nvSpPr>
        <dsp:cNvPr id="0" name=""/>
        <dsp:cNvSpPr/>
      </dsp:nvSpPr>
      <dsp:spPr>
        <a:xfrm>
          <a:off x="0" y="3362768"/>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D35B9-E268-43F4-905C-2C3B7B21CD95}">
      <dsp:nvSpPr>
        <dsp:cNvPr id="0" name=""/>
        <dsp:cNvSpPr/>
      </dsp:nvSpPr>
      <dsp:spPr>
        <a:xfrm>
          <a:off x="135610" y="3463635"/>
          <a:ext cx="246563" cy="24656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AED56B-E053-48B4-8ABF-69FDB8ADF95E}">
      <dsp:nvSpPr>
        <dsp:cNvPr id="0" name=""/>
        <dsp:cNvSpPr/>
      </dsp:nvSpPr>
      <dsp:spPr>
        <a:xfrm>
          <a:off x="517784" y="3362768"/>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Conclusion</a:t>
          </a:r>
        </a:p>
      </dsp:txBody>
      <dsp:txXfrm>
        <a:off x="517784" y="3362768"/>
        <a:ext cx="6211120" cy="448298"/>
      </dsp:txXfrm>
    </dsp:sp>
    <dsp:sp modelId="{AEB34505-18A9-44F9-A67F-F24412963047}">
      <dsp:nvSpPr>
        <dsp:cNvPr id="0" name=""/>
        <dsp:cNvSpPr/>
      </dsp:nvSpPr>
      <dsp:spPr>
        <a:xfrm>
          <a:off x="0" y="3923141"/>
          <a:ext cx="6728905" cy="44829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D67CB6-DF64-4772-8A93-F938DE3C23AB}">
      <dsp:nvSpPr>
        <dsp:cNvPr id="0" name=""/>
        <dsp:cNvSpPr/>
      </dsp:nvSpPr>
      <dsp:spPr>
        <a:xfrm>
          <a:off x="135610" y="4024008"/>
          <a:ext cx="246563" cy="246563"/>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4D6712-038E-47AC-9F6C-53E88032341C}">
      <dsp:nvSpPr>
        <dsp:cNvPr id="0" name=""/>
        <dsp:cNvSpPr/>
      </dsp:nvSpPr>
      <dsp:spPr>
        <a:xfrm>
          <a:off x="517784" y="3923141"/>
          <a:ext cx="6211120" cy="448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445" tIns="47445" rIns="47445" bIns="47445" numCol="1" spcCol="1270" anchor="ctr" anchorCtr="0">
          <a:noAutofit/>
        </a:bodyPr>
        <a:lstStyle/>
        <a:p>
          <a:pPr marL="0" lvl="0" indent="0" algn="l" defTabSz="711200">
            <a:lnSpc>
              <a:spcPct val="90000"/>
            </a:lnSpc>
            <a:spcBef>
              <a:spcPct val="0"/>
            </a:spcBef>
            <a:spcAft>
              <a:spcPct val="35000"/>
            </a:spcAft>
            <a:buNone/>
          </a:pPr>
          <a:r>
            <a:rPr lang="en-US" sz="1600" kern="1200"/>
            <a:t>References</a:t>
          </a:r>
        </a:p>
      </dsp:txBody>
      <dsp:txXfrm>
        <a:off x="517784" y="3923141"/>
        <a:ext cx="6211120" cy="4482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C574B-5AE0-4D09-A34F-9745464EC3F4}">
      <dsp:nvSpPr>
        <dsp:cNvPr id="0" name=""/>
        <dsp:cNvSpPr/>
      </dsp:nvSpPr>
      <dsp:spPr>
        <a:xfrm>
          <a:off x="0" y="1814"/>
          <a:ext cx="6728905" cy="919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F34A92-C19B-4132-94EA-BAD652DC9627}">
      <dsp:nvSpPr>
        <dsp:cNvPr id="0" name=""/>
        <dsp:cNvSpPr/>
      </dsp:nvSpPr>
      <dsp:spPr>
        <a:xfrm>
          <a:off x="278194" y="208736"/>
          <a:ext cx="505808" cy="5058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691397-F7AA-448F-B4CD-57F1BCE1E957}">
      <dsp:nvSpPr>
        <dsp:cNvPr id="0" name=""/>
        <dsp:cNvSpPr/>
      </dsp:nvSpPr>
      <dsp:spPr>
        <a:xfrm>
          <a:off x="1062197" y="1814"/>
          <a:ext cx="5666707" cy="91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30" tIns="97330" rIns="97330" bIns="97330" numCol="1" spcCol="1270" anchor="ctr" anchorCtr="0">
          <a:noAutofit/>
        </a:bodyPr>
        <a:lstStyle/>
        <a:p>
          <a:pPr marL="0" lvl="0" indent="0" algn="l" defTabSz="755650">
            <a:lnSpc>
              <a:spcPct val="90000"/>
            </a:lnSpc>
            <a:spcBef>
              <a:spcPct val="0"/>
            </a:spcBef>
            <a:spcAft>
              <a:spcPct val="35000"/>
            </a:spcAft>
            <a:buNone/>
          </a:pPr>
          <a:r>
            <a:rPr lang="en-US" sz="1700" kern="1200"/>
            <a:t>Raffles Hotel’s target market segments are the high-end customers in the hospitality industry. Its main consumers are the following:</a:t>
          </a:r>
        </a:p>
      </dsp:txBody>
      <dsp:txXfrm>
        <a:off x="1062197" y="1814"/>
        <a:ext cx="5666707" cy="919651"/>
      </dsp:txXfrm>
    </dsp:sp>
    <dsp:sp modelId="{A4C20155-0AF4-4BA9-9190-18B783507FF9}">
      <dsp:nvSpPr>
        <dsp:cNvPr id="0" name=""/>
        <dsp:cNvSpPr/>
      </dsp:nvSpPr>
      <dsp:spPr>
        <a:xfrm>
          <a:off x="0" y="1151378"/>
          <a:ext cx="6728905" cy="919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BF560-381E-4705-8D36-A08D5471C921}">
      <dsp:nvSpPr>
        <dsp:cNvPr id="0" name=""/>
        <dsp:cNvSpPr/>
      </dsp:nvSpPr>
      <dsp:spPr>
        <a:xfrm>
          <a:off x="278194" y="1358300"/>
          <a:ext cx="505808" cy="5058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72AAF7-47D1-4451-B65A-C07C31C19E95}">
      <dsp:nvSpPr>
        <dsp:cNvPr id="0" name=""/>
        <dsp:cNvSpPr/>
      </dsp:nvSpPr>
      <dsp:spPr>
        <a:xfrm>
          <a:off x="1062197" y="1151378"/>
          <a:ext cx="5666707" cy="91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30" tIns="97330" rIns="97330" bIns="97330" numCol="1" spcCol="1270" anchor="ctr" anchorCtr="0">
          <a:noAutofit/>
        </a:bodyPr>
        <a:lstStyle/>
        <a:p>
          <a:pPr marL="0" lvl="0" indent="0" algn="l" defTabSz="755650">
            <a:lnSpc>
              <a:spcPct val="90000"/>
            </a:lnSpc>
            <a:spcBef>
              <a:spcPct val="0"/>
            </a:spcBef>
            <a:spcAft>
              <a:spcPct val="35000"/>
            </a:spcAft>
            <a:buNone/>
          </a:pPr>
          <a:r>
            <a:rPr lang="en-US" sz="1700" kern="1200"/>
            <a:t>Business Travellers </a:t>
          </a:r>
        </a:p>
      </dsp:txBody>
      <dsp:txXfrm>
        <a:off x="1062197" y="1151378"/>
        <a:ext cx="5666707" cy="919651"/>
      </dsp:txXfrm>
    </dsp:sp>
    <dsp:sp modelId="{CA033C3E-AB95-4299-9B9A-BDD2F864AD33}">
      <dsp:nvSpPr>
        <dsp:cNvPr id="0" name=""/>
        <dsp:cNvSpPr/>
      </dsp:nvSpPr>
      <dsp:spPr>
        <a:xfrm>
          <a:off x="0" y="2300942"/>
          <a:ext cx="6728905" cy="919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8A8958-42D0-43F0-BCC3-10B40BDC3524}">
      <dsp:nvSpPr>
        <dsp:cNvPr id="0" name=""/>
        <dsp:cNvSpPr/>
      </dsp:nvSpPr>
      <dsp:spPr>
        <a:xfrm>
          <a:off x="278194" y="2507864"/>
          <a:ext cx="505808" cy="5058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3B86FE-1A28-418E-9A75-116DD31B177A}">
      <dsp:nvSpPr>
        <dsp:cNvPr id="0" name=""/>
        <dsp:cNvSpPr/>
      </dsp:nvSpPr>
      <dsp:spPr>
        <a:xfrm>
          <a:off x="1062197" y="2300942"/>
          <a:ext cx="5666707" cy="91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30" tIns="97330" rIns="97330" bIns="97330" numCol="1" spcCol="1270" anchor="ctr" anchorCtr="0">
          <a:noAutofit/>
        </a:bodyPr>
        <a:lstStyle/>
        <a:p>
          <a:pPr marL="0" lvl="0" indent="0" algn="l" defTabSz="755650">
            <a:lnSpc>
              <a:spcPct val="90000"/>
            </a:lnSpc>
            <a:spcBef>
              <a:spcPct val="0"/>
            </a:spcBef>
            <a:spcAft>
              <a:spcPct val="35000"/>
            </a:spcAft>
            <a:buNone/>
          </a:pPr>
          <a:r>
            <a:rPr lang="en-US" sz="1700" kern="1200"/>
            <a:t>Leisure Travellers </a:t>
          </a:r>
        </a:p>
      </dsp:txBody>
      <dsp:txXfrm>
        <a:off x="1062197" y="2300942"/>
        <a:ext cx="5666707" cy="919651"/>
      </dsp:txXfrm>
    </dsp:sp>
    <dsp:sp modelId="{BEB21EA9-C3E3-40F0-B66D-64B9A5B87581}">
      <dsp:nvSpPr>
        <dsp:cNvPr id="0" name=""/>
        <dsp:cNvSpPr/>
      </dsp:nvSpPr>
      <dsp:spPr>
        <a:xfrm>
          <a:off x="0" y="3450507"/>
          <a:ext cx="6728905" cy="91965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5425DC-AE61-490E-89EC-12935A414B5D}">
      <dsp:nvSpPr>
        <dsp:cNvPr id="0" name=""/>
        <dsp:cNvSpPr/>
      </dsp:nvSpPr>
      <dsp:spPr>
        <a:xfrm>
          <a:off x="278194" y="3657428"/>
          <a:ext cx="505808" cy="5058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AF605D-DE2E-448A-BC1A-80EAD1F1F6A4}">
      <dsp:nvSpPr>
        <dsp:cNvPr id="0" name=""/>
        <dsp:cNvSpPr/>
      </dsp:nvSpPr>
      <dsp:spPr>
        <a:xfrm>
          <a:off x="1062197" y="3450507"/>
          <a:ext cx="5666707" cy="9196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30" tIns="97330" rIns="97330" bIns="97330" numCol="1" spcCol="1270" anchor="ctr" anchorCtr="0">
          <a:noAutofit/>
        </a:bodyPr>
        <a:lstStyle/>
        <a:p>
          <a:pPr marL="0" lvl="0" indent="0" algn="l" defTabSz="755650">
            <a:lnSpc>
              <a:spcPct val="90000"/>
            </a:lnSpc>
            <a:spcBef>
              <a:spcPct val="0"/>
            </a:spcBef>
            <a:spcAft>
              <a:spcPct val="35000"/>
            </a:spcAft>
            <a:buNone/>
          </a:pPr>
          <a:r>
            <a:rPr lang="en-US" sz="1700" kern="1200"/>
            <a:t>Luxury Seekers (Accor Group , 2023)</a:t>
          </a:r>
        </a:p>
      </dsp:txBody>
      <dsp:txXfrm>
        <a:off x="1062197" y="3450507"/>
        <a:ext cx="5666707" cy="9196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A0115-4E5E-49BF-8205-95D26CF0B201}">
      <dsp:nvSpPr>
        <dsp:cNvPr id="0" name=""/>
        <dsp:cNvSpPr/>
      </dsp:nvSpPr>
      <dsp:spPr>
        <a:xfrm>
          <a:off x="0" y="1621241"/>
          <a:ext cx="3122916" cy="312291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00E79F-48C1-4AB5-AA97-125190311FF4}">
      <dsp:nvSpPr>
        <dsp:cNvPr id="0" name=""/>
        <dsp:cNvSpPr/>
      </dsp:nvSpPr>
      <dsp:spPr>
        <a:xfrm>
          <a:off x="346903" y="1968145"/>
          <a:ext cx="2429108" cy="242910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8DFE4D-64CA-4B33-8A5B-14A0796CE922}">
      <dsp:nvSpPr>
        <dsp:cNvPr id="0" name=""/>
        <dsp:cNvSpPr/>
      </dsp:nvSpPr>
      <dsp:spPr>
        <a:xfrm>
          <a:off x="693807" y="2315049"/>
          <a:ext cx="1735300" cy="1735300"/>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1454D2-C3F7-4C3E-9270-C3770F5D46D6}">
      <dsp:nvSpPr>
        <dsp:cNvPr id="0" name=""/>
        <dsp:cNvSpPr/>
      </dsp:nvSpPr>
      <dsp:spPr>
        <a:xfrm>
          <a:off x="1040972" y="2662213"/>
          <a:ext cx="1040972" cy="104097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2AD5F-79CA-4F2D-9D62-AF14E2104DB5}">
      <dsp:nvSpPr>
        <dsp:cNvPr id="0" name=""/>
        <dsp:cNvSpPr/>
      </dsp:nvSpPr>
      <dsp:spPr>
        <a:xfrm>
          <a:off x="1387876" y="3009117"/>
          <a:ext cx="347164" cy="34716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CF9D0-ACF1-4A41-8065-E2D45E2E9F2F}">
      <dsp:nvSpPr>
        <dsp:cNvPr id="0" name=""/>
        <dsp:cNvSpPr/>
      </dsp:nvSpPr>
      <dsp:spPr>
        <a:xfrm>
          <a:off x="3643402" y="845925"/>
          <a:ext cx="1561458" cy="551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b="0" i="0" kern="1200"/>
            <a:t>Personalised Greetings </a:t>
          </a:r>
          <a:endParaRPr lang="en-GB" sz="1600" kern="1200"/>
        </a:p>
      </dsp:txBody>
      <dsp:txXfrm>
        <a:off x="3643402" y="845925"/>
        <a:ext cx="1561458" cy="551298"/>
      </dsp:txXfrm>
    </dsp:sp>
    <dsp:sp modelId="{FCE91507-BC50-47F2-A491-B8BEBB20FB30}">
      <dsp:nvSpPr>
        <dsp:cNvPr id="0" name=""/>
        <dsp:cNvSpPr/>
      </dsp:nvSpPr>
      <dsp:spPr>
        <a:xfrm>
          <a:off x="3253038" y="1121575"/>
          <a:ext cx="39036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9388D8C-556F-4BEF-A2C7-32EFACE70326}">
      <dsp:nvSpPr>
        <dsp:cNvPr id="0" name=""/>
        <dsp:cNvSpPr/>
      </dsp:nvSpPr>
      <dsp:spPr>
        <a:xfrm rot="5400000">
          <a:off x="1375384" y="1307648"/>
          <a:ext cx="2061124" cy="1688977"/>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2B323A-BE7B-40D8-83FD-9DB66E322859}">
      <dsp:nvSpPr>
        <dsp:cNvPr id="0" name=""/>
        <dsp:cNvSpPr/>
      </dsp:nvSpPr>
      <dsp:spPr>
        <a:xfrm>
          <a:off x="3643402" y="1428870"/>
          <a:ext cx="1561458" cy="551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b="0" i="0" kern="1200"/>
            <a:t>Pick and Drop Services </a:t>
          </a:r>
          <a:endParaRPr lang="en-GB" sz="1600" kern="1200"/>
        </a:p>
      </dsp:txBody>
      <dsp:txXfrm>
        <a:off x="3643402" y="1428870"/>
        <a:ext cx="1561458" cy="551298"/>
      </dsp:txXfrm>
    </dsp:sp>
    <dsp:sp modelId="{62139A59-A273-4DC0-A967-3FB4C54EF9CB}">
      <dsp:nvSpPr>
        <dsp:cNvPr id="0" name=""/>
        <dsp:cNvSpPr/>
      </dsp:nvSpPr>
      <dsp:spPr>
        <a:xfrm>
          <a:off x="3253038" y="1704519"/>
          <a:ext cx="39036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37E802-49D4-4173-BE96-60F6BE6BC58C}">
      <dsp:nvSpPr>
        <dsp:cNvPr id="0" name=""/>
        <dsp:cNvSpPr/>
      </dsp:nvSpPr>
      <dsp:spPr>
        <a:xfrm rot="5400000">
          <a:off x="1678255" y="1846299"/>
          <a:ext cx="1716146" cy="1431336"/>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6AFF45-89ED-456F-8C6D-07D036261CF5}">
      <dsp:nvSpPr>
        <dsp:cNvPr id="0" name=""/>
        <dsp:cNvSpPr/>
      </dsp:nvSpPr>
      <dsp:spPr>
        <a:xfrm>
          <a:off x="3643402" y="2011814"/>
          <a:ext cx="1561458" cy="551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b="0" i="0" kern="1200" dirty="0"/>
            <a:t>Working Space </a:t>
          </a:r>
          <a:endParaRPr lang="en-GB" sz="1600" kern="1200" dirty="0"/>
        </a:p>
      </dsp:txBody>
      <dsp:txXfrm>
        <a:off x="3643402" y="2011814"/>
        <a:ext cx="1561458" cy="551298"/>
      </dsp:txXfrm>
    </dsp:sp>
    <dsp:sp modelId="{6BD4D2EA-B343-4265-983B-E6189EE7FA8B}">
      <dsp:nvSpPr>
        <dsp:cNvPr id="0" name=""/>
        <dsp:cNvSpPr/>
      </dsp:nvSpPr>
      <dsp:spPr>
        <a:xfrm>
          <a:off x="3253038" y="2287463"/>
          <a:ext cx="39036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AE80D0-5C91-47B6-AC50-23326B1B3B75}">
      <dsp:nvSpPr>
        <dsp:cNvPr id="0" name=""/>
        <dsp:cNvSpPr/>
      </dsp:nvSpPr>
      <dsp:spPr>
        <a:xfrm rot="5400000">
          <a:off x="1975244" y="2362934"/>
          <a:ext cx="1353263" cy="1202322"/>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BD9F202-14AB-4AC0-BABE-CA4102EAF313}">
      <dsp:nvSpPr>
        <dsp:cNvPr id="0" name=""/>
        <dsp:cNvSpPr/>
      </dsp:nvSpPr>
      <dsp:spPr>
        <a:xfrm>
          <a:off x="3643402" y="2582267"/>
          <a:ext cx="1561458" cy="551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b="0" i="0" kern="1200"/>
            <a:t>Spa and Wellness Centre</a:t>
          </a:r>
          <a:endParaRPr lang="en-GB" sz="1600" kern="1200"/>
        </a:p>
      </dsp:txBody>
      <dsp:txXfrm>
        <a:off x="3643402" y="2582267"/>
        <a:ext cx="1561458" cy="551298"/>
      </dsp:txXfrm>
    </dsp:sp>
    <dsp:sp modelId="{10D56AA2-9352-4357-B3D9-5CFC839FE39F}">
      <dsp:nvSpPr>
        <dsp:cNvPr id="0" name=""/>
        <dsp:cNvSpPr/>
      </dsp:nvSpPr>
      <dsp:spPr>
        <a:xfrm>
          <a:off x="3253038" y="2857916"/>
          <a:ext cx="39036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12CCF2-205C-4DDC-A762-FB90FC710678}">
      <dsp:nvSpPr>
        <dsp:cNvPr id="0" name=""/>
        <dsp:cNvSpPr/>
      </dsp:nvSpPr>
      <dsp:spPr>
        <a:xfrm rot="5400000">
          <a:off x="2270880" y="2908403"/>
          <a:ext cx="1032644" cy="93167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92BE126-99DA-4A16-B0C2-261F91FB32D8}">
      <dsp:nvSpPr>
        <dsp:cNvPr id="0" name=""/>
        <dsp:cNvSpPr/>
      </dsp:nvSpPr>
      <dsp:spPr>
        <a:xfrm>
          <a:off x="3643402" y="3136064"/>
          <a:ext cx="1561458" cy="5512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20320" rIns="20320" bIns="20320" numCol="1" spcCol="1270" anchor="ctr" anchorCtr="0">
          <a:noAutofit/>
        </a:bodyPr>
        <a:lstStyle/>
        <a:p>
          <a:pPr marL="0" lvl="0" indent="0" algn="l" defTabSz="711200">
            <a:lnSpc>
              <a:spcPct val="90000"/>
            </a:lnSpc>
            <a:spcBef>
              <a:spcPct val="0"/>
            </a:spcBef>
            <a:spcAft>
              <a:spcPct val="35000"/>
            </a:spcAft>
            <a:buNone/>
          </a:pPr>
          <a:r>
            <a:rPr lang="en-US" sz="1600" b="0" i="0" kern="1200" dirty="0"/>
            <a:t>Fine Dining Options (Raffles, 2023)</a:t>
          </a:r>
          <a:endParaRPr lang="en-GB" sz="1600" kern="1200" dirty="0"/>
        </a:p>
      </dsp:txBody>
      <dsp:txXfrm>
        <a:off x="3643402" y="3136064"/>
        <a:ext cx="1561458" cy="551298"/>
      </dsp:txXfrm>
    </dsp:sp>
    <dsp:sp modelId="{C0C94FC4-914C-4BC3-A0FC-6AB66D722403}">
      <dsp:nvSpPr>
        <dsp:cNvPr id="0" name=""/>
        <dsp:cNvSpPr/>
      </dsp:nvSpPr>
      <dsp:spPr>
        <a:xfrm>
          <a:off x="3253038" y="3411713"/>
          <a:ext cx="390364"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C6E83F-4746-443D-AC48-9434F8626C14}">
      <dsp:nvSpPr>
        <dsp:cNvPr id="0" name=""/>
        <dsp:cNvSpPr/>
      </dsp:nvSpPr>
      <dsp:spPr>
        <a:xfrm rot="5400000">
          <a:off x="2550381" y="3437738"/>
          <a:ext cx="728680" cy="676631"/>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4EF89-0AE8-F54C-B0D0-1FA9108574E0}" type="datetimeFigureOut">
              <a:rPr lang="en-US" smtClean="0"/>
              <a:t>10/21/2023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005B1-78FD-1947-8A09-FA258E7F3677}" type="slidenum">
              <a:rPr lang="en-US" smtClean="0"/>
              <a:t>‹#›</a:t>
            </a:fld>
            <a:endParaRPr lang="en-US"/>
          </a:p>
        </p:txBody>
      </p:sp>
    </p:spTree>
    <p:extLst>
      <p:ext uri="{BB962C8B-B14F-4D97-AF65-F5344CB8AC3E}">
        <p14:creationId xmlns:p14="http://schemas.microsoft.com/office/powerpoint/2010/main" val="992378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cover a multinational hotel company that has a luxury brand. For that, Accor Group is chosen and its luxury brand Raffles Hotel will be </a:t>
            </a:r>
            <a:r>
              <a:rPr lang="en-US" dirty="0" err="1"/>
              <a:t>analysed</a:t>
            </a:r>
            <a:r>
              <a:rPr lang="en-US" dirty="0"/>
              <a:t> for its customer service and hospitality management. Accor is the largest hotel company in Europe. It is a French multinational company. The company acquired its well-known luxury brand Raffles Hotel in 2016 for a deal of $2.7 billion. Raffles Hotel is not a new company rather it has a rich history and heritage. This luxury brand has served its customers in unique and sophisticated ways that have differentiated the brand from other companies’ brands. Throughout this presentation, we will evaluate how this brand manages its guest services and facilities, and meets customers expectations.</a:t>
            </a:r>
          </a:p>
        </p:txBody>
      </p:sp>
      <p:sp>
        <p:nvSpPr>
          <p:cNvPr id="4" name="Slide Number Placeholder 3"/>
          <p:cNvSpPr>
            <a:spLocks noGrp="1"/>
          </p:cNvSpPr>
          <p:nvPr>
            <p:ph type="sldNum" sz="quarter" idx="5"/>
          </p:nvPr>
        </p:nvSpPr>
        <p:spPr/>
        <p:txBody>
          <a:bodyPr/>
          <a:lstStyle/>
          <a:p>
            <a:fld id="{A4C005B1-78FD-1947-8A09-FA258E7F3677}" type="slidenum">
              <a:rPr lang="en-US" smtClean="0"/>
              <a:t>3</a:t>
            </a:fld>
            <a:endParaRPr lang="en-US"/>
          </a:p>
        </p:txBody>
      </p:sp>
    </p:spTree>
    <p:extLst>
      <p:ext uri="{BB962C8B-B14F-4D97-AF65-F5344CB8AC3E}">
        <p14:creationId xmlns:p14="http://schemas.microsoft.com/office/powerpoint/2010/main" val="2652327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Raffles Hotel has a specific market segment to serve. Only the high-end market segments are targeted by this brand as this market segment values its brand’s heritage, elegance, and luxury. The high-end customers are business </a:t>
            </a:r>
            <a:r>
              <a:rPr lang="en-US" dirty="0" err="1"/>
              <a:t>travellers</a:t>
            </a:r>
            <a:r>
              <a:rPr lang="en-US" dirty="0"/>
              <a:t>, leisure </a:t>
            </a:r>
            <a:r>
              <a:rPr lang="en-US" dirty="0" err="1"/>
              <a:t>travellers</a:t>
            </a:r>
            <a:r>
              <a:rPr lang="en-US" dirty="0"/>
              <a:t>, and luxury seekers. Each of these customers has different needs and expectations from the company. Business </a:t>
            </a:r>
            <a:r>
              <a:rPr lang="en-US" dirty="0" err="1"/>
              <a:t>travellers</a:t>
            </a:r>
            <a:r>
              <a:rPr lang="en-US" dirty="0"/>
              <a:t> expect that the brand should provide unique greetings, security, working space, and meeting facilities. Various corporate executives, entrepreneurs, and diplomats are considered business </a:t>
            </a:r>
            <a:r>
              <a:rPr lang="en-US" dirty="0" err="1"/>
              <a:t>travellers</a:t>
            </a:r>
            <a:r>
              <a:rPr lang="en-US" dirty="0"/>
              <a:t>. Leisure </a:t>
            </a:r>
            <a:r>
              <a:rPr lang="en-US" dirty="0" err="1"/>
              <a:t>travellers</a:t>
            </a:r>
            <a:r>
              <a:rPr lang="en-US" dirty="0"/>
              <a:t> are the affluent class of people in the society. They seek fine dining, spa, and wellness </a:t>
            </a:r>
            <a:r>
              <a:rPr lang="en-US" dirty="0" err="1"/>
              <a:t>centres</a:t>
            </a:r>
            <a:r>
              <a:rPr lang="en-US" dirty="0"/>
              <a:t>. To attract this market segment, Raffles Hotel has developed these facilities. Luxury seekers </a:t>
            </a:r>
            <a:r>
              <a:rPr lang="en-US" dirty="0" err="1"/>
              <a:t>travellers</a:t>
            </a:r>
            <a:r>
              <a:rPr lang="en-US" dirty="0"/>
              <a:t> are wealthy connoisseurs and celebrities. Hotel history and reputation are the most crucial factors for them during the selection of a luxury hotel. Raffles Hotel has a rich history and recognition in the industry so the company can easily attract such a class of customers.</a:t>
            </a:r>
          </a:p>
        </p:txBody>
      </p:sp>
      <p:sp>
        <p:nvSpPr>
          <p:cNvPr id="4" name="Slide Number Placeholder 3"/>
          <p:cNvSpPr>
            <a:spLocks noGrp="1"/>
          </p:cNvSpPr>
          <p:nvPr>
            <p:ph type="sldNum" sz="quarter" idx="5"/>
          </p:nvPr>
        </p:nvSpPr>
        <p:spPr/>
        <p:txBody>
          <a:bodyPr/>
          <a:lstStyle/>
          <a:p>
            <a:fld id="{A4C005B1-78FD-1947-8A09-FA258E7F3677}" type="slidenum">
              <a:rPr lang="en-US" smtClean="0"/>
              <a:t>4</a:t>
            </a:fld>
            <a:endParaRPr lang="en-US"/>
          </a:p>
        </p:txBody>
      </p:sp>
    </p:spTree>
    <p:extLst>
      <p:ext uri="{BB962C8B-B14F-4D97-AF65-F5344CB8AC3E}">
        <p14:creationId xmlns:p14="http://schemas.microsoft.com/office/powerpoint/2010/main" val="23797441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Raffles Hotel has achieved its brand recognition as a leading luxury brand because of its guest services and facilities. The prominent guest services and facilities are </a:t>
            </a:r>
            <a:r>
              <a:rPr lang="en-US" dirty="0" err="1"/>
              <a:t>personalised</a:t>
            </a:r>
            <a:r>
              <a:rPr lang="en-US" dirty="0"/>
              <a:t> greetings, pick-and-drop services, working space, spa and wellness </a:t>
            </a:r>
            <a:r>
              <a:rPr lang="en-US" dirty="0" err="1"/>
              <a:t>centre</a:t>
            </a:r>
            <a:r>
              <a:rPr lang="en-US" dirty="0"/>
              <a:t>, and fine dining options. As for personal greetings, the staff of the company address each guest by their name and greet them in a warm and friendly manner. Upon their arrival, they offer complimentary gifts to the guests. A chauffeured limousine service is attached to the pick-and-drop facilities. Also, shuttle services are available for guests who want to visit the nearest tourist attractions. If anyone comes with their vehicle, they get a huge parking space. The hotel offers a working space that has all the necessary things required for the business such as fax, printer, computer, and high-speed Internet connection. The hotel’s meeting room is well equipped and decorated so that guests can immediately arrange a meeting if they need to. The spa and wellness </a:t>
            </a:r>
            <a:r>
              <a:rPr lang="en-US" dirty="0" err="1"/>
              <a:t>centre</a:t>
            </a:r>
            <a:r>
              <a:rPr lang="en-US" dirty="0"/>
              <a:t> is developed in such a way that guests can get facilities such as a sauna, a steam room, a </a:t>
            </a:r>
            <a:r>
              <a:rPr lang="en-US" dirty="0" err="1"/>
              <a:t>jacuzzi</a:t>
            </a:r>
            <a:r>
              <a:rPr lang="en-US" dirty="0"/>
              <a:t>, and a relaxation lounge from there. As for fine dining options, the hotel has a variety of cuisine in its restaurants. Guests can have access to 24-hour room service based on their preferences.</a:t>
            </a:r>
          </a:p>
        </p:txBody>
      </p:sp>
      <p:sp>
        <p:nvSpPr>
          <p:cNvPr id="4" name="Slide Number Placeholder 3"/>
          <p:cNvSpPr>
            <a:spLocks noGrp="1"/>
          </p:cNvSpPr>
          <p:nvPr>
            <p:ph type="sldNum" sz="quarter" idx="5"/>
          </p:nvPr>
        </p:nvSpPr>
        <p:spPr/>
        <p:txBody>
          <a:bodyPr/>
          <a:lstStyle/>
          <a:p>
            <a:fld id="{A4C005B1-78FD-1947-8A09-FA258E7F3677}" type="slidenum">
              <a:rPr lang="en-US" smtClean="0"/>
              <a:t>5</a:t>
            </a:fld>
            <a:endParaRPr lang="en-US"/>
          </a:p>
        </p:txBody>
      </p:sp>
    </p:spTree>
    <p:extLst>
      <p:ext uri="{BB962C8B-B14F-4D97-AF65-F5344CB8AC3E}">
        <p14:creationId xmlns:p14="http://schemas.microsoft.com/office/powerpoint/2010/main" val="27303587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services are the activities performed by the company to ensure customer satisfaction by meeting all their expectations throughout the journey to the hotel. The role of guest services is listed here. The first role is to enhance the guest experience. Guest services of a luxury hotel like Raffles must ensure that the guests who visit their hotels can get a memorable experience. Demonstrating professionalism in every aspect of guest service can make the guest delighted. Guest service can also help the brand to make its customers loyal to its brand and even advocate the brand in their communities. Creating a strong loyal customer base is necessary for the long-term success of Raffles Hotel. Guest services contribute to increasing the hotel’s revenues in different ways such as occupancy rate, average daily rate (ADR), revenue per available rooms (</a:t>
            </a:r>
            <a:r>
              <a:rPr lang="en-US" dirty="0" err="1"/>
              <a:t>RevPer</a:t>
            </a:r>
            <a:r>
              <a:rPr lang="en-US" dirty="0"/>
              <a:t>), and guest services help increase sell of complimentary products and services. </a:t>
            </a:r>
          </a:p>
          <a:p>
            <a:r>
              <a:rPr lang="en-US" dirty="0"/>
              <a:t>
Raffles Hotel uses some approaches in its guest service functions. The first approach is the use of technology. The use of </a:t>
            </a:r>
            <a:r>
              <a:rPr lang="en-US" dirty="0" err="1"/>
              <a:t>Adyen’s</a:t>
            </a:r>
            <a:r>
              <a:rPr lang="en-US" dirty="0"/>
              <a:t> payment solution has made the check-in and check-out easier and more convenient. The launch of the mobile app provides a seamless experience to the customers. The company values its staff training. Because employees are the ones who directly deal with the guests. So they must be equipped with the necessary skills and expertise to handle critical situations in customer service. After recruiting the employees, Raffles Hotel makes sure that all the recruits go through the training sessions. Another approach that the company uses is the use of feedback to improve the guest services. Raffle Hotel collects guest feedback from social media sites and other ways such as questionnaires and then addresses all the issues regarding guest services. This is how the company has excelled in the hospitality industry.</a:t>
            </a:r>
          </a:p>
          <a:p>
            <a:endParaRPr lang="en-US" dirty="0"/>
          </a:p>
          <a:p>
            <a:endParaRPr lang="en-US" dirty="0"/>
          </a:p>
        </p:txBody>
      </p:sp>
      <p:sp>
        <p:nvSpPr>
          <p:cNvPr id="4" name="Slide Number Placeholder 3"/>
          <p:cNvSpPr>
            <a:spLocks noGrp="1"/>
          </p:cNvSpPr>
          <p:nvPr>
            <p:ph type="sldNum" sz="quarter" idx="5"/>
          </p:nvPr>
        </p:nvSpPr>
        <p:spPr/>
        <p:txBody>
          <a:bodyPr/>
          <a:lstStyle/>
          <a:p>
            <a:fld id="{A4C005B1-78FD-1947-8A09-FA258E7F3677}" type="slidenum">
              <a:rPr lang="en-US" smtClean="0"/>
              <a:t>6</a:t>
            </a:fld>
            <a:endParaRPr lang="en-US"/>
          </a:p>
        </p:txBody>
      </p:sp>
    </p:spTree>
    <p:extLst>
      <p:ext uri="{BB962C8B-B14F-4D97-AF65-F5344CB8AC3E}">
        <p14:creationId xmlns:p14="http://schemas.microsoft.com/office/powerpoint/2010/main" val="2563493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Hospitality is so important for both the industry and the country. The UK has benefited from the hospitality in so many ways. From the hotel’s perspective, hospitality helps to increase the hotel’s revenue. Raffles Hotel’s luxury service and hospitality can attract a significant portion of the high-end customers. From the country’s perspective, hospitality helps to increase the number of employment opportunities. By attracting foreign guests, a significant amount of foreign exchange can be achieved. As the hospitality industry flourishes, the government and private initiatives develop various infrastructures such as communication and roads. By promoting a culture of respect and understanding among people of diverse cultural backgrounds, peace and stability can be established. Finally, it can be said that hospitality improves the lives of the locals and the guests.</a:t>
            </a:r>
          </a:p>
        </p:txBody>
      </p:sp>
      <p:sp>
        <p:nvSpPr>
          <p:cNvPr id="4" name="Slide Number Placeholder 3"/>
          <p:cNvSpPr>
            <a:spLocks noGrp="1"/>
          </p:cNvSpPr>
          <p:nvPr>
            <p:ph type="sldNum" sz="quarter" idx="5"/>
          </p:nvPr>
        </p:nvSpPr>
        <p:spPr/>
        <p:txBody>
          <a:bodyPr/>
          <a:lstStyle/>
          <a:p>
            <a:fld id="{A4C005B1-78FD-1947-8A09-FA258E7F3677}" type="slidenum">
              <a:rPr lang="en-US" smtClean="0"/>
              <a:t>7</a:t>
            </a:fld>
            <a:endParaRPr lang="en-US"/>
          </a:p>
        </p:txBody>
      </p:sp>
    </p:spTree>
    <p:extLst>
      <p:ext uri="{BB962C8B-B14F-4D97-AF65-F5344CB8AC3E}">
        <p14:creationId xmlns:p14="http://schemas.microsoft.com/office/powerpoint/2010/main" val="4287369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Raffles Hotel can have excellent hospitality in so many ways. The company can show respect for the local culture and tradition at the time of its international expansion. Iconic dining and destination dining have made the brand differentiated from other luxury brands. It already provides </a:t>
            </a:r>
            <a:r>
              <a:rPr lang="en-US" dirty="0" err="1"/>
              <a:t>personalised</a:t>
            </a:r>
            <a:r>
              <a:rPr lang="en-US" dirty="0"/>
              <a:t> services for every guest by valuing their perspectives and expectations. It also provides self-service options, housekeeping opt-in, texting in place of emails, and keyless entry. All these efforts can ensure that the brand meets customer expectations.</a:t>
            </a:r>
          </a:p>
        </p:txBody>
      </p:sp>
      <p:sp>
        <p:nvSpPr>
          <p:cNvPr id="4" name="Slide Number Placeholder 3"/>
          <p:cNvSpPr>
            <a:spLocks noGrp="1"/>
          </p:cNvSpPr>
          <p:nvPr>
            <p:ph type="sldNum" sz="quarter" idx="5"/>
          </p:nvPr>
        </p:nvSpPr>
        <p:spPr/>
        <p:txBody>
          <a:bodyPr/>
          <a:lstStyle/>
          <a:p>
            <a:fld id="{A4C005B1-78FD-1947-8A09-FA258E7F3677}" type="slidenum">
              <a:rPr lang="en-US" smtClean="0"/>
              <a:t>8</a:t>
            </a:fld>
            <a:endParaRPr lang="en-US"/>
          </a:p>
        </p:txBody>
      </p:sp>
    </p:spTree>
    <p:extLst>
      <p:ext uri="{BB962C8B-B14F-4D97-AF65-F5344CB8AC3E}">
        <p14:creationId xmlns:p14="http://schemas.microsoft.com/office/powerpoint/2010/main" val="2503274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Raffles hotel must improve its hospitality activities and guest services to be competitive in the long run in the luxury section of the industry.</a:t>
            </a:r>
          </a:p>
        </p:txBody>
      </p:sp>
      <p:sp>
        <p:nvSpPr>
          <p:cNvPr id="4" name="Slide Number Placeholder 3"/>
          <p:cNvSpPr>
            <a:spLocks noGrp="1"/>
          </p:cNvSpPr>
          <p:nvPr>
            <p:ph type="sldNum" sz="quarter" idx="5"/>
          </p:nvPr>
        </p:nvSpPr>
        <p:spPr/>
        <p:txBody>
          <a:bodyPr/>
          <a:lstStyle/>
          <a:p>
            <a:fld id="{A4C005B1-78FD-1947-8A09-FA258E7F3677}" type="slidenum">
              <a:rPr lang="en-US" smtClean="0"/>
              <a:t>9</a:t>
            </a:fld>
            <a:endParaRPr lang="en-US"/>
          </a:p>
        </p:txBody>
      </p:sp>
    </p:spTree>
    <p:extLst>
      <p:ext uri="{BB962C8B-B14F-4D97-AF65-F5344CB8AC3E}">
        <p14:creationId xmlns:p14="http://schemas.microsoft.com/office/powerpoint/2010/main" val="3052087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4C005B1-78FD-1947-8A09-FA258E7F3677}" type="slidenum">
              <a:rPr lang="en-US" smtClean="0"/>
              <a:t>10</a:t>
            </a:fld>
            <a:endParaRPr lang="en-US"/>
          </a:p>
        </p:txBody>
      </p:sp>
    </p:spTree>
    <p:extLst>
      <p:ext uri="{BB962C8B-B14F-4D97-AF65-F5344CB8AC3E}">
        <p14:creationId xmlns:p14="http://schemas.microsoft.com/office/powerpoint/2010/main" val="2094507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10/21/2023</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54742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437122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83020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9000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3767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2977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4334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5334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3190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9828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10/21/2023</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8693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10/21/2023</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36084018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10021" y="812672"/>
            <a:ext cx="4569929" cy="2616328"/>
          </a:xfrm>
        </p:spPr>
        <p:txBody>
          <a:bodyPr>
            <a:normAutofit/>
          </a:bodyPr>
          <a:lstStyle/>
          <a:p>
            <a:pPr>
              <a:lnSpc>
                <a:spcPct val="90000"/>
              </a:lnSpc>
            </a:pPr>
            <a:r>
              <a:rPr lang="en-US" sz="4000" dirty="0">
                <a:latin typeface="+mn-lt"/>
              </a:rPr>
              <a:t>Accor’s Raffles Hotel: A Case Study of Hospitality Excellence</a:t>
            </a:r>
          </a:p>
        </p:txBody>
      </p:sp>
      <p:sp>
        <p:nvSpPr>
          <p:cNvPr id="11" name="Cross 10">
            <a:extLst>
              <a:ext uri="{FF2B5EF4-FFF2-40B4-BE49-F238E27FC236}">
                <a16:creationId xmlns:a16="http://schemas.microsoft.com/office/drawing/2014/main" id="{4029224B-C0FC-EC47-B248-0D4271BC7F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575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1191E2D-B823-045C-6E30-E3E29F0F6F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9950" y="0"/>
            <a:ext cx="7512050" cy="685800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3" name="Title">
            <a:extLst>
              <a:ext uri="{FF2B5EF4-FFF2-40B4-BE49-F238E27FC236}">
                <a16:creationId xmlns:a16="http://schemas.microsoft.com/office/drawing/2014/main" id="{2366D37B-D0A3-680D-E1F7-D5B6A5F62816}"/>
              </a:ext>
            </a:extLst>
          </p:cNvPr>
          <p:cNvSpPr txBox="1">
            <a:spLocks/>
          </p:cNvSpPr>
          <p:nvPr/>
        </p:nvSpPr>
        <p:spPr>
          <a:xfrm>
            <a:off x="110021" y="4721901"/>
            <a:ext cx="4569929" cy="1427481"/>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8000" kern="1200" spc="-150">
                <a:solidFill>
                  <a:schemeClr val="tx1"/>
                </a:solidFill>
                <a:latin typeface="+mj-lt"/>
                <a:ea typeface="+mj-ea"/>
                <a:cs typeface="+mj-cs"/>
              </a:defRPr>
            </a:lvl1pPr>
          </a:lstStyle>
          <a:p>
            <a:pPr algn="ctr">
              <a:lnSpc>
                <a:spcPct val="150000"/>
              </a:lnSpc>
              <a:spcAft>
                <a:spcPts val="800"/>
              </a:spcAft>
            </a:pPr>
            <a:r>
              <a:rPr lang="en-US" sz="2800" b="1" i="1" dirty="0">
                <a:effectLst/>
                <a:latin typeface="Arial" panose="020B0604020202020204" pitchFamily="34" charset="0"/>
                <a:ea typeface="Calibri" panose="020F0502020204030204" pitchFamily="34" charset="0"/>
                <a:cs typeface="Calibri" panose="020F0502020204030204" pitchFamily="34" charset="0"/>
              </a:rPr>
              <a:t>Syeda Shamima Begum</a:t>
            </a:r>
          </a:p>
          <a:p>
            <a:pPr algn="ctr">
              <a:lnSpc>
                <a:spcPct val="150000"/>
              </a:lnSpc>
              <a:spcAft>
                <a:spcPts val="800"/>
              </a:spcAft>
            </a:pPr>
            <a:r>
              <a:rPr lang="en-US" sz="2800" b="1" i="1" dirty="0">
                <a:effectLst/>
                <a:latin typeface="Arial" panose="020B0604020202020204" pitchFamily="34" charset="0"/>
                <a:ea typeface="Calibri" panose="020F0502020204030204" pitchFamily="34" charset="0"/>
                <a:cs typeface="Calibri" panose="020F0502020204030204" pitchFamily="34" charset="0"/>
              </a:rPr>
              <a:t>Student ID: 2232554</a:t>
            </a:r>
            <a:endParaRPr lang="en-GB" sz="2800" b="1" i="1" dirty="0">
              <a:effectLst/>
              <a:latin typeface="Arial" panose="020B0604020202020204" pitchFamily="34" charset="0"/>
              <a:ea typeface="Calibri" panose="020F0502020204030204" pitchFamily="34" charset="0"/>
              <a:cs typeface="SimSun" panose="02010600030101010101" pitchFamily="2" charset="-122"/>
            </a:endParaRPr>
          </a:p>
        </p:txBody>
      </p:sp>
    </p:spTree>
    <p:extLst>
      <p:ext uri="{BB962C8B-B14F-4D97-AF65-F5344CB8AC3E}">
        <p14:creationId xmlns:p14="http://schemas.microsoft.com/office/powerpoint/2010/main" val="1097904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49" y="1204720"/>
            <a:ext cx="3198777" cy="4344711"/>
          </a:xfrm>
        </p:spPr>
        <p:txBody>
          <a:bodyPr>
            <a:normAutofit/>
          </a:bodyPr>
          <a:lstStyle/>
          <a:p>
            <a:r>
              <a:rPr lang="en-US" sz="4800" dirty="0">
                <a:latin typeface="+mn-lt"/>
              </a:rPr>
              <a:t>Content Table</a:t>
            </a:r>
          </a:p>
        </p:txBody>
      </p:sp>
      <p:sp>
        <p:nvSpPr>
          <p:cNvPr id="12" name="Rectangle 11">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ross 15">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a:extLst>
              <a:ext uri="{FF2B5EF4-FFF2-40B4-BE49-F238E27FC236}">
                <a16:creationId xmlns:a16="http://schemas.microsoft.com/office/drawing/2014/main" id="{14A96D27-2C05-2C32-E522-09639BF32FEF}"/>
              </a:ext>
            </a:extLst>
          </p:cNvPr>
          <p:cNvGraphicFramePr>
            <a:graphicFrameLocks noGrp="1"/>
          </p:cNvGraphicFramePr>
          <p:nvPr>
            <p:ph idx="1"/>
            <p:extLst>
              <p:ext uri="{D42A27DB-BD31-4B8C-83A1-F6EECF244321}">
                <p14:modId xmlns:p14="http://schemas.microsoft.com/office/powerpoint/2010/main" val="2090824752"/>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60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218793" y="1096772"/>
            <a:ext cx="4114799" cy="1446550"/>
          </a:xfrm>
        </p:spPr>
        <p:txBody>
          <a:bodyPr>
            <a:normAutofit/>
          </a:bodyPr>
          <a:lstStyle/>
          <a:p>
            <a:r>
              <a:rPr lang="en-US" sz="4800" dirty="0">
                <a:latin typeface="+mn-lt"/>
              </a:rPr>
              <a:t>Introduction</a:t>
            </a:r>
          </a:p>
        </p:txBody>
      </p:sp>
      <p:sp>
        <p:nvSpPr>
          <p:cNvPr id="3" name="Content Placeholder"/>
          <p:cNvSpPr>
            <a:spLocks noGrp="1"/>
          </p:cNvSpPr>
          <p:nvPr>
            <p:ph idx="1"/>
          </p:nvPr>
        </p:nvSpPr>
        <p:spPr>
          <a:xfrm>
            <a:off x="565148" y="2158377"/>
            <a:ext cx="5730520" cy="4296212"/>
          </a:xfrm>
        </p:spPr>
        <p:txBody>
          <a:bodyPr>
            <a:normAutofit/>
          </a:bodyPr>
          <a:lstStyle/>
          <a:p>
            <a:pPr lvl="0" algn="just">
              <a:lnSpc>
                <a:spcPct val="90000"/>
              </a:lnSpc>
            </a:pPr>
            <a:r>
              <a:rPr lang="en-US" sz="1600" dirty="0"/>
              <a:t>Accor is a French multinational company whose headquarters is in France. It is the largest hospitality company in Europe based on its market share and company valuation. It has so many luxury brands that operate the business globally (Accor Group , 2023). Raffles Hotel is one of the prestigious luxury brands. Accor acquired Raffles Hotel in 2016 with a $2.7 billion investment (Ting, 2016). Since then, the company expanded the brand into new markets.</a:t>
            </a:r>
          </a:p>
          <a:p>
            <a:pPr lvl="0" algn="just">
              <a:lnSpc>
                <a:spcPct val="90000"/>
              </a:lnSpc>
            </a:pPr>
            <a:r>
              <a:rPr lang="en-US" sz="1600" dirty="0"/>
              <a:t>This presentation will focus on the Raffles Hotel brand and how it manages its guest services and facilities and meets customer expectations through its guest service functions. </a:t>
            </a:r>
          </a:p>
          <a:p>
            <a:pPr>
              <a:lnSpc>
                <a:spcPct val="90000"/>
              </a:lnSpc>
            </a:pPr>
            <a:endParaRPr lang="en-US" sz="1600" dirty="0"/>
          </a:p>
        </p:txBody>
      </p:sp>
      <p:pic>
        <p:nvPicPr>
          <p:cNvPr id="6" name="Picture 5" descr="Building in a corner">
            <a:extLst>
              <a:ext uri="{FF2B5EF4-FFF2-40B4-BE49-F238E27FC236}">
                <a16:creationId xmlns:a16="http://schemas.microsoft.com/office/drawing/2014/main" id="{DFBFD632-43EE-08C9-CB6F-9969CC0FD076}"/>
              </a:ext>
            </a:extLst>
          </p:cNvPr>
          <p:cNvPicPr>
            <a:picLocks noChangeAspect="1"/>
          </p:cNvPicPr>
          <p:nvPr/>
        </p:nvPicPr>
        <p:blipFill rotWithShape="1">
          <a:blip r:embed="rId3"/>
          <a:srcRect l="16949" r="15332" b="-3"/>
          <a:stretch/>
        </p:blipFill>
        <p:spPr>
          <a:xfrm>
            <a:off x="6552384" y="10"/>
            <a:ext cx="5639615" cy="685799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57337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49" y="1204720"/>
            <a:ext cx="3198777" cy="4344711"/>
          </a:xfrm>
        </p:spPr>
        <p:txBody>
          <a:bodyPr>
            <a:normAutofit/>
          </a:bodyPr>
          <a:lstStyle/>
          <a:p>
            <a:r>
              <a:rPr lang="en-US" dirty="0">
                <a:latin typeface="+mn-lt"/>
              </a:rPr>
              <a:t>Consumers of Raffles Hotel</a:t>
            </a:r>
          </a:p>
        </p:txBody>
      </p:sp>
      <p:sp>
        <p:nvSpPr>
          <p:cNvPr id="12" name="Rectangle 11">
            <a:extLst>
              <a:ext uri="{FF2B5EF4-FFF2-40B4-BE49-F238E27FC236}">
                <a16:creationId xmlns:a16="http://schemas.microsoft.com/office/drawing/2014/main" id="{882E6E09-FCB0-5F41-8BAE-C0581D54B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E8B9AAF-3BFF-3546-915C-8BDE34AD7C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ross 15">
            <a:extLst>
              <a:ext uri="{FF2B5EF4-FFF2-40B4-BE49-F238E27FC236}">
                <a16:creationId xmlns:a16="http://schemas.microsoft.com/office/drawing/2014/main" id="{90012D5C-1270-714B-AFB4-7E632827B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a:extLst>
              <a:ext uri="{FF2B5EF4-FFF2-40B4-BE49-F238E27FC236}">
                <a16:creationId xmlns:a16="http://schemas.microsoft.com/office/drawing/2014/main" id="{D041A64A-8CC5-013B-80F8-9EA3F509D525}"/>
              </a:ext>
            </a:extLst>
          </p:cNvPr>
          <p:cNvGraphicFramePr>
            <a:graphicFrameLocks noGrp="1"/>
          </p:cNvGraphicFramePr>
          <p:nvPr>
            <p:ph idx="1"/>
            <p:extLst>
              <p:ext uri="{D42A27DB-BD31-4B8C-83A1-F6EECF244321}">
                <p14:modId xmlns:p14="http://schemas.microsoft.com/office/powerpoint/2010/main" val="1536728134"/>
              </p:ext>
            </p:extLst>
          </p:nvPr>
        </p:nvGraphicFramePr>
        <p:xfrm>
          <a:off x="4489428" y="1508251"/>
          <a:ext cx="6728905" cy="4371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632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497914" y="171144"/>
            <a:ext cx="7254014" cy="1486917"/>
          </a:xfrm>
        </p:spPr>
        <p:txBody>
          <a:bodyPr>
            <a:normAutofit/>
          </a:bodyPr>
          <a:lstStyle/>
          <a:p>
            <a:r>
              <a:rPr lang="en-US" dirty="0">
                <a:latin typeface="+mn-lt"/>
              </a:rPr>
              <a:t>Guest Service and Facilities</a:t>
            </a:r>
          </a:p>
        </p:txBody>
      </p:sp>
      <p:graphicFrame>
        <p:nvGraphicFramePr>
          <p:cNvPr id="5" name="Content Placeholder 4">
            <a:extLst>
              <a:ext uri="{FF2B5EF4-FFF2-40B4-BE49-F238E27FC236}">
                <a16:creationId xmlns:a16="http://schemas.microsoft.com/office/drawing/2014/main" id="{90EC70A1-8F9E-949B-DD49-E142737E45C9}"/>
              </a:ext>
            </a:extLst>
          </p:cNvPr>
          <p:cNvGraphicFramePr>
            <a:graphicFrameLocks noGrp="1"/>
          </p:cNvGraphicFramePr>
          <p:nvPr>
            <p:ph idx="1"/>
            <p:extLst>
              <p:ext uri="{D42A27DB-BD31-4B8C-83A1-F6EECF244321}">
                <p14:modId xmlns:p14="http://schemas.microsoft.com/office/powerpoint/2010/main" val="2395215784"/>
              </p:ext>
            </p:extLst>
          </p:nvPr>
        </p:nvGraphicFramePr>
        <p:xfrm>
          <a:off x="565150" y="1096773"/>
          <a:ext cx="5204861" cy="5590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1C2CD28-662C-6C46-23C4-6E12A54DE51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96000" y="1096772"/>
            <a:ext cx="6096000" cy="5448688"/>
          </a:xfrm>
          <a:prstGeom prst="ellipse">
            <a:avLst/>
          </a:prstGeom>
          <a:ln>
            <a:noFill/>
          </a:ln>
          <a:effectLst>
            <a:softEdge rad="112500"/>
          </a:effectLst>
        </p:spPr>
      </p:pic>
    </p:spTree>
    <p:extLst>
      <p:ext uri="{BB962C8B-B14F-4D97-AF65-F5344CB8AC3E}">
        <p14:creationId xmlns:p14="http://schemas.microsoft.com/office/powerpoint/2010/main" val="838908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475131" y="746728"/>
            <a:ext cx="6561792" cy="1264648"/>
          </a:xfrm>
        </p:spPr>
        <p:txBody>
          <a:bodyPr>
            <a:normAutofit fontScale="90000"/>
          </a:bodyPr>
          <a:lstStyle/>
          <a:p>
            <a:r>
              <a:rPr lang="en-US" sz="4100" dirty="0">
                <a:latin typeface="+mn-lt"/>
              </a:rPr>
              <a:t>Role and Function of Guest Service</a:t>
            </a:r>
          </a:p>
        </p:txBody>
      </p:sp>
      <p:sp>
        <p:nvSpPr>
          <p:cNvPr id="3" name="Content Placeholder"/>
          <p:cNvSpPr>
            <a:spLocks noGrp="1"/>
          </p:cNvSpPr>
          <p:nvPr>
            <p:ph idx="1"/>
          </p:nvPr>
        </p:nvSpPr>
        <p:spPr>
          <a:xfrm>
            <a:off x="475131" y="2125513"/>
            <a:ext cx="7209696" cy="3527766"/>
          </a:xfrm>
        </p:spPr>
        <p:txBody>
          <a:bodyPr>
            <a:normAutofit/>
          </a:bodyPr>
          <a:lstStyle/>
          <a:p>
            <a:pPr marL="0" lvl="0" indent="0">
              <a:lnSpc>
                <a:spcPct val="90000"/>
              </a:lnSpc>
              <a:buNone/>
            </a:pPr>
            <a:r>
              <a:rPr lang="en-US" sz="1800" b="1" dirty="0"/>
              <a:t>The roles of Raffles guest service are as follows:</a:t>
            </a:r>
          </a:p>
          <a:p>
            <a:pPr lvl="0">
              <a:lnSpc>
                <a:spcPct val="90000"/>
              </a:lnSpc>
            </a:pPr>
            <a:r>
              <a:rPr lang="en-US" sz="1600" dirty="0"/>
              <a:t>Enhancing Guest Experience </a:t>
            </a:r>
          </a:p>
          <a:p>
            <a:pPr lvl="0">
              <a:lnSpc>
                <a:spcPct val="90000"/>
              </a:lnSpc>
            </a:pPr>
            <a:r>
              <a:rPr lang="en-US" sz="1600" dirty="0"/>
              <a:t>Creating Loyalty and Advocacy (Jain et al., 2023)</a:t>
            </a:r>
          </a:p>
          <a:p>
            <a:pPr lvl="0">
              <a:lnSpc>
                <a:spcPct val="90000"/>
              </a:lnSpc>
            </a:pPr>
            <a:r>
              <a:rPr lang="en-US" sz="1600" dirty="0"/>
              <a:t>Generating Revenue and Profit </a:t>
            </a:r>
          </a:p>
          <a:p>
            <a:pPr marL="0" lvl="0" indent="0">
              <a:lnSpc>
                <a:spcPct val="90000"/>
              </a:lnSpc>
              <a:buNone/>
            </a:pPr>
            <a:r>
              <a:rPr lang="en-US" sz="1800" b="1" dirty="0"/>
              <a:t>The functions of Raffles guest service use the following strategies:</a:t>
            </a:r>
          </a:p>
          <a:p>
            <a:pPr lvl="0">
              <a:lnSpc>
                <a:spcPct val="90000"/>
              </a:lnSpc>
            </a:pPr>
            <a:r>
              <a:rPr lang="en-US" sz="1600" dirty="0"/>
              <a:t>Use of Technology (Dumoulin and Giacomel, 2020)</a:t>
            </a:r>
          </a:p>
          <a:p>
            <a:pPr lvl="0">
              <a:lnSpc>
                <a:spcPct val="90000"/>
              </a:lnSpc>
            </a:pPr>
            <a:r>
              <a:rPr lang="en-US" sz="1600" dirty="0"/>
              <a:t>Staff Training </a:t>
            </a:r>
          </a:p>
          <a:p>
            <a:pPr lvl="0">
              <a:lnSpc>
                <a:spcPct val="90000"/>
              </a:lnSpc>
            </a:pPr>
            <a:r>
              <a:rPr lang="en-US" sz="1600" dirty="0"/>
              <a:t>Collection of feedback and work on them</a:t>
            </a:r>
          </a:p>
          <a:p>
            <a:pPr lvl="0">
              <a:lnSpc>
                <a:spcPct val="90000"/>
              </a:lnSpc>
            </a:pPr>
            <a:r>
              <a:rPr lang="en-US" sz="1600" dirty="0"/>
              <a:t>The hotel has excellent positive reviews by the customers (TripAdvisor , 2023).</a:t>
            </a:r>
          </a:p>
          <a:p>
            <a:pPr>
              <a:lnSpc>
                <a:spcPct val="90000"/>
              </a:lnSpc>
            </a:pPr>
            <a:endParaRPr lang="en-US" sz="1600" dirty="0"/>
          </a:p>
        </p:txBody>
      </p:sp>
      <p:pic>
        <p:nvPicPr>
          <p:cNvPr id="6" name="Picture 5" descr="Light bulb on yellow background with sketched light beams and cord">
            <a:extLst>
              <a:ext uri="{FF2B5EF4-FFF2-40B4-BE49-F238E27FC236}">
                <a16:creationId xmlns:a16="http://schemas.microsoft.com/office/drawing/2014/main" id="{F38A15D2-C3AB-D7AB-0888-6106D7A4B8CD}"/>
              </a:ext>
            </a:extLst>
          </p:cNvPr>
          <p:cNvPicPr>
            <a:picLocks noChangeAspect="1"/>
          </p:cNvPicPr>
          <p:nvPr/>
        </p:nvPicPr>
        <p:blipFill rotWithShape="1">
          <a:blip r:embed="rId3"/>
          <a:srcRect l="37491" r="3" b="3"/>
          <a:stretch/>
        </p:blipFill>
        <p:spPr>
          <a:xfrm>
            <a:off x="7512053" y="1204721"/>
            <a:ext cx="4135937" cy="407078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224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37528" y="594667"/>
            <a:ext cx="6806283" cy="1336021"/>
          </a:xfrm>
        </p:spPr>
        <p:txBody>
          <a:bodyPr>
            <a:normAutofit/>
          </a:bodyPr>
          <a:lstStyle/>
          <a:p>
            <a:r>
              <a:rPr lang="en-US" dirty="0">
                <a:latin typeface="+mn-lt"/>
              </a:rPr>
              <a:t>Importance of Hospitality</a:t>
            </a:r>
          </a:p>
        </p:txBody>
      </p:sp>
      <p:sp>
        <p:nvSpPr>
          <p:cNvPr id="3" name="Content Placeholder"/>
          <p:cNvSpPr>
            <a:spLocks noGrp="1"/>
          </p:cNvSpPr>
          <p:nvPr>
            <p:ph idx="1"/>
          </p:nvPr>
        </p:nvSpPr>
        <p:spPr>
          <a:xfrm>
            <a:off x="337528" y="1925737"/>
            <a:ext cx="6410449" cy="4218099"/>
          </a:xfrm>
        </p:spPr>
        <p:txBody>
          <a:bodyPr>
            <a:noAutofit/>
          </a:bodyPr>
          <a:lstStyle/>
          <a:p>
            <a:pPr marL="0" lvl="0" indent="0">
              <a:lnSpc>
                <a:spcPct val="90000"/>
              </a:lnSpc>
              <a:buNone/>
            </a:pPr>
            <a:r>
              <a:rPr lang="en-US" sz="1600" dirty="0"/>
              <a:t>Hospitality is the core of the hotel industry. It refers to the act that ensures friendly, generous, and professional behaviours with the guests as they visit the hotel (Dredge, Airey and Gross, 2015). </a:t>
            </a:r>
          </a:p>
          <a:p>
            <a:pPr marL="0" lvl="0" indent="0">
              <a:lnSpc>
                <a:spcPct val="90000"/>
              </a:lnSpc>
              <a:buNone/>
            </a:pPr>
            <a:r>
              <a:rPr lang="en-US" sz="1600" b="1" dirty="0"/>
              <a:t>Hospitality is important for the following reasons:</a:t>
            </a:r>
          </a:p>
          <a:p>
            <a:pPr lvl="0">
              <a:lnSpc>
                <a:spcPct val="90000"/>
              </a:lnSpc>
            </a:pPr>
            <a:r>
              <a:rPr lang="en-US" sz="1600" dirty="0"/>
              <a:t>Income Generation </a:t>
            </a:r>
          </a:p>
          <a:p>
            <a:pPr lvl="0">
              <a:lnSpc>
                <a:spcPct val="90000"/>
              </a:lnSpc>
            </a:pPr>
            <a:r>
              <a:rPr lang="en-US" sz="1600" dirty="0"/>
              <a:t>Employment </a:t>
            </a:r>
          </a:p>
          <a:p>
            <a:pPr lvl="0">
              <a:lnSpc>
                <a:spcPct val="90000"/>
              </a:lnSpc>
            </a:pPr>
            <a:r>
              <a:rPr lang="en-US" sz="1600" dirty="0"/>
              <a:t>Earning Foreign Exchange (Sakdiyakorn, Golubovskaya and Solnet, 2021)</a:t>
            </a:r>
          </a:p>
          <a:p>
            <a:pPr lvl="0">
              <a:lnSpc>
                <a:spcPct val="90000"/>
              </a:lnSpc>
            </a:pPr>
            <a:r>
              <a:rPr lang="en-US" sz="1600" dirty="0"/>
              <a:t>Infrastructure Development </a:t>
            </a:r>
          </a:p>
          <a:p>
            <a:pPr lvl="0">
              <a:lnSpc>
                <a:spcPct val="90000"/>
              </a:lnSpc>
            </a:pPr>
            <a:r>
              <a:rPr lang="en-US" sz="1600" dirty="0"/>
              <a:t>Promoting Peace and Stability </a:t>
            </a:r>
          </a:p>
          <a:p>
            <a:pPr lvl="0">
              <a:lnSpc>
                <a:spcPct val="90000"/>
              </a:lnSpc>
            </a:pPr>
            <a:r>
              <a:rPr lang="en-US" sz="1600" dirty="0"/>
              <a:t>Improving Quality of Life (Dredge, Airey and Gross, 2015)</a:t>
            </a:r>
          </a:p>
          <a:p>
            <a:pPr>
              <a:lnSpc>
                <a:spcPct val="90000"/>
              </a:lnSpc>
            </a:pPr>
            <a:endParaRPr lang="en-US" sz="1600" dirty="0"/>
          </a:p>
        </p:txBody>
      </p:sp>
      <p:pic>
        <p:nvPicPr>
          <p:cNvPr id="6" name="Picture 5">
            <a:extLst>
              <a:ext uri="{FF2B5EF4-FFF2-40B4-BE49-F238E27FC236}">
                <a16:creationId xmlns:a16="http://schemas.microsoft.com/office/drawing/2014/main" id="{53897185-7083-D384-718D-BC3813C61915}"/>
              </a:ext>
            </a:extLst>
          </p:cNvPr>
          <p:cNvPicPr>
            <a:picLocks noChangeAspect="1"/>
          </p:cNvPicPr>
          <p:nvPr/>
        </p:nvPicPr>
        <p:blipFill rotWithShape="1">
          <a:blip r:embed="rId3"/>
          <a:srcRect r="46422" b="6250"/>
          <a:stretch/>
        </p:blipFill>
        <p:spPr>
          <a:xfrm>
            <a:off x="7085506" y="1242431"/>
            <a:ext cx="4768965" cy="546991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3501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49" y="259164"/>
            <a:ext cx="8674385" cy="1130177"/>
          </a:xfrm>
        </p:spPr>
        <p:txBody>
          <a:bodyPr>
            <a:normAutofit/>
          </a:bodyPr>
          <a:lstStyle/>
          <a:p>
            <a:pPr>
              <a:lnSpc>
                <a:spcPct val="90000"/>
              </a:lnSpc>
            </a:pPr>
            <a:r>
              <a:rPr lang="en-US" sz="3100" dirty="0">
                <a:latin typeface="+mn-lt"/>
              </a:rPr>
              <a:t>The Way Raffles Hotel can Meet Guest Expectations</a:t>
            </a:r>
          </a:p>
        </p:txBody>
      </p:sp>
      <p:sp>
        <p:nvSpPr>
          <p:cNvPr id="3" name="Content Placeholder"/>
          <p:cNvSpPr>
            <a:spLocks noGrp="1"/>
          </p:cNvSpPr>
          <p:nvPr>
            <p:ph idx="1"/>
          </p:nvPr>
        </p:nvSpPr>
        <p:spPr>
          <a:xfrm>
            <a:off x="692136" y="1389340"/>
            <a:ext cx="6295667" cy="4068583"/>
          </a:xfrm>
        </p:spPr>
        <p:txBody>
          <a:bodyPr>
            <a:noAutofit/>
          </a:bodyPr>
          <a:lstStyle/>
          <a:p>
            <a:pPr marL="0" lvl="0" indent="0">
              <a:lnSpc>
                <a:spcPct val="90000"/>
              </a:lnSpc>
              <a:buNone/>
            </a:pPr>
            <a:r>
              <a:rPr lang="en-US" sz="1600" dirty="0"/>
              <a:t>The term guest expectations can be defined as the guest anticipation about the services and behaviours that the hotel will provide. Guest expectations among the high-end customers can be different because these are shaped by the industry trends, previous experience, or opinions.</a:t>
            </a:r>
          </a:p>
          <a:p>
            <a:pPr marL="0" lvl="0" indent="0">
              <a:lnSpc>
                <a:spcPct val="90000"/>
              </a:lnSpc>
              <a:buNone/>
            </a:pPr>
            <a:r>
              <a:rPr lang="en-US" sz="1600" b="1" dirty="0"/>
              <a:t>Raffles Hotel can meet the guest expectations in the following ways:</a:t>
            </a:r>
          </a:p>
          <a:p>
            <a:pPr lvl="0">
              <a:lnSpc>
                <a:spcPct val="90000"/>
              </a:lnSpc>
            </a:pPr>
            <a:r>
              <a:rPr lang="en-US" sz="1600" dirty="0"/>
              <a:t>Respecting local tradition and heritage (Guan et al., 2021)</a:t>
            </a:r>
          </a:p>
          <a:p>
            <a:pPr lvl="0">
              <a:lnSpc>
                <a:spcPct val="90000"/>
              </a:lnSpc>
            </a:pPr>
            <a:r>
              <a:rPr lang="en-US" sz="1600" dirty="0"/>
              <a:t>Offering iconic design and destination dining </a:t>
            </a:r>
          </a:p>
          <a:p>
            <a:pPr lvl="0">
              <a:lnSpc>
                <a:spcPct val="90000"/>
              </a:lnSpc>
            </a:pPr>
            <a:r>
              <a:rPr lang="en-US" sz="1600" dirty="0"/>
              <a:t>Providing personalised customer services </a:t>
            </a:r>
          </a:p>
          <a:p>
            <a:pPr lvl="0">
              <a:lnSpc>
                <a:spcPct val="90000"/>
              </a:lnSpc>
            </a:pPr>
            <a:r>
              <a:rPr lang="en-US" sz="1600" dirty="0"/>
              <a:t>Utilising self-service options </a:t>
            </a:r>
          </a:p>
          <a:p>
            <a:pPr lvl="0">
              <a:lnSpc>
                <a:spcPct val="90000"/>
              </a:lnSpc>
            </a:pPr>
            <a:r>
              <a:rPr lang="en-US" sz="1600" dirty="0"/>
              <a:t>Providing housekeeping opt-in </a:t>
            </a:r>
          </a:p>
          <a:p>
            <a:pPr lvl="0">
              <a:lnSpc>
                <a:spcPct val="90000"/>
              </a:lnSpc>
            </a:pPr>
            <a:r>
              <a:rPr lang="en-US" sz="1600" dirty="0"/>
              <a:t>Texting in place of emails (Bharwani and Mathews, 2021)</a:t>
            </a:r>
          </a:p>
          <a:p>
            <a:pPr lvl="0">
              <a:lnSpc>
                <a:spcPct val="90000"/>
              </a:lnSpc>
            </a:pPr>
            <a:r>
              <a:rPr lang="en-US" sz="1600" dirty="0"/>
              <a:t>Introducing keyless entry (Naumov, 2019)</a:t>
            </a:r>
          </a:p>
          <a:p>
            <a:pPr>
              <a:lnSpc>
                <a:spcPct val="90000"/>
              </a:lnSpc>
            </a:pPr>
            <a:endParaRPr lang="en-US" sz="1600" dirty="0"/>
          </a:p>
        </p:txBody>
      </p:sp>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0EF9A6C-ED9B-B1E0-65C9-1258AEE067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3140" y="1161935"/>
            <a:ext cx="4005193" cy="4068584"/>
          </a:xfrm>
          <a:prstGeom prst="rect">
            <a:avLst/>
          </a:prstGeom>
        </p:spPr>
      </p:pic>
      <p:sp>
        <p:nvSpPr>
          <p:cNvPr id="5" name="TextBox 4">
            <a:extLst>
              <a:ext uri="{FF2B5EF4-FFF2-40B4-BE49-F238E27FC236}">
                <a16:creationId xmlns:a16="http://schemas.microsoft.com/office/drawing/2014/main" id="{6FFF55D5-9904-A911-427F-DE7A6702EC22}"/>
              </a:ext>
            </a:extLst>
          </p:cNvPr>
          <p:cNvSpPr txBox="1"/>
          <p:nvPr/>
        </p:nvSpPr>
        <p:spPr>
          <a:xfrm>
            <a:off x="8765036" y="5494511"/>
            <a:ext cx="2604557" cy="369332"/>
          </a:xfrm>
          <a:prstGeom prst="rect">
            <a:avLst/>
          </a:prstGeom>
          <a:noFill/>
        </p:spPr>
        <p:txBody>
          <a:bodyPr wrap="square" rtlCol="0">
            <a:spAutoFit/>
          </a:bodyPr>
          <a:lstStyle/>
          <a:p>
            <a:pPr algn="l"/>
            <a:r>
              <a:rPr lang="en-US" dirty="0"/>
              <a:t>Source: (Raffles, 2023)</a:t>
            </a:r>
          </a:p>
        </p:txBody>
      </p:sp>
    </p:spTree>
    <p:extLst>
      <p:ext uri="{BB962C8B-B14F-4D97-AF65-F5344CB8AC3E}">
        <p14:creationId xmlns:p14="http://schemas.microsoft.com/office/powerpoint/2010/main" val="1408251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361103" y="973413"/>
            <a:ext cx="5180640" cy="1386894"/>
          </a:xfrm>
        </p:spPr>
        <p:txBody>
          <a:bodyPr>
            <a:normAutofit/>
          </a:bodyPr>
          <a:lstStyle/>
          <a:p>
            <a:r>
              <a:rPr lang="en-US" dirty="0">
                <a:latin typeface="+mn-lt"/>
              </a:rPr>
              <a:t>Conclusion</a:t>
            </a:r>
          </a:p>
        </p:txBody>
      </p:sp>
      <p:sp>
        <p:nvSpPr>
          <p:cNvPr id="3" name="Content Placeholder"/>
          <p:cNvSpPr>
            <a:spLocks noGrp="1"/>
          </p:cNvSpPr>
          <p:nvPr>
            <p:ph idx="1"/>
          </p:nvPr>
        </p:nvSpPr>
        <p:spPr>
          <a:xfrm>
            <a:off x="361104" y="2430317"/>
            <a:ext cx="5384685" cy="3188586"/>
          </a:xfrm>
        </p:spPr>
        <p:txBody>
          <a:bodyPr>
            <a:normAutofit/>
          </a:bodyPr>
          <a:lstStyle/>
          <a:p>
            <a:pPr marL="0" lvl="0" indent="0" algn="just">
              <a:lnSpc>
                <a:spcPct val="90000"/>
              </a:lnSpc>
              <a:buNone/>
            </a:pPr>
            <a:r>
              <a:rPr lang="en-US" sz="1600" dirty="0"/>
              <a:t>Raffles Hotel targets only certain segments of the market which are business travellers, leisure travellers, and luxury travellers. With its exceptional and premium service offerings, the brand has created a strong market position in the hospitality industry. It can further enhance the customer experience by introducing more personalised services, and premium and unique offerings based on the customer’s expectations.</a:t>
            </a:r>
          </a:p>
        </p:txBody>
      </p:sp>
      <p:pic>
        <p:nvPicPr>
          <p:cNvPr id="6" name="Picture 5">
            <a:extLst>
              <a:ext uri="{FF2B5EF4-FFF2-40B4-BE49-F238E27FC236}">
                <a16:creationId xmlns:a16="http://schemas.microsoft.com/office/drawing/2014/main" id="{057D8EAC-8722-7E54-E554-33ED9C4D0739}"/>
              </a:ext>
            </a:extLst>
          </p:cNvPr>
          <p:cNvPicPr>
            <a:picLocks noChangeAspect="1"/>
          </p:cNvPicPr>
          <p:nvPr/>
        </p:nvPicPr>
        <p:blipFill rotWithShape="1">
          <a:blip r:embed="rId3"/>
          <a:srcRect r="46422" b="6250"/>
          <a:stretch/>
        </p:blipFill>
        <p:spPr>
          <a:xfrm>
            <a:off x="5949836" y="10"/>
            <a:ext cx="6242163" cy="6143826"/>
          </a:xfrm>
          <a:prstGeom prst="ellipse">
            <a:avLst/>
          </a:prstGeom>
          <a:ln>
            <a:noFill/>
          </a:ln>
          <a:effectLst>
            <a:softEdge rad="112500"/>
          </a:effectLst>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235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06581" y="0"/>
            <a:ext cx="8988248" cy="988594"/>
          </a:xfrm>
        </p:spPr>
        <p:txBody>
          <a:bodyPr>
            <a:normAutofit/>
          </a:bodyPr>
          <a:lstStyle/>
          <a:p>
            <a:r>
              <a:rPr lang="en-US" dirty="0"/>
              <a:t>References</a:t>
            </a:r>
          </a:p>
        </p:txBody>
      </p:sp>
      <p:sp>
        <p:nvSpPr>
          <p:cNvPr id="3" name="Content Placeholder"/>
          <p:cNvSpPr>
            <a:spLocks noGrp="1"/>
          </p:cNvSpPr>
          <p:nvPr>
            <p:ph idx="1"/>
          </p:nvPr>
        </p:nvSpPr>
        <p:spPr>
          <a:xfrm>
            <a:off x="641430" y="773642"/>
            <a:ext cx="11273066" cy="6299311"/>
          </a:xfrm>
        </p:spPr>
        <p:txBody>
          <a:bodyPr>
            <a:noAutofit/>
          </a:bodyPr>
          <a:lstStyle/>
          <a:p>
            <a:pPr lvl="0">
              <a:lnSpc>
                <a:spcPct val="90000"/>
              </a:lnSpc>
              <a:spcBef>
                <a:spcPts val="0"/>
              </a:spcBef>
              <a:spcAft>
                <a:spcPts val="600"/>
              </a:spcAft>
            </a:pPr>
            <a:r>
              <a:rPr lang="en-US" sz="1400" dirty="0"/>
              <a:t>Accor Group (2023) </a:t>
            </a:r>
            <a:r>
              <a:rPr lang="en-US" sz="1400" i="1" dirty="0"/>
              <a:t>Accor – Discover Raffles</a:t>
            </a:r>
            <a:r>
              <a:rPr lang="en-US" sz="1400" dirty="0"/>
              <a:t>. [online] group.accor.com. Available at: https://group.accor.com/en/brands/luxury/raffles.</a:t>
            </a:r>
          </a:p>
          <a:p>
            <a:pPr lvl="0">
              <a:lnSpc>
                <a:spcPct val="90000"/>
              </a:lnSpc>
              <a:spcBef>
                <a:spcPts val="0"/>
              </a:spcBef>
              <a:spcAft>
                <a:spcPts val="600"/>
              </a:spcAft>
            </a:pPr>
            <a:r>
              <a:rPr lang="en-US" sz="1400" dirty="0" err="1"/>
              <a:t>Bharwani</a:t>
            </a:r>
            <a:r>
              <a:rPr lang="en-US" sz="1400" dirty="0"/>
              <a:t>, S. and Mathews, D. (2021) Techno-business Strategies for Enhancing Guest Experience in Luxury hotels: a Managerial Perspective. </a:t>
            </a:r>
            <a:r>
              <a:rPr lang="en-US" sz="1400" i="1" dirty="0"/>
              <a:t>Worldwide Hospitality and Tourism Themes</a:t>
            </a:r>
            <a:r>
              <a:rPr lang="en-US" sz="1400" dirty="0"/>
              <a:t>, ahead-of-print(ahead-of-print). </a:t>
            </a:r>
          </a:p>
          <a:p>
            <a:pPr lvl="0">
              <a:lnSpc>
                <a:spcPct val="90000"/>
              </a:lnSpc>
              <a:spcBef>
                <a:spcPts val="0"/>
              </a:spcBef>
              <a:spcAft>
                <a:spcPts val="600"/>
              </a:spcAft>
            </a:pPr>
            <a:r>
              <a:rPr lang="en-US" sz="1400" dirty="0"/>
              <a:t>Dredge, D., Airey, D. and Gross, M.J. (2015) </a:t>
            </a:r>
            <a:r>
              <a:rPr lang="en-US" sz="1400" i="1" dirty="0"/>
              <a:t>The Routledge Handbook of Tourism and Hospitality Education</a:t>
            </a:r>
            <a:r>
              <a:rPr lang="en-US" sz="1400" dirty="0"/>
              <a:t>. London ; New York, Ny: Routledge.</a:t>
            </a:r>
          </a:p>
          <a:p>
            <a:pPr lvl="0">
              <a:lnSpc>
                <a:spcPct val="90000"/>
              </a:lnSpc>
              <a:spcBef>
                <a:spcPts val="0"/>
              </a:spcBef>
              <a:spcAft>
                <a:spcPts val="600"/>
              </a:spcAft>
            </a:pPr>
            <a:r>
              <a:rPr lang="en-US" sz="1400" dirty="0"/>
              <a:t>Dumoulin, R. and </a:t>
            </a:r>
            <a:r>
              <a:rPr lang="en-US" sz="1400" dirty="0" err="1"/>
              <a:t>Giacomel</a:t>
            </a:r>
            <a:r>
              <a:rPr lang="en-US" sz="1400" dirty="0"/>
              <a:t>, A. (2020) Disruption and the Strategy of Hotel Groups. </a:t>
            </a:r>
            <a:r>
              <a:rPr lang="en-US" sz="1400" i="1" dirty="0"/>
              <a:t>Shapes of Tourism Employment</a:t>
            </a:r>
            <a:r>
              <a:rPr lang="en-US" sz="1400" dirty="0"/>
              <a:t>, pp.9–21. </a:t>
            </a:r>
          </a:p>
          <a:p>
            <a:pPr lvl="0">
              <a:lnSpc>
                <a:spcPct val="90000"/>
              </a:lnSpc>
              <a:spcBef>
                <a:spcPts val="0"/>
              </a:spcBef>
              <a:spcAft>
                <a:spcPts val="600"/>
              </a:spcAft>
            </a:pPr>
            <a:r>
              <a:rPr lang="en-US" sz="1400" dirty="0"/>
              <a:t>Guan, J., Wang, W., Guo, Z., Chan, J.H. and Qi, X. (2021) Customer Experience and Brand Loyalty in the full-service Hotel sector: the Role of Brand Affect. </a:t>
            </a:r>
            <a:r>
              <a:rPr lang="en-US" sz="1400" i="1" dirty="0"/>
              <a:t>International Journal of Contemporary Hospitality Management</a:t>
            </a:r>
            <a:r>
              <a:rPr lang="en-US" sz="1400" dirty="0"/>
              <a:t>, ahead-of-print(ahead-of-print). </a:t>
            </a:r>
          </a:p>
          <a:p>
            <a:pPr lvl="0">
              <a:lnSpc>
                <a:spcPct val="90000"/>
              </a:lnSpc>
              <a:spcBef>
                <a:spcPts val="0"/>
              </a:spcBef>
              <a:spcAft>
                <a:spcPts val="600"/>
              </a:spcAft>
            </a:pPr>
            <a:r>
              <a:rPr lang="en-US" sz="1400" dirty="0"/>
              <a:t>Jain, V., Wirtz, J., </a:t>
            </a:r>
            <a:r>
              <a:rPr lang="en-US" sz="1400" dirty="0" err="1"/>
              <a:t>Salunke</a:t>
            </a:r>
            <a:r>
              <a:rPr lang="en-US" sz="1400" dirty="0"/>
              <a:t>, P., </a:t>
            </a:r>
            <a:r>
              <a:rPr lang="en-US" sz="1400" dirty="0" err="1"/>
              <a:t>Nunkoo</a:t>
            </a:r>
            <a:r>
              <a:rPr lang="en-US" sz="1400" dirty="0"/>
              <a:t>, R. and Sharma, A. (2023) Luxury hospitality: a Systematic Literature Review and Research Agenda. </a:t>
            </a:r>
            <a:r>
              <a:rPr lang="en-US" sz="1400" i="1" dirty="0"/>
              <a:t>International Journal of Hospitality Management</a:t>
            </a:r>
            <a:r>
              <a:rPr lang="en-US" sz="1400" dirty="0"/>
              <a:t>, [online] 115, p.103597. </a:t>
            </a:r>
          </a:p>
          <a:p>
            <a:pPr lvl="0">
              <a:lnSpc>
                <a:spcPct val="90000"/>
              </a:lnSpc>
              <a:spcBef>
                <a:spcPts val="0"/>
              </a:spcBef>
              <a:spcAft>
                <a:spcPts val="600"/>
              </a:spcAft>
            </a:pPr>
            <a:r>
              <a:rPr lang="en-US" sz="1400" dirty="0"/>
              <a:t>Naumov, N. (2019) The Impact of Robots, Artificial Intelligence, and Service Automation on Service Quality and Service Experience in Hospitality. </a:t>
            </a:r>
            <a:r>
              <a:rPr lang="en-US" sz="1400" i="1" dirty="0"/>
              <a:t>Robots, Artificial Intelligence, and Service Automation in Travel, Tourism and Hospitality</a:t>
            </a:r>
            <a:r>
              <a:rPr lang="en-US" sz="1400" dirty="0"/>
              <a:t>, pp.123–133. </a:t>
            </a:r>
          </a:p>
          <a:p>
            <a:pPr lvl="0">
              <a:lnSpc>
                <a:spcPct val="90000"/>
              </a:lnSpc>
              <a:spcBef>
                <a:spcPts val="0"/>
              </a:spcBef>
              <a:spcAft>
                <a:spcPts val="600"/>
              </a:spcAft>
            </a:pPr>
            <a:r>
              <a:rPr lang="en-US" sz="1400" dirty="0"/>
              <a:t>Raffles (2023) </a:t>
            </a:r>
            <a:r>
              <a:rPr lang="en-US" sz="1400" i="1" dirty="0"/>
              <a:t>Raffles London at the OWO | Raffles London at the OWO.</a:t>
            </a:r>
            <a:r>
              <a:rPr lang="en-US" sz="1400" dirty="0"/>
              <a:t> [online] www.raffles.com. Available at: https://www.raffles.com/london/ [Accessed 15 Oct. 2023].</a:t>
            </a:r>
          </a:p>
          <a:p>
            <a:pPr lvl="0">
              <a:lnSpc>
                <a:spcPct val="90000"/>
              </a:lnSpc>
              <a:spcBef>
                <a:spcPts val="0"/>
              </a:spcBef>
              <a:spcAft>
                <a:spcPts val="600"/>
              </a:spcAft>
            </a:pPr>
            <a:r>
              <a:rPr lang="en-US" sz="1400" dirty="0" err="1"/>
              <a:t>Sakdiyakorn</a:t>
            </a:r>
            <a:r>
              <a:rPr lang="en-US" sz="1400" dirty="0"/>
              <a:t>, M., </a:t>
            </a:r>
            <a:r>
              <a:rPr lang="en-US" sz="1400" dirty="0" err="1"/>
              <a:t>Golubovskaya</a:t>
            </a:r>
            <a:r>
              <a:rPr lang="en-US" sz="1400" dirty="0"/>
              <a:t>, M. and </a:t>
            </a:r>
            <a:r>
              <a:rPr lang="en-US" sz="1400" dirty="0" err="1"/>
              <a:t>Solnet</a:t>
            </a:r>
            <a:r>
              <a:rPr lang="en-US" sz="1400" dirty="0"/>
              <a:t>, D. (2021) Understanding Generation Z through Collective consciousness: Impacts for Hospitality Work and Employment. </a:t>
            </a:r>
            <a:r>
              <a:rPr lang="en-US" sz="1400" i="1" dirty="0"/>
              <a:t>International Journal of Hospitality Management</a:t>
            </a:r>
            <a:r>
              <a:rPr lang="en-US" sz="1400" dirty="0"/>
              <a:t>, 94, p.102822. </a:t>
            </a:r>
          </a:p>
          <a:p>
            <a:pPr lvl="0">
              <a:lnSpc>
                <a:spcPct val="90000"/>
              </a:lnSpc>
              <a:spcBef>
                <a:spcPts val="0"/>
              </a:spcBef>
              <a:spcAft>
                <a:spcPts val="600"/>
              </a:spcAft>
            </a:pPr>
            <a:r>
              <a:rPr lang="en-US" sz="1400" dirty="0"/>
              <a:t>Ting, D. (2016) </a:t>
            </a:r>
            <a:r>
              <a:rPr lang="en-US" sz="1400" i="1" dirty="0"/>
              <a:t>Accor Finalizes $2.7 Billion Purchase of Fairmont Raffles. </a:t>
            </a:r>
            <a:r>
              <a:rPr lang="en-US" sz="1400" dirty="0"/>
              <a:t>[online] Skift. Available at: https://www.google.com/amp/s/skift.com/2016/07/12/accor-finalizes-2-9-billion-purchase-of-fairmont-raffles/amp/ [Accessed 15 Oct. 2023].</a:t>
            </a:r>
          </a:p>
          <a:p>
            <a:pPr lvl="0">
              <a:lnSpc>
                <a:spcPct val="90000"/>
              </a:lnSpc>
              <a:spcBef>
                <a:spcPts val="0"/>
              </a:spcBef>
              <a:spcAft>
                <a:spcPts val="600"/>
              </a:spcAft>
            </a:pPr>
            <a:r>
              <a:rPr lang="en-US" sz="1400" dirty="0"/>
              <a:t>TripAdvisor (2023) </a:t>
            </a:r>
            <a:r>
              <a:rPr lang="en-US" sz="1400" i="1" dirty="0"/>
              <a:t>RAFFLES HOTEL – Updated 2023 Reviews (Blackpool). </a:t>
            </a:r>
            <a:r>
              <a:rPr lang="en-US" sz="1400" dirty="0"/>
              <a:t>[online] </a:t>
            </a:r>
            <a:r>
              <a:rPr lang="en-US" sz="1400" dirty="0" err="1"/>
              <a:t>Tripadvisor</a:t>
            </a:r>
            <a:r>
              <a:rPr lang="en-US" sz="1400" dirty="0"/>
              <a:t>. Available at: https://www.tripadvisor.co.uk/Hotel_Review-g186332-d314329-Reviews-Raffles_Hotel-Blackpool_Lancashire_England.html [Accessed 15 Oct. 2023].</a:t>
            </a:r>
          </a:p>
          <a:p>
            <a:pPr>
              <a:lnSpc>
                <a:spcPct val="90000"/>
              </a:lnSpc>
              <a:spcBef>
                <a:spcPts val="0"/>
              </a:spcBef>
              <a:spcAft>
                <a:spcPts val="600"/>
              </a:spcAft>
            </a:pPr>
            <a:endParaRPr lang="en-US" sz="1400" dirty="0"/>
          </a:p>
        </p:txBody>
      </p:sp>
      <p:sp>
        <p:nvSpPr>
          <p:cNvPr id="29" name="Rectangle 28">
            <a:extLst>
              <a:ext uri="{FF2B5EF4-FFF2-40B4-BE49-F238E27FC236}">
                <a16:creationId xmlns:a16="http://schemas.microsoft.com/office/drawing/2014/main" id="{5610EA52-8D85-ED4E-9B4F-4D5E1BE16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ross 29">
            <a:extLst>
              <a:ext uri="{FF2B5EF4-FFF2-40B4-BE49-F238E27FC236}">
                <a16:creationId xmlns:a16="http://schemas.microsoft.com/office/drawing/2014/main" id="{E66CC1C4-3013-CB4A-8BF8-FDFE9B8E4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9192375"/>
      </p:ext>
    </p:extLst>
  </p:cSld>
  <p:clrMapOvr>
    <a:masterClrMapping/>
  </p:clrMapOvr>
</p:sld>
</file>

<file path=ppt/theme/theme1.xml><?xml version="1.0" encoding="utf-8"?>
<a:theme xmlns:a="http://schemas.openxmlformats.org/drawingml/2006/main" name="MadridVTI">
  <a:themeElements>
    <a:clrScheme name="AnalogousFromDarkSeedRightStep">
      <a:dk1>
        <a:srgbClr val="000000"/>
      </a:dk1>
      <a:lt1>
        <a:srgbClr val="FFFFFF"/>
      </a:lt1>
      <a:dk2>
        <a:srgbClr val="412724"/>
      </a:dk2>
      <a:lt2>
        <a:srgbClr val="E2E8E2"/>
      </a:lt2>
      <a:accent1>
        <a:srgbClr val="BC4DC3"/>
      </a:accent1>
      <a:accent2>
        <a:srgbClr val="B13B88"/>
      </a:accent2>
      <a:accent3>
        <a:srgbClr val="C34D68"/>
      </a:accent3>
      <a:accent4>
        <a:srgbClr val="B1513B"/>
      </a:accent4>
      <a:accent5>
        <a:srgbClr val="C3944D"/>
      </a:accent5>
      <a:accent6>
        <a:srgbClr val="A7A938"/>
      </a:accent6>
      <a:hlink>
        <a:srgbClr val="3F87BF"/>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2202</Words>
  <Application>Microsoft Office PowerPoint</Application>
  <PresentationFormat>Widescreen</PresentationFormat>
  <Paragraphs>86</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Seaford Display</vt:lpstr>
      <vt:lpstr>System Font Regular</vt:lpstr>
      <vt:lpstr>Tenorite</vt:lpstr>
      <vt:lpstr>MadridVTI</vt:lpstr>
      <vt:lpstr>Accor’s Raffles Hotel: A Case Study of Hospitality Excellence</vt:lpstr>
      <vt:lpstr>Content Table</vt:lpstr>
      <vt:lpstr>Introduction</vt:lpstr>
      <vt:lpstr>Consumers of Raffles Hotel</vt:lpstr>
      <vt:lpstr>Guest Service and Facilities</vt:lpstr>
      <vt:lpstr>Role and Function of Guest Service</vt:lpstr>
      <vt:lpstr>Importance of Hospitality</vt:lpstr>
      <vt:lpstr>The Way Raffles Hotel can Meet Guest Expectations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Accor’s Raffles Hotel: A Case Study of Hospitality Excellence</dc:title>
  <dc:creator/>
  <cp:lastModifiedBy/>
  <cp:revision>2</cp:revision>
  <dcterms:created xsi:type="dcterms:W3CDTF">2023-10-15T03:40:15Z</dcterms:created>
  <dcterms:modified xsi:type="dcterms:W3CDTF">2023-10-21T11:56:37Z</dcterms:modified>
</cp:coreProperties>
</file>