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4" r:id="rId1"/>
    <p:sldMasterId id="2147483982" r:id="rId2"/>
    <p:sldMasterId id="2147484006" r:id="rId3"/>
    <p:sldMasterId id="2147483648" r:id="rId4"/>
  </p:sldMasterIdLst>
  <p:notesMasterIdLst>
    <p:notesMasterId r:id="rId47"/>
  </p:notesMasterIdLst>
  <p:sldIdLst>
    <p:sldId id="256" r:id="rId5"/>
    <p:sldId id="303" r:id="rId6"/>
    <p:sldId id="259" r:id="rId7"/>
    <p:sldId id="441" r:id="rId8"/>
    <p:sldId id="280" r:id="rId9"/>
    <p:sldId id="260" r:id="rId10"/>
    <p:sldId id="326" r:id="rId11"/>
    <p:sldId id="335" r:id="rId12"/>
    <p:sldId id="334" r:id="rId13"/>
    <p:sldId id="312" r:id="rId14"/>
    <p:sldId id="311" r:id="rId15"/>
    <p:sldId id="316" r:id="rId16"/>
    <p:sldId id="309" r:id="rId17"/>
    <p:sldId id="308" r:id="rId18"/>
    <p:sldId id="317" r:id="rId19"/>
    <p:sldId id="314" r:id="rId20"/>
    <p:sldId id="313" r:id="rId21"/>
    <p:sldId id="310" r:id="rId22"/>
    <p:sldId id="341" r:id="rId23"/>
    <p:sldId id="307" r:id="rId24"/>
    <p:sldId id="318" r:id="rId25"/>
    <p:sldId id="262" r:id="rId26"/>
    <p:sldId id="342" r:id="rId27"/>
    <p:sldId id="328" r:id="rId28"/>
    <p:sldId id="329" r:id="rId29"/>
    <p:sldId id="331" r:id="rId30"/>
    <p:sldId id="332" r:id="rId31"/>
    <p:sldId id="333" r:id="rId32"/>
    <p:sldId id="330" r:id="rId33"/>
    <p:sldId id="319" r:id="rId34"/>
    <p:sldId id="300" r:id="rId35"/>
    <p:sldId id="320" r:id="rId36"/>
    <p:sldId id="322" r:id="rId37"/>
    <p:sldId id="323" r:id="rId38"/>
    <p:sldId id="324" r:id="rId39"/>
    <p:sldId id="297" r:id="rId40"/>
    <p:sldId id="298" r:id="rId41"/>
    <p:sldId id="299" r:id="rId42"/>
    <p:sldId id="337" r:id="rId43"/>
    <p:sldId id="339" r:id="rId44"/>
    <p:sldId id="459" r:id="rId45"/>
    <p:sldId id="34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B45171-BD97-49CD-80FF-BB04907711CF}" v="2" dt="2024-02-13T10:29:39.7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315" autoAdjust="0"/>
  </p:normalViewPr>
  <p:slideViewPr>
    <p:cSldViewPr snapToGrid="0">
      <p:cViewPr varScale="1">
        <p:scale>
          <a:sx n="68" d="100"/>
          <a:sy n="68"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CDA9F24-859D-4D62-916B-0AB958C1B73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89E3AC1-D1AC-4392-91EF-85D6B9A180E9}">
      <dgm:prSet/>
      <dgm:spPr/>
      <dgm:t>
        <a:bodyPr/>
        <a:lstStyle/>
        <a:p>
          <a:r>
            <a:rPr lang="en-GB"/>
            <a:t>Showed that although policies in place there were still children being failed</a:t>
          </a:r>
          <a:endParaRPr lang="en-US"/>
        </a:p>
      </dgm:t>
    </dgm:pt>
    <dgm:pt modelId="{6FA0239E-50EC-4957-ABD2-8561436EA2AF}" type="parTrans" cxnId="{7F12B7E2-2F15-4B6F-9421-456922DD90C8}">
      <dgm:prSet/>
      <dgm:spPr/>
      <dgm:t>
        <a:bodyPr/>
        <a:lstStyle/>
        <a:p>
          <a:endParaRPr lang="en-US"/>
        </a:p>
      </dgm:t>
    </dgm:pt>
    <dgm:pt modelId="{FAC04293-FD7D-4F23-B445-16EBC9FBFB7A}" type="sibTrans" cxnId="{7F12B7E2-2F15-4B6F-9421-456922DD90C8}">
      <dgm:prSet/>
      <dgm:spPr/>
      <dgm:t>
        <a:bodyPr/>
        <a:lstStyle/>
        <a:p>
          <a:endParaRPr lang="en-US"/>
        </a:p>
      </dgm:t>
    </dgm:pt>
    <dgm:pt modelId="{B7B14BCE-4B22-44BA-9610-2BD76673F10E}">
      <dgm:prSet/>
      <dgm:spPr/>
      <dgm:t>
        <a:bodyPr/>
        <a:lstStyle/>
        <a:p>
          <a:r>
            <a:rPr lang="en-GB"/>
            <a:t>After Baby P children protection procedures not being properly addressed</a:t>
          </a:r>
          <a:endParaRPr lang="en-US"/>
        </a:p>
      </dgm:t>
    </dgm:pt>
    <dgm:pt modelId="{0AE6D5B8-9670-493D-979D-8A2A9C7C783F}" type="parTrans" cxnId="{92C80E9D-4588-439B-AC4B-7D37D5179BAE}">
      <dgm:prSet/>
      <dgm:spPr/>
      <dgm:t>
        <a:bodyPr/>
        <a:lstStyle/>
        <a:p>
          <a:endParaRPr lang="en-US"/>
        </a:p>
      </dgm:t>
    </dgm:pt>
    <dgm:pt modelId="{25E77EF3-B31D-4360-931D-EE93568C2865}" type="sibTrans" cxnId="{92C80E9D-4588-439B-AC4B-7D37D5179BAE}">
      <dgm:prSet/>
      <dgm:spPr/>
      <dgm:t>
        <a:bodyPr/>
        <a:lstStyle/>
        <a:p>
          <a:endParaRPr lang="en-US"/>
        </a:p>
      </dgm:t>
    </dgm:pt>
    <dgm:pt modelId="{13B0F1BD-D683-4201-9F07-7C43FB630AA3}">
      <dgm:prSet/>
      <dgm:spPr/>
      <dgm:t>
        <a:bodyPr/>
        <a:lstStyle/>
        <a:p>
          <a:r>
            <a:rPr lang="en-GB"/>
            <a:t>Lord Laming report 2009 = lack of appropriate action between services</a:t>
          </a:r>
          <a:endParaRPr lang="en-US"/>
        </a:p>
      </dgm:t>
    </dgm:pt>
    <dgm:pt modelId="{598ED4F0-94AE-4795-A0FF-C63CF6A8EDB2}" type="parTrans" cxnId="{12905AF1-7A2A-46BF-BEFE-B32CC03A065A}">
      <dgm:prSet/>
      <dgm:spPr/>
      <dgm:t>
        <a:bodyPr/>
        <a:lstStyle/>
        <a:p>
          <a:endParaRPr lang="en-US"/>
        </a:p>
      </dgm:t>
    </dgm:pt>
    <dgm:pt modelId="{FFD0D6D5-6ED4-405E-8080-5582F0644AA0}" type="sibTrans" cxnId="{12905AF1-7A2A-46BF-BEFE-B32CC03A065A}">
      <dgm:prSet/>
      <dgm:spPr/>
      <dgm:t>
        <a:bodyPr/>
        <a:lstStyle/>
        <a:p>
          <a:endParaRPr lang="en-US"/>
        </a:p>
      </dgm:t>
    </dgm:pt>
    <dgm:pt modelId="{33110C5C-DEAD-45B9-93E8-D5219674C185}">
      <dgm:prSet/>
      <dgm:spPr/>
      <dgm:t>
        <a:bodyPr/>
        <a:lstStyle/>
        <a:p>
          <a:r>
            <a:rPr lang="en-GB"/>
            <a:t>However:</a:t>
          </a:r>
          <a:endParaRPr lang="en-US"/>
        </a:p>
      </dgm:t>
    </dgm:pt>
    <dgm:pt modelId="{590DF719-7550-40BA-87E8-AAD37D58154B}" type="parTrans" cxnId="{D385B6DF-487E-49EF-A907-DE5B8550143B}">
      <dgm:prSet/>
      <dgm:spPr/>
      <dgm:t>
        <a:bodyPr/>
        <a:lstStyle/>
        <a:p>
          <a:endParaRPr lang="en-US"/>
        </a:p>
      </dgm:t>
    </dgm:pt>
    <dgm:pt modelId="{38D10467-0BE6-4841-8192-92DA057986B7}" type="sibTrans" cxnId="{D385B6DF-487E-49EF-A907-DE5B8550143B}">
      <dgm:prSet/>
      <dgm:spPr/>
      <dgm:t>
        <a:bodyPr/>
        <a:lstStyle/>
        <a:p>
          <a:endParaRPr lang="en-US"/>
        </a:p>
      </dgm:t>
    </dgm:pt>
    <dgm:pt modelId="{BB6F9920-B5E7-489A-97E5-73945A0492FB}" type="pres">
      <dgm:prSet presAssocID="{3CDA9F24-859D-4D62-916B-0AB958C1B739}" presName="linear" presStyleCnt="0">
        <dgm:presLayoutVars>
          <dgm:animLvl val="lvl"/>
          <dgm:resizeHandles val="exact"/>
        </dgm:presLayoutVars>
      </dgm:prSet>
      <dgm:spPr/>
    </dgm:pt>
    <dgm:pt modelId="{86016F9E-B3CF-4358-BCC6-1C3594D41DEA}" type="pres">
      <dgm:prSet presAssocID="{289E3AC1-D1AC-4392-91EF-85D6B9A180E9}" presName="parentText" presStyleLbl="node1" presStyleIdx="0" presStyleCnt="4">
        <dgm:presLayoutVars>
          <dgm:chMax val="0"/>
          <dgm:bulletEnabled val="1"/>
        </dgm:presLayoutVars>
      </dgm:prSet>
      <dgm:spPr/>
    </dgm:pt>
    <dgm:pt modelId="{5C96ECBB-39C2-4C8A-815B-59F49C2D73AA}" type="pres">
      <dgm:prSet presAssocID="{FAC04293-FD7D-4F23-B445-16EBC9FBFB7A}" presName="spacer" presStyleCnt="0"/>
      <dgm:spPr/>
    </dgm:pt>
    <dgm:pt modelId="{02964846-9044-492D-82A2-8C4A75F4B1B9}" type="pres">
      <dgm:prSet presAssocID="{B7B14BCE-4B22-44BA-9610-2BD76673F10E}" presName="parentText" presStyleLbl="node1" presStyleIdx="1" presStyleCnt="4">
        <dgm:presLayoutVars>
          <dgm:chMax val="0"/>
          <dgm:bulletEnabled val="1"/>
        </dgm:presLayoutVars>
      </dgm:prSet>
      <dgm:spPr/>
    </dgm:pt>
    <dgm:pt modelId="{F258D1DB-F03B-4471-8195-17A57DBA227F}" type="pres">
      <dgm:prSet presAssocID="{25E77EF3-B31D-4360-931D-EE93568C2865}" presName="spacer" presStyleCnt="0"/>
      <dgm:spPr/>
    </dgm:pt>
    <dgm:pt modelId="{F4EFBEAF-4DF4-4952-B288-C673577E1436}" type="pres">
      <dgm:prSet presAssocID="{13B0F1BD-D683-4201-9F07-7C43FB630AA3}" presName="parentText" presStyleLbl="node1" presStyleIdx="2" presStyleCnt="4">
        <dgm:presLayoutVars>
          <dgm:chMax val="0"/>
          <dgm:bulletEnabled val="1"/>
        </dgm:presLayoutVars>
      </dgm:prSet>
      <dgm:spPr/>
    </dgm:pt>
    <dgm:pt modelId="{DFBFF85D-0090-4B47-AF5D-0695B976248F}" type="pres">
      <dgm:prSet presAssocID="{FFD0D6D5-6ED4-405E-8080-5582F0644AA0}" presName="spacer" presStyleCnt="0"/>
      <dgm:spPr/>
    </dgm:pt>
    <dgm:pt modelId="{DDF7B901-60B0-4BB4-9F85-1FADFB36E62A}" type="pres">
      <dgm:prSet presAssocID="{33110C5C-DEAD-45B9-93E8-D5219674C185}" presName="parentText" presStyleLbl="node1" presStyleIdx="3" presStyleCnt="4">
        <dgm:presLayoutVars>
          <dgm:chMax val="0"/>
          <dgm:bulletEnabled val="1"/>
        </dgm:presLayoutVars>
      </dgm:prSet>
      <dgm:spPr/>
    </dgm:pt>
  </dgm:ptLst>
  <dgm:cxnLst>
    <dgm:cxn modelId="{B147FC1D-22C4-45B2-970F-1A96C2BF2A51}" type="presOf" srcId="{3CDA9F24-859D-4D62-916B-0AB958C1B739}" destId="{BB6F9920-B5E7-489A-97E5-73945A0492FB}" srcOrd="0" destOrd="0" presId="urn:microsoft.com/office/officeart/2005/8/layout/vList2"/>
    <dgm:cxn modelId="{92C80E9D-4588-439B-AC4B-7D37D5179BAE}" srcId="{3CDA9F24-859D-4D62-916B-0AB958C1B739}" destId="{B7B14BCE-4B22-44BA-9610-2BD76673F10E}" srcOrd="1" destOrd="0" parTransId="{0AE6D5B8-9670-493D-979D-8A2A9C7C783F}" sibTransId="{25E77EF3-B31D-4360-931D-EE93568C2865}"/>
    <dgm:cxn modelId="{5BED6DA0-922A-4F04-91B4-54DD20F6799F}" type="presOf" srcId="{B7B14BCE-4B22-44BA-9610-2BD76673F10E}" destId="{02964846-9044-492D-82A2-8C4A75F4B1B9}" srcOrd="0" destOrd="0" presId="urn:microsoft.com/office/officeart/2005/8/layout/vList2"/>
    <dgm:cxn modelId="{69DE35A7-5126-4990-AF8E-6841213CA948}" type="presOf" srcId="{289E3AC1-D1AC-4392-91EF-85D6B9A180E9}" destId="{86016F9E-B3CF-4358-BCC6-1C3594D41DEA}" srcOrd="0" destOrd="0" presId="urn:microsoft.com/office/officeart/2005/8/layout/vList2"/>
    <dgm:cxn modelId="{C663E7C0-A858-43A8-983C-31E0F7368DD3}" type="presOf" srcId="{13B0F1BD-D683-4201-9F07-7C43FB630AA3}" destId="{F4EFBEAF-4DF4-4952-B288-C673577E1436}" srcOrd="0" destOrd="0" presId="urn:microsoft.com/office/officeart/2005/8/layout/vList2"/>
    <dgm:cxn modelId="{D385B6DF-487E-49EF-A907-DE5B8550143B}" srcId="{3CDA9F24-859D-4D62-916B-0AB958C1B739}" destId="{33110C5C-DEAD-45B9-93E8-D5219674C185}" srcOrd="3" destOrd="0" parTransId="{590DF719-7550-40BA-87E8-AAD37D58154B}" sibTransId="{38D10467-0BE6-4841-8192-92DA057986B7}"/>
    <dgm:cxn modelId="{7F12B7E2-2F15-4B6F-9421-456922DD90C8}" srcId="{3CDA9F24-859D-4D62-916B-0AB958C1B739}" destId="{289E3AC1-D1AC-4392-91EF-85D6B9A180E9}" srcOrd="0" destOrd="0" parTransId="{6FA0239E-50EC-4957-ABD2-8561436EA2AF}" sibTransId="{FAC04293-FD7D-4F23-B445-16EBC9FBFB7A}"/>
    <dgm:cxn modelId="{12905AF1-7A2A-46BF-BEFE-B32CC03A065A}" srcId="{3CDA9F24-859D-4D62-916B-0AB958C1B739}" destId="{13B0F1BD-D683-4201-9F07-7C43FB630AA3}" srcOrd="2" destOrd="0" parTransId="{598ED4F0-94AE-4795-A0FF-C63CF6A8EDB2}" sibTransId="{FFD0D6D5-6ED4-405E-8080-5582F0644AA0}"/>
    <dgm:cxn modelId="{F68EDFF1-67C5-42FE-9A5E-353C5D4FCC21}" type="presOf" srcId="{33110C5C-DEAD-45B9-93E8-D5219674C185}" destId="{DDF7B901-60B0-4BB4-9F85-1FADFB36E62A}" srcOrd="0" destOrd="0" presId="urn:microsoft.com/office/officeart/2005/8/layout/vList2"/>
    <dgm:cxn modelId="{85810011-8454-4658-B0D1-ABDADEF5FFA8}" type="presParOf" srcId="{BB6F9920-B5E7-489A-97E5-73945A0492FB}" destId="{86016F9E-B3CF-4358-BCC6-1C3594D41DEA}" srcOrd="0" destOrd="0" presId="urn:microsoft.com/office/officeart/2005/8/layout/vList2"/>
    <dgm:cxn modelId="{3C61C49F-7058-4878-ABAF-97EFAB95C5E6}" type="presParOf" srcId="{BB6F9920-B5E7-489A-97E5-73945A0492FB}" destId="{5C96ECBB-39C2-4C8A-815B-59F49C2D73AA}" srcOrd="1" destOrd="0" presId="urn:microsoft.com/office/officeart/2005/8/layout/vList2"/>
    <dgm:cxn modelId="{1C246957-9988-44DA-96B3-33FFD4A385B1}" type="presParOf" srcId="{BB6F9920-B5E7-489A-97E5-73945A0492FB}" destId="{02964846-9044-492D-82A2-8C4A75F4B1B9}" srcOrd="2" destOrd="0" presId="urn:microsoft.com/office/officeart/2005/8/layout/vList2"/>
    <dgm:cxn modelId="{18BF2461-B250-4D52-83A5-5669AFABCCC7}" type="presParOf" srcId="{BB6F9920-B5E7-489A-97E5-73945A0492FB}" destId="{F258D1DB-F03B-4471-8195-17A57DBA227F}" srcOrd="3" destOrd="0" presId="urn:microsoft.com/office/officeart/2005/8/layout/vList2"/>
    <dgm:cxn modelId="{2BC5060A-41FA-4B1A-80DE-30DD326E7375}" type="presParOf" srcId="{BB6F9920-B5E7-489A-97E5-73945A0492FB}" destId="{F4EFBEAF-4DF4-4952-B288-C673577E1436}" srcOrd="4" destOrd="0" presId="urn:microsoft.com/office/officeart/2005/8/layout/vList2"/>
    <dgm:cxn modelId="{966AA987-F6E1-4738-BB5A-A9B720A45E08}" type="presParOf" srcId="{BB6F9920-B5E7-489A-97E5-73945A0492FB}" destId="{DFBFF85D-0090-4B47-AF5D-0695B976248F}" srcOrd="5" destOrd="0" presId="urn:microsoft.com/office/officeart/2005/8/layout/vList2"/>
    <dgm:cxn modelId="{2D3B68CF-8FB1-4E4E-9AC4-600AD235BB95}" type="presParOf" srcId="{BB6F9920-B5E7-489A-97E5-73945A0492FB}" destId="{DDF7B901-60B0-4BB4-9F85-1FADFB36E62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26542A-2B09-418E-840A-B7CBC3AA67B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458172E-14BB-4535-964B-2CA5D7BE1A11}">
      <dgm:prSet/>
      <dgm:spPr/>
      <dgm:t>
        <a:bodyPr/>
        <a:lstStyle/>
        <a:p>
          <a:r>
            <a:rPr lang="en-GB" dirty="0">
              <a:solidFill>
                <a:schemeClr val="tx1"/>
              </a:solidFill>
            </a:rPr>
            <a:t>30 August 2002 Education dept. stressed: "We do not advise that people should be allowed to work unchecked if they are supervised.”</a:t>
          </a:r>
          <a:endParaRPr lang="en-US" dirty="0">
            <a:solidFill>
              <a:schemeClr val="tx1"/>
            </a:solidFill>
          </a:endParaRPr>
        </a:p>
      </dgm:t>
    </dgm:pt>
    <dgm:pt modelId="{985DEF6C-02CD-47A1-A8B2-5089C7F33186}" type="parTrans" cxnId="{4241F2E7-0AEC-41A3-BA08-889F5B3011E8}">
      <dgm:prSet/>
      <dgm:spPr/>
      <dgm:t>
        <a:bodyPr/>
        <a:lstStyle/>
        <a:p>
          <a:endParaRPr lang="en-US"/>
        </a:p>
      </dgm:t>
    </dgm:pt>
    <dgm:pt modelId="{84C6398D-9A50-4B5D-B8C3-3F89D7D119BA}" type="sibTrans" cxnId="{4241F2E7-0AEC-41A3-BA08-889F5B3011E8}">
      <dgm:prSet/>
      <dgm:spPr/>
      <dgm:t>
        <a:bodyPr/>
        <a:lstStyle/>
        <a:p>
          <a:endParaRPr lang="en-US"/>
        </a:p>
      </dgm:t>
    </dgm:pt>
    <dgm:pt modelId="{377D548B-E8D4-4722-926D-BBD274CCCEDA}">
      <dgm:prSet/>
      <dgm:spPr/>
      <dgm:t>
        <a:bodyPr/>
        <a:lstStyle/>
        <a:p>
          <a:r>
            <a:rPr lang="en-GB" dirty="0">
              <a:solidFill>
                <a:schemeClr val="tx1"/>
              </a:solidFill>
            </a:rPr>
            <a:t>4 September: Third U-turn due to the volume of CRB’s waiting. Schools had to turn children away due to not enough staff. Union meetings were held.</a:t>
          </a:r>
          <a:endParaRPr lang="en-US" dirty="0">
            <a:solidFill>
              <a:schemeClr val="tx1"/>
            </a:solidFill>
          </a:endParaRPr>
        </a:p>
      </dgm:t>
    </dgm:pt>
    <dgm:pt modelId="{5E619368-9CCD-4E0A-ACD0-B7D7376E3047}" type="parTrans" cxnId="{EE83EA7B-8BEF-48FD-9949-AB2CBE3383C8}">
      <dgm:prSet/>
      <dgm:spPr/>
      <dgm:t>
        <a:bodyPr/>
        <a:lstStyle/>
        <a:p>
          <a:endParaRPr lang="en-US"/>
        </a:p>
      </dgm:t>
    </dgm:pt>
    <dgm:pt modelId="{446A406E-C718-4348-9581-AD3D7A5D0B04}" type="sibTrans" cxnId="{EE83EA7B-8BEF-48FD-9949-AB2CBE3383C8}">
      <dgm:prSet/>
      <dgm:spPr/>
      <dgm:t>
        <a:bodyPr/>
        <a:lstStyle/>
        <a:p>
          <a:endParaRPr lang="en-US"/>
        </a:p>
      </dgm:t>
    </dgm:pt>
    <dgm:pt modelId="{712CA254-7E23-432E-B10D-49BA824CBA6E}">
      <dgm:prSet/>
      <dgm:spPr/>
      <dgm:t>
        <a:bodyPr/>
        <a:lstStyle/>
        <a:p>
          <a:r>
            <a:rPr lang="en-GB" dirty="0">
              <a:solidFill>
                <a:schemeClr val="tx1"/>
              </a:solidFill>
            </a:rPr>
            <a:t>The Education Secretary, Estelle Morris - "I have therefore decided to allow teachers, teaching assistants and other  to work in schools at the head teachers' discretion after receiving List 99 checks. </a:t>
          </a:r>
          <a:endParaRPr lang="en-US" dirty="0">
            <a:solidFill>
              <a:schemeClr val="tx1"/>
            </a:solidFill>
          </a:endParaRPr>
        </a:p>
      </dgm:t>
    </dgm:pt>
    <dgm:pt modelId="{88FA319E-A65C-43C5-BCC7-9679275BE202}" type="parTrans" cxnId="{B1A8B6AD-E7B9-4A15-A24A-54DC4152DFD8}">
      <dgm:prSet/>
      <dgm:spPr/>
      <dgm:t>
        <a:bodyPr/>
        <a:lstStyle/>
        <a:p>
          <a:endParaRPr lang="en-US"/>
        </a:p>
      </dgm:t>
    </dgm:pt>
    <dgm:pt modelId="{22EE311B-D49D-4761-8D51-BA4486A2F8F9}" type="sibTrans" cxnId="{B1A8B6AD-E7B9-4A15-A24A-54DC4152DFD8}">
      <dgm:prSet/>
      <dgm:spPr/>
      <dgm:t>
        <a:bodyPr/>
        <a:lstStyle/>
        <a:p>
          <a:endParaRPr lang="en-US"/>
        </a:p>
      </dgm:t>
    </dgm:pt>
    <dgm:pt modelId="{AB0A3E84-15A0-4E0D-9656-01D4F6269370}" type="pres">
      <dgm:prSet presAssocID="{3826542A-2B09-418E-840A-B7CBC3AA67B1}" presName="root" presStyleCnt="0">
        <dgm:presLayoutVars>
          <dgm:dir/>
          <dgm:resizeHandles val="exact"/>
        </dgm:presLayoutVars>
      </dgm:prSet>
      <dgm:spPr/>
    </dgm:pt>
    <dgm:pt modelId="{450F82D2-4864-4A4B-B642-0F1837A63175}" type="pres">
      <dgm:prSet presAssocID="{8458172E-14BB-4535-964B-2CA5D7BE1A11}" presName="compNode" presStyleCnt="0"/>
      <dgm:spPr/>
    </dgm:pt>
    <dgm:pt modelId="{FCDDE8FD-639A-44C8-A247-3B15F8366331}" type="pres">
      <dgm:prSet presAssocID="{8458172E-14BB-4535-964B-2CA5D7BE1A11}" presName="bgRect" presStyleLbl="bgShp" presStyleIdx="0" presStyleCnt="3"/>
      <dgm:spPr/>
    </dgm:pt>
    <dgm:pt modelId="{1F8F3F5C-DB58-4AEA-8475-48581AD3FC24}" type="pres">
      <dgm:prSet presAssocID="{8458172E-14BB-4535-964B-2CA5D7BE1A1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5361C622-065A-4DB6-962A-6205EA3F9F58}" type="pres">
      <dgm:prSet presAssocID="{8458172E-14BB-4535-964B-2CA5D7BE1A11}" presName="spaceRect" presStyleCnt="0"/>
      <dgm:spPr/>
    </dgm:pt>
    <dgm:pt modelId="{37675A2C-916C-4542-9B51-8725FFB7635D}" type="pres">
      <dgm:prSet presAssocID="{8458172E-14BB-4535-964B-2CA5D7BE1A11}" presName="parTx" presStyleLbl="revTx" presStyleIdx="0" presStyleCnt="3">
        <dgm:presLayoutVars>
          <dgm:chMax val="0"/>
          <dgm:chPref val="0"/>
        </dgm:presLayoutVars>
      </dgm:prSet>
      <dgm:spPr/>
    </dgm:pt>
    <dgm:pt modelId="{2581C0F3-338B-4A4F-9285-C3662512EE24}" type="pres">
      <dgm:prSet presAssocID="{84C6398D-9A50-4B5D-B8C3-3F89D7D119BA}" presName="sibTrans" presStyleCnt="0"/>
      <dgm:spPr/>
    </dgm:pt>
    <dgm:pt modelId="{E65562D8-0FB9-4338-A70B-895E1AEA8275}" type="pres">
      <dgm:prSet presAssocID="{377D548B-E8D4-4722-926D-BBD274CCCEDA}" presName="compNode" presStyleCnt="0"/>
      <dgm:spPr/>
    </dgm:pt>
    <dgm:pt modelId="{D72FF4A0-E5DC-4AA2-A19B-337D2D509798}" type="pres">
      <dgm:prSet presAssocID="{377D548B-E8D4-4722-926D-BBD274CCCEDA}" presName="bgRect" presStyleLbl="bgShp" presStyleIdx="1" presStyleCnt="3"/>
      <dgm:spPr/>
    </dgm:pt>
    <dgm:pt modelId="{5CA23689-FC30-4932-BF86-2384A0A182DC}" type="pres">
      <dgm:prSet presAssocID="{377D548B-E8D4-4722-926D-BBD274CCCED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47D98309-8410-4E7C-BF8D-6E6068C92C2F}" type="pres">
      <dgm:prSet presAssocID="{377D548B-E8D4-4722-926D-BBD274CCCEDA}" presName="spaceRect" presStyleCnt="0"/>
      <dgm:spPr/>
    </dgm:pt>
    <dgm:pt modelId="{AEAE60F0-B96B-4BA3-AE65-B6B84D6F711C}" type="pres">
      <dgm:prSet presAssocID="{377D548B-E8D4-4722-926D-BBD274CCCEDA}" presName="parTx" presStyleLbl="revTx" presStyleIdx="1" presStyleCnt="3">
        <dgm:presLayoutVars>
          <dgm:chMax val="0"/>
          <dgm:chPref val="0"/>
        </dgm:presLayoutVars>
      </dgm:prSet>
      <dgm:spPr/>
    </dgm:pt>
    <dgm:pt modelId="{9ADEE70B-53A1-4F7F-86DD-0BFDFB63C84F}" type="pres">
      <dgm:prSet presAssocID="{446A406E-C718-4348-9581-AD3D7A5D0B04}" presName="sibTrans" presStyleCnt="0"/>
      <dgm:spPr/>
    </dgm:pt>
    <dgm:pt modelId="{1D9CE538-823D-418A-A025-2B107466710E}" type="pres">
      <dgm:prSet presAssocID="{712CA254-7E23-432E-B10D-49BA824CBA6E}" presName="compNode" presStyleCnt="0"/>
      <dgm:spPr/>
    </dgm:pt>
    <dgm:pt modelId="{DCA55024-2BA8-44ED-A887-9DC62731ED4D}" type="pres">
      <dgm:prSet presAssocID="{712CA254-7E23-432E-B10D-49BA824CBA6E}" presName="bgRect" presStyleLbl="bgShp" presStyleIdx="2" presStyleCnt="3"/>
      <dgm:spPr/>
    </dgm:pt>
    <dgm:pt modelId="{6A5DEB67-6889-4BAB-9337-3A7038EF97E5}" type="pres">
      <dgm:prSet presAssocID="{712CA254-7E23-432E-B10D-49BA824CBA6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ss clef"/>
        </a:ext>
      </dgm:extLst>
    </dgm:pt>
    <dgm:pt modelId="{0C2649F4-4EC2-495A-A48F-A0BF93828FE7}" type="pres">
      <dgm:prSet presAssocID="{712CA254-7E23-432E-B10D-49BA824CBA6E}" presName="spaceRect" presStyleCnt="0"/>
      <dgm:spPr/>
    </dgm:pt>
    <dgm:pt modelId="{F3541B50-8B9D-43F6-A28C-5E32A6C73960}" type="pres">
      <dgm:prSet presAssocID="{712CA254-7E23-432E-B10D-49BA824CBA6E}" presName="parTx" presStyleLbl="revTx" presStyleIdx="2" presStyleCnt="3">
        <dgm:presLayoutVars>
          <dgm:chMax val="0"/>
          <dgm:chPref val="0"/>
        </dgm:presLayoutVars>
      </dgm:prSet>
      <dgm:spPr/>
    </dgm:pt>
  </dgm:ptLst>
  <dgm:cxnLst>
    <dgm:cxn modelId="{15F65729-8285-4B94-A9A5-BE58FB6E72D7}" type="presOf" srcId="{8458172E-14BB-4535-964B-2CA5D7BE1A11}" destId="{37675A2C-916C-4542-9B51-8725FFB7635D}" srcOrd="0" destOrd="0" presId="urn:microsoft.com/office/officeart/2018/2/layout/IconVerticalSolidList"/>
    <dgm:cxn modelId="{28A9432C-A20D-4BC9-AD12-33F9FBD9605E}" type="presOf" srcId="{712CA254-7E23-432E-B10D-49BA824CBA6E}" destId="{F3541B50-8B9D-43F6-A28C-5E32A6C73960}" srcOrd="0" destOrd="0" presId="urn:microsoft.com/office/officeart/2018/2/layout/IconVerticalSolidList"/>
    <dgm:cxn modelId="{43C1DE5A-4130-406D-9119-7840F6E8BEC2}" type="presOf" srcId="{3826542A-2B09-418E-840A-B7CBC3AA67B1}" destId="{AB0A3E84-15A0-4E0D-9656-01D4F6269370}" srcOrd="0" destOrd="0" presId="urn:microsoft.com/office/officeart/2018/2/layout/IconVerticalSolidList"/>
    <dgm:cxn modelId="{EE83EA7B-8BEF-48FD-9949-AB2CBE3383C8}" srcId="{3826542A-2B09-418E-840A-B7CBC3AA67B1}" destId="{377D548B-E8D4-4722-926D-BBD274CCCEDA}" srcOrd="1" destOrd="0" parTransId="{5E619368-9CCD-4E0A-ACD0-B7D7376E3047}" sibTransId="{446A406E-C718-4348-9581-AD3D7A5D0B04}"/>
    <dgm:cxn modelId="{B1A8B6AD-E7B9-4A15-A24A-54DC4152DFD8}" srcId="{3826542A-2B09-418E-840A-B7CBC3AA67B1}" destId="{712CA254-7E23-432E-B10D-49BA824CBA6E}" srcOrd="2" destOrd="0" parTransId="{88FA319E-A65C-43C5-BCC7-9679275BE202}" sibTransId="{22EE311B-D49D-4761-8D51-BA4486A2F8F9}"/>
    <dgm:cxn modelId="{4AFF0ADE-75A2-447E-92DE-B36A713B3951}" type="presOf" srcId="{377D548B-E8D4-4722-926D-BBD274CCCEDA}" destId="{AEAE60F0-B96B-4BA3-AE65-B6B84D6F711C}" srcOrd="0" destOrd="0" presId="urn:microsoft.com/office/officeart/2018/2/layout/IconVerticalSolidList"/>
    <dgm:cxn modelId="{4241F2E7-0AEC-41A3-BA08-889F5B3011E8}" srcId="{3826542A-2B09-418E-840A-B7CBC3AA67B1}" destId="{8458172E-14BB-4535-964B-2CA5D7BE1A11}" srcOrd="0" destOrd="0" parTransId="{985DEF6C-02CD-47A1-A8B2-5089C7F33186}" sibTransId="{84C6398D-9A50-4B5D-B8C3-3F89D7D119BA}"/>
    <dgm:cxn modelId="{F0EAF4B8-CDAF-487A-8585-545F59785A93}" type="presParOf" srcId="{AB0A3E84-15A0-4E0D-9656-01D4F6269370}" destId="{450F82D2-4864-4A4B-B642-0F1837A63175}" srcOrd="0" destOrd="0" presId="urn:microsoft.com/office/officeart/2018/2/layout/IconVerticalSolidList"/>
    <dgm:cxn modelId="{6C7FB6A1-E2C8-49F1-9876-5570B449FFF5}" type="presParOf" srcId="{450F82D2-4864-4A4B-B642-0F1837A63175}" destId="{FCDDE8FD-639A-44C8-A247-3B15F8366331}" srcOrd="0" destOrd="0" presId="urn:microsoft.com/office/officeart/2018/2/layout/IconVerticalSolidList"/>
    <dgm:cxn modelId="{BB2D7F0B-5E95-489A-8C01-59515311353E}" type="presParOf" srcId="{450F82D2-4864-4A4B-B642-0F1837A63175}" destId="{1F8F3F5C-DB58-4AEA-8475-48581AD3FC24}" srcOrd="1" destOrd="0" presId="urn:microsoft.com/office/officeart/2018/2/layout/IconVerticalSolidList"/>
    <dgm:cxn modelId="{71C3B86D-F199-4C2B-8BD5-B867ABF7A4D9}" type="presParOf" srcId="{450F82D2-4864-4A4B-B642-0F1837A63175}" destId="{5361C622-065A-4DB6-962A-6205EA3F9F58}" srcOrd="2" destOrd="0" presId="urn:microsoft.com/office/officeart/2018/2/layout/IconVerticalSolidList"/>
    <dgm:cxn modelId="{66456B8A-6BD1-4E76-89C5-6AC872D01556}" type="presParOf" srcId="{450F82D2-4864-4A4B-B642-0F1837A63175}" destId="{37675A2C-916C-4542-9B51-8725FFB7635D}" srcOrd="3" destOrd="0" presId="urn:microsoft.com/office/officeart/2018/2/layout/IconVerticalSolidList"/>
    <dgm:cxn modelId="{B8385D36-158F-48DE-A2EE-992AB2D2B07F}" type="presParOf" srcId="{AB0A3E84-15A0-4E0D-9656-01D4F6269370}" destId="{2581C0F3-338B-4A4F-9285-C3662512EE24}" srcOrd="1" destOrd="0" presId="urn:microsoft.com/office/officeart/2018/2/layout/IconVerticalSolidList"/>
    <dgm:cxn modelId="{48B322C9-0D54-4C01-8A08-45730E399FAF}" type="presParOf" srcId="{AB0A3E84-15A0-4E0D-9656-01D4F6269370}" destId="{E65562D8-0FB9-4338-A70B-895E1AEA8275}" srcOrd="2" destOrd="0" presId="urn:microsoft.com/office/officeart/2018/2/layout/IconVerticalSolidList"/>
    <dgm:cxn modelId="{C6B29416-7D11-43CA-AFC7-F80BEBCE7B51}" type="presParOf" srcId="{E65562D8-0FB9-4338-A70B-895E1AEA8275}" destId="{D72FF4A0-E5DC-4AA2-A19B-337D2D509798}" srcOrd="0" destOrd="0" presId="urn:microsoft.com/office/officeart/2018/2/layout/IconVerticalSolidList"/>
    <dgm:cxn modelId="{2C0B4174-4BB8-4734-9B44-76338D11BF93}" type="presParOf" srcId="{E65562D8-0FB9-4338-A70B-895E1AEA8275}" destId="{5CA23689-FC30-4932-BF86-2384A0A182DC}" srcOrd="1" destOrd="0" presId="urn:microsoft.com/office/officeart/2018/2/layout/IconVerticalSolidList"/>
    <dgm:cxn modelId="{B580DB41-1B0A-4FD2-B23F-8FF1DF7445BF}" type="presParOf" srcId="{E65562D8-0FB9-4338-A70B-895E1AEA8275}" destId="{47D98309-8410-4E7C-BF8D-6E6068C92C2F}" srcOrd="2" destOrd="0" presId="urn:microsoft.com/office/officeart/2018/2/layout/IconVerticalSolidList"/>
    <dgm:cxn modelId="{A606F8A9-5699-451E-A7F4-DAA6D4C16930}" type="presParOf" srcId="{E65562D8-0FB9-4338-A70B-895E1AEA8275}" destId="{AEAE60F0-B96B-4BA3-AE65-B6B84D6F711C}" srcOrd="3" destOrd="0" presId="urn:microsoft.com/office/officeart/2018/2/layout/IconVerticalSolidList"/>
    <dgm:cxn modelId="{DA99FEE0-885A-4AB0-800A-A1BCD8FB4840}" type="presParOf" srcId="{AB0A3E84-15A0-4E0D-9656-01D4F6269370}" destId="{9ADEE70B-53A1-4F7F-86DD-0BFDFB63C84F}" srcOrd="3" destOrd="0" presId="urn:microsoft.com/office/officeart/2018/2/layout/IconVerticalSolidList"/>
    <dgm:cxn modelId="{F6ED4590-1DE2-4440-AEF5-B2347601C3F7}" type="presParOf" srcId="{AB0A3E84-15A0-4E0D-9656-01D4F6269370}" destId="{1D9CE538-823D-418A-A025-2B107466710E}" srcOrd="4" destOrd="0" presId="urn:microsoft.com/office/officeart/2018/2/layout/IconVerticalSolidList"/>
    <dgm:cxn modelId="{D578F838-AEB3-42D1-B0BA-991DA6D19652}" type="presParOf" srcId="{1D9CE538-823D-418A-A025-2B107466710E}" destId="{DCA55024-2BA8-44ED-A887-9DC62731ED4D}" srcOrd="0" destOrd="0" presId="urn:microsoft.com/office/officeart/2018/2/layout/IconVerticalSolidList"/>
    <dgm:cxn modelId="{35425DE2-E9D7-462E-902B-EE96EAF61AB2}" type="presParOf" srcId="{1D9CE538-823D-418A-A025-2B107466710E}" destId="{6A5DEB67-6889-4BAB-9337-3A7038EF97E5}" srcOrd="1" destOrd="0" presId="urn:microsoft.com/office/officeart/2018/2/layout/IconVerticalSolidList"/>
    <dgm:cxn modelId="{DE504869-AFDA-4674-B8FE-83D35C8D8DF3}" type="presParOf" srcId="{1D9CE538-823D-418A-A025-2B107466710E}" destId="{0C2649F4-4EC2-495A-A48F-A0BF93828FE7}" srcOrd="2" destOrd="0" presId="urn:microsoft.com/office/officeart/2018/2/layout/IconVerticalSolidList"/>
    <dgm:cxn modelId="{83389632-50E9-444B-9161-7B5BEFE91236}" type="presParOf" srcId="{1D9CE538-823D-418A-A025-2B107466710E}" destId="{F3541B50-8B9D-43F6-A28C-5E32A6C7396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016F9E-B3CF-4358-BCC6-1C3594D41DEA}">
      <dsp:nvSpPr>
        <dsp:cNvPr id="0" name=""/>
        <dsp:cNvSpPr/>
      </dsp:nvSpPr>
      <dsp:spPr>
        <a:xfrm>
          <a:off x="0" y="487583"/>
          <a:ext cx="6263640" cy="10740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Showed that although policies in place there were still children being failed</a:t>
          </a:r>
          <a:endParaRPr lang="en-US" sz="2700" kern="1200"/>
        </a:p>
      </dsp:txBody>
      <dsp:txXfrm>
        <a:off x="52431" y="540014"/>
        <a:ext cx="6158778" cy="969198"/>
      </dsp:txXfrm>
    </dsp:sp>
    <dsp:sp modelId="{02964846-9044-492D-82A2-8C4A75F4B1B9}">
      <dsp:nvSpPr>
        <dsp:cNvPr id="0" name=""/>
        <dsp:cNvSpPr/>
      </dsp:nvSpPr>
      <dsp:spPr>
        <a:xfrm>
          <a:off x="0" y="1639404"/>
          <a:ext cx="6263640" cy="1074060"/>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After Baby P children protection procedures not being properly addressed</a:t>
          </a:r>
          <a:endParaRPr lang="en-US" sz="2700" kern="1200"/>
        </a:p>
      </dsp:txBody>
      <dsp:txXfrm>
        <a:off x="52431" y="1691835"/>
        <a:ext cx="6158778" cy="969198"/>
      </dsp:txXfrm>
    </dsp:sp>
    <dsp:sp modelId="{F4EFBEAF-4DF4-4952-B288-C673577E1436}">
      <dsp:nvSpPr>
        <dsp:cNvPr id="0" name=""/>
        <dsp:cNvSpPr/>
      </dsp:nvSpPr>
      <dsp:spPr>
        <a:xfrm>
          <a:off x="0" y="2791223"/>
          <a:ext cx="6263640" cy="1074060"/>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Lord Laming report 2009 = lack of appropriate action between services</a:t>
          </a:r>
          <a:endParaRPr lang="en-US" sz="2700" kern="1200"/>
        </a:p>
      </dsp:txBody>
      <dsp:txXfrm>
        <a:off x="52431" y="2843654"/>
        <a:ext cx="6158778" cy="969198"/>
      </dsp:txXfrm>
    </dsp:sp>
    <dsp:sp modelId="{DDF7B901-60B0-4BB4-9F85-1FADFB36E62A}">
      <dsp:nvSpPr>
        <dsp:cNvPr id="0" name=""/>
        <dsp:cNvSpPr/>
      </dsp:nvSpPr>
      <dsp:spPr>
        <a:xfrm>
          <a:off x="0" y="3943044"/>
          <a:ext cx="6263640" cy="107406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However:</a:t>
          </a:r>
          <a:endParaRPr lang="en-US" sz="2700" kern="1200"/>
        </a:p>
      </dsp:txBody>
      <dsp:txXfrm>
        <a:off x="52431" y="3995475"/>
        <a:ext cx="6158778" cy="969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DE8FD-639A-44C8-A247-3B15F8366331}">
      <dsp:nvSpPr>
        <dsp:cNvPr id="0" name=""/>
        <dsp:cNvSpPr/>
      </dsp:nvSpPr>
      <dsp:spPr>
        <a:xfrm>
          <a:off x="0" y="531"/>
          <a:ext cx="10515600"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8F3F5C-DB58-4AEA-8475-48581AD3FC24}">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675A2C-916C-4542-9B51-8725FFB7635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30 August 2002 Education dept. stressed: "We do not advise that people should be allowed to work unchecked if they are supervised.”</a:t>
          </a:r>
          <a:endParaRPr lang="en-US" sz="2300" kern="1200" dirty="0">
            <a:solidFill>
              <a:schemeClr val="tx1"/>
            </a:solidFill>
          </a:endParaRPr>
        </a:p>
      </dsp:txBody>
      <dsp:txXfrm>
        <a:off x="1435590" y="531"/>
        <a:ext cx="9080009" cy="1242935"/>
      </dsp:txXfrm>
    </dsp:sp>
    <dsp:sp modelId="{D72FF4A0-E5DC-4AA2-A19B-337D2D509798}">
      <dsp:nvSpPr>
        <dsp:cNvPr id="0" name=""/>
        <dsp:cNvSpPr/>
      </dsp:nvSpPr>
      <dsp:spPr>
        <a:xfrm>
          <a:off x="0" y="1554201"/>
          <a:ext cx="10515600"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A23689-FC30-4932-BF86-2384A0A182DC}">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AE60F0-B96B-4BA3-AE65-B6B84D6F711C}">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4 September: Third U-turn due to the volume of CRB’s waiting. Schools had to turn children away due to not enough staff. Union meetings were held.</a:t>
          </a:r>
          <a:endParaRPr lang="en-US" sz="2300" kern="1200" dirty="0">
            <a:solidFill>
              <a:schemeClr val="tx1"/>
            </a:solidFill>
          </a:endParaRPr>
        </a:p>
      </dsp:txBody>
      <dsp:txXfrm>
        <a:off x="1435590" y="1554201"/>
        <a:ext cx="9080009" cy="1242935"/>
      </dsp:txXfrm>
    </dsp:sp>
    <dsp:sp modelId="{DCA55024-2BA8-44ED-A887-9DC62731ED4D}">
      <dsp:nvSpPr>
        <dsp:cNvPr id="0" name=""/>
        <dsp:cNvSpPr/>
      </dsp:nvSpPr>
      <dsp:spPr>
        <a:xfrm>
          <a:off x="0" y="3107870"/>
          <a:ext cx="10515600"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5DEB67-6889-4BAB-9337-3A7038EF97E5}">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541B50-8B9D-43F6-A28C-5E32A6C7396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solidFill>
                <a:schemeClr val="tx1"/>
              </a:solidFill>
            </a:rPr>
            <a:t>The Education Secretary, Estelle Morris - "I have therefore decided to allow teachers, teaching assistants and other  to work in schools at the head teachers' discretion after receiving List 99 checks. </a:t>
          </a:r>
          <a:endParaRPr lang="en-US" sz="2300" kern="1200" dirty="0">
            <a:solidFill>
              <a:schemeClr val="tx1"/>
            </a:solidFill>
          </a:endParaRP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8521F-7934-4CE6-81A9-EB7732790A6B}" type="datetimeFigureOut">
              <a:rPr lang="en-GB" smtClean="0"/>
              <a:t>16/02/2024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780D4-12FA-4783-BA1B-82E8591044E3}" type="slidenum">
              <a:rPr lang="en-GB" smtClean="0"/>
              <a:t>‹#›</a:t>
            </a:fld>
            <a:endParaRPr lang="en-GB"/>
          </a:p>
        </p:txBody>
      </p:sp>
    </p:spTree>
    <p:extLst>
      <p:ext uri="{BB962C8B-B14F-4D97-AF65-F5344CB8AC3E}">
        <p14:creationId xmlns:p14="http://schemas.microsoft.com/office/powerpoint/2010/main" val="1891265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n.wikipedia.org/wiki/Children_Act_1908" TargetMode="External"/><Relationship Id="rId7" Type="http://schemas.openxmlformats.org/officeDocument/2006/relationships/hyperlink" Target="https://en.wikipedia.org/wiki/Royal_Society_for_the_Prevention_of_Cruelty_to_Animals"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en.wikipedia.org/w/index.php?title=Minimum_working_age&amp;action=edit&amp;redlink=1" TargetMode="External"/><Relationship Id="rId5" Type="http://schemas.openxmlformats.org/officeDocument/2006/relationships/hyperlink" Target="https://en.wikipedia.org/wiki/Age_of_criminal_responsibility" TargetMode="External"/><Relationship Id="rId4" Type="http://schemas.openxmlformats.org/officeDocument/2006/relationships/hyperlink" Target="https://en.wikipedia.org/w/index.php?title=Children_and_Young_Person_Act_1920&amp;action=edit&amp;redlink=1"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lideshare.net/Pr0CEED/the-tragic-case-of-victoria-climbie-revised-2011"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n.wikipedia.org/wiki/London_Borough_of_Haringey"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s://en.wikipedia.org/wiki/Murder_of_Victoria_Climbi%C3%A9" TargetMode="External"/><Relationship Id="rId5" Type="http://schemas.openxmlformats.org/officeDocument/2006/relationships/hyperlink" Target="https://en.wikipedia.org/wiki/Child_welfare" TargetMode="External"/><Relationship Id="rId4" Type="http://schemas.openxmlformats.org/officeDocument/2006/relationships/hyperlink" Target="https://en.wikipedia.org/wiki/North_London"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bc.co.uk/news/uk-england-24388175"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https://www.gov.wales/sites/default/files/publications/2019-07/working-together-to-safeguard-people-information-sharing-to-safeguard-children.pdf</a:t>
            </a:r>
            <a:endParaRPr lang="en-GB" dirty="0"/>
          </a:p>
        </p:txBody>
      </p:sp>
      <p:sp>
        <p:nvSpPr>
          <p:cNvPr id="4" name="Slide Number Placeholder 3"/>
          <p:cNvSpPr>
            <a:spLocks noGrp="1"/>
          </p:cNvSpPr>
          <p:nvPr>
            <p:ph type="sldNum" sz="quarter" idx="5"/>
          </p:nvPr>
        </p:nvSpPr>
        <p:spPr/>
        <p:txBody>
          <a:bodyPr/>
          <a:lstStyle/>
          <a:p>
            <a:fld id="{80B780D4-12FA-4783-BA1B-82E8591044E3}" type="slidenum">
              <a:rPr lang="en-GB" smtClean="0"/>
              <a:t>4</a:t>
            </a:fld>
            <a:endParaRPr lang="en-GB"/>
          </a:p>
        </p:txBody>
      </p:sp>
    </p:spTree>
    <p:extLst>
      <p:ext uri="{BB962C8B-B14F-4D97-AF65-F5344CB8AC3E}">
        <p14:creationId xmlns:p14="http://schemas.microsoft.com/office/powerpoint/2010/main" val="2858659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1908 the </a:t>
            </a:r>
            <a:r>
              <a:rPr lang="en-GB" sz="1200" b="0" i="0" u="sng" kern="1200" dirty="0">
                <a:solidFill>
                  <a:schemeClr val="tx1"/>
                </a:solidFill>
                <a:effectLst/>
                <a:latin typeface="+mn-lt"/>
                <a:ea typeface="+mn-ea"/>
                <a:cs typeface="+mn-cs"/>
                <a:hlinkClick r:id="rId3"/>
              </a:rPr>
              <a:t>Children Act 1908</a:t>
            </a:r>
            <a:r>
              <a:rPr lang="en-GB" sz="1200" b="0" i="0" kern="1200" dirty="0">
                <a:solidFill>
                  <a:schemeClr val="tx1"/>
                </a:solidFill>
                <a:effectLst/>
                <a:latin typeface="+mn-lt"/>
                <a:ea typeface="+mn-ea"/>
                <a:cs typeface="+mn-cs"/>
              </a:rPr>
              <a:t>  introduced</a:t>
            </a:r>
          </a:p>
          <a:p>
            <a:r>
              <a:rPr lang="en-GB" sz="1200" b="0" i="0" kern="1200" dirty="0">
                <a:solidFill>
                  <a:schemeClr val="tx1"/>
                </a:solidFill>
                <a:effectLst/>
                <a:latin typeface="+mn-lt"/>
                <a:ea typeface="+mn-ea"/>
                <a:cs typeface="+mn-cs"/>
              </a:rPr>
              <a:t>The </a:t>
            </a:r>
            <a:r>
              <a:rPr lang="en-GB" sz="1200" b="0" i="0" u="sng" kern="1200" dirty="0">
                <a:solidFill>
                  <a:schemeClr val="tx1"/>
                </a:solidFill>
                <a:effectLst/>
                <a:latin typeface="+mn-lt"/>
                <a:ea typeface="+mn-ea"/>
                <a:cs typeface="+mn-cs"/>
                <a:hlinkClick r:id="rId4" tooltip="Children and Young Person Act 1920 (page does not exist)"/>
              </a:rPr>
              <a:t>Children and Young Person Act 1920</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Children Act 1933 - Important Changes in 1933:</a:t>
            </a:r>
          </a:p>
          <a:p>
            <a:r>
              <a:rPr lang="en-GB" sz="1200" b="0" i="0" kern="1200" dirty="0">
                <a:solidFill>
                  <a:schemeClr val="tx1"/>
                </a:solidFill>
                <a:effectLst/>
                <a:latin typeface="+mn-lt"/>
                <a:ea typeface="+mn-ea"/>
                <a:cs typeface="+mn-cs"/>
              </a:rPr>
              <a:t>Minimum age of execution was raised from 16 to 18 years.</a:t>
            </a:r>
          </a:p>
          <a:p>
            <a:r>
              <a:rPr lang="en-GB" sz="1200" b="0" i="0" kern="1200" dirty="0">
                <a:solidFill>
                  <a:schemeClr val="tx1"/>
                </a:solidFill>
                <a:effectLst/>
                <a:latin typeface="+mn-lt"/>
                <a:ea typeface="+mn-ea"/>
                <a:cs typeface="+mn-cs"/>
              </a:rPr>
              <a:t>The </a:t>
            </a:r>
            <a:r>
              <a:rPr lang="en-GB" sz="1200" b="0" i="0" u="none" strike="noStrike" kern="1200" dirty="0">
                <a:solidFill>
                  <a:schemeClr val="tx1"/>
                </a:solidFill>
                <a:effectLst/>
                <a:latin typeface="+mn-lt"/>
                <a:ea typeface="+mn-ea"/>
                <a:cs typeface="+mn-cs"/>
                <a:hlinkClick r:id="rId5" tooltip="Age of criminal responsibility"/>
              </a:rPr>
              <a:t>age of criminal responsibility</a:t>
            </a:r>
            <a:r>
              <a:rPr lang="en-GB" sz="1200" b="0" i="0" kern="1200" dirty="0">
                <a:solidFill>
                  <a:schemeClr val="tx1"/>
                </a:solidFill>
                <a:effectLst/>
                <a:latin typeface="+mn-lt"/>
                <a:ea typeface="+mn-ea"/>
                <a:cs typeface="+mn-cs"/>
              </a:rPr>
              <a:t> was raised from 7 to 8 years.</a:t>
            </a:r>
          </a:p>
          <a:p>
            <a:r>
              <a:rPr lang="en-GB" sz="1200" b="0" i="0" kern="1200" dirty="0">
                <a:solidFill>
                  <a:schemeClr val="tx1"/>
                </a:solidFill>
                <a:effectLst/>
                <a:latin typeface="+mn-lt"/>
                <a:ea typeface="+mn-ea"/>
                <a:cs typeface="+mn-cs"/>
              </a:rPr>
              <a:t>Introduction of a </a:t>
            </a:r>
            <a:r>
              <a:rPr lang="en-GB" sz="1200" b="0" i="0" u="sng" kern="1200" dirty="0">
                <a:solidFill>
                  <a:schemeClr val="tx1"/>
                </a:solidFill>
                <a:effectLst/>
                <a:latin typeface="+mn-lt"/>
                <a:ea typeface="+mn-ea"/>
                <a:cs typeface="+mn-cs"/>
                <a:hlinkClick r:id="rId6" tooltip="Minimum working age (page does not exist)"/>
              </a:rPr>
              <a:t>minimum working age</a:t>
            </a:r>
            <a:r>
              <a:rPr lang="en-GB" sz="1200" b="0" i="0" kern="1200" dirty="0">
                <a:solidFill>
                  <a:schemeClr val="tx1"/>
                </a:solidFill>
                <a:effectLst/>
                <a:latin typeface="+mn-lt"/>
                <a:ea typeface="+mn-ea"/>
                <a:cs typeface="+mn-cs"/>
              </a:rPr>
              <a:t> of 14 years.</a:t>
            </a:r>
          </a:p>
          <a:p>
            <a:r>
              <a:rPr lang="en-GB" sz="1200" b="0" i="0" kern="1200" dirty="0">
                <a:solidFill>
                  <a:schemeClr val="tx1"/>
                </a:solidFill>
                <a:effectLst/>
                <a:latin typeface="+mn-lt"/>
                <a:ea typeface="+mn-ea"/>
                <a:cs typeface="+mn-cs"/>
              </a:rPr>
              <a:t>The minimum age to smoke and to buy tobacco products was set at 16 years.</a:t>
            </a:r>
          </a:p>
          <a:p>
            <a:r>
              <a:rPr lang="en-GB" sz="1200" b="0" i="0" kern="1200" dirty="0">
                <a:solidFill>
                  <a:schemeClr val="tx1"/>
                </a:solidFill>
                <a:effectLst/>
                <a:latin typeface="+mn-lt"/>
                <a:ea typeface="+mn-ea"/>
                <a:cs typeface="+mn-cs"/>
              </a:rPr>
              <a:t>The minimum age for prostitution and to enter a brothel was set at 16 years.</a:t>
            </a:r>
          </a:p>
          <a:p>
            <a:r>
              <a:rPr lang="en-GB" sz="1200" b="0" i="0" kern="1200" dirty="0">
                <a:solidFill>
                  <a:schemeClr val="tx1"/>
                </a:solidFill>
                <a:effectLst/>
                <a:latin typeface="+mn-lt"/>
                <a:ea typeface="+mn-ea"/>
                <a:cs typeface="+mn-cs"/>
              </a:rPr>
              <a:t>The minimum age to give alcohol to a child on a private premises was set at 5 years.</a:t>
            </a:r>
          </a:p>
          <a:p>
            <a:r>
              <a:rPr lang="en-GB" sz="1200" b="0" i="0" u="none" strike="noStrike" kern="1200" dirty="0">
                <a:solidFill>
                  <a:schemeClr val="tx1"/>
                </a:solidFill>
                <a:effectLst/>
                <a:latin typeface="+mn-lt"/>
                <a:ea typeface="+mn-ea"/>
                <a:cs typeface="+mn-cs"/>
              </a:rPr>
              <a:t>Creation of the </a:t>
            </a:r>
            <a:r>
              <a:rPr lang="en-GB" sz="1200" b="0" i="0" u="none" strike="noStrike" kern="1200" dirty="0">
                <a:solidFill>
                  <a:schemeClr val="tx1"/>
                </a:solidFill>
                <a:effectLst/>
                <a:latin typeface="+mn-lt"/>
                <a:ea typeface="+mn-ea"/>
                <a:cs typeface="+mn-cs"/>
                <a:hlinkClick r:id="rId7" tooltip="Royal Society for the Prevention of Cruelty to Animals"/>
              </a:rPr>
              <a:t>Royal Society for the Prevention of Cruelty to Animals</a:t>
            </a:r>
            <a:r>
              <a:rPr lang="en-GB" sz="1200" b="0" i="0" u="none" strike="noStrike" kern="1200" dirty="0">
                <a:solidFill>
                  <a:schemeClr val="tx1"/>
                </a:solidFill>
                <a:effectLst/>
                <a:latin typeface="+mn-lt"/>
                <a:ea typeface="+mn-ea"/>
                <a:cs typeface="+mn-cs"/>
              </a:rPr>
              <a:t> (RSPCA) in the United Kingdom in 1824</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5</a:t>
            </a:fld>
            <a:endParaRPr lang="en-GB"/>
          </a:p>
        </p:txBody>
      </p:sp>
    </p:spTree>
    <p:extLst>
      <p:ext uri="{BB962C8B-B14F-4D97-AF65-F5344CB8AC3E}">
        <p14:creationId xmlns:p14="http://schemas.microsoft.com/office/powerpoint/2010/main" val="4231010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B780D4-12FA-4783-BA1B-82E8591044E3}" type="slidenum">
              <a:rPr lang="en-GB" smtClean="0"/>
              <a:t>6</a:t>
            </a:fld>
            <a:endParaRPr lang="en-GB"/>
          </a:p>
        </p:txBody>
      </p:sp>
    </p:spTree>
    <p:extLst>
      <p:ext uri="{BB962C8B-B14F-4D97-AF65-F5344CB8AC3E}">
        <p14:creationId xmlns:p14="http://schemas.microsoft.com/office/powerpoint/2010/main" val="378915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2">
                    <a:lumMod val="50000"/>
                  </a:schemeClr>
                </a:solidFill>
                <a:latin typeface="Calibri" panose="020F0502020204030204" pitchFamily="34" charset="0"/>
              </a:rPr>
              <a:t>children’s </a:t>
            </a:r>
            <a:r>
              <a:rPr lang="en-GB" b="1" dirty="0">
                <a:solidFill>
                  <a:schemeClr val="tx2">
                    <a:lumMod val="50000"/>
                  </a:schemeClr>
                </a:solidFill>
                <a:latin typeface="Calibri" panose="020F0502020204030204" pitchFamily="34" charset="0"/>
              </a:rPr>
              <a:t>Rights</a:t>
            </a:r>
            <a:r>
              <a:rPr lang="en-GB" dirty="0">
                <a:solidFill>
                  <a:schemeClr val="tx2">
                    <a:lumMod val="50000"/>
                  </a:schemeClr>
                </a:solidFill>
                <a:latin typeface="Calibri" panose="020F0502020204030204" pitchFamily="34" charset="0"/>
              </a:rPr>
              <a:t> basic rights to survive,</a:t>
            </a:r>
            <a:r>
              <a:rPr lang="en-GB" baseline="0" dirty="0">
                <a:solidFill>
                  <a:schemeClr val="tx2">
                    <a:lumMod val="50000"/>
                  </a:schemeClr>
                </a:solidFill>
                <a:latin typeface="Calibri" panose="020F0502020204030204" pitchFamily="34" charset="0"/>
              </a:rPr>
              <a:t> life, have a name, be safe, live with family, education, play</a:t>
            </a:r>
          </a:p>
          <a:p>
            <a:r>
              <a:rPr lang="en-GB" baseline="0" dirty="0">
                <a:solidFill>
                  <a:schemeClr val="tx2">
                    <a:lumMod val="50000"/>
                  </a:schemeClr>
                </a:solidFill>
                <a:latin typeface="Calibri" panose="020F0502020204030204" pitchFamily="34" charset="0"/>
              </a:rPr>
              <a:t>Most children will live a happy and engaging life but others will have barriers to face to get that life they are entitled too. </a:t>
            </a:r>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t>7</a:t>
            </a:fld>
            <a:endParaRPr lang="en-GB"/>
          </a:p>
        </p:txBody>
      </p:sp>
    </p:spTree>
    <p:extLst>
      <p:ext uri="{BB962C8B-B14F-4D97-AF65-F5344CB8AC3E}">
        <p14:creationId xmlns:p14="http://schemas.microsoft.com/office/powerpoint/2010/main" val="4154127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C6996539-87E9-429F-BD67-B6593785AF54}" type="slidenum">
              <a:rPr lang="en-US" altLang="en-US">
                <a:latin typeface="Arial" panose="020B0604020202020204" pitchFamily="34" charset="0"/>
              </a:rPr>
              <a:pPr eaLnBrk="1" hangingPunct="1">
                <a:spcBef>
                  <a:spcPct val="0"/>
                </a:spcBef>
              </a:pPr>
              <a:t>8</a:t>
            </a:fld>
            <a:endParaRPr lang="en-US" altLang="en-US">
              <a:latin typeface="Arial" panose="020B0604020202020204" pitchFamily="34" charset="0"/>
            </a:endParaRPr>
          </a:p>
        </p:txBody>
      </p:sp>
      <p:sp>
        <p:nvSpPr>
          <p:cNvPr id="54275"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p:txBody>
          <a:bodyPr/>
          <a:lstStyle/>
          <a:p>
            <a:pPr marL="171450" indent="-171450">
              <a:buFont typeface="Arial" pitchFamily="34" charset="0"/>
              <a:buChar char="•"/>
              <a:defRPr/>
            </a:pPr>
            <a:r>
              <a:rPr lang="en-GB" dirty="0">
                <a:latin typeface="Arial" charset="0"/>
              </a:rPr>
              <a:t>Use this diagram to demonstrate some of the common sites for accidental injury.</a:t>
            </a:r>
          </a:p>
          <a:p>
            <a:pPr marL="171450" indent="-171450">
              <a:buFont typeface="Arial" pitchFamily="34" charset="0"/>
              <a:buChar char="•"/>
              <a:defRPr/>
            </a:pPr>
            <a:r>
              <a:rPr lang="en-GB" dirty="0">
                <a:latin typeface="Arial" charset="0"/>
              </a:rPr>
              <a:t>Not all bruising or marking is cause for concern. </a:t>
            </a:r>
          </a:p>
          <a:p>
            <a:pPr marL="171450" indent="-171450">
              <a:buFont typeface="Arial" pitchFamily="34" charset="0"/>
              <a:buChar char="•"/>
              <a:defRPr/>
            </a:pPr>
            <a:r>
              <a:rPr lang="en-GB" dirty="0">
                <a:latin typeface="Arial" charset="0"/>
              </a:rPr>
              <a:t>However when explanations do not correlate or the bruising is in an unusual place, this should be recorded and discussed with the designated safeguarding lead.</a:t>
            </a:r>
          </a:p>
          <a:p>
            <a:pPr>
              <a:defRPr/>
            </a:pPr>
            <a:endParaRPr lang="en-GB" dirty="0">
              <a:latin typeface="Arial" charset="0"/>
            </a:endParaRPr>
          </a:p>
        </p:txBody>
      </p:sp>
    </p:spTree>
    <p:extLst>
      <p:ext uri="{BB962C8B-B14F-4D97-AF65-F5344CB8AC3E}">
        <p14:creationId xmlns:p14="http://schemas.microsoft.com/office/powerpoint/2010/main" val="232622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42215C62-2B61-41A7-BE52-601A62E19C9C}" type="slidenum">
              <a:rPr lang="en-US" altLang="en-US">
                <a:latin typeface="Arial" panose="020B0604020202020204" pitchFamily="34" charset="0"/>
              </a:rPr>
              <a:pPr eaLnBrk="1" hangingPunct="1">
                <a:spcBef>
                  <a:spcPct val="0"/>
                </a:spcBef>
              </a:pPr>
              <a:t>9</a:t>
            </a:fld>
            <a:endParaRPr lang="en-US" altLang="en-US">
              <a:latin typeface="Arial" panose="020B0604020202020204" pitchFamily="34" charset="0"/>
            </a:endParaRPr>
          </a:p>
        </p:txBody>
      </p:sp>
      <p:sp>
        <p:nvSpPr>
          <p:cNvPr id="55299"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p:txBody>
          <a:bodyPr/>
          <a:lstStyle/>
          <a:p>
            <a:pPr marL="171450" indent="-171450">
              <a:buFont typeface="Arial" pitchFamily="34" charset="0"/>
              <a:buChar char="•"/>
              <a:defRPr/>
            </a:pPr>
            <a:r>
              <a:rPr lang="en-GB" dirty="0">
                <a:latin typeface="Comic Sans MS" pitchFamily="66" charset="0"/>
              </a:rPr>
              <a:t>Use this diagram to illustrate some of the areas that are suggestive of physical abuse.</a:t>
            </a:r>
          </a:p>
          <a:p>
            <a:pPr marL="171450" indent="-171450">
              <a:buFont typeface="Arial" pitchFamily="34" charset="0"/>
              <a:buChar char="•"/>
              <a:defRPr/>
            </a:pPr>
            <a:r>
              <a:rPr lang="en-GB" dirty="0">
                <a:latin typeface="Comic Sans MS" pitchFamily="66" charset="0"/>
              </a:rPr>
              <a:t>Reinforce the need to share any concerns with the Designated Senior Person.</a:t>
            </a:r>
          </a:p>
          <a:p>
            <a:pP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Does the explanation for injury / mark add up? </a:t>
            </a:r>
          </a:p>
          <a:p>
            <a:pPr marL="171450" indent="-171450">
              <a:buFont typeface="Arial" pitchFamily="34" charset="0"/>
              <a:buChar char="•"/>
              <a:defRPr/>
            </a:pPr>
            <a:r>
              <a:rPr lang="en-GB" dirty="0">
                <a:latin typeface="Comic Sans MS" pitchFamily="66" charset="0"/>
              </a:rPr>
              <a:t>Does parents explanation confirm child’s explanation?</a:t>
            </a:r>
          </a:p>
          <a:p>
            <a:pPr marL="171450" indent="-171450">
              <a:buFont typeface="Arial" pitchFamily="34" charset="0"/>
              <a:buChar char="•"/>
              <a:defRPr/>
            </a:pPr>
            <a:r>
              <a:rPr lang="en-GB" dirty="0">
                <a:latin typeface="Comic Sans MS" pitchFamily="66" charset="0"/>
              </a:rPr>
              <a:t>Parents will go to extra-ordinary lengths to cover up – disguised compliance</a:t>
            </a:r>
          </a:p>
          <a:p>
            <a:pP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Explanations may seem plausible at the time. – Importance of chronologies</a:t>
            </a:r>
          </a:p>
          <a:p>
            <a:pPr marL="171450" indent="-171450">
              <a:buFont typeface="Arial" pitchFamily="34" charset="0"/>
              <a:buChar char="•"/>
              <a:defRPr/>
            </a:pPr>
            <a:endParaRPr lang="en-GB" dirty="0">
              <a:latin typeface="Comic Sans MS" pitchFamily="66" charset="0"/>
            </a:endParaRPr>
          </a:p>
          <a:p>
            <a:pPr marL="171450" indent="-171450">
              <a:buFont typeface="Arial" pitchFamily="34" charset="0"/>
              <a:buChar char="•"/>
              <a:defRPr/>
            </a:pPr>
            <a:r>
              <a:rPr lang="en-GB" dirty="0">
                <a:latin typeface="Comic Sans MS" pitchFamily="66" charset="0"/>
              </a:rPr>
              <a:t>Reinforce to staff the importance of reporting a concern, even if unsure. The DSL may have a number of previous concerns, which the member of staff is not aware of and their information may be a crucial piece of the jigsaw.</a:t>
            </a:r>
          </a:p>
          <a:p>
            <a:pPr>
              <a:defRPr/>
            </a:pPr>
            <a:endParaRPr lang="en-GB" dirty="0"/>
          </a:p>
        </p:txBody>
      </p:sp>
    </p:spTree>
    <p:extLst>
      <p:ext uri="{BB962C8B-B14F-4D97-AF65-F5344CB8AC3E}">
        <p14:creationId xmlns:p14="http://schemas.microsoft.com/office/powerpoint/2010/main" val="3933735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Taken away from her home</a:t>
            </a:r>
            <a:r>
              <a:rPr lang="en-GB" baseline="0" dirty="0"/>
              <a:t> with agreement with parents to have an education in France. </a:t>
            </a:r>
          </a:p>
          <a:p>
            <a:r>
              <a:rPr lang="en-GB" baseline="0" dirty="0"/>
              <a:t>Aunty moved to London with boyfriend and abuse worsened after this. Many organisations involved but did nothing. </a:t>
            </a:r>
          </a:p>
          <a:p>
            <a:endParaRPr lang="en-GB" dirty="0"/>
          </a:p>
        </p:txBody>
      </p:sp>
      <p:sp>
        <p:nvSpPr>
          <p:cNvPr id="4" name="Slide Number Placeholder 3"/>
          <p:cNvSpPr>
            <a:spLocks noGrp="1"/>
          </p:cNvSpPr>
          <p:nvPr>
            <p:ph type="sldNum" sz="quarter" idx="10"/>
          </p:nvPr>
        </p:nvSpPr>
        <p:spPr/>
        <p:txBody>
          <a:bodyPr/>
          <a:lstStyle/>
          <a:p>
            <a:fld id="{148BB90B-2D71-4937-B6B1-02424189E53E}" type="slidenum">
              <a:rPr lang="en-GB" smtClean="0"/>
              <a:t>10</a:t>
            </a:fld>
            <a:endParaRPr lang="en-GB"/>
          </a:p>
        </p:txBody>
      </p:sp>
    </p:spTree>
    <p:extLst>
      <p:ext uri="{BB962C8B-B14F-4D97-AF65-F5344CB8AC3E}">
        <p14:creationId xmlns:p14="http://schemas.microsoft.com/office/powerpoint/2010/main" val="929185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https://www.slideshare.net/Pr0CEED/the-tragic-case-of-victoria-climbie-revised-2011</a:t>
            </a:r>
            <a:endParaRPr lang="en-GB" dirty="0"/>
          </a:p>
          <a:p>
            <a:r>
              <a:rPr lang="en-GB" dirty="0"/>
              <a:t>For workshops???</a:t>
            </a:r>
          </a:p>
        </p:txBody>
      </p:sp>
      <p:sp>
        <p:nvSpPr>
          <p:cNvPr id="4" name="Slide Number Placeholder 3"/>
          <p:cNvSpPr>
            <a:spLocks noGrp="1"/>
          </p:cNvSpPr>
          <p:nvPr>
            <p:ph type="sldNum" sz="quarter" idx="10"/>
          </p:nvPr>
        </p:nvSpPr>
        <p:spPr/>
        <p:txBody>
          <a:bodyPr/>
          <a:lstStyle/>
          <a:p>
            <a:fld id="{148BB90B-2D71-4937-B6B1-02424189E53E}" type="slidenum">
              <a:rPr lang="en-GB" smtClean="0"/>
              <a:t>11</a:t>
            </a:fld>
            <a:endParaRPr lang="en-GB"/>
          </a:p>
        </p:txBody>
      </p:sp>
    </p:spTree>
    <p:extLst>
      <p:ext uri="{BB962C8B-B14F-4D97-AF65-F5344CB8AC3E}">
        <p14:creationId xmlns:p14="http://schemas.microsoft.com/office/powerpoint/2010/main" val="3152062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https://www.gov.uk/government/publications/every-child-matters</a:t>
            </a:r>
          </a:p>
        </p:txBody>
      </p:sp>
      <p:sp>
        <p:nvSpPr>
          <p:cNvPr id="4" name="Slide Number Placeholder 3"/>
          <p:cNvSpPr>
            <a:spLocks noGrp="1"/>
          </p:cNvSpPr>
          <p:nvPr>
            <p:ph type="sldNum" sz="quarter" idx="5"/>
          </p:nvPr>
        </p:nvSpPr>
        <p:spPr/>
        <p:txBody>
          <a:bodyPr/>
          <a:lstStyle/>
          <a:p>
            <a:fld id="{80B780D4-12FA-4783-BA1B-82E8591044E3}" type="slidenum">
              <a:rPr lang="en-GB" smtClean="0"/>
              <a:t>12</a:t>
            </a:fld>
            <a:endParaRPr lang="en-GB"/>
          </a:p>
        </p:txBody>
      </p:sp>
    </p:spTree>
    <p:extLst>
      <p:ext uri="{BB962C8B-B14F-4D97-AF65-F5344CB8AC3E}">
        <p14:creationId xmlns:p14="http://schemas.microsoft.com/office/powerpoint/2010/main" val="4276883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Peter had lived in the </a:t>
            </a:r>
            <a:r>
              <a:rPr lang="en-GB" sz="1200" b="0" i="0" u="none" strike="noStrike" kern="1200" dirty="0">
                <a:solidFill>
                  <a:schemeClr val="tx1"/>
                </a:solidFill>
                <a:effectLst/>
                <a:latin typeface="+mn-lt"/>
                <a:ea typeface="+mn-ea"/>
                <a:cs typeface="+mn-cs"/>
                <a:hlinkClick r:id="rId3" tooltip="London Borough of Haringey"/>
              </a:rPr>
              <a:t>London Borough of Haringey</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4" tooltip="North London"/>
              </a:rPr>
              <a:t>North London</a:t>
            </a:r>
            <a:r>
              <a:rPr lang="en-GB" sz="1200" b="0" i="0" kern="1200" dirty="0">
                <a:solidFill>
                  <a:schemeClr val="tx1"/>
                </a:solidFill>
                <a:effectLst/>
                <a:latin typeface="+mn-lt"/>
                <a:ea typeface="+mn-ea"/>
                <a:cs typeface="+mn-cs"/>
              </a:rPr>
              <a:t>, under the same </a:t>
            </a:r>
            <a:r>
              <a:rPr lang="en-GB" sz="1200" b="0" i="0" u="none" strike="noStrike" kern="1200" dirty="0">
                <a:solidFill>
                  <a:schemeClr val="tx1"/>
                </a:solidFill>
                <a:effectLst/>
                <a:latin typeface="+mn-lt"/>
                <a:ea typeface="+mn-ea"/>
                <a:cs typeface="+mn-cs"/>
                <a:hlinkClick r:id="rId5" tooltip="Child welfare"/>
              </a:rPr>
              <a:t>child welfare</a:t>
            </a:r>
            <a:r>
              <a:rPr lang="en-GB" sz="1200" b="0" i="0" kern="1200" dirty="0">
                <a:solidFill>
                  <a:schemeClr val="tx1"/>
                </a:solidFill>
                <a:effectLst/>
                <a:latin typeface="+mn-lt"/>
                <a:ea typeface="+mn-ea"/>
                <a:cs typeface="+mn-cs"/>
              </a:rPr>
              <a:t> authorities that had already failed seven years earlier in the case of </a:t>
            </a:r>
            <a:r>
              <a:rPr lang="en-GB" sz="1200" b="0" i="0" u="sng" kern="1200" dirty="0">
                <a:solidFill>
                  <a:schemeClr val="tx1"/>
                </a:solidFill>
                <a:effectLst/>
                <a:latin typeface="+mn-lt"/>
                <a:ea typeface="+mn-ea"/>
                <a:cs typeface="+mn-cs"/>
                <a:hlinkClick r:id="rId6"/>
              </a:rPr>
              <a:t>Victoria </a:t>
            </a:r>
            <a:r>
              <a:rPr lang="en-GB" sz="1200" b="0" i="0" u="sng" kern="1200" dirty="0" err="1">
                <a:solidFill>
                  <a:schemeClr val="tx1"/>
                </a:solidFill>
                <a:effectLst/>
                <a:latin typeface="+mn-lt"/>
                <a:ea typeface="+mn-ea"/>
                <a:cs typeface="+mn-cs"/>
                <a:hlinkClick r:id="rId6"/>
              </a:rPr>
              <a:t>Climbié</a:t>
            </a:r>
            <a:endParaRPr lang="en-GB" sz="1200" b="0" i="0" u="sng" kern="1200" dirty="0">
              <a:solidFill>
                <a:schemeClr val="tx1"/>
              </a:solidFill>
              <a:effectLst/>
              <a:latin typeface="+mn-lt"/>
              <a:ea typeface="+mn-ea"/>
              <a:cs typeface="+mn-cs"/>
            </a:endParaRPr>
          </a:p>
          <a:p>
            <a:r>
              <a:rPr lang="en-GB" sz="1200" b="0" i="0" u="sng" kern="1200" dirty="0">
                <a:solidFill>
                  <a:schemeClr val="tx1"/>
                </a:solidFill>
                <a:effectLst/>
                <a:latin typeface="+mn-lt"/>
                <a:ea typeface="+mn-ea"/>
                <a:cs typeface="+mn-cs"/>
              </a:rPr>
              <a:t>Peter</a:t>
            </a:r>
            <a:r>
              <a:rPr lang="en-GB" sz="1200" b="0" i="0" u="sng" kern="1200" baseline="0" dirty="0">
                <a:solidFill>
                  <a:schemeClr val="tx1"/>
                </a:solidFill>
                <a:effectLst/>
                <a:latin typeface="+mn-lt"/>
                <a:ea typeface="+mn-ea"/>
                <a:cs typeface="+mn-cs"/>
              </a:rPr>
              <a:t> was 17 months old</a:t>
            </a:r>
          </a:p>
          <a:p>
            <a:endParaRPr lang="en-GB" sz="1200" b="0" i="0" u="sng"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48BB90B-2D71-4937-B6B1-02424189E53E}" type="slidenum">
              <a:rPr lang="en-GB" smtClean="0"/>
              <a:t>13</a:t>
            </a:fld>
            <a:endParaRPr lang="en-GB"/>
          </a:p>
        </p:txBody>
      </p:sp>
    </p:spTree>
    <p:extLst>
      <p:ext uri="{BB962C8B-B14F-4D97-AF65-F5344CB8AC3E}">
        <p14:creationId xmlns:p14="http://schemas.microsoft.com/office/powerpoint/2010/main" val="4189183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https://www.gov.uk/government/publications/the-protection-of-children-in-england-a-progress-report</a:t>
            </a:r>
          </a:p>
        </p:txBody>
      </p:sp>
      <p:sp>
        <p:nvSpPr>
          <p:cNvPr id="4" name="Slide Number Placeholder 3"/>
          <p:cNvSpPr>
            <a:spLocks noGrp="1"/>
          </p:cNvSpPr>
          <p:nvPr>
            <p:ph type="sldNum" sz="quarter" idx="5"/>
          </p:nvPr>
        </p:nvSpPr>
        <p:spPr/>
        <p:txBody>
          <a:bodyPr/>
          <a:lstStyle/>
          <a:p>
            <a:fld id="{80B780D4-12FA-4783-BA1B-82E8591044E3}" type="slidenum">
              <a:rPr lang="en-GB" smtClean="0"/>
              <a:t>15</a:t>
            </a:fld>
            <a:endParaRPr lang="en-GB"/>
          </a:p>
        </p:txBody>
      </p:sp>
    </p:spTree>
    <p:extLst>
      <p:ext uri="{BB962C8B-B14F-4D97-AF65-F5344CB8AC3E}">
        <p14:creationId xmlns:p14="http://schemas.microsoft.com/office/powerpoint/2010/main" val="11487182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Killed by step-dad but mum was involved too.</a:t>
            </a:r>
            <a:r>
              <a:rPr lang="en-GB" baseline="0" dirty="0"/>
              <a:t> </a:t>
            </a:r>
          </a:p>
          <a:p>
            <a:pPr fontAlgn="base"/>
            <a:r>
              <a:rPr lang="en-GB" sz="1200" b="0" i="0" kern="1200" dirty="0">
                <a:solidFill>
                  <a:schemeClr val="tx1"/>
                </a:solidFill>
                <a:effectLst/>
                <a:latin typeface="+mn-lt"/>
                <a:ea typeface="+mn-ea"/>
                <a:cs typeface="+mn-cs"/>
              </a:rPr>
              <a:t>Police were called to 26 separate incidents at the family home, many involving domestic violence and alcohol abuse</a:t>
            </a:r>
          </a:p>
          <a:p>
            <a:pPr fontAlgn="base"/>
            <a:r>
              <a:rPr lang="en-GB" sz="1200" b="0" i="0" kern="1200" dirty="0">
                <a:solidFill>
                  <a:schemeClr val="tx1"/>
                </a:solidFill>
                <a:effectLst/>
                <a:latin typeface="+mn-lt"/>
                <a:ea typeface="+mn-ea"/>
                <a:cs typeface="+mn-cs"/>
              </a:rPr>
              <a:t>Excuses made by Daniel's "controlling" mother were accepted by agencies</a:t>
            </a:r>
          </a:p>
          <a:p>
            <a:r>
              <a:rPr lang="en-GB" sz="1200" b="0" i="0" kern="1200" dirty="0">
                <a:solidFill>
                  <a:schemeClr val="tx1"/>
                </a:solidFill>
                <a:effectLst/>
                <a:latin typeface="+mn-lt"/>
                <a:ea typeface="+mn-ea"/>
                <a:cs typeface="+mn-cs"/>
              </a:rPr>
              <a:t>Daniel stole sandwiches from other children at school and dug through bins for discarded apple cores. His body was so emaciated that one experienced </a:t>
            </a:r>
            <a:r>
              <a:rPr lang="en-GB" sz="1200" b="0" i="0" kern="1200" dirty="0" err="1">
                <a:solidFill>
                  <a:schemeClr val="tx1"/>
                </a:solidFill>
                <a:effectLst/>
                <a:latin typeface="+mn-lt"/>
                <a:ea typeface="+mn-ea"/>
                <a:cs typeface="+mn-cs"/>
              </a:rPr>
              <a:t>healthworker</a:t>
            </a:r>
            <a:r>
              <a:rPr lang="en-GB" sz="1200" b="0" i="0" kern="1200" dirty="0">
                <a:solidFill>
                  <a:schemeClr val="tx1"/>
                </a:solidFill>
                <a:effectLst/>
                <a:latin typeface="+mn-lt"/>
                <a:ea typeface="+mn-ea"/>
                <a:cs typeface="+mn-cs"/>
              </a:rPr>
              <a:t> compared it to that of a concentration camp victim.</a:t>
            </a:r>
            <a:endParaRPr lang="en-GB" dirty="0"/>
          </a:p>
        </p:txBody>
      </p:sp>
      <p:sp>
        <p:nvSpPr>
          <p:cNvPr id="4" name="Slide Number Placeholder 3"/>
          <p:cNvSpPr>
            <a:spLocks noGrp="1"/>
          </p:cNvSpPr>
          <p:nvPr>
            <p:ph type="sldNum" sz="quarter" idx="10"/>
          </p:nvPr>
        </p:nvSpPr>
        <p:spPr/>
        <p:txBody>
          <a:bodyPr/>
          <a:lstStyle/>
          <a:p>
            <a:fld id="{148BB90B-2D71-4937-B6B1-02424189E53E}" type="slidenum">
              <a:rPr lang="en-GB" smtClean="0"/>
              <a:t>16</a:t>
            </a:fld>
            <a:endParaRPr lang="en-GB"/>
          </a:p>
        </p:txBody>
      </p:sp>
    </p:spTree>
    <p:extLst>
      <p:ext uri="{BB962C8B-B14F-4D97-AF65-F5344CB8AC3E}">
        <p14:creationId xmlns:p14="http://schemas.microsoft.com/office/powerpoint/2010/main" val="556587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found he was in</a:t>
            </a:r>
            <a:r>
              <a:rPr lang="en-GB" baseline="0" dirty="0"/>
              <a:t> a baby grow aged 6 to 9 months</a:t>
            </a:r>
          </a:p>
          <a:p>
            <a:pPr fontAlgn="base"/>
            <a:r>
              <a:rPr lang="en-GB" sz="1200" b="0" i="0" kern="1200" dirty="0">
                <a:solidFill>
                  <a:schemeClr val="tx1"/>
                </a:solidFill>
                <a:effectLst/>
                <a:latin typeface="+mn-lt"/>
                <a:ea typeface="+mn-ea"/>
                <a:cs typeface="+mn-cs"/>
              </a:rPr>
              <a:t>Hutton had "many opportunities" to accept the professional support which had been offered to her but she had chosen not to, she added.</a:t>
            </a:r>
          </a:p>
          <a:p>
            <a:pPr fontAlgn="base"/>
            <a:r>
              <a:rPr lang="en-GB" sz="1200" b="0" i="0" kern="1200" dirty="0">
                <a:solidFill>
                  <a:schemeClr val="tx1"/>
                </a:solidFill>
                <a:effectLst/>
                <a:latin typeface="+mn-lt"/>
                <a:ea typeface="+mn-ea"/>
                <a:cs typeface="+mn-cs"/>
              </a:rPr>
              <a:t>"She was obstructive, she was difficult and she failed in her ability to parent that child, to look after his basic needs, and sadly he died in the most difficult of circumstances.</a:t>
            </a:r>
          </a:p>
          <a:p>
            <a:r>
              <a:rPr lang="en-GB" dirty="0">
                <a:hlinkClick r:id="rId3"/>
              </a:rPr>
              <a:t>https://www.bbc.co.uk/news/uk-england-24388175</a:t>
            </a:r>
            <a:endParaRPr lang="en-GB" baseline="0" dirty="0"/>
          </a:p>
          <a:p>
            <a:r>
              <a:rPr lang="en-GB" dirty="0"/>
              <a:t>https://www.theguardian.com/society/2013/nov/13/hamzah-khan-social-services-warning-signs</a:t>
            </a:r>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148BB90B-2D71-4937-B6B1-02424189E53E}" type="slidenum">
              <a:rPr lang="en-GB" smtClean="0"/>
              <a:t>18</a:t>
            </a:fld>
            <a:endParaRPr lang="en-GB"/>
          </a:p>
        </p:txBody>
      </p:sp>
    </p:spTree>
    <p:extLst>
      <p:ext uri="{BB962C8B-B14F-4D97-AF65-F5344CB8AC3E}">
        <p14:creationId xmlns:p14="http://schemas.microsoft.com/office/powerpoint/2010/main" val="1251113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https://www.legislation.gov.uk/ukpga/2009/25/contents</a:t>
            </a:r>
          </a:p>
          <a:p>
            <a:endParaRPr lang="en-GB" dirty="0"/>
          </a:p>
          <a:p>
            <a:r>
              <a:rPr lang="en-GB" dirty="0"/>
              <a:t>https://assets.publishing.service.gov.uk/media/5e258ec240f0b62c52248094/guide-to-coroner-services-bereaved-people-jan-2020.pdf</a:t>
            </a:r>
          </a:p>
          <a:p>
            <a:endParaRPr lang="en-GB" dirty="0"/>
          </a:p>
          <a:p>
            <a:r>
              <a:rPr lang="en-GB" dirty="0"/>
              <a:t>https://researchbriefings.files.parliament.uk/documents/SN03981/SN03981.pdf</a:t>
            </a:r>
          </a:p>
          <a:p>
            <a:endParaRPr lang="en-GB" dirty="0"/>
          </a:p>
          <a:p>
            <a:r>
              <a:rPr lang="en-GB" dirty="0"/>
              <a:t>https://www.legislation.gov.uk/uksi/2019/1112/made</a:t>
            </a:r>
          </a:p>
        </p:txBody>
      </p:sp>
      <p:sp>
        <p:nvSpPr>
          <p:cNvPr id="4" name="Slide Number Placeholder 3"/>
          <p:cNvSpPr>
            <a:spLocks noGrp="1"/>
          </p:cNvSpPr>
          <p:nvPr>
            <p:ph type="sldNum" sz="quarter" idx="5"/>
          </p:nvPr>
        </p:nvSpPr>
        <p:spPr/>
        <p:txBody>
          <a:bodyPr/>
          <a:lstStyle/>
          <a:p>
            <a:fld id="{80B780D4-12FA-4783-BA1B-82E8591044E3}" type="slidenum">
              <a:rPr lang="en-GB" smtClean="0"/>
              <a:t>19</a:t>
            </a:fld>
            <a:endParaRPr lang="en-GB"/>
          </a:p>
        </p:txBody>
      </p:sp>
    </p:spTree>
    <p:extLst>
      <p:ext uri="{BB962C8B-B14F-4D97-AF65-F5344CB8AC3E}">
        <p14:creationId xmlns:p14="http://schemas.microsoft.com/office/powerpoint/2010/main" val="42355923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https://www.college.police.uk/app/major-investigation-and-public-protection/investigating-child-abuse-and-safeguarding-children/police-response-investigating-child-abuse/risk-and-associated-investigations</a:t>
            </a:r>
          </a:p>
        </p:txBody>
      </p:sp>
      <p:sp>
        <p:nvSpPr>
          <p:cNvPr id="4" name="Slide Number Placeholder 3"/>
          <p:cNvSpPr>
            <a:spLocks noGrp="1"/>
          </p:cNvSpPr>
          <p:nvPr>
            <p:ph type="sldNum" sz="quarter" idx="5"/>
          </p:nvPr>
        </p:nvSpPr>
        <p:spPr/>
        <p:txBody>
          <a:bodyPr/>
          <a:lstStyle/>
          <a:p>
            <a:fld id="{80B780D4-12FA-4783-BA1B-82E8591044E3}" type="slidenum">
              <a:rPr lang="en-GB" smtClean="0"/>
              <a:t>22</a:t>
            </a:fld>
            <a:endParaRPr lang="en-GB"/>
          </a:p>
        </p:txBody>
      </p:sp>
    </p:spTree>
    <p:extLst>
      <p:ext uri="{BB962C8B-B14F-4D97-AF65-F5344CB8AC3E}">
        <p14:creationId xmlns:p14="http://schemas.microsoft.com/office/powerpoint/2010/main" val="456626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Lola - </a:t>
            </a:r>
            <a:r>
              <a:rPr lang="en-GB" b="0" i="0" dirty="0">
                <a:solidFill>
                  <a:srgbClr val="141414"/>
                </a:solidFill>
                <a:effectLst/>
                <a:latin typeface="ReithSans"/>
              </a:rPr>
              <a:t>101 surface injuries on her body and suffered a "catastrophic" brain trauma</a:t>
            </a:r>
          </a:p>
          <a:p>
            <a:r>
              <a:rPr lang="en-GB" b="0" i="0" dirty="0" err="1">
                <a:solidFill>
                  <a:srgbClr val="141414"/>
                </a:solidFill>
                <a:effectLst/>
                <a:latin typeface="ReithSans"/>
              </a:rPr>
              <a:t>Kaylea</a:t>
            </a:r>
            <a:r>
              <a:rPr lang="en-GB" b="0" i="0" dirty="0">
                <a:solidFill>
                  <a:srgbClr val="141414"/>
                </a:solidFill>
                <a:effectLst/>
                <a:latin typeface="ReithSans"/>
              </a:rPr>
              <a:t> –disability left her restricted to her bed for more than six months in  "squalid" and "inhumane" conditions</a:t>
            </a:r>
          </a:p>
          <a:p>
            <a:r>
              <a:rPr lang="en-GB" b="0" i="0" dirty="0">
                <a:solidFill>
                  <a:srgbClr val="141414"/>
                </a:solidFill>
                <a:effectLst/>
                <a:latin typeface="ReithSans"/>
              </a:rPr>
              <a:t>Logan killed by brother, mother and father body taken to river; weighted 3 stone; treated like a prisoner.</a:t>
            </a:r>
          </a:p>
          <a:p>
            <a:r>
              <a:rPr lang="en-GB" b="0" i="0" dirty="0">
                <a:solidFill>
                  <a:srgbClr val="141414"/>
                </a:solidFill>
                <a:effectLst/>
                <a:latin typeface="ReithSans"/>
              </a:rPr>
              <a:t>Star – killed by mother’s girlfriend after months of abuse. two brain injuries and various fractures to her skull, ribs and shinbone.</a:t>
            </a:r>
          </a:p>
          <a:p>
            <a:r>
              <a:rPr lang="en-GB" b="0" i="0" dirty="0">
                <a:solidFill>
                  <a:srgbClr val="141414"/>
                </a:solidFill>
                <a:effectLst/>
                <a:latin typeface="ReithSans"/>
              </a:rPr>
              <a:t>Dylan  suffocated by mother </a:t>
            </a:r>
          </a:p>
          <a:p>
            <a:r>
              <a:rPr lang="en-GB" b="0" i="0" dirty="0">
                <a:solidFill>
                  <a:srgbClr val="141414"/>
                </a:solidFill>
                <a:effectLst/>
                <a:latin typeface="ReithSans"/>
              </a:rPr>
              <a:t>Arthur – </a:t>
            </a:r>
            <a:r>
              <a:rPr lang="en-GB" b="0" i="0" dirty="0">
                <a:solidFill>
                  <a:srgbClr val="202122"/>
                </a:solidFill>
                <a:effectLst/>
                <a:latin typeface="Arial" panose="020B0604020202020204" pitchFamily="34" charset="0"/>
              </a:rPr>
              <a:t>un-survivable brain injury 130 bruises, that he had been poisoned with salt and injuries compared to being tortured.</a:t>
            </a:r>
          </a:p>
          <a:p>
            <a:r>
              <a:rPr lang="en-GB" b="0" i="0" dirty="0">
                <a:solidFill>
                  <a:srgbClr val="202122"/>
                </a:solidFill>
                <a:effectLst/>
                <a:latin typeface="Arial" panose="020B0604020202020204" pitchFamily="34" charset="0"/>
              </a:rPr>
              <a:t>Alfie </a:t>
            </a:r>
            <a:r>
              <a:rPr lang="en-GB" b="0" i="0" dirty="0">
                <a:solidFill>
                  <a:srgbClr val="121212"/>
                </a:solidFill>
                <a:effectLst/>
                <a:latin typeface="GuardianTextEgyptian"/>
              </a:rPr>
              <a:t>held underwater in a bath, after months of cruelty that had left him with more than 50 injuries</a:t>
            </a:r>
            <a:r>
              <a:rPr lang="en-GB" b="0" i="0" dirty="0">
                <a:solidFill>
                  <a:srgbClr val="202122"/>
                </a:solidFill>
                <a:effectLst/>
                <a:latin typeface="Arial" panose="020B0604020202020204" pitchFamily="34" charset="0"/>
              </a:rPr>
              <a:t> 60 calls made to police. </a:t>
            </a:r>
          </a:p>
          <a:p>
            <a:r>
              <a:rPr lang="en-GB" b="0" i="0" dirty="0">
                <a:solidFill>
                  <a:srgbClr val="202122"/>
                </a:solidFill>
                <a:effectLst/>
                <a:latin typeface="Arial" panose="020B0604020202020204" pitchFamily="34" charset="0"/>
              </a:rPr>
              <a:t>Finley - </a:t>
            </a:r>
            <a:r>
              <a:rPr lang="en-GB" b="0" i="0" dirty="0">
                <a:solidFill>
                  <a:srgbClr val="141414"/>
                </a:solidFill>
                <a:effectLst/>
                <a:latin typeface="ReithSans"/>
              </a:rPr>
              <a:t>57 breaks to his bones, 71 bruises and two burns on his left hand</a:t>
            </a:r>
            <a:r>
              <a:rPr lang="en-GB" b="0" i="0" dirty="0">
                <a:solidFill>
                  <a:srgbClr val="202122"/>
                </a:solidFill>
                <a:effectLst/>
                <a:latin typeface="Arial" panose="020B0604020202020204" pitchFamily="34" charset="0"/>
              </a:rPr>
              <a:t> taken into care but returned dead within 39 days. </a:t>
            </a:r>
          </a:p>
          <a:p>
            <a:endParaRPr lang="en-GB" b="0" i="0" dirty="0">
              <a:solidFill>
                <a:srgbClr val="202122"/>
              </a:solidFill>
              <a:effectLst/>
              <a:latin typeface="Arial" panose="020B0604020202020204" pitchFamily="34" charset="0"/>
            </a:endParaRPr>
          </a:p>
          <a:p>
            <a:r>
              <a:rPr lang="en-GB" b="0" i="0" dirty="0">
                <a:solidFill>
                  <a:srgbClr val="202122"/>
                </a:solidFill>
                <a:effectLst/>
                <a:latin typeface="Arial" panose="020B0604020202020204" pitchFamily="34" charset="0"/>
              </a:rPr>
              <a:t> </a:t>
            </a:r>
            <a:endParaRPr lang="en-GB" b="0" dirty="0"/>
          </a:p>
        </p:txBody>
      </p:sp>
      <p:sp>
        <p:nvSpPr>
          <p:cNvPr id="4" name="Slide Number Placeholder 3"/>
          <p:cNvSpPr>
            <a:spLocks noGrp="1"/>
          </p:cNvSpPr>
          <p:nvPr>
            <p:ph type="sldNum" sz="quarter" idx="5"/>
          </p:nvPr>
        </p:nvSpPr>
        <p:spPr/>
        <p:txBody>
          <a:bodyPr/>
          <a:lstStyle/>
          <a:p>
            <a:fld id="{80B780D4-12FA-4783-BA1B-82E8591044E3}" type="slidenum">
              <a:rPr lang="en-GB" smtClean="0"/>
              <a:t>23</a:t>
            </a:fld>
            <a:endParaRPr lang="en-GB"/>
          </a:p>
        </p:txBody>
      </p:sp>
    </p:spTree>
    <p:extLst>
      <p:ext uri="{BB962C8B-B14F-4D97-AF65-F5344CB8AC3E}">
        <p14:creationId xmlns:p14="http://schemas.microsoft.com/office/powerpoint/2010/main" val="1583678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https://www.gov.uk/dbs-check-applicant-criminal-record</a:t>
            </a:r>
          </a:p>
        </p:txBody>
      </p:sp>
      <p:sp>
        <p:nvSpPr>
          <p:cNvPr id="4" name="Slide Number Placeholder 3"/>
          <p:cNvSpPr>
            <a:spLocks noGrp="1"/>
          </p:cNvSpPr>
          <p:nvPr>
            <p:ph type="sldNum" sz="quarter" idx="5"/>
          </p:nvPr>
        </p:nvSpPr>
        <p:spPr/>
        <p:txBody>
          <a:bodyPr/>
          <a:lstStyle/>
          <a:p>
            <a:fld id="{80B780D4-12FA-4783-BA1B-82E8591044E3}" type="slidenum">
              <a:rPr lang="en-GB" smtClean="0"/>
              <a:t>32</a:t>
            </a:fld>
            <a:endParaRPr lang="en-GB"/>
          </a:p>
        </p:txBody>
      </p:sp>
    </p:spTree>
    <p:extLst>
      <p:ext uri="{BB962C8B-B14F-4D97-AF65-F5344CB8AC3E}">
        <p14:creationId xmlns:p14="http://schemas.microsoft.com/office/powerpoint/2010/main" val="2162614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Access to children  = teachers, youth workers, </a:t>
            </a:r>
            <a:r>
              <a:rPr lang="en-GB" sz="1200" b="0" i="0" kern="1200" dirty="0">
                <a:solidFill>
                  <a:schemeClr val="tx1"/>
                </a:solidFill>
                <a:effectLst/>
                <a:latin typeface="+mn-lt"/>
                <a:ea typeface="+mn-ea"/>
                <a:cs typeface="+mn-cs"/>
              </a:rPr>
              <a:t>residential staff in boarding schools, para-medical staff, caretakers, independent visitors to childcare organisations, education welfare officers and psychologists, local authority workers in nurseries, playgroups, youth and community groups.</a:t>
            </a:r>
          </a:p>
          <a:p>
            <a:endParaRPr lang="en-GB" dirty="0"/>
          </a:p>
          <a:p>
            <a:r>
              <a:rPr lang="en-GB" sz="1200" b="0" i="0" kern="1200" dirty="0">
                <a:solidFill>
                  <a:schemeClr val="tx1"/>
                </a:solidFill>
                <a:effectLst/>
                <a:latin typeface="+mn-lt"/>
                <a:ea typeface="+mn-ea"/>
                <a:cs typeface="+mn-cs"/>
              </a:rPr>
              <a:t>The guidance was that checks "should not normally be sought" on administrative staff, bus drivers, cleaners, dinner assistants, ground staff, parents and other supervised helpers, and - crucially, in view of the current backlog - student teachers and other trainees except in nursery schools.</a:t>
            </a:r>
          </a:p>
          <a:p>
            <a:r>
              <a:rPr lang="en-GB" sz="1200" b="0" i="0" kern="1200" dirty="0">
                <a:solidFill>
                  <a:schemeClr val="tx1"/>
                </a:solidFill>
                <a:effectLst/>
                <a:latin typeface="+mn-lt"/>
                <a:ea typeface="+mn-ea"/>
                <a:cs typeface="+mn-cs"/>
              </a:rPr>
              <a:t>99 list is</a:t>
            </a:r>
            <a:r>
              <a:rPr lang="en-GB" sz="1200" b="0" i="0" kern="1200" baseline="0" dirty="0">
                <a:solidFill>
                  <a:schemeClr val="tx1"/>
                </a:solidFill>
                <a:effectLst/>
                <a:latin typeface="+mn-lt"/>
                <a:ea typeface="+mn-ea"/>
                <a:cs typeface="+mn-cs"/>
              </a:rPr>
              <a:t> a list of people who </a:t>
            </a:r>
            <a:r>
              <a:rPr lang="en-GB" sz="1200" b="0" i="0" kern="1200" dirty="0">
                <a:solidFill>
                  <a:schemeClr val="tx1"/>
                </a:solidFill>
                <a:effectLst/>
                <a:latin typeface="+mn-lt"/>
                <a:ea typeface="+mn-ea"/>
                <a:cs typeface="+mn-cs"/>
              </a:rPr>
              <a:t>appear on the sex offenders register and confirms if they are barred from working with children. Contains the names, aliases, dates of birth and national insurance numbers of all those forbidden to work with children in schools, social work and voluntary settings.</a:t>
            </a:r>
          </a:p>
          <a:p>
            <a:r>
              <a:rPr lang="en-GB" sz="1200" b="0" i="0" kern="1200" dirty="0">
                <a:solidFill>
                  <a:schemeClr val="tx1"/>
                </a:solidFill>
                <a:effectLst/>
                <a:latin typeface="+mn-lt"/>
                <a:ea typeface="+mn-ea"/>
                <a:cs typeface="+mn-cs"/>
              </a:rPr>
              <a:t>Adults convicted of serious sexual offences committed against children under the age of 16 since 1995 can automatically be placed on List 99. Those convicted of possessing indecent photographs of children can only be automatically barred if they were convicted after 1 June 2003. Since June 2003, a judge can also effectively bar an offender from working with children by giving them a "disqualification order" as part of their sentence.</a:t>
            </a:r>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33</a:t>
            </a:fld>
            <a:endParaRPr lang="en-GB"/>
          </a:p>
        </p:txBody>
      </p:sp>
    </p:spTree>
    <p:extLst>
      <p:ext uri="{BB962C8B-B14F-4D97-AF65-F5344CB8AC3E}">
        <p14:creationId xmlns:p14="http://schemas.microsoft.com/office/powerpoint/2010/main" val="1654493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99 list  - not a sex offender and not banded from working with children. </a:t>
            </a:r>
          </a:p>
          <a:p>
            <a:r>
              <a:rPr lang="en-GB" sz="1200" b="0" i="0" kern="1200" dirty="0">
                <a:solidFill>
                  <a:schemeClr val="tx1"/>
                </a:solidFill>
                <a:effectLst/>
                <a:latin typeface="+mn-lt"/>
                <a:ea typeface="+mn-ea"/>
                <a:cs typeface="+mn-cs"/>
              </a:rPr>
              <a:t>Because the Criminal Records Bureau could not cope with the demand, the Department for Education announced "interim arrangements".</a:t>
            </a:r>
          </a:p>
          <a:p>
            <a:r>
              <a:rPr lang="en-GB" sz="1200" b="0" i="0" kern="1200" dirty="0">
                <a:solidFill>
                  <a:schemeClr val="tx1"/>
                </a:solidFill>
                <a:effectLst/>
                <a:latin typeface="+mn-lt"/>
                <a:ea typeface="+mn-ea"/>
                <a:cs typeface="+mn-cs"/>
              </a:rPr>
              <a:t>These were that - as under the old system - classroom staff could start work pending completion of their police checks, provided they were not on List 99.</a:t>
            </a:r>
          </a:p>
          <a:p>
            <a:r>
              <a:rPr lang="en-GB" sz="1200" b="0" i="0" kern="1200" dirty="0">
                <a:solidFill>
                  <a:schemeClr val="tx1"/>
                </a:solidFill>
                <a:effectLst/>
                <a:latin typeface="+mn-lt"/>
                <a:ea typeface="+mn-ea"/>
                <a:cs typeface="+mn-cs"/>
              </a:rPr>
              <a:t>This exemption did not apply to contractors, ancillary staff such as caretakers, or school governors - they still had to be checked first</a:t>
            </a:r>
          </a:p>
          <a:p>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pPr/>
              <a:t>34</a:t>
            </a:fld>
            <a:endParaRPr lang="en-GB"/>
          </a:p>
        </p:txBody>
      </p:sp>
    </p:spTree>
    <p:extLst>
      <p:ext uri="{BB962C8B-B14F-4D97-AF65-F5344CB8AC3E}">
        <p14:creationId xmlns:p14="http://schemas.microsoft.com/office/powerpoint/2010/main" val="30971386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offences were on file </a:t>
            </a:r>
          </a:p>
        </p:txBody>
      </p:sp>
      <p:sp>
        <p:nvSpPr>
          <p:cNvPr id="4" name="Slide Number Placeholder 3"/>
          <p:cNvSpPr>
            <a:spLocks noGrp="1"/>
          </p:cNvSpPr>
          <p:nvPr>
            <p:ph type="sldNum" sz="quarter" idx="10"/>
          </p:nvPr>
        </p:nvSpPr>
        <p:spPr/>
        <p:txBody>
          <a:bodyPr/>
          <a:lstStyle/>
          <a:p>
            <a:fld id="{033596D8-C0B6-4C8D-B404-FE0B4444A044}" type="slidenum">
              <a:rPr lang="en-GB" smtClean="0"/>
              <a:pPr/>
              <a:t>35</a:t>
            </a:fld>
            <a:endParaRPr lang="en-GB"/>
          </a:p>
        </p:txBody>
      </p:sp>
    </p:spTree>
    <p:extLst>
      <p:ext uri="{BB962C8B-B14F-4D97-AF65-F5344CB8AC3E}">
        <p14:creationId xmlns:p14="http://schemas.microsoft.com/office/powerpoint/2010/main" val="4181428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 convictions to put on the 99 list.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Huntley got his job the vetting process was being changed and a new system is now in place.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From Humberside but job else where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33596D8-C0B6-4C8D-B404-FE0B4444A044}" type="slidenum">
              <a:rPr lang="en-GB" smtClean="0"/>
              <a:t>37</a:t>
            </a:fld>
            <a:endParaRPr lang="en-GB"/>
          </a:p>
        </p:txBody>
      </p:sp>
    </p:spTree>
    <p:extLst>
      <p:ext uri="{BB962C8B-B14F-4D97-AF65-F5344CB8AC3E}">
        <p14:creationId xmlns:p14="http://schemas.microsoft.com/office/powerpoint/2010/main" val="1941245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6CA77-C9A5-4D20-D510-6E392A0DD8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39E5A6-9A2C-0C21-C2D9-C51D00EA7E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7708B4-2547-89CA-C911-58A3106A80B8}"/>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B0B6A35B-F1E4-0F3B-4304-DC5B837128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BAAC41-46E9-1E2E-4C38-D32156B0AD2C}"/>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4109430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DF566-9E05-E519-73AB-015114041A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54DF1B-157B-8391-BF6C-EFD002FF41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873894-3D86-FC5B-5C18-71916703EE88}"/>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F8D3E3E2-06C7-A018-8292-A845EDF8F1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803EE5-3A2B-DB78-FE00-E75C8FECB918}"/>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3520852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422AA-0BAF-B0D3-FCB7-8EC5BC2A24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898B9D-11CD-372D-FFA2-00585FB9E9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060049-B164-822D-8D04-B867C0AB058C}"/>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9407420D-1B43-4B37-5A8B-60890038D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00C27E-52E3-0847-0AAD-4EC4C016B125}"/>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1489955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A2D57-2DA6-35B0-4BBF-8CFC8C54B8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519E3B-D436-667B-CAA3-84E606F951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A81A23-DF5A-3C25-11F3-69A8073996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CD6166-A635-0771-47AF-06A78D7F8BC2}"/>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6" name="Footer Placeholder 5">
            <a:extLst>
              <a:ext uri="{FF2B5EF4-FFF2-40B4-BE49-F238E27FC236}">
                <a16:creationId xmlns:a16="http://schemas.microsoft.com/office/drawing/2014/main" id="{185BAD8B-F421-03B0-5B03-E255C7023E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DB71BD-3159-2E76-46ED-DC7C48421AD2}"/>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407012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021FA-5A6E-67BB-165E-7F40655D97E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B48A1A-6AE4-C7D2-3DFE-87BE35E13C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35740B-D797-3876-8FDF-D868650C26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B44AB-280E-33EC-2487-BDC7D07B26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F8934D-B2BD-9167-3A52-BB32ED03B5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6715EB-059D-F0AF-12F2-A382461CDABD}"/>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8" name="Footer Placeholder 7">
            <a:extLst>
              <a:ext uri="{FF2B5EF4-FFF2-40B4-BE49-F238E27FC236}">
                <a16:creationId xmlns:a16="http://schemas.microsoft.com/office/drawing/2014/main" id="{11157B7A-5F31-C194-5945-940A8D7889C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20E047C-43C6-691F-40BD-BA74478838EF}"/>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1448893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3396E-4CCC-60CD-5504-AF37969D44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E765A2A-1F4C-8CA8-D655-76C31DF2A20F}"/>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4" name="Footer Placeholder 3">
            <a:extLst>
              <a:ext uri="{FF2B5EF4-FFF2-40B4-BE49-F238E27FC236}">
                <a16:creationId xmlns:a16="http://schemas.microsoft.com/office/drawing/2014/main" id="{2A56FFE3-7E4B-90B4-6F31-537C7B7316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DCB597-5BFA-F823-01D8-A785B12C077B}"/>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1707098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2CAD25-B26C-DBEF-8D31-7FC62DABE206}"/>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3" name="Footer Placeholder 2">
            <a:extLst>
              <a:ext uri="{FF2B5EF4-FFF2-40B4-BE49-F238E27FC236}">
                <a16:creationId xmlns:a16="http://schemas.microsoft.com/office/drawing/2014/main" id="{0DF2B68C-6E5C-29F5-E6B5-E255C7C7541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FC6DB5-3F77-6ECF-55CA-A0F818A3C60F}"/>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2974762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4E050-6A2E-73CC-706D-E981332D2A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15D19D-C4AB-94DB-BC54-81E6A4CF01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D471A08-4F82-E75E-D38F-56DB6FAD78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C26499-43C3-37A2-DEBD-908B68D5E861}"/>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6" name="Footer Placeholder 5">
            <a:extLst>
              <a:ext uri="{FF2B5EF4-FFF2-40B4-BE49-F238E27FC236}">
                <a16:creationId xmlns:a16="http://schemas.microsoft.com/office/drawing/2014/main" id="{281BADA0-34EB-2686-4C7B-A358A7E50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111557-3111-FBEC-968B-5C53D550E049}"/>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1985309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0FA6C-5B05-E5A7-4CA6-2A2C8A2E07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A65061-818E-C329-3F3C-27A656FE22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0A0A61-76E5-5139-6EF1-9898CD3244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8F2CFB-39B4-E256-2C39-91969E0644FC}"/>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6" name="Footer Placeholder 5">
            <a:extLst>
              <a:ext uri="{FF2B5EF4-FFF2-40B4-BE49-F238E27FC236}">
                <a16:creationId xmlns:a16="http://schemas.microsoft.com/office/drawing/2014/main" id="{643E7697-ECC6-185F-1B42-D4B06C4EC7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F1836B-C32C-1565-2B76-EA79AAA198C0}"/>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3816460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5A6C7-F79D-75CD-C231-F03B79D8A3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AC630A-13B2-91E2-6C67-A401BCB16B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1D2A02-0FF1-0B58-744E-D8309CEE0FF7}"/>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165DE97F-393E-788E-CDD6-D5180BA6AE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D4FF3-7B21-F962-A3A8-5E05DE784004}"/>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863588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BB3B4F-4A60-E999-038E-60DDBC5481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F4FE86-FE94-7BC0-F285-805B1670959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6DA9B-0243-7677-5D12-E861AC473CCF}"/>
              </a:ext>
            </a:extLst>
          </p:cNvPr>
          <p:cNvSpPr>
            <a:spLocks noGrp="1"/>
          </p:cNvSpPr>
          <p:nvPr>
            <p:ph type="dt" sz="half" idx="10"/>
          </p:nvPr>
        </p:nvSpPr>
        <p:spPr/>
        <p:txBody>
          <a:body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68B690DE-13CF-3FA9-6A49-94E17925D2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E3987E-5D33-CFF2-5197-49AAABA5D780}"/>
              </a:ext>
            </a:extLst>
          </p:cNvPr>
          <p:cNvSpPr>
            <a:spLocks noGrp="1"/>
          </p:cNvSpPr>
          <p:nvPr>
            <p:ph type="sldNum" sz="quarter" idx="12"/>
          </p:nvPr>
        </p:nvSpPr>
        <p:spPr/>
        <p:txBody>
          <a:bodyPr/>
          <a:lstStyle/>
          <a:p>
            <a:fld id="{BC84BFA9-C470-41CB-9D38-F8D5AA636250}" type="slidenum">
              <a:rPr lang="en-GB" smtClean="0"/>
              <a:t>‹#›</a:t>
            </a:fld>
            <a:endParaRPr lang="en-GB"/>
          </a:p>
        </p:txBody>
      </p:sp>
    </p:spTree>
    <p:extLst>
      <p:ext uri="{BB962C8B-B14F-4D97-AF65-F5344CB8AC3E}">
        <p14:creationId xmlns:p14="http://schemas.microsoft.com/office/powerpoint/2010/main" val="1823126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110F7-AFC2-4E93-84EF-40E3297AA0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4B7108-6B4B-4FE6-B36B-DB3245B250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9752B97-B062-45CB-8EC2-1FFE01F326A2}"/>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2689FC89-43B0-4A82-A9A8-16E623AE7C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0B2034-1513-4FE0-92CD-D0997D4B1BD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925972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E12B-0F0D-4412-832B-FDEC45EB7B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DDC2E3-2AA3-4FFC-87B8-C455DC3E6A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0AF0FF-47E1-4CFA-8B23-BD072EB37F2D}"/>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A217E7BF-D876-450A-AB5E-955BE88B7F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40B284-8277-4D1C-9B9C-CB30CBE741B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2466891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1DB1-A840-43D8-8091-4A59DCCE2A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DD09B8-57DF-4C48-8428-3CB43DD023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24885E-4F91-4DED-AAB4-B719BB8A9875}"/>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DFE8C031-EBDE-4216-BC6D-CD0FD7CB1F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7BD8B-AE9A-4589-87FA-F04AE4B46B2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040323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D08B5-F6F8-4BAB-ABD9-E9C012E3B7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833A3F-3682-44CE-956E-7178499119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A45827-BE6B-4343-8777-77F3643CEB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E3B863-B878-4E5D-A8F7-E1206589DE0E}"/>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6" name="Footer Placeholder 5">
            <a:extLst>
              <a:ext uri="{FF2B5EF4-FFF2-40B4-BE49-F238E27FC236}">
                <a16:creationId xmlns:a16="http://schemas.microsoft.com/office/drawing/2014/main" id="{C9CA219F-18DD-42E5-BE7C-BB7D0CBC3B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EA1580-568C-4B1E-867D-4983EF845BA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516070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531-3E44-4FF9-9D5C-06290ABFBE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CE252A-C208-451A-A8C2-EA7CAFBDDA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BC7FBB-9E07-49D0-A78B-A11EA37FB6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3AF68E-8500-49B2-9F5A-ECD9C202D2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0677DC-EB7A-4F63-9A91-232BE7523A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8203A1-2BE4-40B6-981A-B56CC78C006B}"/>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8" name="Footer Placeholder 7">
            <a:extLst>
              <a:ext uri="{FF2B5EF4-FFF2-40B4-BE49-F238E27FC236}">
                <a16:creationId xmlns:a16="http://schemas.microsoft.com/office/drawing/2014/main" id="{AC9E2622-8E89-4C0A-8DF3-2BB5856A8A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5487CF-8CE5-40A4-B5E8-A6278E7D9A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688575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7E9AB-71F3-4C5D-A252-3D64ACB841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5A0FB3-57C9-4578-8577-022D7B76FDF6}"/>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4" name="Footer Placeholder 3">
            <a:extLst>
              <a:ext uri="{FF2B5EF4-FFF2-40B4-BE49-F238E27FC236}">
                <a16:creationId xmlns:a16="http://schemas.microsoft.com/office/drawing/2014/main" id="{7AED02A4-86C2-4833-96F6-3B8C323713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0512875-E81F-4BC9-BD88-760F81EF067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902512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8F6E7-27A1-4636-B0FC-BB07BD937F5B}"/>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3" name="Footer Placeholder 2">
            <a:extLst>
              <a:ext uri="{FF2B5EF4-FFF2-40B4-BE49-F238E27FC236}">
                <a16:creationId xmlns:a16="http://schemas.microsoft.com/office/drawing/2014/main" id="{11964801-4995-4F4F-9F08-4C5A28FA24D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5ADE4B-8E7E-43FC-BD26-F5536F9E7F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290216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00611-CDE3-42A8-A3D3-7B398D3312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8A9E64-015B-4725-B864-3226FF9D6F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9751FD-79F6-4C70-8CC9-9532F6CBE8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3D4963-C6BE-429B-B0A1-B09320F28076}"/>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6" name="Footer Placeholder 5">
            <a:extLst>
              <a:ext uri="{FF2B5EF4-FFF2-40B4-BE49-F238E27FC236}">
                <a16:creationId xmlns:a16="http://schemas.microsoft.com/office/drawing/2014/main" id="{C45A5C1E-63F6-4898-B354-14E672C7B3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DC9B56-1D6F-4CDD-A8FD-E3F6CEE49F7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902843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46B9F-8887-400C-8BEA-F9D702E421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1A8C48-4284-4B16-8DB7-B47FA0BC4E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4057AA-DF48-4BEF-9600-7837A8540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199200-AE49-4EAD-9982-A861315B9C91}"/>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6" name="Footer Placeholder 5">
            <a:extLst>
              <a:ext uri="{FF2B5EF4-FFF2-40B4-BE49-F238E27FC236}">
                <a16:creationId xmlns:a16="http://schemas.microsoft.com/office/drawing/2014/main" id="{00C47864-0F1A-4400-AAD4-F9D0A4CCBC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B65A7C-E6E3-42CD-B99D-C90644B1BD99}"/>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7040150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6F6D-E94D-4564-8086-CF32CD3B95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A5AAFF-6262-45D4-BA61-8B02917120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713282-D5C9-4994-B75B-4B043131FD2F}"/>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895E2E08-BF00-4178-AA88-5209EEA9F7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DBECB-10DD-4E8E-B8DF-5DEC6BF49B1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606069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86F5CC-EB6C-470A-B2D2-D966CFB1B9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DA3A27-8FA0-47F1-B919-4D1A1A335C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BB1D5A-E33A-47C3-AD45-2213310B1541}"/>
              </a:ext>
            </a:extLst>
          </p:cNvPr>
          <p:cNvSpPr>
            <a:spLocks noGrp="1"/>
          </p:cNvSpPr>
          <p:nvPr>
            <p:ph type="dt" sz="half" idx="10"/>
          </p:nvPr>
        </p:nvSpPr>
        <p:spPr/>
        <p:txBody>
          <a:body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17D4C5F1-8316-44C1-B010-4F1029AE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AEA1CC-B936-4156-A2EF-B5770A54E73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7185020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16/02/2024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1761633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16/02/2024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42324397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DF0523-C706-476A-B48F-9DCD64BEAC66}" type="datetimeFigureOut">
              <a:rPr lang="en-GB" smtClean="0"/>
              <a:t>16/02/2024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6957948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DF0523-C706-476A-B48F-9DCD64BEAC66}" type="datetimeFigureOut">
              <a:rPr lang="en-GB" smtClean="0"/>
              <a:t>16/02/2024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0666865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DF0523-C706-476A-B48F-9DCD64BEAC66}" type="datetimeFigureOut">
              <a:rPr lang="en-GB" smtClean="0"/>
              <a:t>16/02/2024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7220045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DF0523-C706-476A-B48F-9DCD64BEAC66}" type="datetimeFigureOut">
              <a:rPr lang="en-GB" smtClean="0"/>
              <a:t>16/02/2024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8470225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DF0523-C706-476A-B48F-9DCD64BEAC66}" type="datetimeFigureOut">
              <a:rPr lang="en-GB" smtClean="0"/>
              <a:t>16/02/2024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127251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DF0523-C706-476A-B48F-9DCD64BEAC66}" type="datetimeFigureOut">
              <a:rPr lang="en-GB" smtClean="0"/>
              <a:t>16/02/2024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20023602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DF0523-C706-476A-B48F-9DCD64BEAC66}" type="datetimeFigureOut">
              <a:rPr lang="en-GB" smtClean="0"/>
              <a:t>16/02/2024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1326077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16/02/2024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11489513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DF0523-C706-476A-B48F-9DCD64BEAC66}" type="datetimeFigureOut">
              <a:rPr lang="en-GB" smtClean="0"/>
              <a:t>16/02/2024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BBBA9-AC66-46C9-B822-35C890F66E3D}" type="slidenum">
              <a:rPr lang="en-GB" smtClean="0"/>
              <a:t>‹#›</a:t>
            </a:fld>
            <a:endParaRPr lang="en-GB"/>
          </a:p>
        </p:txBody>
      </p:sp>
    </p:spTree>
    <p:extLst>
      <p:ext uri="{BB962C8B-B14F-4D97-AF65-F5344CB8AC3E}">
        <p14:creationId xmlns:p14="http://schemas.microsoft.com/office/powerpoint/2010/main" val="34315985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C5E58-17EF-4CD2-83B7-918B96C102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26F048-C419-4E2E-A706-9BE485974E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4E9707-9D41-4879-96B3-73939696C746}"/>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05985AD1-16AA-42A5-8A6F-02A91145C1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BFA067-1CB8-43E7-AD7A-896B812C3DB9}"/>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22912596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8D16-3E36-4EF2-AC09-D8FCF8E5AC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E2AEC3-8889-41CC-A92F-80B6A1088B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EB331F-EB0F-4149-A9BC-E9662D0D3490}"/>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9AC1456D-D89D-4AE2-B784-A28464C9D6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A0DB3B-C2F1-4BE5-A503-8497E38BF617}"/>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3169527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7452A-85FE-401D-9004-0A473808996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86DDB10-9539-4A23-8793-584A2DD6DC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940A99-6731-4322-AA17-5E0A4446228F}"/>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291B54B8-243B-49D1-A662-719B4B7338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794800-9795-4C38-A33C-88BC90B20E05}"/>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41039855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AAF80-16AB-4EAD-A979-A895C24625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2FA10A-BE5E-4A33-A693-9A69409B62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142E55-8A16-4E9E-A70E-062AFD6A74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FE65A0-746E-4D3E-BBF2-B41A9DAB56D7}"/>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6" name="Footer Placeholder 5">
            <a:extLst>
              <a:ext uri="{FF2B5EF4-FFF2-40B4-BE49-F238E27FC236}">
                <a16:creationId xmlns:a16="http://schemas.microsoft.com/office/drawing/2014/main" id="{45A72D77-9F7C-4BA2-BC1B-28FB8F73EC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75DA4D-2700-44D1-AC93-074F704B9862}"/>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27437126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2B4AB-89CE-4EEE-8398-DAABF7A5FD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DEDC8E-38C6-46F8-B37B-3B27D81C99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C1F0E4-9883-4E82-AE3A-68FD1F9EBB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D73110-0CC9-4B45-9BAD-D74D9A9A32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4E6AB6-7D74-4A71-9531-A8D7418969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1778597-CF96-494B-B8D5-25BF1D608FA7}"/>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8" name="Footer Placeholder 7">
            <a:extLst>
              <a:ext uri="{FF2B5EF4-FFF2-40B4-BE49-F238E27FC236}">
                <a16:creationId xmlns:a16="http://schemas.microsoft.com/office/drawing/2014/main" id="{2AC68F0A-49AC-431E-80F8-D5C70516A1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754C2EE-4E39-4A52-84A0-F828E47A5DAB}"/>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18788844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09078-FB44-42DE-A763-76C513BD8A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27698C-AF7D-4F4C-982C-3F33877E48A8}"/>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4" name="Footer Placeholder 3">
            <a:extLst>
              <a:ext uri="{FF2B5EF4-FFF2-40B4-BE49-F238E27FC236}">
                <a16:creationId xmlns:a16="http://schemas.microsoft.com/office/drawing/2014/main" id="{55FBB9D4-D7E6-40C8-B8FC-8520A5B93C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690EB1-6918-4B90-9614-1149412DE1D5}"/>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28604634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F866CF-EA09-4308-840A-39B323B3EFB3}"/>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3" name="Footer Placeholder 2">
            <a:extLst>
              <a:ext uri="{FF2B5EF4-FFF2-40B4-BE49-F238E27FC236}">
                <a16:creationId xmlns:a16="http://schemas.microsoft.com/office/drawing/2014/main" id="{82922EEB-4CBE-4777-840E-CBE87A6B9C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3A7C8F-D3DE-4D82-911A-8716E8DC6DF0}"/>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5709810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1225D-FAF3-4A64-B8F6-9CCA9A6524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7EBAA47-1500-4A84-A8E0-56AAC22FB0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21F851F-7AE0-4AAD-8445-F13313CE4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919F08-F89D-4993-9F62-BF10855EACCE}"/>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6" name="Footer Placeholder 5">
            <a:extLst>
              <a:ext uri="{FF2B5EF4-FFF2-40B4-BE49-F238E27FC236}">
                <a16:creationId xmlns:a16="http://schemas.microsoft.com/office/drawing/2014/main" id="{C681A88C-91D9-47D2-94C0-1A390724E6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BCC4DC-6E97-4EE1-BE7C-B606C099A3CC}"/>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31248124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D7E7E-B1EC-4539-9EA3-A989963FAF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A3BF83-C0B7-4616-91B5-E2980CA125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A4C8B3-C543-4C19-90BD-F6240AA6D7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3DB0F4-2CE7-4781-8142-78C1A0DB1045}"/>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6" name="Footer Placeholder 5">
            <a:extLst>
              <a:ext uri="{FF2B5EF4-FFF2-40B4-BE49-F238E27FC236}">
                <a16:creationId xmlns:a16="http://schemas.microsoft.com/office/drawing/2014/main" id="{4FC1E2B3-D4D1-43CF-811C-197EF4DC21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B7AFBE-EE05-42DE-8085-F00C48BEE730}"/>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41308095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46DC8-3830-4D41-88D0-607CCE15CA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E354EB-7C35-4E75-9C9E-16DEDE2BAD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43CA70-130A-4C63-83CD-BABA146BE5D3}"/>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941C17B9-3090-47BA-9EA2-F0494685CF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CAE94A-E01E-44F8-8B60-8404A95FED0D}"/>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1895937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954F45-3CF7-4AB9-ADBD-049D406537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C6522C-7663-40DB-B83A-50797AFEF8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B8A583-D242-4FFB-BDCB-7CB40A23E839}"/>
              </a:ext>
            </a:extLst>
          </p:cNvPr>
          <p:cNvSpPr>
            <a:spLocks noGrp="1"/>
          </p:cNvSpPr>
          <p:nvPr>
            <p:ph type="dt" sz="half" idx="10"/>
          </p:nvPr>
        </p:nvSpPr>
        <p:spPr/>
        <p:txBody>
          <a:body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B7A85B88-A393-47F6-9DF5-C6B702CBCE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E9A5B2-6910-4875-8B33-E22672499034}"/>
              </a:ext>
            </a:extLst>
          </p:cNvPr>
          <p:cNvSpPr>
            <a:spLocks noGrp="1"/>
          </p:cNvSpPr>
          <p:nvPr>
            <p:ph type="sldNum" sz="quarter" idx="12"/>
          </p:nvPr>
        </p:nvSpPr>
        <p:spPr/>
        <p:txBody>
          <a:bodyPr/>
          <a:lstStyle/>
          <a:p>
            <a:fld id="{D0C6470D-50B1-4B71-9022-FF0445E781E6}" type="slidenum">
              <a:rPr lang="en-GB" smtClean="0"/>
              <a:pPr/>
              <a:t>‹#›</a:t>
            </a:fld>
            <a:endParaRPr lang="en-GB"/>
          </a:p>
        </p:txBody>
      </p:sp>
    </p:spTree>
    <p:extLst>
      <p:ext uri="{BB962C8B-B14F-4D97-AF65-F5344CB8AC3E}">
        <p14:creationId xmlns:p14="http://schemas.microsoft.com/office/powerpoint/2010/main" val="461663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E7450A-74F4-6A2A-A033-59D7BBC640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8420A3-A321-EF96-9EB6-8A0093F43B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332227-6EAD-41E7-3C5F-C10C48CBF1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96ED72-C91E-43DB-A213-0389C02C29CE}" type="datetimeFigureOut">
              <a:rPr lang="en-GB" smtClean="0"/>
              <a:t>16/02/2024</a:t>
            </a:fld>
            <a:endParaRPr lang="en-GB"/>
          </a:p>
        </p:txBody>
      </p:sp>
      <p:sp>
        <p:nvSpPr>
          <p:cNvPr id="5" name="Footer Placeholder 4">
            <a:extLst>
              <a:ext uri="{FF2B5EF4-FFF2-40B4-BE49-F238E27FC236}">
                <a16:creationId xmlns:a16="http://schemas.microsoft.com/office/drawing/2014/main" id="{2F0EB9E5-3BB2-0F8B-9888-C8C9F94475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4B870D-1D5B-9DE1-9EC8-FABAB9BABD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4BFA9-C470-41CB-9D38-F8D5AA636250}" type="slidenum">
              <a:rPr lang="en-GB" smtClean="0"/>
              <a:t>‹#›</a:t>
            </a:fld>
            <a:endParaRPr lang="en-GB"/>
          </a:p>
        </p:txBody>
      </p:sp>
    </p:spTree>
    <p:extLst>
      <p:ext uri="{BB962C8B-B14F-4D97-AF65-F5344CB8AC3E}">
        <p14:creationId xmlns:p14="http://schemas.microsoft.com/office/powerpoint/2010/main" val="3963340808"/>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B628E8-68A0-4CB9-A8E6-2A58AB5AEA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C176EC-FDDE-43B8-8FD8-655E508F61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B86F43-F951-4601-AA4D-C3A58E7179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C75275-186D-441C-9084-D1D9B812ADA5}" type="datetimeFigureOut">
              <a:rPr lang="en-GB" smtClean="0"/>
              <a:t>16/02/2024</a:t>
            </a:fld>
            <a:endParaRPr lang="en-GB"/>
          </a:p>
        </p:txBody>
      </p:sp>
      <p:sp>
        <p:nvSpPr>
          <p:cNvPr id="5" name="Footer Placeholder 4">
            <a:extLst>
              <a:ext uri="{FF2B5EF4-FFF2-40B4-BE49-F238E27FC236}">
                <a16:creationId xmlns:a16="http://schemas.microsoft.com/office/drawing/2014/main" id="{267857FF-7A4E-4228-B53E-5356D07AE0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A09515-0FE7-4707-9AD5-196EC22B49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155F9F-3C93-4241-9145-953E17BCFC28}" type="slidenum">
              <a:rPr lang="en-GB" smtClean="0"/>
              <a:t>‹#›</a:t>
            </a:fld>
            <a:endParaRPr lang="en-GB"/>
          </a:p>
        </p:txBody>
      </p:sp>
    </p:spTree>
    <p:extLst>
      <p:ext uri="{BB962C8B-B14F-4D97-AF65-F5344CB8AC3E}">
        <p14:creationId xmlns:p14="http://schemas.microsoft.com/office/powerpoint/2010/main" val="2954827617"/>
      </p:ext>
    </p:extLst>
  </p:cSld>
  <p:clrMap bg1="lt1" tx1="dk1" bg2="lt2" tx2="dk2" accent1="accent1" accent2="accent2" accent3="accent3" accent4="accent4" accent5="accent5" accent6="accent6" hlink="hlink" folHlink="folHlink"/>
  <p:sldLayoutIdLst>
    <p:sldLayoutId id="2147483983" r:id="rId1"/>
    <p:sldLayoutId id="2147483984" r:id="rId2"/>
    <p:sldLayoutId id="2147483981" r:id="rId3"/>
    <p:sldLayoutId id="2147483986" r:id="rId4"/>
    <p:sldLayoutId id="2147483987" r:id="rId5"/>
    <p:sldLayoutId id="2147483988" r:id="rId6"/>
    <p:sldLayoutId id="2147483989" r:id="rId7"/>
    <p:sldLayoutId id="2147483990" r:id="rId8"/>
    <p:sldLayoutId id="2147483991" r:id="rId9"/>
    <p:sldLayoutId id="2147483992" r:id="rId10"/>
    <p:sldLayoutId id="21474839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DF0523-C706-476A-B48F-9DCD64BEAC66}" type="datetimeFigureOut">
              <a:rPr lang="en-GB" smtClean="0"/>
              <a:t>16/02/2024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BBBA9-AC66-46C9-B822-35C890F66E3D}" type="slidenum">
              <a:rPr lang="en-GB" smtClean="0"/>
              <a:t>‹#›</a:t>
            </a:fld>
            <a:endParaRPr lang="en-GB"/>
          </a:p>
        </p:txBody>
      </p:sp>
    </p:spTree>
    <p:extLst>
      <p:ext uri="{BB962C8B-B14F-4D97-AF65-F5344CB8AC3E}">
        <p14:creationId xmlns:p14="http://schemas.microsoft.com/office/powerpoint/2010/main" val="289590680"/>
      </p:ext>
    </p:extLst>
  </p:cSld>
  <p:clrMap bg1="lt1" tx1="dk1" bg2="lt2" tx2="dk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2" r:id="rId6"/>
    <p:sldLayoutId id="2147484013" r:id="rId7"/>
    <p:sldLayoutId id="2147484014" r:id="rId8"/>
    <p:sldLayoutId id="2147484015" r:id="rId9"/>
    <p:sldLayoutId id="2147484016" r:id="rId10"/>
    <p:sldLayoutId id="21474840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629AB7-627E-460E-A640-0050DE3DFE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2A3EFB-78F1-4734-892E-BFE1FF9F9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9AE604-B7DB-4984-8B53-11684373F7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E7CAD-C1C6-4BE2-8AD6-908233FA38FD}" type="datetimeFigureOut">
              <a:rPr lang="en-GB" smtClean="0"/>
              <a:pPr/>
              <a:t>16/02/2024</a:t>
            </a:fld>
            <a:endParaRPr lang="en-GB"/>
          </a:p>
        </p:txBody>
      </p:sp>
      <p:sp>
        <p:nvSpPr>
          <p:cNvPr id="5" name="Footer Placeholder 4">
            <a:extLst>
              <a:ext uri="{FF2B5EF4-FFF2-40B4-BE49-F238E27FC236}">
                <a16:creationId xmlns:a16="http://schemas.microsoft.com/office/drawing/2014/main" id="{3D7B0186-A4D4-449E-838D-7BA473425A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8D66180-67C5-4F7A-9927-C6CC0F345A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6470D-50B1-4B71-9022-FF0445E781E6}" type="slidenum">
              <a:rPr lang="en-GB" smtClean="0"/>
              <a:pPr/>
              <a:t>‹#›</a:t>
            </a:fld>
            <a:endParaRPr lang="en-GB"/>
          </a:p>
        </p:txBody>
      </p:sp>
    </p:spTree>
    <p:extLst>
      <p:ext uri="{BB962C8B-B14F-4D97-AF65-F5344CB8AC3E}">
        <p14:creationId xmlns:p14="http://schemas.microsoft.com/office/powerpoint/2010/main" val="34372845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hyperlink" Target="https://www.virtual-college.co.uk/safeguarding-children-timeline/index.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4.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svg"/></Relationships>
</file>

<file path=ppt/slides/_rels/slide23.xml.rels><?xml version="1.0" encoding="UTF-8" standalone="yes"?>
<Relationships xmlns="http://schemas.openxmlformats.org/package/2006/relationships"><Relationship Id="rId3" Type="http://schemas.openxmlformats.org/officeDocument/2006/relationships/hyperlink" Target="https://www.bbc.co.uk/news/uk-wales-65384347"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hyperlink" Target="https://www.bbc.co.uk/news/uk-wales-61952430" TargetMode="External"/><Relationship Id="rId4" Type="http://schemas.openxmlformats.org/officeDocument/2006/relationships/hyperlink" Target="https://www.bbc.co.uk/news/uk-wales-64424723"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PGOMkQcKRVs" TargetMode="External"/><Relationship Id="rId2" Type="http://schemas.openxmlformats.org/officeDocument/2006/relationships/notesSlide" Target="../notesSlides/notesSlide20.xml"/><Relationship Id="rId1" Type="http://schemas.openxmlformats.org/officeDocument/2006/relationships/slideLayout" Target="../slideLayouts/slideLayout35.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diagramLayout" Target="../diagrams/layout2.xml"/><Relationship Id="rId7" Type="http://schemas.openxmlformats.org/officeDocument/2006/relationships/image" Target="../media/image1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theguardian.com/uk-news/2019/jul/10/parents-victim-statement-edited-to-spare-feelings-of-driver-who-killed-child" TargetMode="External"/><Relationship Id="rId2" Type="http://schemas.openxmlformats.org/officeDocument/2006/relationships/hyperlink" Target="https://www.independent.co.uk/voices/stanford-rape-case-why-a-victim-of-sexual-assault-speaking-out-shouldn-t-be-a-shocking-viral-news-a7072491.html"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www.safeguardingworcestershire.org.uk/wp-content/uploads/2024/01/CSPR-Worcestershire-Alfie.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C994C-D572-6305-0EE9-6A224D228503}"/>
              </a:ext>
            </a:extLst>
          </p:cNvPr>
          <p:cNvSpPr>
            <a:spLocks noGrp="1"/>
          </p:cNvSpPr>
          <p:nvPr>
            <p:ph type="ctrTitle"/>
          </p:nvPr>
        </p:nvSpPr>
        <p:spPr>
          <a:xfrm>
            <a:off x="7464614" y="1783959"/>
            <a:ext cx="4087306" cy="2889114"/>
          </a:xfrm>
        </p:spPr>
        <p:txBody>
          <a:bodyPr anchor="b">
            <a:normAutofit/>
          </a:bodyPr>
          <a:lstStyle/>
          <a:p>
            <a:pPr algn="l"/>
            <a:r>
              <a:rPr lang="en-GB" sz="5400" dirty="0"/>
              <a:t> Safeguarding children</a:t>
            </a:r>
            <a:br>
              <a:rPr lang="en-GB" sz="5400" dirty="0"/>
            </a:br>
            <a:endParaRPr lang="en-GB" sz="5400" dirty="0"/>
          </a:p>
        </p:txBody>
      </p:sp>
      <p:sp>
        <p:nvSpPr>
          <p:cNvPr id="3" name="Subtitle 2">
            <a:extLst>
              <a:ext uri="{FF2B5EF4-FFF2-40B4-BE49-F238E27FC236}">
                <a16:creationId xmlns:a16="http://schemas.microsoft.com/office/drawing/2014/main" id="{88B95D25-96C5-3F25-8787-C6B068843E17}"/>
              </a:ext>
            </a:extLst>
          </p:cNvPr>
          <p:cNvSpPr>
            <a:spLocks noGrp="1"/>
          </p:cNvSpPr>
          <p:nvPr>
            <p:ph type="subTitle" idx="1"/>
          </p:nvPr>
        </p:nvSpPr>
        <p:spPr>
          <a:xfrm>
            <a:off x="7464612" y="4750893"/>
            <a:ext cx="4087305" cy="1147863"/>
          </a:xfrm>
        </p:spPr>
        <p:txBody>
          <a:bodyPr anchor="t">
            <a:normAutofit/>
          </a:bodyPr>
          <a:lstStyle/>
          <a:p>
            <a:pPr algn="l"/>
            <a:r>
              <a:rPr lang="en-GB" sz="2000" dirty="0"/>
              <a:t>Week 4</a:t>
            </a:r>
          </a:p>
        </p:txBody>
      </p:sp>
      <p:sp>
        <p:nvSpPr>
          <p:cNvPr id="11"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Picture 4" descr="Blanket on the earth">
            <a:extLst>
              <a:ext uri="{FF2B5EF4-FFF2-40B4-BE49-F238E27FC236}">
                <a16:creationId xmlns:a16="http://schemas.microsoft.com/office/drawing/2014/main" id="{8A4CFAAB-1D53-9951-A5C8-B3A160AF4FEB}"/>
              </a:ext>
            </a:extLst>
          </p:cNvPr>
          <p:cNvPicPr>
            <a:picLocks noChangeAspect="1"/>
          </p:cNvPicPr>
          <p:nvPr/>
        </p:nvPicPr>
        <p:blipFill rotWithShape="1">
          <a:blip r:embed="rId2"/>
          <a:srcRect l="22097" r="9492"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56927552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DBF7-7196-D9E4-E97E-491871681F37}"/>
              </a:ext>
            </a:extLst>
          </p:cNvPr>
          <p:cNvSpPr>
            <a:spLocks noGrp="1"/>
          </p:cNvSpPr>
          <p:nvPr>
            <p:ph type="title"/>
          </p:nvPr>
        </p:nvSpPr>
        <p:spPr>
          <a:xfrm>
            <a:off x="1803662" y="5118754"/>
            <a:ext cx="8584676" cy="1044301"/>
          </a:xfrm>
        </p:spPr>
        <p:txBody>
          <a:bodyPr vert="horz" lIns="91440" tIns="45720" rIns="91440" bIns="45720" rtlCol="0" anchor="t">
            <a:normAutofit/>
          </a:bodyPr>
          <a:lstStyle/>
          <a:p>
            <a:pPr algn="ctr"/>
            <a:r>
              <a:rPr lang="en-US" sz="4800" kern="1200">
                <a:solidFill>
                  <a:schemeClr val="tx1"/>
                </a:solidFill>
                <a:latin typeface="+mj-lt"/>
                <a:ea typeface="+mj-ea"/>
                <a:cs typeface="+mj-cs"/>
              </a:rPr>
              <a:t>Warnings and Feelings</a:t>
            </a:r>
          </a:p>
        </p:txBody>
      </p:sp>
      <p:sp>
        <p:nvSpPr>
          <p:cNvPr id="11" name="Oval 10">
            <a:extLst>
              <a:ext uri="{FF2B5EF4-FFF2-40B4-BE49-F238E27FC236}">
                <a16:creationId xmlns:a16="http://schemas.microsoft.com/office/drawing/2014/main" id="{0C45045A-6083-4B3E-956A-675823375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744"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a:extLst>
              <a:ext uri="{FF2B5EF4-FFF2-40B4-BE49-F238E27FC236}">
                <a16:creationId xmlns:a16="http://schemas.microsoft.com/office/drawing/2014/main" id="{A12E3CDF-EC22-FE92-8FBF-04798B7BF7E7}"/>
              </a:ext>
            </a:extLst>
          </p:cNvPr>
          <p:cNvPicPr>
            <a:picLocks noChangeAspect="1"/>
          </p:cNvPicPr>
          <p:nvPr/>
        </p:nvPicPr>
        <p:blipFill rotWithShape="1">
          <a:blip r:embed="rId2"/>
          <a:srcRect r="-3" b="12497"/>
          <a:stretch/>
        </p:blipFill>
        <p:spPr>
          <a:xfrm>
            <a:off x="895336"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
        <p:nvSpPr>
          <p:cNvPr id="13" name="Oval 12">
            <a:extLst>
              <a:ext uri="{FF2B5EF4-FFF2-40B4-BE49-F238E27FC236}">
                <a16:creationId xmlns:a16="http://schemas.microsoft.com/office/drawing/2014/main" id="{42875DDC-0225-45F8-B745-78688F2D1A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45509"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a:extLst>
              <a:ext uri="{FF2B5EF4-FFF2-40B4-BE49-F238E27FC236}">
                <a16:creationId xmlns:a16="http://schemas.microsoft.com/office/drawing/2014/main" id="{CF6F5C0B-331B-3788-151A-980A5327A598}"/>
              </a:ext>
            </a:extLst>
          </p:cNvPr>
          <p:cNvPicPr>
            <a:picLocks noChangeAspect="1"/>
          </p:cNvPicPr>
          <p:nvPr/>
        </p:nvPicPr>
        <p:blipFill rotWithShape="1">
          <a:blip r:embed="rId3"/>
          <a:srcRect l="9375" r="26339"/>
          <a:stretch/>
        </p:blipFill>
        <p:spPr>
          <a:xfrm>
            <a:off x="4610101"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
        <p:nvSpPr>
          <p:cNvPr id="15" name="Oval 14">
            <a:extLst>
              <a:ext uri="{FF2B5EF4-FFF2-40B4-BE49-F238E27FC236}">
                <a16:creationId xmlns:a16="http://schemas.microsoft.com/office/drawing/2014/main" id="{12617755-D451-4BAF-9B55-518297BFF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0273"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rain, nature&#10;&#10;Description automatically generated">
            <a:extLst>
              <a:ext uri="{FF2B5EF4-FFF2-40B4-BE49-F238E27FC236}">
                <a16:creationId xmlns:a16="http://schemas.microsoft.com/office/drawing/2014/main" id="{6F27C7C9-275A-5BE1-F685-DD75F0BD5400}"/>
              </a:ext>
            </a:extLst>
          </p:cNvPr>
          <p:cNvPicPr>
            <a:picLocks noGrp="1" noChangeAspect="1"/>
          </p:cNvPicPr>
          <p:nvPr>
            <p:ph idx="1"/>
          </p:nvPr>
        </p:nvPicPr>
        <p:blipFill rotWithShape="1">
          <a:blip r:embed="rId4"/>
          <a:srcRect r="33248" b="-3"/>
          <a:stretch/>
        </p:blipFill>
        <p:spPr>
          <a:xfrm>
            <a:off x="8324865" y="997486"/>
            <a:ext cx="2971800" cy="2971800"/>
          </a:xfrm>
          <a:custGeom>
            <a:avLst/>
            <a:gdLst/>
            <a:ahLst/>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Tree>
    <p:extLst>
      <p:ext uri="{BB962C8B-B14F-4D97-AF65-F5344CB8AC3E}">
        <p14:creationId xmlns:p14="http://schemas.microsoft.com/office/powerpoint/2010/main" val="328668353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BF688-EB07-70B2-CC57-0A4556521806}"/>
              </a:ext>
            </a:extLst>
          </p:cNvPr>
          <p:cNvSpPr>
            <a:spLocks noGrp="1"/>
          </p:cNvSpPr>
          <p:nvPr>
            <p:ph type="title"/>
          </p:nvPr>
        </p:nvSpPr>
        <p:spPr/>
        <p:txBody>
          <a:bodyPr/>
          <a:lstStyle/>
          <a:p>
            <a:r>
              <a:rPr lang="en-GB" dirty="0"/>
              <a:t>Child Welfare History </a:t>
            </a:r>
          </a:p>
        </p:txBody>
      </p:sp>
      <p:sp>
        <p:nvSpPr>
          <p:cNvPr id="3" name="Content Placeholder 2">
            <a:extLst>
              <a:ext uri="{FF2B5EF4-FFF2-40B4-BE49-F238E27FC236}">
                <a16:creationId xmlns:a16="http://schemas.microsoft.com/office/drawing/2014/main" id="{B6639F10-8EFE-4139-0B5F-647FB49F835D}"/>
              </a:ext>
            </a:extLst>
          </p:cNvPr>
          <p:cNvSpPr>
            <a:spLocks noGrp="1"/>
          </p:cNvSpPr>
          <p:nvPr>
            <p:ph idx="1"/>
          </p:nvPr>
        </p:nvSpPr>
        <p:spPr/>
        <p:txBody>
          <a:bodyPr/>
          <a:lstStyle/>
          <a:p>
            <a:r>
              <a:rPr lang="en-GB" dirty="0">
                <a:hlinkClick r:id="rId2"/>
              </a:rPr>
              <a:t>https://www.virtual-college.co.uk/safeguarding-children-timeline/index.html</a:t>
            </a:r>
            <a:endParaRPr lang="en-GB" dirty="0"/>
          </a:p>
          <a:p>
            <a:endParaRPr lang="en-GB" dirty="0"/>
          </a:p>
          <a:p>
            <a:r>
              <a:rPr lang="en-GB" dirty="0"/>
              <a:t>Show at end</a:t>
            </a:r>
          </a:p>
        </p:txBody>
      </p:sp>
    </p:spTree>
    <p:extLst>
      <p:ext uri="{BB962C8B-B14F-4D97-AF65-F5344CB8AC3E}">
        <p14:creationId xmlns:p14="http://schemas.microsoft.com/office/powerpoint/2010/main" val="4046100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1739CA5-F0F5-48E1-8E8C-F24B7182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
            <a:extLst>
              <a:ext uri="{FF2B5EF4-FFF2-40B4-BE49-F238E27FC236}">
                <a16:creationId xmlns:a16="http://schemas.microsoft.com/office/drawing/2014/main" id="{3EAD2937-F230-41D4-B9C5-975B129BF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CD444A3-C338-4886-B7F1-4BA2AF46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0BA07C-4B6B-0494-8848-589186AA7F58}"/>
              </a:ext>
            </a:extLst>
          </p:cNvPr>
          <p:cNvSpPr>
            <a:spLocks noGrp="1"/>
          </p:cNvSpPr>
          <p:nvPr>
            <p:ph type="title"/>
          </p:nvPr>
        </p:nvSpPr>
        <p:spPr>
          <a:xfrm>
            <a:off x="1452656" y="1444741"/>
            <a:ext cx="9357865" cy="1041901"/>
          </a:xfrm>
        </p:spPr>
        <p:txBody>
          <a:bodyPr vert="horz" lIns="91440" tIns="45720" rIns="91440" bIns="45720" rtlCol="0" anchor="ctr">
            <a:normAutofit/>
          </a:bodyPr>
          <a:lstStyle/>
          <a:p>
            <a:r>
              <a:rPr lang="en-US" sz="4000" kern="1200">
                <a:solidFill>
                  <a:schemeClr val="tx1"/>
                </a:solidFill>
                <a:latin typeface="+mj-lt"/>
                <a:ea typeface="+mj-ea"/>
                <a:cs typeface="+mj-cs"/>
              </a:rPr>
              <a:t>Safeguarding </a:t>
            </a:r>
          </a:p>
        </p:txBody>
      </p:sp>
      <p:sp>
        <p:nvSpPr>
          <p:cNvPr id="3" name="Content Placeholder 2">
            <a:extLst>
              <a:ext uri="{FF2B5EF4-FFF2-40B4-BE49-F238E27FC236}">
                <a16:creationId xmlns:a16="http://schemas.microsoft.com/office/drawing/2014/main" id="{A1039201-5A02-E9D4-3639-2B673393F75F}"/>
              </a:ext>
            </a:extLst>
          </p:cNvPr>
          <p:cNvSpPr>
            <a:spLocks noGrp="1"/>
          </p:cNvSpPr>
          <p:nvPr>
            <p:ph idx="1"/>
          </p:nvPr>
        </p:nvSpPr>
        <p:spPr>
          <a:xfrm>
            <a:off x="1452656" y="2701427"/>
            <a:ext cx="4483324" cy="2699968"/>
          </a:xfrm>
        </p:spPr>
        <p:txBody>
          <a:bodyPr vert="horz" lIns="91440" tIns="45720" rIns="91440" bIns="45720" rtlCol="0">
            <a:normAutofit/>
          </a:bodyPr>
          <a:lstStyle/>
          <a:p>
            <a:r>
              <a:rPr lang="en-US" sz="2000" b="0" i="0" u="none" strike="noStrike">
                <a:effectLst/>
              </a:rPr>
              <a:t>Safeguarding is </a:t>
            </a:r>
            <a:r>
              <a:rPr lang="en-US" sz="2000" b="1" i="0" u="none" strike="noStrike">
                <a:effectLst/>
              </a:rPr>
              <a:t>the action that is taken to promote the welfare of children and protect them from harm</a:t>
            </a:r>
            <a:r>
              <a:rPr lang="en-US" sz="2000" b="0" i="0" u="none" strike="noStrike">
                <a:effectLst/>
              </a:rPr>
              <a:t>. Safeguarding means: protecting children from abuse and maltreatment. preventing harm to children's health or development.</a:t>
            </a:r>
            <a:endParaRPr lang="en-US" sz="2000" dirty="0"/>
          </a:p>
        </p:txBody>
      </p:sp>
      <p:sp>
        <p:nvSpPr>
          <p:cNvPr id="4" name="TextBox 3">
            <a:extLst>
              <a:ext uri="{FF2B5EF4-FFF2-40B4-BE49-F238E27FC236}">
                <a16:creationId xmlns:a16="http://schemas.microsoft.com/office/drawing/2014/main" id="{811A0121-3ED8-3EF8-BDDD-9DB77F14B942}"/>
              </a:ext>
            </a:extLst>
          </p:cNvPr>
          <p:cNvSpPr txBox="1"/>
          <p:nvPr/>
        </p:nvSpPr>
        <p:spPr>
          <a:xfrm>
            <a:off x="6256020" y="2701427"/>
            <a:ext cx="4554501" cy="269996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t>Wales - </a:t>
            </a:r>
            <a:r>
              <a:rPr lang="en-GB" sz="2000" dirty="0"/>
              <a:t>Social Services and Well-being (Wales) Act 2014</a:t>
            </a:r>
          </a:p>
          <a:p>
            <a:pPr indent="-228600">
              <a:lnSpc>
                <a:spcPct val="90000"/>
              </a:lnSpc>
              <a:spcAft>
                <a:spcPts val="600"/>
              </a:spcAft>
              <a:buFont typeface="Arial" panose="020B0604020202020204" pitchFamily="34" charset="0"/>
              <a:buChar char="•"/>
            </a:pPr>
            <a:endParaRPr lang="en-GB" sz="2000" dirty="0"/>
          </a:p>
          <a:p>
            <a:pPr indent="-228600">
              <a:lnSpc>
                <a:spcPct val="90000"/>
              </a:lnSpc>
              <a:spcAft>
                <a:spcPts val="600"/>
              </a:spcAft>
              <a:buFont typeface="Arial" panose="020B0604020202020204" pitchFamily="34" charset="0"/>
              <a:buChar char="•"/>
            </a:pPr>
            <a:r>
              <a:rPr lang="en-GB" sz="2000" dirty="0"/>
              <a:t>Every one has responsibility to report concerns </a:t>
            </a:r>
            <a:endParaRPr lang="en-US" sz="2000" dirty="0"/>
          </a:p>
        </p:txBody>
      </p:sp>
    </p:spTree>
    <p:extLst>
      <p:ext uri="{BB962C8B-B14F-4D97-AF65-F5344CB8AC3E}">
        <p14:creationId xmlns:p14="http://schemas.microsoft.com/office/powerpoint/2010/main" val="328721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2904"/>
          </a:xfrm>
        </p:spPr>
        <p:txBody>
          <a:bodyPr/>
          <a:lstStyle/>
          <a:p>
            <a:r>
              <a:rPr lang="en-GB" dirty="0"/>
              <a:t>Safeguarding Children</a:t>
            </a:r>
          </a:p>
        </p:txBody>
      </p:sp>
      <p:sp>
        <p:nvSpPr>
          <p:cNvPr id="3" name="Content Placeholder 2"/>
          <p:cNvSpPr>
            <a:spLocks noGrp="1"/>
          </p:cNvSpPr>
          <p:nvPr>
            <p:ph idx="1"/>
          </p:nvPr>
        </p:nvSpPr>
        <p:spPr>
          <a:xfrm>
            <a:off x="838200" y="1193533"/>
            <a:ext cx="10515600" cy="4983430"/>
          </a:xfrm>
        </p:spPr>
        <p:txBody>
          <a:bodyPr/>
          <a:lstStyle/>
          <a:p>
            <a:r>
              <a:rPr lang="en-GB" dirty="0"/>
              <a:t>There is no single piece of legislation that covers ‘child protection’ or ‘safeguarding’ in the UK but a number of laws that are continually being amended or updated.</a:t>
            </a:r>
          </a:p>
          <a:p>
            <a:r>
              <a:rPr lang="en-GB" dirty="0"/>
              <a:t>The Children’s Act 1989 provides a comprehensive framework for the care and protection of children. It centres on the welfare of children up to their 18th birthday. </a:t>
            </a:r>
          </a:p>
          <a:p>
            <a:r>
              <a:rPr lang="en-GB" dirty="0"/>
              <a:t>It defines parental responsibility and encourages partnership working with parents. </a:t>
            </a:r>
          </a:p>
          <a:p>
            <a:r>
              <a:rPr lang="en-GB" dirty="0"/>
              <a:t>The Children’s Act 2004 supplements the 1989 Act and reinforces the message that all organisations working with children have a duty in helping safeguard and promote the welfare of children.</a:t>
            </a:r>
          </a:p>
        </p:txBody>
      </p:sp>
    </p:spTree>
    <p:extLst>
      <p:ext uri="{BB962C8B-B14F-4D97-AF65-F5344CB8AC3E}">
        <p14:creationId xmlns:p14="http://schemas.microsoft.com/office/powerpoint/2010/main" val="2924194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68E54-E0CB-4A09-7F4A-46822C0AD92A}"/>
              </a:ext>
            </a:extLst>
          </p:cNvPr>
          <p:cNvSpPr>
            <a:spLocks noGrp="1"/>
          </p:cNvSpPr>
          <p:nvPr>
            <p:ph type="title"/>
          </p:nvPr>
        </p:nvSpPr>
        <p:spPr/>
        <p:txBody>
          <a:bodyPr/>
          <a:lstStyle/>
          <a:p>
            <a:r>
              <a:rPr lang="en-GB" dirty="0"/>
              <a:t>The Children Act 1989 </a:t>
            </a:r>
          </a:p>
        </p:txBody>
      </p:sp>
      <p:sp>
        <p:nvSpPr>
          <p:cNvPr id="3" name="Content Placeholder 2">
            <a:extLst>
              <a:ext uri="{FF2B5EF4-FFF2-40B4-BE49-F238E27FC236}">
                <a16:creationId xmlns:a16="http://schemas.microsoft.com/office/drawing/2014/main" id="{B1D22AA9-95CA-37C9-2CF6-E7D93DF14B42}"/>
              </a:ext>
            </a:extLst>
          </p:cNvPr>
          <p:cNvSpPr>
            <a:spLocks noGrp="1"/>
          </p:cNvSpPr>
          <p:nvPr>
            <p:ph idx="1"/>
          </p:nvPr>
        </p:nvSpPr>
        <p:spPr>
          <a:xfrm>
            <a:off x="838200" y="1566833"/>
            <a:ext cx="10515600" cy="4610130"/>
          </a:xfrm>
        </p:spPr>
        <p:txBody>
          <a:bodyPr vert="horz" lIns="91440" tIns="45720" rIns="91440" bIns="45720" rtlCol="0" anchor="t">
            <a:normAutofit/>
          </a:bodyPr>
          <a:lstStyle/>
          <a:p>
            <a:r>
              <a:rPr lang="en-GB" dirty="0">
                <a:latin typeface="Calibri"/>
                <a:cs typeface="Calibri Light"/>
              </a:rPr>
              <a:t>The Act was an important development in safeguarding the welfare of children </a:t>
            </a:r>
          </a:p>
          <a:p>
            <a:r>
              <a:rPr lang="en-GB" dirty="0">
                <a:latin typeface="Calibri"/>
                <a:cs typeface="Calibri Light"/>
              </a:rPr>
              <a:t>Covers any person under the age of 18 (s 105)</a:t>
            </a:r>
          </a:p>
          <a:p>
            <a:r>
              <a:rPr lang="en-GB" dirty="0">
                <a:latin typeface="Calibri"/>
                <a:cs typeface="Calibri Light"/>
              </a:rPr>
              <a:t>Does make reference to the law around specific ages  - Discuss  </a:t>
            </a:r>
          </a:p>
          <a:p>
            <a:r>
              <a:rPr lang="en-GB" dirty="0">
                <a:solidFill>
                  <a:srgbClr val="000000"/>
                </a:solidFill>
                <a:latin typeface="Calibri"/>
                <a:cs typeface="Calibri Light"/>
              </a:rPr>
              <a:t>A</a:t>
            </a:r>
            <a:r>
              <a:rPr lang="en-GB" b="0" i="0" dirty="0">
                <a:solidFill>
                  <a:srgbClr val="000000"/>
                </a:solidFill>
                <a:effectLst/>
                <a:latin typeface="Calibri"/>
                <a:cs typeface="Calibri Light"/>
              </a:rPr>
              <a:t>ge at which young people can legally consent to sexual activity</a:t>
            </a:r>
          </a:p>
          <a:p>
            <a:r>
              <a:rPr lang="en-GB" dirty="0">
                <a:solidFill>
                  <a:srgbClr val="000000"/>
                </a:solidFill>
                <a:latin typeface="Calibri"/>
                <a:cs typeface="Calibri Light"/>
              </a:rPr>
              <a:t>Age to leave school </a:t>
            </a:r>
          </a:p>
          <a:p>
            <a:r>
              <a:rPr lang="en-GB" dirty="0">
                <a:solidFill>
                  <a:srgbClr val="000000"/>
                </a:solidFill>
                <a:latin typeface="Calibri"/>
                <a:cs typeface="Calibri Light"/>
              </a:rPr>
              <a:t>A</a:t>
            </a:r>
            <a:r>
              <a:rPr lang="en-GB" b="0" i="0" dirty="0">
                <a:solidFill>
                  <a:srgbClr val="000000"/>
                </a:solidFill>
                <a:effectLst/>
                <a:latin typeface="Calibri"/>
                <a:cs typeface="Calibri Light"/>
              </a:rPr>
              <a:t> person in a position of trust to engage in sexual activity with anyone under the age of 18</a:t>
            </a:r>
          </a:p>
          <a:p>
            <a:r>
              <a:rPr lang="en-GB" dirty="0">
                <a:solidFill>
                  <a:srgbClr val="000000"/>
                </a:solidFill>
                <a:latin typeface="Calibri"/>
                <a:cs typeface="Calibri Light"/>
              </a:rPr>
              <a:t>Employment </a:t>
            </a:r>
            <a:endParaRPr lang="en-GB" b="0" i="0" dirty="0">
              <a:solidFill>
                <a:srgbClr val="000000"/>
              </a:solidFill>
              <a:effectLst/>
              <a:latin typeface="Calibri"/>
              <a:cs typeface="Calibri Light"/>
            </a:endParaRPr>
          </a:p>
          <a:p>
            <a:endParaRPr lang="en-GB" dirty="0"/>
          </a:p>
        </p:txBody>
      </p:sp>
      <p:pic>
        <p:nvPicPr>
          <p:cNvPr id="5" name="Graphic 4" descr="Clipboard Mixed with solid fill">
            <a:extLst>
              <a:ext uri="{FF2B5EF4-FFF2-40B4-BE49-F238E27FC236}">
                <a16:creationId xmlns:a16="http://schemas.microsoft.com/office/drawing/2014/main" id="{71761EEE-933E-7019-8B84-33031C7EE4D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17649" y="2731037"/>
            <a:ext cx="914400" cy="914400"/>
          </a:xfrm>
          <a:prstGeom prst="rect">
            <a:avLst/>
          </a:prstGeom>
        </p:spPr>
      </p:pic>
    </p:spTree>
    <p:extLst>
      <p:ext uri="{BB962C8B-B14F-4D97-AF65-F5344CB8AC3E}">
        <p14:creationId xmlns:p14="http://schemas.microsoft.com/office/powerpoint/2010/main" val="137006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838200" y="365125"/>
            <a:ext cx="5387502" cy="1325563"/>
          </a:xfrm>
        </p:spPr>
        <p:txBody>
          <a:bodyPr>
            <a:normAutofit/>
          </a:bodyPr>
          <a:lstStyle/>
          <a:p>
            <a:br>
              <a:rPr lang="en-GB">
                <a:ea typeface="+mj-lt"/>
                <a:cs typeface="+mj-lt"/>
              </a:rPr>
            </a:br>
            <a:r>
              <a:rPr lang="en-GB">
                <a:ea typeface="+mj-lt"/>
                <a:cs typeface="+mj-lt"/>
              </a:rPr>
              <a:t>Can Mistakes Happen?</a:t>
            </a:r>
          </a:p>
          <a:p>
            <a:endParaRPr lang="en-GB">
              <a:cs typeface="Calibri Light"/>
            </a:endParaRPr>
          </a:p>
        </p:txBody>
      </p:sp>
      <p:sp>
        <p:nvSpPr>
          <p:cNvPr id="3" name="Content Placeholder 2"/>
          <p:cNvSpPr>
            <a:spLocks noGrp="1"/>
          </p:cNvSpPr>
          <p:nvPr>
            <p:ph idx="1"/>
          </p:nvPr>
        </p:nvSpPr>
        <p:spPr>
          <a:xfrm>
            <a:off x="838200" y="1825625"/>
            <a:ext cx="5387502" cy="4351338"/>
          </a:xfrm>
        </p:spPr>
        <p:txBody>
          <a:bodyPr vert="horz" lIns="91440" tIns="45720" rIns="91440" bIns="45720" rtlCol="0" anchor="t">
            <a:normAutofit/>
          </a:bodyPr>
          <a:lstStyle/>
          <a:p>
            <a:r>
              <a:rPr lang="en-GB" sz="2400" dirty="0">
                <a:ea typeface="+mn-lt"/>
                <a:cs typeface="+mn-lt"/>
              </a:rPr>
              <a:t>Child Welfare</a:t>
            </a:r>
            <a:endParaRPr lang="en-US" sz="2400" dirty="0">
              <a:ea typeface="+mn-lt"/>
              <a:cs typeface="+mn-lt"/>
            </a:endParaRPr>
          </a:p>
          <a:p>
            <a:r>
              <a:rPr lang="en-GB" sz="2400" dirty="0"/>
              <a:t>Children are easy targets </a:t>
            </a:r>
            <a:endParaRPr lang="en-GB" sz="2400" dirty="0">
              <a:cs typeface="Calibri"/>
            </a:endParaRPr>
          </a:p>
          <a:p>
            <a:r>
              <a:rPr lang="en-GB" sz="2400" dirty="0">
                <a:ea typeface="+mn-lt"/>
                <a:cs typeface="+mn-lt"/>
              </a:rPr>
              <a:t>UN Convention on the Rights of the Child – protect the rights of the basic things we need to survive and fulfil children's potential</a:t>
            </a:r>
            <a:endParaRPr lang="en-GB" sz="2400" dirty="0"/>
          </a:p>
          <a:p>
            <a:r>
              <a:rPr lang="en-GB" sz="2400" dirty="0"/>
              <a:t>Bond with abuser, want a better life</a:t>
            </a:r>
            <a:endParaRPr lang="en-GB" sz="2400" dirty="0">
              <a:cs typeface="Calibri" panose="020F0502020204030204"/>
            </a:endParaRPr>
          </a:p>
          <a:p>
            <a:r>
              <a:rPr lang="en-GB" sz="2400" dirty="0">
                <a:cs typeface="Calibri" panose="020F0502020204030204"/>
              </a:rPr>
              <a:t>Different Children Act's within UK Law</a:t>
            </a:r>
            <a:endParaRPr lang="en-GB" sz="2400" dirty="0"/>
          </a:p>
          <a:p>
            <a:r>
              <a:rPr lang="en-GB" sz="2400" dirty="0">
                <a:cs typeface="Calibri" panose="020F0502020204030204"/>
              </a:rPr>
              <a:t>Yet high profile cases of children's deaths still exist</a:t>
            </a:r>
          </a:p>
          <a:p>
            <a:endParaRPr lang="en-GB" sz="2400">
              <a:cs typeface="Calibri" panose="020F0502020204030204"/>
            </a:endParaRPr>
          </a:p>
          <a:p>
            <a:endParaRPr lang="en-GB" sz="2400">
              <a:cs typeface="Calibri" panose="020F0502020204030204"/>
            </a:endParaRPr>
          </a:p>
          <a:p>
            <a:pPr marL="0" indent="0">
              <a:buNone/>
            </a:pPr>
            <a:endParaRPr lang="en-GB" sz="2400">
              <a:cs typeface="Calibri" panose="020F0502020204030204"/>
            </a:endParaRPr>
          </a:p>
          <a:p>
            <a:endParaRPr lang="en-GB" sz="2400">
              <a:cs typeface="Calibri" panose="020F0502020204030204"/>
            </a:endParaRPr>
          </a:p>
        </p:txBody>
      </p:sp>
      <p:pic>
        <p:nvPicPr>
          <p:cNvPr id="5" name="Picture 5" descr="Criss-crossing adhesive bandages">
            <a:extLst>
              <a:ext uri="{FF2B5EF4-FFF2-40B4-BE49-F238E27FC236}">
                <a16:creationId xmlns:a16="http://schemas.microsoft.com/office/drawing/2014/main" id="{B562D5AA-067F-E098-414B-D12838776697}"/>
              </a:ext>
            </a:extLst>
          </p:cNvPr>
          <p:cNvPicPr>
            <a:picLocks noChangeAspect="1"/>
          </p:cNvPicPr>
          <p:nvPr/>
        </p:nvPicPr>
        <p:blipFill rotWithShape="1">
          <a:blip r:embed="rId3"/>
          <a:srcRect t="146" r="2" b="2"/>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21"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3"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422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209800" y="620713"/>
            <a:ext cx="7848600" cy="1079500"/>
          </a:xfrm>
        </p:spPr>
        <p:txBody>
          <a:bodyPr>
            <a:normAutofit fontScale="90000"/>
          </a:bodyPr>
          <a:lstStyle/>
          <a:p>
            <a:r>
              <a:rPr lang="en-GB" altLang="en-US"/>
              <a:t>Common Sites For Accidental Injury</a:t>
            </a:r>
          </a:p>
        </p:txBody>
      </p:sp>
      <p:grpSp>
        <p:nvGrpSpPr>
          <p:cNvPr id="135171" name="Group 3"/>
          <p:cNvGrpSpPr>
            <a:grpSpLocks/>
          </p:cNvGrpSpPr>
          <p:nvPr/>
        </p:nvGrpSpPr>
        <p:grpSpPr bwMode="auto">
          <a:xfrm>
            <a:off x="2135188" y="1628775"/>
            <a:ext cx="3816350" cy="457200"/>
            <a:chOff x="385" y="1026"/>
            <a:chExt cx="2404" cy="288"/>
          </a:xfrm>
        </p:grpSpPr>
        <p:sp>
          <p:nvSpPr>
            <p:cNvPr id="12317" name="Rectangle 4"/>
            <p:cNvSpPr>
              <a:spLocks noChangeArrowheads="1"/>
            </p:cNvSpPr>
            <p:nvPr/>
          </p:nvSpPr>
          <p:spPr bwMode="auto">
            <a:xfrm>
              <a:off x="385" y="1026"/>
              <a:ext cx="11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FOREHEAD</a:t>
              </a:r>
            </a:p>
          </p:txBody>
        </p:sp>
        <p:sp>
          <p:nvSpPr>
            <p:cNvPr id="12318" name="Line 5"/>
            <p:cNvSpPr>
              <a:spLocks noChangeShapeType="1"/>
            </p:cNvSpPr>
            <p:nvPr/>
          </p:nvSpPr>
          <p:spPr bwMode="auto">
            <a:xfrm>
              <a:off x="1655" y="1071"/>
              <a:ext cx="1134" cy="18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74" name="Group 6"/>
          <p:cNvGrpSpPr>
            <a:grpSpLocks/>
          </p:cNvGrpSpPr>
          <p:nvPr/>
        </p:nvGrpSpPr>
        <p:grpSpPr bwMode="auto">
          <a:xfrm>
            <a:off x="2209801" y="3479800"/>
            <a:ext cx="2538413" cy="687388"/>
            <a:chOff x="432" y="2192"/>
            <a:chExt cx="1599" cy="433"/>
          </a:xfrm>
        </p:grpSpPr>
        <p:sp>
          <p:nvSpPr>
            <p:cNvPr id="12315" name="Rectangle 7"/>
            <p:cNvSpPr>
              <a:spLocks noChangeArrowheads="1"/>
            </p:cNvSpPr>
            <p:nvPr/>
          </p:nvSpPr>
          <p:spPr bwMode="auto">
            <a:xfrm>
              <a:off x="432" y="2337"/>
              <a:ext cx="95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ELBOWS</a:t>
              </a:r>
            </a:p>
          </p:txBody>
        </p:sp>
        <p:sp>
          <p:nvSpPr>
            <p:cNvPr id="12316" name="Line 8"/>
            <p:cNvSpPr>
              <a:spLocks noChangeShapeType="1"/>
            </p:cNvSpPr>
            <p:nvPr/>
          </p:nvSpPr>
          <p:spPr bwMode="auto">
            <a:xfrm flipV="1">
              <a:off x="1381" y="2192"/>
              <a:ext cx="650" cy="14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77" name="Group 9"/>
          <p:cNvGrpSpPr>
            <a:grpSpLocks/>
          </p:cNvGrpSpPr>
          <p:nvPr/>
        </p:nvGrpSpPr>
        <p:grpSpPr bwMode="auto">
          <a:xfrm>
            <a:off x="2882900" y="4546600"/>
            <a:ext cx="2336800" cy="700088"/>
            <a:chOff x="856" y="2864"/>
            <a:chExt cx="1472" cy="441"/>
          </a:xfrm>
        </p:grpSpPr>
        <p:sp>
          <p:nvSpPr>
            <p:cNvPr id="12313" name="Rectangle 10"/>
            <p:cNvSpPr>
              <a:spLocks noChangeArrowheads="1"/>
            </p:cNvSpPr>
            <p:nvPr/>
          </p:nvSpPr>
          <p:spPr bwMode="auto">
            <a:xfrm>
              <a:off x="856" y="3017"/>
              <a:ext cx="77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KNEES</a:t>
              </a:r>
            </a:p>
          </p:txBody>
        </p:sp>
        <p:sp>
          <p:nvSpPr>
            <p:cNvPr id="12314" name="Line 11"/>
            <p:cNvSpPr>
              <a:spLocks noChangeShapeType="1"/>
            </p:cNvSpPr>
            <p:nvPr/>
          </p:nvSpPr>
          <p:spPr bwMode="auto">
            <a:xfrm flipV="1">
              <a:off x="1618" y="2864"/>
              <a:ext cx="710"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0" name="Group 12"/>
          <p:cNvGrpSpPr>
            <a:grpSpLocks/>
          </p:cNvGrpSpPr>
          <p:nvPr/>
        </p:nvGrpSpPr>
        <p:grpSpPr bwMode="auto">
          <a:xfrm>
            <a:off x="5956300" y="1746250"/>
            <a:ext cx="2609850" cy="692150"/>
            <a:chOff x="2792" y="1100"/>
            <a:chExt cx="1644" cy="436"/>
          </a:xfrm>
        </p:grpSpPr>
        <p:sp>
          <p:nvSpPr>
            <p:cNvPr id="12311" name="Rectangle 13"/>
            <p:cNvSpPr>
              <a:spLocks noChangeArrowheads="1"/>
            </p:cNvSpPr>
            <p:nvPr/>
          </p:nvSpPr>
          <p:spPr bwMode="auto">
            <a:xfrm>
              <a:off x="3776" y="1100"/>
              <a:ext cx="6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NOSE</a:t>
              </a:r>
            </a:p>
          </p:txBody>
        </p:sp>
        <p:sp>
          <p:nvSpPr>
            <p:cNvPr id="12312" name="Line 14"/>
            <p:cNvSpPr>
              <a:spLocks noChangeShapeType="1"/>
            </p:cNvSpPr>
            <p:nvPr/>
          </p:nvSpPr>
          <p:spPr bwMode="auto">
            <a:xfrm flipH="1">
              <a:off x="2792" y="1240"/>
              <a:ext cx="984" cy="2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3" name="Group 15"/>
          <p:cNvGrpSpPr>
            <a:grpSpLocks/>
          </p:cNvGrpSpPr>
          <p:nvPr/>
        </p:nvGrpSpPr>
        <p:grpSpPr bwMode="auto">
          <a:xfrm>
            <a:off x="6502400" y="2438400"/>
            <a:ext cx="3498850" cy="457200"/>
            <a:chOff x="3136" y="1536"/>
            <a:chExt cx="2204" cy="288"/>
          </a:xfrm>
        </p:grpSpPr>
        <p:sp>
          <p:nvSpPr>
            <p:cNvPr id="12309" name="Rectangle 16"/>
            <p:cNvSpPr>
              <a:spLocks noChangeArrowheads="1"/>
            </p:cNvSpPr>
            <p:nvPr/>
          </p:nvSpPr>
          <p:spPr bwMode="auto">
            <a:xfrm>
              <a:off x="3970" y="1536"/>
              <a:ext cx="13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BONY</a:t>
              </a:r>
              <a:r>
                <a:rPr lang="en-GB" altLang="en-US" sz="2400" b="1">
                  <a:latin typeface="Comic Sans MS" panose="030F0702030302020204" pitchFamily="66" charset="0"/>
                </a:rPr>
                <a:t> SPINE</a:t>
              </a:r>
            </a:p>
          </p:txBody>
        </p:sp>
        <p:sp>
          <p:nvSpPr>
            <p:cNvPr id="12310" name="Line 17"/>
            <p:cNvSpPr>
              <a:spLocks noChangeShapeType="1"/>
            </p:cNvSpPr>
            <p:nvPr/>
          </p:nvSpPr>
          <p:spPr bwMode="auto">
            <a:xfrm flipH="1">
              <a:off x="3136" y="1717"/>
              <a:ext cx="834" cy="10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6" name="Group 18"/>
          <p:cNvGrpSpPr>
            <a:grpSpLocks/>
          </p:cNvGrpSpPr>
          <p:nvPr/>
        </p:nvGrpSpPr>
        <p:grpSpPr bwMode="auto">
          <a:xfrm>
            <a:off x="6896100" y="3252788"/>
            <a:ext cx="2947988" cy="463550"/>
            <a:chOff x="3384" y="2049"/>
            <a:chExt cx="1857" cy="292"/>
          </a:xfrm>
        </p:grpSpPr>
        <p:sp>
          <p:nvSpPr>
            <p:cNvPr id="12307" name="Rectangle 19"/>
            <p:cNvSpPr>
              <a:spLocks noChangeArrowheads="1"/>
            </p:cNvSpPr>
            <p:nvPr/>
          </p:nvSpPr>
          <p:spPr bwMode="auto">
            <a:xfrm>
              <a:off x="4154" y="2049"/>
              <a:ext cx="108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FOREARM</a:t>
              </a:r>
            </a:p>
          </p:txBody>
        </p:sp>
        <p:sp>
          <p:nvSpPr>
            <p:cNvPr id="12308" name="Line 20"/>
            <p:cNvSpPr>
              <a:spLocks noChangeShapeType="1"/>
            </p:cNvSpPr>
            <p:nvPr/>
          </p:nvSpPr>
          <p:spPr bwMode="auto">
            <a:xfrm flipH="1">
              <a:off x="3384" y="2192"/>
              <a:ext cx="770" cy="14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89" name="Group 21"/>
          <p:cNvGrpSpPr>
            <a:grpSpLocks/>
          </p:cNvGrpSpPr>
          <p:nvPr/>
        </p:nvGrpSpPr>
        <p:grpSpPr bwMode="auto">
          <a:xfrm>
            <a:off x="6502401" y="4167188"/>
            <a:ext cx="2962275" cy="457200"/>
            <a:chOff x="3136" y="2625"/>
            <a:chExt cx="1866" cy="288"/>
          </a:xfrm>
        </p:grpSpPr>
        <p:sp>
          <p:nvSpPr>
            <p:cNvPr id="12305" name="Rectangle 22"/>
            <p:cNvSpPr>
              <a:spLocks noChangeArrowheads="1"/>
            </p:cNvSpPr>
            <p:nvPr/>
          </p:nvSpPr>
          <p:spPr bwMode="auto">
            <a:xfrm>
              <a:off x="4566" y="2625"/>
              <a:ext cx="4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HIP</a:t>
              </a:r>
            </a:p>
          </p:txBody>
        </p:sp>
        <p:sp>
          <p:nvSpPr>
            <p:cNvPr id="12306" name="Line 23"/>
            <p:cNvSpPr>
              <a:spLocks noChangeShapeType="1"/>
            </p:cNvSpPr>
            <p:nvPr/>
          </p:nvSpPr>
          <p:spPr bwMode="auto">
            <a:xfrm flipH="1" flipV="1">
              <a:off x="3136" y="2629"/>
              <a:ext cx="1528" cy="23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92" name="Group 24"/>
          <p:cNvGrpSpPr>
            <a:grpSpLocks/>
          </p:cNvGrpSpPr>
          <p:nvPr/>
        </p:nvGrpSpPr>
        <p:grpSpPr bwMode="auto">
          <a:xfrm>
            <a:off x="6121400" y="4795838"/>
            <a:ext cx="3113088" cy="658812"/>
            <a:chOff x="2896" y="3021"/>
            <a:chExt cx="1961" cy="415"/>
          </a:xfrm>
        </p:grpSpPr>
        <p:sp>
          <p:nvSpPr>
            <p:cNvPr id="12303" name="Rectangle 25"/>
            <p:cNvSpPr>
              <a:spLocks noChangeArrowheads="1"/>
            </p:cNvSpPr>
            <p:nvPr/>
          </p:nvSpPr>
          <p:spPr bwMode="auto">
            <a:xfrm>
              <a:off x="4154" y="3148"/>
              <a:ext cx="70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400" b="1">
                  <a:latin typeface="Arial" panose="020B0604020202020204" pitchFamily="34" charset="0"/>
                </a:rPr>
                <a:t>SHINS</a:t>
              </a:r>
            </a:p>
          </p:txBody>
        </p:sp>
        <p:sp>
          <p:nvSpPr>
            <p:cNvPr id="12304" name="Line 26"/>
            <p:cNvSpPr>
              <a:spLocks noChangeShapeType="1"/>
            </p:cNvSpPr>
            <p:nvPr/>
          </p:nvSpPr>
          <p:spPr bwMode="auto">
            <a:xfrm flipH="1" flipV="1">
              <a:off x="2896" y="3021"/>
              <a:ext cx="1258"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135195" name="Group 27"/>
          <p:cNvGrpSpPr>
            <a:grpSpLocks/>
          </p:cNvGrpSpPr>
          <p:nvPr/>
        </p:nvGrpSpPr>
        <p:grpSpPr bwMode="auto">
          <a:xfrm>
            <a:off x="2695575" y="2636838"/>
            <a:ext cx="2679700" cy="539750"/>
            <a:chOff x="738" y="1661"/>
            <a:chExt cx="1688" cy="340"/>
          </a:xfrm>
        </p:grpSpPr>
        <p:sp>
          <p:nvSpPr>
            <p:cNvPr id="12301" name="Rectangle 28"/>
            <p:cNvSpPr>
              <a:spLocks noChangeArrowheads="1"/>
            </p:cNvSpPr>
            <p:nvPr/>
          </p:nvSpPr>
          <p:spPr bwMode="auto">
            <a:xfrm>
              <a:off x="738" y="1713"/>
              <a:ext cx="5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CHIN</a:t>
              </a:r>
            </a:p>
          </p:txBody>
        </p:sp>
        <p:sp>
          <p:nvSpPr>
            <p:cNvPr id="12302" name="Line 29"/>
            <p:cNvSpPr>
              <a:spLocks noChangeShapeType="1"/>
            </p:cNvSpPr>
            <p:nvPr/>
          </p:nvSpPr>
          <p:spPr bwMode="auto">
            <a:xfrm flipV="1">
              <a:off x="1338" y="1661"/>
              <a:ext cx="1088"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12300" name="Picture 30" descr="MCj04345990000[1]"/>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765676" y="2205038"/>
            <a:ext cx="1990725" cy="273685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640482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5180"/>
                                        </p:tgtEl>
                                        <p:attrNameLst>
                                          <p:attrName>style.visibility</p:attrName>
                                        </p:attrNameLst>
                                      </p:cBhvr>
                                      <p:to>
                                        <p:strVal val="visible"/>
                                      </p:to>
                                    </p:set>
                                    <p:animEffect transition="in" filter="blinds(horizontal)">
                                      <p:cBhvr>
                                        <p:cTn id="7" dur="500"/>
                                        <p:tgtEl>
                                          <p:spTgt spid="1351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5183"/>
                                        </p:tgtEl>
                                        <p:attrNameLst>
                                          <p:attrName>style.visibility</p:attrName>
                                        </p:attrNameLst>
                                      </p:cBhvr>
                                      <p:to>
                                        <p:strVal val="visible"/>
                                      </p:to>
                                    </p:set>
                                    <p:animEffect transition="in" filter="blinds(horizontal)">
                                      <p:cBhvr>
                                        <p:cTn id="12" dur="500"/>
                                        <p:tgtEl>
                                          <p:spTgt spid="13518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5186"/>
                                        </p:tgtEl>
                                        <p:attrNameLst>
                                          <p:attrName>style.visibility</p:attrName>
                                        </p:attrNameLst>
                                      </p:cBhvr>
                                      <p:to>
                                        <p:strVal val="visible"/>
                                      </p:to>
                                    </p:set>
                                    <p:animEffect transition="in" filter="blinds(horizontal)">
                                      <p:cBhvr>
                                        <p:cTn id="17" dur="500"/>
                                        <p:tgtEl>
                                          <p:spTgt spid="13518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5189"/>
                                        </p:tgtEl>
                                        <p:attrNameLst>
                                          <p:attrName>style.visibility</p:attrName>
                                        </p:attrNameLst>
                                      </p:cBhvr>
                                      <p:to>
                                        <p:strVal val="visible"/>
                                      </p:to>
                                    </p:set>
                                    <p:animEffect transition="in" filter="blinds(horizontal)">
                                      <p:cBhvr>
                                        <p:cTn id="22" dur="500"/>
                                        <p:tgtEl>
                                          <p:spTgt spid="13518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5192"/>
                                        </p:tgtEl>
                                        <p:attrNameLst>
                                          <p:attrName>style.visibility</p:attrName>
                                        </p:attrNameLst>
                                      </p:cBhvr>
                                      <p:to>
                                        <p:strVal val="visible"/>
                                      </p:to>
                                    </p:set>
                                    <p:animEffect transition="in" filter="blinds(horizontal)">
                                      <p:cBhvr>
                                        <p:cTn id="27" dur="500"/>
                                        <p:tgtEl>
                                          <p:spTgt spid="13519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35177"/>
                                        </p:tgtEl>
                                        <p:attrNameLst>
                                          <p:attrName>style.visibility</p:attrName>
                                        </p:attrNameLst>
                                      </p:cBhvr>
                                      <p:to>
                                        <p:strVal val="visible"/>
                                      </p:to>
                                    </p:set>
                                    <p:animEffect transition="in" filter="blinds(horizontal)">
                                      <p:cBhvr>
                                        <p:cTn id="32" dur="500"/>
                                        <p:tgtEl>
                                          <p:spTgt spid="1351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35174"/>
                                        </p:tgtEl>
                                        <p:attrNameLst>
                                          <p:attrName>style.visibility</p:attrName>
                                        </p:attrNameLst>
                                      </p:cBhvr>
                                      <p:to>
                                        <p:strVal val="visible"/>
                                      </p:to>
                                    </p:set>
                                    <p:animEffect transition="in" filter="blinds(horizontal)">
                                      <p:cBhvr>
                                        <p:cTn id="37" dur="500"/>
                                        <p:tgtEl>
                                          <p:spTgt spid="13517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35195"/>
                                        </p:tgtEl>
                                        <p:attrNameLst>
                                          <p:attrName>style.visibility</p:attrName>
                                        </p:attrNameLst>
                                      </p:cBhvr>
                                      <p:to>
                                        <p:strVal val="visible"/>
                                      </p:to>
                                    </p:set>
                                    <p:animEffect transition="in" filter="blinds(horizontal)">
                                      <p:cBhvr>
                                        <p:cTn id="42" dur="500"/>
                                        <p:tgtEl>
                                          <p:spTgt spid="13519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35171"/>
                                        </p:tgtEl>
                                        <p:attrNameLst>
                                          <p:attrName>style.visibility</p:attrName>
                                        </p:attrNameLst>
                                      </p:cBhvr>
                                      <p:to>
                                        <p:strVal val="visible"/>
                                      </p:to>
                                    </p:set>
                                    <p:animEffect transition="in" filter="blinds(horizontal)">
                                      <p:cBhvr>
                                        <p:cTn id="47" dur="500"/>
                                        <p:tgtEl>
                                          <p:spTgt spid="135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919288" y="404813"/>
            <a:ext cx="7543800" cy="1066800"/>
          </a:xfrm>
        </p:spPr>
        <p:txBody>
          <a:bodyPr>
            <a:normAutofit fontScale="90000"/>
          </a:bodyPr>
          <a:lstStyle/>
          <a:p>
            <a:r>
              <a:rPr lang="en-GB" altLang="en-US" sz="3900" dirty="0"/>
              <a:t>Common sites for non-accidental physical injury</a:t>
            </a:r>
          </a:p>
        </p:txBody>
      </p:sp>
      <p:grpSp>
        <p:nvGrpSpPr>
          <p:cNvPr id="137219" name="Group 3"/>
          <p:cNvGrpSpPr>
            <a:grpSpLocks/>
          </p:cNvGrpSpPr>
          <p:nvPr/>
        </p:nvGrpSpPr>
        <p:grpSpPr bwMode="auto">
          <a:xfrm>
            <a:off x="1524000" y="1268414"/>
            <a:ext cx="9475788" cy="5102225"/>
            <a:chOff x="0" y="799"/>
            <a:chExt cx="5969" cy="3214"/>
          </a:xfrm>
        </p:grpSpPr>
        <p:sp>
          <p:nvSpPr>
            <p:cNvPr id="13317" name="Rectangle 4"/>
            <p:cNvSpPr>
              <a:spLocks noChangeArrowheads="1"/>
            </p:cNvSpPr>
            <p:nvPr/>
          </p:nvSpPr>
          <p:spPr bwMode="auto">
            <a:xfrm>
              <a:off x="0" y="1706"/>
              <a:ext cx="1488" cy="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CHEEK/SIDE OF FACE - </a:t>
              </a:r>
              <a:r>
                <a:rPr lang="en-GB" altLang="en-US" sz="1800">
                  <a:latin typeface="Arial" panose="020B0604020202020204" pitchFamily="34" charset="0"/>
                </a:rPr>
                <a:t>bruising, finger marks</a:t>
              </a:r>
            </a:p>
          </p:txBody>
        </p:sp>
        <p:sp>
          <p:nvSpPr>
            <p:cNvPr id="13318" name="Rectangle 5"/>
            <p:cNvSpPr>
              <a:spLocks noChangeArrowheads="1"/>
            </p:cNvSpPr>
            <p:nvPr/>
          </p:nvSpPr>
          <p:spPr bwMode="auto">
            <a:xfrm>
              <a:off x="567" y="845"/>
              <a:ext cx="1088" cy="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EYES - </a:t>
              </a:r>
              <a:r>
                <a:rPr lang="en-GB" altLang="en-US" sz="1800">
                  <a:latin typeface="Arial" panose="020B0604020202020204" pitchFamily="34" charset="0"/>
                </a:rPr>
                <a:t>bruising, (particularly both eyes)</a:t>
              </a:r>
            </a:p>
          </p:txBody>
        </p:sp>
        <p:sp>
          <p:nvSpPr>
            <p:cNvPr id="13319" name="Rectangle 6"/>
            <p:cNvSpPr>
              <a:spLocks noChangeArrowheads="1"/>
            </p:cNvSpPr>
            <p:nvPr/>
          </p:nvSpPr>
          <p:spPr bwMode="auto">
            <a:xfrm>
              <a:off x="703" y="2251"/>
              <a:ext cx="110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MOUTH - </a:t>
              </a:r>
              <a:r>
                <a:rPr lang="en-GB" altLang="en-US" sz="1800">
                  <a:latin typeface="Arial" panose="020B0604020202020204" pitchFamily="34" charset="0"/>
                </a:rPr>
                <a:t>torn frenulum</a:t>
              </a:r>
            </a:p>
          </p:txBody>
        </p:sp>
        <p:sp>
          <p:nvSpPr>
            <p:cNvPr id="13320" name="Rectangle 7"/>
            <p:cNvSpPr>
              <a:spLocks noChangeArrowheads="1"/>
            </p:cNvSpPr>
            <p:nvPr/>
          </p:nvSpPr>
          <p:spPr bwMode="auto">
            <a:xfrm>
              <a:off x="200" y="2754"/>
              <a:ext cx="197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b="1">
                  <a:latin typeface="Arial" panose="020B0604020202020204" pitchFamily="34" charset="0"/>
                </a:rPr>
                <a:t>SHOULDERS - </a:t>
              </a:r>
              <a:r>
                <a:rPr lang="en-GB" altLang="en-US" sz="1800">
                  <a:latin typeface="Arial" panose="020B0604020202020204" pitchFamily="34" charset="0"/>
                </a:rPr>
                <a:t>bruising, grasp marks</a:t>
              </a:r>
            </a:p>
          </p:txBody>
        </p:sp>
        <p:sp>
          <p:nvSpPr>
            <p:cNvPr id="13321" name="Rectangle 8"/>
            <p:cNvSpPr>
              <a:spLocks noChangeArrowheads="1"/>
            </p:cNvSpPr>
            <p:nvPr/>
          </p:nvSpPr>
          <p:spPr bwMode="auto">
            <a:xfrm>
              <a:off x="200" y="3327"/>
              <a:ext cx="138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GENITALS</a:t>
              </a:r>
              <a:r>
                <a:rPr lang="en-GB" altLang="en-US" sz="1600">
                  <a:latin typeface="Arial" panose="020B0604020202020204" pitchFamily="34" charset="0"/>
                </a:rPr>
                <a:t> - </a:t>
              </a:r>
              <a:r>
                <a:rPr lang="en-GB" altLang="en-US" sz="1800">
                  <a:latin typeface="Arial" panose="020B0604020202020204" pitchFamily="34" charset="0"/>
                </a:rPr>
                <a:t>bruising</a:t>
              </a:r>
            </a:p>
          </p:txBody>
        </p:sp>
        <p:sp>
          <p:nvSpPr>
            <p:cNvPr id="13322" name="Rectangle 9"/>
            <p:cNvSpPr>
              <a:spLocks noChangeArrowheads="1"/>
            </p:cNvSpPr>
            <p:nvPr/>
          </p:nvSpPr>
          <p:spPr bwMode="auto">
            <a:xfrm>
              <a:off x="2971" y="3339"/>
              <a:ext cx="965" cy="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BACK	     }  </a:t>
              </a:r>
            </a:p>
            <a:p>
              <a:pPr eaLnBrk="1" hangingPunct="1">
                <a:spcBef>
                  <a:spcPct val="50000"/>
                </a:spcBef>
                <a:buFontTx/>
                <a:buNone/>
              </a:pPr>
              <a:r>
                <a:rPr lang="en-GB" altLang="en-US" sz="1600" b="1">
                  <a:latin typeface="Arial" panose="020B0604020202020204" pitchFamily="34" charset="0"/>
                </a:rPr>
                <a:t>BUTTOCKS  }</a:t>
              </a:r>
            </a:p>
            <a:p>
              <a:pPr eaLnBrk="1" hangingPunct="1">
                <a:spcBef>
                  <a:spcPct val="50000"/>
                </a:spcBef>
                <a:buFontTx/>
                <a:buNone/>
              </a:pPr>
              <a:r>
                <a:rPr lang="en-GB" altLang="en-US" sz="1600" b="1">
                  <a:latin typeface="Arial" panose="020B0604020202020204" pitchFamily="34" charset="0"/>
                </a:rPr>
                <a:t>THIGHS        }</a:t>
              </a:r>
            </a:p>
          </p:txBody>
        </p:sp>
        <p:sp>
          <p:nvSpPr>
            <p:cNvPr id="13323" name="Rectangle 10"/>
            <p:cNvSpPr>
              <a:spLocks noChangeArrowheads="1"/>
            </p:cNvSpPr>
            <p:nvPr/>
          </p:nvSpPr>
          <p:spPr bwMode="auto">
            <a:xfrm>
              <a:off x="3912" y="3430"/>
              <a:ext cx="186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800">
                  <a:latin typeface="Arial" panose="020B0604020202020204" pitchFamily="34" charset="0"/>
                </a:rPr>
                <a:t>Linear bruising. Outline of belt/buckles. Scalds/burns</a:t>
              </a:r>
            </a:p>
          </p:txBody>
        </p:sp>
        <p:sp>
          <p:nvSpPr>
            <p:cNvPr id="13324" name="Rectangle 11"/>
            <p:cNvSpPr>
              <a:spLocks noChangeArrowheads="1"/>
            </p:cNvSpPr>
            <p:nvPr/>
          </p:nvSpPr>
          <p:spPr bwMode="auto">
            <a:xfrm>
              <a:off x="3721" y="2795"/>
              <a:ext cx="203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CHEST - </a:t>
              </a:r>
              <a:r>
                <a:rPr lang="en-GB" altLang="en-US" sz="1800">
                  <a:latin typeface="Arial" panose="020B0604020202020204" pitchFamily="34" charset="0"/>
                </a:rPr>
                <a:t>bruising, grasp marks</a:t>
              </a:r>
            </a:p>
          </p:txBody>
        </p:sp>
        <p:sp>
          <p:nvSpPr>
            <p:cNvPr id="13325" name="Rectangle 12"/>
            <p:cNvSpPr>
              <a:spLocks noChangeArrowheads="1"/>
            </p:cNvSpPr>
            <p:nvPr/>
          </p:nvSpPr>
          <p:spPr bwMode="auto">
            <a:xfrm>
              <a:off x="4027" y="2297"/>
              <a:ext cx="1942"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UPPER &amp; INNER ARM - </a:t>
              </a:r>
              <a:r>
                <a:rPr lang="en-GB" altLang="en-US" sz="1800">
                  <a:latin typeface="Arial" panose="020B0604020202020204" pitchFamily="34" charset="0"/>
                </a:rPr>
                <a:t>bruising, grasp marks</a:t>
              </a:r>
            </a:p>
          </p:txBody>
        </p:sp>
        <p:sp>
          <p:nvSpPr>
            <p:cNvPr id="13326" name="Rectangle 13"/>
            <p:cNvSpPr>
              <a:spLocks noChangeArrowheads="1"/>
            </p:cNvSpPr>
            <p:nvPr/>
          </p:nvSpPr>
          <p:spPr bwMode="auto">
            <a:xfrm>
              <a:off x="3606" y="1888"/>
              <a:ext cx="193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NECK -</a:t>
              </a:r>
              <a:r>
                <a:rPr lang="en-GB" altLang="en-US" sz="1800">
                  <a:latin typeface="Arial" panose="020B0604020202020204" pitchFamily="34" charset="0"/>
                </a:rPr>
                <a:t>bruising, grasp marks</a:t>
              </a:r>
            </a:p>
          </p:txBody>
        </p:sp>
        <p:sp>
          <p:nvSpPr>
            <p:cNvPr id="13327" name="Rectangle 14"/>
            <p:cNvSpPr>
              <a:spLocks noChangeArrowheads="1"/>
            </p:cNvSpPr>
            <p:nvPr/>
          </p:nvSpPr>
          <p:spPr bwMode="auto">
            <a:xfrm>
              <a:off x="4152" y="1388"/>
              <a:ext cx="145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EARS - </a:t>
              </a:r>
              <a:r>
                <a:rPr lang="en-GB" altLang="en-US" sz="1800">
                  <a:latin typeface="Arial" panose="020B0604020202020204" pitchFamily="34" charset="0"/>
                </a:rPr>
                <a:t>Pinch or slap marks, bruising</a:t>
              </a:r>
            </a:p>
          </p:txBody>
        </p:sp>
        <p:sp>
          <p:nvSpPr>
            <p:cNvPr id="13328" name="Rectangle 15"/>
            <p:cNvSpPr>
              <a:spLocks noChangeArrowheads="1"/>
            </p:cNvSpPr>
            <p:nvPr/>
          </p:nvSpPr>
          <p:spPr bwMode="auto">
            <a:xfrm>
              <a:off x="1156" y="3558"/>
              <a:ext cx="146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KNEES - </a:t>
              </a:r>
              <a:r>
                <a:rPr lang="en-GB" altLang="en-US" sz="1800">
                  <a:latin typeface="Arial" panose="020B0604020202020204" pitchFamily="34" charset="0"/>
                </a:rPr>
                <a:t>grasp marks</a:t>
              </a:r>
            </a:p>
          </p:txBody>
        </p:sp>
        <p:sp>
          <p:nvSpPr>
            <p:cNvPr id="13329" name="Line 16"/>
            <p:cNvSpPr>
              <a:spLocks noChangeShapeType="1"/>
            </p:cNvSpPr>
            <p:nvPr/>
          </p:nvSpPr>
          <p:spPr bwMode="auto">
            <a:xfrm>
              <a:off x="1338" y="890"/>
              <a:ext cx="1134" cy="31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0" name="Rectangle 17"/>
            <p:cNvSpPr>
              <a:spLocks noChangeArrowheads="1"/>
            </p:cNvSpPr>
            <p:nvPr/>
          </p:nvSpPr>
          <p:spPr bwMode="auto">
            <a:xfrm>
              <a:off x="3651" y="799"/>
              <a:ext cx="194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600" b="1">
                  <a:latin typeface="Arial" panose="020B0604020202020204" pitchFamily="34" charset="0"/>
                </a:rPr>
                <a:t>SKULL</a:t>
              </a:r>
              <a:r>
                <a:rPr lang="en-GB" altLang="en-US" sz="1600">
                  <a:latin typeface="Arial" panose="020B0604020202020204" pitchFamily="34" charset="0"/>
                </a:rPr>
                <a:t> - </a:t>
              </a:r>
              <a:r>
                <a:rPr lang="en-GB" altLang="en-US" sz="1800">
                  <a:latin typeface="Arial" panose="020B0604020202020204" pitchFamily="34" charset="0"/>
                </a:rPr>
                <a:t>fracture or bleeding under skull (from shaking)</a:t>
              </a:r>
            </a:p>
          </p:txBody>
        </p:sp>
        <p:sp>
          <p:nvSpPr>
            <p:cNvPr id="13331" name="Line 18"/>
            <p:cNvSpPr>
              <a:spLocks noChangeShapeType="1"/>
            </p:cNvSpPr>
            <p:nvPr/>
          </p:nvSpPr>
          <p:spPr bwMode="auto">
            <a:xfrm flipH="1">
              <a:off x="2925" y="890"/>
              <a:ext cx="777" cy="4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2" name="Line 19"/>
            <p:cNvSpPr>
              <a:spLocks noChangeShapeType="1"/>
            </p:cNvSpPr>
            <p:nvPr/>
          </p:nvSpPr>
          <p:spPr bwMode="auto">
            <a:xfrm flipH="1" flipV="1">
              <a:off x="3243" y="1344"/>
              <a:ext cx="822" cy="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3" name="Line 20"/>
            <p:cNvSpPr>
              <a:spLocks noChangeShapeType="1"/>
            </p:cNvSpPr>
            <p:nvPr/>
          </p:nvSpPr>
          <p:spPr bwMode="auto">
            <a:xfrm flipH="1" flipV="1">
              <a:off x="3152" y="1570"/>
              <a:ext cx="686" cy="32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4" name="Line 21"/>
            <p:cNvSpPr>
              <a:spLocks noChangeShapeType="1"/>
            </p:cNvSpPr>
            <p:nvPr/>
          </p:nvSpPr>
          <p:spPr bwMode="auto">
            <a:xfrm flipH="1" flipV="1">
              <a:off x="3606" y="2205"/>
              <a:ext cx="456" cy="18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5" name="Line 22"/>
            <p:cNvSpPr>
              <a:spLocks noChangeShapeType="1"/>
            </p:cNvSpPr>
            <p:nvPr/>
          </p:nvSpPr>
          <p:spPr bwMode="auto">
            <a:xfrm flipH="1" flipV="1">
              <a:off x="2835" y="2024"/>
              <a:ext cx="914" cy="8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6" name="Line 23"/>
            <p:cNvSpPr>
              <a:spLocks noChangeShapeType="1"/>
            </p:cNvSpPr>
            <p:nvPr/>
          </p:nvSpPr>
          <p:spPr bwMode="auto">
            <a:xfrm flipV="1">
              <a:off x="1882" y="2795"/>
              <a:ext cx="685" cy="77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7" name="Line 24"/>
            <p:cNvSpPr>
              <a:spLocks noChangeShapeType="1"/>
            </p:cNvSpPr>
            <p:nvPr/>
          </p:nvSpPr>
          <p:spPr bwMode="auto">
            <a:xfrm flipV="1">
              <a:off x="1383" y="2478"/>
              <a:ext cx="1371" cy="8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8" name="Line 25"/>
            <p:cNvSpPr>
              <a:spLocks noChangeShapeType="1"/>
            </p:cNvSpPr>
            <p:nvPr/>
          </p:nvSpPr>
          <p:spPr bwMode="auto">
            <a:xfrm flipV="1">
              <a:off x="1292" y="1842"/>
              <a:ext cx="1097" cy="91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39" name="Line 26"/>
            <p:cNvSpPr>
              <a:spLocks noChangeShapeType="1"/>
            </p:cNvSpPr>
            <p:nvPr/>
          </p:nvSpPr>
          <p:spPr bwMode="auto">
            <a:xfrm flipV="1">
              <a:off x="1429" y="1480"/>
              <a:ext cx="1507" cy="73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340" name="Line 27"/>
            <p:cNvSpPr>
              <a:spLocks noChangeShapeType="1"/>
            </p:cNvSpPr>
            <p:nvPr/>
          </p:nvSpPr>
          <p:spPr bwMode="auto">
            <a:xfrm flipV="1">
              <a:off x="1247" y="1434"/>
              <a:ext cx="1361" cy="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pic>
        <p:nvPicPr>
          <p:cNvPr id="13316" name="Picture 28" descr="MCj04345990000[1]"/>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016500" y="1628776"/>
            <a:ext cx="1779588" cy="2447925"/>
          </a:xfrm>
        </p:spPr>
      </p:pic>
    </p:spTree>
    <p:extLst>
      <p:ext uri="{BB962C8B-B14F-4D97-AF65-F5344CB8AC3E}">
        <p14:creationId xmlns:p14="http://schemas.microsoft.com/office/powerpoint/2010/main" val="38283501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7219"/>
                                        </p:tgtEl>
                                        <p:attrNameLst>
                                          <p:attrName>style.visibility</p:attrName>
                                        </p:attrNameLst>
                                      </p:cBhvr>
                                      <p:to>
                                        <p:strVal val="visible"/>
                                      </p:to>
                                    </p:set>
                                    <p:animEffect transition="in" filter="blinds(horizontal)">
                                      <p:cBhvr>
                                        <p:cTn id="7" dur="500"/>
                                        <p:tgtEl>
                                          <p:spTgt spid="137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50774" y="502020"/>
            <a:ext cx="5309338" cy="765952"/>
          </a:xfrm>
        </p:spPr>
        <p:txBody>
          <a:bodyPr anchor="b">
            <a:normAutofit/>
          </a:bodyPr>
          <a:lstStyle/>
          <a:p>
            <a:r>
              <a:rPr lang="en-GB" sz="3200" dirty="0"/>
              <a:t>Victoria Climbié 2000</a:t>
            </a:r>
            <a:endParaRPr lang="en-GB" sz="3200" dirty="0">
              <a:cs typeface="Calibri Light"/>
            </a:endParaRPr>
          </a:p>
        </p:txBody>
      </p:sp>
      <p:sp>
        <p:nvSpPr>
          <p:cNvPr id="3" name="Content Placeholder 2"/>
          <p:cNvSpPr>
            <a:spLocks noGrp="1"/>
          </p:cNvSpPr>
          <p:nvPr>
            <p:ph idx="1"/>
          </p:nvPr>
        </p:nvSpPr>
        <p:spPr>
          <a:xfrm>
            <a:off x="1144923" y="1586385"/>
            <a:ext cx="5315189" cy="4527120"/>
          </a:xfrm>
        </p:spPr>
        <p:txBody>
          <a:bodyPr vert="horz" lIns="91440" tIns="45720" rIns="91440" bIns="45720" rtlCol="0" anchor="t">
            <a:normAutofit/>
          </a:bodyPr>
          <a:lstStyle/>
          <a:p>
            <a:r>
              <a:rPr lang="en-GB" sz="2400" dirty="0"/>
              <a:t>8 yrs. Murdered by her Great-aunty who thought the girl was possessed. </a:t>
            </a:r>
            <a:endParaRPr lang="en-GB" sz="2400" dirty="0">
              <a:cs typeface="Calibri"/>
            </a:endParaRPr>
          </a:p>
          <a:p>
            <a:r>
              <a:rPr lang="en-GB" sz="2400" dirty="0"/>
              <a:t>Burnt with cigarettes, tied up, hit with bike chains, hammers and wires. </a:t>
            </a:r>
            <a:endParaRPr lang="en-GB" sz="2400" dirty="0">
              <a:cs typeface="Calibri"/>
            </a:endParaRPr>
          </a:p>
          <a:p>
            <a:r>
              <a:rPr lang="en-GB" sz="2400" dirty="0"/>
              <a:t>Up to her death, the police, social services, NHS, NSPCC and a local church all had contact with her and noted the signs of abuse. </a:t>
            </a:r>
            <a:endParaRPr lang="en-GB" sz="2400" dirty="0">
              <a:cs typeface="Calibri"/>
            </a:endParaRPr>
          </a:p>
          <a:p>
            <a:pPr marL="0" indent="0">
              <a:buNone/>
            </a:pPr>
            <a:r>
              <a:rPr lang="en-GB" sz="2400" dirty="0"/>
              <a:t>Judge in the trial described it as </a:t>
            </a:r>
            <a:r>
              <a:rPr lang="en-GB" sz="2400" b="1" dirty="0"/>
              <a:t>"blinding incompetence“</a:t>
            </a:r>
            <a:r>
              <a:rPr lang="en-GB" sz="2400" dirty="0"/>
              <a:t> - all failed to properly investigate the case and little action was taken. </a:t>
            </a:r>
            <a:endParaRPr lang="en-GB" sz="2400" dirty="0">
              <a:cs typeface="Calibri"/>
            </a:endParaRPr>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7166618" y="909081"/>
            <a:ext cx="3989227" cy="5071731"/>
          </a:xfrm>
          <a:prstGeom prst="rect">
            <a:avLst/>
          </a:prstGeom>
        </p:spPr>
      </p:pic>
    </p:spTree>
    <p:extLst>
      <p:ext uri="{BB962C8B-B14F-4D97-AF65-F5344CB8AC3E}">
        <p14:creationId xmlns:p14="http://schemas.microsoft.com/office/powerpoint/2010/main" val="2065662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128 separate injuries &amp; scars</a:t>
            </a:r>
          </a:p>
        </p:txBody>
      </p:sp>
      <p:pic>
        <p:nvPicPr>
          <p:cNvPr id="4" name="Content Placeholder 3"/>
          <p:cNvPicPr>
            <a:picLocks noGrp="1" noChangeAspect="1"/>
          </p:cNvPicPr>
          <p:nvPr>
            <p:ph idx="1"/>
          </p:nvPr>
        </p:nvPicPr>
        <p:blipFill>
          <a:blip r:embed="rId3"/>
          <a:stretch>
            <a:fillRect/>
          </a:stretch>
        </p:blipFill>
        <p:spPr>
          <a:xfrm>
            <a:off x="4038600" y="1270846"/>
            <a:ext cx="7188199" cy="4312919"/>
          </a:xfrm>
          <a:prstGeom prst="rect">
            <a:avLst/>
          </a:prstGeom>
        </p:spPr>
      </p:pic>
    </p:spTree>
    <p:extLst>
      <p:ext uri="{BB962C8B-B14F-4D97-AF65-F5344CB8AC3E}">
        <p14:creationId xmlns:p14="http://schemas.microsoft.com/office/powerpoint/2010/main" val="3518750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311988-7003-0BBC-4A81-D198F552D612}"/>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Findings</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80126CE-BCFD-B19C-5DF2-406954E1A6A4}"/>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dirty="0">
                <a:cs typeface="Calibri"/>
              </a:rPr>
              <a:t>Lord Laming Inquiry</a:t>
            </a:r>
          </a:p>
          <a:p>
            <a:r>
              <a:rPr lang="en-GB" dirty="0">
                <a:cs typeface="Calibri"/>
              </a:rPr>
              <a:t>Key recommendations - </a:t>
            </a:r>
          </a:p>
          <a:p>
            <a:r>
              <a:rPr lang="en-GB" dirty="0">
                <a:cs typeface="Calibri"/>
              </a:rPr>
              <a:t>Thorough investigations</a:t>
            </a:r>
          </a:p>
          <a:p>
            <a:r>
              <a:rPr lang="en-GB" dirty="0">
                <a:cs typeface="Calibri"/>
              </a:rPr>
              <a:t>Proper training for investigators</a:t>
            </a:r>
          </a:p>
          <a:p>
            <a:r>
              <a:rPr lang="en-GB" dirty="0">
                <a:cs typeface="Calibri"/>
              </a:rPr>
              <a:t>Inter-agency work</a:t>
            </a:r>
          </a:p>
          <a:p>
            <a:r>
              <a:rPr lang="en-GB" dirty="0">
                <a:cs typeface="Calibri"/>
              </a:rPr>
              <a:t>Govt Paper. </a:t>
            </a:r>
            <a:r>
              <a:rPr lang="en-GB" b="1" i="1" dirty="0">
                <a:cs typeface="Calibri"/>
              </a:rPr>
              <a:t>Evey child Matters = Children Act 2004 </a:t>
            </a:r>
          </a:p>
          <a:p>
            <a:r>
              <a:rPr lang="en-GB" dirty="0">
                <a:cs typeface="Calibri"/>
              </a:rPr>
              <a:t>Statutory requirement on LA to work with other agencies</a:t>
            </a:r>
          </a:p>
          <a:p>
            <a:pPr marL="0" indent="0">
              <a:buNone/>
            </a:pPr>
            <a:r>
              <a:rPr lang="en-GB" dirty="0">
                <a:cs typeface="Calibri"/>
              </a:rPr>
              <a:t>However:</a:t>
            </a:r>
          </a:p>
        </p:txBody>
      </p:sp>
      <p:pic>
        <p:nvPicPr>
          <p:cNvPr id="4" name="Graphic 4" descr="Adhesive Bandage with solid fill">
            <a:extLst>
              <a:ext uri="{FF2B5EF4-FFF2-40B4-BE49-F238E27FC236}">
                <a16:creationId xmlns:a16="http://schemas.microsoft.com/office/drawing/2014/main" id="{9BC81844-1D46-741B-3FAC-6F84EB1D56E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59706" y="3676291"/>
            <a:ext cx="511834" cy="511834"/>
          </a:xfrm>
          <a:prstGeom prst="rect">
            <a:avLst/>
          </a:prstGeom>
        </p:spPr>
      </p:pic>
    </p:spTree>
    <p:extLst>
      <p:ext uri="{BB962C8B-B14F-4D97-AF65-F5344CB8AC3E}">
        <p14:creationId xmlns:p14="http://schemas.microsoft.com/office/powerpoint/2010/main" val="3161124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CB962CF-61A3-4EF9-94F6-7C59B0329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6337"/>
            <a:ext cx="6797405" cy="673744"/>
          </a:xfrm>
        </p:spPr>
        <p:txBody>
          <a:bodyPr>
            <a:normAutofit/>
          </a:bodyPr>
          <a:lstStyle/>
          <a:p>
            <a:r>
              <a:rPr lang="en-GB" sz="2800" dirty="0"/>
              <a:t>Baby P – Peter Connelly 2007 </a:t>
            </a:r>
            <a:endParaRPr lang="en-GB" sz="2800" dirty="0">
              <a:cs typeface="Calibri Light"/>
            </a:endParaRPr>
          </a:p>
        </p:txBody>
      </p:sp>
      <p:sp>
        <p:nvSpPr>
          <p:cNvPr id="3" name="Content Placeholder 2"/>
          <p:cNvSpPr>
            <a:spLocks noGrp="1"/>
          </p:cNvSpPr>
          <p:nvPr>
            <p:ph idx="1"/>
          </p:nvPr>
        </p:nvSpPr>
        <p:spPr>
          <a:xfrm>
            <a:off x="838200" y="1524312"/>
            <a:ext cx="6797405" cy="4625156"/>
          </a:xfrm>
        </p:spPr>
        <p:txBody>
          <a:bodyPr vert="horz" lIns="91440" tIns="45720" rIns="91440" bIns="45720" rtlCol="0" anchor="t">
            <a:normAutofit/>
          </a:bodyPr>
          <a:lstStyle/>
          <a:p>
            <a:r>
              <a:rPr lang="en-GB" sz="2400" dirty="0"/>
              <a:t>Sustained over fifty injuries over an eight-month period.</a:t>
            </a:r>
            <a:endParaRPr lang="en-GB" sz="2400" dirty="0">
              <a:cs typeface="Calibri"/>
            </a:endParaRPr>
          </a:p>
          <a:p>
            <a:r>
              <a:rPr lang="en-GB" sz="2400" dirty="0"/>
              <a:t>Including a broken back &amp; ribs, gashes to the head, a fractured shinbone, a ripped ear, blackened fingers and toes, missing fingernail, skin torn from the nose and mouth, cuts on the neck and a tooth knocked out.</a:t>
            </a:r>
            <a:endParaRPr lang="en-GB" sz="2400" dirty="0">
              <a:cs typeface="Calibri"/>
            </a:endParaRPr>
          </a:p>
          <a:p>
            <a:r>
              <a:rPr lang="en-GB" sz="2400" dirty="0"/>
              <a:t>Tracey Connelly, her boyfriend Steven Barker &amp; Jason Owen were all convicted of causing or allowing the death of a child.</a:t>
            </a:r>
            <a:endParaRPr lang="en-GB" sz="2400" dirty="0">
              <a:cs typeface="Calibri"/>
            </a:endParaRPr>
          </a:p>
          <a:p>
            <a:r>
              <a:rPr lang="en-GB" sz="2400" dirty="0"/>
              <a:t>Steven was also  charged of raping a two-year-old girl.</a:t>
            </a:r>
            <a:endParaRPr lang="en-GB" sz="2400" dirty="0">
              <a:cs typeface="Calibri"/>
            </a:endParaRPr>
          </a:p>
          <a:p>
            <a:endParaRPr lang="en-GB" sz="2400" dirty="0">
              <a:cs typeface="Calibri"/>
            </a:endParaRPr>
          </a:p>
          <a:p>
            <a:endParaRPr lang="en-GB" sz="2000"/>
          </a:p>
        </p:txBody>
      </p:sp>
      <p:pic>
        <p:nvPicPr>
          <p:cNvPr id="4" name="Picture 3"/>
          <p:cNvPicPr>
            <a:picLocks noChangeAspect="1"/>
          </p:cNvPicPr>
          <p:nvPr/>
        </p:nvPicPr>
        <p:blipFill>
          <a:blip r:embed="rId3"/>
          <a:stretch>
            <a:fillRect/>
          </a:stretch>
        </p:blipFill>
        <p:spPr>
          <a:xfrm>
            <a:off x="7997556" y="388739"/>
            <a:ext cx="3995623" cy="2727012"/>
          </a:xfrm>
          <a:prstGeom prst="rect">
            <a:avLst/>
          </a:prstGeom>
        </p:spPr>
      </p:pic>
      <p:pic>
        <p:nvPicPr>
          <p:cNvPr id="7" name="Picture 6"/>
          <p:cNvPicPr>
            <a:picLocks noChangeAspect="1"/>
          </p:cNvPicPr>
          <p:nvPr/>
        </p:nvPicPr>
        <p:blipFill>
          <a:blip r:embed="rId4"/>
          <a:stretch>
            <a:fillRect/>
          </a:stretch>
        </p:blipFill>
        <p:spPr>
          <a:xfrm>
            <a:off x="7997556" y="3670711"/>
            <a:ext cx="3995623" cy="2481492"/>
          </a:xfrm>
          <a:prstGeom prst="rect">
            <a:avLst/>
          </a:prstGeom>
        </p:spPr>
      </p:pic>
    </p:spTree>
    <p:extLst>
      <p:ext uri="{BB962C8B-B14F-4D97-AF65-F5344CB8AC3E}">
        <p14:creationId xmlns:p14="http://schemas.microsoft.com/office/powerpoint/2010/main" val="3436431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35000"/>
          </a:xfrm>
        </p:spPr>
        <p:txBody>
          <a:bodyPr>
            <a:normAutofit fontScale="90000"/>
          </a:bodyPr>
          <a:lstStyle/>
          <a:p>
            <a:endParaRPr lang="en-GB" dirty="0"/>
          </a:p>
        </p:txBody>
      </p:sp>
      <p:pic>
        <p:nvPicPr>
          <p:cNvPr id="6" name="Content Placeholder 5"/>
          <p:cNvPicPr>
            <a:picLocks noGrp="1" noChangeAspect="1"/>
          </p:cNvPicPr>
          <p:nvPr>
            <p:ph idx="1"/>
          </p:nvPr>
        </p:nvPicPr>
        <p:blipFill>
          <a:blip r:embed="rId2"/>
          <a:stretch>
            <a:fillRect/>
          </a:stretch>
        </p:blipFill>
        <p:spPr>
          <a:xfrm>
            <a:off x="5581649" y="1292609"/>
            <a:ext cx="5572125" cy="3989003"/>
          </a:xfrm>
          <a:prstGeom prst="rect">
            <a:avLst/>
          </a:prstGeom>
        </p:spPr>
      </p:pic>
      <p:pic>
        <p:nvPicPr>
          <p:cNvPr id="7" name="Picture 6"/>
          <p:cNvPicPr>
            <a:picLocks noChangeAspect="1"/>
          </p:cNvPicPr>
          <p:nvPr/>
        </p:nvPicPr>
        <p:blipFill>
          <a:blip r:embed="rId3"/>
          <a:stretch>
            <a:fillRect/>
          </a:stretch>
        </p:blipFill>
        <p:spPr>
          <a:xfrm>
            <a:off x="723899" y="1347787"/>
            <a:ext cx="4162425" cy="4523899"/>
          </a:xfrm>
          <a:prstGeom prst="rect">
            <a:avLst/>
          </a:prstGeom>
        </p:spPr>
      </p:pic>
    </p:spTree>
    <p:extLst>
      <p:ext uri="{BB962C8B-B14F-4D97-AF65-F5344CB8AC3E}">
        <p14:creationId xmlns:p14="http://schemas.microsoft.com/office/powerpoint/2010/main" val="168291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30D4576-8058-89BF-B5E3-49E541CA0125}"/>
              </a:ext>
            </a:extLst>
          </p:cNvPr>
          <p:cNvSpPr>
            <a:spLocks noGrp="1"/>
          </p:cNvSpPr>
          <p:nvPr>
            <p:ph type="title"/>
          </p:nvPr>
        </p:nvSpPr>
        <p:spPr>
          <a:xfrm>
            <a:off x="524741" y="620392"/>
            <a:ext cx="3808268" cy="5504688"/>
          </a:xfrm>
        </p:spPr>
        <p:txBody>
          <a:bodyPr>
            <a:normAutofit/>
          </a:bodyPr>
          <a:lstStyle/>
          <a:p>
            <a:r>
              <a:rPr lang="en-GB" sz="6000">
                <a:solidFill>
                  <a:schemeClr val="bg1"/>
                </a:solidFill>
                <a:cs typeface="Calibri Light"/>
              </a:rPr>
              <a:t>Failures</a:t>
            </a:r>
            <a:endParaRPr lang="en-GB" sz="6000">
              <a:solidFill>
                <a:schemeClr val="bg1"/>
              </a:solidFill>
            </a:endParaRPr>
          </a:p>
        </p:txBody>
      </p:sp>
      <p:graphicFrame>
        <p:nvGraphicFramePr>
          <p:cNvPr id="5" name="Content Placeholder 2">
            <a:extLst>
              <a:ext uri="{FF2B5EF4-FFF2-40B4-BE49-F238E27FC236}">
                <a16:creationId xmlns:a16="http://schemas.microsoft.com/office/drawing/2014/main" id="{17625ABB-261E-1B05-0770-41ED2F941F6B}"/>
              </a:ext>
            </a:extLst>
          </p:cNvPr>
          <p:cNvGraphicFramePr>
            <a:graphicFrameLocks noGrp="1"/>
          </p:cNvGraphicFramePr>
          <p:nvPr>
            <p:ph idx="1"/>
            <p:extLst>
              <p:ext uri="{D42A27DB-BD31-4B8C-83A1-F6EECF244321}">
                <p14:modId xmlns:p14="http://schemas.microsoft.com/office/powerpoint/2010/main" val="2276217195"/>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Graphic 16" descr="Adhesive Bandage with solid fill">
            <a:extLst>
              <a:ext uri="{FF2B5EF4-FFF2-40B4-BE49-F238E27FC236}">
                <a16:creationId xmlns:a16="http://schemas.microsoft.com/office/drawing/2014/main" id="{D081224C-69DC-1F08-0E6A-3D781BA4624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848044" y="3748177"/>
            <a:ext cx="612476" cy="612476"/>
          </a:xfrm>
          <a:prstGeom prst="rect">
            <a:avLst/>
          </a:prstGeom>
        </p:spPr>
      </p:pic>
    </p:spTree>
    <p:extLst>
      <p:ext uri="{BB962C8B-B14F-4D97-AF65-F5344CB8AC3E}">
        <p14:creationId xmlns:p14="http://schemas.microsoft.com/office/powerpoint/2010/main" val="554696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50774" y="760813"/>
            <a:ext cx="5309338" cy="952857"/>
          </a:xfrm>
        </p:spPr>
        <p:txBody>
          <a:bodyPr anchor="b">
            <a:normAutofit fontScale="90000"/>
          </a:bodyPr>
          <a:lstStyle/>
          <a:p>
            <a:r>
              <a:rPr lang="en-GB" sz="3200" dirty="0"/>
              <a:t>Daniel Pelka  2012 aged 5 years old</a:t>
            </a:r>
            <a:endParaRPr lang="en-GB" sz="3200" dirty="0">
              <a:cs typeface="Calibri Light"/>
            </a:endParaRPr>
          </a:p>
        </p:txBody>
      </p:sp>
      <p:sp>
        <p:nvSpPr>
          <p:cNvPr id="3" name="Content Placeholder 2"/>
          <p:cNvSpPr>
            <a:spLocks noGrp="1"/>
          </p:cNvSpPr>
          <p:nvPr>
            <p:ph idx="1"/>
          </p:nvPr>
        </p:nvSpPr>
        <p:spPr>
          <a:xfrm>
            <a:off x="1144923" y="1960196"/>
            <a:ext cx="5315189" cy="4728402"/>
          </a:xfrm>
        </p:spPr>
        <p:txBody>
          <a:bodyPr vert="horz" lIns="91440" tIns="45720" rIns="91440" bIns="45720" rtlCol="0" anchor="t">
            <a:noAutofit/>
          </a:bodyPr>
          <a:lstStyle/>
          <a:p>
            <a:r>
              <a:rPr lang="en-GB" sz="2000" dirty="0"/>
              <a:t>Daniel was denied food, regularly “imprisoned” in a locked room, force-fed salt and made to perform punishment exercises.</a:t>
            </a:r>
            <a:endParaRPr lang="en-GB" sz="2000" dirty="0">
              <a:cs typeface="Calibri"/>
            </a:endParaRPr>
          </a:p>
          <a:p>
            <a:r>
              <a:rPr lang="en-GB" sz="2000" dirty="0"/>
              <a:t>Teachers described him as a </a:t>
            </a:r>
            <a:r>
              <a:rPr lang="en-GB" sz="2000" i="1" dirty="0"/>
              <a:t>"bag of bones"</a:t>
            </a:r>
            <a:r>
              <a:rPr lang="en-GB" sz="2000" dirty="0"/>
              <a:t> and he was </a:t>
            </a:r>
            <a:r>
              <a:rPr lang="en-GB" sz="2000" i="1" dirty="0"/>
              <a:t>"wasting away"</a:t>
            </a:r>
            <a:r>
              <a:rPr lang="en-GB" sz="2000" dirty="0"/>
              <a:t>. At the time of his death the schoolboy weighed just over one stone. Was seen scavenging for food in school bins.</a:t>
            </a:r>
            <a:endParaRPr lang="en-GB" sz="2000" dirty="0">
              <a:cs typeface="Calibri"/>
            </a:endParaRPr>
          </a:p>
          <a:p>
            <a:r>
              <a:rPr lang="en-GB" sz="2000" dirty="0"/>
              <a:t>Die after six months of starvation and cruelty. Sustained other injuries to body from mum &amp; Step-dad.</a:t>
            </a:r>
            <a:endParaRPr lang="en-GB" sz="2000" dirty="0">
              <a:cs typeface="Calibri"/>
            </a:endParaRPr>
          </a:p>
          <a:p>
            <a:r>
              <a:rPr lang="en-GB" sz="2000" dirty="0"/>
              <a:t>Social workers failed opportunities to help.</a:t>
            </a:r>
            <a:endParaRPr lang="en-GB" sz="2000" dirty="0">
              <a:cs typeface="Calibri" panose="020F0502020204030204"/>
            </a:endParaRPr>
          </a:p>
          <a:p>
            <a:r>
              <a:rPr lang="en-GB" sz="2000" dirty="0">
                <a:cs typeface="Calibri" panose="020F0502020204030204"/>
              </a:rPr>
              <a:t>ID the need to improve how vulnerable children are identified</a:t>
            </a:r>
          </a:p>
          <a:p>
            <a:r>
              <a:rPr lang="en-GB" sz="2000" dirty="0">
                <a:cs typeface="Calibri" panose="020F0502020204030204"/>
              </a:rPr>
              <a:t>Communication needed</a:t>
            </a:r>
          </a:p>
          <a:p>
            <a:pPr marL="0" indent="0">
              <a:buNone/>
            </a:pPr>
            <a:endParaRPr lang="en-GB" sz="2000" dirty="0">
              <a:cs typeface="Calibri" panose="020F0502020204030204"/>
            </a:endParaRP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p:cNvPicPr>
            <a:picLocks noChangeAspect="1"/>
          </p:cNvPicPr>
          <p:nvPr/>
        </p:nvPicPr>
        <p:blipFill>
          <a:blip r:embed="rId3"/>
          <a:stretch>
            <a:fillRect/>
          </a:stretch>
        </p:blipFill>
        <p:spPr>
          <a:xfrm>
            <a:off x="7075967" y="2209498"/>
            <a:ext cx="4170530" cy="2470896"/>
          </a:xfrm>
          <a:prstGeom prst="rect">
            <a:avLst/>
          </a:prstGeom>
        </p:spPr>
      </p:pic>
    </p:spTree>
    <p:extLst>
      <p:ext uri="{BB962C8B-B14F-4D97-AF65-F5344CB8AC3E}">
        <p14:creationId xmlns:p14="http://schemas.microsoft.com/office/powerpoint/2010/main" val="993387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939588" y="643466"/>
            <a:ext cx="6312824" cy="5571067"/>
          </a:xfrm>
          <a:prstGeom prst="rect">
            <a:avLst/>
          </a:prstGeom>
        </p:spPr>
      </p:pic>
    </p:spTree>
    <p:extLst>
      <p:ext uri="{BB962C8B-B14F-4D97-AF65-F5344CB8AC3E}">
        <p14:creationId xmlns:p14="http://schemas.microsoft.com/office/powerpoint/2010/main" val="3711306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915" y="234496"/>
            <a:ext cx="10515600" cy="1325563"/>
          </a:xfrm>
        </p:spPr>
        <p:txBody>
          <a:bodyPr/>
          <a:lstStyle/>
          <a:p>
            <a:r>
              <a:rPr lang="en-GB" dirty="0"/>
              <a:t>Hamzah Khan 4 Years old</a:t>
            </a:r>
          </a:p>
        </p:txBody>
      </p:sp>
      <p:sp>
        <p:nvSpPr>
          <p:cNvPr id="3" name="Content Placeholder 2"/>
          <p:cNvSpPr>
            <a:spLocks noGrp="1"/>
          </p:cNvSpPr>
          <p:nvPr>
            <p:ph idx="1"/>
          </p:nvPr>
        </p:nvSpPr>
        <p:spPr/>
        <p:txBody>
          <a:bodyPr/>
          <a:lstStyle/>
          <a:p>
            <a:r>
              <a:rPr lang="en-GB" dirty="0"/>
              <a:t>Amanda Hutton mum starved Hamzah. </a:t>
            </a:r>
          </a:p>
          <a:p>
            <a:pPr fontAlgn="base"/>
            <a:r>
              <a:rPr lang="en-GB" dirty="0"/>
              <a:t>21 months after his death his mummified remains were found in his cot. Died in December 2009 found 21 September 2011.</a:t>
            </a:r>
          </a:p>
          <a:p>
            <a:pPr fontAlgn="base"/>
            <a:r>
              <a:rPr lang="en-GB" dirty="0"/>
              <a:t>Lived in a squalid conditions house where 5 other children lived.  </a:t>
            </a:r>
          </a:p>
          <a:p>
            <a:pPr fontAlgn="base"/>
            <a:r>
              <a:rPr lang="en-GB" dirty="0"/>
              <a:t>Charged with manslaughter by gross negligence and preventing the burial of a corpse.</a:t>
            </a:r>
          </a:p>
          <a:p>
            <a:pPr fontAlgn="base"/>
            <a:endParaRPr lang="en-GB" dirty="0"/>
          </a:p>
          <a:p>
            <a:endParaRPr lang="en-GB" dirty="0"/>
          </a:p>
        </p:txBody>
      </p:sp>
      <p:pic>
        <p:nvPicPr>
          <p:cNvPr id="5" name="Picture 4"/>
          <p:cNvPicPr>
            <a:picLocks noChangeAspect="1"/>
          </p:cNvPicPr>
          <p:nvPr/>
        </p:nvPicPr>
        <p:blipFill>
          <a:blip r:embed="rId3"/>
          <a:stretch>
            <a:fillRect/>
          </a:stretch>
        </p:blipFill>
        <p:spPr>
          <a:xfrm>
            <a:off x="7705433" y="4524194"/>
            <a:ext cx="3648367" cy="1918335"/>
          </a:xfrm>
          <a:prstGeom prst="rect">
            <a:avLst/>
          </a:prstGeom>
        </p:spPr>
      </p:pic>
      <p:pic>
        <p:nvPicPr>
          <p:cNvPr id="7" name="Picture 6"/>
          <p:cNvPicPr>
            <a:picLocks noChangeAspect="1"/>
          </p:cNvPicPr>
          <p:nvPr/>
        </p:nvPicPr>
        <p:blipFill>
          <a:blip r:embed="rId4"/>
          <a:stretch>
            <a:fillRect/>
          </a:stretch>
        </p:blipFill>
        <p:spPr>
          <a:xfrm>
            <a:off x="1055916" y="4576762"/>
            <a:ext cx="4547390" cy="2049919"/>
          </a:xfrm>
          <a:prstGeom prst="rect">
            <a:avLst/>
          </a:prstGeom>
        </p:spPr>
      </p:pic>
    </p:spTree>
    <p:extLst>
      <p:ext uri="{BB962C8B-B14F-4D97-AF65-F5344CB8AC3E}">
        <p14:creationId xmlns:p14="http://schemas.microsoft.com/office/powerpoint/2010/main" val="1680661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266B3-6456-433F-E68B-1ECD69856ABE}"/>
              </a:ext>
            </a:extLst>
          </p:cNvPr>
          <p:cNvSpPr>
            <a:spLocks noGrp="1"/>
          </p:cNvSpPr>
          <p:nvPr>
            <p:ph type="title"/>
          </p:nvPr>
        </p:nvSpPr>
        <p:spPr/>
        <p:txBody>
          <a:bodyPr>
            <a:normAutofit fontScale="90000"/>
          </a:bodyPr>
          <a:lstStyle/>
          <a:p>
            <a:br>
              <a:rPr lang="en-GB" b="0" i="0" dirty="0">
                <a:solidFill>
                  <a:srgbClr val="373151"/>
                </a:solidFill>
                <a:effectLst/>
                <a:latin typeface="National"/>
              </a:rPr>
            </a:br>
            <a:r>
              <a:rPr lang="en-GB" b="0" i="0" dirty="0">
                <a:solidFill>
                  <a:srgbClr val="373151"/>
                </a:solidFill>
                <a:effectLst/>
                <a:latin typeface="National"/>
              </a:rPr>
              <a:t>Investigating Death’s</a:t>
            </a:r>
            <a:br>
              <a:rPr lang="en-GB" b="0" i="0" dirty="0">
                <a:solidFill>
                  <a:srgbClr val="373151"/>
                </a:solidFill>
                <a:effectLst/>
                <a:latin typeface="National"/>
              </a:rPr>
            </a:br>
            <a:endParaRPr lang="en-GB" dirty="0"/>
          </a:p>
        </p:txBody>
      </p:sp>
      <p:sp>
        <p:nvSpPr>
          <p:cNvPr id="3" name="Content Placeholder 2">
            <a:extLst>
              <a:ext uri="{FF2B5EF4-FFF2-40B4-BE49-F238E27FC236}">
                <a16:creationId xmlns:a16="http://schemas.microsoft.com/office/drawing/2014/main" id="{2F31F3AD-3174-32E1-FC40-E14790136FA1}"/>
              </a:ext>
            </a:extLst>
          </p:cNvPr>
          <p:cNvSpPr>
            <a:spLocks noGrp="1"/>
          </p:cNvSpPr>
          <p:nvPr>
            <p:ph idx="1"/>
          </p:nvPr>
        </p:nvSpPr>
        <p:spPr>
          <a:xfrm>
            <a:off x="838200" y="1690688"/>
            <a:ext cx="10515600" cy="4486275"/>
          </a:xfrm>
        </p:spPr>
        <p:txBody>
          <a:bodyPr>
            <a:normAutofit/>
          </a:bodyPr>
          <a:lstStyle/>
          <a:p>
            <a:r>
              <a:rPr lang="en-GB" b="0" i="0" dirty="0">
                <a:effectLst/>
              </a:rPr>
              <a:t>The Coroners Act of 1887 consolidated the laws relating to coroners and emphasised the coroner's role in investigating deaths suspected of being violent or unnatural</a:t>
            </a:r>
          </a:p>
          <a:p>
            <a:r>
              <a:rPr lang="en-GB" b="0" i="0" dirty="0">
                <a:solidFill>
                  <a:srgbClr val="1E1E1E"/>
                </a:solidFill>
                <a:effectLst/>
              </a:rPr>
              <a:t>The Notification of Deaths Regulations 2019</a:t>
            </a:r>
          </a:p>
          <a:p>
            <a:r>
              <a:rPr lang="en-GB" b="0" i="0" dirty="0">
                <a:effectLst/>
              </a:rPr>
              <a:t>Coroners Act 1988</a:t>
            </a:r>
          </a:p>
          <a:p>
            <a:r>
              <a:rPr lang="en-GB" b="0" i="0" dirty="0">
                <a:effectLst/>
              </a:rPr>
              <a:t>Coroners and Justice Act 2009</a:t>
            </a:r>
          </a:p>
          <a:p>
            <a:pPr lvl="1"/>
            <a:r>
              <a:rPr lang="en-GB" dirty="0"/>
              <a:t>Investigate certain deaths</a:t>
            </a:r>
          </a:p>
          <a:p>
            <a:pPr lvl="1"/>
            <a:r>
              <a:rPr lang="en-GB" dirty="0"/>
              <a:t>Hold an inquest into deaths </a:t>
            </a:r>
          </a:p>
          <a:p>
            <a:pPr lvl="1"/>
            <a:r>
              <a:rPr lang="en-GB" dirty="0"/>
              <a:t>Postmortems</a:t>
            </a:r>
          </a:p>
          <a:p>
            <a:pPr lvl="1"/>
            <a:r>
              <a:rPr lang="en-GB" dirty="0"/>
              <a:t>Power to remove a body </a:t>
            </a:r>
          </a:p>
        </p:txBody>
      </p:sp>
    </p:spTree>
    <p:extLst>
      <p:ext uri="{BB962C8B-B14F-4D97-AF65-F5344CB8AC3E}">
        <p14:creationId xmlns:p14="http://schemas.microsoft.com/office/powerpoint/2010/main" val="3523910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A055-E22E-4855-9EBB-FE483F68D665}"/>
              </a:ext>
            </a:extLst>
          </p:cNvPr>
          <p:cNvSpPr>
            <a:spLocks noGrp="1"/>
          </p:cNvSpPr>
          <p:nvPr>
            <p:ph type="title"/>
          </p:nvPr>
        </p:nvSpPr>
        <p:spPr>
          <a:xfrm>
            <a:off x="838200" y="365125"/>
            <a:ext cx="10515600" cy="775697"/>
          </a:xfrm>
        </p:spPr>
        <p:txBody>
          <a:bodyPr>
            <a:normAutofit/>
          </a:bodyPr>
          <a:lstStyle/>
          <a:p>
            <a:r>
              <a:rPr lang="en-GB" dirty="0"/>
              <a:t>Keanu Williams 2 </a:t>
            </a:r>
            <a:r>
              <a:rPr lang="en-GB" dirty="0" err="1"/>
              <a:t>yrs</a:t>
            </a:r>
            <a:r>
              <a:rPr lang="en-GB" dirty="0"/>
              <a:t> 2013</a:t>
            </a:r>
          </a:p>
        </p:txBody>
      </p:sp>
      <p:sp>
        <p:nvSpPr>
          <p:cNvPr id="3" name="Content Placeholder 2">
            <a:extLst>
              <a:ext uri="{FF2B5EF4-FFF2-40B4-BE49-F238E27FC236}">
                <a16:creationId xmlns:a16="http://schemas.microsoft.com/office/drawing/2014/main" id="{BBA6CEA8-F50F-4A0B-9652-1C375FAE258C}"/>
              </a:ext>
            </a:extLst>
          </p:cNvPr>
          <p:cNvSpPr>
            <a:spLocks noGrp="1"/>
          </p:cNvSpPr>
          <p:nvPr>
            <p:ph idx="1"/>
          </p:nvPr>
        </p:nvSpPr>
        <p:spPr>
          <a:xfrm>
            <a:off x="838200" y="1341120"/>
            <a:ext cx="10515600" cy="4835843"/>
          </a:xfrm>
        </p:spPr>
        <p:txBody>
          <a:bodyPr>
            <a:normAutofit/>
          </a:bodyPr>
          <a:lstStyle/>
          <a:p>
            <a:pPr fontAlgn="base"/>
            <a:r>
              <a:rPr lang="en-GB" dirty="0"/>
              <a:t>killed by mother. </a:t>
            </a:r>
          </a:p>
          <a:p>
            <a:pPr fontAlgn="base"/>
            <a:r>
              <a:rPr lang="en-GB" dirty="0"/>
              <a:t>GP’s, social workers, police &amp; nursery staff collectively failed to prevent the death. </a:t>
            </a:r>
          </a:p>
          <a:p>
            <a:pPr fontAlgn="base"/>
            <a:r>
              <a:rPr lang="en-GB" dirty="0"/>
              <a:t>Services were more concerned by Mother’s needs </a:t>
            </a:r>
          </a:p>
          <a:p>
            <a:pPr fontAlgn="base"/>
            <a:r>
              <a:rPr lang="en-GB" dirty="0"/>
              <a:t>The toddler was found with 37 injuries including a fractured skull and torn abdomen</a:t>
            </a:r>
          </a:p>
          <a:p>
            <a:pPr fontAlgn="base"/>
            <a:r>
              <a:rPr lang="en-GB" dirty="0"/>
              <a:t>She expressed some surprise that Keanu had not been removed from her care when born.</a:t>
            </a:r>
          </a:p>
        </p:txBody>
      </p:sp>
    </p:spTree>
    <p:extLst>
      <p:ext uri="{BB962C8B-B14F-4D97-AF65-F5344CB8AC3E}">
        <p14:creationId xmlns:p14="http://schemas.microsoft.com/office/powerpoint/2010/main" val="25456474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id="{DBB22FD2-69D2-4BC9-8301-7666A3C52243}"/>
              </a:ext>
            </a:extLst>
          </p:cNvPr>
          <p:cNvPicPr>
            <a:picLocks noChangeAspect="1"/>
          </p:cNvPicPr>
          <p:nvPr/>
        </p:nvPicPr>
        <p:blipFill rotWithShape="1">
          <a:blip r:embed="rId2" cstate="print">
            <a:alphaModFix/>
          </a:blip>
          <a:srcRect l="12749" r="25249"/>
          <a:stretch/>
        </p:blipFill>
        <p:spPr>
          <a:xfrm>
            <a:off x="5797543" y="10"/>
            <a:ext cx="6394152" cy="6857990"/>
          </a:xfrm>
          <a:prstGeom prst="rect">
            <a:avLst/>
          </a:prstGeom>
        </p:spPr>
      </p:pic>
      <p:pic>
        <p:nvPicPr>
          <p:cNvPr id="12" name="Picture 11">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C55E07C6-559F-46E3-A5DF-CDB0A865CE38}"/>
              </a:ext>
            </a:extLst>
          </p:cNvPr>
          <p:cNvSpPr>
            <a:spLocks noGrp="1"/>
          </p:cNvSpPr>
          <p:nvPr>
            <p:ph type="title"/>
          </p:nvPr>
        </p:nvSpPr>
        <p:spPr>
          <a:xfrm>
            <a:off x="804998" y="798445"/>
            <a:ext cx="4803636" cy="1311664"/>
          </a:xfrm>
        </p:spPr>
        <p:txBody>
          <a:bodyPr>
            <a:normAutofit/>
          </a:bodyPr>
          <a:lstStyle/>
          <a:p>
            <a:r>
              <a:rPr lang="en-GB" dirty="0"/>
              <a:t>Ayeeshia-Jayne 21 months old </a:t>
            </a:r>
            <a:endParaRPr lang="en-GB" dirty="0">
              <a:solidFill>
                <a:srgbClr val="000000"/>
              </a:solidFill>
            </a:endParaRPr>
          </a:p>
        </p:txBody>
      </p:sp>
      <p:sp>
        <p:nvSpPr>
          <p:cNvPr id="9" name="Content Placeholder 8">
            <a:extLst>
              <a:ext uri="{FF2B5EF4-FFF2-40B4-BE49-F238E27FC236}">
                <a16:creationId xmlns:a16="http://schemas.microsoft.com/office/drawing/2014/main" id="{A33C5597-6803-4C06-BCCA-1156E72ED959}"/>
              </a:ext>
            </a:extLst>
          </p:cNvPr>
          <p:cNvSpPr>
            <a:spLocks noGrp="1"/>
          </p:cNvSpPr>
          <p:nvPr>
            <p:ph idx="1"/>
          </p:nvPr>
        </p:nvSpPr>
        <p:spPr>
          <a:xfrm>
            <a:off x="804997" y="2110110"/>
            <a:ext cx="4706803" cy="3950864"/>
          </a:xfrm>
        </p:spPr>
        <p:txBody>
          <a:bodyPr anchor="ctr">
            <a:normAutofit/>
          </a:bodyPr>
          <a:lstStyle/>
          <a:p>
            <a:r>
              <a:rPr lang="en-US" dirty="0">
                <a:solidFill>
                  <a:srgbClr val="000000"/>
                </a:solidFill>
              </a:rPr>
              <a:t>Killed by her mother in 2014</a:t>
            </a:r>
          </a:p>
          <a:p>
            <a:r>
              <a:rPr lang="en-GB" dirty="0"/>
              <a:t>suffered a fatal heart laceration by being stamped on - a type of injury usually only found in crash victims</a:t>
            </a:r>
          </a:p>
          <a:p>
            <a:r>
              <a:rPr lang="en-GB" dirty="0"/>
              <a:t>Social workers missed signs of danger around a toddler and focused too much on the condition of the mother</a:t>
            </a:r>
            <a:endParaRPr lang="en-US" dirty="0">
              <a:solidFill>
                <a:srgbClr val="000000"/>
              </a:solidFill>
            </a:endParaRPr>
          </a:p>
        </p:txBody>
      </p:sp>
    </p:spTree>
    <p:extLst>
      <p:ext uri="{BB962C8B-B14F-4D97-AF65-F5344CB8AC3E}">
        <p14:creationId xmlns:p14="http://schemas.microsoft.com/office/powerpoint/2010/main" val="337372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F73CC-A905-E507-EE21-F37E729B61AE}"/>
              </a:ext>
            </a:extLst>
          </p:cNvPr>
          <p:cNvSpPr>
            <a:spLocks noGrp="1"/>
          </p:cNvSpPr>
          <p:nvPr>
            <p:ph type="title"/>
          </p:nvPr>
        </p:nvSpPr>
        <p:spPr>
          <a:xfrm>
            <a:off x="838200" y="365125"/>
            <a:ext cx="10515600" cy="606696"/>
          </a:xfrm>
        </p:spPr>
        <p:txBody>
          <a:bodyPr>
            <a:normAutofit/>
          </a:bodyPr>
          <a:lstStyle/>
          <a:p>
            <a:r>
              <a:rPr lang="en-GB" sz="3200" dirty="0">
                <a:cs typeface="Calibri Light"/>
              </a:rPr>
              <a:t>Child Abuse also include:</a:t>
            </a:r>
          </a:p>
        </p:txBody>
      </p:sp>
      <p:sp>
        <p:nvSpPr>
          <p:cNvPr id="3" name="Content Placeholder 2">
            <a:extLst>
              <a:ext uri="{FF2B5EF4-FFF2-40B4-BE49-F238E27FC236}">
                <a16:creationId xmlns:a16="http://schemas.microsoft.com/office/drawing/2014/main" id="{1E53562A-020F-9EA7-4C1F-6E4EF6E9F43A}"/>
              </a:ext>
            </a:extLst>
          </p:cNvPr>
          <p:cNvSpPr>
            <a:spLocks noGrp="1"/>
          </p:cNvSpPr>
          <p:nvPr>
            <p:ph idx="1"/>
          </p:nvPr>
        </p:nvSpPr>
        <p:spPr/>
        <p:txBody>
          <a:bodyPr vert="horz" lIns="91440" tIns="45720" rIns="91440" bIns="45720" rtlCol="0" anchor="t">
            <a:normAutofit/>
          </a:bodyPr>
          <a:lstStyle/>
          <a:p>
            <a:r>
              <a:rPr lang="en-GB" dirty="0">
                <a:cs typeface="Calibri"/>
              </a:rPr>
              <a:t>Domestic Abuse</a:t>
            </a:r>
          </a:p>
          <a:p>
            <a:r>
              <a:rPr lang="en-GB" dirty="0">
                <a:cs typeface="Calibri"/>
              </a:rPr>
              <a:t>Missing children, including truant from school</a:t>
            </a:r>
          </a:p>
          <a:p>
            <a:r>
              <a:rPr lang="en-GB" dirty="0">
                <a:cs typeface="Calibri"/>
              </a:rPr>
              <a:t>Children engaged in criminal behaviour, including abusing others</a:t>
            </a:r>
          </a:p>
          <a:p>
            <a:r>
              <a:rPr lang="en-GB" dirty="0">
                <a:cs typeface="Calibri"/>
              </a:rPr>
              <a:t>Children abusing animals</a:t>
            </a:r>
          </a:p>
          <a:p>
            <a:r>
              <a:rPr lang="en-GB" dirty="0">
                <a:cs typeface="Calibri"/>
              </a:rPr>
              <a:t>Children involved in sexual exploitation or prostitution</a:t>
            </a:r>
          </a:p>
          <a:p>
            <a:r>
              <a:rPr lang="en-GB" dirty="0">
                <a:cs typeface="Calibri"/>
              </a:rPr>
              <a:t>Parental drug or alcohol abuse</a:t>
            </a:r>
          </a:p>
          <a:p>
            <a:r>
              <a:rPr lang="en-GB" dirty="0">
                <a:cs typeface="Calibri"/>
              </a:rPr>
              <a:t>Further Reading - See link below to College of Policing</a:t>
            </a:r>
          </a:p>
        </p:txBody>
      </p:sp>
      <p:pic>
        <p:nvPicPr>
          <p:cNvPr id="4" name="Graphic 4" descr="Books with solid fill">
            <a:extLst>
              <a:ext uri="{FF2B5EF4-FFF2-40B4-BE49-F238E27FC236}">
                <a16:creationId xmlns:a16="http://schemas.microsoft.com/office/drawing/2014/main" id="{BD901ADF-DB3B-9E08-6851-B043EFD61C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21970" y="5114027"/>
            <a:ext cx="914400" cy="914400"/>
          </a:xfrm>
          <a:prstGeom prst="rect">
            <a:avLst/>
          </a:prstGeom>
        </p:spPr>
      </p:pic>
    </p:spTree>
    <p:extLst>
      <p:ext uri="{BB962C8B-B14F-4D97-AF65-F5344CB8AC3E}">
        <p14:creationId xmlns:p14="http://schemas.microsoft.com/office/powerpoint/2010/main" val="482959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55F9E-62AF-1ACC-6936-745642659A23}"/>
              </a:ext>
            </a:extLst>
          </p:cNvPr>
          <p:cNvSpPr>
            <a:spLocks noGrp="1"/>
          </p:cNvSpPr>
          <p:nvPr>
            <p:ph type="title"/>
          </p:nvPr>
        </p:nvSpPr>
        <p:spPr/>
        <p:txBody>
          <a:bodyPr/>
          <a:lstStyle/>
          <a:p>
            <a:r>
              <a:rPr lang="en-GB" dirty="0"/>
              <a:t>Child neglect / deaths </a:t>
            </a:r>
          </a:p>
        </p:txBody>
      </p:sp>
      <p:sp>
        <p:nvSpPr>
          <p:cNvPr id="3" name="Content Placeholder 2">
            <a:extLst>
              <a:ext uri="{FF2B5EF4-FFF2-40B4-BE49-F238E27FC236}">
                <a16:creationId xmlns:a16="http://schemas.microsoft.com/office/drawing/2014/main" id="{842FEA33-1324-0237-A4A8-A6C8587A0AF8}"/>
              </a:ext>
            </a:extLst>
          </p:cNvPr>
          <p:cNvSpPr>
            <a:spLocks noGrp="1"/>
          </p:cNvSpPr>
          <p:nvPr>
            <p:ph idx="1"/>
          </p:nvPr>
        </p:nvSpPr>
        <p:spPr>
          <a:xfrm>
            <a:off x="838200" y="1690688"/>
            <a:ext cx="10515600" cy="4486275"/>
          </a:xfrm>
        </p:spPr>
        <p:txBody>
          <a:bodyPr>
            <a:normAutofit lnSpcReduction="10000"/>
          </a:bodyPr>
          <a:lstStyle/>
          <a:p>
            <a:r>
              <a:rPr lang="en-GB" b="0" i="0" dirty="0">
                <a:solidFill>
                  <a:srgbClr val="141414"/>
                </a:solidFill>
                <a:effectLst/>
              </a:rPr>
              <a:t>Cases include</a:t>
            </a:r>
          </a:p>
          <a:p>
            <a:r>
              <a:rPr lang="en-GB" b="1" i="0" dirty="0">
                <a:solidFill>
                  <a:srgbClr val="141414"/>
                </a:solidFill>
                <a:effectLst/>
                <a:hlinkClick r:id="rId3"/>
              </a:rPr>
              <a:t>Lola James</a:t>
            </a:r>
            <a:r>
              <a:rPr lang="en-GB" dirty="0">
                <a:solidFill>
                  <a:srgbClr val="141414"/>
                </a:solidFill>
              </a:rPr>
              <a:t> – Haverfordwest 2020</a:t>
            </a:r>
            <a:endParaRPr lang="en-GB" b="0" i="0" dirty="0">
              <a:solidFill>
                <a:srgbClr val="141414"/>
              </a:solidFill>
              <a:effectLst/>
            </a:endParaRPr>
          </a:p>
          <a:p>
            <a:r>
              <a:rPr lang="en-GB" b="1" i="0" dirty="0" err="1">
                <a:solidFill>
                  <a:srgbClr val="141414"/>
                </a:solidFill>
                <a:effectLst/>
                <a:hlinkClick r:id="rId4"/>
              </a:rPr>
              <a:t>Kaylea</a:t>
            </a:r>
            <a:r>
              <a:rPr lang="en-GB" b="1" i="0" dirty="0">
                <a:solidFill>
                  <a:srgbClr val="141414"/>
                </a:solidFill>
                <a:effectLst/>
                <a:hlinkClick r:id="rId4"/>
              </a:rPr>
              <a:t> </a:t>
            </a:r>
            <a:r>
              <a:rPr lang="en-GB" b="1" i="0" dirty="0" err="1">
                <a:solidFill>
                  <a:srgbClr val="141414"/>
                </a:solidFill>
                <a:effectLst/>
                <a:hlinkClick r:id="rId4"/>
              </a:rPr>
              <a:t>Titford</a:t>
            </a:r>
            <a:r>
              <a:rPr lang="en-GB" dirty="0">
                <a:solidFill>
                  <a:srgbClr val="141414"/>
                </a:solidFill>
              </a:rPr>
              <a:t> – Newtown 2020</a:t>
            </a:r>
            <a:endParaRPr lang="en-GB" b="0" i="0" dirty="0">
              <a:solidFill>
                <a:srgbClr val="141414"/>
              </a:solidFill>
              <a:effectLst/>
            </a:endParaRPr>
          </a:p>
          <a:p>
            <a:r>
              <a:rPr lang="en-GB" b="1" i="0" dirty="0">
                <a:solidFill>
                  <a:srgbClr val="141414"/>
                </a:solidFill>
                <a:effectLst/>
                <a:hlinkClick r:id="rId5"/>
              </a:rPr>
              <a:t>Logan Mwangi</a:t>
            </a:r>
            <a:r>
              <a:rPr lang="en-GB" dirty="0">
                <a:solidFill>
                  <a:srgbClr val="141414"/>
                </a:solidFill>
              </a:rPr>
              <a:t> – Bridgend 2021</a:t>
            </a:r>
          </a:p>
          <a:p>
            <a:r>
              <a:rPr lang="en-GB" b="0" i="0" dirty="0">
                <a:solidFill>
                  <a:srgbClr val="202124"/>
                </a:solidFill>
                <a:effectLst/>
              </a:rPr>
              <a:t>Star Hobson – West Yorkshire 2020</a:t>
            </a:r>
          </a:p>
          <a:p>
            <a:r>
              <a:rPr lang="en-GB" b="0" i="0" dirty="0">
                <a:solidFill>
                  <a:srgbClr val="202124"/>
                </a:solidFill>
                <a:effectLst/>
              </a:rPr>
              <a:t> </a:t>
            </a:r>
            <a:r>
              <a:rPr lang="en-GB" b="1" i="0" dirty="0">
                <a:solidFill>
                  <a:srgbClr val="35334E"/>
                </a:solidFill>
                <a:effectLst/>
              </a:rPr>
              <a:t>Dylan Freeman – Birmingham 2020</a:t>
            </a:r>
          </a:p>
          <a:p>
            <a:r>
              <a:rPr lang="en-GB" b="1" i="0" dirty="0">
                <a:solidFill>
                  <a:srgbClr val="35334E"/>
                </a:solidFill>
                <a:effectLst/>
              </a:rPr>
              <a:t>Arthur </a:t>
            </a:r>
            <a:r>
              <a:rPr lang="en-GB" b="1" i="0" dirty="0" err="1">
                <a:solidFill>
                  <a:srgbClr val="35334E"/>
                </a:solidFill>
                <a:effectLst/>
              </a:rPr>
              <a:t>Labinjo</a:t>
            </a:r>
            <a:r>
              <a:rPr lang="en-GB" b="1" i="0" dirty="0">
                <a:solidFill>
                  <a:srgbClr val="35334E"/>
                </a:solidFill>
                <a:effectLst/>
              </a:rPr>
              <a:t>-Hughes – Birmingham 2020</a:t>
            </a:r>
          </a:p>
          <a:p>
            <a:r>
              <a:rPr lang="en-GB" b="0" i="0" dirty="0">
                <a:solidFill>
                  <a:srgbClr val="121212"/>
                </a:solidFill>
                <a:effectLst/>
              </a:rPr>
              <a:t>Alfie Steele – 2021 Coventry</a:t>
            </a:r>
          </a:p>
          <a:p>
            <a:r>
              <a:rPr lang="en-GB" b="0" i="0" dirty="0">
                <a:solidFill>
                  <a:srgbClr val="1F2025"/>
                </a:solidFill>
                <a:effectLst/>
              </a:rPr>
              <a:t>Finley Boden - Derby 2020</a:t>
            </a:r>
            <a:r>
              <a:rPr lang="en-GB" b="0" i="0" dirty="0">
                <a:solidFill>
                  <a:srgbClr val="121212"/>
                </a:solidFill>
                <a:effectLst/>
              </a:rPr>
              <a:t> </a:t>
            </a:r>
            <a:endParaRPr lang="en-GB" b="1" i="0" dirty="0">
              <a:solidFill>
                <a:srgbClr val="35334E"/>
              </a:solidFill>
              <a:effectLst/>
            </a:endParaRPr>
          </a:p>
          <a:p>
            <a:endParaRPr lang="en-GB" dirty="0"/>
          </a:p>
        </p:txBody>
      </p:sp>
    </p:spTree>
    <p:extLst>
      <p:ext uri="{BB962C8B-B14F-4D97-AF65-F5344CB8AC3E}">
        <p14:creationId xmlns:p14="http://schemas.microsoft.com/office/powerpoint/2010/main" val="2033697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Sleepy kitty">
            <a:extLst>
              <a:ext uri="{FF2B5EF4-FFF2-40B4-BE49-F238E27FC236}">
                <a16:creationId xmlns:a16="http://schemas.microsoft.com/office/drawing/2014/main" id="{AC5816B7-7359-D1DD-4975-5F575D22333A}"/>
              </a:ext>
            </a:extLst>
          </p:cNvPr>
          <p:cNvPicPr>
            <a:picLocks noChangeAspect="1"/>
          </p:cNvPicPr>
          <p:nvPr/>
        </p:nvPicPr>
        <p:blipFill rotWithShape="1">
          <a:blip r:embed="rId2"/>
          <a:srcRect l="7556"/>
          <a:stretch/>
        </p:blipFill>
        <p:spPr>
          <a:xfrm>
            <a:off x="20" y="1282"/>
            <a:ext cx="12191980" cy="6856718"/>
          </a:xfrm>
          <a:prstGeom prst="rect">
            <a:avLst/>
          </a:prstGeom>
        </p:spPr>
      </p:pic>
      <p:sp>
        <p:nvSpPr>
          <p:cNvPr id="19" name="Rectangle 11">
            <a:extLst>
              <a:ext uri="{FF2B5EF4-FFF2-40B4-BE49-F238E27FC236}">
                <a16:creationId xmlns:a16="http://schemas.microsoft.com/office/drawing/2014/main" id="{A4206507-76F5-4316-AAF5-4EAFEE5EB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3">
            <a:extLst>
              <a:ext uri="{FF2B5EF4-FFF2-40B4-BE49-F238E27FC236}">
                <a16:creationId xmlns:a16="http://schemas.microsoft.com/office/drawing/2014/main" id="{03BC2B61-D77E-45AB-8722-15BC6A7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9FFAEFA-7488-3C6D-DCF6-559D19960FB5}"/>
              </a:ext>
            </a:extLst>
          </p:cNvPr>
          <p:cNvSpPr txBox="1"/>
          <p:nvPr/>
        </p:nvSpPr>
        <p:spPr>
          <a:xfrm>
            <a:off x="1120140" y="2808287"/>
            <a:ext cx="9951720" cy="323437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400">
                <a:solidFill>
                  <a:srgbClr val="FFFFFF"/>
                </a:solidFill>
              </a:rPr>
              <a:t>Break!</a:t>
            </a:r>
          </a:p>
        </p:txBody>
      </p:sp>
    </p:spTree>
    <p:extLst>
      <p:ext uri="{BB962C8B-B14F-4D97-AF65-F5344CB8AC3E}">
        <p14:creationId xmlns:p14="http://schemas.microsoft.com/office/powerpoint/2010/main" val="2148281403"/>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E5AD8-ECFA-C183-BB81-A3B533815DBB}"/>
              </a:ext>
            </a:extLst>
          </p:cNvPr>
          <p:cNvSpPr>
            <a:spLocks noGrp="1"/>
          </p:cNvSpPr>
          <p:nvPr>
            <p:ph type="title"/>
          </p:nvPr>
        </p:nvSpPr>
        <p:spPr>
          <a:xfrm>
            <a:off x="838200" y="365125"/>
            <a:ext cx="10515600" cy="592318"/>
          </a:xfrm>
        </p:spPr>
        <p:txBody>
          <a:bodyPr>
            <a:normAutofit/>
          </a:bodyPr>
          <a:lstStyle/>
          <a:p>
            <a:r>
              <a:rPr lang="en-GB" sz="3600" dirty="0">
                <a:cs typeface="Calibri Light"/>
              </a:rPr>
              <a:t>Protecting Children</a:t>
            </a:r>
            <a:endParaRPr lang="en-GB" sz="3600">
              <a:cs typeface="Calibri Light"/>
            </a:endParaRPr>
          </a:p>
        </p:txBody>
      </p:sp>
      <p:sp>
        <p:nvSpPr>
          <p:cNvPr id="3" name="Content Placeholder 2">
            <a:extLst>
              <a:ext uri="{FF2B5EF4-FFF2-40B4-BE49-F238E27FC236}">
                <a16:creationId xmlns:a16="http://schemas.microsoft.com/office/drawing/2014/main" id="{DE6BEE11-2645-97E5-68AC-C90E56F48B56}"/>
              </a:ext>
            </a:extLst>
          </p:cNvPr>
          <p:cNvSpPr>
            <a:spLocks noGrp="1"/>
          </p:cNvSpPr>
          <p:nvPr>
            <p:ph idx="1"/>
          </p:nvPr>
        </p:nvSpPr>
        <p:spPr>
          <a:xfrm>
            <a:off x="838200" y="1351173"/>
            <a:ext cx="10515600" cy="4825790"/>
          </a:xfrm>
        </p:spPr>
        <p:txBody>
          <a:bodyPr vert="horz" lIns="91440" tIns="45720" rIns="91440" bIns="45720" rtlCol="0" anchor="t">
            <a:normAutofit/>
          </a:bodyPr>
          <a:lstStyle/>
          <a:p>
            <a:r>
              <a:rPr lang="en-GB" dirty="0">
                <a:cs typeface="Calibri"/>
              </a:rPr>
              <a:t>Under The Children Act 1989:</a:t>
            </a:r>
          </a:p>
          <a:p>
            <a:r>
              <a:rPr lang="en-GB" dirty="0">
                <a:cs typeface="Calibri"/>
              </a:rPr>
              <a:t>Children are sometimes exposed to harm by carers/supervisors.</a:t>
            </a:r>
          </a:p>
          <a:p>
            <a:r>
              <a:rPr lang="en-GB" dirty="0">
                <a:cs typeface="Calibri"/>
              </a:rPr>
              <a:t>Harm is seen as:</a:t>
            </a:r>
          </a:p>
          <a:p>
            <a:r>
              <a:rPr lang="en-GB" dirty="0">
                <a:cs typeface="Calibri"/>
              </a:rPr>
              <a:t>Ill treatment or the impairment of health and development</a:t>
            </a:r>
          </a:p>
          <a:p>
            <a:r>
              <a:rPr lang="en-GB" dirty="0">
                <a:cs typeface="Calibri"/>
              </a:rPr>
              <a:t>Suffering from seeing or hearing the ill-treatment of another</a:t>
            </a:r>
          </a:p>
          <a:p>
            <a:r>
              <a:rPr lang="en-GB" dirty="0">
                <a:cs typeface="Calibri"/>
              </a:rPr>
              <a:t>Sexual abuse</a:t>
            </a:r>
          </a:p>
          <a:p>
            <a:r>
              <a:rPr lang="en-GB" dirty="0">
                <a:cs typeface="Calibri"/>
              </a:rPr>
              <a:t>Forms of ill-treatment that are not physical</a:t>
            </a:r>
          </a:p>
          <a:p>
            <a:r>
              <a:rPr lang="en-GB" dirty="0">
                <a:cs typeface="Calibri"/>
              </a:rPr>
              <a:t>4 Types of Abuse</a:t>
            </a:r>
          </a:p>
          <a:p>
            <a:r>
              <a:rPr lang="en-GB" dirty="0">
                <a:cs typeface="Calibri"/>
              </a:rPr>
              <a:t>Physical, Emotional, Sexual &amp; Neglect </a:t>
            </a:r>
          </a:p>
          <a:p>
            <a:endParaRPr lang="en-GB" dirty="0">
              <a:cs typeface="Calibri"/>
            </a:endParaRPr>
          </a:p>
        </p:txBody>
      </p:sp>
    </p:spTree>
    <p:extLst>
      <p:ext uri="{BB962C8B-B14F-4D97-AF65-F5344CB8AC3E}">
        <p14:creationId xmlns:p14="http://schemas.microsoft.com/office/powerpoint/2010/main" val="1107438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10BE44-FB9C-BEC1-71BB-AAFE2036E73F}"/>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Children, YP &amp; Sexual Offences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FE03765-CC51-8834-AE59-F6986777F5C9}"/>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dirty="0">
                <a:cs typeface="Calibri"/>
              </a:rPr>
              <a:t>Sexual activity between anyone 16 years old and an adult is unlawful.</a:t>
            </a:r>
          </a:p>
          <a:p>
            <a:r>
              <a:rPr lang="en-GB" dirty="0">
                <a:cs typeface="Calibri"/>
              </a:rPr>
              <a:t>Sexual Offences Act 2003</a:t>
            </a:r>
          </a:p>
          <a:p>
            <a:r>
              <a:rPr lang="en-GB" dirty="0">
                <a:cs typeface="Calibri"/>
              </a:rPr>
              <a:t>Consider the act or Rape / Sexual assault / inciting a child to engage in sexual activity / Child witness sexual acts / Grooming / Sexual exploitation</a:t>
            </a:r>
          </a:p>
          <a:p>
            <a:endParaRPr lang="en-GB" dirty="0">
              <a:cs typeface="Calibri"/>
            </a:endParaRPr>
          </a:p>
          <a:p>
            <a:r>
              <a:rPr lang="en-GB" dirty="0">
                <a:cs typeface="Calibri"/>
              </a:rPr>
              <a:t>Different sections of the Sexual Offences Act 2003 cover these areas</a:t>
            </a:r>
          </a:p>
          <a:p>
            <a:endParaRPr lang="en-GB" dirty="0">
              <a:cs typeface="Calibri"/>
            </a:endParaRPr>
          </a:p>
        </p:txBody>
      </p:sp>
    </p:spTree>
    <p:extLst>
      <p:ext uri="{BB962C8B-B14F-4D97-AF65-F5344CB8AC3E}">
        <p14:creationId xmlns:p14="http://schemas.microsoft.com/office/powerpoint/2010/main" val="33929236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E1367-6E31-6210-C670-E25D8D904CF6}"/>
              </a:ext>
            </a:extLst>
          </p:cNvPr>
          <p:cNvSpPr>
            <a:spLocks noGrp="1"/>
          </p:cNvSpPr>
          <p:nvPr>
            <p:ph type="title"/>
          </p:nvPr>
        </p:nvSpPr>
        <p:spPr>
          <a:xfrm>
            <a:off x="838200" y="365125"/>
            <a:ext cx="10515600" cy="649828"/>
          </a:xfrm>
        </p:spPr>
        <p:txBody>
          <a:bodyPr>
            <a:normAutofit/>
          </a:bodyPr>
          <a:lstStyle/>
          <a:p>
            <a:r>
              <a:rPr lang="en-GB" sz="3600" dirty="0">
                <a:cs typeface="Calibri Light"/>
              </a:rPr>
              <a:t>Child Rape</a:t>
            </a:r>
          </a:p>
        </p:txBody>
      </p:sp>
      <p:sp>
        <p:nvSpPr>
          <p:cNvPr id="3" name="Content Placeholder 2">
            <a:extLst>
              <a:ext uri="{FF2B5EF4-FFF2-40B4-BE49-F238E27FC236}">
                <a16:creationId xmlns:a16="http://schemas.microsoft.com/office/drawing/2014/main" id="{E8741052-B884-71D8-980B-8993D2D092D3}"/>
              </a:ext>
            </a:extLst>
          </p:cNvPr>
          <p:cNvSpPr>
            <a:spLocks noGrp="1"/>
          </p:cNvSpPr>
          <p:nvPr>
            <p:ph idx="1"/>
          </p:nvPr>
        </p:nvSpPr>
        <p:spPr>
          <a:xfrm>
            <a:off x="838200" y="1178644"/>
            <a:ext cx="10515600" cy="4998319"/>
          </a:xfrm>
        </p:spPr>
        <p:txBody>
          <a:bodyPr vert="horz" lIns="91440" tIns="45720" rIns="91440" bIns="45720" rtlCol="0" anchor="t">
            <a:normAutofit/>
          </a:bodyPr>
          <a:lstStyle/>
          <a:p>
            <a:r>
              <a:rPr lang="en-GB" dirty="0">
                <a:cs typeface="Calibri"/>
              </a:rPr>
              <a:t>Rape of a child under 13 years old offence under S 5 Sexual Offences Act 2003</a:t>
            </a:r>
          </a:p>
          <a:p>
            <a:r>
              <a:rPr lang="en-GB" dirty="0">
                <a:cs typeface="Calibri"/>
              </a:rPr>
              <a:t>Only be committed by a man</a:t>
            </a:r>
          </a:p>
          <a:p>
            <a:r>
              <a:rPr lang="en-GB" dirty="0">
                <a:cs typeface="Calibri"/>
              </a:rPr>
              <a:t>Victims can be both male and female</a:t>
            </a:r>
          </a:p>
          <a:p>
            <a:r>
              <a:rPr lang="en-GB" dirty="0">
                <a:cs typeface="Calibri"/>
              </a:rPr>
              <a:t>Consented? If they did it's relevant as if the defendant though the victim was over 16 years old</a:t>
            </a:r>
          </a:p>
          <a:p>
            <a:r>
              <a:rPr lang="en-GB" dirty="0">
                <a:cs typeface="Calibri"/>
              </a:rPr>
              <a:t>Victims 13-15 lack of consent needs to be proven</a:t>
            </a:r>
          </a:p>
          <a:p>
            <a:endParaRPr lang="en-GB" dirty="0">
              <a:cs typeface="Calibri"/>
            </a:endParaRPr>
          </a:p>
          <a:p>
            <a:r>
              <a:rPr lang="en-GB" dirty="0">
                <a:cs typeface="Calibri"/>
              </a:rPr>
              <a:t>Offence triable on indictment only – Maximum is life imprisonment</a:t>
            </a:r>
          </a:p>
          <a:p>
            <a:pPr lvl="1"/>
            <a:endParaRPr lang="en-GB" dirty="0">
              <a:cs typeface="Calibri"/>
            </a:endParaRPr>
          </a:p>
        </p:txBody>
      </p:sp>
    </p:spTree>
    <p:extLst>
      <p:ext uri="{BB962C8B-B14F-4D97-AF65-F5344CB8AC3E}">
        <p14:creationId xmlns:p14="http://schemas.microsoft.com/office/powerpoint/2010/main" val="2034438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C74F3-C596-4278-8B57-7E7DE4C6E8BF}"/>
              </a:ext>
            </a:extLst>
          </p:cNvPr>
          <p:cNvSpPr>
            <a:spLocks noGrp="1"/>
          </p:cNvSpPr>
          <p:nvPr>
            <p:ph type="title"/>
          </p:nvPr>
        </p:nvSpPr>
        <p:spPr>
          <a:xfrm>
            <a:off x="838200" y="365125"/>
            <a:ext cx="10515600" cy="678582"/>
          </a:xfrm>
        </p:spPr>
        <p:txBody>
          <a:bodyPr>
            <a:normAutofit/>
          </a:bodyPr>
          <a:lstStyle/>
          <a:p>
            <a:r>
              <a:rPr lang="en-GB" sz="2800" dirty="0">
                <a:cs typeface="Calibri Light"/>
              </a:rPr>
              <a:t>Sexual Assault of a Child</a:t>
            </a:r>
          </a:p>
        </p:txBody>
      </p:sp>
      <p:sp>
        <p:nvSpPr>
          <p:cNvPr id="3" name="Content Placeholder 2">
            <a:extLst>
              <a:ext uri="{FF2B5EF4-FFF2-40B4-BE49-F238E27FC236}">
                <a16:creationId xmlns:a16="http://schemas.microsoft.com/office/drawing/2014/main" id="{61FD409E-EB74-B548-7336-FFA7441F1637}"/>
              </a:ext>
            </a:extLst>
          </p:cNvPr>
          <p:cNvSpPr>
            <a:spLocks noGrp="1"/>
          </p:cNvSpPr>
          <p:nvPr>
            <p:ph idx="1"/>
          </p:nvPr>
        </p:nvSpPr>
        <p:spPr>
          <a:xfrm>
            <a:off x="838200" y="1365550"/>
            <a:ext cx="10515600" cy="4811413"/>
          </a:xfrm>
        </p:spPr>
        <p:txBody>
          <a:bodyPr vert="horz" lIns="91440" tIns="45720" rIns="91440" bIns="45720" rtlCol="0" anchor="t">
            <a:normAutofit/>
          </a:bodyPr>
          <a:lstStyle/>
          <a:p>
            <a:r>
              <a:rPr lang="en-GB" dirty="0">
                <a:cs typeface="Calibri"/>
              </a:rPr>
              <a:t>Under S 6 Sexual Offences Act 2003</a:t>
            </a:r>
          </a:p>
          <a:p>
            <a:r>
              <a:rPr lang="en-GB" dirty="0">
                <a:cs typeface="Calibri"/>
              </a:rPr>
              <a:t>Can be committed by Male or Female to a Male or Female</a:t>
            </a:r>
          </a:p>
          <a:p>
            <a:r>
              <a:rPr lang="en-GB" dirty="0">
                <a:cs typeface="Calibri"/>
              </a:rPr>
              <a:t>Use any part of the body or items</a:t>
            </a:r>
          </a:p>
          <a:p>
            <a:r>
              <a:rPr lang="en-GB" dirty="0">
                <a:cs typeface="Calibri"/>
              </a:rPr>
              <a:t>Sexual Assault (under 13) without penetration covered by S 7 (1) Sexual Offences Act 2003 (touching / sexual)</a:t>
            </a:r>
          </a:p>
          <a:p>
            <a:r>
              <a:rPr lang="en-GB" dirty="0">
                <a:cs typeface="Calibri"/>
              </a:rPr>
              <a:t>As rape - </a:t>
            </a:r>
            <a:r>
              <a:rPr lang="en-GB" dirty="0">
                <a:ea typeface="+mn-lt"/>
                <a:cs typeface="+mn-lt"/>
              </a:rPr>
              <a:t>Consented? If they did it's relevant as if the defendant though the victim was over 16 years old</a:t>
            </a:r>
            <a:endParaRPr lang="en-US" dirty="0">
              <a:ea typeface="+mn-lt"/>
              <a:cs typeface="+mn-lt"/>
            </a:endParaRPr>
          </a:p>
          <a:p>
            <a:r>
              <a:rPr lang="en-GB" dirty="0">
                <a:ea typeface="+mn-lt"/>
                <a:cs typeface="+mn-lt"/>
              </a:rPr>
              <a:t>Victims 13-15 lack of consent needs to be proven</a:t>
            </a:r>
            <a:endParaRPr lang="en-US" dirty="0">
              <a:ea typeface="+mn-lt"/>
              <a:cs typeface="+mn-lt"/>
            </a:endParaRPr>
          </a:p>
          <a:p>
            <a:r>
              <a:rPr lang="en-GB" dirty="0">
                <a:cs typeface="Calibri"/>
              </a:rPr>
              <a:t>Penalty – six months imprisonment/fine, up to 14 years imprisonment on indictment</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1189963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1F9F493-BDFA-6E11-C299-4FCDFA2C6A5C}"/>
              </a:ext>
            </a:extLst>
          </p:cNvPr>
          <p:cNvSpPr>
            <a:spLocks noGrp="1"/>
          </p:cNvSpPr>
          <p:nvPr>
            <p:ph type="title"/>
          </p:nvPr>
        </p:nvSpPr>
        <p:spPr>
          <a:xfrm>
            <a:off x="838200" y="365125"/>
            <a:ext cx="5393361" cy="1325563"/>
          </a:xfrm>
        </p:spPr>
        <p:txBody>
          <a:bodyPr>
            <a:normAutofit/>
          </a:bodyPr>
          <a:lstStyle/>
          <a:p>
            <a:r>
              <a:rPr lang="en-GB" dirty="0">
                <a:cs typeface="Calibri Light"/>
              </a:rPr>
              <a:t>Child abuse V's Terrorism </a:t>
            </a:r>
            <a:endParaRPr lang="en-GB" dirty="0"/>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899617A-56E0-6E0E-B385-06D78BACDB49}"/>
              </a:ext>
            </a:extLst>
          </p:cNvPr>
          <p:cNvSpPr>
            <a:spLocks noGrp="1"/>
          </p:cNvSpPr>
          <p:nvPr>
            <p:ph idx="1"/>
          </p:nvPr>
        </p:nvSpPr>
        <p:spPr>
          <a:xfrm>
            <a:off x="838200" y="1825625"/>
            <a:ext cx="5652153" cy="4351338"/>
          </a:xfrm>
        </p:spPr>
        <p:txBody>
          <a:bodyPr vert="horz" lIns="91440" tIns="45720" rIns="91440" bIns="45720" rtlCol="0">
            <a:normAutofit/>
          </a:bodyPr>
          <a:lstStyle/>
          <a:p>
            <a:r>
              <a:rPr lang="en-GB" dirty="0">
                <a:cs typeface="Calibri"/>
              </a:rPr>
              <a:t>Any link? </a:t>
            </a:r>
          </a:p>
          <a:p>
            <a:r>
              <a:rPr lang="en-GB" dirty="0">
                <a:cs typeface="Calibri"/>
              </a:rPr>
              <a:t>Involvement of children in terrorism acts</a:t>
            </a:r>
          </a:p>
          <a:p>
            <a:r>
              <a:rPr lang="en-GB" dirty="0">
                <a:cs typeface="Calibri"/>
              </a:rPr>
              <a:t>S 36 The Counter-Terrorism and Security Act 2015 </a:t>
            </a:r>
          </a:p>
          <a:p>
            <a:r>
              <a:rPr lang="en-GB" dirty="0">
                <a:cs typeface="Calibri"/>
              </a:rPr>
              <a:t>'Channel Panels' with police and LA to prevent children drawn into terrorism</a:t>
            </a:r>
          </a:p>
          <a:p>
            <a:r>
              <a:rPr lang="en-GB" dirty="0">
                <a:cs typeface="Calibri"/>
              </a:rPr>
              <a:t>Panel – to support children/YP</a:t>
            </a:r>
          </a:p>
        </p:txBody>
      </p:sp>
      <p:sp>
        <p:nvSpPr>
          <p:cNvPr id="13" name="Oval 1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4" descr="Clipboard Mixed with solid fill">
            <a:extLst>
              <a:ext uri="{FF2B5EF4-FFF2-40B4-BE49-F238E27FC236}">
                <a16:creationId xmlns:a16="http://schemas.microsoft.com/office/drawing/2014/main" id="{DC97BCF3-4C84-0218-A3AC-3B818B420BC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5" name="Freeform: Shape 1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88231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A6A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D076F1-5670-3389-7172-78281E39DB4D}"/>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dirty="0">
                <a:solidFill>
                  <a:srgbClr val="FFFFFF"/>
                </a:solidFill>
              </a:rPr>
              <a:t>DBS </a:t>
            </a:r>
            <a:endParaRPr lang="en-US" sz="3600" dirty="0">
              <a:solidFill>
                <a:srgbClr val="FFFFFF"/>
              </a:solidFill>
              <a:cs typeface="Calibri Light"/>
            </a:endParaRPr>
          </a:p>
        </p:txBody>
      </p:sp>
      <p:sp>
        <p:nvSpPr>
          <p:cNvPr id="11"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703330D1-F1F6-CEEE-8385-9844AE9CFC2A}"/>
              </a:ext>
            </a:extLst>
          </p:cNvPr>
          <p:cNvPicPr>
            <a:picLocks noGrp="1" noChangeAspect="1"/>
          </p:cNvPicPr>
          <p:nvPr>
            <p:ph idx="1"/>
          </p:nvPr>
        </p:nvPicPr>
        <p:blipFill rotWithShape="1">
          <a:blip r:embed="rId2"/>
          <a:srcRect l="3688" r="17799" b="1"/>
          <a:stretch/>
        </p:blipFill>
        <p:spPr>
          <a:xfrm>
            <a:off x="976251" y="942538"/>
            <a:ext cx="7163222" cy="4808332"/>
          </a:xfrm>
          <a:prstGeom prst="rect">
            <a:avLst/>
          </a:prstGeom>
          <a:effectLst/>
        </p:spPr>
      </p:pic>
    </p:spTree>
    <p:extLst>
      <p:ext uri="{BB962C8B-B14F-4D97-AF65-F5344CB8AC3E}">
        <p14:creationId xmlns:p14="http://schemas.microsoft.com/office/powerpoint/2010/main" val="18415015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GB">
                <a:cs typeface="Calibri Light"/>
              </a:rPr>
              <a:t>DBS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GB" dirty="0"/>
              <a:t>The DBS was formed in 2012 by merging the functions of the Criminal Records Bureau (CRB) and the Independent Safeguarding Authority (ISA) under the Protection of Freedoms Act 2012.</a:t>
            </a:r>
          </a:p>
          <a:p>
            <a:r>
              <a:rPr lang="en-GB" dirty="0"/>
              <a:t>It is a legal requirement in the UK for regulated activity employers to refer safeguarding concerns to the DBS. </a:t>
            </a:r>
          </a:p>
          <a:p>
            <a:r>
              <a:rPr lang="en-GB" dirty="0"/>
              <a:t>It is illegal for anyone barred by the DBS to work, or apply to work with the sector from which they are barred. </a:t>
            </a:r>
          </a:p>
          <a:p>
            <a:r>
              <a:rPr lang="en-GB" dirty="0"/>
              <a:t>It is also illegal for an employer to knowingly employ a barred person in the sector from which they are barred.</a:t>
            </a:r>
          </a:p>
        </p:txBody>
      </p:sp>
    </p:spTree>
    <p:extLst>
      <p:ext uri="{BB962C8B-B14F-4D97-AF65-F5344CB8AC3E}">
        <p14:creationId xmlns:p14="http://schemas.microsoft.com/office/powerpoint/2010/main" val="1258592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F57F5D9-1960-BF0F-B033-4860178C8695}"/>
              </a:ext>
            </a:extLst>
          </p:cNvPr>
          <p:cNvSpPr>
            <a:spLocks noGrp="1"/>
          </p:cNvSpPr>
          <p:nvPr>
            <p:ph type="title"/>
          </p:nvPr>
        </p:nvSpPr>
        <p:spPr>
          <a:xfrm>
            <a:off x="838200" y="365125"/>
            <a:ext cx="10515600" cy="1325563"/>
          </a:xfrm>
        </p:spPr>
        <p:txBody>
          <a:bodyPr>
            <a:normAutofit/>
          </a:bodyPr>
          <a:lstStyle/>
          <a:p>
            <a:r>
              <a:rPr lang="en-GB">
                <a:cs typeface="Calibri Light"/>
              </a:rPr>
              <a:t>DBS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33866A2-6A41-98C3-D534-8E14346D2B9B}"/>
              </a:ext>
            </a:extLst>
          </p:cNvPr>
          <p:cNvSpPr>
            <a:spLocks noGrp="1"/>
          </p:cNvSpPr>
          <p:nvPr>
            <p:ph idx="1"/>
          </p:nvPr>
        </p:nvSpPr>
        <p:spPr>
          <a:xfrm>
            <a:off x="838200" y="1825625"/>
            <a:ext cx="10515600" cy="4351338"/>
          </a:xfrm>
        </p:spPr>
        <p:txBody>
          <a:bodyPr vert="horz" lIns="91440" tIns="45720" rIns="91440" bIns="45720" rtlCol="0" anchor="t">
            <a:noAutofit/>
          </a:bodyPr>
          <a:lstStyle/>
          <a:p>
            <a:r>
              <a:rPr lang="en-GB" sz="2400" dirty="0">
                <a:ea typeface="+mn-lt"/>
                <a:cs typeface="+mn-lt"/>
              </a:rPr>
              <a:t>Employers can check the criminal record of someone applying for a role. </a:t>
            </a:r>
          </a:p>
          <a:p>
            <a:r>
              <a:rPr lang="en-GB" sz="2400" dirty="0">
                <a:ea typeface="+mn-lt"/>
                <a:cs typeface="+mn-lt"/>
              </a:rPr>
              <a:t>You can get a detailed check for certain roles</a:t>
            </a:r>
          </a:p>
          <a:p>
            <a:pPr lvl="1"/>
            <a:r>
              <a:rPr lang="en-GB" dirty="0">
                <a:cs typeface="Calibri"/>
              </a:rPr>
              <a:t>Child Care / Health / Youth services / education</a:t>
            </a:r>
          </a:p>
          <a:p>
            <a:pPr marL="0" indent="0">
              <a:buNone/>
            </a:pPr>
            <a:r>
              <a:rPr lang="en-GB" sz="2400" dirty="0">
                <a:ea typeface="+mn-lt"/>
                <a:cs typeface="+mn-lt"/>
              </a:rPr>
              <a:t>You can request:</a:t>
            </a:r>
            <a:endParaRPr lang="en-GB" sz="2400" dirty="0">
              <a:cs typeface="Calibri"/>
            </a:endParaRPr>
          </a:p>
          <a:p>
            <a:r>
              <a:rPr lang="en-GB" sz="2400" dirty="0">
                <a:ea typeface="+mn-lt"/>
                <a:cs typeface="+mn-lt"/>
              </a:rPr>
              <a:t>a </a:t>
            </a:r>
            <a:r>
              <a:rPr lang="en-GB" sz="2400" b="1" dirty="0">
                <a:ea typeface="+mn-lt"/>
                <a:cs typeface="+mn-lt"/>
              </a:rPr>
              <a:t>basic check</a:t>
            </a:r>
            <a:r>
              <a:rPr lang="en-GB" sz="2400" dirty="0">
                <a:ea typeface="+mn-lt"/>
                <a:cs typeface="+mn-lt"/>
              </a:rPr>
              <a:t>, which shows unspent convictions and conditional cautions</a:t>
            </a:r>
            <a:endParaRPr lang="en-GB" sz="2400" dirty="0">
              <a:cs typeface="Calibri"/>
            </a:endParaRPr>
          </a:p>
          <a:p>
            <a:r>
              <a:rPr lang="en-GB" sz="2400" dirty="0">
                <a:ea typeface="+mn-lt"/>
                <a:cs typeface="+mn-lt"/>
              </a:rPr>
              <a:t>a </a:t>
            </a:r>
            <a:r>
              <a:rPr lang="en-GB" sz="2400" b="1" dirty="0">
                <a:ea typeface="+mn-lt"/>
                <a:cs typeface="+mn-lt"/>
              </a:rPr>
              <a:t>standard check</a:t>
            </a:r>
            <a:r>
              <a:rPr lang="en-GB" sz="2400" dirty="0">
                <a:ea typeface="+mn-lt"/>
                <a:cs typeface="+mn-lt"/>
              </a:rPr>
              <a:t>, which shows spent and unspent convictions and cautions</a:t>
            </a:r>
            <a:endParaRPr lang="en-GB" sz="2400" dirty="0">
              <a:cs typeface="Calibri"/>
            </a:endParaRPr>
          </a:p>
          <a:p>
            <a:r>
              <a:rPr lang="en-GB" sz="2400" dirty="0">
                <a:ea typeface="+mn-lt"/>
                <a:cs typeface="+mn-lt"/>
              </a:rPr>
              <a:t>an </a:t>
            </a:r>
            <a:r>
              <a:rPr lang="en-GB" sz="2400" b="1" dirty="0">
                <a:ea typeface="+mn-lt"/>
                <a:cs typeface="+mn-lt"/>
              </a:rPr>
              <a:t>enhanced check</a:t>
            </a:r>
            <a:r>
              <a:rPr lang="en-GB" sz="2400" dirty="0">
                <a:ea typeface="+mn-lt"/>
                <a:cs typeface="+mn-lt"/>
              </a:rPr>
              <a:t>, which shows the same as a standard check plus any information held by local police that’s considered relevant to the role</a:t>
            </a:r>
          </a:p>
          <a:p>
            <a:pPr lvl="1"/>
            <a:r>
              <a:rPr lang="en-GB" dirty="0">
                <a:ea typeface="+mn-lt"/>
                <a:cs typeface="+mn-lt"/>
              </a:rPr>
              <a:t>barred lists  </a:t>
            </a:r>
            <a:endParaRPr lang="en-GB" dirty="0">
              <a:cs typeface="Calibri"/>
            </a:endParaRPr>
          </a:p>
        </p:txBody>
      </p:sp>
    </p:spTree>
    <p:extLst>
      <p:ext uri="{BB962C8B-B14F-4D97-AF65-F5344CB8AC3E}">
        <p14:creationId xmlns:p14="http://schemas.microsoft.com/office/powerpoint/2010/main" val="27752999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2530"/>
          </a:xfrm>
        </p:spPr>
        <p:txBody>
          <a:bodyPr/>
          <a:lstStyle/>
          <a:p>
            <a:r>
              <a:rPr lang="en-GB" dirty="0"/>
              <a:t>DBS Pre- 2002</a:t>
            </a:r>
          </a:p>
        </p:txBody>
      </p:sp>
      <p:sp>
        <p:nvSpPr>
          <p:cNvPr id="3" name="Content Placeholder 2"/>
          <p:cNvSpPr>
            <a:spLocks noGrp="1"/>
          </p:cNvSpPr>
          <p:nvPr>
            <p:ph idx="1"/>
          </p:nvPr>
        </p:nvSpPr>
        <p:spPr>
          <a:xfrm>
            <a:off x="838200" y="1318661"/>
            <a:ext cx="10515600" cy="4858302"/>
          </a:xfrm>
        </p:spPr>
        <p:txBody>
          <a:bodyPr vert="horz" lIns="91440" tIns="45720" rIns="91440" bIns="45720" rtlCol="0" anchor="t">
            <a:normAutofit/>
          </a:bodyPr>
          <a:lstStyle/>
          <a:p>
            <a:r>
              <a:rPr lang="en-GB" dirty="0"/>
              <a:t>Under the old system, employers sought police checks locally.</a:t>
            </a:r>
            <a:endParaRPr lang="en-GB" dirty="0">
              <a:cs typeface="Calibri"/>
            </a:endParaRPr>
          </a:p>
          <a:p>
            <a:r>
              <a:rPr lang="en-GB" dirty="0"/>
              <a:t>Took months, it was standard practice for people to start work subject to a satisfactory clearance coming through later from the police, provided their ‘List 99 Check’ was clear.</a:t>
            </a:r>
          </a:p>
          <a:p>
            <a:r>
              <a:rPr lang="en-GB" dirty="0"/>
              <a:t>Police Forces found the checks burdensome</a:t>
            </a:r>
          </a:p>
          <a:p>
            <a:r>
              <a:rPr lang="en-GB" dirty="0"/>
              <a:t>Official guidance told employers they should normally "consider" having a check done only on people applying for posts entailing:</a:t>
            </a:r>
          </a:p>
          <a:p>
            <a:pPr marL="0" indent="0" algn="ctr">
              <a:buNone/>
            </a:pPr>
            <a:r>
              <a:rPr lang="en-GB" b="1" dirty="0"/>
              <a:t> "a substantial level of access to children which may also be unsupervised, and will be regular or sustained".</a:t>
            </a:r>
          </a:p>
          <a:p>
            <a:pPr marL="0" indent="0" algn="ctr">
              <a:buNone/>
            </a:pPr>
            <a:endParaRPr lang="en-GB" dirty="0"/>
          </a:p>
        </p:txBody>
      </p:sp>
    </p:spTree>
    <p:extLst>
      <p:ext uri="{BB962C8B-B14F-4D97-AF65-F5344CB8AC3E}">
        <p14:creationId xmlns:p14="http://schemas.microsoft.com/office/powerpoint/2010/main" val="40603968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86159"/>
          </a:xfrm>
        </p:spPr>
        <p:txBody>
          <a:bodyPr/>
          <a:lstStyle/>
          <a:p>
            <a:r>
              <a:rPr lang="en-GB" dirty="0"/>
              <a:t>From May 2002</a:t>
            </a:r>
          </a:p>
        </p:txBody>
      </p:sp>
      <p:sp>
        <p:nvSpPr>
          <p:cNvPr id="3" name="Content Placeholder 2"/>
          <p:cNvSpPr>
            <a:spLocks noGrp="1"/>
          </p:cNvSpPr>
          <p:nvPr>
            <p:ph idx="1"/>
          </p:nvPr>
        </p:nvSpPr>
        <p:spPr>
          <a:xfrm>
            <a:off x="838200" y="1443789"/>
            <a:ext cx="10515600" cy="4733174"/>
          </a:xfrm>
        </p:spPr>
        <p:txBody>
          <a:bodyPr/>
          <a:lstStyle/>
          <a:p>
            <a:r>
              <a:rPr lang="en-GB" dirty="0"/>
              <a:t>The Criminal Records Bureau had started work as a central point for all checks and the system was tightened up.</a:t>
            </a:r>
          </a:p>
          <a:p>
            <a:r>
              <a:rPr lang="en-GB" dirty="0"/>
              <a:t>All applicants for posts involving working with children were to seek clearance via the bureau - known as "disclosure" - before starting work.</a:t>
            </a:r>
          </a:p>
          <a:p>
            <a:r>
              <a:rPr lang="en-GB" dirty="0"/>
              <a:t>But by end of May the Bureau could not cope with the demand. </a:t>
            </a:r>
          </a:p>
          <a:p>
            <a:r>
              <a:rPr lang="en-GB" dirty="0"/>
              <a:t>Classroom staff could start work pending completion of their police checks, provided they were not on List 99.</a:t>
            </a:r>
          </a:p>
        </p:txBody>
      </p:sp>
    </p:spTree>
    <p:extLst>
      <p:ext uri="{BB962C8B-B14F-4D97-AF65-F5344CB8AC3E}">
        <p14:creationId xmlns:p14="http://schemas.microsoft.com/office/powerpoint/2010/main" val="32262654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325369"/>
            <a:ext cx="4368602" cy="2043105"/>
          </a:xfrm>
        </p:spPr>
        <p:txBody>
          <a:bodyPr anchor="b">
            <a:normAutofit/>
          </a:bodyPr>
          <a:lstStyle/>
          <a:p>
            <a:pPr>
              <a:spcBef>
                <a:spcPts val="1000"/>
              </a:spcBef>
            </a:pPr>
            <a:br>
              <a:rPr lang="en-GB" sz="3200" dirty="0">
                <a:ea typeface="+mj-lt"/>
                <a:cs typeface="+mj-lt"/>
              </a:rPr>
            </a:br>
            <a:endParaRPr lang="en-GB" sz="3200">
              <a:cs typeface="Calibri Light"/>
            </a:endParaRP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0080" y="2599730"/>
            <a:ext cx="4243589" cy="3593837"/>
          </a:xfrm>
        </p:spPr>
        <p:txBody>
          <a:bodyPr vert="horz" lIns="91440" tIns="45720" rIns="91440" bIns="45720" rtlCol="0" anchor="t">
            <a:normAutofit/>
          </a:bodyPr>
          <a:lstStyle/>
          <a:p>
            <a:r>
              <a:rPr lang="en-GB" sz="2200" dirty="0">
                <a:latin typeface="Calibri Light"/>
                <a:cs typeface="Calibri Light"/>
              </a:rPr>
              <a:t>No or limited police checks could only mean a danger for vulnerable people?</a:t>
            </a:r>
            <a:endParaRPr lang="en-GB" sz="2200" dirty="0">
              <a:ea typeface="+mn-lt"/>
              <a:cs typeface="+mn-lt"/>
            </a:endParaRPr>
          </a:p>
          <a:p>
            <a:r>
              <a:rPr lang="en-GB" sz="2200" dirty="0"/>
              <a:t>Then this happened:</a:t>
            </a:r>
            <a:endParaRPr lang="en-US" dirty="0">
              <a:cs typeface="Calibri"/>
            </a:endParaRPr>
          </a:p>
          <a:p>
            <a:r>
              <a:rPr lang="en-GB" sz="2200" dirty="0">
                <a:hlinkClick r:id="rId3"/>
              </a:rPr>
              <a:t>https://www.youtube.com/watch?v=PGOMkQcKRVs</a:t>
            </a:r>
            <a:endParaRPr lang="en-GB" sz="2200" dirty="0"/>
          </a:p>
        </p:txBody>
      </p:sp>
      <p:pic>
        <p:nvPicPr>
          <p:cNvPr id="4" name="Picture 4" descr="Stick figure families holding hands">
            <a:extLst>
              <a:ext uri="{FF2B5EF4-FFF2-40B4-BE49-F238E27FC236}">
                <a16:creationId xmlns:a16="http://schemas.microsoft.com/office/drawing/2014/main" id="{932BFB45-C46C-CA6B-506C-401207C1D8B2}"/>
              </a:ext>
            </a:extLst>
          </p:cNvPr>
          <p:cNvPicPr>
            <a:picLocks noChangeAspect="1"/>
          </p:cNvPicPr>
          <p:nvPr/>
        </p:nvPicPr>
        <p:blipFill rotWithShape="1">
          <a:blip r:embed="rId4"/>
          <a:srcRect l="23198" r="9849"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4323242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Soham Murders 4</a:t>
            </a:r>
            <a:r>
              <a:rPr lang="en-GB" baseline="30000" dirty="0"/>
              <a:t>th</a:t>
            </a:r>
            <a:r>
              <a:rPr lang="en-GB" dirty="0"/>
              <a:t> August 2002</a:t>
            </a:r>
          </a:p>
        </p:txBody>
      </p:sp>
      <p:sp>
        <p:nvSpPr>
          <p:cNvPr id="3" name="Content Placeholder 2"/>
          <p:cNvSpPr>
            <a:spLocks noGrp="1"/>
          </p:cNvSpPr>
          <p:nvPr>
            <p:ph idx="1"/>
          </p:nvPr>
        </p:nvSpPr>
        <p:spPr>
          <a:xfrm>
            <a:off x="838200" y="1549667"/>
            <a:ext cx="10515600" cy="4627296"/>
          </a:xfrm>
        </p:spPr>
        <p:txBody>
          <a:bodyPr vert="horz" lIns="91440" tIns="45720" rIns="91440" bIns="45720" rtlCol="0" anchor="t">
            <a:normAutofit/>
          </a:bodyPr>
          <a:lstStyle/>
          <a:p>
            <a:r>
              <a:rPr lang="en-GB" dirty="0"/>
              <a:t>Huntley was found guilty of murdering Jessica and Holly</a:t>
            </a:r>
            <a:endParaRPr lang="en-GB" dirty="0">
              <a:cs typeface="Calibri"/>
            </a:endParaRPr>
          </a:p>
          <a:p>
            <a:r>
              <a:rPr lang="en-GB" dirty="0"/>
              <a:t>His link was being the caretaker of the school they attended.</a:t>
            </a:r>
          </a:p>
          <a:p>
            <a:r>
              <a:rPr lang="en-GB" dirty="0"/>
              <a:t>Maxine Carr girlfriend &amp; classroom assistant</a:t>
            </a:r>
          </a:p>
          <a:p>
            <a:r>
              <a:rPr lang="en-GB" dirty="0"/>
              <a:t>Huntley had been suspected of offences including rape, indecent assault and burglary. </a:t>
            </a:r>
          </a:p>
          <a:p>
            <a:r>
              <a:rPr lang="en-GB" dirty="0"/>
              <a:t>Only conviction before the murders was for riding an uninsured and unlicensed motorcycle and burglary. Offences committed in his home area.</a:t>
            </a:r>
            <a:endParaRPr lang="en-GB" dirty="0">
              <a:cs typeface="Calibri"/>
            </a:endParaRPr>
          </a:p>
          <a:p>
            <a:r>
              <a:rPr lang="en-GB" dirty="0"/>
              <a:t>Huntley had been hired by the school in November 2001, before the CRB came into force.</a:t>
            </a:r>
          </a:p>
          <a:p>
            <a:endParaRPr lang="en-GB" dirty="0"/>
          </a:p>
        </p:txBody>
      </p:sp>
    </p:spTree>
    <p:extLst>
      <p:ext uri="{BB962C8B-B14F-4D97-AF65-F5344CB8AC3E}">
        <p14:creationId xmlns:p14="http://schemas.microsoft.com/office/powerpoint/2010/main" val="3003696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r>
              <a:rPr lang="en-GB" sz="3600" dirty="0"/>
              <a:t>Would Huntley have had the job after CRB’s</a:t>
            </a:r>
          </a:p>
        </p:txBody>
      </p:sp>
      <p:sp>
        <p:nvSpPr>
          <p:cNvPr id="3" name="Content Placeholder 2"/>
          <p:cNvSpPr>
            <a:spLocks noGrp="1"/>
          </p:cNvSpPr>
          <p:nvPr>
            <p:ph idx="1"/>
          </p:nvPr>
        </p:nvSpPr>
        <p:spPr>
          <a:xfrm>
            <a:off x="838200" y="1241659"/>
            <a:ext cx="10515600" cy="4935304"/>
          </a:xfrm>
        </p:spPr>
        <p:txBody>
          <a:bodyPr>
            <a:normAutofit fontScale="92500"/>
          </a:bodyPr>
          <a:lstStyle/>
          <a:p>
            <a:r>
              <a:rPr lang="en-GB" dirty="0"/>
              <a:t>Huntley had been reported to police in Humberside on 6 occasions over sexual assaults or sexual relationships with underage girls BUT no convictions for sex offences.</a:t>
            </a:r>
          </a:p>
          <a:p>
            <a:r>
              <a:rPr lang="en-GB" dirty="0"/>
              <a:t>Social services investigated 4 relationships between Huntley and schoolgirls.</a:t>
            </a:r>
          </a:p>
          <a:p>
            <a:r>
              <a:rPr lang="en-GB" dirty="0"/>
              <a:t>Police checks on Huntley when he was appointed failed to unearth these details.</a:t>
            </a:r>
          </a:p>
          <a:p>
            <a:r>
              <a:rPr lang="en-GB" dirty="0"/>
              <a:t>At the time Huntley got his job new vetting system was being introduced. </a:t>
            </a:r>
          </a:p>
          <a:p>
            <a:r>
              <a:rPr lang="en-GB" dirty="0"/>
              <a:t>Police state that under the new system Huntley would probably still have slipped through the net as the new Criminal Records Bureau continues to rely on local police forces to provide it with intelligence material.</a:t>
            </a:r>
          </a:p>
        </p:txBody>
      </p:sp>
    </p:spTree>
    <p:extLst>
      <p:ext uri="{BB962C8B-B14F-4D97-AF65-F5344CB8AC3E}">
        <p14:creationId xmlns:p14="http://schemas.microsoft.com/office/powerpoint/2010/main" val="1431906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a:normAutofit/>
          </a:bodyPr>
          <a:lstStyle/>
          <a:p>
            <a:pPr algn="ctr"/>
            <a:r>
              <a:rPr lang="en-GB" dirty="0"/>
              <a:t>Lessons Learnt?</a:t>
            </a:r>
            <a:endParaRPr lang="en-GB"/>
          </a:p>
        </p:txBody>
      </p:sp>
      <p:graphicFrame>
        <p:nvGraphicFramePr>
          <p:cNvPr id="5" name="Content Placeholder 2">
            <a:extLst>
              <a:ext uri="{FF2B5EF4-FFF2-40B4-BE49-F238E27FC236}">
                <a16:creationId xmlns:a16="http://schemas.microsoft.com/office/drawing/2014/main" id="{4A4171A6-4615-0BA3-EFB3-5D161AEA58B6}"/>
              </a:ext>
            </a:extLst>
          </p:cNvPr>
          <p:cNvGraphicFramePr>
            <a:graphicFrameLocks noGrp="1"/>
          </p:cNvGraphicFramePr>
          <p:nvPr>
            <p:ph idx="1"/>
            <p:extLst>
              <p:ext uri="{D42A27DB-BD31-4B8C-83A1-F6EECF244321}">
                <p14:modId xmlns:p14="http://schemas.microsoft.com/office/powerpoint/2010/main" val="121941449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 name="Graphic 26" descr="Adhesive Bandage with solid fill">
            <a:extLst>
              <a:ext uri="{FF2B5EF4-FFF2-40B4-BE49-F238E27FC236}">
                <a16:creationId xmlns:a16="http://schemas.microsoft.com/office/drawing/2014/main" id="{A88C9335-0341-A3A0-29CB-5C5A8B050F3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89355" y="2506133"/>
            <a:ext cx="533401" cy="533401"/>
          </a:xfrm>
          <a:prstGeom prst="rect">
            <a:avLst/>
          </a:prstGeom>
        </p:spPr>
      </p:pic>
      <p:pic>
        <p:nvPicPr>
          <p:cNvPr id="27" name="Graphic 26" descr="Adhesive Bandage with solid fill">
            <a:extLst>
              <a:ext uri="{FF2B5EF4-FFF2-40B4-BE49-F238E27FC236}">
                <a16:creationId xmlns:a16="http://schemas.microsoft.com/office/drawing/2014/main" id="{0A24B4F5-73A0-B45F-5364-726DCD62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059862" y="5580225"/>
            <a:ext cx="432760" cy="404005"/>
          </a:xfrm>
          <a:prstGeom prst="rect">
            <a:avLst/>
          </a:prstGeom>
        </p:spPr>
      </p:pic>
    </p:spTree>
    <p:extLst>
      <p:ext uri="{BB962C8B-B14F-4D97-AF65-F5344CB8AC3E}">
        <p14:creationId xmlns:p14="http://schemas.microsoft.com/office/powerpoint/2010/main" val="42303779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D77F-5F77-A052-0676-A938D8623AE0}"/>
              </a:ext>
            </a:extLst>
          </p:cNvPr>
          <p:cNvSpPr>
            <a:spLocks noGrp="1"/>
          </p:cNvSpPr>
          <p:nvPr>
            <p:ph type="title"/>
          </p:nvPr>
        </p:nvSpPr>
        <p:spPr>
          <a:xfrm>
            <a:off x="838200" y="365125"/>
            <a:ext cx="10515600" cy="592318"/>
          </a:xfrm>
        </p:spPr>
        <p:txBody>
          <a:bodyPr>
            <a:normAutofit/>
          </a:bodyPr>
          <a:lstStyle/>
          <a:p>
            <a:r>
              <a:rPr lang="en-GB" sz="3200" dirty="0">
                <a:cs typeface="Calibri Light"/>
              </a:rPr>
              <a:t>Police Protection</a:t>
            </a:r>
          </a:p>
        </p:txBody>
      </p:sp>
      <p:sp>
        <p:nvSpPr>
          <p:cNvPr id="3" name="Content Placeholder 2">
            <a:extLst>
              <a:ext uri="{FF2B5EF4-FFF2-40B4-BE49-F238E27FC236}">
                <a16:creationId xmlns:a16="http://schemas.microsoft.com/office/drawing/2014/main" id="{8DCCDA29-45FC-99A8-7775-43325AEB832F}"/>
              </a:ext>
            </a:extLst>
          </p:cNvPr>
          <p:cNvSpPr>
            <a:spLocks noGrp="1"/>
          </p:cNvSpPr>
          <p:nvPr>
            <p:ph idx="1"/>
          </p:nvPr>
        </p:nvSpPr>
        <p:spPr>
          <a:xfrm>
            <a:off x="838200" y="1494946"/>
            <a:ext cx="10515600" cy="4682017"/>
          </a:xfrm>
        </p:spPr>
        <p:txBody>
          <a:bodyPr vert="horz" lIns="91440" tIns="45720" rIns="91440" bIns="45720" rtlCol="0" anchor="t">
            <a:normAutofit/>
          </a:bodyPr>
          <a:lstStyle/>
          <a:p>
            <a:r>
              <a:rPr lang="en-GB" dirty="0">
                <a:cs typeface="Calibri"/>
              </a:rPr>
              <a:t>Police have statutory duty to safeguard the well-being of children S 11 of the Children Act 2004</a:t>
            </a:r>
          </a:p>
          <a:p>
            <a:r>
              <a:rPr lang="en-GB" dirty="0">
                <a:cs typeface="Calibri"/>
              </a:rPr>
              <a:t>Power to take children into police protection, if they are at immediate risk</a:t>
            </a:r>
          </a:p>
          <a:p>
            <a:pPr lvl="1"/>
            <a:r>
              <a:rPr lang="en-GB" dirty="0">
                <a:ea typeface="+mn-lt"/>
                <a:cs typeface="+mn-lt"/>
              </a:rPr>
              <a:t>Exceptional circumstances no child should be taken into police protection.</a:t>
            </a:r>
            <a:endParaRPr lang="en-US" dirty="0">
              <a:ea typeface="+mn-lt"/>
              <a:cs typeface="+mn-lt"/>
            </a:endParaRPr>
          </a:p>
          <a:p>
            <a:r>
              <a:rPr lang="en-GB" dirty="0">
                <a:cs typeface="Calibri"/>
              </a:rPr>
              <a:t>This is an 'emergency power' - used when necessary</a:t>
            </a:r>
          </a:p>
          <a:p>
            <a:pPr lvl="1"/>
            <a:r>
              <a:rPr lang="en-GB" dirty="0">
                <a:cs typeface="Calibri"/>
              </a:rPr>
              <a:t>Police protection up to 72 Hours (S 46 Children Act 1989)</a:t>
            </a:r>
          </a:p>
          <a:p>
            <a:r>
              <a:rPr lang="en-GB" dirty="0">
                <a:cs typeface="Calibri"/>
              </a:rPr>
              <a:t>The Court has the power to make the final decision to remove children/YP from their parents</a:t>
            </a:r>
          </a:p>
          <a:p>
            <a:pPr lvl="1"/>
            <a:r>
              <a:rPr lang="en-GB" dirty="0">
                <a:cs typeface="Calibri"/>
              </a:rPr>
              <a:t>LA apply to courts for Emergency Protection Order (EPO)</a:t>
            </a:r>
          </a:p>
          <a:p>
            <a:endParaRPr lang="en-GB" dirty="0">
              <a:cs typeface="Calibri"/>
            </a:endParaRPr>
          </a:p>
        </p:txBody>
      </p:sp>
    </p:spTree>
    <p:extLst>
      <p:ext uri="{BB962C8B-B14F-4D97-AF65-F5344CB8AC3E}">
        <p14:creationId xmlns:p14="http://schemas.microsoft.com/office/powerpoint/2010/main" val="1598628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3260C-4397-B1AB-44AA-DDEB0854BE79}"/>
              </a:ext>
            </a:extLst>
          </p:cNvPr>
          <p:cNvSpPr>
            <a:spLocks noGrp="1"/>
          </p:cNvSpPr>
          <p:nvPr>
            <p:ph type="title"/>
          </p:nvPr>
        </p:nvSpPr>
        <p:spPr>
          <a:xfrm>
            <a:off x="838200" y="365125"/>
            <a:ext cx="10515600" cy="394231"/>
          </a:xfrm>
        </p:spPr>
        <p:txBody>
          <a:bodyPr>
            <a:normAutofit fontScale="90000"/>
          </a:bodyPr>
          <a:lstStyle/>
          <a:p>
            <a:br>
              <a:rPr lang="en-GB" dirty="0">
                <a:ea typeface="+mj-lt"/>
                <a:cs typeface="+mj-lt"/>
              </a:rPr>
            </a:br>
            <a:r>
              <a:rPr lang="en-GB" sz="2800" dirty="0">
                <a:ea typeface="+mj-lt"/>
                <a:cs typeface="+mj-lt"/>
              </a:rPr>
              <a:t>Parent Responsibility</a:t>
            </a:r>
          </a:p>
          <a:p>
            <a:endParaRPr lang="en-GB" dirty="0">
              <a:cs typeface="Calibri Light"/>
            </a:endParaRPr>
          </a:p>
        </p:txBody>
      </p:sp>
      <p:sp>
        <p:nvSpPr>
          <p:cNvPr id="3" name="Content Placeholder 2">
            <a:extLst>
              <a:ext uri="{FF2B5EF4-FFF2-40B4-BE49-F238E27FC236}">
                <a16:creationId xmlns:a16="http://schemas.microsoft.com/office/drawing/2014/main" id="{40E43063-9D7A-BC51-3AE8-6BD1309068E3}"/>
              </a:ext>
            </a:extLst>
          </p:cNvPr>
          <p:cNvSpPr>
            <a:spLocks noGrp="1"/>
          </p:cNvSpPr>
          <p:nvPr>
            <p:ph idx="1"/>
          </p:nvPr>
        </p:nvSpPr>
        <p:spPr>
          <a:xfrm>
            <a:off x="838200" y="1176514"/>
            <a:ext cx="10515600" cy="5000449"/>
          </a:xfrm>
        </p:spPr>
        <p:txBody>
          <a:bodyPr vert="horz" lIns="91440" tIns="45720" rIns="91440" bIns="45720" rtlCol="0" anchor="t">
            <a:normAutofit/>
          </a:bodyPr>
          <a:lstStyle/>
          <a:p>
            <a:r>
              <a:rPr lang="en-GB" dirty="0">
                <a:cs typeface="Calibri"/>
              </a:rPr>
              <a:t>Under Children Act 1989 (ss 2 and 3)</a:t>
            </a:r>
            <a:endParaRPr lang="en-US" dirty="0"/>
          </a:p>
          <a:p>
            <a:endParaRPr lang="en-GB" dirty="0">
              <a:cs typeface="Calibri"/>
            </a:endParaRPr>
          </a:p>
          <a:p>
            <a:pPr algn="ctr"/>
            <a:r>
              <a:rPr lang="en-GB" dirty="0">
                <a:cs typeface="Calibri"/>
              </a:rPr>
              <a:t> </a:t>
            </a:r>
            <a:r>
              <a:rPr lang="en-GB" sz="3200" b="1" dirty="0">
                <a:cs typeface="Calibri"/>
              </a:rPr>
              <a:t>'all rights, duties, powers, responsibilities and authority which by law a parent of a child has in relation to that child and their property'</a:t>
            </a:r>
          </a:p>
          <a:p>
            <a:r>
              <a:rPr lang="en-GB" dirty="0">
                <a:cs typeface="Calibri"/>
              </a:rPr>
              <a:t>'parent' biological parent, step-parent, others such as LA administrative bodies</a:t>
            </a:r>
          </a:p>
        </p:txBody>
      </p:sp>
      <p:sp>
        <p:nvSpPr>
          <p:cNvPr id="7" name="TextBox 6">
            <a:extLst>
              <a:ext uri="{FF2B5EF4-FFF2-40B4-BE49-F238E27FC236}">
                <a16:creationId xmlns:a16="http://schemas.microsoft.com/office/drawing/2014/main" id="{B0C17216-ACAC-6B0C-8FEF-E70E271167B3}"/>
              </a:ext>
            </a:extLst>
          </p:cNvPr>
          <p:cNvSpPr txBox="1"/>
          <p:nvPr/>
        </p:nvSpPr>
        <p:spPr>
          <a:xfrm>
            <a:off x="3049172" y="2963818"/>
            <a:ext cx="6098344" cy="923330"/>
          </a:xfrm>
          <a:prstGeom prst="rect">
            <a:avLst/>
          </a:prstGeom>
          <a:noFill/>
        </p:spPr>
        <p:txBody>
          <a:bodyPr wrap="square">
            <a:spAutoFit/>
          </a:bodyPr>
          <a:lstStyle/>
          <a:p>
            <a:r>
              <a:rPr lang="en-GB" sz="1800" dirty="0"/>
              <a:t>https://www.gov.wales/sites/default/files/publications/2019-07/working-together-to-safeguard-people-information-sharing-to-safeguard-children.pdf</a:t>
            </a:r>
            <a:endParaRPr lang="en-GB" dirty="0"/>
          </a:p>
        </p:txBody>
      </p:sp>
    </p:spTree>
    <p:extLst>
      <p:ext uri="{BB962C8B-B14F-4D97-AF65-F5344CB8AC3E}">
        <p14:creationId xmlns:p14="http://schemas.microsoft.com/office/powerpoint/2010/main" val="16749606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B2BFD-DF84-A54D-11B2-2AEABDC37D62}"/>
              </a:ext>
            </a:extLst>
          </p:cNvPr>
          <p:cNvSpPr>
            <a:spLocks noGrp="1"/>
          </p:cNvSpPr>
          <p:nvPr>
            <p:ph type="title"/>
          </p:nvPr>
        </p:nvSpPr>
        <p:spPr/>
        <p:txBody>
          <a:bodyPr/>
          <a:lstStyle/>
          <a:p>
            <a:r>
              <a:rPr lang="en-US" dirty="0"/>
              <a:t>Task</a:t>
            </a:r>
          </a:p>
        </p:txBody>
      </p:sp>
      <p:sp>
        <p:nvSpPr>
          <p:cNvPr id="3" name="Content Placeholder 2">
            <a:extLst>
              <a:ext uri="{FF2B5EF4-FFF2-40B4-BE49-F238E27FC236}">
                <a16:creationId xmlns:a16="http://schemas.microsoft.com/office/drawing/2014/main" id="{C8E418CD-45DF-ECB6-52CA-50B8757703B7}"/>
              </a:ext>
            </a:extLst>
          </p:cNvPr>
          <p:cNvSpPr>
            <a:spLocks noGrp="1"/>
          </p:cNvSpPr>
          <p:nvPr>
            <p:ph idx="1"/>
          </p:nvPr>
        </p:nvSpPr>
        <p:spPr/>
        <p:txBody>
          <a:bodyPr>
            <a:normAutofit fontScale="92500" lnSpcReduction="10000"/>
          </a:bodyPr>
          <a:lstStyle/>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discuss the following Victim report - </a:t>
            </a:r>
            <a:r>
              <a:rPr lang="en-US" b="0" i="0" u="none" strike="noStrike" dirty="0">
                <a:solidFill>
                  <a:srgbClr val="000000"/>
                </a:solidFill>
                <a:effectLst/>
                <a:latin typeface="Calibri" panose="020F0502020204030204" pitchFamily="34" charset="0"/>
              </a:rPr>
              <a:t>​</a:t>
            </a:r>
            <a:endParaRPr lang="en-US"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err="1">
                <a:solidFill>
                  <a:srgbClr val="000000"/>
                </a:solidFill>
                <a:effectLst/>
                <a:latin typeface="Calibri" panose="020F0502020204030204" pitchFamily="34" charset="0"/>
              </a:rPr>
              <a:t>Standford</a:t>
            </a:r>
            <a:r>
              <a:rPr lang="en-GB" b="0" i="0" u="none" strike="noStrike" dirty="0">
                <a:solidFill>
                  <a:srgbClr val="000000"/>
                </a:solidFill>
                <a:effectLst/>
                <a:latin typeface="Calibri" panose="020F0502020204030204" pitchFamily="34" charset="0"/>
              </a:rPr>
              <a:t> Rape case see link below:</a:t>
            </a:r>
            <a:r>
              <a:rPr lang="en-US" b="0" i="0" u="none" strike="noStrike" dirty="0">
                <a:solidFill>
                  <a:srgbClr val="000000"/>
                </a:solidFill>
                <a:effectLst/>
                <a:latin typeface="Calibri" panose="020F0502020204030204" pitchFamily="34" charset="0"/>
              </a:rPr>
              <a:t>​</a:t>
            </a:r>
            <a:endParaRPr lang="en-US"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sng" strike="noStrike" dirty="0">
                <a:solidFill>
                  <a:srgbClr val="0563C1"/>
                </a:solidFill>
                <a:effectLst/>
                <a:latin typeface="Calibri" panose="020F0502020204030204" pitchFamily="34" charset="0"/>
                <a:hlinkClick r:id="rId2"/>
              </a:rPr>
              <a:t>https://www.independent.co.uk/voices/stanford-rape-case-why-a-victim-of-sexual-assault-speaking-out-shouldn-t-be-a-shocking-viral-news-a7072491.html</a:t>
            </a:r>
            <a:r>
              <a:rPr lang="en-GB" b="0" i="0" u="none" strike="noStrike" dirty="0">
                <a:solidFill>
                  <a:srgbClr val="000000"/>
                </a:solidFill>
                <a:effectLst/>
                <a:latin typeface="Calibri" panose="020F0502020204030204" pitchFamily="34" charset="0"/>
              </a:rPr>
              <a:t>​</a:t>
            </a:r>
            <a:endParaRPr lang="en-GB"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Victims parents have impact statement edited see link below:</a:t>
            </a:r>
            <a:r>
              <a:rPr lang="en-US" b="0" i="0" u="none" strike="noStrike" dirty="0">
                <a:solidFill>
                  <a:srgbClr val="000000"/>
                </a:solidFill>
                <a:effectLst/>
                <a:latin typeface="Calibri" panose="020F0502020204030204" pitchFamily="34" charset="0"/>
              </a:rPr>
              <a:t>​</a:t>
            </a:r>
            <a:endParaRPr lang="en-US"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 </a:t>
            </a:r>
            <a:r>
              <a:rPr lang="en-GB" b="0" i="0" u="sng" strike="noStrike" dirty="0">
                <a:solidFill>
                  <a:srgbClr val="0563C1"/>
                </a:solidFill>
                <a:effectLst/>
                <a:latin typeface="Calibri" panose="020F0502020204030204" pitchFamily="34" charset="0"/>
                <a:hlinkClick r:id="rId3"/>
              </a:rPr>
              <a:t>https://www.theguardian.com/uk-news/2019/jul/10/parents-victim-statement-edited-to-spare-feelings-of-driver-who-killed-child</a:t>
            </a:r>
            <a:r>
              <a:rPr lang="en-GB" b="0" i="0" u="none" strike="noStrike" dirty="0">
                <a:solidFill>
                  <a:srgbClr val="000000"/>
                </a:solidFill>
                <a:effectLst/>
                <a:latin typeface="Calibri" panose="020F0502020204030204" pitchFamily="34" charset="0"/>
              </a:rPr>
              <a:t>​</a:t>
            </a:r>
            <a:endParaRPr lang="en-GB"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Google the Christchurch, New Zealand 2019 terror attack victim statements.</a:t>
            </a:r>
            <a:r>
              <a:rPr lang="en-US" b="0" i="0" u="none" strike="noStrike" dirty="0">
                <a:solidFill>
                  <a:srgbClr val="000000"/>
                </a:solidFill>
                <a:effectLst/>
                <a:latin typeface="Calibri" panose="020F0502020204030204" pitchFamily="34" charset="0"/>
              </a:rPr>
              <a:t>​</a:t>
            </a:r>
            <a:endParaRPr lang="en-US" b="0" i="0" u="none" strike="noStrike"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Netflix – </a:t>
            </a:r>
            <a:r>
              <a:rPr lang="en-GB" b="1" i="0" u="none" strike="noStrike" dirty="0">
                <a:solidFill>
                  <a:srgbClr val="000000"/>
                </a:solidFill>
                <a:effectLst/>
                <a:latin typeface="Calibri" panose="020F0502020204030204" pitchFamily="34" charset="0"/>
              </a:rPr>
              <a:t>Athlete A </a:t>
            </a:r>
            <a:r>
              <a:rPr lang="en-GB" b="0" i="0" u="none" strike="noStrike" dirty="0">
                <a:solidFill>
                  <a:srgbClr val="000000"/>
                </a:solidFill>
                <a:effectLst/>
                <a:latin typeface="Calibri" panose="020F0502020204030204" pitchFamily="34" charset="0"/>
              </a:rPr>
              <a:t>USA Gymnastic team abuse by </a:t>
            </a:r>
            <a:r>
              <a:rPr lang="en-GB" b="0" i="0" u="none" strike="noStrike" dirty="0" err="1">
                <a:solidFill>
                  <a:srgbClr val="000000"/>
                </a:solidFill>
                <a:effectLst/>
                <a:latin typeface="Calibri" panose="020F0502020204030204" pitchFamily="34" charset="0"/>
              </a:rPr>
              <a:t>Dr.</a:t>
            </a:r>
            <a:r>
              <a:rPr lang="en-GB" b="0" i="0" u="none" strike="noStrike" dirty="0">
                <a:solidFill>
                  <a:srgbClr val="000000"/>
                </a:solidFill>
                <a:effectLst/>
                <a:latin typeface="Calibri" panose="020F0502020204030204" pitchFamily="34" charset="0"/>
              </a:rPr>
              <a:t> Larry Nassar.</a:t>
            </a:r>
            <a:endParaRPr lang="en-GB" b="0" i="0" u="none" strike="noStrike" dirty="0">
              <a:solidFill>
                <a:srgbClr val="000000"/>
              </a:solidFill>
              <a:effectLst/>
              <a:latin typeface="Arial" panose="020B0604020202020204" pitchFamily="34" charset="0"/>
            </a:endParaRPr>
          </a:p>
          <a:p>
            <a:endParaRPr lang="en-US" dirty="0"/>
          </a:p>
        </p:txBody>
      </p:sp>
    </p:spTree>
    <p:extLst>
      <p:ext uri="{BB962C8B-B14F-4D97-AF65-F5344CB8AC3E}">
        <p14:creationId xmlns:p14="http://schemas.microsoft.com/office/powerpoint/2010/main" val="1401818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7A722-AF4B-A93F-A386-67C66A0BAEF8}"/>
              </a:ext>
            </a:extLst>
          </p:cNvPr>
          <p:cNvSpPr>
            <a:spLocks noGrp="1"/>
          </p:cNvSpPr>
          <p:nvPr>
            <p:ph type="title"/>
          </p:nvPr>
        </p:nvSpPr>
        <p:spPr/>
        <p:txBody>
          <a:bodyPr/>
          <a:lstStyle/>
          <a:p>
            <a:r>
              <a:rPr lang="en-GB" dirty="0"/>
              <a:t>Task – Next week </a:t>
            </a:r>
          </a:p>
        </p:txBody>
      </p:sp>
      <p:sp>
        <p:nvSpPr>
          <p:cNvPr id="3" name="Content Placeholder 2">
            <a:extLst>
              <a:ext uri="{FF2B5EF4-FFF2-40B4-BE49-F238E27FC236}">
                <a16:creationId xmlns:a16="http://schemas.microsoft.com/office/drawing/2014/main" id="{45500CE6-BA0C-5487-9827-29B39FDA83A1}"/>
              </a:ext>
            </a:extLst>
          </p:cNvPr>
          <p:cNvSpPr>
            <a:spLocks noGrp="1"/>
          </p:cNvSpPr>
          <p:nvPr>
            <p:ph idx="1"/>
          </p:nvPr>
        </p:nvSpPr>
        <p:spPr/>
        <p:txBody>
          <a:bodyPr>
            <a:normAutofit fontScale="92500"/>
          </a:bodyPr>
          <a:lstStyle/>
          <a:p>
            <a:r>
              <a:rPr lang="en-GB" b="0" i="0" dirty="0">
                <a:solidFill>
                  <a:srgbClr val="121212"/>
                </a:solidFill>
                <a:effectLst/>
              </a:rPr>
              <a:t>Alfie Steele </a:t>
            </a:r>
          </a:p>
          <a:p>
            <a:pPr lvl="1"/>
            <a:r>
              <a:rPr lang="en-GB" b="0" i="0" dirty="0">
                <a:solidFill>
                  <a:srgbClr val="121212"/>
                </a:solidFill>
                <a:effectLst/>
              </a:rPr>
              <a:t>Who is to blame – police / social services/ education</a:t>
            </a:r>
          </a:p>
          <a:p>
            <a:pPr lvl="1"/>
            <a:r>
              <a:rPr lang="en-GB" b="0" i="0" dirty="0">
                <a:solidFill>
                  <a:srgbClr val="121212"/>
                </a:solidFill>
                <a:effectLst/>
              </a:rPr>
              <a:t>What should / could have happened to prevent death</a:t>
            </a:r>
          </a:p>
          <a:p>
            <a:endParaRPr lang="en-GB" dirty="0">
              <a:solidFill>
                <a:srgbClr val="121212"/>
              </a:solidFill>
            </a:endParaRPr>
          </a:p>
          <a:p>
            <a:r>
              <a:rPr lang="en-GB" dirty="0"/>
              <a:t>Safeguarding report - </a:t>
            </a:r>
            <a:r>
              <a:rPr lang="en-GB" dirty="0">
                <a:hlinkClick r:id="rId2"/>
              </a:rPr>
              <a:t>https://www.safeguardingworcestershire.org.uk/wp-content/uploads/2024/01/CSPR-Worcestershire-Alfie.pdf</a:t>
            </a:r>
            <a:endParaRPr lang="en-GB" dirty="0"/>
          </a:p>
          <a:p>
            <a:endParaRPr lang="en-GB" dirty="0"/>
          </a:p>
          <a:p>
            <a:r>
              <a:rPr lang="en-GB" dirty="0"/>
              <a:t>Timeline of abuse:</a:t>
            </a:r>
          </a:p>
          <a:p>
            <a:r>
              <a:rPr lang="en-GB" dirty="0"/>
              <a:t>https://www.itv.com/news/central/2024-01-26/timeline-of-abuse-and-mistreatment-suffered-by-schoolboy-before-his-murder</a:t>
            </a:r>
          </a:p>
        </p:txBody>
      </p:sp>
    </p:spTree>
    <p:extLst>
      <p:ext uri="{BB962C8B-B14F-4D97-AF65-F5344CB8AC3E}">
        <p14:creationId xmlns:p14="http://schemas.microsoft.com/office/powerpoint/2010/main" val="66229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1105</TotalTime>
  <Words>3792</Words>
  <Application>Microsoft Office PowerPoint</Application>
  <PresentationFormat>Widescreen</PresentationFormat>
  <Paragraphs>347</Paragraphs>
  <Slides>42</Slides>
  <Notes>21</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42</vt:i4>
      </vt:variant>
    </vt:vector>
  </HeadingPairs>
  <TitlesOfParts>
    <vt:vector size="53" baseType="lpstr">
      <vt:lpstr>GuardianTextEgyptian</vt:lpstr>
      <vt:lpstr>National</vt:lpstr>
      <vt:lpstr>ReithSans</vt:lpstr>
      <vt:lpstr>Arial</vt:lpstr>
      <vt:lpstr>Calibri</vt:lpstr>
      <vt:lpstr>Calibri Light</vt:lpstr>
      <vt:lpstr>Comic Sans MS</vt:lpstr>
      <vt:lpstr>Office Theme</vt:lpstr>
      <vt:lpstr>Office Theme</vt:lpstr>
      <vt:lpstr>Office Theme</vt:lpstr>
      <vt:lpstr>Office Theme</vt:lpstr>
      <vt:lpstr> Safeguarding children </vt:lpstr>
      <vt:lpstr>Warnings and Feelings</vt:lpstr>
      <vt:lpstr>Child Welfare History </vt:lpstr>
      <vt:lpstr>Safeguarding </vt:lpstr>
      <vt:lpstr>Safeguarding Children</vt:lpstr>
      <vt:lpstr>The Children Act 1989 </vt:lpstr>
      <vt:lpstr> Can Mistakes Happen? </vt:lpstr>
      <vt:lpstr>Common Sites For Accidental Injury</vt:lpstr>
      <vt:lpstr>Common sites for non-accidental physical injury</vt:lpstr>
      <vt:lpstr>Victoria Climbié 2000</vt:lpstr>
      <vt:lpstr>128 separate injuries &amp; scars</vt:lpstr>
      <vt:lpstr>Findings</vt:lpstr>
      <vt:lpstr>Baby P – Peter Connelly 2007 </vt:lpstr>
      <vt:lpstr>PowerPoint Presentation</vt:lpstr>
      <vt:lpstr>Failures</vt:lpstr>
      <vt:lpstr>Daniel Pelka  2012 aged 5 years old</vt:lpstr>
      <vt:lpstr>PowerPoint Presentation</vt:lpstr>
      <vt:lpstr>Hamzah Khan 4 Years old</vt:lpstr>
      <vt:lpstr> Investigating Death’s </vt:lpstr>
      <vt:lpstr>Keanu Williams 2 yrs 2013</vt:lpstr>
      <vt:lpstr>Ayeeshia-Jayne 21 months old </vt:lpstr>
      <vt:lpstr>Child Abuse also include:</vt:lpstr>
      <vt:lpstr>Child neglect / deaths </vt:lpstr>
      <vt:lpstr>PowerPoint Presentation</vt:lpstr>
      <vt:lpstr>Protecting Children</vt:lpstr>
      <vt:lpstr>Children, YP &amp; Sexual Offences</vt:lpstr>
      <vt:lpstr>Child Rape</vt:lpstr>
      <vt:lpstr>Sexual Assault of a Child</vt:lpstr>
      <vt:lpstr>Child abuse V's Terrorism </vt:lpstr>
      <vt:lpstr>DBS </vt:lpstr>
      <vt:lpstr>DBS</vt:lpstr>
      <vt:lpstr>DBS</vt:lpstr>
      <vt:lpstr>DBS Pre- 2002</vt:lpstr>
      <vt:lpstr>From May 2002</vt:lpstr>
      <vt:lpstr> </vt:lpstr>
      <vt:lpstr>Soham Murders 4th August 2002</vt:lpstr>
      <vt:lpstr>Would Huntley have had the job after CRB’s</vt:lpstr>
      <vt:lpstr>Lessons Learnt?</vt:lpstr>
      <vt:lpstr>Police Protection</vt:lpstr>
      <vt:lpstr> Parent Responsibility </vt:lpstr>
      <vt:lpstr>Task</vt:lpstr>
      <vt:lpstr>Task – Next week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Safeguarding children </dc:title>
  <dc:creator>Jane Thomas</dc:creator>
  <cp:lastModifiedBy>Jane Davies</cp:lastModifiedBy>
  <cp:revision>722</cp:revision>
  <dcterms:created xsi:type="dcterms:W3CDTF">2022-10-16T18:30:32Z</dcterms:created>
  <dcterms:modified xsi:type="dcterms:W3CDTF">2024-02-16T12:19:20Z</dcterms:modified>
</cp:coreProperties>
</file>