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64" r:id="rId3"/>
  </p:sldMasterIdLst>
  <p:notesMasterIdLst>
    <p:notesMasterId r:id="rId47"/>
  </p:notesMasterIdLst>
  <p:sldIdLst>
    <p:sldId id="277" r:id="rId4"/>
    <p:sldId id="257" r:id="rId5"/>
    <p:sldId id="258" r:id="rId6"/>
    <p:sldId id="278" r:id="rId7"/>
    <p:sldId id="259" r:id="rId8"/>
    <p:sldId id="260" r:id="rId9"/>
    <p:sldId id="261" r:id="rId10"/>
    <p:sldId id="256" r:id="rId11"/>
    <p:sldId id="301" r:id="rId12"/>
    <p:sldId id="265" r:id="rId13"/>
    <p:sldId id="279" r:id="rId14"/>
    <p:sldId id="280" r:id="rId15"/>
    <p:sldId id="281" r:id="rId16"/>
    <p:sldId id="283" r:id="rId17"/>
    <p:sldId id="284" r:id="rId18"/>
    <p:sldId id="282" r:id="rId19"/>
    <p:sldId id="285" r:id="rId20"/>
    <p:sldId id="286" r:id="rId21"/>
    <p:sldId id="276" r:id="rId22"/>
    <p:sldId id="287" r:id="rId23"/>
    <p:sldId id="288" r:id="rId24"/>
    <p:sldId id="289" r:id="rId25"/>
    <p:sldId id="290" r:id="rId26"/>
    <p:sldId id="293" r:id="rId27"/>
    <p:sldId id="294" r:id="rId28"/>
    <p:sldId id="296" r:id="rId29"/>
    <p:sldId id="297" r:id="rId30"/>
    <p:sldId id="298" r:id="rId31"/>
    <p:sldId id="299" r:id="rId32"/>
    <p:sldId id="300" r:id="rId33"/>
    <p:sldId id="302" r:id="rId34"/>
    <p:sldId id="262" r:id="rId35"/>
    <p:sldId id="263" r:id="rId36"/>
    <p:sldId id="266" r:id="rId37"/>
    <p:sldId id="267" r:id="rId38"/>
    <p:sldId id="268" r:id="rId39"/>
    <p:sldId id="269" r:id="rId40"/>
    <p:sldId id="270" r:id="rId41"/>
    <p:sldId id="271" r:id="rId42"/>
    <p:sldId id="272" r:id="rId43"/>
    <p:sldId id="273" r:id="rId44"/>
    <p:sldId id="274" r:id="rId45"/>
    <p:sldId id="275" r:id="rId46"/>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F14032-6C68-4CF5-A606-36C6ACFB7973}" v="18" dt="2026-10-19T06:24:46.8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000" autoAdjust="0"/>
  </p:normalViewPr>
  <p:slideViewPr>
    <p:cSldViewPr snapToGrid="0" snapToObjects="1">
      <p:cViewPr varScale="1">
        <p:scale>
          <a:sx n="83" d="100"/>
          <a:sy n="83" d="100"/>
        </p:scale>
        <p:origin x="1638"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microsoft.com/office/2015/10/relationships/revisionInfo" Target="revisionInfo.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stin Evans" userId="2ee3c1af-825e-450d-8b1e-d59252291e99" providerId="ADAL" clId="{9DF2BC1B-29DB-4AB6-A2EE-F8C2D754EDDF}"/>
    <pc:docChg chg="undo custSel delSld modSld sldOrd">
      <pc:chgData name="Justin Evans" userId="2ee3c1af-825e-450d-8b1e-d59252291e99" providerId="ADAL" clId="{9DF2BC1B-29DB-4AB6-A2EE-F8C2D754EDDF}" dt="2026-10-19T07:28:53.043" v="809" actId="1076"/>
      <pc:docMkLst>
        <pc:docMk/>
      </pc:docMkLst>
      <pc:sldChg chg="modSp mod">
        <pc:chgData name="Justin Evans" userId="2ee3c1af-825e-450d-8b1e-d59252291e99" providerId="ADAL" clId="{9DF2BC1B-29DB-4AB6-A2EE-F8C2D754EDDF}" dt="2026-10-16T13:55:15.818" v="17" actId="1076"/>
        <pc:sldMkLst>
          <pc:docMk/>
          <pc:sldMk cId="0" sldId="257"/>
        </pc:sldMkLst>
        <pc:spChg chg="mod">
          <ac:chgData name="Justin Evans" userId="2ee3c1af-825e-450d-8b1e-d59252291e99" providerId="ADAL" clId="{9DF2BC1B-29DB-4AB6-A2EE-F8C2D754EDDF}" dt="2026-10-16T13:55:12.168" v="16" actId="1076"/>
          <ac:spMkLst>
            <pc:docMk/>
            <pc:sldMk cId="0" sldId="257"/>
            <ac:spMk id="5" creationId="{00000000-0000-0000-0000-000000000000}"/>
          </ac:spMkLst>
        </pc:spChg>
        <pc:spChg chg="mod">
          <ac:chgData name="Justin Evans" userId="2ee3c1af-825e-450d-8b1e-d59252291e99" providerId="ADAL" clId="{9DF2BC1B-29DB-4AB6-A2EE-F8C2D754EDDF}" dt="2026-10-16T13:55:15.818" v="17" actId="1076"/>
          <ac:spMkLst>
            <pc:docMk/>
            <pc:sldMk cId="0" sldId="257"/>
            <ac:spMk id="6" creationId="{00000000-0000-0000-0000-000000000000}"/>
          </ac:spMkLst>
        </pc:spChg>
      </pc:sldChg>
      <pc:sldChg chg="modSp mod modNotesTx">
        <pc:chgData name="Justin Evans" userId="2ee3c1af-825e-450d-8b1e-d59252291e99" providerId="ADAL" clId="{9DF2BC1B-29DB-4AB6-A2EE-F8C2D754EDDF}" dt="2026-10-19T06:16:46.234" v="754" actId="20577"/>
        <pc:sldMkLst>
          <pc:docMk/>
          <pc:sldMk cId="0" sldId="259"/>
        </pc:sldMkLst>
        <pc:spChg chg="mod">
          <ac:chgData name="Justin Evans" userId="2ee3c1af-825e-450d-8b1e-d59252291e99" providerId="ADAL" clId="{9DF2BC1B-29DB-4AB6-A2EE-F8C2D754EDDF}" dt="2026-10-19T06:16:46.234" v="754" actId="20577"/>
          <ac:spMkLst>
            <pc:docMk/>
            <pc:sldMk cId="0" sldId="259"/>
            <ac:spMk id="4" creationId="{00000000-0000-0000-0000-000000000000}"/>
          </ac:spMkLst>
        </pc:spChg>
      </pc:sldChg>
      <pc:sldChg chg="ord">
        <pc:chgData name="Justin Evans" userId="2ee3c1af-825e-450d-8b1e-d59252291e99" providerId="ADAL" clId="{9DF2BC1B-29DB-4AB6-A2EE-F8C2D754EDDF}" dt="2026-10-16T13:58:57.727" v="139"/>
        <pc:sldMkLst>
          <pc:docMk/>
          <pc:sldMk cId="0" sldId="262"/>
        </pc:sldMkLst>
      </pc:sldChg>
      <pc:sldChg chg="ord">
        <pc:chgData name="Justin Evans" userId="2ee3c1af-825e-450d-8b1e-d59252291e99" providerId="ADAL" clId="{9DF2BC1B-29DB-4AB6-A2EE-F8C2D754EDDF}" dt="2026-10-16T13:58:57.727" v="139"/>
        <pc:sldMkLst>
          <pc:docMk/>
          <pc:sldMk cId="0" sldId="263"/>
        </pc:sldMkLst>
      </pc:sldChg>
      <pc:sldChg chg="modSp">
        <pc:chgData name="Justin Evans" userId="2ee3c1af-825e-450d-8b1e-d59252291e99" providerId="ADAL" clId="{9DF2BC1B-29DB-4AB6-A2EE-F8C2D754EDDF}" dt="2026-10-19T06:17:41.265" v="757" actId="20577"/>
        <pc:sldMkLst>
          <pc:docMk/>
          <pc:sldMk cId="0" sldId="265"/>
        </pc:sldMkLst>
        <pc:spChg chg="mod">
          <ac:chgData name="Justin Evans" userId="2ee3c1af-825e-450d-8b1e-d59252291e99" providerId="ADAL" clId="{9DF2BC1B-29DB-4AB6-A2EE-F8C2D754EDDF}" dt="2026-10-19T06:17:41.265" v="757" actId="20577"/>
          <ac:spMkLst>
            <pc:docMk/>
            <pc:sldMk cId="0" sldId="265"/>
            <ac:spMk id="6" creationId="{00000000-0000-0000-0000-000000000000}"/>
          </ac:spMkLst>
        </pc:spChg>
      </pc:sldChg>
      <pc:sldChg chg="modNotesTx">
        <pc:chgData name="Justin Evans" userId="2ee3c1af-825e-450d-8b1e-d59252291e99" providerId="ADAL" clId="{9DF2BC1B-29DB-4AB6-A2EE-F8C2D754EDDF}" dt="2026-10-16T13:58:41.352" v="137" actId="20577"/>
        <pc:sldMkLst>
          <pc:docMk/>
          <pc:sldMk cId="2117319195" sldId="276"/>
        </pc:sldMkLst>
      </pc:sldChg>
      <pc:sldChg chg="modSp modAnim">
        <pc:chgData name="Justin Evans" userId="2ee3c1af-825e-450d-8b1e-d59252291e99" providerId="ADAL" clId="{9DF2BC1B-29DB-4AB6-A2EE-F8C2D754EDDF}" dt="2026-10-19T06:24:46.840" v="789" actId="2711"/>
        <pc:sldMkLst>
          <pc:docMk/>
          <pc:sldMk cId="2000380190" sldId="283"/>
        </pc:sldMkLst>
        <pc:spChg chg="mod">
          <ac:chgData name="Justin Evans" userId="2ee3c1af-825e-450d-8b1e-d59252291e99" providerId="ADAL" clId="{9DF2BC1B-29DB-4AB6-A2EE-F8C2D754EDDF}" dt="2026-10-19T06:24:46.840" v="789" actId="2711"/>
          <ac:spMkLst>
            <pc:docMk/>
            <pc:sldMk cId="2000380190" sldId="283"/>
            <ac:spMk id="6" creationId="{7320B3BF-9C44-3176-30E9-6EA929329F24}"/>
          </ac:spMkLst>
        </pc:spChg>
      </pc:sldChg>
      <pc:sldChg chg="modSp mod">
        <pc:chgData name="Justin Evans" userId="2ee3c1af-825e-450d-8b1e-d59252291e99" providerId="ADAL" clId="{9DF2BC1B-29DB-4AB6-A2EE-F8C2D754EDDF}" dt="2026-10-16T13:57:58.184" v="32" actId="20577"/>
        <pc:sldMkLst>
          <pc:docMk/>
          <pc:sldMk cId="927693710" sldId="284"/>
        </pc:sldMkLst>
        <pc:spChg chg="mod">
          <ac:chgData name="Justin Evans" userId="2ee3c1af-825e-450d-8b1e-d59252291e99" providerId="ADAL" clId="{9DF2BC1B-29DB-4AB6-A2EE-F8C2D754EDDF}" dt="2026-10-16T13:57:58.184" v="32" actId="20577"/>
          <ac:spMkLst>
            <pc:docMk/>
            <pc:sldMk cId="927693710" sldId="284"/>
            <ac:spMk id="10" creationId="{BD3009EE-2BD8-E3F8-3BD5-585647786110}"/>
          </ac:spMkLst>
        </pc:spChg>
      </pc:sldChg>
      <pc:sldChg chg="modSp mod modNotesTx">
        <pc:chgData name="Justin Evans" userId="2ee3c1af-825e-450d-8b1e-d59252291e99" providerId="ADAL" clId="{9DF2BC1B-29DB-4AB6-A2EE-F8C2D754EDDF}" dt="2026-10-19T06:26:26.555" v="791" actId="1076"/>
        <pc:sldMkLst>
          <pc:docMk/>
          <pc:sldMk cId="221657886" sldId="287"/>
        </pc:sldMkLst>
        <pc:picChg chg="mod">
          <ac:chgData name="Justin Evans" userId="2ee3c1af-825e-450d-8b1e-d59252291e99" providerId="ADAL" clId="{9DF2BC1B-29DB-4AB6-A2EE-F8C2D754EDDF}" dt="2026-10-19T06:26:26.555" v="791" actId="1076"/>
          <ac:picMkLst>
            <pc:docMk/>
            <pc:sldMk cId="221657886" sldId="287"/>
            <ac:picMk id="2" creationId="{00000000-0000-0000-0000-000000000000}"/>
          </ac:picMkLst>
        </pc:picChg>
      </pc:sldChg>
      <pc:sldChg chg="modSp mod modNotesTx">
        <pc:chgData name="Justin Evans" userId="2ee3c1af-825e-450d-8b1e-d59252291e99" providerId="ADAL" clId="{9DF2BC1B-29DB-4AB6-A2EE-F8C2D754EDDF}" dt="2026-10-19T06:26:15.476" v="790" actId="1076"/>
        <pc:sldMkLst>
          <pc:docMk/>
          <pc:sldMk cId="952266450" sldId="288"/>
        </pc:sldMkLst>
        <pc:picChg chg="mod">
          <ac:chgData name="Justin Evans" userId="2ee3c1af-825e-450d-8b1e-d59252291e99" providerId="ADAL" clId="{9DF2BC1B-29DB-4AB6-A2EE-F8C2D754EDDF}" dt="2026-10-19T06:26:15.476" v="790" actId="1076"/>
          <ac:picMkLst>
            <pc:docMk/>
            <pc:sldMk cId="952266450" sldId="288"/>
            <ac:picMk id="2" creationId="{00000000-0000-0000-0000-000000000000}"/>
          </ac:picMkLst>
        </pc:picChg>
      </pc:sldChg>
      <pc:sldChg chg="modSp mod">
        <pc:chgData name="Justin Evans" userId="2ee3c1af-825e-450d-8b1e-d59252291e99" providerId="ADAL" clId="{9DF2BC1B-29DB-4AB6-A2EE-F8C2D754EDDF}" dt="2026-10-19T06:26:32.155" v="792" actId="1076"/>
        <pc:sldMkLst>
          <pc:docMk/>
          <pc:sldMk cId="1858830204" sldId="289"/>
        </pc:sldMkLst>
        <pc:picChg chg="mod">
          <ac:chgData name="Justin Evans" userId="2ee3c1af-825e-450d-8b1e-d59252291e99" providerId="ADAL" clId="{9DF2BC1B-29DB-4AB6-A2EE-F8C2D754EDDF}" dt="2026-10-19T06:26:32.155" v="792" actId="1076"/>
          <ac:picMkLst>
            <pc:docMk/>
            <pc:sldMk cId="1858830204" sldId="289"/>
            <ac:picMk id="2" creationId="{00000000-0000-0000-0000-000000000000}"/>
          </ac:picMkLst>
        </pc:picChg>
      </pc:sldChg>
      <pc:sldChg chg="modSp mod modNotesTx">
        <pc:chgData name="Justin Evans" userId="2ee3c1af-825e-450d-8b1e-d59252291e99" providerId="ADAL" clId="{9DF2BC1B-29DB-4AB6-A2EE-F8C2D754EDDF}" dt="2026-10-19T06:26:38.573" v="793" actId="1076"/>
        <pc:sldMkLst>
          <pc:docMk/>
          <pc:sldMk cId="1444732292" sldId="290"/>
        </pc:sldMkLst>
        <pc:picChg chg="mod">
          <ac:chgData name="Justin Evans" userId="2ee3c1af-825e-450d-8b1e-d59252291e99" providerId="ADAL" clId="{9DF2BC1B-29DB-4AB6-A2EE-F8C2D754EDDF}" dt="2026-10-19T06:26:38.573" v="793" actId="1076"/>
          <ac:picMkLst>
            <pc:docMk/>
            <pc:sldMk cId="1444732292" sldId="290"/>
            <ac:picMk id="2" creationId="{00000000-0000-0000-0000-000000000000}"/>
          </ac:picMkLst>
        </pc:picChg>
      </pc:sldChg>
      <pc:sldChg chg="modSp mod modNotesTx">
        <pc:chgData name="Justin Evans" userId="2ee3c1af-825e-450d-8b1e-d59252291e99" providerId="ADAL" clId="{9DF2BC1B-29DB-4AB6-A2EE-F8C2D754EDDF}" dt="2026-10-19T06:26:48.009" v="794" actId="1076"/>
        <pc:sldMkLst>
          <pc:docMk/>
          <pc:sldMk cId="3028936788" sldId="293"/>
        </pc:sldMkLst>
        <pc:picChg chg="mod">
          <ac:chgData name="Justin Evans" userId="2ee3c1af-825e-450d-8b1e-d59252291e99" providerId="ADAL" clId="{9DF2BC1B-29DB-4AB6-A2EE-F8C2D754EDDF}" dt="2026-10-19T06:26:48.009" v="794" actId="1076"/>
          <ac:picMkLst>
            <pc:docMk/>
            <pc:sldMk cId="3028936788" sldId="293"/>
            <ac:picMk id="2" creationId="{00000000-0000-0000-0000-000000000000}"/>
          </ac:picMkLst>
        </pc:picChg>
      </pc:sldChg>
      <pc:sldChg chg="modNotesTx">
        <pc:chgData name="Justin Evans" userId="2ee3c1af-825e-450d-8b1e-d59252291e99" providerId="ADAL" clId="{9DF2BC1B-29DB-4AB6-A2EE-F8C2D754EDDF}" dt="2026-10-16T14:03:10.725" v="605" actId="20577"/>
        <pc:sldMkLst>
          <pc:docMk/>
          <pc:sldMk cId="3382151932" sldId="296"/>
        </pc:sldMkLst>
      </pc:sldChg>
      <pc:sldChg chg="addSp delSp modSp mod modNotesTx">
        <pc:chgData name="Justin Evans" userId="2ee3c1af-825e-450d-8b1e-d59252291e99" providerId="ADAL" clId="{9DF2BC1B-29DB-4AB6-A2EE-F8C2D754EDDF}" dt="2026-10-16T14:03:58.211" v="675" actId="20577"/>
        <pc:sldMkLst>
          <pc:docMk/>
          <pc:sldMk cId="4060255809" sldId="297"/>
        </pc:sldMkLst>
        <pc:spChg chg="add">
          <ac:chgData name="Justin Evans" userId="2ee3c1af-825e-450d-8b1e-d59252291e99" providerId="ADAL" clId="{9DF2BC1B-29DB-4AB6-A2EE-F8C2D754EDDF}" dt="2026-10-16T14:03:22.127" v="606" actId="26606"/>
          <ac:spMkLst>
            <pc:docMk/>
            <pc:sldMk cId="4060255809" sldId="297"/>
            <ac:spMk id="18" creationId="{14995E8B-DB3C-4E23-9186-1613402BFDCF}"/>
          </ac:spMkLst>
        </pc:spChg>
        <pc:spChg chg="add">
          <ac:chgData name="Justin Evans" userId="2ee3c1af-825e-450d-8b1e-d59252291e99" providerId="ADAL" clId="{9DF2BC1B-29DB-4AB6-A2EE-F8C2D754EDDF}" dt="2026-10-16T14:03:22.127" v="606" actId="26606"/>
          <ac:spMkLst>
            <pc:docMk/>
            <pc:sldMk cId="4060255809" sldId="297"/>
            <ac:spMk id="20" creationId="{CF21E7C5-2080-4549-97AA-9A6688257789}"/>
          </ac:spMkLst>
        </pc:spChg>
        <pc:spChg chg="add">
          <ac:chgData name="Justin Evans" userId="2ee3c1af-825e-450d-8b1e-d59252291e99" providerId="ADAL" clId="{9DF2BC1B-29DB-4AB6-A2EE-F8C2D754EDDF}" dt="2026-10-16T14:03:22.127" v="606" actId="26606"/>
          <ac:spMkLst>
            <pc:docMk/>
            <pc:sldMk cId="4060255809" sldId="297"/>
            <ac:spMk id="30" creationId="{57957B04-C024-4B5F-B7C3-20FAE3F1D3CA}"/>
          </ac:spMkLst>
        </pc:spChg>
        <pc:spChg chg="add">
          <ac:chgData name="Justin Evans" userId="2ee3c1af-825e-450d-8b1e-d59252291e99" providerId="ADAL" clId="{9DF2BC1B-29DB-4AB6-A2EE-F8C2D754EDDF}" dt="2026-10-16T14:03:22.127" v="606" actId="26606"/>
          <ac:spMkLst>
            <pc:docMk/>
            <pc:sldMk cId="4060255809" sldId="297"/>
            <ac:spMk id="32" creationId="{C6FBFCE4-B693-49EB-9CE1-4420332195E7}"/>
          </ac:spMkLst>
        </pc:spChg>
        <pc:grpChg chg="add">
          <ac:chgData name="Justin Evans" userId="2ee3c1af-825e-450d-8b1e-d59252291e99" providerId="ADAL" clId="{9DF2BC1B-29DB-4AB6-A2EE-F8C2D754EDDF}" dt="2026-10-16T14:03:22.127" v="606" actId="26606"/>
          <ac:grpSpMkLst>
            <pc:docMk/>
            <pc:sldMk cId="4060255809" sldId="297"/>
            <ac:grpSpMk id="22" creationId="{58454601-8C5B-41C4-8012-BF42AE4E16F2}"/>
          </ac:grpSpMkLst>
        </pc:grpChg>
        <pc:grpChg chg="add">
          <ac:chgData name="Justin Evans" userId="2ee3c1af-825e-450d-8b1e-d59252291e99" providerId="ADAL" clId="{9DF2BC1B-29DB-4AB6-A2EE-F8C2D754EDDF}" dt="2026-10-16T14:03:22.127" v="606" actId="26606"/>
          <ac:grpSpMkLst>
            <pc:docMk/>
            <pc:sldMk cId="4060255809" sldId="297"/>
            <ac:grpSpMk id="34" creationId="{8FFC4225-9683-4D55-8686-FCDDB8BCBF38}"/>
          </ac:grpSpMkLst>
        </pc:grpChg>
        <pc:picChg chg="mod">
          <ac:chgData name="Justin Evans" userId="2ee3c1af-825e-450d-8b1e-d59252291e99" providerId="ADAL" clId="{9DF2BC1B-29DB-4AB6-A2EE-F8C2D754EDDF}" dt="2026-10-16T14:03:22.127" v="606" actId="26606"/>
          <ac:picMkLst>
            <pc:docMk/>
            <pc:sldMk cId="4060255809" sldId="297"/>
            <ac:picMk id="2" creationId="{00000000-0000-0000-0000-000000000000}"/>
          </ac:picMkLst>
        </pc:picChg>
      </pc:sldChg>
      <pc:sldChg chg="modNotesTx">
        <pc:chgData name="Justin Evans" userId="2ee3c1af-825e-450d-8b1e-d59252291e99" providerId="ADAL" clId="{9DF2BC1B-29DB-4AB6-A2EE-F8C2D754EDDF}" dt="2026-10-16T14:04:33.200" v="745" actId="20577"/>
        <pc:sldMkLst>
          <pc:docMk/>
          <pc:sldMk cId="1317543264" sldId="299"/>
        </pc:sldMkLst>
      </pc:sldChg>
      <pc:sldChg chg="addSp delSp modSp mod">
        <pc:chgData name="Justin Evans" userId="2ee3c1af-825e-450d-8b1e-d59252291e99" providerId="ADAL" clId="{9DF2BC1B-29DB-4AB6-A2EE-F8C2D754EDDF}" dt="2026-10-19T06:23:50.633" v="779" actId="767"/>
        <pc:sldMkLst>
          <pc:docMk/>
          <pc:sldMk cId="707722269" sldId="301"/>
        </pc:sldMkLst>
        <pc:spChg chg="add mod">
          <ac:chgData name="Justin Evans" userId="2ee3c1af-825e-450d-8b1e-d59252291e99" providerId="ADAL" clId="{9DF2BC1B-29DB-4AB6-A2EE-F8C2D754EDDF}" dt="2026-10-19T06:21:33.093" v="760" actId="1076"/>
          <ac:spMkLst>
            <pc:docMk/>
            <pc:sldMk cId="707722269" sldId="301"/>
            <ac:spMk id="3" creationId="{B86BF2D0-2BA3-321F-FAB5-63728B9EEBCD}"/>
          </ac:spMkLst>
        </pc:spChg>
        <pc:spChg chg="add del mod">
          <ac:chgData name="Justin Evans" userId="2ee3c1af-825e-450d-8b1e-d59252291e99" providerId="ADAL" clId="{9DF2BC1B-29DB-4AB6-A2EE-F8C2D754EDDF}" dt="2026-10-19T06:22:38.750" v="764" actId="21"/>
          <ac:spMkLst>
            <pc:docMk/>
            <pc:sldMk cId="707722269" sldId="301"/>
            <ac:spMk id="6" creationId="{F8BCB0CE-1AFE-E1DF-2E1E-E29C8B730FDA}"/>
          </ac:spMkLst>
        </pc:spChg>
        <pc:spChg chg="add del mod">
          <ac:chgData name="Justin Evans" userId="2ee3c1af-825e-450d-8b1e-d59252291e99" providerId="ADAL" clId="{9DF2BC1B-29DB-4AB6-A2EE-F8C2D754EDDF}" dt="2026-10-19T06:23:07.694" v="770"/>
          <ac:spMkLst>
            <pc:docMk/>
            <pc:sldMk cId="707722269" sldId="301"/>
            <ac:spMk id="7" creationId="{E879D4A3-83E6-39D5-23EA-5E390B862623}"/>
          </ac:spMkLst>
        </pc:spChg>
        <pc:spChg chg="add del mod">
          <ac:chgData name="Justin Evans" userId="2ee3c1af-825e-450d-8b1e-d59252291e99" providerId="ADAL" clId="{9DF2BC1B-29DB-4AB6-A2EE-F8C2D754EDDF}" dt="2026-10-19T06:23:07.685" v="768" actId="21"/>
          <ac:spMkLst>
            <pc:docMk/>
            <pc:sldMk cId="707722269" sldId="301"/>
            <ac:spMk id="10" creationId="{FF69CDAB-50B1-6C8F-E243-A67611102106}"/>
          </ac:spMkLst>
        </pc:spChg>
        <pc:spChg chg="add del mod">
          <ac:chgData name="Justin Evans" userId="2ee3c1af-825e-450d-8b1e-d59252291e99" providerId="ADAL" clId="{9DF2BC1B-29DB-4AB6-A2EE-F8C2D754EDDF}" dt="2026-10-19T06:23:31.362" v="774"/>
          <ac:spMkLst>
            <pc:docMk/>
            <pc:sldMk cId="707722269" sldId="301"/>
            <ac:spMk id="14" creationId="{42A0FED8-2064-6E57-46A9-6BDCD3261C0A}"/>
          </ac:spMkLst>
        </pc:spChg>
        <pc:spChg chg="add del">
          <ac:chgData name="Justin Evans" userId="2ee3c1af-825e-450d-8b1e-d59252291e99" providerId="ADAL" clId="{9DF2BC1B-29DB-4AB6-A2EE-F8C2D754EDDF}" dt="2026-10-19T06:23:33.620" v="775" actId="21"/>
          <ac:spMkLst>
            <pc:docMk/>
            <pc:sldMk cId="707722269" sldId="301"/>
            <ac:spMk id="18" creationId="{C0362BCD-CDE0-6131-E2E3-353634B66E32}"/>
          </ac:spMkLst>
        </pc:spChg>
        <pc:spChg chg="add mod">
          <ac:chgData name="Justin Evans" userId="2ee3c1af-825e-450d-8b1e-d59252291e99" providerId="ADAL" clId="{9DF2BC1B-29DB-4AB6-A2EE-F8C2D754EDDF}" dt="2026-10-19T06:23:50.633" v="779" actId="767"/>
          <ac:spMkLst>
            <pc:docMk/>
            <pc:sldMk cId="707722269" sldId="301"/>
            <ac:spMk id="19" creationId="{B30B77F5-2B18-D036-4363-A174616F4B05}"/>
          </ac:spMkLst>
        </pc:spChg>
        <pc:picChg chg="mod">
          <ac:chgData name="Justin Evans" userId="2ee3c1af-825e-450d-8b1e-d59252291e99" providerId="ADAL" clId="{9DF2BC1B-29DB-4AB6-A2EE-F8C2D754EDDF}" dt="2026-10-19T06:17:14.035" v="755" actId="1076"/>
          <ac:picMkLst>
            <pc:docMk/>
            <pc:sldMk cId="707722269" sldId="301"/>
            <ac:picMk id="2" creationId="{E9334CB8-684A-43CF-7ACF-0D0DFC0BDBAE}"/>
          </ac:picMkLst>
        </pc:picChg>
        <pc:picChg chg="add del">
          <ac:chgData name="Justin Evans" userId="2ee3c1af-825e-450d-8b1e-d59252291e99" providerId="ADAL" clId="{9DF2BC1B-29DB-4AB6-A2EE-F8C2D754EDDF}" dt="2026-10-19T06:23:49.094" v="778" actId="22"/>
          <ac:picMkLst>
            <pc:docMk/>
            <pc:sldMk cId="707722269" sldId="301"/>
            <ac:picMk id="21" creationId="{473C56FF-FF20-C0F9-09DF-BA015A9AC9EE}"/>
          </ac:picMkLst>
        </pc:picChg>
      </pc:sldChg>
      <pc:sldChg chg="addSp modSp mod">
        <pc:chgData name="Justin Evans" userId="2ee3c1af-825e-450d-8b1e-d59252291e99" providerId="ADAL" clId="{9DF2BC1B-29DB-4AB6-A2EE-F8C2D754EDDF}" dt="2026-10-19T07:28:53.043" v="809" actId="1076"/>
        <pc:sldMkLst>
          <pc:docMk/>
          <pc:sldMk cId="857608902" sldId="302"/>
        </pc:sldMkLst>
        <pc:spChg chg="add mod">
          <ac:chgData name="Justin Evans" userId="2ee3c1af-825e-450d-8b1e-d59252291e99" providerId="ADAL" clId="{9DF2BC1B-29DB-4AB6-A2EE-F8C2D754EDDF}" dt="2026-10-19T07:28:20.760" v="803" actId="1076"/>
          <ac:spMkLst>
            <pc:docMk/>
            <pc:sldMk cId="857608902" sldId="302"/>
            <ac:spMk id="4" creationId="{D016FEA7-3FA2-E06F-8C3A-84E58AF7B0E4}"/>
          </ac:spMkLst>
        </pc:spChg>
        <pc:spChg chg="mod">
          <ac:chgData name="Justin Evans" userId="2ee3c1af-825e-450d-8b1e-d59252291e99" providerId="ADAL" clId="{9DF2BC1B-29DB-4AB6-A2EE-F8C2D754EDDF}" dt="2026-10-19T07:28:53.043" v="809" actId="1076"/>
          <ac:spMkLst>
            <pc:docMk/>
            <pc:sldMk cId="857608902" sldId="302"/>
            <ac:spMk id="6" creationId="{ADDFBD91-2511-F8E1-1E4B-C4CE1415C4A9}"/>
          </ac:spMkLst>
        </pc:spChg>
        <pc:spChg chg="add mod">
          <ac:chgData name="Justin Evans" userId="2ee3c1af-825e-450d-8b1e-d59252291e99" providerId="ADAL" clId="{9DF2BC1B-29DB-4AB6-A2EE-F8C2D754EDDF}" dt="2026-10-19T07:28:28.401" v="805" actId="1076"/>
          <ac:spMkLst>
            <pc:docMk/>
            <pc:sldMk cId="857608902" sldId="302"/>
            <ac:spMk id="7" creationId="{5E7232AF-D4F8-847C-7FC9-9372E864EFBE}"/>
          </ac:spMkLst>
        </pc:spChg>
        <pc:spChg chg="add mod">
          <ac:chgData name="Justin Evans" userId="2ee3c1af-825e-450d-8b1e-d59252291e99" providerId="ADAL" clId="{9DF2BC1B-29DB-4AB6-A2EE-F8C2D754EDDF}" dt="2026-10-19T07:28:26.036" v="804" actId="1076"/>
          <ac:spMkLst>
            <pc:docMk/>
            <pc:sldMk cId="857608902" sldId="302"/>
            <ac:spMk id="9" creationId="{B5E32452-46C5-6A26-9CE7-21FE2B787002}"/>
          </ac:spMkLst>
        </pc:spChg>
        <pc:spChg chg="add mod">
          <ac:chgData name="Justin Evans" userId="2ee3c1af-825e-450d-8b1e-d59252291e99" providerId="ADAL" clId="{9DF2BC1B-29DB-4AB6-A2EE-F8C2D754EDDF}" dt="2026-10-19T07:28:36.941" v="806" actId="1076"/>
          <ac:spMkLst>
            <pc:docMk/>
            <pc:sldMk cId="857608902" sldId="302"/>
            <ac:spMk id="11" creationId="{36307E63-3C13-16AC-B02C-C7738FB891C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4438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B4373-C983-CEC8-B9EA-56AA5EB31F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E51411-85E1-2524-95B7-89D69416667B}"/>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1A39457F-C0F0-F9E7-9739-C9A67438AFD0}"/>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4C6F839E-3D7A-242C-83F2-B0DE6B3943A2}"/>
              </a:ext>
            </a:extLst>
          </p:cNvPr>
          <p:cNvSpPr>
            <a:spLocks noGrp="1"/>
          </p:cNvSpPr>
          <p:nvPr>
            <p:ph type="sldNum" sz="quarter" idx="5"/>
          </p:nvPr>
        </p:nvSpPr>
        <p:spPr/>
      </p:sp>
    </p:spTree>
    <p:extLst>
      <p:ext uri="{BB962C8B-B14F-4D97-AF65-F5344CB8AC3E}">
        <p14:creationId xmlns:p14="http://schemas.microsoft.com/office/powerpoint/2010/main" val="36484709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Answers: disagree, disagree, disagree, agree, disagree. </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College of Policing Social media APP (2026) expects force policy to govern personal devices. Distinguish a potentially useful tool from an </a:t>
            </a:r>
            <a:r>
              <a:rPr dirty="0" err="1"/>
              <a:t>authorised</a:t>
            </a:r>
            <a:r>
              <a:rPr dirty="0"/>
              <a:t> workflow. Avoid blanket claims that all personal phone use is criminal.</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A message may be encrypted in transit but still vulnerable at endpoints or through onward sharing. The core issue is accountability, necessity, authorised access and proper recording.</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fontAlgn="t"/>
            <a:r>
              <a:rPr lang="en-GB" sz="1200" b="0" i="0" kern="1200" dirty="0">
                <a:solidFill>
                  <a:schemeClr val="tx1"/>
                </a:solidFill>
                <a:effectLst/>
                <a:latin typeface="+mn-lt"/>
                <a:ea typeface="+mn-ea"/>
                <a:cs typeface="+mn-cs"/>
              </a:rPr>
              <a:t>Thomas appears to have had a legitimate policing purpose and may have been acting in good faith. However, ethical decision-making requires officers to consider not only what they are trying to achieve but also how they achieve it. Good intentions do not automatically justify bypassing secure information-sharing processes.</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183CE-5A8C-148F-A5F3-9B0F17177D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AEDF1-074D-B33F-2283-369CFBB4A6DE}"/>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E39BCD85-2545-CBBE-0A98-0E0958B3DE44}"/>
              </a:ext>
            </a:extLst>
          </p:cNvPr>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All information shared is sensitive. However, photographs of injuries may be particularly intrusive because they reveal highly personal information about a victim's circumstances. When combined with an address, the risk to privacy and safeguarding increases substantially</a:t>
            </a:r>
          </a:p>
          <a:p>
            <a:endParaRPr lang="en-GB" dirty="0"/>
          </a:p>
        </p:txBody>
      </p:sp>
      <p:sp>
        <p:nvSpPr>
          <p:cNvPr id="4" name="Slide Number Placeholder 3">
            <a:extLst>
              <a:ext uri="{FF2B5EF4-FFF2-40B4-BE49-F238E27FC236}">
                <a16:creationId xmlns:a16="http://schemas.microsoft.com/office/drawing/2014/main" id="{95C85955-D8DD-5B17-7D06-94C711870B76}"/>
              </a:ext>
            </a:extLst>
          </p:cNvPr>
          <p:cNvSpPr>
            <a:spLocks noGrp="1"/>
          </p:cNvSpPr>
          <p:nvPr>
            <p:ph type="sldNum" sz="quarter" idx="5"/>
          </p:nvPr>
        </p:nvSpPr>
        <p:spPr/>
      </p:sp>
    </p:spTree>
    <p:extLst>
      <p:ext uri="{BB962C8B-B14F-4D97-AF65-F5344CB8AC3E}">
        <p14:creationId xmlns:p14="http://schemas.microsoft.com/office/powerpoint/2010/main" val="2858776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DEF4F-E415-03DC-CF15-2245150D41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DB244D-BDC0-EB1C-816D-F35CE4D63B52}"/>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4432D335-FA53-A670-A797-2A7C82C25CEE}"/>
              </a:ext>
            </a:extLst>
          </p:cNvPr>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Once information is shared through unofficial channels, questions arise regarding audit trails, accountability and disclosure. The defence may seek information about who received the material, how it was distributed and whether additional records exist on personal devices</a:t>
            </a:r>
          </a:p>
          <a:p>
            <a:endParaRPr dirty="0"/>
          </a:p>
        </p:txBody>
      </p:sp>
      <p:sp>
        <p:nvSpPr>
          <p:cNvPr id="4" name="Slide Number Placeholder 3">
            <a:extLst>
              <a:ext uri="{FF2B5EF4-FFF2-40B4-BE49-F238E27FC236}">
                <a16:creationId xmlns:a16="http://schemas.microsoft.com/office/drawing/2014/main" id="{F1949377-0920-0F88-A7AB-6B1336B900D4}"/>
              </a:ext>
            </a:extLst>
          </p:cNvPr>
          <p:cNvSpPr>
            <a:spLocks noGrp="1"/>
          </p:cNvSpPr>
          <p:nvPr>
            <p:ph type="sldNum" sz="quarter" idx="5"/>
          </p:nvPr>
        </p:nvSpPr>
        <p:spPr/>
      </p:sp>
    </p:spTree>
    <p:extLst>
      <p:ext uri="{BB962C8B-B14F-4D97-AF65-F5344CB8AC3E}">
        <p14:creationId xmlns:p14="http://schemas.microsoft.com/office/powerpoint/2010/main" val="36549708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658CB-DFCE-D814-E944-3D8C90F938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962CFB-1CCC-E21B-2E63-1F5163621698}"/>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1E6F69C3-9251-1D53-58D3-600127F27A26}"/>
              </a:ext>
            </a:extLst>
          </p:cNvPr>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damage extends beyond the individual victim. Confidence in police depends on the expectation that highly personal information will be handled responsibly. Poor information management may discourage future reporting and undermine trust in safeguarding processes.</a:t>
            </a:r>
          </a:p>
          <a:p>
            <a:endParaRPr dirty="0"/>
          </a:p>
        </p:txBody>
      </p:sp>
      <p:sp>
        <p:nvSpPr>
          <p:cNvPr id="4" name="Slide Number Placeholder 3">
            <a:extLst>
              <a:ext uri="{FF2B5EF4-FFF2-40B4-BE49-F238E27FC236}">
                <a16:creationId xmlns:a16="http://schemas.microsoft.com/office/drawing/2014/main" id="{EC6650BC-27EF-9608-3FE5-80AFB3362D2B}"/>
              </a:ext>
            </a:extLst>
          </p:cNvPr>
          <p:cNvSpPr>
            <a:spLocks noGrp="1"/>
          </p:cNvSpPr>
          <p:nvPr>
            <p:ph type="sldNum" sz="quarter" idx="5"/>
          </p:nvPr>
        </p:nvSpPr>
        <p:spPr/>
      </p:sp>
    </p:spTree>
    <p:extLst>
      <p:ext uri="{BB962C8B-B14F-4D97-AF65-F5344CB8AC3E}">
        <p14:creationId xmlns:p14="http://schemas.microsoft.com/office/powerpoint/2010/main" val="15960099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1EF48-CC6A-3723-3547-582D3E4F56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95F81C-95E8-27B4-ED8B-6EE2D2406316}"/>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6B1EED08-99D1-F6ED-0065-580892BC0ED3}"/>
              </a:ext>
            </a:extLst>
          </p:cNvPr>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issue is not only the platform but the audience. Information should typically be shared only with those who have a legitimate operational need. A WhatsApp group may contain officers with varying levels of involvement, making access difficult to justify and monitor.</a:t>
            </a:r>
          </a:p>
          <a:p>
            <a:endParaRPr dirty="0"/>
          </a:p>
        </p:txBody>
      </p:sp>
      <p:sp>
        <p:nvSpPr>
          <p:cNvPr id="4" name="Slide Number Placeholder 3">
            <a:extLst>
              <a:ext uri="{FF2B5EF4-FFF2-40B4-BE49-F238E27FC236}">
                <a16:creationId xmlns:a16="http://schemas.microsoft.com/office/drawing/2014/main" id="{DDAB0F0B-CF67-4021-97B0-1504F3FC89C8}"/>
              </a:ext>
            </a:extLst>
          </p:cNvPr>
          <p:cNvSpPr>
            <a:spLocks noGrp="1"/>
          </p:cNvSpPr>
          <p:nvPr>
            <p:ph type="sldNum" sz="quarter" idx="5"/>
          </p:nvPr>
        </p:nvSpPr>
        <p:spPr/>
      </p:sp>
    </p:spTree>
    <p:extLst>
      <p:ext uri="{BB962C8B-B14F-4D97-AF65-F5344CB8AC3E}">
        <p14:creationId xmlns:p14="http://schemas.microsoft.com/office/powerpoint/2010/main" val="33437348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8BB85-58F5-88E6-D35D-519CB6C5C1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598445-9EAF-526F-A980-5C923EEFAE97}"/>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50A08D8A-D1DA-ADCC-D5E5-32541FC0135D}"/>
              </a:ext>
            </a:extLst>
          </p:cNvPr>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Integrity - </a:t>
            </a:r>
            <a:r>
              <a:rPr lang="en-GB" sz="1200" b="0" i="0" kern="1200" dirty="0">
                <a:solidFill>
                  <a:schemeClr val="tx1"/>
                </a:solidFill>
                <a:effectLst/>
                <a:latin typeface="+mn-lt"/>
                <a:ea typeface="+mn-ea"/>
                <a:cs typeface="+mn-cs"/>
              </a:rPr>
              <a:t>Students should recognise that integrity concerns doing the right thing in the right way. Thomas may have had good motives, but the decision bypassed established safeguards.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Accountability - </a:t>
            </a:r>
            <a:r>
              <a:rPr lang="en-GB" sz="1200" b="0" i="0" kern="1200" dirty="0">
                <a:solidFill>
                  <a:schemeClr val="tx1"/>
                </a:solidFill>
                <a:effectLst/>
                <a:latin typeface="+mn-lt"/>
                <a:ea typeface="+mn-ea"/>
                <a:cs typeface="+mn-cs"/>
              </a:rPr>
              <a:t>Officers should be able to justify decisions transparently. The question is not whether Thomas believed he was helping but whether the decision can withstand scrutiny afterwards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Confidentiality requires officers to share sensitive information only where necessary, proportionate and authorised. The broader the audience becomes, the harder confidentiality becomes to justify.</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Even if the action seemed operationally sensible internally, would a reasonable member of the public consider it acceptable?</a:t>
            </a:r>
          </a:p>
          <a:p>
            <a:endParaRPr dirty="0"/>
          </a:p>
        </p:txBody>
      </p:sp>
      <p:sp>
        <p:nvSpPr>
          <p:cNvPr id="4" name="Slide Number Placeholder 3">
            <a:extLst>
              <a:ext uri="{FF2B5EF4-FFF2-40B4-BE49-F238E27FC236}">
                <a16:creationId xmlns:a16="http://schemas.microsoft.com/office/drawing/2014/main" id="{E8B10455-B9A9-D631-87B3-C0C63A4BD5E8}"/>
              </a:ext>
            </a:extLst>
          </p:cNvPr>
          <p:cNvSpPr>
            <a:spLocks noGrp="1"/>
          </p:cNvSpPr>
          <p:nvPr>
            <p:ph type="sldNum" sz="quarter" idx="5"/>
          </p:nvPr>
        </p:nvSpPr>
        <p:spPr/>
      </p:sp>
    </p:spTree>
    <p:extLst>
      <p:ext uri="{BB962C8B-B14F-4D97-AF65-F5344CB8AC3E}">
        <p14:creationId xmlns:p14="http://schemas.microsoft.com/office/powerpoint/2010/main" val="14423067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36093-8AAA-A25B-0361-D5C64DAD33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2FB53-CB51-37FA-B7CD-2A17739ECBC1}"/>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85778BB0-0801-4A81-749D-B4D25DD186A8}"/>
              </a:ext>
            </a:extLst>
          </p:cNvPr>
          <p:cNvSpPr>
            <a:spLocks noGrp="1"/>
          </p:cNvSpPr>
          <p:nvPr>
            <p:ph type="body" sz="quarter" idx="3"/>
          </p:nvPr>
        </p:nvSpPr>
        <p:spPr/>
        <p:txBody>
          <a:bodyPr/>
          <a:lstStyle/>
          <a:p>
            <a:pPr lvl="0" fontAlgn="t"/>
            <a:r>
              <a:rPr lang="en-GB" sz="1200" b="0" i="0" kern="1200" dirty="0">
                <a:solidFill>
                  <a:schemeClr val="tx1"/>
                </a:solidFill>
                <a:effectLst/>
                <a:latin typeface="+mn-lt"/>
                <a:ea typeface="+mn-ea"/>
                <a:cs typeface="+mn-cs"/>
              </a:rPr>
              <a:t>Does urgency change the judgement?</a:t>
            </a:r>
          </a:p>
          <a:p>
            <a:pPr lvl="0" fontAlgn="t"/>
            <a:r>
              <a:rPr lang="en-GB" sz="1200" b="0" i="0" kern="1200" dirty="0">
                <a:solidFill>
                  <a:schemeClr val="tx1"/>
                </a:solidFill>
                <a:effectLst/>
                <a:latin typeface="+mn-lt"/>
                <a:ea typeface="+mn-ea"/>
                <a:cs typeface="+mn-cs"/>
              </a:rPr>
              <a:t>Are there circumstances where policy may need flexibility?</a:t>
            </a:r>
          </a:p>
          <a:p>
            <a:pPr lvl="0" fontAlgn="t"/>
            <a:r>
              <a:rPr lang="en-GB" sz="1200" b="0" i="0" kern="1200" dirty="0">
                <a:solidFill>
                  <a:schemeClr val="tx1"/>
                </a:solidFill>
                <a:effectLst/>
                <a:latin typeface="+mn-lt"/>
                <a:ea typeface="+mn-ea"/>
                <a:cs typeface="+mn-cs"/>
              </a:rPr>
              <a:t>How should risk be balanced?</a:t>
            </a:r>
          </a:p>
          <a:p>
            <a:pPr fontAlgn="t"/>
            <a:r>
              <a:rPr lang="en-GB" sz="1200" b="1" i="0" kern="1200" dirty="0">
                <a:solidFill>
                  <a:schemeClr val="tx1"/>
                </a:solidFill>
                <a:effectLst/>
                <a:latin typeface="+mn-lt"/>
                <a:ea typeface="+mn-ea"/>
                <a:cs typeface="+mn-cs"/>
              </a:rPr>
              <a:t>Model Answer</a:t>
            </a:r>
          </a:p>
          <a:p>
            <a:pPr fontAlgn="t"/>
            <a:r>
              <a:rPr lang="en-GB" sz="1200" b="0" i="0" kern="1200" dirty="0">
                <a:solidFill>
                  <a:schemeClr val="tx1"/>
                </a:solidFill>
                <a:effectLst/>
                <a:latin typeface="+mn-lt"/>
                <a:ea typeface="+mn-ea"/>
                <a:cs typeface="+mn-cs"/>
              </a:rPr>
              <a:t>Urgency is relevant but does not automatically remove responsibility. Ethical decision-making requires balancing competing harms. Students should recognise that exceptional circumstances may influence decisions but do not eliminate the need for accountability and justification.</a:t>
            </a:r>
          </a:p>
          <a:p>
            <a:endParaRPr dirty="0"/>
          </a:p>
        </p:txBody>
      </p:sp>
      <p:sp>
        <p:nvSpPr>
          <p:cNvPr id="4" name="Slide Number Placeholder 3">
            <a:extLst>
              <a:ext uri="{FF2B5EF4-FFF2-40B4-BE49-F238E27FC236}">
                <a16:creationId xmlns:a16="http://schemas.microsoft.com/office/drawing/2014/main" id="{FF90C62A-4680-1486-3195-20BC16C5BD80}"/>
              </a:ext>
            </a:extLst>
          </p:cNvPr>
          <p:cNvSpPr>
            <a:spLocks noGrp="1"/>
          </p:cNvSpPr>
          <p:nvPr>
            <p:ph type="sldNum" sz="quarter" idx="5"/>
          </p:nvPr>
        </p:nvSpPr>
        <p:spPr/>
      </p:sp>
    </p:spTree>
    <p:extLst>
      <p:ext uri="{BB962C8B-B14F-4D97-AF65-F5344CB8AC3E}">
        <p14:creationId xmlns:p14="http://schemas.microsoft.com/office/powerpoint/2010/main" val="35602454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579FB-EAB7-DA78-3B03-17ABECAC84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EB552F-1201-E635-65E0-53304750D393}"/>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C62C8CB1-0482-B5FA-3794-4D5AC75F5CDD}"/>
              </a:ext>
            </a:extLst>
          </p:cNvPr>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There is no perfect answer. The purpose of ethical decision-making is often to identify the least harmful option and justify that choice. Students should demonstrate balancing of competing factors rather than searching for a simple rule.</a:t>
            </a:r>
          </a:p>
          <a:p>
            <a:endParaRPr dirty="0"/>
          </a:p>
        </p:txBody>
      </p:sp>
      <p:sp>
        <p:nvSpPr>
          <p:cNvPr id="4" name="Slide Number Placeholder 3">
            <a:extLst>
              <a:ext uri="{FF2B5EF4-FFF2-40B4-BE49-F238E27FC236}">
                <a16:creationId xmlns:a16="http://schemas.microsoft.com/office/drawing/2014/main" id="{9E05EC05-56CC-B19A-4E1E-D15C425F8EDA}"/>
              </a:ext>
            </a:extLst>
          </p:cNvPr>
          <p:cNvSpPr>
            <a:spLocks noGrp="1"/>
          </p:cNvSpPr>
          <p:nvPr>
            <p:ph type="sldNum" sz="quarter" idx="5"/>
          </p:nvPr>
        </p:nvSpPr>
        <p:spPr/>
      </p:sp>
    </p:spTree>
    <p:extLst>
      <p:ext uri="{BB962C8B-B14F-4D97-AF65-F5344CB8AC3E}">
        <p14:creationId xmlns:p14="http://schemas.microsoft.com/office/powerpoint/2010/main" val="920524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ABBED-CC1E-1B48-122D-4359E58178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188E54-A921-F488-8914-E4C8730ADCB6}"/>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DE6FFC8D-A6E8-878A-B091-FD9590549F22}"/>
              </a:ext>
            </a:extLst>
          </p:cNvPr>
          <p:cNvSpPr>
            <a:spLocks noGrp="1"/>
          </p:cNvSpPr>
          <p:nvPr>
            <p:ph type="body" sz="quarter" idx="3"/>
          </p:nvPr>
        </p:nvSpPr>
        <p:spPr/>
        <p:txBody>
          <a:bodyPr/>
          <a:lstStyle/>
          <a:p>
            <a:endParaRPr dirty="0"/>
          </a:p>
        </p:txBody>
      </p:sp>
      <p:sp>
        <p:nvSpPr>
          <p:cNvPr id="4" name="Slide Number Placeholder 3">
            <a:extLst>
              <a:ext uri="{FF2B5EF4-FFF2-40B4-BE49-F238E27FC236}">
                <a16:creationId xmlns:a16="http://schemas.microsoft.com/office/drawing/2014/main" id="{78937E54-42AC-908D-9A92-627B729C6CAC}"/>
              </a:ext>
            </a:extLst>
          </p:cNvPr>
          <p:cNvSpPr>
            <a:spLocks noGrp="1"/>
          </p:cNvSpPr>
          <p:nvPr>
            <p:ph type="sldNum" sz="quarter" idx="5"/>
          </p:nvPr>
        </p:nvSpPr>
        <p:spPr/>
      </p:sp>
    </p:spTree>
    <p:extLst>
      <p:ext uri="{BB962C8B-B14F-4D97-AF65-F5344CB8AC3E}">
        <p14:creationId xmlns:p14="http://schemas.microsoft.com/office/powerpoint/2010/main" val="1740073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EE11B-655E-877A-D4C4-124229C455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B1AE41-E338-D26E-B429-EF2D3C300910}"/>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09E48149-076A-35EB-F35C-81DDBF5A4E5E}"/>
              </a:ext>
            </a:extLst>
          </p:cNvPr>
          <p:cNvSpPr>
            <a:spLocks noGrp="1"/>
          </p:cNvSpPr>
          <p:nvPr>
            <p:ph type="body" sz="quarter" idx="3"/>
          </p:nvPr>
        </p:nvSpPr>
        <p:spPr/>
        <p:txBody>
          <a:bodyPr/>
          <a:lstStyle/>
          <a:p>
            <a:r>
              <a:rPr lang="en-GB" dirty="0"/>
              <a:t>Health Warning</a:t>
            </a:r>
          </a:p>
          <a:p>
            <a:endParaRPr lang="en-GB" dirty="0"/>
          </a:p>
          <a:p>
            <a:r>
              <a:rPr lang="en-GB" dirty="0"/>
              <a:t>USA source – may have some views on the presenter…. Does that change the message?</a:t>
            </a:r>
            <a:endParaRPr dirty="0"/>
          </a:p>
        </p:txBody>
      </p:sp>
      <p:sp>
        <p:nvSpPr>
          <p:cNvPr id="4" name="Slide Number Placeholder 3">
            <a:extLst>
              <a:ext uri="{FF2B5EF4-FFF2-40B4-BE49-F238E27FC236}">
                <a16:creationId xmlns:a16="http://schemas.microsoft.com/office/drawing/2014/main" id="{FCD3FA51-612B-2CA0-88BD-8D7F6A89C958}"/>
              </a:ext>
            </a:extLst>
          </p:cNvPr>
          <p:cNvSpPr>
            <a:spLocks noGrp="1"/>
          </p:cNvSpPr>
          <p:nvPr>
            <p:ph type="sldNum" sz="quarter" idx="5"/>
          </p:nvPr>
        </p:nvSpPr>
        <p:spPr/>
      </p:sp>
    </p:spTree>
    <p:extLst>
      <p:ext uri="{BB962C8B-B14F-4D97-AF65-F5344CB8AC3E}">
        <p14:creationId xmlns:p14="http://schemas.microsoft.com/office/powerpoint/2010/main" val="30014756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May be true? May be not. I have not verified the content – a useful teaching aid nonetheless.</a:t>
            </a:r>
          </a:p>
        </p:txBody>
      </p:sp>
    </p:spTree>
    <p:extLst>
      <p:ext uri="{BB962C8B-B14F-4D97-AF65-F5344CB8AC3E}">
        <p14:creationId xmlns:p14="http://schemas.microsoft.com/office/powerpoint/2010/main" val="2528311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Does digital media? Police use of social media run the risk of blurring personal / professional boundaries</a:t>
            </a:r>
          </a:p>
        </p:txBody>
      </p:sp>
    </p:spTree>
    <p:extLst>
      <p:ext uri="{BB962C8B-B14F-4D97-AF65-F5344CB8AC3E}">
        <p14:creationId xmlns:p14="http://schemas.microsoft.com/office/powerpoint/2010/main" val="31921729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Views of the group?</a:t>
            </a:r>
          </a:p>
          <a:p>
            <a:endParaRPr lang="en-GB" dirty="0"/>
          </a:p>
          <a:p>
            <a:r>
              <a:rPr lang="en-GB" dirty="0"/>
              <a:t>Appropriate? If not – from the perspective of whom?</a:t>
            </a:r>
          </a:p>
          <a:p>
            <a:endParaRPr lang="en-GB" dirty="0"/>
          </a:p>
          <a:p>
            <a:r>
              <a:rPr lang="en-GB" dirty="0"/>
              <a:t>Press and challenge</a:t>
            </a:r>
          </a:p>
        </p:txBody>
      </p:sp>
    </p:spTree>
    <p:extLst>
      <p:ext uri="{BB962C8B-B14F-4D97-AF65-F5344CB8AC3E}">
        <p14:creationId xmlns:p14="http://schemas.microsoft.com/office/powerpoint/2010/main" val="22258107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The impact on public trust.</a:t>
            </a:r>
          </a:p>
          <a:p>
            <a:endParaRPr lang="en-GB" dirty="0"/>
          </a:p>
          <a:p>
            <a:r>
              <a:rPr lang="en-GB" dirty="0"/>
              <a:t>The diagnostic finding…. Agree? Why?</a:t>
            </a:r>
          </a:p>
        </p:txBody>
      </p:sp>
    </p:spTree>
    <p:extLst>
      <p:ext uri="{BB962C8B-B14F-4D97-AF65-F5344CB8AC3E}">
        <p14:creationId xmlns:p14="http://schemas.microsoft.com/office/powerpoint/2010/main" val="16174434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The presenter</a:t>
            </a:r>
          </a:p>
          <a:p>
            <a:endParaRPr lang="en-GB" dirty="0"/>
          </a:p>
          <a:p>
            <a:r>
              <a:rPr lang="en-GB" dirty="0"/>
              <a:t>A unique agenda?</a:t>
            </a:r>
          </a:p>
          <a:p>
            <a:endParaRPr lang="en-GB" dirty="0"/>
          </a:p>
          <a:p>
            <a:r>
              <a:rPr lang="en-GB" dirty="0"/>
              <a:t>Any biases?</a:t>
            </a:r>
          </a:p>
        </p:txBody>
      </p:sp>
    </p:spTree>
    <p:extLst>
      <p:ext uri="{BB962C8B-B14F-4D97-AF65-F5344CB8AC3E}">
        <p14:creationId xmlns:p14="http://schemas.microsoft.com/office/powerpoint/2010/main" val="31093105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Does </a:t>
            </a:r>
            <a:r>
              <a:rPr lang="en-GB" dirty="0" err="1"/>
              <a:t>CoE</a:t>
            </a:r>
            <a:r>
              <a:rPr lang="en-GB" dirty="0"/>
              <a:t> extend to Organisational responsibilities?</a:t>
            </a:r>
          </a:p>
        </p:txBody>
      </p:sp>
    </p:spTree>
    <p:extLst>
      <p:ext uri="{BB962C8B-B14F-4D97-AF65-F5344CB8AC3E}">
        <p14:creationId xmlns:p14="http://schemas.microsoft.com/office/powerpoint/2010/main" val="20552504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Where </a:t>
            </a:r>
            <a:r>
              <a:rPr lang="en-GB" dirty="0" err="1"/>
              <a:t>CoE</a:t>
            </a:r>
            <a:r>
              <a:rPr lang="en-GB" dirty="0"/>
              <a:t>, force policies and individual behaviour collide.</a:t>
            </a:r>
          </a:p>
        </p:txBody>
      </p:sp>
    </p:spTree>
    <p:extLst>
      <p:ext uri="{BB962C8B-B14F-4D97-AF65-F5344CB8AC3E}">
        <p14:creationId xmlns:p14="http://schemas.microsoft.com/office/powerpoint/2010/main" val="28421950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College Code of Ethics guidance (2024) covers private chats and off-duty social media. Goldsmith (2015) examines how online indiscretion can affect police reputation and criminal justice integrity. It is conceptual/case-based, not a prevalence survey.</a:t>
            </a:r>
          </a:p>
        </p:txBody>
      </p:sp>
      <p:sp>
        <p:nvSpPr>
          <p:cNvPr id="4" name="Slide Number Placeholder 3"/>
          <p:cNvSpPr>
            <a:spLocks noGrp="1"/>
          </p:cNvSpPr>
          <p:nvPr>
            <p:ph type="sldNum" sz="quarter" idx="5"/>
          </p:nvPr>
        </p:nvSpPr>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Police (Conduct) Regulations 2020 Schedule 2 sets conduct standards. The College 2024 Code of Ethics is non-statutory guidance, while the 2023 Code of Practice for Ethical Policing is statutory direction to chief officers. Do not conflate them.</a:t>
            </a:r>
          </a:p>
        </p:txBody>
      </p:sp>
      <p:sp>
        <p:nvSpPr>
          <p:cNvPr id="4" name="Slide Number Placeholder 3"/>
          <p:cNvSpPr>
            <a:spLocks noGrp="1"/>
          </p:cNvSpPr>
          <p:nvPr>
            <p:ph type="sldNum" sz="quarter" idx="5"/>
          </p:nvPr>
        </p:nvSpPr>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a:t>
            </a:r>
          </a:p>
        </p:txBody>
      </p:sp>
      <p:sp>
        <p:nvSpPr>
          <p:cNvPr id="4" name="Slide Number Placeholder 3"/>
          <p:cNvSpPr>
            <a:spLocks noGrp="1"/>
          </p:cNvSpPr>
          <p:nvPr>
            <p:ph type="sldNum" sz="quarter" idx="5"/>
          </p:nvPr>
        </p:nvSpPr>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Relevant Schedule 2 standards may include discreditable conduct, authority/respect/courtesy and equality/diversity. Encourage a fair and proportionate evidence-based response, not automatic dismissal.</a:t>
            </a:r>
          </a:p>
        </p:txBody>
      </p:sp>
      <p:sp>
        <p:nvSpPr>
          <p:cNvPr id="4" name="Slide Number Placeholder 3"/>
          <p:cNvSpPr>
            <a:spLocks noGrp="1"/>
          </p:cNvSpPr>
          <p:nvPr>
            <p:ph type="sldNum" sz="quarter" idx="5"/>
          </p:nvPr>
        </p:nvSpPr>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IOPC (2023), Discriminatory and inappropriate comments made by officers within a WhatsApp group chat. Official case learning, not a representative study. Do not treat investigation as a finding of guilt for every participant. Discuss culture, reporting and digital persistence.</a:t>
            </a:r>
          </a:p>
        </p:txBody>
      </p:sp>
      <p:sp>
        <p:nvSpPr>
          <p:cNvPr id="4" name="Slide Number Placeholder 3"/>
          <p:cNvSpPr>
            <a:spLocks noGrp="1"/>
          </p:cNvSpPr>
          <p:nvPr>
            <p:ph type="sldNum" sz="quarter" idx="5"/>
          </p:nvPr>
        </p:nvSpPr>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2024 Code of Ethics is non-statutory; 2023 Code of Practice for Ethical Policing is statutory and addresses chief officers. Local force policy is </a:t>
            </a:r>
            <a:r>
              <a:rPr dirty="0" err="1"/>
              <a:t>essentia</a:t>
            </a:r>
            <a:r>
              <a:rPr lang="en-GB" dirty="0"/>
              <a:t>l</a:t>
            </a:r>
            <a:r>
              <a:rPr dirty="0"/>
              <a:t>. Police (Conduct) Schedule 2 was amended in 2026; use current text.</a:t>
            </a:r>
          </a:p>
        </p:txBody>
      </p:sp>
      <p:sp>
        <p:nvSpPr>
          <p:cNvPr id="4" name="Slide Number Placeholder 3"/>
          <p:cNvSpPr>
            <a:spLocks noGrp="1"/>
          </p:cNvSpPr>
          <p:nvPr>
            <p:ph type="sldNum" sz="quarter" idx="5"/>
          </p:nvPr>
        </p:nvSpPr>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2023 statutory Code of Practice emphasises organisational ethical culture. Do not excuse individual breaches; analyse how individual choices and system design interact.</a:t>
            </a:r>
          </a:p>
        </p:txBody>
      </p:sp>
      <p:sp>
        <p:nvSpPr>
          <p:cNvPr id="4" name="Slide Number Placeholder 3"/>
          <p:cNvSpPr>
            <a:spLocks noGrp="1"/>
          </p:cNvSpPr>
          <p:nvPr>
            <p:ph type="sldNum" sz="quarter" idx="5"/>
          </p:nvPr>
        </p:nvSpPr>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Goldsmith, A. (2015) Disgracebook policing: social media and the rise of police indiscretion, Policing and Society 25(3), 249–267, DOI 10.1080/10439463.2013.864653. Study summary: theoretical/case-based analysis of off-duty social media disclosure. Useful for mechanisms, but cannot support population prevalence or causal claims about interventions.</a:t>
            </a:r>
          </a:p>
        </p:txBody>
      </p:sp>
      <p:sp>
        <p:nvSpPr>
          <p:cNvPr id="4" name="Slide Number Placeholder 3"/>
          <p:cNvSpPr>
            <a:spLocks noGrp="1"/>
          </p:cNvSpPr>
          <p:nvPr>
            <p:ph type="sldNum" sz="quarter" idx="5"/>
          </p:nvPr>
        </p:nvSpPr>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Fallik, S.W., Deuchar, R., Crichlow, V.J. and Hodges, H. (2020) Policing through social media: a qualitative exploration. DOI 10.1177/1461355720911948. Study summary: observations and semi-structured interviews explore officers’ actual practices. Strength: situated insight. Limitations: US context, small geographical scope and no statistical generalisation to UK policing.</a:t>
            </a:r>
          </a:p>
        </p:txBody>
      </p:sp>
      <p:sp>
        <p:nvSpPr>
          <p:cNvPr id="4" name="Slide Number Placeholder 3"/>
          <p:cNvSpPr>
            <a:spLocks noGrp="1"/>
          </p:cNvSpPr>
          <p:nvPr>
            <p:ph type="sldNum" sz="quarter" idx="5"/>
          </p:nvPr>
        </p:nvSpPr>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Henry, A. (2024) Digital Ritual: Police–Public Social Media Encounters and Authentic Interaction, British Journal of Criminology 64(2), 452–467, DOI 10.1093/bjc/azad036. Conceptual analysis, not a randomised evaluation; useful as counterweight to an exclusively risk-based account.</a:t>
            </a:r>
          </a:p>
        </p:txBody>
      </p:sp>
      <p:sp>
        <p:nvSpPr>
          <p:cNvPr id="4" name="Slide Number Placeholder 3"/>
          <p:cNvSpPr>
            <a:spLocks noGrp="1"/>
          </p:cNvSpPr>
          <p:nvPr>
            <p:ph type="sldNum" sz="quarter" idx="5"/>
          </p:nvPr>
        </p:nvSpPr>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Five minutes. </a:t>
            </a:r>
            <a:r>
              <a:rPr lang="en-GB" dirty="0"/>
              <a:t>Do </a:t>
            </a:r>
            <a:r>
              <a:rPr dirty="0"/>
              <a:t>not merely describe the risk; </a:t>
            </a:r>
            <a:r>
              <a:rPr lang="en-GB" dirty="0"/>
              <a:t>you</a:t>
            </a:r>
            <a:r>
              <a:rPr dirty="0"/>
              <a:t> should weigh operational benefit against information security, privacy and public confidence. </a:t>
            </a:r>
            <a:endParaRPr lang="en-GB" dirty="0"/>
          </a:p>
          <a:p>
            <a:endParaRPr lang="en-GB" dirty="0"/>
          </a:p>
          <a:p>
            <a:r>
              <a:rPr dirty="0"/>
              <a:t>Confirm full assessment brief and deadline on Moodle.</a:t>
            </a:r>
          </a:p>
        </p:txBody>
      </p:sp>
      <p:sp>
        <p:nvSpPr>
          <p:cNvPr id="4" name="Slide Number Placeholder 3"/>
          <p:cNvSpPr>
            <a:spLocks noGrp="1"/>
          </p:cNvSpPr>
          <p:nvPr>
            <p:ph type="sldNum" sz="quarter" idx="5"/>
          </p:nvPr>
        </p:nvSpPr>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https://www.college.police.uk/ethics/code-of-ethics</a:t>
            </a:r>
          </a:p>
          <a:p>
            <a:r>
              <a:t>https://www.college.police.uk/ethics/code-of-ethics/guidance</a:t>
            </a:r>
          </a:p>
          <a:p>
            <a:r>
              <a:t>https://www.college.police.uk/app/media-and-communications/social-media</a:t>
            </a:r>
          </a:p>
          <a:p>
            <a:r>
              <a:t>https://www.legislation.gov.uk/uksi/2020/4/schedule/2</a:t>
            </a:r>
          </a:p>
          <a:p>
            <a:r>
              <a:t>https://ico.org.uk/for-organisations/law-enforcement/guide-to-le-processing/</a:t>
            </a:r>
          </a:p>
          <a:p>
            <a:r>
              <a:t>https://www.policeconduct.gov.uk/our-work/learning/discriminatory-and-inappropriate-comments-made-officers-within-whatsapp-group</a:t>
            </a:r>
          </a:p>
          <a:p>
            <a:r>
              <a:t>https://doi.org/10.1080/10439463.2013.864653</a:t>
            </a:r>
          </a:p>
          <a:p>
            <a:r>
              <a:t>https://doi.org/10.1177/1461355720911948</a:t>
            </a:r>
          </a:p>
          <a:p>
            <a:r>
              <a:t>https://doi.org/10.1093/bjc/azad036</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36834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MASTER">
    <p:bg>
      <p:bgPr>
        <a:solidFill>
          <a:srgbClr val="F7F8FA"/>
        </a:solidFill>
        <a:effectLst/>
      </p:bgPr>
    </p:bg>
    <p:spTree>
      <p:nvGrpSpPr>
        <p:cNvPr id="1" name=""/>
        <p:cNvGrpSpPr/>
        <p:nvPr/>
      </p:nvGrpSpPr>
      <p:grpSpPr>
        <a:xfrm>
          <a:off x="0" y="0"/>
          <a:ext cx="0" cy="0"/>
          <a:chOff x="0" y="0"/>
          <a:chExt cx="0" cy="0"/>
        </a:xfrm>
      </p:grpSpPr>
      <p:sp>
        <p:nvSpPr>
          <p:cNvPr id="2" name="Shape 0"/>
          <p:cNvSpPr/>
          <p:nvPr/>
        </p:nvSpPr>
        <p:spPr>
          <a:xfrm>
            <a:off x="502789" y="6473952"/>
            <a:ext cx="11198483" cy="0"/>
          </a:xfrm>
          <a:prstGeom prst="line">
            <a:avLst/>
          </a:prstGeom>
          <a:noFill/>
          <a:ln w="6350">
            <a:solidFill>
              <a:srgbClr val="CBD5E1"/>
            </a:solidFill>
            <a:prstDash val="solid"/>
          </a:ln>
        </p:spPr>
        <p:txBody>
          <a:bodyPr/>
          <a:lstStyle/>
          <a:p>
            <a:endParaRPr lang="en-GB" sz="1799"/>
          </a:p>
        </p:txBody>
      </p:sp>
      <p:sp>
        <p:nvSpPr>
          <p:cNvPr id="3" name="Text 1"/>
          <p:cNvSpPr/>
          <p:nvPr/>
        </p:nvSpPr>
        <p:spPr>
          <a:xfrm>
            <a:off x="502789" y="6510528"/>
            <a:ext cx="5942052" cy="182880"/>
          </a:xfrm>
          <a:prstGeom prst="rect">
            <a:avLst/>
          </a:prstGeom>
          <a:noFill/>
          <a:ln/>
        </p:spPr>
        <p:txBody>
          <a:bodyPr wrap="square" rtlCol="0" anchor="ctr"/>
          <a:lstStyle/>
          <a:p>
            <a:pPr marL="0" indent="0">
              <a:buNone/>
            </a:pPr>
            <a:r>
              <a:rPr lang="en-US" sz="750" dirty="0">
                <a:solidFill>
                  <a:srgbClr val="64748B"/>
                </a:solidFill>
                <a:latin typeface="Aptos" pitchFamily="34" charset="0"/>
                <a:ea typeface="Aptos" pitchFamily="34" charset="-122"/>
                <a:cs typeface="Aptos" pitchFamily="34" charset="-120"/>
              </a:rPr>
              <a:t>BMLC6000 Conducting Investigations  |  Week 2</a:t>
            </a:r>
            <a:endParaRPr lang="en-US" sz="750" dirty="0"/>
          </a:p>
        </p:txBody>
      </p:sp>
      <p:sp>
        <p:nvSpPr>
          <p:cNvPr id="25" name="Slide Number Placeholder 0"/>
          <p:cNvSpPr>
            <a:spLocks noGrp="1"/>
          </p:cNvSpPr>
          <p:nvPr>
            <p:ph type="sldNum" sz="quarter" idx="4294967295"/>
          </p:nvPr>
        </p:nvSpPr>
        <p:spPr>
          <a:xfrm>
            <a:off x="11472731" y="6510528"/>
            <a:ext cx="799792" cy="300000"/>
          </a:xfrm>
          <a:prstGeom prst="rect">
            <a:avLst/>
          </a:prstGeom>
          <a:extLst>
            <a:ext uri="{C572A759-6A51-4108-AA02-DFA0A04FC94B}">
              <ma14:wrappingTextBoxFlag xmlns="" xmlns:ma14="http://schemas.microsoft.com/office/mac/drawingml/2011/main" val="0"/>
            </a:ext>
          </a:extLst>
        </p:spPr>
        <p:txBody>
          <a:bodyPr/>
          <a:lstStyle>
            <a:lvl1pPr>
              <a:defRPr sz="750">
                <a:solidFill>
                  <a:srgbClr val="64748B"/>
                </a:solidFill>
                <a:latin typeface="Aptos"/>
                <a:ea typeface="Aptos"/>
                <a:cs typeface="Aptos"/>
              </a:defRPr>
            </a:lvl1pPr>
          </a:lstStyle>
          <a:p>
            <a:pPr algn="l"/>
            <a:fld id="{F7021451-1387-4CA6-816F-3879F97B5CBC}" type="slidenum">
              <a:rPr lang="en-US" b="0"/>
              <a:t>‹#›</a:t>
            </a:fld>
            <a:endParaRPr lang="en-US"/>
          </a:p>
        </p:txBody>
      </p:sp>
    </p:spTree>
    <p:extLst>
      <p:ext uri="{BB962C8B-B14F-4D97-AF65-F5344CB8AC3E}">
        <p14:creationId xmlns:p14="http://schemas.microsoft.com/office/powerpoint/2010/main" val="36720658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BCAC7-551E-21E9-C273-9BC5C084CC15}"/>
              </a:ext>
            </a:extLst>
          </p:cNvPr>
          <p:cNvSpPr>
            <a:spLocks noGrp="1"/>
          </p:cNvSpPr>
          <p:nvPr>
            <p:ph type="ctrTitle"/>
          </p:nvPr>
        </p:nvSpPr>
        <p:spPr>
          <a:xfrm>
            <a:off x="1523603" y="1122363"/>
            <a:ext cx="9141619" cy="2387600"/>
          </a:xfrm>
        </p:spPr>
        <p:txBody>
          <a:bodyPr anchor="b"/>
          <a:lstStyle>
            <a:lvl1pPr algn="ctr">
              <a:defRPr sz="5998"/>
            </a:lvl1pPr>
          </a:lstStyle>
          <a:p>
            <a:r>
              <a:rPr lang="en-US"/>
              <a:t>Click to edit Master title style</a:t>
            </a:r>
            <a:endParaRPr lang="en-GB"/>
          </a:p>
        </p:txBody>
      </p:sp>
      <p:sp>
        <p:nvSpPr>
          <p:cNvPr id="3" name="Subtitle 2">
            <a:extLst>
              <a:ext uri="{FF2B5EF4-FFF2-40B4-BE49-F238E27FC236}">
                <a16:creationId xmlns:a16="http://schemas.microsoft.com/office/drawing/2014/main" id="{94B7D490-BB6F-4C4A-B648-9A404BDDDF69}"/>
              </a:ext>
            </a:extLst>
          </p:cNvPr>
          <p:cNvSpPr>
            <a:spLocks noGrp="1"/>
          </p:cNvSpPr>
          <p:nvPr>
            <p:ph type="subTitle" idx="1"/>
          </p:nvPr>
        </p:nvSpPr>
        <p:spPr>
          <a:xfrm>
            <a:off x="1523603" y="3602038"/>
            <a:ext cx="9141619" cy="1655762"/>
          </a:xfr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51DF0B5-FC18-B074-214C-473E5C0C3987}"/>
              </a:ext>
            </a:extLst>
          </p:cNvPr>
          <p:cNvSpPr>
            <a:spLocks noGrp="1"/>
          </p:cNvSpPr>
          <p:nvPr>
            <p:ph type="dt" sz="half" idx="10"/>
          </p:nvPr>
        </p:nvSpPr>
        <p:spPr/>
        <p:txBody>
          <a:bodyPr/>
          <a:lstStyle/>
          <a:p>
            <a:fld id="{63B038F2-AFCB-4581-A86F-52DB0E15F48A}" type="datetimeFigureOut">
              <a:rPr lang="en-GB" smtClean="0"/>
              <a:t>19/10/2026</a:t>
            </a:fld>
            <a:endParaRPr lang="en-GB"/>
          </a:p>
        </p:txBody>
      </p:sp>
      <p:sp>
        <p:nvSpPr>
          <p:cNvPr id="5" name="Footer Placeholder 4">
            <a:extLst>
              <a:ext uri="{FF2B5EF4-FFF2-40B4-BE49-F238E27FC236}">
                <a16:creationId xmlns:a16="http://schemas.microsoft.com/office/drawing/2014/main" id="{901BF10C-6DD8-C428-B143-697E2EC395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FF1232-4716-7AFC-73F6-DBC7C1A0BCF2}"/>
              </a:ext>
            </a:extLst>
          </p:cNvPr>
          <p:cNvSpPr>
            <a:spLocks noGrp="1"/>
          </p:cNvSpPr>
          <p:nvPr>
            <p:ph type="sldNum" sz="quarter" idx="12"/>
          </p:nvPr>
        </p:nvSpPr>
        <p:spPr/>
        <p:txBody>
          <a:bodyPr/>
          <a:lstStyle/>
          <a:p>
            <a:fld id="{E588A122-E52A-4DD1-A756-8351E45AA01A}" type="slidenum">
              <a:rPr lang="en-GB" smtClean="0"/>
              <a:t>‹#›</a:t>
            </a:fld>
            <a:endParaRPr lang="en-GB"/>
          </a:p>
        </p:txBody>
      </p:sp>
    </p:spTree>
    <p:extLst>
      <p:ext uri="{BB962C8B-B14F-4D97-AF65-F5344CB8AC3E}">
        <p14:creationId xmlns:p14="http://schemas.microsoft.com/office/powerpoint/2010/main" val="37829581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1762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10/19/2026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472731" y="6510528"/>
            <a:ext cx="799792" cy="300000"/>
          </a:xfrm>
          <a:prstGeom prst="rect">
            <a:avLst/>
          </a:prstGeom>
          <a:extLst>
            <a:ext uri="{C572A759-6A51-4108-AA02-DFA0A04FC94B}">
              <ma14:wrappingTextBoxFlag xmlns="" xmlns:ma14="http://schemas.microsoft.com/office/mac/drawingml/2011/main" val="0"/>
            </a:ext>
          </a:extLst>
        </p:spPr>
        <p:txBody>
          <a:bodyPr/>
          <a:lstStyle>
            <a:lvl1pPr>
              <a:defRPr sz="750">
                <a:solidFill>
                  <a:srgbClr val="64748B"/>
                </a:solidFill>
                <a:latin typeface="Aptos"/>
                <a:ea typeface="Aptos"/>
                <a:cs typeface="Aptos"/>
              </a:defRPr>
            </a:lvl1pPr>
          </a:lstStyle>
          <a:p>
            <a:pPr algn="l"/>
            <a:fld id="{F7021451-1387-4CA6-816F-3879F97B5CBC}" type="slidenum">
              <a:rPr lang="en-US" b="0"/>
              <a:t>‹#›</a:t>
            </a:fld>
            <a:endParaRPr lang="en-US"/>
          </a:p>
        </p:txBody>
      </p:sp>
    </p:spTree>
    <p:extLst>
      <p:ext uri="{BB962C8B-B14F-4D97-AF65-F5344CB8AC3E}">
        <p14:creationId xmlns:p14="http://schemas.microsoft.com/office/powerpoint/2010/main" val="42171729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hf sldNum="0" hdr="0" ftr="0" dt="0"/>
  <p:txStyles>
    <p:titleStyle>
      <a:lvl1pPr algn="ctr" defTabSz="914126" rtl="0" eaLnBrk="1" latinLnBrk="0" hangingPunct="1">
        <a:spcBef>
          <a:spcPct val="0"/>
        </a:spcBef>
        <a:buNone/>
        <a:defRPr sz="4399" kern="1200">
          <a:solidFill>
            <a:schemeClr val="tx1"/>
          </a:solidFill>
          <a:latin typeface="+mj-lt"/>
          <a:ea typeface="+mj-ea"/>
          <a:cs typeface="+mj-cs"/>
        </a:defRPr>
      </a:lvl1pPr>
    </p:titleStyle>
    <p:bodyStyle>
      <a:lvl1pPr marL="342797" indent="-342797" algn="l" defTabSz="914126" rtl="0" eaLnBrk="1" latinLnBrk="0" hangingPunct="1">
        <a:spcBef>
          <a:spcPct val="20000"/>
        </a:spcBef>
        <a:buFont typeface="Arial" pitchFamily="34" charset="0"/>
        <a:buChar char="•"/>
        <a:defRPr sz="3199" kern="1200">
          <a:solidFill>
            <a:schemeClr val="tx1"/>
          </a:solidFill>
          <a:latin typeface="+mn-lt"/>
          <a:ea typeface="+mn-ea"/>
          <a:cs typeface="+mn-cs"/>
        </a:defRPr>
      </a:lvl1pPr>
      <a:lvl2pPr marL="742727" indent="-285664" algn="l" defTabSz="914126" rtl="0" eaLnBrk="1" latinLnBrk="0" hangingPunct="1">
        <a:spcBef>
          <a:spcPct val="20000"/>
        </a:spcBef>
        <a:buFont typeface="Arial" pitchFamily="34" charset="0"/>
        <a:buChar char="–"/>
        <a:defRPr sz="2799" kern="1200">
          <a:solidFill>
            <a:schemeClr val="tx1"/>
          </a:solidFill>
          <a:latin typeface="+mn-lt"/>
          <a:ea typeface="+mn-ea"/>
          <a:cs typeface="+mn-cs"/>
        </a:defRPr>
      </a:lvl2pPr>
      <a:lvl3pPr marL="1142657" indent="-228531" algn="l" defTabSz="914126" rtl="0" eaLnBrk="1" latinLnBrk="0" hangingPunct="1">
        <a:spcBef>
          <a:spcPct val="20000"/>
        </a:spcBef>
        <a:buFont typeface="Arial" pitchFamily="34" charset="0"/>
        <a:buChar char="•"/>
        <a:defRPr sz="2399" kern="1200">
          <a:solidFill>
            <a:schemeClr val="tx1"/>
          </a:solidFill>
          <a:latin typeface="+mn-lt"/>
          <a:ea typeface="+mn-ea"/>
          <a:cs typeface="+mn-cs"/>
        </a:defRPr>
      </a:lvl3pPr>
      <a:lvl4pPr marL="1599720"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4pPr>
      <a:lvl5pPr marL="2056783"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5pPr>
      <a:lvl6pPr marL="2513846"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6pPr>
      <a:lvl7pPr marL="2970908"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7pPr>
      <a:lvl8pPr marL="3427971"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8pPr>
      <a:lvl9pPr marL="3885034"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48086174"/>
      </p:ext>
    </p:extLst>
  </p:cSld>
  <p:clrMap bg1="lt1" tx1="dk1" bg2="lt2" tx2="dk2" accent1="accent1" accent2="accent2" accent3="accent3" accent4="accent4" accent5="accent5" accent6="accent6" hlink="hlink" folHlink="folHlink"/>
  <p:sldLayoutIdLst>
    <p:sldLayoutId id="2147483665" r:id="rId1"/>
  </p:sldLayoutIdLst>
  <p:hf sldNum="0" hdr="0" ftr="0" dt="0"/>
  <p:txStyles>
    <p:titleStyle>
      <a:lvl1pPr algn="ctr" defTabSz="914126" rtl="0" eaLnBrk="1" latinLnBrk="0" hangingPunct="1">
        <a:spcBef>
          <a:spcPct val="0"/>
        </a:spcBef>
        <a:buNone/>
        <a:defRPr sz="4399" kern="1200">
          <a:solidFill>
            <a:schemeClr val="tx1"/>
          </a:solidFill>
          <a:latin typeface="+mj-lt"/>
          <a:ea typeface="+mj-ea"/>
          <a:cs typeface="+mj-cs"/>
        </a:defRPr>
      </a:lvl1pPr>
    </p:titleStyle>
    <p:bodyStyle>
      <a:lvl1pPr marL="342797" indent="-342797" algn="l" defTabSz="914126" rtl="0" eaLnBrk="1" latinLnBrk="0" hangingPunct="1">
        <a:spcBef>
          <a:spcPct val="20000"/>
        </a:spcBef>
        <a:buFont typeface="Arial" pitchFamily="34" charset="0"/>
        <a:buChar char="•"/>
        <a:defRPr sz="3199" kern="1200">
          <a:solidFill>
            <a:schemeClr val="tx1"/>
          </a:solidFill>
          <a:latin typeface="+mn-lt"/>
          <a:ea typeface="+mn-ea"/>
          <a:cs typeface="+mn-cs"/>
        </a:defRPr>
      </a:lvl1pPr>
      <a:lvl2pPr marL="742727" indent="-285664" algn="l" defTabSz="914126" rtl="0" eaLnBrk="1" latinLnBrk="0" hangingPunct="1">
        <a:spcBef>
          <a:spcPct val="20000"/>
        </a:spcBef>
        <a:buFont typeface="Arial" pitchFamily="34" charset="0"/>
        <a:buChar char="–"/>
        <a:defRPr sz="2799" kern="1200">
          <a:solidFill>
            <a:schemeClr val="tx1"/>
          </a:solidFill>
          <a:latin typeface="+mn-lt"/>
          <a:ea typeface="+mn-ea"/>
          <a:cs typeface="+mn-cs"/>
        </a:defRPr>
      </a:lvl2pPr>
      <a:lvl3pPr marL="1142657" indent="-228531" algn="l" defTabSz="914126" rtl="0" eaLnBrk="1" latinLnBrk="0" hangingPunct="1">
        <a:spcBef>
          <a:spcPct val="20000"/>
        </a:spcBef>
        <a:buFont typeface="Arial" pitchFamily="34" charset="0"/>
        <a:buChar char="•"/>
        <a:defRPr sz="2399" kern="1200">
          <a:solidFill>
            <a:schemeClr val="tx1"/>
          </a:solidFill>
          <a:latin typeface="+mn-lt"/>
          <a:ea typeface="+mn-ea"/>
          <a:cs typeface="+mn-cs"/>
        </a:defRPr>
      </a:lvl3pPr>
      <a:lvl4pPr marL="1599720"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4pPr>
      <a:lvl5pPr marL="2056783"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5pPr>
      <a:lvl6pPr marL="2513846"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6pPr>
      <a:lvl7pPr marL="2970908"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7pPr>
      <a:lvl8pPr marL="3427971"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8pPr>
      <a:lvl9pPr marL="3885034"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hyperlink" Target="https://www.college.police.uk/ethic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video" Target="https://www.youtube.com/embed/2NgWyiOnbfU?feature=oembed" TargetMode="External"/><Relationship Id="rId5" Type="http://schemas.openxmlformats.org/officeDocument/2006/relationships/image" Target="../media/image2.png"/><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bluelinehub.co.uk/operational/digital-evidence" TargetMode="Externa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https://www.college.police.uk/article/extraction-material-digital-devices-app" TargetMode="External"/><Relationship Id="rId5" Type="http://schemas.openxmlformats.org/officeDocument/2006/relationships/hyperlink" Target="https://ico.org.uk/about-the-ico/media-centre/news-and-blogs/2026/03/police-scotland-fined-66k-and-reprimanded-following-serious-data-mishandling/" TargetMode="External"/><Relationship Id="rId4" Type="http://schemas.openxmlformats.org/officeDocument/2006/relationships/hyperlink" Target="https://www.tandfonline.com/doi/full/10.1080/10439463.2013.864653#d1e120"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172A"/>
        </a:solidFill>
        <a:effectLst/>
      </p:bgPr>
    </p:bg>
    <p:spTree>
      <p:nvGrpSpPr>
        <p:cNvPr id="1" name=""/>
        <p:cNvGrpSpPr/>
        <p:nvPr/>
      </p:nvGrpSpPr>
      <p:grpSpPr>
        <a:xfrm>
          <a:off x="0" y="0"/>
          <a:ext cx="0" cy="0"/>
          <a:chOff x="0" y="0"/>
          <a:chExt cx="0" cy="0"/>
        </a:xfrm>
      </p:grpSpPr>
      <p:pic>
        <p:nvPicPr>
          <p:cNvPr id="2" name="Image 0" descr="/mnt/data/a_realistic_daylight_suburban_urban_residential_s.png"/>
          <p:cNvPicPr>
            <a:picLocks noChangeAspect="1"/>
          </p:cNvPicPr>
          <p:nvPr/>
        </p:nvPicPr>
        <p:blipFill>
          <a:blip r:embed="rId3"/>
          <a:srcRect t="25" b="25"/>
          <a:stretch/>
        </p:blipFill>
        <p:spPr>
          <a:xfrm>
            <a:off x="0" y="893"/>
            <a:ext cx="12188520" cy="6856214"/>
          </a:xfrm>
          <a:prstGeom prst="rect">
            <a:avLst/>
          </a:prstGeom>
        </p:spPr>
      </p:pic>
      <p:sp>
        <p:nvSpPr>
          <p:cNvPr id="3" name="Shape 0"/>
          <p:cNvSpPr/>
          <p:nvPr/>
        </p:nvSpPr>
        <p:spPr>
          <a:xfrm>
            <a:off x="0" y="893"/>
            <a:ext cx="12188520" cy="6856214"/>
          </a:xfrm>
          <a:prstGeom prst="rect">
            <a:avLst/>
          </a:prstGeom>
          <a:solidFill>
            <a:srgbClr val="0B1220">
              <a:alpha val="82000"/>
            </a:srgbClr>
          </a:solidFill>
          <a:ln w="12700">
            <a:solidFill>
              <a:srgbClr val="0B1220">
                <a:alpha val="0"/>
              </a:srgbClr>
            </a:solidFill>
            <a:prstDash val="solid"/>
          </a:ln>
        </p:spPr>
        <p:txBody>
          <a:bodyPr/>
          <a:lstStyle/>
          <a:p>
            <a:pPr defTabSz="914126"/>
            <a:endParaRPr lang="en-GB" sz="1799">
              <a:solidFill>
                <a:prstClr val="black"/>
              </a:solidFill>
              <a:latin typeface="Aptos"/>
            </a:endParaRPr>
          </a:p>
        </p:txBody>
      </p:sp>
      <p:sp>
        <p:nvSpPr>
          <p:cNvPr id="4" name="Shape 1"/>
          <p:cNvSpPr/>
          <p:nvPr/>
        </p:nvSpPr>
        <p:spPr>
          <a:xfrm>
            <a:off x="0" y="893"/>
            <a:ext cx="5942052" cy="6856214"/>
          </a:xfrm>
          <a:prstGeom prst="rect">
            <a:avLst/>
          </a:prstGeom>
          <a:solidFill>
            <a:srgbClr val="0B1220">
              <a:alpha val="94000"/>
            </a:srgbClr>
          </a:solidFill>
          <a:ln w="12700">
            <a:solidFill>
              <a:srgbClr val="333333">
                <a:alpha val="0"/>
              </a:srgbClr>
            </a:solidFill>
            <a:prstDash val="solid"/>
          </a:ln>
        </p:spPr>
        <p:txBody>
          <a:bodyPr/>
          <a:lstStyle/>
          <a:p>
            <a:pPr defTabSz="914126"/>
            <a:endParaRPr lang="en-GB" sz="1799">
              <a:solidFill>
                <a:prstClr val="black"/>
              </a:solidFill>
              <a:latin typeface="Aptos"/>
            </a:endParaRPr>
          </a:p>
        </p:txBody>
      </p:sp>
      <p:sp>
        <p:nvSpPr>
          <p:cNvPr id="5" name="Shape 2"/>
          <p:cNvSpPr/>
          <p:nvPr/>
        </p:nvSpPr>
        <p:spPr>
          <a:xfrm>
            <a:off x="594205" y="595098"/>
            <a:ext cx="2011156" cy="347382"/>
          </a:xfrm>
          <a:prstGeom prst="roundRect">
            <a:avLst>
              <a:gd name="adj" fmla="val 18421"/>
            </a:avLst>
          </a:prstGeom>
          <a:solidFill>
            <a:srgbClr val="CFFAFE"/>
          </a:solidFill>
          <a:ln w="12700">
            <a:solidFill>
              <a:srgbClr val="CFFAFE"/>
            </a:solidFill>
            <a:prstDash val="solid"/>
          </a:ln>
        </p:spPr>
        <p:txBody>
          <a:bodyPr/>
          <a:lstStyle/>
          <a:p>
            <a:pPr defTabSz="914126"/>
            <a:endParaRPr lang="en-GB" sz="1799">
              <a:solidFill>
                <a:prstClr val="black"/>
              </a:solidFill>
              <a:latin typeface="Aptos"/>
            </a:endParaRPr>
          </a:p>
        </p:txBody>
      </p:sp>
      <p:sp>
        <p:nvSpPr>
          <p:cNvPr id="6" name="Text 3"/>
          <p:cNvSpPr/>
          <p:nvPr/>
        </p:nvSpPr>
        <p:spPr>
          <a:xfrm>
            <a:off x="703904" y="668231"/>
            <a:ext cx="1791757" cy="164549"/>
          </a:xfrm>
          <a:prstGeom prst="rect">
            <a:avLst/>
          </a:prstGeom>
          <a:noFill/>
          <a:ln/>
        </p:spPr>
        <p:txBody>
          <a:bodyPr wrap="square" lIns="0" tIns="0" rIns="0" bIns="0" rtlCol="0" anchor="ctr">
            <a:normAutofit/>
          </a:bodyPr>
          <a:lstStyle/>
          <a:p>
            <a:pPr defTabSz="914126"/>
            <a:r>
              <a:rPr lang="en-US" sz="880" b="1" dirty="0">
                <a:solidFill>
                  <a:srgbClr val="0F766E"/>
                </a:solidFill>
                <a:latin typeface="Aptos"/>
              </a:rPr>
              <a:t>Student-facing session pack</a:t>
            </a:r>
            <a:endParaRPr lang="en-US" sz="880" dirty="0">
              <a:solidFill>
                <a:prstClr val="black"/>
              </a:solidFill>
              <a:latin typeface="Aptos"/>
            </a:endParaRPr>
          </a:p>
        </p:txBody>
      </p:sp>
      <p:sp>
        <p:nvSpPr>
          <p:cNvPr id="7" name="Text 4"/>
          <p:cNvSpPr/>
          <p:nvPr/>
        </p:nvSpPr>
        <p:spPr>
          <a:xfrm>
            <a:off x="594205" y="1235012"/>
            <a:ext cx="5073598" cy="1508367"/>
          </a:xfrm>
          <a:prstGeom prst="rect">
            <a:avLst/>
          </a:prstGeom>
          <a:noFill/>
          <a:ln/>
        </p:spPr>
        <p:txBody>
          <a:bodyPr wrap="square" lIns="0" tIns="0" rIns="0" bIns="0" rtlCol="0" anchor="ctr">
            <a:normAutofit fontScale="92500" lnSpcReduction="20000"/>
          </a:bodyPr>
          <a:lstStyle/>
          <a:p>
            <a:pPr>
              <a:spcAft>
                <a:spcPts val="1200"/>
              </a:spcAft>
              <a:defRPr sz="3000">
                <a:solidFill>
                  <a:srgbClr val="0E1E31"/>
                </a:solidFill>
                <a:latin typeface="Aptos"/>
              </a:defRPr>
            </a:pPr>
            <a:r>
              <a:rPr lang="en-GB" sz="4000" dirty="0">
                <a:solidFill>
                  <a:schemeClr val="bg1"/>
                </a:solidFill>
              </a:rPr>
              <a:t>Personal devices, social media and professional risk</a:t>
            </a:r>
          </a:p>
        </p:txBody>
      </p:sp>
      <p:sp>
        <p:nvSpPr>
          <p:cNvPr id="8" name="Text 5"/>
          <p:cNvSpPr/>
          <p:nvPr/>
        </p:nvSpPr>
        <p:spPr>
          <a:xfrm>
            <a:off x="621630" y="2926211"/>
            <a:ext cx="4342269" cy="310815"/>
          </a:xfrm>
          <a:prstGeom prst="rect">
            <a:avLst/>
          </a:prstGeom>
          <a:noFill/>
          <a:ln/>
        </p:spPr>
        <p:txBody>
          <a:bodyPr wrap="square" lIns="0" tIns="0" rIns="0" bIns="0" rtlCol="0" anchor="ctr"/>
          <a:lstStyle/>
          <a:p>
            <a:pPr defTabSz="914126"/>
            <a:r>
              <a:rPr lang="en-US" sz="1400" dirty="0">
                <a:solidFill>
                  <a:srgbClr val="D8E4F0"/>
                </a:solidFill>
                <a:latin typeface="Aptos"/>
              </a:rPr>
              <a:t>BMLP Digital &amp; Operational Policing · Week 4</a:t>
            </a:r>
            <a:endParaRPr lang="en-US" sz="1400" dirty="0">
              <a:solidFill>
                <a:prstClr val="black"/>
              </a:solidFill>
              <a:latin typeface="Aptos"/>
            </a:endParaRPr>
          </a:p>
        </p:txBody>
      </p:sp>
      <p:sp>
        <p:nvSpPr>
          <p:cNvPr id="9" name="Text 6"/>
          <p:cNvSpPr/>
          <p:nvPr/>
        </p:nvSpPr>
        <p:spPr>
          <a:xfrm>
            <a:off x="703904" y="4450274"/>
            <a:ext cx="4936474" cy="457081"/>
          </a:xfrm>
          <a:prstGeom prst="rect">
            <a:avLst/>
          </a:prstGeom>
          <a:noFill/>
          <a:ln/>
        </p:spPr>
        <p:txBody>
          <a:bodyPr wrap="square" lIns="0" tIns="0" rIns="0" bIns="0" rtlCol="0" anchor="ctr"/>
          <a:lstStyle/>
          <a:p>
            <a:pPr>
              <a:spcAft>
                <a:spcPts val="1200"/>
              </a:spcAft>
              <a:defRPr sz="2000">
                <a:solidFill>
                  <a:srgbClr val="0E1E31"/>
                </a:solidFill>
                <a:latin typeface="Aptos"/>
              </a:defRPr>
            </a:pPr>
            <a:r>
              <a:rPr lang="en-US" sz="1300" dirty="0">
                <a:solidFill>
                  <a:schemeClr val="bg1"/>
                </a:solidFill>
                <a:latin typeface="Aptos"/>
              </a:rPr>
              <a:t>Focus: </a:t>
            </a:r>
            <a:r>
              <a:rPr lang="en-GB" sz="1400" dirty="0">
                <a:solidFill>
                  <a:schemeClr val="bg1"/>
                </a:solidFill>
              </a:rPr>
              <a:t>Professional judgement, information security and public confidence</a:t>
            </a:r>
          </a:p>
          <a:p>
            <a:pPr>
              <a:spcAft>
                <a:spcPts val="1200"/>
              </a:spcAft>
              <a:defRPr sz="2000">
                <a:solidFill>
                  <a:srgbClr val="0E1E31"/>
                </a:solidFill>
                <a:latin typeface="Aptos"/>
              </a:defRPr>
            </a:pPr>
            <a:r>
              <a:rPr lang="en-GB" sz="1400" dirty="0">
                <a:solidFill>
                  <a:schemeClr val="bg1"/>
                </a:solidFill>
              </a:rPr>
              <a:t>Two operational scenarios • academic debate • Assessment 1</a:t>
            </a:r>
          </a:p>
          <a:p>
            <a:pPr defTabSz="914126"/>
            <a:endParaRPr lang="en-US" sz="1300" dirty="0">
              <a:solidFill>
                <a:schemeClr val="bg1"/>
              </a:solidFill>
              <a:latin typeface="Aptos"/>
            </a:endParaRPr>
          </a:p>
        </p:txBody>
      </p:sp>
      <p:sp>
        <p:nvSpPr>
          <p:cNvPr id="25" name="Slide Number Placeholder 0"/>
          <p:cNvSpPr>
            <a:spLocks noGrp="1"/>
          </p:cNvSpPr>
          <p:nvPr>
            <p:ph type="sldNum" sz="quarter" idx="4294967295"/>
          </p:nvPr>
        </p:nvSpPr>
        <p:spPr>
          <a:xfrm>
            <a:off x="11472731" y="6509725"/>
            <a:ext cx="799792" cy="299922"/>
          </a:xfrm>
          <a:prstGeom prst="rect">
            <a:avLst/>
          </a:prstGeom>
          <a:extLst>
            <a:ext uri="{C572A759-6A51-4108-AA02-DFA0A04FC94B}">
              <ma14:wrappingTextBoxFlag xmlns="" xmlns:ma14="http://schemas.microsoft.com/office/mac/drawingml/2011/main" val="0"/>
            </a:ext>
          </a:extLst>
        </p:spPr>
        <p:txBody>
          <a:bodyPr/>
          <a:lstStyle>
            <a:lvl1pPr>
              <a:defRPr sz="750">
                <a:solidFill>
                  <a:srgbClr val="64748B"/>
                </a:solidFill>
                <a:latin typeface="Aptos"/>
                <a:ea typeface="Aptos"/>
                <a:cs typeface="Aptos"/>
              </a:defRPr>
            </a:lvl1pPr>
          </a:lstStyle>
          <a:p>
            <a:pPr defTabSz="914126"/>
            <a:fld id="{F7021451-1387-4CA6-816F-3879F97B5CBC}" type="slidenum">
              <a:rPr lang="en-US"/>
              <a:pPr defTabSz="914126"/>
              <a:t>1</a:t>
            </a:fld>
            <a:endParaRPr lang="en-US"/>
          </a:p>
        </p:txBody>
      </p:sp>
      <p:pic>
        <p:nvPicPr>
          <p:cNvPr id="10" name="Picture 9">
            <a:extLst>
              <a:ext uri="{FF2B5EF4-FFF2-40B4-BE49-F238E27FC236}">
                <a16:creationId xmlns:a16="http://schemas.microsoft.com/office/drawing/2014/main" id="{41BF95A3-2CB5-63C7-A4DA-66CD0B9A5CA8}"/>
              </a:ext>
            </a:extLst>
          </p:cNvPr>
          <p:cNvPicPr>
            <a:picLocks noChangeAspect="1"/>
          </p:cNvPicPr>
          <p:nvPr/>
        </p:nvPicPr>
        <p:blipFill>
          <a:blip r:embed="rId4"/>
          <a:stretch>
            <a:fillRect/>
          </a:stretch>
        </p:blipFill>
        <p:spPr>
          <a:xfrm>
            <a:off x="-305" y="5744348"/>
            <a:ext cx="12188825" cy="111275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Two-hour session plan</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Short input • active learning</a:t>
            </a:r>
          </a:p>
        </p:txBody>
      </p:sp>
      <p:sp>
        <p:nvSpPr>
          <p:cNvPr id="5" name="Rounded Rectangle 4"/>
          <p:cNvSpPr/>
          <p:nvPr/>
        </p:nvSpPr>
        <p:spPr>
          <a:xfrm>
            <a:off x="840554" y="2086748"/>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19187" y="2383118"/>
            <a:ext cx="10149840" cy="3170099"/>
          </a:xfrm>
          <a:prstGeom prst="rect">
            <a:avLst/>
          </a:prstGeom>
          <a:noFill/>
        </p:spPr>
        <p:txBody>
          <a:bodyPr wrap="square">
            <a:spAutoFit/>
          </a:bodyPr>
          <a:lstStyle/>
          <a:p>
            <a:pPr>
              <a:spcAft>
                <a:spcPts val="1200"/>
              </a:spcAft>
              <a:defRPr sz="2000">
                <a:solidFill>
                  <a:srgbClr val="0E1E31"/>
                </a:solidFill>
                <a:latin typeface="Aptos"/>
              </a:defRPr>
            </a:pPr>
            <a:r>
              <a:rPr dirty="0"/>
              <a:t>00–10  Recap and </a:t>
            </a:r>
            <a:r>
              <a:rPr dirty="0" err="1"/>
              <a:t>Vevox</a:t>
            </a:r>
            <a:endParaRPr dirty="0"/>
          </a:p>
          <a:p>
            <a:pPr>
              <a:spcAft>
                <a:spcPts val="1200"/>
              </a:spcAft>
              <a:defRPr sz="2000">
                <a:solidFill>
                  <a:srgbClr val="0E1E31"/>
                </a:solidFill>
                <a:latin typeface="Aptos"/>
              </a:defRPr>
            </a:pPr>
            <a:r>
              <a:rPr dirty="0"/>
              <a:t>10–30  </a:t>
            </a:r>
            <a:r>
              <a:rPr lang="en-GB" dirty="0"/>
              <a:t>Scenario A: WhatsApp and disclosure</a:t>
            </a:r>
          </a:p>
          <a:p>
            <a:pPr>
              <a:spcAft>
                <a:spcPts val="1200"/>
              </a:spcAft>
              <a:defRPr sz="2000">
                <a:solidFill>
                  <a:srgbClr val="0E1E31"/>
                </a:solidFill>
                <a:latin typeface="Aptos"/>
              </a:defRPr>
            </a:pPr>
            <a:r>
              <a:rPr lang="en-GB" dirty="0"/>
              <a:t>30–50 </a:t>
            </a:r>
            <a:r>
              <a:rPr dirty="0"/>
              <a:t>Personal devices and boundaries</a:t>
            </a:r>
          </a:p>
          <a:p>
            <a:pPr>
              <a:spcAft>
                <a:spcPts val="1200"/>
              </a:spcAft>
              <a:defRPr sz="2000">
                <a:solidFill>
                  <a:srgbClr val="0E1E31"/>
                </a:solidFill>
                <a:latin typeface="Aptos"/>
              </a:defRPr>
            </a:pPr>
            <a:r>
              <a:rPr lang="en-GB" dirty="0"/>
              <a:t>50–70 </a:t>
            </a:r>
            <a:r>
              <a:rPr lang="en-GB" dirty="0" err="1"/>
              <a:t>Youtube</a:t>
            </a:r>
            <a:r>
              <a:rPr lang="en-GB" dirty="0"/>
              <a:t>: off-duty social media</a:t>
            </a:r>
          </a:p>
          <a:p>
            <a:pPr>
              <a:spcAft>
                <a:spcPts val="1200"/>
              </a:spcAft>
              <a:defRPr sz="2000">
                <a:solidFill>
                  <a:srgbClr val="0E1E31"/>
                </a:solidFill>
                <a:latin typeface="Aptos"/>
              </a:defRPr>
            </a:pPr>
            <a:r>
              <a:rPr lang="en-GB" dirty="0"/>
              <a:t>70–90 </a:t>
            </a:r>
            <a:r>
              <a:rPr dirty="0"/>
              <a:t>Social media and professional conduct</a:t>
            </a:r>
          </a:p>
          <a:p>
            <a:pPr>
              <a:spcAft>
                <a:spcPts val="1200"/>
              </a:spcAft>
              <a:defRPr sz="2000">
                <a:solidFill>
                  <a:srgbClr val="0E1E31"/>
                </a:solidFill>
                <a:latin typeface="Aptos"/>
              </a:defRPr>
            </a:pPr>
            <a:r>
              <a:rPr dirty="0"/>
              <a:t>90–110  Law, policy and accountability</a:t>
            </a:r>
          </a:p>
          <a:p>
            <a:pPr>
              <a:spcAft>
                <a:spcPts val="1200"/>
              </a:spcAft>
              <a:defRPr sz="2000">
                <a:solidFill>
                  <a:srgbClr val="0E1E31"/>
                </a:solidFill>
                <a:latin typeface="Aptos"/>
              </a:defRPr>
            </a:pPr>
            <a:r>
              <a:rPr dirty="0"/>
              <a:t>110–120  Assessment 1 </a:t>
            </a:r>
            <a:r>
              <a:rPr lang="en-GB" dirty="0"/>
              <a:t>questions?</a:t>
            </a:r>
            <a:endParaRPr dirty="0"/>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02</a:t>
            </a:r>
          </a:p>
        </p:txBody>
      </p:sp>
      <p:pic>
        <p:nvPicPr>
          <p:cNvPr id="10" name="Picture 9">
            <a:extLst>
              <a:ext uri="{FF2B5EF4-FFF2-40B4-BE49-F238E27FC236}">
                <a16:creationId xmlns:a16="http://schemas.microsoft.com/office/drawing/2014/main" id="{74D63511-7329-0AC5-D494-2711E760AFAD}"/>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Assessment 1: why this matters</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AC1 • 2,000-word essay • 50%</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Critically assess risks associated with police use of personal digital devices and social media.</a:t>
            </a:r>
          </a:p>
          <a:p>
            <a:pPr>
              <a:spcAft>
                <a:spcPts val="1200"/>
              </a:spcAft>
              <a:defRPr sz="2000">
                <a:solidFill>
                  <a:srgbClr val="0E1E31"/>
                </a:solidFill>
                <a:latin typeface="Aptos"/>
              </a:defRPr>
            </a:pPr>
            <a:r>
              <a:t>LO2: personal AND organisational risk.</a:t>
            </a:r>
          </a:p>
          <a:p>
            <a:pPr>
              <a:spcAft>
                <a:spcPts val="1200"/>
              </a:spcAft>
              <a:defRPr sz="2000">
                <a:solidFill>
                  <a:srgbClr val="0E1E31"/>
                </a:solidFill>
                <a:latin typeface="Aptos"/>
              </a:defRPr>
            </a:pPr>
            <a:r>
              <a:t>A critical essay weighs benefit, harm, mitigation and limitations.</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03</a:t>
            </a:r>
          </a:p>
        </p:txBody>
      </p:sp>
      <p:pic>
        <p:nvPicPr>
          <p:cNvPr id="10" name="Picture 9">
            <a:extLst>
              <a:ext uri="{FF2B5EF4-FFF2-40B4-BE49-F238E27FC236}">
                <a16:creationId xmlns:a16="http://schemas.microsoft.com/office/drawing/2014/main" id="{E83BB28C-A776-FD99-6EB7-321986631331}"/>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5BFE2-BBD4-EC7B-26FB-C7AEFD6C416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4C2898D-2AAF-1ADD-16F9-2EBB9CB43A80}"/>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a:extLst>
              <a:ext uri="{FF2B5EF4-FFF2-40B4-BE49-F238E27FC236}">
                <a16:creationId xmlns:a16="http://schemas.microsoft.com/office/drawing/2014/main" id="{028C535B-E771-030A-F385-2D666EC1241A}"/>
              </a:ext>
            </a:extLst>
          </p:cNvPr>
          <p:cNvSpPr txBox="1"/>
          <p:nvPr/>
        </p:nvSpPr>
        <p:spPr>
          <a:xfrm>
            <a:off x="731520" y="914400"/>
            <a:ext cx="10698480" cy="553998"/>
          </a:xfrm>
          <a:prstGeom prst="rect">
            <a:avLst/>
          </a:prstGeom>
          <a:noFill/>
        </p:spPr>
        <p:txBody>
          <a:bodyPr wrap="square">
            <a:spAutoFit/>
          </a:bodyPr>
          <a:lstStyle/>
          <a:p>
            <a:pPr>
              <a:spcAft>
                <a:spcPts val="1200"/>
              </a:spcAft>
              <a:defRPr sz="3000">
                <a:solidFill>
                  <a:srgbClr val="0E1E31"/>
                </a:solidFill>
                <a:latin typeface="Aptos"/>
              </a:defRPr>
            </a:pPr>
            <a:r>
              <a:rPr lang="en-GB" dirty="0"/>
              <a:t>Learning Outcomes</a:t>
            </a:r>
            <a:endParaRPr dirty="0"/>
          </a:p>
        </p:txBody>
      </p:sp>
      <p:sp>
        <p:nvSpPr>
          <p:cNvPr id="5" name="Rounded Rectangle 4">
            <a:extLst>
              <a:ext uri="{FF2B5EF4-FFF2-40B4-BE49-F238E27FC236}">
                <a16:creationId xmlns:a16="http://schemas.microsoft.com/office/drawing/2014/main" id="{AD3A4A8E-9F4E-5035-6798-BBB86DD323EB}"/>
              </a:ext>
            </a:extLst>
          </p:cNvPr>
          <p:cNvSpPr/>
          <p:nvPr/>
        </p:nvSpPr>
        <p:spPr>
          <a:xfrm>
            <a:off x="685800" y="16865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ounded Rectangle 6">
            <a:extLst>
              <a:ext uri="{FF2B5EF4-FFF2-40B4-BE49-F238E27FC236}">
                <a16:creationId xmlns:a16="http://schemas.microsoft.com/office/drawing/2014/main" id="{FD3C04E3-FD56-2EEB-DC90-194B4EFA5C19}"/>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6FD59429-89C5-2A2E-16FD-45140E4532AE}"/>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03</a:t>
            </a:r>
          </a:p>
        </p:txBody>
      </p:sp>
      <p:pic>
        <p:nvPicPr>
          <p:cNvPr id="10" name="Picture 9">
            <a:extLst>
              <a:ext uri="{FF2B5EF4-FFF2-40B4-BE49-F238E27FC236}">
                <a16:creationId xmlns:a16="http://schemas.microsoft.com/office/drawing/2014/main" id="{0220A9E9-FA32-B5DD-4A1C-C419CDC8A145}"/>
              </a:ext>
            </a:extLst>
          </p:cNvPr>
          <p:cNvPicPr>
            <a:picLocks noChangeAspect="1"/>
          </p:cNvPicPr>
          <p:nvPr/>
        </p:nvPicPr>
        <p:blipFill>
          <a:blip r:embed="rId3"/>
          <a:stretch>
            <a:fillRect/>
          </a:stretch>
        </p:blipFill>
        <p:spPr>
          <a:xfrm>
            <a:off x="-305" y="5744348"/>
            <a:ext cx="12188825" cy="1112759"/>
          </a:xfrm>
          <a:prstGeom prst="rect">
            <a:avLst/>
          </a:prstGeom>
        </p:spPr>
      </p:pic>
      <p:sp>
        <p:nvSpPr>
          <p:cNvPr id="11" name="TextBox 10">
            <a:extLst>
              <a:ext uri="{FF2B5EF4-FFF2-40B4-BE49-F238E27FC236}">
                <a16:creationId xmlns:a16="http://schemas.microsoft.com/office/drawing/2014/main" id="{F24B75D7-DCCA-377D-ABBE-2CF6D2BE62C6}"/>
              </a:ext>
            </a:extLst>
          </p:cNvPr>
          <p:cNvSpPr txBox="1"/>
          <p:nvPr/>
        </p:nvSpPr>
        <p:spPr>
          <a:xfrm>
            <a:off x="1360604" y="2485286"/>
            <a:ext cx="9795076" cy="1754326"/>
          </a:xfrm>
          <a:prstGeom prst="rect">
            <a:avLst/>
          </a:prstGeom>
          <a:noFill/>
        </p:spPr>
        <p:txBody>
          <a:bodyPr wrap="square">
            <a:spAutoFit/>
          </a:bodyPr>
          <a:lstStyle/>
          <a:p>
            <a:pPr fontAlgn="t">
              <a:lnSpc>
                <a:spcPct val="100000"/>
              </a:lnSpc>
              <a:buNone/>
            </a:pPr>
            <a:r>
              <a:rPr lang="en-GB" sz="1800" b="0" i="0" dirty="0">
                <a:effectLst/>
                <a:latin typeface="Aptos" panose="020B0004020202020204" pitchFamily="34" charset="0"/>
              </a:rPr>
              <a:t>By the end of the discussion students should be able to:</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Identify ethical and professional issues arising from digital communications.</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Apply the Code of Ethics to operational decision making.</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Assess risks relating to data protection and information security.</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Evaluate the evidential implications of unofficial communication channels.</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Consider the impact on victims, investigations and public confidence.</a:t>
            </a:r>
          </a:p>
        </p:txBody>
      </p:sp>
    </p:spTree>
    <p:extLst>
      <p:ext uri="{BB962C8B-B14F-4D97-AF65-F5344CB8AC3E}">
        <p14:creationId xmlns:p14="http://schemas.microsoft.com/office/powerpoint/2010/main" val="3454093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Vevox: five opening judgements</a:t>
            </a:r>
          </a:p>
        </p:txBody>
      </p:sp>
      <p:sp>
        <p:nvSpPr>
          <p:cNvPr id="4" name="TextBox 3"/>
          <p:cNvSpPr txBox="1"/>
          <p:nvPr/>
        </p:nvSpPr>
        <p:spPr>
          <a:xfrm>
            <a:off x="731520" y="1746504"/>
            <a:ext cx="10698480" cy="338554"/>
          </a:xfrm>
          <a:prstGeom prst="rect">
            <a:avLst/>
          </a:prstGeom>
          <a:noFill/>
        </p:spPr>
        <p:txBody>
          <a:bodyPr wrap="square">
            <a:spAutoFit/>
          </a:bodyPr>
          <a:lstStyle/>
          <a:p>
            <a:pPr>
              <a:spcAft>
                <a:spcPts val="1200"/>
              </a:spcAft>
              <a:defRPr sz="1600">
                <a:solidFill>
                  <a:srgbClr val="23646B"/>
                </a:solidFill>
                <a:latin typeface="Aptos"/>
              </a:defRPr>
            </a:pPr>
            <a:r>
              <a:rPr dirty="0"/>
              <a:t>Agree • disagree </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rPr dirty="0"/>
              <a:t>Private WhatsApp chats fall outside police standards.</a:t>
            </a:r>
          </a:p>
          <a:p>
            <a:pPr>
              <a:spcAft>
                <a:spcPts val="1200"/>
              </a:spcAft>
              <a:defRPr sz="2000">
                <a:solidFill>
                  <a:srgbClr val="0E1E31"/>
                </a:solidFill>
                <a:latin typeface="Aptos"/>
              </a:defRPr>
            </a:pPr>
            <a:r>
              <a:rPr dirty="0"/>
              <a:t>Deleting a message removes disclosure risk.</a:t>
            </a:r>
          </a:p>
          <a:p>
            <a:pPr>
              <a:spcAft>
                <a:spcPts val="1200"/>
              </a:spcAft>
              <a:defRPr sz="2000">
                <a:solidFill>
                  <a:srgbClr val="0E1E31"/>
                </a:solidFill>
                <a:latin typeface="Aptos"/>
              </a:defRPr>
            </a:pPr>
            <a:r>
              <a:rPr dirty="0"/>
              <a:t>Only public profiles can identify an officer.</a:t>
            </a:r>
          </a:p>
          <a:p>
            <a:pPr>
              <a:spcAft>
                <a:spcPts val="1200"/>
              </a:spcAft>
              <a:defRPr sz="2000">
                <a:solidFill>
                  <a:srgbClr val="0E1E31"/>
                </a:solidFill>
                <a:latin typeface="Aptos"/>
              </a:defRPr>
            </a:pPr>
            <a:r>
              <a:rPr dirty="0"/>
              <a:t>A lawful social media post can still create professional risk.</a:t>
            </a:r>
          </a:p>
          <a:p>
            <a:pPr>
              <a:spcAft>
                <a:spcPts val="1200"/>
              </a:spcAft>
              <a:defRPr sz="2000">
                <a:solidFill>
                  <a:srgbClr val="0E1E31"/>
                </a:solidFill>
                <a:latin typeface="Aptos"/>
              </a:defRPr>
            </a:pPr>
            <a:r>
              <a:rPr dirty="0"/>
              <a:t>Urgency overrides personal-device policy.</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04</a:t>
            </a:r>
          </a:p>
        </p:txBody>
      </p:sp>
      <p:pic>
        <p:nvPicPr>
          <p:cNvPr id="11" name="Picture 10">
            <a:extLst>
              <a:ext uri="{FF2B5EF4-FFF2-40B4-BE49-F238E27FC236}">
                <a16:creationId xmlns:a16="http://schemas.microsoft.com/office/drawing/2014/main" id="{3AAA3469-3CDE-B1F4-EBD4-D5311841101A}"/>
              </a:ext>
            </a:extLst>
          </p:cNvPr>
          <p:cNvPicPr>
            <a:picLocks noChangeAspect="1"/>
          </p:cNvPicPr>
          <p:nvPr/>
        </p:nvPicPr>
        <p:blipFill>
          <a:blip r:embed="rId3"/>
          <a:stretch>
            <a:fillRect/>
          </a:stretch>
        </p:blipFill>
        <p:spPr>
          <a:xfrm>
            <a:off x="-305" y="5744348"/>
            <a:ext cx="12188825" cy="1112759"/>
          </a:xfrm>
          <a:prstGeom prst="rect">
            <a:avLst/>
          </a:prstGeom>
        </p:spPr>
      </p:pic>
      <p:pic>
        <p:nvPicPr>
          <p:cNvPr id="12" name="Picture 11" descr="Session QR Code">
            <a:extLst>
              <a:ext uri="{FF2B5EF4-FFF2-40B4-BE49-F238E27FC236}">
                <a16:creationId xmlns:a16="http://schemas.microsoft.com/office/drawing/2014/main" id="{3387D1A4-25B4-4A8E-CA38-72115C03545E}"/>
              </a:ext>
            </a:extLst>
          </p:cNvPr>
          <p:cNvPicPr>
            <a:picLocks noChangeAspect="1"/>
          </p:cNvPicPr>
          <p:nvPr/>
        </p:nvPicPr>
        <p:blipFill>
          <a:blip r:embed="rId4"/>
          <a:stretch>
            <a:fillRect/>
          </a:stretch>
        </p:blipFill>
        <p:spPr>
          <a:xfrm>
            <a:off x="8275320" y="1463933"/>
            <a:ext cx="3154680" cy="315468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Personal devices: the trade-off</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Operational convenience versus control</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Benefits: speed, contact and flexibility.</a:t>
            </a:r>
          </a:p>
          <a:p>
            <a:pPr>
              <a:spcAft>
                <a:spcPts val="1200"/>
              </a:spcAft>
              <a:defRPr sz="2000">
                <a:solidFill>
                  <a:srgbClr val="0E1E31"/>
                </a:solidFill>
                <a:latin typeface="Aptos"/>
              </a:defRPr>
            </a:pPr>
            <a:r>
              <a:t>Risks: device loss, cloud backup, onward sharing and missing audit trails.</a:t>
            </a:r>
          </a:p>
          <a:p>
            <a:pPr>
              <a:spcAft>
                <a:spcPts val="1200"/>
              </a:spcAft>
              <a:defRPr sz="2000">
                <a:solidFill>
                  <a:srgbClr val="0E1E31"/>
                </a:solidFill>
                <a:latin typeface="Aptos"/>
              </a:defRPr>
            </a:pPr>
            <a:r>
              <a:t>Question: who authorises, secures, records and retains the data?</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05</a:t>
            </a:r>
          </a:p>
        </p:txBody>
      </p:sp>
      <p:pic>
        <p:nvPicPr>
          <p:cNvPr id="10" name="Picture 9">
            <a:extLst>
              <a:ext uri="{FF2B5EF4-FFF2-40B4-BE49-F238E27FC236}">
                <a16:creationId xmlns:a16="http://schemas.microsoft.com/office/drawing/2014/main" id="{C858F6FF-91FE-CC02-5EE9-BFF7998DA52A}"/>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Follow the information</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A chain of possible exposure</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Personal phone → messaging app → colleague → screenshot → third party.</a:t>
            </a:r>
          </a:p>
          <a:p>
            <a:pPr>
              <a:spcAft>
                <a:spcPts val="1200"/>
              </a:spcAft>
              <a:defRPr sz="2000">
                <a:solidFill>
                  <a:srgbClr val="0E1E31"/>
                </a:solidFill>
                <a:latin typeface="Aptos"/>
              </a:defRPr>
            </a:pPr>
            <a:r>
              <a:t>Encryption does not resolve retention, disclosure or recipient behaviour.</a:t>
            </a:r>
          </a:p>
          <a:p>
            <a:pPr>
              <a:spcAft>
                <a:spcPts val="1200"/>
              </a:spcAft>
              <a:defRPr sz="2000">
                <a:solidFill>
                  <a:srgbClr val="0E1E31"/>
                </a:solidFill>
                <a:latin typeface="Aptos"/>
              </a:defRPr>
            </a:pPr>
            <a:r>
              <a:t>What controls belong to officers, supervisors and organisations?</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06</a:t>
            </a:r>
          </a:p>
        </p:txBody>
      </p:sp>
      <p:pic>
        <p:nvPicPr>
          <p:cNvPr id="10" name="Picture 9">
            <a:extLst>
              <a:ext uri="{FF2B5EF4-FFF2-40B4-BE49-F238E27FC236}">
                <a16:creationId xmlns:a16="http://schemas.microsoft.com/office/drawing/2014/main" id="{A4004520-D844-A799-1C8A-C7A13CDDE25A}"/>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1" y="893"/>
            <a:ext cx="12185778" cy="457081"/>
          </a:xfrm>
          <a:prstGeom prst="rect">
            <a:avLst/>
          </a:prstGeom>
          <a:solidFill>
            <a:srgbClr val="163A5F"/>
          </a:solidFill>
          <a:ln w="12700">
            <a:solidFill>
              <a:srgbClr val="163A5F"/>
            </a:solidFill>
            <a:prstDash val="solid"/>
          </a:ln>
        </p:spPr>
        <p:txBody>
          <a:bodyPr/>
          <a:lstStyle/>
          <a:p>
            <a:endParaRPr lang="en-GB"/>
          </a:p>
        </p:txBody>
      </p:sp>
      <p:sp>
        <p:nvSpPr>
          <p:cNvPr id="3" name="Text 1"/>
          <p:cNvSpPr/>
          <p:nvPr/>
        </p:nvSpPr>
        <p:spPr>
          <a:xfrm>
            <a:off x="274248" y="74026"/>
            <a:ext cx="9141619" cy="274249"/>
          </a:xfrm>
          <a:prstGeom prst="rect">
            <a:avLst/>
          </a:prstGeom>
          <a:noFill/>
          <a:ln/>
        </p:spPr>
        <p:txBody>
          <a:bodyPr wrap="square" rtlCol="0" anchor="ctr"/>
          <a:lstStyle/>
          <a:p>
            <a:pPr defTabSz="914126"/>
            <a:r>
              <a:rPr lang="en-US" sz="2399" b="1" dirty="0">
                <a:solidFill>
                  <a:srgbClr val="FFFFFF"/>
                </a:solidFill>
                <a:latin typeface="Calibri" panose="020F0502020204030204"/>
              </a:rPr>
              <a:t>Information Sharing &amp; Ethics</a:t>
            </a:r>
            <a:endParaRPr lang="en-US" sz="2399" dirty="0">
              <a:solidFill>
                <a:prstClr val="black"/>
              </a:solidFill>
              <a:latin typeface="Calibri" panose="020F0502020204030204"/>
            </a:endParaRPr>
          </a:p>
        </p:txBody>
      </p:sp>
      <p:sp>
        <p:nvSpPr>
          <p:cNvPr id="4" name="Text 2"/>
          <p:cNvSpPr/>
          <p:nvPr/>
        </p:nvSpPr>
        <p:spPr>
          <a:xfrm>
            <a:off x="457080" y="732223"/>
            <a:ext cx="7313295" cy="548497"/>
          </a:xfrm>
          <a:prstGeom prst="rect">
            <a:avLst/>
          </a:prstGeom>
          <a:noFill/>
          <a:ln/>
        </p:spPr>
        <p:txBody>
          <a:bodyPr wrap="square" rtlCol="0" anchor="ctr"/>
          <a:lstStyle/>
          <a:p>
            <a:pPr defTabSz="914126"/>
            <a:r>
              <a:rPr lang="en-US" sz="2199" b="1" dirty="0">
                <a:solidFill>
                  <a:srgbClr val="163A5F"/>
                </a:solidFill>
                <a:latin typeface="Calibri" panose="020F0502020204030204"/>
              </a:rPr>
              <a:t>PC Thomas domestic abuse case study</a:t>
            </a:r>
            <a:endParaRPr lang="en-US" sz="2199" dirty="0">
              <a:solidFill>
                <a:prstClr val="black"/>
              </a:solidFill>
              <a:latin typeface="Calibri" panose="020F0502020204030204"/>
            </a:endParaRPr>
          </a:p>
        </p:txBody>
      </p:sp>
      <p:sp>
        <p:nvSpPr>
          <p:cNvPr id="5" name="Text 3"/>
          <p:cNvSpPr/>
          <p:nvPr/>
        </p:nvSpPr>
        <p:spPr>
          <a:xfrm>
            <a:off x="548497" y="1463552"/>
            <a:ext cx="5484971" cy="1828324"/>
          </a:xfrm>
          <a:prstGeom prst="rect">
            <a:avLst/>
          </a:prstGeom>
          <a:solidFill>
            <a:schemeClr val="tx1"/>
          </a:solidFill>
          <a:ln/>
        </p:spPr>
        <p:txBody>
          <a:bodyPr wrap="square" lIns="91416" tIns="45708" rIns="91416" bIns="45708" rtlCol="0" anchor="ctr"/>
          <a:lstStyle/>
          <a:p>
            <a:pPr defTabSz="914126"/>
            <a:r>
              <a:rPr lang="en-US" sz="1999" dirty="0">
                <a:solidFill>
                  <a:prstClr val="white"/>
                </a:solidFill>
                <a:latin typeface="Calibri" panose="020F0502020204030204"/>
              </a:rPr>
              <a:t>PC Thomas attends a domestic abuse incident. A colleague requests the victim address and injury photographs. Thomas uses a personal phone and WhatsApp group. A screenshot is later forwarded.</a:t>
            </a:r>
            <a:endParaRPr lang="en-US" sz="1999">
              <a:solidFill>
                <a:prstClr val="white"/>
              </a:solidFill>
              <a:latin typeface="Calibri" panose="020F0502020204030204"/>
              <a:ea typeface="Calibri"/>
              <a:cs typeface="Calibri"/>
            </a:endParaRPr>
          </a:p>
        </p:txBody>
      </p:sp>
      <p:pic>
        <p:nvPicPr>
          <p:cNvPr id="8" name="Picture 7">
            <a:extLst>
              <a:ext uri="{FF2B5EF4-FFF2-40B4-BE49-F238E27FC236}">
                <a16:creationId xmlns:a16="http://schemas.microsoft.com/office/drawing/2014/main" id="{0DF14D1F-B2CD-7003-703A-E915172328B1}"/>
              </a:ext>
            </a:extLst>
          </p:cNvPr>
          <p:cNvPicPr>
            <a:picLocks noChangeAspect="1"/>
          </p:cNvPicPr>
          <p:nvPr/>
        </p:nvPicPr>
        <p:blipFill>
          <a:blip r:embed="rId4"/>
          <a:stretch>
            <a:fillRect/>
          </a:stretch>
        </p:blipFill>
        <p:spPr>
          <a:xfrm>
            <a:off x="-1" y="5742768"/>
            <a:ext cx="12188825" cy="1115277"/>
          </a:xfrm>
          <a:prstGeom prst="rect">
            <a:avLst/>
          </a:prstGeom>
        </p:spPr>
      </p:pic>
      <p:sp>
        <p:nvSpPr>
          <p:cNvPr id="10" name="TextBox 9">
            <a:extLst>
              <a:ext uri="{FF2B5EF4-FFF2-40B4-BE49-F238E27FC236}">
                <a16:creationId xmlns:a16="http://schemas.microsoft.com/office/drawing/2014/main" id="{028A769B-33A8-9CC6-EF34-2A0042BF8854}"/>
              </a:ext>
            </a:extLst>
          </p:cNvPr>
          <p:cNvSpPr txBox="1"/>
          <p:nvPr/>
        </p:nvSpPr>
        <p:spPr>
          <a:xfrm>
            <a:off x="3009116" y="6514296"/>
            <a:ext cx="6170593" cy="317417"/>
          </a:xfrm>
          <a:prstGeom prst="rect">
            <a:avLst/>
          </a:prstGeom>
        </p:spPr>
        <p:txBody>
          <a:bodyPr>
            <a:normAutofit fontScale="92500" lnSpcReduction="20000"/>
          </a:bodyPr>
          <a:lstStyle/>
          <a:p>
            <a:pPr defTabSz="914126"/>
            <a:endParaRPr lang="en-US" sz="1799" dirty="0">
              <a:solidFill>
                <a:prstClr val="black"/>
              </a:solidFill>
              <a:latin typeface="Calibri" panose="020F0502020204030204"/>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188C99D-702A-CE61-E045-07DC6A2741E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3B1971B-2C97-444C-578F-2C0C6F864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nvGrpSpPr>
          <p:cNvPr id="11" name="Group 10">
            <a:extLst>
              <a:ext uri="{FF2B5EF4-FFF2-40B4-BE49-F238E27FC236}">
                <a16:creationId xmlns:a16="http://schemas.microsoft.com/office/drawing/2014/main" id="{C37594BC-0582-C187-858E-AB2BE3EABD1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1781" y="2358"/>
            <a:ext cx="1876164" cy="1766008"/>
            <a:chOff x="-648769" y="2358"/>
            <a:chExt cx="1876653" cy="1766008"/>
          </a:xfrm>
        </p:grpSpPr>
        <p:sp>
          <p:nvSpPr>
            <p:cNvPr id="12" name="Freeform: Shape 11">
              <a:extLst>
                <a:ext uri="{FF2B5EF4-FFF2-40B4-BE49-F238E27FC236}">
                  <a16:creationId xmlns:a16="http://schemas.microsoft.com/office/drawing/2014/main" id="{2FFAFF1E-4874-9543-BCC3-11E2C3AF11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Rectangle 12">
              <a:extLst>
                <a:ext uri="{FF2B5EF4-FFF2-40B4-BE49-F238E27FC236}">
                  <a16:creationId xmlns:a16="http://schemas.microsoft.com/office/drawing/2014/main" id="{1F06BFD8-FEDA-CD48-D449-AC91FDBCD1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15" name="Rectangle 14">
            <a:extLst>
              <a:ext uri="{FF2B5EF4-FFF2-40B4-BE49-F238E27FC236}">
                <a16:creationId xmlns:a16="http://schemas.microsoft.com/office/drawing/2014/main" id="{68AFB35F-02DB-8C60-B4C2-8BBB7D6B8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6399" y="6033750"/>
            <a:ext cx="645368" cy="645200"/>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 name="Isosceles Triangle 16">
            <a:extLst>
              <a:ext uri="{FF2B5EF4-FFF2-40B4-BE49-F238E27FC236}">
                <a16:creationId xmlns:a16="http://schemas.microsoft.com/office/drawing/2014/main" id="{70BEFCF4-8C44-2D34-3E00-4DDB5E002A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086" y="5721108"/>
            <a:ext cx="2261376"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 name="Picture 2">
            <a:extLst>
              <a:ext uri="{FF2B5EF4-FFF2-40B4-BE49-F238E27FC236}">
                <a16:creationId xmlns:a16="http://schemas.microsoft.com/office/drawing/2014/main" id="{E9334CB8-684A-43CF-7ACF-0D0DFC0BDBAE}"/>
              </a:ext>
            </a:extLst>
          </p:cNvPr>
          <p:cNvPicPr>
            <a:picLocks noChangeAspect="1"/>
          </p:cNvPicPr>
          <p:nvPr/>
        </p:nvPicPr>
        <p:blipFill>
          <a:blip r:embed="rId2"/>
          <a:stretch>
            <a:fillRect/>
          </a:stretch>
        </p:blipFill>
        <p:spPr>
          <a:xfrm>
            <a:off x="1097635" y="329000"/>
            <a:ext cx="9992944" cy="5571065"/>
          </a:xfrm>
          <a:prstGeom prst="rect">
            <a:avLst/>
          </a:prstGeom>
          <a:ln>
            <a:noFill/>
          </a:ln>
        </p:spPr>
      </p:pic>
      <p:pic>
        <p:nvPicPr>
          <p:cNvPr id="4" name="Picture 3">
            <a:extLst>
              <a:ext uri="{FF2B5EF4-FFF2-40B4-BE49-F238E27FC236}">
                <a16:creationId xmlns:a16="http://schemas.microsoft.com/office/drawing/2014/main" id="{194E00AE-B443-0809-659F-F7D7C3468D62}"/>
              </a:ext>
            </a:extLst>
          </p:cNvPr>
          <p:cNvPicPr>
            <a:picLocks noChangeAspect="1"/>
          </p:cNvPicPr>
          <p:nvPr/>
        </p:nvPicPr>
        <p:blipFill>
          <a:blip r:embed="rId3"/>
          <a:stretch>
            <a:fillRect/>
          </a:stretch>
        </p:blipFill>
        <p:spPr>
          <a:xfrm>
            <a:off x="-305" y="5744348"/>
            <a:ext cx="12188825" cy="1112759"/>
          </a:xfrm>
          <a:prstGeom prst="rect">
            <a:avLst/>
          </a:prstGeom>
        </p:spPr>
      </p:pic>
      <p:sp>
        <p:nvSpPr>
          <p:cNvPr id="3" name="TextBox 2">
            <a:extLst>
              <a:ext uri="{FF2B5EF4-FFF2-40B4-BE49-F238E27FC236}">
                <a16:creationId xmlns:a16="http://schemas.microsoft.com/office/drawing/2014/main" id="{B86BF2D0-2BA3-321F-FAB5-63728B9EEBCD}"/>
              </a:ext>
            </a:extLst>
          </p:cNvPr>
          <p:cNvSpPr txBox="1"/>
          <p:nvPr/>
        </p:nvSpPr>
        <p:spPr>
          <a:xfrm>
            <a:off x="9120850" y="336724"/>
            <a:ext cx="2655279" cy="369332"/>
          </a:xfrm>
          <a:prstGeom prst="rect">
            <a:avLst/>
          </a:prstGeom>
          <a:noFill/>
        </p:spPr>
        <p:txBody>
          <a:bodyPr wrap="none" rtlCol="0">
            <a:spAutoFit/>
          </a:bodyPr>
          <a:lstStyle/>
          <a:p>
            <a:r>
              <a:rPr lang="en-GB">
                <a:hlinkClick r:id="rId4"/>
              </a:rPr>
              <a:t>Ethics | College of Policing</a:t>
            </a:r>
            <a:endParaRPr lang="en-GB" dirty="0"/>
          </a:p>
        </p:txBody>
      </p:sp>
    </p:spTree>
    <p:extLst>
      <p:ext uri="{BB962C8B-B14F-4D97-AF65-F5344CB8AC3E}">
        <p14:creationId xmlns:p14="http://schemas.microsoft.com/office/powerpoint/2010/main" val="707722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553998"/>
          </a:xfrm>
          <a:prstGeom prst="rect">
            <a:avLst/>
          </a:prstGeom>
          <a:noFill/>
        </p:spPr>
        <p:txBody>
          <a:bodyPr wrap="square">
            <a:spAutoFit/>
          </a:bodyPr>
          <a:lstStyle/>
          <a:p>
            <a:pPr>
              <a:spcAft>
                <a:spcPts val="1200"/>
              </a:spcAft>
              <a:defRPr sz="3000">
                <a:solidFill>
                  <a:srgbClr val="0E1E31"/>
                </a:solidFill>
                <a:latin typeface="Aptos"/>
              </a:defRPr>
            </a:pPr>
            <a:r>
              <a:rPr dirty="0"/>
              <a:t>Scenario A: </a:t>
            </a:r>
            <a:r>
              <a:rPr lang="en-GB" dirty="0"/>
              <a:t>Has PC Thomas done anything wrong?</a:t>
            </a:r>
            <a:endParaRPr dirty="0"/>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Decide • justify • challenge</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2246769"/>
          </a:xfrm>
          <a:prstGeom prst="rect">
            <a:avLst/>
          </a:prstGeom>
          <a:noFill/>
        </p:spPr>
        <p:txBody>
          <a:bodyPr wrap="square">
            <a:spAutoFit/>
          </a:bodyPr>
          <a:lstStyle/>
          <a:p>
            <a:pPr>
              <a:spcAft>
                <a:spcPts val="1200"/>
              </a:spcAft>
              <a:defRPr sz="2000">
                <a:solidFill>
                  <a:srgbClr val="0E1E31"/>
                </a:solidFill>
                <a:latin typeface="Aptos"/>
              </a:defRPr>
            </a:pPr>
            <a:r>
              <a:rPr lang="en-GB" dirty="0"/>
              <a:t>Why?, or why not?</a:t>
            </a:r>
          </a:p>
          <a:p>
            <a:pPr>
              <a:spcAft>
                <a:spcPts val="1200"/>
              </a:spcAft>
              <a:defRPr sz="2000">
                <a:solidFill>
                  <a:srgbClr val="0E1E31"/>
                </a:solidFill>
                <a:latin typeface="Aptos"/>
              </a:defRPr>
            </a:pPr>
            <a:endParaRPr lang="en-GB" dirty="0"/>
          </a:p>
          <a:p>
            <a:pPr>
              <a:spcAft>
                <a:spcPts val="1200"/>
              </a:spcAft>
              <a:defRPr sz="2000">
                <a:solidFill>
                  <a:srgbClr val="0E1E31"/>
                </a:solidFill>
                <a:latin typeface="Aptos"/>
              </a:defRPr>
            </a:pPr>
            <a:r>
              <a:rPr lang="en-GB" dirty="0"/>
              <a:t>What was Thomas trying to achieve?</a:t>
            </a:r>
          </a:p>
          <a:p>
            <a:pPr>
              <a:spcAft>
                <a:spcPts val="1200"/>
              </a:spcAft>
              <a:defRPr sz="2000">
                <a:solidFill>
                  <a:srgbClr val="0E1E31"/>
                </a:solidFill>
                <a:latin typeface="Aptos"/>
              </a:defRPr>
            </a:pPr>
            <a:r>
              <a:rPr lang="en-GB" dirty="0"/>
              <a:t>Was there a legitimate Policing purpose?</a:t>
            </a:r>
          </a:p>
          <a:p>
            <a:pPr>
              <a:spcAft>
                <a:spcPts val="1200"/>
              </a:spcAft>
              <a:defRPr sz="2000">
                <a:solidFill>
                  <a:srgbClr val="0E1E31"/>
                </a:solidFill>
                <a:latin typeface="Aptos"/>
              </a:defRPr>
            </a:pPr>
            <a:r>
              <a:rPr lang="en-GB" dirty="0"/>
              <a:t>Does Operational urgency change the answer?</a:t>
            </a:r>
            <a:endParaRPr dirty="0"/>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10</a:t>
            </a:r>
          </a:p>
        </p:txBody>
      </p:sp>
      <p:pic>
        <p:nvPicPr>
          <p:cNvPr id="12" name="Picture 11">
            <a:extLst>
              <a:ext uri="{FF2B5EF4-FFF2-40B4-BE49-F238E27FC236}">
                <a16:creationId xmlns:a16="http://schemas.microsoft.com/office/drawing/2014/main" id="{54C75A49-23BA-7BFC-52D4-AA68BF7209F2}"/>
              </a:ext>
            </a:extLst>
          </p:cNvPr>
          <p:cNvPicPr>
            <a:picLocks noChangeAspect="1"/>
          </p:cNvPicPr>
          <p:nvPr/>
        </p:nvPicPr>
        <p:blipFill>
          <a:blip r:embed="rId3"/>
          <a:stretch>
            <a:fillRect/>
          </a:stretch>
        </p:blipFill>
        <p:spPr>
          <a:xfrm>
            <a:off x="-1" y="5742768"/>
            <a:ext cx="12188825" cy="111527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DFBB5-2D9B-28F0-58B9-10780A30D89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58FA93A-7B51-6586-DDCE-DD9738DF8551}"/>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a:extLst>
              <a:ext uri="{FF2B5EF4-FFF2-40B4-BE49-F238E27FC236}">
                <a16:creationId xmlns:a16="http://schemas.microsoft.com/office/drawing/2014/main" id="{3CA775B6-4969-DAD1-68A1-C5F7C2BB761E}"/>
              </a:ext>
            </a:extLst>
          </p:cNvPr>
          <p:cNvSpPr txBox="1"/>
          <p:nvPr/>
        </p:nvSpPr>
        <p:spPr>
          <a:xfrm>
            <a:off x="731520" y="914400"/>
            <a:ext cx="10698480" cy="553998"/>
          </a:xfrm>
          <a:prstGeom prst="rect">
            <a:avLst/>
          </a:prstGeom>
          <a:noFill/>
        </p:spPr>
        <p:txBody>
          <a:bodyPr wrap="square">
            <a:spAutoFit/>
          </a:bodyPr>
          <a:lstStyle/>
          <a:p>
            <a:pPr>
              <a:spcAft>
                <a:spcPts val="1200"/>
              </a:spcAft>
              <a:defRPr sz="3000">
                <a:solidFill>
                  <a:srgbClr val="0E1E31"/>
                </a:solidFill>
                <a:latin typeface="Aptos"/>
              </a:defRPr>
            </a:pPr>
            <a:r>
              <a:rPr dirty="0"/>
              <a:t>Scenario A: </a:t>
            </a:r>
            <a:r>
              <a:rPr lang="en-GB" dirty="0"/>
              <a:t>Who could possible be affected by this incident?</a:t>
            </a:r>
            <a:endParaRPr dirty="0"/>
          </a:p>
        </p:txBody>
      </p:sp>
      <p:sp>
        <p:nvSpPr>
          <p:cNvPr id="4" name="TextBox 3">
            <a:extLst>
              <a:ext uri="{FF2B5EF4-FFF2-40B4-BE49-F238E27FC236}">
                <a16:creationId xmlns:a16="http://schemas.microsoft.com/office/drawing/2014/main" id="{B8C24CB7-38D5-8D2E-9969-07D7BCBF1EBC}"/>
              </a:ext>
            </a:extLst>
          </p:cNvPr>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Decide • justify • challenge</a:t>
            </a:r>
          </a:p>
        </p:txBody>
      </p:sp>
      <p:sp>
        <p:nvSpPr>
          <p:cNvPr id="5" name="Rounded Rectangle 4">
            <a:extLst>
              <a:ext uri="{FF2B5EF4-FFF2-40B4-BE49-F238E27FC236}">
                <a16:creationId xmlns:a16="http://schemas.microsoft.com/office/drawing/2014/main" id="{0A4322FC-FEA2-A97C-8C2A-F0D4DE7BFA13}"/>
              </a:ext>
            </a:extLst>
          </p:cNvPr>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a:extLst>
              <a:ext uri="{FF2B5EF4-FFF2-40B4-BE49-F238E27FC236}">
                <a16:creationId xmlns:a16="http://schemas.microsoft.com/office/drawing/2014/main" id="{B221D0FF-2022-C81B-85FC-1CDDD8E9BD1C}"/>
              </a:ext>
            </a:extLst>
          </p:cNvPr>
          <p:cNvSpPr txBox="1"/>
          <p:nvPr/>
        </p:nvSpPr>
        <p:spPr>
          <a:xfrm>
            <a:off x="1019491" y="2587752"/>
            <a:ext cx="10149840" cy="2893100"/>
          </a:xfrm>
          <a:prstGeom prst="rect">
            <a:avLst/>
          </a:prstGeom>
          <a:noFill/>
        </p:spPr>
        <p:txBody>
          <a:bodyPr wrap="square">
            <a:spAutoFit/>
          </a:bodyPr>
          <a:lstStyle/>
          <a:p>
            <a:pPr marL="342900" lvl="0" indent="-342900" fontAlgn="t">
              <a:lnSpc>
                <a:spcPct val="100000"/>
              </a:lnSpc>
              <a:buFont typeface="Arial" panose="020B0604020202020204" pitchFamily="34" charset="0"/>
              <a:buChar char="•"/>
            </a:pPr>
            <a:r>
              <a:rPr lang="en-GB" dirty="0">
                <a:latin typeface="Aptos" panose="020B0004020202020204" pitchFamily="34" charset="0"/>
              </a:rPr>
              <a:t>The victim</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The suspect</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PC Thomas</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The receiving officer</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The wider WhatsApp group</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The investigating team</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The court</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The police force</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The wider public</a:t>
            </a:r>
          </a:p>
          <a:p>
            <a:pPr>
              <a:spcAft>
                <a:spcPts val="1200"/>
              </a:spcAft>
              <a:defRPr sz="2000">
                <a:solidFill>
                  <a:srgbClr val="0E1E31"/>
                </a:solidFill>
                <a:latin typeface="Aptos"/>
              </a:defRPr>
            </a:pPr>
            <a:endParaRPr dirty="0"/>
          </a:p>
        </p:txBody>
      </p:sp>
      <p:sp>
        <p:nvSpPr>
          <p:cNvPr id="7" name="Rounded Rectangle 6">
            <a:extLst>
              <a:ext uri="{FF2B5EF4-FFF2-40B4-BE49-F238E27FC236}">
                <a16:creationId xmlns:a16="http://schemas.microsoft.com/office/drawing/2014/main" id="{CF131CDA-3DE5-83A5-0E1F-BE92FEAF7A52}"/>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F4C1ABC5-8E9D-2046-D682-EB9D7993E414}"/>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10</a:t>
            </a:r>
          </a:p>
        </p:txBody>
      </p:sp>
      <p:pic>
        <p:nvPicPr>
          <p:cNvPr id="12" name="Picture 11">
            <a:extLst>
              <a:ext uri="{FF2B5EF4-FFF2-40B4-BE49-F238E27FC236}">
                <a16:creationId xmlns:a16="http://schemas.microsoft.com/office/drawing/2014/main" id="{8E3166EF-585C-882B-87B0-71C4595C2FC6}"/>
              </a:ext>
            </a:extLst>
          </p:cNvPr>
          <p:cNvPicPr>
            <a:picLocks noChangeAspect="1"/>
          </p:cNvPicPr>
          <p:nvPr/>
        </p:nvPicPr>
        <p:blipFill>
          <a:blip r:embed="rId3"/>
          <a:stretch>
            <a:fillRect/>
          </a:stretch>
        </p:blipFill>
        <p:spPr>
          <a:xfrm>
            <a:off x="-1" y="5742768"/>
            <a:ext cx="12188825" cy="1115277"/>
          </a:xfrm>
          <a:prstGeom prst="rect">
            <a:avLst/>
          </a:prstGeom>
        </p:spPr>
      </p:pic>
      <p:sp>
        <p:nvSpPr>
          <p:cNvPr id="9" name="TextBox 8">
            <a:extLst>
              <a:ext uri="{FF2B5EF4-FFF2-40B4-BE49-F238E27FC236}">
                <a16:creationId xmlns:a16="http://schemas.microsoft.com/office/drawing/2014/main" id="{001BBEFC-C18E-7AAF-FDA9-1AD1A0DE03AD}"/>
              </a:ext>
            </a:extLst>
          </p:cNvPr>
          <p:cNvSpPr txBox="1"/>
          <p:nvPr/>
        </p:nvSpPr>
        <p:spPr>
          <a:xfrm>
            <a:off x="7130005" y="2974694"/>
            <a:ext cx="184731" cy="369332"/>
          </a:xfrm>
          <a:prstGeom prst="rect">
            <a:avLst/>
          </a:prstGeom>
          <a:noFill/>
        </p:spPr>
        <p:txBody>
          <a:bodyPr wrap="none" rtlCol="0">
            <a:spAutoFit/>
          </a:bodyPr>
          <a:lstStyle/>
          <a:p>
            <a:endParaRPr lang="en-GB" dirty="0"/>
          </a:p>
        </p:txBody>
      </p:sp>
      <p:sp>
        <p:nvSpPr>
          <p:cNvPr id="11" name="TextBox 10">
            <a:extLst>
              <a:ext uri="{FF2B5EF4-FFF2-40B4-BE49-F238E27FC236}">
                <a16:creationId xmlns:a16="http://schemas.microsoft.com/office/drawing/2014/main" id="{EB805350-E29F-85F6-FACC-537B2559EB54}"/>
              </a:ext>
            </a:extLst>
          </p:cNvPr>
          <p:cNvSpPr txBox="1"/>
          <p:nvPr/>
        </p:nvSpPr>
        <p:spPr>
          <a:xfrm>
            <a:off x="5507413" y="2629255"/>
            <a:ext cx="6094070" cy="2031325"/>
          </a:xfrm>
          <a:prstGeom prst="rect">
            <a:avLst/>
          </a:prstGeom>
          <a:noFill/>
        </p:spPr>
        <p:txBody>
          <a:bodyPr wrap="square">
            <a:spAutoFit/>
          </a:bodyPr>
          <a:lstStyle/>
          <a:p>
            <a:pPr fontAlgn="t">
              <a:lnSpc>
                <a:spcPct val="100000"/>
              </a:lnSpc>
              <a:buNone/>
            </a:pPr>
            <a:r>
              <a:rPr lang="en-GB" sz="1800" b="1" i="0" dirty="0">
                <a:effectLst/>
                <a:latin typeface="Aptos" panose="020B0004020202020204" pitchFamily="34" charset="0"/>
              </a:rPr>
              <a:t>Who faces the greatest risk as a result of Thomas's actions?</a:t>
            </a:r>
            <a:endParaRPr lang="en-GB" sz="1800" b="0" i="0" dirty="0">
              <a:effectLst/>
              <a:latin typeface="Aptos" panose="020B0004020202020204" pitchFamily="34" charset="0"/>
            </a:endParaRPr>
          </a:p>
          <a:p>
            <a:pPr fontAlgn="t">
              <a:lnSpc>
                <a:spcPct val="100000"/>
              </a:lnSpc>
              <a:buNone/>
            </a:pPr>
            <a:r>
              <a:rPr lang="en-GB" sz="1800" b="0" i="0" dirty="0">
                <a:effectLst/>
                <a:latin typeface="Aptos" panose="020B0004020202020204" pitchFamily="34" charset="0"/>
              </a:rPr>
              <a:t>Consider:</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Victim safety</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Loss of trust</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Disclosure issues</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Evidential challenges</a:t>
            </a:r>
          </a:p>
        </p:txBody>
      </p:sp>
    </p:spTree>
    <p:extLst>
      <p:ext uri="{BB962C8B-B14F-4D97-AF65-F5344CB8AC3E}">
        <p14:creationId xmlns:p14="http://schemas.microsoft.com/office/powerpoint/2010/main" val="1590576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B46D0-F07F-6F7D-7477-F4350C5081C5}"/>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4AF5EA67-7BF2-9A5F-F05A-88F7EB4BD826}"/>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a:extLst>
              <a:ext uri="{FF2B5EF4-FFF2-40B4-BE49-F238E27FC236}">
                <a16:creationId xmlns:a16="http://schemas.microsoft.com/office/drawing/2014/main" id="{4F6E9F2A-E591-86AD-4418-795E4370B4D0}"/>
              </a:ext>
            </a:extLst>
          </p:cNvPr>
          <p:cNvSpPr txBox="1"/>
          <p:nvPr/>
        </p:nvSpPr>
        <p:spPr>
          <a:xfrm>
            <a:off x="731520" y="914400"/>
            <a:ext cx="10698480" cy="553998"/>
          </a:xfrm>
          <a:prstGeom prst="rect">
            <a:avLst/>
          </a:prstGeom>
          <a:noFill/>
        </p:spPr>
        <p:txBody>
          <a:bodyPr wrap="square">
            <a:spAutoFit/>
          </a:bodyPr>
          <a:lstStyle/>
          <a:p>
            <a:pPr>
              <a:spcAft>
                <a:spcPts val="1200"/>
              </a:spcAft>
              <a:defRPr sz="3000">
                <a:solidFill>
                  <a:srgbClr val="0E1E31"/>
                </a:solidFill>
                <a:latin typeface="Aptos"/>
              </a:defRPr>
            </a:pPr>
            <a:r>
              <a:rPr dirty="0"/>
              <a:t>Scenario A: </a:t>
            </a:r>
            <a:r>
              <a:rPr lang="en-GB" dirty="0"/>
              <a:t>Digital evidence issues</a:t>
            </a:r>
            <a:endParaRPr dirty="0"/>
          </a:p>
        </p:txBody>
      </p:sp>
      <p:sp>
        <p:nvSpPr>
          <p:cNvPr id="4" name="TextBox 3">
            <a:extLst>
              <a:ext uri="{FF2B5EF4-FFF2-40B4-BE49-F238E27FC236}">
                <a16:creationId xmlns:a16="http://schemas.microsoft.com/office/drawing/2014/main" id="{78CE4173-4EB8-9F51-9127-C4FCCC13BE07}"/>
              </a:ext>
            </a:extLst>
          </p:cNvPr>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Decide • justify • challenge</a:t>
            </a:r>
          </a:p>
        </p:txBody>
      </p:sp>
      <p:sp>
        <p:nvSpPr>
          <p:cNvPr id="5" name="Rounded Rectangle 4">
            <a:extLst>
              <a:ext uri="{FF2B5EF4-FFF2-40B4-BE49-F238E27FC236}">
                <a16:creationId xmlns:a16="http://schemas.microsoft.com/office/drawing/2014/main" id="{38282FF4-2250-5950-F98D-54D66ABFB51F}"/>
              </a:ext>
            </a:extLst>
          </p:cNvPr>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a:extLst>
              <a:ext uri="{FF2B5EF4-FFF2-40B4-BE49-F238E27FC236}">
                <a16:creationId xmlns:a16="http://schemas.microsoft.com/office/drawing/2014/main" id="{F2A332D7-6BF2-215F-6316-E3EA0247AD04}"/>
              </a:ext>
            </a:extLst>
          </p:cNvPr>
          <p:cNvSpPr txBox="1"/>
          <p:nvPr/>
        </p:nvSpPr>
        <p:spPr>
          <a:xfrm>
            <a:off x="1005840" y="2587752"/>
            <a:ext cx="10149840" cy="2123658"/>
          </a:xfrm>
          <a:prstGeom prst="rect">
            <a:avLst/>
          </a:prstGeom>
          <a:noFill/>
        </p:spPr>
        <p:txBody>
          <a:bodyPr wrap="square">
            <a:spAutoFit/>
          </a:bodyPr>
          <a:lstStyle/>
          <a:p>
            <a:pPr>
              <a:spcAft>
                <a:spcPts val="1200"/>
              </a:spcAft>
              <a:defRPr sz="2000">
                <a:solidFill>
                  <a:srgbClr val="0E1E31"/>
                </a:solidFill>
                <a:latin typeface="Aptos"/>
              </a:defRPr>
            </a:pPr>
            <a:r>
              <a:rPr lang="en-GB" dirty="0"/>
              <a:t>What happens when the screenshot is forwarded?</a:t>
            </a:r>
          </a:p>
          <a:p>
            <a:pPr>
              <a:spcAft>
                <a:spcPts val="1200"/>
              </a:spcAft>
              <a:defRPr sz="2000">
                <a:solidFill>
                  <a:srgbClr val="0E1E31"/>
                </a:solidFill>
                <a:latin typeface="Aptos"/>
              </a:defRPr>
            </a:pPr>
            <a:endParaRPr lang="en-GB" dirty="0"/>
          </a:p>
          <a:p>
            <a:pPr marL="342900" lvl="0" indent="-342900" fontAlgn="t">
              <a:lnSpc>
                <a:spcPct val="100000"/>
              </a:lnSpc>
              <a:buFont typeface="Arial" panose="020B0604020202020204" pitchFamily="34" charset="0"/>
              <a:buChar char="•"/>
            </a:pPr>
            <a:r>
              <a:rPr lang="en-GB" dirty="0">
                <a:latin typeface="Aptos" panose="020B0004020202020204" pitchFamily="34" charset="0"/>
              </a:rPr>
              <a:t>Loss of control</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Unauthorised dissemination</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Questions around authenticity</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Difficulty establishing audit trails</a:t>
            </a:r>
          </a:p>
        </p:txBody>
      </p:sp>
      <p:sp>
        <p:nvSpPr>
          <p:cNvPr id="7" name="Rounded Rectangle 6">
            <a:extLst>
              <a:ext uri="{FF2B5EF4-FFF2-40B4-BE49-F238E27FC236}">
                <a16:creationId xmlns:a16="http://schemas.microsoft.com/office/drawing/2014/main" id="{3CD2E647-17C8-D613-5D98-BE62C58CE92F}"/>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539693A3-4371-EF64-DE74-5618C78A41DF}"/>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10</a:t>
            </a:r>
          </a:p>
        </p:txBody>
      </p:sp>
      <p:pic>
        <p:nvPicPr>
          <p:cNvPr id="12" name="Picture 11">
            <a:extLst>
              <a:ext uri="{FF2B5EF4-FFF2-40B4-BE49-F238E27FC236}">
                <a16:creationId xmlns:a16="http://schemas.microsoft.com/office/drawing/2014/main" id="{74A89AC4-5F13-F7A8-C997-C2FFAF1D3954}"/>
              </a:ext>
            </a:extLst>
          </p:cNvPr>
          <p:cNvPicPr>
            <a:picLocks noChangeAspect="1"/>
          </p:cNvPicPr>
          <p:nvPr/>
        </p:nvPicPr>
        <p:blipFill>
          <a:blip r:embed="rId3"/>
          <a:stretch>
            <a:fillRect/>
          </a:stretch>
        </p:blipFill>
        <p:spPr>
          <a:xfrm>
            <a:off x="-1" y="5742768"/>
            <a:ext cx="12188825" cy="1115277"/>
          </a:xfrm>
          <a:prstGeom prst="rect">
            <a:avLst/>
          </a:prstGeom>
        </p:spPr>
      </p:pic>
      <p:sp>
        <p:nvSpPr>
          <p:cNvPr id="11" name="TextBox 10">
            <a:extLst>
              <a:ext uri="{FF2B5EF4-FFF2-40B4-BE49-F238E27FC236}">
                <a16:creationId xmlns:a16="http://schemas.microsoft.com/office/drawing/2014/main" id="{3604B26D-4D6D-EF07-2385-ADE10E01470D}"/>
              </a:ext>
            </a:extLst>
          </p:cNvPr>
          <p:cNvSpPr txBox="1"/>
          <p:nvPr/>
        </p:nvSpPr>
        <p:spPr>
          <a:xfrm>
            <a:off x="5598790" y="3021491"/>
            <a:ext cx="6094070" cy="2031325"/>
          </a:xfrm>
          <a:prstGeom prst="rect">
            <a:avLst/>
          </a:prstGeom>
          <a:noFill/>
        </p:spPr>
        <p:txBody>
          <a:bodyPr wrap="square">
            <a:spAutoFit/>
          </a:bodyPr>
          <a:lstStyle/>
          <a:p>
            <a:pPr fontAlgn="t">
              <a:lnSpc>
                <a:spcPct val="100000"/>
              </a:lnSpc>
              <a:buNone/>
            </a:pPr>
            <a:r>
              <a:rPr lang="en-GB" sz="1800" b="1" i="0" dirty="0">
                <a:effectLst/>
                <a:latin typeface="Aptos" panose="020B0004020202020204" pitchFamily="34" charset="0"/>
              </a:rPr>
              <a:t>What problems might arise when the case reaches court?</a:t>
            </a:r>
            <a:endParaRPr lang="en-GB" sz="1800" b="0" i="0" dirty="0">
              <a:effectLst/>
              <a:latin typeface="Aptos" panose="020B0004020202020204" pitchFamily="34" charset="0"/>
            </a:endParaRPr>
          </a:p>
          <a:p>
            <a:pPr fontAlgn="t">
              <a:lnSpc>
                <a:spcPct val="100000"/>
              </a:lnSpc>
              <a:buNone/>
            </a:pPr>
            <a:r>
              <a:rPr lang="en-GB" sz="1800" b="0" i="0" dirty="0">
                <a:effectLst/>
                <a:latin typeface="Aptos" panose="020B0004020202020204" pitchFamily="34" charset="0"/>
              </a:rPr>
              <a:t>Potential areas:</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Disclosure obligations</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Continuity of evidence</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Defence scrutiny</a:t>
            </a:r>
          </a:p>
          <a:p>
            <a:pPr marL="342900" lvl="0" indent="-342900" fontAlgn="t">
              <a:lnSpc>
                <a:spcPct val="100000"/>
              </a:lnSpc>
              <a:buFont typeface="Arial" panose="020B0604020202020204" pitchFamily="34" charset="0"/>
              <a:buChar char="•"/>
            </a:pPr>
            <a:r>
              <a:rPr lang="en-GB" sz="1800" b="0" i="0" dirty="0">
                <a:effectLst/>
                <a:latin typeface="Aptos" panose="020B0004020202020204" pitchFamily="34" charset="0"/>
              </a:rPr>
              <a:t>Requests for personal device examination</a:t>
            </a:r>
          </a:p>
        </p:txBody>
      </p:sp>
    </p:spTree>
    <p:extLst>
      <p:ext uri="{BB962C8B-B14F-4D97-AF65-F5344CB8AC3E}">
        <p14:creationId xmlns:p14="http://schemas.microsoft.com/office/powerpoint/2010/main" val="172137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xEl>
                                              <p:pRg st="1" end="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68961-9297-71E3-FEC0-76974229490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7F722F9F-9C7C-857D-4FE1-EC5C13A49AEB}"/>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a:extLst>
              <a:ext uri="{FF2B5EF4-FFF2-40B4-BE49-F238E27FC236}">
                <a16:creationId xmlns:a16="http://schemas.microsoft.com/office/drawing/2014/main" id="{78C01FEC-FB47-CF31-75F3-04F90E2E393B}"/>
              </a:ext>
            </a:extLst>
          </p:cNvPr>
          <p:cNvSpPr txBox="1"/>
          <p:nvPr/>
        </p:nvSpPr>
        <p:spPr>
          <a:xfrm>
            <a:off x="731520" y="914400"/>
            <a:ext cx="10698480" cy="553998"/>
          </a:xfrm>
          <a:prstGeom prst="rect">
            <a:avLst/>
          </a:prstGeom>
          <a:noFill/>
        </p:spPr>
        <p:txBody>
          <a:bodyPr wrap="square">
            <a:spAutoFit/>
          </a:bodyPr>
          <a:lstStyle/>
          <a:p>
            <a:pPr>
              <a:spcAft>
                <a:spcPts val="1200"/>
              </a:spcAft>
              <a:defRPr sz="3000">
                <a:solidFill>
                  <a:srgbClr val="0E1E31"/>
                </a:solidFill>
                <a:latin typeface="Aptos"/>
              </a:defRPr>
            </a:pPr>
            <a:r>
              <a:rPr dirty="0"/>
              <a:t>Scenario A: </a:t>
            </a:r>
            <a:r>
              <a:rPr lang="en-GB" dirty="0"/>
              <a:t>Victim centred perspective</a:t>
            </a:r>
            <a:endParaRPr dirty="0"/>
          </a:p>
        </p:txBody>
      </p:sp>
      <p:sp>
        <p:nvSpPr>
          <p:cNvPr id="4" name="TextBox 3">
            <a:extLst>
              <a:ext uri="{FF2B5EF4-FFF2-40B4-BE49-F238E27FC236}">
                <a16:creationId xmlns:a16="http://schemas.microsoft.com/office/drawing/2014/main" id="{0E57121B-7D8B-0E86-6D64-73ED0A0F9FC5}"/>
              </a:ext>
            </a:extLst>
          </p:cNvPr>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Decide • justify • challenge</a:t>
            </a:r>
          </a:p>
        </p:txBody>
      </p:sp>
      <p:sp>
        <p:nvSpPr>
          <p:cNvPr id="5" name="Rounded Rectangle 4">
            <a:extLst>
              <a:ext uri="{FF2B5EF4-FFF2-40B4-BE49-F238E27FC236}">
                <a16:creationId xmlns:a16="http://schemas.microsoft.com/office/drawing/2014/main" id="{B520DF7D-ECE8-2D20-9420-A5CDC74C0894}"/>
              </a:ext>
            </a:extLst>
          </p:cNvPr>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a:extLst>
              <a:ext uri="{FF2B5EF4-FFF2-40B4-BE49-F238E27FC236}">
                <a16:creationId xmlns:a16="http://schemas.microsoft.com/office/drawing/2014/main" id="{8B377445-FF9D-80E8-BB07-425A278BE494}"/>
              </a:ext>
            </a:extLst>
          </p:cNvPr>
          <p:cNvSpPr txBox="1"/>
          <p:nvPr/>
        </p:nvSpPr>
        <p:spPr>
          <a:xfrm>
            <a:off x="1005840" y="2587752"/>
            <a:ext cx="10149840" cy="2339102"/>
          </a:xfrm>
          <a:prstGeom prst="rect">
            <a:avLst/>
          </a:prstGeom>
          <a:noFill/>
        </p:spPr>
        <p:txBody>
          <a:bodyPr wrap="square">
            <a:spAutoFit/>
          </a:bodyPr>
          <a:lstStyle/>
          <a:p>
            <a:pPr fontAlgn="t">
              <a:lnSpc>
                <a:spcPct val="100000"/>
              </a:lnSpc>
              <a:buNone/>
            </a:pPr>
            <a:r>
              <a:rPr lang="en-GB" dirty="0">
                <a:latin typeface="Aptos" panose="020B0004020202020204" pitchFamily="34" charset="0"/>
              </a:rPr>
              <a:t>Imagine you are the victim and discover that photographs of your injuries have been circulating in a WhatsApp group.</a:t>
            </a:r>
          </a:p>
          <a:p>
            <a:pPr fontAlgn="t">
              <a:lnSpc>
                <a:spcPct val="100000"/>
              </a:lnSpc>
              <a:buNone/>
            </a:pPr>
            <a:endParaRPr lang="en-GB" dirty="0">
              <a:latin typeface="Aptos" panose="020B0004020202020204" pitchFamily="34" charset="0"/>
            </a:endParaRPr>
          </a:p>
          <a:p>
            <a:pPr marL="342900" lvl="0" indent="-342900" fontAlgn="t">
              <a:lnSpc>
                <a:spcPct val="100000"/>
              </a:lnSpc>
              <a:buFont typeface="Arial" panose="020B0604020202020204" pitchFamily="34" charset="0"/>
              <a:buChar char="•"/>
            </a:pPr>
            <a:r>
              <a:rPr lang="en-GB" dirty="0">
                <a:latin typeface="Aptos" panose="020B0004020202020204" pitchFamily="34" charset="0"/>
              </a:rPr>
              <a:t>How might this affect confidence in police?</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Would the victim continue to engage with the investigation?</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Could this impact future reporting of domestic abuse?</a:t>
            </a:r>
          </a:p>
          <a:p>
            <a:pPr fontAlgn="t">
              <a:lnSpc>
                <a:spcPct val="100000"/>
              </a:lnSpc>
              <a:buNone/>
            </a:pPr>
            <a:endParaRPr lang="en-GB" dirty="0">
              <a:latin typeface="Aptos" panose="020B0004020202020204" pitchFamily="34" charset="0"/>
            </a:endParaRPr>
          </a:p>
          <a:p>
            <a:pPr>
              <a:spcAft>
                <a:spcPts val="1200"/>
              </a:spcAft>
              <a:defRPr sz="2000">
                <a:solidFill>
                  <a:srgbClr val="0E1E31"/>
                </a:solidFill>
                <a:latin typeface="Aptos"/>
              </a:defRPr>
            </a:pPr>
            <a:endParaRPr lang="en-GB" dirty="0">
              <a:latin typeface="Aptos" panose="020B0004020202020204" pitchFamily="34" charset="0"/>
            </a:endParaRPr>
          </a:p>
        </p:txBody>
      </p:sp>
      <p:sp>
        <p:nvSpPr>
          <p:cNvPr id="7" name="Rounded Rectangle 6">
            <a:extLst>
              <a:ext uri="{FF2B5EF4-FFF2-40B4-BE49-F238E27FC236}">
                <a16:creationId xmlns:a16="http://schemas.microsoft.com/office/drawing/2014/main" id="{D5B05B05-A1F8-B616-EB79-7E14FA2F1019}"/>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DE51D8A8-F30D-87B9-2DA4-09691EDDA21D}"/>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10</a:t>
            </a:r>
          </a:p>
        </p:txBody>
      </p:sp>
      <p:pic>
        <p:nvPicPr>
          <p:cNvPr id="12" name="Picture 11">
            <a:extLst>
              <a:ext uri="{FF2B5EF4-FFF2-40B4-BE49-F238E27FC236}">
                <a16:creationId xmlns:a16="http://schemas.microsoft.com/office/drawing/2014/main" id="{491644F1-C6FA-F311-7C68-4F956DA04EF5}"/>
              </a:ext>
            </a:extLst>
          </p:cNvPr>
          <p:cNvPicPr>
            <a:picLocks noChangeAspect="1"/>
          </p:cNvPicPr>
          <p:nvPr/>
        </p:nvPicPr>
        <p:blipFill>
          <a:blip r:embed="rId3"/>
          <a:stretch>
            <a:fillRect/>
          </a:stretch>
        </p:blipFill>
        <p:spPr>
          <a:xfrm>
            <a:off x="-1" y="5742768"/>
            <a:ext cx="12188825" cy="1115277"/>
          </a:xfrm>
          <a:prstGeom prst="rect">
            <a:avLst/>
          </a:prstGeom>
        </p:spPr>
      </p:pic>
    </p:spTree>
    <p:extLst>
      <p:ext uri="{BB962C8B-B14F-4D97-AF65-F5344CB8AC3E}">
        <p14:creationId xmlns:p14="http://schemas.microsoft.com/office/powerpoint/2010/main" val="35456659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E01FB-B163-7368-8EEF-75414F38BAE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7BD40886-35C0-5604-A523-6E22AD6A6DB3}"/>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a:extLst>
              <a:ext uri="{FF2B5EF4-FFF2-40B4-BE49-F238E27FC236}">
                <a16:creationId xmlns:a16="http://schemas.microsoft.com/office/drawing/2014/main" id="{DA838677-0CBD-60A0-8E6C-F38A2914CD21}"/>
              </a:ext>
            </a:extLst>
          </p:cNvPr>
          <p:cNvSpPr txBox="1"/>
          <p:nvPr/>
        </p:nvSpPr>
        <p:spPr>
          <a:xfrm>
            <a:off x="731520" y="914400"/>
            <a:ext cx="10698480" cy="1169551"/>
          </a:xfrm>
          <a:prstGeom prst="rect">
            <a:avLst/>
          </a:prstGeom>
          <a:noFill/>
        </p:spPr>
        <p:txBody>
          <a:bodyPr wrap="square">
            <a:spAutoFit/>
          </a:bodyPr>
          <a:lstStyle/>
          <a:p>
            <a:pPr>
              <a:spcAft>
                <a:spcPts val="1200"/>
              </a:spcAft>
              <a:defRPr sz="3000">
                <a:solidFill>
                  <a:srgbClr val="0E1E31"/>
                </a:solidFill>
                <a:latin typeface="Aptos"/>
              </a:defRPr>
            </a:pPr>
            <a:r>
              <a:rPr dirty="0"/>
              <a:t>Scenario A: </a:t>
            </a:r>
            <a:r>
              <a:rPr lang="en-GB" sz="3000" dirty="0">
                <a:latin typeface="Aptos"/>
              </a:rPr>
              <a:t>The WhatsApp Group</a:t>
            </a:r>
          </a:p>
          <a:p>
            <a:pPr>
              <a:spcAft>
                <a:spcPts val="1200"/>
              </a:spcAft>
              <a:defRPr sz="3000">
                <a:solidFill>
                  <a:srgbClr val="0E1E31"/>
                </a:solidFill>
                <a:latin typeface="Aptos"/>
              </a:defRPr>
            </a:pPr>
            <a:endParaRPr dirty="0"/>
          </a:p>
        </p:txBody>
      </p:sp>
      <p:sp>
        <p:nvSpPr>
          <p:cNvPr id="4" name="TextBox 3">
            <a:extLst>
              <a:ext uri="{FF2B5EF4-FFF2-40B4-BE49-F238E27FC236}">
                <a16:creationId xmlns:a16="http://schemas.microsoft.com/office/drawing/2014/main" id="{5313139F-29FB-3AC8-7C75-3B77667C4609}"/>
              </a:ext>
            </a:extLst>
          </p:cNvPr>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Decide • justify • challenge</a:t>
            </a:r>
          </a:p>
        </p:txBody>
      </p:sp>
      <p:sp>
        <p:nvSpPr>
          <p:cNvPr id="5" name="Rounded Rectangle 4">
            <a:extLst>
              <a:ext uri="{FF2B5EF4-FFF2-40B4-BE49-F238E27FC236}">
                <a16:creationId xmlns:a16="http://schemas.microsoft.com/office/drawing/2014/main" id="{1C2990FB-EA0A-ADFB-EA48-4FE4879479D1}"/>
              </a:ext>
            </a:extLst>
          </p:cNvPr>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a:extLst>
              <a:ext uri="{FF2B5EF4-FFF2-40B4-BE49-F238E27FC236}">
                <a16:creationId xmlns:a16="http://schemas.microsoft.com/office/drawing/2014/main" id="{7320B3BF-9C44-3176-30E9-6EA929329F24}"/>
              </a:ext>
            </a:extLst>
          </p:cNvPr>
          <p:cNvSpPr txBox="1"/>
          <p:nvPr/>
        </p:nvSpPr>
        <p:spPr>
          <a:xfrm>
            <a:off x="1005840" y="2587752"/>
            <a:ext cx="10149840" cy="2339102"/>
          </a:xfrm>
          <a:prstGeom prst="rect">
            <a:avLst/>
          </a:prstGeom>
          <a:noFill/>
        </p:spPr>
        <p:txBody>
          <a:bodyPr wrap="square">
            <a:spAutoFit/>
          </a:bodyPr>
          <a:lstStyle/>
          <a:p>
            <a:pPr fontAlgn="t"/>
            <a:r>
              <a:rPr lang="en-GB" dirty="0">
                <a:latin typeface="Aptos" panose="020B0004020202020204" pitchFamily="34" charset="0"/>
              </a:rPr>
              <a:t>The colleague requested the information. Why might sending it to an entire WhatsApp group create additional concerns?</a:t>
            </a:r>
          </a:p>
          <a:p>
            <a:pPr fontAlgn="t">
              <a:lnSpc>
                <a:spcPct val="100000"/>
              </a:lnSpc>
              <a:buNone/>
            </a:pPr>
            <a:endParaRPr lang="en-GB" dirty="0">
              <a:latin typeface="Aptos" panose="020B0004020202020204" pitchFamily="34" charset="0"/>
            </a:endParaRPr>
          </a:p>
          <a:p>
            <a:pPr marL="342900" lvl="0" indent="-342900" fontAlgn="t">
              <a:lnSpc>
                <a:spcPct val="100000"/>
              </a:lnSpc>
              <a:buFont typeface="Arial" panose="020B0604020202020204" pitchFamily="34" charset="0"/>
              <a:buChar char="•"/>
            </a:pPr>
            <a:r>
              <a:rPr lang="en-GB" dirty="0">
                <a:latin typeface="Aptos" panose="020B0004020202020204" pitchFamily="34" charset="0"/>
              </a:rPr>
              <a:t>Did everyone in the group have a genuine need to know?</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Who now becomes responsible for protecting that information?</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What happens when membership of the group changes?</a:t>
            </a:r>
          </a:p>
          <a:p>
            <a:pPr fontAlgn="t">
              <a:lnSpc>
                <a:spcPct val="100000"/>
              </a:lnSpc>
              <a:buNone/>
            </a:pPr>
            <a:endParaRPr lang="en-GB" dirty="0">
              <a:latin typeface="Aptos" panose="020B0004020202020204" pitchFamily="34" charset="0"/>
            </a:endParaRPr>
          </a:p>
          <a:p>
            <a:pPr>
              <a:spcAft>
                <a:spcPts val="1200"/>
              </a:spcAft>
              <a:defRPr sz="2000">
                <a:solidFill>
                  <a:srgbClr val="0E1E31"/>
                </a:solidFill>
                <a:latin typeface="Aptos"/>
              </a:defRPr>
            </a:pPr>
            <a:endParaRPr lang="en-GB" dirty="0">
              <a:latin typeface="Aptos" panose="020B0004020202020204" pitchFamily="34" charset="0"/>
            </a:endParaRPr>
          </a:p>
        </p:txBody>
      </p:sp>
      <p:sp>
        <p:nvSpPr>
          <p:cNvPr id="7" name="Rounded Rectangle 6">
            <a:extLst>
              <a:ext uri="{FF2B5EF4-FFF2-40B4-BE49-F238E27FC236}">
                <a16:creationId xmlns:a16="http://schemas.microsoft.com/office/drawing/2014/main" id="{10466BF8-F988-C84F-C47C-F8BF644D4918}"/>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AAC0CBB1-D8CC-221F-C325-7727CBB96134}"/>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10</a:t>
            </a:r>
          </a:p>
        </p:txBody>
      </p:sp>
      <p:pic>
        <p:nvPicPr>
          <p:cNvPr id="12" name="Picture 11">
            <a:extLst>
              <a:ext uri="{FF2B5EF4-FFF2-40B4-BE49-F238E27FC236}">
                <a16:creationId xmlns:a16="http://schemas.microsoft.com/office/drawing/2014/main" id="{A2A6BF52-6113-233A-CA57-D18BA0BF5E5E}"/>
              </a:ext>
            </a:extLst>
          </p:cNvPr>
          <p:cNvPicPr>
            <a:picLocks noChangeAspect="1"/>
          </p:cNvPicPr>
          <p:nvPr/>
        </p:nvPicPr>
        <p:blipFill>
          <a:blip r:embed="rId3"/>
          <a:stretch>
            <a:fillRect/>
          </a:stretch>
        </p:blipFill>
        <p:spPr>
          <a:xfrm>
            <a:off x="-1" y="5742768"/>
            <a:ext cx="12188825" cy="1115277"/>
          </a:xfrm>
          <a:prstGeom prst="rect">
            <a:avLst/>
          </a:prstGeom>
        </p:spPr>
      </p:pic>
    </p:spTree>
    <p:extLst>
      <p:ext uri="{BB962C8B-B14F-4D97-AF65-F5344CB8AC3E}">
        <p14:creationId xmlns:p14="http://schemas.microsoft.com/office/powerpoint/2010/main" val="2000380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3773F-73E5-A23B-4284-DCEB44E84D6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9D4F7C8-B0C4-AF2A-8B2C-BD89400CC808}"/>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a:extLst>
              <a:ext uri="{FF2B5EF4-FFF2-40B4-BE49-F238E27FC236}">
                <a16:creationId xmlns:a16="http://schemas.microsoft.com/office/drawing/2014/main" id="{C8A6009D-2613-B2AC-A925-4F242DDECAF4}"/>
              </a:ext>
            </a:extLst>
          </p:cNvPr>
          <p:cNvSpPr txBox="1"/>
          <p:nvPr/>
        </p:nvSpPr>
        <p:spPr>
          <a:xfrm>
            <a:off x="731520" y="914400"/>
            <a:ext cx="10698480" cy="1169551"/>
          </a:xfrm>
          <a:prstGeom prst="rect">
            <a:avLst/>
          </a:prstGeom>
          <a:noFill/>
        </p:spPr>
        <p:txBody>
          <a:bodyPr wrap="square">
            <a:spAutoFit/>
          </a:bodyPr>
          <a:lstStyle/>
          <a:p>
            <a:pPr>
              <a:spcAft>
                <a:spcPts val="1200"/>
              </a:spcAft>
              <a:defRPr sz="3000">
                <a:solidFill>
                  <a:srgbClr val="0E1E31"/>
                </a:solidFill>
                <a:latin typeface="Aptos"/>
              </a:defRPr>
            </a:pPr>
            <a:r>
              <a:rPr dirty="0"/>
              <a:t>Scenario A: </a:t>
            </a:r>
            <a:r>
              <a:rPr lang="en-GB" sz="3000" dirty="0">
                <a:latin typeface="Aptos"/>
              </a:rPr>
              <a:t>The Code of Ethics</a:t>
            </a:r>
          </a:p>
          <a:p>
            <a:pPr>
              <a:spcAft>
                <a:spcPts val="1200"/>
              </a:spcAft>
              <a:defRPr sz="3000">
                <a:solidFill>
                  <a:srgbClr val="0E1E31"/>
                </a:solidFill>
                <a:latin typeface="Aptos"/>
              </a:defRPr>
            </a:pPr>
            <a:endParaRPr dirty="0"/>
          </a:p>
        </p:txBody>
      </p:sp>
      <p:sp>
        <p:nvSpPr>
          <p:cNvPr id="4" name="TextBox 3">
            <a:extLst>
              <a:ext uri="{FF2B5EF4-FFF2-40B4-BE49-F238E27FC236}">
                <a16:creationId xmlns:a16="http://schemas.microsoft.com/office/drawing/2014/main" id="{0F59B6AF-83A7-F2D4-F836-D7640C68D065}"/>
              </a:ext>
            </a:extLst>
          </p:cNvPr>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Decide • justify • challenge</a:t>
            </a:r>
          </a:p>
        </p:txBody>
      </p:sp>
      <p:sp>
        <p:nvSpPr>
          <p:cNvPr id="5" name="Rounded Rectangle 4">
            <a:extLst>
              <a:ext uri="{FF2B5EF4-FFF2-40B4-BE49-F238E27FC236}">
                <a16:creationId xmlns:a16="http://schemas.microsoft.com/office/drawing/2014/main" id="{2E2CE4BD-5AC0-A41B-A491-A594B51ED98B}"/>
              </a:ext>
            </a:extLst>
          </p:cNvPr>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a:extLst>
              <a:ext uri="{FF2B5EF4-FFF2-40B4-BE49-F238E27FC236}">
                <a16:creationId xmlns:a16="http://schemas.microsoft.com/office/drawing/2014/main" id="{50F55180-0ACA-2D5D-DCE5-2F62092302D3}"/>
              </a:ext>
            </a:extLst>
          </p:cNvPr>
          <p:cNvSpPr txBox="1"/>
          <p:nvPr/>
        </p:nvSpPr>
        <p:spPr>
          <a:xfrm>
            <a:off x="1005840" y="2587752"/>
            <a:ext cx="10149840" cy="677108"/>
          </a:xfrm>
          <a:prstGeom prst="rect">
            <a:avLst/>
          </a:prstGeom>
          <a:noFill/>
        </p:spPr>
        <p:txBody>
          <a:bodyPr wrap="square">
            <a:spAutoFit/>
          </a:bodyPr>
          <a:lstStyle/>
          <a:p>
            <a:pPr fontAlgn="t">
              <a:lnSpc>
                <a:spcPct val="100000"/>
              </a:lnSpc>
              <a:buNone/>
            </a:pPr>
            <a:endParaRPr lang="en-GB" dirty="0">
              <a:latin typeface="Aptos" panose="020B0004020202020204" pitchFamily="34" charset="0"/>
            </a:endParaRPr>
          </a:p>
          <a:p>
            <a:pPr>
              <a:spcAft>
                <a:spcPts val="1200"/>
              </a:spcAft>
              <a:defRPr sz="2000">
                <a:solidFill>
                  <a:srgbClr val="0E1E31"/>
                </a:solidFill>
                <a:latin typeface="Aptos"/>
              </a:defRPr>
            </a:pPr>
            <a:endParaRPr lang="en-GB" dirty="0">
              <a:latin typeface="Aptos" panose="020B0004020202020204" pitchFamily="34" charset="0"/>
            </a:endParaRPr>
          </a:p>
        </p:txBody>
      </p:sp>
      <p:sp>
        <p:nvSpPr>
          <p:cNvPr id="7" name="Rounded Rectangle 6">
            <a:extLst>
              <a:ext uri="{FF2B5EF4-FFF2-40B4-BE49-F238E27FC236}">
                <a16:creationId xmlns:a16="http://schemas.microsoft.com/office/drawing/2014/main" id="{32119FA9-ED09-10D5-507C-758EB7C82710}"/>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5DB1EF58-ED4F-5A58-7DB5-8CACD8972685}"/>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10</a:t>
            </a:r>
          </a:p>
        </p:txBody>
      </p:sp>
      <p:pic>
        <p:nvPicPr>
          <p:cNvPr id="12" name="Picture 11">
            <a:extLst>
              <a:ext uri="{FF2B5EF4-FFF2-40B4-BE49-F238E27FC236}">
                <a16:creationId xmlns:a16="http://schemas.microsoft.com/office/drawing/2014/main" id="{366441BB-904C-2CE3-D341-2B0FD6A8E61E}"/>
              </a:ext>
            </a:extLst>
          </p:cNvPr>
          <p:cNvPicPr>
            <a:picLocks noChangeAspect="1"/>
          </p:cNvPicPr>
          <p:nvPr/>
        </p:nvPicPr>
        <p:blipFill>
          <a:blip r:embed="rId3"/>
          <a:stretch>
            <a:fillRect/>
          </a:stretch>
        </p:blipFill>
        <p:spPr>
          <a:xfrm>
            <a:off x="-1" y="5742768"/>
            <a:ext cx="12188825" cy="1115277"/>
          </a:xfrm>
          <a:prstGeom prst="rect">
            <a:avLst/>
          </a:prstGeom>
        </p:spPr>
      </p:pic>
      <p:sp>
        <p:nvSpPr>
          <p:cNvPr id="10" name="TextBox 9">
            <a:extLst>
              <a:ext uri="{FF2B5EF4-FFF2-40B4-BE49-F238E27FC236}">
                <a16:creationId xmlns:a16="http://schemas.microsoft.com/office/drawing/2014/main" id="{BD3009EE-2BD8-E3F8-3BD5-585647786110}"/>
              </a:ext>
            </a:extLst>
          </p:cNvPr>
          <p:cNvSpPr txBox="1"/>
          <p:nvPr/>
        </p:nvSpPr>
        <p:spPr>
          <a:xfrm>
            <a:off x="1524965" y="2285119"/>
            <a:ext cx="9366812" cy="3139321"/>
          </a:xfrm>
          <a:prstGeom prst="rect">
            <a:avLst/>
          </a:prstGeom>
          <a:noFill/>
        </p:spPr>
        <p:txBody>
          <a:bodyPr wrap="square">
            <a:spAutoFit/>
          </a:bodyPr>
          <a:lstStyle/>
          <a:p>
            <a:pPr fontAlgn="t">
              <a:buNone/>
            </a:pPr>
            <a:r>
              <a:rPr lang="en-GB" sz="1800" b="0" i="0" dirty="0">
                <a:effectLst/>
                <a:latin typeface="Aptos" panose="020B0004020202020204" pitchFamily="34" charset="0"/>
              </a:rPr>
              <a:t>Integrity - </a:t>
            </a:r>
            <a:r>
              <a:rPr lang="en-GB" sz="1800" b="1" i="1" dirty="0">
                <a:effectLst/>
                <a:latin typeface="Aptos" panose="020B0004020202020204" pitchFamily="34" charset="0"/>
              </a:rPr>
              <a:t>Did Thomas demonstrate integrity?</a:t>
            </a:r>
          </a:p>
          <a:p>
            <a:pPr fontAlgn="t">
              <a:buNone/>
            </a:pPr>
            <a:endParaRPr lang="en-GB" sz="1800" b="0" i="0" dirty="0">
              <a:effectLst/>
              <a:latin typeface="Aptos" panose="020B0004020202020204" pitchFamily="34" charset="0"/>
            </a:endParaRPr>
          </a:p>
          <a:p>
            <a:pPr fontAlgn="t"/>
            <a:r>
              <a:rPr lang="en-GB" dirty="0">
                <a:latin typeface="Aptos" panose="020B0004020202020204" pitchFamily="34" charset="0"/>
              </a:rPr>
              <a:t>Accountability - </a:t>
            </a:r>
            <a:r>
              <a:rPr lang="en-GB" b="1" i="1" dirty="0">
                <a:latin typeface="Aptos" panose="020B0004020202020204" pitchFamily="34" charset="0"/>
              </a:rPr>
              <a:t>Would Thomas be comfortable explaining their decision to a Professional Standards Department investigator?</a:t>
            </a:r>
          </a:p>
          <a:p>
            <a:pPr fontAlgn="t"/>
            <a:endParaRPr lang="en-GB" dirty="0">
              <a:latin typeface="Aptos" panose="020B0004020202020204" pitchFamily="34" charset="0"/>
            </a:endParaRPr>
          </a:p>
          <a:p>
            <a:pPr fontAlgn="t"/>
            <a:r>
              <a:rPr lang="en-GB" dirty="0">
                <a:latin typeface="Aptos" panose="020B0004020202020204" pitchFamily="34" charset="0"/>
              </a:rPr>
              <a:t>Confidentiality - </a:t>
            </a:r>
            <a:r>
              <a:rPr lang="en-GB" b="1" i="1" dirty="0">
                <a:latin typeface="Aptos" panose="020B0004020202020204" pitchFamily="34" charset="0"/>
              </a:rPr>
              <a:t>What does confidentiality require in this scenario?</a:t>
            </a:r>
            <a:endParaRPr lang="en-GB" dirty="0">
              <a:latin typeface="Aptos" panose="020B0004020202020204" pitchFamily="34" charset="0"/>
            </a:endParaRPr>
          </a:p>
          <a:p>
            <a:pPr fontAlgn="t"/>
            <a:endParaRPr lang="en-GB" dirty="0">
              <a:latin typeface="Aptos" panose="020B0004020202020204" pitchFamily="34" charset="0"/>
            </a:endParaRPr>
          </a:p>
          <a:p>
            <a:pPr fontAlgn="t"/>
            <a:r>
              <a:rPr lang="en-GB" dirty="0">
                <a:latin typeface="Aptos" panose="020B0004020202020204" pitchFamily="34" charset="0"/>
              </a:rPr>
              <a:t>Public Trust - </a:t>
            </a:r>
            <a:r>
              <a:rPr lang="en-GB" b="1" i="1" dirty="0">
                <a:latin typeface="Aptos" panose="020B0004020202020204" pitchFamily="34" charset="0"/>
              </a:rPr>
              <a:t>How would this look on the front page of a newspaper?</a:t>
            </a:r>
          </a:p>
          <a:p>
            <a:pPr fontAlgn="t"/>
            <a:endParaRPr lang="en-GB" dirty="0"/>
          </a:p>
          <a:p>
            <a:pPr fontAlgn="t"/>
            <a:endParaRPr lang="en-GB" dirty="0"/>
          </a:p>
          <a:p>
            <a:pPr fontAlgn="t">
              <a:lnSpc>
                <a:spcPct val="100000"/>
              </a:lnSpc>
              <a:buNone/>
            </a:pPr>
            <a:endParaRPr lang="en-GB" sz="1800" b="0" i="0" dirty="0">
              <a:effectLst/>
              <a:latin typeface="Segoe UI" panose="020B0502040204020203" pitchFamily="34" charset="0"/>
            </a:endParaRPr>
          </a:p>
        </p:txBody>
      </p:sp>
    </p:spTree>
    <p:extLst>
      <p:ext uri="{BB962C8B-B14F-4D97-AF65-F5344CB8AC3E}">
        <p14:creationId xmlns:p14="http://schemas.microsoft.com/office/powerpoint/2010/main" val="927693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DEF28-8A02-A700-4996-20DCB616677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955532F-710A-F069-E42A-A980FFA8A36D}"/>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a:extLst>
              <a:ext uri="{FF2B5EF4-FFF2-40B4-BE49-F238E27FC236}">
                <a16:creationId xmlns:a16="http://schemas.microsoft.com/office/drawing/2014/main" id="{8B357F6B-948F-8E48-278F-2A0C2327C448}"/>
              </a:ext>
            </a:extLst>
          </p:cNvPr>
          <p:cNvSpPr txBox="1"/>
          <p:nvPr/>
        </p:nvSpPr>
        <p:spPr>
          <a:xfrm>
            <a:off x="731520" y="914400"/>
            <a:ext cx="10698480" cy="553998"/>
          </a:xfrm>
          <a:prstGeom prst="rect">
            <a:avLst/>
          </a:prstGeom>
          <a:noFill/>
        </p:spPr>
        <p:txBody>
          <a:bodyPr wrap="square">
            <a:spAutoFit/>
          </a:bodyPr>
          <a:lstStyle/>
          <a:p>
            <a:pPr>
              <a:spcAft>
                <a:spcPts val="1200"/>
              </a:spcAft>
              <a:defRPr sz="3000">
                <a:solidFill>
                  <a:srgbClr val="0E1E31"/>
                </a:solidFill>
                <a:latin typeface="Aptos"/>
              </a:defRPr>
            </a:pPr>
            <a:r>
              <a:rPr dirty="0"/>
              <a:t>Scenario A: </a:t>
            </a:r>
            <a:r>
              <a:rPr lang="en-GB" dirty="0"/>
              <a:t>Alternative scenario</a:t>
            </a:r>
            <a:endParaRPr dirty="0"/>
          </a:p>
        </p:txBody>
      </p:sp>
      <p:sp>
        <p:nvSpPr>
          <p:cNvPr id="4" name="TextBox 3">
            <a:extLst>
              <a:ext uri="{FF2B5EF4-FFF2-40B4-BE49-F238E27FC236}">
                <a16:creationId xmlns:a16="http://schemas.microsoft.com/office/drawing/2014/main" id="{7C2B5B55-A673-D2B7-20C7-22DCC77130D3}"/>
              </a:ext>
            </a:extLst>
          </p:cNvPr>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Decide • justify • challenge</a:t>
            </a:r>
          </a:p>
        </p:txBody>
      </p:sp>
      <p:sp>
        <p:nvSpPr>
          <p:cNvPr id="5" name="Rounded Rectangle 4">
            <a:extLst>
              <a:ext uri="{FF2B5EF4-FFF2-40B4-BE49-F238E27FC236}">
                <a16:creationId xmlns:a16="http://schemas.microsoft.com/office/drawing/2014/main" id="{C461B70E-F62C-0B29-97B4-57E0E5577B0B}"/>
              </a:ext>
            </a:extLst>
          </p:cNvPr>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a:extLst>
              <a:ext uri="{FF2B5EF4-FFF2-40B4-BE49-F238E27FC236}">
                <a16:creationId xmlns:a16="http://schemas.microsoft.com/office/drawing/2014/main" id="{FF09296C-33D9-3549-0F38-591816320ACC}"/>
              </a:ext>
            </a:extLst>
          </p:cNvPr>
          <p:cNvSpPr txBox="1"/>
          <p:nvPr/>
        </p:nvSpPr>
        <p:spPr>
          <a:xfrm>
            <a:off x="1005840" y="2587752"/>
            <a:ext cx="10149840" cy="2246769"/>
          </a:xfrm>
          <a:prstGeom prst="rect">
            <a:avLst/>
          </a:prstGeom>
          <a:noFill/>
        </p:spPr>
        <p:txBody>
          <a:bodyPr wrap="square">
            <a:spAutoFit/>
          </a:bodyPr>
          <a:lstStyle/>
          <a:p>
            <a:pPr fontAlgn="t">
              <a:lnSpc>
                <a:spcPct val="100000"/>
              </a:lnSpc>
              <a:buNone/>
            </a:pPr>
            <a:r>
              <a:rPr lang="en-GB" dirty="0">
                <a:latin typeface="Aptos" panose="020B0004020202020204" pitchFamily="34" charset="0"/>
              </a:rPr>
              <a:t>What if:</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The force system failed completely?</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The suspect remained outstanding?</a:t>
            </a:r>
          </a:p>
          <a:p>
            <a:pPr marL="342900" lvl="0" indent="-342900" fontAlgn="t">
              <a:lnSpc>
                <a:spcPct val="100000"/>
              </a:lnSpc>
              <a:buFont typeface="Arial" panose="020B0604020202020204" pitchFamily="34" charset="0"/>
              <a:buChar char="•"/>
            </a:pPr>
            <a:r>
              <a:rPr lang="en-GB" dirty="0">
                <a:latin typeface="Aptos" panose="020B0004020202020204" pitchFamily="34" charset="0"/>
              </a:rPr>
              <a:t>Officers needed immediate access to the address for safeguarding purposes?</a:t>
            </a:r>
          </a:p>
          <a:p>
            <a:pPr fontAlgn="t">
              <a:lnSpc>
                <a:spcPct val="100000"/>
              </a:lnSpc>
              <a:buNone/>
            </a:pPr>
            <a:endParaRPr lang="en-GB" dirty="0">
              <a:latin typeface="Aptos" panose="020B0004020202020204" pitchFamily="34" charset="0"/>
            </a:endParaRPr>
          </a:p>
          <a:p>
            <a:pPr>
              <a:spcAft>
                <a:spcPts val="1200"/>
              </a:spcAft>
              <a:defRPr sz="2000">
                <a:solidFill>
                  <a:srgbClr val="0E1E31"/>
                </a:solidFill>
                <a:latin typeface="Aptos"/>
              </a:defRPr>
            </a:pPr>
            <a:r>
              <a:rPr lang="en-GB" sz="2000" dirty="0">
                <a:latin typeface="Aptos" panose="020B0004020202020204" pitchFamily="34" charset="0"/>
              </a:rPr>
              <a:t>Does the ethical answer change?</a:t>
            </a:r>
          </a:p>
          <a:p>
            <a:pPr>
              <a:spcAft>
                <a:spcPts val="1200"/>
              </a:spcAft>
              <a:defRPr sz="2000">
                <a:solidFill>
                  <a:srgbClr val="0E1E31"/>
                </a:solidFill>
                <a:latin typeface="Aptos"/>
              </a:defRPr>
            </a:pPr>
            <a:endParaRPr lang="en-GB" dirty="0"/>
          </a:p>
        </p:txBody>
      </p:sp>
      <p:sp>
        <p:nvSpPr>
          <p:cNvPr id="7" name="Rounded Rectangle 6">
            <a:extLst>
              <a:ext uri="{FF2B5EF4-FFF2-40B4-BE49-F238E27FC236}">
                <a16:creationId xmlns:a16="http://schemas.microsoft.com/office/drawing/2014/main" id="{5F132E4D-F592-7270-BBB8-50E93CC6C522}"/>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7044F482-23E5-E937-FC21-B2EE352C76E0}"/>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10</a:t>
            </a:r>
          </a:p>
        </p:txBody>
      </p:sp>
      <p:pic>
        <p:nvPicPr>
          <p:cNvPr id="12" name="Picture 11">
            <a:extLst>
              <a:ext uri="{FF2B5EF4-FFF2-40B4-BE49-F238E27FC236}">
                <a16:creationId xmlns:a16="http://schemas.microsoft.com/office/drawing/2014/main" id="{8CC85C6B-01E5-6376-C5A7-9DF361DFF701}"/>
              </a:ext>
            </a:extLst>
          </p:cNvPr>
          <p:cNvPicPr>
            <a:picLocks noChangeAspect="1"/>
          </p:cNvPicPr>
          <p:nvPr/>
        </p:nvPicPr>
        <p:blipFill>
          <a:blip r:embed="rId3"/>
          <a:stretch>
            <a:fillRect/>
          </a:stretch>
        </p:blipFill>
        <p:spPr>
          <a:xfrm>
            <a:off x="-1" y="5742768"/>
            <a:ext cx="12188825" cy="1115277"/>
          </a:xfrm>
          <a:prstGeom prst="rect">
            <a:avLst/>
          </a:prstGeom>
        </p:spPr>
      </p:pic>
    </p:spTree>
    <p:extLst>
      <p:ext uri="{BB962C8B-B14F-4D97-AF65-F5344CB8AC3E}">
        <p14:creationId xmlns:p14="http://schemas.microsoft.com/office/powerpoint/2010/main" val="14756903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ED62B-E77D-926A-3B0B-121D3758A58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03BDF0D-305B-155E-ACE9-EBF4BBE4B1C2}"/>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a:extLst>
              <a:ext uri="{FF2B5EF4-FFF2-40B4-BE49-F238E27FC236}">
                <a16:creationId xmlns:a16="http://schemas.microsoft.com/office/drawing/2014/main" id="{826F3DE6-B33A-992C-5E41-6DE18973C3E3}"/>
              </a:ext>
            </a:extLst>
          </p:cNvPr>
          <p:cNvSpPr txBox="1"/>
          <p:nvPr/>
        </p:nvSpPr>
        <p:spPr>
          <a:xfrm>
            <a:off x="731520" y="914400"/>
            <a:ext cx="10698480" cy="553998"/>
          </a:xfrm>
          <a:prstGeom prst="rect">
            <a:avLst/>
          </a:prstGeom>
          <a:noFill/>
        </p:spPr>
        <p:txBody>
          <a:bodyPr wrap="square">
            <a:spAutoFit/>
          </a:bodyPr>
          <a:lstStyle/>
          <a:p>
            <a:pPr>
              <a:spcAft>
                <a:spcPts val="1200"/>
              </a:spcAft>
              <a:defRPr sz="3000">
                <a:solidFill>
                  <a:srgbClr val="0E1E31"/>
                </a:solidFill>
                <a:latin typeface="Aptos"/>
              </a:defRPr>
            </a:pPr>
            <a:r>
              <a:rPr dirty="0"/>
              <a:t>Scenario A: </a:t>
            </a:r>
            <a:r>
              <a:rPr lang="en-GB" dirty="0"/>
              <a:t>Final Challenge</a:t>
            </a:r>
            <a:endParaRPr dirty="0"/>
          </a:p>
        </p:txBody>
      </p:sp>
      <p:sp>
        <p:nvSpPr>
          <p:cNvPr id="4" name="TextBox 3">
            <a:extLst>
              <a:ext uri="{FF2B5EF4-FFF2-40B4-BE49-F238E27FC236}">
                <a16:creationId xmlns:a16="http://schemas.microsoft.com/office/drawing/2014/main" id="{CE2A1AE5-910F-E271-DFB5-82998231CF35}"/>
              </a:ext>
            </a:extLst>
          </p:cNvPr>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Decide • justify • challenge</a:t>
            </a:r>
          </a:p>
        </p:txBody>
      </p:sp>
      <p:sp>
        <p:nvSpPr>
          <p:cNvPr id="5" name="Rounded Rectangle 4">
            <a:extLst>
              <a:ext uri="{FF2B5EF4-FFF2-40B4-BE49-F238E27FC236}">
                <a16:creationId xmlns:a16="http://schemas.microsoft.com/office/drawing/2014/main" id="{90869B1E-58BF-221A-5001-A86B1D2C0084}"/>
              </a:ext>
            </a:extLst>
          </p:cNvPr>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ounded Rectangle 6">
            <a:extLst>
              <a:ext uri="{FF2B5EF4-FFF2-40B4-BE49-F238E27FC236}">
                <a16:creationId xmlns:a16="http://schemas.microsoft.com/office/drawing/2014/main" id="{03CC3319-7A00-A094-3BAB-B1633C8E4806}"/>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306D94A8-59A4-AC0B-10A8-E927E0896B94}"/>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10</a:t>
            </a:r>
          </a:p>
        </p:txBody>
      </p:sp>
      <p:pic>
        <p:nvPicPr>
          <p:cNvPr id="12" name="Picture 11">
            <a:extLst>
              <a:ext uri="{FF2B5EF4-FFF2-40B4-BE49-F238E27FC236}">
                <a16:creationId xmlns:a16="http://schemas.microsoft.com/office/drawing/2014/main" id="{0CB79110-5860-65D4-9457-1B114DCBEA4E}"/>
              </a:ext>
            </a:extLst>
          </p:cNvPr>
          <p:cNvPicPr>
            <a:picLocks noChangeAspect="1"/>
          </p:cNvPicPr>
          <p:nvPr/>
        </p:nvPicPr>
        <p:blipFill>
          <a:blip r:embed="rId3"/>
          <a:stretch>
            <a:fillRect/>
          </a:stretch>
        </p:blipFill>
        <p:spPr>
          <a:xfrm>
            <a:off x="-1" y="5742768"/>
            <a:ext cx="12188825" cy="1115277"/>
          </a:xfrm>
          <a:prstGeom prst="rect">
            <a:avLst/>
          </a:prstGeom>
        </p:spPr>
      </p:pic>
      <p:sp>
        <p:nvSpPr>
          <p:cNvPr id="10" name="TextBox 9">
            <a:extLst>
              <a:ext uri="{FF2B5EF4-FFF2-40B4-BE49-F238E27FC236}">
                <a16:creationId xmlns:a16="http://schemas.microsoft.com/office/drawing/2014/main" id="{5BBBB8F2-1E61-18D0-EFED-8EC3F83922FF}"/>
              </a:ext>
            </a:extLst>
          </p:cNvPr>
          <p:cNvSpPr txBox="1"/>
          <p:nvPr/>
        </p:nvSpPr>
        <p:spPr>
          <a:xfrm>
            <a:off x="1409218" y="2587752"/>
            <a:ext cx="6094070" cy="2031325"/>
          </a:xfrm>
          <a:prstGeom prst="rect">
            <a:avLst/>
          </a:prstGeom>
          <a:noFill/>
        </p:spPr>
        <p:txBody>
          <a:bodyPr wrap="square">
            <a:spAutoFit/>
          </a:bodyPr>
          <a:lstStyle/>
          <a:p>
            <a:pPr fontAlgn="t">
              <a:lnSpc>
                <a:spcPct val="100000"/>
              </a:lnSpc>
              <a:buNone/>
            </a:pPr>
            <a:r>
              <a:rPr lang="en-GB" sz="1800" b="1" i="1" dirty="0">
                <a:effectLst/>
                <a:latin typeface="Aptos" panose="020B0004020202020204" pitchFamily="34" charset="0"/>
              </a:rPr>
              <a:t>Which presents the greater ethical risk?</a:t>
            </a:r>
          </a:p>
          <a:p>
            <a:pPr fontAlgn="t">
              <a:lnSpc>
                <a:spcPct val="100000"/>
              </a:lnSpc>
              <a:buNone/>
            </a:pPr>
            <a:endParaRPr lang="en-GB" sz="1800" b="0" i="0" dirty="0">
              <a:effectLst/>
              <a:latin typeface="Aptos" panose="020B0004020202020204" pitchFamily="34" charset="0"/>
            </a:endParaRPr>
          </a:p>
          <a:p>
            <a:pPr fontAlgn="t">
              <a:lnSpc>
                <a:spcPct val="100000"/>
              </a:lnSpc>
              <a:buNone/>
            </a:pPr>
            <a:r>
              <a:rPr lang="en-GB" sz="1800" b="1" i="0" dirty="0">
                <a:effectLst/>
                <a:latin typeface="Aptos" panose="020B0004020202020204" pitchFamily="34" charset="0"/>
              </a:rPr>
              <a:t>Option A</a:t>
            </a:r>
            <a:r>
              <a:rPr lang="en-GB" sz="1800" b="0" i="0" dirty="0">
                <a:effectLst/>
                <a:latin typeface="Aptos" panose="020B0004020202020204" pitchFamily="34" charset="0"/>
              </a:rPr>
              <a:t> Delay sharing information and potentially compromise safeguarding.</a:t>
            </a:r>
          </a:p>
          <a:p>
            <a:pPr fontAlgn="t">
              <a:lnSpc>
                <a:spcPct val="100000"/>
              </a:lnSpc>
              <a:buNone/>
            </a:pPr>
            <a:endParaRPr lang="en-GB" sz="1800" b="0" i="0" dirty="0">
              <a:effectLst/>
              <a:latin typeface="Aptos" panose="020B0004020202020204" pitchFamily="34" charset="0"/>
            </a:endParaRPr>
          </a:p>
          <a:p>
            <a:pPr fontAlgn="t">
              <a:lnSpc>
                <a:spcPct val="100000"/>
              </a:lnSpc>
              <a:buNone/>
            </a:pPr>
            <a:r>
              <a:rPr lang="en-GB" sz="1800" b="1" i="0" dirty="0">
                <a:effectLst/>
                <a:latin typeface="Aptos" panose="020B0004020202020204" pitchFamily="34" charset="0"/>
              </a:rPr>
              <a:t>Option B</a:t>
            </a:r>
            <a:r>
              <a:rPr lang="en-GB" sz="1800" b="0" i="0" dirty="0">
                <a:effectLst/>
                <a:latin typeface="Aptos" panose="020B0004020202020204" pitchFamily="34" charset="0"/>
              </a:rPr>
              <a:t> Share information insecurely and potentially compromise confidentiality.</a:t>
            </a:r>
          </a:p>
        </p:txBody>
      </p:sp>
    </p:spTree>
    <p:extLst>
      <p:ext uri="{BB962C8B-B14F-4D97-AF65-F5344CB8AC3E}">
        <p14:creationId xmlns:p14="http://schemas.microsoft.com/office/powerpoint/2010/main" val="1456080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C0A7C-8735-EAF4-5D7F-DCB7B74B1B00}"/>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AF82F326-A5B1-1673-2272-93D2DF860777}"/>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a:extLst>
              <a:ext uri="{FF2B5EF4-FFF2-40B4-BE49-F238E27FC236}">
                <a16:creationId xmlns:a16="http://schemas.microsoft.com/office/drawing/2014/main" id="{311B1A77-83E4-4420-C02A-78D981BED775}"/>
              </a:ext>
            </a:extLst>
          </p:cNvPr>
          <p:cNvSpPr txBox="1"/>
          <p:nvPr/>
        </p:nvSpPr>
        <p:spPr>
          <a:xfrm>
            <a:off x="731520" y="914400"/>
            <a:ext cx="10698480" cy="553998"/>
          </a:xfrm>
          <a:prstGeom prst="rect">
            <a:avLst/>
          </a:prstGeom>
          <a:noFill/>
        </p:spPr>
        <p:txBody>
          <a:bodyPr wrap="square">
            <a:spAutoFit/>
          </a:bodyPr>
          <a:lstStyle/>
          <a:p>
            <a:pPr>
              <a:spcAft>
                <a:spcPts val="1200"/>
              </a:spcAft>
              <a:defRPr sz="3000">
                <a:solidFill>
                  <a:srgbClr val="0E1E31"/>
                </a:solidFill>
                <a:latin typeface="Aptos"/>
              </a:defRPr>
            </a:pPr>
            <a:r>
              <a:rPr dirty="0"/>
              <a:t>Scenario A: </a:t>
            </a:r>
            <a:r>
              <a:rPr lang="en-GB" dirty="0"/>
              <a:t>Conclusion</a:t>
            </a:r>
            <a:endParaRPr dirty="0"/>
          </a:p>
        </p:txBody>
      </p:sp>
      <p:sp>
        <p:nvSpPr>
          <p:cNvPr id="4" name="TextBox 3">
            <a:extLst>
              <a:ext uri="{FF2B5EF4-FFF2-40B4-BE49-F238E27FC236}">
                <a16:creationId xmlns:a16="http://schemas.microsoft.com/office/drawing/2014/main" id="{81FEACFD-26B5-1767-66E9-14094A80A093}"/>
              </a:ext>
            </a:extLst>
          </p:cNvPr>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Decide • justify • challenge</a:t>
            </a:r>
          </a:p>
        </p:txBody>
      </p:sp>
      <p:sp>
        <p:nvSpPr>
          <p:cNvPr id="5" name="Rounded Rectangle 4">
            <a:extLst>
              <a:ext uri="{FF2B5EF4-FFF2-40B4-BE49-F238E27FC236}">
                <a16:creationId xmlns:a16="http://schemas.microsoft.com/office/drawing/2014/main" id="{C7EFF982-AD0D-400B-BB73-7D127EFDA667}"/>
              </a:ext>
            </a:extLst>
          </p:cNvPr>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ounded Rectangle 6">
            <a:extLst>
              <a:ext uri="{FF2B5EF4-FFF2-40B4-BE49-F238E27FC236}">
                <a16:creationId xmlns:a16="http://schemas.microsoft.com/office/drawing/2014/main" id="{5F8DC04A-CBE8-606A-C77A-589735855D79}"/>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7CAE6847-4A68-0961-4AB3-466A3A2C38AD}"/>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10</a:t>
            </a:r>
          </a:p>
        </p:txBody>
      </p:sp>
      <p:pic>
        <p:nvPicPr>
          <p:cNvPr id="12" name="Picture 11">
            <a:extLst>
              <a:ext uri="{FF2B5EF4-FFF2-40B4-BE49-F238E27FC236}">
                <a16:creationId xmlns:a16="http://schemas.microsoft.com/office/drawing/2014/main" id="{6A80ACA5-B0C2-C7D1-8D6E-EE9F2616A487}"/>
              </a:ext>
            </a:extLst>
          </p:cNvPr>
          <p:cNvPicPr>
            <a:picLocks noChangeAspect="1"/>
          </p:cNvPicPr>
          <p:nvPr/>
        </p:nvPicPr>
        <p:blipFill>
          <a:blip r:embed="rId3"/>
          <a:stretch>
            <a:fillRect/>
          </a:stretch>
        </p:blipFill>
        <p:spPr>
          <a:xfrm>
            <a:off x="-1" y="5742768"/>
            <a:ext cx="12188825" cy="1115277"/>
          </a:xfrm>
          <a:prstGeom prst="rect">
            <a:avLst/>
          </a:prstGeom>
        </p:spPr>
      </p:pic>
      <p:sp>
        <p:nvSpPr>
          <p:cNvPr id="10" name="TextBox 9">
            <a:extLst>
              <a:ext uri="{FF2B5EF4-FFF2-40B4-BE49-F238E27FC236}">
                <a16:creationId xmlns:a16="http://schemas.microsoft.com/office/drawing/2014/main" id="{9F7BA9DA-E268-A744-EDF7-77287A0CECFD}"/>
              </a:ext>
            </a:extLst>
          </p:cNvPr>
          <p:cNvSpPr txBox="1"/>
          <p:nvPr/>
        </p:nvSpPr>
        <p:spPr>
          <a:xfrm>
            <a:off x="1409217" y="2313093"/>
            <a:ext cx="9679329" cy="3170099"/>
          </a:xfrm>
          <a:prstGeom prst="rect">
            <a:avLst/>
          </a:prstGeom>
          <a:noFill/>
        </p:spPr>
        <p:txBody>
          <a:bodyPr wrap="square">
            <a:spAutoFit/>
          </a:bodyPr>
          <a:lstStyle/>
          <a:p>
            <a:pPr fontAlgn="t">
              <a:lnSpc>
                <a:spcPct val="200000"/>
              </a:lnSpc>
              <a:buNone/>
            </a:pPr>
            <a:r>
              <a:rPr lang="en-GB" sz="2000" b="1" i="1" dirty="0">
                <a:latin typeface="Aptos" panose="020B0004020202020204" pitchFamily="34" charset="0"/>
              </a:rPr>
              <a:t>The central issue is not whether Thomas intended to help. Most ethical failures in policing do not begin with bad intentions. The real question is whether operational convenience can justify exposing highly sensitive victim information to unnecessary risk. Ethical policing requires officers to balance effectiveness, legality, professionalism and public trust, even when under pressure</a:t>
            </a:r>
          </a:p>
        </p:txBody>
      </p:sp>
    </p:spTree>
    <p:extLst>
      <p:ext uri="{BB962C8B-B14F-4D97-AF65-F5344CB8AC3E}">
        <p14:creationId xmlns:p14="http://schemas.microsoft.com/office/powerpoint/2010/main" val="1447647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4F5C7-7538-E3B6-9771-B85261A5742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A7A4A9A-B276-5E26-27C9-E3D5AD209CD9}"/>
              </a:ext>
            </a:extLst>
          </p:cNvPr>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7" name="Rounded Rectangle 6">
            <a:extLst>
              <a:ext uri="{FF2B5EF4-FFF2-40B4-BE49-F238E27FC236}">
                <a16:creationId xmlns:a16="http://schemas.microsoft.com/office/drawing/2014/main" id="{EDD8AAD1-CB4E-85CB-EDE0-096A929F41B4}"/>
              </a:ext>
            </a:extLst>
          </p:cNvPr>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a:extLst>
              <a:ext uri="{FF2B5EF4-FFF2-40B4-BE49-F238E27FC236}">
                <a16:creationId xmlns:a16="http://schemas.microsoft.com/office/drawing/2014/main" id="{87D4E36B-BBE4-DDC3-ED95-E0FB08DBFB07}"/>
              </a:ext>
            </a:extLst>
          </p:cNvPr>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07</a:t>
            </a:r>
          </a:p>
        </p:txBody>
      </p:sp>
      <p:pic>
        <p:nvPicPr>
          <p:cNvPr id="9" name="Online Media 8" title="Who Hired Her?! Female Cop's Social Media Posts Raise Serious Questions!">
            <a:hlinkClick r:id="" action="ppaction://media"/>
            <a:extLst>
              <a:ext uri="{FF2B5EF4-FFF2-40B4-BE49-F238E27FC236}">
                <a16:creationId xmlns:a16="http://schemas.microsoft.com/office/drawing/2014/main" id="{3B4FE70B-CC41-9EA4-BF57-7D5F19A05C0D}"/>
              </a:ext>
            </a:extLst>
          </p:cNvPr>
          <p:cNvPicPr>
            <a:picLocks noRot="1" noChangeAspect="1"/>
          </p:cNvPicPr>
          <p:nvPr>
            <a:videoFile r:link="rId1"/>
          </p:nvPr>
        </p:nvPicPr>
        <p:blipFill>
          <a:blip r:embed="rId4"/>
          <a:stretch>
            <a:fillRect/>
          </a:stretch>
        </p:blipFill>
        <p:spPr>
          <a:xfrm>
            <a:off x="1744883" y="653677"/>
            <a:ext cx="8671753" cy="4899540"/>
          </a:xfrm>
          <a:prstGeom prst="rect">
            <a:avLst/>
          </a:prstGeom>
        </p:spPr>
      </p:pic>
      <p:pic>
        <p:nvPicPr>
          <p:cNvPr id="11" name="Picture 10">
            <a:extLst>
              <a:ext uri="{FF2B5EF4-FFF2-40B4-BE49-F238E27FC236}">
                <a16:creationId xmlns:a16="http://schemas.microsoft.com/office/drawing/2014/main" id="{CE84653F-A693-92B3-24F0-6933C6A7DDAB}"/>
              </a:ext>
            </a:extLst>
          </p:cNvPr>
          <p:cNvPicPr>
            <a:picLocks noChangeAspect="1"/>
          </p:cNvPicPr>
          <p:nvPr/>
        </p:nvPicPr>
        <p:blipFill>
          <a:blip r:embed="rId5"/>
          <a:stretch>
            <a:fillRect/>
          </a:stretch>
        </p:blipFill>
        <p:spPr>
          <a:xfrm>
            <a:off x="-305" y="5744348"/>
            <a:ext cx="12188825" cy="1112759"/>
          </a:xfrm>
          <a:prstGeom prst="rect">
            <a:avLst/>
          </a:prstGeom>
        </p:spPr>
      </p:pic>
    </p:spTree>
    <p:extLst>
      <p:ext uri="{BB962C8B-B14F-4D97-AF65-F5344CB8AC3E}">
        <p14:creationId xmlns:p14="http://schemas.microsoft.com/office/powerpoint/2010/main" val="2117319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tretch>
            <a:fillRect/>
          </a:stretch>
        </p:blipFill>
        <p:spPr>
          <a:xfrm>
            <a:off x="-1" y="-498352"/>
            <a:ext cx="12188825" cy="6799079"/>
          </a:xfrm>
          <a:prstGeom prst="rect">
            <a:avLst/>
          </a:prstGeom>
        </p:spPr>
      </p:pic>
      <p:pic>
        <p:nvPicPr>
          <p:cNvPr id="4" name="Picture 3">
            <a:extLst>
              <a:ext uri="{FF2B5EF4-FFF2-40B4-BE49-F238E27FC236}">
                <a16:creationId xmlns:a16="http://schemas.microsoft.com/office/drawing/2014/main" id="{8571CE4C-4318-E048-AD31-2ABEEF8F225D}"/>
              </a:ext>
            </a:extLst>
          </p:cNvPr>
          <p:cNvPicPr>
            <a:picLocks noChangeAspect="1"/>
          </p:cNvPicPr>
          <p:nvPr/>
        </p:nvPicPr>
        <p:blipFill>
          <a:blip r:embed="rId4"/>
          <a:stretch>
            <a:fillRect/>
          </a:stretch>
        </p:blipFill>
        <p:spPr>
          <a:xfrm>
            <a:off x="-305" y="5744348"/>
            <a:ext cx="12188825" cy="1112759"/>
          </a:xfrm>
          <a:prstGeom prst="rect">
            <a:avLst/>
          </a:prstGeom>
        </p:spPr>
      </p:pic>
    </p:spTree>
    <p:extLst>
      <p:ext uri="{BB962C8B-B14F-4D97-AF65-F5344CB8AC3E}">
        <p14:creationId xmlns:p14="http://schemas.microsoft.com/office/powerpoint/2010/main" val="2216578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058" y="-253670"/>
            <a:ext cx="1827162"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408" y="422146"/>
            <a:ext cx="645200"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0866" y="655140"/>
            <a:ext cx="687293"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4206" y="0"/>
            <a:ext cx="2834619"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4266" y="6115501"/>
            <a:ext cx="149412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3"/>
          <a:stretch>
            <a:fillRect/>
          </a:stretch>
        </p:blipFill>
        <p:spPr>
          <a:xfrm>
            <a:off x="1097940" y="288545"/>
            <a:ext cx="9992944"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2099" y="6453143"/>
            <a:ext cx="814691"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744C9E1-987A-52CE-3317-0C3F406D7FD5}"/>
              </a:ext>
            </a:extLst>
          </p:cNvPr>
          <p:cNvPicPr>
            <a:picLocks noChangeAspect="1"/>
          </p:cNvPicPr>
          <p:nvPr/>
        </p:nvPicPr>
        <p:blipFill>
          <a:blip r:embed="rId4"/>
          <a:stretch>
            <a:fillRect/>
          </a:stretch>
        </p:blipFill>
        <p:spPr>
          <a:xfrm>
            <a:off x="-305" y="5744348"/>
            <a:ext cx="12188825" cy="1112759"/>
          </a:xfrm>
          <a:prstGeom prst="rect">
            <a:avLst/>
          </a:prstGeom>
        </p:spPr>
      </p:pic>
    </p:spTree>
    <p:extLst>
      <p:ext uri="{BB962C8B-B14F-4D97-AF65-F5344CB8AC3E}">
        <p14:creationId xmlns:p14="http://schemas.microsoft.com/office/powerpoint/2010/main" val="9522664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1781" y="2358"/>
            <a:ext cx="1876164"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6399" y="6033750"/>
            <a:ext cx="645368" cy="645200"/>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086" y="5721108"/>
            <a:ext cx="2261376"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2"/>
          <a:stretch>
            <a:fillRect/>
          </a:stretch>
        </p:blipFill>
        <p:spPr>
          <a:xfrm>
            <a:off x="1027212" y="317380"/>
            <a:ext cx="9992944" cy="5571065"/>
          </a:xfrm>
          <a:prstGeom prst="rect">
            <a:avLst/>
          </a:prstGeom>
          <a:ln>
            <a:noFill/>
          </a:ln>
        </p:spPr>
      </p:pic>
      <p:pic>
        <p:nvPicPr>
          <p:cNvPr id="4" name="Picture 3">
            <a:extLst>
              <a:ext uri="{FF2B5EF4-FFF2-40B4-BE49-F238E27FC236}">
                <a16:creationId xmlns:a16="http://schemas.microsoft.com/office/drawing/2014/main" id="{8889DBE0-253F-C8AA-B4AA-28ADB9F9D8A1}"/>
              </a:ext>
            </a:extLst>
          </p:cNvPr>
          <p:cNvPicPr>
            <a:picLocks noChangeAspect="1"/>
          </p:cNvPicPr>
          <p:nvPr/>
        </p:nvPicPr>
        <p:blipFill>
          <a:blip r:embed="rId3"/>
          <a:stretch>
            <a:fillRect/>
          </a:stretch>
        </p:blipFill>
        <p:spPr>
          <a:xfrm>
            <a:off x="-305" y="5744348"/>
            <a:ext cx="12188825" cy="1112759"/>
          </a:xfrm>
          <a:prstGeom prst="rect">
            <a:avLst/>
          </a:prstGeom>
        </p:spPr>
      </p:pic>
    </p:spTree>
    <p:extLst>
      <p:ext uri="{BB962C8B-B14F-4D97-AF65-F5344CB8AC3E}">
        <p14:creationId xmlns:p14="http://schemas.microsoft.com/office/powerpoint/2010/main" val="1858830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93898FF-D987-4B0E-BFB4-85F5EB356D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577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654E6D0-A14C-40BE-8E45-081517266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516C1EB-8D62-4BF0-92B5-02E6AE43B1F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5777" cy="6862380"/>
          </a:xfrm>
          <a:prstGeom prst="rect">
            <a:avLst/>
          </a:prstGeom>
        </p:spPr>
      </p:pic>
      <p:sp>
        <p:nvSpPr>
          <p:cNvPr id="15" name="Rectangle 14">
            <a:extLst>
              <a:ext uri="{FF2B5EF4-FFF2-40B4-BE49-F238E27FC236}">
                <a16:creationId xmlns:a16="http://schemas.microsoft.com/office/drawing/2014/main" id="{A737E5B8-8F31-4942-B159-B213C4D6D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3" y="0"/>
            <a:ext cx="12185778"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9" name="Rectangle 18">
            <a:extLst>
              <a:ext uri="{FF2B5EF4-FFF2-40B4-BE49-F238E27FC236}">
                <a16:creationId xmlns:a16="http://schemas.microsoft.com/office/drawing/2014/main" id="{78F530DA-C7D1-4968-8F8A-8700C2BB2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401" y="552813"/>
            <a:ext cx="11096462" cy="5905972"/>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pic>
        <p:nvPicPr>
          <p:cNvPr id="2" name="Picture 2"/>
          <p:cNvPicPr>
            <a:picLocks noChangeAspect="1"/>
          </p:cNvPicPr>
          <p:nvPr/>
        </p:nvPicPr>
        <p:blipFill>
          <a:blip r:embed="rId4"/>
          <a:srcRect t="5290" r="2" b="1958"/>
          <a:stretch>
            <a:fillRect/>
          </a:stretch>
        </p:blipFill>
        <p:spPr>
          <a:xfrm>
            <a:off x="702930" y="364651"/>
            <a:ext cx="10767404" cy="5567860"/>
          </a:xfrm>
          <a:prstGeom prst="rect">
            <a:avLst/>
          </a:prstGeom>
        </p:spPr>
      </p:pic>
      <p:pic>
        <p:nvPicPr>
          <p:cNvPr id="4" name="Picture 3">
            <a:extLst>
              <a:ext uri="{FF2B5EF4-FFF2-40B4-BE49-F238E27FC236}">
                <a16:creationId xmlns:a16="http://schemas.microsoft.com/office/drawing/2014/main" id="{684AC2F0-8E0A-6D14-DA9A-87132E326D39}"/>
              </a:ext>
            </a:extLst>
          </p:cNvPr>
          <p:cNvPicPr>
            <a:picLocks noChangeAspect="1"/>
          </p:cNvPicPr>
          <p:nvPr/>
        </p:nvPicPr>
        <p:blipFill>
          <a:blip r:embed="rId5"/>
          <a:stretch>
            <a:fillRect/>
          </a:stretch>
        </p:blipFill>
        <p:spPr>
          <a:xfrm>
            <a:off x="-305" y="5744348"/>
            <a:ext cx="12188825" cy="1112759"/>
          </a:xfrm>
          <a:prstGeom prst="rect">
            <a:avLst/>
          </a:prstGeom>
        </p:spPr>
      </p:pic>
    </p:spTree>
    <p:extLst>
      <p:ext uri="{BB962C8B-B14F-4D97-AF65-F5344CB8AC3E}">
        <p14:creationId xmlns:p14="http://schemas.microsoft.com/office/powerpoint/2010/main" val="14447322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7981" y="720953"/>
            <a:ext cx="10512862" cy="5416094"/>
          </a:xfrm>
          <a:custGeom>
            <a:avLst/>
            <a:gdLst>
              <a:gd name="csX0" fmla="*/ 0 w 10512862"/>
              <a:gd name="csY0" fmla="*/ 0 h 5416094"/>
              <a:gd name="csX1" fmla="*/ 551925 w 10512862"/>
              <a:gd name="csY1" fmla="*/ 0 h 5416094"/>
              <a:gd name="csX2" fmla="*/ 893593 w 10512862"/>
              <a:gd name="csY2" fmla="*/ 0 h 5416094"/>
              <a:gd name="csX3" fmla="*/ 1760904 w 10512862"/>
              <a:gd name="csY3" fmla="*/ 0 h 5416094"/>
              <a:gd name="csX4" fmla="*/ 2312830 w 10512862"/>
              <a:gd name="csY4" fmla="*/ 0 h 5416094"/>
              <a:gd name="csX5" fmla="*/ 2864755 w 10512862"/>
              <a:gd name="csY5" fmla="*/ 0 h 5416094"/>
              <a:gd name="csX6" fmla="*/ 3732066 w 10512862"/>
              <a:gd name="csY6" fmla="*/ 0 h 5416094"/>
              <a:gd name="csX7" fmla="*/ 4178863 w 10512862"/>
              <a:gd name="csY7" fmla="*/ 0 h 5416094"/>
              <a:gd name="csX8" fmla="*/ 5046174 w 10512862"/>
              <a:gd name="csY8" fmla="*/ 0 h 5416094"/>
              <a:gd name="csX9" fmla="*/ 5913485 w 10512862"/>
              <a:gd name="csY9" fmla="*/ 0 h 5416094"/>
              <a:gd name="csX10" fmla="*/ 6570539 w 10512862"/>
              <a:gd name="csY10" fmla="*/ 0 h 5416094"/>
              <a:gd name="csX11" fmla="*/ 7437850 w 10512862"/>
              <a:gd name="csY11" fmla="*/ 0 h 5416094"/>
              <a:gd name="csX12" fmla="*/ 7989775 w 10512862"/>
              <a:gd name="csY12" fmla="*/ 0 h 5416094"/>
              <a:gd name="csX13" fmla="*/ 8541700 w 10512862"/>
              <a:gd name="csY13" fmla="*/ 0 h 5416094"/>
              <a:gd name="csX14" fmla="*/ 9303883 w 10512862"/>
              <a:gd name="csY14" fmla="*/ 0 h 5416094"/>
              <a:gd name="csX15" fmla="*/ 9855808 w 10512862"/>
              <a:gd name="csY15" fmla="*/ 0 h 5416094"/>
              <a:gd name="csX16" fmla="*/ 10512862 w 10512862"/>
              <a:gd name="csY16" fmla="*/ 0 h 5416094"/>
              <a:gd name="csX17" fmla="*/ 10512862 w 10512862"/>
              <a:gd name="csY17" fmla="*/ 785334 h 5416094"/>
              <a:gd name="csX18" fmla="*/ 10512862 w 10512862"/>
              <a:gd name="csY18" fmla="*/ 1516506 h 5416094"/>
              <a:gd name="csX19" fmla="*/ 10512862 w 10512862"/>
              <a:gd name="csY19" fmla="*/ 2247679 h 5416094"/>
              <a:gd name="csX20" fmla="*/ 10512862 w 10512862"/>
              <a:gd name="csY20" fmla="*/ 2762208 h 5416094"/>
              <a:gd name="csX21" fmla="*/ 10512862 w 10512862"/>
              <a:gd name="csY21" fmla="*/ 3330898 h 5416094"/>
              <a:gd name="csX22" fmla="*/ 10512862 w 10512862"/>
              <a:gd name="csY22" fmla="*/ 4062071 h 5416094"/>
              <a:gd name="csX23" fmla="*/ 10512862 w 10512862"/>
              <a:gd name="csY23" fmla="*/ 4684921 h 5416094"/>
              <a:gd name="csX24" fmla="*/ 10512862 w 10512862"/>
              <a:gd name="csY24" fmla="*/ 5416094 h 5416094"/>
              <a:gd name="csX25" fmla="*/ 9750680 w 10512862"/>
              <a:gd name="csY25" fmla="*/ 5416094 h 5416094"/>
              <a:gd name="csX26" fmla="*/ 9409011 w 10512862"/>
              <a:gd name="csY26" fmla="*/ 5416094 h 5416094"/>
              <a:gd name="csX27" fmla="*/ 8751958 w 10512862"/>
              <a:gd name="csY27" fmla="*/ 5416094 h 5416094"/>
              <a:gd name="csX28" fmla="*/ 8305161 w 10512862"/>
              <a:gd name="csY28" fmla="*/ 5416094 h 5416094"/>
              <a:gd name="csX29" fmla="*/ 7542978 w 10512862"/>
              <a:gd name="csY29" fmla="*/ 5416094 h 5416094"/>
              <a:gd name="csX30" fmla="*/ 7096182 w 10512862"/>
              <a:gd name="csY30" fmla="*/ 5416094 h 5416094"/>
              <a:gd name="csX31" fmla="*/ 6333999 w 10512862"/>
              <a:gd name="csY31" fmla="*/ 5416094 h 5416094"/>
              <a:gd name="csX32" fmla="*/ 5992331 w 10512862"/>
              <a:gd name="csY32" fmla="*/ 5416094 h 5416094"/>
              <a:gd name="csX33" fmla="*/ 5230149 w 10512862"/>
              <a:gd name="csY33" fmla="*/ 5416094 h 5416094"/>
              <a:gd name="csX34" fmla="*/ 4783352 w 10512862"/>
              <a:gd name="csY34" fmla="*/ 5416094 h 5416094"/>
              <a:gd name="csX35" fmla="*/ 4441684 w 10512862"/>
              <a:gd name="csY35" fmla="*/ 5416094 h 5416094"/>
              <a:gd name="csX36" fmla="*/ 3994888 w 10512862"/>
              <a:gd name="csY36" fmla="*/ 5416094 h 5416094"/>
              <a:gd name="csX37" fmla="*/ 3232705 w 10512862"/>
              <a:gd name="csY37" fmla="*/ 5416094 h 5416094"/>
              <a:gd name="csX38" fmla="*/ 2785908 w 10512862"/>
              <a:gd name="csY38" fmla="*/ 5416094 h 5416094"/>
              <a:gd name="csX39" fmla="*/ 2444240 w 10512862"/>
              <a:gd name="csY39" fmla="*/ 5416094 h 5416094"/>
              <a:gd name="csX40" fmla="*/ 1997444 w 10512862"/>
              <a:gd name="csY40" fmla="*/ 5416094 h 5416094"/>
              <a:gd name="csX41" fmla="*/ 1445519 w 10512862"/>
              <a:gd name="csY41" fmla="*/ 5416094 h 5416094"/>
              <a:gd name="csX42" fmla="*/ 788465 w 10512862"/>
              <a:gd name="csY42" fmla="*/ 5416094 h 5416094"/>
              <a:gd name="csX43" fmla="*/ 0 w 10512862"/>
              <a:gd name="csY43" fmla="*/ 5416094 h 5416094"/>
              <a:gd name="csX44" fmla="*/ 0 w 10512862"/>
              <a:gd name="csY44" fmla="*/ 4630760 h 5416094"/>
              <a:gd name="csX45" fmla="*/ 0 w 10512862"/>
              <a:gd name="csY45" fmla="*/ 3953749 h 5416094"/>
              <a:gd name="csX46" fmla="*/ 0 w 10512862"/>
              <a:gd name="csY46" fmla="*/ 3276737 h 5416094"/>
              <a:gd name="csX47" fmla="*/ 0 w 10512862"/>
              <a:gd name="csY47" fmla="*/ 2599725 h 5416094"/>
              <a:gd name="csX48" fmla="*/ 0 w 10512862"/>
              <a:gd name="csY48" fmla="*/ 1922713 h 5416094"/>
              <a:gd name="csX49" fmla="*/ 0 w 10512862"/>
              <a:gd name="csY49" fmla="*/ 1299863 h 5416094"/>
              <a:gd name="csX50" fmla="*/ 0 w 10512862"/>
              <a:gd name="csY50" fmla="*/ 0 h 54160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Lst>
            <a:rect l="l" t="t" r="r" b="b"/>
            <a:pathLst>
              <a:path w="10512862" h="5416094" extrusionOk="0">
                <a:moveTo>
                  <a:pt x="0" y="0"/>
                </a:moveTo>
                <a:cubicBezTo>
                  <a:pt x="225033" y="13746"/>
                  <a:pt x="423294" y="-497"/>
                  <a:pt x="551925" y="0"/>
                </a:cubicBezTo>
                <a:cubicBezTo>
                  <a:pt x="680556" y="497"/>
                  <a:pt x="775084" y="-9208"/>
                  <a:pt x="893593" y="0"/>
                </a:cubicBezTo>
                <a:cubicBezTo>
                  <a:pt x="1012102" y="9208"/>
                  <a:pt x="1579776" y="1608"/>
                  <a:pt x="1760904" y="0"/>
                </a:cubicBezTo>
                <a:cubicBezTo>
                  <a:pt x="1942032" y="-1608"/>
                  <a:pt x="2151672" y="10045"/>
                  <a:pt x="2312830" y="0"/>
                </a:cubicBezTo>
                <a:cubicBezTo>
                  <a:pt x="2473988" y="-10045"/>
                  <a:pt x="2678125" y="11124"/>
                  <a:pt x="2864755" y="0"/>
                </a:cubicBezTo>
                <a:cubicBezTo>
                  <a:pt x="3051386" y="-11124"/>
                  <a:pt x="3426225" y="-9724"/>
                  <a:pt x="3732066" y="0"/>
                </a:cubicBezTo>
                <a:cubicBezTo>
                  <a:pt x="4037907" y="9724"/>
                  <a:pt x="4018400" y="-7166"/>
                  <a:pt x="4178863" y="0"/>
                </a:cubicBezTo>
                <a:cubicBezTo>
                  <a:pt x="4339326" y="7166"/>
                  <a:pt x="4691578" y="27224"/>
                  <a:pt x="5046174" y="0"/>
                </a:cubicBezTo>
                <a:cubicBezTo>
                  <a:pt x="5400770" y="-27224"/>
                  <a:pt x="5482994" y="23246"/>
                  <a:pt x="5913485" y="0"/>
                </a:cubicBezTo>
                <a:cubicBezTo>
                  <a:pt x="6343976" y="-23246"/>
                  <a:pt x="6367997" y="-5995"/>
                  <a:pt x="6570539" y="0"/>
                </a:cubicBezTo>
                <a:cubicBezTo>
                  <a:pt x="6773081" y="5995"/>
                  <a:pt x="7254257" y="-41369"/>
                  <a:pt x="7437850" y="0"/>
                </a:cubicBezTo>
                <a:cubicBezTo>
                  <a:pt x="7621443" y="41369"/>
                  <a:pt x="7850334" y="27548"/>
                  <a:pt x="7989775" y="0"/>
                </a:cubicBezTo>
                <a:cubicBezTo>
                  <a:pt x="8129217" y="-27548"/>
                  <a:pt x="8298313" y="-26071"/>
                  <a:pt x="8541700" y="0"/>
                </a:cubicBezTo>
                <a:cubicBezTo>
                  <a:pt x="8785088" y="26071"/>
                  <a:pt x="8966103" y="-18083"/>
                  <a:pt x="9303883" y="0"/>
                </a:cubicBezTo>
                <a:cubicBezTo>
                  <a:pt x="9641663" y="18083"/>
                  <a:pt x="9721834" y="-9535"/>
                  <a:pt x="9855808" y="0"/>
                </a:cubicBezTo>
                <a:cubicBezTo>
                  <a:pt x="9989782" y="9535"/>
                  <a:pt x="10352532" y="17076"/>
                  <a:pt x="10512862" y="0"/>
                </a:cubicBezTo>
                <a:cubicBezTo>
                  <a:pt x="10522181" y="196329"/>
                  <a:pt x="10546324" y="488432"/>
                  <a:pt x="10512862" y="785334"/>
                </a:cubicBezTo>
                <a:cubicBezTo>
                  <a:pt x="10479400" y="1082236"/>
                  <a:pt x="10533647" y="1323726"/>
                  <a:pt x="10512862" y="1516506"/>
                </a:cubicBezTo>
                <a:cubicBezTo>
                  <a:pt x="10492077" y="1709286"/>
                  <a:pt x="10543590" y="2097632"/>
                  <a:pt x="10512862" y="2247679"/>
                </a:cubicBezTo>
                <a:cubicBezTo>
                  <a:pt x="10482134" y="2397726"/>
                  <a:pt x="10489033" y="2577292"/>
                  <a:pt x="10512862" y="2762208"/>
                </a:cubicBezTo>
                <a:cubicBezTo>
                  <a:pt x="10536691" y="2947124"/>
                  <a:pt x="10508269" y="3105736"/>
                  <a:pt x="10512862" y="3330898"/>
                </a:cubicBezTo>
                <a:cubicBezTo>
                  <a:pt x="10517456" y="3556060"/>
                  <a:pt x="10494655" y="3882611"/>
                  <a:pt x="10512862" y="4062071"/>
                </a:cubicBezTo>
                <a:cubicBezTo>
                  <a:pt x="10531069" y="4241531"/>
                  <a:pt x="10542053" y="4505155"/>
                  <a:pt x="10512862" y="4684921"/>
                </a:cubicBezTo>
                <a:cubicBezTo>
                  <a:pt x="10483672" y="4864687"/>
                  <a:pt x="10494618" y="5246484"/>
                  <a:pt x="10512862" y="5416094"/>
                </a:cubicBezTo>
                <a:cubicBezTo>
                  <a:pt x="10193319" y="5422310"/>
                  <a:pt x="10027768" y="5414674"/>
                  <a:pt x="9750680" y="5416094"/>
                </a:cubicBezTo>
                <a:cubicBezTo>
                  <a:pt x="9473592" y="5417514"/>
                  <a:pt x="9504441" y="5426911"/>
                  <a:pt x="9409011" y="5416094"/>
                </a:cubicBezTo>
                <a:cubicBezTo>
                  <a:pt x="9313581" y="5405277"/>
                  <a:pt x="9045272" y="5410503"/>
                  <a:pt x="8751958" y="5416094"/>
                </a:cubicBezTo>
                <a:cubicBezTo>
                  <a:pt x="8458644" y="5421685"/>
                  <a:pt x="8514943" y="5430795"/>
                  <a:pt x="8305161" y="5416094"/>
                </a:cubicBezTo>
                <a:cubicBezTo>
                  <a:pt x="8095379" y="5401393"/>
                  <a:pt x="7782738" y="5379207"/>
                  <a:pt x="7542978" y="5416094"/>
                </a:cubicBezTo>
                <a:cubicBezTo>
                  <a:pt x="7303218" y="5452981"/>
                  <a:pt x="7269692" y="5421697"/>
                  <a:pt x="7096182" y="5416094"/>
                </a:cubicBezTo>
                <a:cubicBezTo>
                  <a:pt x="6922672" y="5410491"/>
                  <a:pt x="6681721" y="5409518"/>
                  <a:pt x="6333999" y="5416094"/>
                </a:cubicBezTo>
                <a:cubicBezTo>
                  <a:pt x="5986277" y="5422670"/>
                  <a:pt x="6100558" y="5401924"/>
                  <a:pt x="5992331" y="5416094"/>
                </a:cubicBezTo>
                <a:cubicBezTo>
                  <a:pt x="5884104" y="5430264"/>
                  <a:pt x="5581939" y="5434520"/>
                  <a:pt x="5230149" y="5416094"/>
                </a:cubicBezTo>
                <a:cubicBezTo>
                  <a:pt x="4878359" y="5397668"/>
                  <a:pt x="4875885" y="5395196"/>
                  <a:pt x="4783352" y="5416094"/>
                </a:cubicBezTo>
                <a:cubicBezTo>
                  <a:pt x="4690819" y="5436992"/>
                  <a:pt x="4526099" y="5405345"/>
                  <a:pt x="4441684" y="5416094"/>
                </a:cubicBezTo>
                <a:cubicBezTo>
                  <a:pt x="4357269" y="5426843"/>
                  <a:pt x="4203964" y="5400047"/>
                  <a:pt x="3994888" y="5416094"/>
                </a:cubicBezTo>
                <a:cubicBezTo>
                  <a:pt x="3785812" y="5432141"/>
                  <a:pt x="3450456" y="5404412"/>
                  <a:pt x="3232705" y="5416094"/>
                </a:cubicBezTo>
                <a:cubicBezTo>
                  <a:pt x="3014954" y="5427776"/>
                  <a:pt x="3003791" y="5430327"/>
                  <a:pt x="2785908" y="5416094"/>
                </a:cubicBezTo>
                <a:cubicBezTo>
                  <a:pt x="2568025" y="5401861"/>
                  <a:pt x="2599226" y="5416122"/>
                  <a:pt x="2444240" y="5416094"/>
                </a:cubicBezTo>
                <a:cubicBezTo>
                  <a:pt x="2289254" y="5416066"/>
                  <a:pt x="2170121" y="5435647"/>
                  <a:pt x="1997444" y="5416094"/>
                </a:cubicBezTo>
                <a:cubicBezTo>
                  <a:pt x="1824767" y="5396541"/>
                  <a:pt x="1635094" y="5395325"/>
                  <a:pt x="1445519" y="5416094"/>
                </a:cubicBezTo>
                <a:cubicBezTo>
                  <a:pt x="1255945" y="5436863"/>
                  <a:pt x="945472" y="5432426"/>
                  <a:pt x="788465" y="5416094"/>
                </a:cubicBezTo>
                <a:cubicBezTo>
                  <a:pt x="631458" y="5399762"/>
                  <a:pt x="183496" y="5395670"/>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3"/>
          <a:stretch>
            <a:fillRect/>
          </a:stretch>
        </p:blipFill>
        <p:spPr>
          <a:xfrm>
            <a:off x="1640834" y="914400"/>
            <a:ext cx="8912682" cy="4968819"/>
          </a:xfrm>
          <a:prstGeom prst="rect">
            <a:avLst/>
          </a:prstGeom>
        </p:spPr>
      </p:pic>
      <p:pic>
        <p:nvPicPr>
          <p:cNvPr id="4" name="Picture 3">
            <a:extLst>
              <a:ext uri="{FF2B5EF4-FFF2-40B4-BE49-F238E27FC236}">
                <a16:creationId xmlns:a16="http://schemas.microsoft.com/office/drawing/2014/main" id="{E54F3F34-4649-F53A-79F9-622379C19E6C}"/>
              </a:ext>
            </a:extLst>
          </p:cNvPr>
          <p:cNvPicPr>
            <a:picLocks noChangeAspect="1"/>
          </p:cNvPicPr>
          <p:nvPr/>
        </p:nvPicPr>
        <p:blipFill>
          <a:blip r:embed="rId4"/>
          <a:stretch>
            <a:fillRect/>
          </a:stretch>
        </p:blipFill>
        <p:spPr>
          <a:xfrm>
            <a:off x="-305" y="5744348"/>
            <a:ext cx="12188825" cy="1112759"/>
          </a:xfrm>
          <a:prstGeom prst="rect">
            <a:avLst/>
          </a:prstGeom>
        </p:spPr>
      </p:pic>
    </p:spTree>
    <p:extLst>
      <p:ext uri="{BB962C8B-B14F-4D97-AF65-F5344CB8AC3E}">
        <p14:creationId xmlns:p14="http://schemas.microsoft.com/office/powerpoint/2010/main" val="3028936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7981" y="720953"/>
            <a:ext cx="10512862" cy="5416094"/>
          </a:xfrm>
          <a:custGeom>
            <a:avLst/>
            <a:gdLst>
              <a:gd name="csX0" fmla="*/ 0 w 10512862"/>
              <a:gd name="csY0" fmla="*/ 0 h 5416094"/>
              <a:gd name="csX1" fmla="*/ 551925 w 10512862"/>
              <a:gd name="csY1" fmla="*/ 0 h 5416094"/>
              <a:gd name="csX2" fmla="*/ 893593 w 10512862"/>
              <a:gd name="csY2" fmla="*/ 0 h 5416094"/>
              <a:gd name="csX3" fmla="*/ 1760904 w 10512862"/>
              <a:gd name="csY3" fmla="*/ 0 h 5416094"/>
              <a:gd name="csX4" fmla="*/ 2312830 w 10512862"/>
              <a:gd name="csY4" fmla="*/ 0 h 5416094"/>
              <a:gd name="csX5" fmla="*/ 2864755 w 10512862"/>
              <a:gd name="csY5" fmla="*/ 0 h 5416094"/>
              <a:gd name="csX6" fmla="*/ 3732066 w 10512862"/>
              <a:gd name="csY6" fmla="*/ 0 h 5416094"/>
              <a:gd name="csX7" fmla="*/ 4178863 w 10512862"/>
              <a:gd name="csY7" fmla="*/ 0 h 5416094"/>
              <a:gd name="csX8" fmla="*/ 5046174 w 10512862"/>
              <a:gd name="csY8" fmla="*/ 0 h 5416094"/>
              <a:gd name="csX9" fmla="*/ 5913485 w 10512862"/>
              <a:gd name="csY9" fmla="*/ 0 h 5416094"/>
              <a:gd name="csX10" fmla="*/ 6570539 w 10512862"/>
              <a:gd name="csY10" fmla="*/ 0 h 5416094"/>
              <a:gd name="csX11" fmla="*/ 7437850 w 10512862"/>
              <a:gd name="csY11" fmla="*/ 0 h 5416094"/>
              <a:gd name="csX12" fmla="*/ 7989775 w 10512862"/>
              <a:gd name="csY12" fmla="*/ 0 h 5416094"/>
              <a:gd name="csX13" fmla="*/ 8541700 w 10512862"/>
              <a:gd name="csY13" fmla="*/ 0 h 5416094"/>
              <a:gd name="csX14" fmla="*/ 9303883 w 10512862"/>
              <a:gd name="csY14" fmla="*/ 0 h 5416094"/>
              <a:gd name="csX15" fmla="*/ 9855808 w 10512862"/>
              <a:gd name="csY15" fmla="*/ 0 h 5416094"/>
              <a:gd name="csX16" fmla="*/ 10512862 w 10512862"/>
              <a:gd name="csY16" fmla="*/ 0 h 5416094"/>
              <a:gd name="csX17" fmla="*/ 10512862 w 10512862"/>
              <a:gd name="csY17" fmla="*/ 785334 h 5416094"/>
              <a:gd name="csX18" fmla="*/ 10512862 w 10512862"/>
              <a:gd name="csY18" fmla="*/ 1516506 h 5416094"/>
              <a:gd name="csX19" fmla="*/ 10512862 w 10512862"/>
              <a:gd name="csY19" fmla="*/ 2247679 h 5416094"/>
              <a:gd name="csX20" fmla="*/ 10512862 w 10512862"/>
              <a:gd name="csY20" fmla="*/ 2762208 h 5416094"/>
              <a:gd name="csX21" fmla="*/ 10512862 w 10512862"/>
              <a:gd name="csY21" fmla="*/ 3330898 h 5416094"/>
              <a:gd name="csX22" fmla="*/ 10512862 w 10512862"/>
              <a:gd name="csY22" fmla="*/ 4062071 h 5416094"/>
              <a:gd name="csX23" fmla="*/ 10512862 w 10512862"/>
              <a:gd name="csY23" fmla="*/ 4684921 h 5416094"/>
              <a:gd name="csX24" fmla="*/ 10512862 w 10512862"/>
              <a:gd name="csY24" fmla="*/ 5416094 h 5416094"/>
              <a:gd name="csX25" fmla="*/ 9750680 w 10512862"/>
              <a:gd name="csY25" fmla="*/ 5416094 h 5416094"/>
              <a:gd name="csX26" fmla="*/ 9409011 w 10512862"/>
              <a:gd name="csY26" fmla="*/ 5416094 h 5416094"/>
              <a:gd name="csX27" fmla="*/ 8751958 w 10512862"/>
              <a:gd name="csY27" fmla="*/ 5416094 h 5416094"/>
              <a:gd name="csX28" fmla="*/ 8305161 w 10512862"/>
              <a:gd name="csY28" fmla="*/ 5416094 h 5416094"/>
              <a:gd name="csX29" fmla="*/ 7542978 w 10512862"/>
              <a:gd name="csY29" fmla="*/ 5416094 h 5416094"/>
              <a:gd name="csX30" fmla="*/ 7096182 w 10512862"/>
              <a:gd name="csY30" fmla="*/ 5416094 h 5416094"/>
              <a:gd name="csX31" fmla="*/ 6333999 w 10512862"/>
              <a:gd name="csY31" fmla="*/ 5416094 h 5416094"/>
              <a:gd name="csX32" fmla="*/ 5992331 w 10512862"/>
              <a:gd name="csY32" fmla="*/ 5416094 h 5416094"/>
              <a:gd name="csX33" fmla="*/ 5230149 w 10512862"/>
              <a:gd name="csY33" fmla="*/ 5416094 h 5416094"/>
              <a:gd name="csX34" fmla="*/ 4783352 w 10512862"/>
              <a:gd name="csY34" fmla="*/ 5416094 h 5416094"/>
              <a:gd name="csX35" fmla="*/ 4441684 w 10512862"/>
              <a:gd name="csY35" fmla="*/ 5416094 h 5416094"/>
              <a:gd name="csX36" fmla="*/ 3994888 w 10512862"/>
              <a:gd name="csY36" fmla="*/ 5416094 h 5416094"/>
              <a:gd name="csX37" fmla="*/ 3232705 w 10512862"/>
              <a:gd name="csY37" fmla="*/ 5416094 h 5416094"/>
              <a:gd name="csX38" fmla="*/ 2785908 w 10512862"/>
              <a:gd name="csY38" fmla="*/ 5416094 h 5416094"/>
              <a:gd name="csX39" fmla="*/ 2444240 w 10512862"/>
              <a:gd name="csY39" fmla="*/ 5416094 h 5416094"/>
              <a:gd name="csX40" fmla="*/ 1997444 w 10512862"/>
              <a:gd name="csY40" fmla="*/ 5416094 h 5416094"/>
              <a:gd name="csX41" fmla="*/ 1445519 w 10512862"/>
              <a:gd name="csY41" fmla="*/ 5416094 h 5416094"/>
              <a:gd name="csX42" fmla="*/ 788465 w 10512862"/>
              <a:gd name="csY42" fmla="*/ 5416094 h 5416094"/>
              <a:gd name="csX43" fmla="*/ 0 w 10512862"/>
              <a:gd name="csY43" fmla="*/ 5416094 h 5416094"/>
              <a:gd name="csX44" fmla="*/ 0 w 10512862"/>
              <a:gd name="csY44" fmla="*/ 4630760 h 5416094"/>
              <a:gd name="csX45" fmla="*/ 0 w 10512862"/>
              <a:gd name="csY45" fmla="*/ 3953749 h 5416094"/>
              <a:gd name="csX46" fmla="*/ 0 w 10512862"/>
              <a:gd name="csY46" fmla="*/ 3276737 h 5416094"/>
              <a:gd name="csX47" fmla="*/ 0 w 10512862"/>
              <a:gd name="csY47" fmla="*/ 2599725 h 5416094"/>
              <a:gd name="csX48" fmla="*/ 0 w 10512862"/>
              <a:gd name="csY48" fmla="*/ 1922713 h 5416094"/>
              <a:gd name="csX49" fmla="*/ 0 w 10512862"/>
              <a:gd name="csY49" fmla="*/ 1299863 h 5416094"/>
              <a:gd name="csX50" fmla="*/ 0 w 10512862"/>
              <a:gd name="csY50" fmla="*/ 0 h 54160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Lst>
            <a:rect l="l" t="t" r="r" b="b"/>
            <a:pathLst>
              <a:path w="10512862" h="5416094" extrusionOk="0">
                <a:moveTo>
                  <a:pt x="0" y="0"/>
                </a:moveTo>
                <a:cubicBezTo>
                  <a:pt x="225033" y="13746"/>
                  <a:pt x="423294" y="-497"/>
                  <a:pt x="551925" y="0"/>
                </a:cubicBezTo>
                <a:cubicBezTo>
                  <a:pt x="680556" y="497"/>
                  <a:pt x="775084" y="-9208"/>
                  <a:pt x="893593" y="0"/>
                </a:cubicBezTo>
                <a:cubicBezTo>
                  <a:pt x="1012102" y="9208"/>
                  <a:pt x="1579776" y="1608"/>
                  <a:pt x="1760904" y="0"/>
                </a:cubicBezTo>
                <a:cubicBezTo>
                  <a:pt x="1942032" y="-1608"/>
                  <a:pt x="2151672" y="10045"/>
                  <a:pt x="2312830" y="0"/>
                </a:cubicBezTo>
                <a:cubicBezTo>
                  <a:pt x="2473988" y="-10045"/>
                  <a:pt x="2678125" y="11124"/>
                  <a:pt x="2864755" y="0"/>
                </a:cubicBezTo>
                <a:cubicBezTo>
                  <a:pt x="3051386" y="-11124"/>
                  <a:pt x="3426225" y="-9724"/>
                  <a:pt x="3732066" y="0"/>
                </a:cubicBezTo>
                <a:cubicBezTo>
                  <a:pt x="4037907" y="9724"/>
                  <a:pt x="4018400" y="-7166"/>
                  <a:pt x="4178863" y="0"/>
                </a:cubicBezTo>
                <a:cubicBezTo>
                  <a:pt x="4339326" y="7166"/>
                  <a:pt x="4691578" y="27224"/>
                  <a:pt x="5046174" y="0"/>
                </a:cubicBezTo>
                <a:cubicBezTo>
                  <a:pt x="5400770" y="-27224"/>
                  <a:pt x="5482994" y="23246"/>
                  <a:pt x="5913485" y="0"/>
                </a:cubicBezTo>
                <a:cubicBezTo>
                  <a:pt x="6343976" y="-23246"/>
                  <a:pt x="6367997" y="-5995"/>
                  <a:pt x="6570539" y="0"/>
                </a:cubicBezTo>
                <a:cubicBezTo>
                  <a:pt x="6773081" y="5995"/>
                  <a:pt x="7254257" y="-41369"/>
                  <a:pt x="7437850" y="0"/>
                </a:cubicBezTo>
                <a:cubicBezTo>
                  <a:pt x="7621443" y="41369"/>
                  <a:pt x="7850334" y="27548"/>
                  <a:pt x="7989775" y="0"/>
                </a:cubicBezTo>
                <a:cubicBezTo>
                  <a:pt x="8129217" y="-27548"/>
                  <a:pt x="8298313" y="-26071"/>
                  <a:pt x="8541700" y="0"/>
                </a:cubicBezTo>
                <a:cubicBezTo>
                  <a:pt x="8785088" y="26071"/>
                  <a:pt x="8966103" y="-18083"/>
                  <a:pt x="9303883" y="0"/>
                </a:cubicBezTo>
                <a:cubicBezTo>
                  <a:pt x="9641663" y="18083"/>
                  <a:pt x="9721834" y="-9535"/>
                  <a:pt x="9855808" y="0"/>
                </a:cubicBezTo>
                <a:cubicBezTo>
                  <a:pt x="9989782" y="9535"/>
                  <a:pt x="10352532" y="17076"/>
                  <a:pt x="10512862" y="0"/>
                </a:cubicBezTo>
                <a:cubicBezTo>
                  <a:pt x="10522181" y="196329"/>
                  <a:pt x="10546324" y="488432"/>
                  <a:pt x="10512862" y="785334"/>
                </a:cubicBezTo>
                <a:cubicBezTo>
                  <a:pt x="10479400" y="1082236"/>
                  <a:pt x="10533647" y="1323726"/>
                  <a:pt x="10512862" y="1516506"/>
                </a:cubicBezTo>
                <a:cubicBezTo>
                  <a:pt x="10492077" y="1709286"/>
                  <a:pt x="10543590" y="2097632"/>
                  <a:pt x="10512862" y="2247679"/>
                </a:cubicBezTo>
                <a:cubicBezTo>
                  <a:pt x="10482134" y="2397726"/>
                  <a:pt x="10489033" y="2577292"/>
                  <a:pt x="10512862" y="2762208"/>
                </a:cubicBezTo>
                <a:cubicBezTo>
                  <a:pt x="10536691" y="2947124"/>
                  <a:pt x="10508269" y="3105736"/>
                  <a:pt x="10512862" y="3330898"/>
                </a:cubicBezTo>
                <a:cubicBezTo>
                  <a:pt x="10517456" y="3556060"/>
                  <a:pt x="10494655" y="3882611"/>
                  <a:pt x="10512862" y="4062071"/>
                </a:cubicBezTo>
                <a:cubicBezTo>
                  <a:pt x="10531069" y="4241531"/>
                  <a:pt x="10542053" y="4505155"/>
                  <a:pt x="10512862" y="4684921"/>
                </a:cubicBezTo>
                <a:cubicBezTo>
                  <a:pt x="10483672" y="4864687"/>
                  <a:pt x="10494618" y="5246484"/>
                  <a:pt x="10512862" y="5416094"/>
                </a:cubicBezTo>
                <a:cubicBezTo>
                  <a:pt x="10193319" y="5422310"/>
                  <a:pt x="10027768" y="5414674"/>
                  <a:pt x="9750680" y="5416094"/>
                </a:cubicBezTo>
                <a:cubicBezTo>
                  <a:pt x="9473592" y="5417514"/>
                  <a:pt x="9504441" y="5426911"/>
                  <a:pt x="9409011" y="5416094"/>
                </a:cubicBezTo>
                <a:cubicBezTo>
                  <a:pt x="9313581" y="5405277"/>
                  <a:pt x="9045272" y="5410503"/>
                  <a:pt x="8751958" y="5416094"/>
                </a:cubicBezTo>
                <a:cubicBezTo>
                  <a:pt x="8458644" y="5421685"/>
                  <a:pt x="8514943" y="5430795"/>
                  <a:pt x="8305161" y="5416094"/>
                </a:cubicBezTo>
                <a:cubicBezTo>
                  <a:pt x="8095379" y="5401393"/>
                  <a:pt x="7782738" y="5379207"/>
                  <a:pt x="7542978" y="5416094"/>
                </a:cubicBezTo>
                <a:cubicBezTo>
                  <a:pt x="7303218" y="5452981"/>
                  <a:pt x="7269692" y="5421697"/>
                  <a:pt x="7096182" y="5416094"/>
                </a:cubicBezTo>
                <a:cubicBezTo>
                  <a:pt x="6922672" y="5410491"/>
                  <a:pt x="6681721" y="5409518"/>
                  <a:pt x="6333999" y="5416094"/>
                </a:cubicBezTo>
                <a:cubicBezTo>
                  <a:pt x="5986277" y="5422670"/>
                  <a:pt x="6100558" y="5401924"/>
                  <a:pt x="5992331" y="5416094"/>
                </a:cubicBezTo>
                <a:cubicBezTo>
                  <a:pt x="5884104" y="5430264"/>
                  <a:pt x="5581939" y="5434520"/>
                  <a:pt x="5230149" y="5416094"/>
                </a:cubicBezTo>
                <a:cubicBezTo>
                  <a:pt x="4878359" y="5397668"/>
                  <a:pt x="4875885" y="5395196"/>
                  <a:pt x="4783352" y="5416094"/>
                </a:cubicBezTo>
                <a:cubicBezTo>
                  <a:pt x="4690819" y="5436992"/>
                  <a:pt x="4526099" y="5405345"/>
                  <a:pt x="4441684" y="5416094"/>
                </a:cubicBezTo>
                <a:cubicBezTo>
                  <a:pt x="4357269" y="5426843"/>
                  <a:pt x="4203964" y="5400047"/>
                  <a:pt x="3994888" y="5416094"/>
                </a:cubicBezTo>
                <a:cubicBezTo>
                  <a:pt x="3785812" y="5432141"/>
                  <a:pt x="3450456" y="5404412"/>
                  <a:pt x="3232705" y="5416094"/>
                </a:cubicBezTo>
                <a:cubicBezTo>
                  <a:pt x="3014954" y="5427776"/>
                  <a:pt x="3003791" y="5430327"/>
                  <a:pt x="2785908" y="5416094"/>
                </a:cubicBezTo>
                <a:cubicBezTo>
                  <a:pt x="2568025" y="5401861"/>
                  <a:pt x="2599226" y="5416122"/>
                  <a:pt x="2444240" y="5416094"/>
                </a:cubicBezTo>
                <a:cubicBezTo>
                  <a:pt x="2289254" y="5416066"/>
                  <a:pt x="2170121" y="5435647"/>
                  <a:pt x="1997444" y="5416094"/>
                </a:cubicBezTo>
                <a:cubicBezTo>
                  <a:pt x="1824767" y="5396541"/>
                  <a:pt x="1635094" y="5395325"/>
                  <a:pt x="1445519" y="5416094"/>
                </a:cubicBezTo>
                <a:cubicBezTo>
                  <a:pt x="1255945" y="5436863"/>
                  <a:pt x="945472" y="5432426"/>
                  <a:pt x="788465" y="5416094"/>
                </a:cubicBezTo>
                <a:cubicBezTo>
                  <a:pt x="631458" y="5399762"/>
                  <a:pt x="183496" y="5395670"/>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2"/>
          <a:stretch>
            <a:fillRect/>
          </a:stretch>
        </p:blipFill>
        <p:spPr>
          <a:xfrm>
            <a:off x="1599981" y="914400"/>
            <a:ext cx="8912682" cy="4968819"/>
          </a:xfrm>
          <a:prstGeom prst="rect">
            <a:avLst/>
          </a:prstGeom>
        </p:spPr>
      </p:pic>
      <p:pic>
        <p:nvPicPr>
          <p:cNvPr id="4" name="Picture 3">
            <a:extLst>
              <a:ext uri="{FF2B5EF4-FFF2-40B4-BE49-F238E27FC236}">
                <a16:creationId xmlns:a16="http://schemas.microsoft.com/office/drawing/2014/main" id="{073C860A-488E-A6C3-C2AF-ADF7D5F42C1E}"/>
              </a:ext>
            </a:extLst>
          </p:cNvPr>
          <p:cNvPicPr>
            <a:picLocks noChangeAspect="1"/>
          </p:cNvPicPr>
          <p:nvPr/>
        </p:nvPicPr>
        <p:blipFill>
          <a:blip r:embed="rId3"/>
          <a:stretch>
            <a:fillRect/>
          </a:stretch>
        </p:blipFill>
        <p:spPr>
          <a:xfrm>
            <a:off x="-305" y="5744348"/>
            <a:ext cx="12188825" cy="1112759"/>
          </a:xfrm>
          <a:prstGeom prst="rect">
            <a:avLst/>
          </a:prstGeom>
        </p:spPr>
      </p:pic>
    </p:spTree>
    <p:extLst>
      <p:ext uri="{BB962C8B-B14F-4D97-AF65-F5344CB8AC3E}">
        <p14:creationId xmlns:p14="http://schemas.microsoft.com/office/powerpoint/2010/main" val="31604996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7981" y="720953"/>
            <a:ext cx="10512862" cy="5416094"/>
          </a:xfrm>
          <a:custGeom>
            <a:avLst/>
            <a:gdLst>
              <a:gd name="csX0" fmla="*/ 0 w 10512862"/>
              <a:gd name="csY0" fmla="*/ 0 h 5416094"/>
              <a:gd name="csX1" fmla="*/ 551925 w 10512862"/>
              <a:gd name="csY1" fmla="*/ 0 h 5416094"/>
              <a:gd name="csX2" fmla="*/ 893593 w 10512862"/>
              <a:gd name="csY2" fmla="*/ 0 h 5416094"/>
              <a:gd name="csX3" fmla="*/ 1760904 w 10512862"/>
              <a:gd name="csY3" fmla="*/ 0 h 5416094"/>
              <a:gd name="csX4" fmla="*/ 2312830 w 10512862"/>
              <a:gd name="csY4" fmla="*/ 0 h 5416094"/>
              <a:gd name="csX5" fmla="*/ 2864755 w 10512862"/>
              <a:gd name="csY5" fmla="*/ 0 h 5416094"/>
              <a:gd name="csX6" fmla="*/ 3732066 w 10512862"/>
              <a:gd name="csY6" fmla="*/ 0 h 5416094"/>
              <a:gd name="csX7" fmla="*/ 4178863 w 10512862"/>
              <a:gd name="csY7" fmla="*/ 0 h 5416094"/>
              <a:gd name="csX8" fmla="*/ 5046174 w 10512862"/>
              <a:gd name="csY8" fmla="*/ 0 h 5416094"/>
              <a:gd name="csX9" fmla="*/ 5913485 w 10512862"/>
              <a:gd name="csY9" fmla="*/ 0 h 5416094"/>
              <a:gd name="csX10" fmla="*/ 6570539 w 10512862"/>
              <a:gd name="csY10" fmla="*/ 0 h 5416094"/>
              <a:gd name="csX11" fmla="*/ 7437850 w 10512862"/>
              <a:gd name="csY11" fmla="*/ 0 h 5416094"/>
              <a:gd name="csX12" fmla="*/ 7989775 w 10512862"/>
              <a:gd name="csY12" fmla="*/ 0 h 5416094"/>
              <a:gd name="csX13" fmla="*/ 8541700 w 10512862"/>
              <a:gd name="csY13" fmla="*/ 0 h 5416094"/>
              <a:gd name="csX14" fmla="*/ 9303883 w 10512862"/>
              <a:gd name="csY14" fmla="*/ 0 h 5416094"/>
              <a:gd name="csX15" fmla="*/ 9855808 w 10512862"/>
              <a:gd name="csY15" fmla="*/ 0 h 5416094"/>
              <a:gd name="csX16" fmla="*/ 10512862 w 10512862"/>
              <a:gd name="csY16" fmla="*/ 0 h 5416094"/>
              <a:gd name="csX17" fmla="*/ 10512862 w 10512862"/>
              <a:gd name="csY17" fmla="*/ 785334 h 5416094"/>
              <a:gd name="csX18" fmla="*/ 10512862 w 10512862"/>
              <a:gd name="csY18" fmla="*/ 1516506 h 5416094"/>
              <a:gd name="csX19" fmla="*/ 10512862 w 10512862"/>
              <a:gd name="csY19" fmla="*/ 2247679 h 5416094"/>
              <a:gd name="csX20" fmla="*/ 10512862 w 10512862"/>
              <a:gd name="csY20" fmla="*/ 2762208 h 5416094"/>
              <a:gd name="csX21" fmla="*/ 10512862 w 10512862"/>
              <a:gd name="csY21" fmla="*/ 3330898 h 5416094"/>
              <a:gd name="csX22" fmla="*/ 10512862 w 10512862"/>
              <a:gd name="csY22" fmla="*/ 4062071 h 5416094"/>
              <a:gd name="csX23" fmla="*/ 10512862 w 10512862"/>
              <a:gd name="csY23" fmla="*/ 4684921 h 5416094"/>
              <a:gd name="csX24" fmla="*/ 10512862 w 10512862"/>
              <a:gd name="csY24" fmla="*/ 5416094 h 5416094"/>
              <a:gd name="csX25" fmla="*/ 9750680 w 10512862"/>
              <a:gd name="csY25" fmla="*/ 5416094 h 5416094"/>
              <a:gd name="csX26" fmla="*/ 9409011 w 10512862"/>
              <a:gd name="csY26" fmla="*/ 5416094 h 5416094"/>
              <a:gd name="csX27" fmla="*/ 8751958 w 10512862"/>
              <a:gd name="csY27" fmla="*/ 5416094 h 5416094"/>
              <a:gd name="csX28" fmla="*/ 8305161 w 10512862"/>
              <a:gd name="csY28" fmla="*/ 5416094 h 5416094"/>
              <a:gd name="csX29" fmla="*/ 7542978 w 10512862"/>
              <a:gd name="csY29" fmla="*/ 5416094 h 5416094"/>
              <a:gd name="csX30" fmla="*/ 7096182 w 10512862"/>
              <a:gd name="csY30" fmla="*/ 5416094 h 5416094"/>
              <a:gd name="csX31" fmla="*/ 6333999 w 10512862"/>
              <a:gd name="csY31" fmla="*/ 5416094 h 5416094"/>
              <a:gd name="csX32" fmla="*/ 5992331 w 10512862"/>
              <a:gd name="csY32" fmla="*/ 5416094 h 5416094"/>
              <a:gd name="csX33" fmla="*/ 5230149 w 10512862"/>
              <a:gd name="csY33" fmla="*/ 5416094 h 5416094"/>
              <a:gd name="csX34" fmla="*/ 4783352 w 10512862"/>
              <a:gd name="csY34" fmla="*/ 5416094 h 5416094"/>
              <a:gd name="csX35" fmla="*/ 4441684 w 10512862"/>
              <a:gd name="csY35" fmla="*/ 5416094 h 5416094"/>
              <a:gd name="csX36" fmla="*/ 3994888 w 10512862"/>
              <a:gd name="csY36" fmla="*/ 5416094 h 5416094"/>
              <a:gd name="csX37" fmla="*/ 3232705 w 10512862"/>
              <a:gd name="csY37" fmla="*/ 5416094 h 5416094"/>
              <a:gd name="csX38" fmla="*/ 2785908 w 10512862"/>
              <a:gd name="csY38" fmla="*/ 5416094 h 5416094"/>
              <a:gd name="csX39" fmla="*/ 2444240 w 10512862"/>
              <a:gd name="csY39" fmla="*/ 5416094 h 5416094"/>
              <a:gd name="csX40" fmla="*/ 1997444 w 10512862"/>
              <a:gd name="csY40" fmla="*/ 5416094 h 5416094"/>
              <a:gd name="csX41" fmla="*/ 1445519 w 10512862"/>
              <a:gd name="csY41" fmla="*/ 5416094 h 5416094"/>
              <a:gd name="csX42" fmla="*/ 788465 w 10512862"/>
              <a:gd name="csY42" fmla="*/ 5416094 h 5416094"/>
              <a:gd name="csX43" fmla="*/ 0 w 10512862"/>
              <a:gd name="csY43" fmla="*/ 5416094 h 5416094"/>
              <a:gd name="csX44" fmla="*/ 0 w 10512862"/>
              <a:gd name="csY44" fmla="*/ 4630760 h 5416094"/>
              <a:gd name="csX45" fmla="*/ 0 w 10512862"/>
              <a:gd name="csY45" fmla="*/ 3953749 h 5416094"/>
              <a:gd name="csX46" fmla="*/ 0 w 10512862"/>
              <a:gd name="csY46" fmla="*/ 3276737 h 5416094"/>
              <a:gd name="csX47" fmla="*/ 0 w 10512862"/>
              <a:gd name="csY47" fmla="*/ 2599725 h 5416094"/>
              <a:gd name="csX48" fmla="*/ 0 w 10512862"/>
              <a:gd name="csY48" fmla="*/ 1922713 h 5416094"/>
              <a:gd name="csX49" fmla="*/ 0 w 10512862"/>
              <a:gd name="csY49" fmla="*/ 1299863 h 5416094"/>
              <a:gd name="csX50" fmla="*/ 0 w 10512862"/>
              <a:gd name="csY50" fmla="*/ 0 h 54160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Lst>
            <a:rect l="l" t="t" r="r" b="b"/>
            <a:pathLst>
              <a:path w="10512862" h="5416094" extrusionOk="0">
                <a:moveTo>
                  <a:pt x="0" y="0"/>
                </a:moveTo>
                <a:cubicBezTo>
                  <a:pt x="225033" y="13746"/>
                  <a:pt x="423294" y="-497"/>
                  <a:pt x="551925" y="0"/>
                </a:cubicBezTo>
                <a:cubicBezTo>
                  <a:pt x="680556" y="497"/>
                  <a:pt x="775084" y="-9208"/>
                  <a:pt x="893593" y="0"/>
                </a:cubicBezTo>
                <a:cubicBezTo>
                  <a:pt x="1012102" y="9208"/>
                  <a:pt x="1579776" y="1608"/>
                  <a:pt x="1760904" y="0"/>
                </a:cubicBezTo>
                <a:cubicBezTo>
                  <a:pt x="1942032" y="-1608"/>
                  <a:pt x="2151672" y="10045"/>
                  <a:pt x="2312830" y="0"/>
                </a:cubicBezTo>
                <a:cubicBezTo>
                  <a:pt x="2473988" y="-10045"/>
                  <a:pt x="2678125" y="11124"/>
                  <a:pt x="2864755" y="0"/>
                </a:cubicBezTo>
                <a:cubicBezTo>
                  <a:pt x="3051386" y="-11124"/>
                  <a:pt x="3426225" y="-9724"/>
                  <a:pt x="3732066" y="0"/>
                </a:cubicBezTo>
                <a:cubicBezTo>
                  <a:pt x="4037907" y="9724"/>
                  <a:pt x="4018400" y="-7166"/>
                  <a:pt x="4178863" y="0"/>
                </a:cubicBezTo>
                <a:cubicBezTo>
                  <a:pt x="4339326" y="7166"/>
                  <a:pt x="4691578" y="27224"/>
                  <a:pt x="5046174" y="0"/>
                </a:cubicBezTo>
                <a:cubicBezTo>
                  <a:pt x="5400770" y="-27224"/>
                  <a:pt x="5482994" y="23246"/>
                  <a:pt x="5913485" y="0"/>
                </a:cubicBezTo>
                <a:cubicBezTo>
                  <a:pt x="6343976" y="-23246"/>
                  <a:pt x="6367997" y="-5995"/>
                  <a:pt x="6570539" y="0"/>
                </a:cubicBezTo>
                <a:cubicBezTo>
                  <a:pt x="6773081" y="5995"/>
                  <a:pt x="7254257" y="-41369"/>
                  <a:pt x="7437850" y="0"/>
                </a:cubicBezTo>
                <a:cubicBezTo>
                  <a:pt x="7621443" y="41369"/>
                  <a:pt x="7850334" y="27548"/>
                  <a:pt x="7989775" y="0"/>
                </a:cubicBezTo>
                <a:cubicBezTo>
                  <a:pt x="8129217" y="-27548"/>
                  <a:pt x="8298313" y="-26071"/>
                  <a:pt x="8541700" y="0"/>
                </a:cubicBezTo>
                <a:cubicBezTo>
                  <a:pt x="8785088" y="26071"/>
                  <a:pt x="8966103" y="-18083"/>
                  <a:pt x="9303883" y="0"/>
                </a:cubicBezTo>
                <a:cubicBezTo>
                  <a:pt x="9641663" y="18083"/>
                  <a:pt x="9721834" y="-9535"/>
                  <a:pt x="9855808" y="0"/>
                </a:cubicBezTo>
                <a:cubicBezTo>
                  <a:pt x="9989782" y="9535"/>
                  <a:pt x="10352532" y="17076"/>
                  <a:pt x="10512862" y="0"/>
                </a:cubicBezTo>
                <a:cubicBezTo>
                  <a:pt x="10522181" y="196329"/>
                  <a:pt x="10546324" y="488432"/>
                  <a:pt x="10512862" y="785334"/>
                </a:cubicBezTo>
                <a:cubicBezTo>
                  <a:pt x="10479400" y="1082236"/>
                  <a:pt x="10533647" y="1323726"/>
                  <a:pt x="10512862" y="1516506"/>
                </a:cubicBezTo>
                <a:cubicBezTo>
                  <a:pt x="10492077" y="1709286"/>
                  <a:pt x="10543590" y="2097632"/>
                  <a:pt x="10512862" y="2247679"/>
                </a:cubicBezTo>
                <a:cubicBezTo>
                  <a:pt x="10482134" y="2397726"/>
                  <a:pt x="10489033" y="2577292"/>
                  <a:pt x="10512862" y="2762208"/>
                </a:cubicBezTo>
                <a:cubicBezTo>
                  <a:pt x="10536691" y="2947124"/>
                  <a:pt x="10508269" y="3105736"/>
                  <a:pt x="10512862" y="3330898"/>
                </a:cubicBezTo>
                <a:cubicBezTo>
                  <a:pt x="10517456" y="3556060"/>
                  <a:pt x="10494655" y="3882611"/>
                  <a:pt x="10512862" y="4062071"/>
                </a:cubicBezTo>
                <a:cubicBezTo>
                  <a:pt x="10531069" y="4241531"/>
                  <a:pt x="10542053" y="4505155"/>
                  <a:pt x="10512862" y="4684921"/>
                </a:cubicBezTo>
                <a:cubicBezTo>
                  <a:pt x="10483672" y="4864687"/>
                  <a:pt x="10494618" y="5246484"/>
                  <a:pt x="10512862" y="5416094"/>
                </a:cubicBezTo>
                <a:cubicBezTo>
                  <a:pt x="10193319" y="5422310"/>
                  <a:pt x="10027768" y="5414674"/>
                  <a:pt x="9750680" y="5416094"/>
                </a:cubicBezTo>
                <a:cubicBezTo>
                  <a:pt x="9473592" y="5417514"/>
                  <a:pt x="9504441" y="5426911"/>
                  <a:pt x="9409011" y="5416094"/>
                </a:cubicBezTo>
                <a:cubicBezTo>
                  <a:pt x="9313581" y="5405277"/>
                  <a:pt x="9045272" y="5410503"/>
                  <a:pt x="8751958" y="5416094"/>
                </a:cubicBezTo>
                <a:cubicBezTo>
                  <a:pt x="8458644" y="5421685"/>
                  <a:pt x="8514943" y="5430795"/>
                  <a:pt x="8305161" y="5416094"/>
                </a:cubicBezTo>
                <a:cubicBezTo>
                  <a:pt x="8095379" y="5401393"/>
                  <a:pt x="7782738" y="5379207"/>
                  <a:pt x="7542978" y="5416094"/>
                </a:cubicBezTo>
                <a:cubicBezTo>
                  <a:pt x="7303218" y="5452981"/>
                  <a:pt x="7269692" y="5421697"/>
                  <a:pt x="7096182" y="5416094"/>
                </a:cubicBezTo>
                <a:cubicBezTo>
                  <a:pt x="6922672" y="5410491"/>
                  <a:pt x="6681721" y="5409518"/>
                  <a:pt x="6333999" y="5416094"/>
                </a:cubicBezTo>
                <a:cubicBezTo>
                  <a:pt x="5986277" y="5422670"/>
                  <a:pt x="6100558" y="5401924"/>
                  <a:pt x="5992331" y="5416094"/>
                </a:cubicBezTo>
                <a:cubicBezTo>
                  <a:pt x="5884104" y="5430264"/>
                  <a:pt x="5581939" y="5434520"/>
                  <a:pt x="5230149" y="5416094"/>
                </a:cubicBezTo>
                <a:cubicBezTo>
                  <a:pt x="4878359" y="5397668"/>
                  <a:pt x="4875885" y="5395196"/>
                  <a:pt x="4783352" y="5416094"/>
                </a:cubicBezTo>
                <a:cubicBezTo>
                  <a:pt x="4690819" y="5436992"/>
                  <a:pt x="4526099" y="5405345"/>
                  <a:pt x="4441684" y="5416094"/>
                </a:cubicBezTo>
                <a:cubicBezTo>
                  <a:pt x="4357269" y="5426843"/>
                  <a:pt x="4203964" y="5400047"/>
                  <a:pt x="3994888" y="5416094"/>
                </a:cubicBezTo>
                <a:cubicBezTo>
                  <a:pt x="3785812" y="5432141"/>
                  <a:pt x="3450456" y="5404412"/>
                  <a:pt x="3232705" y="5416094"/>
                </a:cubicBezTo>
                <a:cubicBezTo>
                  <a:pt x="3014954" y="5427776"/>
                  <a:pt x="3003791" y="5430327"/>
                  <a:pt x="2785908" y="5416094"/>
                </a:cubicBezTo>
                <a:cubicBezTo>
                  <a:pt x="2568025" y="5401861"/>
                  <a:pt x="2599226" y="5416122"/>
                  <a:pt x="2444240" y="5416094"/>
                </a:cubicBezTo>
                <a:cubicBezTo>
                  <a:pt x="2289254" y="5416066"/>
                  <a:pt x="2170121" y="5435647"/>
                  <a:pt x="1997444" y="5416094"/>
                </a:cubicBezTo>
                <a:cubicBezTo>
                  <a:pt x="1824767" y="5396541"/>
                  <a:pt x="1635094" y="5395325"/>
                  <a:pt x="1445519" y="5416094"/>
                </a:cubicBezTo>
                <a:cubicBezTo>
                  <a:pt x="1255945" y="5436863"/>
                  <a:pt x="945472" y="5432426"/>
                  <a:pt x="788465" y="5416094"/>
                </a:cubicBezTo>
                <a:cubicBezTo>
                  <a:pt x="631458" y="5399762"/>
                  <a:pt x="183496" y="5395670"/>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3"/>
          <a:stretch>
            <a:fillRect/>
          </a:stretch>
        </p:blipFill>
        <p:spPr>
          <a:xfrm>
            <a:off x="1599981" y="914400"/>
            <a:ext cx="8912682" cy="4968819"/>
          </a:xfrm>
          <a:prstGeom prst="rect">
            <a:avLst/>
          </a:prstGeom>
        </p:spPr>
      </p:pic>
      <p:pic>
        <p:nvPicPr>
          <p:cNvPr id="4" name="Picture 3">
            <a:extLst>
              <a:ext uri="{FF2B5EF4-FFF2-40B4-BE49-F238E27FC236}">
                <a16:creationId xmlns:a16="http://schemas.microsoft.com/office/drawing/2014/main" id="{DAAD8854-DF14-B914-36A4-B2B168FB7F77}"/>
              </a:ext>
            </a:extLst>
          </p:cNvPr>
          <p:cNvPicPr>
            <a:picLocks noChangeAspect="1"/>
          </p:cNvPicPr>
          <p:nvPr/>
        </p:nvPicPr>
        <p:blipFill>
          <a:blip r:embed="rId4"/>
          <a:stretch>
            <a:fillRect/>
          </a:stretch>
        </p:blipFill>
        <p:spPr>
          <a:xfrm>
            <a:off x="-305" y="5744348"/>
            <a:ext cx="12188825" cy="1112759"/>
          </a:xfrm>
          <a:prstGeom prst="rect">
            <a:avLst/>
          </a:prstGeom>
        </p:spPr>
      </p:pic>
    </p:spTree>
    <p:extLst>
      <p:ext uri="{BB962C8B-B14F-4D97-AF65-F5344CB8AC3E}">
        <p14:creationId xmlns:p14="http://schemas.microsoft.com/office/powerpoint/2010/main" val="3382151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4995E8B-DB3C-4E23-9186-1613402BF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7" y="0"/>
            <a:ext cx="1218577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F21E7C5-2080-4549-97AA-9A6688257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58454601-8C5B-41C4-8012-BF42AE4E16F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12045592" cy="4093306"/>
            <a:chOff x="1" y="2075420"/>
            <a:chExt cx="12048729" cy="4093306"/>
          </a:xfrm>
        </p:grpSpPr>
        <p:sp>
          <p:nvSpPr>
            <p:cNvPr id="23" name="Oval 22">
              <a:extLst>
                <a:ext uri="{FF2B5EF4-FFF2-40B4-BE49-F238E27FC236}">
                  <a16:creationId xmlns:a16="http://schemas.microsoft.com/office/drawing/2014/main" id="{7DC402C5-77D9-4E58-85B2-94FDC43054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1D68ED91-A5B1-47B2-93BF-9A7136A89B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BE7D0AA1-7663-4AEB-906F-8C1983487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FD0B5082-766B-4B9B-95AE-8345369B68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a:extLst>
                <a:ext uri="{FF2B5EF4-FFF2-40B4-BE49-F238E27FC236}">
                  <a16:creationId xmlns:a16="http://schemas.microsoft.com/office/drawing/2014/main" id="{C6EA71F2-5221-4164-8741-7AFF97E221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A53567A6-853B-47EF-8846-22A1C04687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Rectangle 29">
            <a:extLst>
              <a:ext uri="{FF2B5EF4-FFF2-40B4-BE49-F238E27FC236}">
                <a16:creationId xmlns:a16="http://schemas.microsoft.com/office/drawing/2014/main" id="{57957B04-C024-4B5F-B7C3-20FAE3F1D3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5064" y="1042698"/>
            <a:ext cx="2796461" cy="711067"/>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C6FBFCE4-B693-49EB-9CE1-4420332195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6094408"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a:extLst>
              <a:ext uri="{FF2B5EF4-FFF2-40B4-BE49-F238E27FC236}">
                <a16:creationId xmlns:a16="http://schemas.microsoft.com/office/drawing/2014/main" id="{8FFC4225-9683-4D55-8686-FCDDB8BCBF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5030" y="5940559"/>
            <a:ext cx="1285875" cy="549007"/>
            <a:chOff x="7029447" y="3514725"/>
            <a:chExt cx="1285875" cy="549007"/>
          </a:xfrm>
        </p:grpSpPr>
        <p:cxnSp>
          <p:nvCxnSpPr>
            <p:cNvPr id="35" name="Straight Connector 34">
              <a:extLst>
                <a:ext uri="{FF2B5EF4-FFF2-40B4-BE49-F238E27FC236}">
                  <a16:creationId xmlns:a16="http://schemas.microsoft.com/office/drawing/2014/main" id="{23CC42CD-CAE0-4CF0-B118-067FD44AE1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53ED46F-B155-4F61-89A2-9811AA0F3B4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083B7973-20C3-4DB8-B3E0-064793F7A9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DF30D744-3746-48BB-92A0-20B891DE86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2" name="Picture 2"/>
          <p:cNvPicPr>
            <a:picLocks noChangeAspect="1"/>
          </p:cNvPicPr>
          <p:nvPr/>
        </p:nvPicPr>
        <p:blipFill>
          <a:blip r:embed="rId3"/>
          <a:srcRect t="5227" r="1" b="1"/>
          <a:stretch>
            <a:fillRect/>
          </a:stretch>
        </p:blipFill>
        <p:spPr>
          <a:xfrm>
            <a:off x="745995" y="491900"/>
            <a:ext cx="10719115" cy="5663518"/>
          </a:xfrm>
          <a:prstGeom prst="rect">
            <a:avLst/>
          </a:prstGeom>
        </p:spPr>
      </p:pic>
      <p:grpSp>
        <p:nvGrpSpPr>
          <p:cNvPr id="40" name="Group 39">
            <a:extLst>
              <a:ext uri="{FF2B5EF4-FFF2-40B4-BE49-F238E27FC236}">
                <a16:creationId xmlns:a16="http://schemas.microsoft.com/office/drawing/2014/main" id="{2993EE7D-6C2F-43A3-9C60-0C79DB9E52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88650" y="626589"/>
            <a:ext cx="304800" cy="429656"/>
            <a:chOff x="215328" y="-46937"/>
            <a:chExt cx="304800" cy="2773841"/>
          </a:xfrm>
        </p:grpSpPr>
        <p:cxnSp>
          <p:nvCxnSpPr>
            <p:cNvPr id="41" name="Straight Connector 40">
              <a:extLst>
                <a:ext uri="{FF2B5EF4-FFF2-40B4-BE49-F238E27FC236}">
                  <a16:creationId xmlns:a16="http://schemas.microsoft.com/office/drawing/2014/main" id="{4F4095D5-6DE8-4CF4-8418-1C6822E164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3CD50F6-3A5C-4547-BD23-ACBD8E3913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6912E168-78F1-4E05-A8A5-65F2BAF596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7315E977-7B29-4DD8-9B9E-C63D97DF30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4" name="Picture 3">
            <a:extLst>
              <a:ext uri="{FF2B5EF4-FFF2-40B4-BE49-F238E27FC236}">
                <a16:creationId xmlns:a16="http://schemas.microsoft.com/office/drawing/2014/main" id="{9C5276F7-304F-F623-DFBD-9121AED378AB}"/>
              </a:ext>
            </a:extLst>
          </p:cNvPr>
          <p:cNvPicPr>
            <a:picLocks noChangeAspect="1"/>
          </p:cNvPicPr>
          <p:nvPr/>
        </p:nvPicPr>
        <p:blipFill>
          <a:blip r:embed="rId4"/>
          <a:stretch>
            <a:fillRect/>
          </a:stretch>
        </p:blipFill>
        <p:spPr>
          <a:xfrm>
            <a:off x="-305" y="5744348"/>
            <a:ext cx="12188825" cy="1112759"/>
          </a:xfrm>
          <a:prstGeom prst="rect">
            <a:avLst/>
          </a:prstGeom>
        </p:spPr>
      </p:pic>
    </p:spTree>
    <p:extLst>
      <p:ext uri="{BB962C8B-B14F-4D97-AF65-F5344CB8AC3E}">
        <p14:creationId xmlns:p14="http://schemas.microsoft.com/office/powerpoint/2010/main" val="4060255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7981" y="720953"/>
            <a:ext cx="10512862" cy="5416094"/>
          </a:xfrm>
          <a:custGeom>
            <a:avLst/>
            <a:gdLst>
              <a:gd name="csX0" fmla="*/ 0 w 10512862"/>
              <a:gd name="csY0" fmla="*/ 0 h 5416094"/>
              <a:gd name="csX1" fmla="*/ 551925 w 10512862"/>
              <a:gd name="csY1" fmla="*/ 0 h 5416094"/>
              <a:gd name="csX2" fmla="*/ 893593 w 10512862"/>
              <a:gd name="csY2" fmla="*/ 0 h 5416094"/>
              <a:gd name="csX3" fmla="*/ 1760904 w 10512862"/>
              <a:gd name="csY3" fmla="*/ 0 h 5416094"/>
              <a:gd name="csX4" fmla="*/ 2312830 w 10512862"/>
              <a:gd name="csY4" fmla="*/ 0 h 5416094"/>
              <a:gd name="csX5" fmla="*/ 2864755 w 10512862"/>
              <a:gd name="csY5" fmla="*/ 0 h 5416094"/>
              <a:gd name="csX6" fmla="*/ 3732066 w 10512862"/>
              <a:gd name="csY6" fmla="*/ 0 h 5416094"/>
              <a:gd name="csX7" fmla="*/ 4178863 w 10512862"/>
              <a:gd name="csY7" fmla="*/ 0 h 5416094"/>
              <a:gd name="csX8" fmla="*/ 5046174 w 10512862"/>
              <a:gd name="csY8" fmla="*/ 0 h 5416094"/>
              <a:gd name="csX9" fmla="*/ 5913485 w 10512862"/>
              <a:gd name="csY9" fmla="*/ 0 h 5416094"/>
              <a:gd name="csX10" fmla="*/ 6570539 w 10512862"/>
              <a:gd name="csY10" fmla="*/ 0 h 5416094"/>
              <a:gd name="csX11" fmla="*/ 7437850 w 10512862"/>
              <a:gd name="csY11" fmla="*/ 0 h 5416094"/>
              <a:gd name="csX12" fmla="*/ 7989775 w 10512862"/>
              <a:gd name="csY12" fmla="*/ 0 h 5416094"/>
              <a:gd name="csX13" fmla="*/ 8541700 w 10512862"/>
              <a:gd name="csY13" fmla="*/ 0 h 5416094"/>
              <a:gd name="csX14" fmla="*/ 9303883 w 10512862"/>
              <a:gd name="csY14" fmla="*/ 0 h 5416094"/>
              <a:gd name="csX15" fmla="*/ 9855808 w 10512862"/>
              <a:gd name="csY15" fmla="*/ 0 h 5416094"/>
              <a:gd name="csX16" fmla="*/ 10512862 w 10512862"/>
              <a:gd name="csY16" fmla="*/ 0 h 5416094"/>
              <a:gd name="csX17" fmla="*/ 10512862 w 10512862"/>
              <a:gd name="csY17" fmla="*/ 785334 h 5416094"/>
              <a:gd name="csX18" fmla="*/ 10512862 w 10512862"/>
              <a:gd name="csY18" fmla="*/ 1516506 h 5416094"/>
              <a:gd name="csX19" fmla="*/ 10512862 w 10512862"/>
              <a:gd name="csY19" fmla="*/ 2247679 h 5416094"/>
              <a:gd name="csX20" fmla="*/ 10512862 w 10512862"/>
              <a:gd name="csY20" fmla="*/ 2762208 h 5416094"/>
              <a:gd name="csX21" fmla="*/ 10512862 w 10512862"/>
              <a:gd name="csY21" fmla="*/ 3330898 h 5416094"/>
              <a:gd name="csX22" fmla="*/ 10512862 w 10512862"/>
              <a:gd name="csY22" fmla="*/ 4062071 h 5416094"/>
              <a:gd name="csX23" fmla="*/ 10512862 w 10512862"/>
              <a:gd name="csY23" fmla="*/ 4684921 h 5416094"/>
              <a:gd name="csX24" fmla="*/ 10512862 w 10512862"/>
              <a:gd name="csY24" fmla="*/ 5416094 h 5416094"/>
              <a:gd name="csX25" fmla="*/ 9750680 w 10512862"/>
              <a:gd name="csY25" fmla="*/ 5416094 h 5416094"/>
              <a:gd name="csX26" fmla="*/ 9409011 w 10512862"/>
              <a:gd name="csY26" fmla="*/ 5416094 h 5416094"/>
              <a:gd name="csX27" fmla="*/ 8751958 w 10512862"/>
              <a:gd name="csY27" fmla="*/ 5416094 h 5416094"/>
              <a:gd name="csX28" fmla="*/ 8305161 w 10512862"/>
              <a:gd name="csY28" fmla="*/ 5416094 h 5416094"/>
              <a:gd name="csX29" fmla="*/ 7542978 w 10512862"/>
              <a:gd name="csY29" fmla="*/ 5416094 h 5416094"/>
              <a:gd name="csX30" fmla="*/ 7096182 w 10512862"/>
              <a:gd name="csY30" fmla="*/ 5416094 h 5416094"/>
              <a:gd name="csX31" fmla="*/ 6333999 w 10512862"/>
              <a:gd name="csY31" fmla="*/ 5416094 h 5416094"/>
              <a:gd name="csX32" fmla="*/ 5992331 w 10512862"/>
              <a:gd name="csY32" fmla="*/ 5416094 h 5416094"/>
              <a:gd name="csX33" fmla="*/ 5230149 w 10512862"/>
              <a:gd name="csY33" fmla="*/ 5416094 h 5416094"/>
              <a:gd name="csX34" fmla="*/ 4783352 w 10512862"/>
              <a:gd name="csY34" fmla="*/ 5416094 h 5416094"/>
              <a:gd name="csX35" fmla="*/ 4441684 w 10512862"/>
              <a:gd name="csY35" fmla="*/ 5416094 h 5416094"/>
              <a:gd name="csX36" fmla="*/ 3994888 w 10512862"/>
              <a:gd name="csY36" fmla="*/ 5416094 h 5416094"/>
              <a:gd name="csX37" fmla="*/ 3232705 w 10512862"/>
              <a:gd name="csY37" fmla="*/ 5416094 h 5416094"/>
              <a:gd name="csX38" fmla="*/ 2785908 w 10512862"/>
              <a:gd name="csY38" fmla="*/ 5416094 h 5416094"/>
              <a:gd name="csX39" fmla="*/ 2444240 w 10512862"/>
              <a:gd name="csY39" fmla="*/ 5416094 h 5416094"/>
              <a:gd name="csX40" fmla="*/ 1997444 w 10512862"/>
              <a:gd name="csY40" fmla="*/ 5416094 h 5416094"/>
              <a:gd name="csX41" fmla="*/ 1445519 w 10512862"/>
              <a:gd name="csY41" fmla="*/ 5416094 h 5416094"/>
              <a:gd name="csX42" fmla="*/ 788465 w 10512862"/>
              <a:gd name="csY42" fmla="*/ 5416094 h 5416094"/>
              <a:gd name="csX43" fmla="*/ 0 w 10512862"/>
              <a:gd name="csY43" fmla="*/ 5416094 h 5416094"/>
              <a:gd name="csX44" fmla="*/ 0 w 10512862"/>
              <a:gd name="csY44" fmla="*/ 4630760 h 5416094"/>
              <a:gd name="csX45" fmla="*/ 0 w 10512862"/>
              <a:gd name="csY45" fmla="*/ 3953749 h 5416094"/>
              <a:gd name="csX46" fmla="*/ 0 w 10512862"/>
              <a:gd name="csY46" fmla="*/ 3276737 h 5416094"/>
              <a:gd name="csX47" fmla="*/ 0 w 10512862"/>
              <a:gd name="csY47" fmla="*/ 2599725 h 5416094"/>
              <a:gd name="csX48" fmla="*/ 0 w 10512862"/>
              <a:gd name="csY48" fmla="*/ 1922713 h 5416094"/>
              <a:gd name="csX49" fmla="*/ 0 w 10512862"/>
              <a:gd name="csY49" fmla="*/ 1299863 h 5416094"/>
              <a:gd name="csX50" fmla="*/ 0 w 10512862"/>
              <a:gd name="csY50" fmla="*/ 0 h 54160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Lst>
            <a:rect l="l" t="t" r="r" b="b"/>
            <a:pathLst>
              <a:path w="10512862" h="5416094" extrusionOk="0">
                <a:moveTo>
                  <a:pt x="0" y="0"/>
                </a:moveTo>
                <a:cubicBezTo>
                  <a:pt x="225033" y="13746"/>
                  <a:pt x="423294" y="-497"/>
                  <a:pt x="551925" y="0"/>
                </a:cubicBezTo>
                <a:cubicBezTo>
                  <a:pt x="680556" y="497"/>
                  <a:pt x="775084" y="-9208"/>
                  <a:pt x="893593" y="0"/>
                </a:cubicBezTo>
                <a:cubicBezTo>
                  <a:pt x="1012102" y="9208"/>
                  <a:pt x="1579776" y="1608"/>
                  <a:pt x="1760904" y="0"/>
                </a:cubicBezTo>
                <a:cubicBezTo>
                  <a:pt x="1942032" y="-1608"/>
                  <a:pt x="2151672" y="10045"/>
                  <a:pt x="2312830" y="0"/>
                </a:cubicBezTo>
                <a:cubicBezTo>
                  <a:pt x="2473988" y="-10045"/>
                  <a:pt x="2678125" y="11124"/>
                  <a:pt x="2864755" y="0"/>
                </a:cubicBezTo>
                <a:cubicBezTo>
                  <a:pt x="3051386" y="-11124"/>
                  <a:pt x="3426225" y="-9724"/>
                  <a:pt x="3732066" y="0"/>
                </a:cubicBezTo>
                <a:cubicBezTo>
                  <a:pt x="4037907" y="9724"/>
                  <a:pt x="4018400" y="-7166"/>
                  <a:pt x="4178863" y="0"/>
                </a:cubicBezTo>
                <a:cubicBezTo>
                  <a:pt x="4339326" y="7166"/>
                  <a:pt x="4691578" y="27224"/>
                  <a:pt x="5046174" y="0"/>
                </a:cubicBezTo>
                <a:cubicBezTo>
                  <a:pt x="5400770" y="-27224"/>
                  <a:pt x="5482994" y="23246"/>
                  <a:pt x="5913485" y="0"/>
                </a:cubicBezTo>
                <a:cubicBezTo>
                  <a:pt x="6343976" y="-23246"/>
                  <a:pt x="6367997" y="-5995"/>
                  <a:pt x="6570539" y="0"/>
                </a:cubicBezTo>
                <a:cubicBezTo>
                  <a:pt x="6773081" y="5995"/>
                  <a:pt x="7254257" y="-41369"/>
                  <a:pt x="7437850" y="0"/>
                </a:cubicBezTo>
                <a:cubicBezTo>
                  <a:pt x="7621443" y="41369"/>
                  <a:pt x="7850334" y="27548"/>
                  <a:pt x="7989775" y="0"/>
                </a:cubicBezTo>
                <a:cubicBezTo>
                  <a:pt x="8129217" y="-27548"/>
                  <a:pt x="8298313" y="-26071"/>
                  <a:pt x="8541700" y="0"/>
                </a:cubicBezTo>
                <a:cubicBezTo>
                  <a:pt x="8785088" y="26071"/>
                  <a:pt x="8966103" y="-18083"/>
                  <a:pt x="9303883" y="0"/>
                </a:cubicBezTo>
                <a:cubicBezTo>
                  <a:pt x="9641663" y="18083"/>
                  <a:pt x="9721834" y="-9535"/>
                  <a:pt x="9855808" y="0"/>
                </a:cubicBezTo>
                <a:cubicBezTo>
                  <a:pt x="9989782" y="9535"/>
                  <a:pt x="10352532" y="17076"/>
                  <a:pt x="10512862" y="0"/>
                </a:cubicBezTo>
                <a:cubicBezTo>
                  <a:pt x="10522181" y="196329"/>
                  <a:pt x="10546324" y="488432"/>
                  <a:pt x="10512862" y="785334"/>
                </a:cubicBezTo>
                <a:cubicBezTo>
                  <a:pt x="10479400" y="1082236"/>
                  <a:pt x="10533647" y="1323726"/>
                  <a:pt x="10512862" y="1516506"/>
                </a:cubicBezTo>
                <a:cubicBezTo>
                  <a:pt x="10492077" y="1709286"/>
                  <a:pt x="10543590" y="2097632"/>
                  <a:pt x="10512862" y="2247679"/>
                </a:cubicBezTo>
                <a:cubicBezTo>
                  <a:pt x="10482134" y="2397726"/>
                  <a:pt x="10489033" y="2577292"/>
                  <a:pt x="10512862" y="2762208"/>
                </a:cubicBezTo>
                <a:cubicBezTo>
                  <a:pt x="10536691" y="2947124"/>
                  <a:pt x="10508269" y="3105736"/>
                  <a:pt x="10512862" y="3330898"/>
                </a:cubicBezTo>
                <a:cubicBezTo>
                  <a:pt x="10517456" y="3556060"/>
                  <a:pt x="10494655" y="3882611"/>
                  <a:pt x="10512862" y="4062071"/>
                </a:cubicBezTo>
                <a:cubicBezTo>
                  <a:pt x="10531069" y="4241531"/>
                  <a:pt x="10542053" y="4505155"/>
                  <a:pt x="10512862" y="4684921"/>
                </a:cubicBezTo>
                <a:cubicBezTo>
                  <a:pt x="10483672" y="4864687"/>
                  <a:pt x="10494618" y="5246484"/>
                  <a:pt x="10512862" y="5416094"/>
                </a:cubicBezTo>
                <a:cubicBezTo>
                  <a:pt x="10193319" y="5422310"/>
                  <a:pt x="10027768" y="5414674"/>
                  <a:pt x="9750680" y="5416094"/>
                </a:cubicBezTo>
                <a:cubicBezTo>
                  <a:pt x="9473592" y="5417514"/>
                  <a:pt x="9504441" y="5426911"/>
                  <a:pt x="9409011" y="5416094"/>
                </a:cubicBezTo>
                <a:cubicBezTo>
                  <a:pt x="9313581" y="5405277"/>
                  <a:pt x="9045272" y="5410503"/>
                  <a:pt x="8751958" y="5416094"/>
                </a:cubicBezTo>
                <a:cubicBezTo>
                  <a:pt x="8458644" y="5421685"/>
                  <a:pt x="8514943" y="5430795"/>
                  <a:pt x="8305161" y="5416094"/>
                </a:cubicBezTo>
                <a:cubicBezTo>
                  <a:pt x="8095379" y="5401393"/>
                  <a:pt x="7782738" y="5379207"/>
                  <a:pt x="7542978" y="5416094"/>
                </a:cubicBezTo>
                <a:cubicBezTo>
                  <a:pt x="7303218" y="5452981"/>
                  <a:pt x="7269692" y="5421697"/>
                  <a:pt x="7096182" y="5416094"/>
                </a:cubicBezTo>
                <a:cubicBezTo>
                  <a:pt x="6922672" y="5410491"/>
                  <a:pt x="6681721" y="5409518"/>
                  <a:pt x="6333999" y="5416094"/>
                </a:cubicBezTo>
                <a:cubicBezTo>
                  <a:pt x="5986277" y="5422670"/>
                  <a:pt x="6100558" y="5401924"/>
                  <a:pt x="5992331" y="5416094"/>
                </a:cubicBezTo>
                <a:cubicBezTo>
                  <a:pt x="5884104" y="5430264"/>
                  <a:pt x="5581939" y="5434520"/>
                  <a:pt x="5230149" y="5416094"/>
                </a:cubicBezTo>
                <a:cubicBezTo>
                  <a:pt x="4878359" y="5397668"/>
                  <a:pt x="4875885" y="5395196"/>
                  <a:pt x="4783352" y="5416094"/>
                </a:cubicBezTo>
                <a:cubicBezTo>
                  <a:pt x="4690819" y="5436992"/>
                  <a:pt x="4526099" y="5405345"/>
                  <a:pt x="4441684" y="5416094"/>
                </a:cubicBezTo>
                <a:cubicBezTo>
                  <a:pt x="4357269" y="5426843"/>
                  <a:pt x="4203964" y="5400047"/>
                  <a:pt x="3994888" y="5416094"/>
                </a:cubicBezTo>
                <a:cubicBezTo>
                  <a:pt x="3785812" y="5432141"/>
                  <a:pt x="3450456" y="5404412"/>
                  <a:pt x="3232705" y="5416094"/>
                </a:cubicBezTo>
                <a:cubicBezTo>
                  <a:pt x="3014954" y="5427776"/>
                  <a:pt x="3003791" y="5430327"/>
                  <a:pt x="2785908" y="5416094"/>
                </a:cubicBezTo>
                <a:cubicBezTo>
                  <a:pt x="2568025" y="5401861"/>
                  <a:pt x="2599226" y="5416122"/>
                  <a:pt x="2444240" y="5416094"/>
                </a:cubicBezTo>
                <a:cubicBezTo>
                  <a:pt x="2289254" y="5416066"/>
                  <a:pt x="2170121" y="5435647"/>
                  <a:pt x="1997444" y="5416094"/>
                </a:cubicBezTo>
                <a:cubicBezTo>
                  <a:pt x="1824767" y="5396541"/>
                  <a:pt x="1635094" y="5395325"/>
                  <a:pt x="1445519" y="5416094"/>
                </a:cubicBezTo>
                <a:cubicBezTo>
                  <a:pt x="1255945" y="5436863"/>
                  <a:pt x="945472" y="5432426"/>
                  <a:pt x="788465" y="5416094"/>
                </a:cubicBezTo>
                <a:cubicBezTo>
                  <a:pt x="631458" y="5399762"/>
                  <a:pt x="183496" y="5395670"/>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2"/>
          <a:stretch>
            <a:fillRect/>
          </a:stretch>
        </p:blipFill>
        <p:spPr>
          <a:xfrm>
            <a:off x="1599981" y="914400"/>
            <a:ext cx="8912682" cy="4968819"/>
          </a:xfrm>
          <a:prstGeom prst="rect">
            <a:avLst/>
          </a:prstGeom>
        </p:spPr>
      </p:pic>
      <p:pic>
        <p:nvPicPr>
          <p:cNvPr id="4" name="Picture 3">
            <a:extLst>
              <a:ext uri="{FF2B5EF4-FFF2-40B4-BE49-F238E27FC236}">
                <a16:creationId xmlns:a16="http://schemas.microsoft.com/office/drawing/2014/main" id="{D68CE745-48FE-2281-46E9-644BBC3B56D5}"/>
              </a:ext>
            </a:extLst>
          </p:cNvPr>
          <p:cNvPicPr>
            <a:picLocks noChangeAspect="1"/>
          </p:cNvPicPr>
          <p:nvPr/>
        </p:nvPicPr>
        <p:blipFill>
          <a:blip r:embed="rId3"/>
          <a:stretch>
            <a:fillRect/>
          </a:stretch>
        </p:blipFill>
        <p:spPr>
          <a:xfrm>
            <a:off x="-305" y="5744348"/>
            <a:ext cx="12188825" cy="1112759"/>
          </a:xfrm>
          <a:prstGeom prst="rect">
            <a:avLst/>
          </a:prstGeom>
        </p:spPr>
      </p:pic>
    </p:spTree>
    <p:extLst>
      <p:ext uri="{BB962C8B-B14F-4D97-AF65-F5344CB8AC3E}">
        <p14:creationId xmlns:p14="http://schemas.microsoft.com/office/powerpoint/2010/main" val="32320043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0549EF-E3A5-48D7-9134-A4E08C0EF1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216DD803-634F-4EF2-A1E7-B1911DEE9D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063" y="438860"/>
            <a:ext cx="11164539" cy="5752769"/>
          </a:xfrm>
          <a:prstGeom prst="rect">
            <a:avLst/>
          </a:prstGeom>
          <a:ln w="12700">
            <a:solidFill>
              <a:srgbClr val="D5D5D5"/>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A77B63F8-D1F3-4D40-B2D4-779BAE82BE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56799" y="-4817571"/>
            <a:ext cx="167069" cy="105128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2"/>
          <p:cNvPicPr>
            <a:picLocks noChangeAspect="1"/>
          </p:cNvPicPr>
          <p:nvPr/>
        </p:nvPicPr>
        <p:blipFill>
          <a:blip r:embed="rId3"/>
          <a:srcRect t="8745" r="-1" b="5088"/>
          <a:stretch>
            <a:fillRect/>
          </a:stretch>
        </p:blipFill>
        <p:spPr>
          <a:xfrm>
            <a:off x="883901" y="825086"/>
            <a:ext cx="10512862" cy="5050151"/>
          </a:xfrm>
          <a:prstGeom prst="rect">
            <a:avLst/>
          </a:prstGeom>
        </p:spPr>
      </p:pic>
      <p:pic>
        <p:nvPicPr>
          <p:cNvPr id="4" name="Picture 3">
            <a:extLst>
              <a:ext uri="{FF2B5EF4-FFF2-40B4-BE49-F238E27FC236}">
                <a16:creationId xmlns:a16="http://schemas.microsoft.com/office/drawing/2014/main" id="{F3258DB4-475D-E174-5FCE-24A47211DC66}"/>
              </a:ext>
            </a:extLst>
          </p:cNvPr>
          <p:cNvPicPr>
            <a:picLocks noChangeAspect="1"/>
          </p:cNvPicPr>
          <p:nvPr/>
        </p:nvPicPr>
        <p:blipFill>
          <a:blip r:embed="rId4"/>
          <a:stretch>
            <a:fillRect/>
          </a:stretch>
        </p:blipFill>
        <p:spPr>
          <a:xfrm>
            <a:off x="-305" y="5744348"/>
            <a:ext cx="12188825" cy="1112759"/>
          </a:xfrm>
          <a:prstGeom prst="rect">
            <a:avLst/>
          </a:prstGeom>
        </p:spPr>
      </p:pic>
    </p:spTree>
    <p:extLst>
      <p:ext uri="{BB962C8B-B14F-4D97-AF65-F5344CB8AC3E}">
        <p14:creationId xmlns:p14="http://schemas.microsoft.com/office/powerpoint/2010/main" val="13175432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577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7981" y="720953"/>
            <a:ext cx="10512862" cy="5416094"/>
          </a:xfrm>
          <a:custGeom>
            <a:avLst/>
            <a:gdLst>
              <a:gd name="csX0" fmla="*/ 0 w 10512862"/>
              <a:gd name="csY0" fmla="*/ 0 h 5416094"/>
              <a:gd name="csX1" fmla="*/ 551925 w 10512862"/>
              <a:gd name="csY1" fmla="*/ 0 h 5416094"/>
              <a:gd name="csX2" fmla="*/ 893593 w 10512862"/>
              <a:gd name="csY2" fmla="*/ 0 h 5416094"/>
              <a:gd name="csX3" fmla="*/ 1760904 w 10512862"/>
              <a:gd name="csY3" fmla="*/ 0 h 5416094"/>
              <a:gd name="csX4" fmla="*/ 2312830 w 10512862"/>
              <a:gd name="csY4" fmla="*/ 0 h 5416094"/>
              <a:gd name="csX5" fmla="*/ 2864755 w 10512862"/>
              <a:gd name="csY5" fmla="*/ 0 h 5416094"/>
              <a:gd name="csX6" fmla="*/ 3732066 w 10512862"/>
              <a:gd name="csY6" fmla="*/ 0 h 5416094"/>
              <a:gd name="csX7" fmla="*/ 4178863 w 10512862"/>
              <a:gd name="csY7" fmla="*/ 0 h 5416094"/>
              <a:gd name="csX8" fmla="*/ 5046174 w 10512862"/>
              <a:gd name="csY8" fmla="*/ 0 h 5416094"/>
              <a:gd name="csX9" fmla="*/ 5913485 w 10512862"/>
              <a:gd name="csY9" fmla="*/ 0 h 5416094"/>
              <a:gd name="csX10" fmla="*/ 6570539 w 10512862"/>
              <a:gd name="csY10" fmla="*/ 0 h 5416094"/>
              <a:gd name="csX11" fmla="*/ 7437850 w 10512862"/>
              <a:gd name="csY11" fmla="*/ 0 h 5416094"/>
              <a:gd name="csX12" fmla="*/ 7989775 w 10512862"/>
              <a:gd name="csY12" fmla="*/ 0 h 5416094"/>
              <a:gd name="csX13" fmla="*/ 8541700 w 10512862"/>
              <a:gd name="csY13" fmla="*/ 0 h 5416094"/>
              <a:gd name="csX14" fmla="*/ 9303883 w 10512862"/>
              <a:gd name="csY14" fmla="*/ 0 h 5416094"/>
              <a:gd name="csX15" fmla="*/ 9855808 w 10512862"/>
              <a:gd name="csY15" fmla="*/ 0 h 5416094"/>
              <a:gd name="csX16" fmla="*/ 10512862 w 10512862"/>
              <a:gd name="csY16" fmla="*/ 0 h 5416094"/>
              <a:gd name="csX17" fmla="*/ 10512862 w 10512862"/>
              <a:gd name="csY17" fmla="*/ 785334 h 5416094"/>
              <a:gd name="csX18" fmla="*/ 10512862 w 10512862"/>
              <a:gd name="csY18" fmla="*/ 1516506 h 5416094"/>
              <a:gd name="csX19" fmla="*/ 10512862 w 10512862"/>
              <a:gd name="csY19" fmla="*/ 2247679 h 5416094"/>
              <a:gd name="csX20" fmla="*/ 10512862 w 10512862"/>
              <a:gd name="csY20" fmla="*/ 2762208 h 5416094"/>
              <a:gd name="csX21" fmla="*/ 10512862 w 10512862"/>
              <a:gd name="csY21" fmla="*/ 3330898 h 5416094"/>
              <a:gd name="csX22" fmla="*/ 10512862 w 10512862"/>
              <a:gd name="csY22" fmla="*/ 4062071 h 5416094"/>
              <a:gd name="csX23" fmla="*/ 10512862 w 10512862"/>
              <a:gd name="csY23" fmla="*/ 4684921 h 5416094"/>
              <a:gd name="csX24" fmla="*/ 10512862 w 10512862"/>
              <a:gd name="csY24" fmla="*/ 5416094 h 5416094"/>
              <a:gd name="csX25" fmla="*/ 9750680 w 10512862"/>
              <a:gd name="csY25" fmla="*/ 5416094 h 5416094"/>
              <a:gd name="csX26" fmla="*/ 9409011 w 10512862"/>
              <a:gd name="csY26" fmla="*/ 5416094 h 5416094"/>
              <a:gd name="csX27" fmla="*/ 8751958 w 10512862"/>
              <a:gd name="csY27" fmla="*/ 5416094 h 5416094"/>
              <a:gd name="csX28" fmla="*/ 8305161 w 10512862"/>
              <a:gd name="csY28" fmla="*/ 5416094 h 5416094"/>
              <a:gd name="csX29" fmla="*/ 7542978 w 10512862"/>
              <a:gd name="csY29" fmla="*/ 5416094 h 5416094"/>
              <a:gd name="csX30" fmla="*/ 7096182 w 10512862"/>
              <a:gd name="csY30" fmla="*/ 5416094 h 5416094"/>
              <a:gd name="csX31" fmla="*/ 6333999 w 10512862"/>
              <a:gd name="csY31" fmla="*/ 5416094 h 5416094"/>
              <a:gd name="csX32" fmla="*/ 5992331 w 10512862"/>
              <a:gd name="csY32" fmla="*/ 5416094 h 5416094"/>
              <a:gd name="csX33" fmla="*/ 5230149 w 10512862"/>
              <a:gd name="csY33" fmla="*/ 5416094 h 5416094"/>
              <a:gd name="csX34" fmla="*/ 4783352 w 10512862"/>
              <a:gd name="csY34" fmla="*/ 5416094 h 5416094"/>
              <a:gd name="csX35" fmla="*/ 4441684 w 10512862"/>
              <a:gd name="csY35" fmla="*/ 5416094 h 5416094"/>
              <a:gd name="csX36" fmla="*/ 3994888 w 10512862"/>
              <a:gd name="csY36" fmla="*/ 5416094 h 5416094"/>
              <a:gd name="csX37" fmla="*/ 3232705 w 10512862"/>
              <a:gd name="csY37" fmla="*/ 5416094 h 5416094"/>
              <a:gd name="csX38" fmla="*/ 2785908 w 10512862"/>
              <a:gd name="csY38" fmla="*/ 5416094 h 5416094"/>
              <a:gd name="csX39" fmla="*/ 2444240 w 10512862"/>
              <a:gd name="csY39" fmla="*/ 5416094 h 5416094"/>
              <a:gd name="csX40" fmla="*/ 1997444 w 10512862"/>
              <a:gd name="csY40" fmla="*/ 5416094 h 5416094"/>
              <a:gd name="csX41" fmla="*/ 1445519 w 10512862"/>
              <a:gd name="csY41" fmla="*/ 5416094 h 5416094"/>
              <a:gd name="csX42" fmla="*/ 788465 w 10512862"/>
              <a:gd name="csY42" fmla="*/ 5416094 h 5416094"/>
              <a:gd name="csX43" fmla="*/ 0 w 10512862"/>
              <a:gd name="csY43" fmla="*/ 5416094 h 5416094"/>
              <a:gd name="csX44" fmla="*/ 0 w 10512862"/>
              <a:gd name="csY44" fmla="*/ 4630760 h 5416094"/>
              <a:gd name="csX45" fmla="*/ 0 w 10512862"/>
              <a:gd name="csY45" fmla="*/ 3953749 h 5416094"/>
              <a:gd name="csX46" fmla="*/ 0 w 10512862"/>
              <a:gd name="csY46" fmla="*/ 3276737 h 5416094"/>
              <a:gd name="csX47" fmla="*/ 0 w 10512862"/>
              <a:gd name="csY47" fmla="*/ 2599725 h 5416094"/>
              <a:gd name="csX48" fmla="*/ 0 w 10512862"/>
              <a:gd name="csY48" fmla="*/ 1922713 h 5416094"/>
              <a:gd name="csX49" fmla="*/ 0 w 10512862"/>
              <a:gd name="csY49" fmla="*/ 1299863 h 5416094"/>
              <a:gd name="csX50" fmla="*/ 0 w 10512862"/>
              <a:gd name="csY50" fmla="*/ 0 h 54160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Lst>
            <a:rect l="l" t="t" r="r" b="b"/>
            <a:pathLst>
              <a:path w="10512862" h="5416094" extrusionOk="0">
                <a:moveTo>
                  <a:pt x="0" y="0"/>
                </a:moveTo>
                <a:cubicBezTo>
                  <a:pt x="225033" y="13746"/>
                  <a:pt x="423294" y="-497"/>
                  <a:pt x="551925" y="0"/>
                </a:cubicBezTo>
                <a:cubicBezTo>
                  <a:pt x="680556" y="497"/>
                  <a:pt x="775084" y="-9208"/>
                  <a:pt x="893593" y="0"/>
                </a:cubicBezTo>
                <a:cubicBezTo>
                  <a:pt x="1012102" y="9208"/>
                  <a:pt x="1579776" y="1608"/>
                  <a:pt x="1760904" y="0"/>
                </a:cubicBezTo>
                <a:cubicBezTo>
                  <a:pt x="1942032" y="-1608"/>
                  <a:pt x="2151672" y="10045"/>
                  <a:pt x="2312830" y="0"/>
                </a:cubicBezTo>
                <a:cubicBezTo>
                  <a:pt x="2473988" y="-10045"/>
                  <a:pt x="2678125" y="11124"/>
                  <a:pt x="2864755" y="0"/>
                </a:cubicBezTo>
                <a:cubicBezTo>
                  <a:pt x="3051386" y="-11124"/>
                  <a:pt x="3426225" y="-9724"/>
                  <a:pt x="3732066" y="0"/>
                </a:cubicBezTo>
                <a:cubicBezTo>
                  <a:pt x="4037907" y="9724"/>
                  <a:pt x="4018400" y="-7166"/>
                  <a:pt x="4178863" y="0"/>
                </a:cubicBezTo>
                <a:cubicBezTo>
                  <a:pt x="4339326" y="7166"/>
                  <a:pt x="4691578" y="27224"/>
                  <a:pt x="5046174" y="0"/>
                </a:cubicBezTo>
                <a:cubicBezTo>
                  <a:pt x="5400770" y="-27224"/>
                  <a:pt x="5482994" y="23246"/>
                  <a:pt x="5913485" y="0"/>
                </a:cubicBezTo>
                <a:cubicBezTo>
                  <a:pt x="6343976" y="-23246"/>
                  <a:pt x="6367997" y="-5995"/>
                  <a:pt x="6570539" y="0"/>
                </a:cubicBezTo>
                <a:cubicBezTo>
                  <a:pt x="6773081" y="5995"/>
                  <a:pt x="7254257" y="-41369"/>
                  <a:pt x="7437850" y="0"/>
                </a:cubicBezTo>
                <a:cubicBezTo>
                  <a:pt x="7621443" y="41369"/>
                  <a:pt x="7850334" y="27548"/>
                  <a:pt x="7989775" y="0"/>
                </a:cubicBezTo>
                <a:cubicBezTo>
                  <a:pt x="8129217" y="-27548"/>
                  <a:pt x="8298313" y="-26071"/>
                  <a:pt x="8541700" y="0"/>
                </a:cubicBezTo>
                <a:cubicBezTo>
                  <a:pt x="8785088" y="26071"/>
                  <a:pt x="8966103" y="-18083"/>
                  <a:pt x="9303883" y="0"/>
                </a:cubicBezTo>
                <a:cubicBezTo>
                  <a:pt x="9641663" y="18083"/>
                  <a:pt x="9721834" y="-9535"/>
                  <a:pt x="9855808" y="0"/>
                </a:cubicBezTo>
                <a:cubicBezTo>
                  <a:pt x="9989782" y="9535"/>
                  <a:pt x="10352532" y="17076"/>
                  <a:pt x="10512862" y="0"/>
                </a:cubicBezTo>
                <a:cubicBezTo>
                  <a:pt x="10522181" y="196329"/>
                  <a:pt x="10546324" y="488432"/>
                  <a:pt x="10512862" y="785334"/>
                </a:cubicBezTo>
                <a:cubicBezTo>
                  <a:pt x="10479400" y="1082236"/>
                  <a:pt x="10533647" y="1323726"/>
                  <a:pt x="10512862" y="1516506"/>
                </a:cubicBezTo>
                <a:cubicBezTo>
                  <a:pt x="10492077" y="1709286"/>
                  <a:pt x="10543590" y="2097632"/>
                  <a:pt x="10512862" y="2247679"/>
                </a:cubicBezTo>
                <a:cubicBezTo>
                  <a:pt x="10482134" y="2397726"/>
                  <a:pt x="10489033" y="2577292"/>
                  <a:pt x="10512862" y="2762208"/>
                </a:cubicBezTo>
                <a:cubicBezTo>
                  <a:pt x="10536691" y="2947124"/>
                  <a:pt x="10508269" y="3105736"/>
                  <a:pt x="10512862" y="3330898"/>
                </a:cubicBezTo>
                <a:cubicBezTo>
                  <a:pt x="10517456" y="3556060"/>
                  <a:pt x="10494655" y="3882611"/>
                  <a:pt x="10512862" y="4062071"/>
                </a:cubicBezTo>
                <a:cubicBezTo>
                  <a:pt x="10531069" y="4241531"/>
                  <a:pt x="10542053" y="4505155"/>
                  <a:pt x="10512862" y="4684921"/>
                </a:cubicBezTo>
                <a:cubicBezTo>
                  <a:pt x="10483672" y="4864687"/>
                  <a:pt x="10494618" y="5246484"/>
                  <a:pt x="10512862" y="5416094"/>
                </a:cubicBezTo>
                <a:cubicBezTo>
                  <a:pt x="10193319" y="5422310"/>
                  <a:pt x="10027768" y="5414674"/>
                  <a:pt x="9750680" y="5416094"/>
                </a:cubicBezTo>
                <a:cubicBezTo>
                  <a:pt x="9473592" y="5417514"/>
                  <a:pt x="9504441" y="5426911"/>
                  <a:pt x="9409011" y="5416094"/>
                </a:cubicBezTo>
                <a:cubicBezTo>
                  <a:pt x="9313581" y="5405277"/>
                  <a:pt x="9045272" y="5410503"/>
                  <a:pt x="8751958" y="5416094"/>
                </a:cubicBezTo>
                <a:cubicBezTo>
                  <a:pt x="8458644" y="5421685"/>
                  <a:pt x="8514943" y="5430795"/>
                  <a:pt x="8305161" y="5416094"/>
                </a:cubicBezTo>
                <a:cubicBezTo>
                  <a:pt x="8095379" y="5401393"/>
                  <a:pt x="7782738" y="5379207"/>
                  <a:pt x="7542978" y="5416094"/>
                </a:cubicBezTo>
                <a:cubicBezTo>
                  <a:pt x="7303218" y="5452981"/>
                  <a:pt x="7269692" y="5421697"/>
                  <a:pt x="7096182" y="5416094"/>
                </a:cubicBezTo>
                <a:cubicBezTo>
                  <a:pt x="6922672" y="5410491"/>
                  <a:pt x="6681721" y="5409518"/>
                  <a:pt x="6333999" y="5416094"/>
                </a:cubicBezTo>
                <a:cubicBezTo>
                  <a:pt x="5986277" y="5422670"/>
                  <a:pt x="6100558" y="5401924"/>
                  <a:pt x="5992331" y="5416094"/>
                </a:cubicBezTo>
                <a:cubicBezTo>
                  <a:pt x="5884104" y="5430264"/>
                  <a:pt x="5581939" y="5434520"/>
                  <a:pt x="5230149" y="5416094"/>
                </a:cubicBezTo>
                <a:cubicBezTo>
                  <a:pt x="4878359" y="5397668"/>
                  <a:pt x="4875885" y="5395196"/>
                  <a:pt x="4783352" y="5416094"/>
                </a:cubicBezTo>
                <a:cubicBezTo>
                  <a:pt x="4690819" y="5436992"/>
                  <a:pt x="4526099" y="5405345"/>
                  <a:pt x="4441684" y="5416094"/>
                </a:cubicBezTo>
                <a:cubicBezTo>
                  <a:pt x="4357269" y="5426843"/>
                  <a:pt x="4203964" y="5400047"/>
                  <a:pt x="3994888" y="5416094"/>
                </a:cubicBezTo>
                <a:cubicBezTo>
                  <a:pt x="3785812" y="5432141"/>
                  <a:pt x="3450456" y="5404412"/>
                  <a:pt x="3232705" y="5416094"/>
                </a:cubicBezTo>
                <a:cubicBezTo>
                  <a:pt x="3014954" y="5427776"/>
                  <a:pt x="3003791" y="5430327"/>
                  <a:pt x="2785908" y="5416094"/>
                </a:cubicBezTo>
                <a:cubicBezTo>
                  <a:pt x="2568025" y="5401861"/>
                  <a:pt x="2599226" y="5416122"/>
                  <a:pt x="2444240" y="5416094"/>
                </a:cubicBezTo>
                <a:cubicBezTo>
                  <a:pt x="2289254" y="5416066"/>
                  <a:pt x="2170121" y="5435647"/>
                  <a:pt x="1997444" y="5416094"/>
                </a:cubicBezTo>
                <a:cubicBezTo>
                  <a:pt x="1824767" y="5396541"/>
                  <a:pt x="1635094" y="5395325"/>
                  <a:pt x="1445519" y="5416094"/>
                </a:cubicBezTo>
                <a:cubicBezTo>
                  <a:pt x="1255945" y="5436863"/>
                  <a:pt x="945472" y="5432426"/>
                  <a:pt x="788465" y="5416094"/>
                </a:cubicBezTo>
                <a:cubicBezTo>
                  <a:pt x="631458" y="5399762"/>
                  <a:pt x="183496" y="5395670"/>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p:cNvPicPr>
            <a:picLocks noChangeAspect="1"/>
          </p:cNvPicPr>
          <p:nvPr/>
        </p:nvPicPr>
        <p:blipFill>
          <a:blip r:embed="rId2"/>
          <a:stretch>
            <a:fillRect/>
          </a:stretch>
        </p:blipFill>
        <p:spPr>
          <a:xfrm>
            <a:off x="1599981" y="914400"/>
            <a:ext cx="8912682" cy="4968819"/>
          </a:xfrm>
          <a:prstGeom prst="rect">
            <a:avLst/>
          </a:prstGeom>
        </p:spPr>
      </p:pic>
      <p:pic>
        <p:nvPicPr>
          <p:cNvPr id="4" name="Picture 3">
            <a:extLst>
              <a:ext uri="{FF2B5EF4-FFF2-40B4-BE49-F238E27FC236}">
                <a16:creationId xmlns:a16="http://schemas.microsoft.com/office/drawing/2014/main" id="{8354F497-7CF6-64DF-2CDF-B8F6E783812E}"/>
              </a:ext>
            </a:extLst>
          </p:cNvPr>
          <p:cNvPicPr>
            <a:picLocks noChangeAspect="1"/>
          </p:cNvPicPr>
          <p:nvPr/>
        </p:nvPicPr>
        <p:blipFill>
          <a:blip r:embed="rId3"/>
          <a:stretch>
            <a:fillRect/>
          </a:stretch>
        </p:blipFill>
        <p:spPr>
          <a:xfrm>
            <a:off x="-305" y="5744348"/>
            <a:ext cx="12188825" cy="1112759"/>
          </a:xfrm>
          <a:prstGeom prst="rect">
            <a:avLst/>
          </a:prstGeom>
        </p:spPr>
      </p:pic>
    </p:spTree>
    <p:extLst>
      <p:ext uri="{BB962C8B-B14F-4D97-AF65-F5344CB8AC3E}">
        <p14:creationId xmlns:p14="http://schemas.microsoft.com/office/powerpoint/2010/main" val="42478326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D844FE5-8132-2311-0FFF-71D0468FF012}"/>
              </a:ext>
            </a:extLst>
          </p:cNvPr>
          <p:cNvPicPr>
            <a:picLocks noChangeAspect="1"/>
          </p:cNvPicPr>
          <p:nvPr/>
        </p:nvPicPr>
        <p:blipFill>
          <a:blip r:embed="rId2"/>
          <a:stretch>
            <a:fillRect/>
          </a:stretch>
        </p:blipFill>
        <p:spPr>
          <a:xfrm>
            <a:off x="-305" y="5744348"/>
            <a:ext cx="12188825" cy="1112759"/>
          </a:xfrm>
          <a:prstGeom prst="rect">
            <a:avLst/>
          </a:prstGeom>
        </p:spPr>
      </p:pic>
      <p:pic>
        <p:nvPicPr>
          <p:cNvPr id="5" name="Picture 4" descr="Session QR Code">
            <a:extLst>
              <a:ext uri="{FF2B5EF4-FFF2-40B4-BE49-F238E27FC236}">
                <a16:creationId xmlns:a16="http://schemas.microsoft.com/office/drawing/2014/main" id="{92B16F46-DE90-C731-CCA5-4D651859C154}"/>
              </a:ext>
            </a:extLst>
          </p:cNvPr>
          <p:cNvPicPr>
            <a:picLocks noChangeAspect="1"/>
          </p:cNvPicPr>
          <p:nvPr/>
        </p:nvPicPr>
        <p:blipFill>
          <a:blip r:embed="rId3"/>
          <a:stretch>
            <a:fillRect/>
          </a:stretch>
        </p:blipFill>
        <p:spPr>
          <a:xfrm>
            <a:off x="936971" y="1047244"/>
            <a:ext cx="3154680" cy="3154680"/>
          </a:xfrm>
          <a:prstGeom prst="rect">
            <a:avLst/>
          </a:prstGeom>
        </p:spPr>
      </p:pic>
      <p:sp>
        <p:nvSpPr>
          <p:cNvPr id="6" name="TextBox 5">
            <a:extLst>
              <a:ext uri="{FF2B5EF4-FFF2-40B4-BE49-F238E27FC236}">
                <a16:creationId xmlns:a16="http://schemas.microsoft.com/office/drawing/2014/main" id="{ADDFBD91-2511-F8E1-1E4B-C4CE1415C4A9}"/>
              </a:ext>
            </a:extLst>
          </p:cNvPr>
          <p:cNvSpPr txBox="1"/>
          <p:nvPr/>
        </p:nvSpPr>
        <p:spPr>
          <a:xfrm>
            <a:off x="5466145" y="957171"/>
            <a:ext cx="4460132" cy="707886"/>
          </a:xfrm>
          <a:prstGeom prst="rect">
            <a:avLst/>
          </a:prstGeom>
          <a:noFill/>
        </p:spPr>
        <p:txBody>
          <a:bodyPr wrap="none" rtlCol="0">
            <a:spAutoFit/>
          </a:bodyPr>
          <a:lstStyle/>
          <a:p>
            <a:r>
              <a:rPr lang="en-GB" sz="4000" dirty="0"/>
              <a:t>The exit check………..</a:t>
            </a:r>
          </a:p>
        </p:txBody>
      </p:sp>
      <p:sp>
        <p:nvSpPr>
          <p:cNvPr id="4" name="TextBox 3">
            <a:extLst>
              <a:ext uri="{FF2B5EF4-FFF2-40B4-BE49-F238E27FC236}">
                <a16:creationId xmlns:a16="http://schemas.microsoft.com/office/drawing/2014/main" id="{D016FEA7-3FA2-E06F-8C3A-84E58AF7B0E4}"/>
              </a:ext>
            </a:extLst>
          </p:cNvPr>
          <p:cNvSpPr txBox="1"/>
          <p:nvPr/>
        </p:nvSpPr>
        <p:spPr>
          <a:xfrm>
            <a:off x="5466145" y="2573415"/>
            <a:ext cx="6094070" cy="646331"/>
          </a:xfrm>
          <a:prstGeom prst="rect">
            <a:avLst/>
          </a:prstGeom>
          <a:noFill/>
        </p:spPr>
        <p:txBody>
          <a:bodyPr wrap="square">
            <a:spAutoFit/>
          </a:bodyPr>
          <a:lstStyle/>
          <a:p>
            <a:r>
              <a:rPr lang="en-GB" dirty="0">
                <a:hlinkClick r:id="rId4"/>
              </a:rPr>
              <a:t>Full article: </a:t>
            </a:r>
            <a:r>
              <a:rPr lang="en-GB" dirty="0" err="1">
                <a:hlinkClick r:id="rId4"/>
              </a:rPr>
              <a:t>Disgracebook</a:t>
            </a:r>
            <a:r>
              <a:rPr lang="en-GB" dirty="0">
                <a:hlinkClick r:id="rId4"/>
              </a:rPr>
              <a:t> policing: social media and the rise of police indiscretion</a:t>
            </a:r>
            <a:endParaRPr lang="en-GB" dirty="0"/>
          </a:p>
        </p:txBody>
      </p:sp>
      <p:sp>
        <p:nvSpPr>
          <p:cNvPr id="7" name="TextBox 6">
            <a:extLst>
              <a:ext uri="{FF2B5EF4-FFF2-40B4-BE49-F238E27FC236}">
                <a16:creationId xmlns:a16="http://schemas.microsoft.com/office/drawing/2014/main" id="{5E7232AF-D4F8-847C-7FC9-9372E864EFBE}"/>
              </a:ext>
            </a:extLst>
          </p:cNvPr>
          <p:cNvSpPr txBox="1"/>
          <p:nvPr/>
        </p:nvSpPr>
        <p:spPr>
          <a:xfrm>
            <a:off x="5466145" y="4150198"/>
            <a:ext cx="6094070" cy="646331"/>
          </a:xfrm>
          <a:prstGeom prst="rect">
            <a:avLst/>
          </a:prstGeom>
          <a:noFill/>
        </p:spPr>
        <p:txBody>
          <a:bodyPr wrap="square">
            <a:spAutoFit/>
          </a:bodyPr>
          <a:lstStyle/>
          <a:p>
            <a:r>
              <a:rPr lang="en-GB" dirty="0">
                <a:hlinkClick r:id="rId5"/>
              </a:rPr>
              <a:t>Police Scotland fined £66k and reprimanded following serious data mishandling | ICO</a:t>
            </a:r>
            <a:endParaRPr lang="en-GB" dirty="0"/>
          </a:p>
        </p:txBody>
      </p:sp>
      <p:sp>
        <p:nvSpPr>
          <p:cNvPr id="9" name="TextBox 8">
            <a:extLst>
              <a:ext uri="{FF2B5EF4-FFF2-40B4-BE49-F238E27FC236}">
                <a16:creationId xmlns:a16="http://schemas.microsoft.com/office/drawing/2014/main" id="{B5E32452-46C5-6A26-9CE7-21FE2B787002}"/>
              </a:ext>
            </a:extLst>
          </p:cNvPr>
          <p:cNvSpPr txBox="1"/>
          <p:nvPr/>
        </p:nvSpPr>
        <p:spPr>
          <a:xfrm>
            <a:off x="5466145" y="4885869"/>
            <a:ext cx="6094070" cy="646331"/>
          </a:xfrm>
          <a:prstGeom prst="rect">
            <a:avLst/>
          </a:prstGeom>
          <a:noFill/>
        </p:spPr>
        <p:txBody>
          <a:bodyPr wrap="square">
            <a:spAutoFit/>
          </a:bodyPr>
          <a:lstStyle/>
          <a:p>
            <a:r>
              <a:rPr lang="en-GB" dirty="0">
                <a:hlinkClick r:id="rId6"/>
              </a:rPr>
              <a:t>Obtaining data from digital devices – new guidance released | College of Policing</a:t>
            </a:r>
            <a:endParaRPr lang="en-GB" dirty="0"/>
          </a:p>
        </p:txBody>
      </p:sp>
      <p:sp>
        <p:nvSpPr>
          <p:cNvPr id="11" name="TextBox 10">
            <a:extLst>
              <a:ext uri="{FF2B5EF4-FFF2-40B4-BE49-F238E27FC236}">
                <a16:creationId xmlns:a16="http://schemas.microsoft.com/office/drawing/2014/main" id="{36307E63-3C13-16AC-B02C-C7738FB891C3}"/>
              </a:ext>
            </a:extLst>
          </p:cNvPr>
          <p:cNvSpPr txBox="1"/>
          <p:nvPr/>
        </p:nvSpPr>
        <p:spPr>
          <a:xfrm>
            <a:off x="5466145" y="3333156"/>
            <a:ext cx="6094070" cy="646331"/>
          </a:xfrm>
          <a:prstGeom prst="rect">
            <a:avLst/>
          </a:prstGeom>
          <a:noFill/>
        </p:spPr>
        <p:txBody>
          <a:bodyPr wrap="square">
            <a:spAutoFit/>
          </a:bodyPr>
          <a:lstStyle/>
          <a:p>
            <a:r>
              <a:rPr lang="en-GB" dirty="0">
                <a:hlinkClick r:id="rId7"/>
              </a:rPr>
              <a:t>Digital Evidence — Officer Reference (Device Seizure, Cloud Data, Disclosure) | </a:t>
            </a:r>
            <a:r>
              <a:rPr lang="en-GB" dirty="0" err="1">
                <a:hlinkClick r:id="rId7"/>
              </a:rPr>
              <a:t>BlueLineHub</a:t>
            </a:r>
            <a:endParaRPr lang="en-GB" dirty="0"/>
          </a:p>
        </p:txBody>
      </p:sp>
    </p:spTree>
    <p:extLst>
      <p:ext uri="{BB962C8B-B14F-4D97-AF65-F5344CB8AC3E}">
        <p14:creationId xmlns:p14="http://schemas.microsoft.com/office/powerpoint/2010/main" val="8576089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Digital footprints and social media</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Private intentions; public consequences</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Tags, photographs, contacts and locations may identify an officer.</a:t>
            </a:r>
          </a:p>
          <a:p>
            <a:pPr>
              <a:spcAft>
                <a:spcPts val="1200"/>
              </a:spcAft>
              <a:defRPr sz="2000">
                <a:solidFill>
                  <a:srgbClr val="0E1E31"/>
                </a:solidFill>
                <a:latin typeface="Aptos"/>
              </a:defRPr>
            </a:pPr>
            <a:r>
              <a:t>Closed groups can be copied or recovered.</a:t>
            </a:r>
          </a:p>
          <a:p>
            <a:pPr>
              <a:spcAft>
                <a:spcPts val="1200"/>
              </a:spcAft>
              <a:defRPr sz="2000">
                <a:solidFill>
                  <a:srgbClr val="0E1E31"/>
                </a:solidFill>
                <a:latin typeface="Aptos"/>
              </a:defRPr>
            </a:pPr>
            <a:r>
              <a:t>Lawful expression may still undermine impartiality or confidence.</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07</a:t>
            </a:r>
          </a:p>
        </p:txBody>
      </p:sp>
      <p:pic>
        <p:nvPicPr>
          <p:cNvPr id="10" name="Picture 9">
            <a:extLst>
              <a:ext uri="{FF2B5EF4-FFF2-40B4-BE49-F238E27FC236}">
                <a16:creationId xmlns:a16="http://schemas.microsoft.com/office/drawing/2014/main" id="{691DFB7C-FEAE-648D-CDF4-6303802BB50B}"/>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Three separate questions</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Legal • professional • operational</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LEGAL: Has any offence or data protection breach occurred?</a:t>
            </a:r>
          </a:p>
          <a:p>
            <a:pPr>
              <a:spcAft>
                <a:spcPts val="1200"/>
              </a:spcAft>
              <a:defRPr sz="2000">
                <a:solidFill>
                  <a:srgbClr val="0E1E31"/>
                </a:solidFill>
                <a:latin typeface="Aptos"/>
              </a:defRPr>
            </a:pPr>
            <a:r>
              <a:t>PROFESSIONAL: Which standards or force policies apply?</a:t>
            </a:r>
          </a:p>
          <a:p>
            <a:pPr>
              <a:spcAft>
                <a:spcPts val="1200"/>
              </a:spcAft>
              <a:defRPr sz="2000">
                <a:solidFill>
                  <a:srgbClr val="0E1E31"/>
                </a:solidFill>
                <a:latin typeface="Aptos"/>
              </a:defRPr>
            </a:pPr>
            <a:r>
              <a:t>OPERATIONAL: What are the safety, evidence and confidence risks?</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08</a:t>
            </a:r>
          </a:p>
        </p:txBody>
      </p:sp>
      <p:pic>
        <p:nvPicPr>
          <p:cNvPr id="12" name="Picture 11">
            <a:extLst>
              <a:ext uri="{FF2B5EF4-FFF2-40B4-BE49-F238E27FC236}">
                <a16:creationId xmlns:a16="http://schemas.microsoft.com/office/drawing/2014/main" id="{985FC50B-778B-AE36-4ADC-DFC5ABD17D4D}"/>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Scenario B: off duty, still accountable</a:t>
            </a:r>
          </a:p>
        </p:txBody>
      </p:sp>
      <p:sp>
        <p:nvSpPr>
          <p:cNvPr id="4" name="TextBox 3"/>
          <p:cNvSpPr txBox="1"/>
          <p:nvPr/>
        </p:nvSpPr>
        <p:spPr>
          <a:xfrm>
            <a:off x="731520" y="1746504"/>
            <a:ext cx="10698480" cy="338554"/>
          </a:xfrm>
          <a:prstGeom prst="rect">
            <a:avLst/>
          </a:prstGeom>
          <a:noFill/>
        </p:spPr>
        <p:txBody>
          <a:bodyPr wrap="square">
            <a:spAutoFit/>
          </a:bodyPr>
          <a:lstStyle/>
          <a:p>
            <a:pPr>
              <a:spcAft>
                <a:spcPts val="1200"/>
              </a:spcAft>
              <a:defRPr sz="1600">
                <a:solidFill>
                  <a:srgbClr val="23646B"/>
                </a:solidFill>
                <a:latin typeface="Aptos"/>
              </a:defRPr>
            </a:pPr>
            <a:r>
              <a:rPr lang="en-GB" dirty="0"/>
              <a:t>Individual</a:t>
            </a:r>
            <a:r>
              <a:rPr dirty="0"/>
              <a:t> exercise • 20 minutes</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An officer mocks a vulnerable person on a personal social media account.</a:t>
            </a:r>
          </a:p>
          <a:p>
            <a:pPr>
              <a:spcAft>
                <a:spcPts val="1200"/>
              </a:spcAft>
              <a:defRPr sz="2000">
                <a:solidFill>
                  <a:srgbClr val="0E1E31"/>
                </a:solidFill>
                <a:latin typeface="Aptos"/>
              </a:defRPr>
            </a:pPr>
            <a:r>
              <a:t>A friend tags the officer in a police-related photograph.</a:t>
            </a:r>
          </a:p>
          <a:p>
            <a:pPr>
              <a:spcAft>
                <a:spcPts val="1200"/>
              </a:spcAft>
              <a:defRPr sz="2000">
                <a:solidFill>
                  <a:srgbClr val="0E1E31"/>
                </a:solidFill>
                <a:latin typeface="Aptos"/>
              </a:defRPr>
            </a:pPr>
            <a:r>
              <a:t>The post circulates and complaints follow.</a:t>
            </a:r>
          </a:p>
          <a:p>
            <a:pPr>
              <a:spcAft>
                <a:spcPts val="1200"/>
              </a:spcAft>
              <a:defRPr sz="2000">
                <a:solidFill>
                  <a:srgbClr val="0E1E31"/>
                </a:solidFill>
                <a:latin typeface="Aptos"/>
              </a:defRPr>
            </a:pPr>
            <a:r>
              <a:t>Is the conduct unlawful, unprofessional, both or neither?</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11</a:t>
            </a:r>
          </a:p>
        </p:txBody>
      </p:sp>
      <p:pic>
        <p:nvPicPr>
          <p:cNvPr id="10" name="Picture 9">
            <a:extLst>
              <a:ext uri="{FF2B5EF4-FFF2-40B4-BE49-F238E27FC236}">
                <a16:creationId xmlns:a16="http://schemas.microsoft.com/office/drawing/2014/main" id="{A92C8013-D615-11D1-BFFE-129046DDABD5}"/>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Scenario B: proportionate response</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Avoid jumping straight to sanctions</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What was posted and who could identify the officer?</a:t>
            </a:r>
          </a:p>
          <a:p>
            <a:pPr>
              <a:spcAft>
                <a:spcPts val="1200"/>
              </a:spcAft>
              <a:defRPr sz="2000">
                <a:solidFill>
                  <a:srgbClr val="0E1E31"/>
                </a:solidFill>
                <a:latin typeface="Aptos"/>
              </a:defRPr>
            </a:pPr>
            <a:r>
              <a:t>Which conduct standards might be engaged?</a:t>
            </a:r>
          </a:p>
          <a:p>
            <a:pPr>
              <a:spcAft>
                <a:spcPts val="1200"/>
              </a:spcAft>
              <a:defRPr sz="2000">
                <a:solidFill>
                  <a:srgbClr val="0E1E31"/>
                </a:solidFill>
                <a:latin typeface="Aptos"/>
              </a:defRPr>
            </a:pPr>
            <a:r>
              <a:t>What would an appropriate supervisor response be?</a:t>
            </a:r>
          </a:p>
          <a:p>
            <a:pPr>
              <a:spcAft>
                <a:spcPts val="1200"/>
              </a:spcAft>
              <a:defRPr sz="2000">
                <a:solidFill>
                  <a:srgbClr val="0E1E31"/>
                </a:solidFill>
                <a:latin typeface="Aptos"/>
              </a:defRPr>
            </a:pPr>
            <a:r>
              <a:t>What additional facts could change your view?</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12</a:t>
            </a:r>
          </a:p>
        </p:txBody>
      </p:sp>
      <p:pic>
        <p:nvPicPr>
          <p:cNvPr id="10" name="Picture 9">
            <a:extLst>
              <a:ext uri="{FF2B5EF4-FFF2-40B4-BE49-F238E27FC236}">
                <a16:creationId xmlns:a16="http://schemas.microsoft.com/office/drawing/2014/main" id="{71C1A951-0FE1-1160-FEE5-1438C9A04105}"/>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A real IOPC WhatsApp investigation</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Published learning report • 2023</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An unrelated phone examination uncovered an officer group chat.</a:t>
            </a:r>
          </a:p>
          <a:p>
            <a:pPr>
              <a:spcAft>
                <a:spcPts val="1200"/>
              </a:spcAft>
              <a:defRPr sz="2000">
                <a:solidFill>
                  <a:srgbClr val="0E1E31"/>
                </a:solidFill>
                <a:latin typeface="Aptos"/>
              </a:defRPr>
            </a:pPr>
            <a:r>
              <a:t>More than 6,000 messages were reviewed.</a:t>
            </a:r>
          </a:p>
          <a:p>
            <a:pPr>
              <a:spcAft>
                <a:spcPts val="1200"/>
              </a:spcAft>
              <a:defRPr sz="2000">
                <a:solidFill>
                  <a:srgbClr val="0E1E31"/>
                </a:solidFill>
                <a:latin typeface="Aptos"/>
              </a:defRPr>
            </a:pPr>
            <a:r>
              <a:t>Discriminatory content raised misconduct and criminal concerns.</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13</a:t>
            </a:r>
          </a:p>
        </p:txBody>
      </p:sp>
      <p:pic>
        <p:nvPicPr>
          <p:cNvPr id="10" name="Picture 9">
            <a:extLst>
              <a:ext uri="{FF2B5EF4-FFF2-40B4-BE49-F238E27FC236}">
                <a16:creationId xmlns:a16="http://schemas.microsoft.com/office/drawing/2014/main" id="{B189DC75-FEDE-1C18-DE59-003BF36E1783}"/>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Professional source hierarchy</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Use the correct authority</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Police (Conduct) Regulations 2020 Sch 2: conduct standards.</a:t>
            </a:r>
          </a:p>
          <a:p>
            <a:pPr>
              <a:spcAft>
                <a:spcPts val="1200"/>
              </a:spcAft>
              <a:defRPr sz="2000">
                <a:solidFill>
                  <a:srgbClr val="0E1E31"/>
                </a:solidFill>
                <a:latin typeface="Aptos"/>
              </a:defRPr>
            </a:pPr>
            <a:r>
              <a:t>College Code of Ethics (2024): ethical guidance.</a:t>
            </a:r>
          </a:p>
          <a:p>
            <a:pPr>
              <a:spcAft>
                <a:spcPts val="1200"/>
              </a:spcAft>
              <a:defRPr sz="2000">
                <a:solidFill>
                  <a:srgbClr val="0E1E31"/>
                </a:solidFill>
                <a:latin typeface="Aptos"/>
              </a:defRPr>
            </a:pPr>
            <a:r>
              <a:t>College Social media APP (2026): governance and security.</a:t>
            </a:r>
          </a:p>
          <a:p>
            <a:pPr>
              <a:spcAft>
                <a:spcPts val="1200"/>
              </a:spcAft>
              <a:defRPr sz="2000">
                <a:solidFill>
                  <a:srgbClr val="0E1E31"/>
                </a:solidFill>
                <a:latin typeface="Aptos"/>
              </a:defRPr>
            </a:pPr>
            <a:r>
              <a:t>DPA 2018 Part 3 and ICO: law-enforcement data.</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14</a:t>
            </a:r>
          </a:p>
        </p:txBody>
      </p:sp>
      <p:pic>
        <p:nvPicPr>
          <p:cNvPr id="10" name="Picture 9">
            <a:extLst>
              <a:ext uri="{FF2B5EF4-FFF2-40B4-BE49-F238E27FC236}">
                <a16:creationId xmlns:a16="http://schemas.microsoft.com/office/drawing/2014/main" id="{E0F299F0-4000-F91A-8A42-7688C35F9240}"/>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The organisational risk</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Assessment 1: critical evaluation</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Are secure alternatives accessible under pressure?</a:t>
            </a:r>
          </a:p>
          <a:p>
            <a:pPr>
              <a:spcAft>
                <a:spcPts val="1200"/>
              </a:spcAft>
              <a:defRPr sz="2000">
                <a:solidFill>
                  <a:srgbClr val="0E1E31"/>
                </a:solidFill>
                <a:latin typeface="Aptos"/>
              </a:defRPr>
            </a:pPr>
            <a:r>
              <a:t>Do supervisors reinforce policy consistently?</a:t>
            </a:r>
          </a:p>
          <a:p>
            <a:pPr>
              <a:spcAft>
                <a:spcPts val="1200"/>
              </a:spcAft>
              <a:defRPr sz="2000">
                <a:solidFill>
                  <a:srgbClr val="0E1E31"/>
                </a:solidFill>
                <a:latin typeface="Aptos"/>
              </a:defRPr>
            </a:pPr>
            <a:r>
              <a:t>Does workplace culture reward speed over accountability?</a:t>
            </a:r>
          </a:p>
          <a:p>
            <a:pPr>
              <a:spcAft>
                <a:spcPts val="1200"/>
              </a:spcAft>
              <a:defRPr sz="2000">
                <a:solidFill>
                  <a:srgbClr val="0E1E31"/>
                </a:solidFill>
                <a:latin typeface="Aptos"/>
              </a:defRPr>
            </a:pPr>
            <a:r>
              <a:t>How should training and reporting be improved?</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15</a:t>
            </a:r>
          </a:p>
        </p:txBody>
      </p:sp>
      <p:pic>
        <p:nvPicPr>
          <p:cNvPr id="10" name="Picture 9">
            <a:extLst>
              <a:ext uri="{FF2B5EF4-FFF2-40B4-BE49-F238E27FC236}">
                <a16:creationId xmlns:a16="http://schemas.microsoft.com/office/drawing/2014/main" id="{30BCC747-1F13-5F28-6A5E-9A7BD0670963}"/>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Goldsmith (2015): research briefing</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Disgracebook policing</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Conceptual argument with illustrative cases.</a:t>
            </a:r>
          </a:p>
          <a:p>
            <a:pPr>
              <a:spcAft>
                <a:spcPts val="1200"/>
              </a:spcAft>
              <a:defRPr sz="2000">
                <a:solidFill>
                  <a:srgbClr val="0E1E31"/>
                </a:solidFill>
                <a:latin typeface="Aptos"/>
              </a:defRPr>
            </a:pPr>
            <a:r>
              <a:t>Explores reputation, operational integrity and justice risks.</a:t>
            </a:r>
          </a:p>
          <a:p>
            <a:pPr>
              <a:spcAft>
                <a:spcPts val="1200"/>
              </a:spcAft>
              <a:defRPr sz="2000">
                <a:solidFill>
                  <a:srgbClr val="0E1E31"/>
                </a:solidFill>
                <a:latin typeface="Aptos"/>
              </a:defRPr>
            </a:pPr>
            <a:r>
              <a:t>Limitation: does not measure misconduct prevalence.</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16</a:t>
            </a:r>
          </a:p>
        </p:txBody>
      </p:sp>
      <p:pic>
        <p:nvPicPr>
          <p:cNvPr id="10" name="Picture 9">
            <a:extLst>
              <a:ext uri="{FF2B5EF4-FFF2-40B4-BE49-F238E27FC236}">
                <a16:creationId xmlns:a16="http://schemas.microsoft.com/office/drawing/2014/main" id="{71D2F5F8-81FC-5811-9AF7-369C35773934}"/>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Fallik et al. (2020): research briefing</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Policing through social media</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Qualitative ethnography and officer interviews.</a:t>
            </a:r>
          </a:p>
          <a:p>
            <a:pPr>
              <a:spcAft>
                <a:spcPts val="1200"/>
              </a:spcAft>
              <a:defRPr sz="2000">
                <a:solidFill>
                  <a:srgbClr val="0E1E31"/>
                </a:solidFill>
                <a:latin typeface="Aptos"/>
              </a:defRPr>
            </a:pPr>
            <a:r>
              <a:t>Officers in three agencies in one southern US state.</a:t>
            </a:r>
          </a:p>
          <a:p>
            <a:pPr>
              <a:spcAft>
                <a:spcPts val="1200"/>
              </a:spcAft>
              <a:defRPr sz="2000">
                <a:solidFill>
                  <a:srgbClr val="0E1E31"/>
                </a:solidFill>
                <a:latin typeface="Aptos"/>
              </a:defRPr>
            </a:pPr>
            <a:r>
              <a:t>Limitation: context-specific, not statistically representative.</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17</a:t>
            </a:r>
          </a:p>
        </p:txBody>
      </p:sp>
      <p:pic>
        <p:nvPicPr>
          <p:cNvPr id="10" name="Picture 9">
            <a:extLst>
              <a:ext uri="{FF2B5EF4-FFF2-40B4-BE49-F238E27FC236}">
                <a16:creationId xmlns:a16="http://schemas.microsoft.com/office/drawing/2014/main" id="{D57EB846-F3D1-9DDF-3A4B-91CE2F4DA6E3}"/>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Henry (2024): research briefing</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Digital ritual and police legitimacy</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Theoretical account of police–public digital interaction.</a:t>
            </a:r>
          </a:p>
          <a:p>
            <a:pPr>
              <a:spcAft>
                <a:spcPts val="1200"/>
              </a:spcAft>
              <a:defRPr sz="2000">
                <a:solidFill>
                  <a:srgbClr val="0E1E31"/>
                </a:solidFill>
                <a:latin typeface="Aptos"/>
              </a:defRPr>
            </a:pPr>
            <a:r>
              <a:t>Potential benefit: engagement and solidarity.</a:t>
            </a:r>
          </a:p>
          <a:p>
            <a:pPr>
              <a:spcAft>
                <a:spcPts val="1200"/>
              </a:spcAft>
              <a:defRPr sz="2000">
                <a:solidFill>
                  <a:srgbClr val="0E1E31"/>
                </a:solidFill>
                <a:latin typeface="Aptos"/>
              </a:defRPr>
            </a:pPr>
            <a:r>
              <a:t>Risk: popularity or performance over professional probity.</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18</a:t>
            </a:r>
          </a:p>
        </p:txBody>
      </p:sp>
      <p:pic>
        <p:nvPicPr>
          <p:cNvPr id="10" name="Picture 9">
            <a:extLst>
              <a:ext uri="{FF2B5EF4-FFF2-40B4-BE49-F238E27FC236}">
                <a16:creationId xmlns:a16="http://schemas.microsoft.com/office/drawing/2014/main" id="{729714DA-38D8-899A-0614-BDDC0FDFD4D1}"/>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Assessment 1: a critical paragraph</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10-minute writing and peer review</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1631216"/>
          </a:xfrm>
          <a:prstGeom prst="rect">
            <a:avLst/>
          </a:prstGeom>
          <a:noFill/>
        </p:spPr>
        <p:txBody>
          <a:bodyPr wrap="square">
            <a:spAutoFit/>
          </a:bodyPr>
          <a:lstStyle/>
          <a:p>
            <a:pPr>
              <a:spcAft>
                <a:spcPts val="1200"/>
              </a:spcAft>
              <a:defRPr sz="2000">
                <a:solidFill>
                  <a:srgbClr val="0E1E31"/>
                </a:solidFill>
                <a:latin typeface="Aptos"/>
              </a:defRPr>
            </a:pPr>
            <a:r>
              <a:rPr dirty="0"/>
              <a:t>Write 120–150 words about one risk in the PC </a:t>
            </a:r>
            <a:r>
              <a:rPr lang="en-GB" dirty="0"/>
              <a:t>Thomas</a:t>
            </a:r>
            <a:r>
              <a:rPr dirty="0"/>
              <a:t> essay.</a:t>
            </a:r>
          </a:p>
          <a:p>
            <a:pPr>
              <a:spcAft>
                <a:spcPts val="1200"/>
              </a:spcAft>
              <a:defRPr sz="2000">
                <a:solidFill>
                  <a:srgbClr val="0E1E31"/>
                </a:solidFill>
                <a:latin typeface="Aptos"/>
              </a:defRPr>
            </a:pPr>
            <a:r>
              <a:rPr dirty="0"/>
              <a:t>Include a claim, professional source, academic evidence, counterargument and justified recommendation.</a:t>
            </a:r>
          </a:p>
          <a:p>
            <a:pPr>
              <a:spcAft>
                <a:spcPts val="1200"/>
              </a:spcAft>
              <a:defRPr sz="2000">
                <a:solidFill>
                  <a:srgbClr val="0E1E31"/>
                </a:solidFill>
                <a:latin typeface="Aptos"/>
              </a:defRPr>
            </a:pPr>
            <a:r>
              <a:rPr dirty="0"/>
              <a:t>Identify one limitation of your safeguard.</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19</a:t>
            </a:r>
          </a:p>
        </p:txBody>
      </p:sp>
      <p:pic>
        <p:nvPicPr>
          <p:cNvPr id="10" name="Picture 9">
            <a:extLst>
              <a:ext uri="{FF2B5EF4-FFF2-40B4-BE49-F238E27FC236}">
                <a16:creationId xmlns:a16="http://schemas.microsoft.com/office/drawing/2014/main" id="{DC4EDC98-2556-05EB-6694-991EB150A74B}"/>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393192"/>
            <a:ext cx="10058400" cy="320040"/>
          </a:xfrm>
          <a:prstGeom prst="rect">
            <a:avLst/>
          </a:prstGeom>
          <a:noFill/>
        </p:spPr>
        <p:txBody>
          <a:bodyPr wrap="square">
            <a:spAutoFit/>
          </a:bodyPr>
          <a:lstStyle/>
          <a:p>
            <a:pPr>
              <a:spcAft>
                <a:spcPts val="1200"/>
              </a:spcAft>
              <a:defRPr sz="1200">
                <a:solidFill>
                  <a:srgbClr val="23646B"/>
                </a:solidFill>
                <a:latin typeface="Aptos"/>
              </a:defRPr>
            </a:pPr>
            <a:r>
              <a:t>BMPL6017A  •  WEEK 4  •  DIGITAL &amp; OPERATIONAL POLICING</a:t>
            </a:r>
          </a:p>
        </p:txBody>
      </p:sp>
      <p:sp>
        <p:nvSpPr>
          <p:cNvPr id="3" name="TextBox 2"/>
          <p:cNvSpPr txBox="1"/>
          <p:nvPr/>
        </p:nvSpPr>
        <p:spPr>
          <a:xfrm>
            <a:off x="731520" y="914400"/>
            <a:ext cx="10698480" cy="731520"/>
          </a:xfrm>
          <a:prstGeom prst="rect">
            <a:avLst/>
          </a:prstGeom>
          <a:noFill/>
        </p:spPr>
        <p:txBody>
          <a:bodyPr wrap="square">
            <a:spAutoFit/>
          </a:bodyPr>
          <a:lstStyle/>
          <a:p>
            <a:pPr>
              <a:spcAft>
                <a:spcPts val="1200"/>
              </a:spcAft>
              <a:defRPr sz="3000">
                <a:solidFill>
                  <a:srgbClr val="0E1E31"/>
                </a:solidFill>
                <a:latin typeface="Aptos"/>
              </a:defRPr>
            </a:pPr>
            <a:r>
              <a:t>References and further reading</a:t>
            </a:r>
          </a:p>
        </p:txBody>
      </p:sp>
      <p:sp>
        <p:nvSpPr>
          <p:cNvPr id="4" name="TextBox 3"/>
          <p:cNvSpPr txBox="1"/>
          <p:nvPr/>
        </p:nvSpPr>
        <p:spPr>
          <a:xfrm>
            <a:off x="731520" y="1746504"/>
            <a:ext cx="10698480" cy="365760"/>
          </a:xfrm>
          <a:prstGeom prst="rect">
            <a:avLst/>
          </a:prstGeom>
          <a:noFill/>
        </p:spPr>
        <p:txBody>
          <a:bodyPr wrap="square">
            <a:spAutoFit/>
          </a:bodyPr>
          <a:lstStyle/>
          <a:p>
            <a:pPr>
              <a:spcAft>
                <a:spcPts val="1200"/>
              </a:spcAft>
              <a:defRPr sz="1600">
                <a:solidFill>
                  <a:srgbClr val="23646B"/>
                </a:solidFill>
                <a:latin typeface="Aptos"/>
              </a:defRPr>
            </a:pPr>
            <a:r>
              <a:t>Verified sources and lecturer links</a:t>
            </a:r>
          </a:p>
        </p:txBody>
      </p:sp>
      <p:sp>
        <p:nvSpPr>
          <p:cNvPr id="5" name="Rounded Rectangle 4"/>
          <p:cNvSpPr/>
          <p:nvPr/>
        </p:nvSpPr>
        <p:spPr>
          <a:xfrm>
            <a:off x="713232" y="2331720"/>
            <a:ext cx="10744200" cy="3657600"/>
          </a:xfrm>
          <a:prstGeom prst="roundRect">
            <a:avLst/>
          </a:prstGeom>
          <a:solidFill>
            <a:srgbClr val="F0F4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587752"/>
            <a:ext cx="10149840" cy="3154680"/>
          </a:xfrm>
          <a:prstGeom prst="rect">
            <a:avLst/>
          </a:prstGeom>
          <a:noFill/>
        </p:spPr>
        <p:txBody>
          <a:bodyPr wrap="square">
            <a:spAutoFit/>
          </a:bodyPr>
          <a:lstStyle/>
          <a:p>
            <a:pPr>
              <a:spcAft>
                <a:spcPts val="1200"/>
              </a:spcAft>
              <a:defRPr sz="2000">
                <a:solidFill>
                  <a:srgbClr val="0E1E31"/>
                </a:solidFill>
                <a:latin typeface="Aptos"/>
              </a:defRPr>
            </a:pPr>
            <a:r>
              <a:t>College of Policing (2024) Code of Ethics and guidance.</a:t>
            </a:r>
          </a:p>
          <a:p>
            <a:pPr>
              <a:spcAft>
                <a:spcPts val="1200"/>
              </a:spcAft>
              <a:defRPr sz="2000">
                <a:solidFill>
                  <a:srgbClr val="0E1E31"/>
                </a:solidFill>
                <a:latin typeface="Aptos"/>
              </a:defRPr>
            </a:pPr>
            <a:r>
              <a:t>College of Policing (2026) Social media APP.</a:t>
            </a:r>
          </a:p>
          <a:p>
            <a:pPr>
              <a:spcAft>
                <a:spcPts val="1200"/>
              </a:spcAft>
              <a:defRPr sz="2000">
                <a:solidFill>
                  <a:srgbClr val="0E1E31"/>
                </a:solidFill>
                <a:latin typeface="Aptos"/>
              </a:defRPr>
            </a:pPr>
            <a:r>
              <a:t>Police (Conduct) Regulations 2020, Schedule 2.</a:t>
            </a:r>
          </a:p>
          <a:p>
            <a:pPr>
              <a:spcAft>
                <a:spcPts val="1200"/>
              </a:spcAft>
              <a:defRPr sz="2000">
                <a:solidFill>
                  <a:srgbClr val="0E1E31"/>
                </a:solidFill>
                <a:latin typeface="Aptos"/>
              </a:defRPr>
            </a:pPr>
            <a:r>
              <a:t>ICO Guide to Law Enforcement Processing.</a:t>
            </a:r>
          </a:p>
          <a:p>
            <a:pPr>
              <a:spcAft>
                <a:spcPts val="1200"/>
              </a:spcAft>
              <a:defRPr sz="2000">
                <a:solidFill>
                  <a:srgbClr val="0E1E31"/>
                </a:solidFill>
                <a:latin typeface="Aptos"/>
              </a:defRPr>
            </a:pPr>
            <a:r>
              <a:t>IOPC (2023) WhatsApp learning report.</a:t>
            </a:r>
          </a:p>
          <a:p>
            <a:pPr>
              <a:spcAft>
                <a:spcPts val="1200"/>
              </a:spcAft>
              <a:defRPr sz="2000">
                <a:solidFill>
                  <a:srgbClr val="0E1E31"/>
                </a:solidFill>
                <a:latin typeface="Aptos"/>
              </a:defRPr>
            </a:pPr>
            <a:r>
              <a:t>Goldsmith (2015); Fallik et al. (2020); Henry (2024).</a:t>
            </a:r>
          </a:p>
        </p:txBody>
      </p:sp>
      <p:sp>
        <p:nvSpPr>
          <p:cNvPr id="7" name="Rounded Rectangle 6"/>
          <p:cNvSpPr/>
          <p:nvPr/>
        </p:nvSpPr>
        <p:spPr>
          <a:xfrm>
            <a:off x="731520" y="6373368"/>
            <a:ext cx="10698480" cy="32004"/>
          </a:xfrm>
          <a:prstGeom prst="roundRect">
            <a:avLst/>
          </a:prstGeom>
          <a:solidFill>
            <a:srgbClr val="B98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31520" y="6464808"/>
            <a:ext cx="10058400" cy="201168"/>
          </a:xfrm>
          <a:prstGeom prst="rect">
            <a:avLst/>
          </a:prstGeom>
          <a:noFill/>
        </p:spPr>
        <p:txBody>
          <a:bodyPr wrap="square">
            <a:spAutoFit/>
          </a:bodyPr>
          <a:lstStyle/>
          <a:p>
            <a:pPr>
              <a:spcAft>
                <a:spcPts val="1200"/>
              </a:spcAft>
              <a:defRPr sz="900">
                <a:solidFill>
                  <a:srgbClr val="23646B"/>
                </a:solidFill>
                <a:latin typeface="Aptos"/>
              </a:defRPr>
            </a:pPr>
            <a:r>
              <a:t>PERSONAL DEVICES  /  SOCIAL MEDIA  /  PROFESSIONAL RISK      20</a:t>
            </a:r>
          </a:p>
        </p:txBody>
      </p:sp>
      <p:pic>
        <p:nvPicPr>
          <p:cNvPr id="10" name="Picture 9">
            <a:extLst>
              <a:ext uri="{FF2B5EF4-FFF2-40B4-BE49-F238E27FC236}">
                <a16:creationId xmlns:a16="http://schemas.microsoft.com/office/drawing/2014/main" id="{627C05C4-5D96-6566-F066-BA95B88D30DD}"/>
              </a:ext>
            </a:extLst>
          </p:cNvPr>
          <p:cNvPicPr>
            <a:picLocks noChangeAspect="1"/>
          </p:cNvPicPr>
          <p:nvPr/>
        </p:nvPicPr>
        <p:blipFill>
          <a:blip r:embed="rId3"/>
          <a:stretch>
            <a:fillRect/>
          </a:stretch>
        </p:blipFill>
        <p:spPr>
          <a:xfrm>
            <a:off x="-305" y="5744348"/>
            <a:ext cx="12188825" cy="111275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203</TotalTime>
  <Words>3133</Words>
  <Application>Microsoft Office PowerPoint</Application>
  <PresentationFormat>Custom</PresentationFormat>
  <Paragraphs>321</Paragraphs>
  <Slides>43</Slides>
  <Notes>37</Notes>
  <HiddenSlides>2</HiddenSlides>
  <MMClips>1</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43</vt:i4>
      </vt:variant>
    </vt:vector>
  </HeadingPairs>
  <TitlesOfParts>
    <vt:vector size="50" baseType="lpstr">
      <vt:lpstr>Aptos</vt:lpstr>
      <vt:lpstr>Arial</vt:lpstr>
      <vt:lpstr>Calibri</vt:lpstr>
      <vt:lpstr>Segoe UI</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Justin Evans</dc:creator>
  <cp:keywords/>
  <dc:description>generated using python-pptx</dc:description>
  <cp:lastModifiedBy>Justin Evans</cp:lastModifiedBy>
  <cp:revision>2</cp:revision>
  <dcterms:created xsi:type="dcterms:W3CDTF">2013-01-27T09:14:16Z</dcterms:created>
  <dcterms:modified xsi:type="dcterms:W3CDTF">2026-10-19T07:28:54Z</dcterms:modified>
  <cp:category/>
</cp:coreProperties>
</file>