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5" r:id="rId4"/>
    <p:sldId id="266" r:id="rId5"/>
    <p:sldId id="261" r:id="rId6"/>
    <p:sldId id="262" r:id="rId7"/>
    <p:sldId id="263" r:id="rId8"/>
    <p:sldId id="264" r:id="rId9"/>
    <p:sldId id="267" r:id="rId10"/>
    <p:sldId id="268" r:id="rId11"/>
    <p:sldId id="269"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5" d="100"/>
          <a:sy n="85" d="100"/>
        </p:scale>
        <p:origin x="32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1765290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1478019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3488261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CF6EF32-2965-43CD-89A4-F850719833BE}"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3542884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CF6EF32-2965-43CD-89A4-F850719833BE}" type="datetimeFigureOut">
              <a:rPr lang="en-GB" smtClean="0"/>
              <a:t>08/11/2018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3874221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3417558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760970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3976619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CF6EF32-2965-43CD-89A4-F850719833BE}"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324064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CF6EF32-2965-43CD-89A4-F850719833BE}"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2628028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1993799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39856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4064215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40500368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4217471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27885811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F6EF32-2965-43CD-89A4-F850719833B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E257-BA67-4B45-B4F8-9D258004E75F}" type="slidenum">
              <a:rPr lang="en-GB" smtClean="0"/>
              <a:t>‹#›</a:t>
            </a:fld>
            <a:endParaRPr lang="en-GB"/>
          </a:p>
        </p:txBody>
      </p:sp>
    </p:spTree>
    <p:extLst>
      <p:ext uri="{BB962C8B-B14F-4D97-AF65-F5344CB8AC3E}">
        <p14:creationId xmlns:p14="http://schemas.microsoft.com/office/powerpoint/2010/main" val="2571742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email">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email">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email">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email">
            <a:extLst>
              <a:ext uri="{28A0092B-C50C-407E-A947-70E740481C1C}">
                <a14:useLocalDpi xmlns:a14="http://schemas.microsoft.com/office/drawing/2010/main"/>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CF6EF32-2965-43CD-89A4-F850719833BE}" type="datetimeFigureOut">
              <a:rPr lang="en-GB" smtClean="0"/>
              <a:t>08/11/2018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52DE257-BA67-4B45-B4F8-9D258004E75F}" type="slidenum">
              <a:rPr lang="en-GB" smtClean="0"/>
              <a:t>‹#›</a:t>
            </a:fld>
            <a:endParaRPr lang="en-GB"/>
          </a:p>
        </p:txBody>
      </p:sp>
    </p:spTree>
    <p:extLst>
      <p:ext uri="{BB962C8B-B14F-4D97-AF65-F5344CB8AC3E}">
        <p14:creationId xmlns:p14="http://schemas.microsoft.com/office/powerpoint/2010/main" val="33223211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beginnings of the Polis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572707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5"/>
          <p:cNvSpPr>
            <a:spLocks noGrp="1" noChangeArrowheads="1"/>
          </p:cNvSpPr>
          <p:nvPr>
            <p:ph type="title"/>
          </p:nvPr>
        </p:nvSpPr>
        <p:spPr/>
        <p:txBody>
          <a:bodyPr/>
          <a:lstStyle/>
          <a:p>
            <a:pPr eaLnBrk="1" hangingPunct="1"/>
            <a:r>
              <a:rPr lang="en-GB" altLang="en-US" smtClean="0"/>
              <a:t>The 8</a:t>
            </a:r>
            <a:r>
              <a:rPr lang="en-GB" altLang="en-US" baseline="30000" smtClean="0"/>
              <a:t>th</a:t>
            </a:r>
            <a:r>
              <a:rPr lang="en-GB" altLang="en-US" smtClean="0"/>
              <a:t> Century BCE </a:t>
            </a:r>
          </a:p>
        </p:txBody>
      </p:sp>
      <p:sp>
        <p:nvSpPr>
          <p:cNvPr id="7171" name="Rectangle 6"/>
          <p:cNvSpPr>
            <a:spLocks noGrp="1" noChangeArrowheads="1"/>
          </p:cNvSpPr>
          <p:nvPr>
            <p:ph sz="quarter" idx="1"/>
          </p:nvPr>
        </p:nvSpPr>
        <p:spPr>
          <a:xfrm>
            <a:off x="646111" y="1447800"/>
            <a:ext cx="5541965" cy="4572000"/>
          </a:xfrm>
        </p:spPr>
        <p:txBody>
          <a:bodyPr>
            <a:normAutofit/>
          </a:bodyPr>
          <a:lstStyle/>
          <a:p>
            <a:pPr eaLnBrk="1" hangingPunct="1"/>
            <a:r>
              <a:rPr lang="en-GB" altLang="en-US" sz="2000" dirty="0" smtClean="0"/>
              <a:t>The 8</a:t>
            </a:r>
            <a:r>
              <a:rPr lang="en-GB" altLang="en-US" sz="2000" baseline="30000" dirty="0" smtClean="0"/>
              <a:t>th</a:t>
            </a:r>
            <a:r>
              <a:rPr lang="en-GB" altLang="en-US" sz="2000" dirty="0" smtClean="0"/>
              <a:t> century was a period of great importance in Greek history.  </a:t>
            </a:r>
          </a:p>
          <a:p>
            <a:pPr eaLnBrk="1" hangingPunct="1"/>
            <a:r>
              <a:rPr lang="en-GB" altLang="en-US" sz="2000" dirty="0" smtClean="0"/>
              <a:t>It marks the beginnings of Greek civilisation as we know it. </a:t>
            </a:r>
          </a:p>
          <a:p>
            <a:pPr eaLnBrk="1" hangingPunct="1"/>
            <a:r>
              <a:rPr lang="en-GB" altLang="en-US" sz="2000" dirty="0" smtClean="0"/>
              <a:t>The 8</a:t>
            </a:r>
            <a:r>
              <a:rPr lang="en-GB" altLang="en-US" sz="2000" baseline="30000" dirty="0" smtClean="0"/>
              <a:t>th</a:t>
            </a:r>
            <a:r>
              <a:rPr lang="en-GB" altLang="en-US" sz="2000" dirty="0" smtClean="0"/>
              <a:t> century was a time of major developments</a:t>
            </a:r>
          </a:p>
        </p:txBody>
      </p:sp>
      <p:sp>
        <p:nvSpPr>
          <p:cNvPr id="2" name="Content Placeholder 1"/>
          <p:cNvSpPr>
            <a:spLocks noGrp="1"/>
          </p:cNvSpPr>
          <p:nvPr>
            <p:ph sz="quarter" idx="2"/>
          </p:nvPr>
        </p:nvSpPr>
        <p:spPr>
          <a:xfrm>
            <a:off x="6457951" y="1447800"/>
            <a:ext cx="3749675" cy="4572000"/>
          </a:xfrm>
        </p:spPr>
        <p:txBody>
          <a:bodyPr/>
          <a:lstStyle/>
          <a:p>
            <a:pPr marL="0" indent="0">
              <a:buNone/>
              <a:defRPr/>
            </a:pPr>
            <a:r>
              <a:rPr lang="en-GB" altLang="en-US" dirty="0" smtClean="0"/>
              <a:t>Major Developments:</a:t>
            </a:r>
          </a:p>
          <a:p>
            <a:pPr marL="609600" indent="-609600">
              <a:buFontTx/>
              <a:buAutoNum type="arabicPeriod"/>
              <a:defRPr/>
            </a:pPr>
            <a:r>
              <a:rPr lang="en-GB" altLang="en-US" dirty="0" smtClean="0"/>
              <a:t>Alphabet</a:t>
            </a:r>
          </a:p>
          <a:p>
            <a:pPr marL="609600" indent="-609600">
              <a:buFontTx/>
              <a:buAutoNum type="arabicPeriod"/>
              <a:defRPr/>
            </a:pPr>
            <a:r>
              <a:rPr lang="en-GB" altLang="en-US" dirty="0" smtClean="0"/>
              <a:t>Colonisation</a:t>
            </a:r>
          </a:p>
          <a:p>
            <a:pPr marL="609600" indent="-609600">
              <a:buFontTx/>
              <a:buAutoNum type="arabicPeriod"/>
              <a:defRPr/>
            </a:pPr>
            <a:r>
              <a:rPr lang="en-GB" altLang="en-US" dirty="0" smtClean="0"/>
              <a:t>Metalworking (iron and bronze)</a:t>
            </a:r>
          </a:p>
          <a:p>
            <a:pPr marL="609600" indent="-609600">
              <a:buFontTx/>
              <a:buAutoNum type="arabicPeriod"/>
              <a:defRPr/>
            </a:pPr>
            <a:r>
              <a:rPr lang="en-GB" altLang="en-US" dirty="0" smtClean="0"/>
              <a:t>The Homeric poems</a:t>
            </a:r>
          </a:p>
          <a:p>
            <a:pPr marL="609600" indent="-609600">
              <a:buFontTx/>
              <a:buAutoNum type="arabicPeriod"/>
              <a:defRPr/>
            </a:pPr>
            <a:r>
              <a:rPr lang="en-GB" altLang="en-US" dirty="0" smtClean="0"/>
              <a:t>Urbanisation and political unity</a:t>
            </a:r>
          </a:p>
          <a:p>
            <a:pPr>
              <a:defRPr/>
            </a:pPr>
            <a:endParaRPr lang="en-GB" dirty="0"/>
          </a:p>
        </p:txBody>
      </p:sp>
    </p:spTree>
    <p:extLst>
      <p:ext uri="{BB962C8B-B14F-4D97-AF65-F5344CB8AC3E}">
        <p14:creationId xmlns:p14="http://schemas.microsoft.com/office/powerpoint/2010/main" val="358078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Urbanisation and the Polis</a:t>
            </a:r>
          </a:p>
        </p:txBody>
      </p:sp>
      <p:sp>
        <p:nvSpPr>
          <p:cNvPr id="18435" name="Rectangle 3"/>
          <p:cNvSpPr>
            <a:spLocks noGrp="1" noChangeArrowheads="1"/>
          </p:cNvSpPr>
          <p:nvPr>
            <p:ph sz="quarter" idx="1"/>
          </p:nvPr>
        </p:nvSpPr>
        <p:spPr>
          <a:xfrm>
            <a:off x="869245" y="1447800"/>
            <a:ext cx="3749675" cy="4572000"/>
          </a:xfrm>
        </p:spPr>
        <p:txBody>
          <a:bodyPr>
            <a:normAutofit fontScale="92500" lnSpcReduction="20000"/>
          </a:bodyPr>
          <a:lstStyle/>
          <a:p>
            <a:pPr eaLnBrk="1" hangingPunct="1">
              <a:lnSpc>
                <a:spcPct val="90000"/>
              </a:lnSpc>
            </a:pPr>
            <a:r>
              <a:rPr lang="en-GB" altLang="en-US" sz="2400" dirty="0"/>
              <a:t>Quite probably the most important of these developments in the 8</a:t>
            </a:r>
            <a:r>
              <a:rPr lang="en-GB" altLang="en-US" sz="2400" baseline="30000" dirty="0"/>
              <a:t>th</a:t>
            </a:r>
            <a:r>
              <a:rPr lang="en-GB" altLang="en-US" sz="2400" dirty="0"/>
              <a:t> century was urbanisation and the creation of the polis. </a:t>
            </a:r>
          </a:p>
          <a:p>
            <a:pPr eaLnBrk="1" hangingPunct="1">
              <a:lnSpc>
                <a:spcPct val="90000"/>
              </a:lnSpc>
            </a:pPr>
            <a:r>
              <a:rPr lang="en-GB" altLang="en-US" sz="2400" dirty="0"/>
              <a:t>Urbanisation was the process by which individual communities coalesced into urban centres and politically into larger units</a:t>
            </a:r>
          </a:p>
          <a:p>
            <a:pPr eaLnBrk="1" hangingPunct="1">
              <a:lnSpc>
                <a:spcPct val="90000"/>
              </a:lnSpc>
            </a:pPr>
            <a:r>
              <a:rPr lang="en-GB" altLang="en-US" sz="2400" dirty="0"/>
              <a:t>Urbanisation is one of the major steps in the creation of polis as an independent political unit</a:t>
            </a:r>
          </a:p>
        </p:txBody>
      </p:sp>
      <p:sp>
        <p:nvSpPr>
          <p:cNvPr id="18436" name="Content Placeholder 1"/>
          <p:cNvSpPr>
            <a:spLocks noGrp="1"/>
          </p:cNvSpPr>
          <p:nvPr>
            <p:ph sz="quarter" idx="2"/>
          </p:nvPr>
        </p:nvSpPr>
        <p:spPr>
          <a:xfrm>
            <a:off x="5057423" y="1447799"/>
            <a:ext cx="6118578" cy="5223933"/>
          </a:xfrm>
        </p:spPr>
        <p:txBody>
          <a:bodyPr>
            <a:normAutofit fontScale="92500" lnSpcReduction="20000"/>
          </a:bodyPr>
          <a:lstStyle/>
          <a:p>
            <a:pPr eaLnBrk="1" hangingPunct="1"/>
            <a:r>
              <a:rPr lang="en-GB" altLang="en-US" sz="2000" dirty="0"/>
              <a:t>The polis was made of two parts. The urban centre, the </a:t>
            </a:r>
            <a:r>
              <a:rPr lang="en-GB" altLang="en-US" sz="2000" dirty="0" err="1"/>
              <a:t>asty</a:t>
            </a:r>
            <a:r>
              <a:rPr lang="en-GB" altLang="en-US" sz="2000" dirty="0"/>
              <a:t>, and the countryside, the </a:t>
            </a:r>
            <a:r>
              <a:rPr lang="en-GB" altLang="en-US" sz="2000" dirty="0" err="1"/>
              <a:t>chora</a:t>
            </a:r>
            <a:r>
              <a:rPr lang="en-GB" altLang="en-US" sz="2000" dirty="0"/>
              <a:t>. </a:t>
            </a:r>
          </a:p>
          <a:p>
            <a:pPr eaLnBrk="1" hangingPunct="1"/>
            <a:r>
              <a:rPr lang="en-GB" altLang="en-US" sz="2000" dirty="0"/>
              <a:t>The </a:t>
            </a:r>
            <a:r>
              <a:rPr lang="en-GB" altLang="en-US" sz="2000" dirty="0" err="1"/>
              <a:t>asty</a:t>
            </a:r>
            <a:r>
              <a:rPr lang="en-GB" altLang="en-US" sz="2000" dirty="0"/>
              <a:t> became the political, religious and social centre of the new community. </a:t>
            </a:r>
          </a:p>
          <a:p>
            <a:pPr eaLnBrk="1" hangingPunct="1"/>
            <a:r>
              <a:rPr lang="en-GB" altLang="en-US" sz="2000" dirty="0"/>
              <a:t>The importance of the </a:t>
            </a:r>
            <a:r>
              <a:rPr lang="en-GB" altLang="en-US" sz="2000" dirty="0" err="1"/>
              <a:t>asty</a:t>
            </a:r>
            <a:r>
              <a:rPr lang="en-GB" altLang="en-US" sz="2000" dirty="0"/>
              <a:t> was seen through the buildings and public space that came to characterise it.</a:t>
            </a:r>
          </a:p>
          <a:p>
            <a:pPr eaLnBrk="1" hangingPunct="1"/>
            <a:r>
              <a:rPr lang="en-GB" altLang="en-US" sz="2000" dirty="0"/>
              <a:t>In the larger poleis, the urban centre (</a:t>
            </a:r>
            <a:r>
              <a:rPr lang="en-GB" altLang="en-US" sz="2000" dirty="0" err="1"/>
              <a:t>asty</a:t>
            </a:r>
            <a:r>
              <a:rPr lang="en-GB" altLang="en-US" sz="2000" dirty="0"/>
              <a:t>) made have had satellites in less accessible parts of the territory of the polis.</a:t>
            </a:r>
          </a:p>
          <a:p>
            <a:pPr eaLnBrk="1" hangingPunct="1"/>
            <a:r>
              <a:rPr lang="en-GB" altLang="en-US" sz="2000" dirty="0"/>
              <a:t>Thus some demes such as </a:t>
            </a:r>
            <a:r>
              <a:rPr lang="en-GB" altLang="en-US" sz="2000" dirty="0" err="1"/>
              <a:t>Acharnai</a:t>
            </a:r>
            <a:r>
              <a:rPr lang="en-GB" altLang="en-US" sz="2000" dirty="0"/>
              <a:t> and </a:t>
            </a:r>
            <a:r>
              <a:rPr lang="en-GB" altLang="en-US" sz="2000" dirty="0" err="1"/>
              <a:t>Thorikos</a:t>
            </a:r>
            <a:r>
              <a:rPr lang="en-GB" altLang="en-US" sz="2000" dirty="0"/>
              <a:t> in Athens were smaller urban centres.</a:t>
            </a:r>
          </a:p>
        </p:txBody>
      </p:sp>
    </p:spTree>
    <p:extLst>
      <p:ext uri="{BB962C8B-B14F-4D97-AF65-F5344CB8AC3E}">
        <p14:creationId xmlns:p14="http://schemas.microsoft.com/office/powerpoint/2010/main" val="530204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Urbanisation</a:t>
            </a:r>
          </a:p>
        </p:txBody>
      </p:sp>
      <p:sp>
        <p:nvSpPr>
          <p:cNvPr id="19459" name="Rectangle 3"/>
          <p:cNvSpPr>
            <a:spLocks noGrp="1" noChangeArrowheads="1"/>
          </p:cNvSpPr>
          <p:nvPr>
            <p:ph sz="quarter" idx="1"/>
          </p:nvPr>
        </p:nvSpPr>
        <p:spPr>
          <a:xfrm>
            <a:off x="903112" y="1447800"/>
            <a:ext cx="3749675" cy="4572000"/>
          </a:xfrm>
        </p:spPr>
        <p:txBody>
          <a:bodyPr/>
          <a:lstStyle/>
          <a:p>
            <a:pPr eaLnBrk="1" hangingPunct="1"/>
            <a:r>
              <a:rPr lang="en-GB" altLang="en-US" dirty="0" smtClean="0"/>
              <a:t>Of course in the 8</a:t>
            </a:r>
            <a:r>
              <a:rPr lang="en-GB" altLang="en-US" baseline="30000" dirty="0" smtClean="0"/>
              <a:t>th</a:t>
            </a:r>
            <a:r>
              <a:rPr lang="en-GB" altLang="en-US" dirty="0" smtClean="0"/>
              <a:t> century the process was still in its infancy.</a:t>
            </a:r>
          </a:p>
          <a:p>
            <a:pPr eaLnBrk="1" hangingPunct="1"/>
            <a:r>
              <a:rPr lang="en-GB" altLang="en-US" dirty="0" smtClean="0"/>
              <a:t>But still the archaeological remains from the 8</a:t>
            </a:r>
            <a:r>
              <a:rPr lang="en-GB" altLang="en-US" baseline="30000" dirty="0" smtClean="0"/>
              <a:t>th</a:t>
            </a:r>
            <a:r>
              <a:rPr lang="en-GB" altLang="en-US" dirty="0" smtClean="0"/>
              <a:t> century show that in most poleis the process had already started strong. </a:t>
            </a:r>
          </a:p>
          <a:p>
            <a:pPr eaLnBrk="1" hangingPunct="1"/>
            <a:r>
              <a:rPr lang="en-GB" altLang="en-US" dirty="0" smtClean="0"/>
              <a:t>That is especially true of the colonies, where centralisation was a major part of the colonising process. </a:t>
            </a:r>
          </a:p>
        </p:txBody>
      </p:sp>
      <p:pic>
        <p:nvPicPr>
          <p:cNvPr id="4" name="Picture 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314123" y="452718"/>
            <a:ext cx="5141844" cy="6320183"/>
          </a:xfrm>
          <a:prstGeom prst="rect">
            <a:avLst/>
          </a:prstGeom>
        </p:spPr>
      </p:pic>
      <p:sp>
        <p:nvSpPr>
          <p:cNvPr id="5" name="TextBox 4"/>
          <p:cNvSpPr txBox="1"/>
          <p:nvPr/>
        </p:nvSpPr>
        <p:spPr>
          <a:xfrm>
            <a:off x="2133600" y="6019800"/>
            <a:ext cx="3015569" cy="369332"/>
          </a:xfrm>
          <a:prstGeom prst="rect">
            <a:avLst/>
          </a:prstGeom>
          <a:noFill/>
        </p:spPr>
        <p:txBody>
          <a:bodyPr wrap="none" rtlCol="0">
            <a:spAutoFit/>
          </a:bodyPr>
          <a:lstStyle/>
          <a:p>
            <a:r>
              <a:rPr lang="en-GB" dirty="0" smtClean="0"/>
              <a:t>Site plan Megara </a:t>
            </a:r>
            <a:r>
              <a:rPr lang="en-GB" dirty="0" err="1" smtClean="0"/>
              <a:t>Hyblaia</a:t>
            </a:r>
            <a:endParaRPr lang="en-GB" dirty="0"/>
          </a:p>
        </p:txBody>
      </p:sp>
    </p:spTree>
    <p:extLst>
      <p:ext uri="{BB962C8B-B14F-4D97-AF65-F5344CB8AC3E}">
        <p14:creationId xmlns:p14="http://schemas.microsoft.com/office/powerpoint/2010/main" val="2203234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Colonisation</a:t>
            </a:r>
          </a:p>
        </p:txBody>
      </p:sp>
      <p:sp>
        <p:nvSpPr>
          <p:cNvPr id="12291" name="Rectangle 3"/>
          <p:cNvSpPr>
            <a:spLocks noGrp="1" noChangeArrowheads="1"/>
          </p:cNvSpPr>
          <p:nvPr>
            <p:ph sz="quarter" idx="1"/>
          </p:nvPr>
        </p:nvSpPr>
        <p:spPr>
          <a:xfrm>
            <a:off x="1981200" y="1196976"/>
            <a:ext cx="8229600" cy="5472113"/>
          </a:xfrm>
        </p:spPr>
        <p:txBody>
          <a:bodyPr>
            <a:normAutofit/>
          </a:bodyPr>
          <a:lstStyle/>
          <a:p>
            <a:pPr eaLnBrk="1" hangingPunct="1"/>
            <a:r>
              <a:rPr lang="en-GB" altLang="en-US" sz="2400" dirty="0" smtClean="0"/>
              <a:t>Colonisation, mainly towards the west (Italy, Sicily, Gaul, Iberia) and the north (Thrace, Hellespont, </a:t>
            </a:r>
            <a:r>
              <a:rPr lang="en-GB" altLang="en-US" sz="2400" dirty="0" err="1" smtClean="0"/>
              <a:t>Propontis</a:t>
            </a:r>
            <a:r>
              <a:rPr lang="en-GB" altLang="en-US" sz="2400" dirty="0" smtClean="0"/>
              <a:t>, Black Sea), was one of the great developments of the 8</a:t>
            </a:r>
            <a:r>
              <a:rPr lang="en-GB" altLang="en-US" sz="2400" baseline="30000" dirty="0" smtClean="0"/>
              <a:t>th</a:t>
            </a:r>
            <a:r>
              <a:rPr lang="en-GB" altLang="en-US" sz="2400" dirty="0" smtClean="0"/>
              <a:t> century</a:t>
            </a:r>
          </a:p>
          <a:p>
            <a:pPr eaLnBrk="1" hangingPunct="1"/>
            <a:r>
              <a:rPr lang="en-GB" altLang="en-US" sz="2400" dirty="0" smtClean="0"/>
              <a:t>The colonisation movement started in the 8</a:t>
            </a:r>
            <a:r>
              <a:rPr lang="en-GB" altLang="en-US" sz="2400" baseline="30000" dirty="0" smtClean="0"/>
              <a:t>th</a:t>
            </a:r>
            <a:r>
              <a:rPr lang="en-GB" altLang="en-US" sz="2400" dirty="0" smtClean="0"/>
              <a:t> century and continued until the end of the archaic period but some of the most important foundations were made in the initial wave of the 8</a:t>
            </a:r>
            <a:r>
              <a:rPr lang="en-GB" altLang="en-US" sz="2400" baseline="30000" dirty="0" smtClean="0"/>
              <a:t>th</a:t>
            </a:r>
            <a:r>
              <a:rPr lang="en-GB" altLang="en-US" sz="2400" dirty="0" smtClean="0"/>
              <a:t> century </a:t>
            </a:r>
          </a:p>
          <a:p>
            <a:pPr eaLnBrk="1" hangingPunct="1"/>
            <a:r>
              <a:rPr lang="en-GB" altLang="en-US" sz="2400" dirty="0" smtClean="0"/>
              <a:t>Many poleis took part in the 8</a:t>
            </a:r>
            <a:r>
              <a:rPr lang="en-GB" altLang="en-US" sz="2400" baseline="30000" dirty="0" smtClean="0"/>
              <a:t>th</a:t>
            </a:r>
            <a:r>
              <a:rPr lang="en-GB" altLang="en-US" sz="2400" dirty="0" smtClean="0"/>
              <a:t> century colonisation, mainly from Euboea (</a:t>
            </a:r>
            <a:r>
              <a:rPr lang="en-GB" altLang="en-US" sz="2400" dirty="0" err="1" smtClean="0"/>
              <a:t>Chalkis</a:t>
            </a:r>
            <a:r>
              <a:rPr lang="en-GB" altLang="en-US" sz="2400" dirty="0" smtClean="0"/>
              <a:t>, </a:t>
            </a:r>
            <a:r>
              <a:rPr lang="en-GB" altLang="en-US" sz="2400" dirty="0" err="1" smtClean="0"/>
              <a:t>Eretreia</a:t>
            </a:r>
            <a:r>
              <a:rPr lang="en-GB" altLang="en-US" sz="2400" dirty="0" smtClean="0"/>
              <a:t>), the Cyclades (Naxos, Paros, Rhodes) and the Peloponnese (Corinth).</a:t>
            </a:r>
          </a:p>
          <a:p>
            <a:pPr eaLnBrk="1" hangingPunct="1"/>
            <a:endParaRPr lang="en-GB" altLang="en-US" sz="2400" dirty="0" smtClean="0"/>
          </a:p>
        </p:txBody>
      </p:sp>
    </p:spTree>
    <p:extLst>
      <p:ext uri="{BB962C8B-B14F-4D97-AF65-F5344CB8AC3E}">
        <p14:creationId xmlns:p14="http://schemas.microsoft.com/office/powerpoint/2010/main" val="3704698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type="title"/>
          </p:nvPr>
        </p:nvSpPr>
        <p:spPr/>
        <p:txBody>
          <a:bodyPr/>
          <a:lstStyle/>
          <a:p>
            <a:pPr eaLnBrk="1" hangingPunct="1"/>
            <a:r>
              <a:rPr lang="en-GB" altLang="en-US" smtClean="0"/>
              <a:t>Colonisation </a:t>
            </a:r>
          </a:p>
        </p:txBody>
      </p:sp>
      <p:pic>
        <p:nvPicPr>
          <p:cNvPr id="13315" name="Picture 6" descr="Karte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47850" y="1625601"/>
            <a:ext cx="882015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9666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Metal-Working</a:t>
            </a:r>
          </a:p>
        </p:txBody>
      </p:sp>
      <p:sp>
        <p:nvSpPr>
          <p:cNvPr id="15363" name="Rectangle 3"/>
          <p:cNvSpPr>
            <a:spLocks noGrp="1" noChangeArrowheads="1"/>
          </p:cNvSpPr>
          <p:nvPr>
            <p:ph sz="quarter" idx="1"/>
          </p:nvPr>
        </p:nvSpPr>
        <p:spPr>
          <a:xfrm>
            <a:off x="237067" y="1447800"/>
            <a:ext cx="5951009" cy="4572000"/>
          </a:xfrm>
        </p:spPr>
        <p:txBody>
          <a:bodyPr>
            <a:normAutofit/>
          </a:bodyPr>
          <a:lstStyle/>
          <a:p>
            <a:pPr eaLnBrk="1" hangingPunct="1"/>
            <a:r>
              <a:rPr lang="en-GB" altLang="en-US" sz="2400" dirty="0" smtClean="0"/>
              <a:t>The 8</a:t>
            </a:r>
            <a:r>
              <a:rPr lang="en-GB" altLang="en-US" sz="2400" baseline="30000" dirty="0" smtClean="0"/>
              <a:t>th</a:t>
            </a:r>
            <a:r>
              <a:rPr lang="en-GB" altLang="en-US" sz="2400" dirty="0" smtClean="0"/>
              <a:t> century saw one of the great advances in metal-working, mainly in bronze.</a:t>
            </a:r>
          </a:p>
          <a:p>
            <a:pPr eaLnBrk="1" hangingPunct="1"/>
            <a:r>
              <a:rPr lang="en-GB" altLang="en-US" sz="2400" dirty="0" smtClean="0"/>
              <a:t>The new techniques enabled the creation of stronger sheet bronze. </a:t>
            </a:r>
          </a:p>
          <a:p>
            <a:pPr eaLnBrk="1" hangingPunct="1"/>
            <a:r>
              <a:rPr lang="en-GB" altLang="en-US" sz="2400" dirty="0" smtClean="0"/>
              <a:t>It was used for statuary but more importantly in the making of bronze armour.</a:t>
            </a:r>
          </a:p>
        </p:txBody>
      </p:sp>
      <p:pic>
        <p:nvPicPr>
          <p:cNvPr id="3" name="Picture 2"/>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275443" y="452718"/>
            <a:ext cx="4271421" cy="3203566"/>
          </a:xfrm>
          <a:prstGeom prst="rect">
            <a:avLst/>
          </a:prstGeom>
        </p:spPr>
      </p:pic>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030817" y="3154016"/>
            <a:ext cx="2753329" cy="3671105"/>
          </a:xfrm>
          <a:prstGeom prst="rect">
            <a:avLst/>
          </a:prstGeom>
        </p:spPr>
      </p:pic>
    </p:spTree>
    <p:extLst>
      <p:ext uri="{BB962C8B-B14F-4D97-AF65-F5344CB8AC3E}">
        <p14:creationId xmlns:p14="http://schemas.microsoft.com/office/powerpoint/2010/main" val="3132423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The Homeric Poems</a:t>
            </a:r>
          </a:p>
        </p:txBody>
      </p:sp>
      <p:sp>
        <p:nvSpPr>
          <p:cNvPr id="16387" name="Rectangle 3"/>
          <p:cNvSpPr>
            <a:spLocks noGrp="1" noChangeArrowheads="1"/>
          </p:cNvSpPr>
          <p:nvPr>
            <p:ph sz="quarter" idx="1"/>
          </p:nvPr>
        </p:nvSpPr>
        <p:spPr/>
        <p:txBody>
          <a:bodyPr>
            <a:normAutofit/>
          </a:bodyPr>
          <a:lstStyle/>
          <a:p>
            <a:pPr eaLnBrk="1" hangingPunct="1"/>
            <a:r>
              <a:rPr lang="en-GB" altLang="en-US" sz="2800" dirty="0" smtClean="0"/>
              <a:t>The Homeric poems were finding their common form in the course of the 8</a:t>
            </a:r>
            <a:r>
              <a:rPr lang="en-GB" altLang="en-US" sz="2800" baseline="30000" dirty="0" smtClean="0"/>
              <a:t>th</a:t>
            </a:r>
            <a:r>
              <a:rPr lang="en-GB" altLang="en-US" sz="2800" dirty="0" smtClean="0"/>
              <a:t> century (!!NOT their written form, that would not come until the 6</a:t>
            </a:r>
            <a:r>
              <a:rPr lang="en-GB" altLang="en-US" sz="2800" baseline="30000" dirty="0" smtClean="0"/>
              <a:t>th</a:t>
            </a:r>
            <a:r>
              <a:rPr lang="en-GB" altLang="en-US" sz="2800" dirty="0" smtClean="0"/>
              <a:t> century!!!)</a:t>
            </a:r>
          </a:p>
          <a:p>
            <a:pPr eaLnBrk="1" hangingPunct="1"/>
            <a:r>
              <a:rPr lang="en-GB" altLang="en-US" sz="2800" dirty="0" smtClean="0"/>
              <a:t>They were also achieving fame throughout the Greek world </a:t>
            </a:r>
          </a:p>
        </p:txBody>
      </p:sp>
    </p:spTree>
    <p:extLst>
      <p:ext uri="{BB962C8B-B14F-4D97-AF65-F5344CB8AC3E}">
        <p14:creationId xmlns:p14="http://schemas.microsoft.com/office/powerpoint/2010/main" val="2294079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The Alphabet</a:t>
            </a:r>
          </a:p>
        </p:txBody>
      </p:sp>
      <p:sp>
        <p:nvSpPr>
          <p:cNvPr id="8195" name="Rectangle 3"/>
          <p:cNvSpPr>
            <a:spLocks noGrp="1" noChangeArrowheads="1"/>
          </p:cNvSpPr>
          <p:nvPr>
            <p:ph sz="quarter" idx="1"/>
          </p:nvPr>
        </p:nvSpPr>
        <p:spPr/>
        <p:txBody>
          <a:bodyPr>
            <a:normAutofit/>
          </a:bodyPr>
          <a:lstStyle/>
          <a:p>
            <a:pPr eaLnBrk="1" hangingPunct="1"/>
            <a:r>
              <a:rPr lang="en-GB" altLang="en-US" sz="2400" dirty="0" smtClean="0"/>
              <a:t>The 8</a:t>
            </a:r>
            <a:r>
              <a:rPr lang="en-GB" altLang="en-US" sz="2400" baseline="30000" dirty="0" smtClean="0"/>
              <a:t>th</a:t>
            </a:r>
            <a:r>
              <a:rPr lang="en-GB" altLang="en-US" sz="2400" dirty="0" smtClean="0"/>
              <a:t> century is the time when writing is re-introduced in the Greek world after the lapse of Linear B at the end of the Bronze Age.</a:t>
            </a:r>
          </a:p>
          <a:p>
            <a:pPr eaLnBrk="1" hangingPunct="1"/>
            <a:r>
              <a:rPr lang="en-GB" altLang="en-US" sz="2400" dirty="0" smtClean="0"/>
              <a:t>The exact circumstances of the introduction of alphabetic writing in Greece and the Aegean are still a hotly debated matter</a:t>
            </a:r>
          </a:p>
          <a:p>
            <a:pPr eaLnBrk="1" hangingPunct="1"/>
            <a:r>
              <a:rPr lang="en-GB" altLang="en-US" sz="2400" dirty="0" smtClean="0"/>
              <a:t>There is no such thing as a “Greek” alphabet. </a:t>
            </a:r>
          </a:p>
          <a:p>
            <a:pPr eaLnBrk="1" hangingPunct="1"/>
            <a:r>
              <a:rPr lang="en-GB" altLang="en-US" sz="2400" dirty="0" smtClean="0"/>
              <a:t>Throughout the archaic period there were various different versions of the alphabet according to locality. These are called regional alphabets. </a:t>
            </a:r>
          </a:p>
          <a:p>
            <a:pPr eaLnBrk="1" hangingPunct="1"/>
            <a:endParaRPr lang="en-GB" altLang="en-US" sz="2400" dirty="0" smtClean="0"/>
          </a:p>
        </p:txBody>
      </p:sp>
    </p:spTree>
    <p:extLst>
      <p:ext uri="{BB962C8B-B14F-4D97-AF65-F5344CB8AC3E}">
        <p14:creationId xmlns:p14="http://schemas.microsoft.com/office/powerpoint/2010/main" val="369733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063750" y="-8290"/>
            <a:ext cx="8229600" cy="1143000"/>
          </a:xfrm>
        </p:spPr>
        <p:txBody>
          <a:bodyPr/>
          <a:lstStyle/>
          <a:p>
            <a:pPr eaLnBrk="1" hangingPunct="1"/>
            <a:r>
              <a:rPr lang="en-GB" altLang="en-US" dirty="0" smtClean="0"/>
              <a:t>The Regional Alphabets</a:t>
            </a:r>
          </a:p>
        </p:txBody>
      </p:sp>
      <p:graphicFrame>
        <p:nvGraphicFramePr>
          <p:cNvPr id="9219" name="Object 4"/>
          <p:cNvGraphicFramePr>
            <a:graphicFrameLocks noGrp="1" noChangeAspect="1"/>
          </p:cNvGraphicFramePr>
          <p:nvPr>
            <p:ph sz="quarter" idx="1"/>
          </p:nvPr>
        </p:nvGraphicFramePr>
        <p:xfrm>
          <a:off x="3095625" y="928688"/>
          <a:ext cx="5811838" cy="5383212"/>
        </p:xfrm>
        <a:graphic>
          <a:graphicData uri="http://schemas.openxmlformats.org/presentationml/2006/ole">
            <mc:AlternateContent xmlns:mc="http://schemas.openxmlformats.org/markup-compatibility/2006">
              <mc:Choice xmlns:v="urn:schemas-microsoft-com:vml" Requires="v">
                <p:oleObj spid="_x0000_s2061" r:id="rId3" imgW="10050278" imgH="9307224" progId="MSPhotoEd.3">
                  <p:embed/>
                </p:oleObj>
              </mc:Choice>
              <mc:Fallback>
                <p:oleObj r:id="rId3" imgW="10050278" imgH="9307224" progId="MSPhotoEd.3">
                  <p:embed/>
                  <p:pic>
                    <p:nvPicPr>
                      <p:cNvPr id="9219" name="Object 4"/>
                      <p:cNvPicPr>
                        <a:picLocks noChangeAspect="1" noChangeArrowheads="1"/>
                      </p:cNvPicPr>
                      <p:nvPr/>
                    </p:nvPicPr>
                    <p:blipFill>
                      <a:blip r:embed="rId4">
                        <a:lum contrast="18000"/>
                        <a:extLst>
                          <a:ext uri="{28A0092B-C50C-407E-A947-70E740481C1C}">
                            <a14:useLocalDpi xmlns:a14="http://schemas.microsoft.com/office/drawing/2010/main" val="0"/>
                          </a:ext>
                        </a:extLst>
                      </a:blip>
                      <a:srcRect/>
                      <a:stretch>
                        <a:fillRect/>
                      </a:stretch>
                    </p:blipFill>
                    <p:spPr bwMode="auto">
                      <a:xfrm>
                        <a:off x="3095625" y="928688"/>
                        <a:ext cx="5811838" cy="5383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1798841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Oral Composition</a:t>
            </a:r>
            <a:endParaRPr lang="en-US" dirty="0"/>
          </a:p>
        </p:txBody>
      </p:sp>
      <p:sp>
        <p:nvSpPr>
          <p:cNvPr id="3" name="Content Placeholder 2"/>
          <p:cNvSpPr>
            <a:spLocks noGrp="1"/>
          </p:cNvSpPr>
          <p:nvPr>
            <p:ph sz="quarter" idx="1"/>
          </p:nvPr>
        </p:nvSpPr>
        <p:spPr>
          <a:xfrm>
            <a:off x="1127448" y="1628800"/>
            <a:ext cx="6336704" cy="4572000"/>
          </a:xfrm>
        </p:spPr>
        <p:txBody>
          <a:bodyPr/>
          <a:lstStyle/>
          <a:p>
            <a:r>
              <a:rPr lang="en-US" dirty="0" smtClean="0"/>
              <a:t>A lot of poetry was originally composed orally, and sung</a:t>
            </a:r>
          </a:p>
          <a:p>
            <a:r>
              <a:rPr lang="en-US" dirty="0" smtClean="0"/>
              <a:t>So, music a key feature in many types of literature</a:t>
            </a:r>
          </a:p>
          <a:p>
            <a:pPr lvl="1"/>
            <a:r>
              <a:rPr lang="en-US" dirty="0" smtClean="0"/>
              <a:t>Epic</a:t>
            </a:r>
          </a:p>
          <a:p>
            <a:pPr lvl="1"/>
            <a:r>
              <a:rPr lang="en-US" dirty="0" smtClean="0"/>
              <a:t>Tragedy</a:t>
            </a:r>
          </a:p>
          <a:p>
            <a:pPr lvl="1"/>
            <a:r>
              <a:rPr lang="en-US" dirty="0" smtClean="0"/>
              <a:t>Lyric</a:t>
            </a:r>
            <a:endParaRPr lang="en-US" dirty="0"/>
          </a:p>
        </p:txBody>
      </p:sp>
      <p:pic>
        <p:nvPicPr>
          <p:cNvPr id="4" name="Picture 3"/>
          <p:cNvPicPr>
            <a:picLocks noChangeAspect="1"/>
          </p:cNvPicPr>
          <p:nvPr/>
        </p:nvPicPr>
        <p:blipFill>
          <a:blip r:embed="rId2"/>
          <a:stretch>
            <a:fillRect/>
          </a:stretch>
        </p:blipFill>
        <p:spPr>
          <a:xfrm>
            <a:off x="7608168" y="1124744"/>
            <a:ext cx="3947424" cy="5263232"/>
          </a:xfrm>
          <a:prstGeom prst="rect">
            <a:avLst/>
          </a:prstGeom>
        </p:spPr>
      </p:pic>
    </p:spTree>
    <p:extLst>
      <p:ext uri="{BB962C8B-B14F-4D97-AF65-F5344CB8AC3E}">
        <p14:creationId xmlns:p14="http://schemas.microsoft.com/office/powerpoint/2010/main" val="248846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Singers in the Texts</a:t>
            </a:r>
            <a:endParaRPr lang="en-US" dirty="0"/>
          </a:p>
        </p:txBody>
      </p:sp>
      <p:sp>
        <p:nvSpPr>
          <p:cNvPr id="3" name="Content Placeholder 2"/>
          <p:cNvSpPr>
            <a:spLocks noGrp="1"/>
          </p:cNvSpPr>
          <p:nvPr>
            <p:ph sz="quarter" idx="1"/>
          </p:nvPr>
        </p:nvSpPr>
        <p:spPr>
          <a:xfrm>
            <a:off x="1118898" y="1701800"/>
            <a:ext cx="6489271" cy="4470400"/>
          </a:xfrm>
        </p:spPr>
        <p:txBody>
          <a:bodyPr/>
          <a:lstStyle/>
          <a:p>
            <a:r>
              <a:rPr lang="en-US" dirty="0" smtClean="0"/>
              <a:t>Some idea of the methods of performances from art and from the texts themselves</a:t>
            </a:r>
          </a:p>
          <a:p>
            <a:r>
              <a:rPr lang="en-US" dirty="0" smtClean="0"/>
              <a:t>For example, </a:t>
            </a:r>
          </a:p>
          <a:p>
            <a:pPr lvl="1"/>
            <a:r>
              <a:rPr lang="en-US" dirty="0" smtClean="0"/>
              <a:t>We see bards in Homer</a:t>
            </a:r>
          </a:p>
          <a:p>
            <a:pPr lvl="1"/>
            <a:r>
              <a:rPr lang="en-US" dirty="0" smtClean="0"/>
              <a:t>Pindar describes himself performing or makes references to his poetry and musical instruments</a:t>
            </a:r>
            <a:endParaRPr lang="en-US" dirty="0"/>
          </a:p>
        </p:txBody>
      </p:sp>
      <p:pic>
        <p:nvPicPr>
          <p:cNvPr id="5" name="Picture 4"/>
          <p:cNvPicPr>
            <a:picLocks noChangeAspect="1"/>
          </p:cNvPicPr>
          <p:nvPr/>
        </p:nvPicPr>
        <p:blipFill>
          <a:blip r:embed="rId2"/>
          <a:stretch>
            <a:fillRect/>
          </a:stretch>
        </p:blipFill>
        <p:spPr>
          <a:xfrm>
            <a:off x="7896201" y="548680"/>
            <a:ext cx="3750149" cy="5688632"/>
          </a:xfrm>
          <a:prstGeom prst="rect">
            <a:avLst/>
          </a:prstGeom>
        </p:spPr>
      </p:pic>
    </p:spTree>
    <p:extLst>
      <p:ext uri="{BB962C8B-B14F-4D97-AF65-F5344CB8AC3E}">
        <p14:creationId xmlns:p14="http://schemas.microsoft.com/office/powerpoint/2010/main" val="186628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Bards in Homer</a:t>
            </a:r>
            <a:endParaRPr lang="en-US" dirty="0"/>
          </a:p>
        </p:txBody>
      </p:sp>
      <p:sp>
        <p:nvSpPr>
          <p:cNvPr id="3" name="Content Placeholder 2"/>
          <p:cNvSpPr>
            <a:spLocks noGrp="1"/>
          </p:cNvSpPr>
          <p:nvPr>
            <p:ph idx="1"/>
          </p:nvPr>
        </p:nvSpPr>
        <p:spPr>
          <a:xfrm>
            <a:off x="1104293" y="1469823"/>
            <a:ext cx="8946541" cy="4195481"/>
          </a:xfrm>
        </p:spPr>
        <p:txBody>
          <a:bodyPr>
            <a:noAutofit/>
          </a:bodyPr>
          <a:lstStyle/>
          <a:p>
            <a:pPr marL="0" indent="0">
              <a:buNone/>
            </a:pPr>
            <a:r>
              <a:rPr lang="en-GB" sz="2400" dirty="0" smtClean="0"/>
              <a:t>They </a:t>
            </a:r>
            <a:r>
              <a:rPr lang="en-GB" sz="2400" dirty="0" err="1"/>
              <a:t>leveled</a:t>
            </a:r>
            <a:r>
              <a:rPr lang="en-GB" sz="2400" dirty="0"/>
              <a:t> a place for the dance, and marked out a fair wide ring, and the herald came near, bearing the clear-toned lyre for </a:t>
            </a:r>
            <a:r>
              <a:rPr lang="en-GB" sz="2400" dirty="0" err="1"/>
              <a:t>Demodocus</a:t>
            </a:r>
            <a:r>
              <a:rPr lang="en-GB" sz="2400" dirty="0"/>
              <a:t>. He then moved into the midst, and around him stood boys in the first bloom of youth, well skilled in the dance, and they struck the sacred dancing floor with their feet. And Odysseus gazed at the flashing of their feet and </a:t>
            </a:r>
            <a:r>
              <a:rPr lang="en-GB" sz="2400" dirty="0" err="1"/>
              <a:t>marveled</a:t>
            </a:r>
            <a:r>
              <a:rPr lang="en-GB" sz="2400" dirty="0"/>
              <a:t> in spirit.</a:t>
            </a:r>
          </a:p>
          <a:p>
            <a:pPr marL="0" indent="0">
              <a:buNone/>
            </a:pPr>
            <a:r>
              <a:rPr lang="en-GB" sz="2400" dirty="0"/>
              <a:t>Next the minstrel struck the chords in prelude to his sweet lay and sang of the love of Ares and fair-crowned Aphrodite,</a:t>
            </a:r>
          </a:p>
          <a:p>
            <a:r>
              <a:rPr lang="en-US" sz="2400" i="1" dirty="0" smtClean="0"/>
              <a:t>Odyssey</a:t>
            </a:r>
            <a:r>
              <a:rPr lang="en-US" sz="2400" dirty="0" smtClean="0"/>
              <a:t> 8.261-67</a:t>
            </a:r>
            <a:endParaRPr lang="en-US" sz="2400" i="1" dirty="0"/>
          </a:p>
        </p:txBody>
      </p:sp>
    </p:spTree>
    <p:extLst>
      <p:ext uri="{BB962C8B-B14F-4D97-AF65-F5344CB8AC3E}">
        <p14:creationId xmlns:p14="http://schemas.microsoft.com/office/powerpoint/2010/main" val="2875523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247</TotalTime>
  <Words>651</Words>
  <Application>Microsoft Office PowerPoint</Application>
  <PresentationFormat>Widescreen</PresentationFormat>
  <Paragraphs>58</Paragraphs>
  <Slides>13</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13</vt:i4>
      </vt:variant>
    </vt:vector>
  </HeadingPairs>
  <TitlesOfParts>
    <vt:vector size="18" baseType="lpstr">
      <vt:lpstr>Arial</vt:lpstr>
      <vt:lpstr>Century Gothic</vt:lpstr>
      <vt:lpstr>Wingdings 3</vt:lpstr>
      <vt:lpstr>Ion</vt:lpstr>
      <vt:lpstr>MSPhotoEd.3</vt:lpstr>
      <vt:lpstr>The beginnings of the Polis</vt:lpstr>
      <vt:lpstr>The 8th Century BCE </vt:lpstr>
      <vt:lpstr>Urbanisation and the Polis</vt:lpstr>
      <vt:lpstr>Urbanisation</vt:lpstr>
      <vt:lpstr>Colonisation</vt:lpstr>
      <vt:lpstr>Colonisation </vt:lpstr>
      <vt:lpstr>Metal-Working</vt:lpstr>
      <vt:lpstr>The Homeric Poems</vt:lpstr>
      <vt:lpstr>The Alphabet</vt:lpstr>
      <vt:lpstr>The Regional Alphabets</vt:lpstr>
      <vt:lpstr>Oral Composition</vt:lpstr>
      <vt:lpstr>Singers in the Texts</vt:lpstr>
      <vt:lpstr>Bards in Homer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beginnings of the Polis</dc:title>
  <dc:creator>Errietta Bissa</dc:creator>
  <cp:lastModifiedBy>Errietta Bissa</cp:lastModifiedBy>
  <cp:revision>13</cp:revision>
  <dcterms:created xsi:type="dcterms:W3CDTF">2018-11-06T12:56:03Z</dcterms:created>
  <dcterms:modified xsi:type="dcterms:W3CDTF">2018-11-08T16:06:18Z</dcterms:modified>
</cp:coreProperties>
</file>