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91" r:id="rId2"/>
    <p:sldId id="269" r:id="rId3"/>
    <p:sldId id="292" r:id="rId4"/>
    <p:sldId id="278" r:id="rId5"/>
    <p:sldId id="285" r:id="rId6"/>
    <p:sldId id="286" r:id="rId7"/>
    <p:sldId id="299" r:id="rId8"/>
    <p:sldId id="300" r:id="rId9"/>
    <p:sldId id="301" r:id="rId10"/>
    <p:sldId id="302" r:id="rId11"/>
    <p:sldId id="306" r:id="rId12"/>
    <p:sldId id="307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FF0000"/>
    <a:srgbClr val="000099"/>
    <a:srgbClr val="F9FDD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64" autoAdjust="0"/>
    <p:restoredTop sz="94660" autoAdjust="0"/>
  </p:normalViewPr>
  <p:slideViewPr>
    <p:cSldViewPr>
      <p:cViewPr varScale="1">
        <p:scale>
          <a:sx n="70" d="100"/>
          <a:sy n="70" d="100"/>
        </p:scale>
        <p:origin x="-55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159C0AB-A2B1-455D-93E4-167FBD28C089}" type="datetimeFigureOut">
              <a:rPr lang="en-US"/>
              <a:pPr>
                <a:defRPr/>
              </a:pPr>
              <a:t>3/25/2011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E52947-6EFA-4BC9-9987-B7495F582A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6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4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758BEBD-6E0C-4D06-9DA6-500AA3F9084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1,200 – 1,500 milligrams/day is sufficient for normal adults.</a:t>
            </a:r>
          </a:p>
          <a:p>
            <a:r>
              <a:rPr lang="en-GB" dirty="0" smtClean="0"/>
              <a:t>1 teaspoon</a:t>
            </a:r>
            <a:r>
              <a:rPr lang="en-GB" baseline="0" dirty="0" smtClean="0"/>
              <a:t> of table salt , which is 40% sodium, contains 2,300 mgs of sodium</a:t>
            </a:r>
          </a:p>
          <a:p>
            <a:r>
              <a:rPr lang="en-GB" baseline="0" dirty="0" smtClean="0"/>
              <a:t>BUT salt gives flavour to food and helps food preservation (lasts longer)</a:t>
            </a:r>
          </a:p>
          <a:p>
            <a:r>
              <a:rPr lang="en-GB" baseline="0" dirty="0" smtClean="0"/>
              <a:t>Sodium content of foods issue is an example of the intersection between what is legal and what is ethical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758BEBD-6E0C-4D06-9DA6-500AA3F9084C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65225" y="695325"/>
            <a:ext cx="4527550" cy="3395663"/>
          </a:xfrm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22763"/>
            <a:ext cx="5029200" cy="4167187"/>
          </a:xfrm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65225" y="695325"/>
            <a:ext cx="4527550" cy="3395663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22763"/>
            <a:ext cx="5029200" cy="4167187"/>
          </a:xfrm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65225" y="695325"/>
            <a:ext cx="4527550" cy="3395663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22763"/>
            <a:ext cx="5029200" cy="4167187"/>
          </a:xfrm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65225" y="695325"/>
            <a:ext cx="4527550" cy="3395663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22763"/>
            <a:ext cx="5029200" cy="4167187"/>
          </a:xfrm>
          <a:noFill/>
          <a:ln/>
        </p:spPr>
        <p:txBody>
          <a:bodyPr lIns="92075" tIns="46038" rIns="92075" bIns="46038"/>
          <a:lstStyle/>
          <a:p>
            <a:pPr eaLnBrk="1" hangingPunct="1"/>
            <a:endParaRPr 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65225" y="695325"/>
            <a:ext cx="4527550" cy="3395663"/>
          </a:xfrm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22763"/>
            <a:ext cx="5029200" cy="4167187"/>
          </a:xfrm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65225" y="695325"/>
            <a:ext cx="4527550" cy="3395663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22763"/>
            <a:ext cx="5029200" cy="4167187"/>
          </a:xfrm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65225" y="695325"/>
            <a:ext cx="4527550" cy="3395663"/>
          </a:xfrm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22763"/>
            <a:ext cx="5029200" cy="4167187"/>
          </a:xfrm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65225" y="695325"/>
            <a:ext cx="4527550" cy="3395663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22763"/>
            <a:ext cx="5029200" cy="4167187"/>
          </a:xfrm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6B0362ED-326D-4AA6-A389-73DE8EC00A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81A014EB-0954-4E6F-AA44-9A751D04B9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AE0446EA-9A55-4CBD-A94A-272B443102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B2AAB1AB-5D52-4804-920C-6FB66606C0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ED19E1A8-C549-4659-87E8-7CEA318AA0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1981200" y="6553200"/>
            <a:ext cx="60198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B9275948-AA9F-4DCE-9DF0-D12BE78D36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790A8B35-80DC-4DD8-B687-5119DE8D99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1828800" y="6553200"/>
            <a:ext cx="62484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143CE77B-6B00-46CE-AB6E-C44F9BE3CB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BFF1F06B-743E-41FA-A4D2-7A346AE5666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A41D58D2-5951-4C3F-99F2-93D5932545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FC6ED37D-2D2D-4338-93B1-F0D12AF93B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dirty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2E5C9C9E-D61A-47F6-9D08-002F7EDD97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14-</a:t>
            </a:r>
            <a:fld id="{11477C22-B8B3-4E6B-8A9C-8505C06F46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D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905000" y="6553200"/>
            <a:ext cx="6172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629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r>
              <a:rPr lang="en-US"/>
              <a:t>14-</a:t>
            </a:r>
            <a:fld id="{4C695590-20F6-4208-B652-6C63E12F02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20" r:id="rId6"/>
    <p:sldLayoutId id="2147483714" r:id="rId7"/>
    <p:sldLayoutId id="2147483721" r:id="rId8"/>
    <p:sldLayoutId id="2147483715" r:id="rId9"/>
    <p:sldLayoutId id="2147483716" r:id="rId10"/>
    <p:sldLayoutId id="2147483717" r:id="rId11"/>
    <p:sldLayoutId id="2147483718" r:id="rId12"/>
    <p:sldLayoutId id="2147483719" r:id="rId13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Microsoft_Office_PowerPoint_97-2003_Presentation1.ppt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31"/>
          <p:cNvSpPr>
            <a:spLocks noChangeArrowheads="1"/>
          </p:cNvSpPr>
          <p:nvPr/>
        </p:nvSpPr>
        <p:spPr bwMode="auto">
          <a:xfrm>
            <a:off x="0" y="0"/>
            <a:ext cx="29718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172" name="Rectangle 103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173" name="Slide Number Placeholder 10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3E40AA15-74C4-446D-8DD8-B164E294ADA1}" type="slidenum">
              <a:rPr lang="en-US" smtClean="0"/>
              <a:pPr/>
              <a:t>1</a:t>
            </a:fld>
            <a:endParaRPr lang="en-US" smtClean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pic>
        <p:nvPicPr>
          <p:cNvPr id="7175" name="Picture 13" descr="M14_CLOW9423_04_SE_C14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048000"/>
            <a:ext cx="2971800" cy="303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971800" y="152400"/>
            <a:ext cx="5486400" cy="1447800"/>
          </a:xfrm>
        </p:spPr>
        <p:txBody>
          <a:bodyPr/>
          <a:lstStyle/>
          <a:p>
            <a:r>
              <a:rPr lang="en-US" sz="3200" smtClean="0">
                <a:solidFill>
                  <a:srgbClr val="FF0000"/>
                </a:solidFill>
              </a:rPr>
              <a:t>Regulations</a:t>
            </a:r>
            <a:br>
              <a:rPr lang="en-US" sz="3200" smtClean="0">
                <a:solidFill>
                  <a:srgbClr val="FF0000"/>
                </a:solidFill>
              </a:rPr>
            </a:br>
            <a:r>
              <a:rPr lang="en-US" sz="2400" smtClean="0">
                <a:solidFill>
                  <a:srgbClr val="FF0000"/>
                </a:solidFill>
              </a:rPr>
              <a:t>and</a:t>
            </a:r>
            <a:br>
              <a:rPr lang="en-US" sz="2400" smtClean="0">
                <a:solidFill>
                  <a:srgbClr val="FF0000"/>
                </a:solidFill>
              </a:rPr>
            </a:br>
            <a:r>
              <a:rPr lang="en-US" sz="3200" smtClean="0">
                <a:solidFill>
                  <a:srgbClr val="FF0000"/>
                </a:solidFill>
              </a:rPr>
              <a:t>Ethical Concerns</a:t>
            </a:r>
          </a:p>
        </p:txBody>
      </p:sp>
      <p:sp>
        <p:nvSpPr>
          <p:cNvPr id="7177" name="Text Box 1033"/>
          <p:cNvSpPr txBox="1">
            <a:spLocks noChangeArrowheads="1"/>
          </p:cNvSpPr>
          <p:nvPr/>
        </p:nvSpPr>
        <p:spPr bwMode="auto">
          <a:xfrm>
            <a:off x="3657600" y="2895600"/>
            <a:ext cx="5105400" cy="28067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Legal environment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Marketing communication regulations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Federal Trade Commission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Industry oversight of marketing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Ethics and social responsibility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Ethical concerns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Responding to ethical challenges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US" sz="2000"/>
              <a:t>Social responsibility</a:t>
            </a:r>
          </a:p>
        </p:txBody>
      </p:sp>
      <p:sp>
        <p:nvSpPr>
          <p:cNvPr id="7178" name="Text Box 1034"/>
          <p:cNvSpPr txBox="1">
            <a:spLocks noChangeArrowheads="1"/>
          </p:cNvSpPr>
          <p:nvPr/>
        </p:nvSpPr>
        <p:spPr bwMode="auto">
          <a:xfrm>
            <a:off x="4648200" y="1981200"/>
            <a:ext cx="2286000" cy="57943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008000"/>
                </a:solidFill>
              </a:rPr>
              <a:t>Overview</a:t>
            </a:r>
            <a:endParaRPr lang="en-US" sz="32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200400" y="304800"/>
            <a:ext cx="5181600" cy="1143000"/>
          </a:xfrm>
        </p:spPr>
        <p:txBody>
          <a:bodyPr/>
          <a:lstStyle/>
          <a:p>
            <a:pPr eaLnBrk="1" hangingPunct="1"/>
            <a:r>
              <a:rPr lang="en-US" smtClean="0">
                <a:solidFill>
                  <a:srgbClr val="FF0000"/>
                </a:solidFill>
              </a:rPr>
              <a:t>A Salty Solution</a:t>
            </a:r>
          </a:p>
        </p:txBody>
      </p:sp>
      <p:sp>
        <p:nvSpPr>
          <p:cNvPr id="6147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3352800" y="1676400"/>
            <a:ext cx="52578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000" dirty="0" smtClean="0"/>
              <a:t>Humans need sodium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 smtClean="0"/>
              <a:t>Concern about sodium content of foods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 smtClean="0"/>
              <a:t>Health concerns about sodium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 smtClean="0"/>
              <a:t>Food industry slow to respond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US" sz="1600" dirty="0" smtClean="0"/>
              <a:t>Salt provides </a:t>
            </a:r>
            <a:r>
              <a:rPr lang="en-US" sz="1600" dirty="0" err="1" smtClean="0"/>
              <a:t>flavour</a:t>
            </a:r>
            <a:endParaRPr lang="en-US" sz="1600" dirty="0" smtClean="0"/>
          </a:p>
          <a:p>
            <a:pPr lvl="1"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US" sz="1600" dirty="0" smtClean="0"/>
              <a:t>Salt preserves food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 smtClean="0"/>
              <a:t>Fast-foods and restaurants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 smtClean="0"/>
              <a:t>Consume more than 3,000 milligrams/day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 smtClean="0"/>
              <a:t>Low salt foods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US" sz="1800" dirty="0" smtClean="0"/>
              <a:t>Lays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US" sz="1800" dirty="0" smtClean="0"/>
              <a:t>Campbell’s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/>
              <a:t>Difference between LEGAL and ETHICAL</a:t>
            </a:r>
            <a:endParaRPr lang="en-US" sz="2000" dirty="0" smtClean="0"/>
          </a:p>
        </p:txBody>
      </p:sp>
      <p:sp>
        <p:nvSpPr>
          <p:cNvPr id="6148" name="Rectangle 1031"/>
          <p:cNvSpPr>
            <a:spLocks noChangeArrowheads="1"/>
          </p:cNvSpPr>
          <p:nvPr/>
        </p:nvSpPr>
        <p:spPr bwMode="auto">
          <a:xfrm>
            <a:off x="0" y="0"/>
            <a:ext cx="29718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50" name="Rectangle 103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51" name="Slide Number Placeholder 10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47919619-AE3C-450B-BEED-AD2424FAD2C5}" type="slidenum">
              <a:rPr lang="en-US" smtClean="0"/>
              <a:pPr/>
              <a:t>2</a:t>
            </a:fld>
            <a:endParaRPr lang="en-US" smtClean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pic>
        <p:nvPicPr>
          <p:cNvPr id="6153" name="Picture 13" descr="M14_CLOW9423_04_SE_C1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048000"/>
            <a:ext cx="2971800" cy="303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914400"/>
            <a:ext cx="7391400" cy="1295400"/>
          </a:xfrm>
          <a:noFill/>
        </p:spPr>
        <p:txBody>
          <a:bodyPr anchor="b"/>
          <a:lstStyle/>
          <a:p>
            <a:pPr eaLnBrk="1" hangingPunct="1"/>
            <a:r>
              <a:rPr lang="en-US" sz="4000" dirty="0" smtClean="0">
                <a:solidFill>
                  <a:schemeClr val="hlink"/>
                </a:solidFill>
              </a:rPr>
              <a:t>Unfair and Deceptive</a:t>
            </a:r>
            <a:br>
              <a:rPr lang="en-US" sz="4000" dirty="0" smtClean="0">
                <a:solidFill>
                  <a:schemeClr val="hlink"/>
                </a:solidFill>
              </a:rPr>
            </a:br>
            <a:r>
              <a:rPr lang="en-US" sz="4000" dirty="0" smtClean="0">
                <a:solidFill>
                  <a:schemeClr val="hlink"/>
                </a:solidFill>
              </a:rPr>
              <a:t>Marketing Practices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914400" y="2819400"/>
            <a:ext cx="7543800" cy="3200400"/>
          </a:xfrm>
          <a:noFill/>
        </p:spPr>
        <p:txBody>
          <a:bodyPr/>
          <a:lstStyle/>
          <a:p>
            <a:pPr eaLnBrk="1" hangingPunct="1"/>
            <a:r>
              <a:rPr lang="en-US" dirty="0" smtClean="0"/>
              <a:t>An advertisement or communication is deceptive or misleading if:</a:t>
            </a:r>
          </a:p>
          <a:p>
            <a:pPr lvl="1" eaLnBrk="1" hangingPunct="1"/>
            <a:r>
              <a:rPr lang="en-US" dirty="0" smtClean="0"/>
              <a:t>a substantial number of people or typical person is left with false impression or misrepresentation.</a:t>
            </a:r>
          </a:p>
          <a:p>
            <a:pPr lvl="1" eaLnBrk="1" hangingPunct="1"/>
            <a:r>
              <a:rPr lang="en-US" dirty="0" smtClean="0"/>
              <a:t>the misrepresentation induces people or the typical person to make a purchase.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47" name="Slide Number Placeholder 8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962BC28A-00A6-41A8-A380-20B690DCD081}" type="slidenum">
              <a:rPr lang="en-US" smtClean="0"/>
              <a:pPr/>
              <a:t>3</a:t>
            </a:fld>
            <a:endParaRPr lang="en-US" smtClean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28600"/>
            <a:ext cx="7391400" cy="914400"/>
          </a:xfrm>
          <a:noFill/>
        </p:spPr>
        <p:txBody>
          <a:bodyPr anchor="b"/>
          <a:lstStyle/>
          <a:p>
            <a:pPr eaLnBrk="1" hangingPunct="1"/>
            <a:r>
              <a:rPr lang="en-US" sz="4000" smtClean="0">
                <a:solidFill>
                  <a:schemeClr val="hlink"/>
                </a:solidFill>
              </a:rPr>
              <a:t>Deception versus Puffery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1143000" y="1524000"/>
            <a:ext cx="7696200" cy="4343400"/>
          </a:xfrm>
          <a:noFill/>
        </p:spPr>
        <p:txBody>
          <a:bodyPr/>
          <a:lstStyle/>
          <a:p>
            <a:pPr eaLnBrk="1" hangingPunct="1"/>
            <a:r>
              <a:rPr lang="en-US" smtClean="0"/>
              <a:t>Puffery</a:t>
            </a:r>
          </a:p>
          <a:p>
            <a:pPr lvl="1" eaLnBrk="1" hangingPunct="1"/>
            <a:r>
              <a:rPr lang="en-US" smtClean="0"/>
              <a:t>An exaggerated statement</a:t>
            </a:r>
          </a:p>
          <a:p>
            <a:pPr lvl="1" eaLnBrk="1" hangingPunct="1"/>
            <a:r>
              <a:rPr lang="en-US" smtClean="0"/>
              <a:t>Not factual statement</a:t>
            </a:r>
          </a:p>
          <a:p>
            <a:pPr eaLnBrk="1" hangingPunct="1"/>
            <a:r>
              <a:rPr lang="en-US" smtClean="0"/>
              <a:t>Claim is a factual statement</a:t>
            </a:r>
          </a:p>
          <a:p>
            <a:pPr eaLnBrk="1" hangingPunct="1"/>
            <a:r>
              <a:rPr lang="en-US" smtClean="0"/>
              <a:t>Puffery statements include</a:t>
            </a:r>
          </a:p>
          <a:p>
            <a:pPr lvl="1" eaLnBrk="1" hangingPunct="1"/>
            <a:r>
              <a:rPr lang="en-US" smtClean="0"/>
              <a:t>Best, greatest, and finest</a:t>
            </a:r>
          </a:p>
          <a:p>
            <a:pPr lvl="1" eaLnBrk="1" hangingPunct="1"/>
            <a:r>
              <a:rPr lang="en-US" smtClean="0"/>
              <a:t>Better – puffery or claim?</a:t>
            </a:r>
          </a:p>
          <a:p>
            <a:pPr lvl="2" eaLnBrk="1" hangingPunct="1"/>
            <a:r>
              <a:rPr lang="en-US" smtClean="0"/>
              <a:t>Papa John’s – “Better ingredients, better pizza”</a:t>
            </a:r>
          </a:p>
          <a:p>
            <a:pPr lvl="2" eaLnBrk="1" hangingPunct="1"/>
            <a:r>
              <a:rPr lang="en-US" smtClean="0"/>
              <a:t>Hunt’s – “Only the best tomatoes grow up to be Hunt’s”</a:t>
            </a:r>
          </a:p>
          <a:p>
            <a:pPr lvl="2" eaLnBrk="1" hangingPunct="1"/>
            <a:r>
              <a:rPr lang="en-US" smtClean="0"/>
              <a:t>Progresso – “Discover the better taste of Progresso”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271" name="Slide Number Placeholder 8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C20A6FD7-7EE0-4AFF-B3D1-7118E4C7A094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457200"/>
            <a:ext cx="7772400" cy="914400"/>
          </a:xfrm>
          <a:noFill/>
        </p:spPr>
        <p:txBody>
          <a:bodyPr anchor="b"/>
          <a:lstStyle/>
          <a:p>
            <a:pPr eaLnBrk="1" hangingPunct="1"/>
            <a:r>
              <a:rPr lang="en-US" sz="4800" smtClean="0">
                <a:solidFill>
                  <a:schemeClr val="hlink"/>
                </a:solidFill>
              </a:rPr>
              <a:t>Substantiation of Claims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1219200" y="1828800"/>
            <a:ext cx="7162800" cy="2971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bg2"/>
              </a:buClr>
            </a:pPr>
            <a:r>
              <a:rPr lang="en-US" smtClean="0"/>
              <a:t>Claim or promise must be substantiated</a:t>
            </a:r>
          </a:p>
          <a:p>
            <a:pPr eaLnBrk="1" hangingPunct="1">
              <a:lnSpc>
                <a:spcPct val="90000"/>
              </a:lnSpc>
              <a:buClr>
                <a:schemeClr val="bg2"/>
              </a:buClr>
            </a:pPr>
            <a:r>
              <a:rPr lang="en-US" smtClean="0"/>
              <a:t>Endorser must be truthful</a:t>
            </a:r>
          </a:p>
          <a:p>
            <a:pPr eaLnBrk="1" hangingPunct="1">
              <a:lnSpc>
                <a:spcPct val="90000"/>
              </a:lnSpc>
              <a:buClr>
                <a:schemeClr val="bg2"/>
              </a:buClr>
            </a:pPr>
            <a:r>
              <a:rPr lang="en-US" smtClean="0"/>
              <a:t>Must represent endorser’s personal experience or opinion</a:t>
            </a:r>
          </a:p>
          <a:p>
            <a:pPr eaLnBrk="1" hangingPunct="1">
              <a:lnSpc>
                <a:spcPct val="90000"/>
              </a:lnSpc>
              <a:buClr>
                <a:schemeClr val="bg2"/>
              </a:buClr>
            </a:pPr>
            <a:r>
              <a:rPr lang="en-US" smtClean="0"/>
              <a:t>Expert endorsement must be based on legitimate tests</a:t>
            </a: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3319" name="Slide Number Placeholder 8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EDC36048-3D34-4D78-A910-623215836CD5}" type="slidenum">
              <a:rPr lang="en-US" smtClean="0"/>
              <a:pPr/>
              <a:t>5</a:t>
            </a:fld>
            <a:endParaRPr lang="en-US" smtClean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ext Box 2"/>
          <p:cNvSpPr txBox="1">
            <a:spLocks noChangeArrowheads="1"/>
          </p:cNvSpPr>
          <p:nvPr/>
        </p:nvSpPr>
        <p:spPr bwMode="auto">
          <a:xfrm>
            <a:off x="5867400" y="228600"/>
            <a:ext cx="2987675" cy="2838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0" hangingPunct="0"/>
            <a:r>
              <a:rPr lang="en-US" sz="1800"/>
              <a:t>To substantiate its claim that Kleenex is softer the company conducted touch tests involving consumers. </a:t>
            </a:r>
          </a:p>
          <a:p>
            <a:pPr eaLnBrk="0" hangingPunct="0"/>
            <a:endParaRPr lang="en-US" sz="1800"/>
          </a:p>
          <a:p>
            <a:pPr eaLnBrk="0" hangingPunct="0"/>
            <a:r>
              <a:rPr lang="en-US" sz="1800"/>
              <a:t>Substantiating that Kleenex is “made with 24% more cottony, soft fiber,” as the ad claims, would require some type of lab test.</a:t>
            </a:r>
          </a:p>
        </p:txBody>
      </p:sp>
      <p:graphicFrame>
        <p:nvGraphicFramePr>
          <p:cNvPr id="1026" name="Object 3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533400" y="228600"/>
          <a:ext cx="5059363" cy="6324600"/>
        </p:xfrm>
        <a:graphic>
          <a:graphicData uri="http://schemas.openxmlformats.org/presentationml/2006/ole">
            <p:oleObj spid="_x0000_s1026" name="Presentation" r:id="rId4" imgW="5714865" imgH="4286905" progId="PowerPoint.Show.8">
              <p:embed/>
            </p:oleObj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457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3048000"/>
            <a:ext cx="457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2" name="Slide Number Placeholder 9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7CB05360-B786-4CB0-859E-4D4F3AB18870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79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0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2" name="Rectangle 8"/>
          <p:cNvSpPr>
            <a:spLocks noChangeArrowheads="1"/>
          </p:cNvSpPr>
          <p:nvPr/>
        </p:nvSpPr>
        <p:spPr bwMode="auto">
          <a:xfrm>
            <a:off x="533400" y="838200"/>
            <a:ext cx="6477000" cy="609600"/>
          </a:xfrm>
          <a:prstGeom prst="rect">
            <a:avLst/>
          </a:prstGeom>
          <a:solidFill>
            <a:srgbClr val="CCFFCC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3" name="Text Box 9"/>
          <p:cNvSpPr txBox="1">
            <a:spLocks noChangeArrowheads="1"/>
          </p:cNvSpPr>
          <p:nvPr/>
        </p:nvSpPr>
        <p:spPr bwMode="auto">
          <a:xfrm>
            <a:off x="457200" y="258763"/>
            <a:ext cx="4495800" cy="57943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/>
            <a:r>
              <a:rPr lang="en-US" sz="3200">
                <a:solidFill>
                  <a:srgbClr val="FFFFFF"/>
                </a:solidFill>
              </a:rPr>
              <a:t>F I G U R E    1 4 . 5</a:t>
            </a:r>
          </a:p>
        </p:txBody>
      </p:sp>
      <p:sp>
        <p:nvSpPr>
          <p:cNvPr id="24584" name="Rectangle 10"/>
          <p:cNvSpPr>
            <a:spLocks noChangeArrowheads="1"/>
          </p:cNvSpPr>
          <p:nvPr/>
        </p:nvSpPr>
        <p:spPr bwMode="auto">
          <a:xfrm>
            <a:off x="838200" y="914400"/>
            <a:ext cx="6477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hangingPunct="0"/>
            <a:r>
              <a:rPr lang="en-US" sz="2800" b="1"/>
              <a:t>Advantages of Industry Regulations</a:t>
            </a:r>
          </a:p>
        </p:txBody>
      </p:sp>
      <p:sp>
        <p:nvSpPr>
          <p:cNvPr id="24585" name="Slide Number Placeholder 1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A8BDE461-5F92-4BC0-A8BB-5B6441EB47E3}" type="slidenum">
              <a:rPr lang="en-US" smtClean="0"/>
              <a:pPr/>
              <a:t>7</a:t>
            </a:fld>
            <a:endParaRPr lang="en-US" smtClean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 bwMode="auto">
          <a:xfrm>
            <a:off x="1219200" y="2209800"/>
            <a:ext cx="75438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US" sz="2800" dirty="0">
                <a:latin typeface="Arial" charset="0"/>
              </a:rPr>
              <a:t>Lower cost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US" sz="2800" dirty="0">
                <a:latin typeface="Arial" charset="0"/>
              </a:rPr>
              <a:t>Faster resolution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US" sz="2800" dirty="0">
                <a:latin typeface="Arial" charset="0"/>
              </a:rPr>
              <a:t>Heard by </a:t>
            </a:r>
            <a:r>
              <a:rPr lang="en-US" sz="2800" dirty="0" smtClean="0">
                <a:latin typeface="Arial" charset="0"/>
              </a:rPr>
              <a:t>legal </a:t>
            </a:r>
            <a:r>
              <a:rPr lang="en-US" sz="2800" dirty="0">
                <a:latin typeface="Arial" charset="0"/>
              </a:rPr>
              <a:t>and business professionals with experience in advertising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1676400"/>
            <a:ext cx="7543800" cy="3429000"/>
          </a:xfrm>
          <a:noFill/>
        </p:spPr>
        <p:txBody>
          <a:bodyPr/>
          <a:lstStyle/>
          <a:p>
            <a:pPr eaLnBrk="1" hangingPunct="1"/>
            <a:r>
              <a:rPr lang="en-US" sz="4000" smtClean="0">
                <a:solidFill>
                  <a:srgbClr val="000099"/>
                </a:solidFill>
              </a:rPr>
              <a:t>Morals</a:t>
            </a:r>
            <a:r>
              <a:rPr lang="en-US" sz="4000" smtClean="0"/>
              <a:t> – </a:t>
            </a:r>
            <a:r>
              <a:rPr lang="en-US" smtClean="0"/>
              <a:t>beliefs or principles individuals hold about what is right and wrong.</a:t>
            </a:r>
          </a:p>
          <a:p>
            <a:pPr eaLnBrk="1" hangingPunct="1">
              <a:buFontTx/>
              <a:buNone/>
            </a:pPr>
            <a:endParaRPr lang="en-US" sz="4000" smtClean="0"/>
          </a:p>
          <a:p>
            <a:pPr eaLnBrk="1" hangingPunct="1"/>
            <a:r>
              <a:rPr lang="en-US" sz="4000" smtClean="0">
                <a:solidFill>
                  <a:srgbClr val="000099"/>
                </a:solidFill>
              </a:rPr>
              <a:t>Ethics</a:t>
            </a:r>
            <a:r>
              <a:rPr lang="en-US" sz="4000" smtClean="0"/>
              <a:t> – </a:t>
            </a:r>
            <a:r>
              <a:rPr lang="en-US" smtClean="0"/>
              <a:t>moral principles that serve as guidelines for individuals and organizations.</a:t>
            </a:r>
            <a:endParaRPr lang="en-US" sz="4000" smtClean="0"/>
          </a:p>
        </p:txBody>
      </p:sp>
      <p:sp>
        <p:nvSpPr>
          <p:cNvPr id="25603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4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5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6" name="Slide Number Placeholder 1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22BB8E6F-7045-4E45-9A9A-B404E9B975DA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25608" name="TextBox 14"/>
          <p:cNvSpPr txBox="1">
            <a:spLocks noChangeArrowheads="1"/>
          </p:cNvSpPr>
          <p:nvPr/>
        </p:nvSpPr>
        <p:spPr bwMode="auto">
          <a:xfrm>
            <a:off x="1143000" y="457200"/>
            <a:ext cx="71866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4000" b="1">
                <a:solidFill>
                  <a:srgbClr val="FF0000"/>
                </a:solidFill>
              </a:rPr>
              <a:t>Ethics and Social Responsibility</a:t>
            </a:r>
            <a:endParaRPr lang="en-US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6627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6628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6629" name="Rectangle 7"/>
          <p:cNvSpPr>
            <a:spLocks noChangeArrowheads="1"/>
          </p:cNvSpPr>
          <p:nvPr/>
        </p:nvSpPr>
        <p:spPr bwMode="auto">
          <a:xfrm>
            <a:off x="533400" y="228600"/>
            <a:ext cx="6477000" cy="609600"/>
          </a:xfrm>
          <a:prstGeom prst="rect">
            <a:avLst/>
          </a:prstGeom>
          <a:solidFill>
            <a:srgbClr val="333399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6630" name="Rectangle 8"/>
          <p:cNvSpPr>
            <a:spLocks noChangeArrowheads="1"/>
          </p:cNvSpPr>
          <p:nvPr/>
        </p:nvSpPr>
        <p:spPr bwMode="auto">
          <a:xfrm>
            <a:off x="533400" y="838200"/>
            <a:ext cx="6477000" cy="609600"/>
          </a:xfrm>
          <a:prstGeom prst="rect">
            <a:avLst/>
          </a:prstGeom>
          <a:solidFill>
            <a:srgbClr val="CCFFCC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6632" name="Rectangle 10"/>
          <p:cNvSpPr>
            <a:spLocks noChangeArrowheads="1"/>
          </p:cNvSpPr>
          <p:nvPr/>
        </p:nvSpPr>
        <p:spPr bwMode="auto">
          <a:xfrm>
            <a:off x="838200" y="914400"/>
            <a:ext cx="6477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hangingPunct="0"/>
            <a:r>
              <a:rPr lang="en-US" sz="2800" b="1"/>
              <a:t>Concerns and Criticisms of Advertising</a:t>
            </a:r>
          </a:p>
        </p:txBody>
      </p:sp>
      <p:sp>
        <p:nvSpPr>
          <p:cNvPr id="26633" name="Slide Number Placeholder 1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015F3CE7-D302-4461-A54B-4010C3FBF03E}" type="slidenum">
              <a:rPr lang="en-US" smtClean="0"/>
              <a:pPr/>
              <a:t>9</a:t>
            </a:fld>
            <a:endParaRPr lang="en-US" smtClean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1066800" y="2057400"/>
            <a:ext cx="7620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09600" indent="-609600" eaLnBrk="0" hangingPunct="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US">
                <a:latin typeface="Arial" charset="0"/>
              </a:rPr>
              <a:t>Cause people to buy more than they can afford</a:t>
            </a:r>
          </a:p>
          <a:p>
            <a:pPr marL="609600" indent="-609600" eaLnBrk="0" hangingPunct="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US">
                <a:latin typeface="Arial" charset="0"/>
              </a:rPr>
              <a:t>Overemphasizes materialism</a:t>
            </a:r>
          </a:p>
          <a:p>
            <a:pPr marL="609600" indent="-609600" eaLnBrk="0" hangingPunct="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US">
                <a:latin typeface="Arial" charset="0"/>
              </a:rPr>
              <a:t>Increases the costs of goods and services</a:t>
            </a:r>
          </a:p>
          <a:p>
            <a:pPr marL="609600" indent="-609600" eaLnBrk="0" hangingPunct="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US">
                <a:latin typeface="Arial" charset="0"/>
              </a:rPr>
              <a:t>Perpetuates stereotypes</a:t>
            </a:r>
          </a:p>
          <a:p>
            <a:pPr marL="609600" indent="-609600" eaLnBrk="0" hangingPunct="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US">
                <a:latin typeface="Arial" charset="0"/>
              </a:rPr>
              <a:t>Make unsafe products, such as alcohol and tobacco, seem attractive</a:t>
            </a:r>
          </a:p>
          <a:p>
            <a:pPr marL="609600" indent="-609600" eaLnBrk="0" hangingPunct="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US">
                <a:latin typeface="Arial" charset="0"/>
              </a:rPr>
              <a:t>Often offensive</a:t>
            </a:r>
          </a:p>
          <a:p>
            <a:pPr marL="609600" indent="-609600" eaLnBrk="0" hangingPunct="0">
              <a:lnSpc>
                <a:spcPct val="90000"/>
              </a:lnSpc>
              <a:spcBef>
                <a:spcPct val="20000"/>
              </a:spcBef>
              <a:buFontTx/>
              <a:buAutoNum type="arabicPeriod"/>
            </a:pPr>
            <a:r>
              <a:rPr lang="en-US">
                <a:latin typeface="Arial" charset="0"/>
              </a:rPr>
              <a:t>Advertising to children is unethical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765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765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7653" name="Rectangle 7"/>
          <p:cNvSpPr>
            <a:spLocks noChangeArrowheads="1"/>
          </p:cNvSpPr>
          <p:nvPr/>
        </p:nvSpPr>
        <p:spPr bwMode="auto">
          <a:xfrm>
            <a:off x="533400" y="228600"/>
            <a:ext cx="6477000" cy="609600"/>
          </a:xfrm>
          <a:prstGeom prst="rect">
            <a:avLst/>
          </a:prstGeom>
          <a:solidFill>
            <a:srgbClr val="333399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7654" name="Rectangle 8"/>
          <p:cNvSpPr>
            <a:spLocks noChangeArrowheads="1"/>
          </p:cNvSpPr>
          <p:nvPr/>
        </p:nvSpPr>
        <p:spPr bwMode="auto">
          <a:xfrm>
            <a:off x="533400" y="838200"/>
            <a:ext cx="6477000" cy="609600"/>
          </a:xfrm>
          <a:prstGeom prst="rect">
            <a:avLst/>
          </a:prstGeom>
          <a:solidFill>
            <a:srgbClr val="CCFFCC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7656" name="Rectangle 10"/>
          <p:cNvSpPr>
            <a:spLocks noChangeArrowheads="1"/>
          </p:cNvSpPr>
          <p:nvPr/>
        </p:nvSpPr>
        <p:spPr bwMode="auto">
          <a:xfrm>
            <a:off x="838200" y="914400"/>
            <a:ext cx="6477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hangingPunct="0"/>
            <a:r>
              <a:rPr lang="en-US" sz="2800" b="1"/>
              <a:t>Ethical Issues in Marketing</a:t>
            </a:r>
          </a:p>
        </p:txBody>
      </p:sp>
      <p:sp>
        <p:nvSpPr>
          <p:cNvPr id="27657" name="Slide Number Placeholder 1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6FEE9F4A-5E61-407C-B0AE-B712308C9B49}" type="slidenum">
              <a:rPr lang="en-US" smtClean="0"/>
              <a:pPr/>
              <a:t>10</a:t>
            </a:fld>
            <a:endParaRPr lang="en-US" smtClean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by Pearson Education, Inc. publishing as  Prentice Hall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 bwMode="auto">
          <a:xfrm>
            <a:off x="3505200" y="2438400"/>
            <a:ext cx="53340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09600" indent="-609600" eaLnBrk="0" hangingPunct="0">
              <a:spcBef>
                <a:spcPct val="20000"/>
              </a:spcBef>
              <a:buFont typeface="Wingdings" pitchFamily="2" charset="2"/>
              <a:buChar char="v"/>
              <a:defRPr/>
            </a:pPr>
            <a:r>
              <a:rPr lang="en-US" sz="3200" kern="0" dirty="0">
                <a:latin typeface="+mn-lt"/>
              </a:rPr>
              <a:t>Brand infringement</a:t>
            </a:r>
          </a:p>
          <a:p>
            <a:pPr marL="609600" indent="-609600" eaLnBrk="0" hangingPunct="0">
              <a:spcBef>
                <a:spcPct val="20000"/>
              </a:spcBef>
              <a:buFont typeface="Wingdings" pitchFamily="2" charset="2"/>
              <a:buChar char="v"/>
              <a:defRPr/>
            </a:pPr>
            <a:r>
              <a:rPr lang="en-US" sz="3200" kern="0" dirty="0">
                <a:latin typeface="+mn-lt"/>
              </a:rPr>
              <a:t>Medical marketing</a:t>
            </a:r>
          </a:p>
          <a:p>
            <a:pPr marL="609600" indent="-609600" eaLnBrk="0" hangingPunct="0">
              <a:spcBef>
                <a:spcPct val="20000"/>
              </a:spcBef>
              <a:buFont typeface="Wingdings" pitchFamily="2" charset="2"/>
              <a:buChar char="v"/>
              <a:defRPr/>
            </a:pPr>
            <a:r>
              <a:rPr lang="en-US" sz="3200" kern="0" dirty="0">
                <a:latin typeface="+mn-lt"/>
              </a:rPr>
              <a:t>Gifts and bribery</a:t>
            </a:r>
          </a:p>
          <a:p>
            <a:pPr marL="609600" indent="-609600" eaLnBrk="0" hangingPunct="0">
              <a:spcBef>
                <a:spcPct val="20000"/>
              </a:spcBef>
              <a:buFont typeface="Wingdings" pitchFamily="2" charset="2"/>
              <a:buChar char="v"/>
              <a:defRPr/>
            </a:pPr>
            <a:r>
              <a:rPr lang="en-US" sz="3200" kern="0" dirty="0">
                <a:latin typeface="+mn-lt"/>
              </a:rPr>
              <a:t>Spamming and cookies</a:t>
            </a:r>
          </a:p>
        </p:txBody>
      </p:sp>
      <p:pic>
        <p:nvPicPr>
          <p:cNvPr id="27660" name="Picture 15" descr="M13_CLOW9423_04_SE_C18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52600"/>
            <a:ext cx="3365500" cy="467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6"/>
          <p:cNvSpPr>
            <a:spLocks noGrp="1"/>
          </p:cNvSpPr>
          <p:nvPr>
            <p:ph type="title"/>
          </p:nvPr>
        </p:nvSpPr>
        <p:spPr>
          <a:xfrm>
            <a:off x="304800" y="381000"/>
            <a:ext cx="8458200" cy="1066800"/>
          </a:xfrm>
        </p:spPr>
        <p:txBody>
          <a:bodyPr/>
          <a:lstStyle/>
          <a:p>
            <a:r>
              <a:rPr lang="en-US" sz="4800" smtClean="0">
                <a:solidFill>
                  <a:srgbClr val="FF0000"/>
                </a:solidFill>
              </a:rPr>
              <a:t>Ethics Programs</a:t>
            </a:r>
          </a:p>
        </p:txBody>
      </p:sp>
      <p:sp>
        <p:nvSpPr>
          <p:cNvPr id="31747" name="Content Placeholder 7"/>
          <p:cNvSpPr>
            <a:spLocks noGrp="1"/>
          </p:cNvSpPr>
          <p:nvPr>
            <p:ph idx="1"/>
          </p:nvPr>
        </p:nvSpPr>
        <p:spPr>
          <a:xfrm>
            <a:off x="1676400" y="1905000"/>
            <a:ext cx="6705600" cy="3429000"/>
          </a:xfrm>
        </p:spPr>
        <p:txBody>
          <a:bodyPr/>
          <a:lstStyle/>
          <a:p>
            <a:r>
              <a:rPr lang="en-US" smtClean="0"/>
              <a:t>Ethics training programs</a:t>
            </a:r>
          </a:p>
          <a:p>
            <a:r>
              <a:rPr lang="en-US" smtClean="0"/>
              <a:t>Codes of ethics</a:t>
            </a:r>
          </a:p>
          <a:p>
            <a:r>
              <a:rPr lang="en-US" smtClean="0"/>
              <a:t>Ethics consulting systems</a:t>
            </a:r>
          </a:p>
          <a:p>
            <a:pPr lvl="1"/>
            <a:r>
              <a:rPr lang="en-US" smtClean="0"/>
              <a:t>Ethical hotlines</a:t>
            </a:r>
          </a:p>
          <a:p>
            <a:pPr lvl="1"/>
            <a:r>
              <a:rPr lang="en-US" smtClean="0"/>
              <a:t>Whistle-blower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Copyright © 2010 by Pearson Education, Inc. publishing as  Prentice Hall</a:t>
            </a:r>
            <a:endParaRPr lang="en-US"/>
          </a:p>
        </p:txBody>
      </p:sp>
      <p:sp>
        <p:nvSpPr>
          <p:cNvPr id="3174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B8380F71-9D18-4F7F-A9DE-56C1D1B0102F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3175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175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175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6"/>
          <p:cNvSpPr>
            <a:spLocks noGrp="1"/>
          </p:cNvSpPr>
          <p:nvPr>
            <p:ph type="title"/>
          </p:nvPr>
        </p:nvSpPr>
        <p:spPr>
          <a:xfrm>
            <a:off x="304800" y="381000"/>
            <a:ext cx="8458200" cy="1066800"/>
          </a:xfrm>
        </p:spPr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International Implications</a:t>
            </a:r>
          </a:p>
        </p:txBody>
      </p:sp>
      <p:sp>
        <p:nvSpPr>
          <p:cNvPr id="32771" name="Content Placeholder 7"/>
          <p:cNvSpPr>
            <a:spLocks noGrp="1"/>
          </p:cNvSpPr>
          <p:nvPr>
            <p:ph idx="1"/>
          </p:nvPr>
        </p:nvSpPr>
        <p:spPr>
          <a:xfrm>
            <a:off x="1295400" y="1828800"/>
            <a:ext cx="6705600" cy="3429000"/>
          </a:xfrm>
        </p:spPr>
        <p:txBody>
          <a:bodyPr/>
          <a:lstStyle/>
          <a:p>
            <a:r>
              <a:rPr lang="en-US" smtClean="0"/>
              <a:t>Legal systems vary</a:t>
            </a:r>
          </a:p>
          <a:p>
            <a:r>
              <a:rPr lang="en-US" smtClean="0"/>
              <a:t>Common law</a:t>
            </a:r>
          </a:p>
          <a:p>
            <a:r>
              <a:rPr lang="en-US" smtClean="0"/>
              <a:t>Civil law</a:t>
            </a:r>
          </a:p>
          <a:p>
            <a:r>
              <a:rPr lang="en-US" smtClean="0"/>
              <a:t>Theocratic law</a:t>
            </a:r>
          </a:p>
          <a:p>
            <a:r>
              <a:rPr lang="en-US" smtClean="0"/>
              <a:t>Ethics and moral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Copyright © 2010 by Pearson Education, Inc. publishing as  Prentice Hall</a:t>
            </a:r>
            <a:endParaRPr lang="en-US"/>
          </a:p>
        </p:txBody>
      </p:sp>
      <p:sp>
        <p:nvSpPr>
          <p:cNvPr id="3277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r>
              <a:rPr lang="en-US" smtClean="0"/>
              <a:t>14-</a:t>
            </a:r>
            <a:fld id="{F434338B-03F9-4D7E-A12C-7BC5C62A3B3A}" type="slidenum">
              <a:rPr lang="en-US" smtClean="0"/>
              <a:pPr/>
              <a:t>12</a:t>
            </a:fld>
            <a:endParaRPr lang="en-US" smtClean="0"/>
          </a:p>
        </p:txBody>
      </p:sp>
      <p:sp>
        <p:nvSpPr>
          <p:cNvPr id="32774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5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776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0000FF"/>
      </a:hlink>
      <a:folHlink>
        <a:srgbClr val="CC66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622</Words>
  <Application>Microsoft Office PowerPoint</Application>
  <PresentationFormat>On-screen Show (4:3)</PresentationFormat>
  <Paragraphs>109</Paragraphs>
  <Slides>12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Times New Roman</vt:lpstr>
      <vt:lpstr>Arial</vt:lpstr>
      <vt:lpstr>Wingdings</vt:lpstr>
      <vt:lpstr>Default Design</vt:lpstr>
      <vt:lpstr>Microsoft PowerPoint Presentation</vt:lpstr>
      <vt:lpstr>Regulations and Ethical Concerns</vt:lpstr>
      <vt:lpstr>A Salty Solution</vt:lpstr>
      <vt:lpstr>Unfair and Deceptive Marketing Practices</vt:lpstr>
      <vt:lpstr>Deception versus Puffery</vt:lpstr>
      <vt:lpstr>Substantiation of Claims</vt:lpstr>
      <vt:lpstr>Slide 6</vt:lpstr>
      <vt:lpstr>Slide 7</vt:lpstr>
      <vt:lpstr>Slide 8</vt:lpstr>
      <vt:lpstr>Slide 9</vt:lpstr>
      <vt:lpstr>Slide 10</vt:lpstr>
      <vt:lpstr>Ethics Programs</vt:lpstr>
      <vt:lpstr>International Implications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15</dc:title>
  <dc:creator>Kenneth E. Clow</dc:creator>
  <cp:lastModifiedBy>sb004</cp:lastModifiedBy>
  <cp:revision>62</cp:revision>
  <dcterms:created xsi:type="dcterms:W3CDTF">2003-02-27T23:42:22Z</dcterms:created>
  <dcterms:modified xsi:type="dcterms:W3CDTF">2011-03-25T12:13:10Z</dcterms:modified>
</cp:coreProperties>
</file>