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81" r:id="rId2"/>
    <p:sldId id="282" r:id="rId3"/>
    <p:sldId id="277" r:id="rId4"/>
    <p:sldId id="276" r:id="rId5"/>
    <p:sldId id="280" r:id="rId6"/>
    <p:sldId id="278" r:id="rId7"/>
    <p:sldId id="269" r:id="rId8"/>
    <p:sldId id="271" r:id="rId9"/>
    <p:sldId id="272" r:id="rId10"/>
    <p:sldId id="273" r:id="rId11"/>
    <p:sldId id="275" r:id="rId12"/>
    <p:sldId id="274" r:id="rId13"/>
    <p:sldId id="268" r:id="rId14"/>
    <p:sldId id="264" r:id="rId15"/>
    <p:sldId id="259" r:id="rId16"/>
    <p:sldId id="262" r:id="rId17"/>
    <p:sldId id="263" r:id="rId18"/>
    <p:sldId id="267" r:id="rId19"/>
    <p:sldId id="265" r:id="rId20"/>
    <p:sldId id="266" r:id="rId21"/>
    <p:sldId id="26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irsty Jenkins" initials="KJ" lastIdx="5" clrIdx="0">
    <p:extLst>
      <p:ext uri="{19B8F6BF-5375-455C-9EA6-DF929625EA0E}">
        <p15:presenceInfo xmlns:p15="http://schemas.microsoft.com/office/powerpoint/2012/main" userId="Kirsty Jenkin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76B2ED-045E-4F52-9CF1-0ADBD071B47B}" v="208" dt="2018-05-03T10:04:22.5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9374" autoAdjust="0"/>
  </p:normalViewPr>
  <p:slideViewPr>
    <p:cSldViewPr snapToGrid="0">
      <p:cViewPr varScale="1">
        <p:scale>
          <a:sx n="50" d="100"/>
          <a:sy n="50" d="100"/>
        </p:scale>
        <p:origin x="48"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5-01T17:07:44.904" idx="1">
    <p:pos x="7968" y="3028"/>
    <p:text>Maybe change this to 'during the first five years the child will grow and develop rapidly' ??</p:text>
    <p:extLst mod="1">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59B3C8-0BB9-4788-B469-F8325F20B339}" type="doc">
      <dgm:prSet loTypeId="urn:microsoft.com/office/officeart/2005/8/layout/hList1" loCatId="list" qsTypeId="urn:microsoft.com/office/officeart/2005/8/quickstyle/3d1" qsCatId="3D" csTypeId="urn:microsoft.com/office/officeart/2005/8/colors/accent3_2" csCatId="accent3" phldr="1"/>
      <dgm:spPr/>
      <dgm:t>
        <a:bodyPr/>
        <a:lstStyle/>
        <a:p>
          <a:endParaRPr lang="en-GB"/>
        </a:p>
      </dgm:t>
    </dgm:pt>
    <dgm:pt modelId="{2C78F0F2-4CA5-4A2C-B3D9-11D08E01193E}">
      <dgm:prSet phldrT="[Text]"/>
      <dgm:spPr/>
      <dgm:t>
        <a:bodyPr/>
        <a:lstStyle/>
        <a:p>
          <a:r>
            <a:rPr lang="en-GB" dirty="0">
              <a:cs typeface="Calibri Light"/>
            </a:rPr>
            <a:t>Echoic </a:t>
          </a:r>
        </a:p>
      </dgm:t>
    </dgm:pt>
    <dgm:pt modelId="{F912EDCD-61BE-430D-9AE5-1B95C34F74B5}" type="parTrans" cxnId="{0B51FF73-6620-450C-B8C9-CF62018FC9F7}">
      <dgm:prSet/>
      <dgm:spPr/>
      <dgm:t>
        <a:bodyPr/>
        <a:lstStyle/>
        <a:p>
          <a:endParaRPr lang="en-GB"/>
        </a:p>
      </dgm:t>
    </dgm:pt>
    <dgm:pt modelId="{CE8C7CC4-E313-4198-8485-4EB5047814E4}" type="sibTrans" cxnId="{0B51FF73-6620-450C-B8C9-CF62018FC9F7}">
      <dgm:prSet/>
      <dgm:spPr/>
      <dgm:t>
        <a:bodyPr/>
        <a:lstStyle/>
        <a:p>
          <a:endParaRPr lang="en-GB"/>
        </a:p>
      </dgm:t>
    </dgm:pt>
    <dgm:pt modelId="{F1C6F8F0-F224-452F-9B4D-4F631ACDA67B}">
      <dgm:prSet phldrT="[Text]"/>
      <dgm:spPr/>
      <dgm:t>
        <a:bodyPr/>
        <a:lstStyle/>
        <a:p>
          <a:r>
            <a:rPr lang="en-GB" dirty="0">
              <a:cs typeface="Calibri Light"/>
            </a:rPr>
            <a:t>Imitation</a:t>
          </a:r>
        </a:p>
      </dgm:t>
    </dgm:pt>
    <dgm:pt modelId="{C958D568-FDED-403C-A30A-FCC2EA3C9151}" type="parTrans" cxnId="{EE9C1C32-1BD5-4D3A-88B3-68A9BAF36265}">
      <dgm:prSet/>
      <dgm:spPr/>
      <dgm:t>
        <a:bodyPr/>
        <a:lstStyle/>
        <a:p>
          <a:endParaRPr lang="en-GB"/>
        </a:p>
      </dgm:t>
    </dgm:pt>
    <dgm:pt modelId="{1FC8E2C2-9991-44A0-91EC-ECB65425DF8D}" type="sibTrans" cxnId="{EE9C1C32-1BD5-4D3A-88B3-68A9BAF36265}">
      <dgm:prSet/>
      <dgm:spPr/>
      <dgm:t>
        <a:bodyPr/>
        <a:lstStyle/>
        <a:p>
          <a:endParaRPr lang="en-GB"/>
        </a:p>
      </dgm:t>
    </dgm:pt>
    <dgm:pt modelId="{45B4ECF3-5464-4F35-83C6-A507DF67C25B}">
      <dgm:prSet phldrT="[Text]"/>
      <dgm:spPr/>
      <dgm:t>
        <a:bodyPr/>
        <a:lstStyle/>
        <a:p>
          <a:r>
            <a:rPr lang="en-GB" dirty="0">
              <a:cs typeface="Calibri Light"/>
            </a:rPr>
            <a:t>Appraisals</a:t>
          </a:r>
        </a:p>
      </dgm:t>
    </dgm:pt>
    <dgm:pt modelId="{AFC16E01-3A6A-4803-B5F4-E77E2E265B2E}" type="parTrans" cxnId="{850D898A-3531-4597-8D23-DA175B3611EA}">
      <dgm:prSet/>
      <dgm:spPr/>
      <dgm:t>
        <a:bodyPr/>
        <a:lstStyle/>
        <a:p>
          <a:endParaRPr lang="en-GB"/>
        </a:p>
      </dgm:t>
    </dgm:pt>
    <dgm:pt modelId="{FB5386DC-56C9-41EE-A89B-09684EFC72B8}" type="sibTrans" cxnId="{850D898A-3531-4597-8D23-DA175B3611EA}">
      <dgm:prSet/>
      <dgm:spPr/>
      <dgm:t>
        <a:bodyPr/>
        <a:lstStyle/>
        <a:p>
          <a:endParaRPr lang="en-GB"/>
        </a:p>
      </dgm:t>
    </dgm:pt>
    <dgm:pt modelId="{468307E5-34D6-415E-92BF-449202A53F4A}">
      <dgm:prSet phldrT="[Text]"/>
      <dgm:spPr/>
      <dgm:t>
        <a:bodyPr/>
        <a:lstStyle/>
        <a:p>
          <a:r>
            <a:rPr lang="en-GB" dirty="0">
              <a:cs typeface="Calibri Light"/>
            </a:rPr>
            <a:t>Mand</a:t>
          </a:r>
        </a:p>
      </dgm:t>
    </dgm:pt>
    <dgm:pt modelId="{1749B9F8-291C-4222-86E3-27DB5F98BE91}" type="parTrans" cxnId="{F5B3AE04-0E7F-45C0-9FA9-0407D532E996}">
      <dgm:prSet/>
      <dgm:spPr/>
      <dgm:t>
        <a:bodyPr/>
        <a:lstStyle/>
        <a:p>
          <a:endParaRPr lang="en-GB"/>
        </a:p>
      </dgm:t>
    </dgm:pt>
    <dgm:pt modelId="{C64143F5-1E4C-4739-9FC3-5339C9CB9480}" type="sibTrans" cxnId="{F5B3AE04-0E7F-45C0-9FA9-0407D532E996}">
      <dgm:prSet/>
      <dgm:spPr/>
      <dgm:t>
        <a:bodyPr/>
        <a:lstStyle/>
        <a:p>
          <a:endParaRPr lang="en-GB"/>
        </a:p>
      </dgm:t>
    </dgm:pt>
    <dgm:pt modelId="{0A2B8386-842E-4906-8093-0720F13662DC}">
      <dgm:prSet phldrT="[Text]"/>
      <dgm:spPr/>
      <dgm:t>
        <a:bodyPr/>
        <a:lstStyle/>
        <a:p>
          <a:r>
            <a:rPr lang="en-GB" dirty="0">
              <a:cs typeface="Calibri Light"/>
            </a:rPr>
            <a:t>Utterance</a:t>
          </a:r>
        </a:p>
      </dgm:t>
    </dgm:pt>
    <dgm:pt modelId="{D3FF3FDB-CF40-41B1-A998-C2BE5585F88E}" type="parTrans" cxnId="{8238EA1A-0264-4E70-B756-0097CD23D5EE}">
      <dgm:prSet/>
      <dgm:spPr/>
      <dgm:t>
        <a:bodyPr/>
        <a:lstStyle/>
        <a:p>
          <a:endParaRPr lang="en-GB"/>
        </a:p>
      </dgm:t>
    </dgm:pt>
    <dgm:pt modelId="{668AA101-BAD2-439F-9A4B-6D44D76476E0}" type="sibTrans" cxnId="{8238EA1A-0264-4E70-B756-0097CD23D5EE}">
      <dgm:prSet/>
      <dgm:spPr/>
      <dgm:t>
        <a:bodyPr/>
        <a:lstStyle/>
        <a:p>
          <a:endParaRPr lang="en-GB"/>
        </a:p>
      </dgm:t>
    </dgm:pt>
    <dgm:pt modelId="{51FBD674-97F3-4CD1-A842-AB30432C4D10}">
      <dgm:prSet phldrT="[Text]"/>
      <dgm:spPr/>
      <dgm:t>
        <a:bodyPr/>
        <a:lstStyle/>
        <a:p>
          <a:r>
            <a:rPr lang="en-GB" dirty="0">
              <a:cs typeface="Calibri Light"/>
            </a:rPr>
            <a:t>Encouragement</a:t>
          </a:r>
        </a:p>
      </dgm:t>
    </dgm:pt>
    <dgm:pt modelId="{4874163B-D31B-4B4B-B6F4-2D59688B8F04}" type="parTrans" cxnId="{D382BE10-3CC5-4E36-9774-572D1A8E2D86}">
      <dgm:prSet/>
      <dgm:spPr/>
      <dgm:t>
        <a:bodyPr/>
        <a:lstStyle/>
        <a:p>
          <a:endParaRPr lang="en-GB"/>
        </a:p>
      </dgm:t>
    </dgm:pt>
    <dgm:pt modelId="{6A5F6606-A52D-4DD1-8F3D-F1AE091E279A}" type="sibTrans" cxnId="{D382BE10-3CC5-4E36-9774-572D1A8E2D86}">
      <dgm:prSet/>
      <dgm:spPr/>
      <dgm:t>
        <a:bodyPr/>
        <a:lstStyle/>
        <a:p>
          <a:endParaRPr lang="en-GB"/>
        </a:p>
      </dgm:t>
    </dgm:pt>
    <dgm:pt modelId="{133F8B58-56E8-4E1B-8406-89F50B289990}">
      <dgm:prSet phldrT="[Text]"/>
      <dgm:spPr/>
      <dgm:t>
        <a:bodyPr/>
        <a:lstStyle/>
        <a:p>
          <a:endParaRPr lang="en-GB"/>
        </a:p>
      </dgm:t>
    </dgm:pt>
    <dgm:pt modelId="{8D789D33-AE52-49C2-A8D3-D88C8F57BD27}" type="parTrans" cxnId="{50D4ECB2-05C2-48DC-973C-45D6618A038F}">
      <dgm:prSet/>
      <dgm:spPr/>
      <dgm:t>
        <a:bodyPr/>
        <a:lstStyle/>
        <a:p>
          <a:endParaRPr lang="en-GB"/>
        </a:p>
      </dgm:t>
    </dgm:pt>
    <dgm:pt modelId="{A1E94764-6B08-4314-8FE5-56AA79FE8AC9}" type="sibTrans" cxnId="{50D4ECB2-05C2-48DC-973C-45D6618A038F}">
      <dgm:prSet/>
      <dgm:spPr/>
      <dgm:t>
        <a:bodyPr/>
        <a:lstStyle/>
        <a:p>
          <a:endParaRPr lang="en-GB"/>
        </a:p>
      </dgm:t>
    </dgm:pt>
    <dgm:pt modelId="{AAE76922-8BDE-4ED3-8D5C-4E773A4EB7A5}">
      <dgm:prSet phldrT="[Text]"/>
      <dgm:spPr/>
      <dgm:t>
        <a:bodyPr/>
        <a:lstStyle/>
        <a:p>
          <a:r>
            <a:rPr lang="en-GB" dirty="0">
              <a:cs typeface="Calibri Light"/>
            </a:rPr>
            <a:t>Tact</a:t>
          </a:r>
        </a:p>
      </dgm:t>
    </dgm:pt>
    <dgm:pt modelId="{16B0CFAA-3EF4-4D52-BA41-F79923C7ABF5}" type="parTrans" cxnId="{48EA5549-86E2-4512-BDB3-A09903B74FBA}">
      <dgm:prSet/>
      <dgm:spPr/>
      <dgm:t>
        <a:bodyPr/>
        <a:lstStyle/>
        <a:p>
          <a:endParaRPr lang="en-GB"/>
        </a:p>
      </dgm:t>
    </dgm:pt>
    <dgm:pt modelId="{6DD4EFBB-CB28-4E16-84AC-AFC707FC837E}" type="sibTrans" cxnId="{48EA5549-86E2-4512-BDB3-A09903B74FBA}">
      <dgm:prSet/>
      <dgm:spPr/>
      <dgm:t>
        <a:bodyPr/>
        <a:lstStyle/>
        <a:p>
          <a:endParaRPr lang="en-GB"/>
        </a:p>
      </dgm:t>
    </dgm:pt>
    <dgm:pt modelId="{8CD9EB4A-4ED4-49E6-B07D-35F9D5E8EBBD}">
      <dgm:prSet phldrT="[Text]"/>
      <dgm:spPr/>
      <dgm:t>
        <a:bodyPr/>
        <a:lstStyle/>
        <a:p>
          <a:r>
            <a:rPr lang="en-GB" sz="3400" dirty="0">
              <a:cs typeface="Calibri Light"/>
            </a:rPr>
            <a:t>Repetition</a:t>
          </a:r>
        </a:p>
      </dgm:t>
    </dgm:pt>
    <dgm:pt modelId="{F210E6FA-0E56-4167-B833-95A99CEF8F97}" type="parTrans" cxnId="{7AFEABC5-E437-4001-9C34-C0D0AB64AE2A}">
      <dgm:prSet/>
      <dgm:spPr/>
      <dgm:t>
        <a:bodyPr/>
        <a:lstStyle/>
        <a:p>
          <a:endParaRPr lang="en-GB"/>
        </a:p>
      </dgm:t>
    </dgm:pt>
    <dgm:pt modelId="{6A04CB95-A7B4-438D-97C8-988D7EC9B7E4}" type="sibTrans" cxnId="{7AFEABC5-E437-4001-9C34-C0D0AB64AE2A}">
      <dgm:prSet/>
      <dgm:spPr/>
      <dgm:t>
        <a:bodyPr/>
        <a:lstStyle/>
        <a:p>
          <a:endParaRPr lang="en-GB"/>
        </a:p>
      </dgm:t>
    </dgm:pt>
    <dgm:pt modelId="{F5C29639-A46A-4D70-A28E-083339B68B10}">
      <dgm:prSet phldrT="[Text]"/>
      <dgm:spPr/>
      <dgm:t>
        <a:bodyPr/>
        <a:lstStyle/>
        <a:p>
          <a:r>
            <a:rPr lang="en-GB" sz="3400" dirty="0">
              <a:cs typeface="Calibri Light"/>
            </a:rPr>
            <a:t>Reward and praise</a:t>
          </a:r>
        </a:p>
      </dgm:t>
    </dgm:pt>
    <dgm:pt modelId="{6324D6AE-F5A9-4A8D-B50F-770F3CF8BFBB}" type="parTrans" cxnId="{43D54CE8-DE43-4D02-867D-2E0A5EFDD996}">
      <dgm:prSet/>
      <dgm:spPr/>
    </dgm:pt>
    <dgm:pt modelId="{CB7E64B5-B5D4-4E4E-8218-D76AF4B71972}" type="sibTrans" cxnId="{43D54CE8-DE43-4D02-867D-2E0A5EFDD996}">
      <dgm:prSet/>
      <dgm:spPr/>
    </dgm:pt>
    <dgm:pt modelId="{332098E0-F79C-460B-927B-1971F14B6BE3}" type="pres">
      <dgm:prSet presAssocID="{8A59B3C8-0BB9-4788-B469-F8325F20B339}" presName="Name0" presStyleCnt="0">
        <dgm:presLayoutVars>
          <dgm:dir/>
          <dgm:animLvl val="lvl"/>
          <dgm:resizeHandles val="exact"/>
        </dgm:presLayoutVars>
      </dgm:prSet>
      <dgm:spPr/>
    </dgm:pt>
    <dgm:pt modelId="{E7C75779-B7C0-4276-862A-7D70C17DB2BC}" type="pres">
      <dgm:prSet presAssocID="{2C78F0F2-4CA5-4A2C-B3D9-11D08E01193E}" presName="composite" presStyleCnt="0"/>
      <dgm:spPr/>
    </dgm:pt>
    <dgm:pt modelId="{184034D2-B975-41F5-9C92-E9FC4F24AB5C}" type="pres">
      <dgm:prSet presAssocID="{2C78F0F2-4CA5-4A2C-B3D9-11D08E01193E}" presName="parTx" presStyleLbl="alignNode1" presStyleIdx="0" presStyleCnt="3">
        <dgm:presLayoutVars>
          <dgm:chMax val="0"/>
          <dgm:chPref val="0"/>
          <dgm:bulletEnabled val="1"/>
        </dgm:presLayoutVars>
      </dgm:prSet>
      <dgm:spPr/>
    </dgm:pt>
    <dgm:pt modelId="{EED43314-E9C7-4670-B9AD-22F598D45A15}" type="pres">
      <dgm:prSet presAssocID="{2C78F0F2-4CA5-4A2C-B3D9-11D08E01193E}" presName="desTx" presStyleLbl="alignAccFollowNode1" presStyleIdx="0" presStyleCnt="3">
        <dgm:presLayoutVars>
          <dgm:bulletEnabled val="1"/>
        </dgm:presLayoutVars>
      </dgm:prSet>
      <dgm:spPr/>
    </dgm:pt>
    <dgm:pt modelId="{E138A23D-D597-4A2D-BD68-4C5D7ADF985D}" type="pres">
      <dgm:prSet presAssocID="{CE8C7CC4-E313-4198-8485-4EB5047814E4}" presName="space" presStyleCnt="0"/>
      <dgm:spPr/>
    </dgm:pt>
    <dgm:pt modelId="{191A6C44-100B-427C-8FC8-12B69BAA124F}" type="pres">
      <dgm:prSet presAssocID="{468307E5-34D6-415E-92BF-449202A53F4A}" presName="composite" presStyleCnt="0"/>
      <dgm:spPr/>
    </dgm:pt>
    <dgm:pt modelId="{3A7F8C65-0563-438E-9C38-699486E6308D}" type="pres">
      <dgm:prSet presAssocID="{468307E5-34D6-415E-92BF-449202A53F4A}" presName="parTx" presStyleLbl="alignNode1" presStyleIdx="1" presStyleCnt="3">
        <dgm:presLayoutVars>
          <dgm:chMax val="0"/>
          <dgm:chPref val="0"/>
          <dgm:bulletEnabled val="1"/>
        </dgm:presLayoutVars>
      </dgm:prSet>
      <dgm:spPr/>
    </dgm:pt>
    <dgm:pt modelId="{F96E2538-023D-4B8A-9FA7-8688481299FE}" type="pres">
      <dgm:prSet presAssocID="{468307E5-34D6-415E-92BF-449202A53F4A}" presName="desTx" presStyleLbl="alignAccFollowNode1" presStyleIdx="1" presStyleCnt="3">
        <dgm:presLayoutVars>
          <dgm:bulletEnabled val="1"/>
        </dgm:presLayoutVars>
      </dgm:prSet>
      <dgm:spPr/>
    </dgm:pt>
    <dgm:pt modelId="{24DD5B52-7E0F-4C54-B2D4-20525B519A81}" type="pres">
      <dgm:prSet presAssocID="{C64143F5-1E4C-4739-9FC3-5339C9CB9480}" presName="space" presStyleCnt="0"/>
      <dgm:spPr/>
    </dgm:pt>
    <dgm:pt modelId="{5E3D5CDF-0B1F-4D6E-B2C3-9E52F0020DAF}" type="pres">
      <dgm:prSet presAssocID="{AAE76922-8BDE-4ED3-8D5C-4E773A4EB7A5}" presName="composite" presStyleCnt="0"/>
      <dgm:spPr/>
    </dgm:pt>
    <dgm:pt modelId="{0733907A-5C9F-4D34-B061-7B75E594613F}" type="pres">
      <dgm:prSet presAssocID="{AAE76922-8BDE-4ED3-8D5C-4E773A4EB7A5}" presName="parTx" presStyleLbl="alignNode1" presStyleIdx="2" presStyleCnt="3">
        <dgm:presLayoutVars>
          <dgm:chMax val="0"/>
          <dgm:chPref val="0"/>
          <dgm:bulletEnabled val="1"/>
        </dgm:presLayoutVars>
      </dgm:prSet>
      <dgm:spPr/>
    </dgm:pt>
    <dgm:pt modelId="{C40796BE-E689-4F1A-B0E7-10C3AFED70C2}" type="pres">
      <dgm:prSet presAssocID="{AAE76922-8BDE-4ED3-8D5C-4E773A4EB7A5}" presName="desTx" presStyleLbl="alignAccFollowNode1" presStyleIdx="2" presStyleCnt="3">
        <dgm:presLayoutVars>
          <dgm:bulletEnabled val="1"/>
        </dgm:presLayoutVars>
      </dgm:prSet>
      <dgm:spPr/>
    </dgm:pt>
  </dgm:ptLst>
  <dgm:cxnLst>
    <dgm:cxn modelId="{F5B3AE04-0E7F-45C0-9FA9-0407D532E996}" srcId="{8A59B3C8-0BB9-4788-B469-F8325F20B339}" destId="{468307E5-34D6-415E-92BF-449202A53F4A}" srcOrd="1" destOrd="0" parTransId="{1749B9F8-291C-4222-86E3-27DB5F98BE91}" sibTransId="{C64143F5-1E4C-4739-9FC3-5339C9CB9480}"/>
    <dgm:cxn modelId="{D382BE10-3CC5-4E36-9774-572D1A8E2D86}" srcId="{468307E5-34D6-415E-92BF-449202A53F4A}" destId="{51FBD674-97F3-4CD1-A842-AB30432C4D10}" srcOrd="1" destOrd="0" parTransId="{4874163B-D31B-4B4B-B6F4-2D59688B8F04}" sibTransId="{6A5F6606-A52D-4DD1-8F3D-F1AE091E279A}"/>
    <dgm:cxn modelId="{8238EA1A-0264-4E70-B756-0097CD23D5EE}" srcId="{468307E5-34D6-415E-92BF-449202A53F4A}" destId="{0A2B8386-842E-4906-8093-0720F13662DC}" srcOrd="0" destOrd="0" parTransId="{D3FF3FDB-CF40-41B1-A998-C2BE5585F88E}" sibTransId="{668AA101-BAD2-439F-9A4B-6D44D76476E0}"/>
    <dgm:cxn modelId="{5660A225-6BB1-4723-8B17-45317E699173}" type="presOf" srcId="{133F8B58-56E8-4E1B-8406-89F50B289990}" destId="{F96E2538-023D-4B8A-9FA7-8688481299FE}" srcOrd="0" destOrd="2" presId="urn:microsoft.com/office/officeart/2005/8/layout/hList1"/>
    <dgm:cxn modelId="{EE9C1C32-1BD5-4D3A-88B3-68A9BAF36265}" srcId="{2C78F0F2-4CA5-4A2C-B3D9-11D08E01193E}" destId="{F1C6F8F0-F224-452F-9B4D-4F631ACDA67B}" srcOrd="0" destOrd="0" parTransId="{C958D568-FDED-403C-A30A-FCC2EA3C9151}" sibTransId="{1FC8E2C2-9991-44A0-91EC-ECB65425DF8D}"/>
    <dgm:cxn modelId="{58CA413A-55F6-4C72-9E00-D7CCEBEF5B9A}" type="presOf" srcId="{F1C6F8F0-F224-452F-9B4D-4F631ACDA67B}" destId="{EED43314-E9C7-4670-B9AD-22F598D45A15}" srcOrd="0" destOrd="0" presId="urn:microsoft.com/office/officeart/2005/8/layout/hList1"/>
    <dgm:cxn modelId="{09399960-E716-49CC-BF73-FD08219D2F83}" type="presOf" srcId="{468307E5-34D6-415E-92BF-449202A53F4A}" destId="{3A7F8C65-0563-438E-9C38-699486E6308D}" srcOrd="0" destOrd="0" presId="urn:microsoft.com/office/officeart/2005/8/layout/hList1"/>
    <dgm:cxn modelId="{48EA5549-86E2-4512-BDB3-A09903B74FBA}" srcId="{8A59B3C8-0BB9-4788-B469-F8325F20B339}" destId="{AAE76922-8BDE-4ED3-8D5C-4E773A4EB7A5}" srcOrd="2" destOrd="0" parTransId="{16B0CFAA-3EF4-4D52-BA41-F79923C7ABF5}" sibTransId="{6DD4EFBB-CB28-4E16-84AC-AFC707FC837E}"/>
    <dgm:cxn modelId="{5ECC5871-C456-4F87-A31E-2CABB0B10B30}" type="presOf" srcId="{AAE76922-8BDE-4ED3-8D5C-4E773A4EB7A5}" destId="{0733907A-5C9F-4D34-B061-7B75E594613F}" srcOrd="0" destOrd="0" presId="urn:microsoft.com/office/officeart/2005/8/layout/hList1"/>
    <dgm:cxn modelId="{84C97772-06E1-48C8-8BFE-2A7221E6CDCA}" type="presOf" srcId="{51FBD674-97F3-4CD1-A842-AB30432C4D10}" destId="{F96E2538-023D-4B8A-9FA7-8688481299FE}" srcOrd="0" destOrd="1" presId="urn:microsoft.com/office/officeart/2005/8/layout/hList1"/>
    <dgm:cxn modelId="{0B51FF73-6620-450C-B8C9-CF62018FC9F7}" srcId="{8A59B3C8-0BB9-4788-B469-F8325F20B339}" destId="{2C78F0F2-4CA5-4A2C-B3D9-11D08E01193E}" srcOrd="0" destOrd="0" parTransId="{F912EDCD-61BE-430D-9AE5-1B95C34F74B5}" sibTransId="{CE8C7CC4-E313-4198-8485-4EB5047814E4}"/>
    <dgm:cxn modelId="{5A646957-B9AA-4004-9EB7-28FCC3957781}" type="presOf" srcId="{0A2B8386-842E-4906-8093-0720F13662DC}" destId="{F96E2538-023D-4B8A-9FA7-8688481299FE}" srcOrd="0" destOrd="0" presId="urn:microsoft.com/office/officeart/2005/8/layout/hList1"/>
    <dgm:cxn modelId="{850D898A-3531-4597-8D23-DA175B3611EA}" srcId="{2C78F0F2-4CA5-4A2C-B3D9-11D08E01193E}" destId="{45B4ECF3-5464-4F35-83C6-A507DF67C25B}" srcOrd="1" destOrd="0" parTransId="{AFC16E01-3A6A-4803-B5F4-E77E2E265B2E}" sibTransId="{FB5386DC-56C9-41EE-A89B-09684EFC72B8}"/>
    <dgm:cxn modelId="{9C6001A1-F5C9-479F-ACB8-9D309254EA15}" type="presOf" srcId="{45B4ECF3-5464-4F35-83C6-A507DF67C25B}" destId="{EED43314-E9C7-4670-B9AD-22F598D45A15}" srcOrd="0" destOrd="1" presId="urn:microsoft.com/office/officeart/2005/8/layout/hList1"/>
    <dgm:cxn modelId="{50D4ECB2-05C2-48DC-973C-45D6618A038F}" srcId="{468307E5-34D6-415E-92BF-449202A53F4A}" destId="{133F8B58-56E8-4E1B-8406-89F50B289990}" srcOrd="2" destOrd="0" parTransId="{8D789D33-AE52-49C2-A8D3-D88C8F57BD27}" sibTransId="{A1E94764-6B08-4314-8FE5-56AA79FE8AC9}"/>
    <dgm:cxn modelId="{CC6012BD-17BC-47E4-B4FF-054FB5DCFE3A}" type="presOf" srcId="{2C78F0F2-4CA5-4A2C-B3D9-11D08E01193E}" destId="{184034D2-B975-41F5-9C92-E9FC4F24AB5C}" srcOrd="0" destOrd="0" presId="urn:microsoft.com/office/officeart/2005/8/layout/hList1"/>
    <dgm:cxn modelId="{424546C0-DE45-4BC8-9B4B-E7154C9DD324}" type="presOf" srcId="{F5C29639-A46A-4D70-A28E-083339B68B10}" destId="{C40796BE-E689-4F1A-B0E7-10C3AFED70C2}" srcOrd="0" destOrd="1" presId="urn:microsoft.com/office/officeart/2005/8/layout/hList1"/>
    <dgm:cxn modelId="{7AFEABC5-E437-4001-9C34-C0D0AB64AE2A}" srcId="{AAE76922-8BDE-4ED3-8D5C-4E773A4EB7A5}" destId="{8CD9EB4A-4ED4-49E6-B07D-35F9D5E8EBBD}" srcOrd="0" destOrd="0" parTransId="{F210E6FA-0E56-4167-B833-95A99CEF8F97}" sibTransId="{6A04CB95-A7B4-438D-97C8-988D7EC9B7E4}"/>
    <dgm:cxn modelId="{43D54CE8-DE43-4D02-867D-2E0A5EFDD996}" srcId="{AAE76922-8BDE-4ED3-8D5C-4E773A4EB7A5}" destId="{F5C29639-A46A-4D70-A28E-083339B68B10}" srcOrd="1" destOrd="0" parTransId="{6324D6AE-F5A9-4A8D-B50F-770F3CF8BFBB}" sibTransId="{CB7E64B5-B5D4-4E4E-8218-D76AF4B71972}"/>
    <dgm:cxn modelId="{E70217F8-C68D-4635-A9FF-839F2E7C1567}" type="presOf" srcId="{8CD9EB4A-4ED4-49E6-B07D-35F9D5E8EBBD}" destId="{C40796BE-E689-4F1A-B0E7-10C3AFED70C2}" srcOrd="0" destOrd="0" presId="urn:microsoft.com/office/officeart/2005/8/layout/hList1"/>
    <dgm:cxn modelId="{74EC8EFC-84B4-4CCA-9623-3BC2789FDFDA}" type="presOf" srcId="{8A59B3C8-0BB9-4788-B469-F8325F20B339}" destId="{332098E0-F79C-460B-927B-1971F14B6BE3}" srcOrd="0" destOrd="0" presId="urn:microsoft.com/office/officeart/2005/8/layout/hList1"/>
    <dgm:cxn modelId="{7FFDCC20-30D7-42E8-A33B-800D3292A032}" type="presParOf" srcId="{332098E0-F79C-460B-927B-1971F14B6BE3}" destId="{E7C75779-B7C0-4276-862A-7D70C17DB2BC}" srcOrd="0" destOrd="0" presId="urn:microsoft.com/office/officeart/2005/8/layout/hList1"/>
    <dgm:cxn modelId="{F36DF632-C1A0-440D-AA1D-DB660895AAE7}" type="presParOf" srcId="{E7C75779-B7C0-4276-862A-7D70C17DB2BC}" destId="{184034D2-B975-41F5-9C92-E9FC4F24AB5C}" srcOrd="0" destOrd="0" presId="urn:microsoft.com/office/officeart/2005/8/layout/hList1"/>
    <dgm:cxn modelId="{320FE046-E1FA-4D75-9E6A-BE60AA43D2DB}" type="presParOf" srcId="{E7C75779-B7C0-4276-862A-7D70C17DB2BC}" destId="{EED43314-E9C7-4670-B9AD-22F598D45A15}" srcOrd="1" destOrd="0" presId="urn:microsoft.com/office/officeart/2005/8/layout/hList1"/>
    <dgm:cxn modelId="{CD51E732-26D4-44CF-93DE-4B05FD3B452A}" type="presParOf" srcId="{332098E0-F79C-460B-927B-1971F14B6BE3}" destId="{E138A23D-D597-4A2D-BD68-4C5D7ADF985D}" srcOrd="1" destOrd="0" presId="urn:microsoft.com/office/officeart/2005/8/layout/hList1"/>
    <dgm:cxn modelId="{716672E2-C009-4CAF-B0E2-5B6E11965425}" type="presParOf" srcId="{332098E0-F79C-460B-927B-1971F14B6BE3}" destId="{191A6C44-100B-427C-8FC8-12B69BAA124F}" srcOrd="2" destOrd="0" presId="urn:microsoft.com/office/officeart/2005/8/layout/hList1"/>
    <dgm:cxn modelId="{948E6DBB-D356-4746-9EC0-4CCE1807986B}" type="presParOf" srcId="{191A6C44-100B-427C-8FC8-12B69BAA124F}" destId="{3A7F8C65-0563-438E-9C38-699486E6308D}" srcOrd="0" destOrd="0" presId="urn:microsoft.com/office/officeart/2005/8/layout/hList1"/>
    <dgm:cxn modelId="{6E92557B-BA5F-49C0-95BE-1236878A9D00}" type="presParOf" srcId="{191A6C44-100B-427C-8FC8-12B69BAA124F}" destId="{F96E2538-023D-4B8A-9FA7-8688481299FE}" srcOrd="1" destOrd="0" presId="urn:microsoft.com/office/officeart/2005/8/layout/hList1"/>
    <dgm:cxn modelId="{F0D00D43-9D28-4340-ABEF-477682FF8653}" type="presParOf" srcId="{332098E0-F79C-460B-927B-1971F14B6BE3}" destId="{24DD5B52-7E0F-4C54-B2D4-20525B519A81}" srcOrd="3" destOrd="0" presId="urn:microsoft.com/office/officeart/2005/8/layout/hList1"/>
    <dgm:cxn modelId="{337CF194-B941-4940-AA2B-8DA9C04F919C}" type="presParOf" srcId="{332098E0-F79C-460B-927B-1971F14B6BE3}" destId="{5E3D5CDF-0B1F-4D6E-B2C3-9E52F0020DAF}" srcOrd="4" destOrd="0" presId="urn:microsoft.com/office/officeart/2005/8/layout/hList1"/>
    <dgm:cxn modelId="{C17A144A-07DF-4952-86F7-631C9521C387}" type="presParOf" srcId="{5E3D5CDF-0B1F-4D6E-B2C3-9E52F0020DAF}" destId="{0733907A-5C9F-4D34-B061-7B75E594613F}" srcOrd="0" destOrd="0" presId="urn:microsoft.com/office/officeart/2005/8/layout/hList1"/>
    <dgm:cxn modelId="{5B5925E0-81AC-4C90-8104-D8418415F69D}" type="presParOf" srcId="{5E3D5CDF-0B1F-4D6E-B2C3-9E52F0020DAF}" destId="{C40796BE-E689-4F1A-B0E7-10C3AFED70C2}"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4FAD22-D9A9-47E0-A8AB-A69FD7BE92E1}" type="doc">
      <dgm:prSet loTypeId="urn:microsoft.com/office/officeart/2005/8/layout/radial1" loCatId="relationship" qsTypeId="urn:microsoft.com/office/officeart/2005/8/quickstyle/simple1" qsCatId="simple" csTypeId="urn:microsoft.com/office/officeart/2005/8/colors/colorful4" csCatId="colorful" phldr="1"/>
      <dgm:spPr/>
      <dgm:t>
        <a:bodyPr/>
        <a:lstStyle/>
        <a:p>
          <a:endParaRPr lang="en-GB"/>
        </a:p>
      </dgm:t>
    </dgm:pt>
    <dgm:pt modelId="{871E1D4F-8C32-4846-8A77-A28DD8187839}">
      <dgm:prSet phldrT="[Text]"/>
      <dgm:spPr/>
      <dgm:t>
        <a:bodyPr/>
        <a:lstStyle/>
        <a:p>
          <a:r>
            <a:rPr lang="en-GB" dirty="0"/>
            <a:t>Environmental impact</a:t>
          </a:r>
        </a:p>
      </dgm:t>
    </dgm:pt>
    <dgm:pt modelId="{32C8C9FF-4DF1-43B8-B3E9-08057FEF7DFC}" type="parTrans" cxnId="{E8793FE3-EA8A-4176-8A4A-874342DD4404}">
      <dgm:prSet/>
      <dgm:spPr/>
      <dgm:t>
        <a:bodyPr/>
        <a:lstStyle/>
        <a:p>
          <a:endParaRPr lang="en-GB"/>
        </a:p>
      </dgm:t>
    </dgm:pt>
    <dgm:pt modelId="{922DE950-19A0-4157-BA11-2AA200E75D88}" type="sibTrans" cxnId="{E8793FE3-EA8A-4176-8A4A-874342DD4404}">
      <dgm:prSet/>
      <dgm:spPr/>
      <dgm:t>
        <a:bodyPr/>
        <a:lstStyle/>
        <a:p>
          <a:endParaRPr lang="en-GB"/>
        </a:p>
      </dgm:t>
    </dgm:pt>
    <dgm:pt modelId="{7398F544-FA00-4798-B5D0-426905B28462}">
      <dgm:prSet phldrT="[Text]"/>
      <dgm:spPr/>
      <dgm:t>
        <a:bodyPr/>
        <a:lstStyle/>
        <a:p>
          <a:r>
            <a:rPr lang="en-GB" dirty="0"/>
            <a:t>Poverty/Socioeconomic status</a:t>
          </a:r>
        </a:p>
      </dgm:t>
    </dgm:pt>
    <dgm:pt modelId="{AA5B6771-ABC4-4394-BFBE-4D55F7DEE532}" type="parTrans" cxnId="{23F7407E-16DF-461C-A2D9-45E12D1004F4}">
      <dgm:prSet/>
      <dgm:spPr/>
      <dgm:t>
        <a:bodyPr/>
        <a:lstStyle/>
        <a:p>
          <a:endParaRPr lang="en-GB"/>
        </a:p>
      </dgm:t>
    </dgm:pt>
    <dgm:pt modelId="{701DDBB3-762B-4D7B-9F1B-313CB1094711}" type="sibTrans" cxnId="{23F7407E-16DF-461C-A2D9-45E12D1004F4}">
      <dgm:prSet/>
      <dgm:spPr/>
      <dgm:t>
        <a:bodyPr/>
        <a:lstStyle/>
        <a:p>
          <a:endParaRPr lang="en-GB"/>
        </a:p>
      </dgm:t>
    </dgm:pt>
    <dgm:pt modelId="{4B0E9514-444A-4DF5-9DBA-8FB4A8867722}">
      <dgm:prSet phldrT="[Text]"/>
      <dgm:spPr/>
      <dgm:t>
        <a:bodyPr/>
        <a:lstStyle/>
        <a:p>
          <a:r>
            <a:rPr lang="en-GB" dirty="0"/>
            <a:t>Neglect/Abuse</a:t>
          </a:r>
        </a:p>
      </dgm:t>
    </dgm:pt>
    <dgm:pt modelId="{EF82C0E4-DC59-4A7E-B049-E99527B8C960}" type="parTrans" cxnId="{CDA45F5C-A2BA-44C7-86A6-C4B5A5C18D7A}">
      <dgm:prSet/>
      <dgm:spPr/>
      <dgm:t>
        <a:bodyPr/>
        <a:lstStyle/>
        <a:p>
          <a:endParaRPr lang="en-GB"/>
        </a:p>
      </dgm:t>
    </dgm:pt>
    <dgm:pt modelId="{CA714936-FD61-450C-AAEB-4342C23CB629}" type="sibTrans" cxnId="{CDA45F5C-A2BA-44C7-86A6-C4B5A5C18D7A}">
      <dgm:prSet/>
      <dgm:spPr/>
      <dgm:t>
        <a:bodyPr/>
        <a:lstStyle/>
        <a:p>
          <a:endParaRPr lang="en-GB"/>
        </a:p>
      </dgm:t>
    </dgm:pt>
    <dgm:pt modelId="{43132303-7140-4D5E-82FA-216243016DBA}">
      <dgm:prSet phldrT="[Text]"/>
      <dgm:spPr/>
      <dgm:t>
        <a:bodyPr/>
        <a:lstStyle/>
        <a:p>
          <a:r>
            <a:rPr lang="en-GB" dirty="0"/>
            <a:t>Access to services</a:t>
          </a:r>
        </a:p>
      </dgm:t>
    </dgm:pt>
    <dgm:pt modelId="{24F03DAF-C5ED-46C8-AE92-548F2A801C29}" type="parTrans" cxnId="{C598424F-6BFD-4B2C-9869-4580637656BC}">
      <dgm:prSet/>
      <dgm:spPr/>
      <dgm:t>
        <a:bodyPr/>
        <a:lstStyle/>
        <a:p>
          <a:endParaRPr lang="en-GB"/>
        </a:p>
      </dgm:t>
    </dgm:pt>
    <dgm:pt modelId="{3C25C184-2DCD-4D9B-8433-A6C01D582E6A}" type="sibTrans" cxnId="{C598424F-6BFD-4B2C-9869-4580637656BC}">
      <dgm:prSet/>
      <dgm:spPr/>
      <dgm:t>
        <a:bodyPr/>
        <a:lstStyle/>
        <a:p>
          <a:endParaRPr lang="en-GB"/>
        </a:p>
      </dgm:t>
    </dgm:pt>
    <dgm:pt modelId="{74352746-63D4-484E-B12D-87327ACD7105}">
      <dgm:prSet phldrT="[Text]"/>
      <dgm:spPr/>
      <dgm:t>
        <a:bodyPr/>
        <a:lstStyle/>
        <a:p>
          <a:r>
            <a:rPr lang="en-GB" dirty="0"/>
            <a:t>Culture </a:t>
          </a:r>
        </a:p>
      </dgm:t>
    </dgm:pt>
    <dgm:pt modelId="{A2367566-D967-400F-9346-FE4F30E1D373}" type="sibTrans" cxnId="{D19D2F1D-39C4-4BFA-B5A8-532C15177FBF}">
      <dgm:prSet/>
      <dgm:spPr/>
      <dgm:t>
        <a:bodyPr/>
        <a:lstStyle/>
        <a:p>
          <a:endParaRPr lang="en-GB"/>
        </a:p>
      </dgm:t>
    </dgm:pt>
    <dgm:pt modelId="{32A1908F-7136-4D42-AD3E-54F350A25061}" type="parTrans" cxnId="{D19D2F1D-39C4-4BFA-B5A8-532C15177FBF}">
      <dgm:prSet/>
      <dgm:spPr/>
      <dgm:t>
        <a:bodyPr/>
        <a:lstStyle/>
        <a:p>
          <a:endParaRPr lang="en-GB"/>
        </a:p>
      </dgm:t>
    </dgm:pt>
    <dgm:pt modelId="{6EB35DD2-978D-47AD-BB03-2E9A232CF8CE}">
      <dgm:prSet phldrT="[Text]"/>
      <dgm:spPr/>
      <dgm:t>
        <a:bodyPr/>
        <a:lstStyle/>
        <a:p>
          <a:r>
            <a:rPr lang="en-GB" dirty="0"/>
            <a:t>Physical environment</a:t>
          </a:r>
        </a:p>
      </dgm:t>
    </dgm:pt>
    <dgm:pt modelId="{8DD1594E-5869-47EE-911C-A657EB5CB2D3}" type="parTrans" cxnId="{417D8604-C1FC-4E0B-B6B5-FA97D709DEA6}">
      <dgm:prSet/>
      <dgm:spPr/>
      <dgm:t>
        <a:bodyPr/>
        <a:lstStyle/>
        <a:p>
          <a:endParaRPr lang="en-GB"/>
        </a:p>
      </dgm:t>
    </dgm:pt>
    <dgm:pt modelId="{F623261C-645C-4846-98B8-63EFE8195556}" type="sibTrans" cxnId="{417D8604-C1FC-4E0B-B6B5-FA97D709DEA6}">
      <dgm:prSet/>
      <dgm:spPr/>
      <dgm:t>
        <a:bodyPr/>
        <a:lstStyle/>
        <a:p>
          <a:endParaRPr lang="en-GB"/>
        </a:p>
      </dgm:t>
    </dgm:pt>
    <dgm:pt modelId="{4100CD6F-7CB8-4764-A124-C20CB27E808F}">
      <dgm:prSet phldrT="[Text]"/>
      <dgm:spPr/>
      <dgm:t>
        <a:bodyPr/>
        <a:lstStyle/>
        <a:p>
          <a:r>
            <a:rPr lang="en-GB" dirty="0"/>
            <a:t>Mother/primary caregiver’s language competency </a:t>
          </a:r>
        </a:p>
      </dgm:t>
    </dgm:pt>
    <dgm:pt modelId="{32D42A24-8655-43AF-9424-339003E82B00}" type="parTrans" cxnId="{20602A7E-F6FE-478E-9C8C-D8CA4C524D11}">
      <dgm:prSet/>
      <dgm:spPr/>
      <dgm:t>
        <a:bodyPr/>
        <a:lstStyle/>
        <a:p>
          <a:endParaRPr lang="en-GB"/>
        </a:p>
      </dgm:t>
    </dgm:pt>
    <dgm:pt modelId="{9B336467-AB08-4B0B-BD3A-16F62C100300}" type="sibTrans" cxnId="{20602A7E-F6FE-478E-9C8C-D8CA4C524D11}">
      <dgm:prSet/>
      <dgm:spPr/>
      <dgm:t>
        <a:bodyPr/>
        <a:lstStyle/>
        <a:p>
          <a:endParaRPr lang="en-GB"/>
        </a:p>
      </dgm:t>
    </dgm:pt>
    <dgm:pt modelId="{7B629F4F-B23E-414A-8843-20F728613DE6}">
      <dgm:prSet phldrT="[Text]"/>
      <dgm:spPr/>
      <dgm:t>
        <a:bodyPr/>
        <a:lstStyle/>
        <a:p>
          <a:r>
            <a:rPr lang="en-GB" dirty="0"/>
            <a:t>Genetics</a:t>
          </a:r>
        </a:p>
      </dgm:t>
    </dgm:pt>
    <dgm:pt modelId="{906EEC22-328C-433E-80A2-6DF24D44BBD8}" type="parTrans" cxnId="{FF4C1683-7BDE-4C5E-A0B3-5C928B38FCE5}">
      <dgm:prSet/>
      <dgm:spPr/>
      <dgm:t>
        <a:bodyPr/>
        <a:lstStyle/>
        <a:p>
          <a:endParaRPr lang="en-GB"/>
        </a:p>
      </dgm:t>
    </dgm:pt>
    <dgm:pt modelId="{0511322D-9343-46F8-A849-5F941D78AE01}" type="sibTrans" cxnId="{FF4C1683-7BDE-4C5E-A0B3-5C928B38FCE5}">
      <dgm:prSet/>
      <dgm:spPr/>
      <dgm:t>
        <a:bodyPr/>
        <a:lstStyle/>
        <a:p>
          <a:endParaRPr lang="en-GB"/>
        </a:p>
      </dgm:t>
    </dgm:pt>
    <dgm:pt modelId="{43A2678F-C4D7-4642-8899-6016182B0A8B}" type="pres">
      <dgm:prSet presAssocID="{C04FAD22-D9A9-47E0-A8AB-A69FD7BE92E1}" presName="cycle" presStyleCnt="0">
        <dgm:presLayoutVars>
          <dgm:chMax val="1"/>
          <dgm:dir/>
          <dgm:animLvl val="ctr"/>
          <dgm:resizeHandles val="exact"/>
        </dgm:presLayoutVars>
      </dgm:prSet>
      <dgm:spPr/>
    </dgm:pt>
    <dgm:pt modelId="{0C97A8AE-D11E-4AC7-8B0E-4BAF51270DAA}" type="pres">
      <dgm:prSet presAssocID="{871E1D4F-8C32-4846-8A77-A28DD8187839}" presName="centerShape" presStyleLbl="node0" presStyleIdx="0" presStyleCnt="1"/>
      <dgm:spPr/>
    </dgm:pt>
    <dgm:pt modelId="{B48E13D2-9B9E-46BC-BE78-959F7F4375D8}" type="pres">
      <dgm:prSet presAssocID="{AA5B6771-ABC4-4394-BFBE-4D55F7DEE532}" presName="Name9" presStyleLbl="parChTrans1D2" presStyleIdx="0" presStyleCnt="7"/>
      <dgm:spPr/>
    </dgm:pt>
    <dgm:pt modelId="{AF7FA74C-D472-408E-A35F-ACB94E1F617B}" type="pres">
      <dgm:prSet presAssocID="{AA5B6771-ABC4-4394-BFBE-4D55F7DEE532}" presName="connTx" presStyleLbl="parChTrans1D2" presStyleIdx="0" presStyleCnt="7"/>
      <dgm:spPr/>
    </dgm:pt>
    <dgm:pt modelId="{0263A130-EB43-43DC-8326-EE7C2E90A577}" type="pres">
      <dgm:prSet presAssocID="{7398F544-FA00-4798-B5D0-426905B28462}" presName="node" presStyleLbl="node1" presStyleIdx="0" presStyleCnt="7">
        <dgm:presLayoutVars>
          <dgm:bulletEnabled val="1"/>
        </dgm:presLayoutVars>
      </dgm:prSet>
      <dgm:spPr/>
    </dgm:pt>
    <dgm:pt modelId="{5D344F9E-BC60-4228-8D12-6034218B439D}" type="pres">
      <dgm:prSet presAssocID="{EF82C0E4-DC59-4A7E-B049-E99527B8C960}" presName="Name9" presStyleLbl="parChTrans1D2" presStyleIdx="1" presStyleCnt="7"/>
      <dgm:spPr/>
    </dgm:pt>
    <dgm:pt modelId="{C0547323-0D03-47F5-968C-805838A85C8D}" type="pres">
      <dgm:prSet presAssocID="{EF82C0E4-DC59-4A7E-B049-E99527B8C960}" presName="connTx" presStyleLbl="parChTrans1D2" presStyleIdx="1" presStyleCnt="7"/>
      <dgm:spPr/>
    </dgm:pt>
    <dgm:pt modelId="{156D7176-CB75-4CAE-A87D-0829475CDCBB}" type="pres">
      <dgm:prSet presAssocID="{4B0E9514-444A-4DF5-9DBA-8FB4A8867722}" presName="node" presStyleLbl="node1" presStyleIdx="1" presStyleCnt="7">
        <dgm:presLayoutVars>
          <dgm:bulletEnabled val="1"/>
        </dgm:presLayoutVars>
      </dgm:prSet>
      <dgm:spPr/>
    </dgm:pt>
    <dgm:pt modelId="{CF204894-54B1-4448-BED2-8FBDF7779699}" type="pres">
      <dgm:prSet presAssocID="{32A1908F-7136-4D42-AD3E-54F350A25061}" presName="Name9" presStyleLbl="parChTrans1D2" presStyleIdx="2" presStyleCnt="7"/>
      <dgm:spPr/>
    </dgm:pt>
    <dgm:pt modelId="{0734530D-6F88-4ABB-9EB8-4EB4850E08D4}" type="pres">
      <dgm:prSet presAssocID="{32A1908F-7136-4D42-AD3E-54F350A25061}" presName="connTx" presStyleLbl="parChTrans1D2" presStyleIdx="2" presStyleCnt="7"/>
      <dgm:spPr/>
    </dgm:pt>
    <dgm:pt modelId="{49BE4B0A-B25B-497C-9EF9-6039B8FA2999}" type="pres">
      <dgm:prSet presAssocID="{74352746-63D4-484E-B12D-87327ACD7105}" presName="node" presStyleLbl="node1" presStyleIdx="2" presStyleCnt="7">
        <dgm:presLayoutVars>
          <dgm:bulletEnabled val="1"/>
        </dgm:presLayoutVars>
      </dgm:prSet>
      <dgm:spPr/>
    </dgm:pt>
    <dgm:pt modelId="{410AEABA-1C6E-4701-97C1-1680AE08FBB1}" type="pres">
      <dgm:prSet presAssocID="{24F03DAF-C5ED-46C8-AE92-548F2A801C29}" presName="Name9" presStyleLbl="parChTrans1D2" presStyleIdx="3" presStyleCnt="7"/>
      <dgm:spPr/>
    </dgm:pt>
    <dgm:pt modelId="{4CB7D76B-C3D1-46FB-B967-21A0B4CD1CAD}" type="pres">
      <dgm:prSet presAssocID="{24F03DAF-C5ED-46C8-AE92-548F2A801C29}" presName="connTx" presStyleLbl="parChTrans1D2" presStyleIdx="3" presStyleCnt="7"/>
      <dgm:spPr/>
    </dgm:pt>
    <dgm:pt modelId="{50BD1956-F8C0-4AF4-A8AF-82261B0EEA96}" type="pres">
      <dgm:prSet presAssocID="{43132303-7140-4D5E-82FA-216243016DBA}" presName="node" presStyleLbl="node1" presStyleIdx="3" presStyleCnt="7">
        <dgm:presLayoutVars>
          <dgm:bulletEnabled val="1"/>
        </dgm:presLayoutVars>
      </dgm:prSet>
      <dgm:spPr/>
    </dgm:pt>
    <dgm:pt modelId="{DBC5ECF2-4ACB-4745-836A-F1EF37A3BEAE}" type="pres">
      <dgm:prSet presAssocID="{8DD1594E-5869-47EE-911C-A657EB5CB2D3}" presName="Name9" presStyleLbl="parChTrans1D2" presStyleIdx="4" presStyleCnt="7"/>
      <dgm:spPr/>
    </dgm:pt>
    <dgm:pt modelId="{8879B5F7-84DC-4FDD-B4C1-8D1F952F62E7}" type="pres">
      <dgm:prSet presAssocID="{8DD1594E-5869-47EE-911C-A657EB5CB2D3}" presName="connTx" presStyleLbl="parChTrans1D2" presStyleIdx="4" presStyleCnt="7"/>
      <dgm:spPr/>
    </dgm:pt>
    <dgm:pt modelId="{261A2D86-6F2A-4176-85AE-CB5A821EDAA5}" type="pres">
      <dgm:prSet presAssocID="{6EB35DD2-978D-47AD-BB03-2E9A232CF8CE}" presName="node" presStyleLbl="node1" presStyleIdx="4" presStyleCnt="7">
        <dgm:presLayoutVars>
          <dgm:bulletEnabled val="1"/>
        </dgm:presLayoutVars>
      </dgm:prSet>
      <dgm:spPr/>
    </dgm:pt>
    <dgm:pt modelId="{8BAD594A-332F-4D18-855B-61E9E15572F9}" type="pres">
      <dgm:prSet presAssocID="{32D42A24-8655-43AF-9424-339003E82B00}" presName="Name9" presStyleLbl="parChTrans1D2" presStyleIdx="5" presStyleCnt="7"/>
      <dgm:spPr/>
    </dgm:pt>
    <dgm:pt modelId="{059C3E7F-5FC9-4D71-87DF-3A4069B575A9}" type="pres">
      <dgm:prSet presAssocID="{32D42A24-8655-43AF-9424-339003E82B00}" presName="connTx" presStyleLbl="parChTrans1D2" presStyleIdx="5" presStyleCnt="7"/>
      <dgm:spPr/>
    </dgm:pt>
    <dgm:pt modelId="{BCEE3335-4298-4109-9C3F-ACE519E8E866}" type="pres">
      <dgm:prSet presAssocID="{4100CD6F-7CB8-4764-A124-C20CB27E808F}" presName="node" presStyleLbl="node1" presStyleIdx="5" presStyleCnt="7">
        <dgm:presLayoutVars>
          <dgm:bulletEnabled val="1"/>
        </dgm:presLayoutVars>
      </dgm:prSet>
      <dgm:spPr/>
    </dgm:pt>
    <dgm:pt modelId="{5CBE41E2-EFC6-4C8C-A134-38A8E60D683F}" type="pres">
      <dgm:prSet presAssocID="{906EEC22-328C-433E-80A2-6DF24D44BBD8}" presName="Name9" presStyleLbl="parChTrans1D2" presStyleIdx="6" presStyleCnt="7"/>
      <dgm:spPr/>
    </dgm:pt>
    <dgm:pt modelId="{A6E3B500-4B61-4F6A-83D6-B5152807E4E6}" type="pres">
      <dgm:prSet presAssocID="{906EEC22-328C-433E-80A2-6DF24D44BBD8}" presName="connTx" presStyleLbl="parChTrans1D2" presStyleIdx="6" presStyleCnt="7"/>
      <dgm:spPr/>
    </dgm:pt>
    <dgm:pt modelId="{5846C5B2-8F9A-45AB-A272-36C7779B0C0B}" type="pres">
      <dgm:prSet presAssocID="{7B629F4F-B23E-414A-8843-20F728613DE6}" presName="node" presStyleLbl="node1" presStyleIdx="6" presStyleCnt="7">
        <dgm:presLayoutVars>
          <dgm:bulletEnabled val="1"/>
        </dgm:presLayoutVars>
      </dgm:prSet>
      <dgm:spPr/>
    </dgm:pt>
  </dgm:ptLst>
  <dgm:cxnLst>
    <dgm:cxn modelId="{152D5A03-17E4-4DAD-88F6-10BF5F02C58C}" type="presOf" srcId="{32D42A24-8655-43AF-9424-339003E82B00}" destId="{059C3E7F-5FC9-4D71-87DF-3A4069B575A9}" srcOrd="1" destOrd="0" presId="urn:microsoft.com/office/officeart/2005/8/layout/radial1"/>
    <dgm:cxn modelId="{9B2F9603-C9A7-456C-AFB5-7B7BE7BC4916}" type="presOf" srcId="{24F03DAF-C5ED-46C8-AE92-548F2A801C29}" destId="{4CB7D76B-C3D1-46FB-B967-21A0B4CD1CAD}" srcOrd="1" destOrd="0" presId="urn:microsoft.com/office/officeart/2005/8/layout/radial1"/>
    <dgm:cxn modelId="{417D8604-C1FC-4E0B-B6B5-FA97D709DEA6}" srcId="{871E1D4F-8C32-4846-8A77-A28DD8187839}" destId="{6EB35DD2-978D-47AD-BB03-2E9A232CF8CE}" srcOrd="4" destOrd="0" parTransId="{8DD1594E-5869-47EE-911C-A657EB5CB2D3}" sibTransId="{F623261C-645C-4846-98B8-63EFE8195556}"/>
    <dgm:cxn modelId="{0F825E08-A3DF-4956-980A-3E760D762128}" type="presOf" srcId="{32D42A24-8655-43AF-9424-339003E82B00}" destId="{8BAD594A-332F-4D18-855B-61E9E15572F9}" srcOrd="0" destOrd="0" presId="urn:microsoft.com/office/officeart/2005/8/layout/radial1"/>
    <dgm:cxn modelId="{FDE4A308-2F6B-4C88-BEE9-AFA62E22CFC1}" type="presOf" srcId="{AA5B6771-ABC4-4394-BFBE-4D55F7DEE532}" destId="{AF7FA74C-D472-408E-A35F-ACB94E1F617B}" srcOrd="1" destOrd="0" presId="urn:microsoft.com/office/officeart/2005/8/layout/radial1"/>
    <dgm:cxn modelId="{99F49014-6C85-4188-BC71-DD1BE772266C}" type="presOf" srcId="{7B629F4F-B23E-414A-8843-20F728613DE6}" destId="{5846C5B2-8F9A-45AB-A272-36C7779B0C0B}" srcOrd="0" destOrd="0" presId="urn:microsoft.com/office/officeart/2005/8/layout/radial1"/>
    <dgm:cxn modelId="{E4F8CF17-E478-4AFD-BD46-C9D4290A5782}" type="presOf" srcId="{32A1908F-7136-4D42-AD3E-54F350A25061}" destId="{CF204894-54B1-4448-BED2-8FBDF7779699}" srcOrd="0" destOrd="0" presId="urn:microsoft.com/office/officeart/2005/8/layout/radial1"/>
    <dgm:cxn modelId="{CE6EB61C-5C00-4EE1-9127-119D6F2A242A}" type="presOf" srcId="{4B0E9514-444A-4DF5-9DBA-8FB4A8867722}" destId="{156D7176-CB75-4CAE-A87D-0829475CDCBB}" srcOrd="0" destOrd="0" presId="urn:microsoft.com/office/officeart/2005/8/layout/radial1"/>
    <dgm:cxn modelId="{D19D2F1D-39C4-4BFA-B5A8-532C15177FBF}" srcId="{871E1D4F-8C32-4846-8A77-A28DD8187839}" destId="{74352746-63D4-484E-B12D-87327ACD7105}" srcOrd="2" destOrd="0" parTransId="{32A1908F-7136-4D42-AD3E-54F350A25061}" sibTransId="{A2367566-D967-400F-9346-FE4F30E1D373}"/>
    <dgm:cxn modelId="{3159091F-A00A-450D-8FA6-DB771166A550}" type="presOf" srcId="{EF82C0E4-DC59-4A7E-B049-E99527B8C960}" destId="{5D344F9E-BC60-4228-8D12-6034218B439D}" srcOrd="0" destOrd="0" presId="urn:microsoft.com/office/officeart/2005/8/layout/radial1"/>
    <dgm:cxn modelId="{D9EF5F22-5EFF-41B4-9AB9-E5F075E1DF85}" type="presOf" srcId="{871E1D4F-8C32-4846-8A77-A28DD8187839}" destId="{0C97A8AE-D11E-4AC7-8B0E-4BAF51270DAA}" srcOrd="0" destOrd="0" presId="urn:microsoft.com/office/officeart/2005/8/layout/radial1"/>
    <dgm:cxn modelId="{D3BDAB3A-C969-42B5-87FF-5CA0C89F9FE8}" type="presOf" srcId="{8DD1594E-5869-47EE-911C-A657EB5CB2D3}" destId="{DBC5ECF2-4ACB-4745-836A-F1EF37A3BEAE}" srcOrd="0" destOrd="0" presId="urn:microsoft.com/office/officeart/2005/8/layout/radial1"/>
    <dgm:cxn modelId="{CDA45F5C-A2BA-44C7-86A6-C4B5A5C18D7A}" srcId="{871E1D4F-8C32-4846-8A77-A28DD8187839}" destId="{4B0E9514-444A-4DF5-9DBA-8FB4A8867722}" srcOrd="1" destOrd="0" parTransId="{EF82C0E4-DC59-4A7E-B049-E99527B8C960}" sibTransId="{CA714936-FD61-450C-AAEB-4342C23CB629}"/>
    <dgm:cxn modelId="{81308E5E-7575-4561-8BFE-2DB24B9F6D1C}" type="presOf" srcId="{4100CD6F-7CB8-4764-A124-C20CB27E808F}" destId="{BCEE3335-4298-4109-9C3F-ACE519E8E866}" srcOrd="0" destOrd="0" presId="urn:microsoft.com/office/officeart/2005/8/layout/radial1"/>
    <dgm:cxn modelId="{61B3CC45-9881-420E-A55F-DD38DBF63669}" type="presOf" srcId="{906EEC22-328C-433E-80A2-6DF24D44BBD8}" destId="{5CBE41E2-EFC6-4C8C-A134-38A8E60D683F}" srcOrd="0" destOrd="0" presId="urn:microsoft.com/office/officeart/2005/8/layout/radial1"/>
    <dgm:cxn modelId="{C598424F-6BFD-4B2C-9869-4580637656BC}" srcId="{871E1D4F-8C32-4846-8A77-A28DD8187839}" destId="{43132303-7140-4D5E-82FA-216243016DBA}" srcOrd="3" destOrd="0" parTransId="{24F03DAF-C5ED-46C8-AE92-548F2A801C29}" sibTransId="{3C25C184-2DCD-4D9B-8433-A6C01D582E6A}"/>
    <dgm:cxn modelId="{20602A7E-F6FE-478E-9C8C-D8CA4C524D11}" srcId="{871E1D4F-8C32-4846-8A77-A28DD8187839}" destId="{4100CD6F-7CB8-4764-A124-C20CB27E808F}" srcOrd="5" destOrd="0" parTransId="{32D42A24-8655-43AF-9424-339003E82B00}" sibTransId="{9B336467-AB08-4B0B-BD3A-16F62C100300}"/>
    <dgm:cxn modelId="{23F7407E-16DF-461C-A2D9-45E12D1004F4}" srcId="{871E1D4F-8C32-4846-8A77-A28DD8187839}" destId="{7398F544-FA00-4798-B5D0-426905B28462}" srcOrd="0" destOrd="0" parTransId="{AA5B6771-ABC4-4394-BFBE-4D55F7DEE532}" sibTransId="{701DDBB3-762B-4D7B-9F1B-313CB1094711}"/>
    <dgm:cxn modelId="{CD0BAC7E-F7E0-4E54-B1E5-8418F7C66D09}" type="presOf" srcId="{74352746-63D4-484E-B12D-87327ACD7105}" destId="{49BE4B0A-B25B-497C-9EF9-6039B8FA2999}" srcOrd="0" destOrd="0" presId="urn:microsoft.com/office/officeart/2005/8/layout/radial1"/>
    <dgm:cxn modelId="{FF4C1683-7BDE-4C5E-A0B3-5C928B38FCE5}" srcId="{871E1D4F-8C32-4846-8A77-A28DD8187839}" destId="{7B629F4F-B23E-414A-8843-20F728613DE6}" srcOrd="6" destOrd="0" parTransId="{906EEC22-328C-433E-80A2-6DF24D44BBD8}" sibTransId="{0511322D-9343-46F8-A849-5F941D78AE01}"/>
    <dgm:cxn modelId="{A52A5684-FEC5-4768-A1A4-E93D1E3E0A92}" type="presOf" srcId="{43132303-7140-4D5E-82FA-216243016DBA}" destId="{50BD1956-F8C0-4AF4-A8AF-82261B0EEA96}" srcOrd="0" destOrd="0" presId="urn:microsoft.com/office/officeart/2005/8/layout/radial1"/>
    <dgm:cxn modelId="{EDF2E89C-619C-4378-B6BF-C281AB5714A3}" type="presOf" srcId="{AA5B6771-ABC4-4394-BFBE-4D55F7DEE532}" destId="{B48E13D2-9B9E-46BC-BE78-959F7F4375D8}" srcOrd="0" destOrd="0" presId="urn:microsoft.com/office/officeart/2005/8/layout/radial1"/>
    <dgm:cxn modelId="{E0B2D3A1-AEE9-4BFB-AB7C-159FF252576D}" type="presOf" srcId="{32A1908F-7136-4D42-AD3E-54F350A25061}" destId="{0734530D-6F88-4ABB-9EB8-4EB4850E08D4}" srcOrd="1" destOrd="0" presId="urn:microsoft.com/office/officeart/2005/8/layout/radial1"/>
    <dgm:cxn modelId="{D18007A9-64A0-42CC-B31A-C6184D92FA6B}" type="presOf" srcId="{906EEC22-328C-433E-80A2-6DF24D44BBD8}" destId="{A6E3B500-4B61-4F6A-83D6-B5152807E4E6}" srcOrd="1" destOrd="0" presId="urn:microsoft.com/office/officeart/2005/8/layout/radial1"/>
    <dgm:cxn modelId="{C84157B3-2ED3-4845-821E-13C11B7CB2D5}" type="presOf" srcId="{C04FAD22-D9A9-47E0-A8AB-A69FD7BE92E1}" destId="{43A2678F-C4D7-4642-8899-6016182B0A8B}" srcOrd="0" destOrd="0" presId="urn:microsoft.com/office/officeart/2005/8/layout/radial1"/>
    <dgm:cxn modelId="{4939FCB8-7025-4DAA-8A98-7BF7C8F9B698}" type="presOf" srcId="{8DD1594E-5869-47EE-911C-A657EB5CB2D3}" destId="{8879B5F7-84DC-4FDD-B4C1-8D1F952F62E7}" srcOrd="1" destOrd="0" presId="urn:microsoft.com/office/officeart/2005/8/layout/radial1"/>
    <dgm:cxn modelId="{036EB2C0-8206-4922-928E-03FFF627B13B}" type="presOf" srcId="{7398F544-FA00-4798-B5D0-426905B28462}" destId="{0263A130-EB43-43DC-8326-EE7C2E90A577}" srcOrd="0" destOrd="0" presId="urn:microsoft.com/office/officeart/2005/8/layout/radial1"/>
    <dgm:cxn modelId="{589CD5D3-5E2E-4B40-BD64-F3938BD25B6D}" type="presOf" srcId="{6EB35DD2-978D-47AD-BB03-2E9A232CF8CE}" destId="{261A2D86-6F2A-4176-85AE-CB5A821EDAA5}" srcOrd="0" destOrd="0" presId="urn:microsoft.com/office/officeart/2005/8/layout/radial1"/>
    <dgm:cxn modelId="{F39919D9-E8CB-4FBB-AAE2-F56360815A93}" type="presOf" srcId="{24F03DAF-C5ED-46C8-AE92-548F2A801C29}" destId="{410AEABA-1C6E-4701-97C1-1680AE08FBB1}" srcOrd="0" destOrd="0" presId="urn:microsoft.com/office/officeart/2005/8/layout/radial1"/>
    <dgm:cxn modelId="{E8793FE3-EA8A-4176-8A4A-874342DD4404}" srcId="{C04FAD22-D9A9-47E0-A8AB-A69FD7BE92E1}" destId="{871E1D4F-8C32-4846-8A77-A28DD8187839}" srcOrd="0" destOrd="0" parTransId="{32C8C9FF-4DF1-43B8-B3E9-08057FEF7DFC}" sibTransId="{922DE950-19A0-4157-BA11-2AA200E75D88}"/>
    <dgm:cxn modelId="{945A1CF4-0F9F-4FF9-9916-E0A48D6D7D12}" type="presOf" srcId="{EF82C0E4-DC59-4A7E-B049-E99527B8C960}" destId="{C0547323-0D03-47F5-968C-805838A85C8D}" srcOrd="1" destOrd="0" presId="urn:microsoft.com/office/officeart/2005/8/layout/radial1"/>
    <dgm:cxn modelId="{DF0F8859-DD6D-4EC2-94C7-62019B3292D2}" type="presParOf" srcId="{43A2678F-C4D7-4642-8899-6016182B0A8B}" destId="{0C97A8AE-D11E-4AC7-8B0E-4BAF51270DAA}" srcOrd="0" destOrd="0" presId="urn:microsoft.com/office/officeart/2005/8/layout/radial1"/>
    <dgm:cxn modelId="{A2C5B5F6-2CD4-4008-B683-A7B4ACEEEDB1}" type="presParOf" srcId="{43A2678F-C4D7-4642-8899-6016182B0A8B}" destId="{B48E13D2-9B9E-46BC-BE78-959F7F4375D8}" srcOrd="1" destOrd="0" presId="urn:microsoft.com/office/officeart/2005/8/layout/radial1"/>
    <dgm:cxn modelId="{CED83D25-C978-43E6-86AA-384C023DF0D0}" type="presParOf" srcId="{B48E13D2-9B9E-46BC-BE78-959F7F4375D8}" destId="{AF7FA74C-D472-408E-A35F-ACB94E1F617B}" srcOrd="0" destOrd="0" presId="urn:microsoft.com/office/officeart/2005/8/layout/radial1"/>
    <dgm:cxn modelId="{320B0F27-8CDC-46F8-A485-D3C6653D1D3D}" type="presParOf" srcId="{43A2678F-C4D7-4642-8899-6016182B0A8B}" destId="{0263A130-EB43-43DC-8326-EE7C2E90A577}" srcOrd="2" destOrd="0" presId="urn:microsoft.com/office/officeart/2005/8/layout/radial1"/>
    <dgm:cxn modelId="{AAF2ED47-831D-4B62-87DE-38D50CE4A20E}" type="presParOf" srcId="{43A2678F-C4D7-4642-8899-6016182B0A8B}" destId="{5D344F9E-BC60-4228-8D12-6034218B439D}" srcOrd="3" destOrd="0" presId="urn:microsoft.com/office/officeart/2005/8/layout/radial1"/>
    <dgm:cxn modelId="{E8BFA014-780F-4331-9372-E985C97E0BB0}" type="presParOf" srcId="{5D344F9E-BC60-4228-8D12-6034218B439D}" destId="{C0547323-0D03-47F5-968C-805838A85C8D}" srcOrd="0" destOrd="0" presId="urn:microsoft.com/office/officeart/2005/8/layout/radial1"/>
    <dgm:cxn modelId="{10FC4F16-8D6C-4017-8DD3-629A6B44CD60}" type="presParOf" srcId="{43A2678F-C4D7-4642-8899-6016182B0A8B}" destId="{156D7176-CB75-4CAE-A87D-0829475CDCBB}" srcOrd="4" destOrd="0" presId="urn:microsoft.com/office/officeart/2005/8/layout/radial1"/>
    <dgm:cxn modelId="{23476CDD-E8A6-48F6-A779-DCDD92C42961}" type="presParOf" srcId="{43A2678F-C4D7-4642-8899-6016182B0A8B}" destId="{CF204894-54B1-4448-BED2-8FBDF7779699}" srcOrd="5" destOrd="0" presId="urn:microsoft.com/office/officeart/2005/8/layout/radial1"/>
    <dgm:cxn modelId="{BF666E06-1CEA-45A6-B43C-DB3A927A9910}" type="presParOf" srcId="{CF204894-54B1-4448-BED2-8FBDF7779699}" destId="{0734530D-6F88-4ABB-9EB8-4EB4850E08D4}" srcOrd="0" destOrd="0" presId="urn:microsoft.com/office/officeart/2005/8/layout/radial1"/>
    <dgm:cxn modelId="{D68C45B1-FD8D-4D5D-9347-37C231B3A10A}" type="presParOf" srcId="{43A2678F-C4D7-4642-8899-6016182B0A8B}" destId="{49BE4B0A-B25B-497C-9EF9-6039B8FA2999}" srcOrd="6" destOrd="0" presId="urn:microsoft.com/office/officeart/2005/8/layout/radial1"/>
    <dgm:cxn modelId="{2B4B5E0A-8E33-4049-AC1F-1E06320AB8B4}" type="presParOf" srcId="{43A2678F-C4D7-4642-8899-6016182B0A8B}" destId="{410AEABA-1C6E-4701-97C1-1680AE08FBB1}" srcOrd="7" destOrd="0" presId="urn:microsoft.com/office/officeart/2005/8/layout/radial1"/>
    <dgm:cxn modelId="{66B7A897-6C85-4663-B394-234480F94E01}" type="presParOf" srcId="{410AEABA-1C6E-4701-97C1-1680AE08FBB1}" destId="{4CB7D76B-C3D1-46FB-B967-21A0B4CD1CAD}" srcOrd="0" destOrd="0" presId="urn:microsoft.com/office/officeart/2005/8/layout/radial1"/>
    <dgm:cxn modelId="{69B36A0E-C722-4086-9D56-9924C16E7E48}" type="presParOf" srcId="{43A2678F-C4D7-4642-8899-6016182B0A8B}" destId="{50BD1956-F8C0-4AF4-A8AF-82261B0EEA96}" srcOrd="8" destOrd="0" presId="urn:microsoft.com/office/officeart/2005/8/layout/radial1"/>
    <dgm:cxn modelId="{AA1202E3-3A5B-447F-BA49-8E8CEA53A715}" type="presParOf" srcId="{43A2678F-C4D7-4642-8899-6016182B0A8B}" destId="{DBC5ECF2-4ACB-4745-836A-F1EF37A3BEAE}" srcOrd="9" destOrd="0" presId="urn:microsoft.com/office/officeart/2005/8/layout/radial1"/>
    <dgm:cxn modelId="{39FABD95-FE27-466E-9047-7AD1F89FA9F8}" type="presParOf" srcId="{DBC5ECF2-4ACB-4745-836A-F1EF37A3BEAE}" destId="{8879B5F7-84DC-4FDD-B4C1-8D1F952F62E7}" srcOrd="0" destOrd="0" presId="urn:microsoft.com/office/officeart/2005/8/layout/radial1"/>
    <dgm:cxn modelId="{1E953144-BB79-46F9-87FD-67EF41808829}" type="presParOf" srcId="{43A2678F-C4D7-4642-8899-6016182B0A8B}" destId="{261A2D86-6F2A-4176-85AE-CB5A821EDAA5}" srcOrd="10" destOrd="0" presId="urn:microsoft.com/office/officeart/2005/8/layout/radial1"/>
    <dgm:cxn modelId="{11BD558F-E6BF-484A-BA4F-EC448CDA5931}" type="presParOf" srcId="{43A2678F-C4D7-4642-8899-6016182B0A8B}" destId="{8BAD594A-332F-4D18-855B-61E9E15572F9}" srcOrd="11" destOrd="0" presId="urn:microsoft.com/office/officeart/2005/8/layout/radial1"/>
    <dgm:cxn modelId="{8A9ED3F9-73C2-4002-A750-7A5C65009170}" type="presParOf" srcId="{8BAD594A-332F-4D18-855B-61E9E15572F9}" destId="{059C3E7F-5FC9-4D71-87DF-3A4069B575A9}" srcOrd="0" destOrd="0" presId="urn:microsoft.com/office/officeart/2005/8/layout/radial1"/>
    <dgm:cxn modelId="{85674682-5777-4652-89EB-5D7E3560925D}" type="presParOf" srcId="{43A2678F-C4D7-4642-8899-6016182B0A8B}" destId="{BCEE3335-4298-4109-9C3F-ACE519E8E866}" srcOrd="12" destOrd="0" presId="urn:microsoft.com/office/officeart/2005/8/layout/radial1"/>
    <dgm:cxn modelId="{3A79DF73-C18F-43DC-8C2E-62BDDC63EA76}" type="presParOf" srcId="{43A2678F-C4D7-4642-8899-6016182B0A8B}" destId="{5CBE41E2-EFC6-4C8C-A134-38A8E60D683F}" srcOrd="13" destOrd="0" presId="urn:microsoft.com/office/officeart/2005/8/layout/radial1"/>
    <dgm:cxn modelId="{AA4E737E-518A-4571-9EC1-0BD04060AF05}" type="presParOf" srcId="{5CBE41E2-EFC6-4C8C-A134-38A8E60D683F}" destId="{A6E3B500-4B61-4F6A-83D6-B5152807E4E6}" srcOrd="0" destOrd="0" presId="urn:microsoft.com/office/officeart/2005/8/layout/radial1"/>
    <dgm:cxn modelId="{F2DDCF45-EA44-4B7B-8C36-EA7BE2826411}" type="presParOf" srcId="{43A2678F-C4D7-4642-8899-6016182B0A8B}" destId="{5846C5B2-8F9A-45AB-A272-36C7779B0C0B}"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FEEC81-9E3C-4B8A-8B72-910A2B55B489}"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0DEA95CB-3D4C-4280-A903-8B9C781EE042}">
      <dgm:prSet phldrT="[Text]"/>
      <dgm:spPr/>
      <dgm:t>
        <a:bodyPr/>
        <a:lstStyle/>
        <a:p>
          <a:r>
            <a:rPr lang="en-GB" dirty="0"/>
            <a:t>Social</a:t>
          </a:r>
        </a:p>
      </dgm:t>
    </dgm:pt>
    <dgm:pt modelId="{064C952A-3650-4D78-BF9A-A39E78048B08}" type="parTrans" cxnId="{280DAEFF-C22F-4CFA-BA02-C5839546143C}">
      <dgm:prSet/>
      <dgm:spPr/>
      <dgm:t>
        <a:bodyPr/>
        <a:lstStyle/>
        <a:p>
          <a:endParaRPr lang="en-GB"/>
        </a:p>
      </dgm:t>
    </dgm:pt>
    <dgm:pt modelId="{44FB8779-C8BD-4F82-A28F-BC577D01350F}" type="sibTrans" cxnId="{280DAEFF-C22F-4CFA-BA02-C5839546143C}">
      <dgm:prSet/>
      <dgm:spPr/>
      <dgm:t>
        <a:bodyPr/>
        <a:lstStyle/>
        <a:p>
          <a:endParaRPr lang="en-GB"/>
        </a:p>
      </dgm:t>
    </dgm:pt>
    <dgm:pt modelId="{559F8361-D05A-4537-89F1-719A29A15225}">
      <dgm:prSet phldrT="[Text]"/>
      <dgm:spPr/>
      <dgm:t>
        <a:bodyPr/>
        <a:lstStyle/>
        <a:p>
          <a:r>
            <a:rPr lang="en-GB" dirty="0"/>
            <a:t>Language </a:t>
          </a:r>
        </a:p>
      </dgm:t>
    </dgm:pt>
    <dgm:pt modelId="{4D493442-3B61-4F13-B280-A4CAEFF7E1F7}" type="parTrans" cxnId="{8CA9B66C-869E-4661-8210-052505237DA7}">
      <dgm:prSet/>
      <dgm:spPr/>
      <dgm:t>
        <a:bodyPr/>
        <a:lstStyle/>
        <a:p>
          <a:endParaRPr lang="en-GB"/>
        </a:p>
      </dgm:t>
    </dgm:pt>
    <dgm:pt modelId="{F9EBF028-58A5-41DF-9A41-78D5A63F4318}" type="sibTrans" cxnId="{8CA9B66C-869E-4661-8210-052505237DA7}">
      <dgm:prSet/>
      <dgm:spPr/>
      <dgm:t>
        <a:bodyPr/>
        <a:lstStyle/>
        <a:p>
          <a:endParaRPr lang="en-GB"/>
        </a:p>
      </dgm:t>
    </dgm:pt>
    <dgm:pt modelId="{E41F4373-4889-46BF-BFB8-44EF53D9EAAB}">
      <dgm:prSet phldrT="[Text]"/>
      <dgm:spPr/>
      <dgm:t>
        <a:bodyPr/>
        <a:lstStyle/>
        <a:p>
          <a:r>
            <a:rPr lang="en-GB" dirty="0"/>
            <a:t>Physical</a:t>
          </a:r>
        </a:p>
      </dgm:t>
    </dgm:pt>
    <dgm:pt modelId="{D1EA94D1-C731-4C8F-BE52-550879B51D66}" type="parTrans" cxnId="{C2AC201C-2519-44E7-91D3-7CD0038DBBF8}">
      <dgm:prSet/>
      <dgm:spPr/>
      <dgm:t>
        <a:bodyPr/>
        <a:lstStyle/>
        <a:p>
          <a:endParaRPr lang="en-GB"/>
        </a:p>
      </dgm:t>
    </dgm:pt>
    <dgm:pt modelId="{A34F1143-68F3-4F10-B6AA-49EA6FBA7E59}" type="sibTrans" cxnId="{C2AC201C-2519-44E7-91D3-7CD0038DBBF8}">
      <dgm:prSet/>
      <dgm:spPr/>
      <dgm:t>
        <a:bodyPr/>
        <a:lstStyle/>
        <a:p>
          <a:endParaRPr lang="en-GB"/>
        </a:p>
      </dgm:t>
    </dgm:pt>
    <dgm:pt modelId="{EF564CE4-E3D0-4211-B313-83E6AF746E48}">
      <dgm:prSet phldrT="[Text]"/>
      <dgm:spPr/>
      <dgm:t>
        <a:bodyPr/>
        <a:lstStyle/>
        <a:p>
          <a:r>
            <a:rPr lang="en-GB" dirty="0"/>
            <a:t>Emotional </a:t>
          </a:r>
        </a:p>
      </dgm:t>
    </dgm:pt>
    <dgm:pt modelId="{471565F1-61D1-47C9-AC83-1242D0FF5459}" type="parTrans" cxnId="{F10008CF-E344-4596-849D-5D419A837E75}">
      <dgm:prSet/>
      <dgm:spPr/>
      <dgm:t>
        <a:bodyPr/>
        <a:lstStyle/>
        <a:p>
          <a:endParaRPr lang="en-GB"/>
        </a:p>
      </dgm:t>
    </dgm:pt>
    <dgm:pt modelId="{65F61FC6-C4FE-48BC-8BFA-F4E45C281FE2}" type="sibTrans" cxnId="{F10008CF-E344-4596-849D-5D419A837E75}">
      <dgm:prSet/>
      <dgm:spPr/>
      <dgm:t>
        <a:bodyPr/>
        <a:lstStyle/>
        <a:p>
          <a:endParaRPr lang="en-GB"/>
        </a:p>
      </dgm:t>
    </dgm:pt>
    <dgm:pt modelId="{D2B6941E-E8EE-4223-ADD5-F0C837E2BD99}">
      <dgm:prSet phldrT="[Text]"/>
      <dgm:spPr/>
      <dgm:t>
        <a:bodyPr/>
        <a:lstStyle/>
        <a:p>
          <a:r>
            <a:rPr lang="en-GB" dirty="0"/>
            <a:t>Cognitive </a:t>
          </a:r>
        </a:p>
      </dgm:t>
    </dgm:pt>
    <dgm:pt modelId="{FFD3DFCB-0793-495C-B347-8DC2FEA001A5}" type="parTrans" cxnId="{3B13AFC2-F4AE-4081-BBFE-03217BBD013D}">
      <dgm:prSet/>
      <dgm:spPr/>
      <dgm:t>
        <a:bodyPr/>
        <a:lstStyle/>
        <a:p>
          <a:endParaRPr lang="en-GB"/>
        </a:p>
      </dgm:t>
    </dgm:pt>
    <dgm:pt modelId="{21EE00CE-EACB-4ECF-A98A-B0AA9CFFE5B5}" type="sibTrans" cxnId="{3B13AFC2-F4AE-4081-BBFE-03217BBD013D}">
      <dgm:prSet/>
      <dgm:spPr/>
      <dgm:t>
        <a:bodyPr/>
        <a:lstStyle/>
        <a:p>
          <a:endParaRPr lang="en-GB"/>
        </a:p>
      </dgm:t>
    </dgm:pt>
    <dgm:pt modelId="{23FE940F-BBDC-4884-B53B-95E4C669FE77}" type="pres">
      <dgm:prSet presAssocID="{ADFEEC81-9E3C-4B8A-8B72-910A2B55B489}" presName="cycle" presStyleCnt="0">
        <dgm:presLayoutVars>
          <dgm:dir/>
          <dgm:resizeHandles val="exact"/>
        </dgm:presLayoutVars>
      </dgm:prSet>
      <dgm:spPr/>
    </dgm:pt>
    <dgm:pt modelId="{B9D8FE4F-FE5D-4131-984A-3E170BBCD3D4}" type="pres">
      <dgm:prSet presAssocID="{0DEA95CB-3D4C-4280-A903-8B9C781EE042}" presName="node" presStyleLbl="node1" presStyleIdx="0" presStyleCnt="5">
        <dgm:presLayoutVars>
          <dgm:bulletEnabled val="1"/>
        </dgm:presLayoutVars>
      </dgm:prSet>
      <dgm:spPr/>
    </dgm:pt>
    <dgm:pt modelId="{B4E4AB21-31A0-4CE2-9958-60EB9C856AA5}" type="pres">
      <dgm:prSet presAssocID="{44FB8779-C8BD-4F82-A28F-BC577D01350F}" presName="sibTrans" presStyleLbl="sibTrans2D1" presStyleIdx="0" presStyleCnt="5"/>
      <dgm:spPr/>
    </dgm:pt>
    <dgm:pt modelId="{2DE09F32-9C33-47F3-88C0-8574CBF72795}" type="pres">
      <dgm:prSet presAssocID="{44FB8779-C8BD-4F82-A28F-BC577D01350F}" presName="connectorText" presStyleLbl="sibTrans2D1" presStyleIdx="0" presStyleCnt="5"/>
      <dgm:spPr/>
    </dgm:pt>
    <dgm:pt modelId="{8BD003C8-66D9-4356-A71F-607D8101BA6A}" type="pres">
      <dgm:prSet presAssocID="{559F8361-D05A-4537-89F1-719A29A15225}" presName="node" presStyleLbl="node1" presStyleIdx="1" presStyleCnt="5">
        <dgm:presLayoutVars>
          <dgm:bulletEnabled val="1"/>
        </dgm:presLayoutVars>
      </dgm:prSet>
      <dgm:spPr/>
    </dgm:pt>
    <dgm:pt modelId="{2AE58023-B65B-43F5-8131-1AE15B26FCB4}" type="pres">
      <dgm:prSet presAssocID="{F9EBF028-58A5-41DF-9A41-78D5A63F4318}" presName="sibTrans" presStyleLbl="sibTrans2D1" presStyleIdx="1" presStyleCnt="5"/>
      <dgm:spPr/>
    </dgm:pt>
    <dgm:pt modelId="{6D0F0E30-B20A-4464-A30D-BC986C8B4FDE}" type="pres">
      <dgm:prSet presAssocID="{F9EBF028-58A5-41DF-9A41-78D5A63F4318}" presName="connectorText" presStyleLbl="sibTrans2D1" presStyleIdx="1" presStyleCnt="5"/>
      <dgm:spPr/>
    </dgm:pt>
    <dgm:pt modelId="{71AF6E75-678F-4150-B34F-C9098D483549}" type="pres">
      <dgm:prSet presAssocID="{E41F4373-4889-46BF-BFB8-44EF53D9EAAB}" presName="node" presStyleLbl="node1" presStyleIdx="2" presStyleCnt="5">
        <dgm:presLayoutVars>
          <dgm:bulletEnabled val="1"/>
        </dgm:presLayoutVars>
      </dgm:prSet>
      <dgm:spPr/>
    </dgm:pt>
    <dgm:pt modelId="{506FB7A1-CBDC-4C3E-A038-323ABA9141DF}" type="pres">
      <dgm:prSet presAssocID="{A34F1143-68F3-4F10-B6AA-49EA6FBA7E59}" presName="sibTrans" presStyleLbl="sibTrans2D1" presStyleIdx="2" presStyleCnt="5"/>
      <dgm:spPr/>
    </dgm:pt>
    <dgm:pt modelId="{6D026532-B40F-4903-B8AA-A7553968167C}" type="pres">
      <dgm:prSet presAssocID="{A34F1143-68F3-4F10-B6AA-49EA6FBA7E59}" presName="connectorText" presStyleLbl="sibTrans2D1" presStyleIdx="2" presStyleCnt="5"/>
      <dgm:spPr/>
    </dgm:pt>
    <dgm:pt modelId="{ABAA6F91-39DD-43AF-BE65-74206DE52590}" type="pres">
      <dgm:prSet presAssocID="{EF564CE4-E3D0-4211-B313-83E6AF746E48}" presName="node" presStyleLbl="node1" presStyleIdx="3" presStyleCnt="5">
        <dgm:presLayoutVars>
          <dgm:bulletEnabled val="1"/>
        </dgm:presLayoutVars>
      </dgm:prSet>
      <dgm:spPr/>
    </dgm:pt>
    <dgm:pt modelId="{A363924F-510C-4488-8DE5-1F4A5958029A}" type="pres">
      <dgm:prSet presAssocID="{65F61FC6-C4FE-48BC-8BFA-F4E45C281FE2}" presName="sibTrans" presStyleLbl="sibTrans2D1" presStyleIdx="3" presStyleCnt="5"/>
      <dgm:spPr/>
    </dgm:pt>
    <dgm:pt modelId="{AEB7FE58-5014-4528-AA3C-471A813D64F2}" type="pres">
      <dgm:prSet presAssocID="{65F61FC6-C4FE-48BC-8BFA-F4E45C281FE2}" presName="connectorText" presStyleLbl="sibTrans2D1" presStyleIdx="3" presStyleCnt="5"/>
      <dgm:spPr/>
    </dgm:pt>
    <dgm:pt modelId="{9AE9E6F0-CF3F-420C-A759-AEAB92641A41}" type="pres">
      <dgm:prSet presAssocID="{D2B6941E-E8EE-4223-ADD5-F0C837E2BD99}" presName="node" presStyleLbl="node1" presStyleIdx="4" presStyleCnt="5">
        <dgm:presLayoutVars>
          <dgm:bulletEnabled val="1"/>
        </dgm:presLayoutVars>
      </dgm:prSet>
      <dgm:spPr/>
    </dgm:pt>
    <dgm:pt modelId="{E05FFEA1-1C38-49DF-A962-DD96CC29B76F}" type="pres">
      <dgm:prSet presAssocID="{21EE00CE-EACB-4ECF-A98A-B0AA9CFFE5B5}" presName="sibTrans" presStyleLbl="sibTrans2D1" presStyleIdx="4" presStyleCnt="5"/>
      <dgm:spPr/>
    </dgm:pt>
    <dgm:pt modelId="{90D3BDE2-7BC1-41AE-97AD-353456F241A3}" type="pres">
      <dgm:prSet presAssocID="{21EE00CE-EACB-4ECF-A98A-B0AA9CFFE5B5}" presName="connectorText" presStyleLbl="sibTrans2D1" presStyleIdx="4" presStyleCnt="5"/>
      <dgm:spPr/>
    </dgm:pt>
  </dgm:ptLst>
  <dgm:cxnLst>
    <dgm:cxn modelId="{60D07102-8D8A-4DC4-830D-7CB51CC876B8}" type="presOf" srcId="{65F61FC6-C4FE-48BC-8BFA-F4E45C281FE2}" destId="{A363924F-510C-4488-8DE5-1F4A5958029A}" srcOrd="0" destOrd="0" presId="urn:microsoft.com/office/officeart/2005/8/layout/cycle2"/>
    <dgm:cxn modelId="{B1F12411-B3C6-43F2-A2CE-0C8121D2E60A}" type="presOf" srcId="{D2B6941E-E8EE-4223-ADD5-F0C837E2BD99}" destId="{9AE9E6F0-CF3F-420C-A759-AEAB92641A41}" srcOrd="0" destOrd="0" presId="urn:microsoft.com/office/officeart/2005/8/layout/cycle2"/>
    <dgm:cxn modelId="{C2AC201C-2519-44E7-91D3-7CD0038DBBF8}" srcId="{ADFEEC81-9E3C-4B8A-8B72-910A2B55B489}" destId="{E41F4373-4889-46BF-BFB8-44EF53D9EAAB}" srcOrd="2" destOrd="0" parTransId="{D1EA94D1-C731-4C8F-BE52-550879B51D66}" sibTransId="{A34F1143-68F3-4F10-B6AA-49EA6FBA7E59}"/>
    <dgm:cxn modelId="{972FE81F-7CC1-4ED3-B940-6FD95F51A7C0}" type="presOf" srcId="{F9EBF028-58A5-41DF-9A41-78D5A63F4318}" destId="{2AE58023-B65B-43F5-8131-1AE15B26FCB4}" srcOrd="0" destOrd="0" presId="urn:microsoft.com/office/officeart/2005/8/layout/cycle2"/>
    <dgm:cxn modelId="{7716EA21-805B-4F27-95DA-3D1705902F46}" type="presOf" srcId="{E41F4373-4889-46BF-BFB8-44EF53D9EAAB}" destId="{71AF6E75-678F-4150-B34F-C9098D483549}" srcOrd="0" destOrd="0" presId="urn:microsoft.com/office/officeart/2005/8/layout/cycle2"/>
    <dgm:cxn modelId="{535AA528-ED07-42C3-855E-600DA3D8B916}" type="presOf" srcId="{F9EBF028-58A5-41DF-9A41-78D5A63F4318}" destId="{6D0F0E30-B20A-4464-A30D-BC986C8B4FDE}" srcOrd="1" destOrd="0" presId="urn:microsoft.com/office/officeart/2005/8/layout/cycle2"/>
    <dgm:cxn modelId="{83DF3C33-9E9F-41F2-918A-52E5CD93BEEE}" type="presOf" srcId="{559F8361-D05A-4537-89F1-719A29A15225}" destId="{8BD003C8-66D9-4356-A71F-607D8101BA6A}" srcOrd="0" destOrd="0" presId="urn:microsoft.com/office/officeart/2005/8/layout/cycle2"/>
    <dgm:cxn modelId="{8104B038-95A3-48C5-80A0-E43FFE8F7BC6}" type="presOf" srcId="{44FB8779-C8BD-4F82-A28F-BC577D01350F}" destId="{B4E4AB21-31A0-4CE2-9958-60EB9C856AA5}" srcOrd="0" destOrd="0" presId="urn:microsoft.com/office/officeart/2005/8/layout/cycle2"/>
    <dgm:cxn modelId="{CB23BA3F-0CA4-4EF4-9D5C-F985FC0C2907}" type="presOf" srcId="{21EE00CE-EACB-4ECF-A98A-B0AA9CFFE5B5}" destId="{90D3BDE2-7BC1-41AE-97AD-353456F241A3}" srcOrd="1" destOrd="0" presId="urn:microsoft.com/office/officeart/2005/8/layout/cycle2"/>
    <dgm:cxn modelId="{A0FEC766-4CA7-410F-8228-A4BA726B5753}" type="presOf" srcId="{21EE00CE-EACB-4ECF-A98A-B0AA9CFFE5B5}" destId="{E05FFEA1-1C38-49DF-A962-DD96CC29B76F}" srcOrd="0" destOrd="0" presId="urn:microsoft.com/office/officeart/2005/8/layout/cycle2"/>
    <dgm:cxn modelId="{8CA9B66C-869E-4661-8210-052505237DA7}" srcId="{ADFEEC81-9E3C-4B8A-8B72-910A2B55B489}" destId="{559F8361-D05A-4537-89F1-719A29A15225}" srcOrd="1" destOrd="0" parTransId="{4D493442-3B61-4F13-B280-A4CAEFF7E1F7}" sibTransId="{F9EBF028-58A5-41DF-9A41-78D5A63F4318}"/>
    <dgm:cxn modelId="{BA9FFF6D-6199-4B76-8FC9-54C01A2E71B7}" type="presOf" srcId="{A34F1143-68F3-4F10-B6AA-49EA6FBA7E59}" destId="{6D026532-B40F-4903-B8AA-A7553968167C}" srcOrd="1" destOrd="0" presId="urn:microsoft.com/office/officeart/2005/8/layout/cycle2"/>
    <dgm:cxn modelId="{950FD890-4679-441D-9BC7-E2CC83A59F42}" type="presOf" srcId="{65F61FC6-C4FE-48BC-8BFA-F4E45C281FE2}" destId="{AEB7FE58-5014-4528-AA3C-471A813D64F2}" srcOrd="1" destOrd="0" presId="urn:microsoft.com/office/officeart/2005/8/layout/cycle2"/>
    <dgm:cxn modelId="{B4AE1591-A00C-40BF-BBE9-02FDE1A6DC8B}" type="presOf" srcId="{44FB8779-C8BD-4F82-A28F-BC577D01350F}" destId="{2DE09F32-9C33-47F3-88C0-8574CBF72795}" srcOrd="1" destOrd="0" presId="urn:microsoft.com/office/officeart/2005/8/layout/cycle2"/>
    <dgm:cxn modelId="{11CE3896-2D9C-4178-92C1-4B05143C579B}" type="presOf" srcId="{ADFEEC81-9E3C-4B8A-8B72-910A2B55B489}" destId="{23FE940F-BBDC-4884-B53B-95E4C669FE77}" srcOrd="0" destOrd="0" presId="urn:microsoft.com/office/officeart/2005/8/layout/cycle2"/>
    <dgm:cxn modelId="{9523589B-3431-46C8-99A4-7EDFAABA2BDA}" type="presOf" srcId="{A34F1143-68F3-4F10-B6AA-49EA6FBA7E59}" destId="{506FB7A1-CBDC-4C3E-A038-323ABA9141DF}" srcOrd="0" destOrd="0" presId="urn:microsoft.com/office/officeart/2005/8/layout/cycle2"/>
    <dgm:cxn modelId="{3B13AFC2-F4AE-4081-BBFE-03217BBD013D}" srcId="{ADFEEC81-9E3C-4B8A-8B72-910A2B55B489}" destId="{D2B6941E-E8EE-4223-ADD5-F0C837E2BD99}" srcOrd="4" destOrd="0" parTransId="{FFD3DFCB-0793-495C-B347-8DC2FEA001A5}" sibTransId="{21EE00CE-EACB-4ECF-A98A-B0AA9CFFE5B5}"/>
    <dgm:cxn modelId="{3D7CE6CE-5244-4610-82A6-5E6BBD85513A}" type="presOf" srcId="{0DEA95CB-3D4C-4280-A903-8B9C781EE042}" destId="{B9D8FE4F-FE5D-4131-984A-3E170BBCD3D4}" srcOrd="0" destOrd="0" presId="urn:microsoft.com/office/officeart/2005/8/layout/cycle2"/>
    <dgm:cxn modelId="{F10008CF-E344-4596-849D-5D419A837E75}" srcId="{ADFEEC81-9E3C-4B8A-8B72-910A2B55B489}" destId="{EF564CE4-E3D0-4211-B313-83E6AF746E48}" srcOrd="3" destOrd="0" parTransId="{471565F1-61D1-47C9-AC83-1242D0FF5459}" sibTransId="{65F61FC6-C4FE-48BC-8BFA-F4E45C281FE2}"/>
    <dgm:cxn modelId="{C65FBCDF-0931-4318-9102-DFEAC847FF84}" type="presOf" srcId="{EF564CE4-E3D0-4211-B313-83E6AF746E48}" destId="{ABAA6F91-39DD-43AF-BE65-74206DE52590}" srcOrd="0" destOrd="0" presId="urn:microsoft.com/office/officeart/2005/8/layout/cycle2"/>
    <dgm:cxn modelId="{280DAEFF-C22F-4CFA-BA02-C5839546143C}" srcId="{ADFEEC81-9E3C-4B8A-8B72-910A2B55B489}" destId="{0DEA95CB-3D4C-4280-A903-8B9C781EE042}" srcOrd="0" destOrd="0" parTransId="{064C952A-3650-4D78-BF9A-A39E78048B08}" sibTransId="{44FB8779-C8BD-4F82-A28F-BC577D01350F}"/>
    <dgm:cxn modelId="{6088C1A2-70A1-4320-A78C-5E34F8EBD8EC}" type="presParOf" srcId="{23FE940F-BBDC-4884-B53B-95E4C669FE77}" destId="{B9D8FE4F-FE5D-4131-984A-3E170BBCD3D4}" srcOrd="0" destOrd="0" presId="urn:microsoft.com/office/officeart/2005/8/layout/cycle2"/>
    <dgm:cxn modelId="{1B33BD40-6545-423A-8F99-9693A5BF0778}" type="presParOf" srcId="{23FE940F-BBDC-4884-B53B-95E4C669FE77}" destId="{B4E4AB21-31A0-4CE2-9958-60EB9C856AA5}" srcOrd="1" destOrd="0" presId="urn:microsoft.com/office/officeart/2005/8/layout/cycle2"/>
    <dgm:cxn modelId="{9D6E8F21-EEA0-4C7B-A805-4E30AD960A4C}" type="presParOf" srcId="{B4E4AB21-31A0-4CE2-9958-60EB9C856AA5}" destId="{2DE09F32-9C33-47F3-88C0-8574CBF72795}" srcOrd="0" destOrd="0" presId="urn:microsoft.com/office/officeart/2005/8/layout/cycle2"/>
    <dgm:cxn modelId="{6FAD81A0-E3CB-459E-8859-007E56E26C33}" type="presParOf" srcId="{23FE940F-BBDC-4884-B53B-95E4C669FE77}" destId="{8BD003C8-66D9-4356-A71F-607D8101BA6A}" srcOrd="2" destOrd="0" presId="urn:microsoft.com/office/officeart/2005/8/layout/cycle2"/>
    <dgm:cxn modelId="{17CEAA21-37A8-4A3B-BF56-0DF86BAA7E67}" type="presParOf" srcId="{23FE940F-BBDC-4884-B53B-95E4C669FE77}" destId="{2AE58023-B65B-43F5-8131-1AE15B26FCB4}" srcOrd="3" destOrd="0" presId="urn:microsoft.com/office/officeart/2005/8/layout/cycle2"/>
    <dgm:cxn modelId="{A61647C8-97F8-4546-9F06-0CB2048DB5CC}" type="presParOf" srcId="{2AE58023-B65B-43F5-8131-1AE15B26FCB4}" destId="{6D0F0E30-B20A-4464-A30D-BC986C8B4FDE}" srcOrd="0" destOrd="0" presId="urn:microsoft.com/office/officeart/2005/8/layout/cycle2"/>
    <dgm:cxn modelId="{DA71C204-DC89-4D58-AB08-CCC787E992E5}" type="presParOf" srcId="{23FE940F-BBDC-4884-B53B-95E4C669FE77}" destId="{71AF6E75-678F-4150-B34F-C9098D483549}" srcOrd="4" destOrd="0" presId="urn:microsoft.com/office/officeart/2005/8/layout/cycle2"/>
    <dgm:cxn modelId="{39163EE0-C87D-4D13-99B8-FADE589C73C3}" type="presParOf" srcId="{23FE940F-BBDC-4884-B53B-95E4C669FE77}" destId="{506FB7A1-CBDC-4C3E-A038-323ABA9141DF}" srcOrd="5" destOrd="0" presId="urn:microsoft.com/office/officeart/2005/8/layout/cycle2"/>
    <dgm:cxn modelId="{5F0788C7-7040-417A-BCA1-0D63D73F626C}" type="presParOf" srcId="{506FB7A1-CBDC-4C3E-A038-323ABA9141DF}" destId="{6D026532-B40F-4903-B8AA-A7553968167C}" srcOrd="0" destOrd="0" presId="urn:microsoft.com/office/officeart/2005/8/layout/cycle2"/>
    <dgm:cxn modelId="{3C33557B-C4EB-403B-BA35-F639A2068ADB}" type="presParOf" srcId="{23FE940F-BBDC-4884-B53B-95E4C669FE77}" destId="{ABAA6F91-39DD-43AF-BE65-74206DE52590}" srcOrd="6" destOrd="0" presId="urn:microsoft.com/office/officeart/2005/8/layout/cycle2"/>
    <dgm:cxn modelId="{F93991F2-42AC-4D4F-9091-BED954D530FA}" type="presParOf" srcId="{23FE940F-BBDC-4884-B53B-95E4C669FE77}" destId="{A363924F-510C-4488-8DE5-1F4A5958029A}" srcOrd="7" destOrd="0" presId="urn:microsoft.com/office/officeart/2005/8/layout/cycle2"/>
    <dgm:cxn modelId="{9917CB13-60F7-4B3F-8244-502B0CB9B47C}" type="presParOf" srcId="{A363924F-510C-4488-8DE5-1F4A5958029A}" destId="{AEB7FE58-5014-4528-AA3C-471A813D64F2}" srcOrd="0" destOrd="0" presId="urn:microsoft.com/office/officeart/2005/8/layout/cycle2"/>
    <dgm:cxn modelId="{206CE53F-D48D-4AC4-9E2E-FAB0A050047B}" type="presParOf" srcId="{23FE940F-BBDC-4884-B53B-95E4C669FE77}" destId="{9AE9E6F0-CF3F-420C-A759-AEAB92641A41}" srcOrd="8" destOrd="0" presId="urn:microsoft.com/office/officeart/2005/8/layout/cycle2"/>
    <dgm:cxn modelId="{6C7BAD26-8839-4423-A84F-3618982485DF}" type="presParOf" srcId="{23FE940F-BBDC-4884-B53B-95E4C669FE77}" destId="{E05FFEA1-1C38-49DF-A962-DD96CC29B76F}" srcOrd="9" destOrd="0" presId="urn:microsoft.com/office/officeart/2005/8/layout/cycle2"/>
    <dgm:cxn modelId="{F045C009-3785-4ABC-83DB-56F20423005E}" type="presParOf" srcId="{E05FFEA1-1C38-49DF-A962-DD96CC29B76F}" destId="{90D3BDE2-7BC1-41AE-97AD-353456F241A3}"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034D2-B975-41F5-9C92-E9FC4F24AB5C}">
      <dsp:nvSpPr>
        <dsp:cNvPr id="0" name=""/>
        <dsp:cNvSpPr/>
      </dsp:nvSpPr>
      <dsp:spPr>
        <a:xfrm>
          <a:off x="3401" y="1853873"/>
          <a:ext cx="3316114" cy="92160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GB" sz="3200" kern="1200" dirty="0">
              <a:cs typeface="Calibri Light"/>
            </a:rPr>
            <a:t>Echoic </a:t>
          </a:r>
        </a:p>
      </dsp:txBody>
      <dsp:txXfrm>
        <a:off x="3401" y="1853873"/>
        <a:ext cx="3316114" cy="921600"/>
      </dsp:txXfrm>
    </dsp:sp>
    <dsp:sp modelId="{EED43314-E9C7-4670-B9AD-22F598D45A15}">
      <dsp:nvSpPr>
        <dsp:cNvPr id="0" name=""/>
        <dsp:cNvSpPr/>
      </dsp:nvSpPr>
      <dsp:spPr>
        <a:xfrm>
          <a:off x="3401" y="2775473"/>
          <a:ext cx="3316114" cy="1932480"/>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GB" sz="3200" kern="1200" dirty="0">
              <a:cs typeface="Calibri Light"/>
            </a:rPr>
            <a:t>Imitation</a:t>
          </a:r>
        </a:p>
        <a:p>
          <a:pPr marL="285750" lvl="1" indent="-285750" algn="l" defTabSz="1422400">
            <a:lnSpc>
              <a:spcPct val="90000"/>
            </a:lnSpc>
            <a:spcBef>
              <a:spcPct val="0"/>
            </a:spcBef>
            <a:spcAft>
              <a:spcPct val="15000"/>
            </a:spcAft>
            <a:buChar char="•"/>
          </a:pPr>
          <a:r>
            <a:rPr lang="en-GB" sz="3200" kern="1200" dirty="0">
              <a:cs typeface="Calibri Light"/>
            </a:rPr>
            <a:t>Appraisals</a:t>
          </a:r>
        </a:p>
      </dsp:txBody>
      <dsp:txXfrm>
        <a:off x="3401" y="2775473"/>
        <a:ext cx="3316114" cy="1932480"/>
      </dsp:txXfrm>
    </dsp:sp>
    <dsp:sp modelId="{3A7F8C65-0563-438E-9C38-699486E6308D}">
      <dsp:nvSpPr>
        <dsp:cNvPr id="0" name=""/>
        <dsp:cNvSpPr/>
      </dsp:nvSpPr>
      <dsp:spPr>
        <a:xfrm>
          <a:off x="3783772" y="1853873"/>
          <a:ext cx="3316114" cy="92160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GB" sz="3200" kern="1200" dirty="0">
              <a:cs typeface="Calibri Light"/>
            </a:rPr>
            <a:t>Mand</a:t>
          </a:r>
        </a:p>
      </dsp:txBody>
      <dsp:txXfrm>
        <a:off x="3783772" y="1853873"/>
        <a:ext cx="3316114" cy="921600"/>
      </dsp:txXfrm>
    </dsp:sp>
    <dsp:sp modelId="{F96E2538-023D-4B8A-9FA7-8688481299FE}">
      <dsp:nvSpPr>
        <dsp:cNvPr id="0" name=""/>
        <dsp:cNvSpPr/>
      </dsp:nvSpPr>
      <dsp:spPr>
        <a:xfrm>
          <a:off x="3783772" y="2775473"/>
          <a:ext cx="3316114" cy="1932480"/>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GB" sz="3200" kern="1200" dirty="0">
              <a:cs typeface="Calibri Light"/>
            </a:rPr>
            <a:t>Utterance</a:t>
          </a:r>
        </a:p>
        <a:p>
          <a:pPr marL="285750" lvl="1" indent="-285750" algn="l" defTabSz="1422400">
            <a:lnSpc>
              <a:spcPct val="90000"/>
            </a:lnSpc>
            <a:spcBef>
              <a:spcPct val="0"/>
            </a:spcBef>
            <a:spcAft>
              <a:spcPct val="15000"/>
            </a:spcAft>
            <a:buChar char="•"/>
          </a:pPr>
          <a:r>
            <a:rPr lang="en-GB" sz="3200" kern="1200" dirty="0">
              <a:cs typeface="Calibri Light"/>
            </a:rPr>
            <a:t>Encouragement</a:t>
          </a:r>
        </a:p>
        <a:p>
          <a:pPr marL="285750" lvl="1" indent="-285750" algn="l" defTabSz="1422400">
            <a:lnSpc>
              <a:spcPct val="90000"/>
            </a:lnSpc>
            <a:spcBef>
              <a:spcPct val="0"/>
            </a:spcBef>
            <a:spcAft>
              <a:spcPct val="15000"/>
            </a:spcAft>
            <a:buChar char="•"/>
          </a:pPr>
          <a:endParaRPr lang="en-GB" sz="3200" kern="1200"/>
        </a:p>
      </dsp:txBody>
      <dsp:txXfrm>
        <a:off x="3783772" y="2775473"/>
        <a:ext cx="3316114" cy="1932480"/>
      </dsp:txXfrm>
    </dsp:sp>
    <dsp:sp modelId="{0733907A-5C9F-4D34-B061-7B75E594613F}">
      <dsp:nvSpPr>
        <dsp:cNvPr id="0" name=""/>
        <dsp:cNvSpPr/>
      </dsp:nvSpPr>
      <dsp:spPr>
        <a:xfrm>
          <a:off x="7564143" y="1853873"/>
          <a:ext cx="3316114" cy="92160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GB" sz="3200" kern="1200" dirty="0">
              <a:cs typeface="Calibri Light"/>
            </a:rPr>
            <a:t>Tact</a:t>
          </a:r>
        </a:p>
      </dsp:txBody>
      <dsp:txXfrm>
        <a:off x="7564143" y="1853873"/>
        <a:ext cx="3316114" cy="921600"/>
      </dsp:txXfrm>
    </dsp:sp>
    <dsp:sp modelId="{C40796BE-E689-4F1A-B0E7-10C3AFED70C2}">
      <dsp:nvSpPr>
        <dsp:cNvPr id="0" name=""/>
        <dsp:cNvSpPr/>
      </dsp:nvSpPr>
      <dsp:spPr>
        <a:xfrm>
          <a:off x="7564143" y="2775473"/>
          <a:ext cx="3316114" cy="1932480"/>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GB" sz="3200" kern="1200" dirty="0">
              <a:cs typeface="Calibri Light"/>
            </a:rPr>
            <a:t>Repetition</a:t>
          </a:r>
        </a:p>
        <a:p>
          <a:pPr marL="285750" lvl="1" indent="-285750" algn="l" defTabSz="1422400">
            <a:lnSpc>
              <a:spcPct val="90000"/>
            </a:lnSpc>
            <a:spcBef>
              <a:spcPct val="0"/>
            </a:spcBef>
            <a:spcAft>
              <a:spcPct val="15000"/>
            </a:spcAft>
            <a:buChar char="•"/>
          </a:pPr>
          <a:r>
            <a:rPr lang="en-GB" sz="3200" kern="1200" dirty="0">
              <a:cs typeface="Calibri Light"/>
            </a:rPr>
            <a:t>Reward and praise</a:t>
          </a:r>
        </a:p>
      </dsp:txBody>
      <dsp:txXfrm>
        <a:off x="7564143" y="2775473"/>
        <a:ext cx="3316114" cy="19324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97A8AE-D11E-4AC7-8B0E-4BAF51270DAA}">
      <dsp:nvSpPr>
        <dsp:cNvPr id="0" name=""/>
        <dsp:cNvSpPr/>
      </dsp:nvSpPr>
      <dsp:spPr>
        <a:xfrm>
          <a:off x="5381762" y="2529755"/>
          <a:ext cx="1683510" cy="1683510"/>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Environmental impact</a:t>
          </a:r>
        </a:p>
      </dsp:txBody>
      <dsp:txXfrm>
        <a:off x="5628306" y="2776299"/>
        <a:ext cx="1190422" cy="1190422"/>
      </dsp:txXfrm>
    </dsp:sp>
    <dsp:sp modelId="{B48E13D2-9B9E-46BC-BE78-959F7F4375D8}">
      <dsp:nvSpPr>
        <dsp:cNvPr id="0" name=""/>
        <dsp:cNvSpPr/>
      </dsp:nvSpPr>
      <dsp:spPr>
        <a:xfrm rot="16200000">
          <a:off x="5802300" y="2096365"/>
          <a:ext cx="842434" cy="24345"/>
        </a:xfrm>
        <a:custGeom>
          <a:avLst/>
          <a:gdLst/>
          <a:ahLst/>
          <a:cxnLst/>
          <a:rect l="0" t="0" r="0" b="0"/>
          <a:pathLst>
            <a:path>
              <a:moveTo>
                <a:pt x="0" y="12172"/>
              </a:moveTo>
              <a:lnTo>
                <a:pt x="842434" y="12172"/>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202457" y="2087477"/>
        <a:ext cx="42121" cy="42121"/>
      </dsp:txXfrm>
    </dsp:sp>
    <dsp:sp modelId="{0263A130-EB43-43DC-8326-EE7C2E90A577}">
      <dsp:nvSpPr>
        <dsp:cNvPr id="0" name=""/>
        <dsp:cNvSpPr/>
      </dsp:nvSpPr>
      <dsp:spPr>
        <a:xfrm>
          <a:off x="5381762" y="3810"/>
          <a:ext cx="1683510" cy="1683510"/>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Poverty/Socioeconomic status</a:t>
          </a:r>
        </a:p>
      </dsp:txBody>
      <dsp:txXfrm>
        <a:off x="5628306" y="250354"/>
        <a:ext cx="1190422" cy="1190422"/>
      </dsp:txXfrm>
    </dsp:sp>
    <dsp:sp modelId="{5D344F9E-BC60-4228-8D12-6034218B439D}">
      <dsp:nvSpPr>
        <dsp:cNvPr id="0" name=""/>
        <dsp:cNvSpPr/>
      </dsp:nvSpPr>
      <dsp:spPr>
        <a:xfrm rot="19285714">
          <a:off x="6789732" y="2571887"/>
          <a:ext cx="842434" cy="24345"/>
        </a:xfrm>
        <a:custGeom>
          <a:avLst/>
          <a:gdLst/>
          <a:ahLst/>
          <a:cxnLst/>
          <a:rect l="0" t="0" r="0" b="0"/>
          <a:pathLst>
            <a:path>
              <a:moveTo>
                <a:pt x="0" y="12172"/>
              </a:moveTo>
              <a:lnTo>
                <a:pt x="842434" y="12172"/>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189888" y="2562999"/>
        <a:ext cx="42121" cy="42121"/>
      </dsp:txXfrm>
    </dsp:sp>
    <dsp:sp modelId="{156D7176-CB75-4CAE-A87D-0829475CDCBB}">
      <dsp:nvSpPr>
        <dsp:cNvPr id="0" name=""/>
        <dsp:cNvSpPr/>
      </dsp:nvSpPr>
      <dsp:spPr>
        <a:xfrm>
          <a:off x="7356626" y="954854"/>
          <a:ext cx="1683510" cy="1683510"/>
        </a:xfrm>
        <a:prstGeom prst="ellipse">
          <a:avLst/>
        </a:prstGeom>
        <a:solidFill>
          <a:schemeClr val="accent4">
            <a:hueOff val="1732615"/>
            <a:satOff val="-7995"/>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Neglect/Abuse</a:t>
          </a:r>
        </a:p>
      </dsp:txBody>
      <dsp:txXfrm>
        <a:off x="7603170" y="1201398"/>
        <a:ext cx="1190422" cy="1190422"/>
      </dsp:txXfrm>
    </dsp:sp>
    <dsp:sp modelId="{CF204894-54B1-4448-BED2-8FBDF7779699}">
      <dsp:nvSpPr>
        <dsp:cNvPr id="0" name=""/>
        <dsp:cNvSpPr/>
      </dsp:nvSpPr>
      <dsp:spPr>
        <a:xfrm rot="771429">
          <a:off x="7033607" y="3640376"/>
          <a:ext cx="842434" cy="24345"/>
        </a:xfrm>
        <a:custGeom>
          <a:avLst/>
          <a:gdLst/>
          <a:ahLst/>
          <a:cxnLst/>
          <a:rect l="0" t="0" r="0" b="0"/>
          <a:pathLst>
            <a:path>
              <a:moveTo>
                <a:pt x="0" y="12172"/>
              </a:moveTo>
              <a:lnTo>
                <a:pt x="842434" y="12172"/>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433764" y="3631488"/>
        <a:ext cx="42121" cy="42121"/>
      </dsp:txXfrm>
    </dsp:sp>
    <dsp:sp modelId="{49BE4B0A-B25B-497C-9EF9-6039B8FA2999}">
      <dsp:nvSpPr>
        <dsp:cNvPr id="0" name=""/>
        <dsp:cNvSpPr/>
      </dsp:nvSpPr>
      <dsp:spPr>
        <a:xfrm>
          <a:off x="7844377" y="3091831"/>
          <a:ext cx="1683510" cy="1683510"/>
        </a:xfrm>
        <a:prstGeom prst="ellipse">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Culture </a:t>
          </a:r>
        </a:p>
      </dsp:txBody>
      <dsp:txXfrm>
        <a:off x="8090921" y="3338375"/>
        <a:ext cx="1190422" cy="1190422"/>
      </dsp:txXfrm>
    </dsp:sp>
    <dsp:sp modelId="{410AEABA-1C6E-4701-97C1-1680AE08FBB1}">
      <dsp:nvSpPr>
        <dsp:cNvPr id="0" name=""/>
        <dsp:cNvSpPr/>
      </dsp:nvSpPr>
      <dsp:spPr>
        <a:xfrm rot="3857143">
          <a:off x="6350283" y="4497237"/>
          <a:ext cx="842434" cy="24345"/>
        </a:xfrm>
        <a:custGeom>
          <a:avLst/>
          <a:gdLst/>
          <a:ahLst/>
          <a:cxnLst/>
          <a:rect l="0" t="0" r="0" b="0"/>
          <a:pathLst>
            <a:path>
              <a:moveTo>
                <a:pt x="0" y="12172"/>
              </a:moveTo>
              <a:lnTo>
                <a:pt x="842434" y="12172"/>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750440" y="4488349"/>
        <a:ext cx="42121" cy="42121"/>
      </dsp:txXfrm>
    </dsp:sp>
    <dsp:sp modelId="{50BD1956-F8C0-4AF4-A8AF-82261B0EEA96}">
      <dsp:nvSpPr>
        <dsp:cNvPr id="0" name=""/>
        <dsp:cNvSpPr/>
      </dsp:nvSpPr>
      <dsp:spPr>
        <a:xfrm>
          <a:off x="6477729" y="4805553"/>
          <a:ext cx="1683510" cy="1683510"/>
        </a:xfrm>
        <a:prstGeom prst="ellipse">
          <a:avLst/>
        </a:prstGeom>
        <a:solidFill>
          <a:schemeClr val="accent4">
            <a:hueOff val="5197846"/>
            <a:satOff val="-2398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Access to services</a:t>
          </a:r>
        </a:p>
      </dsp:txBody>
      <dsp:txXfrm>
        <a:off x="6724273" y="5052097"/>
        <a:ext cx="1190422" cy="1190422"/>
      </dsp:txXfrm>
    </dsp:sp>
    <dsp:sp modelId="{DBC5ECF2-4ACB-4745-836A-F1EF37A3BEAE}">
      <dsp:nvSpPr>
        <dsp:cNvPr id="0" name=""/>
        <dsp:cNvSpPr/>
      </dsp:nvSpPr>
      <dsp:spPr>
        <a:xfrm rot="6942857">
          <a:off x="5254317" y="4497237"/>
          <a:ext cx="842434" cy="24345"/>
        </a:xfrm>
        <a:custGeom>
          <a:avLst/>
          <a:gdLst/>
          <a:ahLst/>
          <a:cxnLst/>
          <a:rect l="0" t="0" r="0" b="0"/>
          <a:pathLst>
            <a:path>
              <a:moveTo>
                <a:pt x="0" y="12172"/>
              </a:moveTo>
              <a:lnTo>
                <a:pt x="842434" y="12172"/>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654473" y="4488349"/>
        <a:ext cx="42121" cy="42121"/>
      </dsp:txXfrm>
    </dsp:sp>
    <dsp:sp modelId="{261A2D86-6F2A-4176-85AE-CB5A821EDAA5}">
      <dsp:nvSpPr>
        <dsp:cNvPr id="0" name=""/>
        <dsp:cNvSpPr/>
      </dsp:nvSpPr>
      <dsp:spPr>
        <a:xfrm>
          <a:off x="4285796" y="4805553"/>
          <a:ext cx="1683510" cy="1683510"/>
        </a:xfrm>
        <a:prstGeom prst="ellipse">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Physical environment</a:t>
          </a:r>
        </a:p>
      </dsp:txBody>
      <dsp:txXfrm>
        <a:off x="4532340" y="5052097"/>
        <a:ext cx="1190422" cy="1190422"/>
      </dsp:txXfrm>
    </dsp:sp>
    <dsp:sp modelId="{8BAD594A-332F-4D18-855B-61E9E15572F9}">
      <dsp:nvSpPr>
        <dsp:cNvPr id="0" name=""/>
        <dsp:cNvSpPr/>
      </dsp:nvSpPr>
      <dsp:spPr>
        <a:xfrm rot="10028571">
          <a:off x="4570993" y="3640376"/>
          <a:ext cx="842434" cy="24345"/>
        </a:xfrm>
        <a:custGeom>
          <a:avLst/>
          <a:gdLst/>
          <a:ahLst/>
          <a:cxnLst/>
          <a:rect l="0" t="0" r="0" b="0"/>
          <a:pathLst>
            <a:path>
              <a:moveTo>
                <a:pt x="0" y="12172"/>
              </a:moveTo>
              <a:lnTo>
                <a:pt x="842434" y="12172"/>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971149" y="3631488"/>
        <a:ext cx="42121" cy="42121"/>
      </dsp:txXfrm>
    </dsp:sp>
    <dsp:sp modelId="{BCEE3335-4298-4109-9C3F-ACE519E8E866}">
      <dsp:nvSpPr>
        <dsp:cNvPr id="0" name=""/>
        <dsp:cNvSpPr/>
      </dsp:nvSpPr>
      <dsp:spPr>
        <a:xfrm>
          <a:off x="2919148" y="3091831"/>
          <a:ext cx="1683510" cy="1683510"/>
        </a:xfrm>
        <a:prstGeom prst="ellipse">
          <a:avLst/>
        </a:prstGeom>
        <a:solidFill>
          <a:schemeClr val="accent4">
            <a:hueOff val="8663077"/>
            <a:satOff val="-39973"/>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Mother/primary caregiver’s language competency </a:t>
          </a:r>
        </a:p>
      </dsp:txBody>
      <dsp:txXfrm>
        <a:off x="3165692" y="3338375"/>
        <a:ext cx="1190422" cy="1190422"/>
      </dsp:txXfrm>
    </dsp:sp>
    <dsp:sp modelId="{5CBE41E2-EFC6-4C8C-A134-38A8E60D683F}">
      <dsp:nvSpPr>
        <dsp:cNvPr id="0" name=""/>
        <dsp:cNvSpPr/>
      </dsp:nvSpPr>
      <dsp:spPr>
        <a:xfrm rot="13114286">
          <a:off x="4814868" y="2571887"/>
          <a:ext cx="842434" cy="24345"/>
        </a:xfrm>
        <a:custGeom>
          <a:avLst/>
          <a:gdLst/>
          <a:ahLst/>
          <a:cxnLst/>
          <a:rect l="0" t="0" r="0" b="0"/>
          <a:pathLst>
            <a:path>
              <a:moveTo>
                <a:pt x="0" y="12172"/>
              </a:moveTo>
              <a:lnTo>
                <a:pt x="842434" y="12172"/>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215025" y="2562999"/>
        <a:ext cx="42121" cy="42121"/>
      </dsp:txXfrm>
    </dsp:sp>
    <dsp:sp modelId="{5846C5B2-8F9A-45AB-A272-36C7779B0C0B}">
      <dsp:nvSpPr>
        <dsp:cNvPr id="0" name=""/>
        <dsp:cNvSpPr/>
      </dsp:nvSpPr>
      <dsp:spPr>
        <a:xfrm>
          <a:off x="3406899" y="954854"/>
          <a:ext cx="1683510" cy="1683510"/>
        </a:xfrm>
        <a:prstGeom prst="ellipse">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Genetics</a:t>
          </a:r>
        </a:p>
      </dsp:txBody>
      <dsp:txXfrm>
        <a:off x="3653443" y="1201398"/>
        <a:ext cx="1190422" cy="11904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D8FE4F-FE5D-4131-984A-3E170BBCD3D4}">
      <dsp:nvSpPr>
        <dsp:cNvPr id="0" name=""/>
        <dsp:cNvSpPr/>
      </dsp:nvSpPr>
      <dsp:spPr>
        <a:xfrm>
          <a:off x="4600575" y="231"/>
          <a:ext cx="1314449" cy="131444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Social</a:t>
          </a:r>
        </a:p>
      </dsp:txBody>
      <dsp:txXfrm>
        <a:off x="4793072" y="192728"/>
        <a:ext cx="929455" cy="929455"/>
      </dsp:txXfrm>
    </dsp:sp>
    <dsp:sp modelId="{B4E4AB21-31A0-4CE2-9958-60EB9C856AA5}">
      <dsp:nvSpPr>
        <dsp:cNvPr id="0" name=""/>
        <dsp:cNvSpPr/>
      </dsp:nvSpPr>
      <dsp:spPr>
        <a:xfrm rot="2160000">
          <a:off x="5873411" y="1009740"/>
          <a:ext cx="349131" cy="443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5883413" y="1067683"/>
        <a:ext cx="244392" cy="266176"/>
      </dsp:txXfrm>
    </dsp:sp>
    <dsp:sp modelId="{8BD003C8-66D9-4356-A71F-607D8101BA6A}">
      <dsp:nvSpPr>
        <dsp:cNvPr id="0" name=""/>
        <dsp:cNvSpPr/>
      </dsp:nvSpPr>
      <dsp:spPr>
        <a:xfrm>
          <a:off x="6196918" y="1160042"/>
          <a:ext cx="1314449" cy="131444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Language </a:t>
          </a:r>
        </a:p>
      </dsp:txBody>
      <dsp:txXfrm>
        <a:off x="6389415" y="1352539"/>
        <a:ext cx="929455" cy="929455"/>
      </dsp:txXfrm>
    </dsp:sp>
    <dsp:sp modelId="{2AE58023-B65B-43F5-8131-1AE15B26FCB4}">
      <dsp:nvSpPr>
        <dsp:cNvPr id="0" name=""/>
        <dsp:cNvSpPr/>
      </dsp:nvSpPr>
      <dsp:spPr>
        <a:xfrm rot="6480000">
          <a:off x="6377756" y="2524363"/>
          <a:ext cx="349131" cy="443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6446309" y="2563282"/>
        <a:ext cx="244392" cy="266176"/>
      </dsp:txXfrm>
    </dsp:sp>
    <dsp:sp modelId="{71AF6E75-678F-4150-B34F-C9098D483549}">
      <dsp:nvSpPr>
        <dsp:cNvPr id="0" name=""/>
        <dsp:cNvSpPr/>
      </dsp:nvSpPr>
      <dsp:spPr>
        <a:xfrm>
          <a:off x="5587169" y="3036656"/>
          <a:ext cx="1314449" cy="131444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Physical</a:t>
          </a:r>
        </a:p>
      </dsp:txBody>
      <dsp:txXfrm>
        <a:off x="5779666" y="3229153"/>
        <a:ext cx="929455" cy="929455"/>
      </dsp:txXfrm>
    </dsp:sp>
    <dsp:sp modelId="{506FB7A1-CBDC-4C3E-A038-323ABA9141DF}">
      <dsp:nvSpPr>
        <dsp:cNvPr id="0" name=""/>
        <dsp:cNvSpPr/>
      </dsp:nvSpPr>
      <dsp:spPr>
        <a:xfrm rot="10800000">
          <a:off x="5093115" y="3472068"/>
          <a:ext cx="349131" cy="443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5197854" y="3560793"/>
        <a:ext cx="244392" cy="266176"/>
      </dsp:txXfrm>
    </dsp:sp>
    <dsp:sp modelId="{ABAA6F91-39DD-43AF-BE65-74206DE52590}">
      <dsp:nvSpPr>
        <dsp:cNvPr id="0" name=""/>
        <dsp:cNvSpPr/>
      </dsp:nvSpPr>
      <dsp:spPr>
        <a:xfrm>
          <a:off x="3613980" y="3036656"/>
          <a:ext cx="1314449" cy="131444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Emotional </a:t>
          </a:r>
        </a:p>
      </dsp:txBody>
      <dsp:txXfrm>
        <a:off x="3806477" y="3229153"/>
        <a:ext cx="929455" cy="929455"/>
      </dsp:txXfrm>
    </dsp:sp>
    <dsp:sp modelId="{A363924F-510C-4488-8DE5-1F4A5958029A}">
      <dsp:nvSpPr>
        <dsp:cNvPr id="0" name=""/>
        <dsp:cNvSpPr/>
      </dsp:nvSpPr>
      <dsp:spPr>
        <a:xfrm rot="15120000">
          <a:off x="3794818" y="2543158"/>
          <a:ext cx="349131" cy="443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3863371" y="2681689"/>
        <a:ext cx="244392" cy="266176"/>
      </dsp:txXfrm>
    </dsp:sp>
    <dsp:sp modelId="{9AE9E6F0-CF3F-420C-A759-AEAB92641A41}">
      <dsp:nvSpPr>
        <dsp:cNvPr id="0" name=""/>
        <dsp:cNvSpPr/>
      </dsp:nvSpPr>
      <dsp:spPr>
        <a:xfrm>
          <a:off x="3004231" y="1160042"/>
          <a:ext cx="1314449" cy="131444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Cognitive </a:t>
          </a:r>
        </a:p>
      </dsp:txBody>
      <dsp:txXfrm>
        <a:off x="3196728" y="1352539"/>
        <a:ext cx="929455" cy="929455"/>
      </dsp:txXfrm>
    </dsp:sp>
    <dsp:sp modelId="{E05FFEA1-1C38-49DF-A962-DD96CC29B76F}">
      <dsp:nvSpPr>
        <dsp:cNvPr id="0" name=""/>
        <dsp:cNvSpPr/>
      </dsp:nvSpPr>
      <dsp:spPr>
        <a:xfrm rot="19440000">
          <a:off x="4277068" y="1021356"/>
          <a:ext cx="349131" cy="443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4287070" y="1140863"/>
        <a:ext cx="244392" cy="266176"/>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BDC3FA-F74E-42EA-8E91-8EE02FF5B222}" type="datetimeFigureOut">
              <a:rPr lang="en-GB" smtClean="0"/>
              <a:t>04/05/2018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E688E0-CCAB-46F6-AD13-F466473CFE0B}" type="slidenum">
              <a:rPr lang="en-GB" smtClean="0"/>
              <a:t>‹#›</a:t>
            </a:fld>
            <a:endParaRPr lang="en-GB"/>
          </a:p>
        </p:txBody>
      </p:sp>
    </p:spTree>
    <p:extLst>
      <p:ext uri="{BB962C8B-B14F-4D97-AF65-F5344CB8AC3E}">
        <p14:creationId xmlns:p14="http://schemas.microsoft.com/office/powerpoint/2010/main" val="3948490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67E688E0-CCAB-46F6-AD13-F466473CFE0B}" type="slidenum">
              <a:rPr lang="en-GB" smtClean="0"/>
              <a:t>2</a:t>
            </a:fld>
            <a:endParaRPr lang="en-GB" dirty="0"/>
          </a:p>
        </p:txBody>
      </p:sp>
    </p:spTree>
    <p:extLst>
      <p:ext uri="{BB962C8B-B14F-4D97-AF65-F5344CB8AC3E}">
        <p14:creationId xmlns:p14="http://schemas.microsoft.com/office/powerpoint/2010/main" val="52153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E688E0-CCAB-46F6-AD13-F466473CFE0B}" type="slidenum">
              <a:rPr lang="en-GB" smtClean="0"/>
              <a:t>3</a:t>
            </a:fld>
            <a:endParaRPr lang="en-GB" dirty="0"/>
          </a:p>
        </p:txBody>
      </p:sp>
    </p:spTree>
    <p:extLst>
      <p:ext uri="{BB962C8B-B14F-4D97-AF65-F5344CB8AC3E}">
        <p14:creationId xmlns:p14="http://schemas.microsoft.com/office/powerpoint/2010/main" val="31533060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exemplifies Skinners positive reinforcement theory,</a:t>
            </a:r>
            <a:r>
              <a:rPr lang="en-GB" baseline="0" dirty="0"/>
              <a:t> albeit the child is young but the tone of way the adult responds is vital and can build a foundation for the child to build upon. </a:t>
            </a:r>
            <a:endParaRPr lang="en-GB" dirty="0"/>
          </a:p>
        </p:txBody>
      </p:sp>
      <p:sp>
        <p:nvSpPr>
          <p:cNvPr id="4" name="Slide Number Placeholder 3"/>
          <p:cNvSpPr>
            <a:spLocks noGrp="1"/>
          </p:cNvSpPr>
          <p:nvPr>
            <p:ph type="sldNum" sz="quarter" idx="10"/>
          </p:nvPr>
        </p:nvSpPr>
        <p:spPr/>
        <p:txBody>
          <a:bodyPr/>
          <a:lstStyle/>
          <a:p>
            <a:fld id="{67E688E0-CCAB-46F6-AD13-F466473CFE0B}" type="slidenum">
              <a:rPr lang="en-GB" smtClean="0"/>
              <a:t>4</a:t>
            </a:fld>
            <a:endParaRPr lang="en-GB" dirty="0"/>
          </a:p>
        </p:txBody>
      </p:sp>
    </p:spTree>
    <p:extLst>
      <p:ext uri="{BB962C8B-B14F-4D97-AF65-F5344CB8AC3E}">
        <p14:creationId xmlns:p14="http://schemas.microsoft.com/office/powerpoint/2010/main" val="3833224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https://chomsky.info/198311__/</a:t>
            </a:r>
          </a:p>
          <a:p>
            <a:endParaRPr lang="en-GB" dirty="0"/>
          </a:p>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67E688E0-CCAB-46F6-AD13-F466473CFE0B}" type="slidenum">
              <a:rPr lang="en-GB" smtClean="0"/>
              <a:t>5</a:t>
            </a:fld>
            <a:endParaRPr lang="en-GB" dirty="0"/>
          </a:p>
        </p:txBody>
      </p:sp>
    </p:spTree>
    <p:extLst>
      <p:ext uri="{BB962C8B-B14F-4D97-AF65-F5344CB8AC3E}">
        <p14:creationId xmlns:p14="http://schemas.microsoft.com/office/powerpoint/2010/main" val="1731835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E688E0-CCAB-46F6-AD13-F466473CFE0B}" type="slidenum">
              <a:rPr lang="en-GB" smtClean="0"/>
              <a:t>6</a:t>
            </a:fld>
            <a:endParaRPr lang="en-GB" dirty="0"/>
          </a:p>
        </p:txBody>
      </p:sp>
    </p:spTree>
    <p:extLst>
      <p:ext uri="{BB962C8B-B14F-4D97-AF65-F5344CB8AC3E}">
        <p14:creationId xmlns:p14="http://schemas.microsoft.com/office/powerpoint/2010/main" val="3019513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Was credited as being one of the main forerunners of the cognitive revolution</a:t>
            </a:r>
          </a:p>
          <a:p>
            <a:endParaRPr lang="en-GB" dirty="0"/>
          </a:p>
        </p:txBody>
      </p:sp>
      <p:sp>
        <p:nvSpPr>
          <p:cNvPr id="4" name="Slide Number Placeholder 3"/>
          <p:cNvSpPr>
            <a:spLocks noGrp="1"/>
          </p:cNvSpPr>
          <p:nvPr>
            <p:ph type="sldNum" sz="quarter" idx="10"/>
          </p:nvPr>
        </p:nvSpPr>
        <p:spPr/>
        <p:txBody>
          <a:bodyPr/>
          <a:lstStyle/>
          <a:p>
            <a:fld id="{67E688E0-CCAB-46F6-AD13-F466473CFE0B}" type="slidenum">
              <a:rPr lang="en-GB" smtClean="0"/>
              <a:t>13</a:t>
            </a:fld>
            <a:endParaRPr lang="en-GB"/>
          </a:p>
        </p:txBody>
      </p:sp>
    </p:spTree>
    <p:extLst>
      <p:ext uri="{BB962C8B-B14F-4D97-AF65-F5344CB8AC3E}">
        <p14:creationId xmlns:p14="http://schemas.microsoft.com/office/powerpoint/2010/main" val="11172024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expected skills for children to have at certain stages of their life, there are positive and negative outcomes when assessing developmental milestones. </a:t>
            </a:r>
          </a:p>
          <a:p>
            <a:r>
              <a:rPr lang="en-GB" dirty="0"/>
              <a:t>N1. put pressure on the child to achieve.</a:t>
            </a:r>
          </a:p>
          <a:p>
            <a:r>
              <a:rPr lang="en-GB" dirty="0"/>
              <a:t>P1. early identification of these cases means that early interventions can take place resulting in more positive outcomes for that child.</a:t>
            </a:r>
          </a:p>
        </p:txBody>
      </p:sp>
      <p:sp>
        <p:nvSpPr>
          <p:cNvPr id="4" name="Slide Number Placeholder 3"/>
          <p:cNvSpPr>
            <a:spLocks noGrp="1"/>
          </p:cNvSpPr>
          <p:nvPr>
            <p:ph type="sldNum" sz="quarter" idx="10"/>
          </p:nvPr>
        </p:nvSpPr>
        <p:spPr/>
        <p:txBody>
          <a:bodyPr/>
          <a:lstStyle/>
          <a:p>
            <a:fld id="{67E688E0-CCAB-46F6-AD13-F466473CFE0B}" type="slidenum">
              <a:rPr lang="en-GB" smtClean="0"/>
              <a:t>14</a:t>
            </a:fld>
            <a:endParaRPr lang="en-GB"/>
          </a:p>
        </p:txBody>
      </p:sp>
    </p:spTree>
    <p:extLst>
      <p:ext uri="{BB962C8B-B14F-4D97-AF65-F5344CB8AC3E}">
        <p14:creationId xmlns:p14="http://schemas.microsoft.com/office/powerpoint/2010/main" val="82937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believe that this quote explains scaffolding in a way that most people will be able to understand what Bruner’s theory involves. </a:t>
            </a:r>
          </a:p>
          <a:p>
            <a:r>
              <a:rPr lang="en-GB" i="0" dirty="0"/>
              <a:t>Throughout life scaffolding is used to learn and develop new and existing skills, learning how to do this effectively as a child is vital to ensuring the ability in adulthood.</a:t>
            </a:r>
          </a:p>
          <a:p>
            <a:r>
              <a:rPr lang="en-GB" i="0" dirty="0"/>
              <a:t>Bruner used Vygotsky’s theory on </a:t>
            </a:r>
            <a:r>
              <a:rPr lang="en-GB" i="1" dirty="0"/>
              <a:t>Zones of Proximal Development</a:t>
            </a:r>
            <a:r>
              <a:rPr lang="en-GB" i="0" dirty="0"/>
              <a:t> to create the scaffolding theory with Wood and Ross (Find evidence)</a:t>
            </a:r>
          </a:p>
          <a:p>
            <a:r>
              <a:rPr lang="en-GB" i="1" dirty="0"/>
              <a:t>Add more!!!</a:t>
            </a:r>
          </a:p>
        </p:txBody>
      </p:sp>
      <p:sp>
        <p:nvSpPr>
          <p:cNvPr id="4" name="Slide Number Placeholder 3"/>
          <p:cNvSpPr>
            <a:spLocks noGrp="1"/>
          </p:cNvSpPr>
          <p:nvPr>
            <p:ph type="sldNum" sz="quarter" idx="10"/>
          </p:nvPr>
        </p:nvSpPr>
        <p:spPr/>
        <p:txBody>
          <a:bodyPr/>
          <a:lstStyle/>
          <a:p>
            <a:fld id="{67E688E0-CCAB-46F6-AD13-F466473CFE0B}" type="slidenum">
              <a:rPr lang="en-GB" smtClean="0"/>
              <a:t>15</a:t>
            </a:fld>
            <a:endParaRPr lang="en-GB"/>
          </a:p>
        </p:txBody>
      </p:sp>
    </p:spTree>
    <p:extLst>
      <p:ext uri="{BB962C8B-B14F-4D97-AF65-F5344CB8AC3E}">
        <p14:creationId xmlns:p14="http://schemas.microsoft.com/office/powerpoint/2010/main" val="23692814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First language acquisition includes sign language</a:t>
            </a:r>
          </a:p>
          <a:p>
            <a:pPr marL="228600" indent="-228600">
              <a:buAutoNum type="arabicPeriod"/>
            </a:pPr>
            <a:r>
              <a:rPr lang="en-GB" dirty="0"/>
              <a:t>Although it is possible to develop language after this time it will be more difficult for the child</a:t>
            </a:r>
            <a:r>
              <a:rPr lang="en-GB"/>
              <a:t>/ teenager to learn.</a:t>
            </a:r>
          </a:p>
          <a:p>
            <a:pPr marL="0" indent="0">
              <a:buNone/>
            </a:pPr>
            <a:endParaRPr lang="en-GB"/>
          </a:p>
        </p:txBody>
      </p:sp>
      <p:sp>
        <p:nvSpPr>
          <p:cNvPr id="4" name="Slide Number Placeholder 3"/>
          <p:cNvSpPr>
            <a:spLocks noGrp="1"/>
          </p:cNvSpPr>
          <p:nvPr>
            <p:ph type="sldNum" sz="quarter" idx="10"/>
          </p:nvPr>
        </p:nvSpPr>
        <p:spPr/>
        <p:txBody>
          <a:bodyPr/>
          <a:lstStyle/>
          <a:p>
            <a:fld id="{67E688E0-CCAB-46F6-AD13-F466473CFE0B}" type="slidenum">
              <a:rPr lang="en-GB" smtClean="0"/>
              <a:t>16</a:t>
            </a:fld>
            <a:endParaRPr lang="en-GB"/>
          </a:p>
        </p:txBody>
      </p:sp>
    </p:spTree>
    <p:extLst>
      <p:ext uri="{BB962C8B-B14F-4D97-AF65-F5344CB8AC3E}">
        <p14:creationId xmlns:p14="http://schemas.microsoft.com/office/powerpoint/2010/main" val="21731441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Studies show that children who have experienced neglect and abuse are more likely to experience other developmental delays, including their language skills.</a:t>
            </a:r>
          </a:p>
          <a:p>
            <a:r>
              <a:rPr lang="en-GB" dirty="0"/>
              <a:t>2. The society the child is raised in will affect their language development as well as their social and emotional development, </a:t>
            </a:r>
            <a:r>
              <a:rPr lang="en-GB" dirty="0" err="1"/>
              <a:t>eg.</a:t>
            </a:r>
            <a:r>
              <a:rPr lang="en-GB" dirty="0"/>
              <a:t> Swearing could be acceptable in one society/culture but not in another.</a:t>
            </a:r>
          </a:p>
          <a:p>
            <a:r>
              <a:rPr lang="en-GB" dirty="0"/>
              <a:t>3. Opportunity to gain and develop language skills before beginning compulsory education, resulting in better performance as they enter school (compared to those who don’t attend those settings). </a:t>
            </a:r>
          </a:p>
        </p:txBody>
      </p:sp>
      <p:sp>
        <p:nvSpPr>
          <p:cNvPr id="4" name="Slide Number Placeholder 3"/>
          <p:cNvSpPr>
            <a:spLocks noGrp="1"/>
          </p:cNvSpPr>
          <p:nvPr>
            <p:ph type="sldNum" sz="quarter" idx="10"/>
          </p:nvPr>
        </p:nvSpPr>
        <p:spPr/>
        <p:txBody>
          <a:bodyPr/>
          <a:lstStyle/>
          <a:p>
            <a:fld id="{67E688E0-CCAB-46F6-AD13-F466473CFE0B}" type="slidenum">
              <a:rPr lang="en-GB" smtClean="0"/>
              <a:t>17</a:t>
            </a:fld>
            <a:endParaRPr lang="en-GB"/>
          </a:p>
        </p:txBody>
      </p:sp>
    </p:spTree>
    <p:extLst>
      <p:ext uri="{BB962C8B-B14F-4D97-AF65-F5344CB8AC3E}">
        <p14:creationId xmlns:p14="http://schemas.microsoft.com/office/powerpoint/2010/main" val="30251020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environment = pollution affecting health, safety of the area,</a:t>
            </a:r>
          </a:p>
          <a:p>
            <a:r>
              <a:rPr lang="en-GB" dirty="0"/>
              <a:t>Mother/primary caregivers language competency = study shows that poorer mothers read &amp; talk less and use less complex language when speaking to their children, meaning that the child has less opportunity to learn this language before school, making it harder for them to catch up to their more well off peers (Reading </a:t>
            </a:r>
            <a:r>
              <a:rPr lang="en-GB" dirty="0" err="1"/>
              <a:t>pg</a:t>
            </a:r>
            <a:r>
              <a:rPr lang="en-GB" dirty="0"/>
              <a:t>/)</a:t>
            </a:r>
          </a:p>
          <a:p>
            <a:r>
              <a:rPr lang="en-GB" dirty="0"/>
              <a:t>Poverty/Socioeconomic status (SES) = lower SES language/cognitive ability related to the environment over genetics whereas higher SES the language/cognitive ability is related to genetics (</a:t>
            </a:r>
            <a:r>
              <a:rPr lang="en-GB" i="1" dirty="0"/>
              <a:t>Influence of the Home Linguistic Environment on Early Language Development</a:t>
            </a:r>
            <a:r>
              <a:rPr lang="en-GB" i="0" dirty="0"/>
              <a:t>) </a:t>
            </a:r>
          </a:p>
          <a:p>
            <a:r>
              <a:rPr lang="en-GB" dirty="0"/>
              <a:t>15+21 months – SES is already influencing the language ability of the child, higher SES = higher language and memory skills of the child</a:t>
            </a:r>
          </a:p>
          <a:p>
            <a:r>
              <a:rPr lang="en-GB" dirty="0"/>
              <a:t>So it stands to reason that if those children from a lower SES begin to show a language skill deficit, when compared to their peers of a higher SES, before they are two years old, this deficit will only continue to widen as the children grow up.</a:t>
            </a:r>
          </a:p>
        </p:txBody>
      </p:sp>
      <p:sp>
        <p:nvSpPr>
          <p:cNvPr id="4" name="Slide Number Placeholder 3"/>
          <p:cNvSpPr>
            <a:spLocks noGrp="1"/>
          </p:cNvSpPr>
          <p:nvPr>
            <p:ph type="sldNum" sz="quarter" idx="10"/>
          </p:nvPr>
        </p:nvSpPr>
        <p:spPr/>
        <p:txBody>
          <a:bodyPr/>
          <a:lstStyle/>
          <a:p>
            <a:fld id="{67E688E0-CCAB-46F6-AD13-F466473CFE0B}" type="slidenum">
              <a:rPr lang="en-GB" smtClean="0"/>
              <a:t>18</a:t>
            </a:fld>
            <a:endParaRPr lang="en-GB"/>
          </a:p>
        </p:txBody>
      </p:sp>
    </p:spTree>
    <p:extLst>
      <p:ext uri="{BB962C8B-B14F-4D97-AF65-F5344CB8AC3E}">
        <p14:creationId xmlns:p14="http://schemas.microsoft.com/office/powerpoint/2010/main" val="9495351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E688E0-CCAB-46F6-AD13-F466473CFE0B}" type="slidenum">
              <a:rPr lang="en-GB" smtClean="0"/>
              <a:t>19</a:t>
            </a:fld>
            <a:endParaRPr lang="en-GB"/>
          </a:p>
        </p:txBody>
      </p:sp>
    </p:spTree>
    <p:extLst>
      <p:ext uri="{BB962C8B-B14F-4D97-AF65-F5344CB8AC3E}">
        <p14:creationId xmlns:p14="http://schemas.microsoft.com/office/powerpoint/2010/main" val="2380519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3295BC6-F6BF-4389-8EEB-09844C7F9240}"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759767-81F0-4477-BD94-3E34F4C31139}" type="slidenum">
              <a:rPr lang="en-GB" smtClean="0"/>
              <a:t>‹#›</a:t>
            </a:fld>
            <a:endParaRPr lang="en-GB"/>
          </a:p>
        </p:txBody>
      </p:sp>
    </p:spTree>
    <p:extLst>
      <p:ext uri="{BB962C8B-B14F-4D97-AF65-F5344CB8AC3E}">
        <p14:creationId xmlns:p14="http://schemas.microsoft.com/office/powerpoint/2010/main" val="30357681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3295BC6-F6BF-4389-8EEB-09844C7F9240}"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759767-81F0-4477-BD94-3E34F4C31139}" type="slidenum">
              <a:rPr lang="en-GB" smtClean="0"/>
              <a:t>‹#›</a:t>
            </a:fld>
            <a:endParaRPr lang="en-GB"/>
          </a:p>
        </p:txBody>
      </p:sp>
    </p:spTree>
    <p:extLst>
      <p:ext uri="{BB962C8B-B14F-4D97-AF65-F5344CB8AC3E}">
        <p14:creationId xmlns:p14="http://schemas.microsoft.com/office/powerpoint/2010/main" val="290889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3295BC6-F6BF-4389-8EEB-09844C7F9240}"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759767-81F0-4477-BD94-3E34F4C31139}" type="slidenum">
              <a:rPr lang="en-GB" smtClean="0"/>
              <a:t>‹#›</a:t>
            </a:fld>
            <a:endParaRPr lang="en-GB"/>
          </a:p>
        </p:txBody>
      </p:sp>
    </p:spTree>
    <p:extLst>
      <p:ext uri="{BB962C8B-B14F-4D97-AF65-F5344CB8AC3E}">
        <p14:creationId xmlns:p14="http://schemas.microsoft.com/office/powerpoint/2010/main" val="4294074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3295BC6-F6BF-4389-8EEB-09844C7F9240}" type="datetimeFigureOut">
              <a:rPr lang="en-GB" smtClean="0"/>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759767-81F0-4477-BD94-3E34F4C31139}" type="slidenum">
              <a:rPr lang="en-GB" smtClean="0"/>
              <a:t>‹#›</a:t>
            </a:fld>
            <a:endParaRPr lang="en-GB"/>
          </a:p>
        </p:txBody>
      </p:sp>
    </p:spTree>
    <p:extLst>
      <p:ext uri="{BB962C8B-B14F-4D97-AF65-F5344CB8AC3E}">
        <p14:creationId xmlns:p14="http://schemas.microsoft.com/office/powerpoint/2010/main" val="3590637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3295BC6-F6BF-4389-8EEB-09844C7F9240}" type="datetimeFigureOut">
              <a:rPr lang="en-GB" smtClean="0"/>
              <a:t>04/05/2018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759767-81F0-4477-BD94-3E34F4C31139}" type="slidenum">
              <a:rPr lang="en-GB" smtClean="0"/>
              <a:t>‹#›</a:t>
            </a:fld>
            <a:endParaRPr lang="en-GB"/>
          </a:p>
        </p:txBody>
      </p:sp>
    </p:spTree>
    <p:extLst>
      <p:ext uri="{BB962C8B-B14F-4D97-AF65-F5344CB8AC3E}">
        <p14:creationId xmlns:p14="http://schemas.microsoft.com/office/powerpoint/2010/main" val="28345998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3295BC6-F6BF-4389-8EEB-09844C7F9240}" type="datetimeFigureOut">
              <a:rPr lang="en-GB" smtClean="0"/>
              <a:t>04/05/2018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759767-81F0-4477-BD94-3E34F4C31139}" type="slidenum">
              <a:rPr lang="en-GB" smtClean="0"/>
              <a:t>‹#›</a:t>
            </a:fld>
            <a:endParaRPr lang="en-GB"/>
          </a:p>
        </p:txBody>
      </p:sp>
    </p:spTree>
    <p:extLst>
      <p:ext uri="{BB962C8B-B14F-4D97-AF65-F5344CB8AC3E}">
        <p14:creationId xmlns:p14="http://schemas.microsoft.com/office/powerpoint/2010/main" val="1979078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295BC6-F6BF-4389-8EEB-09844C7F9240}" type="datetimeFigureOut">
              <a:rPr lang="en-GB" smtClean="0"/>
              <a:t>04/05/2018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759767-81F0-4477-BD94-3E34F4C31139}" type="slidenum">
              <a:rPr lang="en-GB" smtClean="0"/>
              <a:t>‹#›</a:t>
            </a:fld>
            <a:endParaRPr lang="en-GB"/>
          </a:p>
        </p:txBody>
      </p:sp>
    </p:spTree>
    <p:extLst>
      <p:ext uri="{BB962C8B-B14F-4D97-AF65-F5344CB8AC3E}">
        <p14:creationId xmlns:p14="http://schemas.microsoft.com/office/powerpoint/2010/main" val="983992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3295BC6-F6BF-4389-8EEB-09844C7F9240}" type="datetimeFigureOut">
              <a:rPr lang="en-GB" smtClean="0"/>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759767-81F0-4477-BD94-3E34F4C31139}" type="slidenum">
              <a:rPr lang="en-GB" smtClean="0"/>
              <a:t>‹#›</a:t>
            </a:fld>
            <a:endParaRPr lang="en-GB"/>
          </a:p>
        </p:txBody>
      </p:sp>
    </p:spTree>
    <p:extLst>
      <p:ext uri="{BB962C8B-B14F-4D97-AF65-F5344CB8AC3E}">
        <p14:creationId xmlns:p14="http://schemas.microsoft.com/office/powerpoint/2010/main" val="3868265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3295BC6-F6BF-4389-8EEB-09844C7F9240}" type="datetimeFigureOut">
              <a:rPr lang="en-GB" smtClean="0"/>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759767-81F0-4477-BD94-3E34F4C31139}" type="slidenum">
              <a:rPr lang="en-GB" smtClean="0"/>
              <a:t>‹#›</a:t>
            </a:fld>
            <a:endParaRPr lang="en-GB"/>
          </a:p>
        </p:txBody>
      </p:sp>
    </p:spTree>
    <p:extLst>
      <p:ext uri="{BB962C8B-B14F-4D97-AF65-F5344CB8AC3E}">
        <p14:creationId xmlns:p14="http://schemas.microsoft.com/office/powerpoint/2010/main" val="3361770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3295BC6-F6BF-4389-8EEB-09844C7F9240}"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759767-81F0-4477-BD94-3E34F4C31139}" type="slidenum">
              <a:rPr lang="en-GB" smtClean="0"/>
              <a:t>‹#›</a:t>
            </a:fld>
            <a:endParaRPr lang="en-GB"/>
          </a:p>
        </p:txBody>
      </p:sp>
    </p:spTree>
    <p:extLst>
      <p:ext uri="{BB962C8B-B14F-4D97-AF65-F5344CB8AC3E}">
        <p14:creationId xmlns:p14="http://schemas.microsoft.com/office/powerpoint/2010/main" val="859019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3295BC6-F6BF-4389-8EEB-09844C7F9240}"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759767-81F0-4477-BD94-3E34F4C31139}" type="slidenum">
              <a:rPr lang="en-GB" smtClean="0"/>
              <a:t>‹#›</a:t>
            </a:fld>
            <a:endParaRPr lang="en-GB"/>
          </a:p>
        </p:txBody>
      </p:sp>
    </p:spTree>
    <p:extLst>
      <p:ext uri="{BB962C8B-B14F-4D97-AF65-F5344CB8AC3E}">
        <p14:creationId xmlns:p14="http://schemas.microsoft.com/office/powerpoint/2010/main" val="2648519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295BC6-F6BF-4389-8EEB-09844C7F9240}" type="datetimeFigureOut">
              <a:rPr lang="en-GB" smtClean="0"/>
              <a:t>04/05/2018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759767-81F0-4477-BD94-3E34F4C31139}" type="slidenum">
              <a:rPr lang="en-GB" smtClean="0"/>
              <a:t>‹#›</a:t>
            </a:fld>
            <a:endParaRPr lang="en-GB"/>
          </a:p>
        </p:txBody>
      </p:sp>
    </p:spTree>
    <p:extLst>
      <p:ext uri="{BB962C8B-B14F-4D97-AF65-F5344CB8AC3E}">
        <p14:creationId xmlns:p14="http://schemas.microsoft.com/office/powerpoint/2010/main" val="41058067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hyperlink" Target="http://ro.uow.edu.au/cgi/viewcontent.cgi?article=1043&amp;context=edupaper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gjar.org/publishpaper/vol2issue12/d379r76.pdf" TargetMode="External"/><Relationship Id="rId2" Type="http://schemas.openxmlformats.org/officeDocument/2006/relationships/hyperlink" Target="http://helpmegrowmn.org/HMG/HelpfulRes/Articles/WhatCommunicationLang/index.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solidFill>
            <a:schemeClr val="accent3">
              <a:lumMod val="60000"/>
              <a:lumOff val="40000"/>
            </a:schemeClr>
          </a:solidFill>
          <a:ln w="76200">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Oval Callout 4"/>
          <p:cNvSpPr/>
          <p:nvPr/>
        </p:nvSpPr>
        <p:spPr>
          <a:xfrm>
            <a:off x="2800003" y="876441"/>
            <a:ext cx="6475615" cy="2693324"/>
          </a:xfrm>
          <a:prstGeom prst="wedgeEllipseCallout">
            <a:avLst>
              <a:gd name="adj1" fmla="val -44710"/>
              <a:gd name="adj2" fmla="val 71759"/>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itle 1"/>
          <p:cNvSpPr txBox="1">
            <a:spLocks/>
          </p:cNvSpPr>
          <p:nvPr/>
        </p:nvSpPr>
        <p:spPr>
          <a:xfrm>
            <a:off x="3315586" y="1367401"/>
            <a:ext cx="5560828" cy="248344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u="sng" dirty="0">
                <a:solidFill>
                  <a:schemeClr val="bg2">
                    <a:lumMod val="25000"/>
                  </a:schemeClr>
                </a:solidFill>
                <a:effectLst>
                  <a:outerShdw blurRad="38100" dist="38100" dir="2700000" algn="tl">
                    <a:srgbClr val="000000">
                      <a:alpha val="43137"/>
                    </a:srgbClr>
                  </a:outerShdw>
                </a:effectLst>
                <a:latin typeface="Corbel" panose="020B0503020204020204" pitchFamily="34" charset="0"/>
              </a:rPr>
              <a:t>Language Development</a:t>
            </a:r>
          </a:p>
          <a:p>
            <a:pPr algn="ctr"/>
            <a:r>
              <a:rPr lang="en-GB" sz="4000" dirty="0">
                <a:solidFill>
                  <a:schemeClr val="bg2">
                    <a:lumMod val="25000"/>
                  </a:schemeClr>
                </a:solidFill>
                <a:effectLst>
                  <a:outerShdw blurRad="38100" dist="38100" dir="2700000" algn="tl">
                    <a:srgbClr val="000000">
                      <a:alpha val="43137"/>
                    </a:srgbClr>
                  </a:outerShdw>
                </a:effectLst>
                <a:latin typeface="Corbel" panose="020B0503020204020204" pitchFamily="34" charset="0"/>
              </a:rPr>
              <a:t>Akbar, Kirsty, Naima</a:t>
            </a:r>
          </a:p>
          <a:p>
            <a:pPr algn="ctr"/>
            <a:endParaRPr lang="en-GB" dirty="0">
              <a:effectLst>
                <a:outerShdw blurRad="38100" dist="38100" dir="2700000" algn="tl">
                  <a:srgbClr val="000000">
                    <a:alpha val="43137"/>
                  </a:srgbClr>
                </a:outerShdw>
              </a:effectLst>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49185" y="3627564"/>
            <a:ext cx="1669819" cy="2851428"/>
          </a:xfrm>
          <a:prstGeom prst="rect">
            <a:avLst/>
          </a:prstGeom>
        </p:spPr>
      </p:pic>
      <p:sp>
        <p:nvSpPr>
          <p:cNvPr id="2" name="TextBox 1">
            <a:extLst>
              <a:ext uri="{FF2B5EF4-FFF2-40B4-BE49-F238E27FC236}">
                <a16:creationId xmlns:a16="http://schemas.microsoft.com/office/drawing/2014/main" id="{29CD6883-50AB-426A-B9E0-6CE87CDA0765}"/>
              </a:ext>
            </a:extLst>
          </p:cNvPr>
          <p:cNvSpPr txBox="1"/>
          <p:nvPr/>
        </p:nvSpPr>
        <p:spPr>
          <a:xfrm>
            <a:off x="0" y="120770"/>
            <a:ext cx="4917057" cy="461665"/>
          </a:xfrm>
          <a:prstGeom prst="rect">
            <a:avLst/>
          </a:prstGeom>
          <a:noFill/>
        </p:spPr>
        <p:txBody>
          <a:bodyPr wrap="square" rtlCol="0">
            <a:spAutoFit/>
          </a:bodyPr>
          <a:lstStyle/>
          <a:p>
            <a:r>
              <a:rPr lang="en-GB" sz="2400" b="1" u="sng" dirty="0">
                <a:effectLst>
                  <a:outerShdw blurRad="38100" dist="38100" dir="2700000" algn="tl">
                    <a:srgbClr val="000000">
                      <a:alpha val="43137"/>
                    </a:srgbClr>
                  </a:outerShdw>
                </a:effectLst>
                <a:latin typeface="Corbel" panose="020B0503020204020204" pitchFamily="34" charset="0"/>
              </a:rPr>
              <a:t>Individual Development</a:t>
            </a:r>
          </a:p>
        </p:txBody>
      </p:sp>
    </p:spTree>
    <p:extLst>
      <p:ext uri="{BB962C8B-B14F-4D97-AF65-F5344CB8AC3E}">
        <p14:creationId xmlns:p14="http://schemas.microsoft.com/office/powerpoint/2010/main" val="814018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solidFill>
            <a:schemeClr val="accent3">
              <a:lumMod val="60000"/>
              <a:lumOff val="40000"/>
            </a:schemeClr>
          </a:solidFill>
          <a:ln w="76200">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p:cNvSpPr txBox="1"/>
          <p:nvPr/>
        </p:nvSpPr>
        <p:spPr>
          <a:xfrm>
            <a:off x="839972" y="457199"/>
            <a:ext cx="10398641" cy="5539978"/>
          </a:xfrm>
          <a:prstGeom prst="rect">
            <a:avLst/>
          </a:prstGeom>
          <a:noFill/>
        </p:spPr>
        <p:txBody>
          <a:bodyPr wrap="square" rtlCol="0">
            <a:spAutoFit/>
          </a:bodyPr>
          <a:lstStyle/>
          <a:p>
            <a:pPr algn="ctr"/>
            <a:r>
              <a:rPr lang="en-GB" sz="4800" b="1" u="sng" dirty="0">
                <a:effectLst>
                  <a:outerShdw blurRad="38100" dist="38100" dir="2700000" algn="tl">
                    <a:srgbClr val="000000">
                      <a:alpha val="43137"/>
                    </a:srgbClr>
                  </a:outerShdw>
                </a:effectLst>
                <a:latin typeface="Corbel" panose="020B0503020204020204" pitchFamily="34" charset="0"/>
              </a:rPr>
              <a:t>What is Language?</a:t>
            </a:r>
          </a:p>
          <a:p>
            <a:pPr algn="ctr"/>
            <a:endParaRPr lang="en-GB" u="sng" dirty="0">
              <a:latin typeface="Corbel" panose="020B0503020204020204" pitchFamily="34" charset="0"/>
            </a:endParaRPr>
          </a:p>
          <a:p>
            <a:pPr algn="ctr"/>
            <a:r>
              <a:rPr lang="en-GB" sz="2400" b="1" dirty="0">
                <a:latin typeface="Corbel" panose="020B0503020204020204" pitchFamily="34" charset="0"/>
              </a:rPr>
              <a:t>• Language is a way of communicating, expressing ones identity and also functions as a form of emotional release. </a:t>
            </a:r>
          </a:p>
          <a:p>
            <a:pPr algn="ctr"/>
            <a:endParaRPr lang="en-GB" sz="2400" dirty="0">
              <a:latin typeface="Corbel" panose="020B0503020204020204" pitchFamily="34" charset="0"/>
            </a:endParaRPr>
          </a:p>
          <a:p>
            <a:pPr algn="ctr"/>
            <a:r>
              <a:rPr lang="en-GB" sz="2400" b="1" dirty="0">
                <a:latin typeface="Corbel" panose="020B0503020204020204" pitchFamily="34" charset="0"/>
              </a:rPr>
              <a:t>• Language can be expressed in various ways such as verbally, in writing and through body language.</a:t>
            </a:r>
          </a:p>
          <a:p>
            <a:pPr algn="ctr"/>
            <a:br>
              <a:rPr lang="en-GB" sz="2400" b="1" dirty="0">
                <a:latin typeface="Corbel" panose="020B0503020204020204" pitchFamily="34" charset="0"/>
              </a:rPr>
            </a:br>
            <a:r>
              <a:rPr lang="en-GB" sz="2400" b="1" dirty="0">
                <a:latin typeface="Corbel" panose="020B0503020204020204" pitchFamily="34" charset="0"/>
              </a:rPr>
              <a:t>• There are many areas of child development, during the first five years the child will grow and develop rapidly.</a:t>
            </a:r>
          </a:p>
          <a:p>
            <a:pPr algn="ctr"/>
            <a:endParaRPr lang="en-GB" sz="2400" dirty="0">
              <a:latin typeface="Corbel" panose="020B0503020204020204" pitchFamily="34" charset="0"/>
            </a:endParaRPr>
          </a:p>
          <a:p>
            <a:pPr algn="ctr"/>
            <a:r>
              <a:rPr lang="en-GB" sz="2400" b="1" dirty="0">
                <a:latin typeface="Corbel" panose="020B0503020204020204" pitchFamily="34" charset="0"/>
              </a:rPr>
              <a:t> • It is within this period the child will develop their language skills distinctively through communication and imitation. </a:t>
            </a:r>
          </a:p>
          <a:p>
            <a:pPr algn="ctr"/>
            <a:endParaRPr lang="en-GB" sz="2400" dirty="0">
              <a:latin typeface="Corbel" panose="020B0503020204020204" pitchFamily="34" charset="0"/>
            </a:endParaRPr>
          </a:p>
        </p:txBody>
      </p:sp>
      <p:sp>
        <p:nvSpPr>
          <p:cNvPr id="8" name="TextBox 7">
            <a:extLst>
              <a:ext uri="{FF2B5EF4-FFF2-40B4-BE49-F238E27FC236}">
                <a16:creationId xmlns:a16="http://schemas.microsoft.com/office/drawing/2014/main" id="{DFDE7BBC-D12E-490E-9015-565FE2D29A20}"/>
              </a:ext>
            </a:extLst>
          </p:cNvPr>
          <p:cNvSpPr txBox="1"/>
          <p:nvPr/>
        </p:nvSpPr>
        <p:spPr>
          <a:xfrm>
            <a:off x="9512222" y="5480903"/>
            <a:ext cx="2153410" cy="369332"/>
          </a:xfrm>
          <a:prstGeom prst="rect">
            <a:avLst/>
          </a:prstGeom>
          <a:noFill/>
        </p:spPr>
        <p:txBody>
          <a:bodyPr wrap="none" rtlCol="0">
            <a:spAutoFit/>
          </a:bodyPr>
          <a:lstStyle/>
          <a:p>
            <a:r>
              <a:rPr lang="en-GB" b="1" dirty="0">
                <a:latin typeface="Corbel" panose="020B0503020204020204" pitchFamily="34" charset="0"/>
              </a:rPr>
              <a:t>(Help Me Grow, n/a)</a:t>
            </a:r>
          </a:p>
        </p:txBody>
      </p:sp>
    </p:spTree>
    <p:extLst>
      <p:ext uri="{BB962C8B-B14F-4D97-AF65-F5344CB8AC3E}">
        <p14:creationId xmlns:p14="http://schemas.microsoft.com/office/powerpoint/2010/main" val="1981453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5F27E2-6AFE-4AF3-928F-DBCCE8D90A8A}"/>
              </a:ext>
            </a:extLst>
          </p:cNvPr>
          <p:cNvSpPr>
            <a:spLocks noGrp="1"/>
          </p:cNvSpPr>
          <p:nvPr>
            <p:ph type="title"/>
          </p:nvPr>
        </p:nvSpPr>
        <p:spPr/>
        <p:txBody>
          <a:bodyPr/>
          <a:lstStyle/>
          <a:p>
            <a:endParaRPr lang="en-GB"/>
          </a:p>
        </p:txBody>
      </p:sp>
      <p:sp>
        <p:nvSpPr>
          <p:cNvPr id="7" name="Content Placeholder 6">
            <a:extLst>
              <a:ext uri="{FF2B5EF4-FFF2-40B4-BE49-F238E27FC236}">
                <a16:creationId xmlns:a16="http://schemas.microsoft.com/office/drawing/2014/main" id="{019B52AE-19FA-411A-B527-FDC1DA07D102}"/>
              </a:ext>
            </a:extLst>
          </p:cNvPr>
          <p:cNvSpPr>
            <a:spLocks noGrp="1"/>
          </p:cNvSpPr>
          <p:nvPr>
            <p:ph idx="1"/>
          </p:nvPr>
        </p:nvSpPr>
        <p:spPr/>
        <p:txBody>
          <a:bodyPr/>
          <a:lstStyle/>
          <a:p>
            <a:endParaRPr lang="en-GB"/>
          </a:p>
        </p:txBody>
      </p:sp>
      <p:sp>
        <p:nvSpPr>
          <p:cNvPr id="8" name="Rectangle 7">
            <a:extLst>
              <a:ext uri="{FF2B5EF4-FFF2-40B4-BE49-F238E27FC236}">
                <a16:creationId xmlns:a16="http://schemas.microsoft.com/office/drawing/2014/main" id="{A129FF1E-233C-4952-BC18-1E6E4E8A0ABF}"/>
              </a:ext>
            </a:extLst>
          </p:cNvPr>
          <p:cNvSpPr/>
          <p:nvPr/>
        </p:nvSpPr>
        <p:spPr>
          <a:xfrm>
            <a:off x="0" y="0"/>
            <a:ext cx="12192000" cy="6858000"/>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itle 1">
            <a:extLst>
              <a:ext uri="{FF2B5EF4-FFF2-40B4-BE49-F238E27FC236}">
                <a16:creationId xmlns:a16="http://schemas.microsoft.com/office/drawing/2014/main" id="{E429F4EA-B7EA-45A8-B9F1-3DC155668942}"/>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u="sng" dirty="0">
                <a:effectLst>
                  <a:outerShdw blurRad="38100" dist="38100" dir="2700000" algn="tl">
                    <a:srgbClr val="000000">
                      <a:alpha val="43137"/>
                    </a:srgbClr>
                  </a:outerShdw>
                </a:effectLst>
                <a:latin typeface="Corbel" panose="020B0503020204020204" pitchFamily="34" charset="0"/>
              </a:rPr>
              <a:t>Noam Chomsky – Nativist </a:t>
            </a:r>
          </a:p>
        </p:txBody>
      </p:sp>
      <p:sp>
        <p:nvSpPr>
          <p:cNvPr id="10" name="Content Placeholder 2">
            <a:extLst>
              <a:ext uri="{FF2B5EF4-FFF2-40B4-BE49-F238E27FC236}">
                <a16:creationId xmlns:a16="http://schemas.microsoft.com/office/drawing/2014/main" id="{4BC4BE49-FE6F-41BE-B966-A9F4018DF9D8}"/>
              </a:ext>
            </a:extLst>
          </p:cNvPr>
          <p:cNvSpPr txBox="1">
            <a:spLocks/>
          </p:cNvSpPr>
          <p:nvPr/>
        </p:nvSpPr>
        <p:spPr>
          <a:xfrm>
            <a:off x="990600" y="19780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sz="2400" b="1" dirty="0">
              <a:latin typeface="Corbel" panose="020B0503020204020204" pitchFamily="34" charset="0"/>
            </a:endParaRPr>
          </a:p>
          <a:p>
            <a:pPr algn="ctr"/>
            <a:r>
              <a:rPr lang="en-GB" sz="2400" b="1" dirty="0">
                <a:latin typeface="Corbel" panose="020B0503020204020204" pitchFamily="34" charset="0"/>
              </a:rPr>
              <a:t>Learning Acquisition Device – All humans are born with. </a:t>
            </a:r>
          </a:p>
          <a:p>
            <a:pPr algn="ctr"/>
            <a:endParaRPr lang="en-GB" sz="2400" b="1" dirty="0">
              <a:latin typeface="Corbel" panose="020B0503020204020204" pitchFamily="34" charset="0"/>
            </a:endParaRPr>
          </a:p>
          <a:p>
            <a:pPr algn="ctr"/>
            <a:r>
              <a:rPr lang="en-GB" sz="2400" b="1" dirty="0">
                <a:latin typeface="Corbel" panose="020B0503020204020204" pitchFamily="34" charset="0"/>
              </a:rPr>
              <a:t> Universal Grammar – set of rules which every language possesses. </a:t>
            </a:r>
          </a:p>
          <a:p>
            <a:pPr algn="ctr"/>
            <a:endParaRPr lang="en-GB" sz="2400" b="1" dirty="0">
              <a:latin typeface="Corbel" panose="020B0503020204020204" pitchFamily="34" charset="0"/>
            </a:endParaRPr>
          </a:p>
          <a:p>
            <a:pPr algn="ctr"/>
            <a:r>
              <a:rPr lang="en-GB" sz="2400" b="1" dirty="0">
                <a:latin typeface="Corbel" panose="020B0503020204020204" pitchFamily="34" charset="0"/>
              </a:rPr>
              <a:t>Child can learn to  speak , it is natural, even without training it can be achieved. You could compare talking to walking , a natural concept of the human body which can be developed over time. </a:t>
            </a:r>
          </a:p>
        </p:txBody>
      </p:sp>
    </p:spTree>
    <p:extLst>
      <p:ext uri="{BB962C8B-B14F-4D97-AF65-F5344CB8AC3E}">
        <p14:creationId xmlns:p14="http://schemas.microsoft.com/office/powerpoint/2010/main" val="1852270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65007" y="559398"/>
            <a:ext cx="9789459" cy="369332"/>
          </a:xfrm>
          <a:prstGeom prst="rect">
            <a:avLst/>
          </a:prstGeom>
          <a:noFill/>
        </p:spPr>
        <p:txBody>
          <a:bodyPr wrap="square" rtlCol="0">
            <a:spAutoFit/>
          </a:bodyPr>
          <a:lstStyle/>
          <a:p>
            <a:endParaRPr lang="en-GB" b="1" u="sng" dirty="0"/>
          </a:p>
        </p:txBody>
      </p:sp>
      <p:sp>
        <p:nvSpPr>
          <p:cNvPr id="3" name="Rectangle 2">
            <a:extLst>
              <a:ext uri="{FF2B5EF4-FFF2-40B4-BE49-F238E27FC236}">
                <a16:creationId xmlns:a16="http://schemas.microsoft.com/office/drawing/2014/main" id="{76A9F604-5CDD-4648-A7B0-5FD28A76BCF0}"/>
              </a:ext>
            </a:extLst>
          </p:cNvPr>
          <p:cNvSpPr/>
          <p:nvPr/>
        </p:nvSpPr>
        <p:spPr>
          <a:xfrm>
            <a:off x="0" y="0"/>
            <a:ext cx="12192000" cy="6858000"/>
          </a:xfrm>
          <a:prstGeom prst="rect">
            <a:avLst/>
          </a:prstGeom>
          <a:solidFill>
            <a:schemeClr val="accent3">
              <a:lumMod val="60000"/>
              <a:lumOff val="40000"/>
            </a:schemeClr>
          </a:solidFill>
          <a:ln w="76200">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4F93C73-C7A9-449C-902F-104CB74897CA}"/>
              </a:ext>
            </a:extLst>
          </p:cNvPr>
          <p:cNvSpPr txBox="1"/>
          <p:nvPr/>
        </p:nvSpPr>
        <p:spPr>
          <a:xfrm>
            <a:off x="1468926" y="533200"/>
            <a:ext cx="9385539" cy="5632311"/>
          </a:xfrm>
          <a:prstGeom prst="rect">
            <a:avLst/>
          </a:prstGeom>
          <a:noFill/>
        </p:spPr>
        <p:txBody>
          <a:bodyPr wrap="square" rtlCol="0">
            <a:spAutoFit/>
          </a:bodyPr>
          <a:lstStyle/>
          <a:p>
            <a:pPr algn="ctr"/>
            <a:r>
              <a:rPr lang="en-GB" sz="4400" b="1" u="sng" dirty="0">
                <a:latin typeface="Corbel" panose="020B0503020204020204" pitchFamily="34" charset="0"/>
              </a:rPr>
              <a:t>Language Milestones </a:t>
            </a:r>
          </a:p>
          <a:p>
            <a:pPr algn="ctr"/>
            <a:endParaRPr lang="en-GB" sz="2000" b="1" u="sng" dirty="0">
              <a:latin typeface="Corbel" panose="020B0503020204020204" pitchFamily="34" charset="0"/>
            </a:endParaRPr>
          </a:p>
          <a:p>
            <a:pPr algn="ctr"/>
            <a:r>
              <a:rPr lang="en-GB" sz="2000" b="1" u="sng" dirty="0">
                <a:latin typeface="Corbel" panose="020B0503020204020204" pitchFamily="34" charset="0"/>
              </a:rPr>
              <a:t>Womb – 6 months (Pre-linguistic Phase) </a:t>
            </a:r>
          </a:p>
          <a:p>
            <a:pPr algn="ctr"/>
            <a:r>
              <a:rPr lang="en-GB" b="1" dirty="0">
                <a:latin typeface="Corbel" panose="020B0503020204020204" pitchFamily="34" charset="0"/>
              </a:rPr>
              <a:t>“Babies are sensitive to the intonational and stress patterns if the speech they are listening to”(Bee, 1999, p.228).</a:t>
            </a:r>
          </a:p>
          <a:p>
            <a:pPr algn="ctr"/>
            <a:endParaRPr lang="en-GB" b="1" dirty="0">
              <a:latin typeface="Corbel" panose="020B0503020204020204" pitchFamily="34" charset="0"/>
            </a:endParaRPr>
          </a:p>
          <a:p>
            <a:pPr algn="ctr"/>
            <a:r>
              <a:rPr lang="en-GB" sz="2000" b="1" u="sng" dirty="0">
                <a:latin typeface="Corbel" panose="020B0503020204020204" pitchFamily="34" charset="0"/>
              </a:rPr>
              <a:t>6 – 8 months</a:t>
            </a:r>
            <a:endParaRPr lang="en-GB" sz="2000" b="1" dirty="0">
              <a:latin typeface="Corbel" panose="020B0503020204020204" pitchFamily="34" charset="0"/>
            </a:endParaRPr>
          </a:p>
          <a:p>
            <a:pPr algn="ctr"/>
            <a:r>
              <a:rPr lang="en-GB" b="1" dirty="0">
                <a:latin typeface="Corbel" panose="020B0503020204020204" pitchFamily="34" charset="0"/>
              </a:rPr>
              <a:t>At this stage</a:t>
            </a:r>
            <a:r>
              <a:rPr lang="en-GB" b="1" u="sng" dirty="0">
                <a:latin typeface="Corbel" panose="020B0503020204020204" pitchFamily="34" charset="0"/>
              </a:rPr>
              <a:t> </a:t>
            </a:r>
            <a:r>
              <a:rPr lang="en-GB" b="1" dirty="0">
                <a:latin typeface="Corbel" panose="020B0503020204020204" pitchFamily="34" charset="0"/>
              </a:rPr>
              <a:t>babies will babble a few words and recognise sounds from their native language. </a:t>
            </a:r>
          </a:p>
          <a:p>
            <a:pPr algn="ctr"/>
            <a:endParaRPr lang="en-GB" b="1" dirty="0">
              <a:latin typeface="Corbel" panose="020B0503020204020204" pitchFamily="34" charset="0"/>
            </a:endParaRPr>
          </a:p>
          <a:p>
            <a:pPr algn="ctr"/>
            <a:r>
              <a:rPr lang="en-GB" sz="2000" b="1" u="sng" dirty="0">
                <a:latin typeface="Corbel" panose="020B0503020204020204" pitchFamily="34" charset="0"/>
              </a:rPr>
              <a:t>18 months</a:t>
            </a:r>
          </a:p>
          <a:p>
            <a:pPr algn="ctr"/>
            <a:r>
              <a:rPr lang="en-GB" b="1" dirty="0">
                <a:latin typeface="Corbel" panose="020B0503020204020204" pitchFamily="34" charset="0"/>
              </a:rPr>
              <a:t>The child will learn twenty to thirty separate words. </a:t>
            </a:r>
          </a:p>
          <a:p>
            <a:pPr algn="ctr"/>
            <a:endParaRPr lang="en-GB" b="1" dirty="0">
              <a:latin typeface="Corbel" panose="020B0503020204020204" pitchFamily="34" charset="0"/>
            </a:endParaRPr>
          </a:p>
          <a:p>
            <a:pPr algn="ctr"/>
            <a:r>
              <a:rPr lang="en-GB" sz="2000" b="1" u="sng" dirty="0">
                <a:latin typeface="Corbel" panose="020B0503020204020204" pitchFamily="34" charset="0"/>
              </a:rPr>
              <a:t>3 years </a:t>
            </a:r>
          </a:p>
          <a:p>
            <a:pPr algn="ctr"/>
            <a:r>
              <a:rPr lang="en-GB" b="1" dirty="0">
                <a:latin typeface="Corbel" panose="020B0503020204020204" pitchFamily="34" charset="0"/>
              </a:rPr>
              <a:t>Children gain the ability to construct long and complex sentences. </a:t>
            </a:r>
          </a:p>
          <a:p>
            <a:pPr algn="ctr"/>
            <a:endParaRPr lang="en-GB" b="1" dirty="0">
              <a:latin typeface="Corbel" panose="020B0503020204020204" pitchFamily="34" charset="0"/>
            </a:endParaRPr>
          </a:p>
          <a:p>
            <a:pPr algn="ctr"/>
            <a:r>
              <a:rPr lang="en-GB" b="1" dirty="0">
                <a:latin typeface="Corbel" panose="020B0503020204020204" pitchFamily="34" charset="0"/>
              </a:rPr>
              <a:t>Bee (1999) also states that a baby which is 5 months old will respond in a positive manner when hearing adults speaking in an approving tone rather than a prohibiting tone. </a:t>
            </a:r>
          </a:p>
          <a:p>
            <a:pPr algn="ctr"/>
            <a:endParaRPr lang="en-GB" b="1" dirty="0">
              <a:latin typeface="Corbel" panose="020B0503020204020204" pitchFamily="34" charset="0"/>
            </a:endParaRPr>
          </a:p>
        </p:txBody>
      </p:sp>
      <p:sp>
        <p:nvSpPr>
          <p:cNvPr id="8" name="TextBox 7">
            <a:extLst>
              <a:ext uri="{FF2B5EF4-FFF2-40B4-BE49-F238E27FC236}">
                <a16:creationId xmlns:a16="http://schemas.microsoft.com/office/drawing/2014/main" id="{B7BEA208-5DF4-4F3A-A8EC-F113AB41D106}"/>
              </a:ext>
            </a:extLst>
          </p:cNvPr>
          <p:cNvSpPr txBox="1"/>
          <p:nvPr/>
        </p:nvSpPr>
        <p:spPr>
          <a:xfrm>
            <a:off x="9144001" y="6298602"/>
            <a:ext cx="3013054" cy="369332"/>
          </a:xfrm>
          <a:prstGeom prst="rect">
            <a:avLst/>
          </a:prstGeom>
          <a:noFill/>
        </p:spPr>
        <p:txBody>
          <a:bodyPr wrap="square" rtlCol="0">
            <a:spAutoFit/>
          </a:bodyPr>
          <a:lstStyle/>
          <a:p>
            <a:pPr algn="r"/>
            <a:r>
              <a:rPr lang="en-GB" b="1" dirty="0">
                <a:latin typeface="Corbel" panose="020B0503020204020204" pitchFamily="34" charset="0"/>
              </a:rPr>
              <a:t>(Bee, Boyd and Boyd, 1999)</a:t>
            </a:r>
          </a:p>
        </p:txBody>
      </p:sp>
    </p:spTree>
    <p:extLst>
      <p:ext uri="{BB962C8B-B14F-4D97-AF65-F5344CB8AC3E}">
        <p14:creationId xmlns:p14="http://schemas.microsoft.com/office/powerpoint/2010/main" val="3006461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CD226C2-156A-4F41-9C54-21C65EFD61DE}"/>
              </a:ext>
            </a:extLst>
          </p:cNvPr>
          <p:cNvSpPr>
            <a:spLocks noGrp="1"/>
          </p:cNvSpPr>
          <p:nvPr>
            <p:ph type="title"/>
          </p:nvPr>
        </p:nvSpPr>
        <p:spPr/>
        <p:txBody>
          <a:bodyPr/>
          <a:lstStyle/>
          <a:p>
            <a:endParaRPr lang="en-GB"/>
          </a:p>
        </p:txBody>
      </p:sp>
      <p:sp>
        <p:nvSpPr>
          <p:cNvPr id="7" name="Content Placeholder 6">
            <a:extLst>
              <a:ext uri="{FF2B5EF4-FFF2-40B4-BE49-F238E27FC236}">
                <a16:creationId xmlns:a16="http://schemas.microsoft.com/office/drawing/2014/main" id="{B9770716-D304-4A0E-A8D2-3B4515B92DFD}"/>
              </a:ext>
            </a:extLst>
          </p:cNvPr>
          <p:cNvSpPr>
            <a:spLocks noGrp="1"/>
          </p:cNvSpPr>
          <p:nvPr>
            <p:ph idx="1"/>
          </p:nvPr>
        </p:nvSpPr>
        <p:spPr/>
        <p:txBody>
          <a:bodyPr/>
          <a:lstStyle/>
          <a:p>
            <a:endParaRPr lang="en-GB"/>
          </a:p>
        </p:txBody>
      </p:sp>
      <p:sp>
        <p:nvSpPr>
          <p:cNvPr id="8" name="Rectangle 7">
            <a:extLst>
              <a:ext uri="{FF2B5EF4-FFF2-40B4-BE49-F238E27FC236}">
                <a16:creationId xmlns:a16="http://schemas.microsoft.com/office/drawing/2014/main" id="{8C5280DD-B5B6-4B6C-BD1B-0F4F5814D773}"/>
              </a:ext>
            </a:extLst>
          </p:cNvPr>
          <p:cNvSpPr/>
          <p:nvPr/>
        </p:nvSpPr>
        <p:spPr>
          <a:xfrm>
            <a:off x="0" y="0"/>
            <a:ext cx="12192000" cy="6858000"/>
          </a:xfrm>
          <a:prstGeom prst="rect">
            <a:avLst/>
          </a:prstGeom>
          <a:solidFill>
            <a:schemeClr val="accent3">
              <a:lumMod val="60000"/>
              <a:lumOff val="40000"/>
            </a:schemeClr>
          </a:solidFill>
          <a:ln w="76200">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0000"/>
              </a:solidFill>
              <a:highlight>
                <a:srgbClr val="FFFF00"/>
              </a:highlight>
            </a:endParaRPr>
          </a:p>
        </p:txBody>
      </p:sp>
      <p:sp>
        <p:nvSpPr>
          <p:cNvPr id="9" name="Title 1">
            <a:extLst>
              <a:ext uri="{FF2B5EF4-FFF2-40B4-BE49-F238E27FC236}">
                <a16:creationId xmlns:a16="http://schemas.microsoft.com/office/drawing/2014/main" id="{57BF8786-AE20-4B5A-B0CA-BD1571164127}"/>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u="sng" dirty="0">
                <a:effectLst>
                  <a:outerShdw blurRad="38100" dist="38100" dir="2700000" algn="tl">
                    <a:srgbClr val="000000">
                      <a:alpha val="43137"/>
                    </a:srgbClr>
                  </a:outerShdw>
                </a:effectLst>
                <a:latin typeface="Corbel" panose="020B0503020204020204" pitchFamily="34" charset="0"/>
              </a:rPr>
              <a:t>Environment</a:t>
            </a:r>
          </a:p>
        </p:txBody>
      </p:sp>
      <p:sp>
        <p:nvSpPr>
          <p:cNvPr id="10" name="Content Placeholder 2">
            <a:extLst>
              <a:ext uri="{FF2B5EF4-FFF2-40B4-BE49-F238E27FC236}">
                <a16:creationId xmlns:a16="http://schemas.microsoft.com/office/drawing/2014/main" id="{9B786CEF-7262-4FF1-A9B4-ADC09587C239}"/>
              </a:ext>
            </a:extLst>
          </p:cNvPr>
          <p:cNvSpPr txBox="1">
            <a:spLocks/>
          </p:cNvSpPr>
          <p:nvPr/>
        </p:nvSpPr>
        <p:spPr>
          <a:xfrm>
            <a:off x="990600" y="19780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latin typeface="Corbel" panose="020B0503020204020204" pitchFamily="34" charset="0"/>
              </a:rPr>
              <a:t>• “In fact, language development really ought to be called language growth because the language organ grows like any other body organ. The language organ interacts with early experience and matures into the grammar of the language that the child speaks.” (Chomsky, 1983)</a:t>
            </a:r>
          </a:p>
          <a:p>
            <a:pPr marL="0" indent="0">
              <a:buNone/>
            </a:pPr>
            <a:r>
              <a:rPr lang="en-GB" dirty="0">
                <a:latin typeface="Corbel" panose="020B0503020204020204" pitchFamily="34" charset="0"/>
              </a:rPr>
              <a:t> </a:t>
            </a:r>
            <a:br>
              <a:rPr lang="en-GB" dirty="0">
                <a:latin typeface="Corbel" panose="020B0503020204020204" pitchFamily="34" charset="0"/>
              </a:rPr>
            </a:br>
            <a:r>
              <a:rPr lang="en-GB" dirty="0">
                <a:latin typeface="Corbel" panose="020B0503020204020204" pitchFamily="34" charset="0"/>
              </a:rPr>
              <a:t>• Chomsky argued that babies are exposed to language that is “degenerate”. (Mitchell and Ziegler, 2013)</a:t>
            </a:r>
          </a:p>
        </p:txBody>
      </p:sp>
    </p:spTree>
    <p:extLst>
      <p:ext uri="{BB962C8B-B14F-4D97-AF65-F5344CB8AC3E}">
        <p14:creationId xmlns:p14="http://schemas.microsoft.com/office/powerpoint/2010/main" val="300043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D852962-8964-4CF7-A21E-6C62015266F7}"/>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AEF64679-63F8-4F6B-A990-05D0CE69504D}"/>
              </a:ext>
            </a:extLst>
          </p:cNvPr>
          <p:cNvSpPr>
            <a:spLocks noGrp="1"/>
          </p:cNvSpPr>
          <p:nvPr>
            <p:ph type="title"/>
          </p:nvPr>
        </p:nvSpPr>
        <p:spPr/>
        <p:txBody>
          <a:bodyPr/>
          <a:lstStyle/>
          <a:p>
            <a:endParaRPr lang="en-GB"/>
          </a:p>
        </p:txBody>
      </p:sp>
      <p:sp>
        <p:nvSpPr>
          <p:cNvPr id="8" name="Rectangle 7">
            <a:extLst>
              <a:ext uri="{FF2B5EF4-FFF2-40B4-BE49-F238E27FC236}">
                <a16:creationId xmlns:a16="http://schemas.microsoft.com/office/drawing/2014/main" id="{659572FD-FCFE-47E7-B42E-550129736205}"/>
              </a:ext>
            </a:extLst>
          </p:cNvPr>
          <p:cNvSpPr/>
          <p:nvPr/>
        </p:nvSpPr>
        <p:spPr>
          <a:xfrm>
            <a:off x="0" y="0"/>
            <a:ext cx="12192000" cy="6858000"/>
          </a:xfrm>
          <a:prstGeom prst="rect">
            <a:avLst/>
          </a:prstGeom>
          <a:solidFill>
            <a:schemeClr val="accent3">
              <a:lumMod val="60000"/>
              <a:lumOff val="40000"/>
            </a:schemeClr>
          </a:solidFill>
          <a:ln w="76200">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itle 1">
            <a:extLst>
              <a:ext uri="{FF2B5EF4-FFF2-40B4-BE49-F238E27FC236}">
                <a16:creationId xmlns:a16="http://schemas.microsoft.com/office/drawing/2014/main" id="{A8054098-3CB3-49D8-911C-F249FD17E286}"/>
              </a:ext>
            </a:extLst>
          </p:cNvPr>
          <p:cNvSpPr txBox="1">
            <a:spLocks/>
          </p:cNvSpPr>
          <p:nvPr/>
        </p:nvSpPr>
        <p:spPr>
          <a:xfrm>
            <a:off x="990600" y="517525"/>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u="sng" dirty="0">
                <a:effectLst>
                  <a:outerShdw blurRad="38100" dist="38100" dir="2700000" algn="tl">
                    <a:srgbClr val="000000">
                      <a:alpha val="43137"/>
                    </a:srgbClr>
                  </a:outerShdw>
                </a:effectLst>
                <a:latin typeface="Corbel" panose="020B0503020204020204" pitchFamily="34" charset="0"/>
              </a:rPr>
              <a:t>Conclusion </a:t>
            </a:r>
            <a:br>
              <a:rPr lang="en-GB" sz="4800" b="1" u="sng" dirty="0">
                <a:effectLst>
                  <a:outerShdw blurRad="38100" dist="38100" dir="2700000" algn="tl">
                    <a:srgbClr val="000000">
                      <a:alpha val="43137"/>
                    </a:srgbClr>
                  </a:outerShdw>
                </a:effectLst>
                <a:latin typeface="Corbel" panose="020B0503020204020204" pitchFamily="34" charset="0"/>
              </a:rPr>
            </a:br>
            <a:endParaRPr lang="en-GB" sz="4800" b="1" u="sng" dirty="0">
              <a:effectLst>
                <a:outerShdw blurRad="38100" dist="38100" dir="2700000" algn="tl">
                  <a:srgbClr val="000000">
                    <a:alpha val="43137"/>
                  </a:srgbClr>
                </a:outerShdw>
              </a:effectLst>
              <a:latin typeface="Corbel" panose="020B0503020204020204" pitchFamily="34" charset="0"/>
            </a:endParaRPr>
          </a:p>
        </p:txBody>
      </p:sp>
      <p:sp>
        <p:nvSpPr>
          <p:cNvPr id="10" name="Content Placeholder 2">
            <a:extLst>
              <a:ext uri="{FF2B5EF4-FFF2-40B4-BE49-F238E27FC236}">
                <a16:creationId xmlns:a16="http://schemas.microsoft.com/office/drawing/2014/main" id="{DB373383-EF04-4B91-9ADB-08C2C00CFC4C}"/>
              </a:ext>
            </a:extLst>
          </p:cNvPr>
          <p:cNvSpPr txBox="1">
            <a:spLocks/>
          </p:cNvSpPr>
          <p:nvPr/>
        </p:nvSpPr>
        <p:spPr>
          <a:xfrm>
            <a:off x="990600" y="19780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latin typeface="Corbel" panose="020B0503020204020204" pitchFamily="34" charset="0"/>
              </a:rPr>
              <a:t>All theories link together , each has a difference of opinion however there is no right or wrong answer. It is open to interpretation. </a:t>
            </a:r>
          </a:p>
          <a:p>
            <a:pPr algn="ctr"/>
            <a:endParaRPr lang="en-GB" dirty="0">
              <a:latin typeface="Corbel" panose="020B0503020204020204" pitchFamily="34" charset="0"/>
            </a:endParaRPr>
          </a:p>
          <a:p>
            <a:pPr algn="ctr"/>
            <a:r>
              <a:rPr lang="en-GB" dirty="0">
                <a:latin typeface="Corbel" panose="020B0503020204020204" pitchFamily="34" charset="0"/>
              </a:rPr>
              <a:t>Behaviourism 1950’s  - Nativist 1970’s – Vygotsky Late 1970’s</a:t>
            </a:r>
          </a:p>
          <a:p>
            <a:pPr marL="0" indent="0" algn="ctr">
              <a:buNone/>
            </a:pPr>
            <a:endParaRPr lang="en-GB" dirty="0">
              <a:latin typeface="Corbel" panose="020B0503020204020204" pitchFamily="34" charset="0"/>
            </a:endParaRPr>
          </a:p>
          <a:p>
            <a:pPr algn="ctr"/>
            <a:r>
              <a:rPr lang="en-GB" dirty="0">
                <a:latin typeface="Corbel" panose="020B0503020204020204" pitchFamily="34" charset="0"/>
              </a:rPr>
              <a:t>Chomsky's rationalist approach to how language is acquired goes against the pragmatist theory to explain language development such as Piaget. </a:t>
            </a:r>
          </a:p>
          <a:p>
            <a:pPr algn="ctr"/>
            <a:endParaRPr lang="en-GB" dirty="0">
              <a:latin typeface="Corbel" panose="020B0503020204020204" pitchFamily="34" charset="0"/>
            </a:endParaRPr>
          </a:p>
          <a:p>
            <a:pPr algn="ctr"/>
            <a:endParaRPr lang="en-GB" dirty="0">
              <a:latin typeface="Corbel" panose="020B0503020204020204" pitchFamily="34" charset="0"/>
            </a:endParaRPr>
          </a:p>
          <a:p>
            <a:pPr algn="ctr"/>
            <a:endParaRPr lang="en-GB" dirty="0">
              <a:latin typeface="Corbel" panose="020B0503020204020204" pitchFamily="34" charset="0"/>
            </a:endParaRPr>
          </a:p>
        </p:txBody>
      </p:sp>
    </p:spTree>
    <p:extLst>
      <p:ext uri="{BB962C8B-B14F-4D97-AF65-F5344CB8AC3E}">
        <p14:creationId xmlns:p14="http://schemas.microsoft.com/office/powerpoint/2010/main" val="3271999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E5445C6-DD42-4979-86FF-03730E8C6DB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5000665-DFC7-417E-8FD7-516A0F15C975}"/>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1B2057A-3924-421F-995E-BE17CB89969D}"/>
              </a:ext>
            </a:extLst>
          </p:cNvPr>
          <p:cNvSpPr>
            <a:spLocks noGrp="1"/>
          </p:cNvSpPr>
          <p:nvPr>
            <p:ph type="ctrTitle"/>
          </p:nvPr>
        </p:nvSpPr>
        <p:spPr>
          <a:xfrm>
            <a:off x="1524000" y="1122362"/>
            <a:ext cx="9144000" cy="2840037"/>
          </a:xfrm>
        </p:spPr>
        <p:txBody>
          <a:bodyPr>
            <a:normAutofit/>
          </a:bodyPr>
          <a:lstStyle/>
          <a:p>
            <a:r>
              <a:rPr lang="en-US" sz="5800" dirty="0">
                <a:cs typeface="Calibri Light"/>
              </a:rPr>
              <a:t>Theory of Behaviorism</a:t>
            </a:r>
            <a:endParaRPr lang="en-US" sz="5800" dirty="0"/>
          </a:p>
        </p:txBody>
      </p:sp>
      <p:sp>
        <p:nvSpPr>
          <p:cNvPr id="3" name="Content Placeholder 2">
            <a:extLst>
              <a:ext uri="{FF2B5EF4-FFF2-40B4-BE49-F238E27FC236}">
                <a16:creationId xmlns:a16="http://schemas.microsoft.com/office/drawing/2014/main" id="{422E1366-4C11-4D80-9B1A-95658E0E1104}"/>
              </a:ext>
            </a:extLst>
          </p:cNvPr>
          <p:cNvSpPr>
            <a:spLocks noGrp="1"/>
          </p:cNvSpPr>
          <p:nvPr>
            <p:ph type="subTitle" idx="1"/>
          </p:nvPr>
        </p:nvSpPr>
        <p:spPr>
          <a:xfrm>
            <a:off x="1524000" y="4256436"/>
            <a:ext cx="9144000" cy="1600818"/>
          </a:xfrm>
        </p:spPr>
        <p:txBody>
          <a:bodyPr vert="horz" lIns="91440" tIns="45720" rIns="91440" bIns="45720" rtlCol="0" anchor="t">
            <a:normAutofit/>
          </a:bodyPr>
          <a:lstStyle/>
          <a:p>
            <a:r>
              <a:rPr lang="en-US" dirty="0">
                <a:solidFill>
                  <a:srgbClr val="FFFFFF"/>
                </a:solidFill>
                <a:cs typeface="Calibri"/>
              </a:rPr>
              <a:t>Skinner</a:t>
            </a:r>
            <a:endParaRPr lang="en-US" dirty="0">
              <a:solidFill>
                <a:srgbClr val="FFFFFF"/>
              </a:solidFill>
            </a:endParaRPr>
          </a:p>
        </p:txBody>
      </p:sp>
    </p:spTree>
    <p:extLst>
      <p:ext uri="{BB962C8B-B14F-4D97-AF65-F5344CB8AC3E}">
        <p14:creationId xmlns:p14="http://schemas.microsoft.com/office/powerpoint/2010/main" val="114640846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oy, doll&#10;&#10;Description generated with high confidence">
            <a:extLst>
              <a:ext uri="{FF2B5EF4-FFF2-40B4-BE49-F238E27FC236}">
                <a16:creationId xmlns:a16="http://schemas.microsoft.com/office/drawing/2014/main" id="{E567C5E3-269B-42FD-B930-AB7954408D3C}"/>
              </a:ext>
            </a:extLst>
          </p:cNvPr>
          <p:cNvPicPr>
            <a:picLocks noChangeAspect="1"/>
          </p:cNvPicPr>
          <p:nvPr/>
        </p:nvPicPr>
        <p:blipFill rotWithShape="1">
          <a:blip r:embed="rId2"/>
          <a:srcRect l="19040" r="9195" b="-2"/>
          <a:stretch/>
        </p:blipFill>
        <p:spPr>
          <a:xfrm>
            <a:off x="8074323" y="2413959"/>
            <a:ext cx="3648973" cy="2432649"/>
          </a:xfrm>
          <a:prstGeom prst="rect">
            <a:avLst/>
          </a:prstGeom>
        </p:spPr>
      </p:pic>
      <p:sp>
        <p:nvSpPr>
          <p:cNvPr id="17" name="Freeform 8">
            <a:extLst>
              <a:ext uri="{FF2B5EF4-FFF2-40B4-BE49-F238E27FC236}">
                <a16:creationId xmlns:a16="http://schemas.microsoft.com/office/drawing/2014/main" id="{9225B0D8-E56E-4ACC-A464-81F4062765C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 y="-478"/>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1">
            <a:extLst>
              <a:ext uri="{FF2B5EF4-FFF2-40B4-BE49-F238E27FC236}">
                <a16:creationId xmlns:a16="http://schemas.microsoft.com/office/drawing/2014/main" id="{8F5D1B28-3976-4367-807C-CAD629CDD83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 y="-478"/>
            <a:ext cx="8078052" cy="6858478"/>
          </a:xfrm>
          <a:custGeom>
            <a:avLst/>
            <a:gdLst>
              <a:gd name="connsiteX0" fmla="*/ 0 w 8078052"/>
              <a:gd name="connsiteY0" fmla="*/ 0 h 6858478"/>
              <a:gd name="connsiteX1" fmla="*/ 3829872 w 8078052"/>
              <a:gd name="connsiteY1" fmla="*/ 0 h 6858478"/>
              <a:gd name="connsiteX2" fmla="*/ 4896100 w 8078052"/>
              <a:gd name="connsiteY2" fmla="*/ 0 h 6858478"/>
              <a:gd name="connsiteX3" fmla="*/ 4901677 w 8078052"/>
              <a:gd name="connsiteY3" fmla="*/ 0 h 6858478"/>
              <a:gd name="connsiteX4" fmla="*/ 8078052 w 8078052"/>
              <a:gd name="connsiteY4" fmla="*/ 6858478 h 6858478"/>
              <a:gd name="connsiteX5" fmla="*/ 653497 w 8078052"/>
              <a:gd name="connsiteY5" fmla="*/ 6858478 h 6858478"/>
              <a:gd name="connsiteX6" fmla="*/ 653757 w 8078052"/>
              <a:gd name="connsiteY6" fmla="*/ 6857916 h 6858478"/>
              <a:gd name="connsiteX7" fmla="*/ 0 w 8078052"/>
              <a:gd name="connsiteY7" fmla="*/ 6857916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2" h="6858478">
                <a:moveTo>
                  <a:pt x="0" y="0"/>
                </a:moveTo>
                <a:lnTo>
                  <a:pt x="3829872" y="0"/>
                </a:lnTo>
                <a:lnTo>
                  <a:pt x="4896100" y="0"/>
                </a:lnTo>
                <a:lnTo>
                  <a:pt x="4901677" y="0"/>
                </a:lnTo>
                <a:lnTo>
                  <a:pt x="8078052" y="6858478"/>
                </a:lnTo>
                <a:lnTo>
                  <a:pt x="653497" y="6858478"/>
                </a:lnTo>
                <a:lnTo>
                  <a:pt x="653757" y="6857916"/>
                </a:lnTo>
                <a:lnTo>
                  <a:pt x="0" y="6857916"/>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B2057A-3924-421F-995E-BE17CB89969D}"/>
              </a:ext>
            </a:extLst>
          </p:cNvPr>
          <p:cNvSpPr>
            <a:spLocks noGrp="1"/>
          </p:cNvSpPr>
          <p:nvPr>
            <p:ph type="ctrTitle"/>
          </p:nvPr>
        </p:nvSpPr>
        <p:spPr>
          <a:xfrm>
            <a:off x="373812" y="1122362"/>
            <a:ext cx="6656714" cy="683434"/>
          </a:xfrm>
        </p:spPr>
        <p:txBody>
          <a:bodyPr anchor="t">
            <a:normAutofit fontScale="90000"/>
          </a:bodyPr>
          <a:lstStyle/>
          <a:p>
            <a:pPr algn="l"/>
            <a:r>
              <a:rPr lang="en-US" sz="5400" b="1" dirty="0">
                <a:cs typeface="Calibri Light"/>
              </a:rPr>
              <a:t>Positive reinforcement</a:t>
            </a:r>
            <a:endParaRPr lang="en-US" sz="5400" b="1" dirty="0"/>
          </a:p>
        </p:txBody>
      </p:sp>
      <p:sp>
        <p:nvSpPr>
          <p:cNvPr id="3" name="Content Placeholder 2">
            <a:extLst>
              <a:ext uri="{FF2B5EF4-FFF2-40B4-BE49-F238E27FC236}">
                <a16:creationId xmlns:a16="http://schemas.microsoft.com/office/drawing/2014/main" id="{422E1366-4C11-4D80-9B1A-95658E0E1104}"/>
              </a:ext>
            </a:extLst>
          </p:cNvPr>
          <p:cNvSpPr>
            <a:spLocks noGrp="1"/>
          </p:cNvSpPr>
          <p:nvPr>
            <p:ph type="subTitle" idx="1"/>
          </p:nvPr>
        </p:nvSpPr>
        <p:spPr>
          <a:xfrm>
            <a:off x="373351" y="1271697"/>
            <a:ext cx="6036432" cy="4304165"/>
          </a:xfrm>
        </p:spPr>
        <p:txBody>
          <a:bodyPr vert="horz" lIns="91440" tIns="45720" rIns="91440" bIns="45720" rtlCol="0" anchor="b">
            <a:noAutofit/>
          </a:bodyPr>
          <a:lstStyle/>
          <a:p>
            <a:pPr algn="l"/>
            <a:r>
              <a:rPr lang="en-US" sz="2800" dirty="0">
                <a:cs typeface="Calibri"/>
              </a:rPr>
              <a:t>Skinner states that language is obtained through a series of trail and errors and positive reinforcement. When a child uses the correct language, they should be rewarded with a smile or praise. Otherwise, the learnt language will be lost.</a:t>
            </a:r>
            <a:endParaRPr lang="en-US" sz="2800" dirty="0"/>
          </a:p>
          <a:p>
            <a:pPr algn="l"/>
            <a:endParaRPr lang="en-US" sz="2000" dirty="0">
              <a:cs typeface="Calibri"/>
            </a:endParaRPr>
          </a:p>
        </p:txBody>
      </p:sp>
    </p:spTree>
    <p:extLst>
      <p:ext uri="{BB962C8B-B14F-4D97-AF65-F5344CB8AC3E}">
        <p14:creationId xmlns:p14="http://schemas.microsoft.com/office/powerpoint/2010/main" val="375557498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aphicFrame>
        <p:nvGraphicFramePr>
          <p:cNvPr id="11" name="Diagram 11">
            <a:extLst>
              <a:ext uri="{FF2B5EF4-FFF2-40B4-BE49-F238E27FC236}">
                <a16:creationId xmlns:a16="http://schemas.microsoft.com/office/drawing/2014/main" id="{57DB9DA8-B3D1-44C0-BD96-E7EB9B05A52C}"/>
              </a:ext>
            </a:extLst>
          </p:cNvPr>
          <p:cNvGraphicFramePr/>
          <p:nvPr>
            <p:extLst>
              <p:ext uri="{D42A27DB-BD31-4B8C-83A1-F6EECF244321}">
                <p14:modId xmlns:p14="http://schemas.microsoft.com/office/powerpoint/2010/main" val="2181054284"/>
              </p:ext>
            </p:extLst>
          </p:nvPr>
        </p:nvGraphicFramePr>
        <p:xfrm>
          <a:off x="646982" y="435634"/>
          <a:ext cx="10883659" cy="65618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0534D336-89EB-424D-81E0-8C53C09882DB}"/>
              </a:ext>
            </a:extLst>
          </p:cNvPr>
          <p:cNvSpPr txBox="1"/>
          <p:nvPr/>
        </p:nvSpPr>
        <p:spPr>
          <a:xfrm>
            <a:off x="324927" y="519023"/>
            <a:ext cx="5187350" cy="107721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dirty="0">
                <a:cs typeface="Calibri"/>
              </a:rPr>
              <a:t>3 ways of language development</a:t>
            </a:r>
          </a:p>
        </p:txBody>
      </p:sp>
    </p:spTree>
    <p:extLst>
      <p:ext uri="{BB962C8B-B14F-4D97-AF65-F5344CB8AC3E}">
        <p14:creationId xmlns:p14="http://schemas.microsoft.com/office/powerpoint/2010/main" val="225579640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11">
            <a:extLst>
              <a:ext uri="{FF2B5EF4-FFF2-40B4-BE49-F238E27FC236}">
                <a16:creationId xmlns:a16="http://schemas.microsoft.com/office/drawing/2014/main" id="{8F5D1B28-3976-4367-807C-CAD629CDD83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 y="-478"/>
            <a:ext cx="8078052" cy="6858478"/>
          </a:xfrm>
          <a:custGeom>
            <a:avLst/>
            <a:gdLst>
              <a:gd name="connsiteX0" fmla="*/ 0 w 8078052"/>
              <a:gd name="connsiteY0" fmla="*/ 0 h 6858478"/>
              <a:gd name="connsiteX1" fmla="*/ 3829872 w 8078052"/>
              <a:gd name="connsiteY1" fmla="*/ 0 h 6858478"/>
              <a:gd name="connsiteX2" fmla="*/ 4896100 w 8078052"/>
              <a:gd name="connsiteY2" fmla="*/ 0 h 6858478"/>
              <a:gd name="connsiteX3" fmla="*/ 4901677 w 8078052"/>
              <a:gd name="connsiteY3" fmla="*/ 0 h 6858478"/>
              <a:gd name="connsiteX4" fmla="*/ 8078052 w 8078052"/>
              <a:gd name="connsiteY4" fmla="*/ 6858478 h 6858478"/>
              <a:gd name="connsiteX5" fmla="*/ 653497 w 8078052"/>
              <a:gd name="connsiteY5" fmla="*/ 6858478 h 6858478"/>
              <a:gd name="connsiteX6" fmla="*/ 653757 w 8078052"/>
              <a:gd name="connsiteY6" fmla="*/ 6857916 h 6858478"/>
              <a:gd name="connsiteX7" fmla="*/ 0 w 8078052"/>
              <a:gd name="connsiteY7" fmla="*/ 6857916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2" h="6858478">
                <a:moveTo>
                  <a:pt x="0" y="0"/>
                </a:moveTo>
                <a:lnTo>
                  <a:pt x="3829872" y="0"/>
                </a:lnTo>
                <a:lnTo>
                  <a:pt x="4896100" y="0"/>
                </a:lnTo>
                <a:lnTo>
                  <a:pt x="4901677" y="0"/>
                </a:lnTo>
                <a:lnTo>
                  <a:pt x="8078052" y="6858478"/>
                </a:lnTo>
                <a:lnTo>
                  <a:pt x="653497" y="6858478"/>
                </a:lnTo>
                <a:lnTo>
                  <a:pt x="653757" y="6857916"/>
                </a:lnTo>
                <a:lnTo>
                  <a:pt x="0" y="6857916"/>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4">
            <a:extLst>
              <a:ext uri="{FF2B5EF4-FFF2-40B4-BE49-F238E27FC236}">
                <a16:creationId xmlns:a16="http://schemas.microsoft.com/office/drawing/2014/main" id="{31FE7C6D-2A02-4C47-979C-CEF830E2B6D4}"/>
              </a:ext>
            </a:extLst>
          </p:cNvPr>
          <p:cNvPicPr>
            <a:picLocks noChangeAspect="1"/>
          </p:cNvPicPr>
          <p:nvPr/>
        </p:nvPicPr>
        <p:blipFill>
          <a:blip r:embed="rId2"/>
          <a:stretch>
            <a:fillRect/>
          </a:stretch>
        </p:blipFill>
        <p:spPr>
          <a:xfrm>
            <a:off x="4379339" y="2494798"/>
            <a:ext cx="3462067" cy="1953070"/>
          </a:xfrm>
          <a:prstGeom prst="rect">
            <a:avLst/>
          </a:prstGeom>
        </p:spPr>
      </p:pic>
      <p:cxnSp>
        <p:nvCxnSpPr>
          <p:cNvPr id="10" name="Straight Arrow Connector 9">
            <a:extLst>
              <a:ext uri="{FF2B5EF4-FFF2-40B4-BE49-F238E27FC236}">
                <a16:creationId xmlns:a16="http://schemas.microsoft.com/office/drawing/2014/main" id="{C72FF3F7-ABD8-49B5-AA1E-7492888752FE}"/>
              </a:ext>
            </a:extLst>
          </p:cNvPr>
          <p:cNvCxnSpPr/>
          <p:nvPr/>
        </p:nvCxnSpPr>
        <p:spPr>
          <a:xfrm flipH="1" flipV="1">
            <a:off x="2930107" y="3347048"/>
            <a:ext cx="1457863" cy="5751"/>
          </a:xfrm>
          <a:prstGeom prst="straightConnector1">
            <a:avLst/>
          </a:prstGeom>
          <a:ln w="28575">
            <a:solidFill>
              <a:schemeClr val="tx1"/>
            </a:solidFill>
            <a:tailEnd type="triangle"/>
          </a:ln>
        </p:spPr>
        <p:style>
          <a:lnRef idx="3">
            <a:schemeClr val="dk1"/>
          </a:lnRef>
          <a:fillRef idx="0">
            <a:schemeClr val="dk1"/>
          </a:fillRef>
          <a:effectRef idx="2">
            <a:schemeClr val="dk1"/>
          </a:effectRef>
          <a:fontRef idx="minor">
            <a:schemeClr val="tx1"/>
          </a:fontRef>
        </p:style>
      </p:cxnSp>
      <p:sp>
        <p:nvSpPr>
          <p:cNvPr id="12" name="TextBox 11">
            <a:extLst>
              <a:ext uri="{FF2B5EF4-FFF2-40B4-BE49-F238E27FC236}">
                <a16:creationId xmlns:a16="http://schemas.microsoft.com/office/drawing/2014/main" id="{DB32079A-8AD3-44D5-B3FA-7BAC68779B80}"/>
              </a:ext>
            </a:extLst>
          </p:cNvPr>
          <p:cNvSpPr txBox="1"/>
          <p:nvPr/>
        </p:nvSpPr>
        <p:spPr>
          <a:xfrm>
            <a:off x="281795" y="3164457"/>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cs typeface="Calibri"/>
              </a:rPr>
              <a:t>Not exposed to language</a:t>
            </a:r>
          </a:p>
        </p:txBody>
      </p:sp>
      <p:cxnSp>
        <p:nvCxnSpPr>
          <p:cNvPr id="14" name="Straight Arrow Connector 13">
            <a:extLst>
              <a:ext uri="{FF2B5EF4-FFF2-40B4-BE49-F238E27FC236}">
                <a16:creationId xmlns:a16="http://schemas.microsoft.com/office/drawing/2014/main" id="{060665CB-0D83-45C1-B5EA-FAED117C642C}"/>
              </a:ext>
            </a:extLst>
          </p:cNvPr>
          <p:cNvCxnSpPr/>
          <p:nvPr/>
        </p:nvCxnSpPr>
        <p:spPr>
          <a:xfrm flipH="1" flipV="1">
            <a:off x="6035616" y="1015520"/>
            <a:ext cx="5751" cy="1486883"/>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E30F2A7F-BF37-410C-932B-6CDA4A30A4BD}"/>
              </a:ext>
            </a:extLst>
          </p:cNvPr>
          <p:cNvCxnSpPr/>
          <p:nvPr/>
        </p:nvCxnSpPr>
        <p:spPr>
          <a:xfrm flipV="1">
            <a:off x="7824156" y="3418936"/>
            <a:ext cx="1360097" cy="5750"/>
          </a:xfrm>
          <a:prstGeom prst="straightConnector1">
            <a:avLst/>
          </a:prstGeom>
          <a:ln w="28575">
            <a:solidFill>
              <a:schemeClr val="tx1"/>
            </a:solidFill>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C6E48385-E0B9-40A2-94E0-4039FB022952}"/>
              </a:ext>
            </a:extLst>
          </p:cNvPr>
          <p:cNvSpPr txBox="1"/>
          <p:nvPr/>
        </p:nvSpPr>
        <p:spPr>
          <a:xfrm>
            <a:off x="4600591" y="370456"/>
            <a:ext cx="2743200"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cs typeface="Calibri"/>
              </a:rPr>
              <a:t>Imitation of facial expressions</a:t>
            </a:r>
          </a:p>
        </p:txBody>
      </p:sp>
      <p:sp>
        <p:nvSpPr>
          <p:cNvPr id="26" name="TextBox 25">
            <a:extLst>
              <a:ext uri="{FF2B5EF4-FFF2-40B4-BE49-F238E27FC236}">
                <a16:creationId xmlns:a16="http://schemas.microsoft.com/office/drawing/2014/main" id="{C1D62EA6-A2CD-4D87-90EA-EC7F31F8B875}"/>
              </a:ext>
            </a:extLst>
          </p:cNvPr>
          <p:cNvSpPr txBox="1"/>
          <p:nvPr/>
        </p:nvSpPr>
        <p:spPr>
          <a:xfrm>
            <a:off x="9154226" y="3242466"/>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solidFill>
                  <a:srgbClr val="FFFFFF"/>
                </a:solidFill>
                <a:cs typeface="Calibri"/>
              </a:rPr>
              <a:t>Incorrect language spoken</a:t>
            </a:r>
          </a:p>
        </p:txBody>
      </p:sp>
      <p:cxnSp>
        <p:nvCxnSpPr>
          <p:cNvPr id="28" name="Straight Arrow Connector 27">
            <a:extLst>
              <a:ext uri="{FF2B5EF4-FFF2-40B4-BE49-F238E27FC236}">
                <a16:creationId xmlns:a16="http://schemas.microsoft.com/office/drawing/2014/main" id="{44F960FD-5DCC-4923-B43F-29139087031A}"/>
              </a:ext>
            </a:extLst>
          </p:cNvPr>
          <p:cNvCxnSpPr/>
          <p:nvPr/>
        </p:nvCxnSpPr>
        <p:spPr>
          <a:xfrm>
            <a:off x="6118580" y="4439356"/>
            <a:ext cx="25402" cy="1168399"/>
          </a:xfrm>
          <a:prstGeom prst="straightConnector1">
            <a:avLst/>
          </a:prstGeom>
          <a:ln w="28575">
            <a:solidFill>
              <a:schemeClr val="tx1"/>
            </a:solidFill>
            <a:prstDash val="solid"/>
            <a:tailEnd type="triangle"/>
          </a:ln>
        </p:spPr>
        <p:style>
          <a:lnRef idx="1">
            <a:schemeClr val="dk1"/>
          </a:lnRef>
          <a:fillRef idx="0">
            <a:schemeClr val="dk1"/>
          </a:fillRef>
          <a:effectRef idx="0">
            <a:schemeClr val="dk1"/>
          </a:effectRef>
          <a:fontRef idx="minor">
            <a:schemeClr val="tx1"/>
          </a:fontRef>
        </p:style>
      </p:cxnSp>
      <p:sp>
        <p:nvSpPr>
          <p:cNvPr id="29" name="TextBox 28">
            <a:extLst>
              <a:ext uri="{FF2B5EF4-FFF2-40B4-BE49-F238E27FC236}">
                <a16:creationId xmlns:a16="http://schemas.microsoft.com/office/drawing/2014/main" id="{89D6FE95-354A-42EB-8609-54322B27C67B}"/>
              </a:ext>
            </a:extLst>
          </p:cNvPr>
          <p:cNvSpPr txBox="1"/>
          <p:nvPr/>
        </p:nvSpPr>
        <p:spPr>
          <a:xfrm>
            <a:off x="4837294" y="5599288"/>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cs typeface="Calibri"/>
              </a:rPr>
              <a:t>Family and Peers</a:t>
            </a:r>
          </a:p>
        </p:txBody>
      </p:sp>
    </p:spTree>
    <p:extLst>
      <p:ext uri="{BB962C8B-B14F-4D97-AF65-F5344CB8AC3E}">
        <p14:creationId xmlns:p14="http://schemas.microsoft.com/office/powerpoint/2010/main" val="153710964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24" grpId="0"/>
      <p:bldP spid="26" grpId="0"/>
      <p:bldP spid="29"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F8A7F7F-DD1A-4F41-98AC-B9CE2A620CDC}"/>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200399"/>
            <a:chOff x="697883" y="1816768"/>
            <a:chExt cx="3674476" cy="3200399"/>
          </a:xfrm>
          <a:solidFill>
            <a:schemeClr val="accent1"/>
          </a:solidFill>
        </p:grpSpPr>
        <p:sp>
          <p:nvSpPr>
            <p:cNvPr id="9" name="Rectangle 8">
              <a:extLst>
                <a:ext uri="{FF2B5EF4-FFF2-40B4-BE49-F238E27FC236}">
                  <a16:creationId xmlns:a16="http://schemas.microsoft.com/office/drawing/2014/main" id="{CEF47228-EB7C-4EBA-BE01-DA6CB2410289}"/>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DCF573BC-A06F-4036-A3A8-9D07DDE62253}"/>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gradFill>
              <a:gsLst>
                <a:gs pos="0">
                  <a:schemeClr val="accent3">
                    <a:lumMod val="89000"/>
                  </a:schemeClr>
                </a:gs>
                <a:gs pos="23000">
                  <a:schemeClr val="accent3">
                    <a:lumMod val="89000"/>
                  </a:schemeClr>
                </a:gs>
                <a:gs pos="69000">
                  <a:schemeClr val="accent3">
                    <a:lumMod val="75000"/>
                  </a:schemeClr>
                </a:gs>
                <a:gs pos="97000">
                  <a:schemeClr val="accent3">
                    <a:lumMod val="7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6F3448D2-5C3E-496F-A7F4-8E7ECC8A6135}"/>
              </a:ext>
            </a:extLst>
          </p:cNvPr>
          <p:cNvSpPr>
            <a:spLocks noGrp="1"/>
          </p:cNvSpPr>
          <p:nvPr>
            <p:ph type="title"/>
          </p:nvPr>
        </p:nvSpPr>
        <p:spPr>
          <a:xfrm>
            <a:off x="904877" y="2415322"/>
            <a:ext cx="3451730" cy="2399869"/>
          </a:xfrm>
        </p:spPr>
        <p:txBody>
          <a:bodyPr>
            <a:normAutofit/>
          </a:bodyPr>
          <a:lstStyle/>
          <a:p>
            <a:r>
              <a:rPr lang="en-US" sz="4000">
                <a:solidFill>
                  <a:srgbClr val="FFFFFF"/>
                </a:solidFill>
                <a:cs typeface="Calibri Light"/>
              </a:rPr>
              <a:t>Supporting evidence</a:t>
            </a:r>
            <a:endParaRPr lang="en-US" sz="4000">
              <a:solidFill>
                <a:srgbClr val="FFFFFF"/>
              </a:solidFill>
            </a:endParaRPr>
          </a:p>
        </p:txBody>
      </p:sp>
      <p:sp>
        <p:nvSpPr>
          <p:cNvPr id="3" name="Content Placeholder 2">
            <a:extLst>
              <a:ext uri="{FF2B5EF4-FFF2-40B4-BE49-F238E27FC236}">
                <a16:creationId xmlns:a16="http://schemas.microsoft.com/office/drawing/2014/main" id="{6BCD315C-066A-4C0C-9CA6-323EA1D1649B}"/>
              </a:ext>
            </a:extLst>
          </p:cNvPr>
          <p:cNvSpPr>
            <a:spLocks noGrp="1"/>
          </p:cNvSpPr>
          <p:nvPr>
            <p:ph idx="1"/>
          </p:nvPr>
        </p:nvSpPr>
        <p:spPr>
          <a:xfrm>
            <a:off x="5191195" y="1524339"/>
            <a:ext cx="6281928" cy="5248656"/>
          </a:xfrm>
        </p:spPr>
        <p:txBody>
          <a:bodyPr anchor="ctr">
            <a:normAutofit/>
          </a:bodyPr>
          <a:lstStyle/>
          <a:p>
            <a:r>
              <a:rPr lang="en-US" sz="2400" dirty="0">
                <a:cs typeface="Calibri"/>
              </a:rPr>
              <a:t>Bandura – A child learning when they choose to observe someone they see as a 'role models'. (Doherty and Hughes, 2009)</a:t>
            </a:r>
          </a:p>
          <a:p>
            <a:r>
              <a:rPr lang="en-US" sz="2400" dirty="0">
                <a:cs typeface="Calibri"/>
              </a:rPr>
              <a:t>Vygotsky – Private speech, a child social experiences develops their language.</a:t>
            </a:r>
          </a:p>
          <a:p>
            <a:pPr marL="0" indent="0">
              <a:buNone/>
            </a:pPr>
            <a:endParaRPr lang="en-US">
              <a:cs typeface="Calibri"/>
            </a:endParaRPr>
          </a:p>
          <a:p>
            <a:endParaRPr lang="en-US" sz="2000" dirty="0">
              <a:cs typeface="Calibri"/>
            </a:endParaRPr>
          </a:p>
          <a:p>
            <a:endParaRPr lang="en-US" sz="2000" dirty="0">
              <a:cs typeface="Calibri"/>
            </a:endParaRPr>
          </a:p>
          <a:p>
            <a:endParaRPr lang="en-US" sz="2000" dirty="0">
              <a:cs typeface="Calibri"/>
            </a:endParaRPr>
          </a:p>
        </p:txBody>
      </p:sp>
    </p:spTree>
    <p:extLst>
      <p:ext uri="{BB962C8B-B14F-4D97-AF65-F5344CB8AC3E}">
        <p14:creationId xmlns:p14="http://schemas.microsoft.com/office/powerpoint/2010/main" val="315201102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336162-B533-4EFE-8BB3-8EBB4A5E32F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14384" cy="6858000"/>
          </a:xfrm>
          <a:prstGeom prst="rect">
            <a:avLst/>
          </a:pr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79C78F-2025-4708-AE8C-22D735348B89}"/>
              </a:ext>
            </a:extLst>
          </p:cNvPr>
          <p:cNvSpPr>
            <a:spLocks noGrp="1"/>
          </p:cNvSpPr>
          <p:nvPr>
            <p:ph type="title"/>
          </p:nvPr>
        </p:nvSpPr>
        <p:spPr>
          <a:xfrm>
            <a:off x="829781" y="2745736"/>
            <a:ext cx="3698803" cy="1366528"/>
          </a:xfrm>
          <a:solidFill>
            <a:srgbClr val="FFFFFF"/>
          </a:solidFill>
          <a:ln w="25400" cap="sq">
            <a:solidFill>
              <a:srgbClr val="404040"/>
            </a:solidFill>
            <a:miter lim="800000"/>
          </a:ln>
        </p:spPr>
        <p:txBody>
          <a:bodyPr>
            <a:normAutofit/>
          </a:bodyPr>
          <a:lstStyle/>
          <a:p>
            <a:pPr algn="ctr"/>
            <a:r>
              <a:rPr lang="en-US" sz="3200" dirty="0">
                <a:solidFill>
                  <a:srgbClr val="262626"/>
                </a:solidFill>
                <a:cs typeface="Calibri Light"/>
              </a:rPr>
              <a:t>Criticism</a:t>
            </a:r>
            <a:endParaRPr lang="en-US" sz="3200" dirty="0" err="1">
              <a:solidFill>
                <a:srgbClr val="262626"/>
              </a:solidFill>
            </a:endParaRPr>
          </a:p>
        </p:txBody>
      </p:sp>
      <p:sp>
        <p:nvSpPr>
          <p:cNvPr id="3" name="Content Placeholder 2">
            <a:extLst>
              <a:ext uri="{FF2B5EF4-FFF2-40B4-BE49-F238E27FC236}">
                <a16:creationId xmlns:a16="http://schemas.microsoft.com/office/drawing/2014/main" id="{C926177B-98E3-478E-AC7B-0C69C783B0DB}"/>
              </a:ext>
            </a:extLst>
          </p:cNvPr>
          <p:cNvSpPr>
            <a:spLocks noGrp="1"/>
          </p:cNvSpPr>
          <p:nvPr>
            <p:ph idx="1"/>
          </p:nvPr>
        </p:nvSpPr>
        <p:spPr>
          <a:xfrm>
            <a:off x="6049182" y="802638"/>
            <a:ext cx="5408696" cy="5252722"/>
          </a:xfrm>
        </p:spPr>
        <p:txBody>
          <a:bodyPr vert="horz" lIns="91440" tIns="45720" rIns="91440" bIns="45720" rtlCol="0" anchor="ctr">
            <a:noAutofit/>
          </a:bodyPr>
          <a:lstStyle/>
          <a:p>
            <a:r>
              <a:rPr lang="en-US" sz="2400" dirty="0">
                <a:cs typeface="Calibri"/>
              </a:rPr>
              <a:t>Skinner theory does not go into detail. (Whitehead, 2007)</a:t>
            </a:r>
          </a:p>
          <a:p>
            <a:r>
              <a:rPr lang="en-US" sz="2400" dirty="0">
                <a:cs typeface="Calibri"/>
              </a:rPr>
              <a:t>Pinker (1994) states that language is biological make up in the brain (Child, 2007). However, it is shown that children who are not exposed to as many people or no people at all do not develop language as rapidly, in some cases not at all. This indicates that language is a taught response (Hayes, 2016).</a:t>
            </a:r>
          </a:p>
          <a:p>
            <a:r>
              <a:rPr lang="en-US" sz="2400" dirty="0">
                <a:cs typeface="Calibri"/>
              </a:rPr>
              <a:t>Requires a lot of time and needs a child to listen to every word in order to see if the word is significant to them (Doherty and Hughes, 2009)</a:t>
            </a:r>
          </a:p>
          <a:p>
            <a:pPr marL="0" indent="0">
              <a:buNone/>
            </a:pPr>
            <a:endParaRPr lang="en-US" sz="2400" dirty="0">
              <a:cs typeface="Calibri"/>
            </a:endParaRPr>
          </a:p>
        </p:txBody>
      </p:sp>
    </p:spTree>
    <p:extLst>
      <p:ext uri="{BB962C8B-B14F-4D97-AF65-F5344CB8AC3E}">
        <p14:creationId xmlns:p14="http://schemas.microsoft.com/office/powerpoint/2010/main" val="284980300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C35F7-59CD-4BE8-B645-E81FB126847D}"/>
              </a:ext>
            </a:extLst>
          </p:cNvPr>
          <p:cNvSpPr>
            <a:spLocks noGrp="1"/>
          </p:cNvSpPr>
          <p:nvPr>
            <p:ph type="title"/>
          </p:nvPr>
        </p:nvSpPr>
        <p:spPr/>
        <p:txBody>
          <a:bodyPr/>
          <a:lstStyle/>
          <a:p>
            <a:r>
              <a:rPr lang="en-GB" dirty="0"/>
              <a:t>Bruner 	</a:t>
            </a:r>
          </a:p>
        </p:txBody>
      </p:sp>
      <p:sp>
        <p:nvSpPr>
          <p:cNvPr id="3" name="Content Placeholder 2">
            <a:extLst>
              <a:ext uri="{FF2B5EF4-FFF2-40B4-BE49-F238E27FC236}">
                <a16:creationId xmlns:a16="http://schemas.microsoft.com/office/drawing/2014/main" id="{1D453115-0E5B-458B-940B-CFA5705AAC1A}"/>
              </a:ext>
            </a:extLst>
          </p:cNvPr>
          <p:cNvSpPr>
            <a:spLocks noGrp="1"/>
          </p:cNvSpPr>
          <p:nvPr>
            <p:ph idx="1"/>
          </p:nvPr>
        </p:nvSpPr>
        <p:spPr/>
        <p:txBody>
          <a:bodyPr/>
          <a:lstStyle/>
          <a:p>
            <a:r>
              <a:rPr lang="en-GB" dirty="0"/>
              <a:t>Cognitive revolution</a:t>
            </a:r>
          </a:p>
          <a:p>
            <a:r>
              <a:rPr lang="en-GB" dirty="0"/>
              <a:t>Scaffolding</a:t>
            </a:r>
          </a:p>
          <a:p>
            <a:r>
              <a:rPr lang="en-GB" dirty="0"/>
              <a:t>Metacognition</a:t>
            </a:r>
          </a:p>
          <a:p>
            <a:endParaRPr lang="en-GB" dirty="0"/>
          </a:p>
        </p:txBody>
      </p:sp>
    </p:spTree>
    <p:extLst>
      <p:ext uri="{BB962C8B-B14F-4D97-AF65-F5344CB8AC3E}">
        <p14:creationId xmlns:p14="http://schemas.microsoft.com/office/powerpoint/2010/main" val="41932276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D705E-AD26-48F0-BA78-1EFAB1D9A64C}"/>
              </a:ext>
            </a:extLst>
          </p:cNvPr>
          <p:cNvSpPr>
            <a:spLocks noGrp="1"/>
          </p:cNvSpPr>
          <p:nvPr>
            <p:ph type="title"/>
          </p:nvPr>
        </p:nvSpPr>
        <p:spPr/>
        <p:txBody>
          <a:bodyPr/>
          <a:lstStyle/>
          <a:p>
            <a:r>
              <a:rPr lang="en-GB" dirty="0"/>
              <a:t>Development stages/milestones</a:t>
            </a:r>
          </a:p>
        </p:txBody>
      </p:sp>
      <p:sp>
        <p:nvSpPr>
          <p:cNvPr id="6" name="Text Placeholder 5">
            <a:extLst>
              <a:ext uri="{FF2B5EF4-FFF2-40B4-BE49-F238E27FC236}">
                <a16:creationId xmlns:a16="http://schemas.microsoft.com/office/drawing/2014/main" id="{1BE42DAF-B534-4B04-97B0-47530C96FEF2}"/>
              </a:ext>
            </a:extLst>
          </p:cNvPr>
          <p:cNvSpPr>
            <a:spLocks noGrp="1"/>
          </p:cNvSpPr>
          <p:nvPr>
            <p:ph type="body" idx="1"/>
          </p:nvPr>
        </p:nvSpPr>
        <p:spPr/>
        <p:txBody>
          <a:bodyPr/>
          <a:lstStyle/>
          <a:p>
            <a:r>
              <a:rPr lang="en-GB" dirty="0"/>
              <a:t>Positive	 </a:t>
            </a:r>
          </a:p>
        </p:txBody>
      </p:sp>
      <p:sp>
        <p:nvSpPr>
          <p:cNvPr id="7" name="Content Placeholder 6">
            <a:extLst>
              <a:ext uri="{FF2B5EF4-FFF2-40B4-BE49-F238E27FC236}">
                <a16:creationId xmlns:a16="http://schemas.microsoft.com/office/drawing/2014/main" id="{B00B3208-9501-47AF-9D4A-FD6CFF0857F3}"/>
              </a:ext>
            </a:extLst>
          </p:cNvPr>
          <p:cNvSpPr>
            <a:spLocks noGrp="1"/>
          </p:cNvSpPr>
          <p:nvPr>
            <p:ph sz="half" idx="2"/>
          </p:nvPr>
        </p:nvSpPr>
        <p:spPr/>
        <p:txBody>
          <a:bodyPr>
            <a:normAutofit lnSpcReduction="10000"/>
          </a:bodyPr>
          <a:lstStyle/>
          <a:p>
            <a:pPr marL="514350" indent="-514350">
              <a:buFont typeface="+mj-lt"/>
              <a:buAutoNum type="arabicPeriod"/>
            </a:pPr>
            <a:r>
              <a:rPr lang="en-GB" dirty="0"/>
              <a:t>Can identify any developmental delay/ALN</a:t>
            </a:r>
          </a:p>
          <a:p>
            <a:pPr marL="514350" indent="-514350">
              <a:buFont typeface="+mj-lt"/>
              <a:buAutoNum type="arabicPeriod"/>
            </a:pPr>
            <a:r>
              <a:rPr lang="en-GB" dirty="0"/>
              <a:t>Can identify possible neglect/abuse cases</a:t>
            </a:r>
          </a:p>
          <a:p>
            <a:pPr marL="514350" indent="-514350">
              <a:buFont typeface="+mj-lt"/>
              <a:buAutoNum type="arabicPeriod"/>
            </a:pPr>
            <a:r>
              <a:rPr lang="en-GB" dirty="0"/>
              <a:t>Can identify possible health issues</a:t>
            </a:r>
          </a:p>
          <a:p>
            <a:pPr marL="514350" indent="-514350">
              <a:buFont typeface="+mj-lt"/>
              <a:buAutoNum type="arabicPeriod"/>
            </a:pPr>
            <a:endParaRPr lang="en-GB" dirty="0"/>
          </a:p>
        </p:txBody>
      </p:sp>
      <p:sp>
        <p:nvSpPr>
          <p:cNvPr id="8" name="Text Placeholder 7">
            <a:extLst>
              <a:ext uri="{FF2B5EF4-FFF2-40B4-BE49-F238E27FC236}">
                <a16:creationId xmlns:a16="http://schemas.microsoft.com/office/drawing/2014/main" id="{7DA5608D-3633-44A9-AB4F-1E7150D3F886}"/>
              </a:ext>
            </a:extLst>
          </p:cNvPr>
          <p:cNvSpPr>
            <a:spLocks noGrp="1"/>
          </p:cNvSpPr>
          <p:nvPr>
            <p:ph type="body" sz="quarter" idx="3"/>
          </p:nvPr>
        </p:nvSpPr>
        <p:spPr/>
        <p:txBody>
          <a:bodyPr/>
          <a:lstStyle/>
          <a:p>
            <a:r>
              <a:rPr lang="en-GB" dirty="0"/>
              <a:t>Negative </a:t>
            </a:r>
          </a:p>
        </p:txBody>
      </p:sp>
      <p:sp>
        <p:nvSpPr>
          <p:cNvPr id="9" name="Content Placeholder 8">
            <a:extLst>
              <a:ext uri="{FF2B5EF4-FFF2-40B4-BE49-F238E27FC236}">
                <a16:creationId xmlns:a16="http://schemas.microsoft.com/office/drawing/2014/main" id="{1FF50DB0-3EC9-46B3-9867-A7D541C26012}"/>
              </a:ext>
            </a:extLst>
          </p:cNvPr>
          <p:cNvSpPr>
            <a:spLocks noGrp="1"/>
          </p:cNvSpPr>
          <p:nvPr>
            <p:ph sz="quarter" idx="4"/>
          </p:nvPr>
        </p:nvSpPr>
        <p:spPr/>
        <p:txBody>
          <a:bodyPr>
            <a:normAutofit lnSpcReduction="10000"/>
          </a:bodyPr>
          <a:lstStyle/>
          <a:p>
            <a:pPr marL="514350" indent="-514350">
              <a:buFont typeface="+mj-lt"/>
              <a:buAutoNum type="arabicPeriod"/>
            </a:pPr>
            <a:r>
              <a:rPr lang="en-GB" dirty="0"/>
              <a:t>Parents compete with each other </a:t>
            </a:r>
          </a:p>
          <a:p>
            <a:pPr marL="514350" indent="-514350">
              <a:buFont typeface="+mj-lt"/>
              <a:buAutoNum type="arabicPeriod"/>
            </a:pPr>
            <a:r>
              <a:rPr lang="en-GB" dirty="0"/>
              <a:t>Parents mays worry unnecessarily </a:t>
            </a:r>
          </a:p>
          <a:p>
            <a:pPr marL="514350" indent="-514350">
              <a:buFont typeface="+mj-lt"/>
              <a:buAutoNum type="arabicPeriod"/>
            </a:pPr>
            <a:r>
              <a:rPr lang="en-GB" dirty="0"/>
              <a:t>Parents may pressurise their child to achieve those milestones </a:t>
            </a:r>
          </a:p>
          <a:p>
            <a:pPr marL="514350" indent="-514350">
              <a:buFont typeface="+mj-lt"/>
              <a:buAutoNum type="arabicPeriod"/>
            </a:pPr>
            <a:r>
              <a:rPr lang="en-GB" dirty="0"/>
              <a:t>Could result in unnecessary medical interventions</a:t>
            </a:r>
          </a:p>
          <a:p>
            <a:pPr marL="514350" indent="-514350">
              <a:buFont typeface="+mj-lt"/>
              <a:buAutoNum type="arabicPeriod"/>
            </a:pPr>
            <a:endParaRPr lang="en-GB" dirty="0"/>
          </a:p>
        </p:txBody>
      </p:sp>
    </p:spTree>
    <p:extLst>
      <p:ext uri="{BB962C8B-B14F-4D97-AF65-F5344CB8AC3E}">
        <p14:creationId xmlns:p14="http://schemas.microsoft.com/office/powerpoint/2010/main" val="11818911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Scaffolding	</a:t>
            </a:r>
          </a:p>
        </p:txBody>
      </p:sp>
      <p:sp>
        <p:nvSpPr>
          <p:cNvPr id="3" name="Content Placeholder 2"/>
          <p:cNvSpPr>
            <a:spLocks noGrp="1"/>
          </p:cNvSpPr>
          <p:nvPr>
            <p:ph idx="1"/>
          </p:nvPr>
        </p:nvSpPr>
        <p:spPr/>
        <p:txBody>
          <a:bodyPr/>
          <a:lstStyle/>
          <a:p>
            <a:pPr marL="0" indent="0" algn="ctr">
              <a:buNone/>
            </a:pPr>
            <a:r>
              <a:rPr lang="en-GB" dirty="0"/>
              <a:t>“For Bruner, learning involves the active restructuring of knowledge through experience with the environment.” (</a:t>
            </a:r>
            <a:r>
              <a:rPr lang="en-GB" i="1" dirty="0"/>
              <a:t>name</a:t>
            </a:r>
            <a:r>
              <a:rPr lang="en-GB" dirty="0"/>
              <a:t> pg.250)</a:t>
            </a:r>
          </a:p>
          <a:p>
            <a:pPr marL="0" indent="0" algn="ctr">
              <a:buNone/>
            </a:pPr>
            <a:endParaRPr lang="en-GB" dirty="0"/>
          </a:p>
          <a:p>
            <a:pPr marL="0" indent="0" algn="ctr">
              <a:buNone/>
            </a:pPr>
            <a:r>
              <a:rPr lang="en-GB" dirty="0"/>
              <a:t>Scaffolding was introduced by Bruner et al to explain the concept of zones of proximal development. (</a:t>
            </a:r>
            <a:r>
              <a:rPr lang="en-GB" dirty="0">
                <a:hlinkClick r:id="rId3"/>
              </a:rPr>
              <a:t>http://ro.uow.edu.au/cgi/viewcontent.cgi?article=1043&amp;context=edupapers</a:t>
            </a:r>
            <a:r>
              <a:rPr lang="en-GB" dirty="0"/>
              <a:t>)</a:t>
            </a:r>
          </a:p>
        </p:txBody>
      </p:sp>
    </p:spTree>
    <p:extLst>
      <p:ext uri="{BB962C8B-B14F-4D97-AF65-F5344CB8AC3E}">
        <p14:creationId xmlns:p14="http://schemas.microsoft.com/office/powerpoint/2010/main" val="3405380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0F229-71FB-478B-8414-AB5BB80A013E}"/>
              </a:ext>
            </a:extLst>
          </p:cNvPr>
          <p:cNvSpPr>
            <a:spLocks noGrp="1"/>
          </p:cNvSpPr>
          <p:nvPr>
            <p:ph type="title"/>
          </p:nvPr>
        </p:nvSpPr>
        <p:spPr/>
        <p:txBody>
          <a:bodyPr/>
          <a:lstStyle/>
          <a:p>
            <a:r>
              <a:rPr lang="en-GB" dirty="0"/>
              <a:t>Lenneberg (1967) - </a:t>
            </a:r>
            <a:br>
              <a:rPr lang="en-GB" dirty="0"/>
            </a:br>
            <a:r>
              <a:rPr lang="en-GB" dirty="0"/>
              <a:t>Critical period hypothesis</a:t>
            </a:r>
          </a:p>
        </p:txBody>
      </p:sp>
      <p:sp>
        <p:nvSpPr>
          <p:cNvPr id="3" name="Content Placeholder 2">
            <a:extLst>
              <a:ext uri="{FF2B5EF4-FFF2-40B4-BE49-F238E27FC236}">
                <a16:creationId xmlns:a16="http://schemas.microsoft.com/office/drawing/2014/main" id="{C430AF93-51ED-46E8-8D3C-6D3ECA8680CD}"/>
              </a:ext>
            </a:extLst>
          </p:cNvPr>
          <p:cNvSpPr>
            <a:spLocks noGrp="1"/>
          </p:cNvSpPr>
          <p:nvPr>
            <p:ph idx="1"/>
          </p:nvPr>
        </p:nvSpPr>
        <p:spPr/>
        <p:txBody>
          <a:bodyPr/>
          <a:lstStyle/>
          <a:p>
            <a:pPr marL="514350" indent="-514350">
              <a:buFont typeface="+mj-lt"/>
              <a:buAutoNum type="arabicPeriod"/>
            </a:pPr>
            <a:r>
              <a:rPr lang="en-GB" dirty="0"/>
              <a:t>First language acquisition</a:t>
            </a:r>
          </a:p>
          <a:p>
            <a:pPr marL="514350" indent="-514350">
              <a:buFont typeface="+mj-lt"/>
              <a:buAutoNum type="arabicPeriod"/>
            </a:pPr>
            <a:r>
              <a:rPr lang="en-GB" dirty="0"/>
              <a:t>Puberty </a:t>
            </a:r>
          </a:p>
          <a:p>
            <a:pPr marL="514350" indent="-514350">
              <a:buFont typeface="+mj-lt"/>
              <a:buAutoNum type="arabicPeriod"/>
            </a:pPr>
            <a:r>
              <a:rPr lang="en-GB" i="1" dirty="0"/>
              <a:t>Different theorists believe the critical period ends at different ages.</a:t>
            </a:r>
          </a:p>
        </p:txBody>
      </p:sp>
    </p:spTree>
    <p:extLst>
      <p:ext uri="{BB962C8B-B14F-4D97-AF65-F5344CB8AC3E}">
        <p14:creationId xmlns:p14="http://schemas.microsoft.com/office/powerpoint/2010/main" val="552166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A31F6-EA45-4F14-81A7-59147BA04DAA}"/>
              </a:ext>
            </a:extLst>
          </p:cNvPr>
          <p:cNvSpPr>
            <a:spLocks noGrp="1"/>
          </p:cNvSpPr>
          <p:nvPr>
            <p:ph type="title"/>
          </p:nvPr>
        </p:nvSpPr>
        <p:spPr/>
        <p:txBody>
          <a:bodyPr/>
          <a:lstStyle/>
          <a:p>
            <a:r>
              <a:rPr lang="en-GB" dirty="0"/>
              <a:t>Environmental impacts</a:t>
            </a:r>
          </a:p>
        </p:txBody>
      </p:sp>
      <p:sp>
        <p:nvSpPr>
          <p:cNvPr id="3" name="Content Placeholder 2">
            <a:extLst>
              <a:ext uri="{FF2B5EF4-FFF2-40B4-BE49-F238E27FC236}">
                <a16:creationId xmlns:a16="http://schemas.microsoft.com/office/drawing/2014/main" id="{D356038D-4656-410B-8A54-03F9472D3B87}"/>
              </a:ext>
            </a:extLst>
          </p:cNvPr>
          <p:cNvSpPr>
            <a:spLocks noGrp="1"/>
          </p:cNvSpPr>
          <p:nvPr>
            <p:ph idx="1"/>
          </p:nvPr>
        </p:nvSpPr>
        <p:spPr/>
        <p:txBody>
          <a:bodyPr/>
          <a:lstStyle/>
          <a:p>
            <a:pPr marL="514350" indent="-514350">
              <a:buFont typeface="+mj-lt"/>
              <a:buAutoNum type="arabicPeriod"/>
            </a:pPr>
            <a:r>
              <a:rPr lang="en-GB" dirty="0"/>
              <a:t>Development can be influenced positively and negatively</a:t>
            </a:r>
          </a:p>
          <a:p>
            <a:pPr marL="514350" indent="-514350">
              <a:buFont typeface="+mj-lt"/>
              <a:buAutoNum type="arabicPeriod"/>
            </a:pPr>
            <a:r>
              <a:rPr lang="en-GB" dirty="0"/>
              <a:t>Social cues are learnt from the environment the child is in</a:t>
            </a:r>
          </a:p>
          <a:p>
            <a:pPr marL="514350" indent="-514350">
              <a:buFont typeface="+mj-lt"/>
              <a:buAutoNum type="arabicPeriod"/>
            </a:pPr>
            <a:r>
              <a:rPr lang="en-GB" dirty="0"/>
              <a:t>Access to services </a:t>
            </a:r>
            <a:r>
              <a:rPr lang="en-GB" dirty="0" err="1"/>
              <a:t>eg.</a:t>
            </a:r>
            <a:r>
              <a:rPr lang="en-GB" dirty="0"/>
              <a:t> nursery/pre-school attendance, parent toddler groups etc. </a:t>
            </a:r>
          </a:p>
          <a:p>
            <a:pPr marL="514350" indent="-514350">
              <a:buFont typeface="+mj-lt"/>
              <a:buAutoNum type="arabicPeriod"/>
            </a:pPr>
            <a:r>
              <a:rPr lang="en-GB" dirty="0"/>
              <a:t>Social deprivation/ poverty</a:t>
            </a:r>
          </a:p>
          <a:p>
            <a:pPr marL="514350" indent="-514350">
              <a:buFont typeface="+mj-lt"/>
              <a:buAutoNum type="arabicPeriod"/>
            </a:pPr>
            <a:endParaRPr lang="en-GB" dirty="0"/>
          </a:p>
        </p:txBody>
      </p:sp>
    </p:spTree>
    <p:extLst>
      <p:ext uri="{BB962C8B-B14F-4D97-AF65-F5344CB8AC3E}">
        <p14:creationId xmlns:p14="http://schemas.microsoft.com/office/powerpoint/2010/main" val="16025186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621A7-1FF6-43FD-855E-11294A024553}"/>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CE76A391-A60E-4F2C-929B-665CD4D702B1}"/>
              </a:ext>
            </a:extLst>
          </p:cNvPr>
          <p:cNvGraphicFramePr>
            <a:graphicFrameLocks noGrp="1"/>
          </p:cNvGraphicFramePr>
          <p:nvPr>
            <p:ph idx="1"/>
            <p:extLst>
              <p:ext uri="{D42A27DB-BD31-4B8C-83A1-F6EECF244321}">
                <p14:modId xmlns:p14="http://schemas.microsoft.com/office/powerpoint/2010/main" val="362512284"/>
              </p:ext>
            </p:extLst>
          </p:nvPr>
        </p:nvGraphicFramePr>
        <p:xfrm>
          <a:off x="-127518" y="182562"/>
          <a:ext cx="12447036" cy="6492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58326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A714E-92D5-4201-A1F2-A7B473AA63FF}"/>
              </a:ext>
            </a:extLst>
          </p:cNvPr>
          <p:cNvSpPr>
            <a:spLocks noGrp="1"/>
          </p:cNvSpPr>
          <p:nvPr>
            <p:ph type="title"/>
          </p:nvPr>
        </p:nvSpPr>
        <p:spPr/>
        <p:txBody>
          <a:bodyPr/>
          <a:lstStyle/>
          <a:p>
            <a:r>
              <a:rPr lang="en-GB" dirty="0"/>
              <a:t>Areas of development – how do they interact?</a:t>
            </a:r>
          </a:p>
        </p:txBody>
      </p:sp>
      <p:graphicFrame>
        <p:nvGraphicFramePr>
          <p:cNvPr id="4" name="Content Placeholder 3">
            <a:extLst>
              <a:ext uri="{FF2B5EF4-FFF2-40B4-BE49-F238E27FC236}">
                <a16:creationId xmlns:a16="http://schemas.microsoft.com/office/drawing/2014/main" id="{12C4A133-419F-4A5C-A9C1-C61EE41E9AD1}"/>
              </a:ext>
            </a:extLst>
          </p:cNvPr>
          <p:cNvGraphicFramePr>
            <a:graphicFrameLocks noGrp="1"/>
          </p:cNvGraphicFramePr>
          <p:nvPr>
            <p:ph idx="1"/>
            <p:extLst>
              <p:ext uri="{D42A27DB-BD31-4B8C-83A1-F6EECF244321}">
                <p14:modId xmlns:p14="http://schemas.microsoft.com/office/powerpoint/2010/main" val="18066928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6" name="Straight Arrow Connector 5">
            <a:extLst>
              <a:ext uri="{FF2B5EF4-FFF2-40B4-BE49-F238E27FC236}">
                <a16:creationId xmlns:a16="http://schemas.microsoft.com/office/drawing/2014/main" id="{752A6B4D-83CF-4BE8-A3AF-05F021FAE2AD}"/>
              </a:ext>
            </a:extLst>
          </p:cNvPr>
          <p:cNvCxnSpPr>
            <a:cxnSpLocks/>
          </p:cNvCxnSpPr>
          <p:nvPr/>
        </p:nvCxnSpPr>
        <p:spPr>
          <a:xfrm flipH="1">
            <a:off x="5486400" y="3086100"/>
            <a:ext cx="609600" cy="16916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5983FAF9-54F0-4EBD-80BC-BAB09AE54490}"/>
              </a:ext>
            </a:extLst>
          </p:cNvPr>
          <p:cNvCxnSpPr>
            <a:cxnSpLocks/>
          </p:cNvCxnSpPr>
          <p:nvPr/>
        </p:nvCxnSpPr>
        <p:spPr>
          <a:xfrm flipV="1">
            <a:off x="5791200" y="3703320"/>
            <a:ext cx="1203960" cy="13030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19FB8BC8-C974-4943-AEAB-4D2C4BE5D915}"/>
              </a:ext>
            </a:extLst>
          </p:cNvPr>
          <p:cNvCxnSpPr>
            <a:cxnSpLocks/>
          </p:cNvCxnSpPr>
          <p:nvPr/>
        </p:nvCxnSpPr>
        <p:spPr>
          <a:xfrm flipH="1">
            <a:off x="5486400" y="3429000"/>
            <a:ext cx="1508760" cy="5029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9630C869-D1E6-430B-AEC9-2E7A61C0837D}"/>
              </a:ext>
            </a:extLst>
          </p:cNvPr>
          <p:cNvCxnSpPr/>
          <p:nvPr/>
        </p:nvCxnSpPr>
        <p:spPr>
          <a:xfrm flipH="1" flipV="1">
            <a:off x="6240780" y="3429000"/>
            <a:ext cx="411480" cy="13855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43999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BEEB8-5FC5-4432-9552-3317C8AAFF92}"/>
              </a:ext>
            </a:extLst>
          </p:cNvPr>
          <p:cNvSpPr>
            <a:spLocks noGrp="1"/>
          </p:cNvSpPr>
          <p:nvPr>
            <p:ph type="title"/>
          </p:nvPr>
        </p:nvSpPr>
        <p:spPr/>
        <p:txBody>
          <a:bodyPr/>
          <a:lstStyle/>
          <a:p>
            <a:r>
              <a:rPr lang="en-GB" dirty="0"/>
              <a:t>Key words/phrases</a:t>
            </a:r>
          </a:p>
        </p:txBody>
      </p:sp>
      <p:sp>
        <p:nvSpPr>
          <p:cNvPr id="3" name="Content Placeholder 2">
            <a:extLst>
              <a:ext uri="{FF2B5EF4-FFF2-40B4-BE49-F238E27FC236}">
                <a16:creationId xmlns:a16="http://schemas.microsoft.com/office/drawing/2014/main" id="{3641F2FA-B2A6-443D-AF0A-B5CBC38BE9C2}"/>
              </a:ext>
            </a:extLst>
          </p:cNvPr>
          <p:cNvSpPr>
            <a:spLocks noGrp="1"/>
          </p:cNvSpPr>
          <p:nvPr>
            <p:ph idx="1"/>
          </p:nvPr>
        </p:nvSpPr>
        <p:spPr/>
        <p:txBody>
          <a:bodyPr/>
          <a:lstStyle/>
          <a:p>
            <a:r>
              <a:rPr lang="en-GB" dirty="0"/>
              <a:t>Scaffolding – using prior knowledge to gain new insight/ advance to a more difficult stage of that knowledge/subject</a:t>
            </a:r>
          </a:p>
          <a:p>
            <a:r>
              <a:rPr lang="en-GB" dirty="0"/>
              <a:t>Metacognition – to know and understand the way they themselves think and process information</a:t>
            </a:r>
          </a:p>
          <a:p>
            <a:endParaRPr lang="en-GB" dirty="0"/>
          </a:p>
        </p:txBody>
      </p:sp>
    </p:spTree>
    <p:extLst>
      <p:ext uri="{BB962C8B-B14F-4D97-AF65-F5344CB8AC3E}">
        <p14:creationId xmlns:p14="http://schemas.microsoft.com/office/powerpoint/2010/main" val="1970101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78020"/>
            <a:ext cx="10515600" cy="1325563"/>
          </a:xfrm>
        </p:spPr>
        <p:txBody>
          <a:bodyPr/>
          <a:lstStyle/>
          <a:p>
            <a:pPr algn="ctr"/>
            <a:r>
              <a:rPr lang="en-GB" dirty="0"/>
              <a:t>References</a:t>
            </a:r>
          </a:p>
        </p:txBody>
      </p:sp>
      <p:sp>
        <p:nvSpPr>
          <p:cNvPr id="4" name="Content Placeholder 3"/>
          <p:cNvSpPr>
            <a:spLocks noGrp="1"/>
          </p:cNvSpPr>
          <p:nvPr>
            <p:ph idx="1"/>
          </p:nvPr>
        </p:nvSpPr>
        <p:spPr>
          <a:xfrm>
            <a:off x="838200" y="997183"/>
            <a:ext cx="10515600" cy="5141920"/>
          </a:xfrm>
          <a:prstGeom prst="rect">
            <a:avLst/>
          </a:prstGeom>
        </p:spPr>
        <p:txBody>
          <a:bodyPr>
            <a:spAutoFit/>
          </a:bodyPr>
          <a:lstStyle/>
          <a:p>
            <a:r>
              <a:rPr lang="en-GB" sz="1600" b="1" dirty="0">
                <a:latin typeface="Corbel" panose="020B0503020204020204" pitchFamily="34" charset="0"/>
              </a:rPr>
              <a:t>Bee, H., Boyd, D. and Boyd, D. (1999). </a:t>
            </a:r>
            <a:r>
              <a:rPr lang="en-GB" sz="1600" b="1" i="1" dirty="0">
                <a:latin typeface="Corbel" panose="020B0503020204020204" pitchFamily="34" charset="0"/>
              </a:rPr>
              <a:t>Developing Child, The</a:t>
            </a:r>
            <a:r>
              <a:rPr lang="en-GB" sz="1600" b="1" dirty="0">
                <a:latin typeface="Corbel" panose="020B0503020204020204" pitchFamily="34" charset="0"/>
              </a:rPr>
              <a:t>. 9th ed. Harlow: Pearson Education UK.</a:t>
            </a:r>
          </a:p>
          <a:p>
            <a:r>
              <a:rPr lang="en-GB" sz="1600" b="1" dirty="0">
                <a:latin typeface="Corbel" panose="020B0503020204020204" pitchFamily="34" charset="0"/>
              </a:rPr>
              <a:t>Child, D (2007) Psychology and the teacher. 8</a:t>
            </a:r>
            <a:r>
              <a:rPr lang="en-GB" sz="1600" b="1" baseline="30000" dirty="0">
                <a:latin typeface="Corbel" panose="020B0503020204020204" pitchFamily="34" charset="0"/>
              </a:rPr>
              <a:t>th</a:t>
            </a:r>
            <a:r>
              <a:rPr lang="en-GB" sz="1600" b="1" dirty="0">
                <a:latin typeface="Corbel" panose="020B0503020204020204" pitchFamily="34" charset="0"/>
              </a:rPr>
              <a:t> </a:t>
            </a:r>
            <a:r>
              <a:rPr lang="en-GB" sz="1600" b="1" dirty="0" err="1">
                <a:latin typeface="Corbel" panose="020B0503020204020204" pitchFamily="34" charset="0"/>
              </a:rPr>
              <a:t>edn</a:t>
            </a:r>
            <a:r>
              <a:rPr lang="en-GB" sz="1600" b="1" dirty="0">
                <a:latin typeface="Corbel" panose="020B0503020204020204" pitchFamily="34" charset="0"/>
              </a:rPr>
              <a:t>. Leeds: Continuum. </a:t>
            </a:r>
          </a:p>
          <a:p>
            <a:r>
              <a:rPr lang="en-GB" sz="1600" b="1" dirty="0">
                <a:latin typeface="Corbel" panose="020B0503020204020204" pitchFamily="34" charset="0"/>
              </a:rPr>
              <a:t>Chomsky, N. (1983). </a:t>
            </a:r>
            <a:r>
              <a:rPr lang="en-GB" sz="1600" b="1" i="1" dirty="0">
                <a:latin typeface="Corbel" panose="020B0503020204020204" pitchFamily="34" charset="0"/>
              </a:rPr>
              <a:t>Things No Amount of Learning Can Teach, Noam Chomsky interviewed by John </a:t>
            </a:r>
            <a:r>
              <a:rPr lang="en-GB" sz="1600" b="1" i="1" dirty="0" err="1">
                <a:latin typeface="Corbel" panose="020B0503020204020204" pitchFamily="34" charset="0"/>
              </a:rPr>
              <a:t>Gliedman</a:t>
            </a:r>
            <a:r>
              <a:rPr lang="en-GB" sz="1600" b="1" dirty="0">
                <a:latin typeface="Corbel" panose="020B0503020204020204" pitchFamily="34" charset="0"/>
              </a:rPr>
              <a:t>. [online] Chomsky.info. Available at: https://chomsky.info/198311__/ [Accessed 3 May 2018].</a:t>
            </a:r>
          </a:p>
          <a:p>
            <a:r>
              <a:rPr lang="en-GB" sz="1600" b="1" dirty="0">
                <a:latin typeface="Corbel" panose="020B0503020204020204" pitchFamily="34" charset="0"/>
              </a:rPr>
              <a:t>Doherty, J. and Hughes, M. (2009) Child development: Theory and Practice 0-11. Essex: Pearson Education Limited.</a:t>
            </a:r>
          </a:p>
          <a:p>
            <a:r>
              <a:rPr lang="en-GB" sz="1600" b="1" dirty="0">
                <a:latin typeface="Corbel" panose="020B0503020204020204" pitchFamily="34" charset="0"/>
              </a:rPr>
              <a:t>Hayes, C. (2016) Language, literacy and Communication in the Early years: A critical foundation. Sheffield: Critical Publishing.</a:t>
            </a:r>
          </a:p>
          <a:p>
            <a:r>
              <a:rPr lang="en-GB" sz="1600" b="1" dirty="0">
                <a:latin typeface="Corbel" panose="020B0503020204020204" pitchFamily="34" charset="0"/>
              </a:rPr>
              <a:t>Help me Grow. (N/A). </a:t>
            </a:r>
            <a:r>
              <a:rPr lang="en-GB" sz="1600" b="1" i="1" dirty="0">
                <a:latin typeface="Corbel" panose="020B0503020204020204" pitchFamily="34" charset="0"/>
              </a:rPr>
              <a:t>What is Communication and Language development. </a:t>
            </a:r>
            <a:r>
              <a:rPr lang="en-GB" sz="1600" b="1" dirty="0">
                <a:latin typeface="Corbel" panose="020B0503020204020204" pitchFamily="34" charset="0"/>
              </a:rPr>
              <a:t>[Online] Available at: </a:t>
            </a:r>
            <a:r>
              <a:rPr lang="en-GB" sz="1600" b="1" u="sng" dirty="0">
                <a:latin typeface="Corbel" panose="020B0503020204020204" pitchFamily="34" charset="0"/>
                <a:hlinkClick r:id="rId2"/>
              </a:rPr>
              <a:t>http://helpmegrowmn.org/HMG/HelpfulRes/Articles/WhatCommunicationLang/index.html</a:t>
            </a:r>
            <a:r>
              <a:rPr lang="en-GB" sz="1600" b="1" u="sng" dirty="0">
                <a:latin typeface="Corbel" panose="020B0503020204020204" pitchFamily="34" charset="0"/>
              </a:rPr>
              <a:t> </a:t>
            </a:r>
            <a:r>
              <a:rPr lang="en-GB" sz="1600" b="1" dirty="0">
                <a:latin typeface="Corbel" panose="020B0503020204020204" pitchFamily="34" charset="0"/>
              </a:rPr>
              <a:t>(Accessed: 1</a:t>
            </a:r>
            <a:r>
              <a:rPr lang="en-GB" sz="1600" b="1" baseline="30000" dirty="0">
                <a:latin typeface="Corbel" panose="020B0503020204020204" pitchFamily="34" charset="0"/>
              </a:rPr>
              <a:t>st</a:t>
            </a:r>
            <a:r>
              <a:rPr lang="en-GB" sz="1600" b="1" dirty="0">
                <a:latin typeface="Corbel" panose="020B0503020204020204" pitchFamily="34" charset="0"/>
              </a:rPr>
              <a:t> May). </a:t>
            </a:r>
          </a:p>
          <a:p>
            <a:r>
              <a:rPr lang="en-GB" sz="1600" b="1" dirty="0">
                <a:latin typeface="Corbel" panose="020B0503020204020204" pitchFamily="34" charset="0"/>
              </a:rPr>
              <a:t>Mitchell, P. and Ziegler, F. (2013). </a:t>
            </a:r>
            <a:r>
              <a:rPr lang="en-GB" sz="1600" b="1" i="1" dirty="0">
                <a:latin typeface="Corbel" panose="020B0503020204020204" pitchFamily="34" charset="0"/>
              </a:rPr>
              <a:t>Fundamentals of development</a:t>
            </a:r>
            <a:r>
              <a:rPr lang="en-GB" sz="1600" b="1" dirty="0">
                <a:latin typeface="Corbel" panose="020B0503020204020204" pitchFamily="34" charset="0"/>
              </a:rPr>
              <a:t>. 2nd ed. Hove: Psychology Press.</a:t>
            </a:r>
          </a:p>
          <a:p>
            <a:r>
              <a:rPr lang="en-GB" sz="1600" b="1" dirty="0">
                <a:latin typeface="Corbel" panose="020B0503020204020204" pitchFamily="34" charset="0"/>
              </a:rPr>
              <a:t>Pinker, S. (1994) </a:t>
            </a:r>
            <a:r>
              <a:rPr lang="en-GB" sz="1600" b="1" i="1" dirty="0">
                <a:latin typeface="Corbel" panose="020B0503020204020204" pitchFamily="34" charset="0"/>
              </a:rPr>
              <a:t>The language instinct. </a:t>
            </a:r>
            <a:r>
              <a:rPr lang="en-GB" sz="1600" b="1" dirty="0">
                <a:latin typeface="Corbel" panose="020B0503020204020204" pitchFamily="34" charset="0"/>
              </a:rPr>
              <a:t>USA: Penguin Books.</a:t>
            </a:r>
          </a:p>
          <a:p>
            <a:r>
              <a:rPr lang="en-GB" sz="1600" b="1" dirty="0" err="1">
                <a:latin typeface="Corbel" panose="020B0503020204020204" pitchFamily="34" charset="0"/>
              </a:rPr>
              <a:t>Samkange</a:t>
            </a:r>
            <a:r>
              <a:rPr lang="en-GB" sz="1600" b="1" dirty="0">
                <a:latin typeface="Corbel" panose="020B0503020204020204" pitchFamily="34" charset="0"/>
              </a:rPr>
              <a:t>, W. (2015) ‘Examining Skinner’s and Bandura’s ideas on language acquisition: Implications for the teacher’, </a:t>
            </a:r>
            <a:r>
              <a:rPr lang="en-GB" sz="1600" b="1" i="1" dirty="0">
                <a:latin typeface="Corbel" panose="020B0503020204020204" pitchFamily="34" charset="0"/>
              </a:rPr>
              <a:t>Global journal of advanced research.</a:t>
            </a:r>
            <a:r>
              <a:rPr lang="en-GB" sz="1600" b="1" dirty="0">
                <a:latin typeface="Corbel" panose="020B0503020204020204" pitchFamily="34" charset="0"/>
              </a:rPr>
              <a:t> [Online] 2(11) Available at: </a:t>
            </a:r>
            <a:r>
              <a:rPr lang="en-GB" sz="1600" b="1" u="sng" dirty="0">
                <a:latin typeface="Corbel" panose="020B0503020204020204" pitchFamily="34" charset="0"/>
                <a:hlinkClick r:id="rId3"/>
              </a:rPr>
              <a:t>http://gjar.org/publishpaper/vol2issue12/d379r76.pdf</a:t>
            </a:r>
            <a:r>
              <a:rPr lang="en-GB" sz="1600" b="1" dirty="0">
                <a:latin typeface="Corbel" panose="020B0503020204020204" pitchFamily="34" charset="0"/>
              </a:rPr>
              <a:t> (Accessed: 26</a:t>
            </a:r>
            <a:r>
              <a:rPr lang="en-GB" sz="1600" b="1" baseline="30000" dirty="0">
                <a:latin typeface="Corbel" panose="020B0503020204020204" pitchFamily="34" charset="0"/>
              </a:rPr>
              <a:t>th</a:t>
            </a:r>
            <a:r>
              <a:rPr lang="en-GB" sz="1600" b="1" dirty="0">
                <a:latin typeface="Corbel" panose="020B0503020204020204" pitchFamily="34" charset="0"/>
              </a:rPr>
              <a:t> April 2018).</a:t>
            </a:r>
          </a:p>
          <a:p>
            <a:r>
              <a:rPr lang="en-GB" sz="1600" b="1" dirty="0">
                <a:latin typeface="Corbel" panose="020B0503020204020204" pitchFamily="34" charset="0"/>
              </a:rPr>
              <a:t>Whitehead, M. (2009) </a:t>
            </a:r>
            <a:r>
              <a:rPr lang="en-GB" sz="1600" b="1" i="1" dirty="0">
                <a:latin typeface="Corbel" panose="020B0503020204020204" pitchFamily="34" charset="0"/>
              </a:rPr>
              <a:t>Developing language and literacy with young children. </a:t>
            </a:r>
            <a:r>
              <a:rPr lang="en-GB" sz="1600" b="1" dirty="0">
                <a:latin typeface="Corbel" panose="020B0503020204020204" pitchFamily="34" charset="0"/>
              </a:rPr>
              <a:t>3</a:t>
            </a:r>
            <a:r>
              <a:rPr lang="en-GB" sz="1600" b="1" baseline="30000" dirty="0">
                <a:latin typeface="Corbel" panose="020B0503020204020204" pitchFamily="34" charset="0"/>
              </a:rPr>
              <a:t>rd</a:t>
            </a:r>
            <a:r>
              <a:rPr lang="en-GB" sz="1600" b="1" dirty="0">
                <a:latin typeface="Corbel" panose="020B0503020204020204" pitchFamily="34" charset="0"/>
              </a:rPr>
              <a:t> </a:t>
            </a:r>
            <a:r>
              <a:rPr lang="en-GB" sz="1600" b="1" dirty="0" err="1">
                <a:latin typeface="Corbel" panose="020B0503020204020204" pitchFamily="34" charset="0"/>
              </a:rPr>
              <a:t>edn</a:t>
            </a:r>
            <a:r>
              <a:rPr lang="en-GB" sz="1600" b="1" dirty="0">
                <a:latin typeface="Corbel" panose="020B0503020204020204" pitchFamily="34" charset="0"/>
              </a:rPr>
              <a:t>. London: Paul Chapman Publishing. </a:t>
            </a:r>
          </a:p>
          <a:p>
            <a:endParaRPr lang="en-GB" sz="1600" b="1" dirty="0">
              <a:latin typeface="Corbel" panose="020B0503020204020204" pitchFamily="34" charset="0"/>
            </a:endParaRPr>
          </a:p>
        </p:txBody>
      </p:sp>
      <p:sp>
        <p:nvSpPr>
          <p:cNvPr id="3" name="Rectangle 2">
            <a:extLst>
              <a:ext uri="{FF2B5EF4-FFF2-40B4-BE49-F238E27FC236}">
                <a16:creationId xmlns:a16="http://schemas.microsoft.com/office/drawing/2014/main" id="{30071148-A2CB-4733-A1E3-E77F36A7066A}"/>
              </a:ext>
            </a:extLst>
          </p:cNvPr>
          <p:cNvSpPr/>
          <p:nvPr/>
        </p:nvSpPr>
        <p:spPr>
          <a:xfrm>
            <a:off x="0" y="0"/>
            <a:ext cx="12192000" cy="6858000"/>
          </a:xfrm>
          <a:prstGeom prst="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D1CD0119-7D6A-46DF-BFA4-D4833C8290B0}"/>
              </a:ext>
            </a:extLst>
          </p:cNvPr>
          <p:cNvSpPr txBox="1">
            <a:spLocks/>
          </p:cNvSpPr>
          <p:nvPr/>
        </p:nvSpPr>
        <p:spPr>
          <a:xfrm>
            <a:off x="990600" y="23042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t>References</a:t>
            </a:r>
            <a:endParaRPr lang="en-GB" dirty="0"/>
          </a:p>
        </p:txBody>
      </p:sp>
      <p:sp>
        <p:nvSpPr>
          <p:cNvPr id="6" name="Content Placeholder 3">
            <a:extLst>
              <a:ext uri="{FF2B5EF4-FFF2-40B4-BE49-F238E27FC236}">
                <a16:creationId xmlns:a16="http://schemas.microsoft.com/office/drawing/2014/main" id="{F03547B2-0211-431B-8DC4-C736EB307884}"/>
              </a:ext>
            </a:extLst>
          </p:cNvPr>
          <p:cNvSpPr txBox="1">
            <a:spLocks/>
          </p:cNvSpPr>
          <p:nvPr/>
        </p:nvSpPr>
        <p:spPr>
          <a:xfrm>
            <a:off x="990600" y="1149583"/>
            <a:ext cx="10515600" cy="5141920"/>
          </a:xfrm>
          <a:prstGeom prst="rect">
            <a:avLst/>
          </a:prstGeom>
        </p:spPr>
        <p:txBody>
          <a:bodyPr vert="horz"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b="1" dirty="0">
                <a:latin typeface="Corbel" panose="020B0503020204020204" pitchFamily="34" charset="0"/>
              </a:rPr>
              <a:t>Bee, H., Boyd, D. and Boyd, D. (1999). </a:t>
            </a:r>
            <a:r>
              <a:rPr lang="en-GB" sz="1600" b="1" i="1" dirty="0">
                <a:latin typeface="Corbel" panose="020B0503020204020204" pitchFamily="34" charset="0"/>
              </a:rPr>
              <a:t>Developing Child, The</a:t>
            </a:r>
            <a:r>
              <a:rPr lang="en-GB" sz="1600" b="1" dirty="0">
                <a:latin typeface="Corbel" panose="020B0503020204020204" pitchFamily="34" charset="0"/>
              </a:rPr>
              <a:t>. 9th ed. Harlow: Pearson Education UK.</a:t>
            </a:r>
          </a:p>
          <a:p>
            <a:r>
              <a:rPr lang="en-GB" sz="1600" b="1" dirty="0">
                <a:latin typeface="Corbel" panose="020B0503020204020204" pitchFamily="34" charset="0"/>
              </a:rPr>
              <a:t>Child, D (2007) Psychology and the teacher. 8</a:t>
            </a:r>
            <a:r>
              <a:rPr lang="en-GB" sz="1600" b="1" baseline="30000" dirty="0">
                <a:latin typeface="Corbel" panose="020B0503020204020204" pitchFamily="34" charset="0"/>
              </a:rPr>
              <a:t>th</a:t>
            </a:r>
            <a:r>
              <a:rPr lang="en-GB" sz="1600" b="1" dirty="0">
                <a:latin typeface="Corbel" panose="020B0503020204020204" pitchFamily="34" charset="0"/>
              </a:rPr>
              <a:t> </a:t>
            </a:r>
            <a:r>
              <a:rPr lang="en-GB" sz="1600" b="1" dirty="0" err="1">
                <a:latin typeface="Corbel" panose="020B0503020204020204" pitchFamily="34" charset="0"/>
              </a:rPr>
              <a:t>edn</a:t>
            </a:r>
            <a:r>
              <a:rPr lang="en-GB" sz="1600" b="1" dirty="0">
                <a:latin typeface="Corbel" panose="020B0503020204020204" pitchFamily="34" charset="0"/>
              </a:rPr>
              <a:t>. Leeds: Continuum. </a:t>
            </a:r>
          </a:p>
          <a:p>
            <a:r>
              <a:rPr lang="en-GB" sz="1600" b="1" dirty="0">
                <a:latin typeface="Corbel" panose="020B0503020204020204" pitchFamily="34" charset="0"/>
              </a:rPr>
              <a:t>Chomsky, N. (1983). </a:t>
            </a:r>
            <a:r>
              <a:rPr lang="en-GB" sz="1600" b="1" i="1" dirty="0">
                <a:latin typeface="Corbel" panose="020B0503020204020204" pitchFamily="34" charset="0"/>
              </a:rPr>
              <a:t>Things No Amount of Learning Can Teach, Noam Chomsky interviewed by John </a:t>
            </a:r>
            <a:r>
              <a:rPr lang="en-GB" sz="1600" b="1" i="1" dirty="0" err="1">
                <a:latin typeface="Corbel" panose="020B0503020204020204" pitchFamily="34" charset="0"/>
              </a:rPr>
              <a:t>Gliedman</a:t>
            </a:r>
            <a:r>
              <a:rPr lang="en-GB" sz="1600" b="1" dirty="0">
                <a:latin typeface="Corbel" panose="020B0503020204020204" pitchFamily="34" charset="0"/>
              </a:rPr>
              <a:t>. [online] Chomsky.info. Available at: https://chomsky.info/198311__/ [Accessed 3 May 2018].</a:t>
            </a:r>
          </a:p>
          <a:p>
            <a:r>
              <a:rPr lang="en-GB" sz="1600" b="1" dirty="0">
                <a:latin typeface="Corbel" panose="020B0503020204020204" pitchFamily="34" charset="0"/>
              </a:rPr>
              <a:t>Doherty, J. and Hughes, M. (2009) Child development: Theory and Practice 0-11. Essex: Pearson Education Limited.</a:t>
            </a:r>
          </a:p>
          <a:p>
            <a:r>
              <a:rPr lang="en-GB" sz="1600" b="1" dirty="0">
                <a:latin typeface="Corbel" panose="020B0503020204020204" pitchFamily="34" charset="0"/>
              </a:rPr>
              <a:t>Hayes, C. (2016) Language, literacy and Communication in the Early years: A critical foundation. Sheffield: Critical Publishing.</a:t>
            </a:r>
          </a:p>
          <a:p>
            <a:r>
              <a:rPr lang="en-GB" sz="1600" b="1" dirty="0">
                <a:latin typeface="Corbel" panose="020B0503020204020204" pitchFamily="34" charset="0"/>
              </a:rPr>
              <a:t>Help me Grow. (N/A). </a:t>
            </a:r>
            <a:r>
              <a:rPr lang="en-GB" sz="1600" b="1" i="1" dirty="0">
                <a:latin typeface="Corbel" panose="020B0503020204020204" pitchFamily="34" charset="0"/>
              </a:rPr>
              <a:t>What is Communication and Language development. </a:t>
            </a:r>
            <a:r>
              <a:rPr lang="en-GB" sz="1600" b="1" dirty="0">
                <a:latin typeface="Corbel" panose="020B0503020204020204" pitchFamily="34" charset="0"/>
              </a:rPr>
              <a:t>[Online] Available at: </a:t>
            </a:r>
            <a:r>
              <a:rPr lang="en-GB" sz="1600" b="1" u="sng" dirty="0">
                <a:latin typeface="Corbel" panose="020B0503020204020204" pitchFamily="34" charset="0"/>
                <a:hlinkClick r:id="rId2"/>
              </a:rPr>
              <a:t>http://helpmegrowmn.org/HMG/HelpfulRes/Articles/WhatCommunicationLang/index.html</a:t>
            </a:r>
            <a:r>
              <a:rPr lang="en-GB" sz="1600" b="1" u="sng" dirty="0">
                <a:latin typeface="Corbel" panose="020B0503020204020204" pitchFamily="34" charset="0"/>
              </a:rPr>
              <a:t> </a:t>
            </a:r>
            <a:r>
              <a:rPr lang="en-GB" sz="1600" b="1" dirty="0">
                <a:latin typeface="Corbel" panose="020B0503020204020204" pitchFamily="34" charset="0"/>
              </a:rPr>
              <a:t>(Accessed: 1</a:t>
            </a:r>
            <a:r>
              <a:rPr lang="en-GB" sz="1600" b="1" baseline="30000" dirty="0">
                <a:latin typeface="Corbel" panose="020B0503020204020204" pitchFamily="34" charset="0"/>
              </a:rPr>
              <a:t>st</a:t>
            </a:r>
            <a:r>
              <a:rPr lang="en-GB" sz="1600" b="1" dirty="0">
                <a:latin typeface="Corbel" panose="020B0503020204020204" pitchFamily="34" charset="0"/>
              </a:rPr>
              <a:t> May). </a:t>
            </a:r>
          </a:p>
          <a:p>
            <a:r>
              <a:rPr lang="en-GB" sz="1600" b="1" dirty="0">
                <a:latin typeface="Corbel" panose="020B0503020204020204" pitchFamily="34" charset="0"/>
              </a:rPr>
              <a:t>Mitchell, P. and Ziegler, F. (2013). </a:t>
            </a:r>
            <a:r>
              <a:rPr lang="en-GB" sz="1600" b="1" i="1" dirty="0">
                <a:latin typeface="Corbel" panose="020B0503020204020204" pitchFamily="34" charset="0"/>
              </a:rPr>
              <a:t>Fundamentals of development</a:t>
            </a:r>
            <a:r>
              <a:rPr lang="en-GB" sz="1600" b="1" dirty="0">
                <a:latin typeface="Corbel" panose="020B0503020204020204" pitchFamily="34" charset="0"/>
              </a:rPr>
              <a:t>. 2nd ed. Hove: Psychology Press.</a:t>
            </a:r>
          </a:p>
          <a:p>
            <a:r>
              <a:rPr lang="en-GB" sz="1600" b="1" dirty="0">
                <a:latin typeface="Corbel" panose="020B0503020204020204" pitchFamily="34" charset="0"/>
              </a:rPr>
              <a:t>Pinker, S. (1994) </a:t>
            </a:r>
            <a:r>
              <a:rPr lang="en-GB" sz="1600" b="1" i="1" dirty="0">
                <a:latin typeface="Corbel" panose="020B0503020204020204" pitchFamily="34" charset="0"/>
              </a:rPr>
              <a:t>The language instinct. </a:t>
            </a:r>
            <a:r>
              <a:rPr lang="en-GB" sz="1600" b="1" dirty="0">
                <a:latin typeface="Corbel" panose="020B0503020204020204" pitchFamily="34" charset="0"/>
              </a:rPr>
              <a:t>USA: Penguin Books.</a:t>
            </a:r>
          </a:p>
          <a:p>
            <a:r>
              <a:rPr lang="en-GB" sz="1600" b="1" dirty="0" err="1">
                <a:latin typeface="Corbel" panose="020B0503020204020204" pitchFamily="34" charset="0"/>
              </a:rPr>
              <a:t>Samkange</a:t>
            </a:r>
            <a:r>
              <a:rPr lang="en-GB" sz="1600" b="1" dirty="0">
                <a:latin typeface="Corbel" panose="020B0503020204020204" pitchFamily="34" charset="0"/>
              </a:rPr>
              <a:t>, W. (2015) ‘Examining Skinner’s and Bandura’s ideas on language acquisition: Implications for the teacher’, </a:t>
            </a:r>
            <a:r>
              <a:rPr lang="en-GB" sz="1600" b="1" i="1" dirty="0">
                <a:latin typeface="Corbel" panose="020B0503020204020204" pitchFamily="34" charset="0"/>
              </a:rPr>
              <a:t>Global journal of advanced research.</a:t>
            </a:r>
            <a:r>
              <a:rPr lang="en-GB" sz="1600" b="1" dirty="0">
                <a:latin typeface="Corbel" panose="020B0503020204020204" pitchFamily="34" charset="0"/>
              </a:rPr>
              <a:t> [Online] 2(11) Available at: </a:t>
            </a:r>
            <a:r>
              <a:rPr lang="en-GB" sz="1600" b="1" u="sng" dirty="0">
                <a:latin typeface="Corbel" panose="020B0503020204020204" pitchFamily="34" charset="0"/>
                <a:hlinkClick r:id="rId3"/>
              </a:rPr>
              <a:t>http://gjar.org/publishpaper/vol2issue12/d379r76.pdf</a:t>
            </a:r>
            <a:r>
              <a:rPr lang="en-GB" sz="1600" b="1" dirty="0">
                <a:latin typeface="Corbel" panose="020B0503020204020204" pitchFamily="34" charset="0"/>
              </a:rPr>
              <a:t> (Accessed: 26</a:t>
            </a:r>
            <a:r>
              <a:rPr lang="en-GB" sz="1600" b="1" baseline="30000" dirty="0">
                <a:latin typeface="Corbel" panose="020B0503020204020204" pitchFamily="34" charset="0"/>
              </a:rPr>
              <a:t>th</a:t>
            </a:r>
            <a:r>
              <a:rPr lang="en-GB" sz="1600" b="1" dirty="0">
                <a:latin typeface="Corbel" panose="020B0503020204020204" pitchFamily="34" charset="0"/>
              </a:rPr>
              <a:t> April 2018).</a:t>
            </a:r>
          </a:p>
          <a:p>
            <a:r>
              <a:rPr lang="en-GB" sz="1600" b="1" dirty="0">
                <a:latin typeface="Corbel" panose="020B0503020204020204" pitchFamily="34" charset="0"/>
              </a:rPr>
              <a:t>Whitehead, M. (2009) </a:t>
            </a:r>
            <a:r>
              <a:rPr lang="en-GB" sz="1600" b="1" i="1" dirty="0">
                <a:latin typeface="Corbel" panose="020B0503020204020204" pitchFamily="34" charset="0"/>
              </a:rPr>
              <a:t>Developing language and literacy with young children. </a:t>
            </a:r>
            <a:r>
              <a:rPr lang="en-GB" sz="1600" b="1" dirty="0">
                <a:latin typeface="Corbel" panose="020B0503020204020204" pitchFamily="34" charset="0"/>
              </a:rPr>
              <a:t>3</a:t>
            </a:r>
            <a:r>
              <a:rPr lang="en-GB" sz="1600" b="1" baseline="30000" dirty="0">
                <a:latin typeface="Corbel" panose="020B0503020204020204" pitchFamily="34" charset="0"/>
              </a:rPr>
              <a:t>rd</a:t>
            </a:r>
            <a:r>
              <a:rPr lang="en-GB" sz="1600" b="1" dirty="0">
                <a:latin typeface="Corbel" panose="020B0503020204020204" pitchFamily="34" charset="0"/>
              </a:rPr>
              <a:t> </a:t>
            </a:r>
            <a:r>
              <a:rPr lang="en-GB" sz="1600" b="1" dirty="0" err="1">
                <a:latin typeface="Corbel" panose="020B0503020204020204" pitchFamily="34" charset="0"/>
              </a:rPr>
              <a:t>edn</a:t>
            </a:r>
            <a:r>
              <a:rPr lang="en-GB" sz="1600" b="1" dirty="0">
                <a:latin typeface="Corbel" panose="020B0503020204020204" pitchFamily="34" charset="0"/>
              </a:rPr>
              <a:t>. London: Paul Chapman Publishing. </a:t>
            </a:r>
          </a:p>
          <a:p>
            <a:endParaRPr lang="en-GB" sz="1600" b="1" dirty="0">
              <a:latin typeface="Corbel" panose="020B0503020204020204" pitchFamily="34" charset="0"/>
            </a:endParaRPr>
          </a:p>
        </p:txBody>
      </p:sp>
    </p:spTree>
    <p:extLst>
      <p:ext uri="{BB962C8B-B14F-4D97-AF65-F5344CB8AC3E}">
        <p14:creationId xmlns:p14="http://schemas.microsoft.com/office/powerpoint/2010/main" val="24799468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283</TotalTime>
  <Words>1994</Words>
  <Application>Microsoft Office PowerPoint</Application>
  <PresentationFormat>Widescreen</PresentationFormat>
  <Paragraphs>175</Paragraphs>
  <Slides>21</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Corbel</vt:lpstr>
      <vt:lpstr>Office Theme</vt:lpstr>
      <vt:lpstr>PowerPoint Presentation</vt:lpstr>
      <vt:lpstr>PowerPoint Presentation</vt:lpstr>
      <vt:lpstr>PowerPoint Presentation</vt:lpstr>
      <vt:lpstr>PowerPoint Presentation</vt:lpstr>
      <vt:lpstr>PowerPoint Presentation</vt:lpstr>
      <vt:lpstr>PowerPoint Presentation</vt:lpstr>
      <vt:lpstr>Theory of Behaviorism</vt:lpstr>
      <vt:lpstr>Positive reinforcement</vt:lpstr>
      <vt:lpstr>PowerPoint Presentation</vt:lpstr>
      <vt:lpstr>PowerPoint Presentation</vt:lpstr>
      <vt:lpstr>Supporting evidence</vt:lpstr>
      <vt:lpstr>Criticism</vt:lpstr>
      <vt:lpstr>Bruner  </vt:lpstr>
      <vt:lpstr>Development stages/milestones</vt:lpstr>
      <vt:lpstr>Scaffolding </vt:lpstr>
      <vt:lpstr>Lenneberg (1967) -  Critical period hypothesis</vt:lpstr>
      <vt:lpstr>Environmental impacts</vt:lpstr>
      <vt:lpstr>PowerPoint Presentation</vt:lpstr>
      <vt:lpstr>Areas of development – how do they interact?</vt:lpstr>
      <vt:lpstr>Key words/phrases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Language</dc:title>
  <dc:creator>Naima Nazmin (1600909)</dc:creator>
  <cp:lastModifiedBy>Akbar Ali (1704828)</cp:lastModifiedBy>
  <cp:revision>106</cp:revision>
  <dcterms:created xsi:type="dcterms:W3CDTF">2018-05-01T09:56:12Z</dcterms:created>
  <dcterms:modified xsi:type="dcterms:W3CDTF">2018-05-04T01:31:29Z</dcterms:modified>
</cp:coreProperties>
</file>