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420" r:id="rId3"/>
    <p:sldId id="413" r:id="rId4"/>
    <p:sldId id="421" r:id="rId5"/>
    <p:sldId id="257" r:id="rId6"/>
    <p:sldId id="258" r:id="rId7"/>
    <p:sldId id="425" r:id="rId8"/>
    <p:sldId id="426" r:id="rId9"/>
    <p:sldId id="427" r:id="rId10"/>
    <p:sldId id="422" r:id="rId11"/>
    <p:sldId id="423" r:id="rId12"/>
    <p:sldId id="424" r:id="rId13"/>
    <p:sldId id="430" r:id="rId14"/>
    <p:sldId id="42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7" d="100"/>
          <a:sy n="87" d="100"/>
        </p:scale>
        <p:origin x="96" y="15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D7EC6E6-1770-4938-8EE6-84B6B792B855}" type="doc">
      <dgm:prSet loTypeId="urn:microsoft.com/office/officeart/2005/8/layout/chevron2" loCatId="list" qsTypeId="urn:microsoft.com/office/officeart/2005/8/quickstyle/simple1#1" qsCatId="simple" csTypeId="urn:microsoft.com/office/officeart/2005/8/colors/colorful5#1" csCatId="colorful" phldr="1"/>
      <dgm:spPr/>
      <dgm:t>
        <a:bodyPr/>
        <a:lstStyle/>
        <a:p>
          <a:endParaRPr lang="zh-CN" altLang="en-US"/>
        </a:p>
      </dgm:t>
    </dgm:pt>
    <dgm:pt modelId="{2DD81D31-3205-43C9-91C3-D898751AAAB3}">
      <dgm:prSet phldrT="[文本]"/>
      <dgm:spPr/>
      <dgm:t>
        <a:bodyPr/>
        <a:lstStyle/>
        <a:p>
          <a:r>
            <a:rPr lang="zh-CN" altLang="en-US" dirty="0"/>
            <a:t>project manager </a:t>
          </a:r>
        </a:p>
      </dgm:t>
    </dgm:pt>
    <dgm:pt modelId="{6E62C572-5F7D-41F1-9505-4190B40E5650}" type="parTrans" cxnId="{C8E50985-B6CF-491F-B803-FF4F7D20FC0E}">
      <dgm:prSet/>
      <dgm:spPr/>
      <dgm:t>
        <a:bodyPr/>
        <a:lstStyle/>
        <a:p>
          <a:endParaRPr lang="zh-CN" altLang="en-US"/>
        </a:p>
      </dgm:t>
    </dgm:pt>
    <dgm:pt modelId="{C0BAA2E3-0E33-4058-A6D3-F0BDB3B32900}" type="sibTrans" cxnId="{C8E50985-B6CF-491F-B803-FF4F7D20FC0E}">
      <dgm:prSet/>
      <dgm:spPr/>
      <dgm:t>
        <a:bodyPr/>
        <a:lstStyle/>
        <a:p>
          <a:endParaRPr lang="zh-CN" altLang="en-US"/>
        </a:p>
      </dgm:t>
    </dgm:pt>
    <dgm:pt modelId="{5120042E-5298-45BC-9199-DA853404D453}">
      <dgm:prSet phldrT="[文本]"/>
      <dgm:spPr/>
      <dgm:t>
        <a:bodyPr/>
        <a:lstStyle/>
        <a:p>
          <a:r>
            <a:rPr lang="zh-CN" altLang="en-US"/>
            <a:t>The main responsibility is to ensure that the project proceeds as planned within the budget. The manager also supports business-related operational tasks and enriches the diversity of the platform.</a:t>
          </a:r>
          <a:endParaRPr lang="zh-CN" altLang="en-US" dirty="0"/>
        </a:p>
      </dgm:t>
    </dgm:pt>
    <dgm:pt modelId="{C9CDC7F9-1E25-4DCB-87A5-1F4E241E4ABF}" type="parTrans" cxnId="{68D02946-854D-4FB5-9328-6ECC21ACFE0B}">
      <dgm:prSet/>
      <dgm:spPr/>
      <dgm:t>
        <a:bodyPr/>
        <a:lstStyle/>
        <a:p>
          <a:endParaRPr lang="zh-CN" altLang="en-US"/>
        </a:p>
      </dgm:t>
    </dgm:pt>
    <dgm:pt modelId="{CFEF6CF1-C7F9-4721-84D3-404A68EB52EB}" type="sibTrans" cxnId="{68D02946-854D-4FB5-9328-6ECC21ACFE0B}">
      <dgm:prSet/>
      <dgm:spPr/>
      <dgm:t>
        <a:bodyPr/>
        <a:lstStyle/>
        <a:p>
          <a:endParaRPr lang="zh-CN" altLang="en-US"/>
        </a:p>
      </dgm:t>
    </dgm:pt>
    <dgm:pt modelId="{225662F4-2BAB-45AB-AB2D-647BB16E957A}">
      <dgm:prSet phldrT="[文本]"/>
      <dgm:spPr/>
      <dgm:t>
        <a:bodyPr/>
        <a:lstStyle/>
        <a:p>
          <a:r>
            <a:rPr lang="zh-CN" altLang="en-US" dirty="0"/>
            <a:t>Business analyst</a:t>
          </a:r>
        </a:p>
      </dgm:t>
    </dgm:pt>
    <dgm:pt modelId="{CF262AB3-893B-4FF5-A742-BE904BF60FC0}" type="parTrans" cxnId="{0C4C6B03-B84C-4FFA-8306-376FD0E3B3D6}">
      <dgm:prSet/>
      <dgm:spPr/>
      <dgm:t>
        <a:bodyPr/>
        <a:lstStyle/>
        <a:p>
          <a:endParaRPr lang="zh-CN" altLang="en-US"/>
        </a:p>
      </dgm:t>
    </dgm:pt>
    <dgm:pt modelId="{2EDA0295-1A7D-408D-9105-4CB418307203}" type="sibTrans" cxnId="{0C4C6B03-B84C-4FFA-8306-376FD0E3B3D6}">
      <dgm:prSet/>
      <dgm:spPr/>
      <dgm:t>
        <a:bodyPr/>
        <a:lstStyle/>
        <a:p>
          <a:endParaRPr lang="zh-CN" altLang="en-US"/>
        </a:p>
      </dgm:t>
    </dgm:pt>
    <dgm:pt modelId="{A42AD833-9C6D-43E1-94C4-CE4C43D12473}">
      <dgm:prSet phldrT="[文本]"/>
      <dgm:spPr/>
      <dgm:t>
        <a:bodyPr/>
        <a:lstStyle/>
        <a:p>
          <a:r>
            <a:rPr lang="zh-CN" altLang="en-US"/>
            <a:t>Business analysts or technical authors should collaborate with internal customers to record the current business process and future status in the "as is" form, so that future mobile clients can obtain the desired service functions.</a:t>
          </a:r>
          <a:endParaRPr lang="zh-CN" altLang="en-US" dirty="0"/>
        </a:p>
      </dgm:t>
    </dgm:pt>
    <dgm:pt modelId="{9C75B336-8FE8-42E8-B628-F3310BCC17E6}" type="parTrans" cxnId="{DA31DAF9-2C75-482D-BB14-79A438A6CF16}">
      <dgm:prSet/>
      <dgm:spPr/>
      <dgm:t>
        <a:bodyPr/>
        <a:lstStyle/>
        <a:p>
          <a:endParaRPr lang="zh-CN" altLang="en-US"/>
        </a:p>
      </dgm:t>
    </dgm:pt>
    <dgm:pt modelId="{E8FD302C-E3B8-4156-998A-13236BC7BF5B}" type="sibTrans" cxnId="{DA31DAF9-2C75-482D-BB14-79A438A6CF16}">
      <dgm:prSet/>
      <dgm:spPr/>
      <dgm:t>
        <a:bodyPr/>
        <a:lstStyle/>
        <a:p>
          <a:endParaRPr lang="zh-CN" altLang="en-US"/>
        </a:p>
      </dgm:t>
    </dgm:pt>
    <dgm:pt modelId="{D8A0217F-A581-4D51-A75C-B1FB8D4A23E1}">
      <dgm:prSet phldrT="[文本]"/>
      <dgm:spPr/>
      <dgm:t>
        <a:bodyPr/>
        <a:lstStyle/>
        <a:p>
          <a:r>
            <a:rPr lang="zh-CN" altLang="en-US" dirty="0"/>
            <a:t>Cloud engineer</a:t>
          </a:r>
        </a:p>
      </dgm:t>
    </dgm:pt>
    <dgm:pt modelId="{E741A3AD-3737-43A4-AA63-D4B546868047}" type="parTrans" cxnId="{AA2907D1-7283-45D6-B452-D4D665180412}">
      <dgm:prSet/>
      <dgm:spPr/>
      <dgm:t>
        <a:bodyPr/>
        <a:lstStyle/>
        <a:p>
          <a:endParaRPr lang="zh-CN" altLang="en-US"/>
        </a:p>
      </dgm:t>
    </dgm:pt>
    <dgm:pt modelId="{D289F8B9-05E0-4637-8CA3-C7180C745C8E}" type="sibTrans" cxnId="{AA2907D1-7283-45D6-B452-D4D665180412}">
      <dgm:prSet/>
      <dgm:spPr/>
      <dgm:t>
        <a:bodyPr/>
        <a:lstStyle/>
        <a:p>
          <a:endParaRPr lang="zh-CN" altLang="en-US"/>
        </a:p>
      </dgm:t>
    </dgm:pt>
    <dgm:pt modelId="{41458FF5-9DE6-424B-AA68-E44AAECBB4B2}">
      <dgm:prSet phldrT="[文本]"/>
      <dgm:spPr/>
      <dgm:t>
        <a:bodyPr/>
        <a:lstStyle/>
        <a:p>
          <a:r>
            <a:rPr lang="zh-CN" altLang="en-US"/>
            <a:t>Cloud engineers are responsible for handling complex technical configurations, which may be beyond the skill set of traditional solution architects.</a:t>
          </a:r>
          <a:endParaRPr lang="zh-CN" altLang="en-US" dirty="0"/>
        </a:p>
      </dgm:t>
    </dgm:pt>
    <dgm:pt modelId="{14564001-2FC3-4F3A-AB5A-122CC201F906}" type="parTrans" cxnId="{51C0A3F1-812B-4720-BB2F-67AE360EDBBC}">
      <dgm:prSet/>
      <dgm:spPr/>
      <dgm:t>
        <a:bodyPr/>
        <a:lstStyle/>
        <a:p>
          <a:endParaRPr lang="zh-CN" altLang="en-US"/>
        </a:p>
      </dgm:t>
    </dgm:pt>
    <dgm:pt modelId="{BAF4762D-CCCE-43A0-B274-4DEE0A86548C}" type="sibTrans" cxnId="{51C0A3F1-812B-4720-BB2F-67AE360EDBBC}">
      <dgm:prSet/>
      <dgm:spPr/>
      <dgm:t>
        <a:bodyPr/>
        <a:lstStyle/>
        <a:p>
          <a:endParaRPr lang="zh-CN" altLang="en-US"/>
        </a:p>
      </dgm:t>
    </dgm:pt>
    <dgm:pt modelId="{1C952855-65EA-412F-9ABE-FE6110522104}">
      <dgm:prSet/>
      <dgm:spPr/>
      <dgm:t>
        <a:bodyPr/>
        <a:lstStyle/>
        <a:p>
          <a:r>
            <a:rPr lang="zh-CN" altLang="en-US" dirty="0"/>
            <a:t>Architect</a:t>
          </a:r>
        </a:p>
      </dgm:t>
    </dgm:pt>
    <dgm:pt modelId="{E604E1A5-8687-4A3A-8540-1B3FD6262797}" type="parTrans" cxnId="{88C1FE05-3F64-43F5-BD6A-753A253DBD8A}">
      <dgm:prSet/>
      <dgm:spPr/>
      <dgm:t>
        <a:bodyPr/>
        <a:lstStyle/>
        <a:p>
          <a:endParaRPr lang="zh-CN" altLang="en-US"/>
        </a:p>
      </dgm:t>
    </dgm:pt>
    <dgm:pt modelId="{39FF40B7-4B40-4717-B7F1-0DE87822238D}" type="sibTrans" cxnId="{88C1FE05-3F64-43F5-BD6A-753A253DBD8A}">
      <dgm:prSet/>
      <dgm:spPr/>
      <dgm:t>
        <a:bodyPr/>
        <a:lstStyle/>
        <a:p>
          <a:endParaRPr lang="zh-CN" altLang="en-US"/>
        </a:p>
      </dgm:t>
    </dgm:pt>
    <dgm:pt modelId="{C528A362-E0CB-4E88-A4E6-BFFE26254E6C}">
      <dgm:prSet/>
      <dgm:spPr/>
      <dgm:t>
        <a:bodyPr/>
        <a:lstStyle/>
        <a:p>
          <a:r>
            <a:rPr lang="zh-CN" altLang="en-US" dirty="0"/>
            <a:t>Solution architects are at the edge of business and cloud technology, helping business units define their cloud service requirements. In this way, the cloud service platform can provide the correct solution to make the platform run in the direction of the target.</a:t>
          </a:r>
        </a:p>
      </dgm:t>
    </dgm:pt>
    <dgm:pt modelId="{A0013061-B400-458D-B3C2-16D81EB19B03}" type="parTrans" cxnId="{D94C7862-63ED-4CDE-A8EB-5F58647D36C5}">
      <dgm:prSet/>
      <dgm:spPr/>
      <dgm:t>
        <a:bodyPr/>
        <a:lstStyle/>
        <a:p>
          <a:endParaRPr lang="zh-CN" altLang="en-US"/>
        </a:p>
      </dgm:t>
    </dgm:pt>
    <dgm:pt modelId="{CF50DF6E-E480-42E3-B0A6-DE013A25F86D}" type="sibTrans" cxnId="{D94C7862-63ED-4CDE-A8EB-5F58647D36C5}">
      <dgm:prSet/>
      <dgm:spPr/>
      <dgm:t>
        <a:bodyPr/>
        <a:lstStyle/>
        <a:p>
          <a:endParaRPr lang="zh-CN" altLang="en-US"/>
        </a:p>
      </dgm:t>
    </dgm:pt>
    <dgm:pt modelId="{38DCBC71-F47E-46AA-9DCE-252BE4A03066}" type="pres">
      <dgm:prSet presAssocID="{9D7EC6E6-1770-4938-8EE6-84B6B792B855}" presName="linearFlow" presStyleCnt="0">
        <dgm:presLayoutVars>
          <dgm:dir/>
          <dgm:animLvl val="lvl"/>
          <dgm:resizeHandles val="exact"/>
        </dgm:presLayoutVars>
      </dgm:prSet>
      <dgm:spPr/>
    </dgm:pt>
    <dgm:pt modelId="{E65B3FA7-8CF3-4EEB-ABBC-775760F9DAC7}" type="pres">
      <dgm:prSet presAssocID="{2DD81D31-3205-43C9-91C3-D898751AAAB3}" presName="composite" presStyleCnt="0"/>
      <dgm:spPr/>
    </dgm:pt>
    <dgm:pt modelId="{E783542D-8EE2-4AC7-93D4-5A97829E57A6}" type="pres">
      <dgm:prSet presAssocID="{2DD81D31-3205-43C9-91C3-D898751AAAB3}" presName="parentText" presStyleLbl="alignNode1" presStyleIdx="0" presStyleCnt="4">
        <dgm:presLayoutVars>
          <dgm:chMax val="1"/>
          <dgm:bulletEnabled val="1"/>
        </dgm:presLayoutVars>
      </dgm:prSet>
      <dgm:spPr/>
    </dgm:pt>
    <dgm:pt modelId="{34E7502A-304C-4DDF-9E27-9BBF78A28A53}" type="pres">
      <dgm:prSet presAssocID="{2DD81D31-3205-43C9-91C3-D898751AAAB3}" presName="descendantText" presStyleLbl="alignAcc1" presStyleIdx="0" presStyleCnt="4">
        <dgm:presLayoutVars>
          <dgm:bulletEnabled val="1"/>
        </dgm:presLayoutVars>
      </dgm:prSet>
      <dgm:spPr/>
    </dgm:pt>
    <dgm:pt modelId="{BF12D7A9-70CE-4FE8-AE87-94810C7E23B5}" type="pres">
      <dgm:prSet presAssocID="{C0BAA2E3-0E33-4058-A6D3-F0BDB3B32900}" presName="sp" presStyleCnt="0"/>
      <dgm:spPr/>
    </dgm:pt>
    <dgm:pt modelId="{7CF21527-3DB1-4687-9EDD-1B8EB781BE83}" type="pres">
      <dgm:prSet presAssocID="{1C952855-65EA-412F-9ABE-FE6110522104}" presName="composite" presStyleCnt="0"/>
      <dgm:spPr/>
    </dgm:pt>
    <dgm:pt modelId="{48A0217E-9996-4CCD-AF08-996D2002DBDD}" type="pres">
      <dgm:prSet presAssocID="{1C952855-65EA-412F-9ABE-FE6110522104}" presName="parentText" presStyleLbl="alignNode1" presStyleIdx="1" presStyleCnt="4">
        <dgm:presLayoutVars>
          <dgm:chMax val="1"/>
          <dgm:bulletEnabled val="1"/>
        </dgm:presLayoutVars>
      </dgm:prSet>
      <dgm:spPr/>
    </dgm:pt>
    <dgm:pt modelId="{72821CF9-89B4-424A-99D2-335948919FE0}" type="pres">
      <dgm:prSet presAssocID="{1C952855-65EA-412F-9ABE-FE6110522104}" presName="descendantText" presStyleLbl="alignAcc1" presStyleIdx="1" presStyleCnt="4">
        <dgm:presLayoutVars>
          <dgm:bulletEnabled val="1"/>
        </dgm:presLayoutVars>
      </dgm:prSet>
      <dgm:spPr/>
    </dgm:pt>
    <dgm:pt modelId="{0B9FBA56-1504-41A0-A3ED-CDD5218FD034}" type="pres">
      <dgm:prSet presAssocID="{39FF40B7-4B40-4717-B7F1-0DE87822238D}" presName="sp" presStyleCnt="0"/>
      <dgm:spPr/>
    </dgm:pt>
    <dgm:pt modelId="{B94E3482-C9EF-4530-8E91-FF26E4F58214}" type="pres">
      <dgm:prSet presAssocID="{225662F4-2BAB-45AB-AB2D-647BB16E957A}" presName="composite" presStyleCnt="0"/>
      <dgm:spPr/>
    </dgm:pt>
    <dgm:pt modelId="{EE684904-9FD0-4676-A355-4CDDB5DB757D}" type="pres">
      <dgm:prSet presAssocID="{225662F4-2BAB-45AB-AB2D-647BB16E957A}" presName="parentText" presStyleLbl="alignNode1" presStyleIdx="2" presStyleCnt="4">
        <dgm:presLayoutVars>
          <dgm:chMax val="1"/>
          <dgm:bulletEnabled val="1"/>
        </dgm:presLayoutVars>
      </dgm:prSet>
      <dgm:spPr/>
    </dgm:pt>
    <dgm:pt modelId="{5F567F60-43EF-4177-8C97-6524C14C4D33}" type="pres">
      <dgm:prSet presAssocID="{225662F4-2BAB-45AB-AB2D-647BB16E957A}" presName="descendantText" presStyleLbl="alignAcc1" presStyleIdx="2" presStyleCnt="4">
        <dgm:presLayoutVars>
          <dgm:bulletEnabled val="1"/>
        </dgm:presLayoutVars>
      </dgm:prSet>
      <dgm:spPr/>
    </dgm:pt>
    <dgm:pt modelId="{530D2006-DA59-4AD5-835E-F04D994196BB}" type="pres">
      <dgm:prSet presAssocID="{2EDA0295-1A7D-408D-9105-4CB418307203}" presName="sp" presStyleCnt="0"/>
      <dgm:spPr/>
    </dgm:pt>
    <dgm:pt modelId="{8EBD21A6-E38C-4F81-A604-36C72D009C63}" type="pres">
      <dgm:prSet presAssocID="{D8A0217F-A581-4D51-A75C-B1FB8D4A23E1}" presName="composite" presStyleCnt="0"/>
      <dgm:spPr/>
    </dgm:pt>
    <dgm:pt modelId="{FA682343-D4A2-4FA4-88B8-707578959B68}" type="pres">
      <dgm:prSet presAssocID="{D8A0217F-A581-4D51-A75C-B1FB8D4A23E1}" presName="parentText" presStyleLbl="alignNode1" presStyleIdx="3" presStyleCnt="4">
        <dgm:presLayoutVars>
          <dgm:chMax val="1"/>
          <dgm:bulletEnabled val="1"/>
        </dgm:presLayoutVars>
      </dgm:prSet>
      <dgm:spPr/>
    </dgm:pt>
    <dgm:pt modelId="{8C6358D0-2A33-454F-A4F2-3CD57BC784C1}" type="pres">
      <dgm:prSet presAssocID="{D8A0217F-A581-4D51-A75C-B1FB8D4A23E1}" presName="descendantText" presStyleLbl="alignAcc1" presStyleIdx="3" presStyleCnt="4">
        <dgm:presLayoutVars>
          <dgm:bulletEnabled val="1"/>
        </dgm:presLayoutVars>
      </dgm:prSet>
      <dgm:spPr/>
    </dgm:pt>
  </dgm:ptLst>
  <dgm:cxnLst>
    <dgm:cxn modelId="{4B52F201-916F-4999-B24C-93C2450FA289}" type="presOf" srcId="{9D7EC6E6-1770-4938-8EE6-84B6B792B855}" destId="{38DCBC71-F47E-46AA-9DCE-252BE4A03066}" srcOrd="0" destOrd="0" presId="urn:microsoft.com/office/officeart/2005/8/layout/chevron2"/>
    <dgm:cxn modelId="{0C4C6B03-B84C-4FFA-8306-376FD0E3B3D6}" srcId="{9D7EC6E6-1770-4938-8EE6-84B6B792B855}" destId="{225662F4-2BAB-45AB-AB2D-647BB16E957A}" srcOrd="2" destOrd="0" parTransId="{CF262AB3-893B-4FF5-A742-BE904BF60FC0}" sibTransId="{2EDA0295-1A7D-408D-9105-4CB418307203}"/>
    <dgm:cxn modelId="{88C1FE05-3F64-43F5-BD6A-753A253DBD8A}" srcId="{9D7EC6E6-1770-4938-8EE6-84B6B792B855}" destId="{1C952855-65EA-412F-9ABE-FE6110522104}" srcOrd="1" destOrd="0" parTransId="{E604E1A5-8687-4A3A-8540-1B3FD6262797}" sibTransId="{39FF40B7-4B40-4717-B7F1-0DE87822238D}"/>
    <dgm:cxn modelId="{32255619-FD0C-470D-B8A4-B3AA4BFA58C6}" type="presOf" srcId="{C528A362-E0CB-4E88-A4E6-BFFE26254E6C}" destId="{72821CF9-89B4-424A-99D2-335948919FE0}" srcOrd="0" destOrd="0" presId="urn:microsoft.com/office/officeart/2005/8/layout/chevron2"/>
    <dgm:cxn modelId="{99D5443E-EB61-4397-9EB4-41F0B0950123}" type="presOf" srcId="{A42AD833-9C6D-43E1-94C4-CE4C43D12473}" destId="{5F567F60-43EF-4177-8C97-6524C14C4D33}" srcOrd="0" destOrd="0" presId="urn:microsoft.com/office/officeart/2005/8/layout/chevron2"/>
    <dgm:cxn modelId="{D94C7862-63ED-4CDE-A8EB-5F58647D36C5}" srcId="{1C952855-65EA-412F-9ABE-FE6110522104}" destId="{C528A362-E0CB-4E88-A4E6-BFFE26254E6C}" srcOrd="0" destOrd="0" parTransId="{A0013061-B400-458D-B3C2-16D81EB19B03}" sibTransId="{CF50DF6E-E480-42E3-B0A6-DE013A25F86D}"/>
    <dgm:cxn modelId="{68D02946-854D-4FB5-9328-6ECC21ACFE0B}" srcId="{2DD81D31-3205-43C9-91C3-D898751AAAB3}" destId="{5120042E-5298-45BC-9199-DA853404D453}" srcOrd="0" destOrd="0" parTransId="{C9CDC7F9-1E25-4DCB-87A5-1F4E241E4ABF}" sibTransId="{CFEF6CF1-C7F9-4721-84D3-404A68EB52EB}"/>
    <dgm:cxn modelId="{E115A348-93B0-4B24-9754-0BE30021012A}" type="presOf" srcId="{5120042E-5298-45BC-9199-DA853404D453}" destId="{34E7502A-304C-4DDF-9E27-9BBF78A28A53}" srcOrd="0" destOrd="0" presId="urn:microsoft.com/office/officeart/2005/8/layout/chevron2"/>
    <dgm:cxn modelId="{238DA44E-B09A-4C1D-8E42-4F2E2AAF08C4}" type="presOf" srcId="{D8A0217F-A581-4D51-A75C-B1FB8D4A23E1}" destId="{FA682343-D4A2-4FA4-88B8-707578959B68}" srcOrd="0" destOrd="0" presId="urn:microsoft.com/office/officeart/2005/8/layout/chevron2"/>
    <dgm:cxn modelId="{D6532879-5C4C-4713-B6B9-41572FA1221A}" type="presOf" srcId="{1C952855-65EA-412F-9ABE-FE6110522104}" destId="{48A0217E-9996-4CCD-AF08-996D2002DBDD}" srcOrd="0" destOrd="0" presId="urn:microsoft.com/office/officeart/2005/8/layout/chevron2"/>
    <dgm:cxn modelId="{C8E50985-B6CF-491F-B803-FF4F7D20FC0E}" srcId="{9D7EC6E6-1770-4938-8EE6-84B6B792B855}" destId="{2DD81D31-3205-43C9-91C3-D898751AAAB3}" srcOrd="0" destOrd="0" parTransId="{6E62C572-5F7D-41F1-9505-4190B40E5650}" sibTransId="{C0BAA2E3-0E33-4058-A6D3-F0BDB3B32900}"/>
    <dgm:cxn modelId="{977408BD-E79A-4BE7-83C2-264B0AFE2999}" type="presOf" srcId="{41458FF5-9DE6-424B-AA68-E44AAECBB4B2}" destId="{8C6358D0-2A33-454F-A4F2-3CD57BC784C1}" srcOrd="0" destOrd="0" presId="urn:microsoft.com/office/officeart/2005/8/layout/chevron2"/>
    <dgm:cxn modelId="{2C4360C1-BADC-400A-AC2D-3613DED5A2C5}" type="presOf" srcId="{2DD81D31-3205-43C9-91C3-D898751AAAB3}" destId="{E783542D-8EE2-4AC7-93D4-5A97829E57A6}" srcOrd="0" destOrd="0" presId="urn:microsoft.com/office/officeart/2005/8/layout/chevron2"/>
    <dgm:cxn modelId="{715896C2-ED6E-40AF-8A67-4F734840ABFD}" type="presOf" srcId="{225662F4-2BAB-45AB-AB2D-647BB16E957A}" destId="{EE684904-9FD0-4676-A355-4CDDB5DB757D}" srcOrd="0" destOrd="0" presId="urn:microsoft.com/office/officeart/2005/8/layout/chevron2"/>
    <dgm:cxn modelId="{AA2907D1-7283-45D6-B452-D4D665180412}" srcId="{9D7EC6E6-1770-4938-8EE6-84B6B792B855}" destId="{D8A0217F-A581-4D51-A75C-B1FB8D4A23E1}" srcOrd="3" destOrd="0" parTransId="{E741A3AD-3737-43A4-AA63-D4B546868047}" sibTransId="{D289F8B9-05E0-4637-8CA3-C7180C745C8E}"/>
    <dgm:cxn modelId="{51C0A3F1-812B-4720-BB2F-67AE360EDBBC}" srcId="{D8A0217F-A581-4D51-A75C-B1FB8D4A23E1}" destId="{41458FF5-9DE6-424B-AA68-E44AAECBB4B2}" srcOrd="0" destOrd="0" parTransId="{14564001-2FC3-4F3A-AB5A-122CC201F906}" sibTransId="{BAF4762D-CCCE-43A0-B274-4DEE0A86548C}"/>
    <dgm:cxn modelId="{DA31DAF9-2C75-482D-BB14-79A438A6CF16}" srcId="{225662F4-2BAB-45AB-AB2D-647BB16E957A}" destId="{A42AD833-9C6D-43E1-94C4-CE4C43D12473}" srcOrd="0" destOrd="0" parTransId="{9C75B336-8FE8-42E8-B628-F3310BCC17E6}" sibTransId="{E8FD302C-E3B8-4156-998A-13236BC7BF5B}"/>
    <dgm:cxn modelId="{B9976F1F-B100-45CC-8ED3-8AA85470AE2B}" type="presParOf" srcId="{38DCBC71-F47E-46AA-9DCE-252BE4A03066}" destId="{E65B3FA7-8CF3-4EEB-ABBC-775760F9DAC7}" srcOrd="0" destOrd="0" presId="urn:microsoft.com/office/officeart/2005/8/layout/chevron2"/>
    <dgm:cxn modelId="{8AC84468-E4D1-4EFE-AFB0-5B79724DCCB5}" type="presParOf" srcId="{E65B3FA7-8CF3-4EEB-ABBC-775760F9DAC7}" destId="{E783542D-8EE2-4AC7-93D4-5A97829E57A6}" srcOrd="0" destOrd="0" presId="urn:microsoft.com/office/officeart/2005/8/layout/chevron2"/>
    <dgm:cxn modelId="{8A9358EE-D1E9-418D-861D-0F30D4AC29FA}" type="presParOf" srcId="{E65B3FA7-8CF3-4EEB-ABBC-775760F9DAC7}" destId="{34E7502A-304C-4DDF-9E27-9BBF78A28A53}" srcOrd="1" destOrd="0" presId="urn:microsoft.com/office/officeart/2005/8/layout/chevron2"/>
    <dgm:cxn modelId="{FB91BE0D-7FF4-4A5D-ADC5-51FCA44D0951}" type="presParOf" srcId="{38DCBC71-F47E-46AA-9DCE-252BE4A03066}" destId="{BF12D7A9-70CE-4FE8-AE87-94810C7E23B5}" srcOrd="1" destOrd="0" presId="urn:microsoft.com/office/officeart/2005/8/layout/chevron2"/>
    <dgm:cxn modelId="{49B104D1-D175-416A-ACD6-24FAA3534066}" type="presParOf" srcId="{38DCBC71-F47E-46AA-9DCE-252BE4A03066}" destId="{7CF21527-3DB1-4687-9EDD-1B8EB781BE83}" srcOrd="2" destOrd="0" presId="urn:microsoft.com/office/officeart/2005/8/layout/chevron2"/>
    <dgm:cxn modelId="{9C1951B6-C5C6-4D25-B006-A8AC5216A1E8}" type="presParOf" srcId="{7CF21527-3DB1-4687-9EDD-1B8EB781BE83}" destId="{48A0217E-9996-4CCD-AF08-996D2002DBDD}" srcOrd="0" destOrd="0" presId="urn:microsoft.com/office/officeart/2005/8/layout/chevron2"/>
    <dgm:cxn modelId="{E13AE3E5-502C-444F-AD0E-9075F7ED1BBA}" type="presParOf" srcId="{7CF21527-3DB1-4687-9EDD-1B8EB781BE83}" destId="{72821CF9-89B4-424A-99D2-335948919FE0}" srcOrd="1" destOrd="0" presId="urn:microsoft.com/office/officeart/2005/8/layout/chevron2"/>
    <dgm:cxn modelId="{9393BCB5-8880-49E4-9355-524DBE76E592}" type="presParOf" srcId="{38DCBC71-F47E-46AA-9DCE-252BE4A03066}" destId="{0B9FBA56-1504-41A0-A3ED-CDD5218FD034}" srcOrd="3" destOrd="0" presId="urn:microsoft.com/office/officeart/2005/8/layout/chevron2"/>
    <dgm:cxn modelId="{D742F2D3-3B32-4614-BA2F-83E92CAB3BE9}" type="presParOf" srcId="{38DCBC71-F47E-46AA-9DCE-252BE4A03066}" destId="{B94E3482-C9EF-4530-8E91-FF26E4F58214}" srcOrd="4" destOrd="0" presId="urn:microsoft.com/office/officeart/2005/8/layout/chevron2"/>
    <dgm:cxn modelId="{ECF6F2CF-6DA0-490E-A89F-C8F2A3CCC65D}" type="presParOf" srcId="{B94E3482-C9EF-4530-8E91-FF26E4F58214}" destId="{EE684904-9FD0-4676-A355-4CDDB5DB757D}" srcOrd="0" destOrd="0" presId="urn:microsoft.com/office/officeart/2005/8/layout/chevron2"/>
    <dgm:cxn modelId="{C7130822-A942-4E2F-A98E-429191D94915}" type="presParOf" srcId="{B94E3482-C9EF-4530-8E91-FF26E4F58214}" destId="{5F567F60-43EF-4177-8C97-6524C14C4D33}" srcOrd="1" destOrd="0" presId="urn:microsoft.com/office/officeart/2005/8/layout/chevron2"/>
    <dgm:cxn modelId="{19FA5096-7655-438E-8D49-BBE80023EC8D}" type="presParOf" srcId="{38DCBC71-F47E-46AA-9DCE-252BE4A03066}" destId="{530D2006-DA59-4AD5-835E-F04D994196BB}" srcOrd="5" destOrd="0" presId="urn:microsoft.com/office/officeart/2005/8/layout/chevron2"/>
    <dgm:cxn modelId="{BC887EDE-5791-4026-A5CF-318386AD7E9F}" type="presParOf" srcId="{38DCBC71-F47E-46AA-9DCE-252BE4A03066}" destId="{8EBD21A6-E38C-4F81-A604-36C72D009C63}" srcOrd="6" destOrd="0" presId="urn:microsoft.com/office/officeart/2005/8/layout/chevron2"/>
    <dgm:cxn modelId="{CA82D661-6CF0-4250-8886-7B75C5EABFC8}" type="presParOf" srcId="{8EBD21A6-E38C-4F81-A604-36C72D009C63}" destId="{FA682343-D4A2-4FA4-88B8-707578959B68}" srcOrd="0" destOrd="0" presId="urn:microsoft.com/office/officeart/2005/8/layout/chevron2"/>
    <dgm:cxn modelId="{D0496CA9-0FA0-40EE-B0CC-92220034BEED}" type="presParOf" srcId="{8EBD21A6-E38C-4F81-A604-36C72D009C63}" destId="{8C6358D0-2A33-454F-A4F2-3CD57BC784C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AF1DFD-0FB8-4864-8396-EAF38E92DAD3}" type="doc">
      <dgm:prSet loTypeId="urn:microsoft.com/office/officeart/2005/8/layout/chevron2" loCatId="list" qsTypeId="urn:microsoft.com/office/officeart/2005/8/quickstyle/simple1#2" qsCatId="simple" csTypeId="urn:microsoft.com/office/officeart/2005/8/colors/colorful4#1" csCatId="colorful" phldr="1"/>
      <dgm:spPr/>
      <dgm:t>
        <a:bodyPr/>
        <a:lstStyle/>
        <a:p>
          <a:endParaRPr lang="zh-CN" altLang="en-US"/>
        </a:p>
      </dgm:t>
    </dgm:pt>
    <dgm:pt modelId="{3F137E88-CAEA-4DA3-B813-7FFB1EEBB547}">
      <dgm:prSet phldrT="[文本]"/>
      <dgm:spPr/>
      <dgm:t>
        <a:bodyPr/>
        <a:lstStyle/>
        <a:p>
          <a:r>
            <a:rPr lang="zh-CN" altLang="en-US" dirty="0"/>
            <a:t>Propaganda expert</a:t>
          </a:r>
        </a:p>
      </dgm:t>
    </dgm:pt>
    <dgm:pt modelId="{F5012B61-7068-4F3D-B933-00D3FAC83C81}" type="parTrans" cxnId="{97C06E03-5477-4D50-9269-5CB7B072DC4C}">
      <dgm:prSet/>
      <dgm:spPr/>
      <dgm:t>
        <a:bodyPr/>
        <a:lstStyle/>
        <a:p>
          <a:endParaRPr lang="zh-CN" altLang="en-US"/>
        </a:p>
      </dgm:t>
    </dgm:pt>
    <dgm:pt modelId="{9431623A-959F-484C-85FE-BBEC913499DD}" type="sibTrans" cxnId="{97C06E03-5477-4D50-9269-5CB7B072DC4C}">
      <dgm:prSet/>
      <dgm:spPr/>
      <dgm:t>
        <a:bodyPr/>
        <a:lstStyle/>
        <a:p>
          <a:endParaRPr lang="zh-CN" altLang="en-US"/>
        </a:p>
      </dgm:t>
    </dgm:pt>
    <dgm:pt modelId="{975E0458-A884-4D57-9EE2-C55EE5BEBFEB}">
      <dgm:prSet phldrT="[文本]"/>
      <dgm:spPr/>
      <dgm:t>
        <a:bodyPr/>
        <a:lstStyle/>
        <a:p>
          <a:r>
            <a:rPr lang="zh-CN" altLang="en-US"/>
            <a:t>Propaganda experts are responsible for communicating with the user community, introducing all noteworthy updates of the cloud service platform, gaining the trust of mobile users and disseminating the concept of cloud services.</a:t>
          </a:r>
          <a:endParaRPr lang="zh-CN" altLang="en-US" dirty="0"/>
        </a:p>
      </dgm:t>
    </dgm:pt>
    <dgm:pt modelId="{E1D3F00C-74AC-4428-AD49-F213A2D4F4CE}" type="parTrans" cxnId="{7BB7F1B8-9234-471F-8FB6-2B0C114F9001}">
      <dgm:prSet/>
      <dgm:spPr/>
      <dgm:t>
        <a:bodyPr/>
        <a:lstStyle/>
        <a:p>
          <a:endParaRPr lang="zh-CN" altLang="en-US"/>
        </a:p>
      </dgm:t>
    </dgm:pt>
    <dgm:pt modelId="{C4CD5226-8015-4355-A940-4664F530AB4E}" type="sibTrans" cxnId="{7BB7F1B8-9234-471F-8FB6-2B0C114F9001}">
      <dgm:prSet/>
      <dgm:spPr/>
      <dgm:t>
        <a:bodyPr/>
        <a:lstStyle/>
        <a:p>
          <a:endParaRPr lang="zh-CN" altLang="en-US"/>
        </a:p>
      </dgm:t>
    </dgm:pt>
    <dgm:pt modelId="{1285F802-5481-4046-B31E-046F1CBEF8EF}">
      <dgm:prSet phldrT="[文本]"/>
      <dgm:spPr/>
      <dgm:t>
        <a:bodyPr/>
        <a:lstStyle/>
        <a:p>
          <a:r>
            <a:rPr lang="zh-CN" altLang="en-US" dirty="0"/>
            <a:t>Cloud economist</a:t>
          </a:r>
        </a:p>
      </dgm:t>
    </dgm:pt>
    <dgm:pt modelId="{B9A12F88-9589-4AEC-961A-B1D678E01416}" type="parTrans" cxnId="{CE5118FC-2A01-4328-8949-628F5669F019}">
      <dgm:prSet/>
      <dgm:spPr/>
      <dgm:t>
        <a:bodyPr/>
        <a:lstStyle/>
        <a:p>
          <a:endParaRPr lang="zh-CN" altLang="en-US"/>
        </a:p>
      </dgm:t>
    </dgm:pt>
    <dgm:pt modelId="{CFB8BAFD-364C-4181-AF15-B6DB0B7AFC32}" type="sibTrans" cxnId="{CE5118FC-2A01-4328-8949-628F5669F019}">
      <dgm:prSet/>
      <dgm:spPr/>
      <dgm:t>
        <a:bodyPr/>
        <a:lstStyle/>
        <a:p>
          <a:endParaRPr lang="zh-CN" altLang="en-US"/>
        </a:p>
      </dgm:t>
    </dgm:pt>
    <dgm:pt modelId="{57800E6E-4281-44B4-9842-DC9AFD30C20F}">
      <dgm:prSet phldrT="[文本]"/>
      <dgm:spPr/>
      <dgm:t>
        <a:bodyPr/>
        <a:lstStyle/>
        <a:p>
          <a:r>
            <a:rPr lang="zh-CN" altLang="en-US"/>
            <a:t>This is a hard-to-find skill. They will help establish internal controls, tools, and cloud budgets to support internal customers' cloud services within a given budget cycle. Cloud economists should also play an important role in developing the service catalog of the cloud brokerage platform.</a:t>
          </a:r>
          <a:endParaRPr lang="zh-CN" altLang="en-US" dirty="0"/>
        </a:p>
      </dgm:t>
    </dgm:pt>
    <dgm:pt modelId="{54F33EF8-54BF-4BFB-AF64-9C5DA3EF2D84}" type="parTrans" cxnId="{7EA3A4A2-B709-493A-BB40-5F0ED7ECAA56}">
      <dgm:prSet/>
      <dgm:spPr/>
      <dgm:t>
        <a:bodyPr/>
        <a:lstStyle/>
        <a:p>
          <a:endParaRPr lang="zh-CN" altLang="en-US"/>
        </a:p>
      </dgm:t>
    </dgm:pt>
    <dgm:pt modelId="{42856A91-E706-4C04-A425-A2F09D4CCC1F}" type="sibTrans" cxnId="{7EA3A4A2-B709-493A-BB40-5F0ED7ECAA56}">
      <dgm:prSet/>
      <dgm:spPr/>
      <dgm:t>
        <a:bodyPr/>
        <a:lstStyle/>
        <a:p>
          <a:endParaRPr lang="zh-CN" altLang="en-US"/>
        </a:p>
      </dgm:t>
    </dgm:pt>
    <dgm:pt modelId="{B21B4B4C-EFF9-42B7-987E-5B959021CD2E}">
      <dgm:prSet phldrT="[文本]"/>
      <dgm:spPr/>
      <dgm:t>
        <a:bodyPr/>
        <a:lstStyle/>
        <a:p>
          <a:r>
            <a:rPr lang="zh-CN" altLang="en-US" dirty="0"/>
            <a:t>Senior managers</a:t>
          </a:r>
        </a:p>
      </dgm:t>
    </dgm:pt>
    <dgm:pt modelId="{CE370C5C-E921-43B2-B148-9E5938906B56}" type="parTrans" cxnId="{E7B56402-D49B-46EE-ADE7-44B360A7FBA6}">
      <dgm:prSet/>
      <dgm:spPr/>
      <dgm:t>
        <a:bodyPr/>
        <a:lstStyle/>
        <a:p>
          <a:endParaRPr lang="zh-CN" altLang="en-US"/>
        </a:p>
      </dgm:t>
    </dgm:pt>
    <dgm:pt modelId="{6736586B-5224-4BDD-BEAC-61DB3CB09FB0}" type="sibTrans" cxnId="{E7B56402-D49B-46EE-ADE7-44B360A7FBA6}">
      <dgm:prSet/>
      <dgm:spPr/>
      <dgm:t>
        <a:bodyPr/>
        <a:lstStyle/>
        <a:p>
          <a:endParaRPr lang="zh-CN" altLang="en-US"/>
        </a:p>
      </dgm:t>
    </dgm:pt>
    <dgm:pt modelId="{C37A9584-2243-43E8-92BB-7E974E52418B}">
      <dgm:prSet phldrT="[文本]"/>
      <dgm:spPr/>
      <dgm:t>
        <a:bodyPr/>
        <a:lstStyle/>
        <a:p>
          <a:r>
            <a:rPr lang="zh-CN" altLang="en-US"/>
            <a:t>Support from senior management executives is critical to the success of the cloud brokerage platform, because it changes the way internal business units acquire and consume cloud services.</a:t>
          </a:r>
          <a:endParaRPr lang="zh-CN" altLang="en-US" dirty="0"/>
        </a:p>
      </dgm:t>
    </dgm:pt>
    <dgm:pt modelId="{64BE3866-E4D9-49FB-BC72-19AC834A369A}" type="parTrans" cxnId="{DBDC1577-CE78-4FCC-8276-414DD656F64B}">
      <dgm:prSet/>
      <dgm:spPr/>
      <dgm:t>
        <a:bodyPr/>
        <a:lstStyle/>
        <a:p>
          <a:endParaRPr lang="zh-CN" altLang="en-US"/>
        </a:p>
      </dgm:t>
    </dgm:pt>
    <dgm:pt modelId="{FA82EF18-CE65-4AB2-A4DD-D55F4A165BEE}" type="sibTrans" cxnId="{DBDC1577-CE78-4FCC-8276-414DD656F64B}">
      <dgm:prSet/>
      <dgm:spPr/>
      <dgm:t>
        <a:bodyPr/>
        <a:lstStyle/>
        <a:p>
          <a:endParaRPr lang="zh-CN" altLang="en-US"/>
        </a:p>
      </dgm:t>
    </dgm:pt>
    <dgm:pt modelId="{CB2DCEAF-50DD-4FED-B4B0-AA44A1E28658}" type="pres">
      <dgm:prSet presAssocID="{20AF1DFD-0FB8-4864-8396-EAF38E92DAD3}" presName="linearFlow" presStyleCnt="0">
        <dgm:presLayoutVars>
          <dgm:dir/>
          <dgm:animLvl val="lvl"/>
          <dgm:resizeHandles val="exact"/>
        </dgm:presLayoutVars>
      </dgm:prSet>
      <dgm:spPr/>
    </dgm:pt>
    <dgm:pt modelId="{8D04C2BB-34AA-4D6F-996D-B267DEFB3877}" type="pres">
      <dgm:prSet presAssocID="{3F137E88-CAEA-4DA3-B813-7FFB1EEBB547}" presName="composite" presStyleCnt="0"/>
      <dgm:spPr/>
    </dgm:pt>
    <dgm:pt modelId="{20630631-9811-40F5-BF7D-A33F331150BB}" type="pres">
      <dgm:prSet presAssocID="{3F137E88-CAEA-4DA3-B813-7FFB1EEBB547}" presName="parentText" presStyleLbl="alignNode1" presStyleIdx="0" presStyleCnt="3">
        <dgm:presLayoutVars>
          <dgm:chMax val="1"/>
          <dgm:bulletEnabled val="1"/>
        </dgm:presLayoutVars>
      </dgm:prSet>
      <dgm:spPr/>
    </dgm:pt>
    <dgm:pt modelId="{06920BFB-7387-4085-95FF-ACC6057A091E}" type="pres">
      <dgm:prSet presAssocID="{3F137E88-CAEA-4DA3-B813-7FFB1EEBB547}" presName="descendantText" presStyleLbl="alignAcc1" presStyleIdx="0" presStyleCnt="3" custLinFactNeighborX="3067">
        <dgm:presLayoutVars>
          <dgm:bulletEnabled val="1"/>
        </dgm:presLayoutVars>
      </dgm:prSet>
      <dgm:spPr/>
    </dgm:pt>
    <dgm:pt modelId="{59DF7FFA-618F-421B-A2FB-D187D4688BE6}" type="pres">
      <dgm:prSet presAssocID="{9431623A-959F-484C-85FE-BBEC913499DD}" presName="sp" presStyleCnt="0"/>
      <dgm:spPr/>
    </dgm:pt>
    <dgm:pt modelId="{F9E129E9-25E9-4257-BEE7-4E9F88652510}" type="pres">
      <dgm:prSet presAssocID="{1285F802-5481-4046-B31E-046F1CBEF8EF}" presName="composite" presStyleCnt="0"/>
      <dgm:spPr/>
    </dgm:pt>
    <dgm:pt modelId="{DFC09BBA-94A2-43A0-8241-8FB76E782386}" type="pres">
      <dgm:prSet presAssocID="{1285F802-5481-4046-B31E-046F1CBEF8EF}" presName="parentText" presStyleLbl="alignNode1" presStyleIdx="1" presStyleCnt="3">
        <dgm:presLayoutVars>
          <dgm:chMax val="1"/>
          <dgm:bulletEnabled val="1"/>
        </dgm:presLayoutVars>
      </dgm:prSet>
      <dgm:spPr/>
    </dgm:pt>
    <dgm:pt modelId="{5D7E8701-E5FB-4938-B4EA-DC008359A6E8}" type="pres">
      <dgm:prSet presAssocID="{1285F802-5481-4046-B31E-046F1CBEF8EF}" presName="descendantText" presStyleLbl="alignAcc1" presStyleIdx="1" presStyleCnt="3">
        <dgm:presLayoutVars>
          <dgm:bulletEnabled val="1"/>
        </dgm:presLayoutVars>
      </dgm:prSet>
      <dgm:spPr/>
    </dgm:pt>
    <dgm:pt modelId="{69719FEC-1974-4699-8B28-4DF8F5EFC326}" type="pres">
      <dgm:prSet presAssocID="{CFB8BAFD-364C-4181-AF15-B6DB0B7AFC32}" presName="sp" presStyleCnt="0"/>
      <dgm:spPr/>
    </dgm:pt>
    <dgm:pt modelId="{7A768C89-77B2-4A82-8210-B924F3679A20}" type="pres">
      <dgm:prSet presAssocID="{B21B4B4C-EFF9-42B7-987E-5B959021CD2E}" presName="composite" presStyleCnt="0"/>
      <dgm:spPr/>
    </dgm:pt>
    <dgm:pt modelId="{4F8047B0-88F4-4134-ABC2-BA18DE192A1F}" type="pres">
      <dgm:prSet presAssocID="{B21B4B4C-EFF9-42B7-987E-5B959021CD2E}" presName="parentText" presStyleLbl="alignNode1" presStyleIdx="2" presStyleCnt="3">
        <dgm:presLayoutVars>
          <dgm:chMax val="1"/>
          <dgm:bulletEnabled val="1"/>
        </dgm:presLayoutVars>
      </dgm:prSet>
      <dgm:spPr/>
    </dgm:pt>
    <dgm:pt modelId="{27BB84BE-A3B5-4487-AAFA-900DECDED10C}" type="pres">
      <dgm:prSet presAssocID="{B21B4B4C-EFF9-42B7-987E-5B959021CD2E}" presName="descendantText" presStyleLbl="alignAcc1" presStyleIdx="2" presStyleCnt="3">
        <dgm:presLayoutVars>
          <dgm:bulletEnabled val="1"/>
        </dgm:presLayoutVars>
      </dgm:prSet>
      <dgm:spPr/>
    </dgm:pt>
  </dgm:ptLst>
  <dgm:cxnLst>
    <dgm:cxn modelId="{8B7C1D00-D677-476F-BB59-6B8863ADD871}" type="presOf" srcId="{C37A9584-2243-43E8-92BB-7E974E52418B}" destId="{27BB84BE-A3B5-4487-AAFA-900DECDED10C}" srcOrd="0" destOrd="0" presId="urn:microsoft.com/office/officeart/2005/8/layout/chevron2"/>
    <dgm:cxn modelId="{E7B56402-D49B-46EE-ADE7-44B360A7FBA6}" srcId="{20AF1DFD-0FB8-4864-8396-EAF38E92DAD3}" destId="{B21B4B4C-EFF9-42B7-987E-5B959021CD2E}" srcOrd="2" destOrd="0" parTransId="{CE370C5C-E921-43B2-B148-9E5938906B56}" sibTransId="{6736586B-5224-4BDD-BEAC-61DB3CB09FB0}"/>
    <dgm:cxn modelId="{97C06E03-5477-4D50-9269-5CB7B072DC4C}" srcId="{20AF1DFD-0FB8-4864-8396-EAF38E92DAD3}" destId="{3F137E88-CAEA-4DA3-B813-7FFB1EEBB547}" srcOrd="0" destOrd="0" parTransId="{F5012B61-7068-4F3D-B933-00D3FAC83C81}" sibTransId="{9431623A-959F-484C-85FE-BBEC913499DD}"/>
    <dgm:cxn modelId="{95F2D96E-831A-40BF-86EA-430A6AACEBC2}" type="presOf" srcId="{975E0458-A884-4D57-9EE2-C55EE5BEBFEB}" destId="{06920BFB-7387-4085-95FF-ACC6057A091E}" srcOrd="0" destOrd="0" presId="urn:microsoft.com/office/officeart/2005/8/layout/chevron2"/>
    <dgm:cxn modelId="{64AF884F-217C-4C65-BC82-AA5BDCA3E32F}" type="presOf" srcId="{1285F802-5481-4046-B31E-046F1CBEF8EF}" destId="{DFC09BBA-94A2-43A0-8241-8FB76E782386}" srcOrd="0" destOrd="0" presId="urn:microsoft.com/office/officeart/2005/8/layout/chevron2"/>
    <dgm:cxn modelId="{DBDC1577-CE78-4FCC-8276-414DD656F64B}" srcId="{B21B4B4C-EFF9-42B7-987E-5B959021CD2E}" destId="{C37A9584-2243-43E8-92BB-7E974E52418B}" srcOrd="0" destOrd="0" parTransId="{64BE3866-E4D9-49FB-BC72-19AC834A369A}" sibTransId="{FA82EF18-CE65-4AB2-A4DD-D55F4A165BEE}"/>
    <dgm:cxn modelId="{22288C93-4F03-404A-B2AB-3DF63D7CD40B}" type="presOf" srcId="{57800E6E-4281-44B4-9842-DC9AFD30C20F}" destId="{5D7E8701-E5FB-4938-B4EA-DC008359A6E8}" srcOrd="0" destOrd="0" presId="urn:microsoft.com/office/officeart/2005/8/layout/chevron2"/>
    <dgm:cxn modelId="{7EA3A4A2-B709-493A-BB40-5F0ED7ECAA56}" srcId="{1285F802-5481-4046-B31E-046F1CBEF8EF}" destId="{57800E6E-4281-44B4-9842-DC9AFD30C20F}" srcOrd="0" destOrd="0" parTransId="{54F33EF8-54BF-4BFB-AF64-9C5DA3EF2D84}" sibTransId="{42856A91-E706-4C04-A425-A2F09D4CCC1F}"/>
    <dgm:cxn modelId="{7BB7F1B8-9234-471F-8FB6-2B0C114F9001}" srcId="{3F137E88-CAEA-4DA3-B813-7FFB1EEBB547}" destId="{975E0458-A884-4D57-9EE2-C55EE5BEBFEB}" srcOrd="0" destOrd="0" parTransId="{E1D3F00C-74AC-4428-AD49-F213A2D4F4CE}" sibTransId="{C4CD5226-8015-4355-A940-4664F530AB4E}"/>
    <dgm:cxn modelId="{A0B609BB-F604-43D5-8431-EE0120EF6DC1}" type="presOf" srcId="{B21B4B4C-EFF9-42B7-987E-5B959021CD2E}" destId="{4F8047B0-88F4-4134-ABC2-BA18DE192A1F}" srcOrd="0" destOrd="0" presId="urn:microsoft.com/office/officeart/2005/8/layout/chevron2"/>
    <dgm:cxn modelId="{3A793CD2-6798-4E26-B9A3-F9D6C6329D60}" type="presOf" srcId="{20AF1DFD-0FB8-4864-8396-EAF38E92DAD3}" destId="{CB2DCEAF-50DD-4FED-B4B0-AA44A1E28658}" srcOrd="0" destOrd="0" presId="urn:microsoft.com/office/officeart/2005/8/layout/chevron2"/>
    <dgm:cxn modelId="{FB48DFEE-9F13-46A3-B5F8-72E9F468BE82}" type="presOf" srcId="{3F137E88-CAEA-4DA3-B813-7FFB1EEBB547}" destId="{20630631-9811-40F5-BF7D-A33F331150BB}" srcOrd="0" destOrd="0" presId="urn:microsoft.com/office/officeart/2005/8/layout/chevron2"/>
    <dgm:cxn modelId="{CE5118FC-2A01-4328-8949-628F5669F019}" srcId="{20AF1DFD-0FB8-4864-8396-EAF38E92DAD3}" destId="{1285F802-5481-4046-B31E-046F1CBEF8EF}" srcOrd="1" destOrd="0" parTransId="{B9A12F88-9589-4AEC-961A-B1D678E01416}" sibTransId="{CFB8BAFD-364C-4181-AF15-B6DB0B7AFC32}"/>
    <dgm:cxn modelId="{0C09ED35-AA9A-4B41-B9A0-0086167F5F34}" type="presParOf" srcId="{CB2DCEAF-50DD-4FED-B4B0-AA44A1E28658}" destId="{8D04C2BB-34AA-4D6F-996D-B267DEFB3877}" srcOrd="0" destOrd="0" presId="urn:microsoft.com/office/officeart/2005/8/layout/chevron2"/>
    <dgm:cxn modelId="{11679122-9C30-4E7D-ADBF-D0527B627E65}" type="presParOf" srcId="{8D04C2BB-34AA-4D6F-996D-B267DEFB3877}" destId="{20630631-9811-40F5-BF7D-A33F331150BB}" srcOrd="0" destOrd="0" presId="urn:microsoft.com/office/officeart/2005/8/layout/chevron2"/>
    <dgm:cxn modelId="{653E21C7-F6FA-4DB9-AF61-FC53E8B52C07}" type="presParOf" srcId="{8D04C2BB-34AA-4D6F-996D-B267DEFB3877}" destId="{06920BFB-7387-4085-95FF-ACC6057A091E}" srcOrd="1" destOrd="0" presId="urn:microsoft.com/office/officeart/2005/8/layout/chevron2"/>
    <dgm:cxn modelId="{6FEF25FC-9437-4F88-99C4-C70C6A2A7B1D}" type="presParOf" srcId="{CB2DCEAF-50DD-4FED-B4B0-AA44A1E28658}" destId="{59DF7FFA-618F-421B-A2FB-D187D4688BE6}" srcOrd="1" destOrd="0" presId="urn:microsoft.com/office/officeart/2005/8/layout/chevron2"/>
    <dgm:cxn modelId="{B6B5BE9C-DE07-4E41-A79B-95F7D6AA06AD}" type="presParOf" srcId="{CB2DCEAF-50DD-4FED-B4B0-AA44A1E28658}" destId="{F9E129E9-25E9-4257-BEE7-4E9F88652510}" srcOrd="2" destOrd="0" presId="urn:microsoft.com/office/officeart/2005/8/layout/chevron2"/>
    <dgm:cxn modelId="{B3140D60-DE5A-441A-85EA-D93BC3C326C3}" type="presParOf" srcId="{F9E129E9-25E9-4257-BEE7-4E9F88652510}" destId="{DFC09BBA-94A2-43A0-8241-8FB76E782386}" srcOrd="0" destOrd="0" presId="urn:microsoft.com/office/officeart/2005/8/layout/chevron2"/>
    <dgm:cxn modelId="{57C4528B-7A62-4A2D-824B-E6167D94BA22}" type="presParOf" srcId="{F9E129E9-25E9-4257-BEE7-4E9F88652510}" destId="{5D7E8701-E5FB-4938-B4EA-DC008359A6E8}" srcOrd="1" destOrd="0" presId="urn:microsoft.com/office/officeart/2005/8/layout/chevron2"/>
    <dgm:cxn modelId="{25AABE33-8817-43E8-9562-D3587A1A5A61}" type="presParOf" srcId="{CB2DCEAF-50DD-4FED-B4B0-AA44A1E28658}" destId="{69719FEC-1974-4699-8B28-4DF8F5EFC326}" srcOrd="3" destOrd="0" presId="urn:microsoft.com/office/officeart/2005/8/layout/chevron2"/>
    <dgm:cxn modelId="{C0D2A9A0-E5A6-4C4C-B6F2-435353238B42}" type="presParOf" srcId="{CB2DCEAF-50DD-4FED-B4B0-AA44A1E28658}" destId="{7A768C89-77B2-4A82-8210-B924F3679A20}" srcOrd="4" destOrd="0" presId="urn:microsoft.com/office/officeart/2005/8/layout/chevron2"/>
    <dgm:cxn modelId="{D67E5F29-40E3-4784-BB1A-DB3D524DC5D7}" type="presParOf" srcId="{7A768C89-77B2-4A82-8210-B924F3679A20}" destId="{4F8047B0-88F4-4134-ABC2-BA18DE192A1F}" srcOrd="0" destOrd="0" presId="urn:microsoft.com/office/officeart/2005/8/layout/chevron2"/>
    <dgm:cxn modelId="{88CA640D-63D4-4268-B57F-7E948D6F11F9}" type="presParOf" srcId="{7A768C89-77B2-4A82-8210-B924F3679A20}" destId="{27BB84BE-A3B5-4487-AAFA-900DECDED10C}"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83542D-8EE2-4AC7-93D4-5A97829E57A6}">
      <dsp:nvSpPr>
        <dsp:cNvPr id="0" name=""/>
        <dsp:cNvSpPr/>
      </dsp:nvSpPr>
      <dsp:spPr>
        <a:xfrm rot="5400000">
          <a:off x="-219471" y="219479"/>
          <a:ext cx="1463145" cy="1024202"/>
        </a:xfrm>
        <a:prstGeom prst="chevron">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project manager </a:t>
          </a:r>
        </a:p>
      </dsp:txBody>
      <dsp:txXfrm rot="-5400000">
        <a:off x="1" y="512108"/>
        <a:ext cx="1024202" cy="438943"/>
      </dsp:txXfrm>
    </dsp:sp>
    <dsp:sp modelId="{34E7502A-304C-4DDF-9E27-9BBF78A28A53}">
      <dsp:nvSpPr>
        <dsp:cNvPr id="0" name=""/>
        <dsp:cNvSpPr/>
      </dsp:nvSpPr>
      <dsp:spPr>
        <a:xfrm rot="5400000">
          <a:off x="4100578" y="-3076368"/>
          <a:ext cx="951044" cy="7103797"/>
        </a:xfrm>
        <a:prstGeom prst="round2Same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The main responsibility is to ensure that the project proceeds as planned within the budget. The manager also supports business-related operational tasks and enriches the diversity of the platform.</a:t>
          </a:r>
          <a:endParaRPr lang="zh-CN" altLang="en-US" sz="1500" kern="1200" dirty="0"/>
        </a:p>
      </dsp:txBody>
      <dsp:txXfrm rot="-5400000">
        <a:off x="1024202" y="46434"/>
        <a:ext cx="7057371" cy="858192"/>
      </dsp:txXfrm>
    </dsp:sp>
    <dsp:sp modelId="{48A0217E-9996-4CCD-AF08-996D2002DBDD}">
      <dsp:nvSpPr>
        <dsp:cNvPr id="0" name=""/>
        <dsp:cNvSpPr/>
      </dsp:nvSpPr>
      <dsp:spPr>
        <a:xfrm rot="5400000">
          <a:off x="-219471" y="1537981"/>
          <a:ext cx="1463145" cy="1024202"/>
        </a:xfrm>
        <a:prstGeom prst="chevron">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Architect</a:t>
          </a:r>
        </a:p>
      </dsp:txBody>
      <dsp:txXfrm rot="-5400000">
        <a:off x="1" y="1830610"/>
        <a:ext cx="1024202" cy="438943"/>
      </dsp:txXfrm>
    </dsp:sp>
    <dsp:sp modelId="{72821CF9-89B4-424A-99D2-335948919FE0}">
      <dsp:nvSpPr>
        <dsp:cNvPr id="0" name=""/>
        <dsp:cNvSpPr/>
      </dsp:nvSpPr>
      <dsp:spPr>
        <a:xfrm rot="5400000">
          <a:off x="4100578" y="-1757866"/>
          <a:ext cx="951044" cy="7103797"/>
        </a:xfrm>
        <a:prstGeom prst="round2SameRect">
          <a:avLst/>
        </a:prstGeom>
        <a:solidFill>
          <a:schemeClr val="lt1">
            <a:alpha val="90000"/>
            <a:hueOff val="0"/>
            <a:satOff val="0"/>
            <a:lumOff val="0"/>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dirty="0"/>
            <a:t>Solution architects are at the edge of business and cloud technology, helping business units define their cloud service requirements. In this way, the cloud service platform can provide the correct solution to make the platform run in the direction of the target.</a:t>
          </a:r>
        </a:p>
      </dsp:txBody>
      <dsp:txXfrm rot="-5400000">
        <a:off x="1024202" y="1364936"/>
        <a:ext cx="7057371" cy="858192"/>
      </dsp:txXfrm>
    </dsp:sp>
    <dsp:sp modelId="{EE684904-9FD0-4676-A355-4CDDB5DB757D}">
      <dsp:nvSpPr>
        <dsp:cNvPr id="0" name=""/>
        <dsp:cNvSpPr/>
      </dsp:nvSpPr>
      <dsp:spPr>
        <a:xfrm rot="5400000">
          <a:off x="-219471" y="2856483"/>
          <a:ext cx="1463145" cy="1024202"/>
        </a:xfrm>
        <a:prstGeom prst="chevron">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Business analyst</a:t>
          </a:r>
        </a:p>
      </dsp:txBody>
      <dsp:txXfrm rot="-5400000">
        <a:off x="1" y="3149112"/>
        <a:ext cx="1024202" cy="438943"/>
      </dsp:txXfrm>
    </dsp:sp>
    <dsp:sp modelId="{5F567F60-43EF-4177-8C97-6524C14C4D33}">
      <dsp:nvSpPr>
        <dsp:cNvPr id="0" name=""/>
        <dsp:cNvSpPr/>
      </dsp:nvSpPr>
      <dsp:spPr>
        <a:xfrm rot="5400000">
          <a:off x="4100578" y="-439365"/>
          <a:ext cx="951044" cy="7103797"/>
        </a:xfrm>
        <a:prstGeom prst="round2SameRect">
          <a:avLst/>
        </a:prstGeom>
        <a:solidFill>
          <a:schemeClr val="lt1">
            <a:alpha val="90000"/>
            <a:hueOff val="0"/>
            <a:satOff val="0"/>
            <a:lumOff val="0"/>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Business analysts or technical authors should collaborate with internal customers to record the current business process and future status in the "as is" form, so that future mobile clients can obtain the desired service functions.</a:t>
          </a:r>
          <a:endParaRPr lang="zh-CN" altLang="en-US" sz="1500" kern="1200" dirty="0"/>
        </a:p>
      </dsp:txBody>
      <dsp:txXfrm rot="-5400000">
        <a:off x="1024202" y="2683437"/>
        <a:ext cx="7057371" cy="858192"/>
      </dsp:txXfrm>
    </dsp:sp>
    <dsp:sp modelId="{FA682343-D4A2-4FA4-88B8-707578959B68}">
      <dsp:nvSpPr>
        <dsp:cNvPr id="0" name=""/>
        <dsp:cNvSpPr/>
      </dsp:nvSpPr>
      <dsp:spPr>
        <a:xfrm rot="5400000">
          <a:off x="-219471" y="4174985"/>
          <a:ext cx="1463145" cy="1024202"/>
        </a:xfrm>
        <a:prstGeom prst="chevron">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zh-CN" altLang="en-US" sz="1500" kern="1200" dirty="0"/>
            <a:t>Cloud engineer</a:t>
          </a:r>
        </a:p>
      </dsp:txBody>
      <dsp:txXfrm rot="-5400000">
        <a:off x="1" y="4467614"/>
        <a:ext cx="1024202" cy="438943"/>
      </dsp:txXfrm>
    </dsp:sp>
    <dsp:sp modelId="{8C6358D0-2A33-454F-A4F2-3CD57BC784C1}">
      <dsp:nvSpPr>
        <dsp:cNvPr id="0" name=""/>
        <dsp:cNvSpPr/>
      </dsp:nvSpPr>
      <dsp:spPr>
        <a:xfrm rot="5400000">
          <a:off x="4100578" y="879136"/>
          <a:ext cx="951044" cy="7103797"/>
        </a:xfrm>
        <a:prstGeom prst="round2Same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zh-CN" altLang="en-US" sz="1500" kern="1200"/>
            <a:t>Cloud engineers are responsible for handling complex technical configurations, which may be beyond the skill set of traditional solution architects.</a:t>
          </a:r>
          <a:endParaRPr lang="zh-CN" altLang="en-US" sz="1500" kern="1200" dirty="0"/>
        </a:p>
      </dsp:txBody>
      <dsp:txXfrm rot="-5400000">
        <a:off x="1024202" y="4001938"/>
        <a:ext cx="7057371" cy="85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630631-9811-40F5-BF7D-A33F331150BB}">
      <dsp:nvSpPr>
        <dsp:cNvPr id="0" name=""/>
        <dsp:cNvSpPr/>
      </dsp:nvSpPr>
      <dsp:spPr>
        <a:xfrm rot="5400000">
          <a:off x="-289718" y="292805"/>
          <a:ext cx="1931458" cy="1352020"/>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Propaganda expert</a:t>
          </a:r>
        </a:p>
      </dsp:txBody>
      <dsp:txXfrm rot="-5400000">
        <a:off x="1" y="679096"/>
        <a:ext cx="1352020" cy="579438"/>
      </dsp:txXfrm>
    </dsp:sp>
    <dsp:sp modelId="{06920BFB-7387-4085-95FF-ACC6057A091E}">
      <dsp:nvSpPr>
        <dsp:cNvPr id="0" name=""/>
        <dsp:cNvSpPr/>
      </dsp:nvSpPr>
      <dsp:spPr>
        <a:xfrm rot="5400000">
          <a:off x="4112286" y="-2757179"/>
          <a:ext cx="1255447" cy="6775979"/>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Propaganda experts are responsible for communicating with the user community, introducing all noteworthy updates of the cloud service platform, gaining the trust of mobile users and disseminating the concept of cloud services.</a:t>
          </a:r>
          <a:endParaRPr lang="zh-CN" altLang="en-US" sz="1700" kern="1200" dirty="0"/>
        </a:p>
      </dsp:txBody>
      <dsp:txXfrm rot="-5400000">
        <a:off x="1352020" y="64373"/>
        <a:ext cx="6714693" cy="1132875"/>
      </dsp:txXfrm>
    </dsp:sp>
    <dsp:sp modelId="{DFC09BBA-94A2-43A0-8241-8FB76E782386}">
      <dsp:nvSpPr>
        <dsp:cNvPr id="0" name=""/>
        <dsp:cNvSpPr/>
      </dsp:nvSpPr>
      <dsp:spPr>
        <a:xfrm rot="5400000">
          <a:off x="-289718" y="2033323"/>
          <a:ext cx="1931458" cy="1352020"/>
        </a:xfrm>
        <a:prstGeom prst="chevron">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Cloud economist</a:t>
          </a:r>
        </a:p>
      </dsp:txBody>
      <dsp:txXfrm rot="-5400000">
        <a:off x="1" y="2419614"/>
        <a:ext cx="1352020" cy="579438"/>
      </dsp:txXfrm>
    </dsp:sp>
    <dsp:sp modelId="{5D7E8701-E5FB-4938-B4EA-DC008359A6E8}">
      <dsp:nvSpPr>
        <dsp:cNvPr id="0" name=""/>
        <dsp:cNvSpPr/>
      </dsp:nvSpPr>
      <dsp:spPr>
        <a:xfrm rot="5400000">
          <a:off x="4112286" y="-1016661"/>
          <a:ext cx="1255447" cy="6775979"/>
        </a:xfrm>
        <a:prstGeom prst="round2Same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This is a hard-to-find skill. They will help establish internal controls, tools, and cloud budgets to support internal customers' cloud services within a given budget cycle. Cloud economists should also play an important role in developing the service catalog of the cloud brokerage platform.</a:t>
          </a:r>
          <a:endParaRPr lang="zh-CN" altLang="en-US" sz="1700" kern="1200" dirty="0"/>
        </a:p>
      </dsp:txBody>
      <dsp:txXfrm rot="-5400000">
        <a:off x="1352020" y="1804891"/>
        <a:ext cx="6714693" cy="1132875"/>
      </dsp:txXfrm>
    </dsp:sp>
    <dsp:sp modelId="{4F8047B0-88F4-4134-ABC2-BA18DE192A1F}">
      <dsp:nvSpPr>
        <dsp:cNvPr id="0" name=""/>
        <dsp:cNvSpPr/>
      </dsp:nvSpPr>
      <dsp:spPr>
        <a:xfrm rot="5400000">
          <a:off x="-289718" y="3773840"/>
          <a:ext cx="1931458" cy="1352020"/>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zh-CN" altLang="en-US" sz="1900" kern="1200" dirty="0"/>
            <a:t>Senior managers</a:t>
          </a:r>
        </a:p>
      </dsp:txBody>
      <dsp:txXfrm rot="-5400000">
        <a:off x="1" y="4160131"/>
        <a:ext cx="1352020" cy="579438"/>
      </dsp:txXfrm>
    </dsp:sp>
    <dsp:sp modelId="{27BB84BE-A3B5-4487-AAFA-900DECDED10C}">
      <dsp:nvSpPr>
        <dsp:cNvPr id="0" name=""/>
        <dsp:cNvSpPr/>
      </dsp:nvSpPr>
      <dsp:spPr>
        <a:xfrm rot="5400000">
          <a:off x="4112286" y="723856"/>
          <a:ext cx="1255447" cy="6775979"/>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zh-CN" altLang="en-US" sz="1700" kern="1200"/>
            <a:t>Support from senior management executives is critical to the success of the cloud brokerage platform, because it changes the way internal business units acquire and consume cloud services.</a:t>
          </a:r>
          <a:endParaRPr lang="zh-CN" altLang="en-US" sz="1700" kern="1200" dirty="0"/>
        </a:p>
      </dsp:txBody>
      <dsp:txXfrm rot="-5400000">
        <a:off x="1352020" y="3545408"/>
        <a:ext cx="6714693" cy="1132875"/>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10B7-C78F-4E0F-80D3-7DE4794F2B80}" type="datetimeFigureOut">
              <a:rPr lang="en-GB" smtClean="0"/>
              <a:t>03/06/2021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B8069-24EC-42E6-891B-AF7ACDEFF5CB}" type="slidenum">
              <a:rPr lang="en-GB" smtClean="0"/>
              <a:t>‹#›</a:t>
            </a:fld>
            <a:endParaRPr lang="en-GB"/>
          </a:p>
        </p:txBody>
      </p:sp>
    </p:spTree>
    <p:extLst>
      <p:ext uri="{BB962C8B-B14F-4D97-AF65-F5344CB8AC3E}">
        <p14:creationId xmlns:p14="http://schemas.microsoft.com/office/powerpoint/2010/main" val="25959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3E03315-87E2-43DB-8D85-7C3F93219CA5}" type="datetimeFigureOut">
              <a:rPr lang="en-GB" smtClean="0"/>
              <a:t>03/06/2021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3E03315-87E2-43DB-8D85-7C3F93219CA5}" type="datetimeFigureOut">
              <a:rPr lang="en-GB" smtClean="0"/>
              <a:t>03/06/2021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E03315-87E2-43DB-8D85-7C3F93219CA5}" type="datetimeFigureOut">
              <a:rPr lang="en-GB" smtClean="0"/>
              <a:t>03/06/2021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3E03315-87E2-43DB-8D85-7C3F93219CA5}" type="datetimeFigureOut">
              <a:rPr lang="en-GB" smtClean="0"/>
              <a:t>03/06/2021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E03315-87E2-43DB-8D85-7C3F93219CA5}" type="datetimeFigureOut">
              <a:rPr lang="en-GB" smtClean="0"/>
              <a:t>03/06/2021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E45F49-2E90-4A64-AF76-836FA9A209D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03315-87E2-43DB-8D85-7C3F93219CA5}" type="datetimeFigureOut">
              <a:rPr lang="en-GB" smtClean="0"/>
              <a:t>03/06/2021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45F49-2E90-4A64-AF76-836FA9A209D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7755" y="2129307"/>
            <a:ext cx="7137948" cy="953106"/>
          </a:xfrm>
        </p:spPr>
        <p:txBody>
          <a:bodyPr anchor="b">
            <a:normAutofit/>
          </a:bodyPr>
          <a:lstStyle/>
          <a:p>
            <a:pPr algn="l"/>
            <a:r>
              <a:rPr lang="en-GB" dirty="0"/>
              <a:t>E group presentation </a:t>
            </a:r>
          </a:p>
        </p:txBody>
      </p:sp>
      <p:sp>
        <p:nvSpPr>
          <p:cNvPr id="30" name="Freeform: Shape 24"/>
          <p:cNvSpPr>
            <a:spLocks noGrp="1" noRot="1" noChangeAspect="1" noMove="1" noResize="1" noEditPoints="1" noAdjustHandles="1" noChangeArrowheads="1" noChangeShapeType="1" noTextEdit="1"/>
          </p:cNvSpPr>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p:nvPr/>
        </p:nvPicPr>
        <p:blipFill>
          <a:blip r:embed="rId2"/>
          <a:stretch>
            <a:fillRect/>
          </a:stretch>
        </p:blipFill>
        <p:spPr>
          <a:xfrm>
            <a:off x="7531503" y="2129307"/>
            <a:ext cx="3217333" cy="3217333"/>
          </a:xfrm>
          <a:prstGeom prst="rect">
            <a:avLst/>
          </a:prstGeom>
        </p:spPr>
      </p:pic>
      <p:sp>
        <p:nvSpPr>
          <p:cNvPr id="6" name="矩形 5">
            <a:extLst>
              <a:ext uri="{FF2B5EF4-FFF2-40B4-BE49-F238E27FC236}">
                <a16:creationId xmlns:a16="http://schemas.microsoft.com/office/drawing/2014/main" id="{3C9364FB-BD88-4E48-9A93-A152D4E4B246}"/>
              </a:ext>
            </a:extLst>
          </p:cNvPr>
          <p:cNvSpPr/>
          <p:nvPr/>
        </p:nvSpPr>
        <p:spPr>
          <a:xfrm>
            <a:off x="9197164" y="6074246"/>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p:cNvGrpSpPr>
            <a:grpSpLocks noGrp="1" noUngrp="1" noRot="1" noChangeAspect="1" noMove="1" noResize="1"/>
          </p:cNvGrpSpPr>
          <p:nvPr/>
        </p:nvGrpSpPr>
        <p:grpSpPr>
          <a:xfrm>
            <a:off x="4" y="1216597"/>
            <a:ext cx="731521" cy="673460"/>
            <a:chOff x="3940602" y="308034"/>
            <a:chExt cx="2116791" cy="3428999"/>
          </a:xfrm>
          <a:solidFill>
            <a:schemeClr val="accent4"/>
          </a:solidFill>
        </p:grpSpPr>
        <p:sp>
          <p:nvSpPr>
            <p:cNvPr id="33" name="Rectangle 32"/>
            <p:cNvSpPr/>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p:cNvSpPr/>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p:cNvSpPr>
            <a:spLocks noGrp="1" noRot="1" noChangeAspect="1" noMove="1" noResize="1" noEditPoints="1" noAdjustHandles="1" noChangeArrowheads="1" noChangeShapeType="1" noTextEdit="1"/>
          </p:cNvSpPr>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10173010" cy="1554480"/>
          </a:xfrm>
        </p:spPr>
        <p:txBody>
          <a:bodyPr anchor="ctr">
            <a:normAutofit/>
          </a:bodyPr>
          <a:lstStyle/>
          <a:p>
            <a:r>
              <a:rPr lang="en-GB" sz="4800" b="1" dirty="0"/>
              <a:t>A project plan</a:t>
            </a:r>
            <a:r>
              <a:rPr lang="en-GB" sz="4800" dirty="0"/>
              <a:t> – </a:t>
            </a:r>
            <a:br>
              <a:rPr lang="en-GB" sz="4800" dirty="0"/>
            </a:br>
            <a:r>
              <a:rPr lang="en-GB" sz="4800" dirty="0"/>
              <a:t>                              </a:t>
            </a:r>
            <a:r>
              <a:rPr lang="en-GB" sz="4800" b="1" dirty="0"/>
              <a:t>Cloud Services</a:t>
            </a:r>
          </a:p>
        </p:txBody>
      </p:sp>
      <p:cxnSp>
        <p:nvCxnSpPr>
          <p:cNvPr id="39" name="Straight Connector 38"/>
          <p:cNvCxnSpPr>
            <a:cxnSpLocks noGrp="1" noRot="1" noChangeAspect="1" noMove="1" noResize="1" noEditPoints="1" noAdjustHandles="1" noChangeArrowheads="1" noChangeShapeType="1"/>
          </p:cNvCxnSpPr>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 name="组合 2"/>
          <p:cNvGrpSpPr/>
          <p:nvPr/>
        </p:nvGrpSpPr>
        <p:grpSpPr>
          <a:xfrm>
            <a:off x="731525" y="2844024"/>
            <a:ext cx="9199004" cy="3459517"/>
            <a:chOff x="1562985" y="3753425"/>
            <a:chExt cx="9199004" cy="3459517"/>
          </a:xfrm>
        </p:grpSpPr>
        <p:sp>
          <p:nvSpPr>
            <p:cNvPr id="6" name="任意多边形: 形状 5"/>
            <p:cNvSpPr/>
            <p:nvPr/>
          </p:nvSpPr>
          <p:spPr>
            <a:xfrm>
              <a:off x="1562985" y="3753425"/>
              <a:ext cx="3878758" cy="1019791"/>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US" altLang="zh-CN" sz="2800" kern="1200" dirty="0"/>
                <a:t>Team members n</a:t>
              </a:r>
              <a:r>
                <a:rPr lang="en-GB" sz="2800" kern="1200" dirty="0" err="1"/>
                <a:t>ame</a:t>
              </a:r>
              <a:r>
                <a:rPr lang="en-GB" sz="2800" kern="1200" dirty="0"/>
                <a:t> :</a:t>
              </a:r>
              <a:endParaRPr lang="en-US" sz="2800" kern="1200" dirty="0"/>
            </a:p>
          </p:txBody>
        </p:sp>
        <p:sp>
          <p:nvSpPr>
            <p:cNvPr id="8" name="任意多边形: 形状 7"/>
            <p:cNvSpPr/>
            <p:nvPr/>
          </p:nvSpPr>
          <p:spPr>
            <a:xfrm>
              <a:off x="3088574" y="5109170"/>
              <a:ext cx="7673415" cy="2103772"/>
            </a:xfrm>
            <a:custGeom>
              <a:avLst/>
              <a:gdLst>
                <a:gd name="connsiteX0" fmla="*/ 0 w 2918936"/>
                <a:gd name="connsiteY0" fmla="*/ 185352 h 1853524"/>
                <a:gd name="connsiteX1" fmla="*/ 185352 w 2918936"/>
                <a:gd name="connsiteY1" fmla="*/ 0 h 1853524"/>
                <a:gd name="connsiteX2" fmla="*/ 2733584 w 2918936"/>
                <a:gd name="connsiteY2" fmla="*/ 0 h 1853524"/>
                <a:gd name="connsiteX3" fmla="*/ 2918936 w 2918936"/>
                <a:gd name="connsiteY3" fmla="*/ 185352 h 1853524"/>
                <a:gd name="connsiteX4" fmla="*/ 2918936 w 2918936"/>
                <a:gd name="connsiteY4" fmla="*/ 1668172 h 1853524"/>
                <a:gd name="connsiteX5" fmla="*/ 2733584 w 2918936"/>
                <a:gd name="connsiteY5" fmla="*/ 1853524 h 1853524"/>
                <a:gd name="connsiteX6" fmla="*/ 185352 w 2918936"/>
                <a:gd name="connsiteY6" fmla="*/ 1853524 h 1853524"/>
                <a:gd name="connsiteX7" fmla="*/ 0 w 2918936"/>
                <a:gd name="connsiteY7" fmla="*/ 1668172 h 1853524"/>
                <a:gd name="connsiteX8" fmla="*/ 0 w 2918936"/>
                <a:gd name="connsiteY8" fmla="*/ 185352 h 1853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18936" h="1853524">
                  <a:moveTo>
                    <a:pt x="0" y="185352"/>
                  </a:moveTo>
                  <a:cubicBezTo>
                    <a:pt x="0" y="82985"/>
                    <a:pt x="82985" y="0"/>
                    <a:pt x="185352" y="0"/>
                  </a:cubicBezTo>
                  <a:lnTo>
                    <a:pt x="2733584" y="0"/>
                  </a:lnTo>
                  <a:cubicBezTo>
                    <a:pt x="2835951" y="0"/>
                    <a:pt x="2918936" y="82985"/>
                    <a:pt x="2918936" y="185352"/>
                  </a:cubicBezTo>
                  <a:lnTo>
                    <a:pt x="2918936" y="1668172"/>
                  </a:lnTo>
                  <a:cubicBezTo>
                    <a:pt x="2918936" y="1770539"/>
                    <a:pt x="2835951" y="1853524"/>
                    <a:pt x="2733584" y="1853524"/>
                  </a:cubicBezTo>
                  <a:lnTo>
                    <a:pt x="185352" y="1853524"/>
                  </a:lnTo>
                  <a:cubicBezTo>
                    <a:pt x="82985" y="1853524"/>
                    <a:pt x="0" y="1770539"/>
                    <a:pt x="0" y="1668172"/>
                  </a:cubicBezTo>
                  <a:lnTo>
                    <a:pt x="0" y="18535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87638" tIns="187638" rIns="187638" bIns="187638" numCol="1" spcCol="1270" anchor="ctr" anchorCtr="0">
              <a:noAutofit/>
            </a:bodyPr>
            <a:lstStyle/>
            <a:p>
              <a:pPr marL="0" lvl="0" indent="0" algn="ctr" defTabSz="1555750">
                <a:lnSpc>
                  <a:spcPct val="90000"/>
                </a:lnSpc>
                <a:spcBef>
                  <a:spcPct val="0"/>
                </a:spcBef>
                <a:spcAft>
                  <a:spcPct val="35000"/>
                </a:spcAft>
                <a:buNone/>
              </a:pPr>
              <a:r>
                <a:rPr lang="en-GB" sz="2800" b="1" dirty="0"/>
                <a:t>Huan </a:t>
              </a:r>
              <a:r>
                <a:rPr lang="en-GB" sz="2800" b="1" dirty="0" err="1"/>
                <a:t>Xie</a:t>
              </a:r>
              <a:r>
                <a:rPr lang="zh-CN" altLang="en-US" sz="2800" b="1" dirty="0"/>
                <a:t>、</a:t>
              </a:r>
              <a:r>
                <a:rPr lang="en-US" altLang="zh-CN" sz="2800" b="1" dirty="0" err="1"/>
                <a:t>Zhiye</a:t>
              </a:r>
              <a:r>
                <a:rPr lang="en-US" altLang="zh-CN" sz="2800" b="1" dirty="0"/>
                <a:t> Xu</a:t>
              </a:r>
              <a:r>
                <a:rPr lang="zh-CN" altLang="en-US" sz="2800" b="1" dirty="0"/>
                <a:t>、</a:t>
              </a:r>
              <a:r>
                <a:rPr lang="en-US" altLang="zh-CN" sz="2800" b="1" dirty="0" err="1"/>
                <a:t>Mengxiao</a:t>
              </a:r>
              <a:r>
                <a:rPr lang="en-US" altLang="zh-CN" sz="2800" b="1" dirty="0"/>
                <a:t> </a:t>
              </a:r>
              <a:r>
                <a:rPr lang="en-US" altLang="zh-CN" sz="2800" b="1" dirty="0" err="1"/>
                <a:t>Xue</a:t>
              </a:r>
              <a:r>
                <a:rPr lang="zh-CN" altLang="en-US" sz="2800" b="1" dirty="0"/>
                <a:t>、</a:t>
              </a:r>
              <a:r>
                <a:rPr lang="en-US" altLang="zh-CN" sz="2800" b="1" dirty="0"/>
                <a:t>Heming Yao</a:t>
              </a:r>
              <a:r>
                <a:rPr lang="zh-CN" altLang="en-US" sz="2800" b="1" dirty="0"/>
                <a:t>、</a:t>
              </a:r>
              <a:r>
                <a:rPr lang="en-US" altLang="zh-CN" sz="2800" b="1" dirty="0"/>
                <a:t>Changchun Ye</a:t>
              </a:r>
              <a:r>
                <a:rPr lang="zh-CN" altLang="en-US" sz="2800" b="1" dirty="0"/>
                <a:t>、</a:t>
              </a:r>
              <a:r>
                <a:rPr lang="en-US" altLang="zh-CN" sz="2800" b="1" dirty="0"/>
                <a:t>Yin Zhang</a:t>
              </a:r>
              <a:endParaRPr lang="en-US" sz="2800" b="1" kern="1200" dirty="0"/>
            </a:p>
          </p:txBody>
        </p:sp>
      </p:grpSp>
      <p:sp>
        <p:nvSpPr>
          <p:cNvPr id="13" name="矩形 12">
            <a:extLst>
              <a:ext uri="{FF2B5EF4-FFF2-40B4-BE49-F238E27FC236}">
                <a16:creationId xmlns:a16="http://schemas.microsoft.com/office/drawing/2014/main" id="{E51B5B5E-0D47-482F-9868-86691CCA58E3}"/>
              </a:ext>
            </a:extLst>
          </p:cNvPr>
          <p:cNvSpPr/>
          <p:nvPr/>
        </p:nvSpPr>
        <p:spPr>
          <a:xfrm>
            <a:off x="9930529" y="5520070"/>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altLang="zh-CN" sz="3400" b="1" dirty="0">
                <a:latin typeface="微软雅黑" panose="020B0503020204020204" pitchFamily="34" charset="-122"/>
                <a:ea typeface="微软雅黑" panose="020B0503020204020204" pitchFamily="34" charset="-122"/>
              </a:rPr>
              <a:t>P</a:t>
            </a:r>
            <a:r>
              <a:rPr lang="en-GB" altLang="zh-CN" sz="3400" b="1" dirty="0" err="1">
                <a:latin typeface="微软雅黑" panose="020B0503020204020204" pitchFamily="34" charset="-122"/>
                <a:ea typeface="微软雅黑" panose="020B0503020204020204" pitchFamily="34" charset="-122"/>
              </a:rPr>
              <a:t>roject</a:t>
            </a:r>
            <a:r>
              <a:rPr lang="en-GB" altLang="zh-CN" sz="3400" b="1" dirty="0">
                <a:latin typeface="微软雅黑" panose="020B0503020204020204" pitchFamily="34" charset="-122"/>
                <a:ea typeface="微软雅黑" panose="020B0503020204020204" pitchFamily="34" charset="-122"/>
              </a:rPr>
              <a:t> item </a:t>
            </a:r>
            <a:r>
              <a:rPr lang="en-GB" sz="3400" b="1" dirty="0">
                <a:latin typeface="微软雅黑" panose="020B0503020204020204" pitchFamily="34" charset="-122"/>
                <a:ea typeface="微软雅黑" panose="020B0503020204020204" pitchFamily="34" charset="-122"/>
              </a:rPr>
              <a:t>:</a:t>
            </a:r>
            <a:r>
              <a:rPr lang="en-US" sz="3400" b="1" dirty="0">
                <a:latin typeface="微软雅黑" panose="020B0503020204020204" pitchFamily="34" charset="-122"/>
                <a:ea typeface="微软雅黑" panose="020B0503020204020204" pitchFamily="34" charset="-122"/>
              </a:rPr>
              <a:t>The Cloud Service of mobile phone.</a:t>
            </a:r>
            <a:br>
              <a:rPr lang="en-US" sz="3400" dirty="0"/>
            </a:br>
            <a:endParaRPr lang="en-GB" sz="3400"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72493" y="2071316"/>
            <a:ext cx="6713552" cy="4119172"/>
          </a:xfrm>
        </p:spPr>
        <p:txBody>
          <a:bodyPr anchor="t">
            <a:normAutofit/>
          </a:bodyPr>
          <a:lstStyle/>
          <a:p>
            <a:pPr marL="0" indent="0">
              <a:buNone/>
            </a:pPr>
            <a:r>
              <a:rPr lang="en-US" sz="2200" b="1" dirty="0"/>
              <a:t>Introduction</a:t>
            </a:r>
          </a:p>
          <a:p>
            <a:pPr marL="0" indent="0" algn="just">
              <a:buNone/>
            </a:pPr>
            <a:r>
              <a:rPr lang="en-US" sz="2200" dirty="0"/>
              <a:t>        With the continuous maturity of cloud technology and the reduction of adoption cost, both Internet enterprises and traditional enterprises and institutions have begun to gradually turn to the cloud service and it is the only way to reduce the cost of enterprise informatization. </a:t>
            </a:r>
            <a:r>
              <a:rPr lang="en-US" altLang="zh-CN" sz="2200" dirty="0"/>
              <a:t>the cloud service </a:t>
            </a:r>
            <a:r>
              <a:rPr lang="en-US" sz="2200" dirty="0"/>
              <a:t>is the infrastructure of future business, which can optimize the existing resources of enterprises and reduce redundant expenses, so that enterprises can focus more on their own business, rather than building the marginal parts of the business.</a:t>
            </a:r>
          </a:p>
          <a:p>
            <a:pPr marL="514350" indent="-514350">
              <a:buFont typeface="+mj-lt"/>
              <a:buAutoNum type="arabicPeriod"/>
            </a:pPr>
            <a:endParaRPr lang="en-US" sz="2200" dirty="0"/>
          </a:p>
        </p:txBody>
      </p:sp>
      <p:pic>
        <p:nvPicPr>
          <p:cNvPr id="7" name="图片 6">
            <a:extLst>
              <a:ext uri="{FF2B5EF4-FFF2-40B4-BE49-F238E27FC236}">
                <a16:creationId xmlns:a16="http://schemas.microsoft.com/office/drawing/2014/main" id="{DB98743A-DA65-4A94-B705-8A51425EF050}"/>
              </a:ext>
            </a:extLst>
          </p:cNvPr>
          <p:cNvPicPr>
            <a:picLocks noChangeAspect="1"/>
          </p:cNvPicPr>
          <p:nvPr/>
        </p:nvPicPr>
        <p:blipFill>
          <a:blip r:embed="rId2"/>
          <a:stretch>
            <a:fillRect/>
          </a:stretch>
        </p:blipFill>
        <p:spPr>
          <a:xfrm>
            <a:off x="7462090" y="2731880"/>
            <a:ext cx="4273465" cy="3008519"/>
          </a:xfrm>
          <a:prstGeom prst="rect">
            <a:avLst/>
          </a:prstGeom>
        </p:spPr>
      </p:pic>
      <p:sp>
        <p:nvSpPr>
          <p:cNvPr id="3" name="矩形 2">
            <a:extLst>
              <a:ext uri="{FF2B5EF4-FFF2-40B4-BE49-F238E27FC236}">
                <a16:creationId xmlns:a16="http://schemas.microsoft.com/office/drawing/2014/main" id="{292C865F-3F9A-4BB4-8E7B-371B2FE43738}"/>
              </a:ext>
            </a:extLst>
          </p:cNvPr>
          <p:cNvSpPr/>
          <p:nvPr/>
        </p:nvSpPr>
        <p:spPr>
          <a:xfrm>
            <a:off x="9197164" y="6074246"/>
            <a:ext cx="2393849" cy="646331"/>
          </a:xfrm>
          <a:prstGeom prst="rect">
            <a:avLst/>
          </a:prstGeom>
        </p:spPr>
        <p:txBody>
          <a:bodyPr wrap="square">
            <a:spAutoFit/>
          </a:bodyPr>
          <a:lstStyle/>
          <a:p>
            <a:r>
              <a:rPr lang="zh-CN" altLang="en-US" dirty="0"/>
              <a:t>Presenter: </a:t>
            </a:r>
            <a:r>
              <a:rPr lang="en-US" altLang="zh-CN" dirty="0"/>
              <a:t>Heming Yao </a:t>
            </a:r>
            <a:r>
              <a:rPr lang="zh-CN" altLang="en-US" dirty="0"/>
              <a:t>Producer: </a:t>
            </a:r>
            <a:r>
              <a:rPr lang="en-US" altLang="zh-CN" dirty="0"/>
              <a:t>Heming Yao </a:t>
            </a:r>
            <a:endParaRPr lang="zh-CN"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图片 6">
            <a:extLst>
              <a:ext uri="{FF2B5EF4-FFF2-40B4-BE49-F238E27FC236}">
                <a16:creationId xmlns:a16="http://schemas.microsoft.com/office/drawing/2014/main" id="{5FE968DD-CF4D-4194-A86D-76EC5121B738}"/>
              </a:ext>
            </a:extLst>
          </p:cNvPr>
          <p:cNvPicPr>
            <a:picLocks noChangeAspect="1"/>
          </p:cNvPicPr>
          <p:nvPr/>
        </p:nvPicPr>
        <p:blipFill rotWithShape="1">
          <a:blip r:embed="rId2"/>
          <a:srcRect l="4478" r="633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Content Placeholder 4"/>
          <p:cNvSpPr>
            <a:spLocks noGrp="1"/>
          </p:cNvSpPr>
          <p:nvPr>
            <p:ph idx="1"/>
          </p:nvPr>
        </p:nvSpPr>
        <p:spPr>
          <a:xfrm>
            <a:off x="5965371" y="1016000"/>
            <a:ext cx="6012541" cy="5117420"/>
          </a:xfrm>
        </p:spPr>
        <p:txBody>
          <a:bodyPr>
            <a:normAutofit lnSpcReduction="10000"/>
          </a:bodyPr>
          <a:lstStyle/>
          <a:p>
            <a:pPr marL="0" indent="0">
              <a:buNone/>
            </a:pPr>
            <a:r>
              <a:rPr lang="en-GB" sz="2400" b="1" dirty="0"/>
              <a:t>current </a:t>
            </a:r>
            <a:r>
              <a:rPr lang="en-GB" altLang="zh-CN" sz="2400" b="1" dirty="0"/>
              <a:t>benefits and </a:t>
            </a:r>
            <a:r>
              <a:rPr lang="en-GB" sz="2400" b="1" dirty="0"/>
              <a:t>features:</a:t>
            </a:r>
          </a:p>
          <a:p>
            <a:pPr marL="514350" indent="-514350">
              <a:buFont typeface="+mj-lt"/>
              <a:buAutoNum type="arabicPeriod"/>
            </a:pPr>
            <a:r>
              <a:rPr lang="en-GB" sz="2400" b="1" dirty="0"/>
              <a:t>The agility</a:t>
            </a:r>
            <a:r>
              <a:rPr lang="en-GB" sz="2400" dirty="0"/>
              <a:t>:</a:t>
            </a:r>
            <a:r>
              <a:rPr lang="en-US" sz="2400" dirty="0"/>
              <a:t>Deploying a cloud server is much faster than using a physical server.</a:t>
            </a:r>
          </a:p>
          <a:p>
            <a:pPr marL="514350" indent="-514350">
              <a:buFont typeface="+mj-lt"/>
              <a:buAutoNum type="arabicPeriod"/>
            </a:pPr>
            <a:r>
              <a:rPr lang="en-US" sz="2400" b="1" dirty="0"/>
              <a:t>Flexible extend</a:t>
            </a:r>
            <a:r>
              <a:rPr lang="en-US" sz="2400" dirty="0"/>
              <a:t>: Cloud servers can be easily scaled up without the need for upfront estimates.</a:t>
            </a:r>
          </a:p>
          <a:p>
            <a:pPr marL="514350" indent="-514350">
              <a:buFont typeface="+mj-lt"/>
              <a:buAutoNum type="arabicPeriod"/>
            </a:pPr>
            <a:r>
              <a:rPr lang="en-US" altLang="zh-CN" sz="2400" b="1" dirty="0"/>
              <a:t>Operation and maintenance</a:t>
            </a:r>
            <a:r>
              <a:rPr lang="en-US" altLang="zh-CN" sz="2400" dirty="0"/>
              <a:t>: Using cloud host can greatly reduce the manpower cost of operation and maintenance.</a:t>
            </a:r>
          </a:p>
          <a:p>
            <a:pPr marL="514350" indent="-514350">
              <a:buFont typeface="+mj-lt"/>
              <a:buAutoNum type="arabicPeriod"/>
            </a:pPr>
            <a:r>
              <a:rPr lang="en-US" altLang="zh-CN" sz="2400" b="1" dirty="0"/>
              <a:t>The reliability</a:t>
            </a:r>
            <a:r>
              <a:rPr lang="en-US" altLang="zh-CN" sz="2400" dirty="0"/>
              <a:t>: Physical server out of the problem to fix it, cloud server directly migration.</a:t>
            </a:r>
          </a:p>
          <a:p>
            <a:pPr marL="514350" indent="-514350">
              <a:buFont typeface="+mj-lt"/>
              <a:buAutoNum type="arabicPeriod"/>
            </a:pPr>
            <a:r>
              <a:rPr lang="en-US" altLang="zh-CN" sz="2400" b="1" dirty="0"/>
              <a:t>The spending</a:t>
            </a:r>
            <a:r>
              <a:rPr lang="en-US" altLang="zh-CN" sz="2400" dirty="0"/>
              <a:t>: Cloud servers are more economical.</a:t>
            </a:r>
          </a:p>
          <a:p>
            <a:pPr marL="514350" indent="-514350">
              <a:buFont typeface="+mj-lt"/>
              <a:buAutoNum type="arabicPeriod"/>
            </a:pPr>
            <a:endParaRPr lang="en-US" sz="1600" dirty="0"/>
          </a:p>
          <a:p>
            <a:pPr marL="514350" indent="-514350">
              <a:buFont typeface="+mj-lt"/>
              <a:buAutoNum type="arabicPeriod"/>
            </a:pPr>
            <a:endParaRPr lang="en-US" sz="1600" dirty="0"/>
          </a:p>
        </p:txBody>
      </p:sp>
      <p:sp>
        <p:nvSpPr>
          <p:cNvPr id="2" name="矩形 1">
            <a:extLst>
              <a:ext uri="{FF2B5EF4-FFF2-40B4-BE49-F238E27FC236}">
                <a16:creationId xmlns:a16="http://schemas.microsoft.com/office/drawing/2014/main" id="{36BA45D2-4A96-43B2-BE24-38C2FF785676}"/>
              </a:ext>
            </a:extLst>
          </p:cNvPr>
          <p:cNvSpPr/>
          <p:nvPr/>
        </p:nvSpPr>
        <p:spPr>
          <a:xfrm>
            <a:off x="9657281" y="6133420"/>
            <a:ext cx="2369238" cy="646331"/>
          </a:xfrm>
          <a:prstGeom prst="rect">
            <a:avLst/>
          </a:prstGeom>
        </p:spPr>
        <p:txBody>
          <a:bodyPr wrap="none">
            <a:spAutoFit/>
          </a:bodyPr>
          <a:lstStyle/>
          <a:p>
            <a:r>
              <a:rPr lang="zh-CN" altLang="en-US" dirty="0"/>
              <a:t>Presenter: </a:t>
            </a:r>
            <a:r>
              <a:rPr lang="en-US" altLang="zh-CN" dirty="0"/>
              <a:t>Heming Yao </a:t>
            </a:r>
          </a:p>
          <a:p>
            <a:r>
              <a:rPr lang="zh-CN" altLang="en-US" dirty="0"/>
              <a:t>Producer: </a:t>
            </a:r>
            <a:r>
              <a:rPr lang="en-US" altLang="zh-CN" dirty="0"/>
              <a:t>Heming Yao </a:t>
            </a:r>
            <a:endParaRPr lang="zh-CN" altLang="en-US" dirty="0"/>
          </a:p>
        </p:txBody>
      </p:sp>
    </p:spTree>
    <p:extLst>
      <p:ext uri="{BB962C8B-B14F-4D97-AF65-F5344CB8AC3E}">
        <p14:creationId xmlns:p14="http://schemas.microsoft.com/office/powerpoint/2010/main" val="984282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title"/>
          </p:nvPr>
        </p:nvSpPr>
        <p:spPr>
          <a:xfrm>
            <a:off x="585540" y="425520"/>
            <a:ext cx="10969200" cy="705600"/>
          </a:xfrm>
        </p:spPr>
        <p:txBody>
          <a:bodyPr>
            <a:normAutofit fontScale="90000"/>
          </a:bodyPr>
          <a:lstStyle/>
          <a:p>
            <a:r>
              <a:rPr lang="zh-CN" altLang="en-US" dirty="0"/>
              <a:t>Building a functional team for the cloud service platform</a:t>
            </a:r>
          </a:p>
        </p:txBody>
      </p:sp>
      <p:graphicFrame>
        <p:nvGraphicFramePr>
          <p:cNvPr id="7" name="图示 6"/>
          <p:cNvGraphicFramePr/>
          <p:nvPr/>
        </p:nvGraphicFramePr>
        <p:xfrm>
          <a:off x="585355" y="1342755"/>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矩形 7"/>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a:t>Yin Zhang</a:t>
            </a:r>
          </a:p>
          <a:p>
            <a:r>
              <a:rPr lang="zh-CN" altLang="en-US" dirty="0"/>
              <a:t>Producer:  </a:t>
            </a:r>
            <a:r>
              <a:rPr lang="en-US" altLang="zh-CN" dirty="0"/>
              <a:t>Yin Zhang</a:t>
            </a:r>
            <a:endParaRPr lang="zh-CN" altLang="en-US" dirty="0"/>
          </a:p>
        </p:txBody>
      </p:sp>
      <p:pic>
        <p:nvPicPr>
          <p:cNvPr id="3" name="图片 2"/>
          <p:cNvPicPr>
            <a:picLocks noChangeAspect="1"/>
          </p:cNvPicPr>
          <p:nvPr/>
        </p:nvPicPr>
        <p:blipFill>
          <a:blip r:embed="rId8"/>
          <a:stretch>
            <a:fillRect/>
          </a:stretch>
        </p:blipFill>
        <p:spPr>
          <a:xfrm>
            <a:off x="9011285" y="2164715"/>
            <a:ext cx="3180080" cy="2051685"/>
          </a:xfrm>
          <a:prstGeom prst="rect">
            <a:avLst/>
          </a:prstGeom>
        </p:spPr>
      </p:pic>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图示 3"/>
          <p:cNvGraphicFramePr/>
          <p:nvPr/>
        </p:nvGraphicFramePr>
        <p:xfrm>
          <a:off x="643871" y="514389"/>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矩形 5"/>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a:t>Yin Zhang</a:t>
            </a:r>
          </a:p>
          <a:p>
            <a:r>
              <a:rPr lang="zh-CN" altLang="en-US" dirty="0"/>
              <a:t>Producer:  </a:t>
            </a:r>
            <a:r>
              <a:rPr lang="en-US" altLang="zh-CN" dirty="0"/>
              <a:t>Yin Zhang</a:t>
            </a:r>
            <a:endParaRPr lang="zh-CN" altLang="en-US" dirty="0"/>
          </a:p>
        </p:txBody>
      </p:sp>
      <p:pic>
        <p:nvPicPr>
          <p:cNvPr id="2" name="图片 1"/>
          <p:cNvPicPr>
            <a:picLocks noChangeAspect="1"/>
          </p:cNvPicPr>
          <p:nvPr>
            <p:custDataLst>
              <p:tags r:id="rId2"/>
            </p:custDataLst>
          </p:nvPr>
        </p:nvPicPr>
        <p:blipFill>
          <a:blip r:embed="rId9"/>
          <a:stretch>
            <a:fillRect/>
          </a:stretch>
        </p:blipFill>
        <p:spPr>
          <a:xfrm>
            <a:off x="9290685" y="1655445"/>
            <a:ext cx="2519045" cy="2536825"/>
          </a:xfrm>
          <a:prstGeom prst="rect">
            <a:avLst/>
          </a:prstGeom>
        </p:spPr>
      </p:pic>
    </p:spTree>
    <p:custDataLst>
      <p:tags r:id="rId1"/>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965371" y="1016000"/>
            <a:ext cx="6012541" cy="5117420"/>
          </a:xfrm>
        </p:spPr>
        <p:txBody>
          <a:bodyPr>
            <a:normAutofit/>
          </a:bodyPr>
          <a:lstStyle/>
          <a:p>
            <a:pPr marL="0" indent="0">
              <a:buNone/>
            </a:pPr>
            <a:r>
              <a:rPr lang="en-US" sz="2400" b="1" dirty="0"/>
              <a:t>The service </a:t>
            </a:r>
            <a:r>
              <a:rPr lang="en-US" sz="2400" b="1" dirty="0">
                <a:solidFill>
                  <a:srgbClr val="FF0000"/>
                </a:solidFill>
              </a:rPr>
              <a:t>type</a:t>
            </a:r>
            <a:r>
              <a:rPr lang="en-US" sz="2400" b="1" dirty="0"/>
              <a:t> and the service </a:t>
            </a:r>
            <a:r>
              <a:rPr lang="en-US" sz="2400" b="1" dirty="0">
                <a:solidFill>
                  <a:srgbClr val="FF0000"/>
                </a:solidFill>
              </a:rPr>
              <a:t>object</a:t>
            </a:r>
            <a:r>
              <a:rPr lang="en-GB" sz="2400" b="1" dirty="0"/>
              <a:t>:</a:t>
            </a:r>
          </a:p>
          <a:p>
            <a:pPr marL="514350" indent="-514350" algn="just">
              <a:buFont typeface="+mj-lt"/>
              <a:buAutoNum type="arabicPeriod"/>
            </a:pPr>
            <a:r>
              <a:rPr lang="en-GB" sz="2400" b="1" dirty="0"/>
              <a:t>Software services</a:t>
            </a:r>
            <a:r>
              <a:rPr lang="zh-CN" altLang="en-US" sz="2400" b="1" dirty="0"/>
              <a:t>：</a:t>
            </a:r>
            <a:r>
              <a:rPr lang="en-US" altLang="zh-CN" sz="2400" dirty="0"/>
              <a:t>Software services are mainly aimed at </a:t>
            </a:r>
            <a:r>
              <a:rPr lang="en-US" altLang="zh-CN" sz="2400" dirty="0">
                <a:solidFill>
                  <a:srgbClr val="FF0000"/>
                </a:solidFill>
              </a:rPr>
              <a:t>consumers</a:t>
            </a:r>
            <a:r>
              <a:rPr lang="en-US" altLang="zh-CN" sz="2400" dirty="0"/>
              <a:t>. For example, we use </a:t>
            </a:r>
            <a:r>
              <a:rPr lang="en-US" altLang="zh-CN" sz="2400" dirty="0">
                <a:solidFill>
                  <a:srgbClr val="FF0000"/>
                </a:solidFill>
              </a:rPr>
              <a:t>Baidu cloud disk, Tencent cloud disk and so on</a:t>
            </a:r>
            <a:r>
              <a:rPr lang="en-US" altLang="zh-CN" sz="2400" dirty="0"/>
              <a:t>.</a:t>
            </a:r>
            <a:endParaRPr lang="en-US" sz="2400" dirty="0"/>
          </a:p>
          <a:p>
            <a:pPr marL="514350" indent="-514350" algn="just">
              <a:buFont typeface="+mj-lt"/>
              <a:buAutoNum type="arabicPeriod"/>
            </a:pPr>
            <a:r>
              <a:rPr lang="en-US" sz="2400" b="1" dirty="0"/>
              <a:t>Platform services</a:t>
            </a:r>
            <a:r>
              <a:rPr lang="zh-CN" altLang="en-US" sz="2400" b="1" dirty="0"/>
              <a:t>：</a:t>
            </a:r>
            <a:r>
              <a:rPr lang="en-US" altLang="zh-CN" sz="2400" dirty="0"/>
              <a:t>where the customer can develop it, and we can provide the customer with the toolkit to develop it and run it on the platform</a:t>
            </a:r>
            <a:endParaRPr lang="en-US" sz="2400" dirty="0"/>
          </a:p>
          <a:p>
            <a:pPr marL="514350" indent="-514350" algn="just">
              <a:buFont typeface="+mj-lt"/>
              <a:buAutoNum type="arabicPeriod"/>
            </a:pPr>
            <a:r>
              <a:rPr lang="en-US" altLang="zh-CN" sz="2400" b="1" dirty="0"/>
              <a:t>Infrastructure services</a:t>
            </a:r>
            <a:r>
              <a:rPr lang="zh-CN" altLang="en-US" sz="2400" b="1" dirty="0"/>
              <a:t>：</a:t>
            </a:r>
            <a:r>
              <a:rPr lang="en-US" altLang="zh-CN" sz="2400" dirty="0"/>
              <a:t>Which</a:t>
            </a:r>
            <a:r>
              <a:rPr lang="en-US" altLang="zh-CN" sz="2400" b="1" dirty="0"/>
              <a:t> </a:t>
            </a:r>
            <a:r>
              <a:rPr lang="en-US" altLang="zh-CN" sz="2400" dirty="0"/>
              <a:t>are more suitable for the </a:t>
            </a:r>
            <a:r>
              <a:rPr lang="en-US" altLang="zh-CN" sz="2400" dirty="0">
                <a:solidFill>
                  <a:srgbClr val="FF0000"/>
                </a:solidFill>
              </a:rPr>
              <a:t>enterprise</a:t>
            </a:r>
            <a:r>
              <a:rPr lang="en-US" altLang="zh-CN" sz="2400" dirty="0"/>
              <a:t>, that is, the enterprise does not need a server, but the cloud computer has the storage capacity</a:t>
            </a:r>
            <a:endParaRPr lang="en-US" sz="1600" dirty="0"/>
          </a:p>
        </p:txBody>
      </p:sp>
      <p:pic>
        <p:nvPicPr>
          <p:cNvPr id="1026" name="Picture 2">
            <a:extLst>
              <a:ext uri="{FF2B5EF4-FFF2-40B4-BE49-F238E27FC236}">
                <a16:creationId xmlns:a16="http://schemas.microsoft.com/office/drawing/2014/main" id="{A0C90793-1148-474B-BE51-9E4A262852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829" y="1091510"/>
            <a:ext cx="5909753" cy="3748258"/>
          </a:xfrm>
          <a:prstGeom prst="rect">
            <a:avLst/>
          </a:prstGeom>
          <a:noFill/>
          <a:extLst>
            <a:ext uri="{909E8E84-426E-40DD-AFC4-6F175D3DCCD1}">
              <a14:hiddenFill xmlns:a14="http://schemas.microsoft.com/office/drawing/2010/main">
                <a:solidFill>
                  <a:srgbClr val="FFFFFF"/>
                </a:solidFill>
              </a14:hiddenFill>
            </a:ext>
          </a:extLst>
        </p:spPr>
      </p:pic>
      <p:sp>
        <p:nvSpPr>
          <p:cNvPr id="8" name="文本框 7">
            <a:extLst>
              <a:ext uri="{FF2B5EF4-FFF2-40B4-BE49-F238E27FC236}">
                <a16:creationId xmlns:a16="http://schemas.microsoft.com/office/drawing/2014/main" id="{F9AD202B-ED62-4AD4-901C-3C169C1C41A6}"/>
              </a:ext>
            </a:extLst>
          </p:cNvPr>
          <p:cNvSpPr txBox="1"/>
          <p:nvPr/>
        </p:nvSpPr>
        <p:spPr>
          <a:xfrm>
            <a:off x="872231" y="4866609"/>
            <a:ext cx="3744157" cy="1200329"/>
          </a:xfrm>
          <a:prstGeom prst="rect">
            <a:avLst/>
          </a:prstGeom>
          <a:noFill/>
        </p:spPr>
        <p:txBody>
          <a:bodyPr wrap="square">
            <a:spAutoFit/>
          </a:bodyPr>
          <a:lstStyle/>
          <a:p>
            <a:pPr algn="just"/>
            <a:r>
              <a:rPr lang="en-US" altLang="zh-CN" b="0" i="0" dirty="0">
                <a:solidFill>
                  <a:srgbClr val="333333"/>
                </a:solidFill>
                <a:effectLst/>
                <a:latin typeface="Arial" panose="020B0604020202020204" pitchFamily="34" charset="0"/>
              </a:rPr>
              <a:t>    So there are a lot of people who say that infrastructure services are the essence of cloud computing and can serve consumers.</a:t>
            </a:r>
            <a:endParaRPr lang="zh-CN" altLang="en-US" dirty="0"/>
          </a:p>
        </p:txBody>
      </p:sp>
      <p:sp>
        <p:nvSpPr>
          <p:cNvPr id="9" name="文本框 8">
            <a:extLst>
              <a:ext uri="{FF2B5EF4-FFF2-40B4-BE49-F238E27FC236}">
                <a16:creationId xmlns:a16="http://schemas.microsoft.com/office/drawing/2014/main" id="{1BE0DFCD-C8C0-4912-816A-4015EE391B07}"/>
              </a:ext>
            </a:extLst>
          </p:cNvPr>
          <p:cNvSpPr txBox="1"/>
          <p:nvPr/>
        </p:nvSpPr>
        <p:spPr>
          <a:xfrm>
            <a:off x="2186121" y="323334"/>
            <a:ext cx="7534922" cy="461665"/>
          </a:xfrm>
          <a:prstGeom prst="rect">
            <a:avLst/>
          </a:prstGeom>
          <a:noFill/>
        </p:spPr>
        <p:txBody>
          <a:bodyPr wrap="square">
            <a:spAutoFit/>
          </a:bodyPr>
          <a:lstStyle/>
          <a:p>
            <a:r>
              <a:rPr lang="en-US" altLang="zh-CN" sz="2400" b="1" dirty="0">
                <a:latin typeface="微软雅黑" panose="020B0503020204020204" pitchFamily="34" charset="-122"/>
                <a:ea typeface="微软雅黑" panose="020B0503020204020204" pitchFamily="34" charset="-122"/>
              </a:rPr>
              <a:t>The type of Cloud Service and service object</a:t>
            </a:r>
            <a:endParaRPr lang="zh-CN" altLang="en-US" sz="2400" b="1" dirty="0">
              <a:latin typeface="微软雅黑" panose="020B0503020204020204" pitchFamily="34" charset="-122"/>
              <a:ea typeface="微软雅黑" panose="020B0503020204020204" pitchFamily="34" charset="-122"/>
            </a:endParaRPr>
          </a:p>
        </p:txBody>
      </p:sp>
      <p:sp>
        <p:nvSpPr>
          <p:cNvPr id="2" name="箭头: 下 1">
            <a:extLst>
              <a:ext uri="{FF2B5EF4-FFF2-40B4-BE49-F238E27FC236}">
                <a16:creationId xmlns:a16="http://schemas.microsoft.com/office/drawing/2014/main" id="{4A243C41-5599-45F8-9524-9D6982F48F35}"/>
              </a:ext>
            </a:extLst>
          </p:cNvPr>
          <p:cNvSpPr/>
          <p:nvPr/>
        </p:nvSpPr>
        <p:spPr>
          <a:xfrm rot="5400000">
            <a:off x="5315423" y="4994167"/>
            <a:ext cx="337351" cy="802480"/>
          </a:xfrm>
          <a:prstGeom prst="downArrow">
            <a:avLst/>
          </a:prstGeom>
          <a:effectLst>
            <a:glow rad="101600">
              <a:schemeClr val="accent5">
                <a:satMod val="175000"/>
                <a:alpha val="40000"/>
              </a:schemeClr>
            </a:glow>
          </a:effectLst>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r"/>
            <a:endParaRPr lang="zh-CN" altLang="en-US" b="1" dirty="0">
              <a:ln w="22225">
                <a:solidFill>
                  <a:schemeClr val="accent2"/>
                </a:solidFill>
                <a:prstDash val="solid"/>
              </a:ln>
              <a:solidFill>
                <a:schemeClr val="accent2">
                  <a:lumMod val="40000"/>
                  <a:lumOff val="60000"/>
                </a:schemeClr>
              </a:solidFill>
            </a:endParaRPr>
          </a:p>
        </p:txBody>
      </p:sp>
      <p:sp>
        <p:nvSpPr>
          <p:cNvPr id="10" name="矩形 9">
            <a:extLst>
              <a:ext uri="{FF2B5EF4-FFF2-40B4-BE49-F238E27FC236}">
                <a16:creationId xmlns:a16="http://schemas.microsoft.com/office/drawing/2014/main" id="{A7F217B1-81C4-4888-ADA9-D5B623696295}"/>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3364038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a:extLst>
              <a:ext uri="{FF2B5EF4-FFF2-40B4-BE49-F238E27FC236}">
                <a16:creationId xmlns:a16="http://schemas.microsoft.com/office/drawing/2014/main" id="{34E7B54C-8976-4600-9573-F6C21BEBC792}"/>
              </a:ext>
            </a:extLst>
          </p:cNvPr>
          <p:cNvPicPr>
            <a:picLocks noChangeAspect="1"/>
          </p:cNvPicPr>
          <p:nvPr/>
        </p:nvPicPr>
        <p:blipFill>
          <a:blip r:embed="rId2"/>
          <a:stretch>
            <a:fillRect/>
          </a:stretch>
        </p:blipFill>
        <p:spPr>
          <a:xfrm>
            <a:off x="825712" y="976628"/>
            <a:ext cx="3736250" cy="2774747"/>
          </a:xfrm>
          <a:prstGeom prst="rect">
            <a:avLst/>
          </a:prstGeom>
        </p:spPr>
      </p:pic>
      <p:pic>
        <p:nvPicPr>
          <p:cNvPr id="6" name="图片 5">
            <a:extLst>
              <a:ext uri="{FF2B5EF4-FFF2-40B4-BE49-F238E27FC236}">
                <a16:creationId xmlns:a16="http://schemas.microsoft.com/office/drawing/2014/main" id="{DF47F7C5-8CA7-434B-B41D-040E915CE862}"/>
              </a:ext>
            </a:extLst>
          </p:cNvPr>
          <p:cNvPicPr>
            <a:picLocks noChangeAspect="1"/>
          </p:cNvPicPr>
          <p:nvPr/>
        </p:nvPicPr>
        <p:blipFill>
          <a:blip r:embed="rId3"/>
          <a:stretch>
            <a:fillRect/>
          </a:stretch>
        </p:blipFill>
        <p:spPr>
          <a:xfrm>
            <a:off x="825712" y="3859677"/>
            <a:ext cx="3738570" cy="2654768"/>
          </a:xfrm>
          <a:prstGeom prst="rect">
            <a:avLst/>
          </a:prstGeom>
        </p:spPr>
      </p:pic>
      <p:sp>
        <p:nvSpPr>
          <p:cNvPr id="10" name="文本框 9">
            <a:extLst>
              <a:ext uri="{FF2B5EF4-FFF2-40B4-BE49-F238E27FC236}">
                <a16:creationId xmlns:a16="http://schemas.microsoft.com/office/drawing/2014/main" id="{1BE98676-33B5-43B2-96FE-CE59C00B5742}"/>
              </a:ext>
            </a:extLst>
          </p:cNvPr>
          <p:cNvSpPr txBox="1"/>
          <p:nvPr/>
        </p:nvSpPr>
        <p:spPr>
          <a:xfrm>
            <a:off x="4991470" y="976628"/>
            <a:ext cx="5599590" cy="1754326"/>
          </a:xfrm>
          <a:prstGeom prst="rect">
            <a:avLst/>
          </a:prstGeom>
          <a:noFill/>
        </p:spPr>
        <p:txBody>
          <a:bodyPr wrap="square">
            <a:spAutoFit/>
          </a:bodyPr>
          <a:lstStyle/>
          <a:p>
            <a:pPr algn="just"/>
            <a:r>
              <a:rPr lang="en-US" altLang="zh-CN" dirty="0"/>
              <a:t>    In 2020, the overall market scale of global public cloud services will reach </a:t>
            </a:r>
            <a:r>
              <a:rPr lang="en-US" altLang="zh-CN" dirty="0">
                <a:solidFill>
                  <a:srgbClr val="FF0000"/>
                </a:solidFill>
              </a:rPr>
              <a:t>US $312.42 billion</a:t>
            </a:r>
            <a:r>
              <a:rPr lang="en-US" altLang="zh-CN" dirty="0"/>
              <a:t>, among which the Chinese market will reach US </a:t>
            </a:r>
            <a:r>
              <a:rPr lang="en-US" altLang="zh-CN" dirty="0">
                <a:solidFill>
                  <a:srgbClr val="FF0000"/>
                </a:solidFill>
              </a:rPr>
              <a:t>$19.38 billion</a:t>
            </a:r>
            <a:r>
              <a:rPr lang="en-US" altLang="zh-CN" dirty="0"/>
              <a:t>, with a year-on-year growth of </a:t>
            </a:r>
            <a:r>
              <a:rPr lang="en-US" altLang="zh-CN" dirty="0">
                <a:solidFill>
                  <a:srgbClr val="FF0000"/>
                </a:solidFill>
              </a:rPr>
              <a:t>49.7%</a:t>
            </a:r>
            <a:r>
              <a:rPr lang="en-US" altLang="zh-CN" dirty="0"/>
              <a:t>, the highest growth rate among all regions in the world. China's share of the global market is expected to reach more than </a:t>
            </a:r>
            <a:r>
              <a:rPr lang="en-US" altLang="zh-CN" dirty="0">
                <a:solidFill>
                  <a:srgbClr val="FF0000"/>
                </a:solidFill>
              </a:rPr>
              <a:t>10.5% </a:t>
            </a:r>
            <a:r>
              <a:rPr lang="en-US" altLang="zh-CN" dirty="0"/>
              <a:t>by 2024</a:t>
            </a:r>
            <a:endParaRPr lang="zh-CN" altLang="en-US" dirty="0"/>
          </a:p>
        </p:txBody>
      </p:sp>
      <p:sp>
        <p:nvSpPr>
          <p:cNvPr id="12" name="文本框 11">
            <a:extLst>
              <a:ext uri="{FF2B5EF4-FFF2-40B4-BE49-F238E27FC236}">
                <a16:creationId xmlns:a16="http://schemas.microsoft.com/office/drawing/2014/main" id="{94C91C7C-45CE-49CC-A5C2-237003EE68B8}"/>
              </a:ext>
            </a:extLst>
          </p:cNvPr>
          <p:cNvSpPr txBox="1"/>
          <p:nvPr/>
        </p:nvSpPr>
        <p:spPr>
          <a:xfrm>
            <a:off x="4991470" y="3873553"/>
            <a:ext cx="5732755" cy="1200329"/>
          </a:xfrm>
          <a:prstGeom prst="rect">
            <a:avLst/>
          </a:prstGeom>
          <a:noFill/>
        </p:spPr>
        <p:txBody>
          <a:bodyPr wrap="square">
            <a:spAutoFit/>
          </a:bodyPr>
          <a:lstStyle/>
          <a:p>
            <a:pPr algn="just"/>
            <a:r>
              <a:rPr lang="en-US" altLang="zh-CN" dirty="0"/>
              <a:t>    Top 5 ranking of China's IaaS market in the fourth quarter of 2020: Alibaba, Huawei and Tencent, China Telecom and AWS. Of course, the catch-up players such as Kingsoft, Baidu, Inspur, and JD are still not to be underestimated</a:t>
            </a:r>
            <a:endParaRPr lang="zh-CN" altLang="en-US" dirty="0"/>
          </a:p>
        </p:txBody>
      </p:sp>
      <p:sp>
        <p:nvSpPr>
          <p:cNvPr id="14" name="文本框 13">
            <a:extLst>
              <a:ext uri="{FF2B5EF4-FFF2-40B4-BE49-F238E27FC236}">
                <a16:creationId xmlns:a16="http://schemas.microsoft.com/office/drawing/2014/main" id="{D7BD3819-492E-48B3-AE37-982E8569BE10}"/>
              </a:ext>
            </a:extLst>
          </p:cNvPr>
          <p:cNvSpPr txBox="1"/>
          <p:nvPr/>
        </p:nvSpPr>
        <p:spPr>
          <a:xfrm>
            <a:off x="2694997" y="343555"/>
            <a:ext cx="7487690" cy="461665"/>
          </a:xfrm>
          <a:prstGeom prst="rect">
            <a:avLst/>
          </a:prstGeom>
          <a:noFill/>
        </p:spPr>
        <p:txBody>
          <a:bodyPr wrap="square">
            <a:spAutoFit/>
          </a:bodyPr>
          <a:lstStyle/>
          <a:p>
            <a:r>
              <a:rPr lang="en-US" altLang="zh-CN" sz="2400" b="1" dirty="0">
                <a:latin typeface="微软雅黑" panose="020B0503020204020204" pitchFamily="34" charset="-122"/>
                <a:ea typeface="微软雅黑" panose="020B0503020204020204" pitchFamily="34" charset="-122"/>
              </a:rPr>
              <a:t>The development trend of Cloud Service </a:t>
            </a:r>
            <a:endParaRPr lang="zh-CN" altLang="en-US" sz="2400" dirty="0"/>
          </a:p>
        </p:txBody>
      </p:sp>
      <p:sp>
        <p:nvSpPr>
          <p:cNvPr id="9" name="矩形 8">
            <a:extLst>
              <a:ext uri="{FF2B5EF4-FFF2-40B4-BE49-F238E27FC236}">
                <a16:creationId xmlns:a16="http://schemas.microsoft.com/office/drawing/2014/main" id="{E7BCDC2A-AA83-427D-9C6F-524C7E4EBE3B}"/>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5534300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82764" y="980489"/>
            <a:ext cx="5781298" cy="5117420"/>
          </a:xfrm>
        </p:spPr>
        <p:txBody>
          <a:bodyPr>
            <a:normAutofit/>
          </a:bodyPr>
          <a:lstStyle/>
          <a:p>
            <a:pPr marL="0" indent="0">
              <a:buNone/>
            </a:pPr>
            <a:r>
              <a:rPr lang="en-GB" sz="2400" b="1" dirty="0"/>
              <a:t>Applicable people:</a:t>
            </a:r>
          </a:p>
          <a:p>
            <a:pPr marL="514350" indent="-514350" algn="just">
              <a:buFont typeface="+mj-lt"/>
              <a:buAutoNum type="arabicPeriod"/>
            </a:pPr>
            <a:r>
              <a:rPr lang="en-US" sz="2400" b="1" dirty="0"/>
              <a:t>Users who want to manage the system easily</a:t>
            </a:r>
            <a:r>
              <a:rPr lang="en-US" altLang="zh-CN" sz="2400" b="1" dirty="0"/>
              <a:t>;</a:t>
            </a:r>
            <a:endParaRPr lang="en-US" altLang="zh-CN" sz="2400" dirty="0"/>
          </a:p>
          <a:p>
            <a:pPr marL="514350" indent="-514350" algn="just">
              <a:buFont typeface="+mj-lt"/>
              <a:buAutoNum type="arabicPeriod"/>
            </a:pPr>
            <a:r>
              <a:rPr lang="en-US" sz="2400" b="1" dirty="0"/>
              <a:t>Users who have a demand for the flexible expansion ability of their business</a:t>
            </a:r>
            <a:r>
              <a:rPr lang="en-US" altLang="zh-CN" sz="2400" b="1" dirty="0"/>
              <a:t>;</a:t>
            </a:r>
            <a:endParaRPr lang="en-US" altLang="zh-CN" sz="2400" dirty="0"/>
          </a:p>
          <a:p>
            <a:pPr marL="514350" indent="-514350" algn="just">
              <a:buFont typeface="+mj-lt"/>
              <a:buAutoNum type="arabicPeriod"/>
            </a:pPr>
            <a:r>
              <a:rPr lang="en-US" altLang="zh-CN" sz="2400" b="1" dirty="0"/>
              <a:t>Users with high availability and quick recovery requirements;</a:t>
            </a:r>
            <a:endParaRPr lang="en-US" altLang="zh-CN" sz="2400" dirty="0"/>
          </a:p>
          <a:p>
            <a:pPr marL="514350" indent="-514350" algn="just">
              <a:buFont typeface="+mj-lt"/>
              <a:buAutoNum type="arabicPeriod"/>
            </a:pPr>
            <a:r>
              <a:rPr lang="en-US" altLang="zh-CN" sz="2400" b="1" dirty="0"/>
              <a:t>Users who pay attention to the cost performance of host services;</a:t>
            </a:r>
          </a:p>
          <a:p>
            <a:pPr marL="514350" indent="-514350" algn="just">
              <a:buFont typeface="+mj-lt"/>
              <a:buAutoNum type="arabicPeriod"/>
            </a:pPr>
            <a:r>
              <a:rPr lang="en-US" altLang="zh-CN" sz="2400" b="1" dirty="0"/>
              <a:t>Users who need to realize distributed deployment quickly</a:t>
            </a:r>
            <a:r>
              <a:rPr lang="en-US" altLang="zh-CN" sz="2400" dirty="0"/>
              <a:t>.</a:t>
            </a:r>
          </a:p>
          <a:p>
            <a:pPr marL="514350" indent="-514350">
              <a:buFont typeface="+mj-lt"/>
              <a:buAutoNum type="arabicPeriod"/>
            </a:pPr>
            <a:endParaRPr lang="en-US" sz="1600" dirty="0"/>
          </a:p>
          <a:p>
            <a:pPr marL="514350" indent="-514350">
              <a:buFont typeface="+mj-lt"/>
              <a:buAutoNum type="arabicPeriod"/>
            </a:pPr>
            <a:endParaRPr lang="en-US" sz="1600" dirty="0"/>
          </a:p>
        </p:txBody>
      </p:sp>
      <p:pic>
        <p:nvPicPr>
          <p:cNvPr id="2" name="图片 1">
            <a:extLst>
              <a:ext uri="{FF2B5EF4-FFF2-40B4-BE49-F238E27FC236}">
                <a16:creationId xmlns:a16="http://schemas.microsoft.com/office/drawing/2014/main" id="{EAB8A849-B6A6-40F9-B618-EF292B961870}"/>
              </a:ext>
            </a:extLst>
          </p:cNvPr>
          <p:cNvPicPr>
            <a:picLocks noChangeAspect="1"/>
          </p:cNvPicPr>
          <p:nvPr/>
        </p:nvPicPr>
        <p:blipFill>
          <a:blip r:embed="rId2"/>
          <a:stretch>
            <a:fillRect/>
          </a:stretch>
        </p:blipFill>
        <p:spPr>
          <a:xfrm>
            <a:off x="6322836" y="1259150"/>
            <a:ext cx="5486400" cy="3505200"/>
          </a:xfrm>
          <a:prstGeom prst="rect">
            <a:avLst/>
          </a:prstGeom>
        </p:spPr>
      </p:pic>
      <p:sp>
        <p:nvSpPr>
          <p:cNvPr id="6" name="矩形 5">
            <a:extLst>
              <a:ext uri="{FF2B5EF4-FFF2-40B4-BE49-F238E27FC236}">
                <a16:creationId xmlns:a16="http://schemas.microsoft.com/office/drawing/2014/main" id="{D5CCD7FC-A88C-46A2-9BD4-B60DC82896C8}"/>
              </a:ext>
            </a:extLst>
          </p:cNvPr>
          <p:cNvSpPr/>
          <p:nvPr/>
        </p:nvSpPr>
        <p:spPr>
          <a:xfrm>
            <a:off x="9717578" y="6115043"/>
            <a:ext cx="2474422" cy="646331"/>
          </a:xfrm>
          <a:prstGeom prst="rect">
            <a:avLst/>
          </a:prstGeom>
        </p:spPr>
        <p:txBody>
          <a:bodyPr wrap="square">
            <a:spAutoFit/>
          </a:bodyPr>
          <a:lstStyle/>
          <a:p>
            <a:r>
              <a:rPr lang="zh-CN" altLang="en-US" dirty="0"/>
              <a:t>Presenter: </a:t>
            </a:r>
            <a:r>
              <a:rPr lang="en-US" altLang="zh-CN" dirty="0" err="1"/>
              <a:t>Zhiye</a:t>
            </a:r>
            <a:r>
              <a:rPr lang="en-US" altLang="zh-CN" dirty="0"/>
              <a:t> Xu</a:t>
            </a:r>
          </a:p>
          <a:p>
            <a:r>
              <a:rPr lang="zh-CN" altLang="en-US" dirty="0"/>
              <a:t>Producer:  </a:t>
            </a:r>
            <a:r>
              <a:rPr lang="en-US" altLang="zh-CN" dirty="0" err="1"/>
              <a:t>Zhiye</a:t>
            </a:r>
            <a:r>
              <a:rPr lang="en-US" altLang="zh-CN" dirty="0"/>
              <a:t> Xu</a:t>
            </a:r>
          </a:p>
        </p:txBody>
      </p:sp>
    </p:spTree>
    <p:extLst>
      <p:ext uri="{BB962C8B-B14F-4D97-AF65-F5344CB8AC3E}">
        <p14:creationId xmlns:p14="http://schemas.microsoft.com/office/powerpoint/2010/main" val="2124082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3" y="1176473"/>
            <a:ext cx="6157529" cy="369332"/>
          </a:xfrm>
          <a:prstGeom prst="rect">
            <a:avLst/>
          </a:prstGeom>
        </p:spPr>
        <p:txBody>
          <a:bodyPr wrap="square">
            <a:spAutoFit/>
          </a:bodyPr>
          <a:lstStyle/>
          <a:p>
            <a:pPr lvl="0">
              <a:defRPr/>
            </a:pPr>
            <a:r>
              <a:rPr lang="en-US" altLang="zh-CN" b="1" dirty="0">
                <a:solidFill>
                  <a:prstClr val="black"/>
                </a:solidFill>
                <a:latin typeface="等线" panose="020F0502020204030204"/>
                <a:ea typeface="等线" panose="02010600030101010101" pitchFamily="2" charset="-122"/>
              </a:rPr>
              <a:t>The technology involved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sp>
        <p:nvSpPr>
          <p:cNvPr id="7" name="矩形 6">
            <a:extLst>
              <a:ext uri="{FF2B5EF4-FFF2-40B4-BE49-F238E27FC236}">
                <a16:creationId xmlns:a16="http://schemas.microsoft.com/office/drawing/2014/main" id="{511E1F1F-9B53-4CEF-BB20-70E983D394A9}"/>
              </a:ext>
            </a:extLst>
          </p:cNvPr>
          <p:cNvSpPr/>
          <p:nvPr/>
        </p:nvSpPr>
        <p:spPr>
          <a:xfrm>
            <a:off x="557903" y="1659540"/>
            <a:ext cx="5671128" cy="4801314"/>
          </a:xfrm>
          <a:prstGeom prst="rect">
            <a:avLst/>
          </a:prstGeom>
        </p:spPr>
        <p:txBody>
          <a:bodyPr wrap="square">
            <a:spAutoFit/>
          </a:bodyPr>
          <a:lstStyle/>
          <a:p>
            <a:pPr lvl="0" algn="just">
              <a:defRPr/>
            </a:pPr>
            <a:r>
              <a:rPr lang="en-US" altLang="zh-CN" dirty="0">
                <a:solidFill>
                  <a:prstClr val="black"/>
                </a:solidFill>
                <a:latin typeface="等线" panose="020F0502020204030204"/>
                <a:ea typeface="等线" panose="02010600030101010101" pitchFamily="2" charset="-122"/>
              </a:rPr>
              <a:t>Cloud Computing refers to Distributed Computing, Parallel Computing, Utility Computing, and Network Storage Technologies, Virtualization, Load Balance Content Delivery Network and other traditional computer and Network Technologies are developing together.</a:t>
            </a:r>
          </a:p>
          <a:p>
            <a:pPr lvl="0" algn="just">
              <a:defRPr/>
            </a:pPr>
            <a:r>
              <a:rPr lang="en-US" altLang="zh-CN" dirty="0">
                <a:solidFill>
                  <a:prstClr val="black"/>
                </a:solidFill>
                <a:latin typeface="等线" panose="020F0502020204030204"/>
                <a:ea typeface="等线" panose="02010600030101010101" pitchFamily="2" charset="-122"/>
              </a:rPr>
              <a:t>By distributing computing across a large number of distributed computers, rather than local computers or remote servers, corporate data centers will behave more like the Internet. This enables enterprises to switch resources to the applications they need, accessing computers and storage systems on demand. It means computing ability also can undertake circulation as a kind of commodity, resemble gas, water and electricity same, take convenient, charge is low. The biggest difference is that it is transmitted over the Internet.</a:t>
            </a:r>
            <a:endParaRPr kumimoji="0" lang="zh-CN" altLang="en-US" sz="1800" b="0"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cs typeface="+mn-cs"/>
            </a:endParaRPr>
          </a:p>
        </p:txBody>
      </p:sp>
      <p:pic>
        <p:nvPicPr>
          <p:cNvPr id="1026" name="Picture 2" descr="https://ss0.bdstatic.com/70cFuHSh_Q1YnxGkpoWK1HF6hhy/it/u=3854410561,879205825&amp;fm=26&amp;g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43073" y="1432070"/>
            <a:ext cx="5555741" cy="4349848"/>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2119C061-BA69-4B67-B7D3-6AD558E4CC6D}"/>
              </a:ext>
            </a:extLst>
          </p:cNvPr>
          <p:cNvSpPr/>
          <p:nvPr/>
        </p:nvSpPr>
        <p:spPr>
          <a:xfrm>
            <a:off x="9529576" y="6037515"/>
            <a:ext cx="2099036" cy="646331"/>
          </a:xfrm>
          <a:prstGeom prst="rect">
            <a:avLst/>
          </a:prstGeom>
        </p:spPr>
        <p:txBody>
          <a:bodyPr wrap="none">
            <a:spAutoFit/>
          </a:bodyPr>
          <a:lstStyle/>
          <a:p>
            <a:r>
              <a:rPr lang="zh-CN" altLang="en-US" dirty="0"/>
              <a:t>Presenter: </a:t>
            </a:r>
            <a:r>
              <a:rPr lang="en-US" altLang="zh-CN" dirty="0"/>
              <a:t>Huan </a:t>
            </a:r>
            <a:r>
              <a:rPr lang="en-US" altLang="zh-CN" dirty="0" err="1"/>
              <a:t>Xie</a:t>
            </a:r>
            <a:r>
              <a:rPr lang="en-US" altLang="zh-CN" dirty="0"/>
              <a:t> </a:t>
            </a:r>
          </a:p>
          <a:p>
            <a:r>
              <a:rPr lang="zh-CN" altLang="en-US" dirty="0"/>
              <a:t>Producer: </a:t>
            </a:r>
            <a:r>
              <a:rPr lang="en-US" altLang="zh-CN" dirty="0"/>
              <a:t>Huan </a:t>
            </a:r>
            <a:r>
              <a:rPr lang="en-US" altLang="zh-CN" dirty="0" err="1"/>
              <a:t>Xie</a:t>
            </a:r>
            <a:r>
              <a:rPr lang="en-US" altLang="zh-CN" dirty="0"/>
              <a:t> </a:t>
            </a:r>
            <a:endParaRPr lang="zh-CN" altLang="en-US" dirty="0"/>
          </a:p>
        </p:txBody>
      </p:sp>
    </p:spTree>
    <p:extLst>
      <p:ext uri="{BB962C8B-B14F-4D97-AF65-F5344CB8AC3E}">
        <p14:creationId xmlns:p14="http://schemas.microsoft.com/office/powerpoint/2010/main" val="14652950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2" y="1292439"/>
            <a:ext cx="6157529" cy="369332"/>
          </a:xfrm>
          <a:prstGeom prst="rect">
            <a:avLst/>
          </a:prstGeom>
        </p:spPr>
        <p:txBody>
          <a:bodyPr wrap="square">
            <a:spAutoFit/>
          </a:bodyPr>
          <a:lstStyle/>
          <a:p>
            <a:pPr lvl="0">
              <a:defRPr/>
            </a:pPr>
            <a:r>
              <a:rPr lang="en-US" altLang="zh-CN" b="1" dirty="0"/>
              <a:t>Specific methods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sp>
        <p:nvSpPr>
          <p:cNvPr id="7" name="矩形 6">
            <a:extLst>
              <a:ext uri="{FF2B5EF4-FFF2-40B4-BE49-F238E27FC236}">
                <a16:creationId xmlns:a16="http://schemas.microsoft.com/office/drawing/2014/main" id="{511E1F1F-9B53-4CEF-BB20-70E983D394A9}"/>
              </a:ext>
            </a:extLst>
          </p:cNvPr>
          <p:cNvSpPr/>
          <p:nvPr/>
        </p:nvSpPr>
        <p:spPr>
          <a:xfrm>
            <a:off x="540652" y="2146572"/>
            <a:ext cx="5671128" cy="3170099"/>
          </a:xfrm>
          <a:prstGeom prst="rect">
            <a:avLst/>
          </a:prstGeom>
        </p:spPr>
        <p:txBody>
          <a:bodyPr wrap="square">
            <a:spAutoFit/>
          </a:bodyPr>
          <a:lstStyle/>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Programming mode</a:t>
            </a:r>
          </a:p>
          <a:p>
            <a:pPr marL="342900" lvl="0" indent="-342900" algn="just">
              <a:buAutoNum type="arabicPeriod"/>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2. Massive data distribution storage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3. Massive data management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lgn="just">
              <a:defRPr/>
            </a:pPr>
            <a:r>
              <a:rPr lang="en-US" altLang="zh-CN" sz="2000" b="1" dirty="0">
                <a:solidFill>
                  <a:prstClr val="black"/>
                </a:solidFill>
                <a:latin typeface="等线" panose="020F0502020204030204"/>
                <a:ea typeface="等线" panose="02010600030101010101" pitchFamily="2" charset="-122"/>
              </a:rPr>
              <a:t>4. Virtualization technology</a:t>
            </a:r>
          </a:p>
          <a:p>
            <a:pPr lvl="0" algn="just">
              <a:defRPr/>
            </a:pPr>
            <a:endParaRPr lang="en-US" altLang="zh-CN" sz="2000" b="1" dirty="0">
              <a:solidFill>
                <a:prstClr val="black"/>
              </a:solidFill>
              <a:latin typeface="等线" panose="020F0502020204030204"/>
              <a:ea typeface="等线" panose="02010600030101010101" pitchFamily="2" charset="-122"/>
            </a:endParaRPr>
          </a:p>
          <a:p>
            <a:pPr lvl="0">
              <a:defRPr/>
            </a:pPr>
            <a:r>
              <a:rPr lang="en-US" altLang="zh-CN" sz="2000" b="1" dirty="0">
                <a:solidFill>
                  <a:prstClr val="black"/>
                </a:solidFill>
                <a:latin typeface="等线" panose="020F0502020204030204"/>
                <a:ea typeface="等线" panose="02010600030101010101" pitchFamily="2" charset="-122"/>
              </a:rPr>
              <a:t>5. Cloud computing platform management           technology</a:t>
            </a:r>
            <a:endParaRPr kumimoji="0" lang="zh-CN" altLang="en-US" sz="20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pic>
        <p:nvPicPr>
          <p:cNvPr id="2050" name="Picture 2" descr="https://ns-strategy.cdn.bcebos.com/ns-strategy/upload/fc_big_pic/part-00645-25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1780" y="1659540"/>
            <a:ext cx="5826422" cy="4144164"/>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8B44EBE3-24D3-46C8-BE40-FAFE5E1CB18B}"/>
              </a:ext>
            </a:extLst>
          </p:cNvPr>
          <p:cNvSpPr/>
          <p:nvPr/>
        </p:nvSpPr>
        <p:spPr>
          <a:xfrm>
            <a:off x="9529576" y="6037515"/>
            <a:ext cx="2099036" cy="646331"/>
          </a:xfrm>
          <a:prstGeom prst="rect">
            <a:avLst/>
          </a:prstGeom>
        </p:spPr>
        <p:txBody>
          <a:bodyPr wrap="none">
            <a:spAutoFit/>
          </a:bodyPr>
          <a:lstStyle/>
          <a:p>
            <a:r>
              <a:rPr lang="zh-CN" altLang="en-US" dirty="0"/>
              <a:t>Presenter: </a:t>
            </a:r>
            <a:r>
              <a:rPr lang="en-US" altLang="zh-CN" dirty="0"/>
              <a:t>Huan </a:t>
            </a:r>
            <a:r>
              <a:rPr lang="en-US" altLang="zh-CN" dirty="0" err="1"/>
              <a:t>Xie</a:t>
            </a:r>
            <a:r>
              <a:rPr lang="en-US" altLang="zh-CN" dirty="0"/>
              <a:t> </a:t>
            </a:r>
          </a:p>
          <a:p>
            <a:r>
              <a:rPr lang="zh-CN" altLang="en-US" dirty="0"/>
              <a:t>Producer: </a:t>
            </a:r>
            <a:r>
              <a:rPr lang="en-US" altLang="zh-CN" dirty="0"/>
              <a:t>Huan </a:t>
            </a:r>
            <a:r>
              <a:rPr lang="en-US" altLang="zh-CN" dirty="0" err="1"/>
              <a:t>Xie</a:t>
            </a:r>
            <a:r>
              <a:rPr lang="en-US" altLang="zh-CN" dirty="0"/>
              <a:t> </a:t>
            </a:r>
            <a:endParaRPr lang="zh-CN" altLang="en-US" dirty="0"/>
          </a:p>
        </p:txBody>
      </p:sp>
    </p:spTree>
    <p:extLst>
      <p:ext uri="{BB962C8B-B14F-4D97-AF65-F5344CB8AC3E}">
        <p14:creationId xmlns:p14="http://schemas.microsoft.com/office/powerpoint/2010/main" val="3619810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E4F9B13-90B1-4DD6-89A6-2D42C9DBD613}"/>
              </a:ext>
            </a:extLst>
          </p:cNvPr>
          <p:cNvSpPr>
            <a:spLocks noGrp="1"/>
          </p:cNvSpPr>
          <p:nvPr>
            <p:ph type="title"/>
          </p:nvPr>
        </p:nvSpPr>
        <p:spPr>
          <a:xfrm>
            <a:off x="671945" y="106507"/>
            <a:ext cx="10515600" cy="1325563"/>
          </a:xfrm>
        </p:spPr>
        <p:txBody>
          <a:bodyPr/>
          <a:lstStyle/>
          <a:p>
            <a:r>
              <a:rPr lang="en-US" altLang="zh-CN" dirty="0"/>
              <a:t>Method</a:t>
            </a:r>
            <a:endParaRPr lang="zh-CN" altLang="en-US" dirty="0"/>
          </a:p>
        </p:txBody>
      </p:sp>
      <p:sp>
        <p:nvSpPr>
          <p:cNvPr id="6" name="矩形 5">
            <a:extLst>
              <a:ext uri="{FF2B5EF4-FFF2-40B4-BE49-F238E27FC236}">
                <a16:creationId xmlns:a16="http://schemas.microsoft.com/office/drawing/2014/main" id="{512CFA08-8166-4A05-9C8A-BF92D31AC5FC}"/>
              </a:ext>
            </a:extLst>
          </p:cNvPr>
          <p:cNvSpPr/>
          <p:nvPr/>
        </p:nvSpPr>
        <p:spPr>
          <a:xfrm>
            <a:off x="557902" y="1292439"/>
            <a:ext cx="6157529" cy="369332"/>
          </a:xfrm>
          <a:prstGeom prst="rect">
            <a:avLst/>
          </a:prstGeom>
        </p:spPr>
        <p:txBody>
          <a:bodyPr wrap="square">
            <a:spAutoFit/>
          </a:bodyPr>
          <a:lstStyle/>
          <a:p>
            <a:pPr lvl="0">
              <a:defRPr/>
            </a:pPr>
            <a:r>
              <a:rPr lang="en-US" altLang="zh-CN" b="1" dirty="0"/>
              <a:t>Specific methods in cloud services</a:t>
            </a:r>
            <a:endParaRPr kumimoji="0" lang="zh-CN" altLang="en-US" sz="18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sp>
        <p:nvSpPr>
          <p:cNvPr id="7" name="矩形 6">
            <a:extLst>
              <a:ext uri="{FF2B5EF4-FFF2-40B4-BE49-F238E27FC236}">
                <a16:creationId xmlns:a16="http://schemas.microsoft.com/office/drawing/2014/main" id="{511E1F1F-9B53-4CEF-BB20-70E983D394A9}"/>
              </a:ext>
            </a:extLst>
          </p:cNvPr>
          <p:cNvSpPr/>
          <p:nvPr/>
        </p:nvSpPr>
        <p:spPr>
          <a:xfrm>
            <a:off x="540652" y="1838796"/>
            <a:ext cx="5671128" cy="3785652"/>
          </a:xfrm>
          <a:prstGeom prst="rect">
            <a:avLst/>
          </a:prstGeom>
        </p:spPr>
        <p:txBody>
          <a:bodyPr wrap="square">
            <a:spAutoFit/>
          </a:bodyPr>
          <a:lstStyle/>
          <a:p>
            <a:pPr lvl="0" algn="just">
              <a:defRPr/>
            </a:pPr>
            <a:r>
              <a:rPr lang="en-US" altLang="zh-CN" sz="2000" dirty="0">
                <a:solidFill>
                  <a:prstClr val="black"/>
                </a:solidFill>
                <a:latin typeface="等线" panose="020F0502020204030204"/>
                <a:ea typeface="等线" panose="02010600030101010101" pitchFamily="2" charset="-122"/>
              </a:rPr>
              <a:t>While cloud providers are making continuous improvements to reduce the likelihood of future outages, more outages are </a:t>
            </a:r>
            <a:r>
              <a:rPr lang="en-US" altLang="zh-CN" sz="2000" dirty="0" err="1">
                <a:solidFill>
                  <a:prstClr val="black"/>
                </a:solidFill>
                <a:latin typeface="等线" panose="020F0502020204030204"/>
                <a:ea typeface="等线" panose="02010600030101010101" pitchFamily="2" charset="-122"/>
              </a:rPr>
              <a:t>inevitable.Here</a:t>
            </a:r>
            <a:r>
              <a:rPr lang="en-US" altLang="zh-CN" sz="2000" dirty="0">
                <a:solidFill>
                  <a:prstClr val="black"/>
                </a:solidFill>
                <a:latin typeface="等线" panose="020F0502020204030204"/>
                <a:ea typeface="等线" panose="02010600030101010101" pitchFamily="2" charset="-122"/>
              </a:rPr>
              <a:t> are some steps experts suggest your IT department should take to avoid further damage if a cloud service outage occurs: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Use multiple availability areas of Amazon Web Services.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Use Amazon Web Services in multiple regions.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Choose multiple cloud service providers.</a:t>
            </a:r>
          </a:p>
          <a:p>
            <a:pPr marL="342900" lvl="0" indent="-342900" algn="just">
              <a:buAutoNum type="arabicPeriod"/>
              <a:defRPr/>
            </a:pPr>
            <a:r>
              <a:rPr lang="en-US" altLang="zh-CN" sz="2000" b="1" dirty="0">
                <a:solidFill>
                  <a:prstClr val="black"/>
                </a:solidFill>
                <a:latin typeface="等线" panose="020F0502020204030204"/>
                <a:ea typeface="等线" panose="02010600030101010101" pitchFamily="2" charset="-122"/>
              </a:rPr>
              <a:t>Clarify service level agreements.</a:t>
            </a:r>
            <a:endParaRPr kumimoji="0" lang="zh-CN" altLang="en-US" sz="2000" b="1" i="0" u="none" strike="noStrike" kern="1200" cap="none" spc="0" normalizeH="0" baseline="0" noProof="0" dirty="0">
              <a:ln>
                <a:noFill/>
              </a:ln>
              <a:solidFill>
                <a:prstClr val="black"/>
              </a:solidFill>
              <a:effectLst/>
              <a:uLnTx/>
              <a:uFillTx/>
              <a:latin typeface="等线" panose="020F0502020204030204"/>
              <a:ea typeface="等线" panose="02010600030101010101" pitchFamily="2" charset="-122"/>
            </a:endParaRPr>
          </a:p>
        </p:txBody>
      </p:sp>
      <p:pic>
        <p:nvPicPr>
          <p:cNvPr id="3074" name="Picture 2" descr="https://ss1.bdstatic.com/70cFuXSh_Q1YnxGkpoWK1HF6hhy/it/u=3503875122,2128361097&amp;fm=26&amp;gp=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9857" y="1651152"/>
            <a:ext cx="5340336" cy="4160939"/>
          </a:xfrm>
          <a:prstGeom prst="rect">
            <a:avLst/>
          </a:prstGeom>
          <a:noFill/>
          <a:extLst>
            <a:ext uri="{909E8E84-426E-40DD-AFC4-6F175D3DCCD1}">
              <a14:hiddenFill xmlns:a14="http://schemas.microsoft.com/office/drawing/2010/main">
                <a:solidFill>
                  <a:srgbClr val="FFFFFF"/>
                </a:solidFill>
              </a14:hiddenFill>
            </a:ext>
          </a:extLst>
        </p:spPr>
      </p:pic>
      <p:sp>
        <p:nvSpPr>
          <p:cNvPr id="8" name="矩形 7">
            <a:extLst>
              <a:ext uri="{FF2B5EF4-FFF2-40B4-BE49-F238E27FC236}">
                <a16:creationId xmlns:a16="http://schemas.microsoft.com/office/drawing/2014/main" id="{81AE0735-F990-4C40-9B06-A093C9F61EEB}"/>
              </a:ext>
            </a:extLst>
          </p:cNvPr>
          <p:cNvSpPr/>
          <p:nvPr/>
        </p:nvSpPr>
        <p:spPr>
          <a:xfrm>
            <a:off x="9529576" y="6037515"/>
            <a:ext cx="2593274" cy="646331"/>
          </a:xfrm>
          <a:prstGeom prst="rect">
            <a:avLst/>
          </a:prstGeom>
        </p:spPr>
        <p:txBody>
          <a:bodyPr wrap="none">
            <a:spAutoFit/>
          </a:bodyPr>
          <a:lstStyle/>
          <a:p>
            <a:r>
              <a:rPr lang="zh-CN" altLang="en-US" dirty="0"/>
              <a:t>Presenter: </a:t>
            </a:r>
            <a:r>
              <a:rPr lang="en-US" altLang="zh-CN" dirty="0" err="1"/>
              <a:t>Mengxiao</a:t>
            </a:r>
            <a:r>
              <a:rPr lang="en-US" altLang="zh-CN" dirty="0"/>
              <a:t> </a:t>
            </a:r>
            <a:r>
              <a:rPr lang="en-US" altLang="zh-CN" dirty="0" err="1"/>
              <a:t>Xue</a:t>
            </a:r>
            <a:r>
              <a:rPr lang="en-US" altLang="zh-CN" dirty="0"/>
              <a:t> </a:t>
            </a:r>
          </a:p>
          <a:p>
            <a:r>
              <a:rPr lang="zh-CN" altLang="en-US" dirty="0"/>
              <a:t>Producer: </a:t>
            </a:r>
            <a:r>
              <a:rPr lang="en-US" altLang="zh-CN" dirty="0" err="1"/>
              <a:t>Mengxiao</a:t>
            </a:r>
            <a:r>
              <a:rPr lang="en-US" altLang="zh-CN" dirty="0"/>
              <a:t> </a:t>
            </a:r>
            <a:r>
              <a:rPr lang="en-US" altLang="zh-CN" dirty="0" err="1"/>
              <a:t>Xue</a:t>
            </a:r>
            <a:r>
              <a:rPr lang="en-US" altLang="zh-CN" dirty="0"/>
              <a:t> </a:t>
            </a:r>
            <a:endParaRPr lang="zh-CN" altLang="en-US" dirty="0"/>
          </a:p>
        </p:txBody>
      </p:sp>
    </p:spTree>
    <p:extLst>
      <p:ext uri="{BB962C8B-B14F-4D97-AF65-F5344CB8AC3E}">
        <p14:creationId xmlns:p14="http://schemas.microsoft.com/office/powerpoint/2010/main" val="20551141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lowchart: Document 13">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677C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E8A27365-CB86-4E7A-BFE1-7E4A78127235}"/>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altLang="zh-CN" sz="3200" kern="1200" dirty="0">
                <a:solidFill>
                  <a:srgbClr val="FFFFFF"/>
                </a:solidFill>
                <a:latin typeface="+mj-lt"/>
                <a:ea typeface="+mj-ea"/>
                <a:cs typeface="+mj-cs"/>
              </a:rPr>
              <a:t>Gantt Chart</a:t>
            </a:r>
          </a:p>
        </p:txBody>
      </p:sp>
      <p:pic>
        <p:nvPicPr>
          <p:cNvPr id="4" name="图片 3">
            <a:extLst>
              <a:ext uri="{FF2B5EF4-FFF2-40B4-BE49-F238E27FC236}">
                <a16:creationId xmlns:a16="http://schemas.microsoft.com/office/drawing/2014/main" id="{A7B37DF9-BB72-40EB-8440-0D55F68F4BE9}"/>
              </a:ext>
            </a:extLst>
          </p:cNvPr>
          <p:cNvPicPr>
            <a:picLocks noChangeAspect="1"/>
          </p:cNvPicPr>
          <p:nvPr/>
        </p:nvPicPr>
        <p:blipFill>
          <a:blip r:embed="rId2"/>
          <a:stretch>
            <a:fillRect/>
          </a:stretch>
        </p:blipFill>
        <p:spPr>
          <a:xfrm>
            <a:off x="4656953" y="640080"/>
            <a:ext cx="6449496" cy="5578816"/>
          </a:xfrm>
          <a:prstGeom prst="rect">
            <a:avLst/>
          </a:prstGeom>
        </p:spPr>
      </p:pic>
      <p:sp>
        <p:nvSpPr>
          <p:cNvPr id="7" name="矩形 6">
            <a:extLst>
              <a:ext uri="{FF2B5EF4-FFF2-40B4-BE49-F238E27FC236}">
                <a16:creationId xmlns:a16="http://schemas.microsoft.com/office/drawing/2014/main" id="{6D1A0947-6E28-40C1-B05F-0C8912BD7E1B}"/>
              </a:ext>
            </a:extLst>
          </p:cNvPr>
          <p:cNvSpPr/>
          <p:nvPr/>
        </p:nvSpPr>
        <p:spPr>
          <a:xfrm>
            <a:off x="9338190" y="6016250"/>
            <a:ext cx="2518766" cy="646331"/>
          </a:xfrm>
          <a:prstGeom prst="rect">
            <a:avLst/>
          </a:prstGeom>
        </p:spPr>
        <p:txBody>
          <a:bodyPr wrap="none">
            <a:spAutoFit/>
          </a:bodyPr>
          <a:lstStyle/>
          <a:p>
            <a:r>
              <a:rPr lang="zh-CN" altLang="en-US" dirty="0"/>
              <a:t>Presenter: </a:t>
            </a:r>
            <a:r>
              <a:rPr lang="en-US" altLang="zh-CN" dirty="0"/>
              <a:t>Changchun Ye</a:t>
            </a:r>
          </a:p>
          <a:p>
            <a:r>
              <a:rPr lang="zh-CN" altLang="en-US" dirty="0"/>
              <a:t>Producer: </a:t>
            </a:r>
            <a:r>
              <a:rPr lang="en-US" altLang="zh-CN" dirty="0"/>
              <a:t>Changchun Ye</a:t>
            </a:r>
            <a:endParaRPr lang="zh-CN" altLang="en-US" dirty="0"/>
          </a:p>
        </p:txBody>
      </p:sp>
    </p:spTree>
    <p:extLst>
      <p:ext uri="{BB962C8B-B14F-4D97-AF65-F5344CB8AC3E}">
        <p14:creationId xmlns:p14="http://schemas.microsoft.com/office/powerpoint/2010/main" val="1685666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32">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5" name="Rectangle 34">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755903" y="3399769"/>
            <a:ext cx="10640754" cy="775845"/>
          </a:xfrm>
        </p:spPr>
        <p:txBody>
          <a:bodyPr vert="horz" lIns="91440" tIns="45720" rIns="91440" bIns="45720" rtlCol="0" anchor="b">
            <a:normAutofit/>
          </a:bodyPr>
          <a:lstStyle/>
          <a:p>
            <a:pPr algn="ctr"/>
            <a:r>
              <a:rPr lang="en-US" altLang="zh-CN" sz="4000" b="1" kern="1200">
                <a:solidFill>
                  <a:schemeClr val="tx2"/>
                </a:solidFill>
                <a:latin typeface="+mj-lt"/>
                <a:ea typeface="+mj-ea"/>
                <a:cs typeface="+mj-cs"/>
              </a:rPr>
              <a:t>Thank you</a:t>
            </a:r>
            <a:endParaRPr lang="en-US" sz="4000" b="1" kern="1200">
              <a:solidFill>
                <a:schemeClr val="tx2"/>
              </a:solidFill>
              <a:latin typeface="+mj-lt"/>
              <a:ea typeface="+mj-ea"/>
              <a:cs typeface="+mj-cs"/>
            </a:endParaRPr>
          </a:p>
        </p:txBody>
      </p:sp>
      <p:sp>
        <p:nvSpPr>
          <p:cNvPr id="7" name="内容占位符 6">
            <a:extLst>
              <a:ext uri="{FF2B5EF4-FFF2-40B4-BE49-F238E27FC236}">
                <a16:creationId xmlns:a16="http://schemas.microsoft.com/office/drawing/2014/main" id="{4841423F-023C-4929-AF3E-07E6BB10F8D3}"/>
              </a:ext>
            </a:extLst>
          </p:cNvPr>
          <p:cNvSpPr>
            <a:spLocks noGrp="1"/>
          </p:cNvSpPr>
          <p:nvPr>
            <p:ph idx="1"/>
          </p:nvPr>
        </p:nvSpPr>
        <p:spPr>
          <a:xfrm>
            <a:off x="1514121" y="4171528"/>
            <a:ext cx="9163757" cy="450447"/>
          </a:xfrm>
        </p:spPr>
        <p:txBody>
          <a:bodyPr vert="horz" lIns="91440" tIns="45720" rIns="91440" bIns="45720" rtlCol="0" anchor="ctr">
            <a:normAutofit/>
          </a:bodyPr>
          <a:lstStyle/>
          <a:p>
            <a:pPr marL="0" indent="0" algn="ctr">
              <a:buNone/>
            </a:pPr>
            <a:r>
              <a:rPr lang="en-US" altLang="zh-CN" sz="2000" b="1" kern="1200">
                <a:solidFill>
                  <a:schemeClr val="tx2"/>
                </a:solidFill>
                <a:latin typeface="+mn-lt"/>
                <a:ea typeface="+mn-ea"/>
                <a:cs typeface="+mn-cs"/>
              </a:rPr>
              <a:t>Please give valuable advices and suggestions!</a:t>
            </a:r>
          </a:p>
        </p:txBody>
      </p:sp>
      <p:grpSp>
        <p:nvGrpSpPr>
          <p:cNvPr id="37" name="Group 36">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8" name="Freeform: Shape 37">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8" name="Freeform: Shape 38">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0" name="Freeform: Shape 39">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a:ea typeface="+mn-ea"/>
                <a:cs typeface="+mn-cs"/>
              </a:endParaRPr>
            </a:p>
          </p:txBody>
        </p:sp>
        <p:sp>
          <p:nvSpPr>
            <p:cNvPr id="41" name="Freeform: Shape 40">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grpSp>
      <p:pic>
        <p:nvPicPr>
          <p:cNvPr id="8" name="图片 7">
            <a:extLst>
              <a:ext uri="{FF2B5EF4-FFF2-40B4-BE49-F238E27FC236}">
                <a16:creationId xmlns:a16="http://schemas.microsoft.com/office/drawing/2014/main" id="{4623BABE-61B9-404D-BD52-35FA65642340}"/>
              </a:ext>
            </a:extLst>
          </p:cNvPr>
          <p:cNvPicPr>
            <a:picLocks noChangeAspect="1"/>
          </p:cNvPicPr>
          <p:nvPr/>
        </p:nvPicPr>
        <p:blipFill rotWithShape="1">
          <a:blip r:embed="rId2"/>
          <a:srcRect t="15413"/>
          <a:stretch/>
        </p:blipFill>
        <p:spPr>
          <a:xfrm>
            <a:off x="3543898" y="320231"/>
            <a:ext cx="5042752" cy="2836567"/>
          </a:xfrm>
          <a:prstGeom prst="rect">
            <a:avLst/>
          </a:prstGeom>
        </p:spPr>
      </p:pic>
      <p:grpSp>
        <p:nvGrpSpPr>
          <p:cNvPr id="43" name="Group 42">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4" name="Freeform: Shape 43">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45" name="Freeform: Shape 44">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6" name="Freeform: Shape 45">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47" name="Freeform: Shape 46">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gr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wm#"/>
  <p:tag name="KSO_WM_TEMPLATE_CATEGORY" val="custom"/>
  <p:tag name="KSO_WM_TEMPLATE_INDEX" val="20205176"/>
</p:tagLst>
</file>

<file path=ppt/tags/tag3.xml><?xml version="1.0" encoding="utf-8"?>
<p:tagLst xmlns:a="http://schemas.openxmlformats.org/drawingml/2006/main" xmlns:r="http://schemas.openxmlformats.org/officeDocument/2006/relationships" xmlns:p="http://schemas.openxmlformats.org/presentationml/2006/main">
  <p:tag name="KSO_WM_UNIT_PLACING_PICTURE_USER_VIEWPORT" val="{&quot;height&quot;:7884,&quot;width&quot;:777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TotalTime>
  <Words>1157</Words>
  <Application>Microsoft Office PowerPoint</Application>
  <PresentationFormat>宽屏</PresentationFormat>
  <Paragraphs>91</Paragraphs>
  <Slides>14</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14</vt:i4>
      </vt:variant>
    </vt:vector>
  </HeadingPairs>
  <TitlesOfParts>
    <vt:vector size="20" baseType="lpstr">
      <vt:lpstr>微软雅黑</vt:lpstr>
      <vt:lpstr>Arial</vt:lpstr>
      <vt:lpstr>Calibri</vt:lpstr>
      <vt:lpstr>Calibri Light</vt:lpstr>
      <vt:lpstr>等线</vt:lpstr>
      <vt:lpstr>Office Theme</vt:lpstr>
      <vt:lpstr>E group presentation </vt:lpstr>
      <vt:lpstr>A project plan –                                Cloud Services</vt:lpstr>
      <vt:lpstr>Project item :The Cloud Service of mobile phone. </vt:lpstr>
      <vt:lpstr>PowerPoint 演示文稿</vt:lpstr>
      <vt:lpstr>Building a functional team for the cloud service platform</vt:lpstr>
      <vt:lpstr>PowerPoint 演示文稿</vt:lpstr>
      <vt:lpstr>PowerPoint 演示文稿</vt:lpstr>
      <vt:lpstr>PowerPoint 演示文稿</vt:lpstr>
      <vt:lpstr>PowerPoint 演示文稿</vt:lpstr>
      <vt:lpstr>Method</vt:lpstr>
      <vt:lpstr>Method</vt:lpstr>
      <vt:lpstr>Method</vt:lpstr>
      <vt:lpstr>Gantt Chart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 group presentation</dc:title>
  <dc:creator>Windows 用户</dc:creator>
  <cp:lastModifiedBy>薛 梦</cp:lastModifiedBy>
  <cp:revision>16</cp:revision>
  <dcterms:created xsi:type="dcterms:W3CDTF">2021-06-02T13:09:35Z</dcterms:created>
  <dcterms:modified xsi:type="dcterms:W3CDTF">2021-06-03T09:36:08Z</dcterms:modified>
</cp:coreProperties>
</file>