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5"/>
  </p:notesMasterIdLst>
  <p:handoutMasterIdLst>
    <p:handoutMasterId r:id="rId136"/>
  </p:handoutMasterIdLst>
  <p:sldIdLst>
    <p:sldId id="256" r:id="rId2"/>
    <p:sldId id="329" r:id="rId3"/>
    <p:sldId id="328" r:id="rId4"/>
    <p:sldId id="494" r:id="rId5"/>
    <p:sldId id="495" r:id="rId6"/>
    <p:sldId id="331" r:id="rId7"/>
    <p:sldId id="497" r:id="rId8"/>
    <p:sldId id="508" r:id="rId9"/>
    <p:sldId id="501" r:id="rId10"/>
    <p:sldId id="499" r:id="rId11"/>
    <p:sldId id="500" r:id="rId12"/>
    <p:sldId id="332" r:id="rId13"/>
    <p:sldId id="342" r:id="rId14"/>
    <p:sldId id="496" r:id="rId15"/>
    <p:sldId id="491" r:id="rId16"/>
    <p:sldId id="492" r:id="rId17"/>
    <p:sldId id="343" r:id="rId18"/>
    <p:sldId id="344" r:id="rId19"/>
    <p:sldId id="346" r:id="rId20"/>
    <p:sldId id="348" r:id="rId21"/>
    <p:sldId id="477" r:id="rId22"/>
    <p:sldId id="351" r:id="rId23"/>
    <p:sldId id="349" r:id="rId24"/>
    <p:sldId id="352" r:id="rId25"/>
    <p:sldId id="354" r:id="rId26"/>
    <p:sldId id="465" r:id="rId27"/>
    <p:sldId id="469" r:id="rId28"/>
    <p:sldId id="466" r:id="rId29"/>
    <p:sldId id="470" r:id="rId30"/>
    <p:sldId id="467" r:id="rId31"/>
    <p:sldId id="471" r:id="rId32"/>
    <p:sldId id="468" r:id="rId33"/>
    <p:sldId id="472" r:id="rId34"/>
    <p:sldId id="461" r:id="rId35"/>
    <p:sldId id="335" r:id="rId36"/>
    <p:sldId id="334" r:id="rId37"/>
    <p:sldId id="326" r:id="rId38"/>
    <p:sldId id="502" r:id="rId39"/>
    <p:sldId id="325" r:id="rId40"/>
    <p:sldId id="503" r:id="rId41"/>
    <p:sldId id="287" r:id="rId42"/>
    <p:sldId id="478" r:id="rId43"/>
    <p:sldId id="336" r:id="rId44"/>
    <p:sldId id="319" r:id="rId45"/>
    <p:sldId id="320" r:id="rId46"/>
    <p:sldId id="321" r:id="rId47"/>
    <p:sldId id="479" r:id="rId48"/>
    <p:sldId id="322" r:id="rId49"/>
    <p:sldId id="323" r:id="rId50"/>
    <p:sldId id="324" r:id="rId51"/>
    <p:sldId id="290" r:id="rId52"/>
    <p:sldId id="338" r:id="rId53"/>
    <p:sldId id="487" r:id="rId54"/>
    <p:sldId id="504" r:id="rId55"/>
    <p:sldId id="505" r:id="rId56"/>
    <p:sldId id="506" r:id="rId57"/>
    <p:sldId id="507" r:id="rId58"/>
    <p:sldId id="482" r:id="rId59"/>
    <p:sldId id="483" r:id="rId60"/>
    <p:sldId id="488" r:id="rId61"/>
    <p:sldId id="489" r:id="rId62"/>
    <p:sldId id="490" r:id="rId63"/>
    <p:sldId id="292" r:id="rId64"/>
    <p:sldId id="339" r:id="rId65"/>
    <p:sldId id="293" r:id="rId66"/>
    <p:sldId id="294" r:id="rId67"/>
    <p:sldId id="360" r:id="rId68"/>
    <p:sldId id="362" r:id="rId69"/>
    <p:sldId id="363" r:id="rId70"/>
    <p:sldId id="364" r:id="rId71"/>
    <p:sldId id="365" r:id="rId72"/>
    <p:sldId id="366" r:id="rId73"/>
    <p:sldId id="367" r:id="rId74"/>
    <p:sldId id="368" r:id="rId75"/>
    <p:sldId id="369" r:id="rId76"/>
    <p:sldId id="372" r:id="rId77"/>
    <p:sldId id="373" r:id="rId78"/>
    <p:sldId id="395" r:id="rId79"/>
    <p:sldId id="396" r:id="rId80"/>
    <p:sldId id="397" r:id="rId81"/>
    <p:sldId id="398" r:id="rId82"/>
    <p:sldId id="403" r:id="rId83"/>
    <p:sldId id="404" r:id="rId84"/>
    <p:sldId id="405" r:id="rId85"/>
    <p:sldId id="406" r:id="rId86"/>
    <p:sldId id="407" r:id="rId87"/>
    <p:sldId id="408" r:id="rId88"/>
    <p:sldId id="409" r:id="rId89"/>
    <p:sldId id="410" r:id="rId90"/>
    <p:sldId id="411" r:id="rId91"/>
    <p:sldId id="412" r:id="rId92"/>
    <p:sldId id="413" r:id="rId93"/>
    <p:sldId id="415" r:id="rId94"/>
    <p:sldId id="423" r:id="rId95"/>
    <p:sldId id="424" r:id="rId96"/>
    <p:sldId id="425" r:id="rId97"/>
    <p:sldId id="426" r:id="rId98"/>
    <p:sldId id="427" r:id="rId99"/>
    <p:sldId id="428" r:id="rId100"/>
    <p:sldId id="429" r:id="rId101"/>
    <p:sldId id="430" r:id="rId102"/>
    <p:sldId id="431" r:id="rId103"/>
    <p:sldId id="432" r:id="rId104"/>
    <p:sldId id="433" r:id="rId105"/>
    <p:sldId id="434" r:id="rId106"/>
    <p:sldId id="435" r:id="rId107"/>
    <p:sldId id="436" r:id="rId108"/>
    <p:sldId id="437" r:id="rId109"/>
    <p:sldId id="438" r:id="rId110"/>
    <p:sldId id="439" r:id="rId111"/>
    <p:sldId id="440" r:id="rId112"/>
    <p:sldId id="441" r:id="rId113"/>
    <p:sldId id="442" r:id="rId114"/>
    <p:sldId id="443" r:id="rId115"/>
    <p:sldId id="444" r:id="rId116"/>
    <p:sldId id="445" r:id="rId117"/>
    <p:sldId id="446" r:id="rId118"/>
    <p:sldId id="447" r:id="rId119"/>
    <p:sldId id="448" r:id="rId120"/>
    <p:sldId id="449" r:id="rId121"/>
    <p:sldId id="450" r:id="rId122"/>
    <p:sldId id="451" r:id="rId123"/>
    <p:sldId id="452" r:id="rId124"/>
    <p:sldId id="453" r:id="rId125"/>
    <p:sldId id="454" r:id="rId126"/>
    <p:sldId id="455" r:id="rId127"/>
    <p:sldId id="456" r:id="rId128"/>
    <p:sldId id="457" r:id="rId129"/>
    <p:sldId id="458" r:id="rId130"/>
    <p:sldId id="459" r:id="rId131"/>
    <p:sldId id="460" r:id="rId132"/>
    <p:sldId id="301" r:id="rId133"/>
    <p:sldId id="298" r:id="rId13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31"/>
    <p:restoredTop sz="82183"/>
  </p:normalViewPr>
  <p:slideViewPr>
    <p:cSldViewPr snapToGrid="0" snapToObjects="1">
      <p:cViewPr varScale="1">
        <p:scale>
          <a:sx n="95" d="100"/>
          <a:sy n="95" d="100"/>
        </p:scale>
        <p:origin x="136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viewProps" Target="view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handoutMaster" Target="handoutMasters/handout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B881DCEA-117D-4BE5-8BAB-D8A678E74F08}" type="datetimeFigureOut">
              <a:rPr lang="en-GB" smtClean="0"/>
              <a:t>12/06/2019</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4C11627B-94C1-4FA1-8F3C-D571D75BBF6B}" type="slidenum">
              <a:rPr lang="en-GB" smtClean="0"/>
              <a:t>‹#›</a:t>
            </a:fld>
            <a:endParaRPr lang="en-GB"/>
          </a:p>
        </p:txBody>
      </p:sp>
    </p:spTree>
    <p:extLst>
      <p:ext uri="{BB962C8B-B14F-4D97-AF65-F5344CB8AC3E}">
        <p14:creationId xmlns:p14="http://schemas.microsoft.com/office/powerpoint/2010/main" val="13563345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8D5A210D-A977-E649-9542-94818511C581}" type="datetimeFigureOut">
              <a:rPr lang="en-US" smtClean="0"/>
              <a:t>6/12/2019</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4DB31228-81CA-BD47-B360-168338927DA1}" type="slidenum">
              <a:rPr lang="en-US" smtClean="0"/>
              <a:t>‹#›</a:t>
            </a:fld>
            <a:endParaRPr lang="en-US"/>
          </a:p>
        </p:txBody>
      </p:sp>
    </p:spTree>
    <p:extLst>
      <p:ext uri="{BB962C8B-B14F-4D97-AF65-F5344CB8AC3E}">
        <p14:creationId xmlns:p14="http://schemas.microsoft.com/office/powerpoint/2010/main" val="1792082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2</a:t>
            </a:fld>
            <a:endParaRPr lang="en-US"/>
          </a:p>
        </p:txBody>
      </p:sp>
    </p:spTree>
    <p:extLst>
      <p:ext uri="{BB962C8B-B14F-4D97-AF65-F5344CB8AC3E}">
        <p14:creationId xmlns:p14="http://schemas.microsoft.com/office/powerpoint/2010/main" val="188090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4</a:t>
            </a:fld>
            <a:endParaRPr lang="en-US"/>
          </a:p>
        </p:txBody>
      </p:sp>
    </p:spTree>
    <p:extLst>
      <p:ext uri="{BB962C8B-B14F-4D97-AF65-F5344CB8AC3E}">
        <p14:creationId xmlns:p14="http://schemas.microsoft.com/office/powerpoint/2010/main" val="2314178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39</a:t>
            </a:fld>
            <a:endParaRPr lang="en-US"/>
          </a:p>
        </p:txBody>
      </p:sp>
    </p:spTree>
    <p:extLst>
      <p:ext uri="{BB962C8B-B14F-4D97-AF65-F5344CB8AC3E}">
        <p14:creationId xmlns:p14="http://schemas.microsoft.com/office/powerpoint/2010/main" val="513655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Critiquing Qualitative Research Papers</a:t>
            </a:r>
          </a:p>
          <a:p>
            <a:r>
              <a:rPr lang="en-GB" dirty="0"/>
              <a:t>Read the paper given to you. As you read, answer the following questions. Be prepared to discuss your critique in our next session.</a:t>
            </a:r>
          </a:p>
          <a:p>
            <a:r>
              <a:rPr lang="en-GB" dirty="0"/>
              <a:t>Who is the author of the paper?</a:t>
            </a:r>
          </a:p>
          <a:p>
            <a:r>
              <a:rPr lang="en-GB" dirty="0"/>
              <a:t>Why do you think the author has decided to publish this paper?</a:t>
            </a:r>
          </a:p>
          <a:p>
            <a:r>
              <a:rPr lang="en-GB" dirty="0"/>
              <a:t>Has the author included a relevant background literature review? Is this adequate?</a:t>
            </a:r>
          </a:p>
          <a:p>
            <a:r>
              <a:rPr lang="en-GB" dirty="0"/>
              <a:t>Is there a good, clear description of how the research was carried out? Can you understand how the research was carried out, from the description given?</a:t>
            </a:r>
          </a:p>
          <a:p>
            <a:r>
              <a:rPr lang="en-GB" dirty="0"/>
              <a:t>Can you understand the interpretations/findings presented in the paper? Has the author explained the results in a clear and succinct way?</a:t>
            </a:r>
          </a:p>
          <a:p>
            <a:r>
              <a:rPr lang="en-GB" dirty="0"/>
              <a:t>Is there anything in the paper that you don’t understand? If so, what do you think the author should have done to make it clearer?</a:t>
            </a:r>
          </a:p>
          <a:p>
            <a:r>
              <a:rPr lang="en-GB" dirty="0"/>
              <a:t>Are all interpretations/conclusions backed up by evidence? Has the author jumped to conclusions about anything, or made assumptions that are not backed up by evidence?</a:t>
            </a:r>
          </a:p>
          <a:p>
            <a:r>
              <a:rPr lang="en-GB" dirty="0"/>
              <a:t>Are all sources acknowledged and referenced properly?</a:t>
            </a:r>
          </a:p>
          <a:p>
            <a:r>
              <a:rPr lang="en-GB" dirty="0"/>
              <a:t>Is the paper well written? Can you make any suggestions for improvement?</a:t>
            </a:r>
          </a:p>
          <a:p>
            <a:r>
              <a:rPr lang="en-GB" dirty="0"/>
              <a:t>Is the paper useful to other researchers and/or the general public? Does it tell us something important? If so, what does it tell us?</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41</a:t>
            </a:fld>
            <a:endParaRPr lang="en-US"/>
          </a:p>
        </p:txBody>
      </p:sp>
    </p:spTree>
    <p:extLst>
      <p:ext uri="{BB962C8B-B14F-4D97-AF65-F5344CB8AC3E}">
        <p14:creationId xmlns:p14="http://schemas.microsoft.com/office/powerpoint/2010/main" val="29626762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paper given to you. As you read, answer the following questions. Be prepared to discuss your critique in our next session.</a:t>
            </a:r>
          </a:p>
          <a:p>
            <a:r>
              <a:rPr lang="en-GB" dirty="0"/>
              <a:t>Who is the author of the paper?</a:t>
            </a:r>
          </a:p>
          <a:p>
            <a:r>
              <a:rPr lang="en-GB" dirty="0"/>
              <a:t>Why do you think the author has decided to publish this paper?</a:t>
            </a:r>
          </a:p>
          <a:p>
            <a:r>
              <a:rPr lang="en-GB" dirty="0"/>
              <a:t>Is there a good, clear description of how the research was carried out? Can you understand how the research was carried out, from the description given?</a:t>
            </a:r>
          </a:p>
          <a:p>
            <a:r>
              <a:rPr lang="en-GB" dirty="0"/>
              <a:t>Has the author included everything you need to know about how the research was carried out? Do you think any information is missing?</a:t>
            </a:r>
          </a:p>
          <a:p>
            <a:r>
              <a:rPr lang="en-GB" dirty="0"/>
              <a:t>Can you understand the findings presented in the paper? Has the author(s) explained the results in a clear and succinct way?</a:t>
            </a:r>
          </a:p>
          <a:p>
            <a:r>
              <a:rPr lang="en-GB" dirty="0"/>
              <a:t>Is there anything in the paper that you don’t understand? If so, what do you think the author(s) should have done to make it clearer?</a:t>
            </a:r>
          </a:p>
          <a:p>
            <a:r>
              <a:rPr lang="en-GB" dirty="0"/>
              <a:t>Are all conclusions backed up by evidence? Has the author jumped to conclusions about anything, or made assumptions that are not backed up by evidence?</a:t>
            </a:r>
          </a:p>
          <a:p>
            <a:r>
              <a:rPr lang="en-GB" dirty="0"/>
              <a:t>Are all sources acknowledged and referenced properly?</a:t>
            </a:r>
          </a:p>
          <a:p>
            <a:r>
              <a:rPr lang="en-GB" dirty="0"/>
              <a:t>Is the paper well written? Can you make any suggestions for improvement?</a:t>
            </a:r>
          </a:p>
          <a:p>
            <a:r>
              <a:rPr lang="en-GB" dirty="0"/>
              <a:t>Is the paper useful to other researchers and/or the general public? Does it tell us something important? If so, what does it tell us?</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42</a:t>
            </a:fld>
            <a:endParaRPr lang="en-US"/>
          </a:p>
        </p:txBody>
      </p:sp>
    </p:spTree>
    <p:extLst>
      <p:ext uri="{BB962C8B-B14F-4D97-AF65-F5344CB8AC3E}">
        <p14:creationId xmlns:p14="http://schemas.microsoft.com/office/powerpoint/2010/main" val="37141997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43</a:t>
            </a:fld>
            <a:endParaRPr lang="en-US"/>
          </a:p>
        </p:txBody>
      </p:sp>
    </p:spTree>
    <p:extLst>
      <p:ext uri="{BB962C8B-B14F-4D97-AF65-F5344CB8AC3E}">
        <p14:creationId xmlns:p14="http://schemas.microsoft.com/office/powerpoint/2010/main" val="447776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t>e.g. Predicting the sales of a product</a:t>
            </a: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Tahoma" panose="020B0604030504040204" pitchFamily="34" charset="0"/>
              </a:defRPr>
            </a:lvl1pPr>
            <a:lvl2pPr marL="739458" indent="-284407" eaLnBrk="0" hangingPunct="0">
              <a:defRPr sz="2000">
                <a:solidFill>
                  <a:schemeClr val="tx1"/>
                </a:solidFill>
                <a:latin typeface="Tahoma" panose="020B0604030504040204" pitchFamily="34" charset="0"/>
              </a:defRPr>
            </a:lvl2pPr>
            <a:lvl3pPr marL="1137628" indent="-227526" eaLnBrk="0" hangingPunct="0">
              <a:defRPr sz="2000">
                <a:solidFill>
                  <a:schemeClr val="tx1"/>
                </a:solidFill>
                <a:latin typeface="Tahoma" panose="020B0604030504040204" pitchFamily="34" charset="0"/>
              </a:defRPr>
            </a:lvl3pPr>
            <a:lvl4pPr marL="1592679" indent="-227526" eaLnBrk="0" hangingPunct="0">
              <a:defRPr sz="2000">
                <a:solidFill>
                  <a:schemeClr val="tx1"/>
                </a:solidFill>
                <a:latin typeface="Tahoma" panose="020B0604030504040204" pitchFamily="34" charset="0"/>
              </a:defRPr>
            </a:lvl4pPr>
            <a:lvl5pPr marL="2047730" indent="-227526" eaLnBrk="0" hangingPunct="0">
              <a:defRPr sz="2000">
                <a:solidFill>
                  <a:schemeClr val="tx1"/>
                </a:solidFill>
                <a:latin typeface="Tahoma" panose="020B0604030504040204" pitchFamily="34" charset="0"/>
              </a:defRPr>
            </a:lvl5pPr>
            <a:lvl6pPr marL="2502781" indent="-227526" algn="ctr" eaLnBrk="0" fontAlgn="base" hangingPunct="0">
              <a:spcBef>
                <a:spcPct val="0"/>
              </a:spcBef>
              <a:spcAft>
                <a:spcPct val="0"/>
              </a:spcAft>
              <a:defRPr sz="2000">
                <a:solidFill>
                  <a:schemeClr val="tx1"/>
                </a:solidFill>
                <a:latin typeface="Tahoma" panose="020B0604030504040204" pitchFamily="34" charset="0"/>
              </a:defRPr>
            </a:lvl6pPr>
            <a:lvl7pPr marL="2957833" indent="-227526" algn="ctr" eaLnBrk="0" fontAlgn="base" hangingPunct="0">
              <a:spcBef>
                <a:spcPct val="0"/>
              </a:spcBef>
              <a:spcAft>
                <a:spcPct val="0"/>
              </a:spcAft>
              <a:defRPr sz="2000">
                <a:solidFill>
                  <a:schemeClr val="tx1"/>
                </a:solidFill>
                <a:latin typeface="Tahoma" panose="020B0604030504040204" pitchFamily="34" charset="0"/>
              </a:defRPr>
            </a:lvl7pPr>
            <a:lvl8pPr marL="3412884" indent="-227526" algn="ctr" eaLnBrk="0" fontAlgn="base" hangingPunct="0">
              <a:spcBef>
                <a:spcPct val="0"/>
              </a:spcBef>
              <a:spcAft>
                <a:spcPct val="0"/>
              </a:spcAft>
              <a:defRPr sz="2000">
                <a:solidFill>
                  <a:schemeClr val="tx1"/>
                </a:solidFill>
                <a:latin typeface="Tahoma" panose="020B0604030504040204" pitchFamily="34" charset="0"/>
              </a:defRPr>
            </a:lvl8pPr>
            <a:lvl9pPr marL="3867935" indent="-227526" algn="ctr" eaLnBrk="0" fontAlgn="base" hangingPunct="0">
              <a:spcBef>
                <a:spcPct val="0"/>
              </a:spcBef>
              <a:spcAft>
                <a:spcPct val="0"/>
              </a:spcAft>
              <a:defRPr sz="2000">
                <a:solidFill>
                  <a:schemeClr val="tx1"/>
                </a:solidFill>
                <a:latin typeface="Tahoma" panose="020B0604030504040204" pitchFamily="34" charset="0"/>
              </a:defRPr>
            </a:lvl9pPr>
          </a:lstStyle>
          <a:p>
            <a:pPr eaLnBrk="1" hangingPunct="1"/>
            <a:fld id="{E1B155EA-D2AC-4415-A0D6-D5E460E178B2}" type="slidenum">
              <a:rPr lang="en-US" altLang="en-US" sz="1200">
                <a:latin typeface="Times New Roman" panose="02020603050405020304" pitchFamily="18" charset="0"/>
              </a:rPr>
              <a:pPr eaLnBrk="1" hangingPunct="1"/>
              <a:t>59</a:t>
            </a:fld>
            <a:endParaRPr lang="en-US" altLang="en-US" sz="1200">
              <a:latin typeface="Times New Roman" panose="02020603050405020304" pitchFamily="18" charset="0"/>
            </a:endParaRPr>
          </a:p>
        </p:txBody>
      </p:sp>
    </p:spTree>
    <p:extLst>
      <p:ext uri="{BB962C8B-B14F-4D97-AF65-F5344CB8AC3E}">
        <p14:creationId xmlns:p14="http://schemas.microsoft.com/office/powerpoint/2010/main" val="3440983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t>(a) begin with exploratory when little is known about the problem situation and the problem needs to be defined more precisely.</a:t>
            </a:r>
          </a:p>
          <a:p>
            <a:r>
              <a:rPr lang="en-US" altLang="en-US" smtClean="0"/>
              <a:t>(b) Conclusive research could be done without prior exploratory research when the problem and the approach are well know.  Example. A consumer satisfaction survey that is conducted quarterly need not to begin with an exploratory phase each quarter.</a:t>
            </a:r>
          </a:p>
          <a:p>
            <a:r>
              <a:rPr lang="en-US" altLang="en-US" smtClean="0"/>
              <a:t>(c) Exploratory research may follow descriptive or causal research. Example: descriptive or causal research findings are hard for managers to interpret. Exploratory research may provide more insights to help understand theses findings.</a:t>
            </a: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Tahoma" panose="020B0604030504040204" pitchFamily="34" charset="0"/>
              </a:defRPr>
            </a:lvl1pPr>
            <a:lvl2pPr marL="739458" indent="-284407" eaLnBrk="0" hangingPunct="0">
              <a:defRPr sz="2000">
                <a:solidFill>
                  <a:schemeClr val="tx1"/>
                </a:solidFill>
                <a:latin typeface="Tahoma" panose="020B0604030504040204" pitchFamily="34" charset="0"/>
              </a:defRPr>
            </a:lvl2pPr>
            <a:lvl3pPr marL="1137628" indent="-227526" eaLnBrk="0" hangingPunct="0">
              <a:defRPr sz="2000">
                <a:solidFill>
                  <a:schemeClr val="tx1"/>
                </a:solidFill>
                <a:latin typeface="Tahoma" panose="020B0604030504040204" pitchFamily="34" charset="0"/>
              </a:defRPr>
            </a:lvl3pPr>
            <a:lvl4pPr marL="1592679" indent="-227526" eaLnBrk="0" hangingPunct="0">
              <a:defRPr sz="2000">
                <a:solidFill>
                  <a:schemeClr val="tx1"/>
                </a:solidFill>
                <a:latin typeface="Tahoma" panose="020B0604030504040204" pitchFamily="34" charset="0"/>
              </a:defRPr>
            </a:lvl4pPr>
            <a:lvl5pPr marL="2047730" indent="-227526" eaLnBrk="0" hangingPunct="0">
              <a:defRPr sz="2000">
                <a:solidFill>
                  <a:schemeClr val="tx1"/>
                </a:solidFill>
                <a:latin typeface="Tahoma" panose="020B0604030504040204" pitchFamily="34" charset="0"/>
              </a:defRPr>
            </a:lvl5pPr>
            <a:lvl6pPr marL="2502781" indent="-227526" algn="ctr" eaLnBrk="0" fontAlgn="base" hangingPunct="0">
              <a:spcBef>
                <a:spcPct val="0"/>
              </a:spcBef>
              <a:spcAft>
                <a:spcPct val="0"/>
              </a:spcAft>
              <a:defRPr sz="2000">
                <a:solidFill>
                  <a:schemeClr val="tx1"/>
                </a:solidFill>
                <a:latin typeface="Tahoma" panose="020B0604030504040204" pitchFamily="34" charset="0"/>
              </a:defRPr>
            </a:lvl6pPr>
            <a:lvl7pPr marL="2957833" indent="-227526" algn="ctr" eaLnBrk="0" fontAlgn="base" hangingPunct="0">
              <a:spcBef>
                <a:spcPct val="0"/>
              </a:spcBef>
              <a:spcAft>
                <a:spcPct val="0"/>
              </a:spcAft>
              <a:defRPr sz="2000">
                <a:solidFill>
                  <a:schemeClr val="tx1"/>
                </a:solidFill>
                <a:latin typeface="Tahoma" panose="020B0604030504040204" pitchFamily="34" charset="0"/>
              </a:defRPr>
            </a:lvl7pPr>
            <a:lvl8pPr marL="3412884" indent="-227526" algn="ctr" eaLnBrk="0" fontAlgn="base" hangingPunct="0">
              <a:spcBef>
                <a:spcPct val="0"/>
              </a:spcBef>
              <a:spcAft>
                <a:spcPct val="0"/>
              </a:spcAft>
              <a:defRPr sz="2000">
                <a:solidFill>
                  <a:schemeClr val="tx1"/>
                </a:solidFill>
                <a:latin typeface="Tahoma" panose="020B0604030504040204" pitchFamily="34" charset="0"/>
              </a:defRPr>
            </a:lvl8pPr>
            <a:lvl9pPr marL="3867935" indent="-227526" algn="ctr" eaLnBrk="0" fontAlgn="base" hangingPunct="0">
              <a:spcBef>
                <a:spcPct val="0"/>
              </a:spcBef>
              <a:spcAft>
                <a:spcPct val="0"/>
              </a:spcAft>
              <a:defRPr sz="2000">
                <a:solidFill>
                  <a:schemeClr val="tx1"/>
                </a:solidFill>
                <a:latin typeface="Tahoma" panose="020B0604030504040204" pitchFamily="34" charset="0"/>
              </a:defRPr>
            </a:lvl9pPr>
          </a:lstStyle>
          <a:p>
            <a:pPr eaLnBrk="1" hangingPunct="1"/>
            <a:fld id="{CFEE991C-3019-4E3C-AD31-DF9F48B6BC25}" type="slidenum">
              <a:rPr lang="en-US" altLang="en-US" sz="1200">
                <a:latin typeface="Times New Roman" panose="02020603050405020304" pitchFamily="18" charset="0"/>
              </a:rPr>
              <a:pPr eaLnBrk="1" hangingPunct="1"/>
              <a:t>61</a:t>
            </a:fld>
            <a:endParaRPr lang="en-US" altLang="en-US" sz="1200">
              <a:latin typeface="Times New Roman" panose="02020603050405020304" pitchFamily="18" charset="0"/>
            </a:endParaRPr>
          </a:p>
        </p:txBody>
      </p:sp>
    </p:spTree>
    <p:extLst>
      <p:ext uri="{BB962C8B-B14F-4D97-AF65-F5344CB8AC3E}">
        <p14:creationId xmlns:p14="http://schemas.microsoft.com/office/powerpoint/2010/main" val="2044216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8C1B3D-E88A-104C-A4E9-79D17EC7363B}" type="datetimeFigureOut">
              <a:rPr lang="en-US" smtClean="0"/>
              <a:t>6/12/2019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49636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8C1B3D-E88A-104C-A4E9-79D17EC7363B}" type="datetimeFigureOut">
              <a:rPr lang="en-US" smtClean="0"/>
              <a:t>6/12/2019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2116221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8C1B3D-E88A-104C-A4E9-79D17EC7363B}" type="datetimeFigureOut">
              <a:rPr lang="en-US" smtClean="0"/>
              <a:t>6/12/2019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78744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8C1B3D-E88A-104C-A4E9-79D17EC7363B}" type="datetimeFigureOut">
              <a:rPr lang="en-US" smtClean="0"/>
              <a:t>6/12/2019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332894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8C1B3D-E88A-104C-A4E9-79D17EC7363B}" type="datetimeFigureOut">
              <a:rPr lang="en-US" smtClean="0"/>
              <a:t>6/12/2019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168061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8C1B3D-E88A-104C-A4E9-79D17EC7363B}" type="datetimeFigureOut">
              <a:rPr lang="en-US" smtClean="0"/>
              <a:t>6/12/2019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3002044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8C1B3D-E88A-104C-A4E9-79D17EC7363B}" type="datetimeFigureOut">
              <a:rPr lang="en-US" smtClean="0"/>
              <a:t>6/12/2019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2888904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8C1B3D-E88A-104C-A4E9-79D17EC7363B}" type="datetimeFigureOut">
              <a:rPr lang="en-US" smtClean="0"/>
              <a:t>6/12/2019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216189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8C1B3D-E88A-104C-A4E9-79D17EC7363B}" type="datetimeFigureOut">
              <a:rPr lang="en-US" smtClean="0"/>
              <a:t>6/12/2019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2612347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8C1B3D-E88A-104C-A4E9-79D17EC7363B}" type="datetimeFigureOut">
              <a:rPr lang="en-US" smtClean="0"/>
              <a:t>6/12/2019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3628738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8C1B3D-E88A-104C-A4E9-79D17EC7363B}" type="datetimeFigureOut">
              <a:rPr lang="en-US" smtClean="0"/>
              <a:t>6/12/2019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1500114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8C1B3D-E88A-104C-A4E9-79D17EC7363B}" type="datetimeFigureOut">
              <a:rPr lang="en-US" smtClean="0"/>
              <a:t>6/12/2019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E31D8C-1B8F-F946-A038-B9A73BA69FBD}" type="slidenum">
              <a:rPr lang="en-US" smtClean="0"/>
              <a:t>‹#›</a:t>
            </a:fld>
            <a:endParaRPr lang="en-US"/>
          </a:p>
        </p:txBody>
      </p:sp>
    </p:spTree>
    <p:extLst>
      <p:ext uri="{BB962C8B-B14F-4D97-AF65-F5344CB8AC3E}">
        <p14:creationId xmlns:p14="http://schemas.microsoft.com/office/powerpoint/2010/main" val="41415302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edisciplinas.usp.br/pluginfile.php/2317618/mod_resource/content/1/BLOCO%202_Research%20Methods%20The%20Basics.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onlineqda.hud.ac.uk/methodologies.php#Phenomenography" TargetMode="External"/><Relationship Id="rId2" Type="http://schemas.openxmlformats.org/officeDocument/2006/relationships/hyperlink" Target="http://onlineqda.hud.ac.uk/sitemap.php" TargetMode="External"/><Relationship Id="rId1" Type="http://schemas.openxmlformats.org/officeDocument/2006/relationships/slideLayout" Target="../slideLayouts/slideLayout2.xml"/><Relationship Id="rId4" Type="http://schemas.openxmlformats.org/officeDocument/2006/relationships/hyperlink" Target="http://onlineqda.hud.ac.uk/resources.php#Phenomenography" TargetMode="External"/></Relationships>
</file>

<file path=ppt/slides/_rels/slide3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wm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archive.learnhigher.ac.uk/analysethis/documents/QUALInterviewExample.doc" TargetMode="External"/><Relationship Id="rId2" Type="http://schemas.openxmlformats.org/officeDocument/2006/relationships/hyperlink" Target="http://archive.learnhigher.ac.uk/analysethis/documents/QUALQuestionnaireExample.doc" TargetMode="External"/><Relationship Id="rId1" Type="http://schemas.openxmlformats.org/officeDocument/2006/relationships/slideLayout" Target="../slideLayouts/slideLayout2.xml"/><Relationship Id="rId6" Type="http://schemas.openxmlformats.org/officeDocument/2006/relationships/hyperlink" Target="http://archive.learnhigher.ac.uk/analysethis/documents/QUALDiscourse%20AnalysisExample.doc" TargetMode="External"/><Relationship Id="rId5" Type="http://schemas.openxmlformats.org/officeDocument/2006/relationships/hyperlink" Target="http://archive.learnhigher.ac.uk/analysethis/documents/QUALObservationExample.doc" TargetMode="External"/><Relationship Id="rId4" Type="http://schemas.openxmlformats.org/officeDocument/2006/relationships/hyperlink" Target="http://archive.learnhigher.ac.uk/analysethis/documents/QUALFocusGroupExample.doc" TargetMode="Externa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hyperlink" Target="http://archive.learnhigher.ac.uk/analysethis/documents/LearningaSkillAltasExercise.txt" TargetMode="External"/><Relationship Id="rId2" Type="http://schemas.openxmlformats.org/officeDocument/2006/relationships/hyperlink" Target="http://archive.learnhigher.ac.uk/analysethis/documents/Atlas%20Exercise.doc" TargetMode="External"/><Relationship Id="rId1" Type="http://schemas.openxmlformats.org/officeDocument/2006/relationships/slideLayout" Target="../slideLayouts/slideLayout2.xml"/><Relationship Id="rId4" Type="http://schemas.openxmlformats.org/officeDocument/2006/relationships/hyperlink" Target="http://archive.learnhigher.ac.uk/analysethis/documents/FindingaJobAtlasExercise.txt" TargetMode="Externa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hyperlink" Target="http://books.google.co.uk/books?lr=&amp;pg=PR9&amp;dq=%22Basics+of+qualitative+research%22&amp;sig=JyVsjkPLGSWM3HOQrJpdGZbW7-4&amp;id=wTwYUnHYsmMC&amp;ots=VfN9f0pVVr&amp;output=html" TargetMode="External"/><Relationship Id="rId2" Type="http://schemas.openxmlformats.org/officeDocument/2006/relationships/hyperlink" Target="http://books.google.co.uk/books?hl=en&amp;lr=&amp;id=DkplMcAysFQC&amp;oi=fnd&amp;pg=PR10&amp;dq=%22Real+world+research:+a+resource+for+social+scientists%22&amp;ots=dppwQVNn58&amp;sig=N7U_iu2-_QIJm63fxs3IkxnyURs" TargetMode="Externa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hyperlink" Target="http://onlineqda.hud.ac.uk/Intro_QDA/how_what_to_code.php" TargetMode="External"/><Relationship Id="rId2" Type="http://schemas.openxmlformats.org/officeDocument/2006/relationships/hyperlink" Target="http://hsc.uwe.ac.uk/dataanalysis/qualIssues.asp" TargetMode="External"/><Relationship Id="rId1" Type="http://schemas.openxmlformats.org/officeDocument/2006/relationships/slideLayout" Target="../slideLayouts/slideLayout2.xml"/><Relationship Id="rId5" Type="http://schemas.openxmlformats.org/officeDocument/2006/relationships/hyperlink" Target="http://www.intute.ac.uk/" TargetMode="External"/><Relationship Id="rId4" Type="http://schemas.openxmlformats.org/officeDocument/2006/relationships/hyperlink" Target="http://www.mla.gov.uk/webdav/harmonise?Page/@id=73&amp;Document/@id=18421&amp;Section%5b@stateId_eq_left_hand_root%5d/@id=4332" TargetMode="Externa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hyperlink" Target="https://journals.sagepub.com/doi/pdf/10.1177/1468794106058877" TargetMode="Externa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hyperlink" Target="http://en.wikipedia.org/wiki/Causality" TargetMode="Externa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hyperlink" Target="http://archive.learnhigher.ac.uk/analysethis/documents/devisedata.sav" TargetMode="External"/><Relationship Id="rId2" Type="http://schemas.openxmlformats.org/officeDocument/2006/relationships/hyperlink" Target="http://www.cerlim.ac.uk/projects/devise/" TargetMode="Externa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hyperlink" Target="http://archive.learnhigher.ac.uk/analysethis/documents/devisedata.sav" TargetMode="Externa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hyperlink" Target="http://archive.learnhigher.ac.uk/analysethis/images/spyglassanswer.jpg" TargetMode="Externa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hyperlink" Target="http://archive.learnhigher.ac.uk/analysethis/images/spyglassanswer.jpg" TargetMode="Externa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8" Type="http://schemas.openxmlformats.org/officeDocument/2006/relationships/hyperlink" Target="http://sru.soc.surrey.ac.uk/SRU17.html" TargetMode="External"/><Relationship Id="rId3" Type="http://schemas.openxmlformats.org/officeDocument/2006/relationships/hyperlink" Target="http://informationr.net/ir/7-4/paper139.html" TargetMode="External"/><Relationship Id="rId7" Type="http://schemas.openxmlformats.org/officeDocument/2006/relationships/hyperlink" Target="http://www.leeds.ac.uk/iss/documentation/top/top2.pdf" TargetMode="External"/><Relationship Id="rId2" Type="http://schemas.openxmlformats.org/officeDocument/2006/relationships/hyperlink" Target="http://qrj.sagepub.com/cgi/reprint/6/1/97?ijkey=bc35fb078bef9a40f2fd78d7900fd93eb839b097" TargetMode="External"/><Relationship Id="rId1" Type="http://schemas.openxmlformats.org/officeDocument/2006/relationships/slideLayout" Target="../slideLayouts/slideLayout2.xml"/><Relationship Id="rId6" Type="http://schemas.openxmlformats.org/officeDocument/2006/relationships/hyperlink" Target="http://wads.le.ac.uk/gg/orm/timingform.htm" TargetMode="External"/><Relationship Id="rId5" Type="http://schemas.openxmlformats.org/officeDocument/2006/relationships/hyperlink" Target="http://www.cerlim.ac.uk/projects/longitude/index.php" TargetMode="External"/><Relationship Id="rId4" Type="http://schemas.openxmlformats.org/officeDocument/2006/relationships/hyperlink" Target="http://www.roboneill.co.uk/papers/research_methods.htm" TargetMode="External"/></Relationships>
</file>

<file path=ppt/slides/_rels/slide130.xml.rels><?xml version="1.0" encoding="UTF-8" standalone="yes"?>
<Relationships xmlns="http://schemas.openxmlformats.org/package/2006/relationships"><Relationship Id="rId8" Type="http://schemas.openxmlformats.org/officeDocument/2006/relationships/hyperlink" Target="http://writing.colostate.edu/guides/research/relval/pop2b.cfm" TargetMode="External"/><Relationship Id="rId13" Type="http://schemas.openxmlformats.org/officeDocument/2006/relationships/hyperlink" Target="http://www.cimt.plymouth.ac.uk/projects/mepres/book8/bk8i5/bk8_5i2.htm" TargetMode="External"/><Relationship Id="rId3" Type="http://schemas.openxmlformats.org/officeDocument/2006/relationships/hyperlink" Target="http://wiki.answers.com/Q/What_is_the_difference_between_qualitative_and_quantitative_observations_and_methods_and_what_are_some_examples_of_each" TargetMode="External"/><Relationship Id="rId7" Type="http://schemas.openxmlformats.org/officeDocument/2006/relationships/hyperlink" Target="http://writing.colostate.edu/guides/research/relval/pop2a.cfm" TargetMode="External"/><Relationship Id="rId12" Type="http://schemas.openxmlformats.org/officeDocument/2006/relationships/hyperlink" Target="http://davidmlane.com/hyperstat/A28521.html" TargetMode="External"/><Relationship Id="rId2" Type="http://schemas.openxmlformats.org/officeDocument/2006/relationships/hyperlink" Target="http://www.madsci.org/posts/archives/1999-02/918190708.Ch.r.html" TargetMode="External"/><Relationship Id="rId1" Type="http://schemas.openxmlformats.org/officeDocument/2006/relationships/slideLayout" Target="../slideLayouts/slideLayout2.xml"/><Relationship Id="rId6" Type="http://schemas.openxmlformats.org/officeDocument/2006/relationships/hyperlink" Target="http://www.gifted.uconn.edu/siegle/research/Samples/externalvalidity.html" TargetMode="External"/><Relationship Id="rId11" Type="http://schemas.openxmlformats.org/officeDocument/2006/relationships/hyperlink" Target="http://www.le.ac.uk/bl/gat/virtualfc/Stats/descrip.html" TargetMode="External"/><Relationship Id="rId5" Type="http://schemas.openxmlformats.org/officeDocument/2006/relationships/hyperlink" Target="http://en.wikipedia.org/wiki/Causality#cite_note-dict-0" TargetMode="External"/><Relationship Id="rId10" Type="http://schemas.openxmlformats.org/officeDocument/2006/relationships/hyperlink" Target="http://www.socialresearchmethods.net/kb/statdesc.php" TargetMode="External"/><Relationship Id="rId4" Type="http://schemas.openxmlformats.org/officeDocument/2006/relationships/hyperlink" Target="http://teacher.nsrl.rochester.edu/phy_labs/AppendixE/AppendixE.html#Heading6" TargetMode="External"/><Relationship Id="rId9" Type="http://schemas.openxmlformats.org/officeDocument/2006/relationships/hyperlink" Target="http://www.socialresearchmethods.net/tutorial/Colosi/lcolosi2.htm" TargetMode="External"/></Relationships>
</file>

<file path=ppt/slides/_rels/slide131.xml.rels><?xml version="1.0" encoding="UTF-8" standalone="yes"?>
<Relationships xmlns="http://schemas.openxmlformats.org/package/2006/relationships"><Relationship Id="rId8" Type="http://schemas.openxmlformats.org/officeDocument/2006/relationships/hyperlink" Target="http://www.soc.surrey.ac.uk/samp/index.html" TargetMode="External"/><Relationship Id="rId13" Type="http://schemas.openxmlformats.org/officeDocument/2006/relationships/hyperlink" Target="http://www.spss.com/" TargetMode="External"/><Relationship Id="rId3" Type="http://schemas.openxmlformats.org/officeDocument/2006/relationships/hyperlink" Target="http://hsc.uwe.ac.uk/dataanalysis/quantInf.asp" TargetMode="External"/><Relationship Id="rId7" Type="http://schemas.openxmlformats.org/officeDocument/2006/relationships/hyperlink" Target="http://www.stats.gla.ac.uk/steps/glossary/basic_definitions.html#popn" TargetMode="External"/><Relationship Id="rId12" Type="http://schemas.openxmlformats.org/officeDocument/2006/relationships/hyperlink" Target="http://www.survey.bris.ac.uk/" TargetMode="External"/><Relationship Id="rId2" Type="http://schemas.openxmlformats.org/officeDocument/2006/relationships/hyperlink" Target="http://www.socialresearchmethods.net/kb/statinf.php" TargetMode="External"/><Relationship Id="rId1" Type="http://schemas.openxmlformats.org/officeDocument/2006/relationships/slideLayout" Target="../slideLayouts/slideLayout2.xml"/><Relationship Id="rId6" Type="http://schemas.openxmlformats.org/officeDocument/2006/relationships/hyperlink" Target="http://www.sfu.ca/~richards/Zen/show9/ch9.html" TargetMode="External"/><Relationship Id="rId11" Type="http://schemas.openxmlformats.org/officeDocument/2006/relationships/hyperlink" Target="http://www.surveymonkey.com/" TargetMode="External"/><Relationship Id="rId5" Type="http://schemas.openxmlformats.org/officeDocument/2006/relationships/hyperlink" Target="http://owl.english.purdue.edu/owl/resource/672/05/" TargetMode="External"/><Relationship Id="rId10" Type="http://schemas.openxmlformats.org/officeDocument/2006/relationships/hyperlink" Target="http://www.custominsight.com/articles/random-sampling.asp" TargetMode="External"/><Relationship Id="rId4" Type="http://schemas.openxmlformats.org/officeDocument/2006/relationships/hyperlink" Target="http://www.sdecnet.com/psychology/stathelp.htm" TargetMode="External"/><Relationship Id="rId9" Type="http://schemas.openxmlformats.org/officeDocument/2006/relationships/hyperlink" Target="http://www.stats.gla.ac.uk/steps/glossary/sampling.html#randsamp" TargetMode="Externa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EF4E260-B79D-41D8-90EB-C84807CD77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8135" y="476778"/>
            <a:ext cx="7212450" cy="5920653"/>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xmlns="" id="{0686AD50-C6DC-4D98-A467-9AC1F3C2D8D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230880" y="4424906"/>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xmlns="" id="{241208F6-8B1C-4098-9388-150BC8E447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851452" y="476778"/>
            <a:ext cx="3864383" cy="5920653"/>
          </a:xfrm>
          <a:prstGeom prst="rect">
            <a:avLst/>
          </a:prstGeom>
          <a:solidFill>
            <a:srgbClr val="A6A6A6">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027C428-2FF5-6744-AB28-C416926C1D7A}"/>
              </a:ext>
            </a:extLst>
          </p:cNvPr>
          <p:cNvSpPr>
            <a:spLocks noGrp="1"/>
          </p:cNvSpPr>
          <p:nvPr>
            <p:ph type="ctrTitle"/>
          </p:nvPr>
        </p:nvSpPr>
        <p:spPr>
          <a:xfrm>
            <a:off x="1118215" y="1269255"/>
            <a:ext cx="5956353" cy="3038947"/>
          </a:xfrm>
        </p:spPr>
        <p:txBody>
          <a:bodyPr>
            <a:normAutofit/>
          </a:bodyPr>
          <a:lstStyle/>
          <a:p>
            <a:pPr algn="r"/>
            <a:r>
              <a:rPr lang="en-US" sz="5400" dirty="0">
                <a:solidFill>
                  <a:srgbClr val="FFFFFF"/>
                </a:solidFill>
              </a:rPr>
              <a:t>Research Methods</a:t>
            </a:r>
            <a:br>
              <a:rPr lang="en-US" sz="5400" dirty="0">
                <a:solidFill>
                  <a:srgbClr val="FFFFFF"/>
                </a:solidFill>
              </a:rPr>
            </a:br>
            <a:r>
              <a:rPr lang="en-US" sz="5400" dirty="0">
                <a:solidFill>
                  <a:srgbClr val="FFFFFF"/>
                </a:solidFill>
              </a:rPr>
              <a:t>Method and Methodology</a:t>
            </a:r>
          </a:p>
        </p:txBody>
      </p:sp>
      <p:sp>
        <p:nvSpPr>
          <p:cNvPr id="3" name="Subtitle 2">
            <a:extLst>
              <a:ext uri="{FF2B5EF4-FFF2-40B4-BE49-F238E27FC236}">
                <a16:creationId xmlns:a16="http://schemas.microsoft.com/office/drawing/2014/main" xmlns="" id="{B7B8DD44-9541-FE4F-9ACF-07CC9EF51154}"/>
              </a:ext>
            </a:extLst>
          </p:cNvPr>
          <p:cNvSpPr>
            <a:spLocks noGrp="1"/>
          </p:cNvSpPr>
          <p:nvPr>
            <p:ph type="subTitle" idx="1"/>
          </p:nvPr>
        </p:nvSpPr>
        <p:spPr>
          <a:xfrm>
            <a:off x="1118215" y="4578114"/>
            <a:ext cx="5956353" cy="1247274"/>
          </a:xfrm>
        </p:spPr>
        <p:txBody>
          <a:bodyPr>
            <a:normAutofit/>
          </a:bodyPr>
          <a:lstStyle/>
          <a:p>
            <a:pPr algn="r"/>
            <a:r>
              <a:rPr lang="en-US" dirty="0">
                <a:solidFill>
                  <a:srgbClr val="FFFFFF"/>
                </a:solidFill>
              </a:rPr>
              <a:t>Dr Caroline Jawad </a:t>
            </a:r>
            <a:r>
              <a:rPr lang="en-US" dirty="0" smtClean="0">
                <a:solidFill>
                  <a:srgbClr val="FFFFFF"/>
                </a:solidFill>
              </a:rPr>
              <a:t>2019</a:t>
            </a:r>
            <a:endParaRPr lang="en-US" dirty="0">
              <a:solidFill>
                <a:srgbClr val="FFFFFF"/>
              </a:solidFill>
            </a:endParaRPr>
          </a:p>
        </p:txBody>
      </p:sp>
    </p:spTree>
    <p:extLst>
      <p:ext uri="{BB962C8B-B14F-4D97-AF65-F5344CB8AC3E}">
        <p14:creationId xmlns:p14="http://schemas.microsoft.com/office/powerpoint/2010/main" val="1185259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667000" y="795337"/>
            <a:ext cx="6858000" cy="5267325"/>
          </a:xfrm>
          <a:prstGeom prst="rect">
            <a:avLst/>
          </a:prstGeom>
        </p:spPr>
      </p:pic>
    </p:spTree>
    <p:extLst>
      <p:ext uri="{BB962C8B-B14F-4D97-AF65-F5344CB8AC3E}">
        <p14:creationId xmlns:p14="http://schemas.microsoft.com/office/powerpoint/2010/main" val="2124493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chapter is key</a:t>
            </a:r>
            <a:endParaRPr lang="en-GB" dirty="0"/>
          </a:p>
        </p:txBody>
      </p:sp>
      <p:sp>
        <p:nvSpPr>
          <p:cNvPr id="3" name="Content Placeholder 2"/>
          <p:cNvSpPr>
            <a:spLocks noGrp="1"/>
          </p:cNvSpPr>
          <p:nvPr>
            <p:ph idx="1"/>
          </p:nvPr>
        </p:nvSpPr>
        <p:spPr/>
        <p:txBody>
          <a:bodyPr>
            <a:normAutofit/>
          </a:bodyPr>
          <a:lstStyle/>
          <a:p>
            <a:r>
              <a:rPr lang="en-GB" dirty="0" smtClean="0"/>
              <a:t>Drives </a:t>
            </a:r>
            <a:r>
              <a:rPr lang="en-GB" dirty="0"/>
              <a:t>your </a:t>
            </a:r>
            <a:r>
              <a:rPr lang="en-GB" dirty="0" smtClean="0"/>
              <a:t>dissertation.</a:t>
            </a:r>
          </a:p>
          <a:p>
            <a:r>
              <a:rPr lang="en-GB" dirty="0"/>
              <a:t>T</a:t>
            </a:r>
            <a:r>
              <a:rPr lang="en-GB" dirty="0" smtClean="0"/>
              <a:t>heoretically rigorous.</a:t>
            </a:r>
          </a:p>
          <a:p>
            <a:r>
              <a:rPr lang="en-GB" dirty="0"/>
              <a:t>A</a:t>
            </a:r>
            <a:r>
              <a:rPr lang="en-GB" dirty="0" smtClean="0"/>
              <a:t>ll </a:t>
            </a:r>
            <a:r>
              <a:rPr lang="en-GB" dirty="0"/>
              <a:t>dissertations </a:t>
            </a:r>
            <a:r>
              <a:rPr lang="en-GB" dirty="0" smtClean="0"/>
              <a:t>are </a:t>
            </a:r>
            <a:r>
              <a:rPr lang="en-GB" dirty="0"/>
              <a:t>fundamentally pieces of persuasive writing: their primary purpose is to convince readers of the quality of your research, the validity of your methods, and the merit of your conclusions. </a:t>
            </a:r>
            <a:endParaRPr lang="en-GB" dirty="0" smtClean="0"/>
          </a:p>
          <a:p>
            <a:pPr marL="0" indent="0">
              <a:buNone/>
            </a:pPr>
            <a:endParaRPr lang="en-GB" dirty="0"/>
          </a:p>
        </p:txBody>
      </p:sp>
    </p:spTree>
    <p:extLst>
      <p:ext uri="{BB962C8B-B14F-4D97-AF65-F5344CB8AC3E}">
        <p14:creationId xmlns:p14="http://schemas.microsoft.com/office/powerpoint/2010/main" val="3850507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After </a:t>
            </a:r>
            <a:r>
              <a:rPr lang="en-GB" dirty="0"/>
              <a:t>the literature review </a:t>
            </a:r>
            <a:r>
              <a:rPr lang="en-GB" dirty="0" smtClean="0"/>
              <a:t>and </a:t>
            </a:r>
            <a:r>
              <a:rPr lang="en-GB" dirty="0"/>
              <a:t>should flow organically from it. </a:t>
            </a:r>
            <a:endParaRPr lang="en-GB" dirty="0" smtClean="0"/>
          </a:p>
          <a:p>
            <a:r>
              <a:rPr lang="en-GB" dirty="0" smtClean="0"/>
              <a:t>Up to now you have:</a:t>
            </a:r>
          </a:p>
          <a:p>
            <a:pPr lvl="1"/>
            <a:r>
              <a:rPr lang="en-GB" dirty="0"/>
              <a:t>D</a:t>
            </a:r>
            <a:r>
              <a:rPr lang="en-GB" dirty="0" smtClean="0"/>
              <a:t>efined </a:t>
            </a:r>
            <a:r>
              <a:rPr lang="en-GB" dirty="0"/>
              <a:t>your research question </a:t>
            </a:r>
          </a:p>
          <a:p>
            <a:pPr lvl="1"/>
            <a:r>
              <a:rPr lang="en-GB" dirty="0" smtClean="0"/>
              <a:t>Conducted </a:t>
            </a:r>
            <a:r>
              <a:rPr lang="en-GB" dirty="0"/>
              <a:t>a detailed review of what other scholars in the field have to say about your topic. </a:t>
            </a:r>
            <a:endParaRPr lang="en-GB" dirty="0" smtClean="0"/>
          </a:p>
          <a:p>
            <a:pPr lvl="1"/>
            <a:r>
              <a:rPr lang="en-GB" dirty="0" smtClean="0"/>
              <a:t>Reviewed </a:t>
            </a:r>
            <a:r>
              <a:rPr lang="en-GB" dirty="0"/>
              <a:t>the </a:t>
            </a:r>
            <a:r>
              <a:rPr lang="en-GB" b="1" i="1" dirty="0">
                <a:solidFill>
                  <a:srgbClr val="FF0000"/>
                </a:solidFill>
              </a:rPr>
              <a:t>ways</a:t>
            </a:r>
            <a:r>
              <a:rPr lang="en-GB" dirty="0"/>
              <a:t> in which these scholars have arrived at their conclusions – the assumptions on which their work is based, the theoretical frameworks </a:t>
            </a:r>
            <a:r>
              <a:rPr lang="en-GB" dirty="0" smtClean="0"/>
              <a:t>they used</a:t>
            </a:r>
            <a:r>
              <a:rPr lang="en-GB" dirty="0"/>
              <a:t>, and the methods </a:t>
            </a:r>
            <a:r>
              <a:rPr lang="en-GB" dirty="0" smtClean="0"/>
              <a:t>they </a:t>
            </a:r>
            <a:r>
              <a:rPr lang="en-GB" dirty="0"/>
              <a:t>used to gather, marshal and present their data. </a:t>
            </a:r>
          </a:p>
        </p:txBody>
      </p:sp>
    </p:spTree>
    <p:extLst>
      <p:ext uri="{BB962C8B-B14F-4D97-AF65-F5344CB8AC3E}">
        <p14:creationId xmlns:p14="http://schemas.microsoft.com/office/powerpoint/2010/main" val="234709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pPr lvl="1"/>
            <a:r>
              <a:rPr lang="en-GB" dirty="0"/>
              <a:t>U</a:t>
            </a:r>
            <a:r>
              <a:rPr lang="en-GB" dirty="0" smtClean="0"/>
              <a:t>sed </a:t>
            </a:r>
            <a:r>
              <a:rPr lang="en-GB" dirty="0"/>
              <a:t>these observations, along with discussions with your supervisor, to plan how </a:t>
            </a:r>
            <a:r>
              <a:rPr lang="en-GB" dirty="0" smtClean="0"/>
              <a:t>to </a:t>
            </a:r>
            <a:r>
              <a:rPr lang="en-GB" dirty="0"/>
              <a:t>tackle your research question. </a:t>
            </a:r>
            <a:endParaRPr lang="en-GB" dirty="0" smtClean="0"/>
          </a:p>
          <a:p>
            <a:pPr lvl="1"/>
            <a:r>
              <a:rPr lang="en-GB" dirty="0" smtClean="0"/>
              <a:t>Plan data collection.</a:t>
            </a:r>
          </a:p>
          <a:p>
            <a:pPr lvl="1"/>
            <a:r>
              <a:rPr lang="en-GB" dirty="0"/>
              <a:t>M</a:t>
            </a:r>
            <a:r>
              <a:rPr lang="en-GB" dirty="0" smtClean="0"/>
              <a:t>odels to </a:t>
            </a:r>
            <a:r>
              <a:rPr lang="en-GB" dirty="0"/>
              <a:t>process </a:t>
            </a:r>
            <a:r>
              <a:rPr lang="en-GB" dirty="0" smtClean="0"/>
              <a:t>it.</a:t>
            </a:r>
          </a:p>
          <a:p>
            <a:pPr lvl="1"/>
            <a:r>
              <a:rPr lang="en-GB" dirty="0" smtClean="0"/>
              <a:t>Identified the philosophical </a:t>
            </a:r>
            <a:r>
              <a:rPr lang="en-GB" dirty="0"/>
              <a:t>positions most inform your </a:t>
            </a:r>
            <a:r>
              <a:rPr lang="en-GB" dirty="0" smtClean="0"/>
              <a:t>work.</a:t>
            </a:r>
          </a:p>
          <a:p>
            <a:pPr lvl="1"/>
            <a:r>
              <a:rPr lang="en-GB" dirty="0" smtClean="0"/>
              <a:t>Now the methodology </a:t>
            </a:r>
            <a:r>
              <a:rPr lang="en-GB" dirty="0"/>
              <a:t>provides a detailed account of </a:t>
            </a:r>
            <a:r>
              <a:rPr lang="en-GB" dirty="0" smtClean="0"/>
              <a:t>your approach.</a:t>
            </a:r>
            <a:endParaRPr lang="en-GB" dirty="0"/>
          </a:p>
          <a:p>
            <a:endParaRPr lang="en-GB" dirty="0"/>
          </a:p>
        </p:txBody>
      </p:sp>
    </p:spTree>
    <p:extLst>
      <p:ext uri="{BB962C8B-B14F-4D97-AF65-F5344CB8AC3E}">
        <p14:creationId xmlns:p14="http://schemas.microsoft.com/office/powerpoint/2010/main" val="2158139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509682" y="1356576"/>
            <a:ext cx="5053197" cy="4049142"/>
          </a:xfrm>
          <a:prstGeom prst="rect">
            <a:avLst/>
          </a:prstGeom>
        </p:spPr>
      </p:pic>
    </p:spTree>
    <p:extLst>
      <p:ext uri="{BB962C8B-B14F-4D97-AF65-F5344CB8AC3E}">
        <p14:creationId xmlns:p14="http://schemas.microsoft.com/office/powerpoint/2010/main" val="1786722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a:t>
            </a:r>
            <a:endParaRPr lang="en-GB" dirty="0"/>
          </a:p>
        </p:txBody>
      </p:sp>
      <p:sp>
        <p:nvSpPr>
          <p:cNvPr id="3" name="Content Placeholder 2"/>
          <p:cNvSpPr>
            <a:spLocks noGrp="1"/>
          </p:cNvSpPr>
          <p:nvPr>
            <p:ph idx="1"/>
          </p:nvPr>
        </p:nvSpPr>
        <p:spPr/>
        <p:txBody>
          <a:bodyPr/>
          <a:lstStyle/>
          <a:p>
            <a:r>
              <a:rPr lang="en-GB" dirty="0"/>
              <a:t>This presentation  will introduce you to some research methods – but it is NOT intended to replace key reading, such as Cohen.  If you intend to use any of these Research Methods in your study you should read a few key texts that cover the method, and perhaps even from different perspectives such as health or social science – and for this you may have to go beyond your modules reading list</a:t>
            </a:r>
            <a:r>
              <a:rPr lang="en-GB" dirty="0" smtClean="0"/>
              <a:t>.</a:t>
            </a:r>
          </a:p>
          <a:p>
            <a:r>
              <a:rPr lang="en-GB" dirty="0" smtClean="0">
                <a:hlinkClick r:id="rId2"/>
              </a:rPr>
              <a:t>https</a:t>
            </a:r>
            <a:r>
              <a:rPr lang="en-GB" dirty="0">
                <a:hlinkClick r:id="rId2"/>
              </a:rPr>
              <a:t>://</a:t>
            </a:r>
            <a:r>
              <a:rPr lang="en-GB" dirty="0" smtClean="0">
                <a:hlinkClick r:id="rId2"/>
              </a:rPr>
              <a:t>edisciplinas.usp.br/pluginfile.php/2317618/mod_resource/content/1/BLOCO%202_Research%20Methods%20The%20Basics.pdf</a:t>
            </a:r>
            <a:endParaRPr lang="en-GB" dirty="0" smtClean="0"/>
          </a:p>
          <a:p>
            <a:r>
              <a:rPr lang="en-GB" dirty="0"/>
              <a:t>http://www.cles.org.uk/wp-content/uploads/2011/01/Research-Methods-Handbook.pdf</a:t>
            </a:r>
          </a:p>
        </p:txBody>
      </p:sp>
    </p:spTree>
    <p:extLst>
      <p:ext uri="{BB962C8B-B14F-4D97-AF65-F5344CB8AC3E}">
        <p14:creationId xmlns:p14="http://schemas.microsoft.com/office/powerpoint/2010/main" val="3874307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Reliability, Validity and Generalisability</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r>
              <a:rPr lang="en-GB" dirty="0"/>
              <a:t>Before we look in detail at Research Methods there area three issues that we need to be mindful of – issues that should be uppermost in a researcher's mind as they design and conduct their research. </a:t>
            </a:r>
          </a:p>
          <a:p>
            <a:pPr marL="0" indent="0">
              <a:buNone/>
            </a:pPr>
            <a:endParaRPr lang="en-GB" dirty="0"/>
          </a:p>
        </p:txBody>
      </p:sp>
    </p:spTree>
    <p:extLst>
      <p:ext uri="{BB962C8B-B14F-4D97-AF65-F5344CB8AC3E}">
        <p14:creationId xmlns:p14="http://schemas.microsoft.com/office/powerpoint/2010/main" val="742513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Reliability</a:t>
            </a:r>
            <a:br>
              <a:rPr lang="en-GB" dirty="0"/>
            </a:br>
            <a:endParaRPr lang="en-GB" dirty="0"/>
          </a:p>
        </p:txBody>
      </p:sp>
      <p:sp>
        <p:nvSpPr>
          <p:cNvPr id="3" name="Content Placeholder 2"/>
          <p:cNvSpPr>
            <a:spLocks noGrp="1"/>
          </p:cNvSpPr>
          <p:nvPr>
            <p:ph idx="1"/>
          </p:nvPr>
        </p:nvSpPr>
        <p:spPr/>
        <p:txBody>
          <a:bodyPr/>
          <a:lstStyle/>
          <a:p>
            <a:r>
              <a:rPr lang="en-GB" dirty="0"/>
              <a:t>Reliability</a:t>
            </a:r>
          </a:p>
          <a:p>
            <a:r>
              <a:rPr lang="en-GB" dirty="0"/>
              <a:t>Reliability refers to the quality of the methods used. It is a synonym of dependability, consistency and replicability over time and over groups of respondents. It is concerned with accuracy and precision. For research to be reliable it must demonstrate that if it were to be carried out on a similar group of respondents in a similar context then similar results would be found.  Reliability is a precondition or sine qua non of validity. </a:t>
            </a:r>
          </a:p>
        </p:txBody>
      </p:sp>
    </p:spTree>
    <p:extLst>
      <p:ext uri="{BB962C8B-B14F-4D97-AF65-F5344CB8AC3E}">
        <p14:creationId xmlns:p14="http://schemas.microsoft.com/office/powerpoint/2010/main" val="4031963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Validity</a:t>
            </a:r>
          </a:p>
        </p:txBody>
      </p:sp>
      <p:sp>
        <p:nvSpPr>
          <p:cNvPr id="3" name="Content Placeholder 2"/>
          <p:cNvSpPr>
            <a:spLocks noGrp="1"/>
          </p:cNvSpPr>
          <p:nvPr>
            <p:ph idx="1"/>
          </p:nvPr>
        </p:nvSpPr>
        <p:spPr/>
        <p:txBody>
          <a:bodyPr>
            <a:normAutofit fontScale="92500" lnSpcReduction="10000"/>
          </a:bodyPr>
          <a:lstStyle/>
          <a:p>
            <a:r>
              <a:rPr lang="en-GB" dirty="0" smtClean="0"/>
              <a:t>Validity </a:t>
            </a:r>
            <a:r>
              <a:rPr lang="en-GB" dirty="0"/>
              <a:t>is about the quality of data. It is important here to remember that high quality data depends on the accuracy or reliability of the methods used. It is very easy to slip into invalidity as it can enter at every stage of the research from design to data gathering rendering the research invalid or heavily biased. The researcher can take steps to ensure that as far as possible invalidity has been minimised in all areas of the research. For instance at the design stage, through  choosing an appropriate timescale and appropriate methodology, and at the stage of data gathering by trying to avoid drop out amongst respondents and minimising reactivity effects (respondents behaving differently when subjected to scrutiny or being placed in new situations).  At the data analysis and data reporting stage one of the main ways of enhancing validity is by avoiding selective use of data.</a:t>
            </a:r>
          </a:p>
          <a:p>
            <a:endParaRPr lang="en-GB" dirty="0"/>
          </a:p>
        </p:txBody>
      </p:sp>
    </p:spTree>
    <p:extLst>
      <p:ext uri="{BB962C8B-B14F-4D97-AF65-F5344CB8AC3E}">
        <p14:creationId xmlns:p14="http://schemas.microsoft.com/office/powerpoint/2010/main" val="124657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t>
            </a:r>
            <a:r>
              <a:rPr lang="en-GB" dirty="0" smtClean="0"/>
              <a:t>eneralisability</a:t>
            </a:r>
            <a:endParaRPr lang="en-GB" dirty="0"/>
          </a:p>
        </p:txBody>
      </p:sp>
      <p:sp>
        <p:nvSpPr>
          <p:cNvPr id="3" name="Content Placeholder 2"/>
          <p:cNvSpPr>
            <a:spLocks noGrp="1"/>
          </p:cNvSpPr>
          <p:nvPr>
            <p:ph idx="1"/>
          </p:nvPr>
        </p:nvSpPr>
        <p:spPr/>
        <p:txBody>
          <a:bodyPr>
            <a:normAutofit fontScale="92500" lnSpcReduction="20000"/>
          </a:bodyPr>
          <a:lstStyle/>
          <a:p>
            <a:r>
              <a:rPr lang="en-GB" dirty="0"/>
              <a:t>As the name suggests the generalisability of our research refers to how generalised the claims we can make about what our research explores or uncovers.  If, for example, our research highlights the importance of reward as a motivator in ensuring good classroom discipline, then to what extent can that claim be applied in general to all classrooms?  For the researcher it often means enhancing the potential for generalisation by maximising the range of a sample's characteristics in exploring a particular issue or phenomenon, i.e. to ensure that as many different cases as possible are included in our research</a:t>
            </a:r>
            <a:r>
              <a:rPr lang="en-GB" dirty="0" smtClean="0"/>
              <a:t>.</a:t>
            </a:r>
            <a:endParaRPr lang="en-GB" dirty="0"/>
          </a:p>
          <a:p>
            <a:r>
              <a:rPr lang="en-GB" dirty="0"/>
              <a:t>Note, however, that you don’t have to ‘achieve’ generalisability in your study – what you DO have to do is be aware of and explain is how </a:t>
            </a:r>
            <a:r>
              <a:rPr lang="en-GB" dirty="0" err="1"/>
              <a:t>generalisable</a:t>
            </a:r>
            <a:r>
              <a:rPr lang="en-GB" dirty="0"/>
              <a:t> your results might be.  Perhaps what you find may be applicable to others in your school or context, but perhaps not at a different age range or a different part of the world.</a:t>
            </a:r>
          </a:p>
          <a:p>
            <a:endParaRPr lang="en-GB" dirty="0"/>
          </a:p>
        </p:txBody>
      </p:sp>
    </p:spTree>
    <p:extLst>
      <p:ext uri="{BB962C8B-B14F-4D97-AF65-F5344CB8AC3E}">
        <p14:creationId xmlns:p14="http://schemas.microsoft.com/office/powerpoint/2010/main" val="9794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84094" y="271204"/>
            <a:ext cx="10797676" cy="6075808"/>
          </a:xfrm>
          <a:prstGeom prst="rect">
            <a:avLst/>
          </a:prstGeom>
        </p:spPr>
      </p:pic>
    </p:spTree>
    <p:extLst>
      <p:ext uri="{BB962C8B-B14F-4D97-AF65-F5344CB8AC3E}">
        <p14:creationId xmlns:p14="http://schemas.microsoft.com/office/powerpoint/2010/main" val="1409527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t>What is the difference between method and methodology in research?</a:t>
            </a:r>
          </a:p>
        </p:txBody>
      </p:sp>
      <p:sp>
        <p:nvSpPr>
          <p:cNvPr id="12" name="Text Placeholder 11"/>
          <p:cNvSpPr>
            <a:spLocks noGrp="1"/>
          </p:cNvSpPr>
          <p:nvPr>
            <p:ph type="body" idx="1"/>
          </p:nvPr>
        </p:nvSpPr>
        <p:spPr/>
        <p:txBody>
          <a:bodyPr/>
          <a:lstStyle/>
          <a:p>
            <a:r>
              <a:rPr lang="en-GB" dirty="0" smtClean="0">
                <a:solidFill>
                  <a:schemeClr val="accent4">
                    <a:lumMod val="75000"/>
                  </a:schemeClr>
                </a:solidFill>
              </a:rPr>
              <a:t>WHAT-did-the-researchers-use-for-their-study </a:t>
            </a:r>
            <a:endParaRPr lang="en-GB" dirty="0">
              <a:solidFill>
                <a:schemeClr val="accent4">
                  <a:lumMod val="75000"/>
                </a:schemeClr>
              </a:solidFill>
            </a:endParaRPr>
          </a:p>
        </p:txBody>
      </p:sp>
      <p:sp>
        <p:nvSpPr>
          <p:cNvPr id="10" name="Content Placeholder 9"/>
          <p:cNvSpPr>
            <a:spLocks noGrp="1"/>
          </p:cNvSpPr>
          <p:nvPr>
            <p:ph sz="half" idx="2"/>
          </p:nvPr>
        </p:nvSpPr>
        <p:spPr/>
        <p:txBody>
          <a:bodyPr/>
          <a:lstStyle/>
          <a:p>
            <a:r>
              <a:rPr lang="en-GB" dirty="0"/>
              <a:t>Method refers to approaches in research –</a:t>
            </a:r>
          </a:p>
          <a:p>
            <a:r>
              <a:rPr lang="en-GB" dirty="0"/>
              <a:t>H</a:t>
            </a:r>
            <a:r>
              <a:rPr lang="en-GB" dirty="0" smtClean="0"/>
              <a:t>ow </a:t>
            </a:r>
            <a:r>
              <a:rPr lang="en-GB" dirty="0"/>
              <a:t>you obtain the data - whether quantitative, qualitative, mixed research.</a:t>
            </a:r>
          </a:p>
        </p:txBody>
      </p:sp>
      <p:sp>
        <p:nvSpPr>
          <p:cNvPr id="13" name="Text Placeholder 12"/>
          <p:cNvSpPr>
            <a:spLocks noGrp="1"/>
          </p:cNvSpPr>
          <p:nvPr>
            <p:ph type="body" sz="quarter" idx="3"/>
          </p:nvPr>
        </p:nvSpPr>
        <p:spPr/>
        <p:txBody>
          <a:bodyPr/>
          <a:lstStyle/>
          <a:p>
            <a:r>
              <a:rPr lang="en-GB" dirty="0">
                <a:solidFill>
                  <a:schemeClr val="bg2">
                    <a:lumMod val="25000"/>
                  </a:schemeClr>
                </a:solidFill>
              </a:rPr>
              <a:t>HOW-did-the-researchers-complete-their-study</a:t>
            </a:r>
          </a:p>
        </p:txBody>
      </p:sp>
      <p:sp>
        <p:nvSpPr>
          <p:cNvPr id="11" name="Content Placeholder 10"/>
          <p:cNvSpPr>
            <a:spLocks noGrp="1"/>
          </p:cNvSpPr>
          <p:nvPr>
            <p:ph sz="quarter" idx="4"/>
          </p:nvPr>
        </p:nvSpPr>
        <p:spPr/>
        <p:txBody>
          <a:bodyPr/>
          <a:lstStyle/>
          <a:p>
            <a:r>
              <a:rPr lang="en-GB" dirty="0"/>
              <a:t>Methodology refers to how you are going to articulate a worldview and match it with a given problem, complete with strategies of inquiry. </a:t>
            </a:r>
            <a:endParaRPr lang="en-GB" dirty="0" smtClean="0"/>
          </a:p>
          <a:p>
            <a:r>
              <a:rPr lang="en-GB" dirty="0" smtClean="0"/>
              <a:t>Your </a:t>
            </a:r>
            <a:r>
              <a:rPr lang="en-GB" dirty="0"/>
              <a:t>framework for approaching a research problem.</a:t>
            </a:r>
          </a:p>
        </p:txBody>
      </p:sp>
    </p:spTree>
    <p:extLst>
      <p:ext uri="{BB962C8B-B14F-4D97-AF65-F5344CB8AC3E}">
        <p14:creationId xmlns:p14="http://schemas.microsoft.com/office/powerpoint/2010/main" val="1196596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solidFill>
                  <a:srgbClr val="FF0000"/>
                </a:solidFill>
              </a:rPr>
              <a:t>When </a:t>
            </a:r>
            <a:r>
              <a:rPr lang="en-GB" b="1" dirty="0">
                <a:solidFill>
                  <a:srgbClr val="FF0000"/>
                </a:solidFill>
              </a:rPr>
              <a:t>you are able to present a methodology, you show that the research problem is clear in your mind and how you are going to tackle it.</a:t>
            </a:r>
          </a:p>
          <a:p>
            <a:pPr marL="0" indent="0">
              <a:buNone/>
            </a:pPr>
            <a:r>
              <a:rPr lang="en-GB" b="1" dirty="0" smtClean="0">
                <a:solidFill>
                  <a:srgbClr val="FF0000"/>
                </a:solidFill>
              </a:rPr>
              <a:t>With </a:t>
            </a:r>
            <a:r>
              <a:rPr lang="en-GB" b="1" dirty="0">
                <a:solidFill>
                  <a:srgbClr val="FF0000"/>
                </a:solidFill>
              </a:rPr>
              <a:t>just a method, it is not clear why you are even studying the topic</a:t>
            </a:r>
            <a:r>
              <a:rPr lang="en-GB" b="1" dirty="0" smtClean="0">
                <a:solidFill>
                  <a:srgbClr val="FF0000"/>
                </a:solidFill>
              </a:rPr>
              <a:t>.</a:t>
            </a:r>
          </a:p>
          <a:p>
            <a:pPr marL="0" indent="0">
              <a:buNone/>
            </a:pPr>
            <a:endParaRPr lang="en-GB" dirty="0"/>
          </a:p>
          <a:p>
            <a:r>
              <a:rPr lang="en-GB" dirty="0"/>
              <a:t>John W. Creswell (2003), Research Design: Qualitative, Quantitative, and Mixed Methods Approaches, 2nd Ed.</a:t>
            </a:r>
          </a:p>
        </p:txBody>
      </p:sp>
    </p:spTree>
    <p:extLst>
      <p:ext uri="{BB962C8B-B14F-4D97-AF65-F5344CB8AC3E}">
        <p14:creationId xmlns:p14="http://schemas.microsoft.com/office/powerpoint/2010/main" val="4013766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4854CC-3F5E-7A4F-9085-0DB2DBE2AED4}"/>
              </a:ext>
            </a:extLst>
          </p:cNvPr>
          <p:cNvSpPr>
            <a:spLocks noGrp="1"/>
          </p:cNvSpPr>
          <p:nvPr>
            <p:ph type="title"/>
          </p:nvPr>
        </p:nvSpPr>
        <p:spPr/>
        <p:txBody>
          <a:bodyPr/>
          <a:lstStyle/>
          <a:p>
            <a:r>
              <a:rPr lang="en-US" dirty="0" smtClean="0"/>
              <a:t>Methods</a:t>
            </a:r>
            <a:endParaRPr lang="en-US" dirty="0"/>
          </a:p>
        </p:txBody>
      </p:sp>
      <p:sp>
        <p:nvSpPr>
          <p:cNvPr id="3" name="Content Placeholder 2">
            <a:extLst>
              <a:ext uri="{FF2B5EF4-FFF2-40B4-BE49-F238E27FC236}">
                <a16:creationId xmlns:a16="http://schemas.microsoft.com/office/drawing/2014/main" xmlns="" id="{EB26468D-E417-D347-AFF0-1FD903AFF6E6}"/>
              </a:ext>
            </a:extLst>
          </p:cNvPr>
          <p:cNvSpPr>
            <a:spLocks noGrp="1"/>
          </p:cNvSpPr>
          <p:nvPr>
            <p:ph idx="1"/>
          </p:nvPr>
        </p:nvSpPr>
        <p:spPr/>
        <p:txBody>
          <a:bodyPr>
            <a:normAutofit/>
          </a:bodyPr>
          <a:lstStyle/>
          <a:p>
            <a:r>
              <a:rPr lang="en-GB" dirty="0"/>
              <a:t>‘Research methods’ are the tools that researchers use to gather and analyse their data and can include sampling techniques, questionnaires, interviews, focus groups, case studies, </a:t>
            </a:r>
            <a:r>
              <a:rPr lang="en-GB" dirty="0">
                <a:solidFill>
                  <a:srgbClr val="00B050"/>
                </a:solidFill>
              </a:rPr>
              <a:t>experiments, trials,</a:t>
            </a:r>
            <a:r>
              <a:rPr lang="en-GB" dirty="0"/>
              <a:t> qualitative data analysis techniques and quantitative data analysis techniques.</a:t>
            </a:r>
          </a:p>
          <a:p>
            <a:pPr marL="0" indent="0">
              <a:buNone/>
            </a:pPr>
            <a:endParaRPr lang="en-US" dirty="0"/>
          </a:p>
        </p:txBody>
      </p:sp>
    </p:spTree>
    <p:extLst>
      <p:ext uri="{BB962C8B-B14F-4D97-AF65-F5344CB8AC3E}">
        <p14:creationId xmlns:p14="http://schemas.microsoft.com/office/powerpoint/2010/main" val="1662684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GB" dirty="0"/>
          </a:p>
        </p:txBody>
      </p:sp>
      <p:sp>
        <p:nvSpPr>
          <p:cNvPr id="3" name="Content Placeholder 2"/>
          <p:cNvSpPr>
            <a:spLocks noGrp="1"/>
          </p:cNvSpPr>
          <p:nvPr>
            <p:ph idx="1"/>
          </p:nvPr>
        </p:nvSpPr>
        <p:spPr/>
        <p:txBody>
          <a:bodyPr/>
          <a:lstStyle/>
          <a:p>
            <a:r>
              <a:rPr lang="en-GB" dirty="0"/>
              <a:t>‘Research methodology’ is a guideline system or framework that is used for solving a problem. </a:t>
            </a:r>
            <a:endParaRPr lang="en-GB" dirty="0" smtClean="0"/>
          </a:p>
          <a:p>
            <a:r>
              <a:rPr lang="en-GB" dirty="0" smtClean="0"/>
              <a:t>It </a:t>
            </a:r>
            <a:r>
              <a:rPr lang="en-GB" dirty="0"/>
              <a:t>includes practices, procedures and rules used by those involved in inquiry and covers issues such as the constraints, dilemmas and ethical choices within </a:t>
            </a:r>
            <a:r>
              <a:rPr lang="en-GB" dirty="0" smtClean="0"/>
              <a:t>research.</a:t>
            </a:r>
          </a:p>
          <a:p>
            <a:r>
              <a:rPr lang="en-GB" dirty="0" smtClean="0"/>
              <a:t>Methodology </a:t>
            </a:r>
            <a:r>
              <a:rPr lang="en-GB" dirty="0"/>
              <a:t>also includes the theoretical analysis of these systems or frameworks, a critique of other frameworks and a careful analysis of the interrelationship between epistemological standpoint, theoretical perspective and methodology.</a:t>
            </a:r>
          </a:p>
          <a:p>
            <a:endParaRPr lang="en-GB" dirty="0"/>
          </a:p>
        </p:txBody>
      </p:sp>
    </p:spTree>
    <p:extLst>
      <p:ext uri="{BB962C8B-B14F-4D97-AF65-F5344CB8AC3E}">
        <p14:creationId xmlns:p14="http://schemas.microsoft.com/office/powerpoint/2010/main" val="3540084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Creswell (2003)</a:t>
            </a:r>
            <a:endParaRPr lang="en-GB" dirty="0"/>
          </a:p>
        </p:txBody>
      </p:sp>
      <p:sp>
        <p:nvSpPr>
          <p:cNvPr id="8" name="Content Placeholder 7"/>
          <p:cNvSpPr>
            <a:spLocks noGrp="1"/>
          </p:cNvSpPr>
          <p:nvPr>
            <p:ph idx="1"/>
          </p:nvPr>
        </p:nvSpPr>
        <p:spPr/>
        <p:txBody>
          <a:bodyPr>
            <a:normAutofit/>
          </a:bodyPr>
          <a:lstStyle/>
          <a:p>
            <a:r>
              <a:rPr lang="en-GB" dirty="0" smtClean="0"/>
              <a:t>A researcher </a:t>
            </a:r>
            <a:r>
              <a:rPr lang="en-GB" dirty="0"/>
              <a:t>needs to take a position in presenting </a:t>
            </a:r>
            <a:r>
              <a:rPr lang="en-GB" b="1" dirty="0">
                <a:solidFill>
                  <a:srgbClr val="0070C0"/>
                </a:solidFill>
              </a:rPr>
              <a:t>knowledge </a:t>
            </a:r>
            <a:r>
              <a:rPr lang="en-GB" b="1" dirty="0" smtClean="0">
                <a:solidFill>
                  <a:srgbClr val="0070C0"/>
                </a:solidFill>
              </a:rPr>
              <a:t>claims.</a:t>
            </a:r>
          </a:p>
          <a:p>
            <a:r>
              <a:rPr lang="en-GB" dirty="0" smtClean="0"/>
              <a:t>You must consider which framework most </a:t>
            </a:r>
            <a:r>
              <a:rPr lang="en-GB" dirty="0"/>
              <a:t>appropriately matches your problem?</a:t>
            </a:r>
          </a:p>
          <a:p>
            <a:r>
              <a:rPr lang="en-GB" dirty="0" smtClean="0"/>
              <a:t>How </a:t>
            </a:r>
            <a:r>
              <a:rPr lang="en-GB" dirty="0"/>
              <a:t>do you think human </a:t>
            </a:r>
            <a:r>
              <a:rPr lang="en-GB" dirty="0" smtClean="0"/>
              <a:t>behaviour </a:t>
            </a:r>
            <a:r>
              <a:rPr lang="en-GB" dirty="0"/>
              <a:t>should be studied, and through what lens?</a:t>
            </a:r>
          </a:p>
        </p:txBody>
      </p:sp>
    </p:spTree>
    <p:extLst>
      <p:ext uri="{BB962C8B-B14F-4D97-AF65-F5344CB8AC3E}">
        <p14:creationId xmlns:p14="http://schemas.microsoft.com/office/powerpoint/2010/main" val="4051968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Characteristics </a:t>
            </a:r>
            <a:r>
              <a:rPr lang="en-GB" dirty="0"/>
              <a:t>of these positions when it comes to knowledge </a:t>
            </a:r>
            <a:r>
              <a:rPr lang="en-GB" dirty="0" smtClean="0"/>
              <a:t>claims</a:t>
            </a:r>
            <a:endParaRPr lang="en-GB" dirty="0"/>
          </a:p>
        </p:txBody>
      </p:sp>
      <p:sp>
        <p:nvSpPr>
          <p:cNvPr id="3" name="Content Placeholder 2"/>
          <p:cNvSpPr>
            <a:spLocks noGrp="1"/>
          </p:cNvSpPr>
          <p:nvPr>
            <p:ph idx="1"/>
          </p:nvPr>
        </p:nvSpPr>
        <p:spPr/>
        <p:txBody>
          <a:bodyPr>
            <a:normAutofit fontScale="92500"/>
          </a:bodyPr>
          <a:lstStyle/>
          <a:p>
            <a:r>
              <a:rPr lang="en-GB" dirty="0"/>
              <a:t>The </a:t>
            </a:r>
            <a:r>
              <a:rPr lang="en-GB" b="1" dirty="0">
                <a:solidFill>
                  <a:srgbClr val="FF0000"/>
                </a:solidFill>
              </a:rPr>
              <a:t>post-positivist </a:t>
            </a:r>
            <a:r>
              <a:rPr lang="en-GB" dirty="0" smtClean="0"/>
              <a:t>position believes </a:t>
            </a:r>
            <a:r>
              <a:rPr lang="en-GB" dirty="0"/>
              <a:t>that absolute truth can never be </a:t>
            </a:r>
            <a:r>
              <a:rPr lang="en-GB" dirty="0" smtClean="0"/>
              <a:t>found.</a:t>
            </a:r>
          </a:p>
          <a:p>
            <a:r>
              <a:rPr lang="en-GB" b="1" dirty="0" smtClean="0">
                <a:solidFill>
                  <a:srgbClr val="FF0000"/>
                </a:solidFill>
              </a:rPr>
              <a:t>Positivist</a:t>
            </a:r>
            <a:r>
              <a:rPr lang="en-GB" dirty="0" smtClean="0"/>
              <a:t> </a:t>
            </a:r>
            <a:r>
              <a:rPr lang="en-GB" dirty="0"/>
              <a:t>position </a:t>
            </a:r>
            <a:r>
              <a:rPr lang="en-GB" dirty="0" smtClean="0"/>
              <a:t>depends </a:t>
            </a:r>
            <a:r>
              <a:rPr lang="en-GB" dirty="0"/>
              <a:t>on pure quantitative </a:t>
            </a:r>
            <a:r>
              <a:rPr lang="en-GB" dirty="0" smtClean="0"/>
              <a:t>approach, tries </a:t>
            </a:r>
            <a:r>
              <a:rPr lang="en-GB" dirty="0"/>
              <a:t>to uncover the one truth </a:t>
            </a:r>
            <a:r>
              <a:rPr lang="en-GB" dirty="0" smtClean="0"/>
              <a:t>about how </a:t>
            </a:r>
            <a:r>
              <a:rPr lang="en-GB" dirty="0"/>
              <a:t>things are – or a least what we focus on</a:t>
            </a:r>
            <a:r>
              <a:rPr lang="en-GB" dirty="0" smtClean="0"/>
              <a:t>.</a:t>
            </a:r>
            <a:endParaRPr lang="en-GB" dirty="0"/>
          </a:p>
          <a:p>
            <a:r>
              <a:rPr lang="en-GB" dirty="0"/>
              <a:t>The </a:t>
            </a:r>
            <a:r>
              <a:rPr lang="en-GB" b="1" dirty="0" smtClean="0">
                <a:solidFill>
                  <a:srgbClr val="FF0000"/>
                </a:solidFill>
              </a:rPr>
              <a:t>constructivist</a:t>
            </a:r>
            <a:r>
              <a:rPr lang="en-GB" dirty="0" smtClean="0"/>
              <a:t> believes </a:t>
            </a:r>
            <a:r>
              <a:rPr lang="en-GB" dirty="0"/>
              <a:t>meanings are those constructed by human beings as they engage with the world they are interpreting</a:t>
            </a:r>
            <a:r>
              <a:rPr lang="en-GB" dirty="0" smtClean="0"/>
              <a:t>.</a:t>
            </a:r>
            <a:endParaRPr lang="en-GB" dirty="0"/>
          </a:p>
          <a:p>
            <a:r>
              <a:rPr lang="en-GB" dirty="0" smtClean="0"/>
              <a:t>The </a:t>
            </a:r>
            <a:r>
              <a:rPr lang="en-GB" b="1" dirty="0">
                <a:solidFill>
                  <a:srgbClr val="FF0000"/>
                </a:solidFill>
              </a:rPr>
              <a:t>advocacy/participatory</a:t>
            </a:r>
            <a:r>
              <a:rPr lang="en-GB" dirty="0"/>
              <a:t> position is interested in bringing about changes in </a:t>
            </a:r>
            <a:r>
              <a:rPr lang="en-GB" dirty="0" smtClean="0"/>
              <a:t>practices.</a:t>
            </a:r>
            <a:endParaRPr lang="en-GB" dirty="0"/>
          </a:p>
          <a:p>
            <a:r>
              <a:rPr lang="en-GB" dirty="0" smtClean="0"/>
              <a:t>The </a:t>
            </a:r>
            <a:r>
              <a:rPr lang="en-GB" b="1" dirty="0">
                <a:solidFill>
                  <a:srgbClr val="FF0000"/>
                </a:solidFill>
              </a:rPr>
              <a:t>pragmatist</a:t>
            </a:r>
            <a:r>
              <a:rPr lang="en-GB" dirty="0"/>
              <a:t> is concerned about what works as solutions to problems.</a:t>
            </a:r>
          </a:p>
          <a:p>
            <a:endParaRPr lang="en-GB" dirty="0"/>
          </a:p>
        </p:txBody>
      </p:sp>
    </p:spTree>
    <p:extLst>
      <p:ext uri="{BB962C8B-B14F-4D97-AF65-F5344CB8AC3E}">
        <p14:creationId xmlns:p14="http://schemas.microsoft.com/office/powerpoint/2010/main" val="3252795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4882164"/>
              </p:ext>
            </p:extLst>
          </p:nvPr>
        </p:nvGraphicFramePr>
        <p:xfrm>
          <a:off x="598310" y="719666"/>
          <a:ext cx="10972800" cy="5094111"/>
        </p:xfrm>
        <a:graphic>
          <a:graphicData uri="http://schemas.openxmlformats.org/drawingml/2006/table">
            <a:tbl>
              <a:tblPr firstRow="1" bandRow="1">
                <a:tableStyleId>{F5AB1C69-6EDB-4FF4-983F-18BD219EF322}</a:tableStyleId>
              </a:tblPr>
              <a:tblGrid>
                <a:gridCol w="2743200"/>
                <a:gridCol w="2743200"/>
                <a:gridCol w="2743200"/>
                <a:gridCol w="2743200"/>
              </a:tblGrid>
              <a:tr h="412730">
                <a:tc>
                  <a:txBody>
                    <a:bodyPr/>
                    <a:lstStyle/>
                    <a:p>
                      <a:r>
                        <a:rPr lang="en-GB" dirty="0" smtClean="0"/>
                        <a:t>Worldview/paradigm</a:t>
                      </a:r>
                      <a:endParaRPr lang="en-GB" dirty="0"/>
                    </a:p>
                  </a:txBody>
                  <a:tcPr/>
                </a:tc>
                <a:tc>
                  <a:txBody>
                    <a:bodyPr/>
                    <a:lstStyle/>
                    <a:p>
                      <a:r>
                        <a:rPr lang="en-GB" dirty="0" smtClean="0"/>
                        <a:t>Truth</a:t>
                      </a:r>
                      <a:endParaRPr lang="en-GB" dirty="0"/>
                    </a:p>
                  </a:txBody>
                  <a:tcPr/>
                </a:tc>
                <a:tc>
                  <a:txBody>
                    <a:bodyPr/>
                    <a:lstStyle/>
                    <a:p>
                      <a:r>
                        <a:rPr lang="en-GB" dirty="0" smtClean="0"/>
                        <a:t>Research method</a:t>
                      </a:r>
                      <a:endParaRPr lang="en-GB" dirty="0"/>
                    </a:p>
                  </a:txBody>
                  <a:tcPr/>
                </a:tc>
                <a:tc>
                  <a:txBody>
                    <a:bodyPr/>
                    <a:lstStyle/>
                    <a:p>
                      <a:r>
                        <a:rPr lang="en-GB" dirty="0" smtClean="0"/>
                        <a:t>Data collection</a:t>
                      </a:r>
                      <a:endParaRPr lang="en-GB" dirty="0"/>
                    </a:p>
                  </a:txBody>
                  <a:tcPr/>
                </a:tc>
              </a:tr>
              <a:tr h="712384">
                <a:tc>
                  <a:txBody>
                    <a:bodyPr/>
                    <a:lstStyle/>
                    <a:p>
                      <a:r>
                        <a:rPr lang="en-GB" dirty="0" smtClean="0"/>
                        <a:t>Positivist/</a:t>
                      </a:r>
                      <a:r>
                        <a:rPr lang="en-GB" dirty="0" err="1" smtClean="0"/>
                        <a:t>postpositivist</a:t>
                      </a:r>
                      <a:endParaRPr lang="en-GB" dirty="0"/>
                    </a:p>
                  </a:txBody>
                  <a:tcPr/>
                </a:tc>
                <a:tc>
                  <a:txBody>
                    <a:bodyPr/>
                    <a:lstStyle/>
                    <a:p>
                      <a:r>
                        <a:rPr lang="en-GB" dirty="0" smtClean="0"/>
                        <a:t>Objectives (independent from participants)</a:t>
                      </a:r>
                      <a:endParaRPr lang="en-GB" dirty="0"/>
                    </a:p>
                  </a:txBody>
                  <a:tcPr/>
                </a:tc>
                <a:tc>
                  <a:txBody>
                    <a:bodyPr/>
                    <a:lstStyle/>
                    <a:p>
                      <a:r>
                        <a:rPr lang="en-GB" dirty="0" smtClean="0"/>
                        <a:t>Controlled experiment, case study,</a:t>
                      </a:r>
                      <a:r>
                        <a:rPr lang="en-GB" baseline="0" dirty="0" smtClean="0"/>
                        <a:t> survey</a:t>
                      </a:r>
                      <a:endParaRPr lang="en-GB" dirty="0"/>
                    </a:p>
                  </a:txBody>
                  <a:tcPr/>
                </a:tc>
                <a:tc>
                  <a:txBody>
                    <a:bodyPr/>
                    <a:lstStyle/>
                    <a:p>
                      <a:r>
                        <a:rPr lang="en-GB" dirty="0" smtClean="0"/>
                        <a:t>Quantitative</a:t>
                      </a:r>
                      <a:r>
                        <a:rPr lang="en-GB" baseline="0" dirty="0" smtClean="0"/>
                        <a:t> (random sampling)</a:t>
                      </a:r>
                      <a:endParaRPr lang="en-GB" dirty="0"/>
                    </a:p>
                  </a:txBody>
                  <a:tcPr/>
                </a:tc>
              </a:tr>
              <a:tr h="1322999">
                <a:tc>
                  <a:txBody>
                    <a:bodyPr/>
                    <a:lstStyle/>
                    <a:p>
                      <a:r>
                        <a:rPr lang="en-GB" dirty="0" smtClean="0"/>
                        <a:t>Constructivist/interpretivist</a:t>
                      </a:r>
                      <a:endParaRPr lang="en-GB" dirty="0"/>
                    </a:p>
                  </a:txBody>
                  <a:tcPr/>
                </a:tc>
                <a:tc>
                  <a:txBody>
                    <a:bodyPr/>
                    <a:lstStyle/>
                    <a:p>
                      <a:r>
                        <a:rPr lang="en-GB" dirty="0" smtClean="0"/>
                        <a:t>Subjective (constructed by participants)</a:t>
                      </a:r>
                      <a:endParaRPr lang="en-GB" dirty="0"/>
                    </a:p>
                  </a:txBody>
                  <a:tcPr/>
                </a:tc>
                <a:tc>
                  <a:txBody>
                    <a:bodyPr/>
                    <a:lstStyle/>
                    <a:p>
                      <a:r>
                        <a:rPr lang="en-GB" dirty="0" smtClean="0"/>
                        <a:t>Case study, survey, interview</a:t>
                      </a:r>
                    </a:p>
                    <a:p>
                      <a:endParaRPr lang="en-GB" dirty="0"/>
                    </a:p>
                  </a:txBody>
                  <a:tcPr/>
                </a:tc>
                <a:tc>
                  <a:txBody>
                    <a:bodyPr/>
                    <a:lstStyle/>
                    <a:p>
                      <a:r>
                        <a:rPr lang="en-GB" dirty="0" smtClean="0"/>
                        <a:t>Quantitative and qualitative </a:t>
                      </a:r>
                    </a:p>
                    <a:p>
                      <a:r>
                        <a:rPr lang="en-GB" dirty="0" smtClean="0"/>
                        <a:t> (random and purposeful  sampling)</a:t>
                      </a:r>
                    </a:p>
                  </a:txBody>
                  <a:tcPr/>
                </a:tc>
              </a:tr>
              <a:tr h="1322999">
                <a:tc>
                  <a:txBody>
                    <a:bodyPr/>
                    <a:lstStyle/>
                    <a:p>
                      <a:r>
                        <a:rPr lang="en-GB" dirty="0" smtClean="0"/>
                        <a:t>Advocacy/participatory</a:t>
                      </a:r>
                      <a:endParaRPr lang="en-GB" dirty="0"/>
                    </a:p>
                  </a:txBody>
                  <a:tcPr/>
                </a:tc>
                <a:tc>
                  <a:txBody>
                    <a:bodyPr/>
                    <a:lstStyle/>
                    <a:p>
                      <a:r>
                        <a:rPr lang="en-GB" dirty="0" smtClean="0"/>
                        <a:t>Subjective (constructed by participants and the observer)</a:t>
                      </a:r>
                    </a:p>
                  </a:txBody>
                  <a:tcPr/>
                </a:tc>
                <a:tc>
                  <a:txBody>
                    <a:bodyPr/>
                    <a:lstStyle/>
                    <a:p>
                      <a:r>
                        <a:rPr lang="en-GB" dirty="0" smtClean="0"/>
                        <a:t>Action research (intervention driven)</a:t>
                      </a:r>
                      <a:endParaRPr lang="en-GB" dirty="0"/>
                    </a:p>
                  </a:txBody>
                  <a:tcPr/>
                </a:tc>
                <a:tc>
                  <a:txBody>
                    <a:bodyPr/>
                    <a:lstStyle/>
                    <a:p>
                      <a:r>
                        <a:rPr lang="en-GB" dirty="0" smtClean="0"/>
                        <a:t>Quantitative and qualitative </a:t>
                      </a:r>
                    </a:p>
                    <a:p>
                      <a:r>
                        <a:rPr lang="en-GB" dirty="0" smtClean="0"/>
                        <a:t> (random and purposeful  sampling)</a:t>
                      </a:r>
                    </a:p>
                  </a:txBody>
                  <a:tcPr/>
                </a:tc>
              </a:tr>
              <a:tr h="1322999">
                <a:tc>
                  <a:txBody>
                    <a:bodyPr/>
                    <a:lstStyle/>
                    <a:p>
                      <a:r>
                        <a:rPr lang="en-GB" dirty="0" smtClean="0"/>
                        <a:t>Pragmatist</a:t>
                      </a:r>
                      <a:endParaRPr lang="en-GB" dirty="0"/>
                    </a:p>
                  </a:txBody>
                  <a:tcPr/>
                </a:tc>
                <a:tc>
                  <a:txBody>
                    <a:bodyPr/>
                    <a:lstStyle/>
                    <a:p>
                      <a:r>
                        <a:rPr lang="en-GB" dirty="0" smtClean="0"/>
                        <a:t>Depends on what works at the time</a:t>
                      </a:r>
                      <a:endParaRPr lang="en-GB" dirty="0"/>
                    </a:p>
                  </a:txBody>
                  <a:tcPr/>
                </a:tc>
                <a:tc>
                  <a:txBody>
                    <a:bodyPr/>
                    <a:lstStyle/>
                    <a:p>
                      <a:r>
                        <a:rPr lang="en-GB" dirty="0" smtClean="0"/>
                        <a:t>Multi-method research</a:t>
                      </a:r>
                      <a:endParaRPr lang="en-GB" dirty="0"/>
                    </a:p>
                  </a:txBody>
                  <a:tcPr/>
                </a:tc>
                <a:tc>
                  <a:txBody>
                    <a:bodyPr/>
                    <a:lstStyle/>
                    <a:p>
                      <a:r>
                        <a:rPr lang="en-GB" dirty="0" smtClean="0"/>
                        <a:t>Quantitative and qualitative </a:t>
                      </a:r>
                    </a:p>
                    <a:p>
                      <a:r>
                        <a:rPr lang="en-GB" dirty="0" smtClean="0"/>
                        <a:t> (random and purposeful  sampling)</a:t>
                      </a:r>
                    </a:p>
                  </a:txBody>
                  <a:tcPr/>
                </a:tc>
              </a:tr>
            </a:tbl>
          </a:graphicData>
        </a:graphic>
      </p:graphicFrame>
    </p:spTree>
    <p:extLst>
      <p:ext uri="{BB962C8B-B14F-4D97-AF65-F5344CB8AC3E}">
        <p14:creationId xmlns:p14="http://schemas.microsoft.com/office/powerpoint/2010/main" val="2054527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Language/labels </a:t>
            </a:r>
            <a:r>
              <a:rPr lang="en-GB" dirty="0"/>
              <a:t>commonly associated with major research paradigms </a:t>
            </a:r>
          </a:p>
        </p:txBody>
      </p:sp>
      <p:sp>
        <p:nvSpPr>
          <p:cNvPr id="3" name="Content Placeholder 2"/>
          <p:cNvSpPr>
            <a:spLocks noGrp="1"/>
          </p:cNvSpPr>
          <p:nvPr>
            <p:ph idx="1"/>
          </p:nvPr>
        </p:nvSpPr>
        <p:spPr/>
        <p:txBody>
          <a:bodyPr/>
          <a:lstStyle/>
          <a:p>
            <a:r>
              <a:rPr lang="en-GB" dirty="0"/>
              <a:t>Adapted from Lather (1992) and Guba and Lincoln (1989, 2005</a:t>
            </a:r>
            <a:r>
              <a:rPr lang="en-GB" dirty="0" smtClean="0"/>
              <a:t>).</a:t>
            </a:r>
            <a:endParaRPr lang="en-GB" dirty="0"/>
          </a:p>
        </p:txBody>
      </p:sp>
    </p:spTree>
    <p:extLst>
      <p:ext uri="{BB962C8B-B14F-4D97-AF65-F5344CB8AC3E}">
        <p14:creationId xmlns:p14="http://schemas.microsoft.com/office/powerpoint/2010/main" val="24299830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163553419"/>
              </p:ext>
            </p:extLst>
          </p:nvPr>
        </p:nvGraphicFramePr>
        <p:xfrm>
          <a:off x="1264356" y="380999"/>
          <a:ext cx="10013244" cy="5999480"/>
        </p:xfrm>
        <a:graphic>
          <a:graphicData uri="http://schemas.openxmlformats.org/drawingml/2006/table">
            <a:tbl>
              <a:tblPr firstRow="1" bandRow="1">
                <a:tableStyleId>{5C22544A-7EE6-4342-B048-85BDC9FD1C3A}</a:tableStyleId>
              </a:tblPr>
              <a:tblGrid>
                <a:gridCol w="2503311"/>
                <a:gridCol w="2503311"/>
                <a:gridCol w="2503311"/>
                <a:gridCol w="2503311"/>
              </a:tblGrid>
              <a:tr h="370840">
                <a:tc>
                  <a:txBody>
                    <a:bodyPr/>
                    <a:lstStyle/>
                    <a:p>
                      <a:r>
                        <a:rPr lang="en-GB" dirty="0" err="1" smtClean="0"/>
                        <a:t>Postpositivism</a:t>
                      </a:r>
                      <a:endParaRPr lang="en-GB" dirty="0"/>
                    </a:p>
                  </a:txBody>
                  <a:tcPr/>
                </a:tc>
                <a:tc>
                  <a:txBody>
                    <a:bodyPr/>
                    <a:lstStyle/>
                    <a:p>
                      <a:r>
                        <a:rPr lang="en-GB" dirty="0" smtClean="0"/>
                        <a:t>Constructivist</a:t>
                      </a:r>
                      <a:endParaRPr lang="en-GB" dirty="0"/>
                    </a:p>
                  </a:txBody>
                  <a:tcPr/>
                </a:tc>
                <a:tc>
                  <a:txBody>
                    <a:bodyPr/>
                    <a:lstStyle/>
                    <a:p>
                      <a:r>
                        <a:rPr lang="en-GB" dirty="0" smtClean="0"/>
                        <a:t>Transformative</a:t>
                      </a:r>
                      <a:endParaRPr lang="en-GB" dirty="0"/>
                    </a:p>
                  </a:txBody>
                  <a:tcPr/>
                </a:tc>
                <a:tc>
                  <a:txBody>
                    <a:bodyPr/>
                    <a:lstStyle/>
                    <a:p>
                      <a:r>
                        <a:rPr lang="en-GB" dirty="0" smtClean="0"/>
                        <a:t>Pragmatic</a:t>
                      </a:r>
                      <a:endParaRPr lang="en-GB" dirty="0"/>
                    </a:p>
                  </a:txBody>
                  <a:tcPr/>
                </a:tc>
              </a:tr>
              <a:tr h="370840">
                <a:tc>
                  <a:txBody>
                    <a:bodyPr/>
                    <a:lstStyle/>
                    <a:p>
                      <a:r>
                        <a:rPr lang="en-GB" dirty="0" smtClean="0"/>
                        <a:t>Experimental</a:t>
                      </a:r>
                      <a:endParaRPr lang="en-GB" dirty="0"/>
                    </a:p>
                  </a:txBody>
                  <a:tcPr/>
                </a:tc>
                <a:tc>
                  <a:txBody>
                    <a:bodyPr/>
                    <a:lstStyle/>
                    <a:p>
                      <a:r>
                        <a:rPr lang="en-GB" dirty="0" smtClean="0"/>
                        <a:t>Naturalistic</a:t>
                      </a:r>
                      <a:endParaRPr lang="en-GB" dirty="0"/>
                    </a:p>
                  </a:txBody>
                  <a:tcPr/>
                </a:tc>
                <a:tc>
                  <a:txBody>
                    <a:bodyPr/>
                    <a:lstStyle/>
                    <a:p>
                      <a:r>
                        <a:rPr lang="en-GB" dirty="0" smtClean="0"/>
                        <a:t>Critical theory*</a:t>
                      </a:r>
                      <a:endParaRPr lang="en-GB" dirty="0"/>
                    </a:p>
                  </a:txBody>
                  <a:tcPr/>
                </a:tc>
                <a:tc>
                  <a:txBody>
                    <a:bodyPr/>
                    <a:lstStyle/>
                    <a:p>
                      <a:r>
                        <a:rPr lang="en-GB" dirty="0" smtClean="0"/>
                        <a:t>Mixed methods*</a:t>
                      </a:r>
                      <a:endParaRPr lang="en-GB" dirty="0"/>
                    </a:p>
                  </a:txBody>
                  <a:tcPr/>
                </a:tc>
              </a:tr>
              <a:tr h="370840">
                <a:tc>
                  <a:txBody>
                    <a:bodyPr/>
                    <a:lstStyle/>
                    <a:p>
                      <a:r>
                        <a:rPr lang="en-GB" dirty="0" smtClean="0"/>
                        <a:t>Quasi-experimental</a:t>
                      </a:r>
                    </a:p>
                  </a:txBody>
                  <a:tcPr/>
                </a:tc>
                <a:tc>
                  <a:txBody>
                    <a:bodyPr/>
                    <a:lstStyle/>
                    <a:p>
                      <a:r>
                        <a:rPr lang="en-GB" dirty="0" smtClean="0"/>
                        <a:t>Phenomenological*</a:t>
                      </a:r>
                      <a:endParaRPr lang="en-GB" dirty="0"/>
                    </a:p>
                  </a:txBody>
                  <a:tcPr/>
                </a:tc>
                <a:tc>
                  <a:txBody>
                    <a:bodyPr/>
                    <a:lstStyle/>
                    <a:p>
                      <a:r>
                        <a:rPr lang="en-GB" dirty="0" smtClean="0"/>
                        <a:t>Neo-Marxist</a:t>
                      </a:r>
                      <a:endParaRPr lang="en-GB" dirty="0"/>
                    </a:p>
                  </a:txBody>
                  <a:tcPr/>
                </a:tc>
                <a:tc>
                  <a:txBody>
                    <a:bodyPr/>
                    <a:lstStyle/>
                    <a:p>
                      <a:r>
                        <a:rPr lang="en-GB" dirty="0" smtClean="0"/>
                        <a:t>Mixed models</a:t>
                      </a:r>
                      <a:endParaRPr lang="en-GB" dirty="0"/>
                    </a:p>
                  </a:txBody>
                  <a:tcPr/>
                </a:tc>
              </a:tr>
              <a:tr h="370840">
                <a:tc>
                  <a:txBody>
                    <a:bodyPr/>
                    <a:lstStyle/>
                    <a:p>
                      <a:r>
                        <a:rPr lang="en-GB" dirty="0" smtClean="0"/>
                        <a:t>Correlational</a:t>
                      </a:r>
                      <a:endParaRPr lang="en-GB" dirty="0"/>
                    </a:p>
                  </a:txBody>
                  <a:tcPr/>
                </a:tc>
                <a:tc>
                  <a:txBody>
                    <a:bodyPr/>
                    <a:lstStyle/>
                    <a:p>
                      <a:r>
                        <a:rPr lang="en-GB" dirty="0" smtClean="0"/>
                        <a:t>Hermeneutic*</a:t>
                      </a:r>
                      <a:endParaRPr lang="en-GB" dirty="0"/>
                    </a:p>
                  </a:txBody>
                  <a:tcPr/>
                </a:tc>
                <a:tc>
                  <a:txBody>
                    <a:bodyPr/>
                    <a:lstStyle/>
                    <a:p>
                      <a:r>
                        <a:rPr lang="en-GB" dirty="0" smtClean="0"/>
                        <a:t>Feminist theories*</a:t>
                      </a:r>
                      <a:endParaRPr lang="en-GB" dirty="0"/>
                    </a:p>
                  </a:txBody>
                  <a:tcPr/>
                </a:tc>
                <a:tc>
                  <a:txBody>
                    <a:bodyPr/>
                    <a:lstStyle/>
                    <a:p>
                      <a:r>
                        <a:rPr lang="en-GB" dirty="0" smtClean="0"/>
                        <a:t>Participatory</a:t>
                      </a:r>
                    </a:p>
                  </a:txBody>
                  <a:tcPr/>
                </a:tc>
              </a:tr>
              <a:tr h="370840">
                <a:tc>
                  <a:txBody>
                    <a:bodyPr/>
                    <a:lstStyle/>
                    <a:p>
                      <a:r>
                        <a:rPr lang="en-GB" dirty="0" smtClean="0"/>
                        <a:t>Causal comparative</a:t>
                      </a:r>
                      <a:endParaRPr lang="en-GB" dirty="0"/>
                    </a:p>
                  </a:txBody>
                  <a:tcPr/>
                </a:tc>
                <a:tc>
                  <a:txBody>
                    <a:bodyPr/>
                    <a:lstStyle/>
                    <a:p>
                      <a:r>
                        <a:rPr lang="en-GB" dirty="0" smtClean="0"/>
                        <a:t>Symbolic</a:t>
                      </a:r>
                      <a:r>
                        <a:rPr lang="en-GB" baseline="0" dirty="0" smtClean="0"/>
                        <a:t> interaction*</a:t>
                      </a:r>
                      <a:endParaRPr lang="en-GB" dirty="0"/>
                    </a:p>
                  </a:txBody>
                  <a:tcPr/>
                </a:tc>
                <a:tc>
                  <a:txBody>
                    <a:bodyPr/>
                    <a:lstStyle/>
                    <a:p>
                      <a:r>
                        <a:rPr lang="en-GB" dirty="0" smtClean="0"/>
                        <a:t>Critical race theory</a:t>
                      </a:r>
                      <a:endParaRPr lang="en-GB" dirty="0"/>
                    </a:p>
                  </a:txBody>
                  <a:tcPr/>
                </a:tc>
                <a:tc>
                  <a:txBody>
                    <a:bodyPr/>
                    <a:lstStyle/>
                    <a:p>
                      <a:endParaRPr lang="en-GB"/>
                    </a:p>
                  </a:txBody>
                  <a:tcPr/>
                </a:tc>
              </a:tr>
              <a:tr h="370840">
                <a:tc>
                  <a:txBody>
                    <a:bodyPr/>
                    <a:lstStyle/>
                    <a:p>
                      <a:r>
                        <a:rPr lang="en-GB" dirty="0" smtClean="0"/>
                        <a:t>Quantitative*</a:t>
                      </a:r>
                      <a:endParaRPr lang="en-GB" dirty="0"/>
                    </a:p>
                  </a:txBody>
                  <a:tcPr/>
                </a:tc>
                <a:tc>
                  <a:txBody>
                    <a:bodyPr/>
                    <a:lstStyle/>
                    <a:p>
                      <a:r>
                        <a:rPr lang="en-GB" dirty="0" smtClean="0"/>
                        <a:t>Ethnographic*</a:t>
                      </a:r>
                      <a:endParaRPr lang="en-GB" dirty="0"/>
                    </a:p>
                  </a:txBody>
                  <a:tcPr/>
                </a:tc>
                <a:tc>
                  <a:txBody>
                    <a:bodyPr/>
                    <a:lstStyle/>
                    <a:p>
                      <a:r>
                        <a:rPr lang="en-GB" dirty="0" smtClean="0"/>
                        <a:t>Freirean</a:t>
                      </a:r>
                      <a:endParaRPr lang="en-GB" dirty="0"/>
                    </a:p>
                  </a:txBody>
                  <a:tcPr/>
                </a:tc>
                <a:tc>
                  <a:txBody>
                    <a:bodyPr/>
                    <a:lstStyle/>
                    <a:p>
                      <a:endParaRPr lang="en-GB" dirty="0"/>
                    </a:p>
                  </a:txBody>
                  <a:tcPr/>
                </a:tc>
              </a:tr>
              <a:tr h="370840">
                <a:tc>
                  <a:txBody>
                    <a:bodyPr/>
                    <a:lstStyle/>
                    <a:p>
                      <a:r>
                        <a:rPr lang="en-GB" dirty="0" smtClean="0"/>
                        <a:t>Randomised control trials</a:t>
                      </a:r>
                      <a:endParaRPr lang="en-GB" dirty="0"/>
                    </a:p>
                  </a:txBody>
                  <a:tcPr/>
                </a:tc>
                <a:tc>
                  <a:txBody>
                    <a:bodyPr/>
                    <a:lstStyle/>
                    <a:p>
                      <a:r>
                        <a:rPr lang="en-GB" dirty="0" smtClean="0"/>
                        <a:t>Qualitative*</a:t>
                      </a:r>
                      <a:endParaRPr lang="en-GB" dirty="0"/>
                    </a:p>
                  </a:txBody>
                  <a:tcPr/>
                </a:tc>
                <a:tc>
                  <a:txBody>
                    <a:bodyPr/>
                    <a:lstStyle/>
                    <a:p>
                      <a:r>
                        <a:rPr lang="en-GB" dirty="0" smtClean="0"/>
                        <a:t>Participatory</a:t>
                      </a:r>
                      <a:endParaRPr lang="en-GB" dirty="0"/>
                    </a:p>
                  </a:txBody>
                  <a:tcPr/>
                </a:tc>
                <a:tc>
                  <a:txBody>
                    <a:bodyPr/>
                    <a:lstStyle/>
                    <a:p>
                      <a:endParaRPr lang="en-GB"/>
                    </a:p>
                  </a:txBody>
                  <a:tcPr/>
                </a:tc>
              </a:tr>
              <a:tr h="370840">
                <a:tc>
                  <a:txBody>
                    <a:bodyPr/>
                    <a:lstStyle/>
                    <a:p>
                      <a:endParaRPr lang="en-GB" dirty="0"/>
                    </a:p>
                  </a:txBody>
                  <a:tcPr/>
                </a:tc>
                <a:tc>
                  <a:txBody>
                    <a:bodyPr/>
                    <a:lstStyle/>
                    <a:p>
                      <a:r>
                        <a:rPr lang="en-GB" dirty="0" smtClean="0"/>
                        <a:t>Participatory action research</a:t>
                      </a:r>
                      <a:endParaRPr lang="en-GB" dirty="0"/>
                    </a:p>
                  </a:txBody>
                  <a:tcPr/>
                </a:tc>
                <a:tc>
                  <a:txBody>
                    <a:bodyPr/>
                    <a:lstStyle/>
                    <a:p>
                      <a:r>
                        <a:rPr lang="en-GB" dirty="0" smtClean="0"/>
                        <a:t>Emancipatory</a:t>
                      </a:r>
                      <a:endParaRPr lang="en-GB" dirty="0"/>
                    </a:p>
                  </a:txBody>
                  <a:tcPr/>
                </a:tc>
                <a:tc>
                  <a:txBody>
                    <a:bodyPr/>
                    <a:lstStyle/>
                    <a:p>
                      <a:endParaRPr lang="en-GB"/>
                    </a:p>
                  </a:txBody>
                  <a:tcPr/>
                </a:tc>
              </a:tr>
              <a:tr h="370840">
                <a:tc>
                  <a:txBody>
                    <a:bodyPr/>
                    <a:lstStyle/>
                    <a:p>
                      <a:endParaRPr lang="en-GB"/>
                    </a:p>
                  </a:txBody>
                  <a:tcPr/>
                </a:tc>
                <a:tc>
                  <a:txBody>
                    <a:bodyPr/>
                    <a:lstStyle/>
                    <a:p>
                      <a:endParaRPr lang="en-GB" dirty="0"/>
                    </a:p>
                  </a:txBody>
                  <a:tcPr/>
                </a:tc>
                <a:tc>
                  <a:txBody>
                    <a:bodyPr/>
                    <a:lstStyle/>
                    <a:p>
                      <a:r>
                        <a:rPr lang="en-GB" dirty="0" smtClean="0"/>
                        <a:t>Postcolonial/Indigenous</a:t>
                      </a:r>
                      <a:endParaRPr lang="en-GB" dirty="0"/>
                    </a:p>
                  </a:txBody>
                  <a:tcPr/>
                </a:tc>
                <a:tc>
                  <a:txBody>
                    <a:bodyPr/>
                    <a:lstStyle/>
                    <a:p>
                      <a:endParaRPr lang="en-GB" dirty="0"/>
                    </a:p>
                  </a:txBody>
                  <a:tcPr/>
                </a:tc>
              </a:tr>
              <a:tr h="370840">
                <a:tc>
                  <a:txBody>
                    <a:bodyPr/>
                    <a:lstStyle/>
                    <a:p>
                      <a:endParaRPr lang="en-GB"/>
                    </a:p>
                  </a:txBody>
                  <a:tcPr/>
                </a:tc>
                <a:tc>
                  <a:txBody>
                    <a:bodyPr/>
                    <a:lstStyle/>
                    <a:p>
                      <a:endParaRPr lang="en-GB"/>
                    </a:p>
                  </a:txBody>
                  <a:tcPr/>
                </a:tc>
                <a:tc>
                  <a:txBody>
                    <a:bodyPr/>
                    <a:lstStyle/>
                    <a:p>
                      <a:r>
                        <a:rPr lang="en-GB" dirty="0" smtClean="0"/>
                        <a:t>Queer</a:t>
                      </a:r>
                      <a:r>
                        <a:rPr lang="en-GB" baseline="0" dirty="0" smtClean="0"/>
                        <a:t> theory</a:t>
                      </a:r>
                      <a:endParaRPr lang="en-GB" dirty="0"/>
                    </a:p>
                  </a:txBody>
                  <a:tcPr/>
                </a:tc>
                <a:tc>
                  <a:txBody>
                    <a:bodyPr/>
                    <a:lstStyle/>
                    <a:p>
                      <a:endParaRPr lang="en-GB" dirty="0"/>
                    </a:p>
                  </a:txBody>
                  <a:tcPr/>
                </a:tc>
              </a:tr>
              <a:tr h="370840">
                <a:tc>
                  <a:txBody>
                    <a:bodyPr/>
                    <a:lstStyle/>
                    <a:p>
                      <a:endParaRPr lang="en-GB" dirty="0"/>
                    </a:p>
                  </a:txBody>
                  <a:tcPr/>
                </a:tc>
                <a:tc>
                  <a:txBody>
                    <a:bodyPr/>
                    <a:lstStyle/>
                    <a:p>
                      <a:endParaRPr lang="en-GB" dirty="0"/>
                    </a:p>
                  </a:txBody>
                  <a:tcPr/>
                </a:tc>
                <a:tc>
                  <a:txBody>
                    <a:bodyPr/>
                    <a:lstStyle/>
                    <a:p>
                      <a:r>
                        <a:rPr lang="en-GB" dirty="0" smtClean="0"/>
                        <a:t>Disability theories</a:t>
                      </a:r>
                      <a:endParaRPr lang="en-GB" dirty="0"/>
                    </a:p>
                  </a:txBody>
                  <a:tcPr/>
                </a:tc>
                <a:tc>
                  <a:txBody>
                    <a:bodyPr/>
                    <a:lstStyle/>
                    <a:p>
                      <a:endParaRPr lang="en-GB" dirty="0"/>
                    </a:p>
                  </a:txBody>
                  <a:tcPr/>
                </a:tc>
              </a:tr>
              <a:tr h="370840">
                <a:tc>
                  <a:txBody>
                    <a:bodyPr/>
                    <a:lstStyle/>
                    <a:p>
                      <a:endParaRPr lang="en-GB" dirty="0"/>
                    </a:p>
                  </a:txBody>
                  <a:tcPr/>
                </a:tc>
                <a:tc>
                  <a:txBody>
                    <a:bodyPr/>
                    <a:lstStyle/>
                    <a:p>
                      <a:endParaRPr lang="en-GB" dirty="0"/>
                    </a:p>
                  </a:txBody>
                  <a:tcPr/>
                </a:tc>
                <a:tc>
                  <a:txBody>
                    <a:bodyPr/>
                    <a:lstStyle/>
                    <a:p>
                      <a:r>
                        <a:rPr lang="en-GB" dirty="0" smtClean="0"/>
                        <a:t>Action research</a:t>
                      </a:r>
                      <a:endParaRPr lang="en-GB" dirty="0"/>
                    </a:p>
                  </a:txBody>
                  <a:tcPr/>
                </a:tc>
                <a:tc>
                  <a:txBody>
                    <a:bodyPr/>
                    <a:lstStyle/>
                    <a:p>
                      <a:endParaRPr lang="en-GB"/>
                    </a:p>
                  </a:txBody>
                  <a:tcPr/>
                </a:tc>
              </a:tr>
              <a:tr h="370840">
                <a:tc>
                  <a:txBody>
                    <a:bodyPr/>
                    <a:lstStyle/>
                    <a:p>
                      <a:endParaRPr lang="en-GB"/>
                    </a:p>
                  </a:txBody>
                  <a:tcPr/>
                </a:tc>
                <a:tc>
                  <a:txBody>
                    <a:bodyPr/>
                    <a:lstStyle/>
                    <a:p>
                      <a:endParaRPr lang="en-GB" dirty="0"/>
                    </a:p>
                  </a:txBody>
                  <a:tcPr/>
                </a:tc>
                <a:tc>
                  <a:txBody>
                    <a:bodyPr/>
                    <a:lstStyle/>
                    <a:p>
                      <a:r>
                        <a:rPr lang="en-GB" dirty="0" smtClean="0"/>
                        <a:t>Indigenous</a:t>
                      </a:r>
                      <a:endParaRPr lang="en-GB" dirty="0"/>
                    </a:p>
                  </a:txBody>
                  <a:tcPr/>
                </a:tc>
                <a:tc>
                  <a:txBody>
                    <a:bodyPr/>
                    <a:lstStyle/>
                    <a:p>
                      <a:endParaRPr lang="en-GB" dirty="0"/>
                    </a:p>
                  </a:txBody>
                  <a:tcPr/>
                </a:tc>
              </a:tr>
              <a:tr h="370840">
                <a:tc>
                  <a:txBody>
                    <a:bodyPr/>
                    <a:lstStyle/>
                    <a:p>
                      <a:endParaRPr lang="en-GB"/>
                    </a:p>
                  </a:txBody>
                  <a:tcPr/>
                </a:tc>
                <a:tc>
                  <a:txBody>
                    <a:bodyPr/>
                    <a:lstStyle/>
                    <a:p>
                      <a:endParaRPr lang="en-GB"/>
                    </a:p>
                  </a:txBody>
                  <a:tcPr/>
                </a:tc>
                <a:tc>
                  <a:txBody>
                    <a:bodyPr/>
                    <a:lstStyle/>
                    <a:p>
                      <a:r>
                        <a:rPr lang="en-GB" dirty="0" smtClean="0"/>
                        <a:t>Human rights/equity focused</a:t>
                      </a:r>
                      <a:endParaRPr lang="en-GB" dirty="0"/>
                    </a:p>
                  </a:txBody>
                  <a:tcPr/>
                </a:tc>
                <a:tc>
                  <a:txBody>
                    <a:bodyPr/>
                    <a:lstStyle/>
                    <a:p>
                      <a:endParaRPr lang="en-GB" dirty="0"/>
                    </a:p>
                  </a:txBody>
                  <a:tcPr/>
                </a:tc>
              </a:tr>
            </a:tbl>
          </a:graphicData>
        </a:graphic>
      </p:graphicFrame>
    </p:spTree>
    <p:extLst>
      <p:ext uri="{BB962C8B-B14F-4D97-AF65-F5344CB8AC3E}">
        <p14:creationId xmlns:p14="http://schemas.microsoft.com/office/powerpoint/2010/main" val="3860658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Comparison of five research philosophies in business and management </a:t>
            </a:r>
            <a:r>
              <a:rPr lang="en-GB" dirty="0" smtClean="0"/>
              <a:t>research (Saunders et al, 2006)</a:t>
            </a:r>
            <a:endParaRPr lang="en-GB" dirty="0"/>
          </a:p>
        </p:txBody>
      </p:sp>
    </p:spTree>
    <p:extLst>
      <p:ext uri="{BB962C8B-B14F-4D97-AF65-F5344CB8AC3E}">
        <p14:creationId xmlns:p14="http://schemas.microsoft.com/office/powerpoint/2010/main" val="11377207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69245" y="0"/>
            <a:ext cx="6453510" cy="6858000"/>
          </a:xfrm>
          <a:prstGeom prst="rect">
            <a:avLst/>
          </a:prstGeom>
        </p:spPr>
      </p:pic>
    </p:spTree>
    <p:extLst>
      <p:ext uri="{BB962C8B-B14F-4D97-AF65-F5344CB8AC3E}">
        <p14:creationId xmlns:p14="http://schemas.microsoft.com/office/powerpoint/2010/main" val="2995602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Paradigms, methods and tools (Mackenzie and Knipe, 2006)</a:t>
            </a:r>
            <a:endParaRPr lang="en-GB" dirty="0"/>
          </a:p>
        </p:txBody>
      </p:sp>
    </p:spTree>
    <p:extLst>
      <p:ext uri="{BB962C8B-B14F-4D97-AF65-F5344CB8AC3E}">
        <p14:creationId xmlns:p14="http://schemas.microsoft.com/office/powerpoint/2010/main" val="27493236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852021105"/>
              </p:ext>
            </p:extLst>
          </p:nvPr>
        </p:nvGraphicFramePr>
        <p:xfrm>
          <a:off x="598308" y="247393"/>
          <a:ext cx="10916358" cy="6151775"/>
        </p:xfrm>
        <a:graphic>
          <a:graphicData uri="http://schemas.openxmlformats.org/drawingml/2006/table">
            <a:tbl>
              <a:tblPr firstRow="1" bandRow="1">
                <a:tableStyleId>{F5AB1C69-6EDB-4FF4-983F-18BD219EF322}</a:tableStyleId>
              </a:tblPr>
              <a:tblGrid>
                <a:gridCol w="3638786"/>
                <a:gridCol w="3638786"/>
                <a:gridCol w="3638786"/>
              </a:tblGrid>
              <a:tr h="419133">
                <a:tc>
                  <a:txBody>
                    <a:bodyPr/>
                    <a:lstStyle/>
                    <a:p>
                      <a:r>
                        <a:rPr lang="en-GB" dirty="0" smtClean="0"/>
                        <a:t>Worldview/paradigm</a:t>
                      </a:r>
                      <a:endParaRPr lang="en-GB" dirty="0"/>
                    </a:p>
                  </a:txBody>
                  <a:tcPr/>
                </a:tc>
                <a:tc>
                  <a:txBody>
                    <a:bodyPr/>
                    <a:lstStyle/>
                    <a:p>
                      <a:r>
                        <a:rPr lang="en-GB" dirty="0" smtClean="0"/>
                        <a:t>Research method</a:t>
                      </a:r>
                      <a:endParaRPr lang="en-GB" dirty="0"/>
                    </a:p>
                  </a:txBody>
                  <a:tcPr/>
                </a:tc>
                <a:tc>
                  <a:txBody>
                    <a:bodyPr/>
                    <a:lstStyle/>
                    <a:p>
                      <a:r>
                        <a:rPr lang="en-GB" dirty="0" smtClean="0"/>
                        <a:t>Data collection</a:t>
                      </a:r>
                      <a:endParaRPr lang="en-GB" dirty="0"/>
                    </a:p>
                  </a:txBody>
                  <a:tcPr/>
                </a:tc>
              </a:tr>
              <a:tr h="723435">
                <a:tc>
                  <a:txBody>
                    <a:bodyPr/>
                    <a:lstStyle/>
                    <a:p>
                      <a:r>
                        <a:rPr lang="en-GB" dirty="0" smtClean="0"/>
                        <a:t>Positivist/</a:t>
                      </a:r>
                      <a:r>
                        <a:rPr lang="en-GB" dirty="0" err="1" smtClean="0"/>
                        <a:t>postpositivist</a:t>
                      </a:r>
                      <a:endParaRPr lang="en-GB" dirty="0"/>
                    </a:p>
                  </a:txBody>
                  <a:tcPr/>
                </a:tc>
                <a:tc>
                  <a:txBody>
                    <a:bodyPr/>
                    <a:lstStyle/>
                    <a:p>
                      <a:r>
                        <a:rPr lang="en-GB" dirty="0" smtClean="0"/>
                        <a:t>Quantitative.</a:t>
                      </a:r>
                      <a:r>
                        <a:rPr lang="en-GB" baseline="0" dirty="0" smtClean="0"/>
                        <a:t> Although qualitative methods can be used within this paradigm, quantitative methods tend to be predominant (</a:t>
                      </a:r>
                      <a:r>
                        <a:rPr lang="en-GB" baseline="0" dirty="0" err="1" smtClean="0"/>
                        <a:t>Mertens</a:t>
                      </a:r>
                      <a:r>
                        <a:rPr lang="en-GB" baseline="0" dirty="0" smtClean="0"/>
                        <a:t>, 2005:12)</a:t>
                      </a:r>
                      <a:endParaRPr lang="en-GB" dirty="0"/>
                    </a:p>
                  </a:txBody>
                  <a:tcPr/>
                </a:tc>
                <a:tc>
                  <a:txBody>
                    <a:bodyPr/>
                    <a:lstStyle/>
                    <a:p>
                      <a:r>
                        <a:rPr lang="en-GB" dirty="0" smtClean="0"/>
                        <a:t>Experiments, quasi-experiments,</a:t>
                      </a:r>
                      <a:r>
                        <a:rPr lang="en-GB" baseline="0" dirty="0" smtClean="0"/>
                        <a:t> tests, </a:t>
                      </a:r>
                      <a:r>
                        <a:rPr lang="en-GB" dirty="0" smtClean="0"/>
                        <a:t>scales</a:t>
                      </a:r>
                      <a:endParaRPr lang="en-GB" dirty="0"/>
                    </a:p>
                  </a:txBody>
                  <a:tcPr/>
                </a:tc>
              </a:tr>
              <a:tr h="1343522">
                <a:tc>
                  <a:txBody>
                    <a:bodyPr/>
                    <a:lstStyle/>
                    <a:p>
                      <a:r>
                        <a:rPr lang="en-GB" dirty="0" smtClean="0"/>
                        <a:t>Constructivist/interpretivist</a:t>
                      </a:r>
                      <a:endParaRPr lang="en-GB" dirty="0"/>
                    </a:p>
                  </a:txBody>
                  <a:tcPr/>
                </a:tc>
                <a:tc>
                  <a:txBody>
                    <a:bodyPr/>
                    <a:lstStyle/>
                    <a:p>
                      <a:r>
                        <a:rPr lang="en-GB" dirty="0" smtClean="0"/>
                        <a:t>Qualitative methods predominate although quantitative methods may also be utilised)</a:t>
                      </a:r>
                    </a:p>
                  </a:txBody>
                  <a:tcPr/>
                </a:tc>
                <a:tc>
                  <a:txBody>
                    <a:bodyPr/>
                    <a:lstStyle/>
                    <a:p>
                      <a:r>
                        <a:rPr lang="en-GB" dirty="0" smtClean="0"/>
                        <a:t>Interviews, observations, document reviews, visual data analysis</a:t>
                      </a:r>
                    </a:p>
                  </a:txBody>
                  <a:tcPr/>
                </a:tc>
              </a:tr>
              <a:tr h="1343522">
                <a:tc>
                  <a:txBody>
                    <a:bodyPr/>
                    <a:lstStyle/>
                    <a:p>
                      <a:r>
                        <a:rPr lang="en-GB" dirty="0" smtClean="0"/>
                        <a:t>Advocacy/participatory</a:t>
                      </a:r>
                      <a:endParaRPr lang="en-GB" dirty="0"/>
                    </a:p>
                  </a:txBody>
                  <a:tcPr/>
                </a:tc>
                <a:tc>
                  <a:txBody>
                    <a:bodyPr/>
                    <a:lstStyle/>
                    <a:p>
                      <a:r>
                        <a:rPr lang="en-GB" dirty="0" smtClean="0"/>
                        <a:t>Qualitative methods with quantitative and mixed methods. Contextual and historical</a:t>
                      </a:r>
                      <a:r>
                        <a:rPr lang="en-GB" baseline="0" dirty="0" smtClean="0"/>
                        <a:t> factors described, especially as they relate to oppression (</a:t>
                      </a:r>
                      <a:r>
                        <a:rPr lang="en-GB" baseline="0" dirty="0" err="1" smtClean="0"/>
                        <a:t>Mertens</a:t>
                      </a:r>
                      <a:r>
                        <a:rPr lang="en-GB" baseline="0" dirty="0" smtClean="0"/>
                        <a:t>, 2005:9)</a:t>
                      </a:r>
                      <a:endParaRPr lang="en-GB" dirty="0" smtClean="0"/>
                    </a:p>
                  </a:txBody>
                  <a:tcPr/>
                </a:tc>
                <a:tc>
                  <a:txBody>
                    <a:bodyPr/>
                    <a:lstStyle/>
                    <a:p>
                      <a:r>
                        <a:rPr lang="en-GB" dirty="0" smtClean="0"/>
                        <a:t>Diverse range of tools – particular need to avoid discrimination eg sexism, racism, homophobia</a:t>
                      </a:r>
                      <a:endParaRPr lang="en-GB" dirty="0"/>
                    </a:p>
                  </a:txBody>
                  <a:tcPr/>
                </a:tc>
              </a:tr>
              <a:tr h="1343522">
                <a:tc>
                  <a:txBody>
                    <a:bodyPr/>
                    <a:lstStyle/>
                    <a:p>
                      <a:r>
                        <a:rPr lang="en-GB" dirty="0" smtClean="0"/>
                        <a:t>Pragmatist</a:t>
                      </a:r>
                      <a:endParaRPr lang="en-GB" dirty="0"/>
                    </a:p>
                  </a:txBody>
                  <a:tcPr/>
                </a:tc>
                <a:tc>
                  <a:txBody>
                    <a:bodyPr/>
                    <a:lstStyle/>
                    <a:p>
                      <a:r>
                        <a:rPr lang="en-GB" dirty="0" smtClean="0"/>
                        <a:t>Qualitative and/or quantitative </a:t>
                      </a:r>
                    </a:p>
                    <a:p>
                      <a:r>
                        <a:rPr lang="en-GB" dirty="0" smtClean="0"/>
                        <a:t>methods may be employed. Methods are matched to the specific questions and purpose of the research</a:t>
                      </a:r>
                    </a:p>
                  </a:txBody>
                  <a:tcPr/>
                </a:tc>
                <a:tc>
                  <a:txBody>
                    <a:bodyPr/>
                    <a:lstStyle/>
                    <a:p>
                      <a:r>
                        <a:rPr lang="en-GB" dirty="0" smtClean="0"/>
                        <a:t>May include tools from both positivist and interpretivist paradigms,</a:t>
                      </a:r>
                      <a:r>
                        <a:rPr lang="en-GB" baseline="0" dirty="0" smtClean="0"/>
                        <a:t> eg Interviews, observations, testing and experiments</a:t>
                      </a:r>
                      <a:endParaRPr lang="en-GB" dirty="0"/>
                    </a:p>
                  </a:txBody>
                  <a:tcPr/>
                </a:tc>
              </a:tr>
            </a:tbl>
          </a:graphicData>
        </a:graphic>
      </p:graphicFrame>
    </p:spTree>
    <p:extLst>
      <p:ext uri="{BB962C8B-B14F-4D97-AF65-F5344CB8AC3E}">
        <p14:creationId xmlns:p14="http://schemas.microsoft.com/office/powerpoint/2010/main" val="28394318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ADAC09-2AF4-4D49-9885-BBA7BE16C7FD}"/>
              </a:ext>
            </a:extLst>
          </p:cNvPr>
          <p:cNvSpPr>
            <a:spLocks noGrp="1"/>
          </p:cNvSpPr>
          <p:nvPr>
            <p:ph type="title"/>
          </p:nvPr>
        </p:nvSpPr>
        <p:spPr>
          <a:xfrm>
            <a:off x="838200" y="764118"/>
            <a:ext cx="10515600" cy="1325563"/>
          </a:xfrm>
        </p:spPr>
        <p:txBody>
          <a:bodyPr>
            <a:normAutofit fontScale="90000"/>
          </a:bodyPr>
          <a:lstStyle/>
          <a:p>
            <a:r>
              <a:rPr lang="en-GB" sz="3600" dirty="0"/>
              <a:t/>
            </a:r>
            <a:br>
              <a:rPr lang="en-GB" sz="3600" dirty="0"/>
            </a:br>
            <a:r>
              <a:rPr lang="en-GB" sz="3600" dirty="0"/>
              <a:t>D</a:t>
            </a:r>
            <a:r>
              <a:rPr lang="en-GB" sz="3600" dirty="0" smtClean="0"/>
              <a:t>ifferent </a:t>
            </a:r>
            <a:r>
              <a:rPr lang="en-GB" sz="3600" dirty="0"/>
              <a:t>qualitative methodologies and the types of conclusion that can be drawn </a:t>
            </a:r>
            <a:r>
              <a:rPr lang="en-GB" dirty="0"/>
              <a:t/>
            </a:r>
            <a:br>
              <a:rPr lang="en-GB" dirty="0"/>
            </a:br>
            <a:endParaRPr lang="en-US" dirty="0"/>
          </a:p>
        </p:txBody>
      </p:sp>
      <p:sp>
        <p:nvSpPr>
          <p:cNvPr id="3" name="Content Placeholder 2">
            <a:extLst>
              <a:ext uri="{FF2B5EF4-FFF2-40B4-BE49-F238E27FC236}">
                <a16:creationId xmlns:a16="http://schemas.microsoft.com/office/drawing/2014/main" xmlns="" id="{8199A228-7F6C-2448-8477-FA6989C56908}"/>
              </a:ext>
            </a:extLst>
          </p:cNvPr>
          <p:cNvSpPr>
            <a:spLocks noGrp="1"/>
          </p:cNvSpPr>
          <p:nvPr>
            <p:ph idx="1"/>
          </p:nvPr>
        </p:nvSpPr>
        <p:spPr>
          <a:xfrm>
            <a:off x="838200" y="2312321"/>
            <a:ext cx="10515600" cy="4351338"/>
          </a:xfrm>
        </p:spPr>
        <p:txBody>
          <a:bodyPr>
            <a:normAutofit/>
          </a:bodyPr>
          <a:lstStyle/>
          <a:p>
            <a:r>
              <a:rPr lang="en-GB" dirty="0"/>
              <a:t>This will help you to think more about the type of conclusion that you can draw from your own </a:t>
            </a:r>
            <a:r>
              <a:rPr lang="en-GB" dirty="0" smtClean="0"/>
              <a:t>research.</a:t>
            </a:r>
            <a:endParaRPr lang="en-GB" dirty="0"/>
          </a:p>
          <a:p>
            <a:r>
              <a:rPr lang="en-GB" dirty="0" smtClean="0"/>
              <a:t>Action research</a:t>
            </a:r>
          </a:p>
          <a:p>
            <a:pPr lvl="1"/>
            <a:r>
              <a:rPr lang="en-GB" dirty="0" smtClean="0"/>
              <a:t>Produces </a:t>
            </a:r>
            <a:r>
              <a:rPr lang="en-GB" dirty="0"/>
              <a:t>recommendations for improving practice and develops strategies for solving existing problems and improving services. </a:t>
            </a:r>
            <a:endParaRPr lang="en-GB" dirty="0" smtClean="0"/>
          </a:p>
          <a:p>
            <a:pPr lvl="1"/>
            <a:r>
              <a:rPr lang="en-GB" dirty="0" smtClean="0"/>
              <a:t>Uses </a:t>
            </a:r>
            <a:r>
              <a:rPr lang="en-GB" dirty="0"/>
              <a:t>reflexivity and progressive problem-solving to increase understanding and improve practice.</a:t>
            </a:r>
          </a:p>
          <a:p>
            <a:pPr marL="0" indent="0">
              <a:buNone/>
            </a:pPr>
            <a:endParaRPr lang="en-US" dirty="0"/>
          </a:p>
        </p:txBody>
      </p:sp>
    </p:spTree>
    <p:extLst>
      <p:ext uri="{BB962C8B-B14F-4D97-AF65-F5344CB8AC3E}">
        <p14:creationId xmlns:p14="http://schemas.microsoft.com/office/powerpoint/2010/main" val="40154617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Discourse analysis</a:t>
            </a:r>
            <a:endParaRPr lang="en-GB" dirty="0"/>
          </a:p>
        </p:txBody>
      </p:sp>
      <p:sp>
        <p:nvSpPr>
          <p:cNvPr id="3" name="Content Placeholder 2"/>
          <p:cNvSpPr>
            <a:spLocks noGrp="1"/>
          </p:cNvSpPr>
          <p:nvPr>
            <p:ph idx="1"/>
          </p:nvPr>
        </p:nvSpPr>
        <p:spPr/>
        <p:txBody>
          <a:bodyPr/>
          <a:lstStyle/>
          <a:p>
            <a:r>
              <a:rPr lang="en-GB" dirty="0" smtClean="0"/>
              <a:t>Identifies </a:t>
            </a:r>
            <a:r>
              <a:rPr lang="en-GB" dirty="0"/>
              <a:t>shared patterns of talking and develops an understanding of how people construct their own identity and their own version of </a:t>
            </a:r>
            <a:r>
              <a:rPr lang="en-GB" dirty="0" smtClean="0"/>
              <a:t>events.</a:t>
            </a:r>
          </a:p>
          <a:p>
            <a:r>
              <a:rPr lang="en-GB" dirty="0" smtClean="0"/>
              <a:t>Uses </a:t>
            </a:r>
            <a:r>
              <a:rPr lang="en-GB" dirty="0"/>
              <a:t>different approaches to analyse text, the spoken word or sign </a:t>
            </a:r>
            <a:r>
              <a:rPr lang="en-GB" dirty="0" smtClean="0"/>
              <a:t>language.</a:t>
            </a:r>
          </a:p>
          <a:p>
            <a:r>
              <a:rPr lang="en-GB" dirty="0" smtClean="0"/>
              <a:t>Provides </a:t>
            </a:r>
            <a:r>
              <a:rPr lang="en-GB" dirty="0"/>
              <a:t>an interpretative and deconstructive reading but does not provide definitive answers.</a:t>
            </a:r>
          </a:p>
          <a:p>
            <a:endParaRPr lang="en-GB" dirty="0"/>
          </a:p>
        </p:txBody>
      </p:sp>
    </p:spTree>
    <p:extLst>
      <p:ext uri="{BB962C8B-B14F-4D97-AF65-F5344CB8AC3E}">
        <p14:creationId xmlns:p14="http://schemas.microsoft.com/office/powerpoint/2010/main" val="30104147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A72B8D-E04C-1C4F-86E7-7E44CBF8FA5A}"/>
              </a:ext>
            </a:extLst>
          </p:cNvPr>
          <p:cNvSpPr>
            <a:spLocks noGrp="1"/>
          </p:cNvSpPr>
          <p:nvPr>
            <p:ph type="title"/>
          </p:nvPr>
        </p:nvSpPr>
        <p:spPr/>
        <p:txBody>
          <a:bodyPr/>
          <a:lstStyle/>
          <a:p>
            <a:r>
              <a:rPr lang="en-US" dirty="0" smtClean="0"/>
              <a:t>Ethnography</a:t>
            </a:r>
            <a:endParaRPr lang="en-US" dirty="0"/>
          </a:p>
        </p:txBody>
      </p:sp>
      <p:sp>
        <p:nvSpPr>
          <p:cNvPr id="3" name="Content Placeholder 2">
            <a:extLst>
              <a:ext uri="{FF2B5EF4-FFF2-40B4-BE49-F238E27FC236}">
                <a16:creationId xmlns:a16="http://schemas.microsoft.com/office/drawing/2014/main" xmlns="" id="{7E2244EA-3103-0248-993D-94D5FBC047F9}"/>
              </a:ext>
            </a:extLst>
          </p:cNvPr>
          <p:cNvSpPr>
            <a:spLocks noGrp="1"/>
          </p:cNvSpPr>
          <p:nvPr>
            <p:ph idx="1"/>
          </p:nvPr>
        </p:nvSpPr>
        <p:spPr/>
        <p:txBody>
          <a:bodyPr/>
          <a:lstStyle/>
          <a:p>
            <a:pPr lvl="1"/>
            <a:r>
              <a:rPr lang="en-GB" dirty="0" smtClean="0"/>
              <a:t>Interprets </a:t>
            </a:r>
            <a:r>
              <a:rPr lang="en-GB" dirty="0"/>
              <a:t>and describes cultural behaviour. </a:t>
            </a:r>
            <a:endParaRPr lang="en-GB" dirty="0" smtClean="0"/>
          </a:p>
          <a:p>
            <a:pPr lvl="1"/>
            <a:r>
              <a:rPr lang="en-GB" dirty="0" smtClean="0"/>
              <a:t>Tells </a:t>
            </a:r>
            <a:r>
              <a:rPr lang="en-GB" dirty="0"/>
              <a:t>stories through the eyes of the people under study and enables people to speak in their own voices. </a:t>
            </a:r>
            <a:endParaRPr lang="en-GB" dirty="0" smtClean="0"/>
          </a:p>
          <a:p>
            <a:pPr lvl="1"/>
            <a:r>
              <a:rPr lang="en-GB" dirty="0" smtClean="0"/>
              <a:t>Produces </a:t>
            </a:r>
            <a:r>
              <a:rPr lang="en-GB" dirty="0"/>
              <a:t>a holistic cultural description, while avoiding causal explanations.</a:t>
            </a:r>
          </a:p>
          <a:p>
            <a:pPr marL="0" indent="0">
              <a:buNone/>
            </a:pPr>
            <a:endParaRPr lang="en-US" dirty="0"/>
          </a:p>
        </p:txBody>
      </p:sp>
    </p:spTree>
    <p:extLst>
      <p:ext uri="{BB962C8B-B14F-4D97-AF65-F5344CB8AC3E}">
        <p14:creationId xmlns:p14="http://schemas.microsoft.com/office/powerpoint/2010/main" val="5131163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Ethnomethodology</a:t>
            </a:r>
            <a:endParaRPr lang="en-GB" dirty="0"/>
          </a:p>
        </p:txBody>
      </p:sp>
      <p:sp>
        <p:nvSpPr>
          <p:cNvPr id="3" name="Content Placeholder 2"/>
          <p:cNvSpPr>
            <a:spLocks noGrp="1"/>
          </p:cNvSpPr>
          <p:nvPr>
            <p:ph idx="1"/>
          </p:nvPr>
        </p:nvSpPr>
        <p:spPr/>
        <p:txBody>
          <a:bodyPr/>
          <a:lstStyle/>
          <a:p>
            <a:pPr lvl="1"/>
            <a:r>
              <a:rPr lang="en-GB" dirty="0" smtClean="0"/>
              <a:t>Describes </a:t>
            </a:r>
            <a:r>
              <a:rPr lang="en-GB" dirty="0"/>
              <a:t>the procedures, practices and methods by which social order is produced and shared. </a:t>
            </a:r>
            <a:endParaRPr lang="en-GB" dirty="0" smtClean="0"/>
          </a:p>
          <a:p>
            <a:pPr lvl="1"/>
            <a:r>
              <a:rPr lang="en-GB" dirty="0" smtClean="0"/>
              <a:t>Describes </a:t>
            </a:r>
            <a:r>
              <a:rPr lang="en-GB" dirty="0"/>
              <a:t>the accounts that people (and scientists) produce and the methods that are used to convey these accounts, without evaluating their validity.</a:t>
            </a:r>
          </a:p>
          <a:p>
            <a:endParaRPr lang="en-GB" dirty="0"/>
          </a:p>
        </p:txBody>
      </p:sp>
    </p:spTree>
    <p:extLst>
      <p:ext uri="{BB962C8B-B14F-4D97-AF65-F5344CB8AC3E}">
        <p14:creationId xmlns:p14="http://schemas.microsoft.com/office/powerpoint/2010/main" val="34599421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5307B0-FBAE-0D4C-B1B1-D12DF084BB56}"/>
              </a:ext>
            </a:extLst>
          </p:cNvPr>
          <p:cNvSpPr>
            <a:spLocks noGrp="1"/>
          </p:cNvSpPr>
          <p:nvPr>
            <p:ph type="title"/>
          </p:nvPr>
        </p:nvSpPr>
        <p:spPr/>
        <p:txBody>
          <a:bodyPr/>
          <a:lstStyle/>
          <a:p>
            <a:r>
              <a:rPr lang="en-US" dirty="0" smtClean="0"/>
              <a:t>Feminist research</a:t>
            </a:r>
            <a:endParaRPr lang="en-US" dirty="0"/>
          </a:p>
        </p:txBody>
      </p:sp>
      <p:sp>
        <p:nvSpPr>
          <p:cNvPr id="3" name="Content Placeholder 2">
            <a:extLst>
              <a:ext uri="{FF2B5EF4-FFF2-40B4-BE49-F238E27FC236}">
                <a16:creationId xmlns:a16="http://schemas.microsoft.com/office/drawing/2014/main" xmlns="" id="{EF43CD6C-B0BA-0445-B68A-962CEDDA188D}"/>
              </a:ext>
            </a:extLst>
          </p:cNvPr>
          <p:cNvSpPr>
            <a:spLocks noGrp="1"/>
          </p:cNvSpPr>
          <p:nvPr>
            <p:ph idx="1"/>
          </p:nvPr>
        </p:nvSpPr>
        <p:spPr/>
        <p:txBody>
          <a:bodyPr>
            <a:normAutofit/>
          </a:bodyPr>
          <a:lstStyle/>
          <a:p>
            <a:pPr lvl="1"/>
            <a:r>
              <a:rPr lang="en-GB" dirty="0" smtClean="0"/>
              <a:t>Incorporates </a:t>
            </a:r>
            <a:r>
              <a:rPr lang="en-GB" dirty="0"/>
              <a:t>the lived experiences, emotions and feelings of marginalized groups into the knowledge building process. </a:t>
            </a:r>
            <a:endParaRPr lang="en-GB" dirty="0" smtClean="0"/>
          </a:p>
          <a:p>
            <a:pPr lvl="1"/>
            <a:r>
              <a:rPr lang="en-GB" dirty="0" smtClean="0"/>
              <a:t>Acknowledges </a:t>
            </a:r>
            <a:r>
              <a:rPr lang="en-GB" dirty="0"/>
              <a:t>and reports the diversity of experience. </a:t>
            </a:r>
            <a:endParaRPr lang="en-GB" dirty="0" smtClean="0"/>
          </a:p>
          <a:p>
            <a:pPr lvl="1"/>
            <a:r>
              <a:rPr lang="en-GB" dirty="0" smtClean="0"/>
              <a:t>Conducts </a:t>
            </a:r>
            <a:r>
              <a:rPr lang="en-GB" dirty="0"/>
              <a:t>research, generates theory and draws conclusions from a feminist standpoint.</a:t>
            </a:r>
          </a:p>
          <a:p>
            <a:endParaRPr lang="en-US" dirty="0"/>
          </a:p>
        </p:txBody>
      </p:sp>
    </p:spTree>
    <p:extLst>
      <p:ext uri="{BB962C8B-B14F-4D97-AF65-F5344CB8AC3E}">
        <p14:creationId xmlns:p14="http://schemas.microsoft.com/office/powerpoint/2010/main" val="41233276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Grounded </a:t>
            </a:r>
            <a:r>
              <a:rPr lang="en-GB" dirty="0" smtClean="0"/>
              <a:t>theory</a:t>
            </a:r>
            <a:endParaRPr lang="en-GB" dirty="0"/>
          </a:p>
        </p:txBody>
      </p:sp>
      <p:sp>
        <p:nvSpPr>
          <p:cNvPr id="3" name="Content Placeholder 2"/>
          <p:cNvSpPr>
            <a:spLocks noGrp="1"/>
          </p:cNvSpPr>
          <p:nvPr>
            <p:ph idx="1"/>
          </p:nvPr>
        </p:nvSpPr>
        <p:spPr/>
        <p:txBody>
          <a:bodyPr/>
          <a:lstStyle/>
          <a:p>
            <a:pPr lvl="1"/>
            <a:r>
              <a:rPr lang="en-GB" dirty="0" smtClean="0"/>
              <a:t>Draws </a:t>
            </a:r>
            <a:r>
              <a:rPr lang="en-GB" dirty="0"/>
              <a:t>theoretical insights from a cyclical process of analysis and </a:t>
            </a:r>
            <a:r>
              <a:rPr lang="en-GB" dirty="0" smtClean="0"/>
              <a:t>reanalysis.</a:t>
            </a:r>
          </a:p>
          <a:p>
            <a:pPr lvl="1"/>
            <a:r>
              <a:rPr lang="en-GB" dirty="0" smtClean="0"/>
              <a:t>Provides </a:t>
            </a:r>
            <a:r>
              <a:rPr lang="en-GB" dirty="0"/>
              <a:t>an explanation about how people resolve their central concerns, regardless of time and place. </a:t>
            </a:r>
            <a:endParaRPr lang="en-GB" dirty="0" smtClean="0"/>
          </a:p>
          <a:p>
            <a:pPr lvl="1"/>
            <a:r>
              <a:rPr lang="en-GB" dirty="0" smtClean="0"/>
              <a:t>Interprets </a:t>
            </a:r>
            <a:r>
              <a:rPr lang="en-GB" dirty="0"/>
              <a:t>human interaction, which occurs through the use of symbols (description is avoided).</a:t>
            </a:r>
          </a:p>
          <a:p>
            <a:endParaRPr lang="en-GB" dirty="0"/>
          </a:p>
        </p:txBody>
      </p:sp>
    </p:spTree>
    <p:extLst>
      <p:ext uri="{BB962C8B-B14F-4D97-AF65-F5344CB8AC3E}">
        <p14:creationId xmlns:p14="http://schemas.microsoft.com/office/powerpoint/2010/main" val="26870164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801814-453C-1948-B464-5FB6A06E7AE2}"/>
              </a:ext>
            </a:extLst>
          </p:cNvPr>
          <p:cNvSpPr>
            <a:spLocks noGrp="1"/>
          </p:cNvSpPr>
          <p:nvPr>
            <p:ph type="title"/>
          </p:nvPr>
        </p:nvSpPr>
        <p:spPr/>
        <p:txBody>
          <a:bodyPr/>
          <a:lstStyle/>
          <a:p>
            <a:r>
              <a:rPr lang="en-US" dirty="0" smtClean="0"/>
              <a:t>Heuristics</a:t>
            </a:r>
            <a:endParaRPr lang="en-US" dirty="0"/>
          </a:p>
        </p:txBody>
      </p:sp>
      <p:sp>
        <p:nvSpPr>
          <p:cNvPr id="3" name="Content Placeholder 2">
            <a:extLst>
              <a:ext uri="{FF2B5EF4-FFF2-40B4-BE49-F238E27FC236}">
                <a16:creationId xmlns:a16="http://schemas.microsoft.com/office/drawing/2014/main" xmlns="" id="{A2DF6CE7-6667-1C41-AC10-AC8F101B97D1}"/>
              </a:ext>
            </a:extLst>
          </p:cNvPr>
          <p:cNvSpPr>
            <a:spLocks noGrp="1"/>
          </p:cNvSpPr>
          <p:nvPr>
            <p:ph idx="1"/>
          </p:nvPr>
        </p:nvSpPr>
        <p:spPr/>
        <p:txBody>
          <a:bodyPr/>
          <a:lstStyle/>
          <a:p>
            <a:r>
              <a:rPr lang="en-GB" dirty="0" smtClean="0"/>
              <a:t>Produces </a:t>
            </a:r>
            <a:r>
              <a:rPr lang="en-GB" dirty="0"/>
              <a:t>a creative synthesis of the meaning and essence of experience. Includes participant validation and researcher reflexivity in the final product.</a:t>
            </a:r>
          </a:p>
          <a:p>
            <a:pPr marL="0" indent="0">
              <a:buNone/>
            </a:pPr>
            <a:endParaRPr lang="en-GB" dirty="0"/>
          </a:p>
          <a:p>
            <a:endParaRPr lang="en-US" dirty="0"/>
          </a:p>
        </p:txBody>
      </p:sp>
    </p:spTree>
    <p:extLst>
      <p:ext uri="{BB962C8B-B14F-4D97-AF65-F5344CB8AC3E}">
        <p14:creationId xmlns:p14="http://schemas.microsoft.com/office/powerpoint/2010/main" val="33824016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Phenomenology</a:t>
            </a:r>
            <a:endParaRPr lang="en-GB" dirty="0"/>
          </a:p>
        </p:txBody>
      </p:sp>
      <p:sp>
        <p:nvSpPr>
          <p:cNvPr id="3" name="Content Placeholder 2"/>
          <p:cNvSpPr>
            <a:spLocks noGrp="1"/>
          </p:cNvSpPr>
          <p:nvPr>
            <p:ph idx="1"/>
          </p:nvPr>
        </p:nvSpPr>
        <p:spPr/>
        <p:txBody>
          <a:bodyPr/>
          <a:lstStyle/>
          <a:p>
            <a:pPr lvl="1"/>
            <a:r>
              <a:rPr lang="en-GB" dirty="0" smtClean="0"/>
              <a:t>Seeks </a:t>
            </a:r>
            <a:r>
              <a:rPr lang="en-GB" dirty="0"/>
              <a:t>to understand and describe lived experience, including people’s perceptions, perspectives and understanding of a particular situation or phenomenon. </a:t>
            </a:r>
            <a:endParaRPr lang="en-GB" dirty="0" smtClean="0"/>
          </a:p>
          <a:p>
            <a:pPr lvl="1"/>
            <a:r>
              <a:rPr lang="en-GB" dirty="0" smtClean="0"/>
              <a:t>Emphasizes </a:t>
            </a:r>
            <a:r>
              <a:rPr lang="en-GB" dirty="0"/>
              <a:t>personal perspective and interpretation.</a:t>
            </a:r>
          </a:p>
          <a:p>
            <a:endParaRPr lang="en-GB" dirty="0"/>
          </a:p>
        </p:txBody>
      </p:sp>
    </p:spTree>
    <p:extLst>
      <p:ext uri="{BB962C8B-B14F-4D97-AF65-F5344CB8AC3E}">
        <p14:creationId xmlns:p14="http://schemas.microsoft.com/office/powerpoint/2010/main" val="16372299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Huddersfield</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onlineqda.hud.ac.uk/sitemap.php</a:t>
            </a:r>
            <a:endParaRPr lang="en-GB" dirty="0" smtClean="0"/>
          </a:p>
          <a:p>
            <a:r>
              <a:rPr lang="en-GB" dirty="0">
                <a:hlinkClick r:id="rId3"/>
              </a:rPr>
              <a:t>http://</a:t>
            </a:r>
            <a:r>
              <a:rPr lang="en-GB" dirty="0" smtClean="0">
                <a:hlinkClick r:id="rId3"/>
              </a:rPr>
              <a:t>onlineqda.hud.ac.uk/methodologies.php#Phenomenography</a:t>
            </a:r>
            <a:endParaRPr lang="en-GB" dirty="0" smtClean="0"/>
          </a:p>
          <a:p>
            <a:r>
              <a:rPr lang="en-GB" dirty="0">
                <a:hlinkClick r:id="rId4"/>
              </a:rPr>
              <a:t>http://</a:t>
            </a:r>
            <a:r>
              <a:rPr lang="en-GB" dirty="0" smtClean="0">
                <a:hlinkClick r:id="rId4"/>
              </a:rPr>
              <a:t>onlineqda.hud.ac.uk/resources.php#Phenomenography</a:t>
            </a:r>
            <a:endParaRPr lang="en-GB" dirty="0" smtClean="0"/>
          </a:p>
          <a:p>
            <a:pPr marL="0" indent="0">
              <a:buNone/>
            </a:pPr>
            <a:endParaRPr lang="en-GB" dirty="0"/>
          </a:p>
        </p:txBody>
      </p:sp>
    </p:spTree>
    <p:extLst>
      <p:ext uri="{BB962C8B-B14F-4D97-AF65-F5344CB8AC3E}">
        <p14:creationId xmlns:p14="http://schemas.microsoft.com/office/powerpoint/2010/main" val="37306121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a:t>
            </a:r>
            <a:endParaRPr lang="en-GB" dirty="0"/>
          </a:p>
        </p:txBody>
      </p:sp>
      <p:sp>
        <p:nvSpPr>
          <p:cNvPr id="3" name="Content Placeholder 2"/>
          <p:cNvSpPr>
            <a:spLocks noGrp="1"/>
          </p:cNvSpPr>
          <p:nvPr>
            <p:ph idx="1"/>
          </p:nvPr>
        </p:nvSpPr>
        <p:spPr/>
        <p:txBody>
          <a:bodyPr/>
          <a:lstStyle/>
          <a:p>
            <a:pPr marL="0" indent="0">
              <a:buNone/>
            </a:pPr>
            <a:endParaRPr lang="en-GB" dirty="0"/>
          </a:p>
          <a:p>
            <a:r>
              <a:rPr lang="en-GB" dirty="0"/>
              <a:t>V</a:t>
            </a:r>
            <a:r>
              <a:rPr lang="en-GB" dirty="0" smtClean="0"/>
              <a:t>ideo </a:t>
            </a:r>
            <a:r>
              <a:rPr lang="en-GB" dirty="0"/>
              <a:t>on approaching </a:t>
            </a:r>
            <a:r>
              <a:rPr lang="en-GB" dirty="0" smtClean="0"/>
              <a:t>methodologies </a:t>
            </a:r>
          </a:p>
          <a:p>
            <a:endParaRPr lang="en-GB" dirty="0"/>
          </a:p>
        </p:txBody>
      </p:sp>
      <p:graphicFrame>
        <p:nvGraphicFramePr>
          <p:cNvPr id="4" name="Object 3"/>
          <p:cNvGraphicFramePr>
            <a:graphicFrameLocks noChangeAspect="1"/>
          </p:cNvGraphicFramePr>
          <p:nvPr>
            <p:extLst>
              <p:ext uri="{D42A27DB-BD31-4B8C-83A1-F6EECF244321}">
                <p14:modId xmlns:p14="http://schemas.microsoft.com/office/powerpoint/2010/main" val="2023853184"/>
              </p:ext>
            </p:extLst>
          </p:nvPr>
        </p:nvGraphicFramePr>
        <p:xfrm>
          <a:off x="4559300" y="3084513"/>
          <a:ext cx="3071813" cy="685800"/>
        </p:xfrm>
        <a:graphic>
          <a:graphicData uri="http://schemas.openxmlformats.org/presentationml/2006/ole">
            <mc:AlternateContent xmlns:mc="http://schemas.openxmlformats.org/markup-compatibility/2006">
              <mc:Choice xmlns:v="urn:schemas-microsoft-com:vml" Requires="v">
                <p:oleObj spid="_x0000_s1041" name="Packager Shell Object" showAsIcon="1" r:id="rId3" imgW="3071880" imgH="685800" progId="Package">
                  <p:embed/>
                </p:oleObj>
              </mc:Choice>
              <mc:Fallback>
                <p:oleObj name="Packager Shell Object" showAsIcon="1" r:id="rId3" imgW="3071880" imgH="685800" progId="Package">
                  <p:embed/>
                  <p:pic>
                    <p:nvPicPr>
                      <p:cNvPr id="0" name=""/>
                      <p:cNvPicPr/>
                      <p:nvPr/>
                    </p:nvPicPr>
                    <p:blipFill>
                      <a:blip r:embed="rId4"/>
                      <a:stretch>
                        <a:fillRect/>
                      </a:stretch>
                    </p:blipFill>
                    <p:spPr>
                      <a:xfrm>
                        <a:off x="4559300" y="3084513"/>
                        <a:ext cx="3071813" cy="685800"/>
                      </a:xfrm>
                      <a:prstGeom prst="rect">
                        <a:avLst/>
                      </a:prstGeom>
                    </p:spPr>
                  </p:pic>
                </p:oleObj>
              </mc:Fallback>
            </mc:AlternateContent>
          </a:graphicData>
        </a:graphic>
      </p:graphicFrame>
    </p:spTree>
    <p:extLst>
      <p:ext uri="{BB962C8B-B14F-4D97-AF65-F5344CB8AC3E}">
        <p14:creationId xmlns:p14="http://schemas.microsoft.com/office/powerpoint/2010/main" val="3424234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reminder</a:t>
            </a:r>
            <a:endParaRPr lang="en-GB" dirty="0"/>
          </a:p>
        </p:txBody>
      </p:sp>
      <p:sp>
        <p:nvSpPr>
          <p:cNvPr id="3" name="Content Placeholder 2"/>
          <p:cNvSpPr>
            <a:spLocks noGrp="1"/>
          </p:cNvSpPr>
          <p:nvPr>
            <p:ph idx="1"/>
          </p:nvPr>
        </p:nvSpPr>
        <p:spPr/>
        <p:txBody>
          <a:bodyPr>
            <a:normAutofit/>
          </a:bodyPr>
          <a:lstStyle/>
          <a:p>
            <a:r>
              <a:rPr lang="en-GB" dirty="0" smtClean="0"/>
              <a:t>A recap of your research question(s).</a:t>
            </a:r>
          </a:p>
          <a:p>
            <a:r>
              <a:rPr lang="en-GB" dirty="0"/>
              <a:t>A description of your design or </a:t>
            </a:r>
            <a:r>
              <a:rPr lang="en-GB" dirty="0" smtClean="0"/>
              <a:t>method.</a:t>
            </a:r>
            <a:endParaRPr lang="en-GB" dirty="0"/>
          </a:p>
          <a:p>
            <a:r>
              <a:rPr lang="en-GB" dirty="0"/>
              <a:t>The background and rationale for your design </a:t>
            </a:r>
            <a:r>
              <a:rPr lang="en-GB" dirty="0" smtClean="0"/>
              <a:t>choice.</a:t>
            </a:r>
          </a:p>
          <a:p>
            <a:r>
              <a:rPr lang="en-GB" dirty="0"/>
              <a:t>An evaluation of your choice of method, and a statement of its </a:t>
            </a:r>
            <a:r>
              <a:rPr lang="en-GB" dirty="0" smtClean="0"/>
              <a:t>limitations.</a:t>
            </a:r>
          </a:p>
          <a:p>
            <a:r>
              <a:rPr lang="en-GB" b="1" dirty="0" smtClean="0">
                <a:solidFill>
                  <a:srgbClr val="7030A0"/>
                </a:solidFill>
              </a:rPr>
              <a:t>Simply what you did and why you did it that way.</a:t>
            </a:r>
            <a:endParaRPr lang="en-GB" b="1" dirty="0">
              <a:solidFill>
                <a:srgbClr val="7030A0"/>
              </a:solidFill>
            </a:endParaRPr>
          </a:p>
        </p:txBody>
      </p:sp>
    </p:spTree>
    <p:extLst>
      <p:ext uri="{BB962C8B-B14F-4D97-AF65-F5344CB8AC3E}">
        <p14:creationId xmlns:p14="http://schemas.microsoft.com/office/powerpoint/2010/main" val="16727775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What's all this about research design?</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dirty="0" smtClean="0"/>
              <a:t>Research </a:t>
            </a:r>
            <a:r>
              <a:rPr lang="en-GB" dirty="0"/>
              <a:t>design is vital to conducting a good piece of work. At the start of your research you need to set down clearly:</a:t>
            </a:r>
          </a:p>
          <a:p>
            <a:r>
              <a:rPr lang="en-GB" dirty="0"/>
              <a:t>Your research focus and </a:t>
            </a:r>
            <a:r>
              <a:rPr lang="en-GB" b="1" dirty="0"/>
              <a:t>research question</a:t>
            </a:r>
            <a:r>
              <a:rPr lang="en-GB" dirty="0"/>
              <a:t>.</a:t>
            </a:r>
          </a:p>
          <a:p>
            <a:r>
              <a:rPr lang="en-GB" dirty="0"/>
              <a:t>How you propose to examine the topic: </a:t>
            </a:r>
          </a:p>
          <a:p>
            <a:pPr lvl="1"/>
            <a:r>
              <a:rPr lang="en-GB" dirty="0" smtClean="0"/>
              <a:t>Approach</a:t>
            </a:r>
            <a:endParaRPr lang="en-GB" dirty="0"/>
          </a:p>
          <a:p>
            <a:pPr lvl="1"/>
            <a:r>
              <a:rPr lang="en-GB" dirty="0" smtClean="0"/>
              <a:t>Methods </a:t>
            </a:r>
            <a:r>
              <a:rPr lang="en-GB" dirty="0"/>
              <a:t>of </a:t>
            </a:r>
            <a:r>
              <a:rPr lang="en-GB" b="1" dirty="0"/>
              <a:t>data collection</a:t>
            </a:r>
            <a:endParaRPr lang="en-GB" dirty="0"/>
          </a:p>
          <a:p>
            <a:pPr lvl="1"/>
            <a:r>
              <a:rPr lang="en-GB" dirty="0" smtClean="0"/>
              <a:t>Methods </a:t>
            </a:r>
            <a:r>
              <a:rPr lang="en-GB" dirty="0"/>
              <a:t>of </a:t>
            </a:r>
            <a:r>
              <a:rPr lang="en-GB" b="1" dirty="0"/>
              <a:t>data analysis</a:t>
            </a:r>
            <a:endParaRPr lang="en-GB" dirty="0"/>
          </a:p>
          <a:p>
            <a:r>
              <a:rPr lang="en-GB" dirty="0"/>
              <a:t>The types and sources of information you need. </a:t>
            </a:r>
          </a:p>
          <a:p>
            <a:r>
              <a:rPr lang="en-GB" dirty="0"/>
              <a:t>How you will access these sources of </a:t>
            </a:r>
            <a:r>
              <a:rPr lang="en-GB" dirty="0" smtClean="0"/>
              <a:t>information.</a:t>
            </a:r>
            <a:endParaRPr lang="en-GB" dirty="0"/>
          </a:p>
          <a:p>
            <a:endParaRPr lang="en-GB" dirty="0"/>
          </a:p>
        </p:txBody>
      </p:sp>
    </p:spTree>
    <p:extLst>
      <p:ext uri="{BB962C8B-B14F-4D97-AF65-F5344CB8AC3E}">
        <p14:creationId xmlns:p14="http://schemas.microsoft.com/office/powerpoint/2010/main" val="32607897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tool</a:t>
            </a:r>
            <a:endParaRPr lang="en-GB" dirty="0"/>
          </a:p>
        </p:txBody>
      </p:sp>
    </p:spTree>
    <p:extLst>
      <p:ext uri="{BB962C8B-B14F-4D97-AF65-F5344CB8AC3E}">
        <p14:creationId xmlns:p14="http://schemas.microsoft.com/office/powerpoint/2010/main" val="12975987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1575" r="1037" b="826"/>
          <a:stretch/>
        </p:blipFill>
        <p:spPr>
          <a:xfrm>
            <a:off x="2370667" y="451556"/>
            <a:ext cx="8128000" cy="5858976"/>
          </a:xfrm>
          <a:prstGeom prst="rect">
            <a:avLst/>
          </a:prstGeom>
        </p:spPr>
      </p:pic>
      <p:sp>
        <p:nvSpPr>
          <p:cNvPr id="5" name="TextBox 4"/>
          <p:cNvSpPr txBox="1"/>
          <p:nvPr/>
        </p:nvSpPr>
        <p:spPr>
          <a:xfrm>
            <a:off x="1332089" y="6310532"/>
            <a:ext cx="9245600" cy="369332"/>
          </a:xfrm>
          <a:prstGeom prst="rect">
            <a:avLst/>
          </a:prstGeom>
          <a:noFill/>
        </p:spPr>
        <p:txBody>
          <a:bodyPr wrap="square" rtlCol="0">
            <a:spAutoFit/>
          </a:bodyPr>
          <a:lstStyle/>
          <a:p>
            <a:pPr algn="ctr"/>
            <a:r>
              <a:rPr lang="en-GB" b="1" dirty="0" smtClean="0"/>
              <a:t>Figure 1 Research Onion (Saunders et al, 2007)</a:t>
            </a:r>
            <a:endParaRPr lang="en-GB" b="1" dirty="0"/>
          </a:p>
        </p:txBody>
      </p:sp>
    </p:spTree>
    <p:extLst>
      <p:ext uri="{BB962C8B-B14F-4D97-AF65-F5344CB8AC3E}">
        <p14:creationId xmlns:p14="http://schemas.microsoft.com/office/powerpoint/2010/main" val="29635504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Link</a:t>
            </a:r>
            <a:endParaRPr lang="en-GB" dirty="0"/>
          </a:p>
        </p:txBody>
      </p:sp>
      <p:sp>
        <p:nvSpPr>
          <p:cNvPr id="4" name="Content Placeholder 3"/>
          <p:cNvSpPr>
            <a:spLocks noGrp="1"/>
          </p:cNvSpPr>
          <p:nvPr>
            <p:ph idx="1"/>
          </p:nvPr>
        </p:nvSpPr>
        <p:spPr/>
        <p:txBody>
          <a:bodyPr/>
          <a:lstStyle/>
          <a:p>
            <a:r>
              <a:rPr lang="en-GB" dirty="0"/>
              <a:t>https://www.allassignmenthelp.co.uk/blog/research-onion-made-easy-to-understand-and-follow/</a:t>
            </a:r>
          </a:p>
        </p:txBody>
      </p:sp>
    </p:spTree>
    <p:extLst>
      <p:ext uri="{BB962C8B-B14F-4D97-AF65-F5344CB8AC3E}">
        <p14:creationId xmlns:p14="http://schemas.microsoft.com/office/powerpoint/2010/main" val="24712128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CAFDA8-24B3-C748-A5E7-8821792C25BC}"/>
              </a:ext>
            </a:extLst>
          </p:cNvPr>
          <p:cNvSpPr>
            <a:spLocks noGrp="1"/>
          </p:cNvSpPr>
          <p:nvPr>
            <p:ph type="title"/>
          </p:nvPr>
        </p:nvSpPr>
        <p:spPr/>
        <p:txBody>
          <a:bodyPr/>
          <a:lstStyle/>
          <a:p>
            <a:r>
              <a:rPr lang="en-US" dirty="0"/>
              <a:t>Critiquing qualitative research</a:t>
            </a:r>
          </a:p>
        </p:txBody>
      </p:sp>
      <p:sp>
        <p:nvSpPr>
          <p:cNvPr id="3" name="Content Placeholder 2"/>
          <p:cNvSpPr>
            <a:spLocks noGrp="1"/>
          </p:cNvSpPr>
          <p:nvPr>
            <p:ph idx="1"/>
          </p:nvPr>
        </p:nvSpPr>
        <p:spPr/>
        <p:txBody>
          <a:bodyPr>
            <a:normAutofit fontScale="55000" lnSpcReduction="20000"/>
          </a:bodyPr>
          <a:lstStyle/>
          <a:p>
            <a:r>
              <a:rPr lang="en-GB" dirty="0"/>
              <a:t>Read the paper given to you. As you read, answer the following questions. Be prepared to discuss your critique in our next session.</a:t>
            </a:r>
          </a:p>
          <a:p>
            <a:r>
              <a:rPr lang="en-GB" dirty="0"/>
              <a:t>Who is the author of the paper?</a:t>
            </a:r>
          </a:p>
          <a:p>
            <a:r>
              <a:rPr lang="en-GB" dirty="0"/>
              <a:t>Why do you think the author has decided to publish this paper?</a:t>
            </a:r>
          </a:p>
          <a:p>
            <a:r>
              <a:rPr lang="en-GB" dirty="0"/>
              <a:t>Has the author included a relevant background literature review? Is this adequate?</a:t>
            </a:r>
          </a:p>
          <a:p>
            <a:r>
              <a:rPr lang="en-GB" dirty="0"/>
              <a:t>Is there a good, clear description of how the research was carried out? Can you understand how the research was carried out, from the description given?</a:t>
            </a:r>
          </a:p>
          <a:p>
            <a:r>
              <a:rPr lang="en-GB" dirty="0"/>
              <a:t>Can you understand the interpretations/findings presented in the paper? Has the author explained the results in a clear and succinct way?</a:t>
            </a:r>
          </a:p>
          <a:p>
            <a:r>
              <a:rPr lang="en-GB" dirty="0"/>
              <a:t>Is there anything in the paper that you don’t understand? If so, what do you think the author should have done to make it clearer?</a:t>
            </a:r>
          </a:p>
          <a:p>
            <a:r>
              <a:rPr lang="en-GB" dirty="0"/>
              <a:t>Are all interpretations/conclusions backed up by evidence? Has the author jumped to conclusions about anything, or made assumptions that are not backed up by evidence?</a:t>
            </a:r>
          </a:p>
          <a:p>
            <a:r>
              <a:rPr lang="en-GB" dirty="0"/>
              <a:t>Are all sources acknowledged and referenced properly?</a:t>
            </a:r>
          </a:p>
          <a:p>
            <a:r>
              <a:rPr lang="en-GB" dirty="0"/>
              <a:t>Is the paper well written? Can you make any suggestions for improvement?</a:t>
            </a:r>
          </a:p>
          <a:p>
            <a:r>
              <a:rPr lang="en-GB" dirty="0"/>
              <a:t>Is the paper useful to other researchers and/or the general public? Does it tell us something important? If so, what does it tell </a:t>
            </a:r>
            <a:r>
              <a:rPr lang="en-GB" dirty="0" smtClean="0"/>
              <a:t>us</a:t>
            </a:r>
            <a:r>
              <a:rPr lang="en-GB" dirty="0"/>
              <a:t>?</a:t>
            </a:r>
          </a:p>
        </p:txBody>
      </p:sp>
    </p:spTree>
    <p:extLst>
      <p:ext uri="{BB962C8B-B14F-4D97-AF65-F5344CB8AC3E}">
        <p14:creationId xmlns:p14="http://schemas.microsoft.com/office/powerpoint/2010/main" val="22692266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9A1A7D-521B-7A45-B7B4-6C38C6A00D3C}"/>
              </a:ext>
            </a:extLst>
          </p:cNvPr>
          <p:cNvSpPr>
            <a:spLocks noGrp="1"/>
          </p:cNvSpPr>
          <p:nvPr>
            <p:ph type="title"/>
          </p:nvPr>
        </p:nvSpPr>
        <p:spPr/>
        <p:txBody>
          <a:bodyPr/>
          <a:lstStyle/>
          <a:p>
            <a:r>
              <a:rPr lang="en-US" dirty="0"/>
              <a:t>Critiquing quantitative research</a:t>
            </a:r>
          </a:p>
        </p:txBody>
      </p:sp>
      <p:sp>
        <p:nvSpPr>
          <p:cNvPr id="3" name="Content Placeholder 2"/>
          <p:cNvSpPr>
            <a:spLocks noGrp="1"/>
          </p:cNvSpPr>
          <p:nvPr>
            <p:ph idx="1"/>
          </p:nvPr>
        </p:nvSpPr>
        <p:spPr/>
        <p:txBody>
          <a:bodyPr>
            <a:normAutofit fontScale="55000" lnSpcReduction="20000"/>
          </a:bodyPr>
          <a:lstStyle/>
          <a:p>
            <a:r>
              <a:rPr lang="en-GB" dirty="0"/>
              <a:t>Read the paper given to you. As you read, answer the following questions. Be prepared to discuss your critique in our next session.</a:t>
            </a:r>
          </a:p>
          <a:p>
            <a:r>
              <a:rPr lang="en-GB" dirty="0"/>
              <a:t>Who is the author of the paper?</a:t>
            </a:r>
          </a:p>
          <a:p>
            <a:r>
              <a:rPr lang="en-GB" dirty="0"/>
              <a:t>Why do you think the author has decided to publish this paper?</a:t>
            </a:r>
          </a:p>
          <a:p>
            <a:r>
              <a:rPr lang="en-GB" dirty="0"/>
              <a:t>Is there a good, clear description of how the research was carried out? Can you understand how the research was carried out, from the description given?</a:t>
            </a:r>
          </a:p>
          <a:p>
            <a:r>
              <a:rPr lang="en-GB" dirty="0"/>
              <a:t>Has the author included everything you need to know about how the research was carried out? Do you think any information is missing?</a:t>
            </a:r>
          </a:p>
          <a:p>
            <a:r>
              <a:rPr lang="en-GB" dirty="0"/>
              <a:t>Can you understand the findings presented in the paper? Has the author(s) explained the results in a clear and succinct way?</a:t>
            </a:r>
          </a:p>
          <a:p>
            <a:r>
              <a:rPr lang="en-GB" dirty="0"/>
              <a:t>Is there anything in the paper that you don’t understand? If so, what do you think the author(s) should have done to make it clearer?</a:t>
            </a:r>
          </a:p>
          <a:p>
            <a:r>
              <a:rPr lang="en-GB" dirty="0"/>
              <a:t>Are all conclusions backed up by evidence? Has the author jumped to conclusions about anything, or made assumptions that are not backed up by evidence?</a:t>
            </a:r>
          </a:p>
          <a:p>
            <a:r>
              <a:rPr lang="en-GB" dirty="0"/>
              <a:t>Are all sources acknowledged and referenced properly?</a:t>
            </a:r>
          </a:p>
          <a:p>
            <a:r>
              <a:rPr lang="en-GB" dirty="0"/>
              <a:t>Is the paper well written? Can you make any suggestions for improvement?</a:t>
            </a:r>
          </a:p>
          <a:p>
            <a:r>
              <a:rPr lang="en-GB" dirty="0"/>
              <a:t>Is the paper useful to other researchers and/or the general public? Does it tell us something important? If so, what does it tell us</a:t>
            </a:r>
            <a:r>
              <a:rPr lang="en-GB" dirty="0" smtClean="0"/>
              <a:t>?</a:t>
            </a:r>
            <a:endParaRPr lang="en-GB" dirty="0"/>
          </a:p>
        </p:txBody>
      </p:sp>
    </p:spTree>
    <p:extLst>
      <p:ext uri="{BB962C8B-B14F-4D97-AF65-F5344CB8AC3E}">
        <p14:creationId xmlns:p14="http://schemas.microsoft.com/office/powerpoint/2010/main" val="23934291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16103" t="7078" r="17330" b="3045"/>
          <a:stretch/>
        </p:blipFill>
        <p:spPr>
          <a:xfrm>
            <a:off x="869245" y="-423838"/>
            <a:ext cx="9731022" cy="7536366"/>
          </a:xfrm>
          <a:prstGeom prst="rect">
            <a:avLst/>
          </a:prstGeom>
        </p:spPr>
      </p:pic>
    </p:spTree>
    <p:extLst>
      <p:ext uri="{BB962C8B-B14F-4D97-AF65-F5344CB8AC3E}">
        <p14:creationId xmlns:p14="http://schemas.microsoft.com/office/powerpoint/2010/main" val="20513214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Your research approach</a:t>
            </a:r>
            <a:endParaRPr lang="en-GB" dirty="0"/>
          </a:p>
        </p:txBody>
      </p:sp>
      <p:sp>
        <p:nvSpPr>
          <p:cNvPr id="4" name="Content Placeholder 3"/>
          <p:cNvSpPr>
            <a:spLocks noGrp="1"/>
          </p:cNvSpPr>
          <p:nvPr>
            <p:ph idx="1"/>
          </p:nvPr>
        </p:nvSpPr>
        <p:spPr/>
        <p:txBody>
          <a:bodyPr/>
          <a:lstStyle/>
          <a:p>
            <a:r>
              <a:rPr lang="en-GB" dirty="0" smtClean="0"/>
              <a:t>Profound effective on the construction of the dissertation.</a:t>
            </a:r>
          </a:p>
          <a:p>
            <a:r>
              <a:rPr lang="en-GB" dirty="0" smtClean="0"/>
              <a:t>Approach</a:t>
            </a:r>
            <a:r>
              <a:rPr lang="en-GB" dirty="0"/>
              <a:t>, research design, and research question are all connected</a:t>
            </a:r>
            <a:r>
              <a:rPr lang="en-GB" dirty="0" smtClean="0"/>
              <a:t>.</a:t>
            </a:r>
          </a:p>
          <a:p>
            <a:r>
              <a:rPr lang="en-GB" dirty="0" smtClean="0"/>
              <a:t>'Approach</a:t>
            </a:r>
            <a:r>
              <a:rPr lang="en-GB" dirty="0"/>
              <a:t>' means something more than the type of data you use – it refers to your overall orientation to research and the type of claims you will </a:t>
            </a:r>
            <a:r>
              <a:rPr lang="en-GB" dirty="0" smtClean="0"/>
              <a:t>make.</a:t>
            </a:r>
          </a:p>
          <a:p>
            <a:pPr marL="0" indent="0">
              <a:buNone/>
            </a:pPr>
            <a:r>
              <a:rPr lang="en-GB" dirty="0" smtClean="0"/>
              <a:t> </a:t>
            </a:r>
            <a:endParaRPr lang="en-GB" dirty="0"/>
          </a:p>
        </p:txBody>
      </p:sp>
    </p:spTree>
    <p:extLst>
      <p:ext uri="{BB962C8B-B14F-4D97-AF65-F5344CB8AC3E}">
        <p14:creationId xmlns:p14="http://schemas.microsoft.com/office/powerpoint/2010/main" val="17674084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 continued</a:t>
            </a:r>
            <a:endParaRPr lang="en-GB" dirty="0"/>
          </a:p>
        </p:txBody>
      </p:sp>
      <p:sp>
        <p:nvSpPr>
          <p:cNvPr id="3" name="Content Placeholder 2"/>
          <p:cNvSpPr>
            <a:spLocks noGrp="1"/>
          </p:cNvSpPr>
          <p:nvPr>
            <p:ph idx="1"/>
          </p:nvPr>
        </p:nvSpPr>
        <p:spPr/>
        <p:txBody>
          <a:bodyPr/>
          <a:lstStyle/>
          <a:p>
            <a:r>
              <a:rPr lang="en-GB" dirty="0"/>
              <a:t>Dissertations can be based on either quantitative or qualitative data, or on a combination of both. </a:t>
            </a:r>
            <a:endParaRPr lang="en-GB" dirty="0" smtClean="0"/>
          </a:p>
          <a:p>
            <a:r>
              <a:rPr lang="en-GB" dirty="0" smtClean="0"/>
              <a:t>Choice may </a:t>
            </a:r>
            <a:r>
              <a:rPr lang="en-GB" dirty="0"/>
              <a:t>depend on your preferences and abilities, and the suitability of particular approaches to your topic. </a:t>
            </a:r>
            <a:endParaRPr lang="en-GB" dirty="0" smtClean="0"/>
          </a:p>
          <a:p>
            <a:r>
              <a:rPr lang="en-GB" b="1" dirty="0" smtClean="0">
                <a:solidFill>
                  <a:srgbClr val="FF0000"/>
                </a:solidFill>
              </a:rPr>
              <a:t>You </a:t>
            </a:r>
            <a:r>
              <a:rPr lang="en-GB" b="1" dirty="0">
                <a:solidFill>
                  <a:srgbClr val="FF0000"/>
                </a:solidFill>
              </a:rPr>
              <a:t>need to be able to justify why you have chosen to use such data</a:t>
            </a:r>
            <a:r>
              <a:rPr lang="en-GB" b="1" dirty="0" smtClean="0">
                <a:solidFill>
                  <a:srgbClr val="FF0000"/>
                </a:solidFill>
              </a:rPr>
              <a:t>. </a:t>
            </a:r>
          </a:p>
          <a:p>
            <a:r>
              <a:rPr lang="en-GB" b="1" dirty="0" smtClean="0">
                <a:solidFill>
                  <a:srgbClr val="FF0000"/>
                </a:solidFill>
              </a:rPr>
              <a:t>Justification should be demonstrated in chapter 3.</a:t>
            </a:r>
          </a:p>
          <a:p>
            <a:endParaRPr lang="en-GB" b="1" dirty="0">
              <a:solidFill>
                <a:srgbClr val="FF0000"/>
              </a:solidFill>
            </a:endParaRPr>
          </a:p>
        </p:txBody>
      </p:sp>
    </p:spTree>
    <p:extLst>
      <p:ext uri="{BB962C8B-B14F-4D97-AF65-F5344CB8AC3E}">
        <p14:creationId xmlns:p14="http://schemas.microsoft.com/office/powerpoint/2010/main" val="33474868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t>
            </a:r>
            <a:r>
              <a:rPr lang="en-GB" dirty="0" smtClean="0"/>
              <a:t>pproach continued</a:t>
            </a:r>
            <a:endParaRPr lang="en-GB" dirty="0"/>
          </a:p>
        </p:txBody>
      </p:sp>
      <p:sp>
        <p:nvSpPr>
          <p:cNvPr id="3" name="Content Placeholder 2"/>
          <p:cNvSpPr>
            <a:spLocks noGrp="1"/>
          </p:cNvSpPr>
          <p:nvPr>
            <p:ph idx="1"/>
          </p:nvPr>
        </p:nvSpPr>
        <p:spPr/>
        <p:txBody>
          <a:bodyPr>
            <a:normAutofit/>
          </a:bodyPr>
          <a:lstStyle/>
          <a:p>
            <a:r>
              <a:rPr lang="en-GB" dirty="0"/>
              <a:t>Quantitative data </a:t>
            </a:r>
            <a:r>
              <a:rPr lang="en-GB" dirty="0" smtClean="0"/>
              <a:t>– examining common </a:t>
            </a:r>
            <a:r>
              <a:rPr lang="en-GB" dirty="0"/>
              <a:t>particular forms of behaviour such as </a:t>
            </a:r>
            <a:r>
              <a:rPr lang="en-GB" dirty="0" smtClean="0"/>
              <a:t>festival/sporting events attendance in a </a:t>
            </a:r>
            <a:r>
              <a:rPr lang="en-GB" dirty="0"/>
              <a:t>particular age group. </a:t>
            </a:r>
            <a:endParaRPr lang="en-GB" dirty="0" smtClean="0"/>
          </a:p>
          <a:p>
            <a:r>
              <a:rPr lang="en-GB" dirty="0" smtClean="0"/>
              <a:t>Qualitative </a:t>
            </a:r>
            <a:r>
              <a:rPr lang="en-GB" dirty="0"/>
              <a:t>data </a:t>
            </a:r>
            <a:r>
              <a:rPr lang="en-GB" dirty="0" smtClean="0"/>
              <a:t>- why </a:t>
            </a:r>
            <a:r>
              <a:rPr lang="en-GB" dirty="0"/>
              <a:t>people </a:t>
            </a:r>
            <a:r>
              <a:rPr lang="en-GB" dirty="0" smtClean="0"/>
              <a:t>attend these events.</a:t>
            </a:r>
          </a:p>
          <a:p>
            <a:r>
              <a:rPr lang="en-GB" dirty="0" smtClean="0"/>
              <a:t>Think </a:t>
            </a:r>
            <a:r>
              <a:rPr lang="en-GB" dirty="0"/>
              <a:t>about the different kinds of studies you have read for other modules. </a:t>
            </a:r>
            <a:endParaRPr lang="en-GB" dirty="0" smtClean="0"/>
          </a:p>
          <a:p>
            <a:r>
              <a:rPr lang="en-GB" dirty="0"/>
              <a:t>S</a:t>
            </a:r>
            <a:r>
              <a:rPr lang="en-GB" dirty="0" smtClean="0"/>
              <a:t>cope </a:t>
            </a:r>
            <a:r>
              <a:rPr lang="en-GB" dirty="0"/>
              <a:t>to use </a:t>
            </a:r>
            <a:r>
              <a:rPr lang="en-GB" dirty="0" smtClean="0"/>
              <a:t>approaches </a:t>
            </a:r>
            <a:r>
              <a:rPr lang="en-GB" dirty="0"/>
              <a:t>and methods </a:t>
            </a:r>
            <a:r>
              <a:rPr lang="en-GB" dirty="0" smtClean="0"/>
              <a:t>you </a:t>
            </a:r>
            <a:r>
              <a:rPr lang="en-GB" dirty="0"/>
              <a:t>are most comfortable with. </a:t>
            </a:r>
          </a:p>
          <a:p>
            <a:r>
              <a:rPr lang="en-GB" dirty="0" smtClean="0"/>
              <a:t>You </a:t>
            </a:r>
            <a:r>
              <a:rPr lang="en-GB" dirty="0"/>
              <a:t>need to </a:t>
            </a:r>
            <a:r>
              <a:rPr lang="en-GB" b="1" dirty="0"/>
              <a:t>justify</a:t>
            </a:r>
            <a:r>
              <a:rPr lang="en-GB" dirty="0"/>
              <a:t> your approach and methods and to cite appropriate literature to help you do this. </a:t>
            </a:r>
          </a:p>
        </p:txBody>
      </p:sp>
    </p:spTree>
    <p:extLst>
      <p:ext uri="{BB962C8B-B14F-4D97-AF65-F5344CB8AC3E}">
        <p14:creationId xmlns:p14="http://schemas.microsoft.com/office/powerpoint/2010/main" val="21161161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Examples</a:t>
            </a:r>
            <a:endParaRPr lang="en-GB" dirty="0"/>
          </a:p>
        </p:txBody>
      </p:sp>
    </p:spTree>
    <p:extLst>
      <p:ext uri="{BB962C8B-B14F-4D97-AF65-F5344CB8AC3E}">
        <p14:creationId xmlns:p14="http://schemas.microsoft.com/office/powerpoint/2010/main" val="4595483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228600" lvl="0" indent="-228600">
              <a:spcBef>
                <a:spcPts val="1000"/>
              </a:spcBef>
            </a:pPr>
            <a:r>
              <a:rPr lang="en-GB" sz="2800" b="1" i="1" dirty="0">
                <a:solidFill>
                  <a:prstClr val="black"/>
                </a:solidFill>
                <a:latin typeface="Calibri" panose="020F0502020204030204"/>
                <a:ea typeface="+mn-ea"/>
                <a:cs typeface="+mn-cs"/>
              </a:rPr>
              <a:t>What if </a:t>
            </a:r>
            <a:r>
              <a:rPr lang="en-GB" sz="2800" b="1" i="1" dirty="0" smtClean="0">
                <a:solidFill>
                  <a:prstClr val="black"/>
                </a:solidFill>
                <a:latin typeface="Calibri" panose="020F0502020204030204"/>
                <a:ea typeface="+mn-ea"/>
                <a:cs typeface="+mn-cs"/>
              </a:rPr>
              <a:t>you want </a:t>
            </a:r>
            <a:r>
              <a:rPr lang="en-GB" sz="2800" b="1" i="1" dirty="0">
                <a:solidFill>
                  <a:prstClr val="black"/>
                </a:solidFill>
                <a:latin typeface="Calibri" panose="020F0502020204030204"/>
                <a:ea typeface="+mn-ea"/>
                <a:cs typeface="+mn-cs"/>
              </a:rPr>
              <a:t>to find out about social trends, or the measurable effects of particular policies?</a:t>
            </a:r>
            <a:r>
              <a:rPr lang="en-GB" sz="2800" b="1" dirty="0">
                <a:solidFill>
                  <a:prstClr val="black"/>
                </a:solidFill>
                <a:latin typeface="Calibri" panose="020F0502020204030204"/>
                <a:ea typeface="+mn-ea"/>
                <a:cs typeface="+mn-cs"/>
              </a:rPr>
              <a:t/>
            </a:r>
            <a:br>
              <a:rPr lang="en-GB" sz="2800" b="1" dirty="0">
                <a:solidFill>
                  <a:prstClr val="black"/>
                </a:solidFill>
                <a:latin typeface="Calibri" panose="020F0502020204030204"/>
                <a:ea typeface="+mn-ea"/>
                <a:cs typeface="+mn-cs"/>
              </a:rPr>
            </a:br>
            <a:endParaRPr lang="en-GB" dirty="0"/>
          </a:p>
        </p:txBody>
      </p:sp>
      <p:sp>
        <p:nvSpPr>
          <p:cNvPr id="3" name="Content Placeholder 2"/>
          <p:cNvSpPr>
            <a:spLocks noGrp="1"/>
          </p:cNvSpPr>
          <p:nvPr>
            <p:ph idx="1"/>
          </p:nvPr>
        </p:nvSpPr>
        <p:spPr/>
        <p:txBody>
          <a:bodyPr>
            <a:normAutofit/>
          </a:bodyPr>
          <a:lstStyle/>
          <a:p>
            <a:r>
              <a:rPr lang="en-GB" dirty="0" smtClean="0"/>
              <a:t>Large </a:t>
            </a:r>
            <a:r>
              <a:rPr lang="en-GB" dirty="0"/>
              <a:t>datasets </a:t>
            </a:r>
            <a:r>
              <a:rPr lang="en-GB" dirty="0" smtClean="0"/>
              <a:t>with quantitative </a:t>
            </a:r>
            <a:r>
              <a:rPr lang="en-GB" dirty="0"/>
              <a:t>data analysis, </a:t>
            </a:r>
            <a:r>
              <a:rPr lang="en-GB" dirty="0" smtClean="0"/>
              <a:t>using a </a:t>
            </a:r>
            <a:r>
              <a:rPr lang="en-GB" dirty="0"/>
              <a:t>realist approach to the topic studied. </a:t>
            </a:r>
            <a:endParaRPr lang="en-GB" dirty="0" smtClean="0"/>
          </a:p>
          <a:p>
            <a:r>
              <a:rPr lang="en-GB" dirty="0" smtClean="0"/>
              <a:t>Quantitative dissertations are likely to be nearer to the lower end of the range of approved lengths for the dissertation (if the length is 15,000 words, dissertations based on quantitative analysis are likely to be closer to 13,500 words in length). </a:t>
            </a:r>
          </a:p>
          <a:p>
            <a:r>
              <a:rPr lang="en-GB" dirty="0" smtClean="0"/>
              <a:t>Tables </a:t>
            </a:r>
            <a:r>
              <a:rPr lang="en-GB" dirty="0"/>
              <a:t>and figures </a:t>
            </a:r>
            <a:r>
              <a:rPr lang="en-GB" dirty="0" smtClean="0"/>
              <a:t>show the important </a:t>
            </a:r>
            <a:r>
              <a:rPr lang="en-GB" dirty="0"/>
              <a:t>findings. </a:t>
            </a:r>
            <a:endParaRPr lang="en-GB" dirty="0" smtClean="0"/>
          </a:p>
          <a:p>
            <a:r>
              <a:rPr lang="en-GB" dirty="0"/>
              <a:t>A</a:t>
            </a:r>
            <a:r>
              <a:rPr lang="en-GB" dirty="0" smtClean="0"/>
              <a:t>ll </a:t>
            </a:r>
            <a:r>
              <a:rPr lang="en-GB" dirty="0"/>
              <a:t>tables must be carefully titled and labelled and that sources of your data must be acknowledged.</a:t>
            </a:r>
          </a:p>
          <a:p>
            <a:endParaRPr lang="en-GB" dirty="0"/>
          </a:p>
        </p:txBody>
      </p:sp>
    </p:spTree>
    <p:extLst>
      <p:ext uri="{BB962C8B-B14F-4D97-AF65-F5344CB8AC3E}">
        <p14:creationId xmlns:p14="http://schemas.microsoft.com/office/powerpoint/2010/main" val="31015393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i="1" dirty="0">
                <a:latin typeface="+mn-lt"/>
              </a:rPr>
              <a:t>What if I want to record people's views on an issue, and give them a 'voice'?</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r>
              <a:rPr lang="en-GB" dirty="0" smtClean="0"/>
              <a:t>Use of in-depth </a:t>
            </a:r>
            <a:r>
              <a:rPr lang="en-GB" dirty="0"/>
              <a:t>qualitative data, </a:t>
            </a:r>
            <a:r>
              <a:rPr lang="en-GB" dirty="0" smtClean="0"/>
              <a:t>using a </a:t>
            </a:r>
            <a:r>
              <a:rPr lang="en-GB" dirty="0"/>
              <a:t>realist, a phenomenologist, or a constructionist approach to the </a:t>
            </a:r>
            <a:r>
              <a:rPr lang="en-GB" dirty="0" smtClean="0"/>
              <a:t>topic.</a:t>
            </a:r>
          </a:p>
          <a:p>
            <a:r>
              <a:rPr lang="en-GB" dirty="0" smtClean="0"/>
              <a:t>Qualitative </a:t>
            </a:r>
            <a:r>
              <a:rPr lang="en-GB" dirty="0"/>
              <a:t>dissertations will include descriptive material, usually extracts from interviews, conversations, documents or field notes, and are therefore likely to be nearer to the upper limit of your word range </a:t>
            </a:r>
            <a:r>
              <a:rPr lang="en-GB" dirty="0" smtClean="0"/>
              <a:t>(16,500 </a:t>
            </a:r>
            <a:r>
              <a:rPr lang="en-GB" dirty="0"/>
              <a:t>words). </a:t>
            </a:r>
            <a:endParaRPr lang="en-GB" dirty="0" smtClean="0"/>
          </a:p>
        </p:txBody>
      </p:sp>
    </p:spTree>
    <p:extLst>
      <p:ext uri="{BB962C8B-B14F-4D97-AF65-F5344CB8AC3E}">
        <p14:creationId xmlns:p14="http://schemas.microsoft.com/office/powerpoint/2010/main" val="31772252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i="1" dirty="0">
                <a:latin typeface="+mn-lt"/>
              </a:rPr>
              <a:t>Whether you choose qualitative or quantitative analysis will depend on several </a:t>
            </a:r>
            <a:r>
              <a:rPr lang="en-GB" sz="3100" b="1" i="1" dirty="0" smtClean="0">
                <a:latin typeface="+mn-lt"/>
              </a:rPr>
              <a:t>things</a:t>
            </a:r>
            <a:r>
              <a:rPr lang="en-GB" b="1" dirty="0"/>
              <a:t/>
            </a:r>
            <a:br>
              <a:rPr lang="en-GB" b="1" dirty="0"/>
            </a:br>
            <a:endParaRPr lang="en-GB" dirty="0"/>
          </a:p>
        </p:txBody>
      </p:sp>
      <p:sp>
        <p:nvSpPr>
          <p:cNvPr id="3" name="Content Placeholder 2"/>
          <p:cNvSpPr>
            <a:spLocks noGrp="1"/>
          </p:cNvSpPr>
          <p:nvPr>
            <p:ph idx="1"/>
          </p:nvPr>
        </p:nvSpPr>
        <p:spPr/>
        <p:txBody>
          <a:bodyPr/>
          <a:lstStyle/>
          <a:p>
            <a:r>
              <a:rPr lang="en-GB" dirty="0" smtClean="0"/>
              <a:t>Your </a:t>
            </a:r>
            <a:r>
              <a:rPr lang="en-GB" dirty="0"/>
              <a:t>preferred philosophical approach (realist, phenomenologist or constructionist). </a:t>
            </a:r>
          </a:p>
          <a:p>
            <a:r>
              <a:rPr lang="en-GB" dirty="0"/>
              <a:t>Your skills and abilities with methods of data collection (if needed) and analysis. </a:t>
            </a:r>
          </a:p>
          <a:p>
            <a:r>
              <a:rPr lang="en-GB" dirty="0"/>
              <a:t>The topic or issue you are interested in. </a:t>
            </a:r>
          </a:p>
          <a:p>
            <a:r>
              <a:rPr lang="en-GB" dirty="0"/>
              <a:t>How you frame your research question. </a:t>
            </a:r>
          </a:p>
          <a:p>
            <a:endParaRPr lang="en-GB" dirty="0"/>
          </a:p>
        </p:txBody>
      </p:sp>
    </p:spTree>
    <p:extLst>
      <p:ext uri="{BB962C8B-B14F-4D97-AF65-F5344CB8AC3E}">
        <p14:creationId xmlns:p14="http://schemas.microsoft.com/office/powerpoint/2010/main" val="10453644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6D1B59-A100-7343-8BD9-4ABAD9A7B26C}"/>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a16="http://schemas.microsoft.com/office/drawing/2014/main" xmlns="" id="{1C82A801-05B0-A248-9BCA-0BA496ABAAED}"/>
              </a:ext>
            </a:extLst>
          </p:cNvPr>
          <p:cNvSpPr>
            <a:spLocks noGrp="1"/>
          </p:cNvSpPr>
          <p:nvPr>
            <p:ph idx="1"/>
          </p:nvPr>
        </p:nvSpPr>
        <p:spPr/>
        <p:txBody>
          <a:bodyPr/>
          <a:lstStyle/>
          <a:p>
            <a:r>
              <a:rPr lang="en-GB" dirty="0"/>
              <a:t>What data collection method(s) would you use?</a:t>
            </a:r>
          </a:p>
          <a:p>
            <a:r>
              <a:rPr lang="en-GB" dirty="0"/>
              <a:t>What sampling method(s) would you use?</a:t>
            </a:r>
          </a:p>
          <a:p>
            <a:r>
              <a:rPr lang="en-GB" dirty="0"/>
              <a:t>What recording method(s) would you use?</a:t>
            </a:r>
          </a:p>
          <a:p>
            <a:r>
              <a:rPr lang="en-GB" dirty="0"/>
              <a:t>How would you store the data that you have collected?</a:t>
            </a:r>
          </a:p>
          <a:p>
            <a:r>
              <a:rPr lang="en-GB" dirty="0"/>
              <a:t>How would you analyse the data that you have collected?</a:t>
            </a:r>
          </a:p>
          <a:p>
            <a:pPr marL="0" indent="0">
              <a:buNone/>
            </a:pPr>
            <a:r>
              <a:rPr lang="en-GB" dirty="0"/>
              <a:t/>
            </a:r>
            <a:br>
              <a:rPr lang="en-GB" dirty="0"/>
            </a:br>
            <a:endParaRPr lang="en-GB" dirty="0"/>
          </a:p>
          <a:p>
            <a:endParaRPr lang="en-US" dirty="0"/>
          </a:p>
        </p:txBody>
      </p:sp>
    </p:spTree>
    <p:extLst>
      <p:ext uri="{BB962C8B-B14F-4D97-AF65-F5344CB8AC3E}">
        <p14:creationId xmlns:p14="http://schemas.microsoft.com/office/powerpoint/2010/main" val="902920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677843862"/>
              </p:ext>
            </p:extLst>
          </p:nvPr>
        </p:nvGraphicFramePr>
        <p:xfrm>
          <a:off x="327376" y="301977"/>
          <a:ext cx="11401782" cy="6131560"/>
        </p:xfrm>
        <a:graphic>
          <a:graphicData uri="http://schemas.openxmlformats.org/drawingml/2006/table">
            <a:tbl>
              <a:tblPr firstRow="1" bandRow="1">
                <a:tableStyleId>{5C22544A-7EE6-4342-B048-85BDC9FD1C3A}</a:tableStyleId>
              </a:tblPr>
              <a:tblGrid>
                <a:gridCol w="4605868"/>
                <a:gridCol w="1219200"/>
                <a:gridCol w="1298223"/>
                <a:gridCol w="1524000"/>
                <a:gridCol w="1422400"/>
                <a:gridCol w="1332091"/>
              </a:tblGrid>
              <a:tr h="370840">
                <a:tc rowSpan="2">
                  <a:txBody>
                    <a:bodyPr/>
                    <a:lstStyle/>
                    <a:p>
                      <a:r>
                        <a:rPr lang="en-GB" dirty="0" smtClean="0"/>
                        <a:t>Research topic</a:t>
                      </a:r>
                      <a:endParaRPr lang="en-GB" dirty="0"/>
                    </a:p>
                  </a:txBody>
                  <a:tcPr/>
                </a:tc>
                <a:tc gridSpan="5">
                  <a:txBody>
                    <a:bodyPr/>
                    <a:lstStyle/>
                    <a:p>
                      <a:pPr algn="ctr"/>
                      <a:r>
                        <a:rPr lang="en-GB" dirty="0" smtClean="0"/>
                        <a:t>Methods</a:t>
                      </a:r>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vMerge="1">
                  <a:txBody>
                    <a:bodyPr/>
                    <a:lstStyle/>
                    <a:p>
                      <a:endParaRPr lang="en-GB" dirty="0"/>
                    </a:p>
                  </a:txBody>
                  <a:tcPr/>
                </a:tc>
                <a:tc>
                  <a:txBody>
                    <a:bodyPr/>
                    <a:lstStyle/>
                    <a:p>
                      <a:r>
                        <a:rPr lang="en-GB" dirty="0" smtClean="0"/>
                        <a:t>Data collection</a:t>
                      </a:r>
                      <a:endParaRPr lang="en-GB" dirty="0"/>
                    </a:p>
                  </a:txBody>
                  <a:tcPr/>
                </a:tc>
                <a:tc>
                  <a:txBody>
                    <a:bodyPr/>
                    <a:lstStyle/>
                    <a:p>
                      <a:r>
                        <a:rPr lang="en-GB" dirty="0" smtClean="0"/>
                        <a:t>Sampling </a:t>
                      </a:r>
                      <a:endParaRPr lang="en-GB" dirty="0"/>
                    </a:p>
                  </a:txBody>
                  <a:tcPr/>
                </a:tc>
                <a:tc>
                  <a:txBody>
                    <a:bodyPr/>
                    <a:lstStyle/>
                    <a:p>
                      <a:r>
                        <a:rPr lang="en-GB" dirty="0" smtClean="0"/>
                        <a:t>Recording</a:t>
                      </a:r>
                      <a:endParaRPr lang="en-GB" dirty="0"/>
                    </a:p>
                  </a:txBody>
                  <a:tcPr/>
                </a:tc>
                <a:tc>
                  <a:txBody>
                    <a:bodyPr/>
                    <a:lstStyle/>
                    <a:p>
                      <a:r>
                        <a:rPr lang="en-GB" dirty="0" smtClean="0"/>
                        <a:t>Storage </a:t>
                      </a:r>
                      <a:endParaRPr lang="en-GB" dirty="0"/>
                    </a:p>
                  </a:txBody>
                  <a:tcPr/>
                </a:tc>
                <a:tc>
                  <a:txBody>
                    <a:bodyPr/>
                    <a:lstStyle/>
                    <a:p>
                      <a:r>
                        <a:rPr lang="en-GB" dirty="0" smtClean="0"/>
                        <a:t>Data analysis</a:t>
                      </a:r>
                      <a:endParaRPr lang="en-GB" dirty="0"/>
                    </a:p>
                  </a:txBody>
                  <a:tcPr/>
                </a:tc>
              </a:tr>
              <a:tr h="370840">
                <a:tc>
                  <a:txBody>
                    <a:bodyPr/>
                    <a:lstStyle/>
                    <a:p>
                      <a:r>
                        <a:rPr lang="en-GB" dirty="0" smtClean="0"/>
                        <a:t>To evaluate the integration, effectiveness and costs of different models that deliver primary healthcare to homeless people.</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r>
              <a:tr h="370840">
                <a:tc>
                  <a:txBody>
                    <a:bodyPr/>
                    <a:lstStyle/>
                    <a:p>
                      <a:r>
                        <a:rPr lang="en-GB" dirty="0" smtClean="0"/>
                        <a:t>To</a:t>
                      </a:r>
                      <a:r>
                        <a:rPr lang="en-GB" baseline="0" dirty="0" smtClean="0"/>
                        <a:t> </a:t>
                      </a:r>
                      <a:r>
                        <a:rPr lang="en-GB" dirty="0" smtClean="0"/>
                        <a:t>explore the role of women academics at UWTSD.</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r>
                        <a:rPr lang="en-GB" dirty="0" smtClean="0"/>
                        <a:t>To provide new social scientific explanations and theories of alternative cultural movements and activities in selected European cities. It will consider the development, use and closure of alternative cultural venues and sites after anti-squatting and anti-rave legislation.</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r>
                        <a:rPr lang="en-GB" dirty="0" smtClean="0"/>
                        <a:t>To test the assumption that taste is the primary reason for buying a new type of chocolate product.</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r>
                        <a:rPr lang="en-GB" dirty="0" smtClean="0"/>
                        <a:t>To increase cheese manufacturing efficiency and sustainability through changing farming practice.</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38974145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Comparison of Basic Research Designs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11859245"/>
              </p:ext>
            </p:extLst>
          </p:nvPr>
        </p:nvGraphicFramePr>
        <p:xfrm>
          <a:off x="838200" y="1825625"/>
          <a:ext cx="10515600" cy="4851400"/>
        </p:xfrm>
        <a:graphic>
          <a:graphicData uri="http://schemas.openxmlformats.org/drawingml/2006/table">
            <a:tbl>
              <a:tblPr firstRow="1" bandRow="1">
                <a:tableStyleId>{5C22544A-7EE6-4342-B048-85BDC9FD1C3A}</a:tableStyleId>
              </a:tblPr>
              <a:tblGrid>
                <a:gridCol w="2628900"/>
                <a:gridCol w="2628900"/>
                <a:gridCol w="2628900"/>
                <a:gridCol w="2628900"/>
              </a:tblGrid>
              <a:tr h="370840">
                <a:tc>
                  <a:txBody>
                    <a:bodyPr/>
                    <a:lstStyle/>
                    <a:p>
                      <a:endParaRPr lang="en-GB" dirty="0"/>
                    </a:p>
                  </a:txBody>
                  <a:tcPr/>
                </a:tc>
                <a:tc>
                  <a:txBody>
                    <a:bodyPr/>
                    <a:lstStyle/>
                    <a:p>
                      <a:r>
                        <a:rPr lang="en-GB" dirty="0" smtClean="0"/>
                        <a:t>Exploratory</a:t>
                      </a:r>
                      <a:endParaRPr lang="en-GB" dirty="0"/>
                    </a:p>
                  </a:txBody>
                  <a:tcPr/>
                </a:tc>
                <a:tc>
                  <a:txBody>
                    <a:bodyPr/>
                    <a:lstStyle/>
                    <a:p>
                      <a:r>
                        <a:rPr lang="en-GB" dirty="0" smtClean="0"/>
                        <a:t>Descriptive</a:t>
                      </a:r>
                      <a:endParaRPr lang="en-GB" dirty="0"/>
                    </a:p>
                  </a:txBody>
                  <a:tcPr/>
                </a:tc>
                <a:tc>
                  <a:txBody>
                    <a:bodyPr/>
                    <a:lstStyle/>
                    <a:p>
                      <a:r>
                        <a:rPr lang="en-GB" dirty="0" smtClean="0"/>
                        <a:t>Causal</a:t>
                      </a:r>
                      <a:endParaRPr lang="en-GB" dirty="0"/>
                    </a:p>
                  </a:txBody>
                  <a:tcPr/>
                </a:tc>
              </a:tr>
              <a:tr h="370840">
                <a:tc>
                  <a:txBody>
                    <a:bodyPr/>
                    <a:lstStyle/>
                    <a:p>
                      <a:r>
                        <a:rPr lang="en-GB" dirty="0" smtClean="0"/>
                        <a:t>Objective</a:t>
                      </a:r>
                      <a:endParaRPr lang="en-GB" dirty="0"/>
                    </a:p>
                  </a:txBody>
                  <a:tcPr/>
                </a:tc>
                <a:tc>
                  <a:txBody>
                    <a:bodyPr/>
                    <a:lstStyle/>
                    <a:p>
                      <a:r>
                        <a:rPr lang="en-GB" dirty="0" smtClean="0"/>
                        <a:t>Discovery of ideas and insights</a:t>
                      </a:r>
                    </a:p>
                  </a:txBody>
                  <a:tcPr/>
                </a:tc>
                <a:tc>
                  <a:txBody>
                    <a:bodyPr/>
                    <a:lstStyle/>
                    <a:p>
                      <a:r>
                        <a:rPr lang="en-GB" dirty="0" smtClean="0"/>
                        <a:t>Describe characteristics or functions</a:t>
                      </a:r>
                    </a:p>
                  </a:txBody>
                  <a:tcPr/>
                </a:tc>
                <a:tc>
                  <a:txBody>
                    <a:bodyPr/>
                    <a:lstStyle/>
                    <a:p>
                      <a:r>
                        <a:rPr lang="en-GB" dirty="0" smtClean="0"/>
                        <a:t>Determine cause and effect relationships</a:t>
                      </a:r>
                    </a:p>
                  </a:txBody>
                  <a:tcPr/>
                </a:tc>
              </a:tr>
              <a:tr h="370840">
                <a:tc rowSpan="2">
                  <a:txBody>
                    <a:bodyPr/>
                    <a:lstStyle/>
                    <a:p>
                      <a:r>
                        <a:rPr lang="en-GB" dirty="0" smtClean="0"/>
                        <a:t>Characteristics</a:t>
                      </a:r>
                      <a:endParaRPr lang="en-GB" dirty="0"/>
                    </a:p>
                  </a:txBody>
                  <a:tcPr/>
                </a:tc>
                <a:tc>
                  <a:txBody>
                    <a:bodyPr/>
                    <a:lstStyle/>
                    <a:p>
                      <a:r>
                        <a:rPr lang="en-GB" dirty="0" smtClean="0"/>
                        <a:t>Flexible, versatile</a:t>
                      </a:r>
                      <a:endParaRPr lang="en-GB" dirty="0"/>
                    </a:p>
                  </a:txBody>
                  <a:tcPr/>
                </a:tc>
                <a:tc>
                  <a:txBody>
                    <a:bodyPr/>
                    <a:lstStyle/>
                    <a:p>
                      <a:r>
                        <a:rPr lang="en-GB" dirty="0" smtClean="0"/>
                        <a:t>Marked by the prior formulation of specific hypotheses</a:t>
                      </a:r>
                    </a:p>
                  </a:txBody>
                  <a:tcPr/>
                </a:tc>
                <a:tc>
                  <a:txBody>
                    <a:bodyPr/>
                    <a:lstStyle/>
                    <a:p>
                      <a:r>
                        <a:rPr lang="en-GB" dirty="0" smtClean="0"/>
                        <a:t>Manipulation of independent variables, measure the effect on dependent variables</a:t>
                      </a:r>
                    </a:p>
                  </a:txBody>
                  <a:tcPr/>
                </a:tc>
              </a:tr>
              <a:tr h="370840">
                <a:tc vMerge="1">
                  <a:txBody>
                    <a:bodyPr/>
                    <a:lstStyle/>
                    <a:p>
                      <a:endParaRPr lang="en-GB" dirty="0"/>
                    </a:p>
                  </a:txBody>
                  <a:tcPr/>
                </a:tc>
                <a:tc>
                  <a:txBody>
                    <a:bodyPr/>
                    <a:lstStyle/>
                    <a:p>
                      <a:r>
                        <a:rPr lang="en-GB" dirty="0" smtClean="0"/>
                        <a:t>Often the front end of total research design</a:t>
                      </a:r>
                    </a:p>
                  </a:txBody>
                  <a:tcPr/>
                </a:tc>
                <a:tc>
                  <a:txBody>
                    <a:bodyPr/>
                    <a:lstStyle/>
                    <a:p>
                      <a:r>
                        <a:rPr lang="en-GB" dirty="0" smtClean="0"/>
                        <a:t>Pre-planned and structured design</a:t>
                      </a:r>
                    </a:p>
                  </a:txBody>
                  <a:tcPr/>
                </a:tc>
                <a:tc>
                  <a:txBody>
                    <a:bodyPr/>
                    <a:lstStyle/>
                    <a:p>
                      <a:r>
                        <a:rPr lang="en-GB" dirty="0" smtClean="0"/>
                        <a:t>Control mediating variables</a:t>
                      </a:r>
                    </a:p>
                  </a:txBody>
                  <a:tcPr/>
                </a:tc>
              </a:tr>
              <a:tr h="370840">
                <a:tc>
                  <a:txBody>
                    <a:bodyPr/>
                    <a:lstStyle/>
                    <a:p>
                      <a:r>
                        <a:rPr lang="en-GB" dirty="0" smtClean="0"/>
                        <a:t>Methods</a:t>
                      </a:r>
                      <a:endParaRPr lang="en-GB" dirty="0"/>
                    </a:p>
                  </a:txBody>
                  <a:tcPr/>
                </a:tc>
                <a:tc>
                  <a:txBody>
                    <a:bodyPr/>
                    <a:lstStyle/>
                    <a:p>
                      <a:r>
                        <a:rPr lang="en-GB" dirty="0" smtClean="0"/>
                        <a:t>Expert surveys</a:t>
                      </a:r>
                    </a:p>
                    <a:p>
                      <a:r>
                        <a:rPr lang="en-GB" dirty="0" smtClean="0"/>
                        <a:t>Pilot surveys</a:t>
                      </a:r>
                    </a:p>
                    <a:p>
                      <a:r>
                        <a:rPr lang="en-GB" dirty="0" smtClean="0"/>
                        <a:t>Case studies</a:t>
                      </a:r>
                    </a:p>
                    <a:p>
                      <a:r>
                        <a:rPr lang="en-GB" dirty="0" smtClean="0"/>
                        <a:t>Secondary data:</a:t>
                      </a:r>
                    </a:p>
                    <a:p>
                      <a:r>
                        <a:rPr lang="en-GB" dirty="0" smtClean="0"/>
                        <a:t>qualitative analysis</a:t>
                      </a:r>
                    </a:p>
                    <a:p>
                      <a:r>
                        <a:rPr lang="en-GB" dirty="0" smtClean="0"/>
                        <a:t>qualitative research</a:t>
                      </a:r>
                    </a:p>
                    <a:p>
                      <a:endParaRPr lang="en-GB" dirty="0"/>
                    </a:p>
                  </a:txBody>
                  <a:tcPr/>
                </a:tc>
                <a:tc>
                  <a:txBody>
                    <a:bodyPr/>
                    <a:lstStyle/>
                    <a:p>
                      <a:r>
                        <a:rPr lang="en-GB" dirty="0" smtClean="0"/>
                        <a:t>Secondary data:</a:t>
                      </a:r>
                    </a:p>
                    <a:p>
                      <a:r>
                        <a:rPr lang="en-GB" dirty="0" smtClean="0"/>
                        <a:t>quantitative analysis</a:t>
                      </a:r>
                    </a:p>
                    <a:p>
                      <a:r>
                        <a:rPr lang="en-GB" dirty="0" smtClean="0"/>
                        <a:t>Surveys</a:t>
                      </a:r>
                    </a:p>
                    <a:p>
                      <a:r>
                        <a:rPr lang="en-GB" dirty="0" smtClean="0"/>
                        <a:t>Panels</a:t>
                      </a:r>
                    </a:p>
                    <a:p>
                      <a:r>
                        <a:rPr lang="en-GB" dirty="0" smtClean="0"/>
                        <a:t>Observation and other data</a:t>
                      </a:r>
                    </a:p>
                    <a:p>
                      <a:endParaRPr lang="en-GB" dirty="0"/>
                    </a:p>
                  </a:txBody>
                  <a:tcPr/>
                </a:tc>
                <a:tc>
                  <a:txBody>
                    <a:bodyPr/>
                    <a:lstStyle/>
                    <a:p>
                      <a:r>
                        <a:rPr lang="en-GB" dirty="0" smtClean="0"/>
                        <a:t>Experiments</a:t>
                      </a:r>
                      <a:endParaRPr lang="en-GB" dirty="0"/>
                    </a:p>
                  </a:txBody>
                  <a:tcPr/>
                </a:tc>
              </a:tr>
            </a:tbl>
          </a:graphicData>
        </a:graphic>
      </p:graphicFrame>
    </p:spTree>
    <p:extLst>
      <p:ext uri="{BB962C8B-B14F-4D97-AF65-F5344CB8AC3E}">
        <p14:creationId xmlns:p14="http://schemas.microsoft.com/office/powerpoint/2010/main" val="25828890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Exploratory, Descriptive, Explanatory</a:t>
            </a:r>
            <a:endParaRPr lang="en-GB" dirty="0"/>
          </a:p>
        </p:txBody>
      </p:sp>
      <p:sp>
        <p:nvSpPr>
          <p:cNvPr id="3" name="Content Placeholder 2"/>
          <p:cNvSpPr>
            <a:spLocks noGrp="1"/>
          </p:cNvSpPr>
          <p:nvPr>
            <p:ph idx="1"/>
          </p:nvPr>
        </p:nvSpPr>
        <p:spPr/>
        <p:txBody>
          <a:bodyPr>
            <a:normAutofit fontScale="92500" lnSpcReduction="10000"/>
          </a:bodyPr>
          <a:lstStyle/>
          <a:p>
            <a:r>
              <a:rPr lang="en-GB" dirty="0"/>
              <a:t>EXPLORATORY STUDY</a:t>
            </a:r>
          </a:p>
          <a:p>
            <a:r>
              <a:rPr lang="en-GB" dirty="0" smtClean="0"/>
              <a:t>This </a:t>
            </a:r>
            <a:r>
              <a:rPr lang="en-GB" dirty="0"/>
              <a:t>is the most useful (and appropriate) research design for those projects that are addressing a subject about which there are high levels of uncertainty and ignorance about the subject, and when the problem is not very well understood (i.e. very little existing research on the subject matter).</a:t>
            </a:r>
          </a:p>
          <a:p>
            <a:r>
              <a:rPr lang="en-GB" dirty="0" smtClean="0"/>
              <a:t>Such </a:t>
            </a:r>
            <a:r>
              <a:rPr lang="en-GB" dirty="0"/>
              <a:t>research is usually characterised by a high degree of flexibility and lacks a formal structure.</a:t>
            </a:r>
          </a:p>
          <a:p>
            <a:r>
              <a:rPr lang="en-GB" dirty="0" smtClean="0"/>
              <a:t>The </a:t>
            </a:r>
            <a:r>
              <a:rPr lang="en-GB" dirty="0"/>
              <a:t>main aim of exploratory research is to identify the boundaries of the environment in which the problems, opportunities or situations of interest are likely to reside, and to identify the salient factors or variables that might be found there and be of relevance to the research.</a:t>
            </a:r>
          </a:p>
        </p:txBody>
      </p:sp>
    </p:spTree>
    <p:extLst>
      <p:ext uri="{BB962C8B-B14F-4D97-AF65-F5344CB8AC3E}">
        <p14:creationId xmlns:p14="http://schemas.microsoft.com/office/powerpoint/2010/main" val="27395800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DESCRIPTIVE STUDY</a:t>
            </a:r>
            <a:br>
              <a:rPr lang="en-GB" dirty="0"/>
            </a:br>
            <a:endParaRPr lang="en-GB" dirty="0"/>
          </a:p>
        </p:txBody>
      </p:sp>
      <p:sp>
        <p:nvSpPr>
          <p:cNvPr id="3" name="Content Placeholder 2"/>
          <p:cNvSpPr>
            <a:spLocks noGrp="1"/>
          </p:cNvSpPr>
          <p:nvPr>
            <p:ph idx="1"/>
          </p:nvPr>
        </p:nvSpPr>
        <p:spPr/>
        <p:txBody>
          <a:bodyPr/>
          <a:lstStyle/>
          <a:p>
            <a:endParaRPr lang="en-GB" dirty="0" smtClean="0"/>
          </a:p>
          <a:p>
            <a:r>
              <a:rPr lang="en-GB" dirty="0" smtClean="0"/>
              <a:t>The </a:t>
            </a:r>
            <a:r>
              <a:rPr lang="en-GB" dirty="0"/>
              <a:t>main aim of descriptive research is to provide an accurate and valid representation of (encapsulate) the factors or variables that pertain / are relevant to the research question.</a:t>
            </a:r>
          </a:p>
          <a:p>
            <a:r>
              <a:rPr lang="en-GB" dirty="0" smtClean="0"/>
              <a:t>Such </a:t>
            </a:r>
            <a:r>
              <a:rPr lang="en-GB" dirty="0"/>
              <a:t>research is more structured than exploratory research.</a:t>
            </a:r>
          </a:p>
        </p:txBody>
      </p:sp>
    </p:spTree>
    <p:extLst>
      <p:ext uri="{BB962C8B-B14F-4D97-AF65-F5344CB8AC3E}">
        <p14:creationId xmlns:p14="http://schemas.microsoft.com/office/powerpoint/2010/main" val="27328146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EXPLANATORY </a:t>
            </a:r>
            <a:endParaRPr lang="en-GB" dirty="0"/>
          </a:p>
        </p:txBody>
      </p:sp>
      <p:sp>
        <p:nvSpPr>
          <p:cNvPr id="3" name="Content Placeholder 2"/>
          <p:cNvSpPr>
            <a:spLocks noGrp="1"/>
          </p:cNvSpPr>
          <p:nvPr>
            <p:ph idx="1"/>
          </p:nvPr>
        </p:nvSpPr>
        <p:spPr/>
        <p:txBody>
          <a:bodyPr/>
          <a:lstStyle/>
          <a:p>
            <a:r>
              <a:rPr lang="en-GB" dirty="0"/>
              <a:t>Sometime referred to as analytical </a:t>
            </a:r>
            <a:r>
              <a:rPr lang="en-GB" dirty="0" smtClean="0"/>
              <a:t>study.</a:t>
            </a:r>
            <a:endParaRPr lang="en-GB" dirty="0"/>
          </a:p>
          <a:p>
            <a:r>
              <a:rPr lang="en-GB" dirty="0" smtClean="0"/>
              <a:t>The </a:t>
            </a:r>
            <a:r>
              <a:rPr lang="en-GB" dirty="0"/>
              <a:t>main aim of explanatory research is to identify any causal links between the factors or variables that pertain to the research problem.</a:t>
            </a:r>
          </a:p>
          <a:p>
            <a:r>
              <a:rPr lang="en-GB" dirty="0" smtClean="0"/>
              <a:t>Such </a:t>
            </a:r>
            <a:r>
              <a:rPr lang="en-GB" dirty="0"/>
              <a:t>research is also very structured in nature.</a:t>
            </a:r>
          </a:p>
        </p:txBody>
      </p:sp>
    </p:spTree>
    <p:extLst>
      <p:ext uri="{BB962C8B-B14F-4D97-AF65-F5344CB8AC3E}">
        <p14:creationId xmlns:p14="http://schemas.microsoft.com/office/powerpoint/2010/main" val="404614535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3711284674"/>
              </p:ext>
            </p:extLst>
          </p:nvPr>
        </p:nvGraphicFramePr>
        <p:xfrm>
          <a:off x="1316334" y="207200"/>
          <a:ext cx="9887577" cy="6350447"/>
        </p:xfrm>
        <a:graphic>
          <a:graphicData uri="http://schemas.openxmlformats.org/drawingml/2006/table">
            <a:tbl>
              <a:tblPr firstRow="1" bandRow="1">
                <a:tableStyleId>{5C22544A-7EE6-4342-B048-85BDC9FD1C3A}</a:tableStyleId>
              </a:tblPr>
              <a:tblGrid>
                <a:gridCol w="3295859"/>
                <a:gridCol w="3295859"/>
                <a:gridCol w="3295859"/>
              </a:tblGrid>
              <a:tr h="440895">
                <a:tc>
                  <a:txBody>
                    <a:bodyPr/>
                    <a:lstStyle/>
                    <a:p>
                      <a:r>
                        <a:rPr lang="en-GB" dirty="0" smtClean="0"/>
                        <a:t>Question type</a:t>
                      </a:r>
                      <a:endParaRPr lang="en-GB" dirty="0"/>
                    </a:p>
                  </a:txBody>
                  <a:tcPr/>
                </a:tc>
                <a:tc>
                  <a:txBody>
                    <a:bodyPr/>
                    <a:lstStyle/>
                    <a:p>
                      <a:r>
                        <a:rPr lang="en-GB" dirty="0" smtClean="0"/>
                        <a:t>Question</a:t>
                      </a:r>
                      <a:endParaRPr lang="en-GB" dirty="0"/>
                    </a:p>
                  </a:txBody>
                  <a:tcPr/>
                </a:tc>
                <a:tc>
                  <a:txBody>
                    <a:bodyPr/>
                    <a:lstStyle/>
                    <a:p>
                      <a:r>
                        <a:rPr lang="en-GB" dirty="0" smtClean="0"/>
                        <a:t>Examples</a:t>
                      </a:r>
                      <a:endParaRPr lang="en-GB" dirty="0"/>
                    </a:p>
                  </a:txBody>
                  <a:tcPr/>
                </a:tc>
              </a:tr>
              <a:tr h="1051659">
                <a:tc>
                  <a:txBody>
                    <a:bodyPr/>
                    <a:lstStyle/>
                    <a:p>
                      <a:r>
                        <a:rPr lang="en-GB" sz="1400" b="1" i="0" u="none" strike="noStrike" baseline="0" dirty="0" smtClean="0">
                          <a:solidFill>
                            <a:srgbClr val="000000"/>
                          </a:solidFill>
                          <a:latin typeface="Arial" panose="020B0604020202020204" pitchFamily="34" charset="0"/>
                        </a:rPr>
                        <a:t>Exploratory questions </a:t>
                      </a:r>
                      <a:r>
                        <a:rPr lang="en-GB" sz="14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c>
                  <a:txBody>
                    <a:bodyPr/>
                    <a:lstStyle/>
                    <a:p>
                      <a:r>
                        <a:rPr lang="en-GB" sz="1400" b="0" i="0" u="none" strike="noStrike" baseline="0" dirty="0" smtClean="0">
                          <a:solidFill>
                            <a:srgbClr val="000000"/>
                          </a:solidFill>
                          <a:latin typeface="Arial" panose="020B0604020202020204" pitchFamily="34" charset="0"/>
                        </a:rPr>
                        <a:t>What is the case? </a:t>
                      </a:r>
                    </a:p>
                    <a:p>
                      <a:r>
                        <a:rPr lang="en-GB" sz="1400" b="0" i="0" u="none" strike="noStrike" baseline="0" dirty="0" smtClean="0">
                          <a:solidFill>
                            <a:srgbClr val="000000"/>
                          </a:solidFill>
                          <a:latin typeface="Arial" panose="020B0604020202020204" pitchFamily="34" charset="0"/>
                        </a:rPr>
                        <a:t>What are the key factors? 	</a:t>
                      </a:r>
                      <a:r>
                        <a:rPr lang="en-GB" sz="11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c>
                  <a:txBody>
                    <a:bodyPr/>
                    <a:lstStyle/>
                    <a:p>
                      <a:r>
                        <a:rPr lang="en-GB" sz="1100" b="1" i="0" u="none" strike="noStrike" baseline="0" dirty="0" smtClean="0">
                          <a:solidFill>
                            <a:srgbClr val="000000"/>
                          </a:solidFill>
                          <a:latin typeface="Arial" panose="020B0604020202020204" pitchFamily="34" charset="0"/>
                        </a:rPr>
                        <a:t>What are the critical success factors of a profitable company? </a:t>
                      </a:r>
                      <a:endParaRPr lang="en-GB" sz="1100" b="0" i="0" u="none" strike="noStrike" baseline="0" dirty="0" smtClean="0">
                        <a:solidFill>
                          <a:srgbClr val="000000"/>
                        </a:solidFill>
                        <a:latin typeface="Arial" panose="020B0604020202020204" pitchFamily="34" charset="0"/>
                      </a:endParaRPr>
                    </a:p>
                    <a:p>
                      <a:r>
                        <a:rPr lang="en-GB" sz="1100" b="1" i="0" u="none" strike="noStrike" baseline="0" dirty="0" smtClean="0">
                          <a:solidFill>
                            <a:srgbClr val="000000"/>
                          </a:solidFill>
                          <a:latin typeface="Arial" panose="020B0604020202020204" pitchFamily="34" charset="0"/>
                        </a:rPr>
                        <a:t>What are the distinguishing features of a good leader? </a:t>
                      </a:r>
                      <a:endParaRPr lang="en-GB" sz="1100" b="0" i="0" u="none" strike="noStrike" baseline="0" dirty="0" smtClean="0">
                        <a:solidFill>
                          <a:srgbClr val="000000"/>
                        </a:solidFill>
                        <a:latin typeface="Arial" panose="020B0604020202020204" pitchFamily="34" charset="0"/>
                      </a:endParaRPr>
                    </a:p>
                    <a:p>
                      <a:r>
                        <a:rPr lang="en-GB" sz="11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r>
              <a:tr h="905949">
                <a:tc>
                  <a:txBody>
                    <a:bodyPr/>
                    <a:lstStyle/>
                    <a:p>
                      <a:r>
                        <a:rPr lang="en-GB" sz="1400" b="1" i="0" u="none" strike="noStrike" baseline="0" dirty="0" smtClean="0">
                          <a:solidFill>
                            <a:srgbClr val="000000"/>
                          </a:solidFill>
                          <a:latin typeface="Arial" panose="020B0604020202020204" pitchFamily="34" charset="0"/>
                        </a:rPr>
                        <a:t>Descriptive questions </a:t>
                      </a:r>
                      <a:r>
                        <a:rPr lang="en-GB" sz="14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c>
                  <a:txBody>
                    <a:bodyPr/>
                    <a:lstStyle/>
                    <a:p>
                      <a:r>
                        <a:rPr lang="en-GB" sz="1400" b="0" i="0" u="none" strike="noStrike" baseline="0" dirty="0" smtClean="0">
                          <a:solidFill>
                            <a:srgbClr val="000000"/>
                          </a:solidFill>
                          <a:latin typeface="Arial" panose="020B0604020202020204" pitchFamily="34" charset="0"/>
                        </a:rPr>
                        <a:t>How many? What is the incidence of x? </a:t>
                      </a:r>
                    </a:p>
                    <a:p>
                      <a:r>
                        <a:rPr lang="en-GB" sz="1400" b="0" i="0" u="none" strike="noStrike" baseline="0" dirty="0" smtClean="0">
                          <a:solidFill>
                            <a:srgbClr val="000000"/>
                          </a:solidFill>
                          <a:latin typeface="Arial" panose="020B0604020202020204" pitchFamily="34" charset="0"/>
                        </a:rPr>
                        <a:t>Are x and y related? 	</a:t>
                      </a:r>
                      <a:endParaRPr lang="en-GB" sz="1100" b="0" i="0" u="none" strike="noStrike" baseline="0" dirty="0" smtClean="0">
                        <a:solidFill>
                          <a:srgbClr val="000000"/>
                        </a:solidFill>
                        <a:latin typeface="Arial" panose="020B0604020202020204" pitchFamily="34" charset="0"/>
                      </a:endParaRPr>
                    </a:p>
                  </a:txBody>
                  <a:tcPr/>
                </a:tc>
                <a:tc>
                  <a:txBody>
                    <a:bodyPr/>
                    <a:lstStyle/>
                    <a:p>
                      <a:r>
                        <a:rPr lang="en-GB" sz="1100" b="1" i="0" u="none" strike="noStrike" baseline="0" dirty="0" smtClean="0">
                          <a:solidFill>
                            <a:srgbClr val="000000"/>
                          </a:solidFill>
                          <a:latin typeface="Arial" panose="020B0604020202020204" pitchFamily="34" charset="0"/>
                        </a:rPr>
                        <a:t>How many people suffered from the closure of manufacturing companies in Wales over the last decade?</a:t>
                      </a:r>
                      <a:endParaRPr lang="en-GB" sz="1100" b="0" i="0" u="none" strike="noStrike" baseline="0" dirty="0" smtClean="0">
                        <a:solidFill>
                          <a:srgbClr val="000000"/>
                        </a:solidFill>
                        <a:latin typeface="Arial" panose="020B0604020202020204" pitchFamily="34" charset="0"/>
                      </a:endParaRPr>
                    </a:p>
                    <a:p>
                      <a:r>
                        <a:rPr lang="en-GB" sz="1100" b="1" i="0" u="none" strike="noStrike" baseline="0" dirty="0" smtClean="0">
                          <a:solidFill>
                            <a:srgbClr val="000000"/>
                          </a:solidFill>
                          <a:latin typeface="Arial" panose="020B0604020202020204" pitchFamily="34" charset="0"/>
                        </a:rPr>
                        <a:t>Is there a correlation between parental support and scholastic achievement? </a:t>
                      </a:r>
                      <a:r>
                        <a:rPr lang="en-GB" sz="11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r>
              <a:tr h="905949">
                <a:tc>
                  <a:txBody>
                    <a:bodyPr/>
                    <a:lstStyle/>
                    <a:p>
                      <a:r>
                        <a:rPr lang="en-GB" sz="1400" b="1" i="0" u="none" strike="noStrike" baseline="0" dirty="0" smtClean="0">
                          <a:solidFill>
                            <a:srgbClr val="000000"/>
                          </a:solidFill>
                          <a:latin typeface="Arial" panose="020B0604020202020204" pitchFamily="34" charset="0"/>
                        </a:rPr>
                        <a:t>Causal questions </a:t>
                      </a:r>
                      <a:r>
                        <a:rPr lang="en-GB" sz="14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c>
                  <a:txBody>
                    <a:bodyPr/>
                    <a:lstStyle/>
                    <a:p>
                      <a:r>
                        <a:rPr lang="en-GB" sz="1400" b="0" i="0" u="none" strike="noStrike" baseline="0" dirty="0" smtClean="0">
                          <a:solidFill>
                            <a:srgbClr val="000000"/>
                          </a:solidFill>
                          <a:latin typeface="Arial" panose="020B0604020202020204" pitchFamily="34" charset="0"/>
                        </a:rPr>
                        <a:t>Why? </a:t>
                      </a:r>
                    </a:p>
                    <a:p>
                      <a:r>
                        <a:rPr lang="en-GB" sz="1400" b="0" i="0" u="none" strike="noStrike" baseline="0" dirty="0" smtClean="0">
                          <a:solidFill>
                            <a:srgbClr val="000000"/>
                          </a:solidFill>
                          <a:latin typeface="Arial" panose="020B0604020202020204" pitchFamily="34" charset="0"/>
                        </a:rPr>
                        <a:t>What are the causes of y? 	</a:t>
                      </a:r>
                      <a:r>
                        <a:rPr lang="en-GB" sz="11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c>
                  <a:txBody>
                    <a:bodyPr/>
                    <a:lstStyle/>
                    <a:p>
                      <a:r>
                        <a:rPr lang="en-GB" sz="1100" b="1" i="0" u="none" strike="noStrike" baseline="0" dirty="0" smtClean="0">
                          <a:solidFill>
                            <a:srgbClr val="000000"/>
                          </a:solidFill>
                          <a:latin typeface="Arial" panose="020B0604020202020204" pitchFamily="34" charset="0"/>
                        </a:rPr>
                        <a:t>What are the main causes of unemployment in a rural community? </a:t>
                      </a:r>
                      <a:endParaRPr lang="en-GB" sz="1100" b="0" i="0" u="none" strike="noStrike" baseline="0" dirty="0" smtClean="0">
                        <a:solidFill>
                          <a:srgbClr val="000000"/>
                        </a:solidFill>
                        <a:latin typeface="Arial" panose="020B0604020202020204" pitchFamily="34" charset="0"/>
                      </a:endParaRPr>
                    </a:p>
                    <a:p>
                      <a:r>
                        <a:rPr lang="en-GB" sz="1100" b="1" i="0" u="none" strike="noStrike" baseline="0" dirty="0" smtClean="0">
                          <a:solidFill>
                            <a:srgbClr val="000000"/>
                          </a:solidFill>
                          <a:latin typeface="Arial" panose="020B0604020202020204" pitchFamily="34" charset="0"/>
                        </a:rPr>
                        <a:t>Is poor well-being the main cause of long term staff sickness? </a:t>
                      </a:r>
                      <a:r>
                        <a:rPr lang="en-GB" sz="11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r>
              <a:tr h="1304567">
                <a:tc>
                  <a:txBody>
                    <a:bodyPr/>
                    <a:lstStyle/>
                    <a:p>
                      <a:r>
                        <a:rPr lang="en-GB" sz="1400" b="1" dirty="0" smtClean="0">
                          <a:latin typeface="Arial" panose="020B0604020202020204" pitchFamily="34" charset="0"/>
                          <a:cs typeface="Arial" panose="020B0604020202020204" pitchFamily="34" charset="0"/>
                        </a:rPr>
                        <a:t>Evaluative questions</a:t>
                      </a:r>
                    </a:p>
                  </a:txBody>
                  <a:tcPr/>
                </a:tc>
                <a:tc>
                  <a:txBody>
                    <a:bodyPr/>
                    <a:lstStyle/>
                    <a:p>
                      <a:r>
                        <a:rPr lang="en-GB" sz="1400" dirty="0" smtClean="0">
                          <a:latin typeface="Arial" panose="020B0604020202020204" pitchFamily="34" charset="0"/>
                          <a:cs typeface="Arial" panose="020B0604020202020204" pitchFamily="34" charset="0"/>
                        </a:rPr>
                        <a:t>What was the outcome of x?</a:t>
                      </a:r>
                    </a:p>
                  </a:txBody>
                  <a:tcPr/>
                </a:tc>
                <a:tc>
                  <a:txBody>
                    <a:bodyPr/>
                    <a:lstStyle/>
                    <a:p>
                      <a:r>
                        <a:rPr lang="en-GB" sz="1100" b="1" dirty="0" smtClean="0">
                          <a:latin typeface="Arial" panose="020B0604020202020204" pitchFamily="34" charset="0"/>
                          <a:cs typeface="Arial" panose="020B0604020202020204" pitchFamily="34" charset="0"/>
                        </a:rPr>
                        <a:t>Has P been successful?</a:t>
                      </a:r>
                    </a:p>
                    <a:p>
                      <a:r>
                        <a:rPr lang="en-GB" sz="1100" b="1" dirty="0" smtClean="0">
                          <a:latin typeface="Arial" panose="020B0604020202020204" pitchFamily="34" charset="0"/>
                          <a:cs typeface="Arial" panose="020B0604020202020204" pitchFamily="34" charset="0"/>
                        </a:rPr>
                        <a:t>Has the new well-being awareness programme produced a decline in staff sickness cases?</a:t>
                      </a:r>
                    </a:p>
                    <a:p>
                      <a:r>
                        <a:rPr lang="en-GB" sz="1100" b="1" dirty="0" smtClean="0">
                          <a:latin typeface="Arial" panose="020B0604020202020204" pitchFamily="34" charset="0"/>
                          <a:cs typeface="Arial" panose="020B0604020202020204" pitchFamily="34" charset="0"/>
                        </a:rPr>
                        <a:t>Has the introduction of a new refrigeration technology led to more cost-effective production?</a:t>
                      </a:r>
                      <a:endParaRPr lang="en-GB" sz="1100" b="1" dirty="0">
                        <a:latin typeface="Arial" panose="020B0604020202020204" pitchFamily="34" charset="0"/>
                        <a:cs typeface="Arial" panose="020B0604020202020204" pitchFamily="34" charset="0"/>
                      </a:endParaRPr>
                    </a:p>
                  </a:txBody>
                  <a:tcPr/>
                </a:tc>
              </a:tr>
              <a:tr h="561688">
                <a:tc>
                  <a:txBody>
                    <a:bodyPr/>
                    <a:lstStyle/>
                    <a:p>
                      <a:r>
                        <a:rPr lang="en-GB" sz="1400" b="1" i="0" u="none" strike="noStrike" baseline="0" dirty="0" smtClean="0">
                          <a:solidFill>
                            <a:srgbClr val="000000"/>
                          </a:solidFill>
                          <a:latin typeface="Arial" panose="020B0604020202020204" pitchFamily="34" charset="0"/>
                        </a:rPr>
                        <a:t>Predictive questions </a:t>
                      </a:r>
                      <a:r>
                        <a:rPr lang="en-GB" sz="14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c>
                  <a:txBody>
                    <a:bodyPr/>
                    <a:lstStyle/>
                    <a:p>
                      <a:r>
                        <a:rPr lang="en-GB" sz="1400" b="0" i="0" u="none" strike="noStrike" baseline="0" dirty="0" smtClean="0">
                          <a:solidFill>
                            <a:srgbClr val="000000"/>
                          </a:solidFill>
                          <a:latin typeface="Arial" panose="020B0604020202020204" pitchFamily="34" charset="0"/>
                        </a:rPr>
                        <a:t>What will the effect of x be on y? 	</a:t>
                      </a:r>
                      <a:r>
                        <a:rPr lang="en-GB" sz="11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c>
                  <a:txBody>
                    <a:bodyPr/>
                    <a:lstStyle/>
                    <a:p>
                      <a:r>
                        <a:rPr lang="en-GB" sz="1100" b="1" i="0" u="none" strike="noStrike" baseline="0" dirty="0" smtClean="0">
                          <a:solidFill>
                            <a:srgbClr val="000000"/>
                          </a:solidFill>
                          <a:latin typeface="Arial" panose="020B0604020202020204" pitchFamily="34" charset="0"/>
                        </a:rPr>
                        <a:t>What effect will the introduction of a new 4 days of working have on call centre staff? </a:t>
                      </a:r>
                      <a:r>
                        <a:rPr lang="en-GB" sz="11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r>
              <a:tr h="1123377">
                <a:tc>
                  <a:txBody>
                    <a:bodyPr/>
                    <a:lstStyle/>
                    <a:p>
                      <a:r>
                        <a:rPr lang="en-GB" sz="1400" b="1" i="0" u="none" strike="noStrike" baseline="0" dirty="0" smtClean="0">
                          <a:solidFill>
                            <a:srgbClr val="000000"/>
                          </a:solidFill>
                          <a:latin typeface="Arial" panose="020B0604020202020204" pitchFamily="34" charset="0"/>
                        </a:rPr>
                        <a:t>Historical questions </a:t>
                      </a:r>
                      <a:r>
                        <a:rPr lang="en-GB" sz="1400" b="0" i="0" u="none" strike="noStrike" baseline="0" dirty="0" smtClean="0">
                          <a:solidFill>
                            <a:srgbClr val="000000"/>
                          </a:solidFill>
                          <a:latin typeface="Arial" panose="020B0604020202020204" pitchFamily="34" charset="0"/>
                        </a:rPr>
                        <a:t>	</a:t>
                      </a:r>
                      <a:r>
                        <a:rPr lang="en-GB" sz="11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c>
                  <a:txBody>
                    <a:bodyPr/>
                    <a:lstStyle/>
                    <a:p>
                      <a:r>
                        <a:rPr lang="en-GB" sz="1400" b="0" i="0" u="none" strike="noStrike" baseline="0" dirty="0" smtClean="0">
                          <a:solidFill>
                            <a:srgbClr val="000000"/>
                          </a:solidFill>
                          <a:latin typeface="Arial" panose="020B0604020202020204" pitchFamily="34" charset="0"/>
                        </a:rPr>
                        <a:t>What led to y happening? </a:t>
                      </a:r>
                    </a:p>
                    <a:p>
                      <a:r>
                        <a:rPr lang="en-GB" sz="1400" b="0" i="0" u="none" strike="noStrike" baseline="0" dirty="0" smtClean="0">
                          <a:solidFill>
                            <a:srgbClr val="000000"/>
                          </a:solidFill>
                          <a:latin typeface="Arial" panose="020B0604020202020204" pitchFamily="34" charset="0"/>
                        </a:rPr>
                        <a:t>What were the events that led up to y? </a:t>
                      </a:r>
                    </a:p>
                    <a:p>
                      <a:r>
                        <a:rPr lang="en-GB" sz="1400" b="0" i="0" u="none" strike="noStrike" baseline="0" dirty="0" smtClean="0">
                          <a:solidFill>
                            <a:srgbClr val="000000"/>
                          </a:solidFill>
                          <a:latin typeface="Arial" panose="020B0604020202020204" pitchFamily="34" charset="0"/>
                        </a:rPr>
                        <a:t>What caused y? 	</a:t>
                      </a:r>
                      <a:r>
                        <a:rPr lang="en-GB" sz="11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c>
                  <a:txBody>
                    <a:bodyPr/>
                    <a:lstStyle/>
                    <a:p>
                      <a:r>
                        <a:rPr lang="en-GB" sz="1100" b="1" i="0" u="none" strike="noStrike" baseline="0" dirty="0" smtClean="0">
                          <a:solidFill>
                            <a:srgbClr val="000000"/>
                          </a:solidFill>
                          <a:latin typeface="Arial" panose="020B0604020202020204" pitchFamily="34" charset="0"/>
                        </a:rPr>
                        <a:t>What caused the demise of high street banking during the last decade? </a:t>
                      </a:r>
                      <a:endParaRPr lang="en-GB" sz="1100" b="0" i="0" u="none" strike="noStrike" baseline="0" dirty="0" smtClean="0">
                        <a:solidFill>
                          <a:srgbClr val="000000"/>
                        </a:solidFill>
                        <a:latin typeface="Arial" panose="020B0604020202020204" pitchFamily="34" charset="0"/>
                      </a:endParaRPr>
                    </a:p>
                    <a:p>
                      <a:r>
                        <a:rPr lang="en-GB" sz="1100" b="1" i="0" u="none" strike="noStrike" baseline="0" dirty="0" smtClean="0">
                          <a:solidFill>
                            <a:srgbClr val="000000"/>
                          </a:solidFill>
                          <a:latin typeface="Arial" panose="020B0604020202020204" pitchFamily="34" charset="0"/>
                        </a:rPr>
                        <a:t>What led the government to decide to change to Making Tax Digital? </a:t>
                      </a:r>
                      <a:r>
                        <a:rPr lang="en-GB" sz="1100" b="0" i="0" u="none" strike="noStrike" baseline="0" dirty="0" smtClean="0">
                          <a:solidFill>
                            <a:srgbClr val="000000"/>
                          </a:solidFill>
                          <a:latin typeface="Arial" panose="020B0604020202020204" pitchFamily="34" charset="0"/>
                        </a:rPr>
                        <a:t>	</a:t>
                      </a:r>
                      <a:endParaRPr lang="en-GB" sz="1100" b="0" i="0" u="none" strike="noStrike" baseline="0" dirty="0" smtClean="0">
                        <a:solidFill>
                          <a:srgbClr val="000000"/>
                        </a:solidFill>
                        <a:latin typeface="Arial" panose="020B0604020202020204" pitchFamily="34" charset="0"/>
                      </a:endParaRPr>
                    </a:p>
                  </a:txBody>
                  <a:tcPr/>
                </a:tc>
              </a:tr>
            </a:tbl>
          </a:graphicData>
        </a:graphic>
      </p:graphicFrame>
    </p:spTree>
    <p:extLst>
      <p:ext uri="{BB962C8B-B14F-4D97-AF65-F5344CB8AC3E}">
        <p14:creationId xmlns:p14="http://schemas.microsoft.com/office/powerpoint/2010/main" val="110863018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1026"/>
          <p:cNvSpPr>
            <a:spLocks noGrp="1" noChangeArrowheads="1"/>
          </p:cNvSpPr>
          <p:nvPr>
            <p:ph type="title"/>
          </p:nvPr>
        </p:nvSpPr>
        <p:spPr/>
        <p:txBody>
          <a:bodyPr>
            <a:normAutofit/>
          </a:bodyPr>
          <a:lstStyle/>
          <a:p>
            <a:pPr eaLnBrk="1" hangingPunct="1">
              <a:defRPr/>
            </a:pPr>
            <a:r>
              <a:rPr lang="en-US" sz="3600" dirty="0" smtClean="0"/>
              <a:t>Uses of </a:t>
            </a:r>
            <a:r>
              <a:rPr lang="en-US" sz="3600" dirty="0"/>
              <a:t>Exploratory </a:t>
            </a:r>
            <a:r>
              <a:rPr lang="en-US" sz="3600" dirty="0" smtClean="0"/>
              <a:t>Research</a:t>
            </a:r>
          </a:p>
        </p:txBody>
      </p:sp>
      <p:sp>
        <p:nvSpPr>
          <p:cNvPr id="51203" name="Rectangle 1027"/>
          <p:cNvSpPr>
            <a:spLocks noGrp="1" noChangeArrowheads="1"/>
          </p:cNvSpPr>
          <p:nvPr>
            <p:ph idx="1"/>
          </p:nvPr>
        </p:nvSpPr>
        <p:spPr/>
        <p:txBody>
          <a:bodyPr/>
          <a:lstStyle/>
          <a:p>
            <a:pPr eaLnBrk="1" hangingPunct="1">
              <a:spcBef>
                <a:spcPct val="40000"/>
              </a:spcBef>
              <a:buSzPct val="70000"/>
              <a:defRPr/>
            </a:pPr>
            <a:r>
              <a:rPr lang="en-US" sz="2600" dirty="0">
                <a:cs typeface="Times New Roman" pitchFamily="18" charset="0"/>
              </a:rPr>
              <a:t>Formulate a problem or </a:t>
            </a:r>
            <a:r>
              <a:rPr lang="en-US" sz="2600" dirty="0">
                <a:solidFill>
                  <a:srgbClr val="FF0000"/>
                </a:solidFill>
                <a:cs typeface="Times New Roman" pitchFamily="18" charset="0"/>
              </a:rPr>
              <a:t>define a problem </a:t>
            </a:r>
            <a:r>
              <a:rPr lang="en-US" sz="2600" dirty="0">
                <a:cs typeface="Times New Roman" pitchFamily="18" charset="0"/>
              </a:rPr>
              <a:t>more precisely</a:t>
            </a:r>
          </a:p>
          <a:p>
            <a:pPr eaLnBrk="1" hangingPunct="1">
              <a:spcBef>
                <a:spcPct val="40000"/>
              </a:spcBef>
              <a:buSzPct val="70000"/>
              <a:defRPr/>
            </a:pPr>
            <a:r>
              <a:rPr lang="en-US" sz="2600" dirty="0">
                <a:cs typeface="Times New Roman" pitchFamily="18" charset="0"/>
              </a:rPr>
              <a:t>Identify alternative </a:t>
            </a:r>
            <a:r>
              <a:rPr lang="en-US" sz="2600" dirty="0">
                <a:solidFill>
                  <a:srgbClr val="FF0000"/>
                </a:solidFill>
                <a:cs typeface="Times New Roman" pitchFamily="18" charset="0"/>
              </a:rPr>
              <a:t>courses of action</a:t>
            </a:r>
          </a:p>
          <a:p>
            <a:pPr eaLnBrk="1" hangingPunct="1">
              <a:spcBef>
                <a:spcPct val="40000"/>
              </a:spcBef>
              <a:buSzPct val="70000"/>
              <a:defRPr/>
            </a:pPr>
            <a:r>
              <a:rPr lang="en-US" sz="2600" dirty="0">
                <a:cs typeface="Times New Roman" pitchFamily="18" charset="0"/>
              </a:rPr>
              <a:t>Develop </a:t>
            </a:r>
            <a:r>
              <a:rPr lang="en-US" sz="2600" dirty="0">
                <a:solidFill>
                  <a:srgbClr val="FF0000"/>
                </a:solidFill>
                <a:cs typeface="Times New Roman" pitchFamily="18" charset="0"/>
              </a:rPr>
              <a:t>hypotheses</a:t>
            </a:r>
          </a:p>
          <a:p>
            <a:pPr eaLnBrk="1" hangingPunct="1">
              <a:lnSpc>
                <a:spcPct val="120000"/>
              </a:lnSpc>
              <a:spcBef>
                <a:spcPct val="40000"/>
              </a:spcBef>
              <a:buSzPct val="70000"/>
              <a:defRPr/>
            </a:pPr>
            <a:r>
              <a:rPr lang="en-US" sz="2600" dirty="0">
                <a:cs typeface="Times New Roman" pitchFamily="18" charset="0"/>
              </a:rPr>
              <a:t>Isolate </a:t>
            </a:r>
            <a:r>
              <a:rPr lang="en-US" sz="2600" dirty="0">
                <a:solidFill>
                  <a:srgbClr val="FF0000"/>
                </a:solidFill>
                <a:cs typeface="Times New Roman" pitchFamily="18" charset="0"/>
              </a:rPr>
              <a:t>key variables and relationships </a:t>
            </a:r>
            <a:r>
              <a:rPr lang="en-US" sz="2600" dirty="0">
                <a:cs typeface="Times New Roman" pitchFamily="18" charset="0"/>
              </a:rPr>
              <a:t>for further examination</a:t>
            </a:r>
          </a:p>
          <a:p>
            <a:pPr eaLnBrk="1" hangingPunct="1">
              <a:spcBef>
                <a:spcPct val="40000"/>
              </a:spcBef>
              <a:buSzPct val="70000"/>
              <a:defRPr/>
            </a:pPr>
            <a:r>
              <a:rPr lang="en-US" sz="2600" dirty="0">
                <a:cs typeface="Times New Roman" pitchFamily="18" charset="0"/>
              </a:rPr>
              <a:t>Gain insights for developing an </a:t>
            </a:r>
            <a:r>
              <a:rPr lang="en-US" sz="2600" dirty="0">
                <a:solidFill>
                  <a:srgbClr val="FF0000"/>
                </a:solidFill>
                <a:cs typeface="Times New Roman" pitchFamily="18" charset="0"/>
              </a:rPr>
              <a:t>approach</a:t>
            </a:r>
            <a:r>
              <a:rPr lang="en-US" sz="2600" dirty="0">
                <a:cs typeface="Times New Roman" pitchFamily="18" charset="0"/>
              </a:rPr>
              <a:t> to the problem</a:t>
            </a:r>
          </a:p>
          <a:p>
            <a:pPr eaLnBrk="1" hangingPunct="1">
              <a:spcBef>
                <a:spcPct val="40000"/>
              </a:spcBef>
              <a:buSzPct val="70000"/>
              <a:defRPr/>
            </a:pPr>
            <a:r>
              <a:rPr lang="en-US" sz="2600" dirty="0">
                <a:cs typeface="Times New Roman" pitchFamily="18" charset="0"/>
              </a:rPr>
              <a:t>Establish priorities for </a:t>
            </a:r>
            <a:r>
              <a:rPr lang="en-US" sz="2600" dirty="0">
                <a:solidFill>
                  <a:srgbClr val="FF0000"/>
                </a:solidFill>
                <a:cs typeface="Times New Roman" pitchFamily="18" charset="0"/>
              </a:rPr>
              <a:t>further research</a:t>
            </a:r>
          </a:p>
        </p:txBody>
      </p:sp>
    </p:spTree>
    <p:extLst>
      <p:ext uri="{BB962C8B-B14F-4D97-AF65-F5344CB8AC3E}">
        <p14:creationId xmlns:p14="http://schemas.microsoft.com/office/powerpoint/2010/main" val="99878470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1202"/>
                                        </p:tgtEl>
                                        <p:attrNameLst>
                                          <p:attrName>style.visibility</p:attrName>
                                        </p:attrNameLst>
                                      </p:cBhvr>
                                      <p:to>
                                        <p:strVal val="visible"/>
                                      </p:to>
                                    </p:set>
                                    <p:anim calcmode="lin" valueType="num">
                                      <p:cBhvr additive="base">
                                        <p:cTn id="7" dur="500" fill="hold"/>
                                        <p:tgtEl>
                                          <p:spTgt spid="51202"/>
                                        </p:tgtEl>
                                        <p:attrNameLst>
                                          <p:attrName>ppt_x</p:attrName>
                                        </p:attrNameLst>
                                      </p:cBhvr>
                                      <p:tavLst>
                                        <p:tav tm="0">
                                          <p:val>
                                            <p:strVal val="0-#ppt_w/2"/>
                                          </p:val>
                                        </p:tav>
                                        <p:tav tm="100000">
                                          <p:val>
                                            <p:strVal val="#ppt_x"/>
                                          </p:val>
                                        </p:tav>
                                      </p:tavLst>
                                    </p:anim>
                                    <p:anim calcmode="lin" valueType="num">
                                      <p:cBhvr additive="base">
                                        <p:cTn id="8" dur="500" fill="hold"/>
                                        <p:tgtEl>
                                          <p:spTgt spid="5120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1203"/>
                                        </p:tgtEl>
                                        <p:attrNameLst>
                                          <p:attrName>style.visibility</p:attrName>
                                        </p:attrNameLst>
                                      </p:cBhvr>
                                      <p:to>
                                        <p:strVal val="visible"/>
                                      </p:to>
                                    </p:set>
                                    <p:anim calcmode="lin" valueType="num">
                                      <p:cBhvr additive="base">
                                        <p:cTn id="12" dur="500" fill="hold"/>
                                        <p:tgtEl>
                                          <p:spTgt spid="51203"/>
                                        </p:tgtEl>
                                        <p:attrNameLst>
                                          <p:attrName>ppt_x</p:attrName>
                                        </p:attrNameLst>
                                      </p:cBhvr>
                                      <p:tavLst>
                                        <p:tav tm="0">
                                          <p:val>
                                            <p:strVal val="0-#ppt_w/2"/>
                                          </p:val>
                                        </p:tav>
                                        <p:tav tm="100000">
                                          <p:val>
                                            <p:strVal val="#ppt_x"/>
                                          </p:val>
                                        </p:tav>
                                      </p:tavLst>
                                    </p:anim>
                                    <p:anim calcmode="lin" valueType="num">
                                      <p:cBhvr additive="base">
                                        <p:cTn id="13" dur="500" fill="hold"/>
                                        <p:tgtEl>
                                          <p:spTgt spid="512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autoUpdateAnimBg="0"/>
      <p:bldP spid="51203" grpId="0"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a:bodyPr>
          <a:lstStyle/>
          <a:p>
            <a:pPr eaLnBrk="1" hangingPunct="1">
              <a:defRPr/>
            </a:pPr>
            <a:r>
              <a:rPr lang="en-US" sz="4000" dirty="0" smtClean="0"/>
              <a:t>Uses of </a:t>
            </a:r>
            <a:r>
              <a:rPr lang="en-US" sz="4000" dirty="0"/>
              <a:t>Descriptive</a:t>
            </a:r>
            <a:r>
              <a:rPr lang="en-US" sz="4000" dirty="0" smtClean="0"/>
              <a:t> Research</a:t>
            </a:r>
          </a:p>
        </p:txBody>
      </p:sp>
      <p:sp>
        <p:nvSpPr>
          <p:cNvPr id="53251" name="Rectangle 3"/>
          <p:cNvSpPr>
            <a:spLocks noGrp="1" noChangeArrowheads="1"/>
          </p:cNvSpPr>
          <p:nvPr>
            <p:ph idx="1"/>
          </p:nvPr>
        </p:nvSpPr>
        <p:spPr/>
        <p:txBody>
          <a:bodyPr/>
          <a:lstStyle/>
          <a:p>
            <a:pPr eaLnBrk="1" hangingPunct="1">
              <a:spcBef>
                <a:spcPct val="45000"/>
              </a:spcBef>
              <a:buSzPct val="70000"/>
              <a:defRPr/>
            </a:pPr>
            <a:r>
              <a:rPr lang="en-US" dirty="0" smtClean="0">
                <a:cs typeface="Times New Roman" pitchFamily="18" charset="0"/>
              </a:rPr>
              <a:t>To describe the </a:t>
            </a:r>
            <a:r>
              <a:rPr lang="en-US" dirty="0" smtClean="0">
                <a:solidFill>
                  <a:srgbClr val="FF0000"/>
                </a:solidFill>
                <a:cs typeface="Times New Roman" pitchFamily="18" charset="0"/>
              </a:rPr>
              <a:t>characteristics</a:t>
            </a:r>
            <a:r>
              <a:rPr lang="en-US" dirty="0" smtClean="0">
                <a:cs typeface="Times New Roman" pitchFamily="18" charset="0"/>
              </a:rPr>
              <a:t> of relevant groups, such as consumers, salespeople, organizations, or market areas</a:t>
            </a:r>
            <a:r>
              <a:rPr lang="en-US" dirty="0" smtClean="0"/>
              <a:t> </a:t>
            </a:r>
          </a:p>
          <a:p>
            <a:pPr eaLnBrk="1" hangingPunct="1">
              <a:spcBef>
                <a:spcPct val="45000"/>
              </a:spcBef>
              <a:buSzPct val="70000"/>
              <a:defRPr/>
            </a:pPr>
            <a:r>
              <a:rPr lang="en-US" dirty="0" smtClean="0">
                <a:solidFill>
                  <a:srgbClr val="FF0000"/>
                </a:solidFill>
                <a:cs typeface="Times New Roman" pitchFamily="18" charset="0"/>
              </a:rPr>
              <a:t>To estimate </a:t>
            </a:r>
            <a:r>
              <a:rPr lang="en-US" dirty="0" smtClean="0">
                <a:cs typeface="Times New Roman" pitchFamily="18" charset="0"/>
              </a:rPr>
              <a:t>the percentage of units in a specified population exhibiting a certain behavior </a:t>
            </a:r>
          </a:p>
          <a:p>
            <a:pPr eaLnBrk="1" hangingPunct="1">
              <a:spcBef>
                <a:spcPct val="45000"/>
              </a:spcBef>
              <a:buSzPct val="70000"/>
              <a:defRPr/>
            </a:pPr>
            <a:r>
              <a:rPr lang="en-US" dirty="0" smtClean="0">
                <a:cs typeface="Times New Roman" pitchFamily="18" charset="0"/>
              </a:rPr>
              <a:t>To determine the </a:t>
            </a:r>
            <a:r>
              <a:rPr lang="en-US" dirty="0" smtClean="0">
                <a:solidFill>
                  <a:srgbClr val="FF0000"/>
                </a:solidFill>
                <a:cs typeface="Times New Roman" pitchFamily="18" charset="0"/>
              </a:rPr>
              <a:t>perceptions</a:t>
            </a:r>
            <a:r>
              <a:rPr lang="en-US" dirty="0" smtClean="0">
                <a:cs typeface="Times New Roman" pitchFamily="18" charset="0"/>
              </a:rPr>
              <a:t> of product characteristics</a:t>
            </a:r>
          </a:p>
          <a:p>
            <a:pPr eaLnBrk="1" hangingPunct="1">
              <a:spcBef>
                <a:spcPct val="45000"/>
              </a:spcBef>
              <a:buSzPct val="70000"/>
              <a:defRPr/>
            </a:pPr>
            <a:r>
              <a:rPr lang="en-US" dirty="0" smtClean="0">
                <a:cs typeface="Times New Roman" pitchFamily="18" charset="0"/>
              </a:rPr>
              <a:t>To determine the degree to which </a:t>
            </a:r>
            <a:r>
              <a:rPr lang="en-US" dirty="0" smtClean="0">
                <a:solidFill>
                  <a:srgbClr val="FF0000"/>
                </a:solidFill>
                <a:cs typeface="Times New Roman" pitchFamily="18" charset="0"/>
              </a:rPr>
              <a:t>marketing variables are associated</a:t>
            </a:r>
          </a:p>
          <a:p>
            <a:pPr eaLnBrk="1" hangingPunct="1">
              <a:spcBef>
                <a:spcPct val="45000"/>
              </a:spcBef>
              <a:buSzPct val="70000"/>
              <a:defRPr/>
            </a:pPr>
            <a:r>
              <a:rPr lang="en-US" dirty="0" smtClean="0">
                <a:cs typeface="Times New Roman" pitchFamily="18" charset="0"/>
              </a:rPr>
              <a:t>To make specific </a:t>
            </a:r>
            <a:r>
              <a:rPr lang="en-US" dirty="0" smtClean="0">
                <a:solidFill>
                  <a:srgbClr val="FF0000"/>
                </a:solidFill>
                <a:cs typeface="Times New Roman" pitchFamily="18" charset="0"/>
              </a:rPr>
              <a:t>predictions</a:t>
            </a:r>
          </a:p>
        </p:txBody>
      </p:sp>
    </p:spTree>
    <p:extLst>
      <p:ext uri="{BB962C8B-B14F-4D97-AF65-F5344CB8AC3E}">
        <p14:creationId xmlns:p14="http://schemas.microsoft.com/office/powerpoint/2010/main" val="12655308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3250"/>
                                        </p:tgtEl>
                                        <p:attrNameLst>
                                          <p:attrName>style.visibility</p:attrName>
                                        </p:attrNameLst>
                                      </p:cBhvr>
                                      <p:to>
                                        <p:strVal val="visible"/>
                                      </p:to>
                                    </p:set>
                                    <p:anim calcmode="lin" valueType="num">
                                      <p:cBhvr additive="base">
                                        <p:cTn id="7" dur="500" fill="hold"/>
                                        <p:tgtEl>
                                          <p:spTgt spid="53250"/>
                                        </p:tgtEl>
                                        <p:attrNameLst>
                                          <p:attrName>ppt_x</p:attrName>
                                        </p:attrNameLst>
                                      </p:cBhvr>
                                      <p:tavLst>
                                        <p:tav tm="0">
                                          <p:val>
                                            <p:strVal val="0-#ppt_w/2"/>
                                          </p:val>
                                        </p:tav>
                                        <p:tav tm="100000">
                                          <p:val>
                                            <p:strVal val="#ppt_x"/>
                                          </p:val>
                                        </p:tav>
                                      </p:tavLst>
                                    </p:anim>
                                    <p:anim calcmode="lin" valueType="num">
                                      <p:cBhvr additive="base">
                                        <p:cTn id="8" dur="500" fill="hold"/>
                                        <p:tgtEl>
                                          <p:spTgt spid="53250"/>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3251"/>
                                        </p:tgtEl>
                                        <p:attrNameLst>
                                          <p:attrName>style.visibility</p:attrName>
                                        </p:attrNameLst>
                                      </p:cBhvr>
                                      <p:to>
                                        <p:strVal val="visible"/>
                                      </p:to>
                                    </p:set>
                                    <p:anim calcmode="lin" valueType="num">
                                      <p:cBhvr additive="base">
                                        <p:cTn id="12" dur="500" fill="hold"/>
                                        <p:tgtEl>
                                          <p:spTgt spid="53251"/>
                                        </p:tgtEl>
                                        <p:attrNameLst>
                                          <p:attrName>ppt_x</p:attrName>
                                        </p:attrNameLst>
                                      </p:cBhvr>
                                      <p:tavLst>
                                        <p:tav tm="0">
                                          <p:val>
                                            <p:strVal val="0-#ppt_w/2"/>
                                          </p:val>
                                        </p:tav>
                                        <p:tav tm="100000">
                                          <p:val>
                                            <p:strVal val="#ppt_x"/>
                                          </p:val>
                                        </p:tav>
                                      </p:tavLst>
                                    </p:anim>
                                    <p:anim calcmode="lin" valueType="num">
                                      <p:cBhvr additive="base">
                                        <p:cTn id="13" dur="500" fill="hold"/>
                                        <p:tgtEl>
                                          <p:spTgt spid="5325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autoUpdateAnimBg="0"/>
      <p:bldP spid="53251" grpId="0"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defRPr/>
            </a:pPr>
            <a:r>
              <a:rPr lang="en-US" dirty="0" smtClean="0"/>
              <a:t>Uses of Causal Research</a:t>
            </a:r>
          </a:p>
        </p:txBody>
      </p:sp>
      <p:sp>
        <p:nvSpPr>
          <p:cNvPr id="57347" name="Rectangle 3"/>
          <p:cNvSpPr>
            <a:spLocks noGrp="1" noChangeArrowheads="1"/>
          </p:cNvSpPr>
          <p:nvPr>
            <p:ph idx="1"/>
          </p:nvPr>
        </p:nvSpPr>
        <p:spPr/>
        <p:txBody>
          <a:bodyPr/>
          <a:lstStyle/>
          <a:p>
            <a:pPr algn="just" eaLnBrk="1" hangingPunct="1">
              <a:spcBef>
                <a:spcPct val="75000"/>
              </a:spcBef>
              <a:buSzPct val="70000"/>
              <a:defRPr/>
            </a:pPr>
            <a:r>
              <a:rPr lang="en-US" sz="3000" dirty="0">
                <a:cs typeface="Times New Roman" pitchFamily="18" charset="0"/>
              </a:rPr>
              <a:t>To understand which variables are the </a:t>
            </a:r>
            <a:r>
              <a:rPr lang="en-US" sz="3000" b="1" dirty="0">
                <a:solidFill>
                  <a:srgbClr val="FF0000"/>
                </a:solidFill>
                <a:cs typeface="Times New Roman" pitchFamily="18" charset="0"/>
              </a:rPr>
              <a:t>cause </a:t>
            </a:r>
            <a:r>
              <a:rPr lang="en-US" sz="3000" dirty="0">
                <a:cs typeface="Times New Roman" pitchFamily="18" charset="0"/>
              </a:rPr>
              <a:t>(independent variables) and which variables are the </a:t>
            </a:r>
            <a:r>
              <a:rPr lang="en-US" sz="3000" b="1" dirty="0">
                <a:solidFill>
                  <a:srgbClr val="FF0000"/>
                </a:solidFill>
                <a:cs typeface="Times New Roman" pitchFamily="18" charset="0"/>
              </a:rPr>
              <a:t>effect</a:t>
            </a:r>
            <a:r>
              <a:rPr lang="en-US" sz="3000" dirty="0">
                <a:cs typeface="Times New Roman" pitchFamily="18" charset="0"/>
              </a:rPr>
              <a:t> (dependent variables) of a phenomenon.</a:t>
            </a:r>
          </a:p>
          <a:p>
            <a:pPr algn="just" eaLnBrk="1" hangingPunct="1">
              <a:spcBef>
                <a:spcPct val="75000"/>
              </a:spcBef>
              <a:buSzPct val="70000"/>
              <a:defRPr/>
            </a:pPr>
            <a:r>
              <a:rPr lang="en-US" sz="3000" dirty="0">
                <a:cs typeface="Times New Roman" pitchFamily="18" charset="0"/>
              </a:rPr>
              <a:t>To determine the nature of the </a:t>
            </a:r>
            <a:r>
              <a:rPr lang="en-US" sz="3000" b="1" dirty="0">
                <a:solidFill>
                  <a:srgbClr val="FF0000"/>
                </a:solidFill>
                <a:cs typeface="Times New Roman" pitchFamily="18" charset="0"/>
              </a:rPr>
              <a:t>relationship between the causal variables and the effect</a:t>
            </a:r>
            <a:r>
              <a:rPr lang="en-US" sz="3000" dirty="0">
                <a:cs typeface="Times New Roman" pitchFamily="18" charset="0"/>
              </a:rPr>
              <a:t> to be predicted.</a:t>
            </a:r>
          </a:p>
        </p:txBody>
      </p:sp>
    </p:spTree>
    <p:extLst>
      <p:ext uri="{BB962C8B-B14F-4D97-AF65-F5344CB8AC3E}">
        <p14:creationId xmlns:p14="http://schemas.microsoft.com/office/powerpoint/2010/main" val="387327551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7346"/>
                                        </p:tgtEl>
                                        <p:attrNameLst>
                                          <p:attrName>style.visibility</p:attrName>
                                        </p:attrNameLst>
                                      </p:cBhvr>
                                      <p:to>
                                        <p:strVal val="visible"/>
                                      </p:to>
                                    </p:set>
                                    <p:anim calcmode="lin" valueType="num">
                                      <p:cBhvr additive="base">
                                        <p:cTn id="7" dur="500" fill="hold"/>
                                        <p:tgtEl>
                                          <p:spTgt spid="57346"/>
                                        </p:tgtEl>
                                        <p:attrNameLst>
                                          <p:attrName>ppt_x</p:attrName>
                                        </p:attrNameLst>
                                      </p:cBhvr>
                                      <p:tavLst>
                                        <p:tav tm="0">
                                          <p:val>
                                            <p:strVal val="0-#ppt_w/2"/>
                                          </p:val>
                                        </p:tav>
                                        <p:tav tm="100000">
                                          <p:val>
                                            <p:strVal val="#ppt_x"/>
                                          </p:val>
                                        </p:tav>
                                      </p:tavLst>
                                    </p:anim>
                                    <p:anim calcmode="lin" valueType="num">
                                      <p:cBhvr additive="base">
                                        <p:cTn id="8" dur="500" fill="hold"/>
                                        <p:tgtEl>
                                          <p:spTgt spid="57346"/>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7347"/>
                                        </p:tgtEl>
                                        <p:attrNameLst>
                                          <p:attrName>style.visibility</p:attrName>
                                        </p:attrNameLst>
                                      </p:cBhvr>
                                      <p:to>
                                        <p:strVal val="visible"/>
                                      </p:to>
                                    </p:set>
                                    <p:anim calcmode="lin" valueType="num">
                                      <p:cBhvr additive="base">
                                        <p:cTn id="12" dur="500" fill="hold"/>
                                        <p:tgtEl>
                                          <p:spTgt spid="57347"/>
                                        </p:tgtEl>
                                        <p:attrNameLst>
                                          <p:attrName>ppt_x</p:attrName>
                                        </p:attrNameLst>
                                      </p:cBhvr>
                                      <p:tavLst>
                                        <p:tav tm="0">
                                          <p:val>
                                            <p:strVal val="0-#ppt_w/2"/>
                                          </p:val>
                                        </p:tav>
                                        <p:tav tm="100000">
                                          <p:val>
                                            <p:strVal val="#ppt_x"/>
                                          </p:val>
                                        </p:tav>
                                      </p:tavLst>
                                    </p:anim>
                                    <p:anim calcmode="lin" valueType="num">
                                      <p:cBhvr additive="base">
                                        <p:cTn id="13" dur="500" fill="hold"/>
                                        <p:tgtEl>
                                          <p:spTgt spid="5734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autoUpdateAnimBg="0"/>
      <p:bldP spid="57347" grpId="0"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905000" y="152401"/>
            <a:ext cx="8153400" cy="563563"/>
          </a:xfrm>
        </p:spPr>
        <p:txBody>
          <a:bodyPr>
            <a:normAutofit fontScale="90000"/>
          </a:bodyPr>
          <a:lstStyle/>
          <a:p>
            <a:pPr eaLnBrk="1" hangingPunct="1">
              <a:defRPr/>
            </a:pPr>
            <a:r>
              <a:rPr lang="en-US" dirty="0" smtClean="0"/>
              <a:t>Alternative Research Designs</a:t>
            </a:r>
          </a:p>
        </p:txBody>
      </p:sp>
      <p:grpSp>
        <p:nvGrpSpPr>
          <p:cNvPr id="2" name="Group 16"/>
          <p:cNvGrpSpPr>
            <a:grpSpLocks/>
          </p:cNvGrpSpPr>
          <p:nvPr/>
        </p:nvGrpSpPr>
        <p:grpSpPr bwMode="auto">
          <a:xfrm>
            <a:off x="1524000" y="939800"/>
            <a:ext cx="8915400" cy="5461000"/>
            <a:chOff x="-4" y="432"/>
            <a:chExt cx="5620" cy="3728"/>
          </a:xfrm>
        </p:grpSpPr>
        <p:sp>
          <p:nvSpPr>
            <p:cNvPr id="32772" name="Oval 4"/>
            <p:cNvSpPr>
              <a:spLocks noChangeArrowheads="1"/>
            </p:cNvSpPr>
            <p:nvPr/>
          </p:nvSpPr>
          <p:spPr bwMode="auto">
            <a:xfrm>
              <a:off x="336" y="432"/>
              <a:ext cx="2158" cy="1075"/>
            </a:xfrm>
            <a:prstGeom prst="ellipse">
              <a:avLst/>
            </a:prstGeom>
            <a:solidFill>
              <a:schemeClr val="accent1"/>
            </a:solidFill>
            <a:ln w="9525">
              <a:solidFill>
                <a:srgbClr val="FFFF00"/>
              </a:solidFill>
              <a:round/>
              <a:headEnd/>
              <a:tailEnd/>
            </a:ln>
          </p:spPr>
          <p:txBody>
            <a:bodyPr anchor="ctr"/>
            <a:lstStyle>
              <a:lvl1pPr marL="114300" indent="-114300" eaLnBrk="0" hangingPunct="0">
                <a:defRPr sz="2000">
                  <a:solidFill>
                    <a:schemeClr val="tx1"/>
                  </a:solidFill>
                  <a:latin typeface="Tahoma" panose="020B0604030504040204" pitchFamily="34" charset="0"/>
                </a:defRPr>
              </a:lvl1pPr>
              <a:lvl2pPr marL="742950" indent="-285750" eaLnBrk="0" hangingPunct="0">
                <a:defRPr sz="2000">
                  <a:solidFill>
                    <a:schemeClr val="tx1"/>
                  </a:solidFill>
                  <a:latin typeface="Tahoma" panose="020B0604030504040204" pitchFamily="34" charset="0"/>
                </a:defRPr>
              </a:lvl2pPr>
              <a:lvl3pPr marL="1143000" indent="-228600" eaLnBrk="0" hangingPunct="0">
                <a:defRPr sz="2000">
                  <a:solidFill>
                    <a:schemeClr val="tx1"/>
                  </a:solidFill>
                  <a:latin typeface="Tahoma" panose="020B0604030504040204" pitchFamily="34" charset="0"/>
                </a:defRPr>
              </a:lvl3pPr>
              <a:lvl4pPr marL="1600200" indent="-228600" eaLnBrk="0" hangingPunct="0">
                <a:defRPr sz="2000">
                  <a:solidFill>
                    <a:schemeClr val="tx1"/>
                  </a:solidFill>
                  <a:latin typeface="Tahoma" panose="020B0604030504040204" pitchFamily="34" charset="0"/>
                </a:defRPr>
              </a:lvl4pPr>
              <a:lvl5pPr marL="2057400" indent="-228600" eaLnBrk="0" hangingPunct="0">
                <a:defRPr sz="2000">
                  <a:solidFill>
                    <a:schemeClr val="tx1"/>
                  </a:solidFill>
                  <a:latin typeface="Tahoma" panose="020B0604030504040204" pitchFamily="34" charset="0"/>
                </a:defRPr>
              </a:lvl5pPr>
              <a:lvl6pPr marL="2514600" indent="-228600" algn="ctr" eaLnBrk="0" fontAlgn="base" hangingPunct="0">
                <a:spcBef>
                  <a:spcPct val="0"/>
                </a:spcBef>
                <a:spcAft>
                  <a:spcPct val="0"/>
                </a:spcAft>
                <a:defRPr sz="2000">
                  <a:solidFill>
                    <a:schemeClr val="tx1"/>
                  </a:solidFill>
                  <a:latin typeface="Tahoma" panose="020B0604030504040204" pitchFamily="34" charset="0"/>
                </a:defRPr>
              </a:lvl6pPr>
              <a:lvl7pPr marL="2971800" indent="-228600" algn="ctr" eaLnBrk="0" fontAlgn="base" hangingPunct="0">
                <a:spcBef>
                  <a:spcPct val="0"/>
                </a:spcBef>
                <a:spcAft>
                  <a:spcPct val="0"/>
                </a:spcAft>
                <a:defRPr sz="2000">
                  <a:solidFill>
                    <a:schemeClr val="tx1"/>
                  </a:solidFill>
                  <a:latin typeface="Tahoma" panose="020B0604030504040204" pitchFamily="34" charset="0"/>
                </a:defRPr>
              </a:lvl7pPr>
              <a:lvl8pPr marL="3429000" indent="-228600" algn="ctr" eaLnBrk="0" fontAlgn="base" hangingPunct="0">
                <a:spcBef>
                  <a:spcPct val="0"/>
                </a:spcBef>
                <a:spcAft>
                  <a:spcPct val="0"/>
                </a:spcAft>
                <a:defRPr sz="2000">
                  <a:solidFill>
                    <a:schemeClr val="tx1"/>
                  </a:solidFill>
                  <a:latin typeface="Tahoma" panose="020B0604030504040204" pitchFamily="34" charset="0"/>
                </a:defRPr>
              </a:lvl8pPr>
              <a:lvl9pPr marL="3886200" indent="-228600" algn="ctr" eaLnBrk="0" fontAlgn="base" hangingPunct="0">
                <a:spcBef>
                  <a:spcPct val="0"/>
                </a:spcBef>
                <a:spcAft>
                  <a:spcPct val="0"/>
                </a:spcAft>
                <a:defRPr sz="2000">
                  <a:solidFill>
                    <a:schemeClr val="tx1"/>
                  </a:solidFill>
                  <a:latin typeface="Tahoma" panose="020B0604030504040204" pitchFamily="34" charset="0"/>
                </a:defRPr>
              </a:lvl9pPr>
            </a:lstStyle>
            <a:p>
              <a:r>
                <a:rPr lang="en-US" altLang="en-US" dirty="0">
                  <a:latin typeface="Times New Roman" panose="02020603050405020304" pitchFamily="18" charset="0"/>
                </a:rPr>
                <a:t>Exploratory Research</a:t>
              </a:r>
            </a:p>
            <a:p>
              <a:pPr algn="l">
                <a:buFontTx/>
                <a:buChar char="•"/>
              </a:pPr>
              <a:r>
                <a:rPr lang="en-US" altLang="en-US" i="1" dirty="0">
                  <a:latin typeface="Times New Roman" panose="02020603050405020304" pitchFamily="18" charset="0"/>
                </a:rPr>
                <a:t>Secondary Data Analysis</a:t>
              </a:r>
            </a:p>
            <a:p>
              <a:pPr algn="l">
                <a:buFontTx/>
                <a:buChar char="•"/>
              </a:pPr>
              <a:r>
                <a:rPr lang="en-US" altLang="en-US" i="1" dirty="0">
                  <a:latin typeface="Times New Roman" panose="02020603050405020304" pitchFamily="18" charset="0"/>
                </a:rPr>
                <a:t>Focus Groups</a:t>
              </a:r>
              <a:endParaRPr lang="en-US" altLang="en-US" dirty="0">
                <a:latin typeface="Times New Roman" panose="02020603050405020304" pitchFamily="18" charset="0"/>
              </a:endParaRPr>
            </a:p>
          </p:txBody>
        </p:sp>
        <p:sp>
          <p:nvSpPr>
            <p:cNvPr id="32773" name="Oval 5"/>
            <p:cNvSpPr>
              <a:spLocks noChangeArrowheads="1"/>
            </p:cNvSpPr>
            <p:nvPr/>
          </p:nvSpPr>
          <p:spPr bwMode="auto">
            <a:xfrm>
              <a:off x="336" y="1680"/>
              <a:ext cx="2112" cy="960"/>
            </a:xfrm>
            <a:prstGeom prst="ellipse">
              <a:avLst/>
            </a:prstGeom>
            <a:solidFill>
              <a:srgbClr val="CC3399"/>
            </a:solidFill>
            <a:ln w="9525">
              <a:solidFill>
                <a:schemeClr val="hlink"/>
              </a:solidFill>
              <a:round/>
              <a:headEnd/>
              <a:tailEnd/>
            </a:ln>
          </p:spPr>
          <p:txBody>
            <a:bodyPr anchor="ctr"/>
            <a:lstStyle>
              <a:lvl1pPr eaLnBrk="0" hangingPunct="0">
                <a:defRPr sz="2000">
                  <a:solidFill>
                    <a:schemeClr val="tx1"/>
                  </a:solidFill>
                  <a:latin typeface="Tahoma" panose="020B0604030504040204" pitchFamily="34" charset="0"/>
                </a:defRPr>
              </a:lvl1pPr>
              <a:lvl2pPr marL="742950" indent="-285750" eaLnBrk="0" hangingPunct="0">
                <a:defRPr sz="2000">
                  <a:solidFill>
                    <a:schemeClr val="tx1"/>
                  </a:solidFill>
                  <a:latin typeface="Tahoma" panose="020B0604030504040204" pitchFamily="34" charset="0"/>
                </a:defRPr>
              </a:lvl2pPr>
              <a:lvl3pPr marL="1143000" indent="-228600" eaLnBrk="0" hangingPunct="0">
                <a:defRPr sz="2000">
                  <a:solidFill>
                    <a:schemeClr val="tx1"/>
                  </a:solidFill>
                  <a:latin typeface="Tahoma" panose="020B0604030504040204" pitchFamily="34" charset="0"/>
                </a:defRPr>
              </a:lvl3pPr>
              <a:lvl4pPr marL="1600200" indent="-228600" eaLnBrk="0" hangingPunct="0">
                <a:defRPr sz="2000">
                  <a:solidFill>
                    <a:schemeClr val="tx1"/>
                  </a:solidFill>
                  <a:latin typeface="Tahoma" panose="020B0604030504040204" pitchFamily="34" charset="0"/>
                </a:defRPr>
              </a:lvl4pPr>
              <a:lvl5pPr marL="2057400" indent="-228600" eaLnBrk="0" hangingPunct="0">
                <a:defRPr sz="2000">
                  <a:solidFill>
                    <a:schemeClr val="tx1"/>
                  </a:solidFill>
                  <a:latin typeface="Tahoma" panose="020B0604030504040204" pitchFamily="34" charset="0"/>
                </a:defRPr>
              </a:lvl5pPr>
              <a:lvl6pPr marL="2514600" indent="-228600" algn="ctr" eaLnBrk="0" fontAlgn="base" hangingPunct="0">
                <a:spcBef>
                  <a:spcPct val="0"/>
                </a:spcBef>
                <a:spcAft>
                  <a:spcPct val="0"/>
                </a:spcAft>
                <a:defRPr sz="2000">
                  <a:solidFill>
                    <a:schemeClr val="tx1"/>
                  </a:solidFill>
                  <a:latin typeface="Tahoma" panose="020B0604030504040204" pitchFamily="34" charset="0"/>
                </a:defRPr>
              </a:lvl6pPr>
              <a:lvl7pPr marL="2971800" indent="-228600" algn="ctr" eaLnBrk="0" fontAlgn="base" hangingPunct="0">
                <a:spcBef>
                  <a:spcPct val="0"/>
                </a:spcBef>
                <a:spcAft>
                  <a:spcPct val="0"/>
                </a:spcAft>
                <a:defRPr sz="2000">
                  <a:solidFill>
                    <a:schemeClr val="tx1"/>
                  </a:solidFill>
                  <a:latin typeface="Tahoma" panose="020B0604030504040204" pitchFamily="34" charset="0"/>
                </a:defRPr>
              </a:lvl7pPr>
              <a:lvl8pPr marL="3429000" indent="-228600" algn="ctr" eaLnBrk="0" fontAlgn="base" hangingPunct="0">
                <a:spcBef>
                  <a:spcPct val="0"/>
                </a:spcBef>
                <a:spcAft>
                  <a:spcPct val="0"/>
                </a:spcAft>
                <a:defRPr sz="2000">
                  <a:solidFill>
                    <a:schemeClr val="tx1"/>
                  </a:solidFill>
                  <a:latin typeface="Tahoma" panose="020B0604030504040204" pitchFamily="34" charset="0"/>
                </a:defRPr>
              </a:lvl8pPr>
              <a:lvl9pPr marL="3886200" indent="-228600" algn="ctr" eaLnBrk="0" fontAlgn="base" hangingPunct="0">
                <a:spcBef>
                  <a:spcPct val="0"/>
                </a:spcBef>
                <a:spcAft>
                  <a:spcPct val="0"/>
                </a:spcAft>
                <a:defRPr sz="2000">
                  <a:solidFill>
                    <a:schemeClr val="tx1"/>
                  </a:solidFill>
                  <a:latin typeface="Tahoma" panose="020B0604030504040204" pitchFamily="34" charset="0"/>
                </a:defRPr>
              </a:lvl9pPr>
            </a:lstStyle>
            <a:p>
              <a:pPr algn="l"/>
              <a:r>
                <a:rPr lang="en-US" altLang="en-US">
                  <a:solidFill>
                    <a:srgbClr val="FFFF00"/>
                  </a:solidFill>
                  <a:latin typeface="Times New Roman" panose="02020603050405020304" pitchFamily="18" charset="0"/>
                </a:rPr>
                <a:t>Conclusive Research</a:t>
              </a:r>
            </a:p>
            <a:p>
              <a:pPr algn="l">
                <a:buFontTx/>
                <a:buChar char="•"/>
              </a:pPr>
              <a:r>
                <a:rPr lang="en-US" altLang="en-US" i="1">
                  <a:solidFill>
                    <a:srgbClr val="FFFF00"/>
                  </a:solidFill>
                  <a:latin typeface="Times New Roman" panose="02020603050405020304" pitchFamily="18" charset="0"/>
                </a:rPr>
                <a:t>Descriptive/Causal</a:t>
              </a:r>
              <a:endParaRPr lang="en-US" altLang="en-US" sz="2400">
                <a:solidFill>
                  <a:srgbClr val="FFFF00"/>
                </a:solidFill>
                <a:latin typeface="Times New Roman" panose="02020603050405020304" pitchFamily="18" charset="0"/>
              </a:endParaRPr>
            </a:p>
          </p:txBody>
        </p:sp>
        <p:sp>
          <p:nvSpPr>
            <p:cNvPr id="32774" name="Oval 6"/>
            <p:cNvSpPr>
              <a:spLocks noChangeArrowheads="1"/>
            </p:cNvSpPr>
            <p:nvPr/>
          </p:nvSpPr>
          <p:spPr bwMode="auto">
            <a:xfrm>
              <a:off x="3504" y="528"/>
              <a:ext cx="2112" cy="960"/>
            </a:xfrm>
            <a:prstGeom prst="ellipse">
              <a:avLst/>
            </a:prstGeom>
            <a:solidFill>
              <a:srgbClr val="00CCFF"/>
            </a:solidFill>
            <a:ln w="9525">
              <a:solidFill>
                <a:schemeClr val="tx1"/>
              </a:solidFill>
              <a:round/>
              <a:headEnd/>
              <a:tailEnd/>
            </a:ln>
          </p:spPr>
          <p:txBody>
            <a:bodyPr anchor="ctr"/>
            <a:lstStyle>
              <a:lvl1pPr eaLnBrk="0" hangingPunct="0">
                <a:defRPr sz="2000">
                  <a:solidFill>
                    <a:schemeClr val="tx1"/>
                  </a:solidFill>
                  <a:latin typeface="Tahoma" panose="020B0604030504040204" pitchFamily="34" charset="0"/>
                </a:defRPr>
              </a:lvl1pPr>
              <a:lvl2pPr marL="742950" indent="-285750" eaLnBrk="0" hangingPunct="0">
                <a:defRPr sz="2000">
                  <a:solidFill>
                    <a:schemeClr val="tx1"/>
                  </a:solidFill>
                  <a:latin typeface="Tahoma" panose="020B0604030504040204" pitchFamily="34" charset="0"/>
                </a:defRPr>
              </a:lvl2pPr>
              <a:lvl3pPr marL="1143000" indent="-228600" eaLnBrk="0" hangingPunct="0">
                <a:defRPr sz="2000">
                  <a:solidFill>
                    <a:schemeClr val="tx1"/>
                  </a:solidFill>
                  <a:latin typeface="Tahoma" panose="020B0604030504040204" pitchFamily="34" charset="0"/>
                </a:defRPr>
              </a:lvl3pPr>
              <a:lvl4pPr marL="1600200" indent="-228600" eaLnBrk="0" hangingPunct="0">
                <a:defRPr sz="2000">
                  <a:solidFill>
                    <a:schemeClr val="tx1"/>
                  </a:solidFill>
                  <a:latin typeface="Tahoma" panose="020B0604030504040204" pitchFamily="34" charset="0"/>
                </a:defRPr>
              </a:lvl4pPr>
              <a:lvl5pPr marL="2057400" indent="-228600" eaLnBrk="0" hangingPunct="0">
                <a:defRPr sz="2000">
                  <a:solidFill>
                    <a:schemeClr val="tx1"/>
                  </a:solidFill>
                  <a:latin typeface="Tahoma" panose="020B0604030504040204" pitchFamily="34" charset="0"/>
                </a:defRPr>
              </a:lvl5pPr>
              <a:lvl6pPr marL="2514600" indent="-228600" algn="ctr" eaLnBrk="0" fontAlgn="base" hangingPunct="0">
                <a:spcBef>
                  <a:spcPct val="0"/>
                </a:spcBef>
                <a:spcAft>
                  <a:spcPct val="0"/>
                </a:spcAft>
                <a:defRPr sz="2000">
                  <a:solidFill>
                    <a:schemeClr val="tx1"/>
                  </a:solidFill>
                  <a:latin typeface="Tahoma" panose="020B0604030504040204" pitchFamily="34" charset="0"/>
                </a:defRPr>
              </a:lvl6pPr>
              <a:lvl7pPr marL="2971800" indent="-228600" algn="ctr" eaLnBrk="0" fontAlgn="base" hangingPunct="0">
                <a:spcBef>
                  <a:spcPct val="0"/>
                </a:spcBef>
                <a:spcAft>
                  <a:spcPct val="0"/>
                </a:spcAft>
                <a:defRPr sz="2000">
                  <a:solidFill>
                    <a:schemeClr val="tx1"/>
                  </a:solidFill>
                  <a:latin typeface="Tahoma" panose="020B0604030504040204" pitchFamily="34" charset="0"/>
                </a:defRPr>
              </a:lvl7pPr>
              <a:lvl8pPr marL="3429000" indent="-228600" algn="ctr" eaLnBrk="0" fontAlgn="base" hangingPunct="0">
                <a:spcBef>
                  <a:spcPct val="0"/>
                </a:spcBef>
                <a:spcAft>
                  <a:spcPct val="0"/>
                </a:spcAft>
                <a:defRPr sz="2000">
                  <a:solidFill>
                    <a:schemeClr val="tx1"/>
                  </a:solidFill>
                  <a:latin typeface="Tahoma" panose="020B0604030504040204" pitchFamily="34" charset="0"/>
                </a:defRPr>
              </a:lvl8pPr>
              <a:lvl9pPr marL="3886200" indent="-228600" algn="ctr" eaLnBrk="0" fontAlgn="base" hangingPunct="0">
                <a:spcBef>
                  <a:spcPct val="0"/>
                </a:spcBef>
                <a:spcAft>
                  <a:spcPct val="0"/>
                </a:spcAft>
                <a:defRPr sz="2000">
                  <a:solidFill>
                    <a:schemeClr val="tx1"/>
                  </a:solidFill>
                  <a:latin typeface="Tahoma" panose="020B0604030504040204" pitchFamily="34" charset="0"/>
                </a:defRPr>
              </a:lvl9pPr>
            </a:lstStyle>
            <a:p>
              <a:pPr algn="l"/>
              <a:r>
                <a:rPr lang="en-US" altLang="en-US">
                  <a:latin typeface="Times New Roman" panose="02020603050405020304" pitchFamily="18" charset="0"/>
                </a:rPr>
                <a:t>Conclusive Research</a:t>
              </a:r>
            </a:p>
            <a:p>
              <a:pPr algn="l">
                <a:buFontTx/>
                <a:buChar char="•"/>
              </a:pPr>
              <a:r>
                <a:rPr lang="en-US" altLang="en-US" i="1">
                  <a:latin typeface="Times New Roman" panose="02020603050405020304" pitchFamily="18" charset="0"/>
                </a:rPr>
                <a:t>Descriptive/Causal</a:t>
              </a:r>
              <a:endParaRPr lang="en-US" altLang="en-US" sz="2400" i="1">
                <a:latin typeface="Times New Roman" panose="02020603050405020304" pitchFamily="18" charset="0"/>
              </a:endParaRPr>
            </a:p>
          </p:txBody>
        </p:sp>
        <p:sp>
          <p:nvSpPr>
            <p:cNvPr id="32775" name="Oval 7"/>
            <p:cNvSpPr>
              <a:spLocks noChangeArrowheads="1"/>
            </p:cNvSpPr>
            <p:nvPr/>
          </p:nvSpPr>
          <p:spPr bwMode="auto">
            <a:xfrm>
              <a:off x="3504" y="2928"/>
              <a:ext cx="2112" cy="1232"/>
            </a:xfrm>
            <a:prstGeom prst="ellipse">
              <a:avLst/>
            </a:prstGeom>
            <a:solidFill>
              <a:srgbClr val="FFFF99"/>
            </a:solidFill>
            <a:ln w="9525">
              <a:solidFill>
                <a:schemeClr val="tx1"/>
              </a:solidFill>
              <a:round/>
              <a:headEnd/>
              <a:tailEnd/>
            </a:ln>
          </p:spPr>
          <p:txBody>
            <a:bodyPr anchor="ctr"/>
            <a:lstStyle>
              <a:lvl1pPr marL="114300" indent="-114300" eaLnBrk="0" hangingPunct="0">
                <a:defRPr sz="2000">
                  <a:solidFill>
                    <a:schemeClr val="tx1"/>
                  </a:solidFill>
                  <a:latin typeface="Tahoma" panose="020B0604030504040204" pitchFamily="34" charset="0"/>
                </a:defRPr>
              </a:lvl1pPr>
              <a:lvl2pPr marL="742950" indent="-285750" eaLnBrk="0" hangingPunct="0">
                <a:defRPr sz="2000">
                  <a:solidFill>
                    <a:schemeClr val="tx1"/>
                  </a:solidFill>
                  <a:latin typeface="Tahoma" panose="020B0604030504040204" pitchFamily="34" charset="0"/>
                </a:defRPr>
              </a:lvl2pPr>
              <a:lvl3pPr marL="1143000" indent="-228600" eaLnBrk="0" hangingPunct="0">
                <a:defRPr sz="2000">
                  <a:solidFill>
                    <a:schemeClr val="tx1"/>
                  </a:solidFill>
                  <a:latin typeface="Tahoma" panose="020B0604030504040204" pitchFamily="34" charset="0"/>
                </a:defRPr>
              </a:lvl3pPr>
              <a:lvl4pPr marL="1600200" indent="-228600" eaLnBrk="0" hangingPunct="0">
                <a:defRPr sz="2000">
                  <a:solidFill>
                    <a:schemeClr val="tx1"/>
                  </a:solidFill>
                  <a:latin typeface="Tahoma" panose="020B0604030504040204" pitchFamily="34" charset="0"/>
                </a:defRPr>
              </a:lvl4pPr>
              <a:lvl5pPr marL="2057400" indent="-228600" eaLnBrk="0" hangingPunct="0">
                <a:defRPr sz="2000">
                  <a:solidFill>
                    <a:schemeClr val="tx1"/>
                  </a:solidFill>
                  <a:latin typeface="Tahoma" panose="020B0604030504040204" pitchFamily="34" charset="0"/>
                </a:defRPr>
              </a:lvl5pPr>
              <a:lvl6pPr marL="2514600" indent="-228600" algn="ctr" eaLnBrk="0" fontAlgn="base" hangingPunct="0">
                <a:spcBef>
                  <a:spcPct val="0"/>
                </a:spcBef>
                <a:spcAft>
                  <a:spcPct val="0"/>
                </a:spcAft>
                <a:defRPr sz="2000">
                  <a:solidFill>
                    <a:schemeClr val="tx1"/>
                  </a:solidFill>
                  <a:latin typeface="Tahoma" panose="020B0604030504040204" pitchFamily="34" charset="0"/>
                </a:defRPr>
              </a:lvl6pPr>
              <a:lvl7pPr marL="2971800" indent="-228600" algn="ctr" eaLnBrk="0" fontAlgn="base" hangingPunct="0">
                <a:spcBef>
                  <a:spcPct val="0"/>
                </a:spcBef>
                <a:spcAft>
                  <a:spcPct val="0"/>
                </a:spcAft>
                <a:defRPr sz="2000">
                  <a:solidFill>
                    <a:schemeClr val="tx1"/>
                  </a:solidFill>
                  <a:latin typeface="Tahoma" panose="020B0604030504040204" pitchFamily="34" charset="0"/>
                </a:defRPr>
              </a:lvl7pPr>
              <a:lvl8pPr marL="3429000" indent="-228600" algn="ctr" eaLnBrk="0" fontAlgn="base" hangingPunct="0">
                <a:spcBef>
                  <a:spcPct val="0"/>
                </a:spcBef>
                <a:spcAft>
                  <a:spcPct val="0"/>
                </a:spcAft>
                <a:defRPr sz="2000">
                  <a:solidFill>
                    <a:schemeClr val="tx1"/>
                  </a:solidFill>
                  <a:latin typeface="Tahoma" panose="020B0604030504040204" pitchFamily="34" charset="0"/>
                </a:defRPr>
              </a:lvl8pPr>
              <a:lvl9pPr marL="3886200" indent="-228600" algn="ctr" eaLnBrk="0" fontAlgn="base" hangingPunct="0">
                <a:spcBef>
                  <a:spcPct val="0"/>
                </a:spcBef>
                <a:spcAft>
                  <a:spcPct val="0"/>
                </a:spcAft>
                <a:defRPr sz="2000">
                  <a:solidFill>
                    <a:schemeClr val="tx1"/>
                  </a:solidFill>
                  <a:latin typeface="Tahoma" panose="020B0604030504040204" pitchFamily="34" charset="0"/>
                </a:defRPr>
              </a:lvl9pPr>
            </a:lstStyle>
            <a:p>
              <a:pPr algn="l"/>
              <a:r>
                <a:rPr lang="en-US" altLang="en-US">
                  <a:solidFill>
                    <a:srgbClr val="000099"/>
                  </a:solidFill>
                  <a:latin typeface="Times New Roman" panose="02020603050405020304" pitchFamily="18" charset="0"/>
                </a:rPr>
                <a:t>  Exploratory Research</a:t>
              </a:r>
            </a:p>
            <a:p>
              <a:pPr algn="l">
                <a:buFontTx/>
                <a:buChar char="•"/>
              </a:pPr>
              <a:r>
                <a:rPr lang="en-US" altLang="en-US" i="1">
                  <a:solidFill>
                    <a:srgbClr val="000099"/>
                  </a:solidFill>
                  <a:latin typeface="Times New Roman" panose="02020603050405020304" pitchFamily="18" charset="0"/>
                </a:rPr>
                <a:t>Secondary Data Analysis</a:t>
              </a:r>
            </a:p>
            <a:p>
              <a:pPr algn="l">
                <a:buFontTx/>
                <a:buChar char="•"/>
              </a:pPr>
              <a:r>
                <a:rPr lang="en-US" altLang="en-US" i="1">
                  <a:solidFill>
                    <a:srgbClr val="000099"/>
                  </a:solidFill>
                  <a:latin typeface="Times New Roman" panose="02020603050405020304" pitchFamily="18" charset="0"/>
                </a:rPr>
                <a:t>Focus Groups</a:t>
              </a:r>
            </a:p>
          </p:txBody>
        </p:sp>
        <p:sp>
          <p:nvSpPr>
            <p:cNvPr id="32776" name="Oval 8"/>
            <p:cNvSpPr>
              <a:spLocks noChangeArrowheads="1"/>
            </p:cNvSpPr>
            <p:nvPr/>
          </p:nvSpPr>
          <p:spPr bwMode="auto">
            <a:xfrm>
              <a:off x="336" y="2976"/>
              <a:ext cx="2112" cy="960"/>
            </a:xfrm>
            <a:prstGeom prst="ellipse">
              <a:avLst/>
            </a:prstGeom>
            <a:solidFill>
              <a:srgbClr val="CC99FF"/>
            </a:solidFill>
            <a:ln w="9525">
              <a:solidFill>
                <a:schemeClr val="hlink"/>
              </a:solidFill>
              <a:round/>
              <a:headEnd/>
              <a:tailEnd/>
            </a:ln>
          </p:spPr>
          <p:txBody>
            <a:bodyPr anchor="ctr"/>
            <a:lstStyle>
              <a:lvl1pPr eaLnBrk="0" hangingPunct="0">
                <a:defRPr sz="2000">
                  <a:solidFill>
                    <a:schemeClr val="tx1"/>
                  </a:solidFill>
                  <a:latin typeface="Tahoma" panose="020B0604030504040204" pitchFamily="34" charset="0"/>
                </a:defRPr>
              </a:lvl1pPr>
              <a:lvl2pPr marL="742950" indent="-285750" eaLnBrk="0" hangingPunct="0">
                <a:defRPr sz="2000">
                  <a:solidFill>
                    <a:schemeClr val="tx1"/>
                  </a:solidFill>
                  <a:latin typeface="Tahoma" panose="020B0604030504040204" pitchFamily="34" charset="0"/>
                </a:defRPr>
              </a:lvl2pPr>
              <a:lvl3pPr marL="1143000" indent="-228600" eaLnBrk="0" hangingPunct="0">
                <a:defRPr sz="2000">
                  <a:solidFill>
                    <a:schemeClr val="tx1"/>
                  </a:solidFill>
                  <a:latin typeface="Tahoma" panose="020B0604030504040204" pitchFamily="34" charset="0"/>
                </a:defRPr>
              </a:lvl3pPr>
              <a:lvl4pPr marL="1600200" indent="-228600" eaLnBrk="0" hangingPunct="0">
                <a:defRPr sz="2000">
                  <a:solidFill>
                    <a:schemeClr val="tx1"/>
                  </a:solidFill>
                  <a:latin typeface="Tahoma" panose="020B0604030504040204" pitchFamily="34" charset="0"/>
                </a:defRPr>
              </a:lvl4pPr>
              <a:lvl5pPr marL="2057400" indent="-228600" eaLnBrk="0" hangingPunct="0">
                <a:defRPr sz="2000">
                  <a:solidFill>
                    <a:schemeClr val="tx1"/>
                  </a:solidFill>
                  <a:latin typeface="Tahoma" panose="020B0604030504040204" pitchFamily="34" charset="0"/>
                </a:defRPr>
              </a:lvl5pPr>
              <a:lvl6pPr marL="2514600" indent="-228600" algn="ctr" eaLnBrk="0" fontAlgn="base" hangingPunct="0">
                <a:spcBef>
                  <a:spcPct val="0"/>
                </a:spcBef>
                <a:spcAft>
                  <a:spcPct val="0"/>
                </a:spcAft>
                <a:defRPr sz="2000">
                  <a:solidFill>
                    <a:schemeClr val="tx1"/>
                  </a:solidFill>
                  <a:latin typeface="Tahoma" panose="020B0604030504040204" pitchFamily="34" charset="0"/>
                </a:defRPr>
              </a:lvl6pPr>
              <a:lvl7pPr marL="2971800" indent="-228600" algn="ctr" eaLnBrk="0" fontAlgn="base" hangingPunct="0">
                <a:spcBef>
                  <a:spcPct val="0"/>
                </a:spcBef>
                <a:spcAft>
                  <a:spcPct val="0"/>
                </a:spcAft>
                <a:defRPr sz="2000">
                  <a:solidFill>
                    <a:schemeClr val="tx1"/>
                  </a:solidFill>
                  <a:latin typeface="Tahoma" panose="020B0604030504040204" pitchFamily="34" charset="0"/>
                </a:defRPr>
              </a:lvl7pPr>
              <a:lvl8pPr marL="3429000" indent="-228600" algn="ctr" eaLnBrk="0" fontAlgn="base" hangingPunct="0">
                <a:spcBef>
                  <a:spcPct val="0"/>
                </a:spcBef>
                <a:spcAft>
                  <a:spcPct val="0"/>
                </a:spcAft>
                <a:defRPr sz="2000">
                  <a:solidFill>
                    <a:schemeClr val="tx1"/>
                  </a:solidFill>
                  <a:latin typeface="Tahoma" panose="020B0604030504040204" pitchFamily="34" charset="0"/>
                </a:defRPr>
              </a:lvl8pPr>
              <a:lvl9pPr marL="3886200" indent="-228600" algn="ctr" eaLnBrk="0" fontAlgn="base" hangingPunct="0">
                <a:spcBef>
                  <a:spcPct val="0"/>
                </a:spcBef>
                <a:spcAft>
                  <a:spcPct val="0"/>
                </a:spcAft>
                <a:defRPr sz="2000">
                  <a:solidFill>
                    <a:schemeClr val="tx1"/>
                  </a:solidFill>
                  <a:latin typeface="Tahoma" panose="020B0604030504040204" pitchFamily="34" charset="0"/>
                </a:defRPr>
              </a:lvl9pPr>
            </a:lstStyle>
            <a:p>
              <a:pPr algn="l"/>
              <a:r>
                <a:rPr lang="en-US" altLang="en-US">
                  <a:latin typeface="Times New Roman" panose="02020603050405020304" pitchFamily="18" charset="0"/>
                </a:rPr>
                <a:t>Conclusive Research</a:t>
              </a:r>
            </a:p>
            <a:p>
              <a:pPr algn="l">
                <a:buFontTx/>
                <a:buChar char="•"/>
              </a:pPr>
              <a:r>
                <a:rPr lang="en-US" altLang="en-US" i="1">
                  <a:latin typeface="Times New Roman" panose="02020603050405020304" pitchFamily="18" charset="0"/>
                </a:rPr>
                <a:t>Descriptive/Causal</a:t>
              </a:r>
              <a:endParaRPr lang="en-US" altLang="en-US" sz="2400">
                <a:latin typeface="Times New Roman" panose="02020603050405020304" pitchFamily="18" charset="0"/>
              </a:endParaRPr>
            </a:p>
          </p:txBody>
        </p:sp>
        <p:sp>
          <p:nvSpPr>
            <p:cNvPr id="32777" name="Line 9"/>
            <p:cNvSpPr>
              <a:spLocks noChangeShapeType="1"/>
            </p:cNvSpPr>
            <p:nvPr/>
          </p:nvSpPr>
          <p:spPr bwMode="auto">
            <a:xfrm>
              <a:off x="2496" y="3696"/>
              <a:ext cx="912"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2778" name="Line 10"/>
            <p:cNvSpPr>
              <a:spLocks noChangeShapeType="1"/>
            </p:cNvSpPr>
            <p:nvPr/>
          </p:nvSpPr>
          <p:spPr bwMode="auto">
            <a:xfrm>
              <a:off x="2592" y="1008"/>
              <a:ext cx="816"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2779" name="Text Box 12"/>
            <p:cNvSpPr txBox="1">
              <a:spLocks noChangeArrowheads="1"/>
            </p:cNvSpPr>
            <p:nvPr/>
          </p:nvSpPr>
          <p:spPr bwMode="auto">
            <a:xfrm>
              <a:off x="0" y="768"/>
              <a:ext cx="343" cy="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000">
                  <a:solidFill>
                    <a:schemeClr val="tx1"/>
                  </a:solidFill>
                  <a:latin typeface="Tahoma" panose="020B0604030504040204" pitchFamily="34" charset="0"/>
                </a:defRPr>
              </a:lvl1pPr>
              <a:lvl2pPr marL="742950" indent="-285750" eaLnBrk="0" hangingPunct="0">
                <a:defRPr sz="2000">
                  <a:solidFill>
                    <a:schemeClr val="tx1"/>
                  </a:solidFill>
                  <a:latin typeface="Tahoma" panose="020B0604030504040204" pitchFamily="34" charset="0"/>
                </a:defRPr>
              </a:lvl2pPr>
              <a:lvl3pPr marL="1143000" indent="-228600" eaLnBrk="0" hangingPunct="0">
                <a:defRPr sz="2000">
                  <a:solidFill>
                    <a:schemeClr val="tx1"/>
                  </a:solidFill>
                  <a:latin typeface="Tahoma" panose="020B0604030504040204" pitchFamily="34" charset="0"/>
                </a:defRPr>
              </a:lvl3pPr>
              <a:lvl4pPr marL="1600200" indent="-228600" eaLnBrk="0" hangingPunct="0">
                <a:defRPr sz="2000">
                  <a:solidFill>
                    <a:schemeClr val="tx1"/>
                  </a:solidFill>
                  <a:latin typeface="Tahoma" panose="020B0604030504040204" pitchFamily="34" charset="0"/>
                </a:defRPr>
              </a:lvl4pPr>
              <a:lvl5pPr marL="2057400" indent="-228600" eaLnBrk="0" hangingPunct="0">
                <a:defRPr sz="2000">
                  <a:solidFill>
                    <a:schemeClr val="tx1"/>
                  </a:solidFill>
                  <a:latin typeface="Tahoma" panose="020B0604030504040204" pitchFamily="34" charset="0"/>
                </a:defRPr>
              </a:lvl5pPr>
              <a:lvl6pPr marL="2514600" indent="-228600" algn="ctr" eaLnBrk="0" fontAlgn="base" hangingPunct="0">
                <a:spcBef>
                  <a:spcPct val="0"/>
                </a:spcBef>
                <a:spcAft>
                  <a:spcPct val="0"/>
                </a:spcAft>
                <a:defRPr sz="2000">
                  <a:solidFill>
                    <a:schemeClr val="tx1"/>
                  </a:solidFill>
                  <a:latin typeface="Tahoma" panose="020B0604030504040204" pitchFamily="34" charset="0"/>
                </a:defRPr>
              </a:lvl6pPr>
              <a:lvl7pPr marL="2971800" indent="-228600" algn="ctr" eaLnBrk="0" fontAlgn="base" hangingPunct="0">
                <a:spcBef>
                  <a:spcPct val="0"/>
                </a:spcBef>
                <a:spcAft>
                  <a:spcPct val="0"/>
                </a:spcAft>
                <a:defRPr sz="2000">
                  <a:solidFill>
                    <a:schemeClr val="tx1"/>
                  </a:solidFill>
                  <a:latin typeface="Tahoma" panose="020B0604030504040204" pitchFamily="34" charset="0"/>
                </a:defRPr>
              </a:lvl7pPr>
              <a:lvl8pPr marL="3429000" indent="-228600" algn="ctr" eaLnBrk="0" fontAlgn="base" hangingPunct="0">
                <a:spcBef>
                  <a:spcPct val="0"/>
                </a:spcBef>
                <a:spcAft>
                  <a:spcPct val="0"/>
                </a:spcAft>
                <a:defRPr sz="2000">
                  <a:solidFill>
                    <a:schemeClr val="tx1"/>
                  </a:solidFill>
                  <a:latin typeface="Tahoma" panose="020B0604030504040204" pitchFamily="34" charset="0"/>
                </a:defRPr>
              </a:lvl8pPr>
              <a:lvl9pPr marL="3886200" indent="-228600" algn="ctr" eaLnBrk="0" fontAlgn="base" hangingPunct="0">
                <a:spcBef>
                  <a:spcPct val="0"/>
                </a:spcBef>
                <a:spcAft>
                  <a:spcPct val="0"/>
                </a:spcAft>
                <a:defRPr sz="2000">
                  <a:solidFill>
                    <a:schemeClr val="tx1"/>
                  </a:solidFill>
                  <a:latin typeface="Tahoma" panose="020B0604030504040204" pitchFamily="34" charset="0"/>
                </a:defRPr>
              </a:lvl9pPr>
            </a:lstStyle>
            <a:p>
              <a:pPr algn="l"/>
              <a:r>
                <a:rPr lang="en-US" altLang="en-US" sz="2400" b="1">
                  <a:latin typeface="Times New Roman" panose="02020603050405020304" pitchFamily="18" charset="0"/>
                </a:rPr>
                <a:t>(a)</a:t>
              </a:r>
            </a:p>
          </p:txBody>
        </p:sp>
        <p:sp>
          <p:nvSpPr>
            <p:cNvPr id="32780" name="Text Box 13"/>
            <p:cNvSpPr txBox="1">
              <a:spLocks noChangeArrowheads="1"/>
            </p:cNvSpPr>
            <p:nvPr/>
          </p:nvSpPr>
          <p:spPr bwMode="auto">
            <a:xfrm>
              <a:off x="-4" y="1968"/>
              <a:ext cx="402" cy="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000">
                  <a:solidFill>
                    <a:schemeClr val="tx1"/>
                  </a:solidFill>
                  <a:latin typeface="Tahoma" panose="020B0604030504040204" pitchFamily="34" charset="0"/>
                </a:defRPr>
              </a:lvl1pPr>
              <a:lvl2pPr marL="742950" indent="-285750" eaLnBrk="0" hangingPunct="0">
                <a:defRPr sz="2000">
                  <a:solidFill>
                    <a:schemeClr val="tx1"/>
                  </a:solidFill>
                  <a:latin typeface="Tahoma" panose="020B0604030504040204" pitchFamily="34" charset="0"/>
                </a:defRPr>
              </a:lvl2pPr>
              <a:lvl3pPr marL="1143000" indent="-228600" eaLnBrk="0" hangingPunct="0">
                <a:defRPr sz="2000">
                  <a:solidFill>
                    <a:schemeClr val="tx1"/>
                  </a:solidFill>
                  <a:latin typeface="Tahoma" panose="020B0604030504040204" pitchFamily="34" charset="0"/>
                </a:defRPr>
              </a:lvl3pPr>
              <a:lvl4pPr marL="1600200" indent="-228600" eaLnBrk="0" hangingPunct="0">
                <a:defRPr sz="2000">
                  <a:solidFill>
                    <a:schemeClr val="tx1"/>
                  </a:solidFill>
                  <a:latin typeface="Tahoma" panose="020B0604030504040204" pitchFamily="34" charset="0"/>
                </a:defRPr>
              </a:lvl4pPr>
              <a:lvl5pPr marL="2057400" indent="-228600" eaLnBrk="0" hangingPunct="0">
                <a:defRPr sz="2000">
                  <a:solidFill>
                    <a:schemeClr val="tx1"/>
                  </a:solidFill>
                  <a:latin typeface="Tahoma" panose="020B0604030504040204" pitchFamily="34" charset="0"/>
                </a:defRPr>
              </a:lvl5pPr>
              <a:lvl6pPr marL="2514600" indent="-228600" algn="ctr" eaLnBrk="0" fontAlgn="base" hangingPunct="0">
                <a:spcBef>
                  <a:spcPct val="0"/>
                </a:spcBef>
                <a:spcAft>
                  <a:spcPct val="0"/>
                </a:spcAft>
                <a:defRPr sz="2000">
                  <a:solidFill>
                    <a:schemeClr val="tx1"/>
                  </a:solidFill>
                  <a:latin typeface="Tahoma" panose="020B0604030504040204" pitchFamily="34" charset="0"/>
                </a:defRPr>
              </a:lvl6pPr>
              <a:lvl7pPr marL="2971800" indent="-228600" algn="ctr" eaLnBrk="0" fontAlgn="base" hangingPunct="0">
                <a:spcBef>
                  <a:spcPct val="0"/>
                </a:spcBef>
                <a:spcAft>
                  <a:spcPct val="0"/>
                </a:spcAft>
                <a:defRPr sz="2000">
                  <a:solidFill>
                    <a:schemeClr val="tx1"/>
                  </a:solidFill>
                  <a:latin typeface="Tahoma" panose="020B0604030504040204" pitchFamily="34" charset="0"/>
                </a:defRPr>
              </a:lvl7pPr>
              <a:lvl8pPr marL="3429000" indent="-228600" algn="ctr" eaLnBrk="0" fontAlgn="base" hangingPunct="0">
                <a:spcBef>
                  <a:spcPct val="0"/>
                </a:spcBef>
                <a:spcAft>
                  <a:spcPct val="0"/>
                </a:spcAft>
                <a:defRPr sz="2000">
                  <a:solidFill>
                    <a:schemeClr val="tx1"/>
                  </a:solidFill>
                  <a:latin typeface="Tahoma" panose="020B0604030504040204" pitchFamily="34" charset="0"/>
                </a:defRPr>
              </a:lvl8pPr>
              <a:lvl9pPr marL="3886200" indent="-228600" algn="ctr" eaLnBrk="0" fontAlgn="base" hangingPunct="0">
                <a:spcBef>
                  <a:spcPct val="0"/>
                </a:spcBef>
                <a:spcAft>
                  <a:spcPct val="0"/>
                </a:spcAft>
                <a:defRPr sz="2000">
                  <a:solidFill>
                    <a:schemeClr val="tx1"/>
                  </a:solidFill>
                  <a:latin typeface="Tahoma" panose="020B0604030504040204" pitchFamily="34" charset="0"/>
                </a:defRPr>
              </a:lvl9pPr>
            </a:lstStyle>
            <a:p>
              <a:pPr algn="l"/>
              <a:r>
                <a:rPr lang="en-US" altLang="en-US" sz="2400" b="1">
                  <a:latin typeface="Times New Roman" panose="02020603050405020304" pitchFamily="18" charset="0"/>
                </a:rPr>
                <a:t>(b) </a:t>
              </a:r>
            </a:p>
          </p:txBody>
        </p:sp>
        <p:sp>
          <p:nvSpPr>
            <p:cNvPr id="32781" name="Text Box 14"/>
            <p:cNvSpPr txBox="1">
              <a:spLocks noChangeArrowheads="1"/>
            </p:cNvSpPr>
            <p:nvPr/>
          </p:nvSpPr>
          <p:spPr bwMode="auto">
            <a:xfrm>
              <a:off x="0" y="3264"/>
              <a:ext cx="380" cy="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000">
                  <a:solidFill>
                    <a:schemeClr val="tx1"/>
                  </a:solidFill>
                  <a:latin typeface="Tahoma" panose="020B0604030504040204" pitchFamily="34" charset="0"/>
                </a:defRPr>
              </a:lvl1pPr>
              <a:lvl2pPr marL="742950" indent="-285750" eaLnBrk="0" hangingPunct="0">
                <a:defRPr sz="2000">
                  <a:solidFill>
                    <a:schemeClr val="tx1"/>
                  </a:solidFill>
                  <a:latin typeface="Tahoma" panose="020B0604030504040204" pitchFamily="34" charset="0"/>
                </a:defRPr>
              </a:lvl2pPr>
              <a:lvl3pPr marL="1143000" indent="-228600" eaLnBrk="0" hangingPunct="0">
                <a:defRPr sz="2000">
                  <a:solidFill>
                    <a:schemeClr val="tx1"/>
                  </a:solidFill>
                  <a:latin typeface="Tahoma" panose="020B0604030504040204" pitchFamily="34" charset="0"/>
                </a:defRPr>
              </a:lvl3pPr>
              <a:lvl4pPr marL="1600200" indent="-228600" eaLnBrk="0" hangingPunct="0">
                <a:defRPr sz="2000">
                  <a:solidFill>
                    <a:schemeClr val="tx1"/>
                  </a:solidFill>
                  <a:latin typeface="Tahoma" panose="020B0604030504040204" pitchFamily="34" charset="0"/>
                </a:defRPr>
              </a:lvl4pPr>
              <a:lvl5pPr marL="2057400" indent="-228600" eaLnBrk="0" hangingPunct="0">
                <a:defRPr sz="2000">
                  <a:solidFill>
                    <a:schemeClr val="tx1"/>
                  </a:solidFill>
                  <a:latin typeface="Tahoma" panose="020B0604030504040204" pitchFamily="34" charset="0"/>
                </a:defRPr>
              </a:lvl5pPr>
              <a:lvl6pPr marL="2514600" indent="-228600" algn="ctr" eaLnBrk="0" fontAlgn="base" hangingPunct="0">
                <a:spcBef>
                  <a:spcPct val="0"/>
                </a:spcBef>
                <a:spcAft>
                  <a:spcPct val="0"/>
                </a:spcAft>
                <a:defRPr sz="2000">
                  <a:solidFill>
                    <a:schemeClr val="tx1"/>
                  </a:solidFill>
                  <a:latin typeface="Tahoma" panose="020B0604030504040204" pitchFamily="34" charset="0"/>
                </a:defRPr>
              </a:lvl6pPr>
              <a:lvl7pPr marL="2971800" indent="-228600" algn="ctr" eaLnBrk="0" fontAlgn="base" hangingPunct="0">
                <a:spcBef>
                  <a:spcPct val="0"/>
                </a:spcBef>
                <a:spcAft>
                  <a:spcPct val="0"/>
                </a:spcAft>
                <a:defRPr sz="2000">
                  <a:solidFill>
                    <a:schemeClr val="tx1"/>
                  </a:solidFill>
                  <a:latin typeface="Tahoma" panose="020B0604030504040204" pitchFamily="34" charset="0"/>
                </a:defRPr>
              </a:lvl7pPr>
              <a:lvl8pPr marL="3429000" indent="-228600" algn="ctr" eaLnBrk="0" fontAlgn="base" hangingPunct="0">
                <a:spcBef>
                  <a:spcPct val="0"/>
                </a:spcBef>
                <a:spcAft>
                  <a:spcPct val="0"/>
                </a:spcAft>
                <a:defRPr sz="2000">
                  <a:solidFill>
                    <a:schemeClr val="tx1"/>
                  </a:solidFill>
                  <a:latin typeface="Tahoma" panose="020B0604030504040204" pitchFamily="34" charset="0"/>
                </a:defRPr>
              </a:lvl8pPr>
              <a:lvl9pPr marL="3886200" indent="-228600" algn="ctr" eaLnBrk="0" fontAlgn="base" hangingPunct="0">
                <a:spcBef>
                  <a:spcPct val="0"/>
                </a:spcBef>
                <a:spcAft>
                  <a:spcPct val="0"/>
                </a:spcAft>
                <a:defRPr sz="2000">
                  <a:solidFill>
                    <a:schemeClr val="tx1"/>
                  </a:solidFill>
                  <a:latin typeface="Tahoma" panose="020B0604030504040204" pitchFamily="34" charset="0"/>
                </a:defRPr>
              </a:lvl9pPr>
            </a:lstStyle>
            <a:p>
              <a:pPr algn="l"/>
              <a:r>
                <a:rPr lang="en-US" altLang="en-US" sz="2400" b="1">
                  <a:latin typeface="Times New Roman" panose="02020603050405020304" pitchFamily="18" charset="0"/>
                </a:rPr>
                <a:t>(c) </a:t>
              </a:r>
            </a:p>
          </p:txBody>
        </p:sp>
      </p:grpSp>
    </p:spTree>
    <p:extLst>
      <p:ext uri="{BB962C8B-B14F-4D97-AF65-F5344CB8AC3E}">
        <p14:creationId xmlns:p14="http://schemas.microsoft.com/office/powerpoint/2010/main" val="15365959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7586"/>
                                        </p:tgtEl>
                                        <p:attrNameLst>
                                          <p:attrName>style.visibility</p:attrName>
                                        </p:attrNameLst>
                                      </p:cBhvr>
                                      <p:to>
                                        <p:strVal val="visible"/>
                                      </p:to>
                                    </p:set>
                                    <p:anim calcmode="lin" valueType="num">
                                      <p:cBhvr additive="base">
                                        <p:cTn id="7" dur="500" fill="hold"/>
                                        <p:tgtEl>
                                          <p:spTgt spid="67586"/>
                                        </p:tgtEl>
                                        <p:attrNameLst>
                                          <p:attrName>ppt_x</p:attrName>
                                        </p:attrNameLst>
                                      </p:cBhvr>
                                      <p:tavLst>
                                        <p:tav tm="0">
                                          <p:val>
                                            <p:strVal val="0-#ppt_w/2"/>
                                          </p:val>
                                        </p:tav>
                                        <p:tav tm="100000">
                                          <p:val>
                                            <p:strVal val="#ppt_x"/>
                                          </p:val>
                                        </p:tav>
                                      </p:tavLst>
                                    </p:anim>
                                    <p:anim calcmode="lin" valueType="num">
                                      <p:cBhvr additive="base">
                                        <p:cTn id="8" dur="500" fill="hold"/>
                                        <p:tgtEl>
                                          <p:spTgt spid="67586"/>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0-#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C:\Documents and Settings\nm2\Desktop\Book 6E 5E Final Downloads V2\Book 6E Cmap k Image V2\Figure 3.3.jpg"/>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828800" y="293511"/>
            <a:ext cx="8915400"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67376883"/>
      </p:ext>
    </p:extLst>
  </p:cSld>
  <p:clrMapOvr>
    <a:masterClrMapping/>
  </p:clrMapOv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02FDC9-9872-8B4D-9C43-FF41CC48A1B9}"/>
              </a:ext>
            </a:extLst>
          </p:cNvPr>
          <p:cNvSpPr>
            <a:spLocks noGrp="1"/>
          </p:cNvSpPr>
          <p:nvPr>
            <p:ph type="title"/>
          </p:nvPr>
        </p:nvSpPr>
        <p:spPr/>
        <p:txBody>
          <a:bodyPr/>
          <a:lstStyle/>
          <a:p>
            <a:r>
              <a:rPr lang="en-US" dirty="0"/>
              <a:t>Consider the following points</a:t>
            </a:r>
          </a:p>
        </p:txBody>
      </p:sp>
      <p:sp>
        <p:nvSpPr>
          <p:cNvPr id="3" name="Content Placeholder 2">
            <a:extLst>
              <a:ext uri="{FF2B5EF4-FFF2-40B4-BE49-F238E27FC236}">
                <a16:creationId xmlns:a16="http://schemas.microsoft.com/office/drawing/2014/main" xmlns="" id="{23E3E605-7A6E-5942-976E-7C1C3E6485C2}"/>
              </a:ext>
            </a:extLst>
          </p:cNvPr>
          <p:cNvSpPr>
            <a:spLocks noGrp="1"/>
          </p:cNvSpPr>
          <p:nvPr>
            <p:ph idx="1"/>
          </p:nvPr>
        </p:nvSpPr>
        <p:spPr/>
        <p:txBody>
          <a:bodyPr>
            <a:normAutofit fontScale="92500" lnSpcReduction="20000"/>
          </a:bodyPr>
          <a:lstStyle/>
          <a:p>
            <a:r>
              <a:rPr lang="en-GB" dirty="0"/>
              <a:t>Decide whether the research is exploratory, descriptive or causal (or a combination of these) and match the methods accordingly. </a:t>
            </a:r>
          </a:p>
          <a:p>
            <a:r>
              <a:rPr lang="en-GB" dirty="0"/>
              <a:t>Decide whether the research is to generate theory, test theory or explore theory and match methods accordingly. </a:t>
            </a:r>
          </a:p>
          <a:p>
            <a:r>
              <a:rPr lang="en-GB" dirty="0"/>
              <a:t>Ensure that the chosen methods are appropriate to the methodology. It is important to note that for some qualitative research it may be difficult to state specific methods at the beginning of the project as these might be developed, refined or changed in light of emerging themes. If this is the case, highlight these issues in the relevant example(s). </a:t>
            </a:r>
          </a:p>
          <a:p>
            <a:r>
              <a:rPr lang="en-GB" dirty="0"/>
              <a:t>Choose a combination of methods if appropriate, desirable and feasible (if the methodology enables this). </a:t>
            </a:r>
          </a:p>
          <a:p>
            <a:r>
              <a:rPr lang="en-GB" dirty="0"/>
              <a:t>Ensure that the methods are ethically sound.</a:t>
            </a:r>
            <a:endParaRPr lang="en-US" dirty="0"/>
          </a:p>
        </p:txBody>
      </p:sp>
    </p:spTree>
    <p:extLst>
      <p:ext uri="{BB962C8B-B14F-4D97-AF65-F5344CB8AC3E}">
        <p14:creationId xmlns:p14="http://schemas.microsoft.com/office/powerpoint/2010/main" val="147063803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6324428"/>
              </p:ext>
            </p:extLst>
          </p:nvPr>
        </p:nvGraphicFramePr>
        <p:xfrm>
          <a:off x="327374" y="301977"/>
          <a:ext cx="11277603" cy="5782734"/>
        </p:xfrm>
        <a:graphic>
          <a:graphicData uri="http://schemas.openxmlformats.org/drawingml/2006/table">
            <a:tbl>
              <a:tblPr firstRow="1" bandRow="1">
                <a:tableStyleId>{5C22544A-7EE6-4342-B048-85BDC9FD1C3A}</a:tableStyleId>
              </a:tblPr>
              <a:tblGrid>
                <a:gridCol w="7121902"/>
                <a:gridCol w="1389924"/>
                <a:gridCol w="1275644"/>
                <a:gridCol w="1490133"/>
              </a:tblGrid>
              <a:tr h="1472426">
                <a:tc>
                  <a:txBody>
                    <a:bodyPr/>
                    <a:lstStyle/>
                    <a:p>
                      <a:r>
                        <a:rPr lang="en-GB" dirty="0" smtClean="0"/>
                        <a:t>Research topic</a:t>
                      </a:r>
                      <a:endParaRPr lang="en-GB" dirty="0"/>
                    </a:p>
                  </a:txBody>
                  <a:tcPr/>
                </a:tc>
                <a:tc>
                  <a:txBody>
                    <a:bodyPr/>
                    <a:lstStyle/>
                    <a:p>
                      <a:r>
                        <a:rPr lang="en-GB" dirty="0" smtClean="0"/>
                        <a:t>Exploratory,</a:t>
                      </a:r>
                    </a:p>
                    <a:p>
                      <a:r>
                        <a:rPr lang="en-GB" dirty="0" smtClean="0"/>
                        <a:t>Descriptive, causal </a:t>
                      </a:r>
                    </a:p>
                    <a:p>
                      <a:r>
                        <a:rPr lang="en-GB" dirty="0" smtClean="0"/>
                        <a:t>research</a:t>
                      </a:r>
                    </a:p>
                  </a:txBody>
                  <a:tcPr/>
                </a:tc>
                <a:tc>
                  <a:txBody>
                    <a:bodyPr/>
                    <a:lstStyle/>
                    <a:p>
                      <a:r>
                        <a:rPr lang="en-GB" dirty="0" smtClean="0"/>
                        <a:t>Generate, test or explore theory</a:t>
                      </a:r>
                      <a:endParaRPr lang="en-GB" dirty="0"/>
                    </a:p>
                  </a:txBody>
                  <a:tcPr/>
                </a:tc>
                <a:tc>
                  <a:txBody>
                    <a:bodyPr/>
                    <a:lstStyle/>
                    <a:p>
                      <a:r>
                        <a:rPr lang="en-GB" dirty="0" smtClean="0"/>
                        <a:t>Ethics</a:t>
                      </a:r>
                      <a:endParaRPr lang="en-GB" dirty="0"/>
                    </a:p>
                  </a:txBody>
                  <a:tcPr/>
                </a:tc>
              </a:tr>
              <a:tr h="792845">
                <a:tc>
                  <a:txBody>
                    <a:bodyPr/>
                    <a:lstStyle/>
                    <a:p>
                      <a:r>
                        <a:rPr lang="en-GB" dirty="0" smtClean="0"/>
                        <a:t>To evaluate the integration, effectiveness and costs of different models that deliver primary healthcare to homeless people.</a:t>
                      </a:r>
                    </a:p>
                  </a:txBody>
                  <a:tcPr/>
                </a:tc>
                <a:tc>
                  <a:txBody>
                    <a:bodyPr/>
                    <a:lstStyle/>
                    <a:p>
                      <a:endParaRPr lang="en-GB"/>
                    </a:p>
                  </a:txBody>
                  <a:tcPr/>
                </a:tc>
                <a:tc>
                  <a:txBody>
                    <a:bodyPr/>
                    <a:lstStyle/>
                    <a:p>
                      <a:endParaRPr lang="en-GB"/>
                    </a:p>
                  </a:txBody>
                  <a:tcPr/>
                </a:tc>
                <a:tc>
                  <a:txBody>
                    <a:bodyPr/>
                    <a:lstStyle/>
                    <a:p>
                      <a:endParaRPr lang="en-GB"/>
                    </a:p>
                  </a:txBody>
                  <a:tcPr/>
                </a:tc>
              </a:tr>
              <a:tr h="459347">
                <a:tc>
                  <a:txBody>
                    <a:bodyPr/>
                    <a:lstStyle/>
                    <a:p>
                      <a:r>
                        <a:rPr lang="en-GB" dirty="0" smtClean="0"/>
                        <a:t>To</a:t>
                      </a:r>
                      <a:r>
                        <a:rPr lang="en-GB" baseline="0" dirty="0" smtClean="0"/>
                        <a:t> </a:t>
                      </a:r>
                      <a:r>
                        <a:rPr lang="en-GB" dirty="0" smtClean="0"/>
                        <a:t>explore the role of women academics at UWTSD.</a:t>
                      </a:r>
                    </a:p>
                  </a:txBody>
                  <a:tcPr/>
                </a:tc>
                <a:tc>
                  <a:txBody>
                    <a:bodyPr/>
                    <a:lstStyle/>
                    <a:p>
                      <a:endParaRPr lang="en-GB"/>
                    </a:p>
                  </a:txBody>
                  <a:tcPr/>
                </a:tc>
                <a:tc>
                  <a:txBody>
                    <a:bodyPr/>
                    <a:lstStyle/>
                    <a:p>
                      <a:endParaRPr lang="en-GB"/>
                    </a:p>
                  </a:txBody>
                  <a:tcPr/>
                </a:tc>
                <a:tc>
                  <a:txBody>
                    <a:bodyPr/>
                    <a:lstStyle/>
                    <a:p>
                      <a:endParaRPr lang="en-GB"/>
                    </a:p>
                  </a:txBody>
                  <a:tcPr/>
                </a:tc>
              </a:tr>
              <a:tr h="1472426">
                <a:tc>
                  <a:txBody>
                    <a:bodyPr/>
                    <a:lstStyle/>
                    <a:p>
                      <a:r>
                        <a:rPr lang="en-GB" dirty="0" smtClean="0"/>
                        <a:t>To provide new social scientific explanations and theories of alternative cultural movements and activities in selected European cities. It will consider the development, use and closure of alternative cultural venues and sites after anti-squatting and anti-rave legislation.</a:t>
                      </a:r>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r>
              <a:tr h="792845">
                <a:tc>
                  <a:txBody>
                    <a:bodyPr/>
                    <a:lstStyle/>
                    <a:p>
                      <a:r>
                        <a:rPr lang="en-GB" dirty="0" smtClean="0"/>
                        <a:t>To test the assumption that taste is the primary reason for buying a new type of chocolate product.</a:t>
                      </a:r>
                    </a:p>
                  </a:txBody>
                  <a:tcPr/>
                </a:tc>
                <a:tc>
                  <a:txBody>
                    <a:bodyPr/>
                    <a:lstStyle/>
                    <a:p>
                      <a:endParaRPr lang="en-GB"/>
                    </a:p>
                  </a:txBody>
                  <a:tcPr/>
                </a:tc>
                <a:tc>
                  <a:txBody>
                    <a:bodyPr/>
                    <a:lstStyle/>
                    <a:p>
                      <a:endParaRPr lang="en-GB"/>
                    </a:p>
                  </a:txBody>
                  <a:tcPr/>
                </a:tc>
                <a:tc>
                  <a:txBody>
                    <a:bodyPr/>
                    <a:lstStyle/>
                    <a:p>
                      <a:endParaRPr lang="en-GB"/>
                    </a:p>
                  </a:txBody>
                  <a:tcPr/>
                </a:tc>
              </a:tr>
              <a:tr h="792845">
                <a:tc>
                  <a:txBody>
                    <a:bodyPr/>
                    <a:lstStyle/>
                    <a:p>
                      <a:r>
                        <a:rPr lang="en-GB" dirty="0" smtClean="0"/>
                        <a:t>To increase cheese manufacturing efficiency and sustainability through changing farming practice.</a:t>
                      </a:r>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408319294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366F026-84EB-5E4B-8A74-1E0351542F44}"/>
              </a:ext>
            </a:extLst>
          </p:cNvPr>
          <p:cNvSpPr>
            <a:spLocks noGrp="1"/>
          </p:cNvSpPr>
          <p:nvPr>
            <p:ph type="title"/>
          </p:nvPr>
        </p:nvSpPr>
        <p:spPr/>
        <p:txBody>
          <a:bodyPr/>
          <a:lstStyle/>
          <a:p>
            <a:r>
              <a:rPr lang="en-US" dirty="0"/>
              <a:t>Defend your methodology</a:t>
            </a:r>
          </a:p>
        </p:txBody>
      </p:sp>
      <p:sp>
        <p:nvSpPr>
          <p:cNvPr id="3" name="Content Placeholder 2">
            <a:extLst>
              <a:ext uri="{FF2B5EF4-FFF2-40B4-BE49-F238E27FC236}">
                <a16:creationId xmlns:a16="http://schemas.microsoft.com/office/drawing/2014/main" xmlns="" id="{59E62CAC-013F-9C45-ADAD-8D7BBA850591}"/>
              </a:ext>
            </a:extLst>
          </p:cNvPr>
          <p:cNvSpPr>
            <a:spLocks noGrp="1"/>
          </p:cNvSpPr>
          <p:nvPr>
            <p:ph idx="1"/>
          </p:nvPr>
        </p:nvSpPr>
        <p:spPr/>
        <p:txBody>
          <a:bodyPr>
            <a:normAutofit fontScale="92500" lnSpcReduction="10000"/>
          </a:bodyPr>
          <a:lstStyle/>
          <a:p>
            <a:r>
              <a:rPr lang="en-GB" dirty="0"/>
              <a:t>Why have you chosen this particular methodology?</a:t>
            </a:r>
          </a:p>
          <a:p>
            <a:r>
              <a:rPr lang="en-GB" dirty="0"/>
              <a:t>Why is your chosen methodology the most appropriate for your research topic?</a:t>
            </a:r>
          </a:p>
          <a:p>
            <a:r>
              <a:rPr lang="en-GB" dirty="0"/>
              <a:t>What other methodologies could have been chosen and why were they rejected?</a:t>
            </a:r>
          </a:p>
          <a:p>
            <a:r>
              <a:rPr lang="en-GB" dirty="0"/>
              <a:t>How does your methodology help you to work towards answering your research question?</a:t>
            </a:r>
          </a:p>
          <a:p>
            <a:r>
              <a:rPr lang="en-GB" dirty="0"/>
              <a:t>How does your chosen methodology fit with your epistemological standpoint and theoretical perspective?</a:t>
            </a:r>
          </a:p>
          <a:p>
            <a:r>
              <a:rPr lang="en-GB" dirty="0"/>
              <a:t>Is it possible to refine, combine or alter your methodology (if required) yet still retain a coherent epistemological position?</a:t>
            </a:r>
          </a:p>
          <a:p>
            <a:endParaRPr lang="en-US" dirty="0"/>
          </a:p>
        </p:txBody>
      </p:sp>
    </p:spTree>
    <p:extLst>
      <p:ext uri="{BB962C8B-B14F-4D97-AF65-F5344CB8AC3E}">
        <p14:creationId xmlns:p14="http://schemas.microsoft.com/office/powerpoint/2010/main" val="368989298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E4A130-D77B-6E4F-B540-70D749AE3873}"/>
              </a:ext>
            </a:extLst>
          </p:cNvPr>
          <p:cNvSpPr>
            <a:spLocks noGrp="1"/>
          </p:cNvSpPr>
          <p:nvPr>
            <p:ph type="title"/>
          </p:nvPr>
        </p:nvSpPr>
        <p:spPr/>
        <p:txBody>
          <a:bodyPr/>
          <a:lstStyle/>
          <a:p>
            <a:r>
              <a:rPr lang="en-US" dirty="0"/>
              <a:t>Methodological fundamentalism</a:t>
            </a:r>
          </a:p>
        </p:txBody>
      </p:sp>
      <p:sp>
        <p:nvSpPr>
          <p:cNvPr id="3" name="Content Placeholder 2">
            <a:extLst>
              <a:ext uri="{FF2B5EF4-FFF2-40B4-BE49-F238E27FC236}">
                <a16:creationId xmlns:a16="http://schemas.microsoft.com/office/drawing/2014/main" xmlns="" id="{9A7A43AB-6265-014B-81BD-61BA6AFFDAF7}"/>
              </a:ext>
            </a:extLst>
          </p:cNvPr>
          <p:cNvSpPr>
            <a:spLocks noGrp="1"/>
          </p:cNvSpPr>
          <p:nvPr>
            <p:ph idx="1"/>
          </p:nvPr>
        </p:nvSpPr>
        <p:spPr/>
        <p:txBody>
          <a:bodyPr/>
          <a:lstStyle/>
          <a:p>
            <a:r>
              <a:rPr lang="en-GB" dirty="0"/>
              <a:t>This implies that your methodology is the one true approach and that all other methodologies are flawed and/or inferior. Be prepared to critique your methodology and change, adapt or combine it with others where necessary. </a:t>
            </a:r>
            <a:endParaRPr lang="en-US" dirty="0"/>
          </a:p>
        </p:txBody>
      </p:sp>
    </p:spTree>
    <p:extLst>
      <p:ext uri="{BB962C8B-B14F-4D97-AF65-F5344CB8AC3E}">
        <p14:creationId xmlns:p14="http://schemas.microsoft.com/office/powerpoint/2010/main" val="86553997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Qualitative</a:t>
            </a:r>
            <a:endParaRPr lang="en-GB" dirty="0"/>
          </a:p>
        </p:txBody>
      </p:sp>
    </p:spTree>
    <p:extLst>
      <p:ext uri="{BB962C8B-B14F-4D97-AF65-F5344CB8AC3E}">
        <p14:creationId xmlns:p14="http://schemas.microsoft.com/office/powerpoint/2010/main" val="15589824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Qualitative data analysis </a:t>
            </a:r>
            <a:endParaRPr lang="en-GB" dirty="0"/>
          </a:p>
        </p:txBody>
      </p:sp>
      <p:sp>
        <p:nvSpPr>
          <p:cNvPr id="3" name="Content Placeholder 2"/>
          <p:cNvSpPr>
            <a:spLocks noGrp="1"/>
          </p:cNvSpPr>
          <p:nvPr>
            <p:ph idx="1"/>
          </p:nvPr>
        </p:nvSpPr>
        <p:spPr/>
        <p:txBody>
          <a:bodyPr>
            <a:normAutofit/>
          </a:bodyPr>
          <a:lstStyle/>
          <a:p>
            <a:r>
              <a:rPr lang="en-GB" dirty="0" smtClean="0">
                <a:effectLst/>
              </a:rPr>
              <a:t>Simple definitions and explanations: </a:t>
            </a:r>
          </a:p>
          <a:p>
            <a:r>
              <a:rPr lang="en-GB" dirty="0" smtClean="0">
                <a:effectLst/>
              </a:rPr>
              <a:t>In contrast to quantitative data, qualitative data does not simply count things, but is a way of recording people's attitudes, feelings and behaviours in greater depth. </a:t>
            </a:r>
          </a:p>
          <a:p>
            <a:r>
              <a:rPr lang="en-GB" dirty="0" smtClean="0">
                <a:effectLst/>
              </a:rPr>
              <a:t>Qualitative data analysis is: </a:t>
            </a:r>
          </a:p>
          <a:p>
            <a:pPr lvl="1"/>
            <a:r>
              <a:rPr lang="en-GB" dirty="0" smtClean="0">
                <a:effectLst/>
              </a:rPr>
              <a:t>Often based on grounded theory practices (derived from the study of the phenomena it represents.” Strauss and Corbin . p.23)</a:t>
            </a:r>
          </a:p>
          <a:p>
            <a:pPr lvl="1"/>
            <a:r>
              <a:rPr lang="en-GB" dirty="0" smtClean="0">
                <a:effectLst/>
              </a:rPr>
              <a:t>Answers the 'why?' questions</a:t>
            </a:r>
          </a:p>
          <a:p>
            <a:pPr lvl="1"/>
            <a:r>
              <a:rPr lang="en-GB" dirty="0" smtClean="0">
                <a:effectLst/>
              </a:rPr>
              <a:t>Pays greater attention to individual cases</a:t>
            </a:r>
          </a:p>
          <a:p>
            <a:endParaRPr lang="en-GB" dirty="0"/>
          </a:p>
        </p:txBody>
      </p:sp>
    </p:spTree>
    <p:extLst>
      <p:ext uri="{BB962C8B-B14F-4D97-AF65-F5344CB8AC3E}">
        <p14:creationId xmlns:p14="http://schemas.microsoft.com/office/powerpoint/2010/main" val="35960784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Sources of qualitative data analysis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effectLst/>
              </a:rPr>
              <a:t>We can gather qualitative data in a variety of ways, for example:</a:t>
            </a:r>
          </a:p>
          <a:p>
            <a:r>
              <a:rPr lang="en-GB" dirty="0" smtClean="0">
                <a:effectLst/>
                <a:hlinkClick r:id="rId2" tooltip="an example of a questionnaire"/>
              </a:rPr>
              <a:t>Questionnaires/Surveys</a:t>
            </a:r>
            <a:r>
              <a:rPr lang="en-GB" dirty="0" smtClean="0">
                <a:effectLst/>
              </a:rPr>
              <a:t>: a series of questions and other prompts for the purpose of gathering information from respondents.. </a:t>
            </a:r>
          </a:p>
          <a:p>
            <a:r>
              <a:rPr lang="en-GB" dirty="0" smtClean="0">
                <a:effectLst/>
                <a:hlinkClick r:id="rId3" tooltip="example of an interview"/>
              </a:rPr>
              <a:t>Interviews</a:t>
            </a:r>
            <a:r>
              <a:rPr lang="en-GB" dirty="0" smtClean="0">
                <a:effectLst/>
              </a:rPr>
              <a:t>: a conversation between two or more people (the interviewer and the interviewee) where questions are asked by the interviewer to obtain information from the interviewee. </a:t>
            </a:r>
          </a:p>
          <a:p>
            <a:r>
              <a:rPr lang="en-GB" dirty="0" smtClean="0">
                <a:effectLst/>
                <a:hlinkClick r:id="rId4" tooltip="a focus group example "/>
              </a:rPr>
              <a:t>Focus Groups</a:t>
            </a:r>
            <a:r>
              <a:rPr lang="en-GB" dirty="0" smtClean="0">
                <a:effectLst/>
              </a:rPr>
              <a:t>: a group of people are asked about their attitude towards a product, service, concept, advertisement, idea, or packaging. </a:t>
            </a:r>
          </a:p>
          <a:p>
            <a:r>
              <a:rPr lang="en-GB" dirty="0" smtClean="0">
                <a:effectLst/>
                <a:hlinkClick r:id="rId5" tooltip="an obseration example"/>
              </a:rPr>
              <a:t>Observation</a:t>
            </a:r>
            <a:r>
              <a:rPr lang="en-GB" dirty="0" smtClean="0">
                <a:effectLst/>
              </a:rPr>
              <a:t>: a group or single participants are manipulated by the researcher, for example, asked to perform a specific task or action. Observations are then made of their user behaviour, user processes, workflows </a:t>
            </a:r>
            <a:r>
              <a:rPr lang="en-GB" dirty="0" err="1" smtClean="0">
                <a:effectLst/>
              </a:rPr>
              <a:t>etc</a:t>
            </a:r>
            <a:r>
              <a:rPr lang="en-GB" dirty="0" smtClean="0">
                <a:effectLst/>
              </a:rPr>
              <a:t>, either in a controlled situation (e.g. lab based) or in a real-world situation (e.g. the workplace). </a:t>
            </a:r>
          </a:p>
          <a:p>
            <a:r>
              <a:rPr lang="en-GB" dirty="0" smtClean="0">
                <a:effectLst/>
                <a:hlinkClick r:id="rId6" tooltip="a document about discourse analysis"/>
              </a:rPr>
              <a:t>Discourse Analysis</a:t>
            </a:r>
            <a:r>
              <a:rPr lang="en-GB" dirty="0" smtClean="0">
                <a:effectLst/>
              </a:rPr>
              <a:t>: a general term for a number of approaches to </a:t>
            </a:r>
            <a:r>
              <a:rPr lang="en-GB" dirty="0" err="1" smtClean="0">
                <a:effectLst/>
              </a:rPr>
              <a:t>analyzing</a:t>
            </a:r>
            <a:r>
              <a:rPr lang="en-GB" dirty="0" smtClean="0">
                <a:effectLst/>
              </a:rPr>
              <a:t> written, spoken or signed language use. </a:t>
            </a:r>
          </a:p>
          <a:p>
            <a:endParaRPr lang="en-GB" dirty="0"/>
          </a:p>
        </p:txBody>
      </p:sp>
    </p:spTree>
    <p:extLst>
      <p:ext uri="{BB962C8B-B14F-4D97-AF65-F5344CB8AC3E}">
        <p14:creationId xmlns:p14="http://schemas.microsoft.com/office/powerpoint/2010/main" val="311836129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we do qualitative data analysis</a:t>
            </a:r>
            <a:endParaRPr lang="en-GB" dirty="0"/>
          </a:p>
        </p:txBody>
      </p:sp>
      <p:sp>
        <p:nvSpPr>
          <p:cNvPr id="3" name="Content Placeholder 2"/>
          <p:cNvSpPr>
            <a:spLocks noGrp="1"/>
          </p:cNvSpPr>
          <p:nvPr>
            <p:ph idx="1"/>
          </p:nvPr>
        </p:nvSpPr>
        <p:spPr/>
        <p:txBody>
          <a:bodyPr/>
          <a:lstStyle/>
          <a:p>
            <a:r>
              <a:rPr lang="en-GB" dirty="0" smtClean="0">
                <a:effectLst/>
              </a:rPr>
              <a:t>Looks further than precise numerical evidence </a:t>
            </a:r>
          </a:p>
          <a:p>
            <a:r>
              <a:rPr lang="en-GB" dirty="0" smtClean="0">
                <a:effectLst/>
              </a:rPr>
              <a:t>Looks for categories such as events, descriptions, comments, behaviour </a:t>
            </a:r>
          </a:p>
          <a:p>
            <a:r>
              <a:rPr lang="en-GB" dirty="0" smtClean="0">
                <a:effectLst/>
              </a:rPr>
              <a:t>An inductive process - developing theories from the data you have gathered </a:t>
            </a:r>
          </a:p>
          <a:p>
            <a:r>
              <a:rPr lang="en-GB" dirty="0" smtClean="0">
                <a:effectLst/>
              </a:rPr>
              <a:t>Coding of categories and sub-categories identified </a:t>
            </a:r>
          </a:p>
          <a:p>
            <a:r>
              <a:rPr lang="en-GB" dirty="0" smtClean="0">
                <a:effectLst/>
              </a:rPr>
              <a:t>Compares codes, looking for consistencies, differences, patterns </a:t>
            </a:r>
            <a:r>
              <a:rPr lang="en-GB" dirty="0" err="1" smtClean="0">
                <a:effectLst/>
              </a:rPr>
              <a:t>etc</a:t>
            </a:r>
            <a:r>
              <a:rPr lang="en-GB" dirty="0" smtClean="0">
                <a:effectLst/>
              </a:rPr>
              <a:t> </a:t>
            </a:r>
          </a:p>
          <a:p>
            <a:r>
              <a:rPr lang="en-GB" dirty="0" smtClean="0">
                <a:effectLst/>
              </a:rPr>
              <a:t>Looks for new and emerging categories. </a:t>
            </a:r>
          </a:p>
          <a:p>
            <a:endParaRPr lang="en-GB" dirty="0"/>
          </a:p>
        </p:txBody>
      </p:sp>
    </p:spTree>
    <p:extLst>
      <p:ext uri="{BB962C8B-B14F-4D97-AF65-F5344CB8AC3E}">
        <p14:creationId xmlns:p14="http://schemas.microsoft.com/office/powerpoint/2010/main" val="242189482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effectLst/>
              </a:rPr>
              <a:t>Qualitative Data Analysis </a:t>
            </a:r>
            <a:br>
              <a:rPr lang="en-GB" b="1" dirty="0" smtClean="0">
                <a:effectLst/>
              </a:rPr>
            </a:br>
            <a:endParaRPr lang="en-GB" dirty="0"/>
          </a:p>
        </p:txBody>
      </p:sp>
      <p:sp>
        <p:nvSpPr>
          <p:cNvPr id="3" name="Content Placeholder 2"/>
          <p:cNvSpPr>
            <a:spLocks noGrp="1"/>
          </p:cNvSpPr>
          <p:nvPr>
            <p:ph idx="1"/>
          </p:nvPr>
        </p:nvSpPr>
        <p:spPr/>
        <p:txBody>
          <a:bodyPr/>
          <a:lstStyle/>
          <a:p>
            <a:r>
              <a:rPr lang="en-GB" dirty="0" smtClean="0">
                <a:effectLst/>
              </a:rPr>
              <a:t>Qualitative data provides a rich, detailed picture to be built up about why people act in certain ways, and their feelings about these actions. However, it is important to be aware of the advantages and disadvantages of qualitative data analysis as this may influence your choice of data collection.</a:t>
            </a:r>
          </a:p>
          <a:p>
            <a:endParaRPr lang="en-GB" dirty="0"/>
          </a:p>
        </p:txBody>
      </p:sp>
    </p:spTree>
    <p:extLst>
      <p:ext uri="{BB962C8B-B14F-4D97-AF65-F5344CB8AC3E}">
        <p14:creationId xmlns:p14="http://schemas.microsoft.com/office/powerpoint/2010/main" val="8358911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Advantages of Qualitative Data Analysis </a:t>
            </a:r>
            <a:endParaRPr lang="en-GB" dirty="0"/>
          </a:p>
        </p:txBody>
      </p:sp>
      <p:sp>
        <p:nvSpPr>
          <p:cNvPr id="3" name="Content Placeholder 2"/>
          <p:cNvSpPr>
            <a:spLocks noGrp="1"/>
          </p:cNvSpPr>
          <p:nvPr>
            <p:ph idx="1"/>
          </p:nvPr>
        </p:nvSpPr>
        <p:spPr/>
        <p:txBody>
          <a:bodyPr/>
          <a:lstStyle/>
          <a:p>
            <a:r>
              <a:rPr lang="en-GB" b="1" dirty="0" smtClean="0">
                <a:effectLst/>
              </a:rPr>
              <a:t>Provides depth and detail </a:t>
            </a:r>
            <a:r>
              <a:rPr lang="en-GB" dirty="0" smtClean="0">
                <a:effectLst/>
              </a:rPr>
              <a:t>: looks deeper than analysing ranks and counts by recording attitudes, feelings and behaviours </a:t>
            </a:r>
          </a:p>
          <a:p>
            <a:r>
              <a:rPr lang="en-GB" b="1" dirty="0" smtClean="0">
                <a:effectLst/>
              </a:rPr>
              <a:t>Creates openness: </a:t>
            </a:r>
            <a:r>
              <a:rPr lang="en-GB" dirty="0" smtClean="0">
                <a:effectLst/>
              </a:rPr>
              <a:t>encouraging people to expand on their responses can open up new topic areas not initially considered </a:t>
            </a:r>
          </a:p>
          <a:p>
            <a:r>
              <a:rPr lang="en-GB" b="1" dirty="0" smtClean="0">
                <a:effectLst/>
              </a:rPr>
              <a:t>Simulates people's individual experiences: </a:t>
            </a:r>
            <a:r>
              <a:rPr lang="en-GB" dirty="0" smtClean="0">
                <a:effectLst/>
              </a:rPr>
              <a:t>a detailed picture can be built up about why people act in certain ways and their feelings about these actions </a:t>
            </a:r>
          </a:p>
          <a:p>
            <a:r>
              <a:rPr lang="en-GB" b="1" dirty="0" smtClean="0">
                <a:effectLst/>
              </a:rPr>
              <a:t>Attempts to avoid pre-judgements: </a:t>
            </a:r>
            <a:r>
              <a:rPr lang="en-GB" dirty="0" smtClean="0">
                <a:effectLst/>
              </a:rPr>
              <a:t>if used alongside quantitative data collection, it can explain why a particular response was given </a:t>
            </a:r>
          </a:p>
          <a:p>
            <a:endParaRPr lang="en-GB" dirty="0"/>
          </a:p>
        </p:txBody>
      </p:sp>
    </p:spTree>
    <p:extLst>
      <p:ext uri="{BB962C8B-B14F-4D97-AF65-F5344CB8AC3E}">
        <p14:creationId xmlns:p14="http://schemas.microsoft.com/office/powerpoint/2010/main" val="278202833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effectLst/>
              </a:rPr>
              <a:t>Disadvantages of Qualitative Data Analysis </a:t>
            </a:r>
            <a:br>
              <a:rPr lang="en-GB" b="1" dirty="0" smtClean="0">
                <a:effectLst/>
              </a:rPr>
            </a:br>
            <a:endParaRPr lang="en-GB" dirty="0"/>
          </a:p>
        </p:txBody>
      </p:sp>
      <p:sp>
        <p:nvSpPr>
          <p:cNvPr id="3" name="Content Placeholder 2"/>
          <p:cNvSpPr>
            <a:spLocks noGrp="1"/>
          </p:cNvSpPr>
          <p:nvPr>
            <p:ph idx="1"/>
          </p:nvPr>
        </p:nvSpPr>
        <p:spPr/>
        <p:txBody>
          <a:bodyPr>
            <a:normAutofit lnSpcReduction="10000"/>
          </a:bodyPr>
          <a:lstStyle/>
          <a:p>
            <a:r>
              <a:rPr lang="en-GB" b="1" dirty="0" smtClean="0">
                <a:effectLst/>
              </a:rPr>
              <a:t>Usually fewer people studied: </a:t>
            </a:r>
            <a:r>
              <a:rPr lang="en-GB" dirty="0" smtClean="0">
                <a:effectLst/>
              </a:rPr>
              <a:t>collection of qualitative data is generally more time consuming that quantitative data collection and therefore unless time, staff and budget allows it is generally necessary to include a smaller sample size. </a:t>
            </a:r>
          </a:p>
          <a:p>
            <a:r>
              <a:rPr lang="en-GB" b="1" dirty="0" smtClean="0">
                <a:effectLst/>
              </a:rPr>
              <a:t>Less easy to generalise: </a:t>
            </a:r>
            <a:r>
              <a:rPr lang="en-GB" dirty="0" smtClean="0">
                <a:effectLst/>
              </a:rPr>
              <a:t>because fewer people are generally studied it is not possible to generalise results to that of the population. Usually exact numbers are reported rather than percentages. </a:t>
            </a:r>
          </a:p>
          <a:p>
            <a:r>
              <a:rPr lang="en-GB" b="1" dirty="0" smtClean="0">
                <a:effectLst/>
              </a:rPr>
              <a:t>Difficult to make systematic comparisons: </a:t>
            </a:r>
            <a:r>
              <a:rPr lang="en-GB" dirty="0" smtClean="0">
                <a:effectLst/>
              </a:rPr>
              <a:t>for example, if people give widely differing responses that are highly subjective. </a:t>
            </a:r>
          </a:p>
          <a:p>
            <a:r>
              <a:rPr lang="en-GB" b="1" dirty="0" smtClean="0">
                <a:effectLst/>
              </a:rPr>
              <a:t>Dependent on skills of the researcher: </a:t>
            </a:r>
            <a:r>
              <a:rPr lang="en-GB" dirty="0" smtClean="0">
                <a:effectLst/>
              </a:rPr>
              <a:t>particularly in the case of conducting interviews, focus groups and observation. </a:t>
            </a:r>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50613183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Qualitative research issues </a:t>
            </a:r>
            <a:endParaRPr lang="en-GB" dirty="0"/>
          </a:p>
        </p:txBody>
      </p:sp>
      <p:sp>
        <p:nvSpPr>
          <p:cNvPr id="3" name="Content Placeholder 2"/>
          <p:cNvSpPr>
            <a:spLocks noGrp="1"/>
          </p:cNvSpPr>
          <p:nvPr>
            <p:ph idx="1"/>
          </p:nvPr>
        </p:nvSpPr>
        <p:spPr/>
        <p:txBody>
          <a:bodyPr>
            <a:normAutofit fontScale="85000" lnSpcReduction="20000"/>
          </a:bodyPr>
          <a:lstStyle/>
          <a:p>
            <a:r>
              <a:rPr lang="en-GB" b="1" dirty="0" smtClean="0">
                <a:effectLst/>
              </a:rPr>
              <a:t>Establishing Trustworthiness</a:t>
            </a:r>
            <a:r>
              <a:rPr lang="en-GB" dirty="0" smtClean="0">
                <a:effectLst/>
              </a:rPr>
              <a:t>: In qualitative research data must be auditable through checking that the interpretations are credible, transferable, dependable and confirmable.</a:t>
            </a:r>
          </a:p>
          <a:p>
            <a:r>
              <a:rPr lang="en-GB" b="1" dirty="0" smtClean="0">
                <a:effectLst/>
              </a:rPr>
              <a:t>Credibility</a:t>
            </a:r>
            <a:r>
              <a:rPr lang="en-GB" dirty="0" smtClean="0">
                <a:effectLst/>
              </a:rPr>
              <a:t> improved through long engagement with the respondents or triangulation in data collection (internal validity)</a:t>
            </a:r>
          </a:p>
          <a:p>
            <a:r>
              <a:rPr lang="en-GB" b="1" dirty="0" smtClean="0">
                <a:effectLst/>
              </a:rPr>
              <a:t>Transferability</a:t>
            </a:r>
            <a:r>
              <a:rPr lang="en-GB" dirty="0" smtClean="0">
                <a:effectLst/>
              </a:rPr>
              <a:t> achieved through a detailed description of the research process to allow a reader to see if the results can be transferred to a different setting (external validity)</a:t>
            </a:r>
          </a:p>
          <a:p>
            <a:r>
              <a:rPr lang="en-GB" b="1" dirty="0" smtClean="0">
                <a:effectLst/>
              </a:rPr>
              <a:t>Dependability</a:t>
            </a:r>
            <a:r>
              <a:rPr lang="en-GB" dirty="0" smtClean="0">
                <a:effectLst/>
              </a:rPr>
              <a:t> examined through the audit trail (reliability) e.g. member checking.</a:t>
            </a:r>
          </a:p>
          <a:p>
            <a:r>
              <a:rPr lang="en-GB" b="1" dirty="0" smtClean="0">
                <a:effectLst/>
              </a:rPr>
              <a:t>Confirmability</a:t>
            </a:r>
            <a:r>
              <a:rPr lang="en-GB" dirty="0" smtClean="0">
                <a:effectLst/>
              </a:rPr>
              <a:t> audit trail categories used e.g. raw data included, data analysis and reduction processes described, data reconstruction and synthesis including structuring of categories and themes, process notes included, instrument development information included </a:t>
            </a:r>
          </a:p>
          <a:p>
            <a:endParaRPr lang="en-GB" dirty="0"/>
          </a:p>
        </p:txBody>
      </p:sp>
    </p:spTree>
    <p:extLst>
      <p:ext uri="{BB962C8B-B14F-4D97-AF65-F5344CB8AC3E}">
        <p14:creationId xmlns:p14="http://schemas.microsoft.com/office/powerpoint/2010/main" val="413813165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Thinking about qualitative data analysis</a:t>
            </a:r>
            <a:endParaRPr lang="en-GB" dirty="0"/>
          </a:p>
        </p:txBody>
      </p:sp>
      <p:sp>
        <p:nvSpPr>
          <p:cNvPr id="3" name="Content Placeholder 2"/>
          <p:cNvSpPr>
            <a:spLocks noGrp="1"/>
          </p:cNvSpPr>
          <p:nvPr>
            <p:ph idx="1"/>
          </p:nvPr>
        </p:nvSpPr>
        <p:spPr/>
        <p:txBody>
          <a:bodyPr>
            <a:normAutofit/>
          </a:bodyPr>
          <a:lstStyle/>
          <a:p>
            <a:r>
              <a:rPr lang="en-GB" dirty="0" smtClean="0">
                <a:effectLst/>
              </a:rPr>
              <a:t>Below is a list of actions you might complete as part of some qualitative data collection and analysis. There are nine steps for you to allocate a number of order. You can type the number you think the task would be done in e.g. one for the first step through to nine for the final step. There are no right or wrong answers however, after you complete the task, you can view the order we might approach it. </a:t>
            </a:r>
          </a:p>
        </p:txBody>
      </p:sp>
    </p:spTree>
    <p:extLst>
      <p:ext uri="{BB962C8B-B14F-4D97-AF65-F5344CB8AC3E}">
        <p14:creationId xmlns:p14="http://schemas.microsoft.com/office/powerpoint/2010/main" val="307166277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a:t>
            </a:r>
            <a:endParaRPr lang="en-GB" dirty="0"/>
          </a:p>
        </p:txBody>
      </p:sp>
      <p:sp>
        <p:nvSpPr>
          <p:cNvPr id="3" name="Content Placeholder 2"/>
          <p:cNvSpPr>
            <a:spLocks noGrp="1"/>
          </p:cNvSpPr>
          <p:nvPr>
            <p:ph idx="1"/>
          </p:nvPr>
        </p:nvSpPr>
        <p:spPr/>
        <p:txBody>
          <a:bodyPr>
            <a:normAutofit fontScale="55000" lnSpcReduction="20000"/>
          </a:bodyPr>
          <a:lstStyle/>
          <a:p>
            <a:r>
              <a:rPr lang="en-GB" b="1" dirty="0" smtClean="0"/>
              <a:t>1. </a:t>
            </a:r>
            <a:r>
              <a:rPr lang="en-GB" b="1" dirty="0" smtClean="0">
                <a:effectLst/>
              </a:rPr>
              <a:t>Transcription of notes</a:t>
            </a:r>
            <a:r>
              <a:rPr lang="en-GB" dirty="0" smtClean="0">
                <a:effectLst/>
              </a:rPr>
              <a:t> - This is usually the first action after you have collected your data from questionnaires, interviews, observation </a:t>
            </a:r>
            <a:r>
              <a:rPr lang="en-GB" dirty="0" err="1" smtClean="0">
                <a:effectLst/>
              </a:rPr>
              <a:t>etc</a:t>
            </a:r>
            <a:endParaRPr lang="en-GB" dirty="0" smtClean="0">
              <a:effectLst/>
            </a:endParaRPr>
          </a:p>
          <a:p>
            <a:r>
              <a:rPr lang="en-GB" b="1" dirty="0" smtClean="0">
                <a:effectLst/>
              </a:rPr>
              <a:t>2. Initial processing</a:t>
            </a:r>
            <a:r>
              <a:rPr lang="en-GB" dirty="0" smtClean="0">
                <a:effectLst/>
              </a:rPr>
              <a:t> - This is usually done once you transcribed you notes, it usually involved reading and re-reading your notes looking for categories and themes</a:t>
            </a:r>
          </a:p>
          <a:p>
            <a:r>
              <a:rPr lang="en-GB" b="1" dirty="0" smtClean="0">
                <a:effectLst/>
              </a:rPr>
              <a:t>3. Return to observe or ask further questions</a:t>
            </a:r>
            <a:r>
              <a:rPr lang="en-GB" dirty="0" smtClean="0">
                <a:effectLst/>
              </a:rPr>
              <a:t> - This is usually done after you have done some initial processing, and can then be done at any time during your study if and when required</a:t>
            </a:r>
          </a:p>
          <a:p>
            <a:r>
              <a:rPr lang="en-GB" b="1" dirty="0" smtClean="0">
                <a:effectLst/>
              </a:rPr>
              <a:t>4. Summary sheets for each response</a:t>
            </a:r>
            <a:r>
              <a:rPr lang="en-GB" dirty="0" smtClean="0">
                <a:effectLst/>
              </a:rPr>
              <a:t> - This is usually done after you have transcribed your notes, summaries can then be used as a memory jogger when your are looking for categories and themes, or if you need to return to observe or ask further questions</a:t>
            </a:r>
          </a:p>
          <a:p>
            <a:r>
              <a:rPr lang="en-GB" b="1" dirty="0" smtClean="0">
                <a:effectLst/>
              </a:rPr>
              <a:t>5. Identify categories relating to patterns or themes identified</a:t>
            </a:r>
            <a:r>
              <a:rPr lang="en-GB" dirty="0" smtClean="0">
                <a:effectLst/>
              </a:rPr>
              <a:t> - This is usually done after you have identified the core categories of your study, which are found in your transcribed notes</a:t>
            </a:r>
          </a:p>
          <a:p>
            <a:r>
              <a:rPr lang="en-GB" b="1" dirty="0" smtClean="0">
                <a:effectLst/>
              </a:rPr>
              <a:t>6. Coding</a:t>
            </a:r>
            <a:r>
              <a:rPr lang="en-GB" dirty="0" smtClean="0">
                <a:effectLst/>
              </a:rPr>
              <a:t> - This is usually done after you have identified categories relating to the patterns or themes identified.</a:t>
            </a:r>
          </a:p>
          <a:p>
            <a:r>
              <a:rPr lang="en-GB" b="1" dirty="0" smtClean="0">
                <a:effectLst/>
              </a:rPr>
              <a:t>7. Discussion</a:t>
            </a:r>
            <a:r>
              <a:rPr lang="en-GB" dirty="0" smtClean="0">
                <a:effectLst/>
              </a:rPr>
              <a:t> - This usually takes place after you have done some analysis of your data, when you have found out if any interesting patterns or themes have emerged</a:t>
            </a:r>
          </a:p>
          <a:p>
            <a:r>
              <a:rPr lang="en-GB" b="1" dirty="0" smtClean="0">
                <a:effectLst/>
              </a:rPr>
              <a:t>8. Conclusions</a:t>
            </a:r>
            <a:r>
              <a:rPr lang="en-GB" dirty="0" smtClean="0">
                <a:effectLst/>
              </a:rPr>
              <a:t> - Conclusions sum up the analysis your have done of your data and any interesting discussions</a:t>
            </a:r>
          </a:p>
          <a:p>
            <a:r>
              <a:rPr lang="en-GB" b="1" dirty="0" smtClean="0">
                <a:effectLst/>
              </a:rPr>
              <a:t>9. Recommendations</a:t>
            </a:r>
            <a:r>
              <a:rPr lang="en-GB" dirty="0" smtClean="0">
                <a:effectLst/>
              </a:rPr>
              <a:t> - Recommendations tend to come at the end of you study, they may include specific recommendations relating to the findings of your study or may suggest where extra data collection and analysis activities are required</a:t>
            </a:r>
          </a:p>
        </p:txBody>
      </p:sp>
    </p:spTree>
    <p:extLst>
      <p:ext uri="{BB962C8B-B14F-4D97-AF65-F5344CB8AC3E}">
        <p14:creationId xmlns:p14="http://schemas.microsoft.com/office/powerpoint/2010/main" val="348144951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Coding of data</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effectLst/>
              </a:rPr>
              <a:t>Data can be coded according to categories and sub-categories identified by reading and re-reading the data collected. </a:t>
            </a:r>
          </a:p>
          <a:p>
            <a:r>
              <a:rPr lang="en-GB" dirty="0" smtClean="0">
                <a:effectLst/>
              </a:rPr>
              <a:t>Categories and sub-categories provide information relevant to the topic studied and used to help explore and clarify the research question. </a:t>
            </a:r>
          </a:p>
          <a:p>
            <a:r>
              <a:rPr lang="en-GB" dirty="0" smtClean="0">
                <a:effectLst/>
              </a:rPr>
              <a:t>Coding usually starts with a summary of the text you are examining. This kind of coding is called </a:t>
            </a:r>
            <a:r>
              <a:rPr lang="en-GB" b="1" dirty="0" smtClean="0">
                <a:effectLst/>
              </a:rPr>
              <a:t>descriptive coding </a:t>
            </a:r>
            <a:r>
              <a:rPr lang="en-GB" dirty="0" smtClean="0">
                <a:effectLst/>
              </a:rPr>
              <a:t>because it essentially forms a summary description of what is in the transcript or text. </a:t>
            </a:r>
          </a:p>
          <a:p>
            <a:r>
              <a:rPr lang="en-GB" dirty="0" smtClean="0">
                <a:effectLst/>
              </a:rPr>
              <a:t>This process should then move on to develop codes that go beyond description and start to categorise and analyse the data. This is called </a:t>
            </a:r>
            <a:r>
              <a:rPr lang="en-GB" b="1" dirty="0" smtClean="0">
                <a:effectLst/>
              </a:rPr>
              <a:t>Analytic </a:t>
            </a:r>
            <a:r>
              <a:rPr lang="en-GB" dirty="0" smtClean="0">
                <a:effectLst/>
              </a:rPr>
              <a:t>or </a:t>
            </a:r>
            <a:r>
              <a:rPr lang="en-GB" b="1" dirty="0" smtClean="0">
                <a:effectLst/>
              </a:rPr>
              <a:t>Theoretical </a:t>
            </a:r>
            <a:r>
              <a:rPr lang="en-GB" dirty="0" smtClean="0">
                <a:effectLst/>
              </a:rPr>
              <a:t>coding </a:t>
            </a:r>
          </a:p>
          <a:p>
            <a:r>
              <a:rPr lang="en-GB" dirty="0" smtClean="0">
                <a:effectLst/>
              </a:rPr>
              <a:t>Codes can be based on: </a:t>
            </a:r>
          </a:p>
          <a:p>
            <a:pPr lvl="1"/>
            <a:r>
              <a:rPr lang="en-GB" dirty="0" smtClean="0">
                <a:effectLst/>
              </a:rPr>
              <a:t>Themes, Topics </a:t>
            </a:r>
          </a:p>
          <a:p>
            <a:pPr lvl="1"/>
            <a:r>
              <a:rPr lang="en-GB" dirty="0" smtClean="0">
                <a:effectLst/>
              </a:rPr>
              <a:t>Ideas, Concepts </a:t>
            </a:r>
          </a:p>
          <a:p>
            <a:pPr lvl="1"/>
            <a:r>
              <a:rPr lang="en-GB" dirty="0" smtClean="0">
                <a:effectLst/>
              </a:rPr>
              <a:t>Terms, Phrases </a:t>
            </a:r>
          </a:p>
          <a:p>
            <a:pPr lvl="1"/>
            <a:r>
              <a:rPr lang="en-GB" dirty="0" smtClean="0">
                <a:effectLst/>
              </a:rPr>
              <a:t>Keywords </a:t>
            </a:r>
          </a:p>
          <a:p>
            <a:endParaRPr lang="en-GB" dirty="0"/>
          </a:p>
        </p:txBody>
      </p:sp>
    </p:spTree>
    <p:extLst>
      <p:ext uri="{BB962C8B-B14F-4D97-AF65-F5344CB8AC3E}">
        <p14:creationId xmlns:p14="http://schemas.microsoft.com/office/powerpoint/2010/main" val="299630356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effectLst/>
              </a:rPr>
              <a:t>Tools to help manage data </a:t>
            </a:r>
            <a:br>
              <a:rPr lang="en-GB" b="1" dirty="0" smtClean="0">
                <a:effectLst/>
              </a:rPr>
            </a:br>
            <a:r>
              <a:rPr lang="en-GB" b="1" dirty="0" smtClean="0">
                <a:effectLst/>
              </a:rPr>
              <a:t>Computer Aided Qualitative Data Analysis </a:t>
            </a:r>
            <a:br>
              <a:rPr lang="en-GB" b="1" dirty="0" smtClean="0">
                <a:effectLst/>
              </a:rPr>
            </a:b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effectLst/>
              </a:rPr>
              <a:t>There are also a number of tools that are collectively known as Computer Aided Qualitative Data </a:t>
            </a:r>
            <a:r>
              <a:rPr lang="en-GB" dirty="0" err="1" smtClean="0">
                <a:effectLst/>
              </a:rPr>
              <a:t>AnalysiS</a:t>
            </a:r>
            <a:r>
              <a:rPr lang="en-GB" dirty="0" smtClean="0">
                <a:effectLst/>
              </a:rPr>
              <a:t> (CAQDAS) tools. Examples of these are: </a:t>
            </a:r>
          </a:p>
          <a:p>
            <a:r>
              <a:rPr lang="en-GB" b="1" dirty="0" err="1" smtClean="0">
                <a:solidFill>
                  <a:srgbClr val="FF0000"/>
                </a:solidFill>
                <a:effectLst/>
              </a:rPr>
              <a:t>NVivo</a:t>
            </a:r>
            <a:r>
              <a:rPr lang="en-GB" b="1" dirty="0" smtClean="0">
                <a:solidFill>
                  <a:srgbClr val="FF0000"/>
                </a:solidFill>
                <a:effectLst/>
              </a:rPr>
              <a:t> and Atlas-</a:t>
            </a:r>
            <a:r>
              <a:rPr lang="en-GB" b="1" dirty="0" err="1" smtClean="0">
                <a:solidFill>
                  <a:srgbClr val="FF0000"/>
                </a:solidFill>
                <a:effectLst/>
              </a:rPr>
              <a:t>ti</a:t>
            </a:r>
            <a:r>
              <a:rPr lang="en-GB" b="1" dirty="0" smtClean="0">
                <a:solidFill>
                  <a:srgbClr val="FF0000"/>
                </a:solidFill>
                <a:effectLst/>
              </a:rPr>
              <a:t> </a:t>
            </a:r>
            <a:r>
              <a:rPr lang="en-GB" dirty="0" smtClean="0">
                <a:effectLst/>
              </a:rPr>
              <a:t>are tools for storing and retrieving data. They provide the tools to manage data, create codes and search text to aid the analysis of data. Common features are: </a:t>
            </a:r>
          </a:p>
          <a:p>
            <a:pPr lvl="1"/>
            <a:r>
              <a:rPr lang="en-GB" dirty="0" smtClean="0">
                <a:effectLst/>
              </a:rPr>
              <a:t>Code and retrieve </a:t>
            </a:r>
          </a:p>
          <a:p>
            <a:pPr lvl="1"/>
            <a:r>
              <a:rPr lang="en-GB" dirty="0" smtClean="0">
                <a:effectLst/>
              </a:rPr>
              <a:t>Text retrieval </a:t>
            </a:r>
          </a:p>
          <a:p>
            <a:pPr lvl="1"/>
            <a:r>
              <a:rPr lang="en-GB" dirty="0" smtClean="0">
                <a:effectLst/>
              </a:rPr>
              <a:t>Relational networks </a:t>
            </a:r>
          </a:p>
          <a:p>
            <a:r>
              <a:rPr lang="en-GB" dirty="0" smtClean="0">
                <a:effectLst/>
              </a:rPr>
              <a:t>Atlas-</a:t>
            </a:r>
            <a:r>
              <a:rPr lang="en-GB" dirty="0" err="1" smtClean="0">
                <a:effectLst/>
              </a:rPr>
              <a:t>ti</a:t>
            </a:r>
            <a:r>
              <a:rPr lang="en-GB" dirty="0" smtClean="0">
                <a:effectLst/>
              </a:rPr>
              <a:t>, for example, includes the following concepts: </a:t>
            </a:r>
          </a:p>
          <a:p>
            <a:pPr lvl="1"/>
            <a:r>
              <a:rPr lang="en-GB" dirty="0" smtClean="0">
                <a:effectLst/>
              </a:rPr>
              <a:t>Primary documents (textual, graphical, audio) </a:t>
            </a:r>
          </a:p>
          <a:p>
            <a:pPr lvl="1"/>
            <a:r>
              <a:rPr lang="en-GB" dirty="0" smtClean="0">
                <a:effectLst/>
              </a:rPr>
              <a:t>Codes </a:t>
            </a:r>
          </a:p>
          <a:p>
            <a:pPr lvl="1"/>
            <a:r>
              <a:rPr lang="en-GB" dirty="0" smtClean="0">
                <a:effectLst/>
              </a:rPr>
              <a:t>Quotations </a:t>
            </a:r>
          </a:p>
          <a:p>
            <a:pPr lvl="1"/>
            <a:r>
              <a:rPr lang="en-GB" dirty="0" smtClean="0">
                <a:effectLst/>
              </a:rPr>
              <a:t>Memos </a:t>
            </a:r>
          </a:p>
          <a:p>
            <a:pPr lvl="1"/>
            <a:r>
              <a:rPr lang="en-GB" dirty="0" smtClean="0">
                <a:effectLst/>
              </a:rPr>
              <a:t>Families </a:t>
            </a:r>
          </a:p>
          <a:p>
            <a:pPr lvl="1"/>
            <a:r>
              <a:rPr lang="en-GB" dirty="0" smtClean="0">
                <a:effectLst/>
              </a:rPr>
              <a:t>Networks </a:t>
            </a:r>
          </a:p>
          <a:p>
            <a:endParaRPr lang="en-GB" dirty="0"/>
          </a:p>
        </p:txBody>
      </p:sp>
    </p:spTree>
    <p:extLst>
      <p:ext uri="{BB962C8B-B14F-4D97-AF65-F5344CB8AC3E}">
        <p14:creationId xmlns:p14="http://schemas.microsoft.com/office/powerpoint/2010/main" val="37518940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effectLst/>
              </a:rPr>
              <a:t>The advantages of these tools are that they are e </a:t>
            </a:r>
            <a:r>
              <a:rPr lang="en-GB" dirty="0" err="1" smtClean="0">
                <a:effectLst/>
              </a:rPr>
              <a:t>ffective</a:t>
            </a:r>
            <a:r>
              <a:rPr lang="en-GB" dirty="0" smtClean="0">
                <a:effectLst/>
              </a:rPr>
              <a:t> storage systems which handle large amounts of data - without having to spread it all over the room!! Once established, these tools offer quick and easy access to analysing your data.</a:t>
            </a:r>
          </a:p>
          <a:p>
            <a:r>
              <a:rPr lang="en-GB" dirty="0" smtClean="0">
                <a:effectLst/>
              </a:rPr>
              <a:t>The disadvantages are that to get the best out of the system, tools like </a:t>
            </a:r>
            <a:r>
              <a:rPr lang="en-GB" dirty="0" err="1" smtClean="0">
                <a:effectLst/>
              </a:rPr>
              <a:t>NVivo</a:t>
            </a:r>
            <a:r>
              <a:rPr lang="en-GB" dirty="0" smtClean="0">
                <a:effectLst/>
              </a:rPr>
              <a:t> and Atlas-</a:t>
            </a:r>
            <a:r>
              <a:rPr lang="en-GB" dirty="0" err="1" smtClean="0">
                <a:effectLst/>
              </a:rPr>
              <a:t>ti</a:t>
            </a:r>
            <a:r>
              <a:rPr lang="en-GB" dirty="0" smtClean="0">
                <a:effectLst/>
              </a:rPr>
              <a:t> take little time to learn; inputting and coding the data can take quite a long time and once categories, codes </a:t>
            </a:r>
            <a:r>
              <a:rPr lang="en-GB" dirty="0" err="1" smtClean="0">
                <a:effectLst/>
              </a:rPr>
              <a:t>etc</a:t>
            </a:r>
            <a:r>
              <a:rPr lang="en-GB" dirty="0" smtClean="0">
                <a:effectLst/>
              </a:rPr>
              <a:t> have been established it may be hard to change them or you may be reluctant to do so (because it took so long to set up), for example if it becomes apparent that the analysis will not work properly, or if you decide to explore something in a different way later on.</a:t>
            </a:r>
          </a:p>
          <a:p>
            <a:r>
              <a:rPr lang="en-GB" dirty="0" smtClean="0">
                <a:effectLst/>
              </a:rPr>
              <a:t>Try this</a:t>
            </a:r>
            <a:r>
              <a:rPr lang="en-GB" dirty="0" smtClean="0">
                <a:effectLst/>
                <a:hlinkClick r:id="rId2" tooltip="word format atlas exercise"/>
              </a:rPr>
              <a:t> Atlas exercise</a:t>
            </a:r>
            <a:r>
              <a:rPr lang="en-GB" dirty="0" smtClean="0">
                <a:effectLst/>
              </a:rPr>
              <a:t> in Word format. You will also need to save the following Text Files: </a:t>
            </a:r>
            <a:r>
              <a:rPr lang="en-GB" dirty="0" smtClean="0">
                <a:effectLst/>
                <a:hlinkClick r:id="rId3" tooltip="text file for task"/>
              </a:rPr>
              <a:t>LearningaSkill.txt</a:t>
            </a:r>
            <a:r>
              <a:rPr lang="en-GB" dirty="0" smtClean="0">
                <a:effectLst/>
              </a:rPr>
              <a:t> and </a:t>
            </a:r>
            <a:r>
              <a:rPr lang="en-GB" dirty="0" smtClean="0">
                <a:effectLst/>
                <a:hlinkClick r:id="rId4" tooltip="text file for task"/>
              </a:rPr>
              <a:t>FindingaJob.txt</a:t>
            </a:r>
            <a:r>
              <a:rPr lang="en-GB" dirty="0" smtClean="0">
                <a:effectLst/>
              </a:rPr>
              <a:t>.</a:t>
            </a:r>
          </a:p>
          <a:p>
            <a:endParaRPr lang="en-GB" dirty="0"/>
          </a:p>
        </p:txBody>
      </p:sp>
    </p:spTree>
    <p:extLst>
      <p:ext uri="{BB962C8B-B14F-4D97-AF65-F5344CB8AC3E}">
        <p14:creationId xmlns:p14="http://schemas.microsoft.com/office/powerpoint/2010/main" val="89421486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See handout</a:t>
            </a:r>
            <a:endParaRPr lang="en-GB" dirty="0"/>
          </a:p>
        </p:txBody>
      </p:sp>
    </p:spTree>
    <p:extLst>
      <p:ext uri="{BB962C8B-B14F-4D97-AF65-F5344CB8AC3E}">
        <p14:creationId xmlns:p14="http://schemas.microsoft.com/office/powerpoint/2010/main" val="282002152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http://download.qsrinternational.com/Document/NVivo10/NVivo10-Getting-Started-Guide.pdf</a:t>
            </a:r>
            <a:endParaRPr lang="en-GB" dirty="0"/>
          </a:p>
        </p:txBody>
      </p:sp>
    </p:spTree>
    <p:extLst>
      <p:ext uri="{BB962C8B-B14F-4D97-AF65-F5344CB8AC3E}">
        <p14:creationId xmlns:p14="http://schemas.microsoft.com/office/powerpoint/2010/main" val="33070054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Writing up analysed data</a:t>
            </a:r>
            <a:br>
              <a:rPr lang="en-GB" b="1" dirty="0" smtClean="0">
                <a:effectLst/>
              </a:rPr>
            </a:b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effectLst/>
              </a:rPr>
              <a:t>You have now been working with your data for some time, you have read and re-read it, and you have coded it into categories and sub-categories according to patterns and themes identified.</a:t>
            </a:r>
          </a:p>
          <a:p>
            <a:r>
              <a:rPr lang="en-GB" dirty="0" smtClean="0">
                <a:effectLst/>
              </a:rPr>
              <a:t>You may have conducted simple counts to see if patterns, themes and trends can be grouped according to frequency of occurrence.</a:t>
            </a:r>
          </a:p>
          <a:p>
            <a:r>
              <a:rPr lang="en-GB" dirty="0" smtClean="0">
                <a:effectLst/>
              </a:rPr>
              <a:t>You have compared and contrasted the data to establish similarities and differences between the data groups and looked at interrelationships between different parts of the data.</a:t>
            </a:r>
          </a:p>
          <a:p>
            <a:r>
              <a:rPr lang="en-GB" dirty="0" smtClean="0">
                <a:effectLst/>
              </a:rPr>
              <a:t>From all this, you have been able to build a logical chain of evidence which now needs to be written up and presented. This will depend on what you have been studying, the type of methods used and the best way to present your findings.</a:t>
            </a:r>
          </a:p>
          <a:p>
            <a:r>
              <a:rPr lang="en-GB" dirty="0" smtClean="0">
                <a:effectLst/>
              </a:rPr>
              <a:t>Your study may also include some quantitative data collection which now needs to be analysed. The next part of this tutorial will look at quantitative data, how it is used, any issues for consideration, and guidance on how to analyse your quantitative data.</a:t>
            </a:r>
          </a:p>
          <a:p>
            <a:endParaRPr lang="en-GB" dirty="0"/>
          </a:p>
        </p:txBody>
      </p:sp>
    </p:spTree>
    <p:extLst>
      <p:ext uri="{BB962C8B-B14F-4D97-AF65-F5344CB8AC3E}">
        <p14:creationId xmlns:p14="http://schemas.microsoft.com/office/powerpoint/2010/main" val="273619715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effectLst/>
              </a:rPr>
              <a:t>BAWDEN, D. (1990). User-oriented evaluation of information systems and services . England : Gower.</a:t>
            </a:r>
          </a:p>
          <a:p>
            <a:r>
              <a:rPr lang="en-GB" dirty="0" smtClean="0">
                <a:effectLst/>
              </a:rPr>
              <a:t>BURNS, R., 2000. Introduction to Research Methods London : Sage.</a:t>
            </a:r>
          </a:p>
          <a:p>
            <a:r>
              <a:rPr lang="en-GB" dirty="0" smtClean="0">
                <a:effectLst/>
              </a:rPr>
              <a:t>KRUGER, D. J. (2003) 'Integrating quantitative and qualitative methods in community Research', The Community Psychologist, 36, pp.18-19.</a:t>
            </a:r>
          </a:p>
          <a:p>
            <a:r>
              <a:rPr lang="en-GB" dirty="0" smtClean="0">
                <a:effectLst/>
              </a:rPr>
              <a:t>O'NEILL, R. (2008) The advantages and disadvantages of qualitative and quantitative research methods. </a:t>
            </a:r>
          </a:p>
          <a:p>
            <a:r>
              <a:rPr lang="en-GB" dirty="0" smtClean="0">
                <a:effectLst/>
              </a:rPr>
              <a:t>ROBSON, C. (2002). Real world research: a resource for social scientists and practitioner-researchers. London : Blackwell. </a:t>
            </a:r>
            <a:r>
              <a:rPr lang="en-GB" dirty="0" smtClean="0">
                <a:effectLst/>
                <a:hlinkClick r:id="rId2" tooltip="link to the google held pdf of the book"/>
              </a:rPr>
              <a:t>Online extracts of ROBSON can be accessed here</a:t>
            </a:r>
            <a:endParaRPr lang="en-GB" dirty="0" smtClean="0">
              <a:effectLst/>
            </a:endParaRPr>
          </a:p>
          <a:p>
            <a:r>
              <a:rPr lang="en-GB" dirty="0" smtClean="0">
                <a:effectLst/>
              </a:rPr>
              <a:t>STRAUSS, A. and CORBIN. J. Basics of qualitative research ( 2nd </a:t>
            </a:r>
            <a:r>
              <a:rPr lang="en-GB" dirty="0" err="1" smtClean="0">
                <a:effectLst/>
              </a:rPr>
              <a:t>ed</a:t>
            </a:r>
            <a:r>
              <a:rPr lang="en-GB" dirty="0" smtClean="0">
                <a:effectLst/>
              </a:rPr>
              <a:t>). Sage, 1998. </a:t>
            </a:r>
            <a:r>
              <a:rPr lang="en-GB" dirty="0" smtClean="0">
                <a:effectLst/>
                <a:hlinkClick r:id="rId3" tooltip="link to the google held extracts of the book"/>
              </a:rPr>
              <a:t>Online extracts of STRAUSS and CORBIN can be accessed here </a:t>
            </a:r>
            <a:endParaRPr lang="en-GB" dirty="0" smtClean="0">
              <a:effectLst/>
            </a:endParaRPr>
          </a:p>
        </p:txBody>
      </p:sp>
    </p:spTree>
    <p:extLst>
      <p:ext uri="{BB962C8B-B14F-4D97-AF65-F5344CB8AC3E}">
        <p14:creationId xmlns:p14="http://schemas.microsoft.com/office/powerpoint/2010/main" val="45908914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b="1" dirty="0" smtClean="0">
                <a:effectLst/>
              </a:rPr>
              <a:t>Useful Websites</a:t>
            </a:r>
          </a:p>
          <a:p>
            <a:r>
              <a:rPr lang="en-GB" dirty="0" smtClean="0">
                <a:effectLst/>
              </a:rPr>
              <a:t>Further information on qualitative research issues: </a:t>
            </a:r>
          </a:p>
          <a:p>
            <a:r>
              <a:rPr lang="en-GB" dirty="0" smtClean="0">
                <a:effectLst/>
                <a:hlinkClick r:id="rId2"/>
              </a:rPr>
              <a:t>http://hsc.uwe.ac.uk/dataanalysis/qualIssues.asp</a:t>
            </a:r>
            <a:endParaRPr lang="en-GB" dirty="0" smtClean="0">
              <a:effectLst/>
            </a:endParaRPr>
          </a:p>
          <a:p>
            <a:r>
              <a:rPr lang="en-GB" dirty="0" smtClean="0">
                <a:effectLst/>
              </a:rPr>
              <a:t>Further information on How to code: </a:t>
            </a:r>
          </a:p>
          <a:p>
            <a:r>
              <a:rPr lang="en-GB" dirty="0" smtClean="0">
                <a:effectLst/>
                <a:hlinkClick r:id="rId3"/>
              </a:rPr>
              <a:t>http://onlineqda.hud.ac.uk/Intro_QDA/how_what_to_code.php</a:t>
            </a:r>
            <a:endParaRPr lang="en-GB" dirty="0" smtClean="0">
              <a:effectLst/>
            </a:endParaRPr>
          </a:p>
          <a:p>
            <a:r>
              <a:rPr lang="en-GB" dirty="0" smtClean="0">
                <a:effectLst/>
              </a:rPr>
              <a:t>LONGITUDE Toolkit provides advice on analysing qualitative data: </a:t>
            </a:r>
            <a:r>
              <a:rPr lang="en-GB" dirty="0" smtClean="0">
                <a:effectLst/>
                <a:hlinkClick r:id="rId4"/>
              </a:rPr>
              <a:t>LONGITUDE Toolkit</a:t>
            </a:r>
            <a:endParaRPr lang="en-GB" dirty="0" smtClean="0">
              <a:effectLst/>
            </a:endParaRPr>
          </a:p>
          <a:p>
            <a:r>
              <a:rPr lang="en-GB" dirty="0" smtClean="0">
                <a:effectLst/>
              </a:rPr>
              <a:t>Search INTUTE for more research methods and data analysis resources: </a:t>
            </a:r>
            <a:r>
              <a:rPr lang="en-GB" dirty="0" smtClean="0">
                <a:effectLst/>
                <a:hlinkClick r:id="rId5"/>
              </a:rPr>
              <a:t>http://www.intute.ac.uk/</a:t>
            </a:r>
            <a:endParaRPr lang="en-GB" dirty="0" smtClean="0">
              <a:effectLst/>
            </a:endParaRPr>
          </a:p>
          <a:p>
            <a:endParaRPr lang="en-GB" dirty="0" smtClean="0"/>
          </a:p>
          <a:p>
            <a:endParaRPr lang="en-GB" dirty="0"/>
          </a:p>
        </p:txBody>
      </p:sp>
    </p:spTree>
    <p:extLst>
      <p:ext uri="{BB962C8B-B14F-4D97-AF65-F5344CB8AC3E}">
        <p14:creationId xmlns:p14="http://schemas.microsoft.com/office/powerpoint/2010/main" val="359779690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Quantitative</a:t>
            </a:r>
            <a:endParaRPr lang="en-GB" dirty="0"/>
          </a:p>
        </p:txBody>
      </p:sp>
      <p:sp>
        <p:nvSpPr>
          <p:cNvPr id="3" name="Content Placeholder 2"/>
          <p:cNvSpPr>
            <a:spLocks noGrp="1"/>
          </p:cNvSpPr>
          <p:nvPr>
            <p:ph idx="1"/>
          </p:nvPr>
        </p:nvSpPr>
        <p:spPr/>
        <p:txBody>
          <a:bodyPr>
            <a:normAutofit lnSpcReduction="10000"/>
          </a:bodyPr>
          <a:lstStyle/>
          <a:p>
            <a:r>
              <a:rPr lang="en-GB" dirty="0" smtClean="0"/>
              <a:t>It is a systematic approach to investigations during which numerical data is collected and/or the researcher transforms what is collected or observed into numerical data. It often describes a situation or event, answering the 'what' and 'how many' questions you may have about something. This is research which involves measuring or counting attributes (i.e. quantities).</a:t>
            </a:r>
          </a:p>
          <a:p>
            <a:r>
              <a:rPr lang="en-GB" dirty="0" smtClean="0"/>
              <a:t>What does this mean? Many of you will have seen adverts which say '8 out of 10 cats prefer Whiskers cat food'. We're saying that in a survey of 10 cats, 8 of them preferred Whiskers cat food. We've taken the cats, counted what they prefer and report the findings as numbers.</a:t>
            </a:r>
          </a:p>
          <a:p>
            <a:endParaRPr lang="en-GB" dirty="0"/>
          </a:p>
        </p:txBody>
      </p:sp>
    </p:spTree>
    <p:extLst>
      <p:ext uri="{BB962C8B-B14F-4D97-AF65-F5344CB8AC3E}">
        <p14:creationId xmlns:p14="http://schemas.microsoft.com/office/powerpoint/2010/main" val="289741266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 quantitative approach is often concerned with finding evidence to either support or contradict an idea or hypothesis you might have. A hypothesis is where a predicted answer to a research question is proposed, for example, you might propose that if you give a student training in how to use a search engine it will improve their success in finding information on the Internet.</a:t>
            </a:r>
          </a:p>
          <a:p>
            <a:r>
              <a:rPr lang="en-GB" dirty="0" smtClean="0"/>
              <a:t>You could then go on to explain why a particular answer is expected - you put forward a theory.</a:t>
            </a:r>
          </a:p>
          <a:p>
            <a:r>
              <a:rPr lang="en-GB" dirty="0" smtClean="0"/>
              <a:t>Most often when a researcher is interested in hypothesis testing they will conduct an experiment  to gather their data. So, we could take one sample of students, give them some training in how to search and then ask them to find some specific information. We ask another sample of students to search for the same specific information - and we see which group did better through a variety of different measures, some subjective and some objective.</a:t>
            </a:r>
          </a:p>
          <a:p>
            <a:endParaRPr lang="en-GB" dirty="0"/>
          </a:p>
        </p:txBody>
      </p:sp>
    </p:spTree>
    <p:extLst>
      <p:ext uri="{BB962C8B-B14F-4D97-AF65-F5344CB8AC3E}">
        <p14:creationId xmlns:p14="http://schemas.microsoft.com/office/powerpoint/2010/main" val="103349029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a:t>
            </a:r>
            <a:endParaRPr lang="en-GB" dirty="0"/>
          </a:p>
        </p:txBody>
      </p:sp>
      <p:sp>
        <p:nvSpPr>
          <p:cNvPr id="3" name="Content Placeholder 2"/>
          <p:cNvSpPr>
            <a:spLocks noGrp="1"/>
          </p:cNvSpPr>
          <p:nvPr>
            <p:ph idx="1"/>
          </p:nvPr>
        </p:nvSpPr>
        <p:spPr/>
        <p:txBody>
          <a:bodyPr/>
          <a:lstStyle/>
          <a:p>
            <a:r>
              <a:rPr lang="en-GB" dirty="0" smtClean="0"/>
              <a:t>Bryman has written an interesting article about qualitative and quantitative research: Integrating quantitative and qualitative research: how is it done? </a:t>
            </a:r>
          </a:p>
          <a:p>
            <a:r>
              <a:rPr lang="en-GB" dirty="0" smtClean="0">
                <a:hlinkClick r:id="rId2"/>
              </a:rPr>
              <a:t>https://journals.sagepub.com/doi/pdf/10.1177/1468794106058877</a:t>
            </a:r>
            <a:endParaRPr lang="en-GB" dirty="0" smtClean="0"/>
          </a:p>
          <a:p>
            <a:endParaRPr lang="en-GB" dirty="0"/>
          </a:p>
        </p:txBody>
      </p:sp>
    </p:spTree>
    <p:extLst>
      <p:ext uri="{BB962C8B-B14F-4D97-AF65-F5344CB8AC3E}">
        <p14:creationId xmlns:p14="http://schemas.microsoft.com/office/powerpoint/2010/main" val="318346697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Quantitative data</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We can gather quantitative data in a variety of ways and from a number of different sources. Many of these are similar to sources of qualitative data, for example:</a:t>
            </a:r>
          </a:p>
          <a:p>
            <a:r>
              <a:rPr lang="en-GB" b="1" dirty="0" smtClean="0">
                <a:solidFill>
                  <a:srgbClr val="FF0000"/>
                </a:solidFill>
              </a:rPr>
              <a:t>Questionnaires</a:t>
            </a:r>
            <a:r>
              <a:rPr lang="en-GB" dirty="0" smtClean="0"/>
              <a:t> - a series of questions and other prompts for the purpose of gathering information from respondents </a:t>
            </a:r>
          </a:p>
          <a:p>
            <a:r>
              <a:rPr lang="en-GB" b="1" dirty="0" smtClean="0">
                <a:solidFill>
                  <a:srgbClr val="FF0000"/>
                </a:solidFill>
              </a:rPr>
              <a:t>Interviews</a:t>
            </a:r>
            <a:r>
              <a:rPr lang="en-GB" dirty="0" smtClean="0"/>
              <a:t> - a conversation between two or more people (the interviewer and the interviewee) where questions are asked by the interviewer to obtain information from the interviewee - a more structured approach would be used to gather quantitative data </a:t>
            </a:r>
          </a:p>
          <a:p>
            <a:r>
              <a:rPr lang="en-GB" b="1" dirty="0" smtClean="0">
                <a:solidFill>
                  <a:srgbClr val="FF0000"/>
                </a:solidFill>
              </a:rPr>
              <a:t>Observation</a:t>
            </a:r>
            <a:r>
              <a:rPr lang="en-GB" dirty="0" smtClean="0"/>
              <a:t> - a group or single participants are manipulated by the researcher, for example, asked to perform a specific task or action. Observations are then made of their user behaviour, user processes, workflows </a:t>
            </a:r>
            <a:r>
              <a:rPr lang="en-GB" dirty="0" err="1" smtClean="0"/>
              <a:t>etc</a:t>
            </a:r>
            <a:r>
              <a:rPr lang="en-GB" dirty="0" smtClean="0"/>
              <a:t>, either in a controlled situation (e.g. lab based) or in a real-world situation (e.g. the workplace) </a:t>
            </a:r>
          </a:p>
          <a:p>
            <a:r>
              <a:rPr lang="en-GB" b="1" dirty="0" smtClean="0">
                <a:solidFill>
                  <a:srgbClr val="FF0000"/>
                </a:solidFill>
              </a:rPr>
              <a:t>Transaction logs </a:t>
            </a:r>
            <a:r>
              <a:rPr lang="en-GB" dirty="0" smtClean="0"/>
              <a:t>- recordings or logs of system or website activity </a:t>
            </a:r>
          </a:p>
          <a:p>
            <a:r>
              <a:rPr lang="en-GB" b="1" dirty="0" smtClean="0">
                <a:solidFill>
                  <a:srgbClr val="FF0000"/>
                </a:solidFill>
              </a:rPr>
              <a:t>Documentary research </a:t>
            </a:r>
            <a:r>
              <a:rPr lang="en-GB" dirty="0" smtClean="0"/>
              <a:t>- analysis of documents belonging to an organisation </a:t>
            </a:r>
          </a:p>
          <a:p>
            <a:endParaRPr lang="en-GB" dirty="0"/>
          </a:p>
        </p:txBody>
      </p:sp>
    </p:spTree>
    <p:extLst>
      <p:ext uri="{BB962C8B-B14F-4D97-AF65-F5344CB8AC3E}">
        <p14:creationId xmlns:p14="http://schemas.microsoft.com/office/powerpoint/2010/main" val="229283933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sense of quantitative data</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Once you have collected your data you need to make sense of the responses you have got back. Quantitative data analysis enables you to make sense of data by:</a:t>
            </a:r>
          </a:p>
          <a:p>
            <a:pPr lvl="1"/>
            <a:r>
              <a:rPr lang="en-GB" dirty="0" smtClean="0"/>
              <a:t>organising them </a:t>
            </a:r>
          </a:p>
          <a:p>
            <a:pPr lvl="1"/>
            <a:r>
              <a:rPr lang="en-GB" dirty="0" smtClean="0"/>
              <a:t>summarising them </a:t>
            </a:r>
          </a:p>
          <a:p>
            <a:pPr lvl="1"/>
            <a:r>
              <a:rPr lang="en-GB" dirty="0" smtClean="0"/>
              <a:t>doing exploratory analysis</a:t>
            </a:r>
          </a:p>
          <a:p>
            <a:r>
              <a:rPr lang="en-GB" dirty="0" smtClean="0"/>
              <a:t>And to communicate the meaning to others by presenting data as:</a:t>
            </a:r>
          </a:p>
          <a:p>
            <a:pPr lvl="1"/>
            <a:r>
              <a:rPr lang="en-GB" dirty="0" smtClean="0"/>
              <a:t>tables </a:t>
            </a:r>
          </a:p>
          <a:p>
            <a:pPr lvl="1"/>
            <a:r>
              <a:rPr lang="en-GB" dirty="0" smtClean="0"/>
              <a:t>graphical displays </a:t>
            </a:r>
          </a:p>
          <a:p>
            <a:pPr lvl="1"/>
            <a:r>
              <a:rPr lang="en-GB" dirty="0" smtClean="0"/>
              <a:t>summary statistics</a:t>
            </a:r>
          </a:p>
          <a:p>
            <a:pPr lvl="1"/>
            <a:endParaRPr lang="en-GB" dirty="0" smtClean="0"/>
          </a:p>
          <a:p>
            <a:r>
              <a:rPr lang="en-GB" dirty="0" smtClean="0"/>
              <a:t>We can also use quantitative data analysis to see:</a:t>
            </a:r>
          </a:p>
          <a:p>
            <a:pPr lvl="1"/>
            <a:r>
              <a:rPr lang="en-GB" dirty="0" smtClean="0"/>
              <a:t>where responses are similar , for example, we might find that the majority of students all go to the university library twice a week </a:t>
            </a:r>
          </a:p>
          <a:p>
            <a:pPr lvl="1"/>
            <a:r>
              <a:rPr lang="en-GB" dirty="0" smtClean="0"/>
              <a:t>if there are differences  between the things we have studied, for example, 1st year students might go once a week to the library, 2 </a:t>
            </a:r>
            <a:r>
              <a:rPr lang="en-GB" dirty="0" err="1" smtClean="0"/>
              <a:t>nd</a:t>
            </a:r>
            <a:r>
              <a:rPr lang="en-GB" dirty="0" smtClean="0"/>
              <a:t> year students twice a week and 3 </a:t>
            </a:r>
            <a:r>
              <a:rPr lang="en-GB" dirty="0" err="1" smtClean="0"/>
              <a:t>rd</a:t>
            </a:r>
            <a:r>
              <a:rPr lang="en-GB" dirty="0" smtClean="0"/>
              <a:t> year students three times a week </a:t>
            </a:r>
          </a:p>
          <a:p>
            <a:pPr lvl="1"/>
            <a:r>
              <a:rPr lang="en-GB" dirty="0" smtClean="0"/>
              <a:t>if there is a relationship  between the things we have studied. So, is there a relationship between the number of times a student goes to the library and their year of study? </a:t>
            </a:r>
          </a:p>
          <a:p>
            <a:endParaRPr lang="en-GB" dirty="0"/>
          </a:p>
        </p:txBody>
      </p:sp>
    </p:spTree>
    <p:extLst>
      <p:ext uri="{BB962C8B-B14F-4D97-AF65-F5344CB8AC3E}">
        <p14:creationId xmlns:p14="http://schemas.microsoft.com/office/powerpoint/2010/main" val="261461500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quantitative data</a:t>
            </a:r>
            <a:endParaRPr lang="en-GB" dirty="0"/>
          </a:p>
        </p:txBody>
      </p:sp>
      <p:sp>
        <p:nvSpPr>
          <p:cNvPr id="3" name="Content Placeholder 2"/>
          <p:cNvSpPr>
            <a:spLocks noGrp="1"/>
          </p:cNvSpPr>
          <p:nvPr>
            <p:ph idx="1"/>
          </p:nvPr>
        </p:nvSpPr>
        <p:spPr/>
        <p:txBody>
          <a:bodyPr>
            <a:normAutofit fontScale="85000" lnSpcReduction="10000"/>
          </a:bodyPr>
          <a:lstStyle/>
          <a:p>
            <a:r>
              <a:rPr lang="en-GB" dirty="0"/>
              <a:t>A</a:t>
            </a:r>
            <a:r>
              <a:rPr lang="en-GB" dirty="0" smtClean="0">
                <a:effectLst/>
              </a:rPr>
              <a:t>llow for a broader study, involving a greater number of subjects, and enhancing the generalisation of the results </a:t>
            </a:r>
          </a:p>
          <a:p>
            <a:r>
              <a:rPr lang="en-GB" dirty="0"/>
              <a:t>C</a:t>
            </a:r>
            <a:r>
              <a:rPr lang="en-GB" dirty="0" smtClean="0">
                <a:effectLst/>
              </a:rPr>
              <a:t>an allow for greater objectivity and accuracy of results. Generally, quantitative methods are designed to provide summaries of data that support generalisations about the phenomenon under study. In order to accomplish this, quantitative research usually involves few variables and many cases, and employs prescribed procedures to ensure validity and reliability </a:t>
            </a:r>
          </a:p>
          <a:p>
            <a:r>
              <a:rPr lang="en-GB" dirty="0"/>
              <a:t>U</a:t>
            </a:r>
            <a:r>
              <a:rPr lang="en-GB" dirty="0" smtClean="0">
                <a:effectLst/>
              </a:rPr>
              <a:t>sing standards means that the research can be replicated, and then analysed and compared with similar studies. Kruger (2003) confirms that 'quantitative methods allow us to summarize vast sources of information and facilitate comparisons across categories and over time' </a:t>
            </a:r>
          </a:p>
          <a:p>
            <a:r>
              <a:rPr lang="en-GB" dirty="0"/>
              <a:t>P</a:t>
            </a:r>
            <a:r>
              <a:rPr lang="en-GB" dirty="0" smtClean="0">
                <a:effectLst/>
              </a:rPr>
              <a:t>ersonal bias can be avoided by researchers keeping a 'distance' from participating subjects and employing subjects unknown to them </a:t>
            </a:r>
          </a:p>
          <a:p>
            <a:endParaRPr lang="en-GB" dirty="0"/>
          </a:p>
        </p:txBody>
      </p:sp>
    </p:spTree>
    <p:extLst>
      <p:ext uri="{BB962C8B-B14F-4D97-AF65-F5344CB8AC3E}">
        <p14:creationId xmlns:p14="http://schemas.microsoft.com/office/powerpoint/2010/main" val="245087853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of quantitative data</a:t>
            </a:r>
            <a:endParaRPr lang="en-GB" dirty="0"/>
          </a:p>
        </p:txBody>
      </p:sp>
      <p:sp>
        <p:nvSpPr>
          <p:cNvPr id="3" name="Content Placeholder 2"/>
          <p:cNvSpPr>
            <a:spLocks noGrp="1"/>
          </p:cNvSpPr>
          <p:nvPr>
            <p:ph idx="1"/>
          </p:nvPr>
        </p:nvSpPr>
        <p:spPr/>
        <p:txBody>
          <a:bodyPr>
            <a:normAutofit fontScale="92500" lnSpcReduction="20000"/>
          </a:bodyPr>
          <a:lstStyle/>
          <a:p>
            <a:r>
              <a:rPr lang="en-GB" dirty="0"/>
              <a:t>C</a:t>
            </a:r>
            <a:r>
              <a:rPr lang="en-GB" dirty="0" smtClean="0">
                <a:effectLst/>
              </a:rPr>
              <a:t>ollect a much narrower and sometimes superficial dataset </a:t>
            </a:r>
          </a:p>
          <a:p>
            <a:r>
              <a:rPr lang="en-GB" dirty="0"/>
              <a:t>R</a:t>
            </a:r>
            <a:r>
              <a:rPr lang="en-GB" dirty="0" smtClean="0">
                <a:effectLst/>
              </a:rPr>
              <a:t>esults are limited as they provide numerical descriptions rather than detailed narrative and generally provide less elaborate accounts of human perception </a:t>
            </a:r>
          </a:p>
          <a:p>
            <a:r>
              <a:rPr lang="en-GB" dirty="0"/>
              <a:t>T</a:t>
            </a:r>
            <a:r>
              <a:rPr lang="en-GB" dirty="0" smtClean="0">
                <a:effectLst/>
              </a:rPr>
              <a:t>he research is often carried out in an unnatural, artificial environment so that a level of control can be applied to the exercise. This level of control might not normally be in place in the real world yielding laboratory results as opposed to real world results </a:t>
            </a:r>
          </a:p>
          <a:p>
            <a:r>
              <a:rPr lang="en-GB" dirty="0"/>
              <a:t>I</a:t>
            </a:r>
            <a:r>
              <a:rPr lang="en-GB" dirty="0" smtClean="0">
                <a:effectLst/>
              </a:rPr>
              <a:t>n addition </a:t>
            </a:r>
            <a:r>
              <a:rPr lang="en-GB" dirty="0" err="1" smtClean="0">
                <a:effectLst/>
              </a:rPr>
              <a:t>preset</a:t>
            </a:r>
            <a:r>
              <a:rPr lang="en-GB" dirty="0" smtClean="0">
                <a:effectLst/>
              </a:rPr>
              <a:t> answers will not necessarily reflect how people really feel about a subject and in some cases might just be the closest match. </a:t>
            </a:r>
          </a:p>
          <a:p>
            <a:r>
              <a:rPr lang="en-GB" dirty="0"/>
              <a:t>T</a:t>
            </a:r>
            <a:r>
              <a:rPr lang="en-GB" dirty="0" smtClean="0">
                <a:effectLst/>
              </a:rPr>
              <a:t>he development of standard questions by researchers can lead to 'structural' bias and false representation, where the data actually reflects the view of them instead of the participating subject. </a:t>
            </a:r>
          </a:p>
          <a:p>
            <a:endParaRPr lang="en-GB" dirty="0"/>
          </a:p>
        </p:txBody>
      </p:sp>
    </p:spTree>
    <p:extLst>
      <p:ext uri="{BB962C8B-B14F-4D97-AF65-F5344CB8AC3E}">
        <p14:creationId xmlns:p14="http://schemas.microsoft.com/office/powerpoint/2010/main" val="146113077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quantitative data ? Select any or all that apply</a:t>
            </a:r>
            <a:endParaRPr lang="en-GB" dirty="0"/>
          </a:p>
        </p:txBody>
      </p:sp>
      <p:sp>
        <p:nvSpPr>
          <p:cNvPr id="3" name="Content Placeholder 2"/>
          <p:cNvSpPr>
            <a:spLocks noGrp="1"/>
          </p:cNvSpPr>
          <p:nvPr>
            <p:ph idx="1"/>
          </p:nvPr>
        </p:nvSpPr>
        <p:spPr/>
        <p:txBody>
          <a:bodyPr/>
          <a:lstStyle/>
          <a:p>
            <a:r>
              <a:rPr lang="en-GB" dirty="0" smtClean="0"/>
              <a:t>Systematic approach to investigations</a:t>
            </a:r>
          </a:p>
          <a:p>
            <a:r>
              <a:rPr lang="en-GB" dirty="0" smtClean="0"/>
              <a:t>Involves measuring or counting attributes</a:t>
            </a:r>
          </a:p>
          <a:p>
            <a:r>
              <a:rPr lang="en-GB" dirty="0" smtClean="0"/>
              <a:t>Explores people’s feelings and attitudes</a:t>
            </a:r>
          </a:p>
          <a:p>
            <a:r>
              <a:rPr lang="en-GB" dirty="0" smtClean="0"/>
              <a:t>Answers the what and how many questions</a:t>
            </a:r>
          </a:p>
          <a:p>
            <a:r>
              <a:rPr lang="en-GB" dirty="0" smtClean="0"/>
              <a:t>Answers the why questions</a:t>
            </a:r>
            <a:endParaRPr lang="en-GB" dirty="0"/>
          </a:p>
        </p:txBody>
      </p:sp>
    </p:spTree>
    <p:extLst>
      <p:ext uri="{BB962C8B-B14F-4D97-AF65-F5344CB8AC3E}">
        <p14:creationId xmlns:p14="http://schemas.microsoft.com/office/powerpoint/2010/main" val="690683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collect quantitative data ?</a:t>
            </a:r>
            <a:endParaRPr lang="en-GB" dirty="0"/>
          </a:p>
        </p:txBody>
      </p:sp>
      <p:sp>
        <p:nvSpPr>
          <p:cNvPr id="3" name="Content Placeholder 2"/>
          <p:cNvSpPr>
            <a:spLocks noGrp="1"/>
          </p:cNvSpPr>
          <p:nvPr>
            <p:ph idx="1"/>
          </p:nvPr>
        </p:nvSpPr>
        <p:spPr/>
        <p:txBody>
          <a:bodyPr/>
          <a:lstStyle/>
          <a:p>
            <a:r>
              <a:rPr lang="en-GB" dirty="0" smtClean="0"/>
              <a:t>?</a:t>
            </a:r>
            <a:endParaRPr lang="en-GB" dirty="0"/>
          </a:p>
        </p:txBody>
      </p:sp>
    </p:spTree>
    <p:extLst>
      <p:ext uri="{BB962C8B-B14F-4D97-AF65-F5344CB8AC3E}">
        <p14:creationId xmlns:p14="http://schemas.microsoft.com/office/powerpoint/2010/main" val="26587336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Quantitative research issues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effectLst/>
              </a:rPr>
              <a:t>There are four main issues in quantitative data analysis, these are:</a:t>
            </a:r>
          </a:p>
          <a:p>
            <a:pPr lvl="1"/>
            <a:r>
              <a:rPr lang="en-GB" dirty="0" smtClean="0">
                <a:effectLst/>
              </a:rPr>
              <a:t>Hypotheses </a:t>
            </a:r>
          </a:p>
          <a:p>
            <a:pPr lvl="1"/>
            <a:r>
              <a:rPr lang="en-GB" dirty="0" smtClean="0">
                <a:effectLst/>
              </a:rPr>
              <a:t>Causality </a:t>
            </a:r>
          </a:p>
          <a:p>
            <a:pPr lvl="1"/>
            <a:r>
              <a:rPr lang="en-GB" dirty="0" smtClean="0">
                <a:effectLst/>
              </a:rPr>
              <a:t>Generalisability </a:t>
            </a:r>
          </a:p>
          <a:p>
            <a:pPr lvl="1"/>
            <a:r>
              <a:rPr lang="en-GB" dirty="0" smtClean="0">
                <a:effectLst/>
              </a:rPr>
              <a:t>Reliability </a:t>
            </a:r>
          </a:p>
          <a:p>
            <a:r>
              <a:rPr lang="en-GB" dirty="0" smtClean="0">
                <a:effectLst/>
              </a:rPr>
              <a:t>When we conduct quantitative research we will often be concerned with finding evidence to either support or contradict, an idea or hypothesis you might have. To recap, a hypothesis is where a predicted answer to a research question is proposed, for example, you might propose that if you give a student training in how to use a search engine it will improve their success in finding information on the Internet.</a:t>
            </a:r>
          </a:p>
          <a:p>
            <a:r>
              <a:rPr lang="en-GB" dirty="0" smtClean="0">
                <a:effectLst/>
              </a:rPr>
              <a:t>You could then go on to explain why a particular answer is expected - you put forward a </a:t>
            </a:r>
            <a:r>
              <a:rPr lang="en-GB" i="1" dirty="0" smtClean="0">
                <a:effectLst/>
              </a:rPr>
              <a:t>theory</a:t>
            </a:r>
            <a:r>
              <a:rPr lang="en-GB" dirty="0" smtClean="0">
                <a:effectLst/>
              </a:rPr>
              <a:t>.</a:t>
            </a:r>
          </a:p>
          <a:p>
            <a:endParaRPr lang="en-GB" dirty="0"/>
          </a:p>
        </p:txBody>
      </p:sp>
    </p:spTree>
    <p:extLst>
      <p:ext uri="{BB962C8B-B14F-4D97-AF65-F5344CB8AC3E}">
        <p14:creationId xmlns:p14="http://schemas.microsoft.com/office/powerpoint/2010/main" val="384455321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1. Hypothesis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effectLst/>
              </a:rPr>
              <a:t>In hypothesis testing we generally have two hypotheses: 1) a null hypothesis (which usually indicates no change or no effect) and 2) an alternative hypothesis (which is usually our experimental hypothesis). The evidence from the sample is taken to support either the null or the alternative hypothesis.</a:t>
            </a:r>
          </a:p>
          <a:p>
            <a:r>
              <a:rPr lang="en-GB" dirty="0" smtClean="0">
                <a:effectLst/>
              </a:rPr>
              <a:t>When a researcher is interested in hypothesis testing they will conduct an experiment to gather their data. So, we could take one sample from our population of students, give them some training in how to search and then ask them to find some specific information. We ask another sample of students to search for the same specific information but don't give them training - and we see which group did better through a variety of different measures, some subjective and some objective. So, does the data we gather contain evidence that agrees with the alternative (experimental) hypothesis or the null hypothesis?</a:t>
            </a:r>
          </a:p>
          <a:p>
            <a:r>
              <a:rPr lang="en-GB" dirty="0" smtClean="0">
                <a:effectLst/>
              </a:rPr>
              <a:t>In testing a hypothesis we never actually prove or disprove a hypothesis, all we ever get is evidence from a sample that either 1) supports a hypothesis or 2) contradicts a hypothesis. </a:t>
            </a:r>
          </a:p>
          <a:p>
            <a:r>
              <a:rPr lang="en-GB" dirty="0" smtClean="0">
                <a:effectLst/>
              </a:rPr>
              <a:t>The Hypothesis contains concepts which need to be measured.</a:t>
            </a:r>
          </a:p>
          <a:p>
            <a:r>
              <a:rPr lang="en-GB" dirty="0" smtClean="0">
                <a:effectLst/>
              </a:rPr>
              <a:t>To do this we need to:</a:t>
            </a:r>
          </a:p>
          <a:p>
            <a:pPr lvl="1"/>
            <a:r>
              <a:rPr lang="en-GB" dirty="0" smtClean="0">
                <a:effectLst/>
              </a:rPr>
              <a:t>translate concepts into measurable factors </a:t>
            </a:r>
          </a:p>
          <a:p>
            <a:pPr lvl="1"/>
            <a:r>
              <a:rPr lang="en-GB" dirty="0" smtClean="0">
                <a:effectLst/>
              </a:rPr>
              <a:t>take these measurable factors and treat them as </a:t>
            </a:r>
            <a:r>
              <a:rPr lang="en-GB" b="1" dirty="0" smtClean="0">
                <a:effectLst/>
              </a:rPr>
              <a:t>variables </a:t>
            </a:r>
            <a:endParaRPr lang="en-GB" dirty="0" smtClean="0">
              <a:effectLst/>
            </a:endParaRPr>
          </a:p>
          <a:p>
            <a:pPr lvl="1"/>
            <a:r>
              <a:rPr lang="en-GB" dirty="0" smtClean="0">
                <a:effectLst/>
              </a:rPr>
              <a:t>identify measurement scales to quantify variables</a:t>
            </a:r>
          </a:p>
          <a:p>
            <a:endParaRPr lang="en-GB" dirty="0"/>
          </a:p>
        </p:txBody>
      </p:sp>
    </p:spTree>
    <p:extLst>
      <p:ext uri="{BB962C8B-B14F-4D97-AF65-F5344CB8AC3E}">
        <p14:creationId xmlns:p14="http://schemas.microsoft.com/office/powerpoint/2010/main" val="92953220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2. Causality - cause and effect</a:t>
            </a:r>
            <a:br>
              <a:rPr lang="en-GB" b="1" dirty="0" smtClean="0">
                <a:effectLst/>
              </a:rPr>
            </a:b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effectLst/>
              </a:rPr>
              <a:t>This is essentially concerned with showing how things come to be the way they are. To do this we need to identify our variables: </a:t>
            </a:r>
          </a:p>
          <a:p>
            <a:r>
              <a:rPr lang="en-GB" b="1" i="1" dirty="0" smtClean="0">
                <a:effectLst/>
              </a:rPr>
              <a:t>Independent variable </a:t>
            </a:r>
            <a:r>
              <a:rPr lang="en-GB" dirty="0" smtClean="0">
                <a:effectLst/>
              </a:rPr>
              <a:t>- the variable that is deliberately manipulated by the researcher </a:t>
            </a:r>
          </a:p>
          <a:p>
            <a:r>
              <a:rPr lang="en-GB" b="1" i="1" dirty="0" smtClean="0">
                <a:effectLst/>
              </a:rPr>
              <a:t>Dependent variable </a:t>
            </a:r>
            <a:r>
              <a:rPr lang="en-GB" dirty="0" smtClean="0">
                <a:effectLst/>
              </a:rPr>
              <a:t>- the variable that is measured to find out the effect of the manipulated (independent) variable </a:t>
            </a:r>
          </a:p>
          <a:p>
            <a:r>
              <a:rPr lang="en-GB" b="1" i="1" dirty="0" smtClean="0">
                <a:effectLst/>
              </a:rPr>
              <a:t>Control variables </a:t>
            </a:r>
            <a:r>
              <a:rPr lang="en-GB" dirty="0" smtClean="0">
                <a:effectLst/>
              </a:rPr>
              <a:t>- may be potential independent variables, but are held constant during the experiment</a:t>
            </a:r>
          </a:p>
          <a:p>
            <a:r>
              <a:rPr lang="en-GB" dirty="0" smtClean="0">
                <a:effectLst/>
              </a:rPr>
              <a:t>So, following on with our example, students are timed whilst searching for information to assess the effectiveness of their searching behaviour, some were given prior search training</a:t>
            </a:r>
          </a:p>
          <a:p>
            <a:r>
              <a:rPr lang="en-GB" b="1" dirty="0" smtClean="0">
                <a:effectLst/>
              </a:rPr>
              <a:t>Independent variable </a:t>
            </a:r>
            <a:r>
              <a:rPr lang="en-GB" dirty="0" smtClean="0">
                <a:effectLst/>
              </a:rPr>
              <a:t>= </a:t>
            </a:r>
            <a:r>
              <a:rPr lang="en-GB" b="1" dirty="0" smtClean="0">
                <a:effectLst/>
              </a:rPr>
              <a:t>training </a:t>
            </a:r>
            <a:r>
              <a:rPr lang="en-GB" dirty="0" smtClean="0">
                <a:effectLst/>
              </a:rPr>
              <a:t>- manipulate by varying training given to different students </a:t>
            </a:r>
          </a:p>
          <a:p>
            <a:r>
              <a:rPr lang="en-GB" b="1" dirty="0" smtClean="0">
                <a:effectLst/>
              </a:rPr>
              <a:t>Dependent </a:t>
            </a:r>
            <a:r>
              <a:rPr lang="en-GB" dirty="0" smtClean="0">
                <a:effectLst/>
              </a:rPr>
              <a:t>= </a:t>
            </a:r>
            <a:r>
              <a:rPr lang="en-GB" b="1" dirty="0" smtClean="0">
                <a:effectLst/>
              </a:rPr>
              <a:t>time taken </a:t>
            </a:r>
            <a:r>
              <a:rPr lang="en-GB" dirty="0" smtClean="0">
                <a:effectLst/>
              </a:rPr>
              <a:t>to find information - which we can measure by timing how long to search </a:t>
            </a:r>
          </a:p>
          <a:p>
            <a:r>
              <a:rPr lang="en-GB" b="1" dirty="0" smtClean="0">
                <a:effectLst/>
              </a:rPr>
              <a:t>Control </a:t>
            </a:r>
            <a:r>
              <a:rPr lang="en-GB" dirty="0" smtClean="0">
                <a:effectLst/>
              </a:rPr>
              <a:t>= searching behaviour may be affected by previous use, age, educational level, and even time of day. Some of these may be controllable but others may not be, e.g. degree of frustration</a:t>
            </a:r>
          </a:p>
          <a:p>
            <a:r>
              <a:rPr lang="en-GB" dirty="0" smtClean="0">
                <a:effectLst/>
              </a:rPr>
              <a:t>So, our experimental (or alternative) hypothesis is that if we give more training it will take less time to search and conversely if we give less training it will take more time to search - we have a cause (training) and effect (time taken). The null hypothesis is that there will be no change or effect. </a:t>
            </a:r>
          </a:p>
          <a:p>
            <a:r>
              <a:rPr lang="en-GB" b="1" dirty="0" smtClean="0">
                <a:effectLst/>
              </a:rPr>
              <a:t>Independent variables are assumed to have a causal impact on the dependent variable</a:t>
            </a:r>
            <a:endParaRPr lang="en-GB" dirty="0" smtClean="0">
              <a:effectLst/>
            </a:endParaRPr>
          </a:p>
          <a:p>
            <a:r>
              <a:rPr lang="en-GB" dirty="0" smtClean="0">
                <a:effectLst/>
              </a:rPr>
              <a:t>Wikipedia defines causality as ' a necessary relationship between one event (called cause) and another event (called effect) which is the direct consequence (result) of the first' </a:t>
            </a:r>
            <a:r>
              <a:rPr lang="en-GB" dirty="0" smtClean="0">
                <a:effectLst/>
                <a:hlinkClick r:id="rId2"/>
              </a:rPr>
              <a:t>http://en.wikipedia.org/wiki/Causality</a:t>
            </a:r>
            <a:endParaRPr lang="en-GB" dirty="0" smtClean="0">
              <a:effectLst/>
            </a:endParaRPr>
          </a:p>
          <a:p>
            <a:endParaRPr lang="en-GB" dirty="0"/>
          </a:p>
        </p:txBody>
      </p:sp>
    </p:spTree>
    <p:extLst>
      <p:ext uri="{BB962C8B-B14F-4D97-AF65-F5344CB8AC3E}">
        <p14:creationId xmlns:p14="http://schemas.microsoft.com/office/powerpoint/2010/main" val="84597406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Generalizability or external validity</a:t>
            </a:r>
            <a:br>
              <a:rPr lang="en-GB"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effectLst/>
              </a:rPr>
              <a:t>The pursuit of findings that can be generalised beyond the specific research - the degree to which the results of a study or research can be extrapolated to other circumstances.</a:t>
            </a:r>
          </a:p>
          <a:p>
            <a:r>
              <a:rPr lang="en-GB" dirty="0" smtClean="0">
                <a:effectLst/>
              </a:rPr>
              <a:t>So, generalizability or external validity involves the extent to which the results of a study can be generalized (applied) beyond the sample to the larger population. In other words, can you apply what you found in your study to other people (population validity) or settings (ecological validity). For example, a study of postgraduate Masters students in a UK university that found one method of teaching statistics was superior to another may not be applicable with first year undergraduate students (population) in an American university (ecological).</a:t>
            </a:r>
          </a:p>
          <a:p>
            <a:endParaRPr lang="en-GB" dirty="0"/>
          </a:p>
        </p:txBody>
      </p:sp>
    </p:spTree>
    <p:extLst>
      <p:ext uri="{BB962C8B-B14F-4D97-AF65-F5344CB8AC3E}">
        <p14:creationId xmlns:p14="http://schemas.microsoft.com/office/powerpoint/2010/main" val="42869386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effectLst/>
              </a:rPr>
              <a:t>4. Reliability or internal validity </a:t>
            </a:r>
            <a:endParaRPr lang="en-GB" dirty="0"/>
          </a:p>
        </p:txBody>
      </p:sp>
      <p:sp>
        <p:nvSpPr>
          <p:cNvPr id="3" name="Content Placeholder 2"/>
          <p:cNvSpPr>
            <a:spLocks noGrp="1"/>
          </p:cNvSpPr>
          <p:nvPr>
            <p:ph idx="1"/>
          </p:nvPr>
        </p:nvSpPr>
        <p:spPr/>
        <p:txBody>
          <a:bodyPr/>
          <a:lstStyle/>
          <a:p>
            <a:r>
              <a:rPr lang="en-GB" dirty="0" smtClean="0">
                <a:effectLst/>
              </a:rPr>
              <a:t>Reliability or internal validity is concerned with repeating a piece of research in order to establish the reliability of its findings.</a:t>
            </a:r>
          </a:p>
          <a:p>
            <a:r>
              <a:rPr lang="en-GB" dirty="0" smtClean="0">
                <a:effectLst/>
              </a:rPr>
              <a:t>Reliability is the consistency and dependency of a measure. Sometimes it is referred to as the </a:t>
            </a:r>
            <a:r>
              <a:rPr lang="en-GB" i="1" dirty="0" smtClean="0">
                <a:effectLst/>
              </a:rPr>
              <a:t>repeatability </a:t>
            </a:r>
            <a:r>
              <a:rPr lang="en-GB" dirty="0" smtClean="0">
                <a:effectLst/>
              </a:rPr>
              <a:t>or the </a:t>
            </a:r>
            <a:r>
              <a:rPr lang="en-GB" i="1" dirty="0" smtClean="0">
                <a:effectLst/>
              </a:rPr>
              <a:t>test-retest reliability </a:t>
            </a:r>
            <a:r>
              <a:rPr lang="en-GB" dirty="0" smtClean="0">
                <a:effectLst/>
              </a:rPr>
              <a:t>. This means that a reliable test should produce the same results on successive trials. </a:t>
            </a:r>
          </a:p>
          <a:p>
            <a:endParaRPr lang="en-GB" dirty="0"/>
          </a:p>
        </p:txBody>
      </p:sp>
    </p:spTree>
    <p:extLst>
      <p:ext uri="{BB962C8B-B14F-4D97-AF65-F5344CB8AC3E}">
        <p14:creationId xmlns:p14="http://schemas.microsoft.com/office/powerpoint/2010/main" val="232436026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Using software for statistical analysis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effectLst/>
              </a:rPr>
              <a:t>We can undertake our statistical analysis manually, using simple counts or 5-bar gates, but most times we use software to help us.</a:t>
            </a:r>
          </a:p>
          <a:p>
            <a:r>
              <a:rPr lang="en-GB" dirty="0" smtClean="0">
                <a:effectLst/>
              </a:rPr>
              <a:t>For the Social Sciences the best well used package is SPSS (Statistical Package for the Social Sciences) - specifically designed to deal with data and generate statistics. You can use Excel - but is best for simple calculations and some statistics. Excel is very useful for generating graphs to illustrate your results.</a:t>
            </a:r>
          </a:p>
          <a:p>
            <a:r>
              <a:rPr lang="en-GB" b="1" dirty="0" smtClean="0">
                <a:effectLst/>
              </a:rPr>
              <a:t>Note of caution! </a:t>
            </a:r>
          </a:p>
          <a:p>
            <a:r>
              <a:rPr lang="en-GB" dirty="0" smtClean="0">
                <a:effectLst/>
              </a:rPr>
              <a:t>Quantitative data analysis is a powerful tool, </a:t>
            </a:r>
            <a:r>
              <a:rPr lang="en-GB" b="1" i="1" dirty="0" smtClean="0">
                <a:effectLst/>
              </a:rPr>
              <a:t>but </a:t>
            </a:r>
            <a:r>
              <a:rPr lang="en-GB" dirty="0" smtClean="0">
                <a:effectLst/>
              </a:rPr>
              <a:t>it is only as good as</a:t>
            </a:r>
          </a:p>
          <a:p>
            <a:pPr lvl="1"/>
            <a:r>
              <a:rPr lang="en-GB" dirty="0" smtClean="0">
                <a:effectLst/>
              </a:rPr>
              <a:t>the original data </a:t>
            </a:r>
          </a:p>
          <a:p>
            <a:pPr lvl="1"/>
            <a:r>
              <a:rPr lang="en-GB" dirty="0" smtClean="0">
                <a:effectLst/>
              </a:rPr>
              <a:t>data collection instrument </a:t>
            </a:r>
          </a:p>
          <a:p>
            <a:pPr lvl="1"/>
            <a:r>
              <a:rPr lang="en-GB" dirty="0" smtClean="0">
                <a:effectLst/>
              </a:rPr>
              <a:t>operational definitions </a:t>
            </a:r>
          </a:p>
          <a:p>
            <a:pPr lvl="1"/>
            <a:r>
              <a:rPr lang="en-GB" dirty="0" smtClean="0">
                <a:effectLst/>
              </a:rPr>
              <a:t>research question</a:t>
            </a:r>
          </a:p>
          <a:p>
            <a:endParaRPr lang="en-GB" dirty="0"/>
          </a:p>
        </p:txBody>
      </p:sp>
    </p:spTree>
    <p:extLst>
      <p:ext uri="{BB962C8B-B14F-4D97-AF65-F5344CB8AC3E}">
        <p14:creationId xmlns:p14="http://schemas.microsoft.com/office/powerpoint/2010/main" val="386455255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Descriptive and inferential statistics</a:t>
            </a:r>
            <a:br>
              <a:rPr lang="en-GB" b="1" dirty="0" smtClean="0">
                <a:effectLst/>
              </a:rPr>
            </a:b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effectLst/>
              </a:rPr>
              <a:t>At the very beginning of your research you must think about what you are trying to find out. Sounds simple, of course you are thinking about it already. But pinning down exactly what you want to do will help you choose the most appropriate data collection and analysis tool for you. So, ask yourself:</a:t>
            </a:r>
          </a:p>
          <a:p>
            <a:r>
              <a:rPr lang="en-GB" dirty="0" smtClean="0">
                <a:effectLst/>
              </a:rPr>
              <a:t>1) 'Am I trying to describe what happens with the participants in my sample?'</a:t>
            </a:r>
          </a:p>
          <a:p>
            <a:pPr lvl="1"/>
            <a:r>
              <a:rPr lang="en-GB" dirty="0" smtClean="0">
                <a:effectLst/>
              </a:rPr>
              <a:t>OR</a:t>
            </a:r>
          </a:p>
          <a:p>
            <a:r>
              <a:rPr lang="en-GB" dirty="0" smtClean="0">
                <a:effectLst/>
              </a:rPr>
              <a:t>2) 'Do I want to be able to generalise my results to the wider population?' </a:t>
            </a:r>
          </a:p>
          <a:p>
            <a:r>
              <a:rPr lang="en-GB" dirty="0" smtClean="0">
                <a:effectLst/>
              </a:rPr>
              <a:t>If you want to describe what happens with your sample of participants then you will most likely use descriptive statistics. And if you follow this approach then an online survey service would be a good tool to use (more on this further on).</a:t>
            </a:r>
          </a:p>
          <a:p>
            <a:r>
              <a:rPr lang="en-GB" dirty="0" smtClean="0">
                <a:effectLst/>
              </a:rPr>
              <a:t>If you want to be able to generalise your results to a wider population you will need to use inferential statistics. And if you wish to use this approach SPSS would be a good tool to use (more on this on the next page).</a:t>
            </a:r>
          </a:p>
          <a:p>
            <a:endParaRPr lang="en-GB" dirty="0"/>
          </a:p>
        </p:txBody>
      </p:sp>
    </p:spTree>
    <p:extLst>
      <p:ext uri="{BB962C8B-B14F-4D97-AF65-F5344CB8AC3E}">
        <p14:creationId xmlns:p14="http://schemas.microsoft.com/office/powerpoint/2010/main" val="332205861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Using software for statistical analysis </a:t>
            </a:r>
            <a:endParaRPr lang="en-GB" dirty="0"/>
          </a:p>
        </p:txBody>
      </p:sp>
      <p:sp>
        <p:nvSpPr>
          <p:cNvPr id="3" name="Content Placeholder 2"/>
          <p:cNvSpPr>
            <a:spLocks noGrp="1"/>
          </p:cNvSpPr>
          <p:nvPr>
            <p:ph idx="1"/>
          </p:nvPr>
        </p:nvSpPr>
        <p:spPr/>
        <p:txBody>
          <a:bodyPr>
            <a:normAutofit fontScale="85000" lnSpcReduction="20000"/>
          </a:bodyPr>
          <a:lstStyle/>
          <a:p>
            <a:r>
              <a:rPr lang="en-GB" b="1" dirty="0" smtClean="0">
                <a:effectLst/>
              </a:rPr>
              <a:t>Some key concepts</a:t>
            </a:r>
          </a:p>
          <a:p>
            <a:r>
              <a:rPr lang="en-GB" dirty="0" smtClean="0">
                <a:effectLst/>
              </a:rPr>
              <a:t>Before we look at types of analysis and tools we need to be familiar with a few concepts first:</a:t>
            </a:r>
          </a:p>
          <a:p>
            <a:r>
              <a:rPr lang="en-GB" b="1" dirty="0" smtClean="0">
                <a:effectLst/>
              </a:rPr>
              <a:t>Population </a:t>
            </a:r>
            <a:r>
              <a:rPr lang="en-GB" dirty="0" smtClean="0">
                <a:effectLst/>
              </a:rPr>
              <a:t>- the whole units of analysis that might be investigated, this could be students, cats, house prices </a:t>
            </a:r>
            <a:r>
              <a:rPr lang="en-GB" dirty="0" err="1" smtClean="0">
                <a:effectLst/>
              </a:rPr>
              <a:t>etc</a:t>
            </a:r>
            <a:r>
              <a:rPr lang="en-GB" dirty="0" smtClean="0">
                <a:effectLst/>
              </a:rPr>
              <a:t> </a:t>
            </a:r>
          </a:p>
          <a:p>
            <a:r>
              <a:rPr lang="en-GB" b="1" dirty="0" smtClean="0">
                <a:effectLst/>
              </a:rPr>
              <a:t>Sample </a:t>
            </a:r>
            <a:r>
              <a:rPr lang="en-GB" dirty="0" smtClean="0">
                <a:effectLst/>
              </a:rPr>
              <a:t>- the actual set of units selected for investigation and who participate in the research </a:t>
            </a:r>
          </a:p>
          <a:p>
            <a:r>
              <a:rPr lang="en-GB" b="1" dirty="0" smtClean="0">
                <a:effectLst/>
              </a:rPr>
              <a:t>Variable </a:t>
            </a:r>
            <a:r>
              <a:rPr lang="en-GB" dirty="0" smtClean="0">
                <a:effectLst/>
              </a:rPr>
              <a:t>- characteristics of the units/participants </a:t>
            </a:r>
          </a:p>
          <a:p>
            <a:r>
              <a:rPr lang="en-GB" b="1" dirty="0" smtClean="0">
                <a:effectLst/>
              </a:rPr>
              <a:t>Value </a:t>
            </a:r>
            <a:r>
              <a:rPr lang="en-GB" dirty="0" smtClean="0">
                <a:effectLst/>
              </a:rPr>
              <a:t>- the score/label/value of a variable, not the frequency of occurrence. For example, if age is a characteristic of a participant then the value label would be the actual age, </a:t>
            </a:r>
            <a:r>
              <a:rPr lang="en-GB" dirty="0" err="1" smtClean="0">
                <a:effectLst/>
              </a:rPr>
              <a:t>eg</a:t>
            </a:r>
            <a:r>
              <a:rPr lang="en-GB" dirty="0" smtClean="0">
                <a:effectLst/>
              </a:rPr>
              <a:t>. 21, 22, 25, 30, 18, not how many participants are 21, 22, 25, 30, 18. </a:t>
            </a:r>
          </a:p>
          <a:p>
            <a:r>
              <a:rPr lang="en-GB" b="1" dirty="0" smtClean="0">
                <a:effectLst/>
              </a:rPr>
              <a:t>Case/subject </a:t>
            </a:r>
            <a:r>
              <a:rPr lang="en-GB" dirty="0" smtClean="0">
                <a:effectLst/>
              </a:rPr>
              <a:t>- the individual unit/participant of the study/research. </a:t>
            </a:r>
          </a:p>
          <a:p>
            <a:endParaRPr lang="en-GB" dirty="0"/>
          </a:p>
        </p:txBody>
      </p:sp>
    </p:spTree>
    <p:extLst>
      <p:ext uri="{BB962C8B-B14F-4D97-AF65-F5344CB8AC3E}">
        <p14:creationId xmlns:p14="http://schemas.microsoft.com/office/powerpoint/2010/main" val="72943640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Sampling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effectLst/>
              </a:rPr>
              <a:t>Sampling is complex and can be done in many ways dependent on 1) what you want to achieve from your research, 2) practical considerations of who is available to participate!</a:t>
            </a:r>
          </a:p>
          <a:p>
            <a:r>
              <a:rPr lang="en-GB" dirty="0" smtClean="0">
                <a:effectLst/>
              </a:rPr>
              <a:t>The type of statistical analysis you do will depend on the sample type you have. Most importantly, you cannot generalise your findings to the population as a whole if you do not have a random sample. You can still undertake some inferential statistical analysis but you should report these as results of your sample, not as applicable to the population at large.</a:t>
            </a:r>
          </a:p>
          <a:p>
            <a:r>
              <a:rPr lang="en-GB" dirty="0" smtClean="0">
                <a:effectLst/>
              </a:rPr>
              <a:t>Common sampling approaches include:</a:t>
            </a:r>
          </a:p>
          <a:p>
            <a:pPr lvl="1"/>
            <a:r>
              <a:rPr lang="en-GB" dirty="0" smtClean="0">
                <a:effectLst/>
              </a:rPr>
              <a:t>Random sampling </a:t>
            </a:r>
          </a:p>
          <a:p>
            <a:pPr lvl="1"/>
            <a:r>
              <a:rPr lang="en-GB" dirty="0" smtClean="0">
                <a:effectLst/>
              </a:rPr>
              <a:t>Stratified sampling </a:t>
            </a:r>
          </a:p>
          <a:p>
            <a:pPr lvl="1"/>
            <a:r>
              <a:rPr lang="en-GB" dirty="0" smtClean="0">
                <a:effectLst/>
              </a:rPr>
              <a:t>Cluster sampling </a:t>
            </a:r>
          </a:p>
          <a:p>
            <a:pPr lvl="1"/>
            <a:r>
              <a:rPr lang="en-GB" dirty="0" smtClean="0">
                <a:effectLst/>
              </a:rPr>
              <a:t>Convenience sampling </a:t>
            </a:r>
          </a:p>
          <a:p>
            <a:pPr lvl="1"/>
            <a:r>
              <a:rPr lang="en-GB" dirty="0" smtClean="0">
                <a:effectLst/>
              </a:rPr>
              <a:t>Accidental sampling </a:t>
            </a:r>
          </a:p>
          <a:p>
            <a:endParaRPr lang="en-GB" dirty="0"/>
          </a:p>
        </p:txBody>
      </p:sp>
    </p:spTree>
    <p:extLst>
      <p:ext uri="{BB962C8B-B14F-4D97-AF65-F5344CB8AC3E}">
        <p14:creationId xmlns:p14="http://schemas.microsoft.com/office/powerpoint/2010/main" val="15916010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Online Survey Services</a:t>
            </a:r>
            <a:br>
              <a:rPr lang="en-GB" b="1" dirty="0" smtClean="0">
                <a:effectLst/>
              </a:rPr>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effectLst/>
              </a:rPr>
              <a:t>Online survey services are an increasingly popular way to create, distribute and analyse quantitative questionnaires. They allow you to create your survey using a survey editor and select from many types of questions (multiple choice, rating scales, drop-down menus, </a:t>
            </a:r>
            <a:r>
              <a:rPr lang="en-GB" dirty="0" err="1" smtClean="0">
                <a:effectLst/>
              </a:rPr>
              <a:t>etc</a:t>
            </a:r>
            <a:r>
              <a:rPr lang="en-GB" dirty="0" smtClean="0">
                <a:effectLst/>
              </a:rPr>
              <a:t>).  Options available allow you to require answers to any question, control the flow with custom skip logic, and even randomize answer choices to eliminate bias.</a:t>
            </a:r>
          </a:p>
          <a:p>
            <a:r>
              <a:rPr lang="en-GB" dirty="0" smtClean="0">
                <a:effectLst/>
              </a:rPr>
              <a:t>Even if you decide not to distribute your questionnaire online you can still use it as an analysis tool by entering the data yourself from the questionnaires you get back from participants.</a:t>
            </a:r>
          </a:p>
          <a:p>
            <a:r>
              <a:rPr lang="en-GB" dirty="0" smtClean="0">
                <a:effectLst/>
              </a:rPr>
              <a:t>There are many online survey services to choose from and the choice of who and what to use must be yours. However, there are many similarities and once you have mastered one service it is likely that you will be able to use others easily.</a:t>
            </a:r>
          </a:p>
          <a:p>
            <a:pPr marL="0" indent="0">
              <a:buNone/>
            </a:pPr>
            <a:endParaRPr lang="en-GB" dirty="0"/>
          </a:p>
        </p:txBody>
      </p:sp>
    </p:spTree>
    <p:extLst>
      <p:ext uri="{BB962C8B-B14F-4D97-AF65-F5344CB8AC3E}">
        <p14:creationId xmlns:p14="http://schemas.microsoft.com/office/powerpoint/2010/main" val="178390458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Click</a:t>
            </a:r>
            <a:endParaRPr lang="en-GB" dirty="0"/>
          </a:p>
        </p:txBody>
      </p:sp>
      <p:sp>
        <p:nvSpPr>
          <p:cNvPr id="3" name="Content Placeholder 2"/>
          <p:cNvSpPr>
            <a:spLocks noGrp="1"/>
          </p:cNvSpPr>
          <p:nvPr>
            <p:ph idx="1"/>
          </p:nvPr>
        </p:nvSpPr>
        <p:spPr/>
        <p:txBody>
          <a:bodyPr/>
          <a:lstStyle/>
          <a:p>
            <a:r>
              <a:rPr lang="en-GB" dirty="0" smtClean="0"/>
              <a:t>https://www.wordstream.com/blog/ws/2014/11/10/best-online-survey-tools</a:t>
            </a:r>
            <a:endParaRPr lang="en-GB" dirty="0"/>
          </a:p>
        </p:txBody>
      </p:sp>
    </p:spTree>
    <p:extLst>
      <p:ext uri="{BB962C8B-B14F-4D97-AF65-F5344CB8AC3E}">
        <p14:creationId xmlns:p14="http://schemas.microsoft.com/office/powerpoint/2010/main" val="73928069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Mean, Median, Mode</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effectLst/>
              </a:rPr>
              <a:t>The arithmetic mean is the standard average, often simply called the 'mean'. It is often confused with the median (the middle value) and the mode (the most occurring or likely value).</a:t>
            </a:r>
          </a:p>
          <a:p>
            <a:r>
              <a:rPr lang="en-GB" dirty="0" smtClean="0">
                <a:effectLst/>
              </a:rPr>
              <a:t>The mean is the arithmetic average of a set of values, or distribution. However, for skewed distributions, the mean is not necessarily the same as the middle value (median), or the most likely (mode).</a:t>
            </a:r>
          </a:p>
          <a:p>
            <a:r>
              <a:rPr lang="en-GB" dirty="0" smtClean="0">
                <a:effectLst/>
              </a:rPr>
              <a:t>For example, mean income is skewed upwards by a small number of people with very large incomes, so that the majority have an income lower than the mean. By contrast, the median income is the level at which half the population is below and half is above. The mode income is the most likely income, and favours the larger number of people with lower incomes. The median or mode are often more intuitive measures of such data.</a:t>
            </a:r>
          </a:p>
          <a:p>
            <a:r>
              <a:rPr lang="en-GB" b="1" dirty="0" smtClean="0">
                <a:effectLst/>
              </a:rPr>
              <a:t>Mean </a:t>
            </a:r>
          </a:p>
          <a:p>
            <a:r>
              <a:rPr lang="en-GB" dirty="0" smtClean="0">
                <a:effectLst/>
              </a:rPr>
              <a:t>To calculate the arithmetic mean add up all the data, and then divide this total by the number of values in the data. For example seven students are timed whilst searching for information on the Internet. What is the arithmetic mean time taken to search?</a:t>
            </a:r>
          </a:p>
          <a:p>
            <a:r>
              <a:rPr lang="en-GB" b="1" dirty="0" smtClean="0">
                <a:effectLst/>
              </a:rPr>
              <a:t>2 minutes + 2 minutes + 3 minutes + 5 minutes + 5 minutes + 7 minutes + 8 minutes = 32 minutes</a:t>
            </a:r>
            <a:endParaRPr lang="en-GB" dirty="0" smtClean="0">
              <a:effectLst/>
            </a:endParaRPr>
          </a:p>
          <a:p>
            <a:r>
              <a:rPr lang="en-GB" dirty="0" smtClean="0">
                <a:effectLst/>
              </a:rPr>
              <a:t>There are 7 values, so you divide the total by 7:    </a:t>
            </a:r>
          </a:p>
          <a:p>
            <a:r>
              <a:rPr lang="en-GB" b="1" dirty="0" smtClean="0">
                <a:effectLst/>
              </a:rPr>
              <a:t>32 ÷ 7 = </a:t>
            </a:r>
            <a:r>
              <a:rPr lang="en-GB" b="1" dirty="0" err="1" smtClean="0">
                <a:effectLst/>
              </a:rPr>
              <a:t>Arthimetic</a:t>
            </a:r>
            <a:r>
              <a:rPr lang="en-GB" b="1" dirty="0" smtClean="0">
                <a:effectLst/>
              </a:rPr>
              <a:t> mean = 4.57 minutes (to 2 decimal places). </a:t>
            </a:r>
            <a:endParaRPr lang="en-GB" dirty="0" smtClean="0">
              <a:effectLst/>
            </a:endParaRPr>
          </a:p>
        </p:txBody>
      </p:sp>
    </p:spTree>
    <p:extLst>
      <p:ext uri="{BB962C8B-B14F-4D97-AF65-F5344CB8AC3E}">
        <p14:creationId xmlns:p14="http://schemas.microsoft.com/office/powerpoint/2010/main" val="316759852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55000" lnSpcReduction="20000"/>
          </a:bodyPr>
          <a:lstStyle/>
          <a:p>
            <a:r>
              <a:rPr lang="en-GB" b="1" dirty="0" smtClean="0">
                <a:effectLst/>
              </a:rPr>
              <a:t>Median </a:t>
            </a:r>
          </a:p>
          <a:p>
            <a:r>
              <a:rPr lang="en-GB" dirty="0" smtClean="0">
                <a:effectLst/>
              </a:rPr>
              <a:t>The median time taken to search calculated by putting the values in order, then find the middle value. If there are two values in the middle then you find the mean of these two values, so:</a:t>
            </a:r>
          </a:p>
          <a:p>
            <a:pPr lvl="1"/>
            <a:r>
              <a:rPr lang="en-GB" b="1" dirty="0" smtClean="0">
                <a:effectLst/>
              </a:rPr>
              <a:t>2 , 2 , 3 , (5) , 5 , 7 , 8</a:t>
            </a:r>
            <a:endParaRPr lang="en-GB" dirty="0" smtClean="0">
              <a:effectLst/>
            </a:endParaRPr>
          </a:p>
          <a:p>
            <a:r>
              <a:rPr lang="en-GB" dirty="0" smtClean="0">
                <a:effectLst/>
              </a:rPr>
              <a:t>The middle value is marked in brackets, and it is 5. </a:t>
            </a:r>
            <a:r>
              <a:rPr lang="en-GB" b="1" dirty="0" smtClean="0">
                <a:effectLst/>
              </a:rPr>
              <a:t>So the median is 5 </a:t>
            </a:r>
            <a:r>
              <a:rPr lang="en-GB" dirty="0" smtClean="0">
                <a:effectLst/>
              </a:rPr>
              <a:t>.</a:t>
            </a:r>
          </a:p>
          <a:p>
            <a:r>
              <a:rPr lang="en-GB" b="1" dirty="0" smtClean="0">
                <a:effectLst/>
              </a:rPr>
              <a:t>Mode </a:t>
            </a:r>
          </a:p>
          <a:p>
            <a:r>
              <a:rPr lang="en-GB" dirty="0" smtClean="0">
                <a:effectLst/>
              </a:rPr>
              <a:t>The mode time taken to search is the value which appears the most often in the data. It is possible to have more than one mode if there is more than one value which appears the most. So:</a:t>
            </a:r>
          </a:p>
          <a:p>
            <a:pPr lvl="1"/>
            <a:r>
              <a:rPr lang="en-GB" b="1" dirty="0" smtClean="0">
                <a:effectLst/>
              </a:rPr>
              <a:t>2 , 2 , 3 , 5 , 5 , 7 , 8</a:t>
            </a:r>
            <a:endParaRPr lang="en-GB" dirty="0" smtClean="0">
              <a:effectLst/>
            </a:endParaRPr>
          </a:p>
          <a:p>
            <a:r>
              <a:rPr lang="en-GB" dirty="0" smtClean="0">
                <a:effectLst/>
              </a:rPr>
              <a:t>The values which appear most often are 2 and 5. They both appear more time than any of the other data values. </a:t>
            </a:r>
            <a:r>
              <a:rPr lang="en-GB" b="1" dirty="0" smtClean="0">
                <a:effectLst/>
              </a:rPr>
              <a:t>So the modes are 2 and 5 </a:t>
            </a:r>
            <a:r>
              <a:rPr lang="en-GB" dirty="0" smtClean="0">
                <a:effectLst/>
              </a:rPr>
              <a:t>.</a:t>
            </a:r>
          </a:p>
          <a:p>
            <a:r>
              <a:rPr lang="en-GB" b="1" dirty="0" smtClean="0">
                <a:effectLst/>
              </a:rPr>
              <a:t>The Range </a:t>
            </a:r>
          </a:p>
          <a:p>
            <a:r>
              <a:rPr lang="en-GB" dirty="0" smtClean="0">
                <a:effectLst/>
              </a:rPr>
              <a:t>To find the range, you first need to find the lowest and highest values in the data. The range is found by subtracting the lowest value from the highest value.</a:t>
            </a:r>
          </a:p>
          <a:p>
            <a:r>
              <a:rPr lang="en-GB" dirty="0" smtClean="0">
                <a:effectLst/>
              </a:rPr>
              <a:t>The data values: </a:t>
            </a:r>
            <a:r>
              <a:rPr lang="en-GB" b="1" dirty="0" smtClean="0">
                <a:effectLst/>
              </a:rPr>
              <a:t>2 , 2 , 3 , 5 , 5 , 7 , 8</a:t>
            </a:r>
            <a:endParaRPr lang="en-GB" dirty="0" smtClean="0">
              <a:effectLst/>
            </a:endParaRPr>
          </a:p>
          <a:p>
            <a:r>
              <a:rPr lang="en-GB" dirty="0" smtClean="0">
                <a:effectLst/>
              </a:rPr>
              <a:t>The lowest value is 2 and the highest value is 8. Subtracting the lowest from the highest gives:     </a:t>
            </a:r>
            <a:r>
              <a:rPr lang="en-GB" b="1" dirty="0" smtClean="0">
                <a:effectLst/>
              </a:rPr>
              <a:t>8 - 2 = 6. So the range is 6 </a:t>
            </a:r>
            <a:r>
              <a:rPr lang="en-GB" dirty="0" smtClean="0">
                <a:effectLst/>
              </a:rPr>
              <a:t>. </a:t>
            </a:r>
          </a:p>
          <a:p>
            <a:endParaRPr lang="en-GB" dirty="0" smtClean="0"/>
          </a:p>
          <a:p>
            <a:endParaRPr lang="en-GB" dirty="0"/>
          </a:p>
        </p:txBody>
      </p:sp>
    </p:spTree>
    <p:extLst>
      <p:ext uri="{BB962C8B-B14F-4D97-AF65-F5344CB8AC3E}">
        <p14:creationId xmlns:p14="http://schemas.microsoft.com/office/powerpoint/2010/main" val="138402950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effectLst/>
              </a:rPr>
              <a:t>SPSS (originally Statistical Package for the Social Sciences) </a:t>
            </a:r>
            <a:br>
              <a:rPr lang="en-GB" b="1" dirty="0" smtClean="0">
                <a:effectLst/>
              </a:rPr>
            </a:b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effectLst/>
              </a:rPr>
              <a:t>This package enables you to analyse data more fully than using a spreadsheet program such as Microsoft Excel. Although superficially it looks like a spreadsheet it does not work in the same way. You cannot for example sum a row of figures by inserting a formula in a cell. </a:t>
            </a:r>
          </a:p>
          <a:p>
            <a:r>
              <a:rPr lang="en-GB" dirty="0" smtClean="0">
                <a:effectLst/>
              </a:rPr>
              <a:t>Instead, the data is entered in columns, with each column being set up as a separate, defined variable. The data is then worked on using the menus to provide output (tables, graphs, statistics) in a separate window.</a:t>
            </a:r>
          </a:p>
          <a:p>
            <a:r>
              <a:rPr lang="en-GB" dirty="0" smtClean="0">
                <a:effectLst/>
              </a:rPr>
              <a:t>The following file is an SPSS data file and is based on real data from a research project (for further information about this project see </a:t>
            </a:r>
            <a:r>
              <a:rPr lang="en-GB" dirty="0" smtClean="0">
                <a:effectLst/>
                <a:hlinkClick r:id="rId2" tooltip="link to the devise project web page"/>
              </a:rPr>
              <a:t>Devise project page</a:t>
            </a:r>
            <a:r>
              <a:rPr lang="en-GB" dirty="0" smtClean="0">
                <a:effectLst/>
              </a:rPr>
              <a:t>). If you have SPSS on your machine you will be able to open this file and work with it.</a:t>
            </a:r>
          </a:p>
          <a:p>
            <a:r>
              <a:rPr lang="en-GB" dirty="0" smtClean="0">
                <a:effectLst/>
              </a:rPr>
              <a:t>If you do not have this file the following screen images will help you get an overview of SPSS.</a:t>
            </a:r>
          </a:p>
          <a:p>
            <a:r>
              <a:rPr lang="en-GB" dirty="0" smtClean="0">
                <a:effectLst/>
              </a:rPr>
              <a:t>The following pages will give a basic introduction to SPSS, they do not provide an in-depth tutorial on how to use it. There are many workshops demonstrating how to use SPSS and it is recommended that for more advanced analysis you should attend one of these.</a:t>
            </a:r>
          </a:p>
          <a:p>
            <a:r>
              <a:rPr lang="en-GB" dirty="0" smtClean="0">
                <a:effectLst/>
              </a:rPr>
              <a:t>You can </a:t>
            </a:r>
            <a:r>
              <a:rPr lang="en-GB" dirty="0" smtClean="0">
                <a:effectLst/>
                <a:hlinkClick r:id="rId3" tooltip="the sample spss file referred to on this course"/>
              </a:rPr>
              <a:t>download the sample SPSS file here</a:t>
            </a:r>
            <a:r>
              <a:rPr lang="en-GB" dirty="0" smtClean="0">
                <a:effectLst/>
              </a:rPr>
              <a:t>. </a:t>
            </a:r>
          </a:p>
          <a:p>
            <a:pPr marL="0" indent="0">
              <a:buNone/>
            </a:pPr>
            <a:endParaRPr lang="en-GB" dirty="0"/>
          </a:p>
        </p:txBody>
      </p:sp>
    </p:spTree>
    <p:extLst>
      <p:ext uri="{BB962C8B-B14F-4D97-AF65-F5344CB8AC3E}">
        <p14:creationId xmlns:p14="http://schemas.microsoft.com/office/powerpoint/2010/main" val="99387431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SPSS</a:t>
            </a:r>
            <a:endParaRPr lang="en-GB" dirty="0"/>
          </a:p>
        </p:txBody>
      </p:sp>
      <p:sp>
        <p:nvSpPr>
          <p:cNvPr id="3" name="Content Placeholder 2"/>
          <p:cNvSpPr>
            <a:spLocks noGrp="1"/>
          </p:cNvSpPr>
          <p:nvPr>
            <p:ph idx="1"/>
          </p:nvPr>
        </p:nvSpPr>
        <p:spPr/>
        <p:txBody>
          <a:bodyPr/>
          <a:lstStyle/>
          <a:p>
            <a:r>
              <a:rPr lang="en-GB" b="1" dirty="0" smtClean="0">
                <a:effectLst/>
              </a:rPr>
              <a:t>Data view and Variable view</a:t>
            </a:r>
          </a:p>
          <a:p>
            <a:r>
              <a:rPr lang="en-GB" dirty="0" smtClean="0">
                <a:effectLst/>
              </a:rPr>
              <a:t>SPSS has two 'views' in which you will work, these are:</a:t>
            </a:r>
          </a:p>
          <a:p>
            <a:r>
              <a:rPr lang="en-GB" b="1" dirty="0" smtClean="0">
                <a:effectLst/>
              </a:rPr>
              <a:t>Variable view(showing labels box)</a:t>
            </a:r>
            <a:endParaRPr lang="en-GB" dirty="0" smtClean="0">
              <a:effectLst/>
            </a:endParaRPr>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8769" y="3472346"/>
            <a:ext cx="4445000" cy="3213100"/>
          </a:xfrm>
          <a:prstGeom prst="rect">
            <a:avLst/>
          </a:prstGeom>
        </p:spPr>
      </p:pic>
      <p:sp>
        <p:nvSpPr>
          <p:cNvPr id="6" name="TextBox 5"/>
          <p:cNvSpPr txBox="1"/>
          <p:nvPr/>
        </p:nvSpPr>
        <p:spPr>
          <a:xfrm>
            <a:off x="487017" y="3568883"/>
            <a:ext cx="5241234" cy="2862322"/>
          </a:xfrm>
          <a:prstGeom prst="rect">
            <a:avLst/>
          </a:prstGeom>
          <a:noFill/>
        </p:spPr>
        <p:txBody>
          <a:bodyPr wrap="square" rtlCol="0">
            <a:spAutoFit/>
          </a:bodyPr>
          <a:lstStyle/>
          <a:p>
            <a:r>
              <a:rPr lang="en-GB" dirty="0" smtClean="0"/>
              <a:t>This is where you will define your variables — essentially the questions that you have asked your participants in your questionnaire, interview etc. The first row is used to create an ID number for each individual participant (omit real names for anonymity and ethical reasons). Each row thereafter is one of your questions, so you can see here that row 2 is a question about the gender of the participant, row 3 is about the age of the participant, row 4 about their academic status etc.</a:t>
            </a:r>
            <a:endParaRPr lang="en-GB" dirty="0"/>
          </a:p>
        </p:txBody>
      </p:sp>
    </p:spTree>
    <p:extLst>
      <p:ext uri="{BB962C8B-B14F-4D97-AF65-F5344CB8AC3E}">
        <p14:creationId xmlns:p14="http://schemas.microsoft.com/office/powerpoint/2010/main" val="390960149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variables</a:t>
            </a:r>
            <a:endParaRPr lang="en-GB" dirty="0"/>
          </a:p>
        </p:txBody>
      </p:sp>
      <p:sp>
        <p:nvSpPr>
          <p:cNvPr id="3" name="Content Placeholder 2"/>
          <p:cNvSpPr>
            <a:spLocks noGrp="1"/>
          </p:cNvSpPr>
          <p:nvPr>
            <p:ph idx="1"/>
          </p:nvPr>
        </p:nvSpPr>
        <p:spPr/>
        <p:txBody>
          <a:bodyPr/>
          <a:lstStyle/>
          <a:p>
            <a:r>
              <a:rPr lang="en-GB" dirty="0" smtClean="0">
                <a:effectLst/>
              </a:rPr>
              <a:t>Referring to the image above, you need to define information about each variable, the main ones you will need to define are summarised in the following table: </a:t>
            </a:r>
          </a:p>
          <a:p>
            <a:pPr marL="0" indent="0">
              <a:buNone/>
            </a:pPr>
            <a:endParaRPr lang="en-GB" dirty="0"/>
          </a:p>
        </p:txBody>
      </p:sp>
      <p:sp>
        <p:nvSpPr>
          <p:cNvPr id="5" name="Rectangle 1"/>
          <p:cNvSpPr>
            <a:spLocks noChangeArrowheads="1"/>
          </p:cNvSpPr>
          <p:nvPr/>
        </p:nvSpPr>
        <p:spPr bwMode="auto">
          <a:xfrm>
            <a:off x="3219450" y="1792287"/>
            <a:ext cx="16412266" cy="500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3480" tIns="63480" rIns="63480" bIns="6348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20276196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nvPr>
        </p:nvGraphicFramePr>
        <p:xfrm>
          <a:off x="665922" y="1035257"/>
          <a:ext cx="9799983" cy="5077310"/>
        </p:xfrm>
        <a:graphic>
          <a:graphicData uri="http://schemas.openxmlformats.org/drawingml/2006/table">
            <a:tbl>
              <a:tblPr firstRow="1" firstCol="1" bandRow="1"/>
              <a:tblGrid>
                <a:gridCol w="3266661"/>
                <a:gridCol w="3266661"/>
                <a:gridCol w="3266661"/>
              </a:tblGrid>
              <a:tr h="250713">
                <a:tc>
                  <a:txBody>
                    <a:bodyPr/>
                    <a:lstStyle/>
                    <a:p>
                      <a:pPr algn="ctr">
                        <a:lnSpc>
                          <a:spcPts val="1800"/>
                        </a:lnSpc>
                        <a:spcBef>
                          <a:spcPts val="750"/>
                        </a:spcBef>
                        <a:spcAft>
                          <a:spcPts val="750"/>
                        </a:spcAft>
                      </a:pPr>
                      <a:r>
                        <a:rPr lang="en-GB" sz="900" b="1" dirty="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Variable. </a:t>
                      </a:r>
                      <a:endParaRPr lang="en-GB" sz="1200" dirty="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gn="ctr">
                        <a:lnSpc>
                          <a:spcPts val="1800"/>
                        </a:lnSpc>
                        <a:spcBef>
                          <a:spcPts val="750"/>
                        </a:spcBef>
                        <a:spcAft>
                          <a:spcPts val="750"/>
                        </a:spcAft>
                      </a:pPr>
                      <a:r>
                        <a:rPr lang="en-GB" sz="900" b="1">
                          <a:solidFill>
                            <a:srgbClr val="330033"/>
                          </a:solidFill>
                          <a:effectLst/>
                          <a:latin typeface="Verdana" panose="020B0604030504040204" pitchFamily="34" charset="0"/>
                          <a:ea typeface="Times New Roman" panose="02020603050405020304" pitchFamily="18" charset="0"/>
                          <a:cs typeface="Arial" panose="020B0604020202020204" pitchFamily="34" charset="0"/>
                        </a:rPr>
                        <a:t>Some notes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gn="ctr">
                        <a:lnSpc>
                          <a:spcPts val="1800"/>
                        </a:lnSpc>
                        <a:spcBef>
                          <a:spcPts val="750"/>
                        </a:spcBef>
                        <a:spcAft>
                          <a:spcPts val="750"/>
                        </a:spcAft>
                      </a:pPr>
                      <a:r>
                        <a:rPr lang="en-GB" sz="900" b="1">
                          <a:solidFill>
                            <a:srgbClr val="330033"/>
                          </a:solidFill>
                          <a:effectLst/>
                          <a:latin typeface="Verdana" panose="020B0604030504040204" pitchFamily="34" charset="0"/>
                          <a:ea typeface="Times New Roman" panose="02020603050405020304" pitchFamily="18" charset="0"/>
                          <a:cs typeface="Arial" panose="020B0604020202020204" pitchFamily="34" charset="0"/>
                        </a:rPr>
                        <a:t>For example for "gender"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r h="830580">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Name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 Up to 8 characters, no spaces </a:t>
                      </a:r>
                      <a:b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b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 Could relate to the question number (e.g. Q1) or be descriptive (e.g. Gender)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dirty="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Gender </a:t>
                      </a:r>
                      <a:endParaRPr lang="en-GB" sz="1200" dirty="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r h="250713">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Type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e.g. numeric, date, string (alphanumeric or letters)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Numeric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r h="250713">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Width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The number of characters that can be entered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2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r h="250713">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Decimals</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0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r h="540646">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Label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Description of the variable (i.e. a longer description of the variable name)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Gender of respondent</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r h="1410447">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Values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 Labels that explain the values - Numeric values are preferable </a:t>
                      </a:r>
                      <a:b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b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 It is common to define 99 as a missing value (i.e. if a respondent failed to answer a question)</a:t>
                      </a:r>
                      <a:b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b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 Be consistent e.g. always 1 = no, 2 = yes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1 = male 2 = female 99 = missing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r h="540646">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Missing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Optional: if you declare that a value is "missing", SPSS will omit the values from analysis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99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r h="250713">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Columns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Defines the width of the column in </a:t>
                      </a:r>
                      <a:r>
                        <a:rPr lang="en-GB" sz="900" i="1">
                          <a:solidFill>
                            <a:srgbClr val="330033"/>
                          </a:solidFill>
                          <a:effectLst/>
                          <a:latin typeface="Verdana" panose="020B0604030504040204" pitchFamily="34" charset="0"/>
                          <a:ea typeface="Times New Roman" panose="02020603050405020304" pitchFamily="18" charset="0"/>
                          <a:cs typeface="Arial" panose="020B0604020202020204" pitchFamily="34" charset="0"/>
                        </a:rPr>
                        <a:t>data view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7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r h="250713">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Align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Left, right or centre alignment of data in cells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Right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r h="250713">
                <a:tc>
                  <a:txBody>
                    <a:bodyPr/>
                    <a:lstStyle/>
                    <a:p>
                      <a:pPr>
                        <a:lnSpc>
                          <a:spcPts val="1800"/>
                        </a:lnSpc>
                        <a:spcBef>
                          <a:spcPts val="750"/>
                        </a:spcBef>
                        <a:spcAft>
                          <a:spcPts val="750"/>
                        </a:spcAft>
                      </a:pPr>
                      <a:r>
                        <a:rPr lang="en-GB" sz="900" b="1">
                          <a:solidFill>
                            <a:srgbClr val="330033"/>
                          </a:solidFill>
                          <a:effectLst/>
                          <a:latin typeface="Verdana" panose="020B0604030504040204" pitchFamily="34" charset="0"/>
                          <a:ea typeface="Times New Roman" panose="02020603050405020304" pitchFamily="18" charset="0"/>
                          <a:cs typeface="Arial" panose="020B0604020202020204" pitchFamily="34" charset="0"/>
                        </a:rPr>
                        <a:t>Measure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b="1">
                          <a:solidFill>
                            <a:srgbClr val="330033"/>
                          </a:solidFill>
                          <a:effectLst/>
                          <a:latin typeface="Verdana" panose="020B0604030504040204" pitchFamily="34" charset="0"/>
                          <a:ea typeface="Times New Roman" panose="02020603050405020304" pitchFamily="18" charset="0"/>
                          <a:cs typeface="Arial" panose="020B0604020202020204" pitchFamily="34" charset="0"/>
                        </a:rPr>
                        <a:t>Nominal, ordinal or scale (interval/ratio) </a:t>
                      </a:r>
                      <a:endParaRPr lang="en-GB" sz="12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c>
                  <a:txBody>
                    <a:bodyPr/>
                    <a:lstStyle/>
                    <a:p>
                      <a:pPr>
                        <a:lnSpc>
                          <a:spcPts val="1800"/>
                        </a:lnSpc>
                        <a:spcBef>
                          <a:spcPts val="750"/>
                        </a:spcBef>
                        <a:spcAft>
                          <a:spcPts val="750"/>
                        </a:spcAft>
                      </a:pPr>
                      <a:r>
                        <a:rPr lang="en-GB" sz="900" b="1" dirty="0">
                          <a:solidFill>
                            <a:srgbClr val="330033"/>
                          </a:solidFill>
                          <a:effectLst/>
                          <a:latin typeface="Verdana" panose="020B0604030504040204" pitchFamily="34" charset="0"/>
                          <a:ea typeface="Times New Roman" panose="02020603050405020304" pitchFamily="18" charset="0"/>
                          <a:cs typeface="Arial" panose="020B0604020202020204" pitchFamily="34" charset="0"/>
                        </a:rPr>
                        <a:t>Nominal </a:t>
                      </a:r>
                      <a:endParaRPr lang="en-GB" sz="1200" dirty="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330033"/>
                      </a:solidFill>
                      <a:prstDash val="solid"/>
                      <a:round/>
                      <a:headEnd type="none" w="med" len="med"/>
                      <a:tailEnd type="none" w="med" len="med"/>
                    </a:lnL>
                    <a:lnR w="12700" cap="flat" cmpd="sng" algn="ctr">
                      <a:solidFill>
                        <a:srgbClr val="330033"/>
                      </a:solidFill>
                      <a:prstDash val="solid"/>
                      <a:round/>
                      <a:headEnd type="none" w="med" len="med"/>
                      <a:tailEnd type="none" w="med" len="med"/>
                    </a:lnR>
                    <a:lnT w="12700" cap="flat" cmpd="sng" algn="ctr">
                      <a:solidFill>
                        <a:srgbClr val="330033"/>
                      </a:solidFill>
                      <a:prstDash val="solid"/>
                      <a:round/>
                      <a:headEnd type="none" w="med" len="med"/>
                      <a:tailEnd type="none" w="med" len="med"/>
                    </a:lnT>
                    <a:lnB w="12700" cap="flat" cmpd="sng" algn="ctr">
                      <a:solidFill>
                        <a:srgbClr val="330033"/>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4018948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Measure in SPSS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effectLst/>
              </a:rPr>
              <a:t>The last column needing to be defined is 'Measure'. Here you must decide if a variable is Nominal, Ordinal or Scale.</a:t>
            </a:r>
          </a:p>
          <a:p>
            <a:r>
              <a:rPr lang="en-GB" dirty="0" smtClean="0">
                <a:effectLst/>
              </a:rPr>
              <a:t>A </a:t>
            </a:r>
            <a:r>
              <a:rPr lang="en-GB" b="1" dirty="0" smtClean="0">
                <a:effectLst/>
              </a:rPr>
              <a:t>Nominal </a:t>
            </a:r>
            <a:r>
              <a:rPr lang="en-GB" dirty="0" smtClean="0">
                <a:effectLst/>
              </a:rPr>
              <a:t>(sometimes also called categorical) variable is one whose values vary in categories. It is not possible to rank the categories created. </a:t>
            </a:r>
          </a:p>
          <a:p>
            <a:r>
              <a:rPr lang="en-GB" dirty="0" smtClean="0">
                <a:effectLst/>
              </a:rPr>
              <a:t>e.g. Gender varies in that an individual is either categorised as "male" or "female".</a:t>
            </a:r>
          </a:p>
          <a:p>
            <a:r>
              <a:rPr lang="en-GB" dirty="0" smtClean="0">
                <a:effectLst/>
              </a:rPr>
              <a:t>An </a:t>
            </a:r>
            <a:r>
              <a:rPr lang="en-GB" b="1" dirty="0" smtClean="0">
                <a:effectLst/>
              </a:rPr>
              <a:t>Ordinal </a:t>
            </a:r>
            <a:r>
              <a:rPr lang="en-GB" dirty="0" smtClean="0">
                <a:effectLst/>
              </a:rPr>
              <a:t>variable is one where it is possible to rank the categories or put them in an order. The intervals between the categories used are not defined. e.g. preference by an individual could be ranked:</a:t>
            </a:r>
          </a:p>
          <a:p>
            <a:pPr lvl="1"/>
            <a:r>
              <a:rPr lang="en-GB" dirty="0" smtClean="0">
                <a:effectLst/>
              </a:rPr>
              <a:t>dislike a lot </a:t>
            </a:r>
          </a:p>
          <a:p>
            <a:pPr lvl="1"/>
            <a:r>
              <a:rPr lang="en-GB" dirty="0" smtClean="0">
                <a:effectLst/>
              </a:rPr>
              <a:t>dislike </a:t>
            </a:r>
          </a:p>
          <a:p>
            <a:pPr lvl="1"/>
            <a:r>
              <a:rPr lang="en-GB" dirty="0" smtClean="0">
                <a:effectLst/>
              </a:rPr>
              <a:t>neither dislike or like </a:t>
            </a:r>
          </a:p>
          <a:p>
            <a:pPr lvl="1"/>
            <a:r>
              <a:rPr lang="en-GB" dirty="0" smtClean="0">
                <a:effectLst/>
              </a:rPr>
              <a:t>like </a:t>
            </a:r>
          </a:p>
          <a:p>
            <a:pPr lvl="1"/>
            <a:r>
              <a:rPr lang="en-GB" dirty="0" smtClean="0">
                <a:effectLst/>
              </a:rPr>
              <a:t>like a lot </a:t>
            </a:r>
          </a:p>
        </p:txBody>
      </p:sp>
    </p:spTree>
    <p:extLst>
      <p:ext uri="{BB962C8B-B14F-4D97-AF65-F5344CB8AC3E}">
        <p14:creationId xmlns:p14="http://schemas.microsoft.com/office/powerpoint/2010/main" val="245225580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lnSpcReduction="10000"/>
          </a:bodyPr>
          <a:lstStyle/>
          <a:p>
            <a:r>
              <a:rPr lang="en-GB" b="1" dirty="0" smtClean="0">
                <a:effectLst/>
              </a:rPr>
              <a:t>Scale </a:t>
            </a:r>
            <a:r>
              <a:rPr lang="en-GB" dirty="0" smtClean="0">
                <a:effectLst/>
              </a:rPr>
              <a:t>variables: </a:t>
            </a:r>
          </a:p>
          <a:p>
            <a:pPr lvl="1"/>
            <a:r>
              <a:rPr lang="en-GB" dirty="0" smtClean="0">
                <a:effectLst/>
              </a:rPr>
              <a:t>An </a:t>
            </a:r>
            <a:r>
              <a:rPr lang="en-GB" b="1" dirty="0" smtClean="0">
                <a:effectLst/>
              </a:rPr>
              <a:t>Interval </a:t>
            </a:r>
            <a:r>
              <a:rPr lang="en-GB" dirty="0" smtClean="0">
                <a:effectLst/>
              </a:rPr>
              <a:t>variable is one where the measurement scale uses the same interval between one measurement and the next (but the zero point is arbitrary). </a:t>
            </a:r>
          </a:p>
          <a:p>
            <a:pPr lvl="1"/>
            <a:r>
              <a:rPr lang="en-GB" dirty="0" smtClean="0">
                <a:effectLst/>
              </a:rPr>
              <a:t>e.g. Temperature is measured so that the interval between 19 degrees and 20 degrees is the same as the interval between 20 degrees and 21 degrees. The zero point on the Centigrade scale of measurement is arbitrarily set (freezing point of water) and does not mean there is "no temperature".</a:t>
            </a:r>
          </a:p>
          <a:p>
            <a:pPr lvl="1"/>
            <a:r>
              <a:rPr lang="en-GB" i="1" dirty="0" smtClean="0">
                <a:effectLst/>
              </a:rPr>
              <a:t>A </a:t>
            </a:r>
            <a:r>
              <a:rPr lang="en-GB" b="1" i="1" dirty="0" smtClean="0">
                <a:effectLst/>
              </a:rPr>
              <a:t>Ratio </a:t>
            </a:r>
            <a:r>
              <a:rPr lang="en-GB" i="1" dirty="0" smtClean="0">
                <a:effectLst/>
              </a:rPr>
              <a:t>variable is the same as an interval variable but there is a true zero point. For example, height is a ratio variable, as a value of zero </a:t>
            </a:r>
            <a:r>
              <a:rPr lang="en-GB" i="1" dirty="0" err="1" smtClean="0">
                <a:effectLst/>
              </a:rPr>
              <a:t>centimeters</a:t>
            </a:r>
            <a:r>
              <a:rPr lang="en-GB" i="1" dirty="0" smtClean="0">
                <a:effectLst/>
              </a:rPr>
              <a:t> means there really is "no height" </a:t>
            </a:r>
            <a:r>
              <a:rPr lang="en-GB" dirty="0" smtClean="0">
                <a:effectLst/>
              </a:rPr>
              <a:t>. </a:t>
            </a:r>
          </a:p>
          <a:p>
            <a:r>
              <a:rPr lang="en-GB" b="1" i="1" dirty="0" smtClean="0">
                <a:effectLst/>
              </a:rPr>
              <a:t>Interval and ratio are often treated as one - Scale</a:t>
            </a:r>
            <a:endParaRPr lang="en-GB" dirty="0" smtClean="0"/>
          </a:p>
          <a:p>
            <a:endParaRPr lang="en-GB" dirty="0"/>
          </a:p>
        </p:txBody>
      </p:sp>
    </p:spTree>
    <p:extLst>
      <p:ext uri="{BB962C8B-B14F-4D97-AF65-F5344CB8AC3E}">
        <p14:creationId xmlns:p14="http://schemas.microsoft.com/office/powerpoint/2010/main" val="266825312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Missing values in SPSS</a:t>
            </a:r>
            <a:endParaRPr lang="en-GB" dirty="0"/>
          </a:p>
        </p:txBody>
      </p:sp>
      <p:sp>
        <p:nvSpPr>
          <p:cNvPr id="3" name="Content Placeholder 2"/>
          <p:cNvSpPr>
            <a:spLocks noGrp="1"/>
          </p:cNvSpPr>
          <p:nvPr>
            <p:ph idx="1"/>
          </p:nvPr>
        </p:nvSpPr>
        <p:spPr/>
        <p:txBody>
          <a:bodyPr/>
          <a:lstStyle/>
          <a:p>
            <a:r>
              <a:rPr lang="en-GB" dirty="0" smtClean="0">
                <a:effectLst/>
              </a:rPr>
              <a:t>How you choose to deal with questions participants decide not to answer will affect the results of your statistical analysis.</a:t>
            </a:r>
          </a:p>
          <a:p>
            <a:r>
              <a:rPr lang="en-GB" dirty="0" smtClean="0">
                <a:effectLst/>
              </a:rPr>
              <a:t>It is common to define '99' as a missing value, i.e. a respondent has failed to answer a question. Once you have done this you have two options as to how to deal with missing values:</a:t>
            </a:r>
          </a:p>
          <a:p>
            <a:pPr lvl="1"/>
            <a:r>
              <a:rPr lang="en-GB" dirty="0" smtClean="0">
                <a:effectLst/>
              </a:rPr>
              <a:t>1) No missing values and,</a:t>
            </a:r>
          </a:p>
          <a:p>
            <a:pPr lvl="1"/>
            <a:r>
              <a:rPr lang="en-GB" dirty="0" smtClean="0">
                <a:effectLst/>
              </a:rPr>
              <a:t>2) Discrete missing values. </a:t>
            </a:r>
          </a:p>
          <a:p>
            <a:endParaRPr lang="en-GB" dirty="0"/>
          </a:p>
        </p:txBody>
      </p:sp>
    </p:spTree>
    <p:extLst>
      <p:ext uri="{BB962C8B-B14F-4D97-AF65-F5344CB8AC3E}">
        <p14:creationId xmlns:p14="http://schemas.microsoft.com/office/powerpoint/2010/main" val="71880429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5635" y="718022"/>
            <a:ext cx="6500322" cy="4698804"/>
          </a:xfrm>
          <a:prstGeom prst="rect">
            <a:avLst/>
          </a:prstGeom>
        </p:spPr>
      </p:pic>
    </p:spTree>
    <p:extLst>
      <p:ext uri="{BB962C8B-B14F-4D97-AF65-F5344CB8AC3E}">
        <p14:creationId xmlns:p14="http://schemas.microsoft.com/office/powerpoint/2010/main" val="10537422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effectLst/>
              </a:rPr>
              <a:t>Statistical analysis using SPSS</a:t>
            </a:r>
            <a:endParaRPr lang="en-GB" dirty="0"/>
          </a:p>
        </p:txBody>
      </p:sp>
      <p:sp>
        <p:nvSpPr>
          <p:cNvPr id="3" name="Content Placeholder 2"/>
          <p:cNvSpPr>
            <a:spLocks noGrp="1"/>
          </p:cNvSpPr>
          <p:nvPr>
            <p:ph idx="1"/>
          </p:nvPr>
        </p:nvSpPr>
        <p:spPr/>
        <p:txBody>
          <a:bodyPr>
            <a:normAutofit/>
          </a:bodyPr>
          <a:lstStyle/>
          <a:p>
            <a:r>
              <a:rPr lang="en-GB" dirty="0" smtClean="0">
                <a:effectLst/>
              </a:rPr>
              <a:t>You can do some very sophisticated procedures in SPSS. It is most likely that you will want to generate descriptive statistics, such as:</a:t>
            </a:r>
          </a:p>
          <a:p>
            <a:r>
              <a:rPr lang="en-GB" i="1" dirty="0" smtClean="0">
                <a:effectLst/>
              </a:rPr>
              <a:t>Analyse &gt; Descriptive statistics &gt; Frequencies, </a:t>
            </a:r>
            <a:r>
              <a:rPr lang="en-GB" dirty="0" smtClean="0">
                <a:effectLst/>
              </a:rPr>
              <a:t>e.g. frequency and percentages of responses </a:t>
            </a:r>
          </a:p>
          <a:p>
            <a:r>
              <a:rPr lang="en-GB" dirty="0" smtClean="0">
                <a:effectLst/>
              </a:rPr>
              <a:t>(Note that the </a:t>
            </a:r>
            <a:r>
              <a:rPr lang="en-GB" i="1" dirty="0" smtClean="0">
                <a:effectLst/>
              </a:rPr>
              <a:t>Statistics </a:t>
            </a:r>
            <a:r>
              <a:rPr lang="en-GB" dirty="0" smtClean="0">
                <a:effectLst/>
              </a:rPr>
              <a:t>button gives more choices)</a:t>
            </a:r>
          </a:p>
          <a:p>
            <a:r>
              <a:rPr lang="en-GB" i="1" dirty="0" smtClean="0">
                <a:effectLst/>
              </a:rPr>
              <a:t>Descriptive, </a:t>
            </a:r>
            <a:r>
              <a:rPr lang="en-GB" dirty="0" smtClean="0">
                <a:effectLst/>
              </a:rPr>
              <a:t>e.g. dispersion (min. and max. responses) </a:t>
            </a:r>
          </a:p>
          <a:p>
            <a:r>
              <a:rPr lang="en-GB" dirty="0" smtClean="0">
                <a:effectLst/>
              </a:rPr>
              <a:t>(Note that the </a:t>
            </a:r>
            <a:r>
              <a:rPr lang="en-GB" i="1" dirty="0" smtClean="0">
                <a:effectLst/>
              </a:rPr>
              <a:t>Options </a:t>
            </a:r>
            <a:r>
              <a:rPr lang="en-GB" dirty="0" smtClean="0">
                <a:effectLst/>
              </a:rPr>
              <a:t>button gives more choices)</a:t>
            </a:r>
          </a:p>
          <a:p>
            <a:r>
              <a:rPr lang="en-GB" dirty="0" smtClean="0">
                <a:effectLst/>
              </a:rPr>
              <a:t>You may wish to undertake Inferential statistics, such as: </a:t>
            </a:r>
          </a:p>
          <a:p>
            <a:r>
              <a:rPr lang="en-GB" i="1" dirty="0" smtClean="0">
                <a:effectLst/>
              </a:rPr>
              <a:t>Analyse &gt; Correlate Bivariate, e.g. Pearson, </a:t>
            </a:r>
            <a:r>
              <a:rPr lang="en-GB" i="1" dirty="0" err="1" smtClean="0">
                <a:effectLst/>
              </a:rPr>
              <a:t>Kendalls</a:t>
            </a:r>
            <a:r>
              <a:rPr lang="en-GB" i="1" dirty="0" smtClean="0">
                <a:effectLst/>
              </a:rPr>
              <a:t> tau-b, Spearman</a:t>
            </a:r>
            <a:endParaRPr lang="en-GB" dirty="0" smtClean="0">
              <a:effectLst/>
            </a:endParaRPr>
          </a:p>
          <a:p>
            <a:endParaRPr lang="en-GB" dirty="0"/>
          </a:p>
        </p:txBody>
      </p:sp>
    </p:spTree>
    <p:extLst>
      <p:ext uri="{BB962C8B-B14F-4D97-AF65-F5344CB8AC3E}">
        <p14:creationId xmlns:p14="http://schemas.microsoft.com/office/powerpoint/2010/main" val="118162909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SPSS Viewer </a:t>
            </a:r>
            <a:endParaRPr lang="en-GB" dirty="0"/>
          </a:p>
        </p:txBody>
      </p:sp>
      <p:sp>
        <p:nvSpPr>
          <p:cNvPr id="3" name="Content Placeholder 2"/>
          <p:cNvSpPr>
            <a:spLocks noGrp="1"/>
          </p:cNvSpPr>
          <p:nvPr>
            <p:ph idx="1"/>
          </p:nvPr>
        </p:nvSpPr>
        <p:spPr/>
        <p:txBody>
          <a:bodyPr>
            <a:normAutofit/>
          </a:bodyPr>
          <a:lstStyle/>
          <a:p>
            <a:r>
              <a:rPr lang="en-GB" dirty="0" smtClean="0">
                <a:effectLst/>
              </a:rPr>
              <a:t>Note that the results of analysis are presented in the </a:t>
            </a:r>
            <a:r>
              <a:rPr lang="en-GB" i="1" dirty="0" smtClean="0">
                <a:effectLst/>
              </a:rPr>
              <a:t>SPSS Viewer </a:t>
            </a:r>
            <a:r>
              <a:rPr lang="en-GB" dirty="0" smtClean="0">
                <a:effectLst/>
              </a:rPr>
              <a:t>. If you want to save this output you must </a:t>
            </a:r>
            <a:r>
              <a:rPr lang="en-GB" i="1" dirty="0" smtClean="0">
                <a:effectLst/>
              </a:rPr>
              <a:t>File &gt; Save as </a:t>
            </a:r>
            <a:r>
              <a:rPr lang="en-GB" dirty="0" smtClean="0">
                <a:effectLst/>
              </a:rPr>
              <a:t>and enter a "filename".</a:t>
            </a:r>
            <a:r>
              <a:rPr lang="en-GB" dirty="0" err="1" smtClean="0">
                <a:effectLst/>
              </a:rPr>
              <a:t>spo</a:t>
            </a:r>
            <a:r>
              <a:rPr lang="en-GB" dirty="0" smtClean="0">
                <a:effectLst/>
              </a:rPr>
              <a:t> e.g. </a:t>
            </a:r>
            <a:r>
              <a:rPr lang="en-GB" dirty="0" err="1" smtClean="0">
                <a:effectLst/>
              </a:rPr>
              <a:t>efficiencystats.spo</a:t>
            </a:r>
            <a:r>
              <a:rPr lang="en-GB" dirty="0" smtClean="0">
                <a:effectLst/>
              </a:rPr>
              <a:t> (you can then just </a:t>
            </a:r>
            <a:r>
              <a:rPr lang="en-GB" i="1" dirty="0" smtClean="0">
                <a:effectLst/>
              </a:rPr>
              <a:t>File &gt; Save </a:t>
            </a:r>
            <a:r>
              <a:rPr lang="en-GB" dirty="0" smtClean="0">
                <a:effectLst/>
              </a:rPr>
              <a:t>the output as necessary).</a:t>
            </a:r>
          </a:p>
          <a:p>
            <a:r>
              <a:rPr lang="en-GB" dirty="0" smtClean="0">
                <a:effectLst/>
              </a:rPr>
              <a:t>You must save </a:t>
            </a:r>
            <a:r>
              <a:rPr lang="en-GB" b="1" dirty="0" smtClean="0">
                <a:effectLst/>
              </a:rPr>
              <a:t>both </a:t>
            </a:r>
            <a:r>
              <a:rPr lang="en-GB" dirty="0" smtClean="0">
                <a:effectLst/>
              </a:rPr>
              <a:t>the data editor (i.e. variable information and data entered) and output (SPSS viewer) separately. </a:t>
            </a:r>
          </a:p>
          <a:p>
            <a:r>
              <a:rPr lang="en-GB" b="1" dirty="0" smtClean="0">
                <a:effectLst/>
              </a:rPr>
              <a:t>Tables/Charts/Graphs</a:t>
            </a:r>
          </a:p>
          <a:p>
            <a:r>
              <a:rPr lang="en-GB" dirty="0" smtClean="0">
                <a:effectLst/>
              </a:rPr>
              <a:t>The tables of results, charts and graphs can be edited and copied into (for example) Word documents. </a:t>
            </a:r>
          </a:p>
          <a:p>
            <a:endParaRPr lang="en-GB" dirty="0"/>
          </a:p>
        </p:txBody>
      </p:sp>
    </p:spTree>
    <p:extLst>
      <p:ext uri="{BB962C8B-B14F-4D97-AF65-F5344CB8AC3E}">
        <p14:creationId xmlns:p14="http://schemas.microsoft.com/office/powerpoint/2010/main" val="258541381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Statistical analysis exercises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effectLst/>
              </a:rPr>
              <a:t>Using the </a:t>
            </a:r>
            <a:r>
              <a:rPr lang="en-GB" dirty="0" smtClean="0">
                <a:effectLst/>
                <a:hlinkClick r:id="rId2" tooltip="link to the spss file used in the exercises"/>
              </a:rPr>
              <a:t>SPSS data file provided</a:t>
            </a:r>
            <a:r>
              <a:rPr lang="en-GB" dirty="0" smtClean="0">
                <a:effectLst/>
              </a:rPr>
              <a:t> you may like to try some of the following statistical analysis: </a:t>
            </a:r>
          </a:p>
          <a:p>
            <a:r>
              <a:rPr lang="en-GB" b="1" dirty="0" smtClean="0">
                <a:effectLst/>
              </a:rPr>
              <a:t>Task 1 - Frequency tables (Analyse&gt;Descriptive statistics&gt;Frequencies) </a:t>
            </a:r>
          </a:p>
          <a:p>
            <a:r>
              <a:rPr lang="en-GB" dirty="0" smtClean="0">
                <a:effectLst/>
              </a:rPr>
              <a:t>Using Frequency analysis, answer the following:</a:t>
            </a:r>
          </a:p>
          <a:p>
            <a:r>
              <a:rPr lang="en-GB" dirty="0" smtClean="0">
                <a:effectLst/>
              </a:rPr>
              <a:t>a) What percentage of participants are: </a:t>
            </a:r>
          </a:p>
          <a:p>
            <a:pPr lvl="1"/>
            <a:r>
              <a:rPr lang="en-GB" dirty="0" smtClean="0">
                <a:effectLst/>
              </a:rPr>
              <a:t>male? </a:t>
            </a:r>
          </a:p>
          <a:p>
            <a:pPr lvl="1"/>
            <a:r>
              <a:rPr lang="en-GB" dirty="0" smtClean="0">
                <a:effectLst/>
              </a:rPr>
              <a:t>female?</a:t>
            </a:r>
          </a:p>
          <a:p>
            <a:r>
              <a:rPr lang="en-GB" dirty="0" smtClean="0">
                <a:effectLst/>
              </a:rPr>
              <a:t>b) What percentage of participants have: </a:t>
            </a:r>
          </a:p>
          <a:p>
            <a:pPr lvl="1"/>
            <a:r>
              <a:rPr lang="en-GB" dirty="0" smtClean="0">
                <a:effectLst/>
              </a:rPr>
              <a:t>no IR experience? </a:t>
            </a:r>
          </a:p>
          <a:p>
            <a:pPr lvl="1"/>
            <a:r>
              <a:rPr lang="en-GB" dirty="0" smtClean="0">
                <a:effectLst/>
              </a:rPr>
              <a:t>some IR experience? </a:t>
            </a:r>
          </a:p>
          <a:p>
            <a:pPr lvl="1"/>
            <a:r>
              <a:rPr lang="en-GB" dirty="0" smtClean="0">
                <a:effectLst/>
              </a:rPr>
              <a:t>lots of IR experience? </a:t>
            </a:r>
          </a:p>
          <a:p>
            <a:r>
              <a:rPr lang="en-GB" dirty="0" smtClean="0">
                <a:effectLst/>
              </a:rPr>
              <a:t>c) What percentage of the participants were generally satisfied overall with the search system?</a:t>
            </a:r>
          </a:p>
          <a:p>
            <a:endParaRPr lang="en-GB" dirty="0"/>
          </a:p>
        </p:txBody>
      </p:sp>
    </p:spTree>
    <p:extLst>
      <p:ext uri="{BB962C8B-B14F-4D97-AF65-F5344CB8AC3E}">
        <p14:creationId xmlns:p14="http://schemas.microsoft.com/office/powerpoint/2010/main" val="102695745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a:t>
            </a:r>
            <a:endParaRPr lang="en-GB" dirty="0"/>
          </a:p>
        </p:txBody>
      </p:sp>
      <p:sp>
        <p:nvSpPr>
          <p:cNvPr id="3" name="Content Placeholder 2"/>
          <p:cNvSpPr>
            <a:spLocks noGrp="1"/>
          </p:cNvSpPr>
          <p:nvPr>
            <p:ph idx="1"/>
          </p:nvPr>
        </p:nvSpPr>
        <p:spPr/>
        <p:txBody>
          <a:bodyPr/>
          <a:lstStyle/>
          <a:p>
            <a:r>
              <a:rPr lang="en-GB" dirty="0" smtClean="0"/>
              <a:t>http://archive.learnhigher.ac.uk/analysethis/images/spyglassanswer.jpg</a:t>
            </a:r>
            <a:endParaRPr lang="en-GB" dirty="0"/>
          </a:p>
        </p:txBody>
      </p:sp>
    </p:spTree>
    <p:extLst>
      <p:ext uri="{BB962C8B-B14F-4D97-AF65-F5344CB8AC3E}">
        <p14:creationId xmlns:p14="http://schemas.microsoft.com/office/powerpoint/2010/main" val="1017638051"/>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Graphs</a:t>
            </a:r>
            <a:endParaRPr lang="en-GB" dirty="0"/>
          </a:p>
        </p:txBody>
      </p:sp>
      <p:sp>
        <p:nvSpPr>
          <p:cNvPr id="3" name="Content Placeholder 2"/>
          <p:cNvSpPr>
            <a:spLocks noGrp="1"/>
          </p:cNvSpPr>
          <p:nvPr>
            <p:ph idx="1"/>
          </p:nvPr>
        </p:nvSpPr>
        <p:spPr/>
        <p:txBody>
          <a:bodyPr/>
          <a:lstStyle/>
          <a:p>
            <a:r>
              <a:rPr lang="en-GB" dirty="0" smtClean="0">
                <a:effectLst/>
              </a:rPr>
              <a:t>Using the Graphs option create:</a:t>
            </a:r>
          </a:p>
          <a:p>
            <a:pPr lvl="1"/>
            <a:r>
              <a:rPr lang="en-GB" dirty="0" smtClean="0">
                <a:effectLst/>
              </a:rPr>
              <a:t>a) A simple bar chart showing Gender of the sample by percentage </a:t>
            </a:r>
          </a:p>
          <a:p>
            <a:pPr lvl="1"/>
            <a:r>
              <a:rPr lang="en-GB" dirty="0" smtClean="0">
                <a:effectLst/>
              </a:rPr>
              <a:t>b) A pie chart showing IR experience by percentage </a:t>
            </a:r>
          </a:p>
          <a:p>
            <a:pPr lvl="1"/>
            <a:r>
              <a:rPr lang="en-GB" dirty="0" smtClean="0">
                <a:effectLst/>
              </a:rPr>
              <a:t>c) A stacked bar chart by General Feelings Overall and SE, by count </a:t>
            </a:r>
          </a:p>
          <a:p>
            <a:pPr marL="0" indent="0">
              <a:buNone/>
            </a:pPr>
            <a:endParaRPr lang="en-GB" dirty="0"/>
          </a:p>
        </p:txBody>
      </p:sp>
    </p:spTree>
    <p:extLst>
      <p:ext uri="{BB962C8B-B14F-4D97-AF65-F5344CB8AC3E}">
        <p14:creationId xmlns:p14="http://schemas.microsoft.com/office/powerpoint/2010/main" val="3153121425"/>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a:t>
            </a:r>
            <a:endParaRPr lang="en-GB" dirty="0"/>
          </a:p>
        </p:txBody>
      </p:sp>
      <p:sp>
        <p:nvSpPr>
          <p:cNvPr id="3" name="Content Placeholder 2"/>
          <p:cNvSpPr>
            <a:spLocks noGrp="1"/>
          </p:cNvSpPr>
          <p:nvPr>
            <p:ph idx="1"/>
          </p:nvPr>
        </p:nvSpPr>
        <p:spPr/>
        <p:txBody>
          <a:bodyPr/>
          <a:lstStyle/>
          <a:p>
            <a:r>
              <a:rPr lang="en-GB" dirty="0" smtClean="0">
                <a:hlinkClick r:id="rId2"/>
              </a:rPr>
              <a:t>http://archive.learnhigher.ac.uk/analysethis/images/spyglassanswer.jpg</a:t>
            </a:r>
            <a:endParaRPr lang="en-GB" dirty="0" smtClean="0"/>
          </a:p>
        </p:txBody>
      </p:sp>
    </p:spTree>
    <p:extLst>
      <p:ext uri="{BB962C8B-B14F-4D97-AF65-F5344CB8AC3E}">
        <p14:creationId xmlns:p14="http://schemas.microsoft.com/office/powerpoint/2010/main" val="135239456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effectLst/>
              </a:rPr>
              <a:t>Task 3 - Cross-tabulations (Analyse&gt;Descriptive statistics&gt;Cross-tabs)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effectLst/>
              </a:rPr>
              <a:t>Cross-tabulations can be used to show if there is a relationship between variables.</a:t>
            </a:r>
          </a:p>
          <a:p>
            <a:r>
              <a:rPr lang="en-GB" dirty="0" smtClean="0">
                <a:effectLst/>
              </a:rPr>
              <a:t>Use Cross-tabulations to answer the following:</a:t>
            </a:r>
          </a:p>
          <a:p>
            <a:pPr lvl="1"/>
            <a:r>
              <a:rPr lang="en-GB" dirty="0" smtClean="0">
                <a:effectLst/>
              </a:rPr>
              <a:t>a) 16 participants responded that they were Generally Satisfied with the search system overall. Are these participants more likely to be satisfied or dissatisfied with the </a:t>
            </a:r>
            <a:r>
              <a:rPr lang="en-GB" i="1" dirty="0" smtClean="0">
                <a:effectLst/>
              </a:rPr>
              <a:t>Effectiveness </a:t>
            </a:r>
            <a:r>
              <a:rPr lang="en-GB" dirty="0" smtClean="0">
                <a:effectLst/>
              </a:rPr>
              <a:t>of the search system? (Cross-tabulate General Feelings Overall and Effectiveness).</a:t>
            </a:r>
          </a:p>
          <a:p>
            <a:pPr lvl="1"/>
            <a:r>
              <a:rPr lang="en-GB" dirty="0" smtClean="0">
                <a:effectLst/>
              </a:rPr>
              <a:t>b) 16 participants responded that they were Generally Satisfied with the search system overall. Are these participants more likely to be satisfied or dissatisfied with the </a:t>
            </a:r>
            <a:r>
              <a:rPr lang="en-GB" i="1" dirty="0" smtClean="0">
                <a:effectLst/>
              </a:rPr>
              <a:t>Efficiency </a:t>
            </a:r>
            <a:r>
              <a:rPr lang="en-GB" dirty="0" smtClean="0">
                <a:effectLst/>
              </a:rPr>
              <a:t>of the search system? (Cross-tabulate General Feelings Overall and Efficiency).</a:t>
            </a:r>
          </a:p>
          <a:p>
            <a:pPr lvl="1"/>
            <a:r>
              <a:rPr lang="en-GB" dirty="0" smtClean="0">
                <a:effectLst/>
              </a:rPr>
              <a:t>c) 19 respondents thought the search system to be Ineffective. Are these more likely to view the system as Efficient or Inefficient? (Cross-tabulate Effectiveness with Efficiency). </a:t>
            </a:r>
          </a:p>
          <a:p>
            <a:endParaRPr lang="en-GB" dirty="0"/>
          </a:p>
        </p:txBody>
      </p:sp>
    </p:spTree>
    <p:extLst>
      <p:ext uri="{BB962C8B-B14F-4D97-AF65-F5344CB8AC3E}">
        <p14:creationId xmlns:p14="http://schemas.microsoft.com/office/powerpoint/2010/main" val="20944946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 </a:t>
            </a:r>
            <a:endParaRPr lang="en-GB" dirty="0"/>
          </a:p>
        </p:txBody>
      </p:sp>
      <p:sp>
        <p:nvSpPr>
          <p:cNvPr id="3" name="Content Placeholder 2"/>
          <p:cNvSpPr>
            <a:spLocks noGrp="1"/>
          </p:cNvSpPr>
          <p:nvPr>
            <p:ph idx="1"/>
          </p:nvPr>
        </p:nvSpPr>
        <p:spPr/>
        <p:txBody>
          <a:bodyPr/>
          <a:lstStyle/>
          <a:p>
            <a:r>
              <a:rPr lang="en-GB" dirty="0" smtClean="0"/>
              <a:t>http://archive.learnhigher.ac.uk/analysethis/images/spyglassanswer.jpg</a:t>
            </a:r>
            <a:endParaRPr lang="en-GB" dirty="0"/>
          </a:p>
        </p:txBody>
      </p:sp>
    </p:spTree>
    <p:extLst>
      <p:ext uri="{BB962C8B-B14F-4D97-AF65-F5344CB8AC3E}">
        <p14:creationId xmlns:p14="http://schemas.microsoft.com/office/powerpoint/2010/main" val="1896664130"/>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rPr>
              <a:t>Selecting cases (Data&gt;Select cases)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effectLst/>
              </a:rPr>
              <a:t>So far you have analysed the data globally and have started to develop an understanding of participants' responses across all three of the SEs. Now you will work with the responses for each SE individually. </a:t>
            </a:r>
          </a:p>
          <a:p>
            <a:r>
              <a:rPr lang="en-GB" dirty="0" smtClean="0">
                <a:effectLst/>
              </a:rPr>
              <a:t>Firstly, select Data from the top menu bar and click on Select cases. Select the second option </a:t>
            </a:r>
            <a:r>
              <a:rPr lang="en-GB" i="1" dirty="0" smtClean="0">
                <a:effectLst/>
              </a:rPr>
              <a:t>If the condition is satisfied </a:t>
            </a:r>
            <a:r>
              <a:rPr lang="en-GB" dirty="0" smtClean="0">
                <a:effectLst/>
              </a:rPr>
              <a:t>and click on the box </a:t>
            </a:r>
            <a:r>
              <a:rPr lang="en-GB" i="1" dirty="0" smtClean="0">
                <a:effectLst/>
              </a:rPr>
              <a:t>If </a:t>
            </a:r>
            <a:r>
              <a:rPr lang="en-GB" dirty="0" smtClean="0">
                <a:effectLst/>
              </a:rPr>
              <a:t>. Scroll down the variables list until you get to Test Search Engine, click on this and move it across to the working box. The click on the = sign and then 1, click on </a:t>
            </a:r>
            <a:r>
              <a:rPr lang="en-GB" i="1" dirty="0" smtClean="0">
                <a:effectLst/>
              </a:rPr>
              <a:t>Continue </a:t>
            </a:r>
            <a:r>
              <a:rPr lang="en-GB" dirty="0" smtClean="0">
                <a:effectLst/>
              </a:rPr>
              <a:t>and then </a:t>
            </a:r>
            <a:r>
              <a:rPr lang="en-GB" i="1" dirty="0" smtClean="0">
                <a:effectLst/>
              </a:rPr>
              <a:t>OK </a:t>
            </a:r>
            <a:r>
              <a:rPr lang="en-GB" dirty="0" smtClean="0">
                <a:effectLst/>
              </a:rPr>
              <a:t>. You have now selected cases using Northern Light. Now run some analysis to answer the following questions: </a:t>
            </a:r>
          </a:p>
          <a:p>
            <a:pPr lvl="1"/>
            <a:r>
              <a:rPr lang="en-GB" dirty="0" smtClean="0">
                <a:effectLst/>
              </a:rPr>
              <a:t>a) 5 participants responded that they were Generally Satisfied with the search system overall. Are these participants more likely to be satisfied or dissatisfied with the </a:t>
            </a:r>
            <a:r>
              <a:rPr lang="en-GB" i="1" dirty="0" smtClean="0">
                <a:effectLst/>
              </a:rPr>
              <a:t>Effectiveness </a:t>
            </a:r>
            <a:r>
              <a:rPr lang="en-GB" dirty="0" smtClean="0">
                <a:effectLst/>
              </a:rPr>
              <a:t>of the search system? </a:t>
            </a:r>
          </a:p>
          <a:p>
            <a:pPr lvl="1"/>
            <a:r>
              <a:rPr lang="en-GB" dirty="0" smtClean="0">
                <a:effectLst/>
              </a:rPr>
              <a:t>b) 5 participants responded that they were Generally Satisfied with the search system overall. Are these participants more likely to be satisfied or dissatisfied with the </a:t>
            </a:r>
            <a:r>
              <a:rPr lang="en-GB" i="1" dirty="0" smtClean="0">
                <a:effectLst/>
              </a:rPr>
              <a:t>Efficiency </a:t>
            </a:r>
            <a:r>
              <a:rPr lang="en-GB" dirty="0" smtClean="0">
                <a:effectLst/>
              </a:rPr>
              <a:t>of the search system? </a:t>
            </a:r>
          </a:p>
          <a:p>
            <a:pPr lvl="1"/>
            <a:r>
              <a:rPr lang="en-GB" dirty="0" smtClean="0">
                <a:effectLst/>
              </a:rPr>
              <a:t>c) 7 respondents thought the search system to be Ineffective. Are these more likely to view the system as Efficient or Inefficient? </a:t>
            </a:r>
          </a:p>
          <a:p>
            <a:r>
              <a:rPr lang="en-GB" dirty="0" smtClean="0">
                <a:effectLst/>
              </a:rPr>
              <a:t>Repeat this for the other two SEs. Compare your results across all three SEs and globally. </a:t>
            </a:r>
          </a:p>
          <a:p>
            <a:endParaRPr lang="en-GB" dirty="0"/>
          </a:p>
        </p:txBody>
      </p:sp>
    </p:spTree>
    <p:extLst>
      <p:ext uri="{BB962C8B-B14F-4D97-AF65-F5344CB8AC3E}">
        <p14:creationId xmlns:p14="http://schemas.microsoft.com/office/powerpoint/2010/main" val="3839331271"/>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a:t>
            </a:r>
            <a:endParaRPr lang="en-GB" dirty="0"/>
          </a:p>
        </p:txBody>
      </p:sp>
      <p:sp>
        <p:nvSpPr>
          <p:cNvPr id="3" name="Content Placeholder 2"/>
          <p:cNvSpPr>
            <a:spLocks noGrp="1"/>
          </p:cNvSpPr>
          <p:nvPr>
            <p:ph idx="1"/>
          </p:nvPr>
        </p:nvSpPr>
        <p:spPr/>
        <p:txBody>
          <a:bodyPr/>
          <a:lstStyle/>
          <a:p>
            <a:r>
              <a:rPr lang="en-GB" dirty="0" smtClean="0">
                <a:hlinkClick r:id="rId2"/>
              </a:rPr>
              <a:t>http://archive.learnhigher.ac.uk/analysethis/images/spyglassanswer.jpg</a:t>
            </a:r>
            <a:endParaRPr lang="en-GB" dirty="0" smtClean="0"/>
          </a:p>
          <a:p>
            <a:endParaRPr lang="en-GB" dirty="0"/>
          </a:p>
        </p:txBody>
      </p:sp>
    </p:spTree>
    <p:extLst>
      <p:ext uri="{BB962C8B-B14F-4D97-AF65-F5344CB8AC3E}">
        <p14:creationId xmlns:p14="http://schemas.microsoft.com/office/powerpoint/2010/main" val="162864796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effectLst/>
              </a:rPr>
              <a:t>Correlations (Analyse&gt;Correlate&gt;Bivariate&gt;Spearman's) </a:t>
            </a:r>
            <a:br>
              <a:rPr lang="en-GB" b="1" dirty="0" smtClean="0">
                <a:effectLst/>
              </a:rPr>
            </a:br>
            <a:endParaRPr lang="en-GB" dirty="0"/>
          </a:p>
        </p:txBody>
      </p:sp>
      <p:sp>
        <p:nvSpPr>
          <p:cNvPr id="3" name="Content Placeholder 2"/>
          <p:cNvSpPr>
            <a:spLocks noGrp="1"/>
          </p:cNvSpPr>
          <p:nvPr>
            <p:ph idx="1"/>
          </p:nvPr>
        </p:nvSpPr>
        <p:spPr/>
        <p:txBody>
          <a:bodyPr/>
          <a:lstStyle/>
          <a:p>
            <a:r>
              <a:rPr lang="en-GB" dirty="0" smtClean="0">
                <a:effectLst/>
              </a:rPr>
              <a:t>Having identified that relationship's exist between General Feelings Overall and Effectiveness and Efficiency you can now go on to see if these are statistically significant.</a:t>
            </a:r>
          </a:p>
          <a:p>
            <a:endParaRPr lang="en-GB" dirty="0"/>
          </a:p>
        </p:txBody>
      </p:sp>
    </p:spTree>
    <p:extLst>
      <p:ext uri="{BB962C8B-B14F-4D97-AF65-F5344CB8AC3E}">
        <p14:creationId xmlns:p14="http://schemas.microsoft.com/office/powerpoint/2010/main" val="902167429"/>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a:t>
            </a:r>
            <a:endParaRPr lang="en-GB" dirty="0"/>
          </a:p>
        </p:txBody>
      </p:sp>
      <p:sp>
        <p:nvSpPr>
          <p:cNvPr id="3" name="Content Placeholder 2"/>
          <p:cNvSpPr>
            <a:spLocks noGrp="1"/>
          </p:cNvSpPr>
          <p:nvPr>
            <p:ph idx="1"/>
          </p:nvPr>
        </p:nvSpPr>
        <p:spPr/>
        <p:txBody>
          <a:bodyPr/>
          <a:lstStyle/>
          <a:p>
            <a:r>
              <a:rPr lang="en-GB" dirty="0" smtClean="0"/>
              <a:t>http://archive.learnhigher.ac.uk/analysethis/images/spyglassanswer.jpg</a:t>
            </a:r>
            <a:endParaRPr lang="en-GB" dirty="0"/>
          </a:p>
        </p:txBody>
      </p:sp>
    </p:spTree>
    <p:extLst>
      <p:ext uri="{BB962C8B-B14F-4D97-AF65-F5344CB8AC3E}">
        <p14:creationId xmlns:p14="http://schemas.microsoft.com/office/powerpoint/2010/main" val="160404503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Statistics in summary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47792" y="1690688"/>
            <a:ext cx="4189320" cy="4351338"/>
          </a:xfrm>
        </p:spPr>
      </p:pic>
    </p:spTree>
    <p:extLst>
      <p:ext uri="{BB962C8B-B14F-4D97-AF65-F5344CB8AC3E}">
        <p14:creationId xmlns:p14="http://schemas.microsoft.com/office/powerpoint/2010/main" val="3929863502"/>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nvPr>
        </p:nvGraphicFramePr>
        <p:xfrm>
          <a:off x="536712" y="1862552"/>
          <a:ext cx="9959010" cy="2011680"/>
        </p:xfrm>
        <a:graphic>
          <a:graphicData uri="http://schemas.openxmlformats.org/drawingml/2006/table">
            <a:tbl>
              <a:tblPr/>
              <a:tblGrid>
                <a:gridCol w="3319670"/>
                <a:gridCol w="3319670"/>
                <a:gridCol w="3319670"/>
              </a:tblGrid>
              <a:tr h="0">
                <a:tc>
                  <a:txBody>
                    <a:bodyPr/>
                    <a:lstStyle/>
                    <a:p>
                      <a:r>
                        <a:rPr lang="en-GB" b="1" dirty="0"/>
                        <a:t>Type of data </a:t>
                      </a:r>
                      <a:endParaRPr lang="en-GB" dirty="0"/>
                    </a:p>
                  </a:txBody>
                  <a:tcPr anchor="ctr">
                    <a:lnL>
                      <a:noFill/>
                    </a:lnL>
                    <a:lnR>
                      <a:noFill/>
                    </a:lnR>
                    <a:lnT>
                      <a:noFill/>
                    </a:lnT>
                    <a:lnB>
                      <a:noFill/>
                    </a:lnB>
                  </a:tcPr>
                </a:tc>
                <a:tc>
                  <a:txBody>
                    <a:bodyPr/>
                    <a:lstStyle/>
                    <a:p>
                      <a:r>
                        <a:rPr lang="en-GB" b="1"/>
                        <a:t>Measures of central tendency - </a:t>
                      </a:r>
                      <a:r>
                        <a:rPr lang="en-GB" b="1" i="1"/>
                        <a:t>average </a:t>
                      </a:r>
                      <a:endParaRPr lang="en-GB"/>
                    </a:p>
                  </a:txBody>
                  <a:tcPr anchor="ctr">
                    <a:lnL>
                      <a:noFill/>
                    </a:lnL>
                    <a:lnR>
                      <a:noFill/>
                    </a:lnR>
                    <a:lnT>
                      <a:noFill/>
                    </a:lnT>
                    <a:lnB>
                      <a:noFill/>
                    </a:lnB>
                  </a:tcPr>
                </a:tc>
                <a:tc>
                  <a:txBody>
                    <a:bodyPr/>
                    <a:lstStyle/>
                    <a:p>
                      <a:r>
                        <a:rPr lang="en-GB" b="1"/>
                        <a:t>Measure of dispersion - </a:t>
                      </a:r>
                      <a:r>
                        <a:rPr lang="en-GB" b="1" i="1"/>
                        <a:t>spread </a:t>
                      </a:r>
                      <a:endParaRPr lang="en-GB"/>
                    </a:p>
                  </a:txBody>
                  <a:tcPr anchor="ctr">
                    <a:lnL>
                      <a:noFill/>
                    </a:lnL>
                    <a:lnR>
                      <a:noFill/>
                    </a:lnR>
                    <a:lnT>
                      <a:noFill/>
                    </a:lnT>
                    <a:lnB>
                      <a:noFill/>
                    </a:lnB>
                  </a:tcPr>
                </a:tc>
              </a:tr>
              <a:tr h="0">
                <a:tc>
                  <a:txBody>
                    <a:bodyPr/>
                    <a:lstStyle/>
                    <a:p>
                      <a:r>
                        <a:rPr lang="en-GB"/>
                        <a:t>Nominal </a:t>
                      </a:r>
                    </a:p>
                  </a:txBody>
                  <a:tcPr anchor="ctr">
                    <a:lnL>
                      <a:noFill/>
                    </a:lnL>
                    <a:lnR>
                      <a:noFill/>
                    </a:lnR>
                    <a:lnT>
                      <a:noFill/>
                    </a:lnT>
                    <a:lnB>
                      <a:noFill/>
                    </a:lnB>
                  </a:tcPr>
                </a:tc>
                <a:tc>
                  <a:txBody>
                    <a:bodyPr/>
                    <a:lstStyle/>
                    <a:p>
                      <a:r>
                        <a:rPr lang="en-GB"/>
                        <a:t>Mode </a:t>
                      </a:r>
                    </a:p>
                  </a:txBody>
                  <a:tcPr anchor="ctr">
                    <a:lnL>
                      <a:noFill/>
                    </a:lnL>
                    <a:lnR>
                      <a:noFill/>
                    </a:lnR>
                    <a:lnT>
                      <a:noFill/>
                    </a:lnT>
                    <a:lnB>
                      <a:noFill/>
                    </a:lnB>
                  </a:tcPr>
                </a:tc>
                <a:tc>
                  <a:txBody>
                    <a:bodyPr/>
                    <a:lstStyle/>
                    <a:p>
                      <a:r>
                        <a:rPr lang="en-GB"/>
                        <a:t>Verbal descriptions only </a:t>
                      </a:r>
                    </a:p>
                  </a:txBody>
                  <a:tcPr anchor="ctr">
                    <a:lnL>
                      <a:noFill/>
                    </a:lnL>
                    <a:lnR>
                      <a:noFill/>
                    </a:lnR>
                    <a:lnT>
                      <a:noFill/>
                    </a:lnT>
                    <a:lnB>
                      <a:noFill/>
                    </a:lnB>
                  </a:tcPr>
                </a:tc>
              </a:tr>
              <a:tr h="0">
                <a:tc>
                  <a:txBody>
                    <a:bodyPr/>
                    <a:lstStyle/>
                    <a:p>
                      <a:r>
                        <a:rPr lang="en-GB"/>
                        <a:t>Ordinal </a:t>
                      </a:r>
                    </a:p>
                  </a:txBody>
                  <a:tcPr anchor="ctr">
                    <a:lnL>
                      <a:noFill/>
                    </a:lnL>
                    <a:lnR>
                      <a:noFill/>
                    </a:lnR>
                    <a:lnT>
                      <a:noFill/>
                    </a:lnT>
                    <a:lnB>
                      <a:noFill/>
                    </a:lnB>
                  </a:tcPr>
                </a:tc>
                <a:tc>
                  <a:txBody>
                    <a:bodyPr/>
                    <a:lstStyle/>
                    <a:p>
                      <a:r>
                        <a:rPr lang="en-GB"/>
                        <a:t>Mode and Median </a:t>
                      </a:r>
                    </a:p>
                  </a:txBody>
                  <a:tcPr anchor="ctr">
                    <a:lnL>
                      <a:noFill/>
                    </a:lnL>
                    <a:lnR>
                      <a:noFill/>
                    </a:lnR>
                    <a:lnT>
                      <a:noFill/>
                    </a:lnT>
                    <a:lnB>
                      <a:noFill/>
                    </a:lnB>
                  </a:tcPr>
                </a:tc>
                <a:tc>
                  <a:txBody>
                    <a:bodyPr/>
                    <a:lstStyle/>
                    <a:p>
                      <a:r>
                        <a:rPr lang="en-GB"/>
                        <a:t>Range </a:t>
                      </a:r>
                    </a:p>
                  </a:txBody>
                  <a:tcPr anchor="ctr">
                    <a:lnL>
                      <a:noFill/>
                    </a:lnL>
                    <a:lnR>
                      <a:noFill/>
                    </a:lnR>
                    <a:lnT>
                      <a:noFill/>
                    </a:lnT>
                    <a:lnB>
                      <a:noFill/>
                    </a:lnB>
                  </a:tcPr>
                </a:tc>
              </a:tr>
              <a:tr h="0">
                <a:tc>
                  <a:txBody>
                    <a:bodyPr/>
                    <a:lstStyle/>
                    <a:p>
                      <a:r>
                        <a:rPr lang="en-GB"/>
                        <a:t>Interval/Ratio </a:t>
                      </a:r>
                    </a:p>
                  </a:txBody>
                  <a:tcPr anchor="ctr">
                    <a:lnL>
                      <a:noFill/>
                    </a:lnL>
                    <a:lnR>
                      <a:noFill/>
                    </a:lnR>
                    <a:lnT>
                      <a:noFill/>
                    </a:lnT>
                    <a:lnB>
                      <a:noFill/>
                    </a:lnB>
                  </a:tcPr>
                </a:tc>
                <a:tc>
                  <a:txBody>
                    <a:bodyPr/>
                    <a:lstStyle/>
                    <a:p>
                      <a:r>
                        <a:rPr lang="en-GB"/>
                        <a:t>Mode, Median and Mean </a:t>
                      </a:r>
                    </a:p>
                  </a:txBody>
                  <a:tcPr anchor="ctr">
                    <a:lnL>
                      <a:noFill/>
                    </a:lnL>
                    <a:lnR>
                      <a:noFill/>
                    </a:lnR>
                    <a:lnT>
                      <a:noFill/>
                    </a:lnT>
                    <a:lnB>
                      <a:noFill/>
                    </a:lnB>
                  </a:tcPr>
                </a:tc>
                <a:tc>
                  <a:txBody>
                    <a:bodyPr/>
                    <a:lstStyle/>
                    <a:p>
                      <a:r>
                        <a:rPr lang="en-GB" dirty="0"/>
                        <a:t>Statistical measures of deviation, </a:t>
                      </a:r>
                      <a:r>
                        <a:rPr lang="en-GB" dirty="0" err="1"/>
                        <a:t>esp</a:t>
                      </a:r>
                      <a:r>
                        <a:rPr lang="en-GB" dirty="0"/>
                        <a:t> standard deviation </a:t>
                      </a:r>
                    </a:p>
                  </a:txBody>
                  <a:tcPr anchor="ctr">
                    <a:lnL>
                      <a:noFill/>
                    </a:lnL>
                    <a:lnR>
                      <a:noFill/>
                    </a:lnR>
                    <a:lnT>
                      <a:noFill/>
                    </a:lnT>
                    <a:lnB>
                      <a:noFill/>
                    </a:lnB>
                  </a:tcPr>
                </a:tc>
              </a:tr>
            </a:tbl>
          </a:graphicData>
        </a:graphic>
      </p:graphicFrame>
    </p:spTree>
    <p:extLst>
      <p:ext uri="{BB962C8B-B14F-4D97-AF65-F5344CB8AC3E}">
        <p14:creationId xmlns:p14="http://schemas.microsoft.com/office/powerpoint/2010/main" val="2402019698"/>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32500" lnSpcReduction="20000"/>
          </a:bodyPr>
          <a:lstStyle/>
          <a:p>
            <a:r>
              <a:rPr lang="en-GB" dirty="0" smtClean="0">
                <a:effectLst/>
              </a:rPr>
              <a:t>BAWDEN, D. (1990). </a:t>
            </a:r>
            <a:r>
              <a:rPr lang="en-GB" i="1" dirty="0" smtClean="0">
                <a:effectLst/>
              </a:rPr>
              <a:t>User-oriented evaluation of information systems and services </a:t>
            </a:r>
            <a:r>
              <a:rPr lang="en-GB" dirty="0" smtClean="0">
                <a:effectLst/>
              </a:rPr>
              <a:t>. England : Gower.</a:t>
            </a:r>
          </a:p>
          <a:p>
            <a:r>
              <a:rPr lang="en-GB" dirty="0" smtClean="0">
                <a:effectLst/>
              </a:rPr>
              <a:t>BRYMAN, A. (2006). Integrating quantitative and qualitative research: how is it done? Qualitative Research, 6 (1), pp.97-113.[Online] </a:t>
            </a:r>
            <a:r>
              <a:rPr lang="en-GB" dirty="0" smtClean="0">
                <a:effectLst/>
                <a:hlinkClick r:id="rId2"/>
              </a:rPr>
              <a:t>Access this resource online</a:t>
            </a:r>
            <a:endParaRPr lang="en-GB" dirty="0" smtClean="0">
              <a:effectLst/>
            </a:endParaRPr>
          </a:p>
          <a:p>
            <a:r>
              <a:rPr lang="en-GB" dirty="0" smtClean="0">
                <a:effectLst/>
              </a:rPr>
              <a:t>BURNS, R., 2000. </a:t>
            </a:r>
            <a:r>
              <a:rPr lang="en-GB" i="1" dirty="0" smtClean="0">
                <a:effectLst/>
              </a:rPr>
              <a:t>Introduction to Research Methods </a:t>
            </a:r>
            <a:r>
              <a:rPr lang="en-GB" dirty="0" smtClean="0">
                <a:effectLst/>
              </a:rPr>
              <a:t>London : Sage.</a:t>
            </a:r>
          </a:p>
          <a:p>
            <a:r>
              <a:rPr lang="en-GB" dirty="0" smtClean="0">
                <a:effectLst/>
              </a:rPr>
              <a:t>GRIFFITHS , J.R. , Hartley, R.J. and </a:t>
            </a:r>
            <a:r>
              <a:rPr lang="en-GB" dirty="0" err="1" smtClean="0">
                <a:effectLst/>
              </a:rPr>
              <a:t>Willson</a:t>
            </a:r>
            <a:r>
              <a:rPr lang="en-GB" dirty="0" smtClean="0">
                <a:effectLst/>
              </a:rPr>
              <a:t>, J.P. (2002). An improved method of studying user-system interaction by combining transaction log analysis and protocol analysis. </a:t>
            </a:r>
            <a:r>
              <a:rPr lang="en-GB" i="1" dirty="0" smtClean="0">
                <a:effectLst/>
              </a:rPr>
              <a:t>Information Research </a:t>
            </a:r>
            <a:r>
              <a:rPr lang="en-GB" dirty="0" smtClean="0">
                <a:effectLst/>
              </a:rPr>
              <a:t>, 7 (4). [Online] </a:t>
            </a:r>
            <a:r>
              <a:rPr lang="en-GB" dirty="0" smtClean="0">
                <a:effectLst/>
                <a:hlinkClick r:id="rId3"/>
              </a:rPr>
              <a:t>http://informationr.net/ir/7-4/paper139.html</a:t>
            </a:r>
            <a:endParaRPr lang="en-GB" dirty="0" smtClean="0">
              <a:effectLst/>
            </a:endParaRPr>
          </a:p>
          <a:p>
            <a:r>
              <a:rPr lang="en-GB" dirty="0" smtClean="0">
                <a:effectLst/>
              </a:rPr>
              <a:t>KRUGER, D. J. (2003) 'Integrating quantitative and qualitative methods in community Research', The Community Psychologist, 36, pp.18-19.</a:t>
            </a:r>
          </a:p>
          <a:p>
            <a:r>
              <a:rPr lang="en-GB" dirty="0" smtClean="0">
                <a:effectLst/>
              </a:rPr>
              <a:t>NEWTON , R.R. and RUDESTAM, K.E., 1999. </a:t>
            </a:r>
            <a:r>
              <a:rPr lang="en-GB" i="1" dirty="0" smtClean="0">
                <a:effectLst/>
              </a:rPr>
              <a:t>Your statistical consultant: answers to your data analysis questions </a:t>
            </a:r>
            <a:r>
              <a:rPr lang="en-GB" dirty="0" smtClean="0">
                <a:effectLst/>
              </a:rPr>
              <a:t>London : Sage</a:t>
            </a:r>
          </a:p>
          <a:p>
            <a:r>
              <a:rPr lang="en-GB" dirty="0" smtClean="0">
                <a:effectLst/>
              </a:rPr>
              <a:t>O'NEILL, R. (2008) The advantages and disadvantages of qualitative and quantitative research methods. [Online] </a:t>
            </a:r>
            <a:r>
              <a:rPr lang="en-GB" dirty="0" smtClean="0">
                <a:effectLst/>
                <a:hlinkClick r:id="rId4"/>
              </a:rPr>
              <a:t>http://www.roboneill.co.uk/papers/research_methods.htm</a:t>
            </a:r>
            <a:endParaRPr lang="en-GB" dirty="0" smtClean="0">
              <a:effectLst/>
            </a:endParaRPr>
          </a:p>
          <a:p>
            <a:r>
              <a:rPr lang="en-GB" dirty="0" smtClean="0">
                <a:effectLst/>
              </a:rPr>
              <a:t>ROBSON, C. (2002). Real world research: a resource for social scientists and practitioner-researchers. London : Blackwell.</a:t>
            </a:r>
          </a:p>
          <a:p>
            <a:r>
              <a:rPr lang="en-GB" dirty="0" smtClean="0">
                <a:effectLst/>
              </a:rPr>
              <a:t>ROWNTREE, D., 1991. </a:t>
            </a:r>
            <a:r>
              <a:rPr lang="en-GB" i="1" dirty="0" smtClean="0">
                <a:effectLst/>
              </a:rPr>
              <a:t>Statistics without tears: a primer for non-mathematicians </a:t>
            </a:r>
            <a:r>
              <a:rPr lang="en-GB" dirty="0" smtClean="0">
                <a:effectLst/>
              </a:rPr>
              <a:t>London :Penguin.</a:t>
            </a:r>
          </a:p>
          <a:p>
            <a:r>
              <a:rPr lang="en-GB" dirty="0" smtClean="0">
                <a:effectLst/>
              </a:rPr>
              <a:t>STEPHEN, P. and HORNBY, S., 1997. </a:t>
            </a:r>
            <a:r>
              <a:rPr lang="en-GB" i="1" dirty="0" smtClean="0">
                <a:effectLst/>
              </a:rPr>
              <a:t>Simple statistics for Library &amp; information professionals </a:t>
            </a:r>
            <a:r>
              <a:rPr lang="en-GB" dirty="0" smtClean="0">
                <a:effectLst/>
              </a:rPr>
              <a:t>2 </a:t>
            </a:r>
            <a:r>
              <a:rPr lang="en-GB" dirty="0" err="1" smtClean="0">
                <a:effectLst/>
              </a:rPr>
              <a:t>nd</a:t>
            </a:r>
            <a:r>
              <a:rPr lang="en-GB" dirty="0" smtClean="0">
                <a:effectLst/>
              </a:rPr>
              <a:t> ed. Library Association</a:t>
            </a:r>
          </a:p>
          <a:p>
            <a:r>
              <a:rPr lang="en-GB" dirty="0" smtClean="0">
                <a:effectLst/>
              </a:rPr>
              <a:t>STRAUSS, A. and CORBIN. J. </a:t>
            </a:r>
            <a:r>
              <a:rPr lang="en-GB" i="1" dirty="0" smtClean="0">
                <a:effectLst/>
              </a:rPr>
              <a:t>Basics of qualitative research ( </a:t>
            </a:r>
            <a:r>
              <a:rPr lang="en-GB" dirty="0" smtClean="0">
                <a:effectLst/>
              </a:rPr>
              <a:t>2nd </a:t>
            </a:r>
            <a:r>
              <a:rPr lang="en-GB" dirty="0" err="1" smtClean="0">
                <a:effectLst/>
              </a:rPr>
              <a:t>ed</a:t>
            </a:r>
            <a:r>
              <a:rPr lang="en-GB" dirty="0" smtClean="0">
                <a:effectLst/>
              </a:rPr>
              <a:t>). Sage, 1998. </a:t>
            </a:r>
          </a:p>
          <a:p>
            <a:r>
              <a:rPr lang="en-GB" b="1" dirty="0" smtClean="0">
                <a:effectLst/>
              </a:rPr>
              <a:t>Useful Websites</a:t>
            </a:r>
          </a:p>
          <a:p>
            <a:r>
              <a:rPr lang="en-GB" b="1" dirty="0" smtClean="0">
                <a:effectLst/>
              </a:rPr>
              <a:t>Longitude toolkit </a:t>
            </a:r>
          </a:p>
          <a:p>
            <a:r>
              <a:rPr lang="en-GB" dirty="0" smtClean="0">
                <a:effectLst/>
                <a:hlinkClick r:id="rId5"/>
              </a:rPr>
              <a:t>http://www.cerlim.ac.uk/projects/longitude/index.php </a:t>
            </a:r>
            <a:endParaRPr lang="en-GB" dirty="0" smtClean="0">
              <a:effectLst/>
            </a:endParaRPr>
          </a:p>
          <a:p>
            <a:r>
              <a:rPr lang="en-GB" b="1" dirty="0" smtClean="0">
                <a:effectLst/>
              </a:rPr>
              <a:t>Questionnaire/survey example </a:t>
            </a:r>
          </a:p>
          <a:p>
            <a:r>
              <a:rPr lang="en-GB" dirty="0" smtClean="0">
                <a:effectLst/>
                <a:hlinkClick r:id="rId6"/>
              </a:rPr>
              <a:t>http://wads.le.ac.uk/gg/orm/timingform.htm </a:t>
            </a:r>
            <a:r>
              <a:rPr lang="en-GB" dirty="0" smtClean="0">
                <a:effectLst/>
              </a:rPr>
              <a:t/>
            </a:r>
            <a:br>
              <a:rPr lang="en-GB" dirty="0" smtClean="0">
                <a:effectLst/>
              </a:rPr>
            </a:br>
            <a:r>
              <a:rPr lang="en-GB" dirty="0" smtClean="0">
                <a:effectLst/>
                <a:hlinkClick r:id="rId7"/>
              </a:rPr>
              <a:t>http://www.leeds.ac.uk/iss/documentation/top/top2.pdf </a:t>
            </a:r>
            <a:endParaRPr lang="en-GB" dirty="0" smtClean="0">
              <a:effectLst/>
            </a:endParaRPr>
          </a:p>
          <a:p>
            <a:r>
              <a:rPr lang="en-GB" b="1" dirty="0" smtClean="0">
                <a:effectLst/>
              </a:rPr>
              <a:t>Quantitative vs Qualitative Interview </a:t>
            </a:r>
          </a:p>
          <a:p>
            <a:r>
              <a:rPr lang="en-GB" dirty="0" smtClean="0">
                <a:effectLst/>
                <a:hlinkClick r:id="rId8"/>
              </a:rPr>
              <a:t>http://sru.soc.surrey.ac.uk/SRU17.html</a:t>
            </a:r>
            <a:endParaRPr lang="en-GB" dirty="0" smtClean="0">
              <a:effectLst/>
            </a:endParaRPr>
          </a:p>
          <a:p>
            <a:pPr marL="0" indent="0">
              <a:buNone/>
            </a:pPr>
            <a:endParaRPr lang="en-GB" dirty="0"/>
          </a:p>
        </p:txBody>
      </p:sp>
    </p:spTree>
    <p:extLst>
      <p:ext uri="{BB962C8B-B14F-4D97-AF65-F5344CB8AC3E}">
        <p14:creationId xmlns:p14="http://schemas.microsoft.com/office/powerpoint/2010/main" val="113472965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32500" lnSpcReduction="20000"/>
          </a:bodyPr>
          <a:lstStyle/>
          <a:p>
            <a:r>
              <a:rPr lang="en-GB" b="1" dirty="0" smtClean="0">
                <a:effectLst/>
              </a:rPr>
              <a:t>Observation Q&amp;A </a:t>
            </a:r>
          </a:p>
          <a:p>
            <a:r>
              <a:rPr lang="en-GB" dirty="0" smtClean="0">
                <a:effectLst/>
                <a:hlinkClick r:id="rId2"/>
              </a:rPr>
              <a:t>http://www.madsci.org/posts/archives/1999-02/918190708.Ch.r.html </a:t>
            </a:r>
            <a:r>
              <a:rPr lang="en-GB" dirty="0" smtClean="0">
                <a:effectLst/>
              </a:rPr>
              <a:t/>
            </a:r>
            <a:br>
              <a:rPr lang="en-GB" dirty="0" smtClean="0">
                <a:effectLst/>
              </a:rPr>
            </a:br>
            <a:r>
              <a:rPr lang="en-GB" dirty="0" smtClean="0">
                <a:effectLst/>
                <a:hlinkClick r:id="rId3"/>
              </a:rPr>
              <a:t>http://wiki.answers.com/</a:t>
            </a:r>
            <a:endParaRPr lang="en-GB" dirty="0" smtClean="0">
              <a:effectLst/>
            </a:endParaRPr>
          </a:p>
          <a:p>
            <a:r>
              <a:rPr lang="en-GB" b="1" dirty="0" smtClean="0">
                <a:effectLst/>
              </a:rPr>
              <a:t>Hypothesis </a:t>
            </a:r>
          </a:p>
          <a:p>
            <a:r>
              <a:rPr lang="en-GB" dirty="0" smtClean="0">
                <a:effectLst/>
                <a:hlinkClick r:id="rId4"/>
              </a:rPr>
              <a:t>http://teacher.nsrl.rochester.edu/phy_labs/AppendixE/AppendixE.html#Heading6 </a:t>
            </a:r>
            <a:endParaRPr lang="en-GB" dirty="0" smtClean="0">
              <a:effectLst/>
            </a:endParaRPr>
          </a:p>
          <a:p>
            <a:r>
              <a:rPr lang="en-GB" b="1" dirty="0" smtClean="0">
                <a:effectLst/>
              </a:rPr>
              <a:t>Causality </a:t>
            </a:r>
          </a:p>
          <a:p>
            <a:r>
              <a:rPr lang="en-GB" dirty="0" smtClean="0">
                <a:effectLst/>
                <a:hlinkClick r:id="rId5"/>
              </a:rPr>
              <a:t>http://en.wikipedia.org/wiki/Causality#cite_note-dict-0 </a:t>
            </a:r>
            <a:endParaRPr lang="en-GB" dirty="0" smtClean="0">
              <a:effectLst/>
            </a:endParaRPr>
          </a:p>
          <a:p>
            <a:r>
              <a:rPr lang="en-GB" b="1" dirty="0" smtClean="0">
                <a:effectLst/>
              </a:rPr>
              <a:t>External validity </a:t>
            </a:r>
          </a:p>
          <a:p>
            <a:r>
              <a:rPr lang="en-GB" dirty="0" smtClean="0">
                <a:effectLst/>
                <a:hlinkClick r:id="rId6"/>
              </a:rPr>
              <a:t>http://www.gifted.uconn.edu/siegle/research/Samples/externalvalidity.html </a:t>
            </a:r>
            <a:endParaRPr lang="en-GB" dirty="0" smtClean="0">
              <a:effectLst/>
            </a:endParaRPr>
          </a:p>
          <a:p>
            <a:r>
              <a:rPr lang="en-GB" b="1" dirty="0" smtClean="0">
                <a:effectLst/>
              </a:rPr>
              <a:t>Reliability and validity </a:t>
            </a:r>
          </a:p>
          <a:p>
            <a:r>
              <a:rPr lang="en-GB" dirty="0" smtClean="0">
                <a:effectLst/>
                <a:hlinkClick r:id="rId7"/>
              </a:rPr>
              <a:t>http://writing.colostate.edu/guides/research/relval/pop2a.cfm </a:t>
            </a:r>
            <a:endParaRPr lang="en-GB" dirty="0" smtClean="0">
              <a:effectLst/>
            </a:endParaRPr>
          </a:p>
          <a:p>
            <a:r>
              <a:rPr lang="en-GB" dirty="0" smtClean="0">
                <a:effectLst/>
                <a:hlinkClick r:id="rId8"/>
              </a:rPr>
              <a:t>http://writing.colostate.edu/guides/research/relval/pop2b.cfm </a:t>
            </a:r>
            <a:endParaRPr lang="en-GB" dirty="0" smtClean="0">
              <a:effectLst/>
            </a:endParaRPr>
          </a:p>
          <a:p>
            <a:r>
              <a:rPr lang="en-GB" dirty="0" smtClean="0">
                <a:effectLst/>
                <a:hlinkClick r:id="rId9"/>
              </a:rPr>
              <a:t>http://www.socialresearchmethods.net/tutorial/Colosi/lcolosi2.htm </a:t>
            </a:r>
            <a:endParaRPr lang="en-GB" dirty="0" smtClean="0">
              <a:effectLst/>
            </a:endParaRPr>
          </a:p>
          <a:p>
            <a:r>
              <a:rPr lang="en-GB" b="1" dirty="0" smtClean="0">
                <a:effectLst/>
              </a:rPr>
              <a:t>Descriptive statistics </a:t>
            </a:r>
          </a:p>
          <a:p>
            <a:r>
              <a:rPr lang="en-GB" dirty="0" smtClean="0">
                <a:effectLst/>
                <a:hlinkClick r:id="rId10"/>
              </a:rPr>
              <a:t>http://www.socialresearchmethods.net/kb/statdesc.php </a:t>
            </a:r>
            <a:endParaRPr lang="en-GB" dirty="0" smtClean="0">
              <a:effectLst/>
            </a:endParaRPr>
          </a:p>
          <a:p>
            <a:r>
              <a:rPr lang="en-GB" dirty="0" smtClean="0">
                <a:effectLst/>
                <a:hlinkClick r:id="rId11"/>
              </a:rPr>
              <a:t>http://www.le.ac.uk/bl/gat/virtualfc/Stats/descrip.html </a:t>
            </a:r>
            <a:endParaRPr lang="en-GB" dirty="0" smtClean="0">
              <a:effectLst/>
            </a:endParaRPr>
          </a:p>
          <a:p>
            <a:r>
              <a:rPr lang="en-GB" dirty="0" smtClean="0">
                <a:effectLst/>
                <a:hlinkClick r:id="rId12"/>
              </a:rPr>
              <a:t>http://davidmlane.com/hyperstat/A28521.html</a:t>
            </a:r>
            <a:endParaRPr lang="en-GB" dirty="0" smtClean="0">
              <a:effectLst/>
            </a:endParaRPr>
          </a:p>
          <a:p>
            <a:r>
              <a:rPr lang="en-GB" b="1" dirty="0" smtClean="0">
                <a:effectLst/>
              </a:rPr>
              <a:t>The mean, median and mode </a:t>
            </a:r>
          </a:p>
          <a:p>
            <a:r>
              <a:rPr lang="en-GB" dirty="0" smtClean="0">
                <a:effectLst/>
                <a:hlinkClick r:id="rId13"/>
              </a:rPr>
              <a:t>http://www.cimt.plymouth.ac.uk/projects/mepres/book8/bk8i5/bk8_5i2.htm</a:t>
            </a:r>
            <a:endParaRPr lang="en-GB" dirty="0" smtClean="0">
              <a:effectLst/>
            </a:endParaRPr>
          </a:p>
          <a:p>
            <a:endParaRPr lang="en-GB" dirty="0"/>
          </a:p>
        </p:txBody>
      </p:sp>
    </p:spTree>
    <p:extLst>
      <p:ext uri="{BB962C8B-B14F-4D97-AF65-F5344CB8AC3E}">
        <p14:creationId xmlns:p14="http://schemas.microsoft.com/office/powerpoint/2010/main" val="2385201957"/>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40000" lnSpcReduction="20000"/>
          </a:bodyPr>
          <a:lstStyle/>
          <a:p>
            <a:r>
              <a:rPr lang="en-GB" b="1" dirty="0" smtClean="0">
                <a:effectLst/>
              </a:rPr>
              <a:t>Inferential statistics </a:t>
            </a:r>
          </a:p>
          <a:p>
            <a:r>
              <a:rPr lang="en-GB" dirty="0" smtClean="0">
                <a:effectLst/>
                <a:hlinkClick r:id="rId2"/>
              </a:rPr>
              <a:t>http://www.socialresearchmethods.net/kb/statinf.php </a:t>
            </a:r>
            <a:endParaRPr lang="en-GB" dirty="0" smtClean="0">
              <a:effectLst/>
            </a:endParaRPr>
          </a:p>
          <a:p>
            <a:r>
              <a:rPr lang="en-GB" dirty="0" smtClean="0">
                <a:effectLst/>
                <a:hlinkClick r:id="rId3"/>
              </a:rPr>
              <a:t>http://hsc.uwe.ac.uk/dataanalysis/quantInf.asp </a:t>
            </a:r>
            <a:endParaRPr lang="en-GB" dirty="0" smtClean="0">
              <a:effectLst/>
            </a:endParaRPr>
          </a:p>
          <a:p>
            <a:r>
              <a:rPr lang="en-GB" dirty="0" smtClean="0">
                <a:effectLst/>
                <a:hlinkClick r:id="rId4"/>
              </a:rPr>
              <a:t>http://www.sdecnet.com/psychology/stathelp.htm </a:t>
            </a:r>
            <a:endParaRPr lang="en-GB" dirty="0" smtClean="0">
              <a:effectLst/>
            </a:endParaRPr>
          </a:p>
          <a:p>
            <a:r>
              <a:rPr lang="en-GB" dirty="0" smtClean="0">
                <a:effectLst/>
                <a:hlinkClick r:id="rId5"/>
              </a:rPr>
              <a:t>http://owl.english.purdue.edu/owl/resource/672/05/ </a:t>
            </a:r>
            <a:endParaRPr lang="en-GB" dirty="0" smtClean="0">
              <a:effectLst/>
            </a:endParaRPr>
          </a:p>
          <a:p>
            <a:r>
              <a:rPr lang="en-GB" dirty="0" smtClean="0">
                <a:effectLst/>
                <a:hlinkClick r:id="rId6"/>
              </a:rPr>
              <a:t>http://www.sfu.ca/~richards/Zen/show9/ch9.html </a:t>
            </a:r>
            <a:endParaRPr lang="en-GB" dirty="0" smtClean="0">
              <a:effectLst/>
            </a:endParaRPr>
          </a:p>
          <a:p>
            <a:r>
              <a:rPr lang="en-GB" b="1" dirty="0" smtClean="0">
                <a:effectLst/>
              </a:rPr>
              <a:t>Population, sampling and other related concepts </a:t>
            </a:r>
          </a:p>
          <a:p>
            <a:r>
              <a:rPr lang="en-GB" dirty="0" smtClean="0">
                <a:effectLst/>
                <a:hlinkClick r:id="rId7"/>
              </a:rPr>
              <a:t>http://www.stats.gla.ac.uk/steps/glossary/basic_definitions.html#popn </a:t>
            </a:r>
            <a:endParaRPr lang="en-GB" dirty="0" smtClean="0">
              <a:effectLst/>
            </a:endParaRPr>
          </a:p>
          <a:p>
            <a:r>
              <a:rPr lang="en-GB" dirty="0" smtClean="0">
                <a:effectLst/>
                <a:hlinkClick r:id="rId8"/>
              </a:rPr>
              <a:t>http://www.soc.surrey.ac.uk/samp/index.html </a:t>
            </a:r>
            <a:endParaRPr lang="en-GB" dirty="0" smtClean="0">
              <a:effectLst/>
            </a:endParaRPr>
          </a:p>
          <a:p>
            <a:r>
              <a:rPr lang="en-GB" dirty="0" smtClean="0">
                <a:effectLst/>
                <a:hlinkClick r:id="rId9"/>
              </a:rPr>
              <a:t>http://www.stats.gla.ac.uk/steps/glossary/sampling.html#randsamp </a:t>
            </a:r>
            <a:endParaRPr lang="en-GB" dirty="0" smtClean="0">
              <a:effectLst/>
            </a:endParaRPr>
          </a:p>
          <a:p>
            <a:r>
              <a:rPr lang="en-GB" dirty="0" smtClean="0">
                <a:effectLst/>
                <a:hlinkClick r:id="rId10"/>
              </a:rPr>
              <a:t>http://www.custominsight.com/articles/random-sampling.asp </a:t>
            </a:r>
            <a:endParaRPr lang="en-GB" dirty="0" smtClean="0">
              <a:effectLst/>
            </a:endParaRPr>
          </a:p>
          <a:p>
            <a:r>
              <a:rPr lang="en-GB" b="1" dirty="0" err="1" smtClean="0">
                <a:effectLst/>
              </a:rPr>
              <a:t>SurveyMonkey</a:t>
            </a:r>
            <a:r>
              <a:rPr lang="en-GB" b="1" dirty="0" smtClean="0">
                <a:effectLst/>
              </a:rPr>
              <a:t> </a:t>
            </a:r>
          </a:p>
          <a:p>
            <a:r>
              <a:rPr lang="en-GB" dirty="0" smtClean="0">
                <a:effectLst/>
                <a:hlinkClick r:id="rId11"/>
              </a:rPr>
              <a:t>http://www.surveymonkey.com</a:t>
            </a:r>
            <a:endParaRPr lang="en-GB" dirty="0" smtClean="0">
              <a:effectLst/>
            </a:endParaRPr>
          </a:p>
          <a:p>
            <a:r>
              <a:rPr lang="en-GB" b="1" dirty="0" smtClean="0">
                <a:effectLst/>
              </a:rPr>
              <a:t>Bristol Online Surveys (BOS) </a:t>
            </a:r>
          </a:p>
          <a:p>
            <a:r>
              <a:rPr lang="en-GB" dirty="0" smtClean="0">
                <a:effectLst/>
                <a:hlinkClick r:id="rId12"/>
              </a:rPr>
              <a:t>http://www.survey.bris.ac.uk/</a:t>
            </a:r>
            <a:endParaRPr lang="en-GB" dirty="0" smtClean="0">
              <a:effectLst/>
            </a:endParaRPr>
          </a:p>
          <a:p>
            <a:r>
              <a:rPr lang="en-GB" b="1" dirty="0" smtClean="0">
                <a:effectLst/>
              </a:rPr>
              <a:t>SPSS </a:t>
            </a:r>
          </a:p>
          <a:p>
            <a:r>
              <a:rPr lang="en-GB" dirty="0" smtClean="0">
                <a:effectLst/>
                <a:hlinkClick r:id="rId13"/>
              </a:rPr>
              <a:t>http://www.spss.com/ </a:t>
            </a:r>
            <a:endParaRPr lang="en-GB" dirty="0" smtClean="0">
              <a:effectLst/>
            </a:endParaRPr>
          </a:p>
          <a:p>
            <a:endParaRPr lang="en-GB" dirty="0"/>
          </a:p>
        </p:txBody>
      </p:sp>
    </p:spTree>
    <p:extLst>
      <p:ext uri="{BB962C8B-B14F-4D97-AF65-F5344CB8AC3E}">
        <p14:creationId xmlns:p14="http://schemas.microsoft.com/office/powerpoint/2010/main" val="3716929589"/>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6ADD3B-A7AC-F74A-97B5-FCE4F956AE31}"/>
              </a:ext>
            </a:extLst>
          </p:cNvPr>
          <p:cNvSpPr>
            <a:spLocks noGrp="1"/>
          </p:cNvSpPr>
          <p:nvPr>
            <p:ph type="title"/>
          </p:nvPr>
        </p:nvSpPr>
        <p:spPr/>
        <p:txBody>
          <a:bodyPr/>
          <a:lstStyle/>
          <a:p>
            <a:r>
              <a:rPr lang="en-US" dirty="0"/>
              <a:t>Statistics</a:t>
            </a:r>
          </a:p>
        </p:txBody>
      </p:sp>
      <p:sp>
        <p:nvSpPr>
          <p:cNvPr id="3" name="Content Placeholder 2">
            <a:extLst>
              <a:ext uri="{FF2B5EF4-FFF2-40B4-BE49-F238E27FC236}">
                <a16:creationId xmlns:a16="http://schemas.microsoft.com/office/drawing/2014/main" xmlns="" id="{D0EB3740-AC6F-344E-BB13-328EAB7504B9}"/>
              </a:ext>
            </a:extLst>
          </p:cNvPr>
          <p:cNvSpPr>
            <a:spLocks noGrp="1"/>
          </p:cNvSpPr>
          <p:nvPr>
            <p:ph idx="1"/>
          </p:nvPr>
        </p:nvSpPr>
        <p:spPr/>
        <p:txBody>
          <a:bodyPr/>
          <a:lstStyle/>
          <a:p>
            <a:r>
              <a:rPr lang="en-US" dirty="0"/>
              <a:t>https://</a:t>
            </a:r>
            <a:r>
              <a:rPr lang="en-US" dirty="0" err="1"/>
              <a:t>www.britac.ac.uk</a:t>
            </a:r>
            <a:r>
              <a:rPr lang="en-US" dirty="0"/>
              <a:t>/sites/default/files/Count-Us-In-Full-</a:t>
            </a:r>
            <a:r>
              <a:rPr lang="en-US" dirty="0" err="1"/>
              <a:t>Report.pdf</a:t>
            </a:r>
            <a:endParaRPr lang="en-US" dirty="0"/>
          </a:p>
        </p:txBody>
      </p:sp>
    </p:spTree>
    <p:extLst>
      <p:ext uri="{BB962C8B-B14F-4D97-AF65-F5344CB8AC3E}">
        <p14:creationId xmlns:p14="http://schemas.microsoft.com/office/powerpoint/2010/main" val="1350606383"/>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3A5A09-9423-FA40-ABF2-D9E52C3AB38F}"/>
              </a:ext>
            </a:extLst>
          </p:cNvPr>
          <p:cNvSpPr>
            <a:spLocks noGrp="1"/>
          </p:cNvSpPr>
          <p:nvPr>
            <p:ph type="title"/>
          </p:nvPr>
        </p:nvSpPr>
        <p:spPr/>
        <p:txBody>
          <a:bodyPr/>
          <a:lstStyle/>
          <a:p>
            <a:r>
              <a:rPr lang="en-US" dirty="0"/>
              <a:t>Recording</a:t>
            </a:r>
          </a:p>
        </p:txBody>
      </p:sp>
      <p:sp>
        <p:nvSpPr>
          <p:cNvPr id="3" name="Content Placeholder 2">
            <a:extLst>
              <a:ext uri="{FF2B5EF4-FFF2-40B4-BE49-F238E27FC236}">
                <a16:creationId xmlns:a16="http://schemas.microsoft.com/office/drawing/2014/main" xmlns="" id="{3940A45E-7E77-0444-9A7F-41726DFE0D21}"/>
              </a:ext>
            </a:extLst>
          </p:cNvPr>
          <p:cNvSpPr>
            <a:spLocks noGrp="1"/>
          </p:cNvSpPr>
          <p:nvPr>
            <p:ph idx="1"/>
          </p:nvPr>
        </p:nvSpPr>
        <p:spPr/>
        <p:txBody>
          <a:bodyPr>
            <a:normAutofit/>
          </a:bodyPr>
          <a:lstStyle/>
          <a:p>
            <a:r>
              <a:rPr lang="en-GB" dirty="0"/>
              <a:t>Type of equipment</a:t>
            </a:r>
          </a:p>
          <a:p>
            <a:r>
              <a:rPr lang="en-GB" dirty="0"/>
              <a:t>Suggested brand (if relevant)</a:t>
            </a:r>
          </a:p>
          <a:p>
            <a:r>
              <a:rPr lang="en-GB" dirty="0"/>
              <a:t>Price (or price range, if relevant)</a:t>
            </a:r>
          </a:p>
          <a:p>
            <a:r>
              <a:rPr lang="en-GB" dirty="0"/>
              <a:t>Where you can purchase, hire or obtain for free</a:t>
            </a:r>
          </a:p>
          <a:p>
            <a:r>
              <a:rPr lang="en-GB" dirty="0"/>
              <a:t>Strengths</a:t>
            </a:r>
          </a:p>
          <a:p>
            <a:r>
              <a:rPr lang="en-GB" dirty="0"/>
              <a:t>Weaknesses</a:t>
            </a:r>
          </a:p>
          <a:p>
            <a:r>
              <a:rPr lang="en-GB" dirty="0"/>
              <a:t>Ethical implications</a:t>
            </a:r>
          </a:p>
          <a:p>
            <a:r>
              <a:rPr lang="en-GB" dirty="0"/>
              <a:t>Advice for potential users</a:t>
            </a:r>
          </a:p>
          <a:p>
            <a:pPr marL="0" indent="0">
              <a:buNone/>
            </a:pPr>
            <a:endParaRPr lang="en-US" dirty="0"/>
          </a:p>
        </p:txBody>
      </p:sp>
    </p:spTree>
    <p:extLst>
      <p:ext uri="{BB962C8B-B14F-4D97-AF65-F5344CB8AC3E}">
        <p14:creationId xmlns:p14="http://schemas.microsoft.com/office/powerpoint/2010/main" val="64648506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39848</TotalTime>
  <Words>11516</Words>
  <Application>Microsoft Office PowerPoint</Application>
  <PresentationFormat>Widescreen</PresentationFormat>
  <Paragraphs>886</Paragraphs>
  <Slides>133</Slides>
  <Notes>8</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133</vt:i4>
      </vt:variant>
    </vt:vector>
  </HeadingPairs>
  <TitlesOfParts>
    <vt:vector size="140" baseType="lpstr">
      <vt:lpstr>Arial</vt:lpstr>
      <vt:lpstr>Calibri</vt:lpstr>
      <vt:lpstr>Calibri Light</vt:lpstr>
      <vt:lpstr>Times New Roman</vt:lpstr>
      <vt:lpstr>Verdana</vt:lpstr>
      <vt:lpstr>Office Theme</vt:lpstr>
      <vt:lpstr>Package</vt:lpstr>
      <vt:lpstr>Research Methods Method and Methodology</vt:lpstr>
      <vt:lpstr>PowerPoint Presentation</vt:lpstr>
      <vt:lpstr>This chapter is key</vt:lpstr>
      <vt:lpstr>Continued</vt:lpstr>
      <vt:lpstr>Continued</vt:lpstr>
      <vt:lpstr>PowerPoint Presentation</vt:lpstr>
      <vt:lpstr>Links</vt:lpstr>
      <vt:lpstr>Reliability, Validity and Generalisability </vt:lpstr>
      <vt:lpstr>Reliability </vt:lpstr>
      <vt:lpstr>Validity</vt:lpstr>
      <vt:lpstr>Generalisability</vt:lpstr>
      <vt:lpstr>PowerPoint Presentation</vt:lpstr>
      <vt:lpstr>What is the difference between method and methodology in research?</vt:lpstr>
      <vt:lpstr>Continued</vt:lpstr>
      <vt:lpstr>Methods</vt:lpstr>
      <vt:lpstr>Methodology</vt:lpstr>
      <vt:lpstr>Creswell (2003)</vt:lpstr>
      <vt:lpstr>Characteristics of these positions when it comes to knowledge claims</vt:lpstr>
      <vt:lpstr>PowerPoint Presentation</vt:lpstr>
      <vt:lpstr>Language/labels commonly associated with major research paradigms </vt:lpstr>
      <vt:lpstr>PowerPoint Presentation</vt:lpstr>
      <vt:lpstr>Comparison of five research philosophies in business and management research (Saunders et al, 2006)</vt:lpstr>
      <vt:lpstr>PowerPoint Presentation</vt:lpstr>
      <vt:lpstr>Paradigms, methods and tools (Mackenzie and Knipe, 2006)</vt:lpstr>
      <vt:lpstr>PowerPoint Presentation</vt:lpstr>
      <vt:lpstr> Different qualitative methodologies and the types of conclusion that can be drawn  </vt:lpstr>
      <vt:lpstr>Discourse analysis</vt:lpstr>
      <vt:lpstr>Ethnography</vt:lpstr>
      <vt:lpstr>Ethnomethodology</vt:lpstr>
      <vt:lpstr>Feminist research</vt:lpstr>
      <vt:lpstr>Grounded theory</vt:lpstr>
      <vt:lpstr>Heuristics</vt:lpstr>
      <vt:lpstr>Phenomenology</vt:lpstr>
      <vt:lpstr>Huddersfield</vt:lpstr>
      <vt:lpstr>Approach</vt:lpstr>
      <vt:lpstr>Chapter reminder</vt:lpstr>
      <vt:lpstr>What's all this about research design? </vt:lpstr>
      <vt:lpstr>A tool</vt:lpstr>
      <vt:lpstr>PowerPoint Presentation</vt:lpstr>
      <vt:lpstr>Link</vt:lpstr>
      <vt:lpstr>Critiquing qualitative research</vt:lpstr>
      <vt:lpstr>Critiquing quantitative research</vt:lpstr>
      <vt:lpstr>PowerPoint Presentation</vt:lpstr>
      <vt:lpstr>Your research approach</vt:lpstr>
      <vt:lpstr>Approach continued</vt:lpstr>
      <vt:lpstr>Approach continued</vt:lpstr>
      <vt:lpstr>Examples</vt:lpstr>
      <vt:lpstr>What if you want to find out about social trends, or the measurable effects of particular policies? </vt:lpstr>
      <vt:lpstr>What if I want to record people's views on an issue, and give them a 'voice'? </vt:lpstr>
      <vt:lpstr>Whether you choose qualitative or quantitative analysis will depend on several things </vt:lpstr>
      <vt:lpstr>Questions</vt:lpstr>
      <vt:lpstr>PowerPoint Presentation</vt:lpstr>
      <vt:lpstr>A Comparison of Basic Research Designs</vt:lpstr>
      <vt:lpstr>Exploratory, Descriptive, Explanatory</vt:lpstr>
      <vt:lpstr>DESCRIPTIVE STUDY </vt:lpstr>
      <vt:lpstr>EXPLANATORY </vt:lpstr>
      <vt:lpstr>PowerPoint Presentation</vt:lpstr>
      <vt:lpstr>Uses of Exploratory Research</vt:lpstr>
      <vt:lpstr>Uses of Descriptive Research</vt:lpstr>
      <vt:lpstr>Uses of Causal Research</vt:lpstr>
      <vt:lpstr>Alternative Research Designs</vt:lpstr>
      <vt:lpstr>PowerPoint Presentation</vt:lpstr>
      <vt:lpstr>Consider the following points</vt:lpstr>
      <vt:lpstr>PowerPoint Presentation</vt:lpstr>
      <vt:lpstr>Defend your methodology</vt:lpstr>
      <vt:lpstr>Methodological fundamentalism</vt:lpstr>
      <vt:lpstr>Qualitative</vt:lpstr>
      <vt:lpstr>Qualitative data analysis </vt:lpstr>
      <vt:lpstr>Sources of qualitative data analysis </vt:lpstr>
      <vt:lpstr>Why we do qualitative data analysis</vt:lpstr>
      <vt:lpstr>Qualitative Data Analysis  </vt:lpstr>
      <vt:lpstr>Advantages of Qualitative Data Analysis </vt:lpstr>
      <vt:lpstr>Disadvantages of Qualitative Data Analysis  </vt:lpstr>
      <vt:lpstr>Qualitative research issues </vt:lpstr>
      <vt:lpstr>Thinking about qualitative data analysis</vt:lpstr>
      <vt:lpstr>Answers</vt:lpstr>
      <vt:lpstr>Coding of data</vt:lpstr>
      <vt:lpstr>Tools to help manage data  Computer Aided Qualitative Data Analysis  </vt:lpstr>
      <vt:lpstr>Continued</vt:lpstr>
      <vt:lpstr>See handout</vt:lpstr>
      <vt:lpstr>http://download.qsrinternational.com/Document/NVivo10/NVivo10-Getting-Started-Guide.pdf</vt:lpstr>
      <vt:lpstr>Writing up analysed data </vt:lpstr>
      <vt:lpstr>References</vt:lpstr>
      <vt:lpstr>Continued</vt:lpstr>
      <vt:lpstr>Quantitative</vt:lpstr>
      <vt:lpstr>Continued</vt:lpstr>
      <vt:lpstr>Important</vt:lpstr>
      <vt:lpstr>Sources of Quantitative data</vt:lpstr>
      <vt:lpstr>Making sense of quantitative data</vt:lpstr>
      <vt:lpstr>Advantages of quantitative data</vt:lpstr>
      <vt:lpstr>Disadvantages of quantitative data</vt:lpstr>
      <vt:lpstr>What is quantitative data ? Select any or all that apply</vt:lpstr>
      <vt:lpstr>How to collect quantitative data ?</vt:lpstr>
      <vt:lpstr>Quantitative research issues </vt:lpstr>
      <vt:lpstr>1. Hypothesis</vt:lpstr>
      <vt:lpstr>2. Causality - cause and effect </vt:lpstr>
      <vt:lpstr>3. Generalizability or external validity </vt:lpstr>
      <vt:lpstr>4. Reliability or internal validity </vt:lpstr>
      <vt:lpstr>Using software for statistical analysis </vt:lpstr>
      <vt:lpstr>Descriptive and inferential statistics </vt:lpstr>
      <vt:lpstr>Using software for statistical analysis </vt:lpstr>
      <vt:lpstr>Sampling </vt:lpstr>
      <vt:lpstr>Online Survey Services </vt:lpstr>
      <vt:lpstr>Click</vt:lpstr>
      <vt:lpstr>Mean, Median, Mode</vt:lpstr>
      <vt:lpstr>Continued</vt:lpstr>
      <vt:lpstr>SPSS (originally Statistical Package for the Social Sciences)  </vt:lpstr>
      <vt:lpstr>Using SPSS</vt:lpstr>
      <vt:lpstr>Defining variables</vt:lpstr>
      <vt:lpstr>PowerPoint Presentation</vt:lpstr>
      <vt:lpstr>Measure in SPSS</vt:lpstr>
      <vt:lpstr>Continued</vt:lpstr>
      <vt:lpstr>Missing values in SPSS</vt:lpstr>
      <vt:lpstr>PowerPoint Presentation</vt:lpstr>
      <vt:lpstr>Statistical analysis using SPSS</vt:lpstr>
      <vt:lpstr>SPSS Viewer </vt:lpstr>
      <vt:lpstr>Statistical analysis exercises </vt:lpstr>
      <vt:lpstr>Check</vt:lpstr>
      <vt:lpstr>Graphs</vt:lpstr>
      <vt:lpstr>Check</vt:lpstr>
      <vt:lpstr>Task 3 - Cross-tabulations (Analyse&gt;Descriptive statistics&gt;Cross-tabs) </vt:lpstr>
      <vt:lpstr>Check </vt:lpstr>
      <vt:lpstr>Selecting cases (Data&gt;Select cases) </vt:lpstr>
      <vt:lpstr>Check</vt:lpstr>
      <vt:lpstr>Correlations (Analyse&gt;Correlate&gt;Bivariate&gt;Spearman's)  </vt:lpstr>
      <vt:lpstr>Check</vt:lpstr>
      <vt:lpstr>Statistics in summary</vt:lpstr>
      <vt:lpstr>PowerPoint Presentation</vt:lpstr>
      <vt:lpstr>References</vt:lpstr>
      <vt:lpstr>Continued</vt:lpstr>
      <vt:lpstr>Continued</vt:lpstr>
      <vt:lpstr>Statistics</vt:lpstr>
      <vt:lpstr>Recording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Method and Methodology</dc:title>
  <dc:creator>caroline jawad</dc:creator>
  <cp:lastModifiedBy>Administrator</cp:lastModifiedBy>
  <cp:revision>31</cp:revision>
  <cp:lastPrinted>2019-06-12T15:16:02Z</cp:lastPrinted>
  <dcterms:created xsi:type="dcterms:W3CDTF">2018-05-28T17:32:50Z</dcterms:created>
  <dcterms:modified xsi:type="dcterms:W3CDTF">2019-07-03T07:34:24Z</dcterms:modified>
</cp:coreProperties>
</file>