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2" r:id="rId2"/>
    <p:sldId id="257" r:id="rId3"/>
    <p:sldId id="284" r:id="rId4"/>
    <p:sldId id="256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9" r:id="rId13"/>
    <p:sldId id="270" r:id="rId14"/>
    <p:sldId id="271" r:id="rId15"/>
    <p:sldId id="267" r:id="rId16"/>
    <p:sldId id="268" r:id="rId17"/>
    <p:sldId id="272" r:id="rId18"/>
    <p:sldId id="273" r:id="rId19"/>
    <p:sldId id="274" r:id="rId20"/>
    <p:sldId id="275" r:id="rId21"/>
    <p:sldId id="276" r:id="rId22"/>
    <p:sldId id="282" r:id="rId23"/>
    <p:sldId id="283" r:id="rId24"/>
    <p:sldId id="277" r:id="rId25"/>
    <p:sldId id="278" r:id="rId26"/>
    <p:sldId id="279" r:id="rId27"/>
    <p:sldId id="280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83A987C-4BBB-47F9-800E-3BF7EA7E28DE}">
          <p14:sldIdLst>
            <p14:sldId id="262"/>
            <p14:sldId id="257"/>
            <p14:sldId id="284"/>
            <p14:sldId id="256"/>
            <p14:sldId id="258"/>
            <p14:sldId id="259"/>
            <p14:sldId id="260"/>
            <p14:sldId id="263"/>
            <p14:sldId id="264"/>
            <p14:sldId id="265"/>
            <p14:sldId id="266"/>
            <p14:sldId id="269"/>
            <p14:sldId id="270"/>
            <p14:sldId id="271"/>
            <p14:sldId id="267"/>
            <p14:sldId id="268"/>
            <p14:sldId id="272"/>
            <p14:sldId id="273"/>
            <p14:sldId id="274"/>
            <p14:sldId id="275"/>
            <p14:sldId id="276"/>
            <p14:sldId id="282"/>
            <p14:sldId id="283"/>
            <p14:sldId id="277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42831B-B7B5-AA93-294E-E1E93089B171}" v="173" dt="2025-11-10T22:58:15.425"/>
    <p1510:client id="{3BA4C7B7-D685-4A58-35BE-0F4E70660CB8}" v="235" dt="2025-11-09T15:46:16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1" y="6209927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1650" i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358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508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1650" i="1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1" y="508092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368095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68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3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6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763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964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561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4" y="3585019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9225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90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508092"/>
            <a:ext cx="11153215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506292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health-secretary-announces-10-year-plan-for-dementia" TargetMode="External"/><Relationship Id="rId2" Type="http://schemas.openxmlformats.org/officeDocument/2006/relationships/hyperlink" Target="https://www.alzheimers.org.uk/what-we-do/policy-and-influenc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14713012221112234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14695"/>
            <a:ext cx="8366760" cy="3428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BFD2A-08F6-C654-7ADA-66347AB6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908" y="1291056"/>
            <a:ext cx="3460877" cy="515545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sz="2800"/>
              <a:t>Module name:  Introduction to Public Health </a:t>
            </a:r>
            <a:br>
              <a:rPr lang="en-US" sz="2800"/>
            </a:br>
            <a:br>
              <a:rPr lang="en-US" sz="2800"/>
            </a:br>
            <a:r>
              <a:rPr lang="en-US" sz="2800"/>
              <a:t>Module code:      (LCHS4008_LON)</a:t>
            </a:r>
            <a:br>
              <a:rPr lang="en-US" sz="2800"/>
            </a:br>
            <a:br>
              <a:rPr lang="en-US" sz="2800"/>
            </a:br>
            <a:br>
              <a:rPr lang="en-US" sz="2800"/>
            </a:br>
            <a:r>
              <a:rPr lang="en-US" sz="2800"/>
              <a:t>Lecturer name:   Dr  Patronella Ganza </a:t>
            </a:r>
            <a:br>
              <a:rPr lang="en-US" sz="2400"/>
            </a:br>
            <a:endParaRPr lang="en-US" sz="24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5871" y="1238319"/>
            <a:ext cx="3216426" cy="11195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4906" y="5513062"/>
            <a:ext cx="3230554" cy="3429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3A8590B-821C-A5DA-B54D-EB9F93DAE9E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641" b="3741"/>
          <a:stretch>
            <a:fillRect/>
          </a:stretch>
        </p:blipFill>
        <p:spPr>
          <a:xfrm>
            <a:off x="8602859" y="719318"/>
            <a:ext cx="3359271" cy="340753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B25D0-DAA8-F822-33D3-9669FA4A2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14906" y="2314728"/>
            <a:ext cx="4602042" cy="3301974"/>
          </a:xfrm>
        </p:spPr>
        <p:txBody>
          <a:bodyPr vert="horz" lIns="68580" tIns="34290" rIns="68580" bIns="3429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25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4EFBD-FF5A-DB9B-AA39-07D08E9BC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Introduction to Public Health  Group Presentation </a:t>
            </a:r>
          </a:p>
          <a:p>
            <a:r>
              <a:rPr lang="en-US" dirty="0">
                <a:solidFill>
                  <a:srgbClr val="FFFFFF"/>
                </a:solidFill>
              </a:rPr>
              <a:t>n to Public Health (LCHS4008_LON)</a:t>
            </a:r>
            <a:endParaRPr lang="en-US" dirty="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F872C-3081-6485-1FF4-E1C0F2252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endParaRPr lang="en-US" sz="2400" b="1"/>
          </a:p>
          <a:p>
            <a:r>
              <a:rPr lang="en-US" sz="2400" b="1" dirty="0"/>
              <a:t>S</a:t>
            </a:r>
            <a:r>
              <a:rPr lang="en-US" sz="2000" b="1" dirty="0"/>
              <a:t>OUHIB</a:t>
            </a:r>
            <a:r>
              <a:rPr lang="en-US" sz="2400" b="1" dirty="0"/>
              <a:t> A</a:t>
            </a:r>
            <a:r>
              <a:rPr lang="en-US" sz="2000" b="1" dirty="0"/>
              <a:t>LHASSAN </a:t>
            </a:r>
            <a:r>
              <a:rPr lang="en-US" sz="2400" b="1" dirty="0"/>
              <a:t>         2438046</a:t>
            </a:r>
          </a:p>
          <a:p>
            <a:r>
              <a:rPr lang="en-US" sz="2400" b="1" dirty="0"/>
              <a:t>B</a:t>
            </a:r>
            <a:r>
              <a:rPr lang="en-US" sz="2000" b="1" dirty="0"/>
              <a:t>ibiche </a:t>
            </a:r>
            <a:r>
              <a:rPr lang="en-US" sz="2400" b="1" dirty="0"/>
              <a:t>M</a:t>
            </a:r>
            <a:r>
              <a:rPr lang="en-US" sz="2000" b="1" dirty="0"/>
              <a:t>uamba </a:t>
            </a:r>
            <a:r>
              <a:rPr lang="en-US" sz="2400" b="1" dirty="0"/>
              <a:t>              2442754</a:t>
            </a:r>
          </a:p>
          <a:p>
            <a:r>
              <a:rPr lang="en-US" sz="2400" b="1" dirty="0"/>
              <a:t>Meshach                              2439402</a:t>
            </a:r>
          </a:p>
          <a:p>
            <a:r>
              <a:rPr lang="en-US" sz="2400" b="1" dirty="0"/>
              <a:t>Abdul                                  2442944</a:t>
            </a:r>
          </a:p>
          <a:p>
            <a:endParaRPr lang="en-US" sz="2400" b="1"/>
          </a:p>
        </p:txBody>
      </p:sp>
    </p:spTree>
    <p:extLst>
      <p:ext uri="{BB962C8B-B14F-4D97-AF65-F5344CB8AC3E}">
        <p14:creationId xmlns:p14="http://schemas.microsoft.com/office/powerpoint/2010/main" val="4049098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C762DF-AD51-D1D1-617A-894CAF4CB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795016" y="857258"/>
            <a:ext cx="98841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07725"/>
            <a:ext cx="6515100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569208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4906" y="1591056"/>
            <a:ext cx="4711446" cy="1097280"/>
          </a:xfrm>
        </p:spPr>
        <p:txBody>
          <a:bodyPr vert="horz" lIns="68580" tIns="34290" rIns="68580" bIns="34290" rtlCol="0" anchor="t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accent6"/>
                </a:solidFill>
                <a:latin typeface="Times New Roman"/>
                <a:cs typeface="Times New Roman"/>
              </a:rPr>
              <a:t>Dementia Strategy</a:t>
            </a:r>
            <a:r>
              <a:rPr lang="en-US" sz="2800" dirty="0">
                <a:solidFill>
                  <a:schemeClr val="accent6"/>
                </a:solidFill>
                <a:latin typeface="Times New Roman"/>
                <a:cs typeface="Times New Roman"/>
              </a:rPr>
              <a:t> And Policy</a:t>
            </a:r>
            <a:r>
              <a:rPr lang="en-US" sz="2800" b="1" kern="1200" dirty="0">
                <a:solidFill>
                  <a:schemeClr val="accent6"/>
                </a:solidFill>
                <a:latin typeface="Times New Roman"/>
                <a:cs typeface="Times New Roman"/>
              </a:rPr>
              <a:t> in the UK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4906" y="2491206"/>
            <a:ext cx="5851446" cy="3131496"/>
          </a:xfrm>
        </p:spPr>
        <p:txBody>
          <a:bodyPr vert="horz" lIns="68580" tIns="34290" rIns="68580" bIns="34290" rtlCol="0">
            <a:normAutofit/>
          </a:bodyPr>
          <a:lstStyle/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800" dirty="0"/>
              <a:t>How the UK helps and supports people living with dementia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200" i="0" dirty="0">
                <a:latin typeface="Aptos"/>
              </a:rPr>
              <a:t>According to:</a:t>
            </a:r>
            <a:r>
              <a:rPr lang="en-US" sz="1200" i="0" dirty="0">
                <a:latin typeface="Times New Roman"/>
                <a:cs typeface="Times New Roman"/>
              </a:rPr>
              <a:t>(Alzheimer’s Society, 2025)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200" i="0" dirty="0">
                <a:latin typeface="Aptos"/>
              </a:rPr>
              <a:t>In the UK, it is estimated there are </a:t>
            </a:r>
            <a:r>
              <a:rPr lang="en-US" sz="1200" b="1" i="0" dirty="0">
                <a:latin typeface="Aptos"/>
              </a:rPr>
              <a:t>about 982,000</a:t>
            </a:r>
            <a:r>
              <a:rPr lang="en-US" sz="1200" i="0" dirty="0">
                <a:latin typeface="Aptos"/>
              </a:rPr>
              <a:t> people living with dementia in 2024.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800" dirty="0"/>
              <a:t>National and local plans that guide care and support</a:t>
            </a:r>
          </a:p>
          <a:p>
            <a:pPr indent="-17145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B7794-A2B2-D54B-26F5-ADA4941E2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2251" y="2353233"/>
            <a:ext cx="3267346" cy="3267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83A2-62CB-A5EA-1889-489EE88D9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b="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4FB1D-06E4-AF9F-5472-AA2165EE6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 fontScale="92500" lnSpcReduction="10000"/>
          </a:bodyPr>
          <a:lstStyle/>
          <a:p>
            <a:pPr algn="ctr"/>
            <a:r>
              <a:rPr lang="en-US" sz="2800" dirty="0">
                <a:solidFill>
                  <a:srgbClr val="00B050"/>
                </a:solidFill>
              </a:rPr>
              <a:t>National plans :</a:t>
            </a:r>
            <a:endParaRPr lang="en-US" sz="2800" b="1" i="1" u="sng" dirty="0">
              <a:solidFill>
                <a:srgbClr val="0070C0"/>
              </a:solidFill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Better diagnosis and support</a:t>
            </a:r>
            <a:r>
              <a:rPr lang="en-US" sz="2000" dirty="0">
                <a:cs typeface="Times New Roman"/>
              </a:rPr>
              <a:t>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Staff training</a:t>
            </a:r>
            <a:r>
              <a:rPr lang="en-US" sz="2000" dirty="0">
                <a:cs typeface="Times New Roman"/>
              </a:rPr>
              <a:t> .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Communities</a:t>
            </a:r>
            <a:r>
              <a:rPr lang="en-US" sz="2000" dirty="0">
                <a:cs typeface="Times New Roman"/>
              </a:rPr>
              <a:t> .</a:t>
            </a:r>
          </a:p>
          <a:p>
            <a:endParaRPr lang="en-US" sz="1200" dirty="0">
              <a:cs typeface="Times New Roman"/>
            </a:endParaRPr>
          </a:p>
          <a:p>
            <a:endParaRPr lang="en-US" sz="1200" dirty="0">
              <a:cs typeface="Times New Roman"/>
            </a:endParaRPr>
          </a:p>
          <a:p>
            <a:pPr marL="0" indent="0">
              <a:buNone/>
            </a:pPr>
            <a:endParaRPr lang="en-US" sz="1500" b="1" i="1" u="sng" dirty="0">
              <a:solidFill>
                <a:srgbClr val="0070C0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800" b="1" dirty="0">
                <a:solidFill>
                  <a:schemeClr val="accent6"/>
                </a:solidFill>
              </a:rPr>
              <a:t>Local Plans:</a:t>
            </a:r>
            <a:endParaRPr lang="en-US" sz="1500" b="1">
              <a:solidFill>
                <a:schemeClr val="accent6"/>
              </a:solidFill>
            </a:endParaRPr>
          </a:p>
          <a:p>
            <a:endParaRPr lang="en-US" sz="1500"/>
          </a:p>
          <a:p>
            <a:pPr lvl="1"/>
            <a:r>
              <a:rPr lang="en-US" sz="1500" b="1" dirty="0">
                <a:ea typeface="+mn-lt"/>
                <a:cs typeface="+mn-lt"/>
              </a:rPr>
              <a:t>Find dementia earlier</a:t>
            </a:r>
            <a:r>
              <a:rPr lang="en-US" sz="1500" dirty="0">
                <a:ea typeface="+mn-lt"/>
                <a:cs typeface="+mn-lt"/>
              </a:rPr>
              <a:t> through better and quicker diagnosis</a:t>
            </a:r>
            <a:endParaRPr lang="en-US" sz="1500" dirty="0"/>
          </a:p>
          <a:p>
            <a:pPr lvl="1"/>
            <a:endParaRPr lang="en-US" sz="1500" b="1" dirty="0">
              <a:ea typeface="+mn-lt"/>
              <a:cs typeface="+mn-lt"/>
            </a:endParaRPr>
          </a:p>
          <a:p>
            <a:pPr lvl="1"/>
            <a:r>
              <a:rPr lang="en-US" sz="1500" b="1" dirty="0">
                <a:ea typeface="+mn-lt"/>
                <a:cs typeface="+mn-lt"/>
              </a:rPr>
              <a:t>Develop new medicines and tests</a:t>
            </a:r>
            <a:r>
              <a:rPr lang="en-US" sz="1500" dirty="0">
                <a:ea typeface="+mn-lt"/>
                <a:cs typeface="+mn-lt"/>
              </a:rPr>
              <a:t> to improve care</a:t>
            </a:r>
            <a:endParaRPr lang="en-US" sz="1500"/>
          </a:p>
          <a:p>
            <a:pPr lvl="1"/>
            <a:endParaRPr lang="en-US" sz="1500" b="1" dirty="0">
              <a:ea typeface="+mn-lt"/>
              <a:cs typeface="+mn-lt"/>
            </a:endParaRPr>
          </a:p>
          <a:p>
            <a:pPr lvl="1"/>
            <a:r>
              <a:rPr lang="en-US" sz="1500" b="1" dirty="0">
                <a:ea typeface="+mn-lt"/>
                <a:cs typeface="+mn-lt"/>
              </a:rPr>
              <a:t>Work together</a:t>
            </a:r>
            <a:r>
              <a:rPr lang="en-US" sz="1500" dirty="0">
                <a:ea typeface="+mn-lt"/>
                <a:cs typeface="+mn-lt"/>
              </a:rPr>
              <a:t> – bringing the </a:t>
            </a:r>
            <a:r>
              <a:rPr lang="en-US" sz="1500" b="1" dirty="0">
                <a:ea typeface="+mn-lt"/>
                <a:cs typeface="+mn-lt"/>
              </a:rPr>
              <a:t>NHS</a:t>
            </a:r>
            <a:r>
              <a:rPr lang="en-US" sz="1500" dirty="0">
                <a:ea typeface="+mn-lt"/>
                <a:cs typeface="+mn-lt"/>
              </a:rPr>
              <a:t>, </a:t>
            </a:r>
            <a:r>
              <a:rPr lang="en-US" sz="1500" b="1" dirty="0">
                <a:ea typeface="+mn-lt"/>
                <a:cs typeface="+mn-lt"/>
              </a:rPr>
              <a:t>scientists</a:t>
            </a:r>
            <a:r>
              <a:rPr lang="en-US" sz="1500" dirty="0">
                <a:ea typeface="+mn-lt"/>
                <a:cs typeface="+mn-lt"/>
              </a:rPr>
              <a:t>, and </a:t>
            </a:r>
            <a:r>
              <a:rPr lang="en-US" sz="1500" b="1" dirty="0">
                <a:ea typeface="+mn-lt"/>
                <a:cs typeface="+mn-lt"/>
              </a:rPr>
              <a:t>companies</a:t>
            </a:r>
            <a:r>
              <a:rPr lang="en-US" sz="1500" dirty="0">
                <a:ea typeface="+mn-lt"/>
                <a:cs typeface="+mn-lt"/>
              </a:rPr>
              <a:t> to share knowledge and ideas</a:t>
            </a:r>
            <a:endParaRPr lang="en-US" sz="1500"/>
          </a:p>
          <a:p>
            <a:pPr lvl="1"/>
            <a:endParaRPr lang="en-US"/>
          </a:p>
          <a:p>
            <a:endParaRPr lang="en-US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F92CB-2C86-BE3C-A296-B5825CF7271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705405-22F7-0CA3-CCB7-8542112D88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0820" y="2131820"/>
            <a:ext cx="3260363" cy="348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435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A1307-2638-5E95-6CD2-8DB07711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906" y="1591056"/>
            <a:ext cx="4725162" cy="994410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4313" indent="-214313"/>
            <a:endParaRPr lang="en-US" b="1" i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US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412A06C-6414-C7BC-F411-32643E737F7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4420" r="401" b="-1"/>
          <a:stretch>
            <a:fillRect/>
          </a:stretch>
        </p:blipFill>
        <p:spPr>
          <a:xfrm>
            <a:off x="2218355" y="1963702"/>
            <a:ext cx="4117078" cy="29372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08BDB-1361-0C31-0651-D5A795643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54418" y="1673352"/>
            <a:ext cx="3120390" cy="3943350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pPr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i="1" u="sng"/>
              <a:t>The UK Dementia Mission (2022 – Now)</a:t>
            </a:r>
            <a:endParaRPr lang="en-US"/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i="0">
                <a:latin typeface="Times New Roman"/>
                <a:cs typeface="Times New Roman"/>
              </a:rPr>
              <a:t>New national plan launched in 2022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i="0">
                <a:latin typeface="Times New Roman"/>
                <a:cs typeface="Times New Roman"/>
              </a:rPr>
              <a:t>£160 million invested for research and new treatments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i="0">
              <a:latin typeface="Times New Roman"/>
              <a:cs typeface="Times New Roman"/>
            </a:endParaRP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>
                <a:latin typeface="Times New Roman"/>
                <a:cs typeface="Times New Roman"/>
              </a:rPr>
              <a:t>Find dementia earlier through better and quicker diagnosis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>
                <a:latin typeface="Times New Roman"/>
                <a:cs typeface="Times New Roman"/>
              </a:rPr>
              <a:t>Develop new medicines and tests to improve care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>
                <a:latin typeface="Times New Roman"/>
                <a:cs typeface="Times New Roman"/>
              </a:rPr>
              <a:t>Work together – bringing the NHS, scientists, and companies to share knowledge and ideas. </a:t>
            </a:r>
            <a:br>
              <a:rPr lang="en-US" sz="1500"/>
            </a:br>
            <a:endParaRPr lang="en-US"/>
          </a:p>
          <a:p>
            <a:pPr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16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65D7A-BD50-16CB-6A41-F46C6E234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906" y="1591056"/>
            <a:ext cx="2558034" cy="4032504"/>
          </a:xfrm>
        </p:spPr>
        <p:txBody>
          <a:bodyPr>
            <a:normAutofit/>
          </a:bodyPr>
          <a:lstStyle/>
          <a:p>
            <a:r>
              <a:rPr lang="en-US" sz="3000"/>
              <a:t>References</a:t>
            </a:r>
            <a:br>
              <a:rPr lang="en-US" sz="3000"/>
            </a:br>
            <a:r>
              <a:rPr lang="en-US" sz="3000"/>
              <a:t>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12421D4-748D-5495-1108-D69A51EB3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006" y="1639062"/>
            <a:ext cx="5273802" cy="3984498"/>
          </a:xfrm>
        </p:spPr>
        <p:txBody>
          <a:bodyPr vert="horz" lIns="68580" tIns="34290" rIns="68580" bIns="34290" rtlCol="0" anchor="t">
            <a:normAutofit fontScale="85000" lnSpcReduction="10000"/>
          </a:bodyPr>
          <a:lstStyle/>
          <a:p>
            <a:endParaRPr lang="en-US">
              <a:latin typeface="Times New Roman"/>
              <a:ea typeface="Calibri"/>
              <a:cs typeface="Calibri"/>
            </a:endParaRPr>
          </a:p>
          <a:p>
            <a:r>
              <a:rPr lang="en-US" dirty="0">
                <a:latin typeface="Times New Roman"/>
                <a:ea typeface="Calibri"/>
                <a:cs typeface="Calibri"/>
              </a:rPr>
              <a:t>‌</a:t>
            </a:r>
            <a:r>
              <a:rPr lang="en-US" dirty="0">
                <a:latin typeface="Times New Roman"/>
                <a:ea typeface="Calibri"/>
                <a:cs typeface="Times New Roman"/>
              </a:rPr>
              <a:t>Alzheimer’s Society. (2025). </a:t>
            </a:r>
            <a:r>
              <a:rPr lang="en-US" i="1" dirty="0">
                <a:latin typeface="Times New Roman"/>
                <a:ea typeface="Calibri"/>
                <a:cs typeface="Times New Roman"/>
              </a:rPr>
              <a:t>Policy and influencing</a:t>
            </a:r>
            <a:r>
              <a:rPr lang="en-US" dirty="0"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US" dirty="0">
                <a:latin typeface="Times New Roman"/>
                <a:ea typeface="Calibri"/>
                <a:cs typeface="Times New Roman"/>
                <a:hlinkClick r:id="rId2"/>
              </a:rPr>
              <a:t>https://www.alzheimers.org.uk/what-we-do/policy-and-influencing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[Accessed Nov. 8AD].</a:t>
            </a:r>
            <a:endParaRPr lang="en-US" dirty="0">
              <a:latin typeface="Times New Roman"/>
              <a:ea typeface="Calibri"/>
              <a:cs typeface="Calibri"/>
            </a:endParaRPr>
          </a:p>
          <a:p>
            <a:r>
              <a:rPr lang="en-US" dirty="0">
                <a:latin typeface="Times New Roman"/>
                <a:ea typeface="Calibri"/>
                <a:cs typeface="Times New Roman"/>
              </a:rPr>
              <a:t>Department of Health and Social Care (2022). </a:t>
            </a:r>
            <a:r>
              <a:rPr lang="en-US" i="1" dirty="0">
                <a:latin typeface="Times New Roman"/>
                <a:ea typeface="Calibri"/>
                <a:cs typeface="Times New Roman"/>
              </a:rPr>
              <a:t>Health Secretary Announces 10-year Plan for Dementia</a:t>
            </a:r>
            <a:r>
              <a:rPr lang="en-US" dirty="0">
                <a:latin typeface="Times New Roman"/>
                <a:ea typeface="Calibri"/>
                <a:cs typeface="Times New Roman"/>
              </a:rPr>
              <a:t>.  GOV.UK. Available at: </a:t>
            </a:r>
            <a:r>
              <a:rPr lang="en-US" dirty="0">
                <a:latin typeface="Times New Roman"/>
                <a:ea typeface="Calibri"/>
                <a:cs typeface="Times New Roman"/>
                <a:hlinkClick r:id="rId3"/>
              </a:rPr>
              <a:t>https://www.gov.uk/government/news/health-secretary-announces-10-year-plan-for-dementia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[Accessed Nov. 8AD].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ea typeface="Calibri"/>
                <a:cs typeface="Calibri"/>
              </a:rPr>
              <a:t>Britton, A. and Zimmermann, M. (2022) ‘Informal dementia care: The carer’s lived experience at the divides between policy and practice’, </a:t>
            </a:r>
            <a:r>
              <a:rPr lang="en-US" sz="1600" i="1" dirty="0">
                <a:latin typeface="Times New Roman"/>
                <a:ea typeface="Calibri"/>
                <a:cs typeface="Calibri"/>
              </a:rPr>
              <a:t>Dementia (London, England)</a:t>
            </a:r>
            <a:r>
              <a:rPr lang="en-US" sz="1600" dirty="0">
                <a:latin typeface="Times New Roman"/>
                <a:ea typeface="Calibri"/>
                <a:cs typeface="Calibri"/>
              </a:rPr>
              <a:t>, 21(7), pp. 2117–2127. Available at: </a:t>
            </a:r>
            <a:r>
              <a:rPr lang="en-US" sz="1600" dirty="0">
                <a:latin typeface="Times New Roman"/>
                <a:ea typeface="Calibri"/>
                <a:cs typeface="Calibri"/>
                <a:hlinkClick r:id="rId4"/>
              </a:rPr>
              <a:t>https://doi.org/10.1177/14713012221112234</a:t>
            </a:r>
            <a:r>
              <a:rPr lang="en-US" sz="1600" dirty="0">
                <a:latin typeface="Times New Roman"/>
                <a:ea typeface="Calibri"/>
                <a:cs typeface="Calibri"/>
              </a:rPr>
              <a:t>.</a:t>
            </a:r>
            <a:endParaRPr lang="en-US" sz="1600">
              <a:latin typeface="Times New Roman"/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58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236CD1-CA8A-8176-2B67-739C143708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50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7537E4-5F50-664E-AEB5-895644CC05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194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5574AC-071F-C25B-5937-C9A4C3CE4C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78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CF7B77-9E5A-3F34-6928-86F5A9D81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623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A93351-BBF5-1F74-3D01-D5C9D9EF0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873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E8EBC5-AEA6-EAA0-E5EF-251DDF246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718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F8186D-A3F5-4214-AE34-333AAEDB5D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10544"/>
          <a:stretch>
            <a:fillRect/>
          </a:stretch>
        </p:blipFill>
        <p:spPr>
          <a:xfrm>
            <a:off x="1529378" y="857833"/>
            <a:ext cx="9133241" cy="514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864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B6A227-EE97-F00E-FB02-86B956A5A0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789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FE35FE-45B1-4FF9-5C9C-E9ADAE1BBC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431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AEA31A-8CAE-9CC2-02D0-150967CAD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1238319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777724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A017-5214-F6F5-C312-56B3F0F6A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7C5EEE-C928-4B72-AD56-768311836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5688" y="857835"/>
            <a:ext cx="9133039" cy="514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308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E6DE76-AE62-99E5-5C21-721F5B1626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265257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62FBDD-70F4-6E15-9B57-EC24273D2A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214873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FC28DA-9C3F-774A-1BC8-936BCC1E51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438809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51AB8D-D069-C479-8AD4-25B06D5318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540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3B698-A188-7AED-7AC8-AC4C3AB3F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01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F32305-9967-0839-90A7-60F6D1FA7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773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93AAB6-DD32-67A2-A808-B254726B7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696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E90CCE-523E-04BB-974C-268D2B5CD7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1238319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867443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8B3883-26B1-453F-5B93-1662A4E8E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39019"/>
            <a:ext cx="9141699" cy="516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235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16F943-D6E1-3B49-7141-63ECC13285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07725"/>
            <a:ext cx="6515100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99990007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GestaltVTI</vt:lpstr>
      <vt:lpstr>Module name:  Introduction to Public Health   Module code:      (LCHS4008_LON)   Lecturer name:   Dr  Patronella Ganza  </vt:lpstr>
      <vt:lpstr>Introduction to Public Health  Group Presentation  n to Public Health (LCHS4008_LON) </vt:lpstr>
      <vt:lpstr>PowerPoint Presentation</vt:lpstr>
      <vt:lpstr>Dementia Strategy And Policy in the UK</vt:lpstr>
      <vt:lpstr>PowerPoint Presentation</vt:lpstr>
      <vt:lpstr> </vt:lpstr>
      <vt:lpstr>References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91</cp:revision>
  <dcterms:created xsi:type="dcterms:W3CDTF">2025-11-07T21:41:53Z</dcterms:created>
  <dcterms:modified xsi:type="dcterms:W3CDTF">2025-11-10T22:58:24Z</dcterms:modified>
</cp:coreProperties>
</file>