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86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4" d="100"/>
          <a:sy n="44" d="100"/>
        </p:scale>
        <p:origin x="254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711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63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561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088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500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609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3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074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452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631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44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65612-059E-4836-9548-066BDB465C30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A29EE-9108-4F9D-BCBC-F8FC68445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47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Arrow: Down 55">
            <a:extLst>
              <a:ext uri="{FF2B5EF4-FFF2-40B4-BE49-F238E27FC236}">
                <a16:creationId xmlns:a16="http://schemas.microsoft.com/office/drawing/2014/main" id="{D45FDA0A-F336-4EC7-8178-9028C74F412F}"/>
              </a:ext>
            </a:extLst>
          </p:cNvPr>
          <p:cNvSpPr/>
          <p:nvPr/>
        </p:nvSpPr>
        <p:spPr>
          <a:xfrm>
            <a:off x="7366082" y="2910121"/>
            <a:ext cx="1099595" cy="7960243"/>
          </a:xfrm>
          <a:prstGeom prst="down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C3E75E-7C2D-4273-B1DE-D1DF3A37152D}"/>
              </a:ext>
            </a:extLst>
          </p:cNvPr>
          <p:cNvSpPr/>
          <p:nvPr/>
        </p:nvSpPr>
        <p:spPr>
          <a:xfrm>
            <a:off x="0" y="205318"/>
            <a:ext cx="9601200" cy="17520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667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88214E-4AE4-471C-B112-B7F662552C56}"/>
              </a:ext>
            </a:extLst>
          </p:cNvPr>
          <p:cNvSpPr txBox="1"/>
          <p:nvPr/>
        </p:nvSpPr>
        <p:spPr>
          <a:xfrm>
            <a:off x="228599" y="379383"/>
            <a:ext cx="7016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36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Single Internal Interface for the</a:t>
            </a:r>
            <a:endParaRPr lang="en-GB" sz="3600" dirty="0"/>
          </a:p>
        </p:txBody>
      </p:sp>
      <p:pic>
        <p:nvPicPr>
          <p:cNvPr id="15" name="Picture 564">
            <a:extLst>
              <a:ext uri="{FF2B5EF4-FFF2-40B4-BE49-F238E27FC236}">
                <a16:creationId xmlns:a16="http://schemas.microsoft.com/office/drawing/2014/main" id="{E7AB15A3-A5D5-4941-8373-D83AF1C1E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1536" y="399554"/>
            <a:ext cx="1178219" cy="41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D197C25-649E-4F61-8F41-FFE19F86A7EB}"/>
              </a:ext>
            </a:extLst>
          </p:cNvPr>
          <p:cNvSpPr txBox="1"/>
          <p:nvPr/>
        </p:nvSpPr>
        <p:spPr>
          <a:xfrm>
            <a:off x="7700745" y="1462881"/>
            <a:ext cx="1529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Rob James</a:t>
            </a:r>
            <a:endParaRPr lang="en-GB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C644F9F-B88B-4089-AB5C-65601EEAD0BB}"/>
              </a:ext>
            </a:extLst>
          </p:cNvPr>
          <p:cNvGrpSpPr/>
          <p:nvPr/>
        </p:nvGrpSpPr>
        <p:grpSpPr>
          <a:xfrm>
            <a:off x="3282884" y="2270150"/>
            <a:ext cx="2973885" cy="3265919"/>
            <a:chOff x="418012" y="2717074"/>
            <a:chExt cx="2268583" cy="1619795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BD9B9519-44E5-4465-9137-6E98B55FBE41}"/>
                </a:ext>
              </a:extLst>
            </p:cNvPr>
            <p:cNvSpPr/>
            <p:nvPr/>
          </p:nvSpPr>
          <p:spPr>
            <a:xfrm>
              <a:off x="418012" y="2717074"/>
              <a:ext cx="2268583" cy="1619795"/>
            </a:xfrm>
            <a:prstGeom prst="rect">
              <a:avLst/>
            </a:prstGeom>
            <a:solidFill>
              <a:srgbClr val="32862E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3690FAD-873E-464D-AA08-EAD4022D673B}"/>
                </a:ext>
              </a:extLst>
            </p:cNvPr>
            <p:cNvSpPr txBox="1"/>
            <p:nvPr/>
          </p:nvSpPr>
          <p:spPr>
            <a:xfrm>
              <a:off x="754372" y="2734129"/>
              <a:ext cx="1455017" cy="22897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b="1" dirty="0">
                  <a:solidFill>
                    <a:schemeClr val="bg1"/>
                  </a:solidFill>
                </a:rPr>
                <a:t>Methodology</a:t>
              </a:r>
              <a:endParaRPr lang="en-GB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C5448A2-E7BB-4262-A5CA-4A56FA206E97}"/>
                </a:ext>
              </a:extLst>
            </p:cNvPr>
            <p:cNvSpPr/>
            <p:nvPr/>
          </p:nvSpPr>
          <p:spPr>
            <a:xfrm>
              <a:off x="463732" y="3104877"/>
              <a:ext cx="2177143" cy="122321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</a:rPr>
                <a:t>Positivism research methodology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</a:rPr>
                <a:t>Mixed strategy - inductive and deductive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</a:rPr>
                <a:t>Approach:</a:t>
              </a:r>
            </a:p>
            <a:p>
              <a:pPr marL="742950" lvl="1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</a:rPr>
                <a:t>Document review </a:t>
              </a:r>
            </a:p>
            <a:p>
              <a:pPr marL="742950" lvl="1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</a:rPr>
                <a:t>Software development </a:t>
              </a:r>
            </a:p>
            <a:p>
              <a:pPr marL="742950" lvl="1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</a:rPr>
                <a:t>Experiment. </a:t>
              </a:r>
            </a:p>
            <a:p>
              <a:pPr marL="628650" lvl="1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endParaRPr lang="en-GB" sz="1400" dirty="0">
                <a:solidFill>
                  <a:schemeClr val="bg1"/>
                </a:solidFill>
              </a:endParaRP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endParaRPr lang="en-US" sz="1400" dirty="0">
                <a:solidFill>
                  <a:schemeClr val="bg1"/>
                </a:solidFill>
              </a:endParaRPr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E211556-F30D-4392-A8CC-88927ABBDBDE}"/>
                </a:ext>
              </a:extLst>
            </p:cNvPr>
            <p:cNvCxnSpPr>
              <a:cxnSpLocks/>
            </p:cNvCxnSpPr>
            <p:nvPr/>
          </p:nvCxnSpPr>
          <p:spPr>
            <a:xfrm>
              <a:off x="826998" y="2960815"/>
              <a:ext cx="12806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8BFF315-56B3-471D-A8C4-2A5FDCA9CB48}"/>
              </a:ext>
            </a:extLst>
          </p:cNvPr>
          <p:cNvGrpSpPr/>
          <p:nvPr/>
        </p:nvGrpSpPr>
        <p:grpSpPr>
          <a:xfrm>
            <a:off x="228597" y="9062437"/>
            <a:ext cx="2973885" cy="3458880"/>
            <a:chOff x="3480065" y="2341251"/>
            <a:chExt cx="3013176" cy="2863877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B3FB3D13-BB78-4FAE-9684-1EE3B93C5576}"/>
                </a:ext>
              </a:extLst>
            </p:cNvPr>
            <p:cNvSpPr/>
            <p:nvPr/>
          </p:nvSpPr>
          <p:spPr>
            <a:xfrm>
              <a:off x="3480065" y="2341251"/>
              <a:ext cx="3013176" cy="2863877"/>
            </a:xfrm>
            <a:prstGeom prst="rect">
              <a:avLst/>
            </a:prstGeom>
            <a:solidFill>
              <a:srgbClr val="32862E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 dirty="0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AB80E5F-DE3E-43A6-B3C7-51F38310A7DC}"/>
                </a:ext>
              </a:extLst>
            </p:cNvPr>
            <p:cNvSpPr/>
            <p:nvPr/>
          </p:nvSpPr>
          <p:spPr>
            <a:xfrm>
              <a:off x="3510259" y="2989553"/>
              <a:ext cx="2920733" cy="169123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lnSpc>
                  <a:spcPct val="90000"/>
                </a:lnSpc>
                <a:spcAft>
                  <a:spcPts val="800"/>
                </a:spcAft>
                <a:buFont typeface="Arial" panose="020B0604020202020204" pitchFamily="34" charset="0"/>
                <a:buChar char="•"/>
              </a:pPr>
              <a:r>
                <a:rPr lang="en-US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To design an interface that complies with Nielsen’s 10 Design Heuristics.</a:t>
              </a:r>
            </a:p>
            <a:p>
              <a:pPr marL="342900" indent="-342900">
                <a:lnSpc>
                  <a:spcPct val="90000"/>
                </a:lnSpc>
                <a:spcAft>
                  <a:spcPts val="800"/>
                </a:spcAft>
                <a:buFont typeface="Arial" panose="020B0604020202020204" pitchFamily="34" charset="0"/>
                <a:buChar char="•"/>
              </a:pPr>
              <a:r>
                <a:rPr lang="en-US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To create an interface for users, designed by and tested with users.</a:t>
              </a:r>
            </a:p>
            <a:p>
              <a:pPr marL="342900" indent="-342900">
                <a:lnSpc>
                  <a:spcPct val="90000"/>
                </a:lnSpc>
                <a:spcAft>
                  <a:spcPts val="800"/>
                </a:spcAft>
                <a:buFont typeface="Arial" panose="020B0604020202020204" pitchFamily="34" charset="0"/>
                <a:buChar char="•"/>
              </a:pPr>
              <a:r>
                <a:rPr lang="en-US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To compare user satisfaction levels between the current systems and the new system.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FEA16BA-A61A-4421-8FC4-E3EA3019021B}"/>
                </a:ext>
              </a:extLst>
            </p:cNvPr>
            <p:cNvSpPr txBox="1"/>
            <p:nvPr/>
          </p:nvSpPr>
          <p:spPr>
            <a:xfrm>
              <a:off x="4155172" y="2363876"/>
              <a:ext cx="1525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b="1" dirty="0">
                  <a:solidFill>
                    <a:schemeClr val="bg1"/>
                  </a:solidFill>
                </a:rPr>
                <a:t>Objectives</a:t>
              </a:r>
              <a:endParaRPr lang="en-GB" sz="2400" b="1" dirty="0">
                <a:solidFill>
                  <a:schemeClr val="bg1"/>
                </a:solidFill>
              </a:endParaRPr>
            </a:p>
          </p:txBody>
        </p: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FF2AA-CEA3-4779-A874-0FA242530405}"/>
                </a:ext>
              </a:extLst>
            </p:cNvPr>
            <p:cNvCxnSpPr>
              <a:cxnSpLocks/>
            </p:cNvCxnSpPr>
            <p:nvPr/>
          </p:nvCxnSpPr>
          <p:spPr>
            <a:xfrm>
              <a:off x="4224559" y="2717747"/>
              <a:ext cx="1390276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CA69EE9-3806-47B6-AC5D-0ECF94EEAF52}"/>
              </a:ext>
            </a:extLst>
          </p:cNvPr>
          <p:cNvGrpSpPr/>
          <p:nvPr/>
        </p:nvGrpSpPr>
        <p:grpSpPr>
          <a:xfrm>
            <a:off x="228599" y="5646117"/>
            <a:ext cx="2973885" cy="3298890"/>
            <a:chOff x="418012" y="2710255"/>
            <a:chExt cx="2268583" cy="1619795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A69F75E-E6CF-4932-BF75-1A896A5549D1}"/>
                </a:ext>
              </a:extLst>
            </p:cNvPr>
            <p:cNvSpPr/>
            <p:nvPr/>
          </p:nvSpPr>
          <p:spPr>
            <a:xfrm>
              <a:off x="418012" y="2710255"/>
              <a:ext cx="2268583" cy="1619795"/>
            </a:xfrm>
            <a:prstGeom prst="rect">
              <a:avLst/>
            </a:prstGeom>
            <a:solidFill>
              <a:srgbClr val="32862E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 dirty="0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C9D1EFE9-6F3E-4E65-A7C2-E874041B2726}"/>
                </a:ext>
              </a:extLst>
            </p:cNvPr>
            <p:cNvSpPr txBox="1"/>
            <p:nvPr/>
          </p:nvSpPr>
          <p:spPr>
            <a:xfrm>
              <a:off x="940965" y="2712470"/>
              <a:ext cx="1251353" cy="34624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b="1" dirty="0">
                  <a:solidFill>
                    <a:schemeClr val="bg1"/>
                  </a:solidFill>
                </a:rPr>
                <a:t>Project Aim</a:t>
              </a:r>
              <a:endParaRPr lang="en-GB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C0531610-497C-44D4-9D8D-4157F9340799}"/>
                </a:ext>
              </a:extLst>
            </p:cNvPr>
            <p:cNvSpPr/>
            <p:nvPr/>
          </p:nvSpPr>
          <p:spPr>
            <a:xfrm>
              <a:off x="463732" y="3007886"/>
              <a:ext cx="2177143" cy="80699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90000"/>
                </a:lnSpc>
                <a:spcAft>
                  <a:spcPts val="1067"/>
                </a:spcAft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To design a modern, intuitive application interface for the Driver and Vehicle Licensing Agency (DVLA), enabling user to complete tasks in a single interface, that previously could only be completed through several different applications. </a:t>
              </a:r>
              <a:endParaRPr lang="en-US" sz="1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8B6B99E-2642-462A-9A0B-AF523A29A915}"/>
                </a:ext>
              </a:extLst>
            </p:cNvPr>
            <p:cNvCxnSpPr>
              <a:cxnSpLocks/>
            </p:cNvCxnSpPr>
            <p:nvPr/>
          </p:nvCxnSpPr>
          <p:spPr>
            <a:xfrm>
              <a:off x="1004938" y="2926967"/>
              <a:ext cx="114529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DC96925-DE85-4E4D-8EC3-7BACC518FC7A}"/>
              </a:ext>
            </a:extLst>
          </p:cNvPr>
          <p:cNvCxnSpPr/>
          <p:nvPr/>
        </p:nvCxnSpPr>
        <p:spPr>
          <a:xfrm>
            <a:off x="400293" y="2775837"/>
            <a:ext cx="149213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Group 40">
            <a:extLst>
              <a:ext uri="{FF2B5EF4-FFF2-40B4-BE49-F238E27FC236}">
                <a16:creationId xmlns:a16="http://schemas.microsoft.com/office/drawing/2014/main" id="{1FA96AF4-22EC-4378-9B00-CEADDA4875FD}"/>
              </a:ext>
            </a:extLst>
          </p:cNvPr>
          <p:cNvGrpSpPr/>
          <p:nvPr/>
        </p:nvGrpSpPr>
        <p:grpSpPr>
          <a:xfrm>
            <a:off x="228599" y="2256451"/>
            <a:ext cx="2973885" cy="3279618"/>
            <a:chOff x="228600" y="2475868"/>
            <a:chExt cx="6227621" cy="1517161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32D68B7-2C73-4870-8C8D-CCBD7AB29661}"/>
                </a:ext>
              </a:extLst>
            </p:cNvPr>
            <p:cNvSpPr/>
            <p:nvPr/>
          </p:nvSpPr>
          <p:spPr>
            <a:xfrm>
              <a:off x="228600" y="2475868"/>
              <a:ext cx="6227621" cy="1517161"/>
            </a:xfrm>
            <a:prstGeom prst="rect">
              <a:avLst/>
            </a:prstGeom>
            <a:solidFill>
              <a:srgbClr val="32862E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 dirty="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8593E724-9867-4A9D-928E-FE9A360640C6}"/>
                </a:ext>
              </a:extLst>
            </p:cNvPr>
            <p:cNvSpPr txBox="1"/>
            <p:nvPr/>
          </p:nvSpPr>
          <p:spPr>
            <a:xfrm>
              <a:off x="1363411" y="2507503"/>
              <a:ext cx="4055245" cy="2135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chemeClr val="bg1"/>
                  </a:solidFill>
                </a:rPr>
                <a:t>Introduction</a:t>
              </a:r>
              <a:endParaRPr lang="en-GB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3A9953C2-A3F0-47A8-AE7E-0EE9BDA1BB75}"/>
                </a:ext>
              </a:extLst>
            </p:cNvPr>
            <p:cNvSpPr/>
            <p:nvPr/>
          </p:nvSpPr>
          <p:spPr>
            <a:xfrm>
              <a:off x="376031" y="2739898"/>
              <a:ext cx="6035702" cy="12346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>
                <a:lnSpc>
                  <a:spcPct val="107000"/>
                </a:lnSpc>
                <a:spcAft>
                  <a:spcPts val="800"/>
                </a:spcAft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This projects aim was to design a user interface for a new application at the Driver and Vehicle Licensing Agency (DVLA). The interface needed to </a:t>
              </a: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be</a:t>
              </a: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intuitive, enabling all DVLA users to learn to use it with minimal business impact. DVLA’s new user interface sits on top of a new application architecture than consolidates more than ten legacy applications in to a single interface. </a:t>
              </a:r>
            </a:p>
          </p:txBody>
        </p:sp>
      </p:grp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2FA9627-76CC-4BFB-B444-6CD2AEF85C5C}"/>
              </a:ext>
            </a:extLst>
          </p:cNvPr>
          <p:cNvCxnSpPr>
            <a:cxnSpLocks/>
          </p:cNvCxnSpPr>
          <p:nvPr/>
        </p:nvCxnSpPr>
        <p:spPr>
          <a:xfrm>
            <a:off x="852803" y="2761594"/>
            <a:ext cx="158940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027C838-483F-4ACB-AC46-CC68B06F1D4D}"/>
              </a:ext>
            </a:extLst>
          </p:cNvPr>
          <p:cNvGrpSpPr/>
          <p:nvPr/>
        </p:nvGrpSpPr>
        <p:grpSpPr>
          <a:xfrm>
            <a:off x="3282883" y="5646113"/>
            <a:ext cx="2973885" cy="3298894"/>
            <a:chOff x="418012" y="2717073"/>
            <a:chExt cx="2268583" cy="1619796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E0DE5A48-B1F9-437F-A8CD-2791FBA2BCB7}"/>
                </a:ext>
              </a:extLst>
            </p:cNvPr>
            <p:cNvSpPr/>
            <p:nvPr/>
          </p:nvSpPr>
          <p:spPr>
            <a:xfrm>
              <a:off x="418012" y="2717074"/>
              <a:ext cx="2268583" cy="1619795"/>
            </a:xfrm>
            <a:prstGeom prst="rect">
              <a:avLst/>
            </a:prstGeom>
            <a:solidFill>
              <a:srgbClr val="32862E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 dirty="0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2DD0702D-86E7-42BA-B11F-4E4E494110D7}"/>
                </a:ext>
              </a:extLst>
            </p:cNvPr>
            <p:cNvSpPr txBox="1"/>
            <p:nvPr/>
          </p:nvSpPr>
          <p:spPr>
            <a:xfrm>
              <a:off x="1148304" y="2717073"/>
              <a:ext cx="841794" cy="2266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b="1" dirty="0">
                  <a:solidFill>
                    <a:schemeClr val="bg1"/>
                  </a:solidFill>
                </a:rPr>
                <a:t>Results</a:t>
              </a:r>
              <a:endParaRPr lang="en-GB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6661A675-7CC9-441B-9D09-F9BA8EE31CED}"/>
                </a:ext>
              </a:extLst>
            </p:cNvPr>
            <p:cNvSpPr/>
            <p:nvPr/>
          </p:nvSpPr>
          <p:spPr>
            <a:xfrm>
              <a:off x="418012" y="3014706"/>
              <a:ext cx="2177143" cy="130040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 final set of multi modal interface designs, created over a series of iterations, tested by users and compliant with Nielsen’s  10 Usability Heuristics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Validation of UID and UXD theory through user testing.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 more pleasant UX, that the legacy applications.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 set of  recommendations for future UID and UXD at the DVLA.</a:t>
              </a:r>
              <a:endParaRPr lang="en-US" sz="1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D81EA0E-0F65-4BAD-AEB0-48EAF1FA42E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219114" y="2933787"/>
              <a:ext cx="749282" cy="95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9B7A38C-F4DF-4657-B614-CA0F2148E46B}"/>
              </a:ext>
            </a:extLst>
          </p:cNvPr>
          <p:cNvGrpSpPr/>
          <p:nvPr/>
        </p:nvGrpSpPr>
        <p:grpSpPr>
          <a:xfrm>
            <a:off x="3282883" y="9055053"/>
            <a:ext cx="2973885" cy="3458882"/>
            <a:chOff x="418012" y="2717074"/>
            <a:chExt cx="2268583" cy="1619795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63D07EB7-6C5A-446F-B17E-B6D5B5A5BF69}"/>
                </a:ext>
              </a:extLst>
            </p:cNvPr>
            <p:cNvSpPr/>
            <p:nvPr/>
          </p:nvSpPr>
          <p:spPr>
            <a:xfrm>
              <a:off x="418012" y="2717074"/>
              <a:ext cx="2268583" cy="1619795"/>
            </a:xfrm>
            <a:prstGeom prst="rect">
              <a:avLst/>
            </a:prstGeom>
            <a:solidFill>
              <a:srgbClr val="32862E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31F9DF98-D7C1-4F5A-8579-D178F0E6DC0D}"/>
                </a:ext>
              </a:extLst>
            </p:cNvPr>
            <p:cNvSpPr txBox="1"/>
            <p:nvPr/>
          </p:nvSpPr>
          <p:spPr>
            <a:xfrm>
              <a:off x="632909" y="2735231"/>
              <a:ext cx="1962245" cy="2266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b="1" dirty="0">
                  <a:solidFill>
                    <a:schemeClr val="bg1"/>
                  </a:solidFill>
                </a:rPr>
                <a:t>Recommendations</a:t>
              </a:r>
              <a:endParaRPr lang="en-GB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7E94FFE3-4DD3-461D-8477-FD828904DACF}"/>
                </a:ext>
              </a:extLst>
            </p:cNvPr>
            <p:cNvSpPr/>
            <p:nvPr/>
          </p:nvSpPr>
          <p:spPr>
            <a:xfrm>
              <a:off x="448120" y="2999160"/>
              <a:ext cx="2177143" cy="130631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UI designs should adhere to Nielsen’s 10 Usability Heuristics 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Use real world users when creating an  information architecture.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UI designs should apply Hick’s Law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UI designs and the UX should  conform to Jakob’s Law</a:t>
              </a:r>
            </a:p>
            <a:p>
              <a:pPr marL="171450" indent="-171450">
                <a:lnSpc>
                  <a:spcPct val="90000"/>
                </a:lnSpc>
                <a:spcAft>
                  <a:spcPts val="1067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Multimodality - Consider  how multimodality can be iterated on over the lifetime of the designs.</a:t>
              </a:r>
              <a:endParaRPr lang="en-US" sz="1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5826A51-3C8C-4E68-A951-801C323DE76C}"/>
                </a:ext>
              </a:extLst>
            </p:cNvPr>
            <p:cNvCxnSpPr>
              <a:cxnSpLocks/>
            </p:cNvCxnSpPr>
            <p:nvPr/>
          </p:nvCxnSpPr>
          <p:spPr>
            <a:xfrm>
              <a:off x="718790" y="2933476"/>
              <a:ext cx="1787037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3" name="Picture 6" descr="Image result for data input application interfaces 2000">
            <a:extLst>
              <a:ext uri="{FF2B5EF4-FFF2-40B4-BE49-F238E27FC236}">
                <a16:creationId xmlns:a16="http://schemas.microsoft.com/office/drawing/2014/main" id="{E36BB23C-B57A-4E6F-B9B3-051E7DBF9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8051" y="3207500"/>
            <a:ext cx="1529863" cy="11875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0" descr="Image result for mainframe user interface data entry">
            <a:extLst>
              <a:ext uri="{FF2B5EF4-FFF2-40B4-BE49-F238E27FC236}">
                <a16:creationId xmlns:a16="http://schemas.microsoft.com/office/drawing/2014/main" id="{0260A08A-B365-4342-8115-803FA762C3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3562" y="2910121"/>
            <a:ext cx="1825039" cy="13322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967AC28B-C34C-4AF4-951C-A432FD3E7B2F}"/>
              </a:ext>
            </a:extLst>
          </p:cNvPr>
          <p:cNvSpPr/>
          <p:nvPr/>
        </p:nvSpPr>
        <p:spPr>
          <a:xfrm>
            <a:off x="6414029" y="2270150"/>
            <a:ext cx="2973885" cy="50107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The Design Journey</a:t>
            </a:r>
            <a:endParaRPr lang="en-GB" sz="2400" b="1" dirty="0">
              <a:solidFill>
                <a:schemeClr val="tx1"/>
              </a:solidFill>
            </a:endParaRP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57A54C85-54B1-4A5C-A8C8-22A18AF3365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724504" y="4482607"/>
            <a:ext cx="2322308" cy="165016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39C2D487-38F4-4BC0-9D62-8395C32D7CB0}"/>
              </a:ext>
            </a:extLst>
          </p:cNvPr>
          <p:cNvPicPr/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724504" y="6541694"/>
            <a:ext cx="2319644" cy="165016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86925208-72B7-499E-802B-903E28DDCEAB}"/>
              </a:ext>
            </a:extLst>
          </p:cNvPr>
          <p:cNvPicPr/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768283" y="8600781"/>
            <a:ext cx="2318064" cy="16632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7A669762-43D1-4FEE-A1CE-5FF7A42D5D96}"/>
              </a:ext>
            </a:extLst>
          </p:cNvPr>
          <p:cNvPicPr/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768283" y="10672916"/>
            <a:ext cx="2374094" cy="165016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8A711D5E-6B19-4987-B573-43E2C6C186E3}"/>
              </a:ext>
            </a:extLst>
          </p:cNvPr>
          <p:cNvSpPr txBox="1"/>
          <p:nvPr/>
        </p:nvSpPr>
        <p:spPr>
          <a:xfrm>
            <a:off x="235847" y="936675"/>
            <a:ext cx="84209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36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Driver and Vehicle Licensing Agency (DVLA)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34370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191</TotalTime>
  <Words>302</Words>
  <Application>Microsoft Office PowerPoint</Application>
  <PresentationFormat>A3 Paper (297x420 mm)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James</dc:creator>
  <cp:lastModifiedBy>Robert James</cp:lastModifiedBy>
  <cp:revision>16</cp:revision>
  <dcterms:created xsi:type="dcterms:W3CDTF">2020-05-01T11:20:15Z</dcterms:created>
  <dcterms:modified xsi:type="dcterms:W3CDTF">2020-05-01T14:32:23Z</dcterms:modified>
</cp:coreProperties>
</file>