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4"/>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5" d="100"/>
          <a:sy n="65" d="100"/>
        </p:scale>
        <p:origin x="8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E477CB-EBEB-44FD-9652-1BA0AAA7635B}" type="datetimeFigureOut">
              <a:rPr lang="en-IN" smtClean="0"/>
              <a:t>24/03/22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C4FF3D-7898-425C-B8B7-A0B03F0F67F7}" type="slidenum">
              <a:rPr lang="en-IN" smtClean="0"/>
              <a:t>‹#›</a:t>
            </a:fld>
            <a:endParaRPr lang="en-IN"/>
          </a:p>
        </p:txBody>
      </p:sp>
    </p:spTree>
    <p:extLst>
      <p:ext uri="{BB962C8B-B14F-4D97-AF65-F5344CB8AC3E}">
        <p14:creationId xmlns:p14="http://schemas.microsoft.com/office/powerpoint/2010/main" val="154164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a:t>
            </a:fld>
            <a:endParaRPr lang="en-IN"/>
          </a:p>
        </p:txBody>
      </p:sp>
    </p:spTree>
    <p:extLst>
      <p:ext uri="{BB962C8B-B14F-4D97-AF65-F5344CB8AC3E}">
        <p14:creationId xmlns:p14="http://schemas.microsoft.com/office/powerpoint/2010/main" val="3457410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The management of an enterprise in the 21st century is particularly tricky as the market has become very competitive. It is very important to analyze the business plan to bring more improvement to the company (Zhao et al., 2020). This study has analyzed the business model of “Royal Hut on Wheels” that will be created by five team members and will have fusion fast food.</a:t>
            </a:r>
            <a:endParaRPr lang="en-US" sz="1800" b="0" dirty="0">
              <a:solidFill>
                <a:schemeClr val="tx1"/>
              </a:solidFill>
              <a:effectLst/>
              <a:latin typeface="Times New Roman" panose="02020603050405020304" pitchFamily="18" charset="0"/>
              <a:cs typeface="Times New Roman" panose="02020603050405020304" pitchFamily="18" charset="0"/>
            </a:endParaRPr>
          </a:p>
          <a:p>
            <a:br>
              <a:rPr lang="en-US" sz="1800" dirty="0">
                <a:solidFill>
                  <a:schemeClr val="tx1"/>
                </a:solidFill>
                <a:latin typeface="Times New Roman" panose="02020603050405020304" pitchFamily="18" charset="0"/>
                <a:cs typeface="Times New Roman" panose="02020603050405020304" pitchFamily="18" charset="0"/>
              </a:rPr>
            </a:br>
            <a:endParaRPr lang="en-IN" sz="1800" dirty="0">
              <a:solidFill>
                <a:schemeClr val="tx1"/>
              </a:solidFill>
              <a:latin typeface="Times New Roman" panose="02020603050405020304" pitchFamily="18" charset="0"/>
              <a:cs typeface="Times New Roman" panose="02020603050405020304" pitchFamily="18" charset="0"/>
            </a:endParaRPr>
          </a:p>
          <a:p>
            <a:endParaRPr lang="en-IN" sz="1800" dirty="0"/>
          </a:p>
        </p:txBody>
      </p:sp>
      <p:sp>
        <p:nvSpPr>
          <p:cNvPr id="4" name="Slide Number Placeholder 3"/>
          <p:cNvSpPr>
            <a:spLocks noGrp="1"/>
          </p:cNvSpPr>
          <p:nvPr>
            <p:ph type="sldNum" sz="quarter" idx="5"/>
          </p:nvPr>
        </p:nvSpPr>
        <p:spPr/>
        <p:txBody>
          <a:bodyPr/>
          <a:lstStyle/>
          <a:p>
            <a:fld id="{7BC4FF3D-7898-425C-B8B7-A0B03F0F67F7}" type="slidenum">
              <a:rPr lang="en-IN" smtClean="0"/>
              <a:t>2</a:t>
            </a:fld>
            <a:endParaRPr lang="en-IN"/>
          </a:p>
        </p:txBody>
      </p:sp>
    </p:spTree>
    <p:extLst>
      <p:ext uri="{BB962C8B-B14F-4D97-AF65-F5344CB8AC3E}">
        <p14:creationId xmlns:p14="http://schemas.microsoft.com/office/powerpoint/2010/main" val="901172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is mainly based on European food with Indian food. The main goal of the company will be to satisfy the customers (Yamaguchi et al., 2019). The company will have five partners and the name of the company will be “Royal Hut on Wheels”. The food truck will sell food in the centre of the city beside the park. The company will provide food, beverages and deserts.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3</a:t>
            </a:fld>
            <a:endParaRPr lang="en-IN"/>
          </a:p>
        </p:txBody>
      </p:sp>
    </p:spTree>
    <p:extLst>
      <p:ext uri="{BB962C8B-B14F-4D97-AF65-F5344CB8AC3E}">
        <p14:creationId xmlns:p14="http://schemas.microsoft.com/office/powerpoint/2010/main" val="341745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taste of the fusion foods will be mostly Indian along with a European twist. UK people may be familiar with all these foods but it will taste much better along with an Indian twist (Sarkar, 2019). Like the burger will not have their regular patty. Instead, it will have the filling of Indian veg or chicken tikka. The potato fries will be spicy and not like their usual French fries. Roll will be Indian filling, pizza will have toppings like chicken butter masala or chicken tikka, ice cream will be available in paan and rose flavour. The juice and mocktail will also be available with a twist like a lassi with rooh afza or aam Panna with added cumin powder.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4</a:t>
            </a:fld>
            <a:endParaRPr lang="en-IN"/>
          </a:p>
        </p:txBody>
      </p:sp>
    </p:spTree>
    <p:extLst>
      <p:ext uri="{BB962C8B-B14F-4D97-AF65-F5344CB8AC3E}">
        <p14:creationId xmlns:p14="http://schemas.microsoft.com/office/powerpoint/2010/main" val="963164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When ‘Royal Hut on wheels’ will start to do their market auditing, what they will first have to do is to check the strengths of their proposed business. Then they also have to chalk out their weaknesses. Along with this, they have to share their opportunities and the threats about their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startup</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This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startup</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company can also use the PESTLE analysis. By using this, ‘Royal Hut on wheels’ will focus on several factors including political, economic, social. Along with this, they will also have to emphasise the technological, environmental and legal factors.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5</a:t>
            </a:fld>
            <a:endParaRPr lang="en-IN"/>
          </a:p>
        </p:txBody>
      </p:sp>
    </p:spTree>
    <p:extLst>
      <p:ext uri="{BB962C8B-B14F-4D97-AF65-F5344CB8AC3E}">
        <p14:creationId xmlns:p14="http://schemas.microsoft.com/office/powerpoint/2010/main" val="4199581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‘Royal Hut on wheels’ will be situated at the centre of the city. That will attract a large number of people irrespective of their age and earnings. Also, the prices of the food items will be also reasonable too. So, people can enjoy those foods whenever they need (Bandy et al., 2021). Not only this, where the truck will be stopped, the place has a lake and a mall in the adjacent places. It will also help them to grow their business. As many people will come to visit the lake and mall, there is a huge possibility to attract them towards this new food joint.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6</a:t>
            </a:fld>
            <a:endParaRPr lang="en-IN"/>
          </a:p>
        </p:txBody>
      </p:sp>
    </p:spTree>
    <p:extLst>
      <p:ext uri="{BB962C8B-B14F-4D97-AF65-F5344CB8AC3E}">
        <p14:creationId xmlns:p14="http://schemas.microsoft.com/office/powerpoint/2010/main" val="3922115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 this modern world, when people are setting a goal for their start-up business, they must focus on digital marketing. Conventional marketing should also be on their checklist, but they should not miss the digital marketing part anyhow. For that, they can do the keyword research, develop metrics, create hype on social media accounts, make their website, and so on.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7</a:t>
            </a:fld>
            <a:endParaRPr lang="en-IN"/>
          </a:p>
        </p:txBody>
      </p:sp>
    </p:spTree>
    <p:extLst>
      <p:ext uri="{BB962C8B-B14F-4D97-AF65-F5344CB8AC3E}">
        <p14:creationId xmlns:p14="http://schemas.microsoft.com/office/powerpoint/2010/main" val="164910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team should create the path of building a relationship between the clients and the company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Kipkosgei</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et al., 2020). As this is a start-up business, their strategy and vision should be clear.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8</a:t>
            </a:fld>
            <a:endParaRPr lang="en-IN"/>
          </a:p>
        </p:txBody>
      </p:sp>
    </p:spTree>
    <p:extLst>
      <p:ext uri="{BB962C8B-B14F-4D97-AF65-F5344CB8AC3E}">
        <p14:creationId xmlns:p14="http://schemas.microsoft.com/office/powerpoint/2010/main" val="3249879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0" i="0" u="none" strike="noStrike" dirty="0">
                <a:solidFill>
                  <a:schemeClr val="tx1"/>
                </a:solidFill>
                <a:effectLst/>
                <a:latin typeface="Times New Roman" panose="02020603050405020304" pitchFamily="18" charset="0"/>
              </a:rPr>
              <a:t>The company will present a proposal for the financial plan of the business of the food truck. Acquiring trucks generally cost between £5,000 and £8,000, so it's better to take a truck on a lease, which will cost around £2500. But if the business clicks, affording the truck will not be a big deal. The cost of procurement of raw materials will be around £9,000 and with other necessary items like dishes, packaging it will rise to £15,000. With the inventory storage, the cost will incur around £10,000. So, it is clear that if the allocation gets done, everything will be in budget, resulting in some excess amount which can be used in decorating the truck and invest in other promotional activities. </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9</a:t>
            </a:fld>
            <a:endParaRPr lang="en-IN"/>
          </a:p>
        </p:txBody>
      </p:sp>
    </p:spTree>
    <p:extLst>
      <p:ext uri="{BB962C8B-B14F-4D97-AF65-F5344CB8AC3E}">
        <p14:creationId xmlns:p14="http://schemas.microsoft.com/office/powerpoint/2010/main" val="357771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people of the UK may not be familiar with the taste but the company should take initiative to make them fall in love with the fusion taste of their foods. Indian foods have a different taste as they are a little bit spicy (Björklund, 2018). This can be proved a plus point for them. Along with that, this is a food truck business. So, this is not stagnant. Whenever they want they can go and start their business with permission. The restaurants are not moveable and also need extra money to set up a whole new establishment. In that place, this food truck business needs less setup and money. </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10</a:t>
            </a:fld>
            <a:endParaRPr lang="en-IN"/>
          </a:p>
        </p:txBody>
      </p:sp>
    </p:spTree>
    <p:extLst>
      <p:ext uri="{BB962C8B-B14F-4D97-AF65-F5344CB8AC3E}">
        <p14:creationId xmlns:p14="http://schemas.microsoft.com/office/powerpoint/2010/main" val="3684543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11</a:t>
            </a:fld>
            <a:endParaRPr lang="en-IN"/>
          </a:p>
        </p:txBody>
      </p:sp>
    </p:spTree>
    <p:extLst>
      <p:ext uri="{BB962C8B-B14F-4D97-AF65-F5344CB8AC3E}">
        <p14:creationId xmlns:p14="http://schemas.microsoft.com/office/powerpoint/2010/main" val="249613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3/24/22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3/24/22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3/24/22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3/24/22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3/24/22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3/24/22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3/24/22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3/24/22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3/24/22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pii/S0024630118306368" TargetMode="External"/><Relationship Id="rId3" Type="http://schemas.openxmlformats.org/officeDocument/2006/relationships/hyperlink" Target="https://www.ceeol.com/search/article-detail?id=660381" TargetMode="External"/><Relationship Id="rId7" Type="http://schemas.openxmlformats.org/officeDocument/2006/relationships/hyperlink" Target="http://www.kemalapublisher.com/index.php/JoMA/article/view/398" TargetMode="External"/><Relationship Id="rId2" Type="http://schemas.openxmlformats.org/officeDocument/2006/relationships/hyperlink" Target="https://journals.plos.org/plosone/article?id=10.1371/journal.pone.0254833" TargetMode="External"/><Relationship Id="rId1" Type="http://schemas.openxmlformats.org/officeDocument/2006/relationships/slideLayout" Target="../slideLayouts/slideLayout2.xml"/><Relationship Id="rId6" Type="http://schemas.openxmlformats.org/officeDocument/2006/relationships/hyperlink" Target="https://www.mdpi.com/2071-1050/12/4/1615" TargetMode="External"/><Relationship Id="rId5" Type="http://schemas.openxmlformats.org/officeDocument/2006/relationships/hyperlink" Target="https://jpionline.phcog.interactivedns.com/index.php/ijpi/article/view/333" TargetMode="External"/><Relationship Id="rId4" Type="http://schemas.openxmlformats.org/officeDocument/2006/relationships/hyperlink" Target="https://www.mdpi.com/2072-6643/10/2/1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BB3E6-FEFE-43E3-853E-A4D3BBD578DF}"/>
              </a:ext>
            </a:extLst>
          </p:cNvPr>
          <p:cNvSpPr>
            <a:spLocks noGrp="1"/>
          </p:cNvSpPr>
          <p:nvPr>
            <p:ph type="ctrTitle"/>
          </p:nvPr>
        </p:nvSpPr>
        <p:spPr>
          <a:xfrm>
            <a:off x="1632556" y="1231641"/>
            <a:ext cx="9041362" cy="1511559"/>
          </a:xfrm>
        </p:spPr>
        <p:txBody>
          <a:bodyPr/>
          <a:lstStyle/>
          <a:p>
            <a:r>
              <a:rPr lang="en-US" sz="4400" b="1" dirty="0">
                <a:latin typeface="Times New Roman" panose="02020603050405020304" pitchFamily="18" charset="0"/>
                <a:cs typeface="Times New Roman" panose="02020603050405020304" pitchFamily="18" charset="0"/>
              </a:rPr>
              <a:t>MANAGING ENTERPRISE IN THE 21ST CENTURY</a:t>
            </a:r>
            <a:endParaRPr lang="en-IN" sz="4400" dirty="0">
              <a:solidFill>
                <a:schemeClr val="tx1"/>
              </a:solidFill>
            </a:endParaRPr>
          </a:p>
        </p:txBody>
      </p:sp>
      <p:sp>
        <p:nvSpPr>
          <p:cNvPr id="3" name="Subtitle 2">
            <a:extLst>
              <a:ext uri="{FF2B5EF4-FFF2-40B4-BE49-F238E27FC236}">
                <a16:creationId xmlns:a16="http://schemas.microsoft.com/office/drawing/2014/main" id="{60F2F43F-50C8-4E23-BEF0-E3B82F4A4EA1}"/>
              </a:ext>
            </a:extLst>
          </p:cNvPr>
          <p:cNvSpPr>
            <a:spLocks noGrp="1"/>
          </p:cNvSpPr>
          <p:nvPr>
            <p:ph type="subTitle" idx="1"/>
          </p:nvPr>
        </p:nvSpPr>
        <p:spPr>
          <a:xfrm>
            <a:off x="1069910" y="3030828"/>
            <a:ext cx="9604008" cy="3211352"/>
          </a:xfrm>
        </p:spPr>
        <p:txBody>
          <a:bodyPr>
            <a:normAutofit/>
          </a:bodyPr>
          <a:lstStyle/>
          <a:p>
            <a:pPr algn="ctr"/>
            <a:r>
              <a:rPr lang="en-US" sz="4000" dirty="0">
                <a:latin typeface="Times New Roman" panose="02020603050405020304" pitchFamily="18" charset="0"/>
                <a:cs typeface="Times New Roman" panose="02020603050405020304" pitchFamily="18" charset="0"/>
              </a:rPr>
              <a:t>Module name</a:t>
            </a:r>
            <a:r>
              <a:rPr lang="en-GB" sz="4000" dirty="0">
                <a:latin typeface="Times New Roman" panose="02020603050405020304" pitchFamily="18" charset="0"/>
                <a:cs typeface="Times New Roman" panose="02020603050405020304" pitchFamily="18" charset="0"/>
              </a:rPr>
              <a:t> </a:t>
            </a:r>
            <a:r>
              <a:rPr lang="ro-RO" sz="4000" dirty="0">
                <a:latin typeface="Times New Roman" panose="02020603050405020304" pitchFamily="18" charset="0"/>
                <a:cs typeface="Times New Roman" panose="02020603050405020304" pitchFamily="18" charset="0"/>
              </a:rPr>
              <a:t>: Managing Enterprise in the 21 Century</a:t>
            </a:r>
            <a:endParaRPr lang="en-US" sz="4000" dirty="0">
              <a:latin typeface="Times New Roman" panose="02020603050405020304" pitchFamily="18" charset="0"/>
              <a:cs typeface="Times New Roman" panose="02020603050405020304" pitchFamily="18" charset="0"/>
            </a:endParaRPr>
          </a:p>
          <a:p>
            <a:pPr algn="ctr"/>
            <a:r>
              <a:rPr lang="en-US" sz="4000" dirty="0">
                <a:latin typeface="Times New Roman" panose="02020603050405020304" pitchFamily="18" charset="0"/>
                <a:cs typeface="Times New Roman" panose="02020603050405020304" pitchFamily="18" charset="0"/>
              </a:rPr>
              <a:t>Module title</a:t>
            </a:r>
          </a:p>
          <a:p>
            <a:pPr algn="ctr"/>
            <a:r>
              <a:rPr lang="en-US" sz="4000" dirty="0">
                <a:latin typeface="Times New Roman" panose="02020603050405020304" pitchFamily="18" charset="0"/>
                <a:cs typeface="Times New Roman" panose="02020603050405020304" pitchFamily="18" charset="0"/>
              </a:rPr>
              <a:t>Student ID</a:t>
            </a:r>
            <a:r>
              <a:rPr lang="en-GB" sz="4000" dirty="0">
                <a:latin typeface="Times New Roman" panose="02020603050405020304" pitchFamily="18" charset="0"/>
                <a:cs typeface="Times New Roman" panose="02020603050405020304" pitchFamily="18" charset="0"/>
              </a:rPr>
              <a:t>: 2016272</a:t>
            </a:r>
            <a:endParaRPr lang="en-IN" sz="40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967260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3685D-901D-4892-8C77-1CA0D230EC39}"/>
              </a:ext>
            </a:extLst>
          </p:cNvPr>
          <p:cNvSpPr>
            <a:spLocks noGrp="1"/>
          </p:cNvSpPr>
          <p:nvPr>
            <p:ph type="title"/>
          </p:nvPr>
        </p:nvSpPr>
        <p:spPr>
          <a:xfrm>
            <a:off x="2545702" y="433873"/>
            <a:ext cx="7100596" cy="937727"/>
          </a:xfrm>
        </p:spPr>
        <p:txBody>
          <a:bodyPr>
            <a:normAutofit/>
          </a:bodyPr>
          <a:lstStyle/>
          <a:p>
            <a:pPr algn="ctr"/>
            <a:r>
              <a:rPr lang="en-IN" b="1" i="0" u="none" strike="noStrike" dirty="0">
                <a:solidFill>
                  <a:schemeClr val="tx1"/>
                </a:solidFill>
                <a:effectLst/>
                <a:latin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564CDAE-88B3-4879-A32A-7025F422C3FF}"/>
              </a:ext>
            </a:extLst>
          </p:cNvPr>
          <p:cNvSpPr>
            <a:spLocks noGrp="1"/>
          </p:cNvSpPr>
          <p:nvPr>
            <p:ph idx="1"/>
          </p:nvPr>
        </p:nvSpPr>
        <p:spPr>
          <a:xfrm>
            <a:off x="1334277" y="1350606"/>
            <a:ext cx="4447091" cy="5190153"/>
          </a:xfrm>
        </p:spPr>
        <p:txBody>
          <a:bodyPr>
            <a:normAutofit fontScale="70000" lnSpcReduction="20000"/>
          </a:bodyPr>
          <a:lstStyle/>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It is very complicated to manage an enterprise in the 21st Century.</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This study has focused on the development of the business model of the company.</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The name of the company is “Royal Hut on Wheels”.</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It will be a fusion fast food truck.</a:t>
            </a:r>
          </a:p>
          <a:p>
            <a:endParaRPr lang="en-IN" dirty="0"/>
          </a:p>
          <a:p>
            <a:endParaRPr lang="en-IN" dirty="0"/>
          </a:p>
        </p:txBody>
      </p:sp>
      <p:pic>
        <p:nvPicPr>
          <p:cNvPr id="4" name="Picture 3">
            <a:extLst>
              <a:ext uri="{FF2B5EF4-FFF2-40B4-BE49-F238E27FC236}">
                <a16:creationId xmlns:a16="http://schemas.microsoft.com/office/drawing/2014/main" id="{02FC46E1-55FE-4A3A-A80F-03C74C9D0A0D}"/>
              </a:ext>
            </a:extLst>
          </p:cNvPr>
          <p:cNvPicPr>
            <a:picLocks noChangeAspect="1"/>
          </p:cNvPicPr>
          <p:nvPr/>
        </p:nvPicPr>
        <p:blipFill>
          <a:blip r:embed="rId3"/>
          <a:stretch>
            <a:fillRect/>
          </a:stretch>
        </p:blipFill>
        <p:spPr>
          <a:xfrm>
            <a:off x="7144089" y="3104687"/>
            <a:ext cx="5004417" cy="3753313"/>
          </a:xfrm>
          <a:prstGeom prst="rect">
            <a:avLst/>
          </a:prstGeom>
        </p:spPr>
      </p:pic>
    </p:spTree>
    <p:extLst>
      <p:ext uri="{BB962C8B-B14F-4D97-AF65-F5344CB8AC3E}">
        <p14:creationId xmlns:p14="http://schemas.microsoft.com/office/powerpoint/2010/main" val="121294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19607-6A85-4A78-A317-C2A78BB5D7C7}"/>
              </a:ext>
            </a:extLst>
          </p:cNvPr>
          <p:cNvSpPr>
            <a:spLocks noGrp="1"/>
          </p:cNvSpPr>
          <p:nvPr>
            <p:ph type="title"/>
          </p:nvPr>
        </p:nvSpPr>
        <p:spPr>
          <a:xfrm>
            <a:off x="1371600" y="881743"/>
            <a:ext cx="9601200" cy="1087016"/>
          </a:xfrm>
        </p:spPr>
        <p:txBody>
          <a:bodyPr/>
          <a:lstStyle/>
          <a:p>
            <a:pPr algn="ctr"/>
            <a:r>
              <a:rPr lang="en-IN" sz="4400" b="1" dirty="0">
                <a:latin typeface="Times New Roman" panose="02020603050405020304" pitchFamily="18" charset="0"/>
                <a:cs typeface="Times New Roman" panose="02020603050405020304" pitchFamily="18" charset="0"/>
              </a:rPr>
              <a:t>Business</a:t>
            </a:r>
            <a:r>
              <a:rPr lang="en-IN" sz="4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/company overview </a:t>
            </a:r>
            <a:endParaRPr lang="en-IN" dirty="0"/>
          </a:p>
        </p:txBody>
      </p:sp>
      <p:sp>
        <p:nvSpPr>
          <p:cNvPr id="3" name="Content Placeholder 2">
            <a:extLst>
              <a:ext uri="{FF2B5EF4-FFF2-40B4-BE49-F238E27FC236}">
                <a16:creationId xmlns:a16="http://schemas.microsoft.com/office/drawing/2014/main" id="{D0C36270-0008-49F3-A082-7CAE69EDCDA8}"/>
              </a:ext>
            </a:extLst>
          </p:cNvPr>
          <p:cNvSpPr>
            <a:spLocks noGrp="1"/>
          </p:cNvSpPr>
          <p:nvPr>
            <p:ph idx="1"/>
          </p:nvPr>
        </p:nvSpPr>
        <p:spPr>
          <a:xfrm>
            <a:off x="663677" y="1968759"/>
            <a:ext cx="6769510" cy="4198776"/>
          </a:xfrm>
        </p:spPr>
        <p:txBody>
          <a:bodyPr>
            <a:normAutofit fontScale="85000" lnSpcReduction="10000"/>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that is of five partners is named the “Royal Hut on Wheels”.</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will be a fusion fast food truck with an Indian food twist.</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will be in the heart of the city beside the park.</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a:p>
            <a:endParaRPr lang="en-IN" dirty="0"/>
          </a:p>
        </p:txBody>
      </p:sp>
      <p:pic>
        <p:nvPicPr>
          <p:cNvPr id="4" name="Picture 3">
            <a:extLst>
              <a:ext uri="{FF2B5EF4-FFF2-40B4-BE49-F238E27FC236}">
                <a16:creationId xmlns:a16="http://schemas.microsoft.com/office/drawing/2014/main" id="{DC120DAF-D826-4AC1-B111-01D043DFF173}"/>
              </a:ext>
            </a:extLst>
          </p:cNvPr>
          <p:cNvPicPr>
            <a:picLocks noChangeAspect="1"/>
          </p:cNvPicPr>
          <p:nvPr/>
        </p:nvPicPr>
        <p:blipFill rotWithShape="1">
          <a:blip r:embed="rId3"/>
          <a:srcRect b="7742"/>
          <a:stretch/>
        </p:blipFill>
        <p:spPr>
          <a:xfrm>
            <a:off x="8372185" y="3185652"/>
            <a:ext cx="3819815" cy="3768062"/>
          </a:xfrm>
          <a:prstGeom prst="rect">
            <a:avLst/>
          </a:prstGeom>
        </p:spPr>
      </p:pic>
    </p:spTree>
    <p:extLst>
      <p:ext uri="{BB962C8B-B14F-4D97-AF65-F5344CB8AC3E}">
        <p14:creationId xmlns:p14="http://schemas.microsoft.com/office/powerpoint/2010/main" val="3214885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FD1A0-0887-4666-B7F1-98DEFFEADD80}"/>
              </a:ext>
            </a:extLst>
          </p:cNvPr>
          <p:cNvSpPr>
            <a:spLocks noGrp="1"/>
          </p:cNvSpPr>
          <p:nvPr>
            <p:ph type="title"/>
          </p:nvPr>
        </p:nvSpPr>
        <p:spPr>
          <a:xfrm>
            <a:off x="1371600" y="228599"/>
            <a:ext cx="9601200" cy="788437"/>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Product and Services </a:t>
            </a:r>
            <a:endParaRPr lang="en-IN" dirty="0"/>
          </a:p>
        </p:txBody>
      </p:sp>
      <p:sp>
        <p:nvSpPr>
          <p:cNvPr id="3" name="Content Placeholder 2">
            <a:extLst>
              <a:ext uri="{FF2B5EF4-FFF2-40B4-BE49-F238E27FC236}">
                <a16:creationId xmlns:a16="http://schemas.microsoft.com/office/drawing/2014/main" id="{0BF84DA6-A7C7-4299-8D02-AF441C1DA0D0}"/>
              </a:ext>
            </a:extLst>
          </p:cNvPr>
          <p:cNvSpPr>
            <a:spLocks noGrp="1"/>
          </p:cNvSpPr>
          <p:nvPr>
            <p:ph idx="1"/>
          </p:nvPr>
        </p:nvSpPr>
        <p:spPr>
          <a:xfrm>
            <a:off x="933062" y="1017036"/>
            <a:ext cx="7871726" cy="3024022"/>
          </a:xfrm>
        </p:spPr>
        <p:txBody>
          <a:bodyPr>
            <a:normAutofit fontScale="32500" lnSpcReduction="20000"/>
          </a:bodyPr>
          <a:lstStyle/>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food truck business named ‘Royal Hut on wheels’ will offer fusion foods to the people of the UK. </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food truck will have a clean and open kitchen so that the customers can order and get fresh foods instantly in front of their eyes.</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menu card will offer items like burgers, Potato fries, Roll, Pizza, Cocktail and Juice, and Ice-cream.</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9825D4E1-DEFF-4553-93CF-32F0E1147D04}"/>
              </a:ext>
            </a:extLst>
          </p:cNvPr>
          <p:cNvPicPr>
            <a:picLocks noChangeAspect="1"/>
          </p:cNvPicPr>
          <p:nvPr/>
        </p:nvPicPr>
        <p:blipFill>
          <a:blip r:embed="rId3"/>
          <a:stretch>
            <a:fillRect/>
          </a:stretch>
        </p:blipFill>
        <p:spPr>
          <a:xfrm>
            <a:off x="781664" y="4291781"/>
            <a:ext cx="4562167" cy="2566219"/>
          </a:xfrm>
          <a:prstGeom prst="rect">
            <a:avLst/>
          </a:prstGeom>
        </p:spPr>
      </p:pic>
      <p:pic>
        <p:nvPicPr>
          <p:cNvPr id="5" name="Picture 4">
            <a:extLst>
              <a:ext uri="{FF2B5EF4-FFF2-40B4-BE49-F238E27FC236}">
                <a16:creationId xmlns:a16="http://schemas.microsoft.com/office/drawing/2014/main" id="{3EAD6E52-DFCD-401C-96AB-8735E8A0A0F7}"/>
              </a:ext>
            </a:extLst>
          </p:cNvPr>
          <p:cNvPicPr>
            <a:picLocks noChangeAspect="1"/>
          </p:cNvPicPr>
          <p:nvPr/>
        </p:nvPicPr>
        <p:blipFill>
          <a:blip r:embed="rId4"/>
          <a:stretch>
            <a:fillRect/>
          </a:stretch>
        </p:blipFill>
        <p:spPr>
          <a:xfrm>
            <a:off x="6584215" y="3628103"/>
            <a:ext cx="5013936" cy="3229897"/>
          </a:xfrm>
          <a:prstGeom prst="rect">
            <a:avLst/>
          </a:prstGeom>
        </p:spPr>
      </p:pic>
    </p:spTree>
    <p:extLst>
      <p:ext uri="{BB962C8B-B14F-4D97-AF65-F5344CB8AC3E}">
        <p14:creationId xmlns:p14="http://schemas.microsoft.com/office/powerpoint/2010/main" val="1740550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C5BE-EA76-4E62-849B-78FA3644E757}"/>
              </a:ext>
            </a:extLst>
          </p:cNvPr>
          <p:cNvSpPr>
            <a:spLocks noGrp="1"/>
          </p:cNvSpPr>
          <p:nvPr>
            <p:ph type="title"/>
          </p:nvPr>
        </p:nvSpPr>
        <p:spPr>
          <a:xfrm>
            <a:off x="1371600" y="247650"/>
            <a:ext cx="9601200" cy="1485900"/>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Market audit by using </a:t>
            </a:r>
            <a:br>
              <a:rPr lang="en-IN" b="1" dirty="0">
                <a:solidFill>
                  <a:srgbClr val="000000"/>
                </a:solidFill>
                <a:effectLst/>
                <a:latin typeface="Times New Roman" panose="02020603050405020304" pitchFamily="18" charset="0"/>
                <a:ea typeface="Times New Roman" panose="02020603050405020304" pitchFamily="18" charset="0"/>
              </a:rPr>
            </a:br>
            <a:r>
              <a:rPr lang="en-IN" b="1" dirty="0">
                <a:solidFill>
                  <a:srgbClr val="000000"/>
                </a:solidFill>
                <a:effectLst/>
                <a:latin typeface="Times New Roman" panose="02020603050405020304" pitchFamily="18" charset="0"/>
                <a:ea typeface="Times New Roman" panose="02020603050405020304" pitchFamily="18" charset="0"/>
              </a:rPr>
              <a:t>two analytical tools</a:t>
            </a:r>
            <a:endParaRPr lang="en-IN" dirty="0"/>
          </a:p>
        </p:txBody>
      </p:sp>
      <p:sp>
        <p:nvSpPr>
          <p:cNvPr id="3" name="Content Placeholder 2">
            <a:extLst>
              <a:ext uri="{FF2B5EF4-FFF2-40B4-BE49-F238E27FC236}">
                <a16:creationId xmlns:a16="http://schemas.microsoft.com/office/drawing/2014/main" id="{B9AA9CC2-9EE5-4BB8-BE65-4CA64B9139BF}"/>
              </a:ext>
            </a:extLst>
          </p:cNvPr>
          <p:cNvSpPr>
            <a:spLocks noGrp="1"/>
          </p:cNvSpPr>
          <p:nvPr>
            <p:ph idx="1"/>
          </p:nvPr>
        </p:nvSpPr>
        <p:spPr>
          <a:xfrm>
            <a:off x="849087" y="1733550"/>
            <a:ext cx="10982130" cy="5049804"/>
          </a:xfrm>
        </p:spPr>
        <p:txBody>
          <a:bodyPr>
            <a:normAutofit fontScale="62500" lnSpcReduction="20000"/>
          </a:bodyPr>
          <a:lstStyle/>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fusion taste is the USP of this business. So this can be proved as a big strength and also create future opportunities for the company</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foods have mainly Indian taste, so these are a little bit spicy. Some people of UK who are health-conscious and aged people can be reluctant to have this (Haas et al, 2018)</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competition is not so high in the area as the idea is completely unique and innovative. So, the company will not have to face challenges in this case.</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158878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D5129-D893-4D33-9EE3-516BE446F98F}"/>
              </a:ext>
            </a:extLst>
          </p:cNvPr>
          <p:cNvSpPr>
            <a:spLocks noGrp="1"/>
          </p:cNvSpPr>
          <p:nvPr>
            <p:ph type="title"/>
          </p:nvPr>
        </p:nvSpPr>
        <p:spPr/>
        <p:txBody>
          <a:bodyPr>
            <a:normAutofit/>
          </a:bodyPr>
          <a:lstStyle/>
          <a:p>
            <a:pPr algn="ctr">
              <a:lnSpc>
                <a:spcPct val="150000"/>
              </a:lnSpc>
            </a:pPr>
            <a:r>
              <a:rPr lang="en-IN" b="1" dirty="0">
                <a:solidFill>
                  <a:srgbClr val="000000"/>
                </a:solidFill>
                <a:effectLst/>
                <a:latin typeface="Times New Roman" panose="02020603050405020304" pitchFamily="18" charset="0"/>
                <a:ea typeface="Times New Roman" panose="02020603050405020304" pitchFamily="18" charset="0"/>
              </a:rPr>
              <a:t>Target Market  </a:t>
            </a:r>
            <a:endParaRPr lang="en-IN" dirty="0"/>
          </a:p>
        </p:txBody>
      </p:sp>
      <p:sp>
        <p:nvSpPr>
          <p:cNvPr id="3" name="Content Placeholder 2">
            <a:extLst>
              <a:ext uri="{FF2B5EF4-FFF2-40B4-BE49-F238E27FC236}">
                <a16:creationId xmlns:a16="http://schemas.microsoft.com/office/drawing/2014/main" id="{B2E3D626-9696-4EE2-873A-FDF162E8DCEF}"/>
              </a:ext>
            </a:extLst>
          </p:cNvPr>
          <p:cNvSpPr>
            <a:spLocks noGrp="1"/>
          </p:cNvSpPr>
          <p:nvPr>
            <p:ph idx="1"/>
          </p:nvPr>
        </p:nvSpPr>
        <p:spPr>
          <a:xfrm>
            <a:off x="1371599" y="2171700"/>
            <a:ext cx="10250129" cy="2002094"/>
          </a:xfrm>
        </p:spPr>
        <p:txBody>
          <a:bodyPr>
            <a:normAutofit fontScale="70000" lnSpcReduction="20000"/>
          </a:bodyPr>
          <a:lstStyle/>
          <a:p>
            <a:pPr marL="342900" lvl="0" indent="-342900" algn="just" fontAlgn="base">
              <a:lnSpc>
                <a:spcPct val="150000"/>
              </a:lnSpc>
              <a:spcAft>
                <a:spcPts val="800"/>
              </a:spcAft>
              <a:buSzPts val="1000"/>
              <a:buFont typeface="Symbol" panose="05050102010706020507" pitchFamily="18" charset="2"/>
              <a:buChar char=""/>
              <a:tabLst>
                <a:tab pos="31877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People who prefer to taste foods with different tastes irrespective of their age</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31877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Mostly the young people will be the target of this company as they are focusing on spicy foods.</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3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BD84CD2-ACEA-400A-9485-853B4F21FBF7}"/>
              </a:ext>
            </a:extLst>
          </p:cNvPr>
          <p:cNvPicPr>
            <a:picLocks noChangeAspect="1"/>
          </p:cNvPicPr>
          <p:nvPr/>
        </p:nvPicPr>
        <p:blipFill>
          <a:blip r:embed="rId3"/>
          <a:stretch>
            <a:fillRect/>
          </a:stretch>
        </p:blipFill>
        <p:spPr>
          <a:xfrm>
            <a:off x="4689680" y="3657600"/>
            <a:ext cx="5059004" cy="3157917"/>
          </a:xfrm>
          <a:prstGeom prst="rect">
            <a:avLst/>
          </a:prstGeom>
        </p:spPr>
      </p:pic>
    </p:spTree>
    <p:extLst>
      <p:ext uri="{BB962C8B-B14F-4D97-AF65-F5344CB8AC3E}">
        <p14:creationId xmlns:p14="http://schemas.microsoft.com/office/powerpoint/2010/main" val="1096948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BE321-3B7E-40DD-961A-D4A90932FF2E}"/>
              </a:ext>
            </a:extLst>
          </p:cNvPr>
          <p:cNvSpPr>
            <a:spLocks noGrp="1"/>
          </p:cNvSpPr>
          <p:nvPr>
            <p:ph type="title"/>
          </p:nvPr>
        </p:nvSpPr>
        <p:spPr>
          <a:xfrm>
            <a:off x="1371600" y="685800"/>
            <a:ext cx="9601200" cy="1021702"/>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Marketing Plan  </a:t>
            </a:r>
            <a:endParaRPr lang="en-IN" dirty="0"/>
          </a:p>
        </p:txBody>
      </p:sp>
      <p:sp>
        <p:nvSpPr>
          <p:cNvPr id="3" name="Content Placeholder 2">
            <a:extLst>
              <a:ext uri="{FF2B5EF4-FFF2-40B4-BE49-F238E27FC236}">
                <a16:creationId xmlns:a16="http://schemas.microsoft.com/office/drawing/2014/main" id="{CE1C3DBF-6EAB-4DC7-A0F6-6895769ACD00}"/>
              </a:ext>
            </a:extLst>
          </p:cNvPr>
          <p:cNvSpPr>
            <a:spLocks noGrp="1"/>
          </p:cNvSpPr>
          <p:nvPr>
            <p:ph idx="1"/>
          </p:nvPr>
        </p:nvSpPr>
        <p:spPr>
          <a:xfrm>
            <a:off x="1076632" y="1707502"/>
            <a:ext cx="5279924" cy="3513727"/>
          </a:xfrm>
        </p:spPr>
        <p:txBody>
          <a:bodyPr>
            <a:normAutofit fontScale="62500" lnSpcReduction="20000"/>
          </a:bodyPr>
          <a:lstStyle/>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should focus on the conventional advertising like using leaflet, newspaper advertisement or billboard</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But mostly, they should emphasise on the digital marketing and the social media sites to convey their messages (Buchanan et al., 2018)</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D64F145B-C82F-4074-A95B-DBB9BE92F618}"/>
              </a:ext>
            </a:extLst>
          </p:cNvPr>
          <p:cNvPicPr>
            <a:picLocks noChangeAspect="1"/>
          </p:cNvPicPr>
          <p:nvPr/>
        </p:nvPicPr>
        <p:blipFill>
          <a:blip r:embed="rId3"/>
          <a:stretch>
            <a:fillRect/>
          </a:stretch>
        </p:blipFill>
        <p:spPr>
          <a:xfrm>
            <a:off x="6666933" y="1815126"/>
            <a:ext cx="5316131" cy="3759764"/>
          </a:xfrm>
          <a:prstGeom prst="rect">
            <a:avLst/>
          </a:prstGeom>
        </p:spPr>
      </p:pic>
    </p:spTree>
    <p:extLst>
      <p:ext uri="{BB962C8B-B14F-4D97-AF65-F5344CB8AC3E}">
        <p14:creationId xmlns:p14="http://schemas.microsoft.com/office/powerpoint/2010/main" val="569406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4926-E513-4CC2-9972-0AA596828FE2}"/>
              </a:ext>
            </a:extLst>
          </p:cNvPr>
          <p:cNvSpPr>
            <a:spLocks noGrp="1"/>
          </p:cNvSpPr>
          <p:nvPr>
            <p:ph type="title"/>
          </p:nvPr>
        </p:nvSpPr>
        <p:spPr>
          <a:xfrm>
            <a:off x="1371600" y="685800"/>
            <a:ext cx="9601200" cy="807098"/>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Management Team </a:t>
            </a:r>
            <a:endParaRPr lang="en-IN" dirty="0"/>
          </a:p>
        </p:txBody>
      </p:sp>
      <p:sp>
        <p:nvSpPr>
          <p:cNvPr id="3" name="Content Placeholder 2">
            <a:extLst>
              <a:ext uri="{FF2B5EF4-FFF2-40B4-BE49-F238E27FC236}">
                <a16:creationId xmlns:a16="http://schemas.microsoft.com/office/drawing/2014/main" id="{07AAF488-B715-4443-9CBC-5305DC002D50}"/>
              </a:ext>
            </a:extLst>
          </p:cNvPr>
          <p:cNvSpPr>
            <a:spLocks noGrp="1"/>
          </p:cNvSpPr>
          <p:nvPr>
            <p:ph idx="1"/>
          </p:nvPr>
        </p:nvSpPr>
        <p:spPr>
          <a:xfrm>
            <a:off x="1073020" y="1492897"/>
            <a:ext cx="10636898" cy="5159829"/>
          </a:xfrm>
        </p:spPr>
        <p:txBody>
          <a:bodyPr>
            <a:normAutofit lnSpcReduction="10000"/>
          </a:bodyPr>
          <a:lstStyle/>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team should have the power to face every challenge and find out the proper solution</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They should be capable enough to expand their business within a certain period of time</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They also should be focused, adaptive to all the situations, and true to their words </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86604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EDEF6-51E6-454E-854A-74B459B7EB6B}"/>
              </a:ext>
            </a:extLst>
          </p:cNvPr>
          <p:cNvSpPr>
            <a:spLocks noGrp="1"/>
          </p:cNvSpPr>
          <p:nvPr>
            <p:ph type="title"/>
          </p:nvPr>
        </p:nvSpPr>
        <p:spPr>
          <a:xfrm>
            <a:off x="1371600" y="685800"/>
            <a:ext cx="9601200" cy="909735"/>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Financial Plan </a:t>
            </a:r>
            <a:endParaRPr lang="en-IN" dirty="0"/>
          </a:p>
        </p:txBody>
      </p:sp>
      <p:sp>
        <p:nvSpPr>
          <p:cNvPr id="3" name="Content Placeholder 2">
            <a:extLst>
              <a:ext uri="{FF2B5EF4-FFF2-40B4-BE49-F238E27FC236}">
                <a16:creationId xmlns:a16="http://schemas.microsoft.com/office/drawing/2014/main" id="{39910970-AE7A-4583-8525-C4BEA0ED34F1}"/>
              </a:ext>
            </a:extLst>
          </p:cNvPr>
          <p:cNvSpPr>
            <a:spLocks noGrp="1"/>
          </p:cNvSpPr>
          <p:nvPr>
            <p:ph idx="1"/>
          </p:nvPr>
        </p:nvSpPr>
        <p:spPr>
          <a:xfrm>
            <a:off x="1035697" y="1698171"/>
            <a:ext cx="10590245" cy="4823927"/>
          </a:xfrm>
        </p:spPr>
        <p:txBody>
          <a:bodyPr>
            <a:noAutofit/>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financial plan helps the entrepreneurs to depict the financial state of the company</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company will also share a budget plan on the basis of truck arranging, raw material buying. And so on.</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Actions what the company need to reach their goal (</a:t>
            </a:r>
            <a:r>
              <a:rPr lang="en-IN" sz="3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Marsiwi</a:t>
            </a: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2019)</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9134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D145-CD79-4F9C-AC99-D2609C5F3624}"/>
              </a:ext>
            </a:extLst>
          </p:cNvPr>
          <p:cNvSpPr>
            <a:spLocks noGrp="1"/>
          </p:cNvSpPr>
          <p:nvPr>
            <p:ph type="title"/>
          </p:nvPr>
        </p:nvSpPr>
        <p:spPr>
          <a:xfrm>
            <a:off x="1371600" y="685800"/>
            <a:ext cx="9601200" cy="965718"/>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Barriers and recommendation  </a:t>
            </a:r>
            <a:endParaRPr lang="en-IN" dirty="0"/>
          </a:p>
        </p:txBody>
      </p:sp>
      <p:sp>
        <p:nvSpPr>
          <p:cNvPr id="3" name="Content Placeholder 2">
            <a:extLst>
              <a:ext uri="{FF2B5EF4-FFF2-40B4-BE49-F238E27FC236}">
                <a16:creationId xmlns:a16="http://schemas.microsoft.com/office/drawing/2014/main" id="{552CEB08-F8F5-41AD-B4DE-82DCDA8D73B2}"/>
              </a:ext>
            </a:extLst>
          </p:cNvPr>
          <p:cNvSpPr>
            <a:spLocks noGrp="1"/>
          </p:cNvSpPr>
          <p:nvPr>
            <p:ph idx="1"/>
          </p:nvPr>
        </p:nvSpPr>
        <p:spPr>
          <a:xfrm>
            <a:off x="1371600" y="1558212"/>
            <a:ext cx="5456903" cy="4613988"/>
          </a:xfrm>
        </p:spPr>
        <p:txBody>
          <a:bodyPr>
            <a:normAutofit fontScale="77500" lnSpcReduction="20000"/>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‘Royal Hut on wheels’ can face problems at the beginning as the taste is not so familiar to the people of the UK</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is a food truck business and not a restaurant. They can face loss also</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allotted money can fall short </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09B95379-30D2-4628-B292-52A7F83C8E5A}"/>
              </a:ext>
            </a:extLst>
          </p:cNvPr>
          <p:cNvPicPr>
            <a:picLocks noChangeAspect="1"/>
          </p:cNvPicPr>
          <p:nvPr/>
        </p:nvPicPr>
        <p:blipFill>
          <a:blip r:embed="rId3"/>
          <a:stretch>
            <a:fillRect/>
          </a:stretch>
        </p:blipFill>
        <p:spPr>
          <a:xfrm>
            <a:off x="6965890" y="2861187"/>
            <a:ext cx="5226110" cy="2745658"/>
          </a:xfrm>
          <a:prstGeom prst="rect">
            <a:avLst/>
          </a:prstGeom>
        </p:spPr>
      </p:pic>
    </p:spTree>
    <p:extLst>
      <p:ext uri="{BB962C8B-B14F-4D97-AF65-F5344CB8AC3E}">
        <p14:creationId xmlns:p14="http://schemas.microsoft.com/office/powerpoint/2010/main" val="633176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3389-1144-4518-9666-440F2509C071}"/>
              </a:ext>
            </a:extLst>
          </p:cNvPr>
          <p:cNvSpPr>
            <a:spLocks noGrp="1"/>
          </p:cNvSpPr>
          <p:nvPr>
            <p:ph type="title"/>
          </p:nvPr>
        </p:nvSpPr>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Conclusion</a:t>
            </a:r>
            <a:endParaRPr lang="en-IN" dirty="0"/>
          </a:p>
        </p:txBody>
      </p:sp>
      <p:sp>
        <p:nvSpPr>
          <p:cNvPr id="3" name="Content Placeholder 2">
            <a:extLst>
              <a:ext uri="{FF2B5EF4-FFF2-40B4-BE49-F238E27FC236}">
                <a16:creationId xmlns:a16="http://schemas.microsoft.com/office/drawing/2014/main" id="{7888BF3A-0AAE-4740-80C4-2C91FCF997AC}"/>
              </a:ext>
            </a:extLst>
          </p:cNvPr>
          <p:cNvSpPr>
            <a:spLocks noGrp="1"/>
          </p:cNvSpPr>
          <p:nvPr>
            <p:ph idx="1"/>
          </p:nvPr>
        </p:nvSpPr>
        <p:spPr>
          <a:xfrm>
            <a:off x="1371600" y="2286000"/>
            <a:ext cx="9601200" cy="3993502"/>
          </a:xfrm>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To conclude, it can be said that the proposed business plan can get success by maintaining certain rules and regulations. The entrepreneurs should be determined and confident to stand the business out in the competitive world. </a:t>
            </a:r>
            <a:endParaRPr lang="en-IN"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0724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E900F-884E-4219-8ADD-BFF931065E3A}"/>
              </a:ext>
            </a:extLst>
          </p:cNvPr>
          <p:cNvSpPr>
            <a:spLocks noGrp="1"/>
          </p:cNvSpPr>
          <p:nvPr>
            <p:ph type="title"/>
          </p:nvPr>
        </p:nvSpPr>
        <p:spPr>
          <a:xfrm>
            <a:off x="4683966" y="135294"/>
            <a:ext cx="2612571" cy="304800"/>
          </a:xfrm>
        </p:spPr>
        <p:txBody>
          <a:bodyPr>
            <a:normAutofit/>
          </a:bodyPr>
          <a:lstStyle/>
          <a:p>
            <a:pPr algn="ctr"/>
            <a:r>
              <a:rPr lang="en-US" sz="1400" b="1" dirty="0">
                <a:latin typeface="Times New Roman" panose="02020603050405020304" pitchFamily="18" charset="0"/>
                <a:cs typeface="Times New Roman" panose="02020603050405020304" pitchFamily="18" charset="0"/>
              </a:rPr>
              <a:t>Reference List</a:t>
            </a:r>
            <a:endParaRPr lang="en-IN" sz="1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4ECC5BC-AF66-4233-9E97-4E4A27B2DD40}"/>
              </a:ext>
            </a:extLst>
          </p:cNvPr>
          <p:cNvSpPr>
            <a:spLocks noGrp="1"/>
          </p:cNvSpPr>
          <p:nvPr>
            <p:ph idx="1"/>
          </p:nvPr>
        </p:nvSpPr>
        <p:spPr>
          <a:xfrm>
            <a:off x="802433" y="550506"/>
            <a:ext cx="11290040" cy="6307494"/>
          </a:xfrm>
        </p:spPr>
        <p:txBody>
          <a:bodyPr>
            <a:normAutofit fontScale="47500" lnSpcReduction="20000"/>
          </a:bodyPr>
          <a:lstStyle/>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Bandy, L.K., Hollowell, S., Harrington, R., Scarborough, P.,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Jebb</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Rayner, M., 2021. Assessing the healthiness of UK food companies’ product portfolios using food sales and nutrient composition data. </a:t>
            </a:r>
            <a:r>
              <a:rPr lang="en-IN" sz="19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PloS</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one</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 p.e0254833.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 https://journals.plos.org/plosone/article?id=10.1371/journal.pone.0254833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Björklund, J.C., 2018. Barriers to sustainable business model innovation in Swedish agriculture.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Entrepreneurship, Management and Innovation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pp.65-90.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 https://www.ceeol.com/search/article-detail?id=660381</a:t>
            </a:r>
            <a:endPar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Buchanan, L., Kelly, B.,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Yeatman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and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Kariippanon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2018. The effects of digital marketing of unhealthy commodities on young people: a systematic review.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Nutrients</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p.148.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 https://www.mdpi.com/2072-6643/10/2/148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Haas, J., Baber, M.,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Byrom</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Meade, L. and Nouri-Aria, K., 2018. Changes in student physical health behaviour: an opportunity to turn the concept of a Healthy University into a reality.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Perspectives in Public Health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138</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pp.316-324.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 https://jpionline.phcog.interactivedns.com/index.php/ijpi/article/view/333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Kipkosgei</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Kang, S.W. and Choi, S.B., 2020. A team-level study of the relationship between knowledge sharing and trust in Kenya: Moderating role of collaborative technology.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p.1615.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 https://www.mdpi.com/2071-1050/12/4/1615</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Marsiwi</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C.K.K.,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Syah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T.Y.R.,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Pusaka</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Indradewa</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2019. Investment Feasibility Analysis in Financial Aspects of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Startup</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Business In Lifestyle Combining Barbershop And Coffee shop Over PT. Jeeva Work Corporation.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Multidisciplinary Academic</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pp.97-100.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 http://www.kemalapublisher.com/index.php/JoMA/article/view/398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Sarkar, D., 2019. A Review of the Seeds Comprising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Panch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phoron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Spice used in Indian Cuisine.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Pharmaceutical Investigation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pp.25-35.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 https://jpionline.phcog.interactivedns.com/index.php/ijpi/article/view/333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Yamaguchi, M., Takahashi, K.,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Hanazato</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Suzuki, N., Kondo, K. and Kondo, N., 2019. Comparison of objective and perceived access to food stores associated with intake frequencies of vegetables/fruits and meat/fish among community-dwelling older Japanese. International journal of environmental research and public health, 16(5), p.772. Available at: https://www.mdpi.com/1660-4601/16/5/772/pdf</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Zhao, Y., Von Delft, S., Morgan-Thomas, A. and Buck, T., 2020. The evolution of platform business models: Exploring competitive battles in the world of platforms. Long Range Planning, 53(4), p.101892. Available at: </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https://www.sciencedirect.com/science/article/pii/S0024630118306368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136974806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{636A31A9-9018-4DB6-8280-B2F3CACE0C49}tf10001105</Template>
  <TotalTime>0</TotalTime>
  <Words>2078</Words>
  <Application>Microsoft Office PowerPoint</Application>
  <PresentationFormat>Widescreen</PresentationFormat>
  <Paragraphs>74</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Crop</vt:lpstr>
      <vt:lpstr>MANAGING ENTERPRISE IN THE 21ST CENTURY</vt:lpstr>
      <vt:lpstr>Introduction</vt:lpstr>
      <vt:lpstr>Business/company overview </vt:lpstr>
      <vt:lpstr>Product and Services </vt:lpstr>
      <vt:lpstr>Market audit by using  two analytical tools</vt:lpstr>
      <vt:lpstr>Target Market  </vt:lpstr>
      <vt:lpstr>Marketing Plan  </vt:lpstr>
      <vt:lpstr>Management Team </vt:lpstr>
      <vt:lpstr>Financial Plan </vt:lpstr>
      <vt:lpstr>Barriers and recommendation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Robert Capitanu (2016272)</cp:lastModifiedBy>
  <cp:revision>5</cp:revision>
  <dcterms:created xsi:type="dcterms:W3CDTF">2022-03-11T13:22:30Z</dcterms:created>
  <dcterms:modified xsi:type="dcterms:W3CDTF">2022-03-24T14:54:19Z</dcterms:modified>
</cp:coreProperties>
</file>