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7"/>
  </p:notesMasterIdLst>
  <p:sldIdLst>
    <p:sldId id="256" r:id="rId2"/>
    <p:sldId id="257" r:id="rId3"/>
    <p:sldId id="258" r:id="rId4"/>
    <p:sldId id="271" r:id="rId5"/>
    <p:sldId id="260" r:id="rId6"/>
    <p:sldId id="261" r:id="rId7"/>
    <p:sldId id="262" r:id="rId8"/>
    <p:sldId id="266" r:id="rId9"/>
    <p:sldId id="267" r:id="rId10"/>
    <p:sldId id="263" r:id="rId11"/>
    <p:sldId id="268" r:id="rId12"/>
    <p:sldId id="264" r:id="rId13"/>
    <p:sldId id="265" r:id="rId14"/>
    <p:sldId id="269" r:id="rId15"/>
    <p:sldId id="270" r:id="rId16"/>
  </p:sldIdLst>
  <p:sldSz cx="18288000" cy="10287000"/>
  <p:notesSz cx="6858000" cy="9144000"/>
  <p:embeddedFontLst>
    <p:embeddedFont>
      <p:font typeface="Tw Cen MT" panose="020B0602020104020603" pitchFamily="34" charset="0"/>
      <p:regular r:id="rId18"/>
      <p:bold r:id="rId19"/>
      <p:italic r:id="rId20"/>
      <p:boldItalic r:id="rId2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6CBBF8-A944-6432-E94C-978098554550}" v="29" dt="2026-02-25T20:57:27.9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5256" autoAdjust="0"/>
  </p:normalViewPr>
  <p:slideViewPr>
    <p:cSldViewPr>
      <p:cViewPr varScale="1">
        <p:scale>
          <a:sx n="50" d="100"/>
          <a:sy n="50" d="100"/>
        </p:scale>
        <p:origin x="300" y="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816015-F220-40AD-92D8-166184A6A4CB}" type="doc">
      <dgm:prSet loTypeId="urn:microsoft.com/office/officeart/2005/8/layout/list1" loCatId="list" qsTypeId="urn:microsoft.com/office/officeart/2005/8/quickstyle/simple1" qsCatId="simple" csTypeId="urn:microsoft.com/office/officeart/2005/8/colors/accent0_1" csCatId="mainScheme" phldr="1"/>
      <dgm:spPr/>
      <dgm:t>
        <a:bodyPr/>
        <a:lstStyle/>
        <a:p>
          <a:endParaRPr lang="en-GB"/>
        </a:p>
      </dgm:t>
    </dgm:pt>
    <dgm:pt modelId="{BC6D0D68-EA49-4D81-AC2E-B5B0B64B5229}">
      <dgm:prSet phldrT="[Text]" custT="1"/>
      <dgm:spPr/>
      <dgm:t>
        <a:bodyPr/>
        <a:lstStyle/>
        <a:p>
          <a:pPr>
            <a:buFont typeface="Arial" panose="020B0604020202020204" pitchFamily="34" charset="0"/>
            <a:buChar char="•"/>
          </a:pPr>
          <a:r>
            <a:rPr lang="en-GB" sz="2800" b="1" dirty="0">
              <a:latin typeface="Arial" panose="020B0604020202020204" pitchFamily="34" charset="0"/>
              <a:cs typeface="Arial" panose="020B0604020202020204" pitchFamily="34" charset="0"/>
            </a:rPr>
            <a:t>National Health Service (NHS)</a:t>
          </a:r>
          <a:endParaRPr lang="en-GB" sz="2800" b="1" dirty="0"/>
        </a:p>
      </dgm:t>
    </dgm:pt>
    <dgm:pt modelId="{330B06DE-45F6-47BE-8C83-B548200B9718}" type="parTrans" cxnId="{DC8A3D31-D04E-4CF2-A5C9-E4235942DB77}">
      <dgm:prSet/>
      <dgm:spPr/>
      <dgm:t>
        <a:bodyPr/>
        <a:lstStyle/>
        <a:p>
          <a:endParaRPr lang="en-GB"/>
        </a:p>
      </dgm:t>
    </dgm:pt>
    <dgm:pt modelId="{94AD9F23-CED7-4100-9F53-7D56B88E8C5D}" type="sibTrans" cxnId="{DC8A3D31-D04E-4CF2-A5C9-E4235942DB77}">
      <dgm:prSet/>
      <dgm:spPr/>
      <dgm:t>
        <a:bodyPr/>
        <a:lstStyle/>
        <a:p>
          <a:endParaRPr lang="en-GB"/>
        </a:p>
      </dgm:t>
    </dgm:pt>
    <dgm:pt modelId="{1289672C-3FDB-432C-AAF7-8E71732473FC}">
      <dgm:prSet phldrT="[Text]" custT="1"/>
      <dgm:spPr/>
      <dgm:t>
        <a:bodyPr/>
        <a:lstStyle/>
        <a:p>
          <a:pPr>
            <a:buFont typeface="Arial" panose="020B0604020202020204" pitchFamily="34" charset="0"/>
            <a:buChar char="•"/>
          </a:pPr>
          <a:r>
            <a:rPr lang="en-GB" sz="2800" b="1" dirty="0">
              <a:latin typeface="Arial" panose="020B0604020202020204" pitchFamily="34" charset="0"/>
              <a:cs typeface="Arial" panose="020B0604020202020204" pitchFamily="34" charset="0"/>
            </a:rPr>
            <a:t>Social Services provided by Local Councils</a:t>
          </a:r>
          <a:endParaRPr lang="en-GB" sz="2800" b="1" dirty="0"/>
        </a:p>
      </dgm:t>
    </dgm:pt>
    <dgm:pt modelId="{F13E7341-957E-4B85-B229-56385603F8B6}" type="parTrans" cxnId="{33AE5A86-8D30-4580-90B1-7798A8BE7948}">
      <dgm:prSet/>
      <dgm:spPr/>
      <dgm:t>
        <a:bodyPr/>
        <a:lstStyle/>
        <a:p>
          <a:endParaRPr lang="en-GB"/>
        </a:p>
      </dgm:t>
    </dgm:pt>
    <dgm:pt modelId="{14FBBBF2-E46B-4854-A17F-8150D302ACB1}" type="sibTrans" cxnId="{33AE5A86-8D30-4580-90B1-7798A8BE7948}">
      <dgm:prSet/>
      <dgm:spPr/>
      <dgm:t>
        <a:bodyPr/>
        <a:lstStyle/>
        <a:p>
          <a:endParaRPr lang="en-GB"/>
        </a:p>
      </dgm:t>
    </dgm:pt>
    <dgm:pt modelId="{4E10C3C7-9705-476C-9DFC-1DD4C11F3F5F}">
      <dgm:prSet phldrT="[Text]" custT="1"/>
      <dgm:spPr/>
      <dgm:t>
        <a:bodyPr/>
        <a:lstStyle/>
        <a:p>
          <a:pPr>
            <a:buFont typeface="Arial" panose="020B0604020202020204" pitchFamily="34" charset="0"/>
            <a:buChar char="•"/>
          </a:pPr>
          <a:r>
            <a:rPr lang="en-US" sz="2800" b="1" dirty="0">
              <a:latin typeface="Arial" panose="020B0604020202020204" pitchFamily="34" charset="0"/>
              <a:cs typeface="Arial" panose="020B0604020202020204" pitchFamily="34" charset="0"/>
            </a:rPr>
            <a:t>Charitable and Third Sector Organisations</a:t>
          </a:r>
          <a:endParaRPr lang="en-GB" sz="2800" b="1" dirty="0"/>
        </a:p>
      </dgm:t>
    </dgm:pt>
    <dgm:pt modelId="{C449321D-B50F-42C1-90BA-6C17F00B4430}" type="parTrans" cxnId="{B1E88339-F505-40F6-9B4F-F7BB87F8AF15}">
      <dgm:prSet/>
      <dgm:spPr/>
      <dgm:t>
        <a:bodyPr/>
        <a:lstStyle/>
        <a:p>
          <a:endParaRPr lang="en-GB"/>
        </a:p>
      </dgm:t>
    </dgm:pt>
    <dgm:pt modelId="{5E595B13-B1F6-40DC-B7C5-AC42EBE2D8CD}" type="sibTrans" cxnId="{B1E88339-F505-40F6-9B4F-F7BB87F8AF15}">
      <dgm:prSet/>
      <dgm:spPr/>
      <dgm:t>
        <a:bodyPr/>
        <a:lstStyle/>
        <a:p>
          <a:endParaRPr lang="en-GB"/>
        </a:p>
      </dgm:t>
    </dgm:pt>
    <dgm:pt modelId="{9291375A-1445-431E-9B26-B5C853D81EC8}">
      <dgm:prSet custT="1"/>
      <dgm:spPr/>
      <dgm:t>
        <a:bodyPr/>
        <a:lstStyle/>
        <a:p>
          <a:r>
            <a:rPr lang="en-GB" sz="2800" b="1" dirty="0">
              <a:latin typeface="Arial" panose="020B0604020202020204" pitchFamily="34" charset="0"/>
              <a:cs typeface="Arial" panose="020B0604020202020204" pitchFamily="34" charset="0"/>
            </a:rPr>
            <a:t>Community Resources</a:t>
          </a:r>
        </a:p>
      </dgm:t>
    </dgm:pt>
    <dgm:pt modelId="{2164AC47-7C3D-41FD-A812-54B888BD9F78}" type="parTrans" cxnId="{D7FA2591-5555-44DC-9F1F-93F3BDE4F353}">
      <dgm:prSet/>
      <dgm:spPr/>
      <dgm:t>
        <a:bodyPr/>
        <a:lstStyle/>
        <a:p>
          <a:endParaRPr lang="en-GB"/>
        </a:p>
      </dgm:t>
    </dgm:pt>
    <dgm:pt modelId="{8F0F920A-E3DA-481A-AC29-32B8702352D6}" type="sibTrans" cxnId="{D7FA2591-5555-44DC-9F1F-93F3BDE4F353}">
      <dgm:prSet/>
      <dgm:spPr/>
      <dgm:t>
        <a:bodyPr/>
        <a:lstStyle/>
        <a:p>
          <a:endParaRPr lang="en-GB"/>
        </a:p>
      </dgm:t>
    </dgm:pt>
    <dgm:pt modelId="{E0650BC8-85D6-4218-818A-3F896742813C}">
      <dgm:prSet custT="1"/>
      <dgm:spPr/>
      <dgm:t>
        <a:bodyPr/>
        <a:lstStyle/>
        <a:p>
          <a:r>
            <a:rPr lang="en-GB" sz="2200" dirty="0">
              <a:latin typeface="Arial" panose="020B0604020202020204" pitchFamily="34" charset="0"/>
              <a:cs typeface="Arial" panose="020B0604020202020204" pitchFamily="34" charset="0"/>
            </a:rPr>
            <a:t>Local community centres, senior clubs, libraries.</a:t>
          </a:r>
          <a:endParaRPr lang="en-GB" sz="2200" dirty="0"/>
        </a:p>
      </dgm:t>
    </dgm:pt>
    <dgm:pt modelId="{84B58803-C36A-406F-8014-4D1E44BBF398}" type="parTrans" cxnId="{8C9C49E1-03F7-4757-9268-FA4F33C63AB6}">
      <dgm:prSet/>
      <dgm:spPr/>
      <dgm:t>
        <a:bodyPr/>
        <a:lstStyle/>
        <a:p>
          <a:endParaRPr lang="en-GB"/>
        </a:p>
      </dgm:t>
    </dgm:pt>
    <dgm:pt modelId="{8E2570D0-6C83-434F-9661-A4F0417576F8}" type="sibTrans" cxnId="{8C9C49E1-03F7-4757-9268-FA4F33C63AB6}">
      <dgm:prSet/>
      <dgm:spPr/>
      <dgm:t>
        <a:bodyPr/>
        <a:lstStyle/>
        <a:p>
          <a:endParaRPr lang="en-GB"/>
        </a:p>
      </dgm:t>
    </dgm:pt>
    <dgm:pt modelId="{BF589B7E-CC44-4FE0-AA9F-6FA3CD5EEC61}">
      <dgm:prSet custT="1"/>
      <dgm:spPr/>
      <dgm:t>
        <a:bodyPr/>
        <a:lstStyle/>
        <a:p>
          <a:r>
            <a:rPr lang="en-GB" sz="2800" b="1" dirty="0">
              <a:latin typeface="Arial" panose="020B0604020202020204" pitchFamily="34" charset="0"/>
              <a:cs typeface="Arial" panose="020B0604020202020204" pitchFamily="34" charset="0"/>
            </a:rPr>
            <a:t>Local Authority Services</a:t>
          </a:r>
        </a:p>
      </dgm:t>
    </dgm:pt>
    <dgm:pt modelId="{398AF342-6247-4A3A-9C8D-1F7A41E423F2}" type="parTrans" cxnId="{AF9863BA-B288-49A7-B66D-254D468FA60C}">
      <dgm:prSet/>
      <dgm:spPr/>
      <dgm:t>
        <a:bodyPr/>
        <a:lstStyle/>
        <a:p>
          <a:endParaRPr lang="en-GB"/>
        </a:p>
      </dgm:t>
    </dgm:pt>
    <dgm:pt modelId="{F25B512A-D462-4F4D-8EE3-02271C85D98A}" type="sibTrans" cxnId="{AF9863BA-B288-49A7-B66D-254D468FA60C}">
      <dgm:prSet/>
      <dgm:spPr/>
      <dgm:t>
        <a:bodyPr/>
        <a:lstStyle/>
        <a:p>
          <a:endParaRPr lang="en-GB"/>
        </a:p>
      </dgm:t>
    </dgm:pt>
    <dgm:pt modelId="{94303D40-5251-4BED-A1A4-63C4C85C26EA}">
      <dgm:prSet custT="1"/>
      <dgm:spPr/>
      <dgm:t>
        <a:bodyPr/>
        <a:lstStyle/>
        <a:p>
          <a:r>
            <a:rPr kumimoji="0" lang="en-US" altLang="en-US" sz="2200" b="0" i="0" u="none" strike="noStrike" cap="none" normalizeH="0" baseline="0" dirty="0">
              <a:ln>
                <a:noFill/>
              </a:ln>
              <a:solidFill>
                <a:schemeClr val="tx1"/>
              </a:solidFill>
              <a:effectLst/>
              <a:latin typeface="Arial" panose="020B0604020202020204" pitchFamily="34" charset="0"/>
            </a:rPr>
            <a:t>Age UK,The Silver Line, Hourglass</a:t>
          </a:r>
          <a:r>
            <a:rPr lang="en-US" altLang="en-US" sz="2200" b="0" dirty="0">
              <a:latin typeface="Arial" panose="020B0604020202020204" pitchFamily="34" charset="0"/>
            </a:rPr>
            <a:t>, Dying Matters </a:t>
          </a:r>
          <a:r>
            <a:rPr kumimoji="0" lang="en-US" altLang="en-US" sz="2200" b="0" i="0" u="none" strike="noStrike" cap="none" normalizeH="0" baseline="0" dirty="0">
              <a:ln>
                <a:noFill/>
              </a:ln>
              <a:solidFill>
                <a:schemeClr val="tx1"/>
              </a:solidFill>
              <a:effectLst/>
              <a:latin typeface="Arial" panose="020B0604020202020204" pitchFamily="34" charset="0"/>
            </a:rPr>
            <a:t>offers resources regarding care quality and guidelines, social activities, legal aid, and information about alternative forms of care (Age UK, 2018; </a:t>
          </a:r>
          <a:r>
            <a:rPr lang="en-US" altLang="en-US" sz="2200" b="0" dirty="0">
              <a:latin typeface="Arial" panose="020B0604020202020204" pitchFamily="34" charset="0"/>
              <a:cs typeface="Arial" panose="020B0604020202020204" pitchFamily="34" charset="0"/>
            </a:rPr>
            <a:t>Hospice UK, 2022</a:t>
          </a:r>
          <a:r>
            <a:rPr kumimoji="0" lang="en-US" altLang="en-US" sz="2200" b="0" i="0" u="none" strike="noStrike" cap="none" normalizeH="0" baseline="0" dirty="0">
              <a:ln>
                <a:noFill/>
              </a:ln>
              <a:solidFill>
                <a:schemeClr val="tx1"/>
              </a:solidFill>
              <a:effectLst/>
              <a:latin typeface="Arial" panose="020B0604020202020204" pitchFamily="34" charset="0"/>
            </a:rPr>
            <a:t>).  </a:t>
          </a:r>
          <a:endParaRPr lang="en-GB" sz="2200" b="0" dirty="0"/>
        </a:p>
      </dgm:t>
    </dgm:pt>
    <dgm:pt modelId="{B85BB1DF-9E4F-4410-9A32-DCA3B31D4352}" type="parTrans" cxnId="{605D26B8-32CE-4804-9249-A5F6F5957697}">
      <dgm:prSet/>
      <dgm:spPr/>
      <dgm:t>
        <a:bodyPr/>
        <a:lstStyle/>
        <a:p>
          <a:endParaRPr lang="en-GB"/>
        </a:p>
      </dgm:t>
    </dgm:pt>
    <dgm:pt modelId="{12A43CFC-855E-4211-B540-C024CCE811E1}" type="sibTrans" cxnId="{605D26B8-32CE-4804-9249-A5F6F5957697}">
      <dgm:prSet/>
      <dgm:spPr/>
      <dgm:t>
        <a:bodyPr/>
        <a:lstStyle/>
        <a:p>
          <a:endParaRPr lang="en-GB"/>
        </a:p>
      </dgm:t>
    </dgm:pt>
    <dgm:pt modelId="{9BA3AEA0-C145-4C8F-A460-79E37C368347}">
      <dgm:prSet custT="1"/>
      <dgm:spPr/>
      <dgm:t>
        <a:bodyPr/>
        <a:lstStyle/>
        <a:p>
          <a:r>
            <a:rPr lang="en-US" sz="2200" dirty="0">
              <a:latin typeface="Arial" panose="020B0604020202020204" pitchFamily="34" charset="0"/>
              <a:cs typeface="Arial" panose="020B0604020202020204" pitchFamily="34" charset="0"/>
            </a:rPr>
            <a:t>Primary Care,Mental Health Support, Hospital Care</a:t>
          </a:r>
          <a:endParaRPr lang="en-GB" sz="2200" dirty="0">
            <a:latin typeface="Arial" panose="020B0604020202020204" pitchFamily="34" charset="0"/>
            <a:cs typeface="Arial" panose="020B0604020202020204" pitchFamily="34" charset="0"/>
          </a:endParaRPr>
        </a:p>
      </dgm:t>
    </dgm:pt>
    <dgm:pt modelId="{3ED5A079-EBBA-47AB-A0C2-9F7BC397747C}" type="parTrans" cxnId="{183A68A9-2544-485E-9A88-3E5FD8713B17}">
      <dgm:prSet/>
      <dgm:spPr/>
      <dgm:t>
        <a:bodyPr/>
        <a:lstStyle/>
        <a:p>
          <a:endParaRPr lang="en-GB"/>
        </a:p>
      </dgm:t>
    </dgm:pt>
    <dgm:pt modelId="{9005926A-4685-48D3-B774-7D50F647E6DE}" type="sibTrans" cxnId="{183A68A9-2544-485E-9A88-3E5FD8713B17}">
      <dgm:prSet/>
      <dgm:spPr/>
      <dgm:t>
        <a:bodyPr/>
        <a:lstStyle/>
        <a:p>
          <a:endParaRPr lang="en-GB"/>
        </a:p>
      </dgm:t>
    </dgm:pt>
    <dgm:pt modelId="{D8753934-D811-49CA-AEBE-8EA8FC9FD84D}">
      <dgm:prSet custT="1"/>
      <dgm:spPr/>
      <dgm:t>
        <a:bodyPr/>
        <a:lstStyle/>
        <a:p>
          <a:pPr>
            <a:lnSpc>
              <a:spcPct val="90000"/>
            </a:lnSpc>
          </a:pPr>
          <a:r>
            <a:rPr lang="en-GB" sz="2200" b="0" dirty="0">
              <a:latin typeface="Arial" panose="020B0604020202020204" pitchFamily="34" charset="0"/>
              <a:cs typeface="Arial" panose="020B0604020202020204" pitchFamily="34" charset="0"/>
            </a:rPr>
            <a:t>Home assistance (e.g., cleaning, meal preparation). Personal care (e.g., bathing, dressing). Assessments for care needs and eligibility for financial support</a:t>
          </a:r>
          <a:endParaRPr lang="en-GB" sz="2200" b="0" dirty="0"/>
        </a:p>
      </dgm:t>
    </dgm:pt>
    <dgm:pt modelId="{37304E2B-B0A8-4B2E-AC91-AC1B123806EB}" type="parTrans" cxnId="{C2206989-01F0-4E3F-8A99-23837C865462}">
      <dgm:prSet/>
      <dgm:spPr/>
      <dgm:t>
        <a:bodyPr/>
        <a:lstStyle/>
        <a:p>
          <a:endParaRPr lang="en-GB"/>
        </a:p>
      </dgm:t>
    </dgm:pt>
    <dgm:pt modelId="{2F0C9745-F0BE-4BC5-B9C9-2712B596FDDC}" type="sibTrans" cxnId="{C2206989-01F0-4E3F-8A99-23837C865462}">
      <dgm:prSet/>
      <dgm:spPr/>
      <dgm:t>
        <a:bodyPr/>
        <a:lstStyle/>
        <a:p>
          <a:endParaRPr lang="en-GB"/>
        </a:p>
      </dgm:t>
    </dgm:pt>
    <dgm:pt modelId="{9E3E284B-BA53-4FDE-B53B-04F0A55F8AD7}">
      <dgm:prSet custT="1"/>
      <dgm:spPr/>
      <dgm:t>
        <a:bodyPr/>
        <a:lstStyle/>
        <a:p>
          <a:r>
            <a:rPr lang="en-GB" sz="2200" b="0" dirty="0">
              <a:latin typeface="Arial" panose="020B0604020202020204" pitchFamily="34" charset="0"/>
              <a:cs typeface="Arial" panose="020B0604020202020204" pitchFamily="34" charset="0"/>
            </a:rPr>
            <a:t>Domiciliary Care, Resident Care , Hospice Care, Live-In Care</a:t>
          </a:r>
          <a:endParaRPr lang="en-GB" sz="2200" b="0" dirty="0"/>
        </a:p>
      </dgm:t>
    </dgm:pt>
    <dgm:pt modelId="{CB3B3CE8-6477-4B24-8D1A-8CAE20D3B676}" type="parTrans" cxnId="{680C4FF1-5A18-4CAB-BD31-BC75BD6A74CB}">
      <dgm:prSet/>
      <dgm:spPr/>
      <dgm:t>
        <a:bodyPr/>
        <a:lstStyle/>
        <a:p>
          <a:endParaRPr lang="en-GB"/>
        </a:p>
      </dgm:t>
    </dgm:pt>
    <dgm:pt modelId="{2549F0C7-8D3F-4318-8D05-A02D7C8DF8CE}" type="sibTrans" cxnId="{680C4FF1-5A18-4CAB-BD31-BC75BD6A74CB}">
      <dgm:prSet/>
      <dgm:spPr/>
      <dgm:t>
        <a:bodyPr/>
        <a:lstStyle/>
        <a:p>
          <a:endParaRPr lang="en-GB"/>
        </a:p>
      </dgm:t>
    </dgm:pt>
    <dgm:pt modelId="{C904CDD7-9BF2-4FE7-9AC2-72F71D23D008}" type="pres">
      <dgm:prSet presAssocID="{4E816015-F220-40AD-92D8-166184A6A4CB}" presName="linear" presStyleCnt="0">
        <dgm:presLayoutVars>
          <dgm:dir/>
          <dgm:animLvl val="lvl"/>
          <dgm:resizeHandles val="exact"/>
        </dgm:presLayoutVars>
      </dgm:prSet>
      <dgm:spPr/>
    </dgm:pt>
    <dgm:pt modelId="{7DFAEDDB-7A21-49F8-BE28-F37D8F59B385}" type="pres">
      <dgm:prSet presAssocID="{BC6D0D68-EA49-4D81-AC2E-B5B0B64B5229}" presName="parentLin" presStyleCnt="0"/>
      <dgm:spPr/>
    </dgm:pt>
    <dgm:pt modelId="{FC1FFAEC-B3BB-44EA-8818-1A25CA7AAC5D}" type="pres">
      <dgm:prSet presAssocID="{BC6D0D68-EA49-4D81-AC2E-B5B0B64B5229}" presName="parentLeftMargin" presStyleLbl="node1" presStyleIdx="0" presStyleCnt="5"/>
      <dgm:spPr/>
    </dgm:pt>
    <dgm:pt modelId="{AFC82127-1C32-48FB-8D6B-DA366B1D50C8}" type="pres">
      <dgm:prSet presAssocID="{BC6D0D68-EA49-4D81-AC2E-B5B0B64B5229}" presName="parentText" presStyleLbl="node1" presStyleIdx="0" presStyleCnt="5" custLinFactNeighborX="-2439" custLinFactNeighborY="7135">
        <dgm:presLayoutVars>
          <dgm:chMax val="0"/>
          <dgm:bulletEnabled val="1"/>
        </dgm:presLayoutVars>
      </dgm:prSet>
      <dgm:spPr/>
    </dgm:pt>
    <dgm:pt modelId="{76D10B5F-B201-4552-A914-FF0BD698F9A0}" type="pres">
      <dgm:prSet presAssocID="{BC6D0D68-EA49-4D81-AC2E-B5B0B64B5229}" presName="negativeSpace" presStyleCnt="0"/>
      <dgm:spPr/>
    </dgm:pt>
    <dgm:pt modelId="{6FBE557D-E513-4B3D-AA58-719582D40CD1}" type="pres">
      <dgm:prSet presAssocID="{BC6D0D68-EA49-4D81-AC2E-B5B0B64B5229}" presName="childText" presStyleLbl="conFgAcc1" presStyleIdx="0" presStyleCnt="5" custLinFactNeighborX="-575" custLinFactNeighborY="3004">
        <dgm:presLayoutVars>
          <dgm:bulletEnabled val="1"/>
        </dgm:presLayoutVars>
      </dgm:prSet>
      <dgm:spPr/>
    </dgm:pt>
    <dgm:pt modelId="{605A5B99-DD50-4804-A0A1-49E12C89BB2D}" type="pres">
      <dgm:prSet presAssocID="{94AD9F23-CED7-4100-9F53-7D56B88E8C5D}" presName="spaceBetweenRectangles" presStyleCnt="0"/>
      <dgm:spPr/>
    </dgm:pt>
    <dgm:pt modelId="{22AF03FF-3BFC-472C-B848-864C3BB13FA2}" type="pres">
      <dgm:prSet presAssocID="{1289672C-3FDB-432C-AAF7-8E71732473FC}" presName="parentLin" presStyleCnt="0"/>
      <dgm:spPr/>
    </dgm:pt>
    <dgm:pt modelId="{5288BDE1-B2A7-4B2D-BE05-916E0917C092}" type="pres">
      <dgm:prSet presAssocID="{1289672C-3FDB-432C-AAF7-8E71732473FC}" presName="parentLeftMargin" presStyleLbl="node1" presStyleIdx="0" presStyleCnt="5"/>
      <dgm:spPr/>
    </dgm:pt>
    <dgm:pt modelId="{C7E880DD-3F19-4710-86D9-E1FAB2D973F2}" type="pres">
      <dgm:prSet presAssocID="{1289672C-3FDB-432C-AAF7-8E71732473FC}" presName="parentText" presStyleLbl="node1" presStyleIdx="1" presStyleCnt="5">
        <dgm:presLayoutVars>
          <dgm:chMax val="0"/>
          <dgm:bulletEnabled val="1"/>
        </dgm:presLayoutVars>
      </dgm:prSet>
      <dgm:spPr/>
    </dgm:pt>
    <dgm:pt modelId="{9BA52684-8F1D-4D82-8685-244583EE5112}" type="pres">
      <dgm:prSet presAssocID="{1289672C-3FDB-432C-AAF7-8E71732473FC}" presName="negativeSpace" presStyleCnt="0"/>
      <dgm:spPr/>
    </dgm:pt>
    <dgm:pt modelId="{893AE2B8-89A1-445C-9F7E-7493043CD2BA}" type="pres">
      <dgm:prSet presAssocID="{1289672C-3FDB-432C-AAF7-8E71732473FC}" presName="childText" presStyleLbl="conFgAcc1" presStyleIdx="1" presStyleCnt="5">
        <dgm:presLayoutVars>
          <dgm:bulletEnabled val="1"/>
        </dgm:presLayoutVars>
      </dgm:prSet>
      <dgm:spPr/>
    </dgm:pt>
    <dgm:pt modelId="{BD41089B-97CF-48CF-B90E-55BD8888CA47}" type="pres">
      <dgm:prSet presAssocID="{14FBBBF2-E46B-4854-A17F-8150D302ACB1}" presName="spaceBetweenRectangles" presStyleCnt="0"/>
      <dgm:spPr/>
    </dgm:pt>
    <dgm:pt modelId="{1F5929F2-06B4-42E8-8F77-AE6F29DC6038}" type="pres">
      <dgm:prSet presAssocID="{4E10C3C7-9705-476C-9DFC-1DD4C11F3F5F}" presName="parentLin" presStyleCnt="0"/>
      <dgm:spPr/>
    </dgm:pt>
    <dgm:pt modelId="{627073E0-8BB8-49F2-ADF1-69EA4F61C350}" type="pres">
      <dgm:prSet presAssocID="{4E10C3C7-9705-476C-9DFC-1DD4C11F3F5F}" presName="parentLeftMargin" presStyleLbl="node1" presStyleIdx="1" presStyleCnt="5"/>
      <dgm:spPr/>
    </dgm:pt>
    <dgm:pt modelId="{FADCB421-D4DA-4493-8355-30033513C85D}" type="pres">
      <dgm:prSet presAssocID="{4E10C3C7-9705-476C-9DFC-1DD4C11F3F5F}" presName="parentText" presStyleLbl="node1" presStyleIdx="2" presStyleCnt="5">
        <dgm:presLayoutVars>
          <dgm:chMax val="0"/>
          <dgm:bulletEnabled val="1"/>
        </dgm:presLayoutVars>
      </dgm:prSet>
      <dgm:spPr/>
    </dgm:pt>
    <dgm:pt modelId="{369388F7-6BFC-4453-9A0E-B2EB2572D8AC}" type="pres">
      <dgm:prSet presAssocID="{4E10C3C7-9705-476C-9DFC-1DD4C11F3F5F}" presName="negativeSpace" presStyleCnt="0"/>
      <dgm:spPr/>
    </dgm:pt>
    <dgm:pt modelId="{997D11CD-DAAA-49D4-87BA-33B5DDAE3C30}" type="pres">
      <dgm:prSet presAssocID="{4E10C3C7-9705-476C-9DFC-1DD4C11F3F5F}" presName="childText" presStyleLbl="conFgAcc1" presStyleIdx="2" presStyleCnt="5">
        <dgm:presLayoutVars>
          <dgm:bulletEnabled val="1"/>
        </dgm:presLayoutVars>
      </dgm:prSet>
      <dgm:spPr/>
    </dgm:pt>
    <dgm:pt modelId="{6725AB5E-2769-4E16-9D15-AD6FBCDAA713}" type="pres">
      <dgm:prSet presAssocID="{5E595B13-B1F6-40DC-B7C5-AC42EBE2D8CD}" presName="spaceBetweenRectangles" presStyleCnt="0"/>
      <dgm:spPr/>
    </dgm:pt>
    <dgm:pt modelId="{7D3A2CE1-DD69-47E6-BCBA-96D64BC641A7}" type="pres">
      <dgm:prSet presAssocID="{9291375A-1445-431E-9B26-B5C853D81EC8}" presName="parentLin" presStyleCnt="0"/>
      <dgm:spPr/>
    </dgm:pt>
    <dgm:pt modelId="{FBC4DA3D-9051-401A-9C26-C439DA7AEA93}" type="pres">
      <dgm:prSet presAssocID="{9291375A-1445-431E-9B26-B5C853D81EC8}" presName="parentLeftMargin" presStyleLbl="node1" presStyleIdx="2" presStyleCnt="5"/>
      <dgm:spPr/>
    </dgm:pt>
    <dgm:pt modelId="{D0797251-B249-432C-B744-A3D28AA5464F}" type="pres">
      <dgm:prSet presAssocID="{9291375A-1445-431E-9B26-B5C853D81EC8}" presName="parentText" presStyleLbl="node1" presStyleIdx="3" presStyleCnt="5">
        <dgm:presLayoutVars>
          <dgm:chMax val="0"/>
          <dgm:bulletEnabled val="1"/>
        </dgm:presLayoutVars>
      </dgm:prSet>
      <dgm:spPr/>
    </dgm:pt>
    <dgm:pt modelId="{1DD6E270-2772-4850-AD5F-256EF61D9C47}" type="pres">
      <dgm:prSet presAssocID="{9291375A-1445-431E-9B26-B5C853D81EC8}" presName="negativeSpace" presStyleCnt="0"/>
      <dgm:spPr/>
    </dgm:pt>
    <dgm:pt modelId="{277CBC34-ECDB-49F0-A8E3-7CEF650B6226}" type="pres">
      <dgm:prSet presAssocID="{9291375A-1445-431E-9B26-B5C853D81EC8}" presName="childText" presStyleLbl="conFgAcc1" presStyleIdx="3" presStyleCnt="5">
        <dgm:presLayoutVars>
          <dgm:bulletEnabled val="1"/>
        </dgm:presLayoutVars>
      </dgm:prSet>
      <dgm:spPr/>
    </dgm:pt>
    <dgm:pt modelId="{F18792A5-E0E2-4497-8300-0516BF7467C3}" type="pres">
      <dgm:prSet presAssocID="{8F0F920A-E3DA-481A-AC29-32B8702352D6}" presName="spaceBetweenRectangles" presStyleCnt="0"/>
      <dgm:spPr/>
    </dgm:pt>
    <dgm:pt modelId="{57E78984-7FFD-461C-AF4C-1D84BC4D9B64}" type="pres">
      <dgm:prSet presAssocID="{BF589B7E-CC44-4FE0-AA9F-6FA3CD5EEC61}" presName="parentLin" presStyleCnt="0"/>
      <dgm:spPr/>
    </dgm:pt>
    <dgm:pt modelId="{2F29DEA7-6215-47EB-9D8E-1CE0DF076744}" type="pres">
      <dgm:prSet presAssocID="{BF589B7E-CC44-4FE0-AA9F-6FA3CD5EEC61}" presName="parentLeftMargin" presStyleLbl="node1" presStyleIdx="3" presStyleCnt="5"/>
      <dgm:spPr/>
    </dgm:pt>
    <dgm:pt modelId="{99E38E21-5580-4CC4-B013-9D4408B5C1E9}" type="pres">
      <dgm:prSet presAssocID="{BF589B7E-CC44-4FE0-AA9F-6FA3CD5EEC61}" presName="parentText" presStyleLbl="node1" presStyleIdx="4" presStyleCnt="5" custScaleX="98358">
        <dgm:presLayoutVars>
          <dgm:chMax val="0"/>
          <dgm:bulletEnabled val="1"/>
        </dgm:presLayoutVars>
      </dgm:prSet>
      <dgm:spPr/>
    </dgm:pt>
    <dgm:pt modelId="{1609699D-6C16-4398-ABC4-ADFE5A530C0A}" type="pres">
      <dgm:prSet presAssocID="{BF589B7E-CC44-4FE0-AA9F-6FA3CD5EEC61}" presName="negativeSpace" presStyleCnt="0"/>
      <dgm:spPr/>
    </dgm:pt>
    <dgm:pt modelId="{837A13E7-9641-4F03-B6B4-964026071569}" type="pres">
      <dgm:prSet presAssocID="{BF589B7E-CC44-4FE0-AA9F-6FA3CD5EEC61}" presName="childText" presStyleLbl="conFgAcc1" presStyleIdx="4" presStyleCnt="5">
        <dgm:presLayoutVars>
          <dgm:bulletEnabled val="1"/>
        </dgm:presLayoutVars>
      </dgm:prSet>
      <dgm:spPr/>
    </dgm:pt>
  </dgm:ptLst>
  <dgm:cxnLst>
    <dgm:cxn modelId="{D6526803-E8AA-4C8A-A07F-B637457B99EC}" type="presOf" srcId="{BC6D0D68-EA49-4D81-AC2E-B5B0B64B5229}" destId="{FC1FFAEC-B3BB-44EA-8818-1A25CA7AAC5D}" srcOrd="0" destOrd="0" presId="urn:microsoft.com/office/officeart/2005/8/layout/list1"/>
    <dgm:cxn modelId="{1BD78E10-37CC-4C35-AFD2-CDF9BFD3FA17}" type="presOf" srcId="{9291375A-1445-431E-9B26-B5C853D81EC8}" destId="{D0797251-B249-432C-B744-A3D28AA5464F}" srcOrd="1" destOrd="0" presId="urn:microsoft.com/office/officeart/2005/8/layout/list1"/>
    <dgm:cxn modelId="{7702B62F-DC68-4884-8762-DD0B7E731E38}" type="presOf" srcId="{BF589B7E-CC44-4FE0-AA9F-6FA3CD5EEC61}" destId="{99E38E21-5580-4CC4-B013-9D4408B5C1E9}" srcOrd="1" destOrd="0" presId="urn:microsoft.com/office/officeart/2005/8/layout/list1"/>
    <dgm:cxn modelId="{DC8A3D31-D04E-4CF2-A5C9-E4235942DB77}" srcId="{4E816015-F220-40AD-92D8-166184A6A4CB}" destId="{BC6D0D68-EA49-4D81-AC2E-B5B0B64B5229}" srcOrd="0" destOrd="0" parTransId="{330B06DE-45F6-47BE-8C83-B548200B9718}" sibTransId="{94AD9F23-CED7-4100-9F53-7D56B88E8C5D}"/>
    <dgm:cxn modelId="{EDA91A39-84D0-4EAA-9299-CE2335360F57}" type="presOf" srcId="{9BA3AEA0-C145-4C8F-A460-79E37C368347}" destId="{6FBE557D-E513-4B3D-AA58-719582D40CD1}" srcOrd="0" destOrd="0" presId="urn:microsoft.com/office/officeart/2005/8/layout/list1"/>
    <dgm:cxn modelId="{B1E88339-F505-40F6-9B4F-F7BB87F8AF15}" srcId="{4E816015-F220-40AD-92D8-166184A6A4CB}" destId="{4E10C3C7-9705-476C-9DFC-1DD4C11F3F5F}" srcOrd="2" destOrd="0" parTransId="{C449321D-B50F-42C1-90BA-6C17F00B4430}" sibTransId="{5E595B13-B1F6-40DC-B7C5-AC42EBE2D8CD}"/>
    <dgm:cxn modelId="{2B53D161-6DB3-4727-851F-B0843A683E7F}" type="presOf" srcId="{BC6D0D68-EA49-4D81-AC2E-B5B0B64B5229}" destId="{AFC82127-1C32-48FB-8D6B-DA366B1D50C8}" srcOrd="1" destOrd="0" presId="urn:microsoft.com/office/officeart/2005/8/layout/list1"/>
    <dgm:cxn modelId="{3A9ED544-665C-486B-A051-5109704F864D}" type="presOf" srcId="{1289672C-3FDB-432C-AAF7-8E71732473FC}" destId="{5288BDE1-B2A7-4B2D-BE05-916E0917C092}" srcOrd="0" destOrd="0" presId="urn:microsoft.com/office/officeart/2005/8/layout/list1"/>
    <dgm:cxn modelId="{B8D1BE51-F946-418B-B4BC-1073D5287BD3}" type="presOf" srcId="{4E816015-F220-40AD-92D8-166184A6A4CB}" destId="{C904CDD7-9BF2-4FE7-9AC2-72F71D23D008}" srcOrd="0" destOrd="0" presId="urn:microsoft.com/office/officeart/2005/8/layout/list1"/>
    <dgm:cxn modelId="{86E20477-A84A-48F2-B320-F36A8B14B677}" type="presOf" srcId="{E0650BC8-85D6-4218-818A-3F896742813C}" destId="{277CBC34-ECDB-49F0-A8E3-7CEF650B6226}" srcOrd="0" destOrd="0" presId="urn:microsoft.com/office/officeart/2005/8/layout/list1"/>
    <dgm:cxn modelId="{1200EA7B-F605-4BF2-AD54-37B3053F4BF7}" type="presOf" srcId="{9E3E284B-BA53-4FDE-B53B-04F0A55F8AD7}" destId="{837A13E7-9641-4F03-B6B4-964026071569}" srcOrd="0" destOrd="0" presId="urn:microsoft.com/office/officeart/2005/8/layout/list1"/>
    <dgm:cxn modelId="{FA00E97D-3A92-4F3B-A064-F2D7A0DF7AC8}" type="presOf" srcId="{4E10C3C7-9705-476C-9DFC-1DD4C11F3F5F}" destId="{627073E0-8BB8-49F2-ADF1-69EA4F61C350}" srcOrd="0" destOrd="0" presId="urn:microsoft.com/office/officeart/2005/8/layout/list1"/>
    <dgm:cxn modelId="{33AE5A86-8D30-4580-90B1-7798A8BE7948}" srcId="{4E816015-F220-40AD-92D8-166184A6A4CB}" destId="{1289672C-3FDB-432C-AAF7-8E71732473FC}" srcOrd="1" destOrd="0" parTransId="{F13E7341-957E-4B85-B229-56385603F8B6}" sibTransId="{14FBBBF2-E46B-4854-A17F-8150D302ACB1}"/>
    <dgm:cxn modelId="{C2206989-01F0-4E3F-8A99-23837C865462}" srcId="{1289672C-3FDB-432C-AAF7-8E71732473FC}" destId="{D8753934-D811-49CA-AEBE-8EA8FC9FD84D}" srcOrd="0" destOrd="0" parTransId="{37304E2B-B0A8-4B2E-AC91-AC1B123806EB}" sibTransId="{2F0C9745-F0BE-4BC5-B9C9-2712B596FDDC}"/>
    <dgm:cxn modelId="{D7FA2591-5555-44DC-9F1F-93F3BDE4F353}" srcId="{4E816015-F220-40AD-92D8-166184A6A4CB}" destId="{9291375A-1445-431E-9B26-B5C853D81EC8}" srcOrd="3" destOrd="0" parTransId="{2164AC47-7C3D-41FD-A812-54B888BD9F78}" sibTransId="{8F0F920A-E3DA-481A-AC29-32B8702352D6}"/>
    <dgm:cxn modelId="{183A68A9-2544-485E-9A88-3E5FD8713B17}" srcId="{BC6D0D68-EA49-4D81-AC2E-B5B0B64B5229}" destId="{9BA3AEA0-C145-4C8F-A460-79E37C368347}" srcOrd="0" destOrd="0" parTransId="{3ED5A079-EBBA-47AB-A0C2-9F7BC397747C}" sibTransId="{9005926A-4685-48D3-B774-7D50F647E6DE}"/>
    <dgm:cxn modelId="{EC95CAA9-FA81-4EEA-899E-FAC8FADD855B}" type="presOf" srcId="{94303D40-5251-4BED-A1A4-63C4C85C26EA}" destId="{997D11CD-DAAA-49D4-87BA-33B5DDAE3C30}" srcOrd="0" destOrd="0" presId="urn:microsoft.com/office/officeart/2005/8/layout/list1"/>
    <dgm:cxn modelId="{605D26B8-32CE-4804-9249-A5F6F5957697}" srcId="{4E10C3C7-9705-476C-9DFC-1DD4C11F3F5F}" destId="{94303D40-5251-4BED-A1A4-63C4C85C26EA}" srcOrd="0" destOrd="0" parTransId="{B85BB1DF-9E4F-4410-9A32-DCA3B31D4352}" sibTransId="{12A43CFC-855E-4211-B540-C024CCE811E1}"/>
    <dgm:cxn modelId="{D1ACBDB8-B0B4-4B7B-B262-2363B2998706}" type="presOf" srcId="{1289672C-3FDB-432C-AAF7-8E71732473FC}" destId="{C7E880DD-3F19-4710-86D9-E1FAB2D973F2}" srcOrd="1" destOrd="0" presId="urn:microsoft.com/office/officeart/2005/8/layout/list1"/>
    <dgm:cxn modelId="{AF9863BA-B288-49A7-B66D-254D468FA60C}" srcId="{4E816015-F220-40AD-92D8-166184A6A4CB}" destId="{BF589B7E-CC44-4FE0-AA9F-6FA3CD5EEC61}" srcOrd="4" destOrd="0" parTransId="{398AF342-6247-4A3A-9C8D-1F7A41E423F2}" sibTransId="{F25B512A-D462-4F4D-8EE3-02271C85D98A}"/>
    <dgm:cxn modelId="{EDAADEC1-4E19-4BEE-9DA3-FCDD80720332}" type="presOf" srcId="{4E10C3C7-9705-476C-9DFC-1DD4C11F3F5F}" destId="{FADCB421-D4DA-4493-8355-30033513C85D}" srcOrd="1" destOrd="0" presId="urn:microsoft.com/office/officeart/2005/8/layout/list1"/>
    <dgm:cxn modelId="{65DDCFC7-B764-48CB-9DAE-40028DB1B3FF}" type="presOf" srcId="{BF589B7E-CC44-4FE0-AA9F-6FA3CD5EEC61}" destId="{2F29DEA7-6215-47EB-9D8E-1CE0DF076744}" srcOrd="0" destOrd="0" presId="urn:microsoft.com/office/officeart/2005/8/layout/list1"/>
    <dgm:cxn modelId="{78E79ACD-69ED-40A6-BDE4-6BA103419ECC}" type="presOf" srcId="{9291375A-1445-431E-9B26-B5C853D81EC8}" destId="{FBC4DA3D-9051-401A-9C26-C439DA7AEA93}" srcOrd="0" destOrd="0" presId="urn:microsoft.com/office/officeart/2005/8/layout/list1"/>
    <dgm:cxn modelId="{8C9C49E1-03F7-4757-9268-FA4F33C63AB6}" srcId="{9291375A-1445-431E-9B26-B5C853D81EC8}" destId="{E0650BC8-85D6-4218-818A-3F896742813C}" srcOrd="0" destOrd="0" parTransId="{84B58803-C36A-406F-8014-4D1E44BBF398}" sibTransId="{8E2570D0-6C83-434F-9661-A4F0417576F8}"/>
    <dgm:cxn modelId="{680C4FF1-5A18-4CAB-BD31-BC75BD6A74CB}" srcId="{BF589B7E-CC44-4FE0-AA9F-6FA3CD5EEC61}" destId="{9E3E284B-BA53-4FDE-B53B-04F0A55F8AD7}" srcOrd="0" destOrd="0" parTransId="{CB3B3CE8-6477-4B24-8D1A-8CAE20D3B676}" sibTransId="{2549F0C7-8D3F-4318-8D05-A02D7C8DF8CE}"/>
    <dgm:cxn modelId="{EFBFDCF6-714B-4D0D-9C19-826FAEB09F1B}" type="presOf" srcId="{D8753934-D811-49CA-AEBE-8EA8FC9FD84D}" destId="{893AE2B8-89A1-445C-9F7E-7493043CD2BA}" srcOrd="0" destOrd="0" presId="urn:microsoft.com/office/officeart/2005/8/layout/list1"/>
    <dgm:cxn modelId="{EF31A7A9-BC47-48AF-963D-3927986A9E42}" type="presParOf" srcId="{C904CDD7-9BF2-4FE7-9AC2-72F71D23D008}" destId="{7DFAEDDB-7A21-49F8-BE28-F37D8F59B385}" srcOrd="0" destOrd="0" presId="urn:microsoft.com/office/officeart/2005/8/layout/list1"/>
    <dgm:cxn modelId="{228B292E-D6F2-461A-BE72-C6510FF7B675}" type="presParOf" srcId="{7DFAEDDB-7A21-49F8-BE28-F37D8F59B385}" destId="{FC1FFAEC-B3BB-44EA-8818-1A25CA7AAC5D}" srcOrd="0" destOrd="0" presId="urn:microsoft.com/office/officeart/2005/8/layout/list1"/>
    <dgm:cxn modelId="{26623CAB-F3B2-49CF-BA44-2355C122B90A}" type="presParOf" srcId="{7DFAEDDB-7A21-49F8-BE28-F37D8F59B385}" destId="{AFC82127-1C32-48FB-8D6B-DA366B1D50C8}" srcOrd="1" destOrd="0" presId="urn:microsoft.com/office/officeart/2005/8/layout/list1"/>
    <dgm:cxn modelId="{2B208BFC-3664-41F0-A5CE-94CF91937D24}" type="presParOf" srcId="{C904CDD7-9BF2-4FE7-9AC2-72F71D23D008}" destId="{76D10B5F-B201-4552-A914-FF0BD698F9A0}" srcOrd="1" destOrd="0" presId="urn:microsoft.com/office/officeart/2005/8/layout/list1"/>
    <dgm:cxn modelId="{02C931FE-217C-4414-9749-107A2B009063}" type="presParOf" srcId="{C904CDD7-9BF2-4FE7-9AC2-72F71D23D008}" destId="{6FBE557D-E513-4B3D-AA58-719582D40CD1}" srcOrd="2" destOrd="0" presId="urn:microsoft.com/office/officeart/2005/8/layout/list1"/>
    <dgm:cxn modelId="{FF30711B-562C-4958-8B79-4C22E4594206}" type="presParOf" srcId="{C904CDD7-9BF2-4FE7-9AC2-72F71D23D008}" destId="{605A5B99-DD50-4804-A0A1-49E12C89BB2D}" srcOrd="3" destOrd="0" presId="urn:microsoft.com/office/officeart/2005/8/layout/list1"/>
    <dgm:cxn modelId="{0A3CEB50-9A24-44C2-B159-43C7847BF395}" type="presParOf" srcId="{C904CDD7-9BF2-4FE7-9AC2-72F71D23D008}" destId="{22AF03FF-3BFC-472C-B848-864C3BB13FA2}" srcOrd="4" destOrd="0" presId="urn:microsoft.com/office/officeart/2005/8/layout/list1"/>
    <dgm:cxn modelId="{26251858-2673-45F7-8250-4D94EE479E44}" type="presParOf" srcId="{22AF03FF-3BFC-472C-B848-864C3BB13FA2}" destId="{5288BDE1-B2A7-4B2D-BE05-916E0917C092}" srcOrd="0" destOrd="0" presId="urn:microsoft.com/office/officeart/2005/8/layout/list1"/>
    <dgm:cxn modelId="{9444F234-E5C3-4867-B6EE-02079CC58BC2}" type="presParOf" srcId="{22AF03FF-3BFC-472C-B848-864C3BB13FA2}" destId="{C7E880DD-3F19-4710-86D9-E1FAB2D973F2}" srcOrd="1" destOrd="0" presId="urn:microsoft.com/office/officeart/2005/8/layout/list1"/>
    <dgm:cxn modelId="{1E453463-9CF8-4A14-B93F-206A3973B3CE}" type="presParOf" srcId="{C904CDD7-9BF2-4FE7-9AC2-72F71D23D008}" destId="{9BA52684-8F1D-4D82-8685-244583EE5112}" srcOrd="5" destOrd="0" presId="urn:microsoft.com/office/officeart/2005/8/layout/list1"/>
    <dgm:cxn modelId="{B2E3D67F-66BA-4564-A9DE-270DC06F507D}" type="presParOf" srcId="{C904CDD7-9BF2-4FE7-9AC2-72F71D23D008}" destId="{893AE2B8-89A1-445C-9F7E-7493043CD2BA}" srcOrd="6" destOrd="0" presId="urn:microsoft.com/office/officeart/2005/8/layout/list1"/>
    <dgm:cxn modelId="{99415ACF-7CE0-4851-AF51-8A9837E4F318}" type="presParOf" srcId="{C904CDD7-9BF2-4FE7-9AC2-72F71D23D008}" destId="{BD41089B-97CF-48CF-B90E-55BD8888CA47}" srcOrd="7" destOrd="0" presId="urn:microsoft.com/office/officeart/2005/8/layout/list1"/>
    <dgm:cxn modelId="{6CC85486-6180-4EDE-AA67-1DF4EB8CE40E}" type="presParOf" srcId="{C904CDD7-9BF2-4FE7-9AC2-72F71D23D008}" destId="{1F5929F2-06B4-42E8-8F77-AE6F29DC6038}" srcOrd="8" destOrd="0" presId="urn:microsoft.com/office/officeart/2005/8/layout/list1"/>
    <dgm:cxn modelId="{834B4425-E503-4DE4-98B9-46CA038F5C22}" type="presParOf" srcId="{1F5929F2-06B4-42E8-8F77-AE6F29DC6038}" destId="{627073E0-8BB8-49F2-ADF1-69EA4F61C350}" srcOrd="0" destOrd="0" presId="urn:microsoft.com/office/officeart/2005/8/layout/list1"/>
    <dgm:cxn modelId="{FB31095C-04DC-416C-9D8F-E5330E58E26B}" type="presParOf" srcId="{1F5929F2-06B4-42E8-8F77-AE6F29DC6038}" destId="{FADCB421-D4DA-4493-8355-30033513C85D}" srcOrd="1" destOrd="0" presId="urn:microsoft.com/office/officeart/2005/8/layout/list1"/>
    <dgm:cxn modelId="{B73F4037-DC9D-454A-B805-F0193223B2CB}" type="presParOf" srcId="{C904CDD7-9BF2-4FE7-9AC2-72F71D23D008}" destId="{369388F7-6BFC-4453-9A0E-B2EB2572D8AC}" srcOrd="9" destOrd="0" presId="urn:microsoft.com/office/officeart/2005/8/layout/list1"/>
    <dgm:cxn modelId="{6CB29290-E384-461B-9164-901C7E6347EE}" type="presParOf" srcId="{C904CDD7-9BF2-4FE7-9AC2-72F71D23D008}" destId="{997D11CD-DAAA-49D4-87BA-33B5DDAE3C30}" srcOrd="10" destOrd="0" presId="urn:microsoft.com/office/officeart/2005/8/layout/list1"/>
    <dgm:cxn modelId="{0765E643-9583-433F-88CF-09FCA35F7A1B}" type="presParOf" srcId="{C904CDD7-9BF2-4FE7-9AC2-72F71D23D008}" destId="{6725AB5E-2769-4E16-9D15-AD6FBCDAA713}" srcOrd="11" destOrd="0" presId="urn:microsoft.com/office/officeart/2005/8/layout/list1"/>
    <dgm:cxn modelId="{DF333A09-771F-49CE-A0FA-75599D87B4B7}" type="presParOf" srcId="{C904CDD7-9BF2-4FE7-9AC2-72F71D23D008}" destId="{7D3A2CE1-DD69-47E6-BCBA-96D64BC641A7}" srcOrd="12" destOrd="0" presId="urn:microsoft.com/office/officeart/2005/8/layout/list1"/>
    <dgm:cxn modelId="{B369DA76-AB1C-4240-BEBA-EFD6F2A665D8}" type="presParOf" srcId="{7D3A2CE1-DD69-47E6-BCBA-96D64BC641A7}" destId="{FBC4DA3D-9051-401A-9C26-C439DA7AEA93}" srcOrd="0" destOrd="0" presId="urn:microsoft.com/office/officeart/2005/8/layout/list1"/>
    <dgm:cxn modelId="{FC3A51D5-9AEA-4676-9ACD-BCCD15EDACA2}" type="presParOf" srcId="{7D3A2CE1-DD69-47E6-BCBA-96D64BC641A7}" destId="{D0797251-B249-432C-B744-A3D28AA5464F}" srcOrd="1" destOrd="0" presId="urn:microsoft.com/office/officeart/2005/8/layout/list1"/>
    <dgm:cxn modelId="{88B38F03-C394-4CD8-9878-21434A639262}" type="presParOf" srcId="{C904CDD7-9BF2-4FE7-9AC2-72F71D23D008}" destId="{1DD6E270-2772-4850-AD5F-256EF61D9C47}" srcOrd="13" destOrd="0" presId="urn:microsoft.com/office/officeart/2005/8/layout/list1"/>
    <dgm:cxn modelId="{AA4967E5-C142-4F7A-9746-40AA9EF6638C}" type="presParOf" srcId="{C904CDD7-9BF2-4FE7-9AC2-72F71D23D008}" destId="{277CBC34-ECDB-49F0-A8E3-7CEF650B6226}" srcOrd="14" destOrd="0" presId="urn:microsoft.com/office/officeart/2005/8/layout/list1"/>
    <dgm:cxn modelId="{B53A1629-4593-4F57-BA59-8961E3340FC6}" type="presParOf" srcId="{C904CDD7-9BF2-4FE7-9AC2-72F71D23D008}" destId="{F18792A5-E0E2-4497-8300-0516BF7467C3}" srcOrd="15" destOrd="0" presId="urn:microsoft.com/office/officeart/2005/8/layout/list1"/>
    <dgm:cxn modelId="{B058F348-9D66-4E3F-8228-B8B88C6733BE}" type="presParOf" srcId="{C904CDD7-9BF2-4FE7-9AC2-72F71D23D008}" destId="{57E78984-7FFD-461C-AF4C-1D84BC4D9B64}" srcOrd="16" destOrd="0" presId="urn:microsoft.com/office/officeart/2005/8/layout/list1"/>
    <dgm:cxn modelId="{81865B40-070D-4982-BFBA-F80DCD7F96F0}" type="presParOf" srcId="{57E78984-7FFD-461C-AF4C-1D84BC4D9B64}" destId="{2F29DEA7-6215-47EB-9D8E-1CE0DF076744}" srcOrd="0" destOrd="0" presId="urn:microsoft.com/office/officeart/2005/8/layout/list1"/>
    <dgm:cxn modelId="{9C7F0497-A684-4D59-9D3E-8921C2368ED1}" type="presParOf" srcId="{57E78984-7FFD-461C-AF4C-1D84BC4D9B64}" destId="{99E38E21-5580-4CC4-B013-9D4408B5C1E9}" srcOrd="1" destOrd="0" presId="urn:microsoft.com/office/officeart/2005/8/layout/list1"/>
    <dgm:cxn modelId="{25D530DA-470A-4B05-AD6F-8BEC200170FA}" type="presParOf" srcId="{C904CDD7-9BF2-4FE7-9AC2-72F71D23D008}" destId="{1609699D-6C16-4398-ABC4-ADFE5A530C0A}" srcOrd="17" destOrd="0" presId="urn:microsoft.com/office/officeart/2005/8/layout/list1"/>
    <dgm:cxn modelId="{9233992A-7B45-49AA-8884-8715466C6E7C}" type="presParOf" srcId="{C904CDD7-9BF2-4FE7-9AC2-72F71D23D008}" destId="{837A13E7-9641-4F03-B6B4-96402607156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1DFECC-89C1-46D1-BB58-BBC4D009FEDE}" type="doc">
      <dgm:prSet loTypeId="urn:microsoft.com/office/officeart/2005/8/layout/cycle5" loCatId="cycle" qsTypeId="urn:microsoft.com/office/officeart/2005/8/quickstyle/simple1" qsCatId="simple" csTypeId="urn:microsoft.com/office/officeart/2005/8/colors/accent0_1" csCatId="mainScheme" phldr="1"/>
      <dgm:spPr/>
      <dgm:t>
        <a:bodyPr/>
        <a:lstStyle/>
        <a:p>
          <a:endParaRPr lang="en-GB"/>
        </a:p>
      </dgm:t>
    </dgm:pt>
    <dgm:pt modelId="{1A4DEEC4-CB80-402B-9C99-193DC6B4CADC}">
      <dgm:prSet phldrT="[Text]" custT="1"/>
      <dgm:spPr/>
      <dgm:t>
        <a:bodyPr/>
        <a:lstStyle/>
        <a:p>
          <a:pPr>
            <a:buNone/>
          </a:pPr>
          <a:r>
            <a:rPr lang="en-GB" sz="2400" dirty="0">
              <a:latin typeface="Arial" panose="020B0604020202020204" pitchFamily="34" charset="0"/>
              <a:cs typeface="Arial" panose="020B0604020202020204" pitchFamily="34" charset="0"/>
            </a:rPr>
            <a:t>Several Options</a:t>
          </a:r>
        </a:p>
      </dgm:t>
    </dgm:pt>
    <dgm:pt modelId="{7F6A01C3-8054-4055-85B4-DEEFB6A08422}" type="parTrans" cxnId="{3DDED6B9-9AD6-4B07-B8B2-D6B02DF9AA86}">
      <dgm:prSet/>
      <dgm:spPr/>
      <dgm:t>
        <a:bodyPr/>
        <a:lstStyle/>
        <a:p>
          <a:endParaRPr lang="en-GB"/>
        </a:p>
      </dgm:t>
    </dgm:pt>
    <dgm:pt modelId="{B31EAE3C-E2F3-4FD4-984C-609037946FE4}" type="sibTrans" cxnId="{3DDED6B9-9AD6-4B07-B8B2-D6B02DF9AA86}">
      <dgm:prSet/>
      <dgm:spPr/>
      <dgm:t>
        <a:bodyPr/>
        <a:lstStyle/>
        <a:p>
          <a:endParaRPr lang="en-GB"/>
        </a:p>
      </dgm:t>
    </dgm:pt>
    <dgm:pt modelId="{7F85C88C-C55E-4002-B6D8-BAB546C583A1}">
      <dgm:prSet phldrT="[Text]" custT="1"/>
      <dgm:spPr/>
      <dgm:t>
        <a:bodyPr/>
        <a:lstStyle/>
        <a:p>
          <a:pPr>
            <a:buNone/>
          </a:pPr>
          <a:r>
            <a:rPr lang="en-GB" sz="2400" dirty="0">
              <a:latin typeface="Arial" panose="020B0604020202020204" pitchFamily="34" charset="0"/>
              <a:cs typeface="Arial" panose="020B0604020202020204" pitchFamily="34" charset="0"/>
            </a:rPr>
            <a:t>Safeguarding Framework</a:t>
          </a:r>
        </a:p>
      </dgm:t>
    </dgm:pt>
    <dgm:pt modelId="{14073EB5-5252-4BD7-AF00-2773DA45F223}" type="parTrans" cxnId="{22E5B008-349A-4A86-B808-E515C166C035}">
      <dgm:prSet/>
      <dgm:spPr/>
      <dgm:t>
        <a:bodyPr/>
        <a:lstStyle/>
        <a:p>
          <a:endParaRPr lang="en-GB"/>
        </a:p>
      </dgm:t>
    </dgm:pt>
    <dgm:pt modelId="{6517D9AE-E026-48A5-9A40-79B475C31E26}" type="sibTrans" cxnId="{22E5B008-349A-4A86-B808-E515C166C035}">
      <dgm:prSet/>
      <dgm:spPr/>
      <dgm:t>
        <a:bodyPr/>
        <a:lstStyle/>
        <a:p>
          <a:endParaRPr lang="en-GB"/>
        </a:p>
      </dgm:t>
    </dgm:pt>
    <dgm:pt modelId="{6A1D2E5E-D1AD-49A1-BEFC-7B302C9E876A}">
      <dgm:prSet phldrT="[Text]" phldr="0" custT="1"/>
      <dgm:spPr/>
      <dgm:t>
        <a:bodyPr/>
        <a:lstStyle/>
        <a:p>
          <a:r>
            <a:rPr lang="en-US" sz="2400" dirty="0">
              <a:latin typeface="Arial" panose="020B0604020202020204" pitchFamily="34" charset="0"/>
              <a:cs typeface="Arial" panose="020B0604020202020204" pitchFamily="34" charset="0"/>
            </a:rPr>
            <a:t>Cost-Effectiveness</a:t>
          </a:r>
          <a:endParaRPr lang="en-GB" sz="2400" dirty="0">
            <a:latin typeface="Arial" panose="020B0604020202020204" pitchFamily="34" charset="0"/>
            <a:cs typeface="Arial" panose="020B0604020202020204" pitchFamily="34" charset="0"/>
          </a:endParaRPr>
        </a:p>
      </dgm:t>
    </dgm:pt>
    <dgm:pt modelId="{9B8F4580-0954-48C5-8BEB-930A6D603F08}" type="parTrans" cxnId="{2E9D1F35-F9EE-435B-85C9-AF65BFE666E3}">
      <dgm:prSet/>
      <dgm:spPr/>
      <dgm:t>
        <a:bodyPr/>
        <a:lstStyle/>
        <a:p>
          <a:endParaRPr lang="en-GB"/>
        </a:p>
      </dgm:t>
    </dgm:pt>
    <dgm:pt modelId="{263937C8-CD72-4C8D-805A-532158FAC90C}" type="sibTrans" cxnId="{2E9D1F35-F9EE-435B-85C9-AF65BFE666E3}">
      <dgm:prSet/>
      <dgm:spPr/>
      <dgm:t>
        <a:bodyPr/>
        <a:lstStyle/>
        <a:p>
          <a:endParaRPr lang="en-GB"/>
        </a:p>
      </dgm:t>
    </dgm:pt>
    <dgm:pt modelId="{868003FD-3A31-47B7-AE6D-102A2A9C88B3}">
      <dgm:prSet phldrT="[Text]" phldr="0" custT="1"/>
      <dgm:spPr/>
      <dgm:t>
        <a:bodyPr/>
        <a:lstStyle/>
        <a:p>
          <a:r>
            <a:rPr lang="en-US" sz="2400" dirty="0">
              <a:latin typeface="Arial" panose="020B0604020202020204" pitchFamily="34" charset="0"/>
              <a:cs typeface="Arial" panose="020B0604020202020204" pitchFamily="34" charset="0"/>
            </a:rPr>
            <a:t>Personalised Care</a:t>
          </a:r>
          <a:endParaRPr lang="en-GB" sz="2400" dirty="0">
            <a:latin typeface="Arial" panose="020B0604020202020204" pitchFamily="34" charset="0"/>
            <a:cs typeface="Arial" panose="020B0604020202020204" pitchFamily="34" charset="0"/>
          </a:endParaRPr>
        </a:p>
      </dgm:t>
    </dgm:pt>
    <dgm:pt modelId="{6AE4FED2-35E6-435F-8080-E0C3D023E03F}" type="parTrans" cxnId="{D0442FB3-943E-4661-9426-EEA8EBD3E1F4}">
      <dgm:prSet/>
      <dgm:spPr/>
      <dgm:t>
        <a:bodyPr/>
        <a:lstStyle/>
        <a:p>
          <a:endParaRPr lang="en-GB"/>
        </a:p>
      </dgm:t>
    </dgm:pt>
    <dgm:pt modelId="{DD80D998-DAFD-4081-9BE1-FDFB79F44D0D}" type="sibTrans" cxnId="{D0442FB3-943E-4661-9426-EEA8EBD3E1F4}">
      <dgm:prSet/>
      <dgm:spPr/>
      <dgm:t>
        <a:bodyPr/>
        <a:lstStyle/>
        <a:p>
          <a:endParaRPr lang="en-GB"/>
        </a:p>
      </dgm:t>
    </dgm:pt>
    <dgm:pt modelId="{04D4A507-7137-426A-8758-B9EB8A64F52C}">
      <dgm:prSet phldrT="[Text]" phldr="0" custT="1"/>
      <dgm:spPr/>
      <dgm:t>
        <a:bodyPr/>
        <a:lstStyle/>
        <a:p>
          <a:r>
            <a:rPr lang="en-US" sz="2400" dirty="0">
              <a:latin typeface="Arial" panose="020B0604020202020204" pitchFamily="34" charset="0"/>
              <a:cs typeface="Arial" panose="020B0604020202020204" pitchFamily="34" charset="0"/>
            </a:rPr>
            <a:t>Support for Health  Management</a:t>
          </a:r>
          <a:endParaRPr lang="en-GB" sz="2400" dirty="0">
            <a:latin typeface="Arial" panose="020B0604020202020204" pitchFamily="34" charset="0"/>
            <a:cs typeface="Arial" panose="020B0604020202020204" pitchFamily="34" charset="0"/>
          </a:endParaRPr>
        </a:p>
      </dgm:t>
    </dgm:pt>
    <dgm:pt modelId="{8A767537-AD15-4308-B3D8-6C61D3550F0D}" type="parTrans" cxnId="{1EE0E6F7-80EE-4BD8-8A7D-ADF814002787}">
      <dgm:prSet/>
      <dgm:spPr/>
      <dgm:t>
        <a:bodyPr/>
        <a:lstStyle/>
        <a:p>
          <a:endParaRPr lang="en-GB"/>
        </a:p>
      </dgm:t>
    </dgm:pt>
    <dgm:pt modelId="{8B0CA06E-0BEC-4A99-9BCC-6FDC1447F6BB}" type="sibTrans" cxnId="{1EE0E6F7-80EE-4BD8-8A7D-ADF814002787}">
      <dgm:prSet/>
      <dgm:spPr/>
      <dgm:t>
        <a:bodyPr/>
        <a:lstStyle/>
        <a:p>
          <a:endParaRPr lang="en-GB"/>
        </a:p>
      </dgm:t>
    </dgm:pt>
    <dgm:pt modelId="{04F72DFE-092D-4A55-BAE5-8BBB6A5EFA99}" type="pres">
      <dgm:prSet presAssocID="{0B1DFECC-89C1-46D1-BB58-BBC4D009FEDE}" presName="cycle" presStyleCnt="0">
        <dgm:presLayoutVars>
          <dgm:dir/>
          <dgm:resizeHandles val="exact"/>
        </dgm:presLayoutVars>
      </dgm:prSet>
      <dgm:spPr/>
    </dgm:pt>
    <dgm:pt modelId="{F15340CE-4BBC-469D-A0B4-5927CB1D2713}" type="pres">
      <dgm:prSet presAssocID="{1A4DEEC4-CB80-402B-9C99-193DC6B4CADC}" presName="node" presStyleLbl="node1" presStyleIdx="0" presStyleCnt="5">
        <dgm:presLayoutVars>
          <dgm:bulletEnabled val="1"/>
        </dgm:presLayoutVars>
      </dgm:prSet>
      <dgm:spPr/>
    </dgm:pt>
    <dgm:pt modelId="{02F4512D-48AE-4813-85AA-495F54D25629}" type="pres">
      <dgm:prSet presAssocID="{1A4DEEC4-CB80-402B-9C99-193DC6B4CADC}" presName="spNode" presStyleCnt="0"/>
      <dgm:spPr/>
    </dgm:pt>
    <dgm:pt modelId="{C5CD09FA-FB64-430B-BF3F-C14FEDC18ACF}" type="pres">
      <dgm:prSet presAssocID="{B31EAE3C-E2F3-4FD4-984C-609037946FE4}" presName="sibTrans" presStyleLbl="sibTrans1D1" presStyleIdx="0" presStyleCnt="5"/>
      <dgm:spPr/>
    </dgm:pt>
    <dgm:pt modelId="{9505300D-E3B8-4354-BF11-E0427F1964CC}" type="pres">
      <dgm:prSet presAssocID="{7F85C88C-C55E-4002-B6D8-BAB546C583A1}" presName="node" presStyleLbl="node1" presStyleIdx="1" presStyleCnt="5" custScaleX="114538">
        <dgm:presLayoutVars>
          <dgm:bulletEnabled val="1"/>
        </dgm:presLayoutVars>
      </dgm:prSet>
      <dgm:spPr/>
    </dgm:pt>
    <dgm:pt modelId="{230C3FF4-0C13-4985-99C0-5314A55DA21D}" type="pres">
      <dgm:prSet presAssocID="{7F85C88C-C55E-4002-B6D8-BAB546C583A1}" presName="spNode" presStyleCnt="0"/>
      <dgm:spPr/>
    </dgm:pt>
    <dgm:pt modelId="{0370F7B6-965E-4C7B-9D86-D7E06E15CDC2}" type="pres">
      <dgm:prSet presAssocID="{6517D9AE-E026-48A5-9A40-79B475C31E26}" presName="sibTrans" presStyleLbl="sibTrans1D1" presStyleIdx="1" presStyleCnt="5"/>
      <dgm:spPr/>
    </dgm:pt>
    <dgm:pt modelId="{082B6F0A-4482-4232-9810-1AA730D6D5C1}" type="pres">
      <dgm:prSet presAssocID="{6A1D2E5E-D1AD-49A1-BEFC-7B302C9E876A}" presName="node" presStyleLbl="node1" presStyleIdx="2" presStyleCnt="5" custScaleX="129304" custRadScaleRad="99077" custRadScaleInc="-22505">
        <dgm:presLayoutVars>
          <dgm:bulletEnabled val="1"/>
        </dgm:presLayoutVars>
      </dgm:prSet>
      <dgm:spPr/>
    </dgm:pt>
    <dgm:pt modelId="{47C3FC75-56AB-4EE5-A4C9-6248780E7D18}" type="pres">
      <dgm:prSet presAssocID="{6A1D2E5E-D1AD-49A1-BEFC-7B302C9E876A}" presName="spNode" presStyleCnt="0"/>
      <dgm:spPr/>
    </dgm:pt>
    <dgm:pt modelId="{AD6C0D18-8AEF-4001-9568-625514B67FCA}" type="pres">
      <dgm:prSet presAssocID="{263937C8-CD72-4C8D-805A-532158FAC90C}" presName="sibTrans" presStyleLbl="sibTrans1D1" presStyleIdx="2" presStyleCnt="5"/>
      <dgm:spPr/>
    </dgm:pt>
    <dgm:pt modelId="{B4CE2716-C1F1-43A9-8C84-37259018FBFC}" type="pres">
      <dgm:prSet presAssocID="{868003FD-3A31-47B7-AE6D-102A2A9C88B3}" presName="node" presStyleLbl="node1" presStyleIdx="3" presStyleCnt="5" custScaleX="117440" custRadScaleRad="96637" custRadScaleInc="15555">
        <dgm:presLayoutVars>
          <dgm:bulletEnabled val="1"/>
        </dgm:presLayoutVars>
      </dgm:prSet>
      <dgm:spPr/>
    </dgm:pt>
    <dgm:pt modelId="{50209915-10EB-4D27-87F7-89557F68A4CD}" type="pres">
      <dgm:prSet presAssocID="{868003FD-3A31-47B7-AE6D-102A2A9C88B3}" presName="spNode" presStyleCnt="0"/>
      <dgm:spPr/>
    </dgm:pt>
    <dgm:pt modelId="{1BE05FD8-62E0-46C9-AE7D-891E6EE5F4C1}" type="pres">
      <dgm:prSet presAssocID="{DD80D998-DAFD-4081-9BE1-FDFB79F44D0D}" presName="sibTrans" presStyleLbl="sibTrans1D1" presStyleIdx="3" presStyleCnt="5"/>
      <dgm:spPr/>
    </dgm:pt>
    <dgm:pt modelId="{722C8491-F3F7-4D6E-B91E-35D0BA1A8BE4}" type="pres">
      <dgm:prSet presAssocID="{04D4A507-7137-426A-8758-B9EB8A64F52C}" presName="node" presStyleLbl="node1" presStyleIdx="4" presStyleCnt="5" custScaleX="133782">
        <dgm:presLayoutVars>
          <dgm:bulletEnabled val="1"/>
        </dgm:presLayoutVars>
      </dgm:prSet>
      <dgm:spPr/>
    </dgm:pt>
    <dgm:pt modelId="{74D5497C-8739-4CF8-AFF1-418E874E330F}" type="pres">
      <dgm:prSet presAssocID="{04D4A507-7137-426A-8758-B9EB8A64F52C}" presName="spNode" presStyleCnt="0"/>
      <dgm:spPr/>
    </dgm:pt>
    <dgm:pt modelId="{555B2846-D933-4F86-8C3E-AAF1E308A38D}" type="pres">
      <dgm:prSet presAssocID="{8B0CA06E-0BEC-4A99-9BCC-6FDC1447F6BB}" presName="sibTrans" presStyleLbl="sibTrans1D1" presStyleIdx="4" presStyleCnt="5"/>
      <dgm:spPr/>
    </dgm:pt>
  </dgm:ptLst>
  <dgm:cxnLst>
    <dgm:cxn modelId="{22E5B008-349A-4A86-B808-E515C166C035}" srcId="{0B1DFECC-89C1-46D1-BB58-BBC4D009FEDE}" destId="{7F85C88C-C55E-4002-B6D8-BAB546C583A1}" srcOrd="1" destOrd="0" parTransId="{14073EB5-5252-4BD7-AF00-2773DA45F223}" sibTransId="{6517D9AE-E026-48A5-9A40-79B475C31E26}"/>
    <dgm:cxn modelId="{E1E22530-EF52-4983-B22A-4DBBFF2FBA44}" type="presOf" srcId="{DD80D998-DAFD-4081-9BE1-FDFB79F44D0D}" destId="{1BE05FD8-62E0-46C9-AE7D-891E6EE5F4C1}" srcOrd="0" destOrd="0" presId="urn:microsoft.com/office/officeart/2005/8/layout/cycle5"/>
    <dgm:cxn modelId="{2E9D1F35-F9EE-435B-85C9-AF65BFE666E3}" srcId="{0B1DFECC-89C1-46D1-BB58-BBC4D009FEDE}" destId="{6A1D2E5E-D1AD-49A1-BEFC-7B302C9E876A}" srcOrd="2" destOrd="0" parTransId="{9B8F4580-0954-48C5-8BEB-930A6D603F08}" sibTransId="{263937C8-CD72-4C8D-805A-532158FAC90C}"/>
    <dgm:cxn modelId="{FB0E653E-8225-4343-A284-E9BF83252129}" type="presOf" srcId="{7F85C88C-C55E-4002-B6D8-BAB546C583A1}" destId="{9505300D-E3B8-4354-BF11-E0427F1964CC}" srcOrd="0" destOrd="0" presId="urn:microsoft.com/office/officeart/2005/8/layout/cycle5"/>
    <dgm:cxn modelId="{D5D5EA62-D760-4A7C-8969-08EE908A5F79}" type="presOf" srcId="{1A4DEEC4-CB80-402B-9C99-193DC6B4CADC}" destId="{F15340CE-4BBC-469D-A0B4-5927CB1D2713}" srcOrd="0" destOrd="0" presId="urn:microsoft.com/office/officeart/2005/8/layout/cycle5"/>
    <dgm:cxn modelId="{4370736A-78D3-4EE6-8B04-769F0080DBE7}" type="presOf" srcId="{6517D9AE-E026-48A5-9A40-79B475C31E26}" destId="{0370F7B6-965E-4C7B-9D86-D7E06E15CDC2}" srcOrd="0" destOrd="0" presId="urn:microsoft.com/office/officeart/2005/8/layout/cycle5"/>
    <dgm:cxn modelId="{1332564E-4C64-4B0D-B1EF-7847C0D638D6}" type="presOf" srcId="{04D4A507-7137-426A-8758-B9EB8A64F52C}" destId="{722C8491-F3F7-4D6E-B91E-35D0BA1A8BE4}" srcOrd="0" destOrd="0" presId="urn:microsoft.com/office/officeart/2005/8/layout/cycle5"/>
    <dgm:cxn modelId="{49613A6F-77FD-4337-8D6B-34785447FDED}" type="presOf" srcId="{B31EAE3C-E2F3-4FD4-984C-609037946FE4}" destId="{C5CD09FA-FB64-430B-BF3F-C14FEDC18ACF}" srcOrd="0" destOrd="0" presId="urn:microsoft.com/office/officeart/2005/8/layout/cycle5"/>
    <dgm:cxn modelId="{140F8376-62B1-4316-A80E-D9784E17DF56}" type="presOf" srcId="{263937C8-CD72-4C8D-805A-532158FAC90C}" destId="{AD6C0D18-8AEF-4001-9568-625514B67FCA}" srcOrd="0" destOrd="0" presId="urn:microsoft.com/office/officeart/2005/8/layout/cycle5"/>
    <dgm:cxn modelId="{D0442FB3-943E-4661-9426-EEA8EBD3E1F4}" srcId="{0B1DFECC-89C1-46D1-BB58-BBC4D009FEDE}" destId="{868003FD-3A31-47B7-AE6D-102A2A9C88B3}" srcOrd="3" destOrd="0" parTransId="{6AE4FED2-35E6-435F-8080-E0C3D023E03F}" sibTransId="{DD80D998-DAFD-4081-9BE1-FDFB79F44D0D}"/>
    <dgm:cxn modelId="{3DDED6B9-9AD6-4B07-B8B2-D6B02DF9AA86}" srcId="{0B1DFECC-89C1-46D1-BB58-BBC4D009FEDE}" destId="{1A4DEEC4-CB80-402B-9C99-193DC6B4CADC}" srcOrd="0" destOrd="0" parTransId="{7F6A01C3-8054-4055-85B4-DEEFB6A08422}" sibTransId="{B31EAE3C-E2F3-4FD4-984C-609037946FE4}"/>
    <dgm:cxn modelId="{C2626CC0-0533-411B-9F5E-E0C49EE260B8}" type="presOf" srcId="{868003FD-3A31-47B7-AE6D-102A2A9C88B3}" destId="{B4CE2716-C1F1-43A9-8C84-37259018FBFC}" srcOrd="0" destOrd="0" presId="urn:microsoft.com/office/officeart/2005/8/layout/cycle5"/>
    <dgm:cxn modelId="{C683C4D4-3562-432B-88C5-ABF56934F877}" type="presOf" srcId="{6A1D2E5E-D1AD-49A1-BEFC-7B302C9E876A}" destId="{082B6F0A-4482-4232-9810-1AA730D6D5C1}" srcOrd="0" destOrd="0" presId="urn:microsoft.com/office/officeart/2005/8/layout/cycle5"/>
    <dgm:cxn modelId="{B9A2DADE-7075-4A7D-9B58-F3F61A2B4FA0}" type="presOf" srcId="{8B0CA06E-0BEC-4A99-9BCC-6FDC1447F6BB}" destId="{555B2846-D933-4F86-8C3E-AAF1E308A38D}" srcOrd="0" destOrd="0" presId="urn:microsoft.com/office/officeart/2005/8/layout/cycle5"/>
    <dgm:cxn modelId="{A72AECE7-77D4-4744-8AB0-3504BDF67D56}" type="presOf" srcId="{0B1DFECC-89C1-46D1-BB58-BBC4D009FEDE}" destId="{04F72DFE-092D-4A55-BAE5-8BBB6A5EFA99}" srcOrd="0" destOrd="0" presId="urn:microsoft.com/office/officeart/2005/8/layout/cycle5"/>
    <dgm:cxn modelId="{1EE0E6F7-80EE-4BD8-8A7D-ADF814002787}" srcId="{0B1DFECC-89C1-46D1-BB58-BBC4D009FEDE}" destId="{04D4A507-7137-426A-8758-B9EB8A64F52C}" srcOrd="4" destOrd="0" parTransId="{8A767537-AD15-4308-B3D8-6C61D3550F0D}" sibTransId="{8B0CA06E-0BEC-4A99-9BCC-6FDC1447F6BB}"/>
    <dgm:cxn modelId="{EEB0EEB2-1936-4E39-A1EE-49AF4C0789F7}" type="presParOf" srcId="{04F72DFE-092D-4A55-BAE5-8BBB6A5EFA99}" destId="{F15340CE-4BBC-469D-A0B4-5927CB1D2713}" srcOrd="0" destOrd="0" presId="urn:microsoft.com/office/officeart/2005/8/layout/cycle5"/>
    <dgm:cxn modelId="{280A7ED4-DF6F-42EB-8E26-E66E39CF8621}" type="presParOf" srcId="{04F72DFE-092D-4A55-BAE5-8BBB6A5EFA99}" destId="{02F4512D-48AE-4813-85AA-495F54D25629}" srcOrd="1" destOrd="0" presId="urn:microsoft.com/office/officeart/2005/8/layout/cycle5"/>
    <dgm:cxn modelId="{9C57D281-0594-4842-9039-5AE7914F9E47}" type="presParOf" srcId="{04F72DFE-092D-4A55-BAE5-8BBB6A5EFA99}" destId="{C5CD09FA-FB64-430B-BF3F-C14FEDC18ACF}" srcOrd="2" destOrd="0" presId="urn:microsoft.com/office/officeart/2005/8/layout/cycle5"/>
    <dgm:cxn modelId="{49B9261C-8079-46C8-AA0A-9E13DF708A33}" type="presParOf" srcId="{04F72DFE-092D-4A55-BAE5-8BBB6A5EFA99}" destId="{9505300D-E3B8-4354-BF11-E0427F1964CC}" srcOrd="3" destOrd="0" presId="urn:microsoft.com/office/officeart/2005/8/layout/cycle5"/>
    <dgm:cxn modelId="{7859C06D-0718-46C4-8C10-E5E1FF5748E8}" type="presParOf" srcId="{04F72DFE-092D-4A55-BAE5-8BBB6A5EFA99}" destId="{230C3FF4-0C13-4985-99C0-5314A55DA21D}" srcOrd="4" destOrd="0" presId="urn:microsoft.com/office/officeart/2005/8/layout/cycle5"/>
    <dgm:cxn modelId="{CA4CC493-194C-4AFF-BE60-39B0476969FB}" type="presParOf" srcId="{04F72DFE-092D-4A55-BAE5-8BBB6A5EFA99}" destId="{0370F7B6-965E-4C7B-9D86-D7E06E15CDC2}" srcOrd="5" destOrd="0" presId="urn:microsoft.com/office/officeart/2005/8/layout/cycle5"/>
    <dgm:cxn modelId="{8D85D03B-0044-415E-9406-B089DACF2D58}" type="presParOf" srcId="{04F72DFE-092D-4A55-BAE5-8BBB6A5EFA99}" destId="{082B6F0A-4482-4232-9810-1AA730D6D5C1}" srcOrd="6" destOrd="0" presId="urn:microsoft.com/office/officeart/2005/8/layout/cycle5"/>
    <dgm:cxn modelId="{6FF250C7-E7CE-4728-BF9B-EA8F99089E0A}" type="presParOf" srcId="{04F72DFE-092D-4A55-BAE5-8BBB6A5EFA99}" destId="{47C3FC75-56AB-4EE5-A4C9-6248780E7D18}" srcOrd="7" destOrd="0" presId="urn:microsoft.com/office/officeart/2005/8/layout/cycle5"/>
    <dgm:cxn modelId="{A78DCDD6-7917-435E-8651-1DA239BB9B37}" type="presParOf" srcId="{04F72DFE-092D-4A55-BAE5-8BBB6A5EFA99}" destId="{AD6C0D18-8AEF-4001-9568-625514B67FCA}" srcOrd="8" destOrd="0" presId="urn:microsoft.com/office/officeart/2005/8/layout/cycle5"/>
    <dgm:cxn modelId="{526909CD-15E9-42E4-9C7C-B861A8AD82B7}" type="presParOf" srcId="{04F72DFE-092D-4A55-BAE5-8BBB6A5EFA99}" destId="{B4CE2716-C1F1-43A9-8C84-37259018FBFC}" srcOrd="9" destOrd="0" presId="urn:microsoft.com/office/officeart/2005/8/layout/cycle5"/>
    <dgm:cxn modelId="{32453ECD-3C62-481E-8DDF-4F6D768E94A6}" type="presParOf" srcId="{04F72DFE-092D-4A55-BAE5-8BBB6A5EFA99}" destId="{50209915-10EB-4D27-87F7-89557F68A4CD}" srcOrd="10" destOrd="0" presId="urn:microsoft.com/office/officeart/2005/8/layout/cycle5"/>
    <dgm:cxn modelId="{720E76B4-6B8B-4E5C-BB60-E91AC3AC4D34}" type="presParOf" srcId="{04F72DFE-092D-4A55-BAE5-8BBB6A5EFA99}" destId="{1BE05FD8-62E0-46C9-AE7D-891E6EE5F4C1}" srcOrd="11" destOrd="0" presId="urn:microsoft.com/office/officeart/2005/8/layout/cycle5"/>
    <dgm:cxn modelId="{2862D1D9-7F81-4594-9FE6-8A24080B458B}" type="presParOf" srcId="{04F72DFE-092D-4A55-BAE5-8BBB6A5EFA99}" destId="{722C8491-F3F7-4D6E-B91E-35D0BA1A8BE4}" srcOrd="12" destOrd="0" presId="urn:microsoft.com/office/officeart/2005/8/layout/cycle5"/>
    <dgm:cxn modelId="{05241109-5F2C-4500-A9BA-7A53D6DA08D2}" type="presParOf" srcId="{04F72DFE-092D-4A55-BAE5-8BBB6A5EFA99}" destId="{74D5497C-8739-4CF8-AFF1-418E874E330F}" srcOrd="13" destOrd="0" presId="urn:microsoft.com/office/officeart/2005/8/layout/cycle5"/>
    <dgm:cxn modelId="{39954701-3D6B-4C97-A044-B37E2D0788F1}" type="presParOf" srcId="{04F72DFE-092D-4A55-BAE5-8BBB6A5EFA99}" destId="{555B2846-D933-4F86-8C3E-AAF1E308A38D}" srcOrd="14"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B1DFECC-89C1-46D1-BB58-BBC4D009FEDE}" type="doc">
      <dgm:prSet loTypeId="urn:microsoft.com/office/officeart/2005/8/layout/cycle5" loCatId="cycle" qsTypeId="urn:microsoft.com/office/officeart/2005/8/quickstyle/simple1" qsCatId="simple" csTypeId="urn:microsoft.com/office/officeart/2005/8/colors/accent0_1" csCatId="mainScheme" phldr="1"/>
      <dgm:spPr/>
      <dgm:t>
        <a:bodyPr/>
        <a:lstStyle/>
        <a:p>
          <a:endParaRPr lang="en-GB"/>
        </a:p>
      </dgm:t>
    </dgm:pt>
    <dgm:pt modelId="{1A4DEEC4-CB80-402B-9C99-193DC6B4CADC}">
      <dgm:prSet phldrT="[Text]"/>
      <dgm:spPr/>
      <dgm:t>
        <a:bodyPr/>
        <a:lstStyle/>
        <a:p>
          <a:pPr>
            <a:buNone/>
          </a:pPr>
          <a:r>
            <a:rPr lang="en-GB" dirty="0">
              <a:latin typeface="Arial" panose="020B0604020202020204" pitchFamily="34" charset="0"/>
              <a:cs typeface="Arial" panose="020B0604020202020204" pitchFamily="34" charset="0"/>
            </a:rPr>
            <a:t>Variation in Quality</a:t>
          </a:r>
        </a:p>
      </dgm:t>
    </dgm:pt>
    <dgm:pt modelId="{7F6A01C3-8054-4055-85B4-DEEFB6A08422}" type="parTrans" cxnId="{3DDED6B9-9AD6-4B07-B8B2-D6B02DF9AA86}">
      <dgm:prSet/>
      <dgm:spPr/>
      <dgm:t>
        <a:bodyPr/>
        <a:lstStyle/>
        <a:p>
          <a:endParaRPr lang="en-GB"/>
        </a:p>
      </dgm:t>
    </dgm:pt>
    <dgm:pt modelId="{B31EAE3C-E2F3-4FD4-984C-609037946FE4}" type="sibTrans" cxnId="{3DDED6B9-9AD6-4B07-B8B2-D6B02DF9AA86}">
      <dgm:prSet/>
      <dgm:spPr/>
      <dgm:t>
        <a:bodyPr/>
        <a:lstStyle/>
        <a:p>
          <a:endParaRPr lang="en-GB"/>
        </a:p>
      </dgm:t>
    </dgm:pt>
    <dgm:pt modelId="{7F85C88C-C55E-4002-B6D8-BAB546C583A1}">
      <dgm:prSet phldrT="[Text]"/>
      <dgm:spPr/>
      <dgm:t>
        <a:bodyPr/>
        <a:lstStyle/>
        <a:p>
          <a:pPr>
            <a:buNone/>
          </a:pPr>
          <a:r>
            <a:rPr lang="en-GB" dirty="0">
              <a:latin typeface="Arial" panose="020B0604020202020204" pitchFamily="34" charset="0"/>
              <a:cs typeface="Arial" panose="020B0604020202020204" pitchFamily="34" charset="0"/>
            </a:rPr>
            <a:t>Staff shortage and burnout</a:t>
          </a:r>
        </a:p>
      </dgm:t>
    </dgm:pt>
    <dgm:pt modelId="{14073EB5-5252-4BD7-AF00-2773DA45F223}" type="parTrans" cxnId="{22E5B008-349A-4A86-B808-E515C166C035}">
      <dgm:prSet/>
      <dgm:spPr/>
      <dgm:t>
        <a:bodyPr/>
        <a:lstStyle/>
        <a:p>
          <a:endParaRPr lang="en-GB"/>
        </a:p>
      </dgm:t>
    </dgm:pt>
    <dgm:pt modelId="{6517D9AE-E026-48A5-9A40-79B475C31E26}" type="sibTrans" cxnId="{22E5B008-349A-4A86-B808-E515C166C035}">
      <dgm:prSet/>
      <dgm:spPr/>
      <dgm:t>
        <a:bodyPr/>
        <a:lstStyle/>
        <a:p>
          <a:endParaRPr lang="en-GB"/>
        </a:p>
      </dgm:t>
    </dgm:pt>
    <dgm:pt modelId="{6A1D2E5E-D1AD-49A1-BEFC-7B302C9E876A}">
      <dgm:prSet phldrT="[Text]" phldr="0"/>
      <dgm:spPr/>
      <dgm:t>
        <a:bodyPr/>
        <a:lstStyle/>
        <a:p>
          <a:r>
            <a:rPr lang="en-US" dirty="0">
              <a:latin typeface="Arial" panose="020B0604020202020204" pitchFamily="34" charset="0"/>
              <a:cs typeface="Arial" panose="020B0604020202020204" pitchFamily="34" charset="0"/>
            </a:rPr>
            <a:t>Funding</a:t>
          </a:r>
          <a:endParaRPr lang="en-GB" dirty="0">
            <a:latin typeface="Arial" panose="020B0604020202020204" pitchFamily="34" charset="0"/>
            <a:cs typeface="Arial" panose="020B0604020202020204" pitchFamily="34" charset="0"/>
          </a:endParaRPr>
        </a:p>
      </dgm:t>
    </dgm:pt>
    <dgm:pt modelId="{9B8F4580-0954-48C5-8BEB-930A6D603F08}" type="parTrans" cxnId="{2E9D1F35-F9EE-435B-85C9-AF65BFE666E3}">
      <dgm:prSet/>
      <dgm:spPr/>
      <dgm:t>
        <a:bodyPr/>
        <a:lstStyle/>
        <a:p>
          <a:endParaRPr lang="en-GB"/>
        </a:p>
      </dgm:t>
    </dgm:pt>
    <dgm:pt modelId="{263937C8-CD72-4C8D-805A-532158FAC90C}" type="sibTrans" cxnId="{2E9D1F35-F9EE-435B-85C9-AF65BFE666E3}">
      <dgm:prSet/>
      <dgm:spPr/>
      <dgm:t>
        <a:bodyPr/>
        <a:lstStyle/>
        <a:p>
          <a:endParaRPr lang="en-GB"/>
        </a:p>
      </dgm:t>
    </dgm:pt>
    <dgm:pt modelId="{868003FD-3A31-47B7-AE6D-102A2A9C88B3}">
      <dgm:prSet phldrT="[Text]" phldr="0"/>
      <dgm:spPr/>
      <dgm:t>
        <a:bodyPr/>
        <a:lstStyle/>
        <a:p>
          <a:r>
            <a:rPr lang="en-US" dirty="0">
              <a:latin typeface="Arial" panose="020B0604020202020204" pitchFamily="34" charset="0"/>
              <a:cs typeface="Arial" panose="020B0604020202020204" pitchFamily="34" charset="0"/>
            </a:rPr>
            <a:t>Adult Abuse and Loneliness </a:t>
          </a:r>
          <a:endParaRPr lang="en-GB" dirty="0">
            <a:latin typeface="Arial" panose="020B0604020202020204" pitchFamily="34" charset="0"/>
            <a:cs typeface="Arial" panose="020B0604020202020204" pitchFamily="34" charset="0"/>
          </a:endParaRPr>
        </a:p>
      </dgm:t>
    </dgm:pt>
    <dgm:pt modelId="{6AE4FED2-35E6-435F-8080-E0C3D023E03F}" type="parTrans" cxnId="{D0442FB3-943E-4661-9426-EEA8EBD3E1F4}">
      <dgm:prSet/>
      <dgm:spPr/>
      <dgm:t>
        <a:bodyPr/>
        <a:lstStyle/>
        <a:p>
          <a:endParaRPr lang="en-GB"/>
        </a:p>
      </dgm:t>
    </dgm:pt>
    <dgm:pt modelId="{DD80D998-DAFD-4081-9BE1-FDFB79F44D0D}" type="sibTrans" cxnId="{D0442FB3-943E-4661-9426-EEA8EBD3E1F4}">
      <dgm:prSet/>
      <dgm:spPr/>
      <dgm:t>
        <a:bodyPr/>
        <a:lstStyle/>
        <a:p>
          <a:endParaRPr lang="en-GB"/>
        </a:p>
      </dgm:t>
    </dgm:pt>
    <dgm:pt modelId="{04D4A507-7137-426A-8758-B9EB8A64F52C}">
      <dgm:prSet phldrT="[Text]" phldr="0"/>
      <dgm:spPr/>
      <dgm:t>
        <a:bodyPr/>
        <a:lstStyle/>
        <a:p>
          <a:r>
            <a:rPr lang="en-US" dirty="0">
              <a:latin typeface="Arial" panose="020B0604020202020204" pitchFamily="34" charset="0"/>
              <a:cs typeface="Arial" panose="020B0604020202020204" pitchFamily="34" charset="0"/>
            </a:rPr>
            <a:t>Safety and Compliance</a:t>
          </a:r>
          <a:endParaRPr lang="en-GB" dirty="0">
            <a:latin typeface="Arial" panose="020B0604020202020204" pitchFamily="34" charset="0"/>
            <a:cs typeface="Arial" panose="020B0604020202020204" pitchFamily="34" charset="0"/>
          </a:endParaRPr>
        </a:p>
      </dgm:t>
    </dgm:pt>
    <dgm:pt modelId="{8A767537-AD15-4308-B3D8-6C61D3550F0D}" type="parTrans" cxnId="{1EE0E6F7-80EE-4BD8-8A7D-ADF814002787}">
      <dgm:prSet/>
      <dgm:spPr/>
      <dgm:t>
        <a:bodyPr/>
        <a:lstStyle/>
        <a:p>
          <a:endParaRPr lang="en-GB"/>
        </a:p>
      </dgm:t>
    </dgm:pt>
    <dgm:pt modelId="{8B0CA06E-0BEC-4A99-9BCC-6FDC1447F6BB}" type="sibTrans" cxnId="{1EE0E6F7-80EE-4BD8-8A7D-ADF814002787}">
      <dgm:prSet/>
      <dgm:spPr/>
      <dgm:t>
        <a:bodyPr/>
        <a:lstStyle/>
        <a:p>
          <a:endParaRPr lang="en-GB"/>
        </a:p>
      </dgm:t>
    </dgm:pt>
    <dgm:pt modelId="{04F72DFE-092D-4A55-BAE5-8BBB6A5EFA99}" type="pres">
      <dgm:prSet presAssocID="{0B1DFECC-89C1-46D1-BB58-BBC4D009FEDE}" presName="cycle" presStyleCnt="0">
        <dgm:presLayoutVars>
          <dgm:dir/>
          <dgm:resizeHandles val="exact"/>
        </dgm:presLayoutVars>
      </dgm:prSet>
      <dgm:spPr/>
    </dgm:pt>
    <dgm:pt modelId="{F15340CE-4BBC-469D-A0B4-5927CB1D2713}" type="pres">
      <dgm:prSet presAssocID="{1A4DEEC4-CB80-402B-9C99-193DC6B4CADC}" presName="node" presStyleLbl="node1" presStyleIdx="0" presStyleCnt="5">
        <dgm:presLayoutVars>
          <dgm:bulletEnabled val="1"/>
        </dgm:presLayoutVars>
      </dgm:prSet>
      <dgm:spPr/>
    </dgm:pt>
    <dgm:pt modelId="{02F4512D-48AE-4813-85AA-495F54D25629}" type="pres">
      <dgm:prSet presAssocID="{1A4DEEC4-CB80-402B-9C99-193DC6B4CADC}" presName="spNode" presStyleCnt="0"/>
      <dgm:spPr/>
    </dgm:pt>
    <dgm:pt modelId="{C5CD09FA-FB64-430B-BF3F-C14FEDC18ACF}" type="pres">
      <dgm:prSet presAssocID="{B31EAE3C-E2F3-4FD4-984C-609037946FE4}" presName="sibTrans" presStyleLbl="sibTrans1D1" presStyleIdx="0" presStyleCnt="5"/>
      <dgm:spPr/>
    </dgm:pt>
    <dgm:pt modelId="{9505300D-E3B8-4354-BF11-E0427F1964CC}" type="pres">
      <dgm:prSet presAssocID="{7F85C88C-C55E-4002-B6D8-BAB546C583A1}" presName="node" presStyleLbl="node1" presStyleIdx="1" presStyleCnt="5">
        <dgm:presLayoutVars>
          <dgm:bulletEnabled val="1"/>
        </dgm:presLayoutVars>
      </dgm:prSet>
      <dgm:spPr/>
    </dgm:pt>
    <dgm:pt modelId="{230C3FF4-0C13-4985-99C0-5314A55DA21D}" type="pres">
      <dgm:prSet presAssocID="{7F85C88C-C55E-4002-B6D8-BAB546C583A1}" presName="spNode" presStyleCnt="0"/>
      <dgm:spPr/>
    </dgm:pt>
    <dgm:pt modelId="{0370F7B6-965E-4C7B-9D86-D7E06E15CDC2}" type="pres">
      <dgm:prSet presAssocID="{6517D9AE-E026-48A5-9A40-79B475C31E26}" presName="sibTrans" presStyleLbl="sibTrans1D1" presStyleIdx="1" presStyleCnt="5"/>
      <dgm:spPr/>
    </dgm:pt>
    <dgm:pt modelId="{082B6F0A-4482-4232-9810-1AA730D6D5C1}" type="pres">
      <dgm:prSet presAssocID="{6A1D2E5E-D1AD-49A1-BEFC-7B302C9E876A}" presName="node" presStyleLbl="node1" presStyleIdx="2" presStyleCnt="5" custRadScaleRad="104805" custRadScaleInc="-19467">
        <dgm:presLayoutVars>
          <dgm:bulletEnabled val="1"/>
        </dgm:presLayoutVars>
      </dgm:prSet>
      <dgm:spPr/>
    </dgm:pt>
    <dgm:pt modelId="{47C3FC75-56AB-4EE5-A4C9-6248780E7D18}" type="pres">
      <dgm:prSet presAssocID="{6A1D2E5E-D1AD-49A1-BEFC-7B302C9E876A}" presName="spNode" presStyleCnt="0"/>
      <dgm:spPr/>
    </dgm:pt>
    <dgm:pt modelId="{AD6C0D18-8AEF-4001-9568-625514B67FCA}" type="pres">
      <dgm:prSet presAssocID="{263937C8-CD72-4C8D-805A-532158FAC90C}" presName="sibTrans" presStyleLbl="sibTrans1D1" presStyleIdx="2" presStyleCnt="5"/>
      <dgm:spPr/>
    </dgm:pt>
    <dgm:pt modelId="{B4CE2716-C1F1-43A9-8C84-37259018FBFC}" type="pres">
      <dgm:prSet presAssocID="{868003FD-3A31-47B7-AE6D-102A2A9C88B3}" presName="node" presStyleLbl="node1" presStyleIdx="3" presStyleCnt="5">
        <dgm:presLayoutVars>
          <dgm:bulletEnabled val="1"/>
        </dgm:presLayoutVars>
      </dgm:prSet>
      <dgm:spPr/>
    </dgm:pt>
    <dgm:pt modelId="{50209915-10EB-4D27-87F7-89557F68A4CD}" type="pres">
      <dgm:prSet presAssocID="{868003FD-3A31-47B7-AE6D-102A2A9C88B3}" presName="spNode" presStyleCnt="0"/>
      <dgm:spPr/>
    </dgm:pt>
    <dgm:pt modelId="{1BE05FD8-62E0-46C9-AE7D-891E6EE5F4C1}" type="pres">
      <dgm:prSet presAssocID="{DD80D998-DAFD-4081-9BE1-FDFB79F44D0D}" presName="sibTrans" presStyleLbl="sibTrans1D1" presStyleIdx="3" presStyleCnt="5"/>
      <dgm:spPr/>
    </dgm:pt>
    <dgm:pt modelId="{722C8491-F3F7-4D6E-B91E-35D0BA1A8BE4}" type="pres">
      <dgm:prSet presAssocID="{04D4A507-7137-426A-8758-B9EB8A64F52C}" presName="node" presStyleLbl="node1" presStyleIdx="4" presStyleCnt="5">
        <dgm:presLayoutVars>
          <dgm:bulletEnabled val="1"/>
        </dgm:presLayoutVars>
      </dgm:prSet>
      <dgm:spPr/>
    </dgm:pt>
    <dgm:pt modelId="{74D5497C-8739-4CF8-AFF1-418E874E330F}" type="pres">
      <dgm:prSet presAssocID="{04D4A507-7137-426A-8758-B9EB8A64F52C}" presName="spNode" presStyleCnt="0"/>
      <dgm:spPr/>
    </dgm:pt>
    <dgm:pt modelId="{555B2846-D933-4F86-8C3E-AAF1E308A38D}" type="pres">
      <dgm:prSet presAssocID="{8B0CA06E-0BEC-4A99-9BCC-6FDC1447F6BB}" presName="sibTrans" presStyleLbl="sibTrans1D1" presStyleIdx="4" presStyleCnt="5"/>
      <dgm:spPr/>
    </dgm:pt>
  </dgm:ptLst>
  <dgm:cxnLst>
    <dgm:cxn modelId="{22E5B008-349A-4A86-B808-E515C166C035}" srcId="{0B1DFECC-89C1-46D1-BB58-BBC4D009FEDE}" destId="{7F85C88C-C55E-4002-B6D8-BAB546C583A1}" srcOrd="1" destOrd="0" parTransId="{14073EB5-5252-4BD7-AF00-2773DA45F223}" sibTransId="{6517D9AE-E026-48A5-9A40-79B475C31E26}"/>
    <dgm:cxn modelId="{E1E22530-EF52-4983-B22A-4DBBFF2FBA44}" type="presOf" srcId="{DD80D998-DAFD-4081-9BE1-FDFB79F44D0D}" destId="{1BE05FD8-62E0-46C9-AE7D-891E6EE5F4C1}" srcOrd="0" destOrd="0" presId="urn:microsoft.com/office/officeart/2005/8/layout/cycle5"/>
    <dgm:cxn modelId="{2E9D1F35-F9EE-435B-85C9-AF65BFE666E3}" srcId="{0B1DFECC-89C1-46D1-BB58-BBC4D009FEDE}" destId="{6A1D2E5E-D1AD-49A1-BEFC-7B302C9E876A}" srcOrd="2" destOrd="0" parTransId="{9B8F4580-0954-48C5-8BEB-930A6D603F08}" sibTransId="{263937C8-CD72-4C8D-805A-532158FAC90C}"/>
    <dgm:cxn modelId="{FB0E653E-8225-4343-A284-E9BF83252129}" type="presOf" srcId="{7F85C88C-C55E-4002-B6D8-BAB546C583A1}" destId="{9505300D-E3B8-4354-BF11-E0427F1964CC}" srcOrd="0" destOrd="0" presId="urn:microsoft.com/office/officeart/2005/8/layout/cycle5"/>
    <dgm:cxn modelId="{D5D5EA62-D760-4A7C-8969-08EE908A5F79}" type="presOf" srcId="{1A4DEEC4-CB80-402B-9C99-193DC6B4CADC}" destId="{F15340CE-4BBC-469D-A0B4-5927CB1D2713}" srcOrd="0" destOrd="0" presId="urn:microsoft.com/office/officeart/2005/8/layout/cycle5"/>
    <dgm:cxn modelId="{4370736A-78D3-4EE6-8B04-769F0080DBE7}" type="presOf" srcId="{6517D9AE-E026-48A5-9A40-79B475C31E26}" destId="{0370F7B6-965E-4C7B-9D86-D7E06E15CDC2}" srcOrd="0" destOrd="0" presId="urn:microsoft.com/office/officeart/2005/8/layout/cycle5"/>
    <dgm:cxn modelId="{1332564E-4C64-4B0D-B1EF-7847C0D638D6}" type="presOf" srcId="{04D4A507-7137-426A-8758-B9EB8A64F52C}" destId="{722C8491-F3F7-4D6E-B91E-35D0BA1A8BE4}" srcOrd="0" destOrd="0" presId="urn:microsoft.com/office/officeart/2005/8/layout/cycle5"/>
    <dgm:cxn modelId="{49613A6F-77FD-4337-8D6B-34785447FDED}" type="presOf" srcId="{B31EAE3C-E2F3-4FD4-984C-609037946FE4}" destId="{C5CD09FA-FB64-430B-BF3F-C14FEDC18ACF}" srcOrd="0" destOrd="0" presId="urn:microsoft.com/office/officeart/2005/8/layout/cycle5"/>
    <dgm:cxn modelId="{140F8376-62B1-4316-A80E-D9784E17DF56}" type="presOf" srcId="{263937C8-CD72-4C8D-805A-532158FAC90C}" destId="{AD6C0D18-8AEF-4001-9568-625514B67FCA}" srcOrd="0" destOrd="0" presId="urn:microsoft.com/office/officeart/2005/8/layout/cycle5"/>
    <dgm:cxn modelId="{D0442FB3-943E-4661-9426-EEA8EBD3E1F4}" srcId="{0B1DFECC-89C1-46D1-BB58-BBC4D009FEDE}" destId="{868003FD-3A31-47B7-AE6D-102A2A9C88B3}" srcOrd="3" destOrd="0" parTransId="{6AE4FED2-35E6-435F-8080-E0C3D023E03F}" sibTransId="{DD80D998-DAFD-4081-9BE1-FDFB79F44D0D}"/>
    <dgm:cxn modelId="{3DDED6B9-9AD6-4B07-B8B2-D6B02DF9AA86}" srcId="{0B1DFECC-89C1-46D1-BB58-BBC4D009FEDE}" destId="{1A4DEEC4-CB80-402B-9C99-193DC6B4CADC}" srcOrd="0" destOrd="0" parTransId="{7F6A01C3-8054-4055-85B4-DEEFB6A08422}" sibTransId="{B31EAE3C-E2F3-4FD4-984C-609037946FE4}"/>
    <dgm:cxn modelId="{C2626CC0-0533-411B-9F5E-E0C49EE260B8}" type="presOf" srcId="{868003FD-3A31-47B7-AE6D-102A2A9C88B3}" destId="{B4CE2716-C1F1-43A9-8C84-37259018FBFC}" srcOrd="0" destOrd="0" presId="urn:microsoft.com/office/officeart/2005/8/layout/cycle5"/>
    <dgm:cxn modelId="{C683C4D4-3562-432B-88C5-ABF56934F877}" type="presOf" srcId="{6A1D2E5E-D1AD-49A1-BEFC-7B302C9E876A}" destId="{082B6F0A-4482-4232-9810-1AA730D6D5C1}" srcOrd="0" destOrd="0" presId="urn:microsoft.com/office/officeart/2005/8/layout/cycle5"/>
    <dgm:cxn modelId="{B9A2DADE-7075-4A7D-9B58-F3F61A2B4FA0}" type="presOf" srcId="{8B0CA06E-0BEC-4A99-9BCC-6FDC1447F6BB}" destId="{555B2846-D933-4F86-8C3E-AAF1E308A38D}" srcOrd="0" destOrd="0" presId="urn:microsoft.com/office/officeart/2005/8/layout/cycle5"/>
    <dgm:cxn modelId="{A72AECE7-77D4-4744-8AB0-3504BDF67D56}" type="presOf" srcId="{0B1DFECC-89C1-46D1-BB58-BBC4D009FEDE}" destId="{04F72DFE-092D-4A55-BAE5-8BBB6A5EFA99}" srcOrd="0" destOrd="0" presId="urn:microsoft.com/office/officeart/2005/8/layout/cycle5"/>
    <dgm:cxn modelId="{1EE0E6F7-80EE-4BD8-8A7D-ADF814002787}" srcId="{0B1DFECC-89C1-46D1-BB58-BBC4D009FEDE}" destId="{04D4A507-7137-426A-8758-B9EB8A64F52C}" srcOrd="4" destOrd="0" parTransId="{8A767537-AD15-4308-B3D8-6C61D3550F0D}" sibTransId="{8B0CA06E-0BEC-4A99-9BCC-6FDC1447F6BB}"/>
    <dgm:cxn modelId="{EEB0EEB2-1936-4E39-A1EE-49AF4C0789F7}" type="presParOf" srcId="{04F72DFE-092D-4A55-BAE5-8BBB6A5EFA99}" destId="{F15340CE-4BBC-469D-A0B4-5927CB1D2713}" srcOrd="0" destOrd="0" presId="urn:microsoft.com/office/officeart/2005/8/layout/cycle5"/>
    <dgm:cxn modelId="{280A7ED4-DF6F-42EB-8E26-E66E39CF8621}" type="presParOf" srcId="{04F72DFE-092D-4A55-BAE5-8BBB6A5EFA99}" destId="{02F4512D-48AE-4813-85AA-495F54D25629}" srcOrd="1" destOrd="0" presId="urn:microsoft.com/office/officeart/2005/8/layout/cycle5"/>
    <dgm:cxn modelId="{9C57D281-0594-4842-9039-5AE7914F9E47}" type="presParOf" srcId="{04F72DFE-092D-4A55-BAE5-8BBB6A5EFA99}" destId="{C5CD09FA-FB64-430B-BF3F-C14FEDC18ACF}" srcOrd="2" destOrd="0" presId="urn:microsoft.com/office/officeart/2005/8/layout/cycle5"/>
    <dgm:cxn modelId="{49B9261C-8079-46C8-AA0A-9E13DF708A33}" type="presParOf" srcId="{04F72DFE-092D-4A55-BAE5-8BBB6A5EFA99}" destId="{9505300D-E3B8-4354-BF11-E0427F1964CC}" srcOrd="3" destOrd="0" presId="urn:microsoft.com/office/officeart/2005/8/layout/cycle5"/>
    <dgm:cxn modelId="{7859C06D-0718-46C4-8C10-E5E1FF5748E8}" type="presParOf" srcId="{04F72DFE-092D-4A55-BAE5-8BBB6A5EFA99}" destId="{230C3FF4-0C13-4985-99C0-5314A55DA21D}" srcOrd="4" destOrd="0" presId="urn:microsoft.com/office/officeart/2005/8/layout/cycle5"/>
    <dgm:cxn modelId="{CA4CC493-194C-4AFF-BE60-39B0476969FB}" type="presParOf" srcId="{04F72DFE-092D-4A55-BAE5-8BBB6A5EFA99}" destId="{0370F7B6-965E-4C7B-9D86-D7E06E15CDC2}" srcOrd="5" destOrd="0" presId="urn:microsoft.com/office/officeart/2005/8/layout/cycle5"/>
    <dgm:cxn modelId="{8D85D03B-0044-415E-9406-B089DACF2D58}" type="presParOf" srcId="{04F72DFE-092D-4A55-BAE5-8BBB6A5EFA99}" destId="{082B6F0A-4482-4232-9810-1AA730D6D5C1}" srcOrd="6" destOrd="0" presId="urn:microsoft.com/office/officeart/2005/8/layout/cycle5"/>
    <dgm:cxn modelId="{6FF250C7-E7CE-4728-BF9B-EA8F99089E0A}" type="presParOf" srcId="{04F72DFE-092D-4A55-BAE5-8BBB6A5EFA99}" destId="{47C3FC75-56AB-4EE5-A4C9-6248780E7D18}" srcOrd="7" destOrd="0" presId="urn:microsoft.com/office/officeart/2005/8/layout/cycle5"/>
    <dgm:cxn modelId="{A78DCDD6-7917-435E-8651-1DA239BB9B37}" type="presParOf" srcId="{04F72DFE-092D-4A55-BAE5-8BBB6A5EFA99}" destId="{AD6C0D18-8AEF-4001-9568-625514B67FCA}" srcOrd="8" destOrd="0" presId="urn:microsoft.com/office/officeart/2005/8/layout/cycle5"/>
    <dgm:cxn modelId="{526909CD-15E9-42E4-9C7C-B861A8AD82B7}" type="presParOf" srcId="{04F72DFE-092D-4A55-BAE5-8BBB6A5EFA99}" destId="{B4CE2716-C1F1-43A9-8C84-37259018FBFC}" srcOrd="9" destOrd="0" presId="urn:microsoft.com/office/officeart/2005/8/layout/cycle5"/>
    <dgm:cxn modelId="{32453ECD-3C62-481E-8DDF-4F6D768E94A6}" type="presParOf" srcId="{04F72DFE-092D-4A55-BAE5-8BBB6A5EFA99}" destId="{50209915-10EB-4D27-87F7-89557F68A4CD}" srcOrd="10" destOrd="0" presId="urn:microsoft.com/office/officeart/2005/8/layout/cycle5"/>
    <dgm:cxn modelId="{720E76B4-6B8B-4E5C-BB60-E91AC3AC4D34}" type="presParOf" srcId="{04F72DFE-092D-4A55-BAE5-8BBB6A5EFA99}" destId="{1BE05FD8-62E0-46C9-AE7D-891E6EE5F4C1}" srcOrd="11" destOrd="0" presId="urn:microsoft.com/office/officeart/2005/8/layout/cycle5"/>
    <dgm:cxn modelId="{2862D1D9-7F81-4594-9FE6-8A24080B458B}" type="presParOf" srcId="{04F72DFE-092D-4A55-BAE5-8BBB6A5EFA99}" destId="{722C8491-F3F7-4D6E-B91E-35D0BA1A8BE4}" srcOrd="12" destOrd="0" presId="urn:microsoft.com/office/officeart/2005/8/layout/cycle5"/>
    <dgm:cxn modelId="{05241109-5F2C-4500-A9BA-7A53D6DA08D2}" type="presParOf" srcId="{04F72DFE-092D-4A55-BAE5-8BBB6A5EFA99}" destId="{74D5497C-8739-4CF8-AFF1-418E874E330F}" srcOrd="13" destOrd="0" presId="urn:microsoft.com/office/officeart/2005/8/layout/cycle5"/>
    <dgm:cxn modelId="{39954701-3D6B-4C97-A044-B37E2D0788F1}" type="presParOf" srcId="{04F72DFE-092D-4A55-BAE5-8BBB6A5EFA99}" destId="{555B2846-D933-4F86-8C3E-AAF1E308A38D}" srcOrd="14" destOrd="0" presId="urn:microsoft.com/office/officeart/2005/8/layout/cycle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BE557D-E513-4B3D-AA58-719582D40CD1}">
      <dsp:nvSpPr>
        <dsp:cNvPr id="0" name=""/>
        <dsp:cNvSpPr/>
      </dsp:nvSpPr>
      <dsp:spPr>
        <a:xfrm>
          <a:off x="0" y="432883"/>
          <a:ext cx="15621000" cy="9639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2363" tIns="499872" rIns="1212363"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latin typeface="Arial" panose="020B0604020202020204" pitchFamily="34" charset="0"/>
              <a:cs typeface="Arial" panose="020B0604020202020204" pitchFamily="34" charset="0"/>
            </a:rPr>
            <a:t>Primary Care,Mental Health Support, Hospital Care</a:t>
          </a:r>
          <a:endParaRPr lang="en-GB" sz="2200" kern="1200" dirty="0">
            <a:latin typeface="Arial" panose="020B0604020202020204" pitchFamily="34" charset="0"/>
            <a:cs typeface="Arial" panose="020B0604020202020204" pitchFamily="34" charset="0"/>
          </a:endParaRPr>
        </a:p>
      </dsp:txBody>
      <dsp:txXfrm>
        <a:off x="0" y="432883"/>
        <a:ext cx="15621000" cy="963900"/>
      </dsp:txXfrm>
    </dsp:sp>
    <dsp:sp modelId="{AFC82127-1C32-48FB-8D6B-DA366B1D50C8}">
      <dsp:nvSpPr>
        <dsp:cNvPr id="0" name=""/>
        <dsp:cNvSpPr/>
      </dsp:nvSpPr>
      <dsp:spPr>
        <a:xfrm>
          <a:off x="762000" y="125300"/>
          <a:ext cx="10934700" cy="708480"/>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3306" tIns="0" rIns="413306" bIns="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GB" sz="2800" b="1" kern="1200" dirty="0">
              <a:latin typeface="Arial" panose="020B0604020202020204" pitchFamily="34" charset="0"/>
              <a:cs typeface="Arial" panose="020B0604020202020204" pitchFamily="34" charset="0"/>
            </a:rPr>
            <a:t>National Health Service (NHS)</a:t>
          </a:r>
          <a:endParaRPr lang="en-GB" sz="2800" b="1" kern="1200" dirty="0"/>
        </a:p>
      </dsp:txBody>
      <dsp:txXfrm>
        <a:off x="796585" y="159885"/>
        <a:ext cx="10865530" cy="639310"/>
      </dsp:txXfrm>
    </dsp:sp>
    <dsp:sp modelId="{893AE2B8-89A1-445C-9F7E-7493043CD2BA}">
      <dsp:nvSpPr>
        <dsp:cNvPr id="0" name=""/>
        <dsp:cNvSpPr/>
      </dsp:nvSpPr>
      <dsp:spPr>
        <a:xfrm>
          <a:off x="0" y="1876729"/>
          <a:ext cx="15621000" cy="12474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2363" tIns="499872" rIns="1212363" bIns="156464" numCol="1" spcCol="1270" anchor="t" anchorCtr="0">
          <a:noAutofit/>
        </a:bodyPr>
        <a:lstStyle/>
        <a:p>
          <a:pPr marL="228600" lvl="1" indent="-228600" algn="l" defTabSz="977900">
            <a:lnSpc>
              <a:spcPct val="90000"/>
            </a:lnSpc>
            <a:spcBef>
              <a:spcPct val="0"/>
            </a:spcBef>
            <a:spcAft>
              <a:spcPct val="15000"/>
            </a:spcAft>
            <a:buChar char="•"/>
          </a:pPr>
          <a:r>
            <a:rPr lang="en-GB" sz="2200" b="0" kern="1200" dirty="0">
              <a:latin typeface="Arial" panose="020B0604020202020204" pitchFamily="34" charset="0"/>
              <a:cs typeface="Arial" panose="020B0604020202020204" pitchFamily="34" charset="0"/>
            </a:rPr>
            <a:t>Home assistance (e.g., cleaning, meal preparation). Personal care (e.g., bathing, dressing). Assessments for care needs and eligibility for financial support</a:t>
          </a:r>
          <a:endParaRPr lang="en-GB" sz="2200" b="0" kern="1200" dirty="0"/>
        </a:p>
      </dsp:txBody>
      <dsp:txXfrm>
        <a:off x="0" y="1876729"/>
        <a:ext cx="15621000" cy="1247400"/>
      </dsp:txXfrm>
    </dsp:sp>
    <dsp:sp modelId="{C7E880DD-3F19-4710-86D9-E1FAB2D973F2}">
      <dsp:nvSpPr>
        <dsp:cNvPr id="0" name=""/>
        <dsp:cNvSpPr/>
      </dsp:nvSpPr>
      <dsp:spPr>
        <a:xfrm>
          <a:off x="781050" y="1522489"/>
          <a:ext cx="10934700" cy="708480"/>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3306" tIns="0" rIns="413306" bIns="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GB" sz="2800" b="1" kern="1200" dirty="0">
              <a:latin typeface="Arial" panose="020B0604020202020204" pitchFamily="34" charset="0"/>
              <a:cs typeface="Arial" panose="020B0604020202020204" pitchFamily="34" charset="0"/>
            </a:rPr>
            <a:t>Social Services provided by Local Councils</a:t>
          </a:r>
          <a:endParaRPr lang="en-GB" sz="2800" b="1" kern="1200" dirty="0"/>
        </a:p>
      </dsp:txBody>
      <dsp:txXfrm>
        <a:off x="815635" y="1557074"/>
        <a:ext cx="10865530" cy="639310"/>
      </dsp:txXfrm>
    </dsp:sp>
    <dsp:sp modelId="{997D11CD-DAAA-49D4-87BA-33B5DDAE3C30}">
      <dsp:nvSpPr>
        <dsp:cNvPr id="0" name=""/>
        <dsp:cNvSpPr/>
      </dsp:nvSpPr>
      <dsp:spPr>
        <a:xfrm>
          <a:off x="0" y="3607969"/>
          <a:ext cx="15621000" cy="15498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2363" tIns="499872" rIns="1212363" bIns="156464" numCol="1" spcCol="1270" anchor="t" anchorCtr="0">
          <a:noAutofit/>
        </a:bodyPr>
        <a:lstStyle/>
        <a:p>
          <a:pPr marL="228600" lvl="1" indent="-228600" algn="l" defTabSz="977900">
            <a:lnSpc>
              <a:spcPct val="90000"/>
            </a:lnSpc>
            <a:spcBef>
              <a:spcPct val="0"/>
            </a:spcBef>
            <a:spcAft>
              <a:spcPct val="15000"/>
            </a:spcAft>
            <a:buChar char="•"/>
          </a:pPr>
          <a:r>
            <a:rPr kumimoji="0" lang="en-US" altLang="en-US" sz="2200" b="0" i="0" u="none" strike="noStrike" kern="1200" cap="none" normalizeH="0" baseline="0" dirty="0">
              <a:ln>
                <a:noFill/>
              </a:ln>
              <a:solidFill>
                <a:schemeClr val="tx1"/>
              </a:solidFill>
              <a:effectLst/>
              <a:latin typeface="Arial" panose="020B0604020202020204" pitchFamily="34" charset="0"/>
            </a:rPr>
            <a:t>Age UK,The Silver Line, Hourglass</a:t>
          </a:r>
          <a:r>
            <a:rPr lang="en-US" altLang="en-US" sz="2200" b="0" kern="1200" dirty="0">
              <a:latin typeface="Arial" panose="020B0604020202020204" pitchFamily="34" charset="0"/>
            </a:rPr>
            <a:t>, Dying Matters </a:t>
          </a:r>
          <a:r>
            <a:rPr kumimoji="0" lang="en-US" altLang="en-US" sz="2200" b="0" i="0" u="none" strike="noStrike" kern="1200" cap="none" normalizeH="0" baseline="0" dirty="0">
              <a:ln>
                <a:noFill/>
              </a:ln>
              <a:solidFill>
                <a:schemeClr val="tx1"/>
              </a:solidFill>
              <a:effectLst/>
              <a:latin typeface="Arial" panose="020B0604020202020204" pitchFamily="34" charset="0"/>
            </a:rPr>
            <a:t>offers resources regarding care quality and guidelines, social activities, legal aid, and information about alternative forms of care (Age UK, 2018; </a:t>
          </a:r>
          <a:r>
            <a:rPr lang="en-US" altLang="en-US" sz="2200" b="0" kern="1200" dirty="0">
              <a:latin typeface="Arial" panose="020B0604020202020204" pitchFamily="34" charset="0"/>
              <a:cs typeface="Arial" panose="020B0604020202020204" pitchFamily="34" charset="0"/>
            </a:rPr>
            <a:t>Hospice UK, 2022</a:t>
          </a:r>
          <a:r>
            <a:rPr kumimoji="0" lang="en-US" altLang="en-US" sz="2200" b="0" i="0" u="none" strike="noStrike" kern="1200" cap="none" normalizeH="0" baseline="0" dirty="0">
              <a:ln>
                <a:noFill/>
              </a:ln>
              <a:solidFill>
                <a:schemeClr val="tx1"/>
              </a:solidFill>
              <a:effectLst/>
              <a:latin typeface="Arial" panose="020B0604020202020204" pitchFamily="34" charset="0"/>
            </a:rPr>
            <a:t>).  </a:t>
          </a:r>
          <a:endParaRPr lang="en-GB" sz="2200" b="0" kern="1200" dirty="0"/>
        </a:p>
      </dsp:txBody>
      <dsp:txXfrm>
        <a:off x="0" y="3607969"/>
        <a:ext cx="15621000" cy="1549800"/>
      </dsp:txXfrm>
    </dsp:sp>
    <dsp:sp modelId="{FADCB421-D4DA-4493-8355-30033513C85D}">
      <dsp:nvSpPr>
        <dsp:cNvPr id="0" name=""/>
        <dsp:cNvSpPr/>
      </dsp:nvSpPr>
      <dsp:spPr>
        <a:xfrm>
          <a:off x="781050" y="3253729"/>
          <a:ext cx="10934700" cy="708480"/>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3306" tIns="0" rIns="413306" bIns="0" numCol="1" spcCol="1270" anchor="ctr" anchorCtr="0">
          <a:noAutofit/>
        </a:bodyPr>
        <a:lstStyle/>
        <a:p>
          <a:pPr marL="0" lvl="0" indent="0" algn="l" defTabSz="1244600">
            <a:lnSpc>
              <a:spcPct val="90000"/>
            </a:lnSpc>
            <a:spcBef>
              <a:spcPct val="0"/>
            </a:spcBef>
            <a:spcAft>
              <a:spcPct val="35000"/>
            </a:spcAft>
            <a:buFont typeface="Arial" panose="020B0604020202020204" pitchFamily="34" charset="0"/>
            <a:buNone/>
          </a:pPr>
          <a:r>
            <a:rPr lang="en-US" sz="2800" b="1" kern="1200" dirty="0">
              <a:latin typeface="Arial" panose="020B0604020202020204" pitchFamily="34" charset="0"/>
              <a:cs typeface="Arial" panose="020B0604020202020204" pitchFamily="34" charset="0"/>
            </a:rPr>
            <a:t>Charitable and Third Sector Organisations</a:t>
          </a:r>
          <a:endParaRPr lang="en-GB" sz="2800" b="1" kern="1200" dirty="0"/>
        </a:p>
      </dsp:txBody>
      <dsp:txXfrm>
        <a:off x="815635" y="3288314"/>
        <a:ext cx="10865530" cy="639310"/>
      </dsp:txXfrm>
    </dsp:sp>
    <dsp:sp modelId="{277CBC34-ECDB-49F0-A8E3-7CEF650B6226}">
      <dsp:nvSpPr>
        <dsp:cNvPr id="0" name=""/>
        <dsp:cNvSpPr/>
      </dsp:nvSpPr>
      <dsp:spPr>
        <a:xfrm>
          <a:off x="0" y="5641609"/>
          <a:ext cx="15621000" cy="9639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2363" tIns="499872" rIns="1212363" bIns="156464" numCol="1" spcCol="1270" anchor="t" anchorCtr="0">
          <a:noAutofit/>
        </a:bodyPr>
        <a:lstStyle/>
        <a:p>
          <a:pPr marL="228600" lvl="1" indent="-228600" algn="l" defTabSz="977900">
            <a:lnSpc>
              <a:spcPct val="90000"/>
            </a:lnSpc>
            <a:spcBef>
              <a:spcPct val="0"/>
            </a:spcBef>
            <a:spcAft>
              <a:spcPct val="15000"/>
            </a:spcAft>
            <a:buChar char="•"/>
          </a:pPr>
          <a:r>
            <a:rPr lang="en-GB" sz="2200" kern="1200" dirty="0">
              <a:latin typeface="Arial" panose="020B0604020202020204" pitchFamily="34" charset="0"/>
              <a:cs typeface="Arial" panose="020B0604020202020204" pitchFamily="34" charset="0"/>
            </a:rPr>
            <a:t>Local community centres, senior clubs, libraries.</a:t>
          </a:r>
          <a:endParaRPr lang="en-GB" sz="2200" kern="1200" dirty="0"/>
        </a:p>
      </dsp:txBody>
      <dsp:txXfrm>
        <a:off x="0" y="5641609"/>
        <a:ext cx="15621000" cy="963900"/>
      </dsp:txXfrm>
    </dsp:sp>
    <dsp:sp modelId="{D0797251-B249-432C-B744-A3D28AA5464F}">
      <dsp:nvSpPr>
        <dsp:cNvPr id="0" name=""/>
        <dsp:cNvSpPr/>
      </dsp:nvSpPr>
      <dsp:spPr>
        <a:xfrm>
          <a:off x="781050" y="5287369"/>
          <a:ext cx="10934700" cy="708480"/>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3306" tIns="0" rIns="413306" bIns="0" numCol="1" spcCol="1270" anchor="ctr" anchorCtr="0">
          <a:noAutofit/>
        </a:bodyPr>
        <a:lstStyle/>
        <a:p>
          <a:pPr marL="0" lvl="0" indent="0" algn="l" defTabSz="1244600">
            <a:lnSpc>
              <a:spcPct val="90000"/>
            </a:lnSpc>
            <a:spcBef>
              <a:spcPct val="0"/>
            </a:spcBef>
            <a:spcAft>
              <a:spcPct val="35000"/>
            </a:spcAft>
            <a:buNone/>
          </a:pPr>
          <a:r>
            <a:rPr lang="en-GB" sz="2800" b="1" kern="1200" dirty="0">
              <a:latin typeface="Arial" panose="020B0604020202020204" pitchFamily="34" charset="0"/>
              <a:cs typeface="Arial" panose="020B0604020202020204" pitchFamily="34" charset="0"/>
            </a:rPr>
            <a:t>Community Resources</a:t>
          </a:r>
        </a:p>
      </dsp:txBody>
      <dsp:txXfrm>
        <a:off x="815635" y="5321954"/>
        <a:ext cx="10865530" cy="639310"/>
      </dsp:txXfrm>
    </dsp:sp>
    <dsp:sp modelId="{837A13E7-9641-4F03-B6B4-964026071569}">
      <dsp:nvSpPr>
        <dsp:cNvPr id="0" name=""/>
        <dsp:cNvSpPr/>
      </dsp:nvSpPr>
      <dsp:spPr>
        <a:xfrm>
          <a:off x="0" y="7089350"/>
          <a:ext cx="15621000" cy="9639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2363" tIns="499872" rIns="1212363" bIns="156464" numCol="1" spcCol="1270" anchor="t" anchorCtr="0">
          <a:noAutofit/>
        </a:bodyPr>
        <a:lstStyle/>
        <a:p>
          <a:pPr marL="228600" lvl="1" indent="-228600" algn="l" defTabSz="977900">
            <a:lnSpc>
              <a:spcPct val="90000"/>
            </a:lnSpc>
            <a:spcBef>
              <a:spcPct val="0"/>
            </a:spcBef>
            <a:spcAft>
              <a:spcPct val="15000"/>
            </a:spcAft>
            <a:buChar char="•"/>
          </a:pPr>
          <a:r>
            <a:rPr lang="en-GB" sz="2200" b="0" kern="1200" dirty="0">
              <a:latin typeface="Arial" panose="020B0604020202020204" pitchFamily="34" charset="0"/>
              <a:cs typeface="Arial" panose="020B0604020202020204" pitchFamily="34" charset="0"/>
            </a:rPr>
            <a:t>Domiciliary Care, Resident Care , Hospice Care, Live-In Care</a:t>
          </a:r>
          <a:endParaRPr lang="en-GB" sz="2200" b="0" kern="1200" dirty="0"/>
        </a:p>
      </dsp:txBody>
      <dsp:txXfrm>
        <a:off x="0" y="7089350"/>
        <a:ext cx="15621000" cy="963900"/>
      </dsp:txXfrm>
    </dsp:sp>
    <dsp:sp modelId="{99E38E21-5580-4CC4-B013-9D4408B5C1E9}">
      <dsp:nvSpPr>
        <dsp:cNvPr id="0" name=""/>
        <dsp:cNvSpPr/>
      </dsp:nvSpPr>
      <dsp:spPr>
        <a:xfrm>
          <a:off x="781050" y="6735110"/>
          <a:ext cx="10755152" cy="708480"/>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3306" tIns="0" rIns="413306" bIns="0" numCol="1" spcCol="1270" anchor="ctr" anchorCtr="0">
          <a:noAutofit/>
        </a:bodyPr>
        <a:lstStyle/>
        <a:p>
          <a:pPr marL="0" lvl="0" indent="0" algn="l" defTabSz="1244600">
            <a:lnSpc>
              <a:spcPct val="90000"/>
            </a:lnSpc>
            <a:spcBef>
              <a:spcPct val="0"/>
            </a:spcBef>
            <a:spcAft>
              <a:spcPct val="35000"/>
            </a:spcAft>
            <a:buNone/>
          </a:pPr>
          <a:r>
            <a:rPr lang="en-GB" sz="2800" b="1" kern="1200" dirty="0">
              <a:latin typeface="Arial" panose="020B0604020202020204" pitchFamily="34" charset="0"/>
              <a:cs typeface="Arial" panose="020B0604020202020204" pitchFamily="34" charset="0"/>
            </a:rPr>
            <a:t>Local Authority Services</a:t>
          </a:r>
        </a:p>
      </dsp:txBody>
      <dsp:txXfrm>
        <a:off x="815635" y="6769695"/>
        <a:ext cx="10685982"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340CE-4BBC-469D-A0B4-5927CB1D2713}">
      <dsp:nvSpPr>
        <dsp:cNvPr id="0" name=""/>
        <dsp:cNvSpPr/>
      </dsp:nvSpPr>
      <dsp:spPr>
        <a:xfrm>
          <a:off x="3157519" y="1630"/>
          <a:ext cx="1603685" cy="1042395"/>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Several Options</a:t>
          </a:r>
        </a:p>
      </dsp:txBody>
      <dsp:txXfrm>
        <a:off x="3208405" y="52516"/>
        <a:ext cx="1501913" cy="940623"/>
      </dsp:txXfrm>
    </dsp:sp>
    <dsp:sp modelId="{C5CD09FA-FB64-430B-BF3F-C14FEDC18ACF}">
      <dsp:nvSpPr>
        <dsp:cNvPr id="0" name=""/>
        <dsp:cNvSpPr/>
      </dsp:nvSpPr>
      <dsp:spPr>
        <a:xfrm>
          <a:off x="1877095" y="522828"/>
          <a:ext cx="4164533" cy="4164533"/>
        </a:xfrm>
        <a:custGeom>
          <a:avLst/>
          <a:gdLst/>
          <a:ahLst/>
          <a:cxnLst/>
          <a:rect l="0" t="0" r="0" b="0"/>
          <a:pathLst>
            <a:path>
              <a:moveTo>
                <a:pt x="3098869" y="265028"/>
              </a:moveTo>
              <a:arcTo wR="2082266" hR="2082266" stAng="17953416" swAng="1211570"/>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505300D-E3B8-4354-BF11-E0427F1964CC}">
      <dsp:nvSpPr>
        <dsp:cNvPr id="0" name=""/>
        <dsp:cNvSpPr/>
      </dsp:nvSpPr>
      <dsp:spPr>
        <a:xfrm>
          <a:off x="5021300" y="1440441"/>
          <a:ext cx="1836829" cy="1042395"/>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Safeguarding Framework</a:t>
          </a:r>
        </a:p>
      </dsp:txBody>
      <dsp:txXfrm>
        <a:off x="5072186" y="1491327"/>
        <a:ext cx="1735057" cy="940623"/>
      </dsp:txXfrm>
    </dsp:sp>
    <dsp:sp modelId="{0370F7B6-965E-4C7B-9D86-D7E06E15CDC2}">
      <dsp:nvSpPr>
        <dsp:cNvPr id="0" name=""/>
        <dsp:cNvSpPr/>
      </dsp:nvSpPr>
      <dsp:spPr>
        <a:xfrm>
          <a:off x="1875327" y="487700"/>
          <a:ext cx="4164533" cy="4164533"/>
        </a:xfrm>
        <a:custGeom>
          <a:avLst/>
          <a:gdLst/>
          <a:ahLst/>
          <a:cxnLst/>
          <a:rect l="0" t="0" r="0" b="0"/>
          <a:pathLst>
            <a:path>
              <a:moveTo>
                <a:pt x="4159153" y="2231852"/>
              </a:moveTo>
              <a:arcTo wR="2082266" hR="2082266" stAng="21847174" swAng="1200556"/>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82B6F0A-4482-4232-9810-1AA730D6D5C1}">
      <dsp:nvSpPr>
        <dsp:cNvPr id="0" name=""/>
        <dsp:cNvSpPr/>
      </dsp:nvSpPr>
      <dsp:spPr>
        <a:xfrm>
          <a:off x="4286897" y="3631382"/>
          <a:ext cx="2073630" cy="1042395"/>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Cost-Effectiveness</a:t>
          </a:r>
          <a:endParaRPr lang="en-GB" sz="2400" kern="1200" dirty="0">
            <a:latin typeface="Arial" panose="020B0604020202020204" pitchFamily="34" charset="0"/>
            <a:cs typeface="Arial" panose="020B0604020202020204" pitchFamily="34" charset="0"/>
          </a:endParaRPr>
        </a:p>
      </dsp:txBody>
      <dsp:txXfrm>
        <a:off x="4337783" y="3682268"/>
        <a:ext cx="1971858" cy="940623"/>
      </dsp:txXfrm>
    </dsp:sp>
    <dsp:sp modelId="{AD6C0D18-8AEF-4001-9568-625514B67FCA}">
      <dsp:nvSpPr>
        <dsp:cNvPr id="0" name=""/>
        <dsp:cNvSpPr/>
      </dsp:nvSpPr>
      <dsp:spPr>
        <a:xfrm>
          <a:off x="2034236" y="484426"/>
          <a:ext cx="4164533" cy="4164533"/>
        </a:xfrm>
        <a:custGeom>
          <a:avLst/>
          <a:gdLst/>
          <a:ahLst/>
          <a:cxnLst/>
          <a:rect l="0" t="0" r="0" b="0"/>
          <a:pathLst>
            <a:path>
              <a:moveTo>
                <a:pt x="2117990" y="4164226"/>
              </a:moveTo>
              <a:arcTo wR="2082266" hR="2082266" stAng="5341019" swAng="672866"/>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4CE2716-C1F1-43A9-8C84-37259018FBFC}">
      <dsp:nvSpPr>
        <dsp:cNvPr id="0" name=""/>
        <dsp:cNvSpPr/>
      </dsp:nvSpPr>
      <dsp:spPr>
        <a:xfrm>
          <a:off x="1731426" y="3631368"/>
          <a:ext cx="1883368" cy="1042395"/>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Personalised Care</a:t>
          </a:r>
          <a:endParaRPr lang="en-GB" sz="2400" kern="1200" dirty="0">
            <a:latin typeface="Arial" panose="020B0604020202020204" pitchFamily="34" charset="0"/>
            <a:cs typeface="Arial" panose="020B0604020202020204" pitchFamily="34" charset="0"/>
          </a:endParaRPr>
        </a:p>
      </dsp:txBody>
      <dsp:txXfrm>
        <a:off x="1782312" y="3682254"/>
        <a:ext cx="1781596" cy="940623"/>
      </dsp:txXfrm>
    </dsp:sp>
    <dsp:sp modelId="{1BE05FD8-62E0-46C9-AE7D-891E6EE5F4C1}">
      <dsp:nvSpPr>
        <dsp:cNvPr id="0" name=""/>
        <dsp:cNvSpPr/>
      </dsp:nvSpPr>
      <dsp:spPr>
        <a:xfrm>
          <a:off x="1880684" y="396919"/>
          <a:ext cx="4164533" cy="4164533"/>
        </a:xfrm>
        <a:custGeom>
          <a:avLst/>
          <a:gdLst/>
          <a:ahLst/>
          <a:cxnLst/>
          <a:rect l="0" t="0" r="0" b="0"/>
          <a:pathLst>
            <a:path>
              <a:moveTo>
                <a:pt x="226817" y="3027328"/>
              </a:moveTo>
              <a:arcTo wR="2082266" hR="2082266" stAng="9180495" swAng="1217232"/>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22C8491-F3F7-4D6E-B91E-35D0BA1A8BE4}">
      <dsp:nvSpPr>
        <dsp:cNvPr id="0" name=""/>
        <dsp:cNvSpPr/>
      </dsp:nvSpPr>
      <dsp:spPr>
        <a:xfrm>
          <a:off x="906287" y="1440441"/>
          <a:ext cx="2145443" cy="1042395"/>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Support for Health  Management</a:t>
          </a:r>
          <a:endParaRPr lang="en-GB" sz="2400" kern="1200" dirty="0">
            <a:latin typeface="Arial" panose="020B0604020202020204" pitchFamily="34" charset="0"/>
            <a:cs typeface="Arial" panose="020B0604020202020204" pitchFamily="34" charset="0"/>
          </a:endParaRPr>
        </a:p>
      </dsp:txBody>
      <dsp:txXfrm>
        <a:off x="957173" y="1491327"/>
        <a:ext cx="2043671" cy="940623"/>
      </dsp:txXfrm>
    </dsp:sp>
    <dsp:sp modelId="{555B2846-D933-4F86-8C3E-AAF1E308A38D}">
      <dsp:nvSpPr>
        <dsp:cNvPr id="0" name=""/>
        <dsp:cNvSpPr/>
      </dsp:nvSpPr>
      <dsp:spPr>
        <a:xfrm>
          <a:off x="1877095" y="522828"/>
          <a:ext cx="4164533" cy="4164533"/>
        </a:xfrm>
        <a:custGeom>
          <a:avLst/>
          <a:gdLst/>
          <a:ahLst/>
          <a:cxnLst/>
          <a:rect l="0" t="0" r="0" b="0"/>
          <a:pathLst>
            <a:path>
              <a:moveTo>
                <a:pt x="500872" y="727634"/>
              </a:moveTo>
              <a:arcTo wR="2082266" hR="2082266" stAng="13235015" swAng="1211570"/>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340CE-4BBC-469D-A0B4-5927CB1D2713}">
      <dsp:nvSpPr>
        <dsp:cNvPr id="0" name=""/>
        <dsp:cNvSpPr/>
      </dsp:nvSpPr>
      <dsp:spPr>
        <a:xfrm>
          <a:off x="2815920" y="1823"/>
          <a:ext cx="1691340" cy="1099371"/>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Variation in Quality</a:t>
          </a:r>
        </a:p>
      </dsp:txBody>
      <dsp:txXfrm>
        <a:off x="2869587" y="55490"/>
        <a:ext cx="1584006" cy="992037"/>
      </dsp:txXfrm>
    </dsp:sp>
    <dsp:sp modelId="{C5CD09FA-FB64-430B-BF3F-C14FEDC18ACF}">
      <dsp:nvSpPr>
        <dsp:cNvPr id="0" name=""/>
        <dsp:cNvSpPr/>
      </dsp:nvSpPr>
      <dsp:spPr>
        <a:xfrm>
          <a:off x="1465442" y="551508"/>
          <a:ext cx="4392297" cy="4392297"/>
        </a:xfrm>
        <a:custGeom>
          <a:avLst/>
          <a:gdLst/>
          <a:ahLst/>
          <a:cxnLst/>
          <a:rect l="0" t="0" r="0" b="0"/>
          <a:pathLst>
            <a:path>
              <a:moveTo>
                <a:pt x="3268333" y="279514"/>
              </a:moveTo>
              <a:arcTo wR="2196148" hR="2196148" stAng="17953386" swAng="1211618"/>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9505300D-E3B8-4354-BF11-E0427F1964CC}">
      <dsp:nvSpPr>
        <dsp:cNvPr id="0" name=""/>
        <dsp:cNvSpPr/>
      </dsp:nvSpPr>
      <dsp:spPr>
        <a:xfrm>
          <a:off x="4904582" y="1519324"/>
          <a:ext cx="1691340" cy="1099371"/>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Staff shortage and burnout</a:t>
          </a:r>
        </a:p>
      </dsp:txBody>
      <dsp:txXfrm>
        <a:off x="4958249" y="1572991"/>
        <a:ext cx="1584006" cy="992037"/>
      </dsp:txXfrm>
    </dsp:sp>
    <dsp:sp modelId="{0370F7B6-965E-4C7B-9D86-D7E06E15CDC2}">
      <dsp:nvSpPr>
        <dsp:cNvPr id="0" name=""/>
        <dsp:cNvSpPr/>
      </dsp:nvSpPr>
      <dsp:spPr>
        <a:xfrm>
          <a:off x="1483813" y="733748"/>
          <a:ext cx="4392297" cy="4392297"/>
        </a:xfrm>
        <a:custGeom>
          <a:avLst/>
          <a:gdLst/>
          <a:ahLst/>
          <a:cxnLst/>
          <a:rect l="0" t="0" r="0" b="0"/>
          <a:pathLst>
            <a:path>
              <a:moveTo>
                <a:pt x="4391867" y="2152717"/>
              </a:moveTo>
              <a:arcTo wR="2196148" hR="2196148" stAng="21532011" swAng="1296691"/>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82B6F0A-4482-4232-9810-1AA730D6D5C1}">
      <dsp:nvSpPr>
        <dsp:cNvPr id="0" name=""/>
        <dsp:cNvSpPr/>
      </dsp:nvSpPr>
      <dsp:spPr>
        <a:xfrm>
          <a:off x="4315987" y="3943680"/>
          <a:ext cx="1691340" cy="1099371"/>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Funding</a:t>
          </a:r>
          <a:endParaRPr lang="en-GB" sz="2100" kern="1200" dirty="0">
            <a:latin typeface="Arial" panose="020B0604020202020204" pitchFamily="34" charset="0"/>
            <a:cs typeface="Arial" panose="020B0604020202020204" pitchFamily="34" charset="0"/>
          </a:endParaRPr>
        </a:p>
      </dsp:txBody>
      <dsp:txXfrm>
        <a:off x="4369654" y="3997347"/>
        <a:ext cx="1584006" cy="992037"/>
      </dsp:txXfrm>
    </dsp:sp>
    <dsp:sp modelId="{AD6C0D18-8AEF-4001-9568-625514B67FCA}">
      <dsp:nvSpPr>
        <dsp:cNvPr id="0" name=""/>
        <dsp:cNvSpPr/>
      </dsp:nvSpPr>
      <dsp:spPr>
        <a:xfrm>
          <a:off x="1678438" y="606862"/>
          <a:ext cx="4392297" cy="4392297"/>
        </a:xfrm>
        <a:custGeom>
          <a:avLst/>
          <a:gdLst/>
          <a:ahLst/>
          <a:cxnLst/>
          <a:rect l="0" t="0" r="0" b="0"/>
          <a:pathLst>
            <a:path>
              <a:moveTo>
                <a:pt x="2419982" y="4380860"/>
              </a:moveTo>
              <a:arcTo wR="2196148" hR="2196148" stAng="5049012" swAng="1052673"/>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4CE2716-C1F1-43A9-8C84-37259018FBFC}">
      <dsp:nvSpPr>
        <dsp:cNvPr id="0" name=""/>
        <dsp:cNvSpPr/>
      </dsp:nvSpPr>
      <dsp:spPr>
        <a:xfrm>
          <a:off x="1525057" y="3974693"/>
          <a:ext cx="1691340" cy="1099371"/>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Adult Abuse and Loneliness </a:t>
          </a:r>
          <a:endParaRPr lang="en-GB" sz="2100" kern="1200" dirty="0">
            <a:latin typeface="Arial" panose="020B0604020202020204" pitchFamily="34" charset="0"/>
            <a:cs typeface="Arial" panose="020B0604020202020204" pitchFamily="34" charset="0"/>
          </a:endParaRPr>
        </a:p>
      </dsp:txBody>
      <dsp:txXfrm>
        <a:off x="1578724" y="4028360"/>
        <a:ext cx="1584006" cy="992037"/>
      </dsp:txXfrm>
    </dsp:sp>
    <dsp:sp modelId="{1BE05FD8-62E0-46C9-AE7D-891E6EE5F4C1}">
      <dsp:nvSpPr>
        <dsp:cNvPr id="0" name=""/>
        <dsp:cNvSpPr/>
      </dsp:nvSpPr>
      <dsp:spPr>
        <a:xfrm>
          <a:off x="1465442" y="551508"/>
          <a:ext cx="4392297" cy="4392297"/>
        </a:xfrm>
        <a:custGeom>
          <a:avLst/>
          <a:gdLst/>
          <a:ahLst/>
          <a:cxnLst/>
          <a:rect l="0" t="0" r="0" b="0"/>
          <a:pathLst>
            <a:path>
              <a:moveTo>
                <a:pt x="233003" y="3180592"/>
              </a:moveTo>
              <a:arcTo wR="2196148" hR="2196148" stAng="9202076" swAng="1359787"/>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22C8491-F3F7-4D6E-B91E-35D0BA1A8BE4}">
      <dsp:nvSpPr>
        <dsp:cNvPr id="0" name=""/>
        <dsp:cNvSpPr/>
      </dsp:nvSpPr>
      <dsp:spPr>
        <a:xfrm>
          <a:off x="727259" y="1519324"/>
          <a:ext cx="1691340" cy="1099371"/>
        </a:xfrm>
        <a:prstGeom prst="round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Safety and Compliance</a:t>
          </a:r>
          <a:endParaRPr lang="en-GB" sz="2100" kern="1200" dirty="0">
            <a:latin typeface="Arial" panose="020B0604020202020204" pitchFamily="34" charset="0"/>
            <a:cs typeface="Arial" panose="020B0604020202020204" pitchFamily="34" charset="0"/>
          </a:endParaRPr>
        </a:p>
      </dsp:txBody>
      <dsp:txXfrm>
        <a:off x="780926" y="1572991"/>
        <a:ext cx="1584006" cy="992037"/>
      </dsp:txXfrm>
    </dsp:sp>
    <dsp:sp modelId="{555B2846-D933-4F86-8C3E-AAF1E308A38D}">
      <dsp:nvSpPr>
        <dsp:cNvPr id="0" name=""/>
        <dsp:cNvSpPr/>
      </dsp:nvSpPr>
      <dsp:spPr>
        <a:xfrm>
          <a:off x="1465442" y="551508"/>
          <a:ext cx="4392297" cy="4392297"/>
        </a:xfrm>
        <a:custGeom>
          <a:avLst/>
          <a:gdLst/>
          <a:ahLst/>
          <a:cxnLst/>
          <a:rect l="0" t="0" r="0" b="0"/>
          <a:pathLst>
            <a:path>
              <a:moveTo>
                <a:pt x="528258" y="767438"/>
              </a:moveTo>
              <a:arcTo wR="2196148" hR="2196148" stAng="13234997" swAng="1211618"/>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83B8AA-5B94-47FB-84EE-6BF7131CF258}" type="datetimeFigureOut">
              <a:rPr lang="en-GB" smtClean="0"/>
              <a:t>25/02/2026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4D17F-C4A3-4263-A059-077EAEAA1222}" type="slidenum">
              <a:rPr lang="en-GB" smtClean="0"/>
              <a:t>‹#›</a:t>
            </a:fld>
            <a:endParaRPr lang="en-GB" dirty="0"/>
          </a:p>
        </p:txBody>
      </p:sp>
    </p:spTree>
    <p:extLst>
      <p:ext uri="{BB962C8B-B14F-4D97-AF65-F5344CB8AC3E}">
        <p14:creationId xmlns:p14="http://schemas.microsoft.com/office/powerpoint/2010/main" val="1307951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4D17F-C4A3-4263-A059-077EAEAA1222}" type="slidenum">
              <a:rPr lang="en-GB" smtClean="0"/>
              <a:t>8</a:t>
            </a:fld>
            <a:endParaRPr lang="en-GB" dirty="0"/>
          </a:p>
        </p:txBody>
      </p:sp>
    </p:spTree>
    <p:extLst>
      <p:ext uri="{BB962C8B-B14F-4D97-AF65-F5344CB8AC3E}">
        <p14:creationId xmlns:p14="http://schemas.microsoft.com/office/powerpoint/2010/main" val="32173511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ctrTitle"/>
          </p:nvPr>
        </p:nvSpPr>
        <p:spPr>
          <a:xfrm>
            <a:off x="2626518" y="1951178"/>
            <a:ext cx="13034964" cy="3763820"/>
          </a:xfrm>
        </p:spPr>
        <p:txBody>
          <a:bodyPr anchor="b">
            <a:normAutofit/>
          </a:bodyPr>
          <a:lstStyle>
            <a:lvl1pPr algn="ctr">
              <a:defRPr sz="7200"/>
            </a:lvl1pPr>
          </a:lstStyle>
          <a:p>
            <a:r>
              <a:rPr lang="en-US"/>
              <a:t>Click to edit Master title style</a:t>
            </a:r>
            <a:endParaRPr lang="en-US" dirty="0"/>
          </a:p>
        </p:txBody>
      </p:sp>
      <p:sp>
        <p:nvSpPr>
          <p:cNvPr id="3" name="Subtitle 2"/>
          <p:cNvSpPr>
            <a:spLocks noGrp="1"/>
          </p:cNvSpPr>
          <p:nvPr>
            <p:ph type="subTitle" idx="1"/>
          </p:nvPr>
        </p:nvSpPr>
        <p:spPr>
          <a:xfrm>
            <a:off x="2626518" y="5829301"/>
            <a:ext cx="13034964" cy="2057399"/>
          </a:xfrm>
        </p:spPr>
        <p:txBody>
          <a:bodyPr>
            <a:normAutofit/>
          </a:bodyPr>
          <a:lstStyle>
            <a:lvl1pPr marL="0" indent="0" algn="ctr">
              <a:buNone/>
              <a:defRPr sz="3300">
                <a:solidFill>
                  <a:schemeClr val="bg1">
                    <a:lumMod val="50000"/>
                  </a:schemeClr>
                </a:solidFill>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686866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1370661" y="3550639"/>
            <a:ext cx="15545739" cy="5136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00133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1" y="1242845"/>
            <a:ext cx="15527628" cy="4105229"/>
          </a:xfrm>
        </p:spPr>
        <p:txBody>
          <a:bodyPr anchor="b">
            <a:normAutofit/>
          </a:bodyPr>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1370661" y="5486186"/>
            <a:ext cx="15527628" cy="2052275"/>
          </a:xfrm>
        </p:spPr>
        <p:txBody>
          <a:bodyPr>
            <a:normAutofit/>
          </a:bodyPr>
          <a:lstStyle>
            <a:lvl1pPr marL="0" indent="0" algn="ctr">
              <a:buNone/>
              <a:defRPr sz="3000">
                <a:solidFill>
                  <a:schemeClr val="bg1">
                    <a:lumMod val="50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570312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14" name="Title 1"/>
          <p:cNvSpPr>
            <a:spLocks noGrp="1"/>
          </p:cNvSpPr>
          <p:nvPr>
            <p:ph type="title"/>
          </p:nvPr>
        </p:nvSpPr>
        <p:spPr>
          <a:xfrm>
            <a:off x="1370663" y="927776"/>
            <a:ext cx="15546677" cy="2394266"/>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1370661" y="3550639"/>
            <a:ext cx="7659039" cy="5136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9258300" y="3550639"/>
            <a:ext cx="7658100" cy="5136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33074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14" name="Title 1"/>
          <p:cNvSpPr>
            <a:spLocks noGrp="1"/>
          </p:cNvSpPr>
          <p:nvPr>
            <p:ph type="title"/>
          </p:nvPr>
        </p:nvSpPr>
        <p:spPr>
          <a:xfrm>
            <a:off x="1370663" y="927776"/>
            <a:ext cx="15546677" cy="239426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719492" y="3556527"/>
            <a:ext cx="7310211" cy="1019991"/>
          </a:xfrm>
        </p:spPr>
        <p:txBody>
          <a:bodyPr anchor="b">
            <a:noAutofit/>
          </a:bodyPr>
          <a:lstStyle>
            <a:lvl1pPr marL="0" indent="0">
              <a:lnSpc>
                <a:spcPct val="85000"/>
              </a:lnSpc>
              <a:buNone/>
              <a:defRPr sz="39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2" name="Content Placeholder 3"/>
          <p:cNvSpPr>
            <a:spLocks noGrp="1"/>
          </p:cNvSpPr>
          <p:nvPr>
            <p:ph sz="quarter" idx="13"/>
          </p:nvPr>
        </p:nvSpPr>
        <p:spPr>
          <a:xfrm>
            <a:off x="1370662" y="4576519"/>
            <a:ext cx="7659041" cy="411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594635" y="3556527"/>
            <a:ext cx="7322706" cy="1019991"/>
          </a:xfrm>
        </p:spPr>
        <p:txBody>
          <a:bodyPr anchor="b">
            <a:noAutofit/>
          </a:bodyPr>
          <a:lstStyle>
            <a:lvl1pPr marL="0" indent="0">
              <a:lnSpc>
                <a:spcPct val="85000"/>
              </a:lnSpc>
              <a:buNone/>
              <a:defRPr sz="39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3" name="Content Placeholder 5"/>
          <p:cNvSpPr>
            <a:spLocks noGrp="1"/>
          </p:cNvSpPr>
          <p:nvPr>
            <p:ph sz="quarter" idx="14"/>
          </p:nvPr>
        </p:nvSpPr>
        <p:spPr>
          <a:xfrm>
            <a:off x="9258301" y="4576519"/>
            <a:ext cx="7658102" cy="411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639086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396873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Date Placeholder 1"/>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230698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3" y="914400"/>
            <a:ext cx="5903532" cy="3034878"/>
          </a:xfrm>
        </p:spPr>
        <p:txBody>
          <a:bodyPr anchor="b"/>
          <a:lstStyle>
            <a:lvl1pPr algn="ctr">
              <a:defRPr sz="4800"/>
            </a:lvl1pPr>
          </a:lstStyle>
          <a:p>
            <a:r>
              <a:rPr lang="en-US"/>
              <a:t>Click to edit Master title style</a:t>
            </a:r>
            <a:endParaRPr lang="en-US" dirty="0"/>
          </a:p>
        </p:txBody>
      </p:sp>
      <p:sp>
        <p:nvSpPr>
          <p:cNvPr id="10" name="Content Placeholder 2"/>
          <p:cNvSpPr>
            <a:spLocks noGrp="1"/>
          </p:cNvSpPr>
          <p:nvPr>
            <p:ph sz="quarter" idx="13"/>
          </p:nvPr>
        </p:nvSpPr>
        <p:spPr>
          <a:xfrm>
            <a:off x="7617094" y="914401"/>
            <a:ext cx="9300245" cy="7772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370662" y="3949278"/>
            <a:ext cx="5903534" cy="4737522"/>
          </a:xfrm>
        </p:spPr>
        <p:txBody>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024976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2" y="914400"/>
            <a:ext cx="8902454" cy="3034881"/>
          </a:xfrm>
        </p:spPr>
        <p:txBody>
          <a:bodyPr anchor="b"/>
          <a:lstStyle>
            <a:lvl1pPr algn="ctr">
              <a:defRPr sz="4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137205" y="914402"/>
            <a:ext cx="4883037" cy="77724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dirty="0"/>
              <a:t>Click icon to add picture</a:t>
            </a:r>
          </a:p>
        </p:txBody>
      </p:sp>
      <p:sp>
        <p:nvSpPr>
          <p:cNvPr id="4" name="Text Placeholder 3"/>
          <p:cNvSpPr>
            <a:spLocks noGrp="1"/>
          </p:cNvSpPr>
          <p:nvPr>
            <p:ph type="body" sz="half" idx="2"/>
          </p:nvPr>
        </p:nvSpPr>
        <p:spPr>
          <a:xfrm>
            <a:off x="1370692" y="3949278"/>
            <a:ext cx="8902424" cy="4737521"/>
          </a:xfrm>
        </p:spPr>
        <p:txBody>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121919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91" y="6434061"/>
            <a:ext cx="15546648" cy="1217415"/>
          </a:xfrm>
        </p:spPr>
        <p:txBody>
          <a:bodyPr anchor="b"/>
          <a:lstStyle>
            <a:lvl1pPr>
              <a:defRPr sz="4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77116" y="1047392"/>
            <a:ext cx="14733798" cy="4821204"/>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dirty="0"/>
              <a:t>Click icon to add picture</a:t>
            </a:r>
          </a:p>
        </p:txBody>
      </p:sp>
      <p:sp>
        <p:nvSpPr>
          <p:cNvPr id="4" name="Text Placeholder 3"/>
          <p:cNvSpPr>
            <a:spLocks noGrp="1"/>
          </p:cNvSpPr>
          <p:nvPr>
            <p:ph type="body" sz="half" idx="2"/>
          </p:nvPr>
        </p:nvSpPr>
        <p:spPr>
          <a:xfrm>
            <a:off x="1370661" y="7663092"/>
            <a:ext cx="15546678" cy="1023708"/>
          </a:xfrm>
        </p:spPr>
        <p:txBody>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4254325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1" y="914399"/>
            <a:ext cx="15546678" cy="5140868"/>
          </a:xfrm>
        </p:spPr>
        <p:txBody>
          <a:bodyPr anchor="ct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1370663" y="6307232"/>
            <a:ext cx="15546678" cy="2379570"/>
          </a:xfrm>
        </p:spPr>
        <p:txBody>
          <a:bodyPr anchor="ct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593772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2169318" y="914400"/>
            <a:ext cx="13954128" cy="4489356"/>
          </a:xfrm>
        </p:spPr>
        <p:txBody>
          <a:bodyPr anchor="ctr"/>
          <a:lstStyle>
            <a:lvl1pP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2580967" y="5415048"/>
            <a:ext cx="13128449" cy="892182"/>
          </a:xfrm>
        </p:spPr>
        <p:txBody>
          <a:bodyPr anchor="t">
            <a:normAutofit/>
          </a:bodyPr>
          <a:lstStyle>
            <a:lvl1pPr marL="0" indent="0">
              <a:buNone/>
              <a:defRPr sz="21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4" name="Text Placeholder 3"/>
          <p:cNvSpPr>
            <a:spLocks noGrp="1"/>
          </p:cNvSpPr>
          <p:nvPr>
            <p:ph type="body" sz="half" idx="2"/>
          </p:nvPr>
        </p:nvSpPr>
        <p:spPr>
          <a:xfrm>
            <a:off x="1370661" y="6559195"/>
            <a:ext cx="15546678" cy="2131580"/>
          </a:xfrm>
        </p:spPr>
        <p:txBody>
          <a:bodyPr anchor="ctr">
            <a:normAutofit/>
          </a:bodyPr>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13" name="TextBox 12"/>
          <p:cNvSpPr txBox="1"/>
          <p:nvPr/>
        </p:nvSpPr>
        <p:spPr>
          <a:xfrm>
            <a:off x="1502232" y="1131249"/>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12000" dirty="0">
                <a:solidFill>
                  <a:schemeClr val="tx1"/>
                </a:solidFill>
                <a:effectLst/>
              </a:rPr>
              <a:t>“</a:t>
            </a:r>
          </a:p>
        </p:txBody>
      </p:sp>
      <p:sp>
        <p:nvSpPr>
          <p:cNvPr id="14" name="TextBox 13"/>
          <p:cNvSpPr txBox="1"/>
          <p:nvPr/>
        </p:nvSpPr>
        <p:spPr>
          <a:xfrm>
            <a:off x="15836337" y="4490367"/>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12000" dirty="0">
                <a:solidFill>
                  <a:schemeClr val="tx1"/>
                </a:solidFill>
                <a:effectLst/>
              </a:rPr>
              <a:t>”</a:t>
            </a:r>
          </a:p>
        </p:txBody>
      </p:sp>
    </p:spTree>
    <p:extLst>
      <p:ext uri="{BB962C8B-B14F-4D97-AF65-F5344CB8AC3E}">
        <p14:creationId xmlns:p14="http://schemas.microsoft.com/office/powerpoint/2010/main" val="4270079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a:xfrm>
            <a:off x="1370663" y="3208082"/>
            <a:ext cx="15546678" cy="3767753"/>
          </a:xfrm>
        </p:spPr>
        <p:txBody>
          <a:bodyPr anchor="b"/>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1370663" y="6993503"/>
            <a:ext cx="15546678" cy="1710966"/>
          </a:xfrm>
        </p:spPr>
        <p:txBody>
          <a:bodyPr anchor="t"/>
          <a:lstStyle>
            <a:lvl1pPr marL="0" indent="0" algn="ctr">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834197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15" name="Title 1"/>
          <p:cNvSpPr>
            <a:spLocks noGrp="1"/>
          </p:cNvSpPr>
          <p:nvPr>
            <p:ph type="title"/>
          </p:nvPr>
        </p:nvSpPr>
        <p:spPr>
          <a:xfrm>
            <a:off x="1370661" y="914400"/>
            <a:ext cx="15546678" cy="2407641"/>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70661" y="3550640"/>
            <a:ext cx="4948464" cy="864393"/>
          </a:xfrm>
        </p:spPr>
        <p:txBody>
          <a:bodyPr anchor="b">
            <a:noAutofit/>
          </a:bodyPr>
          <a:lstStyle>
            <a:lvl1pPr marL="0" indent="0" algn="ctr">
              <a:lnSpc>
                <a:spcPct val="85000"/>
              </a:lnSpc>
              <a:buNone/>
              <a:defRPr sz="36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8" name="Text Placeholder 3"/>
          <p:cNvSpPr>
            <a:spLocks noGrp="1"/>
          </p:cNvSpPr>
          <p:nvPr>
            <p:ph type="body" sz="half" idx="15"/>
          </p:nvPr>
        </p:nvSpPr>
        <p:spPr>
          <a:xfrm>
            <a:off x="1370661" y="4415033"/>
            <a:ext cx="4948464" cy="4271768"/>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9" name="Text Placeholder 4"/>
          <p:cNvSpPr>
            <a:spLocks noGrp="1"/>
          </p:cNvSpPr>
          <p:nvPr>
            <p:ph type="body" sz="quarter" idx="3"/>
          </p:nvPr>
        </p:nvSpPr>
        <p:spPr>
          <a:xfrm>
            <a:off x="6678584" y="3550640"/>
            <a:ext cx="4937282" cy="864393"/>
          </a:xfrm>
        </p:spPr>
        <p:txBody>
          <a:bodyPr anchor="b">
            <a:noAutofit/>
          </a:bodyPr>
          <a:lstStyle>
            <a:lvl1pPr marL="0" indent="0" algn="ctr">
              <a:lnSpc>
                <a:spcPct val="85000"/>
              </a:lnSpc>
              <a:buNone/>
              <a:defRPr sz="36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0" name="Text Placeholder 3"/>
          <p:cNvSpPr>
            <a:spLocks noGrp="1"/>
          </p:cNvSpPr>
          <p:nvPr>
            <p:ph type="body" sz="half" idx="16"/>
          </p:nvPr>
        </p:nvSpPr>
        <p:spPr>
          <a:xfrm>
            <a:off x="6662023" y="4415033"/>
            <a:ext cx="4955027" cy="4271768"/>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11" name="Text Placeholder 4"/>
          <p:cNvSpPr>
            <a:spLocks noGrp="1"/>
          </p:cNvSpPr>
          <p:nvPr>
            <p:ph type="body" sz="quarter" idx="13"/>
          </p:nvPr>
        </p:nvSpPr>
        <p:spPr>
          <a:xfrm>
            <a:off x="11959947" y="3550640"/>
            <a:ext cx="4957392" cy="864393"/>
          </a:xfrm>
        </p:spPr>
        <p:txBody>
          <a:bodyPr anchor="b">
            <a:noAutofit/>
          </a:bodyPr>
          <a:lstStyle>
            <a:lvl1pPr marL="0" indent="0" algn="ctr">
              <a:lnSpc>
                <a:spcPct val="85000"/>
              </a:lnSpc>
              <a:buNone/>
              <a:defRPr sz="36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12" name="Text Placeholder 3"/>
          <p:cNvSpPr>
            <a:spLocks noGrp="1"/>
          </p:cNvSpPr>
          <p:nvPr>
            <p:ph type="body" sz="half" idx="17"/>
          </p:nvPr>
        </p:nvSpPr>
        <p:spPr>
          <a:xfrm>
            <a:off x="11959947" y="4415033"/>
            <a:ext cx="4957392" cy="4271768"/>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6560395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30" name="Title 1"/>
          <p:cNvSpPr>
            <a:spLocks noGrp="1"/>
          </p:cNvSpPr>
          <p:nvPr>
            <p:ph type="title"/>
          </p:nvPr>
        </p:nvSpPr>
        <p:spPr>
          <a:xfrm>
            <a:off x="1370661" y="916158"/>
            <a:ext cx="15546678" cy="240588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70662" y="6307230"/>
            <a:ext cx="4944614" cy="864393"/>
          </a:xfrm>
        </p:spPr>
        <p:txBody>
          <a:bodyPr anchor="b">
            <a:noAutofit/>
          </a:bodyPr>
          <a:lstStyle>
            <a:lvl1pPr marL="0" indent="0" algn="ctr">
              <a:lnSpc>
                <a:spcPct val="85000"/>
              </a:lnSpc>
              <a:buNone/>
              <a:defRPr sz="33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20" name="Picture Placeholder 2"/>
          <p:cNvSpPr>
            <a:spLocks noGrp="1" noChangeAspect="1"/>
          </p:cNvSpPr>
          <p:nvPr>
            <p:ph type="pic" idx="15"/>
          </p:nvPr>
        </p:nvSpPr>
        <p:spPr>
          <a:xfrm>
            <a:off x="1370662" y="3550640"/>
            <a:ext cx="4944614" cy="2286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dirty="0"/>
              <a:t>Click icon to add picture</a:t>
            </a:r>
          </a:p>
        </p:txBody>
      </p:sp>
      <p:sp>
        <p:nvSpPr>
          <p:cNvPr id="21" name="Text Placeholder 3"/>
          <p:cNvSpPr>
            <a:spLocks noGrp="1"/>
          </p:cNvSpPr>
          <p:nvPr>
            <p:ph type="body" sz="half" idx="18"/>
          </p:nvPr>
        </p:nvSpPr>
        <p:spPr>
          <a:xfrm>
            <a:off x="1370662" y="7171623"/>
            <a:ext cx="4944614" cy="1515177"/>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22" name="Text Placeholder 4"/>
          <p:cNvSpPr>
            <a:spLocks noGrp="1"/>
          </p:cNvSpPr>
          <p:nvPr>
            <p:ph type="body" sz="quarter" idx="3"/>
          </p:nvPr>
        </p:nvSpPr>
        <p:spPr>
          <a:xfrm>
            <a:off x="6664139" y="6307230"/>
            <a:ext cx="4952742" cy="864393"/>
          </a:xfrm>
        </p:spPr>
        <p:txBody>
          <a:bodyPr anchor="b">
            <a:noAutofit/>
          </a:bodyPr>
          <a:lstStyle>
            <a:lvl1pPr marL="0" indent="0" algn="ctr">
              <a:lnSpc>
                <a:spcPct val="85000"/>
              </a:lnSpc>
              <a:buNone/>
              <a:defRPr sz="33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23" name="Picture Placeholder 2"/>
          <p:cNvSpPr>
            <a:spLocks noGrp="1" noChangeAspect="1"/>
          </p:cNvSpPr>
          <p:nvPr>
            <p:ph type="pic" idx="21"/>
          </p:nvPr>
        </p:nvSpPr>
        <p:spPr>
          <a:xfrm>
            <a:off x="6662022" y="3550640"/>
            <a:ext cx="4955028" cy="2286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dirty="0"/>
              <a:t>Click icon to add picture</a:t>
            </a:r>
          </a:p>
        </p:txBody>
      </p:sp>
      <p:sp>
        <p:nvSpPr>
          <p:cNvPr id="24" name="Text Placeholder 3"/>
          <p:cNvSpPr>
            <a:spLocks noGrp="1"/>
          </p:cNvSpPr>
          <p:nvPr>
            <p:ph type="body" sz="half" idx="19"/>
          </p:nvPr>
        </p:nvSpPr>
        <p:spPr>
          <a:xfrm>
            <a:off x="6662022" y="7171621"/>
            <a:ext cx="4955028" cy="1515179"/>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25" name="Text Placeholder 4"/>
          <p:cNvSpPr>
            <a:spLocks noGrp="1"/>
          </p:cNvSpPr>
          <p:nvPr>
            <p:ph type="body" sz="quarter" idx="13"/>
          </p:nvPr>
        </p:nvSpPr>
        <p:spPr>
          <a:xfrm>
            <a:off x="11959948" y="6307230"/>
            <a:ext cx="4951022" cy="864393"/>
          </a:xfrm>
        </p:spPr>
        <p:txBody>
          <a:bodyPr anchor="b">
            <a:noAutofit/>
          </a:bodyPr>
          <a:lstStyle>
            <a:lvl1pPr marL="0" indent="0" algn="ctr">
              <a:lnSpc>
                <a:spcPct val="85000"/>
              </a:lnSpc>
              <a:buNone/>
              <a:defRPr sz="3300" b="0">
                <a:solidFill>
                  <a:schemeClr val="tx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26" name="Picture Placeholder 2"/>
          <p:cNvSpPr>
            <a:spLocks noGrp="1" noChangeAspect="1"/>
          </p:cNvSpPr>
          <p:nvPr>
            <p:ph type="pic" idx="22"/>
          </p:nvPr>
        </p:nvSpPr>
        <p:spPr>
          <a:xfrm>
            <a:off x="11959947" y="3550640"/>
            <a:ext cx="4957392" cy="2286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US" dirty="0"/>
              <a:t>Click icon to add picture</a:t>
            </a:r>
          </a:p>
        </p:txBody>
      </p:sp>
      <p:sp>
        <p:nvSpPr>
          <p:cNvPr id="27" name="Text Placeholder 3"/>
          <p:cNvSpPr>
            <a:spLocks noGrp="1"/>
          </p:cNvSpPr>
          <p:nvPr>
            <p:ph type="body" sz="half" idx="20"/>
          </p:nvPr>
        </p:nvSpPr>
        <p:spPr>
          <a:xfrm>
            <a:off x="11959760" y="7171618"/>
            <a:ext cx="4957580" cy="1515182"/>
          </a:xfrm>
        </p:spPr>
        <p:txBody>
          <a:bodyPr anchor="t">
            <a:normAutofit/>
          </a:bodyPr>
          <a:lstStyle>
            <a:lvl1pPr marL="0" indent="0" algn="ctr">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7430711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1370663" y="3550640"/>
            <a:ext cx="15546678" cy="51361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534633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sp>
        <p:nvSpPr>
          <p:cNvPr id="2" name="Vertical Title 1"/>
          <p:cNvSpPr>
            <a:spLocks noGrp="1"/>
          </p:cNvSpPr>
          <p:nvPr>
            <p:ph type="title" orient="vert"/>
          </p:nvPr>
        </p:nvSpPr>
        <p:spPr>
          <a:xfrm>
            <a:off x="13087350" y="914402"/>
            <a:ext cx="3829989" cy="77723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1370663" y="914402"/>
            <a:ext cx="11488086" cy="77723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603751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18288005" cy="102870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1370663" y="927776"/>
            <a:ext cx="15546677" cy="239426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370663" y="3550640"/>
            <a:ext cx="15546678" cy="513616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518106" y="8824913"/>
            <a:ext cx="4114800" cy="547688"/>
          </a:xfrm>
          <a:prstGeom prst="rect">
            <a:avLst/>
          </a:prstGeom>
        </p:spPr>
        <p:txBody>
          <a:bodyPr vert="horz" lIns="91440" tIns="45720" rIns="91440" bIns="45720" rtlCol="0" anchor="ctr"/>
          <a:lstStyle>
            <a:lvl1pPr algn="r">
              <a:defRPr sz="1500">
                <a:solidFill>
                  <a:schemeClr val="tx1"/>
                </a:solidFill>
              </a:defRPr>
            </a:lvl1pPr>
          </a:lstStyle>
          <a:p>
            <a:fld id="{1D8BD707-D9CF-40AE-B4C6-C98DA3205C09}" type="datetimeFigureOut">
              <a:rPr lang="en-US" smtClean="0"/>
              <a:pPr/>
              <a:t>2/25/2026</a:t>
            </a:fld>
            <a:endParaRPr lang="en-US" dirty="0"/>
          </a:p>
        </p:txBody>
      </p:sp>
      <p:sp>
        <p:nvSpPr>
          <p:cNvPr id="5" name="Footer Placeholder 4"/>
          <p:cNvSpPr>
            <a:spLocks noGrp="1"/>
          </p:cNvSpPr>
          <p:nvPr>
            <p:ph type="ftr" sz="quarter" idx="3"/>
          </p:nvPr>
        </p:nvSpPr>
        <p:spPr>
          <a:xfrm>
            <a:off x="1370662" y="8824913"/>
            <a:ext cx="10009331" cy="547688"/>
          </a:xfrm>
          <a:prstGeom prst="rect">
            <a:avLst/>
          </a:prstGeom>
        </p:spPr>
        <p:txBody>
          <a:bodyPr vert="horz" lIns="91440" tIns="45720" rIns="91440" bIns="45720" rtlCol="0" anchor="ctr"/>
          <a:lstStyle>
            <a:lvl1pPr algn="l">
              <a:defRPr sz="1500">
                <a:solidFill>
                  <a:schemeClr val="tx1"/>
                </a:solidFill>
              </a:defRPr>
            </a:lvl1pPr>
          </a:lstStyle>
          <a:p>
            <a:endParaRPr lang="en-US" dirty="0"/>
          </a:p>
        </p:txBody>
      </p:sp>
      <p:sp>
        <p:nvSpPr>
          <p:cNvPr id="6" name="Slide Number Placeholder 5"/>
          <p:cNvSpPr>
            <a:spLocks noGrp="1"/>
          </p:cNvSpPr>
          <p:nvPr>
            <p:ph type="sldNum" sz="quarter" idx="4"/>
          </p:nvPr>
        </p:nvSpPr>
        <p:spPr>
          <a:xfrm>
            <a:off x="15771017" y="8824913"/>
            <a:ext cx="1146323" cy="547688"/>
          </a:xfrm>
          <a:prstGeom prst="rect">
            <a:avLst/>
          </a:prstGeom>
        </p:spPr>
        <p:txBody>
          <a:bodyPr vert="horz" lIns="91440" tIns="45720" rIns="91440" bIns="45720" rtlCol="0" anchor="ctr"/>
          <a:lstStyle>
            <a:lvl1pPr algn="r">
              <a:defRPr sz="1500">
                <a:solidFill>
                  <a:schemeClr val="tx1"/>
                </a:solidFill>
              </a:defRPr>
            </a:lvl1p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9768940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1371600" rtl="0" eaLnBrk="1" latinLnBrk="0" hangingPunct="1">
        <a:lnSpc>
          <a:spcPct val="90000"/>
        </a:lnSpc>
        <a:spcBef>
          <a:spcPct val="0"/>
        </a:spcBef>
        <a:buNone/>
        <a:defRPr sz="5400" kern="1200" cap="all" baseline="0">
          <a:solidFill>
            <a:schemeClr val="tx1"/>
          </a:solidFill>
          <a:effectLst/>
          <a:latin typeface="+mj-lt"/>
          <a:ea typeface="+mj-ea"/>
          <a:cs typeface="+mj-cs"/>
        </a:defRPr>
      </a:lvl1pPr>
    </p:titleStyle>
    <p:bodyStyle>
      <a:lvl1pPr marL="342900" indent="-342900" algn="l" defTabSz="1371600" rtl="0" eaLnBrk="1" latinLnBrk="0" hangingPunct="1">
        <a:lnSpc>
          <a:spcPct val="120000"/>
        </a:lnSpc>
        <a:spcBef>
          <a:spcPts val="1500"/>
        </a:spcBef>
        <a:buClr>
          <a:schemeClr val="tx1"/>
        </a:buClr>
        <a:buFont typeface="Arial" panose="020B0604020202020204" pitchFamily="34" charset="0"/>
        <a:buChar char="•"/>
        <a:defRPr sz="3000" kern="1200" cap="all" baseline="0">
          <a:solidFill>
            <a:schemeClr val="tx1"/>
          </a:solidFill>
          <a:effectLst/>
          <a:latin typeface="+mn-lt"/>
          <a:ea typeface="+mn-ea"/>
          <a:cs typeface="+mn-cs"/>
        </a:defRPr>
      </a:lvl1pPr>
      <a:lvl2pPr marL="1028700" indent="-342900" algn="l" defTabSz="1371600" rtl="0" eaLnBrk="1" latinLnBrk="0" hangingPunct="1">
        <a:lnSpc>
          <a:spcPct val="120000"/>
        </a:lnSpc>
        <a:spcBef>
          <a:spcPts val="750"/>
        </a:spcBef>
        <a:buClr>
          <a:schemeClr val="tx1"/>
        </a:buClr>
        <a:buFont typeface="Arial" panose="020B0604020202020204" pitchFamily="34" charset="0"/>
        <a:buChar char="•"/>
        <a:defRPr sz="2700" kern="1200" cap="all" baseline="0">
          <a:solidFill>
            <a:schemeClr val="tx1"/>
          </a:solidFill>
          <a:effectLst/>
          <a:latin typeface="+mn-lt"/>
          <a:ea typeface="+mn-ea"/>
          <a:cs typeface="+mn-cs"/>
        </a:defRPr>
      </a:lvl2pPr>
      <a:lvl3pPr marL="1714500" indent="-342900" algn="l" defTabSz="1371600" rtl="0" eaLnBrk="1" latinLnBrk="0" hangingPunct="1">
        <a:lnSpc>
          <a:spcPct val="120000"/>
        </a:lnSpc>
        <a:spcBef>
          <a:spcPts val="75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3pPr>
      <a:lvl4pPr marL="24003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4pPr>
      <a:lvl5pPr marL="30861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5pPr>
      <a:lvl6pPr marL="37719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6pPr>
      <a:lvl7pPr marL="44577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7pPr>
      <a:lvl8pPr marL="51435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8pPr>
      <a:lvl9pPr marL="5829300" indent="-342900" algn="l" defTabSz="1371600" rtl="0" eaLnBrk="1" latinLnBrk="0" hangingPunct="1">
        <a:lnSpc>
          <a:spcPct val="120000"/>
        </a:lnSpc>
        <a:spcBef>
          <a:spcPts val="750"/>
        </a:spcBef>
        <a:buClr>
          <a:schemeClr val="tx1"/>
        </a:buClr>
        <a:buFont typeface="Arial" panose="020B0604020202020204" pitchFamily="34" charset="0"/>
        <a:buChar char="•"/>
        <a:defRPr sz="2100" kern="1200" cap="all" baseline="0">
          <a:solidFill>
            <a:schemeClr val="tx1"/>
          </a:solidFill>
          <a:effectLst/>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7.xml"/><Relationship Id="rId7" Type="http://schemas.openxmlformats.org/officeDocument/2006/relationships/diagramColors" Target="../diagrams/colors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13" Type="http://schemas.microsoft.com/office/2007/relationships/diagramDrawing" Target="../diagrams/drawing3.xml"/><Relationship Id="rId3" Type="http://schemas.openxmlformats.org/officeDocument/2006/relationships/slideLayout" Target="../slideLayouts/slideLayout7.xml"/><Relationship Id="rId7" Type="http://schemas.openxmlformats.org/officeDocument/2006/relationships/diagramColors" Target="../diagrams/colors2.xml"/><Relationship Id="rId12" Type="http://schemas.openxmlformats.org/officeDocument/2006/relationships/diagramColors" Target="../diagrams/colors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QuickStyle" Target="../diagrams/quickStyle2.xml"/><Relationship Id="rId11" Type="http://schemas.openxmlformats.org/officeDocument/2006/relationships/diagramQuickStyle" Target="../diagrams/quickStyle3.xml"/><Relationship Id="rId5" Type="http://schemas.openxmlformats.org/officeDocument/2006/relationships/diagramLayout" Target="../diagrams/layout2.xml"/><Relationship Id="rId10" Type="http://schemas.openxmlformats.org/officeDocument/2006/relationships/diagramLayout" Target="../diagrams/layout3.xml"/><Relationship Id="rId4" Type="http://schemas.openxmlformats.org/officeDocument/2006/relationships/diagramData" Target="../diagrams/data2.xml"/><Relationship Id="rId9" Type="http://schemas.openxmlformats.org/officeDocument/2006/relationships/diagramData" Target="../diagrams/data3.xml"/><Relationship Id="rId1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5.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13.jpe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3" Type="http://schemas.openxmlformats.org/officeDocument/2006/relationships/hyperlink" Target="https://www.youtube.com/watch?v=OUWOfDupmZk" TargetMode="External"/><Relationship Id="rId18" Type="http://schemas.openxmlformats.org/officeDocument/2006/relationships/hyperlink" Target="https://pmc.ncbi.nlm.nih.gov/articles/PMC2995895/" TargetMode="External"/><Relationship Id="rId26" Type="http://schemas.openxmlformats.org/officeDocument/2006/relationships/hyperlink" Target="https://www.southwestlondon.icb.nhs.uk/news/how-digital-improvements-are-transforming-the-experience-of-care-home-residents/" TargetMode="External"/><Relationship Id="rId3" Type="http://schemas.openxmlformats.org/officeDocument/2006/relationships/hyperlink" Target="https://www.alzheimers.org.uk/about-dementia/types-dementia/what-is-dementia" TargetMode="External"/><Relationship Id="rId21" Type="http://schemas.openxmlformats.org/officeDocument/2006/relationships/hyperlink" Target="https://www.carehome.co.uk/advice/care-home-innovations" TargetMode="External"/><Relationship Id="rId7" Type="http://schemas.openxmlformats.org/officeDocument/2006/relationships/hyperlink" Target="https://www.cqc.org.uk/press-release/cqc-warns-lack-investment-community-services-threatens-shift-towards-care-outside" TargetMode="External"/><Relationship Id="rId12" Type="http://schemas.openxmlformats.org/officeDocument/2006/relationships/hyperlink" Target="https://www.floridatoday.com/story/life/wellness/2021/02/16/one-senior-place-virtual-dementia-tour-puts-you-patients-shoes/6740804002/" TargetMode="External"/><Relationship Id="rId17" Type="http://schemas.openxmlformats.org/officeDocument/2006/relationships/hyperlink" Target="https://www.theguardian.com/society/2020/mar/19/older-people-widely-demonised-uk-ageism-report" TargetMode="External"/><Relationship Id="rId25" Type="http://schemas.openxmlformats.org/officeDocument/2006/relationships/hyperlink" Target="https://www.health.org.uk/reports-and-analysis/analysis/adult-social-care-funding-pressures" TargetMode="External"/><Relationship Id="rId33" Type="http://schemas.openxmlformats.org/officeDocument/2006/relationships/hyperlink" Target="https://www.who.int/health-topics/ageing#tab=tab_2" TargetMode="External"/><Relationship Id="rId2" Type="http://schemas.openxmlformats.org/officeDocument/2006/relationships/hyperlink" Target="https://www.ageuk.org.uk/discover/2024/september/state-of-health-and-care-of-older-people-in-england-2024/" TargetMode="External"/><Relationship Id="rId16" Type="http://schemas.openxmlformats.org/officeDocument/2006/relationships/hyperlink" Target="https://www.gov.uk/government/statistics/adult-social-care-in-england-monthly-statistics-july-2024/adult-social-care-in-england-monthly-statistics-july-2024" TargetMode="External"/><Relationship Id="rId20" Type="http://schemas.openxmlformats.org/officeDocument/2006/relationships/hyperlink" Target="https://www.millennium-care.co.uk/types-of-care/residential-care/" TargetMode="External"/><Relationship Id="rId29" Type="http://schemas.openxmlformats.org/officeDocument/2006/relationships/hyperlink" Target="https://doi.org/10.1177/0733464814537701" TargetMode="External"/><Relationship Id="rId1" Type="http://schemas.openxmlformats.org/officeDocument/2006/relationships/slideLayout" Target="../slideLayouts/slideLayout7.xml"/><Relationship Id="rId6" Type="http://schemas.openxmlformats.org/officeDocument/2006/relationships/hyperlink" Target="https://www.uniquecare.co.uk/technology-in-modern-home-care/" TargetMode="External"/><Relationship Id="rId11" Type="http://schemas.openxmlformats.org/officeDocument/2006/relationships/hyperlink" Target="https://www.lse.ac.uk/cpec/assets/documents/cpec-working-paper-6.pdf" TargetMode="External"/><Relationship Id="rId24" Type="http://schemas.openxmlformats.org/officeDocument/2006/relationships/hyperlink" Target="https://www.ons.gov.uk/peoplepopulationandcommunity/populationandmigration/populationprojections/datasets/comparisonofoldagedependencyratioestimatesandprojectionsukandconstituentcountries/current?utm_source=chatgpt.com" TargetMode="External"/><Relationship Id="rId32" Type="http://schemas.openxmlformats.org/officeDocument/2006/relationships/hyperlink" Target="https://www.who.int/news-room/questions-and-answers/item/population-ageing" TargetMode="External"/><Relationship Id="rId5" Type="http://schemas.openxmlformats.org/officeDocument/2006/relationships/hyperlink" Target="https://ageing-better.org.uk/our-ageing-population-state-ageing-2023-4" TargetMode="External"/><Relationship Id="rId15" Type="http://schemas.openxmlformats.org/officeDocument/2006/relationships/hyperlink" Target="https://assets.publishing.service.gov.uk/media/5d273adce5274a5862768ff9/future-of-an-ageing-population.pdf" TargetMode="External"/><Relationship Id="rId23" Type="http://schemas.openxmlformats.org/officeDocument/2006/relationships/hyperlink" Target="https://www.ons.gov.uk/peoplepopulationandcommunity/healthandsocialcare/socialcare/articles/carehomesandestimatingtheselffundingpopulationengland/2021to2022" TargetMode="External"/><Relationship Id="rId28" Type="http://schemas.openxmlformats.org/officeDocument/2006/relationships/hyperlink" Target="https://www.researchgate.net/publication/358270552_A_Review_of_Theories_of_Aging_with_Emphasizing_the_Theory_of_Disengagement_in_a_Nursing_Home" TargetMode="External"/><Relationship Id="rId10" Type="http://schemas.openxmlformats.org/officeDocument/2006/relationships/hyperlink" Target="https://www.excelcareholdings.com/" TargetMode="External"/><Relationship Id="rId19" Type="http://schemas.openxmlformats.org/officeDocument/2006/relationships/hyperlink" Target="https://forschungsnetzwerk.ams.at/dam/jcr:6f068ad8-fdcc-4360-b85a-51840f49d5b0/Paper_Active_Healthy_Ageing_FIN.pdf" TargetMode="External"/><Relationship Id="rId31" Type="http://schemas.openxmlformats.org/officeDocument/2006/relationships/hyperlink" Target="https://www.who.int/initiatives/decade-of-healthy-ageing" TargetMode="External"/><Relationship Id="rId4" Type="http://schemas.openxmlformats.org/officeDocument/2006/relationships/hyperlink" Target="https://journals.lww.com/advancesinnursingscience/Abstract/1986/10000/Psychosocial_theories_of_aging__a_critical.9.aspx" TargetMode="External"/><Relationship Id="rId9" Type="http://schemas.openxmlformats.org/officeDocument/2006/relationships/hyperlink" Target="https://doi.org/10.1080/13607863.2025.2593969" TargetMode="External"/><Relationship Id="rId14" Type="http://schemas.openxmlformats.org/officeDocument/2006/relationships/hyperlink" Target="https://www.gov.uk/government/publications/workforce-recruitment-and-retention-fund-for-adult-social-care/workforce-recruitment-and-retention-fund-examples-of-allowable-activity" TargetMode="External"/><Relationship Id="rId22" Type="http://schemas.openxmlformats.org/officeDocument/2006/relationships/hyperlink" Target="https://service-manual.nhs.uk/content/inclusive-content/age" TargetMode="External"/><Relationship Id="rId27" Type="http://schemas.openxmlformats.org/officeDocument/2006/relationships/hyperlink" Target="https://www.tover.care/uk/" TargetMode="External"/><Relationship Id="rId30" Type="http://schemas.openxmlformats.org/officeDocument/2006/relationships/hyperlink" Target="https://cpdonline.co.uk/knowledge-base/care/assistive-technology/" TargetMode="External"/><Relationship Id="rId8" Type="http://schemas.openxmlformats.org/officeDocument/2006/relationships/hyperlink" Target="https://www.nao.org.uk/reports/the-adult-social-care-workforce-in-englan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10C2FBC1-4C3B-2139-91EA-8104DC0ED3C5}"/>
              </a:ext>
            </a:extLst>
          </p:cNvPr>
          <p:cNvSpPr txBox="1"/>
          <p:nvPr/>
        </p:nvSpPr>
        <p:spPr>
          <a:xfrm>
            <a:off x="1852718" y="3604021"/>
            <a:ext cx="13411200" cy="2793842"/>
          </a:xfrm>
          <a:prstGeom prst="rect">
            <a:avLst/>
          </a:prstGeom>
          <a:noFill/>
        </p:spPr>
        <p:txBody>
          <a:bodyPr wrap="square">
            <a:spAutoFit/>
          </a:bodyPr>
          <a:lstStyle/>
          <a:p>
            <a:pPr algn="ctr">
              <a:lnSpc>
                <a:spcPct val="150000"/>
              </a:lnSpc>
            </a:pPr>
            <a:r>
              <a:rPr lang="en-GB" sz="2400" b="1" dirty="0">
                <a:effectLst/>
                <a:latin typeface="Arial" panose="020B0604020202020204" pitchFamily="34" charset="0"/>
                <a:ea typeface="Times New Roman" panose="02020603050405020304" pitchFamily="18" charset="0"/>
                <a:cs typeface="Arial" panose="020B0604020202020204" pitchFamily="34" charset="0"/>
              </a:rPr>
              <a:t>Module: Empowering the Older Person</a:t>
            </a:r>
          </a:p>
          <a:p>
            <a:pPr algn="ctr">
              <a:lnSpc>
                <a:spcPct val="150000"/>
              </a:lnSpc>
            </a:pPr>
            <a:r>
              <a:rPr lang="en-GB" sz="2400" b="1" dirty="0">
                <a:latin typeface="Arial" panose="020B0604020202020204" pitchFamily="34" charset="0"/>
                <a:cs typeface="Arial" panose="020B0604020202020204" pitchFamily="34" charset="0"/>
              </a:rPr>
              <a:t>Module Code: BMHP6027</a:t>
            </a:r>
          </a:p>
          <a:p>
            <a:pPr algn="ctr">
              <a:lnSpc>
                <a:spcPct val="150000"/>
              </a:lnSpc>
            </a:pPr>
            <a:r>
              <a:rPr lang="en-GB" sz="2400" b="1" dirty="0">
                <a:latin typeface="Arial" panose="020B0604020202020204" pitchFamily="34" charset="0"/>
                <a:cs typeface="Arial" panose="020B0604020202020204" pitchFamily="34" charset="0"/>
              </a:rPr>
              <a:t> Component 1: Individual  Presentation</a:t>
            </a:r>
          </a:p>
          <a:p>
            <a:pPr algn="ctr">
              <a:lnSpc>
                <a:spcPct val="150000"/>
              </a:lnSpc>
            </a:pPr>
            <a:r>
              <a:rPr lang="en-GB" sz="2400" b="1" dirty="0">
                <a:latin typeface="Arial" panose="020B0604020202020204" pitchFamily="34" charset="0"/>
                <a:cs typeface="Arial" panose="020B0604020202020204" pitchFamily="34" charset="0"/>
              </a:rPr>
              <a:t>Student name: Razia khan</a:t>
            </a:r>
          </a:p>
          <a:p>
            <a:pPr algn="ctr">
              <a:lnSpc>
                <a:spcPct val="150000"/>
              </a:lnSpc>
            </a:pPr>
            <a:r>
              <a:rPr lang="en-GB" sz="2400" b="1" dirty="0">
                <a:latin typeface="Arial" panose="020B0604020202020204" pitchFamily="34" charset="0"/>
                <a:cs typeface="Arial" panose="020B0604020202020204" pitchFamily="34" charset="0"/>
              </a:rPr>
              <a:t>Student ID: 2313058</a:t>
            </a:r>
          </a:p>
        </p:txBody>
      </p:sp>
      <p:sp>
        <p:nvSpPr>
          <p:cNvPr id="22" name="TextBox 21">
            <a:extLst>
              <a:ext uri="{FF2B5EF4-FFF2-40B4-BE49-F238E27FC236}">
                <a16:creationId xmlns:a16="http://schemas.microsoft.com/office/drawing/2014/main" id="{F5D7DDEA-ABFB-4654-C157-1D7E844AF895}"/>
              </a:ext>
            </a:extLst>
          </p:cNvPr>
          <p:cNvSpPr txBox="1"/>
          <p:nvPr/>
        </p:nvSpPr>
        <p:spPr>
          <a:xfrm>
            <a:off x="2410037" y="1169088"/>
            <a:ext cx="12296563" cy="2001253"/>
          </a:xfrm>
          <a:prstGeom prst="rect">
            <a:avLst/>
          </a:prstGeom>
          <a:noFill/>
        </p:spPr>
        <p:txBody>
          <a:bodyPr wrap="square">
            <a:spAutoFit/>
          </a:bodyPr>
          <a:lstStyle/>
          <a:p>
            <a:pPr marL="0" marR="0" algn="ctr">
              <a:lnSpc>
                <a:spcPct val="150000"/>
              </a:lnSpc>
              <a:buNone/>
            </a:pPr>
            <a:r>
              <a:rPr lang="en-GB" sz="4400" b="1" dirty="0">
                <a:latin typeface="Arial" panose="020B0604020202020204" pitchFamily="34" charset="0"/>
                <a:ea typeface="Times New Roman" panose="02020603050405020304" pitchFamily="18" charset="0"/>
              </a:rPr>
              <a:t>Evaluation of</a:t>
            </a:r>
            <a:r>
              <a:rPr lang="en-GB" sz="4400" b="1" dirty="0">
                <a:effectLst/>
                <a:latin typeface="Arial" panose="020B0604020202020204" pitchFamily="34" charset="0"/>
                <a:ea typeface="Times New Roman" panose="02020603050405020304" pitchFamily="18" charset="0"/>
              </a:rPr>
              <a:t> Care And Support Needs Of Older People in UK </a:t>
            </a:r>
            <a:endParaRPr lang="en-GB" sz="4400" dirty="0">
              <a:effectLst/>
              <a:latin typeface="Times New Roman" panose="02020603050405020304" pitchFamily="18" charset="0"/>
              <a:ea typeface="Times New Roman" panose="02020603050405020304" pitchFamily="18" charset="0"/>
            </a:endParaRPr>
          </a:p>
        </p:txBody>
      </p:sp>
      <p:pic>
        <p:nvPicPr>
          <p:cNvPr id="1028" name="Picture 4" descr="Information and advice for older people and their loved ones | Age UK">
            <a:extLst>
              <a:ext uri="{FF2B5EF4-FFF2-40B4-BE49-F238E27FC236}">
                <a16:creationId xmlns:a16="http://schemas.microsoft.com/office/drawing/2014/main" id="{6C23A745-1C15-7224-36C1-FAA29521A0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85163"/>
            <a:ext cx="18288000" cy="39018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recording2026-02-25 19-55-07">
            <a:hlinkClick r:id="" action="ppaction://media"/>
            <a:extLst>
              <a:ext uri="{FF2B5EF4-FFF2-40B4-BE49-F238E27FC236}">
                <a16:creationId xmlns:a16="http://schemas.microsoft.com/office/drawing/2014/main" id="{704A6732-3D36-F632-74CE-2184FB0B49A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92250" y="1170781"/>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0" name="TextBox 10"/>
          <p:cNvSpPr txBox="1"/>
          <p:nvPr/>
        </p:nvSpPr>
        <p:spPr>
          <a:xfrm>
            <a:off x="7994338" y="622100"/>
            <a:ext cx="9906000" cy="9233297"/>
          </a:xfrm>
          <a:prstGeom prst="rect">
            <a:avLst/>
          </a:prstGeom>
        </p:spPr>
        <p:txBody>
          <a:bodyPr wrap="square" lIns="0" tIns="0" rIns="0" bIns="0" rtlCol="0" anchor="t">
            <a:spAutoFit/>
          </a:bodyPr>
          <a:lstStyle/>
          <a:p>
            <a:pPr lvl="0"/>
            <a:r>
              <a:rPr lang="en-GB" sz="2000" b="1" dirty="0">
                <a:solidFill>
                  <a:srgbClr val="C00000"/>
                </a:solidFill>
                <a:latin typeface="Arial" panose="020B0604020202020204" pitchFamily="34" charset="0"/>
                <a:cs typeface="Arial" panose="020B0604020202020204" pitchFamily="34" charset="0"/>
              </a:rPr>
              <a:t>The presentation will cover:</a:t>
            </a:r>
          </a:p>
          <a:p>
            <a:pPr lvl="0" algn="ctr"/>
            <a:endParaRPr lang="en-GB" sz="2000" b="1" dirty="0">
              <a:solidFill>
                <a:srgbClr val="C00000"/>
              </a:solidFill>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altLang="en-US" sz="2000" dirty="0">
                <a:latin typeface="Arial" panose="020B0604020202020204" pitchFamily="34" charset="0"/>
              </a:rPr>
              <a:t>Health And Care Provision For Old People In UK.</a:t>
            </a:r>
          </a:p>
          <a:p>
            <a:pPr marL="342900" lvl="0" indent="-342900">
              <a:buFont typeface="Arial" panose="020B0604020202020204" pitchFamily="34" charset="0"/>
              <a:buChar char="•"/>
            </a:pPr>
            <a:r>
              <a:rPr lang="en-US" altLang="en-US" sz="2000" dirty="0">
                <a:latin typeface="Arial" panose="020B0604020202020204" pitchFamily="34" charset="0"/>
              </a:rPr>
              <a:t>Psychosocial theories of ageing.</a:t>
            </a:r>
          </a:p>
          <a:p>
            <a:pPr marL="342900" lvl="0" indent="-342900">
              <a:buFont typeface="Arial" panose="020B0604020202020204" pitchFamily="34" charset="0"/>
              <a:buChar char="•"/>
            </a:pPr>
            <a:r>
              <a:rPr lang="en-US" altLang="en-US" sz="2000" dirty="0">
                <a:latin typeface="Arial" panose="020B0604020202020204" pitchFamily="34" charset="0"/>
              </a:rPr>
              <a:t>UK Policy And Legal Framework Regarding Rights Of Old People Care Provision.</a:t>
            </a:r>
          </a:p>
          <a:p>
            <a:pPr marL="342900" lvl="0" indent="-342900">
              <a:buFont typeface="Arial" panose="020B0604020202020204" pitchFamily="34" charset="0"/>
              <a:buChar char="•"/>
            </a:pPr>
            <a:r>
              <a:rPr lang="en-US" altLang="en-US" sz="2000" dirty="0">
                <a:latin typeface="Arial" panose="020B0604020202020204" pitchFamily="34" charset="0"/>
              </a:rPr>
              <a:t>Innovations In Technology To Assist  And Empower Old People.</a:t>
            </a:r>
          </a:p>
          <a:p>
            <a:pPr marL="342900" lvl="0" indent="-342900">
              <a:buFont typeface="Arial" panose="020B0604020202020204" pitchFamily="34" charset="0"/>
              <a:buChar char="•"/>
            </a:pPr>
            <a:r>
              <a:rPr lang="en-US" altLang="en-US" sz="2000" dirty="0">
                <a:latin typeface="Arial" panose="020B0604020202020204" pitchFamily="34" charset="0"/>
              </a:rPr>
              <a:t>Case Studies Of Good Practice.</a:t>
            </a:r>
          </a:p>
          <a:p>
            <a:pPr marL="342900" lvl="0" indent="-342900">
              <a:buFont typeface="Arial" panose="020B0604020202020204" pitchFamily="34" charset="0"/>
              <a:buChar char="•"/>
            </a:pPr>
            <a:r>
              <a:rPr lang="en-US" altLang="en-US" sz="2000" dirty="0">
                <a:latin typeface="Arial" panose="020B0604020202020204" pitchFamily="34" charset="0"/>
              </a:rPr>
              <a:t>Recommendations To Make Care Better.</a:t>
            </a:r>
            <a:endParaRPr lang="en-GB" sz="2000" b="1" dirty="0">
              <a:latin typeface="Arial" panose="020B0604020202020204" pitchFamily="34" charset="0"/>
              <a:cs typeface="Arial" panose="020B0604020202020204" pitchFamily="34" charset="0"/>
            </a:endParaRPr>
          </a:p>
          <a:p>
            <a:pPr lvl="0" algn="ctr"/>
            <a:endParaRPr lang="en-GB" sz="2000" dirty="0">
              <a:solidFill>
                <a:srgbClr val="C00000"/>
              </a:solidFill>
              <a:latin typeface="Arial" panose="020B0604020202020204" pitchFamily="34" charset="0"/>
              <a:cs typeface="Arial" panose="020B0604020202020204" pitchFamily="34" charset="0"/>
            </a:endParaRPr>
          </a:p>
          <a:p>
            <a:pPr lvl="0"/>
            <a:r>
              <a:rPr lang="en-GB" sz="2000" dirty="0">
                <a:solidFill>
                  <a:srgbClr val="C00000"/>
                </a:solidFill>
                <a:latin typeface="Arial" panose="020B0604020202020204" pitchFamily="34" charset="0"/>
                <a:cs typeface="Arial" panose="020B0604020202020204" pitchFamily="34" charset="0"/>
              </a:rPr>
              <a:t> ‘</a:t>
            </a:r>
            <a:r>
              <a:rPr lang="en-GB" sz="2000" b="1" dirty="0">
                <a:solidFill>
                  <a:srgbClr val="C00000"/>
                </a:solidFill>
                <a:latin typeface="Arial" panose="020B0604020202020204" pitchFamily="34" charset="0"/>
                <a:cs typeface="Arial" panose="020B0604020202020204" pitchFamily="34" charset="0"/>
              </a:rPr>
              <a:t>Ageing’: </a:t>
            </a:r>
          </a:p>
          <a:p>
            <a:pPr lvl="0" algn="ctr"/>
            <a:r>
              <a:rPr lang="en-GB" sz="2000" dirty="0">
                <a:solidFill>
                  <a:srgbClr val="C00000"/>
                </a:solidFill>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US" altLang="en-US" sz="2000" dirty="0">
                <a:latin typeface="Arial" panose="020B0604020202020204" pitchFamily="34" charset="0"/>
              </a:rPr>
              <a:t>People 65 years of age and older are typically referred as old in Western cultures however, the idea of old age differ culturally </a:t>
            </a:r>
            <a:r>
              <a:rPr lang="en-US" altLang="en-US" sz="2000" dirty="0">
                <a:latin typeface="Arial" panose="020B0604020202020204" pitchFamily="34" charset="0"/>
                <a:cs typeface="Arial" panose="020B0604020202020204" pitchFamily="34" charset="0"/>
              </a:rPr>
              <a:t>(NHS, 2024)</a:t>
            </a:r>
          </a:p>
          <a:p>
            <a:pPr marL="342900" indent="-342900">
              <a:buFont typeface="Arial" panose="020B0604020202020204" pitchFamily="34" charset="0"/>
              <a:buChar char="•"/>
            </a:pPr>
            <a:r>
              <a:rPr lang="en-US" altLang="en-US" sz="2000" b="1" dirty="0">
                <a:latin typeface="Arial" panose="020B0604020202020204" pitchFamily="34" charset="0"/>
              </a:rPr>
              <a:t>Genetic Theory Of Ageing </a:t>
            </a:r>
            <a:r>
              <a:rPr lang="en-US" altLang="en-US" sz="2000" dirty="0">
                <a:latin typeface="Arial" panose="020B0604020202020204" pitchFamily="34" charset="0"/>
                <a:cs typeface="Arial" panose="020B0604020202020204" pitchFamily="34" charset="0"/>
              </a:rPr>
              <a:t>(Jin, 2010).</a:t>
            </a:r>
            <a:endParaRPr lang="en-US" altLang="en-US" sz="2000" dirty="0">
              <a:latin typeface="Arial" panose="020B0604020202020204" pitchFamily="34" charset="0"/>
            </a:endParaRPr>
          </a:p>
          <a:p>
            <a:pPr lvl="0" algn="ctr"/>
            <a:endParaRPr lang="en-GB" sz="2000" b="1" dirty="0">
              <a:solidFill>
                <a:srgbClr val="C00000"/>
              </a:solidFill>
              <a:latin typeface="Arial" panose="020B0604020202020204" pitchFamily="34" charset="0"/>
              <a:cs typeface="Arial" panose="020B0604020202020204" pitchFamily="34" charset="0"/>
            </a:endParaRPr>
          </a:p>
          <a:p>
            <a:pPr lvl="0"/>
            <a:r>
              <a:rPr lang="en-GB" sz="2000" b="1" dirty="0">
                <a:solidFill>
                  <a:srgbClr val="C00000"/>
                </a:solidFill>
                <a:latin typeface="Arial" panose="020B0604020202020204" pitchFamily="34" charset="0"/>
                <a:cs typeface="Arial" panose="020B0604020202020204" pitchFamily="34" charset="0"/>
              </a:rPr>
              <a:t>Significance:</a:t>
            </a:r>
          </a:p>
          <a:p>
            <a:pPr lvl="0" algn="ctr"/>
            <a:endParaRPr lang="en-GB" sz="2000" dirty="0">
              <a:solidFill>
                <a:srgbClr val="C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000" dirty="0">
                <a:latin typeface="Arial" panose="020B0604020202020204" pitchFamily="34" charset="0"/>
              </a:rPr>
              <a:t>Healthy ageing WHO </a:t>
            </a:r>
            <a:r>
              <a:rPr lang="en-US" altLang="en-US" sz="2000" dirty="0">
                <a:latin typeface="Arial" panose="020B0604020202020204" pitchFamily="34" charset="0"/>
                <a:cs typeface="Arial" panose="020B0604020202020204" pitchFamily="34" charset="0"/>
              </a:rPr>
              <a:t>(Leis and Gijsbers, 2011).</a:t>
            </a:r>
          </a:p>
          <a:p>
            <a:pPr marL="342900" indent="-342900">
              <a:buFont typeface="Arial" panose="020B0604020202020204" pitchFamily="34" charset="0"/>
              <a:buChar char="•"/>
            </a:pPr>
            <a:r>
              <a:rPr lang="en-US" altLang="en-US" sz="2000" dirty="0">
                <a:latin typeface="Arial" panose="020B0604020202020204" pitchFamily="34" charset="0"/>
              </a:rPr>
              <a:t>Elderly people do not feel encouraged to take care of their own health.</a:t>
            </a:r>
          </a:p>
          <a:p>
            <a:pPr marL="342900" indent="-342900">
              <a:buFont typeface="Arial" panose="020B0604020202020204" pitchFamily="34" charset="0"/>
              <a:buChar char="•"/>
            </a:pPr>
            <a:r>
              <a:rPr lang="en-US" altLang="en-US" sz="2000" dirty="0">
                <a:latin typeface="Arial" panose="020B0604020202020204" pitchFamily="34" charset="0"/>
              </a:rPr>
              <a:t>Have several chronic illnesses, such as frailty </a:t>
            </a:r>
            <a:r>
              <a:rPr lang="en-US" altLang="en-US" sz="2000" dirty="0">
                <a:latin typeface="Arial" panose="020B0604020202020204" pitchFamily="34" charset="0"/>
                <a:cs typeface="Arial" panose="020B0604020202020204" pitchFamily="34" charset="0"/>
              </a:rPr>
              <a:t>(NHS, 2024).</a:t>
            </a:r>
            <a:endParaRPr lang="en-US" altLang="en-US" sz="2000" dirty="0">
              <a:latin typeface="Arial" panose="020B0604020202020204" pitchFamily="34" charset="0"/>
            </a:endParaRPr>
          </a:p>
          <a:p>
            <a:pPr marL="342900" indent="-342900">
              <a:buFont typeface="Arial" panose="020B0604020202020204" pitchFamily="34" charset="0"/>
              <a:buChar char="•"/>
            </a:pPr>
            <a:r>
              <a:rPr lang="en-US" altLang="en-US" sz="2000" dirty="0">
                <a:latin typeface="Arial" panose="020B0604020202020204" pitchFamily="34" charset="0"/>
              </a:rPr>
              <a:t>The need for primary healthcare and long-term care will increase as people age. </a:t>
            </a:r>
          </a:p>
          <a:p>
            <a:pPr marL="342900" indent="-342900">
              <a:buFont typeface="Arial" panose="020B0604020202020204" pitchFamily="34" charset="0"/>
              <a:buChar char="•"/>
            </a:pPr>
            <a:endParaRPr lang="en-US" altLang="en-US" sz="2000" dirty="0">
              <a:latin typeface="Arial" panose="020B0604020202020204" pitchFamily="34" charset="0"/>
            </a:endParaRPr>
          </a:p>
          <a:p>
            <a:pPr lvl="0"/>
            <a:r>
              <a:rPr lang="en-GB" sz="2000" b="1" dirty="0">
                <a:solidFill>
                  <a:srgbClr val="C00000"/>
                </a:solidFill>
                <a:latin typeface="Arial" panose="020B0604020202020204" pitchFamily="34" charset="0"/>
                <a:cs typeface="Arial" panose="020B0604020202020204" pitchFamily="34" charset="0"/>
              </a:rPr>
              <a:t>Global Perceptions Of Ageing And Ageism.</a:t>
            </a:r>
          </a:p>
          <a:p>
            <a:pPr lvl="0" algn="ctr"/>
            <a:endParaRPr lang="en-GB" sz="2000" b="1" dirty="0">
              <a:solidFill>
                <a:srgbClr val="C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000" dirty="0">
                <a:latin typeface="Arial" panose="020B0604020202020204" pitchFamily="34" charset="0"/>
              </a:rPr>
              <a:t>By </a:t>
            </a:r>
            <a:r>
              <a:rPr lang="en-US" altLang="en-US" sz="2000" b="1" dirty="0">
                <a:latin typeface="Arial" panose="020B0604020202020204" pitchFamily="34" charset="0"/>
              </a:rPr>
              <a:t>2030, there will be 1.4 billion people over 60 worldwide</a:t>
            </a:r>
            <a:r>
              <a:rPr lang="en-US" altLang="en-US" sz="2000" dirty="0">
                <a:latin typeface="Arial" panose="020B0604020202020204" pitchFamily="34" charset="0"/>
              </a:rPr>
              <a:t>. </a:t>
            </a:r>
          </a:p>
          <a:p>
            <a:pPr marL="342900" indent="-342900">
              <a:buFont typeface="Arial" panose="020B0604020202020204" pitchFamily="34" charset="0"/>
              <a:buChar char="•"/>
            </a:pPr>
            <a:r>
              <a:rPr lang="en-US" altLang="en-US" sz="2000" dirty="0">
                <a:latin typeface="Arial" panose="020B0604020202020204" pitchFamily="34" charset="0"/>
              </a:rPr>
              <a:t>Public health is significantly impacted by this population change. </a:t>
            </a:r>
          </a:p>
          <a:p>
            <a:pPr marL="342900" indent="-342900">
              <a:buFont typeface="Arial" panose="020B0604020202020204" pitchFamily="34" charset="0"/>
              <a:buChar char="•"/>
            </a:pPr>
            <a:r>
              <a:rPr lang="en-US" altLang="en-US" sz="2000" dirty="0">
                <a:latin typeface="Arial" panose="020B0604020202020204" pitchFamily="34" charset="0"/>
              </a:rPr>
              <a:t>A fundamental change in cultural attitudes, sentiments, and behaviours around ageing and older people is necessary to </a:t>
            </a:r>
            <a:r>
              <a:rPr lang="en-US" altLang="en-US" sz="2000" b="1" dirty="0">
                <a:latin typeface="Arial" panose="020B0604020202020204" pitchFamily="34" charset="0"/>
              </a:rPr>
              <a:t>combat ageism</a:t>
            </a:r>
            <a:r>
              <a:rPr lang="en-US" altLang="en-US" sz="2000" dirty="0">
                <a:latin typeface="Arial" panose="020B0604020202020204" pitchFamily="34" charset="0"/>
              </a:rPr>
              <a:t>. </a:t>
            </a:r>
          </a:p>
          <a:p>
            <a:pPr marL="342900" indent="-342900">
              <a:buFont typeface="Arial" panose="020B0604020202020204" pitchFamily="34" charset="0"/>
              <a:buChar char="•"/>
            </a:pPr>
            <a:r>
              <a:rPr lang="en-US" altLang="en-US" sz="2000" dirty="0">
                <a:latin typeface="Arial" panose="020B0604020202020204" pitchFamily="34" charset="0"/>
              </a:rPr>
              <a:t>Addressing </a:t>
            </a:r>
            <a:r>
              <a:rPr lang="en-US" altLang="en-US" sz="2000" b="1" dirty="0">
                <a:latin typeface="Arial" panose="020B0604020202020204" pitchFamily="34" charset="0"/>
              </a:rPr>
              <a:t>socioeconomic determinants of health </a:t>
            </a:r>
            <a:r>
              <a:rPr lang="en-US" altLang="en-US" sz="2000" dirty="0">
                <a:latin typeface="Arial" panose="020B0604020202020204" pitchFamily="34" charset="0"/>
              </a:rPr>
              <a:t>enable older people to live dignified lives (World Health Organisation, 2026).</a:t>
            </a:r>
          </a:p>
        </p:txBody>
      </p:sp>
      <p:sp>
        <p:nvSpPr>
          <p:cNvPr id="16" name="TextBox 17">
            <a:extLst>
              <a:ext uri="{FF2B5EF4-FFF2-40B4-BE49-F238E27FC236}">
                <a16:creationId xmlns:a16="http://schemas.microsoft.com/office/drawing/2014/main" id="{292EB828-6F0E-16C0-4C1D-0E7A4EFDB98B}"/>
              </a:ext>
            </a:extLst>
          </p:cNvPr>
          <p:cNvSpPr txBox="1"/>
          <p:nvPr/>
        </p:nvSpPr>
        <p:spPr>
          <a:xfrm>
            <a:off x="914400" y="374333"/>
            <a:ext cx="5391146" cy="654368"/>
          </a:xfrm>
          <a:prstGeom prst="horizontalScroll">
            <a:avLst/>
          </a:prstGeom>
        </p:spPr>
        <p:style>
          <a:lnRef idx="2">
            <a:schemeClr val="accent5"/>
          </a:lnRef>
          <a:fillRef idx="1">
            <a:schemeClr val="lt1"/>
          </a:fillRef>
          <a:effectRef idx="0">
            <a:schemeClr val="accent5"/>
          </a:effectRef>
          <a:fontRef idx="minor">
            <a:schemeClr val="dk1"/>
          </a:fontRef>
        </p:style>
        <p:txBody>
          <a:bodyPr wrap="square" lIns="0" tIns="0" rIns="0" bIns="0" rtlCol="0" anchor="t">
            <a:spAutoFit/>
          </a:bodyPr>
          <a:lstStyle/>
          <a:p>
            <a:pPr algn="ctr"/>
            <a:r>
              <a:rPr lang="en-US" sz="3200" b="1" dirty="0">
                <a:solidFill>
                  <a:srgbClr val="000000"/>
                </a:solidFill>
                <a:latin typeface="Arial"/>
                <a:ea typeface="Arial"/>
                <a:cs typeface="Arial"/>
                <a:sym typeface="Arial"/>
              </a:rPr>
              <a:t>Introduction</a:t>
            </a:r>
          </a:p>
        </p:txBody>
      </p:sp>
      <p:sp>
        <p:nvSpPr>
          <p:cNvPr id="19" name="Rectangle 3">
            <a:extLst>
              <a:ext uri="{FF2B5EF4-FFF2-40B4-BE49-F238E27FC236}">
                <a16:creationId xmlns:a16="http://schemas.microsoft.com/office/drawing/2014/main" id="{C5DC4F12-3C93-44B1-D274-88F8D76C2EE6}"/>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0" name="Rectangle 4">
            <a:extLst>
              <a:ext uri="{FF2B5EF4-FFF2-40B4-BE49-F238E27FC236}">
                <a16:creationId xmlns:a16="http://schemas.microsoft.com/office/drawing/2014/main" id="{CBF37AD1-2E68-99D2-BBAD-D2D67E84BFAA}"/>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3" name="Rectangle 7">
            <a:extLst>
              <a:ext uri="{FF2B5EF4-FFF2-40B4-BE49-F238E27FC236}">
                <a16:creationId xmlns:a16="http://schemas.microsoft.com/office/drawing/2014/main" id="{6673AD2E-44FB-C578-402F-88CBBD67BBC7}"/>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5" name="Rectangle 9">
            <a:extLst>
              <a:ext uri="{FF2B5EF4-FFF2-40B4-BE49-F238E27FC236}">
                <a16:creationId xmlns:a16="http://schemas.microsoft.com/office/drawing/2014/main" id="{A83D0565-1AED-8699-4164-CC4468472CFE}"/>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62" name="Picture 14" descr="Shqipërisë po i shtohen pleqtë, në 10 vite ka 22% më shumë të moshuar mbi  85 vjeç - Berati.TV">
            <a:extLst>
              <a:ext uri="{FF2B5EF4-FFF2-40B4-BE49-F238E27FC236}">
                <a16:creationId xmlns:a16="http://schemas.microsoft.com/office/drawing/2014/main" id="{F7827CA8-C645-3963-532A-C20020A635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662" y="1219200"/>
            <a:ext cx="7079938" cy="80390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0" name="TextBox 29">
            <a:extLst>
              <a:ext uri="{FF2B5EF4-FFF2-40B4-BE49-F238E27FC236}">
                <a16:creationId xmlns:a16="http://schemas.microsoft.com/office/drawing/2014/main" id="{29C7EC12-BC81-57FA-0C42-E2946AEE34F1}"/>
              </a:ext>
            </a:extLst>
          </p:cNvPr>
          <p:cNvSpPr txBox="1"/>
          <p:nvPr/>
        </p:nvSpPr>
        <p:spPr>
          <a:xfrm>
            <a:off x="387662" y="9572704"/>
            <a:ext cx="1828800" cy="369332"/>
          </a:xfrm>
          <a:prstGeom prst="rect">
            <a:avLst/>
          </a:prstGeom>
          <a:noFill/>
        </p:spPr>
        <p:txBody>
          <a:bodyPr wrap="square">
            <a:spAutoFit/>
          </a:bodyPr>
          <a:lstStyle/>
          <a:p>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Age UK, 2024)</a:t>
            </a:r>
            <a:endParaRPr lang="en-GB" dirty="0"/>
          </a:p>
        </p:txBody>
      </p:sp>
      <p:pic>
        <p:nvPicPr>
          <p:cNvPr id="2" name="recording2026-02-25 20-00-21">
            <a:hlinkClick r:id="" action="ppaction://media"/>
            <a:extLst>
              <a:ext uri="{FF2B5EF4-FFF2-40B4-BE49-F238E27FC236}">
                <a16:creationId xmlns:a16="http://schemas.microsoft.com/office/drawing/2014/main" id="{80F21262-F5D2-9D64-0F52-02E7E2FB370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781" y="367109"/>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0" name="TextBox 10"/>
          <p:cNvSpPr txBox="1"/>
          <p:nvPr/>
        </p:nvSpPr>
        <p:spPr>
          <a:xfrm>
            <a:off x="1828800" y="495300"/>
            <a:ext cx="15123873" cy="861774"/>
          </a:xfrm>
          <a:prstGeom prst="rect">
            <a:avLst/>
          </a:prstGeom>
        </p:spPr>
        <p:txBody>
          <a:bodyPr wrap="square" lIns="0" tIns="0" rIns="0" bIns="0" rtlCol="0" anchor="t">
            <a:spAutoFit/>
          </a:bodyPr>
          <a:lstStyle/>
          <a:p>
            <a:pPr algn="ctr"/>
            <a:r>
              <a:rPr lang="en-GB" sz="2800" b="1" dirty="0">
                <a:solidFill>
                  <a:srgbClr val="C00000"/>
                </a:solidFill>
                <a:latin typeface="Arial" panose="020B0604020202020204" pitchFamily="34" charset="0"/>
                <a:cs typeface="Arial" panose="020B0604020202020204" pitchFamily="34" charset="0"/>
              </a:rPr>
              <a:t>The Ageing Population: Setting the Scene</a:t>
            </a:r>
          </a:p>
          <a:p>
            <a:pPr algn="ctr"/>
            <a:r>
              <a:rPr lang="en-US" altLang="en-US" sz="2800" dirty="0">
                <a:latin typeface="Arial" panose="020B0604020202020204" pitchFamily="34" charset="0"/>
              </a:rPr>
              <a:t>Older people are just people who have lived longer than others</a:t>
            </a:r>
            <a:r>
              <a:rPr lang="en-US" altLang="en-US" sz="2800" dirty="0">
                <a:latin typeface="Arial" panose="020B0604020202020204" pitchFamily="34" charset="0"/>
                <a:cs typeface="Arial" panose="020B0604020202020204" pitchFamily="34" charset="0"/>
              </a:rPr>
              <a:t>(Centre for Ageing Better, 2024).</a:t>
            </a:r>
            <a:endParaRPr lang="en-US" altLang="en-US" sz="2800" dirty="0">
              <a:latin typeface="Arial" panose="020B0604020202020204" pitchFamily="34" charset="0"/>
            </a:endParaRPr>
          </a:p>
        </p:txBody>
      </p:sp>
      <p:sp>
        <p:nvSpPr>
          <p:cNvPr id="11" name="TextBox 11"/>
          <p:cNvSpPr txBox="1"/>
          <p:nvPr/>
        </p:nvSpPr>
        <p:spPr>
          <a:xfrm>
            <a:off x="1600200" y="1485900"/>
            <a:ext cx="8534400" cy="8463855"/>
          </a:xfrm>
          <a:prstGeom prst="rect">
            <a:avLst/>
          </a:prstGeom>
        </p:spPr>
        <p:txBody>
          <a:bodyPr wrap="square" lIns="0" tIns="0" rIns="0" bIns="0" rtlCol="0" anchor="t">
            <a:spAutoFit/>
          </a:bodyPr>
          <a:lstStyle/>
          <a:p>
            <a:pPr lvl="0"/>
            <a:r>
              <a:rPr lang="en-GB" sz="2200" b="1" dirty="0">
                <a:solidFill>
                  <a:srgbClr val="C00000"/>
                </a:solidFill>
                <a:latin typeface="Arial" panose="020B0604020202020204" pitchFamily="34" charset="0"/>
                <a:cs typeface="Arial" panose="020B0604020202020204" pitchFamily="34" charset="0"/>
              </a:rPr>
              <a:t>Significance:</a:t>
            </a:r>
          </a:p>
          <a:p>
            <a:pPr marL="342900" indent="-342900">
              <a:buFont typeface="Arial" panose="020B0604020202020204" pitchFamily="34" charset="0"/>
              <a:buChar char="•"/>
            </a:pPr>
            <a:r>
              <a:rPr lang="en-US" altLang="en-US" sz="2200" b="1" dirty="0">
                <a:latin typeface="Arial" panose="020B0604020202020204" pitchFamily="34" charset="0"/>
              </a:rPr>
              <a:t>18.6% of the population</a:t>
            </a:r>
            <a:r>
              <a:rPr lang="en-US" altLang="en-US" sz="2200" dirty="0">
                <a:latin typeface="Arial" panose="020B0604020202020204" pitchFamily="34" charset="0"/>
              </a:rPr>
              <a:t>, or more than </a:t>
            </a:r>
            <a:r>
              <a:rPr lang="en-US" altLang="en-US" sz="2200" b="1" dirty="0">
                <a:latin typeface="Arial" panose="020B0604020202020204" pitchFamily="34" charset="0"/>
              </a:rPr>
              <a:t>11 million people</a:t>
            </a:r>
            <a:r>
              <a:rPr lang="en-US" altLang="en-US" sz="2200" dirty="0">
                <a:latin typeface="Arial" panose="020B0604020202020204" pitchFamily="34" charset="0"/>
              </a:rPr>
              <a:t>, were 65 years of age or older in UK. </a:t>
            </a:r>
          </a:p>
          <a:p>
            <a:pPr marL="342900" indent="-342900">
              <a:buFont typeface="Arial" panose="020B0604020202020204" pitchFamily="34" charset="0"/>
              <a:buChar char="•"/>
            </a:pPr>
            <a:r>
              <a:rPr lang="en-US" altLang="en-US" sz="2200" dirty="0">
                <a:latin typeface="Arial" panose="020B0604020202020204" pitchFamily="34" charset="0"/>
              </a:rPr>
              <a:t>More than </a:t>
            </a:r>
            <a:r>
              <a:rPr lang="en-US" altLang="en-US" sz="2200" b="1" dirty="0">
                <a:latin typeface="Arial" panose="020B0604020202020204" pitchFamily="34" charset="0"/>
              </a:rPr>
              <a:t>half a million (527,900) people are 90 years of age </a:t>
            </a:r>
            <a:r>
              <a:rPr lang="en-US" altLang="en-US" sz="2200" dirty="0">
                <a:latin typeface="Arial" panose="020B0604020202020204" pitchFamily="34" charset="0"/>
              </a:rPr>
              <a:t>or older</a:t>
            </a:r>
            <a:r>
              <a:rPr lang="en-US" altLang="en-US" sz="2200" dirty="0">
                <a:latin typeface="Arial" panose="020B0604020202020204" pitchFamily="34" charset="0"/>
                <a:cs typeface="Arial" panose="020B0604020202020204" pitchFamily="34" charset="0"/>
              </a:rPr>
              <a:t>(ONS, 2022).</a:t>
            </a:r>
            <a:endParaRPr lang="en-US" altLang="en-US" sz="2200" dirty="0">
              <a:latin typeface="Arial" panose="020B0604020202020204" pitchFamily="34" charset="0"/>
            </a:endParaRPr>
          </a:p>
          <a:p>
            <a:pPr marL="342900" indent="-342900">
              <a:buFont typeface="Arial" panose="020B0604020202020204" pitchFamily="34" charset="0"/>
              <a:buChar char="•"/>
            </a:pPr>
            <a:r>
              <a:rPr lang="en-US" altLang="en-US" sz="2200" dirty="0">
                <a:latin typeface="Arial" panose="020B0604020202020204" pitchFamily="34" charset="0"/>
              </a:rPr>
              <a:t>For decision-makers and policy makers in the UK, understanding the population's size and diversity is critical .</a:t>
            </a:r>
          </a:p>
          <a:p>
            <a:pPr marL="342900" indent="-342900">
              <a:buFont typeface="Arial" panose="020B0604020202020204" pitchFamily="34" charset="0"/>
              <a:buChar char="•"/>
            </a:pPr>
            <a:r>
              <a:rPr lang="en-US" altLang="en-US" sz="2200" dirty="0">
                <a:latin typeface="Arial" panose="020B0604020202020204" pitchFamily="34" charset="0"/>
              </a:rPr>
              <a:t>Challenges including </a:t>
            </a:r>
            <a:r>
              <a:rPr lang="en-US" altLang="en-US" sz="2200" b="1" dirty="0">
                <a:latin typeface="Arial" panose="020B0604020202020204" pitchFamily="34" charset="0"/>
              </a:rPr>
              <a:t>old age poverty</a:t>
            </a:r>
            <a:r>
              <a:rPr lang="en-US" altLang="en-US" sz="2200" dirty="0">
                <a:latin typeface="Arial" panose="020B0604020202020204" pitchFamily="34" charset="0"/>
              </a:rPr>
              <a:t>, </a:t>
            </a:r>
            <a:r>
              <a:rPr lang="en-US" altLang="en-US" sz="2200" b="1" dirty="0">
                <a:latin typeface="Arial" panose="020B0604020202020204" pitchFamily="34" charset="0"/>
              </a:rPr>
              <a:t>housing shortages</a:t>
            </a:r>
            <a:r>
              <a:rPr lang="en-US" altLang="en-US" sz="2200" dirty="0">
                <a:latin typeface="Arial" panose="020B0604020202020204" pitchFamily="34" charset="0"/>
              </a:rPr>
              <a:t>, and </a:t>
            </a:r>
            <a:r>
              <a:rPr lang="en-US" altLang="en-US" sz="2200" b="1" dirty="0">
                <a:latin typeface="Arial" panose="020B0604020202020204" pitchFamily="34" charset="0"/>
              </a:rPr>
              <a:t>disparities</a:t>
            </a:r>
            <a:r>
              <a:rPr lang="en-US" altLang="en-US" sz="2200" dirty="0">
                <a:latin typeface="Arial" panose="020B0604020202020204" pitchFamily="34" charset="0"/>
              </a:rPr>
              <a:t> in life expectancy and health </a:t>
            </a:r>
            <a:r>
              <a:rPr lang="en-US" altLang="en-US" sz="2200" dirty="0">
                <a:latin typeface="Arial" panose="020B0604020202020204" pitchFamily="34" charset="0"/>
                <a:cs typeface="Arial" panose="020B0604020202020204" pitchFamily="34" charset="0"/>
              </a:rPr>
              <a:t>(Centre for Ageing Better, 2024).</a:t>
            </a:r>
            <a:endParaRPr lang="en-US" altLang="en-US" sz="2200" dirty="0">
              <a:latin typeface="Arial" panose="020B0604020202020204" pitchFamily="34" charset="0"/>
            </a:endParaRPr>
          </a:p>
          <a:p>
            <a:pPr lvl="0"/>
            <a:r>
              <a:rPr lang="en-GB" sz="2200" b="1" dirty="0">
                <a:solidFill>
                  <a:srgbClr val="C00000"/>
                </a:solidFill>
                <a:latin typeface="Arial" panose="020B0604020202020204" pitchFamily="34" charset="0"/>
                <a:cs typeface="Arial" panose="020B0604020202020204" pitchFamily="34" charset="0"/>
              </a:rPr>
              <a:t>Current Context</a:t>
            </a:r>
          </a:p>
          <a:p>
            <a:pPr marL="342900" indent="-342900">
              <a:buFont typeface="Arial" panose="020B0604020202020204" pitchFamily="34" charset="0"/>
              <a:buChar char="•"/>
            </a:pPr>
            <a:r>
              <a:rPr lang="en-US" altLang="en-US" sz="2200" dirty="0">
                <a:latin typeface="Arial" panose="020B0604020202020204" pitchFamily="34" charset="0"/>
              </a:rPr>
              <a:t>In old age </a:t>
            </a:r>
            <a:r>
              <a:rPr lang="en-US" altLang="en-US" sz="2200" b="1" dirty="0">
                <a:latin typeface="Arial" panose="020B0604020202020204" pitchFamily="34" charset="0"/>
              </a:rPr>
              <a:t>multimorbidity, chronic illnesses</a:t>
            </a:r>
            <a:r>
              <a:rPr lang="en-US" altLang="en-US" sz="2200" dirty="0">
                <a:latin typeface="Arial" panose="020B0604020202020204" pitchFamily="34" charset="0"/>
              </a:rPr>
              <a:t>, and </a:t>
            </a:r>
            <a:r>
              <a:rPr lang="en-US" altLang="en-US" sz="2200" b="1" dirty="0">
                <a:latin typeface="Arial" panose="020B0604020202020204" pitchFamily="34" charset="0"/>
              </a:rPr>
              <a:t>cognitive impairments </a:t>
            </a:r>
            <a:r>
              <a:rPr lang="en-US" altLang="en-US" sz="2200" dirty="0">
                <a:latin typeface="Arial" panose="020B0604020202020204" pitchFamily="34" charset="0"/>
              </a:rPr>
              <a:t>rise </a:t>
            </a:r>
            <a:r>
              <a:rPr lang="en-US" altLang="en-US" sz="2200" dirty="0">
                <a:latin typeface="Arial" panose="020B0604020202020204" pitchFamily="34" charset="0"/>
                <a:cs typeface="Arial" panose="020B0604020202020204" pitchFamily="34" charset="0"/>
              </a:rPr>
              <a:t>(Government Office for Science, 2025). </a:t>
            </a:r>
          </a:p>
          <a:p>
            <a:pPr marL="342900" indent="-342900">
              <a:buFont typeface="Arial" panose="020B0604020202020204" pitchFamily="34" charset="0"/>
              <a:buChar char="•"/>
            </a:pPr>
            <a:r>
              <a:rPr lang="en-US" altLang="en-US" sz="2200" dirty="0">
                <a:latin typeface="Arial" panose="020B0604020202020204" pitchFamily="34" charset="0"/>
                <a:cs typeface="Arial" panose="020B0604020202020204" pitchFamily="34" charset="0"/>
              </a:rPr>
              <a:t>Regular Health Management, Community Engagement, Mental Health Support and Emotional Support are needed in old age(Age UK, 2024).</a:t>
            </a:r>
            <a:endParaRPr lang="en-US" altLang="en-US" sz="2200" dirty="0">
              <a:latin typeface="Arial" panose="020B0604020202020204" pitchFamily="34" charset="0"/>
            </a:endParaRPr>
          </a:p>
          <a:p>
            <a:pPr marL="342900" lvl="0" indent="-342900">
              <a:buFont typeface="Arial" panose="020B0604020202020204" pitchFamily="34" charset="0"/>
              <a:buChar char="•"/>
            </a:pPr>
            <a:r>
              <a:rPr lang="en-GB" sz="2200" b="1" dirty="0">
                <a:latin typeface="Arial" panose="020B0604020202020204" pitchFamily="34" charset="0"/>
                <a:cs typeface="Arial" panose="020B0604020202020204" pitchFamily="34" charset="0"/>
              </a:rPr>
              <a:t>Age Dependency ratio in UK is 57.8%.</a:t>
            </a:r>
            <a:r>
              <a:rPr lang="en-GB" sz="2200" dirty="0">
                <a:latin typeface="Arial" panose="020B0604020202020204" pitchFamily="34" charset="0"/>
                <a:cs typeface="Arial" panose="020B0604020202020204" pitchFamily="34" charset="0"/>
              </a:rPr>
              <a:t> </a:t>
            </a:r>
            <a:r>
              <a:rPr lang="en-GB" sz="2200" b="1" dirty="0">
                <a:latin typeface="Arial" panose="020B0604020202020204" pitchFamily="34" charset="0"/>
                <a:cs typeface="Arial" panose="020B0604020202020204" pitchFamily="34" charset="0"/>
              </a:rPr>
              <a:t>1 Million people with Dementia </a:t>
            </a:r>
            <a:r>
              <a:rPr lang="en-GB" sz="2200" dirty="0">
                <a:latin typeface="Arial" panose="020B0604020202020204" pitchFamily="34" charset="0"/>
                <a:cs typeface="Arial" panose="020B0604020202020204" pitchFamily="34" charset="0"/>
              </a:rPr>
              <a:t>and </a:t>
            </a:r>
            <a:r>
              <a:rPr lang="en-GB" sz="2200" b="1" dirty="0">
                <a:latin typeface="Arial" panose="020B0604020202020204" pitchFamily="34" charset="0"/>
                <a:cs typeface="Arial" panose="020B0604020202020204" pitchFamily="34" charset="0"/>
              </a:rPr>
              <a:t>387,420 people above 65 are on long term support </a:t>
            </a:r>
            <a:r>
              <a:rPr lang="en-GB" sz="2200" dirty="0">
                <a:latin typeface="Arial" panose="020B0604020202020204" pitchFamily="34" charset="0"/>
                <a:cs typeface="Arial" panose="020B0604020202020204" pitchFamily="34" charset="0"/>
              </a:rPr>
              <a:t>(GOV.UK,2024; Alzheimer’s Society,2023; ONS, 2025).</a:t>
            </a:r>
          </a:p>
          <a:p>
            <a:pPr lvl="0"/>
            <a:r>
              <a:rPr lang="en-GB" sz="2200" b="1" dirty="0">
                <a:solidFill>
                  <a:srgbClr val="C00000"/>
                </a:solidFill>
                <a:latin typeface="Arial" panose="020B0604020202020204" pitchFamily="34" charset="0"/>
                <a:cs typeface="Arial" panose="020B0604020202020204" pitchFamily="34" charset="0"/>
              </a:rPr>
              <a:t>Importance:</a:t>
            </a:r>
            <a:endParaRPr lang="en-GB" sz="22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200" dirty="0">
                <a:latin typeface="Arial" panose="020B0604020202020204" pitchFamily="34" charset="0"/>
                <a:cs typeface="Arial" panose="020B0604020202020204" pitchFamily="34" charset="0"/>
              </a:rPr>
              <a:t>Innovation like smart devices and Assistive Technologies, empowering older adults through lifelong learning and making them an active part of society, fighting prejudice and ageism on every level, through coordinated effort in policy and practice can make ageing healthy (</a:t>
            </a:r>
            <a:r>
              <a:rPr lang="en-US" altLang="en-US" sz="2200" dirty="0">
                <a:latin typeface="Arial" panose="020B0604020202020204" pitchFamily="34" charset="0"/>
                <a:cs typeface="Arial" panose="020B0604020202020204" pitchFamily="34" charset="0"/>
              </a:rPr>
              <a:t>World Health Organization, 2022)</a:t>
            </a:r>
            <a:r>
              <a:rPr lang="en-GB" altLang="en-US" sz="2200" dirty="0">
                <a:latin typeface="Arial" panose="020B0604020202020204" pitchFamily="34" charset="0"/>
                <a:cs typeface="Arial" panose="020B0604020202020204" pitchFamily="34" charset="0"/>
              </a:rPr>
              <a:t>.</a:t>
            </a:r>
            <a:endParaRPr lang="en-GB" sz="22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F31439DB-0548-C94B-1CEE-252748D84378}"/>
              </a:ext>
            </a:extLst>
          </p:cNvPr>
          <p:cNvSpPr txBox="1"/>
          <p:nvPr/>
        </p:nvSpPr>
        <p:spPr>
          <a:xfrm>
            <a:off x="11023600" y="1852463"/>
            <a:ext cx="6382304" cy="6582073"/>
          </a:xfrm>
          <a:prstGeom prst="round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b="1" dirty="0">
                <a:solidFill>
                  <a:schemeClr val="tx1"/>
                </a:solidFill>
                <a:latin typeface="Arial" panose="020B0604020202020204" pitchFamily="34" charset="0"/>
              </a:rPr>
              <a:t>I</a:t>
            </a:r>
            <a:r>
              <a:rPr kumimoji="0" lang="en-US" altLang="en-US" sz="2400" b="1" i="0" u="none" strike="noStrike" cap="none" normalizeH="0" baseline="0" dirty="0">
                <a:ln>
                  <a:noFill/>
                </a:ln>
                <a:solidFill>
                  <a:schemeClr val="tx1"/>
                </a:solidFill>
                <a:effectLst/>
                <a:latin typeface="Arial" panose="020B0604020202020204" pitchFamily="34" charset="0"/>
              </a:rPr>
              <a:t>n UK:</a:t>
            </a:r>
          </a:p>
          <a:p>
            <a:pPr marL="342900" lvl="0" indent="-3429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Healthcare provided by the NHS: </a:t>
            </a:r>
            <a:r>
              <a:rPr lang="en-US" altLang="en-US" sz="2400" b="1" dirty="0">
                <a:latin typeface="Arial" panose="020B0604020202020204" pitchFamily="34" charset="0"/>
              </a:rPr>
              <a:t>NHS Long Term Plan </a:t>
            </a:r>
            <a:r>
              <a:rPr lang="en-US" altLang="en-US" sz="2400" dirty="0">
                <a:latin typeface="Arial" panose="020B0604020202020204" pitchFamily="34" charset="0"/>
              </a:rPr>
              <a:t>and </a:t>
            </a:r>
            <a:r>
              <a:rPr lang="en-US" altLang="en-US" sz="2400" b="1" dirty="0">
                <a:latin typeface="Arial" panose="020B0604020202020204" pitchFamily="34" charset="0"/>
              </a:rPr>
              <a:t>NHS Mental Health Implementation Plan </a:t>
            </a:r>
            <a:r>
              <a:rPr lang="en-US" altLang="en-US" sz="2400" dirty="0">
                <a:latin typeface="Arial" panose="020B0604020202020204" pitchFamily="34" charset="0"/>
              </a:rPr>
              <a:t>(NHS England, 2019).</a:t>
            </a:r>
            <a:r>
              <a:rPr kumimoji="0" lang="en-US" altLang="en-US" sz="2400" b="0" i="0" u="none" strike="noStrike" cap="none" normalizeH="0" baseline="0" dirty="0">
                <a:ln>
                  <a:noFill/>
                </a:ln>
                <a:solidFill>
                  <a:schemeClr val="tx1"/>
                </a:solidFill>
                <a:effectLst/>
                <a:latin typeface="Arial" panose="020B0604020202020204" pitchFamily="34" charset="0"/>
              </a:rPr>
              <a:t> </a:t>
            </a:r>
          </a:p>
          <a:p>
            <a:pPr marL="342900" lvl="0" indent="-3429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Financial assistance through Pension Credit and State Pensions.</a:t>
            </a:r>
            <a:endParaRPr lang="en-US" altLang="en-US" sz="2400" dirty="0">
              <a:solidFill>
                <a:schemeClr val="tx1"/>
              </a:solidFill>
              <a:latin typeface="Arial" panose="020B0604020202020204" pitchFamily="34" charset="0"/>
            </a:endParaRPr>
          </a:p>
          <a:p>
            <a:pPr marL="342900" lvl="0" indent="-3429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Social services for people with special needs Legal framework like </a:t>
            </a:r>
            <a:r>
              <a:rPr kumimoji="0" lang="en-US" altLang="en-US" sz="2400" b="1" i="0" u="none" strike="noStrike" cap="none" normalizeH="0" baseline="0" dirty="0">
                <a:ln>
                  <a:noFill/>
                </a:ln>
                <a:solidFill>
                  <a:schemeClr val="tx1"/>
                </a:solidFill>
                <a:effectLst/>
                <a:latin typeface="Arial" panose="020B0604020202020204" pitchFamily="34" charset="0"/>
              </a:rPr>
              <a:t>Care Act 2014</a:t>
            </a:r>
            <a:r>
              <a:rPr kumimoji="0" lang="en-US" altLang="en-US" sz="2400" b="0" i="0" u="none" strike="noStrike" cap="none" normalizeH="0" baseline="0" dirty="0">
                <a:ln>
                  <a:noFill/>
                </a:ln>
                <a:solidFill>
                  <a:schemeClr val="tx1"/>
                </a:solidFill>
                <a:effectLst/>
                <a:latin typeface="Arial" panose="020B0604020202020204" pitchFamily="34" charset="0"/>
              </a:rPr>
              <a:t>, </a:t>
            </a:r>
            <a:r>
              <a:rPr kumimoji="0" lang="en-US" altLang="en-US" sz="2400" b="1" i="0" u="none" strike="noStrike" cap="none" normalizeH="0" baseline="0" dirty="0">
                <a:ln>
                  <a:noFill/>
                </a:ln>
                <a:solidFill>
                  <a:schemeClr val="tx1"/>
                </a:solidFill>
                <a:effectLst/>
                <a:latin typeface="Arial" panose="020B0604020202020204" pitchFamily="34" charset="0"/>
              </a:rPr>
              <a:t>The Equality Act (2010), The Health And Social Care Act (2012)</a:t>
            </a:r>
            <a:r>
              <a:rPr kumimoji="0" lang="en-US" altLang="en-US" sz="2400" b="0" i="0" u="none" strike="noStrike" cap="none" normalizeH="0" baseline="0" dirty="0">
                <a:ln>
                  <a:noFill/>
                </a:ln>
                <a:solidFill>
                  <a:schemeClr val="tx1"/>
                </a:solidFill>
                <a:effectLst/>
                <a:latin typeface="Arial" panose="020B0604020202020204" pitchFamily="34" charset="0"/>
              </a:rPr>
              <a:t> protect their rights and policies like </a:t>
            </a:r>
            <a:r>
              <a:rPr kumimoji="0" lang="en-US" altLang="en-US" sz="2400" b="1" i="0" u="none" strike="noStrike" cap="none" normalizeH="0" baseline="0" dirty="0">
                <a:ln>
                  <a:noFill/>
                </a:ln>
                <a:solidFill>
                  <a:schemeClr val="tx1"/>
                </a:solidFill>
                <a:effectLst/>
                <a:latin typeface="Arial" panose="020B0604020202020204" pitchFamily="34" charset="0"/>
              </a:rPr>
              <a:t>CQC</a:t>
            </a:r>
            <a:r>
              <a:rPr kumimoji="0" lang="en-US" altLang="en-US" sz="2400" b="0" i="0" u="none" strike="noStrike" cap="none" normalizeH="0" baseline="0" dirty="0">
                <a:ln>
                  <a:noFill/>
                </a:ln>
                <a:solidFill>
                  <a:schemeClr val="tx1"/>
                </a:solidFill>
                <a:effectLst/>
                <a:latin typeface="Arial" panose="020B0604020202020204" pitchFamily="34" charset="0"/>
              </a:rPr>
              <a:t> and </a:t>
            </a:r>
            <a:r>
              <a:rPr kumimoji="0" lang="en-US" altLang="en-US" sz="2400" b="1" i="0" u="none" strike="noStrike" cap="none" normalizeH="0" baseline="0" dirty="0">
                <a:ln>
                  <a:noFill/>
                </a:ln>
                <a:solidFill>
                  <a:schemeClr val="tx1"/>
                </a:solidFill>
                <a:effectLst/>
                <a:latin typeface="Arial" panose="020B0604020202020204" pitchFamily="34" charset="0"/>
              </a:rPr>
              <a:t>NICE</a:t>
            </a:r>
            <a:r>
              <a:rPr kumimoji="0" lang="en-US" altLang="en-US" sz="2400" b="0" i="0" u="none" strike="noStrike" cap="none" normalizeH="0" baseline="0" dirty="0">
                <a:ln>
                  <a:noFill/>
                </a:ln>
                <a:solidFill>
                  <a:schemeClr val="tx1"/>
                </a:solidFill>
                <a:effectLst/>
                <a:latin typeface="Arial" panose="020B0604020202020204" pitchFamily="34" charset="0"/>
              </a:rPr>
              <a:t> Guidelines to prevent them from abuse and neglect These steps are intended to offer</a:t>
            </a:r>
            <a:r>
              <a:rPr lang="en-US" altLang="en-US" sz="2400" dirty="0">
                <a:latin typeface="Arial" panose="020B0604020202020204" pitchFamily="34" charset="0"/>
              </a:rPr>
              <a:t> autonomy</a:t>
            </a:r>
            <a:r>
              <a:rPr kumimoji="0" lang="en-US" altLang="en-US" sz="2400" b="0" i="0" u="none" strike="noStrike" cap="none" normalizeH="0" baseline="0" dirty="0">
                <a:ln>
                  <a:noFill/>
                </a:ln>
                <a:solidFill>
                  <a:schemeClr val="tx1"/>
                </a:solidFill>
                <a:effectLst/>
                <a:latin typeface="Arial" panose="020B0604020202020204" pitchFamily="34" charset="0"/>
              </a:rPr>
              <a:t>, security, and dignity in older life.</a:t>
            </a:r>
          </a:p>
        </p:txBody>
      </p:sp>
      <p:sp>
        <p:nvSpPr>
          <p:cNvPr id="21" name="Rectangle 8">
            <a:extLst>
              <a:ext uri="{FF2B5EF4-FFF2-40B4-BE49-F238E27FC236}">
                <a16:creationId xmlns:a16="http://schemas.microsoft.com/office/drawing/2014/main" id="{1EFD260F-5EBF-C51F-1F4A-78A31F4AF0C9}"/>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 name="recording2026-02-25 20-08-11">
            <a:hlinkClick r:id="" action="ppaction://media"/>
            <a:extLst>
              <a:ext uri="{FF2B5EF4-FFF2-40B4-BE49-F238E27FC236}">
                <a16:creationId xmlns:a16="http://schemas.microsoft.com/office/drawing/2014/main" id="{47C9E6AB-DAD2-7356-F4FD-1FA8F5FCCED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6406" y="331391"/>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3B641-B3EA-22C7-D23A-AF78B9845302}"/>
              </a:ext>
            </a:extLst>
          </p:cNvPr>
          <p:cNvSpPr>
            <a:spLocks noGrp="1"/>
          </p:cNvSpPr>
          <p:nvPr>
            <p:ph type="title"/>
          </p:nvPr>
        </p:nvSpPr>
        <p:spPr>
          <a:xfrm>
            <a:off x="6324600" y="391802"/>
            <a:ext cx="5334000" cy="1017897"/>
          </a:xfrm>
        </p:spPr>
        <p:txBody>
          <a:bodyPr>
            <a:normAutofit fontScale="90000"/>
          </a:bodyPr>
          <a:lstStyle/>
          <a:p>
            <a:pPr lvl="0">
              <a:lnSpc>
                <a:spcPct val="150000"/>
              </a:lnSpc>
            </a:pPr>
            <a:r>
              <a:rPr lang="en-GB" sz="3100" b="1" dirty="0">
                <a:solidFill>
                  <a:srgbClr val="C00000"/>
                </a:solidFill>
                <a:latin typeface="Arial" panose="020B0604020202020204" pitchFamily="34" charset="0"/>
                <a:ea typeface="Archivo Black"/>
                <a:cs typeface="Arial" panose="020B0604020202020204" pitchFamily="34" charset="0"/>
                <a:sym typeface="Archivo Black"/>
              </a:rPr>
              <a:t>theoretical Framework</a:t>
            </a:r>
            <a:endParaRPr lang="en-GB" sz="2200" dirty="0"/>
          </a:p>
        </p:txBody>
      </p:sp>
      <p:sp>
        <p:nvSpPr>
          <p:cNvPr id="3" name="Content Placeholder 2">
            <a:extLst>
              <a:ext uri="{FF2B5EF4-FFF2-40B4-BE49-F238E27FC236}">
                <a16:creationId xmlns:a16="http://schemas.microsoft.com/office/drawing/2014/main" id="{A42F9AFB-A3E8-44D0-8C8B-6C58327C94ED}"/>
              </a:ext>
            </a:extLst>
          </p:cNvPr>
          <p:cNvSpPr>
            <a:spLocks noGrp="1"/>
          </p:cNvSpPr>
          <p:nvPr>
            <p:ph sz="quarter" idx="13"/>
          </p:nvPr>
        </p:nvSpPr>
        <p:spPr>
          <a:xfrm>
            <a:off x="1828800" y="5417504"/>
            <a:ext cx="6781800" cy="3924446"/>
          </a:xfrm>
          <a:prstGeom prst="roundRect">
            <a:avLst/>
          </a:prstGeom>
        </p:spPr>
        <p:style>
          <a:lnRef idx="2">
            <a:schemeClr val="accent5"/>
          </a:lnRef>
          <a:fillRef idx="1">
            <a:schemeClr val="lt1"/>
          </a:fillRef>
          <a:effectRef idx="0">
            <a:schemeClr val="accent5"/>
          </a:effectRef>
          <a:fontRef idx="minor">
            <a:schemeClr val="dk1"/>
          </a:fontRef>
        </p:style>
        <p:txBody>
          <a:bodyPr>
            <a:normAutofit/>
          </a:bodyPr>
          <a:lstStyle/>
          <a:p>
            <a:pPr marL="0" indent="0" algn="ctr">
              <a:lnSpc>
                <a:spcPct val="100000"/>
              </a:lnSpc>
              <a:buNone/>
            </a:pPr>
            <a:r>
              <a:rPr lang="en-US" sz="2800" b="1" cap="none" dirty="0">
                <a:solidFill>
                  <a:srgbClr val="C00000"/>
                </a:solidFill>
                <a:latin typeface="Arial" panose="020B0604020202020204" pitchFamily="34" charset="0"/>
                <a:ea typeface="Arial Bold"/>
                <a:cs typeface="Arial" panose="020B0604020202020204" pitchFamily="34" charset="0"/>
                <a:sym typeface="Arial Bold"/>
              </a:rPr>
              <a:t>Purpose Of Theoretical Implication</a:t>
            </a:r>
          </a:p>
          <a:p>
            <a:pPr marL="587252" lvl="1" indent="-293626">
              <a:lnSpc>
                <a:spcPct val="100000"/>
              </a:lnSpc>
              <a:buFont typeface="Arial"/>
              <a:buChar char="•"/>
            </a:pPr>
            <a:r>
              <a:rPr lang="en-US" sz="2400" cap="none" dirty="0">
                <a:solidFill>
                  <a:srgbClr val="000000"/>
                </a:solidFill>
                <a:latin typeface="Arial" panose="020B0604020202020204" pitchFamily="34" charset="0"/>
                <a:ea typeface="Arial"/>
                <a:cs typeface="Arial" panose="020B0604020202020204" pitchFamily="34" charset="0"/>
                <a:sym typeface="Arial"/>
              </a:rPr>
              <a:t>Influence How People See Old People</a:t>
            </a:r>
          </a:p>
          <a:p>
            <a:pPr marL="587252" lvl="1" indent="-293626">
              <a:lnSpc>
                <a:spcPct val="100000"/>
              </a:lnSpc>
              <a:buFont typeface="Arial"/>
              <a:buChar char="•"/>
            </a:pPr>
            <a:r>
              <a:rPr lang="en-US" sz="2400" cap="none" dirty="0">
                <a:solidFill>
                  <a:srgbClr val="000000"/>
                </a:solidFill>
                <a:latin typeface="Arial" panose="020B0604020202020204" pitchFamily="34" charset="0"/>
                <a:ea typeface="Arial"/>
                <a:cs typeface="Arial" panose="020B0604020202020204" pitchFamily="34" charset="0"/>
                <a:sym typeface="Arial"/>
              </a:rPr>
              <a:t>Improved Person-centered Care</a:t>
            </a:r>
          </a:p>
          <a:p>
            <a:pPr marL="587252" lvl="1" indent="-293626">
              <a:lnSpc>
                <a:spcPct val="100000"/>
              </a:lnSpc>
              <a:buFont typeface="Arial"/>
              <a:buChar char="•"/>
            </a:pPr>
            <a:r>
              <a:rPr lang="en-US" sz="2400" cap="none" dirty="0">
                <a:solidFill>
                  <a:srgbClr val="000000"/>
                </a:solidFill>
                <a:latin typeface="Arial" panose="020B0604020202020204" pitchFamily="34" charset="0"/>
                <a:ea typeface="Arial"/>
                <a:cs typeface="Arial" panose="020B0604020202020204" pitchFamily="34" charset="0"/>
                <a:sym typeface="Arial"/>
              </a:rPr>
              <a:t>Improved Decision Making</a:t>
            </a:r>
          </a:p>
          <a:p>
            <a:pPr marL="587252" lvl="1" indent="-293626">
              <a:lnSpc>
                <a:spcPct val="100000"/>
              </a:lnSpc>
              <a:buFont typeface="Arial"/>
              <a:buChar char="•"/>
            </a:pPr>
            <a:r>
              <a:rPr lang="en-US" sz="2400" cap="none" dirty="0">
                <a:solidFill>
                  <a:srgbClr val="000000"/>
                </a:solidFill>
                <a:latin typeface="Arial" panose="020B0604020202020204" pitchFamily="34" charset="0"/>
                <a:ea typeface="Arial"/>
                <a:cs typeface="Arial" panose="020B0604020202020204" pitchFamily="34" charset="0"/>
                <a:sym typeface="Arial"/>
              </a:rPr>
              <a:t>Shaping Policies And Guidelines </a:t>
            </a:r>
          </a:p>
          <a:p>
            <a:pPr marL="0" lvl="1" indent="0">
              <a:lnSpc>
                <a:spcPct val="100000"/>
              </a:lnSpc>
              <a:buNone/>
            </a:pPr>
            <a:r>
              <a:rPr lang="en-US" sz="2400" cap="none" dirty="0">
                <a:solidFill>
                  <a:srgbClr val="000000"/>
                </a:solidFill>
                <a:latin typeface="Arial" panose="020B0604020202020204" pitchFamily="34" charset="0"/>
                <a:ea typeface="Arial"/>
                <a:cs typeface="Arial" panose="020B0604020202020204" pitchFamily="34" charset="0"/>
                <a:sym typeface="Arial"/>
              </a:rPr>
              <a:t> (</a:t>
            </a:r>
            <a:r>
              <a:rPr lang="en-US" sz="2400" cap="none" dirty="0" err="1">
                <a:solidFill>
                  <a:srgbClr val="000000"/>
                </a:solidFill>
                <a:latin typeface="Arial" panose="020B0604020202020204" pitchFamily="34" charset="0"/>
                <a:ea typeface="Arial"/>
                <a:cs typeface="Arial" panose="020B0604020202020204" pitchFamily="34" charset="0"/>
                <a:sym typeface="Arial"/>
              </a:rPr>
              <a:t>Vahab</a:t>
            </a:r>
            <a:r>
              <a:rPr lang="en-US" sz="2400" cap="none" dirty="0">
                <a:solidFill>
                  <a:srgbClr val="000000"/>
                </a:solidFill>
                <a:latin typeface="Arial" panose="020B0604020202020204" pitchFamily="34" charset="0"/>
                <a:ea typeface="Arial"/>
                <a:cs typeface="Arial" panose="020B0604020202020204" pitchFamily="34" charset="0"/>
                <a:sym typeface="Arial"/>
              </a:rPr>
              <a:t> </a:t>
            </a:r>
            <a:r>
              <a:rPr lang="en-US" sz="2400" cap="none" dirty="0" err="1">
                <a:solidFill>
                  <a:srgbClr val="000000"/>
                </a:solidFill>
                <a:latin typeface="Arial" panose="020B0604020202020204" pitchFamily="34" charset="0"/>
                <a:ea typeface="Arial"/>
                <a:cs typeface="Arial" panose="020B0604020202020204" pitchFamily="34" charset="0"/>
                <a:sym typeface="Arial"/>
              </a:rPr>
              <a:t>Karamivand</a:t>
            </a:r>
            <a:r>
              <a:rPr lang="en-US" sz="2400" cap="none" dirty="0">
                <a:solidFill>
                  <a:srgbClr val="000000"/>
                </a:solidFill>
                <a:latin typeface="Arial" panose="020B0604020202020204" pitchFamily="34" charset="0"/>
                <a:ea typeface="Arial"/>
                <a:cs typeface="Arial" panose="020B0604020202020204" pitchFamily="34" charset="0"/>
                <a:sym typeface="Arial"/>
              </a:rPr>
              <a:t> And Mohamadi, 2022).</a:t>
            </a:r>
          </a:p>
          <a:p>
            <a:endParaRPr lang="en-GB" dirty="0"/>
          </a:p>
        </p:txBody>
      </p:sp>
      <p:sp>
        <p:nvSpPr>
          <p:cNvPr id="4" name="Content Placeholder 3">
            <a:extLst>
              <a:ext uri="{FF2B5EF4-FFF2-40B4-BE49-F238E27FC236}">
                <a16:creationId xmlns:a16="http://schemas.microsoft.com/office/drawing/2014/main" id="{3072F269-584E-C02C-A5A8-9EE24596E461}"/>
              </a:ext>
            </a:extLst>
          </p:cNvPr>
          <p:cNvSpPr>
            <a:spLocks noGrp="1"/>
          </p:cNvSpPr>
          <p:nvPr>
            <p:ph sz="quarter" idx="14"/>
          </p:nvPr>
        </p:nvSpPr>
        <p:spPr>
          <a:xfrm>
            <a:off x="10058400" y="5417504"/>
            <a:ext cx="7162800" cy="3924446"/>
          </a:xfrm>
          <a:prstGeom prst="roundRect">
            <a:avLst/>
          </a:prstGeom>
        </p:spPr>
        <p:style>
          <a:lnRef idx="2">
            <a:schemeClr val="accent5"/>
          </a:lnRef>
          <a:fillRef idx="1">
            <a:schemeClr val="lt1"/>
          </a:fillRef>
          <a:effectRef idx="0">
            <a:schemeClr val="accent5"/>
          </a:effectRef>
          <a:fontRef idx="minor">
            <a:schemeClr val="dk1"/>
          </a:fontRef>
        </p:style>
        <p:txBody>
          <a:bodyPr>
            <a:normAutofit fontScale="47500" lnSpcReduction="20000"/>
          </a:bodyPr>
          <a:lstStyle/>
          <a:p>
            <a:pPr marL="0" indent="0" algn="ctr">
              <a:buNone/>
            </a:pPr>
            <a:r>
              <a:rPr lang="en-US" sz="5900" b="1" cap="none" dirty="0">
                <a:solidFill>
                  <a:srgbClr val="C00000"/>
                </a:solidFill>
                <a:latin typeface="Arial" panose="020B0604020202020204" pitchFamily="34" charset="0"/>
                <a:cs typeface="Arial" panose="020B0604020202020204" pitchFamily="34" charset="0"/>
              </a:rPr>
              <a:t>Relevance In Health And Social Care</a:t>
            </a:r>
          </a:p>
          <a:p>
            <a:r>
              <a:rPr lang="en-US" altLang="en-US" sz="4400" b="1" cap="none" dirty="0">
                <a:latin typeface="Arial" panose="020B0604020202020204" pitchFamily="34" charset="0"/>
              </a:rPr>
              <a:t>Disengagement Theory : </a:t>
            </a:r>
            <a:r>
              <a:rPr lang="en-US" altLang="en-US" sz="4400" cap="none" dirty="0">
                <a:latin typeface="Arial" panose="020B0604020202020204" pitchFamily="34" charset="0"/>
              </a:rPr>
              <a:t>Respect The Autonomy Of Senior Citizens.</a:t>
            </a:r>
          </a:p>
          <a:p>
            <a:r>
              <a:rPr lang="en-US" altLang="en-US" sz="4400" cap="none" dirty="0">
                <a:latin typeface="Arial" panose="020B0604020202020204" pitchFamily="34" charset="0"/>
              </a:rPr>
              <a:t>Social Programs And Activities Can Be Using </a:t>
            </a:r>
            <a:r>
              <a:rPr lang="en-US" altLang="en-US" sz="4400" b="1" cap="none" dirty="0">
                <a:latin typeface="Arial" panose="020B0604020202020204" pitchFamily="34" charset="0"/>
              </a:rPr>
              <a:t>Activity Theory</a:t>
            </a:r>
            <a:r>
              <a:rPr lang="en-US" altLang="en-US" sz="4400" cap="none" dirty="0">
                <a:latin typeface="Arial" panose="020B0604020202020204" pitchFamily="34" charset="0"/>
              </a:rPr>
              <a:t>.</a:t>
            </a:r>
          </a:p>
          <a:p>
            <a:r>
              <a:rPr lang="en-US" altLang="en-US" sz="4400" b="1" cap="none" dirty="0">
                <a:latin typeface="Arial" panose="020B0604020202020204" pitchFamily="34" charset="0"/>
              </a:rPr>
              <a:t>Continuity Theory: </a:t>
            </a:r>
            <a:r>
              <a:rPr lang="en-US" altLang="en-US" sz="4400" cap="none" dirty="0">
                <a:latin typeface="Arial" panose="020B0604020202020204" pitchFamily="34" charset="0"/>
              </a:rPr>
              <a:t>Preserving Continuity In Old People Life Through Habits, Relationships, And Cultural Ties In Care Plans.</a:t>
            </a:r>
          </a:p>
          <a:p>
            <a:endParaRPr lang="en-GB" dirty="0"/>
          </a:p>
        </p:txBody>
      </p:sp>
      <p:sp>
        <p:nvSpPr>
          <p:cNvPr id="6" name="TextBox 5">
            <a:extLst>
              <a:ext uri="{FF2B5EF4-FFF2-40B4-BE49-F238E27FC236}">
                <a16:creationId xmlns:a16="http://schemas.microsoft.com/office/drawing/2014/main" id="{DAD2065D-7709-3883-648D-75EBD18D4F48}"/>
              </a:ext>
            </a:extLst>
          </p:cNvPr>
          <p:cNvSpPr txBox="1"/>
          <p:nvPr/>
        </p:nvSpPr>
        <p:spPr>
          <a:xfrm>
            <a:off x="2514600" y="1422399"/>
            <a:ext cx="13716000" cy="3447098"/>
          </a:xfrm>
          <a:prstGeom prst="rect">
            <a:avLst/>
          </a:prstGeom>
          <a:noFill/>
        </p:spPr>
        <p:txBody>
          <a:bodyPr wrap="square">
            <a:spAutoFit/>
          </a:bodyPr>
          <a:lstStyle/>
          <a:p>
            <a:r>
              <a:rPr lang="en-GB" sz="2600" b="1" dirty="0">
                <a:solidFill>
                  <a:srgbClr val="C00000"/>
                </a:solidFill>
                <a:latin typeface="Arial" panose="020B0604020202020204" pitchFamily="34" charset="0"/>
                <a:cs typeface="Arial" panose="020B0604020202020204" pitchFamily="34" charset="0"/>
              </a:rPr>
              <a:t>Overview</a:t>
            </a:r>
            <a:br>
              <a:rPr lang="en-GB" sz="2200" b="1" dirty="0">
                <a:solidFill>
                  <a:srgbClr val="C00000"/>
                </a:solidFill>
                <a:latin typeface="Arial" panose="020B0604020202020204" pitchFamily="34" charset="0"/>
                <a:cs typeface="Arial" panose="020B0604020202020204" pitchFamily="34" charset="0"/>
              </a:rPr>
            </a:br>
            <a:r>
              <a:rPr lang="en-US" altLang="en-US" sz="2400" cap="none" dirty="0">
                <a:latin typeface="Arial" panose="020B0604020202020204" pitchFamily="34" charset="0"/>
              </a:rPr>
              <a:t>Theories shed light on how people and cultures see and deal with ageing. Health and social care workers who work with senior citizens must have a thorough understanding of the social theories of ageing.</a:t>
            </a:r>
          </a:p>
          <a:p>
            <a:endParaRPr lang="en-US" altLang="en-US" sz="2400" cap="none" dirty="0">
              <a:latin typeface="Arial" panose="020B0604020202020204" pitchFamily="34" charset="0"/>
            </a:endParaRPr>
          </a:p>
          <a:p>
            <a:pPr marL="457200" indent="-457200">
              <a:buFont typeface="Arial" panose="020B0604020202020204" pitchFamily="34" charset="0"/>
              <a:buChar char="•"/>
            </a:pPr>
            <a:r>
              <a:rPr lang="en-US" altLang="en-US" sz="2400" b="1" cap="none" dirty="0">
                <a:latin typeface="Arial" panose="020B0604020202020204" pitchFamily="34" charset="0"/>
              </a:rPr>
              <a:t>The disengagement theory( </a:t>
            </a:r>
            <a:r>
              <a:rPr lang="en-US" altLang="en-US" sz="2400" cap="none" dirty="0">
                <a:latin typeface="Arial" panose="020B0604020202020204" pitchFamily="34" charset="0"/>
              </a:rPr>
              <a:t>Cumming And Henry In 1961)</a:t>
            </a:r>
          </a:p>
          <a:p>
            <a:pPr marL="457200" indent="-457200">
              <a:buFont typeface="Arial" panose="020B0604020202020204" pitchFamily="34" charset="0"/>
              <a:buChar char="•"/>
            </a:pPr>
            <a:r>
              <a:rPr lang="en-US" altLang="en-US" sz="2400" b="1" dirty="0">
                <a:latin typeface="Arial" panose="020B0604020202020204" pitchFamily="34" charset="0"/>
              </a:rPr>
              <a:t>T</a:t>
            </a:r>
            <a:r>
              <a:rPr lang="en-US" altLang="en-US" sz="2400" b="1" cap="none" dirty="0">
                <a:latin typeface="Arial" panose="020B0604020202020204" pitchFamily="34" charset="0"/>
              </a:rPr>
              <a:t>he activity theory(</a:t>
            </a:r>
            <a:r>
              <a:rPr lang="en-US" altLang="en-US" sz="2400" cap="none" dirty="0">
                <a:latin typeface="Arial" panose="020B0604020202020204" pitchFamily="34" charset="0"/>
              </a:rPr>
              <a:t>Havighurst, </a:t>
            </a:r>
            <a:r>
              <a:rPr lang="en-US" altLang="en-US" sz="2400" cap="none" dirty="0" err="1">
                <a:latin typeface="Arial" panose="020B0604020202020204" pitchFamily="34" charset="0"/>
              </a:rPr>
              <a:t>Neugarten</a:t>
            </a:r>
            <a:r>
              <a:rPr lang="en-US" altLang="en-US" sz="2400" cap="none" dirty="0">
                <a:latin typeface="Arial" panose="020B0604020202020204" pitchFamily="34" charset="0"/>
              </a:rPr>
              <a:t>, And Tobin 1963)</a:t>
            </a:r>
          </a:p>
          <a:p>
            <a:pPr marL="457200" indent="-457200">
              <a:buFont typeface="Arial" panose="020B0604020202020204" pitchFamily="34" charset="0"/>
              <a:buChar char="•"/>
            </a:pPr>
            <a:r>
              <a:rPr lang="en-US" altLang="en-US" sz="2400" b="1" dirty="0">
                <a:latin typeface="Arial" panose="020B0604020202020204" pitchFamily="34" charset="0"/>
              </a:rPr>
              <a:t>C</a:t>
            </a:r>
            <a:r>
              <a:rPr lang="en-US" altLang="en-US" sz="2400" b="1" cap="none" dirty="0">
                <a:latin typeface="Arial" panose="020B0604020202020204" pitchFamily="34" charset="0"/>
              </a:rPr>
              <a:t>ontinuity theory: (</a:t>
            </a:r>
            <a:r>
              <a:rPr lang="en-US" altLang="en-US" sz="2400" cap="none" dirty="0">
                <a:latin typeface="Arial" panose="020B0604020202020204" pitchFamily="34" charset="0"/>
              </a:rPr>
              <a:t>Robert Atchley's 1989 Theory)</a:t>
            </a:r>
          </a:p>
          <a:p>
            <a:r>
              <a:rPr lang="en-US" altLang="en-US" sz="2400" cap="none" dirty="0">
                <a:latin typeface="Arial" panose="020B0604020202020204" pitchFamily="34" charset="0"/>
                <a:cs typeface="Arial" panose="020B0604020202020204" pitchFamily="34" charset="0"/>
              </a:rPr>
              <a:t>(Burbank, 2019; Wang, 2013).</a:t>
            </a:r>
            <a:endParaRPr lang="en-GB" sz="2400" dirty="0"/>
          </a:p>
        </p:txBody>
      </p:sp>
      <p:pic>
        <p:nvPicPr>
          <p:cNvPr id="5" name="recording2026-02-25 20-14-55">
            <a:hlinkClick r:id="" action="ppaction://media"/>
            <a:extLst>
              <a:ext uri="{FF2B5EF4-FFF2-40B4-BE49-F238E27FC236}">
                <a16:creationId xmlns:a16="http://schemas.microsoft.com/office/drawing/2014/main" id="{8AA0EC59-E165-45B2-05ED-41B6724982E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6438" y="688578"/>
            <a:ext cx="730250" cy="730250"/>
          </a:xfrm>
          <a:prstGeom prst="rect">
            <a:avLst/>
          </a:prstGeom>
        </p:spPr>
      </p:pic>
    </p:spTree>
    <p:extLst>
      <p:ext uri="{BB962C8B-B14F-4D97-AF65-F5344CB8AC3E}">
        <p14:creationId xmlns:p14="http://schemas.microsoft.com/office/powerpoint/2010/main" val="6741104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1" name="TextBox 11"/>
          <p:cNvSpPr txBox="1"/>
          <p:nvPr/>
        </p:nvSpPr>
        <p:spPr>
          <a:xfrm>
            <a:off x="5295900" y="221050"/>
            <a:ext cx="7696200" cy="677108"/>
          </a:xfrm>
          <a:prstGeom prst="rect">
            <a:avLst/>
          </a:prstGeom>
        </p:spPr>
        <p:txBody>
          <a:bodyPr wrap="square" lIns="0" tIns="0" rIns="0" bIns="0" rtlCol="0" anchor="t">
            <a:spAutoFit/>
          </a:bodyPr>
          <a:lstStyle/>
          <a:p>
            <a:pPr algn="ctr"/>
            <a:r>
              <a:rPr lang="en-GB" sz="4400" b="1" dirty="0">
                <a:solidFill>
                  <a:srgbClr val="C00000"/>
                </a:solidFill>
                <a:latin typeface="Arial" panose="020B0604020202020204" pitchFamily="34" charset="0"/>
                <a:cs typeface="Arial" panose="020B0604020202020204" pitchFamily="34" charset="0"/>
              </a:rPr>
              <a:t>Policy and Legislation</a:t>
            </a:r>
            <a:endParaRPr lang="en-GB" sz="4400" dirty="0">
              <a:solidFill>
                <a:srgbClr val="C00000"/>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5849239C-AD4F-A0C3-CF70-A29CE309C68A}"/>
              </a:ext>
            </a:extLst>
          </p:cNvPr>
          <p:cNvSpPr txBox="1"/>
          <p:nvPr/>
        </p:nvSpPr>
        <p:spPr>
          <a:xfrm>
            <a:off x="2209800" y="1166103"/>
            <a:ext cx="13119049" cy="3785652"/>
          </a:xfrm>
          <a:prstGeom prst="rect">
            <a:avLst/>
          </a:prstGeom>
          <a:noFill/>
        </p:spPr>
        <p:txBody>
          <a:bodyPr wrap="square">
            <a:spAutoFit/>
          </a:bodyPr>
          <a:lstStyle/>
          <a:p>
            <a:pPr lvl="0" defTabSz="914400" eaLnBrk="0" fontAlgn="base" hangingPunct="0">
              <a:spcBef>
                <a:spcPct val="0"/>
              </a:spcBef>
              <a:spcAft>
                <a:spcPct val="0"/>
              </a:spcAft>
            </a:pPr>
            <a:r>
              <a:rPr kumimoji="0" lang="en-US" altLang="en-US" sz="2400" b="1" i="0" u="none" strike="noStrike" cap="none" normalizeH="0" baseline="0" dirty="0">
                <a:ln>
                  <a:noFill/>
                </a:ln>
                <a:solidFill>
                  <a:schemeClr val="tx1"/>
                </a:solidFill>
                <a:effectLst/>
                <a:latin typeface="Arial" panose="020B0604020202020204" pitchFamily="34" charset="0"/>
              </a:rPr>
              <a:t>According to </a:t>
            </a:r>
            <a:r>
              <a:rPr lang="en-US" altLang="en-US" sz="2400" dirty="0">
                <a:latin typeface="Arial" panose="020B0604020202020204" pitchFamily="34" charset="0"/>
              </a:rPr>
              <a:t>GOV.UK (2025), </a:t>
            </a:r>
            <a:r>
              <a:rPr kumimoji="0" lang="en-US" altLang="en-US" sz="2400" b="1" i="0" u="none" strike="noStrike" cap="none" normalizeH="0" baseline="0" dirty="0">
                <a:ln>
                  <a:noFill/>
                </a:ln>
                <a:solidFill>
                  <a:schemeClr val="tx1"/>
                </a:solidFill>
                <a:effectLst/>
                <a:latin typeface="Arial" panose="020B0604020202020204" pitchFamily="34" charset="0"/>
              </a:rPr>
              <a:t>UK has several laws and rules to target </a:t>
            </a:r>
            <a:r>
              <a:rPr lang="en-US" altLang="en-US" sz="2400" b="1" dirty="0">
                <a:latin typeface="Arial" panose="020B0604020202020204" pitchFamily="34" charset="0"/>
              </a:rPr>
              <a:t>Ageism.</a:t>
            </a:r>
            <a:endParaRPr lang="en-US" altLang="en-US" sz="2400" dirty="0">
              <a:latin typeface="Arial" panose="020B0604020202020204" pitchFamily="34" charset="0"/>
            </a:endParaRPr>
          </a:p>
          <a:p>
            <a:pPr marL="342900" lvl="0" indent="-342900" defTabSz="914400" eaLnBrk="0" fontAlgn="base" hangingPunct="0">
              <a:spcBef>
                <a:spcPct val="0"/>
              </a:spcBef>
              <a:spcAft>
                <a:spcPct val="0"/>
              </a:spcAft>
              <a:buFont typeface="Arial" panose="020B0604020202020204" pitchFamily="34" charset="0"/>
              <a:buChar char="•"/>
            </a:pPr>
            <a:r>
              <a:rPr kumimoji="0" lang="en-US" altLang="en-US" sz="2400" b="1" i="0" u="none" strike="noStrike" cap="none" normalizeH="0" baseline="0" dirty="0">
                <a:ln>
                  <a:noFill/>
                </a:ln>
                <a:solidFill>
                  <a:schemeClr val="tx1"/>
                </a:solidFill>
                <a:effectLst/>
                <a:latin typeface="Arial" panose="020B0604020202020204" pitchFamily="34" charset="0"/>
              </a:rPr>
              <a:t>The 2010 Equality Act</a:t>
            </a:r>
            <a:endParaRPr lang="en-US" altLang="en-US" sz="2400" dirty="0">
              <a:latin typeface="Arial" panose="020B0604020202020204" pitchFamily="34" charset="0"/>
            </a:endParaRPr>
          </a:p>
          <a:p>
            <a:pPr marL="342900" lvl="0" indent="-342900" defTabSz="914400" eaLnBrk="0" fontAlgn="base" hangingPunct="0">
              <a:spcBef>
                <a:spcPct val="0"/>
              </a:spcBef>
              <a:spcAft>
                <a:spcPct val="0"/>
              </a:spcAft>
              <a:buFont typeface="Arial" panose="020B0604020202020204" pitchFamily="34" charset="0"/>
              <a:buChar char="•"/>
            </a:pPr>
            <a:r>
              <a:rPr kumimoji="0" lang="en-US" altLang="en-US" sz="2400" b="1" i="0" u="none" strike="noStrike" cap="none" normalizeH="0" baseline="0" dirty="0">
                <a:ln>
                  <a:noFill/>
                </a:ln>
                <a:solidFill>
                  <a:schemeClr val="tx1"/>
                </a:solidFill>
                <a:effectLst/>
                <a:latin typeface="Arial" panose="020B0604020202020204" pitchFamily="34" charset="0"/>
              </a:rPr>
              <a:t>The Health and Social Care Act</a:t>
            </a:r>
            <a:r>
              <a:rPr lang="en-US" altLang="en-US" sz="2400" b="1" dirty="0">
                <a:latin typeface="Arial" panose="020B0604020202020204" pitchFamily="34" charset="0"/>
              </a:rPr>
              <a:t> 2012</a:t>
            </a:r>
          </a:p>
          <a:p>
            <a:pPr marL="342900" lvl="0" indent="-342900" defTabSz="914400" eaLnBrk="0" fontAlgn="base" hangingPunct="0">
              <a:spcBef>
                <a:spcPct val="0"/>
              </a:spcBef>
              <a:spcAft>
                <a:spcPct val="0"/>
              </a:spcAft>
              <a:buFont typeface="Arial" panose="020B0604020202020204" pitchFamily="34" charset="0"/>
              <a:buChar char="•"/>
            </a:pPr>
            <a:r>
              <a:rPr kumimoji="0" lang="en-US" altLang="en-US" sz="2400" b="1" i="0" u="none" strike="noStrike" cap="none" normalizeH="0" baseline="0" dirty="0">
                <a:ln>
                  <a:noFill/>
                </a:ln>
                <a:solidFill>
                  <a:schemeClr val="tx1"/>
                </a:solidFill>
                <a:effectLst/>
                <a:latin typeface="Arial" panose="020B0604020202020204" pitchFamily="34" charset="0"/>
              </a:rPr>
              <a:t>The Care Act 2014 </a:t>
            </a:r>
          </a:p>
          <a:p>
            <a:pPr marL="342900" lvl="0" indent="-342900" defTabSz="914400" eaLnBrk="0" fontAlgn="base" hangingPunct="0">
              <a:spcBef>
                <a:spcPct val="0"/>
              </a:spcBef>
              <a:spcAft>
                <a:spcPct val="0"/>
              </a:spcAft>
              <a:buFont typeface="Arial" panose="020B0604020202020204" pitchFamily="34" charset="0"/>
              <a:buChar char="•"/>
            </a:pPr>
            <a:endParaRPr kumimoji="0" lang="en-US" altLang="en-US" sz="2400" b="1" i="0" u="none" strike="noStrike" cap="none" normalizeH="0" baseline="0" dirty="0">
              <a:ln>
                <a:noFill/>
              </a:ln>
              <a:solidFill>
                <a:schemeClr val="tx1"/>
              </a:solidFill>
              <a:effectLst/>
              <a:latin typeface="Arial" panose="020B0604020202020204" pitchFamily="34" charset="0"/>
            </a:endParaRPr>
          </a:p>
          <a:p>
            <a:pPr lvl="0" defTabSz="914400" eaLnBrk="0" fontAlgn="base" hangingPunct="0">
              <a:spcBef>
                <a:spcPct val="0"/>
              </a:spcBef>
              <a:spcAft>
                <a:spcPct val="0"/>
              </a:spcAft>
            </a:pPr>
            <a:r>
              <a:rPr lang="en-US" altLang="en-US" sz="2400" b="1" dirty="0">
                <a:latin typeface="Arial" panose="020B0604020202020204" pitchFamily="34" charset="0"/>
              </a:rPr>
              <a:t>Policy:</a:t>
            </a:r>
            <a:endParaRPr kumimoji="0" lang="en-US" altLang="en-US" sz="2400" b="1" i="0" u="none" strike="noStrike" cap="none" normalizeH="0" baseline="0" dirty="0">
              <a:ln>
                <a:noFill/>
              </a:ln>
              <a:solidFill>
                <a:schemeClr val="tx1"/>
              </a:solidFill>
              <a:effectLst/>
              <a:latin typeface="Arial" panose="020B0604020202020204" pitchFamily="34" charset="0"/>
            </a:endParaRPr>
          </a:p>
          <a:p>
            <a:pPr marL="342900" indent="-342900" defTabSz="914400" eaLnBrk="0" fontAlgn="base" hangingPunct="0">
              <a:spcBef>
                <a:spcPct val="0"/>
              </a:spcBef>
              <a:spcAft>
                <a:spcPct val="0"/>
              </a:spcAft>
              <a:buFont typeface="Arial" panose="020B0604020202020204" pitchFamily="34" charset="0"/>
              <a:buChar char="•"/>
            </a:pPr>
            <a:r>
              <a:rPr lang="en-US" altLang="en-US" sz="2400" b="1" dirty="0">
                <a:latin typeface="Arial" panose="020B0604020202020204" pitchFamily="34" charset="0"/>
              </a:rPr>
              <a:t>The NHS Long Term Plan (2019) </a:t>
            </a:r>
            <a:r>
              <a:rPr lang="en-US" altLang="en-US" sz="2400" dirty="0">
                <a:latin typeface="Arial" panose="020B0604020202020204" pitchFamily="34" charset="0"/>
              </a:rPr>
              <a:t>ensures integrated and personalised care for older adults in both home and end-of-life settings (NHS, 2025).</a:t>
            </a:r>
          </a:p>
          <a:p>
            <a:pPr marL="342900" indent="-342900" defTabSz="914400" eaLnBrk="0" fontAlgn="base" hangingPunct="0">
              <a:spcBef>
                <a:spcPct val="0"/>
              </a:spcBef>
              <a:spcAft>
                <a:spcPct val="0"/>
              </a:spcAft>
              <a:buFont typeface="Arial" panose="020B0604020202020204" pitchFamily="34" charset="0"/>
              <a:buChar char="•"/>
            </a:pPr>
            <a:r>
              <a:rPr lang="en-GB" sz="2400" b="1" dirty="0">
                <a:latin typeface="Arial" panose="020B0604020202020204" pitchFamily="34" charset="0"/>
                <a:cs typeface="Arial" panose="020B0604020202020204" pitchFamily="34" charset="0"/>
              </a:rPr>
              <a:t>NHS Continuing Healthcare (CHC)</a:t>
            </a:r>
            <a:r>
              <a:rPr lang="en-US" altLang="en-US" sz="2400" b="1" dirty="0">
                <a:latin typeface="Arial" panose="020B0604020202020204" pitchFamily="34" charset="0"/>
              </a:rPr>
              <a:t> </a:t>
            </a:r>
            <a:r>
              <a:rPr lang="en-US" altLang="en-US" sz="2400" dirty="0">
                <a:latin typeface="Arial" panose="020B0604020202020204" pitchFamily="34" charset="0"/>
              </a:rPr>
              <a:t>is a fully funded Care package supporting social and medical services in residential or home settings for people with complex needs.</a:t>
            </a:r>
          </a:p>
        </p:txBody>
      </p:sp>
      <p:sp>
        <p:nvSpPr>
          <p:cNvPr id="21" name="TextBox 20">
            <a:extLst>
              <a:ext uri="{FF2B5EF4-FFF2-40B4-BE49-F238E27FC236}">
                <a16:creationId xmlns:a16="http://schemas.microsoft.com/office/drawing/2014/main" id="{365BD6F2-2230-DA1A-56AF-4FD1F3D0BBEC}"/>
              </a:ext>
            </a:extLst>
          </p:cNvPr>
          <p:cNvSpPr txBox="1"/>
          <p:nvPr/>
        </p:nvSpPr>
        <p:spPr>
          <a:xfrm>
            <a:off x="9677400" y="5335246"/>
            <a:ext cx="7517144" cy="4239458"/>
          </a:xfrm>
          <a:prstGeom prst="round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pPr>
            <a:r>
              <a:rPr lang="en-US" altLang="en-US" sz="3400" b="1" dirty="0">
                <a:solidFill>
                  <a:srgbClr val="C00000"/>
                </a:solidFill>
                <a:latin typeface="Arial" panose="020B0604020202020204" pitchFamily="34" charset="0"/>
              </a:rPr>
              <a:t>Limitations:</a:t>
            </a: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rial" panose="020B0604020202020204" pitchFamily="34" charset="0"/>
              </a:rPr>
              <a:t>Discrimination in Hiring old people</a:t>
            </a: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rial" panose="020B0604020202020204" pitchFamily="34" charset="0"/>
              </a:rPr>
              <a:t>No Awareness of </a:t>
            </a:r>
            <a:r>
              <a:rPr lang="en-US" altLang="en-US" sz="3200" dirty="0">
                <a:solidFill>
                  <a:schemeClr val="tx1"/>
                </a:solidFill>
                <a:latin typeface="Arial" panose="020B0604020202020204" pitchFamily="34" charset="0"/>
              </a:rPr>
              <a:t>rights.</a:t>
            </a: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Arial" panose="020B0604020202020204" pitchFamily="34" charset="0"/>
              </a:rPr>
              <a:t>Unfair Treatment and Ageism</a:t>
            </a: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lang="en-US" altLang="en-US" sz="3200" dirty="0">
                <a:solidFill>
                  <a:schemeClr val="tx1"/>
                </a:solidFill>
                <a:latin typeface="Arial" panose="020B0604020202020204" pitchFamily="34" charset="0"/>
              </a:rPr>
              <a:t>Regional D</a:t>
            </a:r>
            <a:r>
              <a:rPr kumimoji="0" lang="en-US" altLang="en-US" sz="3200" b="0" i="0" u="none" strike="noStrike" cap="none" normalizeH="0" baseline="0" dirty="0">
                <a:ln>
                  <a:noFill/>
                </a:ln>
                <a:solidFill>
                  <a:schemeClr val="tx1"/>
                </a:solidFill>
                <a:effectLst/>
                <a:latin typeface="Arial" panose="020B0604020202020204" pitchFamily="34" charset="0"/>
              </a:rPr>
              <a:t>ifferences in service implementation and accessibility. </a:t>
            </a: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lang="en-US" altLang="en-US" sz="3200" dirty="0">
                <a:solidFill>
                  <a:schemeClr val="tx1"/>
                </a:solidFill>
                <a:latin typeface="Arial" panose="020B0604020202020204" pitchFamily="34" charset="0"/>
              </a:rPr>
              <a:t>Low Funding</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pic>
        <p:nvPicPr>
          <p:cNvPr id="5125" name="Picture 5" descr="Age Discrimination Employment Tribunal Findings - Smart HR">
            <a:extLst>
              <a:ext uri="{FF2B5EF4-FFF2-40B4-BE49-F238E27FC236}">
                <a16:creationId xmlns:a16="http://schemas.microsoft.com/office/drawing/2014/main" id="{6927D8ED-7B9C-F2A1-2EEC-A514D1C621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9160" y="5297146"/>
            <a:ext cx="7928264" cy="44535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TextBox 23">
            <a:extLst>
              <a:ext uri="{FF2B5EF4-FFF2-40B4-BE49-F238E27FC236}">
                <a16:creationId xmlns:a16="http://schemas.microsoft.com/office/drawing/2014/main" id="{08F1227C-45ED-CC47-06D5-569E2C27A91E}"/>
              </a:ext>
            </a:extLst>
          </p:cNvPr>
          <p:cNvSpPr txBox="1"/>
          <p:nvPr/>
        </p:nvSpPr>
        <p:spPr>
          <a:xfrm>
            <a:off x="3573292" y="9368667"/>
            <a:ext cx="1295400"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(Hill, 2020)</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pic>
        <p:nvPicPr>
          <p:cNvPr id="2" name="recording2026-02-25 20-18-18">
            <a:hlinkClick r:id="" action="ppaction://media"/>
            <a:extLst>
              <a:ext uri="{FF2B5EF4-FFF2-40B4-BE49-F238E27FC236}">
                <a16:creationId xmlns:a16="http://schemas.microsoft.com/office/drawing/2014/main" id="{B48F52D1-95AC-5F95-042D-A53FD9DCCD0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27844" y="563563"/>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0" name="TextBox 10"/>
          <p:cNvSpPr txBox="1"/>
          <p:nvPr/>
        </p:nvSpPr>
        <p:spPr>
          <a:xfrm>
            <a:off x="4095750" y="266700"/>
            <a:ext cx="10096500" cy="1107996"/>
          </a:xfrm>
          <a:prstGeom prst="rect">
            <a:avLst/>
          </a:prstGeom>
        </p:spPr>
        <p:txBody>
          <a:bodyPr wrap="square" lIns="0" tIns="0" rIns="0" bIns="0" rtlCol="0" anchor="t">
            <a:spAutoFit/>
          </a:bodyPr>
          <a:lstStyle/>
          <a:p>
            <a:pPr algn="ctr"/>
            <a:r>
              <a:rPr lang="en-GB" sz="3600" b="1" dirty="0">
                <a:solidFill>
                  <a:srgbClr val="C00000"/>
                </a:solidFill>
                <a:latin typeface="Arial" panose="020B0604020202020204" pitchFamily="34" charset="0"/>
                <a:cs typeface="Arial" panose="020B0604020202020204" pitchFamily="34" charset="0"/>
              </a:rPr>
              <a:t>Evaluation of Current Care Provisions</a:t>
            </a:r>
          </a:p>
          <a:p>
            <a:pPr algn="ctr"/>
            <a:r>
              <a:rPr lang="en-US" sz="3600" b="1" dirty="0">
                <a:solidFill>
                  <a:srgbClr val="C00000"/>
                </a:solidFill>
                <a:latin typeface="Arial" panose="020B0604020202020204" pitchFamily="34" charset="0"/>
                <a:cs typeface="Arial" panose="020B0604020202020204" pitchFamily="34" charset="0"/>
              </a:rPr>
              <a:t>Overview of Current Services In UK</a:t>
            </a:r>
          </a:p>
        </p:txBody>
      </p:sp>
      <p:graphicFrame>
        <p:nvGraphicFramePr>
          <p:cNvPr id="19" name="Diagram 18">
            <a:extLst>
              <a:ext uri="{FF2B5EF4-FFF2-40B4-BE49-F238E27FC236}">
                <a16:creationId xmlns:a16="http://schemas.microsoft.com/office/drawing/2014/main" id="{5540CD91-0AED-76B8-EC0C-467E16D2AEAC}"/>
              </a:ext>
            </a:extLst>
          </p:cNvPr>
          <p:cNvGraphicFramePr/>
          <p:nvPr>
            <p:extLst>
              <p:ext uri="{D42A27DB-BD31-4B8C-83A1-F6EECF244321}">
                <p14:modId xmlns:p14="http://schemas.microsoft.com/office/powerpoint/2010/main" val="712383753"/>
              </p:ext>
            </p:extLst>
          </p:nvPr>
        </p:nvGraphicFramePr>
        <p:xfrm>
          <a:off x="1333500" y="1562100"/>
          <a:ext cx="15621000" cy="812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 name="recording2026-02-25 20-21-31">
            <a:hlinkClick r:id="" action="ppaction://media"/>
            <a:extLst>
              <a:ext uri="{FF2B5EF4-FFF2-40B4-BE49-F238E27FC236}">
                <a16:creationId xmlns:a16="http://schemas.microsoft.com/office/drawing/2014/main" id="{8BF5DF76-1DB3-88CA-5440-86E29A94DCA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17141" y="652859"/>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4"/>
                                        </p:tgtEl>
                                      </p:cBhvr>
                                    </p:cmd>
                                  </p:childTnLst>
                                </p:cTn>
                              </p:par>
                            </p:childTnLst>
                          </p:cTn>
                        </p:par>
                      </p:childTnLst>
                    </p:cTn>
                  </p:par>
                </p:childTnLst>
              </p:cTn>
              <p:nextCondLst>
                <p:cond evt="onClick" delay="0">
                  <p:tgtEl>
                    <p:spTgt spid="14"/>
                  </p:tgtEl>
                </p:cond>
              </p:nextCondLst>
            </p:seq>
            <p:audio>
              <p:cMediaNode>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0" name="TextBox 10"/>
          <p:cNvSpPr txBox="1"/>
          <p:nvPr/>
        </p:nvSpPr>
        <p:spPr>
          <a:xfrm>
            <a:off x="6154549" y="381456"/>
            <a:ext cx="5978901" cy="523220"/>
          </a:xfrm>
          <a:prstGeom prst="rect">
            <a:avLst/>
          </a:prstGeom>
        </p:spPr>
        <p:txBody>
          <a:bodyPr lIns="0" tIns="0" rIns="0" bIns="0" rtlCol="0" anchor="t">
            <a:spAutoFit/>
          </a:bodyPr>
          <a:lstStyle/>
          <a:p>
            <a:pPr algn="ctr"/>
            <a:r>
              <a:rPr lang="en-US" sz="3400" b="1" dirty="0">
                <a:solidFill>
                  <a:srgbClr val="C00000"/>
                </a:solidFill>
                <a:latin typeface="Arial" panose="020B0604020202020204" pitchFamily="34" charset="0"/>
                <a:ea typeface="Archivo Black"/>
                <a:cs typeface="Arial" panose="020B0604020202020204" pitchFamily="34" charset="0"/>
                <a:sym typeface="Archivo Black"/>
              </a:rPr>
              <a:t>Strengths And Barriers</a:t>
            </a:r>
          </a:p>
        </p:txBody>
      </p:sp>
      <p:graphicFrame>
        <p:nvGraphicFramePr>
          <p:cNvPr id="14" name="Diagram 13">
            <a:extLst>
              <a:ext uri="{FF2B5EF4-FFF2-40B4-BE49-F238E27FC236}">
                <a16:creationId xmlns:a16="http://schemas.microsoft.com/office/drawing/2014/main" id="{7CE6E1FC-2B8C-4418-EE8B-C01F88C79DDA}"/>
              </a:ext>
            </a:extLst>
          </p:cNvPr>
          <p:cNvGraphicFramePr/>
          <p:nvPr>
            <p:extLst>
              <p:ext uri="{D42A27DB-BD31-4B8C-83A1-F6EECF244321}">
                <p14:modId xmlns:p14="http://schemas.microsoft.com/office/powerpoint/2010/main" val="1281990637"/>
              </p:ext>
            </p:extLst>
          </p:nvPr>
        </p:nvGraphicFramePr>
        <p:xfrm>
          <a:off x="1524000" y="1156815"/>
          <a:ext cx="7764418" cy="4881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6" name="TextBox 15">
            <a:extLst>
              <a:ext uri="{FF2B5EF4-FFF2-40B4-BE49-F238E27FC236}">
                <a16:creationId xmlns:a16="http://schemas.microsoft.com/office/drawing/2014/main" id="{A0628A50-4D02-9E76-AA7D-CCB35CA04E72}"/>
              </a:ext>
            </a:extLst>
          </p:cNvPr>
          <p:cNvSpPr txBox="1"/>
          <p:nvPr/>
        </p:nvSpPr>
        <p:spPr>
          <a:xfrm>
            <a:off x="4495800" y="2874815"/>
            <a:ext cx="2057400" cy="523220"/>
          </a:xfrm>
          <a:prstGeom prst="rect">
            <a:avLst/>
          </a:prstGeom>
          <a:noFill/>
        </p:spPr>
        <p:txBody>
          <a:bodyPr wrap="square">
            <a:spAutoFit/>
          </a:bodyPr>
          <a:lstStyle/>
          <a:p>
            <a:pPr algn="ctr"/>
            <a:r>
              <a:rPr lang="en-US" sz="2800" b="1" dirty="0">
                <a:solidFill>
                  <a:srgbClr val="C00000"/>
                </a:solidFill>
                <a:latin typeface="Arial" panose="020B0604020202020204" pitchFamily="34" charset="0"/>
                <a:ea typeface="Archivo Black"/>
                <a:cs typeface="Arial" panose="020B0604020202020204" pitchFamily="34" charset="0"/>
                <a:sym typeface="Archivo Black"/>
              </a:rPr>
              <a:t>Strengths</a:t>
            </a:r>
            <a:endParaRPr lang="en-GB" sz="2800" dirty="0"/>
          </a:p>
        </p:txBody>
      </p:sp>
      <p:graphicFrame>
        <p:nvGraphicFramePr>
          <p:cNvPr id="17" name="Diagram 16">
            <a:extLst>
              <a:ext uri="{FF2B5EF4-FFF2-40B4-BE49-F238E27FC236}">
                <a16:creationId xmlns:a16="http://schemas.microsoft.com/office/drawing/2014/main" id="{01FB6937-497D-AC39-F13B-8BEE26483EA3}"/>
              </a:ext>
            </a:extLst>
          </p:cNvPr>
          <p:cNvGraphicFramePr/>
          <p:nvPr>
            <p:extLst>
              <p:ext uri="{D42A27DB-BD31-4B8C-83A1-F6EECF244321}">
                <p14:modId xmlns:p14="http://schemas.microsoft.com/office/powerpoint/2010/main" val="3751178404"/>
              </p:ext>
            </p:extLst>
          </p:nvPr>
        </p:nvGraphicFramePr>
        <p:xfrm>
          <a:off x="10248900" y="742805"/>
          <a:ext cx="7323182" cy="514859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8" name="TextBox 17">
            <a:extLst>
              <a:ext uri="{FF2B5EF4-FFF2-40B4-BE49-F238E27FC236}">
                <a16:creationId xmlns:a16="http://schemas.microsoft.com/office/drawing/2014/main" id="{F542F949-9631-0974-9225-710F36C0B9E0}"/>
              </a:ext>
            </a:extLst>
          </p:cNvPr>
          <p:cNvSpPr txBox="1"/>
          <p:nvPr/>
        </p:nvSpPr>
        <p:spPr>
          <a:xfrm>
            <a:off x="12798885" y="2793880"/>
            <a:ext cx="2223212" cy="523220"/>
          </a:xfrm>
          <a:prstGeom prst="rect">
            <a:avLst/>
          </a:prstGeom>
          <a:noFill/>
        </p:spPr>
        <p:txBody>
          <a:bodyPr wrap="square">
            <a:spAutoFit/>
          </a:bodyPr>
          <a:lstStyle/>
          <a:p>
            <a:pPr algn="ctr"/>
            <a:r>
              <a:rPr lang="en-US" sz="2800" b="1" dirty="0">
                <a:solidFill>
                  <a:srgbClr val="C00000"/>
                </a:solidFill>
                <a:latin typeface="Arial" panose="020B0604020202020204" pitchFamily="34" charset="0"/>
                <a:cs typeface="Arial" panose="020B0604020202020204" pitchFamily="34" charset="0"/>
              </a:rPr>
              <a:t>Challenges</a:t>
            </a:r>
            <a:endParaRPr lang="en-GB" sz="2800" b="1" dirty="0">
              <a:solidFill>
                <a:srgbClr val="C00000"/>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2891891D-2A66-8540-ADEC-8578D3F1D7B3}"/>
              </a:ext>
            </a:extLst>
          </p:cNvPr>
          <p:cNvSpPr txBox="1"/>
          <p:nvPr/>
        </p:nvSpPr>
        <p:spPr>
          <a:xfrm>
            <a:off x="3687718" y="6252744"/>
            <a:ext cx="11201400" cy="3915966"/>
          </a:xfrm>
          <a:prstGeom prst="round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0" marR="0" lvl="0" indent="0" algn="ctr" defTabSz="914400" rtl="0" eaLnBrk="0" fontAlgn="base" latinLnBrk="0" hangingPunct="0">
              <a:spcBef>
                <a:spcPct val="0"/>
              </a:spcBef>
              <a:spcAft>
                <a:spcPct val="0"/>
              </a:spcAft>
              <a:buClrTx/>
              <a:buSzTx/>
              <a:buFontTx/>
              <a:buNone/>
              <a:tabLst/>
            </a:pPr>
            <a:r>
              <a:rPr kumimoji="0" lang="en-US" altLang="en-US" sz="2400" b="1" i="0" u="none" strike="noStrike" cap="none" normalizeH="0" baseline="0" dirty="0">
                <a:ln>
                  <a:noFill/>
                </a:ln>
                <a:solidFill>
                  <a:srgbClr val="C00000"/>
                </a:solidFill>
                <a:effectLst/>
                <a:latin typeface="Arial" panose="020B0604020202020204" pitchFamily="34" charset="0"/>
              </a:rPr>
              <a:t>Solution:</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342900" indent="-342900" defTabSz="914400" eaLnBrk="0" fontAlgn="base" hangingPunct="0">
              <a:spcBef>
                <a:spcPct val="0"/>
              </a:spcBef>
              <a:spcAft>
                <a:spcPct val="0"/>
              </a:spcAft>
              <a:buFont typeface="Arial" panose="020B0604020202020204" pitchFamily="34" charset="0"/>
              <a:buChar char="•"/>
            </a:pPr>
            <a:r>
              <a:rPr lang="en-US" altLang="en-US" sz="2000" dirty="0">
                <a:solidFill>
                  <a:schemeClr val="tx1"/>
                </a:solidFill>
                <a:latin typeface="Arial" panose="020B0604020202020204" pitchFamily="34" charset="0"/>
              </a:rPr>
              <a:t>P</a:t>
            </a:r>
            <a:r>
              <a:rPr kumimoji="0" lang="en-US" altLang="en-US" sz="2000" b="0" i="0" u="none" strike="noStrike" cap="none" normalizeH="0" baseline="0" dirty="0">
                <a:ln>
                  <a:noFill/>
                </a:ln>
                <a:solidFill>
                  <a:schemeClr val="tx1"/>
                </a:solidFill>
                <a:effectLst/>
                <a:latin typeface="Arial" panose="020B0604020202020204" pitchFamily="34" charset="0"/>
              </a:rPr>
              <a:t>olicymakers must acknowledge the necessity of commissioning, community integration and partnerships for including technological innovation and </a:t>
            </a:r>
            <a:r>
              <a:rPr kumimoji="0" lang="en-US" altLang="en-US" sz="2000" b="0" i="0" u="none" strike="noStrike" cap="none" normalizeH="0" baseline="0" dirty="0" err="1">
                <a:ln>
                  <a:noFill/>
                </a:ln>
                <a:solidFill>
                  <a:schemeClr val="tx1"/>
                </a:solidFill>
                <a:effectLst/>
                <a:latin typeface="Arial" panose="020B0604020202020204" pitchFamily="34" charset="0"/>
              </a:rPr>
              <a:t>privatisation</a:t>
            </a:r>
            <a:r>
              <a:rPr kumimoji="0" lang="en-US" altLang="en-US" sz="2000" b="0" i="0" u="none" strike="noStrike" cap="none" normalizeH="0" baseline="0" dirty="0">
                <a:ln>
                  <a:noFill/>
                </a:ln>
                <a:solidFill>
                  <a:schemeClr val="tx1"/>
                </a:solidFill>
                <a:effectLst/>
                <a:latin typeface="Arial" panose="020B0604020202020204" pitchFamily="34" charset="0"/>
              </a:rPr>
              <a:t> for additional funding. </a:t>
            </a:r>
          </a:p>
          <a:p>
            <a:pPr marL="342900" indent="-342900" defTabSz="914400" eaLnBrk="0" fontAlgn="base" hangingPunct="0">
              <a:spcBef>
                <a:spcPct val="0"/>
              </a:spcBef>
              <a:spcAft>
                <a:spcPct val="0"/>
              </a:spcAft>
              <a:buFont typeface="Arial" panose="020B0604020202020204" pitchFamily="34" charset="0"/>
              <a:buChar char="•"/>
            </a:pPr>
            <a:r>
              <a:rPr kumimoji="0" lang="en-US" altLang="en-US" sz="2000" b="0" i="0" u="none" strike="noStrike" cap="none" normalizeH="0" baseline="0" dirty="0">
                <a:ln>
                  <a:noFill/>
                </a:ln>
                <a:solidFill>
                  <a:schemeClr val="tx1"/>
                </a:solidFill>
                <a:effectLst/>
                <a:latin typeface="Arial" panose="020B0604020202020204" pitchFamily="34" charset="0"/>
              </a:rPr>
              <a:t>Recruitment, retention, and care quality are said to be enhanced by ensuring funding flows to better working time arrangements. </a:t>
            </a:r>
          </a:p>
          <a:p>
            <a:pPr marL="342900" indent="-342900" defTabSz="914400" eaLnBrk="0" fontAlgn="base" hangingPunct="0">
              <a:spcBef>
                <a:spcPct val="0"/>
              </a:spcBef>
              <a:spcAft>
                <a:spcPct val="0"/>
              </a:spcAft>
              <a:buFont typeface="Arial" panose="020B0604020202020204" pitchFamily="34" charset="0"/>
              <a:buChar char="•"/>
            </a:pPr>
            <a:r>
              <a:rPr kumimoji="0" lang="en-US" altLang="en-US" sz="2000" b="0" i="0" u="none" strike="noStrike" cap="none" normalizeH="0" baseline="0" dirty="0">
                <a:ln>
                  <a:noFill/>
                </a:ln>
                <a:solidFill>
                  <a:schemeClr val="tx1"/>
                </a:solidFill>
                <a:effectLst/>
                <a:latin typeface="Arial" panose="020B0604020202020204" pitchFamily="34" charset="0"/>
              </a:rPr>
              <a:t>On the other hand, government is taking initiatives to make </a:t>
            </a:r>
            <a:r>
              <a:rPr lang="en-US" altLang="en-US" sz="2000" dirty="0">
                <a:solidFill>
                  <a:schemeClr val="tx1"/>
                </a:solidFill>
                <a:latin typeface="Arial" panose="020B0604020202020204" pitchFamily="34" charset="0"/>
              </a:rPr>
              <a:t>things better to find more resources, local authorities are told to collaborate with their clinical commissioning group (CCG) or local resilience forum. </a:t>
            </a:r>
          </a:p>
          <a:p>
            <a:pPr marL="342900" indent="-342900" defTabSz="914400" eaLnBrk="0" fontAlgn="base" hangingPunct="0">
              <a:spcBef>
                <a:spcPct val="0"/>
              </a:spcBef>
              <a:spcAft>
                <a:spcPct val="0"/>
              </a:spcAft>
              <a:buFont typeface="Arial" panose="020B0604020202020204" pitchFamily="34" charset="0"/>
              <a:buChar char="•"/>
            </a:pPr>
            <a:r>
              <a:rPr lang="en-US" altLang="en-US" sz="2000" dirty="0">
                <a:solidFill>
                  <a:schemeClr val="tx1"/>
                </a:solidFill>
                <a:latin typeface="Arial" panose="020B0604020202020204" pitchFamily="34" charset="0"/>
              </a:rPr>
              <a:t>The Department of Health and Social Care’s (DHSC’s) regional staff are providing support and direction on models of best practice and on delivery of the fund (GOV.UK, 2021).</a:t>
            </a:r>
          </a:p>
        </p:txBody>
      </p:sp>
      <p:pic>
        <p:nvPicPr>
          <p:cNvPr id="30" name="recording2026-02-25 20-26-02">
            <a:hlinkClick r:id="" action="ppaction://media"/>
            <a:extLst>
              <a:ext uri="{FF2B5EF4-FFF2-40B4-BE49-F238E27FC236}">
                <a16:creationId xmlns:a16="http://schemas.microsoft.com/office/drawing/2014/main" id="{3468A285-11D8-88B9-D55B-20A562114631}"/>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545703" y="742156"/>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0"/>
                                        </p:tgtEl>
                                      </p:cBhvr>
                                    </p:cmd>
                                  </p:childTnLst>
                                </p:cTn>
                              </p:par>
                            </p:childTnLst>
                          </p:cTn>
                        </p:par>
                      </p:childTnLst>
                    </p:cTn>
                  </p:par>
                </p:childTnLst>
              </p:cTn>
              <p:nextCondLst>
                <p:cond evt="onClick" delay="0">
                  <p:tgtEl>
                    <p:spTgt spid="30"/>
                  </p:tgtEl>
                </p:cond>
              </p:nextCondLst>
            </p:seq>
            <p:audio>
              <p:cMediaNode>
                <p:cTn id="7" fill="hold" display="0">
                  <p:stCondLst>
                    <p:cond delay="indefinite"/>
                  </p:stCondLst>
                  <p:endCondLst>
                    <p:cond evt="onStopAudio" delay="0">
                      <p:tgtEl>
                        <p:sldTgt/>
                      </p:tgtEl>
                    </p:cond>
                  </p:endCondLst>
                </p:cTn>
                <p:tgtEl>
                  <p:spTgt spid="3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0965B-17DF-CC19-4813-961257F56DD5}"/>
              </a:ext>
            </a:extLst>
          </p:cNvPr>
          <p:cNvSpPr>
            <a:spLocks noGrp="1"/>
          </p:cNvSpPr>
          <p:nvPr>
            <p:ph type="title"/>
          </p:nvPr>
        </p:nvSpPr>
        <p:spPr>
          <a:xfrm>
            <a:off x="4114800" y="190500"/>
            <a:ext cx="9297337" cy="1243924"/>
          </a:xfrm>
        </p:spPr>
        <p:txBody>
          <a:bodyPr>
            <a:normAutofit/>
          </a:bodyPr>
          <a:lstStyle/>
          <a:p>
            <a:r>
              <a:rPr lang="en-GB" sz="2800" b="1" dirty="0">
                <a:solidFill>
                  <a:srgbClr val="C00000"/>
                </a:solidFill>
                <a:latin typeface="Arial" panose="020B0604020202020204" pitchFamily="34" charset="0"/>
                <a:cs typeface="Arial" panose="020B0604020202020204" pitchFamily="34" charset="0"/>
              </a:rPr>
              <a:t>Provisions/Settings </a:t>
            </a:r>
            <a:br>
              <a:rPr lang="en-GB" sz="2800" b="1" dirty="0">
                <a:solidFill>
                  <a:srgbClr val="C00000"/>
                </a:solidFill>
                <a:latin typeface="Arial" panose="020B0604020202020204" pitchFamily="34" charset="0"/>
                <a:cs typeface="Arial" panose="020B0604020202020204" pitchFamily="34" charset="0"/>
              </a:rPr>
            </a:br>
            <a:r>
              <a:rPr lang="en-GB" sz="2800" b="1" dirty="0">
                <a:solidFill>
                  <a:srgbClr val="C00000"/>
                </a:solidFill>
                <a:latin typeface="Arial" panose="020B0604020202020204" pitchFamily="34" charset="0"/>
                <a:cs typeface="Arial" panose="020B0604020202020204" pitchFamily="34" charset="0"/>
              </a:rPr>
              <a:t>Residential Care Homes: Over View</a:t>
            </a:r>
          </a:p>
        </p:txBody>
      </p:sp>
      <p:sp>
        <p:nvSpPr>
          <p:cNvPr id="4" name="Rectangle 1">
            <a:extLst>
              <a:ext uri="{FF2B5EF4-FFF2-40B4-BE49-F238E27FC236}">
                <a16:creationId xmlns:a16="http://schemas.microsoft.com/office/drawing/2014/main" id="{DA0B11CF-AFAE-7308-95BD-FF191DC63E0B}"/>
              </a:ext>
            </a:extLst>
          </p:cNvPr>
          <p:cNvSpPr>
            <a:spLocks noGrp="1" noChangeArrowheads="1"/>
          </p:cNvSpPr>
          <p:nvPr>
            <p:ph sz="quarter" idx="13"/>
          </p:nvPr>
        </p:nvSpPr>
        <p:spPr bwMode="auto">
          <a:xfrm>
            <a:off x="480422" y="2467899"/>
            <a:ext cx="17276618" cy="7329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lgn="ctr" defTabSz="914400" eaLnBrk="0" fontAlgn="base" hangingPunct="0">
              <a:lnSpc>
                <a:spcPct val="150000"/>
              </a:lnSpc>
              <a:spcBef>
                <a:spcPct val="0"/>
              </a:spcBef>
              <a:spcAft>
                <a:spcPct val="0"/>
              </a:spcAft>
              <a:buClrTx/>
              <a:buNone/>
            </a:pPr>
            <a:r>
              <a:rPr lang="en-US" altLang="en-US" sz="2400" b="1" cap="none" dirty="0">
                <a:solidFill>
                  <a:srgbClr val="C00000"/>
                </a:solidFill>
                <a:latin typeface="Arial" panose="020B0604020202020204" pitchFamily="34" charset="0"/>
              </a:rPr>
              <a:t>Residential Care Homes</a:t>
            </a:r>
          </a:p>
          <a:p>
            <a:pPr marL="0" indent="0" defTabSz="914400" eaLnBrk="0" fontAlgn="base" hangingPunct="0">
              <a:lnSpc>
                <a:spcPct val="150000"/>
              </a:lnSpc>
              <a:spcBef>
                <a:spcPct val="0"/>
              </a:spcBef>
              <a:spcAft>
                <a:spcPct val="0"/>
              </a:spcAft>
              <a:buClrTx/>
              <a:buNone/>
            </a:pPr>
            <a:r>
              <a:rPr lang="en-US" altLang="en-US" sz="2000" cap="none" dirty="0">
                <a:latin typeface="Arial" panose="020B0604020202020204" pitchFamily="34" charset="0"/>
              </a:rPr>
              <a:t>Residential care homes are places where senior citizens reside and get round-the-clock assistance with everyday tasks and medical need. </a:t>
            </a:r>
            <a:br>
              <a:rPr lang="en-US" altLang="en-US" sz="2000" cap="none" dirty="0">
                <a:latin typeface="Arial" panose="020B0604020202020204" pitchFamily="34" charset="0"/>
              </a:rPr>
            </a:br>
            <a:r>
              <a:rPr lang="en-US" altLang="en-US" sz="2400" b="1" cap="none" dirty="0">
                <a:solidFill>
                  <a:srgbClr val="C00000"/>
                </a:solidFill>
                <a:latin typeface="Arial" panose="020B0604020202020204" pitchFamily="34" charset="0"/>
              </a:rPr>
              <a:t>Services Offered:</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24/7 Supervision</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Accommodations and Meals</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Personal Care</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Leisure Activities</a:t>
            </a:r>
          </a:p>
          <a:p>
            <a:pPr marL="0" indent="0" defTabSz="914400" eaLnBrk="0" fontAlgn="base" hangingPunct="0">
              <a:lnSpc>
                <a:spcPct val="150000"/>
              </a:lnSpc>
              <a:spcBef>
                <a:spcPct val="0"/>
              </a:spcBef>
              <a:spcAft>
                <a:spcPct val="0"/>
              </a:spcAft>
              <a:buClrTx/>
              <a:buNone/>
            </a:pPr>
            <a:r>
              <a:rPr lang="en-US" altLang="en-US" sz="2400" b="1" cap="none" dirty="0">
                <a:solidFill>
                  <a:srgbClr val="C00000"/>
                </a:solidFill>
                <a:latin typeface="Arial" panose="020B0604020202020204" pitchFamily="34" charset="0"/>
              </a:rPr>
              <a:t>Advantages:</a:t>
            </a:r>
            <a:r>
              <a:rPr lang="en-US" altLang="en-US" sz="2000" cap="none" dirty="0">
                <a:latin typeface="Arial" panose="020B0604020202020204" pitchFamily="34" charset="0"/>
              </a:rPr>
              <a:t> </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Community Support </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Safety and Security  </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Access to Activities</a:t>
            </a:r>
          </a:p>
          <a:p>
            <a:pPr marL="0" indent="0" defTabSz="914400" eaLnBrk="0" fontAlgn="base" hangingPunct="0">
              <a:lnSpc>
                <a:spcPct val="150000"/>
              </a:lnSpc>
              <a:spcBef>
                <a:spcPct val="0"/>
              </a:spcBef>
              <a:spcAft>
                <a:spcPct val="0"/>
              </a:spcAft>
              <a:buClrTx/>
              <a:buNone/>
            </a:pPr>
            <a:r>
              <a:rPr lang="en-US" altLang="en-US" sz="2400" b="1" cap="none" dirty="0">
                <a:solidFill>
                  <a:srgbClr val="C00000"/>
                </a:solidFill>
                <a:latin typeface="Arial" panose="020B0604020202020204" pitchFamily="34" charset="0"/>
              </a:rPr>
              <a:t>Challenge:</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Loss of Independence </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Cost</a:t>
            </a:r>
          </a:p>
          <a:p>
            <a:pPr defTabSz="914400" eaLnBrk="0" fontAlgn="base" hangingPunct="0">
              <a:lnSpc>
                <a:spcPct val="150000"/>
              </a:lnSpc>
              <a:spcBef>
                <a:spcPct val="0"/>
              </a:spcBef>
              <a:spcAft>
                <a:spcPct val="0"/>
              </a:spcAft>
              <a:buClrTx/>
            </a:pPr>
            <a:r>
              <a:rPr lang="en-US" altLang="en-US" sz="2000" cap="none" dirty="0">
                <a:latin typeface="Arial" panose="020B0604020202020204" pitchFamily="34" charset="0"/>
              </a:rPr>
              <a:t>Loneliness and isolation</a:t>
            </a:r>
          </a:p>
        </p:txBody>
      </p:sp>
      <p:pic>
        <p:nvPicPr>
          <p:cNvPr id="6" name="Picture 5">
            <a:extLst>
              <a:ext uri="{FF2B5EF4-FFF2-40B4-BE49-F238E27FC236}">
                <a16:creationId xmlns:a16="http://schemas.microsoft.com/office/drawing/2014/main" id="{CBA6242A-41B0-26D7-7255-F54DF983C336}"/>
              </a:ext>
            </a:extLst>
          </p:cNvPr>
          <p:cNvPicPr>
            <a:picLocks noChangeAspect="1"/>
          </p:cNvPicPr>
          <p:nvPr/>
        </p:nvPicPr>
        <p:blipFill>
          <a:blip r:embed="rId5"/>
          <a:stretch>
            <a:fillRect/>
          </a:stretch>
        </p:blipFill>
        <p:spPr>
          <a:xfrm>
            <a:off x="7001033" y="3924300"/>
            <a:ext cx="11252331" cy="6362700"/>
          </a:xfrm>
          <a:prstGeom prst="rect">
            <a:avLst/>
          </a:prstGeom>
        </p:spPr>
      </p:pic>
      <p:sp>
        <p:nvSpPr>
          <p:cNvPr id="9" name="TextBox 8">
            <a:extLst>
              <a:ext uri="{FF2B5EF4-FFF2-40B4-BE49-F238E27FC236}">
                <a16:creationId xmlns:a16="http://schemas.microsoft.com/office/drawing/2014/main" id="{040F33BD-768F-16DF-1054-C24FFCCC8E21}"/>
              </a:ext>
            </a:extLst>
          </p:cNvPr>
          <p:cNvSpPr txBox="1"/>
          <p:nvPr/>
        </p:nvSpPr>
        <p:spPr>
          <a:xfrm>
            <a:off x="7162800" y="9788607"/>
            <a:ext cx="1433945"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(MC, 2025)</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22289799-CF8C-1CAB-3694-C67B7EE2842C}"/>
              </a:ext>
            </a:extLst>
          </p:cNvPr>
          <p:cNvSpPr txBox="1"/>
          <p:nvPr/>
        </p:nvSpPr>
        <p:spPr>
          <a:xfrm>
            <a:off x="1651131" y="1333500"/>
            <a:ext cx="14935200" cy="958660"/>
          </a:xfrm>
          <a:prstGeom prst="rect">
            <a:avLst/>
          </a:prstGeom>
          <a:noFill/>
        </p:spPr>
        <p:txBody>
          <a:bodyPr wrap="square">
            <a:spAutoFit/>
          </a:bodyPr>
          <a:lstStyle/>
          <a:p>
            <a:pPr defTabSz="914400" eaLnBrk="0" fontAlgn="base" hangingPunct="0">
              <a:lnSpc>
                <a:spcPct val="150000"/>
              </a:lnSpc>
              <a:spcBef>
                <a:spcPct val="0"/>
              </a:spcBef>
              <a:spcAft>
                <a:spcPct val="0"/>
              </a:spcAft>
              <a:buClrTx/>
            </a:pPr>
            <a:r>
              <a:rPr kumimoji="0" lang="en-US" altLang="en-US" sz="2000" b="0" i="0" u="none" strike="noStrike" cap="none" normalizeH="0" baseline="0" dirty="0">
                <a:ln>
                  <a:noFill/>
                </a:ln>
                <a:solidFill>
                  <a:schemeClr val="tx1"/>
                </a:solidFill>
                <a:effectLst/>
                <a:latin typeface="Arial" panose="020B0604020202020204" pitchFamily="34" charset="0"/>
              </a:rPr>
              <a:t>In 2024, 660,460 individuals in the UK received long-term adult social care managed or supplied by local authorities. </a:t>
            </a:r>
            <a:br>
              <a:rPr kumimoji="0" lang="en-US" altLang="en-US" sz="2000" b="0" i="0" u="none" strike="noStrike" cap="none" normalizeH="0" baseline="0" dirty="0">
                <a:ln>
                  <a:noFill/>
                </a:ln>
                <a:solidFill>
                  <a:schemeClr val="tx1"/>
                </a:solidFill>
                <a:effectLst/>
                <a:latin typeface="Arial" panose="020B0604020202020204" pitchFamily="34" charset="0"/>
              </a:rPr>
            </a:br>
            <a:r>
              <a:rPr kumimoji="0" lang="en-US" altLang="en-US" sz="2000" b="0" i="0" u="none" strike="noStrike" cap="none" normalizeH="0" baseline="0" dirty="0">
                <a:ln>
                  <a:noFill/>
                </a:ln>
                <a:solidFill>
                  <a:schemeClr val="tx1"/>
                </a:solidFill>
                <a:effectLst/>
                <a:latin typeface="Arial" panose="020B0604020202020204" pitchFamily="34" charset="0"/>
              </a:rPr>
              <a:t>132,510 residents in residential care facilities are receiving </a:t>
            </a:r>
            <a:r>
              <a:rPr lang="en-US" altLang="en-US" sz="2000" dirty="0">
                <a:latin typeface="Arial" panose="020B0604020202020204" pitchFamily="34" charset="0"/>
              </a:rPr>
              <a:t>support</a:t>
            </a:r>
            <a:r>
              <a:rPr kumimoji="0" lang="en-US" altLang="en-US" sz="2000" b="0" i="0" u="none" strike="noStrike" cap="none" normalizeH="0" baseline="0" dirty="0">
                <a:ln>
                  <a:noFill/>
                </a:ln>
                <a:solidFill>
                  <a:schemeClr val="tx1"/>
                </a:solidFill>
                <a:effectLst/>
                <a:latin typeface="Arial" panose="020B0604020202020204" pitchFamily="34" charset="0"/>
              </a:rPr>
              <a:t> (GOV.UK, 2024).</a:t>
            </a:r>
          </a:p>
        </p:txBody>
      </p:sp>
      <p:sp>
        <p:nvSpPr>
          <p:cNvPr id="14" name="Rectangle 7">
            <a:extLst>
              <a:ext uri="{FF2B5EF4-FFF2-40B4-BE49-F238E27FC236}">
                <a16:creationId xmlns:a16="http://schemas.microsoft.com/office/drawing/2014/main" id="{470540B8-03DB-A730-042A-9EB6607E3556}"/>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recording2026-02-25 20-30-24">
            <a:hlinkClick r:id="" action="ppaction://media"/>
            <a:extLst>
              <a:ext uri="{FF2B5EF4-FFF2-40B4-BE49-F238E27FC236}">
                <a16:creationId xmlns:a16="http://schemas.microsoft.com/office/drawing/2014/main" id="{7D0B956A-0E93-CE17-70E9-49A276C00B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70656" y="706438"/>
            <a:ext cx="730250" cy="730250"/>
          </a:xfrm>
          <a:prstGeom prst="rect">
            <a:avLst/>
          </a:prstGeom>
        </p:spPr>
      </p:pic>
    </p:spTree>
    <p:extLst>
      <p:ext uri="{BB962C8B-B14F-4D97-AF65-F5344CB8AC3E}">
        <p14:creationId xmlns:p14="http://schemas.microsoft.com/office/powerpoint/2010/main" val="12540948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nextCondLst>
                <p:cond evt="onClick" delay="0">
                  <p:tgtEl>
                    <p:spTgt spid="3"/>
                  </p:tgtEl>
                </p:cond>
              </p:nextCondLst>
            </p:seq>
            <p:audio>
              <p:cMediaNode>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306ED2-0A2A-74A2-6AB2-B9949EC31635}"/>
              </a:ext>
            </a:extLst>
          </p:cNvPr>
          <p:cNvSpPr txBox="1"/>
          <p:nvPr/>
        </p:nvSpPr>
        <p:spPr>
          <a:xfrm>
            <a:off x="1527464" y="723900"/>
            <a:ext cx="15465136" cy="470898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C00000"/>
                </a:solidFill>
                <a:effectLst/>
                <a:latin typeface="Arial" panose="020B0604020202020204" pitchFamily="34" charset="0"/>
              </a:rPr>
              <a:t>Gaps in Residential Care Home Services</a:t>
            </a:r>
          </a:p>
          <a:p>
            <a:pPr marL="0" marR="0" lvl="0" indent="0" algn="l" defTabSz="914400" rtl="0" eaLnBrk="0" fontAlgn="base" latinLnBrk="0" hangingPunct="0">
              <a:spcBef>
                <a:spcPct val="0"/>
              </a:spcBef>
              <a:spcAft>
                <a:spcPct val="0"/>
              </a:spcAft>
              <a:buClrTx/>
              <a:buSzTx/>
              <a:buFontTx/>
              <a:buNone/>
              <a:tabLst/>
            </a:pPr>
            <a:r>
              <a:rPr kumimoji="0" lang="en-US" altLang="en-US" sz="2400" b="1" i="0" u="none" strike="noStrike" cap="none" normalizeH="0" baseline="0" dirty="0">
                <a:ln>
                  <a:noFill/>
                </a:ln>
                <a:solidFill>
                  <a:srgbClr val="C00000"/>
                </a:solidFill>
                <a:effectLst/>
                <a:latin typeface="Arial" panose="020B0604020202020204" pitchFamily="34" charset="0"/>
              </a:rPr>
              <a:t>Need:</a:t>
            </a:r>
          </a:p>
          <a:p>
            <a:pPr marL="0" marR="0" lvl="0" indent="0" algn="l" defTabSz="914400" rtl="0" eaLnBrk="0" fontAlgn="base" latinLnBrk="0" hangingPunct="0">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rial" panose="020B0604020202020204" pitchFamily="34" charset="0"/>
              </a:rPr>
              <a:t>The number of elderly people is rapidly increasing. By 2041, almost one in four people in the UK will be over 65 </a:t>
            </a:r>
          </a:p>
          <a:p>
            <a:pPr marL="0" marR="0" lvl="0" indent="0" algn="l" defTabSz="914400" rtl="0" eaLnBrk="0" fontAlgn="base" latinLnBrk="0" hangingPunct="0">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rial" panose="020B0604020202020204" pitchFamily="34" charset="0"/>
              </a:rPr>
              <a:t>(Office for National Statistics, 2015). </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en-US" altLang="en-US" sz="2400" b="1" i="0" u="none" strike="noStrike" cap="none" normalizeH="0" baseline="0" dirty="0">
                <a:ln>
                  <a:noFill/>
                </a:ln>
                <a:solidFill>
                  <a:srgbClr val="C00000"/>
                </a:solidFill>
                <a:effectLst/>
                <a:latin typeface="Arial" panose="020B0604020202020204" pitchFamily="34" charset="0"/>
              </a:rPr>
              <a:t>Impact on Services: </a:t>
            </a:r>
          </a:p>
          <a:p>
            <a:pPr defTabSz="914400" eaLnBrk="0" fontAlgn="base" hangingPunct="0">
              <a:spcBef>
                <a:spcPct val="0"/>
              </a:spcBef>
              <a:spcAft>
                <a:spcPct val="0"/>
              </a:spcAft>
            </a:pPr>
            <a:r>
              <a:rPr lang="en-US" altLang="en-US" sz="2400" dirty="0">
                <a:latin typeface="Arial" panose="020B0604020202020204" pitchFamily="34" charset="0"/>
              </a:rPr>
              <a:t>U</a:t>
            </a:r>
            <a:r>
              <a:rPr kumimoji="0" lang="en-US" altLang="en-US" sz="2400" b="0" i="0" u="none" strike="noStrike" cap="none" normalizeH="0" baseline="0" dirty="0">
                <a:ln>
                  <a:noFill/>
                </a:ln>
                <a:solidFill>
                  <a:schemeClr val="tx1"/>
                </a:solidFill>
                <a:effectLst/>
                <a:latin typeface="Arial" panose="020B0604020202020204" pitchFamily="34" charset="0"/>
              </a:rPr>
              <a:t>nmet social, psychological, and physical needs </a:t>
            </a:r>
            <a:r>
              <a:rPr lang="en-US" altLang="en-US" sz="2400" dirty="0">
                <a:latin typeface="Arial" panose="020B0604020202020204" pitchFamily="34" charset="0"/>
              </a:rPr>
              <a:t>in </a:t>
            </a:r>
            <a:r>
              <a:rPr kumimoji="0" lang="en-US" altLang="en-US" sz="2400" b="0" i="0" u="none" strike="noStrike" cap="none" normalizeH="0" baseline="0" dirty="0">
                <a:ln>
                  <a:noFill/>
                </a:ln>
                <a:solidFill>
                  <a:schemeClr val="tx1"/>
                </a:solidFill>
                <a:effectLst/>
                <a:latin typeface="Arial" panose="020B0604020202020204" pitchFamily="34" charset="0"/>
              </a:rPr>
              <a:t>social residential care facilities</a:t>
            </a:r>
            <a:r>
              <a:rPr lang="en-US" altLang="en-US" sz="2400" dirty="0">
                <a:latin typeface="Arial" panose="020B0604020202020204" pitchFamily="34" charset="0"/>
              </a:rPr>
              <a:t> </a:t>
            </a:r>
            <a:r>
              <a:rPr lang="en-US" altLang="en-US" sz="2400" dirty="0">
                <a:latin typeface="Arial" panose="020B0604020202020204" pitchFamily="34" charset="0"/>
                <a:cs typeface="Arial" panose="020B0604020202020204" pitchFamily="34" charset="0"/>
              </a:rPr>
              <a:t>(Fernandez </a:t>
            </a:r>
            <a:r>
              <a:rPr lang="en-US" altLang="en-US" sz="2400" i="1" dirty="0">
                <a:latin typeface="Arial" panose="020B0604020202020204" pitchFamily="34" charset="0"/>
                <a:cs typeface="Arial" panose="020B0604020202020204" pitchFamily="34" charset="0"/>
              </a:rPr>
              <a:t>et al.</a:t>
            </a:r>
            <a:r>
              <a:rPr lang="en-US" altLang="en-US" sz="2400" dirty="0">
                <a:latin typeface="Arial" panose="020B0604020202020204" pitchFamily="34" charset="0"/>
                <a:cs typeface="Arial" panose="020B0604020202020204" pitchFamily="34" charset="0"/>
              </a:rPr>
              <a:t>, 2020).</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en-US" altLang="en-US" sz="2400" b="1" i="0" u="none" strike="noStrike" cap="none" normalizeH="0" baseline="0" dirty="0">
                <a:ln>
                  <a:noFill/>
                </a:ln>
                <a:solidFill>
                  <a:srgbClr val="C00000"/>
                </a:solidFill>
                <a:effectLst/>
                <a:latin typeface="Arial" panose="020B0604020202020204" pitchFamily="34" charset="0"/>
              </a:rPr>
              <a:t>Challenges:</a:t>
            </a:r>
          </a:p>
          <a:p>
            <a:pPr defTabSz="914400" eaLnBrk="0" fontAlgn="base" hangingPunct="0">
              <a:spcBef>
                <a:spcPct val="0"/>
              </a:spcBef>
              <a:spcAft>
                <a:spcPct val="0"/>
              </a:spcAft>
            </a:pPr>
            <a:r>
              <a:rPr lang="en-US" altLang="en-US" sz="2400" dirty="0">
                <a:latin typeface="Arial" panose="020B0604020202020204" pitchFamily="34" charset="0"/>
              </a:rPr>
              <a:t>S</a:t>
            </a:r>
            <a:r>
              <a:rPr kumimoji="0" lang="en-US" altLang="en-US" sz="2400" b="0" i="0" u="none" strike="noStrike" cap="none" normalizeH="0" baseline="0" dirty="0">
                <a:ln>
                  <a:noFill/>
                </a:ln>
                <a:solidFill>
                  <a:schemeClr val="tx1"/>
                </a:solidFill>
                <a:effectLst/>
                <a:latin typeface="Arial" panose="020B0604020202020204" pitchFamily="34" charset="0"/>
              </a:rPr>
              <a:t>tructural issues with recruitment and retention, such as wage increases, better training, and better working conditions</a:t>
            </a:r>
          </a:p>
          <a:p>
            <a:pPr defTabSz="914400" eaLnBrk="0" fontAlgn="base" hangingPunct="0">
              <a:spcBef>
                <a:spcPct val="0"/>
              </a:spcBef>
              <a:spcAft>
                <a:spcPct val="0"/>
              </a:spcAft>
            </a:pPr>
            <a:r>
              <a:rPr lang="en-US" altLang="en-US" sz="2400" dirty="0">
                <a:latin typeface="Arial" panose="020B0604020202020204" pitchFamily="34" charset="0"/>
                <a:cs typeface="Arial" panose="020B0604020202020204" pitchFamily="34" charset="0"/>
              </a:rPr>
              <a:t>(Evans </a:t>
            </a:r>
            <a:r>
              <a:rPr lang="en-US" altLang="en-US" sz="2400" i="1" dirty="0">
                <a:latin typeface="Arial" panose="020B0604020202020204" pitchFamily="34" charset="0"/>
                <a:cs typeface="Arial" panose="020B0604020202020204" pitchFamily="34" charset="0"/>
              </a:rPr>
              <a:t>et al.</a:t>
            </a:r>
            <a:r>
              <a:rPr lang="en-US" altLang="en-US" sz="2400" dirty="0">
                <a:latin typeface="Arial" panose="020B0604020202020204" pitchFamily="34" charset="0"/>
                <a:cs typeface="Arial" panose="020B0604020202020204" pitchFamily="34" charset="0"/>
              </a:rPr>
              <a:t>, 2025).</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en-US" altLang="en-US" sz="24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Solution:</a:t>
            </a:r>
          </a:p>
          <a:p>
            <a:pPr marL="0" marR="0" lvl="0" indent="0" algn="l" defTabSz="914400" rtl="0" eaLnBrk="0" fontAlgn="base" latinLnBrk="0" hangingPunct="0">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rial" panose="020B0604020202020204" pitchFamily="34" charset="0"/>
              </a:rPr>
              <a:t>Extra Funding to support technical Innovations.</a:t>
            </a:r>
          </a:p>
        </p:txBody>
      </p:sp>
      <p:sp>
        <p:nvSpPr>
          <p:cNvPr id="7" name="TextBox 6">
            <a:extLst>
              <a:ext uri="{FF2B5EF4-FFF2-40B4-BE49-F238E27FC236}">
                <a16:creationId xmlns:a16="http://schemas.microsoft.com/office/drawing/2014/main" id="{16A1309F-99F8-24AC-FE1E-AB4E1CBE30DD}"/>
              </a:ext>
            </a:extLst>
          </p:cNvPr>
          <p:cNvSpPr txBox="1"/>
          <p:nvPr/>
        </p:nvSpPr>
        <p:spPr>
          <a:xfrm>
            <a:off x="453736" y="5600700"/>
            <a:ext cx="17380528" cy="4188381"/>
          </a:xfrm>
          <a:prstGeom prst="round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C00000"/>
                </a:solidFill>
                <a:effectLst/>
                <a:latin typeface="Arial" panose="020B0604020202020204" pitchFamily="34" charset="0"/>
              </a:rPr>
              <a:t>Theory In Practice: Activity Theory</a:t>
            </a:r>
          </a:p>
          <a:p>
            <a:pPr marL="342900" marR="0" lvl="0" indent="-342900" algn="l" defTabSz="914400" rtl="0" eaLnBrk="0" fontAlgn="base" latinLnBrk="0" hangingPunct="0">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Care facilities can use a range of social activities to keep senior persons engaged and feeling valued. </a:t>
            </a:r>
          </a:p>
          <a:p>
            <a:pPr marL="342900" marR="0" lvl="0" indent="-342900" algn="l" defTabSz="914400" rtl="0" eaLnBrk="0" fontAlgn="base" latinLnBrk="0" hangingPunct="0">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Participating in activities fosters interpersonal relationships, improves their quality of life, and eventually gives them a renewed sense of purpose in life.</a:t>
            </a:r>
          </a:p>
          <a:p>
            <a:pPr marL="342900" indent="-342900" defTabSz="9144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Roles and activities are the two ways that people create their sense of self, according to Birren (1988) (activity theory) </a:t>
            </a:r>
            <a:r>
              <a:rPr lang="en-US" altLang="en-US" sz="2400" dirty="0">
                <a:solidFill>
                  <a:schemeClr val="tx1"/>
                </a:solidFill>
                <a:latin typeface="Arial" panose="020B0604020202020204" pitchFamily="34" charset="0"/>
                <a:cs typeface="Arial" panose="020B0604020202020204" pitchFamily="34" charset="0"/>
              </a:rPr>
              <a:t>(Diggs, 2008).</a:t>
            </a:r>
            <a:r>
              <a:rPr kumimoji="0" lang="en-US" altLang="en-US" sz="2400" b="0" i="0" u="none" strike="noStrike" cap="none" normalizeH="0" baseline="0" dirty="0">
                <a:ln>
                  <a:noFill/>
                </a:ln>
                <a:solidFill>
                  <a:schemeClr val="tx1"/>
                </a:solidFill>
                <a:effectLst/>
                <a:latin typeface="Arial" panose="020B0604020202020204" pitchFamily="34" charset="0"/>
              </a:rPr>
              <a:t> </a:t>
            </a:r>
          </a:p>
          <a:p>
            <a:pPr marL="342900" lvl="0" indent="-342900" defTabSz="9144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Elders lost their individuality, </a:t>
            </a:r>
            <a:r>
              <a:rPr kumimoji="0" lang="en-US" altLang="en-US" sz="2400" b="1" i="0" u="none" strike="noStrike" cap="none" normalizeH="0" baseline="0" dirty="0">
                <a:ln>
                  <a:noFill/>
                </a:ln>
                <a:solidFill>
                  <a:schemeClr val="tx1"/>
                </a:solidFill>
                <a:effectLst/>
                <a:latin typeface="Arial" panose="020B0604020202020204" pitchFamily="34" charset="0"/>
              </a:rPr>
              <a:t>Restorative activities give them feeling of</a:t>
            </a:r>
            <a:r>
              <a:rPr kumimoji="0" lang="en-US" altLang="en-US" sz="2400" b="0" i="0" u="none" strike="noStrike" cap="none" normalizeH="0" baseline="0" dirty="0">
                <a:ln>
                  <a:noFill/>
                </a:ln>
                <a:solidFill>
                  <a:schemeClr val="tx1"/>
                </a:solidFill>
                <a:effectLst/>
                <a:latin typeface="Arial" panose="020B0604020202020204" pitchFamily="34" charset="0"/>
              </a:rPr>
              <a:t> previous responsibilities or actions (</a:t>
            </a:r>
            <a:r>
              <a:rPr lang="en-US" altLang="en-US" sz="2400" dirty="0">
                <a:solidFill>
                  <a:schemeClr val="tx1"/>
                </a:solidFill>
                <a:latin typeface="Arial" panose="020B0604020202020204" pitchFamily="34" charset="0"/>
                <a:cs typeface="Arial" panose="020B0604020202020204" pitchFamily="34" charset="0"/>
              </a:rPr>
              <a:t>Winstead </a:t>
            </a:r>
            <a:r>
              <a:rPr lang="en-US" altLang="en-US" sz="2400" i="1" dirty="0">
                <a:solidFill>
                  <a:schemeClr val="tx1"/>
                </a:solidFill>
                <a:latin typeface="Arial" panose="020B0604020202020204" pitchFamily="34" charset="0"/>
                <a:cs typeface="Arial" panose="020B0604020202020204" pitchFamily="34" charset="0"/>
              </a:rPr>
              <a:t>et al.</a:t>
            </a:r>
            <a:r>
              <a:rPr lang="en-US" altLang="en-US" sz="2400" dirty="0">
                <a:solidFill>
                  <a:schemeClr val="tx1"/>
                </a:solidFill>
                <a:latin typeface="Arial" panose="020B0604020202020204" pitchFamily="34" charset="0"/>
                <a:cs typeface="Arial" panose="020B0604020202020204" pitchFamily="34" charset="0"/>
              </a:rPr>
              <a:t>, 2014).</a:t>
            </a:r>
          </a:p>
          <a:p>
            <a:pPr marL="342900" indent="-342900" defTabSz="9144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Good Example</a:t>
            </a:r>
            <a:r>
              <a:rPr lang="en-US" altLang="en-US" sz="2400" dirty="0">
                <a:solidFill>
                  <a:schemeClr val="tx1"/>
                </a:solidFill>
                <a:latin typeface="Arial" panose="020B0604020202020204" pitchFamily="34" charset="0"/>
                <a:cs typeface="Arial" panose="020B0604020202020204" pitchFamily="34" charset="0"/>
              </a:rPr>
              <a:t>: </a:t>
            </a:r>
            <a:r>
              <a:rPr lang="en-US" altLang="en-US" sz="2400" b="1" dirty="0">
                <a:solidFill>
                  <a:schemeClr val="tx1"/>
                </a:solidFill>
                <a:latin typeface="Arial" panose="020B0604020202020204" pitchFamily="34" charset="0"/>
              </a:rPr>
              <a:t>Anchor's Beech Hall in Leeds </a:t>
            </a:r>
            <a:r>
              <a:rPr lang="en-US" altLang="en-US" sz="2400" dirty="0">
                <a:solidFill>
                  <a:schemeClr val="tx1"/>
                </a:solidFill>
                <a:latin typeface="Arial" panose="020B0604020202020204" pitchFamily="34" charset="0"/>
              </a:rPr>
              <a:t>a CQC "Outstanding" rating by offering residents close ties to the neighbourhood, forming friendships and engaging in worthwhile activities with others outside the home (Munson, 2023).</a:t>
            </a:r>
          </a:p>
        </p:txBody>
      </p:sp>
      <p:sp>
        <p:nvSpPr>
          <p:cNvPr id="8" name="Rectangle 3">
            <a:extLst>
              <a:ext uri="{FF2B5EF4-FFF2-40B4-BE49-F238E27FC236}">
                <a16:creationId xmlns:a16="http://schemas.microsoft.com/office/drawing/2014/main" id="{25E664CC-D295-EA2F-7732-1228548FD9C4}"/>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4">
            <a:extLst>
              <a:ext uri="{FF2B5EF4-FFF2-40B4-BE49-F238E27FC236}">
                <a16:creationId xmlns:a16="http://schemas.microsoft.com/office/drawing/2014/main" id="{964BB540-9670-C6EC-7A41-64169D527C82}"/>
              </a:ext>
            </a:extLst>
          </p:cNvPr>
          <p:cNvSpPr>
            <a:spLocks noChangeArrowheads="1"/>
          </p:cNvSpPr>
          <p:nvPr/>
        </p:nvSpPr>
        <p:spPr bwMode="auto">
          <a:xfrm>
            <a:off x="0" y="-1846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5">
            <a:extLst>
              <a:ext uri="{FF2B5EF4-FFF2-40B4-BE49-F238E27FC236}">
                <a16:creationId xmlns:a16="http://schemas.microsoft.com/office/drawing/2014/main" id="{05EA25B8-D4E2-840A-6EEB-FCE852BF63C9}"/>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6">
            <a:extLst>
              <a:ext uri="{FF2B5EF4-FFF2-40B4-BE49-F238E27FC236}">
                <a16:creationId xmlns:a16="http://schemas.microsoft.com/office/drawing/2014/main" id="{4F55E3F4-69CA-6A10-0353-87CD712A060A}"/>
              </a:ext>
            </a:extLst>
          </p:cNvPr>
          <p:cNvSpPr>
            <a:spLocks noChangeArrowheads="1"/>
          </p:cNvSpPr>
          <p:nvPr/>
        </p:nvSpPr>
        <p:spPr bwMode="auto">
          <a:xfrm>
            <a:off x="0" y="-1846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1">
            <a:extLst>
              <a:ext uri="{FF2B5EF4-FFF2-40B4-BE49-F238E27FC236}">
                <a16:creationId xmlns:a16="http://schemas.microsoft.com/office/drawing/2014/main" id="{54C5577C-4B19-BF49-6840-7192EB09A678}"/>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 name="recording2026-02-25 20-35-32">
            <a:hlinkClick r:id="" action="ppaction://media"/>
            <a:extLst>
              <a:ext uri="{FF2B5EF4-FFF2-40B4-BE49-F238E27FC236}">
                <a16:creationId xmlns:a16="http://schemas.microsoft.com/office/drawing/2014/main" id="{A4B63BA1-A639-0FE9-90A9-49CF6C5F640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6406" y="724297"/>
            <a:ext cx="730250" cy="730250"/>
          </a:xfrm>
          <a:prstGeom prst="rect">
            <a:avLst/>
          </a:prstGeom>
        </p:spPr>
      </p:pic>
    </p:spTree>
    <p:extLst>
      <p:ext uri="{BB962C8B-B14F-4D97-AF65-F5344CB8AC3E}">
        <p14:creationId xmlns:p14="http://schemas.microsoft.com/office/powerpoint/2010/main" val="4719646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0" name="TextBox 10"/>
          <p:cNvSpPr txBox="1"/>
          <p:nvPr/>
        </p:nvSpPr>
        <p:spPr>
          <a:xfrm>
            <a:off x="4000500" y="495300"/>
            <a:ext cx="10287000" cy="693844"/>
          </a:xfrm>
          <a:prstGeom prst="rect">
            <a:avLst/>
          </a:prstGeom>
        </p:spPr>
        <p:txBody>
          <a:bodyPr wrap="square" lIns="0" tIns="0" rIns="0" bIns="0" rtlCol="0" anchor="t">
            <a:spAutoFit/>
          </a:bodyPr>
          <a:lstStyle/>
          <a:p>
            <a:pPr algn="ctr">
              <a:lnSpc>
                <a:spcPts val="6000"/>
              </a:lnSpc>
            </a:pPr>
            <a:r>
              <a:rPr lang="en-GB" sz="4000" b="1" dirty="0">
                <a:solidFill>
                  <a:srgbClr val="C00000"/>
                </a:solidFill>
                <a:latin typeface="Arial" panose="020B0604020202020204" pitchFamily="34" charset="0"/>
                <a:cs typeface="Arial" panose="020B0604020202020204" pitchFamily="34" charset="0"/>
              </a:rPr>
              <a:t>Technological Innovations in Elderly Care</a:t>
            </a:r>
            <a:endParaRPr lang="en-US" sz="4000" b="1" dirty="0">
              <a:solidFill>
                <a:srgbClr val="C00000"/>
              </a:solidFill>
              <a:latin typeface="Arial" panose="020B0604020202020204" pitchFamily="34" charset="0"/>
              <a:ea typeface="Archivo Black"/>
              <a:cs typeface="Arial" panose="020B0604020202020204" pitchFamily="34" charset="0"/>
              <a:sym typeface="Archivo Black"/>
            </a:endParaRPr>
          </a:p>
        </p:txBody>
      </p:sp>
      <p:pic>
        <p:nvPicPr>
          <p:cNvPr id="16" name="Picture 15">
            <a:extLst>
              <a:ext uri="{FF2B5EF4-FFF2-40B4-BE49-F238E27FC236}">
                <a16:creationId xmlns:a16="http://schemas.microsoft.com/office/drawing/2014/main" id="{0FE0755C-E62B-6B0D-8D7A-50DA1F645ED3}"/>
              </a:ext>
            </a:extLst>
          </p:cNvPr>
          <p:cNvPicPr>
            <a:picLocks noChangeAspect="1"/>
          </p:cNvPicPr>
          <p:nvPr/>
        </p:nvPicPr>
        <p:blipFill>
          <a:blip r:embed="rId4"/>
          <a:srcRect l="9942" t="12000" r="10946" b="4000"/>
          <a:stretch>
            <a:fillRect/>
          </a:stretch>
        </p:blipFill>
        <p:spPr>
          <a:xfrm>
            <a:off x="457200" y="2476500"/>
            <a:ext cx="7407614" cy="7162800"/>
          </a:xfrm>
          <a:prstGeom prst="rect">
            <a:avLst/>
          </a:prstGeom>
          <a:ln>
            <a:noFill/>
          </a:ln>
          <a:effectLst>
            <a:outerShdw blurRad="292100" dist="139700" dir="2700000" algn="tl" rotWithShape="0">
              <a:srgbClr val="333333">
                <a:alpha val="65000"/>
              </a:srgbClr>
            </a:outerShdw>
          </a:effectLst>
        </p:spPr>
      </p:pic>
      <p:sp>
        <p:nvSpPr>
          <p:cNvPr id="19" name="TextBox 18">
            <a:extLst>
              <a:ext uri="{FF2B5EF4-FFF2-40B4-BE49-F238E27FC236}">
                <a16:creationId xmlns:a16="http://schemas.microsoft.com/office/drawing/2014/main" id="{9E06940B-3A98-C368-D619-342BD804FE2A}"/>
              </a:ext>
            </a:extLst>
          </p:cNvPr>
          <p:cNvSpPr txBox="1"/>
          <p:nvPr/>
        </p:nvSpPr>
        <p:spPr>
          <a:xfrm>
            <a:off x="609600" y="9245723"/>
            <a:ext cx="1721427"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(Cleary, 2025)</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21" name="TextBox 20">
            <a:extLst>
              <a:ext uri="{FF2B5EF4-FFF2-40B4-BE49-F238E27FC236}">
                <a16:creationId xmlns:a16="http://schemas.microsoft.com/office/drawing/2014/main" id="{51548109-EB45-CADF-2AE1-F62B17D5EC3F}"/>
              </a:ext>
            </a:extLst>
          </p:cNvPr>
          <p:cNvSpPr txBox="1"/>
          <p:nvPr/>
        </p:nvSpPr>
        <p:spPr>
          <a:xfrm>
            <a:off x="8458200" y="2206488"/>
            <a:ext cx="9220200" cy="7039235"/>
          </a:xfrm>
          <a:prstGeom prst="rect">
            <a:avLst/>
          </a:prstGeom>
          <a:noFill/>
        </p:spPr>
        <p:txBody>
          <a:bodyPr wrap="square">
            <a:spAutoFit/>
          </a:bodyPr>
          <a:lstStyle/>
          <a:p>
            <a:pPr algn="l">
              <a:lnSpc>
                <a:spcPts val="3916"/>
              </a:lnSpc>
              <a:spcBef>
                <a:spcPct val="0"/>
              </a:spcBef>
            </a:pPr>
            <a:r>
              <a:rPr lang="en-US" sz="2400" b="1" dirty="0">
                <a:solidFill>
                  <a:srgbClr val="C00000"/>
                </a:solidFill>
                <a:latin typeface="Arial"/>
                <a:ea typeface="Arial"/>
                <a:cs typeface="Arial"/>
                <a:sym typeface="Arial"/>
              </a:rPr>
              <a:t>Benefits:</a:t>
            </a:r>
            <a:endParaRPr lang="en-US" sz="2400" b="1" dirty="0">
              <a:solidFill>
                <a:srgbClr val="C00000"/>
              </a:solidFill>
              <a:latin typeface="Arial" panose="020B0604020202020204" pitchFamily="34" charset="0"/>
              <a:ea typeface="Arial"/>
              <a:cs typeface="Arial"/>
              <a:sym typeface="Arial"/>
            </a:endParaRPr>
          </a:p>
          <a:p>
            <a:pPr marL="342900" indent="-342900" algn="l">
              <a:lnSpc>
                <a:spcPts val="3916"/>
              </a:lnSpc>
              <a:spcBef>
                <a:spcPct val="0"/>
              </a:spcBef>
              <a:buFont typeface="Arial" panose="020B0604020202020204" pitchFamily="34" charset="0"/>
              <a:buChar char="•"/>
            </a:pPr>
            <a:r>
              <a:rPr lang="en-US" altLang="en-US" sz="2400" dirty="0">
                <a:latin typeface="Arial" panose="020B0604020202020204" pitchFamily="34" charset="0"/>
              </a:rPr>
              <a:t>Encourage self-sufficiency and lessen dependency on carers.</a:t>
            </a:r>
          </a:p>
          <a:p>
            <a:pPr marL="342900" indent="-342900" algn="l">
              <a:lnSpc>
                <a:spcPts val="3916"/>
              </a:lnSpc>
              <a:spcBef>
                <a:spcPct val="0"/>
              </a:spcBef>
              <a:buFont typeface="Arial" panose="020B0604020202020204" pitchFamily="34" charset="0"/>
              <a:buChar char="•"/>
            </a:pPr>
            <a:r>
              <a:rPr lang="en-US" altLang="en-US" sz="2400" dirty="0">
                <a:latin typeface="Arial" panose="020B0604020202020204" pitchFamily="34" charset="0"/>
              </a:rPr>
              <a:t>Reduce the burden on medical facilities.</a:t>
            </a:r>
          </a:p>
          <a:p>
            <a:pPr marL="342900" indent="-342900" algn="l">
              <a:lnSpc>
                <a:spcPts val="3916"/>
              </a:lnSpc>
              <a:spcBef>
                <a:spcPct val="0"/>
              </a:spcBef>
              <a:buFont typeface="Arial" panose="020B0604020202020204" pitchFamily="34" charset="0"/>
              <a:buChar char="•"/>
            </a:pPr>
            <a:r>
              <a:rPr lang="en-US" altLang="en-US" sz="2400" dirty="0">
                <a:latin typeface="Arial" panose="020B0604020202020204" pitchFamily="34" charset="0"/>
              </a:rPr>
              <a:t>Enhance the standard of care for senior citizens. For example, telepresence robots and emergency warning systems </a:t>
            </a:r>
          </a:p>
          <a:p>
            <a:pPr marL="342900" indent="-342900" algn="l">
              <a:lnSpc>
                <a:spcPts val="3916"/>
              </a:lnSpc>
              <a:spcBef>
                <a:spcPct val="0"/>
              </a:spcBef>
              <a:buFont typeface="Arial" panose="020B0604020202020204" pitchFamily="34" charset="0"/>
              <a:buChar char="•"/>
            </a:pPr>
            <a:r>
              <a:rPr lang="en-US" altLang="en-US" sz="2400" dirty="0">
                <a:latin typeface="Arial" panose="020B0604020202020204" pitchFamily="34" charset="0"/>
              </a:rPr>
              <a:t>Frailty and impairments controlled by assistive technology (Woffindin, 2024).</a:t>
            </a:r>
            <a:endParaRPr lang="en-US" sz="2400" b="1" dirty="0">
              <a:solidFill>
                <a:srgbClr val="C00000"/>
              </a:solidFill>
              <a:latin typeface="Arial"/>
              <a:ea typeface="Arial"/>
              <a:cs typeface="Arial"/>
              <a:sym typeface="Arial"/>
            </a:endParaRPr>
          </a:p>
          <a:p>
            <a:pPr algn="l">
              <a:lnSpc>
                <a:spcPts val="3916"/>
              </a:lnSpc>
              <a:spcBef>
                <a:spcPct val="0"/>
              </a:spcBef>
            </a:pPr>
            <a:r>
              <a:rPr lang="en-US" sz="2400" b="1" dirty="0">
                <a:solidFill>
                  <a:srgbClr val="C00000"/>
                </a:solidFill>
                <a:latin typeface="Arial"/>
                <a:ea typeface="Arial"/>
                <a:cs typeface="Arial"/>
                <a:sym typeface="Arial"/>
              </a:rPr>
              <a:t>Limitations:</a:t>
            </a:r>
            <a:r>
              <a:rPr lang="en-US" sz="2400" dirty="0">
                <a:solidFill>
                  <a:srgbClr val="C00000"/>
                </a:solidFill>
                <a:latin typeface="Arial"/>
                <a:ea typeface="Arial"/>
                <a:cs typeface="Arial"/>
                <a:sym typeface="Arial"/>
              </a:rPr>
              <a:t> </a:t>
            </a:r>
          </a:p>
          <a:p>
            <a:pPr marL="457200" indent="-457200" algn="l">
              <a:lnSpc>
                <a:spcPts val="3916"/>
              </a:lnSpc>
              <a:spcBef>
                <a:spcPct val="0"/>
              </a:spcBef>
              <a:buFont typeface="Arial" panose="020B0604020202020204" pitchFamily="34" charset="0"/>
              <a:buChar char="•"/>
            </a:pPr>
            <a:r>
              <a:rPr lang="en-US" sz="2400" dirty="0">
                <a:solidFill>
                  <a:srgbClr val="000000"/>
                </a:solidFill>
                <a:latin typeface="Arial"/>
                <a:ea typeface="Arial"/>
                <a:cs typeface="Arial"/>
                <a:sym typeface="Arial"/>
              </a:rPr>
              <a:t>Digital tools cannot replace the </a:t>
            </a:r>
            <a:r>
              <a:rPr lang="en-US" sz="2400" dirty="0" err="1">
                <a:solidFill>
                  <a:srgbClr val="000000"/>
                </a:solidFill>
                <a:latin typeface="Arial"/>
                <a:ea typeface="Arial"/>
                <a:cs typeface="Arial"/>
                <a:sym typeface="Arial"/>
              </a:rPr>
              <a:t>personalised</a:t>
            </a:r>
            <a:r>
              <a:rPr lang="en-US" sz="2400" dirty="0">
                <a:solidFill>
                  <a:srgbClr val="000000"/>
                </a:solidFill>
                <a:latin typeface="Arial"/>
                <a:ea typeface="Arial"/>
                <a:cs typeface="Arial"/>
                <a:sym typeface="Arial"/>
              </a:rPr>
              <a:t>, empathetic care. </a:t>
            </a:r>
          </a:p>
          <a:p>
            <a:pPr marL="457200" indent="-457200" algn="l">
              <a:lnSpc>
                <a:spcPts val="3916"/>
              </a:lnSpc>
              <a:spcBef>
                <a:spcPct val="0"/>
              </a:spcBef>
              <a:buFont typeface="Arial" panose="020B0604020202020204" pitchFamily="34" charset="0"/>
              <a:buChar char="•"/>
            </a:pPr>
            <a:r>
              <a:rPr lang="en-US" sz="2400" dirty="0">
                <a:solidFill>
                  <a:srgbClr val="000000"/>
                </a:solidFill>
                <a:latin typeface="Arial"/>
                <a:ea typeface="Arial"/>
                <a:cs typeface="Arial"/>
                <a:sym typeface="Arial"/>
              </a:rPr>
              <a:t>Over-reliance on technology might reduce face-to-face interactions, affecting the quality of emotional and social support for older adults. </a:t>
            </a:r>
          </a:p>
          <a:p>
            <a:pPr marL="457200" indent="-457200" algn="l">
              <a:lnSpc>
                <a:spcPts val="3916"/>
              </a:lnSpc>
              <a:spcBef>
                <a:spcPct val="0"/>
              </a:spcBef>
              <a:buFont typeface="Arial" panose="020B0604020202020204" pitchFamily="34" charset="0"/>
              <a:buChar char="•"/>
            </a:pPr>
            <a:r>
              <a:rPr lang="en-US" sz="2400" dirty="0">
                <a:solidFill>
                  <a:srgbClr val="000000"/>
                </a:solidFill>
                <a:latin typeface="Arial"/>
                <a:ea typeface="Arial"/>
                <a:cs typeface="Arial"/>
                <a:sym typeface="Arial"/>
              </a:rPr>
              <a:t>Digital divide</a:t>
            </a:r>
          </a:p>
          <a:p>
            <a:pPr marL="457200" indent="-457200">
              <a:lnSpc>
                <a:spcPts val="3916"/>
              </a:lnSpc>
              <a:spcBef>
                <a:spcPct val="0"/>
              </a:spcBef>
              <a:buFont typeface="Arial" panose="020B0604020202020204" pitchFamily="34" charset="0"/>
              <a:buChar char="•"/>
            </a:pPr>
            <a:r>
              <a:rPr lang="en-US" sz="2400" dirty="0">
                <a:solidFill>
                  <a:srgbClr val="000000"/>
                </a:solidFill>
                <a:latin typeface="Arial"/>
                <a:ea typeface="Arial"/>
                <a:cs typeface="Arial"/>
                <a:sym typeface="Arial"/>
              </a:rPr>
              <a:t>Privacy and autonomy </a:t>
            </a:r>
            <a:r>
              <a:rPr lang="en-US" altLang="en-US" sz="2400" dirty="0">
                <a:latin typeface="Arial" panose="020B0604020202020204" pitchFamily="34" charset="0"/>
                <a:cs typeface="Arial" panose="020B0604020202020204" pitchFamily="34" charset="0"/>
              </a:rPr>
              <a:t>(Woffindin, 2024).</a:t>
            </a:r>
            <a:endParaRPr lang="en-GB" sz="2400" dirty="0">
              <a:latin typeface="Arial" panose="020B0604020202020204" pitchFamily="34" charset="0"/>
              <a:cs typeface="Arial" panose="020B0604020202020204" pitchFamily="34" charset="0"/>
            </a:endParaRPr>
          </a:p>
        </p:txBody>
      </p:sp>
      <p:pic>
        <p:nvPicPr>
          <p:cNvPr id="2" name="recording2026-02-25 20-42-12">
            <a:hlinkClick r:id="" action="ppaction://media"/>
            <a:extLst>
              <a:ext uri="{FF2B5EF4-FFF2-40B4-BE49-F238E27FC236}">
                <a16:creationId xmlns:a16="http://schemas.microsoft.com/office/drawing/2014/main" id="{10E99BE4-1330-1AC2-267C-D0F3BE0F5EF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56406" y="474266"/>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A50447CF-FCC6-9B07-8D82-E6221372C5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15600" y="498289"/>
            <a:ext cx="7162800" cy="47399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C5E5D200-61DE-79F1-6F19-2FCED98BA114}"/>
              </a:ext>
            </a:extLst>
          </p:cNvPr>
          <p:cNvSpPr txBox="1"/>
          <p:nvPr/>
        </p:nvSpPr>
        <p:spPr>
          <a:xfrm>
            <a:off x="762000" y="553205"/>
            <a:ext cx="9491869" cy="5542794"/>
          </a:xfrm>
          <a:prstGeom prst="round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Advancements in technology Targeting </a:t>
            </a:r>
            <a:r>
              <a:rPr kumimoji="0" lang="en-US" altLang="en-US" sz="2400" b="0" i="0" u="none" strike="noStrike" cap="none" normalizeH="0" baseline="0" dirty="0">
                <a:ln>
                  <a:noFill/>
                </a:ln>
                <a:solidFill>
                  <a:schemeClr val="tx1"/>
                </a:solidFill>
                <a:effectLst/>
                <a:latin typeface="Arial" panose="020B0604020202020204" pitchFamily="34" charset="0"/>
              </a:rPr>
              <a:t>theories like </a:t>
            </a:r>
            <a:r>
              <a:rPr kumimoji="0" lang="en-US" altLang="en-US" sz="2400" b="1" i="0" u="none" strike="noStrike" cap="none" normalizeH="0" baseline="0" dirty="0">
                <a:ln>
                  <a:noFill/>
                </a:ln>
                <a:solidFill>
                  <a:schemeClr val="tx1"/>
                </a:solidFill>
                <a:effectLst/>
                <a:latin typeface="Arial" panose="020B0604020202020204" pitchFamily="34" charset="0"/>
              </a:rPr>
              <a:t>Activity Theory</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err="1">
                <a:ln>
                  <a:noFill/>
                </a:ln>
                <a:solidFill>
                  <a:schemeClr val="tx1"/>
                </a:solidFill>
                <a:effectLst/>
                <a:latin typeface="Arial" panose="020B0604020202020204" pitchFamily="34" charset="0"/>
              </a:rPr>
              <a:t>Tovertafel</a:t>
            </a:r>
            <a:r>
              <a:rPr kumimoji="0" lang="en-US" altLang="en-US" sz="2400" b="1" i="0" u="none" strike="noStrike" cap="none" normalizeH="0" baseline="0" dirty="0">
                <a:ln>
                  <a:noFill/>
                </a:ln>
                <a:solidFill>
                  <a:schemeClr val="tx1"/>
                </a:solidFill>
                <a:effectLst/>
                <a:latin typeface="Arial" panose="020B0604020202020204" pitchFamily="34" charset="0"/>
              </a:rPr>
              <a:t> Magic Tables </a:t>
            </a:r>
            <a:r>
              <a:rPr kumimoji="0" lang="en-US" altLang="en-US" sz="2400" b="0" i="0" u="none" strike="noStrike" cap="none" normalizeH="0" baseline="0" dirty="0">
                <a:ln>
                  <a:noFill/>
                </a:ln>
                <a:solidFill>
                  <a:schemeClr val="tx1"/>
                </a:solidFill>
                <a:effectLst/>
                <a:latin typeface="Arial" panose="020B0604020202020204" pitchFamily="34" charset="0"/>
              </a:rPr>
              <a:t>provide games specifically made to help people with </a:t>
            </a:r>
            <a:r>
              <a:rPr kumimoji="0" lang="en-US" altLang="en-US" sz="2400" b="1" i="0" u="none" strike="noStrike" cap="none" normalizeH="0" baseline="0" dirty="0">
                <a:ln>
                  <a:noFill/>
                </a:ln>
                <a:solidFill>
                  <a:schemeClr val="tx1"/>
                </a:solidFill>
                <a:effectLst/>
                <a:latin typeface="Arial" panose="020B0604020202020204" pitchFamily="34" charset="0"/>
              </a:rPr>
              <a:t>dementia. </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en-US" altLang="en-US" sz="2400" b="1" dirty="0">
                <a:latin typeface="Arial" panose="020B0604020202020204" pitchFamily="34" charset="0"/>
              </a:rPr>
              <a:t>I</a:t>
            </a:r>
            <a:r>
              <a:rPr kumimoji="0" lang="en-US" altLang="en-US" sz="2400" b="1" i="0" u="none" strike="noStrike" cap="none" normalizeH="0" baseline="0" dirty="0">
                <a:ln>
                  <a:noFill/>
                </a:ln>
                <a:solidFill>
                  <a:schemeClr val="tx1"/>
                </a:solidFill>
                <a:effectLst/>
                <a:latin typeface="Arial" panose="020B0604020202020204" pitchFamily="34" charset="0"/>
              </a:rPr>
              <a:t>nteractive projected games </a:t>
            </a:r>
            <a:r>
              <a:rPr kumimoji="0" lang="en-US" altLang="en-US" sz="2400" b="0" i="0" u="none" strike="noStrike" cap="none" normalizeH="0" baseline="0" dirty="0">
                <a:ln>
                  <a:noFill/>
                </a:ln>
                <a:solidFill>
                  <a:schemeClr val="tx1"/>
                </a:solidFill>
                <a:effectLst/>
                <a:latin typeface="Arial" panose="020B0604020202020204" pitchFamily="34" charset="0"/>
              </a:rPr>
              <a:t>onto any surface</a:t>
            </a:r>
            <a:r>
              <a:rPr lang="en-US" altLang="en-US" sz="2400" dirty="0">
                <a:latin typeface="Arial" panose="020B0604020202020204" pitchFamily="34" charset="0"/>
              </a:rPr>
              <a:t> </a:t>
            </a:r>
            <a:r>
              <a:rPr kumimoji="0" lang="en-US" altLang="en-US" sz="2400" b="0" i="0" u="none" strike="noStrike" cap="none" normalizeH="0" baseline="0" dirty="0">
                <a:ln>
                  <a:noFill/>
                </a:ln>
                <a:solidFill>
                  <a:schemeClr val="tx1"/>
                </a:solidFill>
                <a:effectLst/>
                <a:latin typeface="Arial" panose="020B0604020202020204" pitchFamily="34" charset="0"/>
              </a:rPr>
              <a:t>for those with cognitive impairments. </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en-US" altLang="en-US" sz="2400" dirty="0">
                <a:latin typeface="Arial" panose="020B0604020202020204" pitchFamily="34" charset="0"/>
              </a:rPr>
              <a:t>S</a:t>
            </a:r>
            <a:r>
              <a:rPr kumimoji="0" lang="en-US" altLang="en-US" sz="2400" b="0" i="0" u="none" strike="noStrike" cap="none" normalizeH="0" baseline="0" dirty="0">
                <a:ln>
                  <a:noFill/>
                </a:ln>
                <a:solidFill>
                  <a:schemeClr val="tx1"/>
                </a:solidFill>
                <a:effectLst/>
                <a:latin typeface="Arial" panose="020B0604020202020204" pitchFamily="34" charset="0"/>
              </a:rPr>
              <a:t>cientifically prove</a:t>
            </a:r>
            <a:r>
              <a:rPr lang="en-US" altLang="en-US" sz="2400" dirty="0">
                <a:latin typeface="Arial" panose="020B0604020202020204" pitchFamily="34" charset="0"/>
              </a:rPr>
              <a:t>n</a:t>
            </a:r>
            <a:r>
              <a:rPr kumimoji="0" lang="en-US" altLang="en-US" sz="2400" b="0" i="0" u="none" strike="noStrike" cap="none" normalizeH="0" baseline="0" dirty="0">
                <a:ln>
                  <a:noFill/>
                </a:ln>
                <a:solidFill>
                  <a:schemeClr val="tx1"/>
                </a:solidFill>
                <a:effectLst/>
                <a:latin typeface="Arial" panose="020B0604020202020204" pitchFamily="34" charset="0"/>
              </a:rPr>
              <a:t> to stimulate on a social, physical, and cognitive level to meet a variety of care demands (Tover, 2025).</a:t>
            </a:r>
          </a:p>
        </p:txBody>
      </p:sp>
      <p:pic>
        <p:nvPicPr>
          <p:cNvPr id="4104" name="Picture 8" descr="One Senior Place: Virtual Dementia Tour puts you in patient's shoes">
            <a:extLst>
              <a:ext uri="{FF2B5EF4-FFF2-40B4-BE49-F238E27FC236}">
                <a16:creationId xmlns:a16="http://schemas.microsoft.com/office/drawing/2014/main" id="{630B54CD-B964-C943-524F-0542A87BE7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15600" y="5380707"/>
            <a:ext cx="7162800" cy="44394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9007647D-597E-6204-618E-A519F46C00D8}"/>
              </a:ext>
            </a:extLst>
          </p:cNvPr>
          <p:cNvSpPr txBox="1"/>
          <p:nvPr/>
        </p:nvSpPr>
        <p:spPr>
          <a:xfrm>
            <a:off x="10672518" y="732506"/>
            <a:ext cx="1828800" cy="369332"/>
          </a:xfrm>
          <a:prstGeom prst="rect">
            <a:avLst/>
          </a:prstGeom>
          <a:noFill/>
        </p:spPr>
        <p:txBody>
          <a:bodyPr wrap="square">
            <a:spAutoFit/>
          </a:bodyPr>
          <a:lstStyle/>
          <a:p>
            <a:r>
              <a:rPr kumimoji="0" lang="en-US" altLang="en-US" sz="1800" b="0" i="0" u="none" strike="noStrike" cap="none" normalizeH="0" baseline="0" dirty="0">
                <a:ln>
                  <a:noFill/>
                </a:ln>
                <a:solidFill>
                  <a:schemeClr val="tx1"/>
                </a:solidFill>
                <a:effectLst/>
                <a:latin typeface="Arial" panose="020B0604020202020204" pitchFamily="34" charset="0"/>
              </a:rPr>
              <a:t>(Tover, 2025).</a:t>
            </a:r>
            <a:endParaRPr lang="en-GB" dirty="0"/>
          </a:p>
        </p:txBody>
      </p:sp>
      <p:sp>
        <p:nvSpPr>
          <p:cNvPr id="16" name="TextBox 15">
            <a:extLst>
              <a:ext uri="{FF2B5EF4-FFF2-40B4-BE49-F238E27FC236}">
                <a16:creationId xmlns:a16="http://schemas.microsoft.com/office/drawing/2014/main" id="{45DE4441-F479-9D32-7143-18DC4579F59B}"/>
              </a:ext>
            </a:extLst>
          </p:cNvPr>
          <p:cNvSpPr txBox="1"/>
          <p:nvPr/>
        </p:nvSpPr>
        <p:spPr>
          <a:xfrm>
            <a:off x="10672518" y="5472488"/>
            <a:ext cx="1981200"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(Fradkin, 2021)</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17" name="TextBox 16">
            <a:extLst>
              <a:ext uri="{FF2B5EF4-FFF2-40B4-BE49-F238E27FC236}">
                <a16:creationId xmlns:a16="http://schemas.microsoft.com/office/drawing/2014/main" id="{5B7F5714-23E2-9C66-79FE-3D82EC663341}"/>
              </a:ext>
            </a:extLst>
          </p:cNvPr>
          <p:cNvSpPr txBox="1"/>
          <p:nvPr/>
        </p:nvSpPr>
        <p:spPr>
          <a:xfrm>
            <a:off x="609600" y="6210300"/>
            <a:ext cx="9624391" cy="3703993"/>
          </a:xfrm>
          <a:prstGeom prst="round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342900" lvl="0" indent="-342900" defTabSz="914400" eaLnBrk="0" fontAlgn="base" hangingPunct="0">
              <a:lnSpc>
                <a:spcPct val="150000"/>
              </a:lnSpc>
              <a:spcBef>
                <a:spcPct val="0"/>
              </a:spcBef>
              <a:spcAft>
                <a:spcPct val="0"/>
              </a:spcAft>
              <a:buFont typeface="Arial" panose="020B0604020202020204" pitchFamily="34" charset="0"/>
              <a:buChar char="•"/>
            </a:pPr>
            <a:r>
              <a:rPr lang="en-US" altLang="en-US" sz="2400" b="1" dirty="0">
                <a:latin typeface="Arial" panose="020B0604020202020204" pitchFamily="34" charset="0"/>
              </a:rPr>
              <a:t>Virtual dementia training</a:t>
            </a:r>
            <a:r>
              <a:rPr lang="en-US" altLang="en-US" sz="2400" dirty="0">
                <a:latin typeface="Arial" panose="020B0604020202020204" pitchFamily="34" charset="0"/>
              </a:rPr>
              <a:t>, for employees to see how individuals with dementia see their surroundings. </a:t>
            </a:r>
          </a:p>
          <a:p>
            <a:pPr marL="342900" lvl="0" indent="-342900" defTabSz="914400" eaLnBrk="0" fontAlgn="base" hangingPunct="0">
              <a:lnSpc>
                <a:spcPct val="150000"/>
              </a:lnSpc>
              <a:spcBef>
                <a:spcPct val="0"/>
              </a:spcBef>
              <a:spcAft>
                <a:spcPct val="0"/>
              </a:spcAft>
              <a:buFont typeface="Arial" panose="020B0604020202020204" pitchFamily="34" charset="0"/>
              <a:buChar char="•"/>
            </a:pPr>
            <a:r>
              <a:rPr lang="en-US" altLang="en-US" sz="2400" dirty="0">
                <a:latin typeface="Arial" panose="020B0604020202020204" pitchFamily="34" charset="0"/>
              </a:rPr>
              <a:t> One of the most innovative technology developments. Excelcare has used this technology for employees in London. </a:t>
            </a:r>
          </a:p>
          <a:p>
            <a:pPr marL="342900" lvl="0" indent="-342900" defTabSz="914400" eaLnBrk="0" fontAlgn="base" hangingPunct="0">
              <a:lnSpc>
                <a:spcPct val="150000"/>
              </a:lnSpc>
              <a:spcBef>
                <a:spcPct val="0"/>
              </a:spcBef>
              <a:spcAft>
                <a:spcPct val="0"/>
              </a:spcAft>
              <a:buFont typeface="Arial" panose="020B0604020202020204" pitchFamily="34" charset="0"/>
              <a:buChar char="•"/>
            </a:pPr>
            <a:r>
              <a:rPr lang="en-US" altLang="en-US" sz="2400" dirty="0">
                <a:latin typeface="Arial" panose="020B0604020202020204" pitchFamily="34" charset="0"/>
              </a:rPr>
              <a:t>It provided a practical and livable experience to show how living with dementia could be like (Goodful, 2019;Excelcare, 2024).</a:t>
            </a:r>
          </a:p>
        </p:txBody>
      </p:sp>
      <p:pic>
        <p:nvPicPr>
          <p:cNvPr id="2" name="recording2026-02-25 20-44-50">
            <a:hlinkClick r:id="" action="ppaction://media"/>
            <a:extLst>
              <a:ext uri="{FF2B5EF4-FFF2-40B4-BE49-F238E27FC236}">
                <a16:creationId xmlns:a16="http://schemas.microsoft.com/office/drawing/2014/main" id="{5CA1480F-E885-CBE0-DA2A-6EC7C79B569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59953" y="134938"/>
            <a:ext cx="730250" cy="730250"/>
          </a:xfrm>
          <a:prstGeom prst="rect">
            <a:avLst/>
          </a:prstGeom>
        </p:spPr>
      </p:pic>
    </p:spTree>
    <p:extLst>
      <p:ext uri="{BB962C8B-B14F-4D97-AF65-F5344CB8AC3E}">
        <p14:creationId xmlns:p14="http://schemas.microsoft.com/office/powerpoint/2010/main" val="14456735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10" name="TextBox 10"/>
          <p:cNvSpPr txBox="1"/>
          <p:nvPr/>
        </p:nvSpPr>
        <p:spPr>
          <a:xfrm>
            <a:off x="4876800" y="417722"/>
            <a:ext cx="7010400" cy="430887"/>
          </a:xfrm>
          <a:prstGeom prst="rect">
            <a:avLst/>
          </a:prstGeom>
        </p:spPr>
        <p:txBody>
          <a:bodyPr wrap="square" lIns="0" tIns="0" rIns="0" bIns="0" rtlCol="0" anchor="t">
            <a:spAutoFit/>
          </a:bodyPr>
          <a:lstStyle/>
          <a:p>
            <a:pPr algn="ctr"/>
            <a:r>
              <a:rPr lang="en-GB" sz="2800" b="1" dirty="0">
                <a:solidFill>
                  <a:srgbClr val="C00000"/>
                </a:solidFill>
                <a:latin typeface="Arial" panose="020B0604020202020204" pitchFamily="34" charset="0"/>
                <a:cs typeface="Arial" panose="020B0604020202020204" pitchFamily="34" charset="0"/>
              </a:rPr>
              <a:t>Case Study: The Universal Care Plan</a:t>
            </a:r>
            <a:endParaRPr lang="en-US" sz="2800" dirty="0">
              <a:solidFill>
                <a:srgbClr val="C00000"/>
              </a:solidFill>
              <a:latin typeface="Arial" panose="020B0604020202020204" pitchFamily="34" charset="0"/>
              <a:ea typeface="Archivo Black"/>
              <a:cs typeface="Arial" panose="020B0604020202020204" pitchFamily="34" charset="0"/>
              <a:sym typeface="Archivo Black"/>
            </a:endParaRPr>
          </a:p>
        </p:txBody>
      </p:sp>
      <p:sp>
        <p:nvSpPr>
          <p:cNvPr id="16" name="TextBox 15">
            <a:extLst>
              <a:ext uri="{FF2B5EF4-FFF2-40B4-BE49-F238E27FC236}">
                <a16:creationId xmlns:a16="http://schemas.microsoft.com/office/drawing/2014/main" id="{1FC53E76-7A25-8D47-6DBC-15B6C45665B6}"/>
              </a:ext>
            </a:extLst>
          </p:cNvPr>
          <p:cNvSpPr txBox="1"/>
          <p:nvPr/>
        </p:nvSpPr>
        <p:spPr>
          <a:xfrm>
            <a:off x="787399" y="7007371"/>
            <a:ext cx="13498139" cy="2677656"/>
          </a:xfrm>
          <a:prstGeom prst="rect">
            <a:avLst/>
          </a:prstGeom>
          <a:noFill/>
        </p:spPr>
        <p:txBody>
          <a:bodyPr wrap="square">
            <a:spAutoFit/>
          </a:bodyPr>
          <a:lstStyle/>
          <a:p>
            <a:pPr marL="342900" indent="-342900" defTabSz="9144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45% of care facilities in Southwest London are using the Universal Care Plan, and 88% of these facilities have digital social care data.</a:t>
            </a:r>
          </a:p>
          <a:p>
            <a:pPr marL="342900" indent="-342900" defTabSz="914400" eaLnBrk="0" fontAlgn="base" hangingPunct="0">
              <a:spcBef>
                <a:spcPct val="0"/>
              </a:spcBef>
              <a:spcAft>
                <a:spcPct val="0"/>
              </a:spcAft>
              <a:buFont typeface="Arial" panose="020B0604020202020204" pitchFamily="34" charset="0"/>
              <a:buChar char="•"/>
            </a:pPr>
            <a:r>
              <a:rPr kumimoji="0" lang="en-US" altLang="en-US" sz="2400" b="0" i="0" u="none" strike="noStrike" cap="none" normalizeH="0" baseline="0" dirty="0">
                <a:ln>
                  <a:noFill/>
                </a:ln>
                <a:solidFill>
                  <a:schemeClr val="tx1"/>
                </a:solidFill>
                <a:effectLst/>
                <a:latin typeface="Arial" panose="020B0604020202020204" pitchFamily="34" charset="0"/>
              </a:rPr>
              <a:t>The strategy provides paramedics, hospitals, and general practitioners with rapid access to potentially life-saving records.</a:t>
            </a:r>
            <a:r>
              <a:rPr lang="en-US" altLang="en-US" sz="2400" dirty="0">
                <a:latin typeface="Arial" panose="020B0604020202020204" pitchFamily="34" charset="0"/>
              </a:rPr>
              <a:t> </a:t>
            </a:r>
          </a:p>
          <a:p>
            <a:pPr marL="342900" indent="-342900" defTabSz="914400" eaLnBrk="0" fontAlgn="base" hangingPunct="0">
              <a:spcBef>
                <a:spcPct val="0"/>
              </a:spcBef>
              <a:spcAft>
                <a:spcPct val="0"/>
              </a:spcAft>
              <a:buFont typeface="Arial" panose="020B0604020202020204" pitchFamily="34" charset="0"/>
              <a:buChar char="•"/>
            </a:pPr>
            <a:r>
              <a:rPr lang="en-US" altLang="en-US" sz="2400" dirty="0">
                <a:latin typeface="Arial" panose="020B0604020202020204" pitchFamily="34" charset="0"/>
              </a:rPr>
              <a:t>Additionally, it aims to enhance the resident experience by adding personal information about things like food preferences and preferred names</a:t>
            </a:r>
            <a:r>
              <a:rPr kumimoji="0" lang="en-US" altLang="en-US" sz="2400" b="0" i="0" u="none" strike="noStrike" cap="none" normalizeH="0" baseline="0" dirty="0">
                <a:ln>
                  <a:noFill/>
                </a:ln>
                <a:solidFill>
                  <a:schemeClr val="tx1"/>
                </a:solidFill>
                <a:effectLst/>
                <a:latin typeface="Arial" panose="020B0604020202020204" pitchFamily="34" charset="0"/>
              </a:rPr>
              <a:t>  (</a:t>
            </a:r>
            <a:r>
              <a:rPr lang="en-US" altLang="en-US" sz="2400" dirty="0">
                <a:latin typeface="Arial" panose="020B0604020202020204" pitchFamily="34" charset="0"/>
                <a:cs typeface="Arial" panose="020B0604020202020204" pitchFamily="34" charset="0"/>
              </a:rPr>
              <a:t>Thompson, 2025).  </a:t>
            </a:r>
          </a:p>
          <a:p>
            <a:pPr marL="342900" indent="-342900" defTabSz="914400" eaLnBrk="0" fontAlgn="base" hangingPunct="0">
              <a:spcBef>
                <a:spcPct val="0"/>
              </a:spcBef>
              <a:spcAft>
                <a:spcPct val="0"/>
              </a:spcAft>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Aligns with personalised care and NHS Long Term Plan. </a:t>
            </a: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17" name="Rectangle 2">
            <a:extLst>
              <a:ext uri="{FF2B5EF4-FFF2-40B4-BE49-F238E27FC236}">
                <a16:creationId xmlns:a16="http://schemas.microsoft.com/office/drawing/2014/main" id="{989AB65E-205E-2BEA-0697-7427DE0E67B4}"/>
              </a:ext>
            </a:extLst>
          </p:cNvPr>
          <p:cNvSpPr>
            <a:spLocks noChangeArrowheads="1"/>
          </p:cNvSpPr>
          <p:nvPr/>
        </p:nvSpPr>
        <p:spPr bwMode="auto">
          <a:xfrm>
            <a:off x="0" y="-1846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0" name="TextBox 19">
            <a:extLst>
              <a:ext uri="{FF2B5EF4-FFF2-40B4-BE49-F238E27FC236}">
                <a16:creationId xmlns:a16="http://schemas.microsoft.com/office/drawing/2014/main" id="{8B487DE3-A301-4C3E-2052-F002A319FEEF}"/>
              </a:ext>
            </a:extLst>
          </p:cNvPr>
          <p:cNvSpPr txBox="1"/>
          <p:nvPr/>
        </p:nvSpPr>
        <p:spPr>
          <a:xfrm>
            <a:off x="1905000" y="1181952"/>
            <a:ext cx="13601701" cy="1938992"/>
          </a:xfrm>
          <a:prstGeom prst="rect">
            <a:avLst/>
          </a:prstGeom>
          <a:noFill/>
        </p:spPr>
        <p:txBody>
          <a:bodyPr wrap="square">
            <a:spAutoFit/>
          </a:bodyPr>
          <a:lstStyle/>
          <a:p>
            <a:pPr algn="ctr" defTabSz="914400" eaLnBrk="0" fontAlgn="base" hangingPunct="0">
              <a:spcBef>
                <a:spcPct val="0"/>
              </a:spcBef>
              <a:spcAft>
                <a:spcPct val="0"/>
              </a:spcAft>
            </a:pPr>
            <a:r>
              <a:rPr kumimoji="0" lang="en-US" altLang="en-US" sz="2000" b="0" i="0" u="none" strike="noStrike" cap="none" normalizeH="0" baseline="0" dirty="0">
                <a:ln>
                  <a:noFill/>
                </a:ln>
                <a:solidFill>
                  <a:schemeClr val="tx1"/>
                </a:solidFill>
                <a:effectLst/>
                <a:latin typeface="Arial" panose="020B0604020202020204" pitchFamily="34" charset="0"/>
              </a:rPr>
              <a:t> </a:t>
            </a:r>
            <a:r>
              <a:rPr kumimoji="0" lang="en-US" altLang="en-US" sz="2400" b="0" i="0" u="none" strike="noStrike" cap="none" normalizeH="0" baseline="0" dirty="0">
                <a:ln>
                  <a:noFill/>
                </a:ln>
                <a:solidFill>
                  <a:schemeClr val="tx1"/>
                </a:solidFill>
                <a:effectLst/>
                <a:latin typeface="Arial" panose="020B0604020202020204" pitchFamily="34" charset="0"/>
              </a:rPr>
              <a:t>“Going digital has greatly improved our daily operations, enhanced residents' care, and brought about numerous benefits.</a:t>
            </a:r>
            <a:r>
              <a:rPr lang="en-US" altLang="en-US" sz="2400" dirty="0">
                <a:latin typeface="Arial" panose="020B0604020202020204" pitchFamily="34" charset="0"/>
              </a:rPr>
              <a:t>” (</a:t>
            </a:r>
            <a:r>
              <a:rPr lang="en-US" altLang="en-US" sz="2400" dirty="0" err="1">
                <a:latin typeface="Arial" panose="020B0604020202020204" pitchFamily="34" charset="0"/>
              </a:rPr>
              <a:t>Smithmon</a:t>
            </a:r>
            <a:r>
              <a:rPr lang="en-US" altLang="en-US" sz="2400" dirty="0">
                <a:latin typeface="Arial" panose="020B0604020202020204" pitchFamily="34" charset="0"/>
              </a:rPr>
              <a:t> Sasi, manager Devonshire Dementia Care Home in Kingston).</a:t>
            </a:r>
          </a:p>
          <a:p>
            <a:pPr algn="ctr" defTabSz="914400" eaLnBrk="0" fontAlgn="base" hangingPunct="0">
              <a:spcBef>
                <a:spcPct val="0"/>
              </a:spcBef>
              <a:spcAft>
                <a:spcPct val="0"/>
              </a:spcAft>
            </a:pPr>
            <a:r>
              <a:rPr kumimoji="0" lang="en-US" altLang="en-US" sz="2400" b="0" i="0" u="none" strike="noStrike" cap="none" normalizeH="0" baseline="0" dirty="0">
                <a:ln>
                  <a:noFill/>
                </a:ln>
                <a:solidFill>
                  <a:schemeClr val="tx1"/>
                </a:solidFill>
                <a:effectLst/>
                <a:latin typeface="Arial" panose="020B0604020202020204" pitchFamily="34" charset="0"/>
              </a:rPr>
              <a:t> </a:t>
            </a:r>
            <a:r>
              <a:rPr lang="en-US" altLang="en-US" sz="2400" dirty="0">
                <a:latin typeface="Arial" panose="020B0604020202020204" pitchFamily="34" charset="0"/>
              </a:rPr>
              <a:t>“</a:t>
            </a:r>
            <a:r>
              <a:rPr lang="en-US" altLang="en-US" sz="2400" b="1" dirty="0">
                <a:latin typeface="Arial" panose="020B0604020202020204" pitchFamily="34" charset="0"/>
              </a:rPr>
              <a:t>The Universal Care Plan</a:t>
            </a:r>
            <a:r>
              <a:rPr lang="en-US" altLang="en-US" sz="2400" dirty="0">
                <a:latin typeface="Arial" panose="020B0604020202020204" pitchFamily="34" charset="0"/>
              </a:rPr>
              <a:t>, a </a:t>
            </a:r>
            <a:r>
              <a:rPr lang="en-US" altLang="en-US" sz="2400" b="1" dirty="0">
                <a:latin typeface="Arial" panose="020B0604020202020204" pitchFamily="34" charset="0"/>
              </a:rPr>
              <a:t>secure electronic system </a:t>
            </a:r>
            <a:r>
              <a:rPr lang="en-US" altLang="en-US" sz="2400" dirty="0">
                <a:latin typeface="Arial" panose="020B0604020202020204" pitchFamily="34" charset="0"/>
              </a:rPr>
              <a:t>is one example of how care facilities are adopting technology for increased efficiency and better care.</a:t>
            </a:r>
          </a:p>
        </p:txBody>
      </p:sp>
      <p:sp>
        <p:nvSpPr>
          <p:cNvPr id="23" name="AutoShape 11" descr="Amplfying Residents' Voices Through the Universal Care Plan - The Universal  Care Plan in Care Homes">
            <a:extLst>
              <a:ext uri="{FF2B5EF4-FFF2-40B4-BE49-F238E27FC236}">
                <a16:creationId xmlns:a16="http://schemas.microsoft.com/office/drawing/2014/main" id="{F135930A-372F-E095-78AB-FA8B386889EA}"/>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4" name="Picture 23">
            <a:extLst>
              <a:ext uri="{FF2B5EF4-FFF2-40B4-BE49-F238E27FC236}">
                <a16:creationId xmlns:a16="http://schemas.microsoft.com/office/drawing/2014/main" id="{E874490A-20A0-3266-5289-2F0CC6946BFF}"/>
              </a:ext>
            </a:extLst>
          </p:cNvPr>
          <p:cNvPicPr>
            <a:picLocks noChangeAspect="1"/>
          </p:cNvPicPr>
          <p:nvPr/>
        </p:nvPicPr>
        <p:blipFill>
          <a:blip r:embed="rId4"/>
          <a:srcRect t="21272" b="15023"/>
          <a:stretch>
            <a:fillRect/>
          </a:stretch>
        </p:blipFill>
        <p:spPr>
          <a:xfrm>
            <a:off x="8991600" y="3584430"/>
            <a:ext cx="6934200" cy="2872464"/>
          </a:xfrm>
          <a:prstGeom prst="rect">
            <a:avLst/>
          </a:prstGeom>
        </p:spPr>
      </p:pic>
      <p:pic>
        <p:nvPicPr>
          <p:cNvPr id="10253" name="Picture 13" descr="Introduced last year the Universal Care Plan for London is helping to  ensure that people's care preferences are respected. Find out more from UCP  Programme Director Murrae Tolson about the difference… |">
            <a:extLst>
              <a:ext uri="{FF2B5EF4-FFF2-40B4-BE49-F238E27FC236}">
                <a16:creationId xmlns:a16="http://schemas.microsoft.com/office/drawing/2014/main" id="{38445FF1-765C-79C8-D0F9-667AF2A0FE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00" y="3454287"/>
            <a:ext cx="6553201" cy="3073626"/>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ing2026-02-25 20-47-19">
            <a:hlinkClick r:id="" action="ppaction://media"/>
            <a:extLst>
              <a:ext uri="{FF2B5EF4-FFF2-40B4-BE49-F238E27FC236}">
                <a16:creationId xmlns:a16="http://schemas.microsoft.com/office/drawing/2014/main" id="{36EAF4FB-5C5C-4931-4D15-3C4BD1C2664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1422" y="635000"/>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DDBDB"/>
        </a:solidFill>
        <a:effectLst/>
      </p:bgPr>
    </p:bg>
    <p:spTree>
      <p:nvGrpSpPr>
        <p:cNvPr id="1" name=""/>
        <p:cNvGrpSpPr/>
        <p:nvPr/>
      </p:nvGrpSpPr>
      <p:grpSpPr>
        <a:xfrm>
          <a:off x="0" y="0"/>
          <a:ext cx="0" cy="0"/>
          <a:chOff x="0" y="0"/>
          <a:chExt cx="0" cy="0"/>
        </a:xfrm>
      </p:grpSpPr>
      <p:sp>
        <p:nvSpPr>
          <p:cNvPr id="8" name="TextBox 8"/>
          <p:cNvSpPr txBox="1"/>
          <p:nvPr/>
        </p:nvSpPr>
        <p:spPr>
          <a:xfrm>
            <a:off x="6667500" y="340704"/>
            <a:ext cx="4953000" cy="538609"/>
          </a:xfrm>
          <a:prstGeom prst="rect">
            <a:avLst/>
          </a:prstGeom>
        </p:spPr>
        <p:txBody>
          <a:bodyPr wrap="square" lIns="0" tIns="0" rIns="0" bIns="0" rtlCol="0" anchor="t">
            <a:spAutoFit/>
          </a:bodyPr>
          <a:lstStyle/>
          <a:p>
            <a:pPr algn="ctr"/>
            <a:r>
              <a:rPr lang="en-US" sz="3500" b="1" dirty="0">
                <a:solidFill>
                  <a:srgbClr val="FF0000"/>
                </a:solidFill>
                <a:latin typeface="Arial" panose="020B0604020202020204" pitchFamily="34" charset="0"/>
                <a:ea typeface="Archivo Black"/>
                <a:cs typeface="Arial" panose="020B0604020202020204" pitchFamily="34" charset="0"/>
                <a:sym typeface="Archivo Black"/>
              </a:rPr>
              <a:t>Recommendations</a:t>
            </a:r>
          </a:p>
        </p:txBody>
      </p:sp>
      <p:sp>
        <p:nvSpPr>
          <p:cNvPr id="20" name="TextBox 19">
            <a:extLst>
              <a:ext uri="{FF2B5EF4-FFF2-40B4-BE49-F238E27FC236}">
                <a16:creationId xmlns:a16="http://schemas.microsoft.com/office/drawing/2014/main" id="{88322E4C-4935-1082-9769-C41E8000EC46}"/>
              </a:ext>
            </a:extLst>
          </p:cNvPr>
          <p:cNvSpPr txBox="1"/>
          <p:nvPr/>
        </p:nvSpPr>
        <p:spPr>
          <a:xfrm>
            <a:off x="1676399" y="1161172"/>
            <a:ext cx="14382750" cy="2592980"/>
          </a:xfrm>
          <a:prstGeom prst="round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342900" indent="-342900" defTabSz="914400" eaLnBrk="0" fontAlgn="base" hangingPunct="0">
              <a:lnSpc>
                <a:spcPct val="150000"/>
              </a:lnSpc>
              <a:spcBef>
                <a:spcPct val="0"/>
              </a:spcBef>
              <a:spcAft>
                <a:spcPct val="0"/>
              </a:spcAft>
              <a:buFont typeface="Arial" panose="020B0604020202020204" pitchFamily="34" charset="0"/>
              <a:buChar char="•"/>
            </a:pPr>
            <a:r>
              <a:rPr kumimoji="0" lang="en-US" altLang="en-US" sz="2000" b="0" i="0" u="none" strike="noStrike" cap="none" normalizeH="0" baseline="0" dirty="0">
                <a:ln>
                  <a:noFill/>
                </a:ln>
                <a:solidFill>
                  <a:schemeClr val="tx1"/>
                </a:solidFill>
                <a:effectLst/>
                <a:latin typeface="Arial" panose="020B0604020202020204" pitchFamily="34" charset="0"/>
              </a:rPr>
              <a:t>Due to the rapidly evolving demographics, the Adult Social Care (ASC) sector in UK  is constantly under scrutiny for the effectiveness and availability of  care services and staff availability. As a result, residential homes face challenging issues such as low funding, hiring expenses, and workforce satisfaction </a:t>
            </a:r>
            <a:r>
              <a:rPr lang="en-US" altLang="en-US" sz="2000" dirty="0">
                <a:latin typeface="Arial" panose="020B0604020202020204" pitchFamily="34" charset="0"/>
                <a:cs typeface="Arial" panose="020B0604020202020204" pitchFamily="34" charset="0"/>
              </a:rPr>
              <a:t>(CQC, 2025). Although there are good examples according to CQC reports where people are put first but residential care in UK can be improved through these recommendations: </a:t>
            </a:r>
            <a:endParaRPr lang="en-US" altLang="en-US" sz="3200" dirty="0">
              <a:latin typeface="Arial" panose="020B0604020202020204" pitchFamily="34" charset="0"/>
            </a:endParaRPr>
          </a:p>
        </p:txBody>
      </p:sp>
      <p:sp>
        <p:nvSpPr>
          <p:cNvPr id="24" name="TextBox 23">
            <a:extLst>
              <a:ext uri="{FF2B5EF4-FFF2-40B4-BE49-F238E27FC236}">
                <a16:creationId xmlns:a16="http://schemas.microsoft.com/office/drawing/2014/main" id="{87A7986F-E60C-A373-92D4-BF0195154FDD}"/>
              </a:ext>
            </a:extLst>
          </p:cNvPr>
          <p:cNvSpPr txBox="1"/>
          <p:nvPr/>
        </p:nvSpPr>
        <p:spPr>
          <a:xfrm>
            <a:off x="2151207" y="4036011"/>
            <a:ext cx="13433135" cy="5262979"/>
          </a:xfrm>
          <a:prstGeom prst="rect">
            <a:avLst/>
          </a:prstGeom>
          <a:noFill/>
        </p:spPr>
        <p:txBody>
          <a:bodyPr wrap="square" rtlCol="0">
            <a:spAutoFit/>
          </a:bodyPr>
          <a:lstStyle/>
          <a:p>
            <a:r>
              <a:rPr lang="en-US" sz="2400" b="1" dirty="0">
                <a:solidFill>
                  <a:srgbClr val="FF0000"/>
                </a:solidFill>
                <a:latin typeface="Arial" panose="020B0604020202020204" pitchFamily="34" charset="0"/>
                <a:cs typeface="Arial" panose="020B0604020202020204" pitchFamily="34" charset="0"/>
              </a:rPr>
              <a:t>Rebalance Funding</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Adult social needs an </a:t>
            </a:r>
            <a:r>
              <a:rPr lang="en-US" altLang="en-US" sz="2400" b="1" dirty="0">
                <a:latin typeface="Arial" panose="020B0604020202020204" pitchFamily="34" charset="0"/>
                <a:cs typeface="Arial" panose="020B0604020202020204" pitchFamily="34" charset="0"/>
              </a:rPr>
              <a:t>appreciated and rewarded workforce</a:t>
            </a:r>
            <a:r>
              <a:rPr lang="en-US" altLang="en-US" sz="2400" dirty="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Adult social care is understaffed with 111,000 open positions. </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Compensation disparities must be widened, and basic compensation must be increased. </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government intends to implement a "</a:t>
            </a:r>
            <a:r>
              <a:rPr lang="en-US" altLang="en-US" sz="2400" b="1" dirty="0">
                <a:latin typeface="Arial" panose="020B0604020202020204" pitchFamily="34" charset="0"/>
                <a:cs typeface="Arial" panose="020B0604020202020204" pitchFamily="34" charset="0"/>
              </a:rPr>
              <a:t>fair pay agreement."</a:t>
            </a:r>
            <a:r>
              <a:rPr lang="en-US" altLang="en-US" sz="2400" dirty="0">
                <a:latin typeface="Arial" panose="020B0604020202020204" pitchFamily="34" charset="0"/>
                <a:cs typeface="Arial" panose="020B0604020202020204" pitchFamily="34" charset="0"/>
              </a:rPr>
              <a:t> It is a real opportunity, but it will require full funding and coordination with broader social care reform.</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Funding should include a partnership between people and the state.</a:t>
            </a:r>
          </a:p>
          <a:p>
            <a:endParaRPr lang="en-US" altLang="en-US" sz="2400" dirty="0">
              <a:latin typeface="Arial" panose="020B0604020202020204" pitchFamily="34" charset="0"/>
              <a:cs typeface="Arial" panose="020B0604020202020204" pitchFamily="34" charset="0"/>
            </a:endParaRPr>
          </a:p>
          <a:p>
            <a:r>
              <a:rPr lang="en-US" altLang="en-US" sz="2400" b="1" dirty="0">
                <a:solidFill>
                  <a:srgbClr val="FF0000"/>
                </a:solidFill>
                <a:latin typeface="Arial" panose="020B0604020202020204" pitchFamily="34" charset="0"/>
                <a:cs typeface="Arial" panose="020B0604020202020204" pitchFamily="34" charset="0"/>
              </a:rPr>
              <a:t>Developing workforce strategy. </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Urgent need to initiate a sector-wide approach to </a:t>
            </a:r>
            <a:r>
              <a:rPr lang="en-US" altLang="en-US" sz="2400" b="1" dirty="0">
                <a:latin typeface="Arial" panose="020B0604020202020204" pitchFamily="34" charset="0"/>
                <a:cs typeface="Arial" panose="020B0604020202020204" pitchFamily="34" charset="0"/>
              </a:rPr>
              <a:t>create a social care workforce plan on hiring</a:t>
            </a:r>
            <a:r>
              <a:rPr lang="en-US" altLang="en-US" sz="2400" dirty="0">
                <a:latin typeface="Arial" panose="020B0604020202020204" pitchFamily="34" charset="0"/>
                <a:cs typeface="Arial" panose="020B0604020202020204" pitchFamily="34" charset="0"/>
              </a:rPr>
              <a:t>, terms and conditions, training, and culture. </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Research should be conducted to highlight issues with behaviours and attributes. </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 plan must be created to alter the </a:t>
            </a:r>
            <a:r>
              <a:rPr lang="en-US" altLang="en-US" sz="2400" b="1" dirty="0">
                <a:latin typeface="Arial" panose="020B0604020202020204" pitchFamily="34" charset="0"/>
                <a:cs typeface="Arial" panose="020B0604020202020204" pitchFamily="34" charset="0"/>
              </a:rPr>
              <a:t>public's perception of social care positions</a:t>
            </a:r>
            <a:r>
              <a:rPr lang="en-US" altLang="en-US" sz="2400" dirty="0">
                <a:latin typeface="Arial" panose="020B0604020202020204" pitchFamily="34" charset="0"/>
                <a:cs typeface="Arial" panose="020B0604020202020204" pitchFamily="34" charset="0"/>
              </a:rPr>
              <a:t>.</a:t>
            </a:r>
          </a:p>
          <a:p>
            <a:r>
              <a:rPr lang="en-US" altLang="en-US" sz="2400" dirty="0">
                <a:latin typeface="Arial" panose="020B0604020202020204" pitchFamily="34" charset="0"/>
                <a:cs typeface="Arial" panose="020B0604020202020204" pitchFamily="34" charset="0"/>
              </a:rPr>
              <a:t>Office of National Auditing (DHSC, 2018; King's Fund, 2025; The Health Foundation, 2023).</a:t>
            </a:r>
            <a:endParaRPr lang="en-US" altLang="en-US" sz="2400" dirty="0">
              <a:latin typeface="Arial" panose="020B0604020202020204" pitchFamily="34" charset="0"/>
            </a:endParaRPr>
          </a:p>
        </p:txBody>
      </p:sp>
      <p:sp>
        <p:nvSpPr>
          <p:cNvPr id="25" name="Rectangle 3">
            <a:extLst>
              <a:ext uri="{FF2B5EF4-FFF2-40B4-BE49-F238E27FC236}">
                <a16:creationId xmlns:a16="http://schemas.microsoft.com/office/drawing/2014/main" id="{2E9782B2-87C6-4A16-33F9-1C4063DD094B}"/>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6" name="Rectangle 4">
            <a:extLst>
              <a:ext uri="{FF2B5EF4-FFF2-40B4-BE49-F238E27FC236}">
                <a16:creationId xmlns:a16="http://schemas.microsoft.com/office/drawing/2014/main" id="{F3C8F1FC-9D86-E5D8-7BBF-133549B3D5A0}"/>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7" name="Rectangle 5">
            <a:extLst>
              <a:ext uri="{FF2B5EF4-FFF2-40B4-BE49-F238E27FC236}">
                <a16:creationId xmlns:a16="http://schemas.microsoft.com/office/drawing/2014/main" id="{8B2A3F27-E9BC-5855-D193-DF99FE690FE5}"/>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8" name="Rectangle 6">
            <a:extLst>
              <a:ext uri="{FF2B5EF4-FFF2-40B4-BE49-F238E27FC236}">
                <a16:creationId xmlns:a16="http://schemas.microsoft.com/office/drawing/2014/main" id="{571EE330-4BCA-E97D-4430-1114228A4C64}"/>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 name="recording2026-02-25 20-50-36">
            <a:hlinkClick r:id="" action="ppaction://media"/>
            <a:extLst>
              <a:ext uri="{FF2B5EF4-FFF2-40B4-BE49-F238E27FC236}">
                <a16:creationId xmlns:a16="http://schemas.microsoft.com/office/drawing/2014/main" id="{6E96C232-3B9F-DC49-9D8E-E059FBD2174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67109" y="617141"/>
            <a:ext cx="730250" cy="7302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F461D5CD-C8F8-F0F6-BA57-6BFEDD7B6730}"/>
              </a:ext>
            </a:extLst>
          </p:cNvPr>
          <p:cNvSpPr txBox="1"/>
          <p:nvPr/>
        </p:nvSpPr>
        <p:spPr>
          <a:xfrm>
            <a:off x="6781800" y="419100"/>
            <a:ext cx="3453073" cy="615553"/>
          </a:xfrm>
          <a:prstGeom prst="rect">
            <a:avLst/>
          </a:prstGeom>
        </p:spPr>
        <p:txBody>
          <a:bodyPr wrap="square" lIns="0" tIns="0" rIns="0" bIns="0" rtlCol="0" anchor="t">
            <a:spAutoFit/>
          </a:bodyPr>
          <a:lstStyle/>
          <a:p>
            <a:pPr algn="ctr"/>
            <a:r>
              <a:rPr lang="en-US" sz="4000" b="1" dirty="0">
                <a:solidFill>
                  <a:srgbClr val="FF0000"/>
                </a:solidFill>
                <a:latin typeface="Arial" panose="020B0604020202020204" pitchFamily="34" charset="0"/>
                <a:ea typeface="Archivo Black"/>
                <a:cs typeface="Arial" panose="020B0604020202020204" pitchFamily="34" charset="0"/>
                <a:sym typeface="Archivo Black"/>
              </a:rPr>
              <a:t>Conclusion</a:t>
            </a:r>
          </a:p>
        </p:txBody>
      </p:sp>
      <p:sp>
        <p:nvSpPr>
          <p:cNvPr id="3" name="TextBox 2">
            <a:extLst>
              <a:ext uri="{FF2B5EF4-FFF2-40B4-BE49-F238E27FC236}">
                <a16:creationId xmlns:a16="http://schemas.microsoft.com/office/drawing/2014/main" id="{ECE785A8-D203-6020-F880-4E962BB33A51}"/>
              </a:ext>
            </a:extLst>
          </p:cNvPr>
          <p:cNvSpPr txBox="1"/>
          <p:nvPr/>
        </p:nvSpPr>
        <p:spPr>
          <a:xfrm>
            <a:off x="8686800" y="1714500"/>
            <a:ext cx="8458200" cy="7109639"/>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The presentation highlights the needs of rapidly increasing number of old people in Uk. </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It points out their psychical, social and mental needs targeting healthy ageing, empowerment and dignity while making them a useful member of the society. And combating ageism while making the community age friendly. </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The care provision in Uk are discussed regarding policies, legal framework to avoid abuse and neglect, and theoretical implication in real life scenarios. </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The challenges and limitations of the care services are also discussed proposing possible solutions to make improvements in health and social care of older adults. </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Staff retention, underfunding and unmet needs are discussed.</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The technical advancements and their benefits and challenges like privacy, interference in privacy and over reliance on technology making older adults lonely and isolated are also part of the presentation. </a:t>
            </a:r>
            <a:endParaRPr lang="en-GB" sz="2400" dirty="0">
              <a:latin typeface="Arial" panose="020B0604020202020204" pitchFamily="34" charset="0"/>
              <a:cs typeface="Arial" panose="020B0604020202020204" pitchFamily="34" charset="0"/>
            </a:endParaRPr>
          </a:p>
        </p:txBody>
      </p:sp>
      <p:pic>
        <p:nvPicPr>
          <p:cNvPr id="6148" name="Picture 4" descr="Advantages &amp; Disadvantages of Old Age Homes - Tribeca Care">
            <a:extLst>
              <a:ext uri="{FF2B5EF4-FFF2-40B4-BE49-F238E27FC236}">
                <a16:creationId xmlns:a16="http://schemas.microsoft.com/office/drawing/2014/main" id="{7DD3AF52-2B11-C61F-7092-7B0784FE564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602"/>
          <a:stretch>
            <a:fillRect/>
          </a:stretch>
        </p:blipFill>
        <p:spPr bwMode="auto">
          <a:xfrm>
            <a:off x="533400" y="1253589"/>
            <a:ext cx="7924800" cy="8324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A89A9D14-6627-2780-D97A-9CD8EDBB6AE7}"/>
              </a:ext>
            </a:extLst>
          </p:cNvPr>
          <p:cNvSpPr txBox="1"/>
          <p:nvPr/>
        </p:nvSpPr>
        <p:spPr>
          <a:xfrm>
            <a:off x="4495800" y="9224446"/>
            <a:ext cx="2057400" cy="369332"/>
          </a:xfrm>
          <a:prstGeom prst="rect">
            <a:avLst/>
          </a:prstGeom>
          <a:noFill/>
        </p:spPr>
        <p:txBody>
          <a:bodyPr wrap="square">
            <a:spAutoFit/>
          </a:bodyPr>
          <a:lstStyle/>
          <a:p>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Age UK, 2024)</a:t>
            </a:r>
            <a:endParaRPr lang="en-GB" dirty="0"/>
          </a:p>
        </p:txBody>
      </p:sp>
      <p:pic>
        <p:nvPicPr>
          <p:cNvPr id="4" name="recording2026-02-25 20-55-21">
            <a:hlinkClick r:id="" action="ppaction://media"/>
            <a:extLst>
              <a:ext uri="{FF2B5EF4-FFF2-40B4-BE49-F238E27FC236}">
                <a16:creationId xmlns:a16="http://schemas.microsoft.com/office/drawing/2014/main" id="{63BC1708-653D-EAB0-7051-26E4C0BA431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27844" y="420688"/>
            <a:ext cx="730250" cy="730250"/>
          </a:xfrm>
          <a:prstGeom prst="rect">
            <a:avLst/>
          </a:prstGeom>
        </p:spPr>
      </p:pic>
    </p:spTree>
    <p:extLst>
      <p:ext uri="{BB962C8B-B14F-4D97-AF65-F5344CB8AC3E}">
        <p14:creationId xmlns:p14="http://schemas.microsoft.com/office/powerpoint/2010/main" val="9967467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5F2F53-5A4D-2E9E-0249-A56321A9F694}"/>
              </a:ext>
            </a:extLst>
          </p:cNvPr>
          <p:cNvSpPr txBox="1"/>
          <p:nvPr/>
        </p:nvSpPr>
        <p:spPr>
          <a:xfrm>
            <a:off x="685800" y="634573"/>
            <a:ext cx="17221200" cy="9202519"/>
          </a:xfrm>
          <a:prstGeom prst="rect">
            <a:avLst/>
          </a:prstGeom>
          <a:noFill/>
        </p:spPr>
        <p:txBody>
          <a:bodyPr wrap="square">
            <a:spAutoFit/>
          </a:bodyPr>
          <a:lstStyle/>
          <a:p>
            <a:pPr marR="0" lvl="0" algn="ctr" defTabSz="914400" rtl="0" eaLnBrk="0" fontAlgn="base" latinLnBrk="0" hangingPunct="0">
              <a:lnSpc>
                <a:spcPct val="100000"/>
              </a:lnSpc>
              <a:spcBef>
                <a:spcPct val="0"/>
              </a:spcBef>
              <a:spcAft>
                <a:spcPct val="0"/>
              </a:spcAft>
              <a:buClrTx/>
              <a:buSzTx/>
              <a:tabLst/>
            </a:pPr>
            <a:r>
              <a:rPr kumimoji="0" lang="en-US" altLang="en-US" sz="28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Reference list</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Age UK (2024)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State of Health and Care of Older People in England 2024</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Age 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
              </a:rPr>
              <a:t>https://www.ageuk.org.uk/discover/2024/september/state-of-health-and-care-of-older-people-in-england-2024/</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Alzheimer's Society (2023)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What Is dementia?</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www.alzheimers.org.uk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Alzheimer’s Society.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3"/>
              </a:rPr>
              <a:t>https://www.alzheimers.org.uk/about-dementia/types-dementia/what-is-dementia</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Burbank, P. (2019)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Psychosocial theories of aging: a critical evaluation : Advances in Nursing Science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LWW</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4"/>
              </a:rPr>
              <a:t>https://journals.lww.com/advancesinnursingscience/Abstract/1986/10000/Psychosocial_theories_of_aging__a_critical.9.aspx</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Centre for Ageing Better (2024)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Our Ageing Population | the State of Ageing 2023-24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Centre For Ageing Better</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5"/>
              </a:rPr>
              <a:t>https://ageing-better.org.uk/our-ageing-population-state-ageing-2023-4</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Cleary, J.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Role of Technology in Modern Home Care: Staying Connected and Safe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Unique Senior Care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6"/>
              </a:rPr>
              <a:t>https://www.uniquecare.co.uk/technology-in-modern-home-care/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CQC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CQC warns lack of investment in community services threatens shift towards care outside hospital – and risks ‘erosion’ of care quality - Care Quality Commission</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Cqc.org.uk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7"/>
              </a:rPr>
              <a:t>https://www.cqc.org.uk/press-release/cqc-warns-lack-investment-community-services-threatens-shift-towards-care-outside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DHSC (2018)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adult social care workforce in England - National Audit Office (NAO) report</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National Audit Office (NAO)</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8"/>
              </a:rPr>
              <a:t>https://www.nao.org.uk/reports/the-adult-social-care-workforce-in-england/</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Evans, S.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et al.</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(2025) ‘Coping with a cost of living crisis in the English care home workforce: a qualitative study’,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Aging &amp; Mental Health</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pp. 1–17.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9"/>
              </a:rPr>
              <a:t>https://doi.org/10.1080/13607863.2025.2593969</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Excelcare (2024)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Excelcare | Homepage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Excelcareholdings.com</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0"/>
              </a:rPr>
              <a:t>https://www.excelcareholdings.com/</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(Accessed: 30 January 2026).</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Fernandez, J.-L.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et al.</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(2020)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December 2020 Unmet social care needs in England A scoping study for evaluating support models for older people with low and moderate needs CARE POLICY AND EVALUATION CENTRE CPEC CPEC Working Paper 6</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1"/>
              </a:rPr>
              <a:t>https://www.lse.ac.uk/cpec/assets/documents/cpec-working-paper-6.pdf</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Fradkin, B. (2021)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One Senior Place: Virtual Dementia Tour puts you in patient’s shoes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Florida Today</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2"/>
              </a:rPr>
              <a:t>https://www.floridatoday.com/story/life/wellness/2021/02/16/one-senior-place-virtual-dementia-tour-puts-you-patients-shoes/6740804002/</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(Accessed: 30 January 2026).</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Goodful (2019)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We Try A Virtual Dementia Experience To Learn About Dementia</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YouTube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3"/>
              </a:rPr>
              <a:t>https://www.youtube.com/watch?v=OUWOfDupmZk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(Accessed: 2 February 2025).</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GOV.UK (2021)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Workforce Recruitment and Retention Fund: examples of allowable activity</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GOV.UK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4"/>
              </a:rPr>
              <a:t>https://www.gov.uk/government/publications/workforce-recruitment-and-retention-fund-for-adult-social-care/workforce-recruitment-and-retention-fund-examples-of-allowable-activity</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Government Office for Science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Future of an Ageing Population</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Government Office for Science.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5"/>
              </a:rPr>
              <a:t>https://assets.publishing.service.gov.uk/media/5d273adce5274a5862768ff9/future-of-an-ageing-population.pdf</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Health (2024)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Adult social care in England, monthly statistics: July 2024</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GOV.UK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6"/>
              </a:rPr>
              <a:t>https://www.gov.uk/government/statistics/adult-social-care-in-england-monthly-statistics-july-2024/adult-social-care-in-england-monthly-statistics-july-2024</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Hill, A. (2020)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Older people widely demonised in UK, ageism report finds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Guardian</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The Guardian.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7"/>
              </a:rPr>
              <a:t>https://www.theguardian.com/society/2020/mar/19/older-people-widely-demonised-uk-ageism-report</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Jin, K. (2010) ‘Modern biological theories of aging’,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Aging and Disease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1(2), p. 72.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8"/>
              </a:rPr>
              <a:t>https://pmc.ncbi.nlm.nih.gov/articles/PMC2995895/</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King's Fund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Fixing social care: the six key problems and how to tackle them</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King’s Fund</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https://www.kingsfund.org.uk/insight-and-analysis/long-reads/whats-your-problem-social-care#3.-workforce-pay-and-conditions:-underpaid.</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Leis, M. and Gijsbers, G. (2011)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Active and Healthy Ageing - A Long-term View up to 2050 European Foresight Platform, 2011</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19"/>
              </a:rPr>
              <a:t>https://forschungsnetzwerk.ams.at/dam/jcr:6f068ad8-fdcc-4360-b85a-51840f49d5b0/Paper_Active_Healthy_Ageing_FIN.pdf</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MC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Residential Care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Millennium Care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craftcms-tailwind.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0"/>
              </a:rPr>
              <a:t>https://www.millennium-care.co.uk/types-of-care/residential-care/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Mo Wang (2013)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Oxford handbook of retirement</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Oxford University Press.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Munson, S. (2023)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Care home innovations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Carehome.co.uk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1"/>
              </a:rPr>
              <a:t>https://www.carehome.co.uk/advice/care-home-innovations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NHS (2024)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Age - NHS digital service manual</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nhs.uk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2"/>
              </a:rPr>
              <a:t>https://service-manual.nhs.uk/content/inclusive-content/age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ONS (2022a)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Care homes and estimating the self-funding population, England - Office for National Statistics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www.ons.gov.uk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3"/>
              </a:rPr>
              <a:t>https://www.ons.gov.uk/peoplepopulationandcommunity/healthandsocialcare/socialcare/articles/carehomesandestimatingtheselffundingpopulationengland/2021to2022</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ONS (2022b)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Voices of our ageing population - Office for National Statistics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www.ons.gov.uk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https://www.ons.gov.uk/peoplepopulationandcommunity/birthsdeathsandmarriages/ageing/articles/voicesofourageingpopulation/livinglongerlives.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ONS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Comparison of old age dependency ratio estimates and projections, UK and constituent countries - Office for National Statistics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Ons.gov.uk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4"/>
              </a:rPr>
              <a:t>https://www.ons.gov.uk/peoplepopulationandcommunity/populationandmigration/populationprojections/datasets/comparisonofoldagedependencyratioestimatesandprojectionsukandconstituentcountries/current?utm_source=chatgpt.com</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(Accessed: 29 January 2026).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Peace, S. (2023)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Environments of Ageing</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Policy Press.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The Health Foundation (2023)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Adult social care funding pressures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Health Foundation</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5"/>
              </a:rPr>
              <a:t>https://www.health.org.uk/reports-and-analysis/analysis/adult-social-care-funding-pressures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Thompson, E.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How digital improvements are transforming the experience of care home residents  - NHS South West London Integrated Care Board</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NHS South West London Integrated Care Board</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6"/>
              </a:rPr>
              <a:t>https://www.southwestlondon.icb.nhs.uk/news/how-digital-improvements-are-transforming-the-experience-of-care-home-residents/</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Tover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Innovating the care sector with the Tovertafel</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Tover</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7"/>
              </a:rPr>
              <a:t>https://www.tover.care/uk/</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Vahab Karamivand and Mohamadi, A. (2022) ‘A Review of Theories of Aging, with Emphasizing the Theory of Disengagement in a Nursing Home’, 4(1), pp. 1–13.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8"/>
              </a:rPr>
              <a:t>https://www.researchgate.net/publication/358270552_A_Review_of_Theories_of_Aging_with_Emphasizing_the_Theory_of_Disengagement_in_a_Nursing_Home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Winstead, V.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et al.</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(2014) ‘The Impact of Activity Interventions on the Well-Being of Older Adults in Continuing Care Communities’,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Journal of Applied Gerontology</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33(7), pp. 888–911.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29"/>
              </a:rPr>
              <a:t>https://doi.org/10.1177/0733464814537701</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Woffindin, L. (2024)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Assistive Technology in Health and Social care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CPD Online College</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30"/>
              </a:rPr>
              <a:t>https://cpdonline.co.uk/knowledge-base/care/assistive-technology/</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World Health Organization (2022)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Decade of healthy ageing (2020-2030)</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www.who.int</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31"/>
              </a:rPr>
              <a:t>https://www.who.int/initiatives/decade-of-healthy-ageing</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World Health Organization (2025)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Ageing: Global population</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World Health Organization</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32"/>
              </a:rPr>
              <a:t>https://www.who.int/news-room/questions-and-answers/item/population-ageing</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World Health Organization (2026)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Ageing</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www.who.int</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Available at: </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hlinkClick r:id="rId33"/>
              </a:rPr>
              <a:t>https://www.who.int/health-topics/ageing#tab=tab_2</a:t>
            </a:r>
            <a:r>
              <a:rPr kumimoji="0" lang="en-US" altLang="en-US" sz="1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306045785"/>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0</TotalTime>
  <Words>3843</Words>
  <Application>Microsoft Office PowerPoint</Application>
  <PresentationFormat>Custom</PresentationFormat>
  <Paragraphs>234</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Droplet</vt:lpstr>
      <vt:lpstr>PowerPoint Presentation</vt:lpstr>
      <vt:lpstr>PowerPoint Presentation</vt:lpstr>
      <vt:lpstr>PowerPoint Presentation</vt:lpstr>
      <vt:lpstr>theoretical Framework</vt:lpstr>
      <vt:lpstr>PowerPoint Presentation</vt:lpstr>
      <vt:lpstr>PowerPoint Presentation</vt:lpstr>
      <vt:lpstr>PowerPoint Presentation</vt:lpstr>
      <vt:lpstr>Provisions/Settings  Residential Care Homes: Over 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Gray Modern Medical Presentation</dc:title>
  <dc:creator>Razia khan</dc:creator>
  <cp:revision>81</cp:revision>
  <dcterms:created xsi:type="dcterms:W3CDTF">2006-08-16T00:00:00Z</dcterms:created>
  <dcterms:modified xsi:type="dcterms:W3CDTF">2026-02-25T20:59:47Z</dcterms:modified>
  <dc:identifier>DAG_xTjBEAg</dc:identifier>
</cp:coreProperties>
</file>