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4" d="100"/>
          <a:sy n="74" d="100"/>
        </p:scale>
        <p:origin x="1013"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14/07/2026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14/07/2026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14/07/2026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14/07/2026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14/07/2026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14/07/2026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14/07/2026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14/07/2026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14/07/2026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sychiatrymagazine.com/rumination-vs-intrusive-thoughts/"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helearnersway.net/ideas/2015/9/13/making-the-most-of-blooms-taxonomy" TargetMode="External"/><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blogs.ubc.ca/communicatingscience2018w109/2018/10/08/how-to-develop-critical-thinking-skills/" TargetMode="External"/><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areerbloom.org/category/working-professionals/career-development/" TargetMode="External"/><Relationship Id="rId2" Type="http://schemas.openxmlformats.org/officeDocument/2006/relationships/image" Target="../media/image6.jp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oercommons.org/courseware/lesson/67059" TargetMode="External"/><Relationship Id="rId2" Type="http://schemas.openxmlformats.org/officeDocument/2006/relationships/image" Target="../media/image7.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google.co.uk/books/library?hl=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14/07/2026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JOHN GAISEY</a:t>
            </a:r>
          </a:p>
          <a:p>
            <a:r>
              <a:rPr lang="en-GB" altLang="en-US" u="sng" dirty="0"/>
              <a:t>Student ID: 2517803</a:t>
            </a:r>
            <a:endParaRPr lang="en-GB" altLang="en-US" b="1" i="1" dirty="0"/>
          </a:p>
          <a:p>
            <a:r>
              <a:rPr lang="en-GB" altLang="en-US" u="sng" dirty="0"/>
              <a:t>Lecturer’s Name </a:t>
            </a:r>
            <a:r>
              <a:rPr lang="en-GB" altLang="en-US" b="1" i="1" dirty="0"/>
              <a:t>:CHRISTOPHER MAFUVA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can confirm that I have not used AI to generate the content of this presentation.AI has only been used for proofreading and grammar checking in line with module guidance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14/07/2026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0" y="274638"/>
            <a:ext cx="10972800" cy="1143000"/>
          </a:xfrm>
        </p:spPr>
        <p:txBody>
          <a:bodyPr wrap="square" anchor="ctr">
            <a:normAutofit/>
          </a:bodyPr>
          <a:lstStyle/>
          <a:p>
            <a:r>
              <a:rPr lang="en-GB" altLang="en-US" b="1"/>
              <a:t>Introduction</a:t>
            </a:r>
            <a:endParaRPr lang="en-US" altLang="en-US" b="1"/>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sz="half" idx="1"/>
          </p:nvPr>
        </p:nvSpPr>
        <p:spPr>
          <a:xfrm>
            <a:off x="609600" y="1600201"/>
            <a:ext cx="5384800" cy="3989040"/>
          </a:xfrm>
        </p:spPr>
        <p:txBody>
          <a:bodyPr wrap="square" anchor="t">
            <a:normAutofit fontScale="85000" lnSpcReduction="20000"/>
          </a:bodyPr>
          <a:lstStyle/>
          <a:p>
            <a:pPr marL="0" indent="0">
              <a:buNone/>
              <a:defRPr/>
            </a:pPr>
            <a:r>
              <a:rPr lang="en-GB" b="1" i="1" dirty="0"/>
              <a:t>Briefly</a:t>
            </a:r>
          </a:p>
          <a:p>
            <a:pPr>
              <a:defRPr/>
            </a:pPr>
            <a:r>
              <a:rPr lang="en-GB" dirty="0">
                <a:latin typeface="Arial" panose="020B0604020202020204" pitchFamily="34" charset="0"/>
                <a:cs typeface="Arial" panose="020B0604020202020204" pitchFamily="34" charset="0"/>
              </a:rPr>
              <a:t>My name is JOHN GAISEY a student at university of Wales trinity saint David. My student number is 2517803</a:t>
            </a:r>
          </a:p>
          <a:p>
            <a:pPr>
              <a:defRPr/>
            </a:pPr>
            <a:r>
              <a:rPr lang="en-GB" altLang="en-US" dirty="0">
                <a:latin typeface="Arial" panose="020B0604020202020204" pitchFamily="34" charset="0"/>
                <a:cs typeface="Arial" panose="020B0604020202020204" pitchFamily="34" charset="0"/>
              </a:rPr>
              <a:t>I will be presenting about critical thinking.</a:t>
            </a:r>
            <a:endParaRPr lang="en-GB" b="1"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Importance of critical thinking</a:t>
            </a:r>
          </a:p>
          <a:p>
            <a:pPr>
              <a:defRPr/>
            </a:pPr>
            <a:r>
              <a:rPr lang="en-GB" dirty="0">
                <a:latin typeface="Arial" panose="020B0604020202020204" pitchFamily="34" charset="0"/>
                <a:cs typeface="Arial" panose="020B0604020202020204" pitchFamily="34" charset="0"/>
              </a:rPr>
              <a:t>Discussion about the model and the application of critical thinking in health and social care practice</a:t>
            </a:r>
          </a:p>
        </p:txBody>
      </p:sp>
      <p:pic>
        <p:nvPicPr>
          <p:cNvPr id="5" name="Content Placeholder 4">
            <a:extLst>
              <a:ext uri="{FF2B5EF4-FFF2-40B4-BE49-F238E27FC236}">
                <a16:creationId xmlns:a16="http://schemas.microsoft.com/office/drawing/2014/main" id="{4AE2D597-A816-5DDA-2276-72A34E6591CC}"/>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97600" y="1799961"/>
            <a:ext cx="5384800" cy="3589866"/>
          </a:xfrm>
        </p:spPr>
      </p:pic>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14/07/2026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altLang="en-US" sz="2800" b="1" i="1" dirty="0"/>
              <a:t>Critical thinking</a:t>
            </a:r>
            <a:endParaRPr lang="en-GB" altLang="en-US" sz="2800" i="1"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14/07/2026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4524315"/>
          </a:xfrm>
          <a:prstGeom prst="rect">
            <a:avLst/>
          </a:prstGeom>
          <a:noFill/>
        </p:spPr>
        <p:txBody>
          <a:bodyPr wrap="square">
            <a:spAutoFit/>
          </a:bodyPr>
          <a:lstStyle/>
          <a:p>
            <a:pPr lvl="1"/>
            <a:endParaRPr lang="en-GB" sz="2400" dirty="0"/>
          </a:p>
          <a:p>
            <a:pPr lvl="1"/>
            <a:endParaRPr lang="en-GB" sz="2400" dirty="0"/>
          </a:p>
          <a:p>
            <a:pPr marL="800100" lvl="1" indent="-342900">
              <a:buFont typeface="Arial" panose="020B0604020202020204" pitchFamily="34" charset="0"/>
              <a:buChar char="•"/>
            </a:pPr>
            <a:r>
              <a:rPr lang="en-GB" sz="2400" dirty="0"/>
              <a:t>Critical thinking in health and social care is the ability to carefully assess information, consider different options, and make informed decisions that provide safe effective, and person-centred care. </a:t>
            </a:r>
          </a:p>
          <a:p>
            <a:pPr marL="800100" lvl="1" indent="-342900">
              <a:buFont typeface="Arial" panose="020B0604020202020204" pitchFamily="34" charset="0"/>
              <a:buChar char="•"/>
            </a:pPr>
            <a:r>
              <a:rPr lang="en-GB" sz="2400" dirty="0"/>
              <a:t>It involves using knowledge, evidence and professional judgement to solve problems and meet the individuals' needs of service users. Cottrell (2017) Critical Thinking Skills: Effective Analysis, Argument </a:t>
            </a:r>
          </a:p>
          <a:p>
            <a:pPr marL="742950" lvl="1" indent="-285750">
              <a:buFont typeface="Arial" panose="020B0604020202020204" pitchFamily="34" charset="0"/>
              <a:buChar char="•"/>
            </a:pPr>
            <a:r>
              <a:rPr lang="en-GB" sz="2400" dirty="0"/>
              <a:t>Critical thinking in everyday practice involves observing situations carefully asking relevant questions evaluating information and making safe informed decisions that meets the needs of everyone.</a:t>
            </a:r>
          </a:p>
          <a:p>
            <a:pPr lvl="1"/>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14/07/2026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critical thinking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970634"/>
            <a:ext cx="10657114" cy="5224507"/>
          </a:xfrm>
          <a:prstGeom prst="rect">
            <a:avLst/>
          </a:prstGeom>
          <a:noFill/>
        </p:spPr>
        <p:txBody>
          <a:bodyPr wrap="square">
            <a:spAutoFit/>
          </a:bodyPr>
          <a:lstStyle/>
          <a:p>
            <a:r>
              <a:rPr lang="en-GB" sz="2000" dirty="0"/>
              <a:t>Critical thinking is essential in health and social care because it helps professionals make safe decisions  solve problems effectively and provide high-quality person-centred care.</a:t>
            </a:r>
          </a:p>
          <a:p>
            <a:endParaRPr lang="en-GB" sz="1200" dirty="0"/>
          </a:p>
          <a:p>
            <a:r>
              <a:rPr lang="en-GB" sz="2000" dirty="0"/>
              <a:t>How does it support:</a:t>
            </a:r>
          </a:p>
          <a:p>
            <a:pPr marL="800100" lvl="1" indent="-342900">
              <a:buFont typeface="Arial" panose="020B0604020202020204" pitchFamily="34" charset="0"/>
              <a:buChar char="•"/>
            </a:pPr>
            <a:r>
              <a:rPr lang="en-GB" sz="2000" dirty="0"/>
              <a:t>By helping professional identify risks make informed decisions and respond appropriately to each persons needs.</a:t>
            </a:r>
          </a:p>
          <a:p>
            <a:pPr marL="800100" lvl="1" indent="-342900">
              <a:buFont typeface="Arial" panose="020B0604020202020204" pitchFamily="34" charset="0"/>
              <a:buChar char="•"/>
            </a:pPr>
            <a:r>
              <a:rPr lang="en-GB" sz="2000" dirty="0"/>
              <a:t>By supporting accurate decisions reducing errors and delivering safe effective and person-centred care</a:t>
            </a:r>
          </a:p>
          <a:p>
            <a:endParaRPr lang="en-GB" sz="1050" i="1" dirty="0"/>
          </a:p>
          <a:p>
            <a:r>
              <a:rPr lang="en-GB" sz="2000" dirty="0"/>
              <a:t>Benefits of critical thinking:</a:t>
            </a:r>
          </a:p>
          <a:p>
            <a:pPr marL="342900" indent="-342900">
              <a:buFont typeface="Arial" panose="020B0604020202020204" pitchFamily="34" charset="0"/>
              <a:buChar char="•"/>
            </a:pPr>
            <a:r>
              <a:rPr lang="en-GB" sz="2000" dirty="0"/>
              <a:t>By ensuring they receive safe personalised and effective care that meets their individual needs</a:t>
            </a:r>
          </a:p>
          <a:p>
            <a:pPr marL="342900" indent="-342900">
              <a:buFont typeface="Arial" panose="020B0604020202020204" pitchFamily="34" charset="0"/>
              <a:buChar char="•"/>
            </a:pPr>
            <a:r>
              <a:rPr lang="en-GB" sz="2000" dirty="0"/>
              <a:t>Helps staff and colleagues work together effectively solve problems and make safe decisions that improve the quality of care</a:t>
            </a:r>
          </a:p>
          <a:p>
            <a:pPr marL="342900" indent="-342900">
              <a:buFont typeface="Arial" panose="020B0604020202020204" pitchFamily="34" charset="0"/>
              <a:buChar char="•"/>
            </a:pPr>
            <a:r>
              <a:rPr lang="en-GB" sz="2000" dirty="0"/>
              <a:t>By improving the quality of care reducing errors and supporting better decisions making.</a:t>
            </a:r>
          </a:p>
          <a:p>
            <a:pPr marL="342900" indent="-342900">
              <a:buFont typeface="Arial" panose="020B0604020202020204" pitchFamily="34" charset="0"/>
              <a:buChar char="•"/>
            </a:pPr>
            <a:r>
              <a:rPr lang="en-GB" sz="2000" dirty="0"/>
              <a:t>HCPC (2023)</a:t>
            </a:r>
          </a:p>
          <a:p>
            <a:endParaRPr lang="en-GB" sz="1100" dirty="0"/>
          </a:p>
          <a:p>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Model or framework linked to critical thinking </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1"/>
          </p:nvPr>
        </p:nvSpPr>
        <p:spPr>
          <a:xfrm>
            <a:off x="609600" y="1600201"/>
            <a:ext cx="5384800" cy="3989040"/>
          </a:xfrm>
        </p:spPr>
        <p:txBody>
          <a:bodyPr wrap="square" anchor="t">
            <a:normAutofit fontScale="92500" lnSpcReduction="10000"/>
          </a:bodyPr>
          <a:lstStyle/>
          <a:p>
            <a:pPr>
              <a:lnSpc>
                <a:spcPct val="90000"/>
              </a:lnSpc>
            </a:pPr>
            <a:r>
              <a:rPr lang="en-GB" sz="1500" dirty="0"/>
              <a:t>Bloom's Taxonomy is a learning  framework that helps people build critical thinking skills by developing their knowledge step by step.</a:t>
            </a:r>
          </a:p>
          <a:p>
            <a:pPr>
              <a:lnSpc>
                <a:spcPct val="90000"/>
              </a:lnSpc>
            </a:pPr>
            <a:r>
              <a:rPr lang="en-GB" sz="1500" dirty="0"/>
              <a:t>It begins with basic skills such as remembering and </a:t>
            </a:r>
            <a:r>
              <a:rPr lang="en-GB" sz="1500"/>
              <a:t>understanding information, then </a:t>
            </a:r>
            <a:r>
              <a:rPr lang="en-GB" sz="1500" dirty="0"/>
              <a:t>moves to more advance  skill applying knowledge, analysing situations, evaluating decisions, and creating new ideas (Andeson and Krathowohl,2001)</a:t>
            </a:r>
          </a:p>
          <a:p>
            <a:pPr>
              <a:lnSpc>
                <a:spcPct val="90000"/>
              </a:lnSpc>
            </a:pPr>
            <a:r>
              <a:rPr lang="en-GB" sz="1500" dirty="0"/>
              <a:t>The model progresses from lower order thinking skills such as remembering and understanding information to higher order skills including analysing evaluating and creating (Anderson and Krathwohl, 2001) In my practice I use critical thinking by analysing patient information evaluating available evidence and making informed decisions that promote safe and effective care.</a:t>
            </a:r>
          </a:p>
          <a:p>
            <a:pPr>
              <a:lnSpc>
                <a:spcPct val="90000"/>
              </a:lnSpc>
            </a:pPr>
            <a:r>
              <a:rPr lang="en-GB" sz="1500" dirty="0"/>
              <a:t> This framework help me question assumptions solve problems and reflect on my actions to improve patient outcomes. Using Blooms Taxonomy strengthens my ability to make sound clinical judgement and support continues professional development. (Bloom, 1956).</a:t>
            </a:r>
          </a:p>
          <a:p>
            <a:pPr marL="0" indent="0">
              <a:lnSpc>
                <a:spcPct val="90000"/>
              </a:lnSpc>
              <a:buNone/>
            </a:pPr>
            <a:endParaRPr lang="en-GB" sz="1500" dirty="0"/>
          </a:p>
          <a:p>
            <a:pPr marL="0" indent="0">
              <a:lnSpc>
                <a:spcPct val="90000"/>
              </a:lnSpc>
              <a:buNone/>
            </a:pPr>
            <a:endParaRPr lang="en-GB" sz="1500" i="1" dirty="0"/>
          </a:p>
          <a:p>
            <a:pPr>
              <a:lnSpc>
                <a:spcPct val="90000"/>
              </a:lnSpc>
            </a:pPr>
            <a:endParaRPr lang="en-GB" sz="1500" dirty="0"/>
          </a:p>
        </p:txBody>
      </p:sp>
      <p:pic>
        <p:nvPicPr>
          <p:cNvPr id="8" name="Content Placeholder 7">
            <a:extLst>
              <a:ext uri="{FF2B5EF4-FFF2-40B4-BE49-F238E27FC236}">
                <a16:creationId xmlns:a16="http://schemas.microsoft.com/office/drawing/2014/main" id="{DA4D7FA8-BE33-185E-7D1A-13456FAC861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97600" y="2383314"/>
            <a:ext cx="5384800" cy="2423160"/>
          </a:xfrm>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14/07/2026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sp>
        <p:nvSpPr>
          <p:cNvPr id="9" name="TextBox 8">
            <a:extLst>
              <a:ext uri="{FF2B5EF4-FFF2-40B4-BE49-F238E27FC236}">
                <a16:creationId xmlns:a16="http://schemas.microsoft.com/office/drawing/2014/main" id="{86694E7C-75AD-BEFC-0760-237A913BA38F}"/>
              </a:ext>
            </a:extLst>
          </p:cNvPr>
          <p:cNvSpPr txBox="1"/>
          <p:nvPr/>
        </p:nvSpPr>
        <p:spPr>
          <a:xfrm>
            <a:off x="6197600" y="4806474"/>
            <a:ext cx="5384800" cy="230832"/>
          </a:xfrm>
          <a:prstGeom prst="rect">
            <a:avLst/>
          </a:prstGeom>
          <a:noFill/>
        </p:spPr>
        <p:txBody>
          <a:bodyPr wrap="square" rtlCol="0">
            <a:spAutoFit/>
          </a:bodyPr>
          <a:lstStyle/>
          <a:p>
            <a:r>
              <a:rPr lang="en-GB" sz="900">
                <a:hlinkClick r:id="rId3" tooltip="https://thelearnersway.net/ideas/2015/9/13/making-the-most-of-blooms-taxonomy"/>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Applying critical thinking in practice</a:t>
            </a:r>
            <a:br>
              <a:rPr lang="en-GB" sz="3700"/>
            </a:br>
            <a:endParaRPr lang="en-GB" sz="3700" b="1"/>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1500"/>
              <a:t>As a radiographer I will use critical thinking when reviewing a patients request form and medical history to ensure the correct imaging procedure is performed safely and effectively.</a:t>
            </a:r>
          </a:p>
          <a:p>
            <a:pPr marL="0" indent="0">
              <a:lnSpc>
                <a:spcPct val="90000"/>
              </a:lnSpc>
              <a:buNone/>
            </a:pPr>
            <a:r>
              <a:rPr lang="en-GB" sz="1500" b="1"/>
              <a:t>What might be the situation?</a:t>
            </a:r>
          </a:p>
          <a:p>
            <a:pPr lvl="1">
              <a:lnSpc>
                <a:spcPct val="90000"/>
              </a:lnSpc>
            </a:pPr>
            <a:r>
              <a:rPr lang="en-GB" sz="1500"/>
              <a:t>Critical thinking guides my actions by helping me assess information identify risks and make safe informed decisions in practice.</a:t>
            </a:r>
          </a:p>
          <a:p>
            <a:pPr marL="0" indent="0">
              <a:lnSpc>
                <a:spcPct val="90000"/>
              </a:lnSpc>
              <a:buNone/>
            </a:pPr>
            <a:r>
              <a:rPr lang="en-GB" sz="1500" b="1"/>
              <a:t>What is the impact on care?</a:t>
            </a:r>
            <a:endParaRPr lang="en-GB" sz="1500"/>
          </a:p>
          <a:p>
            <a:pPr marL="457200" lvl="1" indent="0">
              <a:lnSpc>
                <a:spcPct val="90000"/>
              </a:lnSpc>
              <a:buNone/>
            </a:pPr>
            <a:r>
              <a:rPr lang="en-GB" sz="1500"/>
              <a:t>By supporting safe personalised care and helping meet their individual needs effectively.</a:t>
            </a:r>
          </a:p>
          <a:p>
            <a:pPr marL="457200" lvl="1" indent="0">
              <a:lnSpc>
                <a:spcPct val="90000"/>
              </a:lnSpc>
              <a:buNone/>
            </a:pPr>
            <a:r>
              <a:rPr lang="en-GB" sz="1500"/>
              <a:t>By reducing errors improving decision making and promoting better outcomes for service users.</a:t>
            </a:r>
          </a:p>
        </p:txBody>
      </p:sp>
      <p:pic>
        <p:nvPicPr>
          <p:cNvPr id="7" name="Content Placeholder 6">
            <a:extLst>
              <a:ext uri="{FF2B5EF4-FFF2-40B4-BE49-F238E27FC236}">
                <a16:creationId xmlns:a16="http://schemas.microsoft.com/office/drawing/2014/main" id="{C9E5EA1E-983F-EF48-3019-11B4FE3F364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604189" y="1600202"/>
            <a:ext cx="4571622" cy="3137598"/>
          </a:xfrm>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14/07/2026</a:t>
            </a:fld>
            <a:endParaRPr lang="en-GB" alt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
        <p:nvSpPr>
          <p:cNvPr id="8" name="TextBox 7">
            <a:extLst>
              <a:ext uri="{FF2B5EF4-FFF2-40B4-BE49-F238E27FC236}">
                <a16:creationId xmlns:a16="http://schemas.microsoft.com/office/drawing/2014/main" id="{C60D52D7-4EE1-35DB-CBB8-4EA4FF77522C}"/>
              </a:ext>
            </a:extLst>
          </p:cNvPr>
          <p:cNvSpPr txBox="1"/>
          <p:nvPr/>
        </p:nvSpPr>
        <p:spPr>
          <a:xfrm>
            <a:off x="6604189" y="4737799"/>
            <a:ext cx="4571622" cy="230832"/>
          </a:xfrm>
          <a:prstGeom prst="rect">
            <a:avLst/>
          </a:prstGeom>
          <a:noFill/>
        </p:spPr>
        <p:txBody>
          <a:bodyPr wrap="square" rtlCol="0">
            <a:spAutoFit/>
          </a:bodyPr>
          <a:lstStyle/>
          <a:p>
            <a:r>
              <a:rPr lang="en-GB" sz="900">
                <a:hlinkClick r:id="rId3" tooltip="https://blogs.ubc.ca/communicatingscience2018w109/2018/10/08/how-to-develop-critical-thinking-skills/"/>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400" b="1"/>
              <a:t>How does critical thinking support my future career?</a:t>
            </a:r>
            <a:br>
              <a:rPr lang="en-GB" sz="3400"/>
            </a:br>
            <a:endParaRPr lang="en-GB" altLang="en-US" sz="3400" b="1"/>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1500" dirty="0"/>
              <a:t>It helps professionals solve problems make safe decisions and provide high quality care in the workplace.</a:t>
            </a:r>
          </a:p>
          <a:p>
            <a:pPr>
              <a:lnSpc>
                <a:spcPct val="90000"/>
              </a:lnSpc>
            </a:pPr>
            <a:r>
              <a:rPr lang="en-GB" sz="1500" dirty="0"/>
              <a:t>In my future role as a radiographer critical thinking will help me assess information make accurate decisions and provide safe effective care for patients. </a:t>
            </a:r>
          </a:p>
          <a:p>
            <a:pPr>
              <a:lnSpc>
                <a:spcPct val="90000"/>
              </a:lnSpc>
            </a:pPr>
            <a:r>
              <a:rPr lang="en-GB" sz="1500" dirty="0"/>
              <a:t>Indeed, the strength is for me because it helps me analyse situations make careful decisions and improve the quality of care I provide.</a:t>
            </a:r>
          </a:p>
          <a:p>
            <a:pPr>
              <a:lnSpc>
                <a:spcPct val="90000"/>
              </a:lnSpc>
            </a:pPr>
            <a:r>
              <a:rPr lang="en-GB" sz="1500" dirty="0"/>
              <a:t>I would like to develop the skill further by gaining more experience reflecting on my practice and improving my decision making to provide better patient care.</a:t>
            </a:r>
          </a:p>
          <a:p>
            <a:pPr marL="0" indent="0">
              <a:lnSpc>
                <a:spcPct val="90000"/>
              </a:lnSpc>
              <a:buNone/>
            </a:pPr>
            <a:endParaRPr lang="en-GB" sz="1500" i="1" dirty="0"/>
          </a:p>
          <a:p>
            <a:pPr marL="0" indent="0">
              <a:lnSpc>
                <a:spcPct val="90000"/>
              </a:lnSpc>
              <a:buNone/>
            </a:pPr>
            <a:endParaRPr lang="en-GB" sz="1500" dirty="0"/>
          </a:p>
          <a:p>
            <a:pPr marL="0" indent="0">
              <a:lnSpc>
                <a:spcPct val="90000"/>
              </a:lnSpc>
              <a:buNone/>
            </a:pPr>
            <a:endParaRPr lang="en-GB" altLang="en-US" sz="1500" dirty="0"/>
          </a:p>
        </p:txBody>
      </p:sp>
      <p:pic>
        <p:nvPicPr>
          <p:cNvPr id="3" name="Content Placeholder 2">
            <a:extLst>
              <a:ext uri="{FF2B5EF4-FFF2-40B4-BE49-F238E27FC236}">
                <a16:creationId xmlns:a16="http://schemas.microsoft.com/office/drawing/2014/main" id="{82495763-1B6D-3A61-5198-734D84F60D9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97600" y="1600201"/>
            <a:ext cx="5384800" cy="2867891"/>
          </a:xfrm>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14/07/2026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8</a:t>
            </a:fld>
            <a:endParaRPr lang="en-GB" altLang="en-US" sz="1200">
              <a:solidFill>
                <a:srgbClr val="898989"/>
              </a:solidFill>
            </a:endParaRPr>
          </a:p>
        </p:txBody>
      </p:sp>
      <p:sp>
        <p:nvSpPr>
          <p:cNvPr id="5" name="TextBox 4">
            <a:extLst>
              <a:ext uri="{FF2B5EF4-FFF2-40B4-BE49-F238E27FC236}">
                <a16:creationId xmlns:a16="http://schemas.microsoft.com/office/drawing/2014/main" id="{D478EAA6-30C5-0CA9-6A75-5FAA4833B9B3}"/>
              </a:ext>
            </a:extLst>
          </p:cNvPr>
          <p:cNvSpPr txBox="1"/>
          <p:nvPr/>
        </p:nvSpPr>
        <p:spPr>
          <a:xfrm>
            <a:off x="6197600" y="4483274"/>
            <a:ext cx="5384800" cy="230832"/>
          </a:xfrm>
          <a:prstGeom prst="rect">
            <a:avLst/>
          </a:prstGeom>
          <a:noFill/>
        </p:spPr>
        <p:txBody>
          <a:bodyPr wrap="square" rtlCol="0">
            <a:spAutoFit/>
          </a:bodyPr>
          <a:lstStyle/>
          <a:p>
            <a:r>
              <a:rPr lang="en-GB" sz="900">
                <a:hlinkClick r:id="rId3" tooltip="https://careerbloom.org/category/working-professionals/career-development/"/>
              </a:rPr>
              <a:t>This Photo</a:t>
            </a:r>
            <a:r>
              <a:rPr lang="en-GB" sz="900"/>
              <a:t> by Unknown Author is licensed under </a:t>
            </a:r>
            <a:r>
              <a:rPr lang="en-GB" sz="900">
                <a:hlinkClick r:id="rId4" tooltip="https://creativecommons.org/licenses/by-nc/3.0/"/>
              </a:rPr>
              <a:t>CC BY-NC</a:t>
            </a:r>
            <a:endParaRPr lang="en-GB" sz="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r>
              <a:rPr lang="en-GB" altLang="en-US" b="1"/>
              <a:t>Conclusion</a:t>
            </a:r>
            <a:endParaRPr lang="en-GB" altLang="en-US" b="1" i="1"/>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altLang="en-US" dirty="0"/>
              <a:t>In conclusion critical thinking is an essential skill in health and social care as it supports safe decisions effective problem solving and high-quality person-centred care. </a:t>
            </a:r>
            <a:endParaRPr lang="en-GB" altLang="en-US"/>
          </a:p>
          <a:p>
            <a:pPr>
              <a:lnSpc>
                <a:spcPct val="90000"/>
              </a:lnSpc>
            </a:pPr>
            <a:r>
              <a:rPr lang="en-GB" altLang="en-US" dirty="0"/>
              <a:t>Developing this skill will help me improve my future practice as a radiographer</a:t>
            </a:r>
            <a:endParaRPr lang="en-GB" altLang="en-US"/>
          </a:p>
        </p:txBody>
      </p:sp>
      <p:pic>
        <p:nvPicPr>
          <p:cNvPr id="3" name="Content Placeholder 2">
            <a:extLst>
              <a:ext uri="{FF2B5EF4-FFF2-40B4-BE49-F238E27FC236}">
                <a16:creationId xmlns:a16="http://schemas.microsoft.com/office/drawing/2014/main" id="{0CEB2D35-18FA-4912-BB58-94421DE716BA}"/>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97600" y="2024327"/>
            <a:ext cx="5384800" cy="3141133"/>
          </a:xfrm>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14/07/2026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9</a:t>
            </a:fld>
            <a:endParaRPr lang="en-GB" altLang="en-US" sz="1200">
              <a:solidFill>
                <a:srgbClr val="898989"/>
              </a:solidFill>
            </a:endParaRPr>
          </a:p>
        </p:txBody>
      </p:sp>
      <p:sp>
        <p:nvSpPr>
          <p:cNvPr id="5" name="TextBox 4">
            <a:extLst>
              <a:ext uri="{FF2B5EF4-FFF2-40B4-BE49-F238E27FC236}">
                <a16:creationId xmlns:a16="http://schemas.microsoft.com/office/drawing/2014/main" id="{F168A93B-7442-989E-0D0D-D653122F7005}"/>
              </a:ext>
            </a:extLst>
          </p:cNvPr>
          <p:cNvSpPr txBox="1"/>
          <p:nvPr/>
        </p:nvSpPr>
        <p:spPr>
          <a:xfrm>
            <a:off x="6197600" y="5165460"/>
            <a:ext cx="5384800" cy="230832"/>
          </a:xfrm>
          <a:prstGeom prst="rect">
            <a:avLst/>
          </a:prstGeom>
          <a:noFill/>
        </p:spPr>
        <p:txBody>
          <a:bodyPr wrap="square" rtlCol="0">
            <a:spAutoFit/>
          </a:bodyPr>
          <a:lstStyle/>
          <a:p>
            <a:r>
              <a:rPr lang="en-GB" sz="900">
                <a:hlinkClick r:id="rId3" tooltip="https://oercommons.org/courseware/lesson/67059"/>
              </a:rPr>
              <a:t>This Photo</a:t>
            </a:r>
            <a:r>
              <a:rPr lang="en-GB" sz="900"/>
              <a:t> by Unknown Author is licensed under </a:t>
            </a:r>
            <a:r>
              <a:rPr lang="en-GB" sz="900">
                <a:hlinkClick r:id="rId4" tooltip="https://creativecommons.org/licenses/by/3.0/"/>
              </a:rPr>
              <a:t>CC BY</a:t>
            </a:r>
            <a:endParaRPr lang="en-GB"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solidFill>
            <a:schemeClr val="bg1"/>
          </a:solidFill>
        </p:spPr>
        <p:txBody>
          <a:bodyPr/>
          <a:lstStyle/>
          <a:p>
            <a:r>
              <a:rPr lang="en-GB" altLang="en-US" dirty="0"/>
              <a:t>REFERENCES</a:t>
            </a: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 y="1142999"/>
            <a:ext cx="12192000" cy="4989369"/>
          </a:xfrm>
        </p:spPr>
        <p:txBody>
          <a:bodyPr/>
          <a:lstStyle/>
          <a:p>
            <a:r>
              <a:rPr lang="en-GB" sz="2200" b="1" dirty="0">
                <a:solidFill>
                  <a:srgbClr val="222222"/>
                </a:solidFill>
                <a:latin typeface="TimesNewRomanPS-BoldMT"/>
              </a:rPr>
              <a:t>Anderson, </a:t>
            </a:r>
            <a:r>
              <a:rPr lang="en-GB" sz="2200" b="1" dirty="0" err="1">
                <a:solidFill>
                  <a:srgbClr val="222222"/>
                </a:solidFill>
                <a:latin typeface="TimesNewRomanPS-BoldMT"/>
              </a:rPr>
              <a:t>L,Wand</a:t>
            </a:r>
            <a:r>
              <a:rPr lang="en-GB" sz="2200" b="1" dirty="0">
                <a:solidFill>
                  <a:srgbClr val="222222"/>
                </a:solidFill>
                <a:latin typeface="TimesNewRomanPS-BoldMT"/>
              </a:rPr>
              <a:t> </a:t>
            </a:r>
            <a:r>
              <a:rPr lang="en-GB" sz="2200" b="1" dirty="0" err="1">
                <a:solidFill>
                  <a:srgbClr val="222222"/>
                </a:solidFill>
                <a:latin typeface="TimesNewRomanPS-BoldMT"/>
              </a:rPr>
              <a:t>Krathwohl,DR</a:t>
            </a:r>
            <a:r>
              <a:rPr lang="en-GB" sz="2200" b="1" dirty="0">
                <a:solidFill>
                  <a:srgbClr val="222222"/>
                </a:solidFill>
                <a:latin typeface="TimesNewRomanPS-BoldMT"/>
              </a:rPr>
              <a:t> (2001) a Taxonomy for learning Teaching, and Assessing: a Revision of Bloom’s Taxonomy of educational </a:t>
            </a:r>
            <a:r>
              <a:rPr lang="en-GB" sz="2200" b="1" dirty="0" err="1">
                <a:solidFill>
                  <a:srgbClr val="222222"/>
                </a:solidFill>
                <a:latin typeface="TimesNewRomanPS-BoldMT"/>
              </a:rPr>
              <a:t>Objectives.New</a:t>
            </a:r>
            <a:r>
              <a:rPr lang="en-GB" sz="2200" b="1" dirty="0">
                <a:solidFill>
                  <a:srgbClr val="222222"/>
                </a:solidFill>
                <a:latin typeface="TimesNewRomanPS-BoldMT"/>
              </a:rPr>
              <a:t> York Longman.</a:t>
            </a:r>
          </a:p>
          <a:p>
            <a:r>
              <a:rPr lang="en-GB" sz="2200" b="1" dirty="0" err="1">
                <a:solidFill>
                  <a:srgbClr val="222222"/>
                </a:solidFill>
                <a:latin typeface="TimesNewRomanPS-BoldMT"/>
              </a:rPr>
              <a:t>Blooms,B,S</a:t>
            </a:r>
            <a:r>
              <a:rPr lang="en-GB" sz="2200" b="1" dirty="0">
                <a:solidFill>
                  <a:srgbClr val="222222"/>
                </a:solidFill>
                <a:latin typeface="TimesNewRomanPS-BoldMT"/>
              </a:rPr>
              <a:t>(1956) Taxonomy of Educational </a:t>
            </a:r>
            <a:r>
              <a:rPr lang="en-GB" sz="2200" b="1" dirty="0" err="1">
                <a:solidFill>
                  <a:srgbClr val="222222"/>
                </a:solidFill>
                <a:latin typeface="TimesNewRomanPS-BoldMT"/>
              </a:rPr>
              <a:t>ojectives:Hand</a:t>
            </a:r>
            <a:r>
              <a:rPr lang="en-GB" sz="2200" b="1" dirty="0">
                <a:solidFill>
                  <a:srgbClr val="222222"/>
                </a:solidFill>
                <a:latin typeface="TimesNewRomanPS-BoldMT"/>
              </a:rPr>
              <a:t> book 1:Cognitive </a:t>
            </a:r>
            <a:r>
              <a:rPr lang="en-GB" sz="2200" b="1" dirty="0" err="1">
                <a:solidFill>
                  <a:srgbClr val="222222"/>
                </a:solidFill>
                <a:latin typeface="TimesNewRomanPS-BoldMT"/>
              </a:rPr>
              <a:t>Domain.New</a:t>
            </a:r>
            <a:r>
              <a:rPr lang="en-GB" sz="2200" b="1" dirty="0">
                <a:solidFill>
                  <a:srgbClr val="222222"/>
                </a:solidFill>
                <a:latin typeface="TimesNewRomanPS-BoldMT"/>
              </a:rPr>
              <a:t> </a:t>
            </a:r>
            <a:r>
              <a:rPr lang="en-GB" sz="2200" b="1" dirty="0" err="1">
                <a:solidFill>
                  <a:srgbClr val="222222"/>
                </a:solidFill>
                <a:latin typeface="TimesNewRomanPS-BoldMT"/>
              </a:rPr>
              <a:t>York:David</a:t>
            </a:r>
            <a:r>
              <a:rPr lang="en-GB" sz="2200" b="1" dirty="0">
                <a:solidFill>
                  <a:srgbClr val="222222"/>
                </a:solidFill>
                <a:latin typeface="TimesNewRomanPS-BoldMT"/>
              </a:rPr>
              <a:t> Mackay company.</a:t>
            </a:r>
          </a:p>
          <a:p>
            <a:r>
              <a:rPr lang="en-GB" sz="2200" b="1" dirty="0" err="1">
                <a:solidFill>
                  <a:srgbClr val="222222"/>
                </a:solidFill>
                <a:latin typeface="TimesNewRomanPS-BoldMT"/>
              </a:rPr>
              <a:t>Cottrell,S</a:t>
            </a:r>
            <a:r>
              <a:rPr lang="en-GB" sz="2200" b="1" dirty="0">
                <a:solidFill>
                  <a:srgbClr val="222222"/>
                </a:solidFill>
                <a:latin typeface="TimesNewRomanPS-BoldMT"/>
              </a:rPr>
              <a:t>.(2017) Critical Thinking </a:t>
            </a:r>
            <a:r>
              <a:rPr lang="en-GB" sz="2200" b="1" dirty="0" err="1">
                <a:solidFill>
                  <a:srgbClr val="222222"/>
                </a:solidFill>
                <a:latin typeface="TimesNewRomanPS-BoldMT"/>
              </a:rPr>
              <a:t>skills;Effective</a:t>
            </a:r>
            <a:r>
              <a:rPr lang="en-GB" sz="2200" b="1" dirty="0">
                <a:solidFill>
                  <a:srgbClr val="222222"/>
                </a:solidFill>
                <a:latin typeface="TimesNewRomanPS-BoldMT"/>
              </a:rPr>
              <a:t> </a:t>
            </a:r>
            <a:r>
              <a:rPr lang="en-GB" sz="2200" b="1" dirty="0" err="1">
                <a:solidFill>
                  <a:srgbClr val="222222"/>
                </a:solidFill>
                <a:latin typeface="TimesNewRomanPS-BoldMT"/>
              </a:rPr>
              <a:t>Analysis,Argument</a:t>
            </a:r>
            <a:r>
              <a:rPr lang="en-GB" sz="2200" b="1" dirty="0">
                <a:solidFill>
                  <a:srgbClr val="222222"/>
                </a:solidFill>
                <a:latin typeface="TimesNewRomanPS-BoldMT"/>
              </a:rPr>
              <a:t> and </a:t>
            </a:r>
            <a:r>
              <a:rPr lang="en-GB" sz="2200" b="1" dirty="0" err="1">
                <a:solidFill>
                  <a:srgbClr val="222222"/>
                </a:solidFill>
                <a:latin typeface="TimesNewRomanPS-BoldMT"/>
              </a:rPr>
              <a:t>rflection</a:t>
            </a:r>
            <a:r>
              <a:rPr lang="en-GB" sz="2200" b="1" dirty="0">
                <a:solidFill>
                  <a:srgbClr val="222222"/>
                </a:solidFill>
                <a:latin typeface="TimesNewRomanPS-BoldMT"/>
              </a:rPr>
              <a:t>. 3</a:t>
            </a:r>
            <a:r>
              <a:rPr lang="en-GB" sz="2200" b="1" baseline="30000" dirty="0">
                <a:solidFill>
                  <a:srgbClr val="222222"/>
                </a:solidFill>
                <a:latin typeface="TimesNewRomanPS-BoldMT"/>
              </a:rPr>
              <a:t>rd</a:t>
            </a:r>
            <a:r>
              <a:rPr lang="en-GB" sz="2200" b="1" dirty="0">
                <a:solidFill>
                  <a:srgbClr val="222222"/>
                </a:solidFill>
                <a:latin typeface="TimesNewRomanPS-BoldMT"/>
              </a:rPr>
              <a:t> </a:t>
            </a:r>
            <a:r>
              <a:rPr lang="en-GB" sz="2200" b="1" dirty="0" err="1">
                <a:solidFill>
                  <a:srgbClr val="222222"/>
                </a:solidFill>
                <a:latin typeface="TimesNewRomanPS-BoldMT"/>
              </a:rPr>
              <a:t>edn</a:t>
            </a:r>
            <a:r>
              <a:rPr lang="en-GB" sz="2200" b="1" dirty="0">
                <a:solidFill>
                  <a:srgbClr val="222222"/>
                </a:solidFill>
                <a:latin typeface="TimesNewRomanPS-BoldMT"/>
              </a:rPr>
              <a:t>. </a:t>
            </a:r>
            <a:r>
              <a:rPr lang="en-GB" sz="2200" b="1" dirty="0" err="1">
                <a:solidFill>
                  <a:srgbClr val="222222"/>
                </a:solidFill>
                <a:latin typeface="TimesNewRomanPS-BoldMT"/>
              </a:rPr>
              <a:t>London:Red</a:t>
            </a:r>
            <a:r>
              <a:rPr lang="en-GB" sz="2200" b="1" dirty="0">
                <a:solidFill>
                  <a:srgbClr val="222222"/>
                </a:solidFill>
                <a:latin typeface="TimesNewRomanPS-BoldMT"/>
              </a:rPr>
              <a:t> Globe Press.</a:t>
            </a:r>
          </a:p>
          <a:p>
            <a:r>
              <a:rPr lang="en-GB" sz="2200" b="1" dirty="0">
                <a:solidFill>
                  <a:srgbClr val="222222"/>
                </a:solidFill>
                <a:latin typeface="TimesNewRomanPS-BoldMT"/>
              </a:rPr>
              <a:t>Health and Care professions council (HCPC) (2023) Standards of Proficiency: </a:t>
            </a:r>
            <a:r>
              <a:rPr lang="en-GB" sz="2200" b="1" dirty="0" err="1">
                <a:solidFill>
                  <a:srgbClr val="222222"/>
                </a:solidFill>
                <a:latin typeface="TimesNewRomanPS-BoldMT"/>
              </a:rPr>
              <a:t>Radiographers.London:HCPC</a:t>
            </a:r>
            <a:r>
              <a:rPr lang="en-GB" sz="2200" b="1" dirty="0">
                <a:solidFill>
                  <a:srgbClr val="222222"/>
                </a:solidFill>
                <a:latin typeface="TimesNewRomanPS-BoldMT"/>
              </a:rPr>
              <a:t>. Available </a:t>
            </a:r>
            <a:r>
              <a:rPr lang="en-GB" sz="2200" b="1" dirty="0" err="1">
                <a:solidFill>
                  <a:srgbClr val="222222"/>
                </a:solidFill>
                <a:latin typeface="TimesNewRomanPS-BoldMT"/>
              </a:rPr>
              <a:t>at:https</a:t>
            </a:r>
            <a:r>
              <a:rPr lang="en-GB" sz="2200" b="1" dirty="0">
                <a:solidFill>
                  <a:srgbClr val="222222"/>
                </a:solidFill>
                <a:latin typeface="TimesNewRomanPS-BoldMT"/>
              </a:rPr>
              <a:t>//www.hcpc-uk.org/standards/</a:t>
            </a:r>
            <a:r>
              <a:rPr lang="en-GB" sz="2200" b="1">
                <a:solidFill>
                  <a:srgbClr val="222222"/>
                </a:solidFill>
                <a:latin typeface="TimesNewRomanPS-BoldMT"/>
              </a:rPr>
              <a:t>standards-of-proficiency/(Accessed</a:t>
            </a:r>
            <a:r>
              <a:rPr lang="en-GB" sz="2200" b="1" dirty="0">
                <a:solidFill>
                  <a:srgbClr val="222222"/>
                </a:solidFill>
                <a:latin typeface="TimesNewRomanPS-BoldMT"/>
              </a:rPr>
              <a:t>:13 July 2026)</a:t>
            </a:r>
            <a:endParaRPr lang="en-GB" sz="2200" dirty="0"/>
          </a:p>
          <a:p>
            <a:pPr marL="0" indent="0">
              <a:buNone/>
            </a:pPr>
            <a:endParaRPr lang="en-GB" sz="2200" dirty="0">
              <a:hlinkClick r:id="rId2"/>
            </a:endParaRPr>
          </a:p>
          <a:p>
            <a:endParaRPr lang="en-GB" dirty="0"/>
          </a:p>
          <a:p>
            <a:pPr marL="0" indent="0">
              <a:spcBef>
                <a:spcPts val="600"/>
              </a:spcBef>
              <a:buNone/>
            </a:pPr>
            <a:endParaRPr lang="en-GB" sz="2400" b="1" dirty="0">
              <a:solidFill>
                <a:srgbClr val="222222"/>
              </a:solidFill>
              <a:latin typeface="TimesNewRomanPS-BoldMT"/>
            </a:endParaRPr>
          </a:p>
          <a:p>
            <a:pPr marL="0" indent="0">
              <a:spcBef>
                <a:spcPts val="600"/>
              </a:spcBef>
              <a:buNone/>
            </a:pPr>
            <a:endParaRPr lang="en-GB" sz="2400" b="1" dirty="0">
              <a:solidFill>
                <a:srgbClr val="222222"/>
              </a:solidFill>
              <a:latin typeface="TimesNewRomanPS-BoldMT"/>
            </a:endParaRPr>
          </a:p>
          <a:p>
            <a:pPr>
              <a:buNone/>
            </a:pPr>
            <a:br>
              <a:rPr lang="en-GB" dirty="0"/>
            </a:b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14/07/2026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472</TotalTime>
  <Words>930</Words>
  <Application>Microsoft Office PowerPoint</Application>
  <PresentationFormat>Widescreen</PresentationFormat>
  <Paragraphs>88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Myriad Pro</vt:lpstr>
      <vt:lpstr>TimesNewRomanPS-BoldMT</vt:lpstr>
      <vt:lpstr>20140311PresentationUWTSDTemplate</vt:lpstr>
      <vt:lpstr>PowerPoint Presentation</vt:lpstr>
      <vt:lpstr>Acknowledge use of AI</vt:lpstr>
      <vt:lpstr>Introduction</vt:lpstr>
      <vt:lpstr>Critical thinking</vt:lpstr>
      <vt:lpstr>Importance of critical thinking  in professional practice</vt:lpstr>
      <vt:lpstr>Model or framework linked to critical thinking </vt:lpstr>
      <vt:lpstr>Applying critical thinking in practice </vt:lpstr>
      <vt:lpstr>How does critical thinking support my future career?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JOHN GAISEY</cp:lastModifiedBy>
  <cp:revision>32</cp:revision>
  <dcterms:created xsi:type="dcterms:W3CDTF">2025-02-21T18:28:54Z</dcterms:created>
  <dcterms:modified xsi:type="dcterms:W3CDTF">2026-07-14T07:35:49Z</dcterms:modified>
</cp:coreProperties>
</file>